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456" r:id="rId5"/>
    <p:sldId id="360" r:id="rId6"/>
    <p:sldId id="288" r:id="rId7"/>
    <p:sldId id="262" r:id="rId8"/>
    <p:sldId id="316" r:id="rId9"/>
    <p:sldId id="317" r:id="rId10"/>
    <p:sldId id="359" r:id="rId11"/>
    <p:sldId id="332" r:id="rId12"/>
    <p:sldId id="266" r:id="rId13"/>
    <p:sldId id="334" r:id="rId14"/>
    <p:sldId id="320" r:id="rId15"/>
    <p:sldId id="333" r:id="rId16"/>
    <p:sldId id="321" r:id="rId17"/>
    <p:sldId id="366" r:id="rId18"/>
    <p:sldId id="361" r:id="rId19"/>
    <p:sldId id="372" r:id="rId20"/>
    <p:sldId id="367" r:id="rId21"/>
    <p:sldId id="373" r:id="rId22"/>
    <p:sldId id="368" r:id="rId23"/>
    <p:sldId id="369" r:id="rId24"/>
    <p:sldId id="370" r:id="rId25"/>
    <p:sldId id="374" r:id="rId26"/>
    <p:sldId id="362" r:id="rId27"/>
    <p:sldId id="371" r:id="rId28"/>
    <p:sldId id="363"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457" r:id="rId44"/>
    <p:sldId id="389" r:id="rId45"/>
    <p:sldId id="390" r:id="rId46"/>
    <p:sldId id="405" r:id="rId47"/>
    <p:sldId id="391" r:id="rId48"/>
    <p:sldId id="392" r:id="rId49"/>
    <p:sldId id="393" r:id="rId50"/>
    <p:sldId id="406" r:id="rId51"/>
    <p:sldId id="394" r:id="rId52"/>
    <p:sldId id="395" r:id="rId53"/>
    <p:sldId id="396" r:id="rId54"/>
    <p:sldId id="407" r:id="rId55"/>
    <p:sldId id="397" r:id="rId56"/>
    <p:sldId id="398" r:id="rId57"/>
    <p:sldId id="408" r:id="rId58"/>
    <p:sldId id="399" r:id="rId59"/>
    <p:sldId id="400" r:id="rId60"/>
    <p:sldId id="401" r:id="rId61"/>
    <p:sldId id="402" r:id="rId62"/>
    <p:sldId id="409" r:id="rId63"/>
    <p:sldId id="403" r:id="rId64"/>
    <p:sldId id="404" r:id="rId65"/>
    <p:sldId id="410" r:id="rId66"/>
    <p:sldId id="322" r:id="rId67"/>
    <p:sldId id="324" r:id="rId68"/>
    <p:sldId id="335" r:id="rId69"/>
    <p:sldId id="336" r:id="rId70"/>
    <p:sldId id="339" r:id="rId71"/>
    <p:sldId id="340" r:id="rId72"/>
    <p:sldId id="341" r:id="rId73"/>
    <p:sldId id="342" r:id="rId74"/>
    <p:sldId id="343" r:id="rId75"/>
    <p:sldId id="344" r:id="rId76"/>
    <p:sldId id="411" r:id="rId77"/>
    <p:sldId id="412" r:id="rId78"/>
    <p:sldId id="413" r:id="rId79"/>
    <p:sldId id="437" r:id="rId80"/>
    <p:sldId id="414" r:id="rId81"/>
    <p:sldId id="415" r:id="rId82"/>
    <p:sldId id="416" r:id="rId83"/>
    <p:sldId id="417" r:id="rId84"/>
    <p:sldId id="418" r:id="rId85"/>
    <p:sldId id="419"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33" r:id="rId100"/>
    <p:sldId id="434" r:id="rId101"/>
    <p:sldId id="435" r:id="rId102"/>
    <p:sldId id="436" r:id="rId103"/>
    <p:sldId id="438" r:id="rId104"/>
    <p:sldId id="439" r:id="rId105"/>
    <p:sldId id="440" r:id="rId106"/>
    <p:sldId id="348" r:id="rId107"/>
    <p:sldId id="349" r:id="rId108"/>
    <p:sldId id="350" r:id="rId109"/>
    <p:sldId id="442" r:id="rId110"/>
    <p:sldId id="354" r:id="rId111"/>
    <p:sldId id="441" r:id="rId112"/>
    <p:sldId id="355" r:id="rId113"/>
    <p:sldId id="357" r:id="rId114"/>
    <p:sldId id="443" r:id="rId115"/>
    <p:sldId id="444" r:id="rId116"/>
    <p:sldId id="445" r:id="rId117"/>
    <p:sldId id="446" r:id="rId118"/>
    <p:sldId id="447" r:id="rId119"/>
    <p:sldId id="448" r:id="rId120"/>
    <p:sldId id="449" r:id="rId121"/>
    <p:sldId id="450" r:id="rId122"/>
    <p:sldId id="451" r:id="rId123"/>
    <p:sldId id="452" r:id="rId124"/>
    <p:sldId id="454" r:id="rId125"/>
    <p:sldId id="455" r:id="rId126"/>
    <p:sldId id="258" r:id="rId127"/>
  </p:sldIdLst>
  <p:sldSz cx="12192000" cy="6858000"/>
  <p:notesSz cx="6858000" cy="9144000"/>
  <p:custDataLst>
    <p:tags r:id="rId13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3300"/>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19" autoAdjust="0"/>
    <p:restoredTop sz="96404" autoAdjust="0"/>
  </p:normalViewPr>
  <p:slideViewPr>
    <p:cSldViewPr snapToGrid="0">
      <p:cViewPr varScale="1">
        <p:scale>
          <a:sx n="86" d="100"/>
          <a:sy n="86" d="100"/>
        </p:scale>
        <p:origin x="-576" y="-72"/>
      </p:cViewPr>
      <p:guideLst>
        <p:guide orient="horz" pos="2154"/>
        <p:guide pos="3837"/>
      </p:guideLst>
    </p:cSldViewPr>
  </p:slideViewPr>
  <p:notesTextViewPr>
    <p:cViewPr>
      <p:scale>
        <a:sx n="1" d="1"/>
        <a:sy n="1" d="1"/>
      </p:scale>
      <p:origin x="0" y="0"/>
    </p:cViewPr>
  </p:notesTextViewPr>
  <p:sorterViewPr>
    <p:cViewPr>
      <p:scale>
        <a:sx n="139" d="100"/>
        <a:sy n="139" d="100"/>
      </p:scale>
      <p:origin x="0" y="3412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1" Type="http://schemas.openxmlformats.org/officeDocument/2006/relationships/tags" Target="tags/tag30.xml"/><Relationship Id="rId130" Type="http://schemas.openxmlformats.org/officeDocument/2006/relationships/tableStyles" Target="tableStyles.xml"/><Relationship Id="rId13" Type="http://schemas.openxmlformats.org/officeDocument/2006/relationships/slide" Target="slides/slide10.xml"/><Relationship Id="rId129" Type="http://schemas.openxmlformats.org/officeDocument/2006/relationships/viewProps" Target="viewProps.xml"/><Relationship Id="rId128" Type="http://schemas.openxmlformats.org/officeDocument/2006/relationships/presProps" Target="presProps.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FBF417-C197-46F0-8F06-FCCD7FCCDA46}"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A4B2A5-643C-4FE5-AEEE-771282EE895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710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7CEB604-F122-4A68-BC7E-C4557E365A43}"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61442"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61443"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DFAC2D88-CF15-49B8-BDA9-9AE25B08B183}"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6349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85702033-EDB5-4560-BAD6-AE6833067314}"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65538"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6553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5DBAB117-33AD-4434-940B-1ABCA711AB25}"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67586"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6758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6FA99583-8317-4311-90C2-497157136B89}"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69634"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69635"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39289E15-291C-450C-9569-C3112F2C3258}"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7168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7168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99547196-922B-486D-8743-5A7A32028FC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74754"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74755"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8598DCA1-0144-4A5A-952C-D16E53BE5D01}"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77826"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7782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E6D0DFEC-1B6E-41B8-88E9-A63267AEB30C}"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80898"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8089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Tx/>
              <a:buChar char="•"/>
            </a:pPr>
            <a:fld id="{806B7C1E-9FF2-4ADF-A7E4-CA3E56E04F4C}"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82946"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8294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870225EE-86EF-4DE3-AE31-B1F188C4E978}"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9155"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2E60D15F-AE4F-46D5-A01C-2FAB40FE02C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86018"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8601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303ED6E2-08EE-41B8-ACFD-6F0DFBEE401C}"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89090"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89091"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38E49D15-83D0-41FB-98ED-AC6E77B4F6C4}"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91138"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9113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B4B9F825-28A5-4D42-A9CB-C89072EFB5F2}"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93186"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9318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9050C7CB-8686-4771-9053-607F3453EFF4}"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ln>
        </p:spPr>
      </p:sp>
      <p:sp>
        <p:nvSpPr>
          <p:cNvPr id="97282" name="备注占位符 2"/>
          <p:cNvSpPr>
            <a:spLocks noGrp="1" noChangeArrowheads="1"/>
          </p:cNvSpPr>
          <p:nvPr>
            <p:ph type="body" idx="4294967295"/>
          </p:nvPr>
        </p:nvSpPr>
        <p:spPr bwMode="auto">
          <a:xfrm>
            <a:off x="685800" y="4343400"/>
            <a:ext cx="5486400" cy="4114800"/>
          </a:xfrm>
          <a:noFill/>
        </p:spPr>
        <p:txBody>
          <a:bodyPr wrap="square" numCol="1" anchor="t" anchorCtr="0" compatLnSpc="1"/>
          <a:lstStyle/>
          <a:p>
            <a:pPr eaLnBrk="1" hangingPunct="1">
              <a:spcBef>
                <a:spcPct val="0"/>
              </a:spcBef>
            </a:pPr>
            <a:endParaRPr lang="zh-CN" altLang="en-US" smtClean="0"/>
          </a:p>
        </p:txBody>
      </p:sp>
      <p:sp>
        <p:nvSpPr>
          <p:cNvPr id="97283"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buFont typeface="Arial" panose="020B0604020202020204" pitchFamily="34" charset="0"/>
              <a:buNone/>
            </a:pPr>
            <a:fld id="{922258B0-A58F-4937-B368-0E045DB07E4B}" type="slidenum">
              <a:rPr lang="zh-CN" altLang="en-US" sz="1200">
                <a:solidFill>
                  <a:srgbClr val="000000"/>
                </a:solidFill>
                <a:latin typeface="Calibri" panose="020F0502020204030204" pitchFamily="34" charset="0"/>
                <a:sym typeface="Arial" panose="020B0604020202020204" pitchFamily="34" charset="0"/>
              </a:rPr>
            </a:fld>
            <a:endParaRPr lang="en-US" altLang="zh-CN" sz="12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137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013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590CB400-6AA8-4E89-99D2-8FAB09B7641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342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0342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95FA1D8-8358-4179-8D37-5C9ACDCD2EC4}"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649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0649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EFBE275F-0125-4A8C-996F-3B9740FF11F3}"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0854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0854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2C085127-7BE6-41C2-8ED3-01CE6E86911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1059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1059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5D752AF-FDB0-42B2-BDB6-BFD9940AD29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915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A50A673-128A-4DA1-81FB-C15C81AF89B6}" type="slidenum">
              <a:rPr lang="zh-CN" altLang="en-US"/>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1366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136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08524607-1F7A-4414-A791-69FCAF1DDFD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1571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BCA4E047-2A26-43DE-BD0C-535327BF5D3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1776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1776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4DAD9849-3C21-4FCB-BD4B-22ABDA9337C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2083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2083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D6559C6E-D55A-482F-B8A7-D55F9E3FC74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2288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2288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70E596F-BF06-40C6-813A-C4B05F72146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2595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2595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129AA85C-0D6E-434C-8C8B-58283C4996A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2800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2800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54E165E-27C9-44F6-A5E4-0E886DD1460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005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3005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CB3A02C7-AFAF-4555-A3C8-AF68C02B576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209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3209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B467F7A0-48DF-4339-BF63-4310EB1519E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517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3517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7CC6031C-2D28-4F55-B8F5-2216C767083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12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70B65FB-AE4A-4B46-AF48-217DACF9A03D}" type="slidenum">
              <a:rPr lang="zh-CN" altLang="en-US"/>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721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3721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0CBA52CA-6907-44F9-9B8A-B7C8EE358C89}"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3926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392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B99A7AB0-4A43-43D0-99DD-1C3BB6BF313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5257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525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DD14DF5C-3880-4764-8BC8-BF6CC248DE24}"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5462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5462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1DE96F20-14AF-467E-A188-ED05000605F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5769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5769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85B524D2-B6D5-4F8D-B468-5C955C3278E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5974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5974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801FCDE0-2615-46AA-A525-AB6F94FF26C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6179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6179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E8A7C80-A72C-4BF6-9A0C-A44B6901C48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6384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6384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46EAFDBF-A83E-4E31-85A9-47F790A6B1C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6589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6589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9E765C18-444E-4F88-A225-568ABB1D21A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6793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6793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CECB0C8B-6C0B-48D9-A786-2F99B7DB1ED4}"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32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85749A7-F3FB-4C48-A418-E19165D7E62D}" type="slidenum">
              <a:rPr lang="zh-CN" altLang="en-US"/>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6998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6998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340FD8BC-6F09-46AA-806D-7121DBAC799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7203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7203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F3A2743-BE03-4132-B67B-515D30784CF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7408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7408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0386BEAC-D77D-4943-80A4-ECAE0A57F44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7613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7613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7465C79E-4CBE-4B58-AF87-81DEE168313F}"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7817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781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F81C779-BCD8-4880-A2E4-157286EE13C7}"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8022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8022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92161BB7-BB2C-44B9-B8F9-B938410FF0B7}"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8227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8227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83571F21-EE79-45E2-9556-A7F1F5EA104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8432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8432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5EFB3DFA-5346-4BD8-A80A-F8CE5C03784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8637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8637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D0BD1C6C-BF59-481E-BA42-FA43A437E43F}"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8841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8841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B97176B7-23E2-436D-8F6E-831551557BE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bwMode="auto">
          <a:noFill/>
          <a:ln>
            <a:solidFill>
              <a:srgbClr val="000000"/>
            </a:solidFill>
            <a:miter lim="800000"/>
          </a:ln>
        </p:spPr>
      </p:sp>
      <p:sp>
        <p:nvSpPr>
          <p:cNvPr id="5120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120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F2E5FB4-084C-4E4A-B916-9245C0DAF32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9046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904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ECA34B0B-8C9F-4BE7-8E49-B6E5B9886FD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9251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9251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4CB13B05-53FF-41A5-91FC-9B87A3C8CCC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9456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9456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D1C705D8-39A2-45D4-BCAB-D5FFDE73394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9661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9661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6831B5F1-A343-400B-AF8B-7DC11C5FA78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9865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19865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C8422E6-92AD-4CB3-BE82-988FA5263A3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0070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0070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EBB00219-ED1E-4BAB-9F19-F70C2A3CBBA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0275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0275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91355A0-4B48-44FF-8ED9-5DB5D02E362F}"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0480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0480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2FC67F3E-6570-40C8-B2A9-36549E45E794}"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0685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0685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689BDC9C-E3EC-42DC-BB27-D0BBE6BED40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0889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0889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6A7A8302-66DB-428B-AADE-584B6A5765B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427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76078A9-0B23-45D3-92B3-5D854245CA7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幻灯片图像占位符 1"/>
          <p:cNvSpPr>
            <a:spLocks noGrp="1" noRot="1" noChangeAspect="1" noTextEdit="1"/>
          </p:cNvSpPr>
          <p:nvPr>
            <p:ph type="sldImg"/>
          </p:nvPr>
        </p:nvSpPr>
        <p:spPr bwMode="auto">
          <a:noFill/>
          <a:ln>
            <a:solidFill>
              <a:srgbClr val="000000"/>
            </a:solidFill>
            <a:miter lim="800000"/>
          </a:ln>
        </p:spPr>
      </p:sp>
      <p:sp>
        <p:nvSpPr>
          <p:cNvPr id="2109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1094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F58D2A6-CAFB-4D5F-88C4-161348F0178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1709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1709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8922B60-B60A-4CAD-BC72-BB464744324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幻灯片图像占位符 1"/>
          <p:cNvSpPr>
            <a:spLocks noGrp="1" noRot="1" noChangeAspect="1" noTextEdit="1"/>
          </p:cNvSpPr>
          <p:nvPr>
            <p:ph type="sldImg"/>
          </p:nvPr>
        </p:nvSpPr>
        <p:spPr bwMode="auto">
          <a:noFill/>
          <a:ln>
            <a:solidFill>
              <a:srgbClr val="000000"/>
            </a:solidFill>
            <a:miter lim="800000"/>
          </a:ln>
        </p:spPr>
      </p:sp>
      <p:sp>
        <p:nvSpPr>
          <p:cNvPr id="2201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2016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7414A58-2739-4202-A16E-37EED0B1EDF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2323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2323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81547EC7-3D09-42B1-9F64-CD25ED871CD7}"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2528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2528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62EEF9D7-8483-47AA-96FA-98D420A4DBC7}"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27330"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2733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EE4D29BF-91DF-438A-932A-E3B25A90915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29378"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293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DB52DE0-1C86-44E2-B08D-B1A1C746CA4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3142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3142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B3829375-C353-4177-A5EC-B17F581C176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3347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3347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CC483E74-FD7A-4C32-8F8A-E36EA85B9E2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35522"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3552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A5360484-3B7C-491A-B1E3-86BB5CB7309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bwMode="auto">
          <a:noFill/>
          <a:ln>
            <a:solidFill>
              <a:srgbClr val="000000"/>
            </a:solidFill>
            <a:miter lim="800000"/>
          </a:ln>
        </p:spPr>
      </p:sp>
      <p:sp>
        <p:nvSpPr>
          <p:cNvPr id="563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9155"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0A4FB363-7444-4C5B-950C-ABA00B45852A}"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幻灯片图像占位符 1"/>
          <p:cNvSpPr>
            <a:spLocks noGrp="1" noRot="1" noChangeAspect="1" noTextEdit="1"/>
          </p:cNvSpPr>
          <p:nvPr>
            <p:ph type="sldImg"/>
          </p:nvPr>
        </p:nvSpPr>
        <p:spPr bwMode="auto">
          <a:noFill/>
          <a:ln>
            <a:solidFill>
              <a:srgbClr val="000000"/>
            </a:solidFill>
            <a:miter lim="800000"/>
          </a:ln>
        </p:spPr>
      </p:sp>
      <p:sp>
        <p:nvSpPr>
          <p:cNvPr id="2375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3757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10A4E63-516C-4912-A80D-AC81D09972C3}"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41666"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2416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F2722BE3-B8E9-415A-8F42-DC844742A4E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幻灯片图像占位符 1"/>
          <p:cNvSpPr>
            <a:spLocks noGrp="1" noRot="1" noChangeAspect="1"/>
          </p:cNvSpPr>
          <p:nvPr>
            <p:ph type="sldImg"/>
          </p:nvPr>
        </p:nvSpPr>
        <p:spPr bwMode="auto">
          <a:noFill/>
          <a:ln>
            <a:solidFill>
              <a:srgbClr val="000000"/>
            </a:solidFill>
            <a:miter lim="800000"/>
          </a:ln>
        </p:spPr>
      </p:sp>
      <p:sp>
        <p:nvSpPr>
          <p:cNvPr id="2437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24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9EE9E1B-6F14-4E2D-9408-A04103F848AC}"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9394" name="备注占位符 2"/>
          <p:cNvSpPr>
            <a:spLocks noGrp="1"/>
          </p:cNvSpPr>
          <p:nvPr>
            <p:ph type="body" idx="1"/>
          </p:nvPr>
        </p:nvSpPr>
        <p:spPr bwMode="auto">
          <a:xfrm>
            <a:off x="685800" y="4343400"/>
            <a:ext cx="5486400" cy="4114800"/>
          </a:xfrm>
          <a:noFill/>
        </p:spPr>
        <p:txBody>
          <a:bodyPr wrap="square" numCol="1" anchor="t" anchorCtr="0" compatLnSpc="1"/>
          <a:lstStyle/>
          <a:p>
            <a:pPr defTabSz="685800">
              <a:spcBef>
                <a:spcPct val="0"/>
              </a:spcBef>
            </a:pPr>
            <a:endParaRPr lang="zh-CN" altLang="en-US" smtClean="0"/>
          </a:p>
        </p:txBody>
      </p:sp>
      <p:sp>
        <p:nvSpPr>
          <p:cNvPr id="59395"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685800"/>
            <a:fld id="{527CFF9F-66D0-4A8B-99A4-54D8606BE4E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10A9E81-F8E7-4176-9C6C-82DB6BCD139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4748213-6A86-4052-9482-6A5D2AED887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95A4AE5-529D-42DC-AEB8-06310F814E3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921921-7852-4CF2-AC62-1C39FC1E918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1EEBF7A-9059-4AD0-A7FE-5C61A391C09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90A471-A783-4E98-87E7-6FCE1B1F3EE5}"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94AC5D-5C45-478C-940B-AA0FAFC4D9C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A9CE63-BF4B-428E-9DEB-3969B558D22E}"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2"/>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5"/>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6"/>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DE58FD65-C615-4D92-98EA-2CBA931DF7E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ADD6EC-E6DB-43B0-9674-4ADA3D1D50B3}"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grpSp>
        <p:nvGrpSpPr>
          <p:cNvPr id="2" name="组合 3"/>
          <p:cNvGrpSpPr/>
          <p:nvPr userDrawn="1"/>
        </p:nvGrpSpPr>
        <p:grpSpPr bwMode="auto">
          <a:xfrm>
            <a:off x="4691063" y="333375"/>
            <a:ext cx="2809875" cy="576263"/>
            <a:chOff x="406574" y="333450"/>
            <a:chExt cx="2808312" cy="576064"/>
          </a:xfrm>
        </p:grpSpPr>
        <p:sp>
          <p:nvSpPr>
            <p:cNvPr id="3"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TextBox 5"/>
            <p:cNvSpPr txBox="1"/>
            <p:nvPr userDrawn="1"/>
          </p:nvSpPr>
          <p:spPr>
            <a:xfrm>
              <a:off x="563649" y="442950"/>
              <a:ext cx="2492576" cy="399912"/>
            </a:xfrm>
            <a:prstGeom prst="rect">
              <a:avLst/>
            </a:prstGeom>
            <a:noFill/>
          </p:spPr>
          <p:txBody>
            <a:bodyPr wrap="none">
              <a:spAutoFit/>
            </a:bodyPr>
            <a:lstStyle/>
            <a:p>
              <a:pPr fontAlgn="auto">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cxnSp>
        <p:nvCxnSpPr>
          <p:cNvPr id="5" name="直接连接符 8"/>
          <p:cNvCxnSpPr/>
          <p:nvPr userDrawn="1"/>
        </p:nvCxnSpPr>
        <p:spPr>
          <a:xfrm flipH="1">
            <a:off x="-1270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userDrawn="1"/>
        </p:nvCxnSpPr>
        <p:spPr>
          <a:xfrm flipH="1">
            <a:off x="7505700" y="620713"/>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F1CD353-3BB8-42F1-A737-5D9E62DF437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0407F3-E1BA-4F50-86E9-23427897C8F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47E604D-3201-4AE9-A59D-2177C56EBD04}"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B3B4A81-3992-4532-B89B-0228310EA80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984C452-0448-4433-8CEC-517CBB0B3F71}"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EF7C02D-F47D-4318-B050-CCB79EE634AF}"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0B944F7-837B-4535-84B7-1ECDE5CCA6A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0C9C9F5-AFBE-4757-9BA5-20B86BAC2BCB}"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DB9642F-BDC6-43B9-B1DF-09D0768AEF3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62669E-3775-478A-9D75-F18C6449CFF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C0A9FEB-8404-47D9-B047-51DDF8DADF8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BD3656-1927-433D-9686-B0D1F4F75AB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1.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729E8AE-35C5-4B02-9F93-C7F67E498E3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DA1E1A8-1983-44AB-9E31-ECF4F2688CD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幼圆" pitchFamily="49"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幼圆" pitchFamily="49"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幼圆" pitchFamily="49"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幼圆" pitchFamily="49"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幼圆" pitchFamily="49"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幼圆" pitchFamily="49"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幼圆" pitchFamily="49"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幼圆"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0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6.png"/><Relationship Id="rId2" Type="http://schemas.openxmlformats.org/officeDocument/2006/relationships/image" Target="../media/image66.png"/><Relationship Id="rId1" Type="http://schemas.openxmlformats.org/officeDocument/2006/relationships/image" Target="../media/image65.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slideLayout" Target="../slideLayouts/slideLayout7.xml"/><Relationship Id="rId10" Type="http://schemas.openxmlformats.org/officeDocument/2006/relationships/tags" Target="../tags/tag2.xml"/><Relationship Id="rId1" Type="http://schemas.openxmlformats.org/officeDocument/2006/relationships/image" Target="../media/image17.png"/></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6.png"/><Relationship Id="rId1" Type="http://schemas.openxmlformats.org/officeDocument/2006/relationships/image" Target="../media/image67.png"/></Relationships>
</file>

<file path=ppt/slides/_rels/slide111.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image" Target="../media/image22.png"/></Relationships>
</file>

<file path=ppt/slides/_rels/slide120.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2.xml.rels><?xml version="1.0" encoding="UTF-8" standalone="yes"?>
<Relationships xmlns="http://schemas.openxmlformats.org/package/2006/relationships"><Relationship Id="rId9" Type="http://schemas.openxmlformats.org/officeDocument/2006/relationships/image" Target="../media/image76.png"/><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3" Type="http://schemas.openxmlformats.org/officeDocument/2006/relationships/slideLayout" Target="../slideLayouts/slideLayout7.xml"/><Relationship Id="rId12" Type="http://schemas.openxmlformats.org/officeDocument/2006/relationships/image" Target="../media/image6.png"/><Relationship Id="rId11" Type="http://schemas.openxmlformats.org/officeDocument/2006/relationships/image" Target="../media/image78.png"/><Relationship Id="rId10" Type="http://schemas.openxmlformats.org/officeDocument/2006/relationships/image" Target="../media/image77.png"/><Relationship Id="rId1" Type="http://schemas.openxmlformats.org/officeDocument/2006/relationships/image" Target="../media/image68.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4" Type="http://schemas.openxmlformats.org/officeDocument/2006/relationships/notesSlide" Target="../notesSlides/notesSlide8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6.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slideLayout" Target="../slideLayouts/slideLayout7.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xml"/><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6.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0" Type="http://schemas.openxmlformats.org/officeDocument/2006/relationships/slideLayout" Target="../slideLayouts/slideLayout7.xml"/><Relationship Id="rId1" Type="http://schemas.openxmlformats.org/officeDocument/2006/relationships/image" Target="../media/image36.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6.png"/><Relationship Id="rId1"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6.png"/></Relationships>
</file>

<file path=ppt/slides/_rels/slide6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1" Type="http://schemas.openxmlformats.org/officeDocument/2006/relationships/slideLayout" Target="../slideLayouts/slideLayout7.xml"/><Relationship Id="rId10" Type="http://schemas.openxmlformats.org/officeDocument/2006/relationships/tags" Target="../tags/tag23.xml"/><Relationship Id="rId1"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xml"/><Relationship Id="rId7" Type="http://schemas.openxmlformats.org/officeDocument/2006/relationships/image" Target="../media/image6.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image" Target="../media/image6.png"/><Relationship Id="rId1" Type="http://schemas.openxmlformats.org/officeDocument/2006/relationships/image" Target="../media/image58.png"/></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image" Target="../media/image6.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6.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47.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2.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49.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4.xml.rels><?xml version="1.0" encoding="UTF-8" standalone="yes"?>
<Relationships xmlns="http://schemas.openxmlformats.org/package/2006/relationships"><Relationship Id="rId8" Type="http://schemas.openxmlformats.org/officeDocument/2006/relationships/notesSlide" Target="../notesSlides/notesSlide50.xml"/><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slideLayout" Target="../slideLayouts/slideLayout7.xml"/><Relationship Id="rId12" Type="http://schemas.openxmlformats.org/officeDocument/2006/relationships/tags" Target="../tags/tag1.xml"/><Relationship Id="rId11" Type="http://schemas.openxmlformats.org/officeDocument/2006/relationships/image" Target="../media/image6.png"/><Relationship Id="rId10" Type="http://schemas.openxmlformats.org/officeDocument/2006/relationships/image" Target="../media/image16.png"/><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
          <p:cNvPicPr>
            <a:picLocks noChangeAspect="1"/>
          </p:cNvPicPr>
          <p:nvPr/>
        </p:nvPicPr>
        <p:blipFill>
          <a:blip r:embed="rId1"/>
          <a:srcRect b="18314"/>
          <a:stretch>
            <a:fillRect/>
          </a:stretch>
        </p:blipFill>
        <p:spPr bwMode="auto">
          <a:xfrm>
            <a:off x="111125" y="2846388"/>
            <a:ext cx="11884025" cy="4011612"/>
          </a:xfrm>
          <a:prstGeom prst="rect">
            <a:avLst/>
          </a:prstGeom>
          <a:noFill/>
          <a:ln w="9525">
            <a:noFill/>
            <a:miter lim="800000"/>
            <a:headEnd/>
            <a:tailEnd/>
          </a:ln>
        </p:spPr>
      </p:pic>
      <p:sp useBgFill="1">
        <p:nvSpPr>
          <p:cNvPr id="4" name="矩形 3"/>
          <p:cNvSpPr/>
          <p:nvPr/>
        </p:nvSpPr>
        <p:spPr>
          <a:xfrm>
            <a:off x="2644775" y="2813050"/>
            <a:ext cx="6892925"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33795" name="Group 4"/>
          <p:cNvGrpSpPr>
            <a:grpSpLocks noChangeAspect="1"/>
          </p:cNvGrpSpPr>
          <p:nvPr/>
        </p:nvGrpSpPr>
        <p:grpSpPr bwMode="auto">
          <a:xfrm>
            <a:off x="7743825" y="889000"/>
            <a:ext cx="4090988" cy="4778375"/>
            <a:chOff x="3082" y="1214"/>
            <a:chExt cx="1623" cy="1896"/>
          </a:xfrm>
        </p:grpSpPr>
        <p:grpSp>
          <p:nvGrpSpPr>
            <p:cNvPr id="33799" name="Group 205"/>
            <p:cNvGrpSpPr/>
            <p:nvPr/>
          </p:nvGrpSpPr>
          <p:grpSpPr bwMode="auto">
            <a:xfrm>
              <a:off x="3082" y="1214"/>
              <a:ext cx="1623" cy="1603"/>
              <a:chOff x="3082" y="1214"/>
              <a:chExt cx="1623" cy="1603"/>
            </a:xfrm>
          </p:grpSpPr>
          <p:sp>
            <p:nvSpPr>
              <p:cNvPr id="265"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6"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7"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8"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9"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0"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1" name="Freeform 11"/>
              <p:cNvSpPr/>
              <p:nvPr/>
            </p:nvSpPr>
            <p:spPr bwMode="auto">
              <a:xfrm>
                <a:off x="3549" y="2154"/>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2"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3" name="Freeform 13"/>
              <p:cNvSpPr/>
              <p:nvPr/>
            </p:nvSpPr>
            <p:spPr bwMode="auto">
              <a:xfrm>
                <a:off x="3926" y="191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4"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5" name="Freeform 15"/>
              <p:cNvSpPr/>
              <p:nvPr/>
            </p:nvSpPr>
            <p:spPr bwMode="auto">
              <a:xfrm>
                <a:off x="3846" y="2474"/>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6"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7" name="Freeform 17"/>
              <p:cNvSpPr/>
              <p:nvPr/>
            </p:nvSpPr>
            <p:spPr bwMode="auto">
              <a:xfrm>
                <a:off x="3846" y="2474"/>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8"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9"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0"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1"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2"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3"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4"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5" name="Freeform 25"/>
              <p:cNvSpPr/>
              <p:nvPr/>
            </p:nvSpPr>
            <p:spPr bwMode="auto">
              <a:xfrm>
                <a:off x="3360" y="2470"/>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6"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7"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8"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9"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0"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1" name="Freeform 31"/>
              <p:cNvSpPr/>
              <p:nvPr/>
            </p:nvSpPr>
            <p:spPr bwMode="auto">
              <a:xfrm>
                <a:off x="3292" y="2529"/>
                <a:ext cx="3"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2"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3" name="Freeform 33"/>
              <p:cNvSpPr/>
              <p:nvPr/>
            </p:nvSpPr>
            <p:spPr bwMode="auto">
              <a:xfrm>
                <a:off x="4616" y="1870"/>
                <a:ext cx="2" cy="3"/>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4"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5"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6"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7" name="Freeform 37"/>
              <p:cNvSpPr/>
              <p:nvPr/>
            </p:nvSpPr>
            <p:spPr bwMode="auto">
              <a:xfrm>
                <a:off x="3725" y="2268"/>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8"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9" name="Freeform 39"/>
              <p:cNvSpPr/>
              <p:nvPr/>
            </p:nvSpPr>
            <p:spPr bwMode="auto">
              <a:xfrm>
                <a:off x="3799" y="260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0"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1"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2"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3"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4"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5"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6"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7"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8"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9"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0"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1"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2" name="Freeform 52"/>
              <p:cNvSpPr/>
              <p:nvPr/>
            </p:nvSpPr>
            <p:spPr bwMode="auto">
              <a:xfrm>
                <a:off x="4468" y="2319"/>
                <a:ext cx="2" cy="3"/>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3"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4"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5"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6"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7"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8"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9"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0"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1"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2"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3"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4"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5"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6" name="Freeform 66"/>
              <p:cNvSpPr/>
              <p:nvPr/>
            </p:nvSpPr>
            <p:spPr bwMode="auto">
              <a:xfrm>
                <a:off x="3566" y="2372"/>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7"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8"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9"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0"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1"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2"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3"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4"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5"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6"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7" name="Rectangle 77"/>
              <p:cNvSpPr>
                <a:spLocks noChangeArrowheads="1"/>
              </p:cNvSpPr>
              <p:nvPr/>
            </p:nvSpPr>
            <p:spPr bwMode="auto">
              <a:xfrm>
                <a:off x="4586" y="1893"/>
                <a:ext cx="1" cy="2"/>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8"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9" name="Freeform 79"/>
              <p:cNvSpPr/>
              <p:nvPr/>
            </p:nvSpPr>
            <p:spPr bwMode="auto">
              <a:xfrm>
                <a:off x="4629" y="1859"/>
                <a:ext cx="3"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0"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1"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2"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3"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4"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5"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6"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7"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8"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9" name="Freeform 89"/>
              <p:cNvSpPr/>
              <p:nvPr/>
            </p:nvSpPr>
            <p:spPr bwMode="auto">
              <a:xfrm>
                <a:off x="3935" y="2247"/>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0"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1" name="Oval 91"/>
              <p:cNvSpPr>
                <a:spLocks noChangeArrowheads="1"/>
              </p:cNvSpPr>
              <p:nvPr/>
            </p:nvSpPr>
            <p:spPr bwMode="auto">
              <a:xfrm>
                <a:off x="3814" y="2266"/>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2"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3"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4"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5"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6"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7"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8"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9"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0"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1"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2"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3"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4"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5"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6"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7"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8"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9"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0"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1"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2"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3"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4"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5"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6"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7"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8"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9"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0"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1"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2"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3"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4"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5"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6" name="Rectangle 126"/>
              <p:cNvSpPr>
                <a:spLocks noChangeArrowheads="1"/>
              </p:cNvSpPr>
              <p:nvPr/>
            </p:nvSpPr>
            <p:spPr bwMode="auto">
              <a:xfrm>
                <a:off x="3489" y="1441"/>
                <a:ext cx="2" cy="1"/>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7"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8"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9" name="Freeform 129"/>
              <p:cNvSpPr/>
              <p:nvPr/>
            </p:nvSpPr>
            <p:spPr bwMode="auto">
              <a:xfrm>
                <a:off x="3460" y="1407"/>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0"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1"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2"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3" name="Freeform 133"/>
              <p:cNvSpPr/>
              <p:nvPr/>
            </p:nvSpPr>
            <p:spPr bwMode="auto">
              <a:xfrm>
                <a:off x="3470" y="1407"/>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4" name="Freeform 134"/>
              <p:cNvSpPr/>
              <p:nvPr/>
            </p:nvSpPr>
            <p:spPr bwMode="auto">
              <a:xfrm>
                <a:off x="3462" y="1407"/>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5"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6"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7"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8" name="Freeform 138"/>
              <p:cNvSpPr/>
              <p:nvPr/>
            </p:nvSpPr>
            <p:spPr bwMode="auto">
              <a:xfrm>
                <a:off x="4504" y="1378"/>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9"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0"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1"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2" name="Freeform 142"/>
              <p:cNvSpPr/>
              <p:nvPr/>
            </p:nvSpPr>
            <p:spPr bwMode="auto">
              <a:xfrm>
                <a:off x="4368" y="1492"/>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3"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4"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5"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6"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7"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8"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9"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0"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1"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2"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3"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4"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5" name="Rectangle 155"/>
              <p:cNvSpPr>
                <a:spLocks noChangeArrowheads="1"/>
              </p:cNvSpPr>
              <p:nvPr/>
            </p:nvSpPr>
            <p:spPr bwMode="auto">
              <a:xfrm>
                <a:off x="4402" y="1454"/>
                <a:ext cx="1" cy="2"/>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6"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7"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8"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9"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0"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1"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2"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3"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4"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5"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6"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7" name="Freeform 167"/>
              <p:cNvSpPr/>
              <p:nvPr/>
            </p:nvSpPr>
            <p:spPr bwMode="auto">
              <a:xfrm>
                <a:off x="3540" y="1543"/>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8"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9"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0"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1"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2"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3"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4"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5"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6"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7"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8"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9"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0"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1"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2"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3"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4"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5"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6"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7"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8"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9"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0"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1"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2"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3"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4"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5"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6"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7" name="Freeform 197"/>
              <p:cNvSpPr/>
              <p:nvPr/>
            </p:nvSpPr>
            <p:spPr bwMode="auto">
              <a:xfrm>
                <a:off x="3343" y="247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8"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9"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0"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1"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2" name="Freeform 202"/>
              <p:cNvSpPr/>
              <p:nvPr/>
            </p:nvSpPr>
            <p:spPr bwMode="auto">
              <a:xfrm>
                <a:off x="3173" y="1831"/>
                <a:ext cx="3"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3"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4"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grpSp>
        <p:grpSp>
          <p:nvGrpSpPr>
            <p:cNvPr id="33800" name="Group 406"/>
            <p:cNvGrpSpPr/>
            <p:nvPr/>
          </p:nvGrpSpPr>
          <p:grpSpPr bwMode="auto">
            <a:xfrm>
              <a:off x="3112" y="1551"/>
              <a:ext cx="1462" cy="1559"/>
              <a:chOff x="3112" y="1551"/>
              <a:chExt cx="1462" cy="1559"/>
            </a:xfrm>
          </p:grpSpPr>
          <p:sp>
            <p:nvSpPr>
              <p:cNvPr id="65"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6"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7" name="Freeform 208"/>
              <p:cNvSpPr/>
              <p:nvPr/>
            </p:nvSpPr>
            <p:spPr bwMode="auto">
              <a:xfrm>
                <a:off x="3513" y="1579"/>
                <a:ext cx="6"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9"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0"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1"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2"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3"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4"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5"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6"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7" name="Freeform 218"/>
              <p:cNvSpPr/>
              <p:nvPr/>
            </p:nvSpPr>
            <p:spPr bwMode="auto">
              <a:xfrm>
                <a:off x="3213" y="188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8"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79" name="Freeform 220"/>
              <p:cNvSpPr/>
              <p:nvPr/>
            </p:nvSpPr>
            <p:spPr bwMode="auto">
              <a:xfrm>
                <a:off x="3271" y="187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0"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1"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2"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3" name="Freeform 224"/>
              <p:cNvSpPr/>
              <p:nvPr/>
            </p:nvSpPr>
            <p:spPr bwMode="auto">
              <a:xfrm>
                <a:off x="3271" y="185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4"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5"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6"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 name="Rectangle 228"/>
              <p:cNvSpPr>
                <a:spLocks noChangeArrowheads="1"/>
              </p:cNvSpPr>
              <p:nvPr/>
            </p:nvSpPr>
            <p:spPr bwMode="auto">
              <a:xfrm>
                <a:off x="3748" y="3015"/>
                <a:ext cx="4" cy="1"/>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8" name="Freeform 229"/>
              <p:cNvSpPr/>
              <p:nvPr/>
            </p:nvSpPr>
            <p:spPr bwMode="auto">
              <a:xfrm>
                <a:off x="3744" y="2894"/>
                <a:ext cx="3"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9" name="Freeform 230"/>
              <p:cNvSpPr/>
              <p:nvPr/>
            </p:nvSpPr>
            <p:spPr bwMode="auto">
              <a:xfrm>
                <a:off x="3744" y="3004"/>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0"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1"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2"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3"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4"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5"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6"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7" name="Oval 238"/>
              <p:cNvSpPr>
                <a:spLocks noChangeArrowheads="1"/>
              </p:cNvSpPr>
              <p:nvPr/>
            </p:nvSpPr>
            <p:spPr bwMode="auto">
              <a:xfrm>
                <a:off x="3602" y="1823"/>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8"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99"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0"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1"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2"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3"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4"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5" name="Freeform 246"/>
              <p:cNvSpPr/>
              <p:nvPr/>
            </p:nvSpPr>
            <p:spPr bwMode="auto">
              <a:xfrm>
                <a:off x="3748" y="2898"/>
                <a:ext cx="4"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6"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7"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8"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09"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0"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1"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2"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3"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4"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5"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6"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7" name="Oval 258"/>
              <p:cNvSpPr>
                <a:spLocks noChangeArrowheads="1"/>
              </p:cNvSpPr>
              <p:nvPr/>
            </p:nvSpPr>
            <p:spPr bwMode="auto">
              <a:xfrm>
                <a:off x="3595" y="1825"/>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8"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19"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0"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1"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2" name="Freeform 263"/>
              <p:cNvSpPr/>
              <p:nvPr/>
            </p:nvSpPr>
            <p:spPr bwMode="auto">
              <a:xfrm>
                <a:off x="3899" y="3091"/>
                <a:ext cx="3"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3" name="Rectangle 264"/>
              <p:cNvSpPr>
                <a:spLocks noChangeArrowheads="1"/>
              </p:cNvSpPr>
              <p:nvPr/>
            </p:nvSpPr>
            <p:spPr bwMode="auto">
              <a:xfrm>
                <a:off x="4013" y="3004"/>
                <a:ext cx="1" cy="4"/>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4"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5"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6"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7"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8"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29"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0"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1"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2"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3"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4"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5"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6"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7"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8"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39"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0"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1"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2"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3"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4" name="Freeform 285"/>
              <p:cNvSpPr/>
              <p:nvPr/>
            </p:nvSpPr>
            <p:spPr bwMode="auto">
              <a:xfrm>
                <a:off x="3574" y="1912"/>
                <a:ext cx="3"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5"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6"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7"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8"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49"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0"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1"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2" name="Freeform 293"/>
              <p:cNvSpPr/>
              <p:nvPr/>
            </p:nvSpPr>
            <p:spPr bwMode="auto">
              <a:xfrm>
                <a:off x="4062" y="2253"/>
                <a:ext cx="0" cy="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3"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4" name="Freeform 295"/>
              <p:cNvSpPr/>
              <p:nvPr/>
            </p:nvSpPr>
            <p:spPr bwMode="auto">
              <a:xfrm>
                <a:off x="4164" y="2139"/>
                <a:ext cx="4" cy="3"/>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5"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6" name="Oval 297"/>
              <p:cNvSpPr>
                <a:spLocks noChangeArrowheads="1"/>
              </p:cNvSpPr>
              <p:nvPr/>
            </p:nvSpPr>
            <p:spPr bwMode="auto">
              <a:xfrm>
                <a:off x="3598" y="1817"/>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7" name="Oval 298"/>
              <p:cNvSpPr>
                <a:spLocks noChangeArrowheads="1"/>
              </p:cNvSpPr>
              <p:nvPr/>
            </p:nvSpPr>
            <p:spPr bwMode="auto">
              <a:xfrm>
                <a:off x="3600" y="1817"/>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8"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59" name="Oval 300"/>
              <p:cNvSpPr>
                <a:spLocks noChangeArrowheads="1"/>
              </p:cNvSpPr>
              <p:nvPr/>
            </p:nvSpPr>
            <p:spPr bwMode="auto">
              <a:xfrm>
                <a:off x="3602" y="1819"/>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0"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1"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2" name="Oval 303"/>
              <p:cNvSpPr>
                <a:spLocks noChangeArrowheads="1"/>
              </p:cNvSpPr>
              <p:nvPr/>
            </p:nvSpPr>
            <p:spPr bwMode="auto">
              <a:xfrm>
                <a:off x="3593" y="1814"/>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3"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4"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5" name="Oval 306"/>
              <p:cNvSpPr>
                <a:spLocks noChangeArrowheads="1"/>
              </p:cNvSpPr>
              <p:nvPr/>
            </p:nvSpPr>
            <p:spPr bwMode="auto">
              <a:xfrm>
                <a:off x="3612" y="1821"/>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6"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7"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8"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69"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0"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1"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2" name="Freeform 313"/>
              <p:cNvSpPr/>
              <p:nvPr/>
            </p:nvSpPr>
            <p:spPr bwMode="auto">
              <a:xfrm>
                <a:off x="3835" y="2275"/>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3"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4"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5"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6"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7"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8"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79"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0"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1"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2"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3"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4"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5"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6"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7"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8" name="Freeform 329"/>
              <p:cNvSpPr/>
              <p:nvPr/>
            </p:nvSpPr>
            <p:spPr bwMode="auto">
              <a:xfrm>
                <a:off x="3973" y="2476"/>
                <a:ext cx="2" cy="3"/>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89"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0"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1"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2" name="Freeform 333"/>
              <p:cNvSpPr/>
              <p:nvPr/>
            </p:nvSpPr>
            <p:spPr bwMode="auto">
              <a:xfrm>
                <a:off x="3831" y="2336"/>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3"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4"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5" name="Rectangle 336"/>
              <p:cNvSpPr>
                <a:spLocks noChangeArrowheads="1"/>
              </p:cNvSpPr>
              <p:nvPr/>
            </p:nvSpPr>
            <p:spPr bwMode="auto">
              <a:xfrm>
                <a:off x="3835" y="2434"/>
                <a:ext cx="2" cy="1"/>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6"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7"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8"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199"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0"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1"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2"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3"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4"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5"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6"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7" name="Freeform 348"/>
              <p:cNvSpPr/>
              <p:nvPr/>
            </p:nvSpPr>
            <p:spPr bwMode="auto">
              <a:xfrm>
                <a:off x="3899" y="2262"/>
                <a:ext cx="3"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8"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9"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0"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1"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2"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3" name="Freeform 354"/>
              <p:cNvSpPr/>
              <p:nvPr/>
            </p:nvSpPr>
            <p:spPr bwMode="auto">
              <a:xfrm>
                <a:off x="3776" y="2983"/>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4"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5"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6"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7"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8"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9" name="Freeform 360"/>
              <p:cNvSpPr/>
              <p:nvPr/>
            </p:nvSpPr>
            <p:spPr bwMode="auto">
              <a:xfrm>
                <a:off x="3943" y="2966"/>
                <a:ext cx="0" cy="3"/>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0"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1"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2"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3"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4"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5"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6"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7" name="Rectangle 368"/>
              <p:cNvSpPr>
                <a:spLocks noChangeArrowheads="1"/>
              </p:cNvSpPr>
              <p:nvPr/>
            </p:nvSpPr>
            <p:spPr bwMode="auto">
              <a:xfrm>
                <a:off x="4275" y="2542"/>
                <a:ext cx="1" cy="2"/>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8" name="Oval 369"/>
              <p:cNvSpPr>
                <a:spLocks noChangeArrowheads="1"/>
              </p:cNvSpPr>
              <p:nvPr/>
            </p:nvSpPr>
            <p:spPr bwMode="auto">
              <a:xfrm>
                <a:off x="3472" y="2075"/>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9" name="Freeform 370"/>
              <p:cNvSpPr/>
              <p:nvPr/>
            </p:nvSpPr>
            <p:spPr bwMode="auto">
              <a:xfrm>
                <a:off x="4219" y="2518"/>
                <a:ext cx="3"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0"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1"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2"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3"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4" name="Freeform 375"/>
              <p:cNvSpPr/>
              <p:nvPr/>
            </p:nvSpPr>
            <p:spPr bwMode="auto">
              <a:xfrm>
                <a:off x="4219" y="2506"/>
                <a:ext cx="3"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5"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6"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7"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8" name="Freeform 379"/>
              <p:cNvSpPr/>
              <p:nvPr/>
            </p:nvSpPr>
            <p:spPr bwMode="auto">
              <a:xfrm>
                <a:off x="4219" y="2510"/>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9"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0" name="Oval 381"/>
              <p:cNvSpPr>
                <a:spLocks noChangeArrowheads="1"/>
              </p:cNvSpPr>
              <p:nvPr/>
            </p:nvSpPr>
            <p:spPr bwMode="auto">
              <a:xfrm>
                <a:off x="3905" y="2275"/>
                <a:ext cx="1" cy="1"/>
              </a:xfrm>
              <a:prstGeom prst="ellipse">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1"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2"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3"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4"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5"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6"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7"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8"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9"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0" name="Rectangle 391"/>
              <p:cNvSpPr>
                <a:spLocks noChangeArrowheads="1"/>
              </p:cNvSpPr>
              <p:nvPr/>
            </p:nvSpPr>
            <p:spPr bwMode="auto">
              <a:xfrm>
                <a:off x="3472" y="2079"/>
                <a:ext cx="1" cy="1"/>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1" name="Freeform 392"/>
              <p:cNvSpPr/>
              <p:nvPr/>
            </p:nvSpPr>
            <p:spPr bwMode="auto">
              <a:xfrm>
                <a:off x="4277" y="249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2"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3"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4"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5"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6"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7"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8"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9"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0"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1"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2" name="Freeform 403"/>
              <p:cNvSpPr/>
              <p:nvPr/>
            </p:nvSpPr>
            <p:spPr bwMode="auto">
              <a:xfrm>
                <a:off x="3470" y="2101"/>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3"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4"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grpSp>
        <p:sp>
          <p:nvSpPr>
            <p:cNvPr id="19"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0"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1" name="Freeform 409"/>
            <p:cNvSpPr/>
            <p:nvPr/>
          </p:nvSpPr>
          <p:spPr bwMode="auto">
            <a:xfrm>
              <a:off x="3782" y="3038"/>
              <a:ext cx="3"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2"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3"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4"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5"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6"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7"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8"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29"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0"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1"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2" name="Freeform 420"/>
            <p:cNvSpPr/>
            <p:nvPr/>
          </p:nvSpPr>
          <p:spPr bwMode="auto">
            <a:xfrm>
              <a:off x="3627" y="17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3"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4" name="Rectangle 422"/>
            <p:cNvSpPr>
              <a:spLocks noChangeArrowheads="1"/>
            </p:cNvSpPr>
            <p:nvPr/>
          </p:nvSpPr>
          <p:spPr bwMode="auto">
            <a:xfrm>
              <a:off x="3593" y="1825"/>
              <a:ext cx="1" cy="1"/>
            </a:xfrm>
            <a:prstGeom prst="rect">
              <a:avLst/>
            </a:pr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5"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6"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7"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8"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39"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0"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1"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2"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3"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4"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5"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6"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7"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8"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49" name="Freeform 437"/>
            <p:cNvSpPr/>
            <p:nvPr/>
          </p:nvSpPr>
          <p:spPr bwMode="auto">
            <a:xfrm>
              <a:off x="3695" y="2760"/>
              <a:ext cx="4" cy="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0"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1"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2"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3"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4"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5" name="Freeform 443"/>
            <p:cNvSpPr/>
            <p:nvPr/>
          </p:nvSpPr>
          <p:spPr bwMode="auto">
            <a:xfrm>
              <a:off x="3850" y="2692"/>
              <a:ext cx="4"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6"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7"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8"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59"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0"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1"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2"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3"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4"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grpSp>
      <p:sp>
        <p:nvSpPr>
          <p:cNvPr id="33797" name="TextBox 76"/>
          <p:cNvSpPr txBox="1">
            <a:spLocks noChangeArrowheads="1"/>
          </p:cNvSpPr>
          <p:nvPr/>
        </p:nvSpPr>
        <p:spPr bwMode="auto">
          <a:xfrm>
            <a:off x="1483678" y="5544185"/>
            <a:ext cx="5451475" cy="398780"/>
          </a:xfrm>
          <a:prstGeom prst="rect">
            <a:avLst/>
          </a:prstGeom>
          <a:noFill/>
          <a:ln w="9525">
            <a:noFill/>
            <a:miter lim="800000"/>
          </a:ln>
        </p:spPr>
        <p:txBody>
          <a:bodyPr wrap="square">
            <a:spAutoFit/>
          </a:bodyPr>
          <a:lstStyle/>
          <a:p>
            <a:pPr algn="ctr"/>
            <a:r>
              <a:rPr lang="zh-CN" altLang="en-US" sz="2000">
                <a:solidFill>
                  <a:schemeClr val="bg1"/>
                </a:solidFill>
                <a:latin typeface="时尚中黑简体"/>
                <a:ea typeface="时尚中黑简体"/>
                <a:cs typeface="时尚中黑简体"/>
              </a:rPr>
              <a:t>参考：国家税务总局太原市税务局</a:t>
            </a:r>
            <a:endParaRPr lang="zh-CN" altLang="en-US" sz="2000">
              <a:solidFill>
                <a:schemeClr val="bg1"/>
              </a:solidFill>
              <a:latin typeface="时尚中黑简体"/>
              <a:ea typeface="时尚中黑简体"/>
              <a:cs typeface="时尚中黑简体"/>
            </a:endParaRPr>
          </a:p>
        </p:txBody>
      </p:sp>
      <p:sp>
        <p:nvSpPr>
          <p:cNvPr id="33798" name="Rectangle 458"/>
          <p:cNvSpPr>
            <a:spLocks noChangeArrowheads="1"/>
          </p:cNvSpPr>
          <p:nvPr/>
        </p:nvSpPr>
        <p:spPr bwMode="auto">
          <a:xfrm>
            <a:off x="1133793" y="2120900"/>
            <a:ext cx="6283325" cy="1920875"/>
          </a:xfrm>
          <a:prstGeom prst="rect">
            <a:avLst/>
          </a:prstGeom>
          <a:noFill/>
          <a:ln w="9525">
            <a:noFill/>
            <a:miter lim="800000"/>
          </a:ln>
        </p:spPr>
        <p:txBody>
          <a:bodyPr>
            <a:spAutoFit/>
          </a:bodyPr>
          <a:lstStyle/>
          <a:p>
            <a:pPr algn="ctr">
              <a:lnSpc>
                <a:spcPct val="150000"/>
              </a:lnSpc>
            </a:pPr>
            <a:r>
              <a:rPr lang="zh-CN" altLang="en-US" sz="4000">
                <a:ea typeface="黑体" panose="02010609060101010101" charset="-122"/>
              </a:rPr>
              <a:t>新个税综合与分类税制重点征管问题解析</a:t>
            </a:r>
            <a:endParaRPr lang="zh-CN" altLang="en-US" sz="4000">
              <a:ea typeface="黑体" panose="02010609060101010101" charset="-122"/>
            </a:endParaRPr>
          </a:p>
        </p:txBody>
      </p:sp>
    </p:spTree>
  </p:cSld>
  <p:clrMapOvr>
    <a:masterClrMapping/>
  </p:clrMapOvr>
  <p:transition spd="slow" advTm="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75"/>
          <p:cNvSpPr>
            <a:spLocks noEditPoints="1"/>
          </p:cNvSpPr>
          <p:nvPr/>
        </p:nvSpPr>
        <p:spPr bwMode="auto">
          <a:xfrm>
            <a:off x="6511925" y="2165350"/>
            <a:ext cx="1539875" cy="1528763"/>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lstStyle/>
          <a:p>
            <a:pPr fontAlgn="auto">
              <a:spcBef>
                <a:spcPts val="0"/>
              </a:spcBef>
              <a:spcAft>
                <a:spcPts val="0"/>
              </a:spcAft>
              <a:defRPr/>
            </a:pPr>
            <a:endParaRPr lang="zh-CN" altLang="en-US">
              <a:solidFill>
                <a:schemeClr val="bg1"/>
              </a:solidFill>
              <a:latin typeface="+mn-lt"/>
              <a:ea typeface="+mn-ea"/>
              <a:cs typeface="+mn-ea"/>
              <a:sym typeface="+mn-lt"/>
            </a:endParaRPr>
          </a:p>
        </p:txBody>
      </p:sp>
      <p:sp>
        <p:nvSpPr>
          <p:cNvPr id="246" name="Freeform 75"/>
          <p:cNvSpPr>
            <a:spLocks noEditPoints="1"/>
          </p:cNvSpPr>
          <p:nvPr/>
        </p:nvSpPr>
        <p:spPr bwMode="auto">
          <a:xfrm>
            <a:off x="6511925" y="4154488"/>
            <a:ext cx="1539875" cy="1528762"/>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lstStyle/>
          <a:p>
            <a:pPr fontAlgn="auto">
              <a:spcBef>
                <a:spcPts val="0"/>
              </a:spcBef>
              <a:spcAft>
                <a:spcPts val="0"/>
              </a:spcAft>
              <a:defRPr/>
            </a:pPr>
            <a:endParaRPr lang="zh-CN" altLang="en-US">
              <a:solidFill>
                <a:schemeClr val="bg1"/>
              </a:solidFill>
              <a:latin typeface="+mn-lt"/>
              <a:ea typeface="+mn-ea"/>
              <a:cs typeface="+mn-ea"/>
              <a:sym typeface="+mn-lt"/>
            </a:endParaRPr>
          </a:p>
        </p:txBody>
      </p:sp>
      <p:sp>
        <p:nvSpPr>
          <p:cNvPr id="247" name="Freeform 75"/>
          <p:cNvSpPr>
            <a:spLocks noEditPoints="1"/>
          </p:cNvSpPr>
          <p:nvPr/>
        </p:nvSpPr>
        <p:spPr bwMode="auto">
          <a:xfrm>
            <a:off x="4370388" y="4176713"/>
            <a:ext cx="1539875" cy="1528762"/>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lstStyle/>
          <a:p>
            <a:pPr fontAlgn="auto">
              <a:spcBef>
                <a:spcPts val="0"/>
              </a:spcBef>
              <a:spcAft>
                <a:spcPts val="0"/>
              </a:spcAft>
              <a:defRPr/>
            </a:pPr>
            <a:endParaRPr lang="zh-CN" altLang="en-US">
              <a:solidFill>
                <a:schemeClr val="bg1"/>
              </a:solidFill>
              <a:latin typeface="+mn-lt"/>
              <a:ea typeface="+mn-ea"/>
              <a:cs typeface="+mn-ea"/>
              <a:sym typeface="+mn-lt"/>
            </a:endParaRPr>
          </a:p>
        </p:txBody>
      </p:sp>
      <p:sp>
        <p:nvSpPr>
          <p:cNvPr id="47108" name="文本框 247"/>
          <p:cNvSpPr txBox="1">
            <a:spLocks noChangeArrowheads="1"/>
          </p:cNvSpPr>
          <p:nvPr/>
        </p:nvSpPr>
        <p:spPr bwMode="auto">
          <a:xfrm>
            <a:off x="4743450" y="2032000"/>
            <a:ext cx="1362075" cy="1844675"/>
          </a:xfrm>
          <a:prstGeom prst="rect">
            <a:avLst/>
          </a:prstGeom>
          <a:noFill/>
          <a:ln w="9525">
            <a:noFill/>
            <a:miter lim="800000"/>
          </a:ln>
        </p:spPr>
        <p:txBody>
          <a:bodyPr>
            <a:spAutoFit/>
          </a:bodyPr>
          <a:lstStyle/>
          <a:p>
            <a:r>
              <a:rPr lang="en-US" altLang="zh-CN" sz="11500" b="1">
                <a:solidFill>
                  <a:srgbClr val="FFC000"/>
                </a:solidFill>
                <a:ea typeface="幼圆" pitchFamily="49" charset="-122"/>
                <a:sym typeface="+mn-lt"/>
              </a:rPr>
              <a:t>Y</a:t>
            </a:r>
            <a:endParaRPr lang="en-US" altLang="zh-CN" sz="11500" b="1">
              <a:solidFill>
                <a:srgbClr val="FFC000"/>
              </a:solidFill>
              <a:ea typeface="幼圆" pitchFamily="49" charset="-122"/>
              <a:sym typeface="+mn-lt"/>
            </a:endParaRPr>
          </a:p>
        </p:txBody>
      </p:sp>
      <p:sp>
        <p:nvSpPr>
          <p:cNvPr id="249" name="Freeform 75" descr="Y"/>
          <p:cNvSpPr>
            <a:spLocks noEditPoints="1"/>
          </p:cNvSpPr>
          <p:nvPr/>
        </p:nvSpPr>
        <p:spPr bwMode="auto">
          <a:xfrm>
            <a:off x="4370388" y="2165350"/>
            <a:ext cx="1539875" cy="1528763"/>
          </a:xfrm>
          <a:custGeom>
            <a:avLst/>
            <a:gdLst>
              <a:gd name="T0" fmla="*/ 1248547 w 555"/>
              <a:gd name="T1" fmla="*/ 516061 h 551"/>
              <a:gd name="T2" fmla="*/ 1095947 w 555"/>
              <a:gd name="T3" fmla="*/ 690856 h 551"/>
              <a:gd name="T4" fmla="*/ 973867 w 555"/>
              <a:gd name="T5" fmla="*/ 774092 h 551"/>
              <a:gd name="T6" fmla="*/ 776874 w 555"/>
              <a:gd name="T7" fmla="*/ 1145878 h 551"/>
              <a:gd name="T8" fmla="*/ 743579 w 555"/>
              <a:gd name="T9" fmla="*/ 1084839 h 551"/>
              <a:gd name="T10" fmla="*/ 624274 w 555"/>
              <a:gd name="T11" fmla="*/ 1162526 h 551"/>
              <a:gd name="T12" fmla="*/ 751903 w 555"/>
              <a:gd name="T13" fmla="*/ 873975 h 551"/>
              <a:gd name="T14" fmla="*/ 599303 w 555"/>
              <a:gd name="T15" fmla="*/ 959985 h 551"/>
              <a:gd name="T16" fmla="*/ 715834 w 555"/>
              <a:gd name="T17" fmla="*/ 765769 h 551"/>
              <a:gd name="T18" fmla="*/ 804619 w 555"/>
              <a:gd name="T19" fmla="*/ 746347 h 551"/>
              <a:gd name="T20" fmla="*/ 923925 w 555"/>
              <a:gd name="T21" fmla="*/ 801838 h 551"/>
              <a:gd name="T22" fmla="*/ 1206929 w 555"/>
              <a:gd name="T23" fmla="*/ 477218 h 551"/>
              <a:gd name="T24" fmla="*/ 124855 w 555"/>
              <a:gd name="T25" fmla="*/ 421728 h 551"/>
              <a:gd name="T26" fmla="*/ 851787 w 555"/>
              <a:gd name="T27" fmla="*/ 330168 h 551"/>
              <a:gd name="T28" fmla="*/ 699186 w 555"/>
              <a:gd name="T29" fmla="*/ 513287 h 551"/>
              <a:gd name="T30" fmla="*/ 749128 w 555"/>
              <a:gd name="T31" fmla="*/ 543807 h 551"/>
              <a:gd name="T32" fmla="*/ 854561 w 555"/>
              <a:gd name="T33" fmla="*/ 446698 h 551"/>
              <a:gd name="T34" fmla="*/ 785198 w 555"/>
              <a:gd name="T35" fmla="*/ 585425 h 551"/>
              <a:gd name="T36" fmla="*/ 635372 w 555"/>
              <a:gd name="T37" fmla="*/ 657562 h 551"/>
              <a:gd name="T38" fmla="*/ 646470 w 555"/>
              <a:gd name="T39" fmla="*/ 735249 h 551"/>
              <a:gd name="T40" fmla="*/ 588204 w 555"/>
              <a:gd name="T41" fmla="*/ 860103 h 551"/>
              <a:gd name="T42" fmla="*/ 549361 w 555"/>
              <a:gd name="T43" fmla="*/ 1045996 h 551"/>
              <a:gd name="T44" fmla="*/ 652019 w 555"/>
              <a:gd name="T45" fmla="*/ 1159751 h 551"/>
              <a:gd name="T46" fmla="*/ 1057103 w 555"/>
              <a:gd name="T47" fmla="*/ 896171 h 551"/>
              <a:gd name="T48" fmla="*/ 937798 w 555"/>
              <a:gd name="T49" fmla="*/ 1323448 h 551"/>
              <a:gd name="T50" fmla="*/ 768550 w 555"/>
              <a:gd name="T51" fmla="*/ 1501018 h 551"/>
              <a:gd name="T52" fmla="*/ 346819 w 555"/>
              <a:gd name="T53" fmla="*/ 1320673 h 551"/>
              <a:gd name="T54" fmla="*/ 160924 w 555"/>
              <a:gd name="T55" fmla="*/ 1173624 h 551"/>
              <a:gd name="T56" fmla="*/ 152600 w 555"/>
              <a:gd name="T57" fmla="*/ 779641 h 551"/>
              <a:gd name="T58" fmla="*/ 133178 w 555"/>
              <a:gd name="T59" fmla="*/ 516061 h 551"/>
              <a:gd name="T60" fmla="*/ 1420569 w 555"/>
              <a:gd name="T61" fmla="*/ 385659 h 551"/>
              <a:gd name="T62" fmla="*/ 701961 w 555"/>
              <a:gd name="T63" fmla="*/ 438375 h 551"/>
              <a:gd name="T64" fmla="*/ 876758 w 555"/>
              <a:gd name="T65" fmla="*/ 552130 h 551"/>
              <a:gd name="T66" fmla="*/ 1234674 w 555"/>
              <a:gd name="T67" fmla="*/ 246933 h 551"/>
              <a:gd name="T68" fmla="*/ 873983 w 555"/>
              <a:gd name="T69" fmla="*/ 696406 h 551"/>
              <a:gd name="T70" fmla="*/ 971092 w 555"/>
              <a:gd name="T71" fmla="*/ 599297 h 551"/>
              <a:gd name="T72" fmla="*/ 926699 w 555"/>
              <a:gd name="T73" fmla="*/ 668660 h 551"/>
              <a:gd name="T74" fmla="*/ 918376 w 555"/>
              <a:gd name="T75" fmla="*/ 743573 h 551"/>
              <a:gd name="T76" fmla="*/ 1229125 w 555"/>
              <a:gd name="T77" fmla="*/ 172020 h 551"/>
              <a:gd name="T78" fmla="*/ 1176409 w 555"/>
              <a:gd name="T79" fmla="*/ 230286 h 551"/>
              <a:gd name="T80" fmla="*/ 923925 w 555"/>
              <a:gd name="T81" fmla="*/ 502189 h 551"/>
              <a:gd name="T82" fmla="*/ 643695 w 555"/>
              <a:gd name="T83" fmla="*/ 754671 h 551"/>
              <a:gd name="T84" fmla="*/ 796296 w 555"/>
              <a:gd name="T85" fmla="*/ 1059868 h 551"/>
              <a:gd name="T86" fmla="*/ 63815 w 555"/>
              <a:gd name="T87" fmla="*/ 618719 h 551"/>
              <a:gd name="T88" fmla="*/ 124855 w 555"/>
              <a:gd name="T89" fmla="*/ 726925 h 551"/>
              <a:gd name="T90" fmla="*/ 55491 w 555"/>
              <a:gd name="T91" fmla="*/ 943338 h 551"/>
              <a:gd name="T92" fmla="*/ 249709 w 555"/>
              <a:gd name="T93" fmla="*/ 1315124 h 551"/>
              <a:gd name="T94" fmla="*/ 255259 w 555"/>
              <a:gd name="T95" fmla="*/ 1320673 h 551"/>
              <a:gd name="T96" fmla="*/ 1501031 w 555"/>
              <a:gd name="T97" fmla="*/ 688082 h 551"/>
              <a:gd name="T98" fmla="*/ 1082074 w 555"/>
              <a:gd name="T99" fmla="*/ 876750 h 551"/>
              <a:gd name="T100" fmla="*/ 1095947 w 555"/>
              <a:gd name="T101" fmla="*/ 837906 h 551"/>
              <a:gd name="T102" fmla="*/ 1082074 w 555"/>
              <a:gd name="T103" fmla="*/ 849004 h 551"/>
              <a:gd name="T104" fmla="*/ 1109820 w 555"/>
              <a:gd name="T105" fmla="*/ 1315124 h 551"/>
              <a:gd name="T106" fmla="*/ 1032132 w 555"/>
              <a:gd name="T107" fmla="*/ 1351193 h 551"/>
              <a:gd name="T108" fmla="*/ 1229125 w 555"/>
              <a:gd name="T109" fmla="*/ 1043221 h 551"/>
              <a:gd name="T110" fmla="*/ 1151438 w 555"/>
              <a:gd name="T111" fmla="*/ 1023799 h 551"/>
              <a:gd name="T112" fmla="*/ 1034907 w 555"/>
              <a:gd name="T113" fmla="*/ 1001603 h 551"/>
              <a:gd name="T114" fmla="*/ 1148663 w 555"/>
              <a:gd name="T115" fmla="*/ 876750 h 551"/>
              <a:gd name="T116" fmla="*/ 1212478 w 555"/>
              <a:gd name="T117" fmla="*/ 1001603 h 551"/>
              <a:gd name="T118" fmla="*/ 1301264 w 555"/>
              <a:gd name="T119" fmla="*/ 835132 h 551"/>
              <a:gd name="T120" fmla="*/ 1395598 w 555"/>
              <a:gd name="T121" fmla="*/ 887848 h 551"/>
              <a:gd name="T122" fmla="*/ 1473286 w 555"/>
              <a:gd name="T123" fmla="*/ 873975 h 551"/>
              <a:gd name="T124" fmla="*/ 998838 w 555"/>
              <a:gd name="T125" fmla="*/ 1162526 h 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5"/>
              <a:gd name="T190" fmla="*/ 0 h 551"/>
              <a:gd name="T191" fmla="*/ 555 w 555"/>
              <a:gd name="T192" fmla="*/ 551 h 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w="9525">
            <a:noFill/>
            <a:miter lim="800000"/>
          </a:ln>
        </p:spPr>
        <p:txBody>
          <a:bodyPr/>
          <a:lstStyle/>
          <a:p>
            <a:pPr fontAlgn="auto">
              <a:spcBef>
                <a:spcPts val="0"/>
              </a:spcBef>
              <a:spcAft>
                <a:spcPts val="0"/>
              </a:spcAft>
              <a:defRPr/>
            </a:pPr>
            <a:endParaRPr lang="zh-CN" altLang="en-US" sz="2000" b="1">
              <a:solidFill>
                <a:schemeClr val="bg1"/>
              </a:solidFill>
              <a:latin typeface="+mn-lt"/>
              <a:ea typeface="+mn-ea"/>
              <a:cs typeface="+mn-ea"/>
              <a:sym typeface="+mn-lt"/>
            </a:endParaRPr>
          </a:p>
        </p:txBody>
      </p:sp>
      <p:sp>
        <p:nvSpPr>
          <p:cNvPr id="47110" name="文本框 249"/>
          <p:cNvSpPr txBox="1">
            <a:spLocks noChangeArrowheads="1"/>
          </p:cNvSpPr>
          <p:nvPr/>
        </p:nvSpPr>
        <p:spPr bwMode="auto">
          <a:xfrm>
            <a:off x="6851650" y="1998663"/>
            <a:ext cx="1362075" cy="1844675"/>
          </a:xfrm>
          <a:prstGeom prst="rect">
            <a:avLst/>
          </a:prstGeom>
          <a:noFill/>
          <a:ln w="9525">
            <a:noFill/>
            <a:miter lim="800000"/>
          </a:ln>
        </p:spPr>
        <p:txBody>
          <a:bodyPr>
            <a:spAutoFit/>
          </a:bodyPr>
          <a:lstStyle/>
          <a:p>
            <a:r>
              <a:rPr lang="en-US" altLang="zh-CN" sz="11500" b="1">
                <a:solidFill>
                  <a:srgbClr val="FFC000"/>
                </a:solidFill>
                <a:ea typeface="幼圆" pitchFamily="49" charset="-122"/>
                <a:sym typeface="+mn-lt"/>
              </a:rPr>
              <a:t>N</a:t>
            </a:r>
            <a:endParaRPr lang="en-US" altLang="zh-CN" sz="11500" b="1">
              <a:solidFill>
                <a:srgbClr val="FFC000"/>
              </a:solidFill>
              <a:ea typeface="幼圆" pitchFamily="49" charset="-122"/>
              <a:sym typeface="+mn-lt"/>
            </a:endParaRPr>
          </a:p>
        </p:txBody>
      </p:sp>
      <p:sp>
        <p:nvSpPr>
          <p:cNvPr id="47111" name="文本框 7"/>
          <p:cNvSpPr txBox="1">
            <a:spLocks noChangeArrowheads="1"/>
          </p:cNvSpPr>
          <p:nvPr/>
        </p:nvSpPr>
        <p:spPr bwMode="auto">
          <a:xfrm>
            <a:off x="1257300" y="2363788"/>
            <a:ext cx="3054350" cy="1920875"/>
          </a:xfrm>
          <a:prstGeom prst="rect">
            <a:avLst/>
          </a:prstGeom>
          <a:noFill/>
          <a:ln w="9525">
            <a:noFill/>
            <a:miter lim="800000"/>
          </a:ln>
        </p:spPr>
        <p:txBody>
          <a:bodyPr>
            <a:spAutoFit/>
          </a:bodyPr>
          <a:lstStyle/>
          <a:p>
            <a:r>
              <a:rPr lang="zh-CN" altLang="en-US" sz="4000" b="1">
                <a:latin typeface="黑体" panose="02010609060101010101" charset="-122"/>
                <a:ea typeface="黑体" panose="02010609060101010101" charset="-122"/>
              </a:rPr>
              <a:t>有中国公民身份号码的自然人</a:t>
            </a:r>
            <a:r>
              <a:rPr lang="zh-CN" altLang="en-US" sz="4000">
                <a:latin typeface="仿宋" panose="02010609060101010101" pitchFamily="49" charset="-122"/>
                <a:ea typeface="仿宋" panose="02010609060101010101" pitchFamily="49" charset="-122"/>
              </a:rPr>
              <a:t> </a:t>
            </a:r>
            <a:endParaRPr lang="zh-CN" altLang="en-US" sz="4000">
              <a:latin typeface="仿宋" panose="02010609060101010101" pitchFamily="49" charset="-122"/>
              <a:ea typeface="仿宋" panose="02010609060101010101" pitchFamily="49" charset="-122"/>
            </a:endParaRPr>
          </a:p>
        </p:txBody>
      </p:sp>
      <p:sp>
        <p:nvSpPr>
          <p:cNvPr id="47112" name="文本框 7"/>
          <p:cNvSpPr txBox="1">
            <a:spLocks noChangeArrowheads="1"/>
          </p:cNvSpPr>
          <p:nvPr/>
        </p:nvSpPr>
        <p:spPr bwMode="auto">
          <a:xfrm>
            <a:off x="8426450" y="2338388"/>
            <a:ext cx="3201988" cy="1920875"/>
          </a:xfrm>
          <a:prstGeom prst="rect">
            <a:avLst/>
          </a:prstGeom>
          <a:noFill/>
          <a:ln w="9525">
            <a:noFill/>
            <a:miter lim="800000"/>
          </a:ln>
        </p:spPr>
        <p:txBody>
          <a:bodyPr>
            <a:spAutoFit/>
          </a:bodyPr>
          <a:lstStyle/>
          <a:p>
            <a:pPr>
              <a:buFont typeface="Arial" panose="020B0604020202020204" pitchFamily="34" charset="0"/>
              <a:buNone/>
            </a:pPr>
            <a:r>
              <a:rPr lang="zh-CN" altLang="en-US" sz="4000" b="1">
                <a:ea typeface="黑体" panose="02010609060101010101" charset="-122"/>
              </a:rPr>
              <a:t>没有中国公民身份号码的自然人</a:t>
            </a:r>
            <a:endParaRPr lang="zh-CN" altLang="en-US" sz="4000" b="1">
              <a:ea typeface="黑体" panose="02010609060101010101" charset="-122"/>
            </a:endParaRPr>
          </a:p>
        </p:txBody>
      </p:sp>
      <p:sp>
        <p:nvSpPr>
          <p:cNvPr id="47113" name="Rectangle 47"/>
          <p:cNvSpPr>
            <a:spLocks noChangeArrowheads="1"/>
          </p:cNvSpPr>
          <p:nvPr/>
        </p:nvSpPr>
        <p:spPr bwMode="auto">
          <a:xfrm>
            <a:off x="1616075" y="550863"/>
            <a:ext cx="3263900" cy="487362"/>
          </a:xfrm>
          <a:prstGeom prst="rect">
            <a:avLst/>
          </a:prstGeom>
          <a:noFill/>
          <a:ln w="9525">
            <a:noFill/>
            <a:miter lim="800000"/>
          </a:ln>
        </p:spPr>
        <p:txBody>
          <a:bodyPr wrap="none" lIns="0" tIns="0" rIns="0" bIns="0">
            <a:spAutoFit/>
          </a:bodyPr>
          <a:lstStyle/>
          <a:p>
            <a:r>
              <a:rPr lang="zh-CN" altLang="en-US" sz="3200" b="1">
                <a:solidFill>
                  <a:schemeClr val="bg1"/>
                </a:solidFill>
                <a:ea typeface="黑体" panose="02010609060101010101" charset="-122"/>
                <a:sym typeface="+mn-lt"/>
              </a:rPr>
              <a:t>纳税人识别号分类</a:t>
            </a:r>
            <a:endParaRPr lang="zh-CN" altLang="en-US" sz="3200" b="1">
              <a:solidFill>
                <a:schemeClr val="bg1"/>
              </a:solidFill>
              <a:ea typeface="黑体" panose="02010609060101010101" charset="-122"/>
              <a:sym typeface="+mn-lt"/>
            </a:endParaRPr>
          </a:p>
        </p:txBody>
      </p:sp>
      <p:pic>
        <p:nvPicPr>
          <p:cNvPr id="43020" name="图片 22"/>
          <p:cNvPicPr>
            <a:picLocks noChangeAspect="1"/>
          </p:cNvPicPr>
          <p:nvPr/>
        </p:nvPicPr>
        <p:blipFill>
          <a:blip r:embed="rId1"/>
          <a:srcRect/>
          <a:stretch>
            <a:fillRect/>
          </a:stretch>
        </p:blipFill>
        <p:spPr bwMode="auto">
          <a:xfrm>
            <a:off x="477838" y="346075"/>
            <a:ext cx="1023937" cy="963613"/>
          </a:xfrm>
          <a:prstGeom prst="rect">
            <a:avLst/>
          </a:prstGeom>
          <a:noFill/>
          <a:ln w="9525">
            <a:noFill/>
            <a:miter lim="800000"/>
            <a:headEnd/>
            <a:tailEnd/>
          </a:ln>
        </p:spPr>
      </p:pic>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1737" name="文本框 213"/>
          <p:cNvSpPr txBox="1">
            <a:spLocks noChangeArrowheads="1"/>
          </p:cNvSpPr>
          <p:nvPr/>
        </p:nvSpPr>
        <p:spPr bwMode="auto">
          <a:xfrm>
            <a:off x="4567238" y="280988"/>
            <a:ext cx="30575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其他留存备查资料</a:t>
            </a:r>
            <a:endParaRPr lang="zh-CN" altLang="en-US" sz="2800">
              <a:solidFill>
                <a:schemeClr val="accent1"/>
              </a:solidFill>
              <a:latin typeface="华文细黑" pitchFamily="2" charset="-122"/>
              <a:ea typeface="华文细黑" pitchFamily="2" charset="-122"/>
            </a:endParaRPr>
          </a:p>
        </p:txBody>
      </p:sp>
      <p:sp>
        <p:nvSpPr>
          <p:cNvPr id="201738" name="Freeform 5"/>
          <p:cNvSpPr>
            <a:spLocks noEditPoints="1"/>
          </p:cNvSpPr>
          <p:nvPr/>
        </p:nvSpPr>
        <p:spPr bwMode="auto">
          <a:xfrm>
            <a:off x="933450" y="165735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01739" name="Freeform 9"/>
          <p:cNvSpPr>
            <a:spLocks noEditPoints="1"/>
          </p:cNvSpPr>
          <p:nvPr/>
        </p:nvSpPr>
        <p:spPr bwMode="auto">
          <a:xfrm>
            <a:off x="933450" y="3581400"/>
            <a:ext cx="1149350" cy="466725"/>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01740" name="Freeform 13"/>
          <p:cNvSpPr>
            <a:spLocks noEditPoints="1"/>
          </p:cNvSpPr>
          <p:nvPr/>
        </p:nvSpPr>
        <p:spPr bwMode="auto">
          <a:xfrm>
            <a:off x="933450" y="5010150"/>
            <a:ext cx="1155700" cy="47148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2147483647 w 1961"/>
              <a:gd name="T75" fmla="*/ 2147483647 h 1109"/>
              <a:gd name="T76" fmla="*/ 2147483647 w 1961"/>
              <a:gd name="T77" fmla="*/ 2147483647 h 1109"/>
              <a:gd name="T78" fmla="*/ 2147483647 w 1961"/>
              <a:gd name="T79" fmla="*/ 2147483647 h 1109"/>
              <a:gd name="T80" fmla="*/ 2147483647 w 1961"/>
              <a:gd name="T81" fmla="*/ 2147483647 h 1109"/>
              <a:gd name="T82" fmla="*/ 2147483647 w 1961"/>
              <a:gd name="T83" fmla="*/ 2147483647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1"/>
              <a:gd name="T127" fmla="*/ 0 h 1109"/>
              <a:gd name="T128" fmla="*/ 1961 w 1961"/>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FFB850"/>
          </a:solidFill>
          <a:ln w="9525">
            <a:noFill/>
            <a:round/>
          </a:ln>
        </p:spPr>
        <p:txBody>
          <a:bodyPr/>
          <a:lstStyle/>
          <a:p>
            <a:endParaRPr lang="zh-CN" altLang="en-US"/>
          </a:p>
        </p:txBody>
      </p:sp>
      <p:sp>
        <p:nvSpPr>
          <p:cNvPr id="201741" name="矩形 32"/>
          <p:cNvSpPr>
            <a:spLocks noChangeArrowheads="1"/>
          </p:cNvSpPr>
          <p:nvPr/>
        </p:nvSpPr>
        <p:spPr bwMode="auto">
          <a:xfrm>
            <a:off x="2870200" y="1357313"/>
            <a:ext cx="8364538" cy="1763712"/>
          </a:xfrm>
          <a:prstGeom prst="rect">
            <a:avLst/>
          </a:prstGeom>
          <a:noFill/>
          <a:ln w="9525">
            <a:noFill/>
            <a:miter lim="800000"/>
          </a:ln>
        </p:spPr>
        <p:txBody>
          <a:bodyPr lIns="121917" tIns="60958" rIns="121917" bIns="60958">
            <a:spAutoFit/>
          </a:bodyPr>
          <a:lstStyle/>
          <a:p>
            <a:pPr>
              <a:lnSpc>
                <a:spcPct val="150000"/>
              </a:lnSpc>
            </a:pPr>
            <a:r>
              <a:rPr lang="zh-CN" altLang="en-US" sz="2400" b="1">
                <a:latin typeface="Calibri" panose="020F0502020204030204" pitchFamily="34" charset="0"/>
                <a:ea typeface="仿宋" panose="02010609060101010101" pitchFamily="49" charset="-122"/>
              </a:rPr>
              <a:t>其他留存备查资料：</a:t>
            </a:r>
            <a:r>
              <a:rPr lang="zh-CN" altLang="zh-CN" sz="2400">
                <a:latin typeface="Calibri" panose="020F0502020204030204" pitchFamily="34" charset="0"/>
                <a:ea typeface="仿宋" panose="02010609060101010101" pitchFamily="49" charset="-122"/>
              </a:rPr>
              <a:t>纳税人无法提供留存备查资料，或者留存备查资料不足以证明相关情况的，税务机关可以要求纳税人提供其他佐证资料。</a:t>
            </a:r>
            <a:endParaRPr lang="zh-CN" altLang="en-US" sz="2400" b="1">
              <a:solidFill>
                <a:srgbClr val="FF0000"/>
              </a:solidFill>
              <a:latin typeface="Calibri" panose="020F0502020204030204" pitchFamily="34" charset="0"/>
              <a:ea typeface="仿宋" panose="02010609060101010101" pitchFamily="49" charset="-122"/>
            </a:endParaRPr>
          </a:p>
        </p:txBody>
      </p:sp>
      <p:sp>
        <p:nvSpPr>
          <p:cNvPr id="201742" name="矩形 33"/>
          <p:cNvSpPr>
            <a:spLocks noChangeArrowheads="1"/>
          </p:cNvSpPr>
          <p:nvPr/>
        </p:nvSpPr>
        <p:spPr bwMode="auto">
          <a:xfrm>
            <a:off x="2857500" y="3421063"/>
            <a:ext cx="8364538" cy="668337"/>
          </a:xfrm>
          <a:prstGeom prst="rect">
            <a:avLst/>
          </a:prstGeom>
          <a:noFill/>
          <a:ln w="9525">
            <a:noFill/>
            <a:miter lim="800000"/>
          </a:ln>
        </p:spPr>
        <p:txBody>
          <a:bodyPr lIns="121917" tIns="60958" rIns="121917" bIns="60958">
            <a:spAutoFit/>
          </a:bodyPr>
          <a:lstStyle/>
          <a:p>
            <a:pPr>
              <a:lnSpc>
                <a:spcPct val="150000"/>
              </a:lnSpc>
            </a:pPr>
            <a:r>
              <a:rPr lang="zh-CN" altLang="en-US" sz="2400" b="1">
                <a:latin typeface="Calibri" panose="020F0502020204030204" pitchFamily="34" charset="0"/>
                <a:ea typeface="仿宋" panose="02010609060101010101" pitchFamily="49" charset="-122"/>
              </a:rPr>
              <a:t>纳税人资料留存备查：</a:t>
            </a:r>
            <a:r>
              <a:rPr lang="zh-CN" altLang="zh-CN" sz="2400">
                <a:latin typeface="Calibri" panose="020F0502020204030204" pitchFamily="34" charset="0"/>
                <a:ea typeface="仿宋" panose="02010609060101010101" pitchFamily="49" charset="-122"/>
              </a:rPr>
              <a:t>自汇算清缴期结束后保存五年</a:t>
            </a:r>
            <a:endParaRPr lang="zh-CN" altLang="en-US" sz="2400" b="1">
              <a:solidFill>
                <a:srgbClr val="FF0000"/>
              </a:solidFill>
              <a:latin typeface="Calibri" panose="020F0502020204030204" pitchFamily="34" charset="0"/>
              <a:ea typeface="仿宋" panose="02010609060101010101" pitchFamily="49" charset="-122"/>
            </a:endParaRPr>
          </a:p>
        </p:txBody>
      </p:sp>
      <p:sp>
        <p:nvSpPr>
          <p:cNvPr id="201743" name="矩形 34"/>
          <p:cNvSpPr>
            <a:spLocks noChangeArrowheads="1"/>
          </p:cNvSpPr>
          <p:nvPr/>
        </p:nvSpPr>
        <p:spPr bwMode="auto">
          <a:xfrm>
            <a:off x="2862263" y="4762500"/>
            <a:ext cx="8364537" cy="1216025"/>
          </a:xfrm>
          <a:prstGeom prst="rect">
            <a:avLst/>
          </a:prstGeom>
          <a:noFill/>
          <a:ln w="9525">
            <a:noFill/>
            <a:miter lim="800000"/>
          </a:ln>
        </p:spPr>
        <p:txBody>
          <a:bodyPr lIns="121917" tIns="60958" rIns="121917" bIns="60958">
            <a:spAutoFit/>
          </a:bodyPr>
          <a:lstStyle/>
          <a:p>
            <a:pPr>
              <a:lnSpc>
                <a:spcPct val="150000"/>
              </a:lnSpc>
            </a:pPr>
            <a:r>
              <a:rPr lang="zh-CN" altLang="en-US" sz="2400" b="1">
                <a:latin typeface="Calibri" panose="020F0502020204030204" pitchFamily="34" charset="0"/>
                <a:ea typeface="仿宋" panose="02010609060101010101" pitchFamily="49" charset="-122"/>
              </a:rPr>
              <a:t>扣缴义务人资料留存备查：</a:t>
            </a:r>
            <a:r>
              <a:rPr lang="zh-CN" altLang="zh-CN" sz="2400">
                <a:latin typeface="Calibri" panose="020F0502020204030204" pitchFamily="34" charset="0"/>
                <a:ea typeface="仿宋" panose="02010609060101010101" pitchFamily="49" charset="-122"/>
              </a:rPr>
              <a:t>自预扣预缴年度的次年起五年内留存备查</a:t>
            </a:r>
            <a:endParaRPr lang="zh-CN" altLang="en-US" sz="2400" b="1">
              <a:solidFill>
                <a:srgbClr val="FF0000"/>
              </a:solidFill>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矩形 54"/>
          <p:cNvSpPr>
            <a:spLocks noChangeArrowheads="1"/>
          </p:cNvSpPr>
          <p:nvPr/>
        </p:nvSpPr>
        <p:spPr bwMode="auto">
          <a:xfrm>
            <a:off x="6659563" y="5040313"/>
            <a:ext cx="1965325" cy="668337"/>
          </a:xfrm>
          <a:prstGeom prst="rect">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78" name="矩形 53"/>
          <p:cNvSpPr>
            <a:spLocks noChangeArrowheads="1"/>
          </p:cNvSpPr>
          <p:nvPr/>
        </p:nvSpPr>
        <p:spPr bwMode="auto">
          <a:xfrm>
            <a:off x="3125788" y="4995863"/>
            <a:ext cx="1476375" cy="669925"/>
          </a:xfrm>
          <a:prstGeom prst="rect">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79" name="Freeform 26"/>
          <p:cNvSpPr/>
          <p:nvPr/>
        </p:nvSpPr>
        <p:spPr bwMode="auto">
          <a:xfrm>
            <a:off x="2589213" y="2176463"/>
            <a:ext cx="1633537" cy="1100137"/>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3"/>
              <a:gd name="T149" fmla="*/ 362 w 362"/>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w="9525">
            <a:noFill/>
            <a:round/>
          </a:ln>
        </p:spPr>
        <p:txBody>
          <a:bodyPr lIns="68580" tIns="34290" rIns="68580" bIns="34290"/>
          <a:lstStyle/>
          <a:p>
            <a:endParaRPr lang="zh-CN" altLang="en-US"/>
          </a:p>
        </p:txBody>
      </p:sp>
      <p:sp>
        <p:nvSpPr>
          <p:cNvPr id="203780" name="Freeform 27"/>
          <p:cNvSpPr/>
          <p:nvPr/>
        </p:nvSpPr>
        <p:spPr bwMode="auto">
          <a:xfrm>
            <a:off x="2636838" y="2228850"/>
            <a:ext cx="1536700" cy="992188"/>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0"/>
              <a:gd name="T124" fmla="*/ 0 h 219"/>
              <a:gd name="T125" fmla="*/ 340 w 340"/>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w="9525">
            <a:noFill/>
            <a:round/>
          </a:ln>
        </p:spPr>
        <p:txBody>
          <a:bodyPr lIns="68580" tIns="34290" rIns="68580" bIns="34290"/>
          <a:lstStyle/>
          <a:p>
            <a:endParaRPr lang="zh-CN" altLang="en-US"/>
          </a:p>
        </p:txBody>
      </p:sp>
      <p:sp>
        <p:nvSpPr>
          <p:cNvPr id="20378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89" name="文本框 213"/>
          <p:cNvSpPr txBox="1">
            <a:spLocks noChangeArrowheads="1"/>
          </p:cNvSpPr>
          <p:nvPr/>
        </p:nvSpPr>
        <p:spPr bwMode="auto">
          <a:xfrm>
            <a:off x="4926013" y="280988"/>
            <a:ext cx="23399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信息报送方式</a:t>
            </a:r>
            <a:endParaRPr lang="zh-CN" altLang="en-US" sz="2800">
              <a:solidFill>
                <a:schemeClr val="accent1"/>
              </a:solidFill>
              <a:latin typeface="华文细黑" pitchFamily="2" charset="-122"/>
              <a:ea typeface="华文细黑" pitchFamily="2" charset="-122"/>
            </a:endParaRPr>
          </a:p>
        </p:txBody>
      </p:sp>
      <p:sp>
        <p:nvSpPr>
          <p:cNvPr id="203790" name="矩形 18"/>
          <p:cNvSpPr>
            <a:spLocks noChangeArrowheads="1"/>
          </p:cNvSpPr>
          <p:nvPr/>
        </p:nvSpPr>
        <p:spPr bwMode="auto">
          <a:xfrm>
            <a:off x="3124200" y="5130800"/>
            <a:ext cx="1670050" cy="400050"/>
          </a:xfrm>
          <a:prstGeom prst="rect">
            <a:avLst/>
          </a:prstGeom>
          <a:noFill/>
          <a:ln w="9525">
            <a:noFill/>
            <a:miter lim="800000"/>
          </a:ln>
        </p:spPr>
        <p:txBody>
          <a:bodyPr lIns="91438" tIns="45719" rIns="91438" bIns="45719">
            <a:spAutoFit/>
          </a:bodyPr>
          <a:lstStyle/>
          <a:p>
            <a:r>
              <a:rPr lang="zh-CN" altLang="en-US" sz="2000" b="1">
                <a:solidFill>
                  <a:schemeClr val="bg1"/>
                </a:solidFill>
                <a:ea typeface="微软雅黑" panose="020B0503020204020204" pitchFamily="34" charset="-122"/>
                <a:cs typeface="Arial" panose="020B0604020202020204" pitchFamily="34" charset="0"/>
              </a:rPr>
              <a:t>扣缴义务人</a:t>
            </a:r>
            <a:endParaRPr lang="zh-CN" altLang="en-US" sz="2000" b="1">
              <a:solidFill>
                <a:schemeClr val="bg1"/>
              </a:solidFill>
              <a:ea typeface="微软雅黑" panose="020B0503020204020204" pitchFamily="34" charset="-122"/>
              <a:cs typeface="Arial" panose="020B0604020202020204" pitchFamily="34" charset="0"/>
            </a:endParaRPr>
          </a:p>
        </p:txBody>
      </p:sp>
      <p:sp>
        <p:nvSpPr>
          <p:cNvPr id="203791" name="矩形 20"/>
          <p:cNvSpPr>
            <a:spLocks noChangeArrowheads="1"/>
          </p:cNvSpPr>
          <p:nvPr/>
        </p:nvSpPr>
        <p:spPr bwMode="auto">
          <a:xfrm>
            <a:off x="6802438" y="5130800"/>
            <a:ext cx="2182812" cy="400050"/>
          </a:xfrm>
          <a:prstGeom prst="rect">
            <a:avLst/>
          </a:prstGeom>
          <a:noFill/>
          <a:ln w="9525">
            <a:noFill/>
            <a:miter lim="800000"/>
          </a:ln>
        </p:spPr>
        <p:txBody>
          <a:bodyPr lIns="91438" tIns="45719" rIns="91438" bIns="45719">
            <a:spAutoFit/>
          </a:bodyPr>
          <a:lstStyle/>
          <a:p>
            <a:r>
              <a:rPr lang="zh-CN" altLang="en-US" sz="2000" b="1">
                <a:solidFill>
                  <a:schemeClr val="bg1"/>
                </a:solidFill>
                <a:ea typeface="微软雅黑" panose="020B0503020204020204" pitchFamily="34" charset="-122"/>
                <a:cs typeface="Arial" panose="020B0604020202020204" pitchFamily="34" charset="0"/>
              </a:rPr>
              <a:t>主管税务机关</a:t>
            </a:r>
            <a:endParaRPr lang="zh-CN" altLang="en-US" sz="2000" b="1">
              <a:solidFill>
                <a:schemeClr val="bg1"/>
              </a:solidFill>
              <a:ea typeface="微软雅黑" panose="020B0503020204020204" pitchFamily="34" charset="-122"/>
              <a:cs typeface="Arial" panose="020B0604020202020204" pitchFamily="34" charset="0"/>
            </a:endParaRPr>
          </a:p>
        </p:txBody>
      </p:sp>
      <p:sp>
        <p:nvSpPr>
          <p:cNvPr id="22" name="Freeform 28"/>
          <p:cNvSpPr/>
          <p:nvPr/>
        </p:nvSpPr>
        <p:spPr bwMode="auto">
          <a:xfrm>
            <a:off x="2692400" y="2281238"/>
            <a:ext cx="1428750" cy="889000"/>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3793" name="Oval 30"/>
          <p:cNvSpPr>
            <a:spLocks noChangeArrowheads="1"/>
          </p:cNvSpPr>
          <p:nvPr/>
        </p:nvSpPr>
        <p:spPr bwMode="auto">
          <a:xfrm>
            <a:off x="3624263" y="4360863"/>
            <a:ext cx="579437" cy="585787"/>
          </a:xfrm>
          <a:prstGeom prst="ellipse">
            <a:avLst/>
          </a:prstGeom>
          <a:solidFill>
            <a:srgbClr val="C9CACA"/>
          </a:solidFill>
          <a:ln w="9525">
            <a:noFill/>
            <a:round/>
          </a:ln>
        </p:spPr>
        <p:txBody>
          <a:bodyPr lIns="91438" tIns="45719" rIns="91438" bIns="45719"/>
          <a:lstStyle/>
          <a:p>
            <a:endParaRPr lang="zh-CN" altLang="en-US" sz="1500">
              <a:cs typeface="Arial" panose="020B0604020202020204" pitchFamily="34" charset="0"/>
            </a:endParaRPr>
          </a:p>
        </p:txBody>
      </p:sp>
      <p:sp>
        <p:nvSpPr>
          <p:cNvPr id="203794" name="Oval 31"/>
          <p:cNvSpPr>
            <a:spLocks noChangeArrowheads="1"/>
          </p:cNvSpPr>
          <p:nvPr/>
        </p:nvSpPr>
        <p:spPr bwMode="auto">
          <a:xfrm>
            <a:off x="3675063" y="4411663"/>
            <a:ext cx="477837" cy="479425"/>
          </a:xfrm>
          <a:prstGeom prst="ellipse">
            <a:avLst/>
          </a:prstGeom>
          <a:solidFill>
            <a:srgbClr val="FFFFFF"/>
          </a:solidFill>
          <a:ln w="9525">
            <a:noFill/>
            <a:round/>
          </a:ln>
        </p:spPr>
        <p:txBody>
          <a:bodyPr lIns="91438" tIns="45719" rIns="91438" bIns="45719"/>
          <a:lstStyle/>
          <a:p>
            <a:endParaRPr lang="zh-CN" altLang="en-US" sz="1500">
              <a:cs typeface="Arial" panose="020B0604020202020204" pitchFamily="34" charset="0"/>
            </a:endParaRPr>
          </a:p>
        </p:txBody>
      </p:sp>
      <p:sp>
        <p:nvSpPr>
          <p:cNvPr id="203795" name="Oval 32"/>
          <p:cNvSpPr>
            <a:spLocks noChangeArrowheads="1"/>
          </p:cNvSpPr>
          <p:nvPr/>
        </p:nvSpPr>
        <p:spPr bwMode="auto">
          <a:xfrm>
            <a:off x="3727450" y="4465638"/>
            <a:ext cx="369888" cy="3746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796" name="矩形 126"/>
          <p:cNvSpPr>
            <a:spLocks noChangeArrowheads="1"/>
          </p:cNvSpPr>
          <p:nvPr/>
        </p:nvSpPr>
        <p:spPr bwMode="auto">
          <a:xfrm>
            <a:off x="2811463" y="2698750"/>
            <a:ext cx="1143000" cy="381000"/>
          </a:xfrm>
          <a:prstGeom prst="rect">
            <a:avLst/>
          </a:prstGeom>
          <a:noFill/>
          <a:ln w="9525">
            <a:noFill/>
            <a:miter lim="800000"/>
          </a:ln>
        </p:spPr>
        <p:txBody>
          <a:bodyPr wrap="none" lIns="91438" tIns="45719" rIns="91438" bIns="45719">
            <a:spAutoFit/>
          </a:bodyPr>
          <a:lstStyle/>
          <a:p>
            <a:r>
              <a:rPr lang="zh-CN" altLang="en-US" sz="1900" b="1">
                <a:solidFill>
                  <a:schemeClr val="bg1"/>
                </a:solidFill>
                <a:ea typeface="微软雅黑" panose="020B0503020204020204" pitchFamily="34" charset="-122"/>
                <a:cs typeface="Arial" panose="020B0604020202020204" pitchFamily="34" charset="0"/>
              </a:rPr>
              <a:t>电子模板</a:t>
            </a:r>
            <a:endParaRPr lang="zh-CN" altLang="en-US" sz="1900">
              <a:solidFill>
                <a:schemeClr val="bg1"/>
              </a:solidFill>
              <a:ea typeface="微软雅黑" panose="020B0503020204020204" pitchFamily="34" charset="-122"/>
              <a:cs typeface="Arial" panose="020B0604020202020204" pitchFamily="34" charset="0"/>
            </a:endParaRPr>
          </a:p>
        </p:txBody>
      </p:sp>
      <p:sp>
        <p:nvSpPr>
          <p:cNvPr id="203797" name="Freeform 33"/>
          <p:cNvSpPr/>
          <p:nvPr/>
        </p:nvSpPr>
        <p:spPr bwMode="auto">
          <a:xfrm>
            <a:off x="4908550" y="1303338"/>
            <a:ext cx="1636713" cy="1096962"/>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2"/>
              <a:gd name="T149" fmla="*/ 362 w 362"/>
              <a:gd name="T150" fmla="*/ 242 h 2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w="9525">
            <a:noFill/>
            <a:round/>
          </a:ln>
        </p:spPr>
        <p:txBody>
          <a:bodyPr lIns="68580" tIns="34290" rIns="68580" bIns="34290"/>
          <a:lstStyle/>
          <a:p>
            <a:endParaRPr lang="zh-CN" altLang="en-US"/>
          </a:p>
        </p:txBody>
      </p:sp>
      <p:sp>
        <p:nvSpPr>
          <p:cNvPr id="203798" name="Freeform 34"/>
          <p:cNvSpPr/>
          <p:nvPr/>
        </p:nvSpPr>
        <p:spPr bwMode="auto">
          <a:xfrm>
            <a:off x="4960938" y="1352550"/>
            <a:ext cx="1535112" cy="992188"/>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219"/>
              <a:gd name="T125" fmla="*/ 339 w 339"/>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w="9525">
            <a:noFill/>
            <a:round/>
          </a:ln>
        </p:spPr>
        <p:txBody>
          <a:bodyPr lIns="68580" tIns="34290" rIns="68580" bIns="34290"/>
          <a:lstStyle/>
          <a:p>
            <a:endParaRPr lang="zh-CN" altLang="en-US"/>
          </a:p>
        </p:txBody>
      </p:sp>
      <p:sp>
        <p:nvSpPr>
          <p:cNvPr id="36" name="Freeform 35"/>
          <p:cNvSpPr/>
          <p:nvPr/>
        </p:nvSpPr>
        <p:spPr bwMode="auto">
          <a:xfrm>
            <a:off x="5011738" y="1404938"/>
            <a:ext cx="1428750" cy="889000"/>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3800" name="矩形 135"/>
          <p:cNvSpPr>
            <a:spLocks noChangeArrowheads="1"/>
          </p:cNvSpPr>
          <p:nvPr/>
        </p:nvSpPr>
        <p:spPr bwMode="auto">
          <a:xfrm>
            <a:off x="5040313" y="1808163"/>
            <a:ext cx="1381125" cy="381000"/>
          </a:xfrm>
          <a:prstGeom prst="rect">
            <a:avLst/>
          </a:prstGeom>
          <a:noFill/>
          <a:ln w="9525">
            <a:noFill/>
            <a:miter lim="800000"/>
          </a:ln>
        </p:spPr>
        <p:txBody>
          <a:bodyPr wrap="none" lIns="91438" tIns="45719" rIns="91438" bIns="45719">
            <a:spAutoFit/>
          </a:bodyPr>
          <a:lstStyle/>
          <a:p>
            <a:r>
              <a:rPr lang="zh-CN" altLang="en-US" sz="1900" b="1">
                <a:solidFill>
                  <a:schemeClr val="bg1"/>
                </a:solidFill>
                <a:ea typeface="微软雅黑" panose="020B0503020204020204" pitchFamily="34" charset="-122"/>
                <a:cs typeface="Arial" panose="020B0604020202020204" pitchFamily="34" charset="0"/>
              </a:rPr>
              <a:t>远程办税端</a:t>
            </a:r>
            <a:endParaRPr lang="zh-CN" altLang="en-US" sz="1900">
              <a:solidFill>
                <a:schemeClr val="bg1"/>
              </a:solidFill>
              <a:ea typeface="微软雅黑" panose="020B0503020204020204" pitchFamily="34" charset="-122"/>
              <a:cs typeface="Arial" panose="020B0604020202020204" pitchFamily="34" charset="0"/>
            </a:endParaRPr>
          </a:p>
        </p:txBody>
      </p:sp>
      <p:sp>
        <p:nvSpPr>
          <p:cNvPr id="203801" name="Freeform 40"/>
          <p:cNvSpPr/>
          <p:nvPr/>
        </p:nvSpPr>
        <p:spPr bwMode="auto">
          <a:xfrm>
            <a:off x="7531100" y="2147888"/>
            <a:ext cx="1636713" cy="1103312"/>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243"/>
              <a:gd name="T149" fmla="*/ 362 w 362"/>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w="9525">
            <a:noFill/>
            <a:round/>
          </a:ln>
        </p:spPr>
        <p:txBody>
          <a:bodyPr lIns="68580" tIns="34290" rIns="68580" bIns="34290"/>
          <a:lstStyle/>
          <a:p>
            <a:endParaRPr lang="zh-CN" altLang="en-US"/>
          </a:p>
        </p:txBody>
      </p:sp>
      <p:sp>
        <p:nvSpPr>
          <p:cNvPr id="203802" name="Freeform 41"/>
          <p:cNvSpPr/>
          <p:nvPr/>
        </p:nvSpPr>
        <p:spPr bwMode="auto">
          <a:xfrm>
            <a:off x="7583488" y="2205038"/>
            <a:ext cx="1533525" cy="990600"/>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219"/>
              <a:gd name="T125" fmla="*/ 339 w 339"/>
              <a:gd name="T126" fmla="*/ 219 h 2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w="9525">
            <a:noFill/>
            <a:round/>
          </a:ln>
        </p:spPr>
        <p:txBody>
          <a:bodyPr lIns="68580" tIns="34290" rIns="68580" bIns="34290"/>
          <a:lstStyle/>
          <a:p>
            <a:endParaRPr lang="zh-CN" altLang="en-US"/>
          </a:p>
        </p:txBody>
      </p:sp>
      <p:sp>
        <p:nvSpPr>
          <p:cNvPr id="44" name="Freeform 42"/>
          <p:cNvSpPr/>
          <p:nvPr/>
        </p:nvSpPr>
        <p:spPr bwMode="auto">
          <a:xfrm>
            <a:off x="7632700" y="2259013"/>
            <a:ext cx="1430338" cy="889000"/>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3804" name="Oval 44"/>
          <p:cNvSpPr>
            <a:spLocks noChangeArrowheads="1"/>
          </p:cNvSpPr>
          <p:nvPr/>
        </p:nvSpPr>
        <p:spPr bwMode="auto">
          <a:xfrm>
            <a:off x="7251700" y="4360863"/>
            <a:ext cx="582613" cy="585787"/>
          </a:xfrm>
          <a:prstGeom prst="ellipse">
            <a:avLst/>
          </a:prstGeom>
          <a:solidFill>
            <a:srgbClr val="C9CACA"/>
          </a:solidFill>
          <a:ln w="9525">
            <a:noFill/>
            <a:round/>
          </a:ln>
        </p:spPr>
        <p:txBody>
          <a:bodyPr lIns="91438" tIns="45719" rIns="91438" bIns="45719"/>
          <a:lstStyle/>
          <a:p>
            <a:endParaRPr lang="zh-CN" altLang="en-US" sz="1500">
              <a:cs typeface="Arial" panose="020B0604020202020204" pitchFamily="34" charset="0"/>
            </a:endParaRPr>
          </a:p>
        </p:txBody>
      </p:sp>
      <p:sp>
        <p:nvSpPr>
          <p:cNvPr id="203805" name="Oval 45"/>
          <p:cNvSpPr>
            <a:spLocks noChangeArrowheads="1"/>
          </p:cNvSpPr>
          <p:nvPr/>
        </p:nvSpPr>
        <p:spPr bwMode="auto">
          <a:xfrm>
            <a:off x="7300913" y="4411663"/>
            <a:ext cx="479425" cy="479425"/>
          </a:xfrm>
          <a:prstGeom prst="ellipse">
            <a:avLst/>
          </a:prstGeom>
          <a:solidFill>
            <a:srgbClr val="FFFFFF"/>
          </a:solidFill>
          <a:ln w="9525">
            <a:noFill/>
            <a:round/>
          </a:ln>
        </p:spPr>
        <p:txBody>
          <a:bodyPr lIns="91438" tIns="45719" rIns="91438" bIns="45719"/>
          <a:lstStyle/>
          <a:p>
            <a:endParaRPr lang="zh-CN" altLang="en-US" sz="1500">
              <a:cs typeface="Arial" panose="020B0604020202020204" pitchFamily="34" charset="0"/>
            </a:endParaRPr>
          </a:p>
        </p:txBody>
      </p:sp>
      <p:sp>
        <p:nvSpPr>
          <p:cNvPr id="203806" name="Oval 46"/>
          <p:cNvSpPr>
            <a:spLocks noChangeArrowheads="1"/>
          </p:cNvSpPr>
          <p:nvPr/>
        </p:nvSpPr>
        <p:spPr bwMode="auto">
          <a:xfrm>
            <a:off x="7354888" y="4465638"/>
            <a:ext cx="374650" cy="3746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3807" name="矩形 144"/>
          <p:cNvSpPr>
            <a:spLocks noChangeArrowheads="1"/>
          </p:cNvSpPr>
          <p:nvPr/>
        </p:nvSpPr>
        <p:spPr bwMode="auto">
          <a:xfrm>
            <a:off x="7764463" y="2693988"/>
            <a:ext cx="1143000" cy="379412"/>
          </a:xfrm>
          <a:prstGeom prst="rect">
            <a:avLst/>
          </a:prstGeom>
          <a:noFill/>
          <a:ln w="9525">
            <a:noFill/>
            <a:miter lim="800000"/>
          </a:ln>
        </p:spPr>
        <p:txBody>
          <a:bodyPr wrap="none" lIns="91438" tIns="45719" rIns="91438" bIns="45719">
            <a:spAutoFit/>
          </a:bodyPr>
          <a:lstStyle/>
          <a:p>
            <a:r>
              <a:rPr lang="zh-CN" altLang="en-US" sz="1900" b="1">
                <a:solidFill>
                  <a:schemeClr val="bg1"/>
                </a:solidFill>
                <a:ea typeface="微软雅黑" panose="020B0503020204020204" pitchFamily="34" charset="-122"/>
                <a:cs typeface="Arial" panose="020B0604020202020204" pitchFamily="34" charset="0"/>
              </a:rPr>
              <a:t>纸质报表</a:t>
            </a:r>
            <a:endParaRPr lang="zh-CN" altLang="en-US" sz="1900">
              <a:solidFill>
                <a:schemeClr val="bg1"/>
              </a:solidFill>
              <a:ea typeface="微软雅黑" panose="020B0503020204020204" pitchFamily="34" charset="-122"/>
              <a:cs typeface="Arial" panose="020B0604020202020204" pitchFamily="34" charset="0"/>
            </a:endParaRPr>
          </a:p>
        </p:txBody>
      </p:sp>
      <p:sp>
        <p:nvSpPr>
          <p:cNvPr id="203808" name="矩形 1"/>
          <p:cNvSpPr>
            <a:spLocks noChangeArrowheads="1"/>
          </p:cNvSpPr>
          <p:nvPr/>
        </p:nvSpPr>
        <p:spPr bwMode="auto">
          <a:xfrm>
            <a:off x="6627813" y="1277938"/>
            <a:ext cx="1614487" cy="1109662"/>
          </a:xfrm>
          <a:prstGeom prst="rect">
            <a:avLst/>
          </a:prstGeom>
          <a:noFill/>
          <a:ln w="9525">
            <a:noFill/>
            <a:miter lim="800000"/>
          </a:ln>
        </p:spPr>
        <p:txBody>
          <a:bodyPr wrap="none" lIns="121917" tIns="60958" rIns="121917" bIns="60958">
            <a:spAutoFit/>
          </a:bodyPr>
          <a:lstStyle/>
          <a:p>
            <a:r>
              <a:rPr lang="zh-CN" altLang="zh-CN" sz="2100">
                <a:latin typeface="Calibri" panose="020F0502020204030204" pitchFamily="34" charset="0"/>
              </a:rPr>
              <a:t>电子税务局</a:t>
            </a:r>
            <a:endParaRPr lang="en-US" altLang="zh-CN" sz="2100">
              <a:latin typeface="Calibri" panose="020F0502020204030204" pitchFamily="34" charset="0"/>
            </a:endParaRPr>
          </a:p>
          <a:p>
            <a:r>
              <a:rPr lang="zh-CN" altLang="zh-CN" sz="2100">
                <a:latin typeface="Calibri" panose="020F0502020204030204" pitchFamily="34" charset="0"/>
              </a:rPr>
              <a:t>手机端</a:t>
            </a:r>
            <a:endParaRPr lang="en-US" altLang="zh-CN" sz="2100">
              <a:latin typeface="Calibri" panose="020F0502020204030204" pitchFamily="34" charset="0"/>
            </a:endParaRPr>
          </a:p>
          <a:p>
            <a:r>
              <a:rPr lang="zh-CN" altLang="zh-CN" sz="2100">
                <a:latin typeface="Calibri" panose="020F0502020204030204" pitchFamily="34" charset="0"/>
              </a:rPr>
              <a:t>网页端</a:t>
            </a:r>
            <a:endParaRPr lang="zh-CN" altLang="en-US" sz="2100">
              <a:latin typeface="Calibri" panose="020F0502020204030204" pitchFamily="34" charset="0"/>
            </a:endParaRPr>
          </a:p>
        </p:txBody>
      </p:sp>
      <p:sp>
        <p:nvSpPr>
          <p:cNvPr id="203809" name="矩形 2"/>
          <p:cNvSpPr>
            <a:spLocks noChangeArrowheads="1"/>
          </p:cNvSpPr>
          <p:nvPr/>
        </p:nvSpPr>
        <p:spPr bwMode="auto">
          <a:xfrm>
            <a:off x="3054350" y="6037263"/>
            <a:ext cx="6094413" cy="49212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rPr>
              <a:t>鼓励并引导纳税人采用远程办税端报送信息</a:t>
            </a:r>
            <a:endParaRPr lang="zh-CN" altLang="en-US" sz="2400">
              <a:latin typeface="Calibri" panose="020F0502020204030204" pitchFamily="34" charset="0"/>
            </a:endParaRPr>
          </a:p>
        </p:txBody>
      </p:sp>
      <p:cxnSp>
        <p:nvCxnSpPr>
          <p:cNvPr id="5" name="直接箭头连接符 4"/>
          <p:cNvCxnSpPr/>
          <p:nvPr/>
        </p:nvCxnSpPr>
        <p:spPr>
          <a:xfrm flipH="1">
            <a:off x="4051300" y="2470150"/>
            <a:ext cx="1552575" cy="1825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360738" y="3351213"/>
            <a:ext cx="522287" cy="9445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3913188" y="3465513"/>
            <a:ext cx="3389312" cy="882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4162425" y="3290888"/>
            <a:ext cx="3667125" cy="1239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7526338" y="3721100"/>
            <a:ext cx="527050" cy="6191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66"/>
          <p:cNvCxnSpPr/>
          <p:nvPr/>
        </p:nvCxnSpPr>
        <p:spPr>
          <a:xfrm flipH="1">
            <a:off x="7526338" y="3365500"/>
            <a:ext cx="828675" cy="974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6019800" y="2613025"/>
            <a:ext cx="1439863" cy="1619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左右箭头 67"/>
          <p:cNvSpPr>
            <a:spLocks noChangeArrowheads="1"/>
          </p:cNvSpPr>
          <p:nvPr/>
        </p:nvSpPr>
        <p:spPr bwMode="auto">
          <a:xfrm>
            <a:off x="2319338" y="3017838"/>
            <a:ext cx="9504362" cy="328612"/>
          </a:xfrm>
          <a:prstGeom prst="leftRightArrow">
            <a:avLst>
              <a:gd name="adj1" fmla="val 68981"/>
              <a:gd name="adj2" fmla="val 48472"/>
            </a:avLst>
          </a:prstGeom>
          <a:solidFill>
            <a:srgbClr val="448AD7"/>
          </a:solidFill>
          <a:ln w="3175" algn="ctr">
            <a:noFill/>
            <a:miter lim="800000"/>
          </a:ln>
        </p:spPr>
        <p:txBody>
          <a:bodyPr lIns="121917" tIns="60958" rIns="121917" bIns="60958" anchor="ctr"/>
          <a:lstStyle/>
          <a:p>
            <a:pPr algn="ctr" defTabSz="1219200">
              <a:lnSpc>
                <a:spcPct val="120000"/>
              </a:lnSpc>
            </a:pPr>
            <a:endParaRPr lang="zh-CN" altLang="en-US" sz="1900" b="1">
              <a:solidFill>
                <a:srgbClr val="3A3A3A"/>
              </a:solidFill>
              <a:latin typeface="微软雅黑" panose="020B0503020204020204" pitchFamily="34" charset="-122"/>
            </a:endParaRPr>
          </a:p>
        </p:txBody>
      </p:sp>
      <p:sp>
        <p:nvSpPr>
          <p:cNvPr id="205826"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27"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28"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29"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30"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31"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32"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33"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5834" name="文本框 213"/>
          <p:cNvSpPr txBox="1">
            <a:spLocks noChangeArrowheads="1"/>
          </p:cNvSpPr>
          <p:nvPr/>
        </p:nvSpPr>
        <p:spPr bwMode="auto">
          <a:xfrm>
            <a:off x="5240338" y="280988"/>
            <a:ext cx="17113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 相关责任</a:t>
            </a:r>
            <a:endParaRPr lang="zh-CN" altLang="en-US" sz="2800">
              <a:solidFill>
                <a:schemeClr val="accent1"/>
              </a:solidFill>
              <a:latin typeface="华文细黑" pitchFamily="2" charset="-122"/>
              <a:ea typeface="华文细黑" pitchFamily="2" charset="-122"/>
            </a:endParaRPr>
          </a:p>
        </p:txBody>
      </p:sp>
      <p:sp>
        <p:nvSpPr>
          <p:cNvPr id="45" name="泪滴形 44"/>
          <p:cNvSpPr/>
          <p:nvPr/>
        </p:nvSpPr>
        <p:spPr>
          <a:xfrm flipV="1">
            <a:off x="582613" y="1262063"/>
            <a:ext cx="1997075" cy="1997075"/>
          </a:xfrm>
          <a:prstGeom prst="teardrop">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50" name="组合 49"/>
          <p:cNvGrpSpPr/>
          <p:nvPr/>
        </p:nvGrpSpPr>
        <p:grpSpPr>
          <a:xfrm>
            <a:off x="987101" y="1674098"/>
            <a:ext cx="1578481" cy="1578914"/>
            <a:chOff x="4418886" y="2012026"/>
            <a:chExt cx="1183861" cy="1183862"/>
          </a:xfrm>
          <a:effectLst>
            <a:outerShdw blurRad="127000" dist="63500" dir="2700000" algn="tl" rotWithShape="0">
              <a:prstClr val="black">
                <a:alpha val="40000"/>
              </a:prstClr>
            </a:outerShdw>
          </a:effectLst>
        </p:grpSpPr>
        <p:sp>
          <p:nvSpPr>
            <p:cNvPr id="51" name="泪滴形 50"/>
            <p:cNvSpPr/>
            <p:nvPr/>
          </p:nvSpPr>
          <p:spPr>
            <a:xfrm flipV="1">
              <a:off x="4418886" y="2012026"/>
              <a:ext cx="1183861" cy="1183862"/>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58" name="泪滴形 57"/>
            <p:cNvSpPr/>
            <p:nvPr/>
          </p:nvSpPr>
          <p:spPr>
            <a:xfrm flipV="1">
              <a:off x="4418886" y="2012026"/>
              <a:ext cx="1183861" cy="1183862"/>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205837" name="矩形 3"/>
          <p:cNvSpPr>
            <a:spLocks noChangeArrowheads="1"/>
          </p:cNvSpPr>
          <p:nvPr/>
        </p:nvSpPr>
        <p:spPr bwMode="auto">
          <a:xfrm>
            <a:off x="1250950" y="2316163"/>
            <a:ext cx="1158875" cy="485775"/>
          </a:xfrm>
          <a:prstGeom prst="rect">
            <a:avLst/>
          </a:prstGeom>
          <a:noFill/>
          <a:ln w="9525">
            <a:noFill/>
            <a:miter lim="800000"/>
          </a:ln>
        </p:spPr>
        <p:txBody>
          <a:bodyPr wrap="none" lIns="121917" tIns="60958" rIns="121917" bIns="60958">
            <a:spAutoFit/>
          </a:bodyPr>
          <a:lstStyle/>
          <a:p>
            <a:pPr eaLnBrk="0" hangingPunct="0"/>
            <a:r>
              <a:rPr lang="zh-CN" altLang="en-US" sz="2400">
                <a:solidFill>
                  <a:srgbClr val="000000"/>
                </a:solidFill>
                <a:latin typeface="微软雅黑" panose="020B0503020204020204" pitchFamily="34" charset="-122"/>
                <a:ea typeface="微软雅黑" panose="020B0503020204020204" pitchFamily="34" charset="-122"/>
              </a:rPr>
              <a:t>纳税人</a:t>
            </a:r>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61" name="泪滴形 60"/>
          <p:cNvSpPr/>
          <p:nvPr/>
        </p:nvSpPr>
        <p:spPr>
          <a:xfrm>
            <a:off x="277813" y="3182938"/>
            <a:ext cx="2300287" cy="2301875"/>
          </a:xfrm>
          <a:prstGeom prst="teardrop">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62" name="组合 61"/>
          <p:cNvGrpSpPr/>
          <p:nvPr/>
        </p:nvGrpSpPr>
        <p:grpSpPr>
          <a:xfrm>
            <a:off x="745693" y="3243190"/>
            <a:ext cx="1817663" cy="1818553"/>
            <a:chOff x="4233262" y="3380003"/>
            <a:chExt cx="1363913" cy="1363914"/>
          </a:xfrm>
          <a:effectLst>
            <a:outerShdw blurRad="127000" dist="63500" dir="2700000" algn="tl" rotWithShape="0">
              <a:prstClr val="black">
                <a:alpha val="40000"/>
              </a:prstClr>
            </a:outerShdw>
          </a:effectLst>
        </p:grpSpPr>
        <p:sp>
          <p:nvSpPr>
            <p:cNvPr id="63" name="泪滴形 62"/>
            <p:cNvSpPr/>
            <p:nvPr/>
          </p:nvSpPr>
          <p:spPr>
            <a:xfrm>
              <a:off x="4233262" y="3380003"/>
              <a:ext cx="1363913" cy="1363914"/>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65" name="泪滴形 64"/>
            <p:cNvSpPr/>
            <p:nvPr/>
          </p:nvSpPr>
          <p:spPr>
            <a:xfrm>
              <a:off x="4233262" y="3380003"/>
              <a:ext cx="1363913" cy="1363914"/>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205840" name="矩形 133"/>
          <p:cNvSpPr>
            <a:spLocks noChangeArrowheads="1"/>
          </p:cNvSpPr>
          <p:nvPr/>
        </p:nvSpPr>
        <p:spPr bwMode="auto">
          <a:xfrm>
            <a:off x="860425" y="3759200"/>
            <a:ext cx="1768475" cy="485775"/>
          </a:xfrm>
          <a:prstGeom prst="rect">
            <a:avLst/>
          </a:prstGeom>
          <a:noFill/>
          <a:ln w="9525">
            <a:noFill/>
            <a:miter lim="800000"/>
          </a:ln>
        </p:spPr>
        <p:txBody>
          <a:bodyPr wrap="none" lIns="121917" tIns="60958" rIns="121917" bIns="60958">
            <a:spAutoFit/>
          </a:bodyPr>
          <a:lstStyle/>
          <a:p>
            <a:pPr eaLnBrk="0" hangingPunct="0"/>
            <a:r>
              <a:rPr lang="zh-CN" altLang="en-US" sz="2400">
                <a:solidFill>
                  <a:srgbClr val="000000"/>
                </a:solidFill>
                <a:latin typeface="微软雅黑" panose="020B0503020204020204" pitchFamily="34" charset="-122"/>
                <a:ea typeface="微软雅黑" panose="020B0503020204020204" pitchFamily="34" charset="-122"/>
              </a:rPr>
              <a:t>扣缴义务人</a:t>
            </a:r>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05841" name="矩形 68"/>
          <p:cNvSpPr>
            <a:spLocks noChangeArrowheads="1"/>
          </p:cNvSpPr>
          <p:nvPr/>
        </p:nvSpPr>
        <p:spPr bwMode="auto">
          <a:xfrm>
            <a:off x="2671763" y="2012950"/>
            <a:ext cx="9423400" cy="668338"/>
          </a:xfrm>
          <a:prstGeom prst="rect">
            <a:avLst/>
          </a:prstGeom>
          <a:noFill/>
          <a:ln w="9525">
            <a:noFill/>
            <a:miter lim="800000"/>
          </a:ln>
        </p:spPr>
        <p:txBody>
          <a:bodyPr lIns="121917" tIns="60958" rIns="121917" bIns="60958">
            <a:spAutoFit/>
          </a:bodyPr>
          <a:lstStyle/>
          <a:p>
            <a:pPr>
              <a:lnSpc>
                <a:spcPct val="150000"/>
              </a:lnSpc>
            </a:pPr>
            <a:r>
              <a:rPr lang="zh-CN" altLang="en-US" sz="2400">
                <a:latin typeface="Calibri" panose="020F0502020204030204" pitchFamily="34" charset="0"/>
                <a:ea typeface="仿宋" panose="02010609060101010101" pitchFamily="49" charset="-122"/>
              </a:rPr>
              <a:t>对所提交的专项附加扣除信息的</a:t>
            </a:r>
            <a:r>
              <a:rPr lang="zh-CN" altLang="en-US" sz="2400" b="1">
                <a:latin typeface="Calibri" panose="020F0502020204030204" pitchFamily="34" charset="0"/>
                <a:ea typeface="仿宋" panose="02010609060101010101" pitchFamily="49" charset="-122"/>
              </a:rPr>
              <a:t>真实性、准确性、完整性</a:t>
            </a:r>
            <a:r>
              <a:rPr lang="zh-CN" altLang="en-US" sz="2400">
                <a:latin typeface="Calibri" panose="020F0502020204030204" pitchFamily="34" charset="0"/>
                <a:ea typeface="仿宋" panose="02010609060101010101" pitchFamily="49" charset="-122"/>
              </a:rPr>
              <a:t>负责</a:t>
            </a:r>
            <a:endParaRPr lang="zh-CN" altLang="en-US" sz="2400">
              <a:solidFill>
                <a:srgbClr val="FF0000"/>
              </a:solidFill>
              <a:latin typeface="Calibri" panose="020F0502020204030204" pitchFamily="34" charset="0"/>
              <a:ea typeface="仿宋" panose="02010609060101010101" pitchFamily="49" charset="-122"/>
            </a:endParaRPr>
          </a:p>
        </p:txBody>
      </p:sp>
      <p:sp>
        <p:nvSpPr>
          <p:cNvPr id="205842" name="矩形 69"/>
          <p:cNvSpPr>
            <a:spLocks noChangeArrowheads="1"/>
          </p:cNvSpPr>
          <p:nvPr/>
        </p:nvSpPr>
        <p:spPr bwMode="auto">
          <a:xfrm>
            <a:off x="2760663" y="3541713"/>
            <a:ext cx="9423400" cy="2859087"/>
          </a:xfrm>
          <a:prstGeom prst="rect">
            <a:avLst/>
          </a:prstGeom>
          <a:noFill/>
          <a:ln w="9525">
            <a:noFill/>
            <a:miter lim="800000"/>
          </a:ln>
        </p:spPr>
        <p:txBody>
          <a:bodyPr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扣缴义务人应当按照规定予以扣除，不得拒绝</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为纳税人报送的专项附加扣除信息保密</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不得擅自更改纳税人提供的相关信息</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于年度终了后一个月内，向纳税人提供已办理的专项附加扣除项目及金额等信息</a:t>
            </a:r>
            <a:endParaRPr lang="zh-CN" altLang="en-US" sz="2400">
              <a:solidFill>
                <a:srgbClr val="FF0000"/>
              </a:solidFill>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7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8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07881"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信用惩戒</a:t>
            </a:r>
            <a:endParaRPr lang="zh-CN" altLang="en-US" sz="2800">
              <a:solidFill>
                <a:schemeClr val="accent1"/>
              </a:solidFill>
              <a:latin typeface="华文细黑" pitchFamily="2" charset="-122"/>
              <a:ea typeface="华文细黑" pitchFamily="2" charset="-122"/>
            </a:endParaRPr>
          </a:p>
        </p:txBody>
      </p:sp>
      <p:sp>
        <p:nvSpPr>
          <p:cNvPr id="207882" name="圆角矩形 23"/>
          <p:cNvSpPr>
            <a:spLocks noChangeArrowheads="1"/>
          </p:cNvSpPr>
          <p:nvPr/>
        </p:nvSpPr>
        <p:spPr bwMode="auto">
          <a:xfrm>
            <a:off x="2652713" y="1822450"/>
            <a:ext cx="6823075" cy="3694113"/>
          </a:xfrm>
          <a:prstGeom prst="roundRect">
            <a:avLst>
              <a:gd name="adj" fmla="val 6394"/>
            </a:avLst>
          </a:prstGeom>
          <a:solidFill>
            <a:schemeClr val="bg1"/>
          </a:solidFill>
          <a:ln w="101600">
            <a:solidFill>
              <a:srgbClr val="404040"/>
            </a:solidFill>
            <a:round/>
          </a:ln>
        </p:spPr>
        <p:txBody>
          <a:bodyPr lIns="121917" tIns="60958" rIns="121917" bIns="60958" anchor="ctr"/>
          <a:lstStyle/>
          <a:p>
            <a:pPr>
              <a:lnSpc>
                <a:spcPct val="150000"/>
              </a:lnSpc>
            </a:pPr>
            <a:r>
              <a:rPr lang="zh-CN" altLang="zh-CN" sz="2000">
                <a:solidFill>
                  <a:srgbClr val="000000"/>
                </a:solidFill>
                <a:latin typeface="Calibri" panose="020F0502020204030204" pitchFamily="34" charset="0"/>
                <a:ea typeface="仿宋" panose="02010609060101010101" pitchFamily="49" charset="-122"/>
              </a:rPr>
              <a:t>（一）报送虚假专项附加扣除信息；</a:t>
            </a:r>
            <a:endParaRPr lang="zh-CN" altLang="zh-CN" sz="2000">
              <a:solidFill>
                <a:srgbClr val="000000"/>
              </a:solidFill>
              <a:latin typeface="Calibri" panose="020F0502020204030204" pitchFamily="34" charset="0"/>
              <a:ea typeface="仿宋" panose="02010609060101010101" pitchFamily="49" charset="-122"/>
            </a:endParaRPr>
          </a:p>
          <a:p>
            <a:pPr>
              <a:lnSpc>
                <a:spcPct val="150000"/>
              </a:lnSpc>
            </a:pPr>
            <a:r>
              <a:rPr lang="zh-CN" altLang="zh-CN" sz="2000">
                <a:solidFill>
                  <a:srgbClr val="000000"/>
                </a:solidFill>
                <a:latin typeface="Calibri" panose="020F0502020204030204" pitchFamily="34" charset="0"/>
                <a:ea typeface="仿宋" panose="02010609060101010101" pitchFamily="49" charset="-122"/>
              </a:rPr>
              <a:t>（二）重复享受专项附加扣除；</a:t>
            </a:r>
            <a:endParaRPr lang="zh-CN" altLang="zh-CN" sz="2000">
              <a:solidFill>
                <a:srgbClr val="000000"/>
              </a:solidFill>
              <a:latin typeface="Calibri" panose="020F0502020204030204" pitchFamily="34" charset="0"/>
              <a:ea typeface="仿宋" panose="02010609060101010101" pitchFamily="49" charset="-122"/>
            </a:endParaRPr>
          </a:p>
          <a:p>
            <a:pPr>
              <a:lnSpc>
                <a:spcPct val="150000"/>
              </a:lnSpc>
            </a:pPr>
            <a:r>
              <a:rPr lang="zh-CN" altLang="zh-CN" sz="2000">
                <a:solidFill>
                  <a:srgbClr val="000000"/>
                </a:solidFill>
                <a:latin typeface="Calibri" panose="020F0502020204030204" pitchFamily="34" charset="0"/>
                <a:ea typeface="仿宋" panose="02010609060101010101" pitchFamily="49" charset="-122"/>
              </a:rPr>
              <a:t>（三）超范围或标准享受专项附加扣除；</a:t>
            </a:r>
            <a:endParaRPr lang="zh-CN" altLang="zh-CN" sz="2000">
              <a:solidFill>
                <a:srgbClr val="000000"/>
              </a:solidFill>
              <a:latin typeface="Calibri" panose="020F0502020204030204" pitchFamily="34" charset="0"/>
              <a:ea typeface="仿宋" panose="02010609060101010101" pitchFamily="49" charset="-122"/>
            </a:endParaRPr>
          </a:p>
          <a:p>
            <a:pPr>
              <a:lnSpc>
                <a:spcPct val="150000"/>
              </a:lnSpc>
            </a:pPr>
            <a:r>
              <a:rPr lang="zh-CN" altLang="zh-CN" sz="2000">
                <a:solidFill>
                  <a:srgbClr val="000000"/>
                </a:solidFill>
                <a:latin typeface="Calibri" panose="020F0502020204030204" pitchFamily="34" charset="0"/>
                <a:ea typeface="仿宋" panose="02010609060101010101" pitchFamily="49" charset="-122"/>
              </a:rPr>
              <a:t>（四）拒不提供留存备查资料；</a:t>
            </a:r>
            <a:endParaRPr lang="zh-CN" altLang="zh-CN" sz="2000">
              <a:solidFill>
                <a:srgbClr val="000000"/>
              </a:solidFill>
              <a:latin typeface="Calibri" panose="020F0502020204030204" pitchFamily="34" charset="0"/>
              <a:ea typeface="仿宋" panose="02010609060101010101" pitchFamily="49" charset="-122"/>
            </a:endParaRPr>
          </a:p>
          <a:p>
            <a:pPr>
              <a:lnSpc>
                <a:spcPct val="150000"/>
              </a:lnSpc>
            </a:pPr>
            <a:r>
              <a:rPr lang="zh-CN" altLang="zh-CN" sz="2000">
                <a:solidFill>
                  <a:srgbClr val="000000"/>
                </a:solidFill>
                <a:latin typeface="Calibri" panose="020F0502020204030204" pitchFamily="34" charset="0"/>
                <a:ea typeface="仿宋" panose="02010609060101010101" pitchFamily="49" charset="-122"/>
              </a:rPr>
              <a:t>（五）留存备查资料不全，且不能提供其他佐证材料；</a:t>
            </a:r>
            <a:endParaRPr lang="zh-CN" altLang="zh-CN" sz="2000">
              <a:solidFill>
                <a:srgbClr val="000000"/>
              </a:solidFill>
              <a:latin typeface="Calibri" panose="020F0502020204030204" pitchFamily="34" charset="0"/>
              <a:ea typeface="仿宋" panose="02010609060101010101" pitchFamily="49" charset="-122"/>
            </a:endParaRPr>
          </a:p>
          <a:p>
            <a:pPr>
              <a:lnSpc>
                <a:spcPct val="150000"/>
              </a:lnSpc>
            </a:pPr>
            <a:r>
              <a:rPr lang="zh-CN" altLang="zh-CN" sz="2000">
                <a:solidFill>
                  <a:srgbClr val="000000"/>
                </a:solidFill>
                <a:latin typeface="Calibri" panose="020F0502020204030204" pitchFamily="34" charset="0"/>
                <a:ea typeface="仿宋" panose="02010609060101010101" pitchFamily="49" charset="-122"/>
              </a:rPr>
              <a:t>（六）税务总局规定的其他情形。</a:t>
            </a:r>
            <a:endParaRPr lang="zh-CN" altLang="zh-CN" sz="2000">
              <a:solidFill>
                <a:srgbClr val="000000"/>
              </a:solidFill>
              <a:latin typeface="Calibri" panose="020F0502020204030204" pitchFamily="34" charset="0"/>
              <a:ea typeface="仿宋" panose="02010609060101010101" pitchFamily="49" charset="-122"/>
            </a:endParaRPr>
          </a:p>
        </p:txBody>
      </p:sp>
      <p:sp>
        <p:nvSpPr>
          <p:cNvPr id="207883" name="TextBox 7"/>
          <p:cNvSpPr>
            <a:spLocks noChangeArrowheads="1"/>
          </p:cNvSpPr>
          <p:nvPr/>
        </p:nvSpPr>
        <p:spPr bwMode="auto">
          <a:xfrm>
            <a:off x="4751388" y="1500188"/>
            <a:ext cx="2208212" cy="682625"/>
          </a:xfrm>
          <a:prstGeom prst="roundRect">
            <a:avLst>
              <a:gd name="adj" fmla="val 16667"/>
            </a:avLst>
          </a:prstGeom>
          <a:solidFill>
            <a:srgbClr val="BD1C24"/>
          </a:solidFill>
          <a:ln w="9525">
            <a:noFill/>
            <a:round/>
          </a:ln>
        </p:spPr>
        <p:txBody>
          <a:bodyPr lIns="121917" tIns="60958" rIns="121917" bIns="60958">
            <a:spAutoFit/>
          </a:bodyPr>
          <a:lstStyle/>
          <a:p>
            <a:pPr algn="ctr"/>
            <a:r>
              <a:rPr lang="zh-CN" altLang="en-US" sz="3200" b="1">
                <a:solidFill>
                  <a:srgbClr val="FFFFFF"/>
                </a:solidFill>
                <a:latin typeface="微软雅黑" panose="020B0503020204020204" pitchFamily="34" charset="-122"/>
                <a:ea typeface="微软雅黑" panose="020B0503020204020204" pitchFamily="34" charset="-122"/>
              </a:rPr>
              <a:t>信用惩戒</a:t>
            </a:r>
            <a:endParaRPr lang="en-US" altLang="zh-CN" sz="3200" b="1">
              <a:solidFill>
                <a:srgbClr val="FFFFFF"/>
              </a:solidFill>
              <a:latin typeface="微软雅黑" panose="020B0503020204020204" pitchFamily="34" charset="-122"/>
              <a:ea typeface="微软雅黑" panose="020B0503020204020204" pitchFamily="34" charset="-122"/>
            </a:endParaRPr>
          </a:p>
        </p:txBody>
      </p:sp>
      <p:sp>
        <p:nvSpPr>
          <p:cNvPr id="207884" name="矩形 2"/>
          <p:cNvSpPr>
            <a:spLocks noChangeArrowheads="1"/>
          </p:cNvSpPr>
          <p:nvPr/>
        </p:nvSpPr>
        <p:spPr bwMode="auto">
          <a:xfrm>
            <a:off x="1409700" y="5613400"/>
            <a:ext cx="9421813" cy="850900"/>
          </a:xfrm>
          <a:prstGeom prst="rect">
            <a:avLst/>
          </a:prstGeom>
          <a:noFill/>
          <a:ln w="9525">
            <a:noFill/>
            <a:miter lim="800000"/>
          </a:ln>
        </p:spPr>
        <p:txBody>
          <a:bodyPr lIns="121917" tIns="60958" rIns="121917" bIns="60958">
            <a:spAutoFit/>
          </a:bodyPr>
          <a:lstStyle/>
          <a:p>
            <a:r>
              <a:rPr lang="zh-CN" altLang="zh-CN" sz="2400">
                <a:latin typeface="仿宋" panose="02010609060101010101" pitchFamily="49" charset="-122"/>
                <a:ea typeface="仿宋" panose="02010609060101010101" pitchFamily="49" charset="-122"/>
                <a:cs typeface="楷体_GB2312"/>
              </a:rPr>
              <a:t>主管税务机关责令其限期改正，并纳入个人纳税信用记录，作为税务机关以后年度事后抽查和风险管理的重点对象，视情节实施联合惩戒</a:t>
            </a:r>
            <a:endParaRPr lang="zh-CN" altLang="en-US" sz="2400">
              <a:latin typeface="仿宋" panose="02010609060101010101" pitchFamily="49" charset="-122"/>
              <a:ea typeface="仿宋" panose="02010609060101010101" pitchFamily="49" charset="-122"/>
              <a:cs typeface="楷体_GB2312"/>
            </a:endParaRPr>
          </a:p>
        </p:txBody>
      </p:sp>
    </p:spTree>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图片 120"/>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pic>
        <p:nvPicPr>
          <p:cNvPr id="2" name="图片 1"/>
          <p:cNvPicPr>
            <a:picLocks noChangeAspect="1"/>
          </p:cNvPicPr>
          <p:nvPr/>
        </p:nvPicPr>
        <p:blipFill>
          <a:blip r:embed="rId2">
            <a:duotone>
              <a:schemeClr val="accent5">
                <a:shade val="45000"/>
                <a:satMod val="135000"/>
              </a:schemeClr>
              <a:prstClr val="white"/>
            </a:duotone>
          </a:blip>
          <a:stretch>
            <a:fillRect/>
          </a:stretch>
        </p:blipFill>
        <p:spPr>
          <a:xfrm rot="16200000">
            <a:off x="4002598" y="-294108"/>
            <a:ext cx="5023884" cy="7462092"/>
          </a:xfrm>
          <a:prstGeom prst="rect">
            <a:avLst/>
          </a:prstGeom>
        </p:spPr>
      </p:pic>
      <p:sp>
        <p:nvSpPr>
          <p:cNvPr id="119" name="文本框 118"/>
          <p:cNvSpPr txBox="1">
            <a:spLocks noChangeArrowheads="1"/>
          </p:cNvSpPr>
          <p:nvPr/>
        </p:nvSpPr>
        <p:spPr bwMode="auto">
          <a:xfrm>
            <a:off x="4344988" y="3079750"/>
            <a:ext cx="3817937" cy="750888"/>
          </a:xfrm>
          <a:prstGeom prst="rect">
            <a:avLst/>
          </a:prstGeom>
          <a:noFill/>
          <a:ln w="9525">
            <a:noFill/>
            <a:miter lim="800000"/>
          </a:ln>
        </p:spPr>
        <p:txBody>
          <a:bodyPr>
            <a:spAutoFit/>
          </a:bodyPr>
          <a:lstStyle/>
          <a:p>
            <a:pPr algn="ctr">
              <a:lnSpc>
                <a:spcPct val="120000"/>
              </a:lnSpc>
            </a:pPr>
            <a:r>
              <a:rPr lang="zh-CN" altLang="en-US" sz="3600" b="1">
                <a:ea typeface="黑体" panose="02010609060101010101" charset="-122"/>
              </a:rPr>
              <a:t>年度汇算清缴</a:t>
            </a:r>
            <a:endParaRPr lang="en-US" sz="3600" b="1">
              <a:ea typeface="黑体" panose="02010609060101010101" charset="-122"/>
            </a:endParaRPr>
          </a:p>
        </p:txBody>
      </p:sp>
      <p:sp>
        <p:nvSpPr>
          <p:cNvPr id="39" name="TextBox 76"/>
          <p:cNvSpPr txBox="1">
            <a:spLocks noChangeArrowheads="1"/>
          </p:cNvSpPr>
          <p:nvPr/>
        </p:nvSpPr>
        <p:spPr bwMode="auto">
          <a:xfrm>
            <a:off x="3495675" y="2343150"/>
            <a:ext cx="5449888" cy="519113"/>
          </a:xfrm>
          <a:prstGeom prst="rect">
            <a:avLst/>
          </a:prstGeom>
          <a:noFill/>
          <a:ln w="9525">
            <a:noFill/>
            <a:miter lim="800000"/>
          </a:ln>
        </p:spPr>
        <p:txBody>
          <a:bodyPr>
            <a:spAutoFit/>
          </a:bodyPr>
          <a:lstStyle/>
          <a:p>
            <a:pPr algn="ctr"/>
            <a:r>
              <a:rPr lang="zh-CN" altLang="en-US" sz="2800">
                <a:solidFill>
                  <a:schemeClr val="accent1"/>
                </a:solidFill>
                <a:latin typeface="幼圆" pitchFamily="49" charset="-122"/>
                <a:ea typeface="黑体" panose="02010609060101010101" charset="-122"/>
              </a:rPr>
              <a:t>第三部分</a:t>
            </a:r>
            <a:endParaRPr lang="zh-CN" altLang="en-US" sz="2800">
              <a:solidFill>
                <a:schemeClr val="accent1"/>
              </a:solidFill>
              <a:latin typeface="幼圆" pitchFamily="49" charset="-122"/>
              <a:ea typeface="黑体" panose="02010609060101010101"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idx="4294967295"/>
          </p:nvPr>
        </p:nvSpPr>
        <p:spPr>
          <a:xfrm>
            <a:off x="1935163" y="350838"/>
            <a:ext cx="7324725" cy="1325562"/>
          </a:xfrm>
        </p:spPr>
        <p:txBody>
          <a:bodyPr/>
          <a:lstStyle/>
          <a:p>
            <a:pPr eaLnBrk="1" hangingPunct="1"/>
            <a:r>
              <a:rPr lang="zh-CN" altLang="en-US" sz="3200" b="1" smtClean="0">
                <a:ea typeface="黑体" panose="02010609060101010101" charset="-122"/>
              </a:rPr>
              <a:t>新税法规定</a:t>
            </a:r>
            <a:endParaRPr lang="zh-CN" altLang="en-US" sz="3200" b="1" smtClean="0">
              <a:ea typeface="黑体" panose="02010609060101010101" charset="-122"/>
            </a:endParaRPr>
          </a:p>
        </p:txBody>
      </p:sp>
      <p:sp>
        <p:nvSpPr>
          <p:cNvPr id="211970" name="Rectangle 3"/>
          <p:cNvSpPr>
            <a:spLocks noGrp="1"/>
          </p:cNvSpPr>
          <p:nvPr>
            <p:ph type="body" idx="4294967295"/>
          </p:nvPr>
        </p:nvSpPr>
        <p:spPr>
          <a:xfrm>
            <a:off x="930275" y="1477963"/>
            <a:ext cx="10515600" cy="4479925"/>
          </a:xfrm>
        </p:spPr>
        <p:txBody>
          <a:bodyPr/>
          <a:lstStyle/>
          <a:p>
            <a:pPr>
              <a:lnSpc>
                <a:spcPct val="130000"/>
              </a:lnSpc>
            </a:pPr>
            <a:r>
              <a:rPr lang="zh-CN" altLang="en-US" sz="1800" b="1" smtClean="0">
                <a:latin typeface="仿宋" panose="02010609060101010101" pitchFamily="49" charset="-122"/>
                <a:ea typeface="仿宋" panose="02010609060101010101" pitchFamily="49" charset="-122"/>
              </a:rPr>
              <a:t>第十条 </a:t>
            </a:r>
            <a:r>
              <a:rPr lang="zh-CN" altLang="en-US" sz="1800" smtClean="0">
                <a:latin typeface="仿宋" panose="02010609060101010101" pitchFamily="49" charset="-122"/>
                <a:ea typeface="仿宋" panose="02010609060101010101" pitchFamily="49" charset="-122"/>
              </a:rPr>
              <a:t> 有下列情形之一的，纳税人应当依法办理纳税申报：</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b="1" smtClean="0">
                <a:latin typeface="仿宋" panose="02010609060101010101" pitchFamily="49" charset="-122"/>
                <a:ea typeface="仿宋" panose="02010609060101010101" pitchFamily="49" charset="-122"/>
              </a:rPr>
              <a:t>    </a:t>
            </a:r>
            <a:r>
              <a:rPr lang="zh-CN" altLang="en-US" sz="1800" b="1" smtClean="0">
                <a:solidFill>
                  <a:schemeClr val="accent2"/>
                </a:solidFill>
                <a:latin typeface="仿宋" panose="02010609060101010101" pitchFamily="49" charset="-122"/>
                <a:ea typeface="仿宋" panose="02010609060101010101" pitchFamily="49" charset="-122"/>
              </a:rPr>
              <a:t>（一）取得综合所得需要办理汇算清缴；</a:t>
            </a:r>
            <a:endParaRPr lang="zh-CN" altLang="en-US" sz="1800" b="1" smtClean="0">
              <a:solidFill>
                <a:schemeClr val="accent2"/>
              </a:solidFill>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（二）取得应税所得没有扣缴义务人；</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（三）取得应税所得，扣缴义务人未扣缴税款；</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（四）取得境外所得；</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（五）因移居境外注销中国户籍；</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（六）非居民个人在中国境内从两处以上取得工资、薪金所得；</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（七）国务院规定的其他情形。</a:t>
            </a:r>
            <a:endParaRPr lang="zh-CN" altLang="en-US" sz="18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1800" smtClean="0">
                <a:latin typeface="仿宋" panose="02010609060101010101" pitchFamily="49" charset="-122"/>
                <a:ea typeface="仿宋" panose="02010609060101010101" pitchFamily="49" charset="-122"/>
              </a:rPr>
              <a:t>      扣缴义务人应当按照国家规定办理全员全额扣缴申报，并向纳税人提供其个人所得和已扣缴税款等信息。</a:t>
            </a:r>
            <a:endParaRPr lang="zh-CN" altLang="en-US" sz="1800" smtClean="0">
              <a:latin typeface="仿宋" panose="02010609060101010101" pitchFamily="49" charset="-122"/>
              <a:ea typeface="仿宋" panose="02010609060101010101" pitchFamily="49" charset="-122"/>
            </a:endParaRPr>
          </a:p>
        </p:txBody>
      </p:sp>
      <p:pic>
        <p:nvPicPr>
          <p:cNvPr id="75781" name="图片 22"/>
          <p:cNvPicPr>
            <a:picLocks noChangeAspect="1"/>
          </p:cNvPicPr>
          <p:nvPr/>
        </p:nvPicPr>
        <p:blipFill>
          <a:blip r:embed="rId1"/>
          <a:srcRect/>
          <a:stretch>
            <a:fillRect/>
          </a:stretch>
        </p:blipFill>
        <p:spPr bwMode="auto">
          <a:xfrm>
            <a:off x="852488" y="442913"/>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anim calcmode="lin" valueType="num">
                                      <p:cBhvr>
                                        <p:cTn id="8" dur="1000" fill="hold"/>
                                        <p:tgtEl>
                                          <p:spTgt spid="75781"/>
                                        </p:tgtEl>
                                        <p:attrNameLst>
                                          <p:attrName>style.rotation</p:attrName>
                                        </p:attrNameLst>
                                      </p:cBhvr>
                                      <p:tavLst>
                                        <p:tav tm="0">
                                          <p:val>
                                            <p:fltVal val="720"/>
                                          </p:val>
                                        </p:tav>
                                        <p:tav tm="100000">
                                          <p:val>
                                            <p:fltVal val="0"/>
                                          </p:val>
                                        </p:tav>
                                      </p:tavLst>
                                    </p:anim>
                                    <p:anim calcmode="lin" valueType="num">
                                      <p:cBhvr>
                                        <p:cTn id="9" dur="1000" fill="hold"/>
                                        <p:tgtEl>
                                          <p:spTgt spid="75781"/>
                                        </p:tgtEl>
                                        <p:attrNameLst>
                                          <p:attrName>ppt_h</p:attrName>
                                        </p:attrNameLst>
                                      </p:cBhvr>
                                      <p:tavLst>
                                        <p:tav tm="0">
                                          <p:val>
                                            <p:fltVal val="0"/>
                                          </p:val>
                                        </p:tav>
                                        <p:tav tm="100000">
                                          <p:val>
                                            <p:strVal val="#ppt_h"/>
                                          </p:val>
                                        </p:tav>
                                      </p:tavLst>
                                    </p:anim>
                                    <p:anim calcmode="lin" valueType="num">
                                      <p:cBhvr>
                                        <p:cTn id="10" dur="1000" fill="hold"/>
                                        <p:tgtEl>
                                          <p:spTgt spid="757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p:cNvSpPr>
          <p:nvPr>
            <p:ph type="title" idx="4294967295"/>
          </p:nvPr>
        </p:nvSpPr>
        <p:spPr>
          <a:xfrm>
            <a:off x="1936750" y="430213"/>
            <a:ext cx="7324725" cy="1325562"/>
          </a:xfrm>
        </p:spPr>
        <p:txBody>
          <a:bodyPr/>
          <a:lstStyle/>
          <a:p>
            <a:pPr eaLnBrk="1" hangingPunct="1"/>
            <a:r>
              <a:rPr lang="zh-CN" altLang="en-US" sz="3200" b="1" smtClean="0">
                <a:ea typeface="黑体" panose="02010609060101010101" charset="-122"/>
              </a:rPr>
              <a:t>新税法规定</a:t>
            </a:r>
            <a:endParaRPr lang="zh-CN" altLang="en-US" sz="3200" b="1" smtClean="0">
              <a:ea typeface="黑体" panose="02010609060101010101" charset="-122"/>
            </a:endParaRPr>
          </a:p>
        </p:txBody>
      </p:sp>
      <p:sp>
        <p:nvSpPr>
          <p:cNvPr id="212994" name="Rectangle 3"/>
          <p:cNvSpPr>
            <a:spLocks noGrp="1"/>
          </p:cNvSpPr>
          <p:nvPr>
            <p:ph type="body" idx="4294967295"/>
          </p:nvPr>
        </p:nvSpPr>
        <p:spPr>
          <a:xfrm>
            <a:off x="1039813" y="1624013"/>
            <a:ext cx="10515600" cy="4479925"/>
          </a:xfrm>
        </p:spPr>
        <p:txBody>
          <a:bodyPr/>
          <a:lstStyle/>
          <a:p>
            <a:pPr>
              <a:lnSpc>
                <a:spcPct val="130000"/>
              </a:lnSpc>
            </a:pPr>
            <a:r>
              <a:rPr lang="zh-CN" altLang="en-US" sz="1600" b="1" smtClean="0"/>
              <a:t> </a:t>
            </a:r>
            <a:r>
              <a:rPr lang="zh-CN" altLang="en-US" sz="2300" b="1" smtClean="0">
                <a:latin typeface="仿宋" panose="02010609060101010101" pitchFamily="49" charset="-122"/>
                <a:ea typeface="仿宋" panose="02010609060101010101" pitchFamily="49" charset="-122"/>
              </a:rPr>
              <a:t>第十一条</a:t>
            </a:r>
            <a:r>
              <a:rPr lang="zh-CN" altLang="en-US" sz="2300" smtClean="0">
                <a:latin typeface="仿宋" panose="02010609060101010101" pitchFamily="49" charset="-122"/>
                <a:ea typeface="仿宋" panose="02010609060101010101" pitchFamily="49" charset="-122"/>
              </a:rPr>
              <a:t>    居民个人取得综合所得，按年计算个人所得税；有扣缴义务人的，由扣缴义务人按月或者按次预扣预缴税款；</a:t>
            </a:r>
            <a:r>
              <a:rPr lang="zh-CN" altLang="en-US" sz="2300" b="1" smtClean="0">
                <a:solidFill>
                  <a:schemeClr val="accent2"/>
                </a:solidFill>
                <a:latin typeface="仿宋" panose="02010609060101010101" pitchFamily="49" charset="-122"/>
                <a:ea typeface="仿宋" panose="02010609060101010101" pitchFamily="49" charset="-122"/>
              </a:rPr>
              <a:t>需要办理汇算清缴的，应当在取得所得的次年三月一日至六月三十日内办理汇算清缴。</a:t>
            </a:r>
            <a:r>
              <a:rPr lang="zh-CN" altLang="en-US" sz="2300" smtClean="0">
                <a:latin typeface="仿宋" panose="02010609060101010101" pitchFamily="49" charset="-122"/>
                <a:ea typeface="仿宋" panose="02010609060101010101" pitchFamily="49" charset="-122"/>
              </a:rPr>
              <a:t>预扣预缴办法由国务院税务主管部门制定。</a:t>
            </a:r>
            <a:endParaRPr lang="zh-CN" altLang="en-US" sz="23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2300" smtClean="0">
                <a:latin typeface="仿宋" panose="02010609060101010101" pitchFamily="49" charset="-122"/>
                <a:ea typeface="仿宋" panose="02010609060101010101" pitchFamily="49" charset="-122"/>
              </a:rPr>
              <a:t>      居民个人向扣缴义务人提供专项附加扣除信息的，扣缴义务人按月预扣预缴税款时应当按照规定予以扣除，不得拒绝。</a:t>
            </a:r>
            <a:endParaRPr lang="zh-CN" altLang="en-US" sz="2300" smtClean="0">
              <a:latin typeface="仿宋" panose="02010609060101010101" pitchFamily="49" charset="-122"/>
              <a:ea typeface="仿宋" panose="02010609060101010101" pitchFamily="49" charset="-122"/>
            </a:endParaRPr>
          </a:p>
          <a:p>
            <a:pPr>
              <a:lnSpc>
                <a:spcPct val="130000"/>
              </a:lnSpc>
              <a:buFont typeface="Arial" panose="020B0604020202020204" pitchFamily="34" charset="0"/>
              <a:buNone/>
            </a:pPr>
            <a:r>
              <a:rPr lang="zh-CN" altLang="en-US" sz="2300" smtClean="0">
                <a:latin typeface="仿宋" panose="02010609060101010101" pitchFamily="49" charset="-122"/>
                <a:ea typeface="仿宋" panose="02010609060101010101" pitchFamily="49" charset="-122"/>
              </a:rPr>
              <a:t>      非居民个人取得工资、薪金所得，劳务报酬所得，稿酬所得和特许权使用费所得，有扣缴义务人的，由扣缴义务人按月或者按次代扣代缴税款，</a:t>
            </a:r>
            <a:r>
              <a:rPr lang="zh-CN" altLang="en-US" sz="2300" b="1" smtClean="0">
                <a:solidFill>
                  <a:schemeClr val="accent1"/>
                </a:solidFill>
                <a:latin typeface="仿宋" panose="02010609060101010101" pitchFamily="49" charset="-122"/>
                <a:ea typeface="仿宋" panose="02010609060101010101" pitchFamily="49" charset="-122"/>
              </a:rPr>
              <a:t>不办理汇算清缴。</a:t>
            </a:r>
            <a:endParaRPr lang="zh-CN" altLang="en-US" sz="2300" b="1" smtClean="0">
              <a:solidFill>
                <a:schemeClr val="accent1"/>
              </a:solidFill>
              <a:latin typeface="仿宋" panose="02010609060101010101" pitchFamily="49" charset="-122"/>
              <a:ea typeface="仿宋" panose="02010609060101010101" pitchFamily="49" charset="-122"/>
            </a:endParaRPr>
          </a:p>
        </p:txBody>
      </p:sp>
      <p:pic>
        <p:nvPicPr>
          <p:cNvPr id="76805" name="图片 22"/>
          <p:cNvPicPr>
            <a:picLocks noChangeAspect="1"/>
          </p:cNvPicPr>
          <p:nvPr/>
        </p:nvPicPr>
        <p:blipFill>
          <a:blip r:embed="rId1"/>
          <a:srcRect/>
          <a:stretch>
            <a:fillRect/>
          </a:stretch>
        </p:blipFill>
        <p:spPr bwMode="auto">
          <a:xfrm>
            <a:off x="887413" y="601663"/>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fade">
                                      <p:cBhvr>
                                        <p:cTn id="7" dur="1000"/>
                                        <p:tgtEl>
                                          <p:spTgt spid="76805"/>
                                        </p:tgtEl>
                                      </p:cBhvr>
                                    </p:animEffect>
                                    <p:anim calcmode="lin" valueType="num">
                                      <p:cBhvr>
                                        <p:cTn id="8" dur="1000" fill="hold"/>
                                        <p:tgtEl>
                                          <p:spTgt spid="76805"/>
                                        </p:tgtEl>
                                        <p:attrNameLst>
                                          <p:attrName>style.rotation</p:attrName>
                                        </p:attrNameLst>
                                      </p:cBhvr>
                                      <p:tavLst>
                                        <p:tav tm="0">
                                          <p:val>
                                            <p:fltVal val="720"/>
                                          </p:val>
                                        </p:tav>
                                        <p:tav tm="100000">
                                          <p:val>
                                            <p:fltVal val="0"/>
                                          </p:val>
                                        </p:tav>
                                      </p:tavLst>
                                    </p:anim>
                                    <p:anim calcmode="lin" valueType="num">
                                      <p:cBhvr>
                                        <p:cTn id="9" dur="1000" fill="hold"/>
                                        <p:tgtEl>
                                          <p:spTgt spid="76805"/>
                                        </p:tgtEl>
                                        <p:attrNameLst>
                                          <p:attrName>ppt_h</p:attrName>
                                        </p:attrNameLst>
                                      </p:cBhvr>
                                      <p:tavLst>
                                        <p:tav tm="0">
                                          <p:val>
                                            <p:fltVal val="0"/>
                                          </p:val>
                                        </p:tav>
                                        <p:tav tm="100000">
                                          <p:val>
                                            <p:strVal val="#ppt_h"/>
                                          </p:val>
                                        </p:tav>
                                      </p:tavLst>
                                    </p:anim>
                                    <p:anim calcmode="lin" valueType="num">
                                      <p:cBhvr>
                                        <p:cTn id="10" dur="1000" fill="hold"/>
                                        <p:tgtEl>
                                          <p:spTgt spid="768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374650" y="496888"/>
            <a:ext cx="10326688" cy="531812"/>
          </a:xfrm>
          <a:prstGeom prst="rect">
            <a:avLst/>
          </a:prstGeom>
          <a:noFill/>
          <a:ln w="9525">
            <a:noFill/>
            <a:miter lim="800000"/>
          </a:ln>
        </p:spPr>
        <p:txBody>
          <a:bodyPr lIns="121917" tIns="60958" rIns="121917" bIns="60958">
            <a:spAutoFit/>
          </a:bodyPr>
          <a:lstStyle/>
          <a:p>
            <a:pPr algn="ctr" defTabSz="1219200"/>
            <a:r>
              <a:rPr lang="zh-CN" altLang="zh-CN" sz="2700" b="1">
                <a:ea typeface="仿宋" panose="02010609060101010101" pitchFamily="49" charset="-122"/>
                <a:sym typeface="Arial" panose="020B0604020202020204" pitchFamily="34" charset="0"/>
              </a:rPr>
              <a:t>哪些个人</a:t>
            </a:r>
            <a:r>
              <a:rPr lang="zh-CN" altLang="en-US" sz="2700" b="1">
                <a:ea typeface="仿宋" panose="02010609060101010101" pitchFamily="49" charset="-122"/>
                <a:sym typeface="Arial" panose="020B0604020202020204" pitchFamily="34" charset="0"/>
              </a:rPr>
              <a:t>取得综合所得需要</a:t>
            </a:r>
            <a:r>
              <a:rPr lang="zh-CN" altLang="zh-CN" sz="2700" b="1">
                <a:ea typeface="仿宋" panose="02010609060101010101" pitchFamily="49" charset="-122"/>
                <a:sym typeface="Arial" panose="020B0604020202020204" pitchFamily="34" charset="0"/>
              </a:rPr>
              <a:t>办理汇算清缴自行申报</a:t>
            </a:r>
            <a:r>
              <a:rPr lang="zh-CN" altLang="en-US" sz="2700">
                <a:ea typeface="仿宋" panose="02010609060101010101" pitchFamily="49" charset="-122"/>
                <a:sym typeface="Arial" panose="020B0604020202020204" pitchFamily="34" charset="0"/>
              </a:rPr>
              <a:t>？</a:t>
            </a:r>
            <a:endParaRPr lang="zh-CN" altLang="zh-CN" sz="2400">
              <a:ea typeface="仿宋" panose="02010609060101010101" pitchFamily="49" charset="-122"/>
              <a:sym typeface="Arial" panose="020B0604020202020204" pitchFamily="34" charset="0"/>
            </a:endParaRPr>
          </a:p>
        </p:txBody>
      </p:sp>
      <p:pic>
        <p:nvPicPr>
          <p:cNvPr id="214018" name="Picture 3"/>
          <p:cNvPicPr>
            <a:picLocks noChangeAspect="1" noChangeArrowheads="1"/>
          </p:cNvPicPr>
          <p:nvPr/>
        </p:nvPicPr>
        <p:blipFill>
          <a:blip r:embed="rId1"/>
          <a:srcRect/>
          <a:stretch>
            <a:fillRect/>
          </a:stretch>
        </p:blipFill>
        <p:spPr bwMode="auto">
          <a:xfrm>
            <a:off x="1033463" y="1004888"/>
            <a:ext cx="211137" cy="5289550"/>
          </a:xfrm>
          <a:prstGeom prst="rect">
            <a:avLst/>
          </a:prstGeom>
          <a:noFill/>
          <a:ln w="9525">
            <a:noFill/>
            <a:miter lim="800000"/>
            <a:headEnd/>
            <a:tailEnd/>
          </a:ln>
        </p:spPr>
      </p:pic>
      <p:cxnSp>
        <p:nvCxnSpPr>
          <p:cNvPr id="214019" name="Line 4"/>
          <p:cNvCxnSpPr>
            <a:cxnSpLocks noChangeShapeType="1"/>
          </p:cNvCxnSpPr>
          <p:nvPr/>
        </p:nvCxnSpPr>
        <p:spPr bwMode="auto">
          <a:xfrm>
            <a:off x="1011238" y="1144588"/>
            <a:ext cx="6564312" cy="0"/>
          </a:xfrm>
          <a:prstGeom prst="line">
            <a:avLst/>
          </a:prstGeom>
          <a:noFill/>
          <a:ln w="69850">
            <a:solidFill>
              <a:srgbClr val="D99694"/>
            </a:solidFill>
            <a:round/>
          </a:ln>
        </p:spPr>
      </p:cxnSp>
      <p:sp>
        <p:nvSpPr>
          <p:cNvPr id="214020" name="Rectangle 5"/>
          <p:cNvSpPr>
            <a:spLocks noChangeArrowheads="1"/>
          </p:cNvSpPr>
          <p:nvPr/>
        </p:nvSpPr>
        <p:spPr bwMode="auto">
          <a:xfrm>
            <a:off x="1582738" y="1316038"/>
            <a:ext cx="6064250" cy="485775"/>
          </a:xfrm>
          <a:prstGeom prst="rect">
            <a:avLst/>
          </a:prstGeom>
          <a:noFill/>
          <a:ln w="9525">
            <a:noFill/>
            <a:miter lim="800000"/>
          </a:ln>
        </p:spPr>
        <p:txBody>
          <a:bodyPr lIns="121917" tIns="60958" rIns="121917" bIns="60958">
            <a:spAutoFit/>
          </a:bodyPr>
          <a:lstStyle/>
          <a:p>
            <a:pPr defTabSz="1219200" eaLnBrk="0" hangingPunct="0"/>
            <a:r>
              <a:rPr lang="zh-CN" altLang="zh-CN" sz="2400">
                <a:ea typeface="仿宋" panose="02010609060101010101" pitchFamily="49" charset="-122"/>
                <a:sym typeface="Arial" panose="020B0604020202020204" pitchFamily="34" charset="0"/>
              </a:rPr>
              <a:t>取得综合所得需要办理汇算清缴的情况</a:t>
            </a:r>
            <a:endParaRPr lang="zh-CN" altLang="zh-CN" sz="2400">
              <a:ea typeface="仿宋" panose="02010609060101010101" pitchFamily="49" charset="-122"/>
              <a:sym typeface="Arial" panose="020B0604020202020204" pitchFamily="34" charset="0"/>
            </a:endParaRPr>
          </a:p>
        </p:txBody>
      </p:sp>
      <p:cxnSp>
        <p:nvCxnSpPr>
          <p:cNvPr id="214021" name="Line 6"/>
          <p:cNvCxnSpPr>
            <a:cxnSpLocks noChangeShapeType="1"/>
          </p:cNvCxnSpPr>
          <p:nvPr/>
        </p:nvCxnSpPr>
        <p:spPr bwMode="auto">
          <a:xfrm>
            <a:off x="923925" y="2001838"/>
            <a:ext cx="4979988" cy="0"/>
          </a:xfrm>
          <a:prstGeom prst="line">
            <a:avLst/>
          </a:prstGeom>
          <a:noFill/>
          <a:ln w="69850">
            <a:solidFill>
              <a:srgbClr val="FFC000"/>
            </a:solidFill>
            <a:round/>
          </a:ln>
        </p:spPr>
      </p:cxnSp>
      <p:cxnSp>
        <p:nvCxnSpPr>
          <p:cNvPr id="214022" name="Line 7"/>
          <p:cNvCxnSpPr>
            <a:cxnSpLocks noChangeShapeType="1"/>
          </p:cNvCxnSpPr>
          <p:nvPr/>
        </p:nvCxnSpPr>
        <p:spPr bwMode="auto">
          <a:xfrm>
            <a:off x="966788" y="3195638"/>
            <a:ext cx="3375025" cy="0"/>
          </a:xfrm>
          <a:prstGeom prst="line">
            <a:avLst/>
          </a:prstGeom>
          <a:noFill/>
          <a:ln w="69850">
            <a:solidFill>
              <a:srgbClr val="558ED5"/>
            </a:solidFill>
            <a:round/>
          </a:ln>
        </p:spPr>
      </p:cxnSp>
      <p:cxnSp>
        <p:nvCxnSpPr>
          <p:cNvPr id="214023" name="Line 8"/>
          <p:cNvCxnSpPr>
            <a:cxnSpLocks noChangeShapeType="1"/>
          </p:cNvCxnSpPr>
          <p:nvPr/>
        </p:nvCxnSpPr>
        <p:spPr bwMode="auto">
          <a:xfrm>
            <a:off x="930275" y="4254500"/>
            <a:ext cx="2127250" cy="0"/>
          </a:xfrm>
          <a:prstGeom prst="line">
            <a:avLst/>
          </a:prstGeom>
          <a:noFill/>
          <a:ln w="69850">
            <a:solidFill>
              <a:srgbClr val="7030A0"/>
            </a:solidFill>
            <a:round/>
          </a:ln>
        </p:spPr>
      </p:cxnSp>
      <p:sp>
        <p:nvSpPr>
          <p:cNvPr id="214024" name="Rectangle 9"/>
          <p:cNvSpPr>
            <a:spLocks noChangeArrowheads="1"/>
          </p:cNvSpPr>
          <p:nvPr/>
        </p:nvSpPr>
        <p:spPr bwMode="auto">
          <a:xfrm>
            <a:off x="1344613" y="2182813"/>
            <a:ext cx="7102475" cy="850900"/>
          </a:xfrm>
          <a:prstGeom prst="rect">
            <a:avLst/>
          </a:prstGeom>
          <a:noFill/>
          <a:ln w="9525">
            <a:noFill/>
            <a:miter lim="800000"/>
          </a:ln>
        </p:spPr>
        <p:txBody>
          <a:bodyPr lIns="121917" tIns="60958" rIns="121917" bIns="60958">
            <a:spAutoFit/>
          </a:bodyPr>
          <a:lstStyle/>
          <a:p>
            <a:pPr defTabSz="1219200" eaLnBrk="0" hangingPunct="0"/>
            <a:r>
              <a:rPr lang="en-US" altLang="zh-CN" sz="2400">
                <a:latin typeface="仿宋" panose="02010609060101010101" pitchFamily="49" charset="-122"/>
                <a:ea typeface="仿宋" panose="02010609060101010101" pitchFamily="49" charset="-122"/>
                <a:sym typeface="Arial" panose="020B0604020202020204" pitchFamily="34" charset="0"/>
              </a:rPr>
              <a:t>(1)</a:t>
            </a:r>
            <a:r>
              <a:rPr lang="zh-CN" altLang="zh-CN" sz="2400">
                <a:latin typeface="仿宋" panose="02010609060101010101" pitchFamily="49" charset="-122"/>
                <a:ea typeface="仿宋" panose="02010609060101010101" pitchFamily="49" charset="-122"/>
                <a:sym typeface="Arial" panose="020B0604020202020204" pitchFamily="34" charset="0"/>
              </a:rPr>
              <a:t>在两处或者两处以上取得综合所得，且综合所得年收入额减去专项扣除的余额超过六万元</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sp>
        <p:nvSpPr>
          <p:cNvPr id="214025" name="Rectangle 10"/>
          <p:cNvSpPr>
            <a:spLocks noChangeArrowheads="1"/>
          </p:cNvSpPr>
          <p:nvPr/>
        </p:nvSpPr>
        <p:spPr bwMode="auto">
          <a:xfrm>
            <a:off x="1373188" y="3270250"/>
            <a:ext cx="9010650" cy="850900"/>
          </a:xfrm>
          <a:prstGeom prst="rect">
            <a:avLst/>
          </a:prstGeom>
          <a:noFill/>
          <a:ln w="9525">
            <a:noFill/>
            <a:miter lim="800000"/>
          </a:ln>
        </p:spPr>
        <p:txBody>
          <a:bodyPr lIns="121917" tIns="60958" rIns="121917" bIns="60958">
            <a:spAutoFit/>
          </a:bodyPr>
          <a:lstStyle/>
          <a:p>
            <a:pPr defTabSz="1219200" eaLnBrk="0" hangingPunct="0"/>
            <a:r>
              <a:rPr lang="en-US" altLang="zh-CN" sz="2400">
                <a:latin typeface="仿宋" panose="02010609060101010101" pitchFamily="49" charset="-122"/>
                <a:ea typeface="仿宋" panose="02010609060101010101" pitchFamily="49" charset="-122"/>
                <a:sym typeface="Arial" panose="020B0604020202020204" pitchFamily="34" charset="0"/>
              </a:rPr>
              <a:t>(2)</a:t>
            </a:r>
            <a:r>
              <a:rPr lang="zh-CN" altLang="en-US" sz="2400">
                <a:latin typeface="仿宋" panose="02010609060101010101" pitchFamily="49" charset="-122"/>
                <a:ea typeface="仿宋" panose="02010609060101010101" pitchFamily="49" charset="-122"/>
                <a:sym typeface="Arial" panose="020B0604020202020204" pitchFamily="34" charset="0"/>
              </a:rPr>
              <a:t>取得劳务报酬所得，稿酬所得、特许权使用费所得中一项或者多项所得，且综合所得年收入额减去专项扣除的余额超过六万元</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sp>
        <p:nvSpPr>
          <p:cNvPr id="214026" name="Rectangle 11"/>
          <p:cNvSpPr>
            <a:spLocks noChangeArrowheads="1"/>
          </p:cNvSpPr>
          <p:nvPr/>
        </p:nvSpPr>
        <p:spPr bwMode="auto">
          <a:xfrm>
            <a:off x="1365250" y="4438650"/>
            <a:ext cx="9010650" cy="485775"/>
          </a:xfrm>
          <a:prstGeom prst="rect">
            <a:avLst/>
          </a:prstGeom>
          <a:noFill/>
          <a:ln w="9525">
            <a:noFill/>
            <a:miter lim="800000"/>
          </a:ln>
        </p:spPr>
        <p:txBody>
          <a:bodyPr lIns="121917" tIns="60958" rIns="121917" bIns="60958">
            <a:spAutoFit/>
          </a:bodyPr>
          <a:lstStyle/>
          <a:p>
            <a:pPr defTabSz="1219200" eaLnBrk="0" hangingPunct="0"/>
            <a:r>
              <a:rPr lang="en-US" altLang="zh-CN" sz="2400">
                <a:latin typeface="仿宋" panose="02010609060101010101" pitchFamily="49" charset="-122"/>
                <a:ea typeface="仿宋" panose="02010609060101010101" pitchFamily="49" charset="-122"/>
                <a:sym typeface="Arial" panose="020B0604020202020204" pitchFamily="34" charset="0"/>
              </a:rPr>
              <a:t>(3)</a:t>
            </a:r>
            <a:r>
              <a:rPr lang="zh-CN" altLang="en-US" sz="2400">
                <a:latin typeface="仿宋" panose="02010609060101010101" pitchFamily="49" charset="-122"/>
                <a:ea typeface="仿宋" panose="02010609060101010101" pitchFamily="49" charset="-122"/>
                <a:sym typeface="Arial" panose="020B0604020202020204" pitchFamily="34" charset="0"/>
              </a:rPr>
              <a:t>纳税年度内预缴税额低于应纳税额的</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sp>
        <p:nvSpPr>
          <p:cNvPr id="214027" name="Rectangle 12"/>
          <p:cNvSpPr>
            <a:spLocks noChangeArrowheads="1"/>
          </p:cNvSpPr>
          <p:nvPr/>
        </p:nvSpPr>
        <p:spPr bwMode="auto">
          <a:xfrm>
            <a:off x="2289175" y="5257800"/>
            <a:ext cx="9682163" cy="1216025"/>
          </a:xfrm>
          <a:prstGeom prst="rect">
            <a:avLst/>
          </a:prstGeom>
          <a:noFill/>
          <a:ln w="9525">
            <a:noFill/>
            <a:miter lim="800000"/>
          </a:ln>
        </p:spPr>
        <p:txBody>
          <a:bodyPr lIns="121917" tIns="60958" rIns="121917" bIns="60958">
            <a:spAutoFit/>
          </a:bodyPr>
          <a:lstStyle/>
          <a:p>
            <a:pPr defTabSz="1219200" eaLnBrk="0" hangingPunct="0"/>
            <a:r>
              <a:rPr lang="zh-CN" altLang="en-US" sz="2400">
                <a:latin typeface="仿宋" panose="02010609060101010101" pitchFamily="49" charset="-122"/>
                <a:ea typeface="仿宋" panose="02010609060101010101" pitchFamily="49" charset="-122"/>
                <a:sym typeface="Arial" panose="020B0604020202020204" pitchFamily="34" charset="0"/>
              </a:rPr>
              <a:t>对符合上述三种情形的纳税人，应当在纳税年度终了后的次年</a:t>
            </a:r>
            <a:r>
              <a:rPr lang="en-US" altLang="zh-CN" sz="2400">
                <a:latin typeface="仿宋" panose="02010609060101010101" pitchFamily="49" charset="-122"/>
                <a:ea typeface="仿宋" panose="02010609060101010101" pitchFamily="49" charset="-122"/>
                <a:sym typeface="Arial" panose="020B0604020202020204" pitchFamily="34" charset="0"/>
              </a:rPr>
              <a:t>3</a:t>
            </a:r>
            <a:r>
              <a:rPr lang="zh-CN" altLang="en-US" sz="2400">
                <a:latin typeface="仿宋" panose="02010609060101010101" pitchFamily="49" charset="-122"/>
                <a:ea typeface="仿宋" panose="02010609060101010101" pitchFamily="49" charset="-122"/>
                <a:sym typeface="Arial" panose="020B0604020202020204" pitchFamily="34" charset="0"/>
              </a:rPr>
              <a:t>月</a:t>
            </a:r>
            <a:r>
              <a:rPr lang="en-US" altLang="zh-CN" sz="2400">
                <a:latin typeface="仿宋" panose="02010609060101010101" pitchFamily="49" charset="-122"/>
                <a:ea typeface="仿宋" panose="02010609060101010101" pitchFamily="49" charset="-122"/>
                <a:sym typeface="Arial" panose="020B0604020202020204" pitchFamily="34" charset="0"/>
              </a:rPr>
              <a:t>1</a:t>
            </a:r>
            <a:r>
              <a:rPr lang="zh-CN" altLang="en-US" sz="2400">
                <a:latin typeface="仿宋" panose="02010609060101010101" pitchFamily="49" charset="-122"/>
                <a:ea typeface="仿宋" panose="02010609060101010101" pitchFamily="49" charset="-122"/>
                <a:sym typeface="Arial" panose="020B0604020202020204" pitchFamily="34" charset="0"/>
              </a:rPr>
              <a:t>日至</a:t>
            </a:r>
            <a:r>
              <a:rPr lang="en-US" altLang="zh-CN" sz="2400">
                <a:latin typeface="仿宋" panose="02010609060101010101" pitchFamily="49" charset="-122"/>
                <a:ea typeface="仿宋" panose="02010609060101010101" pitchFamily="49" charset="-122"/>
                <a:sym typeface="Arial" panose="020B0604020202020204" pitchFamily="34" charset="0"/>
              </a:rPr>
              <a:t>6</a:t>
            </a:r>
            <a:r>
              <a:rPr lang="zh-CN" altLang="en-US" sz="2400">
                <a:latin typeface="仿宋" panose="02010609060101010101" pitchFamily="49" charset="-122"/>
                <a:ea typeface="仿宋" panose="02010609060101010101" pitchFamily="49" charset="-122"/>
                <a:sym typeface="Arial" panose="020B0604020202020204" pitchFamily="34" charset="0"/>
              </a:rPr>
              <a:t>月</a:t>
            </a:r>
            <a:r>
              <a:rPr lang="en-US" altLang="zh-CN" sz="2400">
                <a:latin typeface="仿宋" panose="02010609060101010101" pitchFamily="49" charset="-122"/>
                <a:ea typeface="仿宋" panose="02010609060101010101" pitchFamily="49" charset="-122"/>
                <a:sym typeface="Arial" panose="020B0604020202020204" pitchFamily="34" charset="0"/>
              </a:rPr>
              <a:t>30</a:t>
            </a:r>
            <a:r>
              <a:rPr lang="zh-CN" altLang="en-US" sz="2400">
                <a:latin typeface="仿宋" panose="02010609060101010101" pitchFamily="49" charset="-122"/>
                <a:ea typeface="仿宋" panose="02010609060101010101" pitchFamily="49" charset="-122"/>
                <a:sym typeface="Arial" panose="020B0604020202020204" pitchFamily="34" charset="0"/>
              </a:rPr>
              <a:t>日内，依法向汇算清缴地税务机关办理综合所得汇算清缴申报</a:t>
            </a:r>
            <a:r>
              <a:rPr lang="zh-CN" altLang="en-US" sz="2400">
                <a:solidFill>
                  <a:srgbClr val="000000"/>
                </a:solidFill>
                <a:sym typeface="Arial" panose="020B0604020202020204" pitchFamily="34" charset="0"/>
              </a:rPr>
              <a:t>。</a:t>
            </a:r>
            <a:endParaRPr lang="zh-CN" altLang="zh-CN" sz="2400">
              <a:solidFill>
                <a:srgbClr val="000000"/>
              </a:solidFill>
              <a:sym typeface="Arial" panose="020B0604020202020204" pitchFamily="34" charset="0"/>
            </a:endParaRPr>
          </a:p>
        </p:txBody>
      </p:sp>
      <p:pic>
        <p:nvPicPr>
          <p:cNvPr id="214028" name="Picture 13"/>
          <p:cNvPicPr>
            <a:picLocks noChangeAspect="1" noChangeArrowheads="1"/>
          </p:cNvPicPr>
          <p:nvPr/>
        </p:nvPicPr>
        <p:blipFill>
          <a:blip r:embed="rId2"/>
          <a:srcRect/>
          <a:stretch>
            <a:fillRect/>
          </a:stretch>
        </p:blipFill>
        <p:spPr bwMode="auto">
          <a:xfrm>
            <a:off x="1325563" y="5276850"/>
            <a:ext cx="942975" cy="933450"/>
          </a:xfrm>
          <a:prstGeom prst="rect">
            <a:avLst/>
          </a:prstGeom>
          <a:noFill/>
          <a:ln w="9525">
            <a:noFill/>
            <a:miter lim="800000"/>
            <a:headEnd/>
            <a:tailEnd/>
          </a:ln>
        </p:spPr>
      </p:pic>
      <p:pic>
        <p:nvPicPr>
          <p:cNvPr id="75781" name="图片 22"/>
          <p:cNvPicPr>
            <a:picLocks noChangeAspect="1"/>
          </p:cNvPicPr>
          <p:nvPr/>
        </p:nvPicPr>
        <p:blipFill>
          <a:blip r:embed="rId3"/>
          <a:srcRect/>
          <a:stretch>
            <a:fillRect/>
          </a:stretch>
        </p:blipFill>
        <p:spPr bwMode="auto">
          <a:xfrm>
            <a:off x="168275" y="266700"/>
            <a:ext cx="1023938" cy="963613"/>
          </a:xfrm>
          <a:prstGeom prst="rect">
            <a:avLst/>
          </a:prstGeom>
          <a:noFill/>
          <a:ln w="9525">
            <a:noFill/>
            <a:miter lim="800000"/>
            <a:headEnd/>
            <a:tailEnd/>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anim calcmode="lin" valueType="num">
                                      <p:cBhvr>
                                        <p:cTn id="8" dur="1000" fill="hold"/>
                                        <p:tgtEl>
                                          <p:spTgt spid="75781"/>
                                        </p:tgtEl>
                                        <p:attrNameLst>
                                          <p:attrName>style.rotation</p:attrName>
                                        </p:attrNameLst>
                                      </p:cBhvr>
                                      <p:tavLst>
                                        <p:tav tm="0">
                                          <p:val>
                                            <p:fltVal val="720"/>
                                          </p:val>
                                        </p:tav>
                                        <p:tav tm="100000">
                                          <p:val>
                                            <p:fltVal val="0"/>
                                          </p:val>
                                        </p:tav>
                                      </p:tavLst>
                                    </p:anim>
                                    <p:anim calcmode="lin" valueType="num">
                                      <p:cBhvr>
                                        <p:cTn id="9" dur="1000" fill="hold"/>
                                        <p:tgtEl>
                                          <p:spTgt spid="75781"/>
                                        </p:tgtEl>
                                        <p:attrNameLst>
                                          <p:attrName>ppt_h</p:attrName>
                                        </p:attrNameLst>
                                      </p:cBhvr>
                                      <p:tavLst>
                                        <p:tav tm="0">
                                          <p:val>
                                            <p:fltVal val="0"/>
                                          </p:val>
                                        </p:tav>
                                        <p:tav tm="100000">
                                          <p:val>
                                            <p:strVal val="#ppt_h"/>
                                          </p:val>
                                        </p:tav>
                                      </p:tavLst>
                                    </p:anim>
                                    <p:anim calcmode="lin" valueType="num">
                                      <p:cBhvr>
                                        <p:cTn id="10" dur="1000" fill="hold"/>
                                        <p:tgtEl>
                                          <p:spTgt spid="757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p:cNvSpPr>
          <p:nvPr>
            <p:ph type="title" idx="4294967295"/>
          </p:nvPr>
        </p:nvSpPr>
        <p:spPr>
          <a:xfrm>
            <a:off x="1917700" y="430213"/>
            <a:ext cx="7324725" cy="1325562"/>
          </a:xfrm>
        </p:spPr>
        <p:txBody>
          <a:bodyPr/>
          <a:lstStyle/>
          <a:p>
            <a:pPr eaLnBrk="1" hangingPunct="1"/>
            <a:r>
              <a:rPr lang="zh-CN" altLang="en-US" sz="3600" b="1" smtClean="0">
                <a:ea typeface="黑体" panose="02010609060101010101" charset="-122"/>
              </a:rPr>
              <a:t>实施条例（征求意见）</a:t>
            </a:r>
            <a:endParaRPr lang="zh-CN" altLang="en-US" sz="3600" b="1" smtClean="0">
              <a:ea typeface="黑体" panose="02010609060101010101" charset="-122"/>
            </a:endParaRPr>
          </a:p>
        </p:txBody>
      </p:sp>
      <p:sp>
        <p:nvSpPr>
          <p:cNvPr id="215042" name="Rectangle 3"/>
          <p:cNvSpPr>
            <a:spLocks noGrp="1"/>
          </p:cNvSpPr>
          <p:nvPr>
            <p:ph type="body" idx="4294967295"/>
          </p:nvPr>
        </p:nvSpPr>
        <p:spPr>
          <a:xfrm>
            <a:off x="985838" y="2266950"/>
            <a:ext cx="10515600" cy="4479925"/>
          </a:xfrm>
        </p:spPr>
        <p:txBody>
          <a:bodyPr/>
          <a:lstStyle/>
          <a:p>
            <a:pPr>
              <a:lnSpc>
                <a:spcPct val="120000"/>
              </a:lnSpc>
            </a:pPr>
            <a:r>
              <a:rPr lang="zh-CN" altLang="en-US" sz="2400" smtClean="0">
                <a:latin typeface="仿宋" panose="02010609060101010101" pitchFamily="49" charset="-122"/>
                <a:ea typeface="仿宋" panose="02010609060101010101" pitchFamily="49" charset="-122"/>
              </a:rPr>
              <a:t>第三十九条 纳税人可以委托扣缴义务人或者其他单位和个人办理汇算清缴。 </a:t>
            </a:r>
            <a:endParaRPr lang="zh-CN" altLang="en-US" sz="2400" smtClean="0">
              <a:latin typeface="仿宋" panose="02010609060101010101" pitchFamily="49" charset="-122"/>
              <a:ea typeface="仿宋" panose="02010609060101010101" pitchFamily="49" charset="-122"/>
            </a:endParaRPr>
          </a:p>
          <a:p>
            <a:pPr>
              <a:lnSpc>
                <a:spcPct val="120000"/>
              </a:lnSpc>
            </a:pPr>
            <a:r>
              <a:rPr lang="zh-CN" altLang="en-US" sz="2400" smtClean="0">
                <a:latin typeface="仿宋" panose="02010609060101010101" pitchFamily="49" charset="-122"/>
                <a:ea typeface="仿宋" panose="02010609060101010101" pitchFamily="49" charset="-122"/>
              </a:rPr>
              <a:t>第四十一条 纳税人、扣缴义务人应当按照国务院税务主管部门规定的期限，留存与纳税有关的资料备查。</a:t>
            </a:r>
            <a:endParaRPr lang="zh-CN" altLang="en-US" sz="2400" smtClean="0">
              <a:latin typeface="仿宋" panose="02010609060101010101" pitchFamily="49" charset="-122"/>
              <a:ea typeface="仿宋" panose="02010609060101010101" pitchFamily="49" charset="-122"/>
            </a:endParaRPr>
          </a:p>
        </p:txBody>
      </p:sp>
      <p:pic>
        <p:nvPicPr>
          <p:cNvPr id="80901" name="图片 22"/>
          <p:cNvPicPr>
            <a:picLocks noChangeAspect="1"/>
          </p:cNvPicPr>
          <p:nvPr/>
        </p:nvPicPr>
        <p:blipFill>
          <a:blip r:embed="rId1"/>
          <a:srcRect/>
          <a:stretch>
            <a:fillRect/>
          </a:stretch>
        </p:blipFill>
        <p:spPr bwMode="auto">
          <a:xfrm>
            <a:off x="887413" y="601663"/>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fade">
                                      <p:cBhvr>
                                        <p:cTn id="7" dur="1000"/>
                                        <p:tgtEl>
                                          <p:spTgt spid="80901"/>
                                        </p:tgtEl>
                                      </p:cBhvr>
                                    </p:animEffect>
                                    <p:anim calcmode="lin" valueType="num">
                                      <p:cBhvr>
                                        <p:cTn id="8" dur="1000" fill="hold"/>
                                        <p:tgtEl>
                                          <p:spTgt spid="80901"/>
                                        </p:tgtEl>
                                        <p:attrNameLst>
                                          <p:attrName>style.rotation</p:attrName>
                                        </p:attrNameLst>
                                      </p:cBhvr>
                                      <p:tavLst>
                                        <p:tav tm="0">
                                          <p:val>
                                            <p:fltVal val="720"/>
                                          </p:val>
                                        </p:tav>
                                        <p:tav tm="100000">
                                          <p:val>
                                            <p:fltVal val="0"/>
                                          </p:val>
                                        </p:tav>
                                      </p:tavLst>
                                    </p:anim>
                                    <p:anim calcmode="lin" valueType="num">
                                      <p:cBhvr>
                                        <p:cTn id="9" dur="1000" fill="hold"/>
                                        <p:tgtEl>
                                          <p:spTgt spid="80901"/>
                                        </p:tgtEl>
                                        <p:attrNameLst>
                                          <p:attrName>ppt_h</p:attrName>
                                        </p:attrNameLst>
                                      </p:cBhvr>
                                      <p:tavLst>
                                        <p:tav tm="0">
                                          <p:val>
                                            <p:fltVal val="0"/>
                                          </p:val>
                                        </p:tav>
                                        <p:tav tm="100000">
                                          <p:val>
                                            <p:strVal val="#ppt_h"/>
                                          </p:val>
                                        </p:tav>
                                      </p:tavLst>
                                    </p:anim>
                                    <p:anim calcmode="lin" valueType="num">
                                      <p:cBhvr>
                                        <p:cTn id="10" dur="1000" fill="hold"/>
                                        <p:tgtEl>
                                          <p:spTgt spid="8090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6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6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6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6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7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7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7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73" name="文本框 213"/>
          <p:cNvSpPr txBox="1">
            <a:spLocks noChangeArrowheads="1"/>
          </p:cNvSpPr>
          <p:nvPr/>
        </p:nvSpPr>
        <p:spPr bwMode="auto">
          <a:xfrm>
            <a:off x="4327525" y="131763"/>
            <a:ext cx="3536950" cy="822325"/>
          </a:xfrm>
          <a:prstGeom prst="rect">
            <a:avLst/>
          </a:prstGeom>
          <a:noFill/>
          <a:ln w="9525">
            <a:noFill/>
            <a:miter lim="800000"/>
          </a:ln>
        </p:spPr>
        <p:txBody>
          <a:bodyPr wrap="none" lIns="91438" tIns="45719" rIns="91438" bIns="45719" anchor="ctr">
            <a:spAutoFit/>
          </a:bodyPr>
          <a:lstStyle/>
          <a:p>
            <a:pPr algn="ctr"/>
            <a:r>
              <a:rPr lang="zh-CN" altLang="en-US" sz="2400">
                <a:solidFill>
                  <a:schemeClr val="accent1"/>
                </a:solidFill>
                <a:latin typeface="华文细黑" pitchFamily="2" charset="-122"/>
                <a:ea typeface="华文细黑" pitchFamily="2" charset="-122"/>
              </a:rPr>
              <a:t>取得综合所得需要</a:t>
            </a:r>
            <a:endParaRPr lang="en-US" altLang="zh-CN" sz="2400">
              <a:solidFill>
                <a:schemeClr val="accent1"/>
              </a:solidFill>
              <a:latin typeface="华文细黑" pitchFamily="2" charset="-122"/>
              <a:ea typeface="华文细黑" pitchFamily="2" charset="-122"/>
            </a:endParaRPr>
          </a:p>
          <a:p>
            <a:pPr algn="ctr"/>
            <a:r>
              <a:rPr lang="zh-CN" altLang="en-US" sz="2400">
                <a:solidFill>
                  <a:schemeClr val="accent1"/>
                </a:solidFill>
                <a:latin typeface="华文细黑" pitchFamily="2" charset="-122"/>
                <a:ea typeface="华文细黑" pitchFamily="2" charset="-122"/>
              </a:rPr>
              <a:t>办理汇算清缴的纳税申报</a:t>
            </a:r>
            <a:endParaRPr lang="zh-CN" altLang="en-US" sz="2400">
              <a:solidFill>
                <a:schemeClr val="accent1"/>
              </a:solidFill>
              <a:latin typeface="华文细黑" pitchFamily="2" charset="-122"/>
              <a:ea typeface="华文细黑" pitchFamily="2" charset="-122"/>
            </a:endParaRPr>
          </a:p>
        </p:txBody>
      </p:sp>
      <p:sp>
        <p:nvSpPr>
          <p:cNvPr id="216074"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216076"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216077" name="矩形 1"/>
          <p:cNvSpPr>
            <a:spLocks noChangeArrowheads="1"/>
          </p:cNvSpPr>
          <p:nvPr/>
        </p:nvSpPr>
        <p:spPr bwMode="auto">
          <a:xfrm>
            <a:off x="533400" y="1990725"/>
            <a:ext cx="5454650" cy="4137025"/>
          </a:xfrm>
          <a:prstGeom prst="rect">
            <a:avLst/>
          </a:prstGeom>
          <a:noFill/>
          <a:ln w="9525">
            <a:noFill/>
            <a:miter lim="800000"/>
          </a:ln>
        </p:spPr>
        <p:txBody>
          <a:bodyPr lIns="121917" tIns="60958" rIns="121917" bIns="60958">
            <a:spAutoFit/>
          </a:bodyPr>
          <a:lstStyle/>
          <a:p>
            <a:pPr>
              <a:lnSpc>
                <a:spcPct val="120000"/>
              </a:lnSpc>
            </a:pPr>
            <a:r>
              <a:rPr lang="zh-CN" altLang="zh-CN" sz="2000">
                <a:latin typeface="仿宋" panose="02010609060101010101" pitchFamily="49" charset="-122"/>
                <a:ea typeface="仿宋" panose="02010609060101010101" pitchFamily="49" charset="-122"/>
              </a:rPr>
              <a:t>（一）从两处以上取得综合所得，且综合所得年收入额减去专项扣除的余额超过</a:t>
            </a:r>
            <a:r>
              <a:rPr lang="en-US" altLang="zh-CN" sz="2000">
                <a:latin typeface="仿宋" panose="02010609060101010101" pitchFamily="49" charset="-122"/>
                <a:ea typeface="仿宋" panose="02010609060101010101" pitchFamily="49" charset="-122"/>
              </a:rPr>
              <a:t>6</a:t>
            </a:r>
            <a:r>
              <a:rPr lang="zh-CN" altLang="zh-CN" sz="2000">
                <a:latin typeface="仿宋" panose="02010609060101010101" pitchFamily="49" charset="-122"/>
                <a:ea typeface="仿宋" panose="02010609060101010101" pitchFamily="49" charset="-122"/>
              </a:rPr>
              <a:t>万元的；</a:t>
            </a:r>
            <a:endParaRPr lang="en-US" altLang="zh-CN" sz="2000">
              <a:latin typeface="仿宋" panose="02010609060101010101" pitchFamily="49" charset="-122"/>
              <a:ea typeface="仿宋" panose="02010609060101010101" pitchFamily="49" charset="-122"/>
            </a:endParaRPr>
          </a:p>
          <a:p>
            <a:pPr>
              <a:lnSpc>
                <a:spcPct val="120000"/>
              </a:lnSpc>
            </a:pPr>
            <a:endParaRPr lang="zh-CN" altLang="zh-CN" sz="2000">
              <a:latin typeface="仿宋" panose="02010609060101010101" pitchFamily="49" charset="-122"/>
              <a:ea typeface="仿宋" panose="02010609060101010101" pitchFamily="49" charset="-122"/>
            </a:endParaRPr>
          </a:p>
          <a:p>
            <a:pPr>
              <a:lnSpc>
                <a:spcPct val="120000"/>
              </a:lnSpc>
            </a:pPr>
            <a:r>
              <a:rPr lang="zh-CN" altLang="zh-CN" sz="2000">
                <a:latin typeface="仿宋" panose="02010609060101010101" pitchFamily="49" charset="-122"/>
                <a:ea typeface="仿宋" panose="02010609060101010101" pitchFamily="49" charset="-122"/>
              </a:rPr>
              <a:t>（二）取得劳务报酬所得、稿酬所得、特许权使用费所得中一项或者多项，且综合所得年收入额减除专项扣除的余额超过</a:t>
            </a:r>
            <a:r>
              <a:rPr lang="en-US" altLang="zh-CN" sz="2000">
                <a:latin typeface="仿宋" panose="02010609060101010101" pitchFamily="49" charset="-122"/>
                <a:ea typeface="仿宋" panose="02010609060101010101" pitchFamily="49" charset="-122"/>
              </a:rPr>
              <a:t>6</a:t>
            </a:r>
            <a:r>
              <a:rPr lang="zh-CN" altLang="zh-CN" sz="2000">
                <a:latin typeface="仿宋" panose="02010609060101010101" pitchFamily="49" charset="-122"/>
                <a:ea typeface="仿宋" panose="02010609060101010101" pitchFamily="49" charset="-122"/>
              </a:rPr>
              <a:t>万元的；</a:t>
            </a:r>
            <a:endParaRPr lang="en-US" altLang="zh-CN" sz="2000">
              <a:latin typeface="仿宋" panose="02010609060101010101" pitchFamily="49" charset="-122"/>
              <a:ea typeface="仿宋" panose="02010609060101010101" pitchFamily="49" charset="-122"/>
            </a:endParaRPr>
          </a:p>
          <a:p>
            <a:pPr>
              <a:lnSpc>
                <a:spcPct val="120000"/>
              </a:lnSpc>
            </a:pPr>
            <a:endParaRPr lang="zh-CN" altLang="zh-CN" sz="2000">
              <a:latin typeface="仿宋" panose="02010609060101010101" pitchFamily="49" charset="-122"/>
              <a:ea typeface="仿宋" panose="02010609060101010101" pitchFamily="49" charset="-122"/>
            </a:endParaRPr>
          </a:p>
          <a:p>
            <a:pPr>
              <a:lnSpc>
                <a:spcPct val="120000"/>
              </a:lnSpc>
            </a:pPr>
            <a:r>
              <a:rPr lang="zh-CN" altLang="zh-CN" sz="2000">
                <a:latin typeface="仿宋" panose="02010609060101010101" pitchFamily="49" charset="-122"/>
                <a:ea typeface="仿宋" panose="02010609060101010101" pitchFamily="49" charset="-122"/>
              </a:rPr>
              <a:t>（三）纳税年度内预缴税额低于应纳税额，需要补税的；</a:t>
            </a:r>
            <a:endParaRPr lang="en-US" altLang="zh-CN" sz="2000">
              <a:latin typeface="仿宋" panose="02010609060101010101" pitchFamily="49" charset="-122"/>
              <a:ea typeface="仿宋" panose="02010609060101010101" pitchFamily="49" charset="-122"/>
            </a:endParaRPr>
          </a:p>
          <a:p>
            <a:pPr>
              <a:lnSpc>
                <a:spcPct val="120000"/>
              </a:lnSpc>
            </a:pPr>
            <a:endParaRPr lang="zh-CN" altLang="zh-CN" sz="2000">
              <a:latin typeface="仿宋" panose="02010609060101010101" pitchFamily="49" charset="-122"/>
              <a:ea typeface="仿宋" panose="02010609060101010101" pitchFamily="49" charset="-122"/>
            </a:endParaRPr>
          </a:p>
          <a:p>
            <a:pPr>
              <a:lnSpc>
                <a:spcPct val="120000"/>
              </a:lnSpc>
            </a:pPr>
            <a:r>
              <a:rPr lang="zh-CN" altLang="zh-CN" sz="2000">
                <a:latin typeface="仿宋" panose="02010609060101010101" pitchFamily="49" charset="-122"/>
                <a:ea typeface="仿宋" panose="02010609060101010101" pitchFamily="49" charset="-122"/>
              </a:rPr>
              <a:t>（四）纳税人申请退税的。</a:t>
            </a:r>
            <a:endParaRPr lang="zh-CN" altLang="zh-CN" sz="2000">
              <a:latin typeface="仿宋" panose="02010609060101010101" pitchFamily="49" charset="-122"/>
              <a:ea typeface="仿宋" panose="02010609060101010101" pitchFamily="49" charset="-122"/>
            </a:endParaRPr>
          </a:p>
        </p:txBody>
      </p:sp>
      <p:sp>
        <p:nvSpPr>
          <p:cNvPr id="216078" name="椭圆 52"/>
          <p:cNvSpPr>
            <a:spLocks noChangeArrowheads="1"/>
          </p:cNvSpPr>
          <p:nvPr/>
        </p:nvSpPr>
        <p:spPr bwMode="auto">
          <a:xfrm>
            <a:off x="6408738" y="13604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79" name="椭圆 54"/>
          <p:cNvSpPr>
            <a:spLocks noChangeArrowheads="1"/>
          </p:cNvSpPr>
          <p:nvPr/>
        </p:nvSpPr>
        <p:spPr bwMode="auto">
          <a:xfrm>
            <a:off x="6408738" y="28749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80" name="Freeform 42"/>
          <p:cNvSpPr>
            <a:spLocks noEditPoints="1"/>
          </p:cNvSpPr>
          <p:nvPr/>
        </p:nvSpPr>
        <p:spPr bwMode="auto">
          <a:xfrm>
            <a:off x="6513513" y="1454150"/>
            <a:ext cx="561975" cy="563563"/>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216081" name="Freeform 43"/>
          <p:cNvSpPr/>
          <p:nvPr/>
        </p:nvSpPr>
        <p:spPr bwMode="auto">
          <a:xfrm>
            <a:off x="6748463" y="1570038"/>
            <a:ext cx="142875" cy="282575"/>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216082" name="文本框 118"/>
          <p:cNvSpPr txBox="1">
            <a:spLocks noChangeArrowheads="1"/>
          </p:cNvSpPr>
          <p:nvPr/>
        </p:nvSpPr>
        <p:spPr bwMode="auto">
          <a:xfrm>
            <a:off x="7545388" y="1422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216083" name="Freeform 5"/>
          <p:cNvSpPr/>
          <p:nvPr/>
        </p:nvSpPr>
        <p:spPr bwMode="auto">
          <a:xfrm>
            <a:off x="6567488" y="30353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216084" name="文本框 118"/>
          <p:cNvSpPr txBox="1">
            <a:spLocks noChangeArrowheads="1"/>
          </p:cNvSpPr>
          <p:nvPr/>
        </p:nvSpPr>
        <p:spPr bwMode="auto">
          <a:xfrm>
            <a:off x="7478713" y="3005138"/>
            <a:ext cx="3762375"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纳税地点（依序选择）</a:t>
            </a:r>
            <a:endParaRPr lang="en-US" altLang="zh-CN" sz="2400" b="1">
              <a:solidFill>
                <a:schemeClr val="accent1"/>
              </a:solidFill>
              <a:latin typeface="Segoe UI Semibold" panose="020B0702040204020203" pitchFamily="34" charset="0"/>
            </a:endParaRPr>
          </a:p>
        </p:txBody>
      </p:sp>
      <p:sp>
        <p:nvSpPr>
          <p:cNvPr id="216085"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16086"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216087"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216088"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216089"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216090"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216091" name="矩形 2"/>
          <p:cNvSpPr>
            <a:spLocks noChangeArrowheads="1"/>
          </p:cNvSpPr>
          <p:nvPr/>
        </p:nvSpPr>
        <p:spPr bwMode="auto">
          <a:xfrm>
            <a:off x="6394450" y="2220913"/>
            <a:ext cx="5730875" cy="485775"/>
          </a:xfrm>
          <a:prstGeom prst="rect">
            <a:avLst/>
          </a:prstGeom>
          <a:noFill/>
          <a:ln w="9525">
            <a:noFill/>
            <a:miter lim="800000"/>
          </a:ln>
        </p:spPr>
        <p:txBody>
          <a:bodyPr wrap="none" lIns="121917" tIns="60958" rIns="121917" bIns="60958">
            <a:spAutoFit/>
          </a:bodyPr>
          <a:lstStyle/>
          <a:p>
            <a:r>
              <a:rPr lang="zh-CN" altLang="en-US" sz="2400">
                <a:ea typeface="仿宋" panose="02010609060101010101" pitchFamily="49" charset="-122"/>
              </a:rPr>
              <a:t>取得所得的次年三月一日至六月三十日内</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6099175" y="2174875"/>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16093" name="矩形 6"/>
          <p:cNvSpPr>
            <a:spLocks noChangeArrowheads="1"/>
          </p:cNvSpPr>
          <p:nvPr/>
        </p:nvSpPr>
        <p:spPr bwMode="auto">
          <a:xfrm>
            <a:off x="6281738" y="3484563"/>
            <a:ext cx="5756275" cy="1216025"/>
          </a:xfrm>
          <a:prstGeom prst="rect">
            <a:avLst/>
          </a:prstGeom>
          <a:noFill/>
          <a:ln w="9525">
            <a:noFill/>
            <a:miter lim="800000"/>
          </a:ln>
        </p:spPr>
        <p:txBody>
          <a:bodyPr lIns="121917" tIns="60958" rIns="121917" bIns="60958">
            <a:spAutoFit/>
          </a:bodyPr>
          <a:lstStyle/>
          <a:p>
            <a:pPr eaLnBrk="0" hangingPunct="0">
              <a:lnSpc>
                <a:spcPct val="150000"/>
              </a:lnSpc>
            </a:pPr>
            <a:r>
              <a:rPr lang="zh-CN" altLang="en-US" sz="2400">
                <a:ea typeface="仿宋" panose="02010609060101010101" pitchFamily="49" charset="-122"/>
              </a:rPr>
              <a:t>任职受雇单位所在地</a:t>
            </a:r>
            <a:endParaRPr lang="zh-CN" altLang="en-US" sz="2400">
              <a:ea typeface="仿宋" panose="02010609060101010101" pitchFamily="49" charset="-122"/>
            </a:endParaRPr>
          </a:p>
          <a:p>
            <a:pPr eaLnBrk="0" hangingPunct="0">
              <a:lnSpc>
                <a:spcPct val="150000"/>
              </a:lnSpc>
            </a:pPr>
            <a:r>
              <a:rPr lang="zh-CN" altLang="en-US" sz="2400">
                <a:ea typeface="仿宋" panose="02010609060101010101" pitchFamily="49" charset="-122"/>
              </a:rPr>
              <a:t>户籍所在地或者经常居住地主管税务机关</a:t>
            </a:r>
            <a:endParaRPr lang="zh-CN" altLang="en-US" sz="2400">
              <a:ea typeface="仿宋" panose="02010609060101010101" pitchFamily="49" charset="-122"/>
            </a:endParaRPr>
          </a:p>
        </p:txBody>
      </p:sp>
      <p:sp>
        <p:nvSpPr>
          <p:cNvPr id="216094" name="矩形 7"/>
          <p:cNvSpPr>
            <a:spLocks noChangeArrowheads="1"/>
          </p:cNvSpPr>
          <p:nvPr/>
        </p:nvSpPr>
        <p:spPr bwMode="auto">
          <a:xfrm>
            <a:off x="6361113" y="5505450"/>
            <a:ext cx="39020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《个人所得税纳税申报表》</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6"/>
          <p:cNvGrpSpPr/>
          <p:nvPr/>
        </p:nvGrpSpPr>
        <p:grpSpPr bwMode="auto">
          <a:xfrm>
            <a:off x="7689850" y="1219200"/>
            <a:ext cx="4356100" cy="4889500"/>
            <a:chOff x="728127" y="966428"/>
            <a:chExt cx="3267004" cy="3666780"/>
          </a:xfrm>
        </p:grpSpPr>
        <p:grpSp>
          <p:nvGrpSpPr>
            <p:cNvPr id="49165" name="Group 7"/>
            <p:cNvGrpSpPr/>
            <p:nvPr/>
          </p:nvGrpSpPr>
          <p:grpSpPr bwMode="auto">
            <a:xfrm>
              <a:off x="874411" y="990810"/>
              <a:ext cx="3120720" cy="3638968"/>
              <a:chOff x="5913120" y="938784"/>
              <a:chExt cx="3121152" cy="3639312"/>
            </a:xfrm>
          </p:grpSpPr>
          <p:pic>
            <p:nvPicPr>
              <p:cNvPr id="49227" name="Picture 8"/>
              <p:cNvPicPr>
                <a:picLocks noChangeAspect="1" noChangeArrowheads="1"/>
              </p:cNvPicPr>
              <p:nvPr/>
            </p:nvPicPr>
            <p:blipFill>
              <a:blip r:embed="rId1"/>
              <a:srcRect/>
              <a:stretch>
                <a:fillRect/>
              </a:stretch>
            </p:blipFill>
            <p:spPr bwMode="auto">
              <a:xfrm>
                <a:off x="5913120" y="938784"/>
                <a:ext cx="3121152" cy="3639312"/>
              </a:xfrm>
              <a:prstGeom prst="rect">
                <a:avLst/>
              </a:prstGeom>
              <a:noFill/>
              <a:ln w="9525">
                <a:noFill/>
                <a:miter lim="800000"/>
                <a:headEnd/>
                <a:tailEnd/>
              </a:ln>
            </p:spPr>
          </p:pic>
          <p:sp>
            <p:nvSpPr>
              <p:cNvPr id="49228" name="Rectangle 9"/>
              <p:cNvSpPr>
                <a:spLocks noChangeArrowheads="1"/>
              </p:cNvSpPr>
              <p:nvPr/>
            </p:nvSpPr>
            <p:spPr bwMode="auto">
              <a:xfrm>
                <a:off x="5982617" y="1007226"/>
                <a:ext cx="2963561" cy="348301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3370" name="AutoShape 10"/>
            <p:cNvSpPr>
              <a:spLocks noChangeArrowheads="1"/>
            </p:cNvSpPr>
            <p:nvPr/>
          </p:nvSpPr>
          <p:spPr bwMode="auto">
            <a:xfrm>
              <a:off x="1046017" y="1237865"/>
              <a:ext cx="2741949" cy="3206052"/>
            </a:xfrm>
            <a:prstGeom prst="roundRect">
              <a:avLst>
                <a:gd name="adj" fmla="val 2199"/>
              </a:avLst>
            </a:prstGeom>
            <a:solidFill>
              <a:srgbClr val="FFFFFF"/>
            </a:solidFill>
            <a:ln w="9525">
              <a:noFill/>
              <a:round/>
            </a:ln>
            <a:effectLst>
              <a:outerShdw dist="63499" dir="2700038"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167" name="Group 11"/>
            <p:cNvGrpSpPr/>
            <p:nvPr/>
          </p:nvGrpSpPr>
          <p:grpSpPr bwMode="auto">
            <a:xfrm>
              <a:off x="1318850" y="966428"/>
              <a:ext cx="2194452" cy="493518"/>
              <a:chOff x="3734206" y="1430045"/>
              <a:chExt cx="2262617" cy="599736"/>
            </a:xfrm>
          </p:grpSpPr>
          <p:grpSp>
            <p:nvGrpSpPr>
              <p:cNvPr id="49172" name="Group 12"/>
              <p:cNvGrpSpPr/>
              <p:nvPr/>
            </p:nvGrpSpPr>
            <p:grpSpPr bwMode="auto">
              <a:xfrm>
                <a:off x="4244699" y="1430045"/>
                <a:ext cx="220646" cy="599736"/>
                <a:chOff x="4621429" y="1440947"/>
                <a:chExt cx="220646" cy="599736"/>
              </a:xfrm>
            </p:grpSpPr>
            <p:sp>
              <p:nvSpPr>
                <p:cNvPr id="143373" name="Oval 13"/>
                <p:cNvSpPr>
                  <a:spLocks noChangeArrowheads="1"/>
                </p:cNvSpPr>
                <p:nvPr/>
              </p:nvSpPr>
              <p:spPr bwMode="auto">
                <a:xfrm flipH="1">
                  <a:off x="4621418" y="1821441"/>
                  <a:ext cx="222193" cy="219905"/>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218" name="Group 14"/>
                <p:cNvGrpSpPr/>
                <p:nvPr/>
              </p:nvGrpSpPr>
              <p:grpSpPr bwMode="auto">
                <a:xfrm>
                  <a:off x="4639356" y="1840942"/>
                  <a:ext cx="182250" cy="177776"/>
                  <a:chOff x="6870192" y="1243584"/>
                  <a:chExt cx="176784" cy="146304"/>
                </a:xfrm>
              </p:grpSpPr>
              <p:pic>
                <p:nvPicPr>
                  <p:cNvPr id="49225" name="Picture 15"/>
                  <p:cNvPicPr>
                    <a:picLocks noChangeAspect="1" noChangeArrowheads="1"/>
                  </p:cNvPicPr>
                  <p:nvPr/>
                </p:nvPicPr>
                <p:blipFill>
                  <a:blip r:embed="rId2"/>
                  <a:srcRect/>
                  <a:stretch>
                    <a:fillRect/>
                  </a:stretch>
                </p:blipFill>
                <p:spPr bwMode="auto">
                  <a:xfrm>
                    <a:off x="6870192" y="1243584"/>
                    <a:ext cx="176784" cy="146304"/>
                  </a:xfrm>
                  <a:prstGeom prst="rect">
                    <a:avLst/>
                  </a:prstGeom>
                  <a:noFill/>
                  <a:ln w="9525">
                    <a:noFill/>
                    <a:miter lim="800000"/>
                    <a:headEnd/>
                    <a:tailEnd/>
                  </a:ln>
                </p:spPr>
              </p:pic>
              <p:sp>
                <p:nvSpPr>
                  <p:cNvPr id="49226" name="Rectangle 16"/>
                  <p:cNvSpPr>
                    <a:spLocks noChangeArrowheads="1"/>
                  </p:cNvSpPr>
                  <p:nvPr/>
                </p:nvSpPr>
                <p:spPr bwMode="auto">
                  <a:xfrm>
                    <a:off x="6897909" y="1264646"/>
                    <a:ext cx="123823" cy="10505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219" name="Group 17"/>
                <p:cNvGrpSpPr/>
                <p:nvPr/>
              </p:nvGrpSpPr>
              <p:grpSpPr bwMode="auto">
                <a:xfrm>
                  <a:off x="4727339" y="1403910"/>
                  <a:ext cx="94267" cy="577770"/>
                  <a:chOff x="6955536" y="883920"/>
                  <a:chExt cx="91440" cy="475488"/>
                </a:xfrm>
              </p:grpSpPr>
              <p:pic>
                <p:nvPicPr>
                  <p:cNvPr id="49223" name="Picture 18"/>
                  <p:cNvPicPr>
                    <a:picLocks noChangeAspect="1" noChangeArrowheads="1"/>
                  </p:cNvPicPr>
                  <p:nvPr/>
                </p:nvPicPr>
                <p:blipFill>
                  <a:blip r:embed="rId3"/>
                  <a:srcRect/>
                  <a:stretch>
                    <a:fillRect/>
                  </a:stretch>
                </p:blipFill>
                <p:spPr bwMode="auto">
                  <a:xfrm>
                    <a:off x="6955536" y="883920"/>
                    <a:ext cx="91440" cy="475488"/>
                  </a:xfrm>
                  <a:prstGeom prst="rect">
                    <a:avLst/>
                  </a:prstGeom>
                  <a:noFill/>
                  <a:ln w="9525">
                    <a:noFill/>
                    <a:miter lim="800000"/>
                    <a:headEnd/>
                    <a:tailEnd/>
                  </a:ln>
                </p:spPr>
              </p:pic>
              <p:sp>
                <p:nvSpPr>
                  <p:cNvPr id="49224" name="Rectangle 19"/>
                  <p:cNvSpPr>
                    <a:spLocks noChangeArrowheads="1"/>
                  </p:cNvSpPr>
                  <p:nvPr/>
                </p:nvSpPr>
                <p:spPr bwMode="auto">
                  <a:xfrm>
                    <a:off x="6990192"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220" name="Group 20"/>
                <p:cNvGrpSpPr/>
                <p:nvPr/>
              </p:nvGrpSpPr>
              <p:grpSpPr bwMode="auto">
                <a:xfrm>
                  <a:off x="4658209" y="1403910"/>
                  <a:ext cx="94267" cy="577770"/>
                  <a:chOff x="6888480" y="883920"/>
                  <a:chExt cx="91440" cy="475488"/>
                </a:xfrm>
              </p:grpSpPr>
              <p:pic>
                <p:nvPicPr>
                  <p:cNvPr id="49221" name="Picture 21"/>
                  <p:cNvPicPr>
                    <a:picLocks noChangeAspect="1" noChangeArrowheads="1"/>
                  </p:cNvPicPr>
                  <p:nvPr/>
                </p:nvPicPr>
                <p:blipFill>
                  <a:blip r:embed="rId3"/>
                  <a:srcRect/>
                  <a:stretch>
                    <a:fillRect/>
                  </a:stretch>
                </p:blipFill>
                <p:spPr bwMode="auto">
                  <a:xfrm>
                    <a:off x="6888480" y="883920"/>
                    <a:ext cx="91440" cy="475488"/>
                  </a:xfrm>
                  <a:prstGeom prst="rect">
                    <a:avLst/>
                  </a:prstGeom>
                  <a:noFill/>
                  <a:ln w="9525">
                    <a:noFill/>
                    <a:miter lim="800000"/>
                    <a:headEnd/>
                    <a:tailEnd/>
                  </a:ln>
                </p:spPr>
              </p:pic>
              <p:sp>
                <p:nvSpPr>
                  <p:cNvPr id="49222" name="Rectangle 22"/>
                  <p:cNvSpPr>
                    <a:spLocks noChangeArrowheads="1"/>
                  </p:cNvSpPr>
                  <p:nvPr/>
                </p:nvSpPr>
                <p:spPr bwMode="auto">
                  <a:xfrm>
                    <a:off x="6921623"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9173" name="Group 23"/>
              <p:cNvGrpSpPr/>
              <p:nvPr/>
            </p:nvGrpSpPr>
            <p:grpSpPr bwMode="auto">
              <a:xfrm>
                <a:off x="3734206" y="1430045"/>
                <a:ext cx="220646" cy="599736"/>
                <a:chOff x="4339321" y="1440947"/>
                <a:chExt cx="220646" cy="599736"/>
              </a:xfrm>
            </p:grpSpPr>
            <p:sp>
              <p:nvSpPr>
                <p:cNvPr id="143384" name="Oval 24"/>
                <p:cNvSpPr>
                  <a:spLocks noChangeArrowheads="1"/>
                </p:cNvSpPr>
                <p:nvPr/>
              </p:nvSpPr>
              <p:spPr bwMode="auto">
                <a:xfrm flipH="1">
                  <a:off x="4339129" y="1821441"/>
                  <a:ext cx="222193" cy="219905"/>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208" name="Group 25"/>
                <p:cNvGrpSpPr/>
                <p:nvPr/>
              </p:nvGrpSpPr>
              <p:grpSpPr bwMode="auto">
                <a:xfrm>
                  <a:off x="4358697" y="1840942"/>
                  <a:ext cx="182250" cy="177776"/>
                  <a:chOff x="6376416" y="1243584"/>
                  <a:chExt cx="176784" cy="146304"/>
                </a:xfrm>
              </p:grpSpPr>
              <p:pic>
                <p:nvPicPr>
                  <p:cNvPr id="49215" name="Picture 26"/>
                  <p:cNvPicPr>
                    <a:picLocks noChangeAspect="1" noChangeArrowheads="1"/>
                  </p:cNvPicPr>
                  <p:nvPr/>
                </p:nvPicPr>
                <p:blipFill>
                  <a:blip r:embed="rId2"/>
                  <a:srcRect/>
                  <a:stretch>
                    <a:fillRect/>
                  </a:stretch>
                </p:blipFill>
                <p:spPr bwMode="auto">
                  <a:xfrm>
                    <a:off x="6376416" y="1243584"/>
                    <a:ext cx="176784" cy="146304"/>
                  </a:xfrm>
                  <a:prstGeom prst="rect">
                    <a:avLst/>
                  </a:prstGeom>
                  <a:noFill/>
                  <a:ln w="9525">
                    <a:noFill/>
                    <a:miter lim="800000"/>
                    <a:headEnd/>
                    <a:tailEnd/>
                  </a:ln>
                </p:spPr>
              </p:pic>
              <p:sp>
                <p:nvSpPr>
                  <p:cNvPr id="49216" name="Rectangle 27"/>
                  <p:cNvSpPr>
                    <a:spLocks noChangeArrowheads="1"/>
                  </p:cNvSpPr>
                  <p:nvPr/>
                </p:nvSpPr>
                <p:spPr bwMode="auto">
                  <a:xfrm>
                    <a:off x="6402728" y="1264646"/>
                    <a:ext cx="123823" cy="10505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209" name="Group 28"/>
                <p:cNvGrpSpPr/>
                <p:nvPr/>
              </p:nvGrpSpPr>
              <p:grpSpPr bwMode="auto">
                <a:xfrm>
                  <a:off x="4440396" y="1403910"/>
                  <a:ext cx="94267" cy="577770"/>
                  <a:chOff x="6455664" y="883920"/>
                  <a:chExt cx="91440" cy="475488"/>
                </a:xfrm>
              </p:grpSpPr>
              <p:pic>
                <p:nvPicPr>
                  <p:cNvPr id="49213" name="Picture 29"/>
                  <p:cNvPicPr>
                    <a:picLocks noChangeAspect="1" noChangeArrowheads="1"/>
                  </p:cNvPicPr>
                  <p:nvPr/>
                </p:nvPicPr>
                <p:blipFill>
                  <a:blip r:embed="rId3"/>
                  <a:srcRect/>
                  <a:stretch>
                    <a:fillRect/>
                  </a:stretch>
                </p:blipFill>
                <p:spPr bwMode="auto">
                  <a:xfrm>
                    <a:off x="6455664" y="883920"/>
                    <a:ext cx="91440" cy="475488"/>
                  </a:xfrm>
                  <a:prstGeom prst="rect">
                    <a:avLst/>
                  </a:prstGeom>
                  <a:noFill/>
                  <a:ln w="9525">
                    <a:noFill/>
                    <a:miter lim="800000"/>
                    <a:headEnd/>
                    <a:tailEnd/>
                  </a:ln>
                </p:spPr>
              </p:pic>
              <p:sp>
                <p:nvSpPr>
                  <p:cNvPr id="49214" name="Rectangle 30"/>
                  <p:cNvSpPr>
                    <a:spLocks noChangeArrowheads="1"/>
                  </p:cNvSpPr>
                  <p:nvPr/>
                </p:nvSpPr>
                <p:spPr bwMode="auto">
                  <a:xfrm>
                    <a:off x="6488548"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210" name="Group 31"/>
                <p:cNvGrpSpPr/>
                <p:nvPr/>
              </p:nvGrpSpPr>
              <p:grpSpPr bwMode="auto">
                <a:xfrm>
                  <a:off x="4371266" y="1403910"/>
                  <a:ext cx="94267" cy="577770"/>
                  <a:chOff x="6388608" y="883920"/>
                  <a:chExt cx="91440" cy="475488"/>
                </a:xfrm>
              </p:grpSpPr>
              <p:pic>
                <p:nvPicPr>
                  <p:cNvPr id="49211" name="Picture 32"/>
                  <p:cNvPicPr>
                    <a:picLocks noChangeAspect="1" noChangeArrowheads="1"/>
                  </p:cNvPicPr>
                  <p:nvPr/>
                </p:nvPicPr>
                <p:blipFill>
                  <a:blip r:embed="rId3"/>
                  <a:srcRect/>
                  <a:stretch>
                    <a:fillRect/>
                  </a:stretch>
                </p:blipFill>
                <p:spPr bwMode="auto">
                  <a:xfrm>
                    <a:off x="6388608" y="883920"/>
                    <a:ext cx="91440" cy="475488"/>
                  </a:xfrm>
                  <a:prstGeom prst="rect">
                    <a:avLst/>
                  </a:prstGeom>
                  <a:noFill/>
                  <a:ln w="9525">
                    <a:noFill/>
                    <a:miter lim="800000"/>
                    <a:headEnd/>
                    <a:tailEnd/>
                  </a:ln>
                </p:spPr>
              </p:pic>
              <p:sp>
                <p:nvSpPr>
                  <p:cNvPr id="49212" name="Rectangle 33"/>
                  <p:cNvSpPr>
                    <a:spLocks noChangeArrowheads="1"/>
                  </p:cNvSpPr>
                  <p:nvPr/>
                </p:nvSpPr>
                <p:spPr bwMode="auto">
                  <a:xfrm>
                    <a:off x="6419979"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9174" name="Group 34"/>
              <p:cNvGrpSpPr/>
              <p:nvPr/>
            </p:nvGrpSpPr>
            <p:grpSpPr bwMode="auto">
              <a:xfrm>
                <a:off x="5265685" y="1430045"/>
                <a:ext cx="220646" cy="599736"/>
                <a:chOff x="5670727" y="1440947"/>
                <a:chExt cx="220646" cy="599736"/>
              </a:xfrm>
            </p:grpSpPr>
            <p:sp>
              <p:nvSpPr>
                <p:cNvPr id="143395" name="Oval 35"/>
                <p:cNvSpPr>
                  <a:spLocks noChangeArrowheads="1"/>
                </p:cNvSpPr>
                <p:nvPr/>
              </p:nvSpPr>
              <p:spPr bwMode="auto">
                <a:xfrm flipH="1">
                  <a:off x="5637934" y="1821441"/>
                  <a:ext cx="251654" cy="219905"/>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198" name="Group 36"/>
                <p:cNvGrpSpPr/>
                <p:nvPr/>
              </p:nvGrpSpPr>
              <p:grpSpPr bwMode="auto">
                <a:xfrm>
                  <a:off x="5692039" y="1840942"/>
                  <a:ext cx="182250" cy="177776"/>
                  <a:chOff x="7863840" y="1243584"/>
                  <a:chExt cx="176784" cy="146304"/>
                </a:xfrm>
              </p:grpSpPr>
              <p:pic>
                <p:nvPicPr>
                  <p:cNvPr id="49205" name="Picture 37"/>
                  <p:cNvPicPr>
                    <a:picLocks noChangeAspect="1" noChangeArrowheads="1"/>
                  </p:cNvPicPr>
                  <p:nvPr/>
                </p:nvPicPr>
                <p:blipFill>
                  <a:blip r:embed="rId2"/>
                  <a:srcRect/>
                  <a:stretch>
                    <a:fillRect/>
                  </a:stretch>
                </p:blipFill>
                <p:spPr bwMode="auto">
                  <a:xfrm>
                    <a:off x="7863840" y="1243584"/>
                    <a:ext cx="176784" cy="146304"/>
                  </a:xfrm>
                  <a:prstGeom prst="rect">
                    <a:avLst/>
                  </a:prstGeom>
                  <a:noFill/>
                  <a:ln w="9525">
                    <a:noFill/>
                    <a:miter lim="800000"/>
                    <a:headEnd/>
                    <a:tailEnd/>
                  </a:ln>
                </p:spPr>
              </p:pic>
              <p:sp>
                <p:nvSpPr>
                  <p:cNvPr id="49206" name="Rectangle 38"/>
                  <p:cNvSpPr>
                    <a:spLocks noChangeArrowheads="1"/>
                  </p:cNvSpPr>
                  <p:nvPr/>
                </p:nvSpPr>
                <p:spPr bwMode="auto">
                  <a:xfrm>
                    <a:off x="7888273" y="1264646"/>
                    <a:ext cx="123823" cy="10505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199" name="Group 39"/>
                <p:cNvGrpSpPr/>
                <p:nvPr/>
              </p:nvGrpSpPr>
              <p:grpSpPr bwMode="auto">
                <a:xfrm>
                  <a:off x="5780022" y="1403910"/>
                  <a:ext cx="94267" cy="577770"/>
                  <a:chOff x="7949184" y="883920"/>
                  <a:chExt cx="91440" cy="475488"/>
                </a:xfrm>
              </p:grpSpPr>
              <p:pic>
                <p:nvPicPr>
                  <p:cNvPr id="49203" name="Picture 40"/>
                  <p:cNvPicPr>
                    <a:picLocks noChangeAspect="1" noChangeArrowheads="1"/>
                  </p:cNvPicPr>
                  <p:nvPr/>
                </p:nvPicPr>
                <p:blipFill>
                  <a:blip r:embed="rId3"/>
                  <a:srcRect/>
                  <a:stretch>
                    <a:fillRect/>
                  </a:stretch>
                </p:blipFill>
                <p:spPr bwMode="auto">
                  <a:xfrm>
                    <a:off x="7949184" y="883920"/>
                    <a:ext cx="91440" cy="475488"/>
                  </a:xfrm>
                  <a:prstGeom prst="rect">
                    <a:avLst/>
                  </a:prstGeom>
                  <a:noFill/>
                  <a:ln w="9525">
                    <a:noFill/>
                    <a:miter lim="800000"/>
                    <a:headEnd/>
                    <a:tailEnd/>
                  </a:ln>
                </p:spPr>
              </p:pic>
              <p:sp>
                <p:nvSpPr>
                  <p:cNvPr id="49204" name="Rectangle 41"/>
                  <p:cNvSpPr>
                    <a:spLocks noChangeArrowheads="1"/>
                  </p:cNvSpPr>
                  <p:nvPr/>
                </p:nvSpPr>
                <p:spPr bwMode="auto">
                  <a:xfrm>
                    <a:off x="7980556"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200" name="Group 42"/>
                <p:cNvGrpSpPr/>
                <p:nvPr/>
              </p:nvGrpSpPr>
              <p:grpSpPr bwMode="auto">
                <a:xfrm>
                  <a:off x="5704608" y="1403910"/>
                  <a:ext cx="94267" cy="577770"/>
                  <a:chOff x="7876032" y="883920"/>
                  <a:chExt cx="91440" cy="475488"/>
                </a:xfrm>
              </p:grpSpPr>
              <p:pic>
                <p:nvPicPr>
                  <p:cNvPr id="49201" name="Picture 43"/>
                  <p:cNvPicPr>
                    <a:picLocks noChangeAspect="1" noChangeArrowheads="1"/>
                  </p:cNvPicPr>
                  <p:nvPr/>
                </p:nvPicPr>
                <p:blipFill>
                  <a:blip r:embed="rId3"/>
                  <a:srcRect/>
                  <a:stretch>
                    <a:fillRect/>
                  </a:stretch>
                </p:blipFill>
                <p:spPr bwMode="auto">
                  <a:xfrm>
                    <a:off x="7876032" y="883920"/>
                    <a:ext cx="91440" cy="475488"/>
                  </a:xfrm>
                  <a:prstGeom prst="rect">
                    <a:avLst/>
                  </a:prstGeom>
                  <a:noFill/>
                  <a:ln w="9525">
                    <a:noFill/>
                    <a:miter lim="800000"/>
                    <a:headEnd/>
                    <a:tailEnd/>
                  </a:ln>
                </p:spPr>
              </p:pic>
              <p:sp>
                <p:nvSpPr>
                  <p:cNvPr id="49202" name="Rectangle 44"/>
                  <p:cNvSpPr>
                    <a:spLocks noChangeArrowheads="1"/>
                  </p:cNvSpPr>
                  <p:nvPr/>
                </p:nvSpPr>
                <p:spPr bwMode="auto">
                  <a:xfrm>
                    <a:off x="7911987"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9175" name="Group 45"/>
              <p:cNvGrpSpPr/>
              <p:nvPr/>
            </p:nvGrpSpPr>
            <p:grpSpPr bwMode="auto">
              <a:xfrm>
                <a:off x="4755192" y="1430045"/>
                <a:ext cx="220646" cy="599736"/>
                <a:chOff x="5388619" y="1440947"/>
                <a:chExt cx="220646" cy="599736"/>
              </a:xfrm>
            </p:grpSpPr>
            <p:sp>
              <p:nvSpPr>
                <p:cNvPr id="143406" name="Oval 46"/>
                <p:cNvSpPr>
                  <a:spLocks noChangeArrowheads="1"/>
                </p:cNvSpPr>
                <p:nvPr/>
              </p:nvSpPr>
              <p:spPr bwMode="auto">
                <a:xfrm flipH="1">
                  <a:off x="5388789" y="1821441"/>
                  <a:ext cx="190275" cy="219905"/>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188" name="Group 47"/>
                <p:cNvGrpSpPr/>
                <p:nvPr/>
              </p:nvGrpSpPr>
              <p:grpSpPr bwMode="auto">
                <a:xfrm>
                  <a:off x="5411381" y="1840942"/>
                  <a:ext cx="175966" cy="177776"/>
                  <a:chOff x="7370064" y="1243584"/>
                  <a:chExt cx="170688" cy="146304"/>
                </a:xfrm>
              </p:grpSpPr>
              <p:pic>
                <p:nvPicPr>
                  <p:cNvPr id="49195" name="Picture 48"/>
                  <p:cNvPicPr>
                    <a:picLocks noChangeAspect="1" noChangeArrowheads="1"/>
                  </p:cNvPicPr>
                  <p:nvPr/>
                </p:nvPicPr>
                <p:blipFill>
                  <a:blip r:embed="rId4"/>
                  <a:srcRect/>
                  <a:stretch>
                    <a:fillRect/>
                  </a:stretch>
                </p:blipFill>
                <p:spPr bwMode="auto">
                  <a:xfrm>
                    <a:off x="7370064" y="1243584"/>
                    <a:ext cx="170688" cy="146304"/>
                  </a:xfrm>
                  <a:prstGeom prst="rect">
                    <a:avLst/>
                  </a:prstGeom>
                  <a:noFill/>
                  <a:ln w="9525">
                    <a:noFill/>
                    <a:miter lim="800000"/>
                    <a:headEnd/>
                    <a:tailEnd/>
                  </a:ln>
                </p:spPr>
              </p:pic>
              <p:sp>
                <p:nvSpPr>
                  <p:cNvPr id="49196" name="Rectangle 49"/>
                  <p:cNvSpPr>
                    <a:spLocks noChangeArrowheads="1"/>
                  </p:cNvSpPr>
                  <p:nvPr/>
                </p:nvSpPr>
                <p:spPr bwMode="auto">
                  <a:xfrm>
                    <a:off x="7393092" y="1264646"/>
                    <a:ext cx="123823" cy="10505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189" name="Group 50"/>
                <p:cNvGrpSpPr/>
                <p:nvPr/>
              </p:nvGrpSpPr>
              <p:grpSpPr bwMode="auto">
                <a:xfrm>
                  <a:off x="5486795" y="1403910"/>
                  <a:ext cx="94267" cy="577770"/>
                  <a:chOff x="7443216" y="883920"/>
                  <a:chExt cx="91440" cy="475488"/>
                </a:xfrm>
              </p:grpSpPr>
              <p:pic>
                <p:nvPicPr>
                  <p:cNvPr id="49193" name="Picture 51"/>
                  <p:cNvPicPr>
                    <a:picLocks noChangeAspect="1" noChangeArrowheads="1"/>
                  </p:cNvPicPr>
                  <p:nvPr/>
                </p:nvPicPr>
                <p:blipFill>
                  <a:blip r:embed="rId3"/>
                  <a:srcRect/>
                  <a:stretch>
                    <a:fillRect/>
                  </a:stretch>
                </p:blipFill>
                <p:spPr bwMode="auto">
                  <a:xfrm>
                    <a:off x="7443216" y="883920"/>
                    <a:ext cx="91440" cy="475488"/>
                  </a:xfrm>
                  <a:prstGeom prst="rect">
                    <a:avLst/>
                  </a:prstGeom>
                  <a:noFill/>
                  <a:ln w="9525">
                    <a:noFill/>
                    <a:miter lim="800000"/>
                    <a:headEnd/>
                    <a:tailEnd/>
                  </a:ln>
                </p:spPr>
              </p:pic>
              <p:sp>
                <p:nvSpPr>
                  <p:cNvPr id="49194" name="Rectangle 52"/>
                  <p:cNvSpPr>
                    <a:spLocks noChangeArrowheads="1"/>
                  </p:cNvSpPr>
                  <p:nvPr/>
                </p:nvSpPr>
                <p:spPr bwMode="auto">
                  <a:xfrm>
                    <a:off x="7478912"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190" name="Group 53"/>
                <p:cNvGrpSpPr/>
                <p:nvPr/>
              </p:nvGrpSpPr>
              <p:grpSpPr bwMode="auto">
                <a:xfrm>
                  <a:off x="5417665" y="1403910"/>
                  <a:ext cx="94267" cy="577770"/>
                  <a:chOff x="7376160" y="883920"/>
                  <a:chExt cx="91440" cy="475488"/>
                </a:xfrm>
              </p:grpSpPr>
              <p:pic>
                <p:nvPicPr>
                  <p:cNvPr id="49191" name="Picture 54"/>
                  <p:cNvPicPr>
                    <a:picLocks noChangeAspect="1" noChangeArrowheads="1"/>
                  </p:cNvPicPr>
                  <p:nvPr/>
                </p:nvPicPr>
                <p:blipFill>
                  <a:blip r:embed="rId3"/>
                  <a:srcRect/>
                  <a:stretch>
                    <a:fillRect/>
                  </a:stretch>
                </p:blipFill>
                <p:spPr bwMode="auto">
                  <a:xfrm>
                    <a:off x="7376160" y="883920"/>
                    <a:ext cx="91440" cy="475488"/>
                  </a:xfrm>
                  <a:prstGeom prst="rect">
                    <a:avLst/>
                  </a:prstGeom>
                  <a:noFill/>
                  <a:ln w="9525">
                    <a:noFill/>
                    <a:miter lim="800000"/>
                    <a:headEnd/>
                    <a:tailEnd/>
                  </a:ln>
                </p:spPr>
              </p:pic>
              <p:sp>
                <p:nvSpPr>
                  <p:cNvPr id="49192" name="Rectangle 55"/>
                  <p:cNvSpPr>
                    <a:spLocks noChangeArrowheads="1"/>
                  </p:cNvSpPr>
                  <p:nvPr/>
                </p:nvSpPr>
                <p:spPr bwMode="auto">
                  <a:xfrm>
                    <a:off x="7410343"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9176" name="Group 56"/>
              <p:cNvGrpSpPr/>
              <p:nvPr/>
            </p:nvGrpSpPr>
            <p:grpSpPr bwMode="auto">
              <a:xfrm>
                <a:off x="5776177" y="1430045"/>
                <a:ext cx="220646" cy="599736"/>
                <a:chOff x="6720025" y="1419143"/>
                <a:chExt cx="220646" cy="599736"/>
              </a:xfrm>
            </p:grpSpPr>
            <p:sp>
              <p:nvSpPr>
                <p:cNvPr id="143417" name="Oval 57"/>
                <p:cNvSpPr>
                  <a:spLocks noChangeArrowheads="1"/>
                </p:cNvSpPr>
                <p:nvPr/>
              </p:nvSpPr>
              <p:spPr bwMode="auto">
                <a:xfrm flipH="1">
                  <a:off x="6687414" y="1799637"/>
                  <a:ext cx="252882" cy="219905"/>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9178" name="Group 58"/>
                <p:cNvGrpSpPr/>
                <p:nvPr/>
              </p:nvGrpSpPr>
              <p:grpSpPr bwMode="auto">
                <a:xfrm>
                  <a:off x="6739888" y="1819138"/>
                  <a:ext cx="182250" cy="177776"/>
                  <a:chOff x="8357616" y="1243584"/>
                  <a:chExt cx="176784" cy="146304"/>
                </a:xfrm>
              </p:grpSpPr>
              <p:pic>
                <p:nvPicPr>
                  <p:cNvPr id="49185" name="Picture 59"/>
                  <p:cNvPicPr>
                    <a:picLocks noChangeAspect="1" noChangeArrowheads="1"/>
                  </p:cNvPicPr>
                  <p:nvPr/>
                </p:nvPicPr>
                <p:blipFill>
                  <a:blip r:embed="rId2"/>
                  <a:srcRect/>
                  <a:stretch>
                    <a:fillRect/>
                  </a:stretch>
                </p:blipFill>
                <p:spPr bwMode="auto">
                  <a:xfrm>
                    <a:off x="8357616" y="1243584"/>
                    <a:ext cx="176784" cy="146304"/>
                  </a:xfrm>
                  <a:prstGeom prst="rect">
                    <a:avLst/>
                  </a:prstGeom>
                  <a:noFill/>
                  <a:ln w="9525">
                    <a:noFill/>
                    <a:miter lim="800000"/>
                    <a:headEnd/>
                    <a:tailEnd/>
                  </a:ln>
                </p:spPr>
              </p:pic>
              <p:sp>
                <p:nvSpPr>
                  <p:cNvPr id="49186" name="Rectangle 60"/>
                  <p:cNvSpPr>
                    <a:spLocks noChangeArrowheads="1"/>
                  </p:cNvSpPr>
                  <p:nvPr/>
                </p:nvSpPr>
                <p:spPr bwMode="auto">
                  <a:xfrm>
                    <a:off x="8383455" y="1264646"/>
                    <a:ext cx="123823" cy="10505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179" name="Group 61"/>
                <p:cNvGrpSpPr/>
                <p:nvPr/>
              </p:nvGrpSpPr>
              <p:grpSpPr bwMode="auto">
                <a:xfrm>
                  <a:off x="6827871" y="1382106"/>
                  <a:ext cx="94267" cy="577770"/>
                  <a:chOff x="8442960" y="883920"/>
                  <a:chExt cx="91440" cy="475488"/>
                </a:xfrm>
              </p:grpSpPr>
              <p:pic>
                <p:nvPicPr>
                  <p:cNvPr id="49183" name="Picture 62"/>
                  <p:cNvPicPr>
                    <a:picLocks noChangeAspect="1" noChangeArrowheads="1"/>
                  </p:cNvPicPr>
                  <p:nvPr/>
                </p:nvPicPr>
                <p:blipFill>
                  <a:blip r:embed="rId3"/>
                  <a:srcRect/>
                  <a:stretch>
                    <a:fillRect/>
                  </a:stretch>
                </p:blipFill>
                <p:spPr bwMode="auto">
                  <a:xfrm>
                    <a:off x="8442960" y="883920"/>
                    <a:ext cx="91440" cy="475488"/>
                  </a:xfrm>
                  <a:prstGeom prst="rect">
                    <a:avLst/>
                  </a:prstGeom>
                  <a:noFill/>
                  <a:ln w="9525">
                    <a:noFill/>
                    <a:miter lim="800000"/>
                    <a:headEnd/>
                    <a:tailEnd/>
                  </a:ln>
                </p:spPr>
              </p:pic>
              <p:sp>
                <p:nvSpPr>
                  <p:cNvPr id="49184" name="Rectangle 63"/>
                  <p:cNvSpPr>
                    <a:spLocks noChangeArrowheads="1"/>
                  </p:cNvSpPr>
                  <p:nvPr/>
                </p:nvSpPr>
                <p:spPr bwMode="auto">
                  <a:xfrm>
                    <a:off x="8475738"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9180" name="Group 64"/>
                <p:cNvGrpSpPr/>
                <p:nvPr/>
              </p:nvGrpSpPr>
              <p:grpSpPr bwMode="auto">
                <a:xfrm>
                  <a:off x="6758741" y="1382106"/>
                  <a:ext cx="94267" cy="577770"/>
                  <a:chOff x="8375904" y="883920"/>
                  <a:chExt cx="91440" cy="475488"/>
                </a:xfrm>
              </p:grpSpPr>
              <p:pic>
                <p:nvPicPr>
                  <p:cNvPr id="49181" name="Picture 65"/>
                  <p:cNvPicPr>
                    <a:picLocks noChangeAspect="1" noChangeArrowheads="1"/>
                  </p:cNvPicPr>
                  <p:nvPr/>
                </p:nvPicPr>
                <p:blipFill>
                  <a:blip r:embed="rId3"/>
                  <a:srcRect/>
                  <a:stretch>
                    <a:fillRect/>
                  </a:stretch>
                </p:blipFill>
                <p:spPr bwMode="auto">
                  <a:xfrm>
                    <a:off x="8375904" y="883920"/>
                    <a:ext cx="91440" cy="475488"/>
                  </a:xfrm>
                  <a:prstGeom prst="rect">
                    <a:avLst/>
                  </a:prstGeom>
                  <a:noFill/>
                  <a:ln w="9525">
                    <a:noFill/>
                    <a:miter lim="800000"/>
                    <a:headEnd/>
                    <a:tailEnd/>
                  </a:ln>
                </p:spPr>
              </p:pic>
              <p:sp>
                <p:nvSpPr>
                  <p:cNvPr id="49182" name="Rectangle 66"/>
                  <p:cNvSpPr>
                    <a:spLocks noChangeArrowheads="1"/>
                  </p:cNvSpPr>
                  <p:nvPr/>
                </p:nvSpPr>
                <p:spPr bwMode="auto">
                  <a:xfrm>
                    <a:off x="8407169" y="918144"/>
                    <a:ext cx="18076" cy="401655"/>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grpSp>
          <p:nvGrpSpPr>
            <p:cNvPr id="49168" name="Group 67"/>
            <p:cNvGrpSpPr/>
            <p:nvPr/>
          </p:nvGrpSpPr>
          <p:grpSpPr bwMode="auto">
            <a:xfrm>
              <a:off x="728127" y="1484539"/>
              <a:ext cx="499803" cy="902123"/>
              <a:chOff x="5766816" y="1432560"/>
              <a:chExt cx="499872" cy="902208"/>
            </a:xfrm>
          </p:grpSpPr>
          <p:pic>
            <p:nvPicPr>
              <p:cNvPr id="49170" name="Picture 68"/>
              <p:cNvPicPr>
                <a:picLocks noChangeAspect="1" noChangeArrowheads="1"/>
              </p:cNvPicPr>
              <p:nvPr/>
            </p:nvPicPr>
            <p:blipFill>
              <a:blip r:embed="rId5"/>
              <a:srcRect/>
              <a:stretch>
                <a:fillRect/>
              </a:stretch>
            </p:blipFill>
            <p:spPr bwMode="auto">
              <a:xfrm>
                <a:off x="5766816" y="1432560"/>
                <a:ext cx="499872" cy="902208"/>
              </a:xfrm>
              <a:prstGeom prst="rect">
                <a:avLst/>
              </a:prstGeom>
              <a:noFill/>
              <a:ln w="9525">
                <a:noFill/>
                <a:miter lim="800000"/>
                <a:headEnd/>
                <a:tailEnd/>
              </a:ln>
            </p:spPr>
          </p:pic>
          <p:sp>
            <p:nvSpPr>
              <p:cNvPr id="49171" name="Rectangle 69"/>
              <p:cNvSpPr>
                <a:spLocks noChangeArrowheads="1"/>
              </p:cNvSpPr>
              <p:nvPr/>
            </p:nvSpPr>
            <p:spPr bwMode="auto">
              <a:xfrm>
                <a:off x="5794375" y="1460522"/>
                <a:ext cx="422697" cy="825116"/>
              </a:xfrm>
              <a:prstGeom prst="rect">
                <a:avLst/>
              </a:prstGeom>
              <a:noFill/>
              <a:ln w="9525">
                <a:noFill/>
                <a:miter lim="800000"/>
              </a:ln>
            </p:spPr>
            <p:txBody>
              <a:bodyPr lIns="121917" tIns="60958" rIns="121917" bIns="60958" anchor="ctr"/>
              <a:lstStyle/>
              <a:p>
                <a:pPr algn="ctr" defTabSz="1219200" eaLnBrk="0" hangingPunct="0"/>
                <a:endParaRPr lang="zh-CN" altLang="en-US" sz="1900">
                  <a:solidFill>
                    <a:srgbClr val="FFFFFF"/>
                  </a:solidFill>
                  <a:latin typeface="Calibri" panose="020F0502020204030204" pitchFamily="34" charset="0"/>
                  <a:sym typeface="Arial" panose="020B0604020202020204" pitchFamily="34" charset="0"/>
                </a:endParaRPr>
              </a:p>
            </p:txBody>
          </p:sp>
        </p:grpSp>
        <p:sp>
          <p:nvSpPr>
            <p:cNvPr id="143430" name="Rectangle 70"/>
            <p:cNvSpPr>
              <a:spLocks noChangeArrowheads="1"/>
            </p:cNvSpPr>
            <p:nvPr/>
          </p:nvSpPr>
          <p:spPr bwMode="auto">
            <a:xfrm>
              <a:off x="1187698" y="1686689"/>
              <a:ext cx="2458588" cy="2946519"/>
            </a:xfrm>
            <a:prstGeom prst="rect">
              <a:avLst/>
            </a:prstGeom>
            <a:noFill/>
            <a:ln w="9525">
              <a:noFill/>
              <a:miter lim="800000"/>
            </a:ln>
          </p:spPr>
          <p:txBody>
            <a:bodyPr lIns="0" tIns="0" rIns="0" bIns="0">
              <a:spAutoFit/>
            </a:bodyPr>
            <a:lstStyle/>
            <a:p>
              <a:pPr indent="152400" defTabSz="1219200" eaLnBrk="0" hangingPunct="0">
                <a:defRPr/>
              </a:pPr>
              <a:r>
                <a:rPr lang="zh-CN" altLang="en-US" sz="2100">
                  <a:solidFill>
                    <a:srgbClr val="000000"/>
                  </a:solidFill>
                  <a:latin typeface="方正粗谭黑简体"/>
                  <a:ea typeface="方正粗谭黑简体"/>
                  <a:cs typeface="方正粗谭黑简体"/>
                  <a:sym typeface="Calibri" panose="020F0502020204030204" pitchFamily="34" charset="0"/>
                </a:rPr>
                <a:t>没有中国公民身份号码的个人，应当在首次发生纳税义务时，按照税务机关规定报送与纳税有关的信息，由税务机关赋予其纳税人识别号。</a:t>
              </a:r>
              <a:endParaRPr lang="zh-CN" altLang="zh-CN" sz="2400">
                <a:solidFill>
                  <a:srgbClr val="000000"/>
                </a:solidFill>
                <a:sym typeface="Arial" panose="020B0604020202020204" pitchFamily="34" charset="0"/>
              </a:endParaRPr>
            </a:p>
            <a:p>
              <a:pPr indent="152400" defTabSz="1219200" eaLnBrk="0" hangingPunct="0">
                <a:defRPr/>
              </a:pPr>
              <a:endParaRPr lang="en-US" altLang="zh-CN" sz="2100">
                <a:solidFill>
                  <a:srgbClr val="000000"/>
                </a:solidFill>
                <a:latin typeface="方正粗谭黑简体"/>
                <a:ea typeface="方正粗谭黑简体"/>
                <a:cs typeface="方正粗谭黑简体"/>
                <a:sym typeface="Calibri" panose="020F0502020204030204" pitchFamily="34" charset="0"/>
              </a:endParaRPr>
            </a:p>
            <a:p>
              <a:pPr indent="152400" defTabSz="1219200" eaLnBrk="0" hangingPunct="0">
                <a:defRPr/>
              </a:pPr>
              <a:endParaRPr lang="en-US" altLang="zh-CN" sz="2100">
                <a:solidFill>
                  <a:srgbClr val="000000"/>
                </a:solidFill>
                <a:latin typeface="方正粗谭黑简体"/>
                <a:ea typeface="方正粗谭黑简体"/>
                <a:cs typeface="方正粗谭黑简体"/>
                <a:sym typeface="Calibri" panose="020F0502020204030204" pitchFamily="34" charset="0"/>
              </a:endParaRPr>
            </a:p>
            <a:p>
              <a:pPr indent="152400" algn="r" defTabSz="1219200" eaLnBrk="0" hangingPunct="0">
                <a:lnSpc>
                  <a:spcPct val="150000"/>
                </a:lnSpc>
                <a:defRPr/>
              </a:pPr>
              <a:r>
                <a:rPr lang="zh-CN" altLang="zh-CN" sz="1600">
                  <a:solidFill>
                    <a:srgbClr val="0070C0"/>
                  </a:solidFill>
                  <a:effectLst>
                    <a:outerShdw blurRad="38100" dist="38100" dir="2700000" algn="tl">
                      <a:srgbClr val="C0C0C0"/>
                    </a:outerShdw>
                  </a:effectLst>
                  <a:latin typeface="Arial" panose="020B0604020202020204"/>
                  <a:ea typeface="楷体_GB2312" pitchFamily="49" charset="-122"/>
                  <a:sym typeface="Calibri" panose="020F0502020204030204" pitchFamily="34" charset="0"/>
                </a:rPr>
                <a:t>——</a:t>
              </a:r>
              <a:r>
                <a:rPr lang="zh-CN" altLang="zh-CN" sz="1600">
                  <a:solidFill>
                    <a:srgbClr val="0070C0"/>
                  </a:solidFill>
                  <a:effectLst>
                    <a:outerShdw blurRad="38100" dist="38100" dir="2700000" algn="tl">
                      <a:srgbClr val="C0C0C0"/>
                    </a:outerShdw>
                  </a:effectLst>
                  <a:latin typeface="楷体_GB2312" pitchFamily="49" charset="-122"/>
                  <a:ea typeface="楷体_GB2312" pitchFamily="49" charset="-122"/>
                  <a:sym typeface="Calibri" panose="020F0502020204030204" pitchFamily="34" charset="0"/>
                </a:rPr>
                <a:t>个人所得税法实施条例（征求意见稿）第三十二条</a:t>
              </a:r>
              <a:endParaRPr lang="zh-CN" altLang="zh-CN" sz="2400">
                <a:solidFill>
                  <a:srgbClr val="000000"/>
                </a:solidFill>
                <a:sym typeface="Arial" panose="020B0604020202020204" pitchFamily="34" charset="0"/>
              </a:endParaRPr>
            </a:p>
            <a:p>
              <a:pPr indent="152400" defTabSz="1219200" eaLnBrk="0" hangingPunct="0">
                <a:defRPr/>
              </a:pPr>
              <a:endParaRPr lang="en-US" altLang="zh-CN" sz="2100">
                <a:solidFill>
                  <a:srgbClr val="000000"/>
                </a:solidFill>
                <a:ea typeface="方正粗谭黑简体"/>
                <a:cs typeface="方正粗谭黑简体"/>
                <a:sym typeface="Calibri" panose="020F0502020204030204" pitchFamily="34" charset="0"/>
              </a:endParaRPr>
            </a:p>
            <a:p>
              <a:pPr indent="152400" defTabSz="1219200" eaLnBrk="0" hangingPunct="0">
                <a:defRPr/>
              </a:pPr>
              <a:endParaRPr lang="zh-CN" altLang="en-US" sz="2100">
                <a:solidFill>
                  <a:srgbClr val="000000"/>
                </a:solidFill>
                <a:latin typeface="方正粗谭黑简体"/>
                <a:ea typeface="方正粗谭黑简体"/>
                <a:cs typeface="方正粗谭黑简体"/>
                <a:sym typeface="Calibri" panose="020F0502020204030204" pitchFamily="34" charset="0"/>
              </a:endParaRPr>
            </a:p>
          </p:txBody>
        </p:sp>
      </p:grpSp>
      <p:grpSp>
        <p:nvGrpSpPr>
          <p:cNvPr id="49154" name="Group 71"/>
          <p:cNvGrpSpPr/>
          <p:nvPr/>
        </p:nvGrpSpPr>
        <p:grpSpPr bwMode="auto">
          <a:xfrm>
            <a:off x="8202613" y="4095750"/>
            <a:ext cx="3038475" cy="33338"/>
            <a:chOff x="3875" y="1935"/>
            <a:chExt cx="1436" cy="16"/>
          </a:xfrm>
        </p:grpSpPr>
        <p:pic>
          <p:nvPicPr>
            <p:cNvPr id="49163" name="Picture 72"/>
            <p:cNvPicPr>
              <a:picLocks noChangeAspect="1" noChangeArrowheads="1"/>
            </p:cNvPicPr>
            <p:nvPr/>
          </p:nvPicPr>
          <p:blipFill>
            <a:blip r:embed="rId6"/>
            <a:srcRect/>
            <a:stretch>
              <a:fillRect/>
            </a:stretch>
          </p:blipFill>
          <p:spPr bwMode="auto">
            <a:xfrm>
              <a:off x="3875" y="1935"/>
              <a:ext cx="1436" cy="16"/>
            </a:xfrm>
            <a:prstGeom prst="rect">
              <a:avLst/>
            </a:prstGeom>
            <a:noFill/>
            <a:ln w="9525">
              <a:noFill/>
              <a:miter lim="800000"/>
              <a:headEnd/>
              <a:tailEnd/>
            </a:ln>
          </p:spPr>
        </p:pic>
        <p:sp>
          <p:nvSpPr>
            <p:cNvPr id="49164" name="Rectangle 73"/>
            <p:cNvSpPr>
              <a:spLocks noChangeArrowheads="1"/>
            </p:cNvSpPr>
            <p:nvPr/>
          </p:nvSpPr>
          <p:spPr bwMode="auto">
            <a:xfrm rot="-5400000">
              <a:off x="4588" y="1227"/>
              <a:ext cx="8" cy="1430"/>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Calibri" panose="020F0502020204030204" pitchFamily="34" charset="0"/>
              </a:endParaRPr>
            </a:p>
          </p:txBody>
        </p:sp>
      </p:grpSp>
      <p:sp>
        <p:nvSpPr>
          <p:cNvPr id="49155" name="Rectangle 74"/>
          <p:cNvSpPr>
            <a:spLocks noChangeArrowheads="1"/>
          </p:cNvSpPr>
          <p:nvPr/>
        </p:nvSpPr>
        <p:spPr bwMode="auto">
          <a:xfrm>
            <a:off x="1416050" y="452438"/>
            <a:ext cx="9358313" cy="53181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自然人纳税人识别号</a:t>
            </a:r>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a:ea typeface="微软雅黑" panose="020B0503020204020204" pitchFamily="34" charset="-122"/>
                <a:sym typeface="Arial" panose="020B0604020202020204" pitchFamily="34" charset="0"/>
              </a:rPr>
              <a:t>怎么取得纳税人识别号</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pic>
        <p:nvPicPr>
          <p:cNvPr id="49156" name="Picture 75"/>
          <p:cNvPicPr>
            <a:picLocks noChangeAspect="1" noChangeArrowheads="1"/>
          </p:cNvPicPr>
          <p:nvPr/>
        </p:nvPicPr>
        <p:blipFill>
          <a:blip r:embed="rId7"/>
          <a:srcRect/>
          <a:stretch>
            <a:fillRect/>
          </a:stretch>
        </p:blipFill>
        <p:spPr bwMode="auto">
          <a:xfrm>
            <a:off x="431800" y="1414463"/>
            <a:ext cx="795338" cy="852487"/>
          </a:xfrm>
          <a:prstGeom prst="rect">
            <a:avLst/>
          </a:prstGeom>
          <a:noFill/>
          <a:ln w="9525">
            <a:noFill/>
            <a:miter lim="800000"/>
            <a:headEnd/>
            <a:tailEnd/>
          </a:ln>
        </p:spPr>
      </p:pic>
      <p:pic>
        <p:nvPicPr>
          <p:cNvPr id="49157" name="Picture 76"/>
          <p:cNvPicPr>
            <a:picLocks noChangeAspect="1" noChangeArrowheads="1"/>
          </p:cNvPicPr>
          <p:nvPr/>
        </p:nvPicPr>
        <p:blipFill>
          <a:blip r:embed="rId8"/>
          <a:srcRect/>
          <a:stretch>
            <a:fillRect/>
          </a:stretch>
        </p:blipFill>
        <p:spPr bwMode="auto">
          <a:xfrm>
            <a:off x="277813" y="3008313"/>
            <a:ext cx="1047750" cy="884237"/>
          </a:xfrm>
          <a:prstGeom prst="rect">
            <a:avLst/>
          </a:prstGeom>
          <a:noFill/>
          <a:ln w="9525">
            <a:noFill/>
            <a:miter lim="800000"/>
            <a:headEnd/>
            <a:tailEnd/>
          </a:ln>
        </p:spPr>
      </p:pic>
      <p:sp>
        <p:nvSpPr>
          <p:cNvPr id="49158" name="Rectangle 77"/>
          <p:cNvSpPr>
            <a:spLocks noChangeArrowheads="1"/>
          </p:cNvSpPr>
          <p:nvPr/>
        </p:nvSpPr>
        <p:spPr bwMode="auto">
          <a:xfrm>
            <a:off x="1401763" y="1725613"/>
            <a:ext cx="6096000" cy="485775"/>
          </a:xfrm>
          <a:prstGeom prst="rect">
            <a:avLst/>
          </a:prstGeom>
          <a:noFill/>
          <a:ln w="9525">
            <a:noFill/>
            <a:miter lim="800000"/>
          </a:ln>
        </p:spPr>
        <p:txBody>
          <a:bodyPr lIns="121917" tIns="60958" rIns="121917" bIns="60958">
            <a:spAutoFit/>
          </a:bodyPr>
          <a:lstStyle/>
          <a:p>
            <a:pPr defTabSz="1219200" eaLnBrk="0" hangingPunct="0"/>
            <a:r>
              <a:rPr lang="zh-CN" altLang="en-US" sz="2400">
                <a:solidFill>
                  <a:schemeClr val="accent2"/>
                </a:solidFill>
                <a:latin typeface="楷体" panose="02010609060101010101" pitchFamily="49" charset="-122"/>
                <a:ea typeface="楷体" panose="02010609060101010101" pitchFamily="49" charset="-122"/>
                <a:sym typeface="Arial" panose="020B0604020202020204" pitchFamily="34" charset="0"/>
              </a:rPr>
              <a:t>有居民身份证的</a:t>
            </a:r>
            <a:r>
              <a:rPr lang="zh-CN" altLang="zh-CN" sz="2400">
                <a:solidFill>
                  <a:schemeClr val="accent2"/>
                </a:solidFill>
                <a:latin typeface="楷体" panose="02010609060101010101" pitchFamily="49" charset="-122"/>
                <a:ea typeface="楷体" panose="02010609060101010101" pitchFamily="49" charset="-122"/>
                <a:sym typeface="Arial" panose="020B0604020202020204" pitchFamily="34" charset="0"/>
              </a:rPr>
              <a:t>中国公民</a:t>
            </a:r>
            <a:endParaRPr lang="zh-CN" altLang="zh-CN" sz="2400">
              <a:solidFill>
                <a:schemeClr val="accent2"/>
              </a:solidFill>
              <a:sym typeface="Arial" panose="020B0604020202020204" pitchFamily="34" charset="0"/>
            </a:endParaRPr>
          </a:p>
        </p:txBody>
      </p:sp>
      <p:sp>
        <p:nvSpPr>
          <p:cNvPr id="49159" name="Rectangle 78"/>
          <p:cNvSpPr>
            <a:spLocks noChangeArrowheads="1"/>
          </p:cNvSpPr>
          <p:nvPr/>
        </p:nvSpPr>
        <p:spPr bwMode="auto">
          <a:xfrm>
            <a:off x="927100" y="2268538"/>
            <a:ext cx="6794500" cy="552450"/>
          </a:xfrm>
          <a:prstGeom prst="rect">
            <a:avLst/>
          </a:prstGeom>
          <a:noFill/>
          <a:ln w="9525">
            <a:noFill/>
            <a:miter lim="800000"/>
          </a:ln>
        </p:spPr>
        <p:txBody>
          <a:bodyPr lIns="121917" tIns="60958" rIns="121917" bIns="60958">
            <a:spAutoFit/>
          </a:bodyPr>
          <a:lstStyle/>
          <a:p>
            <a:pPr marL="381000" indent="-381000" defTabSz="1219200" eaLnBrk="0" hangingPunct="0">
              <a:lnSpc>
                <a:spcPct val="150000"/>
              </a:lnSpc>
              <a:buSzPct val="100000"/>
              <a:buFont typeface="Wingdings" panose="05000000000000000000" pitchFamily="2" charset="2"/>
              <a:buChar char="ü"/>
            </a:pPr>
            <a:r>
              <a:rPr lang="zh-CN" altLang="zh-CN" sz="1900">
                <a:latin typeface="宋体" panose="02010600030101010101" pitchFamily="2" charset="-122"/>
                <a:sym typeface="Arial" panose="020B0604020202020204" pitchFamily="34" charset="0"/>
              </a:rPr>
              <a:t>向扣缴单位或税务机关出示身份证即可，无须另行申请</a:t>
            </a:r>
            <a:endParaRPr lang="zh-CN" altLang="zh-CN" sz="2400">
              <a:sym typeface="Arial" panose="020B0604020202020204" pitchFamily="34" charset="0"/>
            </a:endParaRPr>
          </a:p>
        </p:txBody>
      </p:sp>
      <p:sp>
        <p:nvSpPr>
          <p:cNvPr id="49160" name="Rectangle 79"/>
          <p:cNvSpPr>
            <a:spLocks noChangeArrowheads="1"/>
          </p:cNvSpPr>
          <p:nvPr/>
        </p:nvSpPr>
        <p:spPr bwMode="auto">
          <a:xfrm>
            <a:off x="1401763" y="3363913"/>
            <a:ext cx="6096000" cy="850900"/>
          </a:xfrm>
          <a:prstGeom prst="rect">
            <a:avLst/>
          </a:prstGeom>
          <a:noFill/>
          <a:ln w="9525">
            <a:noFill/>
            <a:miter lim="800000"/>
          </a:ln>
        </p:spPr>
        <p:txBody>
          <a:bodyPr lIns="121917" tIns="60958" rIns="121917" bIns="60958">
            <a:spAutoFit/>
          </a:bodyPr>
          <a:lstStyle/>
          <a:p>
            <a:pPr defTabSz="1219200" eaLnBrk="0" hangingPunct="0"/>
            <a:r>
              <a:rPr lang="zh-CN" altLang="en-US" sz="2400">
                <a:solidFill>
                  <a:schemeClr val="accent2"/>
                </a:solidFill>
                <a:latin typeface="楷体" panose="02010609060101010101" pitchFamily="49" charset="-122"/>
                <a:ea typeface="楷体" panose="02010609060101010101" pitchFamily="49" charset="-122"/>
                <a:sym typeface="Arial" panose="020B0604020202020204" pitchFamily="34" charset="0"/>
              </a:rPr>
              <a:t>无居民身份证的华侨、港澳台居民，以及外籍个人、无国籍个人</a:t>
            </a:r>
            <a:endParaRPr lang="zh-CN" altLang="zh-CN" sz="2400">
              <a:solidFill>
                <a:schemeClr val="accent2"/>
              </a:solidFill>
              <a:sym typeface="Arial" panose="020B0604020202020204" pitchFamily="34" charset="0"/>
            </a:endParaRPr>
          </a:p>
        </p:txBody>
      </p:sp>
      <p:sp>
        <p:nvSpPr>
          <p:cNvPr id="49161" name="Rectangle 80"/>
          <p:cNvSpPr>
            <a:spLocks noChangeArrowheads="1"/>
          </p:cNvSpPr>
          <p:nvPr/>
        </p:nvSpPr>
        <p:spPr bwMode="auto">
          <a:xfrm>
            <a:off x="361950" y="4243388"/>
            <a:ext cx="7423150" cy="1854200"/>
          </a:xfrm>
          <a:prstGeom prst="rect">
            <a:avLst/>
          </a:prstGeom>
          <a:noFill/>
          <a:ln w="9525">
            <a:noFill/>
            <a:miter lim="800000"/>
          </a:ln>
        </p:spPr>
        <p:txBody>
          <a:bodyPr lIns="121917" tIns="60958" rIns="121917" bIns="60958">
            <a:spAutoFit/>
          </a:bodyPr>
          <a:lstStyle/>
          <a:p>
            <a:pPr marL="381000" indent="-381000" defTabSz="1219200" eaLnBrk="0" hangingPunct="0">
              <a:lnSpc>
                <a:spcPct val="150000"/>
              </a:lnSpc>
              <a:buSzPct val="100000"/>
              <a:buFont typeface="Wingdings" panose="05000000000000000000" pitchFamily="2" charset="2"/>
              <a:buChar char="ü"/>
            </a:pPr>
            <a:r>
              <a:rPr lang="zh-CN" altLang="zh-CN" sz="1900">
                <a:latin typeface="宋体" panose="02010600030101010101" pitchFamily="2" charset="-122"/>
                <a:sym typeface="Arial" panose="020B0604020202020204" pitchFamily="34" charset="0"/>
              </a:rPr>
              <a:t>首次发生涉税事项前，提供</a:t>
            </a:r>
            <a:r>
              <a:rPr lang="en-US" altLang="zh-CN" sz="1900">
                <a:latin typeface="黑体" panose="02010609060101010101" charset="-122"/>
                <a:ea typeface="黑体" panose="02010609060101010101" charset="-122"/>
                <a:sym typeface="Arial" panose="020B0604020202020204" pitchFamily="34" charset="0"/>
              </a:rPr>
              <a:t>“</a:t>
            </a:r>
            <a:r>
              <a:rPr lang="zh-CN" altLang="en-US" sz="1900">
                <a:latin typeface="黑体" panose="02010609060101010101" charset="-122"/>
                <a:ea typeface="黑体" panose="02010609060101010101" charset="-122"/>
                <a:sym typeface="Arial" panose="020B0604020202020204" pitchFamily="34" charset="0"/>
              </a:rPr>
              <a:t>姓名、身份证件类型及号码、国籍或地区、出生年月日、性别</a:t>
            </a:r>
            <a:r>
              <a:rPr lang="en-US" altLang="zh-CN" sz="1900">
                <a:latin typeface="黑体" panose="02010609060101010101" charset="-122"/>
                <a:ea typeface="黑体" panose="02010609060101010101" charset="-122"/>
                <a:sym typeface="Arial" panose="020B0604020202020204" pitchFamily="34" charset="0"/>
              </a:rPr>
              <a:t>”</a:t>
            </a:r>
            <a:r>
              <a:rPr lang="zh-CN" altLang="zh-CN" sz="1900">
                <a:latin typeface="宋体" panose="02010600030101010101" pitchFamily="2" charset="-122"/>
                <a:sym typeface="Arial" panose="020B0604020202020204" pitchFamily="34" charset="0"/>
              </a:rPr>
              <a:t>等信息，由税务机关赋码</a:t>
            </a:r>
            <a:endParaRPr lang="zh-CN" altLang="zh-CN" sz="2400">
              <a:sym typeface="Arial" panose="020B0604020202020204" pitchFamily="34" charset="0"/>
            </a:endParaRPr>
          </a:p>
          <a:p>
            <a:pPr marL="381000" indent="-381000" defTabSz="1219200" eaLnBrk="0" hangingPunct="0">
              <a:lnSpc>
                <a:spcPct val="150000"/>
              </a:lnSpc>
              <a:buSzPct val="100000"/>
              <a:buFont typeface="Wingdings" panose="05000000000000000000" pitchFamily="2" charset="2"/>
              <a:buChar char="ü"/>
            </a:pPr>
            <a:r>
              <a:rPr lang="zh-CN" altLang="zh-CN" sz="1900">
                <a:latin typeface="宋体" panose="02010600030101010101" pitchFamily="2" charset="-122"/>
                <a:sym typeface="Arial" panose="020B0604020202020204" pitchFamily="34" charset="0"/>
              </a:rPr>
              <a:t>后续办税，提供纳税人识别号即可，无需重复申请；可凭有效身份证件找回。</a:t>
            </a:r>
            <a:endParaRPr lang="zh-CN" altLang="zh-CN" sz="2400">
              <a:sym typeface="Arial" panose="020B0604020202020204" pitchFamily="34" charset="0"/>
            </a:endParaRPr>
          </a:p>
        </p:txBody>
      </p:sp>
      <p:pic>
        <p:nvPicPr>
          <p:cNvPr id="45134" name="图片 22"/>
          <p:cNvPicPr>
            <a:picLocks noChangeAspect="1"/>
          </p:cNvPicPr>
          <p:nvPr/>
        </p:nvPicPr>
        <p:blipFill>
          <a:blip r:embed="rId9"/>
          <a:srcRect/>
          <a:stretch>
            <a:fillRect/>
          </a:stretch>
        </p:blipFill>
        <p:spPr bwMode="auto">
          <a:xfrm>
            <a:off x="420688" y="327025"/>
            <a:ext cx="1023937" cy="963613"/>
          </a:xfrm>
          <a:prstGeom prst="rect">
            <a:avLst/>
          </a:prstGeom>
          <a:noFill/>
          <a:ln w="9525">
            <a:noFill/>
            <a:miter lim="800000"/>
            <a:headEnd/>
            <a:tailEnd/>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5134"/>
                                        </p:tgtEl>
                                        <p:attrNameLst>
                                          <p:attrName>style.visibility</p:attrName>
                                        </p:attrNameLst>
                                      </p:cBhvr>
                                      <p:to>
                                        <p:strVal val="visible"/>
                                      </p:to>
                                    </p:set>
                                    <p:animEffect transition="in" filter="fade">
                                      <p:cBhvr>
                                        <p:cTn id="7" dur="1000"/>
                                        <p:tgtEl>
                                          <p:spTgt spid="45134"/>
                                        </p:tgtEl>
                                      </p:cBhvr>
                                    </p:animEffect>
                                    <p:anim calcmode="lin" valueType="num">
                                      <p:cBhvr>
                                        <p:cTn id="8" dur="1000" fill="hold"/>
                                        <p:tgtEl>
                                          <p:spTgt spid="45134"/>
                                        </p:tgtEl>
                                        <p:attrNameLst>
                                          <p:attrName>style.rotation</p:attrName>
                                        </p:attrNameLst>
                                      </p:cBhvr>
                                      <p:tavLst>
                                        <p:tav tm="0">
                                          <p:val>
                                            <p:fltVal val="720"/>
                                          </p:val>
                                        </p:tav>
                                        <p:tav tm="100000">
                                          <p:val>
                                            <p:fltVal val="0"/>
                                          </p:val>
                                        </p:tav>
                                      </p:tavLst>
                                    </p:anim>
                                    <p:anim calcmode="lin" valueType="num">
                                      <p:cBhvr>
                                        <p:cTn id="9" dur="1000" fill="hold"/>
                                        <p:tgtEl>
                                          <p:spTgt spid="45134"/>
                                        </p:tgtEl>
                                        <p:attrNameLst>
                                          <p:attrName>ppt_h</p:attrName>
                                        </p:attrNameLst>
                                      </p:cBhvr>
                                      <p:tavLst>
                                        <p:tav tm="0">
                                          <p:val>
                                            <p:fltVal val="0"/>
                                          </p:val>
                                        </p:tav>
                                        <p:tav tm="100000">
                                          <p:val>
                                            <p:strVal val="#ppt_h"/>
                                          </p:val>
                                        </p:tav>
                                      </p:tavLst>
                                    </p:anim>
                                    <p:anim calcmode="lin" valueType="num">
                                      <p:cBhvr>
                                        <p:cTn id="10" dur="1000" fill="hold"/>
                                        <p:tgtEl>
                                          <p:spTgt spid="451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ChangeArrowheads="1"/>
          </p:cNvSpPr>
          <p:nvPr/>
        </p:nvSpPr>
        <p:spPr bwMode="auto">
          <a:xfrm>
            <a:off x="1416050" y="452438"/>
            <a:ext cx="948055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年度汇算清缴</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个人办理综合所得汇缴清缴申报应做的准备</a:t>
            </a:r>
            <a:endParaRPr lang="zh-CN" altLang="zh-CN" sz="2400">
              <a:sym typeface="Arial" panose="020B0604020202020204" pitchFamily="34" charset="0"/>
            </a:endParaRPr>
          </a:p>
        </p:txBody>
      </p:sp>
      <p:grpSp>
        <p:nvGrpSpPr>
          <p:cNvPr id="218114" name="Group 8"/>
          <p:cNvGrpSpPr/>
          <p:nvPr/>
        </p:nvGrpSpPr>
        <p:grpSpPr bwMode="auto">
          <a:xfrm>
            <a:off x="2640013" y="1500188"/>
            <a:ext cx="6823075" cy="4521200"/>
            <a:chOff x="2811463" y="1286737"/>
            <a:chExt cx="6446837" cy="4083644"/>
          </a:xfrm>
        </p:grpSpPr>
        <p:sp>
          <p:nvSpPr>
            <p:cNvPr id="218118" name="AutoShape 9"/>
            <p:cNvSpPr/>
            <p:nvPr/>
          </p:nvSpPr>
          <p:spPr bwMode="auto">
            <a:xfrm>
              <a:off x="2811463" y="1555618"/>
              <a:ext cx="6446837" cy="3814763"/>
            </a:xfrm>
            <a:prstGeom prst="roundRect">
              <a:avLst>
                <a:gd name="adj" fmla="val 6394"/>
              </a:avLst>
            </a:prstGeom>
            <a:solidFill>
              <a:srgbClr val="FFFFFF"/>
            </a:solidFill>
            <a:ln w="101600">
              <a:solidFill>
                <a:srgbClr val="404040"/>
              </a:solidFill>
              <a:round/>
            </a:ln>
          </p:spPr>
          <p:txBody>
            <a:bodyPr lIns="121917" tIns="60958" rIns="121917" bIns="60958" anchor="ctr"/>
            <a:lstStyle/>
            <a:p>
              <a:pPr algn="ctr" defTabSz="1219200"/>
              <a:endParaRPr lang="zh-CN" altLang="en-US" sz="2400">
                <a:solidFill>
                  <a:srgbClr val="00B0F0"/>
                </a:solidFill>
                <a:sym typeface="Arial" panose="020B0604020202020204" pitchFamily="34" charset="0"/>
              </a:endParaRPr>
            </a:p>
          </p:txBody>
        </p:sp>
        <p:sp>
          <p:nvSpPr>
            <p:cNvPr id="218119" name="AutoShape 10"/>
            <p:cNvSpPr>
              <a:spLocks noChangeArrowheads="1"/>
            </p:cNvSpPr>
            <p:nvPr/>
          </p:nvSpPr>
          <p:spPr bwMode="auto">
            <a:xfrm>
              <a:off x="4806768" y="1286737"/>
              <a:ext cx="2086001" cy="615106"/>
            </a:xfrm>
            <a:prstGeom prst="roundRect">
              <a:avLst>
                <a:gd name="adj" fmla="val 16667"/>
              </a:avLst>
            </a:prstGeom>
            <a:solidFill>
              <a:srgbClr val="BD1C24"/>
            </a:solidFill>
            <a:ln w="9525">
              <a:noFill/>
              <a:round/>
            </a:ln>
          </p:spPr>
          <p:txBody>
            <a:bodyPr lIns="121917" tIns="60958" rIns="121917" bIns="60958">
              <a:spAutoFit/>
            </a:bodyPr>
            <a:lstStyle/>
            <a:p>
              <a:pPr algn="ctr" defTabSz="1219200"/>
              <a:r>
                <a:rPr lang="zh-CN" altLang="en-US" sz="32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准备工作</a:t>
              </a:r>
              <a:endParaRPr lang="zh-CN" altLang="zh-CN" sz="2400">
                <a:solidFill>
                  <a:srgbClr val="000000"/>
                </a:solidFill>
                <a:sym typeface="Arial" panose="020B0604020202020204" pitchFamily="34" charset="0"/>
              </a:endParaRPr>
            </a:p>
          </p:txBody>
        </p:sp>
      </p:grpSp>
      <p:sp>
        <p:nvSpPr>
          <p:cNvPr id="218115" name="Rectangle 11"/>
          <p:cNvSpPr>
            <a:spLocks noChangeArrowheads="1"/>
          </p:cNvSpPr>
          <p:nvPr/>
        </p:nvSpPr>
        <p:spPr bwMode="auto">
          <a:xfrm>
            <a:off x="3048000" y="2259013"/>
            <a:ext cx="6096000" cy="2967037"/>
          </a:xfrm>
          <a:prstGeom prst="rect">
            <a:avLst/>
          </a:prstGeom>
          <a:noFill/>
          <a:ln w="9525">
            <a:noFill/>
            <a:miter lim="800000"/>
          </a:ln>
        </p:spPr>
        <p:txBody>
          <a:bodyPr lIns="121917" tIns="60958" rIns="121917" bIns="60958">
            <a:spAutoFit/>
          </a:bodyPr>
          <a:lstStyle/>
          <a:p>
            <a:pPr defTabSz="1219200" eaLnBrk="0" hangingPunct="0"/>
            <a:r>
              <a:rPr lang="en-US" altLang="zh-CN" sz="2400">
                <a:solidFill>
                  <a:srgbClr val="000000"/>
                </a:solidFill>
                <a:sym typeface="宋体" panose="02010600030101010101" pitchFamily="2" charset="-122"/>
              </a:rPr>
              <a:t>    </a:t>
            </a:r>
            <a:r>
              <a:rPr lang="zh-CN" altLang="zh-CN" sz="2400">
                <a:solidFill>
                  <a:srgbClr val="000000"/>
                </a:solidFill>
                <a:sym typeface="宋体" panose="02010600030101010101" pitchFamily="2" charset="-122"/>
              </a:rPr>
              <a:t>自</a:t>
            </a:r>
            <a:r>
              <a:rPr lang="en-US" altLang="zh-CN" sz="2400">
                <a:solidFill>
                  <a:srgbClr val="000000"/>
                </a:solidFill>
                <a:sym typeface="宋体" panose="02010600030101010101" pitchFamily="2" charset="-122"/>
              </a:rPr>
              <a:t>2019</a:t>
            </a:r>
            <a:r>
              <a:rPr lang="zh-CN" altLang="zh-CN" sz="2400">
                <a:solidFill>
                  <a:srgbClr val="000000"/>
                </a:solidFill>
                <a:sym typeface="宋体" panose="02010600030101010101" pitchFamily="2" charset="-122"/>
              </a:rPr>
              <a:t>年</a:t>
            </a:r>
            <a:r>
              <a:rPr lang="en-US" altLang="zh-CN" sz="2400">
                <a:solidFill>
                  <a:srgbClr val="000000"/>
                </a:solidFill>
                <a:sym typeface="宋体" panose="02010600030101010101" pitchFamily="2" charset="-122"/>
              </a:rPr>
              <a:t>1</a:t>
            </a:r>
            <a:r>
              <a:rPr lang="zh-CN" altLang="zh-CN" sz="2400">
                <a:solidFill>
                  <a:srgbClr val="000000"/>
                </a:solidFill>
                <a:sym typeface="宋体" panose="02010600030101010101" pitchFamily="2" charset="-122"/>
              </a:rPr>
              <a:t>月</a:t>
            </a:r>
            <a:r>
              <a:rPr lang="en-US" altLang="zh-CN" sz="2400">
                <a:solidFill>
                  <a:srgbClr val="000000"/>
                </a:solidFill>
                <a:sym typeface="宋体" panose="02010600030101010101" pitchFamily="2" charset="-122"/>
              </a:rPr>
              <a:t>1</a:t>
            </a:r>
            <a:r>
              <a:rPr lang="zh-CN" altLang="zh-CN" sz="2400">
                <a:solidFill>
                  <a:srgbClr val="000000"/>
                </a:solidFill>
                <a:sym typeface="宋体" panose="02010600030101010101" pitchFamily="2" charset="-122"/>
              </a:rPr>
              <a:t>日起</a:t>
            </a:r>
            <a:endParaRPr lang="zh-CN" altLang="zh-CN" sz="2400">
              <a:solidFill>
                <a:srgbClr val="000000"/>
              </a:solidFill>
              <a:sym typeface="Arial" panose="020B0604020202020204" pitchFamily="34" charset="0"/>
            </a:endParaRPr>
          </a:p>
          <a:p>
            <a:pPr defTabSz="1219200" eaLnBrk="0" hangingPunct="0"/>
            <a:endParaRPr lang="en-US" altLang="zh-CN" sz="2400">
              <a:solidFill>
                <a:srgbClr val="000000"/>
              </a:solidFill>
              <a:sym typeface="宋体" panose="02010600030101010101" pitchFamily="2" charset="-122"/>
            </a:endParaRPr>
          </a:p>
          <a:p>
            <a:pPr defTabSz="1219200" eaLnBrk="0" hangingPunct="0">
              <a:buFont typeface="Wingdings" panose="05000000000000000000" pitchFamily="2" charset="2"/>
              <a:buChar char="ü"/>
            </a:pPr>
            <a:r>
              <a:rPr lang="zh-CN" altLang="zh-CN" sz="2400">
                <a:solidFill>
                  <a:srgbClr val="000000"/>
                </a:solidFill>
                <a:sym typeface="宋体" panose="02010600030101010101" pitchFamily="2" charset="-122"/>
              </a:rPr>
              <a:t>纳税人需仔细保留扣缴单位向本人提供的个人所得和已扣缴税款等信息；</a:t>
            </a:r>
            <a:endParaRPr lang="zh-CN" altLang="zh-CN" sz="2400">
              <a:solidFill>
                <a:srgbClr val="000000"/>
              </a:solidFill>
              <a:sym typeface="Arial" panose="020B0604020202020204" pitchFamily="34" charset="0"/>
            </a:endParaRPr>
          </a:p>
          <a:p>
            <a:pPr defTabSz="1219200" eaLnBrk="0" hangingPunct="0">
              <a:buFont typeface="Wingdings" panose="05000000000000000000" pitchFamily="2" charset="2"/>
              <a:buChar char="ü"/>
            </a:pPr>
            <a:endParaRPr lang="en-US" altLang="zh-CN" sz="2400">
              <a:solidFill>
                <a:srgbClr val="000000"/>
              </a:solidFill>
              <a:sym typeface="宋体" panose="02010600030101010101" pitchFamily="2" charset="-122"/>
            </a:endParaRPr>
          </a:p>
          <a:p>
            <a:pPr defTabSz="1219200" eaLnBrk="0" hangingPunct="0">
              <a:buFont typeface="Wingdings" panose="05000000000000000000" pitchFamily="2" charset="2"/>
              <a:buChar char="ü"/>
            </a:pPr>
            <a:r>
              <a:rPr lang="zh-CN" altLang="zh-CN" sz="2400">
                <a:solidFill>
                  <a:srgbClr val="000000"/>
                </a:solidFill>
                <a:sym typeface="宋体" panose="02010600030101010101" pitchFamily="2" charset="-122"/>
              </a:rPr>
              <a:t>要依据税收征管法的有关规定，仔细保管专项附加扣除相关资料凭证，以便税务机关后续开展事后抽查时使用。</a:t>
            </a:r>
            <a:endParaRPr lang="zh-CN" altLang="zh-CN" sz="2400">
              <a:solidFill>
                <a:srgbClr val="000000"/>
              </a:solidFill>
              <a:sym typeface="Arial" panose="020B0604020202020204" pitchFamily="34" charset="0"/>
            </a:endParaRPr>
          </a:p>
        </p:txBody>
      </p:sp>
      <p:pic>
        <p:nvPicPr>
          <p:cNvPr id="218116" name="Picture 12"/>
          <p:cNvPicPr>
            <a:picLocks noChangeAspect="1" noChangeArrowheads="1"/>
          </p:cNvPicPr>
          <p:nvPr/>
        </p:nvPicPr>
        <p:blipFill>
          <a:blip r:embed="rId1"/>
          <a:srcRect/>
          <a:stretch>
            <a:fillRect/>
          </a:stretch>
        </p:blipFill>
        <p:spPr bwMode="auto">
          <a:xfrm>
            <a:off x="9144000" y="4279900"/>
            <a:ext cx="2833688" cy="2116138"/>
          </a:xfrm>
          <a:prstGeom prst="rect">
            <a:avLst/>
          </a:prstGeom>
          <a:noFill/>
          <a:ln w="9525">
            <a:noFill/>
            <a:miter lim="800000"/>
            <a:headEnd/>
            <a:tailEnd/>
          </a:ln>
        </p:spPr>
      </p:pic>
      <p:pic>
        <p:nvPicPr>
          <p:cNvPr id="81929" name="图片 22"/>
          <p:cNvPicPr>
            <a:picLocks noChangeAspect="1"/>
          </p:cNvPicPr>
          <p:nvPr/>
        </p:nvPicPr>
        <p:blipFill>
          <a:blip r:embed="rId2"/>
          <a:srcRect/>
          <a:stretch>
            <a:fillRect/>
          </a:stretch>
        </p:blipFill>
        <p:spPr bwMode="auto">
          <a:xfrm>
            <a:off x="411163" y="373063"/>
            <a:ext cx="1023937" cy="963612"/>
          </a:xfrm>
          <a:prstGeom prst="rect">
            <a:avLst/>
          </a:prstGeom>
          <a:noFill/>
          <a:ln w="9525">
            <a:noFill/>
            <a:miter lim="800000"/>
            <a:headEnd/>
            <a:tailEnd/>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fade">
                                      <p:cBhvr>
                                        <p:cTn id="7" dur="1000"/>
                                        <p:tgtEl>
                                          <p:spTgt spid="81929"/>
                                        </p:tgtEl>
                                      </p:cBhvr>
                                    </p:animEffect>
                                    <p:anim calcmode="lin" valueType="num">
                                      <p:cBhvr>
                                        <p:cTn id="8" dur="1000" fill="hold"/>
                                        <p:tgtEl>
                                          <p:spTgt spid="81929"/>
                                        </p:tgtEl>
                                        <p:attrNameLst>
                                          <p:attrName>style.rotation</p:attrName>
                                        </p:attrNameLst>
                                      </p:cBhvr>
                                      <p:tavLst>
                                        <p:tav tm="0">
                                          <p:val>
                                            <p:fltVal val="720"/>
                                          </p:val>
                                        </p:tav>
                                        <p:tav tm="100000">
                                          <p:val>
                                            <p:fltVal val="0"/>
                                          </p:val>
                                        </p:tav>
                                      </p:tavLst>
                                    </p:anim>
                                    <p:anim calcmode="lin" valueType="num">
                                      <p:cBhvr>
                                        <p:cTn id="9" dur="1000" fill="hold"/>
                                        <p:tgtEl>
                                          <p:spTgt spid="81929"/>
                                        </p:tgtEl>
                                        <p:attrNameLst>
                                          <p:attrName>ppt_h</p:attrName>
                                        </p:attrNameLst>
                                      </p:cBhvr>
                                      <p:tavLst>
                                        <p:tav tm="0">
                                          <p:val>
                                            <p:fltVal val="0"/>
                                          </p:val>
                                        </p:tav>
                                        <p:tav tm="100000">
                                          <p:val>
                                            <p:strVal val="#ppt_h"/>
                                          </p:val>
                                        </p:tav>
                                      </p:tavLst>
                                    </p:anim>
                                    <p:anim calcmode="lin" valueType="num">
                                      <p:cBhvr>
                                        <p:cTn id="10" dur="1000" fill="hold"/>
                                        <p:tgtEl>
                                          <p:spTgt spid="819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图片 120"/>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pic>
        <p:nvPicPr>
          <p:cNvPr id="2" name="图片 1"/>
          <p:cNvPicPr>
            <a:picLocks noChangeAspect="1"/>
          </p:cNvPicPr>
          <p:nvPr/>
        </p:nvPicPr>
        <p:blipFill>
          <a:blip r:embed="rId2">
            <a:duotone>
              <a:schemeClr val="accent5">
                <a:shade val="45000"/>
                <a:satMod val="135000"/>
              </a:schemeClr>
              <a:prstClr val="white"/>
            </a:duotone>
          </a:blip>
          <a:stretch>
            <a:fillRect/>
          </a:stretch>
        </p:blipFill>
        <p:spPr>
          <a:xfrm rot="16200000">
            <a:off x="4002598" y="-294108"/>
            <a:ext cx="5023884" cy="7462092"/>
          </a:xfrm>
          <a:prstGeom prst="rect">
            <a:avLst/>
          </a:prstGeom>
        </p:spPr>
      </p:pic>
      <p:sp>
        <p:nvSpPr>
          <p:cNvPr id="119" name="文本框 118"/>
          <p:cNvSpPr txBox="1">
            <a:spLocks noChangeArrowheads="1"/>
          </p:cNvSpPr>
          <p:nvPr/>
        </p:nvSpPr>
        <p:spPr bwMode="auto">
          <a:xfrm>
            <a:off x="4087813" y="3152775"/>
            <a:ext cx="4084637" cy="641350"/>
          </a:xfrm>
          <a:prstGeom prst="rect">
            <a:avLst/>
          </a:prstGeom>
          <a:noFill/>
          <a:ln w="9525">
            <a:noFill/>
            <a:miter lim="800000"/>
          </a:ln>
        </p:spPr>
        <p:txBody>
          <a:bodyPr>
            <a:spAutoFit/>
          </a:bodyPr>
          <a:lstStyle/>
          <a:p>
            <a:pPr algn="ctr"/>
            <a:r>
              <a:rPr lang="zh-CN" altLang="en-US" sz="3600" b="1">
                <a:ea typeface="黑体" panose="02010609060101010101" charset="-122"/>
              </a:rPr>
              <a:t>税务机关后续管理</a:t>
            </a:r>
            <a:endParaRPr lang="zh-CN" altLang="en-US" sz="3600" b="1">
              <a:ea typeface="黑体" panose="02010609060101010101" charset="-122"/>
            </a:endParaRPr>
          </a:p>
        </p:txBody>
      </p:sp>
      <p:sp>
        <p:nvSpPr>
          <p:cNvPr id="39" name="TextBox 76"/>
          <p:cNvSpPr txBox="1">
            <a:spLocks noChangeArrowheads="1"/>
          </p:cNvSpPr>
          <p:nvPr/>
        </p:nvSpPr>
        <p:spPr bwMode="auto">
          <a:xfrm>
            <a:off x="3495675" y="2343150"/>
            <a:ext cx="5449888" cy="519113"/>
          </a:xfrm>
          <a:prstGeom prst="rect">
            <a:avLst/>
          </a:prstGeom>
          <a:noFill/>
          <a:ln w="9525">
            <a:noFill/>
            <a:miter lim="800000"/>
          </a:ln>
        </p:spPr>
        <p:txBody>
          <a:bodyPr>
            <a:spAutoFit/>
          </a:bodyPr>
          <a:lstStyle/>
          <a:p>
            <a:pPr algn="ctr"/>
            <a:r>
              <a:rPr lang="zh-CN" altLang="en-US" sz="2800">
                <a:solidFill>
                  <a:schemeClr val="accent1"/>
                </a:solidFill>
                <a:latin typeface="幼圆" pitchFamily="49" charset="-122"/>
                <a:ea typeface="黑体" panose="02010609060101010101" charset="-122"/>
              </a:rPr>
              <a:t>第四部分</a:t>
            </a:r>
            <a:endParaRPr lang="zh-CN" altLang="en-US" sz="2800">
              <a:solidFill>
                <a:schemeClr val="accent1"/>
              </a:solidFill>
              <a:latin typeface="幼圆" pitchFamily="49" charset="-122"/>
              <a:ea typeface="黑体" panose="02010609060101010101"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矩形 10"/>
          <p:cNvSpPr>
            <a:spLocks noChangeArrowheads="1"/>
          </p:cNvSpPr>
          <p:nvPr/>
        </p:nvSpPr>
        <p:spPr bwMode="auto">
          <a:xfrm>
            <a:off x="1968500" y="1604963"/>
            <a:ext cx="6572250" cy="642937"/>
          </a:xfrm>
          <a:prstGeom prst="rect">
            <a:avLst/>
          </a:prstGeom>
          <a:noFill/>
          <a:ln w="25400" algn="ctr">
            <a:noFill/>
            <a:miter lim="800000"/>
          </a:ln>
        </p:spPr>
        <p:txBody>
          <a:bodyPr lIns="121917" tIns="60958" rIns="121917" bIns="60958" anchor="ctr"/>
          <a:lstStyle/>
          <a:p>
            <a:pPr defTabSz="1219200"/>
            <a:endParaRPr lang="zh-CN" altLang="en-US" sz="2400"/>
          </a:p>
        </p:txBody>
      </p:sp>
      <p:sp>
        <p:nvSpPr>
          <p:cNvPr id="221186" name="矩形 39"/>
          <p:cNvSpPr>
            <a:spLocks noChangeArrowheads="1"/>
          </p:cNvSpPr>
          <p:nvPr/>
        </p:nvSpPr>
        <p:spPr bwMode="auto">
          <a:xfrm>
            <a:off x="3887788" y="5060950"/>
            <a:ext cx="6991350" cy="1001713"/>
          </a:xfrm>
          <a:prstGeom prst="rect">
            <a:avLst/>
          </a:prstGeom>
          <a:noFill/>
          <a:ln w="25400" algn="ctr">
            <a:noFill/>
            <a:miter lim="800000"/>
          </a:ln>
        </p:spPr>
        <p:txBody>
          <a:bodyPr lIns="121917" tIns="60958" rIns="121917" bIns="60958" anchor="ctr"/>
          <a:lstStyle/>
          <a:p>
            <a:pPr defTabSz="1219200"/>
            <a:endParaRPr lang="en-US" altLang="zh-CN" sz="2400">
              <a:latin typeface="宋体" panose="02010600030101010101" pitchFamily="2" charset="-122"/>
              <a:ea typeface="微软雅黑" panose="020B0503020204020204" pitchFamily="34" charset="-122"/>
              <a:cs typeface="Arial" panose="020B0604020202020204" pitchFamily="34" charset="0"/>
            </a:endParaRPr>
          </a:p>
        </p:txBody>
      </p:sp>
      <p:sp>
        <p:nvSpPr>
          <p:cNvPr id="221187" name="Title 1"/>
          <p:cNvSpPr/>
          <p:nvPr/>
        </p:nvSpPr>
        <p:spPr bwMode="auto">
          <a:xfrm>
            <a:off x="1677988" y="547688"/>
            <a:ext cx="10061575" cy="671512"/>
          </a:xfrm>
          <a:prstGeom prst="rect">
            <a:avLst/>
          </a:prstGeom>
          <a:noFill/>
          <a:ln w="9525">
            <a:noFill/>
            <a:miter lim="800000"/>
          </a:ln>
        </p:spPr>
        <p:txBody>
          <a:bodyPr lIns="0" tIns="0" rIns="0" bIns="0"/>
          <a:lstStyle/>
          <a:p>
            <a:pPr eaLnBrk="0" hangingPunct="0">
              <a:lnSpc>
                <a:spcPct val="90000"/>
              </a:lnSpc>
            </a:pPr>
            <a:r>
              <a:rPr lang="zh-CN" altLang="en-US" sz="3200">
                <a:ea typeface="黑体" panose="02010609060101010101" charset="-122"/>
              </a:rPr>
              <a:t>后续管理</a:t>
            </a:r>
            <a:endParaRPr lang="zh-CN" altLang="en-US" sz="3200">
              <a:ea typeface="黑体" panose="02010609060101010101" charset="-122"/>
            </a:endParaRPr>
          </a:p>
        </p:txBody>
      </p:sp>
      <p:sp>
        <p:nvSpPr>
          <p:cNvPr id="221188" name="Text Box 14"/>
          <p:cNvSpPr txBox="1">
            <a:spLocks noChangeArrowheads="1"/>
          </p:cNvSpPr>
          <p:nvPr/>
        </p:nvSpPr>
        <p:spPr bwMode="auto">
          <a:xfrm>
            <a:off x="685800" y="3787775"/>
            <a:ext cx="11042650" cy="2287588"/>
          </a:xfrm>
          <a:prstGeom prst="rect">
            <a:avLst/>
          </a:prstGeom>
          <a:noFill/>
          <a:ln w="9525">
            <a:noFill/>
            <a:miter lim="800000"/>
          </a:ln>
        </p:spPr>
        <p:txBody>
          <a:bodyPr lIns="121917" tIns="60958" rIns="121917" bIns="60958">
            <a:spAutoFit/>
          </a:bodyPr>
          <a:lstStyle/>
          <a:p>
            <a:pPr algn="just" defTabSz="1219200">
              <a:lnSpc>
                <a:spcPct val="150000"/>
              </a:lnSpc>
            </a:pPr>
            <a:r>
              <a:rPr lang="zh-CN" altLang="en-US" sz="1900"/>
              <a:t>根据纳税人在预扣预缴环节享受专项附加扣除的项目、金额制定抽查规则，按一定比例确定事后抽查对象，与第三方涉税信息进行比对。信息比对发现疑点的，逐级推送至主管税务机关进行核实处理。事后抽查发现纳税人报送的专项附加扣除信息不实的，由主管税务机关责令纳税人予以纠正，并通知扣缴义务人；五年内再次发现上述问题的，依法对纳税人予以处罚，并根据情形纳入信用信息系统，按照有关规定实施联合惩戒。</a:t>
            </a:r>
            <a:endParaRPr lang="zh-CN" altLang="en-US" sz="1900"/>
          </a:p>
        </p:txBody>
      </p:sp>
      <p:sp>
        <p:nvSpPr>
          <p:cNvPr id="221189" name="Oval 15"/>
          <p:cNvSpPr>
            <a:spLocks noChangeArrowheads="1"/>
          </p:cNvSpPr>
          <p:nvPr/>
        </p:nvSpPr>
        <p:spPr bwMode="auto">
          <a:xfrm>
            <a:off x="1200150" y="1316038"/>
            <a:ext cx="2687638" cy="1920875"/>
          </a:xfrm>
          <a:prstGeom prst="ellipse">
            <a:avLst/>
          </a:prstGeom>
          <a:solidFill>
            <a:schemeClr val="accent1"/>
          </a:solidFill>
          <a:ln w="9525">
            <a:solidFill>
              <a:schemeClr val="tx1"/>
            </a:solidFill>
            <a:round/>
          </a:ln>
        </p:spPr>
        <p:txBody>
          <a:bodyPr wrap="none" lIns="121917" tIns="60958" rIns="121917" bIns="60958" anchor="ctr"/>
          <a:lstStyle/>
          <a:p>
            <a:pPr algn="ctr" defTabSz="1219200"/>
            <a:r>
              <a:rPr lang="zh-CN" altLang="en-US" sz="2400">
                <a:solidFill>
                  <a:schemeClr val="bg1"/>
                </a:solidFill>
                <a:ea typeface="黑体" panose="02010609060101010101" charset="-122"/>
              </a:rPr>
              <a:t>信息比对</a:t>
            </a:r>
            <a:endParaRPr lang="zh-CN" altLang="en-US" sz="2400">
              <a:solidFill>
                <a:schemeClr val="bg1"/>
              </a:solidFill>
              <a:ea typeface="黑体" panose="02010609060101010101" charset="-122"/>
            </a:endParaRPr>
          </a:p>
        </p:txBody>
      </p:sp>
      <p:sp>
        <p:nvSpPr>
          <p:cNvPr id="221190" name="Line 16"/>
          <p:cNvSpPr>
            <a:spLocks noChangeShapeType="1"/>
          </p:cNvSpPr>
          <p:nvPr/>
        </p:nvSpPr>
        <p:spPr bwMode="auto">
          <a:xfrm>
            <a:off x="3887788" y="2179638"/>
            <a:ext cx="958850" cy="0"/>
          </a:xfrm>
          <a:prstGeom prst="line">
            <a:avLst/>
          </a:prstGeom>
          <a:noFill/>
          <a:ln w="9525">
            <a:solidFill>
              <a:schemeClr val="tx1"/>
            </a:solidFill>
            <a:round/>
            <a:tailEnd type="triangle" w="med" len="med"/>
          </a:ln>
        </p:spPr>
        <p:txBody>
          <a:bodyPr/>
          <a:lstStyle/>
          <a:p>
            <a:endParaRPr lang="zh-CN" altLang="en-US"/>
          </a:p>
        </p:txBody>
      </p:sp>
      <p:sp>
        <p:nvSpPr>
          <p:cNvPr id="221191" name="Oval 17"/>
          <p:cNvSpPr>
            <a:spLocks noChangeArrowheads="1"/>
          </p:cNvSpPr>
          <p:nvPr/>
        </p:nvSpPr>
        <p:spPr bwMode="auto">
          <a:xfrm>
            <a:off x="4846638" y="1316038"/>
            <a:ext cx="2689225" cy="1920875"/>
          </a:xfrm>
          <a:prstGeom prst="ellipse">
            <a:avLst/>
          </a:prstGeom>
          <a:solidFill>
            <a:schemeClr val="accent1"/>
          </a:solidFill>
          <a:ln w="9525">
            <a:solidFill>
              <a:schemeClr val="tx1"/>
            </a:solidFill>
            <a:round/>
          </a:ln>
        </p:spPr>
        <p:txBody>
          <a:bodyPr wrap="none" lIns="121917" tIns="60958" rIns="121917" bIns="60958" anchor="ctr"/>
          <a:lstStyle/>
          <a:p>
            <a:pPr algn="ctr" defTabSz="1219200"/>
            <a:r>
              <a:rPr lang="zh-CN" altLang="en-US" sz="2400">
                <a:solidFill>
                  <a:schemeClr val="bg1"/>
                </a:solidFill>
                <a:ea typeface="黑体" panose="02010609060101010101" charset="-122"/>
              </a:rPr>
              <a:t>事后抽查</a:t>
            </a:r>
            <a:endParaRPr lang="zh-CN" altLang="en-US" sz="2400">
              <a:solidFill>
                <a:schemeClr val="bg1"/>
              </a:solidFill>
              <a:ea typeface="黑体" panose="02010609060101010101" charset="-122"/>
            </a:endParaRPr>
          </a:p>
        </p:txBody>
      </p:sp>
      <p:sp>
        <p:nvSpPr>
          <p:cNvPr id="221192" name="Oval 18"/>
          <p:cNvSpPr>
            <a:spLocks noChangeArrowheads="1"/>
          </p:cNvSpPr>
          <p:nvPr/>
        </p:nvSpPr>
        <p:spPr bwMode="auto">
          <a:xfrm>
            <a:off x="8496300" y="1316038"/>
            <a:ext cx="2687638" cy="1920875"/>
          </a:xfrm>
          <a:prstGeom prst="ellipse">
            <a:avLst/>
          </a:prstGeom>
          <a:solidFill>
            <a:schemeClr val="accent1"/>
          </a:solidFill>
          <a:ln w="9525">
            <a:solidFill>
              <a:schemeClr val="tx1"/>
            </a:solidFill>
            <a:round/>
          </a:ln>
        </p:spPr>
        <p:txBody>
          <a:bodyPr wrap="none" lIns="121917" tIns="60958" rIns="121917" bIns="60958" anchor="ctr"/>
          <a:lstStyle/>
          <a:p>
            <a:pPr algn="ctr" defTabSz="1219200"/>
            <a:r>
              <a:rPr lang="zh-CN" altLang="en-US" sz="2400">
                <a:solidFill>
                  <a:schemeClr val="bg1"/>
                </a:solidFill>
                <a:ea typeface="黑体" panose="02010609060101010101" charset="-122"/>
              </a:rPr>
              <a:t>联合惩戒</a:t>
            </a:r>
            <a:endParaRPr lang="zh-CN" altLang="en-US" sz="2400">
              <a:solidFill>
                <a:schemeClr val="bg1"/>
              </a:solidFill>
              <a:ea typeface="黑体" panose="02010609060101010101" charset="-122"/>
            </a:endParaRPr>
          </a:p>
        </p:txBody>
      </p:sp>
      <p:sp>
        <p:nvSpPr>
          <p:cNvPr id="221193" name="Line 19"/>
          <p:cNvSpPr>
            <a:spLocks noChangeShapeType="1"/>
          </p:cNvSpPr>
          <p:nvPr/>
        </p:nvSpPr>
        <p:spPr bwMode="auto">
          <a:xfrm>
            <a:off x="7535863" y="2278063"/>
            <a:ext cx="958850" cy="0"/>
          </a:xfrm>
          <a:prstGeom prst="line">
            <a:avLst/>
          </a:prstGeom>
          <a:noFill/>
          <a:ln w="9525">
            <a:solidFill>
              <a:schemeClr val="tx1"/>
            </a:solidFill>
            <a:round/>
            <a:tailEnd type="triangle" w="med" len="med"/>
          </a:ln>
        </p:spPr>
        <p:txBody>
          <a:bodyPr/>
          <a:lstStyle/>
          <a:p>
            <a:endParaRPr lang="zh-CN" altLang="en-US"/>
          </a:p>
        </p:txBody>
      </p:sp>
      <p:pic>
        <p:nvPicPr>
          <p:cNvPr id="81929" name="图片 22"/>
          <p:cNvPicPr>
            <a:picLocks noChangeAspect="1"/>
          </p:cNvPicPr>
          <p:nvPr/>
        </p:nvPicPr>
        <p:blipFill>
          <a:blip r:embed="rId1"/>
          <a:srcRect/>
          <a:stretch>
            <a:fillRect/>
          </a:stretch>
        </p:blipFill>
        <p:spPr bwMode="auto">
          <a:xfrm>
            <a:off x="411163" y="373063"/>
            <a:ext cx="1023937" cy="963612"/>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fade">
                                      <p:cBhvr>
                                        <p:cTn id="7" dur="1000"/>
                                        <p:tgtEl>
                                          <p:spTgt spid="81929"/>
                                        </p:tgtEl>
                                      </p:cBhvr>
                                    </p:animEffect>
                                    <p:anim calcmode="lin" valueType="num">
                                      <p:cBhvr>
                                        <p:cTn id="8" dur="1000" fill="hold"/>
                                        <p:tgtEl>
                                          <p:spTgt spid="81929"/>
                                        </p:tgtEl>
                                        <p:attrNameLst>
                                          <p:attrName>style.rotation</p:attrName>
                                        </p:attrNameLst>
                                      </p:cBhvr>
                                      <p:tavLst>
                                        <p:tav tm="0">
                                          <p:val>
                                            <p:fltVal val="720"/>
                                          </p:val>
                                        </p:tav>
                                        <p:tav tm="100000">
                                          <p:val>
                                            <p:fltVal val="0"/>
                                          </p:val>
                                        </p:tav>
                                      </p:tavLst>
                                    </p:anim>
                                    <p:anim calcmode="lin" valueType="num">
                                      <p:cBhvr>
                                        <p:cTn id="9" dur="1000" fill="hold"/>
                                        <p:tgtEl>
                                          <p:spTgt spid="81929"/>
                                        </p:tgtEl>
                                        <p:attrNameLst>
                                          <p:attrName>ppt_h</p:attrName>
                                        </p:attrNameLst>
                                      </p:cBhvr>
                                      <p:tavLst>
                                        <p:tav tm="0">
                                          <p:val>
                                            <p:fltVal val="0"/>
                                          </p:val>
                                        </p:tav>
                                        <p:tav tm="100000">
                                          <p:val>
                                            <p:strVal val="#ppt_h"/>
                                          </p:val>
                                        </p:tav>
                                      </p:tavLst>
                                    </p:anim>
                                    <p:anim calcmode="lin" valueType="num">
                                      <p:cBhvr>
                                        <p:cTn id="10" dur="1000" fill="hold"/>
                                        <p:tgtEl>
                                          <p:spTgt spid="819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2217"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总体考虑</a:t>
            </a:r>
            <a:endParaRPr lang="zh-CN" altLang="en-US" sz="2800">
              <a:solidFill>
                <a:schemeClr val="accent1"/>
              </a:solidFill>
              <a:latin typeface="华文细黑" pitchFamily="2" charset="-122"/>
              <a:ea typeface="华文细黑" pitchFamily="2" charset="-122"/>
            </a:endParaRPr>
          </a:p>
        </p:txBody>
      </p:sp>
      <p:sp>
        <p:nvSpPr>
          <p:cNvPr id="222218" name="矩形 53"/>
          <p:cNvSpPr>
            <a:spLocks noChangeArrowheads="1"/>
          </p:cNvSpPr>
          <p:nvPr/>
        </p:nvSpPr>
        <p:spPr bwMode="auto">
          <a:xfrm>
            <a:off x="431800" y="1878013"/>
            <a:ext cx="11326813" cy="1035050"/>
          </a:xfrm>
          <a:prstGeom prst="rect">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华文细黑" pitchFamily="2" charset="-122"/>
              <a:ea typeface="华文细黑" pitchFamily="2" charset="-122"/>
            </a:endParaRPr>
          </a:p>
        </p:txBody>
      </p:sp>
      <p:sp>
        <p:nvSpPr>
          <p:cNvPr id="222219" name="矩形 54"/>
          <p:cNvSpPr>
            <a:spLocks noChangeArrowheads="1"/>
          </p:cNvSpPr>
          <p:nvPr/>
        </p:nvSpPr>
        <p:spPr bwMode="auto">
          <a:xfrm>
            <a:off x="1365250" y="2144713"/>
            <a:ext cx="9075738" cy="503237"/>
          </a:xfrm>
          <a:prstGeom prst="rect">
            <a:avLst/>
          </a:prstGeom>
          <a:noFill/>
          <a:ln w="9525">
            <a:noFill/>
            <a:miter lim="800000"/>
          </a:ln>
        </p:spPr>
        <p:txBody>
          <a:bodyPr wrap="none" lIns="91438" tIns="45719" rIns="91438" bIns="45719" anchor="ctr">
            <a:spAutoFit/>
          </a:bodyPr>
          <a:lstStyle/>
          <a:p>
            <a:pPr algn="ctr"/>
            <a:r>
              <a:rPr lang="zh-CN" altLang="en-US" sz="2700" b="1">
                <a:solidFill>
                  <a:schemeClr val="bg1"/>
                </a:solidFill>
                <a:latin typeface="微软雅黑" panose="020B0503020204020204" pitchFamily="34" charset="-122"/>
                <a:ea typeface="微软雅黑" panose="020B0503020204020204" pitchFamily="34" charset="-122"/>
                <a:cs typeface="Arial" panose="020B0604020202020204" pitchFamily="34" charset="0"/>
              </a:rPr>
              <a:t>申报信息即可享受，部门协作事后核验、严重失信联合惩戒</a:t>
            </a:r>
            <a:endParaRPr lang="en-US" altLang="zh-CN" sz="27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7" name="直接连接符 56"/>
          <p:cNvCxnSpPr/>
          <p:nvPr/>
        </p:nvCxnSpPr>
        <p:spPr>
          <a:xfrm flipV="1">
            <a:off x="46038" y="2646363"/>
            <a:ext cx="906303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2221" name="文本框 31"/>
          <p:cNvSpPr txBox="1">
            <a:spLocks noChangeArrowheads="1"/>
          </p:cNvSpPr>
          <p:nvPr/>
        </p:nvSpPr>
        <p:spPr bwMode="auto">
          <a:xfrm>
            <a:off x="4964113" y="3709988"/>
            <a:ext cx="1720850" cy="411162"/>
          </a:xfrm>
          <a:prstGeom prst="rect">
            <a:avLst/>
          </a:prstGeom>
          <a:solidFill>
            <a:srgbClr val="53BAE9"/>
          </a:solidFill>
          <a:ln w="9525">
            <a:noFill/>
            <a:miter lim="800000"/>
          </a:ln>
        </p:spPr>
        <p:txBody>
          <a:bodyPr lIns="121917" tIns="60958" rIns="121917" bIns="60958">
            <a:spAutoFit/>
          </a:bodyPr>
          <a:lstStyle/>
          <a:p>
            <a:pPr algn="ctr"/>
            <a:r>
              <a:rPr lang="zh-CN" altLang="en-US" sz="1900" b="1">
                <a:solidFill>
                  <a:schemeClr val="bg1"/>
                </a:solidFill>
                <a:latin typeface="微软雅黑" panose="020B0503020204020204" pitchFamily="34" charset="-122"/>
                <a:ea typeface="微软雅黑" panose="020B0503020204020204" pitchFamily="34" charset="-122"/>
              </a:rPr>
              <a:t>组织信息核验</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222222" name="文本框 31"/>
          <p:cNvSpPr txBox="1">
            <a:spLocks noChangeArrowheads="1"/>
          </p:cNvSpPr>
          <p:nvPr/>
        </p:nvSpPr>
        <p:spPr bwMode="auto">
          <a:xfrm>
            <a:off x="1036638" y="3709988"/>
            <a:ext cx="1724025" cy="411162"/>
          </a:xfrm>
          <a:prstGeom prst="rect">
            <a:avLst/>
          </a:prstGeom>
          <a:solidFill>
            <a:srgbClr val="77C2E8"/>
          </a:solidFill>
          <a:ln w="9525">
            <a:noFill/>
            <a:miter lim="800000"/>
          </a:ln>
        </p:spPr>
        <p:txBody>
          <a:bodyPr lIns="121917" tIns="60958" rIns="121917" bIns="60958">
            <a:spAutoFit/>
          </a:bodyPr>
          <a:lstStyle/>
          <a:p>
            <a:pPr algn="ctr"/>
            <a:r>
              <a:rPr lang="zh-CN" altLang="en-US" sz="1900" b="1">
                <a:solidFill>
                  <a:schemeClr val="bg1"/>
                </a:solidFill>
                <a:latin typeface="微软雅黑" panose="020B0503020204020204" pitchFamily="34" charset="-122"/>
                <a:ea typeface="微软雅黑" panose="020B0503020204020204" pitchFamily="34" charset="-122"/>
              </a:rPr>
              <a:t>确定抽查对象</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222223" name="文本框 31"/>
          <p:cNvSpPr txBox="1">
            <a:spLocks noChangeArrowheads="1"/>
          </p:cNvSpPr>
          <p:nvPr/>
        </p:nvSpPr>
        <p:spPr bwMode="auto">
          <a:xfrm>
            <a:off x="8885238" y="3709988"/>
            <a:ext cx="1720850" cy="411162"/>
          </a:xfrm>
          <a:prstGeom prst="rect">
            <a:avLst/>
          </a:prstGeom>
          <a:solidFill>
            <a:srgbClr val="2191C9"/>
          </a:solidFill>
          <a:ln w="9525">
            <a:noFill/>
            <a:miter lim="800000"/>
          </a:ln>
        </p:spPr>
        <p:txBody>
          <a:bodyPr lIns="121917" tIns="60958" rIns="121917" bIns="60958">
            <a:spAutoFit/>
          </a:bodyPr>
          <a:lstStyle/>
          <a:p>
            <a:pPr algn="ctr"/>
            <a:r>
              <a:rPr lang="zh-CN" altLang="en-US" sz="1900" b="1">
                <a:solidFill>
                  <a:schemeClr val="bg1"/>
                </a:solidFill>
                <a:latin typeface="微软雅黑" panose="020B0503020204020204" pitchFamily="34" charset="-122"/>
                <a:ea typeface="微软雅黑" panose="020B0503020204020204" pitchFamily="34" charset="-122"/>
              </a:rPr>
              <a:t>逐级推送核实</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222224" name="Text Placeholder 3"/>
          <p:cNvSpPr txBox="1">
            <a:spLocks noChangeArrowheads="1"/>
          </p:cNvSpPr>
          <p:nvPr/>
        </p:nvSpPr>
        <p:spPr bwMode="auto">
          <a:xfrm>
            <a:off x="596900" y="1111250"/>
            <a:ext cx="5505450" cy="411163"/>
          </a:xfrm>
          <a:prstGeom prst="rect">
            <a:avLst/>
          </a:prstGeom>
          <a:noFill/>
          <a:ln w="9525">
            <a:noFill/>
            <a:miter lim="800000"/>
          </a:ln>
        </p:spPr>
        <p:txBody>
          <a:bodyPr wrap="none" lIns="0" tIns="0" rIns="0" bIns="0" anchor="ctr">
            <a:spAutoFit/>
          </a:bodyPr>
          <a:lstStyle/>
          <a:p>
            <a:pPr algn="r"/>
            <a:r>
              <a:rPr lang="zh-CN" altLang="en-US" sz="2700" b="1">
                <a:solidFill>
                  <a:schemeClr val="accent1"/>
                </a:solidFill>
                <a:latin typeface="Segoe UI Black" pitchFamily="34" charset="0"/>
              </a:rPr>
              <a:t>基于诚信申报推定为前提的征管模式</a:t>
            </a:r>
            <a:endParaRPr lang="zh-CN" altLang="en-US" sz="2700" b="1">
              <a:solidFill>
                <a:schemeClr val="accent1"/>
              </a:solidFill>
              <a:latin typeface="Segoe UI Black" pitchFamily="34" charset="0"/>
            </a:endParaRPr>
          </a:p>
        </p:txBody>
      </p:sp>
      <p:sp>
        <p:nvSpPr>
          <p:cNvPr id="222225" name="矩形 2"/>
          <p:cNvSpPr>
            <a:spLocks noChangeArrowheads="1"/>
          </p:cNvSpPr>
          <p:nvPr/>
        </p:nvSpPr>
        <p:spPr bwMode="auto">
          <a:xfrm>
            <a:off x="596900" y="4554538"/>
            <a:ext cx="2703513" cy="1844675"/>
          </a:xfrm>
          <a:prstGeom prst="rect">
            <a:avLst/>
          </a:prstGeom>
          <a:noFill/>
          <a:ln w="9525">
            <a:noFill/>
            <a:miter lim="800000"/>
          </a:ln>
        </p:spPr>
        <p:txBody>
          <a:bodyPr lIns="121917" tIns="60958" rIns="121917" bIns="60958">
            <a:spAutoFit/>
          </a:bodyPr>
          <a:lstStyle/>
          <a:p>
            <a:r>
              <a:rPr lang="zh-CN" altLang="en-US" sz="1900">
                <a:latin typeface="Calibri" panose="020F0502020204030204" pitchFamily="34" charset="0"/>
                <a:sym typeface="+mn-ea"/>
              </a:rPr>
              <a:t>预扣预缴环节，</a:t>
            </a:r>
            <a:r>
              <a:rPr lang="zh-CN" altLang="en-US" sz="1900">
                <a:latin typeface="Calibri" panose="020F0502020204030204" pitchFamily="34" charset="0"/>
              </a:rPr>
              <a:t>省税务局确定抽查对象为主，总局处理跨省为辅</a:t>
            </a:r>
            <a:endParaRPr lang="zh-CN" altLang="en-US" sz="1900">
              <a:latin typeface="Calibri" panose="020F0502020204030204" pitchFamily="34" charset="0"/>
            </a:endParaRPr>
          </a:p>
          <a:p>
            <a:endParaRPr lang="zh-CN" altLang="en-US" sz="1900">
              <a:latin typeface="Calibri" panose="020F0502020204030204" pitchFamily="34" charset="0"/>
            </a:endParaRPr>
          </a:p>
          <a:p>
            <a:r>
              <a:rPr lang="zh-CN" altLang="en-US" sz="1900">
                <a:latin typeface="Calibri" panose="020F0502020204030204" pitchFamily="34" charset="0"/>
              </a:rPr>
              <a:t>省局确定名单后，上传总局</a:t>
            </a:r>
            <a:endParaRPr lang="zh-CN" altLang="en-US" sz="1900">
              <a:latin typeface="Calibri" panose="020F0502020204030204" pitchFamily="34" charset="0"/>
            </a:endParaRPr>
          </a:p>
        </p:txBody>
      </p:sp>
      <p:sp>
        <p:nvSpPr>
          <p:cNvPr id="222226" name="矩形 102"/>
          <p:cNvSpPr>
            <a:spLocks noChangeArrowheads="1"/>
          </p:cNvSpPr>
          <p:nvPr/>
        </p:nvSpPr>
        <p:spPr bwMode="auto">
          <a:xfrm>
            <a:off x="4195763" y="4552950"/>
            <a:ext cx="3798887" cy="1270000"/>
          </a:xfrm>
          <a:prstGeom prst="rect">
            <a:avLst/>
          </a:prstGeom>
          <a:noFill/>
          <a:ln w="9525">
            <a:noFill/>
            <a:miter lim="800000"/>
          </a:ln>
        </p:spPr>
        <p:txBody>
          <a:bodyPr wrap="none" lIns="121917" tIns="60958" rIns="121917" bIns="60958">
            <a:spAutoFit/>
          </a:bodyPr>
          <a:lstStyle/>
          <a:p>
            <a:pPr algn="ctr"/>
            <a:r>
              <a:rPr lang="zh-CN" altLang="en-US" sz="1900">
                <a:latin typeface="Calibri" panose="020F0502020204030204" pitchFamily="34" charset="0"/>
              </a:rPr>
              <a:t>按照第三方信息的来源层级实施：</a:t>
            </a:r>
            <a:endParaRPr lang="en-US" altLang="zh-CN" sz="1900">
              <a:latin typeface="Calibri" panose="020F0502020204030204" pitchFamily="34" charset="0"/>
            </a:endParaRPr>
          </a:p>
          <a:p>
            <a:pPr algn="ctr"/>
            <a:r>
              <a:rPr lang="zh-CN" altLang="en-US" sz="1900">
                <a:latin typeface="Calibri" panose="020F0502020204030204" pitchFamily="34" charset="0"/>
              </a:rPr>
              <a:t>国家部委</a:t>
            </a:r>
            <a:r>
              <a:rPr lang="en-US" altLang="zh-CN" sz="1900">
                <a:latin typeface="Calibri" panose="020F0502020204030204" pitchFamily="34" charset="0"/>
              </a:rPr>
              <a:t>——</a:t>
            </a:r>
            <a:r>
              <a:rPr lang="zh-CN" altLang="en-US" sz="1900">
                <a:latin typeface="Calibri" panose="020F0502020204030204" pitchFamily="34" charset="0"/>
              </a:rPr>
              <a:t>总局负责实施</a:t>
            </a:r>
            <a:endParaRPr lang="en-US" altLang="zh-CN" sz="1900">
              <a:latin typeface="Calibri" panose="020F0502020204030204" pitchFamily="34" charset="0"/>
            </a:endParaRPr>
          </a:p>
          <a:p>
            <a:pPr algn="ctr"/>
            <a:r>
              <a:rPr lang="zh-CN" altLang="en-US" sz="1900">
                <a:latin typeface="Calibri" panose="020F0502020204030204" pitchFamily="34" charset="0"/>
              </a:rPr>
              <a:t>省级部门</a:t>
            </a:r>
            <a:r>
              <a:rPr lang="en-US" altLang="zh-CN" sz="1900">
                <a:latin typeface="Calibri" panose="020F0502020204030204" pitchFamily="34" charset="0"/>
              </a:rPr>
              <a:t>——</a:t>
            </a:r>
            <a:r>
              <a:rPr lang="zh-CN" altLang="en-US" sz="1900">
                <a:latin typeface="Calibri" panose="020F0502020204030204" pitchFamily="34" charset="0"/>
              </a:rPr>
              <a:t>省级税务局负责实施</a:t>
            </a:r>
            <a:endParaRPr lang="en-US" altLang="zh-CN" sz="1900">
              <a:latin typeface="Calibri" panose="020F0502020204030204" pitchFamily="34" charset="0"/>
            </a:endParaRPr>
          </a:p>
          <a:p>
            <a:pPr algn="ctr"/>
            <a:r>
              <a:rPr lang="zh-CN" altLang="en-US" sz="1900">
                <a:latin typeface="Calibri" panose="020F0502020204030204" pitchFamily="34" charset="0"/>
              </a:rPr>
              <a:t>省以下层级以此类推</a:t>
            </a:r>
            <a:endParaRPr lang="zh-CN" altLang="en-US" sz="1900">
              <a:latin typeface="Calibri" panose="020F0502020204030204" pitchFamily="34" charset="0"/>
            </a:endParaRPr>
          </a:p>
        </p:txBody>
      </p:sp>
      <p:sp>
        <p:nvSpPr>
          <p:cNvPr id="222227" name="矩形 103"/>
          <p:cNvSpPr>
            <a:spLocks noChangeArrowheads="1"/>
          </p:cNvSpPr>
          <p:nvPr/>
        </p:nvSpPr>
        <p:spPr bwMode="auto">
          <a:xfrm>
            <a:off x="8081963" y="4554538"/>
            <a:ext cx="3836987" cy="1844675"/>
          </a:xfrm>
          <a:prstGeom prst="rect">
            <a:avLst/>
          </a:prstGeom>
          <a:noFill/>
          <a:ln w="9525">
            <a:noFill/>
            <a:miter lim="800000"/>
          </a:ln>
        </p:spPr>
        <p:txBody>
          <a:bodyPr lIns="121917" tIns="60958" rIns="121917" bIns="60958">
            <a:spAutoFit/>
          </a:bodyPr>
          <a:lstStyle/>
          <a:p>
            <a:r>
              <a:rPr lang="zh-CN" altLang="en-US" sz="1900">
                <a:latin typeface="Calibri" panose="020F0502020204030204" pitchFamily="34" charset="0"/>
              </a:rPr>
              <a:t>逐级推送至：办理专项附加扣除的扣缴单位所在地县（区）级主管税务机关</a:t>
            </a:r>
            <a:endParaRPr lang="zh-CN" altLang="en-US" sz="1900">
              <a:latin typeface="Calibri" panose="020F0502020204030204" pitchFamily="34" charset="0"/>
            </a:endParaRPr>
          </a:p>
          <a:p>
            <a:r>
              <a:rPr lang="zh-CN" altLang="en-US" sz="1900">
                <a:latin typeface="Calibri" panose="020F0502020204030204" pitchFamily="34" charset="0"/>
              </a:rPr>
              <a:t>涉及取得跨区域收入的纳税人，由共同上一级税务机关负责应对或指定应对</a:t>
            </a:r>
            <a:endParaRPr lang="zh-CN" altLang="en-US" sz="1900">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5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5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5"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具体流程</a:t>
            </a:r>
            <a:endParaRPr lang="zh-CN" altLang="en-US" sz="2800">
              <a:solidFill>
                <a:schemeClr val="accent1"/>
              </a:solidFill>
              <a:latin typeface="华文细黑" pitchFamily="2" charset="-122"/>
              <a:ea typeface="华文细黑" pitchFamily="2" charset="-122"/>
            </a:endParaRPr>
          </a:p>
        </p:txBody>
      </p:sp>
      <p:sp>
        <p:nvSpPr>
          <p:cNvPr id="224266" name="Oval 5"/>
          <p:cNvSpPr>
            <a:spLocks noChangeArrowheads="1"/>
          </p:cNvSpPr>
          <p:nvPr/>
        </p:nvSpPr>
        <p:spPr bwMode="auto">
          <a:xfrm>
            <a:off x="5048250" y="2792413"/>
            <a:ext cx="1970088" cy="1981200"/>
          </a:xfrm>
          <a:prstGeom prst="ellipse">
            <a:avLst/>
          </a:prstGeom>
          <a:solidFill>
            <a:schemeClr val="accent1"/>
          </a:solidFill>
          <a:ln w="12700" algn="ctr">
            <a:solidFill>
              <a:schemeClr val="bg1"/>
            </a:solid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4267" name="Freeform 6"/>
          <p:cNvSpPr/>
          <p:nvPr/>
        </p:nvSpPr>
        <p:spPr bwMode="auto">
          <a:xfrm>
            <a:off x="3776663" y="1530350"/>
            <a:ext cx="2003425" cy="2389188"/>
          </a:xfrm>
          <a:custGeom>
            <a:avLst/>
            <a:gdLst>
              <a:gd name="T0" fmla="*/ 2147483647 w 414"/>
              <a:gd name="T1" fmla="*/ 2147483647 h 493"/>
              <a:gd name="T2" fmla="*/ 2147483647 w 414"/>
              <a:gd name="T3" fmla="*/ 2147483647 h 493"/>
              <a:gd name="T4" fmla="*/ 2147483647 w 414"/>
              <a:gd name="T5" fmla="*/ 0 h 493"/>
              <a:gd name="T6" fmla="*/ 2147483647 w 414"/>
              <a:gd name="T7" fmla="*/ 2147483647 h 493"/>
              <a:gd name="T8" fmla="*/ 2147483647 w 414"/>
              <a:gd name="T9" fmla="*/ 2147483647 h 493"/>
              <a:gd name="T10" fmla="*/ 2147483647 w 414"/>
              <a:gd name="T11" fmla="*/ 2147483647 h 493"/>
              <a:gd name="T12" fmla="*/ 0 w 414"/>
              <a:gd name="T13" fmla="*/ 2147483647 h 493"/>
              <a:gd name="T14" fmla="*/ 2147483647 w 414"/>
              <a:gd name="T15" fmla="*/ 2147483647 h 493"/>
              <a:gd name="T16" fmla="*/ 2147483647 w 414"/>
              <a:gd name="T17" fmla="*/ 2147483647 h 493"/>
              <a:gd name="T18" fmla="*/ 2147483647 w 414"/>
              <a:gd name="T19" fmla="*/ 2147483647 h 493"/>
              <a:gd name="T20" fmla="*/ 2147483647 w 414"/>
              <a:gd name="T21" fmla="*/ 2147483647 h 493"/>
              <a:gd name="T22" fmla="*/ 2147483647 w 414"/>
              <a:gd name="T23" fmla="*/ 2147483647 h 493"/>
              <a:gd name="T24" fmla="*/ 2147483647 w 414"/>
              <a:gd name="T25" fmla="*/ 2147483647 h 4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
              <a:gd name="T40" fmla="*/ 0 h 493"/>
              <a:gd name="T41" fmla="*/ 414 w 414"/>
              <a:gd name="T42" fmla="*/ 493 h 4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chemeClr val="accent2"/>
          </a:solidFill>
          <a:ln w="9525">
            <a:noFill/>
            <a:round/>
          </a:ln>
        </p:spPr>
        <p:txBody>
          <a:bodyPr lIns="68580" tIns="34290" rIns="68580" bIns="34290"/>
          <a:lstStyle/>
          <a:p>
            <a:endParaRPr lang="zh-CN" altLang="en-US"/>
          </a:p>
        </p:txBody>
      </p:sp>
      <p:sp>
        <p:nvSpPr>
          <p:cNvPr id="224268" name="Freeform 7"/>
          <p:cNvSpPr/>
          <p:nvPr/>
        </p:nvSpPr>
        <p:spPr bwMode="auto">
          <a:xfrm>
            <a:off x="5861050" y="1512888"/>
            <a:ext cx="2392363" cy="1916112"/>
          </a:xfrm>
          <a:custGeom>
            <a:avLst/>
            <a:gdLst>
              <a:gd name="T0" fmla="*/ 2147483647 w 494"/>
              <a:gd name="T1" fmla="*/ 2147483647 h 396"/>
              <a:gd name="T2" fmla="*/ 2147483647 w 494"/>
              <a:gd name="T3" fmla="*/ 2147483647 h 396"/>
              <a:gd name="T4" fmla="*/ 2147483647 w 494"/>
              <a:gd name="T5" fmla="*/ 2147483647 h 396"/>
              <a:gd name="T6" fmla="*/ 2147483647 w 494"/>
              <a:gd name="T7" fmla="*/ 0 h 396"/>
              <a:gd name="T8" fmla="*/ 0 w 494"/>
              <a:gd name="T9" fmla="*/ 2147483647 h 396"/>
              <a:gd name="T10" fmla="*/ 2147483647 w 494"/>
              <a:gd name="T11" fmla="*/ 2147483647 h 396"/>
              <a:gd name="T12" fmla="*/ 2147483647 w 494"/>
              <a:gd name="T13" fmla="*/ 2147483647 h 396"/>
              <a:gd name="T14" fmla="*/ 2147483647 w 494"/>
              <a:gd name="T15" fmla="*/ 2147483647 h 396"/>
              <a:gd name="T16" fmla="*/ 2147483647 w 494"/>
              <a:gd name="T17" fmla="*/ 2147483647 h 396"/>
              <a:gd name="T18" fmla="*/ 2147483647 w 494"/>
              <a:gd name="T19" fmla="*/ 2147483647 h 396"/>
              <a:gd name="T20" fmla="*/ 2147483647 w 494"/>
              <a:gd name="T21" fmla="*/ 2147483647 h 396"/>
              <a:gd name="T22" fmla="*/ 2147483647 w 494"/>
              <a:gd name="T23" fmla="*/ 2147483647 h 396"/>
              <a:gd name="T24" fmla="*/ 2147483647 w 494"/>
              <a:gd name="T25" fmla="*/ 2147483647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4"/>
              <a:gd name="T40" fmla="*/ 0 h 396"/>
              <a:gd name="T41" fmla="*/ 494 w 494"/>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chemeClr val="accent2"/>
          </a:solidFill>
          <a:ln w="9525">
            <a:noFill/>
            <a:round/>
          </a:ln>
        </p:spPr>
        <p:txBody>
          <a:bodyPr lIns="68580" tIns="34290" rIns="68580" bIns="34290"/>
          <a:lstStyle/>
          <a:p>
            <a:endParaRPr lang="zh-CN" altLang="en-US"/>
          </a:p>
        </p:txBody>
      </p:sp>
      <p:sp>
        <p:nvSpPr>
          <p:cNvPr id="224269" name="Freeform 8"/>
          <p:cNvSpPr/>
          <p:nvPr/>
        </p:nvSpPr>
        <p:spPr bwMode="auto">
          <a:xfrm>
            <a:off x="6335713" y="3487738"/>
            <a:ext cx="1968500" cy="2508250"/>
          </a:xfrm>
          <a:custGeom>
            <a:avLst/>
            <a:gdLst>
              <a:gd name="T0" fmla="*/ 2147483647 w 406"/>
              <a:gd name="T1" fmla="*/ 2147483647 h 518"/>
              <a:gd name="T2" fmla="*/ 2147483647 w 406"/>
              <a:gd name="T3" fmla="*/ 2147483647 h 518"/>
              <a:gd name="T4" fmla="*/ 2147483647 w 406"/>
              <a:gd name="T5" fmla="*/ 2147483647 h 518"/>
              <a:gd name="T6" fmla="*/ 2147483647 w 406"/>
              <a:gd name="T7" fmla="*/ 0 h 518"/>
              <a:gd name="T8" fmla="*/ 2147483647 w 406"/>
              <a:gd name="T9" fmla="*/ 2147483647 h 518"/>
              <a:gd name="T10" fmla="*/ 2147483647 w 406"/>
              <a:gd name="T11" fmla="*/ 2147483647 h 518"/>
              <a:gd name="T12" fmla="*/ 2147483647 w 406"/>
              <a:gd name="T13" fmla="*/ 2147483647 h 518"/>
              <a:gd name="T14" fmla="*/ 2147483647 w 406"/>
              <a:gd name="T15" fmla="*/ 2147483647 h 518"/>
              <a:gd name="T16" fmla="*/ 0 w 406"/>
              <a:gd name="T17" fmla="*/ 2147483647 h 518"/>
              <a:gd name="T18" fmla="*/ 2147483647 w 406"/>
              <a:gd name="T19" fmla="*/ 2147483647 h 518"/>
              <a:gd name="T20" fmla="*/ 2147483647 w 406"/>
              <a:gd name="T21" fmla="*/ 2147483647 h 518"/>
              <a:gd name="T22" fmla="*/ 2147483647 w 406"/>
              <a:gd name="T23" fmla="*/ 2147483647 h 518"/>
              <a:gd name="T24" fmla="*/ 2147483647 w 406"/>
              <a:gd name="T25" fmla="*/ 2147483647 h 5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518"/>
              <a:gd name="T41" fmla="*/ 406 w 406"/>
              <a:gd name="T42" fmla="*/ 518 h 5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chemeClr val="accent2"/>
          </a:solidFill>
          <a:ln w="9525">
            <a:noFill/>
            <a:round/>
          </a:ln>
        </p:spPr>
        <p:txBody>
          <a:bodyPr lIns="68580" tIns="34290" rIns="68580" bIns="34290"/>
          <a:lstStyle/>
          <a:p>
            <a:endParaRPr lang="zh-CN" altLang="en-US"/>
          </a:p>
        </p:txBody>
      </p:sp>
      <p:sp>
        <p:nvSpPr>
          <p:cNvPr id="224270" name="Freeform 9"/>
          <p:cNvSpPr/>
          <p:nvPr/>
        </p:nvSpPr>
        <p:spPr bwMode="auto">
          <a:xfrm>
            <a:off x="3789363" y="3986213"/>
            <a:ext cx="2498725" cy="2054225"/>
          </a:xfrm>
          <a:custGeom>
            <a:avLst/>
            <a:gdLst>
              <a:gd name="T0" fmla="*/ 2147483647 w 516"/>
              <a:gd name="T1" fmla="*/ 2147483647 h 424"/>
              <a:gd name="T2" fmla="*/ 2147483647 w 516"/>
              <a:gd name="T3" fmla="*/ 2147483647 h 424"/>
              <a:gd name="T4" fmla="*/ 2147483647 w 516"/>
              <a:gd name="T5" fmla="*/ 2147483647 h 424"/>
              <a:gd name="T6" fmla="*/ 2147483647 w 516"/>
              <a:gd name="T7" fmla="*/ 2147483647 h 424"/>
              <a:gd name="T8" fmla="*/ 2147483647 w 516"/>
              <a:gd name="T9" fmla="*/ 0 h 424"/>
              <a:gd name="T10" fmla="*/ 2147483647 w 516"/>
              <a:gd name="T11" fmla="*/ 2147483647 h 424"/>
              <a:gd name="T12" fmla="*/ 0 w 516"/>
              <a:gd name="T13" fmla="*/ 2147483647 h 424"/>
              <a:gd name="T14" fmla="*/ 2147483647 w 516"/>
              <a:gd name="T15" fmla="*/ 2147483647 h 424"/>
              <a:gd name="T16" fmla="*/ 2147483647 w 516"/>
              <a:gd name="T17" fmla="*/ 2147483647 h 424"/>
              <a:gd name="T18" fmla="*/ 2147483647 w 516"/>
              <a:gd name="T19" fmla="*/ 2147483647 h 424"/>
              <a:gd name="T20" fmla="*/ 2147483647 w 516"/>
              <a:gd name="T21" fmla="*/ 2147483647 h 424"/>
              <a:gd name="T22" fmla="*/ 2147483647 w 516"/>
              <a:gd name="T23" fmla="*/ 2147483647 h 424"/>
              <a:gd name="T24" fmla="*/ 2147483647 w 516"/>
              <a:gd name="T25" fmla="*/ 214748364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424"/>
              <a:gd name="T41" fmla="*/ 516 w 516"/>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chemeClr val="accent2"/>
          </a:solidFill>
          <a:ln w="9525">
            <a:noFill/>
            <a:round/>
          </a:ln>
        </p:spPr>
        <p:txBody>
          <a:bodyPr lIns="68580" tIns="34290" rIns="68580" bIns="34290"/>
          <a:lstStyle/>
          <a:p>
            <a:endParaRPr lang="zh-CN" altLang="en-US"/>
          </a:p>
        </p:txBody>
      </p:sp>
      <p:grpSp>
        <p:nvGrpSpPr>
          <p:cNvPr id="26" name="组合 61"/>
          <p:cNvGrpSpPr/>
          <p:nvPr/>
        </p:nvGrpSpPr>
        <p:grpSpPr>
          <a:xfrm>
            <a:off x="4529194" y="4970317"/>
            <a:ext cx="528246" cy="401569"/>
            <a:chOff x="4929188" y="4928507"/>
            <a:chExt cx="411163" cy="312738"/>
          </a:xfrm>
          <a:solidFill>
            <a:srgbClr val="357879"/>
          </a:solidFill>
        </p:grpSpPr>
        <p:sp>
          <p:nvSpPr>
            <p:cNvPr id="27"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28"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grpSp>
      <p:sp>
        <p:nvSpPr>
          <p:cNvPr id="224272" name="Freeform 12"/>
          <p:cNvSpPr>
            <a:spLocks noEditPoints="1"/>
          </p:cNvSpPr>
          <p:nvPr/>
        </p:nvSpPr>
        <p:spPr bwMode="auto">
          <a:xfrm>
            <a:off x="7431088" y="4481513"/>
            <a:ext cx="434975" cy="574675"/>
          </a:xfrm>
          <a:custGeom>
            <a:avLst/>
            <a:gdLst>
              <a:gd name="T0" fmla="*/ 2147483647 w 90"/>
              <a:gd name="T1" fmla="*/ 2147483647 h 119"/>
              <a:gd name="T2" fmla="*/ 2147483647 w 90"/>
              <a:gd name="T3" fmla="*/ 2147483647 h 119"/>
              <a:gd name="T4" fmla="*/ 2147483647 w 90"/>
              <a:gd name="T5" fmla="*/ 2147483647 h 119"/>
              <a:gd name="T6" fmla="*/ 2147483647 w 90"/>
              <a:gd name="T7" fmla="*/ 2147483647 h 119"/>
              <a:gd name="T8" fmla="*/ 2147483647 w 90"/>
              <a:gd name="T9" fmla="*/ 2147483647 h 119"/>
              <a:gd name="T10" fmla="*/ 2147483647 w 90"/>
              <a:gd name="T11" fmla="*/ 2147483647 h 119"/>
              <a:gd name="T12" fmla="*/ 2147483647 w 90"/>
              <a:gd name="T13" fmla="*/ 2147483647 h 119"/>
              <a:gd name="T14" fmla="*/ 2147483647 w 90"/>
              <a:gd name="T15" fmla="*/ 2147483647 h 119"/>
              <a:gd name="T16" fmla="*/ 2147483647 w 90"/>
              <a:gd name="T17" fmla="*/ 2147483647 h 119"/>
              <a:gd name="T18" fmla="*/ 2147483647 w 90"/>
              <a:gd name="T19" fmla="*/ 2147483647 h 119"/>
              <a:gd name="T20" fmla="*/ 2147483647 w 90"/>
              <a:gd name="T21" fmla="*/ 2147483647 h 119"/>
              <a:gd name="T22" fmla="*/ 2147483647 w 90"/>
              <a:gd name="T23" fmla="*/ 2147483647 h 119"/>
              <a:gd name="T24" fmla="*/ 2147483647 w 90"/>
              <a:gd name="T25" fmla="*/ 2147483647 h 119"/>
              <a:gd name="T26" fmla="*/ 2147483647 w 90"/>
              <a:gd name="T27" fmla="*/ 2147483647 h 119"/>
              <a:gd name="T28" fmla="*/ 2147483647 w 90"/>
              <a:gd name="T29" fmla="*/ 2147483647 h 119"/>
              <a:gd name="T30" fmla="*/ 2147483647 w 90"/>
              <a:gd name="T31" fmla="*/ 2147483647 h 119"/>
              <a:gd name="T32" fmla="*/ 2147483647 w 90"/>
              <a:gd name="T33" fmla="*/ 2147483647 h 119"/>
              <a:gd name="T34" fmla="*/ 2147483647 w 90"/>
              <a:gd name="T35" fmla="*/ 2147483647 h 119"/>
              <a:gd name="T36" fmla="*/ 2147483647 w 90"/>
              <a:gd name="T37" fmla="*/ 2147483647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9"/>
              <a:gd name="T59" fmla="*/ 90 w 9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w="9525">
            <a:noFill/>
            <a:round/>
          </a:ln>
        </p:spPr>
        <p:txBody>
          <a:bodyPr lIns="68580" tIns="34290" rIns="68580" bIns="34290"/>
          <a:lstStyle/>
          <a:p>
            <a:endParaRPr lang="zh-CN" altLang="en-US"/>
          </a:p>
        </p:txBody>
      </p:sp>
      <p:grpSp>
        <p:nvGrpSpPr>
          <p:cNvPr id="30" name="组合 65"/>
          <p:cNvGrpSpPr/>
          <p:nvPr/>
        </p:nvGrpSpPr>
        <p:grpSpPr>
          <a:xfrm>
            <a:off x="6917568" y="2010799"/>
            <a:ext cx="594667" cy="580809"/>
            <a:chOff x="6784975" y="2629807"/>
            <a:chExt cx="461963" cy="450850"/>
          </a:xfrm>
          <a:solidFill>
            <a:srgbClr val="357879"/>
          </a:solidFill>
        </p:grpSpPr>
        <p:sp>
          <p:nvSpPr>
            <p:cNvPr id="31"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2"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3"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4"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5"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6"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7"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8"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39"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0"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1"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2"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3"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4"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5"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46"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defTabSz="685800" fontAlgn="auto">
                <a:spcBef>
                  <a:spcPts val="0"/>
                </a:spcBef>
                <a:spcAft>
                  <a:spcPts val="0"/>
                </a:spcAft>
                <a:defRPr/>
              </a:pPr>
              <a:endParaRPr lang="zh-CN" altLang="en-US" sz="1400">
                <a:latin typeface="+mn-lt"/>
                <a:ea typeface="+mn-ea"/>
              </a:endParaRPr>
            </a:p>
          </p:txBody>
        </p:sp>
      </p:grpSp>
      <p:sp>
        <p:nvSpPr>
          <p:cNvPr id="224274" name="Freeform 29"/>
          <p:cNvSpPr>
            <a:spLocks noEditPoints="1"/>
          </p:cNvSpPr>
          <p:nvPr/>
        </p:nvSpPr>
        <p:spPr bwMode="auto">
          <a:xfrm>
            <a:off x="4332288" y="2195513"/>
            <a:ext cx="555625" cy="560387"/>
          </a:xfrm>
          <a:custGeom>
            <a:avLst/>
            <a:gdLst>
              <a:gd name="T0" fmla="*/ 2147483647 w 114"/>
              <a:gd name="T1" fmla="*/ 2147483647 h 116"/>
              <a:gd name="T2" fmla="*/ 2147483647 w 114"/>
              <a:gd name="T3" fmla="*/ 2147483647 h 116"/>
              <a:gd name="T4" fmla="*/ 2147483647 w 114"/>
              <a:gd name="T5" fmla="*/ 2147483647 h 116"/>
              <a:gd name="T6" fmla="*/ 2147483647 w 114"/>
              <a:gd name="T7" fmla="*/ 2147483647 h 116"/>
              <a:gd name="T8" fmla="*/ 2147483647 w 114"/>
              <a:gd name="T9" fmla="*/ 2147483647 h 116"/>
              <a:gd name="T10" fmla="*/ 2147483647 w 114"/>
              <a:gd name="T11" fmla="*/ 2147483647 h 116"/>
              <a:gd name="T12" fmla="*/ 2147483647 w 114"/>
              <a:gd name="T13" fmla="*/ 2147483647 h 116"/>
              <a:gd name="T14" fmla="*/ 2147483647 w 114"/>
              <a:gd name="T15" fmla="*/ 2147483647 h 116"/>
              <a:gd name="T16" fmla="*/ 2147483647 w 114"/>
              <a:gd name="T17" fmla="*/ 2147483647 h 116"/>
              <a:gd name="T18" fmla="*/ 2147483647 w 114"/>
              <a:gd name="T19" fmla="*/ 2147483647 h 116"/>
              <a:gd name="T20" fmla="*/ 2147483647 w 114"/>
              <a:gd name="T21" fmla="*/ 2147483647 h 116"/>
              <a:gd name="T22" fmla="*/ 2147483647 w 114"/>
              <a:gd name="T23" fmla="*/ 2147483647 h 116"/>
              <a:gd name="T24" fmla="*/ 2147483647 w 114"/>
              <a:gd name="T25" fmla="*/ 2147483647 h 116"/>
              <a:gd name="T26" fmla="*/ 2147483647 w 114"/>
              <a:gd name="T27" fmla="*/ 2147483647 h 116"/>
              <a:gd name="T28" fmla="*/ 2147483647 w 114"/>
              <a:gd name="T29" fmla="*/ 2147483647 h 116"/>
              <a:gd name="T30" fmla="*/ 2147483647 w 114"/>
              <a:gd name="T31" fmla="*/ 214748364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16"/>
              <a:gd name="T50" fmla="*/ 114 w 114"/>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w="9525">
            <a:noFill/>
            <a:round/>
          </a:ln>
        </p:spPr>
        <p:txBody>
          <a:bodyPr lIns="68580" tIns="34290" rIns="68580" bIns="34290"/>
          <a:lstStyle/>
          <a:p>
            <a:endParaRPr lang="zh-CN" altLang="en-US"/>
          </a:p>
        </p:txBody>
      </p:sp>
      <p:sp>
        <p:nvSpPr>
          <p:cNvPr id="224275" name="Freeform 226"/>
          <p:cNvSpPr>
            <a:spLocks noEditPoints="1"/>
          </p:cNvSpPr>
          <p:nvPr/>
        </p:nvSpPr>
        <p:spPr bwMode="auto">
          <a:xfrm>
            <a:off x="5532438" y="3300413"/>
            <a:ext cx="930275" cy="844550"/>
          </a:xfrm>
          <a:custGeom>
            <a:avLst/>
            <a:gdLst>
              <a:gd name="T0" fmla="*/ 2147483647 w 351"/>
              <a:gd name="T1" fmla="*/ 2147483647 h 319"/>
              <a:gd name="T2" fmla="*/ 2147483647 w 351"/>
              <a:gd name="T3" fmla="*/ 0 h 319"/>
              <a:gd name="T4" fmla="*/ 0 w 351"/>
              <a:gd name="T5" fmla="*/ 2147483647 h 319"/>
              <a:gd name="T6" fmla="*/ 2147483647 w 351"/>
              <a:gd name="T7" fmla="*/ 2147483647 h 319"/>
              <a:gd name="T8" fmla="*/ 2147483647 w 351"/>
              <a:gd name="T9" fmla="*/ 2147483647 h 319"/>
              <a:gd name="T10" fmla="*/ 2147483647 w 351"/>
              <a:gd name="T11" fmla="*/ 2147483647 h 319"/>
              <a:gd name="T12" fmla="*/ 2147483647 w 351"/>
              <a:gd name="T13" fmla="*/ 2147483647 h 319"/>
              <a:gd name="T14" fmla="*/ 2147483647 w 351"/>
              <a:gd name="T15" fmla="*/ 2147483647 h 319"/>
              <a:gd name="T16" fmla="*/ 2147483647 w 351"/>
              <a:gd name="T17" fmla="*/ 2147483647 h 319"/>
              <a:gd name="T18" fmla="*/ 2147483647 w 351"/>
              <a:gd name="T19" fmla="*/ 2147483647 h 319"/>
              <a:gd name="T20" fmla="*/ 2147483647 w 351"/>
              <a:gd name="T21" fmla="*/ 2147483647 h 319"/>
              <a:gd name="T22" fmla="*/ 2147483647 w 351"/>
              <a:gd name="T23" fmla="*/ 2147483647 h 319"/>
              <a:gd name="T24" fmla="*/ 2147483647 w 351"/>
              <a:gd name="T25" fmla="*/ 2147483647 h 319"/>
              <a:gd name="T26" fmla="*/ 2147483647 w 351"/>
              <a:gd name="T27" fmla="*/ 2147483647 h 319"/>
              <a:gd name="T28" fmla="*/ 2147483647 w 351"/>
              <a:gd name="T29" fmla="*/ 2147483647 h 319"/>
              <a:gd name="T30" fmla="*/ 2147483647 w 351"/>
              <a:gd name="T31" fmla="*/ 2147483647 h 319"/>
              <a:gd name="T32" fmla="*/ 2147483647 w 351"/>
              <a:gd name="T33" fmla="*/ 2147483647 h 319"/>
              <a:gd name="T34" fmla="*/ 2147483647 w 351"/>
              <a:gd name="T35" fmla="*/ 2147483647 h 319"/>
              <a:gd name="T36" fmla="*/ 2147483647 w 351"/>
              <a:gd name="T37" fmla="*/ 2147483647 h 319"/>
              <a:gd name="T38" fmla="*/ 2147483647 w 351"/>
              <a:gd name="T39" fmla="*/ 2147483647 h 319"/>
              <a:gd name="T40" fmla="*/ 2147483647 w 351"/>
              <a:gd name="T41" fmla="*/ 2147483647 h 319"/>
              <a:gd name="T42" fmla="*/ 2147483647 w 351"/>
              <a:gd name="T43" fmla="*/ 2147483647 h 319"/>
              <a:gd name="T44" fmla="*/ 2147483647 w 351"/>
              <a:gd name="T45" fmla="*/ 2147483647 h 319"/>
              <a:gd name="T46" fmla="*/ 2147483647 w 351"/>
              <a:gd name="T47" fmla="*/ 2147483647 h 319"/>
              <a:gd name="T48" fmla="*/ 2147483647 w 351"/>
              <a:gd name="T49" fmla="*/ 2147483647 h 319"/>
              <a:gd name="T50" fmla="*/ 2147483647 w 351"/>
              <a:gd name="T51" fmla="*/ 2147483647 h 319"/>
              <a:gd name="T52" fmla="*/ 2147483647 w 351"/>
              <a:gd name="T53" fmla="*/ 2147483647 h 319"/>
              <a:gd name="T54" fmla="*/ 2147483647 w 351"/>
              <a:gd name="T55" fmla="*/ 2147483647 h 319"/>
              <a:gd name="T56" fmla="*/ 2147483647 w 351"/>
              <a:gd name="T57" fmla="*/ 2147483647 h 319"/>
              <a:gd name="T58" fmla="*/ 2147483647 w 351"/>
              <a:gd name="T59" fmla="*/ 2147483647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1"/>
              <a:gd name="T91" fmla="*/ 0 h 319"/>
              <a:gd name="T92" fmla="*/ 351 w 351"/>
              <a:gd name="T93" fmla="*/ 319 h 3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w="9525">
            <a:noFill/>
            <a:round/>
          </a:ln>
        </p:spPr>
        <p:txBody>
          <a:bodyPr lIns="68580" tIns="34290" rIns="68580" bIns="34290"/>
          <a:lstStyle/>
          <a:p>
            <a:endParaRPr lang="zh-CN" altLang="en-US"/>
          </a:p>
        </p:txBody>
      </p:sp>
      <p:sp>
        <p:nvSpPr>
          <p:cNvPr id="224276" name="矩形 48"/>
          <p:cNvSpPr>
            <a:spLocks noChangeArrowheads="1"/>
          </p:cNvSpPr>
          <p:nvPr/>
        </p:nvSpPr>
        <p:spPr bwMode="auto">
          <a:xfrm>
            <a:off x="1417638" y="2089150"/>
            <a:ext cx="1682750" cy="696913"/>
          </a:xfrm>
          <a:prstGeom prst="rect">
            <a:avLst/>
          </a:prstGeom>
          <a:noFill/>
          <a:ln w="9525">
            <a:noFill/>
            <a:miter lim="800000"/>
          </a:ln>
        </p:spPr>
        <p:txBody>
          <a:bodyPr wrap="none" lIns="121917" tIns="60958" rIns="121917" bIns="60958">
            <a:spAutoFit/>
          </a:bodyPr>
          <a:lstStyle/>
          <a:p>
            <a:pPr algn="ctr"/>
            <a:r>
              <a:rPr lang="zh-CN" altLang="en-US" sz="1900">
                <a:latin typeface="Calibri" panose="020F0502020204030204" pitchFamily="34" charset="0"/>
              </a:rPr>
              <a:t>分层随机取数</a:t>
            </a:r>
            <a:endParaRPr lang="en-US" altLang="zh-CN" sz="1900">
              <a:latin typeface="Calibri" panose="020F0502020204030204" pitchFamily="34" charset="0"/>
            </a:endParaRPr>
          </a:p>
          <a:p>
            <a:pPr algn="ctr"/>
            <a:r>
              <a:rPr lang="zh-CN" altLang="en-US" sz="1900">
                <a:latin typeface="Calibri" panose="020F0502020204030204" pitchFamily="34" charset="0"/>
              </a:rPr>
              <a:t>逻辑校验取数</a:t>
            </a:r>
            <a:endParaRPr lang="zh-CN" altLang="en-US" sz="1900">
              <a:latin typeface="Calibri" panose="020F0502020204030204" pitchFamily="34" charset="0"/>
            </a:endParaRPr>
          </a:p>
        </p:txBody>
      </p:sp>
      <p:sp>
        <p:nvSpPr>
          <p:cNvPr id="224277" name="Text Placeholder 3"/>
          <p:cNvSpPr txBox="1">
            <a:spLocks noChangeArrowheads="1"/>
          </p:cNvSpPr>
          <p:nvPr/>
        </p:nvSpPr>
        <p:spPr bwMode="auto">
          <a:xfrm>
            <a:off x="1303338" y="1338263"/>
            <a:ext cx="1851025" cy="409575"/>
          </a:xfrm>
          <a:prstGeom prst="rect">
            <a:avLst/>
          </a:prstGeom>
          <a:noFill/>
          <a:ln w="9525">
            <a:noFill/>
            <a:miter lim="800000"/>
          </a:ln>
        </p:spPr>
        <p:txBody>
          <a:bodyPr wrap="none" lIns="0" tIns="0" rIns="0" bIns="0" anchor="ctr">
            <a:spAutoFit/>
          </a:bodyPr>
          <a:lstStyle/>
          <a:p>
            <a:pPr algn="r"/>
            <a:r>
              <a:rPr lang="en-US" altLang="zh-CN" sz="2700" b="1">
                <a:solidFill>
                  <a:schemeClr val="accent1"/>
                </a:solidFill>
                <a:latin typeface="Segoe UI Black" pitchFamily="34" charset="0"/>
              </a:rPr>
              <a:t>01 </a:t>
            </a:r>
            <a:r>
              <a:rPr lang="zh-CN" altLang="en-US" sz="2700" b="1">
                <a:solidFill>
                  <a:schemeClr val="accent1"/>
                </a:solidFill>
                <a:latin typeface="Segoe UI Black" pitchFamily="34" charset="0"/>
              </a:rPr>
              <a:t>抽取数据</a:t>
            </a:r>
            <a:endParaRPr lang="zh-CN" altLang="en-US" sz="2700" b="1">
              <a:solidFill>
                <a:schemeClr val="accent1"/>
              </a:solidFill>
              <a:latin typeface="Segoe UI Black" pitchFamily="34" charset="0"/>
            </a:endParaRPr>
          </a:p>
        </p:txBody>
      </p:sp>
      <p:sp>
        <p:nvSpPr>
          <p:cNvPr id="224278" name="Text Placeholder 3"/>
          <p:cNvSpPr txBox="1">
            <a:spLocks noChangeArrowheads="1"/>
          </p:cNvSpPr>
          <p:nvPr/>
        </p:nvSpPr>
        <p:spPr bwMode="auto">
          <a:xfrm>
            <a:off x="1243013" y="3257550"/>
            <a:ext cx="1882775" cy="411163"/>
          </a:xfrm>
          <a:prstGeom prst="rect">
            <a:avLst/>
          </a:prstGeom>
          <a:noFill/>
          <a:ln w="9525">
            <a:noFill/>
            <a:miter lim="800000"/>
          </a:ln>
        </p:spPr>
        <p:txBody>
          <a:bodyPr wrap="none" lIns="0" tIns="0" rIns="0" bIns="0" anchor="ctr">
            <a:spAutoFit/>
          </a:bodyPr>
          <a:lstStyle/>
          <a:p>
            <a:pPr algn="r"/>
            <a:r>
              <a:rPr lang="en-US" altLang="zh-CN" sz="2700" b="1">
                <a:solidFill>
                  <a:schemeClr val="accent1"/>
                </a:solidFill>
                <a:latin typeface="Segoe UI Black" pitchFamily="34" charset="0"/>
              </a:rPr>
              <a:t>02 </a:t>
            </a:r>
            <a:r>
              <a:rPr lang="zh-CN" altLang="en-US" sz="2700" b="1">
                <a:solidFill>
                  <a:schemeClr val="accent1"/>
                </a:solidFill>
                <a:latin typeface="Segoe UI Black" pitchFamily="34" charset="0"/>
              </a:rPr>
              <a:t>比对分析</a:t>
            </a:r>
            <a:endParaRPr lang="zh-CN" altLang="en-US" sz="2700" b="1">
              <a:solidFill>
                <a:schemeClr val="accent1"/>
              </a:solidFill>
              <a:latin typeface="Segoe UI Black" pitchFamily="34" charset="0"/>
            </a:endParaRPr>
          </a:p>
        </p:txBody>
      </p:sp>
      <p:sp>
        <p:nvSpPr>
          <p:cNvPr id="224279" name="矩形 51"/>
          <p:cNvSpPr>
            <a:spLocks noChangeArrowheads="1"/>
          </p:cNvSpPr>
          <p:nvPr/>
        </p:nvSpPr>
        <p:spPr bwMode="auto">
          <a:xfrm>
            <a:off x="1293813" y="3875088"/>
            <a:ext cx="1692275" cy="2432050"/>
          </a:xfrm>
          <a:prstGeom prst="rect">
            <a:avLst/>
          </a:prstGeom>
          <a:noFill/>
          <a:ln w="9525">
            <a:noFill/>
            <a:miter lim="800000"/>
          </a:ln>
        </p:spPr>
        <p:txBody>
          <a:bodyPr wrap="none" lIns="121917" tIns="60958" rIns="121917" bIns="60958">
            <a:spAutoFit/>
          </a:bodyPr>
          <a:lstStyle/>
          <a:p>
            <a:pPr algn="ctr"/>
            <a:r>
              <a:rPr lang="zh-CN" altLang="en-US" sz="1900" b="1">
                <a:latin typeface="Calibri" panose="020F0502020204030204" pitchFamily="34" charset="0"/>
              </a:rPr>
              <a:t>指标设置</a:t>
            </a:r>
            <a:endParaRPr lang="en-US" altLang="zh-CN" sz="1900" b="1">
              <a:latin typeface="Calibri" panose="020F0502020204030204" pitchFamily="34" charset="0"/>
            </a:endParaRPr>
          </a:p>
          <a:p>
            <a:pPr algn="ctr"/>
            <a:r>
              <a:rPr lang="zh-CN" altLang="en-US" sz="1900">
                <a:latin typeface="Calibri" panose="020F0502020204030204" pitchFamily="34" charset="0"/>
              </a:rPr>
              <a:t>外部分析指标</a:t>
            </a:r>
            <a:endParaRPr lang="en-US" altLang="zh-CN" sz="1900">
              <a:latin typeface="Calibri" panose="020F0502020204030204" pitchFamily="34" charset="0"/>
            </a:endParaRPr>
          </a:p>
          <a:p>
            <a:pPr algn="ctr"/>
            <a:r>
              <a:rPr lang="zh-CN" altLang="en-US" sz="1900">
                <a:latin typeface="Calibri" panose="020F0502020204030204" pitchFamily="34" charset="0"/>
              </a:rPr>
              <a:t>内部分析指标</a:t>
            </a:r>
            <a:endParaRPr lang="en-US" altLang="zh-CN" sz="1900">
              <a:latin typeface="Calibri" panose="020F0502020204030204" pitchFamily="34" charset="0"/>
            </a:endParaRPr>
          </a:p>
          <a:p>
            <a:pPr algn="ctr"/>
            <a:r>
              <a:rPr lang="zh-CN" altLang="en-US" sz="1900">
                <a:latin typeface="Calibri" panose="020F0502020204030204" pitchFamily="34" charset="0"/>
              </a:rPr>
              <a:t>经验分析指标</a:t>
            </a:r>
            <a:endParaRPr lang="en-US" altLang="zh-CN" sz="1900">
              <a:latin typeface="Calibri" panose="020F0502020204030204" pitchFamily="34" charset="0"/>
            </a:endParaRPr>
          </a:p>
          <a:p>
            <a:pPr algn="ctr"/>
            <a:endParaRPr lang="en-US" altLang="zh-CN" sz="1900" b="1">
              <a:latin typeface="Calibri" panose="020F0502020204030204" pitchFamily="34" charset="0"/>
            </a:endParaRPr>
          </a:p>
          <a:p>
            <a:pPr algn="ctr"/>
            <a:r>
              <a:rPr lang="zh-CN" altLang="en-US" sz="1900" b="1">
                <a:latin typeface="Calibri" panose="020F0502020204030204" pitchFamily="34" charset="0"/>
              </a:rPr>
              <a:t>比对方式</a:t>
            </a:r>
            <a:endParaRPr lang="en-US" altLang="zh-CN" sz="1900" b="1">
              <a:latin typeface="Calibri" panose="020F0502020204030204" pitchFamily="34" charset="0"/>
            </a:endParaRPr>
          </a:p>
          <a:p>
            <a:pPr algn="ctr"/>
            <a:r>
              <a:rPr lang="zh-CN" altLang="en-US" sz="1900">
                <a:latin typeface="Calibri" panose="020F0502020204030204" pitchFamily="34" charset="0"/>
              </a:rPr>
              <a:t>批量比对</a:t>
            </a:r>
            <a:endParaRPr lang="en-US" altLang="zh-CN" sz="1900">
              <a:latin typeface="Calibri" panose="020F0502020204030204" pitchFamily="34" charset="0"/>
            </a:endParaRPr>
          </a:p>
          <a:p>
            <a:pPr algn="ctr"/>
            <a:r>
              <a:rPr lang="zh-CN" altLang="en-US" sz="1900">
                <a:latin typeface="Calibri" panose="020F0502020204030204" pitchFamily="34" charset="0"/>
              </a:rPr>
              <a:t>人工比对</a:t>
            </a:r>
            <a:endParaRPr lang="en-US" altLang="zh-CN" sz="1900">
              <a:latin typeface="Calibri" panose="020F0502020204030204" pitchFamily="34" charset="0"/>
            </a:endParaRPr>
          </a:p>
        </p:txBody>
      </p:sp>
      <p:sp>
        <p:nvSpPr>
          <p:cNvPr id="224280" name="Text Placeholder 3"/>
          <p:cNvSpPr txBox="1">
            <a:spLocks noChangeArrowheads="1"/>
          </p:cNvSpPr>
          <p:nvPr/>
        </p:nvSpPr>
        <p:spPr bwMode="auto">
          <a:xfrm>
            <a:off x="9043988" y="3752850"/>
            <a:ext cx="1851025" cy="411163"/>
          </a:xfrm>
          <a:prstGeom prst="rect">
            <a:avLst/>
          </a:prstGeom>
          <a:noFill/>
          <a:ln w="9525">
            <a:noFill/>
            <a:miter lim="800000"/>
          </a:ln>
        </p:spPr>
        <p:txBody>
          <a:bodyPr wrap="none" lIns="0" tIns="0" rIns="0" bIns="0" anchor="ctr">
            <a:spAutoFit/>
          </a:bodyPr>
          <a:lstStyle/>
          <a:p>
            <a:pPr algn="r"/>
            <a:r>
              <a:rPr lang="en-US" altLang="zh-CN" sz="2700" b="1">
                <a:solidFill>
                  <a:schemeClr val="accent1"/>
                </a:solidFill>
                <a:latin typeface="Segoe UI Black" pitchFamily="34" charset="0"/>
              </a:rPr>
              <a:t>03 </a:t>
            </a:r>
            <a:r>
              <a:rPr lang="zh-CN" altLang="en-US" sz="2700" b="1">
                <a:solidFill>
                  <a:schemeClr val="accent1"/>
                </a:solidFill>
                <a:latin typeface="Segoe UI Black" pitchFamily="34" charset="0"/>
              </a:rPr>
              <a:t>推送应对</a:t>
            </a:r>
            <a:endParaRPr lang="zh-CN" altLang="en-US" sz="2700" b="1">
              <a:solidFill>
                <a:schemeClr val="accent1"/>
              </a:solidFill>
              <a:latin typeface="Segoe UI Black" pitchFamily="34" charset="0"/>
            </a:endParaRPr>
          </a:p>
        </p:txBody>
      </p:sp>
      <p:sp>
        <p:nvSpPr>
          <p:cNvPr id="224281" name="矩形 55"/>
          <p:cNvSpPr>
            <a:spLocks noChangeArrowheads="1"/>
          </p:cNvSpPr>
          <p:nvPr/>
        </p:nvSpPr>
        <p:spPr bwMode="auto">
          <a:xfrm>
            <a:off x="9367838" y="4348163"/>
            <a:ext cx="1203325" cy="698500"/>
          </a:xfrm>
          <a:prstGeom prst="rect">
            <a:avLst/>
          </a:prstGeom>
          <a:noFill/>
          <a:ln w="9525">
            <a:noFill/>
            <a:miter lim="800000"/>
          </a:ln>
        </p:spPr>
        <p:txBody>
          <a:bodyPr wrap="none" lIns="121917" tIns="60958" rIns="121917" bIns="60958">
            <a:spAutoFit/>
          </a:bodyPr>
          <a:lstStyle/>
          <a:p>
            <a:pPr algn="ctr"/>
            <a:r>
              <a:rPr lang="zh-CN" altLang="en-US" sz="1900">
                <a:latin typeface="Calibri" panose="020F0502020204030204" pitchFamily="34" charset="0"/>
              </a:rPr>
              <a:t>逐级推送</a:t>
            </a:r>
            <a:endParaRPr lang="en-US" altLang="zh-CN" sz="1900">
              <a:latin typeface="Calibri" panose="020F0502020204030204" pitchFamily="34" charset="0"/>
            </a:endParaRPr>
          </a:p>
          <a:p>
            <a:pPr algn="ctr"/>
            <a:r>
              <a:rPr lang="zh-CN" altLang="en-US" sz="1900">
                <a:latin typeface="Calibri" panose="020F0502020204030204" pitchFamily="34" charset="0"/>
              </a:rPr>
              <a:t>实地核查</a:t>
            </a:r>
            <a:endParaRPr lang="en-US" altLang="zh-CN" sz="1900">
              <a:latin typeface="Calibri" panose="020F0502020204030204" pitchFamily="34" charset="0"/>
            </a:endParaRPr>
          </a:p>
        </p:txBody>
      </p:sp>
      <p:sp>
        <p:nvSpPr>
          <p:cNvPr id="224282" name="Text Placeholder 3"/>
          <p:cNvSpPr txBox="1">
            <a:spLocks noChangeArrowheads="1"/>
          </p:cNvSpPr>
          <p:nvPr/>
        </p:nvSpPr>
        <p:spPr bwMode="auto">
          <a:xfrm>
            <a:off x="8720138" y="1338263"/>
            <a:ext cx="1851025" cy="409575"/>
          </a:xfrm>
          <a:prstGeom prst="rect">
            <a:avLst/>
          </a:prstGeom>
          <a:noFill/>
          <a:ln w="9525">
            <a:noFill/>
            <a:miter lim="800000"/>
          </a:ln>
        </p:spPr>
        <p:txBody>
          <a:bodyPr wrap="none" lIns="0" tIns="0" rIns="0" bIns="0" anchor="ctr">
            <a:spAutoFit/>
          </a:bodyPr>
          <a:lstStyle/>
          <a:p>
            <a:pPr algn="r"/>
            <a:r>
              <a:rPr lang="en-US" altLang="zh-CN" sz="2700" b="1">
                <a:solidFill>
                  <a:schemeClr val="accent1"/>
                </a:solidFill>
                <a:latin typeface="Segoe UI Black" pitchFamily="34" charset="0"/>
              </a:rPr>
              <a:t>04 </a:t>
            </a:r>
            <a:r>
              <a:rPr lang="zh-CN" altLang="en-US" sz="2700" b="1">
                <a:solidFill>
                  <a:schemeClr val="accent1"/>
                </a:solidFill>
                <a:latin typeface="Segoe UI Black" pitchFamily="34" charset="0"/>
              </a:rPr>
              <a:t>结果反馈</a:t>
            </a:r>
            <a:endParaRPr lang="zh-CN" altLang="en-US" sz="2700" b="1">
              <a:solidFill>
                <a:schemeClr val="accent1"/>
              </a:solidFill>
              <a:latin typeface="Segoe UI Black" pitchFamily="34" charset="0"/>
            </a:endParaRPr>
          </a:p>
        </p:txBody>
      </p:sp>
      <p:sp>
        <p:nvSpPr>
          <p:cNvPr id="224283" name="矩形 59"/>
          <p:cNvSpPr>
            <a:spLocks noChangeArrowheads="1"/>
          </p:cNvSpPr>
          <p:nvPr/>
        </p:nvSpPr>
        <p:spPr bwMode="auto">
          <a:xfrm>
            <a:off x="9043988" y="2030413"/>
            <a:ext cx="1203325" cy="984250"/>
          </a:xfrm>
          <a:prstGeom prst="rect">
            <a:avLst/>
          </a:prstGeom>
          <a:noFill/>
          <a:ln w="9525">
            <a:noFill/>
            <a:miter lim="800000"/>
          </a:ln>
        </p:spPr>
        <p:txBody>
          <a:bodyPr wrap="none" lIns="121917" tIns="60958" rIns="121917" bIns="60958">
            <a:spAutoFit/>
          </a:bodyPr>
          <a:lstStyle/>
          <a:p>
            <a:pPr algn="ctr"/>
            <a:r>
              <a:rPr lang="zh-CN" altLang="en-US" sz="1900">
                <a:latin typeface="Calibri" panose="020F0502020204030204" pitchFamily="34" charset="0"/>
              </a:rPr>
              <a:t>法律惩戒</a:t>
            </a:r>
            <a:endParaRPr lang="en-US" altLang="zh-CN" sz="1900">
              <a:latin typeface="Calibri" panose="020F0502020204030204" pitchFamily="34" charset="0"/>
            </a:endParaRPr>
          </a:p>
          <a:p>
            <a:pPr algn="ctr"/>
            <a:r>
              <a:rPr lang="zh-CN" altLang="en-US" sz="1900">
                <a:latin typeface="Calibri" panose="020F0502020204030204" pitchFamily="34" charset="0"/>
              </a:rPr>
              <a:t>信用惩戒</a:t>
            </a:r>
            <a:endParaRPr lang="en-US" altLang="zh-CN" sz="1900">
              <a:latin typeface="Calibri" panose="020F0502020204030204" pitchFamily="34" charset="0"/>
            </a:endParaRPr>
          </a:p>
          <a:p>
            <a:pPr algn="ctr"/>
            <a:r>
              <a:rPr lang="zh-CN" altLang="en-US" sz="1900">
                <a:latin typeface="Calibri" panose="020F0502020204030204" pitchFamily="34" charset="0"/>
              </a:rPr>
              <a:t>监管惩戒</a:t>
            </a:r>
            <a:endParaRPr lang="en-US" altLang="zh-CN" sz="1900">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0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0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0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0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1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1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1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6313" name="文本框 213"/>
          <p:cNvSpPr txBox="1">
            <a:spLocks noChangeArrowheads="1"/>
          </p:cNvSpPr>
          <p:nvPr/>
        </p:nvSpPr>
        <p:spPr bwMode="auto">
          <a:xfrm>
            <a:off x="4926013" y="280988"/>
            <a:ext cx="23399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分层随机取数</a:t>
            </a:r>
            <a:endParaRPr lang="zh-CN" altLang="en-US" sz="2800">
              <a:solidFill>
                <a:schemeClr val="accent1"/>
              </a:solidFill>
              <a:latin typeface="华文细黑" pitchFamily="2" charset="-122"/>
              <a:ea typeface="华文细黑" pitchFamily="2" charset="-122"/>
            </a:endParaRPr>
          </a:p>
        </p:txBody>
      </p:sp>
      <p:graphicFrame>
        <p:nvGraphicFramePr>
          <p:cNvPr id="51" name="表格 50"/>
          <p:cNvGraphicFramePr>
            <a:graphicFrameLocks noGrp="1"/>
          </p:cNvGraphicFramePr>
          <p:nvPr/>
        </p:nvGraphicFramePr>
        <p:xfrm>
          <a:off x="2455863" y="1566863"/>
          <a:ext cx="6013450" cy="320675"/>
        </p:xfrm>
        <a:graphic>
          <a:graphicData uri="http://schemas.openxmlformats.org/drawingml/2006/table">
            <a:tbl>
              <a:tblPr/>
              <a:tblGrid>
                <a:gridCol w="1001712"/>
                <a:gridCol w="1003300"/>
                <a:gridCol w="1000125"/>
                <a:gridCol w="1003300"/>
                <a:gridCol w="1001713"/>
                <a:gridCol w="1003300"/>
              </a:tblGrid>
              <a:tr h="32067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项数</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一项</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两项</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三项</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四项</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Times New Roman" panose="02020603050405020304" pitchFamily="18" charset="0"/>
                          <a:ea typeface="仿宋_GB2312" pitchFamily="49" charset="-122"/>
                        </a:rPr>
                        <a:t>五项</a:t>
                      </a:r>
                      <a:endParaRPr kumimoji="0" lang="zh-CN" altLang="en-US" sz="13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2" name="表格 51"/>
          <p:cNvGraphicFramePr>
            <a:graphicFrameLocks noGrp="1"/>
          </p:cNvGraphicFramePr>
          <p:nvPr/>
        </p:nvGraphicFramePr>
        <p:xfrm>
          <a:off x="2527300" y="2932113"/>
          <a:ext cx="5834063" cy="723900"/>
        </p:xfrm>
        <a:graphic>
          <a:graphicData uri="http://schemas.openxmlformats.org/drawingml/2006/table">
            <a:tbl>
              <a:tblPr/>
              <a:tblGrid>
                <a:gridCol w="971550"/>
                <a:gridCol w="971550"/>
                <a:gridCol w="971550"/>
                <a:gridCol w="974725"/>
                <a:gridCol w="971550"/>
                <a:gridCol w="973138"/>
              </a:tblGrid>
              <a:tr h="403225">
                <a:tc>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zh-CN" altLang="zh-CN" sz="1300" b="0"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税率</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仿宋_GB2312" pitchFamily="49" charset="-122"/>
                          <a:ea typeface="等线" pitchFamily="2" charset="-122"/>
                        </a:rPr>
                        <a:t>45%</a:t>
                      </a:r>
                      <a:endParaRPr kumimoji="0" lang="zh-CN" altLang="zh-CN"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仿宋_GB2312" pitchFamily="49" charset="-122"/>
                          <a:ea typeface="等线" pitchFamily="2" charset="-122"/>
                        </a:rPr>
                        <a:t>35%</a:t>
                      </a:r>
                      <a:endParaRPr kumimoji="0" lang="zh-CN" altLang="zh-CN"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仿宋_GB2312" pitchFamily="49" charset="-122"/>
                          <a:ea typeface="等线" pitchFamily="2" charset="-122"/>
                        </a:rPr>
                        <a:t>30%</a:t>
                      </a:r>
                      <a:endParaRPr kumimoji="0" lang="zh-CN" altLang="zh-CN"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仿宋_GB2312" pitchFamily="49" charset="-122"/>
                          <a:ea typeface="等线" pitchFamily="2" charset="-122"/>
                        </a:rPr>
                        <a:t>25%</a:t>
                      </a:r>
                      <a:endParaRPr kumimoji="0" lang="zh-CN" altLang="zh-CN"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7625" algn="r" defTabSz="914400" rtl="0" eaLnBrk="0" fontAlgn="base" latinLnBrk="0" hangingPunct="0">
                        <a:lnSpc>
                          <a:spcPct val="100000"/>
                        </a:lnSpc>
                        <a:spcBef>
                          <a:spcPct val="0"/>
                        </a:spcBef>
                        <a:spcAft>
                          <a:spcPct val="0"/>
                        </a:spcAft>
                        <a:buClrTx/>
                        <a:buSzTx/>
                        <a:buFontTx/>
                        <a:buNone/>
                      </a:pPr>
                      <a:r>
                        <a:rPr kumimoji="0" lang="zh-CN" altLang="zh-CN" sz="1300" b="0" i="0" u="none" strike="noStrike" cap="none" normalizeH="0" baseline="0" smtClean="0">
                          <a:ln>
                            <a:noFill/>
                          </a:ln>
                          <a:solidFill>
                            <a:schemeClr val="tx1"/>
                          </a:solidFill>
                          <a:effectLst/>
                          <a:latin typeface="Times New Roman" panose="02020603050405020304" pitchFamily="18" charset="0"/>
                          <a:ea typeface="幼圆" pitchFamily="49" charset="-122"/>
                        </a:rPr>
                        <a:t>≤</a:t>
                      </a:r>
                      <a:r>
                        <a:rPr kumimoji="0" lang="en-US" altLang="zh-CN" sz="1300" b="0" i="0" u="none" strike="noStrike" cap="none" normalizeH="0" baseline="0" smtClean="0">
                          <a:ln>
                            <a:noFill/>
                          </a:ln>
                          <a:solidFill>
                            <a:schemeClr val="tx1"/>
                          </a:solidFill>
                          <a:effectLst/>
                          <a:latin typeface="仿宋_GB2312" pitchFamily="49" charset="-122"/>
                          <a:ea typeface="等线" pitchFamily="2" charset="-122"/>
                        </a:rPr>
                        <a:t>20% </a:t>
                      </a:r>
                      <a:endParaRPr kumimoji="0" lang="zh-CN" altLang="zh-CN"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权重</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高</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较高</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中</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较低</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r"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rPr>
                        <a:t>低</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3" name="表格 52"/>
          <p:cNvGraphicFramePr>
            <a:graphicFrameLocks noGrp="1"/>
          </p:cNvGraphicFramePr>
          <p:nvPr/>
        </p:nvGraphicFramePr>
        <p:xfrm>
          <a:off x="3335338" y="4779963"/>
          <a:ext cx="5026025" cy="1390650"/>
        </p:xfrm>
        <a:graphic>
          <a:graphicData uri="http://schemas.openxmlformats.org/drawingml/2006/table">
            <a:tbl>
              <a:tblPr/>
              <a:tblGrid>
                <a:gridCol w="2805112"/>
                <a:gridCol w="2220913"/>
              </a:tblGrid>
              <a:tr h="231775">
                <a:tc>
                  <a:txBody>
                    <a:bodyPr/>
                    <a:lstStyle/>
                    <a:p>
                      <a:pPr marL="0" marR="0" lvl="0" indent="-36830" algn="just"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专项附加扣除项目</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权重</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住房租金</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高</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赡养老人</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高</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继续教育</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中</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子女教育</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较低</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住房贷款利息</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53975" algn="just" defTabSz="914400" rtl="0" eaLnBrk="0" fontAlgn="base"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低</a:t>
                      </a:r>
                      <a:endParaRPr kumimoji="0" lang="zh-CN" altLang="en-US" sz="1100" b="0" i="0" u="none" strike="noStrike" cap="none" normalizeH="0" baseline="0" smtClean="0">
                        <a:ln>
                          <a:noFill/>
                        </a:ln>
                        <a:solidFill>
                          <a:schemeClr val="tx1"/>
                        </a:solidFill>
                        <a:effectLst/>
                        <a:latin typeface="Times New Roman" panose="02020603050405020304" pitchFamily="18" charset="0"/>
                        <a:ea typeface="等线" pitchFamily="2" charset="-122"/>
                        <a:cs typeface="Times New Roman" panose="02020603050405020304" pitchFamily="18" charset="0"/>
                      </a:endParaRPr>
                    </a:p>
                  </a:txBody>
                  <a:tcPr marL="68578" marR="685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376" name="TextBox 53"/>
          <p:cNvSpPr txBox="1">
            <a:spLocks noChangeArrowheads="1"/>
          </p:cNvSpPr>
          <p:nvPr/>
        </p:nvSpPr>
        <p:spPr bwMode="auto">
          <a:xfrm>
            <a:off x="3530600" y="1009650"/>
            <a:ext cx="3403600" cy="430213"/>
          </a:xfrm>
          <a:prstGeom prst="rect">
            <a:avLst/>
          </a:prstGeom>
          <a:noFill/>
          <a:ln w="9525">
            <a:noFill/>
            <a:miter lim="800000"/>
          </a:ln>
        </p:spPr>
        <p:txBody>
          <a:bodyPr lIns="121917" tIns="60958" rIns="121917" bIns="60958">
            <a:spAutoFit/>
          </a:bodyPr>
          <a:lstStyle/>
          <a:p>
            <a:r>
              <a:rPr lang="zh-CN" altLang="en-US" sz="2000" b="1">
                <a:latin typeface="宋体" panose="02010600030101010101" pitchFamily="2" charset="-122"/>
              </a:rPr>
              <a:t>扣除项数维度取数比例</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226377" name="TextBox 54"/>
          <p:cNvSpPr txBox="1">
            <a:spLocks noChangeArrowheads="1"/>
          </p:cNvSpPr>
          <p:nvPr/>
        </p:nvSpPr>
        <p:spPr bwMode="auto">
          <a:xfrm>
            <a:off x="3530600" y="2436813"/>
            <a:ext cx="3403600" cy="427037"/>
          </a:xfrm>
          <a:prstGeom prst="rect">
            <a:avLst/>
          </a:prstGeom>
          <a:noFill/>
          <a:ln w="9525">
            <a:noFill/>
            <a:miter lim="800000"/>
          </a:ln>
        </p:spPr>
        <p:txBody>
          <a:bodyPr lIns="121917" tIns="60958" rIns="121917" bIns="60958">
            <a:spAutoFit/>
          </a:bodyPr>
          <a:lstStyle/>
          <a:p>
            <a:r>
              <a:rPr lang="zh-CN" altLang="en-US" sz="2000" b="1">
                <a:latin typeface="宋体" panose="02010600030101010101" pitchFamily="2" charset="-122"/>
              </a:rPr>
              <a:t>适用税率维度取数权重</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226378" name="TextBox 55"/>
          <p:cNvSpPr txBox="1">
            <a:spLocks noChangeArrowheads="1"/>
          </p:cNvSpPr>
          <p:nvPr/>
        </p:nvSpPr>
        <p:spPr bwMode="auto">
          <a:xfrm>
            <a:off x="3554413" y="4202113"/>
            <a:ext cx="3403600" cy="428625"/>
          </a:xfrm>
          <a:prstGeom prst="rect">
            <a:avLst/>
          </a:prstGeom>
          <a:noFill/>
          <a:ln w="9525">
            <a:noFill/>
            <a:miter lim="800000"/>
          </a:ln>
        </p:spPr>
        <p:txBody>
          <a:bodyPr lIns="121917" tIns="60958" rIns="121917" bIns="60958">
            <a:spAutoFit/>
          </a:bodyPr>
          <a:lstStyle/>
          <a:p>
            <a:r>
              <a:rPr lang="zh-CN" altLang="en-US" sz="2000" b="1">
                <a:latin typeface="宋体" panose="02010600030101010101" pitchFamily="2" charset="-122"/>
              </a:rPr>
              <a:t>项目风险维度取数权重</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226379" name="Freeform 5"/>
          <p:cNvSpPr>
            <a:spLocks noEditPoints="1"/>
          </p:cNvSpPr>
          <p:nvPr/>
        </p:nvSpPr>
        <p:spPr bwMode="auto">
          <a:xfrm>
            <a:off x="2089150" y="100965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26380" name="Freeform 9"/>
          <p:cNvSpPr>
            <a:spLocks noEditPoints="1"/>
          </p:cNvSpPr>
          <p:nvPr/>
        </p:nvSpPr>
        <p:spPr bwMode="auto">
          <a:xfrm>
            <a:off x="2084388" y="2395538"/>
            <a:ext cx="1149350" cy="468312"/>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26381" name="Freeform 13"/>
          <p:cNvSpPr>
            <a:spLocks noEditPoints="1"/>
          </p:cNvSpPr>
          <p:nvPr/>
        </p:nvSpPr>
        <p:spPr bwMode="auto">
          <a:xfrm>
            <a:off x="2109788" y="4184650"/>
            <a:ext cx="1155700" cy="47148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2147483647 w 1961"/>
              <a:gd name="T75" fmla="*/ 2147483647 h 1109"/>
              <a:gd name="T76" fmla="*/ 2147483647 w 1961"/>
              <a:gd name="T77" fmla="*/ 2147483647 h 1109"/>
              <a:gd name="T78" fmla="*/ 2147483647 w 1961"/>
              <a:gd name="T79" fmla="*/ 2147483647 h 1109"/>
              <a:gd name="T80" fmla="*/ 2147483647 w 1961"/>
              <a:gd name="T81" fmla="*/ 2147483647 h 1109"/>
              <a:gd name="T82" fmla="*/ 2147483647 w 1961"/>
              <a:gd name="T83" fmla="*/ 2147483647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1"/>
              <a:gd name="T127" fmla="*/ 0 h 1109"/>
              <a:gd name="T128" fmla="*/ 1961 w 1961"/>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FFB850"/>
          </a:solidFill>
          <a:ln w="9525">
            <a:noFill/>
            <a:round/>
          </a:ln>
        </p:spPr>
        <p:txBody>
          <a:bodyPr/>
          <a:lstStyle/>
          <a:p>
            <a:endParaRPr lang="zh-CN" altLang="en-US"/>
          </a:p>
        </p:txBody>
      </p:sp>
      <p:sp>
        <p:nvSpPr>
          <p:cNvPr id="226382" name="Oval 5"/>
          <p:cNvSpPr>
            <a:spLocks noChangeArrowheads="1"/>
          </p:cNvSpPr>
          <p:nvPr/>
        </p:nvSpPr>
        <p:spPr bwMode="auto">
          <a:xfrm>
            <a:off x="9531350" y="1366838"/>
            <a:ext cx="1970088" cy="1981200"/>
          </a:xfrm>
          <a:prstGeom prst="ellipse">
            <a:avLst/>
          </a:prstGeom>
          <a:solidFill>
            <a:schemeClr val="accent1"/>
          </a:solidFill>
          <a:ln w="12700" algn="ctr">
            <a:solidFill>
              <a:schemeClr val="bg1"/>
            </a:solidFill>
            <a:miter lim="800000"/>
          </a:ln>
        </p:spPr>
        <p:txBody>
          <a:bodyPr lIns="91438" tIns="45719" rIns="91438" bIns="45719" anchor="ctr"/>
          <a:lstStyle/>
          <a:p>
            <a:pPr algn="ctr"/>
            <a:r>
              <a:rPr lang="zh-CN" altLang="en-US" sz="1900">
                <a:solidFill>
                  <a:srgbClr val="FFFFFF"/>
                </a:solidFill>
                <a:latin typeface="Calibri" panose="020F0502020204030204" pitchFamily="34" charset="0"/>
              </a:rPr>
              <a:t>预缴环节</a:t>
            </a:r>
            <a:endParaRPr lang="zh-CN" altLang="en-US" sz="1900">
              <a:solidFill>
                <a:srgbClr val="FFFFFF"/>
              </a:solidFill>
              <a:latin typeface="Calibri" panose="020F0502020204030204" pitchFamily="34" charset="0"/>
            </a:endParaRPr>
          </a:p>
          <a:p>
            <a:pPr algn="ctr"/>
            <a:r>
              <a:rPr lang="zh-CN" altLang="en-US" sz="1900">
                <a:solidFill>
                  <a:srgbClr val="FFFFFF"/>
                </a:solidFill>
                <a:latin typeface="Calibri" panose="020F0502020204030204" pitchFamily="34" charset="0"/>
              </a:rPr>
              <a:t>即开展</a:t>
            </a:r>
            <a:endParaRPr lang="zh-CN" altLang="en-US" sz="1900">
              <a:solidFill>
                <a:srgbClr val="FFFFFF"/>
              </a:solidFill>
              <a:latin typeface="Calibri" panose="020F0502020204030204" pitchFamily="34" charset="0"/>
            </a:endParaRPr>
          </a:p>
        </p:txBody>
      </p:sp>
      <p:sp>
        <p:nvSpPr>
          <p:cNvPr id="226383" name="Oval 5"/>
          <p:cNvSpPr>
            <a:spLocks noChangeArrowheads="1"/>
          </p:cNvSpPr>
          <p:nvPr/>
        </p:nvSpPr>
        <p:spPr bwMode="auto">
          <a:xfrm>
            <a:off x="9588500" y="4184650"/>
            <a:ext cx="1970088" cy="1981200"/>
          </a:xfrm>
          <a:prstGeom prst="ellipse">
            <a:avLst/>
          </a:prstGeom>
          <a:solidFill>
            <a:schemeClr val="accent1"/>
          </a:solidFill>
          <a:ln w="12700" algn="ctr">
            <a:solidFill>
              <a:schemeClr val="bg1"/>
            </a:solidFill>
            <a:miter lim="800000"/>
          </a:ln>
        </p:spPr>
        <p:txBody>
          <a:bodyPr lIns="91438" tIns="45719" rIns="91438" bIns="45719" anchor="ctr"/>
          <a:lstStyle/>
          <a:p>
            <a:pPr algn="ctr"/>
            <a:r>
              <a:rPr lang="zh-CN" altLang="en-US" sz="1900">
                <a:solidFill>
                  <a:srgbClr val="FFFFFF"/>
                </a:solidFill>
                <a:latin typeface="Calibri" panose="020F0502020204030204" pitchFamily="34" charset="0"/>
              </a:rPr>
              <a:t>汇缴环节</a:t>
            </a:r>
            <a:endParaRPr lang="zh-CN" altLang="en-US" sz="1900">
              <a:solidFill>
                <a:srgbClr val="FFFFFF"/>
              </a:solidFill>
              <a:latin typeface="Calibri" panose="020F0502020204030204" pitchFamily="34" charset="0"/>
            </a:endParaRPr>
          </a:p>
          <a:p>
            <a:pPr algn="ctr"/>
            <a:endParaRPr lang="zh-CN" altLang="en-US" sz="1900">
              <a:solidFill>
                <a:srgbClr val="FFFFFF"/>
              </a:solidFill>
              <a:latin typeface="Calibri" panose="020F0502020204030204" pitchFamily="34" charset="0"/>
            </a:endParaRPr>
          </a:p>
          <a:p>
            <a:pPr algn="ctr"/>
            <a:r>
              <a:rPr lang="zh-CN" altLang="en-US" sz="1900">
                <a:solidFill>
                  <a:srgbClr val="FFFFFF"/>
                </a:solidFill>
                <a:latin typeface="Calibri" panose="020F0502020204030204" pitchFamily="34" charset="0"/>
              </a:rPr>
              <a:t>事后抽查</a:t>
            </a:r>
            <a:endParaRPr lang="zh-CN" altLang="en-US" sz="1900">
              <a:solidFill>
                <a:srgbClr val="FFFFFF"/>
              </a:solidFill>
              <a:latin typeface="Calibri" panose="020F0502020204030204" pitchFamily="34" charset="0"/>
            </a:endParaRPr>
          </a:p>
          <a:p>
            <a:pPr algn="ctr"/>
            <a:r>
              <a:rPr lang="en-US" altLang="zh-CN" sz="1900">
                <a:solidFill>
                  <a:srgbClr val="FFFFFF"/>
                </a:solidFill>
                <a:latin typeface="Calibri" panose="020F0502020204030204" pitchFamily="34" charset="0"/>
              </a:rPr>
              <a:t>+</a:t>
            </a:r>
            <a:r>
              <a:rPr lang="zh-CN" altLang="en-US" sz="1900">
                <a:solidFill>
                  <a:srgbClr val="FFFFFF"/>
                </a:solidFill>
                <a:latin typeface="Calibri" panose="020F0502020204030204" pitchFamily="34" charset="0"/>
              </a:rPr>
              <a:t>风险管理</a:t>
            </a:r>
            <a:endParaRPr lang="zh-CN" altLang="en-US" sz="1900">
              <a:solidFill>
                <a:srgbClr val="FFFFFF"/>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5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6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28361" name="文本框 213"/>
          <p:cNvSpPr txBox="1">
            <a:spLocks noChangeArrowheads="1"/>
          </p:cNvSpPr>
          <p:nvPr/>
        </p:nvSpPr>
        <p:spPr bwMode="auto">
          <a:xfrm>
            <a:off x="4926013" y="280988"/>
            <a:ext cx="23399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分层随机取数</a:t>
            </a:r>
            <a:endParaRPr lang="zh-CN" altLang="en-US" sz="2800">
              <a:solidFill>
                <a:schemeClr val="accent1"/>
              </a:solidFill>
              <a:latin typeface="华文细黑" pitchFamily="2" charset="-122"/>
              <a:ea typeface="华文细黑" pitchFamily="2" charset="-122"/>
            </a:endParaRPr>
          </a:p>
        </p:txBody>
      </p:sp>
      <p:sp>
        <p:nvSpPr>
          <p:cNvPr id="228362" name="TextBox 53"/>
          <p:cNvSpPr txBox="1">
            <a:spLocks noChangeArrowheads="1"/>
          </p:cNvSpPr>
          <p:nvPr/>
        </p:nvSpPr>
        <p:spPr bwMode="auto">
          <a:xfrm>
            <a:off x="2886075" y="1112838"/>
            <a:ext cx="3403600" cy="441325"/>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外部分析指标</a:t>
            </a:r>
            <a:endParaRPr lang="zh-CN" altLang="en-US" sz="2000">
              <a:latin typeface="宋体" panose="02010600030101010101" pitchFamily="2" charset="-122"/>
            </a:endParaRPr>
          </a:p>
        </p:txBody>
      </p:sp>
      <p:sp>
        <p:nvSpPr>
          <p:cNvPr id="228363" name="TextBox 54"/>
          <p:cNvSpPr txBox="1">
            <a:spLocks noChangeArrowheads="1"/>
          </p:cNvSpPr>
          <p:nvPr/>
        </p:nvSpPr>
        <p:spPr bwMode="auto">
          <a:xfrm>
            <a:off x="2736850" y="3016250"/>
            <a:ext cx="3403600" cy="441325"/>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内部分析指标</a:t>
            </a:r>
            <a:endParaRPr lang="zh-CN" altLang="en-US" sz="2000">
              <a:latin typeface="宋体" panose="02010600030101010101" pitchFamily="2" charset="-122"/>
            </a:endParaRPr>
          </a:p>
        </p:txBody>
      </p:sp>
      <p:sp>
        <p:nvSpPr>
          <p:cNvPr id="228364" name="TextBox 55"/>
          <p:cNvSpPr txBox="1">
            <a:spLocks noChangeArrowheads="1"/>
          </p:cNvSpPr>
          <p:nvPr/>
        </p:nvSpPr>
        <p:spPr bwMode="auto">
          <a:xfrm>
            <a:off x="2686050" y="4846638"/>
            <a:ext cx="3403600" cy="441325"/>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经验分析指标</a:t>
            </a:r>
            <a:endParaRPr lang="zh-CN" altLang="en-US" sz="2000">
              <a:latin typeface="宋体" panose="02010600030101010101" pitchFamily="2" charset="-122"/>
            </a:endParaRPr>
          </a:p>
        </p:txBody>
      </p:sp>
      <p:sp>
        <p:nvSpPr>
          <p:cNvPr id="228365" name="Freeform 5"/>
          <p:cNvSpPr>
            <a:spLocks noEditPoints="1"/>
          </p:cNvSpPr>
          <p:nvPr/>
        </p:nvSpPr>
        <p:spPr bwMode="auto">
          <a:xfrm>
            <a:off x="1446213" y="1076325"/>
            <a:ext cx="1147762"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28366" name="Freeform 9"/>
          <p:cNvSpPr>
            <a:spLocks noEditPoints="1"/>
          </p:cNvSpPr>
          <p:nvPr/>
        </p:nvSpPr>
        <p:spPr bwMode="auto">
          <a:xfrm>
            <a:off x="1393825" y="2989263"/>
            <a:ext cx="1149350" cy="468312"/>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28367" name="Freeform 13"/>
          <p:cNvSpPr>
            <a:spLocks noEditPoints="1"/>
          </p:cNvSpPr>
          <p:nvPr/>
        </p:nvSpPr>
        <p:spPr bwMode="auto">
          <a:xfrm>
            <a:off x="1382713" y="4837113"/>
            <a:ext cx="1155700" cy="471487"/>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2147483647 w 1961"/>
              <a:gd name="T75" fmla="*/ 2147483647 h 1109"/>
              <a:gd name="T76" fmla="*/ 2147483647 w 1961"/>
              <a:gd name="T77" fmla="*/ 2147483647 h 1109"/>
              <a:gd name="T78" fmla="*/ 2147483647 w 1961"/>
              <a:gd name="T79" fmla="*/ 2147483647 h 1109"/>
              <a:gd name="T80" fmla="*/ 2147483647 w 1961"/>
              <a:gd name="T81" fmla="*/ 2147483647 h 1109"/>
              <a:gd name="T82" fmla="*/ 2147483647 w 1961"/>
              <a:gd name="T83" fmla="*/ 2147483647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1"/>
              <a:gd name="T127" fmla="*/ 0 h 1109"/>
              <a:gd name="T128" fmla="*/ 1961 w 1961"/>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FFB850"/>
          </a:solidFill>
          <a:ln w="9525">
            <a:noFill/>
            <a:round/>
          </a:ln>
        </p:spPr>
        <p:txBody>
          <a:bodyPr/>
          <a:lstStyle/>
          <a:p>
            <a:endParaRPr lang="zh-CN" altLang="en-US"/>
          </a:p>
        </p:txBody>
      </p:sp>
      <p:sp>
        <p:nvSpPr>
          <p:cNvPr id="228368" name="矩形 1"/>
          <p:cNvSpPr>
            <a:spLocks noChangeArrowheads="1"/>
          </p:cNvSpPr>
          <p:nvPr/>
        </p:nvSpPr>
        <p:spPr bwMode="auto">
          <a:xfrm>
            <a:off x="1241425" y="1684338"/>
            <a:ext cx="9937750" cy="1082675"/>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利用公安、民政、住建等部门第三方数据对专项附加扣除采集信息的真实性、准确性进行分析。如通过卫健委父母子女关系数据分析比对子女信息是否真实，通过人民银行征信数据分析比对住房贷款合同是否存在、是否为首套住房贷款等。</a:t>
            </a:r>
            <a:endParaRPr lang="zh-CN" altLang="en-US" sz="2100">
              <a:latin typeface="Calibri" panose="020F0502020204030204" pitchFamily="34" charset="0"/>
              <a:ea typeface="仿宋" panose="02010609060101010101" pitchFamily="49" charset="-122"/>
            </a:endParaRPr>
          </a:p>
        </p:txBody>
      </p:sp>
      <p:sp>
        <p:nvSpPr>
          <p:cNvPr id="228369" name="矩形 20"/>
          <p:cNvSpPr>
            <a:spLocks noChangeArrowheads="1"/>
          </p:cNvSpPr>
          <p:nvPr/>
        </p:nvSpPr>
        <p:spPr bwMode="auto">
          <a:xfrm>
            <a:off x="1222375" y="3459163"/>
            <a:ext cx="9937750" cy="1082675"/>
          </a:xfrm>
          <a:prstGeom prst="rect">
            <a:avLst/>
          </a:prstGeom>
          <a:noFill/>
          <a:ln w="9525">
            <a:noFill/>
            <a:miter lim="800000"/>
          </a:ln>
        </p:spPr>
        <p:txBody>
          <a:bodyPr lIns="121917" tIns="60958" rIns="121917" bIns="60958">
            <a:spAutoFit/>
          </a:bodyPr>
          <a:lstStyle/>
          <a:p>
            <a:r>
              <a:rPr lang="zh-CN" altLang="en-US" sz="2100">
                <a:latin typeface="仿宋" panose="02010609060101010101" pitchFamily="49" charset="-122"/>
                <a:ea typeface="仿宋" panose="02010609060101010101" pitchFamily="49" charset="-122"/>
              </a:rPr>
              <a:t>指依照专项附加扣除相关规定，利用内部数据勾稽关系对专项附加扣除采集信息的合规性进行分析。如分析受教育子女年龄是否年满</a:t>
            </a:r>
            <a:r>
              <a:rPr lang="en-US" altLang="zh-CN" sz="2100">
                <a:latin typeface="仿宋" panose="02010609060101010101" pitchFamily="49" charset="-122"/>
                <a:ea typeface="仿宋" panose="02010609060101010101" pitchFamily="49" charset="-122"/>
              </a:rPr>
              <a:t>3</a:t>
            </a:r>
            <a:r>
              <a:rPr lang="zh-CN" altLang="en-US" sz="2100">
                <a:latin typeface="仿宋" panose="02010609060101010101" pitchFamily="49" charset="-122"/>
                <a:ea typeface="仿宋" panose="02010609060101010101" pitchFamily="49" charset="-122"/>
              </a:rPr>
              <a:t>周岁，住房贷款利息、住房租金是否同时享受，同一个孩子名下扣除标准超过规定定额等。</a:t>
            </a:r>
            <a:endParaRPr lang="zh-CN" altLang="en-US" sz="2100">
              <a:latin typeface="仿宋" panose="02010609060101010101" pitchFamily="49" charset="-122"/>
              <a:ea typeface="仿宋" panose="02010609060101010101" pitchFamily="49" charset="-122"/>
            </a:endParaRPr>
          </a:p>
        </p:txBody>
      </p:sp>
      <p:sp>
        <p:nvSpPr>
          <p:cNvPr id="228370" name="矩形 23"/>
          <p:cNvSpPr>
            <a:spLocks noChangeArrowheads="1"/>
          </p:cNvSpPr>
          <p:nvPr/>
        </p:nvSpPr>
        <p:spPr bwMode="auto">
          <a:xfrm>
            <a:off x="1335088" y="5441950"/>
            <a:ext cx="10052050" cy="762000"/>
          </a:xfrm>
          <a:prstGeom prst="rect">
            <a:avLst/>
          </a:prstGeom>
          <a:noFill/>
          <a:ln w="9525">
            <a:noFill/>
            <a:miter lim="800000"/>
          </a:ln>
        </p:spPr>
        <p:txBody>
          <a:bodyPr lIns="121917" tIns="60958" rIns="121917" bIns="60958">
            <a:spAutoFit/>
          </a:bodyPr>
          <a:lstStyle/>
          <a:p>
            <a:r>
              <a:rPr lang="zh-CN" altLang="en-US" sz="2100">
                <a:latin typeface="仿宋" panose="02010609060101010101" pitchFamily="49" charset="-122"/>
                <a:ea typeface="仿宋" panose="02010609060101010101" pitchFamily="49" charset="-122"/>
              </a:rPr>
              <a:t>指基于日常生活经验或统计规律分析专项附加扣除信息是否符合常规，如纳税人子女教育采集信息中存在年满</a:t>
            </a:r>
            <a:r>
              <a:rPr lang="en-US" altLang="zh-CN" sz="2100">
                <a:latin typeface="仿宋" panose="02010609060101010101" pitchFamily="49" charset="-122"/>
                <a:ea typeface="仿宋" panose="02010609060101010101" pitchFamily="49" charset="-122"/>
              </a:rPr>
              <a:t>20</a:t>
            </a:r>
            <a:r>
              <a:rPr lang="zh-CN" altLang="en-US" sz="2100">
                <a:latin typeface="仿宋" panose="02010609060101010101" pitchFamily="49" charset="-122"/>
                <a:ea typeface="仿宋" panose="02010609060101010101" pitchFamily="49" charset="-122"/>
              </a:rPr>
              <a:t>周岁仍在就读高中等。</a:t>
            </a:r>
            <a:endParaRPr lang="zh-CN" altLang="en-US" sz="2100">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0409"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推送应对</a:t>
            </a:r>
            <a:endParaRPr lang="zh-CN" altLang="en-US" sz="2800">
              <a:solidFill>
                <a:schemeClr val="accent1"/>
              </a:solidFill>
              <a:latin typeface="华文细黑" pitchFamily="2" charset="-122"/>
              <a:ea typeface="华文细黑" pitchFamily="2" charset="-122"/>
            </a:endParaRPr>
          </a:p>
        </p:txBody>
      </p:sp>
      <p:sp>
        <p:nvSpPr>
          <p:cNvPr id="230410" name="TextBox 53"/>
          <p:cNvSpPr txBox="1">
            <a:spLocks noChangeArrowheads="1"/>
          </p:cNvSpPr>
          <p:nvPr/>
        </p:nvSpPr>
        <p:spPr bwMode="auto">
          <a:xfrm>
            <a:off x="3530600" y="1009650"/>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推送应对机关核查</a:t>
            </a:r>
            <a:endParaRPr lang="zh-CN" altLang="en-US" sz="2000">
              <a:latin typeface="宋体" panose="02010600030101010101" pitchFamily="2" charset="-122"/>
            </a:endParaRPr>
          </a:p>
        </p:txBody>
      </p:sp>
      <p:sp>
        <p:nvSpPr>
          <p:cNvPr id="230411" name="TextBox 54"/>
          <p:cNvSpPr txBox="1">
            <a:spLocks noChangeArrowheads="1"/>
          </p:cNvSpPr>
          <p:nvPr/>
        </p:nvSpPr>
        <p:spPr bwMode="auto">
          <a:xfrm>
            <a:off x="3530600" y="2989263"/>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应对机关确认规则</a:t>
            </a:r>
            <a:endParaRPr lang="zh-CN" altLang="en-US" sz="2000">
              <a:latin typeface="宋体" panose="02010600030101010101" pitchFamily="2" charset="-122"/>
            </a:endParaRPr>
          </a:p>
        </p:txBody>
      </p:sp>
      <p:sp>
        <p:nvSpPr>
          <p:cNvPr id="230412" name="TextBox 55"/>
          <p:cNvSpPr txBox="1">
            <a:spLocks noChangeArrowheads="1"/>
          </p:cNvSpPr>
          <p:nvPr/>
        </p:nvSpPr>
        <p:spPr bwMode="auto">
          <a:xfrm>
            <a:off x="3554413" y="4697413"/>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实地核查工作方式</a:t>
            </a:r>
            <a:endParaRPr lang="zh-CN" altLang="en-US" sz="2000">
              <a:latin typeface="宋体" panose="02010600030101010101" pitchFamily="2" charset="-122"/>
            </a:endParaRPr>
          </a:p>
        </p:txBody>
      </p:sp>
      <p:sp>
        <p:nvSpPr>
          <p:cNvPr id="230413" name="Freeform 5"/>
          <p:cNvSpPr>
            <a:spLocks noEditPoints="1"/>
          </p:cNvSpPr>
          <p:nvPr/>
        </p:nvSpPr>
        <p:spPr bwMode="auto">
          <a:xfrm>
            <a:off x="2089150" y="100965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30414" name="Freeform 9"/>
          <p:cNvSpPr>
            <a:spLocks noEditPoints="1"/>
          </p:cNvSpPr>
          <p:nvPr/>
        </p:nvSpPr>
        <p:spPr bwMode="auto">
          <a:xfrm>
            <a:off x="2084388" y="2997200"/>
            <a:ext cx="1149350" cy="468313"/>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30415" name="Freeform 13"/>
          <p:cNvSpPr>
            <a:spLocks noEditPoints="1"/>
          </p:cNvSpPr>
          <p:nvPr/>
        </p:nvSpPr>
        <p:spPr bwMode="auto">
          <a:xfrm>
            <a:off x="2109788" y="4735513"/>
            <a:ext cx="1155700" cy="471487"/>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2147483647 w 1961"/>
              <a:gd name="T75" fmla="*/ 2147483647 h 1109"/>
              <a:gd name="T76" fmla="*/ 2147483647 w 1961"/>
              <a:gd name="T77" fmla="*/ 2147483647 h 1109"/>
              <a:gd name="T78" fmla="*/ 2147483647 w 1961"/>
              <a:gd name="T79" fmla="*/ 2147483647 h 1109"/>
              <a:gd name="T80" fmla="*/ 2147483647 w 1961"/>
              <a:gd name="T81" fmla="*/ 2147483647 h 1109"/>
              <a:gd name="T82" fmla="*/ 2147483647 w 1961"/>
              <a:gd name="T83" fmla="*/ 2147483647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1"/>
              <a:gd name="T127" fmla="*/ 0 h 1109"/>
              <a:gd name="T128" fmla="*/ 1961 w 1961"/>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FFB850"/>
          </a:solidFill>
          <a:ln w="9525">
            <a:noFill/>
            <a:round/>
          </a:ln>
        </p:spPr>
        <p:txBody>
          <a:bodyPr/>
          <a:lstStyle/>
          <a:p>
            <a:endParaRPr lang="zh-CN" altLang="en-US"/>
          </a:p>
        </p:txBody>
      </p:sp>
      <p:sp>
        <p:nvSpPr>
          <p:cNvPr id="230416" name="矩形 1"/>
          <p:cNvSpPr>
            <a:spLocks noChangeArrowheads="1"/>
          </p:cNvSpPr>
          <p:nvPr/>
        </p:nvSpPr>
        <p:spPr bwMode="auto">
          <a:xfrm>
            <a:off x="1970088" y="1581150"/>
            <a:ext cx="8956675" cy="1082675"/>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税务机关根据第三方共享数据的比对分析结果，将比对不成功的数据进行加工、清洗，并以纳税人为单位进行风险点归集汇总，推送至应对机关进行实地核查。</a:t>
            </a:r>
            <a:endParaRPr lang="en-US" altLang="zh-CN" sz="2100">
              <a:latin typeface="Calibri" panose="020F0502020204030204" pitchFamily="34" charset="0"/>
              <a:ea typeface="仿宋" panose="02010609060101010101" pitchFamily="49" charset="-122"/>
            </a:endParaRPr>
          </a:p>
        </p:txBody>
      </p:sp>
      <p:sp>
        <p:nvSpPr>
          <p:cNvPr id="230417" name="矩形 20"/>
          <p:cNvSpPr>
            <a:spLocks noChangeArrowheads="1"/>
          </p:cNvSpPr>
          <p:nvPr/>
        </p:nvSpPr>
        <p:spPr bwMode="auto">
          <a:xfrm>
            <a:off x="1970088" y="3536950"/>
            <a:ext cx="8956675" cy="762000"/>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事后抽查应对机关根据纳税人享受专项附加扣除的扣缴义务人的主管税务机关确定。存在多个主管税务机关的，由上级税务机关指定。</a:t>
            </a:r>
            <a:endParaRPr lang="zh-CN" altLang="en-US" sz="2100">
              <a:latin typeface="Calibri" panose="020F0502020204030204" pitchFamily="34" charset="0"/>
              <a:ea typeface="仿宋" panose="02010609060101010101" pitchFamily="49" charset="-122"/>
            </a:endParaRPr>
          </a:p>
        </p:txBody>
      </p:sp>
      <p:sp>
        <p:nvSpPr>
          <p:cNvPr id="230418" name="矩形 23"/>
          <p:cNvSpPr>
            <a:spLocks noChangeArrowheads="1"/>
          </p:cNvSpPr>
          <p:nvPr/>
        </p:nvSpPr>
        <p:spPr bwMode="auto">
          <a:xfrm>
            <a:off x="1970088" y="5395913"/>
            <a:ext cx="8956675" cy="762000"/>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实地核查由税务人员通过联系纳税人任职受雇单位、公安派出所、居民委员会或者村委会等有关单位进行核查。</a:t>
            </a:r>
            <a:endParaRPr lang="zh-CN" altLang="en-US" sz="21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2457"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结果反馈</a:t>
            </a:r>
            <a:endParaRPr lang="zh-CN" altLang="en-US" sz="2800">
              <a:solidFill>
                <a:schemeClr val="accent1"/>
              </a:solidFill>
              <a:latin typeface="华文细黑" pitchFamily="2" charset="-122"/>
              <a:ea typeface="华文细黑" pitchFamily="2" charset="-122"/>
            </a:endParaRPr>
          </a:p>
        </p:txBody>
      </p:sp>
      <p:sp>
        <p:nvSpPr>
          <p:cNvPr id="232458" name="TextBox 53"/>
          <p:cNvSpPr txBox="1">
            <a:spLocks noChangeArrowheads="1"/>
          </p:cNvSpPr>
          <p:nvPr/>
        </p:nvSpPr>
        <p:spPr bwMode="auto">
          <a:xfrm>
            <a:off x="3530600" y="1009650"/>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法律惩戒</a:t>
            </a:r>
            <a:endParaRPr lang="zh-CN" altLang="en-US" sz="2000">
              <a:latin typeface="宋体" panose="02010600030101010101" pitchFamily="2" charset="-122"/>
            </a:endParaRPr>
          </a:p>
        </p:txBody>
      </p:sp>
      <p:sp>
        <p:nvSpPr>
          <p:cNvPr id="232459" name="TextBox 54"/>
          <p:cNvSpPr txBox="1">
            <a:spLocks noChangeArrowheads="1"/>
          </p:cNvSpPr>
          <p:nvPr/>
        </p:nvSpPr>
        <p:spPr bwMode="auto">
          <a:xfrm>
            <a:off x="3530600" y="2989263"/>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信用惩戒</a:t>
            </a:r>
            <a:endParaRPr lang="zh-CN" altLang="en-US" sz="2000">
              <a:latin typeface="宋体" panose="02010600030101010101" pitchFamily="2" charset="-122"/>
            </a:endParaRPr>
          </a:p>
        </p:txBody>
      </p:sp>
      <p:sp>
        <p:nvSpPr>
          <p:cNvPr id="232460" name="TextBox 55"/>
          <p:cNvSpPr txBox="1">
            <a:spLocks noChangeArrowheads="1"/>
          </p:cNvSpPr>
          <p:nvPr/>
        </p:nvSpPr>
        <p:spPr bwMode="auto">
          <a:xfrm>
            <a:off x="3554413" y="4697413"/>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监管惩戒</a:t>
            </a:r>
            <a:endParaRPr lang="zh-CN" altLang="en-US" sz="2000">
              <a:latin typeface="宋体" panose="02010600030101010101" pitchFamily="2" charset="-122"/>
            </a:endParaRPr>
          </a:p>
        </p:txBody>
      </p:sp>
      <p:sp>
        <p:nvSpPr>
          <p:cNvPr id="232461" name="Freeform 5"/>
          <p:cNvSpPr>
            <a:spLocks noEditPoints="1"/>
          </p:cNvSpPr>
          <p:nvPr/>
        </p:nvSpPr>
        <p:spPr bwMode="auto">
          <a:xfrm>
            <a:off x="2089150" y="100965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32462" name="Freeform 9"/>
          <p:cNvSpPr>
            <a:spLocks noEditPoints="1"/>
          </p:cNvSpPr>
          <p:nvPr/>
        </p:nvSpPr>
        <p:spPr bwMode="auto">
          <a:xfrm>
            <a:off x="2084388" y="2997200"/>
            <a:ext cx="1149350" cy="468313"/>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32463" name="Freeform 13"/>
          <p:cNvSpPr>
            <a:spLocks noEditPoints="1"/>
          </p:cNvSpPr>
          <p:nvPr/>
        </p:nvSpPr>
        <p:spPr bwMode="auto">
          <a:xfrm>
            <a:off x="2109788" y="4735513"/>
            <a:ext cx="1155700" cy="471487"/>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2147483647 w 1961"/>
              <a:gd name="T75" fmla="*/ 2147483647 h 1109"/>
              <a:gd name="T76" fmla="*/ 2147483647 w 1961"/>
              <a:gd name="T77" fmla="*/ 2147483647 h 1109"/>
              <a:gd name="T78" fmla="*/ 2147483647 w 1961"/>
              <a:gd name="T79" fmla="*/ 2147483647 h 1109"/>
              <a:gd name="T80" fmla="*/ 2147483647 w 1961"/>
              <a:gd name="T81" fmla="*/ 2147483647 h 1109"/>
              <a:gd name="T82" fmla="*/ 2147483647 w 1961"/>
              <a:gd name="T83" fmla="*/ 2147483647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1"/>
              <a:gd name="T127" fmla="*/ 0 h 1109"/>
              <a:gd name="T128" fmla="*/ 1961 w 1961"/>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938" y="256"/>
                </a:moveTo>
                <a:cubicBezTo>
                  <a:pt x="1194" y="256"/>
                  <a:pt x="1194" y="256"/>
                  <a:pt x="1194" y="256"/>
                </a:cubicBezTo>
                <a:cubicBezTo>
                  <a:pt x="1194" y="853"/>
                  <a:pt x="1194" y="853"/>
                  <a:pt x="1194" y="853"/>
                </a:cubicBezTo>
                <a:cubicBezTo>
                  <a:pt x="938" y="853"/>
                  <a:pt x="938" y="853"/>
                  <a:pt x="938" y="853"/>
                </a:cubicBezTo>
                <a:lnTo>
                  <a:pt x="938"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FFB850"/>
          </a:solidFill>
          <a:ln w="9525">
            <a:noFill/>
            <a:round/>
          </a:ln>
        </p:spPr>
        <p:txBody>
          <a:bodyPr/>
          <a:lstStyle/>
          <a:p>
            <a:endParaRPr lang="zh-CN" altLang="en-US"/>
          </a:p>
        </p:txBody>
      </p:sp>
      <p:sp>
        <p:nvSpPr>
          <p:cNvPr id="232464" name="矩形 1"/>
          <p:cNvSpPr>
            <a:spLocks noChangeArrowheads="1"/>
          </p:cNvSpPr>
          <p:nvPr/>
        </p:nvSpPr>
        <p:spPr bwMode="auto">
          <a:xfrm>
            <a:off x="1970088" y="1704975"/>
            <a:ext cx="8956675" cy="762000"/>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按照</a:t>
            </a:r>
            <a:r>
              <a:rPr lang="en-US" altLang="zh-CN" sz="2100">
                <a:latin typeface="Calibri" panose="020F0502020204030204" pitchFamily="34" charset="0"/>
                <a:ea typeface="仿宋" panose="02010609060101010101" pitchFamily="49" charset="-122"/>
              </a:rPr>
              <a:t>《</a:t>
            </a:r>
            <a:r>
              <a:rPr lang="zh-CN" altLang="en-US" sz="2100">
                <a:latin typeface="Calibri" panose="020F0502020204030204" pitchFamily="34" charset="0"/>
                <a:ea typeface="仿宋" panose="02010609060101010101" pitchFamily="49" charset="-122"/>
              </a:rPr>
              <a:t>中华人民共和国税收征收管理法</a:t>
            </a:r>
            <a:r>
              <a:rPr lang="en-US" altLang="zh-CN" sz="2100">
                <a:latin typeface="Calibri" panose="020F0502020204030204" pitchFamily="34" charset="0"/>
                <a:ea typeface="仿宋" panose="02010609060101010101" pitchFamily="49" charset="-122"/>
              </a:rPr>
              <a:t>》</a:t>
            </a:r>
            <a:r>
              <a:rPr lang="zh-CN" altLang="en-US" sz="2100">
                <a:latin typeface="Calibri" panose="020F0502020204030204" pitchFamily="34" charset="0"/>
                <a:ea typeface="仿宋" panose="02010609060101010101" pitchFamily="49" charset="-122"/>
              </a:rPr>
              <a:t>及其实施细则等相关规定对纳税人进行处罚。</a:t>
            </a:r>
            <a:endParaRPr lang="zh-CN" altLang="en-US" sz="2100">
              <a:latin typeface="Calibri" panose="020F0502020204030204" pitchFamily="34" charset="0"/>
              <a:ea typeface="仿宋" panose="02010609060101010101" pitchFamily="49" charset="-122"/>
            </a:endParaRPr>
          </a:p>
        </p:txBody>
      </p:sp>
      <p:sp>
        <p:nvSpPr>
          <p:cNvPr id="232465" name="矩形 20"/>
          <p:cNvSpPr>
            <a:spLocks noChangeArrowheads="1"/>
          </p:cNvSpPr>
          <p:nvPr/>
        </p:nvSpPr>
        <p:spPr bwMode="auto">
          <a:xfrm>
            <a:off x="1970088" y="3760788"/>
            <a:ext cx="8956675" cy="441325"/>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按照相关规定调低纳税人的纳税信用等级，并与其它部门实施联合惩戒。</a:t>
            </a:r>
            <a:endParaRPr lang="zh-CN" altLang="en-US" sz="2100">
              <a:latin typeface="Calibri" panose="020F0502020204030204" pitchFamily="34" charset="0"/>
              <a:ea typeface="仿宋" panose="02010609060101010101" pitchFamily="49" charset="-122"/>
            </a:endParaRPr>
          </a:p>
        </p:txBody>
      </p:sp>
      <p:sp>
        <p:nvSpPr>
          <p:cNvPr id="232466" name="矩形 23"/>
          <p:cNvSpPr>
            <a:spLocks noChangeArrowheads="1"/>
          </p:cNvSpPr>
          <p:nvPr/>
        </p:nvSpPr>
        <p:spPr bwMode="auto">
          <a:xfrm>
            <a:off x="1970088" y="5395913"/>
            <a:ext cx="8956675" cy="1082675"/>
          </a:xfrm>
          <a:prstGeom prst="rect">
            <a:avLst/>
          </a:prstGeom>
          <a:noFill/>
          <a:ln w="9525">
            <a:noFill/>
            <a:miter lim="800000"/>
          </a:ln>
        </p:spPr>
        <p:txBody>
          <a:bodyPr lIns="121917" tIns="60958" rIns="121917" bIns="60958">
            <a:spAutoFit/>
          </a:bodyPr>
          <a:lstStyle/>
          <a:p>
            <a:r>
              <a:rPr lang="zh-CN" altLang="en-US" sz="2100">
                <a:latin typeface="仿宋" panose="02010609060101010101" pitchFamily="49" charset="-122"/>
                <a:ea typeface="仿宋" panose="02010609060101010101" pitchFamily="49" charset="-122"/>
              </a:rPr>
              <a:t>将纳税人列入事后抽查重点监控名单，提高后续年度事后抽查的概率。（第一年抽查发现虚假的，第二年抽查概率为</a:t>
            </a:r>
            <a:r>
              <a:rPr lang="en-US" altLang="zh-CN" sz="2100">
                <a:latin typeface="仿宋" panose="02010609060101010101" pitchFamily="49" charset="-122"/>
                <a:ea typeface="仿宋" panose="02010609060101010101" pitchFamily="49" charset="-122"/>
              </a:rPr>
              <a:t>100%</a:t>
            </a:r>
            <a:r>
              <a:rPr lang="zh-CN" altLang="en-US" sz="2100">
                <a:latin typeface="仿宋" panose="02010609060101010101" pitchFamily="49" charset="-122"/>
                <a:ea typeface="仿宋" panose="02010609060101010101" pitchFamily="49" charset="-122"/>
              </a:rPr>
              <a:t>，第三年为</a:t>
            </a:r>
            <a:r>
              <a:rPr lang="en-US" altLang="zh-CN" sz="2100">
                <a:latin typeface="仿宋" panose="02010609060101010101" pitchFamily="49" charset="-122"/>
                <a:ea typeface="仿宋" panose="02010609060101010101" pitchFamily="49" charset="-122"/>
              </a:rPr>
              <a:t>50%</a:t>
            </a:r>
            <a:r>
              <a:rPr lang="zh-CN" altLang="en-US" sz="2100">
                <a:latin typeface="仿宋" panose="02010609060101010101" pitchFamily="49" charset="-122"/>
                <a:ea typeface="仿宋" panose="02010609060101010101" pitchFamily="49" charset="-122"/>
              </a:rPr>
              <a:t>，第四年为</a:t>
            </a:r>
            <a:r>
              <a:rPr lang="en-US" altLang="zh-CN" sz="2100">
                <a:latin typeface="仿宋" panose="02010609060101010101" pitchFamily="49" charset="-122"/>
                <a:ea typeface="仿宋" panose="02010609060101010101" pitchFamily="49" charset="-122"/>
              </a:rPr>
              <a:t>25%</a:t>
            </a:r>
            <a:r>
              <a:rPr lang="zh-CN" altLang="en-US" sz="2100">
                <a:latin typeface="仿宋" panose="02010609060101010101" pitchFamily="49" charset="-122"/>
                <a:ea typeface="仿宋" panose="02010609060101010101" pitchFamily="49" charset="-122"/>
              </a:rPr>
              <a:t>，第五年恢复正常概率。）</a:t>
            </a:r>
            <a:endParaRPr lang="zh-CN" altLang="en-US" sz="2100">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49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49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34505" name="文本框 213"/>
          <p:cNvSpPr txBox="1">
            <a:spLocks noChangeArrowheads="1"/>
          </p:cNvSpPr>
          <p:nvPr/>
        </p:nvSpPr>
        <p:spPr bwMode="auto">
          <a:xfrm>
            <a:off x="4748213" y="280988"/>
            <a:ext cx="26955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需要注意的问题</a:t>
            </a:r>
            <a:endParaRPr lang="zh-CN" altLang="en-US" sz="2800">
              <a:solidFill>
                <a:schemeClr val="accent1"/>
              </a:solidFill>
              <a:latin typeface="华文细黑" pitchFamily="2" charset="-122"/>
              <a:ea typeface="华文细黑" pitchFamily="2" charset="-122"/>
            </a:endParaRPr>
          </a:p>
        </p:txBody>
      </p:sp>
      <p:sp>
        <p:nvSpPr>
          <p:cNvPr id="234506" name="TextBox 53"/>
          <p:cNvSpPr txBox="1">
            <a:spLocks noChangeArrowheads="1"/>
          </p:cNvSpPr>
          <p:nvPr/>
        </p:nvSpPr>
        <p:spPr bwMode="auto">
          <a:xfrm>
            <a:off x="3530600" y="1528763"/>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涉税信息保密</a:t>
            </a:r>
            <a:endParaRPr lang="zh-CN" altLang="en-US" sz="2000">
              <a:latin typeface="宋体" panose="02010600030101010101" pitchFamily="2" charset="-122"/>
            </a:endParaRPr>
          </a:p>
        </p:txBody>
      </p:sp>
      <p:sp>
        <p:nvSpPr>
          <p:cNvPr id="234507" name="TextBox 54"/>
          <p:cNvSpPr txBox="1">
            <a:spLocks noChangeArrowheads="1"/>
          </p:cNvSpPr>
          <p:nvPr/>
        </p:nvSpPr>
        <p:spPr bwMode="auto">
          <a:xfrm>
            <a:off x="3530600" y="3506788"/>
            <a:ext cx="3403600" cy="450850"/>
          </a:xfrm>
          <a:prstGeom prst="rect">
            <a:avLst/>
          </a:prstGeom>
          <a:noFill/>
          <a:ln w="9525">
            <a:noFill/>
            <a:miter lim="800000"/>
          </a:ln>
        </p:spPr>
        <p:txBody>
          <a:bodyPr lIns="121917" tIns="60958" rIns="121917" bIns="60958">
            <a:spAutoFit/>
          </a:bodyPr>
          <a:lstStyle/>
          <a:p>
            <a:r>
              <a:rPr lang="zh-CN" altLang="en-US" sz="2100" b="1">
                <a:latin typeface="Calibri" panose="020F0502020204030204" pitchFamily="34" charset="0"/>
              </a:rPr>
              <a:t>异议快速处理</a:t>
            </a:r>
            <a:endParaRPr lang="zh-CN" altLang="en-US" sz="2000">
              <a:latin typeface="宋体" panose="02010600030101010101" pitchFamily="2" charset="-122"/>
            </a:endParaRPr>
          </a:p>
        </p:txBody>
      </p:sp>
      <p:sp>
        <p:nvSpPr>
          <p:cNvPr id="234508" name="Freeform 5"/>
          <p:cNvSpPr>
            <a:spLocks noEditPoints="1"/>
          </p:cNvSpPr>
          <p:nvPr/>
        </p:nvSpPr>
        <p:spPr bwMode="auto">
          <a:xfrm>
            <a:off x="2089150" y="1528763"/>
            <a:ext cx="1147763" cy="465137"/>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234509" name="Freeform 9"/>
          <p:cNvSpPr>
            <a:spLocks noEditPoints="1"/>
          </p:cNvSpPr>
          <p:nvPr/>
        </p:nvSpPr>
        <p:spPr bwMode="auto">
          <a:xfrm>
            <a:off x="2084388" y="3517900"/>
            <a:ext cx="1149350" cy="468313"/>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234510" name="矩形 1"/>
          <p:cNvSpPr>
            <a:spLocks noChangeArrowheads="1"/>
          </p:cNvSpPr>
          <p:nvPr/>
        </p:nvSpPr>
        <p:spPr bwMode="auto">
          <a:xfrm>
            <a:off x="1970088" y="2446338"/>
            <a:ext cx="8956675" cy="762000"/>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各级税务机关应加强纳税人涉税保密信息管理，严格遵守</a:t>
            </a:r>
            <a:r>
              <a:rPr lang="en-US" altLang="zh-CN" sz="2100">
                <a:latin typeface="Calibri" panose="020F0502020204030204" pitchFamily="34" charset="0"/>
                <a:ea typeface="仿宋" panose="02010609060101010101" pitchFamily="49" charset="-122"/>
              </a:rPr>
              <a:t>《</a:t>
            </a:r>
            <a:r>
              <a:rPr lang="zh-CN" altLang="en-US" sz="2100">
                <a:latin typeface="Calibri" panose="020F0502020204030204" pitchFamily="34" charset="0"/>
                <a:ea typeface="仿宋" panose="02010609060101010101" pitchFamily="49" charset="-122"/>
              </a:rPr>
              <a:t>纳税人涉税保密信息管理暂行办法</a:t>
            </a:r>
            <a:r>
              <a:rPr lang="en-US" altLang="zh-CN" sz="2100">
                <a:latin typeface="Calibri" panose="020F0502020204030204" pitchFamily="34" charset="0"/>
                <a:ea typeface="仿宋" panose="02010609060101010101" pitchFamily="49" charset="-122"/>
              </a:rPr>
              <a:t>》</a:t>
            </a:r>
            <a:r>
              <a:rPr lang="zh-CN" altLang="en-US" sz="2100">
                <a:latin typeface="Calibri" panose="020F0502020204030204" pitchFamily="34" charset="0"/>
                <a:ea typeface="仿宋" panose="02010609060101010101" pitchFamily="49" charset="-122"/>
              </a:rPr>
              <a:t>规定，依法使用纳税人涉税保密信息。</a:t>
            </a:r>
            <a:endParaRPr lang="zh-CN" altLang="en-US" sz="2100">
              <a:latin typeface="Calibri" panose="020F0502020204030204" pitchFamily="34" charset="0"/>
              <a:ea typeface="仿宋" panose="02010609060101010101" pitchFamily="49" charset="-122"/>
            </a:endParaRPr>
          </a:p>
        </p:txBody>
      </p:sp>
      <p:sp>
        <p:nvSpPr>
          <p:cNvPr id="234511" name="矩形 20"/>
          <p:cNvSpPr>
            <a:spLocks noChangeArrowheads="1"/>
          </p:cNvSpPr>
          <p:nvPr/>
        </p:nvSpPr>
        <p:spPr bwMode="auto">
          <a:xfrm>
            <a:off x="1970088" y="4279900"/>
            <a:ext cx="8956675" cy="762000"/>
          </a:xfrm>
          <a:prstGeom prst="rect">
            <a:avLst/>
          </a:prstGeom>
          <a:noFill/>
          <a:ln w="9525">
            <a:noFill/>
            <a:miter lim="800000"/>
          </a:ln>
        </p:spPr>
        <p:txBody>
          <a:bodyPr lIns="121917" tIns="60958" rIns="121917" bIns="60958">
            <a:spAutoFit/>
          </a:bodyPr>
          <a:lstStyle/>
          <a:p>
            <a:r>
              <a:rPr lang="zh-CN" altLang="en-US" sz="2100">
                <a:latin typeface="Calibri" panose="020F0502020204030204" pitchFamily="34" charset="0"/>
                <a:ea typeface="仿宋" panose="02010609060101010101" pitchFamily="49" charset="-122"/>
              </a:rPr>
              <a:t>税务机关应建立异议处理快速响应机制，妥善处理纳税人在应对过程中提出的异议申请。</a:t>
            </a:r>
            <a:endParaRPr lang="zh-CN" altLang="en-US" sz="21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914525" y="546100"/>
            <a:ext cx="8931275" cy="1489075"/>
            <a:chOff x="920496" y="1450806"/>
            <a:chExt cx="5538361" cy="926628"/>
          </a:xfrm>
        </p:grpSpPr>
        <p:grpSp>
          <p:nvGrpSpPr>
            <p:cNvPr id="50203" name="组合 67"/>
            <p:cNvGrpSpPr/>
            <p:nvPr/>
          </p:nvGrpSpPr>
          <p:grpSpPr bwMode="auto">
            <a:xfrm>
              <a:off x="1002454" y="1450806"/>
              <a:ext cx="5456403" cy="926628"/>
              <a:chOff x="2967038" y="974745"/>
              <a:chExt cx="5575673" cy="1049608"/>
            </a:xfrm>
          </p:grpSpPr>
          <p:sp>
            <p:nvSpPr>
              <p:cNvPr id="69" name="圆角矩形 68"/>
              <p:cNvSpPr/>
              <p:nvPr/>
            </p:nvSpPr>
            <p:spPr>
              <a:xfrm>
                <a:off x="2967038" y="974745"/>
                <a:ext cx="5575673" cy="1049608"/>
              </a:xfrm>
              <a:prstGeom prst="roundRect">
                <a:avLst>
                  <a:gd name="adj" fmla="val 11520"/>
                </a:avLst>
              </a:prstGeom>
              <a:blipFill>
                <a:blip r:embed="rId1"/>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sp>
            <p:nvSpPr>
              <p:cNvPr id="70" name="圆角矩形 69"/>
              <p:cNvSpPr/>
              <p:nvPr/>
            </p:nvSpPr>
            <p:spPr>
              <a:xfrm>
                <a:off x="4013196" y="1053041"/>
                <a:ext cx="4344655" cy="893015"/>
              </a:xfrm>
              <a:prstGeom prst="roundRect">
                <a:avLst>
                  <a:gd name="adj" fmla="val 8586"/>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grpSp>
        <p:sp>
          <p:nvSpPr>
            <p:cNvPr id="72" name="文本框 129"/>
            <p:cNvSpPr txBox="1"/>
            <p:nvPr/>
          </p:nvSpPr>
          <p:spPr>
            <a:xfrm>
              <a:off x="1007118" y="1595945"/>
              <a:ext cx="1019115" cy="707886"/>
            </a:xfrm>
            <a:prstGeom prst="rect">
              <a:avLst/>
            </a:prstGeom>
            <a:noFill/>
            <a:effectLst>
              <a:innerShdw blurRad="63500" dist="50800" dir="10800000">
                <a:prstClr val="black">
                  <a:alpha val="50000"/>
                </a:prstClr>
              </a:innerShdw>
            </a:effectLst>
          </p:spPr>
          <p:txBody>
            <a:bodyPr>
              <a:spAutoFit/>
            </a:bodyPr>
            <a:lstStyle/>
            <a:p>
              <a:pPr algn="ctr" fontAlgn="auto">
                <a:spcBef>
                  <a:spcPts val="0"/>
                </a:spcBef>
                <a:spcAft>
                  <a:spcPts val="0"/>
                </a:spcAft>
                <a:defRPr/>
              </a:pPr>
              <a:r>
                <a:rPr lang="en-US" altLang="zh-CN" sz="4000" dirty="0">
                  <a:solidFill>
                    <a:schemeClr val="accent1"/>
                  </a:solidFill>
                  <a:effectLst>
                    <a:innerShdw blurRad="50800" dist="25400" dir="10800000">
                      <a:prstClr val="black">
                        <a:alpha val="50000"/>
                      </a:prstClr>
                    </a:innerShdw>
                  </a:effectLst>
                  <a:latin typeface="+mn-lt"/>
                  <a:ea typeface="+mn-ea"/>
                  <a:cs typeface="+mn-ea"/>
                  <a:sym typeface="+mn-lt"/>
                </a:rPr>
                <a:t>01</a:t>
              </a:r>
              <a:endParaRPr lang="zh-CN" altLang="en-US" sz="4000" dirty="0">
                <a:solidFill>
                  <a:schemeClr val="accent1"/>
                </a:solidFill>
                <a:effectLst>
                  <a:innerShdw blurRad="50800" dist="25400" dir="10800000">
                    <a:prstClr val="black">
                      <a:alpha val="50000"/>
                    </a:prstClr>
                  </a:innerShdw>
                </a:effectLst>
                <a:latin typeface="+mn-lt"/>
                <a:ea typeface="+mn-ea"/>
                <a:cs typeface="+mn-ea"/>
                <a:sym typeface="+mn-lt"/>
              </a:endParaRPr>
            </a:p>
          </p:txBody>
        </p:sp>
        <p:grpSp>
          <p:nvGrpSpPr>
            <p:cNvPr id="50205" name="组合 45"/>
            <p:cNvGrpSpPr/>
            <p:nvPr/>
          </p:nvGrpSpPr>
          <p:grpSpPr bwMode="auto">
            <a:xfrm>
              <a:off x="2153479" y="1577867"/>
              <a:ext cx="3838833" cy="653586"/>
              <a:chOff x="7391350" y="1745841"/>
              <a:chExt cx="3168351" cy="597955"/>
            </a:xfrm>
          </p:grpSpPr>
          <p:sp>
            <p:nvSpPr>
              <p:cNvPr id="50206" name="文本框 169"/>
              <p:cNvSpPr txBox="1">
                <a:spLocks noChangeArrowheads="1"/>
              </p:cNvSpPr>
              <p:nvPr/>
            </p:nvSpPr>
            <p:spPr bwMode="auto">
              <a:xfrm>
                <a:off x="7390949" y="1890791"/>
                <a:ext cx="992857" cy="225948"/>
              </a:xfrm>
              <a:prstGeom prst="rect">
                <a:avLst/>
              </a:prstGeom>
              <a:noFill/>
              <a:ln w="9525">
                <a:noFill/>
                <a:miter lim="800000"/>
              </a:ln>
            </p:spPr>
            <p:txBody>
              <a:bodyPr>
                <a:spAutoFit/>
              </a:bodyPr>
              <a:lstStyle/>
              <a:p>
                <a:r>
                  <a:rPr lang="zh-CN" altLang="en-US" sz="2000" b="1">
                    <a:solidFill>
                      <a:srgbClr val="000000"/>
                    </a:solidFill>
                    <a:sym typeface="+mn-lt"/>
                  </a:rPr>
                  <a:t>华   侨 </a:t>
                </a:r>
                <a:endParaRPr lang="zh-CN" altLang="en-US" sz="2000" b="1">
                  <a:solidFill>
                    <a:srgbClr val="000000"/>
                  </a:solidFill>
                  <a:sym typeface="+mn-lt"/>
                </a:endParaRPr>
              </a:p>
            </p:txBody>
          </p:sp>
          <p:sp>
            <p:nvSpPr>
              <p:cNvPr id="50207" name="文本框 129"/>
              <p:cNvSpPr txBox="1">
                <a:spLocks noChangeArrowheads="1"/>
              </p:cNvSpPr>
              <p:nvPr/>
            </p:nvSpPr>
            <p:spPr bwMode="auto">
              <a:xfrm>
                <a:off x="8383806" y="1746184"/>
                <a:ext cx="2175836" cy="597406"/>
              </a:xfrm>
              <a:prstGeom prst="rect">
                <a:avLst/>
              </a:prstGeom>
              <a:noFill/>
              <a:ln w="9525">
                <a:noFill/>
                <a:miter lim="800000"/>
              </a:ln>
            </p:spPr>
            <p:txBody>
              <a:bodyPr>
                <a:spAutoFit/>
              </a:bodyPr>
              <a:lstStyle/>
              <a:p>
                <a:pPr algn="just">
                  <a:lnSpc>
                    <a:spcPct val="150000"/>
                  </a:lnSpc>
                </a:pPr>
                <a:r>
                  <a:rPr lang="zh-CN" altLang="en-US" sz="1400" b="1">
                    <a:solidFill>
                      <a:srgbClr val="000000"/>
                    </a:solidFill>
                    <a:sym typeface="+mn-lt"/>
                  </a:rPr>
                  <a:t>有效的</a:t>
                </a:r>
                <a:r>
                  <a:rPr lang="en-US" altLang="zh-CN" sz="1400" b="1">
                    <a:solidFill>
                      <a:srgbClr val="000000"/>
                    </a:solidFill>
                    <a:sym typeface="+mn-lt"/>
                  </a:rPr>
                  <a:t>《</a:t>
                </a:r>
                <a:r>
                  <a:rPr lang="zh-CN" altLang="en-US" sz="1400" b="1">
                    <a:solidFill>
                      <a:srgbClr val="000000"/>
                    </a:solidFill>
                    <a:sym typeface="+mn-lt"/>
                  </a:rPr>
                  <a:t>中华人民共和国护照</a:t>
                </a:r>
                <a:r>
                  <a:rPr lang="en-US" altLang="zh-CN" sz="1400" b="1">
                    <a:solidFill>
                      <a:srgbClr val="000000"/>
                    </a:solidFill>
                    <a:sym typeface="+mn-lt"/>
                  </a:rPr>
                  <a:t>》</a:t>
                </a:r>
                <a:r>
                  <a:rPr lang="zh-CN" altLang="en-US" sz="1400" b="1">
                    <a:solidFill>
                      <a:srgbClr val="000000"/>
                    </a:solidFill>
                    <a:sym typeface="+mn-lt"/>
                  </a:rPr>
                  <a:t>和华侨身份证明。华侨身份证明指其已取得的其他国家有效永久居留身份证明。</a:t>
                </a:r>
                <a:endParaRPr lang="zh-CN" altLang="en-US" sz="1400" b="1">
                  <a:solidFill>
                    <a:srgbClr val="000000"/>
                  </a:solidFill>
                  <a:sym typeface="+mn-lt"/>
                </a:endParaRPr>
              </a:p>
            </p:txBody>
          </p:sp>
        </p:grpSp>
      </p:grpSp>
      <p:grpSp>
        <p:nvGrpSpPr>
          <p:cNvPr id="3" name="组合 2"/>
          <p:cNvGrpSpPr/>
          <p:nvPr/>
        </p:nvGrpSpPr>
        <p:grpSpPr bwMode="auto">
          <a:xfrm>
            <a:off x="1898650" y="2317750"/>
            <a:ext cx="8951913" cy="1644650"/>
            <a:chOff x="920496" y="2691598"/>
            <a:chExt cx="5538361" cy="926628"/>
          </a:xfrm>
        </p:grpSpPr>
        <p:grpSp>
          <p:nvGrpSpPr>
            <p:cNvPr id="50192" name="组合 64"/>
            <p:cNvGrpSpPr/>
            <p:nvPr/>
          </p:nvGrpSpPr>
          <p:grpSpPr bwMode="auto">
            <a:xfrm>
              <a:off x="1002454" y="2691598"/>
              <a:ext cx="5456403" cy="926628"/>
              <a:chOff x="2967038" y="974745"/>
              <a:chExt cx="5575673" cy="1049608"/>
            </a:xfrm>
          </p:grpSpPr>
          <p:sp>
            <p:nvSpPr>
              <p:cNvPr id="66" name="圆角矩形 65"/>
              <p:cNvSpPr/>
              <p:nvPr/>
            </p:nvSpPr>
            <p:spPr>
              <a:xfrm>
                <a:off x="2967038" y="974745"/>
                <a:ext cx="5575673" cy="1049608"/>
              </a:xfrm>
              <a:prstGeom prst="roundRect">
                <a:avLst>
                  <a:gd name="adj" fmla="val 11520"/>
                </a:avLst>
              </a:prstGeom>
              <a:blipFill>
                <a:blip r:embed="rId1"/>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sp>
            <p:nvSpPr>
              <p:cNvPr id="67" name="圆角矩形 66"/>
              <p:cNvSpPr/>
              <p:nvPr/>
            </p:nvSpPr>
            <p:spPr>
              <a:xfrm>
                <a:off x="4013196" y="1053041"/>
                <a:ext cx="4344655" cy="893015"/>
              </a:xfrm>
              <a:prstGeom prst="roundRect">
                <a:avLst>
                  <a:gd name="adj" fmla="val 8586"/>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grpSp>
        <p:sp>
          <p:nvSpPr>
            <p:cNvPr id="81" name="文本框 138"/>
            <p:cNvSpPr txBox="1"/>
            <p:nvPr/>
          </p:nvSpPr>
          <p:spPr>
            <a:xfrm>
              <a:off x="1007116" y="2837173"/>
              <a:ext cx="1019114" cy="707886"/>
            </a:xfrm>
            <a:prstGeom prst="rect">
              <a:avLst/>
            </a:prstGeom>
            <a:noFill/>
            <a:effectLst>
              <a:innerShdw blurRad="63500" dist="50800" dir="10800000">
                <a:prstClr val="black">
                  <a:alpha val="50000"/>
                </a:prstClr>
              </a:innerShdw>
            </a:effectLst>
          </p:spPr>
          <p:txBody>
            <a:bodyPr>
              <a:spAutoFit/>
            </a:bodyPr>
            <a:lstStyle/>
            <a:p>
              <a:pPr algn="ctr" fontAlgn="auto">
                <a:spcBef>
                  <a:spcPts val="0"/>
                </a:spcBef>
                <a:spcAft>
                  <a:spcPts val="0"/>
                </a:spcAft>
                <a:defRPr/>
              </a:pPr>
              <a:r>
                <a:rPr lang="en-US" altLang="zh-CN" sz="4000" dirty="0">
                  <a:solidFill>
                    <a:schemeClr val="accent2"/>
                  </a:solidFill>
                  <a:effectLst>
                    <a:innerShdw blurRad="50800" dist="25400" dir="10800000">
                      <a:prstClr val="black">
                        <a:alpha val="50000"/>
                      </a:prstClr>
                    </a:innerShdw>
                  </a:effectLst>
                  <a:latin typeface="+mn-lt"/>
                  <a:ea typeface="+mn-ea"/>
                  <a:cs typeface="+mn-ea"/>
                  <a:sym typeface="+mn-lt"/>
                </a:rPr>
                <a:t>02</a:t>
              </a:r>
              <a:endParaRPr lang="zh-CN" altLang="en-US" sz="4000" dirty="0">
                <a:solidFill>
                  <a:schemeClr val="accent2"/>
                </a:solidFill>
                <a:effectLst>
                  <a:innerShdw blurRad="50800" dist="25400" dir="10800000">
                    <a:prstClr val="black">
                      <a:alpha val="50000"/>
                    </a:prstClr>
                  </a:innerShdw>
                </a:effectLst>
                <a:latin typeface="+mn-lt"/>
                <a:ea typeface="+mn-ea"/>
                <a:cs typeface="+mn-ea"/>
                <a:sym typeface="+mn-lt"/>
              </a:endParaRPr>
            </a:p>
          </p:txBody>
        </p:sp>
        <p:grpSp>
          <p:nvGrpSpPr>
            <p:cNvPr id="50194" name="组合 47"/>
            <p:cNvGrpSpPr/>
            <p:nvPr/>
          </p:nvGrpSpPr>
          <p:grpSpPr bwMode="auto">
            <a:xfrm>
              <a:off x="2153479" y="2830705"/>
              <a:ext cx="3838833" cy="516523"/>
              <a:chOff x="7391350" y="2892041"/>
              <a:chExt cx="3168351" cy="472559"/>
            </a:xfrm>
          </p:grpSpPr>
          <p:sp>
            <p:nvSpPr>
              <p:cNvPr id="50195" name="文本框 172"/>
              <p:cNvSpPr txBox="1">
                <a:spLocks noChangeArrowheads="1"/>
              </p:cNvSpPr>
              <p:nvPr/>
            </p:nvSpPr>
            <p:spPr bwMode="auto">
              <a:xfrm>
                <a:off x="7391036" y="3033176"/>
                <a:ext cx="993000" cy="189027"/>
              </a:xfrm>
              <a:prstGeom prst="rect">
                <a:avLst/>
              </a:prstGeom>
              <a:noFill/>
              <a:ln w="9525">
                <a:noFill/>
                <a:miter lim="800000"/>
              </a:ln>
            </p:spPr>
            <p:txBody>
              <a:bodyPr>
                <a:spAutoFit/>
              </a:bodyPr>
              <a:lstStyle/>
              <a:p>
                <a:r>
                  <a:rPr lang="zh-CN" altLang="en-US" b="1">
                    <a:solidFill>
                      <a:srgbClr val="000000"/>
                    </a:solidFill>
                    <a:sym typeface="+mn-lt"/>
                  </a:rPr>
                  <a:t>港澳台居民 </a:t>
                </a:r>
                <a:endParaRPr lang="zh-CN" altLang="en-US" b="1">
                  <a:solidFill>
                    <a:srgbClr val="000000"/>
                  </a:solidFill>
                  <a:sym typeface="+mn-lt"/>
                </a:endParaRPr>
              </a:p>
            </p:txBody>
          </p:sp>
          <p:sp>
            <p:nvSpPr>
              <p:cNvPr id="50196" name="文本框 129"/>
              <p:cNvSpPr txBox="1">
                <a:spLocks noChangeArrowheads="1"/>
              </p:cNvSpPr>
              <p:nvPr/>
            </p:nvSpPr>
            <p:spPr bwMode="auto">
              <a:xfrm>
                <a:off x="8384847" y="2892429"/>
                <a:ext cx="2174873" cy="472159"/>
              </a:xfrm>
              <a:prstGeom prst="rect">
                <a:avLst/>
              </a:prstGeom>
              <a:noFill/>
              <a:ln w="9525">
                <a:noFill/>
                <a:miter lim="800000"/>
              </a:ln>
            </p:spPr>
            <p:txBody>
              <a:bodyPr>
                <a:spAutoFit/>
              </a:bodyPr>
              <a:lstStyle/>
              <a:p>
                <a:pPr algn="just">
                  <a:lnSpc>
                    <a:spcPct val="150000"/>
                  </a:lnSpc>
                </a:pPr>
                <a:r>
                  <a:rPr lang="zh-CN" altLang="en-US" sz="1200" b="1">
                    <a:solidFill>
                      <a:srgbClr val="000000"/>
                    </a:solidFill>
                    <a:sym typeface="+mn-lt"/>
                  </a:rPr>
                  <a:t>港澳居民为有效的</a:t>
                </a:r>
                <a:r>
                  <a:rPr lang="en-US" altLang="zh-CN" sz="1200" b="1">
                    <a:solidFill>
                      <a:srgbClr val="000000"/>
                    </a:solidFill>
                    <a:sym typeface="+mn-lt"/>
                  </a:rPr>
                  <a:t>《</a:t>
                </a:r>
                <a:r>
                  <a:rPr lang="zh-CN" altLang="en-US" sz="1200" b="1">
                    <a:solidFill>
                      <a:srgbClr val="000000"/>
                    </a:solidFill>
                    <a:sym typeface="+mn-lt"/>
                  </a:rPr>
                  <a:t>港澳居民来往内地通行证</a:t>
                </a:r>
                <a:r>
                  <a:rPr lang="en-US" altLang="zh-CN" sz="1200" b="1">
                    <a:solidFill>
                      <a:srgbClr val="000000"/>
                    </a:solidFill>
                    <a:sym typeface="+mn-lt"/>
                  </a:rPr>
                  <a:t>》</a:t>
                </a:r>
                <a:r>
                  <a:rPr lang="zh-CN" altLang="en-US" sz="1200" b="1">
                    <a:solidFill>
                      <a:srgbClr val="000000"/>
                    </a:solidFill>
                    <a:sym typeface="+mn-lt"/>
                  </a:rPr>
                  <a:t>或</a:t>
                </a:r>
                <a:r>
                  <a:rPr lang="en-US" altLang="zh-CN" sz="1200" b="1">
                    <a:solidFill>
                      <a:srgbClr val="000000"/>
                    </a:solidFill>
                    <a:sym typeface="+mn-lt"/>
                  </a:rPr>
                  <a:t>《</a:t>
                </a:r>
                <a:r>
                  <a:rPr lang="zh-CN" altLang="en-US" sz="1200" b="1">
                    <a:solidFill>
                      <a:srgbClr val="000000"/>
                    </a:solidFill>
                    <a:sym typeface="+mn-lt"/>
                  </a:rPr>
                  <a:t>中华人民共和国港澳居民居住证</a:t>
                </a:r>
                <a:r>
                  <a:rPr lang="en-US" altLang="zh-CN" sz="1200" b="1">
                    <a:solidFill>
                      <a:srgbClr val="000000"/>
                    </a:solidFill>
                    <a:sym typeface="+mn-lt"/>
                  </a:rPr>
                  <a:t>》</a:t>
                </a:r>
                <a:r>
                  <a:rPr lang="zh-CN" altLang="en-US" sz="1200" b="1">
                    <a:solidFill>
                      <a:srgbClr val="000000"/>
                    </a:solidFill>
                    <a:sym typeface="+mn-lt"/>
                  </a:rPr>
                  <a:t>；台湾居民为有效的</a:t>
                </a:r>
                <a:r>
                  <a:rPr lang="en-US" altLang="zh-CN" sz="1200" b="1">
                    <a:solidFill>
                      <a:srgbClr val="000000"/>
                    </a:solidFill>
                    <a:sym typeface="+mn-lt"/>
                  </a:rPr>
                  <a:t>《</a:t>
                </a:r>
                <a:r>
                  <a:rPr lang="zh-CN" altLang="en-US" sz="1200" b="1">
                    <a:solidFill>
                      <a:srgbClr val="000000"/>
                    </a:solidFill>
                    <a:sym typeface="+mn-lt"/>
                  </a:rPr>
                  <a:t>台湾居民来往大陆通行证</a:t>
                </a:r>
                <a:r>
                  <a:rPr lang="en-US" altLang="zh-CN" sz="1200" b="1">
                    <a:solidFill>
                      <a:srgbClr val="000000"/>
                    </a:solidFill>
                    <a:sym typeface="+mn-lt"/>
                  </a:rPr>
                  <a:t>》</a:t>
                </a:r>
                <a:r>
                  <a:rPr lang="zh-CN" altLang="en-US" sz="1200" b="1">
                    <a:solidFill>
                      <a:srgbClr val="000000"/>
                    </a:solidFill>
                    <a:sym typeface="+mn-lt"/>
                  </a:rPr>
                  <a:t>或</a:t>
                </a:r>
                <a:r>
                  <a:rPr lang="en-US" altLang="zh-CN" sz="1200" b="1">
                    <a:solidFill>
                      <a:srgbClr val="000000"/>
                    </a:solidFill>
                    <a:sym typeface="+mn-lt"/>
                  </a:rPr>
                  <a:t>《</a:t>
                </a:r>
                <a:r>
                  <a:rPr lang="zh-CN" altLang="en-US" sz="1200" b="1">
                    <a:solidFill>
                      <a:srgbClr val="000000"/>
                    </a:solidFill>
                    <a:sym typeface="+mn-lt"/>
                  </a:rPr>
                  <a:t>中华人民共和国台湾居民居住证</a:t>
                </a:r>
                <a:r>
                  <a:rPr lang="en-US" altLang="zh-CN" sz="1200" b="1">
                    <a:solidFill>
                      <a:srgbClr val="000000"/>
                    </a:solidFill>
                    <a:sym typeface="+mn-lt"/>
                  </a:rPr>
                  <a:t>》</a:t>
                </a:r>
                <a:r>
                  <a:rPr lang="zh-CN" altLang="en-US" sz="1200" b="1">
                    <a:solidFill>
                      <a:srgbClr val="000000"/>
                    </a:solidFill>
                    <a:sym typeface="+mn-lt"/>
                  </a:rPr>
                  <a:t>。</a:t>
                </a:r>
                <a:endParaRPr lang="zh-CN" altLang="en-US" sz="1200" b="1">
                  <a:solidFill>
                    <a:srgbClr val="000000"/>
                  </a:solidFill>
                  <a:sym typeface="+mn-lt"/>
                </a:endParaRPr>
              </a:p>
            </p:txBody>
          </p:sp>
        </p:grpSp>
      </p:grpSp>
      <p:grpSp>
        <p:nvGrpSpPr>
          <p:cNvPr id="4" name="组合 3"/>
          <p:cNvGrpSpPr/>
          <p:nvPr/>
        </p:nvGrpSpPr>
        <p:grpSpPr bwMode="auto">
          <a:xfrm>
            <a:off x="1866900" y="4291013"/>
            <a:ext cx="9034463" cy="1943100"/>
            <a:chOff x="920496" y="3932389"/>
            <a:chExt cx="5538361" cy="926628"/>
          </a:xfrm>
        </p:grpSpPr>
        <p:grpSp>
          <p:nvGrpSpPr>
            <p:cNvPr id="50181" name="组合 61"/>
            <p:cNvGrpSpPr/>
            <p:nvPr/>
          </p:nvGrpSpPr>
          <p:grpSpPr bwMode="auto">
            <a:xfrm>
              <a:off x="1002454" y="3932389"/>
              <a:ext cx="5456403" cy="926628"/>
              <a:chOff x="2967038" y="974745"/>
              <a:chExt cx="5575673" cy="1049608"/>
            </a:xfrm>
          </p:grpSpPr>
          <p:sp>
            <p:nvSpPr>
              <p:cNvPr id="63" name="圆角矩形 62"/>
              <p:cNvSpPr/>
              <p:nvPr/>
            </p:nvSpPr>
            <p:spPr>
              <a:xfrm>
                <a:off x="2967038" y="974745"/>
                <a:ext cx="5575673" cy="1049608"/>
              </a:xfrm>
              <a:prstGeom prst="roundRect">
                <a:avLst>
                  <a:gd name="adj" fmla="val 11520"/>
                </a:avLst>
              </a:prstGeom>
              <a:blipFill>
                <a:blip r:embed="rId1"/>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sp>
            <p:nvSpPr>
              <p:cNvPr id="64" name="圆角矩形 63"/>
              <p:cNvSpPr/>
              <p:nvPr/>
            </p:nvSpPr>
            <p:spPr>
              <a:xfrm>
                <a:off x="4013196" y="1053041"/>
                <a:ext cx="4344655" cy="893015"/>
              </a:xfrm>
              <a:prstGeom prst="roundRect">
                <a:avLst>
                  <a:gd name="adj" fmla="val 8586"/>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grpSp>
        <p:sp>
          <p:nvSpPr>
            <p:cNvPr id="78" name="文本框 135"/>
            <p:cNvSpPr txBox="1"/>
            <p:nvPr/>
          </p:nvSpPr>
          <p:spPr>
            <a:xfrm>
              <a:off x="1007116" y="4063886"/>
              <a:ext cx="1019114" cy="707886"/>
            </a:xfrm>
            <a:prstGeom prst="rect">
              <a:avLst/>
            </a:prstGeom>
            <a:noFill/>
            <a:effectLst>
              <a:innerShdw blurRad="63500" dist="50800" dir="10800000">
                <a:prstClr val="black">
                  <a:alpha val="50000"/>
                </a:prstClr>
              </a:innerShdw>
            </a:effectLst>
          </p:spPr>
          <p:txBody>
            <a:bodyPr>
              <a:spAutoFit/>
            </a:bodyPr>
            <a:lstStyle/>
            <a:p>
              <a:pPr algn="ctr" fontAlgn="auto">
                <a:spcBef>
                  <a:spcPts val="0"/>
                </a:spcBef>
                <a:spcAft>
                  <a:spcPts val="0"/>
                </a:spcAft>
                <a:defRPr/>
              </a:pPr>
              <a:r>
                <a:rPr lang="en-US" altLang="zh-CN" sz="4000" dirty="0">
                  <a:solidFill>
                    <a:schemeClr val="accent3"/>
                  </a:solidFill>
                  <a:effectLst>
                    <a:innerShdw blurRad="50800" dist="25400" dir="10800000">
                      <a:prstClr val="black">
                        <a:alpha val="50000"/>
                      </a:prstClr>
                    </a:innerShdw>
                  </a:effectLst>
                  <a:latin typeface="+mn-lt"/>
                  <a:ea typeface="+mn-ea"/>
                  <a:cs typeface="+mn-ea"/>
                  <a:sym typeface="+mn-lt"/>
                </a:rPr>
                <a:t>03</a:t>
              </a:r>
              <a:endParaRPr lang="zh-CN" altLang="en-US" sz="4000" dirty="0">
                <a:solidFill>
                  <a:schemeClr val="accent3"/>
                </a:solidFill>
                <a:effectLst>
                  <a:innerShdw blurRad="50800" dist="25400" dir="10800000">
                    <a:prstClr val="black">
                      <a:alpha val="50000"/>
                    </a:prstClr>
                  </a:innerShdw>
                </a:effectLst>
                <a:latin typeface="+mn-lt"/>
                <a:ea typeface="+mn-ea"/>
                <a:cs typeface="+mn-ea"/>
                <a:sym typeface="+mn-lt"/>
              </a:endParaRPr>
            </a:p>
          </p:txBody>
        </p:sp>
        <p:grpSp>
          <p:nvGrpSpPr>
            <p:cNvPr id="50183" name="组合 48"/>
            <p:cNvGrpSpPr/>
            <p:nvPr/>
          </p:nvGrpSpPr>
          <p:grpSpPr bwMode="auto">
            <a:xfrm>
              <a:off x="2153479" y="4071495"/>
              <a:ext cx="3838833" cy="698708"/>
              <a:chOff x="7391350" y="4027218"/>
              <a:chExt cx="3168351" cy="639236"/>
            </a:xfrm>
          </p:grpSpPr>
          <p:sp>
            <p:nvSpPr>
              <p:cNvPr id="50184" name="文本框 175"/>
              <p:cNvSpPr txBox="1">
                <a:spLocks noChangeArrowheads="1"/>
              </p:cNvSpPr>
              <p:nvPr/>
            </p:nvSpPr>
            <p:spPr bwMode="auto">
              <a:xfrm>
                <a:off x="7391379" y="4148600"/>
                <a:ext cx="992762" cy="159993"/>
              </a:xfrm>
              <a:prstGeom prst="rect">
                <a:avLst/>
              </a:prstGeom>
              <a:noFill/>
              <a:ln w="9525">
                <a:noFill/>
                <a:miter lim="800000"/>
              </a:ln>
            </p:spPr>
            <p:txBody>
              <a:bodyPr>
                <a:spAutoFit/>
              </a:bodyPr>
              <a:lstStyle/>
              <a:p>
                <a:r>
                  <a:rPr lang="zh-CN" altLang="en-US" b="1">
                    <a:solidFill>
                      <a:srgbClr val="000000"/>
                    </a:solidFill>
                    <a:sym typeface="+mn-lt"/>
                  </a:rPr>
                  <a:t>外籍个人</a:t>
                </a:r>
                <a:r>
                  <a:rPr lang="zh-CN" altLang="en-US">
                    <a:sym typeface="+mn-lt"/>
                  </a:rPr>
                  <a:t> </a:t>
                </a:r>
                <a:endParaRPr lang="zh-CN" altLang="en-US">
                  <a:sym typeface="+mn-lt"/>
                </a:endParaRPr>
              </a:p>
            </p:txBody>
          </p:sp>
          <p:sp>
            <p:nvSpPr>
              <p:cNvPr id="50185" name="文本框 129"/>
              <p:cNvSpPr txBox="1">
                <a:spLocks noChangeArrowheads="1"/>
              </p:cNvSpPr>
              <p:nvPr/>
            </p:nvSpPr>
            <p:spPr bwMode="auto">
              <a:xfrm>
                <a:off x="8384141" y="4027393"/>
                <a:ext cx="2175884" cy="639280"/>
              </a:xfrm>
              <a:prstGeom prst="rect">
                <a:avLst/>
              </a:prstGeom>
              <a:noFill/>
              <a:ln w="9525">
                <a:noFill/>
                <a:miter lim="800000"/>
              </a:ln>
            </p:spPr>
            <p:txBody>
              <a:bodyPr>
                <a:spAutoFit/>
              </a:bodyPr>
              <a:lstStyle/>
              <a:p>
                <a:pPr algn="just">
                  <a:lnSpc>
                    <a:spcPct val="150000"/>
                  </a:lnSpc>
                </a:pPr>
                <a:r>
                  <a:rPr lang="zh-CN" altLang="en-US" sz="1200" b="1">
                    <a:solidFill>
                      <a:srgbClr val="000000"/>
                    </a:solidFill>
                    <a:sym typeface="+mn-lt"/>
                  </a:rPr>
                  <a:t>持有有效的</a:t>
                </a:r>
                <a:r>
                  <a:rPr lang="en-US" altLang="zh-CN" sz="1200" b="1">
                    <a:solidFill>
                      <a:srgbClr val="000000"/>
                    </a:solidFill>
                    <a:sym typeface="+mn-lt"/>
                  </a:rPr>
                  <a:t>《</a:t>
                </a:r>
                <a:r>
                  <a:rPr lang="zh-CN" altLang="en-US" sz="1200" b="1">
                    <a:solidFill>
                      <a:srgbClr val="000000"/>
                    </a:solidFill>
                    <a:sym typeface="+mn-lt"/>
                  </a:rPr>
                  <a:t>中华人民共和国外国人永久居留身份证</a:t>
                </a:r>
                <a:r>
                  <a:rPr lang="en-US" altLang="zh-CN" sz="1200" b="1">
                    <a:solidFill>
                      <a:srgbClr val="000000"/>
                    </a:solidFill>
                    <a:sym typeface="+mn-lt"/>
                  </a:rPr>
                  <a:t>》</a:t>
                </a:r>
                <a:r>
                  <a:rPr lang="zh-CN" altLang="en-US" sz="1200" b="1">
                    <a:solidFill>
                      <a:srgbClr val="000000"/>
                    </a:solidFill>
                    <a:sym typeface="+mn-lt"/>
                  </a:rPr>
                  <a:t>（以下简称永久居留证）的自然人，为永久居留证和外国护照；未持有永久居留证但持有有效的</a:t>
                </a:r>
                <a:r>
                  <a:rPr lang="en-US" altLang="zh-CN" sz="1200" b="1">
                    <a:solidFill>
                      <a:srgbClr val="000000"/>
                    </a:solidFill>
                    <a:sym typeface="+mn-lt"/>
                  </a:rPr>
                  <a:t>《</a:t>
                </a:r>
                <a:r>
                  <a:rPr lang="zh-CN" altLang="en-US" sz="1200" b="1">
                    <a:solidFill>
                      <a:srgbClr val="000000"/>
                    </a:solidFill>
                    <a:sym typeface="+mn-lt"/>
                  </a:rPr>
                  <a:t>中华人民共和国外国人工作许可证</a:t>
                </a:r>
                <a:r>
                  <a:rPr lang="en-US" altLang="zh-CN" sz="1200" b="1">
                    <a:solidFill>
                      <a:srgbClr val="000000"/>
                    </a:solidFill>
                    <a:sym typeface="+mn-lt"/>
                  </a:rPr>
                  <a:t>》</a:t>
                </a:r>
                <a:r>
                  <a:rPr lang="zh-CN" altLang="en-US" sz="1200" b="1">
                    <a:solidFill>
                      <a:srgbClr val="000000"/>
                    </a:solidFill>
                    <a:sym typeface="+mn-lt"/>
                  </a:rPr>
                  <a:t>（以下简称工作许可证）的自然人，为工作许可证和外国护照；其他外籍自然人，为外国护照。</a:t>
                </a:r>
                <a:endParaRPr lang="zh-CN" altLang="en-US" sz="1200" b="1">
                  <a:solidFill>
                    <a:srgbClr val="000000"/>
                  </a:solidFill>
                  <a:sym typeface="+mn-lt"/>
                </a:endParaRPr>
              </a:p>
            </p:txBody>
          </p:sp>
        </p:grpSp>
      </p:grpSp>
      <p:pic>
        <p:nvPicPr>
          <p:cNvPr id="46119" name="图片 22"/>
          <p:cNvPicPr>
            <a:picLocks noChangeAspect="1"/>
          </p:cNvPicPr>
          <p:nvPr/>
        </p:nvPicPr>
        <p:blipFill>
          <a:blip r:embed="rId3"/>
          <a:srcRect/>
          <a:stretch>
            <a:fillRect/>
          </a:stretch>
        </p:blipFill>
        <p:spPr bwMode="auto">
          <a:xfrm>
            <a:off x="576263" y="473075"/>
            <a:ext cx="1023937" cy="963613"/>
          </a:xfrm>
          <a:prstGeom prst="rect">
            <a:avLst/>
          </a:prstGeom>
          <a:noFill/>
          <a:ln w="9525">
            <a:noFill/>
            <a:miter lim="800000"/>
            <a:headEnd/>
            <a:tailEnd/>
          </a:ln>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5" presetClass="entr" presetSubtype="0" fill="hold" nodeType="afterEffect">
                                  <p:stCondLst>
                                    <p:cond delay="0"/>
                                  </p:stCondLst>
                                  <p:childTnLst>
                                    <p:set>
                                      <p:cBhvr>
                                        <p:cTn id="19" dur="1" fill="hold">
                                          <p:stCondLst>
                                            <p:cond delay="0"/>
                                          </p:stCondLst>
                                        </p:cTn>
                                        <p:tgtEl>
                                          <p:spTgt spid="46119"/>
                                        </p:tgtEl>
                                        <p:attrNameLst>
                                          <p:attrName>style.visibility</p:attrName>
                                        </p:attrNameLst>
                                      </p:cBhvr>
                                      <p:to>
                                        <p:strVal val="visible"/>
                                      </p:to>
                                    </p:set>
                                    <p:animEffect transition="in" filter="fade">
                                      <p:cBhvr>
                                        <p:cTn id="20" dur="1000"/>
                                        <p:tgtEl>
                                          <p:spTgt spid="46119"/>
                                        </p:tgtEl>
                                      </p:cBhvr>
                                    </p:animEffect>
                                    <p:anim calcmode="lin" valueType="num">
                                      <p:cBhvr>
                                        <p:cTn id="21" dur="1000" fill="hold"/>
                                        <p:tgtEl>
                                          <p:spTgt spid="46119"/>
                                        </p:tgtEl>
                                        <p:attrNameLst>
                                          <p:attrName>style.rotation</p:attrName>
                                        </p:attrNameLst>
                                      </p:cBhvr>
                                      <p:tavLst>
                                        <p:tav tm="0">
                                          <p:val>
                                            <p:fltVal val="720"/>
                                          </p:val>
                                        </p:tav>
                                        <p:tav tm="100000">
                                          <p:val>
                                            <p:fltVal val="0"/>
                                          </p:val>
                                        </p:tav>
                                      </p:tavLst>
                                    </p:anim>
                                    <p:anim calcmode="lin" valueType="num">
                                      <p:cBhvr>
                                        <p:cTn id="22" dur="1000" fill="hold"/>
                                        <p:tgtEl>
                                          <p:spTgt spid="46119"/>
                                        </p:tgtEl>
                                        <p:attrNameLst>
                                          <p:attrName>ppt_h</p:attrName>
                                        </p:attrNameLst>
                                      </p:cBhvr>
                                      <p:tavLst>
                                        <p:tav tm="0">
                                          <p:val>
                                            <p:fltVal val="0"/>
                                          </p:val>
                                        </p:tav>
                                        <p:tav tm="100000">
                                          <p:val>
                                            <p:strVal val="#ppt_h"/>
                                          </p:val>
                                        </p:tav>
                                      </p:tavLst>
                                    </p:anim>
                                    <p:anim calcmode="lin" valueType="num">
                                      <p:cBhvr>
                                        <p:cTn id="23" dur="1000" fill="hold"/>
                                        <p:tgtEl>
                                          <p:spTgt spid="461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图片 120"/>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pic>
        <p:nvPicPr>
          <p:cNvPr id="2" name="图片 1"/>
          <p:cNvPicPr>
            <a:picLocks noChangeAspect="1"/>
          </p:cNvPicPr>
          <p:nvPr/>
        </p:nvPicPr>
        <p:blipFill>
          <a:blip r:embed="rId2">
            <a:duotone>
              <a:schemeClr val="accent5">
                <a:shade val="45000"/>
                <a:satMod val="135000"/>
              </a:schemeClr>
              <a:prstClr val="white"/>
            </a:duotone>
          </a:blip>
          <a:stretch>
            <a:fillRect/>
          </a:stretch>
        </p:blipFill>
        <p:spPr>
          <a:xfrm rot="16200000">
            <a:off x="4002598" y="-294108"/>
            <a:ext cx="5023884" cy="7462092"/>
          </a:xfrm>
          <a:prstGeom prst="rect">
            <a:avLst/>
          </a:prstGeom>
        </p:spPr>
      </p:pic>
      <p:sp>
        <p:nvSpPr>
          <p:cNvPr id="119" name="文本框 118"/>
          <p:cNvSpPr txBox="1">
            <a:spLocks noChangeArrowheads="1"/>
          </p:cNvSpPr>
          <p:nvPr/>
        </p:nvSpPr>
        <p:spPr bwMode="auto">
          <a:xfrm>
            <a:off x="4344988" y="3079750"/>
            <a:ext cx="3817937" cy="1190625"/>
          </a:xfrm>
          <a:prstGeom prst="rect">
            <a:avLst/>
          </a:prstGeom>
          <a:noFill/>
          <a:ln w="9525">
            <a:noFill/>
            <a:miter lim="800000"/>
          </a:ln>
        </p:spPr>
        <p:txBody>
          <a:bodyPr>
            <a:spAutoFit/>
          </a:bodyPr>
          <a:lstStyle/>
          <a:p>
            <a:pPr algn="ctr"/>
            <a:r>
              <a:rPr lang="zh-CN" altLang="en-US" sz="3600">
                <a:ea typeface="黑体" panose="02010609060101010101" charset="-122"/>
              </a:rPr>
              <a:t>信用管理及相关     纳税服务</a:t>
            </a:r>
            <a:endParaRPr lang="zh-CN" altLang="en-US" sz="3600">
              <a:ea typeface="黑体" panose="02010609060101010101" charset="-122"/>
            </a:endParaRPr>
          </a:p>
        </p:txBody>
      </p:sp>
      <p:sp>
        <p:nvSpPr>
          <p:cNvPr id="39" name="TextBox 76"/>
          <p:cNvSpPr txBox="1">
            <a:spLocks noChangeArrowheads="1"/>
          </p:cNvSpPr>
          <p:nvPr/>
        </p:nvSpPr>
        <p:spPr bwMode="auto">
          <a:xfrm>
            <a:off x="3495675" y="2343150"/>
            <a:ext cx="5449888" cy="519113"/>
          </a:xfrm>
          <a:prstGeom prst="rect">
            <a:avLst/>
          </a:prstGeom>
          <a:noFill/>
          <a:ln w="9525">
            <a:noFill/>
            <a:miter lim="800000"/>
          </a:ln>
        </p:spPr>
        <p:txBody>
          <a:bodyPr>
            <a:spAutoFit/>
          </a:bodyPr>
          <a:lstStyle/>
          <a:p>
            <a:pPr algn="ctr"/>
            <a:r>
              <a:rPr lang="zh-CN" altLang="en-US" sz="2800">
                <a:solidFill>
                  <a:schemeClr val="accent1"/>
                </a:solidFill>
                <a:latin typeface="幼圆" pitchFamily="49" charset="-122"/>
                <a:ea typeface="黑体" panose="02010609060101010101" charset="-122"/>
              </a:rPr>
              <a:t>第五部分</a:t>
            </a:r>
            <a:endParaRPr lang="zh-CN" altLang="en-US" sz="2800">
              <a:solidFill>
                <a:schemeClr val="accent1"/>
              </a:solidFill>
              <a:latin typeface="幼圆" pitchFamily="49" charset="-122"/>
              <a:ea typeface="黑体" panose="02010609060101010101"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矩形 10"/>
          <p:cNvSpPr>
            <a:spLocks noChangeArrowheads="1"/>
          </p:cNvSpPr>
          <p:nvPr/>
        </p:nvSpPr>
        <p:spPr bwMode="auto">
          <a:xfrm>
            <a:off x="1968500" y="1604963"/>
            <a:ext cx="6572250" cy="642937"/>
          </a:xfrm>
          <a:prstGeom prst="rect">
            <a:avLst/>
          </a:prstGeom>
          <a:noFill/>
          <a:ln w="25400" algn="ctr">
            <a:noFill/>
            <a:miter lim="800000"/>
          </a:ln>
        </p:spPr>
        <p:txBody>
          <a:bodyPr lIns="121917" tIns="60958" rIns="121917" bIns="60958" anchor="ctr"/>
          <a:lstStyle/>
          <a:p>
            <a:pPr defTabSz="1219200"/>
            <a:endParaRPr lang="zh-CN" altLang="en-US" sz="2400"/>
          </a:p>
        </p:txBody>
      </p:sp>
      <p:sp>
        <p:nvSpPr>
          <p:cNvPr id="238594" name="矩形 39"/>
          <p:cNvSpPr>
            <a:spLocks noChangeArrowheads="1"/>
          </p:cNvSpPr>
          <p:nvPr/>
        </p:nvSpPr>
        <p:spPr bwMode="auto">
          <a:xfrm>
            <a:off x="3887788" y="5060950"/>
            <a:ext cx="6991350" cy="1001713"/>
          </a:xfrm>
          <a:prstGeom prst="rect">
            <a:avLst/>
          </a:prstGeom>
          <a:noFill/>
          <a:ln w="25400" algn="ctr">
            <a:noFill/>
            <a:miter lim="800000"/>
          </a:ln>
        </p:spPr>
        <p:txBody>
          <a:bodyPr lIns="121917" tIns="60958" rIns="121917" bIns="60958" anchor="ctr"/>
          <a:lstStyle/>
          <a:p>
            <a:pPr defTabSz="1219200"/>
            <a:endParaRPr lang="en-US" altLang="zh-CN" sz="2400">
              <a:latin typeface="宋体" panose="02010600030101010101" pitchFamily="2" charset="-122"/>
              <a:ea typeface="微软雅黑" panose="020B0503020204020204" pitchFamily="34" charset="-122"/>
              <a:cs typeface="Arial" panose="020B0604020202020204" pitchFamily="34" charset="0"/>
            </a:endParaRPr>
          </a:p>
        </p:txBody>
      </p:sp>
      <p:sp>
        <p:nvSpPr>
          <p:cNvPr id="238595" name="Title 1"/>
          <p:cNvSpPr/>
          <p:nvPr/>
        </p:nvSpPr>
        <p:spPr bwMode="auto">
          <a:xfrm>
            <a:off x="1768475" y="601663"/>
            <a:ext cx="10061575" cy="671512"/>
          </a:xfrm>
          <a:prstGeom prst="rect">
            <a:avLst/>
          </a:prstGeom>
          <a:noFill/>
          <a:ln w="9525">
            <a:noFill/>
            <a:miter lim="800000"/>
          </a:ln>
        </p:spPr>
        <p:txBody>
          <a:bodyPr lIns="0" tIns="0" rIns="0" bIns="0"/>
          <a:lstStyle/>
          <a:p>
            <a:pPr eaLnBrk="0" hangingPunct="0">
              <a:lnSpc>
                <a:spcPct val="90000"/>
              </a:lnSpc>
            </a:pPr>
            <a:r>
              <a:rPr lang="zh-CN" altLang="en-US" sz="3200">
                <a:ea typeface="黑体" panose="02010609060101010101" charset="-122"/>
              </a:rPr>
              <a:t>信用管理</a:t>
            </a:r>
            <a:endParaRPr lang="zh-CN" altLang="en-US" sz="3200">
              <a:ea typeface="黑体" panose="02010609060101010101" charset="-122"/>
            </a:endParaRPr>
          </a:p>
        </p:txBody>
      </p:sp>
      <p:sp>
        <p:nvSpPr>
          <p:cNvPr id="238596" name="Text Box 14"/>
          <p:cNvSpPr txBox="1">
            <a:spLocks noChangeArrowheads="1"/>
          </p:cNvSpPr>
          <p:nvPr/>
        </p:nvSpPr>
        <p:spPr bwMode="auto">
          <a:xfrm>
            <a:off x="814388" y="1701800"/>
            <a:ext cx="11042650" cy="3406775"/>
          </a:xfrm>
          <a:prstGeom prst="rect">
            <a:avLst/>
          </a:prstGeom>
          <a:noFill/>
          <a:ln w="9525">
            <a:noFill/>
            <a:miter lim="800000"/>
          </a:ln>
        </p:spPr>
        <p:txBody>
          <a:bodyPr lIns="121917" tIns="60958" rIns="121917" bIns="60958">
            <a:spAutoFit/>
          </a:bodyPr>
          <a:lstStyle/>
          <a:p>
            <a:pPr algn="just" defTabSz="1219200">
              <a:lnSpc>
                <a:spcPct val="150000"/>
              </a:lnSpc>
            </a:pPr>
            <a:r>
              <a:rPr lang="zh-CN" altLang="en-US" sz="2400">
                <a:latin typeface="仿宋" panose="02010609060101010101" pitchFamily="49" charset="-122"/>
                <a:ea typeface="仿宋" panose="02010609060101010101" pitchFamily="49" charset="-122"/>
              </a:rPr>
              <a:t>税务总局统一建立全国自然人纳税信用库，全面收集记录自然人纳税人的办税遵从、风险提示、行政处罚等情况，以纳税人识别号为基础进行“一人式”归集，为自然人动态信用积分和信用评价管理提供数据支撑。制定自然人纳税信用评价指标和评价标准，明确严重失信行为纳入“灰名单”“黑名单”范围。省税务局每年组织本省自然人纳税人纳税信用评定工作，确定纳税人上一年度的信用评价结果，通过税务网站、手机</a:t>
            </a:r>
            <a:r>
              <a:rPr lang="en-US" altLang="zh-CN" sz="2400">
                <a:latin typeface="仿宋" panose="02010609060101010101" pitchFamily="49" charset="-122"/>
                <a:ea typeface="仿宋" panose="02010609060101010101" pitchFamily="49" charset="-122"/>
              </a:rPr>
              <a:t>APP</a:t>
            </a:r>
            <a:r>
              <a:rPr lang="zh-CN" altLang="en-US" sz="2400">
                <a:latin typeface="仿宋" panose="02010609060101010101" pitchFamily="49" charset="-122"/>
                <a:ea typeface="仿宋" panose="02010609060101010101" pitchFamily="49" charset="-122"/>
              </a:rPr>
              <a:t>等渠道为纳税人提供纳税信用查询服务。</a:t>
            </a:r>
            <a:endParaRPr lang="zh-CN" altLang="en-US" sz="2400">
              <a:latin typeface="仿宋" panose="02010609060101010101" pitchFamily="49" charset="-122"/>
              <a:ea typeface="仿宋" panose="02010609060101010101" pitchFamily="49" charset="-122"/>
            </a:endParaRPr>
          </a:p>
        </p:txBody>
      </p:sp>
      <p:pic>
        <p:nvPicPr>
          <p:cNvPr id="85139" name="图片 22"/>
          <p:cNvPicPr>
            <a:picLocks noChangeAspect="1"/>
          </p:cNvPicPr>
          <p:nvPr/>
        </p:nvPicPr>
        <p:blipFill>
          <a:blip r:embed="rId1"/>
          <a:srcRect/>
          <a:stretch>
            <a:fillRect/>
          </a:stretch>
        </p:blipFill>
        <p:spPr bwMode="auto">
          <a:xfrm>
            <a:off x="642938" y="412750"/>
            <a:ext cx="1023937" cy="963613"/>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5139"/>
                                        </p:tgtEl>
                                        <p:attrNameLst>
                                          <p:attrName>style.visibility</p:attrName>
                                        </p:attrNameLst>
                                      </p:cBhvr>
                                      <p:to>
                                        <p:strVal val="visible"/>
                                      </p:to>
                                    </p:set>
                                    <p:animEffect transition="in" filter="fade">
                                      <p:cBhvr>
                                        <p:cTn id="7" dur="1000"/>
                                        <p:tgtEl>
                                          <p:spTgt spid="85139"/>
                                        </p:tgtEl>
                                      </p:cBhvr>
                                    </p:animEffect>
                                    <p:anim calcmode="lin" valueType="num">
                                      <p:cBhvr>
                                        <p:cTn id="8" dur="1000" fill="hold"/>
                                        <p:tgtEl>
                                          <p:spTgt spid="85139"/>
                                        </p:tgtEl>
                                        <p:attrNameLst>
                                          <p:attrName>style.rotation</p:attrName>
                                        </p:attrNameLst>
                                      </p:cBhvr>
                                      <p:tavLst>
                                        <p:tav tm="0">
                                          <p:val>
                                            <p:fltVal val="720"/>
                                          </p:val>
                                        </p:tav>
                                        <p:tav tm="100000">
                                          <p:val>
                                            <p:fltVal val="0"/>
                                          </p:val>
                                        </p:tav>
                                      </p:tavLst>
                                    </p:anim>
                                    <p:anim calcmode="lin" valueType="num">
                                      <p:cBhvr>
                                        <p:cTn id="9" dur="1000" fill="hold"/>
                                        <p:tgtEl>
                                          <p:spTgt spid="85139"/>
                                        </p:tgtEl>
                                        <p:attrNameLst>
                                          <p:attrName>ppt_h</p:attrName>
                                        </p:attrNameLst>
                                      </p:cBhvr>
                                      <p:tavLst>
                                        <p:tav tm="0">
                                          <p:val>
                                            <p:fltVal val="0"/>
                                          </p:val>
                                        </p:tav>
                                        <p:tav tm="100000">
                                          <p:val>
                                            <p:strVal val="#ppt_h"/>
                                          </p:val>
                                        </p:tav>
                                      </p:tavLst>
                                    </p:anim>
                                    <p:anim calcmode="lin" valueType="num">
                                      <p:cBhvr>
                                        <p:cTn id="10" dur="1000" fill="hold"/>
                                        <p:tgtEl>
                                          <p:spTgt spid="851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617" name="Group 3"/>
          <p:cNvGrpSpPr/>
          <p:nvPr/>
        </p:nvGrpSpPr>
        <p:grpSpPr bwMode="auto">
          <a:xfrm>
            <a:off x="3898900" y="2322513"/>
            <a:ext cx="4692650" cy="4178300"/>
            <a:chOff x="1844579" y="1131630"/>
            <a:chExt cx="3519487" cy="3744312"/>
          </a:xfrm>
        </p:grpSpPr>
        <p:sp>
          <p:nvSpPr>
            <p:cNvPr id="239708" name="Freeform 4"/>
            <p:cNvSpPr>
              <a:spLocks noChangeArrowheads="1"/>
            </p:cNvSpPr>
            <p:nvPr/>
          </p:nvSpPr>
          <p:spPr bwMode="auto">
            <a:xfrm>
              <a:off x="4643341" y="1425636"/>
              <a:ext cx="720725" cy="481791"/>
            </a:xfrm>
            <a:custGeom>
              <a:avLst/>
              <a:gdLst>
                <a:gd name="T0" fmla="*/ 2147483647 w 542"/>
                <a:gd name="T1" fmla="*/ 2147483647 h 361"/>
                <a:gd name="T2" fmla="*/ 2147483647 w 542"/>
                <a:gd name="T3" fmla="*/ 2147483647 h 361"/>
                <a:gd name="T4" fmla="*/ 2147483647 w 542"/>
                <a:gd name="T5" fmla="*/ 2147483647 h 361"/>
                <a:gd name="T6" fmla="*/ 2147483647 w 542"/>
                <a:gd name="T7" fmla="*/ 2147483647 h 361"/>
                <a:gd name="T8" fmla="*/ 2147483647 w 542"/>
                <a:gd name="T9" fmla="*/ 2147483647 h 361"/>
                <a:gd name="T10" fmla="*/ 2147483647 w 542"/>
                <a:gd name="T11" fmla="*/ 2147483647 h 361"/>
                <a:gd name="T12" fmla="*/ 2147483647 w 542"/>
                <a:gd name="T13" fmla="*/ 2147483647 h 361"/>
                <a:gd name="T14" fmla="*/ 2147483647 w 542"/>
                <a:gd name="T15" fmla="*/ 2147483647 h 361"/>
                <a:gd name="T16" fmla="*/ 2147483647 w 542"/>
                <a:gd name="T17" fmla="*/ 2147483647 h 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
                <a:gd name="T28" fmla="*/ 0 h 361"/>
                <a:gd name="T29" fmla="*/ 542 w 542"/>
                <a:gd name="T30" fmla="*/ 361 h 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 h="361">
                  <a:moveTo>
                    <a:pt x="196" y="59"/>
                  </a:moveTo>
                  <a:cubicBezTo>
                    <a:pt x="230" y="0"/>
                    <a:pt x="327" y="2"/>
                    <a:pt x="355" y="66"/>
                  </a:cubicBezTo>
                  <a:cubicBezTo>
                    <a:pt x="413" y="33"/>
                    <a:pt x="478" y="83"/>
                    <a:pt x="463" y="149"/>
                  </a:cubicBezTo>
                  <a:cubicBezTo>
                    <a:pt x="542" y="228"/>
                    <a:pt x="451" y="345"/>
                    <a:pt x="346" y="294"/>
                  </a:cubicBezTo>
                  <a:cubicBezTo>
                    <a:pt x="309" y="356"/>
                    <a:pt x="199" y="361"/>
                    <a:pt x="159" y="298"/>
                  </a:cubicBezTo>
                  <a:cubicBezTo>
                    <a:pt x="85" y="310"/>
                    <a:pt x="22" y="284"/>
                    <a:pt x="11" y="224"/>
                  </a:cubicBezTo>
                  <a:cubicBezTo>
                    <a:pt x="11" y="224"/>
                    <a:pt x="11" y="224"/>
                    <a:pt x="11" y="224"/>
                  </a:cubicBezTo>
                  <a:cubicBezTo>
                    <a:pt x="0" y="170"/>
                    <a:pt x="44" y="120"/>
                    <a:pt x="104" y="106"/>
                  </a:cubicBezTo>
                  <a:cubicBezTo>
                    <a:pt x="108" y="62"/>
                    <a:pt x="160" y="42"/>
                    <a:pt x="196" y="59"/>
                  </a:cubicBezTo>
                </a:path>
              </a:pathLst>
            </a:custGeom>
            <a:solidFill>
              <a:srgbClr val="D9D9D9"/>
            </a:solidFill>
            <a:ln w="9525">
              <a:noFill/>
              <a:round/>
            </a:ln>
          </p:spPr>
          <p:txBody>
            <a:bodyPr/>
            <a:lstStyle/>
            <a:p>
              <a:endParaRPr lang="zh-CN" altLang="en-US"/>
            </a:p>
          </p:txBody>
        </p:sp>
        <p:sp>
          <p:nvSpPr>
            <p:cNvPr id="239709" name="Freeform 5"/>
            <p:cNvSpPr>
              <a:spLocks noChangeArrowheads="1"/>
            </p:cNvSpPr>
            <p:nvPr/>
          </p:nvSpPr>
          <p:spPr bwMode="auto">
            <a:xfrm>
              <a:off x="2463704" y="1131630"/>
              <a:ext cx="428625" cy="257967"/>
            </a:xfrm>
            <a:custGeom>
              <a:avLst/>
              <a:gdLst>
                <a:gd name="T0" fmla="*/ 2147483647 w 322"/>
                <a:gd name="T1" fmla="*/ 2147483647 h 193"/>
                <a:gd name="T2" fmla="*/ 2147483647 w 322"/>
                <a:gd name="T3" fmla="*/ 2147483647 h 193"/>
                <a:gd name="T4" fmla="*/ 2147483647 w 322"/>
                <a:gd name="T5" fmla="*/ 2147483647 h 193"/>
                <a:gd name="T6" fmla="*/ 2147483647 w 322"/>
                <a:gd name="T7" fmla="*/ 2147483647 h 193"/>
                <a:gd name="T8" fmla="*/ 2147483647 w 322"/>
                <a:gd name="T9" fmla="*/ 2147483647 h 193"/>
                <a:gd name="T10" fmla="*/ 2147483647 w 322"/>
                <a:gd name="T11" fmla="*/ 2147483647 h 193"/>
                <a:gd name="T12" fmla="*/ 2147483647 w 322"/>
                <a:gd name="T13" fmla="*/ 2147483647 h 193"/>
                <a:gd name="T14" fmla="*/ 2147483647 w 322"/>
                <a:gd name="T15" fmla="*/ 2147483647 h 193"/>
                <a:gd name="T16" fmla="*/ 2147483647 w 322"/>
                <a:gd name="T17" fmla="*/ 2147483647 h 193"/>
                <a:gd name="T18" fmla="*/ 2147483647 w 322"/>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193"/>
                <a:gd name="T32" fmla="*/ 322 w 322"/>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193">
                  <a:moveTo>
                    <a:pt x="218" y="168"/>
                  </a:moveTo>
                  <a:cubicBezTo>
                    <a:pt x="203" y="189"/>
                    <a:pt x="165" y="193"/>
                    <a:pt x="149" y="172"/>
                  </a:cubicBezTo>
                  <a:cubicBezTo>
                    <a:pt x="126" y="191"/>
                    <a:pt x="83" y="184"/>
                    <a:pt x="71" y="156"/>
                  </a:cubicBezTo>
                  <a:cubicBezTo>
                    <a:pt x="15" y="159"/>
                    <a:pt x="0" y="98"/>
                    <a:pt x="51" y="75"/>
                  </a:cubicBezTo>
                  <a:cubicBezTo>
                    <a:pt x="49" y="55"/>
                    <a:pt x="65" y="38"/>
                    <a:pt x="85" y="38"/>
                  </a:cubicBezTo>
                  <a:cubicBezTo>
                    <a:pt x="90" y="6"/>
                    <a:pt x="138" y="0"/>
                    <a:pt x="155" y="24"/>
                  </a:cubicBezTo>
                  <a:cubicBezTo>
                    <a:pt x="168" y="14"/>
                    <a:pt x="190" y="17"/>
                    <a:pt x="198" y="31"/>
                  </a:cubicBezTo>
                  <a:cubicBezTo>
                    <a:pt x="217" y="24"/>
                    <a:pt x="241" y="36"/>
                    <a:pt x="244" y="57"/>
                  </a:cubicBezTo>
                  <a:cubicBezTo>
                    <a:pt x="298" y="47"/>
                    <a:pt x="322" y="118"/>
                    <a:pt x="274" y="144"/>
                  </a:cubicBezTo>
                  <a:cubicBezTo>
                    <a:pt x="273" y="170"/>
                    <a:pt x="238" y="182"/>
                    <a:pt x="218" y="168"/>
                  </a:cubicBezTo>
                </a:path>
              </a:pathLst>
            </a:custGeom>
            <a:solidFill>
              <a:srgbClr val="D9D9D9"/>
            </a:solidFill>
            <a:ln w="9525">
              <a:noFill/>
              <a:round/>
            </a:ln>
          </p:spPr>
          <p:txBody>
            <a:bodyPr/>
            <a:lstStyle/>
            <a:p>
              <a:endParaRPr lang="zh-CN" altLang="en-US"/>
            </a:p>
          </p:txBody>
        </p:sp>
        <p:grpSp>
          <p:nvGrpSpPr>
            <p:cNvPr id="239710" name="Group 6"/>
            <p:cNvGrpSpPr/>
            <p:nvPr/>
          </p:nvGrpSpPr>
          <p:grpSpPr bwMode="auto">
            <a:xfrm>
              <a:off x="1844579" y="1338992"/>
              <a:ext cx="3405187" cy="3536950"/>
              <a:chOff x="2850314" y="1607199"/>
              <a:chExt cx="3404291" cy="3536301"/>
            </a:xfrm>
          </p:grpSpPr>
          <p:sp>
            <p:nvSpPr>
              <p:cNvPr id="239711" name="Freeform 7"/>
              <p:cNvSpPr>
                <a:spLocks noChangeArrowheads="1"/>
              </p:cNvSpPr>
              <p:nvPr/>
            </p:nvSpPr>
            <p:spPr bwMode="auto">
              <a:xfrm>
                <a:off x="3466102" y="2420174"/>
                <a:ext cx="1039539" cy="2723326"/>
              </a:xfrm>
              <a:custGeom>
                <a:avLst/>
                <a:gdLst>
                  <a:gd name="T0" fmla="*/ 0 w 781"/>
                  <a:gd name="T1" fmla="*/ 2147483647 h 2046"/>
                  <a:gd name="T2" fmla="*/ 2147483647 w 781"/>
                  <a:gd name="T3" fmla="*/ 2147483647 h 2046"/>
                  <a:gd name="T4" fmla="*/ 2147483647 w 781"/>
                  <a:gd name="T5" fmla="*/ 2147483647 h 2046"/>
                  <a:gd name="T6" fmla="*/ 2147483647 w 781"/>
                  <a:gd name="T7" fmla="*/ 2147483647 h 2046"/>
                  <a:gd name="T8" fmla="*/ 2147483647 w 781"/>
                  <a:gd name="T9" fmla="*/ 2147483647 h 2046"/>
                  <a:gd name="T10" fmla="*/ 2147483647 w 781"/>
                  <a:gd name="T11" fmla="*/ 2147483647 h 2046"/>
                  <a:gd name="T12" fmla="*/ 2147483647 w 781"/>
                  <a:gd name="T13" fmla="*/ 2147483647 h 2046"/>
                  <a:gd name="T14" fmla="*/ 2147483647 w 781"/>
                  <a:gd name="T15" fmla="*/ 2147483647 h 2046"/>
                  <a:gd name="T16" fmla="*/ 2147483647 w 781"/>
                  <a:gd name="T17" fmla="*/ 2147483647 h 2046"/>
                  <a:gd name="T18" fmla="*/ 2147483647 w 781"/>
                  <a:gd name="T19" fmla="*/ 2147483647 h 2046"/>
                  <a:gd name="T20" fmla="*/ 2147483647 w 781"/>
                  <a:gd name="T21" fmla="*/ 2147483647 h 2046"/>
                  <a:gd name="T22" fmla="*/ 0 w 781"/>
                  <a:gd name="T23" fmla="*/ 2147483647 h 2046"/>
                  <a:gd name="T24" fmla="*/ 0 w 781"/>
                  <a:gd name="T25" fmla="*/ 2147483647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1"/>
                  <a:gd name="T40" fmla="*/ 0 h 2046"/>
                  <a:gd name="T41" fmla="*/ 781 w 781"/>
                  <a:gd name="T42" fmla="*/ 2046 h 20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1" h="2046">
                    <a:moveTo>
                      <a:pt x="0" y="1"/>
                    </a:moveTo>
                    <a:cubicBezTo>
                      <a:pt x="617" y="1"/>
                      <a:pt x="617" y="1"/>
                      <a:pt x="617" y="1"/>
                    </a:cubicBezTo>
                    <a:cubicBezTo>
                      <a:pt x="617" y="1"/>
                      <a:pt x="617" y="1"/>
                      <a:pt x="617" y="1"/>
                    </a:cubicBezTo>
                    <a:cubicBezTo>
                      <a:pt x="721" y="0"/>
                      <a:pt x="776" y="49"/>
                      <a:pt x="781" y="148"/>
                    </a:cubicBezTo>
                    <a:cubicBezTo>
                      <a:pt x="781" y="149"/>
                      <a:pt x="781" y="149"/>
                      <a:pt x="781" y="149"/>
                    </a:cubicBezTo>
                    <a:cubicBezTo>
                      <a:pt x="781" y="2046"/>
                      <a:pt x="781" y="2046"/>
                      <a:pt x="781" y="2046"/>
                    </a:cubicBezTo>
                    <a:cubicBezTo>
                      <a:pt x="742" y="2046"/>
                      <a:pt x="742" y="2046"/>
                      <a:pt x="742" y="2046"/>
                    </a:cubicBezTo>
                    <a:cubicBezTo>
                      <a:pt x="742" y="149"/>
                      <a:pt x="742" y="149"/>
                      <a:pt x="742" y="149"/>
                    </a:cubicBezTo>
                    <a:cubicBezTo>
                      <a:pt x="742" y="149"/>
                      <a:pt x="742" y="149"/>
                      <a:pt x="742" y="149"/>
                    </a:cubicBezTo>
                    <a:cubicBezTo>
                      <a:pt x="738" y="75"/>
                      <a:pt x="697" y="39"/>
                      <a:pt x="617" y="39"/>
                    </a:cubicBezTo>
                    <a:cubicBezTo>
                      <a:pt x="617" y="39"/>
                      <a:pt x="617" y="39"/>
                      <a:pt x="617" y="39"/>
                    </a:cubicBezTo>
                    <a:cubicBezTo>
                      <a:pt x="0" y="39"/>
                      <a:pt x="0" y="39"/>
                      <a:pt x="0" y="39"/>
                    </a:cubicBezTo>
                    <a:cubicBezTo>
                      <a:pt x="0" y="1"/>
                      <a:pt x="0" y="1"/>
                      <a:pt x="0" y="1"/>
                    </a:cubicBezTo>
                  </a:path>
                </a:pathLst>
              </a:custGeom>
              <a:solidFill>
                <a:srgbClr val="000000"/>
              </a:solidFill>
              <a:ln w="9525">
                <a:noFill/>
                <a:round/>
              </a:ln>
            </p:spPr>
            <p:txBody>
              <a:bodyPr/>
              <a:lstStyle/>
              <a:p>
                <a:endParaRPr lang="zh-CN" altLang="en-US"/>
              </a:p>
            </p:txBody>
          </p:sp>
          <p:sp>
            <p:nvSpPr>
              <p:cNvPr id="239712" name="Freeform 8"/>
              <p:cNvSpPr>
                <a:spLocks noChangeArrowheads="1"/>
              </p:cNvSpPr>
              <p:nvPr/>
            </p:nvSpPr>
            <p:spPr bwMode="auto">
              <a:xfrm>
                <a:off x="3916833" y="1976401"/>
                <a:ext cx="809412" cy="3167099"/>
              </a:xfrm>
              <a:custGeom>
                <a:avLst/>
                <a:gdLst>
                  <a:gd name="T0" fmla="*/ 0 w 609"/>
                  <a:gd name="T1" fmla="*/ 0 h 2380"/>
                  <a:gd name="T2" fmla="*/ 2147483647 w 609"/>
                  <a:gd name="T3" fmla="*/ 0 h 2380"/>
                  <a:gd name="T4" fmla="*/ 2147483647 w 609"/>
                  <a:gd name="T5" fmla="*/ 0 h 2380"/>
                  <a:gd name="T6" fmla="*/ 2147483647 w 609"/>
                  <a:gd name="T7" fmla="*/ 2147483647 h 2380"/>
                  <a:gd name="T8" fmla="*/ 2147483647 w 609"/>
                  <a:gd name="T9" fmla="*/ 2147483647 h 2380"/>
                  <a:gd name="T10" fmla="*/ 2147483647 w 609"/>
                  <a:gd name="T11" fmla="*/ 2147483647 h 2380"/>
                  <a:gd name="T12" fmla="*/ 2147483647 w 609"/>
                  <a:gd name="T13" fmla="*/ 2147483647 h 2380"/>
                  <a:gd name="T14" fmla="*/ 2147483647 w 609"/>
                  <a:gd name="T15" fmla="*/ 2147483647 h 2380"/>
                  <a:gd name="T16" fmla="*/ 2147483647 w 609"/>
                  <a:gd name="T17" fmla="*/ 2147483647 h 2380"/>
                  <a:gd name="T18" fmla="*/ 2147483647 w 609"/>
                  <a:gd name="T19" fmla="*/ 2147483647 h 2380"/>
                  <a:gd name="T20" fmla="*/ 2147483647 w 609"/>
                  <a:gd name="T21" fmla="*/ 2147483647 h 2380"/>
                  <a:gd name="T22" fmla="*/ 0 w 609"/>
                  <a:gd name="T23" fmla="*/ 2147483647 h 2380"/>
                  <a:gd name="T24" fmla="*/ 0 w 609"/>
                  <a:gd name="T25" fmla="*/ 0 h 2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2380"/>
                  <a:gd name="T41" fmla="*/ 609 w 609"/>
                  <a:gd name="T42" fmla="*/ 2380 h 2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2380">
                    <a:moveTo>
                      <a:pt x="0" y="0"/>
                    </a:moveTo>
                    <a:cubicBezTo>
                      <a:pt x="445" y="0"/>
                      <a:pt x="445" y="0"/>
                      <a:pt x="445" y="0"/>
                    </a:cubicBezTo>
                    <a:cubicBezTo>
                      <a:pt x="445" y="0"/>
                      <a:pt x="445" y="0"/>
                      <a:pt x="445" y="0"/>
                    </a:cubicBezTo>
                    <a:cubicBezTo>
                      <a:pt x="549" y="0"/>
                      <a:pt x="603" y="49"/>
                      <a:pt x="609" y="148"/>
                    </a:cubicBezTo>
                    <a:cubicBezTo>
                      <a:pt x="609" y="149"/>
                      <a:pt x="609" y="149"/>
                      <a:pt x="609" y="149"/>
                    </a:cubicBezTo>
                    <a:cubicBezTo>
                      <a:pt x="609" y="2380"/>
                      <a:pt x="609" y="2380"/>
                      <a:pt x="609" y="2380"/>
                    </a:cubicBezTo>
                    <a:cubicBezTo>
                      <a:pt x="570" y="2380"/>
                      <a:pt x="570" y="2380"/>
                      <a:pt x="570" y="2380"/>
                    </a:cubicBezTo>
                    <a:cubicBezTo>
                      <a:pt x="570" y="149"/>
                      <a:pt x="570" y="149"/>
                      <a:pt x="570" y="149"/>
                    </a:cubicBezTo>
                    <a:cubicBezTo>
                      <a:pt x="570" y="149"/>
                      <a:pt x="570" y="149"/>
                      <a:pt x="570" y="149"/>
                    </a:cubicBezTo>
                    <a:cubicBezTo>
                      <a:pt x="566" y="75"/>
                      <a:pt x="524" y="38"/>
                      <a:pt x="445" y="38"/>
                    </a:cubicBezTo>
                    <a:cubicBezTo>
                      <a:pt x="445" y="38"/>
                      <a:pt x="445" y="38"/>
                      <a:pt x="445" y="38"/>
                    </a:cubicBezTo>
                    <a:cubicBezTo>
                      <a:pt x="0" y="38"/>
                      <a:pt x="0" y="38"/>
                      <a:pt x="0" y="38"/>
                    </a:cubicBezTo>
                    <a:cubicBezTo>
                      <a:pt x="0" y="0"/>
                      <a:pt x="0" y="0"/>
                      <a:pt x="0" y="0"/>
                    </a:cubicBezTo>
                  </a:path>
                </a:pathLst>
              </a:custGeom>
              <a:solidFill>
                <a:srgbClr val="4F81BD"/>
              </a:solidFill>
              <a:ln w="9525">
                <a:noFill/>
                <a:round/>
              </a:ln>
            </p:spPr>
            <p:txBody>
              <a:bodyPr/>
              <a:lstStyle/>
              <a:p>
                <a:endParaRPr lang="zh-CN" altLang="en-US"/>
              </a:p>
            </p:txBody>
          </p:sp>
          <p:sp>
            <p:nvSpPr>
              <p:cNvPr id="239713" name="Freeform 9"/>
              <p:cNvSpPr>
                <a:spLocks noChangeArrowheads="1"/>
              </p:cNvSpPr>
              <p:nvPr/>
            </p:nvSpPr>
            <p:spPr bwMode="auto">
              <a:xfrm>
                <a:off x="3186775" y="3635809"/>
                <a:ext cx="1209356" cy="1507691"/>
              </a:xfrm>
              <a:custGeom>
                <a:avLst/>
                <a:gdLst>
                  <a:gd name="T0" fmla="*/ 0 w 909"/>
                  <a:gd name="T1" fmla="*/ 0 h 1133"/>
                  <a:gd name="T2" fmla="*/ 2147483647 w 909"/>
                  <a:gd name="T3" fmla="*/ 0 h 1133"/>
                  <a:gd name="T4" fmla="*/ 2147483647 w 909"/>
                  <a:gd name="T5" fmla="*/ 0 h 1133"/>
                  <a:gd name="T6" fmla="*/ 2147483647 w 909"/>
                  <a:gd name="T7" fmla="*/ 2147483647 h 1133"/>
                  <a:gd name="T8" fmla="*/ 2147483647 w 909"/>
                  <a:gd name="T9" fmla="*/ 2147483647 h 1133"/>
                  <a:gd name="T10" fmla="*/ 2147483647 w 909"/>
                  <a:gd name="T11" fmla="*/ 2147483647 h 1133"/>
                  <a:gd name="T12" fmla="*/ 2147483647 w 909"/>
                  <a:gd name="T13" fmla="*/ 2147483647 h 1133"/>
                  <a:gd name="T14" fmla="*/ 2147483647 w 909"/>
                  <a:gd name="T15" fmla="*/ 2147483647 h 1133"/>
                  <a:gd name="T16" fmla="*/ 2147483647 w 909"/>
                  <a:gd name="T17" fmla="*/ 2147483647 h 1133"/>
                  <a:gd name="T18" fmla="*/ 2147483647 w 909"/>
                  <a:gd name="T19" fmla="*/ 2147483647 h 1133"/>
                  <a:gd name="T20" fmla="*/ 2147483647 w 909"/>
                  <a:gd name="T21" fmla="*/ 2147483647 h 1133"/>
                  <a:gd name="T22" fmla="*/ 0 w 909"/>
                  <a:gd name="T23" fmla="*/ 2147483647 h 1133"/>
                  <a:gd name="T24" fmla="*/ 0 w 909"/>
                  <a:gd name="T25" fmla="*/ 0 h 1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9"/>
                  <a:gd name="T40" fmla="*/ 0 h 1133"/>
                  <a:gd name="T41" fmla="*/ 909 w 909"/>
                  <a:gd name="T42" fmla="*/ 1133 h 1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9" h="1133">
                    <a:moveTo>
                      <a:pt x="0" y="0"/>
                    </a:moveTo>
                    <a:cubicBezTo>
                      <a:pt x="745" y="0"/>
                      <a:pt x="745" y="0"/>
                      <a:pt x="745" y="0"/>
                    </a:cubicBezTo>
                    <a:cubicBezTo>
                      <a:pt x="745" y="0"/>
                      <a:pt x="745" y="0"/>
                      <a:pt x="745" y="0"/>
                    </a:cubicBezTo>
                    <a:cubicBezTo>
                      <a:pt x="849" y="0"/>
                      <a:pt x="903" y="49"/>
                      <a:pt x="909" y="148"/>
                    </a:cubicBezTo>
                    <a:cubicBezTo>
                      <a:pt x="909" y="149"/>
                      <a:pt x="909" y="149"/>
                      <a:pt x="909" y="149"/>
                    </a:cubicBezTo>
                    <a:cubicBezTo>
                      <a:pt x="909" y="1133"/>
                      <a:pt x="909" y="1133"/>
                      <a:pt x="909" y="1133"/>
                    </a:cubicBezTo>
                    <a:cubicBezTo>
                      <a:pt x="870" y="1133"/>
                      <a:pt x="870" y="1133"/>
                      <a:pt x="870" y="1133"/>
                    </a:cubicBezTo>
                    <a:cubicBezTo>
                      <a:pt x="870" y="149"/>
                      <a:pt x="870" y="149"/>
                      <a:pt x="870" y="149"/>
                    </a:cubicBezTo>
                    <a:cubicBezTo>
                      <a:pt x="870" y="149"/>
                      <a:pt x="870" y="149"/>
                      <a:pt x="870" y="149"/>
                    </a:cubicBezTo>
                    <a:cubicBezTo>
                      <a:pt x="866" y="75"/>
                      <a:pt x="824" y="38"/>
                      <a:pt x="745" y="38"/>
                    </a:cubicBezTo>
                    <a:cubicBezTo>
                      <a:pt x="745" y="38"/>
                      <a:pt x="745" y="38"/>
                      <a:pt x="745" y="38"/>
                    </a:cubicBezTo>
                    <a:cubicBezTo>
                      <a:pt x="0" y="38"/>
                      <a:pt x="0" y="38"/>
                      <a:pt x="0" y="38"/>
                    </a:cubicBezTo>
                    <a:cubicBezTo>
                      <a:pt x="0" y="0"/>
                      <a:pt x="0" y="0"/>
                      <a:pt x="0" y="0"/>
                    </a:cubicBezTo>
                  </a:path>
                </a:pathLst>
              </a:custGeom>
              <a:solidFill>
                <a:srgbClr val="AE4845"/>
              </a:solidFill>
              <a:ln w="9525">
                <a:noFill/>
                <a:round/>
              </a:ln>
            </p:spPr>
            <p:txBody>
              <a:bodyPr/>
              <a:lstStyle/>
              <a:p>
                <a:endParaRPr lang="zh-CN" altLang="en-US"/>
              </a:p>
            </p:txBody>
          </p:sp>
          <p:sp>
            <p:nvSpPr>
              <p:cNvPr id="239714" name="Freeform 10"/>
              <p:cNvSpPr>
                <a:spLocks noChangeArrowheads="1"/>
              </p:cNvSpPr>
              <p:nvPr/>
            </p:nvSpPr>
            <p:spPr bwMode="auto">
              <a:xfrm>
                <a:off x="3486734" y="3078248"/>
                <a:ext cx="795127" cy="2065252"/>
              </a:xfrm>
              <a:custGeom>
                <a:avLst/>
                <a:gdLst>
                  <a:gd name="T0" fmla="*/ 0 w 598"/>
                  <a:gd name="T1" fmla="*/ 0 h 1552"/>
                  <a:gd name="T2" fmla="*/ 2147483647 w 598"/>
                  <a:gd name="T3" fmla="*/ 0 h 1552"/>
                  <a:gd name="T4" fmla="*/ 2147483647 w 598"/>
                  <a:gd name="T5" fmla="*/ 0 h 1552"/>
                  <a:gd name="T6" fmla="*/ 2147483647 w 598"/>
                  <a:gd name="T7" fmla="*/ 2147483647 h 1552"/>
                  <a:gd name="T8" fmla="*/ 2147483647 w 598"/>
                  <a:gd name="T9" fmla="*/ 2147483647 h 1552"/>
                  <a:gd name="T10" fmla="*/ 2147483647 w 598"/>
                  <a:gd name="T11" fmla="*/ 2147483647 h 1552"/>
                  <a:gd name="T12" fmla="*/ 2147483647 w 598"/>
                  <a:gd name="T13" fmla="*/ 2147483647 h 1552"/>
                  <a:gd name="T14" fmla="*/ 2147483647 w 598"/>
                  <a:gd name="T15" fmla="*/ 2147483647 h 1552"/>
                  <a:gd name="T16" fmla="*/ 2147483647 w 598"/>
                  <a:gd name="T17" fmla="*/ 2147483647 h 1552"/>
                  <a:gd name="T18" fmla="*/ 2147483647 w 598"/>
                  <a:gd name="T19" fmla="*/ 2147483647 h 1552"/>
                  <a:gd name="T20" fmla="*/ 2147483647 w 598"/>
                  <a:gd name="T21" fmla="*/ 2147483647 h 1552"/>
                  <a:gd name="T22" fmla="*/ 0 w 598"/>
                  <a:gd name="T23" fmla="*/ 2147483647 h 1552"/>
                  <a:gd name="T24" fmla="*/ 0 w 598"/>
                  <a:gd name="T25" fmla="*/ 0 h 15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8"/>
                  <a:gd name="T40" fmla="*/ 0 h 1552"/>
                  <a:gd name="T41" fmla="*/ 598 w 598"/>
                  <a:gd name="T42" fmla="*/ 1552 h 15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8" h="1552">
                    <a:moveTo>
                      <a:pt x="0" y="0"/>
                    </a:moveTo>
                    <a:cubicBezTo>
                      <a:pt x="435" y="0"/>
                      <a:pt x="435" y="0"/>
                      <a:pt x="435" y="0"/>
                    </a:cubicBezTo>
                    <a:cubicBezTo>
                      <a:pt x="435" y="0"/>
                      <a:pt x="435" y="0"/>
                      <a:pt x="435" y="0"/>
                    </a:cubicBezTo>
                    <a:cubicBezTo>
                      <a:pt x="538" y="0"/>
                      <a:pt x="593" y="49"/>
                      <a:pt x="598" y="148"/>
                    </a:cubicBezTo>
                    <a:cubicBezTo>
                      <a:pt x="598" y="149"/>
                      <a:pt x="598" y="149"/>
                      <a:pt x="598" y="149"/>
                    </a:cubicBezTo>
                    <a:cubicBezTo>
                      <a:pt x="598" y="1552"/>
                      <a:pt x="598" y="1552"/>
                      <a:pt x="598" y="1552"/>
                    </a:cubicBezTo>
                    <a:cubicBezTo>
                      <a:pt x="560" y="1552"/>
                      <a:pt x="560" y="1552"/>
                      <a:pt x="560" y="1552"/>
                    </a:cubicBezTo>
                    <a:cubicBezTo>
                      <a:pt x="560" y="149"/>
                      <a:pt x="560" y="149"/>
                      <a:pt x="560" y="149"/>
                    </a:cubicBezTo>
                    <a:cubicBezTo>
                      <a:pt x="560" y="149"/>
                      <a:pt x="560" y="149"/>
                      <a:pt x="560" y="149"/>
                    </a:cubicBezTo>
                    <a:cubicBezTo>
                      <a:pt x="555" y="75"/>
                      <a:pt x="514" y="38"/>
                      <a:pt x="435" y="38"/>
                    </a:cubicBezTo>
                    <a:cubicBezTo>
                      <a:pt x="435" y="39"/>
                      <a:pt x="435" y="39"/>
                      <a:pt x="435" y="39"/>
                    </a:cubicBezTo>
                    <a:cubicBezTo>
                      <a:pt x="0" y="39"/>
                      <a:pt x="0" y="39"/>
                      <a:pt x="0" y="39"/>
                    </a:cubicBezTo>
                    <a:cubicBezTo>
                      <a:pt x="0" y="0"/>
                      <a:pt x="0" y="0"/>
                      <a:pt x="0" y="0"/>
                    </a:cubicBezTo>
                  </a:path>
                </a:pathLst>
              </a:custGeom>
              <a:solidFill>
                <a:srgbClr val="C0504D"/>
              </a:solidFill>
              <a:ln w="9525">
                <a:noFill/>
                <a:round/>
              </a:ln>
            </p:spPr>
            <p:txBody>
              <a:bodyPr/>
              <a:lstStyle/>
              <a:p>
                <a:endParaRPr lang="zh-CN" altLang="en-US"/>
              </a:p>
            </p:txBody>
          </p:sp>
          <p:sp>
            <p:nvSpPr>
              <p:cNvPr id="239715" name="Freeform 11"/>
              <p:cNvSpPr>
                <a:spLocks noChangeArrowheads="1"/>
              </p:cNvSpPr>
              <p:nvPr/>
            </p:nvSpPr>
            <p:spPr bwMode="auto">
              <a:xfrm>
                <a:off x="4562776" y="2221045"/>
                <a:ext cx="910985" cy="2922455"/>
              </a:xfrm>
              <a:custGeom>
                <a:avLst/>
                <a:gdLst>
                  <a:gd name="T0" fmla="*/ 2147483647 w 684"/>
                  <a:gd name="T1" fmla="*/ 2147483647 h 2196"/>
                  <a:gd name="T2" fmla="*/ 2147483647 w 684"/>
                  <a:gd name="T3" fmla="*/ 2147483647 h 2196"/>
                  <a:gd name="T4" fmla="*/ 2147483647 w 684"/>
                  <a:gd name="T5" fmla="*/ 2147483647 h 2196"/>
                  <a:gd name="T6" fmla="*/ 2147483647 w 684"/>
                  <a:gd name="T7" fmla="*/ 2147483647 h 2196"/>
                  <a:gd name="T8" fmla="*/ 2147483647 w 684"/>
                  <a:gd name="T9" fmla="*/ 2147483647 h 2196"/>
                  <a:gd name="T10" fmla="*/ 2147483647 w 684"/>
                  <a:gd name="T11" fmla="*/ 2147483647 h 2196"/>
                  <a:gd name="T12" fmla="*/ 2147483647 w 684"/>
                  <a:gd name="T13" fmla="*/ 2147483647 h 2196"/>
                  <a:gd name="T14" fmla="*/ 2147483647 w 684"/>
                  <a:gd name="T15" fmla="*/ 2147483647 h 2196"/>
                  <a:gd name="T16" fmla="*/ 2147483647 w 684"/>
                  <a:gd name="T17" fmla="*/ 2147483647 h 2196"/>
                  <a:gd name="T18" fmla="*/ 2147483647 w 684"/>
                  <a:gd name="T19" fmla="*/ 0 h 2196"/>
                  <a:gd name="T20" fmla="*/ 2147483647 w 684"/>
                  <a:gd name="T21" fmla="*/ 0 h 2196"/>
                  <a:gd name="T22" fmla="*/ 2147483647 w 684"/>
                  <a:gd name="T23" fmla="*/ 0 h 2196"/>
                  <a:gd name="T24" fmla="*/ 0 w 684"/>
                  <a:gd name="T25" fmla="*/ 2147483647 h 2196"/>
                  <a:gd name="T26" fmla="*/ 0 w 684"/>
                  <a:gd name="T27" fmla="*/ 2147483647 h 2196"/>
                  <a:gd name="T28" fmla="*/ 0 w 684"/>
                  <a:gd name="T29" fmla="*/ 2147483647 h 2196"/>
                  <a:gd name="T30" fmla="*/ 2147483647 w 684"/>
                  <a:gd name="T31" fmla="*/ 2147483647 h 2196"/>
                  <a:gd name="T32" fmla="*/ 2147483647 w 684"/>
                  <a:gd name="T33" fmla="*/ 2147483647 h 2196"/>
                  <a:gd name="T34" fmla="*/ 2147483647 w 684"/>
                  <a:gd name="T35" fmla="*/ 2147483647 h 2196"/>
                  <a:gd name="T36" fmla="*/ 2147483647 w 684"/>
                  <a:gd name="T37" fmla="*/ 2147483647 h 2196"/>
                  <a:gd name="T38" fmla="*/ 2147483647 w 684"/>
                  <a:gd name="T39" fmla="*/ 2147483647 h 2196"/>
                  <a:gd name="T40" fmla="*/ 2147483647 w 684"/>
                  <a:gd name="T41" fmla="*/ 2147483647 h 2196"/>
                  <a:gd name="T42" fmla="*/ 2147483647 w 684"/>
                  <a:gd name="T43" fmla="*/ 2147483647 h 2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4"/>
                  <a:gd name="T67" fmla="*/ 0 h 2196"/>
                  <a:gd name="T68" fmla="*/ 684 w 684"/>
                  <a:gd name="T69" fmla="*/ 2196 h 2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4" h="2196">
                    <a:moveTo>
                      <a:pt x="684" y="362"/>
                    </a:moveTo>
                    <a:cubicBezTo>
                      <a:pt x="163" y="362"/>
                      <a:pt x="163" y="362"/>
                      <a:pt x="163" y="362"/>
                    </a:cubicBezTo>
                    <a:cubicBezTo>
                      <a:pt x="163" y="362"/>
                      <a:pt x="163" y="362"/>
                      <a:pt x="163" y="362"/>
                    </a:cubicBezTo>
                    <a:cubicBezTo>
                      <a:pt x="107" y="362"/>
                      <a:pt x="66" y="376"/>
                      <a:pt x="38" y="405"/>
                    </a:cubicBezTo>
                    <a:cubicBezTo>
                      <a:pt x="38" y="149"/>
                      <a:pt x="38" y="149"/>
                      <a:pt x="38" y="149"/>
                    </a:cubicBezTo>
                    <a:cubicBezTo>
                      <a:pt x="38" y="149"/>
                      <a:pt x="38" y="149"/>
                      <a:pt x="38" y="149"/>
                    </a:cubicBezTo>
                    <a:cubicBezTo>
                      <a:pt x="43" y="75"/>
                      <a:pt x="84" y="38"/>
                      <a:pt x="163" y="39"/>
                    </a:cubicBezTo>
                    <a:cubicBezTo>
                      <a:pt x="163" y="39"/>
                      <a:pt x="163" y="39"/>
                      <a:pt x="163" y="39"/>
                    </a:cubicBezTo>
                    <a:cubicBezTo>
                      <a:pt x="395" y="39"/>
                      <a:pt x="395" y="39"/>
                      <a:pt x="395" y="39"/>
                    </a:cubicBezTo>
                    <a:cubicBezTo>
                      <a:pt x="395" y="0"/>
                      <a:pt x="395" y="0"/>
                      <a:pt x="395" y="0"/>
                    </a:cubicBezTo>
                    <a:cubicBezTo>
                      <a:pt x="163" y="0"/>
                      <a:pt x="163" y="0"/>
                      <a:pt x="163" y="0"/>
                    </a:cubicBezTo>
                    <a:cubicBezTo>
                      <a:pt x="163" y="0"/>
                      <a:pt x="163" y="0"/>
                      <a:pt x="163" y="0"/>
                    </a:cubicBezTo>
                    <a:cubicBezTo>
                      <a:pt x="60" y="0"/>
                      <a:pt x="5" y="49"/>
                      <a:pt x="0" y="148"/>
                    </a:cubicBezTo>
                    <a:cubicBezTo>
                      <a:pt x="0" y="149"/>
                      <a:pt x="0" y="149"/>
                      <a:pt x="0" y="149"/>
                    </a:cubicBezTo>
                    <a:cubicBezTo>
                      <a:pt x="0" y="2196"/>
                      <a:pt x="0" y="2196"/>
                      <a:pt x="0" y="2196"/>
                    </a:cubicBezTo>
                    <a:cubicBezTo>
                      <a:pt x="38" y="2196"/>
                      <a:pt x="38" y="2196"/>
                      <a:pt x="38" y="2196"/>
                    </a:cubicBezTo>
                    <a:cubicBezTo>
                      <a:pt x="38" y="511"/>
                      <a:pt x="38" y="511"/>
                      <a:pt x="38" y="511"/>
                    </a:cubicBezTo>
                    <a:cubicBezTo>
                      <a:pt x="38" y="511"/>
                      <a:pt x="38" y="511"/>
                      <a:pt x="38" y="511"/>
                    </a:cubicBezTo>
                    <a:cubicBezTo>
                      <a:pt x="43" y="437"/>
                      <a:pt x="84" y="400"/>
                      <a:pt x="163" y="401"/>
                    </a:cubicBezTo>
                    <a:cubicBezTo>
                      <a:pt x="163" y="401"/>
                      <a:pt x="163" y="401"/>
                      <a:pt x="163" y="401"/>
                    </a:cubicBezTo>
                    <a:cubicBezTo>
                      <a:pt x="684" y="401"/>
                      <a:pt x="684" y="401"/>
                      <a:pt x="684" y="401"/>
                    </a:cubicBezTo>
                    <a:cubicBezTo>
                      <a:pt x="684" y="362"/>
                      <a:pt x="684" y="362"/>
                      <a:pt x="684" y="362"/>
                    </a:cubicBezTo>
                  </a:path>
                </a:pathLst>
              </a:custGeom>
              <a:solidFill>
                <a:srgbClr val="B2C1DB"/>
              </a:solidFill>
              <a:ln w="9525">
                <a:noFill/>
                <a:round/>
              </a:ln>
            </p:spPr>
            <p:txBody>
              <a:bodyPr/>
              <a:lstStyle/>
              <a:p>
                <a:endParaRPr lang="zh-CN" altLang="en-US"/>
              </a:p>
            </p:txBody>
          </p:sp>
          <p:sp>
            <p:nvSpPr>
              <p:cNvPr id="239716" name="Freeform 12"/>
              <p:cNvSpPr>
                <a:spLocks noChangeArrowheads="1"/>
              </p:cNvSpPr>
              <p:nvPr/>
            </p:nvSpPr>
            <p:spPr bwMode="auto">
              <a:xfrm>
                <a:off x="4884953" y="3358925"/>
                <a:ext cx="1137938" cy="1784575"/>
              </a:xfrm>
              <a:custGeom>
                <a:avLst/>
                <a:gdLst>
                  <a:gd name="T0" fmla="*/ 2147483647 w 855"/>
                  <a:gd name="T1" fmla="*/ 0 h 1341"/>
                  <a:gd name="T2" fmla="*/ 2147483647 w 855"/>
                  <a:gd name="T3" fmla="*/ 0 h 1341"/>
                  <a:gd name="T4" fmla="*/ 2147483647 w 855"/>
                  <a:gd name="T5" fmla="*/ 0 h 1341"/>
                  <a:gd name="T6" fmla="*/ 0 w 855"/>
                  <a:gd name="T7" fmla="*/ 2147483647 h 1341"/>
                  <a:gd name="T8" fmla="*/ 0 w 855"/>
                  <a:gd name="T9" fmla="*/ 2147483647 h 1341"/>
                  <a:gd name="T10" fmla="*/ 0 w 855"/>
                  <a:gd name="T11" fmla="*/ 2147483647 h 1341"/>
                  <a:gd name="T12" fmla="*/ 2147483647 w 855"/>
                  <a:gd name="T13" fmla="*/ 2147483647 h 1341"/>
                  <a:gd name="T14" fmla="*/ 2147483647 w 855"/>
                  <a:gd name="T15" fmla="*/ 2147483647 h 1341"/>
                  <a:gd name="T16" fmla="*/ 2147483647 w 855"/>
                  <a:gd name="T17" fmla="*/ 2147483647 h 1341"/>
                  <a:gd name="T18" fmla="*/ 2147483647 w 855"/>
                  <a:gd name="T19" fmla="*/ 2147483647 h 1341"/>
                  <a:gd name="T20" fmla="*/ 2147483647 w 855"/>
                  <a:gd name="T21" fmla="*/ 2147483647 h 1341"/>
                  <a:gd name="T22" fmla="*/ 2147483647 w 855"/>
                  <a:gd name="T23" fmla="*/ 2147483647 h 1341"/>
                  <a:gd name="T24" fmla="*/ 2147483647 w 855"/>
                  <a:gd name="T25" fmla="*/ 0 h 1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5"/>
                  <a:gd name="T40" fmla="*/ 0 h 1341"/>
                  <a:gd name="T41" fmla="*/ 855 w 855"/>
                  <a:gd name="T42" fmla="*/ 1341 h 1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5" h="1341">
                    <a:moveTo>
                      <a:pt x="855" y="0"/>
                    </a:moveTo>
                    <a:cubicBezTo>
                      <a:pt x="163" y="0"/>
                      <a:pt x="163" y="0"/>
                      <a:pt x="163" y="0"/>
                    </a:cubicBezTo>
                    <a:cubicBezTo>
                      <a:pt x="163" y="0"/>
                      <a:pt x="163" y="0"/>
                      <a:pt x="163" y="0"/>
                    </a:cubicBezTo>
                    <a:cubicBezTo>
                      <a:pt x="59" y="0"/>
                      <a:pt x="5" y="49"/>
                      <a:pt x="0" y="148"/>
                    </a:cubicBezTo>
                    <a:cubicBezTo>
                      <a:pt x="0" y="149"/>
                      <a:pt x="0" y="149"/>
                      <a:pt x="0" y="149"/>
                    </a:cubicBezTo>
                    <a:cubicBezTo>
                      <a:pt x="0" y="1341"/>
                      <a:pt x="0" y="1341"/>
                      <a:pt x="0" y="1341"/>
                    </a:cubicBezTo>
                    <a:cubicBezTo>
                      <a:pt x="38" y="1341"/>
                      <a:pt x="38" y="1341"/>
                      <a:pt x="38" y="1341"/>
                    </a:cubicBezTo>
                    <a:cubicBezTo>
                      <a:pt x="38" y="149"/>
                      <a:pt x="38" y="149"/>
                      <a:pt x="38" y="149"/>
                    </a:cubicBezTo>
                    <a:cubicBezTo>
                      <a:pt x="38" y="149"/>
                      <a:pt x="38" y="149"/>
                      <a:pt x="38" y="149"/>
                    </a:cubicBezTo>
                    <a:cubicBezTo>
                      <a:pt x="42" y="75"/>
                      <a:pt x="84" y="38"/>
                      <a:pt x="163" y="39"/>
                    </a:cubicBezTo>
                    <a:cubicBezTo>
                      <a:pt x="163" y="39"/>
                      <a:pt x="163" y="39"/>
                      <a:pt x="163" y="39"/>
                    </a:cubicBezTo>
                    <a:cubicBezTo>
                      <a:pt x="855" y="39"/>
                      <a:pt x="855" y="39"/>
                      <a:pt x="855" y="39"/>
                    </a:cubicBezTo>
                    <a:cubicBezTo>
                      <a:pt x="855" y="0"/>
                      <a:pt x="855" y="0"/>
                      <a:pt x="855" y="0"/>
                    </a:cubicBezTo>
                  </a:path>
                </a:pathLst>
              </a:custGeom>
              <a:solidFill>
                <a:srgbClr val="1F497D"/>
              </a:solidFill>
              <a:ln w="9525">
                <a:noFill/>
                <a:round/>
              </a:ln>
            </p:spPr>
            <p:txBody>
              <a:bodyPr/>
              <a:lstStyle/>
              <a:p>
                <a:endParaRPr lang="zh-CN" altLang="en-US"/>
              </a:p>
            </p:txBody>
          </p:sp>
          <p:sp>
            <p:nvSpPr>
              <p:cNvPr id="239717" name="Freeform 13"/>
              <p:cNvSpPr>
                <a:spLocks noChangeArrowheads="1"/>
              </p:cNvSpPr>
              <p:nvPr/>
            </p:nvSpPr>
            <p:spPr bwMode="auto">
              <a:xfrm>
                <a:off x="4780205" y="4128890"/>
                <a:ext cx="825283" cy="1014610"/>
              </a:xfrm>
              <a:custGeom>
                <a:avLst/>
                <a:gdLst>
                  <a:gd name="T0" fmla="*/ 2147483647 w 620"/>
                  <a:gd name="T1" fmla="*/ 2147483647 h 762"/>
                  <a:gd name="T2" fmla="*/ 2147483647 w 620"/>
                  <a:gd name="T3" fmla="*/ 2147483647 h 762"/>
                  <a:gd name="T4" fmla="*/ 2147483647 w 620"/>
                  <a:gd name="T5" fmla="*/ 2147483647 h 762"/>
                  <a:gd name="T6" fmla="*/ 0 w 620"/>
                  <a:gd name="T7" fmla="*/ 2147483647 h 762"/>
                  <a:gd name="T8" fmla="*/ 0 w 620"/>
                  <a:gd name="T9" fmla="*/ 2147483647 h 762"/>
                  <a:gd name="T10" fmla="*/ 0 w 620"/>
                  <a:gd name="T11" fmla="*/ 2147483647 h 762"/>
                  <a:gd name="T12" fmla="*/ 2147483647 w 620"/>
                  <a:gd name="T13" fmla="*/ 2147483647 h 762"/>
                  <a:gd name="T14" fmla="*/ 2147483647 w 620"/>
                  <a:gd name="T15" fmla="*/ 2147483647 h 762"/>
                  <a:gd name="T16" fmla="*/ 2147483647 w 620"/>
                  <a:gd name="T17" fmla="*/ 2147483647 h 762"/>
                  <a:gd name="T18" fmla="*/ 2147483647 w 620"/>
                  <a:gd name="T19" fmla="*/ 2147483647 h 762"/>
                  <a:gd name="T20" fmla="*/ 2147483647 w 620"/>
                  <a:gd name="T21" fmla="*/ 2147483647 h 762"/>
                  <a:gd name="T22" fmla="*/ 2147483647 w 620"/>
                  <a:gd name="T23" fmla="*/ 2147483647 h 762"/>
                  <a:gd name="T24" fmla="*/ 2147483647 w 620"/>
                  <a:gd name="T25" fmla="*/ 2147483647 h 7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0"/>
                  <a:gd name="T40" fmla="*/ 0 h 762"/>
                  <a:gd name="T41" fmla="*/ 620 w 620"/>
                  <a:gd name="T42" fmla="*/ 762 h 7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0" h="762">
                    <a:moveTo>
                      <a:pt x="620" y="1"/>
                    </a:moveTo>
                    <a:cubicBezTo>
                      <a:pt x="163" y="1"/>
                      <a:pt x="163" y="1"/>
                      <a:pt x="163" y="1"/>
                    </a:cubicBezTo>
                    <a:cubicBezTo>
                      <a:pt x="163" y="1"/>
                      <a:pt x="163" y="1"/>
                      <a:pt x="163" y="1"/>
                    </a:cubicBezTo>
                    <a:cubicBezTo>
                      <a:pt x="60" y="0"/>
                      <a:pt x="5" y="50"/>
                      <a:pt x="0" y="149"/>
                    </a:cubicBezTo>
                    <a:cubicBezTo>
                      <a:pt x="0" y="150"/>
                      <a:pt x="0" y="150"/>
                      <a:pt x="0" y="150"/>
                    </a:cubicBezTo>
                    <a:cubicBezTo>
                      <a:pt x="0" y="762"/>
                      <a:pt x="0" y="762"/>
                      <a:pt x="0" y="762"/>
                    </a:cubicBezTo>
                    <a:cubicBezTo>
                      <a:pt x="39" y="762"/>
                      <a:pt x="39" y="762"/>
                      <a:pt x="39" y="762"/>
                    </a:cubicBezTo>
                    <a:cubicBezTo>
                      <a:pt x="39" y="150"/>
                      <a:pt x="39" y="150"/>
                      <a:pt x="39" y="150"/>
                    </a:cubicBezTo>
                    <a:cubicBezTo>
                      <a:pt x="38" y="150"/>
                      <a:pt x="38" y="150"/>
                      <a:pt x="38" y="150"/>
                    </a:cubicBezTo>
                    <a:cubicBezTo>
                      <a:pt x="43" y="76"/>
                      <a:pt x="84" y="39"/>
                      <a:pt x="163" y="39"/>
                    </a:cubicBezTo>
                    <a:cubicBezTo>
                      <a:pt x="163" y="39"/>
                      <a:pt x="163" y="39"/>
                      <a:pt x="163" y="39"/>
                    </a:cubicBezTo>
                    <a:cubicBezTo>
                      <a:pt x="620" y="39"/>
                      <a:pt x="620" y="39"/>
                      <a:pt x="620" y="39"/>
                    </a:cubicBezTo>
                    <a:cubicBezTo>
                      <a:pt x="620" y="1"/>
                      <a:pt x="620" y="1"/>
                      <a:pt x="620" y="1"/>
                    </a:cubicBezTo>
                  </a:path>
                </a:pathLst>
              </a:custGeom>
              <a:solidFill>
                <a:srgbClr val="FFC000"/>
              </a:solidFill>
              <a:ln w="9525">
                <a:noFill/>
                <a:round/>
              </a:ln>
            </p:spPr>
            <p:txBody>
              <a:bodyPr/>
              <a:lstStyle/>
              <a:p>
                <a:endParaRPr lang="zh-CN" altLang="en-US"/>
              </a:p>
            </p:txBody>
          </p:sp>
          <p:sp>
            <p:nvSpPr>
              <p:cNvPr id="239718" name="Freeform 14"/>
              <p:cNvSpPr>
                <a:spLocks noChangeArrowheads="1"/>
              </p:cNvSpPr>
              <p:nvPr/>
            </p:nvSpPr>
            <p:spPr bwMode="auto">
              <a:xfrm>
                <a:off x="3627984" y="1822787"/>
                <a:ext cx="353920" cy="354640"/>
              </a:xfrm>
              <a:custGeom>
                <a:avLst/>
                <a:gdLst>
                  <a:gd name="T0" fmla="*/ 2147483647 w 267"/>
                  <a:gd name="T1" fmla="*/ 2147483647 h 267"/>
                  <a:gd name="T2" fmla="*/ 2147483647 w 267"/>
                  <a:gd name="T3" fmla="*/ 2147483647 h 267"/>
                  <a:gd name="T4" fmla="*/ 0 w 267"/>
                  <a:gd name="T5" fmla="*/ 2147483647 h 267"/>
                  <a:gd name="T6" fmla="*/ 0 w 267"/>
                  <a:gd name="T7" fmla="*/ 2147483647 h 267"/>
                  <a:gd name="T8" fmla="*/ 2147483647 w 267"/>
                  <a:gd name="T9" fmla="*/ 0 h 267"/>
                  <a:gd name="T10" fmla="*/ 2147483647 w 267"/>
                  <a:gd name="T11" fmla="*/ 0 h 267"/>
                  <a:gd name="T12" fmla="*/ 2147483647 w 267"/>
                  <a:gd name="T13" fmla="*/ 2147483647 h 267"/>
                  <a:gd name="T14" fmla="*/ 2147483647 w 267"/>
                  <a:gd name="T15" fmla="*/ 2147483647 h 267"/>
                  <a:gd name="T16" fmla="*/ 2147483647 w 267"/>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7"/>
                  <a:gd name="T29" fmla="*/ 267 w 267"/>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7">
                    <a:moveTo>
                      <a:pt x="224" y="267"/>
                    </a:moveTo>
                    <a:cubicBezTo>
                      <a:pt x="43" y="267"/>
                      <a:pt x="43" y="267"/>
                      <a:pt x="43" y="267"/>
                    </a:cubicBezTo>
                    <a:cubicBezTo>
                      <a:pt x="20" y="267"/>
                      <a:pt x="0" y="247"/>
                      <a:pt x="0" y="224"/>
                    </a:cubicBezTo>
                    <a:cubicBezTo>
                      <a:pt x="0" y="43"/>
                      <a:pt x="0" y="43"/>
                      <a:pt x="0" y="43"/>
                    </a:cubicBezTo>
                    <a:cubicBezTo>
                      <a:pt x="0" y="19"/>
                      <a:pt x="20" y="0"/>
                      <a:pt x="43" y="0"/>
                    </a:cubicBezTo>
                    <a:cubicBezTo>
                      <a:pt x="224" y="0"/>
                      <a:pt x="224" y="0"/>
                      <a:pt x="224" y="0"/>
                    </a:cubicBezTo>
                    <a:cubicBezTo>
                      <a:pt x="247" y="0"/>
                      <a:pt x="267" y="19"/>
                      <a:pt x="267" y="43"/>
                    </a:cubicBezTo>
                    <a:cubicBezTo>
                      <a:pt x="267" y="224"/>
                      <a:pt x="267" y="224"/>
                      <a:pt x="267" y="224"/>
                    </a:cubicBezTo>
                    <a:cubicBezTo>
                      <a:pt x="267" y="247"/>
                      <a:pt x="247" y="267"/>
                      <a:pt x="224" y="267"/>
                    </a:cubicBezTo>
                  </a:path>
                </a:pathLst>
              </a:custGeom>
              <a:solidFill>
                <a:srgbClr val="4F81BD"/>
              </a:solidFill>
              <a:ln w="9525">
                <a:noFill/>
                <a:round/>
              </a:ln>
            </p:spPr>
            <p:txBody>
              <a:bodyPr/>
              <a:lstStyle/>
              <a:p>
                <a:endParaRPr lang="zh-CN" altLang="en-US"/>
              </a:p>
            </p:txBody>
          </p:sp>
          <p:sp>
            <p:nvSpPr>
              <p:cNvPr id="239719" name="Freeform 15"/>
              <p:cNvSpPr>
                <a:spLocks noChangeArrowheads="1"/>
              </p:cNvSpPr>
              <p:nvPr/>
            </p:nvSpPr>
            <p:spPr bwMode="auto">
              <a:xfrm>
                <a:off x="5054771" y="2067432"/>
                <a:ext cx="355506" cy="352743"/>
              </a:xfrm>
              <a:custGeom>
                <a:avLst/>
                <a:gdLst>
                  <a:gd name="T0" fmla="*/ 2147483647 w 267"/>
                  <a:gd name="T1" fmla="*/ 2147483647 h 266"/>
                  <a:gd name="T2" fmla="*/ 2147483647 w 267"/>
                  <a:gd name="T3" fmla="*/ 2147483647 h 266"/>
                  <a:gd name="T4" fmla="*/ 0 w 267"/>
                  <a:gd name="T5" fmla="*/ 2147483647 h 266"/>
                  <a:gd name="T6" fmla="*/ 0 w 267"/>
                  <a:gd name="T7" fmla="*/ 2147483647 h 266"/>
                  <a:gd name="T8" fmla="*/ 2147483647 w 267"/>
                  <a:gd name="T9" fmla="*/ 0 h 266"/>
                  <a:gd name="T10" fmla="*/ 2147483647 w 267"/>
                  <a:gd name="T11" fmla="*/ 0 h 266"/>
                  <a:gd name="T12" fmla="*/ 2147483647 w 267"/>
                  <a:gd name="T13" fmla="*/ 2147483647 h 266"/>
                  <a:gd name="T14" fmla="*/ 2147483647 w 267"/>
                  <a:gd name="T15" fmla="*/ 2147483647 h 266"/>
                  <a:gd name="T16" fmla="*/ 2147483647 w 267"/>
                  <a:gd name="T17" fmla="*/ 2147483647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6"/>
                  <a:gd name="T29" fmla="*/ 267 w 267"/>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6">
                    <a:moveTo>
                      <a:pt x="224" y="266"/>
                    </a:moveTo>
                    <a:cubicBezTo>
                      <a:pt x="43" y="266"/>
                      <a:pt x="43" y="266"/>
                      <a:pt x="43" y="266"/>
                    </a:cubicBezTo>
                    <a:cubicBezTo>
                      <a:pt x="20" y="266"/>
                      <a:pt x="0" y="247"/>
                      <a:pt x="0" y="223"/>
                    </a:cubicBezTo>
                    <a:cubicBezTo>
                      <a:pt x="0" y="43"/>
                      <a:pt x="0" y="43"/>
                      <a:pt x="0" y="43"/>
                    </a:cubicBezTo>
                    <a:cubicBezTo>
                      <a:pt x="0" y="19"/>
                      <a:pt x="20" y="0"/>
                      <a:pt x="43" y="0"/>
                    </a:cubicBezTo>
                    <a:cubicBezTo>
                      <a:pt x="224" y="0"/>
                      <a:pt x="224" y="0"/>
                      <a:pt x="224" y="0"/>
                    </a:cubicBezTo>
                    <a:cubicBezTo>
                      <a:pt x="247" y="0"/>
                      <a:pt x="267" y="19"/>
                      <a:pt x="267" y="43"/>
                    </a:cubicBezTo>
                    <a:cubicBezTo>
                      <a:pt x="267" y="223"/>
                      <a:pt x="267" y="223"/>
                      <a:pt x="267" y="223"/>
                    </a:cubicBezTo>
                    <a:cubicBezTo>
                      <a:pt x="267" y="247"/>
                      <a:pt x="247" y="266"/>
                      <a:pt x="224" y="266"/>
                    </a:cubicBezTo>
                  </a:path>
                </a:pathLst>
              </a:custGeom>
              <a:solidFill>
                <a:srgbClr val="B2C1DB"/>
              </a:solidFill>
              <a:ln w="9525">
                <a:noFill/>
                <a:round/>
              </a:ln>
            </p:spPr>
            <p:txBody>
              <a:bodyPr/>
              <a:lstStyle/>
              <a:p>
                <a:endParaRPr lang="zh-CN" altLang="en-US"/>
              </a:p>
            </p:txBody>
          </p:sp>
          <p:sp>
            <p:nvSpPr>
              <p:cNvPr id="239720" name="Freeform 16"/>
              <p:cNvSpPr>
                <a:spLocks noChangeArrowheads="1"/>
              </p:cNvSpPr>
              <p:nvPr/>
            </p:nvSpPr>
            <p:spPr bwMode="auto">
              <a:xfrm>
                <a:off x="5411864" y="2549134"/>
                <a:ext cx="353920" cy="356536"/>
              </a:xfrm>
              <a:custGeom>
                <a:avLst/>
                <a:gdLst>
                  <a:gd name="T0" fmla="*/ 2147483647 w 267"/>
                  <a:gd name="T1" fmla="*/ 2147483647 h 267"/>
                  <a:gd name="T2" fmla="*/ 2147483647 w 267"/>
                  <a:gd name="T3" fmla="*/ 2147483647 h 267"/>
                  <a:gd name="T4" fmla="*/ 0 w 267"/>
                  <a:gd name="T5" fmla="*/ 2147483647 h 267"/>
                  <a:gd name="T6" fmla="*/ 0 w 267"/>
                  <a:gd name="T7" fmla="*/ 2147483647 h 267"/>
                  <a:gd name="T8" fmla="*/ 2147483647 w 267"/>
                  <a:gd name="T9" fmla="*/ 0 h 267"/>
                  <a:gd name="T10" fmla="*/ 2147483647 w 267"/>
                  <a:gd name="T11" fmla="*/ 0 h 267"/>
                  <a:gd name="T12" fmla="*/ 2147483647 w 267"/>
                  <a:gd name="T13" fmla="*/ 2147483647 h 267"/>
                  <a:gd name="T14" fmla="*/ 2147483647 w 267"/>
                  <a:gd name="T15" fmla="*/ 2147483647 h 267"/>
                  <a:gd name="T16" fmla="*/ 2147483647 w 267"/>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7"/>
                  <a:gd name="T29" fmla="*/ 267 w 267"/>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7">
                    <a:moveTo>
                      <a:pt x="224" y="267"/>
                    </a:moveTo>
                    <a:cubicBezTo>
                      <a:pt x="43" y="267"/>
                      <a:pt x="43" y="267"/>
                      <a:pt x="43" y="267"/>
                    </a:cubicBezTo>
                    <a:cubicBezTo>
                      <a:pt x="20" y="267"/>
                      <a:pt x="0" y="247"/>
                      <a:pt x="0" y="224"/>
                    </a:cubicBezTo>
                    <a:cubicBezTo>
                      <a:pt x="0" y="43"/>
                      <a:pt x="0" y="43"/>
                      <a:pt x="0" y="43"/>
                    </a:cubicBezTo>
                    <a:cubicBezTo>
                      <a:pt x="0" y="20"/>
                      <a:pt x="20"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path>
                </a:pathLst>
              </a:custGeom>
              <a:solidFill>
                <a:srgbClr val="B2C1DB"/>
              </a:solidFill>
              <a:ln w="9525">
                <a:noFill/>
                <a:round/>
              </a:ln>
            </p:spPr>
            <p:txBody>
              <a:bodyPr/>
              <a:lstStyle/>
              <a:p>
                <a:endParaRPr lang="zh-CN" altLang="en-US"/>
              </a:p>
            </p:txBody>
          </p:sp>
          <p:sp>
            <p:nvSpPr>
              <p:cNvPr id="239721" name="Freeform 17"/>
              <p:cNvSpPr>
                <a:spLocks noChangeArrowheads="1"/>
              </p:cNvSpPr>
              <p:nvPr/>
            </p:nvSpPr>
            <p:spPr bwMode="auto">
              <a:xfrm>
                <a:off x="5900685" y="3207207"/>
                <a:ext cx="353920" cy="352743"/>
              </a:xfrm>
              <a:custGeom>
                <a:avLst/>
                <a:gdLst>
                  <a:gd name="T0" fmla="*/ 2147483647 w 266"/>
                  <a:gd name="T1" fmla="*/ 2147483647 h 266"/>
                  <a:gd name="T2" fmla="*/ 2147483647 w 266"/>
                  <a:gd name="T3" fmla="*/ 2147483647 h 266"/>
                  <a:gd name="T4" fmla="*/ 0 w 266"/>
                  <a:gd name="T5" fmla="*/ 2147483647 h 266"/>
                  <a:gd name="T6" fmla="*/ 0 w 266"/>
                  <a:gd name="T7" fmla="*/ 2147483647 h 266"/>
                  <a:gd name="T8" fmla="*/ 2147483647 w 266"/>
                  <a:gd name="T9" fmla="*/ 0 h 266"/>
                  <a:gd name="T10" fmla="*/ 2147483647 w 266"/>
                  <a:gd name="T11" fmla="*/ 0 h 266"/>
                  <a:gd name="T12" fmla="*/ 2147483647 w 266"/>
                  <a:gd name="T13" fmla="*/ 2147483647 h 266"/>
                  <a:gd name="T14" fmla="*/ 2147483647 w 266"/>
                  <a:gd name="T15" fmla="*/ 2147483647 h 266"/>
                  <a:gd name="T16" fmla="*/ 2147483647 w 266"/>
                  <a:gd name="T17" fmla="*/ 2147483647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266"/>
                  <a:gd name="T29" fmla="*/ 266 w 266"/>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266">
                    <a:moveTo>
                      <a:pt x="223" y="266"/>
                    </a:moveTo>
                    <a:cubicBezTo>
                      <a:pt x="43" y="266"/>
                      <a:pt x="43" y="266"/>
                      <a:pt x="43" y="266"/>
                    </a:cubicBezTo>
                    <a:cubicBezTo>
                      <a:pt x="19" y="266"/>
                      <a:pt x="0" y="247"/>
                      <a:pt x="0" y="224"/>
                    </a:cubicBezTo>
                    <a:cubicBezTo>
                      <a:pt x="0" y="43"/>
                      <a:pt x="0" y="43"/>
                      <a:pt x="0" y="43"/>
                    </a:cubicBezTo>
                    <a:cubicBezTo>
                      <a:pt x="0" y="19"/>
                      <a:pt x="19" y="0"/>
                      <a:pt x="43" y="0"/>
                    </a:cubicBezTo>
                    <a:cubicBezTo>
                      <a:pt x="223" y="0"/>
                      <a:pt x="223" y="0"/>
                      <a:pt x="223" y="0"/>
                    </a:cubicBezTo>
                    <a:cubicBezTo>
                      <a:pt x="247" y="0"/>
                      <a:pt x="266" y="19"/>
                      <a:pt x="266" y="43"/>
                    </a:cubicBezTo>
                    <a:cubicBezTo>
                      <a:pt x="266" y="224"/>
                      <a:pt x="266" y="224"/>
                      <a:pt x="266" y="224"/>
                    </a:cubicBezTo>
                    <a:cubicBezTo>
                      <a:pt x="266" y="247"/>
                      <a:pt x="247" y="266"/>
                      <a:pt x="223" y="266"/>
                    </a:cubicBezTo>
                  </a:path>
                </a:pathLst>
              </a:custGeom>
              <a:solidFill>
                <a:srgbClr val="1F497D"/>
              </a:solidFill>
              <a:ln w="9525">
                <a:noFill/>
                <a:round/>
              </a:ln>
            </p:spPr>
            <p:txBody>
              <a:bodyPr/>
              <a:lstStyle/>
              <a:p>
                <a:endParaRPr lang="zh-CN" altLang="en-US"/>
              </a:p>
            </p:txBody>
          </p:sp>
          <p:sp>
            <p:nvSpPr>
              <p:cNvPr id="239722" name="Freeform 18"/>
              <p:cNvSpPr>
                <a:spLocks noChangeArrowheads="1"/>
              </p:cNvSpPr>
              <p:nvPr/>
            </p:nvSpPr>
            <p:spPr bwMode="auto">
              <a:xfrm>
                <a:off x="5549941" y="3979070"/>
                <a:ext cx="353919" cy="350846"/>
              </a:xfrm>
              <a:custGeom>
                <a:avLst/>
                <a:gdLst>
                  <a:gd name="T0" fmla="*/ 2147483647 w 267"/>
                  <a:gd name="T1" fmla="*/ 2147483647 h 266"/>
                  <a:gd name="T2" fmla="*/ 2147483647 w 267"/>
                  <a:gd name="T3" fmla="*/ 2147483647 h 266"/>
                  <a:gd name="T4" fmla="*/ 0 w 267"/>
                  <a:gd name="T5" fmla="*/ 2147483647 h 266"/>
                  <a:gd name="T6" fmla="*/ 0 w 267"/>
                  <a:gd name="T7" fmla="*/ 2147483647 h 266"/>
                  <a:gd name="T8" fmla="*/ 2147483647 w 267"/>
                  <a:gd name="T9" fmla="*/ 0 h 266"/>
                  <a:gd name="T10" fmla="*/ 2147483647 w 267"/>
                  <a:gd name="T11" fmla="*/ 0 h 266"/>
                  <a:gd name="T12" fmla="*/ 2147483647 w 267"/>
                  <a:gd name="T13" fmla="*/ 2147483647 h 266"/>
                  <a:gd name="T14" fmla="*/ 2147483647 w 267"/>
                  <a:gd name="T15" fmla="*/ 2147483647 h 266"/>
                  <a:gd name="T16" fmla="*/ 2147483647 w 267"/>
                  <a:gd name="T17" fmla="*/ 2147483647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6"/>
                  <a:gd name="T29" fmla="*/ 267 w 267"/>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6">
                    <a:moveTo>
                      <a:pt x="224" y="266"/>
                    </a:moveTo>
                    <a:cubicBezTo>
                      <a:pt x="43" y="266"/>
                      <a:pt x="43" y="266"/>
                      <a:pt x="43" y="266"/>
                    </a:cubicBezTo>
                    <a:cubicBezTo>
                      <a:pt x="20" y="266"/>
                      <a:pt x="0" y="247"/>
                      <a:pt x="0" y="223"/>
                    </a:cubicBezTo>
                    <a:cubicBezTo>
                      <a:pt x="0" y="43"/>
                      <a:pt x="0" y="43"/>
                      <a:pt x="0" y="43"/>
                    </a:cubicBezTo>
                    <a:cubicBezTo>
                      <a:pt x="0" y="19"/>
                      <a:pt x="20" y="0"/>
                      <a:pt x="43" y="0"/>
                    </a:cubicBezTo>
                    <a:cubicBezTo>
                      <a:pt x="224" y="0"/>
                      <a:pt x="224" y="0"/>
                      <a:pt x="224" y="0"/>
                    </a:cubicBezTo>
                    <a:cubicBezTo>
                      <a:pt x="248" y="0"/>
                      <a:pt x="267" y="19"/>
                      <a:pt x="267" y="43"/>
                    </a:cubicBezTo>
                    <a:cubicBezTo>
                      <a:pt x="267" y="223"/>
                      <a:pt x="267" y="223"/>
                      <a:pt x="267" y="223"/>
                    </a:cubicBezTo>
                    <a:cubicBezTo>
                      <a:pt x="267" y="247"/>
                      <a:pt x="248" y="266"/>
                      <a:pt x="224" y="266"/>
                    </a:cubicBezTo>
                  </a:path>
                </a:pathLst>
              </a:custGeom>
              <a:solidFill>
                <a:srgbClr val="FFC000"/>
              </a:solidFill>
              <a:ln w="9525">
                <a:noFill/>
                <a:round/>
              </a:ln>
            </p:spPr>
            <p:txBody>
              <a:bodyPr/>
              <a:lstStyle/>
              <a:p>
                <a:endParaRPr lang="zh-CN" altLang="en-US"/>
              </a:p>
            </p:txBody>
          </p:sp>
          <p:sp>
            <p:nvSpPr>
              <p:cNvPr id="239723" name="Freeform 19"/>
              <p:cNvSpPr>
                <a:spLocks noChangeArrowheads="1"/>
              </p:cNvSpPr>
              <p:nvPr/>
            </p:nvSpPr>
            <p:spPr bwMode="auto">
              <a:xfrm>
                <a:off x="3158208" y="2268457"/>
                <a:ext cx="355506" cy="356536"/>
              </a:xfrm>
              <a:custGeom>
                <a:avLst/>
                <a:gdLst>
                  <a:gd name="T0" fmla="*/ 2147483647 w 267"/>
                  <a:gd name="T1" fmla="*/ 2147483647 h 267"/>
                  <a:gd name="T2" fmla="*/ 2147483647 w 267"/>
                  <a:gd name="T3" fmla="*/ 2147483647 h 267"/>
                  <a:gd name="T4" fmla="*/ 0 w 267"/>
                  <a:gd name="T5" fmla="*/ 2147483647 h 267"/>
                  <a:gd name="T6" fmla="*/ 0 w 267"/>
                  <a:gd name="T7" fmla="*/ 2147483647 h 267"/>
                  <a:gd name="T8" fmla="*/ 2147483647 w 267"/>
                  <a:gd name="T9" fmla="*/ 0 h 267"/>
                  <a:gd name="T10" fmla="*/ 2147483647 w 267"/>
                  <a:gd name="T11" fmla="*/ 0 h 267"/>
                  <a:gd name="T12" fmla="*/ 2147483647 w 267"/>
                  <a:gd name="T13" fmla="*/ 2147483647 h 267"/>
                  <a:gd name="T14" fmla="*/ 2147483647 w 267"/>
                  <a:gd name="T15" fmla="*/ 2147483647 h 267"/>
                  <a:gd name="T16" fmla="*/ 2147483647 w 267"/>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7"/>
                  <a:gd name="T29" fmla="*/ 267 w 267"/>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7">
                    <a:moveTo>
                      <a:pt x="224" y="267"/>
                    </a:moveTo>
                    <a:cubicBezTo>
                      <a:pt x="43" y="267"/>
                      <a:pt x="43" y="267"/>
                      <a:pt x="43" y="267"/>
                    </a:cubicBezTo>
                    <a:cubicBezTo>
                      <a:pt x="19" y="267"/>
                      <a:pt x="0" y="247"/>
                      <a:pt x="0" y="224"/>
                    </a:cubicBezTo>
                    <a:cubicBezTo>
                      <a:pt x="0" y="43"/>
                      <a:pt x="0" y="43"/>
                      <a:pt x="0" y="43"/>
                    </a:cubicBezTo>
                    <a:cubicBezTo>
                      <a:pt x="0" y="20"/>
                      <a:pt x="19"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path>
                </a:pathLst>
              </a:custGeom>
              <a:solidFill>
                <a:srgbClr val="000000"/>
              </a:solidFill>
              <a:ln w="9525">
                <a:noFill/>
                <a:round/>
              </a:ln>
            </p:spPr>
            <p:txBody>
              <a:bodyPr/>
              <a:lstStyle/>
              <a:p>
                <a:endParaRPr lang="zh-CN" altLang="en-US"/>
              </a:p>
            </p:txBody>
          </p:sp>
          <p:sp>
            <p:nvSpPr>
              <p:cNvPr id="239724" name="Freeform 20"/>
              <p:cNvSpPr>
                <a:spLocks noChangeArrowheads="1"/>
              </p:cNvSpPr>
              <p:nvPr/>
            </p:nvSpPr>
            <p:spPr bwMode="auto">
              <a:xfrm>
                <a:off x="3201060" y="2924634"/>
                <a:ext cx="355506" cy="354639"/>
              </a:xfrm>
              <a:custGeom>
                <a:avLst/>
                <a:gdLst>
                  <a:gd name="T0" fmla="*/ 2147483647 w 267"/>
                  <a:gd name="T1" fmla="*/ 2147483647 h 267"/>
                  <a:gd name="T2" fmla="*/ 2147483647 w 267"/>
                  <a:gd name="T3" fmla="*/ 2147483647 h 267"/>
                  <a:gd name="T4" fmla="*/ 0 w 267"/>
                  <a:gd name="T5" fmla="*/ 2147483647 h 267"/>
                  <a:gd name="T6" fmla="*/ 0 w 267"/>
                  <a:gd name="T7" fmla="*/ 2147483647 h 267"/>
                  <a:gd name="T8" fmla="*/ 2147483647 w 267"/>
                  <a:gd name="T9" fmla="*/ 0 h 267"/>
                  <a:gd name="T10" fmla="*/ 2147483647 w 267"/>
                  <a:gd name="T11" fmla="*/ 0 h 267"/>
                  <a:gd name="T12" fmla="*/ 2147483647 w 267"/>
                  <a:gd name="T13" fmla="*/ 2147483647 h 267"/>
                  <a:gd name="T14" fmla="*/ 2147483647 w 267"/>
                  <a:gd name="T15" fmla="*/ 2147483647 h 267"/>
                  <a:gd name="T16" fmla="*/ 2147483647 w 267"/>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67"/>
                  <a:gd name="T29" fmla="*/ 267 w 267"/>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67">
                    <a:moveTo>
                      <a:pt x="224" y="267"/>
                    </a:moveTo>
                    <a:cubicBezTo>
                      <a:pt x="43" y="267"/>
                      <a:pt x="43" y="267"/>
                      <a:pt x="43" y="267"/>
                    </a:cubicBezTo>
                    <a:cubicBezTo>
                      <a:pt x="19" y="267"/>
                      <a:pt x="0" y="247"/>
                      <a:pt x="0" y="224"/>
                    </a:cubicBezTo>
                    <a:cubicBezTo>
                      <a:pt x="0" y="43"/>
                      <a:pt x="0" y="43"/>
                      <a:pt x="0" y="43"/>
                    </a:cubicBezTo>
                    <a:cubicBezTo>
                      <a:pt x="0" y="20"/>
                      <a:pt x="19"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path>
                </a:pathLst>
              </a:custGeom>
              <a:solidFill>
                <a:srgbClr val="C0504D"/>
              </a:solidFill>
              <a:ln w="9525">
                <a:noFill/>
                <a:round/>
              </a:ln>
            </p:spPr>
            <p:txBody>
              <a:bodyPr/>
              <a:lstStyle/>
              <a:p>
                <a:endParaRPr lang="zh-CN" altLang="en-US"/>
              </a:p>
            </p:txBody>
          </p:sp>
          <p:sp>
            <p:nvSpPr>
              <p:cNvPr id="239725" name="Freeform 21"/>
              <p:cNvSpPr>
                <a:spLocks noChangeArrowheads="1"/>
              </p:cNvSpPr>
              <p:nvPr/>
            </p:nvSpPr>
            <p:spPr bwMode="auto">
              <a:xfrm>
                <a:off x="2850314" y="3484091"/>
                <a:ext cx="353920" cy="354640"/>
              </a:xfrm>
              <a:custGeom>
                <a:avLst/>
                <a:gdLst>
                  <a:gd name="T0" fmla="*/ 2147483647 w 266"/>
                  <a:gd name="T1" fmla="*/ 2147483647 h 267"/>
                  <a:gd name="T2" fmla="*/ 2147483647 w 266"/>
                  <a:gd name="T3" fmla="*/ 2147483647 h 267"/>
                  <a:gd name="T4" fmla="*/ 0 w 266"/>
                  <a:gd name="T5" fmla="*/ 2147483647 h 267"/>
                  <a:gd name="T6" fmla="*/ 0 w 266"/>
                  <a:gd name="T7" fmla="*/ 2147483647 h 267"/>
                  <a:gd name="T8" fmla="*/ 2147483647 w 266"/>
                  <a:gd name="T9" fmla="*/ 0 h 267"/>
                  <a:gd name="T10" fmla="*/ 2147483647 w 266"/>
                  <a:gd name="T11" fmla="*/ 0 h 267"/>
                  <a:gd name="T12" fmla="*/ 2147483647 w 266"/>
                  <a:gd name="T13" fmla="*/ 2147483647 h 267"/>
                  <a:gd name="T14" fmla="*/ 2147483647 w 266"/>
                  <a:gd name="T15" fmla="*/ 2147483647 h 267"/>
                  <a:gd name="T16" fmla="*/ 2147483647 w 266"/>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267"/>
                  <a:gd name="T29" fmla="*/ 266 w 266"/>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267">
                    <a:moveTo>
                      <a:pt x="223" y="267"/>
                    </a:moveTo>
                    <a:cubicBezTo>
                      <a:pt x="43" y="267"/>
                      <a:pt x="43" y="267"/>
                      <a:pt x="43" y="267"/>
                    </a:cubicBezTo>
                    <a:cubicBezTo>
                      <a:pt x="19" y="267"/>
                      <a:pt x="0" y="247"/>
                      <a:pt x="0" y="224"/>
                    </a:cubicBezTo>
                    <a:cubicBezTo>
                      <a:pt x="0" y="43"/>
                      <a:pt x="0" y="43"/>
                      <a:pt x="0" y="43"/>
                    </a:cubicBezTo>
                    <a:cubicBezTo>
                      <a:pt x="0" y="20"/>
                      <a:pt x="19" y="0"/>
                      <a:pt x="43" y="0"/>
                    </a:cubicBezTo>
                    <a:cubicBezTo>
                      <a:pt x="223" y="0"/>
                      <a:pt x="223" y="0"/>
                      <a:pt x="223" y="0"/>
                    </a:cubicBezTo>
                    <a:cubicBezTo>
                      <a:pt x="247" y="0"/>
                      <a:pt x="266" y="20"/>
                      <a:pt x="266" y="43"/>
                    </a:cubicBezTo>
                    <a:cubicBezTo>
                      <a:pt x="266" y="224"/>
                      <a:pt x="266" y="224"/>
                      <a:pt x="266" y="224"/>
                    </a:cubicBezTo>
                    <a:cubicBezTo>
                      <a:pt x="266" y="247"/>
                      <a:pt x="247" y="267"/>
                      <a:pt x="223" y="267"/>
                    </a:cubicBezTo>
                  </a:path>
                </a:pathLst>
              </a:custGeom>
              <a:solidFill>
                <a:srgbClr val="AE4845"/>
              </a:solidFill>
              <a:ln w="9525">
                <a:noFill/>
                <a:round/>
              </a:ln>
            </p:spPr>
            <p:txBody>
              <a:bodyPr/>
              <a:lstStyle/>
              <a:p>
                <a:endParaRPr lang="zh-CN" altLang="en-US"/>
              </a:p>
            </p:txBody>
          </p:sp>
          <p:sp>
            <p:nvSpPr>
              <p:cNvPr id="239726" name="Freeform 22"/>
              <p:cNvSpPr>
                <a:spLocks noChangeArrowheads="1"/>
              </p:cNvSpPr>
              <p:nvPr/>
            </p:nvSpPr>
            <p:spPr bwMode="auto">
              <a:xfrm>
                <a:off x="3466102" y="3814077"/>
                <a:ext cx="704664" cy="1329423"/>
              </a:xfrm>
              <a:custGeom>
                <a:avLst/>
                <a:gdLst>
                  <a:gd name="T0" fmla="*/ 2147483647 w 530"/>
                  <a:gd name="T1" fmla="*/ 2147483647 h 999"/>
                  <a:gd name="T2" fmla="*/ 0 w 530"/>
                  <a:gd name="T3" fmla="*/ 2147483647 h 999"/>
                  <a:gd name="T4" fmla="*/ 2147483647 w 530"/>
                  <a:gd name="T5" fmla="*/ 2147483647 h 999"/>
                  <a:gd name="T6" fmla="*/ 2147483647 w 530"/>
                  <a:gd name="T7" fmla="*/ 2147483647 h 999"/>
                  <a:gd name="T8" fmla="*/ 2147483647 w 530"/>
                  <a:gd name="T9" fmla="*/ 2147483647 h 999"/>
                  <a:gd name="T10" fmla="*/ 2147483647 w 530"/>
                  <a:gd name="T11" fmla="*/ 2147483647 h 999"/>
                  <a:gd name="T12" fmla="*/ 2147483647 w 530"/>
                  <a:gd name="T13" fmla="*/ 2147483647 h 999"/>
                  <a:gd name="T14" fmla="*/ 2147483647 w 530"/>
                  <a:gd name="T15" fmla="*/ 2147483647 h 999"/>
                  <a:gd name="T16" fmla="*/ 2147483647 w 530"/>
                  <a:gd name="T17" fmla="*/ 2147483647 h 999"/>
                  <a:gd name="T18" fmla="*/ 2147483647 w 530"/>
                  <a:gd name="T19" fmla="*/ 2147483647 h 999"/>
                  <a:gd name="T20" fmla="*/ 2147483647 w 530"/>
                  <a:gd name="T21" fmla="*/ 2147483647 h 999"/>
                  <a:gd name="T22" fmla="*/ 2147483647 w 530"/>
                  <a:gd name="T23" fmla="*/ 2147483647 h 999"/>
                  <a:gd name="T24" fmla="*/ 2147483647 w 530"/>
                  <a:gd name="T25" fmla="*/ 2147483647 h 999"/>
                  <a:gd name="T26" fmla="*/ 2147483647 w 530"/>
                  <a:gd name="T27" fmla="*/ 2147483647 h 999"/>
                  <a:gd name="T28" fmla="*/ 2147483647 w 530"/>
                  <a:gd name="T29" fmla="*/ 2147483647 h 999"/>
                  <a:gd name="T30" fmla="*/ 2147483647 w 530"/>
                  <a:gd name="T31" fmla="*/ 2147483647 h 999"/>
                  <a:gd name="T32" fmla="*/ 2147483647 w 530"/>
                  <a:gd name="T33" fmla="*/ 2147483647 h 999"/>
                  <a:gd name="T34" fmla="*/ 2147483647 w 530"/>
                  <a:gd name="T35" fmla="*/ 2147483647 h 999"/>
                  <a:gd name="T36" fmla="*/ 2147483647 w 530"/>
                  <a:gd name="T37" fmla="*/ 2147483647 h 999"/>
                  <a:gd name="T38" fmla="*/ 2147483647 w 530"/>
                  <a:gd name="T39" fmla="*/ 2147483647 h 999"/>
                  <a:gd name="T40" fmla="*/ 2147483647 w 530"/>
                  <a:gd name="T41" fmla="*/ 2147483647 h 999"/>
                  <a:gd name="T42" fmla="*/ 2147483647 w 530"/>
                  <a:gd name="T43" fmla="*/ 2147483647 h 999"/>
                  <a:gd name="T44" fmla="*/ 2147483647 w 530"/>
                  <a:gd name="T45" fmla="*/ 2147483647 h 999"/>
                  <a:gd name="T46" fmla="*/ 2147483647 w 530"/>
                  <a:gd name="T47" fmla="*/ 2147483647 h 999"/>
                  <a:gd name="T48" fmla="*/ 2147483647 w 530"/>
                  <a:gd name="T49" fmla="*/ 2147483647 h 999"/>
                  <a:gd name="T50" fmla="*/ 2147483647 w 530"/>
                  <a:gd name="T51" fmla="*/ 2147483647 h 999"/>
                  <a:gd name="T52" fmla="*/ 2147483647 w 530"/>
                  <a:gd name="T53" fmla="*/ 2147483647 h 999"/>
                  <a:gd name="T54" fmla="*/ 2147483647 w 530"/>
                  <a:gd name="T55" fmla="*/ 2147483647 h 999"/>
                  <a:gd name="T56" fmla="*/ 2147483647 w 530"/>
                  <a:gd name="T57" fmla="*/ 2147483647 h 999"/>
                  <a:gd name="T58" fmla="*/ 2147483647 w 530"/>
                  <a:gd name="T59" fmla="*/ 2147483647 h 999"/>
                  <a:gd name="T60" fmla="*/ 2147483647 w 530"/>
                  <a:gd name="T61" fmla="*/ 2147483647 h 999"/>
                  <a:gd name="T62" fmla="*/ 2147483647 w 530"/>
                  <a:gd name="T63" fmla="*/ 2147483647 h 999"/>
                  <a:gd name="T64" fmla="*/ 2147483647 w 530"/>
                  <a:gd name="T65" fmla="*/ 2147483647 h 999"/>
                  <a:gd name="T66" fmla="*/ 2147483647 w 530"/>
                  <a:gd name="T67" fmla="*/ 2147483647 h 999"/>
                  <a:gd name="T68" fmla="*/ 2147483647 w 530"/>
                  <a:gd name="T69" fmla="*/ 2147483647 h 999"/>
                  <a:gd name="T70" fmla="*/ 2147483647 w 530"/>
                  <a:gd name="T71" fmla="*/ 2147483647 h 999"/>
                  <a:gd name="T72" fmla="*/ 2147483647 w 530"/>
                  <a:gd name="T73" fmla="*/ 2147483647 h 999"/>
                  <a:gd name="T74" fmla="*/ 2147483647 w 530"/>
                  <a:gd name="T75" fmla="*/ 2147483647 h 999"/>
                  <a:gd name="T76" fmla="*/ 2147483647 w 530"/>
                  <a:gd name="T77" fmla="*/ 2147483647 h 999"/>
                  <a:gd name="T78" fmla="*/ 2147483647 w 530"/>
                  <a:gd name="T79" fmla="*/ 2147483647 h 999"/>
                  <a:gd name="T80" fmla="*/ 2147483647 w 530"/>
                  <a:gd name="T81" fmla="*/ 2147483647 h 999"/>
                  <a:gd name="T82" fmla="*/ 2147483647 w 530"/>
                  <a:gd name="T83" fmla="*/ 2147483647 h 999"/>
                  <a:gd name="T84" fmla="*/ 2147483647 w 530"/>
                  <a:gd name="T85" fmla="*/ 2147483647 h 999"/>
                  <a:gd name="T86" fmla="*/ 2147483647 w 530"/>
                  <a:gd name="T87" fmla="*/ 2147483647 h 999"/>
                  <a:gd name="T88" fmla="*/ 2147483647 w 530"/>
                  <a:gd name="T89" fmla="*/ 2147483647 h 999"/>
                  <a:gd name="T90" fmla="*/ 2147483647 w 530"/>
                  <a:gd name="T91" fmla="*/ 2147483647 h 999"/>
                  <a:gd name="T92" fmla="*/ 2147483647 w 530"/>
                  <a:gd name="T93" fmla="*/ 2147483647 h 999"/>
                  <a:gd name="T94" fmla="*/ 2147483647 w 530"/>
                  <a:gd name="T95" fmla="*/ 2147483647 h 999"/>
                  <a:gd name="T96" fmla="*/ 2147483647 w 530"/>
                  <a:gd name="T97" fmla="*/ 2147483647 h 999"/>
                  <a:gd name="T98" fmla="*/ 2147483647 w 530"/>
                  <a:gd name="T99" fmla="*/ 2147483647 h 999"/>
                  <a:gd name="T100" fmla="*/ 2147483647 w 530"/>
                  <a:gd name="T101" fmla="*/ 2147483647 h 999"/>
                  <a:gd name="T102" fmla="*/ 2147483647 w 530"/>
                  <a:gd name="T103" fmla="*/ 2147483647 h 999"/>
                  <a:gd name="T104" fmla="*/ 2147483647 w 530"/>
                  <a:gd name="T105" fmla="*/ 2147483647 h 999"/>
                  <a:gd name="T106" fmla="*/ 2147483647 w 530"/>
                  <a:gd name="T107" fmla="*/ 2147483647 h 999"/>
                  <a:gd name="T108" fmla="*/ 2147483647 w 530"/>
                  <a:gd name="T109" fmla="*/ 2147483647 h 999"/>
                  <a:gd name="T110" fmla="*/ 2147483647 w 530"/>
                  <a:gd name="T111" fmla="*/ 2147483647 h 999"/>
                  <a:gd name="T112" fmla="*/ 2147483647 w 530"/>
                  <a:gd name="T113" fmla="*/ 2147483647 h 999"/>
                  <a:gd name="T114" fmla="*/ 2147483647 w 530"/>
                  <a:gd name="T115" fmla="*/ 2147483647 h 999"/>
                  <a:gd name="T116" fmla="*/ 2147483647 w 530"/>
                  <a:gd name="T117" fmla="*/ 2147483647 h 999"/>
                  <a:gd name="T118" fmla="*/ 2147483647 w 530"/>
                  <a:gd name="T119" fmla="*/ 2147483647 h 999"/>
                  <a:gd name="T120" fmla="*/ 2147483647 w 530"/>
                  <a:gd name="T121" fmla="*/ 2147483647 h 999"/>
                  <a:gd name="T122" fmla="*/ 2147483647 w 530"/>
                  <a:gd name="T123" fmla="*/ 2147483647 h 999"/>
                  <a:gd name="T124" fmla="*/ 2147483647 w 530"/>
                  <a:gd name="T125" fmla="*/ 2147483647 h 9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0"/>
                  <a:gd name="T190" fmla="*/ 0 h 999"/>
                  <a:gd name="T191" fmla="*/ 530 w 530"/>
                  <a:gd name="T192" fmla="*/ 999 h 9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0" h="999">
                    <a:moveTo>
                      <a:pt x="0" y="29"/>
                    </a:moveTo>
                    <a:cubicBezTo>
                      <a:pt x="58" y="0"/>
                      <a:pt x="58" y="0"/>
                      <a:pt x="58" y="0"/>
                    </a:cubicBezTo>
                    <a:cubicBezTo>
                      <a:pt x="58" y="24"/>
                      <a:pt x="58" y="24"/>
                      <a:pt x="58" y="24"/>
                    </a:cubicBezTo>
                    <a:cubicBezTo>
                      <a:pt x="74" y="24"/>
                      <a:pt x="74" y="24"/>
                      <a:pt x="74" y="24"/>
                    </a:cubicBezTo>
                    <a:cubicBezTo>
                      <a:pt x="74" y="34"/>
                      <a:pt x="74" y="34"/>
                      <a:pt x="74" y="34"/>
                    </a:cubicBezTo>
                    <a:cubicBezTo>
                      <a:pt x="58" y="34"/>
                      <a:pt x="58" y="34"/>
                      <a:pt x="58" y="34"/>
                    </a:cubicBezTo>
                    <a:cubicBezTo>
                      <a:pt x="58" y="58"/>
                      <a:pt x="58" y="58"/>
                      <a:pt x="58" y="58"/>
                    </a:cubicBezTo>
                    <a:cubicBezTo>
                      <a:pt x="0" y="29"/>
                      <a:pt x="0" y="29"/>
                      <a:pt x="0" y="29"/>
                    </a:cubicBezTo>
                    <a:close/>
                    <a:moveTo>
                      <a:pt x="520" y="999"/>
                    </a:moveTo>
                    <a:cubicBezTo>
                      <a:pt x="520" y="984"/>
                      <a:pt x="520" y="984"/>
                      <a:pt x="520" y="984"/>
                    </a:cubicBezTo>
                    <a:cubicBezTo>
                      <a:pt x="530" y="984"/>
                      <a:pt x="530" y="984"/>
                      <a:pt x="530" y="984"/>
                    </a:cubicBezTo>
                    <a:cubicBezTo>
                      <a:pt x="530" y="999"/>
                      <a:pt x="530" y="999"/>
                      <a:pt x="530" y="999"/>
                    </a:cubicBezTo>
                    <a:cubicBezTo>
                      <a:pt x="520" y="999"/>
                      <a:pt x="520" y="999"/>
                      <a:pt x="520" y="999"/>
                    </a:cubicBezTo>
                    <a:close/>
                    <a:moveTo>
                      <a:pt x="530" y="975"/>
                    </a:moveTo>
                    <a:cubicBezTo>
                      <a:pt x="520" y="975"/>
                      <a:pt x="520" y="975"/>
                      <a:pt x="520" y="975"/>
                    </a:cubicBezTo>
                    <a:cubicBezTo>
                      <a:pt x="520" y="956"/>
                      <a:pt x="520" y="956"/>
                      <a:pt x="520" y="956"/>
                    </a:cubicBezTo>
                    <a:cubicBezTo>
                      <a:pt x="530" y="956"/>
                      <a:pt x="530" y="956"/>
                      <a:pt x="530" y="956"/>
                    </a:cubicBezTo>
                    <a:cubicBezTo>
                      <a:pt x="530" y="975"/>
                      <a:pt x="530" y="975"/>
                      <a:pt x="530" y="975"/>
                    </a:cubicBezTo>
                    <a:close/>
                    <a:moveTo>
                      <a:pt x="530" y="946"/>
                    </a:moveTo>
                    <a:cubicBezTo>
                      <a:pt x="520" y="946"/>
                      <a:pt x="520" y="946"/>
                      <a:pt x="520" y="946"/>
                    </a:cubicBezTo>
                    <a:cubicBezTo>
                      <a:pt x="520" y="928"/>
                      <a:pt x="520" y="928"/>
                      <a:pt x="520" y="928"/>
                    </a:cubicBezTo>
                    <a:cubicBezTo>
                      <a:pt x="530" y="928"/>
                      <a:pt x="530" y="928"/>
                      <a:pt x="530" y="928"/>
                    </a:cubicBezTo>
                    <a:cubicBezTo>
                      <a:pt x="530" y="946"/>
                      <a:pt x="530" y="946"/>
                      <a:pt x="530" y="946"/>
                    </a:cubicBezTo>
                    <a:close/>
                    <a:moveTo>
                      <a:pt x="530" y="918"/>
                    </a:moveTo>
                    <a:cubicBezTo>
                      <a:pt x="520" y="918"/>
                      <a:pt x="520" y="918"/>
                      <a:pt x="520" y="918"/>
                    </a:cubicBezTo>
                    <a:cubicBezTo>
                      <a:pt x="520" y="899"/>
                      <a:pt x="520" y="899"/>
                      <a:pt x="520" y="899"/>
                    </a:cubicBezTo>
                    <a:cubicBezTo>
                      <a:pt x="530" y="899"/>
                      <a:pt x="530" y="899"/>
                      <a:pt x="530" y="899"/>
                    </a:cubicBezTo>
                    <a:cubicBezTo>
                      <a:pt x="530" y="918"/>
                      <a:pt x="530" y="918"/>
                      <a:pt x="530" y="918"/>
                    </a:cubicBezTo>
                    <a:close/>
                    <a:moveTo>
                      <a:pt x="530" y="890"/>
                    </a:moveTo>
                    <a:cubicBezTo>
                      <a:pt x="520" y="890"/>
                      <a:pt x="520" y="890"/>
                      <a:pt x="520" y="890"/>
                    </a:cubicBezTo>
                    <a:cubicBezTo>
                      <a:pt x="520" y="871"/>
                      <a:pt x="520" y="871"/>
                      <a:pt x="520" y="871"/>
                    </a:cubicBezTo>
                    <a:cubicBezTo>
                      <a:pt x="530" y="871"/>
                      <a:pt x="530" y="871"/>
                      <a:pt x="530" y="871"/>
                    </a:cubicBezTo>
                    <a:cubicBezTo>
                      <a:pt x="530" y="890"/>
                      <a:pt x="530" y="890"/>
                      <a:pt x="530" y="890"/>
                    </a:cubicBezTo>
                    <a:close/>
                    <a:moveTo>
                      <a:pt x="530" y="861"/>
                    </a:moveTo>
                    <a:cubicBezTo>
                      <a:pt x="520" y="861"/>
                      <a:pt x="520" y="861"/>
                      <a:pt x="520" y="861"/>
                    </a:cubicBezTo>
                    <a:cubicBezTo>
                      <a:pt x="520" y="843"/>
                      <a:pt x="520" y="843"/>
                      <a:pt x="520" y="843"/>
                    </a:cubicBezTo>
                    <a:cubicBezTo>
                      <a:pt x="530" y="843"/>
                      <a:pt x="530" y="843"/>
                      <a:pt x="530" y="843"/>
                    </a:cubicBezTo>
                    <a:cubicBezTo>
                      <a:pt x="530" y="861"/>
                      <a:pt x="530" y="861"/>
                      <a:pt x="530" y="861"/>
                    </a:cubicBezTo>
                    <a:close/>
                    <a:moveTo>
                      <a:pt x="530" y="833"/>
                    </a:moveTo>
                    <a:cubicBezTo>
                      <a:pt x="520" y="833"/>
                      <a:pt x="520" y="833"/>
                      <a:pt x="520" y="833"/>
                    </a:cubicBezTo>
                    <a:cubicBezTo>
                      <a:pt x="520" y="814"/>
                      <a:pt x="520" y="814"/>
                      <a:pt x="520" y="814"/>
                    </a:cubicBezTo>
                    <a:cubicBezTo>
                      <a:pt x="530" y="814"/>
                      <a:pt x="530" y="814"/>
                      <a:pt x="530" y="814"/>
                    </a:cubicBezTo>
                    <a:cubicBezTo>
                      <a:pt x="530" y="833"/>
                      <a:pt x="530" y="833"/>
                      <a:pt x="530" y="833"/>
                    </a:cubicBezTo>
                    <a:close/>
                    <a:moveTo>
                      <a:pt x="530" y="805"/>
                    </a:moveTo>
                    <a:cubicBezTo>
                      <a:pt x="520" y="805"/>
                      <a:pt x="520" y="805"/>
                      <a:pt x="520" y="805"/>
                    </a:cubicBezTo>
                    <a:cubicBezTo>
                      <a:pt x="520" y="786"/>
                      <a:pt x="520" y="786"/>
                      <a:pt x="520" y="786"/>
                    </a:cubicBezTo>
                    <a:cubicBezTo>
                      <a:pt x="530" y="786"/>
                      <a:pt x="530" y="786"/>
                      <a:pt x="530" y="786"/>
                    </a:cubicBezTo>
                    <a:cubicBezTo>
                      <a:pt x="530" y="805"/>
                      <a:pt x="530" y="805"/>
                      <a:pt x="530" y="805"/>
                    </a:cubicBezTo>
                    <a:close/>
                    <a:moveTo>
                      <a:pt x="530" y="776"/>
                    </a:moveTo>
                    <a:cubicBezTo>
                      <a:pt x="520" y="776"/>
                      <a:pt x="520" y="776"/>
                      <a:pt x="520" y="776"/>
                    </a:cubicBezTo>
                    <a:cubicBezTo>
                      <a:pt x="520" y="758"/>
                      <a:pt x="520" y="758"/>
                      <a:pt x="520" y="758"/>
                    </a:cubicBezTo>
                    <a:cubicBezTo>
                      <a:pt x="530" y="758"/>
                      <a:pt x="530" y="758"/>
                      <a:pt x="530" y="758"/>
                    </a:cubicBezTo>
                    <a:cubicBezTo>
                      <a:pt x="530" y="776"/>
                      <a:pt x="530" y="776"/>
                      <a:pt x="530" y="776"/>
                    </a:cubicBezTo>
                    <a:close/>
                    <a:moveTo>
                      <a:pt x="530" y="748"/>
                    </a:moveTo>
                    <a:cubicBezTo>
                      <a:pt x="520" y="748"/>
                      <a:pt x="520" y="748"/>
                      <a:pt x="520" y="748"/>
                    </a:cubicBezTo>
                    <a:cubicBezTo>
                      <a:pt x="520" y="729"/>
                      <a:pt x="520" y="729"/>
                      <a:pt x="520" y="729"/>
                    </a:cubicBezTo>
                    <a:cubicBezTo>
                      <a:pt x="530" y="729"/>
                      <a:pt x="530" y="729"/>
                      <a:pt x="530" y="729"/>
                    </a:cubicBezTo>
                    <a:cubicBezTo>
                      <a:pt x="530" y="748"/>
                      <a:pt x="530" y="748"/>
                      <a:pt x="530" y="748"/>
                    </a:cubicBezTo>
                    <a:close/>
                    <a:moveTo>
                      <a:pt x="530" y="720"/>
                    </a:moveTo>
                    <a:cubicBezTo>
                      <a:pt x="520" y="720"/>
                      <a:pt x="520" y="720"/>
                      <a:pt x="520" y="720"/>
                    </a:cubicBezTo>
                    <a:cubicBezTo>
                      <a:pt x="520" y="701"/>
                      <a:pt x="520" y="701"/>
                      <a:pt x="520" y="701"/>
                    </a:cubicBezTo>
                    <a:cubicBezTo>
                      <a:pt x="530" y="701"/>
                      <a:pt x="530" y="701"/>
                      <a:pt x="530" y="701"/>
                    </a:cubicBezTo>
                    <a:cubicBezTo>
                      <a:pt x="530" y="720"/>
                      <a:pt x="530" y="720"/>
                      <a:pt x="530" y="720"/>
                    </a:cubicBezTo>
                    <a:close/>
                    <a:moveTo>
                      <a:pt x="530" y="691"/>
                    </a:moveTo>
                    <a:cubicBezTo>
                      <a:pt x="520" y="691"/>
                      <a:pt x="520" y="691"/>
                      <a:pt x="520" y="691"/>
                    </a:cubicBezTo>
                    <a:cubicBezTo>
                      <a:pt x="520" y="673"/>
                      <a:pt x="520" y="673"/>
                      <a:pt x="520" y="673"/>
                    </a:cubicBezTo>
                    <a:cubicBezTo>
                      <a:pt x="530" y="673"/>
                      <a:pt x="530" y="673"/>
                      <a:pt x="530" y="673"/>
                    </a:cubicBezTo>
                    <a:cubicBezTo>
                      <a:pt x="530" y="691"/>
                      <a:pt x="530" y="691"/>
                      <a:pt x="530" y="691"/>
                    </a:cubicBezTo>
                    <a:close/>
                    <a:moveTo>
                      <a:pt x="530" y="663"/>
                    </a:moveTo>
                    <a:cubicBezTo>
                      <a:pt x="520" y="663"/>
                      <a:pt x="520" y="663"/>
                      <a:pt x="520" y="663"/>
                    </a:cubicBezTo>
                    <a:cubicBezTo>
                      <a:pt x="520" y="644"/>
                      <a:pt x="520" y="644"/>
                      <a:pt x="520" y="644"/>
                    </a:cubicBezTo>
                    <a:cubicBezTo>
                      <a:pt x="530" y="644"/>
                      <a:pt x="530" y="644"/>
                      <a:pt x="530" y="644"/>
                    </a:cubicBezTo>
                    <a:cubicBezTo>
                      <a:pt x="530" y="663"/>
                      <a:pt x="530" y="663"/>
                      <a:pt x="530" y="663"/>
                    </a:cubicBezTo>
                    <a:close/>
                    <a:moveTo>
                      <a:pt x="530" y="635"/>
                    </a:moveTo>
                    <a:cubicBezTo>
                      <a:pt x="520" y="635"/>
                      <a:pt x="520" y="635"/>
                      <a:pt x="520" y="635"/>
                    </a:cubicBezTo>
                    <a:cubicBezTo>
                      <a:pt x="520" y="616"/>
                      <a:pt x="520" y="616"/>
                      <a:pt x="520" y="616"/>
                    </a:cubicBezTo>
                    <a:cubicBezTo>
                      <a:pt x="530" y="616"/>
                      <a:pt x="530" y="616"/>
                      <a:pt x="530" y="616"/>
                    </a:cubicBezTo>
                    <a:cubicBezTo>
                      <a:pt x="530" y="635"/>
                      <a:pt x="530" y="635"/>
                      <a:pt x="530" y="635"/>
                    </a:cubicBezTo>
                    <a:close/>
                    <a:moveTo>
                      <a:pt x="530" y="606"/>
                    </a:moveTo>
                    <a:cubicBezTo>
                      <a:pt x="520" y="606"/>
                      <a:pt x="520" y="606"/>
                      <a:pt x="520" y="606"/>
                    </a:cubicBezTo>
                    <a:cubicBezTo>
                      <a:pt x="520" y="588"/>
                      <a:pt x="520" y="588"/>
                      <a:pt x="520" y="588"/>
                    </a:cubicBezTo>
                    <a:cubicBezTo>
                      <a:pt x="530" y="588"/>
                      <a:pt x="530" y="588"/>
                      <a:pt x="530" y="588"/>
                    </a:cubicBezTo>
                    <a:cubicBezTo>
                      <a:pt x="530" y="606"/>
                      <a:pt x="530" y="606"/>
                      <a:pt x="530" y="606"/>
                    </a:cubicBezTo>
                    <a:close/>
                    <a:moveTo>
                      <a:pt x="530" y="578"/>
                    </a:moveTo>
                    <a:cubicBezTo>
                      <a:pt x="520" y="578"/>
                      <a:pt x="520" y="578"/>
                      <a:pt x="520" y="578"/>
                    </a:cubicBezTo>
                    <a:cubicBezTo>
                      <a:pt x="520" y="559"/>
                      <a:pt x="520" y="559"/>
                      <a:pt x="520" y="559"/>
                    </a:cubicBezTo>
                    <a:cubicBezTo>
                      <a:pt x="530" y="559"/>
                      <a:pt x="530" y="559"/>
                      <a:pt x="530" y="559"/>
                    </a:cubicBezTo>
                    <a:cubicBezTo>
                      <a:pt x="530" y="578"/>
                      <a:pt x="530" y="578"/>
                      <a:pt x="530" y="578"/>
                    </a:cubicBezTo>
                    <a:close/>
                    <a:moveTo>
                      <a:pt x="530" y="550"/>
                    </a:moveTo>
                    <a:cubicBezTo>
                      <a:pt x="520" y="550"/>
                      <a:pt x="520" y="550"/>
                      <a:pt x="520" y="550"/>
                    </a:cubicBezTo>
                    <a:cubicBezTo>
                      <a:pt x="520" y="531"/>
                      <a:pt x="520" y="531"/>
                      <a:pt x="520" y="531"/>
                    </a:cubicBezTo>
                    <a:cubicBezTo>
                      <a:pt x="530" y="531"/>
                      <a:pt x="530" y="531"/>
                      <a:pt x="530" y="531"/>
                    </a:cubicBezTo>
                    <a:cubicBezTo>
                      <a:pt x="530" y="550"/>
                      <a:pt x="530" y="550"/>
                      <a:pt x="530" y="550"/>
                    </a:cubicBezTo>
                    <a:close/>
                    <a:moveTo>
                      <a:pt x="530" y="521"/>
                    </a:moveTo>
                    <a:cubicBezTo>
                      <a:pt x="520" y="521"/>
                      <a:pt x="520" y="521"/>
                      <a:pt x="520" y="521"/>
                    </a:cubicBezTo>
                    <a:cubicBezTo>
                      <a:pt x="520" y="502"/>
                      <a:pt x="520" y="502"/>
                      <a:pt x="520" y="502"/>
                    </a:cubicBezTo>
                    <a:cubicBezTo>
                      <a:pt x="530" y="502"/>
                      <a:pt x="530" y="502"/>
                      <a:pt x="530" y="502"/>
                    </a:cubicBezTo>
                    <a:cubicBezTo>
                      <a:pt x="530" y="521"/>
                      <a:pt x="530" y="521"/>
                      <a:pt x="530" y="521"/>
                    </a:cubicBezTo>
                    <a:close/>
                    <a:moveTo>
                      <a:pt x="530" y="493"/>
                    </a:moveTo>
                    <a:cubicBezTo>
                      <a:pt x="520" y="493"/>
                      <a:pt x="520" y="493"/>
                      <a:pt x="520" y="493"/>
                    </a:cubicBezTo>
                    <a:cubicBezTo>
                      <a:pt x="520" y="474"/>
                      <a:pt x="520" y="474"/>
                      <a:pt x="520" y="474"/>
                    </a:cubicBezTo>
                    <a:cubicBezTo>
                      <a:pt x="530" y="474"/>
                      <a:pt x="530" y="474"/>
                      <a:pt x="530" y="474"/>
                    </a:cubicBezTo>
                    <a:cubicBezTo>
                      <a:pt x="530" y="493"/>
                      <a:pt x="530" y="493"/>
                      <a:pt x="530" y="493"/>
                    </a:cubicBezTo>
                    <a:close/>
                    <a:moveTo>
                      <a:pt x="530" y="465"/>
                    </a:moveTo>
                    <a:cubicBezTo>
                      <a:pt x="520" y="465"/>
                      <a:pt x="520" y="465"/>
                      <a:pt x="520" y="465"/>
                    </a:cubicBezTo>
                    <a:cubicBezTo>
                      <a:pt x="520" y="446"/>
                      <a:pt x="520" y="446"/>
                      <a:pt x="520" y="446"/>
                    </a:cubicBezTo>
                    <a:cubicBezTo>
                      <a:pt x="530" y="446"/>
                      <a:pt x="530" y="446"/>
                      <a:pt x="530" y="446"/>
                    </a:cubicBezTo>
                    <a:cubicBezTo>
                      <a:pt x="530" y="465"/>
                      <a:pt x="530" y="465"/>
                      <a:pt x="530" y="465"/>
                    </a:cubicBezTo>
                    <a:close/>
                    <a:moveTo>
                      <a:pt x="530" y="436"/>
                    </a:moveTo>
                    <a:cubicBezTo>
                      <a:pt x="520" y="436"/>
                      <a:pt x="520" y="436"/>
                      <a:pt x="520" y="436"/>
                    </a:cubicBezTo>
                    <a:cubicBezTo>
                      <a:pt x="520" y="417"/>
                      <a:pt x="520" y="417"/>
                      <a:pt x="520" y="417"/>
                    </a:cubicBezTo>
                    <a:cubicBezTo>
                      <a:pt x="530" y="417"/>
                      <a:pt x="530" y="417"/>
                      <a:pt x="530" y="417"/>
                    </a:cubicBezTo>
                    <a:cubicBezTo>
                      <a:pt x="530" y="436"/>
                      <a:pt x="530" y="436"/>
                      <a:pt x="530" y="436"/>
                    </a:cubicBezTo>
                    <a:close/>
                    <a:moveTo>
                      <a:pt x="530" y="408"/>
                    </a:moveTo>
                    <a:cubicBezTo>
                      <a:pt x="520" y="408"/>
                      <a:pt x="520" y="408"/>
                      <a:pt x="520" y="408"/>
                    </a:cubicBezTo>
                    <a:cubicBezTo>
                      <a:pt x="520" y="389"/>
                      <a:pt x="520" y="389"/>
                      <a:pt x="520" y="389"/>
                    </a:cubicBezTo>
                    <a:cubicBezTo>
                      <a:pt x="530" y="389"/>
                      <a:pt x="530" y="389"/>
                      <a:pt x="530" y="389"/>
                    </a:cubicBezTo>
                    <a:cubicBezTo>
                      <a:pt x="530" y="408"/>
                      <a:pt x="530" y="408"/>
                      <a:pt x="530" y="408"/>
                    </a:cubicBezTo>
                    <a:close/>
                    <a:moveTo>
                      <a:pt x="530" y="380"/>
                    </a:moveTo>
                    <a:cubicBezTo>
                      <a:pt x="520" y="380"/>
                      <a:pt x="520" y="380"/>
                      <a:pt x="520" y="380"/>
                    </a:cubicBezTo>
                    <a:cubicBezTo>
                      <a:pt x="520" y="361"/>
                      <a:pt x="520" y="361"/>
                      <a:pt x="520" y="361"/>
                    </a:cubicBezTo>
                    <a:cubicBezTo>
                      <a:pt x="530" y="361"/>
                      <a:pt x="530" y="361"/>
                      <a:pt x="530" y="361"/>
                    </a:cubicBezTo>
                    <a:cubicBezTo>
                      <a:pt x="530" y="380"/>
                      <a:pt x="530" y="380"/>
                      <a:pt x="530" y="380"/>
                    </a:cubicBezTo>
                    <a:close/>
                    <a:moveTo>
                      <a:pt x="530" y="351"/>
                    </a:moveTo>
                    <a:cubicBezTo>
                      <a:pt x="520" y="351"/>
                      <a:pt x="520" y="351"/>
                      <a:pt x="520" y="351"/>
                    </a:cubicBezTo>
                    <a:cubicBezTo>
                      <a:pt x="520" y="332"/>
                      <a:pt x="520" y="332"/>
                      <a:pt x="520" y="332"/>
                    </a:cubicBezTo>
                    <a:cubicBezTo>
                      <a:pt x="530" y="332"/>
                      <a:pt x="530" y="332"/>
                      <a:pt x="530" y="332"/>
                    </a:cubicBezTo>
                    <a:cubicBezTo>
                      <a:pt x="530" y="351"/>
                      <a:pt x="530" y="351"/>
                      <a:pt x="530" y="351"/>
                    </a:cubicBezTo>
                    <a:close/>
                    <a:moveTo>
                      <a:pt x="530" y="323"/>
                    </a:moveTo>
                    <a:cubicBezTo>
                      <a:pt x="520" y="323"/>
                      <a:pt x="520" y="323"/>
                      <a:pt x="520" y="323"/>
                    </a:cubicBezTo>
                    <a:cubicBezTo>
                      <a:pt x="520" y="304"/>
                      <a:pt x="520" y="304"/>
                      <a:pt x="520" y="304"/>
                    </a:cubicBezTo>
                    <a:cubicBezTo>
                      <a:pt x="530" y="304"/>
                      <a:pt x="530" y="304"/>
                      <a:pt x="530" y="304"/>
                    </a:cubicBezTo>
                    <a:cubicBezTo>
                      <a:pt x="530" y="323"/>
                      <a:pt x="530" y="323"/>
                      <a:pt x="530" y="323"/>
                    </a:cubicBezTo>
                    <a:close/>
                    <a:moveTo>
                      <a:pt x="530" y="295"/>
                    </a:moveTo>
                    <a:cubicBezTo>
                      <a:pt x="520" y="295"/>
                      <a:pt x="520" y="295"/>
                      <a:pt x="520" y="295"/>
                    </a:cubicBezTo>
                    <a:cubicBezTo>
                      <a:pt x="520" y="276"/>
                      <a:pt x="520" y="276"/>
                      <a:pt x="520" y="276"/>
                    </a:cubicBezTo>
                    <a:cubicBezTo>
                      <a:pt x="530" y="276"/>
                      <a:pt x="530" y="276"/>
                      <a:pt x="530" y="276"/>
                    </a:cubicBezTo>
                    <a:cubicBezTo>
                      <a:pt x="530" y="295"/>
                      <a:pt x="530" y="295"/>
                      <a:pt x="530" y="295"/>
                    </a:cubicBezTo>
                    <a:close/>
                    <a:moveTo>
                      <a:pt x="530" y="266"/>
                    </a:moveTo>
                    <a:cubicBezTo>
                      <a:pt x="520" y="266"/>
                      <a:pt x="520" y="266"/>
                      <a:pt x="520" y="266"/>
                    </a:cubicBezTo>
                    <a:cubicBezTo>
                      <a:pt x="520" y="247"/>
                      <a:pt x="520" y="247"/>
                      <a:pt x="520" y="247"/>
                    </a:cubicBezTo>
                    <a:cubicBezTo>
                      <a:pt x="530" y="247"/>
                      <a:pt x="530" y="247"/>
                      <a:pt x="530" y="247"/>
                    </a:cubicBezTo>
                    <a:cubicBezTo>
                      <a:pt x="530" y="266"/>
                      <a:pt x="530" y="266"/>
                      <a:pt x="530" y="266"/>
                    </a:cubicBezTo>
                    <a:close/>
                    <a:moveTo>
                      <a:pt x="530" y="238"/>
                    </a:moveTo>
                    <a:cubicBezTo>
                      <a:pt x="520" y="238"/>
                      <a:pt x="520" y="238"/>
                      <a:pt x="520" y="238"/>
                    </a:cubicBezTo>
                    <a:cubicBezTo>
                      <a:pt x="520" y="219"/>
                      <a:pt x="520" y="219"/>
                      <a:pt x="520" y="219"/>
                    </a:cubicBezTo>
                    <a:cubicBezTo>
                      <a:pt x="530" y="219"/>
                      <a:pt x="530" y="219"/>
                      <a:pt x="530" y="219"/>
                    </a:cubicBezTo>
                    <a:cubicBezTo>
                      <a:pt x="530" y="238"/>
                      <a:pt x="530" y="238"/>
                      <a:pt x="530" y="238"/>
                    </a:cubicBezTo>
                    <a:close/>
                    <a:moveTo>
                      <a:pt x="530" y="210"/>
                    </a:moveTo>
                    <a:cubicBezTo>
                      <a:pt x="520" y="210"/>
                      <a:pt x="520" y="210"/>
                      <a:pt x="520" y="210"/>
                    </a:cubicBezTo>
                    <a:cubicBezTo>
                      <a:pt x="520" y="191"/>
                      <a:pt x="520" y="191"/>
                      <a:pt x="520" y="191"/>
                    </a:cubicBezTo>
                    <a:cubicBezTo>
                      <a:pt x="530" y="191"/>
                      <a:pt x="530" y="191"/>
                      <a:pt x="530" y="191"/>
                    </a:cubicBezTo>
                    <a:cubicBezTo>
                      <a:pt x="530" y="210"/>
                      <a:pt x="530" y="210"/>
                      <a:pt x="530" y="210"/>
                    </a:cubicBezTo>
                    <a:close/>
                    <a:moveTo>
                      <a:pt x="530" y="181"/>
                    </a:moveTo>
                    <a:cubicBezTo>
                      <a:pt x="520" y="181"/>
                      <a:pt x="520" y="181"/>
                      <a:pt x="520" y="181"/>
                    </a:cubicBezTo>
                    <a:cubicBezTo>
                      <a:pt x="520" y="162"/>
                      <a:pt x="520" y="162"/>
                      <a:pt x="520" y="162"/>
                    </a:cubicBezTo>
                    <a:cubicBezTo>
                      <a:pt x="530" y="162"/>
                      <a:pt x="530" y="162"/>
                      <a:pt x="530" y="162"/>
                    </a:cubicBezTo>
                    <a:cubicBezTo>
                      <a:pt x="530" y="181"/>
                      <a:pt x="530" y="181"/>
                      <a:pt x="530" y="181"/>
                    </a:cubicBezTo>
                    <a:close/>
                    <a:moveTo>
                      <a:pt x="530" y="153"/>
                    </a:moveTo>
                    <a:cubicBezTo>
                      <a:pt x="520" y="153"/>
                      <a:pt x="520" y="153"/>
                      <a:pt x="520" y="153"/>
                    </a:cubicBezTo>
                    <a:cubicBezTo>
                      <a:pt x="520" y="134"/>
                      <a:pt x="520" y="134"/>
                      <a:pt x="520" y="134"/>
                    </a:cubicBezTo>
                    <a:cubicBezTo>
                      <a:pt x="530" y="134"/>
                      <a:pt x="530" y="134"/>
                      <a:pt x="530" y="134"/>
                    </a:cubicBezTo>
                    <a:cubicBezTo>
                      <a:pt x="530" y="153"/>
                      <a:pt x="530" y="153"/>
                      <a:pt x="530" y="153"/>
                    </a:cubicBezTo>
                    <a:close/>
                    <a:moveTo>
                      <a:pt x="530" y="125"/>
                    </a:moveTo>
                    <a:cubicBezTo>
                      <a:pt x="520" y="125"/>
                      <a:pt x="520" y="125"/>
                      <a:pt x="520" y="125"/>
                    </a:cubicBezTo>
                    <a:cubicBezTo>
                      <a:pt x="519" y="106"/>
                      <a:pt x="519" y="106"/>
                      <a:pt x="519" y="106"/>
                    </a:cubicBezTo>
                    <a:cubicBezTo>
                      <a:pt x="529" y="105"/>
                      <a:pt x="529" y="105"/>
                      <a:pt x="529" y="105"/>
                    </a:cubicBezTo>
                    <a:cubicBezTo>
                      <a:pt x="530" y="125"/>
                      <a:pt x="530" y="125"/>
                      <a:pt x="530" y="125"/>
                    </a:cubicBezTo>
                    <a:close/>
                    <a:moveTo>
                      <a:pt x="527" y="96"/>
                    </a:moveTo>
                    <a:cubicBezTo>
                      <a:pt x="521" y="77"/>
                      <a:pt x="521" y="77"/>
                      <a:pt x="521" y="77"/>
                    </a:cubicBezTo>
                    <a:cubicBezTo>
                      <a:pt x="513" y="80"/>
                      <a:pt x="513" y="80"/>
                      <a:pt x="513" y="80"/>
                    </a:cubicBezTo>
                    <a:cubicBezTo>
                      <a:pt x="515" y="86"/>
                      <a:pt x="517" y="92"/>
                      <a:pt x="518" y="98"/>
                    </a:cubicBezTo>
                    <a:cubicBezTo>
                      <a:pt x="527" y="96"/>
                      <a:pt x="527" y="96"/>
                      <a:pt x="527" y="96"/>
                    </a:cubicBezTo>
                    <a:close/>
                    <a:moveTo>
                      <a:pt x="517" y="68"/>
                    </a:moveTo>
                    <a:cubicBezTo>
                      <a:pt x="505" y="51"/>
                      <a:pt x="505" y="51"/>
                      <a:pt x="505" y="51"/>
                    </a:cubicBezTo>
                    <a:cubicBezTo>
                      <a:pt x="498" y="58"/>
                      <a:pt x="498" y="58"/>
                      <a:pt x="498" y="58"/>
                    </a:cubicBezTo>
                    <a:cubicBezTo>
                      <a:pt x="509" y="72"/>
                      <a:pt x="509" y="72"/>
                      <a:pt x="509" y="72"/>
                    </a:cubicBezTo>
                    <a:cubicBezTo>
                      <a:pt x="517" y="68"/>
                      <a:pt x="517" y="68"/>
                      <a:pt x="517" y="68"/>
                    </a:cubicBezTo>
                    <a:close/>
                    <a:moveTo>
                      <a:pt x="498" y="45"/>
                    </a:moveTo>
                    <a:cubicBezTo>
                      <a:pt x="481" y="34"/>
                      <a:pt x="481" y="34"/>
                      <a:pt x="481" y="34"/>
                    </a:cubicBezTo>
                    <a:cubicBezTo>
                      <a:pt x="477" y="43"/>
                      <a:pt x="477" y="43"/>
                      <a:pt x="477" y="43"/>
                    </a:cubicBezTo>
                    <a:cubicBezTo>
                      <a:pt x="492" y="52"/>
                      <a:pt x="492" y="52"/>
                      <a:pt x="492" y="52"/>
                    </a:cubicBezTo>
                    <a:cubicBezTo>
                      <a:pt x="498" y="45"/>
                      <a:pt x="498" y="45"/>
                      <a:pt x="498" y="45"/>
                    </a:cubicBezTo>
                    <a:close/>
                    <a:moveTo>
                      <a:pt x="471" y="31"/>
                    </a:moveTo>
                    <a:cubicBezTo>
                      <a:pt x="452" y="26"/>
                      <a:pt x="452" y="26"/>
                      <a:pt x="452" y="26"/>
                    </a:cubicBezTo>
                    <a:cubicBezTo>
                      <a:pt x="451" y="36"/>
                      <a:pt x="451" y="36"/>
                      <a:pt x="451" y="36"/>
                    </a:cubicBezTo>
                    <a:cubicBezTo>
                      <a:pt x="468" y="40"/>
                      <a:pt x="468" y="40"/>
                      <a:pt x="468" y="40"/>
                    </a:cubicBezTo>
                    <a:cubicBezTo>
                      <a:pt x="471" y="31"/>
                      <a:pt x="471" y="31"/>
                      <a:pt x="471" y="31"/>
                    </a:cubicBezTo>
                    <a:close/>
                    <a:moveTo>
                      <a:pt x="442" y="25"/>
                    </a:moveTo>
                    <a:cubicBezTo>
                      <a:pt x="423" y="24"/>
                      <a:pt x="423" y="24"/>
                      <a:pt x="423" y="24"/>
                    </a:cubicBezTo>
                    <a:cubicBezTo>
                      <a:pt x="423" y="34"/>
                      <a:pt x="423" y="34"/>
                      <a:pt x="423" y="34"/>
                    </a:cubicBezTo>
                    <a:cubicBezTo>
                      <a:pt x="442" y="34"/>
                      <a:pt x="442" y="34"/>
                      <a:pt x="442" y="34"/>
                    </a:cubicBezTo>
                    <a:cubicBezTo>
                      <a:pt x="442" y="25"/>
                      <a:pt x="442" y="25"/>
                      <a:pt x="442" y="25"/>
                    </a:cubicBezTo>
                    <a:close/>
                    <a:moveTo>
                      <a:pt x="414" y="24"/>
                    </a:moveTo>
                    <a:cubicBezTo>
                      <a:pt x="395" y="24"/>
                      <a:pt x="395" y="24"/>
                      <a:pt x="395" y="24"/>
                    </a:cubicBezTo>
                    <a:cubicBezTo>
                      <a:pt x="395" y="34"/>
                      <a:pt x="395" y="34"/>
                      <a:pt x="395" y="34"/>
                    </a:cubicBezTo>
                    <a:cubicBezTo>
                      <a:pt x="414" y="34"/>
                      <a:pt x="414" y="34"/>
                      <a:pt x="414" y="34"/>
                    </a:cubicBezTo>
                    <a:cubicBezTo>
                      <a:pt x="414" y="24"/>
                      <a:pt x="414" y="24"/>
                      <a:pt x="414" y="24"/>
                    </a:cubicBezTo>
                    <a:close/>
                    <a:moveTo>
                      <a:pt x="385" y="24"/>
                    </a:moveTo>
                    <a:cubicBezTo>
                      <a:pt x="367" y="24"/>
                      <a:pt x="367" y="24"/>
                      <a:pt x="367" y="24"/>
                    </a:cubicBezTo>
                    <a:cubicBezTo>
                      <a:pt x="367" y="34"/>
                      <a:pt x="367" y="34"/>
                      <a:pt x="367" y="34"/>
                    </a:cubicBezTo>
                    <a:cubicBezTo>
                      <a:pt x="385" y="34"/>
                      <a:pt x="385" y="34"/>
                      <a:pt x="385" y="34"/>
                    </a:cubicBezTo>
                    <a:cubicBezTo>
                      <a:pt x="385" y="24"/>
                      <a:pt x="385" y="24"/>
                      <a:pt x="385" y="24"/>
                    </a:cubicBezTo>
                    <a:close/>
                    <a:moveTo>
                      <a:pt x="357" y="24"/>
                    </a:moveTo>
                    <a:cubicBezTo>
                      <a:pt x="338" y="24"/>
                      <a:pt x="338" y="24"/>
                      <a:pt x="338" y="24"/>
                    </a:cubicBezTo>
                    <a:cubicBezTo>
                      <a:pt x="338" y="34"/>
                      <a:pt x="338" y="34"/>
                      <a:pt x="338" y="34"/>
                    </a:cubicBezTo>
                    <a:cubicBezTo>
                      <a:pt x="357" y="34"/>
                      <a:pt x="357" y="34"/>
                      <a:pt x="357" y="34"/>
                    </a:cubicBezTo>
                    <a:cubicBezTo>
                      <a:pt x="357" y="24"/>
                      <a:pt x="357" y="24"/>
                      <a:pt x="357" y="24"/>
                    </a:cubicBezTo>
                    <a:close/>
                    <a:moveTo>
                      <a:pt x="329" y="24"/>
                    </a:moveTo>
                    <a:cubicBezTo>
                      <a:pt x="310" y="24"/>
                      <a:pt x="310" y="24"/>
                      <a:pt x="310" y="24"/>
                    </a:cubicBezTo>
                    <a:cubicBezTo>
                      <a:pt x="310" y="34"/>
                      <a:pt x="310" y="34"/>
                      <a:pt x="310" y="34"/>
                    </a:cubicBezTo>
                    <a:cubicBezTo>
                      <a:pt x="329" y="34"/>
                      <a:pt x="329" y="34"/>
                      <a:pt x="329" y="34"/>
                    </a:cubicBezTo>
                    <a:cubicBezTo>
                      <a:pt x="329" y="24"/>
                      <a:pt x="329" y="24"/>
                      <a:pt x="329" y="24"/>
                    </a:cubicBezTo>
                    <a:close/>
                    <a:moveTo>
                      <a:pt x="300" y="24"/>
                    </a:moveTo>
                    <a:cubicBezTo>
                      <a:pt x="281" y="24"/>
                      <a:pt x="281" y="24"/>
                      <a:pt x="281" y="24"/>
                    </a:cubicBezTo>
                    <a:cubicBezTo>
                      <a:pt x="281" y="34"/>
                      <a:pt x="281" y="34"/>
                      <a:pt x="281" y="34"/>
                    </a:cubicBezTo>
                    <a:cubicBezTo>
                      <a:pt x="300" y="34"/>
                      <a:pt x="300" y="34"/>
                      <a:pt x="300" y="34"/>
                    </a:cubicBezTo>
                    <a:cubicBezTo>
                      <a:pt x="300" y="24"/>
                      <a:pt x="300" y="24"/>
                      <a:pt x="300" y="24"/>
                    </a:cubicBezTo>
                    <a:close/>
                    <a:moveTo>
                      <a:pt x="272" y="24"/>
                    </a:moveTo>
                    <a:cubicBezTo>
                      <a:pt x="253" y="24"/>
                      <a:pt x="253" y="24"/>
                      <a:pt x="253" y="24"/>
                    </a:cubicBezTo>
                    <a:cubicBezTo>
                      <a:pt x="253" y="34"/>
                      <a:pt x="253" y="34"/>
                      <a:pt x="253" y="34"/>
                    </a:cubicBezTo>
                    <a:cubicBezTo>
                      <a:pt x="272" y="34"/>
                      <a:pt x="272" y="34"/>
                      <a:pt x="272" y="34"/>
                    </a:cubicBezTo>
                    <a:cubicBezTo>
                      <a:pt x="272" y="24"/>
                      <a:pt x="272" y="24"/>
                      <a:pt x="272" y="24"/>
                    </a:cubicBezTo>
                    <a:close/>
                    <a:moveTo>
                      <a:pt x="244" y="24"/>
                    </a:moveTo>
                    <a:cubicBezTo>
                      <a:pt x="225" y="24"/>
                      <a:pt x="225" y="24"/>
                      <a:pt x="225" y="24"/>
                    </a:cubicBezTo>
                    <a:cubicBezTo>
                      <a:pt x="225" y="34"/>
                      <a:pt x="225" y="34"/>
                      <a:pt x="225" y="34"/>
                    </a:cubicBezTo>
                    <a:cubicBezTo>
                      <a:pt x="244" y="34"/>
                      <a:pt x="244" y="34"/>
                      <a:pt x="244" y="34"/>
                    </a:cubicBezTo>
                    <a:cubicBezTo>
                      <a:pt x="244" y="24"/>
                      <a:pt x="244" y="24"/>
                      <a:pt x="244" y="24"/>
                    </a:cubicBezTo>
                    <a:close/>
                    <a:moveTo>
                      <a:pt x="215" y="24"/>
                    </a:moveTo>
                    <a:cubicBezTo>
                      <a:pt x="196" y="24"/>
                      <a:pt x="196" y="24"/>
                      <a:pt x="196" y="24"/>
                    </a:cubicBezTo>
                    <a:cubicBezTo>
                      <a:pt x="196" y="34"/>
                      <a:pt x="196" y="34"/>
                      <a:pt x="196" y="34"/>
                    </a:cubicBezTo>
                    <a:cubicBezTo>
                      <a:pt x="215" y="34"/>
                      <a:pt x="215" y="34"/>
                      <a:pt x="215" y="34"/>
                    </a:cubicBezTo>
                    <a:cubicBezTo>
                      <a:pt x="215" y="24"/>
                      <a:pt x="215" y="24"/>
                      <a:pt x="215" y="24"/>
                    </a:cubicBezTo>
                    <a:close/>
                    <a:moveTo>
                      <a:pt x="187" y="24"/>
                    </a:moveTo>
                    <a:cubicBezTo>
                      <a:pt x="168" y="24"/>
                      <a:pt x="168" y="24"/>
                      <a:pt x="168" y="24"/>
                    </a:cubicBezTo>
                    <a:cubicBezTo>
                      <a:pt x="168" y="34"/>
                      <a:pt x="168" y="34"/>
                      <a:pt x="168" y="34"/>
                    </a:cubicBezTo>
                    <a:cubicBezTo>
                      <a:pt x="187" y="34"/>
                      <a:pt x="187" y="34"/>
                      <a:pt x="187" y="34"/>
                    </a:cubicBezTo>
                    <a:cubicBezTo>
                      <a:pt x="187" y="24"/>
                      <a:pt x="187" y="24"/>
                      <a:pt x="187" y="24"/>
                    </a:cubicBezTo>
                    <a:close/>
                    <a:moveTo>
                      <a:pt x="159" y="24"/>
                    </a:moveTo>
                    <a:cubicBezTo>
                      <a:pt x="140" y="24"/>
                      <a:pt x="140" y="24"/>
                      <a:pt x="140" y="24"/>
                    </a:cubicBezTo>
                    <a:cubicBezTo>
                      <a:pt x="140" y="34"/>
                      <a:pt x="140" y="34"/>
                      <a:pt x="140" y="34"/>
                    </a:cubicBezTo>
                    <a:cubicBezTo>
                      <a:pt x="159" y="34"/>
                      <a:pt x="159" y="34"/>
                      <a:pt x="159" y="34"/>
                    </a:cubicBezTo>
                    <a:cubicBezTo>
                      <a:pt x="159" y="24"/>
                      <a:pt x="159" y="24"/>
                      <a:pt x="159" y="24"/>
                    </a:cubicBezTo>
                    <a:close/>
                    <a:moveTo>
                      <a:pt x="130" y="24"/>
                    </a:moveTo>
                    <a:cubicBezTo>
                      <a:pt x="111" y="24"/>
                      <a:pt x="111" y="24"/>
                      <a:pt x="111" y="24"/>
                    </a:cubicBezTo>
                    <a:cubicBezTo>
                      <a:pt x="111" y="34"/>
                      <a:pt x="111" y="34"/>
                      <a:pt x="111" y="34"/>
                    </a:cubicBezTo>
                    <a:cubicBezTo>
                      <a:pt x="130" y="34"/>
                      <a:pt x="130" y="34"/>
                      <a:pt x="130" y="34"/>
                    </a:cubicBezTo>
                    <a:cubicBezTo>
                      <a:pt x="130" y="24"/>
                      <a:pt x="130" y="24"/>
                      <a:pt x="130" y="24"/>
                    </a:cubicBezTo>
                    <a:close/>
                    <a:moveTo>
                      <a:pt x="102" y="24"/>
                    </a:moveTo>
                    <a:cubicBezTo>
                      <a:pt x="83" y="24"/>
                      <a:pt x="83" y="24"/>
                      <a:pt x="83" y="24"/>
                    </a:cubicBezTo>
                    <a:cubicBezTo>
                      <a:pt x="83" y="34"/>
                      <a:pt x="83" y="34"/>
                      <a:pt x="83" y="34"/>
                    </a:cubicBezTo>
                    <a:cubicBezTo>
                      <a:pt x="102" y="34"/>
                      <a:pt x="102" y="34"/>
                      <a:pt x="102" y="34"/>
                    </a:cubicBezTo>
                    <a:cubicBezTo>
                      <a:pt x="102" y="24"/>
                      <a:pt x="102" y="24"/>
                      <a:pt x="102" y="24"/>
                    </a:cubicBezTo>
                  </a:path>
                </a:pathLst>
              </a:custGeom>
              <a:solidFill>
                <a:srgbClr val="17375E"/>
              </a:solidFill>
              <a:ln w="9525">
                <a:noFill/>
                <a:round/>
              </a:ln>
            </p:spPr>
            <p:txBody>
              <a:bodyPr/>
              <a:lstStyle/>
              <a:p>
                <a:endParaRPr lang="zh-CN" altLang="en-US"/>
              </a:p>
            </p:txBody>
          </p:sp>
          <p:sp>
            <p:nvSpPr>
              <p:cNvPr id="239727" name="Freeform 23"/>
              <p:cNvSpPr>
                <a:spLocks noChangeArrowheads="1"/>
              </p:cNvSpPr>
              <p:nvPr/>
            </p:nvSpPr>
            <p:spPr bwMode="auto">
              <a:xfrm>
                <a:off x="3383573" y="2774813"/>
                <a:ext cx="704664" cy="278781"/>
              </a:xfrm>
              <a:custGeom>
                <a:avLst/>
                <a:gdLst>
                  <a:gd name="T0" fmla="*/ 2147483647 w 530"/>
                  <a:gd name="T1" fmla="*/ 2147483647 h 209"/>
                  <a:gd name="T2" fmla="*/ 2147483647 w 530"/>
                  <a:gd name="T3" fmla="*/ 2147483647 h 209"/>
                  <a:gd name="T4" fmla="*/ 2147483647 w 530"/>
                  <a:gd name="T5" fmla="*/ 2147483647 h 209"/>
                  <a:gd name="T6" fmla="*/ 2147483647 w 530"/>
                  <a:gd name="T7" fmla="*/ 2147483647 h 209"/>
                  <a:gd name="T8" fmla="*/ 2147483647 w 530"/>
                  <a:gd name="T9" fmla="*/ 2147483647 h 209"/>
                  <a:gd name="T10" fmla="*/ 2147483647 w 530"/>
                  <a:gd name="T11" fmla="*/ 2147483647 h 209"/>
                  <a:gd name="T12" fmla="*/ 2147483647 w 530"/>
                  <a:gd name="T13" fmla="*/ 2147483647 h 209"/>
                  <a:gd name="T14" fmla="*/ 2147483647 w 530"/>
                  <a:gd name="T15" fmla="*/ 2147483647 h 209"/>
                  <a:gd name="T16" fmla="*/ 2147483647 w 530"/>
                  <a:gd name="T17" fmla="*/ 2147483647 h 209"/>
                  <a:gd name="T18" fmla="*/ 2147483647 w 530"/>
                  <a:gd name="T19" fmla="*/ 2147483647 h 209"/>
                  <a:gd name="T20" fmla="*/ 2147483647 w 530"/>
                  <a:gd name="T21" fmla="*/ 2147483647 h 209"/>
                  <a:gd name="T22" fmla="*/ 2147483647 w 530"/>
                  <a:gd name="T23" fmla="*/ 2147483647 h 209"/>
                  <a:gd name="T24" fmla="*/ 2147483647 w 530"/>
                  <a:gd name="T25" fmla="*/ 2147483647 h 209"/>
                  <a:gd name="T26" fmla="*/ 2147483647 w 530"/>
                  <a:gd name="T27" fmla="*/ 2147483647 h 209"/>
                  <a:gd name="T28" fmla="*/ 2147483647 w 530"/>
                  <a:gd name="T29" fmla="*/ 2147483647 h 209"/>
                  <a:gd name="T30" fmla="*/ 2147483647 w 530"/>
                  <a:gd name="T31" fmla="*/ 2147483647 h 209"/>
                  <a:gd name="T32" fmla="*/ 2147483647 w 530"/>
                  <a:gd name="T33" fmla="*/ 2147483647 h 209"/>
                  <a:gd name="T34" fmla="*/ 2147483647 w 530"/>
                  <a:gd name="T35" fmla="*/ 2147483647 h 209"/>
                  <a:gd name="T36" fmla="*/ 2147483647 w 530"/>
                  <a:gd name="T37" fmla="*/ 2147483647 h 209"/>
                  <a:gd name="T38" fmla="*/ 2147483647 w 530"/>
                  <a:gd name="T39" fmla="*/ 2147483647 h 209"/>
                  <a:gd name="T40" fmla="*/ 2147483647 w 530"/>
                  <a:gd name="T41" fmla="*/ 2147483647 h 209"/>
                  <a:gd name="T42" fmla="*/ 2147483647 w 530"/>
                  <a:gd name="T43" fmla="*/ 2147483647 h 209"/>
                  <a:gd name="T44" fmla="*/ 2147483647 w 530"/>
                  <a:gd name="T45" fmla="*/ 2147483647 h 209"/>
                  <a:gd name="T46" fmla="*/ 2147483647 w 530"/>
                  <a:gd name="T47" fmla="*/ 2147483647 h 209"/>
                  <a:gd name="T48" fmla="*/ 2147483647 w 530"/>
                  <a:gd name="T49" fmla="*/ 2147483647 h 209"/>
                  <a:gd name="T50" fmla="*/ 2147483647 w 530"/>
                  <a:gd name="T51" fmla="*/ 2147483647 h 209"/>
                  <a:gd name="T52" fmla="*/ 2147483647 w 530"/>
                  <a:gd name="T53" fmla="*/ 2147483647 h 209"/>
                  <a:gd name="T54" fmla="*/ 2147483647 w 530"/>
                  <a:gd name="T55" fmla="*/ 2147483647 h 209"/>
                  <a:gd name="T56" fmla="*/ 2147483647 w 530"/>
                  <a:gd name="T57" fmla="*/ 2147483647 h 209"/>
                  <a:gd name="T58" fmla="*/ 2147483647 w 530"/>
                  <a:gd name="T59" fmla="*/ 2147483647 h 209"/>
                  <a:gd name="T60" fmla="*/ 2147483647 w 530"/>
                  <a:gd name="T61" fmla="*/ 2147483647 h 209"/>
                  <a:gd name="T62" fmla="*/ 2147483647 w 530"/>
                  <a:gd name="T63" fmla="*/ 2147483647 h 209"/>
                  <a:gd name="T64" fmla="*/ 2147483647 w 530"/>
                  <a:gd name="T65" fmla="*/ 2147483647 h 209"/>
                  <a:gd name="T66" fmla="*/ 2147483647 w 530"/>
                  <a:gd name="T67" fmla="*/ 2147483647 h 209"/>
                  <a:gd name="T68" fmla="*/ 2147483647 w 530"/>
                  <a:gd name="T69" fmla="*/ 2147483647 h 209"/>
                  <a:gd name="T70" fmla="*/ 2147483647 w 530"/>
                  <a:gd name="T71" fmla="*/ 2147483647 h 209"/>
                  <a:gd name="T72" fmla="*/ 2147483647 w 530"/>
                  <a:gd name="T73" fmla="*/ 2147483647 h 209"/>
                  <a:gd name="T74" fmla="*/ 2147483647 w 530"/>
                  <a:gd name="T75" fmla="*/ 2147483647 h 209"/>
                  <a:gd name="T76" fmla="*/ 2147483647 w 530"/>
                  <a:gd name="T77" fmla="*/ 2147483647 h 209"/>
                  <a:gd name="T78" fmla="*/ 2147483647 w 530"/>
                  <a:gd name="T79" fmla="*/ 2147483647 h 209"/>
                  <a:gd name="T80" fmla="*/ 2147483647 w 530"/>
                  <a:gd name="T81" fmla="*/ 2147483647 h 209"/>
                  <a:gd name="T82" fmla="*/ 2147483647 w 530"/>
                  <a:gd name="T83" fmla="*/ 2147483647 h 209"/>
                  <a:gd name="T84" fmla="*/ 2147483647 w 530"/>
                  <a:gd name="T85" fmla="*/ 2147483647 h 209"/>
                  <a:gd name="T86" fmla="*/ 2147483647 w 530"/>
                  <a:gd name="T87" fmla="*/ 2147483647 h 209"/>
                  <a:gd name="T88" fmla="*/ 2147483647 w 530"/>
                  <a:gd name="T89" fmla="*/ 2147483647 h 209"/>
                  <a:gd name="T90" fmla="*/ 2147483647 w 530"/>
                  <a:gd name="T91" fmla="*/ 2147483647 h 209"/>
                  <a:gd name="T92" fmla="*/ 2147483647 w 530"/>
                  <a:gd name="T93" fmla="*/ 2147483647 h 209"/>
                  <a:gd name="T94" fmla="*/ 2147483647 w 530"/>
                  <a:gd name="T95" fmla="*/ 2147483647 h 209"/>
                  <a:gd name="T96" fmla="*/ 2147483647 w 530"/>
                  <a:gd name="T97" fmla="*/ 2147483647 h 209"/>
                  <a:gd name="T98" fmla="*/ 2147483647 w 530"/>
                  <a:gd name="T99" fmla="*/ 2147483647 h 209"/>
                  <a:gd name="T100" fmla="*/ 2147483647 w 530"/>
                  <a:gd name="T101" fmla="*/ 2147483647 h 209"/>
                  <a:gd name="T102" fmla="*/ 2147483647 w 530"/>
                  <a:gd name="T103" fmla="*/ 2147483647 h 209"/>
                  <a:gd name="T104" fmla="*/ 0 w 530"/>
                  <a:gd name="T105" fmla="*/ 2147483647 h 209"/>
                  <a:gd name="T106" fmla="*/ 2147483647 w 530"/>
                  <a:gd name="T107" fmla="*/ 2147483647 h 209"/>
                  <a:gd name="T108" fmla="*/ 2147483647 w 530"/>
                  <a:gd name="T109" fmla="*/ 2147483647 h 209"/>
                  <a:gd name="T110" fmla="*/ 2147483647 w 530"/>
                  <a:gd name="T111" fmla="*/ 2147483647 h 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0"/>
                  <a:gd name="T169" fmla="*/ 0 h 209"/>
                  <a:gd name="T170" fmla="*/ 530 w 530"/>
                  <a:gd name="T171" fmla="*/ 209 h 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0" h="209">
                    <a:moveTo>
                      <a:pt x="102" y="24"/>
                    </a:moveTo>
                    <a:cubicBezTo>
                      <a:pt x="83" y="24"/>
                      <a:pt x="83" y="24"/>
                      <a:pt x="83" y="24"/>
                    </a:cubicBezTo>
                    <a:cubicBezTo>
                      <a:pt x="83" y="33"/>
                      <a:pt x="83" y="33"/>
                      <a:pt x="83" y="33"/>
                    </a:cubicBezTo>
                    <a:cubicBezTo>
                      <a:pt x="102" y="33"/>
                      <a:pt x="102" y="33"/>
                      <a:pt x="102" y="33"/>
                    </a:cubicBezTo>
                    <a:cubicBezTo>
                      <a:pt x="102" y="24"/>
                      <a:pt x="102" y="24"/>
                      <a:pt x="102" y="24"/>
                    </a:cubicBezTo>
                    <a:close/>
                    <a:moveTo>
                      <a:pt x="130" y="24"/>
                    </a:moveTo>
                    <a:cubicBezTo>
                      <a:pt x="112" y="24"/>
                      <a:pt x="112" y="24"/>
                      <a:pt x="112" y="24"/>
                    </a:cubicBezTo>
                    <a:cubicBezTo>
                      <a:pt x="112" y="33"/>
                      <a:pt x="112" y="33"/>
                      <a:pt x="112" y="33"/>
                    </a:cubicBezTo>
                    <a:cubicBezTo>
                      <a:pt x="130" y="33"/>
                      <a:pt x="130" y="33"/>
                      <a:pt x="130" y="33"/>
                    </a:cubicBezTo>
                    <a:cubicBezTo>
                      <a:pt x="130" y="24"/>
                      <a:pt x="130" y="24"/>
                      <a:pt x="130" y="24"/>
                    </a:cubicBezTo>
                    <a:close/>
                    <a:moveTo>
                      <a:pt x="159" y="24"/>
                    </a:moveTo>
                    <a:cubicBezTo>
                      <a:pt x="140" y="24"/>
                      <a:pt x="140" y="24"/>
                      <a:pt x="140" y="24"/>
                    </a:cubicBezTo>
                    <a:cubicBezTo>
                      <a:pt x="140" y="33"/>
                      <a:pt x="140" y="33"/>
                      <a:pt x="140" y="33"/>
                    </a:cubicBezTo>
                    <a:cubicBezTo>
                      <a:pt x="159" y="33"/>
                      <a:pt x="159" y="33"/>
                      <a:pt x="159" y="33"/>
                    </a:cubicBezTo>
                    <a:cubicBezTo>
                      <a:pt x="159" y="24"/>
                      <a:pt x="159" y="24"/>
                      <a:pt x="159" y="24"/>
                    </a:cubicBezTo>
                    <a:close/>
                    <a:moveTo>
                      <a:pt x="187" y="24"/>
                    </a:moveTo>
                    <a:cubicBezTo>
                      <a:pt x="168" y="24"/>
                      <a:pt x="168" y="24"/>
                      <a:pt x="168" y="24"/>
                    </a:cubicBezTo>
                    <a:cubicBezTo>
                      <a:pt x="168" y="33"/>
                      <a:pt x="168" y="33"/>
                      <a:pt x="168" y="33"/>
                    </a:cubicBezTo>
                    <a:cubicBezTo>
                      <a:pt x="187" y="33"/>
                      <a:pt x="187" y="33"/>
                      <a:pt x="187" y="33"/>
                    </a:cubicBezTo>
                    <a:cubicBezTo>
                      <a:pt x="187" y="24"/>
                      <a:pt x="187" y="24"/>
                      <a:pt x="187" y="24"/>
                    </a:cubicBezTo>
                    <a:close/>
                    <a:moveTo>
                      <a:pt x="215" y="24"/>
                    </a:moveTo>
                    <a:cubicBezTo>
                      <a:pt x="197" y="24"/>
                      <a:pt x="197" y="24"/>
                      <a:pt x="197" y="24"/>
                    </a:cubicBezTo>
                    <a:cubicBezTo>
                      <a:pt x="197" y="33"/>
                      <a:pt x="197" y="33"/>
                      <a:pt x="197" y="33"/>
                    </a:cubicBezTo>
                    <a:cubicBezTo>
                      <a:pt x="215" y="33"/>
                      <a:pt x="215" y="33"/>
                      <a:pt x="215" y="33"/>
                    </a:cubicBezTo>
                    <a:cubicBezTo>
                      <a:pt x="215" y="24"/>
                      <a:pt x="215" y="24"/>
                      <a:pt x="215" y="24"/>
                    </a:cubicBezTo>
                    <a:close/>
                    <a:moveTo>
                      <a:pt x="244" y="24"/>
                    </a:moveTo>
                    <a:cubicBezTo>
                      <a:pt x="225" y="24"/>
                      <a:pt x="225" y="24"/>
                      <a:pt x="225" y="24"/>
                    </a:cubicBezTo>
                    <a:cubicBezTo>
                      <a:pt x="225" y="33"/>
                      <a:pt x="225" y="33"/>
                      <a:pt x="225" y="33"/>
                    </a:cubicBezTo>
                    <a:cubicBezTo>
                      <a:pt x="244" y="33"/>
                      <a:pt x="244" y="33"/>
                      <a:pt x="244" y="33"/>
                    </a:cubicBezTo>
                    <a:cubicBezTo>
                      <a:pt x="244" y="24"/>
                      <a:pt x="244" y="24"/>
                      <a:pt x="244" y="24"/>
                    </a:cubicBezTo>
                    <a:close/>
                    <a:moveTo>
                      <a:pt x="272" y="24"/>
                    </a:moveTo>
                    <a:cubicBezTo>
                      <a:pt x="253" y="24"/>
                      <a:pt x="253" y="24"/>
                      <a:pt x="253" y="24"/>
                    </a:cubicBezTo>
                    <a:cubicBezTo>
                      <a:pt x="253" y="33"/>
                      <a:pt x="253" y="33"/>
                      <a:pt x="253" y="33"/>
                    </a:cubicBezTo>
                    <a:cubicBezTo>
                      <a:pt x="272" y="33"/>
                      <a:pt x="272" y="33"/>
                      <a:pt x="272" y="33"/>
                    </a:cubicBezTo>
                    <a:cubicBezTo>
                      <a:pt x="272" y="24"/>
                      <a:pt x="272" y="24"/>
                      <a:pt x="272" y="24"/>
                    </a:cubicBezTo>
                    <a:close/>
                    <a:moveTo>
                      <a:pt x="300" y="24"/>
                    </a:moveTo>
                    <a:cubicBezTo>
                      <a:pt x="282" y="24"/>
                      <a:pt x="282" y="24"/>
                      <a:pt x="282" y="24"/>
                    </a:cubicBezTo>
                    <a:cubicBezTo>
                      <a:pt x="282" y="33"/>
                      <a:pt x="282" y="33"/>
                      <a:pt x="282" y="33"/>
                    </a:cubicBezTo>
                    <a:cubicBezTo>
                      <a:pt x="300" y="33"/>
                      <a:pt x="300" y="33"/>
                      <a:pt x="300" y="33"/>
                    </a:cubicBezTo>
                    <a:cubicBezTo>
                      <a:pt x="300" y="24"/>
                      <a:pt x="300" y="24"/>
                      <a:pt x="300" y="24"/>
                    </a:cubicBezTo>
                    <a:close/>
                    <a:moveTo>
                      <a:pt x="329" y="24"/>
                    </a:moveTo>
                    <a:cubicBezTo>
                      <a:pt x="310" y="24"/>
                      <a:pt x="310" y="24"/>
                      <a:pt x="310" y="24"/>
                    </a:cubicBezTo>
                    <a:cubicBezTo>
                      <a:pt x="310" y="33"/>
                      <a:pt x="310" y="33"/>
                      <a:pt x="310" y="33"/>
                    </a:cubicBezTo>
                    <a:cubicBezTo>
                      <a:pt x="329" y="33"/>
                      <a:pt x="329" y="33"/>
                      <a:pt x="329" y="33"/>
                    </a:cubicBezTo>
                    <a:cubicBezTo>
                      <a:pt x="329" y="24"/>
                      <a:pt x="329" y="24"/>
                      <a:pt x="329" y="24"/>
                    </a:cubicBezTo>
                    <a:close/>
                    <a:moveTo>
                      <a:pt x="357" y="24"/>
                    </a:moveTo>
                    <a:cubicBezTo>
                      <a:pt x="338" y="24"/>
                      <a:pt x="338" y="24"/>
                      <a:pt x="338" y="24"/>
                    </a:cubicBezTo>
                    <a:cubicBezTo>
                      <a:pt x="338" y="33"/>
                      <a:pt x="338" y="33"/>
                      <a:pt x="338" y="33"/>
                    </a:cubicBezTo>
                    <a:cubicBezTo>
                      <a:pt x="357" y="33"/>
                      <a:pt x="357" y="33"/>
                      <a:pt x="357" y="33"/>
                    </a:cubicBezTo>
                    <a:cubicBezTo>
                      <a:pt x="357" y="24"/>
                      <a:pt x="357" y="24"/>
                      <a:pt x="357" y="24"/>
                    </a:cubicBezTo>
                    <a:close/>
                    <a:moveTo>
                      <a:pt x="385" y="24"/>
                    </a:moveTo>
                    <a:cubicBezTo>
                      <a:pt x="367" y="24"/>
                      <a:pt x="367" y="24"/>
                      <a:pt x="367" y="24"/>
                    </a:cubicBezTo>
                    <a:cubicBezTo>
                      <a:pt x="367" y="33"/>
                      <a:pt x="367" y="33"/>
                      <a:pt x="367" y="33"/>
                    </a:cubicBezTo>
                    <a:cubicBezTo>
                      <a:pt x="385" y="33"/>
                      <a:pt x="385" y="33"/>
                      <a:pt x="385" y="33"/>
                    </a:cubicBezTo>
                    <a:cubicBezTo>
                      <a:pt x="385" y="24"/>
                      <a:pt x="385" y="24"/>
                      <a:pt x="385" y="24"/>
                    </a:cubicBezTo>
                    <a:close/>
                    <a:moveTo>
                      <a:pt x="414" y="24"/>
                    </a:moveTo>
                    <a:cubicBezTo>
                      <a:pt x="395" y="24"/>
                      <a:pt x="395" y="24"/>
                      <a:pt x="395" y="24"/>
                    </a:cubicBezTo>
                    <a:cubicBezTo>
                      <a:pt x="395" y="33"/>
                      <a:pt x="395" y="33"/>
                      <a:pt x="395" y="33"/>
                    </a:cubicBezTo>
                    <a:cubicBezTo>
                      <a:pt x="414" y="33"/>
                      <a:pt x="414" y="33"/>
                      <a:pt x="414" y="33"/>
                    </a:cubicBezTo>
                    <a:cubicBezTo>
                      <a:pt x="414" y="24"/>
                      <a:pt x="414" y="24"/>
                      <a:pt x="414" y="24"/>
                    </a:cubicBezTo>
                    <a:close/>
                    <a:moveTo>
                      <a:pt x="442" y="25"/>
                    </a:moveTo>
                    <a:cubicBezTo>
                      <a:pt x="423" y="24"/>
                      <a:pt x="423" y="24"/>
                      <a:pt x="423" y="24"/>
                    </a:cubicBezTo>
                    <a:cubicBezTo>
                      <a:pt x="423" y="33"/>
                      <a:pt x="423" y="33"/>
                      <a:pt x="423" y="33"/>
                    </a:cubicBezTo>
                    <a:cubicBezTo>
                      <a:pt x="442" y="34"/>
                      <a:pt x="442" y="34"/>
                      <a:pt x="442" y="34"/>
                    </a:cubicBezTo>
                    <a:cubicBezTo>
                      <a:pt x="442" y="25"/>
                      <a:pt x="442" y="25"/>
                      <a:pt x="442" y="25"/>
                    </a:cubicBezTo>
                    <a:close/>
                    <a:moveTo>
                      <a:pt x="471" y="30"/>
                    </a:moveTo>
                    <a:cubicBezTo>
                      <a:pt x="452" y="26"/>
                      <a:pt x="452" y="26"/>
                      <a:pt x="452" y="26"/>
                    </a:cubicBezTo>
                    <a:cubicBezTo>
                      <a:pt x="451" y="35"/>
                      <a:pt x="451" y="35"/>
                      <a:pt x="451" y="35"/>
                    </a:cubicBezTo>
                    <a:cubicBezTo>
                      <a:pt x="468" y="39"/>
                      <a:pt x="468" y="39"/>
                      <a:pt x="468" y="39"/>
                    </a:cubicBezTo>
                    <a:cubicBezTo>
                      <a:pt x="471" y="30"/>
                      <a:pt x="471" y="30"/>
                      <a:pt x="471" y="30"/>
                    </a:cubicBezTo>
                    <a:close/>
                    <a:moveTo>
                      <a:pt x="498" y="44"/>
                    </a:moveTo>
                    <a:cubicBezTo>
                      <a:pt x="481" y="34"/>
                      <a:pt x="481" y="34"/>
                      <a:pt x="481" y="34"/>
                    </a:cubicBezTo>
                    <a:cubicBezTo>
                      <a:pt x="477" y="42"/>
                      <a:pt x="477" y="42"/>
                      <a:pt x="477" y="42"/>
                    </a:cubicBezTo>
                    <a:cubicBezTo>
                      <a:pt x="492" y="52"/>
                      <a:pt x="492" y="52"/>
                      <a:pt x="492" y="52"/>
                    </a:cubicBezTo>
                    <a:cubicBezTo>
                      <a:pt x="498" y="44"/>
                      <a:pt x="498" y="44"/>
                      <a:pt x="498" y="44"/>
                    </a:cubicBezTo>
                    <a:close/>
                    <a:moveTo>
                      <a:pt x="517" y="67"/>
                    </a:moveTo>
                    <a:cubicBezTo>
                      <a:pt x="505" y="51"/>
                      <a:pt x="505" y="51"/>
                      <a:pt x="505" y="51"/>
                    </a:cubicBezTo>
                    <a:cubicBezTo>
                      <a:pt x="498" y="58"/>
                      <a:pt x="498" y="58"/>
                      <a:pt x="498" y="58"/>
                    </a:cubicBezTo>
                    <a:cubicBezTo>
                      <a:pt x="509" y="72"/>
                      <a:pt x="509" y="72"/>
                      <a:pt x="509" y="72"/>
                    </a:cubicBezTo>
                    <a:cubicBezTo>
                      <a:pt x="517" y="67"/>
                      <a:pt x="517" y="67"/>
                      <a:pt x="517" y="67"/>
                    </a:cubicBezTo>
                    <a:close/>
                    <a:moveTo>
                      <a:pt x="527" y="95"/>
                    </a:moveTo>
                    <a:cubicBezTo>
                      <a:pt x="521" y="76"/>
                      <a:pt x="521" y="76"/>
                      <a:pt x="521" y="76"/>
                    </a:cubicBezTo>
                    <a:cubicBezTo>
                      <a:pt x="513" y="80"/>
                      <a:pt x="513" y="80"/>
                      <a:pt x="513" y="80"/>
                    </a:cubicBezTo>
                    <a:cubicBezTo>
                      <a:pt x="515" y="85"/>
                      <a:pt x="517" y="91"/>
                      <a:pt x="518" y="97"/>
                    </a:cubicBezTo>
                    <a:cubicBezTo>
                      <a:pt x="527" y="95"/>
                      <a:pt x="527" y="95"/>
                      <a:pt x="527" y="95"/>
                    </a:cubicBezTo>
                    <a:close/>
                    <a:moveTo>
                      <a:pt x="530" y="124"/>
                    </a:moveTo>
                    <a:cubicBezTo>
                      <a:pt x="521" y="124"/>
                      <a:pt x="521" y="124"/>
                      <a:pt x="521" y="124"/>
                    </a:cubicBezTo>
                    <a:cubicBezTo>
                      <a:pt x="519" y="106"/>
                      <a:pt x="519" y="106"/>
                      <a:pt x="519" y="106"/>
                    </a:cubicBezTo>
                    <a:cubicBezTo>
                      <a:pt x="529" y="105"/>
                      <a:pt x="529" y="105"/>
                      <a:pt x="529" y="105"/>
                    </a:cubicBezTo>
                    <a:cubicBezTo>
                      <a:pt x="530" y="124"/>
                      <a:pt x="530" y="124"/>
                      <a:pt x="530" y="124"/>
                    </a:cubicBezTo>
                    <a:close/>
                    <a:moveTo>
                      <a:pt x="530" y="153"/>
                    </a:moveTo>
                    <a:cubicBezTo>
                      <a:pt x="521" y="153"/>
                      <a:pt x="521" y="153"/>
                      <a:pt x="521" y="153"/>
                    </a:cubicBezTo>
                    <a:cubicBezTo>
                      <a:pt x="521" y="134"/>
                      <a:pt x="521" y="134"/>
                      <a:pt x="521" y="134"/>
                    </a:cubicBezTo>
                    <a:cubicBezTo>
                      <a:pt x="530" y="134"/>
                      <a:pt x="530" y="134"/>
                      <a:pt x="530" y="134"/>
                    </a:cubicBezTo>
                    <a:cubicBezTo>
                      <a:pt x="530" y="153"/>
                      <a:pt x="530" y="153"/>
                      <a:pt x="530" y="153"/>
                    </a:cubicBezTo>
                    <a:close/>
                    <a:moveTo>
                      <a:pt x="530" y="181"/>
                    </a:moveTo>
                    <a:cubicBezTo>
                      <a:pt x="521" y="181"/>
                      <a:pt x="521" y="181"/>
                      <a:pt x="521" y="181"/>
                    </a:cubicBezTo>
                    <a:cubicBezTo>
                      <a:pt x="521" y="162"/>
                      <a:pt x="521" y="162"/>
                      <a:pt x="521" y="162"/>
                    </a:cubicBezTo>
                    <a:cubicBezTo>
                      <a:pt x="530" y="162"/>
                      <a:pt x="530" y="162"/>
                      <a:pt x="530" y="162"/>
                    </a:cubicBezTo>
                    <a:cubicBezTo>
                      <a:pt x="530" y="181"/>
                      <a:pt x="530" y="181"/>
                      <a:pt x="530" y="181"/>
                    </a:cubicBezTo>
                    <a:close/>
                    <a:moveTo>
                      <a:pt x="530" y="209"/>
                    </a:moveTo>
                    <a:cubicBezTo>
                      <a:pt x="521" y="209"/>
                      <a:pt x="521" y="209"/>
                      <a:pt x="521" y="209"/>
                    </a:cubicBezTo>
                    <a:cubicBezTo>
                      <a:pt x="521" y="190"/>
                      <a:pt x="521" y="190"/>
                      <a:pt x="521" y="190"/>
                    </a:cubicBezTo>
                    <a:cubicBezTo>
                      <a:pt x="530" y="190"/>
                      <a:pt x="530" y="190"/>
                      <a:pt x="530" y="190"/>
                    </a:cubicBezTo>
                    <a:cubicBezTo>
                      <a:pt x="530" y="209"/>
                      <a:pt x="530" y="209"/>
                      <a:pt x="530" y="209"/>
                    </a:cubicBezTo>
                    <a:close/>
                    <a:moveTo>
                      <a:pt x="0" y="29"/>
                    </a:moveTo>
                    <a:cubicBezTo>
                      <a:pt x="58" y="0"/>
                      <a:pt x="58" y="0"/>
                      <a:pt x="58" y="0"/>
                    </a:cubicBezTo>
                    <a:cubicBezTo>
                      <a:pt x="58" y="24"/>
                      <a:pt x="58" y="24"/>
                      <a:pt x="58" y="24"/>
                    </a:cubicBezTo>
                    <a:cubicBezTo>
                      <a:pt x="74" y="24"/>
                      <a:pt x="74" y="24"/>
                      <a:pt x="74" y="24"/>
                    </a:cubicBezTo>
                    <a:cubicBezTo>
                      <a:pt x="74" y="33"/>
                      <a:pt x="74" y="33"/>
                      <a:pt x="74" y="33"/>
                    </a:cubicBezTo>
                    <a:cubicBezTo>
                      <a:pt x="58" y="33"/>
                      <a:pt x="58" y="33"/>
                      <a:pt x="58" y="33"/>
                    </a:cubicBezTo>
                    <a:cubicBezTo>
                      <a:pt x="58" y="58"/>
                      <a:pt x="58" y="58"/>
                      <a:pt x="58" y="58"/>
                    </a:cubicBezTo>
                    <a:cubicBezTo>
                      <a:pt x="0" y="29"/>
                      <a:pt x="0" y="29"/>
                      <a:pt x="0" y="29"/>
                    </a:cubicBezTo>
                  </a:path>
                </a:pathLst>
              </a:custGeom>
              <a:solidFill>
                <a:srgbClr val="17375E"/>
              </a:solidFill>
              <a:ln w="9525">
                <a:noFill/>
                <a:round/>
              </a:ln>
            </p:spPr>
            <p:txBody>
              <a:bodyPr/>
              <a:lstStyle/>
              <a:p>
                <a:endParaRPr lang="zh-CN" altLang="en-US"/>
              </a:p>
            </p:txBody>
          </p:sp>
          <p:sp>
            <p:nvSpPr>
              <p:cNvPr id="239728" name="Freeform 24"/>
              <p:cNvSpPr>
                <a:spLocks noChangeArrowheads="1"/>
              </p:cNvSpPr>
              <p:nvPr/>
            </p:nvSpPr>
            <p:spPr bwMode="auto">
              <a:xfrm>
                <a:off x="3629572" y="4898855"/>
                <a:ext cx="477711" cy="238955"/>
              </a:xfrm>
              <a:custGeom>
                <a:avLst/>
                <a:gdLst>
                  <a:gd name="T0" fmla="*/ 2147483647 w 359"/>
                  <a:gd name="T1" fmla="*/ 0 h 181"/>
                  <a:gd name="T2" fmla="*/ 2147483647 w 359"/>
                  <a:gd name="T3" fmla="*/ 2147483647 h 181"/>
                  <a:gd name="T4" fmla="*/ 2147483647 w 359"/>
                  <a:gd name="T5" fmla="*/ 2147483647 h 181"/>
                  <a:gd name="T6" fmla="*/ 0 w 359"/>
                  <a:gd name="T7" fmla="*/ 2147483647 h 181"/>
                  <a:gd name="T8" fmla="*/ 2147483647 w 359"/>
                  <a:gd name="T9" fmla="*/ 2147483647 h 181"/>
                  <a:gd name="T10" fmla="*/ 2147483647 w 359"/>
                  <a:gd name="T11" fmla="*/ 2147483647 h 181"/>
                  <a:gd name="T12" fmla="*/ 2147483647 w 359"/>
                  <a:gd name="T13" fmla="*/ 2147483647 h 181"/>
                  <a:gd name="T14" fmla="*/ 2147483647 w 359"/>
                  <a:gd name="T15" fmla="*/ 2147483647 h 181"/>
                  <a:gd name="T16" fmla="*/ 2147483647 w 359"/>
                  <a:gd name="T17" fmla="*/ 2147483647 h 181"/>
                  <a:gd name="T18" fmla="*/ 2147483647 w 359"/>
                  <a:gd name="T19" fmla="*/ 2147483647 h 181"/>
                  <a:gd name="T20" fmla="*/ 2147483647 w 359"/>
                  <a:gd name="T21" fmla="*/ 2147483647 h 181"/>
                  <a:gd name="T22" fmla="*/ 2147483647 w 359"/>
                  <a:gd name="T23" fmla="*/ 2147483647 h 181"/>
                  <a:gd name="T24" fmla="*/ 2147483647 w 359"/>
                  <a:gd name="T25" fmla="*/ 2147483647 h 181"/>
                  <a:gd name="T26" fmla="*/ 2147483647 w 359"/>
                  <a:gd name="T27" fmla="*/ 2147483647 h 181"/>
                  <a:gd name="T28" fmla="*/ 2147483647 w 359"/>
                  <a:gd name="T29" fmla="*/ 2147483647 h 181"/>
                  <a:gd name="T30" fmla="*/ 2147483647 w 359"/>
                  <a:gd name="T31" fmla="*/ 2147483647 h 181"/>
                  <a:gd name="T32" fmla="*/ 2147483647 w 359"/>
                  <a:gd name="T33" fmla="*/ 2147483647 h 181"/>
                  <a:gd name="T34" fmla="*/ 2147483647 w 359"/>
                  <a:gd name="T35" fmla="*/ 2147483647 h 181"/>
                  <a:gd name="T36" fmla="*/ 2147483647 w 359"/>
                  <a:gd name="T37" fmla="*/ 2147483647 h 181"/>
                  <a:gd name="T38" fmla="*/ 2147483647 w 359"/>
                  <a:gd name="T39" fmla="*/ 2147483647 h 181"/>
                  <a:gd name="T40" fmla="*/ 2147483647 w 359"/>
                  <a:gd name="T41" fmla="*/ 2147483647 h 181"/>
                  <a:gd name="T42" fmla="*/ 2147483647 w 359"/>
                  <a:gd name="T43" fmla="*/ 2147483647 h 181"/>
                  <a:gd name="T44" fmla="*/ 2147483647 w 359"/>
                  <a:gd name="T45" fmla="*/ 2147483647 h 181"/>
                  <a:gd name="T46" fmla="*/ 2147483647 w 359"/>
                  <a:gd name="T47" fmla="*/ 2147483647 h 181"/>
                  <a:gd name="T48" fmla="*/ 2147483647 w 359"/>
                  <a:gd name="T49" fmla="*/ 2147483647 h 181"/>
                  <a:gd name="T50" fmla="*/ 2147483647 w 359"/>
                  <a:gd name="T51" fmla="*/ 2147483647 h 181"/>
                  <a:gd name="T52" fmla="*/ 2147483647 w 359"/>
                  <a:gd name="T53" fmla="*/ 2147483647 h 181"/>
                  <a:gd name="T54" fmla="*/ 2147483647 w 359"/>
                  <a:gd name="T55" fmla="*/ 2147483647 h 181"/>
                  <a:gd name="T56" fmla="*/ 2147483647 w 359"/>
                  <a:gd name="T57" fmla="*/ 2147483647 h 181"/>
                  <a:gd name="T58" fmla="*/ 2147483647 w 359"/>
                  <a:gd name="T59" fmla="*/ 2147483647 h 181"/>
                  <a:gd name="T60" fmla="*/ 2147483647 w 359"/>
                  <a:gd name="T61" fmla="*/ 2147483647 h 181"/>
                  <a:gd name="T62" fmla="*/ 2147483647 w 359"/>
                  <a:gd name="T63" fmla="*/ 2147483647 h 181"/>
                  <a:gd name="T64" fmla="*/ 2147483647 w 359"/>
                  <a:gd name="T65" fmla="*/ 2147483647 h 181"/>
                  <a:gd name="T66" fmla="*/ 2147483647 w 359"/>
                  <a:gd name="T67" fmla="*/ 2147483647 h 181"/>
                  <a:gd name="T68" fmla="*/ 2147483647 w 359"/>
                  <a:gd name="T69" fmla="*/ 2147483647 h 181"/>
                  <a:gd name="T70" fmla="*/ 2147483647 w 359"/>
                  <a:gd name="T71" fmla="*/ 2147483647 h 181"/>
                  <a:gd name="T72" fmla="*/ 2147483647 w 359"/>
                  <a:gd name="T73" fmla="*/ 2147483647 h 181"/>
                  <a:gd name="T74" fmla="*/ 2147483647 w 359"/>
                  <a:gd name="T75" fmla="*/ 2147483647 h 181"/>
                  <a:gd name="T76" fmla="*/ 2147483647 w 359"/>
                  <a:gd name="T77" fmla="*/ 2147483647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9"/>
                  <a:gd name="T118" fmla="*/ 0 h 181"/>
                  <a:gd name="T119" fmla="*/ 359 w 359"/>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9" h="181">
                    <a:moveTo>
                      <a:pt x="0" y="29"/>
                    </a:moveTo>
                    <a:cubicBezTo>
                      <a:pt x="58" y="0"/>
                      <a:pt x="58" y="0"/>
                      <a:pt x="58" y="0"/>
                    </a:cubicBezTo>
                    <a:cubicBezTo>
                      <a:pt x="58" y="24"/>
                      <a:pt x="58" y="24"/>
                      <a:pt x="58" y="24"/>
                    </a:cubicBezTo>
                    <a:cubicBezTo>
                      <a:pt x="74" y="24"/>
                      <a:pt x="74" y="24"/>
                      <a:pt x="74" y="24"/>
                    </a:cubicBezTo>
                    <a:cubicBezTo>
                      <a:pt x="74" y="33"/>
                      <a:pt x="74" y="33"/>
                      <a:pt x="74" y="33"/>
                    </a:cubicBezTo>
                    <a:cubicBezTo>
                      <a:pt x="58" y="33"/>
                      <a:pt x="58" y="33"/>
                      <a:pt x="58" y="33"/>
                    </a:cubicBezTo>
                    <a:cubicBezTo>
                      <a:pt x="58" y="58"/>
                      <a:pt x="58" y="58"/>
                      <a:pt x="58" y="58"/>
                    </a:cubicBezTo>
                    <a:cubicBezTo>
                      <a:pt x="0" y="29"/>
                      <a:pt x="0" y="29"/>
                      <a:pt x="0" y="29"/>
                    </a:cubicBezTo>
                    <a:close/>
                    <a:moveTo>
                      <a:pt x="359" y="181"/>
                    </a:moveTo>
                    <a:cubicBezTo>
                      <a:pt x="349" y="181"/>
                      <a:pt x="349" y="181"/>
                      <a:pt x="349" y="181"/>
                    </a:cubicBezTo>
                    <a:cubicBezTo>
                      <a:pt x="349" y="162"/>
                      <a:pt x="349" y="162"/>
                      <a:pt x="349" y="162"/>
                    </a:cubicBezTo>
                    <a:cubicBezTo>
                      <a:pt x="359" y="162"/>
                      <a:pt x="359" y="162"/>
                      <a:pt x="359" y="162"/>
                    </a:cubicBezTo>
                    <a:cubicBezTo>
                      <a:pt x="359" y="181"/>
                      <a:pt x="359" y="181"/>
                      <a:pt x="359" y="181"/>
                    </a:cubicBezTo>
                    <a:close/>
                    <a:moveTo>
                      <a:pt x="359" y="153"/>
                    </a:moveTo>
                    <a:cubicBezTo>
                      <a:pt x="349" y="153"/>
                      <a:pt x="349" y="153"/>
                      <a:pt x="349" y="153"/>
                    </a:cubicBezTo>
                    <a:cubicBezTo>
                      <a:pt x="349" y="134"/>
                      <a:pt x="349" y="134"/>
                      <a:pt x="349" y="134"/>
                    </a:cubicBezTo>
                    <a:cubicBezTo>
                      <a:pt x="359" y="134"/>
                      <a:pt x="359" y="134"/>
                      <a:pt x="359" y="134"/>
                    </a:cubicBezTo>
                    <a:cubicBezTo>
                      <a:pt x="359" y="153"/>
                      <a:pt x="359" y="153"/>
                      <a:pt x="359" y="153"/>
                    </a:cubicBezTo>
                    <a:close/>
                    <a:moveTo>
                      <a:pt x="359" y="124"/>
                    </a:moveTo>
                    <a:cubicBezTo>
                      <a:pt x="349" y="124"/>
                      <a:pt x="349" y="124"/>
                      <a:pt x="349" y="124"/>
                    </a:cubicBezTo>
                    <a:cubicBezTo>
                      <a:pt x="348" y="106"/>
                      <a:pt x="348" y="106"/>
                      <a:pt x="348" y="106"/>
                    </a:cubicBezTo>
                    <a:cubicBezTo>
                      <a:pt x="358" y="105"/>
                      <a:pt x="358" y="105"/>
                      <a:pt x="358" y="105"/>
                    </a:cubicBezTo>
                    <a:cubicBezTo>
                      <a:pt x="359" y="124"/>
                      <a:pt x="359" y="124"/>
                      <a:pt x="359" y="124"/>
                    </a:cubicBezTo>
                    <a:close/>
                    <a:moveTo>
                      <a:pt x="356" y="95"/>
                    </a:moveTo>
                    <a:cubicBezTo>
                      <a:pt x="350" y="76"/>
                      <a:pt x="350" y="76"/>
                      <a:pt x="350" y="76"/>
                    </a:cubicBezTo>
                    <a:cubicBezTo>
                      <a:pt x="342" y="80"/>
                      <a:pt x="342" y="80"/>
                      <a:pt x="342" y="80"/>
                    </a:cubicBezTo>
                    <a:cubicBezTo>
                      <a:pt x="344" y="85"/>
                      <a:pt x="346" y="91"/>
                      <a:pt x="347" y="97"/>
                    </a:cubicBezTo>
                    <a:cubicBezTo>
                      <a:pt x="356" y="95"/>
                      <a:pt x="356" y="95"/>
                      <a:pt x="356" y="95"/>
                    </a:cubicBezTo>
                    <a:close/>
                    <a:moveTo>
                      <a:pt x="346" y="67"/>
                    </a:moveTo>
                    <a:cubicBezTo>
                      <a:pt x="334" y="51"/>
                      <a:pt x="334" y="51"/>
                      <a:pt x="334" y="51"/>
                    </a:cubicBezTo>
                    <a:cubicBezTo>
                      <a:pt x="327" y="58"/>
                      <a:pt x="327" y="58"/>
                      <a:pt x="327" y="58"/>
                    </a:cubicBezTo>
                    <a:cubicBezTo>
                      <a:pt x="338" y="72"/>
                      <a:pt x="338" y="72"/>
                      <a:pt x="338" y="72"/>
                    </a:cubicBezTo>
                    <a:cubicBezTo>
                      <a:pt x="346" y="67"/>
                      <a:pt x="346" y="67"/>
                      <a:pt x="346" y="67"/>
                    </a:cubicBezTo>
                    <a:close/>
                    <a:moveTo>
                      <a:pt x="327" y="44"/>
                    </a:moveTo>
                    <a:cubicBezTo>
                      <a:pt x="310" y="34"/>
                      <a:pt x="310" y="34"/>
                      <a:pt x="310" y="34"/>
                    </a:cubicBezTo>
                    <a:cubicBezTo>
                      <a:pt x="306" y="43"/>
                      <a:pt x="306" y="43"/>
                      <a:pt x="306" y="43"/>
                    </a:cubicBezTo>
                    <a:cubicBezTo>
                      <a:pt x="321" y="52"/>
                      <a:pt x="321" y="52"/>
                      <a:pt x="321" y="52"/>
                    </a:cubicBezTo>
                    <a:cubicBezTo>
                      <a:pt x="327" y="44"/>
                      <a:pt x="327" y="44"/>
                      <a:pt x="327" y="44"/>
                    </a:cubicBezTo>
                    <a:close/>
                    <a:moveTo>
                      <a:pt x="300" y="30"/>
                    </a:moveTo>
                    <a:cubicBezTo>
                      <a:pt x="281" y="26"/>
                      <a:pt x="281" y="26"/>
                      <a:pt x="281" y="26"/>
                    </a:cubicBezTo>
                    <a:cubicBezTo>
                      <a:pt x="280" y="35"/>
                      <a:pt x="280" y="35"/>
                      <a:pt x="280" y="35"/>
                    </a:cubicBezTo>
                    <a:cubicBezTo>
                      <a:pt x="297" y="39"/>
                      <a:pt x="297" y="39"/>
                      <a:pt x="297" y="39"/>
                    </a:cubicBezTo>
                    <a:cubicBezTo>
                      <a:pt x="300" y="30"/>
                      <a:pt x="300" y="30"/>
                      <a:pt x="300" y="30"/>
                    </a:cubicBezTo>
                    <a:close/>
                    <a:moveTo>
                      <a:pt x="271" y="25"/>
                    </a:moveTo>
                    <a:cubicBezTo>
                      <a:pt x="252" y="24"/>
                      <a:pt x="252" y="24"/>
                      <a:pt x="252" y="24"/>
                    </a:cubicBezTo>
                    <a:cubicBezTo>
                      <a:pt x="252" y="33"/>
                      <a:pt x="252" y="33"/>
                      <a:pt x="252" y="33"/>
                    </a:cubicBezTo>
                    <a:cubicBezTo>
                      <a:pt x="271" y="34"/>
                      <a:pt x="271" y="34"/>
                      <a:pt x="271" y="34"/>
                    </a:cubicBezTo>
                    <a:cubicBezTo>
                      <a:pt x="271" y="25"/>
                      <a:pt x="271" y="25"/>
                      <a:pt x="271" y="25"/>
                    </a:cubicBezTo>
                    <a:close/>
                    <a:moveTo>
                      <a:pt x="243" y="24"/>
                    </a:moveTo>
                    <a:cubicBezTo>
                      <a:pt x="224" y="24"/>
                      <a:pt x="224" y="24"/>
                      <a:pt x="224" y="24"/>
                    </a:cubicBezTo>
                    <a:cubicBezTo>
                      <a:pt x="224" y="33"/>
                      <a:pt x="224" y="33"/>
                      <a:pt x="224" y="33"/>
                    </a:cubicBezTo>
                    <a:cubicBezTo>
                      <a:pt x="243" y="33"/>
                      <a:pt x="243" y="33"/>
                      <a:pt x="243" y="33"/>
                    </a:cubicBezTo>
                    <a:cubicBezTo>
                      <a:pt x="243" y="24"/>
                      <a:pt x="243" y="24"/>
                      <a:pt x="243" y="24"/>
                    </a:cubicBezTo>
                    <a:close/>
                    <a:moveTo>
                      <a:pt x="214" y="24"/>
                    </a:moveTo>
                    <a:cubicBezTo>
                      <a:pt x="195" y="24"/>
                      <a:pt x="195" y="24"/>
                      <a:pt x="195" y="24"/>
                    </a:cubicBezTo>
                    <a:cubicBezTo>
                      <a:pt x="195" y="33"/>
                      <a:pt x="195" y="33"/>
                      <a:pt x="195" y="33"/>
                    </a:cubicBezTo>
                    <a:cubicBezTo>
                      <a:pt x="214" y="33"/>
                      <a:pt x="214" y="33"/>
                      <a:pt x="214" y="33"/>
                    </a:cubicBezTo>
                    <a:cubicBezTo>
                      <a:pt x="214" y="24"/>
                      <a:pt x="214" y="24"/>
                      <a:pt x="214" y="24"/>
                    </a:cubicBezTo>
                    <a:close/>
                    <a:moveTo>
                      <a:pt x="186" y="24"/>
                    </a:moveTo>
                    <a:cubicBezTo>
                      <a:pt x="167" y="24"/>
                      <a:pt x="167" y="24"/>
                      <a:pt x="167" y="24"/>
                    </a:cubicBezTo>
                    <a:cubicBezTo>
                      <a:pt x="167" y="33"/>
                      <a:pt x="167" y="33"/>
                      <a:pt x="167" y="33"/>
                    </a:cubicBezTo>
                    <a:cubicBezTo>
                      <a:pt x="186" y="33"/>
                      <a:pt x="186" y="33"/>
                      <a:pt x="186" y="33"/>
                    </a:cubicBezTo>
                    <a:cubicBezTo>
                      <a:pt x="186" y="24"/>
                      <a:pt x="186" y="24"/>
                      <a:pt x="186" y="24"/>
                    </a:cubicBezTo>
                    <a:close/>
                    <a:moveTo>
                      <a:pt x="158" y="24"/>
                    </a:moveTo>
                    <a:cubicBezTo>
                      <a:pt x="139" y="24"/>
                      <a:pt x="139" y="24"/>
                      <a:pt x="139" y="24"/>
                    </a:cubicBezTo>
                    <a:cubicBezTo>
                      <a:pt x="139" y="33"/>
                      <a:pt x="139" y="33"/>
                      <a:pt x="139" y="33"/>
                    </a:cubicBezTo>
                    <a:cubicBezTo>
                      <a:pt x="158" y="33"/>
                      <a:pt x="158" y="33"/>
                      <a:pt x="158" y="33"/>
                    </a:cubicBezTo>
                    <a:cubicBezTo>
                      <a:pt x="158" y="24"/>
                      <a:pt x="158" y="24"/>
                      <a:pt x="158" y="24"/>
                    </a:cubicBezTo>
                    <a:close/>
                    <a:moveTo>
                      <a:pt x="129" y="24"/>
                    </a:moveTo>
                    <a:cubicBezTo>
                      <a:pt x="110" y="24"/>
                      <a:pt x="110" y="24"/>
                      <a:pt x="110" y="24"/>
                    </a:cubicBezTo>
                    <a:cubicBezTo>
                      <a:pt x="110" y="33"/>
                      <a:pt x="110" y="33"/>
                      <a:pt x="110" y="33"/>
                    </a:cubicBezTo>
                    <a:cubicBezTo>
                      <a:pt x="129" y="33"/>
                      <a:pt x="129" y="33"/>
                      <a:pt x="129" y="33"/>
                    </a:cubicBezTo>
                    <a:cubicBezTo>
                      <a:pt x="129" y="24"/>
                      <a:pt x="129" y="24"/>
                      <a:pt x="129" y="24"/>
                    </a:cubicBezTo>
                    <a:close/>
                    <a:moveTo>
                      <a:pt x="101" y="24"/>
                    </a:moveTo>
                    <a:cubicBezTo>
                      <a:pt x="82" y="24"/>
                      <a:pt x="82" y="24"/>
                      <a:pt x="82" y="24"/>
                    </a:cubicBezTo>
                    <a:cubicBezTo>
                      <a:pt x="82" y="33"/>
                      <a:pt x="82" y="33"/>
                      <a:pt x="82" y="33"/>
                    </a:cubicBezTo>
                    <a:cubicBezTo>
                      <a:pt x="101" y="33"/>
                      <a:pt x="101" y="33"/>
                      <a:pt x="101" y="33"/>
                    </a:cubicBezTo>
                    <a:cubicBezTo>
                      <a:pt x="101" y="24"/>
                      <a:pt x="101" y="24"/>
                      <a:pt x="101" y="24"/>
                    </a:cubicBezTo>
                  </a:path>
                </a:pathLst>
              </a:custGeom>
              <a:solidFill>
                <a:srgbClr val="17375E"/>
              </a:solidFill>
              <a:ln w="9525">
                <a:noFill/>
                <a:round/>
              </a:ln>
            </p:spPr>
            <p:txBody>
              <a:bodyPr/>
              <a:lstStyle/>
              <a:p>
                <a:endParaRPr lang="zh-CN" altLang="en-US"/>
              </a:p>
            </p:txBody>
          </p:sp>
          <p:sp>
            <p:nvSpPr>
              <p:cNvPr id="239729" name="Freeform 25"/>
              <p:cNvSpPr>
                <a:spLocks noChangeArrowheads="1"/>
              </p:cNvSpPr>
              <p:nvPr/>
            </p:nvSpPr>
            <p:spPr bwMode="auto">
              <a:xfrm>
                <a:off x="4981765" y="4701623"/>
                <a:ext cx="704664" cy="432394"/>
              </a:xfrm>
              <a:custGeom>
                <a:avLst/>
                <a:gdLst>
                  <a:gd name="T0" fmla="*/ 2147483647 w 530"/>
                  <a:gd name="T1" fmla="*/ 2147483647 h 323"/>
                  <a:gd name="T2" fmla="*/ 2147483647 w 530"/>
                  <a:gd name="T3" fmla="*/ 2147483647 h 323"/>
                  <a:gd name="T4" fmla="*/ 0 w 530"/>
                  <a:gd name="T5" fmla="*/ 2147483647 h 323"/>
                  <a:gd name="T6" fmla="*/ 0 w 530"/>
                  <a:gd name="T7" fmla="*/ 2147483647 h 323"/>
                  <a:gd name="T8" fmla="*/ 2147483647 w 530"/>
                  <a:gd name="T9" fmla="*/ 2147483647 h 323"/>
                  <a:gd name="T10" fmla="*/ 0 w 530"/>
                  <a:gd name="T11" fmla="*/ 2147483647 h 323"/>
                  <a:gd name="T12" fmla="*/ 2147483647 w 530"/>
                  <a:gd name="T13" fmla="*/ 2147483647 h 323"/>
                  <a:gd name="T14" fmla="*/ 0 w 530"/>
                  <a:gd name="T15" fmla="*/ 2147483647 h 323"/>
                  <a:gd name="T16" fmla="*/ 0 w 530"/>
                  <a:gd name="T17" fmla="*/ 2147483647 h 323"/>
                  <a:gd name="T18" fmla="*/ 2147483647 w 530"/>
                  <a:gd name="T19" fmla="*/ 2147483647 h 323"/>
                  <a:gd name="T20" fmla="*/ 0 w 530"/>
                  <a:gd name="T21" fmla="*/ 2147483647 h 323"/>
                  <a:gd name="T22" fmla="*/ 2147483647 w 530"/>
                  <a:gd name="T23" fmla="*/ 2147483647 h 323"/>
                  <a:gd name="T24" fmla="*/ 0 w 530"/>
                  <a:gd name="T25" fmla="*/ 2147483647 h 323"/>
                  <a:gd name="T26" fmla="*/ 0 w 530"/>
                  <a:gd name="T27" fmla="*/ 2147483647 h 323"/>
                  <a:gd name="T28" fmla="*/ 2147483647 w 530"/>
                  <a:gd name="T29" fmla="*/ 2147483647 h 323"/>
                  <a:gd name="T30" fmla="*/ 0 w 530"/>
                  <a:gd name="T31" fmla="*/ 2147483647 h 323"/>
                  <a:gd name="T32" fmla="*/ 2147483647 w 530"/>
                  <a:gd name="T33" fmla="*/ 2147483647 h 323"/>
                  <a:gd name="T34" fmla="*/ 2147483647 w 530"/>
                  <a:gd name="T35" fmla="*/ 2147483647 h 323"/>
                  <a:gd name="T36" fmla="*/ 2147483647 w 530"/>
                  <a:gd name="T37" fmla="*/ 2147483647 h 323"/>
                  <a:gd name="T38" fmla="*/ 2147483647 w 530"/>
                  <a:gd name="T39" fmla="*/ 2147483647 h 323"/>
                  <a:gd name="T40" fmla="*/ 2147483647 w 530"/>
                  <a:gd name="T41" fmla="*/ 2147483647 h 323"/>
                  <a:gd name="T42" fmla="*/ 2147483647 w 530"/>
                  <a:gd name="T43" fmla="*/ 2147483647 h 323"/>
                  <a:gd name="T44" fmla="*/ 2147483647 w 530"/>
                  <a:gd name="T45" fmla="*/ 2147483647 h 323"/>
                  <a:gd name="T46" fmla="*/ 2147483647 w 530"/>
                  <a:gd name="T47" fmla="*/ 2147483647 h 323"/>
                  <a:gd name="T48" fmla="*/ 2147483647 w 530"/>
                  <a:gd name="T49" fmla="*/ 2147483647 h 323"/>
                  <a:gd name="T50" fmla="*/ 2147483647 w 530"/>
                  <a:gd name="T51" fmla="*/ 2147483647 h 323"/>
                  <a:gd name="T52" fmla="*/ 2147483647 w 530"/>
                  <a:gd name="T53" fmla="*/ 2147483647 h 323"/>
                  <a:gd name="T54" fmla="*/ 2147483647 w 530"/>
                  <a:gd name="T55" fmla="*/ 2147483647 h 323"/>
                  <a:gd name="T56" fmla="*/ 2147483647 w 530"/>
                  <a:gd name="T57" fmla="*/ 2147483647 h 323"/>
                  <a:gd name="T58" fmla="*/ 2147483647 w 530"/>
                  <a:gd name="T59" fmla="*/ 2147483647 h 323"/>
                  <a:gd name="T60" fmla="*/ 2147483647 w 530"/>
                  <a:gd name="T61" fmla="*/ 2147483647 h 323"/>
                  <a:gd name="T62" fmla="*/ 2147483647 w 530"/>
                  <a:gd name="T63" fmla="*/ 2147483647 h 323"/>
                  <a:gd name="T64" fmla="*/ 2147483647 w 530"/>
                  <a:gd name="T65" fmla="*/ 2147483647 h 323"/>
                  <a:gd name="T66" fmla="*/ 2147483647 w 530"/>
                  <a:gd name="T67" fmla="*/ 2147483647 h 323"/>
                  <a:gd name="T68" fmla="*/ 2147483647 w 530"/>
                  <a:gd name="T69" fmla="*/ 2147483647 h 323"/>
                  <a:gd name="T70" fmla="*/ 2147483647 w 530"/>
                  <a:gd name="T71" fmla="*/ 2147483647 h 323"/>
                  <a:gd name="T72" fmla="*/ 2147483647 w 530"/>
                  <a:gd name="T73" fmla="*/ 2147483647 h 323"/>
                  <a:gd name="T74" fmla="*/ 2147483647 w 530"/>
                  <a:gd name="T75" fmla="*/ 2147483647 h 323"/>
                  <a:gd name="T76" fmla="*/ 2147483647 w 530"/>
                  <a:gd name="T77" fmla="*/ 2147483647 h 323"/>
                  <a:gd name="T78" fmla="*/ 2147483647 w 530"/>
                  <a:gd name="T79" fmla="*/ 2147483647 h 323"/>
                  <a:gd name="T80" fmla="*/ 2147483647 w 530"/>
                  <a:gd name="T81" fmla="*/ 2147483647 h 323"/>
                  <a:gd name="T82" fmla="*/ 2147483647 w 530"/>
                  <a:gd name="T83" fmla="*/ 2147483647 h 323"/>
                  <a:gd name="T84" fmla="*/ 2147483647 w 530"/>
                  <a:gd name="T85" fmla="*/ 2147483647 h 323"/>
                  <a:gd name="T86" fmla="*/ 2147483647 w 530"/>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0"/>
                  <a:gd name="T133" fmla="*/ 0 h 323"/>
                  <a:gd name="T134" fmla="*/ 530 w 530"/>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0" h="323">
                    <a:moveTo>
                      <a:pt x="530" y="29"/>
                    </a:moveTo>
                    <a:cubicBezTo>
                      <a:pt x="472" y="0"/>
                      <a:pt x="472" y="0"/>
                      <a:pt x="472" y="0"/>
                    </a:cubicBezTo>
                    <a:cubicBezTo>
                      <a:pt x="472" y="25"/>
                      <a:pt x="472" y="25"/>
                      <a:pt x="472" y="25"/>
                    </a:cubicBezTo>
                    <a:cubicBezTo>
                      <a:pt x="456" y="25"/>
                      <a:pt x="456" y="25"/>
                      <a:pt x="456" y="25"/>
                    </a:cubicBezTo>
                    <a:cubicBezTo>
                      <a:pt x="456" y="34"/>
                      <a:pt x="456" y="34"/>
                      <a:pt x="456" y="34"/>
                    </a:cubicBezTo>
                    <a:cubicBezTo>
                      <a:pt x="472" y="34"/>
                      <a:pt x="472" y="34"/>
                      <a:pt x="472" y="34"/>
                    </a:cubicBezTo>
                    <a:cubicBezTo>
                      <a:pt x="472" y="58"/>
                      <a:pt x="472" y="58"/>
                      <a:pt x="472" y="58"/>
                    </a:cubicBezTo>
                    <a:cubicBezTo>
                      <a:pt x="530" y="29"/>
                      <a:pt x="530" y="29"/>
                      <a:pt x="530" y="29"/>
                    </a:cubicBezTo>
                    <a:close/>
                    <a:moveTo>
                      <a:pt x="0" y="323"/>
                    </a:moveTo>
                    <a:cubicBezTo>
                      <a:pt x="9" y="323"/>
                      <a:pt x="9" y="323"/>
                      <a:pt x="9" y="323"/>
                    </a:cubicBezTo>
                    <a:cubicBezTo>
                      <a:pt x="9" y="304"/>
                      <a:pt x="9" y="304"/>
                      <a:pt x="9" y="304"/>
                    </a:cubicBezTo>
                    <a:cubicBezTo>
                      <a:pt x="0" y="304"/>
                      <a:pt x="0" y="304"/>
                      <a:pt x="0" y="304"/>
                    </a:cubicBezTo>
                    <a:cubicBezTo>
                      <a:pt x="0" y="323"/>
                      <a:pt x="0" y="323"/>
                      <a:pt x="0" y="323"/>
                    </a:cubicBezTo>
                    <a:close/>
                    <a:moveTo>
                      <a:pt x="0" y="295"/>
                    </a:moveTo>
                    <a:cubicBezTo>
                      <a:pt x="9" y="295"/>
                      <a:pt x="9" y="295"/>
                      <a:pt x="9" y="295"/>
                    </a:cubicBezTo>
                    <a:cubicBezTo>
                      <a:pt x="9" y="276"/>
                      <a:pt x="9" y="276"/>
                      <a:pt x="9" y="276"/>
                    </a:cubicBezTo>
                    <a:cubicBezTo>
                      <a:pt x="0" y="276"/>
                      <a:pt x="0" y="276"/>
                      <a:pt x="0" y="276"/>
                    </a:cubicBezTo>
                    <a:cubicBezTo>
                      <a:pt x="0" y="295"/>
                      <a:pt x="0" y="295"/>
                      <a:pt x="0" y="295"/>
                    </a:cubicBezTo>
                    <a:close/>
                    <a:moveTo>
                      <a:pt x="0" y="267"/>
                    </a:moveTo>
                    <a:cubicBezTo>
                      <a:pt x="9" y="267"/>
                      <a:pt x="9" y="267"/>
                      <a:pt x="9" y="267"/>
                    </a:cubicBezTo>
                    <a:cubicBezTo>
                      <a:pt x="9" y="248"/>
                      <a:pt x="9" y="248"/>
                      <a:pt x="9" y="248"/>
                    </a:cubicBezTo>
                    <a:cubicBezTo>
                      <a:pt x="0" y="248"/>
                      <a:pt x="0" y="248"/>
                      <a:pt x="0" y="248"/>
                    </a:cubicBezTo>
                    <a:cubicBezTo>
                      <a:pt x="0" y="267"/>
                      <a:pt x="0" y="267"/>
                      <a:pt x="0" y="267"/>
                    </a:cubicBezTo>
                    <a:close/>
                    <a:moveTo>
                      <a:pt x="0" y="238"/>
                    </a:moveTo>
                    <a:cubicBezTo>
                      <a:pt x="9" y="238"/>
                      <a:pt x="9" y="238"/>
                      <a:pt x="9" y="238"/>
                    </a:cubicBezTo>
                    <a:cubicBezTo>
                      <a:pt x="9" y="219"/>
                      <a:pt x="9" y="219"/>
                      <a:pt x="9" y="219"/>
                    </a:cubicBezTo>
                    <a:cubicBezTo>
                      <a:pt x="0" y="219"/>
                      <a:pt x="0" y="219"/>
                      <a:pt x="0" y="219"/>
                    </a:cubicBezTo>
                    <a:cubicBezTo>
                      <a:pt x="0" y="238"/>
                      <a:pt x="0" y="238"/>
                      <a:pt x="0" y="238"/>
                    </a:cubicBezTo>
                    <a:close/>
                    <a:moveTo>
                      <a:pt x="0" y="210"/>
                    </a:moveTo>
                    <a:cubicBezTo>
                      <a:pt x="9" y="210"/>
                      <a:pt x="9" y="210"/>
                      <a:pt x="9" y="210"/>
                    </a:cubicBezTo>
                    <a:cubicBezTo>
                      <a:pt x="9" y="191"/>
                      <a:pt x="9" y="191"/>
                      <a:pt x="9" y="191"/>
                    </a:cubicBezTo>
                    <a:cubicBezTo>
                      <a:pt x="0" y="191"/>
                      <a:pt x="0" y="191"/>
                      <a:pt x="0" y="191"/>
                    </a:cubicBezTo>
                    <a:cubicBezTo>
                      <a:pt x="0" y="210"/>
                      <a:pt x="0" y="210"/>
                      <a:pt x="0" y="210"/>
                    </a:cubicBezTo>
                    <a:close/>
                    <a:moveTo>
                      <a:pt x="0" y="182"/>
                    </a:moveTo>
                    <a:cubicBezTo>
                      <a:pt x="9" y="182"/>
                      <a:pt x="9" y="182"/>
                      <a:pt x="9" y="182"/>
                    </a:cubicBezTo>
                    <a:cubicBezTo>
                      <a:pt x="9" y="163"/>
                      <a:pt x="9" y="163"/>
                      <a:pt x="9" y="163"/>
                    </a:cubicBezTo>
                    <a:cubicBezTo>
                      <a:pt x="0" y="163"/>
                      <a:pt x="0" y="163"/>
                      <a:pt x="0" y="163"/>
                    </a:cubicBezTo>
                    <a:cubicBezTo>
                      <a:pt x="0" y="182"/>
                      <a:pt x="0" y="182"/>
                      <a:pt x="0" y="182"/>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25"/>
                    </a:moveTo>
                    <a:cubicBezTo>
                      <a:pt x="9" y="125"/>
                      <a:pt x="9" y="125"/>
                      <a:pt x="9" y="125"/>
                    </a:cubicBezTo>
                    <a:cubicBezTo>
                      <a:pt x="10" y="107"/>
                      <a:pt x="10" y="107"/>
                      <a:pt x="10" y="107"/>
                    </a:cubicBezTo>
                    <a:cubicBezTo>
                      <a:pt x="1" y="105"/>
                      <a:pt x="1" y="105"/>
                      <a:pt x="1" y="105"/>
                    </a:cubicBezTo>
                    <a:cubicBezTo>
                      <a:pt x="0" y="125"/>
                      <a:pt x="0" y="125"/>
                      <a:pt x="0" y="125"/>
                    </a:cubicBezTo>
                    <a:close/>
                    <a:moveTo>
                      <a:pt x="3" y="96"/>
                    </a:moveTo>
                    <a:cubicBezTo>
                      <a:pt x="8" y="77"/>
                      <a:pt x="8" y="77"/>
                      <a:pt x="8" y="77"/>
                    </a:cubicBezTo>
                    <a:cubicBezTo>
                      <a:pt x="17" y="81"/>
                      <a:pt x="17" y="81"/>
                      <a:pt x="17" y="81"/>
                    </a:cubicBezTo>
                    <a:cubicBezTo>
                      <a:pt x="15" y="86"/>
                      <a:pt x="13" y="92"/>
                      <a:pt x="12" y="98"/>
                    </a:cubicBezTo>
                    <a:cubicBezTo>
                      <a:pt x="3" y="96"/>
                      <a:pt x="3" y="96"/>
                      <a:pt x="3" y="96"/>
                    </a:cubicBezTo>
                    <a:close/>
                    <a:moveTo>
                      <a:pt x="13" y="68"/>
                    </a:moveTo>
                    <a:cubicBezTo>
                      <a:pt x="25" y="52"/>
                      <a:pt x="25" y="52"/>
                      <a:pt x="25" y="52"/>
                    </a:cubicBezTo>
                    <a:cubicBezTo>
                      <a:pt x="31" y="58"/>
                      <a:pt x="31" y="58"/>
                      <a:pt x="31" y="58"/>
                    </a:cubicBezTo>
                    <a:cubicBezTo>
                      <a:pt x="21" y="72"/>
                      <a:pt x="21" y="72"/>
                      <a:pt x="21" y="72"/>
                    </a:cubicBezTo>
                    <a:cubicBezTo>
                      <a:pt x="13" y="68"/>
                      <a:pt x="13" y="68"/>
                      <a:pt x="13" y="68"/>
                    </a:cubicBezTo>
                    <a:close/>
                    <a:moveTo>
                      <a:pt x="32" y="45"/>
                    </a:moveTo>
                    <a:cubicBezTo>
                      <a:pt x="49" y="35"/>
                      <a:pt x="49" y="35"/>
                      <a:pt x="49" y="35"/>
                    </a:cubicBezTo>
                    <a:cubicBezTo>
                      <a:pt x="53" y="43"/>
                      <a:pt x="53" y="43"/>
                      <a:pt x="53" y="43"/>
                    </a:cubicBezTo>
                    <a:cubicBezTo>
                      <a:pt x="38" y="52"/>
                      <a:pt x="38" y="52"/>
                      <a:pt x="38" y="52"/>
                    </a:cubicBezTo>
                    <a:cubicBezTo>
                      <a:pt x="32" y="45"/>
                      <a:pt x="32" y="45"/>
                      <a:pt x="32" y="45"/>
                    </a:cubicBezTo>
                    <a:close/>
                    <a:moveTo>
                      <a:pt x="58" y="31"/>
                    </a:moveTo>
                    <a:cubicBezTo>
                      <a:pt x="78" y="26"/>
                      <a:pt x="78" y="26"/>
                      <a:pt x="78" y="26"/>
                    </a:cubicBezTo>
                    <a:cubicBezTo>
                      <a:pt x="79" y="36"/>
                      <a:pt x="79" y="36"/>
                      <a:pt x="79" y="36"/>
                    </a:cubicBezTo>
                    <a:cubicBezTo>
                      <a:pt x="61" y="40"/>
                      <a:pt x="61" y="40"/>
                      <a:pt x="61" y="40"/>
                    </a:cubicBezTo>
                    <a:cubicBezTo>
                      <a:pt x="58" y="31"/>
                      <a:pt x="58" y="31"/>
                      <a:pt x="58" y="31"/>
                    </a:cubicBezTo>
                    <a:close/>
                    <a:moveTo>
                      <a:pt x="87" y="25"/>
                    </a:moveTo>
                    <a:cubicBezTo>
                      <a:pt x="107" y="25"/>
                      <a:pt x="107" y="25"/>
                      <a:pt x="107" y="25"/>
                    </a:cubicBezTo>
                    <a:cubicBezTo>
                      <a:pt x="107" y="34"/>
                      <a:pt x="107" y="34"/>
                      <a:pt x="107" y="34"/>
                    </a:cubicBezTo>
                    <a:cubicBezTo>
                      <a:pt x="88" y="35"/>
                      <a:pt x="88" y="35"/>
                      <a:pt x="88" y="35"/>
                    </a:cubicBezTo>
                    <a:cubicBezTo>
                      <a:pt x="87" y="25"/>
                      <a:pt x="87" y="25"/>
                      <a:pt x="87" y="25"/>
                    </a:cubicBezTo>
                    <a:close/>
                    <a:moveTo>
                      <a:pt x="116" y="25"/>
                    </a:moveTo>
                    <a:cubicBezTo>
                      <a:pt x="135" y="25"/>
                      <a:pt x="135" y="25"/>
                      <a:pt x="135" y="25"/>
                    </a:cubicBezTo>
                    <a:cubicBezTo>
                      <a:pt x="135" y="34"/>
                      <a:pt x="135" y="34"/>
                      <a:pt x="135" y="34"/>
                    </a:cubicBezTo>
                    <a:cubicBezTo>
                      <a:pt x="116" y="34"/>
                      <a:pt x="116" y="34"/>
                      <a:pt x="116" y="34"/>
                    </a:cubicBezTo>
                    <a:cubicBezTo>
                      <a:pt x="116" y="25"/>
                      <a:pt x="116" y="25"/>
                      <a:pt x="116" y="25"/>
                    </a:cubicBezTo>
                    <a:close/>
                    <a:moveTo>
                      <a:pt x="144" y="25"/>
                    </a:moveTo>
                    <a:cubicBezTo>
                      <a:pt x="163" y="25"/>
                      <a:pt x="163" y="25"/>
                      <a:pt x="163" y="25"/>
                    </a:cubicBezTo>
                    <a:cubicBezTo>
                      <a:pt x="163" y="34"/>
                      <a:pt x="163" y="34"/>
                      <a:pt x="163" y="34"/>
                    </a:cubicBezTo>
                    <a:cubicBezTo>
                      <a:pt x="144" y="34"/>
                      <a:pt x="144" y="34"/>
                      <a:pt x="144" y="34"/>
                    </a:cubicBezTo>
                    <a:cubicBezTo>
                      <a:pt x="144" y="25"/>
                      <a:pt x="144" y="25"/>
                      <a:pt x="144" y="25"/>
                    </a:cubicBezTo>
                    <a:close/>
                    <a:moveTo>
                      <a:pt x="173" y="25"/>
                    </a:moveTo>
                    <a:cubicBezTo>
                      <a:pt x="192" y="25"/>
                      <a:pt x="192" y="25"/>
                      <a:pt x="192" y="25"/>
                    </a:cubicBezTo>
                    <a:cubicBezTo>
                      <a:pt x="192" y="34"/>
                      <a:pt x="192" y="34"/>
                      <a:pt x="192" y="34"/>
                    </a:cubicBezTo>
                    <a:cubicBezTo>
                      <a:pt x="173" y="34"/>
                      <a:pt x="173" y="34"/>
                      <a:pt x="173" y="34"/>
                    </a:cubicBezTo>
                    <a:cubicBezTo>
                      <a:pt x="173" y="25"/>
                      <a:pt x="173" y="25"/>
                      <a:pt x="173" y="25"/>
                    </a:cubicBezTo>
                    <a:close/>
                    <a:moveTo>
                      <a:pt x="201" y="25"/>
                    </a:moveTo>
                    <a:cubicBezTo>
                      <a:pt x="220" y="25"/>
                      <a:pt x="220" y="25"/>
                      <a:pt x="220" y="25"/>
                    </a:cubicBezTo>
                    <a:cubicBezTo>
                      <a:pt x="220" y="34"/>
                      <a:pt x="220" y="34"/>
                      <a:pt x="220" y="34"/>
                    </a:cubicBezTo>
                    <a:cubicBezTo>
                      <a:pt x="201" y="34"/>
                      <a:pt x="201" y="34"/>
                      <a:pt x="201" y="34"/>
                    </a:cubicBezTo>
                    <a:cubicBezTo>
                      <a:pt x="201" y="25"/>
                      <a:pt x="201" y="25"/>
                      <a:pt x="201" y="25"/>
                    </a:cubicBezTo>
                    <a:close/>
                    <a:moveTo>
                      <a:pt x="229" y="25"/>
                    </a:moveTo>
                    <a:cubicBezTo>
                      <a:pt x="248" y="25"/>
                      <a:pt x="248" y="25"/>
                      <a:pt x="248" y="25"/>
                    </a:cubicBezTo>
                    <a:cubicBezTo>
                      <a:pt x="248" y="34"/>
                      <a:pt x="248" y="34"/>
                      <a:pt x="248" y="34"/>
                    </a:cubicBezTo>
                    <a:cubicBezTo>
                      <a:pt x="229" y="34"/>
                      <a:pt x="229" y="34"/>
                      <a:pt x="229" y="34"/>
                    </a:cubicBezTo>
                    <a:cubicBezTo>
                      <a:pt x="229" y="25"/>
                      <a:pt x="229" y="25"/>
                      <a:pt x="229" y="25"/>
                    </a:cubicBezTo>
                    <a:close/>
                    <a:moveTo>
                      <a:pt x="258" y="25"/>
                    </a:moveTo>
                    <a:cubicBezTo>
                      <a:pt x="277" y="25"/>
                      <a:pt x="277" y="25"/>
                      <a:pt x="277" y="25"/>
                    </a:cubicBezTo>
                    <a:cubicBezTo>
                      <a:pt x="277" y="34"/>
                      <a:pt x="277" y="34"/>
                      <a:pt x="277" y="34"/>
                    </a:cubicBezTo>
                    <a:cubicBezTo>
                      <a:pt x="258" y="34"/>
                      <a:pt x="258" y="34"/>
                      <a:pt x="258" y="34"/>
                    </a:cubicBezTo>
                    <a:cubicBezTo>
                      <a:pt x="258" y="25"/>
                      <a:pt x="258" y="25"/>
                      <a:pt x="258" y="25"/>
                    </a:cubicBezTo>
                    <a:close/>
                    <a:moveTo>
                      <a:pt x="286" y="25"/>
                    </a:moveTo>
                    <a:cubicBezTo>
                      <a:pt x="305" y="25"/>
                      <a:pt x="305" y="25"/>
                      <a:pt x="305" y="25"/>
                    </a:cubicBezTo>
                    <a:cubicBezTo>
                      <a:pt x="305" y="34"/>
                      <a:pt x="305" y="34"/>
                      <a:pt x="305" y="34"/>
                    </a:cubicBezTo>
                    <a:cubicBezTo>
                      <a:pt x="286" y="34"/>
                      <a:pt x="286" y="34"/>
                      <a:pt x="286" y="34"/>
                    </a:cubicBezTo>
                    <a:cubicBezTo>
                      <a:pt x="286" y="25"/>
                      <a:pt x="286" y="25"/>
                      <a:pt x="286" y="25"/>
                    </a:cubicBezTo>
                    <a:close/>
                    <a:moveTo>
                      <a:pt x="314" y="25"/>
                    </a:moveTo>
                    <a:cubicBezTo>
                      <a:pt x="333" y="25"/>
                      <a:pt x="333" y="25"/>
                      <a:pt x="333" y="25"/>
                    </a:cubicBezTo>
                    <a:cubicBezTo>
                      <a:pt x="333" y="34"/>
                      <a:pt x="333" y="34"/>
                      <a:pt x="333" y="34"/>
                    </a:cubicBezTo>
                    <a:cubicBezTo>
                      <a:pt x="314" y="34"/>
                      <a:pt x="314" y="34"/>
                      <a:pt x="314" y="34"/>
                    </a:cubicBezTo>
                    <a:cubicBezTo>
                      <a:pt x="314" y="25"/>
                      <a:pt x="314" y="25"/>
                      <a:pt x="314" y="25"/>
                    </a:cubicBezTo>
                    <a:close/>
                    <a:moveTo>
                      <a:pt x="343" y="25"/>
                    </a:moveTo>
                    <a:cubicBezTo>
                      <a:pt x="362" y="25"/>
                      <a:pt x="362" y="25"/>
                      <a:pt x="362" y="25"/>
                    </a:cubicBezTo>
                    <a:cubicBezTo>
                      <a:pt x="362" y="34"/>
                      <a:pt x="362" y="34"/>
                      <a:pt x="362" y="34"/>
                    </a:cubicBezTo>
                    <a:cubicBezTo>
                      <a:pt x="343" y="34"/>
                      <a:pt x="343" y="34"/>
                      <a:pt x="343" y="34"/>
                    </a:cubicBezTo>
                    <a:cubicBezTo>
                      <a:pt x="343" y="25"/>
                      <a:pt x="343" y="25"/>
                      <a:pt x="343" y="25"/>
                    </a:cubicBezTo>
                    <a:close/>
                    <a:moveTo>
                      <a:pt x="371" y="25"/>
                    </a:moveTo>
                    <a:cubicBezTo>
                      <a:pt x="390" y="25"/>
                      <a:pt x="390" y="25"/>
                      <a:pt x="390" y="25"/>
                    </a:cubicBezTo>
                    <a:cubicBezTo>
                      <a:pt x="390" y="34"/>
                      <a:pt x="390" y="34"/>
                      <a:pt x="390" y="34"/>
                    </a:cubicBezTo>
                    <a:cubicBezTo>
                      <a:pt x="371" y="34"/>
                      <a:pt x="371" y="34"/>
                      <a:pt x="371" y="34"/>
                    </a:cubicBezTo>
                    <a:cubicBezTo>
                      <a:pt x="371" y="25"/>
                      <a:pt x="371" y="25"/>
                      <a:pt x="371" y="25"/>
                    </a:cubicBezTo>
                    <a:close/>
                    <a:moveTo>
                      <a:pt x="399" y="25"/>
                    </a:moveTo>
                    <a:cubicBezTo>
                      <a:pt x="418" y="25"/>
                      <a:pt x="418" y="25"/>
                      <a:pt x="418" y="25"/>
                    </a:cubicBezTo>
                    <a:cubicBezTo>
                      <a:pt x="418" y="34"/>
                      <a:pt x="418" y="34"/>
                      <a:pt x="418" y="34"/>
                    </a:cubicBezTo>
                    <a:cubicBezTo>
                      <a:pt x="399" y="34"/>
                      <a:pt x="399" y="34"/>
                      <a:pt x="399" y="34"/>
                    </a:cubicBezTo>
                    <a:cubicBezTo>
                      <a:pt x="399" y="25"/>
                      <a:pt x="399" y="25"/>
                      <a:pt x="399" y="25"/>
                    </a:cubicBezTo>
                    <a:close/>
                    <a:moveTo>
                      <a:pt x="428" y="25"/>
                    </a:moveTo>
                    <a:cubicBezTo>
                      <a:pt x="447" y="25"/>
                      <a:pt x="447" y="25"/>
                      <a:pt x="447" y="25"/>
                    </a:cubicBezTo>
                    <a:cubicBezTo>
                      <a:pt x="447" y="34"/>
                      <a:pt x="447" y="34"/>
                      <a:pt x="447" y="34"/>
                    </a:cubicBezTo>
                    <a:cubicBezTo>
                      <a:pt x="428" y="34"/>
                      <a:pt x="428" y="34"/>
                      <a:pt x="428" y="34"/>
                    </a:cubicBezTo>
                    <a:cubicBezTo>
                      <a:pt x="428" y="25"/>
                      <a:pt x="428" y="25"/>
                      <a:pt x="428" y="25"/>
                    </a:cubicBezTo>
                  </a:path>
                </a:pathLst>
              </a:custGeom>
              <a:solidFill>
                <a:srgbClr val="17375E"/>
              </a:solidFill>
              <a:ln w="9525">
                <a:noFill/>
                <a:round/>
              </a:ln>
            </p:spPr>
            <p:txBody>
              <a:bodyPr/>
              <a:lstStyle/>
              <a:p>
                <a:endParaRPr lang="zh-CN" altLang="en-US"/>
              </a:p>
            </p:txBody>
          </p:sp>
          <p:sp>
            <p:nvSpPr>
              <p:cNvPr id="239730" name="Freeform 26"/>
              <p:cNvSpPr>
                <a:spLocks noChangeArrowheads="1"/>
              </p:cNvSpPr>
              <p:nvPr/>
            </p:nvSpPr>
            <p:spPr bwMode="auto">
              <a:xfrm>
                <a:off x="4956372" y="3844420"/>
                <a:ext cx="1074454" cy="77756"/>
              </a:xfrm>
              <a:custGeom>
                <a:avLst/>
                <a:gdLst>
                  <a:gd name="T0" fmla="*/ 2147483647 w 961"/>
                  <a:gd name="T1" fmla="*/ 2147483647 h 69"/>
                  <a:gd name="T2" fmla="*/ 2147483647 w 961"/>
                  <a:gd name="T3" fmla="*/ 2147483647 h 69"/>
                  <a:gd name="T4" fmla="*/ 2147483647 w 961"/>
                  <a:gd name="T5" fmla="*/ 2147483647 h 69"/>
                  <a:gd name="T6" fmla="*/ 2147483647 w 961"/>
                  <a:gd name="T7" fmla="*/ 2147483647 h 69"/>
                  <a:gd name="T8" fmla="*/ 2147483647 w 961"/>
                  <a:gd name="T9" fmla="*/ 2147483647 h 69"/>
                  <a:gd name="T10" fmla="*/ 2147483647 w 961"/>
                  <a:gd name="T11" fmla="*/ 2147483647 h 69"/>
                  <a:gd name="T12" fmla="*/ 2147483647 w 961"/>
                  <a:gd name="T13" fmla="*/ 2147483647 h 69"/>
                  <a:gd name="T14" fmla="*/ 2147483647 w 961"/>
                  <a:gd name="T15" fmla="*/ 2147483647 h 69"/>
                  <a:gd name="T16" fmla="*/ 2147483647 w 961"/>
                  <a:gd name="T17" fmla="*/ 2147483647 h 69"/>
                  <a:gd name="T18" fmla="*/ 2147483647 w 961"/>
                  <a:gd name="T19" fmla="*/ 2147483647 h 69"/>
                  <a:gd name="T20" fmla="*/ 2147483647 w 961"/>
                  <a:gd name="T21" fmla="*/ 2147483647 h 69"/>
                  <a:gd name="T22" fmla="*/ 2147483647 w 961"/>
                  <a:gd name="T23" fmla="*/ 2147483647 h 69"/>
                  <a:gd name="T24" fmla="*/ 2147483647 w 961"/>
                  <a:gd name="T25" fmla="*/ 2147483647 h 69"/>
                  <a:gd name="T26" fmla="*/ 2147483647 w 961"/>
                  <a:gd name="T27" fmla="*/ 2147483647 h 69"/>
                  <a:gd name="T28" fmla="*/ 2147483647 w 961"/>
                  <a:gd name="T29" fmla="*/ 2147483647 h 69"/>
                  <a:gd name="T30" fmla="*/ 2147483647 w 961"/>
                  <a:gd name="T31" fmla="*/ 2147483647 h 69"/>
                  <a:gd name="T32" fmla="*/ 2147483647 w 961"/>
                  <a:gd name="T33" fmla="*/ 2147483647 h 69"/>
                  <a:gd name="T34" fmla="*/ 2147483647 w 961"/>
                  <a:gd name="T35" fmla="*/ 2147483647 h 69"/>
                  <a:gd name="T36" fmla="*/ 2147483647 w 961"/>
                  <a:gd name="T37" fmla="*/ 2147483647 h 69"/>
                  <a:gd name="T38" fmla="*/ 2147483647 w 961"/>
                  <a:gd name="T39" fmla="*/ 2147483647 h 69"/>
                  <a:gd name="T40" fmla="*/ 2147483647 w 961"/>
                  <a:gd name="T41" fmla="*/ 2147483647 h 69"/>
                  <a:gd name="T42" fmla="*/ 2147483647 w 961"/>
                  <a:gd name="T43" fmla="*/ 2147483647 h 69"/>
                  <a:gd name="T44" fmla="*/ 2147483647 w 961"/>
                  <a:gd name="T45" fmla="*/ 2147483647 h 69"/>
                  <a:gd name="T46" fmla="*/ 2147483647 w 961"/>
                  <a:gd name="T47" fmla="*/ 2147483647 h 69"/>
                  <a:gd name="T48" fmla="*/ 2147483647 w 961"/>
                  <a:gd name="T49" fmla="*/ 2147483647 h 69"/>
                  <a:gd name="T50" fmla="*/ 2147483647 w 961"/>
                  <a:gd name="T51" fmla="*/ 2147483647 h 69"/>
                  <a:gd name="T52" fmla="*/ 2147483647 w 961"/>
                  <a:gd name="T53" fmla="*/ 2147483647 h 69"/>
                  <a:gd name="T54" fmla="*/ 2147483647 w 961"/>
                  <a:gd name="T55" fmla="*/ 2147483647 h 69"/>
                  <a:gd name="T56" fmla="*/ 2147483647 w 961"/>
                  <a:gd name="T57" fmla="*/ 2147483647 h 69"/>
                  <a:gd name="T58" fmla="*/ 2147483647 w 961"/>
                  <a:gd name="T59" fmla="*/ 2147483647 h 69"/>
                  <a:gd name="T60" fmla="*/ 2147483647 w 961"/>
                  <a:gd name="T61" fmla="*/ 2147483647 h 69"/>
                  <a:gd name="T62" fmla="*/ 2147483647 w 961"/>
                  <a:gd name="T63" fmla="*/ 2147483647 h 69"/>
                  <a:gd name="T64" fmla="*/ 2147483647 w 961"/>
                  <a:gd name="T65" fmla="*/ 2147483647 h 69"/>
                  <a:gd name="T66" fmla="*/ 2147483647 w 961"/>
                  <a:gd name="T67" fmla="*/ 2147483647 h 69"/>
                  <a:gd name="T68" fmla="*/ 2147483647 w 961"/>
                  <a:gd name="T69" fmla="*/ 2147483647 h 69"/>
                  <a:gd name="T70" fmla="*/ 2147483647 w 961"/>
                  <a:gd name="T71" fmla="*/ 2147483647 h 69"/>
                  <a:gd name="T72" fmla="*/ 2147483647 w 961"/>
                  <a:gd name="T73" fmla="*/ 2147483647 h 69"/>
                  <a:gd name="T74" fmla="*/ 2147483647 w 961"/>
                  <a:gd name="T75" fmla="*/ 2147483647 h 69"/>
                  <a:gd name="T76" fmla="*/ 2147483647 w 961"/>
                  <a:gd name="T77" fmla="*/ 2147483647 h 69"/>
                  <a:gd name="T78" fmla="*/ 2147483647 w 961"/>
                  <a:gd name="T79" fmla="*/ 2147483647 h 69"/>
                  <a:gd name="T80" fmla="*/ 2147483647 w 961"/>
                  <a:gd name="T81" fmla="*/ 2147483647 h 69"/>
                  <a:gd name="T82" fmla="*/ 2147483647 w 961"/>
                  <a:gd name="T83" fmla="*/ 2147483647 h 69"/>
                  <a:gd name="T84" fmla="*/ 2147483647 w 961"/>
                  <a:gd name="T85" fmla="*/ 2147483647 h 69"/>
                  <a:gd name="T86" fmla="*/ 2147483647 w 961"/>
                  <a:gd name="T87" fmla="*/ 2147483647 h 69"/>
                  <a:gd name="T88" fmla="*/ 2147483647 w 961"/>
                  <a:gd name="T89" fmla="*/ 2147483647 h 69"/>
                  <a:gd name="T90" fmla="*/ 2147483647 w 961"/>
                  <a:gd name="T91" fmla="*/ 2147483647 h 69"/>
                  <a:gd name="T92" fmla="*/ 2147483647 w 961"/>
                  <a:gd name="T93" fmla="*/ 2147483647 h 69"/>
                  <a:gd name="T94" fmla="*/ 2147483647 w 961"/>
                  <a:gd name="T95" fmla="*/ 2147483647 h 69"/>
                  <a:gd name="T96" fmla="*/ 2147483647 w 961"/>
                  <a:gd name="T97" fmla="*/ 2147483647 h 69"/>
                  <a:gd name="T98" fmla="*/ 2147483647 w 961"/>
                  <a:gd name="T99" fmla="*/ 2147483647 h 69"/>
                  <a:gd name="T100" fmla="*/ 0 w 961"/>
                  <a:gd name="T101" fmla="*/ 2147483647 h 69"/>
                  <a:gd name="T102" fmla="*/ 2147483647 w 961"/>
                  <a:gd name="T103" fmla="*/ 2147483647 h 69"/>
                  <a:gd name="T104" fmla="*/ 2147483647 w 961"/>
                  <a:gd name="T105" fmla="*/ 2147483647 h 69"/>
                  <a:gd name="T106" fmla="*/ 2147483647 w 961"/>
                  <a:gd name="T107" fmla="*/ 2147483647 h 69"/>
                  <a:gd name="T108" fmla="*/ 2147483647 w 961"/>
                  <a:gd name="T109" fmla="*/ 2147483647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1"/>
                  <a:gd name="T166" fmla="*/ 0 h 69"/>
                  <a:gd name="T167" fmla="*/ 961 w 961"/>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1" h="69">
                    <a:moveTo>
                      <a:pt x="840" y="29"/>
                    </a:moveTo>
                    <a:lnTo>
                      <a:pt x="862" y="29"/>
                    </a:lnTo>
                    <a:lnTo>
                      <a:pt x="862" y="41"/>
                    </a:lnTo>
                    <a:lnTo>
                      <a:pt x="840" y="41"/>
                    </a:lnTo>
                    <a:lnTo>
                      <a:pt x="840" y="29"/>
                    </a:lnTo>
                    <a:close/>
                    <a:moveTo>
                      <a:pt x="807" y="29"/>
                    </a:moveTo>
                    <a:lnTo>
                      <a:pt x="828" y="29"/>
                    </a:lnTo>
                    <a:lnTo>
                      <a:pt x="828" y="41"/>
                    </a:lnTo>
                    <a:lnTo>
                      <a:pt x="807" y="41"/>
                    </a:lnTo>
                    <a:lnTo>
                      <a:pt x="807" y="29"/>
                    </a:lnTo>
                    <a:close/>
                    <a:moveTo>
                      <a:pt x="772" y="29"/>
                    </a:moveTo>
                    <a:lnTo>
                      <a:pt x="795" y="29"/>
                    </a:lnTo>
                    <a:lnTo>
                      <a:pt x="795" y="41"/>
                    </a:lnTo>
                    <a:lnTo>
                      <a:pt x="772" y="41"/>
                    </a:lnTo>
                    <a:lnTo>
                      <a:pt x="772" y="29"/>
                    </a:lnTo>
                    <a:close/>
                    <a:moveTo>
                      <a:pt x="739" y="29"/>
                    </a:moveTo>
                    <a:lnTo>
                      <a:pt x="761" y="29"/>
                    </a:lnTo>
                    <a:lnTo>
                      <a:pt x="761" y="41"/>
                    </a:lnTo>
                    <a:lnTo>
                      <a:pt x="739" y="41"/>
                    </a:lnTo>
                    <a:lnTo>
                      <a:pt x="739" y="29"/>
                    </a:lnTo>
                    <a:close/>
                    <a:moveTo>
                      <a:pt x="705" y="29"/>
                    </a:moveTo>
                    <a:lnTo>
                      <a:pt x="727" y="29"/>
                    </a:lnTo>
                    <a:lnTo>
                      <a:pt x="727" y="41"/>
                    </a:lnTo>
                    <a:lnTo>
                      <a:pt x="705" y="41"/>
                    </a:lnTo>
                    <a:lnTo>
                      <a:pt x="705" y="29"/>
                    </a:lnTo>
                    <a:close/>
                    <a:moveTo>
                      <a:pt x="671" y="29"/>
                    </a:moveTo>
                    <a:lnTo>
                      <a:pt x="694" y="29"/>
                    </a:lnTo>
                    <a:lnTo>
                      <a:pt x="694" y="41"/>
                    </a:lnTo>
                    <a:lnTo>
                      <a:pt x="671" y="41"/>
                    </a:lnTo>
                    <a:lnTo>
                      <a:pt x="671" y="29"/>
                    </a:lnTo>
                    <a:close/>
                    <a:moveTo>
                      <a:pt x="638" y="29"/>
                    </a:moveTo>
                    <a:lnTo>
                      <a:pt x="660" y="29"/>
                    </a:lnTo>
                    <a:lnTo>
                      <a:pt x="660" y="41"/>
                    </a:lnTo>
                    <a:lnTo>
                      <a:pt x="638" y="41"/>
                    </a:lnTo>
                    <a:lnTo>
                      <a:pt x="638" y="29"/>
                    </a:lnTo>
                    <a:close/>
                    <a:moveTo>
                      <a:pt x="604" y="29"/>
                    </a:moveTo>
                    <a:lnTo>
                      <a:pt x="626" y="29"/>
                    </a:lnTo>
                    <a:lnTo>
                      <a:pt x="626" y="41"/>
                    </a:lnTo>
                    <a:lnTo>
                      <a:pt x="604" y="41"/>
                    </a:lnTo>
                    <a:lnTo>
                      <a:pt x="604" y="29"/>
                    </a:lnTo>
                    <a:close/>
                    <a:moveTo>
                      <a:pt x="570" y="29"/>
                    </a:moveTo>
                    <a:lnTo>
                      <a:pt x="592" y="29"/>
                    </a:lnTo>
                    <a:lnTo>
                      <a:pt x="592" y="41"/>
                    </a:lnTo>
                    <a:lnTo>
                      <a:pt x="570" y="41"/>
                    </a:lnTo>
                    <a:lnTo>
                      <a:pt x="570" y="29"/>
                    </a:lnTo>
                    <a:close/>
                    <a:moveTo>
                      <a:pt x="537" y="29"/>
                    </a:moveTo>
                    <a:lnTo>
                      <a:pt x="559" y="29"/>
                    </a:lnTo>
                    <a:lnTo>
                      <a:pt x="559" y="41"/>
                    </a:lnTo>
                    <a:lnTo>
                      <a:pt x="537" y="41"/>
                    </a:lnTo>
                    <a:lnTo>
                      <a:pt x="537" y="29"/>
                    </a:lnTo>
                    <a:close/>
                    <a:moveTo>
                      <a:pt x="526" y="41"/>
                    </a:moveTo>
                    <a:lnTo>
                      <a:pt x="506" y="41"/>
                    </a:lnTo>
                    <a:lnTo>
                      <a:pt x="506" y="29"/>
                    </a:lnTo>
                    <a:lnTo>
                      <a:pt x="526" y="29"/>
                    </a:lnTo>
                    <a:lnTo>
                      <a:pt x="526" y="41"/>
                    </a:lnTo>
                    <a:close/>
                    <a:moveTo>
                      <a:pt x="494" y="41"/>
                    </a:moveTo>
                    <a:lnTo>
                      <a:pt x="494" y="29"/>
                    </a:lnTo>
                    <a:lnTo>
                      <a:pt x="471" y="29"/>
                    </a:lnTo>
                    <a:lnTo>
                      <a:pt x="471" y="41"/>
                    </a:lnTo>
                    <a:lnTo>
                      <a:pt x="494" y="41"/>
                    </a:lnTo>
                    <a:close/>
                    <a:moveTo>
                      <a:pt x="460" y="41"/>
                    </a:moveTo>
                    <a:lnTo>
                      <a:pt x="460" y="29"/>
                    </a:lnTo>
                    <a:lnTo>
                      <a:pt x="438" y="29"/>
                    </a:lnTo>
                    <a:lnTo>
                      <a:pt x="438" y="41"/>
                    </a:lnTo>
                    <a:lnTo>
                      <a:pt x="460" y="41"/>
                    </a:lnTo>
                    <a:close/>
                    <a:moveTo>
                      <a:pt x="427" y="41"/>
                    </a:moveTo>
                    <a:lnTo>
                      <a:pt x="427" y="29"/>
                    </a:lnTo>
                    <a:lnTo>
                      <a:pt x="404" y="29"/>
                    </a:lnTo>
                    <a:lnTo>
                      <a:pt x="404" y="41"/>
                    </a:lnTo>
                    <a:lnTo>
                      <a:pt x="427" y="41"/>
                    </a:lnTo>
                    <a:close/>
                    <a:moveTo>
                      <a:pt x="393" y="41"/>
                    </a:moveTo>
                    <a:lnTo>
                      <a:pt x="393" y="29"/>
                    </a:lnTo>
                    <a:lnTo>
                      <a:pt x="370" y="29"/>
                    </a:lnTo>
                    <a:lnTo>
                      <a:pt x="370" y="41"/>
                    </a:lnTo>
                    <a:lnTo>
                      <a:pt x="393" y="41"/>
                    </a:lnTo>
                    <a:close/>
                    <a:moveTo>
                      <a:pt x="359" y="41"/>
                    </a:moveTo>
                    <a:lnTo>
                      <a:pt x="359" y="29"/>
                    </a:lnTo>
                    <a:lnTo>
                      <a:pt x="337" y="29"/>
                    </a:lnTo>
                    <a:lnTo>
                      <a:pt x="337" y="41"/>
                    </a:lnTo>
                    <a:lnTo>
                      <a:pt x="359" y="41"/>
                    </a:lnTo>
                    <a:close/>
                    <a:moveTo>
                      <a:pt x="326" y="41"/>
                    </a:moveTo>
                    <a:lnTo>
                      <a:pt x="326" y="29"/>
                    </a:lnTo>
                    <a:lnTo>
                      <a:pt x="303" y="29"/>
                    </a:lnTo>
                    <a:lnTo>
                      <a:pt x="303" y="41"/>
                    </a:lnTo>
                    <a:lnTo>
                      <a:pt x="326" y="41"/>
                    </a:lnTo>
                    <a:close/>
                    <a:moveTo>
                      <a:pt x="291" y="41"/>
                    </a:moveTo>
                    <a:lnTo>
                      <a:pt x="291" y="29"/>
                    </a:lnTo>
                    <a:lnTo>
                      <a:pt x="269" y="29"/>
                    </a:lnTo>
                    <a:lnTo>
                      <a:pt x="269" y="41"/>
                    </a:lnTo>
                    <a:lnTo>
                      <a:pt x="291" y="41"/>
                    </a:lnTo>
                    <a:close/>
                    <a:moveTo>
                      <a:pt x="258" y="41"/>
                    </a:moveTo>
                    <a:lnTo>
                      <a:pt x="258" y="29"/>
                    </a:lnTo>
                    <a:lnTo>
                      <a:pt x="236" y="29"/>
                    </a:lnTo>
                    <a:lnTo>
                      <a:pt x="236" y="41"/>
                    </a:lnTo>
                    <a:lnTo>
                      <a:pt x="258" y="41"/>
                    </a:lnTo>
                    <a:close/>
                    <a:moveTo>
                      <a:pt x="225" y="41"/>
                    </a:moveTo>
                    <a:lnTo>
                      <a:pt x="225" y="29"/>
                    </a:lnTo>
                    <a:lnTo>
                      <a:pt x="202" y="29"/>
                    </a:lnTo>
                    <a:lnTo>
                      <a:pt x="202" y="41"/>
                    </a:lnTo>
                    <a:lnTo>
                      <a:pt x="225" y="41"/>
                    </a:lnTo>
                    <a:close/>
                    <a:moveTo>
                      <a:pt x="190" y="41"/>
                    </a:moveTo>
                    <a:lnTo>
                      <a:pt x="190" y="29"/>
                    </a:lnTo>
                    <a:lnTo>
                      <a:pt x="168" y="29"/>
                    </a:lnTo>
                    <a:lnTo>
                      <a:pt x="168" y="41"/>
                    </a:lnTo>
                    <a:lnTo>
                      <a:pt x="190" y="41"/>
                    </a:lnTo>
                    <a:close/>
                    <a:moveTo>
                      <a:pt x="157" y="41"/>
                    </a:moveTo>
                    <a:lnTo>
                      <a:pt x="157" y="29"/>
                    </a:lnTo>
                    <a:lnTo>
                      <a:pt x="134" y="29"/>
                    </a:lnTo>
                    <a:lnTo>
                      <a:pt x="134" y="41"/>
                    </a:lnTo>
                    <a:lnTo>
                      <a:pt x="157" y="41"/>
                    </a:lnTo>
                    <a:close/>
                    <a:moveTo>
                      <a:pt x="124" y="41"/>
                    </a:moveTo>
                    <a:lnTo>
                      <a:pt x="124" y="29"/>
                    </a:lnTo>
                    <a:lnTo>
                      <a:pt x="101" y="29"/>
                    </a:lnTo>
                    <a:lnTo>
                      <a:pt x="101" y="41"/>
                    </a:lnTo>
                    <a:lnTo>
                      <a:pt x="124" y="41"/>
                    </a:lnTo>
                    <a:close/>
                    <a:moveTo>
                      <a:pt x="89" y="41"/>
                    </a:moveTo>
                    <a:lnTo>
                      <a:pt x="89" y="29"/>
                    </a:lnTo>
                    <a:lnTo>
                      <a:pt x="67" y="29"/>
                    </a:lnTo>
                    <a:lnTo>
                      <a:pt x="67" y="41"/>
                    </a:lnTo>
                    <a:lnTo>
                      <a:pt x="89" y="41"/>
                    </a:lnTo>
                    <a:close/>
                    <a:moveTo>
                      <a:pt x="56" y="41"/>
                    </a:moveTo>
                    <a:lnTo>
                      <a:pt x="56" y="29"/>
                    </a:lnTo>
                    <a:lnTo>
                      <a:pt x="33" y="29"/>
                    </a:lnTo>
                    <a:lnTo>
                      <a:pt x="33" y="41"/>
                    </a:lnTo>
                    <a:lnTo>
                      <a:pt x="56" y="41"/>
                    </a:lnTo>
                    <a:close/>
                    <a:moveTo>
                      <a:pt x="23" y="41"/>
                    </a:moveTo>
                    <a:lnTo>
                      <a:pt x="23" y="29"/>
                    </a:lnTo>
                    <a:lnTo>
                      <a:pt x="0" y="29"/>
                    </a:lnTo>
                    <a:lnTo>
                      <a:pt x="0" y="41"/>
                    </a:lnTo>
                    <a:lnTo>
                      <a:pt x="23" y="41"/>
                    </a:lnTo>
                    <a:close/>
                    <a:moveTo>
                      <a:pt x="961" y="35"/>
                    </a:moveTo>
                    <a:lnTo>
                      <a:pt x="892" y="0"/>
                    </a:lnTo>
                    <a:lnTo>
                      <a:pt x="892" y="29"/>
                    </a:lnTo>
                    <a:lnTo>
                      <a:pt x="873" y="29"/>
                    </a:lnTo>
                    <a:lnTo>
                      <a:pt x="873" y="41"/>
                    </a:lnTo>
                    <a:lnTo>
                      <a:pt x="892" y="41"/>
                    </a:lnTo>
                    <a:lnTo>
                      <a:pt x="892" y="69"/>
                    </a:lnTo>
                    <a:lnTo>
                      <a:pt x="961" y="35"/>
                    </a:lnTo>
                  </a:path>
                </a:pathLst>
              </a:custGeom>
              <a:solidFill>
                <a:srgbClr val="17375E"/>
              </a:solidFill>
              <a:ln w="9525">
                <a:noFill/>
                <a:round/>
              </a:ln>
            </p:spPr>
            <p:txBody>
              <a:bodyPr/>
              <a:lstStyle/>
              <a:p>
                <a:endParaRPr lang="zh-CN" altLang="en-US"/>
              </a:p>
            </p:txBody>
          </p:sp>
          <p:sp>
            <p:nvSpPr>
              <p:cNvPr id="239731" name="Freeform 27"/>
              <p:cNvSpPr>
                <a:spLocks noChangeArrowheads="1"/>
              </p:cNvSpPr>
              <p:nvPr/>
            </p:nvSpPr>
            <p:spPr bwMode="auto">
              <a:xfrm>
                <a:off x="5034139" y="4953853"/>
                <a:ext cx="334875" cy="189647"/>
              </a:xfrm>
              <a:custGeom>
                <a:avLst/>
                <a:gdLst>
                  <a:gd name="T0" fmla="*/ 2147483647 w 252"/>
                  <a:gd name="T1" fmla="*/ 2147483647 h 143"/>
                  <a:gd name="T2" fmla="*/ 2147483647 w 252"/>
                  <a:gd name="T3" fmla="*/ 2147483647 h 143"/>
                  <a:gd name="T4" fmla="*/ 2147483647 w 252"/>
                  <a:gd name="T5" fmla="*/ 2147483647 h 143"/>
                  <a:gd name="T6" fmla="*/ 2147483647 w 252"/>
                  <a:gd name="T7" fmla="*/ 2147483647 h 143"/>
                  <a:gd name="T8" fmla="*/ 2147483647 w 252"/>
                  <a:gd name="T9" fmla="*/ 2147483647 h 143"/>
                  <a:gd name="T10" fmla="*/ 2147483647 w 252"/>
                  <a:gd name="T11" fmla="*/ 2147483647 h 143"/>
                  <a:gd name="T12" fmla="*/ 2147483647 w 252"/>
                  <a:gd name="T13" fmla="*/ 0 h 143"/>
                  <a:gd name="T14" fmla="*/ 2147483647 w 252"/>
                  <a:gd name="T15" fmla="*/ 2147483647 h 143"/>
                  <a:gd name="T16" fmla="*/ 2147483647 w 252"/>
                  <a:gd name="T17" fmla="*/ 2147483647 h 143"/>
                  <a:gd name="T18" fmla="*/ 2147483647 w 252"/>
                  <a:gd name="T19" fmla="*/ 2147483647 h 143"/>
                  <a:gd name="T20" fmla="*/ 2147483647 w 252"/>
                  <a:gd name="T21" fmla="*/ 2147483647 h 143"/>
                  <a:gd name="T22" fmla="*/ 2147483647 w 252"/>
                  <a:gd name="T23" fmla="*/ 2147483647 h 143"/>
                  <a:gd name="T24" fmla="*/ 2147483647 w 252"/>
                  <a:gd name="T25" fmla="*/ 2147483647 h 143"/>
                  <a:gd name="T26" fmla="*/ 2147483647 w 252"/>
                  <a:gd name="T27" fmla="*/ 2147483647 h 143"/>
                  <a:gd name="T28" fmla="*/ 2147483647 w 252"/>
                  <a:gd name="T29" fmla="*/ 2147483647 h 143"/>
                  <a:gd name="T30" fmla="*/ 0 w 252"/>
                  <a:gd name="T31" fmla="*/ 2147483647 h 143"/>
                  <a:gd name="T32" fmla="*/ 0 w 252"/>
                  <a:gd name="T33" fmla="*/ 2147483647 h 143"/>
                  <a:gd name="T34" fmla="*/ 2147483647 w 252"/>
                  <a:gd name="T35" fmla="*/ 2147483647 h 143"/>
                  <a:gd name="T36" fmla="*/ 0 w 252"/>
                  <a:gd name="T37" fmla="*/ 2147483647 h 143"/>
                  <a:gd name="T38" fmla="*/ 2147483647 w 252"/>
                  <a:gd name="T39" fmla="*/ 2147483647 h 143"/>
                  <a:gd name="T40" fmla="*/ 2147483647 w 252"/>
                  <a:gd name="T41" fmla="*/ 2147483647 h 143"/>
                  <a:gd name="T42" fmla="*/ 2147483647 w 252"/>
                  <a:gd name="T43" fmla="*/ 2147483647 h 143"/>
                  <a:gd name="T44" fmla="*/ 0 w 252"/>
                  <a:gd name="T45" fmla="*/ 2147483647 h 143"/>
                  <a:gd name="T46" fmla="*/ 2147483647 w 252"/>
                  <a:gd name="T47" fmla="*/ 2147483647 h 143"/>
                  <a:gd name="T48" fmla="*/ 2147483647 w 252"/>
                  <a:gd name="T49" fmla="*/ 2147483647 h 143"/>
                  <a:gd name="T50" fmla="*/ 2147483647 w 252"/>
                  <a:gd name="T51" fmla="*/ 2147483647 h 143"/>
                  <a:gd name="T52" fmla="*/ 2147483647 w 252"/>
                  <a:gd name="T53" fmla="*/ 2147483647 h 143"/>
                  <a:gd name="T54" fmla="*/ 2147483647 w 252"/>
                  <a:gd name="T55" fmla="*/ 2147483647 h 143"/>
                  <a:gd name="T56" fmla="*/ 2147483647 w 252"/>
                  <a:gd name="T57" fmla="*/ 2147483647 h 143"/>
                  <a:gd name="T58" fmla="*/ 2147483647 w 252"/>
                  <a:gd name="T59" fmla="*/ 2147483647 h 143"/>
                  <a:gd name="T60" fmla="*/ 2147483647 w 252"/>
                  <a:gd name="T61" fmla="*/ 2147483647 h 143"/>
                  <a:gd name="T62" fmla="*/ 2147483647 w 252"/>
                  <a:gd name="T63" fmla="*/ 2147483647 h 143"/>
                  <a:gd name="T64" fmla="*/ 2147483647 w 252"/>
                  <a:gd name="T65" fmla="*/ 2147483647 h 143"/>
                  <a:gd name="T66" fmla="*/ 2147483647 w 252"/>
                  <a:gd name="T67" fmla="*/ 2147483647 h 143"/>
                  <a:gd name="T68" fmla="*/ 2147483647 w 252"/>
                  <a:gd name="T69" fmla="*/ 2147483647 h 143"/>
                  <a:gd name="T70" fmla="*/ 2147483647 w 252"/>
                  <a:gd name="T71" fmla="*/ 2147483647 h 143"/>
                  <a:gd name="T72" fmla="*/ 2147483647 w 252"/>
                  <a:gd name="T73" fmla="*/ 2147483647 h 143"/>
                  <a:gd name="T74" fmla="*/ 2147483647 w 252"/>
                  <a:gd name="T75" fmla="*/ 2147483647 h 143"/>
                  <a:gd name="T76" fmla="*/ 2147483647 w 252"/>
                  <a:gd name="T77" fmla="*/ 2147483647 h 143"/>
                  <a:gd name="T78" fmla="*/ 2147483647 w 252"/>
                  <a:gd name="T79" fmla="*/ 2147483647 h 143"/>
                  <a:gd name="T80" fmla="*/ 2147483647 w 252"/>
                  <a:gd name="T81" fmla="*/ 2147483647 h 143"/>
                  <a:gd name="T82" fmla="*/ 2147483647 w 252"/>
                  <a:gd name="T83" fmla="*/ 2147483647 h 143"/>
                  <a:gd name="T84" fmla="*/ 2147483647 w 252"/>
                  <a:gd name="T85" fmla="*/ 2147483647 h 143"/>
                  <a:gd name="T86" fmla="*/ 2147483647 w 252"/>
                  <a:gd name="T87" fmla="*/ 2147483647 h 143"/>
                  <a:gd name="T88" fmla="*/ 2147483647 w 252"/>
                  <a:gd name="T89" fmla="*/ 2147483647 h 143"/>
                  <a:gd name="T90" fmla="*/ 2147483647 w 252"/>
                  <a:gd name="T91" fmla="*/ 2147483647 h 143"/>
                  <a:gd name="T92" fmla="*/ 2147483647 w 252"/>
                  <a:gd name="T93" fmla="*/ 2147483647 h 143"/>
                  <a:gd name="T94" fmla="*/ 2147483647 w 252"/>
                  <a:gd name="T95" fmla="*/ 2147483647 h 143"/>
                  <a:gd name="T96" fmla="*/ 2147483647 w 252"/>
                  <a:gd name="T97" fmla="*/ 2147483647 h 143"/>
                  <a:gd name="T98" fmla="*/ 2147483647 w 252"/>
                  <a:gd name="T99" fmla="*/ 2147483647 h 143"/>
                  <a:gd name="T100" fmla="*/ 2147483647 w 252"/>
                  <a:gd name="T101" fmla="*/ 2147483647 h 143"/>
                  <a:gd name="T102" fmla="*/ 2147483647 w 252"/>
                  <a:gd name="T103" fmla="*/ 2147483647 h 143"/>
                  <a:gd name="T104" fmla="*/ 2147483647 w 252"/>
                  <a:gd name="T105" fmla="*/ 2147483647 h 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2"/>
                  <a:gd name="T160" fmla="*/ 0 h 143"/>
                  <a:gd name="T161" fmla="*/ 252 w 252"/>
                  <a:gd name="T162" fmla="*/ 143 h 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2" h="143">
                    <a:moveTo>
                      <a:pt x="145" y="24"/>
                    </a:moveTo>
                    <a:cubicBezTo>
                      <a:pt x="164" y="24"/>
                      <a:pt x="164" y="24"/>
                      <a:pt x="164" y="24"/>
                    </a:cubicBezTo>
                    <a:cubicBezTo>
                      <a:pt x="164" y="34"/>
                      <a:pt x="164" y="34"/>
                      <a:pt x="164" y="34"/>
                    </a:cubicBezTo>
                    <a:cubicBezTo>
                      <a:pt x="145" y="34"/>
                      <a:pt x="145" y="34"/>
                      <a:pt x="145" y="34"/>
                    </a:cubicBezTo>
                    <a:cubicBezTo>
                      <a:pt x="145" y="24"/>
                      <a:pt x="145" y="24"/>
                      <a:pt x="145" y="24"/>
                    </a:cubicBezTo>
                    <a:close/>
                    <a:moveTo>
                      <a:pt x="252" y="29"/>
                    </a:moveTo>
                    <a:cubicBezTo>
                      <a:pt x="194" y="0"/>
                      <a:pt x="194" y="0"/>
                      <a:pt x="194" y="0"/>
                    </a:cubicBezTo>
                    <a:cubicBezTo>
                      <a:pt x="194" y="24"/>
                      <a:pt x="194" y="24"/>
                      <a:pt x="194" y="24"/>
                    </a:cubicBezTo>
                    <a:cubicBezTo>
                      <a:pt x="178" y="24"/>
                      <a:pt x="178" y="24"/>
                      <a:pt x="178" y="24"/>
                    </a:cubicBezTo>
                    <a:cubicBezTo>
                      <a:pt x="178" y="34"/>
                      <a:pt x="178" y="34"/>
                      <a:pt x="178" y="34"/>
                    </a:cubicBezTo>
                    <a:cubicBezTo>
                      <a:pt x="194" y="34"/>
                      <a:pt x="194" y="34"/>
                      <a:pt x="194" y="34"/>
                    </a:cubicBezTo>
                    <a:cubicBezTo>
                      <a:pt x="194" y="58"/>
                      <a:pt x="194" y="58"/>
                      <a:pt x="194" y="58"/>
                    </a:cubicBezTo>
                    <a:cubicBezTo>
                      <a:pt x="252" y="29"/>
                      <a:pt x="252" y="29"/>
                      <a:pt x="252" y="29"/>
                    </a:cubicBezTo>
                    <a:close/>
                    <a:moveTo>
                      <a:pt x="10" y="143"/>
                    </a:moveTo>
                    <a:cubicBezTo>
                      <a:pt x="10" y="134"/>
                      <a:pt x="10" y="134"/>
                      <a:pt x="10" y="134"/>
                    </a:cubicBezTo>
                    <a:cubicBezTo>
                      <a:pt x="0" y="134"/>
                      <a:pt x="0" y="134"/>
                      <a:pt x="0" y="134"/>
                    </a:cubicBezTo>
                    <a:cubicBezTo>
                      <a:pt x="0" y="143"/>
                      <a:pt x="0" y="143"/>
                      <a:pt x="0" y="143"/>
                    </a:cubicBezTo>
                    <a:cubicBezTo>
                      <a:pt x="10" y="143"/>
                      <a:pt x="10" y="143"/>
                      <a:pt x="10" y="143"/>
                    </a:cubicBezTo>
                    <a:close/>
                    <a:moveTo>
                      <a:pt x="0" y="125"/>
                    </a:moveTo>
                    <a:cubicBezTo>
                      <a:pt x="10" y="125"/>
                      <a:pt x="10" y="125"/>
                      <a:pt x="10" y="125"/>
                    </a:cubicBezTo>
                    <a:cubicBezTo>
                      <a:pt x="11" y="106"/>
                      <a:pt x="11" y="106"/>
                      <a:pt x="11" y="106"/>
                    </a:cubicBezTo>
                    <a:cubicBezTo>
                      <a:pt x="2" y="105"/>
                      <a:pt x="2" y="105"/>
                      <a:pt x="2" y="105"/>
                    </a:cubicBezTo>
                    <a:cubicBezTo>
                      <a:pt x="0" y="125"/>
                      <a:pt x="0" y="125"/>
                      <a:pt x="0" y="125"/>
                    </a:cubicBezTo>
                    <a:close/>
                    <a:moveTo>
                      <a:pt x="3" y="95"/>
                    </a:moveTo>
                    <a:cubicBezTo>
                      <a:pt x="9" y="77"/>
                      <a:pt x="9" y="77"/>
                      <a:pt x="9" y="77"/>
                    </a:cubicBezTo>
                    <a:cubicBezTo>
                      <a:pt x="18" y="80"/>
                      <a:pt x="18" y="80"/>
                      <a:pt x="18" y="80"/>
                    </a:cubicBezTo>
                    <a:cubicBezTo>
                      <a:pt x="15" y="85"/>
                      <a:pt x="14" y="92"/>
                      <a:pt x="12" y="97"/>
                    </a:cubicBezTo>
                    <a:cubicBezTo>
                      <a:pt x="3" y="95"/>
                      <a:pt x="3" y="95"/>
                      <a:pt x="3" y="95"/>
                    </a:cubicBezTo>
                    <a:close/>
                    <a:moveTo>
                      <a:pt x="13" y="68"/>
                    </a:moveTo>
                    <a:cubicBezTo>
                      <a:pt x="25" y="51"/>
                      <a:pt x="25" y="51"/>
                      <a:pt x="25" y="51"/>
                    </a:cubicBezTo>
                    <a:cubicBezTo>
                      <a:pt x="32" y="58"/>
                      <a:pt x="32" y="58"/>
                      <a:pt x="32" y="58"/>
                    </a:cubicBezTo>
                    <a:cubicBezTo>
                      <a:pt x="21" y="72"/>
                      <a:pt x="21" y="72"/>
                      <a:pt x="21" y="72"/>
                    </a:cubicBezTo>
                    <a:cubicBezTo>
                      <a:pt x="13" y="68"/>
                      <a:pt x="13" y="68"/>
                      <a:pt x="13" y="68"/>
                    </a:cubicBezTo>
                    <a:close/>
                    <a:moveTo>
                      <a:pt x="33" y="45"/>
                    </a:moveTo>
                    <a:cubicBezTo>
                      <a:pt x="50" y="34"/>
                      <a:pt x="50" y="34"/>
                      <a:pt x="50" y="34"/>
                    </a:cubicBezTo>
                    <a:cubicBezTo>
                      <a:pt x="54" y="43"/>
                      <a:pt x="54" y="43"/>
                      <a:pt x="54" y="43"/>
                    </a:cubicBezTo>
                    <a:cubicBezTo>
                      <a:pt x="38" y="52"/>
                      <a:pt x="38" y="52"/>
                      <a:pt x="38" y="52"/>
                    </a:cubicBezTo>
                    <a:cubicBezTo>
                      <a:pt x="33" y="45"/>
                      <a:pt x="33" y="45"/>
                      <a:pt x="33" y="45"/>
                    </a:cubicBezTo>
                    <a:close/>
                    <a:moveTo>
                      <a:pt x="59" y="31"/>
                    </a:moveTo>
                    <a:cubicBezTo>
                      <a:pt x="78" y="26"/>
                      <a:pt x="78" y="26"/>
                      <a:pt x="78" y="26"/>
                    </a:cubicBezTo>
                    <a:cubicBezTo>
                      <a:pt x="79" y="35"/>
                      <a:pt x="79" y="35"/>
                      <a:pt x="79" y="35"/>
                    </a:cubicBezTo>
                    <a:cubicBezTo>
                      <a:pt x="62" y="40"/>
                      <a:pt x="62" y="40"/>
                      <a:pt x="62" y="40"/>
                    </a:cubicBezTo>
                    <a:cubicBezTo>
                      <a:pt x="59" y="31"/>
                      <a:pt x="59" y="31"/>
                      <a:pt x="59" y="31"/>
                    </a:cubicBezTo>
                    <a:close/>
                    <a:moveTo>
                      <a:pt x="88" y="25"/>
                    </a:moveTo>
                    <a:cubicBezTo>
                      <a:pt x="107" y="24"/>
                      <a:pt x="107" y="24"/>
                      <a:pt x="107" y="24"/>
                    </a:cubicBezTo>
                    <a:cubicBezTo>
                      <a:pt x="107" y="34"/>
                      <a:pt x="107" y="34"/>
                      <a:pt x="107" y="34"/>
                    </a:cubicBezTo>
                    <a:cubicBezTo>
                      <a:pt x="89" y="34"/>
                      <a:pt x="89" y="34"/>
                      <a:pt x="89" y="34"/>
                    </a:cubicBezTo>
                    <a:cubicBezTo>
                      <a:pt x="88" y="25"/>
                      <a:pt x="88" y="25"/>
                      <a:pt x="88" y="25"/>
                    </a:cubicBezTo>
                    <a:close/>
                    <a:moveTo>
                      <a:pt x="116" y="24"/>
                    </a:moveTo>
                    <a:cubicBezTo>
                      <a:pt x="135" y="24"/>
                      <a:pt x="135" y="24"/>
                      <a:pt x="135" y="24"/>
                    </a:cubicBezTo>
                    <a:cubicBezTo>
                      <a:pt x="135" y="34"/>
                      <a:pt x="135" y="34"/>
                      <a:pt x="135" y="34"/>
                    </a:cubicBezTo>
                    <a:cubicBezTo>
                      <a:pt x="116" y="34"/>
                      <a:pt x="116" y="34"/>
                      <a:pt x="116" y="34"/>
                    </a:cubicBezTo>
                    <a:cubicBezTo>
                      <a:pt x="116" y="24"/>
                      <a:pt x="116" y="24"/>
                      <a:pt x="116" y="24"/>
                    </a:cubicBezTo>
                  </a:path>
                </a:pathLst>
              </a:custGeom>
              <a:solidFill>
                <a:srgbClr val="17375E"/>
              </a:solidFill>
              <a:ln w="9525">
                <a:noFill/>
                <a:round/>
              </a:ln>
            </p:spPr>
            <p:txBody>
              <a:bodyPr/>
              <a:lstStyle/>
              <a:p>
                <a:endParaRPr lang="zh-CN" altLang="en-US"/>
              </a:p>
            </p:txBody>
          </p:sp>
          <p:sp>
            <p:nvSpPr>
              <p:cNvPr id="239732" name="Freeform 28"/>
              <p:cNvSpPr>
                <a:spLocks noChangeArrowheads="1"/>
              </p:cNvSpPr>
              <p:nvPr/>
            </p:nvSpPr>
            <p:spPr bwMode="auto">
              <a:xfrm>
                <a:off x="5808635" y="2839293"/>
                <a:ext cx="334875" cy="506357"/>
              </a:xfrm>
              <a:custGeom>
                <a:avLst/>
                <a:gdLst>
                  <a:gd name="T0" fmla="*/ 2147483647 w 251"/>
                  <a:gd name="T1" fmla="*/ 2147483647 h 379"/>
                  <a:gd name="T2" fmla="*/ 2147483647 w 251"/>
                  <a:gd name="T3" fmla="*/ 2147483647 h 379"/>
                  <a:gd name="T4" fmla="*/ 2147483647 w 251"/>
                  <a:gd name="T5" fmla="*/ 2147483647 h 379"/>
                  <a:gd name="T6" fmla="*/ 2147483647 w 251"/>
                  <a:gd name="T7" fmla="*/ 2147483647 h 379"/>
                  <a:gd name="T8" fmla="*/ 2147483647 w 251"/>
                  <a:gd name="T9" fmla="*/ 2147483647 h 379"/>
                  <a:gd name="T10" fmla="*/ 2147483647 w 251"/>
                  <a:gd name="T11" fmla="*/ 2147483647 h 379"/>
                  <a:gd name="T12" fmla="*/ 0 w 251"/>
                  <a:gd name="T13" fmla="*/ 2147483647 h 379"/>
                  <a:gd name="T14" fmla="*/ 2147483647 w 251"/>
                  <a:gd name="T15" fmla="*/ 2147483647 h 379"/>
                  <a:gd name="T16" fmla="*/ 0 w 251"/>
                  <a:gd name="T17" fmla="*/ 2147483647 h 379"/>
                  <a:gd name="T18" fmla="*/ 2147483647 w 251"/>
                  <a:gd name="T19" fmla="*/ 2147483647 h 379"/>
                  <a:gd name="T20" fmla="*/ 0 w 251"/>
                  <a:gd name="T21" fmla="*/ 2147483647 h 379"/>
                  <a:gd name="T22" fmla="*/ 0 w 251"/>
                  <a:gd name="T23" fmla="*/ 2147483647 h 379"/>
                  <a:gd name="T24" fmla="*/ 2147483647 w 251"/>
                  <a:gd name="T25" fmla="*/ 2147483647 h 379"/>
                  <a:gd name="T26" fmla="*/ 0 w 251"/>
                  <a:gd name="T27" fmla="*/ 2147483647 h 379"/>
                  <a:gd name="T28" fmla="*/ 2147483647 w 251"/>
                  <a:gd name="T29" fmla="*/ 2147483647 h 379"/>
                  <a:gd name="T30" fmla="*/ 0 w 251"/>
                  <a:gd name="T31" fmla="*/ 2147483647 h 379"/>
                  <a:gd name="T32" fmla="*/ 0 w 251"/>
                  <a:gd name="T33" fmla="*/ 2147483647 h 379"/>
                  <a:gd name="T34" fmla="*/ 2147483647 w 251"/>
                  <a:gd name="T35" fmla="*/ 2147483647 h 379"/>
                  <a:gd name="T36" fmla="*/ 0 w 251"/>
                  <a:gd name="T37" fmla="*/ 2147483647 h 379"/>
                  <a:gd name="T38" fmla="*/ 2147483647 w 251"/>
                  <a:gd name="T39" fmla="*/ 2147483647 h 379"/>
                  <a:gd name="T40" fmla="*/ 0 w 251"/>
                  <a:gd name="T41" fmla="*/ 2147483647 h 379"/>
                  <a:gd name="T42" fmla="*/ 0 w 251"/>
                  <a:gd name="T43" fmla="*/ 2147483647 h 379"/>
                  <a:gd name="T44" fmla="*/ 2147483647 w 251"/>
                  <a:gd name="T45" fmla="*/ 2147483647 h 379"/>
                  <a:gd name="T46" fmla="*/ 0 w 251"/>
                  <a:gd name="T47" fmla="*/ 2147483647 h 379"/>
                  <a:gd name="T48" fmla="*/ 2147483647 w 251"/>
                  <a:gd name="T49" fmla="*/ 2147483647 h 379"/>
                  <a:gd name="T50" fmla="*/ 0 w 251"/>
                  <a:gd name="T51" fmla="*/ 2147483647 h 379"/>
                  <a:gd name="T52" fmla="*/ 0 w 251"/>
                  <a:gd name="T53" fmla="*/ 2147483647 h 379"/>
                  <a:gd name="T54" fmla="*/ 2147483647 w 251"/>
                  <a:gd name="T55" fmla="*/ 2147483647 h 379"/>
                  <a:gd name="T56" fmla="*/ 0 w 251"/>
                  <a:gd name="T57" fmla="*/ 2147483647 h 379"/>
                  <a:gd name="T58" fmla="*/ 2147483647 w 251"/>
                  <a:gd name="T59" fmla="*/ 2147483647 h 379"/>
                  <a:gd name="T60" fmla="*/ 2147483647 w 251"/>
                  <a:gd name="T61" fmla="*/ 2147483647 h 379"/>
                  <a:gd name="T62" fmla="*/ 2147483647 w 251"/>
                  <a:gd name="T63" fmla="*/ 2147483647 h 379"/>
                  <a:gd name="T64" fmla="*/ 2147483647 w 251"/>
                  <a:gd name="T65" fmla="*/ 2147483647 h 379"/>
                  <a:gd name="T66" fmla="*/ 2147483647 w 251"/>
                  <a:gd name="T67" fmla="*/ 2147483647 h 379"/>
                  <a:gd name="T68" fmla="*/ 2147483647 w 251"/>
                  <a:gd name="T69" fmla="*/ 2147483647 h 379"/>
                  <a:gd name="T70" fmla="*/ 2147483647 w 251"/>
                  <a:gd name="T71" fmla="*/ 2147483647 h 379"/>
                  <a:gd name="T72" fmla="*/ 2147483647 w 251"/>
                  <a:gd name="T73" fmla="*/ 2147483647 h 379"/>
                  <a:gd name="T74" fmla="*/ 2147483647 w 251"/>
                  <a:gd name="T75" fmla="*/ 2147483647 h 379"/>
                  <a:gd name="T76" fmla="*/ 2147483647 w 251"/>
                  <a:gd name="T77" fmla="*/ 2147483647 h 379"/>
                  <a:gd name="T78" fmla="*/ 2147483647 w 251"/>
                  <a:gd name="T79" fmla="*/ 2147483647 h 379"/>
                  <a:gd name="T80" fmla="*/ 2147483647 w 251"/>
                  <a:gd name="T81" fmla="*/ 2147483647 h 379"/>
                  <a:gd name="T82" fmla="*/ 2147483647 w 251"/>
                  <a:gd name="T83" fmla="*/ 2147483647 h 379"/>
                  <a:gd name="T84" fmla="*/ 2147483647 w 251"/>
                  <a:gd name="T85" fmla="*/ 2147483647 h 379"/>
                  <a:gd name="T86" fmla="*/ 2147483647 w 251"/>
                  <a:gd name="T87" fmla="*/ 2147483647 h 379"/>
                  <a:gd name="T88" fmla="*/ 2147483647 w 251"/>
                  <a:gd name="T89" fmla="*/ 2147483647 h 379"/>
                  <a:gd name="T90" fmla="*/ 2147483647 w 251"/>
                  <a:gd name="T91" fmla="*/ 2147483647 h 3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1"/>
                  <a:gd name="T139" fmla="*/ 0 h 379"/>
                  <a:gd name="T140" fmla="*/ 251 w 251"/>
                  <a:gd name="T141" fmla="*/ 379 h 3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1" h="379">
                    <a:moveTo>
                      <a:pt x="145" y="24"/>
                    </a:moveTo>
                    <a:cubicBezTo>
                      <a:pt x="163" y="24"/>
                      <a:pt x="163" y="24"/>
                      <a:pt x="163" y="24"/>
                    </a:cubicBezTo>
                    <a:cubicBezTo>
                      <a:pt x="163" y="34"/>
                      <a:pt x="163" y="34"/>
                      <a:pt x="163" y="34"/>
                    </a:cubicBezTo>
                    <a:cubicBezTo>
                      <a:pt x="145" y="34"/>
                      <a:pt x="145" y="34"/>
                      <a:pt x="145" y="34"/>
                    </a:cubicBezTo>
                    <a:cubicBezTo>
                      <a:pt x="145" y="24"/>
                      <a:pt x="145" y="24"/>
                      <a:pt x="145" y="24"/>
                    </a:cubicBezTo>
                    <a:close/>
                    <a:moveTo>
                      <a:pt x="251" y="29"/>
                    </a:moveTo>
                    <a:cubicBezTo>
                      <a:pt x="194" y="0"/>
                      <a:pt x="194" y="0"/>
                      <a:pt x="194" y="0"/>
                    </a:cubicBezTo>
                    <a:cubicBezTo>
                      <a:pt x="194" y="24"/>
                      <a:pt x="194" y="24"/>
                      <a:pt x="194" y="24"/>
                    </a:cubicBezTo>
                    <a:cubicBezTo>
                      <a:pt x="178" y="24"/>
                      <a:pt x="178" y="24"/>
                      <a:pt x="178" y="24"/>
                    </a:cubicBezTo>
                    <a:cubicBezTo>
                      <a:pt x="178" y="34"/>
                      <a:pt x="178" y="34"/>
                      <a:pt x="178" y="34"/>
                    </a:cubicBezTo>
                    <a:cubicBezTo>
                      <a:pt x="194" y="34"/>
                      <a:pt x="194" y="34"/>
                      <a:pt x="194" y="34"/>
                    </a:cubicBezTo>
                    <a:cubicBezTo>
                      <a:pt x="194" y="58"/>
                      <a:pt x="194" y="58"/>
                      <a:pt x="194" y="58"/>
                    </a:cubicBezTo>
                    <a:cubicBezTo>
                      <a:pt x="251" y="29"/>
                      <a:pt x="251" y="29"/>
                      <a:pt x="251" y="29"/>
                    </a:cubicBezTo>
                    <a:close/>
                    <a:moveTo>
                      <a:pt x="0" y="379"/>
                    </a:moveTo>
                    <a:cubicBezTo>
                      <a:pt x="9" y="379"/>
                      <a:pt x="9" y="379"/>
                      <a:pt x="9" y="379"/>
                    </a:cubicBezTo>
                    <a:cubicBezTo>
                      <a:pt x="9" y="361"/>
                      <a:pt x="9" y="361"/>
                      <a:pt x="9" y="361"/>
                    </a:cubicBezTo>
                    <a:cubicBezTo>
                      <a:pt x="0" y="361"/>
                      <a:pt x="0" y="361"/>
                      <a:pt x="0" y="361"/>
                    </a:cubicBezTo>
                    <a:cubicBezTo>
                      <a:pt x="0" y="379"/>
                      <a:pt x="0" y="379"/>
                      <a:pt x="0" y="379"/>
                    </a:cubicBezTo>
                    <a:close/>
                    <a:moveTo>
                      <a:pt x="0" y="351"/>
                    </a:moveTo>
                    <a:cubicBezTo>
                      <a:pt x="9" y="351"/>
                      <a:pt x="9" y="351"/>
                      <a:pt x="9" y="351"/>
                    </a:cubicBezTo>
                    <a:cubicBezTo>
                      <a:pt x="9" y="332"/>
                      <a:pt x="9" y="332"/>
                      <a:pt x="9" y="332"/>
                    </a:cubicBezTo>
                    <a:cubicBezTo>
                      <a:pt x="0" y="332"/>
                      <a:pt x="0" y="332"/>
                      <a:pt x="0" y="332"/>
                    </a:cubicBezTo>
                    <a:cubicBezTo>
                      <a:pt x="0" y="351"/>
                      <a:pt x="0" y="351"/>
                      <a:pt x="0" y="351"/>
                    </a:cubicBezTo>
                    <a:close/>
                    <a:moveTo>
                      <a:pt x="0" y="323"/>
                    </a:moveTo>
                    <a:cubicBezTo>
                      <a:pt x="9" y="323"/>
                      <a:pt x="9" y="323"/>
                      <a:pt x="9" y="323"/>
                    </a:cubicBezTo>
                    <a:cubicBezTo>
                      <a:pt x="9" y="304"/>
                      <a:pt x="9" y="304"/>
                      <a:pt x="9" y="304"/>
                    </a:cubicBezTo>
                    <a:cubicBezTo>
                      <a:pt x="0" y="304"/>
                      <a:pt x="0" y="304"/>
                      <a:pt x="0" y="304"/>
                    </a:cubicBezTo>
                    <a:cubicBezTo>
                      <a:pt x="0" y="323"/>
                      <a:pt x="0" y="323"/>
                      <a:pt x="0" y="323"/>
                    </a:cubicBezTo>
                    <a:close/>
                    <a:moveTo>
                      <a:pt x="0" y="294"/>
                    </a:moveTo>
                    <a:cubicBezTo>
                      <a:pt x="9" y="294"/>
                      <a:pt x="9" y="294"/>
                      <a:pt x="9" y="294"/>
                    </a:cubicBezTo>
                    <a:cubicBezTo>
                      <a:pt x="9" y="276"/>
                      <a:pt x="9" y="276"/>
                      <a:pt x="9" y="276"/>
                    </a:cubicBezTo>
                    <a:cubicBezTo>
                      <a:pt x="0" y="276"/>
                      <a:pt x="0" y="276"/>
                      <a:pt x="0" y="276"/>
                    </a:cubicBezTo>
                    <a:cubicBezTo>
                      <a:pt x="0" y="294"/>
                      <a:pt x="0" y="294"/>
                      <a:pt x="0" y="294"/>
                    </a:cubicBezTo>
                    <a:close/>
                    <a:moveTo>
                      <a:pt x="0" y="266"/>
                    </a:moveTo>
                    <a:cubicBezTo>
                      <a:pt x="9" y="266"/>
                      <a:pt x="9" y="266"/>
                      <a:pt x="9" y="266"/>
                    </a:cubicBezTo>
                    <a:cubicBezTo>
                      <a:pt x="9" y="247"/>
                      <a:pt x="9" y="247"/>
                      <a:pt x="9" y="247"/>
                    </a:cubicBezTo>
                    <a:cubicBezTo>
                      <a:pt x="0" y="247"/>
                      <a:pt x="0" y="247"/>
                      <a:pt x="0" y="247"/>
                    </a:cubicBezTo>
                    <a:cubicBezTo>
                      <a:pt x="0" y="266"/>
                      <a:pt x="0" y="266"/>
                      <a:pt x="0" y="266"/>
                    </a:cubicBezTo>
                    <a:close/>
                    <a:moveTo>
                      <a:pt x="0" y="238"/>
                    </a:moveTo>
                    <a:cubicBezTo>
                      <a:pt x="9" y="238"/>
                      <a:pt x="9" y="238"/>
                      <a:pt x="9" y="238"/>
                    </a:cubicBezTo>
                    <a:cubicBezTo>
                      <a:pt x="9" y="219"/>
                      <a:pt x="9" y="219"/>
                      <a:pt x="9" y="219"/>
                    </a:cubicBezTo>
                    <a:cubicBezTo>
                      <a:pt x="0" y="219"/>
                      <a:pt x="0" y="219"/>
                      <a:pt x="0" y="219"/>
                    </a:cubicBezTo>
                    <a:cubicBezTo>
                      <a:pt x="0" y="238"/>
                      <a:pt x="0" y="238"/>
                      <a:pt x="0" y="238"/>
                    </a:cubicBezTo>
                    <a:close/>
                    <a:moveTo>
                      <a:pt x="0" y="209"/>
                    </a:moveTo>
                    <a:cubicBezTo>
                      <a:pt x="9" y="209"/>
                      <a:pt x="9" y="209"/>
                      <a:pt x="9" y="209"/>
                    </a:cubicBezTo>
                    <a:cubicBezTo>
                      <a:pt x="9" y="191"/>
                      <a:pt x="9" y="191"/>
                      <a:pt x="9" y="191"/>
                    </a:cubicBezTo>
                    <a:cubicBezTo>
                      <a:pt x="0" y="191"/>
                      <a:pt x="0" y="191"/>
                      <a:pt x="0" y="191"/>
                    </a:cubicBezTo>
                    <a:cubicBezTo>
                      <a:pt x="0" y="209"/>
                      <a:pt x="0" y="209"/>
                      <a:pt x="0" y="209"/>
                    </a:cubicBezTo>
                    <a:close/>
                    <a:moveTo>
                      <a:pt x="0" y="181"/>
                    </a:moveTo>
                    <a:cubicBezTo>
                      <a:pt x="9" y="181"/>
                      <a:pt x="9" y="181"/>
                      <a:pt x="9" y="181"/>
                    </a:cubicBezTo>
                    <a:cubicBezTo>
                      <a:pt x="9" y="162"/>
                      <a:pt x="9" y="162"/>
                      <a:pt x="9" y="162"/>
                    </a:cubicBezTo>
                    <a:cubicBezTo>
                      <a:pt x="0" y="162"/>
                      <a:pt x="0" y="162"/>
                      <a:pt x="0" y="162"/>
                    </a:cubicBezTo>
                    <a:cubicBezTo>
                      <a:pt x="0" y="181"/>
                      <a:pt x="0" y="181"/>
                      <a:pt x="0" y="181"/>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24"/>
                    </a:moveTo>
                    <a:cubicBezTo>
                      <a:pt x="9" y="124"/>
                      <a:pt x="9" y="124"/>
                      <a:pt x="9" y="124"/>
                    </a:cubicBezTo>
                    <a:cubicBezTo>
                      <a:pt x="11" y="106"/>
                      <a:pt x="11" y="106"/>
                      <a:pt x="11" y="106"/>
                    </a:cubicBezTo>
                    <a:cubicBezTo>
                      <a:pt x="1" y="105"/>
                      <a:pt x="1" y="105"/>
                      <a:pt x="1" y="105"/>
                    </a:cubicBezTo>
                    <a:cubicBezTo>
                      <a:pt x="0" y="124"/>
                      <a:pt x="0" y="124"/>
                      <a:pt x="0" y="124"/>
                    </a:cubicBezTo>
                    <a:close/>
                    <a:moveTo>
                      <a:pt x="3" y="95"/>
                    </a:moveTo>
                    <a:cubicBezTo>
                      <a:pt x="9" y="76"/>
                      <a:pt x="9" y="76"/>
                      <a:pt x="9" y="76"/>
                    </a:cubicBezTo>
                    <a:cubicBezTo>
                      <a:pt x="17" y="80"/>
                      <a:pt x="17" y="80"/>
                      <a:pt x="17" y="80"/>
                    </a:cubicBezTo>
                    <a:cubicBezTo>
                      <a:pt x="15" y="85"/>
                      <a:pt x="13" y="92"/>
                      <a:pt x="12" y="97"/>
                    </a:cubicBezTo>
                    <a:cubicBezTo>
                      <a:pt x="3" y="95"/>
                      <a:pt x="3" y="95"/>
                      <a:pt x="3" y="95"/>
                    </a:cubicBezTo>
                    <a:close/>
                    <a:moveTo>
                      <a:pt x="13" y="67"/>
                    </a:moveTo>
                    <a:cubicBezTo>
                      <a:pt x="25" y="51"/>
                      <a:pt x="25" y="51"/>
                      <a:pt x="25" y="51"/>
                    </a:cubicBezTo>
                    <a:cubicBezTo>
                      <a:pt x="32" y="58"/>
                      <a:pt x="32" y="58"/>
                      <a:pt x="32" y="58"/>
                    </a:cubicBezTo>
                    <a:cubicBezTo>
                      <a:pt x="21" y="72"/>
                      <a:pt x="21" y="72"/>
                      <a:pt x="21" y="72"/>
                    </a:cubicBezTo>
                    <a:cubicBezTo>
                      <a:pt x="13" y="67"/>
                      <a:pt x="13" y="67"/>
                      <a:pt x="13" y="67"/>
                    </a:cubicBezTo>
                    <a:close/>
                    <a:moveTo>
                      <a:pt x="32" y="44"/>
                    </a:moveTo>
                    <a:cubicBezTo>
                      <a:pt x="49" y="34"/>
                      <a:pt x="49" y="34"/>
                      <a:pt x="49" y="34"/>
                    </a:cubicBezTo>
                    <a:cubicBezTo>
                      <a:pt x="53" y="43"/>
                      <a:pt x="53" y="43"/>
                      <a:pt x="53" y="43"/>
                    </a:cubicBezTo>
                    <a:cubicBezTo>
                      <a:pt x="38" y="52"/>
                      <a:pt x="38" y="52"/>
                      <a:pt x="38" y="52"/>
                    </a:cubicBezTo>
                    <a:cubicBezTo>
                      <a:pt x="32" y="44"/>
                      <a:pt x="32" y="44"/>
                      <a:pt x="32" y="44"/>
                    </a:cubicBezTo>
                    <a:close/>
                    <a:moveTo>
                      <a:pt x="59" y="30"/>
                    </a:moveTo>
                    <a:cubicBezTo>
                      <a:pt x="78" y="26"/>
                      <a:pt x="78" y="26"/>
                      <a:pt x="78" y="26"/>
                    </a:cubicBezTo>
                    <a:cubicBezTo>
                      <a:pt x="79" y="35"/>
                      <a:pt x="79" y="35"/>
                      <a:pt x="79" y="35"/>
                    </a:cubicBezTo>
                    <a:cubicBezTo>
                      <a:pt x="62" y="39"/>
                      <a:pt x="62" y="39"/>
                      <a:pt x="62" y="39"/>
                    </a:cubicBezTo>
                    <a:cubicBezTo>
                      <a:pt x="59" y="30"/>
                      <a:pt x="59" y="30"/>
                      <a:pt x="59" y="30"/>
                    </a:cubicBezTo>
                    <a:close/>
                    <a:moveTo>
                      <a:pt x="87" y="25"/>
                    </a:moveTo>
                    <a:cubicBezTo>
                      <a:pt x="107" y="24"/>
                      <a:pt x="107" y="24"/>
                      <a:pt x="107" y="24"/>
                    </a:cubicBezTo>
                    <a:cubicBezTo>
                      <a:pt x="107" y="34"/>
                      <a:pt x="107" y="34"/>
                      <a:pt x="107" y="34"/>
                    </a:cubicBezTo>
                    <a:cubicBezTo>
                      <a:pt x="88" y="34"/>
                      <a:pt x="88" y="34"/>
                      <a:pt x="88" y="34"/>
                    </a:cubicBezTo>
                    <a:cubicBezTo>
                      <a:pt x="87" y="25"/>
                      <a:pt x="87" y="25"/>
                      <a:pt x="87" y="25"/>
                    </a:cubicBezTo>
                    <a:close/>
                    <a:moveTo>
                      <a:pt x="116" y="24"/>
                    </a:moveTo>
                    <a:cubicBezTo>
                      <a:pt x="135" y="24"/>
                      <a:pt x="135" y="24"/>
                      <a:pt x="135" y="24"/>
                    </a:cubicBezTo>
                    <a:cubicBezTo>
                      <a:pt x="135" y="34"/>
                      <a:pt x="135" y="34"/>
                      <a:pt x="135" y="34"/>
                    </a:cubicBezTo>
                    <a:cubicBezTo>
                      <a:pt x="116" y="34"/>
                      <a:pt x="116" y="34"/>
                      <a:pt x="116" y="34"/>
                    </a:cubicBezTo>
                    <a:cubicBezTo>
                      <a:pt x="116" y="24"/>
                      <a:pt x="116" y="24"/>
                      <a:pt x="116" y="24"/>
                    </a:cubicBezTo>
                  </a:path>
                </a:pathLst>
              </a:custGeom>
              <a:solidFill>
                <a:srgbClr val="17375E"/>
              </a:solidFill>
              <a:ln w="9525">
                <a:noFill/>
                <a:round/>
              </a:ln>
            </p:spPr>
            <p:txBody>
              <a:bodyPr/>
              <a:lstStyle/>
              <a:p>
                <a:endParaRPr lang="zh-CN" altLang="en-US"/>
              </a:p>
            </p:txBody>
          </p:sp>
          <p:sp>
            <p:nvSpPr>
              <p:cNvPr id="239733" name="Freeform 29"/>
              <p:cNvSpPr>
                <a:spLocks noChangeArrowheads="1"/>
              </p:cNvSpPr>
              <p:nvPr/>
            </p:nvSpPr>
            <p:spPr bwMode="auto">
              <a:xfrm>
                <a:off x="3643855" y="4411464"/>
                <a:ext cx="504692" cy="335674"/>
              </a:xfrm>
              <a:custGeom>
                <a:avLst/>
                <a:gdLst>
                  <a:gd name="T0" fmla="*/ 2147483647 w 380"/>
                  <a:gd name="T1" fmla="*/ 2147483647 h 252"/>
                  <a:gd name="T2" fmla="*/ 2147483647 w 380"/>
                  <a:gd name="T3" fmla="*/ 2147483647 h 252"/>
                  <a:gd name="T4" fmla="*/ 2147483647 w 380"/>
                  <a:gd name="T5" fmla="*/ 0 h 252"/>
                  <a:gd name="T6" fmla="*/ 2147483647 w 380"/>
                  <a:gd name="T7" fmla="*/ 2147483647 h 252"/>
                  <a:gd name="T8" fmla="*/ 2147483647 w 380"/>
                  <a:gd name="T9" fmla="*/ 2147483647 h 252"/>
                  <a:gd name="T10" fmla="*/ 2147483647 w 380"/>
                  <a:gd name="T11" fmla="*/ 2147483647 h 252"/>
                  <a:gd name="T12" fmla="*/ 2147483647 w 380"/>
                  <a:gd name="T13" fmla="*/ 2147483647 h 252"/>
                  <a:gd name="T14" fmla="*/ 2147483647 w 380"/>
                  <a:gd name="T15" fmla="*/ 2147483647 h 252"/>
                  <a:gd name="T16" fmla="*/ 2147483647 w 380"/>
                  <a:gd name="T17" fmla="*/ 2147483647 h 252"/>
                  <a:gd name="T18" fmla="*/ 2147483647 w 380"/>
                  <a:gd name="T19" fmla="*/ 2147483647 h 252"/>
                  <a:gd name="T20" fmla="*/ 2147483647 w 380"/>
                  <a:gd name="T21" fmla="*/ 2147483647 h 252"/>
                  <a:gd name="T22" fmla="*/ 2147483647 w 380"/>
                  <a:gd name="T23" fmla="*/ 2147483647 h 252"/>
                  <a:gd name="T24" fmla="*/ 2147483647 w 380"/>
                  <a:gd name="T25" fmla="*/ 2147483647 h 252"/>
                  <a:gd name="T26" fmla="*/ 2147483647 w 380"/>
                  <a:gd name="T27" fmla="*/ 2147483647 h 252"/>
                  <a:gd name="T28" fmla="*/ 2147483647 w 380"/>
                  <a:gd name="T29" fmla="*/ 2147483647 h 252"/>
                  <a:gd name="T30" fmla="*/ 2147483647 w 380"/>
                  <a:gd name="T31" fmla="*/ 2147483647 h 252"/>
                  <a:gd name="T32" fmla="*/ 2147483647 w 380"/>
                  <a:gd name="T33" fmla="*/ 2147483647 h 252"/>
                  <a:gd name="T34" fmla="*/ 2147483647 w 380"/>
                  <a:gd name="T35" fmla="*/ 2147483647 h 252"/>
                  <a:gd name="T36" fmla="*/ 2147483647 w 380"/>
                  <a:gd name="T37" fmla="*/ 2147483647 h 252"/>
                  <a:gd name="T38" fmla="*/ 2147483647 w 380"/>
                  <a:gd name="T39" fmla="*/ 2147483647 h 252"/>
                  <a:gd name="T40" fmla="*/ 2147483647 w 380"/>
                  <a:gd name="T41" fmla="*/ 2147483647 h 252"/>
                  <a:gd name="T42" fmla="*/ 2147483647 w 380"/>
                  <a:gd name="T43" fmla="*/ 2147483647 h 252"/>
                  <a:gd name="T44" fmla="*/ 2147483647 w 380"/>
                  <a:gd name="T45" fmla="*/ 2147483647 h 252"/>
                  <a:gd name="T46" fmla="*/ 2147483647 w 380"/>
                  <a:gd name="T47" fmla="*/ 2147483647 h 252"/>
                  <a:gd name="T48" fmla="*/ 2147483647 w 380"/>
                  <a:gd name="T49" fmla="*/ 2147483647 h 252"/>
                  <a:gd name="T50" fmla="*/ 2147483647 w 380"/>
                  <a:gd name="T51" fmla="*/ 2147483647 h 252"/>
                  <a:gd name="T52" fmla="*/ 2147483647 w 380"/>
                  <a:gd name="T53" fmla="*/ 2147483647 h 252"/>
                  <a:gd name="T54" fmla="*/ 2147483647 w 380"/>
                  <a:gd name="T55" fmla="*/ 2147483647 h 252"/>
                  <a:gd name="T56" fmla="*/ 2147483647 w 380"/>
                  <a:gd name="T57" fmla="*/ 2147483647 h 252"/>
                  <a:gd name="T58" fmla="*/ 2147483647 w 380"/>
                  <a:gd name="T59" fmla="*/ 2147483647 h 252"/>
                  <a:gd name="T60" fmla="*/ 2147483647 w 380"/>
                  <a:gd name="T61" fmla="*/ 2147483647 h 252"/>
                  <a:gd name="T62" fmla="*/ 2147483647 w 380"/>
                  <a:gd name="T63" fmla="*/ 2147483647 h 252"/>
                  <a:gd name="T64" fmla="*/ 2147483647 w 380"/>
                  <a:gd name="T65" fmla="*/ 2147483647 h 252"/>
                  <a:gd name="T66" fmla="*/ 2147483647 w 380"/>
                  <a:gd name="T67" fmla="*/ 2147483647 h 252"/>
                  <a:gd name="T68" fmla="*/ 2147483647 w 380"/>
                  <a:gd name="T69" fmla="*/ 2147483647 h 252"/>
                  <a:gd name="T70" fmla="*/ 2147483647 w 380"/>
                  <a:gd name="T71" fmla="*/ 2147483647 h 252"/>
                  <a:gd name="T72" fmla="*/ 2147483647 w 380"/>
                  <a:gd name="T73" fmla="*/ 2147483647 h 252"/>
                  <a:gd name="T74" fmla="*/ 2147483647 w 380"/>
                  <a:gd name="T75" fmla="*/ 2147483647 h 252"/>
                  <a:gd name="T76" fmla="*/ 2147483647 w 380"/>
                  <a:gd name="T77" fmla="*/ 2147483647 h 252"/>
                  <a:gd name="T78" fmla="*/ 2147483647 w 380"/>
                  <a:gd name="T79" fmla="*/ 2147483647 h 252"/>
                  <a:gd name="T80" fmla="*/ 2147483647 w 380"/>
                  <a:gd name="T81" fmla="*/ 2147483647 h 252"/>
                  <a:gd name="T82" fmla="*/ 2147483647 w 380"/>
                  <a:gd name="T83" fmla="*/ 2147483647 h 252"/>
                  <a:gd name="T84" fmla="*/ 2147483647 w 380"/>
                  <a:gd name="T85" fmla="*/ 2147483647 h 252"/>
                  <a:gd name="T86" fmla="*/ 2147483647 w 380"/>
                  <a:gd name="T87" fmla="*/ 2147483647 h 252"/>
                  <a:gd name="T88" fmla="*/ 2147483647 w 380"/>
                  <a:gd name="T89" fmla="*/ 2147483647 h 252"/>
                  <a:gd name="T90" fmla="*/ 2147483647 w 380"/>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0"/>
                  <a:gd name="T139" fmla="*/ 0 h 252"/>
                  <a:gd name="T140" fmla="*/ 380 w 380"/>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0" h="252">
                    <a:moveTo>
                      <a:pt x="24" y="107"/>
                    </a:moveTo>
                    <a:cubicBezTo>
                      <a:pt x="24" y="88"/>
                      <a:pt x="24" y="88"/>
                      <a:pt x="24" y="88"/>
                    </a:cubicBezTo>
                    <a:cubicBezTo>
                      <a:pt x="34" y="88"/>
                      <a:pt x="34" y="88"/>
                      <a:pt x="34" y="88"/>
                    </a:cubicBezTo>
                    <a:cubicBezTo>
                      <a:pt x="34" y="107"/>
                      <a:pt x="34" y="107"/>
                      <a:pt x="34" y="107"/>
                    </a:cubicBezTo>
                    <a:cubicBezTo>
                      <a:pt x="24" y="107"/>
                      <a:pt x="24" y="107"/>
                      <a:pt x="24" y="107"/>
                    </a:cubicBezTo>
                    <a:close/>
                    <a:moveTo>
                      <a:pt x="29" y="0"/>
                    </a:moveTo>
                    <a:cubicBezTo>
                      <a:pt x="0" y="58"/>
                      <a:pt x="0" y="58"/>
                      <a:pt x="0" y="58"/>
                    </a:cubicBezTo>
                    <a:cubicBezTo>
                      <a:pt x="24" y="58"/>
                      <a:pt x="24" y="58"/>
                      <a:pt x="24" y="58"/>
                    </a:cubicBezTo>
                    <a:cubicBezTo>
                      <a:pt x="24" y="74"/>
                      <a:pt x="24" y="74"/>
                      <a:pt x="24" y="74"/>
                    </a:cubicBezTo>
                    <a:cubicBezTo>
                      <a:pt x="34" y="74"/>
                      <a:pt x="34" y="74"/>
                      <a:pt x="34" y="74"/>
                    </a:cubicBezTo>
                    <a:cubicBezTo>
                      <a:pt x="34" y="58"/>
                      <a:pt x="34" y="58"/>
                      <a:pt x="34" y="58"/>
                    </a:cubicBezTo>
                    <a:cubicBezTo>
                      <a:pt x="58" y="58"/>
                      <a:pt x="58" y="58"/>
                      <a:pt x="58" y="58"/>
                    </a:cubicBezTo>
                    <a:cubicBezTo>
                      <a:pt x="29" y="0"/>
                      <a:pt x="29" y="0"/>
                      <a:pt x="29" y="0"/>
                    </a:cubicBezTo>
                    <a:close/>
                    <a:moveTo>
                      <a:pt x="380" y="252"/>
                    </a:moveTo>
                    <a:cubicBezTo>
                      <a:pt x="380" y="242"/>
                      <a:pt x="380" y="242"/>
                      <a:pt x="380" y="242"/>
                    </a:cubicBezTo>
                    <a:cubicBezTo>
                      <a:pt x="361" y="242"/>
                      <a:pt x="361" y="242"/>
                      <a:pt x="361" y="242"/>
                    </a:cubicBezTo>
                    <a:cubicBezTo>
                      <a:pt x="361" y="252"/>
                      <a:pt x="361" y="252"/>
                      <a:pt x="361" y="252"/>
                    </a:cubicBezTo>
                    <a:cubicBezTo>
                      <a:pt x="380" y="252"/>
                      <a:pt x="380" y="252"/>
                      <a:pt x="380" y="252"/>
                    </a:cubicBezTo>
                    <a:close/>
                    <a:moveTo>
                      <a:pt x="351" y="252"/>
                    </a:moveTo>
                    <a:cubicBezTo>
                      <a:pt x="351" y="242"/>
                      <a:pt x="351" y="242"/>
                      <a:pt x="351" y="242"/>
                    </a:cubicBezTo>
                    <a:cubicBezTo>
                      <a:pt x="332" y="242"/>
                      <a:pt x="332" y="242"/>
                      <a:pt x="332" y="242"/>
                    </a:cubicBezTo>
                    <a:cubicBezTo>
                      <a:pt x="332" y="252"/>
                      <a:pt x="332" y="252"/>
                      <a:pt x="332" y="252"/>
                    </a:cubicBezTo>
                    <a:cubicBezTo>
                      <a:pt x="351" y="252"/>
                      <a:pt x="351" y="252"/>
                      <a:pt x="351" y="252"/>
                    </a:cubicBezTo>
                    <a:close/>
                    <a:moveTo>
                      <a:pt x="323" y="252"/>
                    </a:moveTo>
                    <a:cubicBezTo>
                      <a:pt x="323" y="242"/>
                      <a:pt x="323" y="242"/>
                      <a:pt x="323" y="242"/>
                    </a:cubicBezTo>
                    <a:cubicBezTo>
                      <a:pt x="304" y="242"/>
                      <a:pt x="304" y="242"/>
                      <a:pt x="304" y="242"/>
                    </a:cubicBezTo>
                    <a:cubicBezTo>
                      <a:pt x="304" y="252"/>
                      <a:pt x="304" y="252"/>
                      <a:pt x="304" y="252"/>
                    </a:cubicBezTo>
                    <a:cubicBezTo>
                      <a:pt x="323" y="252"/>
                      <a:pt x="323" y="252"/>
                      <a:pt x="323" y="252"/>
                    </a:cubicBezTo>
                    <a:close/>
                    <a:moveTo>
                      <a:pt x="295" y="252"/>
                    </a:moveTo>
                    <a:cubicBezTo>
                      <a:pt x="295" y="242"/>
                      <a:pt x="295" y="242"/>
                      <a:pt x="295" y="242"/>
                    </a:cubicBezTo>
                    <a:cubicBezTo>
                      <a:pt x="276" y="242"/>
                      <a:pt x="276" y="242"/>
                      <a:pt x="276" y="242"/>
                    </a:cubicBezTo>
                    <a:cubicBezTo>
                      <a:pt x="276" y="252"/>
                      <a:pt x="276" y="252"/>
                      <a:pt x="276" y="252"/>
                    </a:cubicBezTo>
                    <a:cubicBezTo>
                      <a:pt x="295" y="252"/>
                      <a:pt x="295" y="252"/>
                      <a:pt x="295" y="252"/>
                    </a:cubicBezTo>
                    <a:close/>
                    <a:moveTo>
                      <a:pt x="266" y="252"/>
                    </a:moveTo>
                    <a:cubicBezTo>
                      <a:pt x="266" y="242"/>
                      <a:pt x="266" y="242"/>
                      <a:pt x="266" y="242"/>
                    </a:cubicBezTo>
                    <a:cubicBezTo>
                      <a:pt x="247" y="242"/>
                      <a:pt x="247" y="242"/>
                      <a:pt x="247" y="242"/>
                    </a:cubicBezTo>
                    <a:cubicBezTo>
                      <a:pt x="247" y="252"/>
                      <a:pt x="247" y="252"/>
                      <a:pt x="247" y="252"/>
                    </a:cubicBezTo>
                    <a:cubicBezTo>
                      <a:pt x="266" y="252"/>
                      <a:pt x="266" y="252"/>
                      <a:pt x="266" y="252"/>
                    </a:cubicBezTo>
                    <a:close/>
                    <a:moveTo>
                      <a:pt x="238" y="252"/>
                    </a:moveTo>
                    <a:cubicBezTo>
                      <a:pt x="238" y="242"/>
                      <a:pt x="238" y="242"/>
                      <a:pt x="238" y="242"/>
                    </a:cubicBezTo>
                    <a:cubicBezTo>
                      <a:pt x="219" y="242"/>
                      <a:pt x="219" y="242"/>
                      <a:pt x="219" y="242"/>
                    </a:cubicBezTo>
                    <a:cubicBezTo>
                      <a:pt x="219" y="252"/>
                      <a:pt x="219" y="252"/>
                      <a:pt x="219" y="252"/>
                    </a:cubicBezTo>
                    <a:cubicBezTo>
                      <a:pt x="238" y="252"/>
                      <a:pt x="238" y="252"/>
                      <a:pt x="238" y="252"/>
                    </a:cubicBezTo>
                    <a:close/>
                    <a:moveTo>
                      <a:pt x="210" y="252"/>
                    </a:moveTo>
                    <a:cubicBezTo>
                      <a:pt x="210" y="242"/>
                      <a:pt x="210" y="242"/>
                      <a:pt x="210" y="242"/>
                    </a:cubicBezTo>
                    <a:cubicBezTo>
                      <a:pt x="191" y="242"/>
                      <a:pt x="191" y="242"/>
                      <a:pt x="191" y="242"/>
                    </a:cubicBezTo>
                    <a:cubicBezTo>
                      <a:pt x="191" y="252"/>
                      <a:pt x="191" y="252"/>
                      <a:pt x="191" y="252"/>
                    </a:cubicBezTo>
                    <a:cubicBezTo>
                      <a:pt x="210" y="252"/>
                      <a:pt x="210" y="252"/>
                      <a:pt x="210" y="252"/>
                    </a:cubicBezTo>
                    <a:close/>
                    <a:moveTo>
                      <a:pt x="181" y="252"/>
                    </a:moveTo>
                    <a:cubicBezTo>
                      <a:pt x="181" y="242"/>
                      <a:pt x="181" y="242"/>
                      <a:pt x="181" y="242"/>
                    </a:cubicBezTo>
                    <a:cubicBezTo>
                      <a:pt x="162" y="242"/>
                      <a:pt x="162" y="242"/>
                      <a:pt x="162" y="242"/>
                    </a:cubicBezTo>
                    <a:cubicBezTo>
                      <a:pt x="162" y="252"/>
                      <a:pt x="162" y="252"/>
                      <a:pt x="162" y="252"/>
                    </a:cubicBezTo>
                    <a:cubicBezTo>
                      <a:pt x="181" y="252"/>
                      <a:pt x="181" y="252"/>
                      <a:pt x="181" y="252"/>
                    </a:cubicBezTo>
                    <a:close/>
                    <a:moveTo>
                      <a:pt x="153" y="252"/>
                    </a:moveTo>
                    <a:cubicBezTo>
                      <a:pt x="153" y="242"/>
                      <a:pt x="153" y="242"/>
                      <a:pt x="153" y="242"/>
                    </a:cubicBezTo>
                    <a:cubicBezTo>
                      <a:pt x="134" y="242"/>
                      <a:pt x="134" y="242"/>
                      <a:pt x="134" y="242"/>
                    </a:cubicBezTo>
                    <a:cubicBezTo>
                      <a:pt x="134" y="252"/>
                      <a:pt x="134" y="252"/>
                      <a:pt x="134" y="252"/>
                    </a:cubicBezTo>
                    <a:cubicBezTo>
                      <a:pt x="153" y="252"/>
                      <a:pt x="153" y="252"/>
                      <a:pt x="153" y="252"/>
                    </a:cubicBezTo>
                    <a:close/>
                    <a:moveTo>
                      <a:pt x="125" y="252"/>
                    </a:moveTo>
                    <a:cubicBezTo>
                      <a:pt x="125" y="242"/>
                      <a:pt x="125" y="242"/>
                      <a:pt x="125" y="242"/>
                    </a:cubicBezTo>
                    <a:cubicBezTo>
                      <a:pt x="106" y="241"/>
                      <a:pt x="106" y="241"/>
                      <a:pt x="106" y="241"/>
                    </a:cubicBezTo>
                    <a:cubicBezTo>
                      <a:pt x="105" y="251"/>
                      <a:pt x="105" y="251"/>
                      <a:pt x="105" y="251"/>
                    </a:cubicBezTo>
                    <a:cubicBezTo>
                      <a:pt x="125" y="252"/>
                      <a:pt x="125" y="252"/>
                      <a:pt x="125" y="252"/>
                    </a:cubicBezTo>
                    <a:close/>
                    <a:moveTo>
                      <a:pt x="96" y="249"/>
                    </a:moveTo>
                    <a:cubicBezTo>
                      <a:pt x="77" y="243"/>
                      <a:pt x="77" y="243"/>
                      <a:pt x="77" y="243"/>
                    </a:cubicBezTo>
                    <a:cubicBezTo>
                      <a:pt x="80" y="234"/>
                      <a:pt x="80" y="234"/>
                      <a:pt x="80" y="234"/>
                    </a:cubicBezTo>
                    <a:cubicBezTo>
                      <a:pt x="86" y="237"/>
                      <a:pt x="92" y="238"/>
                      <a:pt x="97" y="240"/>
                    </a:cubicBezTo>
                    <a:cubicBezTo>
                      <a:pt x="96" y="249"/>
                      <a:pt x="96" y="249"/>
                      <a:pt x="96" y="249"/>
                    </a:cubicBezTo>
                    <a:close/>
                    <a:moveTo>
                      <a:pt x="68" y="239"/>
                    </a:moveTo>
                    <a:cubicBezTo>
                      <a:pt x="51" y="227"/>
                      <a:pt x="51" y="227"/>
                      <a:pt x="51" y="227"/>
                    </a:cubicBezTo>
                    <a:cubicBezTo>
                      <a:pt x="58" y="220"/>
                      <a:pt x="58" y="220"/>
                      <a:pt x="58" y="220"/>
                    </a:cubicBezTo>
                    <a:cubicBezTo>
                      <a:pt x="72" y="231"/>
                      <a:pt x="72" y="231"/>
                      <a:pt x="72" y="231"/>
                    </a:cubicBezTo>
                    <a:cubicBezTo>
                      <a:pt x="68" y="239"/>
                      <a:pt x="68" y="239"/>
                      <a:pt x="68" y="239"/>
                    </a:cubicBezTo>
                    <a:close/>
                    <a:moveTo>
                      <a:pt x="45" y="220"/>
                    </a:moveTo>
                    <a:cubicBezTo>
                      <a:pt x="34" y="202"/>
                      <a:pt x="34" y="202"/>
                      <a:pt x="34" y="202"/>
                    </a:cubicBezTo>
                    <a:cubicBezTo>
                      <a:pt x="43" y="199"/>
                      <a:pt x="43" y="199"/>
                      <a:pt x="43" y="199"/>
                    </a:cubicBezTo>
                    <a:cubicBezTo>
                      <a:pt x="52" y="214"/>
                      <a:pt x="52" y="214"/>
                      <a:pt x="52" y="214"/>
                    </a:cubicBezTo>
                    <a:cubicBezTo>
                      <a:pt x="45" y="220"/>
                      <a:pt x="45" y="220"/>
                      <a:pt x="45" y="220"/>
                    </a:cubicBezTo>
                    <a:close/>
                    <a:moveTo>
                      <a:pt x="31" y="193"/>
                    </a:moveTo>
                    <a:cubicBezTo>
                      <a:pt x="26" y="174"/>
                      <a:pt x="26" y="174"/>
                      <a:pt x="26" y="174"/>
                    </a:cubicBezTo>
                    <a:cubicBezTo>
                      <a:pt x="36" y="173"/>
                      <a:pt x="36" y="173"/>
                      <a:pt x="36" y="173"/>
                    </a:cubicBezTo>
                    <a:cubicBezTo>
                      <a:pt x="40" y="190"/>
                      <a:pt x="40" y="190"/>
                      <a:pt x="40" y="190"/>
                    </a:cubicBezTo>
                    <a:cubicBezTo>
                      <a:pt x="31" y="193"/>
                      <a:pt x="31" y="193"/>
                      <a:pt x="31" y="193"/>
                    </a:cubicBezTo>
                    <a:close/>
                    <a:moveTo>
                      <a:pt x="25" y="164"/>
                    </a:moveTo>
                    <a:cubicBezTo>
                      <a:pt x="24" y="145"/>
                      <a:pt x="24" y="145"/>
                      <a:pt x="24" y="145"/>
                    </a:cubicBezTo>
                    <a:cubicBezTo>
                      <a:pt x="34" y="145"/>
                      <a:pt x="34" y="145"/>
                      <a:pt x="34" y="145"/>
                    </a:cubicBezTo>
                    <a:cubicBezTo>
                      <a:pt x="34" y="164"/>
                      <a:pt x="34" y="164"/>
                      <a:pt x="34" y="164"/>
                    </a:cubicBezTo>
                    <a:cubicBezTo>
                      <a:pt x="25" y="164"/>
                      <a:pt x="25" y="164"/>
                      <a:pt x="25" y="164"/>
                    </a:cubicBezTo>
                    <a:close/>
                    <a:moveTo>
                      <a:pt x="24" y="136"/>
                    </a:moveTo>
                    <a:cubicBezTo>
                      <a:pt x="24" y="117"/>
                      <a:pt x="24" y="117"/>
                      <a:pt x="24" y="117"/>
                    </a:cubicBezTo>
                    <a:cubicBezTo>
                      <a:pt x="34" y="117"/>
                      <a:pt x="34" y="117"/>
                      <a:pt x="34" y="117"/>
                    </a:cubicBezTo>
                    <a:cubicBezTo>
                      <a:pt x="34" y="136"/>
                      <a:pt x="34" y="136"/>
                      <a:pt x="34" y="136"/>
                    </a:cubicBezTo>
                    <a:cubicBezTo>
                      <a:pt x="24" y="136"/>
                      <a:pt x="24" y="136"/>
                      <a:pt x="24" y="136"/>
                    </a:cubicBezTo>
                  </a:path>
                </a:pathLst>
              </a:custGeom>
              <a:solidFill>
                <a:srgbClr val="17375E"/>
              </a:solidFill>
              <a:ln w="9525">
                <a:noFill/>
                <a:round/>
              </a:ln>
            </p:spPr>
            <p:txBody>
              <a:bodyPr/>
              <a:lstStyle/>
              <a:p>
                <a:endParaRPr lang="zh-CN" altLang="en-US"/>
              </a:p>
            </p:txBody>
          </p:sp>
          <p:sp>
            <p:nvSpPr>
              <p:cNvPr id="239734" name="Freeform 30"/>
              <p:cNvSpPr>
                <a:spLocks noChangeArrowheads="1"/>
              </p:cNvSpPr>
              <p:nvPr/>
            </p:nvSpPr>
            <p:spPr bwMode="auto">
              <a:xfrm>
                <a:off x="4953198" y="3668049"/>
                <a:ext cx="512627" cy="77755"/>
              </a:xfrm>
              <a:custGeom>
                <a:avLst/>
                <a:gdLst>
                  <a:gd name="T0" fmla="*/ 2147483647 w 458"/>
                  <a:gd name="T1" fmla="*/ 2147483647 h 69"/>
                  <a:gd name="T2" fmla="*/ 2147483647 w 458"/>
                  <a:gd name="T3" fmla="*/ 2147483647 h 69"/>
                  <a:gd name="T4" fmla="*/ 2147483647 w 458"/>
                  <a:gd name="T5" fmla="*/ 2147483647 h 69"/>
                  <a:gd name="T6" fmla="*/ 2147483647 w 458"/>
                  <a:gd name="T7" fmla="*/ 0 h 69"/>
                  <a:gd name="T8" fmla="*/ 2147483647 w 458"/>
                  <a:gd name="T9" fmla="*/ 2147483647 h 69"/>
                  <a:gd name="T10" fmla="*/ 2147483647 w 458"/>
                  <a:gd name="T11" fmla="*/ 2147483647 h 69"/>
                  <a:gd name="T12" fmla="*/ 2147483647 w 458"/>
                  <a:gd name="T13" fmla="*/ 2147483647 h 69"/>
                  <a:gd name="T14" fmla="*/ 0 w 458"/>
                  <a:gd name="T15" fmla="*/ 2147483647 h 69"/>
                  <a:gd name="T16" fmla="*/ 2147483647 w 458"/>
                  <a:gd name="T17" fmla="*/ 2147483647 h 69"/>
                  <a:gd name="T18" fmla="*/ 0 w 458"/>
                  <a:gd name="T19" fmla="*/ 2147483647 h 69"/>
                  <a:gd name="T20" fmla="*/ 2147483647 w 458"/>
                  <a:gd name="T21" fmla="*/ 2147483647 h 69"/>
                  <a:gd name="T22" fmla="*/ 2147483647 w 458"/>
                  <a:gd name="T23" fmla="*/ 2147483647 h 69"/>
                  <a:gd name="T24" fmla="*/ 2147483647 w 458"/>
                  <a:gd name="T25" fmla="*/ 2147483647 h 69"/>
                  <a:gd name="T26" fmla="*/ 2147483647 w 458"/>
                  <a:gd name="T27" fmla="*/ 2147483647 h 69"/>
                  <a:gd name="T28" fmla="*/ 2147483647 w 458"/>
                  <a:gd name="T29" fmla="*/ 2147483647 h 69"/>
                  <a:gd name="T30" fmla="*/ 2147483647 w 458"/>
                  <a:gd name="T31" fmla="*/ 2147483647 h 69"/>
                  <a:gd name="T32" fmla="*/ 2147483647 w 458"/>
                  <a:gd name="T33" fmla="*/ 2147483647 h 69"/>
                  <a:gd name="T34" fmla="*/ 2147483647 w 458"/>
                  <a:gd name="T35" fmla="*/ 2147483647 h 69"/>
                  <a:gd name="T36" fmla="*/ 2147483647 w 458"/>
                  <a:gd name="T37" fmla="*/ 2147483647 h 69"/>
                  <a:gd name="T38" fmla="*/ 2147483647 w 458"/>
                  <a:gd name="T39" fmla="*/ 2147483647 h 69"/>
                  <a:gd name="T40" fmla="*/ 2147483647 w 458"/>
                  <a:gd name="T41" fmla="*/ 2147483647 h 69"/>
                  <a:gd name="T42" fmla="*/ 2147483647 w 458"/>
                  <a:gd name="T43" fmla="*/ 2147483647 h 69"/>
                  <a:gd name="T44" fmla="*/ 2147483647 w 458"/>
                  <a:gd name="T45" fmla="*/ 2147483647 h 69"/>
                  <a:gd name="T46" fmla="*/ 2147483647 w 458"/>
                  <a:gd name="T47" fmla="*/ 2147483647 h 69"/>
                  <a:gd name="T48" fmla="*/ 2147483647 w 458"/>
                  <a:gd name="T49" fmla="*/ 2147483647 h 69"/>
                  <a:gd name="T50" fmla="*/ 2147483647 w 458"/>
                  <a:gd name="T51" fmla="*/ 2147483647 h 69"/>
                  <a:gd name="T52" fmla="*/ 2147483647 w 458"/>
                  <a:gd name="T53" fmla="*/ 2147483647 h 69"/>
                  <a:gd name="T54" fmla="*/ 2147483647 w 458"/>
                  <a:gd name="T55" fmla="*/ 2147483647 h 69"/>
                  <a:gd name="T56" fmla="*/ 2147483647 w 458"/>
                  <a:gd name="T57" fmla="*/ 2147483647 h 69"/>
                  <a:gd name="T58" fmla="*/ 2147483647 w 458"/>
                  <a:gd name="T59" fmla="*/ 2147483647 h 69"/>
                  <a:gd name="T60" fmla="*/ 2147483647 w 458"/>
                  <a:gd name="T61" fmla="*/ 2147483647 h 69"/>
                  <a:gd name="T62" fmla="*/ 2147483647 w 458"/>
                  <a:gd name="T63" fmla="*/ 2147483647 h 69"/>
                  <a:gd name="T64" fmla="*/ 2147483647 w 458"/>
                  <a:gd name="T65" fmla="*/ 2147483647 h 69"/>
                  <a:gd name="T66" fmla="*/ 2147483647 w 458"/>
                  <a:gd name="T67" fmla="*/ 2147483647 h 69"/>
                  <a:gd name="T68" fmla="*/ 2147483647 w 458"/>
                  <a:gd name="T69" fmla="*/ 2147483647 h 69"/>
                  <a:gd name="T70" fmla="*/ 2147483647 w 458"/>
                  <a:gd name="T71" fmla="*/ 2147483647 h 69"/>
                  <a:gd name="T72" fmla="*/ 2147483647 w 458"/>
                  <a:gd name="T73" fmla="*/ 2147483647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69"/>
                  <a:gd name="T113" fmla="*/ 458 w 458"/>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69">
                    <a:moveTo>
                      <a:pt x="336" y="30"/>
                    </a:moveTo>
                    <a:lnTo>
                      <a:pt x="359" y="30"/>
                    </a:lnTo>
                    <a:lnTo>
                      <a:pt x="359" y="40"/>
                    </a:lnTo>
                    <a:lnTo>
                      <a:pt x="336" y="40"/>
                    </a:lnTo>
                    <a:lnTo>
                      <a:pt x="336" y="30"/>
                    </a:lnTo>
                    <a:close/>
                    <a:moveTo>
                      <a:pt x="458" y="34"/>
                    </a:moveTo>
                    <a:lnTo>
                      <a:pt x="389" y="0"/>
                    </a:lnTo>
                    <a:lnTo>
                      <a:pt x="389" y="30"/>
                    </a:lnTo>
                    <a:lnTo>
                      <a:pt x="370" y="30"/>
                    </a:lnTo>
                    <a:lnTo>
                      <a:pt x="370" y="40"/>
                    </a:lnTo>
                    <a:lnTo>
                      <a:pt x="389" y="40"/>
                    </a:lnTo>
                    <a:lnTo>
                      <a:pt x="389" y="69"/>
                    </a:lnTo>
                    <a:lnTo>
                      <a:pt x="458" y="34"/>
                    </a:lnTo>
                    <a:close/>
                    <a:moveTo>
                      <a:pt x="0" y="30"/>
                    </a:moveTo>
                    <a:lnTo>
                      <a:pt x="22" y="30"/>
                    </a:lnTo>
                    <a:lnTo>
                      <a:pt x="22" y="40"/>
                    </a:lnTo>
                    <a:lnTo>
                      <a:pt x="0" y="40"/>
                    </a:lnTo>
                    <a:lnTo>
                      <a:pt x="0" y="30"/>
                    </a:lnTo>
                    <a:close/>
                    <a:moveTo>
                      <a:pt x="33" y="30"/>
                    </a:moveTo>
                    <a:lnTo>
                      <a:pt x="56" y="30"/>
                    </a:lnTo>
                    <a:lnTo>
                      <a:pt x="56" y="40"/>
                    </a:lnTo>
                    <a:lnTo>
                      <a:pt x="33" y="40"/>
                    </a:lnTo>
                    <a:lnTo>
                      <a:pt x="33" y="30"/>
                    </a:lnTo>
                    <a:close/>
                    <a:moveTo>
                      <a:pt x="66" y="30"/>
                    </a:moveTo>
                    <a:lnTo>
                      <a:pt x="89" y="30"/>
                    </a:lnTo>
                    <a:lnTo>
                      <a:pt x="89" y="40"/>
                    </a:lnTo>
                    <a:lnTo>
                      <a:pt x="66" y="40"/>
                    </a:lnTo>
                    <a:lnTo>
                      <a:pt x="66" y="30"/>
                    </a:lnTo>
                    <a:close/>
                    <a:moveTo>
                      <a:pt x="101" y="30"/>
                    </a:moveTo>
                    <a:lnTo>
                      <a:pt x="123" y="30"/>
                    </a:lnTo>
                    <a:lnTo>
                      <a:pt x="123" y="40"/>
                    </a:lnTo>
                    <a:lnTo>
                      <a:pt x="101" y="40"/>
                    </a:lnTo>
                    <a:lnTo>
                      <a:pt x="101" y="30"/>
                    </a:lnTo>
                    <a:close/>
                    <a:moveTo>
                      <a:pt x="134" y="30"/>
                    </a:moveTo>
                    <a:lnTo>
                      <a:pt x="157" y="30"/>
                    </a:lnTo>
                    <a:lnTo>
                      <a:pt x="157" y="40"/>
                    </a:lnTo>
                    <a:lnTo>
                      <a:pt x="134" y="40"/>
                    </a:lnTo>
                    <a:lnTo>
                      <a:pt x="134" y="30"/>
                    </a:lnTo>
                    <a:close/>
                    <a:moveTo>
                      <a:pt x="167" y="30"/>
                    </a:moveTo>
                    <a:lnTo>
                      <a:pt x="190" y="30"/>
                    </a:lnTo>
                    <a:lnTo>
                      <a:pt x="190" y="40"/>
                    </a:lnTo>
                    <a:lnTo>
                      <a:pt x="167" y="40"/>
                    </a:lnTo>
                    <a:lnTo>
                      <a:pt x="167" y="30"/>
                    </a:lnTo>
                    <a:close/>
                    <a:moveTo>
                      <a:pt x="202" y="30"/>
                    </a:moveTo>
                    <a:lnTo>
                      <a:pt x="224" y="30"/>
                    </a:lnTo>
                    <a:lnTo>
                      <a:pt x="224" y="40"/>
                    </a:lnTo>
                    <a:lnTo>
                      <a:pt x="202" y="40"/>
                    </a:lnTo>
                    <a:lnTo>
                      <a:pt x="202" y="30"/>
                    </a:lnTo>
                    <a:close/>
                    <a:moveTo>
                      <a:pt x="235" y="30"/>
                    </a:moveTo>
                    <a:lnTo>
                      <a:pt x="258" y="30"/>
                    </a:lnTo>
                    <a:lnTo>
                      <a:pt x="258" y="40"/>
                    </a:lnTo>
                    <a:lnTo>
                      <a:pt x="235" y="40"/>
                    </a:lnTo>
                    <a:lnTo>
                      <a:pt x="235" y="30"/>
                    </a:lnTo>
                    <a:close/>
                    <a:moveTo>
                      <a:pt x="268" y="30"/>
                    </a:moveTo>
                    <a:lnTo>
                      <a:pt x="291" y="30"/>
                    </a:lnTo>
                    <a:lnTo>
                      <a:pt x="291" y="40"/>
                    </a:lnTo>
                    <a:lnTo>
                      <a:pt x="268" y="40"/>
                    </a:lnTo>
                    <a:lnTo>
                      <a:pt x="268" y="30"/>
                    </a:lnTo>
                    <a:close/>
                    <a:moveTo>
                      <a:pt x="303" y="30"/>
                    </a:moveTo>
                    <a:lnTo>
                      <a:pt x="326" y="30"/>
                    </a:lnTo>
                    <a:lnTo>
                      <a:pt x="326" y="40"/>
                    </a:lnTo>
                    <a:lnTo>
                      <a:pt x="303" y="40"/>
                    </a:lnTo>
                    <a:lnTo>
                      <a:pt x="303" y="30"/>
                    </a:lnTo>
                  </a:path>
                </a:pathLst>
              </a:custGeom>
              <a:solidFill>
                <a:srgbClr val="17375E"/>
              </a:solidFill>
              <a:ln w="9525">
                <a:noFill/>
                <a:round/>
              </a:ln>
            </p:spPr>
            <p:txBody>
              <a:bodyPr/>
              <a:lstStyle/>
              <a:p>
                <a:endParaRPr lang="zh-CN" altLang="en-US"/>
              </a:p>
            </p:txBody>
          </p:sp>
          <p:sp>
            <p:nvSpPr>
              <p:cNvPr id="239735" name="Freeform 31"/>
              <p:cNvSpPr>
                <a:spLocks noChangeArrowheads="1"/>
              </p:cNvSpPr>
              <p:nvPr/>
            </p:nvSpPr>
            <p:spPr bwMode="auto">
              <a:xfrm>
                <a:off x="4740529" y="3044111"/>
                <a:ext cx="512627" cy="75859"/>
              </a:xfrm>
              <a:custGeom>
                <a:avLst/>
                <a:gdLst>
                  <a:gd name="T0" fmla="*/ 2147483647 w 459"/>
                  <a:gd name="T1" fmla="*/ 2147483647 h 68"/>
                  <a:gd name="T2" fmla="*/ 2147483647 w 459"/>
                  <a:gd name="T3" fmla="*/ 2147483647 h 68"/>
                  <a:gd name="T4" fmla="*/ 2147483647 w 459"/>
                  <a:gd name="T5" fmla="*/ 2147483647 h 68"/>
                  <a:gd name="T6" fmla="*/ 2147483647 w 459"/>
                  <a:gd name="T7" fmla="*/ 0 h 68"/>
                  <a:gd name="T8" fmla="*/ 2147483647 w 459"/>
                  <a:gd name="T9" fmla="*/ 2147483647 h 68"/>
                  <a:gd name="T10" fmla="*/ 2147483647 w 459"/>
                  <a:gd name="T11" fmla="*/ 2147483647 h 68"/>
                  <a:gd name="T12" fmla="*/ 2147483647 w 459"/>
                  <a:gd name="T13" fmla="*/ 2147483647 h 68"/>
                  <a:gd name="T14" fmla="*/ 0 w 459"/>
                  <a:gd name="T15" fmla="*/ 2147483647 h 68"/>
                  <a:gd name="T16" fmla="*/ 2147483647 w 459"/>
                  <a:gd name="T17" fmla="*/ 2147483647 h 68"/>
                  <a:gd name="T18" fmla="*/ 0 w 459"/>
                  <a:gd name="T19" fmla="*/ 2147483647 h 68"/>
                  <a:gd name="T20" fmla="*/ 2147483647 w 459"/>
                  <a:gd name="T21" fmla="*/ 2147483647 h 68"/>
                  <a:gd name="T22" fmla="*/ 2147483647 w 459"/>
                  <a:gd name="T23" fmla="*/ 2147483647 h 68"/>
                  <a:gd name="T24" fmla="*/ 2147483647 w 459"/>
                  <a:gd name="T25" fmla="*/ 2147483647 h 68"/>
                  <a:gd name="T26" fmla="*/ 2147483647 w 459"/>
                  <a:gd name="T27" fmla="*/ 2147483647 h 68"/>
                  <a:gd name="T28" fmla="*/ 2147483647 w 459"/>
                  <a:gd name="T29" fmla="*/ 2147483647 h 68"/>
                  <a:gd name="T30" fmla="*/ 2147483647 w 459"/>
                  <a:gd name="T31" fmla="*/ 2147483647 h 68"/>
                  <a:gd name="T32" fmla="*/ 2147483647 w 459"/>
                  <a:gd name="T33" fmla="*/ 2147483647 h 68"/>
                  <a:gd name="T34" fmla="*/ 2147483647 w 459"/>
                  <a:gd name="T35" fmla="*/ 2147483647 h 68"/>
                  <a:gd name="T36" fmla="*/ 2147483647 w 459"/>
                  <a:gd name="T37" fmla="*/ 2147483647 h 68"/>
                  <a:gd name="T38" fmla="*/ 2147483647 w 459"/>
                  <a:gd name="T39" fmla="*/ 2147483647 h 68"/>
                  <a:gd name="T40" fmla="*/ 2147483647 w 459"/>
                  <a:gd name="T41" fmla="*/ 2147483647 h 68"/>
                  <a:gd name="T42" fmla="*/ 2147483647 w 459"/>
                  <a:gd name="T43" fmla="*/ 2147483647 h 68"/>
                  <a:gd name="T44" fmla="*/ 2147483647 w 459"/>
                  <a:gd name="T45" fmla="*/ 2147483647 h 68"/>
                  <a:gd name="T46" fmla="*/ 2147483647 w 459"/>
                  <a:gd name="T47" fmla="*/ 2147483647 h 68"/>
                  <a:gd name="T48" fmla="*/ 2147483647 w 459"/>
                  <a:gd name="T49" fmla="*/ 2147483647 h 68"/>
                  <a:gd name="T50" fmla="*/ 2147483647 w 459"/>
                  <a:gd name="T51" fmla="*/ 2147483647 h 68"/>
                  <a:gd name="T52" fmla="*/ 2147483647 w 459"/>
                  <a:gd name="T53" fmla="*/ 2147483647 h 68"/>
                  <a:gd name="T54" fmla="*/ 2147483647 w 459"/>
                  <a:gd name="T55" fmla="*/ 2147483647 h 68"/>
                  <a:gd name="T56" fmla="*/ 2147483647 w 459"/>
                  <a:gd name="T57" fmla="*/ 2147483647 h 68"/>
                  <a:gd name="T58" fmla="*/ 2147483647 w 459"/>
                  <a:gd name="T59" fmla="*/ 2147483647 h 68"/>
                  <a:gd name="T60" fmla="*/ 2147483647 w 459"/>
                  <a:gd name="T61" fmla="*/ 2147483647 h 68"/>
                  <a:gd name="T62" fmla="*/ 2147483647 w 459"/>
                  <a:gd name="T63" fmla="*/ 2147483647 h 68"/>
                  <a:gd name="T64" fmla="*/ 2147483647 w 459"/>
                  <a:gd name="T65" fmla="*/ 2147483647 h 68"/>
                  <a:gd name="T66" fmla="*/ 2147483647 w 459"/>
                  <a:gd name="T67" fmla="*/ 2147483647 h 68"/>
                  <a:gd name="T68" fmla="*/ 2147483647 w 459"/>
                  <a:gd name="T69" fmla="*/ 2147483647 h 68"/>
                  <a:gd name="T70" fmla="*/ 2147483647 w 459"/>
                  <a:gd name="T71" fmla="*/ 2147483647 h 68"/>
                  <a:gd name="T72" fmla="*/ 2147483647 w 459"/>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
                  <a:gd name="T112" fmla="*/ 0 h 68"/>
                  <a:gd name="T113" fmla="*/ 459 w 459"/>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 h="68">
                    <a:moveTo>
                      <a:pt x="338" y="29"/>
                    </a:moveTo>
                    <a:lnTo>
                      <a:pt x="361" y="29"/>
                    </a:lnTo>
                    <a:lnTo>
                      <a:pt x="361" y="39"/>
                    </a:lnTo>
                    <a:lnTo>
                      <a:pt x="338" y="39"/>
                    </a:lnTo>
                    <a:lnTo>
                      <a:pt x="338" y="29"/>
                    </a:lnTo>
                    <a:close/>
                    <a:moveTo>
                      <a:pt x="459" y="33"/>
                    </a:moveTo>
                    <a:lnTo>
                      <a:pt x="390" y="0"/>
                    </a:lnTo>
                    <a:lnTo>
                      <a:pt x="390" y="29"/>
                    </a:lnTo>
                    <a:lnTo>
                      <a:pt x="371" y="29"/>
                    </a:lnTo>
                    <a:lnTo>
                      <a:pt x="371" y="39"/>
                    </a:lnTo>
                    <a:lnTo>
                      <a:pt x="390" y="39"/>
                    </a:lnTo>
                    <a:lnTo>
                      <a:pt x="390" y="68"/>
                    </a:lnTo>
                    <a:lnTo>
                      <a:pt x="459" y="33"/>
                    </a:lnTo>
                    <a:close/>
                    <a:moveTo>
                      <a:pt x="0" y="29"/>
                    </a:moveTo>
                    <a:lnTo>
                      <a:pt x="23" y="29"/>
                    </a:lnTo>
                    <a:lnTo>
                      <a:pt x="23" y="39"/>
                    </a:lnTo>
                    <a:lnTo>
                      <a:pt x="0" y="39"/>
                    </a:lnTo>
                    <a:lnTo>
                      <a:pt x="0" y="29"/>
                    </a:lnTo>
                    <a:close/>
                    <a:moveTo>
                      <a:pt x="35" y="29"/>
                    </a:moveTo>
                    <a:lnTo>
                      <a:pt x="57" y="29"/>
                    </a:lnTo>
                    <a:lnTo>
                      <a:pt x="57" y="39"/>
                    </a:lnTo>
                    <a:lnTo>
                      <a:pt x="35" y="39"/>
                    </a:lnTo>
                    <a:lnTo>
                      <a:pt x="35" y="29"/>
                    </a:lnTo>
                    <a:close/>
                    <a:moveTo>
                      <a:pt x="68" y="29"/>
                    </a:moveTo>
                    <a:lnTo>
                      <a:pt x="91" y="29"/>
                    </a:lnTo>
                    <a:lnTo>
                      <a:pt x="91" y="39"/>
                    </a:lnTo>
                    <a:lnTo>
                      <a:pt x="68" y="39"/>
                    </a:lnTo>
                    <a:lnTo>
                      <a:pt x="68" y="29"/>
                    </a:lnTo>
                    <a:close/>
                    <a:moveTo>
                      <a:pt x="101" y="29"/>
                    </a:moveTo>
                    <a:lnTo>
                      <a:pt x="124" y="29"/>
                    </a:lnTo>
                    <a:lnTo>
                      <a:pt x="124" y="39"/>
                    </a:lnTo>
                    <a:lnTo>
                      <a:pt x="101" y="39"/>
                    </a:lnTo>
                    <a:lnTo>
                      <a:pt x="101" y="29"/>
                    </a:lnTo>
                    <a:close/>
                    <a:moveTo>
                      <a:pt x="136" y="29"/>
                    </a:moveTo>
                    <a:lnTo>
                      <a:pt x="159" y="29"/>
                    </a:lnTo>
                    <a:lnTo>
                      <a:pt x="159" y="39"/>
                    </a:lnTo>
                    <a:lnTo>
                      <a:pt x="136" y="39"/>
                    </a:lnTo>
                    <a:lnTo>
                      <a:pt x="136" y="29"/>
                    </a:lnTo>
                    <a:close/>
                    <a:moveTo>
                      <a:pt x="169" y="29"/>
                    </a:moveTo>
                    <a:lnTo>
                      <a:pt x="192" y="29"/>
                    </a:lnTo>
                    <a:lnTo>
                      <a:pt x="192" y="39"/>
                    </a:lnTo>
                    <a:lnTo>
                      <a:pt x="169" y="39"/>
                    </a:lnTo>
                    <a:lnTo>
                      <a:pt x="169" y="29"/>
                    </a:lnTo>
                    <a:close/>
                    <a:moveTo>
                      <a:pt x="203" y="29"/>
                    </a:moveTo>
                    <a:lnTo>
                      <a:pt x="225" y="29"/>
                    </a:lnTo>
                    <a:lnTo>
                      <a:pt x="225" y="39"/>
                    </a:lnTo>
                    <a:lnTo>
                      <a:pt x="203" y="39"/>
                    </a:lnTo>
                    <a:lnTo>
                      <a:pt x="203" y="29"/>
                    </a:lnTo>
                    <a:close/>
                    <a:moveTo>
                      <a:pt x="237" y="29"/>
                    </a:moveTo>
                    <a:lnTo>
                      <a:pt x="260" y="29"/>
                    </a:lnTo>
                    <a:lnTo>
                      <a:pt x="260" y="39"/>
                    </a:lnTo>
                    <a:lnTo>
                      <a:pt x="237" y="39"/>
                    </a:lnTo>
                    <a:lnTo>
                      <a:pt x="237" y="29"/>
                    </a:lnTo>
                    <a:close/>
                    <a:moveTo>
                      <a:pt x="270" y="29"/>
                    </a:moveTo>
                    <a:lnTo>
                      <a:pt x="293" y="29"/>
                    </a:lnTo>
                    <a:lnTo>
                      <a:pt x="293" y="39"/>
                    </a:lnTo>
                    <a:lnTo>
                      <a:pt x="270" y="39"/>
                    </a:lnTo>
                    <a:lnTo>
                      <a:pt x="270" y="29"/>
                    </a:lnTo>
                    <a:close/>
                    <a:moveTo>
                      <a:pt x="304" y="29"/>
                    </a:moveTo>
                    <a:lnTo>
                      <a:pt x="326" y="29"/>
                    </a:lnTo>
                    <a:lnTo>
                      <a:pt x="326" y="39"/>
                    </a:lnTo>
                    <a:lnTo>
                      <a:pt x="304" y="39"/>
                    </a:lnTo>
                    <a:lnTo>
                      <a:pt x="304" y="29"/>
                    </a:lnTo>
                  </a:path>
                </a:pathLst>
              </a:custGeom>
              <a:solidFill>
                <a:srgbClr val="17375E"/>
              </a:solidFill>
              <a:ln w="9525">
                <a:noFill/>
                <a:round/>
              </a:ln>
            </p:spPr>
            <p:txBody>
              <a:bodyPr/>
              <a:lstStyle/>
              <a:p>
                <a:endParaRPr lang="zh-CN" altLang="en-US"/>
              </a:p>
            </p:txBody>
          </p:sp>
          <p:sp>
            <p:nvSpPr>
              <p:cNvPr id="239736" name="Freeform 32"/>
              <p:cNvSpPr>
                <a:spLocks noChangeArrowheads="1"/>
              </p:cNvSpPr>
              <p:nvPr/>
            </p:nvSpPr>
            <p:spPr bwMode="auto">
              <a:xfrm>
                <a:off x="4856385" y="2283629"/>
                <a:ext cx="77768" cy="250334"/>
              </a:xfrm>
              <a:custGeom>
                <a:avLst/>
                <a:gdLst>
                  <a:gd name="T0" fmla="*/ 2147483647 w 69"/>
                  <a:gd name="T1" fmla="*/ 2147483647 h 223"/>
                  <a:gd name="T2" fmla="*/ 2147483647 w 69"/>
                  <a:gd name="T3" fmla="*/ 2147483647 h 223"/>
                  <a:gd name="T4" fmla="*/ 2147483647 w 69"/>
                  <a:gd name="T5" fmla="*/ 2147483647 h 223"/>
                  <a:gd name="T6" fmla="*/ 2147483647 w 69"/>
                  <a:gd name="T7" fmla="*/ 2147483647 h 223"/>
                  <a:gd name="T8" fmla="*/ 2147483647 w 69"/>
                  <a:gd name="T9" fmla="*/ 2147483647 h 223"/>
                  <a:gd name="T10" fmla="*/ 2147483647 w 69"/>
                  <a:gd name="T11" fmla="*/ 2147483647 h 223"/>
                  <a:gd name="T12" fmla="*/ 2147483647 w 69"/>
                  <a:gd name="T13" fmla="*/ 2147483647 h 223"/>
                  <a:gd name="T14" fmla="*/ 0 w 69"/>
                  <a:gd name="T15" fmla="*/ 2147483647 h 223"/>
                  <a:gd name="T16" fmla="*/ 2147483647 w 69"/>
                  <a:gd name="T17" fmla="*/ 2147483647 h 223"/>
                  <a:gd name="T18" fmla="*/ 2147483647 w 69"/>
                  <a:gd name="T19" fmla="*/ 2147483647 h 223"/>
                  <a:gd name="T20" fmla="*/ 2147483647 w 69"/>
                  <a:gd name="T21" fmla="*/ 2147483647 h 223"/>
                  <a:gd name="T22" fmla="*/ 2147483647 w 69"/>
                  <a:gd name="T23" fmla="*/ 2147483647 h 223"/>
                  <a:gd name="T24" fmla="*/ 2147483647 w 69"/>
                  <a:gd name="T25" fmla="*/ 2147483647 h 223"/>
                  <a:gd name="T26" fmla="*/ 2147483647 w 69"/>
                  <a:gd name="T27" fmla="*/ 2147483647 h 223"/>
                  <a:gd name="T28" fmla="*/ 2147483647 w 69"/>
                  <a:gd name="T29" fmla="*/ 2147483647 h 223"/>
                  <a:gd name="T30" fmla="*/ 2147483647 w 69"/>
                  <a:gd name="T31" fmla="*/ 0 h 223"/>
                  <a:gd name="T32" fmla="*/ 2147483647 w 69"/>
                  <a:gd name="T33" fmla="*/ 2147483647 h 223"/>
                  <a:gd name="T34" fmla="*/ 2147483647 w 69"/>
                  <a:gd name="T35" fmla="*/ 2147483647 h 223"/>
                  <a:gd name="T36" fmla="*/ 2147483647 w 69"/>
                  <a:gd name="T37" fmla="*/ 0 h 223"/>
                  <a:gd name="T38" fmla="*/ 2147483647 w 69"/>
                  <a:gd name="T39" fmla="*/ 0 h 223"/>
                  <a:gd name="T40" fmla="*/ 2147483647 w 69"/>
                  <a:gd name="T41" fmla="*/ 0 h 223"/>
                  <a:gd name="T42" fmla="*/ 2147483647 w 69"/>
                  <a:gd name="T43" fmla="*/ 2147483647 h 223"/>
                  <a:gd name="T44" fmla="*/ 2147483647 w 69"/>
                  <a:gd name="T45" fmla="*/ 2147483647 h 223"/>
                  <a:gd name="T46" fmla="*/ 2147483647 w 69"/>
                  <a:gd name="T47" fmla="*/ 2147483647 h 223"/>
                  <a:gd name="T48" fmla="*/ 2147483647 w 69"/>
                  <a:gd name="T49" fmla="*/ 2147483647 h 223"/>
                  <a:gd name="T50" fmla="*/ 2147483647 w 69"/>
                  <a:gd name="T51" fmla="*/ 2147483647 h 223"/>
                  <a:gd name="T52" fmla="*/ 2147483647 w 69"/>
                  <a:gd name="T53" fmla="*/ 2147483647 h 223"/>
                  <a:gd name="T54" fmla="*/ 2147483647 w 69"/>
                  <a:gd name="T55" fmla="*/ 2147483647 h 223"/>
                  <a:gd name="T56" fmla="*/ 2147483647 w 69"/>
                  <a:gd name="T57" fmla="*/ 2147483647 h 223"/>
                  <a:gd name="T58" fmla="*/ 2147483647 w 69"/>
                  <a:gd name="T59" fmla="*/ 2147483647 h 223"/>
                  <a:gd name="T60" fmla="*/ 2147483647 w 69"/>
                  <a:gd name="T61" fmla="*/ 2147483647 h 223"/>
                  <a:gd name="T62" fmla="*/ 2147483647 w 69"/>
                  <a:gd name="T63" fmla="*/ 2147483647 h 223"/>
                  <a:gd name="T64" fmla="*/ 2147483647 w 69"/>
                  <a:gd name="T65" fmla="*/ 2147483647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223"/>
                  <a:gd name="T101" fmla="*/ 69 w 69"/>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223">
                    <a:moveTo>
                      <a:pt x="28" y="101"/>
                    </a:moveTo>
                    <a:lnTo>
                      <a:pt x="28" y="124"/>
                    </a:lnTo>
                    <a:lnTo>
                      <a:pt x="40" y="124"/>
                    </a:lnTo>
                    <a:lnTo>
                      <a:pt x="40" y="101"/>
                    </a:lnTo>
                    <a:lnTo>
                      <a:pt x="28" y="101"/>
                    </a:lnTo>
                    <a:close/>
                    <a:moveTo>
                      <a:pt x="34" y="223"/>
                    </a:moveTo>
                    <a:lnTo>
                      <a:pt x="0" y="154"/>
                    </a:lnTo>
                    <a:lnTo>
                      <a:pt x="28" y="154"/>
                    </a:lnTo>
                    <a:lnTo>
                      <a:pt x="28" y="135"/>
                    </a:lnTo>
                    <a:lnTo>
                      <a:pt x="40" y="135"/>
                    </a:lnTo>
                    <a:lnTo>
                      <a:pt x="40" y="154"/>
                    </a:lnTo>
                    <a:lnTo>
                      <a:pt x="69" y="154"/>
                    </a:lnTo>
                    <a:lnTo>
                      <a:pt x="34" y="223"/>
                    </a:lnTo>
                    <a:close/>
                    <a:moveTo>
                      <a:pt x="28" y="0"/>
                    </a:moveTo>
                    <a:lnTo>
                      <a:pt x="28" y="23"/>
                    </a:lnTo>
                    <a:lnTo>
                      <a:pt x="40" y="23"/>
                    </a:lnTo>
                    <a:lnTo>
                      <a:pt x="40" y="0"/>
                    </a:lnTo>
                    <a:lnTo>
                      <a:pt x="28" y="0"/>
                    </a:lnTo>
                    <a:close/>
                    <a:moveTo>
                      <a:pt x="28" y="33"/>
                    </a:moveTo>
                    <a:lnTo>
                      <a:pt x="28" y="56"/>
                    </a:lnTo>
                    <a:lnTo>
                      <a:pt x="40" y="56"/>
                    </a:lnTo>
                    <a:lnTo>
                      <a:pt x="40" y="33"/>
                    </a:lnTo>
                    <a:lnTo>
                      <a:pt x="28" y="33"/>
                    </a:lnTo>
                    <a:close/>
                    <a:moveTo>
                      <a:pt x="28" y="68"/>
                    </a:moveTo>
                    <a:lnTo>
                      <a:pt x="28" y="89"/>
                    </a:lnTo>
                    <a:lnTo>
                      <a:pt x="40" y="89"/>
                    </a:lnTo>
                    <a:lnTo>
                      <a:pt x="40" y="68"/>
                    </a:lnTo>
                    <a:lnTo>
                      <a:pt x="28" y="68"/>
                    </a:lnTo>
                  </a:path>
                </a:pathLst>
              </a:custGeom>
              <a:solidFill>
                <a:srgbClr val="17375E"/>
              </a:solidFill>
              <a:ln w="9525">
                <a:noFill/>
                <a:round/>
              </a:ln>
            </p:spPr>
            <p:txBody>
              <a:bodyPr/>
              <a:lstStyle/>
              <a:p>
                <a:endParaRPr lang="zh-CN" altLang="en-US"/>
              </a:p>
            </p:txBody>
          </p:sp>
          <p:sp>
            <p:nvSpPr>
              <p:cNvPr id="239737" name="Freeform 33"/>
              <p:cNvSpPr>
                <a:spLocks noChangeArrowheads="1"/>
              </p:cNvSpPr>
              <p:nvPr/>
            </p:nvSpPr>
            <p:spPr bwMode="auto">
              <a:xfrm>
                <a:off x="4469137" y="1708999"/>
                <a:ext cx="77768" cy="250334"/>
              </a:xfrm>
              <a:custGeom>
                <a:avLst/>
                <a:gdLst>
                  <a:gd name="T0" fmla="*/ 2147483647 w 69"/>
                  <a:gd name="T1" fmla="*/ 2147483647 h 223"/>
                  <a:gd name="T2" fmla="*/ 2147483647 w 69"/>
                  <a:gd name="T3" fmla="*/ 2147483647 h 223"/>
                  <a:gd name="T4" fmla="*/ 2147483647 w 69"/>
                  <a:gd name="T5" fmla="*/ 2147483647 h 223"/>
                  <a:gd name="T6" fmla="*/ 2147483647 w 69"/>
                  <a:gd name="T7" fmla="*/ 2147483647 h 223"/>
                  <a:gd name="T8" fmla="*/ 2147483647 w 69"/>
                  <a:gd name="T9" fmla="*/ 2147483647 h 223"/>
                  <a:gd name="T10" fmla="*/ 2147483647 w 69"/>
                  <a:gd name="T11" fmla="*/ 2147483647 h 223"/>
                  <a:gd name="T12" fmla="*/ 2147483647 w 69"/>
                  <a:gd name="T13" fmla="*/ 0 h 223"/>
                  <a:gd name="T14" fmla="*/ 0 w 69"/>
                  <a:gd name="T15" fmla="*/ 2147483647 h 223"/>
                  <a:gd name="T16" fmla="*/ 2147483647 w 69"/>
                  <a:gd name="T17" fmla="*/ 2147483647 h 223"/>
                  <a:gd name="T18" fmla="*/ 2147483647 w 69"/>
                  <a:gd name="T19" fmla="*/ 2147483647 h 223"/>
                  <a:gd name="T20" fmla="*/ 2147483647 w 69"/>
                  <a:gd name="T21" fmla="*/ 2147483647 h 223"/>
                  <a:gd name="T22" fmla="*/ 2147483647 w 69"/>
                  <a:gd name="T23" fmla="*/ 2147483647 h 223"/>
                  <a:gd name="T24" fmla="*/ 2147483647 w 69"/>
                  <a:gd name="T25" fmla="*/ 2147483647 h 223"/>
                  <a:gd name="T26" fmla="*/ 2147483647 w 69"/>
                  <a:gd name="T27" fmla="*/ 0 h 223"/>
                  <a:gd name="T28" fmla="*/ 2147483647 w 69"/>
                  <a:gd name="T29" fmla="*/ 0 h 223"/>
                  <a:gd name="T30" fmla="*/ 2147483647 w 69"/>
                  <a:gd name="T31" fmla="*/ 2147483647 h 223"/>
                  <a:gd name="T32" fmla="*/ 2147483647 w 69"/>
                  <a:gd name="T33" fmla="*/ 2147483647 h 223"/>
                  <a:gd name="T34" fmla="*/ 2147483647 w 69"/>
                  <a:gd name="T35" fmla="*/ 2147483647 h 223"/>
                  <a:gd name="T36" fmla="*/ 2147483647 w 69"/>
                  <a:gd name="T37" fmla="*/ 2147483647 h 223"/>
                  <a:gd name="T38" fmla="*/ 2147483647 w 69"/>
                  <a:gd name="T39" fmla="*/ 2147483647 h 223"/>
                  <a:gd name="T40" fmla="*/ 2147483647 w 69"/>
                  <a:gd name="T41" fmla="*/ 2147483647 h 223"/>
                  <a:gd name="T42" fmla="*/ 2147483647 w 69"/>
                  <a:gd name="T43" fmla="*/ 2147483647 h 223"/>
                  <a:gd name="T44" fmla="*/ 2147483647 w 69"/>
                  <a:gd name="T45" fmla="*/ 2147483647 h 223"/>
                  <a:gd name="T46" fmla="*/ 2147483647 w 69"/>
                  <a:gd name="T47" fmla="*/ 2147483647 h 223"/>
                  <a:gd name="T48" fmla="*/ 2147483647 w 69"/>
                  <a:gd name="T49" fmla="*/ 2147483647 h 223"/>
                  <a:gd name="T50" fmla="*/ 2147483647 w 69"/>
                  <a:gd name="T51" fmla="*/ 2147483647 h 223"/>
                  <a:gd name="T52" fmla="*/ 2147483647 w 69"/>
                  <a:gd name="T53" fmla="*/ 2147483647 h 223"/>
                  <a:gd name="T54" fmla="*/ 2147483647 w 69"/>
                  <a:gd name="T55" fmla="*/ 2147483647 h 223"/>
                  <a:gd name="T56" fmla="*/ 2147483647 w 69"/>
                  <a:gd name="T57" fmla="*/ 2147483647 h 223"/>
                  <a:gd name="T58" fmla="*/ 2147483647 w 69"/>
                  <a:gd name="T59" fmla="*/ 2147483647 h 223"/>
                  <a:gd name="T60" fmla="*/ 2147483647 w 69"/>
                  <a:gd name="T61" fmla="*/ 2147483647 h 223"/>
                  <a:gd name="T62" fmla="*/ 2147483647 w 69"/>
                  <a:gd name="T63" fmla="*/ 2147483647 h 223"/>
                  <a:gd name="T64" fmla="*/ 2147483647 w 69"/>
                  <a:gd name="T65" fmla="*/ 2147483647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223"/>
                  <a:gd name="T101" fmla="*/ 69 w 69"/>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223">
                    <a:moveTo>
                      <a:pt x="28" y="122"/>
                    </a:moveTo>
                    <a:lnTo>
                      <a:pt x="28" y="99"/>
                    </a:lnTo>
                    <a:lnTo>
                      <a:pt x="39" y="99"/>
                    </a:lnTo>
                    <a:lnTo>
                      <a:pt x="39" y="122"/>
                    </a:lnTo>
                    <a:lnTo>
                      <a:pt x="28" y="122"/>
                    </a:lnTo>
                    <a:close/>
                    <a:moveTo>
                      <a:pt x="34" y="0"/>
                    </a:moveTo>
                    <a:lnTo>
                      <a:pt x="0" y="69"/>
                    </a:lnTo>
                    <a:lnTo>
                      <a:pt x="28" y="69"/>
                    </a:lnTo>
                    <a:lnTo>
                      <a:pt x="28" y="88"/>
                    </a:lnTo>
                    <a:lnTo>
                      <a:pt x="39" y="88"/>
                    </a:lnTo>
                    <a:lnTo>
                      <a:pt x="39" y="69"/>
                    </a:lnTo>
                    <a:lnTo>
                      <a:pt x="69" y="69"/>
                    </a:lnTo>
                    <a:lnTo>
                      <a:pt x="34" y="0"/>
                    </a:lnTo>
                    <a:close/>
                    <a:moveTo>
                      <a:pt x="28" y="223"/>
                    </a:moveTo>
                    <a:lnTo>
                      <a:pt x="28" y="200"/>
                    </a:lnTo>
                    <a:lnTo>
                      <a:pt x="39" y="200"/>
                    </a:lnTo>
                    <a:lnTo>
                      <a:pt x="39" y="223"/>
                    </a:lnTo>
                    <a:lnTo>
                      <a:pt x="28" y="223"/>
                    </a:lnTo>
                    <a:close/>
                    <a:moveTo>
                      <a:pt x="28" y="189"/>
                    </a:moveTo>
                    <a:lnTo>
                      <a:pt x="28" y="167"/>
                    </a:lnTo>
                    <a:lnTo>
                      <a:pt x="39" y="167"/>
                    </a:lnTo>
                    <a:lnTo>
                      <a:pt x="39" y="189"/>
                    </a:lnTo>
                    <a:lnTo>
                      <a:pt x="28" y="189"/>
                    </a:lnTo>
                    <a:close/>
                    <a:moveTo>
                      <a:pt x="28" y="156"/>
                    </a:moveTo>
                    <a:lnTo>
                      <a:pt x="28" y="134"/>
                    </a:lnTo>
                    <a:lnTo>
                      <a:pt x="39" y="134"/>
                    </a:lnTo>
                    <a:lnTo>
                      <a:pt x="39" y="156"/>
                    </a:lnTo>
                    <a:lnTo>
                      <a:pt x="28" y="156"/>
                    </a:lnTo>
                  </a:path>
                </a:pathLst>
              </a:custGeom>
              <a:solidFill>
                <a:srgbClr val="17375E"/>
              </a:solidFill>
              <a:ln w="9525">
                <a:noFill/>
                <a:round/>
              </a:ln>
            </p:spPr>
            <p:txBody>
              <a:bodyPr/>
              <a:lstStyle/>
              <a:p>
                <a:endParaRPr lang="zh-CN" altLang="en-US"/>
              </a:p>
            </p:txBody>
          </p:sp>
          <p:sp>
            <p:nvSpPr>
              <p:cNvPr id="239738" name="Freeform 34"/>
              <p:cNvSpPr>
                <a:spLocks noChangeArrowheads="1"/>
              </p:cNvSpPr>
              <p:nvPr/>
            </p:nvSpPr>
            <p:spPr bwMode="auto">
              <a:xfrm>
                <a:off x="3820021" y="1606590"/>
                <a:ext cx="477711" cy="352743"/>
              </a:xfrm>
              <a:custGeom>
                <a:avLst/>
                <a:gdLst>
                  <a:gd name="T0" fmla="*/ 2147483647 w 359"/>
                  <a:gd name="T1" fmla="*/ 2147483647 h 265"/>
                  <a:gd name="T2" fmla="*/ 2147483647 w 359"/>
                  <a:gd name="T3" fmla="*/ 2147483647 h 265"/>
                  <a:gd name="T4" fmla="*/ 2147483647 w 359"/>
                  <a:gd name="T5" fmla="*/ 2147483647 h 265"/>
                  <a:gd name="T6" fmla="*/ 2147483647 w 359"/>
                  <a:gd name="T7" fmla="*/ 2147483647 h 265"/>
                  <a:gd name="T8" fmla="*/ 2147483647 w 359"/>
                  <a:gd name="T9" fmla="*/ 2147483647 h 265"/>
                  <a:gd name="T10" fmla="*/ 2147483647 w 359"/>
                  <a:gd name="T11" fmla="*/ 2147483647 h 265"/>
                  <a:gd name="T12" fmla="*/ 2147483647 w 359"/>
                  <a:gd name="T13" fmla="*/ 2147483647 h 265"/>
                  <a:gd name="T14" fmla="*/ 2147483647 w 359"/>
                  <a:gd name="T15" fmla="*/ 2147483647 h 265"/>
                  <a:gd name="T16" fmla="*/ 2147483647 w 359"/>
                  <a:gd name="T17" fmla="*/ 2147483647 h 265"/>
                  <a:gd name="T18" fmla="*/ 2147483647 w 359"/>
                  <a:gd name="T19" fmla="*/ 2147483647 h 265"/>
                  <a:gd name="T20" fmla="*/ 2147483647 w 359"/>
                  <a:gd name="T21" fmla="*/ 2147483647 h 265"/>
                  <a:gd name="T22" fmla="*/ 2147483647 w 359"/>
                  <a:gd name="T23" fmla="*/ 2147483647 h 265"/>
                  <a:gd name="T24" fmla="*/ 2147483647 w 359"/>
                  <a:gd name="T25" fmla="*/ 2147483647 h 265"/>
                  <a:gd name="T26" fmla="*/ 2147483647 w 359"/>
                  <a:gd name="T27" fmla="*/ 2147483647 h 265"/>
                  <a:gd name="T28" fmla="*/ 2147483647 w 359"/>
                  <a:gd name="T29" fmla="*/ 2147483647 h 265"/>
                  <a:gd name="T30" fmla="*/ 2147483647 w 359"/>
                  <a:gd name="T31" fmla="*/ 2147483647 h 265"/>
                  <a:gd name="T32" fmla="*/ 2147483647 w 359"/>
                  <a:gd name="T33" fmla="*/ 2147483647 h 265"/>
                  <a:gd name="T34" fmla="*/ 2147483647 w 359"/>
                  <a:gd name="T35" fmla="*/ 2147483647 h 265"/>
                  <a:gd name="T36" fmla="*/ 2147483647 w 359"/>
                  <a:gd name="T37" fmla="*/ 2147483647 h 265"/>
                  <a:gd name="T38" fmla="*/ 2147483647 w 359"/>
                  <a:gd name="T39" fmla="*/ 2147483647 h 265"/>
                  <a:gd name="T40" fmla="*/ 2147483647 w 359"/>
                  <a:gd name="T41" fmla="*/ 2147483647 h 265"/>
                  <a:gd name="T42" fmla="*/ 2147483647 w 359"/>
                  <a:gd name="T43" fmla="*/ 2147483647 h 265"/>
                  <a:gd name="T44" fmla="*/ 2147483647 w 359"/>
                  <a:gd name="T45" fmla="*/ 2147483647 h 265"/>
                  <a:gd name="T46" fmla="*/ 2147483647 w 359"/>
                  <a:gd name="T47" fmla="*/ 2147483647 h 265"/>
                  <a:gd name="T48" fmla="*/ 2147483647 w 359"/>
                  <a:gd name="T49" fmla="*/ 2147483647 h 265"/>
                  <a:gd name="T50" fmla="*/ 2147483647 w 359"/>
                  <a:gd name="T51" fmla="*/ 2147483647 h 265"/>
                  <a:gd name="T52" fmla="*/ 2147483647 w 359"/>
                  <a:gd name="T53" fmla="*/ 2147483647 h 265"/>
                  <a:gd name="T54" fmla="*/ 2147483647 w 359"/>
                  <a:gd name="T55" fmla="*/ 2147483647 h 265"/>
                  <a:gd name="T56" fmla="*/ 2147483647 w 359"/>
                  <a:gd name="T57" fmla="*/ 2147483647 h 265"/>
                  <a:gd name="T58" fmla="*/ 2147483647 w 359"/>
                  <a:gd name="T59" fmla="*/ 2147483647 h 265"/>
                  <a:gd name="T60" fmla="*/ 2147483647 w 359"/>
                  <a:gd name="T61" fmla="*/ 2147483647 h 265"/>
                  <a:gd name="T62" fmla="*/ 2147483647 w 359"/>
                  <a:gd name="T63" fmla="*/ 2147483647 h 265"/>
                  <a:gd name="T64" fmla="*/ 2147483647 w 359"/>
                  <a:gd name="T65" fmla="*/ 2147483647 h 265"/>
                  <a:gd name="T66" fmla="*/ 2147483647 w 359"/>
                  <a:gd name="T67" fmla="*/ 2147483647 h 265"/>
                  <a:gd name="T68" fmla="*/ 2147483647 w 359"/>
                  <a:gd name="T69" fmla="*/ 2147483647 h 265"/>
                  <a:gd name="T70" fmla="*/ 2147483647 w 359"/>
                  <a:gd name="T71" fmla="*/ 2147483647 h 265"/>
                  <a:gd name="T72" fmla="*/ 2147483647 w 359"/>
                  <a:gd name="T73" fmla="*/ 2147483647 h 265"/>
                  <a:gd name="T74" fmla="*/ 2147483647 w 359"/>
                  <a:gd name="T75" fmla="*/ 2147483647 h 265"/>
                  <a:gd name="T76" fmla="*/ 2147483647 w 359"/>
                  <a:gd name="T77" fmla="*/ 2147483647 h 265"/>
                  <a:gd name="T78" fmla="*/ 2147483647 w 359"/>
                  <a:gd name="T79" fmla="*/ 2147483647 h 265"/>
                  <a:gd name="T80" fmla="*/ 2147483647 w 359"/>
                  <a:gd name="T81" fmla="*/ 2147483647 h 265"/>
                  <a:gd name="T82" fmla="*/ 2147483647 w 359"/>
                  <a:gd name="T83" fmla="*/ 2147483647 h 265"/>
                  <a:gd name="T84" fmla="*/ 0 w 359"/>
                  <a:gd name="T85" fmla="*/ 2147483647 h 265"/>
                  <a:gd name="T86" fmla="*/ 2147483647 w 359"/>
                  <a:gd name="T87" fmla="*/ 2147483647 h 265"/>
                  <a:gd name="T88" fmla="*/ 2147483647 w 359"/>
                  <a:gd name="T89" fmla="*/ 2147483647 h 265"/>
                  <a:gd name="T90" fmla="*/ 2147483647 w 359"/>
                  <a:gd name="T91" fmla="*/ 2147483647 h 2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9"/>
                  <a:gd name="T139" fmla="*/ 0 h 265"/>
                  <a:gd name="T140" fmla="*/ 359 w 359"/>
                  <a:gd name="T141" fmla="*/ 265 h 2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9" h="265">
                    <a:moveTo>
                      <a:pt x="350" y="237"/>
                    </a:moveTo>
                    <a:cubicBezTo>
                      <a:pt x="350" y="218"/>
                      <a:pt x="350" y="218"/>
                      <a:pt x="350" y="218"/>
                    </a:cubicBezTo>
                    <a:cubicBezTo>
                      <a:pt x="359" y="218"/>
                      <a:pt x="359" y="218"/>
                      <a:pt x="359" y="218"/>
                    </a:cubicBezTo>
                    <a:cubicBezTo>
                      <a:pt x="359" y="237"/>
                      <a:pt x="359" y="237"/>
                      <a:pt x="359" y="237"/>
                    </a:cubicBezTo>
                    <a:cubicBezTo>
                      <a:pt x="350" y="237"/>
                      <a:pt x="350" y="237"/>
                      <a:pt x="350" y="237"/>
                    </a:cubicBezTo>
                    <a:close/>
                    <a:moveTo>
                      <a:pt x="350" y="265"/>
                    </a:moveTo>
                    <a:cubicBezTo>
                      <a:pt x="350" y="247"/>
                      <a:pt x="350" y="247"/>
                      <a:pt x="350" y="247"/>
                    </a:cubicBezTo>
                    <a:cubicBezTo>
                      <a:pt x="359" y="247"/>
                      <a:pt x="359" y="247"/>
                      <a:pt x="359" y="247"/>
                    </a:cubicBezTo>
                    <a:cubicBezTo>
                      <a:pt x="359" y="265"/>
                      <a:pt x="359" y="265"/>
                      <a:pt x="359" y="265"/>
                    </a:cubicBezTo>
                    <a:cubicBezTo>
                      <a:pt x="350" y="265"/>
                      <a:pt x="350" y="265"/>
                      <a:pt x="350" y="265"/>
                    </a:cubicBezTo>
                    <a:close/>
                    <a:moveTo>
                      <a:pt x="101" y="24"/>
                    </a:moveTo>
                    <a:cubicBezTo>
                      <a:pt x="82" y="24"/>
                      <a:pt x="82" y="24"/>
                      <a:pt x="82" y="24"/>
                    </a:cubicBezTo>
                    <a:cubicBezTo>
                      <a:pt x="82" y="34"/>
                      <a:pt x="82" y="34"/>
                      <a:pt x="82" y="34"/>
                    </a:cubicBezTo>
                    <a:cubicBezTo>
                      <a:pt x="101" y="34"/>
                      <a:pt x="101" y="34"/>
                      <a:pt x="101" y="34"/>
                    </a:cubicBezTo>
                    <a:cubicBezTo>
                      <a:pt x="101" y="24"/>
                      <a:pt x="101" y="24"/>
                      <a:pt x="101" y="24"/>
                    </a:cubicBezTo>
                    <a:close/>
                    <a:moveTo>
                      <a:pt x="129" y="24"/>
                    </a:moveTo>
                    <a:cubicBezTo>
                      <a:pt x="111" y="24"/>
                      <a:pt x="111" y="24"/>
                      <a:pt x="111" y="24"/>
                    </a:cubicBezTo>
                    <a:cubicBezTo>
                      <a:pt x="111" y="34"/>
                      <a:pt x="111" y="34"/>
                      <a:pt x="111" y="34"/>
                    </a:cubicBezTo>
                    <a:cubicBezTo>
                      <a:pt x="129" y="34"/>
                      <a:pt x="129" y="34"/>
                      <a:pt x="129" y="34"/>
                    </a:cubicBezTo>
                    <a:cubicBezTo>
                      <a:pt x="129" y="24"/>
                      <a:pt x="129" y="24"/>
                      <a:pt x="129" y="24"/>
                    </a:cubicBezTo>
                    <a:close/>
                    <a:moveTo>
                      <a:pt x="158" y="24"/>
                    </a:moveTo>
                    <a:cubicBezTo>
                      <a:pt x="139" y="24"/>
                      <a:pt x="139" y="24"/>
                      <a:pt x="139" y="24"/>
                    </a:cubicBezTo>
                    <a:cubicBezTo>
                      <a:pt x="139" y="34"/>
                      <a:pt x="139" y="34"/>
                      <a:pt x="139" y="34"/>
                    </a:cubicBezTo>
                    <a:cubicBezTo>
                      <a:pt x="158" y="34"/>
                      <a:pt x="158" y="34"/>
                      <a:pt x="158" y="34"/>
                    </a:cubicBezTo>
                    <a:cubicBezTo>
                      <a:pt x="158" y="24"/>
                      <a:pt x="158" y="24"/>
                      <a:pt x="158" y="24"/>
                    </a:cubicBezTo>
                    <a:close/>
                    <a:moveTo>
                      <a:pt x="186" y="24"/>
                    </a:moveTo>
                    <a:cubicBezTo>
                      <a:pt x="167" y="24"/>
                      <a:pt x="167" y="24"/>
                      <a:pt x="167" y="24"/>
                    </a:cubicBezTo>
                    <a:cubicBezTo>
                      <a:pt x="167" y="34"/>
                      <a:pt x="167" y="34"/>
                      <a:pt x="167" y="34"/>
                    </a:cubicBezTo>
                    <a:cubicBezTo>
                      <a:pt x="186" y="34"/>
                      <a:pt x="186" y="34"/>
                      <a:pt x="186" y="34"/>
                    </a:cubicBezTo>
                    <a:cubicBezTo>
                      <a:pt x="186" y="24"/>
                      <a:pt x="186" y="24"/>
                      <a:pt x="186" y="24"/>
                    </a:cubicBezTo>
                    <a:close/>
                    <a:moveTo>
                      <a:pt x="214" y="24"/>
                    </a:moveTo>
                    <a:cubicBezTo>
                      <a:pt x="196" y="24"/>
                      <a:pt x="196" y="24"/>
                      <a:pt x="196" y="24"/>
                    </a:cubicBezTo>
                    <a:cubicBezTo>
                      <a:pt x="196" y="34"/>
                      <a:pt x="196" y="34"/>
                      <a:pt x="196" y="34"/>
                    </a:cubicBezTo>
                    <a:cubicBezTo>
                      <a:pt x="214" y="34"/>
                      <a:pt x="214" y="34"/>
                      <a:pt x="214" y="34"/>
                    </a:cubicBezTo>
                    <a:cubicBezTo>
                      <a:pt x="214" y="24"/>
                      <a:pt x="214" y="24"/>
                      <a:pt x="214" y="24"/>
                    </a:cubicBezTo>
                    <a:close/>
                    <a:moveTo>
                      <a:pt x="243" y="24"/>
                    </a:moveTo>
                    <a:cubicBezTo>
                      <a:pt x="224" y="24"/>
                      <a:pt x="224" y="24"/>
                      <a:pt x="224" y="24"/>
                    </a:cubicBezTo>
                    <a:cubicBezTo>
                      <a:pt x="224" y="34"/>
                      <a:pt x="224" y="34"/>
                      <a:pt x="224" y="34"/>
                    </a:cubicBezTo>
                    <a:cubicBezTo>
                      <a:pt x="243" y="34"/>
                      <a:pt x="243" y="34"/>
                      <a:pt x="243" y="34"/>
                    </a:cubicBezTo>
                    <a:cubicBezTo>
                      <a:pt x="243" y="24"/>
                      <a:pt x="243" y="24"/>
                      <a:pt x="243" y="24"/>
                    </a:cubicBezTo>
                    <a:close/>
                    <a:moveTo>
                      <a:pt x="272" y="25"/>
                    </a:moveTo>
                    <a:cubicBezTo>
                      <a:pt x="252" y="24"/>
                      <a:pt x="252" y="24"/>
                      <a:pt x="252" y="24"/>
                    </a:cubicBezTo>
                    <a:cubicBezTo>
                      <a:pt x="252" y="34"/>
                      <a:pt x="252" y="34"/>
                      <a:pt x="252" y="34"/>
                    </a:cubicBezTo>
                    <a:cubicBezTo>
                      <a:pt x="271" y="34"/>
                      <a:pt x="271" y="34"/>
                      <a:pt x="271" y="34"/>
                    </a:cubicBezTo>
                    <a:cubicBezTo>
                      <a:pt x="272" y="25"/>
                      <a:pt x="272" y="25"/>
                      <a:pt x="272" y="25"/>
                    </a:cubicBezTo>
                    <a:close/>
                    <a:moveTo>
                      <a:pt x="300" y="30"/>
                    </a:moveTo>
                    <a:cubicBezTo>
                      <a:pt x="281" y="26"/>
                      <a:pt x="281" y="26"/>
                      <a:pt x="281" y="26"/>
                    </a:cubicBezTo>
                    <a:cubicBezTo>
                      <a:pt x="280" y="35"/>
                      <a:pt x="280" y="35"/>
                      <a:pt x="280" y="35"/>
                    </a:cubicBezTo>
                    <a:cubicBezTo>
                      <a:pt x="297" y="39"/>
                      <a:pt x="297" y="39"/>
                      <a:pt x="297" y="39"/>
                    </a:cubicBezTo>
                    <a:cubicBezTo>
                      <a:pt x="300" y="30"/>
                      <a:pt x="300" y="30"/>
                      <a:pt x="300" y="30"/>
                    </a:cubicBezTo>
                    <a:close/>
                    <a:moveTo>
                      <a:pt x="327" y="44"/>
                    </a:moveTo>
                    <a:cubicBezTo>
                      <a:pt x="310" y="34"/>
                      <a:pt x="310" y="34"/>
                      <a:pt x="310" y="34"/>
                    </a:cubicBezTo>
                    <a:cubicBezTo>
                      <a:pt x="306" y="43"/>
                      <a:pt x="306" y="43"/>
                      <a:pt x="306" y="43"/>
                    </a:cubicBezTo>
                    <a:cubicBezTo>
                      <a:pt x="321" y="52"/>
                      <a:pt x="321" y="52"/>
                      <a:pt x="321" y="52"/>
                    </a:cubicBezTo>
                    <a:cubicBezTo>
                      <a:pt x="327" y="44"/>
                      <a:pt x="327" y="44"/>
                      <a:pt x="327" y="44"/>
                    </a:cubicBezTo>
                    <a:close/>
                    <a:moveTo>
                      <a:pt x="346" y="67"/>
                    </a:moveTo>
                    <a:cubicBezTo>
                      <a:pt x="334" y="51"/>
                      <a:pt x="334" y="51"/>
                      <a:pt x="334" y="51"/>
                    </a:cubicBezTo>
                    <a:cubicBezTo>
                      <a:pt x="327" y="58"/>
                      <a:pt x="327" y="58"/>
                      <a:pt x="327" y="58"/>
                    </a:cubicBezTo>
                    <a:cubicBezTo>
                      <a:pt x="338" y="72"/>
                      <a:pt x="338" y="72"/>
                      <a:pt x="338" y="72"/>
                    </a:cubicBezTo>
                    <a:cubicBezTo>
                      <a:pt x="346" y="67"/>
                      <a:pt x="346" y="67"/>
                      <a:pt x="346" y="67"/>
                    </a:cubicBezTo>
                    <a:close/>
                    <a:moveTo>
                      <a:pt x="356" y="95"/>
                    </a:moveTo>
                    <a:cubicBezTo>
                      <a:pt x="350" y="76"/>
                      <a:pt x="350" y="76"/>
                      <a:pt x="350" y="76"/>
                    </a:cubicBezTo>
                    <a:cubicBezTo>
                      <a:pt x="342" y="80"/>
                      <a:pt x="342" y="80"/>
                      <a:pt x="342" y="80"/>
                    </a:cubicBezTo>
                    <a:cubicBezTo>
                      <a:pt x="344" y="85"/>
                      <a:pt x="346" y="91"/>
                      <a:pt x="347" y="97"/>
                    </a:cubicBezTo>
                    <a:cubicBezTo>
                      <a:pt x="356" y="95"/>
                      <a:pt x="356" y="95"/>
                      <a:pt x="356" y="95"/>
                    </a:cubicBezTo>
                    <a:close/>
                    <a:moveTo>
                      <a:pt x="359" y="124"/>
                    </a:moveTo>
                    <a:cubicBezTo>
                      <a:pt x="350" y="124"/>
                      <a:pt x="350" y="124"/>
                      <a:pt x="350" y="124"/>
                    </a:cubicBezTo>
                    <a:cubicBezTo>
                      <a:pt x="348" y="106"/>
                      <a:pt x="348" y="106"/>
                      <a:pt x="348" y="106"/>
                    </a:cubicBezTo>
                    <a:cubicBezTo>
                      <a:pt x="358" y="105"/>
                      <a:pt x="358" y="105"/>
                      <a:pt x="358" y="105"/>
                    </a:cubicBezTo>
                    <a:cubicBezTo>
                      <a:pt x="359" y="124"/>
                      <a:pt x="359" y="124"/>
                      <a:pt x="359" y="124"/>
                    </a:cubicBezTo>
                    <a:close/>
                    <a:moveTo>
                      <a:pt x="359" y="153"/>
                    </a:moveTo>
                    <a:cubicBezTo>
                      <a:pt x="350" y="153"/>
                      <a:pt x="350" y="153"/>
                      <a:pt x="350" y="153"/>
                    </a:cubicBezTo>
                    <a:cubicBezTo>
                      <a:pt x="350" y="134"/>
                      <a:pt x="350" y="134"/>
                      <a:pt x="350" y="134"/>
                    </a:cubicBezTo>
                    <a:cubicBezTo>
                      <a:pt x="359" y="134"/>
                      <a:pt x="359" y="134"/>
                      <a:pt x="359" y="134"/>
                    </a:cubicBezTo>
                    <a:cubicBezTo>
                      <a:pt x="359" y="153"/>
                      <a:pt x="359" y="153"/>
                      <a:pt x="359" y="153"/>
                    </a:cubicBezTo>
                    <a:close/>
                    <a:moveTo>
                      <a:pt x="359" y="181"/>
                    </a:moveTo>
                    <a:cubicBezTo>
                      <a:pt x="350" y="181"/>
                      <a:pt x="350" y="181"/>
                      <a:pt x="350" y="181"/>
                    </a:cubicBezTo>
                    <a:cubicBezTo>
                      <a:pt x="350" y="162"/>
                      <a:pt x="350" y="162"/>
                      <a:pt x="350" y="162"/>
                    </a:cubicBezTo>
                    <a:cubicBezTo>
                      <a:pt x="359" y="162"/>
                      <a:pt x="359" y="162"/>
                      <a:pt x="359" y="162"/>
                    </a:cubicBezTo>
                    <a:cubicBezTo>
                      <a:pt x="359" y="181"/>
                      <a:pt x="359" y="181"/>
                      <a:pt x="359" y="181"/>
                    </a:cubicBezTo>
                    <a:close/>
                    <a:moveTo>
                      <a:pt x="359" y="209"/>
                    </a:moveTo>
                    <a:cubicBezTo>
                      <a:pt x="350" y="209"/>
                      <a:pt x="350" y="209"/>
                      <a:pt x="350" y="209"/>
                    </a:cubicBezTo>
                    <a:cubicBezTo>
                      <a:pt x="350" y="190"/>
                      <a:pt x="350" y="190"/>
                      <a:pt x="350" y="190"/>
                    </a:cubicBezTo>
                    <a:cubicBezTo>
                      <a:pt x="359" y="190"/>
                      <a:pt x="359" y="190"/>
                      <a:pt x="359" y="190"/>
                    </a:cubicBezTo>
                    <a:cubicBezTo>
                      <a:pt x="359" y="209"/>
                      <a:pt x="359" y="209"/>
                      <a:pt x="359" y="209"/>
                    </a:cubicBezTo>
                    <a:close/>
                    <a:moveTo>
                      <a:pt x="0" y="29"/>
                    </a:moveTo>
                    <a:cubicBezTo>
                      <a:pt x="58" y="0"/>
                      <a:pt x="58" y="0"/>
                      <a:pt x="58" y="0"/>
                    </a:cubicBezTo>
                    <a:cubicBezTo>
                      <a:pt x="58" y="24"/>
                      <a:pt x="58" y="24"/>
                      <a:pt x="58" y="24"/>
                    </a:cubicBezTo>
                    <a:cubicBezTo>
                      <a:pt x="74" y="24"/>
                      <a:pt x="74" y="24"/>
                      <a:pt x="74" y="24"/>
                    </a:cubicBezTo>
                    <a:cubicBezTo>
                      <a:pt x="74" y="34"/>
                      <a:pt x="74" y="34"/>
                      <a:pt x="74" y="34"/>
                    </a:cubicBezTo>
                    <a:cubicBezTo>
                      <a:pt x="58" y="34"/>
                      <a:pt x="58" y="34"/>
                      <a:pt x="58" y="34"/>
                    </a:cubicBezTo>
                    <a:cubicBezTo>
                      <a:pt x="58" y="58"/>
                      <a:pt x="58" y="58"/>
                      <a:pt x="58" y="58"/>
                    </a:cubicBezTo>
                    <a:cubicBezTo>
                      <a:pt x="0" y="29"/>
                      <a:pt x="0" y="29"/>
                      <a:pt x="0" y="29"/>
                    </a:cubicBezTo>
                  </a:path>
                </a:pathLst>
              </a:custGeom>
              <a:solidFill>
                <a:srgbClr val="17375E"/>
              </a:solidFill>
              <a:ln w="9525">
                <a:noFill/>
                <a:round/>
              </a:ln>
            </p:spPr>
            <p:txBody>
              <a:bodyPr/>
              <a:lstStyle/>
              <a:p>
                <a:endParaRPr lang="zh-CN" altLang="en-US"/>
              </a:p>
            </p:txBody>
          </p:sp>
          <p:sp>
            <p:nvSpPr>
              <p:cNvPr id="239739" name="Freeform 35"/>
              <p:cNvSpPr>
                <a:spLocks noChangeArrowheads="1"/>
              </p:cNvSpPr>
              <p:nvPr/>
            </p:nvSpPr>
            <p:spPr bwMode="auto">
              <a:xfrm>
                <a:off x="5588031" y="3171175"/>
                <a:ext cx="77767" cy="174475"/>
              </a:xfrm>
              <a:custGeom>
                <a:avLst/>
                <a:gdLst>
                  <a:gd name="T0" fmla="*/ 2147483647 w 69"/>
                  <a:gd name="T1" fmla="*/ 2147483647 h 156"/>
                  <a:gd name="T2" fmla="*/ 2147483647 w 69"/>
                  <a:gd name="T3" fmla="*/ 2147483647 h 156"/>
                  <a:gd name="T4" fmla="*/ 2147483647 w 69"/>
                  <a:gd name="T5" fmla="*/ 2147483647 h 156"/>
                  <a:gd name="T6" fmla="*/ 2147483647 w 69"/>
                  <a:gd name="T7" fmla="*/ 2147483647 h 156"/>
                  <a:gd name="T8" fmla="*/ 2147483647 w 69"/>
                  <a:gd name="T9" fmla="*/ 2147483647 h 156"/>
                  <a:gd name="T10" fmla="*/ 2147483647 w 69"/>
                  <a:gd name="T11" fmla="*/ 2147483647 h 156"/>
                  <a:gd name="T12" fmla="*/ 2147483647 w 69"/>
                  <a:gd name="T13" fmla="*/ 0 h 156"/>
                  <a:gd name="T14" fmla="*/ 0 w 69"/>
                  <a:gd name="T15" fmla="*/ 2147483647 h 156"/>
                  <a:gd name="T16" fmla="*/ 2147483647 w 69"/>
                  <a:gd name="T17" fmla="*/ 2147483647 h 156"/>
                  <a:gd name="T18" fmla="*/ 2147483647 w 69"/>
                  <a:gd name="T19" fmla="*/ 2147483647 h 156"/>
                  <a:gd name="T20" fmla="*/ 2147483647 w 69"/>
                  <a:gd name="T21" fmla="*/ 2147483647 h 156"/>
                  <a:gd name="T22" fmla="*/ 2147483647 w 69"/>
                  <a:gd name="T23" fmla="*/ 2147483647 h 156"/>
                  <a:gd name="T24" fmla="*/ 2147483647 w 69"/>
                  <a:gd name="T25" fmla="*/ 2147483647 h 156"/>
                  <a:gd name="T26" fmla="*/ 2147483647 w 69"/>
                  <a:gd name="T27" fmla="*/ 0 h 156"/>
                  <a:gd name="T28" fmla="*/ 2147483647 w 69"/>
                  <a:gd name="T29" fmla="*/ 0 h 156"/>
                  <a:gd name="T30" fmla="*/ 2147483647 w 69"/>
                  <a:gd name="T31" fmla="*/ 2147483647 h 156"/>
                  <a:gd name="T32" fmla="*/ 2147483647 w 69"/>
                  <a:gd name="T33" fmla="*/ 2147483647 h 156"/>
                  <a:gd name="T34" fmla="*/ 2147483647 w 69"/>
                  <a:gd name="T35" fmla="*/ 2147483647 h 156"/>
                  <a:gd name="T36" fmla="*/ 2147483647 w 69"/>
                  <a:gd name="T37" fmla="*/ 2147483647 h 156"/>
                  <a:gd name="T38" fmla="*/ 2147483647 w 69"/>
                  <a:gd name="T39" fmla="*/ 2147483647 h 156"/>
                  <a:gd name="T40" fmla="*/ 2147483647 w 69"/>
                  <a:gd name="T41" fmla="*/ 2147483647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56"/>
                  <a:gd name="T65" fmla="*/ 69 w 69"/>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56">
                    <a:moveTo>
                      <a:pt x="29" y="121"/>
                    </a:moveTo>
                    <a:lnTo>
                      <a:pt x="29" y="100"/>
                    </a:lnTo>
                    <a:lnTo>
                      <a:pt x="39" y="100"/>
                    </a:lnTo>
                    <a:lnTo>
                      <a:pt x="39" y="121"/>
                    </a:lnTo>
                    <a:lnTo>
                      <a:pt x="29" y="121"/>
                    </a:lnTo>
                    <a:close/>
                    <a:moveTo>
                      <a:pt x="35" y="0"/>
                    </a:moveTo>
                    <a:lnTo>
                      <a:pt x="0" y="69"/>
                    </a:lnTo>
                    <a:lnTo>
                      <a:pt x="29" y="69"/>
                    </a:lnTo>
                    <a:lnTo>
                      <a:pt x="29" y="88"/>
                    </a:lnTo>
                    <a:lnTo>
                      <a:pt x="39" y="88"/>
                    </a:lnTo>
                    <a:lnTo>
                      <a:pt x="39" y="69"/>
                    </a:lnTo>
                    <a:lnTo>
                      <a:pt x="69" y="69"/>
                    </a:lnTo>
                    <a:lnTo>
                      <a:pt x="35" y="0"/>
                    </a:lnTo>
                    <a:close/>
                    <a:moveTo>
                      <a:pt x="29" y="156"/>
                    </a:moveTo>
                    <a:lnTo>
                      <a:pt x="29" y="133"/>
                    </a:lnTo>
                    <a:lnTo>
                      <a:pt x="39" y="133"/>
                    </a:lnTo>
                    <a:lnTo>
                      <a:pt x="39" y="156"/>
                    </a:lnTo>
                    <a:lnTo>
                      <a:pt x="29" y="156"/>
                    </a:lnTo>
                  </a:path>
                </a:pathLst>
              </a:custGeom>
              <a:solidFill>
                <a:srgbClr val="17375E"/>
              </a:solidFill>
              <a:ln w="9525">
                <a:noFill/>
                <a:round/>
              </a:ln>
            </p:spPr>
            <p:txBody>
              <a:bodyPr/>
              <a:lstStyle/>
              <a:p>
                <a:endParaRPr lang="zh-CN" altLang="en-US"/>
              </a:p>
            </p:txBody>
          </p:sp>
          <p:sp>
            <p:nvSpPr>
              <p:cNvPr id="239740" name="Freeform 36"/>
              <p:cNvSpPr>
                <a:spLocks noChangeArrowheads="1"/>
              </p:cNvSpPr>
              <p:nvPr/>
            </p:nvSpPr>
            <p:spPr bwMode="auto">
              <a:xfrm>
                <a:off x="3364529" y="3448059"/>
                <a:ext cx="76180" cy="174475"/>
              </a:xfrm>
              <a:custGeom>
                <a:avLst/>
                <a:gdLst>
                  <a:gd name="T0" fmla="*/ 2147483647 w 69"/>
                  <a:gd name="T1" fmla="*/ 2147483647 h 156"/>
                  <a:gd name="T2" fmla="*/ 2147483647 w 69"/>
                  <a:gd name="T3" fmla="*/ 2147483647 h 156"/>
                  <a:gd name="T4" fmla="*/ 2147483647 w 69"/>
                  <a:gd name="T5" fmla="*/ 2147483647 h 156"/>
                  <a:gd name="T6" fmla="*/ 2147483647 w 69"/>
                  <a:gd name="T7" fmla="*/ 2147483647 h 156"/>
                  <a:gd name="T8" fmla="*/ 2147483647 w 69"/>
                  <a:gd name="T9" fmla="*/ 2147483647 h 156"/>
                  <a:gd name="T10" fmla="*/ 2147483647 w 69"/>
                  <a:gd name="T11" fmla="*/ 2147483647 h 156"/>
                  <a:gd name="T12" fmla="*/ 2147483647 w 69"/>
                  <a:gd name="T13" fmla="*/ 0 h 156"/>
                  <a:gd name="T14" fmla="*/ 0 w 69"/>
                  <a:gd name="T15" fmla="*/ 2147483647 h 156"/>
                  <a:gd name="T16" fmla="*/ 2147483647 w 69"/>
                  <a:gd name="T17" fmla="*/ 2147483647 h 156"/>
                  <a:gd name="T18" fmla="*/ 2147483647 w 69"/>
                  <a:gd name="T19" fmla="*/ 2147483647 h 156"/>
                  <a:gd name="T20" fmla="*/ 2147483647 w 69"/>
                  <a:gd name="T21" fmla="*/ 2147483647 h 156"/>
                  <a:gd name="T22" fmla="*/ 2147483647 w 69"/>
                  <a:gd name="T23" fmla="*/ 2147483647 h 156"/>
                  <a:gd name="T24" fmla="*/ 2147483647 w 69"/>
                  <a:gd name="T25" fmla="*/ 2147483647 h 156"/>
                  <a:gd name="T26" fmla="*/ 2147483647 w 69"/>
                  <a:gd name="T27" fmla="*/ 0 h 156"/>
                  <a:gd name="T28" fmla="*/ 2147483647 w 69"/>
                  <a:gd name="T29" fmla="*/ 0 h 156"/>
                  <a:gd name="T30" fmla="*/ 2147483647 w 69"/>
                  <a:gd name="T31" fmla="*/ 2147483647 h 156"/>
                  <a:gd name="T32" fmla="*/ 2147483647 w 69"/>
                  <a:gd name="T33" fmla="*/ 2147483647 h 156"/>
                  <a:gd name="T34" fmla="*/ 2147483647 w 69"/>
                  <a:gd name="T35" fmla="*/ 2147483647 h 156"/>
                  <a:gd name="T36" fmla="*/ 2147483647 w 69"/>
                  <a:gd name="T37" fmla="*/ 2147483647 h 156"/>
                  <a:gd name="T38" fmla="*/ 2147483647 w 69"/>
                  <a:gd name="T39" fmla="*/ 2147483647 h 156"/>
                  <a:gd name="T40" fmla="*/ 2147483647 w 69"/>
                  <a:gd name="T41" fmla="*/ 2147483647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56"/>
                  <a:gd name="T65" fmla="*/ 69 w 69"/>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56">
                    <a:moveTo>
                      <a:pt x="29" y="121"/>
                    </a:moveTo>
                    <a:lnTo>
                      <a:pt x="29" y="98"/>
                    </a:lnTo>
                    <a:lnTo>
                      <a:pt x="41" y="98"/>
                    </a:lnTo>
                    <a:lnTo>
                      <a:pt x="41" y="121"/>
                    </a:lnTo>
                    <a:lnTo>
                      <a:pt x="29" y="121"/>
                    </a:lnTo>
                    <a:close/>
                    <a:moveTo>
                      <a:pt x="35" y="0"/>
                    </a:moveTo>
                    <a:lnTo>
                      <a:pt x="0" y="69"/>
                    </a:lnTo>
                    <a:lnTo>
                      <a:pt x="29" y="69"/>
                    </a:lnTo>
                    <a:lnTo>
                      <a:pt x="29" y="88"/>
                    </a:lnTo>
                    <a:lnTo>
                      <a:pt x="41" y="88"/>
                    </a:lnTo>
                    <a:lnTo>
                      <a:pt x="41" y="69"/>
                    </a:lnTo>
                    <a:lnTo>
                      <a:pt x="69" y="69"/>
                    </a:lnTo>
                    <a:lnTo>
                      <a:pt x="35" y="0"/>
                    </a:lnTo>
                    <a:close/>
                    <a:moveTo>
                      <a:pt x="29" y="156"/>
                    </a:moveTo>
                    <a:lnTo>
                      <a:pt x="29" y="133"/>
                    </a:lnTo>
                    <a:lnTo>
                      <a:pt x="41" y="133"/>
                    </a:lnTo>
                    <a:lnTo>
                      <a:pt x="41" y="156"/>
                    </a:lnTo>
                    <a:lnTo>
                      <a:pt x="29" y="156"/>
                    </a:lnTo>
                  </a:path>
                </a:pathLst>
              </a:custGeom>
              <a:solidFill>
                <a:srgbClr val="17375E"/>
              </a:solidFill>
              <a:ln w="9525">
                <a:noFill/>
                <a:round/>
              </a:ln>
            </p:spPr>
            <p:txBody>
              <a:bodyPr/>
              <a:lstStyle/>
              <a:p>
                <a:endParaRPr lang="zh-CN" altLang="en-US"/>
              </a:p>
            </p:txBody>
          </p:sp>
          <p:sp>
            <p:nvSpPr>
              <p:cNvPr id="239741" name="Freeform 37"/>
              <p:cNvSpPr>
                <a:spLocks noChangeArrowheads="1"/>
              </p:cNvSpPr>
              <p:nvPr/>
            </p:nvSpPr>
            <p:spPr bwMode="auto">
              <a:xfrm>
                <a:off x="5391232" y="4549905"/>
                <a:ext cx="76180" cy="174475"/>
              </a:xfrm>
              <a:custGeom>
                <a:avLst/>
                <a:gdLst>
                  <a:gd name="T0" fmla="*/ 2147483647 w 69"/>
                  <a:gd name="T1" fmla="*/ 2147483647 h 155"/>
                  <a:gd name="T2" fmla="*/ 2147483647 w 69"/>
                  <a:gd name="T3" fmla="*/ 2147483647 h 155"/>
                  <a:gd name="T4" fmla="*/ 2147483647 w 69"/>
                  <a:gd name="T5" fmla="*/ 2147483647 h 155"/>
                  <a:gd name="T6" fmla="*/ 2147483647 w 69"/>
                  <a:gd name="T7" fmla="*/ 2147483647 h 155"/>
                  <a:gd name="T8" fmla="*/ 2147483647 w 69"/>
                  <a:gd name="T9" fmla="*/ 2147483647 h 155"/>
                  <a:gd name="T10" fmla="*/ 2147483647 w 69"/>
                  <a:gd name="T11" fmla="*/ 2147483647 h 155"/>
                  <a:gd name="T12" fmla="*/ 2147483647 w 69"/>
                  <a:gd name="T13" fmla="*/ 0 h 155"/>
                  <a:gd name="T14" fmla="*/ 0 w 69"/>
                  <a:gd name="T15" fmla="*/ 2147483647 h 155"/>
                  <a:gd name="T16" fmla="*/ 2147483647 w 69"/>
                  <a:gd name="T17" fmla="*/ 2147483647 h 155"/>
                  <a:gd name="T18" fmla="*/ 2147483647 w 69"/>
                  <a:gd name="T19" fmla="*/ 2147483647 h 155"/>
                  <a:gd name="T20" fmla="*/ 2147483647 w 69"/>
                  <a:gd name="T21" fmla="*/ 2147483647 h 155"/>
                  <a:gd name="T22" fmla="*/ 2147483647 w 69"/>
                  <a:gd name="T23" fmla="*/ 2147483647 h 155"/>
                  <a:gd name="T24" fmla="*/ 2147483647 w 69"/>
                  <a:gd name="T25" fmla="*/ 2147483647 h 155"/>
                  <a:gd name="T26" fmla="*/ 2147483647 w 69"/>
                  <a:gd name="T27" fmla="*/ 0 h 155"/>
                  <a:gd name="T28" fmla="*/ 2147483647 w 69"/>
                  <a:gd name="T29" fmla="*/ 0 h 155"/>
                  <a:gd name="T30" fmla="*/ 2147483647 w 69"/>
                  <a:gd name="T31" fmla="*/ 2147483647 h 155"/>
                  <a:gd name="T32" fmla="*/ 2147483647 w 69"/>
                  <a:gd name="T33" fmla="*/ 2147483647 h 155"/>
                  <a:gd name="T34" fmla="*/ 2147483647 w 69"/>
                  <a:gd name="T35" fmla="*/ 2147483647 h 155"/>
                  <a:gd name="T36" fmla="*/ 2147483647 w 69"/>
                  <a:gd name="T37" fmla="*/ 2147483647 h 155"/>
                  <a:gd name="T38" fmla="*/ 2147483647 w 69"/>
                  <a:gd name="T39" fmla="*/ 2147483647 h 155"/>
                  <a:gd name="T40" fmla="*/ 2147483647 w 69"/>
                  <a:gd name="T41" fmla="*/ 2147483647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55"/>
                  <a:gd name="T65" fmla="*/ 69 w 6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55">
                    <a:moveTo>
                      <a:pt x="29" y="121"/>
                    </a:moveTo>
                    <a:lnTo>
                      <a:pt x="29" y="99"/>
                    </a:lnTo>
                    <a:lnTo>
                      <a:pt x="40" y="99"/>
                    </a:lnTo>
                    <a:lnTo>
                      <a:pt x="40" y="121"/>
                    </a:lnTo>
                    <a:lnTo>
                      <a:pt x="29" y="121"/>
                    </a:lnTo>
                    <a:close/>
                    <a:moveTo>
                      <a:pt x="35" y="0"/>
                    </a:moveTo>
                    <a:lnTo>
                      <a:pt x="0" y="69"/>
                    </a:lnTo>
                    <a:lnTo>
                      <a:pt x="29" y="69"/>
                    </a:lnTo>
                    <a:lnTo>
                      <a:pt x="29" y="88"/>
                    </a:lnTo>
                    <a:lnTo>
                      <a:pt x="40" y="88"/>
                    </a:lnTo>
                    <a:lnTo>
                      <a:pt x="40" y="69"/>
                    </a:lnTo>
                    <a:lnTo>
                      <a:pt x="69" y="69"/>
                    </a:lnTo>
                    <a:lnTo>
                      <a:pt x="35" y="0"/>
                    </a:lnTo>
                    <a:close/>
                    <a:moveTo>
                      <a:pt x="29" y="155"/>
                    </a:moveTo>
                    <a:lnTo>
                      <a:pt x="29" y="133"/>
                    </a:lnTo>
                    <a:lnTo>
                      <a:pt x="40" y="133"/>
                    </a:lnTo>
                    <a:lnTo>
                      <a:pt x="40" y="155"/>
                    </a:lnTo>
                    <a:lnTo>
                      <a:pt x="29" y="155"/>
                    </a:lnTo>
                  </a:path>
                </a:pathLst>
              </a:custGeom>
              <a:solidFill>
                <a:srgbClr val="17375E"/>
              </a:solidFill>
              <a:ln w="9525">
                <a:noFill/>
                <a:round/>
              </a:ln>
            </p:spPr>
            <p:txBody>
              <a:bodyPr/>
              <a:lstStyle/>
              <a:p>
                <a:endParaRPr lang="zh-CN" altLang="en-US"/>
              </a:p>
            </p:txBody>
          </p:sp>
          <p:sp>
            <p:nvSpPr>
              <p:cNvPr id="239742" name="Freeform 38"/>
              <p:cNvSpPr>
                <a:spLocks noChangeArrowheads="1"/>
              </p:cNvSpPr>
              <p:nvPr/>
            </p:nvSpPr>
            <p:spPr bwMode="auto">
              <a:xfrm>
                <a:off x="5745151" y="3696496"/>
                <a:ext cx="76180" cy="172579"/>
              </a:xfrm>
              <a:custGeom>
                <a:avLst/>
                <a:gdLst>
                  <a:gd name="T0" fmla="*/ 2147483647 w 69"/>
                  <a:gd name="T1" fmla="*/ 2147483647 h 155"/>
                  <a:gd name="T2" fmla="*/ 2147483647 w 69"/>
                  <a:gd name="T3" fmla="*/ 2147483647 h 155"/>
                  <a:gd name="T4" fmla="*/ 2147483647 w 69"/>
                  <a:gd name="T5" fmla="*/ 2147483647 h 155"/>
                  <a:gd name="T6" fmla="*/ 2147483647 w 69"/>
                  <a:gd name="T7" fmla="*/ 2147483647 h 155"/>
                  <a:gd name="T8" fmla="*/ 2147483647 w 69"/>
                  <a:gd name="T9" fmla="*/ 2147483647 h 155"/>
                  <a:gd name="T10" fmla="*/ 2147483647 w 69"/>
                  <a:gd name="T11" fmla="*/ 2147483647 h 155"/>
                  <a:gd name="T12" fmla="*/ 2147483647 w 69"/>
                  <a:gd name="T13" fmla="*/ 0 h 155"/>
                  <a:gd name="T14" fmla="*/ 0 w 69"/>
                  <a:gd name="T15" fmla="*/ 2147483647 h 155"/>
                  <a:gd name="T16" fmla="*/ 2147483647 w 69"/>
                  <a:gd name="T17" fmla="*/ 2147483647 h 155"/>
                  <a:gd name="T18" fmla="*/ 2147483647 w 69"/>
                  <a:gd name="T19" fmla="*/ 2147483647 h 155"/>
                  <a:gd name="T20" fmla="*/ 2147483647 w 69"/>
                  <a:gd name="T21" fmla="*/ 2147483647 h 155"/>
                  <a:gd name="T22" fmla="*/ 2147483647 w 69"/>
                  <a:gd name="T23" fmla="*/ 2147483647 h 155"/>
                  <a:gd name="T24" fmla="*/ 2147483647 w 69"/>
                  <a:gd name="T25" fmla="*/ 2147483647 h 155"/>
                  <a:gd name="T26" fmla="*/ 2147483647 w 69"/>
                  <a:gd name="T27" fmla="*/ 0 h 155"/>
                  <a:gd name="T28" fmla="*/ 2147483647 w 69"/>
                  <a:gd name="T29" fmla="*/ 0 h 155"/>
                  <a:gd name="T30" fmla="*/ 2147483647 w 69"/>
                  <a:gd name="T31" fmla="*/ 2147483647 h 155"/>
                  <a:gd name="T32" fmla="*/ 2147483647 w 69"/>
                  <a:gd name="T33" fmla="*/ 2147483647 h 155"/>
                  <a:gd name="T34" fmla="*/ 2147483647 w 69"/>
                  <a:gd name="T35" fmla="*/ 2147483647 h 155"/>
                  <a:gd name="T36" fmla="*/ 2147483647 w 69"/>
                  <a:gd name="T37" fmla="*/ 2147483647 h 155"/>
                  <a:gd name="T38" fmla="*/ 2147483647 w 69"/>
                  <a:gd name="T39" fmla="*/ 2147483647 h 155"/>
                  <a:gd name="T40" fmla="*/ 2147483647 w 69"/>
                  <a:gd name="T41" fmla="*/ 2147483647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55"/>
                  <a:gd name="T65" fmla="*/ 69 w 6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55">
                    <a:moveTo>
                      <a:pt x="30" y="121"/>
                    </a:moveTo>
                    <a:lnTo>
                      <a:pt x="30" y="99"/>
                    </a:lnTo>
                    <a:lnTo>
                      <a:pt x="41" y="99"/>
                    </a:lnTo>
                    <a:lnTo>
                      <a:pt x="41" y="121"/>
                    </a:lnTo>
                    <a:lnTo>
                      <a:pt x="30" y="121"/>
                    </a:lnTo>
                    <a:close/>
                    <a:moveTo>
                      <a:pt x="35" y="0"/>
                    </a:moveTo>
                    <a:lnTo>
                      <a:pt x="0" y="69"/>
                    </a:lnTo>
                    <a:lnTo>
                      <a:pt x="30" y="69"/>
                    </a:lnTo>
                    <a:lnTo>
                      <a:pt x="30" y="87"/>
                    </a:lnTo>
                    <a:lnTo>
                      <a:pt x="41" y="87"/>
                    </a:lnTo>
                    <a:lnTo>
                      <a:pt x="41" y="69"/>
                    </a:lnTo>
                    <a:lnTo>
                      <a:pt x="69" y="69"/>
                    </a:lnTo>
                    <a:lnTo>
                      <a:pt x="35" y="0"/>
                    </a:lnTo>
                    <a:close/>
                    <a:moveTo>
                      <a:pt x="30" y="155"/>
                    </a:moveTo>
                    <a:lnTo>
                      <a:pt x="30" y="132"/>
                    </a:lnTo>
                    <a:lnTo>
                      <a:pt x="41" y="132"/>
                    </a:lnTo>
                    <a:lnTo>
                      <a:pt x="41" y="155"/>
                    </a:lnTo>
                    <a:lnTo>
                      <a:pt x="30" y="155"/>
                    </a:lnTo>
                  </a:path>
                </a:pathLst>
              </a:custGeom>
              <a:solidFill>
                <a:srgbClr val="17375E"/>
              </a:solidFill>
              <a:ln w="9525">
                <a:noFill/>
                <a:round/>
              </a:ln>
            </p:spPr>
            <p:txBody>
              <a:bodyPr/>
              <a:lstStyle/>
              <a:p>
                <a:endParaRPr lang="zh-CN" altLang="en-US"/>
              </a:p>
            </p:txBody>
          </p:sp>
          <p:sp>
            <p:nvSpPr>
              <p:cNvPr id="239743" name="Freeform 39"/>
              <p:cNvSpPr>
                <a:spLocks noChangeArrowheads="1"/>
              </p:cNvSpPr>
              <p:nvPr/>
            </p:nvSpPr>
            <p:spPr bwMode="auto">
              <a:xfrm>
                <a:off x="3929530" y="4549905"/>
                <a:ext cx="74593" cy="172579"/>
              </a:xfrm>
              <a:custGeom>
                <a:avLst/>
                <a:gdLst>
                  <a:gd name="T0" fmla="*/ 2147483647 w 68"/>
                  <a:gd name="T1" fmla="*/ 2147483647 h 154"/>
                  <a:gd name="T2" fmla="*/ 2147483647 w 68"/>
                  <a:gd name="T3" fmla="*/ 2147483647 h 154"/>
                  <a:gd name="T4" fmla="*/ 2147483647 w 68"/>
                  <a:gd name="T5" fmla="*/ 2147483647 h 154"/>
                  <a:gd name="T6" fmla="*/ 2147483647 w 68"/>
                  <a:gd name="T7" fmla="*/ 2147483647 h 154"/>
                  <a:gd name="T8" fmla="*/ 2147483647 w 68"/>
                  <a:gd name="T9" fmla="*/ 2147483647 h 154"/>
                  <a:gd name="T10" fmla="*/ 2147483647 w 68"/>
                  <a:gd name="T11" fmla="*/ 2147483647 h 154"/>
                  <a:gd name="T12" fmla="*/ 2147483647 w 68"/>
                  <a:gd name="T13" fmla="*/ 0 h 154"/>
                  <a:gd name="T14" fmla="*/ 0 w 68"/>
                  <a:gd name="T15" fmla="*/ 2147483647 h 154"/>
                  <a:gd name="T16" fmla="*/ 2147483647 w 68"/>
                  <a:gd name="T17" fmla="*/ 2147483647 h 154"/>
                  <a:gd name="T18" fmla="*/ 2147483647 w 68"/>
                  <a:gd name="T19" fmla="*/ 2147483647 h 154"/>
                  <a:gd name="T20" fmla="*/ 2147483647 w 68"/>
                  <a:gd name="T21" fmla="*/ 2147483647 h 154"/>
                  <a:gd name="T22" fmla="*/ 2147483647 w 68"/>
                  <a:gd name="T23" fmla="*/ 2147483647 h 154"/>
                  <a:gd name="T24" fmla="*/ 2147483647 w 68"/>
                  <a:gd name="T25" fmla="*/ 2147483647 h 154"/>
                  <a:gd name="T26" fmla="*/ 2147483647 w 68"/>
                  <a:gd name="T27" fmla="*/ 0 h 154"/>
                  <a:gd name="T28" fmla="*/ 2147483647 w 68"/>
                  <a:gd name="T29" fmla="*/ 0 h 154"/>
                  <a:gd name="T30" fmla="*/ 2147483647 w 68"/>
                  <a:gd name="T31" fmla="*/ 2147483647 h 154"/>
                  <a:gd name="T32" fmla="*/ 2147483647 w 68"/>
                  <a:gd name="T33" fmla="*/ 2147483647 h 154"/>
                  <a:gd name="T34" fmla="*/ 2147483647 w 68"/>
                  <a:gd name="T35" fmla="*/ 2147483647 h 154"/>
                  <a:gd name="T36" fmla="*/ 2147483647 w 68"/>
                  <a:gd name="T37" fmla="*/ 2147483647 h 154"/>
                  <a:gd name="T38" fmla="*/ 2147483647 w 68"/>
                  <a:gd name="T39" fmla="*/ 2147483647 h 154"/>
                  <a:gd name="T40" fmla="*/ 2147483647 w 68"/>
                  <a:gd name="T41" fmla="*/ 2147483647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54"/>
                  <a:gd name="T65" fmla="*/ 68 w 68"/>
                  <a:gd name="T66" fmla="*/ 154 h 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54">
                    <a:moveTo>
                      <a:pt x="28" y="121"/>
                    </a:moveTo>
                    <a:lnTo>
                      <a:pt x="28" y="98"/>
                    </a:lnTo>
                    <a:lnTo>
                      <a:pt x="39" y="98"/>
                    </a:lnTo>
                    <a:lnTo>
                      <a:pt x="39" y="121"/>
                    </a:lnTo>
                    <a:lnTo>
                      <a:pt x="28" y="121"/>
                    </a:lnTo>
                    <a:close/>
                    <a:moveTo>
                      <a:pt x="33" y="0"/>
                    </a:moveTo>
                    <a:lnTo>
                      <a:pt x="0" y="67"/>
                    </a:lnTo>
                    <a:lnTo>
                      <a:pt x="28" y="67"/>
                    </a:lnTo>
                    <a:lnTo>
                      <a:pt x="28" y="86"/>
                    </a:lnTo>
                    <a:lnTo>
                      <a:pt x="39" y="86"/>
                    </a:lnTo>
                    <a:lnTo>
                      <a:pt x="39" y="67"/>
                    </a:lnTo>
                    <a:lnTo>
                      <a:pt x="68" y="67"/>
                    </a:lnTo>
                    <a:lnTo>
                      <a:pt x="33" y="0"/>
                    </a:lnTo>
                    <a:close/>
                    <a:moveTo>
                      <a:pt x="28" y="154"/>
                    </a:moveTo>
                    <a:lnTo>
                      <a:pt x="28" y="132"/>
                    </a:lnTo>
                    <a:lnTo>
                      <a:pt x="39" y="132"/>
                    </a:lnTo>
                    <a:lnTo>
                      <a:pt x="39" y="154"/>
                    </a:lnTo>
                    <a:lnTo>
                      <a:pt x="28" y="154"/>
                    </a:lnTo>
                  </a:path>
                </a:pathLst>
              </a:custGeom>
              <a:solidFill>
                <a:srgbClr val="17375E"/>
              </a:solidFill>
              <a:ln w="9525">
                <a:noFill/>
                <a:round/>
              </a:ln>
            </p:spPr>
            <p:txBody>
              <a:bodyPr/>
              <a:lstStyle/>
              <a:p>
                <a:endParaRPr lang="zh-CN" altLang="en-US"/>
              </a:p>
            </p:txBody>
          </p:sp>
          <p:sp>
            <p:nvSpPr>
              <p:cNvPr id="239744" name="Freeform 40"/>
              <p:cNvSpPr>
                <a:spLocks noChangeArrowheads="1"/>
              </p:cNvSpPr>
              <p:nvPr/>
            </p:nvSpPr>
            <p:spPr bwMode="auto">
              <a:xfrm>
                <a:off x="4754812" y="2863947"/>
                <a:ext cx="249172" cy="77755"/>
              </a:xfrm>
              <a:custGeom>
                <a:avLst/>
                <a:gdLst>
                  <a:gd name="T0" fmla="*/ 2147483647 w 223"/>
                  <a:gd name="T1" fmla="*/ 2147483647 h 69"/>
                  <a:gd name="T2" fmla="*/ 2147483647 w 223"/>
                  <a:gd name="T3" fmla="*/ 2147483647 h 69"/>
                  <a:gd name="T4" fmla="*/ 2147483647 w 223"/>
                  <a:gd name="T5" fmla="*/ 2147483647 h 69"/>
                  <a:gd name="T6" fmla="*/ 2147483647 w 223"/>
                  <a:gd name="T7" fmla="*/ 2147483647 h 69"/>
                  <a:gd name="T8" fmla="*/ 2147483647 w 223"/>
                  <a:gd name="T9" fmla="*/ 2147483647 h 69"/>
                  <a:gd name="T10" fmla="*/ 2147483647 w 223"/>
                  <a:gd name="T11" fmla="*/ 2147483647 h 69"/>
                  <a:gd name="T12" fmla="*/ 2147483647 w 223"/>
                  <a:gd name="T13" fmla="*/ 2147483647 h 69"/>
                  <a:gd name="T14" fmla="*/ 2147483647 w 223"/>
                  <a:gd name="T15" fmla="*/ 0 h 69"/>
                  <a:gd name="T16" fmla="*/ 2147483647 w 223"/>
                  <a:gd name="T17" fmla="*/ 2147483647 h 69"/>
                  <a:gd name="T18" fmla="*/ 2147483647 w 223"/>
                  <a:gd name="T19" fmla="*/ 2147483647 h 69"/>
                  <a:gd name="T20" fmla="*/ 2147483647 w 223"/>
                  <a:gd name="T21" fmla="*/ 2147483647 h 69"/>
                  <a:gd name="T22" fmla="*/ 2147483647 w 223"/>
                  <a:gd name="T23" fmla="*/ 2147483647 h 69"/>
                  <a:gd name="T24" fmla="*/ 2147483647 w 223"/>
                  <a:gd name="T25" fmla="*/ 2147483647 h 69"/>
                  <a:gd name="T26" fmla="*/ 2147483647 w 223"/>
                  <a:gd name="T27" fmla="*/ 2147483647 h 69"/>
                  <a:gd name="T28" fmla="*/ 2147483647 w 223"/>
                  <a:gd name="T29" fmla="*/ 2147483647 h 69"/>
                  <a:gd name="T30" fmla="*/ 0 w 223"/>
                  <a:gd name="T31" fmla="*/ 2147483647 h 69"/>
                  <a:gd name="T32" fmla="*/ 2147483647 w 223"/>
                  <a:gd name="T33" fmla="*/ 2147483647 h 69"/>
                  <a:gd name="T34" fmla="*/ 2147483647 w 223"/>
                  <a:gd name="T35" fmla="*/ 2147483647 h 69"/>
                  <a:gd name="T36" fmla="*/ 0 w 223"/>
                  <a:gd name="T37" fmla="*/ 2147483647 h 69"/>
                  <a:gd name="T38" fmla="*/ 0 w 223"/>
                  <a:gd name="T39" fmla="*/ 2147483647 h 69"/>
                  <a:gd name="T40" fmla="*/ 0 w 223"/>
                  <a:gd name="T41" fmla="*/ 2147483647 h 69"/>
                  <a:gd name="T42" fmla="*/ 2147483647 w 223"/>
                  <a:gd name="T43" fmla="*/ 2147483647 h 69"/>
                  <a:gd name="T44" fmla="*/ 2147483647 w 223"/>
                  <a:gd name="T45" fmla="*/ 2147483647 h 69"/>
                  <a:gd name="T46" fmla="*/ 2147483647 w 223"/>
                  <a:gd name="T47" fmla="*/ 2147483647 h 69"/>
                  <a:gd name="T48" fmla="*/ 2147483647 w 223"/>
                  <a:gd name="T49" fmla="*/ 2147483647 h 69"/>
                  <a:gd name="T50" fmla="*/ 2147483647 w 223"/>
                  <a:gd name="T51" fmla="*/ 2147483647 h 69"/>
                  <a:gd name="T52" fmla="*/ 2147483647 w 223"/>
                  <a:gd name="T53" fmla="*/ 2147483647 h 69"/>
                  <a:gd name="T54" fmla="*/ 2147483647 w 223"/>
                  <a:gd name="T55" fmla="*/ 2147483647 h 69"/>
                  <a:gd name="T56" fmla="*/ 2147483647 w 223"/>
                  <a:gd name="T57" fmla="*/ 2147483647 h 69"/>
                  <a:gd name="T58" fmla="*/ 2147483647 w 223"/>
                  <a:gd name="T59" fmla="*/ 2147483647 h 69"/>
                  <a:gd name="T60" fmla="*/ 2147483647 w 223"/>
                  <a:gd name="T61" fmla="*/ 2147483647 h 69"/>
                  <a:gd name="T62" fmla="*/ 2147483647 w 223"/>
                  <a:gd name="T63" fmla="*/ 2147483647 h 69"/>
                  <a:gd name="T64" fmla="*/ 2147483647 w 223"/>
                  <a:gd name="T65" fmla="*/ 214748364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69"/>
                  <a:gd name="T101" fmla="*/ 223 w 223"/>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69">
                    <a:moveTo>
                      <a:pt x="102" y="29"/>
                    </a:moveTo>
                    <a:lnTo>
                      <a:pt x="124" y="29"/>
                    </a:lnTo>
                    <a:lnTo>
                      <a:pt x="124" y="40"/>
                    </a:lnTo>
                    <a:lnTo>
                      <a:pt x="102" y="40"/>
                    </a:lnTo>
                    <a:lnTo>
                      <a:pt x="102" y="29"/>
                    </a:lnTo>
                    <a:close/>
                    <a:moveTo>
                      <a:pt x="223" y="34"/>
                    </a:moveTo>
                    <a:lnTo>
                      <a:pt x="154" y="0"/>
                    </a:lnTo>
                    <a:lnTo>
                      <a:pt x="154" y="29"/>
                    </a:lnTo>
                    <a:lnTo>
                      <a:pt x="135" y="29"/>
                    </a:lnTo>
                    <a:lnTo>
                      <a:pt x="135" y="40"/>
                    </a:lnTo>
                    <a:lnTo>
                      <a:pt x="154" y="40"/>
                    </a:lnTo>
                    <a:lnTo>
                      <a:pt x="154" y="69"/>
                    </a:lnTo>
                    <a:lnTo>
                      <a:pt x="223" y="34"/>
                    </a:lnTo>
                    <a:close/>
                    <a:moveTo>
                      <a:pt x="0" y="29"/>
                    </a:moveTo>
                    <a:lnTo>
                      <a:pt x="23" y="29"/>
                    </a:lnTo>
                    <a:lnTo>
                      <a:pt x="23" y="40"/>
                    </a:lnTo>
                    <a:lnTo>
                      <a:pt x="0" y="40"/>
                    </a:lnTo>
                    <a:lnTo>
                      <a:pt x="0" y="29"/>
                    </a:lnTo>
                    <a:close/>
                    <a:moveTo>
                      <a:pt x="34" y="29"/>
                    </a:moveTo>
                    <a:lnTo>
                      <a:pt x="56" y="29"/>
                    </a:lnTo>
                    <a:lnTo>
                      <a:pt x="56" y="40"/>
                    </a:lnTo>
                    <a:lnTo>
                      <a:pt x="34" y="40"/>
                    </a:lnTo>
                    <a:lnTo>
                      <a:pt x="34" y="29"/>
                    </a:lnTo>
                    <a:close/>
                    <a:moveTo>
                      <a:pt x="68" y="29"/>
                    </a:moveTo>
                    <a:lnTo>
                      <a:pt x="91" y="29"/>
                    </a:lnTo>
                    <a:lnTo>
                      <a:pt x="91" y="40"/>
                    </a:lnTo>
                    <a:lnTo>
                      <a:pt x="68" y="40"/>
                    </a:lnTo>
                    <a:lnTo>
                      <a:pt x="68" y="29"/>
                    </a:lnTo>
                  </a:path>
                </a:pathLst>
              </a:custGeom>
              <a:solidFill>
                <a:srgbClr val="17375E"/>
              </a:solidFill>
              <a:ln w="9525">
                <a:noFill/>
                <a:round/>
              </a:ln>
            </p:spPr>
            <p:txBody>
              <a:bodyPr/>
              <a:lstStyle/>
              <a:p>
                <a:endParaRPr lang="zh-CN" altLang="en-US"/>
              </a:p>
            </p:txBody>
          </p:sp>
          <p:sp>
            <p:nvSpPr>
              <p:cNvPr id="239745" name="Freeform 41"/>
              <p:cNvSpPr>
                <a:spLocks noChangeArrowheads="1"/>
              </p:cNvSpPr>
              <p:nvPr/>
            </p:nvSpPr>
            <p:spPr bwMode="auto">
              <a:xfrm>
                <a:off x="4759574" y="1927093"/>
                <a:ext cx="852262" cy="278780"/>
              </a:xfrm>
              <a:custGeom>
                <a:avLst/>
                <a:gdLst>
                  <a:gd name="T0" fmla="*/ 2147483647 w 641"/>
                  <a:gd name="T1" fmla="*/ 2147483647 h 209"/>
                  <a:gd name="T2" fmla="*/ 2147483647 w 641"/>
                  <a:gd name="T3" fmla="*/ 2147483647 h 209"/>
                  <a:gd name="T4" fmla="*/ 2147483647 w 641"/>
                  <a:gd name="T5" fmla="*/ 2147483647 h 209"/>
                  <a:gd name="T6" fmla="*/ 2147483647 w 641"/>
                  <a:gd name="T7" fmla="*/ 2147483647 h 209"/>
                  <a:gd name="T8" fmla="*/ 2147483647 w 641"/>
                  <a:gd name="T9" fmla="*/ 2147483647 h 209"/>
                  <a:gd name="T10" fmla="*/ 2147483647 w 641"/>
                  <a:gd name="T11" fmla="*/ 2147483647 h 209"/>
                  <a:gd name="T12" fmla="*/ 2147483647 w 641"/>
                  <a:gd name="T13" fmla="*/ 2147483647 h 209"/>
                  <a:gd name="T14" fmla="*/ 2147483647 w 641"/>
                  <a:gd name="T15" fmla="*/ 2147483647 h 209"/>
                  <a:gd name="T16" fmla="*/ 2147483647 w 641"/>
                  <a:gd name="T17" fmla="*/ 2147483647 h 209"/>
                  <a:gd name="T18" fmla="*/ 2147483647 w 641"/>
                  <a:gd name="T19" fmla="*/ 2147483647 h 209"/>
                  <a:gd name="T20" fmla="*/ 2147483647 w 641"/>
                  <a:gd name="T21" fmla="*/ 2147483647 h 209"/>
                  <a:gd name="T22" fmla="*/ 2147483647 w 641"/>
                  <a:gd name="T23" fmla="*/ 2147483647 h 209"/>
                  <a:gd name="T24" fmla="*/ 2147483647 w 641"/>
                  <a:gd name="T25" fmla="*/ 2147483647 h 209"/>
                  <a:gd name="T26" fmla="*/ 2147483647 w 641"/>
                  <a:gd name="T27" fmla="*/ 2147483647 h 209"/>
                  <a:gd name="T28" fmla="*/ 2147483647 w 641"/>
                  <a:gd name="T29" fmla="*/ 2147483647 h 209"/>
                  <a:gd name="T30" fmla="*/ 2147483647 w 641"/>
                  <a:gd name="T31" fmla="*/ 2147483647 h 209"/>
                  <a:gd name="T32" fmla="*/ 2147483647 w 641"/>
                  <a:gd name="T33" fmla="*/ 2147483647 h 209"/>
                  <a:gd name="T34" fmla="*/ 2147483647 w 641"/>
                  <a:gd name="T35" fmla="*/ 2147483647 h 209"/>
                  <a:gd name="T36" fmla="*/ 2147483647 w 641"/>
                  <a:gd name="T37" fmla="*/ 2147483647 h 209"/>
                  <a:gd name="T38" fmla="*/ 2147483647 w 641"/>
                  <a:gd name="T39" fmla="*/ 2147483647 h 209"/>
                  <a:gd name="T40" fmla="*/ 2147483647 w 641"/>
                  <a:gd name="T41" fmla="*/ 2147483647 h 209"/>
                  <a:gd name="T42" fmla="*/ 2147483647 w 641"/>
                  <a:gd name="T43" fmla="*/ 2147483647 h 209"/>
                  <a:gd name="T44" fmla="*/ 2147483647 w 641"/>
                  <a:gd name="T45" fmla="*/ 2147483647 h 209"/>
                  <a:gd name="T46" fmla="*/ 2147483647 w 641"/>
                  <a:gd name="T47" fmla="*/ 2147483647 h 209"/>
                  <a:gd name="T48" fmla="*/ 2147483647 w 641"/>
                  <a:gd name="T49" fmla="*/ 2147483647 h 209"/>
                  <a:gd name="T50" fmla="*/ 2147483647 w 641"/>
                  <a:gd name="T51" fmla="*/ 2147483647 h 209"/>
                  <a:gd name="T52" fmla="*/ 2147483647 w 641"/>
                  <a:gd name="T53" fmla="*/ 2147483647 h 209"/>
                  <a:gd name="T54" fmla="*/ 2147483647 w 641"/>
                  <a:gd name="T55" fmla="*/ 2147483647 h 209"/>
                  <a:gd name="T56" fmla="*/ 2147483647 w 641"/>
                  <a:gd name="T57" fmla="*/ 2147483647 h 209"/>
                  <a:gd name="T58" fmla="*/ 2147483647 w 641"/>
                  <a:gd name="T59" fmla="*/ 2147483647 h 209"/>
                  <a:gd name="T60" fmla="*/ 2147483647 w 641"/>
                  <a:gd name="T61" fmla="*/ 2147483647 h 209"/>
                  <a:gd name="T62" fmla="*/ 2147483647 w 641"/>
                  <a:gd name="T63" fmla="*/ 2147483647 h 209"/>
                  <a:gd name="T64" fmla="*/ 2147483647 w 641"/>
                  <a:gd name="T65" fmla="*/ 2147483647 h 209"/>
                  <a:gd name="T66" fmla="*/ 2147483647 w 641"/>
                  <a:gd name="T67" fmla="*/ 2147483647 h 209"/>
                  <a:gd name="T68" fmla="*/ 2147483647 w 641"/>
                  <a:gd name="T69" fmla="*/ 2147483647 h 209"/>
                  <a:gd name="T70" fmla="*/ 2147483647 w 641"/>
                  <a:gd name="T71" fmla="*/ 2147483647 h 209"/>
                  <a:gd name="T72" fmla="*/ 0 w 641"/>
                  <a:gd name="T73" fmla="*/ 2147483647 h 209"/>
                  <a:gd name="T74" fmla="*/ 0 w 641"/>
                  <a:gd name="T75" fmla="*/ 2147483647 h 209"/>
                  <a:gd name="T76" fmla="*/ 2147483647 w 641"/>
                  <a:gd name="T77" fmla="*/ 2147483647 h 209"/>
                  <a:gd name="T78" fmla="*/ 0 w 641"/>
                  <a:gd name="T79" fmla="*/ 2147483647 h 209"/>
                  <a:gd name="T80" fmla="*/ 2147483647 w 641"/>
                  <a:gd name="T81" fmla="*/ 2147483647 h 209"/>
                  <a:gd name="T82" fmla="*/ 2147483647 w 641"/>
                  <a:gd name="T83" fmla="*/ 2147483647 h 209"/>
                  <a:gd name="T84" fmla="*/ 2147483647 w 641"/>
                  <a:gd name="T85" fmla="*/ 2147483647 h 209"/>
                  <a:gd name="T86" fmla="*/ 2147483647 w 641"/>
                  <a:gd name="T87" fmla="*/ 2147483647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1"/>
                  <a:gd name="T133" fmla="*/ 0 h 209"/>
                  <a:gd name="T134" fmla="*/ 641 w 641"/>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1" h="209">
                    <a:moveTo>
                      <a:pt x="258" y="24"/>
                    </a:moveTo>
                    <a:cubicBezTo>
                      <a:pt x="277" y="24"/>
                      <a:pt x="277" y="24"/>
                      <a:pt x="277" y="24"/>
                    </a:cubicBezTo>
                    <a:cubicBezTo>
                      <a:pt x="277" y="33"/>
                      <a:pt x="277" y="33"/>
                      <a:pt x="277" y="33"/>
                    </a:cubicBezTo>
                    <a:cubicBezTo>
                      <a:pt x="258" y="33"/>
                      <a:pt x="258" y="33"/>
                      <a:pt x="258" y="33"/>
                    </a:cubicBezTo>
                    <a:cubicBezTo>
                      <a:pt x="258" y="24"/>
                      <a:pt x="258" y="24"/>
                      <a:pt x="258" y="24"/>
                    </a:cubicBezTo>
                    <a:close/>
                    <a:moveTo>
                      <a:pt x="229" y="24"/>
                    </a:moveTo>
                    <a:cubicBezTo>
                      <a:pt x="248" y="24"/>
                      <a:pt x="248" y="24"/>
                      <a:pt x="248" y="24"/>
                    </a:cubicBezTo>
                    <a:cubicBezTo>
                      <a:pt x="248" y="33"/>
                      <a:pt x="248" y="33"/>
                      <a:pt x="248" y="33"/>
                    </a:cubicBezTo>
                    <a:cubicBezTo>
                      <a:pt x="229" y="33"/>
                      <a:pt x="229" y="33"/>
                      <a:pt x="229" y="33"/>
                    </a:cubicBezTo>
                    <a:cubicBezTo>
                      <a:pt x="229" y="24"/>
                      <a:pt x="229" y="24"/>
                      <a:pt x="229" y="24"/>
                    </a:cubicBezTo>
                    <a:close/>
                    <a:moveTo>
                      <a:pt x="201" y="24"/>
                    </a:moveTo>
                    <a:cubicBezTo>
                      <a:pt x="220" y="24"/>
                      <a:pt x="220" y="24"/>
                      <a:pt x="220" y="24"/>
                    </a:cubicBezTo>
                    <a:cubicBezTo>
                      <a:pt x="220" y="33"/>
                      <a:pt x="220" y="33"/>
                      <a:pt x="220" y="33"/>
                    </a:cubicBezTo>
                    <a:cubicBezTo>
                      <a:pt x="201" y="33"/>
                      <a:pt x="201" y="33"/>
                      <a:pt x="201" y="33"/>
                    </a:cubicBezTo>
                    <a:cubicBezTo>
                      <a:pt x="201" y="24"/>
                      <a:pt x="201" y="24"/>
                      <a:pt x="201" y="24"/>
                    </a:cubicBezTo>
                    <a:close/>
                    <a:moveTo>
                      <a:pt x="173" y="24"/>
                    </a:moveTo>
                    <a:cubicBezTo>
                      <a:pt x="192" y="24"/>
                      <a:pt x="192" y="24"/>
                      <a:pt x="192" y="24"/>
                    </a:cubicBezTo>
                    <a:cubicBezTo>
                      <a:pt x="192" y="33"/>
                      <a:pt x="192" y="33"/>
                      <a:pt x="192" y="33"/>
                    </a:cubicBezTo>
                    <a:cubicBezTo>
                      <a:pt x="173" y="33"/>
                      <a:pt x="173" y="33"/>
                      <a:pt x="173" y="33"/>
                    </a:cubicBezTo>
                    <a:cubicBezTo>
                      <a:pt x="173" y="24"/>
                      <a:pt x="173" y="24"/>
                      <a:pt x="173" y="24"/>
                    </a:cubicBezTo>
                    <a:close/>
                    <a:moveTo>
                      <a:pt x="144" y="24"/>
                    </a:moveTo>
                    <a:cubicBezTo>
                      <a:pt x="163" y="24"/>
                      <a:pt x="163" y="24"/>
                      <a:pt x="163" y="24"/>
                    </a:cubicBezTo>
                    <a:cubicBezTo>
                      <a:pt x="163" y="33"/>
                      <a:pt x="163" y="33"/>
                      <a:pt x="163" y="33"/>
                    </a:cubicBezTo>
                    <a:cubicBezTo>
                      <a:pt x="144" y="33"/>
                      <a:pt x="144" y="33"/>
                      <a:pt x="144" y="33"/>
                    </a:cubicBezTo>
                    <a:cubicBezTo>
                      <a:pt x="144" y="24"/>
                      <a:pt x="144" y="24"/>
                      <a:pt x="144" y="24"/>
                    </a:cubicBezTo>
                    <a:close/>
                    <a:moveTo>
                      <a:pt x="399" y="24"/>
                    </a:moveTo>
                    <a:cubicBezTo>
                      <a:pt x="418" y="24"/>
                      <a:pt x="418" y="24"/>
                      <a:pt x="418" y="24"/>
                    </a:cubicBezTo>
                    <a:cubicBezTo>
                      <a:pt x="418" y="33"/>
                      <a:pt x="418" y="33"/>
                      <a:pt x="418" y="33"/>
                    </a:cubicBezTo>
                    <a:cubicBezTo>
                      <a:pt x="399" y="33"/>
                      <a:pt x="399" y="33"/>
                      <a:pt x="399" y="33"/>
                    </a:cubicBezTo>
                    <a:cubicBezTo>
                      <a:pt x="399" y="24"/>
                      <a:pt x="399" y="24"/>
                      <a:pt x="399" y="24"/>
                    </a:cubicBezTo>
                    <a:close/>
                    <a:moveTo>
                      <a:pt x="370" y="24"/>
                    </a:moveTo>
                    <a:cubicBezTo>
                      <a:pt x="389" y="24"/>
                      <a:pt x="389" y="24"/>
                      <a:pt x="389" y="24"/>
                    </a:cubicBezTo>
                    <a:cubicBezTo>
                      <a:pt x="389" y="33"/>
                      <a:pt x="389" y="33"/>
                      <a:pt x="389" y="33"/>
                    </a:cubicBezTo>
                    <a:cubicBezTo>
                      <a:pt x="370" y="33"/>
                      <a:pt x="370" y="33"/>
                      <a:pt x="370" y="33"/>
                    </a:cubicBezTo>
                    <a:cubicBezTo>
                      <a:pt x="370" y="24"/>
                      <a:pt x="370" y="24"/>
                      <a:pt x="370" y="24"/>
                    </a:cubicBezTo>
                    <a:close/>
                    <a:moveTo>
                      <a:pt x="342" y="24"/>
                    </a:moveTo>
                    <a:cubicBezTo>
                      <a:pt x="361" y="24"/>
                      <a:pt x="361" y="24"/>
                      <a:pt x="361" y="24"/>
                    </a:cubicBezTo>
                    <a:cubicBezTo>
                      <a:pt x="361" y="33"/>
                      <a:pt x="361" y="33"/>
                      <a:pt x="361" y="33"/>
                    </a:cubicBezTo>
                    <a:cubicBezTo>
                      <a:pt x="342" y="33"/>
                      <a:pt x="342" y="33"/>
                      <a:pt x="342" y="33"/>
                    </a:cubicBezTo>
                    <a:cubicBezTo>
                      <a:pt x="342" y="24"/>
                      <a:pt x="342" y="24"/>
                      <a:pt x="342" y="24"/>
                    </a:cubicBezTo>
                    <a:close/>
                    <a:moveTo>
                      <a:pt x="314" y="24"/>
                    </a:moveTo>
                    <a:cubicBezTo>
                      <a:pt x="333" y="24"/>
                      <a:pt x="333" y="24"/>
                      <a:pt x="333" y="24"/>
                    </a:cubicBezTo>
                    <a:cubicBezTo>
                      <a:pt x="333" y="33"/>
                      <a:pt x="333" y="33"/>
                      <a:pt x="333" y="33"/>
                    </a:cubicBezTo>
                    <a:cubicBezTo>
                      <a:pt x="314" y="33"/>
                      <a:pt x="314" y="33"/>
                      <a:pt x="314" y="33"/>
                    </a:cubicBezTo>
                    <a:cubicBezTo>
                      <a:pt x="314" y="24"/>
                      <a:pt x="314" y="24"/>
                      <a:pt x="314" y="24"/>
                    </a:cubicBezTo>
                    <a:close/>
                    <a:moveTo>
                      <a:pt x="285" y="24"/>
                    </a:moveTo>
                    <a:cubicBezTo>
                      <a:pt x="304" y="24"/>
                      <a:pt x="304" y="24"/>
                      <a:pt x="304" y="24"/>
                    </a:cubicBezTo>
                    <a:cubicBezTo>
                      <a:pt x="304" y="33"/>
                      <a:pt x="304" y="33"/>
                      <a:pt x="304" y="33"/>
                    </a:cubicBezTo>
                    <a:cubicBezTo>
                      <a:pt x="285" y="33"/>
                      <a:pt x="285" y="33"/>
                      <a:pt x="285" y="33"/>
                    </a:cubicBezTo>
                    <a:cubicBezTo>
                      <a:pt x="285" y="24"/>
                      <a:pt x="285" y="24"/>
                      <a:pt x="285" y="24"/>
                    </a:cubicBezTo>
                    <a:close/>
                    <a:moveTo>
                      <a:pt x="540" y="24"/>
                    </a:moveTo>
                    <a:cubicBezTo>
                      <a:pt x="559" y="24"/>
                      <a:pt x="559" y="24"/>
                      <a:pt x="559" y="24"/>
                    </a:cubicBezTo>
                    <a:cubicBezTo>
                      <a:pt x="559" y="33"/>
                      <a:pt x="559" y="33"/>
                      <a:pt x="559" y="33"/>
                    </a:cubicBezTo>
                    <a:cubicBezTo>
                      <a:pt x="540" y="33"/>
                      <a:pt x="540" y="33"/>
                      <a:pt x="540" y="33"/>
                    </a:cubicBezTo>
                    <a:cubicBezTo>
                      <a:pt x="540" y="24"/>
                      <a:pt x="540" y="24"/>
                      <a:pt x="540" y="24"/>
                    </a:cubicBezTo>
                    <a:close/>
                    <a:moveTo>
                      <a:pt x="511" y="24"/>
                    </a:moveTo>
                    <a:cubicBezTo>
                      <a:pt x="530" y="24"/>
                      <a:pt x="530" y="24"/>
                      <a:pt x="530" y="24"/>
                    </a:cubicBezTo>
                    <a:cubicBezTo>
                      <a:pt x="530" y="33"/>
                      <a:pt x="530" y="33"/>
                      <a:pt x="530" y="33"/>
                    </a:cubicBezTo>
                    <a:cubicBezTo>
                      <a:pt x="511" y="33"/>
                      <a:pt x="511" y="33"/>
                      <a:pt x="511" y="33"/>
                    </a:cubicBezTo>
                    <a:cubicBezTo>
                      <a:pt x="511" y="24"/>
                      <a:pt x="511" y="24"/>
                      <a:pt x="511" y="24"/>
                    </a:cubicBezTo>
                    <a:close/>
                    <a:moveTo>
                      <a:pt x="483" y="24"/>
                    </a:moveTo>
                    <a:cubicBezTo>
                      <a:pt x="502" y="24"/>
                      <a:pt x="502" y="24"/>
                      <a:pt x="502" y="24"/>
                    </a:cubicBezTo>
                    <a:cubicBezTo>
                      <a:pt x="502" y="33"/>
                      <a:pt x="502" y="33"/>
                      <a:pt x="502" y="33"/>
                    </a:cubicBezTo>
                    <a:cubicBezTo>
                      <a:pt x="483" y="33"/>
                      <a:pt x="483" y="33"/>
                      <a:pt x="483" y="33"/>
                    </a:cubicBezTo>
                    <a:cubicBezTo>
                      <a:pt x="483" y="24"/>
                      <a:pt x="483" y="24"/>
                      <a:pt x="483" y="24"/>
                    </a:cubicBezTo>
                    <a:close/>
                    <a:moveTo>
                      <a:pt x="455" y="24"/>
                    </a:moveTo>
                    <a:cubicBezTo>
                      <a:pt x="474" y="24"/>
                      <a:pt x="474" y="24"/>
                      <a:pt x="474" y="24"/>
                    </a:cubicBezTo>
                    <a:cubicBezTo>
                      <a:pt x="474" y="33"/>
                      <a:pt x="474" y="33"/>
                      <a:pt x="474" y="33"/>
                    </a:cubicBezTo>
                    <a:cubicBezTo>
                      <a:pt x="455" y="33"/>
                      <a:pt x="455" y="33"/>
                      <a:pt x="455" y="33"/>
                    </a:cubicBezTo>
                    <a:cubicBezTo>
                      <a:pt x="455" y="24"/>
                      <a:pt x="455" y="24"/>
                      <a:pt x="455" y="24"/>
                    </a:cubicBezTo>
                    <a:close/>
                    <a:moveTo>
                      <a:pt x="426" y="24"/>
                    </a:moveTo>
                    <a:cubicBezTo>
                      <a:pt x="445" y="24"/>
                      <a:pt x="445" y="24"/>
                      <a:pt x="445" y="24"/>
                    </a:cubicBezTo>
                    <a:cubicBezTo>
                      <a:pt x="445" y="33"/>
                      <a:pt x="445" y="33"/>
                      <a:pt x="445" y="33"/>
                    </a:cubicBezTo>
                    <a:cubicBezTo>
                      <a:pt x="426" y="33"/>
                      <a:pt x="426" y="33"/>
                      <a:pt x="426" y="33"/>
                    </a:cubicBezTo>
                    <a:cubicBezTo>
                      <a:pt x="426" y="24"/>
                      <a:pt x="426" y="24"/>
                      <a:pt x="426" y="24"/>
                    </a:cubicBezTo>
                    <a:close/>
                    <a:moveTo>
                      <a:pt x="116" y="24"/>
                    </a:moveTo>
                    <a:cubicBezTo>
                      <a:pt x="135" y="24"/>
                      <a:pt x="135" y="24"/>
                      <a:pt x="135" y="24"/>
                    </a:cubicBezTo>
                    <a:cubicBezTo>
                      <a:pt x="135" y="33"/>
                      <a:pt x="135" y="33"/>
                      <a:pt x="135" y="33"/>
                    </a:cubicBezTo>
                    <a:cubicBezTo>
                      <a:pt x="116" y="33"/>
                      <a:pt x="116" y="33"/>
                      <a:pt x="116" y="33"/>
                    </a:cubicBezTo>
                    <a:cubicBezTo>
                      <a:pt x="116" y="24"/>
                      <a:pt x="116" y="24"/>
                      <a:pt x="116" y="24"/>
                    </a:cubicBezTo>
                    <a:close/>
                    <a:moveTo>
                      <a:pt x="87" y="25"/>
                    </a:moveTo>
                    <a:cubicBezTo>
                      <a:pt x="107" y="24"/>
                      <a:pt x="107" y="24"/>
                      <a:pt x="107" y="24"/>
                    </a:cubicBezTo>
                    <a:cubicBezTo>
                      <a:pt x="107" y="33"/>
                      <a:pt x="107" y="33"/>
                      <a:pt x="107" y="33"/>
                    </a:cubicBezTo>
                    <a:cubicBezTo>
                      <a:pt x="88" y="34"/>
                      <a:pt x="88" y="34"/>
                      <a:pt x="88" y="34"/>
                    </a:cubicBezTo>
                    <a:cubicBezTo>
                      <a:pt x="87" y="25"/>
                      <a:pt x="87" y="25"/>
                      <a:pt x="87" y="25"/>
                    </a:cubicBezTo>
                    <a:close/>
                    <a:moveTo>
                      <a:pt x="58" y="30"/>
                    </a:moveTo>
                    <a:cubicBezTo>
                      <a:pt x="78" y="26"/>
                      <a:pt x="78" y="26"/>
                      <a:pt x="78" y="26"/>
                    </a:cubicBezTo>
                    <a:cubicBezTo>
                      <a:pt x="79" y="35"/>
                      <a:pt x="79" y="35"/>
                      <a:pt x="79" y="35"/>
                    </a:cubicBezTo>
                    <a:cubicBezTo>
                      <a:pt x="61" y="39"/>
                      <a:pt x="61" y="39"/>
                      <a:pt x="61" y="39"/>
                    </a:cubicBezTo>
                    <a:cubicBezTo>
                      <a:pt x="58" y="30"/>
                      <a:pt x="58" y="30"/>
                      <a:pt x="58" y="30"/>
                    </a:cubicBezTo>
                    <a:close/>
                    <a:moveTo>
                      <a:pt x="32" y="44"/>
                    </a:moveTo>
                    <a:cubicBezTo>
                      <a:pt x="49" y="34"/>
                      <a:pt x="49" y="34"/>
                      <a:pt x="49" y="34"/>
                    </a:cubicBezTo>
                    <a:cubicBezTo>
                      <a:pt x="53" y="42"/>
                      <a:pt x="53" y="42"/>
                      <a:pt x="53" y="42"/>
                    </a:cubicBezTo>
                    <a:cubicBezTo>
                      <a:pt x="38" y="52"/>
                      <a:pt x="38" y="52"/>
                      <a:pt x="38" y="52"/>
                    </a:cubicBezTo>
                    <a:cubicBezTo>
                      <a:pt x="32" y="44"/>
                      <a:pt x="32" y="44"/>
                      <a:pt x="32" y="44"/>
                    </a:cubicBezTo>
                    <a:close/>
                    <a:moveTo>
                      <a:pt x="13" y="67"/>
                    </a:moveTo>
                    <a:cubicBezTo>
                      <a:pt x="25" y="51"/>
                      <a:pt x="25" y="51"/>
                      <a:pt x="25" y="51"/>
                    </a:cubicBezTo>
                    <a:cubicBezTo>
                      <a:pt x="31" y="58"/>
                      <a:pt x="31" y="58"/>
                      <a:pt x="31" y="58"/>
                    </a:cubicBezTo>
                    <a:cubicBezTo>
                      <a:pt x="21" y="72"/>
                      <a:pt x="21" y="72"/>
                      <a:pt x="21" y="72"/>
                    </a:cubicBezTo>
                    <a:cubicBezTo>
                      <a:pt x="13" y="67"/>
                      <a:pt x="13" y="67"/>
                      <a:pt x="13" y="67"/>
                    </a:cubicBezTo>
                    <a:close/>
                    <a:moveTo>
                      <a:pt x="3" y="95"/>
                    </a:moveTo>
                    <a:cubicBezTo>
                      <a:pt x="8" y="76"/>
                      <a:pt x="8" y="76"/>
                      <a:pt x="8" y="76"/>
                    </a:cubicBezTo>
                    <a:cubicBezTo>
                      <a:pt x="17" y="80"/>
                      <a:pt x="17" y="80"/>
                      <a:pt x="17" y="80"/>
                    </a:cubicBezTo>
                    <a:cubicBezTo>
                      <a:pt x="15" y="85"/>
                      <a:pt x="13" y="91"/>
                      <a:pt x="12" y="97"/>
                    </a:cubicBezTo>
                    <a:cubicBezTo>
                      <a:pt x="3" y="95"/>
                      <a:pt x="3" y="95"/>
                      <a:pt x="3" y="95"/>
                    </a:cubicBezTo>
                    <a:close/>
                    <a:moveTo>
                      <a:pt x="0" y="124"/>
                    </a:moveTo>
                    <a:cubicBezTo>
                      <a:pt x="9" y="124"/>
                      <a:pt x="9" y="124"/>
                      <a:pt x="9" y="124"/>
                    </a:cubicBezTo>
                    <a:cubicBezTo>
                      <a:pt x="10" y="106"/>
                      <a:pt x="10" y="106"/>
                      <a:pt x="10" y="106"/>
                    </a:cubicBezTo>
                    <a:cubicBezTo>
                      <a:pt x="1" y="105"/>
                      <a:pt x="1" y="105"/>
                      <a:pt x="1" y="105"/>
                    </a:cubicBezTo>
                    <a:cubicBezTo>
                      <a:pt x="0" y="124"/>
                      <a:pt x="0" y="124"/>
                      <a:pt x="0" y="124"/>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81"/>
                    </a:moveTo>
                    <a:cubicBezTo>
                      <a:pt x="9" y="181"/>
                      <a:pt x="9" y="181"/>
                      <a:pt x="9" y="181"/>
                    </a:cubicBezTo>
                    <a:cubicBezTo>
                      <a:pt x="9" y="162"/>
                      <a:pt x="9" y="162"/>
                      <a:pt x="9" y="162"/>
                    </a:cubicBezTo>
                    <a:cubicBezTo>
                      <a:pt x="0" y="162"/>
                      <a:pt x="0" y="162"/>
                      <a:pt x="0" y="162"/>
                    </a:cubicBezTo>
                    <a:cubicBezTo>
                      <a:pt x="0" y="181"/>
                      <a:pt x="0" y="181"/>
                      <a:pt x="0" y="181"/>
                    </a:cubicBezTo>
                    <a:close/>
                    <a:moveTo>
                      <a:pt x="0" y="209"/>
                    </a:moveTo>
                    <a:cubicBezTo>
                      <a:pt x="9" y="209"/>
                      <a:pt x="9" y="209"/>
                      <a:pt x="9" y="209"/>
                    </a:cubicBezTo>
                    <a:cubicBezTo>
                      <a:pt x="9" y="190"/>
                      <a:pt x="9" y="190"/>
                      <a:pt x="9" y="190"/>
                    </a:cubicBezTo>
                    <a:cubicBezTo>
                      <a:pt x="0" y="190"/>
                      <a:pt x="0" y="190"/>
                      <a:pt x="0" y="190"/>
                    </a:cubicBezTo>
                    <a:cubicBezTo>
                      <a:pt x="0" y="209"/>
                      <a:pt x="0" y="209"/>
                      <a:pt x="0" y="209"/>
                    </a:cubicBezTo>
                    <a:close/>
                    <a:moveTo>
                      <a:pt x="641" y="29"/>
                    </a:moveTo>
                    <a:cubicBezTo>
                      <a:pt x="583" y="0"/>
                      <a:pt x="583" y="0"/>
                      <a:pt x="583" y="0"/>
                    </a:cubicBezTo>
                    <a:cubicBezTo>
                      <a:pt x="583" y="24"/>
                      <a:pt x="583" y="24"/>
                      <a:pt x="583" y="24"/>
                    </a:cubicBezTo>
                    <a:cubicBezTo>
                      <a:pt x="567" y="24"/>
                      <a:pt x="567" y="24"/>
                      <a:pt x="567" y="24"/>
                    </a:cubicBezTo>
                    <a:cubicBezTo>
                      <a:pt x="567" y="33"/>
                      <a:pt x="567" y="33"/>
                      <a:pt x="567" y="33"/>
                    </a:cubicBezTo>
                    <a:cubicBezTo>
                      <a:pt x="583" y="33"/>
                      <a:pt x="583" y="33"/>
                      <a:pt x="583" y="33"/>
                    </a:cubicBezTo>
                    <a:cubicBezTo>
                      <a:pt x="583" y="58"/>
                      <a:pt x="583" y="58"/>
                      <a:pt x="583" y="58"/>
                    </a:cubicBezTo>
                    <a:cubicBezTo>
                      <a:pt x="641" y="29"/>
                      <a:pt x="641" y="29"/>
                      <a:pt x="641" y="29"/>
                    </a:cubicBezTo>
                  </a:path>
                </a:pathLst>
              </a:custGeom>
              <a:solidFill>
                <a:srgbClr val="17375E"/>
              </a:solidFill>
              <a:ln w="9525">
                <a:noFill/>
                <a:round/>
              </a:ln>
            </p:spPr>
            <p:txBody>
              <a:bodyPr/>
              <a:lstStyle/>
              <a:p>
                <a:endParaRPr lang="zh-CN" altLang="en-US"/>
              </a:p>
            </p:txBody>
          </p:sp>
          <p:sp>
            <p:nvSpPr>
              <p:cNvPr id="239746" name="Freeform 42"/>
              <p:cNvSpPr>
                <a:spLocks noChangeArrowheads="1"/>
              </p:cNvSpPr>
              <p:nvPr/>
            </p:nvSpPr>
            <p:spPr bwMode="auto">
              <a:xfrm>
                <a:off x="3242324" y="1902438"/>
                <a:ext cx="336461" cy="506357"/>
              </a:xfrm>
              <a:custGeom>
                <a:avLst/>
                <a:gdLst>
                  <a:gd name="T0" fmla="*/ 2147483647 w 252"/>
                  <a:gd name="T1" fmla="*/ 2147483647 h 380"/>
                  <a:gd name="T2" fmla="*/ 2147483647 w 252"/>
                  <a:gd name="T3" fmla="*/ 2147483647 h 380"/>
                  <a:gd name="T4" fmla="*/ 0 w 252"/>
                  <a:gd name="T5" fmla="*/ 2147483647 h 380"/>
                  <a:gd name="T6" fmla="*/ 2147483647 w 252"/>
                  <a:gd name="T7" fmla="*/ 2147483647 h 380"/>
                  <a:gd name="T8" fmla="*/ 2147483647 w 252"/>
                  <a:gd name="T9" fmla="*/ 2147483647 h 380"/>
                  <a:gd name="T10" fmla="*/ 2147483647 w 252"/>
                  <a:gd name="T11" fmla="*/ 2147483647 h 380"/>
                  <a:gd name="T12" fmla="*/ 2147483647 w 252"/>
                  <a:gd name="T13" fmla="*/ 2147483647 h 380"/>
                  <a:gd name="T14" fmla="*/ 2147483647 w 252"/>
                  <a:gd name="T15" fmla="*/ 2147483647 h 380"/>
                  <a:gd name="T16" fmla="*/ 2147483647 w 252"/>
                  <a:gd name="T17" fmla="*/ 2147483647 h 380"/>
                  <a:gd name="T18" fmla="*/ 2147483647 w 252"/>
                  <a:gd name="T19" fmla="*/ 2147483647 h 380"/>
                  <a:gd name="T20" fmla="*/ 2147483647 w 252"/>
                  <a:gd name="T21" fmla="*/ 2147483647 h 380"/>
                  <a:gd name="T22" fmla="*/ 2147483647 w 252"/>
                  <a:gd name="T23" fmla="*/ 2147483647 h 380"/>
                  <a:gd name="T24" fmla="*/ 2147483647 w 252"/>
                  <a:gd name="T25" fmla="*/ 2147483647 h 380"/>
                  <a:gd name="T26" fmla="*/ 2147483647 w 252"/>
                  <a:gd name="T27" fmla="*/ 2147483647 h 380"/>
                  <a:gd name="T28" fmla="*/ 2147483647 w 252"/>
                  <a:gd name="T29" fmla="*/ 2147483647 h 380"/>
                  <a:gd name="T30" fmla="*/ 2147483647 w 252"/>
                  <a:gd name="T31" fmla="*/ 2147483647 h 380"/>
                  <a:gd name="T32" fmla="*/ 2147483647 w 252"/>
                  <a:gd name="T33" fmla="*/ 2147483647 h 380"/>
                  <a:gd name="T34" fmla="*/ 2147483647 w 252"/>
                  <a:gd name="T35" fmla="*/ 2147483647 h 380"/>
                  <a:gd name="T36" fmla="*/ 2147483647 w 252"/>
                  <a:gd name="T37" fmla="*/ 2147483647 h 380"/>
                  <a:gd name="T38" fmla="*/ 2147483647 w 252"/>
                  <a:gd name="T39" fmla="*/ 2147483647 h 380"/>
                  <a:gd name="T40" fmla="*/ 2147483647 w 252"/>
                  <a:gd name="T41" fmla="*/ 2147483647 h 380"/>
                  <a:gd name="T42" fmla="*/ 2147483647 w 252"/>
                  <a:gd name="T43" fmla="*/ 2147483647 h 380"/>
                  <a:gd name="T44" fmla="*/ 2147483647 w 252"/>
                  <a:gd name="T45" fmla="*/ 2147483647 h 380"/>
                  <a:gd name="T46" fmla="*/ 2147483647 w 252"/>
                  <a:gd name="T47" fmla="*/ 2147483647 h 380"/>
                  <a:gd name="T48" fmla="*/ 2147483647 w 252"/>
                  <a:gd name="T49" fmla="*/ 2147483647 h 380"/>
                  <a:gd name="T50" fmla="*/ 2147483647 w 252"/>
                  <a:gd name="T51" fmla="*/ 2147483647 h 380"/>
                  <a:gd name="T52" fmla="*/ 2147483647 w 252"/>
                  <a:gd name="T53" fmla="*/ 2147483647 h 380"/>
                  <a:gd name="T54" fmla="*/ 2147483647 w 252"/>
                  <a:gd name="T55" fmla="*/ 2147483647 h 380"/>
                  <a:gd name="T56" fmla="*/ 2147483647 w 252"/>
                  <a:gd name="T57" fmla="*/ 2147483647 h 380"/>
                  <a:gd name="T58" fmla="*/ 2147483647 w 252"/>
                  <a:gd name="T59" fmla="*/ 2147483647 h 380"/>
                  <a:gd name="T60" fmla="*/ 2147483647 w 252"/>
                  <a:gd name="T61" fmla="*/ 2147483647 h 380"/>
                  <a:gd name="T62" fmla="*/ 2147483647 w 252"/>
                  <a:gd name="T63" fmla="*/ 2147483647 h 380"/>
                  <a:gd name="T64" fmla="*/ 2147483647 w 252"/>
                  <a:gd name="T65" fmla="*/ 2147483647 h 380"/>
                  <a:gd name="T66" fmla="*/ 2147483647 w 252"/>
                  <a:gd name="T67" fmla="*/ 2147483647 h 380"/>
                  <a:gd name="T68" fmla="*/ 2147483647 w 252"/>
                  <a:gd name="T69" fmla="*/ 2147483647 h 380"/>
                  <a:gd name="T70" fmla="*/ 2147483647 w 252"/>
                  <a:gd name="T71" fmla="*/ 2147483647 h 380"/>
                  <a:gd name="T72" fmla="*/ 2147483647 w 252"/>
                  <a:gd name="T73" fmla="*/ 2147483647 h 380"/>
                  <a:gd name="T74" fmla="*/ 2147483647 w 252"/>
                  <a:gd name="T75" fmla="*/ 2147483647 h 380"/>
                  <a:gd name="T76" fmla="*/ 2147483647 w 252"/>
                  <a:gd name="T77" fmla="*/ 2147483647 h 380"/>
                  <a:gd name="T78" fmla="*/ 2147483647 w 252"/>
                  <a:gd name="T79" fmla="*/ 2147483647 h 380"/>
                  <a:gd name="T80" fmla="*/ 2147483647 w 252"/>
                  <a:gd name="T81" fmla="*/ 2147483647 h 380"/>
                  <a:gd name="T82" fmla="*/ 2147483647 w 252"/>
                  <a:gd name="T83" fmla="*/ 2147483647 h 380"/>
                  <a:gd name="T84" fmla="*/ 2147483647 w 252"/>
                  <a:gd name="T85" fmla="*/ 2147483647 h 380"/>
                  <a:gd name="T86" fmla="*/ 2147483647 w 252"/>
                  <a:gd name="T87" fmla="*/ 2147483647 h 380"/>
                  <a:gd name="T88" fmla="*/ 2147483647 w 252"/>
                  <a:gd name="T89" fmla="*/ 2147483647 h 380"/>
                  <a:gd name="T90" fmla="*/ 2147483647 w 252"/>
                  <a:gd name="T91" fmla="*/ 2147483647 h 3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380"/>
                  <a:gd name="T140" fmla="*/ 252 w 252"/>
                  <a:gd name="T141" fmla="*/ 380 h 3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380">
                    <a:moveTo>
                      <a:pt x="107" y="25"/>
                    </a:moveTo>
                    <a:cubicBezTo>
                      <a:pt x="88" y="25"/>
                      <a:pt x="88" y="25"/>
                      <a:pt x="88" y="25"/>
                    </a:cubicBezTo>
                    <a:cubicBezTo>
                      <a:pt x="88" y="34"/>
                      <a:pt x="88" y="34"/>
                      <a:pt x="88" y="34"/>
                    </a:cubicBezTo>
                    <a:cubicBezTo>
                      <a:pt x="107" y="34"/>
                      <a:pt x="107" y="34"/>
                      <a:pt x="107" y="34"/>
                    </a:cubicBezTo>
                    <a:cubicBezTo>
                      <a:pt x="107" y="25"/>
                      <a:pt x="107" y="25"/>
                      <a:pt x="107" y="25"/>
                    </a:cubicBezTo>
                    <a:close/>
                    <a:moveTo>
                      <a:pt x="0" y="29"/>
                    </a:moveTo>
                    <a:cubicBezTo>
                      <a:pt x="58" y="0"/>
                      <a:pt x="58" y="0"/>
                      <a:pt x="58" y="0"/>
                    </a:cubicBezTo>
                    <a:cubicBezTo>
                      <a:pt x="58" y="25"/>
                      <a:pt x="58" y="25"/>
                      <a:pt x="58" y="25"/>
                    </a:cubicBezTo>
                    <a:cubicBezTo>
                      <a:pt x="74" y="25"/>
                      <a:pt x="74" y="25"/>
                      <a:pt x="74" y="25"/>
                    </a:cubicBezTo>
                    <a:cubicBezTo>
                      <a:pt x="74" y="34"/>
                      <a:pt x="74" y="34"/>
                      <a:pt x="74" y="34"/>
                    </a:cubicBezTo>
                    <a:cubicBezTo>
                      <a:pt x="58" y="34"/>
                      <a:pt x="58" y="34"/>
                      <a:pt x="58" y="34"/>
                    </a:cubicBezTo>
                    <a:cubicBezTo>
                      <a:pt x="58" y="58"/>
                      <a:pt x="58" y="58"/>
                      <a:pt x="58" y="58"/>
                    </a:cubicBezTo>
                    <a:cubicBezTo>
                      <a:pt x="0" y="29"/>
                      <a:pt x="0" y="29"/>
                      <a:pt x="0" y="29"/>
                    </a:cubicBezTo>
                    <a:close/>
                    <a:moveTo>
                      <a:pt x="252" y="380"/>
                    </a:moveTo>
                    <a:cubicBezTo>
                      <a:pt x="242" y="380"/>
                      <a:pt x="242" y="380"/>
                      <a:pt x="242" y="380"/>
                    </a:cubicBezTo>
                    <a:cubicBezTo>
                      <a:pt x="242" y="361"/>
                      <a:pt x="242" y="361"/>
                      <a:pt x="242" y="361"/>
                    </a:cubicBezTo>
                    <a:cubicBezTo>
                      <a:pt x="252" y="361"/>
                      <a:pt x="252" y="361"/>
                      <a:pt x="252" y="361"/>
                    </a:cubicBezTo>
                    <a:cubicBezTo>
                      <a:pt x="252" y="380"/>
                      <a:pt x="252" y="380"/>
                      <a:pt x="252" y="380"/>
                    </a:cubicBezTo>
                    <a:close/>
                    <a:moveTo>
                      <a:pt x="252" y="351"/>
                    </a:moveTo>
                    <a:cubicBezTo>
                      <a:pt x="242" y="351"/>
                      <a:pt x="242" y="351"/>
                      <a:pt x="242" y="351"/>
                    </a:cubicBezTo>
                    <a:cubicBezTo>
                      <a:pt x="242" y="333"/>
                      <a:pt x="242" y="333"/>
                      <a:pt x="242" y="333"/>
                    </a:cubicBezTo>
                    <a:cubicBezTo>
                      <a:pt x="252" y="333"/>
                      <a:pt x="252" y="333"/>
                      <a:pt x="252" y="333"/>
                    </a:cubicBezTo>
                    <a:cubicBezTo>
                      <a:pt x="252" y="351"/>
                      <a:pt x="252" y="351"/>
                      <a:pt x="252" y="351"/>
                    </a:cubicBezTo>
                    <a:close/>
                    <a:moveTo>
                      <a:pt x="252" y="323"/>
                    </a:moveTo>
                    <a:cubicBezTo>
                      <a:pt x="242" y="323"/>
                      <a:pt x="242" y="323"/>
                      <a:pt x="242" y="323"/>
                    </a:cubicBezTo>
                    <a:cubicBezTo>
                      <a:pt x="242" y="304"/>
                      <a:pt x="242" y="304"/>
                      <a:pt x="242" y="304"/>
                    </a:cubicBezTo>
                    <a:cubicBezTo>
                      <a:pt x="252" y="304"/>
                      <a:pt x="252" y="304"/>
                      <a:pt x="252" y="304"/>
                    </a:cubicBezTo>
                    <a:cubicBezTo>
                      <a:pt x="252" y="323"/>
                      <a:pt x="252" y="323"/>
                      <a:pt x="252" y="323"/>
                    </a:cubicBezTo>
                    <a:close/>
                    <a:moveTo>
                      <a:pt x="252" y="295"/>
                    </a:moveTo>
                    <a:cubicBezTo>
                      <a:pt x="242" y="295"/>
                      <a:pt x="242" y="295"/>
                      <a:pt x="242" y="295"/>
                    </a:cubicBezTo>
                    <a:cubicBezTo>
                      <a:pt x="242" y="276"/>
                      <a:pt x="242" y="276"/>
                      <a:pt x="242" y="276"/>
                    </a:cubicBezTo>
                    <a:cubicBezTo>
                      <a:pt x="252" y="276"/>
                      <a:pt x="252" y="276"/>
                      <a:pt x="252" y="276"/>
                    </a:cubicBezTo>
                    <a:cubicBezTo>
                      <a:pt x="252" y="295"/>
                      <a:pt x="252" y="295"/>
                      <a:pt x="252" y="295"/>
                    </a:cubicBezTo>
                    <a:close/>
                    <a:moveTo>
                      <a:pt x="252" y="266"/>
                    </a:moveTo>
                    <a:cubicBezTo>
                      <a:pt x="242" y="266"/>
                      <a:pt x="242" y="266"/>
                      <a:pt x="242" y="266"/>
                    </a:cubicBezTo>
                    <a:cubicBezTo>
                      <a:pt x="242" y="248"/>
                      <a:pt x="242" y="248"/>
                      <a:pt x="242" y="248"/>
                    </a:cubicBezTo>
                    <a:cubicBezTo>
                      <a:pt x="252" y="248"/>
                      <a:pt x="252" y="248"/>
                      <a:pt x="252" y="248"/>
                    </a:cubicBezTo>
                    <a:cubicBezTo>
                      <a:pt x="252" y="266"/>
                      <a:pt x="252" y="266"/>
                      <a:pt x="252" y="266"/>
                    </a:cubicBezTo>
                    <a:close/>
                    <a:moveTo>
                      <a:pt x="252" y="238"/>
                    </a:moveTo>
                    <a:cubicBezTo>
                      <a:pt x="242" y="238"/>
                      <a:pt x="242" y="238"/>
                      <a:pt x="242" y="238"/>
                    </a:cubicBezTo>
                    <a:cubicBezTo>
                      <a:pt x="242" y="219"/>
                      <a:pt x="242" y="219"/>
                      <a:pt x="242" y="219"/>
                    </a:cubicBezTo>
                    <a:cubicBezTo>
                      <a:pt x="252" y="219"/>
                      <a:pt x="252" y="219"/>
                      <a:pt x="252" y="219"/>
                    </a:cubicBezTo>
                    <a:cubicBezTo>
                      <a:pt x="252" y="238"/>
                      <a:pt x="252" y="238"/>
                      <a:pt x="252" y="238"/>
                    </a:cubicBezTo>
                    <a:close/>
                    <a:moveTo>
                      <a:pt x="252" y="210"/>
                    </a:moveTo>
                    <a:cubicBezTo>
                      <a:pt x="242" y="210"/>
                      <a:pt x="242" y="210"/>
                      <a:pt x="242" y="210"/>
                    </a:cubicBezTo>
                    <a:cubicBezTo>
                      <a:pt x="242" y="191"/>
                      <a:pt x="242" y="191"/>
                      <a:pt x="242" y="191"/>
                    </a:cubicBezTo>
                    <a:cubicBezTo>
                      <a:pt x="252" y="191"/>
                      <a:pt x="252" y="191"/>
                      <a:pt x="252" y="191"/>
                    </a:cubicBezTo>
                    <a:cubicBezTo>
                      <a:pt x="252" y="210"/>
                      <a:pt x="252" y="210"/>
                      <a:pt x="252" y="210"/>
                    </a:cubicBezTo>
                    <a:close/>
                    <a:moveTo>
                      <a:pt x="252" y="181"/>
                    </a:moveTo>
                    <a:cubicBezTo>
                      <a:pt x="242" y="181"/>
                      <a:pt x="242" y="181"/>
                      <a:pt x="242" y="181"/>
                    </a:cubicBezTo>
                    <a:cubicBezTo>
                      <a:pt x="242" y="163"/>
                      <a:pt x="242" y="163"/>
                      <a:pt x="242" y="163"/>
                    </a:cubicBezTo>
                    <a:cubicBezTo>
                      <a:pt x="252" y="163"/>
                      <a:pt x="252" y="163"/>
                      <a:pt x="252" y="163"/>
                    </a:cubicBezTo>
                    <a:cubicBezTo>
                      <a:pt x="252" y="181"/>
                      <a:pt x="252" y="181"/>
                      <a:pt x="252" y="181"/>
                    </a:cubicBezTo>
                    <a:close/>
                    <a:moveTo>
                      <a:pt x="252" y="153"/>
                    </a:moveTo>
                    <a:cubicBezTo>
                      <a:pt x="242" y="153"/>
                      <a:pt x="242" y="153"/>
                      <a:pt x="242" y="153"/>
                    </a:cubicBezTo>
                    <a:cubicBezTo>
                      <a:pt x="242" y="134"/>
                      <a:pt x="242" y="134"/>
                      <a:pt x="242" y="134"/>
                    </a:cubicBezTo>
                    <a:cubicBezTo>
                      <a:pt x="252" y="134"/>
                      <a:pt x="252" y="134"/>
                      <a:pt x="252" y="134"/>
                    </a:cubicBezTo>
                    <a:cubicBezTo>
                      <a:pt x="252" y="153"/>
                      <a:pt x="252" y="153"/>
                      <a:pt x="252" y="153"/>
                    </a:cubicBezTo>
                    <a:close/>
                    <a:moveTo>
                      <a:pt x="252" y="125"/>
                    </a:moveTo>
                    <a:cubicBezTo>
                      <a:pt x="242" y="125"/>
                      <a:pt x="242" y="125"/>
                      <a:pt x="242" y="125"/>
                    </a:cubicBezTo>
                    <a:cubicBezTo>
                      <a:pt x="241" y="107"/>
                      <a:pt x="241" y="107"/>
                      <a:pt x="241" y="107"/>
                    </a:cubicBezTo>
                    <a:cubicBezTo>
                      <a:pt x="250" y="105"/>
                      <a:pt x="250" y="105"/>
                      <a:pt x="250" y="105"/>
                    </a:cubicBezTo>
                    <a:cubicBezTo>
                      <a:pt x="252" y="125"/>
                      <a:pt x="252" y="125"/>
                      <a:pt x="252" y="125"/>
                    </a:cubicBezTo>
                    <a:close/>
                    <a:moveTo>
                      <a:pt x="249" y="96"/>
                    </a:moveTo>
                    <a:cubicBezTo>
                      <a:pt x="243" y="77"/>
                      <a:pt x="243" y="77"/>
                      <a:pt x="243" y="77"/>
                    </a:cubicBezTo>
                    <a:cubicBezTo>
                      <a:pt x="234" y="80"/>
                      <a:pt x="234" y="80"/>
                      <a:pt x="234" y="80"/>
                    </a:cubicBezTo>
                    <a:cubicBezTo>
                      <a:pt x="237" y="86"/>
                      <a:pt x="238" y="92"/>
                      <a:pt x="240" y="98"/>
                    </a:cubicBezTo>
                    <a:cubicBezTo>
                      <a:pt x="249" y="96"/>
                      <a:pt x="249" y="96"/>
                      <a:pt x="249" y="96"/>
                    </a:cubicBezTo>
                    <a:close/>
                    <a:moveTo>
                      <a:pt x="239" y="68"/>
                    </a:moveTo>
                    <a:cubicBezTo>
                      <a:pt x="227" y="52"/>
                      <a:pt x="227" y="52"/>
                      <a:pt x="227" y="52"/>
                    </a:cubicBezTo>
                    <a:cubicBezTo>
                      <a:pt x="220" y="58"/>
                      <a:pt x="220" y="58"/>
                      <a:pt x="220" y="58"/>
                    </a:cubicBezTo>
                    <a:cubicBezTo>
                      <a:pt x="231" y="72"/>
                      <a:pt x="231" y="72"/>
                      <a:pt x="231" y="72"/>
                    </a:cubicBezTo>
                    <a:cubicBezTo>
                      <a:pt x="239" y="68"/>
                      <a:pt x="239" y="68"/>
                      <a:pt x="239" y="68"/>
                    </a:cubicBezTo>
                    <a:close/>
                    <a:moveTo>
                      <a:pt x="219" y="45"/>
                    </a:moveTo>
                    <a:cubicBezTo>
                      <a:pt x="202" y="34"/>
                      <a:pt x="202" y="34"/>
                      <a:pt x="202" y="34"/>
                    </a:cubicBezTo>
                    <a:cubicBezTo>
                      <a:pt x="198" y="43"/>
                      <a:pt x="198" y="43"/>
                      <a:pt x="198" y="43"/>
                    </a:cubicBezTo>
                    <a:cubicBezTo>
                      <a:pt x="214" y="52"/>
                      <a:pt x="214" y="52"/>
                      <a:pt x="214" y="52"/>
                    </a:cubicBezTo>
                    <a:cubicBezTo>
                      <a:pt x="219" y="45"/>
                      <a:pt x="219" y="45"/>
                      <a:pt x="219" y="45"/>
                    </a:cubicBezTo>
                    <a:close/>
                    <a:moveTo>
                      <a:pt x="193" y="31"/>
                    </a:moveTo>
                    <a:cubicBezTo>
                      <a:pt x="174" y="26"/>
                      <a:pt x="174" y="26"/>
                      <a:pt x="174" y="26"/>
                    </a:cubicBezTo>
                    <a:cubicBezTo>
                      <a:pt x="173" y="36"/>
                      <a:pt x="173" y="36"/>
                      <a:pt x="173" y="36"/>
                    </a:cubicBezTo>
                    <a:cubicBezTo>
                      <a:pt x="190" y="40"/>
                      <a:pt x="190" y="40"/>
                      <a:pt x="190" y="40"/>
                    </a:cubicBezTo>
                    <a:cubicBezTo>
                      <a:pt x="193" y="31"/>
                      <a:pt x="193" y="31"/>
                      <a:pt x="193" y="31"/>
                    </a:cubicBezTo>
                    <a:close/>
                    <a:moveTo>
                      <a:pt x="164" y="25"/>
                    </a:moveTo>
                    <a:cubicBezTo>
                      <a:pt x="145" y="25"/>
                      <a:pt x="145" y="25"/>
                      <a:pt x="145" y="25"/>
                    </a:cubicBezTo>
                    <a:cubicBezTo>
                      <a:pt x="145" y="34"/>
                      <a:pt x="145" y="34"/>
                      <a:pt x="145" y="34"/>
                    </a:cubicBezTo>
                    <a:cubicBezTo>
                      <a:pt x="163" y="35"/>
                      <a:pt x="163" y="35"/>
                      <a:pt x="163" y="35"/>
                    </a:cubicBezTo>
                    <a:cubicBezTo>
                      <a:pt x="164" y="25"/>
                      <a:pt x="164" y="25"/>
                      <a:pt x="164" y="25"/>
                    </a:cubicBezTo>
                    <a:close/>
                    <a:moveTo>
                      <a:pt x="136" y="25"/>
                    </a:moveTo>
                    <a:cubicBezTo>
                      <a:pt x="117" y="25"/>
                      <a:pt x="117" y="25"/>
                      <a:pt x="117" y="25"/>
                    </a:cubicBezTo>
                    <a:cubicBezTo>
                      <a:pt x="117" y="34"/>
                      <a:pt x="117" y="34"/>
                      <a:pt x="117" y="34"/>
                    </a:cubicBezTo>
                    <a:cubicBezTo>
                      <a:pt x="136" y="34"/>
                      <a:pt x="136" y="34"/>
                      <a:pt x="136" y="34"/>
                    </a:cubicBezTo>
                    <a:cubicBezTo>
                      <a:pt x="136" y="25"/>
                      <a:pt x="136" y="25"/>
                      <a:pt x="136" y="25"/>
                    </a:cubicBezTo>
                  </a:path>
                </a:pathLst>
              </a:custGeom>
              <a:solidFill>
                <a:srgbClr val="17375E"/>
              </a:solidFill>
              <a:ln w="9525">
                <a:noFill/>
                <a:round/>
              </a:ln>
            </p:spPr>
            <p:txBody>
              <a:bodyPr/>
              <a:lstStyle/>
              <a:p>
                <a:endParaRPr lang="zh-CN" altLang="en-US"/>
              </a:p>
            </p:txBody>
          </p:sp>
          <p:sp>
            <p:nvSpPr>
              <p:cNvPr id="239747" name="Freeform 43"/>
              <p:cNvSpPr>
                <a:spLocks noChangeArrowheads="1"/>
              </p:cNvSpPr>
              <p:nvPr/>
            </p:nvSpPr>
            <p:spPr bwMode="auto">
              <a:xfrm>
                <a:off x="3710512" y="3336167"/>
                <a:ext cx="512628" cy="73963"/>
              </a:xfrm>
              <a:custGeom>
                <a:avLst/>
                <a:gdLst>
                  <a:gd name="T0" fmla="*/ 2147483647 w 458"/>
                  <a:gd name="T1" fmla="*/ 2147483647 h 67"/>
                  <a:gd name="T2" fmla="*/ 2147483647 w 458"/>
                  <a:gd name="T3" fmla="*/ 2147483647 h 67"/>
                  <a:gd name="T4" fmla="*/ 2147483647 w 458"/>
                  <a:gd name="T5" fmla="*/ 2147483647 h 67"/>
                  <a:gd name="T6" fmla="*/ 2147483647 w 458"/>
                  <a:gd name="T7" fmla="*/ 0 h 67"/>
                  <a:gd name="T8" fmla="*/ 2147483647 w 458"/>
                  <a:gd name="T9" fmla="*/ 2147483647 h 67"/>
                  <a:gd name="T10" fmla="*/ 2147483647 w 458"/>
                  <a:gd name="T11" fmla="*/ 2147483647 h 67"/>
                  <a:gd name="T12" fmla="*/ 0 w 458"/>
                  <a:gd name="T13" fmla="*/ 2147483647 h 67"/>
                  <a:gd name="T14" fmla="*/ 2147483647 w 458"/>
                  <a:gd name="T15" fmla="*/ 2147483647 h 67"/>
                  <a:gd name="T16" fmla="*/ 2147483647 w 458"/>
                  <a:gd name="T17" fmla="*/ 2147483647 h 67"/>
                  <a:gd name="T18" fmla="*/ 2147483647 w 458"/>
                  <a:gd name="T19" fmla="*/ 2147483647 h 67"/>
                  <a:gd name="T20" fmla="*/ 2147483647 w 458"/>
                  <a:gd name="T21" fmla="*/ 2147483647 h 67"/>
                  <a:gd name="T22" fmla="*/ 2147483647 w 458"/>
                  <a:gd name="T23" fmla="*/ 2147483647 h 67"/>
                  <a:gd name="T24" fmla="*/ 2147483647 w 458"/>
                  <a:gd name="T25" fmla="*/ 2147483647 h 67"/>
                  <a:gd name="T26" fmla="*/ 2147483647 w 458"/>
                  <a:gd name="T27" fmla="*/ 2147483647 h 67"/>
                  <a:gd name="T28" fmla="*/ 2147483647 w 458"/>
                  <a:gd name="T29" fmla="*/ 2147483647 h 67"/>
                  <a:gd name="T30" fmla="*/ 2147483647 w 458"/>
                  <a:gd name="T31" fmla="*/ 2147483647 h 67"/>
                  <a:gd name="T32" fmla="*/ 2147483647 w 458"/>
                  <a:gd name="T33" fmla="*/ 2147483647 h 67"/>
                  <a:gd name="T34" fmla="*/ 2147483647 w 458"/>
                  <a:gd name="T35" fmla="*/ 2147483647 h 67"/>
                  <a:gd name="T36" fmla="*/ 2147483647 w 458"/>
                  <a:gd name="T37" fmla="*/ 2147483647 h 67"/>
                  <a:gd name="T38" fmla="*/ 2147483647 w 458"/>
                  <a:gd name="T39" fmla="*/ 2147483647 h 67"/>
                  <a:gd name="T40" fmla="*/ 2147483647 w 458"/>
                  <a:gd name="T41" fmla="*/ 2147483647 h 67"/>
                  <a:gd name="T42" fmla="*/ 2147483647 w 458"/>
                  <a:gd name="T43" fmla="*/ 2147483647 h 67"/>
                  <a:gd name="T44" fmla="*/ 2147483647 w 458"/>
                  <a:gd name="T45" fmla="*/ 2147483647 h 67"/>
                  <a:gd name="T46" fmla="*/ 2147483647 w 458"/>
                  <a:gd name="T47" fmla="*/ 2147483647 h 67"/>
                  <a:gd name="T48" fmla="*/ 2147483647 w 458"/>
                  <a:gd name="T49" fmla="*/ 2147483647 h 67"/>
                  <a:gd name="T50" fmla="*/ 2147483647 w 458"/>
                  <a:gd name="T51" fmla="*/ 2147483647 h 67"/>
                  <a:gd name="T52" fmla="*/ 2147483647 w 458"/>
                  <a:gd name="T53" fmla="*/ 2147483647 h 67"/>
                  <a:gd name="T54" fmla="*/ 2147483647 w 458"/>
                  <a:gd name="T55" fmla="*/ 2147483647 h 67"/>
                  <a:gd name="T56" fmla="*/ 2147483647 w 458"/>
                  <a:gd name="T57" fmla="*/ 2147483647 h 67"/>
                  <a:gd name="T58" fmla="*/ 2147483647 w 458"/>
                  <a:gd name="T59" fmla="*/ 2147483647 h 67"/>
                  <a:gd name="T60" fmla="*/ 2147483647 w 458"/>
                  <a:gd name="T61" fmla="*/ 2147483647 h 67"/>
                  <a:gd name="T62" fmla="*/ 2147483647 w 458"/>
                  <a:gd name="T63" fmla="*/ 2147483647 h 67"/>
                  <a:gd name="T64" fmla="*/ 2147483647 w 458"/>
                  <a:gd name="T65" fmla="*/ 2147483647 h 67"/>
                  <a:gd name="T66" fmla="*/ 2147483647 w 458"/>
                  <a:gd name="T67" fmla="*/ 2147483647 h 67"/>
                  <a:gd name="T68" fmla="*/ 2147483647 w 458"/>
                  <a:gd name="T69" fmla="*/ 2147483647 h 67"/>
                  <a:gd name="T70" fmla="*/ 2147483647 w 458"/>
                  <a:gd name="T71" fmla="*/ 2147483647 h 67"/>
                  <a:gd name="T72" fmla="*/ 2147483647 w 4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67"/>
                  <a:gd name="T113" fmla="*/ 458 w 4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67">
                    <a:moveTo>
                      <a:pt x="121" y="28"/>
                    </a:moveTo>
                    <a:lnTo>
                      <a:pt x="98" y="28"/>
                    </a:lnTo>
                    <a:lnTo>
                      <a:pt x="98" y="39"/>
                    </a:lnTo>
                    <a:lnTo>
                      <a:pt x="121" y="39"/>
                    </a:lnTo>
                    <a:lnTo>
                      <a:pt x="121" y="28"/>
                    </a:lnTo>
                    <a:close/>
                    <a:moveTo>
                      <a:pt x="0" y="33"/>
                    </a:moveTo>
                    <a:lnTo>
                      <a:pt x="69" y="0"/>
                    </a:lnTo>
                    <a:lnTo>
                      <a:pt x="69" y="28"/>
                    </a:lnTo>
                    <a:lnTo>
                      <a:pt x="88" y="28"/>
                    </a:lnTo>
                    <a:lnTo>
                      <a:pt x="88" y="39"/>
                    </a:lnTo>
                    <a:lnTo>
                      <a:pt x="69" y="39"/>
                    </a:lnTo>
                    <a:lnTo>
                      <a:pt x="69" y="67"/>
                    </a:lnTo>
                    <a:lnTo>
                      <a:pt x="0" y="33"/>
                    </a:lnTo>
                    <a:close/>
                    <a:moveTo>
                      <a:pt x="458" y="28"/>
                    </a:moveTo>
                    <a:lnTo>
                      <a:pt x="435" y="28"/>
                    </a:lnTo>
                    <a:lnTo>
                      <a:pt x="435" y="39"/>
                    </a:lnTo>
                    <a:lnTo>
                      <a:pt x="458" y="39"/>
                    </a:lnTo>
                    <a:lnTo>
                      <a:pt x="458" y="28"/>
                    </a:lnTo>
                    <a:close/>
                    <a:moveTo>
                      <a:pt x="424" y="28"/>
                    </a:moveTo>
                    <a:lnTo>
                      <a:pt x="402" y="28"/>
                    </a:lnTo>
                    <a:lnTo>
                      <a:pt x="402" y="39"/>
                    </a:lnTo>
                    <a:lnTo>
                      <a:pt x="424" y="39"/>
                    </a:lnTo>
                    <a:lnTo>
                      <a:pt x="424" y="28"/>
                    </a:lnTo>
                    <a:close/>
                    <a:moveTo>
                      <a:pt x="391" y="28"/>
                    </a:moveTo>
                    <a:lnTo>
                      <a:pt x="368" y="28"/>
                    </a:lnTo>
                    <a:lnTo>
                      <a:pt x="368" y="39"/>
                    </a:lnTo>
                    <a:lnTo>
                      <a:pt x="391" y="39"/>
                    </a:lnTo>
                    <a:lnTo>
                      <a:pt x="391" y="28"/>
                    </a:lnTo>
                    <a:close/>
                    <a:moveTo>
                      <a:pt x="356" y="28"/>
                    </a:moveTo>
                    <a:lnTo>
                      <a:pt x="334" y="28"/>
                    </a:lnTo>
                    <a:lnTo>
                      <a:pt x="334" y="39"/>
                    </a:lnTo>
                    <a:lnTo>
                      <a:pt x="356" y="39"/>
                    </a:lnTo>
                    <a:lnTo>
                      <a:pt x="356" y="28"/>
                    </a:lnTo>
                    <a:close/>
                    <a:moveTo>
                      <a:pt x="323" y="28"/>
                    </a:moveTo>
                    <a:lnTo>
                      <a:pt x="301" y="28"/>
                    </a:lnTo>
                    <a:lnTo>
                      <a:pt x="301" y="39"/>
                    </a:lnTo>
                    <a:lnTo>
                      <a:pt x="323" y="39"/>
                    </a:lnTo>
                    <a:lnTo>
                      <a:pt x="323" y="28"/>
                    </a:lnTo>
                    <a:close/>
                    <a:moveTo>
                      <a:pt x="290" y="28"/>
                    </a:moveTo>
                    <a:lnTo>
                      <a:pt x="267" y="28"/>
                    </a:lnTo>
                    <a:lnTo>
                      <a:pt x="267" y="39"/>
                    </a:lnTo>
                    <a:lnTo>
                      <a:pt x="290" y="39"/>
                    </a:lnTo>
                    <a:lnTo>
                      <a:pt x="290" y="28"/>
                    </a:lnTo>
                    <a:close/>
                    <a:moveTo>
                      <a:pt x="255" y="28"/>
                    </a:moveTo>
                    <a:lnTo>
                      <a:pt x="233" y="28"/>
                    </a:lnTo>
                    <a:lnTo>
                      <a:pt x="233" y="39"/>
                    </a:lnTo>
                    <a:lnTo>
                      <a:pt x="255" y="39"/>
                    </a:lnTo>
                    <a:lnTo>
                      <a:pt x="255" y="28"/>
                    </a:lnTo>
                    <a:close/>
                    <a:moveTo>
                      <a:pt x="222" y="28"/>
                    </a:moveTo>
                    <a:lnTo>
                      <a:pt x="199" y="28"/>
                    </a:lnTo>
                    <a:lnTo>
                      <a:pt x="199" y="39"/>
                    </a:lnTo>
                    <a:lnTo>
                      <a:pt x="222" y="39"/>
                    </a:lnTo>
                    <a:lnTo>
                      <a:pt x="222" y="28"/>
                    </a:lnTo>
                    <a:close/>
                    <a:moveTo>
                      <a:pt x="189" y="28"/>
                    </a:moveTo>
                    <a:lnTo>
                      <a:pt x="166" y="28"/>
                    </a:lnTo>
                    <a:lnTo>
                      <a:pt x="166" y="39"/>
                    </a:lnTo>
                    <a:lnTo>
                      <a:pt x="189" y="39"/>
                    </a:lnTo>
                    <a:lnTo>
                      <a:pt x="189" y="28"/>
                    </a:lnTo>
                    <a:close/>
                    <a:moveTo>
                      <a:pt x="154" y="28"/>
                    </a:moveTo>
                    <a:lnTo>
                      <a:pt x="132" y="28"/>
                    </a:lnTo>
                    <a:lnTo>
                      <a:pt x="132" y="39"/>
                    </a:lnTo>
                    <a:lnTo>
                      <a:pt x="154" y="39"/>
                    </a:lnTo>
                    <a:lnTo>
                      <a:pt x="154" y="28"/>
                    </a:lnTo>
                  </a:path>
                </a:pathLst>
              </a:custGeom>
              <a:solidFill>
                <a:srgbClr val="17375E"/>
              </a:solidFill>
              <a:ln w="9525">
                <a:noFill/>
                <a:round/>
              </a:ln>
            </p:spPr>
            <p:txBody>
              <a:bodyPr/>
              <a:lstStyle/>
              <a:p>
                <a:endParaRPr lang="zh-CN" altLang="en-US"/>
              </a:p>
            </p:txBody>
          </p:sp>
          <p:sp>
            <p:nvSpPr>
              <p:cNvPr id="239748" name="Freeform 44"/>
              <p:cNvSpPr>
                <a:spLocks noChangeArrowheads="1"/>
              </p:cNvSpPr>
              <p:nvPr/>
            </p:nvSpPr>
            <p:spPr bwMode="auto">
              <a:xfrm>
                <a:off x="4208856" y="2148979"/>
                <a:ext cx="438035" cy="75859"/>
              </a:xfrm>
              <a:custGeom>
                <a:avLst/>
                <a:gdLst>
                  <a:gd name="T0" fmla="*/ 2147483647 w 391"/>
                  <a:gd name="T1" fmla="*/ 2147483647 h 69"/>
                  <a:gd name="T2" fmla="*/ 2147483647 w 391"/>
                  <a:gd name="T3" fmla="*/ 2147483647 h 69"/>
                  <a:gd name="T4" fmla="*/ 2147483647 w 391"/>
                  <a:gd name="T5" fmla="*/ 2147483647 h 69"/>
                  <a:gd name="T6" fmla="*/ 2147483647 w 391"/>
                  <a:gd name="T7" fmla="*/ 2147483647 h 69"/>
                  <a:gd name="T8" fmla="*/ 2147483647 w 391"/>
                  <a:gd name="T9" fmla="*/ 2147483647 h 69"/>
                  <a:gd name="T10" fmla="*/ 2147483647 w 391"/>
                  <a:gd name="T11" fmla="*/ 2147483647 h 69"/>
                  <a:gd name="T12" fmla="*/ 0 w 391"/>
                  <a:gd name="T13" fmla="*/ 2147483647 h 69"/>
                  <a:gd name="T14" fmla="*/ 2147483647 w 391"/>
                  <a:gd name="T15" fmla="*/ 0 h 69"/>
                  <a:gd name="T16" fmla="*/ 2147483647 w 391"/>
                  <a:gd name="T17" fmla="*/ 2147483647 h 69"/>
                  <a:gd name="T18" fmla="*/ 2147483647 w 391"/>
                  <a:gd name="T19" fmla="*/ 2147483647 h 69"/>
                  <a:gd name="T20" fmla="*/ 2147483647 w 391"/>
                  <a:gd name="T21" fmla="*/ 2147483647 h 69"/>
                  <a:gd name="T22" fmla="*/ 2147483647 w 391"/>
                  <a:gd name="T23" fmla="*/ 2147483647 h 69"/>
                  <a:gd name="T24" fmla="*/ 2147483647 w 391"/>
                  <a:gd name="T25" fmla="*/ 2147483647 h 69"/>
                  <a:gd name="T26" fmla="*/ 0 w 391"/>
                  <a:gd name="T27" fmla="*/ 2147483647 h 69"/>
                  <a:gd name="T28" fmla="*/ 0 w 391"/>
                  <a:gd name="T29" fmla="*/ 2147483647 h 69"/>
                  <a:gd name="T30" fmla="*/ 2147483647 w 391"/>
                  <a:gd name="T31" fmla="*/ 2147483647 h 69"/>
                  <a:gd name="T32" fmla="*/ 2147483647 w 391"/>
                  <a:gd name="T33" fmla="*/ 2147483647 h 69"/>
                  <a:gd name="T34" fmla="*/ 2147483647 w 391"/>
                  <a:gd name="T35" fmla="*/ 2147483647 h 69"/>
                  <a:gd name="T36" fmla="*/ 2147483647 w 391"/>
                  <a:gd name="T37" fmla="*/ 2147483647 h 69"/>
                  <a:gd name="T38" fmla="*/ 2147483647 w 391"/>
                  <a:gd name="T39" fmla="*/ 2147483647 h 69"/>
                  <a:gd name="T40" fmla="*/ 2147483647 w 391"/>
                  <a:gd name="T41" fmla="*/ 2147483647 h 69"/>
                  <a:gd name="T42" fmla="*/ 2147483647 w 391"/>
                  <a:gd name="T43" fmla="*/ 2147483647 h 69"/>
                  <a:gd name="T44" fmla="*/ 2147483647 w 391"/>
                  <a:gd name="T45" fmla="*/ 2147483647 h 69"/>
                  <a:gd name="T46" fmla="*/ 2147483647 w 391"/>
                  <a:gd name="T47" fmla="*/ 2147483647 h 69"/>
                  <a:gd name="T48" fmla="*/ 2147483647 w 391"/>
                  <a:gd name="T49" fmla="*/ 2147483647 h 69"/>
                  <a:gd name="T50" fmla="*/ 2147483647 w 391"/>
                  <a:gd name="T51" fmla="*/ 2147483647 h 69"/>
                  <a:gd name="T52" fmla="*/ 2147483647 w 391"/>
                  <a:gd name="T53" fmla="*/ 2147483647 h 69"/>
                  <a:gd name="T54" fmla="*/ 2147483647 w 391"/>
                  <a:gd name="T55" fmla="*/ 2147483647 h 69"/>
                  <a:gd name="T56" fmla="*/ 2147483647 w 391"/>
                  <a:gd name="T57" fmla="*/ 2147483647 h 69"/>
                  <a:gd name="T58" fmla="*/ 2147483647 w 391"/>
                  <a:gd name="T59" fmla="*/ 2147483647 h 69"/>
                  <a:gd name="T60" fmla="*/ 2147483647 w 391"/>
                  <a:gd name="T61" fmla="*/ 2147483647 h 69"/>
                  <a:gd name="T62" fmla="*/ 2147483647 w 391"/>
                  <a:gd name="T63" fmla="*/ 2147483647 h 69"/>
                  <a:gd name="T64" fmla="*/ 2147483647 w 391"/>
                  <a:gd name="T65" fmla="*/ 2147483647 h 69"/>
                  <a:gd name="T66" fmla="*/ 2147483647 w 391"/>
                  <a:gd name="T67" fmla="*/ 2147483647 h 69"/>
                  <a:gd name="T68" fmla="*/ 2147483647 w 391"/>
                  <a:gd name="T69" fmla="*/ 2147483647 h 69"/>
                  <a:gd name="T70" fmla="*/ 2147483647 w 391"/>
                  <a:gd name="T71" fmla="*/ 2147483647 h 69"/>
                  <a:gd name="T72" fmla="*/ 2147483647 w 391"/>
                  <a:gd name="T73" fmla="*/ 2147483647 h 69"/>
                  <a:gd name="T74" fmla="*/ 2147483647 w 391"/>
                  <a:gd name="T75" fmla="*/ 2147483647 h 69"/>
                  <a:gd name="T76" fmla="*/ 2147483647 w 391"/>
                  <a:gd name="T77" fmla="*/ 2147483647 h 69"/>
                  <a:gd name="T78" fmla="*/ 2147483647 w 391"/>
                  <a:gd name="T79" fmla="*/ 2147483647 h 69"/>
                  <a:gd name="T80" fmla="*/ 2147483647 w 391"/>
                  <a:gd name="T81" fmla="*/ 2147483647 h 69"/>
                  <a:gd name="T82" fmla="*/ 2147483647 w 391"/>
                  <a:gd name="T83" fmla="*/ 2147483647 h 69"/>
                  <a:gd name="T84" fmla="*/ 2147483647 w 391"/>
                  <a:gd name="T85" fmla="*/ 2147483647 h 69"/>
                  <a:gd name="T86" fmla="*/ 2147483647 w 391"/>
                  <a:gd name="T87" fmla="*/ 2147483647 h 69"/>
                  <a:gd name="T88" fmla="*/ 2147483647 w 391"/>
                  <a:gd name="T89" fmla="*/ 2147483647 h 69"/>
                  <a:gd name="T90" fmla="*/ 2147483647 w 391"/>
                  <a:gd name="T91" fmla="*/ 2147483647 h 69"/>
                  <a:gd name="T92" fmla="*/ 2147483647 w 391"/>
                  <a:gd name="T93" fmla="*/ 2147483647 h 69"/>
                  <a:gd name="T94" fmla="*/ 2147483647 w 391"/>
                  <a:gd name="T95" fmla="*/ 2147483647 h 69"/>
                  <a:gd name="T96" fmla="*/ 2147483647 w 391"/>
                  <a:gd name="T97" fmla="*/ 2147483647 h 69"/>
                  <a:gd name="T98" fmla="*/ 2147483647 w 391"/>
                  <a:gd name="T99" fmla="*/ 2147483647 h 69"/>
                  <a:gd name="T100" fmla="*/ 2147483647 w 391"/>
                  <a:gd name="T101" fmla="*/ 2147483647 h 69"/>
                  <a:gd name="T102" fmla="*/ 2147483647 w 391"/>
                  <a:gd name="T103" fmla="*/ 2147483647 h 69"/>
                  <a:gd name="T104" fmla="*/ 2147483647 w 391"/>
                  <a:gd name="T105" fmla="*/ 2147483647 h 69"/>
                  <a:gd name="T106" fmla="*/ 2147483647 w 391"/>
                  <a:gd name="T107" fmla="*/ 2147483647 h 69"/>
                  <a:gd name="T108" fmla="*/ 2147483647 w 391"/>
                  <a:gd name="T109" fmla="*/ 2147483647 h 69"/>
                  <a:gd name="T110" fmla="*/ 2147483647 w 391"/>
                  <a:gd name="T111" fmla="*/ 2147483647 h 69"/>
                  <a:gd name="T112" fmla="*/ 2147483647 w 391"/>
                  <a:gd name="T113" fmla="*/ 2147483647 h 69"/>
                  <a:gd name="T114" fmla="*/ 2147483647 w 391"/>
                  <a:gd name="T115" fmla="*/ 2147483647 h 69"/>
                  <a:gd name="T116" fmla="*/ 2147483647 w 391"/>
                  <a:gd name="T117" fmla="*/ 2147483647 h 69"/>
                  <a:gd name="T118" fmla="*/ 2147483647 w 391"/>
                  <a:gd name="T119" fmla="*/ 2147483647 h 69"/>
                  <a:gd name="T120" fmla="*/ 2147483647 w 391"/>
                  <a:gd name="T121" fmla="*/ 2147483647 h 69"/>
                  <a:gd name="T122" fmla="*/ 2147483647 w 391"/>
                  <a:gd name="T123" fmla="*/ 2147483647 h 69"/>
                  <a:gd name="T124" fmla="*/ 2147483647 w 391"/>
                  <a:gd name="T125" fmla="*/ 2147483647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
                  <a:gd name="T190" fmla="*/ 0 h 69"/>
                  <a:gd name="T191" fmla="*/ 391 w 391"/>
                  <a:gd name="T192" fmla="*/ 69 h 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 h="69">
                    <a:moveTo>
                      <a:pt x="121" y="28"/>
                    </a:moveTo>
                    <a:lnTo>
                      <a:pt x="98" y="28"/>
                    </a:lnTo>
                    <a:lnTo>
                      <a:pt x="98" y="40"/>
                    </a:lnTo>
                    <a:lnTo>
                      <a:pt x="121" y="40"/>
                    </a:lnTo>
                    <a:lnTo>
                      <a:pt x="121" y="28"/>
                    </a:lnTo>
                    <a:close/>
                    <a:moveTo>
                      <a:pt x="0" y="34"/>
                    </a:moveTo>
                    <a:lnTo>
                      <a:pt x="69" y="0"/>
                    </a:lnTo>
                    <a:lnTo>
                      <a:pt x="69" y="28"/>
                    </a:lnTo>
                    <a:lnTo>
                      <a:pt x="88" y="28"/>
                    </a:lnTo>
                    <a:lnTo>
                      <a:pt x="88" y="40"/>
                    </a:lnTo>
                    <a:lnTo>
                      <a:pt x="69" y="40"/>
                    </a:lnTo>
                    <a:lnTo>
                      <a:pt x="69" y="69"/>
                    </a:lnTo>
                    <a:lnTo>
                      <a:pt x="0" y="34"/>
                    </a:lnTo>
                    <a:close/>
                    <a:moveTo>
                      <a:pt x="391" y="28"/>
                    </a:moveTo>
                    <a:lnTo>
                      <a:pt x="368" y="28"/>
                    </a:lnTo>
                    <a:lnTo>
                      <a:pt x="368" y="40"/>
                    </a:lnTo>
                    <a:lnTo>
                      <a:pt x="391" y="40"/>
                    </a:lnTo>
                    <a:lnTo>
                      <a:pt x="391" y="28"/>
                    </a:lnTo>
                    <a:close/>
                    <a:moveTo>
                      <a:pt x="357" y="28"/>
                    </a:moveTo>
                    <a:lnTo>
                      <a:pt x="335" y="28"/>
                    </a:lnTo>
                    <a:lnTo>
                      <a:pt x="335" y="40"/>
                    </a:lnTo>
                    <a:lnTo>
                      <a:pt x="357" y="40"/>
                    </a:lnTo>
                    <a:lnTo>
                      <a:pt x="357" y="28"/>
                    </a:lnTo>
                    <a:close/>
                    <a:moveTo>
                      <a:pt x="323" y="28"/>
                    </a:moveTo>
                    <a:lnTo>
                      <a:pt x="301" y="28"/>
                    </a:lnTo>
                    <a:lnTo>
                      <a:pt x="301" y="40"/>
                    </a:lnTo>
                    <a:lnTo>
                      <a:pt x="323" y="40"/>
                    </a:lnTo>
                    <a:lnTo>
                      <a:pt x="323" y="28"/>
                    </a:lnTo>
                    <a:close/>
                    <a:moveTo>
                      <a:pt x="290" y="28"/>
                    </a:moveTo>
                    <a:lnTo>
                      <a:pt x="267" y="28"/>
                    </a:lnTo>
                    <a:lnTo>
                      <a:pt x="267" y="40"/>
                    </a:lnTo>
                    <a:lnTo>
                      <a:pt x="290" y="40"/>
                    </a:lnTo>
                    <a:lnTo>
                      <a:pt x="290" y="28"/>
                    </a:lnTo>
                    <a:close/>
                    <a:moveTo>
                      <a:pt x="255" y="28"/>
                    </a:moveTo>
                    <a:lnTo>
                      <a:pt x="234" y="28"/>
                    </a:lnTo>
                    <a:lnTo>
                      <a:pt x="234" y="40"/>
                    </a:lnTo>
                    <a:lnTo>
                      <a:pt x="255" y="40"/>
                    </a:lnTo>
                    <a:lnTo>
                      <a:pt x="255" y="28"/>
                    </a:lnTo>
                    <a:close/>
                    <a:moveTo>
                      <a:pt x="222" y="28"/>
                    </a:moveTo>
                    <a:lnTo>
                      <a:pt x="200" y="28"/>
                    </a:lnTo>
                    <a:lnTo>
                      <a:pt x="200" y="40"/>
                    </a:lnTo>
                    <a:lnTo>
                      <a:pt x="222" y="40"/>
                    </a:lnTo>
                    <a:lnTo>
                      <a:pt x="222" y="28"/>
                    </a:lnTo>
                    <a:close/>
                    <a:moveTo>
                      <a:pt x="189" y="28"/>
                    </a:moveTo>
                    <a:lnTo>
                      <a:pt x="166" y="28"/>
                    </a:lnTo>
                    <a:lnTo>
                      <a:pt x="166" y="40"/>
                    </a:lnTo>
                    <a:lnTo>
                      <a:pt x="189" y="40"/>
                    </a:lnTo>
                    <a:lnTo>
                      <a:pt x="189" y="28"/>
                    </a:lnTo>
                    <a:close/>
                    <a:moveTo>
                      <a:pt x="154" y="28"/>
                    </a:moveTo>
                    <a:lnTo>
                      <a:pt x="133" y="28"/>
                    </a:lnTo>
                    <a:lnTo>
                      <a:pt x="133" y="40"/>
                    </a:lnTo>
                    <a:lnTo>
                      <a:pt x="154" y="40"/>
                    </a:lnTo>
                    <a:lnTo>
                      <a:pt x="154" y="28"/>
                    </a:lnTo>
                  </a:path>
                </a:pathLst>
              </a:custGeom>
              <a:solidFill>
                <a:srgbClr val="17375E"/>
              </a:solidFill>
              <a:ln w="9525">
                <a:noFill/>
                <a:round/>
              </a:ln>
            </p:spPr>
            <p:txBody>
              <a:bodyPr/>
              <a:lstStyle/>
              <a:p>
                <a:endParaRPr lang="zh-CN" altLang="en-US"/>
              </a:p>
            </p:txBody>
          </p:sp>
          <p:sp>
            <p:nvSpPr>
              <p:cNvPr id="239749" name="Freeform 45"/>
              <p:cNvSpPr>
                <a:spLocks noChangeArrowheads="1"/>
              </p:cNvSpPr>
              <p:nvPr/>
            </p:nvSpPr>
            <p:spPr bwMode="auto">
              <a:xfrm>
                <a:off x="2989977" y="2676197"/>
                <a:ext cx="1452180" cy="75859"/>
              </a:xfrm>
              <a:custGeom>
                <a:avLst/>
                <a:gdLst>
                  <a:gd name="T0" fmla="*/ 2147483647 w 1298"/>
                  <a:gd name="T1" fmla="*/ 2147483647 h 69"/>
                  <a:gd name="T2" fmla="*/ 2147483647 w 1298"/>
                  <a:gd name="T3" fmla="*/ 2147483647 h 69"/>
                  <a:gd name="T4" fmla="*/ 2147483647 w 1298"/>
                  <a:gd name="T5" fmla="*/ 2147483647 h 69"/>
                  <a:gd name="T6" fmla="*/ 2147483647 w 1298"/>
                  <a:gd name="T7" fmla="*/ 2147483647 h 69"/>
                  <a:gd name="T8" fmla="*/ 2147483647 w 1298"/>
                  <a:gd name="T9" fmla="*/ 2147483647 h 69"/>
                  <a:gd name="T10" fmla="*/ 2147483647 w 1298"/>
                  <a:gd name="T11" fmla="*/ 2147483647 h 69"/>
                  <a:gd name="T12" fmla="*/ 2147483647 w 1298"/>
                  <a:gd name="T13" fmla="*/ 2147483647 h 69"/>
                  <a:gd name="T14" fmla="*/ 2147483647 w 1298"/>
                  <a:gd name="T15" fmla="*/ 2147483647 h 69"/>
                  <a:gd name="T16" fmla="*/ 2147483647 w 1298"/>
                  <a:gd name="T17" fmla="*/ 2147483647 h 69"/>
                  <a:gd name="T18" fmla="*/ 2147483647 w 1298"/>
                  <a:gd name="T19" fmla="*/ 2147483647 h 69"/>
                  <a:gd name="T20" fmla="*/ 2147483647 w 1298"/>
                  <a:gd name="T21" fmla="*/ 2147483647 h 69"/>
                  <a:gd name="T22" fmla="*/ 2147483647 w 1298"/>
                  <a:gd name="T23" fmla="*/ 2147483647 h 69"/>
                  <a:gd name="T24" fmla="*/ 2147483647 w 1298"/>
                  <a:gd name="T25" fmla="*/ 2147483647 h 69"/>
                  <a:gd name="T26" fmla="*/ 2147483647 w 1298"/>
                  <a:gd name="T27" fmla="*/ 2147483647 h 69"/>
                  <a:gd name="T28" fmla="*/ 2147483647 w 1298"/>
                  <a:gd name="T29" fmla="*/ 2147483647 h 69"/>
                  <a:gd name="T30" fmla="*/ 2147483647 w 1298"/>
                  <a:gd name="T31" fmla="*/ 2147483647 h 69"/>
                  <a:gd name="T32" fmla="*/ 2147483647 w 1298"/>
                  <a:gd name="T33" fmla="*/ 2147483647 h 69"/>
                  <a:gd name="T34" fmla="*/ 2147483647 w 1298"/>
                  <a:gd name="T35" fmla="*/ 2147483647 h 69"/>
                  <a:gd name="T36" fmla="*/ 2147483647 w 1298"/>
                  <a:gd name="T37" fmla="*/ 2147483647 h 69"/>
                  <a:gd name="T38" fmla="*/ 2147483647 w 1298"/>
                  <a:gd name="T39" fmla="*/ 2147483647 h 69"/>
                  <a:gd name="T40" fmla="*/ 2147483647 w 1298"/>
                  <a:gd name="T41" fmla="*/ 2147483647 h 69"/>
                  <a:gd name="T42" fmla="*/ 2147483647 w 1298"/>
                  <a:gd name="T43" fmla="*/ 2147483647 h 69"/>
                  <a:gd name="T44" fmla="*/ 2147483647 w 1298"/>
                  <a:gd name="T45" fmla="*/ 2147483647 h 69"/>
                  <a:gd name="T46" fmla="*/ 2147483647 w 1298"/>
                  <a:gd name="T47" fmla="*/ 2147483647 h 69"/>
                  <a:gd name="T48" fmla="*/ 2147483647 w 1298"/>
                  <a:gd name="T49" fmla="*/ 2147483647 h 69"/>
                  <a:gd name="T50" fmla="*/ 2147483647 w 1298"/>
                  <a:gd name="T51" fmla="*/ 2147483647 h 69"/>
                  <a:gd name="T52" fmla="*/ 2147483647 w 1298"/>
                  <a:gd name="T53" fmla="*/ 2147483647 h 69"/>
                  <a:gd name="T54" fmla="*/ 2147483647 w 1298"/>
                  <a:gd name="T55" fmla="*/ 2147483647 h 69"/>
                  <a:gd name="T56" fmla="*/ 2147483647 w 1298"/>
                  <a:gd name="T57" fmla="*/ 2147483647 h 69"/>
                  <a:gd name="T58" fmla="*/ 2147483647 w 1298"/>
                  <a:gd name="T59" fmla="*/ 2147483647 h 69"/>
                  <a:gd name="T60" fmla="*/ 2147483647 w 1298"/>
                  <a:gd name="T61" fmla="*/ 2147483647 h 69"/>
                  <a:gd name="T62" fmla="*/ 2147483647 w 1298"/>
                  <a:gd name="T63" fmla="*/ 2147483647 h 69"/>
                  <a:gd name="T64" fmla="*/ 2147483647 w 1298"/>
                  <a:gd name="T65" fmla="*/ 2147483647 h 69"/>
                  <a:gd name="T66" fmla="*/ 2147483647 w 1298"/>
                  <a:gd name="T67" fmla="*/ 2147483647 h 69"/>
                  <a:gd name="T68" fmla="*/ 2147483647 w 1298"/>
                  <a:gd name="T69" fmla="*/ 2147483647 h 69"/>
                  <a:gd name="T70" fmla="*/ 2147483647 w 1298"/>
                  <a:gd name="T71" fmla="*/ 2147483647 h 69"/>
                  <a:gd name="T72" fmla="*/ 2147483647 w 1298"/>
                  <a:gd name="T73" fmla="*/ 2147483647 h 69"/>
                  <a:gd name="T74" fmla="*/ 2147483647 w 1298"/>
                  <a:gd name="T75" fmla="*/ 2147483647 h 69"/>
                  <a:gd name="T76" fmla="*/ 2147483647 w 1298"/>
                  <a:gd name="T77" fmla="*/ 2147483647 h 69"/>
                  <a:gd name="T78" fmla="*/ 2147483647 w 1298"/>
                  <a:gd name="T79" fmla="*/ 2147483647 h 69"/>
                  <a:gd name="T80" fmla="*/ 2147483647 w 1298"/>
                  <a:gd name="T81" fmla="*/ 2147483647 h 69"/>
                  <a:gd name="T82" fmla="*/ 2147483647 w 1298"/>
                  <a:gd name="T83" fmla="*/ 2147483647 h 69"/>
                  <a:gd name="T84" fmla="*/ 2147483647 w 1298"/>
                  <a:gd name="T85" fmla="*/ 2147483647 h 69"/>
                  <a:gd name="T86" fmla="*/ 2147483647 w 1298"/>
                  <a:gd name="T87" fmla="*/ 2147483647 h 69"/>
                  <a:gd name="T88" fmla="*/ 2147483647 w 1298"/>
                  <a:gd name="T89" fmla="*/ 2147483647 h 69"/>
                  <a:gd name="T90" fmla="*/ 2147483647 w 1298"/>
                  <a:gd name="T91" fmla="*/ 2147483647 h 69"/>
                  <a:gd name="T92" fmla="*/ 2147483647 w 1298"/>
                  <a:gd name="T93" fmla="*/ 2147483647 h 69"/>
                  <a:gd name="T94" fmla="*/ 2147483647 w 1298"/>
                  <a:gd name="T95" fmla="*/ 2147483647 h 69"/>
                  <a:gd name="T96" fmla="*/ 2147483647 w 1298"/>
                  <a:gd name="T97" fmla="*/ 2147483647 h 69"/>
                  <a:gd name="T98" fmla="*/ 2147483647 w 1298"/>
                  <a:gd name="T99" fmla="*/ 2147483647 h 69"/>
                  <a:gd name="T100" fmla="*/ 2147483647 w 1298"/>
                  <a:gd name="T101" fmla="*/ 2147483647 h 69"/>
                  <a:gd name="T102" fmla="*/ 2147483647 w 1298"/>
                  <a:gd name="T103" fmla="*/ 2147483647 h 69"/>
                  <a:gd name="T104" fmla="*/ 2147483647 w 1298"/>
                  <a:gd name="T105" fmla="*/ 2147483647 h 69"/>
                  <a:gd name="T106" fmla="*/ 2147483647 w 1298"/>
                  <a:gd name="T107" fmla="*/ 2147483647 h 69"/>
                  <a:gd name="T108" fmla="*/ 2147483647 w 1298"/>
                  <a:gd name="T109" fmla="*/ 2147483647 h 69"/>
                  <a:gd name="T110" fmla="*/ 0 w 1298"/>
                  <a:gd name="T111" fmla="*/ 2147483647 h 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8"/>
                  <a:gd name="T169" fmla="*/ 0 h 69"/>
                  <a:gd name="T170" fmla="*/ 1298 w 1298"/>
                  <a:gd name="T171" fmla="*/ 69 h 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8" h="69">
                    <a:moveTo>
                      <a:pt x="120" y="28"/>
                    </a:moveTo>
                    <a:lnTo>
                      <a:pt x="98" y="28"/>
                    </a:lnTo>
                    <a:lnTo>
                      <a:pt x="98" y="40"/>
                    </a:lnTo>
                    <a:lnTo>
                      <a:pt x="120" y="40"/>
                    </a:lnTo>
                    <a:lnTo>
                      <a:pt x="120" y="28"/>
                    </a:lnTo>
                    <a:close/>
                    <a:moveTo>
                      <a:pt x="155" y="28"/>
                    </a:moveTo>
                    <a:lnTo>
                      <a:pt x="132" y="28"/>
                    </a:lnTo>
                    <a:lnTo>
                      <a:pt x="132" y="40"/>
                    </a:lnTo>
                    <a:lnTo>
                      <a:pt x="155" y="40"/>
                    </a:lnTo>
                    <a:lnTo>
                      <a:pt x="155" y="28"/>
                    </a:lnTo>
                    <a:close/>
                    <a:moveTo>
                      <a:pt x="188" y="28"/>
                    </a:moveTo>
                    <a:lnTo>
                      <a:pt x="165" y="28"/>
                    </a:lnTo>
                    <a:lnTo>
                      <a:pt x="165" y="40"/>
                    </a:lnTo>
                    <a:lnTo>
                      <a:pt x="188" y="40"/>
                    </a:lnTo>
                    <a:lnTo>
                      <a:pt x="188" y="28"/>
                    </a:lnTo>
                    <a:close/>
                    <a:moveTo>
                      <a:pt x="221" y="28"/>
                    </a:moveTo>
                    <a:lnTo>
                      <a:pt x="199" y="28"/>
                    </a:lnTo>
                    <a:lnTo>
                      <a:pt x="199" y="40"/>
                    </a:lnTo>
                    <a:lnTo>
                      <a:pt x="221" y="40"/>
                    </a:lnTo>
                    <a:lnTo>
                      <a:pt x="221" y="28"/>
                    </a:lnTo>
                    <a:close/>
                    <a:moveTo>
                      <a:pt x="256" y="28"/>
                    </a:moveTo>
                    <a:lnTo>
                      <a:pt x="233" y="28"/>
                    </a:lnTo>
                    <a:lnTo>
                      <a:pt x="233" y="40"/>
                    </a:lnTo>
                    <a:lnTo>
                      <a:pt x="256" y="40"/>
                    </a:lnTo>
                    <a:lnTo>
                      <a:pt x="256" y="28"/>
                    </a:lnTo>
                    <a:close/>
                    <a:moveTo>
                      <a:pt x="289" y="28"/>
                    </a:moveTo>
                    <a:lnTo>
                      <a:pt x="267" y="28"/>
                    </a:lnTo>
                    <a:lnTo>
                      <a:pt x="267" y="40"/>
                    </a:lnTo>
                    <a:lnTo>
                      <a:pt x="289" y="40"/>
                    </a:lnTo>
                    <a:lnTo>
                      <a:pt x="289" y="28"/>
                    </a:lnTo>
                    <a:close/>
                    <a:moveTo>
                      <a:pt x="322" y="28"/>
                    </a:moveTo>
                    <a:lnTo>
                      <a:pt x="300" y="28"/>
                    </a:lnTo>
                    <a:lnTo>
                      <a:pt x="300" y="40"/>
                    </a:lnTo>
                    <a:lnTo>
                      <a:pt x="322" y="40"/>
                    </a:lnTo>
                    <a:lnTo>
                      <a:pt x="322" y="28"/>
                    </a:lnTo>
                    <a:close/>
                    <a:moveTo>
                      <a:pt x="333" y="40"/>
                    </a:moveTo>
                    <a:lnTo>
                      <a:pt x="353" y="40"/>
                    </a:lnTo>
                    <a:lnTo>
                      <a:pt x="353" y="28"/>
                    </a:lnTo>
                    <a:lnTo>
                      <a:pt x="333" y="28"/>
                    </a:lnTo>
                    <a:lnTo>
                      <a:pt x="333" y="40"/>
                    </a:lnTo>
                    <a:close/>
                    <a:moveTo>
                      <a:pt x="365" y="40"/>
                    </a:moveTo>
                    <a:lnTo>
                      <a:pt x="365" y="28"/>
                    </a:lnTo>
                    <a:lnTo>
                      <a:pt x="388" y="28"/>
                    </a:lnTo>
                    <a:lnTo>
                      <a:pt x="388" y="40"/>
                    </a:lnTo>
                    <a:lnTo>
                      <a:pt x="365" y="40"/>
                    </a:lnTo>
                    <a:close/>
                    <a:moveTo>
                      <a:pt x="399" y="40"/>
                    </a:moveTo>
                    <a:lnTo>
                      <a:pt x="399" y="28"/>
                    </a:lnTo>
                    <a:lnTo>
                      <a:pt x="421" y="28"/>
                    </a:lnTo>
                    <a:lnTo>
                      <a:pt x="421" y="40"/>
                    </a:lnTo>
                    <a:lnTo>
                      <a:pt x="399" y="40"/>
                    </a:lnTo>
                    <a:close/>
                    <a:moveTo>
                      <a:pt x="433" y="40"/>
                    </a:moveTo>
                    <a:lnTo>
                      <a:pt x="433" y="28"/>
                    </a:lnTo>
                    <a:lnTo>
                      <a:pt x="455" y="28"/>
                    </a:lnTo>
                    <a:lnTo>
                      <a:pt x="455" y="40"/>
                    </a:lnTo>
                    <a:lnTo>
                      <a:pt x="433" y="40"/>
                    </a:lnTo>
                    <a:close/>
                    <a:moveTo>
                      <a:pt x="466" y="40"/>
                    </a:moveTo>
                    <a:lnTo>
                      <a:pt x="466" y="28"/>
                    </a:lnTo>
                    <a:lnTo>
                      <a:pt x="489" y="28"/>
                    </a:lnTo>
                    <a:lnTo>
                      <a:pt x="489" y="40"/>
                    </a:lnTo>
                    <a:lnTo>
                      <a:pt x="466" y="40"/>
                    </a:lnTo>
                    <a:close/>
                    <a:moveTo>
                      <a:pt x="500" y="40"/>
                    </a:moveTo>
                    <a:lnTo>
                      <a:pt x="500" y="28"/>
                    </a:lnTo>
                    <a:lnTo>
                      <a:pt x="522" y="28"/>
                    </a:lnTo>
                    <a:lnTo>
                      <a:pt x="522" y="40"/>
                    </a:lnTo>
                    <a:lnTo>
                      <a:pt x="500" y="40"/>
                    </a:lnTo>
                    <a:close/>
                    <a:moveTo>
                      <a:pt x="534" y="40"/>
                    </a:moveTo>
                    <a:lnTo>
                      <a:pt x="534" y="28"/>
                    </a:lnTo>
                    <a:lnTo>
                      <a:pt x="556" y="28"/>
                    </a:lnTo>
                    <a:lnTo>
                      <a:pt x="556" y="40"/>
                    </a:lnTo>
                    <a:lnTo>
                      <a:pt x="534" y="40"/>
                    </a:lnTo>
                    <a:close/>
                    <a:moveTo>
                      <a:pt x="568" y="40"/>
                    </a:moveTo>
                    <a:lnTo>
                      <a:pt x="568" y="28"/>
                    </a:lnTo>
                    <a:lnTo>
                      <a:pt x="590" y="28"/>
                    </a:lnTo>
                    <a:lnTo>
                      <a:pt x="590" y="40"/>
                    </a:lnTo>
                    <a:lnTo>
                      <a:pt x="568" y="40"/>
                    </a:lnTo>
                    <a:close/>
                    <a:moveTo>
                      <a:pt x="601" y="40"/>
                    </a:moveTo>
                    <a:lnTo>
                      <a:pt x="601" y="28"/>
                    </a:lnTo>
                    <a:lnTo>
                      <a:pt x="623" y="28"/>
                    </a:lnTo>
                    <a:lnTo>
                      <a:pt x="623" y="40"/>
                    </a:lnTo>
                    <a:lnTo>
                      <a:pt x="601" y="40"/>
                    </a:lnTo>
                    <a:close/>
                    <a:moveTo>
                      <a:pt x="635" y="40"/>
                    </a:moveTo>
                    <a:lnTo>
                      <a:pt x="635" y="28"/>
                    </a:lnTo>
                    <a:lnTo>
                      <a:pt x="657" y="28"/>
                    </a:lnTo>
                    <a:lnTo>
                      <a:pt x="657" y="40"/>
                    </a:lnTo>
                    <a:lnTo>
                      <a:pt x="635" y="40"/>
                    </a:lnTo>
                    <a:close/>
                    <a:moveTo>
                      <a:pt x="669" y="40"/>
                    </a:moveTo>
                    <a:lnTo>
                      <a:pt x="669" y="28"/>
                    </a:lnTo>
                    <a:lnTo>
                      <a:pt x="691" y="28"/>
                    </a:lnTo>
                    <a:lnTo>
                      <a:pt x="691" y="40"/>
                    </a:lnTo>
                    <a:lnTo>
                      <a:pt x="669" y="40"/>
                    </a:lnTo>
                    <a:close/>
                    <a:moveTo>
                      <a:pt x="702" y="40"/>
                    </a:moveTo>
                    <a:lnTo>
                      <a:pt x="702" y="28"/>
                    </a:lnTo>
                    <a:lnTo>
                      <a:pt x="725" y="28"/>
                    </a:lnTo>
                    <a:lnTo>
                      <a:pt x="725" y="40"/>
                    </a:lnTo>
                    <a:lnTo>
                      <a:pt x="702" y="40"/>
                    </a:lnTo>
                    <a:close/>
                    <a:moveTo>
                      <a:pt x="736" y="40"/>
                    </a:moveTo>
                    <a:lnTo>
                      <a:pt x="736" y="28"/>
                    </a:lnTo>
                    <a:lnTo>
                      <a:pt x="758" y="28"/>
                    </a:lnTo>
                    <a:lnTo>
                      <a:pt x="758" y="40"/>
                    </a:lnTo>
                    <a:lnTo>
                      <a:pt x="736" y="40"/>
                    </a:lnTo>
                    <a:close/>
                    <a:moveTo>
                      <a:pt x="770" y="40"/>
                    </a:moveTo>
                    <a:lnTo>
                      <a:pt x="770" y="28"/>
                    </a:lnTo>
                    <a:lnTo>
                      <a:pt x="792" y="28"/>
                    </a:lnTo>
                    <a:lnTo>
                      <a:pt x="792" y="40"/>
                    </a:lnTo>
                    <a:lnTo>
                      <a:pt x="770" y="40"/>
                    </a:lnTo>
                    <a:close/>
                    <a:moveTo>
                      <a:pt x="803" y="40"/>
                    </a:moveTo>
                    <a:lnTo>
                      <a:pt x="803" y="28"/>
                    </a:lnTo>
                    <a:lnTo>
                      <a:pt x="826" y="28"/>
                    </a:lnTo>
                    <a:lnTo>
                      <a:pt x="826" y="40"/>
                    </a:lnTo>
                    <a:lnTo>
                      <a:pt x="803" y="40"/>
                    </a:lnTo>
                    <a:close/>
                    <a:moveTo>
                      <a:pt x="838" y="40"/>
                    </a:moveTo>
                    <a:lnTo>
                      <a:pt x="838" y="28"/>
                    </a:lnTo>
                    <a:lnTo>
                      <a:pt x="859" y="28"/>
                    </a:lnTo>
                    <a:lnTo>
                      <a:pt x="859" y="40"/>
                    </a:lnTo>
                    <a:lnTo>
                      <a:pt x="838" y="40"/>
                    </a:lnTo>
                    <a:close/>
                    <a:moveTo>
                      <a:pt x="871" y="40"/>
                    </a:moveTo>
                    <a:lnTo>
                      <a:pt x="871" y="28"/>
                    </a:lnTo>
                    <a:lnTo>
                      <a:pt x="893" y="28"/>
                    </a:lnTo>
                    <a:lnTo>
                      <a:pt x="893" y="40"/>
                    </a:lnTo>
                    <a:lnTo>
                      <a:pt x="871" y="40"/>
                    </a:lnTo>
                    <a:close/>
                    <a:moveTo>
                      <a:pt x="904" y="40"/>
                    </a:moveTo>
                    <a:lnTo>
                      <a:pt x="904" y="28"/>
                    </a:lnTo>
                    <a:lnTo>
                      <a:pt x="927" y="28"/>
                    </a:lnTo>
                    <a:lnTo>
                      <a:pt x="927" y="40"/>
                    </a:lnTo>
                    <a:lnTo>
                      <a:pt x="904" y="40"/>
                    </a:lnTo>
                    <a:close/>
                    <a:moveTo>
                      <a:pt x="939" y="40"/>
                    </a:moveTo>
                    <a:lnTo>
                      <a:pt x="939" y="28"/>
                    </a:lnTo>
                    <a:lnTo>
                      <a:pt x="960" y="28"/>
                    </a:lnTo>
                    <a:lnTo>
                      <a:pt x="960" y="40"/>
                    </a:lnTo>
                    <a:lnTo>
                      <a:pt x="939" y="40"/>
                    </a:lnTo>
                    <a:close/>
                    <a:moveTo>
                      <a:pt x="972" y="40"/>
                    </a:moveTo>
                    <a:lnTo>
                      <a:pt x="972" y="28"/>
                    </a:lnTo>
                    <a:lnTo>
                      <a:pt x="995" y="28"/>
                    </a:lnTo>
                    <a:lnTo>
                      <a:pt x="995" y="40"/>
                    </a:lnTo>
                    <a:lnTo>
                      <a:pt x="972" y="40"/>
                    </a:lnTo>
                    <a:close/>
                    <a:moveTo>
                      <a:pt x="1005" y="40"/>
                    </a:moveTo>
                    <a:lnTo>
                      <a:pt x="1005" y="28"/>
                    </a:lnTo>
                    <a:lnTo>
                      <a:pt x="1028" y="28"/>
                    </a:lnTo>
                    <a:lnTo>
                      <a:pt x="1028" y="40"/>
                    </a:lnTo>
                    <a:lnTo>
                      <a:pt x="1005" y="40"/>
                    </a:lnTo>
                    <a:close/>
                    <a:moveTo>
                      <a:pt x="1040" y="40"/>
                    </a:moveTo>
                    <a:lnTo>
                      <a:pt x="1040" y="28"/>
                    </a:lnTo>
                    <a:lnTo>
                      <a:pt x="1061" y="28"/>
                    </a:lnTo>
                    <a:lnTo>
                      <a:pt x="1061" y="40"/>
                    </a:lnTo>
                    <a:lnTo>
                      <a:pt x="1040" y="40"/>
                    </a:lnTo>
                    <a:close/>
                    <a:moveTo>
                      <a:pt x="1073" y="40"/>
                    </a:moveTo>
                    <a:lnTo>
                      <a:pt x="1073" y="28"/>
                    </a:lnTo>
                    <a:lnTo>
                      <a:pt x="1096" y="28"/>
                    </a:lnTo>
                    <a:lnTo>
                      <a:pt x="1096" y="40"/>
                    </a:lnTo>
                    <a:lnTo>
                      <a:pt x="1073" y="40"/>
                    </a:lnTo>
                    <a:close/>
                    <a:moveTo>
                      <a:pt x="1106" y="40"/>
                    </a:moveTo>
                    <a:lnTo>
                      <a:pt x="1106" y="28"/>
                    </a:lnTo>
                    <a:lnTo>
                      <a:pt x="1129" y="28"/>
                    </a:lnTo>
                    <a:lnTo>
                      <a:pt x="1129" y="40"/>
                    </a:lnTo>
                    <a:lnTo>
                      <a:pt x="1106" y="40"/>
                    </a:lnTo>
                    <a:close/>
                    <a:moveTo>
                      <a:pt x="1141" y="40"/>
                    </a:moveTo>
                    <a:lnTo>
                      <a:pt x="1141" y="28"/>
                    </a:lnTo>
                    <a:lnTo>
                      <a:pt x="1163" y="28"/>
                    </a:lnTo>
                    <a:lnTo>
                      <a:pt x="1163" y="40"/>
                    </a:lnTo>
                    <a:lnTo>
                      <a:pt x="1141" y="40"/>
                    </a:lnTo>
                    <a:close/>
                    <a:moveTo>
                      <a:pt x="1174" y="40"/>
                    </a:moveTo>
                    <a:lnTo>
                      <a:pt x="1174" y="28"/>
                    </a:lnTo>
                    <a:lnTo>
                      <a:pt x="1197" y="28"/>
                    </a:lnTo>
                    <a:lnTo>
                      <a:pt x="1197" y="40"/>
                    </a:lnTo>
                    <a:lnTo>
                      <a:pt x="1174" y="40"/>
                    </a:lnTo>
                    <a:close/>
                    <a:moveTo>
                      <a:pt x="1207" y="40"/>
                    </a:moveTo>
                    <a:lnTo>
                      <a:pt x="1207" y="28"/>
                    </a:lnTo>
                    <a:lnTo>
                      <a:pt x="1230" y="28"/>
                    </a:lnTo>
                    <a:lnTo>
                      <a:pt x="1230" y="40"/>
                    </a:lnTo>
                    <a:lnTo>
                      <a:pt x="1207" y="40"/>
                    </a:lnTo>
                    <a:close/>
                    <a:moveTo>
                      <a:pt x="1242" y="40"/>
                    </a:moveTo>
                    <a:lnTo>
                      <a:pt x="1242" y="28"/>
                    </a:lnTo>
                    <a:lnTo>
                      <a:pt x="1265" y="28"/>
                    </a:lnTo>
                    <a:lnTo>
                      <a:pt x="1265" y="40"/>
                    </a:lnTo>
                    <a:lnTo>
                      <a:pt x="1242" y="40"/>
                    </a:lnTo>
                    <a:close/>
                    <a:moveTo>
                      <a:pt x="1275" y="40"/>
                    </a:moveTo>
                    <a:lnTo>
                      <a:pt x="1275" y="28"/>
                    </a:lnTo>
                    <a:lnTo>
                      <a:pt x="1298" y="28"/>
                    </a:lnTo>
                    <a:lnTo>
                      <a:pt x="1298" y="40"/>
                    </a:lnTo>
                    <a:lnTo>
                      <a:pt x="1275" y="40"/>
                    </a:lnTo>
                    <a:close/>
                    <a:moveTo>
                      <a:pt x="0" y="34"/>
                    </a:moveTo>
                    <a:lnTo>
                      <a:pt x="69" y="0"/>
                    </a:lnTo>
                    <a:lnTo>
                      <a:pt x="69" y="28"/>
                    </a:lnTo>
                    <a:lnTo>
                      <a:pt x="88" y="28"/>
                    </a:lnTo>
                    <a:lnTo>
                      <a:pt x="88" y="40"/>
                    </a:lnTo>
                    <a:lnTo>
                      <a:pt x="69" y="40"/>
                    </a:lnTo>
                    <a:lnTo>
                      <a:pt x="69" y="69"/>
                    </a:lnTo>
                    <a:lnTo>
                      <a:pt x="0" y="34"/>
                    </a:lnTo>
                  </a:path>
                </a:pathLst>
              </a:custGeom>
              <a:solidFill>
                <a:srgbClr val="17375E"/>
              </a:solidFill>
              <a:ln w="9525">
                <a:noFill/>
                <a:round/>
              </a:ln>
            </p:spPr>
            <p:txBody>
              <a:bodyPr/>
              <a:lstStyle/>
              <a:p>
                <a:endParaRPr lang="zh-CN" altLang="en-US"/>
              </a:p>
            </p:txBody>
          </p:sp>
          <p:sp>
            <p:nvSpPr>
              <p:cNvPr id="239750" name="Freeform 46"/>
              <p:cNvSpPr>
                <a:spLocks noChangeArrowheads="1"/>
              </p:cNvSpPr>
              <p:nvPr/>
            </p:nvSpPr>
            <p:spPr bwMode="auto">
              <a:xfrm>
                <a:off x="3072505" y="4136476"/>
                <a:ext cx="1076041" cy="75859"/>
              </a:xfrm>
              <a:custGeom>
                <a:avLst/>
                <a:gdLst>
                  <a:gd name="T0" fmla="*/ 2147483647 w 961"/>
                  <a:gd name="T1" fmla="*/ 2147483647 h 69"/>
                  <a:gd name="T2" fmla="*/ 2147483647 w 961"/>
                  <a:gd name="T3" fmla="*/ 2147483647 h 69"/>
                  <a:gd name="T4" fmla="*/ 2147483647 w 961"/>
                  <a:gd name="T5" fmla="*/ 2147483647 h 69"/>
                  <a:gd name="T6" fmla="*/ 2147483647 w 961"/>
                  <a:gd name="T7" fmla="*/ 2147483647 h 69"/>
                  <a:gd name="T8" fmla="*/ 2147483647 w 961"/>
                  <a:gd name="T9" fmla="*/ 2147483647 h 69"/>
                  <a:gd name="T10" fmla="*/ 2147483647 w 961"/>
                  <a:gd name="T11" fmla="*/ 2147483647 h 69"/>
                  <a:gd name="T12" fmla="*/ 2147483647 w 961"/>
                  <a:gd name="T13" fmla="*/ 2147483647 h 69"/>
                  <a:gd name="T14" fmla="*/ 2147483647 w 961"/>
                  <a:gd name="T15" fmla="*/ 2147483647 h 69"/>
                  <a:gd name="T16" fmla="*/ 2147483647 w 961"/>
                  <a:gd name="T17" fmla="*/ 2147483647 h 69"/>
                  <a:gd name="T18" fmla="*/ 2147483647 w 961"/>
                  <a:gd name="T19" fmla="*/ 2147483647 h 69"/>
                  <a:gd name="T20" fmla="*/ 2147483647 w 961"/>
                  <a:gd name="T21" fmla="*/ 2147483647 h 69"/>
                  <a:gd name="T22" fmla="*/ 2147483647 w 961"/>
                  <a:gd name="T23" fmla="*/ 2147483647 h 69"/>
                  <a:gd name="T24" fmla="*/ 2147483647 w 961"/>
                  <a:gd name="T25" fmla="*/ 2147483647 h 69"/>
                  <a:gd name="T26" fmla="*/ 2147483647 w 961"/>
                  <a:gd name="T27" fmla="*/ 2147483647 h 69"/>
                  <a:gd name="T28" fmla="*/ 2147483647 w 961"/>
                  <a:gd name="T29" fmla="*/ 2147483647 h 69"/>
                  <a:gd name="T30" fmla="*/ 2147483647 w 961"/>
                  <a:gd name="T31" fmla="*/ 2147483647 h 69"/>
                  <a:gd name="T32" fmla="*/ 2147483647 w 961"/>
                  <a:gd name="T33" fmla="*/ 2147483647 h 69"/>
                  <a:gd name="T34" fmla="*/ 2147483647 w 961"/>
                  <a:gd name="T35" fmla="*/ 2147483647 h 69"/>
                  <a:gd name="T36" fmla="*/ 2147483647 w 961"/>
                  <a:gd name="T37" fmla="*/ 2147483647 h 69"/>
                  <a:gd name="T38" fmla="*/ 2147483647 w 961"/>
                  <a:gd name="T39" fmla="*/ 2147483647 h 69"/>
                  <a:gd name="T40" fmla="*/ 2147483647 w 961"/>
                  <a:gd name="T41" fmla="*/ 2147483647 h 69"/>
                  <a:gd name="T42" fmla="*/ 2147483647 w 961"/>
                  <a:gd name="T43" fmla="*/ 2147483647 h 69"/>
                  <a:gd name="T44" fmla="*/ 2147483647 w 961"/>
                  <a:gd name="T45" fmla="*/ 2147483647 h 69"/>
                  <a:gd name="T46" fmla="*/ 2147483647 w 961"/>
                  <a:gd name="T47" fmla="*/ 2147483647 h 69"/>
                  <a:gd name="T48" fmla="*/ 2147483647 w 961"/>
                  <a:gd name="T49" fmla="*/ 2147483647 h 69"/>
                  <a:gd name="T50" fmla="*/ 2147483647 w 961"/>
                  <a:gd name="T51" fmla="*/ 2147483647 h 69"/>
                  <a:gd name="T52" fmla="*/ 2147483647 w 961"/>
                  <a:gd name="T53" fmla="*/ 2147483647 h 69"/>
                  <a:gd name="T54" fmla="*/ 2147483647 w 961"/>
                  <a:gd name="T55" fmla="*/ 2147483647 h 69"/>
                  <a:gd name="T56" fmla="*/ 2147483647 w 961"/>
                  <a:gd name="T57" fmla="*/ 2147483647 h 69"/>
                  <a:gd name="T58" fmla="*/ 2147483647 w 961"/>
                  <a:gd name="T59" fmla="*/ 2147483647 h 69"/>
                  <a:gd name="T60" fmla="*/ 2147483647 w 961"/>
                  <a:gd name="T61" fmla="*/ 2147483647 h 69"/>
                  <a:gd name="T62" fmla="*/ 2147483647 w 961"/>
                  <a:gd name="T63" fmla="*/ 2147483647 h 69"/>
                  <a:gd name="T64" fmla="*/ 2147483647 w 961"/>
                  <a:gd name="T65" fmla="*/ 2147483647 h 69"/>
                  <a:gd name="T66" fmla="*/ 2147483647 w 961"/>
                  <a:gd name="T67" fmla="*/ 2147483647 h 69"/>
                  <a:gd name="T68" fmla="*/ 2147483647 w 961"/>
                  <a:gd name="T69" fmla="*/ 2147483647 h 69"/>
                  <a:gd name="T70" fmla="*/ 2147483647 w 961"/>
                  <a:gd name="T71" fmla="*/ 2147483647 h 69"/>
                  <a:gd name="T72" fmla="*/ 2147483647 w 961"/>
                  <a:gd name="T73" fmla="*/ 2147483647 h 69"/>
                  <a:gd name="T74" fmla="*/ 2147483647 w 961"/>
                  <a:gd name="T75" fmla="*/ 2147483647 h 69"/>
                  <a:gd name="T76" fmla="*/ 2147483647 w 961"/>
                  <a:gd name="T77" fmla="*/ 2147483647 h 69"/>
                  <a:gd name="T78" fmla="*/ 2147483647 w 961"/>
                  <a:gd name="T79" fmla="*/ 2147483647 h 69"/>
                  <a:gd name="T80" fmla="*/ 2147483647 w 961"/>
                  <a:gd name="T81" fmla="*/ 2147483647 h 69"/>
                  <a:gd name="T82" fmla="*/ 2147483647 w 961"/>
                  <a:gd name="T83" fmla="*/ 2147483647 h 69"/>
                  <a:gd name="T84" fmla="*/ 2147483647 w 961"/>
                  <a:gd name="T85" fmla="*/ 2147483647 h 69"/>
                  <a:gd name="T86" fmla="*/ 2147483647 w 961"/>
                  <a:gd name="T87" fmla="*/ 2147483647 h 69"/>
                  <a:gd name="T88" fmla="*/ 2147483647 w 961"/>
                  <a:gd name="T89" fmla="*/ 2147483647 h 69"/>
                  <a:gd name="T90" fmla="*/ 2147483647 w 961"/>
                  <a:gd name="T91" fmla="*/ 2147483647 h 69"/>
                  <a:gd name="T92" fmla="*/ 2147483647 w 961"/>
                  <a:gd name="T93" fmla="*/ 2147483647 h 69"/>
                  <a:gd name="T94" fmla="*/ 2147483647 w 961"/>
                  <a:gd name="T95" fmla="*/ 2147483647 h 69"/>
                  <a:gd name="T96" fmla="*/ 2147483647 w 961"/>
                  <a:gd name="T97" fmla="*/ 2147483647 h 69"/>
                  <a:gd name="T98" fmla="*/ 2147483647 w 961"/>
                  <a:gd name="T99" fmla="*/ 2147483647 h 69"/>
                  <a:gd name="T100" fmla="*/ 2147483647 w 961"/>
                  <a:gd name="T101" fmla="*/ 2147483647 h 69"/>
                  <a:gd name="T102" fmla="*/ 2147483647 w 961"/>
                  <a:gd name="T103" fmla="*/ 2147483647 h 69"/>
                  <a:gd name="T104" fmla="*/ 2147483647 w 961"/>
                  <a:gd name="T105" fmla="*/ 2147483647 h 69"/>
                  <a:gd name="T106" fmla="*/ 2147483647 w 961"/>
                  <a:gd name="T107" fmla="*/ 2147483647 h 69"/>
                  <a:gd name="T108" fmla="*/ 0 w 961"/>
                  <a:gd name="T109" fmla="*/ 2147483647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1"/>
                  <a:gd name="T166" fmla="*/ 0 h 69"/>
                  <a:gd name="T167" fmla="*/ 961 w 961"/>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1" h="69">
                    <a:moveTo>
                      <a:pt x="121" y="28"/>
                    </a:moveTo>
                    <a:lnTo>
                      <a:pt x="99" y="28"/>
                    </a:lnTo>
                    <a:lnTo>
                      <a:pt x="99" y="40"/>
                    </a:lnTo>
                    <a:lnTo>
                      <a:pt x="121" y="40"/>
                    </a:lnTo>
                    <a:lnTo>
                      <a:pt x="121" y="28"/>
                    </a:lnTo>
                    <a:close/>
                    <a:moveTo>
                      <a:pt x="156" y="28"/>
                    </a:moveTo>
                    <a:lnTo>
                      <a:pt x="133" y="28"/>
                    </a:lnTo>
                    <a:lnTo>
                      <a:pt x="133" y="40"/>
                    </a:lnTo>
                    <a:lnTo>
                      <a:pt x="156" y="40"/>
                    </a:lnTo>
                    <a:lnTo>
                      <a:pt x="156" y="28"/>
                    </a:lnTo>
                    <a:close/>
                    <a:moveTo>
                      <a:pt x="189" y="28"/>
                    </a:moveTo>
                    <a:lnTo>
                      <a:pt x="166" y="28"/>
                    </a:lnTo>
                    <a:lnTo>
                      <a:pt x="166" y="40"/>
                    </a:lnTo>
                    <a:lnTo>
                      <a:pt x="189" y="40"/>
                    </a:lnTo>
                    <a:lnTo>
                      <a:pt x="189" y="28"/>
                    </a:lnTo>
                    <a:close/>
                    <a:moveTo>
                      <a:pt x="222" y="28"/>
                    </a:moveTo>
                    <a:lnTo>
                      <a:pt x="200" y="28"/>
                    </a:lnTo>
                    <a:lnTo>
                      <a:pt x="200" y="40"/>
                    </a:lnTo>
                    <a:lnTo>
                      <a:pt x="222" y="40"/>
                    </a:lnTo>
                    <a:lnTo>
                      <a:pt x="222" y="28"/>
                    </a:lnTo>
                    <a:close/>
                    <a:moveTo>
                      <a:pt x="257" y="28"/>
                    </a:moveTo>
                    <a:lnTo>
                      <a:pt x="234" y="28"/>
                    </a:lnTo>
                    <a:lnTo>
                      <a:pt x="234" y="40"/>
                    </a:lnTo>
                    <a:lnTo>
                      <a:pt x="257" y="40"/>
                    </a:lnTo>
                    <a:lnTo>
                      <a:pt x="257" y="28"/>
                    </a:lnTo>
                    <a:close/>
                    <a:moveTo>
                      <a:pt x="290" y="28"/>
                    </a:moveTo>
                    <a:lnTo>
                      <a:pt x="267" y="28"/>
                    </a:lnTo>
                    <a:lnTo>
                      <a:pt x="267" y="40"/>
                    </a:lnTo>
                    <a:lnTo>
                      <a:pt x="290" y="40"/>
                    </a:lnTo>
                    <a:lnTo>
                      <a:pt x="290" y="28"/>
                    </a:lnTo>
                    <a:close/>
                    <a:moveTo>
                      <a:pt x="323" y="28"/>
                    </a:moveTo>
                    <a:lnTo>
                      <a:pt x="301" y="28"/>
                    </a:lnTo>
                    <a:lnTo>
                      <a:pt x="301" y="40"/>
                    </a:lnTo>
                    <a:lnTo>
                      <a:pt x="323" y="40"/>
                    </a:lnTo>
                    <a:lnTo>
                      <a:pt x="323" y="28"/>
                    </a:lnTo>
                    <a:close/>
                    <a:moveTo>
                      <a:pt x="358" y="28"/>
                    </a:moveTo>
                    <a:lnTo>
                      <a:pt x="335" y="28"/>
                    </a:lnTo>
                    <a:lnTo>
                      <a:pt x="335" y="40"/>
                    </a:lnTo>
                    <a:lnTo>
                      <a:pt x="358" y="40"/>
                    </a:lnTo>
                    <a:lnTo>
                      <a:pt x="358" y="28"/>
                    </a:lnTo>
                    <a:close/>
                    <a:moveTo>
                      <a:pt x="391" y="28"/>
                    </a:moveTo>
                    <a:lnTo>
                      <a:pt x="369" y="28"/>
                    </a:lnTo>
                    <a:lnTo>
                      <a:pt x="369" y="40"/>
                    </a:lnTo>
                    <a:lnTo>
                      <a:pt x="391" y="40"/>
                    </a:lnTo>
                    <a:lnTo>
                      <a:pt x="391" y="28"/>
                    </a:lnTo>
                    <a:close/>
                    <a:moveTo>
                      <a:pt x="425" y="28"/>
                    </a:moveTo>
                    <a:lnTo>
                      <a:pt x="402" y="28"/>
                    </a:lnTo>
                    <a:lnTo>
                      <a:pt x="402" y="40"/>
                    </a:lnTo>
                    <a:lnTo>
                      <a:pt x="425" y="40"/>
                    </a:lnTo>
                    <a:lnTo>
                      <a:pt x="425" y="28"/>
                    </a:lnTo>
                    <a:close/>
                    <a:moveTo>
                      <a:pt x="435" y="40"/>
                    </a:moveTo>
                    <a:lnTo>
                      <a:pt x="455" y="40"/>
                    </a:lnTo>
                    <a:lnTo>
                      <a:pt x="455" y="28"/>
                    </a:lnTo>
                    <a:lnTo>
                      <a:pt x="435" y="28"/>
                    </a:lnTo>
                    <a:lnTo>
                      <a:pt x="435" y="40"/>
                    </a:lnTo>
                    <a:close/>
                    <a:moveTo>
                      <a:pt x="467" y="40"/>
                    </a:moveTo>
                    <a:lnTo>
                      <a:pt x="467" y="28"/>
                    </a:lnTo>
                    <a:lnTo>
                      <a:pt x="490" y="28"/>
                    </a:lnTo>
                    <a:lnTo>
                      <a:pt x="490" y="40"/>
                    </a:lnTo>
                    <a:lnTo>
                      <a:pt x="467" y="40"/>
                    </a:lnTo>
                    <a:close/>
                    <a:moveTo>
                      <a:pt x="501" y="40"/>
                    </a:moveTo>
                    <a:lnTo>
                      <a:pt x="501" y="28"/>
                    </a:lnTo>
                    <a:lnTo>
                      <a:pt x="523" y="28"/>
                    </a:lnTo>
                    <a:lnTo>
                      <a:pt x="523" y="40"/>
                    </a:lnTo>
                    <a:lnTo>
                      <a:pt x="501" y="40"/>
                    </a:lnTo>
                    <a:close/>
                    <a:moveTo>
                      <a:pt x="534" y="40"/>
                    </a:moveTo>
                    <a:lnTo>
                      <a:pt x="534" y="28"/>
                    </a:lnTo>
                    <a:lnTo>
                      <a:pt x="557" y="28"/>
                    </a:lnTo>
                    <a:lnTo>
                      <a:pt x="557" y="40"/>
                    </a:lnTo>
                    <a:lnTo>
                      <a:pt x="534" y="40"/>
                    </a:lnTo>
                    <a:close/>
                    <a:moveTo>
                      <a:pt x="568" y="40"/>
                    </a:moveTo>
                    <a:lnTo>
                      <a:pt x="568" y="28"/>
                    </a:lnTo>
                    <a:lnTo>
                      <a:pt x="591" y="28"/>
                    </a:lnTo>
                    <a:lnTo>
                      <a:pt x="591" y="40"/>
                    </a:lnTo>
                    <a:lnTo>
                      <a:pt x="568" y="40"/>
                    </a:lnTo>
                    <a:close/>
                    <a:moveTo>
                      <a:pt x="602" y="40"/>
                    </a:moveTo>
                    <a:lnTo>
                      <a:pt x="602" y="28"/>
                    </a:lnTo>
                    <a:lnTo>
                      <a:pt x="624" y="28"/>
                    </a:lnTo>
                    <a:lnTo>
                      <a:pt x="624" y="40"/>
                    </a:lnTo>
                    <a:lnTo>
                      <a:pt x="602" y="40"/>
                    </a:lnTo>
                    <a:close/>
                    <a:moveTo>
                      <a:pt x="635" y="40"/>
                    </a:moveTo>
                    <a:lnTo>
                      <a:pt x="635" y="28"/>
                    </a:lnTo>
                    <a:lnTo>
                      <a:pt x="658" y="28"/>
                    </a:lnTo>
                    <a:lnTo>
                      <a:pt x="658" y="40"/>
                    </a:lnTo>
                    <a:lnTo>
                      <a:pt x="635" y="40"/>
                    </a:lnTo>
                    <a:close/>
                    <a:moveTo>
                      <a:pt x="670" y="40"/>
                    </a:moveTo>
                    <a:lnTo>
                      <a:pt x="670" y="28"/>
                    </a:lnTo>
                    <a:lnTo>
                      <a:pt x="692" y="28"/>
                    </a:lnTo>
                    <a:lnTo>
                      <a:pt x="692" y="40"/>
                    </a:lnTo>
                    <a:lnTo>
                      <a:pt x="670" y="40"/>
                    </a:lnTo>
                    <a:close/>
                    <a:moveTo>
                      <a:pt x="703" y="40"/>
                    </a:moveTo>
                    <a:lnTo>
                      <a:pt x="703" y="28"/>
                    </a:lnTo>
                    <a:lnTo>
                      <a:pt x="725" y="28"/>
                    </a:lnTo>
                    <a:lnTo>
                      <a:pt x="725" y="40"/>
                    </a:lnTo>
                    <a:lnTo>
                      <a:pt x="703" y="40"/>
                    </a:lnTo>
                    <a:close/>
                    <a:moveTo>
                      <a:pt x="736" y="40"/>
                    </a:moveTo>
                    <a:lnTo>
                      <a:pt x="736" y="28"/>
                    </a:lnTo>
                    <a:lnTo>
                      <a:pt x="759" y="28"/>
                    </a:lnTo>
                    <a:lnTo>
                      <a:pt x="759" y="40"/>
                    </a:lnTo>
                    <a:lnTo>
                      <a:pt x="736" y="40"/>
                    </a:lnTo>
                    <a:close/>
                    <a:moveTo>
                      <a:pt x="771" y="40"/>
                    </a:moveTo>
                    <a:lnTo>
                      <a:pt x="771" y="28"/>
                    </a:lnTo>
                    <a:lnTo>
                      <a:pt x="793" y="28"/>
                    </a:lnTo>
                    <a:lnTo>
                      <a:pt x="793" y="40"/>
                    </a:lnTo>
                    <a:lnTo>
                      <a:pt x="771" y="40"/>
                    </a:lnTo>
                    <a:close/>
                    <a:moveTo>
                      <a:pt x="804" y="40"/>
                    </a:moveTo>
                    <a:lnTo>
                      <a:pt x="804" y="28"/>
                    </a:lnTo>
                    <a:lnTo>
                      <a:pt x="827" y="28"/>
                    </a:lnTo>
                    <a:lnTo>
                      <a:pt x="827" y="40"/>
                    </a:lnTo>
                    <a:lnTo>
                      <a:pt x="804" y="40"/>
                    </a:lnTo>
                    <a:close/>
                    <a:moveTo>
                      <a:pt x="838" y="40"/>
                    </a:moveTo>
                    <a:lnTo>
                      <a:pt x="838" y="28"/>
                    </a:lnTo>
                    <a:lnTo>
                      <a:pt x="860" y="28"/>
                    </a:lnTo>
                    <a:lnTo>
                      <a:pt x="860" y="40"/>
                    </a:lnTo>
                    <a:lnTo>
                      <a:pt x="838" y="40"/>
                    </a:lnTo>
                    <a:close/>
                    <a:moveTo>
                      <a:pt x="872" y="40"/>
                    </a:moveTo>
                    <a:lnTo>
                      <a:pt x="872" y="28"/>
                    </a:lnTo>
                    <a:lnTo>
                      <a:pt x="894" y="28"/>
                    </a:lnTo>
                    <a:lnTo>
                      <a:pt x="894" y="40"/>
                    </a:lnTo>
                    <a:lnTo>
                      <a:pt x="872" y="40"/>
                    </a:lnTo>
                    <a:close/>
                    <a:moveTo>
                      <a:pt x="905" y="40"/>
                    </a:moveTo>
                    <a:lnTo>
                      <a:pt x="905" y="28"/>
                    </a:lnTo>
                    <a:lnTo>
                      <a:pt x="928" y="28"/>
                    </a:lnTo>
                    <a:lnTo>
                      <a:pt x="928" y="40"/>
                    </a:lnTo>
                    <a:lnTo>
                      <a:pt x="905" y="40"/>
                    </a:lnTo>
                    <a:close/>
                    <a:moveTo>
                      <a:pt x="940" y="40"/>
                    </a:moveTo>
                    <a:lnTo>
                      <a:pt x="940" y="28"/>
                    </a:lnTo>
                    <a:lnTo>
                      <a:pt x="961" y="28"/>
                    </a:lnTo>
                    <a:lnTo>
                      <a:pt x="961" y="40"/>
                    </a:lnTo>
                    <a:lnTo>
                      <a:pt x="940" y="40"/>
                    </a:lnTo>
                    <a:close/>
                    <a:moveTo>
                      <a:pt x="0" y="34"/>
                    </a:moveTo>
                    <a:lnTo>
                      <a:pt x="69" y="0"/>
                    </a:lnTo>
                    <a:lnTo>
                      <a:pt x="69" y="28"/>
                    </a:lnTo>
                    <a:lnTo>
                      <a:pt x="88" y="28"/>
                    </a:lnTo>
                    <a:lnTo>
                      <a:pt x="88" y="40"/>
                    </a:lnTo>
                    <a:lnTo>
                      <a:pt x="69" y="40"/>
                    </a:lnTo>
                    <a:lnTo>
                      <a:pt x="69" y="69"/>
                    </a:lnTo>
                    <a:lnTo>
                      <a:pt x="0" y="34"/>
                    </a:lnTo>
                  </a:path>
                </a:pathLst>
              </a:custGeom>
              <a:solidFill>
                <a:srgbClr val="17375E"/>
              </a:solidFill>
              <a:ln w="9525">
                <a:noFill/>
                <a:round/>
              </a:ln>
            </p:spPr>
            <p:txBody>
              <a:bodyPr/>
              <a:lstStyle/>
              <a:p>
                <a:endParaRPr lang="zh-CN" altLang="en-US"/>
              </a:p>
            </p:txBody>
          </p:sp>
          <p:sp>
            <p:nvSpPr>
              <p:cNvPr id="239751" name="Freeform 47"/>
              <p:cNvSpPr>
                <a:spLocks noChangeArrowheads="1"/>
              </p:cNvSpPr>
              <p:nvPr/>
            </p:nvSpPr>
            <p:spPr bwMode="auto">
              <a:xfrm>
                <a:off x="4770683" y="3284963"/>
                <a:ext cx="76180" cy="887546"/>
              </a:xfrm>
              <a:custGeom>
                <a:avLst/>
                <a:gdLst>
                  <a:gd name="T0" fmla="*/ 2147483647 w 68"/>
                  <a:gd name="T1" fmla="*/ 2147483647 h 794"/>
                  <a:gd name="T2" fmla="*/ 2147483647 w 68"/>
                  <a:gd name="T3" fmla="*/ 2147483647 h 794"/>
                  <a:gd name="T4" fmla="*/ 2147483647 w 68"/>
                  <a:gd name="T5" fmla="*/ 2147483647 h 794"/>
                  <a:gd name="T6" fmla="*/ 2147483647 w 68"/>
                  <a:gd name="T7" fmla="*/ 2147483647 h 794"/>
                  <a:gd name="T8" fmla="*/ 2147483647 w 68"/>
                  <a:gd name="T9" fmla="*/ 2147483647 h 794"/>
                  <a:gd name="T10" fmla="*/ 2147483647 w 68"/>
                  <a:gd name="T11" fmla="*/ 2147483647 h 794"/>
                  <a:gd name="T12" fmla="*/ 2147483647 w 68"/>
                  <a:gd name="T13" fmla="*/ 2147483647 h 794"/>
                  <a:gd name="T14" fmla="*/ 2147483647 w 68"/>
                  <a:gd name="T15" fmla="*/ 2147483647 h 794"/>
                  <a:gd name="T16" fmla="*/ 2147483647 w 68"/>
                  <a:gd name="T17" fmla="*/ 2147483647 h 794"/>
                  <a:gd name="T18" fmla="*/ 2147483647 w 68"/>
                  <a:gd name="T19" fmla="*/ 2147483647 h 794"/>
                  <a:gd name="T20" fmla="*/ 2147483647 w 68"/>
                  <a:gd name="T21" fmla="*/ 2147483647 h 794"/>
                  <a:gd name="T22" fmla="*/ 2147483647 w 68"/>
                  <a:gd name="T23" fmla="*/ 2147483647 h 794"/>
                  <a:gd name="T24" fmla="*/ 2147483647 w 68"/>
                  <a:gd name="T25" fmla="*/ 2147483647 h 794"/>
                  <a:gd name="T26" fmla="*/ 2147483647 w 68"/>
                  <a:gd name="T27" fmla="*/ 2147483647 h 794"/>
                  <a:gd name="T28" fmla="*/ 2147483647 w 68"/>
                  <a:gd name="T29" fmla="*/ 2147483647 h 794"/>
                  <a:gd name="T30" fmla="*/ 2147483647 w 68"/>
                  <a:gd name="T31" fmla="*/ 2147483647 h 794"/>
                  <a:gd name="T32" fmla="*/ 2147483647 w 68"/>
                  <a:gd name="T33" fmla="*/ 2147483647 h 794"/>
                  <a:gd name="T34" fmla="*/ 2147483647 w 68"/>
                  <a:gd name="T35" fmla="*/ 2147483647 h 794"/>
                  <a:gd name="T36" fmla="*/ 2147483647 w 68"/>
                  <a:gd name="T37" fmla="*/ 2147483647 h 794"/>
                  <a:gd name="T38" fmla="*/ 2147483647 w 68"/>
                  <a:gd name="T39" fmla="*/ 2147483647 h 794"/>
                  <a:gd name="T40" fmla="*/ 2147483647 w 68"/>
                  <a:gd name="T41" fmla="*/ 2147483647 h 794"/>
                  <a:gd name="T42" fmla="*/ 2147483647 w 68"/>
                  <a:gd name="T43" fmla="*/ 2147483647 h 794"/>
                  <a:gd name="T44" fmla="*/ 2147483647 w 68"/>
                  <a:gd name="T45" fmla="*/ 2147483647 h 794"/>
                  <a:gd name="T46" fmla="*/ 2147483647 w 68"/>
                  <a:gd name="T47" fmla="*/ 2147483647 h 794"/>
                  <a:gd name="T48" fmla="*/ 2147483647 w 68"/>
                  <a:gd name="T49" fmla="*/ 2147483647 h 794"/>
                  <a:gd name="T50" fmla="*/ 2147483647 w 68"/>
                  <a:gd name="T51" fmla="*/ 2147483647 h 794"/>
                  <a:gd name="T52" fmla="*/ 2147483647 w 68"/>
                  <a:gd name="T53" fmla="*/ 2147483647 h 794"/>
                  <a:gd name="T54" fmla="*/ 2147483647 w 68"/>
                  <a:gd name="T55" fmla="*/ 2147483647 h 794"/>
                  <a:gd name="T56" fmla="*/ 2147483647 w 68"/>
                  <a:gd name="T57" fmla="*/ 2147483647 h 794"/>
                  <a:gd name="T58" fmla="*/ 2147483647 w 68"/>
                  <a:gd name="T59" fmla="*/ 2147483647 h 794"/>
                  <a:gd name="T60" fmla="*/ 2147483647 w 68"/>
                  <a:gd name="T61" fmla="*/ 2147483647 h 794"/>
                  <a:gd name="T62" fmla="*/ 2147483647 w 68"/>
                  <a:gd name="T63" fmla="*/ 2147483647 h 794"/>
                  <a:gd name="T64" fmla="*/ 2147483647 w 68"/>
                  <a:gd name="T65" fmla="*/ 2147483647 h 794"/>
                  <a:gd name="T66" fmla="*/ 2147483647 w 68"/>
                  <a:gd name="T67" fmla="*/ 2147483647 h 794"/>
                  <a:gd name="T68" fmla="*/ 2147483647 w 68"/>
                  <a:gd name="T69" fmla="*/ 2147483647 h 794"/>
                  <a:gd name="T70" fmla="*/ 2147483647 w 68"/>
                  <a:gd name="T71" fmla="*/ 2147483647 h 794"/>
                  <a:gd name="T72" fmla="*/ 2147483647 w 68"/>
                  <a:gd name="T73" fmla="*/ 2147483647 h 794"/>
                  <a:gd name="T74" fmla="*/ 2147483647 w 68"/>
                  <a:gd name="T75" fmla="*/ 2147483647 h 794"/>
                  <a:gd name="T76" fmla="*/ 2147483647 w 68"/>
                  <a:gd name="T77" fmla="*/ 2147483647 h 794"/>
                  <a:gd name="T78" fmla="*/ 2147483647 w 68"/>
                  <a:gd name="T79" fmla="*/ 2147483647 h 794"/>
                  <a:gd name="T80" fmla="*/ 2147483647 w 68"/>
                  <a:gd name="T81" fmla="*/ 2147483647 h 794"/>
                  <a:gd name="T82" fmla="*/ 2147483647 w 68"/>
                  <a:gd name="T83" fmla="*/ 2147483647 h 794"/>
                  <a:gd name="T84" fmla="*/ 2147483647 w 68"/>
                  <a:gd name="T85" fmla="*/ 2147483647 h 794"/>
                  <a:gd name="T86" fmla="*/ 2147483647 w 68"/>
                  <a:gd name="T87" fmla="*/ 2147483647 h 794"/>
                  <a:gd name="T88" fmla="*/ 2147483647 w 68"/>
                  <a:gd name="T89" fmla="*/ 0 h 7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794"/>
                  <a:gd name="T137" fmla="*/ 68 w 68"/>
                  <a:gd name="T138" fmla="*/ 794 h 7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794">
                    <a:moveTo>
                      <a:pt x="40" y="122"/>
                    </a:moveTo>
                    <a:lnTo>
                      <a:pt x="40" y="100"/>
                    </a:lnTo>
                    <a:lnTo>
                      <a:pt x="28" y="100"/>
                    </a:lnTo>
                    <a:lnTo>
                      <a:pt x="28" y="122"/>
                    </a:lnTo>
                    <a:lnTo>
                      <a:pt x="40" y="122"/>
                    </a:lnTo>
                    <a:close/>
                    <a:moveTo>
                      <a:pt x="40" y="156"/>
                    </a:moveTo>
                    <a:lnTo>
                      <a:pt x="40" y="134"/>
                    </a:lnTo>
                    <a:lnTo>
                      <a:pt x="28" y="134"/>
                    </a:lnTo>
                    <a:lnTo>
                      <a:pt x="28" y="156"/>
                    </a:lnTo>
                    <a:lnTo>
                      <a:pt x="40" y="156"/>
                    </a:lnTo>
                    <a:close/>
                    <a:moveTo>
                      <a:pt x="40" y="190"/>
                    </a:moveTo>
                    <a:lnTo>
                      <a:pt x="40" y="167"/>
                    </a:lnTo>
                    <a:lnTo>
                      <a:pt x="28" y="167"/>
                    </a:lnTo>
                    <a:lnTo>
                      <a:pt x="28" y="190"/>
                    </a:lnTo>
                    <a:lnTo>
                      <a:pt x="40" y="190"/>
                    </a:lnTo>
                    <a:close/>
                    <a:moveTo>
                      <a:pt x="40" y="223"/>
                    </a:moveTo>
                    <a:lnTo>
                      <a:pt x="40" y="201"/>
                    </a:lnTo>
                    <a:lnTo>
                      <a:pt x="28" y="201"/>
                    </a:lnTo>
                    <a:lnTo>
                      <a:pt x="28" y="223"/>
                    </a:lnTo>
                    <a:lnTo>
                      <a:pt x="40" y="223"/>
                    </a:lnTo>
                    <a:close/>
                    <a:moveTo>
                      <a:pt x="40" y="257"/>
                    </a:moveTo>
                    <a:lnTo>
                      <a:pt x="40" y="235"/>
                    </a:lnTo>
                    <a:lnTo>
                      <a:pt x="28" y="235"/>
                    </a:lnTo>
                    <a:lnTo>
                      <a:pt x="28" y="257"/>
                    </a:lnTo>
                    <a:lnTo>
                      <a:pt x="40" y="257"/>
                    </a:lnTo>
                    <a:close/>
                    <a:moveTo>
                      <a:pt x="40" y="291"/>
                    </a:moveTo>
                    <a:lnTo>
                      <a:pt x="40" y="268"/>
                    </a:lnTo>
                    <a:lnTo>
                      <a:pt x="28" y="268"/>
                    </a:lnTo>
                    <a:lnTo>
                      <a:pt x="28" y="291"/>
                    </a:lnTo>
                    <a:lnTo>
                      <a:pt x="40" y="291"/>
                    </a:lnTo>
                    <a:close/>
                    <a:moveTo>
                      <a:pt x="40" y="324"/>
                    </a:moveTo>
                    <a:lnTo>
                      <a:pt x="40" y="303"/>
                    </a:lnTo>
                    <a:lnTo>
                      <a:pt x="28" y="303"/>
                    </a:lnTo>
                    <a:lnTo>
                      <a:pt x="28" y="324"/>
                    </a:lnTo>
                    <a:lnTo>
                      <a:pt x="40" y="324"/>
                    </a:lnTo>
                    <a:close/>
                    <a:moveTo>
                      <a:pt x="40" y="358"/>
                    </a:moveTo>
                    <a:lnTo>
                      <a:pt x="40" y="336"/>
                    </a:lnTo>
                    <a:lnTo>
                      <a:pt x="28" y="336"/>
                    </a:lnTo>
                    <a:lnTo>
                      <a:pt x="28" y="358"/>
                    </a:lnTo>
                    <a:lnTo>
                      <a:pt x="40" y="358"/>
                    </a:lnTo>
                    <a:close/>
                    <a:moveTo>
                      <a:pt x="40" y="392"/>
                    </a:moveTo>
                    <a:lnTo>
                      <a:pt x="40" y="369"/>
                    </a:lnTo>
                    <a:lnTo>
                      <a:pt x="28" y="369"/>
                    </a:lnTo>
                    <a:lnTo>
                      <a:pt x="28" y="392"/>
                    </a:lnTo>
                    <a:lnTo>
                      <a:pt x="40" y="392"/>
                    </a:lnTo>
                    <a:close/>
                    <a:moveTo>
                      <a:pt x="40" y="425"/>
                    </a:moveTo>
                    <a:lnTo>
                      <a:pt x="40" y="404"/>
                    </a:lnTo>
                    <a:lnTo>
                      <a:pt x="28" y="404"/>
                    </a:lnTo>
                    <a:lnTo>
                      <a:pt x="28" y="425"/>
                    </a:lnTo>
                    <a:lnTo>
                      <a:pt x="40" y="425"/>
                    </a:lnTo>
                    <a:close/>
                    <a:moveTo>
                      <a:pt x="28" y="437"/>
                    </a:moveTo>
                    <a:lnTo>
                      <a:pt x="28" y="457"/>
                    </a:lnTo>
                    <a:lnTo>
                      <a:pt x="40" y="457"/>
                    </a:lnTo>
                    <a:lnTo>
                      <a:pt x="40" y="437"/>
                    </a:lnTo>
                    <a:lnTo>
                      <a:pt x="28" y="437"/>
                    </a:lnTo>
                    <a:close/>
                    <a:moveTo>
                      <a:pt x="28" y="468"/>
                    </a:moveTo>
                    <a:lnTo>
                      <a:pt x="40" y="468"/>
                    </a:lnTo>
                    <a:lnTo>
                      <a:pt x="40" y="490"/>
                    </a:lnTo>
                    <a:lnTo>
                      <a:pt x="28" y="490"/>
                    </a:lnTo>
                    <a:lnTo>
                      <a:pt x="28" y="468"/>
                    </a:lnTo>
                    <a:close/>
                    <a:moveTo>
                      <a:pt x="28" y="501"/>
                    </a:moveTo>
                    <a:lnTo>
                      <a:pt x="40" y="501"/>
                    </a:lnTo>
                    <a:lnTo>
                      <a:pt x="40" y="524"/>
                    </a:lnTo>
                    <a:lnTo>
                      <a:pt x="28" y="524"/>
                    </a:lnTo>
                    <a:lnTo>
                      <a:pt x="28" y="501"/>
                    </a:lnTo>
                    <a:close/>
                    <a:moveTo>
                      <a:pt x="28" y="536"/>
                    </a:moveTo>
                    <a:lnTo>
                      <a:pt x="40" y="536"/>
                    </a:lnTo>
                    <a:lnTo>
                      <a:pt x="40" y="558"/>
                    </a:lnTo>
                    <a:lnTo>
                      <a:pt x="28" y="558"/>
                    </a:lnTo>
                    <a:lnTo>
                      <a:pt x="28" y="536"/>
                    </a:lnTo>
                    <a:close/>
                    <a:moveTo>
                      <a:pt x="28" y="569"/>
                    </a:moveTo>
                    <a:lnTo>
                      <a:pt x="40" y="569"/>
                    </a:lnTo>
                    <a:lnTo>
                      <a:pt x="40" y="592"/>
                    </a:lnTo>
                    <a:lnTo>
                      <a:pt x="28" y="592"/>
                    </a:lnTo>
                    <a:lnTo>
                      <a:pt x="28" y="569"/>
                    </a:lnTo>
                    <a:close/>
                    <a:moveTo>
                      <a:pt x="28" y="602"/>
                    </a:moveTo>
                    <a:lnTo>
                      <a:pt x="40" y="602"/>
                    </a:lnTo>
                    <a:lnTo>
                      <a:pt x="40" y="625"/>
                    </a:lnTo>
                    <a:lnTo>
                      <a:pt x="28" y="625"/>
                    </a:lnTo>
                    <a:lnTo>
                      <a:pt x="28" y="602"/>
                    </a:lnTo>
                    <a:close/>
                    <a:moveTo>
                      <a:pt x="28" y="637"/>
                    </a:moveTo>
                    <a:lnTo>
                      <a:pt x="40" y="637"/>
                    </a:lnTo>
                    <a:lnTo>
                      <a:pt x="40" y="659"/>
                    </a:lnTo>
                    <a:lnTo>
                      <a:pt x="28" y="659"/>
                    </a:lnTo>
                    <a:lnTo>
                      <a:pt x="28" y="637"/>
                    </a:lnTo>
                    <a:close/>
                    <a:moveTo>
                      <a:pt x="28" y="670"/>
                    </a:moveTo>
                    <a:lnTo>
                      <a:pt x="40" y="670"/>
                    </a:lnTo>
                    <a:lnTo>
                      <a:pt x="40" y="693"/>
                    </a:lnTo>
                    <a:lnTo>
                      <a:pt x="28" y="693"/>
                    </a:lnTo>
                    <a:lnTo>
                      <a:pt x="28" y="670"/>
                    </a:lnTo>
                    <a:close/>
                    <a:moveTo>
                      <a:pt x="28" y="703"/>
                    </a:moveTo>
                    <a:lnTo>
                      <a:pt x="40" y="703"/>
                    </a:lnTo>
                    <a:lnTo>
                      <a:pt x="40" y="726"/>
                    </a:lnTo>
                    <a:lnTo>
                      <a:pt x="28" y="726"/>
                    </a:lnTo>
                    <a:lnTo>
                      <a:pt x="28" y="703"/>
                    </a:lnTo>
                    <a:close/>
                    <a:moveTo>
                      <a:pt x="28" y="738"/>
                    </a:moveTo>
                    <a:lnTo>
                      <a:pt x="40" y="738"/>
                    </a:lnTo>
                    <a:lnTo>
                      <a:pt x="40" y="760"/>
                    </a:lnTo>
                    <a:lnTo>
                      <a:pt x="28" y="760"/>
                    </a:lnTo>
                    <a:lnTo>
                      <a:pt x="28" y="738"/>
                    </a:lnTo>
                    <a:close/>
                    <a:moveTo>
                      <a:pt x="28" y="771"/>
                    </a:moveTo>
                    <a:lnTo>
                      <a:pt x="40" y="771"/>
                    </a:lnTo>
                    <a:lnTo>
                      <a:pt x="40" y="794"/>
                    </a:lnTo>
                    <a:lnTo>
                      <a:pt x="28" y="794"/>
                    </a:lnTo>
                    <a:lnTo>
                      <a:pt x="28" y="771"/>
                    </a:lnTo>
                    <a:close/>
                    <a:moveTo>
                      <a:pt x="34" y="0"/>
                    </a:moveTo>
                    <a:lnTo>
                      <a:pt x="68" y="69"/>
                    </a:lnTo>
                    <a:lnTo>
                      <a:pt x="40" y="69"/>
                    </a:lnTo>
                    <a:lnTo>
                      <a:pt x="40" y="88"/>
                    </a:lnTo>
                    <a:lnTo>
                      <a:pt x="28" y="88"/>
                    </a:lnTo>
                    <a:lnTo>
                      <a:pt x="28" y="69"/>
                    </a:lnTo>
                    <a:lnTo>
                      <a:pt x="0" y="69"/>
                    </a:lnTo>
                    <a:lnTo>
                      <a:pt x="34" y="0"/>
                    </a:lnTo>
                  </a:path>
                </a:pathLst>
              </a:custGeom>
              <a:solidFill>
                <a:srgbClr val="17375E"/>
              </a:solidFill>
              <a:ln w="9525">
                <a:noFill/>
                <a:round/>
              </a:ln>
            </p:spPr>
            <p:txBody>
              <a:bodyPr/>
              <a:lstStyle/>
              <a:p>
                <a:endParaRPr lang="zh-CN" altLang="en-US"/>
              </a:p>
            </p:txBody>
          </p:sp>
          <p:sp>
            <p:nvSpPr>
              <p:cNvPr id="239752" name="Freeform 48"/>
              <p:cNvSpPr>
                <a:spLocks noChangeArrowheads="1"/>
              </p:cNvSpPr>
              <p:nvPr/>
            </p:nvSpPr>
            <p:spPr bwMode="auto">
              <a:xfrm>
                <a:off x="4331062" y="2979631"/>
                <a:ext cx="76180" cy="697900"/>
              </a:xfrm>
              <a:custGeom>
                <a:avLst/>
                <a:gdLst>
                  <a:gd name="T0" fmla="*/ 2147483647 w 69"/>
                  <a:gd name="T1" fmla="*/ 2147483647 h 624"/>
                  <a:gd name="T2" fmla="*/ 2147483647 w 69"/>
                  <a:gd name="T3" fmla="*/ 2147483647 h 624"/>
                  <a:gd name="T4" fmla="*/ 2147483647 w 69"/>
                  <a:gd name="T5" fmla="*/ 2147483647 h 624"/>
                  <a:gd name="T6" fmla="*/ 2147483647 w 69"/>
                  <a:gd name="T7" fmla="*/ 2147483647 h 624"/>
                  <a:gd name="T8" fmla="*/ 2147483647 w 69"/>
                  <a:gd name="T9" fmla="*/ 2147483647 h 624"/>
                  <a:gd name="T10" fmla="*/ 2147483647 w 69"/>
                  <a:gd name="T11" fmla="*/ 2147483647 h 624"/>
                  <a:gd name="T12" fmla="*/ 2147483647 w 69"/>
                  <a:gd name="T13" fmla="*/ 2147483647 h 624"/>
                  <a:gd name="T14" fmla="*/ 2147483647 w 69"/>
                  <a:gd name="T15" fmla="*/ 2147483647 h 624"/>
                  <a:gd name="T16" fmla="*/ 2147483647 w 69"/>
                  <a:gd name="T17" fmla="*/ 2147483647 h 624"/>
                  <a:gd name="T18" fmla="*/ 2147483647 w 69"/>
                  <a:gd name="T19" fmla="*/ 2147483647 h 624"/>
                  <a:gd name="T20" fmla="*/ 2147483647 w 69"/>
                  <a:gd name="T21" fmla="*/ 2147483647 h 624"/>
                  <a:gd name="T22" fmla="*/ 2147483647 w 69"/>
                  <a:gd name="T23" fmla="*/ 2147483647 h 624"/>
                  <a:gd name="T24" fmla="*/ 2147483647 w 69"/>
                  <a:gd name="T25" fmla="*/ 2147483647 h 624"/>
                  <a:gd name="T26" fmla="*/ 2147483647 w 69"/>
                  <a:gd name="T27" fmla="*/ 2147483647 h 624"/>
                  <a:gd name="T28" fmla="*/ 2147483647 w 69"/>
                  <a:gd name="T29" fmla="*/ 2147483647 h 624"/>
                  <a:gd name="T30" fmla="*/ 2147483647 w 69"/>
                  <a:gd name="T31" fmla="*/ 2147483647 h 624"/>
                  <a:gd name="T32" fmla="*/ 2147483647 w 69"/>
                  <a:gd name="T33" fmla="*/ 2147483647 h 624"/>
                  <a:gd name="T34" fmla="*/ 2147483647 w 69"/>
                  <a:gd name="T35" fmla="*/ 2147483647 h 624"/>
                  <a:gd name="T36" fmla="*/ 2147483647 w 69"/>
                  <a:gd name="T37" fmla="*/ 2147483647 h 624"/>
                  <a:gd name="T38" fmla="*/ 2147483647 w 69"/>
                  <a:gd name="T39" fmla="*/ 2147483647 h 624"/>
                  <a:gd name="T40" fmla="*/ 2147483647 w 69"/>
                  <a:gd name="T41" fmla="*/ 2147483647 h 624"/>
                  <a:gd name="T42" fmla="*/ 2147483647 w 69"/>
                  <a:gd name="T43" fmla="*/ 2147483647 h 624"/>
                  <a:gd name="T44" fmla="*/ 2147483647 w 69"/>
                  <a:gd name="T45" fmla="*/ 2147483647 h 624"/>
                  <a:gd name="T46" fmla="*/ 2147483647 w 69"/>
                  <a:gd name="T47" fmla="*/ 2147483647 h 624"/>
                  <a:gd name="T48" fmla="*/ 2147483647 w 69"/>
                  <a:gd name="T49" fmla="*/ 2147483647 h 624"/>
                  <a:gd name="T50" fmla="*/ 2147483647 w 69"/>
                  <a:gd name="T51" fmla="*/ 2147483647 h 624"/>
                  <a:gd name="T52" fmla="*/ 2147483647 w 69"/>
                  <a:gd name="T53" fmla="*/ 2147483647 h 624"/>
                  <a:gd name="T54" fmla="*/ 2147483647 w 69"/>
                  <a:gd name="T55" fmla="*/ 2147483647 h 624"/>
                  <a:gd name="T56" fmla="*/ 2147483647 w 69"/>
                  <a:gd name="T57" fmla="*/ 2147483647 h 624"/>
                  <a:gd name="T58" fmla="*/ 2147483647 w 69"/>
                  <a:gd name="T59" fmla="*/ 2147483647 h 624"/>
                  <a:gd name="T60" fmla="*/ 2147483647 w 69"/>
                  <a:gd name="T61" fmla="*/ 2147483647 h 624"/>
                  <a:gd name="T62" fmla="*/ 2147483647 w 69"/>
                  <a:gd name="T63" fmla="*/ 2147483647 h 624"/>
                  <a:gd name="T64" fmla="*/ 2147483647 w 69"/>
                  <a:gd name="T65" fmla="*/ 2147483647 h 624"/>
                  <a:gd name="T66" fmla="*/ 2147483647 w 69"/>
                  <a:gd name="T67" fmla="*/ 2147483647 h 624"/>
                  <a:gd name="T68" fmla="*/ 2147483647 w 69"/>
                  <a:gd name="T69" fmla="*/ 2147483647 h 624"/>
                  <a:gd name="T70" fmla="*/ 2147483647 w 69"/>
                  <a:gd name="T71" fmla="*/ 2147483647 h 624"/>
                  <a:gd name="T72" fmla="*/ 2147483647 w 69"/>
                  <a:gd name="T73" fmla="*/ 2147483647 h 624"/>
                  <a:gd name="T74" fmla="*/ 2147483647 w 69"/>
                  <a:gd name="T75" fmla="*/ 2147483647 h 624"/>
                  <a:gd name="T76" fmla="*/ 2147483647 w 69"/>
                  <a:gd name="T77" fmla="*/ 2147483647 h 624"/>
                  <a:gd name="T78" fmla="*/ 2147483647 w 69"/>
                  <a:gd name="T79" fmla="*/ 2147483647 h 624"/>
                  <a:gd name="T80" fmla="*/ 2147483647 w 69"/>
                  <a:gd name="T81" fmla="*/ 2147483647 h 624"/>
                  <a:gd name="T82" fmla="*/ 2147483647 w 69"/>
                  <a:gd name="T83" fmla="*/ 2147483647 h 624"/>
                  <a:gd name="T84" fmla="*/ 2147483647 w 69"/>
                  <a:gd name="T85" fmla="*/ 2147483647 h 624"/>
                  <a:gd name="T86" fmla="*/ 2147483647 w 69"/>
                  <a:gd name="T87" fmla="*/ 2147483647 h 624"/>
                  <a:gd name="T88" fmla="*/ 2147483647 w 69"/>
                  <a:gd name="T89" fmla="*/ 2147483647 h 624"/>
                  <a:gd name="T90" fmla="*/ 2147483647 w 69"/>
                  <a:gd name="T91" fmla="*/ 2147483647 h 624"/>
                  <a:gd name="T92" fmla="*/ 2147483647 w 69"/>
                  <a:gd name="T93" fmla="*/ 2147483647 h 624"/>
                  <a:gd name="T94" fmla="*/ 2147483647 w 69"/>
                  <a:gd name="T95" fmla="*/ 2147483647 h 624"/>
                  <a:gd name="T96" fmla="*/ 2147483647 w 69"/>
                  <a:gd name="T97" fmla="*/ 2147483647 h 624"/>
                  <a:gd name="T98" fmla="*/ 2147483647 w 69"/>
                  <a:gd name="T99" fmla="*/ 2147483647 h 624"/>
                  <a:gd name="T100" fmla="*/ 2147483647 w 69"/>
                  <a:gd name="T101" fmla="*/ 2147483647 h 624"/>
                  <a:gd name="T102" fmla="*/ 2147483647 w 69"/>
                  <a:gd name="T103" fmla="*/ 0 h 6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24"/>
                  <a:gd name="T158" fmla="*/ 69 w 69"/>
                  <a:gd name="T159" fmla="*/ 624 h 6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24">
                    <a:moveTo>
                      <a:pt x="39" y="121"/>
                    </a:moveTo>
                    <a:lnTo>
                      <a:pt x="39" y="99"/>
                    </a:lnTo>
                    <a:lnTo>
                      <a:pt x="29" y="99"/>
                    </a:lnTo>
                    <a:lnTo>
                      <a:pt x="29" y="121"/>
                    </a:lnTo>
                    <a:lnTo>
                      <a:pt x="39" y="121"/>
                    </a:lnTo>
                    <a:close/>
                    <a:moveTo>
                      <a:pt x="39" y="155"/>
                    </a:moveTo>
                    <a:lnTo>
                      <a:pt x="39" y="132"/>
                    </a:lnTo>
                    <a:lnTo>
                      <a:pt x="29" y="132"/>
                    </a:lnTo>
                    <a:lnTo>
                      <a:pt x="29" y="155"/>
                    </a:lnTo>
                    <a:lnTo>
                      <a:pt x="39" y="155"/>
                    </a:lnTo>
                    <a:close/>
                    <a:moveTo>
                      <a:pt x="39" y="188"/>
                    </a:moveTo>
                    <a:lnTo>
                      <a:pt x="39" y="167"/>
                    </a:lnTo>
                    <a:lnTo>
                      <a:pt x="29" y="167"/>
                    </a:lnTo>
                    <a:lnTo>
                      <a:pt x="29" y="188"/>
                    </a:lnTo>
                    <a:lnTo>
                      <a:pt x="39" y="188"/>
                    </a:lnTo>
                    <a:close/>
                    <a:moveTo>
                      <a:pt x="39" y="222"/>
                    </a:moveTo>
                    <a:lnTo>
                      <a:pt x="39" y="200"/>
                    </a:lnTo>
                    <a:lnTo>
                      <a:pt x="29" y="200"/>
                    </a:lnTo>
                    <a:lnTo>
                      <a:pt x="29" y="222"/>
                    </a:lnTo>
                    <a:lnTo>
                      <a:pt x="39" y="222"/>
                    </a:lnTo>
                    <a:close/>
                    <a:moveTo>
                      <a:pt x="39" y="256"/>
                    </a:moveTo>
                    <a:lnTo>
                      <a:pt x="39" y="233"/>
                    </a:lnTo>
                    <a:lnTo>
                      <a:pt x="29" y="233"/>
                    </a:lnTo>
                    <a:lnTo>
                      <a:pt x="29" y="256"/>
                    </a:lnTo>
                    <a:lnTo>
                      <a:pt x="39" y="256"/>
                    </a:lnTo>
                    <a:close/>
                    <a:moveTo>
                      <a:pt x="39" y="290"/>
                    </a:moveTo>
                    <a:lnTo>
                      <a:pt x="39" y="268"/>
                    </a:lnTo>
                    <a:lnTo>
                      <a:pt x="29" y="268"/>
                    </a:lnTo>
                    <a:lnTo>
                      <a:pt x="29" y="290"/>
                    </a:lnTo>
                    <a:lnTo>
                      <a:pt x="39" y="290"/>
                    </a:lnTo>
                    <a:close/>
                    <a:moveTo>
                      <a:pt x="39" y="324"/>
                    </a:moveTo>
                    <a:lnTo>
                      <a:pt x="39" y="301"/>
                    </a:lnTo>
                    <a:lnTo>
                      <a:pt x="29" y="301"/>
                    </a:lnTo>
                    <a:lnTo>
                      <a:pt x="29" y="324"/>
                    </a:lnTo>
                    <a:lnTo>
                      <a:pt x="39" y="324"/>
                    </a:lnTo>
                    <a:close/>
                    <a:moveTo>
                      <a:pt x="39" y="357"/>
                    </a:moveTo>
                    <a:lnTo>
                      <a:pt x="39" y="334"/>
                    </a:lnTo>
                    <a:lnTo>
                      <a:pt x="29" y="334"/>
                    </a:lnTo>
                    <a:lnTo>
                      <a:pt x="29" y="357"/>
                    </a:lnTo>
                    <a:lnTo>
                      <a:pt x="39" y="357"/>
                    </a:lnTo>
                    <a:close/>
                    <a:moveTo>
                      <a:pt x="39" y="391"/>
                    </a:moveTo>
                    <a:lnTo>
                      <a:pt x="39" y="369"/>
                    </a:lnTo>
                    <a:lnTo>
                      <a:pt x="29" y="369"/>
                    </a:lnTo>
                    <a:lnTo>
                      <a:pt x="29" y="391"/>
                    </a:lnTo>
                    <a:lnTo>
                      <a:pt x="39" y="391"/>
                    </a:lnTo>
                    <a:close/>
                    <a:moveTo>
                      <a:pt x="39" y="425"/>
                    </a:moveTo>
                    <a:lnTo>
                      <a:pt x="39" y="402"/>
                    </a:lnTo>
                    <a:lnTo>
                      <a:pt x="29" y="402"/>
                    </a:lnTo>
                    <a:lnTo>
                      <a:pt x="29" y="425"/>
                    </a:lnTo>
                    <a:lnTo>
                      <a:pt x="39" y="425"/>
                    </a:lnTo>
                    <a:close/>
                    <a:moveTo>
                      <a:pt x="29" y="435"/>
                    </a:moveTo>
                    <a:lnTo>
                      <a:pt x="29" y="456"/>
                    </a:lnTo>
                    <a:lnTo>
                      <a:pt x="39" y="456"/>
                    </a:lnTo>
                    <a:lnTo>
                      <a:pt x="39" y="435"/>
                    </a:lnTo>
                    <a:lnTo>
                      <a:pt x="29" y="435"/>
                    </a:lnTo>
                    <a:close/>
                    <a:moveTo>
                      <a:pt x="29" y="466"/>
                    </a:moveTo>
                    <a:lnTo>
                      <a:pt x="39" y="466"/>
                    </a:lnTo>
                    <a:lnTo>
                      <a:pt x="39" y="489"/>
                    </a:lnTo>
                    <a:lnTo>
                      <a:pt x="29" y="489"/>
                    </a:lnTo>
                    <a:lnTo>
                      <a:pt x="29" y="466"/>
                    </a:lnTo>
                    <a:close/>
                    <a:moveTo>
                      <a:pt x="29" y="501"/>
                    </a:moveTo>
                    <a:lnTo>
                      <a:pt x="39" y="501"/>
                    </a:lnTo>
                    <a:lnTo>
                      <a:pt x="39" y="523"/>
                    </a:lnTo>
                    <a:lnTo>
                      <a:pt x="29" y="523"/>
                    </a:lnTo>
                    <a:lnTo>
                      <a:pt x="29" y="501"/>
                    </a:lnTo>
                    <a:close/>
                    <a:moveTo>
                      <a:pt x="29" y="534"/>
                    </a:moveTo>
                    <a:lnTo>
                      <a:pt x="39" y="534"/>
                    </a:lnTo>
                    <a:lnTo>
                      <a:pt x="39" y="557"/>
                    </a:lnTo>
                    <a:lnTo>
                      <a:pt x="29" y="557"/>
                    </a:lnTo>
                    <a:lnTo>
                      <a:pt x="29" y="534"/>
                    </a:lnTo>
                    <a:close/>
                    <a:moveTo>
                      <a:pt x="29" y="567"/>
                    </a:moveTo>
                    <a:lnTo>
                      <a:pt x="39" y="567"/>
                    </a:lnTo>
                    <a:lnTo>
                      <a:pt x="39" y="590"/>
                    </a:lnTo>
                    <a:lnTo>
                      <a:pt x="29" y="590"/>
                    </a:lnTo>
                    <a:lnTo>
                      <a:pt x="29" y="567"/>
                    </a:lnTo>
                    <a:close/>
                    <a:moveTo>
                      <a:pt x="29" y="602"/>
                    </a:moveTo>
                    <a:lnTo>
                      <a:pt x="39" y="602"/>
                    </a:lnTo>
                    <a:lnTo>
                      <a:pt x="39" y="624"/>
                    </a:lnTo>
                    <a:lnTo>
                      <a:pt x="29" y="624"/>
                    </a:lnTo>
                    <a:lnTo>
                      <a:pt x="29" y="602"/>
                    </a:lnTo>
                    <a:close/>
                    <a:moveTo>
                      <a:pt x="34" y="0"/>
                    </a:moveTo>
                    <a:lnTo>
                      <a:pt x="69" y="69"/>
                    </a:lnTo>
                    <a:lnTo>
                      <a:pt x="39" y="69"/>
                    </a:lnTo>
                    <a:lnTo>
                      <a:pt x="39" y="87"/>
                    </a:lnTo>
                    <a:lnTo>
                      <a:pt x="29" y="87"/>
                    </a:lnTo>
                    <a:lnTo>
                      <a:pt x="29" y="69"/>
                    </a:lnTo>
                    <a:lnTo>
                      <a:pt x="0" y="69"/>
                    </a:lnTo>
                    <a:lnTo>
                      <a:pt x="34" y="0"/>
                    </a:lnTo>
                  </a:path>
                </a:pathLst>
              </a:custGeom>
              <a:solidFill>
                <a:srgbClr val="17375E"/>
              </a:solidFill>
              <a:ln w="9525">
                <a:noFill/>
                <a:round/>
              </a:ln>
            </p:spPr>
            <p:txBody>
              <a:bodyPr/>
              <a:lstStyle/>
              <a:p>
                <a:endParaRPr lang="zh-CN" altLang="en-US"/>
              </a:p>
            </p:txBody>
          </p:sp>
          <p:sp>
            <p:nvSpPr>
              <p:cNvPr id="239753" name="Freeform 49"/>
              <p:cNvSpPr>
                <a:spLocks noChangeArrowheads="1"/>
              </p:cNvSpPr>
              <p:nvPr/>
            </p:nvSpPr>
            <p:spPr bwMode="auto">
              <a:xfrm>
                <a:off x="4948436" y="4227506"/>
                <a:ext cx="280914" cy="292056"/>
              </a:xfrm>
              <a:custGeom>
                <a:avLst/>
                <a:gdLst>
                  <a:gd name="T0" fmla="*/ 2147483647 w 210"/>
                  <a:gd name="T1" fmla="*/ 2147483647 h 219"/>
                  <a:gd name="T2" fmla="*/ 2147483647 w 210"/>
                  <a:gd name="T3" fmla="*/ 2147483647 h 219"/>
                  <a:gd name="T4" fmla="*/ 2147483647 w 210"/>
                  <a:gd name="T5" fmla="*/ 2147483647 h 219"/>
                  <a:gd name="T6" fmla="*/ 2147483647 w 210"/>
                  <a:gd name="T7" fmla="*/ 2147483647 h 219"/>
                  <a:gd name="T8" fmla="*/ 2147483647 w 210"/>
                  <a:gd name="T9" fmla="*/ 2147483647 h 219"/>
                  <a:gd name="T10" fmla="*/ 2147483647 w 210"/>
                  <a:gd name="T11" fmla="*/ 2147483647 h 219"/>
                  <a:gd name="T12" fmla="*/ 2147483647 w 210"/>
                  <a:gd name="T13" fmla="*/ 2147483647 h 219"/>
                  <a:gd name="T14" fmla="*/ 2147483647 w 210"/>
                  <a:gd name="T15" fmla="*/ 2147483647 h 219"/>
                  <a:gd name="T16" fmla="*/ 0 w 210"/>
                  <a:gd name="T17" fmla="*/ 0 h 219"/>
                  <a:gd name="T18" fmla="*/ 0 w 210"/>
                  <a:gd name="T19" fmla="*/ 2147483647 h 219"/>
                  <a:gd name="T20" fmla="*/ 2147483647 w 210"/>
                  <a:gd name="T21" fmla="*/ 2147483647 h 219"/>
                  <a:gd name="T22" fmla="*/ 2147483647 w 210"/>
                  <a:gd name="T23" fmla="*/ 0 h 219"/>
                  <a:gd name="T24" fmla="*/ 0 w 210"/>
                  <a:gd name="T25" fmla="*/ 0 h 219"/>
                  <a:gd name="T26" fmla="*/ 2147483647 w 210"/>
                  <a:gd name="T27" fmla="*/ 0 h 219"/>
                  <a:gd name="T28" fmla="*/ 2147483647 w 210"/>
                  <a:gd name="T29" fmla="*/ 2147483647 h 219"/>
                  <a:gd name="T30" fmla="*/ 2147483647 w 210"/>
                  <a:gd name="T31" fmla="*/ 2147483647 h 219"/>
                  <a:gd name="T32" fmla="*/ 2147483647 w 210"/>
                  <a:gd name="T33" fmla="*/ 0 h 219"/>
                  <a:gd name="T34" fmla="*/ 2147483647 w 210"/>
                  <a:gd name="T35" fmla="*/ 0 h 219"/>
                  <a:gd name="T36" fmla="*/ 2147483647 w 210"/>
                  <a:gd name="T37" fmla="*/ 0 h 219"/>
                  <a:gd name="T38" fmla="*/ 2147483647 w 210"/>
                  <a:gd name="T39" fmla="*/ 2147483647 h 219"/>
                  <a:gd name="T40" fmla="*/ 2147483647 w 210"/>
                  <a:gd name="T41" fmla="*/ 2147483647 h 219"/>
                  <a:gd name="T42" fmla="*/ 2147483647 w 210"/>
                  <a:gd name="T43" fmla="*/ 0 h 219"/>
                  <a:gd name="T44" fmla="*/ 2147483647 w 210"/>
                  <a:gd name="T45" fmla="*/ 0 h 219"/>
                  <a:gd name="T46" fmla="*/ 2147483647 w 210"/>
                  <a:gd name="T47" fmla="*/ 0 h 219"/>
                  <a:gd name="T48" fmla="*/ 2147483647 w 210"/>
                  <a:gd name="T49" fmla="*/ 2147483647 h 219"/>
                  <a:gd name="T50" fmla="*/ 2147483647 w 210"/>
                  <a:gd name="T51" fmla="*/ 2147483647 h 219"/>
                  <a:gd name="T52" fmla="*/ 2147483647 w 210"/>
                  <a:gd name="T53" fmla="*/ 2147483647 h 219"/>
                  <a:gd name="T54" fmla="*/ 2147483647 w 210"/>
                  <a:gd name="T55" fmla="*/ 0 h 219"/>
                  <a:gd name="T56" fmla="*/ 2147483647 w 210"/>
                  <a:gd name="T57" fmla="*/ 2147483647 h 219"/>
                  <a:gd name="T58" fmla="*/ 2147483647 w 210"/>
                  <a:gd name="T59" fmla="*/ 2147483647 h 219"/>
                  <a:gd name="T60" fmla="*/ 2147483647 w 210"/>
                  <a:gd name="T61" fmla="*/ 2147483647 h 219"/>
                  <a:gd name="T62" fmla="*/ 2147483647 w 210"/>
                  <a:gd name="T63" fmla="*/ 2147483647 h 219"/>
                  <a:gd name="T64" fmla="*/ 2147483647 w 210"/>
                  <a:gd name="T65" fmla="*/ 2147483647 h 219"/>
                  <a:gd name="T66" fmla="*/ 2147483647 w 210"/>
                  <a:gd name="T67" fmla="*/ 2147483647 h 219"/>
                  <a:gd name="T68" fmla="*/ 2147483647 w 210"/>
                  <a:gd name="T69" fmla="*/ 2147483647 h 219"/>
                  <a:gd name="T70" fmla="*/ 2147483647 w 210"/>
                  <a:gd name="T71" fmla="*/ 2147483647 h 219"/>
                  <a:gd name="T72" fmla="*/ 2147483647 w 210"/>
                  <a:gd name="T73" fmla="*/ 2147483647 h 219"/>
                  <a:gd name="T74" fmla="*/ 2147483647 w 210"/>
                  <a:gd name="T75" fmla="*/ 2147483647 h 219"/>
                  <a:gd name="T76" fmla="*/ 2147483647 w 210"/>
                  <a:gd name="T77" fmla="*/ 2147483647 h 219"/>
                  <a:gd name="T78" fmla="*/ 2147483647 w 210"/>
                  <a:gd name="T79" fmla="*/ 2147483647 h 219"/>
                  <a:gd name="T80" fmla="*/ 2147483647 w 210"/>
                  <a:gd name="T81" fmla="*/ 2147483647 h 219"/>
                  <a:gd name="T82" fmla="*/ 2147483647 w 210"/>
                  <a:gd name="T83" fmla="*/ 2147483647 h 219"/>
                  <a:gd name="T84" fmla="*/ 2147483647 w 210"/>
                  <a:gd name="T85" fmla="*/ 2147483647 h 219"/>
                  <a:gd name="T86" fmla="*/ 2147483647 w 210"/>
                  <a:gd name="T87" fmla="*/ 2147483647 h 219"/>
                  <a:gd name="T88" fmla="*/ 2147483647 w 210"/>
                  <a:gd name="T89" fmla="*/ 2147483647 h 219"/>
                  <a:gd name="T90" fmla="*/ 2147483647 w 210"/>
                  <a:gd name="T91" fmla="*/ 2147483647 h 219"/>
                  <a:gd name="T92" fmla="*/ 2147483647 w 210"/>
                  <a:gd name="T93" fmla="*/ 2147483647 h 219"/>
                  <a:gd name="T94" fmla="*/ 2147483647 w 210"/>
                  <a:gd name="T95" fmla="*/ 2147483647 h 219"/>
                  <a:gd name="T96" fmla="*/ 2147483647 w 210"/>
                  <a:gd name="T97" fmla="*/ 2147483647 h 219"/>
                  <a:gd name="T98" fmla="*/ 2147483647 w 210"/>
                  <a:gd name="T99" fmla="*/ 2147483647 h 219"/>
                  <a:gd name="T100" fmla="*/ 2147483647 w 210"/>
                  <a:gd name="T101" fmla="*/ 2147483647 h 219"/>
                  <a:gd name="T102" fmla="*/ 2147483647 w 210"/>
                  <a:gd name="T103" fmla="*/ 2147483647 h 219"/>
                  <a:gd name="T104" fmla="*/ 2147483647 w 210"/>
                  <a:gd name="T105" fmla="*/ 2147483647 h 219"/>
                  <a:gd name="T106" fmla="*/ 2147483647 w 210"/>
                  <a:gd name="T107" fmla="*/ 2147483647 h 219"/>
                  <a:gd name="T108" fmla="*/ 2147483647 w 210"/>
                  <a:gd name="T109" fmla="*/ 2147483647 h 219"/>
                  <a:gd name="T110" fmla="*/ 2147483647 w 210"/>
                  <a:gd name="T111" fmla="*/ 2147483647 h 219"/>
                  <a:gd name="T112" fmla="*/ 2147483647 w 210"/>
                  <a:gd name="T113" fmla="*/ 2147483647 h 219"/>
                  <a:gd name="T114" fmla="*/ 2147483647 w 210"/>
                  <a:gd name="T115" fmla="*/ 2147483647 h 2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219"/>
                  <a:gd name="T176" fmla="*/ 210 w 210"/>
                  <a:gd name="T177" fmla="*/ 219 h 2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219">
                    <a:moveTo>
                      <a:pt x="181" y="219"/>
                    </a:moveTo>
                    <a:cubicBezTo>
                      <a:pt x="210" y="161"/>
                      <a:pt x="210" y="161"/>
                      <a:pt x="210" y="161"/>
                    </a:cubicBezTo>
                    <a:cubicBezTo>
                      <a:pt x="185" y="161"/>
                      <a:pt x="185" y="161"/>
                      <a:pt x="185" y="161"/>
                    </a:cubicBezTo>
                    <a:cubicBezTo>
                      <a:pt x="185" y="145"/>
                      <a:pt x="185" y="145"/>
                      <a:pt x="185" y="145"/>
                    </a:cubicBezTo>
                    <a:cubicBezTo>
                      <a:pt x="176" y="145"/>
                      <a:pt x="176" y="145"/>
                      <a:pt x="176" y="145"/>
                    </a:cubicBezTo>
                    <a:cubicBezTo>
                      <a:pt x="176" y="161"/>
                      <a:pt x="176" y="161"/>
                      <a:pt x="176" y="161"/>
                    </a:cubicBezTo>
                    <a:cubicBezTo>
                      <a:pt x="152" y="161"/>
                      <a:pt x="152" y="161"/>
                      <a:pt x="152" y="161"/>
                    </a:cubicBezTo>
                    <a:cubicBezTo>
                      <a:pt x="181" y="219"/>
                      <a:pt x="181" y="219"/>
                      <a:pt x="181" y="219"/>
                    </a:cubicBezTo>
                    <a:close/>
                    <a:moveTo>
                      <a:pt x="0" y="0"/>
                    </a:moveTo>
                    <a:cubicBezTo>
                      <a:pt x="0" y="9"/>
                      <a:pt x="0" y="9"/>
                      <a:pt x="0" y="9"/>
                    </a:cubicBezTo>
                    <a:cubicBezTo>
                      <a:pt x="19" y="9"/>
                      <a:pt x="19" y="9"/>
                      <a:pt x="19" y="9"/>
                    </a:cubicBezTo>
                    <a:cubicBezTo>
                      <a:pt x="19" y="0"/>
                      <a:pt x="19" y="0"/>
                      <a:pt x="19" y="0"/>
                    </a:cubicBezTo>
                    <a:cubicBezTo>
                      <a:pt x="0" y="0"/>
                      <a:pt x="0" y="0"/>
                      <a:pt x="0" y="0"/>
                    </a:cubicBezTo>
                    <a:close/>
                    <a:moveTo>
                      <a:pt x="28" y="0"/>
                    </a:moveTo>
                    <a:cubicBezTo>
                      <a:pt x="28" y="9"/>
                      <a:pt x="28" y="9"/>
                      <a:pt x="28" y="9"/>
                    </a:cubicBezTo>
                    <a:cubicBezTo>
                      <a:pt x="47" y="9"/>
                      <a:pt x="47" y="9"/>
                      <a:pt x="47" y="9"/>
                    </a:cubicBezTo>
                    <a:cubicBezTo>
                      <a:pt x="47" y="0"/>
                      <a:pt x="47" y="0"/>
                      <a:pt x="47" y="0"/>
                    </a:cubicBezTo>
                    <a:cubicBezTo>
                      <a:pt x="28" y="0"/>
                      <a:pt x="28" y="0"/>
                      <a:pt x="28" y="0"/>
                    </a:cubicBezTo>
                    <a:close/>
                    <a:moveTo>
                      <a:pt x="57" y="0"/>
                    </a:moveTo>
                    <a:cubicBezTo>
                      <a:pt x="57" y="9"/>
                      <a:pt x="57" y="9"/>
                      <a:pt x="57" y="9"/>
                    </a:cubicBezTo>
                    <a:cubicBezTo>
                      <a:pt x="76" y="9"/>
                      <a:pt x="76" y="9"/>
                      <a:pt x="76" y="9"/>
                    </a:cubicBezTo>
                    <a:cubicBezTo>
                      <a:pt x="76" y="0"/>
                      <a:pt x="76" y="0"/>
                      <a:pt x="76" y="0"/>
                    </a:cubicBezTo>
                    <a:cubicBezTo>
                      <a:pt x="57" y="0"/>
                      <a:pt x="57" y="0"/>
                      <a:pt x="57" y="0"/>
                    </a:cubicBezTo>
                    <a:close/>
                    <a:moveTo>
                      <a:pt x="85" y="0"/>
                    </a:moveTo>
                    <a:cubicBezTo>
                      <a:pt x="85" y="9"/>
                      <a:pt x="85" y="9"/>
                      <a:pt x="85" y="9"/>
                    </a:cubicBezTo>
                    <a:cubicBezTo>
                      <a:pt x="103" y="10"/>
                      <a:pt x="103" y="10"/>
                      <a:pt x="103" y="10"/>
                    </a:cubicBezTo>
                    <a:cubicBezTo>
                      <a:pt x="105" y="1"/>
                      <a:pt x="105" y="1"/>
                      <a:pt x="105" y="1"/>
                    </a:cubicBezTo>
                    <a:cubicBezTo>
                      <a:pt x="85" y="0"/>
                      <a:pt x="85" y="0"/>
                      <a:pt x="85" y="0"/>
                    </a:cubicBezTo>
                    <a:close/>
                    <a:moveTo>
                      <a:pt x="114" y="3"/>
                    </a:moveTo>
                    <a:cubicBezTo>
                      <a:pt x="133" y="8"/>
                      <a:pt x="133" y="8"/>
                      <a:pt x="133" y="8"/>
                    </a:cubicBezTo>
                    <a:cubicBezTo>
                      <a:pt x="130" y="17"/>
                      <a:pt x="130" y="17"/>
                      <a:pt x="130" y="17"/>
                    </a:cubicBezTo>
                    <a:cubicBezTo>
                      <a:pt x="124" y="14"/>
                      <a:pt x="118" y="13"/>
                      <a:pt x="112" y="12"/>
                    </a:cubicBezTo>
                    <a:cubicBezTo>
                      <a:pt x="114" y="3"/>
                      <a:pt x="114" y="3"/>
                      <a:pt x="114" y="3"/>
                    </a:cubicBezTo>
                    <a:close/>
                    <a:moveTo>
                      <a:pt x="142" y="13"/>
                    </a:moveTo>
                    <a:cubicBezTo>
                      <a:pt x="158" y="24"/>
                      <a:pt x="158" y="24"/>
                      <a:pt x="158" y="24"/>
                    </a:cubicBezTo>
                    <a:cubicBezTo>
                      <a:pt x="152" y="31"/>
                      <a:pt x="152" y="31"/>
                      <a:pt x="152" y="31"/>
                    </a:cubicBezTo>
                    <a:cubicBezTo>
                      <a:pt x="138" y="21"/>
                      <a:pt x="138" y="21"/>
                      <a:pt x="138" y="21"/>
                    </a:cubicBezTo>
                    <a:cubicBezTo>
                      <a:pt x="142" y="13"/>
                      <a:pt x="142" y="13"/>
                      <a:pt x="142" y="13"/>
                    </a:cubicBezTo>
                    <a:close/>
                    <a:moveTo>
                      <a:pt x="165" y="32"/>
                    </a:moveTo>
                    <a:cubicBezTo>
                      <a:pt x="175" y="49"/>
                      <a:pt x="175" y="49"/>
                      <a:pt x="175" y="49"/>
                    </a:cubicBezTo>
                    <a:cubicBezTo>
                      <a:pt x="167" y="53"/>
                      <a:pt x="167" y="53"/>
                      <a:pt x="167" y="53"/>
                    </a:cubicBezTo>
                    <a:cubicBezTo>
                      <a:pt x="158" y="38"/>
                      <a:pt x="158" y="38"/>
                      <a:pt x="158" y="38"/>
                    </a:cubicBezTo>
                    <a:cubicBezTo>
                      <a:pt x="165" y="32"/>
                      <a:pt x="165" y="32"/>
                      <a:pt x="165" y="32"/>
                    </a:cubicBezTo>
                    <a:close/>
                    <a:moveTo>
                      <a:pt x="179" y="58"/>
                    </a:moveTo>
                    <a:cubicBezTo>
                      <a:pt x="184" y="77"/>
                      <a:pt x="184" y="77"/>
                      <a:pt x="184" y="77"/>
                    </a:cubicBezTo>
                    <a:cubicBezTo>
                      <a:pt x="174" y="79"/>
                      <a:pt x="174" y="79"/>
                      <a:pt x="174" y="79"/>
                    </a:cubicBezTo>
                    <a:cubicBezTo>
                      <a:pt x="170" y="61"/>
                      <a:pt x="170" y="61"/>
                      <a:pt x="170" y="61"/>
                    </a:cubicBezTo>
                    <a:cubicBezTo>
                      <a:pt x="179" y="58"/>
                      <a:pt x="179" y="58"/>
                      <a:pt x="179" y="58"/>
                    </a:cubicBezTo>
                    <a:close/>
                    <a:moveTo>
                      <a:pt x="185" y="87"/>
                    </a:moveTo>
                    <a:cubicBezTo>
                      <a:pt x="185" y="106"/>
                      <a:pt x="185" y="106"/>
                      <a:pt x="185" y="106"/>
                    </a:cubicBezTo>
                    <a:cubicBezTo>
                      <a:pt x="176" y="106"/>
                      <a:pt x="176" y="106"/>
                      <a:pt x="176" y="106"/>
                    </a:cubicBezTo>
                    <a:cubicBezTo>
                      <a:pt x="175" y="88"/>
                      <a:pt x="175" y="88"/>
                      <a:pt x="175" y="88"/>
                    </a:cubicBezTo>
                    <a:cubicBezTo>
                      <a:pt x="185" y="87"/>
                      <a:pt x="185" y="87"/>
                      <a:pt x="185" y="87"/>
                    </a:cubicBezTo>
                    <a:close/>
                    <a:moveTo>
                      <a:pt x="185" y="116"/>
                    </a:moveTo>
                    <a:cubicBezTo>
                      <a:pt x="185" y="135"/>
                      <a:pt x="185" y="135"/>
                      <a:pt x="185" y="135"/>
                    </a:cubicBezTo>
                    <a:cubicBezTo>
                      <a:pt x="176" y="135"/>
                      <a:pt x="176" y="135"/>
                      <a:pt x="176" y="135"/>
                    </a:cubicBezTo>
                    <a:cubicBezTo>
                      <a:pt x="176" y="116"/>
                      <a:pt x="176" y="116"/>
                      <a:pt x="176" y="116"/>
                    </a:cubicBezTo>
                    <a:cubicBezTo>
                      <a:pt x="185" y="116"/>
                      <a:pt x="185" y="116"/>
                      <a:pt x="185" y="116"/>
                    </a:cubicBezTo>
                  </a:path>
                </a:pathLst>
              </a:custGeom>
              <a:solidFill>
                <a:srgbClr val="17375E"/>
              </a:solidFill>
              <a:ln w="9525">
                <a:noFill/>
                <a:round/>
              </a:ln>
            </p:spPr>
            <p:txBody>
              <a:bodyPr/>
              <a:lstStyle/>
              <a:p>
                <a:endParaRPr lang="zh-CN" altLang="en-US"/>
              </a:p>
            </p:txBody>
          </p:sp>
          <p:sp>
            <p:nvSpPr>
              <p:cNvPr id="239754" name="Freeform 50"/>
              <p:cNvSpPr>
                <a:spLocks noChangeArrowheads="1"/>
              </p:cNvSpPr>
              <p:nvPr/>
            </p:nvSpPr>
            <p:spPr bwMode="auto">
              <a:xfrm>
                <a:off x="5968930" y="3286859"/>
                <a:ext cx="252346" cy="168786"/>
              </a:xfrm>
              <a:custGeom>
                <a:avLst/>
                <a:gdLst>
                  <a:gd name="T0" fmla="*/ 2147483647 w 157"/>
                  <a:gd name="T1" fmla="*/ 2147483647 h 106"/>
                  <a:gd name="T2" fmla="*/ 2147483647 w 157"/>
                  <a:gd name="T3" fmla="*/ 2147483647 h 106"/>
                  <a:gd name="T4" fmla="*/ 2147483647 w 157"/>
                  <a:gd name="T5" fmla="*/ 0 h 106"/>
                  <a:gd name="T6" fmla="*/ 2147483647 w 157"/>
                  <a:gd name="T7" fmla="*/ 2147483647 h 106"/>
                  <a:gd name="T8" fmla="*/ 2147483647 w 157"/>
                  <a:gd name="T9" fmla="*/ 2147483647 h 106"/>
                  <a:gd name="T10" fmla="*/ 2147483647 w 157"/>
                  <a:gd name="T11" fmla="*/ 2147483647 h 106"/>
                  <a:gd name="T12" fmla="*/ 2147483647 w 157"/>
                  <a:gd name="T13" fmla="*/ 2147483647 h 106"/>
                  <a:gd name="T14" fmla="*/ 0 w 157"/>
                  <a:gd name="T15" fmla="*/ 2147483647 h 106"/>
                  <a:gd name="T16" fmla="*/ 2147483647 w 157"/>
                  <a:gd name="T17" fmla="*/ 2147483647 h 106"/>
                  <a:gd name="T18" fmla="*/ 2147483647 w 157"/>
                  <a:gd name="T19" fmla="*/ 2147483647 h 106"/>
                  <a:gd name="T20" fmla="*/ 2147483647 w 157"/>
                  <a:gd name="T21" fmla="*/ 2147483647 h 106"/>
                  <a:gd name="T22" fmla="*/ 2147483647 w 157"/>
                  <a:gd name="T23" fmla="*/ 2147483647 h 106"/>
                  <a:gd name="T24" fmla="*/ 2147483647 w 157"/>
                  <a:gd name="T25" fmla="*/ 2147483647 h 106"/>
                  <a:gd name="T26" fmla="*/ 2147483647 w 157"/>
                  <a:gd name="T27" fmla="*/ 2147483647 h 106"/>
                  <a:gd name="T28" fmla="*/ 2147483647 w 157"/>
                  <a:gd name="T29" fmla="*/ 2147483647 h 106"/>
                  <a:gd name="T30" fmla="*/ 2147483647 w 157"/>
                  <a:gd name="T31" fmla="*/ 2147483647 h 106"/>
                  <a:gd name="T32" fmla="*/ 2147483647 w 157"/>
                  <a:gd name="T33" fmla="*/ 2147483647 h 106"/>
                  <a:gd name="T34" fmla="*/ 2147483647 w 157"/>
                  <a:gd name="T35" fmla="*/ 2147483647 h 106"/>
                  <a:gd name="T36" fmla="*/ 2147483647 w 157"/>
                  <a:gd name="T37" fmla="*/ 2147483647 h 106"/>
                  <a:gd name="T38" fmla="*/ 2147483647 w 157"/>
                  <a:gd name="T39" fmla="*/ 2147483647 h 106"/>
                  <a:gd name="T40" fmla="*/ 2147483647 w 157"/>
                  <a:gd name="T41" fmla="*/ 2147483647 h 106"/>
                  <a:gd name="T42" fmla="*/ 2147483647 w 157"/>
                  <a:gd name="T43" fmla="*/ 2147483647 h 106"/>
                  <a:gd name="T44" fmla="*/ 2147483647 w 157"/>
                  <a:gd name="T45" fmla="*/ 2147483647 h 106"/>
                  <a:gd name="T46" fmla="*/ 2147483647 w 157"/>
                  <a:gd name="T47" fmla="*/ 2147483647 h 106"/>
                  <a:gd name="T48" fmla="*/ 2147483647 w 157"/>
                  <a:gd name="T49" fmla="*/ 2147483647 h 106"/>
                  <a:gd name="T50" fmla="*/ 2147483647 w 157"/>
                  <a:gd name="T51" fmla="*/ 2147483647 h 106"/>
                  <a:gd name="T52" fmla="*/ 2147483647 w 157"/>
                  <a:gd name="T53" fmla="*/ 2147483647 h 106"/>
                  <a:gd name="T54" fmla="*/ 2147483647 w 157"/>
                  <a:gd name="T55" fmla="*/ 2147483647 h 106"/>
                  <a:gd name="T56" fmla="*/ 2147483647 w 157"/>
                  <a:gd name="T57" fmla="*/ 2147483647 h 106"/>
                  <a:gd name="T58" fmla="*/ 2147483647 w 157"/>
                  <a:gd name="T59" fmla="*/ 2147483647 h 106"/>
                  <a:gd name="T60" fmla="*/ 2147483647 w 157"/>
                  <a:gd name="T61" fmla="*/ 2147483647 h 106"/>
                  <a:gd name="T62" fmla="*/ 2147483647 w 157"/>
                  <a:gd name="T63" fmla="*/ 2147483647 h 106"/>
                  <a:gd name="T64" fmla="*/ 2147483647 w 157"/>
                  <a:gd name="T65" fmla="*/ 2147483647 h 106"/>
                  <a:gd name="T66" fmla="*/ 2147483647 w 157"/>
                  <a:gd name="T67" fmla="*/ 2147483647 h 106"/>
                  <a:gd name="T68" fmla="*/ 2147483647 w 157"/>
                  <a:gd name="T69" fmla="*/ 2147483647 h 106"/>
                  <a:gd name="T70" fmla="*/ 2147483647 w 157"/>
                  <a:gd name="T71" fmla="*/ 2147483647 h 106"/>
                  <a:gd name="T72" fmla="*/ 2147483647 w 157"/>
                  <a:gd name="T73" fmla="*/ 2147483647 h 106"/>
                  <a:gd name="T74" fmla="*/ 2147483647 w 157"/>
                  <a:gd name="T75" fmla="*/ 2147483647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path>
                </a:pathLst>
              </a:custGeom>
              <a:solidFill>
                <a:srgbClr val="FFFFFF"/>
              </a:solidFill>
              <a:ln w="9525">
                <a:noFill/>
                <a:round/>
              </a:ln>
            </p:spPr>
            <p:txBody>
              <a:bodyPr/>
              <a:lstStyle/>
              <a:p>
                <a:endParaRPr lang="zh-CN" altLang="en-US"/>
              </a:p>
            </p:txBody>
          </p:sp>
          <p:sp>
            <p:nvSpPr>
              <p:cNvPr id="239755" name="Freeform 51"/>
              <p:cNvSpPr>
                <a:spLocks noChangeArrowheads="1"/>
              </p:cNvSpPr>
              <p:nvPr/>
            </p:nvSpPr>
            <p:spPr bwMode="auto">
              <a:xfrm>
                <a:off x="2907449" y="3558054"/>
                <a:ext cx="215843" cy="223783"/>
              </a:xfrm>
              <a:custGeom>
                <a:avLst/>
                <a:gdLst>
                  <a:gd name="T0" fmla="*/ 2147483647 w 137"/>
                  <a:gd name="T1" fmla="*/ 2147483647 h 142"/>
                  <a:gd name="T2" fmla="*/ 2147483647 w 137"/>
                  <a:gd name="T3" fmla="*/ 2147483647 h 142"/>
                  <a:gd name="T4" fmla="*/ 2147483647 w 137"/>
                  <a:gd name="T5" fmla="*/ 2147483647 h 142"/>
                  <a:gd name="T6" fmla="*/ 2147483647 w 137"/>
                  <a:gd name="T7" fmla="*/ 0 h 142"/>
                  <a:gd name="T8" fmla="*/ 2147483647 w 137"/>
                  <a:gd name="T9" fmla="*/ 2147483647 h 142"/>
                  <a:gd name="T10" fmla="*/ 0 w 137"/>
                  <a:gd name="T11" fmla="*/ 2147483647 h 142"/>
                  <a:gd name="T12" fmla="*/ 2147483647 w 137"/>
                  <a:gd name="T13" fmla="*/ 2147483647 h 142"/>
                  <a:gd name="T14" fmla="*/ 2147483647 w 137"/>
                  <a:gd name="T15" fmla="*/ 2147483647 h 142"/>
                  <a:gd name="T16" fmla="*/ 2147483647 w 137"/>
                  <a:gd name="T17" fmla="*/ 2147483647 h 142"/>
                  <a:gd name="T18" fmla="*/ 2147483647 w 137"/>
                  <a:gd name="T19" fmla="*/ 2147483647 h 142"/>
                  <a:gd name="T20" fmla="*/ 2147483647 w 137"/>
                  <a:gd name="T21" fmla="*/ 2147483647 h 142"/>
                  <a:gd name="T22" fmla="*/ 2147483647 w 137"/>
                  <a:gd name="T23" fmla="*/ 2147483647 h 142"/>
                  <a:gd name="T24" fmla="*/ 2147483647 w 137"/>
                  <a:gd name="T25" fmla="*/ 2147483647 h 142"/>
                  <a:gd name="T26" fmla="*/ 2147483647 w 137"/>
                  <a:gd name="T27" fmla="*/ 2147483647 h 142"/>
                  <a:gd name="T28" fmla="*/ 2147483647 w 137"/>
                  <a:gd name="T29" fmla="*/ 2147483647 h 142"/>
                  <a:gd name="T30" fmla="*/ 2147483647 w 137"/>
                  <a:gd name="T31" fmla="*/ 2147483647 h 142"/>
                  <a:gd name="T32" fmla="*/ 2147483647 w 137"/>
                  <a:gd name="T33" fmla="*/ 2147483647 h 142"/>
                  <a:gd name="T34" fmla="*/ 2147483647 w 137"/>
                  <a:gd name="T35" fmla="*/ 2147483647 h 142"/>
                  <a:gd name="T36" fmla="*/ 2147483647 w 137"/>
                  <a:gd name="T37" fmla="*/ 2147483647 h 142"/>
                  <a:gd name="T38" fmla="*/ 2147483647 w 137"/>
                  <a:gd name="T39" fmla="*/ 2147483647 h 142"/>
                  <a:gd name="T40" fmla="*/ 2147483647 w 137"/>
                  <a:gd name="T41" fmla="*/ 2147483647 h 142"/>
                  <a:gd name="T42" fmla="*/ 2147483647 w 137"/>
                  <a:gd name="T43" fmla="*/ 2147483647 h 142"/>
                  <a:gd name="T44" fmla="*/ 2147483647 w 137"/>
                  <a:gd name="T45" fmla="*/ 2147483647 h 142"/>
                  <a:gd name="T46" fmla="*/ 2147483647 w 137"/>
                  <a:gd name="T47" fmla="*/ 2147483647 h 142"/>
                  <a:gd name="T48" fmla="*/ 2147483647 w 137"/>
                  <a:gd name="T49" fmla="*/ 2147483647 h 142"/>
                  <a:gd name="T50" fmla="*/ 2147483647 w 137"/>
                  <a:gd name="T51" fmla="*/ 2147483647 h 142"/>
                  <a:gd name="T52" fmla="*/ 2147483647 w 137"/>
                  <a:gd name="T53" fmla="*/ 2147483647 h 142"/>
                  <a:gd name="T54" fmla="*/ 2147483647 w 137"/>
                  <a:gd name="T55" fmla="*/ 2147483647 h 142"/>
                  <a:gd name="T56" fmla="*/ 2147483647 w 137"/>
                  <a:gd name="T57" fmla="*/ 2147483647 h 142"/>
                  <a:gd name="T58" fmla="*/ 2147483647 w 137"/>
                  <a:gd name="T59" fmla="*/ 2147483647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
                  <a:gd name="T91" fmla="*/ 0 h 142"/>
                  <a:gd name="T92" fmla="*/ 137 w 137"/>
                  <a:gd name="T93" fmla="*/ 142 h 1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path>
                </a:pathLst>
              </a:custGeom>
              <a:solidFill>
                <a:srgbClr val="FFFFFF"/>
              </a:solidFill>
              <a:ln w="9525">
                <a:noFill/>
                <a:round/>
              </a:ln>
            </p:spPr>
            <p:txBody>
              <a:bodyPr/>
              <a:lstStyle/>
              <a:p>
                <a:endParaRPr lang="zh-CN" altLang="en-US"/>
              </a:p>
            </p:txBody>
          </p:sp>
          <p:pic>
            <p:nvPicPr>
              <p:cNvPr id="239756" name="Picture 52"/>
              <p:cNvPicPr>
                <a:picLocks noChangeAspect="1" noChangeArrowheads="1"/>
              </p:cNvPicPr>
              <p:nvPr/>
            </p:nvPicPr>
            <p:blipFill>
              <a:blip r:embed="rId1"/>
              <a:srcRect/>
              <a:stretch>
                <a:fillRect/>
              </a:stretch>
            </p:blipFill>
            <p:spPr bwMode="auto">
              <a:xfrm>
                <a:off x="5625168" y="4053031"/>
                <a:ext cx="213304" cy="240320"/>
              </a:xfrm>
              <a:prstGeom prst="rect">
                <a:avLst/>
              </a:prstGeom>
              <a:noFill/>
              <a:ln w="9525">
                <a:noFill/>
                <a:miter lim="800000"/>
                <a:headEnd/>
                <a:tailEnd/>
              </a:ln>
            </p:spPr>
          </p:pic>
          <p:pic>
            <p:nvPicPr>
              <p:cNvPr id="239757" name="Picture 53"/>
              <p:cNvPicPr>
                <a:picLocks noChangeAspect="1" noChangeArrowheads="1"/>
              </p:cNvPicPr>
              <p:nvPr/>
            </p:nvPicPr>
            <p:blipFill>
              <a:blip r:embed="rId2"/>
              <a:srcRect/>
              <a:stretch>
                <a:fillRect/>
              </a:stretch>
            </p:blipFill>
            <p:spPr bwMode="auto">
              <a:xfrm>
                <a:off x="3291015" y="3004361"/>
                <a:ext cx="213304" cy="182061"/>
              </a:xfrm>
              <a:prstGeom prst="rect">
                <a:avLst/>
              </a:prstGeom>
              <a:noFill/>
              <a:ln w="9525">
                <a:noFill/>
                <a:miter lim="800000"/>
                <a:headEnd/>
                <a:tailEnd/>
              </a:ln>
            </p:spPr>
          </p:pic>
          <p:pic>
            <p:nvPicPr>
              <p:cNvPr id="239758" name="Picture 54"/>
              <p:cNvPicPr>
                <a:picLocks noChangeAspect="1" noChangeArrowheads="1"/>
              </p:cNvPicPr>
              <p:nvPr/>
            </p:nvPicPr>
            <p:blipFill>
              <a:blip r:embed="rId3"/>
              <a:srcRect/>
              <a:stretch>
                <a:fillRect/>
              </a:stretch>
            </p:blipFill>
            <p:spPr bwMode="auto">
              <a:xfrm>
                <a:off x="5491091" y="2632957"/>
                <a:ext cx="219398" cy="182061"/>
              </a:xfrm>
              <a:prstGeom prst="rect">
                <a:avLst/>
              </a:prstGeom>
              <a:noFill/>
              <a:ln w="9525">
                <a:noFill/>
                <a:miter lim="800000"/>
                <a:headEnd/>
                <a:tailEnd/>
              </a:ln>
            </p:spPr>
          </p:pic>
          <p:pic>
            <p:nvPicPr>
              <p:cNvPr id="239759" name="Picture 55"/>
              <p:cNvPicPr>
                <a:picLocks noChangeAspect="1" noChangeArrowheads="1"/>
              </p:cNvPicPr>
              <p:nvPr/>
            </p:nvPicPr>
            <p:blipFill>
              <a:blip r:embed="rId4"/>
              <a:srcRect/>
              <a:stretch>
                <a:fillRect/>
              </a:stretch>
            </p:blipFill>
            <p:spPr bwMode="auto">
              <a:xfrm>
                <a:off x="3205693" y="2341660"/>
                <a:ext cx="213304" cy="203908"/>
              </a:xfrm>
              <a:prstGeom prst="rect">
                <a:avLst/>
              </a:prstGeom>
              <a:noFill/>
              <a:ln w="9525">
                <a:noFill/>
                <a:miter lim="800000"/>
                <a:headEnd/>
                <a:tailEnd/>
              </a:ln>
            </p:spPr>
          </p:pic>
          <p:pic>
            <p:nvPicPr>
              <p:cNvPr id="239760" name="Picture 56"/>
              <p:cNvPicPr>
                <a:picLocks noChangeAspect="1" noChangeArrowheads="1"/>
              </p:cNvPicPr>
              <p:nvPr/>
            </p:nvPicPr>
            <p:blipFill>
              <a:blip r:embed="rId5"/>
              <a:srcRect/>
              <a:stretch>
                <a:fillRect/>
              </a:stretch>
            </p:blipFill>
            <p:spPr bwMode="auto">
              <a:xfrm>
                <a:off x="3711528" y="1911997"/>
                <a:ext cx="213304" cy="167496"/>
              </a:xfrm>
              <a:prstGeom prst="rect">
                <a:avLst/>
              </a:prstGeom>
              <a:noFill/>
              <a:ln w="9525">
                <a:noFill/>
                <a:miter lim="800000"/>
                <a:headEnd/>
                <a:tailEnd/>
              </a:ln>
            </p:spPr>
          </p:pic>
          <p:pic>
            <p:nvPicPr>
              <p:cNvPr id="239761" name="Picture 57"/>
              <p:cNvPicPr>
                <a:picLocks noChangeAspect="1" noChangeArrowheads="1"/>
              </p:cNvPicPr>
              <p:nvPr/>
            </p:nvPicPr>
            <p:blipFill>
              <a:blip r:embed="rId6"/>
              <a:srcRect/>
              <a:stretch>
                <a:fillRect/>
              </a:stretch>
            </p:blipFill>
            <p:spPr bwMode="auto">
              <a:xfrm>
                <a:off x="5113239" y="2115905"/>
                <a:ext cx="213304" cy="240320"/>
              </a:xfrm>
              <a:prstGeom prst="rect">
                <a:avLst/>
              </a:prstGeom>
              <a:noFill/>
              <a:ln w="9525">
                <a:noFill/>
                <a:miter lim="800000"/>
                <a:headEnd/>
                <a:tailEnd/>
              </a:ln>
            </p:spPr>
          </p:pic>
        </p:grpSp>
      </p:grpSp>
      <p:sp>
        <p:nvSpPr>
          <p:cNvPr id="239618" name="Rectangle 58"/>
          <p:cNvSpPr>
            <a:spLocks noChangeArrowheads="1"/>
          </p:cNvSpPr>
          <p:nvPr/>
        </p:nvSpPr>
        <p:spPr bwMode="auto">
          <a:xfrm>
            <a:off x="1416050" y="452438"/>
            <a:ext cx="6400800" cy="533400"/>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税务机关将提供的服务</a:t>
            </a:r>
            <a:endParaRPr lang="zh-CN" altLang="zh-CN" sz="2400">
              <a:sym typeface="Arial" panose="020B0604020202020204" pitchFamily="34" charset="0"/>
            </a:endParaRPr>
          </a:p>
        </p:txBody>
      </p:sp>
      <p:sp>
        <p:nvSpPr>
          <p:cNvPr id="239619" name="Rectangle 64"/>
          <p:cNvSpPr>
            <a:spLocks noChangeArrowheads="1"/>
          </p:cNvSpPr>
          <p:nvPr/>
        </p:nvSpPr>
        <p:spPr bwMode="auto">
          <a:xfrm>
            <a:off x="1962150" y="3608388"/>
            <a:ext cx="1336675" cy="485775"/>
          </a:xfrm>
          <a:prstGeom prst="rect">
            <a:avLst/>
          </a:prstGeom>
          <a:noFill/>
          <a:ln w="9525">
            <a:noFill/>
            <a:miter lim="800000"/>
          </a:ln>
        </p:spPr>
        <p:txBody>
          <a:bodyPr wrap="none" lIns="121917" tIns="60958" rIns="121917" bIns="60958">
            <a:spAutoFit/>
          </a:bodyPr>
          <a:lstStyle/>
          <a:p>
            <a:pPr defTabSz="1219200" eaLnBrk="0" hangingPunct="0"/>
            <a:r>
              <a:rPr lang="zh-CN" altLang="zh-CN" sz="2400">
                <a:sym typeface="Arial" panose="020B0604020202020204" pitchFamily="34" charset="0"/>
              </a:rPr>
              <a:t>互联网</a:t>
            </a:r>
            <a:r>
              <a:rPr lang="en-US" altLang="zh-CN" sz="2400">
                <a:sym typeface="Arial" panose="020B0604020202020204" pitchFamily="34" charset="0"/>
              </a:rPr>
              <a:t>+</a:t>
            </a:r>
            <a:endParaRPr lang="zh-CN" altLang="zh-CN" sz="2400">
              <a:sym typeface="Arial" panose="020B0604020202020204" pitchFamily="34" charset="0"/>
            </a:endParaRPr>
          </a:p>
        </p:txBody>
      </p:sp>
      <p:sp>
        <p:nvSpPr>
          <p:cNvPr id="239620" name="Rectangle 65"/>
          <p:cNvSpPr>
            <a:spLocks noChangeArrowheads="1"/>
          </p:cNvSpPr>
          <p:nvPr/>
        </p:nvSpPr>
        <p:spPr bwMode="auto">
          <a:xfrm>
            <a:off x="1463675" y="4468813"/>
            <a:ext cx="1158875" cy="485775"/>
          </a:xfrm>
          <a:prstGeom prst="rect">
            <a:avLst/>
          </a:prstGeom>
          <a:noFill/>
          <a:ln w="9525">
            <a:noFill/>
            <a:miter lim="800000"/>
          </a:ln>
        </p:spPr>
        <p:txBody>
          <a:bodyPr wrap="none" lIns="121917" tIns="60958" rIns="121917" bIns="60958">
            <a:spAutoFit/>
          </a:bodyPr>
          <a:lstStyle/>
          <a:p>
            <a:pPr defTabSz="1219200" eaLnBrk="0" hangingPunct="0"/>
            <a:r>
              <a:rPr lang="zh-CN" altLang="en-US" sz="2400">
                <a:sym typeface="Arial" panose="020B0604020202020204" pitchFamily="34" charset="0"/>
              </a:rPr>
              <a:t>大数据</a:t>
            </a:r>
            <a:endParaRPr lang="zh-CN" altLang="zh-CN" sz="2400">
              <a:sym typeface="Arial" panose="020B0604020202020204" pitchFamily="34" charset="0"/>
            </a:endParaRPr>
          </a:p>
        </p:txBody>
      </p:sp>
      <p:sp>
        <p:nvSpPr>
          <p:cNvPr id="239621" name="Rectangle 66"/>
          <p:cNvSpPr>
            <a:spLocks noChangeArrowheads="1"/>
          </p:cNvSpPr>
          <p:nvPr/>
        </p:nvSpPr>
        <p:spPr bwMode="auto">
          <a:xfrm>
            <a:off x="522288" y="1509713"/>
            <a:ext cx="247650" cy="490537"/>
          </a:xfrm>
          <a:prstGeom prst="rect">
            <a:avLst/>
          </a:prstGeom>
          <a:noFill/>
          <a:ln w="9525">
            <a:noFill/>
            <a:miter lim="800000"/>
          </a:ln>
        </p:spPr>
        <p:txBody>
          <a:bodyPr wrap="none" lIns="121917" tIns="60958" rIns="121917" bIns="60958">
            <a:spAutoFit/>
          </a:bodyPr>
          <a:lstStyle/>
          <a:p>
            <a:pPr defTabSz="1219200" eaLnBrk="0" hangingPunct="0"/>
            <a:endParaRPr lang="zh-CN" altLang="en-US" sz="2400">
              <a:solidFill>
                <a:srgbClr val="000000"/>
              </a:solidFill>
              <a:sym typeface="Arial" panose="020B0604020202020204" pitchFamily="34" charset="0"/>
            </a:endParaRPr>
          </a:p>
        </p:txBody>
      </p:sp>
      <p:sp>
        <p:nvSpPr>
          <p:cNvPr id="239622" name="Rectangle 67"/>
          <p:cNvSpPr>
            <a:spLocks noChangeArrowheads="1"/>
          </p:cNvSpPr>
          <p:nvPr/>
        </p:nvSpPr>
        <p:spPr bwMode="auto">
          <a:xfrm>
            <a:off x="1962150" y="5465763"/>
            <a:ext cx="1158875" cy="485775"/>
          </a:xfrm>
          <a:prstGeom prst="rect">
            <a:avLst/>
          </a:prstGeom>
          <a:noFill/>
          <a:ln w="9525">
            <a:noFill/>
            <a:miter lim="800000"/>
          </a:ln>
        </p:spPr>
        <p:txBody>
          <a:bodyPr wrap="none" lIns="121917" tIns="60958" rIns="121917" bIns="60958">
            <a:spAutoFit/>
          </a:bodyPr>
          <a:lstStyle/>
          <a:p>
            <a:pPr defTabSz="1219200" eaLnBrk="0" hangingPunct="0"/>
            <a:r>
              <a:rPr lang="zh-CN" altLang="en-US" sz="2400">
                <a:sym typeface="Arial" panose="020B0604020202020204" pitchFamily="34" charset="0"/>
              </a:rPr>
              <a:t>云计算</a:t>
            </a:r>
            <a:endParaRPr lang="zh-CN" altLang="zh-CN" sz="2400">
              <a:sym typeface="Arial" panose="020B0604020202020204" pitchFamily="34" charset="0"/>
            </a:endParaRPr>
          </a:p>
        </p:txBody>
      </p:sp>
      <p:sp>
        <p:nvSpPr>
          <p:cNvPr id="239623" name="Rectangle 68"/>
          <p:cNvSpPr>
            <a:spLocks noChangeArrowheads="1"/>
          </p:cNvSpPr>
          <p:nvPr/>
        </p:nvSpPr>
        <p:spPr bwMode="auto">
          <a:xfrm>
            <a:off x="8977313" y="3532188"/>
            <a:ext cx="1158875" cy="485775"/>
          </a:xfrm>
          <a:prstGeom prst="rect">
            <a:avLst/>
          </a:prstGeom>
          <a:noFill/>
          <a:ln w="9525">
            <a:noFill/>
            <a:miter lim="800000"/>
          </a:ln>
        </p:spPr>
        <p:txBody>
          <a:bodyPr wrap="none" lIns="121917" tIns="60958" rIns="121917" bIns="60958">
            <a:spAutoFit/>
          </a:bodyPr>
          <a:lstStyle/>
          <a:p>
            <a:pPr defTabSz="1219200" eaLnBrk="0" hangingPunct="0"/>
            <a:r>
              <a:rPr lang="zh-CN" altLang="zh-CN" sz="2400">
                <a:sym typeface="Arial" panose="020B0604020202020204" pitchFamily="34" charset="0"/>
              </a:rPr>
              <a:t>客户端</a:t>
            </a:r>
            <a:endParaRPr lang="zh-CN" altLang="zh-CN" sz="2400">
              <a:sym typeface="Arial" panose="020B0604020202020204" pitchFamily="34" charset="0"/>
            </a:endParaRPr>
          </a:p>
        </p:txBody>
      </p:sp>
      <p:sp>
        <p:nvSpPr>
          <p:cNvPr id="239624" name="Rectangle 69"/>
          <p:cNvSpPr>
            <a:spLocks noChangeArrowheads="1"/>
          </p:cNvSpPr>
          <p:nvPr/>
        </p:nvSpPr>
        <p:spPr bwMode="auto">
          <a:xfrm>
            <a:off x="9936163" y="4446588"/>
            <a:ext cx="1158875" cy="485775"/>
          </a:xfrm>
          <a:prstGeom prst="rect">
            <a:avLst/>
          </a:prstGeom>
          <a:noFill/>
          <a:ln w="9525">
            <a:noFill/>
            <a:miter lim="800000"/>
          </a:ln>
        </p:spPr>
        <p:txBody>
          <a:bodyPr wrap="none" lIns="121917" tIns="60958" rIns="121917" bIns="60958">
            <a:spAutoFit/>
          </a:bodyPr>
          <a:lstStyle/>
          <a:p>
            <a:pPr defTabSz="1219200" eaLnBrk="0" hangingPunct="0"/>
            <a:r>
              <a:rPr lang="zh-CN" altLang="zh-CN" sz="2400">
                <a:sym typeface="Arial" panose="020B0604020202020204" pitchFamily="34" charset="0"/>
              </a:rPr>
              <a:t>网页</a:t>
            </a:r>
            <a:r>
              <a:rPr lang="zh-CN" altLang="en-US" sz="2400">
                <a:sym typeface="Arial" panose="020B0604020202020204" pitchFamily="34" charset="0"/>
              </a:rPr>
              <a:t>端</a:t>
            </a:r>
            <a:endParaRPr lang="zh-CN" altLang="zh-CN" sz="2400">
              <a:sym typeface="Arial" panose="020B0604020202020204" pitchFamily="34" charset="0"/>
            </a:endParaRPr>
          </a:p>
        </p:txBody>
      </p:sp>
      <p:sp>
        <p:nvSpPr>
          <p:cNvPr id="239625" name="Rectangle 70"/>
          <p:cNvSpPr>
            <a:spLocks noChangeArrowheads="1"/>
          </p:cNvSpPr>
          <p:nvPr/>
        </p:nvSpPr>
        <p:spPr bwMode="auto">
          <a:xfrm>
            <a:off x="8990013" y="5421313"/>
            <a:ext cx="1158875" cy="485775"/>
          </a:xfrm>
          <a:prstGeom prst="rect">
            <a:avLst/>
          </a:prstGeom>
          <a:noFill/>
          <a:ln w="9525">
            <a:noFill/>
            <a:miter lim="800000"/>
          </a:ln>
        </p:spPr>
        <p:txBody>
          <a:bodyPr wrap="none" lIns="121917" tIns="60958" rIns="121917" bIns="60958">
            <a:spAutoFit/>
          </a:bodyPr>
          <a:lstStyle/>
          <a:p>
            <a:pPr defTabSz="1219200" eaLnBrk="0" hangingPunct="0"/>
            <a:r>
              <a:rPr lang="zh-CN" altLang="zh-CN" sz="2400">
                <a:sym typeface="Arial" panose="020B0604020202020204" pitchFamily="34" charset="0"/>
              </a:rPr>
              <a:t>手机</a:t>
            </a:r>
            <a:r>
              <a:rPr lang="zh-CN" altLang="en-US" sz="2400">
                <a:sym typeface="Arial" panose="020B0604020202020204" pitchFamily="34" charset="0"/>
              </a:rPr>
              <a:t>端</a:t>
            </a:r>
            <a:endParaRPr lang="zh-CN" altLang="zh-CN" sz="2400">
              <a:sym typeface="Arial" panose="020B0604020202020204" pitchFamily="34" charset="0"/>
            </a:endParaRPr>
          </a:p>
        </p:txBody>
      </p:sp>
      <p:grpSp>
        <p:nvGrpSpPr>
          <p:cNvPr id="239626" name="Group 71"/>
          <p:cNvGrpSpPr/>
          <p:nvPr/>
        </p:nvGrpSpPr>
        <p:grpSpPr bwMode="auto">
          <a:xfrm>
            <a:off x="1093788" y="2189163"/>
            <a:ext cx="2898775" cy="1027112"/>
            <a:chOff x="678505" y="1759871"/>
            <a:chExt cx="3725262" cy="845267"/>
          </a:xfrm>
        </p:grpSpPr>
        <p:grpSp>
          <p:nvGrpSpPr>
            <p:cNvPr id="239702" name="Group 72"/>
            <p:cNvGrpSpPr/>
            <p:nvPr/>
          </p:nvGrpSpPr>
          <p:grpSpPr bwMode="auto">
            <a:xfrm>
              <a:off x="678505" y="1759871"/>
              <a:ext cx="3725262" cy="845267"/>
              <a:chOff x="1427375" y="2999099"/>
              <a:chExt cx="7947212" cy="1691857"/>
            </a:xfrm>
          </p:grpSpPr>
          <p:grpSp>
            <p:nvGrpSpPr>
              <p:cNvPr id="239704" name="Group 73"/>
              <p:cNvGrpSpPr/>
              <p:nvPr/>
            </p:nvGrpSpPr>
            <p:grpSpPr bwMode="auto">
              <a:xfrm>
                <a:off x="751688" y="2594728"/>
                <a:ext cx="10246683" cy="3013945"/>
                <a:chOff x="627888" y="1444752"/>
                <a:chExt cx="2804160" cy="1371600"/>
              </a:xfrm>
            </p:grpSpPr>
            <p:pic>
              <p:nvPicPr>
                <p:cNvPr id="239706" name="Picture 74"/>
                <p:cNvPicPr>
                  <a:picLocks noChangeAspect="1" noChangeArrowheads="1"/>
                </p:cNvPicPr>
                <p:nvPr/>
              </p:nvPicPr>
              <p:blipFill>
                <a:blip r:embed="rId7"/>
                <a:srcRect/>
                <a:stretch>
                  <a:fillRect/>
                </a:stretch>
              </p:blipFill>
              <p:spPr bwMode="auto">
                <a:xfrm>
                  <a:off x="627888" y="1444752"/>
                  <a:ext cx="2804160" cy="1371600"/>
                </a:xfrm>
                <a:prstGeom prst="rect">
                  <a:avLst/>
                </a:prstGeom>
                <a:noFill/>
                <a:ln w="9525">
                  <a:noFill/>
                  <a:miter lim="800000"/>
                  <a:headEnd/>
                  <a:tailEnd/>
                </a:ln>
              </p:spPr>
            </p:pic>
            <p:sp>
              <p:nvSpPr>
                <p:cNvPr id="239707" name="Rectangle 75"/>
                <p:cNvSpPr>
                  <a:spLocks noChangeArrowheads="1"/>
                </p:cNvSpPr>
                <p:nvPr/>
              </p:nvSpPr>
              <p:spPr bwMode="auto">
                <a:xfrm>
                  <a:off x="925554" y="1741529"/>
                  <a:ext cx="1949367" cy="544430"/>
                </a:xfrm>
                <a:prstGeom prst="rect">
                  <a:avLst/>
                </a:prstGeom>
                <a:noFill/>
                <a:ln w="9525">
                  <a:noFill/>
                  <a:miter lim="800000"/>
                </a:ln>
              </p:spPr>
              <p:txBody>
                <a:bodyPr lIns="121917" tIns="60958" rIns="121917" bIns="60958" anchor="ctr"/>
                <a:lstStyle/>
                <a:p>
                  <a:pPr algn="ctr" defTabSz="1219200" eaLnBrk="0" hangingPunct="0"/>
                  <a:endParaRPr lang="zh-CN" altLang="en-US" sz="2900">
                    <a:solidFill>
                      <a:srgbClr val="595959"/>
                    </a:solidFill>
                    <a:sym typeface="Arial" panose="020B0604020202020204" pitchFamily="34" charset="0"/>
                  </a:endParaRPr>
                </a:p>
              </p:txBody>
            </p:sp>
          </p:grpSp>
          <p:sp>
            <p:nvSpPr>
              <p:cNvPr id="239705" name="AutoShape 76"/>
              <p:cNvSpPr>
                <a:spLocks noChangeArrowheads="1"/>
              </p:cNvSpPr>
              <p:nvPr/>
            </p:nvSpPr>
            <p:spPr bwMode="auto">
              <a:xfrm>
                <a:off x="1624605" y="3156076"/>
                <a:ext cx="7512147" cy="1374415"/>
              </a:xfrm>
              <a:prstGeom prst="roundRect">
                <a:avLst>
                  <a:gd name="adj" fmla="val 50000"/>
                </a:avLst>
              </a:prstGeom>
              <a:solidFill>
                <a:srgbClr val="D99694"/>
              </a:solidFill>
              <a:ln w="9525">
                <a:noFill/>
                <a:round/>
              </a:ln>
            </p:spPr>
            <p:txBody>
              <a:bodyPr lIns="121917" tIns="60958" rIns="121917" bIns="60958" anchor="ctr"/>
              <a:lstStyle/>
              <a:p>
                <a:pPr algn="ctr" defTabSz="1219200" eaLnBrk="0" hangingPunct="0"/>
                <a:endParaRPr lang="zh-CN" altLang="en-US" sz="2900">
                  <a:solidFill>
                    <a:srgbClr val="FFFFFF"/>
                  </a:solidFill>
                  <a:latin typeface="Calibri" panose="020F0502020204030204" pitchFamily="34" charset="0"/>
                  <a:sym typeface="Arial" panose="020B0604020202020204" pitchFamily="34" charset="0"/>
                </a:endParaRPr>
              </a:p>
            </p:txBody>
          </p:sp>
        </p:grpSp>
        <p:sp>
          <p:nvSpPr>
            <p:cNvPr id="239703" name="Rectangle 77"/>
            <p:cNvSpPr>
              <a:spLocks noChangeArrowheads="1"/>
            </p:cNvSpPr>
            <p:nvPr/>
          </p:nvSpPr>
          <p:spPr bwMode="auto">
            <a:xfrm>
              <a:off x="1179589" y="1942133"/>
              <a:ext cx="2673835" cy="439383"/>
            </a:xfrm>
            <a:prstGeom prst="rect">
              <a:avLst/>
            </a:prstGeom>
            <a:noFill/>
            <a:ln w="9525">
              <a:noFill/>
              <a:miter lim="800000"/>
            </a:ln>
          </p:spPr>
          <p:txBody>
            <a:bodyPr lIns="121368" tIns="60684" rIns="121368" bIns="60684">
              <a:spAutoFit/>
            </a:bodyPr>
            <a:lstStyle/>
            <a:p>
              <a:pPr algn="ctr" defTabSz="1219200" eaLnBrk="0" hangingPunct="0"/>
              <a:r>
                <a:rPr lang="zh-CN" altLang="en-US" sz="2700">
                  <a:solidFill>
                    <a:srgbClr val="FFFFFF"/>
                  </a:solidFill>
                  <a:latin typeface="Impact" panose="020B0806030902050204" pitchFamily="34" charset="0"/>
                  <a:ea typeface="微软雅黑" panose="020B0503020204020204" pitchFamily="34" charset="-122"/>
                  <a:sym typeface="Arial" panose="020B0604020202020204" pitchFamily="34" charset="0"/>
                </a:rPr>
                <a:t>信息化建设</a:t>
              </a:r>
              <a:endParaRPr lang="zh-CN" altLang="zh-CN" sz="2400">
                <a:solidFill>
                  <a:srgbClr val="000000"/>
                </a:solidFill>
                <a:sym typeface="Arial" panose="020B0604020202020204" pitchFamily="34" charset="0"/>
              </a:endParaRPr>
            </a:p>
          </p:txBody>
        </p:sp>
      </p:grpSp>
      <p:grpSp>
        <p:nvGrpSpPr>
          <p:cNvPr id="239627" name="Group 78"/>
          <p:cNvGrpSpPr/>
          <p:nvPr/>
        </p:nvGrpSpPr>
        <p:grpSpPr bwMode="auto">
          <a:xfrm>
            <a:off x="8432800" y="2171700"/>
            <a:ext cx="2900363" cy="1027113"/>
            <a:chOff x="678505" y="1759871"/>
            <a:chExt cx="3725262" cy="845267"/>
          </a:xfrm>
        </p:grpSpPr>
        <p:grpSp>
          <p:nvGrpSpPr>
            <p:cNvPr id="239696" name="Group 79"/>
            <p:cNvGrpSpPr/>
            <p:nvPr/>
          </p:nvGrpSpPr>
          <p:grpSpPr bwMode="auto">
            <a:xfrm>
              <a:off x="678505" y="1759871"/>
              <a:ext cx="3725262" cy="845267"/>
              <a:chOff x="1427375" y="2999099"/>
              <a:chExt cx="7947212" cy="1691857"/>
            </a:xfrm>
          </p:grpSpPr>
          <p:grpSp>
            <p:nvGrpSpPr>
              <p:cNvPr id="239698" name="Group 80"/>
              <p:cNvGrpSpPr/>
              <p:nvPr/>
            </p:nvGrpSpPr>
            <p:grpSpPr bwMode="auto">
              <a:xfrm>
                <a:off x="770251" y="2594728"/>
                <a:ext cx="10224407" cy="3013945"/>
                <a:chOff x="6144768" y="1444752"/>
                <a:chExt cx="2798064" cy="1371600"/>
              </a:xfrm>
            </p:grpSpPr>
            <p:pic>
              <p:nvPicPr>
                <p:cNvPr id="239700" name="Picture 81"/>
                <p:cNvPicPr>
                  <a:picLocks noChangeAspect="1" noChangeArrowheads="1"/>
                </p:cNvPicPr>
                <p:nvPr/>
              </p:nvPicPr>
              <p:blipFill>
                <a:blip r:embed="rId8"/>
                <a:srcRect/>
                <a:stretch>
                  <a:fillRect/>
                </a:stretch>
              </p:blipFill>
              <p:spPr bwMode="auto">
                <a:xfrm>
                  <a:off x="6144768" y="1444752"/>
                  <a:ext cx="2798064" cy="1371600"/>
                </a:xfrm>
                <a:prstGeom prst="rect">
                  <a:avLst/>
                </a:prstGeom>
                <a:noFill/>
                <a:ln w="9525">
                  <a:noFill/>
                  <a:miter lim="800000"/>
                  <a:headEnd/>
                  <a:tailEnd/>
                </a:ln>
              </p:spPr>
            </p:pic>
            <p:sp>
              <p:nvSpPr>
                <p:cNvPr id="239701" name="Rectangle 82"/>
                <p:cNvSpPr>
                  <a:spLocks noChangeArrowheads="1"/>
                </p:cNvSpPr>
                <p:nvPr/>
              </p:nvSpPr>
              <p:spPr bwMode="auto">
                <a:xfrm>
                  <a:off x="6437354" y="1741529"/>
                  <a:ext cx="1949367" cy="544430"/>
                </a:xfrm>
                <a:prstGeom prst="rect">
                  <a:avLst/>
                </a:prstGeom>
                <a:noFill/>
                <a:ln w="9525">
                  <a:noFill/>
                  <a:miter lim="800000"/>
                </a:ln>
              </p:spPr>
              <p:txBody>
                <a:bodyPr lIns="121917" tIns="60958" rIns="121917" bIns="60958" anchor="ctr"/>
                <a:lstStyle/>
                <a:p>
                  <a:pPr algn="ctr" defTabSz="1219200" eaLnBrk="0" hangingPunct="0"/>
                  <a:endParaRPr lang="zh-CN" altLang="en-US" sz="2900">
                    <a:solidFill>
                      <a:srgbClr val="595959"/>
                    </a:solidFill>
                    <a:sym typeface="Arial" panose="020B0604020202020204" pitchFamily="34" charset="0"/>
                  </a:endParaRPr>
                </a:p>
              </p:txBody>
            </p:sp>
          </p:grpSp>
          <p:sp>
            <p:nvSpPr>
              <p:cNvPr id="239699" name="AutoShape 83"/>
              <p:cNvSpPr>
                <a:spLocks noChangeArrowheads="1"/>
              </p:cNvSpPr>
              <p:nvPr/>
            </p:nvSpPr>
            <p:spPr bwMode="auto">
              <a:xfrm>
                <a:off x="1624605" y="3156076"/>
                <a:ext cx="7512147" cy="1374415"/>
              </a:xfrm>
              <a:prstGeom prst="roundRect">
                <a:avLst>
                  <a:gd name="adj" fmla="val 50000"/>
                </a:avLst>
              </a:prstGeom>
              <a:solidFill>
                <a:srgbClr val="FFC000"/>
              </a:solidFill>
              <a:ln w="9525">
                <a:noFill/>
                <a:round/>
              </a:ln>
            </p:spPr>
            <p:txBody>
              <a:bodyPr lIns="121917" tIns="60958" rIns="121917" bIns="60958" anchor="ctr"/>
              <a:lstStyle/>
              <a:p>
                <a:pPr algn="ctr" defTabSz="1219200" eaLnBrk="0" hangingPunct="0"/>
                <a:endParaRPr lang="zh-CN" altLang="en-US" sz="2900">
                  <a:solidFill>
                    <a:srgbClr val="FFFFFF"/>
                  </a:solidFill>
                  <a:latin typeface="Calibri" panose="020F0502020204030204" pitchFamily="34" charset="0"/>
                  <a:sym typeface="Arial" panose="020B0604020202020204" pitchFamily="34" charset="0"/>
                </a:endParaRPr>
              </a:p>
            </p:txBody>
          </p:sp>
        </p:grpSp>
        <p:sp>
          <p:nvSpPr>
            <p:cNvPr id="239697" name="Rectangle 84"/>
            <p:cNvSpPr>
              <a:spLocks noChangeArrowheads="1"/>
            </p:cNvSpPr>
            <p:nvPr/>
          </p:nvSpPr>
          <p:spPr bwMode="auto">
            <a:xfrm>
              <a:off x="1179589" y="1942133"/>
              <a:ext cx="2673835" cy="439383"/>
            </a:xfrm>
            <a:prstGeom prst="rect">
              <a:avLst/>
            </a:prstGeom>
            <a:noFill/>
            <a:ln w="9525">
              <a:noFill/>
              <a:miter lim="800000"/>
            </a:ln>
          </p:spPr>
          <p:txBody>
            <a:bodyPr lIns="121368" tIns="60684" rIns="121368" bIns="60684">
              <a:spAutoFit/>
            </a:bodyPr>
            <a:lstStyle/>
            <a:p>
              <a:pPr algn="ctr" defTabSz="1219200" eaLnBrk="0" hangingPunct="0"/>
              <a:r>
                <a:rPr lang="zh-CN" altLang="en-US" sz="2700">
                  <a:solidFill>
                    <a:srgbClr val="FFFFFF"/>
                  </a:solidFill>
                  <a:latin typeface="Impact" panose="020B0806030902050204" pitchFamily="34" charset="0"/>
                  <a:ea typeface="微软雅黑" panose="020B0503020204020204" pitchFamily="34" charset="-122"/>
                  <a:sym typeface="Arial" panose="020B0604020202020204" pitchFamily="34" charset="0"/>
                </a:rPr>
                <a:t>办税渠道</a:t>
              </a:r>
              <a:endParaRPr lang="zh-CN" altLang="zh-CN" sz="2400">
                <a:solidFill>
                  <a:srgbClr val="000000"/>
                </a:solidFill>
                <a:sym typeface="Arial" panose="020B0604020202020204" pitchFamily="34" charset="0"/>
              </a:endParaRPr>
            </a:p>
          </p:txBody>
        </p:sp>
      </p:grpSp>
      <p:sp>
        <p:nvSpPr>
          <p:cNvPr id="239628" name="Rectangle 85"/>
          <p:cNvSpPr>
            <a:spLocks noChangeArrowheads="1"/>
          </p:cNvSpPr>
          <p:nvPr/>
        </p:nvSpPr>
        <p:spPr bwMode="auto">
          <a:xfrm>
            <a:off x="379413" y="1309688"/>
            <a:ext cx="1785937" cy="492125"/>
          </a:xfrm>
          <a:prstGeom prst="rect">
            <a:avLst/>
          </a:prstGeom>
          <a:noFill/>
          <a:ln w="9525">
            <a:noFill/>
            <a:miter lim="800000"/>
          </a:ln>
        </p:spPr>
        <p:txBody>
          <a:bodyPr wrap="none" lIns="121917" tIns="60958" rIns="121917" bIns="60958">
            <a:spAutoFit/>
          </a:bodyPr>
          <a:lstStyle/>
          <a:p>
            <a:pPr defTabSz="1219200" eaLnBrk="0" hangingPunct="0"/>
            <a:r>
              <a:rPr lang="zh-CN" altLang="en-US" sz="2400">
                <a:solidFill>
                  <a:srgbClr val="FF0000"/>
                </a:solidFill>
                <a:sym typeface="Arial" panose="020B0604020202020204" pitchFamily="34" charset="0"/>
              </a:rPr>
              <a:t>核心任务：</a:t>
            </a:r>
            <a:endParaRPr lang="zh-CN" altLang="zh-CN" sz="2400">
              <a:solidFill>
                <a:srgbClr val="000000"/>
              </a:solidFill>
              <a:sym typeface="Arial" panose="020B0604020202020204" pitchFamily="34" charset="0"/>
            </a:endParaRPr>
          </a:p>
        </p:txBody>
      </p:sp>
      <p:pic>
        <p:nvPicPr>
          <p:cNvPr id="239629" name="Picture 86"/>
          <p:cNvPicPr>
            <a:picLocks noChangeAspect="1" noChangeArrowheads="1"/>
          </p:cNvPicPr>
          <p:nvPr/>
        </p:nvPicPr>
        <p:blipFill>
          <a:blip r:embed="rId9"/>
          <a:srcRect/>
          <a:stretch>
            <a:fillRect/>
          </a:stretch>
        </p:blipFill>
        <p:spPr bwMode="auto">
          <a:xfrm>
            <a:off x="8494713" y="5357813"/>
            <a:ext cx="574675" cy="574675"/>
          </a:xfrm>
          <a:prstGeom prst="rect">
            <a:avLst/>
          </a:prstGeom>
          <a:noFill/>
          <a:ln w="9525">
            <a:noFill/>
            <a:miter lim="800000"/>
            <a:headEnd/>
            <a:tailEnd/>
          </a:ln>
        </p:spPr>
      </p:pic>
      <p:pic>
        <p:nvPicPr>
          <p:cNvPr id="239630" name="Picture 87"/>
          <p:cNvPicPr>
            <a:picLocks noChangeAspect="1" noChangeArrowheads="1"/>
          </p:cNvPicPr>
          <p:nvPr/>
        </p:nvPicPr>
        <p:blipFill>
          <a:blip r:embed="rId10"/>
          <a:srcRect/>
          <a:stretch>
            <a:fillRect/>
          </a:stretch>
        </p:blipFill>
        <p:spPr bwMode="auto">
          <a:xfrm>
            <a:off x="3211513" y="3529013"/>
            <a:ext cx="568325" cy="574675"/>
          </a:xfrm>
          <a:prstGeom prst="rect">
            <a:avLst/>
          </a:prstGeom>
          <a:noFill/>
          <a:ln w="9525">
            <a:noFill/>
            <a:miter lim="800000"/>
            <a:headEnd/>
            <a:tailEnd/>
          </a:ln>
        </p:spPr>
      </p:pic>
      <p:grpSp>
        <p:nvGrpSpPr>
          <p:cNvPr id="239631" name="Group 88"/>
          <p:cNvGrpSpPr/>
          <p:nvPr/>
        </p:nvGrpSpPr>
        <p:grpSpPr bwMode="auto">
          <a:xfrm>
            <a:off x="9334500" y="4522788"/>
            <a:ext cx="512763" cy="425450"/>
            <a:chOff x="4981575" y="3686175"/>
            <a:chExt cx="1030288" cy="836613"/>
          </a:xfrm>
        </p:grpSpPr>
        <p:sp>
          <p:nvSpPr>
            <p:cNvPr id="239692" name="Freeform 89"/>
            <p:cNvSpPr>
              <a:spLocks noChangeArrowheads="1"/>
            </p:cNvSpPr>
            <p:nvPr/>
          </p:nvSpPr>
          <p:spPr bwMode="auto">
            <a:xfrm>
              <a:off x="4981575" y="3686175"/>
              <a:ext cx="1030288" cy="836613"/>
            </a:xfrm>
            <a:custGeom>
              <a:avLst/>
              <a:gdLst>
                <a:gd name="T0" fmla="*/ 2147483647 w 281"/>
                <a:gd name="T1" fmla="*/ 0 h 228"/>
                <a:gd name="T2" fmla="*/ 2147483647 w 281"/>
                <a:gd name="T3" fmla="*/ 0 h 228"/>
                <a:gd name="T4" fmla="*/ 0 w 281"/>
                <a:gd name="T5" fmla="*/ 2147483647 h 228"/>
                <a:gd name="T6" fmla="*/ 0 w 281"/>
                <a:gd name="T7" fmla="*/ 2147483647 h 228"/>
                <a:gd name="T8" fmla="*/ 2147483647 w 281"/>
                <a:gd name="T9" fmla="*/ 2147483647 h 228"/>
                <a:gd name="T10" fmla="*/ 2147483647 w 281"/>
                <a:gd name="T11" fmla="*/ 2147483647 h 228"/>
                <a:gd name="T12" fmla="*/ 2147483647 w 281"/>
                <a:gd name="T13" fmla="*/ 2147483647 h 228"/>
                <a:gd name="T14" fmla="*/ 2147483647 w 281"/>
                <a:gd name="T15" fmla="*/ 2147483647 h 228"/>
                <a:gd name="T16" fmla="*/ 2147483647 w 281"/>
                <a:gd name="T17" fmla="*/ 2147483647 h 228"/>
                <a:gd name="T18" fmla="*/ 2147483647 w 281"/>
                <a:gd name="T19" fmla="*/ 2147483647 h 228"/>
                <a:gd name="T20" fmla="*/ 2147483647 w 281"/>
                <a:gd name="T21" fmla="*/ 2147483647 h 228"/>
                <a:gd name="T22" fmla="*/ 2147483647 w 281"/>
                <a:gd name="T23" fmla="*/ 2147483647 h 228"/>
                <a:gd name="T24" fmla="*/ 2147483647 w 281"/>
                <a:gd name="T25" fmla="*/ 2147483647 h 228"/>
                <a:gd name="T26" fmla="*/ 2147483647 w 281"/>
                <a:gd name="T27" fmla="*/ 2147483647 h 228"/>
                <a:gd name="T28" fmla="*/ 2147483647 w 281"/>
                <a:gd name="T29" fmla="*/ 2147483647 h 228"/>
                <a:gd name="T30" fmla="*/ 2147483647 w 281"/>
                <a:gd name="T31" fmla="*/ 2147483647 h 228"/>
                <a:gd name="T32" fmla="*/ 2147483647 w 281"/>
                <a:gd name="T33" fmla="*/ 2147483647 h 228"/>
                <a:gd name="T34" fmla="*/ 2147483647 w 281"/>
                <a:gd name="T35" fmla="*/ 2147483647 h 228"/>
                <a:gd name="T36" fmla="*/ 2147483647 w 281"/>
                <a:gd name="T37" fmla="*/ 2147483647 h 228"/>
                <a:gd name="T38" fmla="*/ 2147483647 w 281"/>
                <a:gd name="T39" fmla="*/ 2147483647 h 228"/>
                <a:gd name="T40" fmla="*/ 2147483647 w 281"/>
                <a:gd name="T41" fmla="*/ 0 h 228"/>
                <a:gd name="T42" fmla="*/ 2147483647 w 281"/>
                <a:gd name="T43" fmla="*/ 2147483647 h 228"/>
                <a:gd name="T44" fmla="*/ 2147483647 w 281"/>
                <a:gd name="T45" fmla="*/ 2147483647 h 228"/>
                <a:gd name="T46" fmla="*/ 2147483647 w 281"/>
                <a:gd name="T47" fmla="*/ 2147483647 h 228"/>
                <a:gd name="T48" fmla="*/ 2147483647 w 281"/>
                <a:gd name="T49" fmla="*/ 2147483647 h 228"/>
                <a:gd name="T50" fmla="*/ 2147483647 w 281"/>
                <a:gd name="T51" fmla="*/ 2147483647 h 228"/>
                <a:gd name="T52" fmla="*/ 2147483647 w 281"/>
                <a:gd name="T53" fmla="*/ 2147483647 h 228"/>
                <a:gd name="T54" fmla="*/ 2147483647 w 281"/>
                <a:gd name="T55" fmla="*/ 2147483647 h 228"/>
                <a:gd name="T56" fmla="*/ 2147483647 w 281"/>
                <a:gd name="T57" fmla="*/ 2147483647 h 228"/>
                <a:gd name="T58" fmla="*/ 2147483647 w 281"/>
                <a:gd name="T59" fmla="*/ 2147483647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1"/>
                <a:gd name="T91" fmla="*/ 0 h 228"/>
                <a:gd name="T92" fmla="*/ 281 w 281"/>
                <a:gd name="T93" fmla="*/ 228 h 2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1" h="228">
                  <a:moveTo>
                    <a:pt x="272" y="0"/>
                  </a:moveTo>
                  <a:cubicBezTo>
                    <a:pt x="9" y="0"/>
                    <a:pt x="9" y="0"/>
                    <a:pt x="9" y="0"/>
                  </a:cubicBezTo>
                  <a:cubicBezTo>
                    <a:pt x="4" y="0"/>
                    <a:pt x="0" y="4"/>
                    <a:pt x="0" y="9"/>
                  </a:cubicBezTo>
                  <a:cubicBezTo>
                    <a:pt x="0" y="178"/>
                    <a:pt x="0" y="178"/>
                    <a:pt x="0" y="178"/>
                  </a:cubicBezTo>
                  <a:cubicBezTo>
                    <a:pt x="0" y="183"/>
                    <a:pt x="4" y="187"/>
                    <a:pt x="9" y="187"/>
                  </a:cubicBezTo>
                  <a:cubicBezTo>
                    <a:pt x="114" y="187"/>
                    <a:pt x="114" y="187"/>
                    <a:pt x="114" y="187"/>
                  </a:cubicBezTo>
                  <a:cubicBezTo>
                    <a:pt x="114" y="223"/>
                    <a:pt x="114" y="223"/>
                    <a:pt x="114" y="223"/>
                  </a:cubicBezTo>
                  <a:cubicBezTo>
                    <a:pt x="62" y="223"/>
                    <a:pt x="62" y="223"/>
                    <a:pt x="62" y="223"/>
                  </a:cubicBezTo>
                  <a:cubicBezTo>
                    <a:pt x="59" y="223"/>
                    <a:pt x="57" y="223"/>
                    <a:pt x="57" y="223"/>
                  </a:cubicBezTo>
                  <a:cubicBezTo>
                    <a:pt x="57" y="228"/>
                    <a:pt x="57" y="228"/>
                    <a:pt x="57" y="228"/>
                  </a:cubicBezTo>
                  <a:cubicBezTo>
                    <a:pt x="57" y="228"/>
                    <a:pt x="59" y="228"/>
                    <a:pt x="62" y="228"/>
                  </a:cubicBezTo>
                  <a:cubicBezTo>
                    <a:pt x="219" y="228"/>
                    <a:pt x="219" y="228"/>
                    <a:pt x="219" y="228"/>
                  </a:cubicBezTo>
                  <a:cubicBezTo>
                    <a:pt x="222" y="228"/>
                    <a:pt x="224" y="228"/>
                    <a:pt x="224" y="228"/>
                  </a:cubicBezTo>
                  <a:cubicBezTo>
                    <a:pt x="224" y="223"/>
                    <a:pt x="224" y="223"/>
                    <a:pt x="224" y="223"/>
                  </a:cubicBezTo>
                  <a:cubicBezTo>
                    <a:pt x="224" y="223"/>
                    <a:pt x="222" y="223"/>
                    <a:pt x="219" y="223"/>
                  </a:cubicBezTo>
                  <a:cubicBezTo>
                    <a:pt x="167" y="223"/>
                    <a:pt x="167" y="223"/>
                    <a:pt x="167" y="223"/>
                  </a:cubicBezTo>
                  <a:cubicBezTo>
                    <a:pt x="167" y="187"/>
                    <a:pt x="167" y="187"/>
                    <a:pt x="167" y="187"/>
                  </a:cubicBezTo>
                  <a:cubicBezTo>
                    <a:pt x="272" y="187"/>
                    <a:pt x="272" y="187"/>
                    <a:pt x="272" y="187"/>
                  </a:cubicBezTo>
                  <a:cubicBezTo>
                    <a:pt x="277" y="187"/>
                    <a:pt x="281" y="183"/>
                    <a:pt x="281" y="178"/>
                  </a:cubicBezTo>
                  <a:cubicBezTo>
                    <a:pt x="281" y="9"/>
                    <a:pt x="281" y="9"/>
                    <a:pt x="281" y="9"/>
                  </a:cubicBezTo>
                  <a:cubicBezTo>
                    <a:pt x="281" y="4"/>
                    <a:pt x="277" y="0"/>
                    <a:pt x="272" y="0"/>
                  </a:cubicBezTo>
                  <a:close/>
                  <a:moveTo>
                    <a:pt x="267" y="162"/>
                  </a:moveTo>
                  <a:cubicBezTo>
                    <a:pt x="267" y="165"/>
                    <a:pt x="263" y="169"/>
                    <a:pt x="259" y="169"/>
                  </a:cubicBezTo>
                  <a:cubicBezTo>
                    <a:pt x="22" y="169"/>
                    <a:pt x="22" y="169"/>
                    <a:pt x="22" y="169"/>
                  </a:cubicBezTo>
                  <a:cubicBezTo>
                    <a:pt x="18" y="169"/>
                    <a:pt x="15" y="165"/>
                    <a:pt x="15" y="162"/>
                  </a:cubicBezTo>
                  <a:cubicBezTo>
                    <a:pt x="15" y="19"/>
                    <a:pt x="15" y="19"/>
                    <a:pt x="15" y="19"/>
                  </a:cubicBezTo>
                  <a:cubicBezTo>
                    <a:pt x="15" y="15"/>
                    <a:pt x="18" y="12"/>
                    <a:pt x="22" y="12"/>
                  </a:cubicBezTo>
                  <a:cubicBezTo>
                    <a:pt x="259" y="12"/>
                    <a:pt x="259" y="12"/>
                    <a:pt x="259" y="12"/>
                  </a:cubicBezTo>
                  <a:cubicBezTo>
                    <a:pt x="263" y="12"/>
                    <a:pt x="267" y="15"/>
                    <a:pt x="267" y="19"/>
                  </a:cubicBezTo>
                  <a:lnTo>
                    <a:pt x="267" y="162"/>
                  </a:lnTo>
                </a:path>
              </a:pathLst>
            </a:custGeom>
            <a:solidFill>
              <a:srgbClr val="4F81BD"/>
            </a:solidFill>
            <a:ln w="9525">
              <a:noFill/>
              <a:round/>
            </a:ln>
          </p:spPr>
          <p:txBody>
            <a:bodyPr/>
            <a:lstStyle/>
            <a:p>
              <a:endParaRPr lang="zh-CN" altLang="en-US"/>
            </a:p>
          </p:txBody>
        </p:sp>
        <p:sp>
          <p:nvSpPr>
            <p:cNvPr id="239693" name="Freeform 90"/>
            <p:cNvSpPr>
              <a:spLocks noChangeArrowheads="1"/>
            </p:cNvSpPr>
            <p:nvPr/>
          </p:nvSpPr>
          <p:spPr bwMode="auto">
            <a:xfrm>
              <a:off x="5258307" y="3898449"/>
              <a:ext cx="481084" cy="149841"/>
            </a:xfrm>
            <a:custGeom>
              <a:avLst/>
              <a:gdLst>
                <a:gd name="T0" fmla="*/ 2147483647 w 130"/>
                <a:gd name="T1" fmla="*/ 0 h 40"/>
                <a:gd name="T2" fmla="*/ 2147483647 w 130"/>
                <a:gd name="T3" fmla="*/ 2147483647 h 40"/>
                <a:gd name="T4" fmla="*/ 2147483647 w 130"/>
                <a:gd name="T5" fmla="*/ 2147483647 h 40"/>
                <a:gd name="T6" fmla="*/ 2147483647 w 130"/>
                <a:gd name="T7" fmla="*/ 2147483647 h 40"/>
                <a:gd name="T8" fmla="*/ 2147483647 w 130"/>
                <a:gd name="T9" fmla="*/ 2147483647 h 40"/>
                <a:gd name="T10" fmla="*/ 2147483647 w 130"/>
                <a:gd name="T11" fmla="*/ 2147483647 h 40"/>
                <a:gd name="T12" fmla="*/ 2147483647 w 130"/>
                <a:gd name="T13" fmla="*/ 2147483647 h 40"/>
                <a:gd name="T14" fmla="*/ 2147483647 w 130"/>
                <a:gd name="T15" fmla="*/ 2147483647 h 40"/>
                <a:gd name="T16" fmla="*/ 2147483647 w 130"/>
                <a:gd name="T17" fmla="*/ 2147483647 h 40"/>
                <a:gd name="T18" fmla="*/ 2147483647 w 130"/>
                <a:gd name="T19" fmla="*/ 2147483647 h 40"/>
                <a:gd name="T20" fmla="*/ 2147483647 w 13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0"/>
                <a:gd name="T35" fmla="*/ 130 w 13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0">
                  <a:moveTo>
                    <a:pt x="63" y="0"/>
                  </a:moveTo>
                  <a:cubicBezTo>
                    <a:pt x="42" y="0"/>
                    <a:pt x="20" y="8"/>
                    <a:pt x="3" y="24"/>
                  </a:cubicBezTo>
                  <a:cubicBezTo>
                    <a:pt x="0" y="27"/>
                    <a:pt x="0" y="32"/>
                    <a:pt x="3" y="35"/>
                  </a:cubicBezTo>
                  <a:cubicBezTo>
                    <a:pt x="6" y="38"/>
                    <a:pt x="11" y="38"/>
                    <a:pt x="14" y="35"/>
                  </a:cubicBezTo>
                  <a:cubicBezTo>
                    <a:pt x="14" y="35"/>
                    <a:pt x="14" y="35"/>
                    <a:pt x="14" y="35"/>
                  </a:cubicBezTo>
                  <a:cubicBezTo>
                    <a:pt x="28" y="22"/>
                    <a:pt x="46" y="15"/>
                    <a:pt x="63" y="15"/>
                  </a:cubicBezTo>
                  <a:cubicBezTo>
                    <a:pt x="82" y="15"/>
                    <a:pt x="101" y="23"/>
                    <a:pt x="116" y="38"/>
                  </a:cubicBezTo>
                  <a:cubicBezTo>
                    <a:pt x="117" y="39"/>
                    <a:pt x="119" y="40"/>
                    <a:pt x="121" y="40"/>
                  </a:cubicBezTo>
                  <a:cubicBezTo>
                    <a:pt x="123" y="40"/>
                    <a:pt x="125" y="40"/>
                    <a:pt x="126" y="38"/>
                  </a:cubicBezTo>
                  <a:cubicBezTo>
                    <a:pt x="129" y="35"/>
                    <a:pt x="130" y="30"/>
                    <a:pt x="127" y="27"/>
                  </a:cubicBezTo>
                  <a:cubicBezTo>
                    <a:pt x="110" y="9"/>
                    <a:pt x="86" y="0"/>
                    <a:pt x="63" y="0"/>
                  </a:cubicBezTo>
                </a:path>
              </a:pathLst>
            </a:custGeom>
            <a:solidFill>
              <a:srgbClr val="4F81BD"/>
            </a:solidFill>
            <a:ln w="9525">
              <a:noFill/>
              <a:round/>
            </a:ln>
          </p:spPr>
          <p:txBody>
            <a:bodyPr/>
            <a:lstStyle/>
            <a:p>
              <a:endParaRPr lang="zh-CN" altLang="en-US"/>
            </a:p>
          </p:txBody>
        </p:sp>
        <p:sp>
          <p:nvSpPr>
            <p:cNvPr id="239694" name="Freeform 91"/>
            <p:cNvSpPr>
              <a:spLocks noChangeArrowheads="1"/>
            </p:cNvSpPr>
            <p:nvPr/>
          </p:nvSpPr>
          <p:spPr bwMode="auto">
            <a:xfrm>
              <a:off x="5334940" y="4002507"/>
              <a:ext cx="327818" cy="112380"/>
            </a:xfrm>
            <a:custGeom>
              <a:avLst/>
              <a:gdLst>
                <a:gd name="T0" fmla="*/ 2147483647 w 89"/>
                <a:gd name="T1" fmla="*/ 0 h 31"/>
                <a:gd name="T2" fmla="*/ 2147483647 w 89"/>
                <a:gd name="T3" fmla="*/ 2147483647 h 31"/>
                <a:gd name="T4" fmla="*/ 2147483647 w 89"/>
                <a:gd name="T5" fmla="*/ 2147483647 h 31"/>
                <a:gd name="T6" fmla="*/ 2147483647 w 89"/>
                <a:gd name="T7" fmla="*/ 2147483647 h 31"/>
                <a:gd name="T8" fmla="*/ 2147483647 w 89"/>
                <a:gd name="T9" fmla="*/ 2147483647 h 31"/>
                <a:gd name="T10" fmla="*/ 2147483647 w 89"/>
                <a:gd name="T11" fmla="*/ 2147483647 h 31"/>
                <a:gd name="T12" fmla="*/ 2147483647 w 89"/>
                <a:gd name="T13" fmla="*/ 2147483647 h 31"/>
                <a:gd name="T14" fmla="*/ 2147483647 w 89"/>
                <a:gd name="T15" fmla="*/ 2147483647 h 31"/>
                <a:gd name="T16" fmla="*/ 2147483647 w 89"/>
                <a:gd name="T17" fmla="*/ 2147483647 h 31"/>
                <a:gd name="T18" fmla="*/ 2147483647 w 89"/>
                <a:gd name="T19" fmla="*/ 2147483647 h 31"/>
                <a:gd name="T20" fmla="*/ 2147483647 w 89"/>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31"/>
                <a:gd name="T35" fmla="*/ 89 w 89"/>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31">
                  <a:moveTo>
                    <a:pt x="43" y="0"/>
                  </a:moveTo>
                  <a:cubicBezTo>
                    <a:pt x="29" y="0"/>
                    <a:pt x="14" y="6"/>
                    <a:pt x="3" y="16"/>
                  </a:cubicBezTo>
                  <a:cubicBezTo>
                    <a:pt x="0" y="19"/>
                    <a:pt x="0" y="24"/>
                    <a:pt x="2" y="27"/>
                  </a:cubicBezTo>
                  <a:cubicBezTo>
                    <a:pt x="5" y="30"/>
                    <a:pt x="10" y="30"/>
                    <a:pt x="13" y="27"/>
                  </a:cubicBezTo>
                  <a:cubicBezTo>
                    <a:pt x="13" y="27"/>
                    <a:pt x="13" y="27"/>
                    <a:pt x="13" y="27"/>
                  </a:cubicBezTo>
                  <a:cubicBezTo>
                    <a:pt x="22" y="19"/>
                    <a:pt x="32" y="15"/>
                    <a:pt x="43" y="15"/>
                  </a:cubicBezTo>
                  <a:cubicBezTo>
                    <a:pt x="55" y="15"/>
                    <a:pt x="67" y="20"/>
                    <a:pt x="75" y="29"/>
                  </a:cubicBezTo>
                  <a:cubicBezTo>
                    <a:pt x="77" y="31"/>
                    <a:pt x="79" y="31"/>
                    <a:pt x="81" y="31"/>
                  </a:cubicBezTo>
                  <a:cubicBezTo>
                    <a:pt x="83" y="31"/>
                    <a:pt x="84" y="31"/>
                    <a:pt x="86" y="29"/>
                  </a:cubicBezTo>
                  <a:cubicBezTo>
                    <a:pt x="89" y="27"/>
                    <a:pt x="89" y="22"/>
                    <a:pt x="86" y="19"/>
                  </a:cubicBezTo>
                  <a:cubicBezTo>
                    <a:pt x="75" y="6"/>
                    <a:pt x="59" y="0"/>
                    <a:pt x="43" y="0"/>
                  </a:cubicBezTo>
                </a:path>
              </a:pathLst>
            </a:custGeom>
            <a:solidFill>
              <a:srgbClr val="4F81BD"/>
            </a:solidFill>
            <a:ln w="9525">
              <a:noFill/>
              <a:round/>
            </a:ln>
          </p:spPr>
          <p:txBody>
            <a:bodyPr/>
            <a:lstStyle/>
            <a:p>
              <a:endParaRPr lang="zh-CN" altLang="en-US"/>
            </a:p>
          </p:txBody>
        </p:sp>
        <p:sp>
          <p:nvSpPr>
            <p:cNvPr id="239695" name="Freeform 92"/>
            <p:cNvSpPr>
              <a:spLocks noChangeArrowheads="1"/>
            </p:cNvSpPr>
            <p:nvPr/>
          </p:nvSpPr>
          <p:spPr bwMode="auto">
            <a:xfrm>
              <a:off x="5424343" y="4106562"/>
              <a:ext cx="140495" cy="145680"/>
            </a:xfrm>
            <a:custGeom>
              <a:avLst/>
              <a:gdLst>
                <a:gd name="T0" fmla="*/ 2147483647 w 39"/>
                <a:gd name="T1" fmla="*/ 2147483647 h 39"/>
                <a:gd name="T2" fmla="*/ 2147483647 w 39"/>
                <a:gd name="T3" fmla="*/ 2147483647 h 39"/>
                <a:gd name="T4" fmla="*/ 2147483647 w 39"/>
                <a:gd name="T5" fmla="*/ 2147483647 h 39"/>
                <a:gd name="T6" fmla="*/ 2147483647 w 39"/>
                <a:gd name="T7" fmla="*/ 2147483647 h 39"/>
                <a:gd name="T8" fmla="*/ 2147483647 w 39"/>
                <a:gd name="T9" fmla="*/ 2147483647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7" y="6"/>
                  </a:moveTo>
                  <a:cubicBezTo>
                    <a:pt x="0" y="13"/>
                    <a:pt x="0" y="24"/>
                    <a:pt x="7" y="31"/>
                  </a:cubicBezTo>
                  <a:cubicBezTo>
                    <a:pt x="13" y="38"/>
                    <a:pt x="25" y="39"/>
                    <a:pt x="32" y="32"/>
                  </a:cubicBezTo>
                  <a:cubicBezTo>
                    <a:pt x="39" y="25"/>
                    <a:pt x="39" y="14"/>
                    <a:pt x="32" y="7"/>
                  </a:cubicBezTo>
                  <a:cubicBezTo>
                    <a:pt x="26" y="0"/>
                    <a:pt x="15" y="0"/>
                    <a:pt x="7" y="6"/>
                  </a:cubicBezTo>
                </a:path>
              </a:pathLst>
            </a:custGeom>
            <a:solidFill>
              <a:srgbClr val="4F81BD"/>
            </a:solidFill>
            <a:ln w="9525">
              <a:noFill/>
              <a:round/>
            </a:ln>
          </p:spPr>
          <p:txBody>
            <a:bodyPr/>
            <a:lstStyle/>
            <a:p>
              <a:endParaRPr lang="zh-CN" altLang="en-US"/>
            </a:p>
          </p:txBody>
        </p:sp>
      </p:grpSp>
      <p:grpSp>
        <p:nvGrpSpPr>
          <p:cNvPr id="239632" name="Group 93"/>
          <p:cNvGrpSpPr/>
          <p:nvPr/>
        </p:nvGrpSpPr>
        <p:grpSpPr bwMode="auto">
          <a:xfrm>
            <a:off x="8451850" y="3497263"/>
            <a:ext cx="665163" cy="528637"/>
            <a:chOff x="3714750" y="3781425"/>
            <a:chExt cx="979488" cy="752475"/>
          </a:xfrm>
        </p:grpSpPr>
        <p:sp>
          <p:nvSpPr>
            <p:cNvPr id="239637" name="Freeform 94"/>
            <p:cNvSpPr>
              <a:spLocks noChangeArrowheads="1"/>
            </p:cNvSpPr>
            <p:nvPr/>
          </p:nvSpPr>
          <p:spPr bwMode="auto">
            <a:xfrm>
              <a:off x="3861360" y="3781425"/>
              <a:ext cx="692504" cy="463525"/>
            </a:xfrm>
            <a:custGeom>
              <a:avLst/>
              <a:gdLst>
                <a:gd name="T0" fmla="*/ 2147483647 w 189"/>
                <a:gd name="T1" fmla="*/ 2147483647 h 126"/>
                <a:gd name="T2" fmla="*/ 2147483647 w 189"/>
                <a:gd name="T3" fmla="*/ 2147483647 h 126"/>
                <a:gd name="T4" fmla="*/ 2147483647 w 189"/>
                <a:gd name="T5" fmla="*/ 2147483647 h 126"/>
                <a:gd name="T6" fmla="*/ 2147483647 w 189"/>
                <a:gd name="T7" fmla="*/ 2147483647 h 126"/>
                <a:gd name="T8" fmla="*/ 2147483647 w 189"/>
                <a:gd name="T9" fmla="*/ 2147483647 h 126"/>
                <a:gd name="T10" fmla="*/ 2147483647 w 189"/>
                <a:gd name="T11" fmla="*/ 0 h 126"/>
                <a:gd name="T12" fmla="*/ 2147483647 w 189"/>
                <a:gd name="T13" fmla="*/ 2147483647 h 126"/>
                <a:gd name="T14" fmla="*/ 0 w 189"/>
                <a:gd name="T15" fmla="*/ 2147483647 h 126"/>
                <a:gd name="T16" fmla="*/ 2147483647 w 189"/>
                <a:gd name="T17" fmla="*/ 2147483647 h 126"/>
                <a:gd name="T18" fmla="*/ 2147483647 w 189"/>
                <a:gd name="T19" fmla="*/ 2147483647 h 126"/>
                <a:gd name="T20" fmla="*/ 2147483647 w 189"/>
                <a:gd name="T21" fmla="*/ 2147483647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6"/>
                <a:gd name="T35" fmla="*/ 189 w 189"/>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6">
                  <a:moveTo>
                    <a:pt x="112" y="126"/>
                  </a:moveTo>
                  <a:cubicBezTo>
                    <a:pt x="182" y="126"/>
                    <a:pt x="182" y="126"/>
                    <a:pt x="182" y="126"/>
                  </a:cubicBezTo>
                  <a:cubicBezTo>
                    <a:pt x="185" y="126"/>
                    <a:pt x="188" y="124"/>
                    <a:pt x="188" y="121"/>
                  </a:cubicBezTo>
                  <a:cubicBezTo>
                    <a:pt x="189" y="7"/>
                    <a:pt x="189" y="7"/>
                    <a:pt x="189" y="7"/>
                  </a:cubicBezTo>
                  <a:cubicBezTo>
                    <a:pt x="189" y="4"/>
                    <a:pt x="187" y="2"/>
                    <a:pt x="183" y="2"/>
                  </a:cubicBezTo>
                  <a:cubicBezTo>
                    <a:pt x="7" y="0"/>
                    <a:pt x="7" y="0"/>
                    <a:pt x="7" y="0"/>
                  </a:cubicBezTo>
                  <a:cubicBezTo>
                    <a:pt x="4" y="0"/>
                    <a:pt x="1" y="2"/>
                    <a:pt x="1" y="5"/>
                  </a:cubicBezTo>
                  <a:cubicBezTo>
                    <a:pt x="0" y="119"/>
                    <a:pt x="0" y="119"/>
                    <a:pt x="0" y="119"/>
                  </a:cubicBezTo>
                  <a:cubicBezTo>
                    <a:pt x="0" y="122"/>
                    <a:pt x="3" y="124"/>
                    <a:pt x="6" y="124"/>
                  </a:cubicBezTo>
                  <a:cubicBezTo>
                    <a:pt x="76" y="125"/>
                    <a:pt x="76" y="125"/>
                    <a:pt x="76" y="125"/>
                  </a:cubicBezTo>
                  <a:lnTo>
                    <a:pt x="112" y="126"/>
                  </a:lnTo>
                </a:path>
              </a:pathLst>
            </a:custGeom>
            <a:solidFill>
              <a:srgbClr val="4F81BD"/>
            </a:solidFill>
            <a:ln w="9525">
              <a:noFill/>
              <a:round/>
            </a:ln>
          </p:spPr>
          <p:txBody>
            <a:bodyPr/>
            <a:lstStyle/>
            <a:p>
              <a:endParaRPr lang="zh-CN" altLang="en-US"/>
            </a:p>
          </p:txBody>
        </p:sp>
        <p:sp>
          <p:nvSpPr>
            <p:cNvPr id="239638" name="Freeform 95"/>
            <p:cNvSpPr>
              <a:spLocks noChangeArrowheads="1"/>
            </p:cNvSpPr>
            <p:nvPr/>
          </p:nvSpPr>
          <p:spPr bwMode="auto">
            <a:xfrm>
              <a:off x="3898793" y="3814535"/>
              <a:ext cx="620759" cy="391287"/>
            </a:xfrm>
            <a:custGeom>
              <a:avLst/>
              <a:gdLst>
                <a:gd name="T0" fmla="*/ 2147483647 w 169"/>
                <a:gd name="T1" fmla="*/ 2147483647 h 107"/>
                <a:gd name="T2" fmla="*/ 2147483647 w 169"/>
                <a:gd name="T3" fmla="*/ 2147483647 h 107"/>
                <a:gd name="T4" fmla="*/ 2147483647 w 169"/>
                <a:gd name="T5" fmla="*/ 2147483647 h 107"/>
                <a:gd name="T6" fmla="*/ 0 w 169"/>
                <a:gd name="T7" fmla="*/ 2147483647 h 107"/>
                <a:gd name="T8" fmla="*/ 2147483647 w 169"/>
                <a:gd name="T9" fmla="*/ 2147483647 h 107"/>
                <a:gd name="T10" fmla="*/ 2147483647 w 169"/>
                <a:gd name="T11" fmla="*/ 0 h 107"/>
                <a:gd name="T12" fmla="*/ 2147483647 w 169"/>
                <a:gd name="T13" fmla="*/ 2147483647 h 107"/>
                <a:gd name="T14" fmla="*/ 2147483647 w 169"/>
                <a:gd name="T15" fmla="*/ 2147483647 h 107"/>
                <a:gd name="T16" fmla="*/ 2147483647 w 169"/>
                <a:gd name="T17" fmla="*/ 214748364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07"/>
                <a:gd name="T29" fmla="*/ 169 w 169"/>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07">
                  <a:moveTo>
                    <a:pt x="168" y="102"/>
                  </a:moveTo>
                  <a:cubicBezTo>
                    <a:pt x="168" y="105"/>
                    <a:pt x="166" y="107"/>
                    <a:pt x="163" y="107"/>
                  </a:cubicBezTo>
                  <a:cubicBezTo>
                    <a:pt x="5" y="105"/>
                    <a:pt x="5" y="105"/>
                    <a:pt x="5" y="105"/>
                  </a:cubicBezTo>
                  <a:cubicBezTo>
                    <a:pt x="2" y="105"/>
                    <a:pt x="0" y="103"/>
                    <a:pt x="0" y="100"/>
                  </a:cubicBezTo>
                  <a:cubicBezTo>
                    <a:pt x="1" y="5"/>
                    <a:pt x="1" y="5"/>
                    <a:pt x="1" y="5"/>
                  </a:cubicBezTo>
                  <a:cubicBezTo>
                    <a:pt x="1" y="2"/>
                    <a:pt x="3" y="0"/>
                    <a:pt x="6" y="0"/>
                  </a:cubicBezTo>
                  <a:cubicBezTo>
                    <a:pt x="164" y="2"/>
                    <a:pt x="164" y="2"/>
                    <a:pt x="164" y="2"/>
                  </a:cubicBezTo>
                  <a:cubicBezTo>
                    <a:pt x="167" y="2"/>
                    <a:pt x="169" y="4"/>
                    <a:pt x="169" y="7"/>
                  </a:cubicBezTo>
                  <a:lnTo>
                    <a:pt x="168" y="102"/>
                  </a:lnTo>
                </a:path>
              </a:pathLst>
            </a:custGeom>
            <a:solidFill>
              <a:srgbClr val="FFFFFF"/>
            </a:solidFill>
            <a:ln w="9525">
              <a:noFill/>
              <a:round/>
            </a:ln>
          </p:spPr>
          <p:txBody>
            <a:bodyPr/>
            <a:lstStyle/>
            <a:p>
              <a:endParaRPr lang="zh-CN" altLang="en-US"/>
            </a:p>
          </p:txBody>
        </p:sp>
        <p:sp>
          <p:nvSpPr>
            <p:cNvPr id="239639" name="Freeform 96"/>
            <p:cNvSpPr>
              <a:spLocks noChangeArrowheads="1"/>
            </p:cNvSpPr>
            <p:nvPr/>
          </p:nvSpPr>
          <p:spPr bwMode="auto">
            <a:xfrm>
              <a:off x="3714750" y="4238930"/>
              <a:ext cx="979488" cy="294970"/>
            </a:xfrm>
            <a:custGeom>
              <a:avLst/>
              <a:gdLst>
                <a:gd name="T0" fmla="*/ 2147483647 w 267"/>
                <a:gd name="T1" fmla="*/ 2147483647 h 80"/>
                <a:gd name="T2" fmla="*/ 2147483647 w 267"/>
                <a:gd name="T3" fmla="*/ 2147483647 h 80"/>
                <a:gd name="T4" fmla="*/ 2147483647 w 267"/>
                <a:gd name="T5" fmla="*/ 2147483647 h 80"/>
                <a:gd name="T6" fmla="*/ 2147483647 w 267"/>
                <a:gd name="T7" fmla="*/ 2147483647 h 80"/>
                <a:gd name="T8" fmla="*/ 2147483647 w 267"/>
                <a:gd name="T9" fmla="*/ 2147483647 h 80"/>
                <a:gd name="T10" fmla="*/ 2147483647 w 267"/>
                <a:gd name="T11" fmla="*/ 0 h 80"/>
                <a:gd name="T12" fmla="*/ 2147483647 w 267"/>
                <a:gd name="T13" fmla="*/ 2147483647 h 80"/>
                <a:gd name="T14" fmla="*/ 2147483647 w 267"/>
                <a:gd name="T15" fmla="*/ 2147483647 h 80"/>
                <a:gd name="T16" fmla="*/ 2147483647 w 267"/>
                <a:gd name="T17" fmla="*/ 2147483647 h 80"/>
                <a:gd name="T18" fmla="*/ 2147483647 w 267"/>
                <a:gd name="T19" fmla="*/ 2147483647 h 80"/>
                <a:gd name="T20" fmla="*/ 2147483647 w 267"/>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80"/>
                <a:gd name="T35" fmla="*/ 267 w 267"/>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80">
                  <a:moveTo>
                    <a:pt x="159" y="79"/>
                  </a:moveTo>
                  <a:cubicBezTo>
                    <a:pt x="260" y="80"/>
                    <a:pt x="260" y="80"/>
                    <a:pt x="260" y="80"/>
                  </a:cubicBezTo>
                  <a:cubicBezTo>
                    <a:pt x="264" y="80"/>
                    <a:pt x="267" y="77"/>
                    <a:pt x="265" y="75"/>
                  </a:cubicBezTo>
                  <a:cubicBezTo>
                    <a:pt x="227" y="4"/>
                    <a:pt x="227" y="4"/>
                    <a:pt x="227" y="4"/>
                  </a:cubicBezTo>
                  <a:cubicBezTo>
                    <a:pt x="226" y="3"/>
                    <a:pt x="223" y="1"/>
                    <a:pt x="220" y="1"/>
                  </a:cubicBezTo>
                  <a:cubicBezTo>
                    <a:pt x="48" y="0"/>
                    <a:pt x="48" y="0"/>
                    <a:pt x="48" y="0"/>
                  </a:cubicBezTo>
                  <a:cubicBezTo>
                    <a:pt x="45" y="0"/>
                    <a:pt x="41" y="1"/>
                    <a:pt x="41" y="2"/>
                  </a:cubicBezTo>
                  <a:cubicBezTo>
                    <a:pt x="1" y="72"/>
                    <a:pt x="1" y="72"/>
                    <a:pt x="1" y="72"/>
                  </a:cubicBezTo>
                  <a:cubicBezTo>
                    <a:pt x="0" y="75"/>
                    <a:pt x="2" y="77"/>
                    <a:pt x="6" y="77"/>
                  </a:cubicBezTo>
                  <a:cubicBezTo>
                    <a:pt x="108" y="78"/>
                    <a:pt x="108" y="78"/>
                    <a:pt x="108" y="78"/>
                  </a:cubicBezTo>
                  <a:lnTo>
                    <a:pt x="159" y="79"/>
                  </a:lnTo>
                </a:path>
              </a:pathLst>
            </a:custGeom>
            <a:solidFill>
              <a:srgbClr val="4F81BD"/>
            </a:solidFill>
            <a:ln w="9525">
              <a:noFill/>
              <a:round/>
            </a:ln>
          </p:spPr>
          <p:txBody>
            <a:bodyPr/>
            <a:lstStyle/>
            <a:p>
              <a:endParaRPr lang="zh-CN" altLang="en-US"/>
            </a:p>
          </p:txBody>
        </p:sp>
        <p:sp>
          <p:nvSpPr>
            <p:cNvPr id="239640" name="Freeform 97"/>
            <p:cNvSpPr>
              <a:spLocks noChangeArrowheads="1"/>
            </p:cNvSpPr>
            <p:nvPr/>
          </p:nvSpPr>
          <p:spPr bwMode="auto">
            <a:xfrm>
              <a:off x="3945585" y="4278059"/>
              <a:ext cx="43671" cy="15049"/>
            </a:xfrm>
            <a:custGeom>
              <a:avLst/>
              <a:gdLst>
                <a:gd name="T0" fmla="*/ 2147483647 w 26"/>
                <a:gd name="T1" fmla="*/ 2147483647 h 10"/>
                <a:gd name="T2" fmla="*/ 0 w 26"/>
                <a:gd name="T3" fmla="*/ 2147483647 h 10"/>
                <a:gd name="T4" fmla="*/ 2147483647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1" y="10"/>
                  </a:moveTo>
                  <a:lnTo>
                    <a:pt x="0" y="10"/>
                  </a:lnTo>
                  <a:lnTo>
                    <a:pt x="4" y="0"/>
                  </a:lnTo>
                  <a:lnTo>
                    <a:pt x="26" y="0"/>
                  </a:lnTo>
                  <a:lnTo>
                    <a:pt x="21" y="10"/>
                  </a:lnTo>
                </a:path>
              </a:pathLst>
            </a:custGeom>
            <a:solidFill>
              <a:srgbClr val="FFFFFF"/>
            </a:solidFill>
            <a:ln w="9525">
              <a:noFill/>
              <a:round/>
            </a:ln>
          </p:spPr>
          <p:txBody>
            <a:bodyPr/>
            <a:lstStyle/>
            <a:p>
              <a:endParaRPr lang="zh-CN" altLang="en-US"/>
            </a:p>
          </p:txBody>
        </p:sp>
        <p:sp>
          <p:nvSpPr>
            <p:cNvPr id="239641" name="Freeform 98"/>
            <p:cNvSpPr>
              <a:spLocks noChangeArrowheads="1"/>
            </p:cNvSpPr>
            <p:nvPr/>
          </p:nvSpPr>
          <p:spPr bwMode="auto">
            <a:xfrm>
              <a:off x="3989256" y="4278059"/>
              <a:ext cx="40551" cy="15049"/>
            </a:xfrm>
            <a:custGeom>
              <a:avLst/>
              <a:gdLst>
                <a:gd name="T0" fmla="*/ 2147483647 w 26"/>
                <a:gd name="T1" fmla="*/ 2147483647 h 10"/>
                <a:gd name="T2" fmla="*/ 0 w 26"/>
                <a:gd name="T3" fmla="*/ 2147483647 h 10"/>
                <a:gd name="T4" fmla="*/ 2147483647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2" y="10"/>
                  </a:moveTo>
                  <a:lnTo>
                    <a:pt x="0" y="10"/>
                  </a:lnTo>
                  <a:lnTo>
                    <a:pt x="5" y="0"/>
                  </a:lnTo>
                  <a:lnTo>
                    <a:pt x="26" y="0"/>
                  </a:lnTo>
                  <a:lnTo>
                    <a:pt x="22" y="10"/>
                  </a:lnTo>
                </a:path>
              </a:pathLst>
            </a:custGeom>
            <a:solidFill>
              <a:srgbClr val="FFFFFF"/>
            </a:solidFill>
            <a:ln w="9525">
              <a:noFill/>
              <a:round/>
            </a:ln>
          </p:spPr>
          <p:txBody>
            <a:bodyPr/>
            <a:lstStyle/>
            <a:p>
              <a:endParaRPr lang="zh-CN" altLang="en-US"/>
            </a:p>
          </p:txBody>
        </p:sp>
        <p:sp>
          <p:nvSpPr>
            <p:cNvPr id="239642" name="Freeform 99"/>
            <p:cNvSpPr>
              <a:spLocks noChangeArrowheads="1"/>
            </p:cNvSpPr>
            <p:nvPr/>
          </p:nvSpPr>
          <p:spPr bwMode="auto">
            <a:xfrm>
              <a:off x="4029807" y="4278059"/>
              <a:ext cx="40553" cy="15049"/>
            </a:xfrm>
            <a:custGeom>
              <a:avLst/>
              <a:gdLst>
                <a:gd name="T0" fmla="*/ 2147483647 w 26"/>
                <a:gd name="T1" fmla="*/ 2147483647 h 10"/>
                <a:gd name="T2" fmla="*/ 0 w 26"/>
                <a:gd name="T3" fmla="*/ 2147483647 h 10"/>
                <a:gd name="T4" fmla="*/ 2147483647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4" y="10"/>
                  </a:moveTo>
                  <a:lnTo>
                    <a:pt x="0" y="10"/>
                  </a:lnTo>
                  <a:lnTo>
                    <a:pt x="5" y="0"/>
                  </a:lnTo>
                  <a:lnTo>
                    <a:pt x="26" y="0"/>
                  </a:lnTo>
                  <a:lnTo>
                    <a:pt x="24" y="10"/>
                  </a:lnTo>
                </a:path>
              </a:pathLst>
            </a:custGeom>
            <a:solidFill>
              <a:srgbClr val="FFFFFF"/>
            </a:solidFill>
            <a:ln w="9525">
              <a:noFill/>
              <a:round/>
            </a:ln>
          </p:spPr>
          <p:txBody>
            <a:bodyPr/>
            <a:lstStyle/>
            <a:p>
              <a:endParaRPr lang="zh-CN" altLang="en-US"/>
            </a:p>
          </p:txBody>
        </p:sp>
        <p:sp>
          <p:nvSpPr>
            <p:cNvPr id="239643" name="Freeform 100"/>
            <p:cNvSpPr>
              <a:spLocks noChangeArrowheads="1"/>
            </p:cNvSpPr>
            <p:nvPr/>
          </p:nvSpPr>
          <p:spPr bwMode="auto">
            <a:xfrm>
              <a:off x="4076599" y="4278059"/>
              <a:ext cx="37433" cy="18059"/>
            </a:xfrm>
            <a:custGeom>
              <a:avLst/>
              <a:gdLst>
                <a:gd name="T0" fmla="*/ 2147483647 w 26"/>
                <a:gd name="T1" fmla="*/ 2147483647 h 12"/>
                <a:gd name="T2" fmla="*/ 0 w 26"/>
                <a:gd name="T3" fmla="*/ 2147483647 h 12"/>
                <a:gd name="T4" fmla="*/ 2147483647 w 26"/>
                <a:gd name="T5" fmla="*/ 0 h 12"/>
                <a:gd name="T6" fmla="*/ 2147483647 w 26"/>
                <a:gd name="T7" fmla="*/ 0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3" y="12"/>
                  </a:moveTo>
                  <a:lnTo>
                    <a:pt x="0" y="10"/>
                  </a:lnTo>
                  <a:lnTo>
                    <a:pt x="4" y="0"/>
                  </a:lnTo>
                  <a:lnTo>
                    <a:pt x="26" y="0"/>
                  </a:lnTo>
                  <a:lnTo>
                    <a:pt x="23" y="12"/>
                  </a:lnTo>
                </a:path>
              </a:pathLst>
            </a:custGeom>
            <a:solidFill>
              <a:srgbClr val="FFFFFF"/>
            </a:solidFill>
            <a:ln w="9525">
              <a:noFill/>
              <a:round/>
            </a:ln>
          </p:spPr>
          <p:txBody>
            <a:bodyPr/>
            <a:lstStyle/>
            <a:p>
              <a:endParaRPr lang="zh-CN" altLang="en-US"/>
            </a:p>
          </p:txBody>
        </p:sp>
        <p:sp>
          <p:nvSpPr>
            <p:cNvPr id="239644" name="Freeform 101"/>
            <p:cNvSpPr>
              <a:spLocks noChangeArrowheads="1"/>
            </p:cNvSpPr>
            <p:nvPr/>
          </p:nvSpPr>
          <p:spPr bwMode="auto">
            <a:xfrm>
              <a:off x="4117150" y="4278059"/>
              <a:ext cx="37433" cy="18059"/>
            </a:xfrm>
            <a:custGeom>
              <a:avLst/>
              <a:gdLst>
                <a:gd name="T0" fmla="*/ 2147483647 w 24"/>
                <a:gd name="T1" fmla="*/ 2147483647 h 12"/>
                <a:gd name="T2" fmla="*/ 0 w 24"/>
                <a:gd name="T3" fmla="*/ 2147483647 h 12"/>
                <a:gd name="T4" fmla="*/ 2147483647 w 24"/>
                <a:gd name="T5" fmla="*/ 0 h 12"/>
                <a:gd name="T6" fmla="*/ 2147483647 w 24"/>
                <a:gd name="T7" fmla="*/ 0 h 12"/>
                <a:gd name="T8" fmla="*/ 2147483647 w 24"/>
                <a:gd name="T9" fmla="*/ 2147483647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12"/>
                  </a:moveTo>
                  <a:lnTo>
                    <a:pt x="0" y="12"/>
                  </a:lnTo>
                  <a:lnTo>
                    <a:pt x="3" y="0"/>
                  </a:lnTo>
                  <a:lnTo>
                    <a:pt x="24" y="0"/>
                  </a:lnTo>
                  <a:lnTo>
                    <a:pt x="24" y="12"/>
                  </a:lnTo>
                </a:path>
              </a:pathLst>
            </a:custGeom>
            <a:solidFill>
              <a:srgbClr val="FFFFFF"/>
            </a:solidFill>
            <a:ln w="9525">
              <a:noFill/>
              <a:round/>
            </a:ln>
          </p:spPr>
          <p:txBody>
            <a:bodyPr/>
            <a:lstStyle/>
            <a:p>
              <a:endParaRPr lang="zh-CN" altLang="en-US"/>
            </a:p>
          </p:txBody>
        </p:sp>
        <p:sp>
          <p:nvSpPr>
            <p:cNvPr id="239645" name="Rectangle 102"/>
            <p:cNvSpPr>
              <a:spLocks noChangeArrowheads="1"/>
            </p:cNvSpPr>
            <p:nvPr/>
          </p:nvSpPr>
          <p:spPr bwMode="auto">
            <a:xfrm>
              <a:off x="4167060" y="4278059"/>
              <a:ext cx="31194" cy="18059"/>
            </a:xfrm>
            <a:prstGeom prst="rect">
              <a:avLst/>
            </a:prstGeom>
            <a:solidFill>
              <a:srgbClr val="FFFFFF"/>
            </a:solidFill>
            <a:ln w="9525">
              <a:noFill/>
              <a:miter lim="800000"/>
            </a:ln>
          </p:spPr>
          <p:txBody>
            <a:bodyPr lIns="121917" tIns="60958" rIns="121917" bIns="60958"/>
            <a:lstStyle/>
            <a:p>
              <a:pPr defTabSz="1219200"/>
              <a:endParaRPr lang="zh-CN" altLang="en-US" sz="1700">
                <a:solidFill>
                  <a:srgbClr val="000000"/>
                </a:solidFill>
                <a:latin typeface="Calibri" panose="020F0502020204030204" pitchFamily="34" charset="0"/>
                <a:sym typeface="Arial" panose="020B0604020202020204" pitchFamily="34" charset="0"/>
              </a:endParaRPr>
            </a:p>
          </p:txBody>
        </p:sp>
        <p:sp>
          <p:nvSpPr>
            <p:cNvPr id="239646" name="Freeform 103"/>
            <p:cNvSpPr>
              <a:spLocks noChangeArrowheads="1"/>
            </p:cNvSpPr>
            <p:nvPr/>
          </p:nvSpPr>
          <p:spPr bwMode="auto">
            <a:xfrm>
              <a:off x="4207613" y="4278059"/>
              <a:ext cx="31194" cy="18059"/>
            </a:xfrm>
            <a:custGeom>
              <a:avLst/>
              <a:gdLst>
                <a:gd name="T0" fmla="*/ 2147483647 w 21"/>
                <a:gd name="T1" fmla="*/ 2147483647 h 12"/>
                <a:gd name="T2" fmla="*/ 0 w 21"/>
                <a:gd name="T3" fmla="*/ 2147483647 h 12"/>
                <a:gd name="T4" fmla="*/ 0 w 21"/>
                <a:gd name="T5" fmla="*/ 0 h 12"/>
                <a:gd name="T6" fmla="*/ 2147483647 w 21"/>
                <a:gd name="T7" fmla="*/ 2147483647 h 12"/>
                <a:gd name="T8" fmla="*/ 2147483647 w 21"/>
                <a:gd name="T9" fmla="*/ 214748364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12"/>
                  </a:moveTo>
                  <a:lnTo>
                    <a:pt x="0" y="12"/>
                  </a:lnTo>
                  <a:lnTo>
                    <a:pt x="0" y="0"/>
                  </a:lnTo>
                  <a:lnTo>
                    <a:pt x="21" y="2"/>
                  </a:lnTo>
                  <a:lnTo>
                    <a:pt x="21" y="12"/>
                  </a:lnTo>
                </a:path>
              </a:pathLst>
            </a:custGeom>
            <a:solidFill>
              <a:srgbClr val="FFFFFF"/>
            </a:solidFill>
            <a:ln w="9525">
              <a:noFill/>
              <a:round/>
            </a:ln>
          </p:spPr>
          <p:txBody>
            <a:bodyPr/>
            <a:lstStyle/>
            <a:p>
              <a:endParaRPr lang="zh-CN" altLang="en-US"/>
            </a:p>
          </p:txBody>
        </p:sp>
        <p:sp>
          <p:nvSpPr>
            <p:cNvPr id="239647" name="Rectangle 104"/>
            <p:cNvSpPr>
              <a:spLocks noChangeArrowheads="1"/>
            </p:cNvSpPr>
            <p:nvPr/>
          </p:nvSpPr>
          <p:spPr bwMode="auto">
            <a:xfrm>
              <a:off x="4251285" y="4281068"/>
              <a:ext cx="34312" cy="15050"/>
            </a:xfrm>
            <a:prstGeom prst="rect">
              <a:avLst/>
            </a:prstGeom>
            <a:solidFill>
              <a:srgbClr val="FFFFFF"/>
            </a:solidFill>
            <a:ln w="9525">
              <a:noFill/>
              <a:miter lim="800000"/>
            </a:ln>
          </p:spPr>
          <p:txBody>
            <a:bodyPr lIns="121917" tIns="60958" rIns="121917" bIns="60958"/>
            <a:lstStyle/>
            <a:p>
              <a:pPr defTabSz="1219200"/>
              <a:endParaRPr lang="zh-CN" altLang="en-US" sz="1700">
                <a:solidFill>
                  <a:srgbClr val="000000"/>
                </a:solidFill>
                <a:latin typeface="Calibri" panose="020F0502020204030204" pitchFamily="34" charset="0"/>
                <a:sym typeface="Arial" panose="020B0604020202020204" pitchFamily="34" charset="0"/>
              </a:endParaRPr>
            </a:p>
          </p:txBody>
        </p:sp>
        <p:sp>
          <p:nvSpPr>
            <p:cNvPr id="239648" name="Freeform 105"/>
            <p:cNvSpPr>
              <a:spLocks noChangeArrowheads="1"/>
            </p:cNvSpPr>
            <p:nvPr/>
          </p:nvSpPr>
          <p:spPr bwMode="auto">
            <a:xfrm>
              <a:off x="4294956" y="4281068"/>
              <a:ext cx="37433" cy="15050"/>
            </a:xfrm>
            <a:custGeom>
              <a:avLst/>
              <a:gdLst>
                <a:gd name="T0" fmla="*/ 2147483647 w 24"/>
                <a:gd name="T1" fmla="*/ 2147483647 h 10"/>
                <a:gd name="T2" fmla="*/ 2147483647 w 24"/>
                <a:gd name="T3" fmla="*/ 2147483647 h 10"/>
                <a:gd name="T4" fmla="*/ 0 w 24"/>
                <a:gd name="T5" fmla="*/ 0 h 10"/>
                <a:gd name="T6" fmla="*/ 2147483647 w 24"/>
                <a:gd name="T7" fmla="*/ 0 h 10"/>
                <a:gd name="T8" fmla="*/ 2147483647 w 24"/>
                <a:gd name="T9" fmla="*/ 2147483647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24" y="10"/>
                  </a:moveTo>
                  <a:lnTo>
                    <a:pt x="2" y="10"/>
                  </a:lnTo>
                  <a:lnTo>
                    <a:pt x="0" y="0"/>
                  </a:lnTo>
                  <a:lnTo>
                    <a:pt x="19" y="0"/>
                  </a:lnTo>
                  <a:lnTo>
                    <a:pt x="24" y="10"/>
                  </a:lnTo>
                </a:path>
              </a:pathLst>
            </a:custGeom>
            <a:solidFill>
              <a:srgbClr val="FFFFFF"/>
            </a:solidFill>
            <a:ln w="9525">
              <a:noFill/>
              <a:round/>
            </a:ln>
          </p:spPr>
          <p:txBody>
            <a:bodyPr/>
            <a:lstStyle/>
            <a:p>
              <a:endParaRPr lang="zh-CN" altLang="en-US"/>
            </a:p>
          </p:txBody>
        </p:sp>
        <p:sp>
          <p:nvSpPr>
            <p:cNvPr id="239649" name="Freeform 106"/>
            <p:cNvSpPr>
              <a:spLocks noChangeArrowheads="1"/>
            </p:cNvSpPr>
            <p:nvPr/>
          </p:nvSpPr>
          <p:spPr bwMode="auto">
            <a:xfrm>
              <a:off x="4335507" y="4281068"/>
              <a:ext cx="40553" cy="15050"/>
            </a:xfrm>
            <a:custGeom>
              <a:avLst/>
              <a:gdLst>
                <a:gd name="T0" fmla="*/ 2147483647 w 26"/>
                <a:gd name="T1" fmla="*/ 2147483647 h 10"/>
                <a:gd name="T2" fmla="*/ 2147483647 w 26"/>
                <a:gd name="T3" fmla="*/ 2147483647 h 10"/>
                <a:gd name="T4" fmla="*/ 0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6" y="10"/>
                  </a:moveTo>
                  <a:lnTo>
                    <a:pt x="5" y="10"/>
                  </a:lnTo>
                  <a:lnTo>
                    <a:pt x="0" y="0"/>
                  </a:lnTo>
                  <a:lnTo>
                    <a:pt x="21" y="0"/>
                  </a:lnTo>
                  <a:lnTo>
                    <a:pt x="26" y="10"/>
                  </a:lnTo>
                </a:path>
              </a:pathLst>
            </a:custGeom>
            <a:solidFill>
              <a:srgbClr val="FFFFFF"/>
            </a:solidFill>
            <a:ln w="9525">
              <a:noFill/>
              <a:round/>
            </a:ln>
          </p:spPr>
          <p:txBody>
            <a:bodyPr/>
            <a:lstStyle/>
            <a:p>
              <a:endParaRPr lang="zh-CN" altLang="en-US"/>
            </a:p>
          </p:txBody>
        </p:sp>
        <p:sp>
          <p:nvSpPr>
            <p:cNvPr id="239650" name="Freeform 107"/>
            <p:cNvSpPr>
              <a:spLocks noChangeArrowheads="1"/>
            </p:cNvSpPr>
            <p:nvPr/>
          </p:nvSpPr>
          <p:spPr bwMode="auto">
            <a:xfrm>
              <a:off x="4376060" y="4281068"/>
              <a:ext cx="40551" cy="15050"/>
            </a:xfrm>
            <a:custGeom>
              <a:avLst/>
              <a:gdLst>
                <a:gd name="T0" fmla="*/ 2147483647 w 26"/>
                <a:gd name="T1" fmla="*/ 2147483647 h 10"/>
                <a:gd name="T2" fmla="*/ 2147483647 w 26"/>
                <a:gd name="T3" fmla="*/ 2147483647 h 10"/>
                <a:gd name="T4" fmla="*/ 0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6" y="10"/>
                  </a:moveTo>
                  <a:lnTo>
                    <a:pt x="5" y="10"/>
                  </a:lnTo>
                  <a:lnTo>
                    <a:pt x="0" y="0"/>
                  </a:lnTo>
                  <a:lnTo>
                    <a:pt x="21" y="0"/>
                  </a:lnTo>
                  <a:lnTo>
                    <a:pt x="26" y="10"/>
                  </a:lnTo>
                </a:path>
              </a:pathLst>
            </a:custGeom>
            <a:solidFill>
              <a:srgbClr val="FFFFFF"/>
            </a:solidFill>
            <a:ln w="9525">
              <a:noFill/>
              <a:round/>
            </a:ln>
          </p:spPr>
          <p:txBody>
            <a:bodyPr/>
            <a:lstStyle/>
            <a:p>
              <a:endParaRPr lang="zh-CN" altLang="en-US"/>
            </a:p>
          </p:txBody>
        </p:sp>
        <p:sp>
          <p:nvSpPr>
            <p:cNvPr id="239651" name="Freeform 108"/>
            <p:cNvSpPr>
              <a:spLocks noChangeArrowheads="1"/>
            </p:cNvSpPr>
            <p:nvPr/>
          </p:nvSpPr>
          <p:spPr bwMode="auto">
            <a:xfrm>
              <a:off x="4419732" y="4281068"/>
              <a:ext cx="40551" cy="18059"/>
            </a:xfrm>
            <a:custGeom>
              <a:avLst/>
              <a:gdLst>
                <a:gd name="T0" fmla="*/ 2147483647 w 26"/>
                <a:gd name="T1" fmla="*/ 2147483647 h 12"/>
                <a:gd name="T2" fmla="*/ 2147483647 w 26"/>
                <a:gd name="T3" fmla="*/ 2147483647 h 12"/>
                <a:gd name="T4" fmla="*/ 0 w 26"/>
                <a:gd name="T5" fmla="*/ 0 h 12"/>
                <a:gd name="T6" fmla="*/ 2147483647 w 26"/>
                <a:gd name="T7" fmla="*/ 0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6" y="12"/>
                  </a:moveTo>
                  <a:lnTo>
                    <a:pt x="4" y="10"/>
                  </a:lnTo>
                  <a:lnTo>
                    <a:pt x="0" y="0"/>
                  </a:lnTo>
                  <a:lnTo>
                    <a:pt x="21" y="0"/>
                  </a:lnTo>
                  <a:lnTo>
                    <a:pt x="26" y="12"/>
                  </a:lnTo>
                </a:path>
              </a:pathLst>
            </a:custGeom>
            <a:solidFill>
              <a:srgbClr val="FFFFFF"/>
            </a:solidFill>
            <a:ln w="9525">
              <a:noFill/>
              <a:round/>
            </a:ln>
          </p:spPr>
          <p:txBody>
            <a:bodyPr/>
            <a:lstStyle/>
            <a:p>
              <a:endParaRPr lang="zh-CN" altLang="en-US"/>
            </a:p>
          </p:txBody>
        </p:sp>
        <p:sp>
          <p:nvSpPr>
            <p:cNvPr id="239652" name="Freeform 109"/>
            <p:cNvSpPr>
              <a:spLocks noChangeArrowheads="1"/>
            </p:cNvSpPr>
            <p:nvPr/>
          </p:nvSpPr>
          <p:spPr bwMode="auto">
            <a:xfrm>
              <a:off x="3929987" y="4296119"/>
              <a:ext cx="46792" cy="18059"/>
            </a:xfrm>
            <a:custGeom>
              <a:avLst/>
              <a:gdLst>
                <a:gd name="T0" fmla="*/ 2147483647 w 29"/>
                <a:gd name="T1" fmla="*/ 2147483647 h 12"/>
                <a:gd name="T2" fmla="*/ 0 w 29"/>
                <a:gd name="T3" fmla="*/ 2147483647 h 12"/>
                <a:gd name="T4" fmla="*/ 2147483647 w 29"/>
                <a:gd name="T5" fmla="*/ 0 h 12"/>
                <a:gd name="T6" fmla="*/ 2147483647 w 29"/>
                <a:gd name="T7" fmla="*/ 0 h 12"/>
                <a:gd name="T8" fmla="*/ 2147483647 w 29"/>
                <a:gd name="T9" fmla="*/ 2147483647 h 12"/>
                <a:gd name="T10" fmla="*/ 0 60000 65536"/>
                <a:gd name="T11" fmla="*/ 0 60000 65536"/>
                <a:gd name="T12" fmla="*/ 0 60000 65536"/>
                <a:gd name="T13" fmla="*/ 0 60000 65536"/>
                <a:gd name="T14" fmla="*/ 0 60000 65536"/>
                <a:gd name="T15" fmla="*/ 0 w 29"/>
                <a:gd name="T16" fmla="*/ 0 h 12"/>
                <a:gd name="T17" fmla="*/ 29 w 29"/>
                <a:gd name="T18" fmla="*/ 12 h 12"/>
              </a:gdLst>
              <a:ahLst/>
              <a:cxnLst>
                <a:cxn ang="T10">
                  <a:pos x="T0" y="T1"/>
                </a:cxn>
                <a:cxn ang="T11">
                  <a:pos x="T2" y="T3"/>
                </a:cxn>
                <a:cxn ang="T12">
                  <a:pos x="T4" y="T5"/>
                </a:cxn>
                <a:cxn ang="T13">
                  <a:pos x="T6" y="T7"/>
                </a:cxn>
                <a:cxn ang="T14">
                  <a:pos x="T8" y="T9"/>
                </a:cxn>
              </a:cxnLst>
              <a:rect l="T15" t="T16" r="T17" b="T18"/>
              <a:pathLst>
                <a:path w="29" h="12">
                  <a:moveTo>
                    <a:pt x="24" y="12"/>
                  </a:moveTo>
                  <a:lnTo>
                    <a:pt x="0" y="12"/>
                  </a:lnTo>
                  <a:lnTo>
                    <a:pt x="7" y="0"/>
                  </a:lnTo>
                  <a:lnTo>
                    <a:pt x="29" y="0"/>
                  </a:lnTo>
                  <a:lnTo>
                    <a:pt x="24" y="12"/>
                  </a:lnTo>
                </a:path>
              </a:pathLst>
            </a:custGeom>
            <a:solidFill>
              <a:srgbClr val="FFFFFF"/>
            </a:solidFill>
            <a:ln w="9525">
              <a:noFill/>
              <a:round/>
            </a:ln>
          </p:spPr>
          <p:txBody>
            <a:bodyPr/>
            <a:lstStyle/>
            <a:p>
              <a:endParaRPr lang="zh-CN" altLang="en-US"/>
            </a:p>
          </p:txBody>
        </p:sp>
        <p:sp>
          <p:nvSpPr>
            <p:cNvPr id="239653" name="Freeform 110"/>
            <p:cNvSpPr>
              <a:spLocks noChangeArrowheads="1"/>
            </p:cNvSpPr>
            <p:nvPr/>
          </p:nvSpPr>
          <p:spPr bwMode="auto">
            <a:xfrm>
              <a:off x="3979897" y="4296119"/>
              <a:ext cx="40553" cy="18059"/>
            </a:xfrm>
            <a:custGeom>
              <a:avLst/>
              <a:gdLst>
                <a:gd name="T0" fmla="*/ 2147483647 w 26"/>
                <a:gd name="T1" fmla="*/ 2147483647 h 12"/>
                <a:gd name="T2" fmla="*/ 0 w 26"/>
                <a:gd name="T3" fmla="*/ 2147483647 h 12"/>
                <a:gd name="T4" fmla="*/ 2147483647 w 26"/>
                <a:gd name="T5" fmla="*/ 0 h 12"/>
                <a:gd name="T6" fmla="*/ 2147483647 w 26"/>
                <a:gd name="T7" fmla="*/ 2147483647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1" y="12"/>
                  </a:moveTo>
                  <a:lnTo>
                    <a:pt x="0" y="12"/>
                  </a:lnTo>
                  <a:lnTo>
                    <a:pt x="5" y="0"/>
                  </a:lnTo>
                  <a:lnTo>
                    <a:pt x="26" y="2"/>
                  </a:lnTo>
                  <a:lnTo>
                    <a:pt x="21" y="12"/>
                  </a:lnTo>
                </a:path>
              </a:pathLst>
            </a:custGeom>
            <a:solidFill>
              <a:srgbClr val="FFFFFF"/>
            </a:solidFill>
            <a:ln w="9525">
              <a:noFill/>
              <a:round/>
            </a:ln>
          </p:spPr>
          <p:txBody>
            <a:bodyPr/>
            <a:lstStyle/>
            <a:p>
              <a:endParaRPr lang="zh-CN" altLang="en-US"/>
            </a:p>
          </p:txBody>
        </p:sp>
        <p:sp>
          <p:nvSpPr>
            <p:cNvPr id="239654" name="Freeform 111"/>
            <p:cNvSpPr>
              <a:spLocks noChangeArrowheads="1"/>
            </p:cNvSpPr>
            <p:nvPr/>
          </p:nvSpPr>
          <p:spPr bwMode="auto">
            <a:xfrm>
              <a:off x="4023568" y="4299128"/>
              <a:ext cx="40553" cy="15050"/>
            </a:xfrm>
            <a:custGeom>
              <a:avLst/>
              <a:gdLst>
                <a:gd name="T0" fmla="*/ 2147483647 w 26"/>
                <a:gd name="T1" fmla="*/ 2147483647 h 10"/>
                <a:gd name="T2" fmla="*/ 0 w 26"/>
                <a:gd name="T3" fmla="*/ 2147483647 h 10"/>
                <a:gd name="T4" fmla="*/ 2147483647 w 26"/>
                <a:gd name="T5" fmla="*/ 0 h 10"/>
                <a:gd name="T6" fmla="*/ 2147483647 w 26"/>
                <a:gd name="T7" fmla="*/ 0 h 10"/>
                <a:gd name="T8" fmla="*/ 2147483647 w 26"/>
                <a:gd name="T9" fmla="*/ 2147483647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23" y="10"/>
                  </a:moveTo>
                  <a:lnTo>
                    <a:pt x="0" y="10"/>
                  </a:lnTo>
                  <a:lnTo>
                    <a:pt x="4" y="0"/>
                  </a:lnTo>
                  <a:lnTo>
                    <a:pt x="26" y="0"/>
                  </a:lnTo>
                  <a:lnTo>
                    <a:pt x="23" y="10"/>
                  </a:lnTo>
                </a:path>
              </a:pathLst>
            </a:custGeom>
            <a:solidFill>
              <a:srgbClr val="FFFFFF"/>
            </a:solidFill>
            <a:ln w="9525">
              <a:noFill/>
              <a:round/>
            </a:ln>
          </p:spPr>
          <p:txBody>
            <a:bodyPr/>
            <a:lstStyle/>
            <a:p>
              <a:endParaRPr lang="zh-CN" altLang="en-US"/>
            </a:p>
          </p:txBody>
        </p:sp>
        <p:sp>
          <p:nvSpPr>
            <p:cNvPr id="239655" name="Freeform 112"/>
            <p:cNvSpPr>
              <a:spLocks noChangeArrowheads="1"/>
            </p:cNvSpPr>
            <p:nvPr/>
          </p:nvSpPr>
          <p:spPr bwMode="auto">
            <a:xfrm>
              <a:off x="4070360" y="4299128"/>
              <a:ext cx="37433" cy="18059"/>
            </a:xfrm>
            <a:custGeom>
              <a:avLst/>
              <a:gdLst>
                <a:gd name="T0" fmla="*/ 2147483647 w 24"/>
                <a:gd name="T1" fmla="*/ 2147483647 h 12"/>
                <a:gd name="T2" fmla="*/ 0 w 24"/>
                <a:gd name="T3" fmla="*/ 2147483647 h 12"/>
                <a:gd name="T4" fmla="*/ 2147483647 w 24"/>
                <a:gd name="T5" fmla="*/ 0 h 12"/>
                <a:gd name="T6" fmla="*/ 2147483647 w 24"/>
                <a:gd name="T7" fmla="*/ 0 h 12"/>
                <a:gd name="T8" fmla="*/ 2147483647 w 24"/>
                <a:gd name="T9" fmla="*/ 2147483647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2" y="12"/>
                  </a:moveTo>
                  <a:lnTo>
                    <a:pt x="0" y="10"/>
                  </a:lnTo>
                  <a:lnTo>
                    <a:pt x="3" y="0"/>
                  </a:lnTo>
                  <a:lnTo>
                    <a:pt x="24" y="0"/>
                  </a:lnTo>
                  <a:lnTo>
                    <a:pt x="22" y="12"/>
                  </a:lnTo>
                </a:path>
              </a:pathLst>
            </a:custGeom>
            <a:solidFill>
              <a:srgbClr val="FFFFFF"/>
            </a:solidFill>
            <a:ln w="9525">
              <a:noFill/>
              <a:round/>
            </a:ln>
          </p:spPr>
          <p:txBody>
            <a:bodyPr/>
            <a:lstStyle/>
            <a:p>
              <a:endParaRPr lang="zh-CN" altLang="en-US"/>
            </a:p>
          </p:txBody>
        </p:sp>
        <p:sp>
          <p:nvSpPr>
            <p:cNvPr id="239656" name="Freeform 113"/>
            <p:cNvSpPr>
              <a:spLocks noChangeArrowheads="1"/>
            </p:cNvSpPr>
            <p:nvPr/>
          </p:nvSpPr>
          <p:spPr bwMode="auto">
            <a:xfrm>
              <a:off x="4114032" y="4299128"/>
              <a:ext cx="37433" cy="18059"/>
            </a:xfrm>
            <a:custGeom>
              <a:avLst/>
              <a:gdLst>
                <a:gd name="T0" fmla="*/ 2147483647 w 23"/>
                <a:gd name="T1" fmla="*/ 2147483647 h 12"/>
                <a:gd name="T2" fmla="*/ 0 w 23"/>
                <a:gd name="T3" fmla="*/ 2147483647 h 12"/>
                <a:gd name="T4" fmla="*/ 2147483647 w 23"/>
                <a:gd name="T5" fmla="*/ 0 h 12"/>
                <a:gd name="T6" fmla="*/ 2147483647 w 23"/>
                <a:gd name="T7" fmla="*/ 0 h 12"/>
                <a:gd name="T8" fmla="*/ 2147483647 w 23"/>
                <a:gd name="T9" fmla="*/ 2147483647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23" y="12"/>
                  </a:moveTo>
                  <a:lnTo>
                    <a:pt x="0" y="12"/>
                  </a:lnTo>
                  <a:lnTo>
                    <a:pt x="2" y="0"/>
                  </a:lnTo>
                  <a:lnTo>
                    <a:pt x="23" y="0"/>
                  </a:lnTo>
                  <a:lnTo>
                    <a:pt x="23" y="12"/>
                  </a:lnTo>
                </a:path>
              </a:pathLst>
            </a:custGeom>
            <a:solidFill>
              <a:srgbClr val="FFFFFF"/>
            </a:solidFill>
            <a:ln w="9525">
              <a:noFill/>
              <a:round/>
            </a:ln>
          </p:spPr>
          <p:txBody>
            <a:bodyPr/>
            <a:lstStyle/>
            <a:p>
              <a:endParaRPr lang="zh-CN" altLang="en-US"/>
            </a:p>
          </p:txBody>
        </p:sp>
        <p:sp>
          <p:nvSpPr>
            <p:cNvPr id="239657" name="Rectangle 114"/>
            <p:cNvSpPr>
              <a:spLocks noChangeArrowheads="1"/>
            </p:cNvSpPr>
            <p:nvPr/>
          </p:nvSpPr>
          <p:spPr bwMode="auto">
            <a:xfrm>
              <a:off x="4163942" y="4299128"/>
              <a:ext cx="34312" cy="18059"/>
            </a:xfrm>
            <a:prstGeom prst="rect">
              <a:avLst/>
            </a:prstGeom>
            <a:solidFill>
              <a:srgbClr val="FFFFFF"/>
            </a:solidFill>
            <a:ln w="9525">
              <a:noFill/>
              <a:miter lim="800000"/>
            </a:ln>
          </p:spPr>
          <p:txBody>
            <a:bodyPr lIns="121917" tIns="60958" rIns="121917" bIns="60958"/>
            <a:lstStyle/>
            <a:p>
              <a:pPr defTabSz="1219200"/>
              <a:endParaRPr lang="zh-CN" altLang="en-US" sz="1700">
                <a:solidFill>
                  <a:srgbClr val="000000"/>
                </a:solidFill>
                <a:latin typeface="Calibri" panose="020F0502020204030204" pitchFamily="34" charset="0"/>
                <a:sym typeface="Arial" panose="020B0604020202020204" pitchFamily="34" charset="0"/>
              </a:endParaRPr>
            </a:p>
          </p:txBody>
        </p:sp>
        <p:sp>
          <p:nvSpPr>
            <p:cNvPr id="239658" name="Freeform 115"/>
            <p:cNvSpPr>
              <a:spLocks noChangeArrowheads="1"/>
            </p:cNvSpPr>
            <p:nvPr/>
          </p:nvSpPr>
          <p:spPr bwMode="auto">
            <a:xfrm>
              <a:off x="4207613" y="4299128"/>
              <a:ext cx="34312" cy="18059"/>
            </a:xfrm>
            <a:custGeom>
              <a:avLst/>
              <a:gdLst>
                <a:gd name="T0" fmla="*/ 2147483647 w 24"/>
                <a:gd name="T1" fmla="*/ 2147483647 h 12"/>
                <a:gd name="T2" fmla="*/ 0 w 24"/>
                <a:gd name="T3" fmla="*/ 2147483647 h 12"/>
                <a:gd name="T4" fmla="*/ 0 w 24"/>
                <a:gd name="T5" fmla="*/ 0 h 12"/>
                <a:gd name="T6" fmla="*/ 2147483647 w 24"/>
                <a:gd name="T7" fmla="*/ 0 h 12"/>
                <a:gd name="T8" fmla="*/ 2147483647 w 24"/>
                <a:gd name="T9" fmla="*/ 2147483647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12"/>
                  </a:moveTo>
                  <a:lnTo>
                    <a:pt x="0" y="12"/>
                  </a:lnTo>
                  <a:lnTo>
                    <a:pt x="0" y="0"/>
                  </a:lnTo>
                  <a:lnTo>
                    <a:pt x="21" y="0"/>
                  </a:lnTo>
                  <a:lnTo>
                    <a:pt x="24" y="12"/>
                  </a:lnTo>
                </a:path>
              </a:pathLst>
            </a:custGeom>
            <a:solidFill>
              <a:srgbClr val="FFFFFF"/>
            </a:solidFill>
            <a:ln w="9525">
              <a:noFill/>
              <a:round/>
            </a:ln>
          </p:spPr>
          <p:txBody>
            <a:bodyPr/>
            <a:lstStyle/>
            <a:p>
              <a:endParaRPr lang="zh-CN" altLang="en-US"/>
            </a:p>
          </p:txBody>
        </p:sp>
        <p:sp>
          <p:nvSpPr>
            <p:cNvPr id="239659" name="Freeform 116"/>
            <p:cNvSpPr>
              <a:spLocks noChangeArrowheads="1"/>
            </p:cNvSpPr>
            <p:nvPr/>
          </p:nvSpPr>
          <p:spPr bwMode="auto">
            <a:xfrm>
              <a:off x="4251285" y="4299128"/>
              <a:ext cx="37433" cy="18059"/>
            </a:xfrm>
            <a:custGeom>
              <a:avLst/>
              <a:gdLst>
                <a:gd name="T0" fmla="*/ 2147483647 w 23"/>
                <a:gd name="T1" fmla="*/ 2147483647 h 12"/>
                <a:gd name="T2" fmla="*/ 2147483647 w 23"/>
                <a:gd name="T3" fmla="*/ 2147483647 h 12"/>
                <a:gd name="T4" fmla="*/ 0 w 23"/>
                <a:gd name="T5" fmla="*/ 0 h 12"/>
                <a:gd name="T6" fmla="*/ 2147483647 w 23"/>
                <a:gd name="T7" fmla="*/ 0 h 12"/>
                <a:gd name="T8" fmla="*/ 2147483647 w 23"/>
                <a:gd name="T9" fmla="*/ 2147483647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23" y="12"/>
                  </a:moveTo>
                  <a:lnTo>
                    <a:pt x="2" y="12"/>
                  </a:lnTo>
                  <a:lnTo>
                    <a:pt x="0" y="0"/>
                  </a:lnTo>
                  <a:lnTo>
                    <a:pt x="23" y="0"/>
                  </a:lnTo>
                  <a:lnTo>
                    <a:pt x="23" y="12"/>
                  </a:lnTo>
                </a:path>
              </a:pathLst>
            </a:custGeom>
            <a:solidFill>
              <a:srgbClr val="FFFFFF"/>
            </a:solidFill>
            <a:ln w="9525">
              <a:noFill/>
              <a:round/>
            </a:ln>
          </p:spPr>
          <p:txBody>
            <a:bodyPr/>
            <a:lstStyle/>
            <a:p>
              <a:endParaRPr lang="zh-CN" altLang="en-US"/>
            </a:p>
          </p:txBody>
        </p:sp>
        <p:sp>
          <p:nvSpPr>
            <p:cNvPr id="239660" name="Freeform 117"/>
            <p:cNvSpPr>
              <a:spLocks noChangeArrowheads="1"/>
            </p:cNvSpPr>
            <p:nvPr/>
          </p:nvSpPr>
          <p:spPr bwMode="auto">
            <a:xfrm>
              <a:off x="4298075" y="4299128"/>
              <a:ext cx="37433" cy="18059"/>
            </a:xfrm>
            <a:custGeom>
              <a:avLst/>
              <a:gdLst>
                <a:gd name="T0" fmla="*/ 2147483647 w 24"/>
                <a:gd name="T1" fmla="*/ 2147483647 h 12"/>
                <a:gd name="T2" fmla="*/ 2147483647 w 24"/>
                <a:gd name="T3" fmla="*/ 2147483647 h 12"/>
                <a:gd name="T4" fmla="*/ 0 w 24"/>
                <a:gd name="T5" fmla="*/ 0 h 12"/>
                <a:gd name="T6" fmla="*/ 2147483647 w 24"/>
                <a:gd name="T7" fmla="*/ 0 h 12"/>
                <a:gd name="T8" fmla="*/ 2147483647 w 24"/>
                <a:gd name="T9" fmla="*/ 2147483647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12"/>
                  </a:moveTo>
                  <a:lnTo>
                    <a:pt x="3" y="12"/>
                  </a:lnTo>
                  <a:lnTo>
                    <a:pt x="0" y="0"/>
                  </a:lnTo>
                  <a:lnTo>
                    <a:pt x="22" y="0"/>
                  </a:lnTo>
                  <a:lnTo>
                    <a:pt x="24" y="12"/>
                  </a:lnTo>
                </a:path>
              </a:pathLst>
            </a:custGeom>
            <a:solidFill>
              <a:srgbClr val="FFFFFF"/>
            </a:solidFill>
            <a:ln w="9525">
              <a:noFill/>
              <a:round/>
            </a:ln>
          </p:spPr>
          <p:txBody>
            <a:bodyPr/>
            <a:lstStyle/>
            <a:p>
              <a:endParaRPr lang="zh-CN" altLang="en-US"/>
            </a:p>
          </p:txBody>
        </p:sp>
        <p:sp>
          <p:nvSpPr>
            <p:cNvPr id="239661" name="Freeform 118"/>
            <p:cNvSpPr>
              <a:spLocks noChangeArrowheads="1"/>
            </p:cNvSpPr>
            <p:nvPr/>
          </p:nvSpPr>
          <p:spPr bwMode="auto">
            <a:xfrm>
              <a:off x="4344866" y="4299128"/>
              <a:ext cx="37433" cy="18059"/>
            </a:xfrm>
            <a:custGeom>
              <a:avLst/>
              <a:gdLst>
                <a:gd name="T0" fmla="*/ 2147483647 w 26"/>
                <a:gd name="T1" fmla="*/ 2147483647 h 12"/>
                <a:gd name="T2" fmla="*/ 2147483647 w 26"/>
                <a:gd name="T3" fmla="*/ 2147483647 h 12"/>
                <a:gd name="T4" fmla="*/ 0 w 26"/>
                <a:gd name="T5" fmla="*/ 0 h 12"/>
                <a:gd name="T6" fmla="*/ 2147483647 w 26"/>
                <a:gd name="T7" fmla="*/ 2147483647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6" y="12"/>
                  </a:moveTo>
                  <a:lnTo>
                    <a:pt x="5" y="12"/>
                  </a:lnTo>
                  <a:lnTo>
                    <a:pt x="0" y="0"/>
                  </a:lnTo>
                  <a:lnTo>
                    <a:pt x="21" y="3"/>
                  </a:lnTo>
                  <a:lnTo>
                    <a:pt x="26" y="12"/>
                  </a:lnTo>
                </a:path>
              </a:pathLst>
            </a:custGeom>
            <a:solidFill>
              <a:srgbClr val="FFFFFF"/>
            </a:solidFill>
            <a:ln w="9525">
              <a:noFill/>
              <a:round/>
            </a:ln>
          </p:spPr>
          <p:txBody>
            <a:bodyPr/>
            <a:lstStyle/>
            <a:p>
              <a:endParaRPr lang="zh-CN" altLang="en-US"/>
            </a:p>
          </p:txBody>
        </p:sp>
        <p:sp>
          <p:nvSpPr>
            <p:cNvPr id="239662" name="Freeform 119"/>
            <p:cNvSpPr>
              <a:spLocks noChangeArrowheads="1"/>
            </p:cNvSpPr>
            <p:nvPr/>
          </p:nvSpPr>
          <p:spPr bwMode="auto">
            <a:xfrm>
              <a:off x="4385418" y="4305148"/>
              <a:ext cx="43671" cy="15050"/>
            </a:xfrm>
            <a:custGeom>
              <a:avLst/>
              <a:gdLst>
                <a:gd name="T0" fmla="*/ 2147483647 w 26"/>
                <a:gd name="T1" fmla="*/ 2147483647 h 12"/>
                <a:gd name="T2" fmla="*/ 2147483647 w 26"/>
                <a:gd name="T3" fmla="*/ 2147483647 h 12"/>
                <a:gd name="T4" fmla="*/ 0 w 26"/>
                <a:gd name="T5" fmla="*/ 0 h 12"/>
                <a:gd name="T6" fmla="*/ 2147483647 w 26"/>
                <a:gd name="T7" fmla="*/ 0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6" y="12"/>
                  </a:moveTo>
                  <a:lnTo>
                    <a:pt x="5" y="9"/>
                  </a:lnTo>
                  <a:lnTo>
                    <a:pt x="0" y="0"/>
                  </a:lnTo>
                  <a:lnTo>
                    <a:pt x="22" y="0"/>
                  </a:lnTo>
                  <a:lnTo>
                    <a:pt x="26" y="12"/>
                  </a:lnTo>
                </a:path>
              </a:pathLst>
            </a:custGeom>
            <a:solidFill>
              <a:srgbClr val="FFFFFF"/>
            </a:solidFill>
            <a:ln w="9525">
              <a:noFill/>
              <a:round/>
            </a:ln>
          </p:spPr>
          <p:txBody>
            <a:bodyPr/>
            <a:lstStyle/>
            <a:p>
              <a:endParaRPr lang="zh-CN" altLang="en-US"/>
            </a:p>
          </p:txBody>
        </p:sp>
        <p:sp>
          <p:nvSpPr>
            <p:cNvPr id="239663" name="Freeform 120"/>
            <p:cNvSpPr>
              <a:spLocks noChangeArrowheads="1"/>
            </p:cNvSpPr>
            <p:nvPr/>
          </p:nvSpPr>
          <p:spPr bwMode="auto">
            <a:xfrm>
              <a:off x="4432209" y="4305148"/>
              <a:ext cx="43671" cy="15050"/>
            </a:xfrm>
            <a:custGeom>
              <a:avLst/>
              <a:gdLst>
                <a:gd name="T0" fmla="*/ 2147483647 w 28"/>
                <a:gd name="T1" fmla="*/ 2147483647 h 12"/>
                <a:gd name="T2" fmla="*/ 2147483647 w 28"/>
                <a:gd name="T3" fmla="*/ 2147483647 h 12"/>
                <a:gd name="T4" fmla="*/ 0 w 28"/>
                <a:gd name="T5" fmla="*/ 0 h 12"/>
                <a:gd name="T6" fmla="*/ 2147483647 w 28"/>
                <a:gd name="T7" fmla="*/ 0 h 12"/>
                <a:gd name="T8" fmla="*/ 2147483647 w 28"/>
                <a:gd name="T9" fmla="*/ 2147483647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28" y="12"/>
                  </a:moveTo>
                  <a:lnTo>
                    <a:pt x="4" y="12"/>
                  </a:lnTo>
                  <a:lnTo>
                    <a:pt x="0" y="0"/>
                  </a:lnTo>
                  <a:lnTo>
                    <a:pt x="21" y="0"/>
                  </a:lnTo>
                  <a:lnTo>
                    <a:pt x="28" y="12"/>
                  </a:lnTo>
                </a:path>
              </a:pathLst>
            </a:custGeom>
            <a:solidFill>
              <a:srgbClr val="FFFFFF"/>
            </a:solidFill>
            <a:ln w="9525">
              <a:noFill/>
              <a:round/>
            </a:ln>
          </p:spPr>
          <p:txBody>
            <a:bodyPr/>
            <a:lstStyle/>
            <a:p>
              <a:endParaRPr lang="zh-CN" altLang="en-US"/>
            </a:p>
          </p:txBody>
        </p:sp>
        <p:sp>
          <p:nvSpPr>
            <p:cNvPr id="239664" name="Freeform 121"/>
            <p:cNvSpPr>
              <a:spLocks noChangeArrowheads="1"/>
            </p:cNvSpPr>
            <p:nvPr/>
          </p:nvSpPr>
          <p:spPr bwMode="auto">
            <a:xfrm>
              <a:off x="3917509" y="4320198"/>
              <a:ext cx="46792" cy="18059"/>
            </a:xfrm>
            <a:custGeom>
              <a:avLst/>
              <a:gdLst>
                <a:gd name="T0" fmla="*/ 2147483647 w 31"/>
                <a:gd name="T1" fmla="*/ 2147483647 h 11"/>
                <a:gd name="T2" fmla="*/ 0 w 31"/>
                <a:gd name="T3" fmla="*/ 2147483647 h 11"/>
                <a:gd name="T4" fmla="*/ 2147483647 w 31"/>
                <a:gd name="T5" fmla="*/ 0 h 11"/>
                <a:gd name="T6" fmla="*/ 2147483647 w 31"/>
                <a:gd name="T7" fmla="*/ 0 h 11"/>
                <a:gd name="T8" fmla="*/ 2147483647 w 31"/>
                <a:gd name="T9" fmla="*/ 2147483647 h 11"/>
                <a:gd name="T10" fmla="*/ 0 60000 65536"/>
                <a:gd name="T11" fmla="*/ 0 60000 65536"/>
                <a:gd name="T12" fmla="*/ 0 60000 65536"/>
                <a:gd name="T13" fmla="*/ 0 60000 65536"/>
                <a:gd name="T14" fmla="*/ 0 60000 65536"/>
                <a:gd name="T15" fmla="*/ 0 w 31"/>
                <a:gd name="T16" fmla="*/ 0 h 11"/>
                <a:gd name="T17" fmla="*/ 31 w 31"/>
                <a:gd name="T18" fmla="*/ 11 h 11"/>
              </a:gdLst>
              <a:ahLst/>
              <a:cxnLst>
                <a:cxn ang="T10">
                  <a:pos x="T0" y="T1"/>
                </a:cxn>
                <a:cxn ang="T11">
                  <a:pos x="T2" y="T3"/>
                </a:cxn>
                <a:cxn ang="T12">
                  <a:pos x="T4" y="T5"/>
                </a:cxn>
                <a:cxn ang="T13">
                  <a:pos x="T6" y="T7"/>
                </a:cxn>
                <a:cxn ang="T14">
                  <a:pos x="T8" y="T9"/>
                </a:cxn>
              </a:cxnLst>
              <a:rect l="T15" t="T16" r="T17" b="T18"/>
              <a:pathLst>
                <a:path w="31" h="11">
                  <a:moveTo>
                    <a:pt x="23" y="11"/>
                  </a:moveTo>
                  <a:lnTo>
                    <a:pt x="0" y="11"/>
                  </a:lnTo>
                  <a:lnTo>
                    <a:pt x="7" y="0"/>
                  </a:lnTo>
                  <a:lnTo>
                    <a:pt x="31" y="0"/>
                  </a:lnTo>
                  <a:lnTo>
                    <a:pt x="23" y="11"/>
                  </a:lnTo>
                </a:path>
              </a:pathLst>
            </a:custGeom>
            <a:solidFill>
              <a:srgbClr val="FFFFFF"/>
            </a:solidFill>
            <a:ln w="9525">
              <a:noFill/>
              <a:round/>
            </a:ln>
          </p:spPr>
          <p:txBody>
            <a:bodyPr/>
            <a:lstStyle/>
            <a:p>
              <a:endParaRPr lang="zh-CN" altLang="en-US"/>
            </a:p>
          </p:txBody>
        </p:sp>
        <p:sp>
          <p:nvSpPr>
            <p:cNvPr id="239665" name="Freeform 122"/>
            <p:cNvSpPr>
              <a:spLocks noChangeArrowheads="1"/>
            </p:cNvSpPr>
            <p:nvPr/>
          </p:nvSpPr>
          <p:spPr bwMode="auto">
            <a:xfrm>
              <a:off x="3964301" y="4320198"/>
              <a:ext cx="46790" cy="18059"/>
            </a:xfrm>
            <a:custGeom>
              <a:avLst/>
              <a:gdLst>
                <a:gd name="T0" fmla="*/ 2147483647 w 30"/>
                <a:gd name="T1" fmla="*/ 2147483647 h 11"/>
                <a:gd name="T2" fmla="*/ 0 w 30"/>
                <a:gd name="T3" fmla="*/ 2147483647 h 11"/>
                <a:gd name="T4" fmla="*/ 2147483647 w 30"/>
                <a:gd name="T5" fmla="*/ 0 h 11"/>
                <a:gd name="T6" fmla="*/ 2147483647 w 30"/>
                <a:gd name="T7" fmla="*/ 0 h 11"/>
                <a:gd name="T8" fmla="*/ 2147483647 w 30"/>
                <a:gd name="T9" fmla="*/ 2147483647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3" y="11"/>
                  </a:moveTo>
                  <a:lnTo>
                    <a:pt x="0" y="11"/>
                  </a:lnTo>
                  <a:lnTo>
                    <a:pt x="7" y="0"/>
                  </a:lnTo>
                  <a:lnTo>
                    <a:pt x="30" y="0"/>
                  </a:lnTo>
                  <a:lnTo>
                    <a:pt x="23" y="11"/>
                  </a:lnTo>
                </a:path>
              </a:pathLst>
            </a:custGeom>
            <a:solidFill>
              <a:srgbClr val="FFFFFF"/>
            </a:solidFill>
            <a:ln w="9525">
              <a:noFill/>
              <a:round/>
            </a:ln>
          </p:spPr>
          <p:txBody>
            <a:bodyPr/>
            <a:lstStyle/>
            <a:p>
              <a:endParaRPr lang="zh-CN" altLang="en-US"/>
            </a:p>
          </p:txBody>
        </p:sp>
        <p:sp>
          <p:nvSpPr>
            <p:cNvPr id="239666" name="Freeform 123"/>
            <p:cNvSpPr>
              <a:spLocks noChangeArrowheads="1"/>
            </p:cNvSpPr>
            <p:nvPr/>
          </p:nvSpPr>
          <p:spPr bwMode="auto">
            <a:xfrm>
              <a:off x="4011091" y="4320198"/>
              <a:ext cx="43671" cy="18059"/>
            </a:xfrm>
            <a:custGeom>
              <a:avLst/>
              <a:gdLst>
                <a:gd name="T0" fmla="*/ 2147483647 w 29"/>
                <a:gd name="T1" fmla="*/ 2147483647 h 11"/>
                <a:gd name="T2" fmla="*/ 0 w 29"/>
                <a:gd name="T3" fmla="*/ 2147483647 h 11"/>
                <a:gd name="T4" fmla="*/ 2147483647 w 29"/>
                <a:gd name="T5" fmla="*/ 0 h 11"/>
                <a:gd name="T6" fmla="*/ 2147483647 w 29"/>
                <a:gd name="T7" fmla="*/ 0 h 11"/>
                <a:gd name="T8" fmla="*/ 2147483647 w 29"/>
                <a:gd name="T9" fmla="*/ 2147483647 h 11"/>
                <a:gd name="T10" fmla="*/ 0 60000 65536"/>
                <a:gd name="T11" fmla="*/ 0 60000 65536"/>
                <a:gd name="T12" fmla="*/ 0 60000 65536"/>
                <a:gd name="T13" fmla="*/ 0 60000 65536"/>
                <a:gd name="T14" fmla="*/ 0 60000 65536"/>
                <a:gd name="T15" fmla="*/ 0 w 29"/>
                <a:gd name="T16" fmla="*/ 0 h 11"/>
                <a:gd name="T17" fmla="*/ 29 w 29"/>
                <a:gd name="T18" fmla="*/ 11 h 11"/>
              </a:gdLst>
              <a:ahLst/>
              <a:cxnLst>
                <a:cxn ang="T10">
                  <a:pos x="T0" y="T1"/>
                </a:cxn>
                <a:cxn ang="T11">
                  <a:pos x="T2" y="T3"/>
                </a:cxn>
                <a:cxn ang="T12">
                  <a:pos x="T4" y="T5"/>
                </a:cxn>
                <a:cxn ang="T13">
                  <a:pos x="T6" y="T7"/>
                </a:cxn>
                <a:cxn ang="T14">
                  <a:pos x="T8" y="T9"/>
                </a:cxn>
              </a:cxnLst>
              <a:rect l="T15" t="T16" r="T17" b="T18"/>
              <a:pathLst>
                <a:path w="29" h="11">
                  <a:moveTo>
                    <a:pt x="24" y="11"/>
                  </a:moveTo>
                  <a:lnTo>
                    <a:pt x="0" y="11"/>
                  </a:lnTo>
                  <a:lnTo>
                    <a:pt x="5" y="0"/>
                  </a:lnTo>
                  <a:lnTo>
                    <a:pt x="29" y="0"/>
                  </a:lnTo>
                  <a:lnTo>
                    <a:pt x="24" y="11"/>
                  </a:lnTo>
                </a:path>
              </a:pathLst>
            </a:custGeom>
            <a:solidFill>
              <a:srgbClr val="FFFFFF"/>
            </a:solidFill>
            <a:ln w="9525">
              <a:noFill/>
              <a:round/>
            </a:ln>
          </p:spPr>
          <p:txBody>
            <a:bodyPr/>
            <a:lstStyle/>
            <a:p>
              <a:endParaRPr lang="zh-CN" altLang="en-US"/>
            </a:p>
          </p:txBody>
        </p:sp>
        <p:sp>
          <p:nvSpPr>
            <p:cNvPr id="239667" name="Freeform 124"/>
            <p:cNvSpPr>
              <a:spLocks noChangeArrowheads="1"/>
            </p:cNvSpPr>
            <p:nvPr/>
          </p:nvSpPr>
          <p:spPr bwMode="auto">
            <a:xfrm>
              <a:off x="4057883" y="4320198"/>
              <a:ext cx="46790" cy="24079"/>
            </a:xfrm>
            <a:custGeom>
              <a:avLst/>
              <a:gdLst>
                <a:gd name="T0" fmla="*/ 2147483647 w 29"/>
                <a:gd name="T1" fmla="*/ 2147483647 h 14"/>
                <a:gd name="T2" fmla="*/ 0 w 29"/>
                <a:gd name="T3" fmla="*/ 2147483647 h 14"/>
                <a:gd name="T4" fmla="*/ 2147483647 w 29"/>
                <a:gd name="T5" fmla="*/ 0 h 14"/>
                <a:gd name="T6" fmla="*/ 2147483647 w 29"/>
                <a:gd name="T7" fmla="*/ 0 h 14"/>
                <a:gd name="T8" fmla="*/ 2147483647 w 29"/>
                <a:gd name="T9" fmla="*/ 2147483647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6" y="14"/>
                  </a:moveTo>
                  <a:lnTo>
                    <a:pt x="0" y="11"/>
                  </a:lnTo>
                  <a:lnTo>
                    <a:pt x="5" y="0"/>
                  </a:lnTo>
                  <a:lnTo>
                    <a:pt x="29" y="0"/>
                  </a:lnTo>
                  <a:lnTo>
                    <a:pt x="26" y="14"/>
                  </a:lnTo>
                </a:path>
              </a:pathLst>
            </a:custGeom>
            <a:solidFill>
              <a:srgbClr val="FFFFFF"/>
            </a:solidFill>
            <a:ln w="9525">
              <a:noFill/>
              <a:round/>
            </a:ln>
          </p:spPr>
          <p:txBody>
            <a:bodyPr/>
            <a:lstStyle/>
            <a:p>
              <a:endParaRPr lang="zh-CN" altLang="en-US"/>
            </a:p>
          </p:txBody>
        </p:sp>
        <p:sp>
          <p:nvSpPr>
            <p:cNvPr id="239668" name="Freeform 125"/>
            <p:cNvSpPr>
              <a:spLocks noChangeArrowheads="1"/>
            </p:cNvSpPr>
            <p:nvPr/>
          </p:nvSpPr>
          <p:spPr bwMode="auto">
            <a:xfrm>
              <a:off x="4110911" y="4320198"/>
              <a:ext cx="40553" cy="24079"/>
            </a:xfrm>
            <a:custGeom>
              <a:avLst/>
              <a:gdLst>
                <a:gd name="T0" fmla="*/ 2147483647 w 26"/>
                <a:gd name="T1" fmla="*/ 2147483647 h 14"/>
                <a:gd name="T2" fmla="*/ 0 w 26"/>
                <a:gd name="T3" fmla="*/ 2147483647 h 14"/>
                <a:gd name="T4" fmla="*/ 2147483647 w 26"/>
                <a:gd name="T5" fmla="*/ 0 h 14"/>
                <a:gd name="T6" fmla="*/ 2147483647 w 26"/>
                <a:gd name="T7" fmla="*/ 0 h 14"/>
                <a:gd name="T8" fmla="*/ 2147483647 w 26"/>
                <a:gd name="T9" fmla="*/ 2147483647 h 14"/>
                <a:gd name="T10" fmla="*/ 0 60000 65536"/>
                <a:gd name="T11" fmla="*/ 0 60000 65536"/>
                <a:gd name="T12" fmla="*/ 0 60000 65536"/>
                <a:gd name="T13" fmla="*/ 0 60000 65536"/>
                <a:gd name="T14" fmla="*/ 0 60000 65536"/>
                <a:gd name="T15" fmla="*/ 0 w 26"/>
                <a:gd name="T16" fmla="*/ 0 h 14"/>
                <a:gd name="T17" fmla="*/ 26 w 26"/>
                <a:gd name="T18" fmla="*/ 14 h 14"/>
              </a:gdLst>
              <a:ahLst/>
              <a:cxnLst>
                <a:cxn ang="T10">
                  <a:pos x="T0" y="T1"/>
                </a:cxn>
                <a:cxn ang="T11">
                  <a:pos x="T2" y="T3"/>
                </a:cxn>
                <a:cxn ang="T12">
                  <a:pos x="T4" y="T5"/>
                </a:cxn>
                <a:cxn ang="T13">
                  <a:pos x="T6" y="T7"/>
                </a:cxn>
                <a:cxn ang="T14">
                  <a:pos x="T8" y="T9"/>
                </a:cxn>
              </a:cxnLst>
              <a:rect l="T15" t="T16" r="T17" b="T18"/>
              <a:pathLst>
                <a:path w="26" h="14">
                  <a:moveTo>
                    <a:pt x="24" y="14"/>
                  </a:moveTo>
                  <a:lnTo>
                    <a:pt x="0" y="14"/>
                  </a:lnTo>
                  <a:lnTo>
                    <a:pt x="3" y="0"/>
                  </a:lnTo>
                  <a:lnTo>
                    <a:pt x="26" y="0"/>
                  </a:lnTo>
                  <a:lnTo>
                    <a:pt x="24" y="14"/>
                  </a:lnTo>
                </a:path>
              </a:pathLst>
            </a:custGeom>
            <a:solidFill>
              <a:srgbClr val="FFFFFF"/>
            </a:solidFill>
            <a:ln w="9525">
              <a:noFill/>
              <a:round/>
            </a:ln>
          </p:spPr>
          <p:txBody>
            <a:bodyPr/>
            <a:lstStyle/>
            <a:p>
              <a:endParaRPr lang="zh-CN" altLang="en-US"/>
            </a:p>
          </p:txBody>
        </p:sp>
        <p:sp>
          <p:nvSpPr>
            <p:cNvPr id="239669" name="Freeform 126"/>
            <p:cNvSpPr>
              <a:spLocks noChangeArrowheads="1"/>
            </p:cNvSpPr>
            <p:nvPr/>
          </p:nvSpPr>
          <p:spPr bwMode="auto">
            <a:xfrm>
              <a:off x="4157703" y="4320198"/>
              <a:ext cx="37433" cy="24079"/>
            </a:xfrm>
            <a:custGeom>
              <a:avLst/>
              <a:gdLst>
                <a:gd name="T0" fmla="*/ 2147483647 w 24"/>
                <a:gd name="T1" fmla="*/ 2147483647 h 14"/>
                <a:gd name="T2" fmla="*/ 0 w 24"/>
                <a:gd name="T3" fmla="*/ 2147483647 h 14"/>
                <a:gd name="T4" fmla="*/ 2147483647 w 24"/>
                <a:gd name="T5" fmla="*/ 0 h 14"/>
                <a:gd name="T6" fmla="*/ 2147483647 w 24"/>
                <a:gd name="T7" fmla="*/ 0 h 14"/>
                <a:gd name="T8" fmla="*/ 2147483647 w 24"/>
                <a:gd name="T9" fmla="*/ 2147483647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24" y="14"/>
                  </a:moveTo>
                  <a:lnTo>
                    <a:pt x="0" y="14"/>
                  </a:lnTo>
                  <a:lnTo>
                    <a:pt x="3" y="0"/>
                  </a:lnTo>
                  <a:lnTo>
                    <a:pt x="24" y="0"/>
                  </a:lnTo>
                  <a:lnTo>
                    <a:pt x="24" y="14"/>
                  </a:lnTo>
                </a:path>
              </a:pathLst>
            </a:custGeom>
            <a:solidFill>
              <a:srgbClr val="FFFFFF"/>
            </a:solidFill>
            <a:ln w="9525">
              <a:noFill/>
              <a:round/>
            </a:ln>
          </p:spPr>
          <p:txBody>
            <a:bodyPr/>
            <a:lstStyle/>
            <a:p>
              <a:endParaRPr lang="zh-CN" altLang="en-US"/>
            </a:p>
          </p:txBody>
        </p:sp>
        <p:sp>
          <p:nvSpPr>
            <p:cNvPr id="239670" name="Freeform 127"/>
            <p:cNvSpPr>
              <a:spLocks noChangeArrowheads="1"/>
            </p:cNvSpPr>
            <p:nvPr/>
          </p:nvSpPr>
          <p:spPr bwMode="auto">
            <a:xfrm>
              <a:off x="4207613" y="4320198"/>
              <a:ext cx="34312" cy="24079"/>
            </a:xfrm>
            <a:custGeom>
              <a:avLst/>
              <a:gdLst>
                <a:gd name="T0" fmla="*/ 2147483647 w 24"/>
                <a:gd name="T1" fmla="*/ 2147483647 h 14"/>
                <a:gd name="T2" fmla="*/ 0 w 24"/>
                <a:gd name="T3" fmla="*/ 2147483647 h 14"/>
                <a:gd name="T4" fmla="*/ 0 w 24"/>
                <a:gd name="T5" fmla="*/ 0 h 14"/>
                <a:gd name="T6" fmla="*/ 2147483647 w 24"/>
                <a:gd name="T7" fmla="*/ 2147483647 h 14"/>
                <a:gd name="T8" fmla="*/ 2147483647 w 24"/>
                <a:gd name="T9" fmla="*/ 2147483647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24" y="14"/>
                  </a:moveTo>
                  <a:lnTo>
                    <a:pt x="0" y="14"/>
                  </a:lnTo>
                  <a:lnTo>
                    <a:pt x="0" y="0"/>
                  </a:lnTo>
                  <a:lnTo>
                    <a:pt x="24" y="2"/>
                  </a:lnTo>
                  <a:lnTo>
                    <a:pt x="24" y="14"/>
                  </a:lnTo>
                </a:path>
              </a:pathLst>
            </a:custGeom>
            <a:solidFill>
              <a:srgbClr val="FFFFFF"/>
            </a:solidFill>
            <a:ln w="9525">
              <a:noFill/>
              <a:round/>
            </a:ln>
          </p:spPr>
          <p:txBody>
            <a:bodyPr/>
            <a:lstStyle/>
            <a:p>
              <a:endParaRPr lang="zh-CN" altLang="en-US"/>
            </a:p>
          </p:txBody>
        </p:sp>
        <p:sp>
          <p:nvSpPr>
            <p:cNvPr id="239671" name="Freeform 128"/>
            <p:cNvSpPr>
              <a:spLocks noChangeArrowheads="1"/>
            </p:cNvSpPr>
            <p:nvPr/>
          </p:nvSpPr>
          <p:spPr bwMode="auto">
            <a:xfrm>
              <a:off x="4254403" y="4323207"/>
              <a:ext cx="40553" cy="21070"/>
            </a:xfrm>
            <a:custGeom>
              <a:avLst/>
              <a:gdLst>
                <a:gd name="T0" fmla="*/ 2147483647 w 26"/>
                <a:gd name="T1" fmla="*/ 2147483647 h 12"/>
                <a:gd name="T2" fmla="*/ 2147483647 w 26"/>
                <a:gd name="T3" fmla="*/ 2147483647 h 12"/>
                <a:gd name="T4" fmla="*/ 0 w 26"/>
                <a:gd name="T5" fmla="*/ 0 h 12"/>
                <a:gd name="T6" fmla="*/ 2147483647 w 26"/>
                <a:gd name="T7" fmla="*/ 0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6" y="12"/>
                  </a:moveTo>
                  <a:lnTo>
                    <a:pt x="2" y="12"/>
                  </a:lnTo>
                  <a:lnTo>
                    <a:pt x="0" y="0"/>
                  </a:lnTo>
                  <a:lnTo>
                    <a:pt x="24" y="0"/>
                  </a:lnTo>
                  <a:lnTo>
                    <a:pt x="26" y="12"/>
                  </a:lnTo>
                </a:path>
              </a:pathLst>
            </a:custGeom>
            <a:solidFill>
              <a:srgbClr val="FFFFFF"/>
            </a:solidFill>
            <a:ln w="9525">
              <a:noFill/>
              <a:round/>
            </a:ln>
          </p:spPr>
          <p:txBody>
            <a:bodyPr/>
            <a:lstStyle/>
            <a:p>
              <a:endParaRPr lang="zh-CN" altLang="en-US"/>
            </a:p>
          </p:txBody>
        </p:sp>
        <p:sp>
          <p:nvSpPr>
            <p:cNvPr id="239672" name="Freeform 129"/>
            <p:cNvSpPr>
              <a:spLocks noChangeArrowheads="1"/>
            </p:cNvSpPr>
            <p:nvPr/>
          </p:nvSpPr>
          <p:spPr bwMode="auto">
            <a:xfrm>
              <a:off x="4304313" y="4323207"/>
              <a:ext cx="40553" cy="21070"/>
            </a:xfrm>
            <a:custGeom>
              <a:avLst/>
              <a:gdLst>
                <a:gd name="T0" fmla="*/ 2147483647 w 26"/>
                <a:gd name="T1" fmla="*/ 2147483647 h 12"/>
                <a:gd name="T2" fmla="*/ 2147483647 w 26"/>
                <a:gd name="T3" fmla="*/ 2147483647 h 12"/>
                <a:gd name="T4" fmla="*/ 0 w 26"/>
                <a:gd name="T5" fmla="*/ 0 h 12"/>
                <a:gd name="T6" fmla="*/ 2147483647 w 26"/>
                <a:gd name="T7" fmla="*/ 0 h 12"/>
                <a:gd name="T8" fmla="*/ 2147483647 w 26"/>
                <a:gd name="T9" fmla="*/ 2147483647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26" y="12"/>
                  </a:moveTo>
                  <a:lnTo>
                    <a:pt x="2" y="12"/>
                  </a:lnTo>
                  <a:lnTo>
                    <a:pt x="0" y="0"/>
                  </a:lnTo>
                  <a:lnTo>
                    <a:pt x="23" y="0"/>
                  </a:lnTo>
                  <a:lnTo>
                    <a:pt x="26" y="12"/>
                  </a:lnTo>
                </a:path>
              </a:pathLst>
            </a:custGeom>
            <a:solidFill>
              <a:srgbClr val="FFFFFF"/>
            </a:solidFill>
            <a:ln w="9525">
              <a:noFill/>
              <a:round/>
            </a:ln>
          </p:spPr>
          <p:txBody>
            <a:bodyPr/>
            <a:lstStyle/>
            <a:p>
              <a:endParaRPr lang="zh-CN" altLang="en-US"/>
            </a:p>
          </p:txBody>
        </p:sp>
        <p:sp>
          <p:nvSpPr>
            <p:cNvPr id="239673" name="Freeform 130"/>
            <p:cNvSpPr>
              <a:spLocks noChangeArrowheads="1"/>
            </p:cNvSpPr>
            <p:nvPr/>
          </p:nvSpPr>
          <p:spPr bwMode="auto">
            <a:xfrm>
              <a:off x="4351105" y="4323207"/>
              <a:ext cx="43671" cy="21070"/>
            </a:xfrm>
            <a:custGeom>
              <a:avLst/>
              <a:gdLst>
                <a:gd name="T0" fmla="*/ 2147483647 w 28"/>
                <a:gd name="T1" fmla="*/ 2147483647 h 12"/>
                <a:gd name="T2" fmla="*/ 2147483647 w 28"/>
                <a:gd name="T3" fmla="*/ 2147483647 h 12"/>
                <a:gd name="T4" fmla="*/ 0 w 28"/>
                <a:gd name="T5" fmla="*/ 0 h 12"/>
                <a:gd name="T6" fmla="*/ 2147483647 w 28"/>
                <a:gd name="T7" fmla="*/ 0 h 12"/>
                <a:gd name="T8" fmla="*/ 2147483647 w 28"/>
                <a:gd name="T9" fmla="*/ 2147483647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28" y="12"/>
                  </a:moveTo>
                  <a:lnTo>
                    <a:pt x="4" y="12"/>
                  </a:lnTo>
                  <a:lnTo>
                    <a:pt x="0" y="0"/>
                  </a:lnTo>
                  <a:lnTo>
                    <a:pt x="23" y="0"/>
                  </a:lnTo>
                  <a:lnTo>
                    <a:pt x="28" y="12"/>
                  </a:lnTo>
                </a:path>
              </a:pathLst>
            </a:custGeom>
            <a:solidFill>
              <a:srgbClr val="FFFFFF"/>
            </a:solidFill>
            <a:ln w="9525">
              <a:noFill/>
              <a:round/>
            </a:ln>
          </p:spPr>
          <p:txBody>
            <a:bodyPr/>
            <a:lstStyle/>
            <a:p>
              <a:endParaRPr lang="zh-CN" altLang="en-US"/>
            </a:p>
          </p:txBody>
        </p:sp>
        <p:sp>
          <p:nvSpPr>
            <p:cNvPr id="239674" name="Freeform 131"/>
            <p:cNvSpPr>
              <a:spLocks noChangeArrowheads="1"/>
            </p:cNvSpPr>
            <p:nvPr/>
          </p:nvSpPr>
          <p:spPr bwMode="auto">
            <a:xfrm>
              <a:off x="4394777" y="4323207"/>
              <a:ext cx="46790" cy="24079"/>
            </a:xfrm>
            <a:custGeom>
              <a:avLst/>
              <a:gdLst>
                <a:gd name="T0" fmla="*/ 2147483647 w 31"/>
                <a:gd name="T1" fmla="*/ 2147483647 h 14"/>
                <a:gd name="T2" fmla="*/ 2147483647 w 31"/>
                <a:gd name="T3" fmla="*/ 2147483647 h 14"/>
                <a:gd name="T4" fmla="*/ 0 w 31"/>
                <a:gd name="T5" fmla="*/ 0 h 14"/>
                <a:gd name="T6" fmla="*/ 2147483647 w 31"/>
                <a:gd name="T7" fmla="*/ 0 h 14"/>
                <a:gd name="T8" fmla="*/ 2147483647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31" y="14"/>
                  </a:moveTo>
                  <a:lnTo>
                    <a:pt x="7" y="12"/>
                  </a:lnTo>
                  <a:lnTo>
                    <a:pt x="0" y="0"/>
                  </a:lnTo>
                  <a:lnTo>
                    <a:pt x="24" y="0"/>
                  </a:lnTo>
                  <a:lnTo>
                    <a:pt x="31" y="14"/>
                  </a:lnTo>
                </a:path>
              </a:pathLst>
            </a:custGeom>
            <a:solidFill>
              <a:srgbClr val="FFFFFF"/>
            </a:solidFill>
            <a:ln w="9525">
              <a:noFill/>
              <a:round/>
            </a:ln>
          </p:spPr>
          <p:txBody>
            <a:bodyPr/>
            <a:lstStyle/>
            <a:p>
              <a:endParaRPr lang="zh-CN" altLang="en-US"/>
            </a:p>
          </p:txBody>
        </p:sp>
        <p:sp>
          <p:nvSpPr>
            <p:cNvPr id="239675" name="Freeform 132"/>
            <p:cNvSpPr>
              <a:spLocks noChangeArrowheads="1"/>
            </p:cNvSpPr>
            <p:nvPr/>
          </p:nvSpPr>
          <p:spPr bwMode="auto">
            <a:xfrm>
              <a:off x="4441567" y="4323207"/>
              <a:ext cx="49910" cy="24079"/>
            </a:xfrm>
            <a:custGeom>
              <a:avLst/>
              <a:gdLst>
                <a:gd name="T0" fmla="*/ 2147483647 w 31"/>
                <a:gd name="T1" fmla="*/ 2147483647 h 14"/>
                <a:gd name="T2" fmla="*/ 2147483647 w 31"/>
                <a:gd name="T3" fmla="*/ 2147483647 h 14"/>
                <a:gd name="T4" fmla="*/ 0 w 31"/>
                <a:gd name="T5" fmla="*/ 0 h 14"/>
                <a:gd name="T6" fmla="*/ 2147483647 w 31"/>
                <a:gd name="T7" fmla="*/ 0 h 14"/>
                <a:gd name="T8" fmla="*/ 2147483647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31" y="14"/>
                  </a:moveTo>
                  <a:lnTo>
                    <a:pt x="7" y="14"/>
                  </a:lnTo>
                  <a:lnTo>
                    <a:pt x="0" y="0"/>
                  </a:lnTo>
                  <a:lnTo>
                    <a:pt x="23" y="0"/>
                  </a:lnTo>
                  <a:lnTo>
                    <a:pt x="31" y="14"/>
                  </a:lnTo>
                </a:path>
              </a:pathLst>
            </a:custGeom>
            <a:solidFill>
              <a:srgbClr val="FFFFFF"/>
            </a:solidFill>
            <a:ln w="9525">
              <a:noFill/>
              <a:round/>
            </a:ln>
          </p:spPr>
          <p:txBody>
            <a:bodyPr/>
            <a:lstStyle/>
            <a:p>
              <a:endParaRPr lang="zh-CN" altLang="en-US"/>
            </a:p>
          </p:txBody>
        </p:sp>
        <p:sp>
          <p:nvSpPr>
            <p:cNvPr id="239676" name="Freeform 133"/>
            <p:cNvSpPr>
              <a:spLocks noChangeArrowheads="1"/>
            </p:cNvSpPr>
            <p:nvPr/>
          </p:nvSpPr>
          <p:spPr bwMode="auto">
            <a:xfrm>
              <a:off x="3898793" y="4347286"/>
              <a:ext cx="49910" cy="21070"/>
            </a:xfrm>
            <a:custGeom>
              <a:avLst/>
              <a:gdLst>
                <a:gd name="T0" fmla="*/ 2147483647 w 33"/>
                <a:gd name="T1" fmla="*/ 2147483647 h 14"/>
                <a:gd name="T2" fmla="*/ 0 w 33"/>
                <a:gd name="T3" fmla="*/ 2147483647 h 14"/>
                <a:gd name="T4" fmla="*/ 2147483647 w 33"/>
                <a:gd name="T5" fmla="*/ 0 h 14"/>
                <a:gd name="T6" fmla="*/ 2147483647 w 33"/>
                <a:gd name="T7" fmla="*/ 0 h 14"/>
                <a:gd name="T8" fmla="*/ 2147483647 w 33"/>
                <a:gd name="T9" fmla="*/ 2147483647 h 14"/>
                <a:gd name="T10" fmla="*/ 0 60000 65536"/>
                <a:gd name="T11" fmla="*/ 0 60000 65536"/>
                <a:gd name="T12" fmla="*/ 0 60000 65536"/>
                <a:gd name="T13" fmla="*/ 0 60000 65536"/>
                <a:gd name="T14" fmla="*/ 0 60000 65536"/>
                <a:gd name="T15" fmla="*/ 0 w 33"/>
                <a:gd name="T16" fmla="*/ 0 h 14"/>
                <a:gd name="T17" fmla="*/ 33 w 33"/>
                <a:gd name="T18" fmla="*/ 14 h 14"/>
              </a:gdLst>
              <a:ahLst/>
              <a:cxnLst>
                <a:cxn ang="T10">
                  <a:pos x="T0" y="T1"/>
                </a:cxn>
                <a:cxn ang="T11">
                  <a:pos x="T2" y="T3"/>
                </a:cxn>
                <a:cxn ang="T12">
                  <a:pos x="T4" y="T5"/>
                </a:cxn>
                <a:cxn ang="T13">
                  <a:pos x="T6" y="T7"/>
                </a:cxn>
                <a:cxn ang="T14">
                  <a:pos x="T8" y="T9"/>
                </a:cxn>
              </a:cxnLst>
              <a:rect l="T15" t="T16" r="T17" b="T18"/>
              <a:pathLst>
                <a:path w="33" h="14">
                  <a:moveTo>
                    <a:pt x="26" y="14"/>
                  </a:moveTo>
                  <a:lnTo>
                    <a:pt x="0" y="14"/>
                  </a:lnTo>
                  <a:lnTo>
                    <a:pt x="9" y="0"/>
                  </a:lnTo>
                  <a:lnTo>
                    <a:pt x="33" y="0"/>
                  </a:lnTo>
                  <a:lnTo>
                    <a:pt x="26" y="14"/>
                  </a:lnTo>
                </a:path>
              </a:pathLst>
            </a:custGeom>
            <a:solidFill>
              <a:srgbClr val="FFFFFF"/>
            </a:solidFill>
            <a:ln w="9525">
              <a:noFill/>
              <a:round/>
            </a:ln>
          </p:spPr>
          <p:txBody>
            <a:bodyPr/>
            <a:lstStyle/>
            <a:p>
              <a:endParaRPr lang="zh-CN" altLang="en-US"/>
            </a:p>
          </p:txBody>
        </p:sp>
        <p:sp>
          <p:nvSpPr>
            <p:cNvPr id="239677" name="Freeform 134"/>
            <p:cNvSpPr>
              <a:spLocks noChangeArrowheads="1"/>
            </p:cNvSpPr>
            <p:nvPr/>
          </p:nvSpPr>
          <p:spPr bwMode="auto">
            <a:xfrm>
              <a:off x="3948703" y="4347286"/>
              <a:ext cx="53031" cy="21070"/>
            </a:xfrm>
            <a:custGeom>
              <a:avLst/>
              <a:gdLst>
                <a:gd name="T0" fmla="*/ 2147483647 w 33"/>
                <a:gd name="T1" fmla="*/ 2147483647 h 14"/>
                <a:gd name="T2" fmla="*/ 0 w 33"/>
                <a:gd name="T3" fmla="*/ 2147483647 h 14"/>
                <a:gd name="T4" fmla="*/ 2147483647 w 33"/>
                <a:gd name="T5" fmla="*/ 0 h 14"/>
                <a:gd name="T6" fmla="*/ 2147483647 w 33"/>
                <a:gd name="T7" fmla="*/ 0 h 14"/>
                <a:gd name="T8" fmla="*/ 2147483647 w 33"/>
                <a:gd name="T9" fmla="*/ 2147483647 h 14"/>
                <a:gd name="T10" fmla="*/ 0 60000 65536"/>
                <a:gd name="T11" fmla="*/ 0 60000 65536"/>
                <a:gd name="T12" fmla="*/ 0 60000 65536"/>
                <a:gd name="T13" fmla="*/ 0 60000 65536"/>
                <a:gd name="T14" fmla="*/ 0 60000 65536"/>
                <a:gd name="T15" fmla="*/ 0 w 33"/>
                <a:gd name="T16" fmla="*/ 0 h 14"/>
                <a:gd name="T17" fmla="*/ 33 w 33"/>
                <a:gd name="T18" fmla="*/ 14 h 14"/>
              </a:gdLst>
              <a:ahLst/>
              <a:cxnLst>
                <a:cxn ang="T10">
                  <a:pos x="T0" y="T1"/>
                </a:cxn>
                <a:cxn ang="T11">
                  <a:pos x="T2" y="T3"/>
                </a:cxn>
                <a:cxn ang="T12">
                  <a:pos x="T4" y="T5"/>
                </a:cxn>
                <a:cxn ang="T13">
                  <a:pos x="T6" y="T7"/>
                </a:cxn>
                <a:cxn ang="T14">
                  <a:pos x="T8" y="T9"/>
                </a:cxn>
              </a:cxnLst>
              <a:rect l="T15" t="T16" r="T17" b="T18"/>
              <a:pathLst>
                <a:path w="33" h="14">
                  <a:moveTo>
                    <a:pt x="26" y="14"/>
                  </a:moveTo>
                  <a:lnTo>
                    <a:pt x="0" y="14"/>
                  </a:lnTo>
                  <a:lnTo>
                    <a:pt x="7" y="0"/>
                  </a:lnTo>
                  <a:lnTo>
                    <a:pt x="33" y="0"/>
                  </a:lnTo>
                  <a:lnTo>
                    <a:pt x="26" y="14"/>
                  </a:lnTo>
                </a:path>
              </a:pathLst>
            </a:custGeom>
            <a:solidFill>
              <a:srgbClr val="FFFFFF"/>
            </a:solidFill>
            <a:ln w="9525">
              <a:noFill/>
              <a:round/>
            </a:ln>
          </p:spPr>
          <p:txBody>
            <a:bodyPr/>
            <a:lstStyle/>
            <a:p>
              <a:endParaRPr lang="zh-CN" altLang="en-US"/>
            </a:p>
          </p:txBody>
        </p:sp>
        <p:sp>
          <p:nvSpPr>
            <p:cNvPr id="239678" name="Freeform 135"/>
            <p:cNvSpPr>
              <a:spLocks noChangeArrowheads="1"/>
            </p:cNvSpPr>
            <p:nvPr/>
          </p:nvSpPr>
          <p:spPr bwMode="auto">
            <a:xfrm>
              <a:off x="4001734" y="4347286"/>
              <a:ext cx="46790" cy="21070"/>
            </a:xfrm>
            <a:custGeom>
              <a:avLst/>
              <a:gdLst>
                <a:gd name="T0" fmla="*/ 2147483647 w 31"/>
                <a:gd name="T1" fmla="*/ 2147483647 h 14"/>
                <a:gd name="T2" fmla="*/ 0 w 31"/>
                <a:gd name="T3" fmla="*/ 2147483647 h 14"/>
                <a:gd name="T4" fmla="*/ 2147483647 w 31"/>
                <a:gd name="T5" fmla="*/ 0 h 14"/>
                <a:gd name="T6" fmla="*/ 2147483647 w 31"/>
                <a:gd name="T7" fmla="*/ 0 h 14"/>
                <a:gd name="T8" fmla="*/ 2147483647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26" y="14"/>
                  </a:moveTo>
                  <a:lnTo>
                    <a:pt x="0" y="14"/>
                  </a:lnTo>
                  <a:lnTo>
                    <a:pt x="5" y="0"/>
                  </a:lnTo>
                  <a:lnTo>
                    <a:pt x="31" y="0"/>
                  </a:lnTo>
                  <a:lnTo>
                    <a:pt x="26" y="14"/>
                  </a:lnTo>
                </a:path>
              </a:pathLst>
            </a:custGeom>
            <a:solidFill>
              <a:srgbClr val="FFFFFF"/>
            </a:solidFill>
            <a:ln w="9525">
              <a:noFill/>
              <a:round/>
            </a:ln>
          </p:spPr>
          <p:txBody>
            <a:bodyPr/>
            <a:lstStyle/>
            <a:p>
              <a:endParaRPr lang="zh-CN" altLang="en-US"/>
            </a:p>
          </p:txBody>
        </p:sp>
        <p:sp>
          <p:nvSpPr>
            <p:cNvPr id="239679" name="Freeform 136"/>
            <p:cNvSpPr>
              <a:spLocks noChangeArrowheads="1"/>
            </p:cNvSpPr>
            <p:nvPr/>
          </p:nvSpPr>
          <p:spPr bwMode="auto">
            <a:xfrm>
              <a:off x="4051644" y="4347286"/>
              <a:ext cx="46790" cy="21070"/>
            </a:xfrm>
            <a:custGeom>
              <a:avLst/>
              <a:gdLst>
                <a:gd name="T0" fmla="*/ 2147483647 w 29"/>
                <a:gd name="T1" fmla="*/ 2147483647 h 14"/>
                <a:gd name="T2" fmla="*/ 0 w 29"/>
                <a:gd name="T3" fmla="*/ 2147483647 h 14"/>
                <a:gd name="T4" fmla="*/ 2147483647 w 29"/>
                <a:gd name="T5" fmla="*/ 0 h 14"/>
                <a:gd name="T6" fmla="*/ 2147483647 w 29"/>
                <a:gd name="T7" fmla="*/ 0 h 14"/>
                <a:gd name="T8" fmla="*/ 2147483647 w 29"/>
                <a:gd name="T9" fmla="*/ 2147483647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7" y="14"/>
                  </a:moveTo>
                  <a:lnTo>
                    <a:pt x="0" y="14"/>
                  </a:lnTo>
                  <a:lnTo>
                    <a:pt x="5" y="0"/>
                  </a:lnTo>
                  <a:lnTo>
                    <a:pt x="29" y="0"/>
                  </a:lnTo>
                  <a:lnTo>
                    <a:pt x="27" y="14"/>
                  </a:lnTo>
                </a:path>
              </a:pathLst>
            </a:custGeom>
            <a:solidFill>
              <a:srgbClr val="FFFFFF"/>
            </a:solidFill>
            <a:ln w="9525">
              <a:noFill/>
              <a:round/>
            </a:ln>
          </p:spPr>
          <p:txBody>
            <a:bodyPr/>
            <a:lstStyle/>
            <a:p>
              <a:endParaRPr lang="zh-CN" altLang="en-US"/>
            </a:p>
          </p:txBody>
        </p:sp>
        <p:sp>
          <p:nvSpPr>
            <p:cNvPr id="239680" name="Freeform 137"/>
            <p:cNvSpPr>
              <a:spLocks noChangeArrowheads="1"/>
            </p:cNvSpPr>
            <p:nvPr/>
          </p:nvSpPr>
          <p:spPr bwMode="auto">
            <a:xfrm>
              <a:off x="4104673" y="4347286"/>
              <a:ext cx="43671" cy="21070"/>
            </a:xfrm>
            <a:custGeom>
              <a:avLst/>
              <a:gdLst>
                <a:gd name="T0" fmla="*/ 2147483647 w 28"/>
                <a:gd name="T1" fmla="*/ 2147483647 h 14"/>
                <a:gd name="T2" fmla="*/ 0 w 28"/>
                <a:gd name="T3" fmla="*/ 2147483647 h 14"/>
                <a:gd name="T4" fmla="*/ 2147483647 w 28"/>
                <a:gd name="T5" fmla="*/ 0 h 14"/>
                <a:gd name="T6" fmla="*/ 2147483647 w 28"/>
                <a:gd name="T7" fmla="*/ 0 h 14"/>
                <a:gd name="T8" fmla="*/ 2147483647 w 28"/>
                <a:gd name="T9" fmla="*/ 2147483647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26" y="14"/>
                  </a:moveTo>
                  <a:lnTo>
                    <a:pt x="0" y="14"/>
                  </a:lnTo>
                  <a:lnTo>
                    <a:pt x="4" y="0"/>
                  </a:lnTo>
                  <a:lnTo>
                    <a:pt x="28" y="0"/>
                  </a:lnTo>
                  <a:lnTo>
                    <a:pt x="26" y="14"/>
                  </a:lnTo>
                </a:path>
              </a:pathLst>
            </a:custGeom>
            <a:solidFill>
              <a:srgbClr val="FFFFFF"/>
            </a:solidFill>
            <a:ln w="9525">
              <a:noFill/>
              <a:round/>
            </a:ln>
          </p:spPr>
          <p:txBody>
            <a:bodyPr/>
            <a:lstStyle/>
            <a:p>
              <a:endParaRPr lang="zh-CN" altLang="en-US"/>
            </a:p>
          </p:txBody>
        </p:sp>
        <p:sp>
          <p:nvSpPr>
            <p:cNvPr id="239681" name="Freeform 138"/>
            <p:cNvSpPr>
              <a:spLocks noChangeArrowheads="1"/>
            </p:cNvSpPr>
            <p:nvPr/>
          </p:nvSpPr>
          <p:spPr bwMode="auto">
            <a:xfrm>
              <a:off x="4154583" y="4347286"/>
              <a:ext cx="40553" cy="21070"/>
            </a:xfrm>
            <a:custGeom>
              <a:avLst/>
              <a:gdLst>
                <a:gd name="T0" fmla="*/ 2147483647 w 26"/>
                <a:gd name="T1" fmla="*/ 2147483647 h 14"/>
                <a:gd name="T2" fmla="*/ 0 w 26"/>
                <a:gd name="T3" fmla="*/ 2147483647 h 14"/>
                <a:gd name="T4" fmla="*/ 2147483647 w 26"/>
                <a:gd name="T5" fmla="*/ 0 h 14"/>
                <a:gd name="T6" fmla="*/ 2147483647 w 26"/>
                <a:gd name="T7" fmla="*/ 0 h 14"/>
                <a:gd name="T8" fmla="*/ 2147483647 w 26"/>
                <a:gd name="T9" fmla="*/ 2147483647 h 14"/>
                <a:gd name="T10" fmla="*/ 0 60000 65536"/>
                <a:gd name="T11" fmla="*/ 0 60000 65536"/>
                <a:gd name="T12" fmla="*/ 0 60000 65536"/>
                <a:gd name="T13" fmla="*/ 0 60000 65536"/>
                <a:gd name="T14" fmla="*/ 0 60000 65536"/>
                <a:gd name="T15" fmla="*/ 0 w 26"/>
                <a:gd name="T16" fmla="*/ 0 h 14"/>
                <a:gd name="T17" fmla="*/ 26 w 26"/>
                <a:gd name="T18" fmla="*/ 14 h 14"/>
              </a:gdLst>
              <a:ahLst/>
              <a:cxnLst>
                <a:cxn ang="T10">
                  <a:pos x="T0" y="T1"/>
                </a:cxn>
                <a:cxn ang="T11">
                  <a:pos x="T2" y="T3"/>
                </a:cxn>
                <a:cxn ang="T12">
                  <a:pos x="T4" y="T5"/>
                </a:cxn>
                <a:cxn ang="T13">
                  <a:pos x="T6" y="T7"/>
                </a:cxn>
                <a:cxn ang="T14">
                  <a:pos x="T8" y="T9"/>
                </a:cxn>
              </a:cxnLst>
              <a:rect l="T15" t="T16" r="T17" b="T18"/>
              <a:pathLst>
                <a:path w="26" h="14">
                  <a:moveTo>
                    <a:pt x="26" y="14"/>
                  </a:moveTo>
                  <a:lnTo>
                    <a:pt x="0" y="14"/>
                  </a:lnTo>
                  <a:lnTo>
                    <a:pt x="2" y="0"/>
                  </a:lnTo>
                  <a:lnTo>
                    <a:pt x="26" y="0"/>
                  </a:lnTo>
                  <a:lnTo>
                    <a:pt x="26" y="14"/>
                  </a:lnTo>
                </a:path>
              </a:pathLst>
            </a:custGeom>
            <a:solidFill>
              <a:srgbClr val="FFFFFF"/>
            </a:solidFill>
            <a:ln w="9525">
              <a:noFill/>
              <a:round/>
            </a:ln>
          </p:spPr>
          <p:txBody>
            <a:bodyPr/>
            <a:lstStyle/>
            <a:p>
              <a:endParaRPr lang="zh-CN" altLang="en-US"/>
            </a:p>
          </p:txBody>
        </p:sp>
        <p:sp>
          <p:nvSpPr>
            <p:cNvPr id="239682" name="Freeform 139"/>
            <p:cNvSpPr>
              <a:spLocks noChangeArrowheads="1"/>
            </p:cNvSpPr>
            <p:nvPr/>
          </p:nvSpPr>
          <p:spPr bwMode="auto">
            <a:xfrm>
              <a:off x="4207613" y="4347286"/>
              <a:ext cx="37433" cy="27090"/>
            </a:xfrm>
            <a:custGeom>
              <a:avLst/>
              <a:gdLst>
                <a:gd name="T0" fmla="*/ 2147483647 w 26"/>
                <a:gd name="T1" fmla="*/ 2147483647 h 17"/>
                <a:gd name="T2" fmla="*/ 0 w 26"/>
                <a:gd name="T3" fmla="*/ 2147483647 h 17"/>
                <a:gd name="T4" fmla="*/ 0 w 26"/>
                <a:gd name="T5" fmla="*/ 0 h 17"/>
                <a:gd name="T6" fmla="*/ 2147483647 w 26"/>
                <a:gd name="T7" fmla="*/ 2147483647 h 17"/>
                <a:gd name="T8" fmla="*/ 2147483647 w 26"/>
                <a:gd name="T9" fmla="*/ 2147483647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26" y="17"/>
                  </a:moveTo>
                  <a:lnTo>
                    <a:pt x="0" y="14"/>
                  </a:lnTo>
                  <a:lnTo>
                    <a:pt x="0" y="0"/>
                  </a:lnTo>
                  <a:lnTo>
                    <a:pt x="24" y="2"/>
                  </a:lnTo>
                  <a:lnTo>
                    <a:pt x="26" y="17"/>
                  </a:lnTo>
                </a:path>
              </a:pathLst>
            </a:custGeom>
            <a:solidFill>
              <a:srgbClr val="FFFFFF"/>
            </a:solidFill>
            <a:ln w="9525">
              <a:noFill/>
              <a:round/>
            </a:ln>
          </p:spPr>
          <p:txBody>
            <a:bodyPr/>
            <a:lstStyle/>
            <a:p>
              <a:endParaRPr lang="zh-CN" altLang="en-US"/>
            </a:p>
          </p:txBody>
        </p:sp>
        <p:sp>
          <p:nvSpPr>
            <p:cNvPr id="239683" name="Freeform 140"/>
            <p:cNvSpPr>
              <a:spLocks noChangeArrowheads="1"/>
            </p:cNvSpPr>
            <p:nvPr/>
          </p:nvSpPr>
          <p:spPr bwMode="auto">
            <a:xfrm>
              <a:off x="4257524" y="4350297"/>
              <a:ext cx="40551" cy="24079"/>
            </a:xfrm>
            <a:custGeom>
              <a:avLst/>
              <a:gdLst>
                <a:gd name="T0" fmla="*/ 2147483647 w 26"/>
                <a:gd name="T1" fmla="*/ 2147483647 h 15"/>
                <a:gd name="T2" fmla="*/ 0 w 26"/>
                <a:gd name="T3" fmla="*/ 2147483647 h 15"/>
                <a:gd name="T4" fmla="*/ 0 w 26"/>
                <a:gd name="T5" fmla="*/ 0 h 15"/>
                <a:gd name="T6" fmla="*/ 2147483647 w 26"/>
                <a:gd name="T7" fmla="*/ 0 h 15"/>
                <a:gd name="T8" fmla="*/ 2147483647 w 26"/>
                <a:gd name="T9" fmla="*/ 2147483647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26" y="15"/>
                  </a:moveTo>
                  <a:lnTo>
                    <a:pt x="0" y="15"/>
                  </a:lnTo>
                  <a:lnTo>
                    <a:pt x="0" y="0"/>
                  </a:lnTo>
                  <a:lnTo>
                    <a:pt x="24" y="0"/>
                  </a:lnTo>
                  <a:lnTo>
                    <a:pt x="26" y="15"/>
                  </a:lnTo>
                </a:path>
              </a:pathLst>
            </a:custGeom>
            <a:solidFill>
              <a:srgbClr val="FFFFFF"/>
            </a:solidFill>
            <a:ln w="9525">
              <a:noFill/>
              <a:round/>
            </a:ln>
          </p:spPr>
          <p:txBody>
            <a:bodyPr/>
            <a:lstStyle/>
            <a:p>
              <a:endParaRPr lang="zh-CN" altLang="en-US"/>
            </a:p>
          </p:txBody>
        </p:sp>
        <p:sp>
          <p:nvSpPr>
            <p:cNvPr id="239684" name="Freeform 141"/>
            <p:cNvSpPr>
              <a:spLocks noChangeArrowheads="1"/>
            </p:cNvSpPr>
            <p:nvPr/>
          </p:nvSpPr>
          <p:spPr bwMode="auto">
            <a:xfrm>
              <a:off x="4307434" y="4350297"/>
              <a:ext cx="46790" cy="24079"/>
            </a:xfrm>
            <a:custGeom>
              <a:avLst/>
              <a:gdLst>
                <a:gd name="T0" fmla="*/ 2147483647 w 29"/>
                <a:gd name="T1" fmla="*/ 2147483647 h 15"/>
                <a:gd name="T2" fmla="*/ 2147483647 w 29"/>
                <a:gd name="T3" fmla="*/ 2147483647 h 15"/>
                <a:gd name="T4" fmla="*/ 0 w 29"/>
                <a:gd name="T5" fmla="*/ 0 h 15"/>
                <a:gd name="T6" fmla="*/ 2147483647 w 29"/>
                <a:gd name="T7" fmla="*/ 0 h 15"/>
                <a:gd name="T8" fmla="*/ 2147483647 w 29"/>
                <a:gd name="T9" fmla="*/ 2147483647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29" y="15"/>
                  </a:moveTo>
                  <a:lnTo>
                    <a:pt x="3" y="15"/>
                  </a:lnTo>
                  <a:lnTo>
                    <a:pt x="0" y="0"/>
                  </a:lnTo>
                  <a:lnTo>
                    <a:pt x="24" y="0"/>
                  </a:lnTo>
                  <a:lnTo>
                    <a:pt x="29" y="15"/>
                  </a:lnTo>
                </a:path>
              </a:pathLst>
            </a:custGeom>
            <a:solidFill>
              <a:srgbClr val="FFFFFF"/>
            </a:solidFill>
            <a:ln w="9525">
              <a:noFill/>
              <a:round/>
            </a:ln>
          </p:spPr>
          <p:txBody>
            <a:bodyPr/>
            <a:lstStyle/>
            <a:p>
              <a:endParaRPr lang="zh-CN" altLang="en-US"/>
            </a:p>
          </p:txBody>
        </p:sp>
        <p:sp>
          <p:nvSpPr>
            <p:cNvPr id="239685" name="Freeform 142"/>
            <p:cNvSpPr>
              <a:spLocks noChangeArrowheads="1"/>
            </p:cNvSpPr>
            <p:nvPr/>
          </p:nvSpPr>
          <p:spPr bwMode="auto">
            <a:xfrm>
              <a:off x="4357344" y="4350297"/>
              <a:ext cx="46790" cy="24079"/>
            </a:xfrm>
            <a:custGeom>
              <a:avLst/>
              <a:gdLst>
                <a:gd name="T0" fmla="*/ 2147483647 w 31"/>
                <a:gd name="T1" fmla="*/ 2147483647 h 15"/>
                <a:gd name="T2" fmla="*/ 2147483647 w 31"/>
                <a:gd name="T3" fmla="*/ 2147483647 h 15"/>
                <a:gd name="T4" fmla="*/ 0 w 31"/>
                <a:gd name="T5" fmla="*/ 0 h 15"/>
                <a:gd name="T6" fmla="*/ 2147483647 w 31"/>
                <a:gd name="T7" fmla="*/ 0 h 15"/>
                <a:gd name="T8" fmla="*/ 2147483647 w 31"/>
                <a:gd name="T9" fmla="*/ 2147483647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31" y="15"/>
                  </a:moveTo>
                  <a:lnTo>
                    <a:pt x="5" y="15"/>
                  </a:lnTo>
                  <a:lnTo>
                    <a:pt x="0" y="0"/>
                  </a:lnTo>
                  <a:lnTo>
                    <a:pt x="24" y="0"/>
                  </a:lnTo>
                  <a:lnTo>
                    <a:pt x="31" y="15"/>
                  </a:lnTo>
                </a:path>
              </a:pathLst>
            </a:custGeom>
            <a:solidFill>
              <a:srgbClr val="FFFFFF"/>
            </a:solidFill>
            <a:ln w="9525">
              <a:noFill/>
              <a:round/>
            </a:ln>
          </p:spPr>
          <p:txBody>
            <a:bodyPr/>
            <a:lstStyle/>
            <a:p>
              <a:endParaRPr lang="zh-CN" altLang="en-US"/>
            </a:p>
          </p:txBody>
        </p:sp>
        <p:sp>
          <p:nvSpPr>
            <p:cNvPr id="239686" name="Freeform 143"/>
            <p:cNvSpPr>
              <a:spLocks noChangeArrowheads="1"/>
            </p:cNvSpPr>
            <p:nvPr/>
          </p:nvSpPr>
          <p:spPr bwMode="auto">
            <a:xfrm>
              <a:off x="4404134" y="4350297"/>
              <a:ext cx="53031" cy="24079"/>
            </a:xfrm>
            <a:custGeom>
              <a:avLst/>
              <a:gdLst>
                <a:gd name="T0" fmla="*/ 2147483647 w 33"/>
                <a:gd name="T1" fmla="*/ 2147483647 h 15"/>
                <a:gd name="T2" fmla="*/ 2147483647 w 33"/>
                <a:gd name="T3" fmla="*/ 2147483647 h 15"/>
                <a:gd name="T4" fmla="*/ 0 w 33"/>
                <a:gd name="T5" fmla="*/ 0 h 15"/>
                <a:gd name="T6" fmla="*/ 2147483647 w 33"/>
                <a:gd name="T7" fmla="*/ 0 h 15"/>
                <a:gd name="T8" fmla="*/ 2147483647 w 33"/>
                <a:gd name="T9" fmla="*/ 2147483647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33" y="15"/>
                  </a:moveTo>
                  <a:lnTo>
                    <a:pt x="7" y="15"/>
                  </a:lnTo>
                  <a:lnTo>
                    <a:pt x="0" y="0"/>
                  </a:lnTo>
                  <a:lnTo>
                    <a:pt x="26" y="0"/>
                  </a:lnTo>
                  <a:lnTo>
                    <a:pt x="33" y="15"/>
                  </a:lnTo>
                </a:path>
              </a:pathLst>
            </a:custGeom>
            <a:solidFill>
              <a:srgbClr val="FFFFFF"/>
            </a:solidFill>
            <a:ln w="9525">
              <a:noFill/>
              <a:round/>
            </a:ln>
          </p:spPr>
          <p:txBody>
            <a:bodyPr/>
            <a:lstStyle/>
            <a:p>
              <a:endParaRPr lang="zh-CN" altLang="en-US"/>
            </a:p>
          </p:txBody>
        </p:sp>
        <p:sp>
          <p:nvSpPr>
            <p:cNvPr id="239687" name="Freeform 144"/>
            <p:cNvSpPr>
              <a:spLocks noChangeArrowheads="1"/>
            </p:cNvSpPr>
            <p:nvPr/>
          </p:nvSpPr>
          <p:spPr bwMode="auto">
            <a:xfrm>
              <a:off x="4457164" y="4350297"/>
              <a:ext cx="49910" cy="24079"/>
            </a:xfrm>
            <a:custGeom>
              <a:avLst/>
              <a:gdLst>
                <a:gd name="T0" fmla="*/ 2147483647 w 33"/>
                <a:gd name="T1" fmla="*/ 2147483647 h 15"/>
                <a:gd name="T2" fmla="*/ 2147483647 w 33"/>
                <a:gd name="T3" fmla="*/ 2147483647 h 15"/>
                <a:gd name="T4" fmla="*/ 0 w 33"/>
                <a:gd name="T5" fmla="*/ 0 h 15"/>
                <a:gd name="T6" fmla="*/ 2147483647 w 33"/>
                <a:gd name="T7" fmla="*/ 0 h 15"/>
                <a:gd name="T8" fmla="*/ 2147483647 w 33"/>
                <a:gd name="T9" fmla="*/ 2147483647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33" y="15"/>
                  </a:moveTo>
                  <a:lnTo>
                    <a:pt x="7" y="15"/>
                  </a:lnTo>
                  <a:lnTo>
                    <a:pt x="0" y="0"/>
                  </a:lnTo>
                  <a:lnTo>
                    <a:pt x="24" y="0"/>
                  </a:lnTo>
                  <a:lnTo>
                    <a:pt x="33" y="15"/>
                  </a:lnTo>
                </a:path>
              </a:pathLst>
            </a:custGeom>
            <a:solidFill>
              <a:srgbClr val="FFFFFF"/>
            </a:solidFill>
            <a:ln w="9525">
              <a:noFill/>
              <a:round/>
            </a:ln>
          </p:spPr>
          <p:txBody>
            <a:bodyPr/>
            <a:lstStyle/>
            <a:p>
              <a:endParaRPr lang="zh-CN" altLang="en-US"/>
            </a:p>
          </p:txBody>
        </p:sp>
        <p:sp>
          <p:nvSpPr>
            <p:cNvPr id="239688" name="Freeform 145"/>
            <p:cNvSpPr>
              <a:spLocks noChangeArrowheads="1"/>
            </p:cNvSpPr>
            <p:nvPr/>
          </p:nvSpPr>
          <p:spPr bwMode="auto">
            <a:xfrm>
              <a:off x="4029807" y="4416515"/>
              <a:ext cx="374327" cy="75247"/>
            </a:xfrm>
            <a:custGeom>
              <a:avLst/>
              <a:gdLst>
                <a:gd name="T0" fmla="*/ 2147483647 w 242"/>
                <a:gd name="T1" fmla="*/ 2147483647 h 48"/>
                <a:gd name="T2" fmla="*/ 0 w 242"/>
                <a:gd name="T3" fmla="*/ 2147483647 h 48"/>
                <a:gd name="T4" fmla="*/ 2147483647 w 242"/>
                <a:gd name="T5" fmla="*/ 0 h 48"/>
                <a:gd name="T6" fmla="*/ 2147483647 w 242"/>
                <a:gd name="T7" fmla="*/ 2147483647 h 48"/>
                <a:gd name="T8" fmla="*/ 2147483647 w 242"/>
                <a:gd name="T9" fmla="*/ 2147483647 h 48"/>
                <a:gd name="T10" fmla="*/ 0 60000 65536"/>
                <a:gd name="T11" fmla="*/ 0 60000 65536"/>
                <a:gd name="T12" fmla="*/ 0 60000 65536"/>
                <a:gd name="T13" fmla="*/ 0 60000 65536"/>
                <a:gd name="T14" fmla="*/ 0 60000 65536"/>
                <a:gd name="T15" fmla="*/ 0 w 242"/>
                <a:gd name="T16" fmla="*/ 0 h 48"/>
                <a:gd name="T17" fmla="*/ 242 w 242"/>
                <a:gd name="T18" fmla="*/ 48 h 48"/>
              </a:gdLst>
              <a:ahLst/>
              <a:cxnLst>
                <a:cxn ang="T10">
                  <a:pos x="T0" y="T1"/>
                </a:cxn>
                <a:cxn ang="T11">
                  <a:pos x="T2" y="T3"/>
                </a:cxn>
                <a:cxn ang="T12">
                  <a:pos x="T4" y="T5"/>
                </a:cxn>
                <a:cxn ang="T13">
                  <a:pos x="T6" y="T7"/>
                </a:cxn>
                <a:cxn ang="T14">
                  <a:pos x="T8" y="T9"/>
                </a:cxn>
              </a:cxnLst>
              <a:rect l="T15" t="T16" r="T17" b="T18"/>
              <a:pathLst>
                <a:path w="242" h="48">
                  <a:moveTo>
                    <a:pt x="242" y="48"/>
                  </a:moveTo>
                  <a:lnTo>
                    <a:pt x="0" y="45"/>
                  </a:lnTo>
                  <a:lnTo>
                    <a:pt x="14" y="0"/>
                  </a:lnTo>
                  <a:lnTo>
                    <a:pt x="228" y="3"/>
                  </a:lnTo>
                  <a:lnTo>
                    <a:pt x="242" y="48"/>
                  </a:lnTo>
                </a:path>
              </a:pathLst>
            </a:custGeom>
            <a:solidFill>
              <a:srgbClr val="FFFFFF"/>
            </a:solidFill>
            <a:ln w="9525">
              <a:noFill/>
              <a:round/>
            </a:ln>
          </p:spPr>
          <p:txBody>
            <a:bodyPr/>
            <a:lstStyle/>
            <a:p>
              <a:endParaRPr lang="zh-CN" altLang="en-US"/>
            </a:p>
          </p:txBody>
        </p:sp>
        <p:sp>
          <p:nvSpPr>
            <p:cNvPr id="239689" name="Freeform 146"/>
            <p:cNvSpPr>
              <a:spLocks noChangeArrowheads="1"/>
            </p:cNvSpPr>
            <p:nvPr/>
          </p:nvSpPr>
          <p:spPr bwMode="auto">
            <a:xfrm>
              <a:off x="4085956" y="3959010"/>
              <a:ext cx="240194" cy="75247"/>
            </a:xfrm>
            <a:custGeom>
              <a:avLst/>
              <a:gdLst>
                <a:gd name="T0" fmla="*/ 2147483647 w 66"/>
                <a:gd name="T1" fmla="*/ 2147483647 h 21"/>
                <a:gd name="T2" fmla="*/ 2147483647 w 66"/>
                <a:gd name="T3" fmla="*/ 2147483647 h 21"/>
                <a:gd name="T4" fmla="*/ 2147483647 w 66"/>
                <a:gd name="T5" fmla="*/ 2147483647 h 21"/>
                <a:gd name="T6" fmla="*/ 2147483647 w 66"/>
                <a:gd name="T7" fmla="*/ 2147483647 h 21"/>
                <a:gd name="T8" fmla="*/ 2147483647 w 66"/>
                <a:gd name="T9" fmla="*/ 2147483647 h 21"/>
                <a:gd name="T10" fmla="*/ 2147483647 w 66"/>
                <a:gd name="T11" fmla="*/ 2147483647 h 21"/>
                <a:gd name="T12" fmla="*/ 2147483647 w 66"/>
                <a:gd name="T13" fmla="*/ 2147483647 h 21"/>
                <a:gd name="T14" fmla="*/ 2147483647 w 66"/>
                <a:gd name="T15" fmla="*/ 2147483647 h 21"/>
                <a:gd name="T16" fmla="*/ 2147483647 w 66"/>
                <a:gd name="T17" fmla="*/ 2147483647 h 21"/>
                <a:gd name="T18" fmla="*/ 2147483647 w 66"/>
                <a:gd name="T19" fmla="*/ 2147483647 h 21"/>
                <a:gd name="T20" fmla="*/ 2147483647 w 66"/>
                <a:gd name="T21" fmla="*/ 0 h 21"/>
                <a:gd name="T22" fmla="*/ 2147483647 w 66"/>
                <a:gd name="T23" fmla="*/ 0 h 21"/>
                <a:gd name="T24" fmla="*/ 2147483647 w 66"/>
                <a:gd name="T25" fmla="*/ 2147483647 h 21"/>
                <a:gd name="T26" fmla="*/ 2147483647 w 66"/>
                <a:gd name="T27" fmla="*/ 2147483647 h 21"/>
                <a:gd name="T28" fmla="*/ 2147483647 w 66"/>
                <a:gd name="T29" fmla="*/ 2147483647 h 21"/>
                <a:gd name="T30" fmla="*/ 2147483647 w 66"/>
                <a:gd name="T31" fmla="*/ 2147483647 h 21"/>
                <a:gd name="T32" fmla="*/ 2147483647 w 66"/>
                <a:gd name="T33" fmla="*/ 2147483647 h 21"/>
                <a:gd name="T34" fmla="*/ 2147483647 w 66"/>
                <a:gd name="T35" fmla="*/ 2147483647 h 21"/>
                <a:gd name="T36" fmla="*/ 2147483647 w 66"/>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1"/>
                <a:gd name="T59" fmla="*/ 66 w 6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1">
                  <a:moveTo>
                    <a:pt x="59" y="19"/>
                  </a:moveTo>
                  <a:cubicBezTo>
                    <a:pt x="52" y="12"/>
                    <a:pt x="42" y="8"/>
                    <a:pt x="32" y="7"/>
                  </a:cubicBezTo>
                  <a:cubicBezTo>
                    <a:pt x="32" y="7"/>
                    <a:pt x="32" y="7"/>
                    <a:pt x="32" y="7"/>
                  </a:cubicBezTo>
                  <a:cubicBezTo>
                    <a:pt x="23" y="7"/>
                    <a:pt x="14" y="11"/>
                    <a:pt x="7" y="17"/>
                  </a:cubicBezTo>
                  <a:cubicBezTo>
                    <a:pt x="7" y="17"/>
                    <a:pt x="7" y="17"/>
                    <a:pt x="7" y="17"/>
                  </a:cubicBezTo>
                  <a:cubicBezTo>
                    <a:pt x="7" y="17"/>
                    <a:pt x="7" y="17"/>
                    <a:pt x="7" y="17"/>
                  </a:cubicBezTo>
                  <a:cubicBezTo>
                    <a:pt x="5" y="19"/>
                    <a:pt x="2" y="19"/>
                    <a:pt x="1" y="17"/>
                  </a:cubicBezTo>
                  <a:cubicBezTo>
                    <a:pt x="1" y="17"/>
                    <a:pt x="1" y="17"/>
                    <a:pt x="1" y="17"/>
                  </a:cubicBezTo>
                  <a:cubicBezTo>
                    <a:pt x="0" y="16"/>
                    <a:pt x="0" y="13"/>
                    <a:pt x="1" y="12"/>
                  </a:cubicBezTo>
                  <a:cubicBezTo>
                    <a:pt x="1" y="12"/>
                    <a:pt x="1" y="12"/>
                    <a:pt x="1" y="12"/>
                  </a:cubicBezTo>
                  <a:cubicBezTo>
                    <a:pt x="10" y="3"/>
                    <a:pt x="21" y="0"/>
                    <a:pt x="32" y="0"/>
                  </a:cubicBezTo>
                  <a:cubicBezTo>
                    <a:pt x="32" y="0"/>
                    <a:pt x="32" y="0"/>
                    <a:pt x="32" y="0"/>
                  </a:cubicBezTo>
                  <a:cubicBezTo>
                    <a:pt x="44" y="0"/>
                    <a:pt x="56" y="5"/>
                    <a:pt x="65" y="14"/>
                  </a:cubicBezTo>
                  <a:cubicBezTo>
                    <a:pt x="65" y="14"/>
                    <a:pt x="65" y="14"/>
                    <a:pt x="65" y="14"/>
                  </a:cubicBezTo>
                  <a:cubicBezTo>
                    <a:pt x="66" y="16"/>
                    <a:pt x="66" y="18"/>
                    <a:pt x="65" y="20"/>
                  </a:cubicBezTo>
                  <a:cubicBezTo>
                    <a:pt x="65" y="20"/>
                    <a:pt x="65" y="20"/>
                    <a:pt x="65" y="20"/>
                  </a:cubicBezTo>
                  <a:cubicBezTo>
                    <a:pt x="64" y="20"/>
                    <a:pt x="63" y="21"/>
                    <a:pt x="62" y="21"/>
                  </a:cubicBezTo>
                  <a:cubicBezTo>
                    <a:pt x="62" y="21"/>
                    <a:pt x="62" y="21"/>
                    <a:pt x="62" y="21"/>
                  </a:cubicBezTo>
                  <a:cubicBezTo>
                    <a:pt x="61" y="21"/>
                    <a:pt x="60" y="20"/>
                    <a:pt x="59" y="19"/>
                  </a:cubicBezTo>
                </a:path>
              </a:pathLst>
            </a:custGeom>
            <a:solidFill>
              <a:srgbClr val="4F81BD"/>
            </a:solidFill>
            <a:ln w="9525">
              <a:noFill/>
              <a:round/>
            </a:ln>
          </p:spPr>
          <p:txBody>
            <a:bodyPr/>
            <a:lstStyle/>
            <a:p>
              <a:endParaRPr lang="zh-CN" altLang="en-US"/>
            </a:p>
          </p:txBody>
        </p:sp>
        <p:sp>
          <p:nvSpPr>
            <p:cNvPr id="239690" name="Freeform 147"/>
            <p:cNvSpPr>
              <a:spLocks noChangeArrowheads="1"/>
            </p:cNvSpPr>
            <p:nvPr/>
          </p:nvSpPr>
          <p:spPr bwMode="auto">
            <a:xfrm>
              <a:off x="4117150" y="4007168"/>
              <a:ext cx="174686" cy="60198"/>
            </a:xfrm>
            <a:custGeom>
              <a:avLst/>
              <a:gdLst>
                <a:gd name="T0" fmla="*/ 2147483647 w 47"/>
                <a:gd name="T1" fmla="*/ 2147483647 h 16"/>
                <a:gd name="T2" fmla="*/ 2147483647 w 47"/>
                <a:gd name="T3" fmla="*/ 2147483647 h 16"/>
                <a:gd name="T4" fmla="*/ 2147483647 w 47"/>
                <a:gd name="T5" fmla="*/ 2147483647 h 16"/>
                <a:gd name="T6" fmla="*/ 2147483647 w 47"/>
                <a:gd name="T7" fmla="*/ 2147483647 h 16"/>
                <a:gd name="T8" fmla="*/ 2147483647 w 47"/>
                <a:gd name="T9" fmla="*/ 2147483647 h 16"/>
                <a:gd name="T10" fmla="*/ 2147483647 w 47"/>
                <a:gd name="T11" fmla="*/ 2147483647 h 16"/>
                <a:gd name="T12" fmla="*/ 2147483647 w 47"/>
                <a:gd name="T13" fmla="*/ 2147483647 h 16"/>
                <a:gd name="T14" fmla="*/ 2147483647 w 47"/>
                <a:gd name="T15" fmla="*/ 2147483647 h 16"/>
                <a:gd name="T16" fmla="*/ 2147483647 w 47"/>
                <a:gd name="T17" fmla="*/ 2147483647 h 16"/>
                <a:gd name="T18" fmla="*/ 2147483647 w 47"/>
                <a:gd name="T19" fmla="*/ 2147483647 h 16"/>
                <a:gd name="T20" fmla="*/ 2147483647 w 47"/>
                <a:gd name="T21" fmla="*/ 0 h 16"/>
                <a:gd name="T22" fmla="*/ 2147483647 w 47"/>
                <a:gd name="T23" fmla="*/ 0 h 16"/>
                <a:gd name="T24" fmla="*/ 2147483647 w 47"/>
                <a:gd name="T25" fmla="*/ 2147483647 h 16"/>
                <a:gd name="T26" fmla="*/ 2147483647 w 47"/>
                <a:gd name="T27" fmla="*/ 2147483647 h 16"/>
                <a:gd name="T28" fmla="*/ 2147483647 w 47"/>
                <a:gd name="T29" fmla="*/ 2147483647 h 16"/>
                <a:gd name="T30" fmla="*/ 2147483647 w 47"/>
                <a:gd name="T31" fmla="*/ 2147483647 h 16"/>
                <a:gd name="T32" fmla="*/ 2147483647 w 47"/>
                <a:gd name="T33" fmla="*/ 2147483647 h 16"/>
                <a:gd name="T34" fmla="*/ 2147483647 w 47"/>
                <a:gd name="T35" fmla="*/ 2147483647 h 16"/>
                <a:gd name="T36" fmla="*/ 2147483647 w 47"/>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16"/>
                <a:gd name="T59" fmla="*/ 47 w 4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16">
                  <a:moveTo>
                    <a:pt x="39" y="15"/>
                  </a:moveTo>
                  <a:cubicBezTo>
                    <a:pt x="35" y="10"/>
                    <a:pt x="29" y="8"/>
                    <a:pt x="23" y="8"/>
                  </a:cubicBezTo>
                  <a:cubicBezTo>
                    <a:pt x="23" y="8"/>
                    <a:pt x="23" y="8"/>
                    <a:pt x="23" y="8"/>
                  </a:cubicBezTo>
                  <a:cubicBezTo>
                    <a:pt x="17" y="8"/>
                    <a:pt x="12" y="10"/>
                    <a:pt x="7" y="14"/>
                  </a:cubicBezTo>
                  <a:cubicBezTo>
                    <a:pt x="7" y="14"/>
                    <a:pt x="7" y="14"/>
                    <a:pt x="7" y="14"/>
                  </a:cubicBezTo>
                  <a:cubicBezTo>
                    <a:pt x="7" y="14"/>
                    <a:pt x="7" y="14"/>
                    <a:pt x="7" y="14"/>
                  </a:cubicBezTo>
                  <a:cubicBezTo>
                    <a:pt x="6" y="15"/>
                    <a:pt x="3" y="15"/>
                    <a:pt x="2" y="14"/>
                  </a:cubicBezTo>
                  <a:cubicBezTo>
                    <a:pt x="2" y="14"/>
                    <a:pt x="2" y="14"/>
                    <a:pt x="2" y="14"/>
                  </a:cubicBezTo>
                  <a:cubicBezTo>
                    <a:pt x="0" y="12"/>
                    <a:pt x="1" y="10"/>
                    <a:pt x="2" y="8"/>
                  </a:cubicBezTo>
                  <a:cubicBezTo>
                    <a:pt x="2" y="8"/>
                    <a:pt x="2" y="8"/>
                    <a:pt x="2" y="8"/>
                  </a:cubicBezTo>
                  <a:cubicBezTo>
                    <a:pt x="8" y="3"/>
                    <a:pt x="16" y="0"/>
                    <a:pt x="23" y="0"/>
                  </a:cubicBezTo>
                  <a:cubicBezTo>
                    <a:pt x="23" y="0"/>
                    <a:pt x="23" y="0"/>
                    <a:pt x="23" y="0"/>
                  </a:cubicBezTo>
                  <a:cubicBezTo>
                    <a:pt x="31" y="0"/>
                    <a:pt x="39" y="4"/>
                    <a:pt x="45" y="10"/>
                  </a:cubicBezTo>
                  <a:cubicBezTo>
                    <a:pt x="45" y="10"/>
                    <a:pt x="45" y="10"/>
                    <a:pt x="45" y="10"/>
                  </a:cubicBezTo>
                  <a:cubicBezTo>
                    <a:pt x="47" y="12"/>
                    <a:pt x="47" y="14"/>
                    <a:pt x="45" y="15"/>
                  </a:cubicBezTo>
                  <a:cubicBezTo>
                    <a:pt x="45" y="15"/>
                    <a:pt x="45" y="15"/>
                    <a:pt x="45" y="15"/>
                  </a:cubicBezTo>
                  <a:cubicBezTo>
                    <a:pt x="44" y="16"/>
                    <a:pt x="43" y="16"/>
                    <a:pt x="42" y="16"/>
                  </a:cubicBezTo>
                  <a:cubicBezTo>
                    <a:pt x="42" y="16"/>
                    <a:pt x="42" y="16"/>
                    <a:pt x="42" y="16"/>
                  </a:cubicBezTo>
                  <a:cubicBezTo>
                    <a:pt x="41" y="16"/>
                    <a:pt x="40" y="16"/>
                    <a:pt x="39" y="15"/>
                  </a:cubicBezTo>
                </a:path>
              </a:pathLst>
            </a:custGeom>
            <a:solidFill>
              <a:srgbClr val="4F81BD"/>
            </a:solidFill>
            <a:ln w="9525">
              <a:noFill/>
              <a:round/>
            </a:ln>
          </p:spPr>
          <p:txBody>
            <a:bodyPr/>
            <a:lstStyle/>
            <a:p>
              <a:endParaRPr lang="zh-CN" altLang="en-US"/>
            </a:p>
          </p:txBody>
        </p:sp>
        <p:sp>
          <p:nvSpPr>
            <p:cNvPr id="239691" name="Freeform 148"/>
            <p:cNvSpPr>
              <a:spLocks noChangeArrowheads="1"/>
            </p:cNvSpPr>
            <p:nvPr/>
          </p:nvSpPr>
          <p:spPr bwMode="auto">
            <a:xfrm>
              <a:off x="4167060" y="4064356"/>
              <a:ext cx="71747" cy="72238"/>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6" y="17"/>
                  </a:moveTo>
                  <a:cubicBezTo>
                    <a:pt x="12" y="20"/>
                    <a:pt x="7" y="20"/>
                    <a:pt x="3" y="16"/>
                  </a:cubicBezTo>
                  <a:cubicBezTo>
                    <a:pt x="0" y="12"/>
                    <a:pt x="0" y="7"/>
                    <a:pt x="4" y="3"/>
                  </a:cubicBezTo>
                  <a:cubicBezTo>
                    <a:pt x="7" y="0"/>
                    <a:pt x="13" y="0"/>
                    <a:pt x="17" y="4"/>
                  </a:cubicBezTo>
                  <a:cubicBezTo>
                    <a:pt x="20" y="7"/>
                    <a:pt x="20" y="13"/>
                    <a:pt x="16" y="17"/>
                  </a:cubicBezTo>
                </a:path>
              </a:pathLst>
            </a:custGeom>
            <a:solidFill>
              <a:srgbClr val="4F81BD"/>
            </a:solidFill>
            <a:ln w="9525">
              <a:noFill/>
              <a:round/>
            </a:ln>
          </p:spPr>
          <p:txBody>
            <a:bodyPr/>
            <a:lstStyle/>
            <a:p>
              <a:endParaRPr lang="zh-CN" altLang="en-US"/>
            </a:p>
          </p:txBody>
        </p:sp>
      </p:grpSp>
      <p:sp>
        <p:nvSpPr>
          <p:cNvPr id="173205" name="Freeform 149"/>
          <p:cNvSpPr>
            <a:spLocks noChangeArrowheads="1"/>
          </p:cNvSpPr>
          <p:nvPr/>
        </p:nvSpPr>
        <p:spPr bwMode="auto">
          <a:xfrm>
            <a:off x="3144838" y="5554663"/>
            <a:ext cx="550862" cy="320675"/>
          </a:xfrm>
          <a:custGeom>
            <a:avLst/>
            <a:gdLst/>
            <a:ahLst/>
            <a:cxnLst>
              <a:cxn ang="0">
                <a:pos x="4706" y="1507"/>
              </a:cxn>
              <a:cxn ang="0">
                <a:pos x="4622" y="1268"/>
              </a:cxn>
              <a:cxn ang="0">
                <a:pos x="4489" y="1059"/>
              </a:cxn>
              <a:cxn ang="0">
                <a:pos x="4312" y="886"/>
              </a:cxn>
              <a:cxn ang="0">
                <a:pos x="4099" y="757"/>
              </a:cxn>
              <a:cxn ang="0">
                <a:pos x="3857" y="679"/>
              </a:cxn>
              <a:cxn ang="0">
                <a:pos x="3608" y="660"/>
              </a:cxn>
              <a:cxn ang="0">
                <a:pos x="3407" y="686"/>
              </a:cxn>
              <a:cxn ang="0">
                <a:pos x="3220" y="746"/>
              </a:cxn>
              <a:cxn ang="0">
                <a:pos x="3050" y="838"/>
              </a:cxn>
              <a:cxn ang="0">
                <a:pos x="2970" y="623"/>
              </a:cxn>
              <a:cxn ang="0">
                <a:pos x="2850" y="430"/>
              </a:cxn>
              <a:cxn ang="0">
                <a:pos x="2694" y="268"/>
              </a:cxn>
              <a:cxn ang="0">
                <a:pos x="2509" y="139"/>
              </a:cxn>
              <a:cxn ang="0">
                <a:pos x="2298" y="49"/>
              </a:cxn>
              <a:cxn ang="0">
                <a:pos x="2067" y="4"/>
              </a:cxn>
              <a:cxn ang="0">
                <a:pos x="1884" y="4"/>
              </a:cxn>
              <a:cxn ang="0">
                <a:pos x="1691" y="34"/>
              </a:cxn>
              <a:cxn ang="0">
                <a:pos x="1438" y="135"/>
              </a:cxn>
              <a:cxn ang="0">
                <a:pos x="1220" y="290"/>
              </a:cxn>
              <a:cxn ang="0">
                <a:pos x="1045" y="491"/>
              </a:cxn>
              <a:cxn ang="0">
                <a:pos x="922" y="732"/>
              </a:cxn>
              <a:cxn ang="0">
                <a:pos x="864" y="973"/>
              </a:cxn>
              <a:cxn ang="0">
                <a:pos x="854" y="1115"/>
              </a:cxn>
              <a:cxn ang="0">
                <a:pos x="845" y="1249"/>
              </a:cxn>
              <a:cxn ang="0">
                <a:pos x="633" y="1275"/>
              </a:cxn>
              <a:cxn ang="0">
                <a:pos x="442" y="1351"/>
              </a:cxn>
              <a:cxn ang="0">
                <a:pos x="277" y="1468"/>
              </a:cxn>
              <a:cxn ang="0">
                <a:pos x="145" y="1621"/>
              </a:cxn>
              <a:cxn ang="0">
                <a:pos x="51" y="1802"/>
              </a:cxn>
              <a:cxn ang="0">
                <a:pos x="5" y="2006"/>
              </a:cxn>
              <a:cxn ang="0">
                <a:pos x="10" y="2217"/>
              </a:cxn>
              <a:cxn ang="0">
                <a:pos x="63" y="2411"/>
              </a:cxn>
              <a:cxn ang="0">
                <a:pos x="159" y="2584"/>
              </a:cxn>
              <a:cxn ang="0">
                <a:pos x="290" y="2728"/>
              </a:cxn>
              <a:cxn ang="0">
                <a:pos x="453" y="2840"/>
              </a:cxn>
              <a:cxn ang="0">
                <a:pos x="640" y="2909"/>
              </a:cxn>
              <a:cxn ang="0">
                <a:pos x="802" y="2936"/>
              </a:cxn>
              <a:cxn ang="0">
                <a:pos x="4740" y="2936"/>
              </a:cxn>
              <a:cxn ang="0">
                <a:pos x="4896" y="2907"/>
              </a:cxn>
              <a:cxn ang="0">
                <a:pos x="5038" y="2843"/>
              </a:cxn>
              <a:cxn ang="0">
                <a:pos x="5158" y="2748"/>
              </a:cxn>
              <a:cxn ang="0">
                <a:pos x="5252" y="2629"/>
              </a:cxn>
              <a:cxn ang="0">
                <a:pos x="5316" y="2488"/>
              </a:cxn>
              <a:cxn ang="0">
                <a:pos x="5344" y="2330"/>
              </a:cxn>
              <a:cxn ang="0">
                <a:pos x="5333" y="2172"/>
              </a:cxn>
              <a:cxn ang="0">
                <a:pos x="5284" y="2026"/>
              </a:cxn>
              <a:cxn ang="0">
                <a:pos x="5205" y="1899"/>
              </a:cxn>
              <a:cxn ang="0">
                <a:pos x="5098" y="1795"/>
              </a:cxn>
              <a:cxn ang="0">
                <a:pos x="4969" y="1717"/>
              </a:cxn>
              <a:cxn ang="0">
                <a:pos x="4823" y="1672"/>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path>
            </a:pathLst>
          </a:custGeom>
          <a:solidFill>
            <a:srgbClr val="558ED5"/>
          </a:solidFill>
          <a:ln w="9525">
            <a:noFill/>
            <a:round/>
          </a:ln>
          <a:effectLst>
            <a:outerShdw dist="38100" dir="2700064" algn="tl" rotWithShape="0">
              <a:srgbClr val="000000">
                <a:alpha val="39999"/>
              </a:srgbClr>
            </a:outerShdw>
          </a:effectLst>
        </p:spPr>
        <p:txBody>
          <a:bodyPr/>
          <a:lstStyle/>
          <a:p>
            <a:pPr>
              <a:defRPr/>
            </a:pPr>
            <a:endParaRPr lang="zh-CN" altLang="en-US"/>
          </a:p>
        </p:txBody>
      </p:sp>
      <p:pic>
        <p:nvPicPr>
          <p:cNvPr id="239634" name="Picture 150"/>
          <p:cNvPicPr>
            <a:picLocks noChangeAspect="1" noChangeArrowheads="1"/>
          </p:cNvPicPr>
          <p:nvPr/>
        </p:nvPicPr>
        <p:blipFill>
          <a:blip r:embed="rId11"/>
          <a:srcRect/>
          <a:stretch>
            <a:fillRect/>
          </a:stretch>
        </p:blipFill>
        <p:spPr bwMode="auto">
          <a:xfrm>
            <a:off x="2738438" y="4567238"/>
            <a:ext cx="438150" cy="398462"/>
          </a:xfrm>
          <a:prstGeom prst="rect">
            <a:avLst/>
          </a:prstGeom>
          <a:noFill/>
          <a:ln w="9525">
            <a:noFill/>
            <a:miter lim="800000"/>
            <a:headEnd/>
            <a:tailEnd/>
          </a:ln>
        </p:spPr>
      </p:pic>
      <p:sp>
        <p:nvSpPr>
          <p:cNvPr id="239635" name="Rectangle 151"/>
          <p:cNvSpPr>
            <a:spLocks noChangeArrowheads="1"/>
          </p:cNvSpPr>
          <p:nvPr/>
        </p:nvSpPr>
        <p:spPr bwMode="auto">
          <a:xfrm>
            <a:off x="1871663" y="1123950"/>
            <a:ext cx="9312275" cy="850900"/>
          </a:xfrm>
          <a:prstGeom prst="rect">
            <a:avLst/>
          </a:prstGeom>
          <a:noFill/>
          <a:ln w="9525">
            <a:noFill/>
            <a:miter lim="800000"/>
          </a:ln>
        </p:spPr>
        <p:txBody>
          <a:bodyPr lIns="121917" tIns="60958" rIns="121917" bIns="60958">
            <a:spAutoFit/>
          </a:bodyPr>
          <a:lstStyle/>
          <a:p>
            <a:pPr defTabSz="1219200" eaLnBrk="0" hangingPunct="0"/>
            <a:r>
              <a:rPr lang="zh-CN" altLang="zh-CN" sz="2400">
                <a:sym typeface="Arial" panose="020B0604020202020204" pitchFamily="34" charset="0"/>
              </a:rPr>
              <a:t>克服时间紧、任务重的困难，创造条件、想方设法提供更多、更优的服务，更好地提升扣缴单位和纳税人的办税体验。</a:t>
            </a:r>
            <a:endParaRPr lang="zh-CN" altLang="zh-CN" sz="2400">
              <a:sym typeface="Arial" panose="020B0604020202020204" pitchFamily="34" charset="0"/>
            </a:endParaRPr>
          </a:p>
        </p:txBody>
      </p:sp>
      <p:pic>
        <p:nvPicPr>
          <p:cNvPr id="85139" name="图片 22"/>
          <p:cNvPicPr>
            <a:picLocks noChangeAspect="1"/>
          </p:cNvPicPr>
          <p:nvPr/>
        </p:nvPicPr>
        <p:blipFill>
          <a:blip r:embed="rId12"/>
          <a:srcRect/>
          <a:stretch>
            <a:fillRect/>
          </a:stretch>
        </p:blipFill>
        <p:spPr bwMode="auto">
          <a:xfrm>
            <a:off x="366713" y="271463"/>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5139"/>
                                        </p:tgtEl>
                                        <p:attrNameLst>
                                          <p:attrName>style.visibility</p:attrName>
                                        </p:attrNameLst>
                                      </p:cBhvr>
                                      <p:to>
                                        <p:strVal val="visible"/>
                                      </p:to>
                                    </p:set>
                                    <p:animEffect transition="in" filter="fade">
                                      <p:cBhvr>
                                        <p:cTn id="7" dur="1000"/>
                                        <p:tgtEl>
                                          <p:spTgt spid="85139"/>
                                        </p:tgtEl>
                                      </p:cBhvr>
                                    </p:animEffect>
                                    <p:anim calcmode="lin" valueType="num">
                                      <p:cBhvr>
                                        <p:cTn id="8" dur="1000" fill="hold"/>
                                        <p:tgtEl>
                                          <p:spTgt spid="85139"/>
                                        </p:tgtEl>
                                        <p:attrNameLst>
                                          <p:attrName>style.rotation</p:attrName>
                                        </p:attrNameLst>
                                      </p:cBhvr>
                                      <p:tavLst>
                                        <p:tav tm="0">
                                          <p:val>
                                            <p:fltVal val="720"/>
                                          </p:val>
                                        </p:tav>
                                        <p:tav tm="100000">
                                          <p:val>
                                            <p:fltVal val="0"/>
                                          </p:val>
                                        </p:tav>
                                      </p:tavLst>
                                    </p:anim>
                                    <p:anim calcmode="lin" valueType="num">
                                      <p:cBhvr>
                                        <p:cTn id="9" dur="1000" fill="hold"/>
                                        <p:tgtEl>
                                          <p:spTgt spid="85139"/>
                                        </p:tgtEl>
                                        <p:attrNameLst>
                                          <p:attrName>ppt_h</p:attrName>
                                        </p:attrNameLst>
                                      </p:cBhvr>
                                      <p:tavLst>
                                        <p:tav tm="0">
                                          <p:val>
                                            <p:fltVal val="0"/>
                                          </p:val>
                                        </p:tav>
                                        <p:tav tm="100000">
                                          <p:val>
                                            <p:strVal val="#ppt_h"/>
                                          </p:val>
                                        </p:tav>
                                      </p:tavLst>
                                    </p:anim>
                                    <p:anim calcmode="lin" valueType="num">
                                      <p:cBhvr>
                                        <p:cTn id="10" dur="1000" fill="hold"/>
                                        <p:tgtEl>
                                          <p:spTgt spid="851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6"/>
          <p:cNvSpPr>
            <a:spLocks noChangeArrowheads="1"/>
          </p:cNvSpPr>
          <p:nvPr/>
        </p:nvSpPr>
        <p:spPr bwMode="auto">
          <a:xfrm>
            <a:off x="8578850" y="4572000"/>
            <a:ext cx="68263" cy="68421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42" name="Oval 7"/>
          <p:cNvSpPr>
            <a:spLocks noChangeArrowheads="1"/>
          </p:cNvSpPr>
          <p:nvPr/>
        </p:nvSpPr>
        <p:spPr bwMode="auto">
          <a:xfrm>
            <a:off x="8242300" y="4379913"/>
            <a:ext cx="754063" cy="755650"/>
          </a:xfrm>
          <a:prstGeom prst="ellipse">
            <a:avLst/>
          </a:prstGeom>
          <a:solidFill>
            <a:srgbClr val="98D6F2"/>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43" name="Rectangle 13"/>
          <p:cNvSpPr>
            <a:spLocks noChangeArrowheads="1"/>
          </p:cNvSpPr>
          <p:nvPr/>
        </p:nvSpPr>
        <p:spPr bwMode="auto">
          <a:xfrm>
            <a:off x="8255000" y="4572000"/>
            <a:ext cx="50800" cy="68421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44" name="Oval 14"/>
          <p:cNvSpPr>
            <a:spLocks noChangeArrowheads="1"/>
          </p:cNvSpPr>
          <p:nvPr/>
        </p:nvSpPr>
        <p:spPr bwMode="auto">
          <a:xfrm>
            <a:off x="8015288" y="4121150"/>
            <a:ext cx="542925" cy="849313"/>
          </a:xfrm>
          <a:prstGeom prst="ellipse">
            <a:avLst/>
          </a:prstGeom>
          <a:solidFill>
            <a:schemeClr val="accent1"/>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45" name="Rectangle 10"/>
          <p:cNvSpPr>
            <a:spLocks noChangeArrowheads="1"/>
          </p:cNvSpPr>
          <p:nvPr/>
        </p:nvSpPr>
        <p:spPr bwMode="auto">
          <a:xfrm>
            <a:off x="3536950" y="5126038"/>
            <a:ext cx="68263" cy="206375"/>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46" name="Rectangle 11"/>
          <p:cNvSpPr>
            <a:spLocks noChangeArrowheads="1"/>
          </p:cNvSpPr>
          <p:nvPr/>
        </p:nvSpPr>
        <p:spPr bwMode="auto">
          <a:xfrm>
            <a:off x="3878263" y="4572000"/>
            <a:ext cx="66675" cy="68421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47" name="Oval 12"/>
          <p:cNvSpPr>
            <a:spLocks noChangeArrowheads="1"/>
          </p:cNvSpPr>
          <p:nvPr/>
        </p:nvSpPr>
        <p:spPr bwMode="auto">
          <a:xfrm>
            <a:off x="3630613" y="4170363"/>
            <a:ext cx="546100" cy="846137"/>
          </a:xfrm>
          <a:prstGeom prst="ellipse">
            <a:avLst/>
          </a:prstGeom>
          <a:solidFill>
            <a:srgbClr val="98D6F2"/>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48" name="Oval 20"/>
          <p:cNvSpPr>
            <a:spLocks noChangeArrowheads="1"/>
          </p:cNvSpPr>
          <p:nvPr/>
        </p:nvSpPr>
        <p:spPr bwMode="auto">
          <a:xfrm>
            <a:off x="3376613" y="4062413"/>
            <a:ext cx="390525" cy="1106487"/>
          </a:xfrm>
          <a:prstGeom prst="ellipse">
            <a:avLst/>
          </a:prstGeom>
          <a:solidFill>
            <a:schemeClr val="accent1"/>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49" name="Rectangle 8"/>
          <p:cNvSpPr>
            <a:spLocks noChangeArrowheads="1"/>
          </p:cNvSpPr>
          <p:nvPr/>
        </p:nvSpPr>
        <p:spPr bwMode="auto">
          <a:xfrm>
            <a:off x="1974850" y="4800600"/>
            <a:ext cx="68263" cy="68421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50" name="Rectangle 9"/>
          <p:cNvSpPr>
            <a:spLocks noChangeArrowheads="1"/>
          </p:cNvSpPr>
          <p:nvPr/>
        </p:nvSpPr>
        <p:spPr bwMode="auto">
          <a:xfrm>
            <a:off x="2332038" y="4978400"/>
            <a:ext cx="50800" cy="46196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51" name="Oval 17"/>
          <p:cNvSpPr>
            <a:spLocks noChangeArrowheads="1"/>
          </p:cNvSpPr>
          <p:nvPr/>
        </p:nvSpPr>
        <p:spPr bwMode="auto">
          <a:xfrm>
            <a:off x="1655763" y="4291013"/>
            <a:ext cx="693737" cy="698500"/>
          </a:xfrm>
          <a:prstGeom prst="ellipse">
            <a:avLst/>
          </a:prstGeom>
          <a:solidFill>
            <a:schemeClr val="accent1"/>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52" name="Oval 29"/>
          <p:cNvSpPr>
            <a:spLocks noChangeArrowheads="1"/>
          </p:cNvSpPr>
          <p:nvPr/>
        </p:nvSpPr>
        <p:spPr bwMode="auto">
          <a:xfrm>
            <a:off x="2093913" y="4564063"/>
            <a:ext cx="546100" cy="546100"/>
          </a:xfrm>
          <a:prstGeom prst="ellipse">
            <a:avLst/>
          </a:prstGeom>
          <a:solidFill>
            <a:srgbClr val="98D6F2"/>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53" name="Rectangle 24"/>
          <p:cNvSpPr>
            <a:spLocks noChangeArrowheads="1"/>
          </p:cNvSpPr>
          <p:nvPr/>
        </p:nvSpPr>
        <p:spPr bwMode="auto">
          <a:xfrm>
            <a:off x="9575800" y="4826000"/>
            <a:ext cx="68263" cy="58261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54" name="Oval 25"/>
          <p:cNvSpPr>
            <a:spLocks noChangeArrowheads="1"/>
          </p:cNvSpPr>
          <p:nvPr/>
        </p:nvSpPr>
        <p:spPr bwMode="auto">
          <a:xfrm>
            <a:off x="9345613" y="4729163"/>
            <a:ext cx="541337" cy="546100"/>
          </a:xfrm>
          <a:prstGeom prst="ellipse">
            <a:avLst/>
          </a:prstGeom>
          <a:solidFill>
            <a:srgbClr val="98D6F2"/>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55" name="Rectangle 30"/>
          <p:cNvSpPr>
            <a:spLocks noChangeArrowheads="1"/>
          </p:cNvSpPr>
          <p:nvPr/>
        </p:nvSpPr>
        <p:spPr bwMode="auto">
          <a:xfrm>
            <a:off x="9891713" y="5022850"/>
            <a:ext cx="50800" cy="461963"/>
          </a:xfrm>
          <a:prstGeom prst="rect">
            <a:avLst/>
          </a:prstGeom>
          <a:solidFill>
            <a:srgbClr val="6F5839"/>
          </a:solidFill>
          <a:ln w="9525">
            <a:noFill/>
            <a:miter lim="800000"/>
          </a:ln>
        </p:spPr>
        <p:txBody>
          <a:bodyPr lIns="91438" tIns="45719" rIns="91438" bIns="45719"/>
          <a:lstStyle/>
          <a:p>
            <a:endParaRPr lang="en-US" altLang="zh-CN" sz="1900">
              <a:latin typeface="Calibri" panose="020F0502020204030204" pitchFamily="34" charset="0"/>
            </a:endParaRPr>
          </a:p>
        </p:txBody>
      </p:sp>
      <p:sp>
        <p:nvSpPr>
          <p:cNvPr id="240656" name="Oval 31"/>
          <p:cNvSpPr>
            <a:spLocks noChangeArrowheads="1"/>
          </p:cNvSpPr>
          <p:nvPr/>
        </p:nvSpPr>
        <p:spPr bwMode="auto">
          <a:xfrm>
            <a:off x="9596438" y="4603750"/>
            <a:ext cx="647700" cy="646113"/>
          </a:xfrm>
          <a:prstGeom prst="ellipse">
            <a:avLst/>
          </a:prstGeom>
          <a:solidFill>
            <a:schemeClr val="accent1"/>
          </a:solidFill>
          <a:ln w="9525">
            <a:noFill/>
            <a:round/>
          </a:ln>
        </p:spPr>
        <p:txBody>
          <a:bodyPr lIns="91438" tIns="45719" rIns="91438" bIns="45719"/>
          <a:lstStyle/>
          <a:p>
            <a:endParaRPr lang="en-US" altLang="zh-CN" sz="1900">
              <a:latin typeface="Calibri" panose="020F0502020204030204" pitchFamily="34" charset="0"/>
            </a:endParaRPr>
          </a:p>
        </p:txBody>
      </p:sp>
      <p:sp>
        <p:nvSpPr>
          <p:cNvPr id="240657" name="Oval 13"/>
          <p:cNvSpPr>
            <a:spLocks noChangeArrowheads="1"/>
          </p:cNvSpPr>
          <p:nvPr/>
        </p:nvSpPr>
        <p:spPr bwMode="auto">
          <a:xfrm>
            <a:off x="6710363" y="1612900"/>
            <a:ext cx="1114425" cy="1116013"/>
          </a:xfrm>
          <a:prstGeom prst="ellipse">
            <a:avLst/>
          </a:prstGeom>
          <a:solidFill>
            <a:srgbClr val="98D6F2"/>
          </a:solidFill>
          <a:ln w="38100" algn="ctr">
            <a:noFill/>
            <a:prstDash val="sysDot"/>
            <a:miter lim="800000"/>
          </a:ln>
        </p:spPr>
        <p:txBody>
          <a:bodyPr lIns="91438" tIns="45719" rIns="91438" bIns="45719" anchor="ctr"/>
          <a:lstStyle/>
          <a:p>
            <a:pPr algn="ctr"/>
            <a:endParaRPr lang="en-US" altLang="zh-CN" sz="2400">
              <a:solidFill>
                <a:schemeClr val="accent1"/>
              </a:solidFill>
              <a:latin typeface="FontAwesome"/>
            </a:endParaRPr>
          </a:p>
        </p:txBody>
      </p:sp>
      <p:sp>
        <p:nvSpPr>
          <p:cNvPr id="240658" name="Oval 14"/>
          <p:cNvSpPr>
            <a:spLocks noChangeArrowheads="1"/>
          </p:cNvSpPr>
          <p:nvPr/>
        </p:nvSpPr>
        <p:spPr bwMode="auto">
          <a:xfrm>
            <a:off x="4367213" y="1612900"/>
            <a:ext cx="1114425" cy="1116013"/>
          </a:xfrm>
          <a:prstGeom prst="ellipse">
            <a:avLst/>
          </a:prstGeom>
          <a:solidFill>
            <a:srgbClr val="ABDEF4"/>
          </a:solidFill>
          <a:ln w="38100" algn="ctr">
            <a:noFill/>
            <a:prstDash val="sysDot"/>
            <a:miter lim="800000"/>
          </a:ln>
        </p:spPr>
        <p:txBody>
          <a:bodyPr lIns="91438" tIns="45719" rIns="91438" bIns="45719" anchor="ctr"/>
          <a:lstStyle/>
          <a:p>
            <a:pPr algn="ctr"/>
            <a:endParaRPr lang="en-US" altLang="zh-CN" sz="2400">
              <a:solidFill>
                <a:schemeClr val="accent1"/>
              </a:solidFill>
              <a:latin typeface="FontAwesome"/>
            </a:endParaRPr>
          </a:p>
        </p:txBody>
      </p:sp>
      <p:sp>
        <p:nvSpPr>
          <p:cNvPr id="240659" name="Freeform 5"/>
          <p:cNvSpPr/>
          <p:nvPr/>
        </p:nvSpPr>
        <p:spPr bwMode="auto">
          <a:xfrm>
            <a:off x="5173663" y="2190750"/>
            <a:ext cx="1844675" cy="3371850"/>
          </a:xfrm>
          <a:custGeom>
            <a:avLst/>
            <a:gdLst>
              <a:gd name="T0" fmla="*/ 2147483647 w 496"/>
              <a:gd name="T1" fmla="*/ 2147483647 h 908"/>
              <a:gd name="T2" fmla="*/ 2147483647 w 496"/>
              <a:gd name="T3" fmla="*/ 2147483647 h 908"/>
              <a:gd name="T4" fmla="*/ 0 w 496"/>
              <a:gd name="T5" fmla="*/ 2147483647 h 908"/>
              <a:gd name="T6" fmla="*/ 0 w 496"/>
              <a:gd name="T7" fmla="*/ 2147483647 h 908"/>
              <a:gd name="T8" fmla="*/ 2147483647 w 496"/>
              <a:gd name="T9" fmla="*/ 2147483647 h 908"/>
              <a:gd name="T10" fmla="*/ 2147483647 w 496"/>
              <a:gd name="T11" fmla="*/ 0 h 908"/>
              <a:gd name="T12" fmla="*/ 2147483647 w 496"/>
              <a:gd name="T13" fmla="*/ 2147483647 h 908"/>
              <a:gd name="T14" fmla="*/ 2147483647 w 496"/>
              <a:gd name="T15" fmla="*/ 2147483647 h 908"/>
              <a:gd name="T16" fmla="*/ 2147483647 w 496"/>
              <a:gd name="T17" fmla="*/ 2147483647 h 908"/>
              <a:gd name="T18" fmla="*/ 2147483647 w 496"/>
              <a:gd name="T19" fmla="*/ 2147483647 h 908"/>
              <a:gd name="T20" fmla="*/ 2147483647 w 496"/>
              <a:gd name="T21" fmla="*/ 2147483647 h 908"/>
              <a:gd name="T22" fmla="*/ 2147483647 w 496"/>
              <a:gd name="T23" fmla="*/ 2147483647 h 908"/>
              <a:gd name="T24" fmla="*/ 2147483647 w 496"/>
              <a:gd name="T25" fmla="*/ 2147483647 h 908"/>
              <a:gd name="T26" fmla="*/ 2147483647 w 496"/>
              <a:gd name="T27" fmla="*/ 2147483647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
              <a:gd name="T43" fmla="*/ 0 h 908"/>
              <a:gd name="T44" fmla="*/ 496 w 496"/>
              <a:gd name="T45" fmla="*/ 908 h 9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ln>
        </p:spPr>
        <p:txBody>
          <a:bodyPr lIns="68580" tIns="34290" rIns="68580" bIns="34290"/>
          <a:lstStyle/>
          <a:p>
            <a:endParaRPr lang="zh-CN" altLang="en-US"/>
          </a:p>
        </p:txBody>
      </p:sp>
      <p:sp>
        <p:nvSpPr>
          <p:cNvPr id="240660" name="Freeform 5"/>
          <p:cNvSpPr/>
          <p:nvPr/>
        </p:nvSpPr>
        <p:spPr bwMode="auto">
          <a:xfrm>
            <a:off x="0" y="5151438"/>
            <a:ext cx="12192000" cy="1706562"/>
          </a:xfrm>
          <a:custGeom>
            <a:avLst/>
            <a:gdLst>
              <a:gd name="T0" fmla="*/ 0 w 7680"/>
              <a:gd name="T1" fmla="*/ 2147483647 h 1506"/>
              <a:gd name="T2" fmla="*/ 0 w 7680"/>
              <a:gd name="T3" fmla="*/ 2147483647 h 1506"/>
              <a:gd name="T4" fmla="*/ 2147483647 w 7680"/>
              <a:gd name="T5" fmla="*/ 2147483647 h 1506"/>
              <a:gd name="T6" fmla="*/ 2147483647 w 7680"/>
              <a:gd name="T7" fmla="*/ 0 h 1506"/>
              <a:gd name="T8" fmla="*/ 2147483647 w 7680"/>
              <a:gd name="T9" fmla="*/ 2147483647 h 1506"/>
              <a:gd name="T10" fmla="*/ 2147483647 w 7680"/>
              <a:gd name="T11" fmla="*/ 2147483647 h 1506"/>
              <a:gd name="T12" fmla="*/ 2147483647 w 7680"/>
              <a:gd name="T13" fmla="*/ 2147483647 h 1506"/>
              <a:gd name="T14" fmla="*/ 2147483647 w 7680"/>
              <a:gd name="T15" fmla="*/ 2147483647 h 1506"/>
              <a:gd name="T16" fmla="*/ 2147483647 w 7680"/>
              <a:gd name="T17" fmla="*/ 2147483647 h 1506"/>
              <a:gd name="T18" fmla="*/ 0 w 7680"/>
              <a:gd name="T19" fmla="*/ 2147483647 h 1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0"/>
              <a:gd name="T31" fmla="*/ 0 h 1506"/>
              <a:gd name="T32" fmla="*/ 7680 w 7680"/>
              <a:gd name="T33" fmla="*/ 1506 h 1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ln>
        </p:spPr>
        <p:txBody>
          <a:bodyPr lIns="68580" tIns="34290" rIns="68580" bIns="34290"/>
          <a:lstStyle/>
          <a:p>
            <a:endParaRPr lang="zh-CN" altLang="en-US"/>
          </a:p>
        </p:txBody>
      </p:sp>
      <p:sp>
        <p:nvSpPr>
          <p:cNvPr id="240661" name="Oval 11"/>
          <p:cNvSpPr>
            <a:spLocks noChangeArrowheads="1"/>
          </p:cNvSpPr>
          <p:nvPr/>
        </p:nvSpPr>
        <p:spPr bwMode="auto">
          <a:xfrm>
            <a:off x="5173663" y="1047750"/>
            <a:ext cx="1787525" cy="1790700"/>
          </a:xfrm>
          <a:prstGeom prst="ellipse">
            <a:avLst/>
          </a:prstGeom>
          <a:solidFill>
            <a:schemeClr val="accent1"/>
          </a:solidFill>
          <a:ln w="38100" algn="ctr">
            <a:noFill/>
            <a:prstDash val="sysDot"/>
            <a:miter lim="800000"/>
          </a:ln>
        </p:spPr>
        <p:txBody>
          <a:bodyPr lIns="91438" tIns="45719" rIns="91438" bIns="45719" anchor="ctr"/>
          <a:lstStyle/>
          <a:p>
            <a:pPr algn="ctr"/>
            <a:endParaRPr lang="en-US" altLang="zh-CN" sz="3200">
              <a:solidFill>
                <a:schemeClr val="accent1"/>
              </a:solidFill>
              <a:latin typeface="FontAwesome"/>
            </a:endParaRPr>
          </a:p>
        </p:txBody>
      </p:sp>
      <p:sp>
        <p:nvSpPr>
          <p:cNvPr id="240662" name="Oval 12"/>
          <p:cNvSpPr>
            <a:spLocks noChangeArrowheads="1"/>
          </p:cNvSpPr>
          <p:nvPr/>
        </p:nvSpPr>
        <p:spPr bwMode="auto">
          <a:xfrm>
            <a:off x="6338888" y="2482850"/>
            <a:ext cx="1458912" cy="1458913"/>
          </a:xfrm>
          <a:prstGeom prst="ellipse">
            <a:avLst/>
          </a:prstGeom>
          <a:solidFill>
            <a:srgbClr val="53BAE9"/>
          </a:solidFill>
          <a:ln w="38100" algn="ctr">
            <a:noFill/>
            <a:prstDash val="sysDot"/>
            <a:miter lim="800000"/>
          </a:ln>
        </p:spPr>
        <p:txBody>
          <a:bodyPr lIns="91438" tIns="45719" rIns="91438" bIns="45719" anchor="ctr"/>
          <a:lstStyle/>
          <a:p>
            <a:pPr algn="ctr"/>
            <a:endParaRPr lang="en-US" altLang="zh-CN" sz="3200">
              <a:solidFill>
                <a:schemeClr val="accent1"/>
              </a:solidFill>
              <a:latin typeface="FontAwesome"/>
            </a:endParaRPr>
          </a:p>
        </p:txBody>
      </p:sp>
      <p:sp>
        <p:nvSpPr>
          <p:cNvPr id="240663" name="Oval 15"/>
          <p:cNvSpPr>
            <a:spLocks noChangeArrowheads="1"/>
          </p:cNvSpPr>
          <p:nvPr/>
        </p:nvSpPr>
        <p:spPr bwMode="auto">
          <a:xfrm>
            <a:off x="4379913" y="2482850"/>
            <a:ext cx="1457325" cy="1458913"/>
          </a:xfrm>
          <a:prstGeom prst="ellipse">
            <a:avLst/>
          </a:prstGeom>
          <a:solidFill>
            <a:schemeClr val="accent1"/>
          </a:solidFill>
          <a:ln w="38100" algn="ctr">
            <a:noFill/>
            <a:prstDash val="sysDot"/>
            <a:miter lim="800000"/>
          </a:ln>
        </p:spPr>
        <p:txBody>
          <a:bodyPr lIns="91438" tIns="45719" rIns="91438" bIns="45719" anchor="ctr"/>
          <a:lstStyle/>
          <a:p>
            <a:pPr algn="ctr"/>
            <a:endParaRPr lang="en-US" altLang="zh-CN" sz="3200">
              <a:solidFill>
                <a:schemeClr val="accent1"/>
              </a:solidFill>
              <a:latin typeface="FontAwesome"/>
            </a:endParaRPr>
          </a:p>
        </p:txBody>
      </p:sp>
      <p:sp>
        <p:nvSpPr>
          <p:cNvPr id="240664" name="Text Placeholder 3"/>
          <p:cNvSpPr txBox="1">
            <a:spLocks noChangeArrowheads="1"/>
          </p:cNvSpPr>
          <p:nvPr/>
        </p:nvSpPr>
        <p:spPr bwMode="auto">
          <a:xfrm>
            <a:off x="239713" y="1792288"/>
            <a:ext cx="3963987" cy="328612"/>
          </a:xfrm>
          <a:prstGeom prst="rect">
            <a:avLst/>
          </a:prstGeom>
          <a:noFill/>
          <a:ln w="9525">
            <a:noFill/>
            <a:miter lim="800000"/>
          </a:ln>
        </p:spPr>
        <p:txBody>
          <a:bodyPr wrap="none" lIns="0" tIns="0" rIns="0" bIns="0" anchor="ctr">
            <a:spAutoFit/>
          </a:bodyPr>
          <a:lstStyle/>
          <a:p>
            <a:pPr algn="r"/>
            <a:r>
              <a:rPr lang="en-US" altLang="zh-CN" sz="2100" b="1">
                <a:solidFill>
                  <a:schemeClr val="accent1"/>
                </a:solidFill>
                <a:latin typeface="Segoe UI Black" pitchFamily="34" charset="0"/>
              </a:rPr>
              <a:t>01.</a:t>
            </a:r>
            <a:r>
              <a:rPr lang="zh-CN" altLang="en-US" sz="2100" b="1">
                <a:solidFill>
                  <a:schemeClr val="accent1"/>
                </a:solidFill>
                <a:latin typeface="Segoe UI Black" pitchFamily="34" charset="0"/>
              </a:rPr>
              <a:t>财政统计算、统发、统扣问题</a:t>
            </a:r>
            <a:endParaRPr lang="zh-CN" altLang="en-US" sz="2100" b="1">
              <a:solidFill>
                <a:schemeClr val="accent1"/>
              </a:solidFill>
              <a:latin typeface="Segoe UI Black" pitchFamily="34" charset="0"/>
            </a:endParaRPr>
          </a:p>
        </p:txBody>
      </p:sp>
      <p:sp>
        <p:nvSpPr>
          <p:cNvPr id="240665" name="Text Placeholder 3"/>
          <p:cNvSpPr txBox="1">
            <a:spLocks noChangeArrowheads="1"/>
          </p:cNvSpPr>
          <p:nvPr/>
        </p:nvSpPr>
        <p:spPr bwMode="auto">
          <a:xfrm>
            <a:off x="1331913" y="3138488"/>
            <a:ext cx="2593975" cy="328612"/>
          </a:xfrm>
          <a:prstGeom prst="rect">
            <a:avLst/>
          </a:prstGeom>
          <a:noFill/>
          <a:ln w="9525">
            <a:noFill/>
            <a:miter lim="800000"/>
          </a:ln>
        </p:spPr>
        <p:txBody>
          <a:bodyPr wrap="none" lIns="0" tIns="0" rIns="0" bIns="0" anchor="ctr">
            <a:spAutoFit/>
          </a:bodyPr>
          <a:lstStyle/>
          <a:p>
            <a:pPr algn="ctr"/>
            <a:r>
              <a:rPr lang="en-US" altLang="zh-CN" sz="2100" b="1">
                <a:solidFill>
                  <a:schemeClr val="accent1"/>
                </a:solidFill>
                <a:latin typeface="Segoe UI Black" pitchFamily="34" charset="0"/>
              </a:rPr>
              <a:t>03.</a:t>
            </a:r>
            <a:r>
              <a:rPr lang="zh-CN" altLang="en-US" sz="2100" b="1">
                <a:solidFill>
                  <a:schemeClr val="accent1"/>
                </a:solidFill>
                <a:latin typeface="Segoe UI Black" pitchFamily="34" charset="0"/>
              </a:rPr>
              <a:t>汇总申报单位问题</a:t>
            </a:r>
            <a:endParaRPr lang="zh-CN" altLang="en-US" sz="2100" b="1">
              <a:solidFill>
                <a:schemeClr val="accent1"/>
              </a:solidFill>
              <a:latin typeface="Segoe UI Black" pitchFamily="34" charset="0"/>
            </a:endParaRPr>
          </a:p>
        </p:txBody>
      </p:sp>
      <p:sp>
        <p:nvSpPr>
          <p:cNvPr id="240666" name="椭圆 47"/>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67" name="椭圆 48"/>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68" name="椭圆 49"/>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69" name="椭圆 50"/>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70" name="椭圆 51"/>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71" name="椭圆 52"/>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72" name="椭圆 53"/>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73" name="椭圆 54"/>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240674" name="文本框 55"/>
          <p:cNvSpPr txBox="1">
            <a:spLocks noChangeArrowheads="1"/>
          </p:cNvSpPr>
          <p:nvPr/>
        </p:nvSpPr>
        <p:spPr bwMode="auto">
          <a:xfrm>
            <a:off x="4387850" y="280988"/>
            <a:ext cx="3416300"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需要关注的几个问题</a:t>
            </a:r>
            <a:endParaRPr lang="zh-CN" altLang="en-US" sz="2800">
              <a:solidFill>
                <a:schemeClr val="accent1"/>
              </a:solidFill>
              <a:latin typeface="华文细黑" pitchFamily="2" charset="-122"/>
              <a:ea typeface="华文细黑" pitchFamily="2" charset="-122"/>
            </a:endParaRPr>
          </a:p>
        </p:txBody>
      </p:sp>
      <p:sp>
        <p:nvSpPr>
          <p:cNvPr id="240675" name="Text Placeholder 3"/>
          <p:cNvSpPr txBox="1">
            <a:spLocks noChangeArrowheads="1"/>
          </p:cNvSpPr>
          <p:nvPr/>
        </p:nvSpPr>
        <p:spPr bwMode="auto">
          <a:xfrm>
            <a:off x="8389938" y="2540000"/>
            <a:ext cx="2051050" cy="328613"/>
          </a:xfrm>
          <a:prstGeom prst="rect">
            <a:avLst/>
          </a:prstGeom>
          <a:noFill/>
          <a:ln w="9525">
            <a:noFill/>
            <a:miter lim="800000"/>
          </a:ln>
        </p:spPr>
        <p:txBody>
          <a:bodyPr wrap="none" lIns="0" tIns="0" rIns="0" bIns="0" anchor="ctr">
            <a:spAutoFit/>
          </a:bodyPr>
          <a:lstStyle/>
          <a:p>
            <a:pPr algn="ctr"/>
            <a:r>
              <a:rPr lang="en-US" altLang="zh-CN" sz="2100" b="1">
                <a:solidFill>
                  <a:schemeClr val="accent1"/>
                </a:solidFill>
                <a:latin typeface="Segoe UI Black" pitchFamily="34" charset="0"/>
              </a:rPr>
              <a:t>02.</a:t>
            </a:r>
            <a:r>
              <a:rPr lang="zh-CN" altLang="en-US" sz="2100" b="1">
                <a:solidFill>
                  <a:schemeClr val="accent1"/>
                </a:solidFill>
                <a:latin typeface="Segoe UI Black" pitchFamily="34" charset="0"/>
              </a:rPr>
              <a:t>数据清理问题</a:t>
            </a:r>
            <a:endParaRPr lang="zh-CN" altLang="en-US" sz="2100" b="1">
              <a:solidFill>
                <a:schemeClr val="accent1"/>
              </a:solidFill>
              <a:latin typeface="Segoe UI Black" pitchFamily="34" charset="0"/>
            </a:endParaRPr>
          </a:p>
        </p:txBody>
      </p:sp>
      <p:sp>
        <p:nvSpPr>
          <p:cNvPr id="240676" name="Text Placeholder 3"/>
          <p:cNvSpPr txBox="1">
            <a:spLocks noChangeArrowheads="1"/>
          </p:cNvSpPr>
          <p:nvPr/>
        </p:nvSpPr>
        <p:spPr bwMode="auto">
          <a:xfrm>
            <a:off x="8828088" y="3614738"/>
            <a:ext cx="2055812" cy="328612"/>
          </a:xfrm>
          <a:prstGeom prst="rect">
            <a:avLst/>
          </a:prstGeom>
          <a:noFill/>
          <a:ln w="9525">
            <a:noFill/>
            <a:miter lim="800000"/>
          </a:ln>
        </p:spPr>
        <p:txBody>
          <a:bodyPr wrap="none" lIns="0" tIns="0" rIns="0" bIns="0" anchor="ctr">
            <a:spAutoFit/>
          </a:bodyPr>
          <a:lstStyle/>
          <a:p>
            <a:pPr algn="ctr"/>
            <a:r>
              <a:rPr lang="en-US" altLang="zh-CN" sz="2100" b="1">
                <a:solidFill>
                  <a:schemeClr val="accent1"/>
                </a:solidFill>
                <a:latin typeface="Segoe UI Black" pitchFamily="34" charset="0"/>
              </a:rPr>
              <a:t>04.</a:t>
            </a:r>
            <a:r>
              <a:rPr lang="zh-CN" altLang="en-US" sz="2100" b="1">
                <a:solidFill>
                  <a:schemeClr val="accent1"/>
                </a:solidFill>
                <a:latin typeface="Segoe UI Black" pitchFamily="34" charset="0"/>
              </a:rPr>
              <a:t>代开发票问题</a:t>
            </a:r>
            <a:endParaRPr lang="zh-CN" altLang="en-US" sz="2100" b="1">
              <a:solidFill>
                <a:schemeClr val="accent1"/>
              </a:solidFill>
              <a:latin typeface="Segoe UI Black" pitchFamily="34" charset="0"/>
            </a:endParaRPr>
          </a:p>
        </p:txBody>
      </p:sp>
    </p:spTree>
  </p:cSld>
  <p:clrMapOvr>
    <a:masterClrMapping/>
  </p:clrMapOvr>
  <p:transition spd="slow">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图片 1"/>
          <p:cNvPicPr>
            <a:picLocks noChangeAspect="1"/>
          </p:cNvPicPr>
          <p:nvPr/>
        </p:nvPicPr>
        <p:blipFill>
          <a:blip r:embed="rId1"/>
          <a:srcRect/>
          <a:stretch>
            <a:fillRect/>
          </a:stretch>
        </p:blipFill>
        <p:spPr bwMode="auto">
          <a:xfrm>
            <a:off x="-265113" y="2359025"/>
            <a:ext cx="11884026" cy="4910138"/>
          </a:xfrm>
          <a:prstGeom prst="rect">
            <a:avLst/>
          </a:prstGeom>
          <a:noFill/>
          <a:ln w="9525">
            <a:noFill/>
            <a:miter lim="800000"/>
            <a:headEnd/>
            <a:tailEnd/>
          </a:ln>
        </p:spPr>
      </p:pic>
      <p:grpSp>
        <p:nvGrpSpPr>
          <p:cNvPr id="242690" name="组合 5"/>
          <p:cNvGrpSpPr/>
          <p:nvPr/>
        </p:nvGrpSpPr>
        <p:grpSpPr bwMode="auto">
          <a:xfrm rot="8869549">
            <a:off x="4787900" y="1392238"/>
            <a:ext cx="2984500" cy="1254125"/>
            <a:chOff x="4105117" y="764592"/>
            <a:chExt cx="2984251" cy="1255288"/>
          </a:xfrm>
        </p:grpSpPr>
        <p:sp>
          <p:nvSpPr>
            <p:cNvPr id="85" name="Freeform 34"/>
            <p:cNvSpPr>
              <a:spLocks noEditPoints="1"/>
            </p:cNvSpPr>
            <p:nvPr/>
          </p:nvSpPr>
          <p:spPr bwMode="auto">
            <a:xfrm flipH="1">
              <a:off x="4147994" y="805823"/>
              <a:ext cx="687330" cy="44491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6" name="任意多边形 85"/>
            <p:cNvSpPr/>
            <p:nvPr/>
          </p:nvSpPr>
          <p:spPr>
            <a:xfrm>
              <a:off x="4900566" y="1081582"/>
              <a:ext cx="2230251" cy="975629"/>
            </a:xfrm>
            <a:custGeom>
              <a:avLst/>
              <a:gdLst>
                <a:gd name="connsiteX0" fmla="*/ 0 w 2229853"/>
                <a:gd name="connsiteY0" fmla="*/ 0 h 1090863"/>
                <a:gd name="connsiteX1" fmla="*/ 914400 w 2229853"/>
                <a:gd name="connsiteY1" fmla="*/ 240632 h 1090863"/>
                <a:gd name="connsiteX2" fmla="*/ 1042737 w 2229853"/>
                <a:gd name="connsiteY2" fmla="*/ 850232 h 1090863"/>
                <a:gd name="connsiteX3" fmla="*/ 2229853 w 2229853"/>
                <a:gd name="connsiteY3" fmla="*/ 1090863 h 1090863"/>
              </a:gdLst>
              <a:ahLst/>
              <a:cxnLst>
                <a:cxn ang="0">
                  <a:pos x="connsiteX0" y="connsiteY0"/>
                </a:cxn>
                <a:cxn ang="0">
                  <a:pos x="connsiteX1" y="connsiteY1"/>
                </a:cxn>
                <a:cxn ang="0">
                  <a:pos x="connsiteX2" y="connsiteY2"/>
                </a:cxn>
                <a:cxn ang="0">
                  <a:pos x="connsiteX3" y="connsiteY3"/>
                </a:cxn>
              </a:cxnLst>
              <a:rect l="l" t="t" r="r" b="b"/>
              <a:pathLst>
                <a:path w="2229853" h="1090863">
                  <a:moveTo>
                    <a:pt x="0" y="0"/>
                  </a:moveTo>
                  <a:cubicBezTo>
                    <a:pt x="370305" y="49463"/>
                    <a:pt x="740611" y="98927"/>
                    <a:pt x="914400" y="240632"/>
                  </a:cubicBezTo>
                  <a:cubicBezTo>
                    <a:pt x="1088189" y="382337"/>
                    <a:pt x="823495" y="708527"/>
                    <a:pt x="1042737" y="850232"/>
                  </a:cubicBezTo>
                  <a:cubicBezTo>
                    <a:pt x="1261979" y="991937"/>
                    <a:pt x="1745916" y="1041400"/>
                    <a:pt x="2229853" y="1090863"/>
                  </a:cubicBezTo>
                </a:path>
              </a:pathLst>
            </a:custGeom>
            <a:noFill/>
            <a:ln w="19050" cap="rnd">
              <a:solidFill>
                <a:schemeClr val="bg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sp>
        <p:nvSpPr>
          <p:cNvPr id="242691" name="文本框 13"/>
          <p:cNvSpPr txBox="1">
            <a:spLocks noChangeArrowheads="1"/>
          </p:cNvSpPr>
          <p:nvPr/>
        </p:nvSpPr>
        <p:spPr bwMode="auto">
          <a:xfrm>
            <a:off x="4021138" y="2857500"/>
            <a:ext cx="5927725" cy="914400"/>
          </a:xfrm>
          <a:prstGeom prst="rect">
            <a:avLst/>
          </a:prstGeom>
          <a:noFill/>
          <a:ln w="9525">
            <a:noFill/>
            <a:miter lim="800000"/>
          </a:ln>
        </p:spPr>
        <p:txBody>
          <a:bodyPr>
            <a:spAutoFit/>
          </a:bodyPr>
          <a:lstStyle/>
          <a:p>
            <a:r>
              <a:rPr lang="zh-CN" altLang="en-US" sz="5400">
                <a:solidFill>
                  <a:schemeClr val="bg1"/>
                </a:solidFill>
                <a:ea typeface="黑体" panose="02010609060101010101" charset="-122"/>
                <a:sym typeface="+mn-lt"/>
              </a:rPr>
              <a:t>感谢您的</a:t>
            </a:r>
            <a:r>
              <a:rPr lang="zh-CN" altLang="en-US" sz="5400">
                <a:solidFill>
                  <a:srgbClr val="FFC000"/>
                </a:solidFill>
                <a:ea typeface="黑体" panose="02010609060101010101" charset="-122"/>
                <a:sym typeface="+mn-lt"/>
              </a:rPr>
              <a:t>耐心</a:t>
            </a:r>
            <a:r>
              <a:rPr lang="zh-CN" altLang="en-US" sz="5400">
                <a:solidFill>
                  <a:schemeClr val="bg1"/>
                </a:solidFill>
                <a:ea typeface="黑体" panose="02010609060101010101" charset="-122"/>
                <a:sym typeface="+mn-lt"/>
              </a:rPr>
              <a:t>倾听</a:t>
            </a:r>
            <a:endParaRPr lang="zh-CN" altLang="en-US" sz="5400">
              <a:solidFill>
                <a:schemeClr val="bg1"/>
              </a:solidFill>
              <a:ea typeface="黑体" panose="02010609060101010101" charset="-122"/>
              <a:sym typeface="+mn-lt"/>
            </a:endParaRPr>
          </a:p>
        </p:txBody>
      </p:sp>
      <p:pic>
        <p:nvPicPr>
          <p:cNvPr id="86023" name="图片 22"/>
          <p:cNvPicPr>
            <a:picLocks noChangeAspect="1"/>
          </p:cNvPicPr>
          <p:nvPr/>
        </p:nvPicPr>
        <p:blipFill>
          <a:blip r:embed="rId2"/>
          <a:srcRect/>
          <a:stretch>
            <a:fillRect/>
          </a:stretch>
        </p:blipFill>
        <p:spPr bwMode="auto">
          <a:xfrm>
            <a:off x="2679700" y="2824163"/>
            <a:ext cx="1023938" cy="963612"/>
          </a:xfrm>
          <a:prstGeom prst="rect">
            <a:avLst/>
          </a:prstGeom>
          <a:noFill/>
          <a:ln w="9525">
            <a:noFill/>
            <a:miter lim="800000"/>
            <a:headEnd/>
            <a:tailEnd/>
          </a:ln>
        </p:spPr>
      </p:pic>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fade">
                                      <p:cBhvr>
                                        <p:cTn id="7" dur="1000"/>
                                        <p:tgtEl>
                                          <p:spTgt spid="86023"/>
                                        </p:tgtEl>
                                      </p:cBhvr>
                                    </p:animEffect>
                                    <p:anim calcmode="lin" valueType="num">
                                      <p:cBhvr>
                                        <p:cTn id="8" dur="1000" fill="hold"/>
                                        <p:tgtEl>
                                          <p:spTgt spid="86023"/>
                                        </p:tgtEl>
                                        <p:attrNameLst>
                                          <p:attrName>style.rotation</p:attrName>
                                        </p:attrNameLst>
                                      </p:cBhvr>
                                      <p:tavLst>
                                        <p:tav tm="0">
                                          <p:val>
                                            <p:fltVal val="720"/>
                                          </p:val>
                                        </p:tav>
                                        <p:tav tm="100000">
                                          <p:val>
                                            <p:fltVal val="0"/>
                                          </p:val>
                                        </p:tav>
                                      </p:tavLst>
                                    </p:anim>
                                    <p:anim calcmode="lin" valueType="num">
                                      <p:cBhvr>
                                        <p:cTn id="9" dur="1000" fill="hold"/>
                                        <p:tgtEl>
                                          <p:spTgt spid="86023"/>
                                        </p:tgtEl>
                                        <p:attrNameLst>
                                          <p:attrName>ppt_h</p:attrName>
                                        </p:attrNameLst>
                                      </p:cBhvr>
                                      <p:tavLst>
                                        <p:tav tm="0">
                                          <p:val>
                                            <p:fltVal val="0"/>
                                          </p:val>
                                        </p:tav>
                                        <p:tav tm="100000">
                                          <p:val>
                                            <p:strVal val="#ppt_h"/>
                                          </p:val>
                                        </p:tav>
                                      </p:tavLst>
                                    </p:anim>
                                    <p:anim calcmode="lin" valueType="num">
                                      <p:cBhvr>
                                        <p:cTn id="10" dur="1000" fill="hold"/>
                                        <p:tgtEl>
                                          <p:spTgt spid="860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7"/>
          <p:cNvGrpSpPr/>
          <p:nvPr/>
        </p:nvGrpSpPr>
        <p:grpSpPr bwMode="auto">
          <a:xfrm>
            <a:off x="7493000" y="1314450"/>
            <a:ext cx="4357688" cy="4878388"/>
            <a:chOff x="724698" y="966428"/>
            <a:chExt cx="3267004" cy="3659150"/>
          </a:xfrm>
        </p:grpSpPr>
        <p:grpSp>
          <p:nvGrpSpPr>
            <p:cNvPr id="52239" name="Group 8"/>
            <p:cNvGrpSpPr/>
            <p:nvPr/>
          </p:nvGrpSpPr>
          <p:grpSpPr bwMode="auto">
            <a:xfrm>
              <a:off x="877077" y="992525"/>
              <a:ext cx="3114625" cy="3633053"/>
              <a:chOff x="5772912" y="1011936"/>
              <a:chExt cx="3115056" cy="3633216"/>
            </a:xfrm>
          </p:grpSpPr>
          <p:pic>
            <p:nvPicPr>
              <p:cNvPr id="52301" name="Picture 9"/>
              <p:cNvPicPr>
                <a:picLocks noChangeAspect="1" noChangeArrowheads="1"/>
              </p:cNvPicPr>
              <p:nvPr/>
            </p:nvPicPr>
            <p:blipFill>
              <a:blip r:embed="rId1"/>
              <a:srcRect/>
              <a:stretch>
                <a:fillRect/>
              </a:stretch>
            </p:blipFill>
            <p:spPr bwMode="auto">
              <a:xfrm>
                <a:off x="5772912" y="1011936"/>
                <a:ext cx="3115056" cy="3633216"/>
              </a:xfrm>
              <a:prstGeom prst="rect">
                <a:avLst/>
              </a:prstGeom>
              <a:noFill/>
              <a:ln w="9525">
                <a:noFill/>
                <a:miter lim="800000"/>
                <a:headEnd/>
                <a:tailEnd/>
              </a:ln>
            </p:spPr>
          </p:pic>
          <p:sp>
            <p:nvSpPr>
              <p:cNvPr id="52302" name="Rectangle 10"/>
              <p:cNvSpPr>
                <a:spLocks noChangeArrowheads="1"/>
              </p:cNvSpPr>
              <p:nvPr/>
            </p:nvSpPr>
            <p:spPr bwMode="auto">
              <a:xfrm>
                <a:off x="5839742" y="1078662"/>
                <a:ext cx="2963561" cy="3482841"/>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2347" name="AutoShape 11"/>
            <p:cNvSpPr>
              <a:spLocks noChangeArrowheads="1"/>
            </p:cNvSpPr>
            <p:nvPr/>
          </p:nvSpPr>
          <p:spPr bwMode="auto">
            <a:xfrm>
              <a:off x="1046043" y="1237917"/>
              <a:ext cx="2740951" cy="3206668"/>
            </a:xfrm>
            <a:prstGeom prst="roundRect">
              <a:avLst>
                <a:gd name="adj" fmla="val 2199"/>
              </a:avLst>
            </a:prstGeom>
            <a:solidFill>
              <a:srgbClr val="FFFFFF"/>
            </a:solidFill>
            <a:ln w="9525">
              <a:noFill/>
              <a:round/>
            </a:ln>
            <a:effectLst>
              <a:outerShdw dist="63499" dir="2700038"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41" name="Group 12"/>
            <p:cNvGrpSpPr/>
            <p:nvPr/>
          </p:nvGrpSpPr>
          <p:grpSpPr bwMode="auto">
            <a:xfrm>
              <a:off x="1318850" y="966428"/>
              <a:ext cx="2194452" cy="493518"/>
              <a:chOff x="3734206" y="1430045"/>
              <a:chExt cx="2262617" cy="599736"/>
            </a:xfrm>
          </p:grpSpPr>
          <p:grpSp>
            <p:nvGrpSpPr>
              <p:cNvPr id="52246" name="Group 13"/>
              <p:cNvGrpSpPr/>
              <p:nvPr/>
            </p:nvGrpSpPr>
            <p:grpSpPr bwMode="auto">
              <a:xfrm>
                <a:off x="4244699" y="1430045"/>
                <a:ext cx="220646" cy="599736"/>
                <a:chOff x="4621429" y="1440947"/>
                <a:chExt cx="220646" cy="599736"/>
              </a:xfrm>
            </p:grpSpPr>
            <p:sp>
              <p:nvSpPr>
                <p:cNvPr id="142350" name="Oval 14"/>
                <p:cNvSpPr>
                  <a:spLocks noChangeArrowheads="1"/>
                </p:cNvSpPr>
                <p:nvPr/>
              </p:nvSpPr>
              <p:spPr bwMode="auto">
                <a:xfrm flipH="1">
                  <a:off x="4621157" y="1820067"/>
                  <a:ext cx="222111" cy="219947"/>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92" name="Group 15"/>
                <p:cNvGrpSpPr/>
                <p:nvPr/>
              </p:nvGrpSpPr>
              <p:grpSpPr bwMode="auto">
                <a:xfrm>
                  <a:off x="4642105" y="1843045"/>
                  <a:ext cx="182250" cy="177785"/>
                  <a:chOff x="6729984" y="1316736"/>
                  <a:chExt cx="176784" cy="146304"/>
                </a:xfrm>
              </p:grpSpPr>
              <p:pic>
                <p:nvPicPr>
                  <p:cNvPr id="52299" name="Picture 16"/>
                  <p:cNvPicPr>
                    <a:picLocks noChangeAspect="1" noChangeArrowheads="1"/>
                  </p:cNvPicPr>
                  <p:nvPr/>
                </p:nvPicPr>
                <p:blipFill>
                  <a:blip r:embed="rId2"/>
                  <a:srcRect/>
                  <a:stretch>
                    <a:fillRect/>
                  </a:stretch>
                </p:blipFill>
                <p:spPr bwMode="auto">
                  <a:xfrm>
                    <a:off x="6729984" y="1316736"/>
                    <a:ext cx="176784" cy="146304"/>
                  </a:xfrm>
                  <a:prstGeom prst="rect">
                    <a:avLst/>
                  </a:prstGeom>
                  <a:noFill/>
                  <a:ln w="9525">
                    <a:noFill/>
                    <a:miter lim="800000"/>
                    <a:headEnd/>
                    <a:tailEnd/>
                  </a:ln>
                </p:spPr>
              </p:pic>
              <p:sp>
                <p:nvSpPr>
                  <p:cNvPr id="52300" name="Rectangle 17"/>
                  <p:cNvSpPr>
                    <a:spLocks noChangeArrowheads="1"/>
                  </p:cNvSpPr>
                  <p:nvPr/>
                </p:nvSpPr>
                <p:spPr bwMode="auto">
                  <a:xfrm>
                    <a:off x="6755034" y="1336066"/>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93" name="Group 18"/>
                <p:cNvGrpSpPr/>
                <p:nvPr/>
              </p:nvGrpSpPr>
              <p:grpSpPr bwMode="auto">
                <a:xfrm>
                  <a:off x="4730088" y="1405991"/>
                  <a:ext cx="94267" cy="577800"/>
                  <a:chOff x="6815328" y="957072"/>
                  <a:chExt cx="91440" cy="475488"/>
                </a:xfrm>
              </p:grpSpPr>
              <p:pic>
                <p:nvPicPr>
                  <p:cNvPr id="52297" name="Picture 19"/>
                  <p:cNvPicPr>
                    <a:picLocks noChangeAspect="1" noChangeArrowheads="1"/>
                  </p:cNvPicPr>
                  <p:nvPr/>
                </p:nvPicPr>
                <p:blipFill>
                  <a:blip r:embed="rId3"/>
                  <a:srcRect/>
                  <a:stretch>
                    <a:fillRect/>
                  </a:stretch>
                </p:blipFill>
                <p:spPr bwMode="auto">
                  <a:xfrm>
                    <a:off x="6815328" y="957072"/>
                    <a:ext cx="91440" cy="475488"/>
                  </a:xfrm>
                  <a:prstGeom prst="rect">
                    <a:avLst/>
                  </a:prstGeom>
                  <a:noFill/>
                  <a:ln w="9525">
                    <a:noFill/>
                    <a:miter lim="800000"/>
                    <a:headEnd/>
                    <a:tailEnd/>
                  </a:ln>
                </p:spPr>
              </p:pic>
              <p:sp>
                <p:nvSpPr>
                  <p:cNvPr id="52298" name="Rectangle 20"/>
                  <p:cNvSpPr>
                    <a:spLocks noChangeArrowheads="1"/>
                  </p:cNvSpPr>
                  <p:nvPr/>
                </p:nvSpPr>
                <p:spPr bwMode="auto">
                  <a:xfrm>
                    <a:off x="6847317"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94" name="Group 21"/>
                <p:cNvGrpSpPr/>
                <p:nvPr/>
              </p:nvGrpSpPr>
              <p:grpSpPr bwMode="auto">
                <a:xfrm>
                  <a:off x="4654674" y="1405991"/>
                  <a:ext cx="100552" cy="577800"/>
                  <a:chOff x="6742176" y="957072"/>
                  <a:chExt cx="97536" cy="475488"/>
                </a:xfrm>
              </p:grpSpPr>
              <p:pic>
                <p:nvPicPr>
                  <p:cNvPr id="52295" name="Picture 22"/>
                  <p:cNvPicPr>
                    <a:picLocks noChangeAspect="1" noChangeArrowheads="1"/>
                  </p:cNvPicPr>
                  <p:nvPr/>
                </p:nvPicPr>
                <p:blipFill>
                  <a:blip r:embed="rId4"/>
                  <a:srcRect/>
                  <a:stretch>
                    <a:fillRect/>
                  </a:stretch>
                </p:blipFill>
                <p:spPr bwMode="auto">
                  <a:xfrm>
                    <a:off x="6742176" y="957072"/>
                    <a:ext cx="97536" cy="475488"/>
                  </a:xfrm>
                  <a:prstGeom prst="rect">
                    <a:avLst/>
                  </a:prstGeom>
                  <a:noFill/>
                  <a:ln w="9525">
                    <a:noFill/>
                    <a:miter lim="800000"/>
                    <a:headEnd/>
                    <a:tailEnd/>
                  </a:ln>
                </p:spPr>
              </p:pic>
              <p:sp>
                <p:nvSpPr>
                  <p:cNvPr id="52296" name="Rectangle 23"/>
                  <p:cNvSpPr>
                    <a:spLocks noChangeArrowheads="1"/>
                  </p:cNvSpPr>
                  <p:nvPr/>
                </p:nvSpPr>
                <p:spPr bwMode="auto">
                  <a:xfrm>
                    <a:off x="6778748"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52247" name="Group 24"/>
              <p:cNvGrpSpPr/>
              <p:nvPr/>
            </p:nvGrpSpPr>
            <p:grpSpPr bwMode="auto">
              <a:xfrm>
                <a:off x="3734206" y="1430045"/>
                <a:ext cx="220646" cy="599736"/>
                <a:chOff x="4339321" y="1440947"/>
                <a:chExt cx="220646" cy="599736"/>
              </a:xfrm>
            </p:grpSpPr>
            <p:sp>
              <p:nvSpPr>
                <p:cNvPr id="142361" name="Oval 25"/>
                <p:cNvSpPr>
                  <a:spLocks noChangeArrowheads="1"/>
                </p:cNvSpPr>
                <p:nvPr/>
              </p:nvSpPr>
              <p:spPr bwMode="auto">
                <a:xfrm flipH="1">
                  <a:off x="4339054" y="1820067"/>
                  <a:ext cx="222111" cy="219947"/>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82" name="Group 26"/>
                <p:cNvGrpSpPr/>
                <p:nvPr/>
              </p:nvGrpSpPr>
              <p:grpSpPr bwMode="auto">
                <a:xfrm>
                  <a:off x="4361447" y="1843045"/>
                  <a:ext cx="175966" cy="177785"/>
                  <a:chOff x="6236208" y="1316736"/>
                  <a:chExt cx="170688" cy="146304"/>
                </a:xfrm>
              </p:grpSpPr>
              <p:pic>
                <p:nvPicPr>
                  <p:cNvPr id="52289" name="Picture 27"/>
                  <p:cNvPicPr>
                    <a:picLocks noChangeAspect="1" noChangeArrowheads="1"/>
                  </p:cNvPicPr>
                  <p:nvPr/>
                </p:nvPicPr>
                <p:blipFill>
                  <a:blip r:embed="rId5"/>
                  <a:srcRect/>
                  <a:stretch>
                    <a:fillRect/>
                  </a:stretch>
                </p:blipFill>
                <p:spPr bwMode="auto">
                  <a:xfrm>
                    <a:off x="6236208" y="1316736"/>
                    <a:ext cx="170688" cy="146304"/>
                  </a:xfrm>
                  <a:prstGeom prst="rect">
                    <a:avLst/>
                  </a:prstGeom>
                  <a:noFill/>
                  <a:ln w="9525">
                    <a:noFill/>
                    <a:miter lim="800000"/>
                    <a:headEnd/>
                    <a:tailEnd/>
                  </a:ln>
                </p:spPr>
              </p:pic>
              <p:sp>
                <p:nvSpPr>
                  <p:cNvPr id="52290" name="Rectangle 28"/>
                  <p:cNvSpPr>
                    <a:spLocks noChangeArrowheads="1"/>
                  </p:cNvSpPr>
                  <p:nvPr/>
                </p:nvSpPr>
                <p:spPr bwMode="auto">
                  <a:xfrm>
                    <a:off x="6259853" y="1336066"/>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83" name="Group 29"/>
                <p:cNvGrpSpPr/>
                <p:nvPr/>
              </p:nvGrpSpPr>
              <p:grpSpPr bwMode="auto">
                <a:xfrm>
                  <a:off x="4436861" y="1405991"/>
                  <a:ext cx="100552" cy="577800"/>
                  <a:chOff x="6309360" y="957072"/>
                  <a:chExt cx="97536" cy="475488"/>
                </a:xfrm>
              </p:grpSpPr>
              <p:pic>
                <p:nvPicPr>
                  <p:cNvPr id="52287" name="Picture 30"/>
                  <p:cNvPicPr>
                    <a:picLocks noChangeAspect="1" noChangeArrowheads="1"/>
                  </p:cNvPicPr>
                  <p:nvPr/>
                </p:nvPicPr>
                <p:blipFill>
                  <a:blip r:embed="rId4"/>
                  <a:srcRect/>
                  <a:stretch>
                    <a:fillRect/>
                  </a:stretch>
                </p:blipFill>
                <p:spPr bwMode="auto">
                  <a:xfrm>
                    <a:off x="6309360" y="957072"/>
                    <a:ext cx="97536" cy="475488"/>
                  </a:xfrm>
                  <a:prstGeom prst="rect">
                    <a:avLst/>
                  </a:prstGeom>
                  <a:noFill/>
                  <a:ln w="9525">
                    <a:noFill/>
                    <a:miter lim="800000"/>
                    <a:headEnd/>
                    <a:tailEnd/>
                  </a:ln>
                </p:spPr>
              </p:pic>
              <p:sp>
                <p:nvSpPr>
                  <p:cNvPr id="52288" name="Rectangle 31"/>
                  <p:cNvSpPr>
                    <a:spLocks noChangeArrowheads="1"/>
                  </p:cNvSpPr>
                  <p:nvPr/>
                </p:nvSpPr>
                <p:spPr bwMode="auto">
                  <a:xfrm>
                    <a:off x="6345673"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84" name="Group 32"/>
                <p:cNvGrpSpPr/>
                <p:nvPr/>
              </p:nvGrpSpPr>
              <p:grpSpPr bwMode="auto">
                <a:xfrm>
                  <a:off x="4367731" y="1405991"/>
                  <a:ext cx="94267" cy="577800"/>
                  <a:chOff x="6242304" y="957072"/>
                  <a:chExt cx="91440" cy="475488"/>
                </a:xfrm>
              </p:grpSpPr>
              <p:pic>
                <p:nvPicPr>
                  <p:cNvPr id="52285" name="Picture 33"/>
                  <p:cNvPicPr>
                    <a:picLocks noChangeAspect="1" noChangeArrowheads="1"/>
                  </p:cNvPicPr>
                  <p:nvPr/>
                </p:nvPicPr>
                <p:blipFill>
                  <a:blip r:embed="rId3"/>
                  <a:srcRect/>
                  <a:stretch>
                    <a:fillRect/>
                  </a:stretch>
                </p:blipFill>
                <p:spPr bwMode="auto">
                  <a:xfrm>
                    <a:off x="6242304" y="957072"/>
                    <a:ext cx="91440" cy="475488"/>
                  </a:xfrm>
                  <a:prstGeom prst="rect">
                    <a:avLst/>
                  </a:prstGeom>
                  <a:noFill/>
                  <a:ln w="9525">
                    <a:noFill/>
                    <a:miter lim="800000"/>
                    <a:headEnd/>
                    <a:tailEnd/>
                  </a:ln>
                </p:spPr>
              </p:pic>
              <p:sp>
                <p:nvSpPr>
                  <p:cNvPr id="52286" name="Rectangle 34"/>
                  <p:cNvSpPr>
                    <a:spLocks noChangeArrowheads="1"/>
                  </p:cNvSpPr>
                  <p:nvPr/>
                </p:nvSpPr>
                <p:spPr bwMode="auto">
                  <a:xfrm>
                    <a:off x="6277104"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52248" name="Group 35"/>
              <p:cNvGrpSpPr/>
              <p:nvPr/>
            </p:nvGrpSpPr>
            <p:grpSpPr bwMode="auto">
              <a:xfrm>
                <a:off x="5265685" y="1430045"/>
                <a:ext cx="220646" cy="599736"/>
                <a:chOff x="5670727" y="1440947"/>
                <a:chExt cx="220646" cy="599736"/>
              </a:xfrm>
            </p:grpSpPr>
            <p:sp>
              <p:nvSpPr>
                <p:cNvPr id="142372" name="Oval 36"/>
                <p:cNvSpPr>
                  <a:spLocks noChangeArrowheads="1"/>
                </p:cNvSpPr>
                <p:nvPr/>
              </p:nvSpPr>
              <p:spPr bwMode="auto">
                <a:xfrm flipH="1">
                  <a:off x="5666763" y="1820067"/>
                  <a:ext cx="223338" cy="219947"/>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72" name="Group 37"/>
                <p:cNvGrpSpPr/>
                <p:nvPr/>
              </p:nvGrpSpPr>
              <p:grpSpPr bwMode="auto">
                <a:xfrm>
                  <a:off x="5688504" y="1843045"/>
                  <a:ext cx="182250" cy="177785"/>
                  <a:chOff x="7717536" y="1316736"/>
                  <a:chExt cx="176784" cy="146304"/>
                </a:xfrm>
              </p:grpSpPr>
              <p:pic>
                <p:nvPicPr>
                  <p:cNvPr id="52279" name="Picture 38"/>
                  <p:cNvPicPr>
                    <a:picLocks noChangeAspect="1" noChangeArrowheads="1"/>
                  </p:cNvPicPr>
                  <p:nvPr/>
                </p:nvPicPr>
                <p:blipFill>
                  <a:blip r:embed="rId2"/>
                  <a:srcRect/>
                  <a:stretch>
                    <a:fillRect/>
                  </a:stretch>
                </p:blipFill>
                <p:spPr bwMode="auto">
                  <a:xfrm>
                    <a:off x="7717536" y="1316736"/>
                    <a:ext cx="176784" cy="146304"/>
                  </a:xfrm>
                  <a:prstGeom prst="rect">
                    <a:avLst/>
                  </a:prstGeom>
                  <a:noFill/>
                  <a:ln w="9525">
                    <a:noFill/>
                    <a:miter lim="800000"/>
                    <a:headEnd/>
                    <a:tailEnd/>
                  </a:ln>
                </p:spPr>
              </p:pic>
              <p:sp>
                <p:nvSpPr>
                  <p:cNvPr id="52280" name="Rectangle 39"/>
                  <p:cNvSpPr>
                    <a:spLocks noChangeArrowheads="1"/>
                  </p:cNvSpPr>
                  <p:nvPr/>
                </p:nvSpPr>
                <p:spPr bwMode="auto">
                  <a:xfrm>
                    <a:off x="7745398" y="1336066"/>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73" name="Group 40"/>
                <p:cNvGrpSpPr/>
                <p:nvPr/>
              </p:nvGrpSpPr>
              <p:grpSpPr bwMode="auto">
                <a:xfrm>
                  <a:off x="5776487" y="1405991"/>
                  <a:ext cx="94267" cy="577800"/>
                  <a:chOff x="7802880" y="957072"/>
                  <a:chExt cx="91440" cy="475488"/>
                </a:xfrm>
              </p:grpSpPr>
              <p:pic>
                <p:nvPicPr>
                  <p:cNvPr id="52277" name="Picture 41"/>
                  <p:cNvPicPr>
                    <a:picLocks noChangeAspect="1" noChangeArrowheads="1"/>
                  </p:cNvPicPr>
                  <p:nvPr/>
                </p:nvPicPr>
                <p:blipFill>
                  <a:blip r:embed="rId3"/>
                  <a:srcRect/>
                  <a:stretch>
                    <a:fillRect/>
                  </a:stretch>
                </p:blipFill>
                <p:spPr bwMode="auto">
                  <a:xfrm>
                    <a:off x="7802880" y="957072"/>
                    <a:ext cx="91440" cy="475488"/>
                  </a:xfrm>
                  <a:prstGeom prst="rect">
                    <a:avLst/>
                  </a:prstGeom>
                  <a:noFill/>
                  <a:ln w="9525">
                    <a:noFill/>
                    <a:miter lim="800000"/>
                    <a:headEnd/>
                    <a:tailEnd/>
                  </a:ln>
                </p:spPr>
              </p:pic>
              <p:sp>
                <p:nvSpPr>
                  <p:cNvPr id="52278" name="Rectangle 42"/>
                  <p:cNvSpPr>
                    <a:spLocks noChangeArrowheads="1"/>
                  </p:cNvSpPr>
                  <p:nvPr/>
                </p:nvSpPr>
                <p:spPr bwMode="auto">
                  <a:xfrm>
                    <a:off x="7837681"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74" name="Group 43"/>
                <p:cNvGrpSpPr/>
                <p:nvPr/>
              </p:nvGrpSpPr>
              <p:grpSpPr bwMode="auto">
                <a:xfrm>
                  <a:off x="5707358" y="1405991"/>
                  <a:ext cx="94267" cy="577800"/>
                  <a:chOff x="7735824" y="957072"/>
                  <a:chExt cx="91440" cy="475488"/>
                </a:xfrm>
              </p:grpSpPr>
              <p:pic>
                <p:nvPicPr>
                  <p:cNvPr id="52275" name="Picture 44"/>
                  <p:cNvPicPr>
                    <a:picLocks noChangeAspect="1" noChangeArrowheads="1"/>
                  </p:cNvPicPr>
                  <p:nvPr/>
                </p:nvPicPr>
                <p:blipFill>
                  <a:blip r:embed="rId3"/>
                  <a:srcRect/>
                  <a:stretch>
                    <a:fillRect/>
                  </a:stretch>
                </p:blipFill>
                <p:spPr bwMode="auto">
                  <a:xfrm>
                    <a:off x="7735824" y="957072"/>
                    <a:ext cx="91440" cy="475488"/>
                  </a:xfrm>
                  <a:prstGeom prst="rect">
                    <a:avLst/>
                  </a:prstGeom>
                  <a:noFill/>
                  <a:ln w="9525">
                    <a:noFill/>
                    <a:miter lim="800000"/>
                    <a:headEnd/>
                    <a:tailEnd/>
                  </a:ln>
                </p:spPr>
              </p:pic>
              <p:sp>
                <p:nvSpPr>
                  <p:cNvPr id="52276" name="Rectangle 45"/>
                  <p:cNvSpPr>
                    <a:spLocks noChangeArrowheads="1"/>
                  </p:cNvSpPr>
                  <p:nvPr/>
                </p:nvSpPr>
                <p:spPr bwMode="auto">
                  <a:xfrm>
                    <a:off x="7769112"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52249" name="Group 46"/>
              <p:cNvGrpSpPr/>
              <p:nvPr/>
            </p:nvGrpSpPr>
            <p:grpSpPr bwMode="auto">
              <a:xfrm>
                <a:off x="4755192" y="1430045"/>
                <a:ext cx="220646" cy="599736"/>
                <a:chOff x="5388619" y="1440947"/>
                <a:chExt cx="220646" cy="599736"/>
              </a:xfrm>
            </p:grpSpPr>
            <p:sp>
              <p:nvSpPr>
                <p:cNvPr id="142383" name="Oval 47"/>
                <p:cNvSpPr>
                  <a:spLocks noChangeArrowheads="1"/>
                </p:cNvSpPr>
                <p:nvPr/>
              </p:nvSpPr>
              <p:spPr bwMode="auto">
                <a:xfrm flipH="1">
                  <a:off x="5388341" y="1820067"/>
                  <a:ext cx="219657" cy="219947"/>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62" name="Group 48"/>
                <p:cNvGrpSpPr/>
                <p:nvPr/>
              </p:nvGrpSpPr>
              <p:grpSpPr bwMode="auto">
                <a:xfrm>
                  <a:off x="5407846" y="1843045"/>
                  <a:ext cx="182250" cy="177785"/>
                  <a:chOff x="7223760" y="1316736"/>
                  <a:chExt cx="176784" cy="146304"/>
                </a:xfrm>
              </p:grpSpPr>
              <p:pic>
                <p:nvPicPr>
                  <p:cNvPr id="52269" name="Picture 49"/>
                  <p:cNvPicPr>
                    <a:picLocks noChangeAspect="1" noChangeArrowheads="1"/>
                  </p:cNvPicPr>
                  <p:nvPr/>
                </p:nvPicPr>
                <p:blipFill>
                  <a:blip r:embed="rId2"/>
                  <a:srcRect/>
                  <a:stretch>
                    <a:fillRect/>
                  </a:stretch>
                </p:blipFill>
                <p:spPr bwMode="auto">
                  <a:xfrm>
                    <a:off x="7223760" y="1316736"/>
                    <a:ext cx="176784" cy="146304"/>
                  </a:xfrm>
                  <a:prstGeom prst="rect">
                    <a:avLst/>
                  </a:prstGeom>
                  <a:noFill/>
                  <a:ln w="9525">
                    <a:noFill/>
                    <a:miter lim="800000"/>
                    <a:headEnd/>
                    <a:tailEnd/>
                  </a:ln>
                </p:spPr>
              </p:pic>
              <p:sp>
                <p:nvSpPr>
                  <p:cNvPr id="52270" name="Rectangle 50"/>
                  <p:cNvSpPr>
                    <a:spLocks noChangeArrowheads="1"/>
                  </p:cNvSpPr>
                  <p:nvPr/>
                </p:nvSpPr>
                <p:spPr bwMode="auto">
                  <a:xfrm>
                    <a:off x="7250217" y="1336066"/>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63" name="Group 51"/>
                <p:cNvGrpSpPr/>
                <p:nvPr/>
              </p:nvGrpSpPr>
              <p:grpSpPr bwMode="auto">
                <a:xfrm>
                  <a:off x="5489544" y="1405991"/>
                  <a:ext cx="94267" cy="577800"/>
                  <a:chOff x="7303008" y="957072"/>
                  <a:chExt cx="91440" cy="475488"/>
                </a:xfrm>
              </p:grpSpPr>
              <p:pic>
                <p:nvPicPr>
                  <p:cNvPr id="52267" name="Picture 52"/>
                  <p:cNvPicPr>
                    <a:picLocks noChangeAspect="1" noChangeArrowheads="1"/>
                  </p:cNvPicPr>
                  <p:nvPr/>
                </p:nvPicPr>
                <p:blipFill>
                  <a:blip r:embed="rId3"/>
                  <a:srcRect/>
                  <a:stretch>
                    <a:fillRect/>
                  </a:stretch>
                </p:blipFill>
                <p:spPr bwMode="auto">
                  <a:xfrm>
                    <a:off x="7303008" y="957072"/>
                    <a:ext cx="91440" cy="475488"/>
                  </a:xfrm>
                  <a:prstGeom prst="rect">
                    <a:avLst/>
                  </a:prstGeom>
                  <a:noFill/>
                  <a:ln w="9525">
                    <a:noFill/>
                    <a:miter lim="800000"/>
                    <a:headEnd/>
                    <a:tailEnd/>
                  </a:ln>
                </p:spPr>
              </p:pic>
              <p:sp>
                <p:nvSpPr>
                  <p:cNvPr id="52268" name="Rectangle 53"/>
                  <p:cNvSpPr>
                    <a:spLocks noChangeArrowheads="1"/>
                  </p:cNvSpPr>
                  <p:nvPr/>
                </p:nvSpPr>
                <p:spPr bwMode="auto">
                  <a:xfrm>
                    <a:off x="7336037"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64" name="Group 54"/>
                <p:cNvGrpSpPr/>
                <p:nvPr/>
              </p:nvGrpSpPr>
              <p:grpSpPr bwMode="auto">
                <a:xfrm>
                  <a:off x="5420415" y="1405991"/>
                  <a:ext cx="94267" cy="577800"/>
                  <a:chOff x="7235952" y="957072"/>
                  <a:chExt cx="91440" cy="475488"/>
                </a:xfrm>
              </p:grpSpPr>
              <p:pic>
                <p:nvPicPr>
                  <p:cNvPr id="52265" name="Picture 55"/>
                  <p:cNvPicPr>
                    <a:picLocks noChangeAspect="1" noChangeArrowheads="1"/>
                  </p:cNvPicPr>
                  <p:nvPr/>
                </p:nvPicPr>
                <p:blipFill>
                  <a:blip r:embed="rId3"/>
                  <a:srcRect/>
                  <a:stretch>
                    <a:fillRect/>
                  </a:stretch>
                </p:blipFill>
                <p:spPr bwMode="auto">
                  <a:xfrm>
                    <a:off x="7235952" y="957072"/>
                    <a:ext cx="91440" cy="475488"/>
                  </a:xfrm>
                  <a:prstGeom prst="rect">
                    <a:avLst/>
                  </a:prstGeom>
                  <a:noFill/>
                  <a:ln w="9525">
                    <a:noFill/>
                    <a:miter lim="800000"/>
                    <a:headEnd/>
                    <a:tailEnd/>
                  </a:ln>
                </p:spPr>
              </p:pic>
              <p:sp>
                <p:nvSpPr>
                  <p:cNvPr id="52266" name="Rectangle 56"/>
                  <p:cNvSpPr>
                    <a:spLocks noChangeArrowheads="1"/>
                  </p:cNvSpPr>
                  <p:nvPr/>
                </p:nvSpPr>
                <p:spPr bwMode="auto">
                  <a:xfrm>
                    <a:off x="7267468"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52250" name="Group 57"/>
              <p:cNvGrpSpPr/>
              <p:nvPr/>
            </p:nvGrpSpPr>
            <p:grpSpPr bwMode="auto">
              <a:xfrm>
                <a:off x="5776177" y="1430045"/>
                <a:ext cx="220646" cy="599736"/>
                <a:chOff x="6720025" y="1419143"/>
                <a:chExt cx="220646" cy="599736"/>
              </a:xfrm>
            </p:grpSpPr>
            <p:sp>
              <p:nvSpPr>
                <p:cNvPr id="142394" name="Oval 58"/>
                <p:cNvSpPr>
                  <a:spLocks noChangeArrowheads="1"/>
                </p:cNvSpPr>
                <p:nvPr/>
              </p:nvSpPr>
              <p:spPr bwMode="auto">
                <a:xfrm flipH="1">
                  <a:off x="6716057" y="1798263"/>
                  <a:ext cx="224566" cy="219947"/>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52252" name="Group 59"/>
                <p:cNvGrpSpPr/>
                <p:nvPr/>
              </p:nvGrpSpPr>
              <p:grpSpPr bwMode="auto">
                <a:xfrm>
                  <a:off x="6742637" y="1821241"/>
                  <a:ext cx="175966" cy="177785"/>
                  <a:chOff x="8217408" y="1316736"/>
                  <a:chExt cx="170688" cy="146304"/>
                </a:xfrm>
              </p:grpSpPr>
              <p:pic>
                <p:nvPicPr>
                  <p:cNvPr id="52259" name="Picture 60"/>
                  <p:cNvPicPr>
                    <a:picLocks noChangeAspect="1" noChangeArrowheads="1"/>
                  </p:cNvPicPr>
                  <p:nvPr/>
                </p:nvPicPr>
                <p:blipFill>
                  <a:blip r:embed="rId5"/>
                  <a:srcRect/>
                  <a:stretch>
                    <a:fillRect/>
                  </a:stretch>
                </p:blipFill>
                <p:spPr bwMode="auto">
                  <a:xfrm>
                    <a:off x="8217408" y="1316736"/>
                    <a:ext cx="170688" cy="146304"/>
                  </a:xfrm>
                  <a:prstGeom prst="rect">
                    <a:avLst/>
                  </a:prstGeom>
                  <a:noFill/>
                  <a:ln w="9525">
                    <a:noFill/>
                    <a:miter lim="800000"/>
                    <a:headEnd/>
                    <a:tailEnd/>
                  </a:ln>
                </p:spPr>
              </p:pic>
              <p:sp>
                <p:nvSpPr>
                  <p:cNvPr id="52260" name="Rectangle 61"/>
                  <p:cNvSpPr>
                    <a:spLocks noChangeArrowheads="1"/>
                  </p:cNvSpPr>
                  <p:nvPr/>
                </p:nvSpPr>
                <p:spPr bwMode="auto">
                  <a:xfrm>
                    <a:off x="8240580" y="1336066"/>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53" name="Group 62"/>
                <p:cNvGrpSpPr/>
                <p:nvPr/>
              </p:nvGrpSpPr>
              <p:grpSpPr bwMode="auto">
                <a:xfrm>
                  <a:off x="6824336" y="1384187"/>
                  <a:ext cx="100552" cy="577800"/>
                  <a:chOff x="8296656" y="957072"/>
                  <a:chExt cx="97536" cy="475488"/>
                </a:xfrm>
              </p:grpSpPr>
              <p:pic>
                <p:nvPicPr>
                  <p:cNvPr id="52257" name="Picture 63"/>
                  <p:cNvPicPr>
                    <a:picLocks noChangeAspect="1" noChangeArrowheads="1"/>
                  </p:cNvPicPr>
                  <p:nvPr/>
                </p:nvPicPr>
                <p:blipFill>
                  <a:blip r:embed="rId4"/>
                  <a:srcRect/>
                  <a:stretch>
                    <a:fillRect/>
                  </a:stretch>
                </p:blipFill>
                <p:spPr bwMode="auto">
                  <a:xfrm>
                    <a:off x="8296656" y="957072"/>
                    <a:ext cx="97536" cy="475488"/>
                  </a:xfrm>
                  <a:prstGeom prst="rect">
                    <a:avLst/>
                  </a:prstGeom>
                  <a:noFill/>
                  <a:ln w="9525">
                    <a:noFill/>
                    <a:miter lim="800000"/>
                    <a:headEnd/>
                    <a:tailEnd/>
                  </a:ln>
                </p:spPr>
              </p:pic>
              <p:sp>
                <p:nvSpPr>
                  <p:cNvPr id="52258" name="Rectangle 64"/>
                  <p:cNvSpPr>
                    <a:spLocks noChangeArrowheads="1"/>
                  </p:cNvSpPr>
                  <p:nvPr/>
                </p:nvSpPr>
                <p:spPr bwMode="auto">
                  <a:xfrm>
                    <a:off x="8332863"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52254" name="Group 65"/>
                <p:cNvGrpSpPr/>
                <p:nvPr/>
              </p:nvGrpSpPr>
              <p:grpSpPr bwMode="auto">
                <a:xfrm>
                  <a:off x="6755206" y="1384187"/>
                  <a:ext cx="94267" cy="577800"/>
                  <a:chOff x="8229600" y="957072"/>
                  <a:chExt cx="91440" cy="475488"/>
                </a:xfrm>
              </p:grpSpPr>
              <p:pic>
                <p:nvPicPr>
                  <p:cNvPr id="52255" name="Picture 66"/>
                  <p:cNvPicPr>
                    <a:picLocks noChangeAspect="1" noChangeArrowheads="1"/>
                  </p:cNvPicPr>
                  <p:nvPr/>
                </p:nvPicPr>
                <p:blipFill>
                  <a:blip r:embed="rId3"/>
                  <a:srcRect/>
                  <a:stretch>
                    <a:fillRect/>
                  </a:stretch>
                </p:blipFill>
                <p:spPr bwMode="auto">
                  <a:xfrm>
                    <a:off x="8229600" y="957072"/>
                    <a:ext cx="91440" cy="475488"/>
                  </a:xfrm>
                  <a:prstGeom prst="rect">
                    <a:avLst/>
                  </a:prstGeom>
                  <a:noFill/>
                  <a:ln w="9525">
                    <a:noFill/>
                    <a:miter lim="800000"/>
                    <a:headEnd/>
                    <a:tailEnd/>
                  </a:ln>
                </p:spPr>
              </p:pic>
              <p:sp>
                <p:nvSpPr>
                  <p:cNvPr id="52256" name="Rectangle 67"/>
                  <p:cNvSpPr>
                    <a:spLocks noChangeArrowheads="1"/>
                  </p:cNvSpPr>
                  <p:nvPr/>
                </p:nvSpPr>
                <p:spPr bwMode="auto">
                  <a:xfrm>
                    <a:off x="8264294" y="989582"/>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grpSp>
          <p:nvGrpSpPr>
            <p:cNvPr id="52242" name="Group 68"/>
            <p:cNvGrpSpPr/>
            <p:nvPr/>
          </p:nvGrpSpPr>
          <p:grpSpPr bwMode="auto">
            <a:xfrm>
              <a:off x="724698" y="1480183"/>
              <a:ext cx="499803" cy="908263"/>
              <a:chOff x="5620512" y="1499616"/>
              <a:chExt cx="499872" cy="908304"/>
            </a:xfrm>
          </p:grpSpPr>
          <p:pic>
            <p:nvPicPr>
              <p:cNvPr id="52244" name="Picture 69"/>
              <p:cNvPicPr>
                <a:picLocks noChangeAspect="1" noChangeArrowheads="1"/>
              </p:cNvPicPr>
              <p:nvPr/>
            </p:nvPicPr>
            <p:blipFill>
              <a:blip r:embed="rId6"/>
              <a:srcRect/>
              <a:stretch>
                <a:fillRect/>
              </a:stretch>
            </p:blipFill>
            <p:spPr bwMode="auto">
              <a:xfrm>
                <a:off x="5620512" y="1499616"/>
                <a:ext cx="499872" cy="908304"/>
              </a:xfrm>
              <a:prstGeom prst="rect">
                <a:avLst/>
              </a:prstGeom>
              <a:noFill/>
              <a:ln w="9525">
                <a:noFill/>
                <a:miter lim="800000"/>
                <a:headEnd/>
                <a:tailEnd/>
              </a:ln>
            </p:spPr>
          </p:pic>
          <p:sp>
            <p:nvSpPr>
              <p:cNvPr id="52245" name="Rectangle 70"/>
              <p:cNvSpPr>
                <a:spLocks noChangeArrowheads="1"/>
              </p:cNvSpPr>
              <p:nvPr/>
            </p:nvSpPr>
            <p:spPr bwMode="auto">
              <a:xfrm>
                <a:off x="5651500" y="1531933"/>
                <a:ext cx="422697" cy="825075"/>
              </a:xfrm>
              <a:prstGeom prst="rect">
                <a:avLst/>
              </a:prstGeom>
              <a:noFill/>
              <a:ln w="9525">
                <a:noFill/>
                <a:miter lim="800000"/>
              </a:ln>
            </p:spPr>
            <p:txBody>
              <a:bodyPr lIns="121917" tIns="60958" rIns="121917" bIns="60958" anchor="ctr"/>
              <a:lstStyle/>
              <a:p>
                <a:pPr algn="ctr" defTabSz="1219200" eaLnBrk="0" hangingPunct="0"/>
                <a:endParaRPr lang="zh-CN" altLang="en-US" sz="1900">
                  <a:solidFill>
                    <a:srgbClr val="FFFFFF"/>
                  </a:solidFill>
                  <a:latin typeface="Calibri" panose="020F0502020204030204" pitchFamily="34" charset="0"/>
                  <a:sym typeface="Arial" panose="020B0604020202020204" pitchFamily="34" charset="0"/>
                </a:endParaRPr>
              </a:p>
            </p:txBody>
          </p:sp>
        </p:grpSp>
        <p:sp>
          <p:nvSpPr>
            <p:cNvPr id="142407" name="Rectangle 71"/>
            <p:cNvSpPr>
              <a:spLocks noChangeArrowheads="1"/>
            </p:cNvSpPr>
            <p:nvPr/>
          </p:nvSpPr>
          <p:spPr bwMode="auto">
            <a:xfrm>
              <a:off x="1187673" y="1686827"/>
              <a:ext cx="2458881" cy="2248121"/>
            </a:xfrm>
            <a:prstGeom prst="rect">
              <a:avLst/>
            </a:prstGeom>
            <a:noFill/>
            <a:ln w="9525">
              <a:noFill/>
              <a:miter lim="800000"/>
            </a:ln>
          </p:spPr>
          <p:txBody>
            <a:bodyPr lIns="0" tIns="0" rIns="0" bIns="0">
              <a:spAutoFit/>
            </a:bodyPr>
            <a:lstStyle/>
            <a:p>
              <a:pPr indent="152400" defTabSz="1219200" eaLnBrk="0" hangingPunct="0">
                <a:lnSpc>
                  <a:spcPct val="150000"/>
                </a:lnSpc>
                <a:defRPr/>
              </a:pPr>
              <a:r>
                <a:rPr lang="zh-CN" altLang="en-US" sz="2100">
                  <a:solidFill>
                    <a:srgbClr val="000000"/>
                  </a:solidFill>
                  <a:latin typeface="方正粗谭黑简体"/>
                  <a:ea typeface="方正粗谭黑简体"/>
                  <a:cs typeface="方正粗谭黑简体"/>
                  <a:sym typeface="Calibri" panose="020F0502020204030204" pitchFamily="34" charset="0"/>
                </a:rPr>
                <a:t>个人应当凭纳税人识别号实名办税。</a:t>
              </a:r>
              <a:endParaRPr lang="zh-CN" altLang="zh-CN" sz="2400">
                <a:solidFill>
                  <a:srgbClr val="000000"/>
                </a:solidFill>
                <a:sym typeface="Arial" panose="020B0604020202020204" pitchFamily="34" charset="0"/>
              </a:endParaRPr>
            </a:p>
            <a:p>
              <a:pPr indent="152400" defTabSz="1219200" eaLnBrk="0" hangingPunct="0">
                <a:lnSpc>
                  <a:spcPct val="150000"/>
                </a:lnSpc>
                <a:defRPr/>
              </a:pPr>
              <a:endParaRPr lang="en-US" altLang="zh-CN" sz="2100">
                <a:solidFill>
                  <a:srgbClr val="000000"/>
                </a:solidFill>
                <a:latin typeface="方正粗谭黑简体"/>
                <a:ea typeface="方正粗谭黑简体"/>
                <a:cs typeface="方正粗谭黑简体"/>
                <a:sym typeface="Calibri" panose="020F0502020204030204" pitchFamily="34" charset="0"/>
              </a:endParaRPr>
            </a:p>
            <a:p>
              <a:pPr indent="152400" algn="r" defTabSz="1219200" eaLnBrk="0" hangingPunct="0">
                <a:lnSpc>
                  <a:spcPct val="150000"/>
                </a:lnSpc>
                <a:defRPr/>
              </a:pPr>
              <a:r>
                <a:rPr lang="zh-CN" altLang="zh-CN" sz="1600">
                  <a:solidFill>
                    <a:srgbClr val="0070C0"/>
                  </a:solidFill>
                  <a:effectLst>
                    <a:outerShdw blurRad="38100" dist="38100" dir="2700000" algn="tl">
                      <a:srgbClr val="C0C0C0"/>
                    </a:outerShdw>
                  </a:effectLst>
                  <a:latin typeface="Arial" panose="020B0604020202020204"/>
                  <a:ea typeface="楷体_GB2312" pitchFamily="49" charset="-122"/>
                  <a:sym typeface="Calibri" panose="020F0502020204030204" pitchFamily="34" charset="0"/>
                </a:rPr>
                <a:t>——</a:t>
              </a:r>
              <a:r>
                <a:rPr lang="zh-CN" altLang="zh-CN" sz="1600">
                  <a:solidFill>
                    <a:srgbClr val="0070C0"/>
                  </a:solidFill>
                  <a:effectLst>
                    <a:outerShdw blurRad="38100" dist="38100" dir="2700000" algn="tl">
                      <a:srgbClr val="C0C0C0"/>
                    </a:outerShdw>
                  </a:effectLst>
                  <a:latin typeface="楷体_GB2312" pitchFamily="49" charset="-122"/>
                  <a:ea typeface="楷体_GB2312" pitchFamily="49" charset="-122"/>
                  <a:sym typeface="Calibri" panose="020F0502020204030204" pitchFamily="34" charset="0"/>
                </a:rPr>
                <a:t>个人所得税法实施条例（征求意见稿）第三十二条</a:t>
              </a:r>
              <a:endParaRPr lang="zh-CN" altLang="zh-CN" sz="2400">
                <a:solidFill>
                  <a:srgbClr val="000000"/>
                </a:solidFill>
                <a:sym typeface="Arial" panose="020B0604020202020204" pitchFamily="34" charset="0"/>
              </a:endParaRPr>
            </a:p>
            <a:p>
              <a:pPr indent="152400" defTabSz="1219200" eaLnBrk="0" hangingPunct="0">
                <a:lnSpc>
                  <a:spcPct val="150000"/>
                </a:lnSpc>
                <a:defRPr/>
              </a:pPr>
              <a:endParaRPr lang="en-US" altLang="zh-CN" sz="2100">
                <a:solidFill>
                  <a:srgbClr val="000000"/>
                </a:solidFill>
                <a:ea typeface="方正粗谭黑简体"/>
                <a:cs typeface="方正粗谭黑简体"/>
                <a:sym typeface="Calibri" panose="020F0502020204030204" pitchFamily="34" charset="0"/>
              </a:endParaRPr>
            </a:p>
            <a:p>
              <a:pPr indent="152400" defTabSz="1219200" eaLnBrk="0" hangingPunct="0">
                <a:defRPr/>
              </a:pPr>
              <a:endParaRPr lang="zh-CN" altLang="en-US" sz="2100">
                <a:solidFill>
                  <a:srgbClr val="000000"/>
                </a:solidFill>
                <a:latin typeface="方正粗谭黑简体"/>
                <a:ea typeface="方正粗谭黑简体"/>
                <a:cs typeface="方正粗谭黑简体"/>
                <a:sym typeface="Calibri" panose="020F0502020204030204" pitchFamily="34" charset="0"/>
              </a:endParaRPr>
            </a:p>
          </p:txBody>
        </p:sp>
      </p:grpSp>
      <p:sp>
        <p:nvSpPr>
          <p:cNvPr id="52226" name="Rectangle 72"/>
          <p:cNvSpPr>
            <a:spLocks noChangeArrowheads="1"/>
          </p:cNvSpPr>
          <p:nvPr/>
        </p:nvSpPr>
        <p:spPr bwMode="auto">
          <a:xfrm>
            <a:off x="1416050" y="452438"/>
            <a:ext cx="9975850" cy="53181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自然人纳税人识别号</a:t>
            </a:r>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a:ea typeface="微软雅黑" panose="020B0503020204020204" pitchFamily="34" charset="-122"/>
                <a:sym typeface="Arial" panose="020B0604020202020204" pitchFamily="34" charset="0"/>
              </a:rPr>
              <a:t>纳税人识别号有什么用</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grpSp>
        <p:nvGrpSpPr>
          <p:cNvPr id="52227" name="Group 73"/>
          <p:cNvGrpSpPr/>
          <p:nvPr/>
        </p:nvGrpSpPr>
        <p:grpSpPr bwMode="auto">
          <a:xfrm>
            <a:off x="598488" y="1604963"/>
            <a:ext cx="3905250" cy="996950"/>
            <a:chOff x="1457645" y="2501792"/>
            <a:chExt cx="2928338" cy="748049"/>
          </a:xfrm>
        </p:grpSpPr>
        <p:grpSp>
          <p:nvGrpSpPr>
            <p:cNvPr id="52230" name="Group 74"/>
            <p:cNvGrpSpPr/>
            <p:nvPr/>
          </p:nvGrpSpPr>
          <p:grpSpPr bwMode="auto">
            <a:xfrm>
              <a:off x="1457645" y="2501792"/>
              <a:ext cx="2928337" cy="748049"/>
              <a:chOff x="1962150" y="1238250"/>
              <a:chExt cx="5106771" cy="2020156"/>
            </a:xfrm>
          </p:grpSpPr>
          <p:sp>
            <p:nvSpPr>
              <p:cNvPr id="52234" name="Freeform 75"/>
              <p:cNvSpPr/>
              <p:nvPr/>
            </p:nvSpPr>
            <p:spPr bwMode="auto">
              <a:xfrm flipH="1">
                <a:off x="1962150" y="1238250"/>
                <a:ext cx="3924881" cy="2020156"/>
              </a:xfrm>
              <a:custGeom>
                <a:avLst/>
                <a:gdLst>
                  <a:gd name="T0" fmla="*/ 584472 w 3924881"/>
                  <a:gd name="T1" fmla="*/ 0 h 2020156"/>
                  <a:gd name="T2" fmla="*/ 3924881 w 3924881"/>
                  <a:gd name="T3" fmla="*/ 0 h 2020156"/>
                  <a:gd name="T4" fmla="*/ 3924881 w 3924881"/>
                  <a:gd name="T5" fmla="*/ 0 h 2020156"/>
                  <a:gd name="T6" fmla="*/ 3924881 w 3924881"/>
                  <a:gd name="T7" fmla="*/ 1435684 h 2020156"/>
                  <a:gd name="T8" fmla="*/ 3340409 w 3924881"/>
                  <a:gd name="T9" fmla="*/ 2020156 h 2020156"/>
                  <a:gd name="T10" fmla="*/ 0 w 3924881"/>
                  <a:gd name="T11" fmla="*/ 2020156 h 2020156"/>
                  <a:gd name="T12" fmla="*/ 0 w 3924881"/>
                  <a:gd name="T13" fmla="*/ 2020156 h 2020156"/>
                  <a:gd name="T14" fmla="*/ 0 w 3924881"/>
                  <a:gd name="T15" fmla="*/ 584472 h 2020156"/>
                  <a:gd name="T16" fmla="*/ 584472 w 3924881"/>
                  <a:gd name="T17" fmla="*/ 0 h 2020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4881"/>
                  <a:gd name="T28" fmla="*/ 0 h 2020156"/>
                  <a:gd name="T29" fmla="*/ 3924881 w 3924881"/>
                  <a:gd name="T30" fmla="*/ 2020156 h 2020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4881" h="2020156">
                    <a:moveTo>
                      <a:pt x="584472" y="0"/>
                    </a:moveTo>
                    <a:lnTo>
                      <a:pt x="3924881" y="0"/>
                    </a:lnTo>
                    <a:lnTo>
                      <a:pt x="3924881" y="1435684"/>
                    </a:lnTo>
                    <a:cubicBezTo>
                      <a:pt x="3924881" y="1758479"/>
                      <a:pt x="3663204" y="2020156"/>
                      <a:pt x="3340409" y="2020156"/>
                    </a:cubicBezTo>
                    <a:lnTo>
                      <a:pt x="0" y="2020156"/>
                    </a:lnTo>
                    <a:lnTo>
                      <a:pt x="0" y="584472"/>
                    </a:lnTo>
                    <a:cubicBezTo>
                      <a:pt x="0" y="261677"/>
                      <a:pt x="261677" y="0"/>
                      <a:pt x="584472" y="0"/>
                    </a:cubicBezTo>
                  </a:path>
                </a:pathLst>
              </a:custGeom>
              <a:solidFill>
                <a:srgbClr val="4F81BD"/>
              </a:solidFill>
              <a:ln w="12700">
                <a:solidFill>
                  <a:srgbClr val="385D8A"/>
                </a:solidFill>
                <a:round/>
              </a:ln>
            </p:spPr>
            <p:txBody>
              <a:bodyPr/>
              <a:lstStyle/>
              <a:p>
                <a:endParaRPr lang="zh-CN" altLang="en-US"/>
              </a:p>
            </p:txBody>
          </p:sp>
          <p:grpSp>
            <p:nvGrpSpPr>
              <p:cNvPr id="52235" name="Group 76"/>
              <p:cNvGrpSpPr/>
              <p:nvPr/>
            </p:nvGrpSpPr>
            <p:grpSpPr bwMode="auto">
              <a:xfrm>
                <a:off x="1912216" y="1149380"/>
                <a:ext cx="5218707" cy="2206987"/>
                <a:chOff x="420624" y="1170432"/>
                <a:chExt cx="2993136" cy="816864"/>
              </a:xfrm>
            </p:grpSpPr>
            <p:pic>
              <p:nvPicPr>
                <p:cNvPr id="52237" name="Picture 77"/>
                <p:cNvPicPr>
                  <a:picLocks noChangeAspect="1" noChangeArrowheads="1"/>
                </p:cNvPicPr>
                <p:nvPr/>
              </p:nvPicPr>
              <p:blipFill>
                <a:blip r:embed="rId7"/>
                <a:srcRect/>
                <a:stretch>
                  <a:fillRect/>
                </a:stretch>
              </p:blipFill>
              <p:spPr bwMode="auto">
                <a:xfrm>
                  <a:off x="420624" y="1170432"/>
                  <a:ext cx="2993136" cy="816864"/>
                </a:xfrm>
                <a:prstGeom prst="rect">
                  <a:avLst/>
                </a:prstGeom>
                <a:noFill/>
                <a:ln w="9525">
                  <a:noFill/>
                  <a:miter lim="800000"/>
                  <a:headEnd/>
                  <a:tailEnd/>
                </a:ln>
              </p:spPr>
            </p:pic>
            <p:sp>
              <p:nvSpPr>
                <p:cNvPr id="52238" name="Rectangle 78"/>
                <p:cNvSpPr>
                  <a:spLocks noChangeArrowheads="1"/>
                </p:cNvSpPr>
                <p:nvPr/>
              </p:nvSpPr>
              <p:spPr bwMode="auto">
                <a:xfrm>
                  <a:off x="512623" y="1266685"/>
                  <a:ext cx="2802216" cy="620993"/>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2415" name="Freeform 79"/>
              <p:cNvSpPr>
                <a:spLocks noChangeArrowheads="1"/>
              </p:cNvSpPr>
              <p:nvPr/>
            </p:nvSpPr>
            <p:spPr bwMode="auto">
              <a:xfrm flipH="1">
                <a:off x="2068021" y="1276852"/>
                <a:ext cx="1685650" cy="1888266"/>
              </a:xfrm>
              <a:custGeom>
                <a:avLst/>
                <a:gdLst/>
                <a:ahLst/>
                <a:cxnLst>
                  <a:cxn ang="0">
                    <a:pos x="2636259" y="0"/>
                  </a:cxn>
                  <a:cxn ang="0">
                    <a:pos x="0" y="0"/>
                  </a:cxn>
                  <a:cxn ang="0">
                    <a:pos x="1659500" y="2019300"/>
                  </a:cxn>
                  <a:cxn ang="0">
                    <a:pos x="2052035" y="2019300"/>
                  </a:cxn>
                  <a:cxn ang="0">
                    <a:pos x="2636259" y="1435076"/>
                  </a:cxn>
                  <a:cxn ang="0">
                    <a:pos x="2636259" y="0"/>
                  </a:cxn>
                </a:cxnLst>
                <a:rect l="0" t="0" r="r" b="b"/>
                <a:pathLst>
                  <a:path w="2636259" h="2019300">
                    <a:moveTo>
                      <a:pt x="2636259" y="0"/>
                    </a:moveTo>
                    <a:lnTo>
                      <a:pt x="0" y="0"/>
                    </a:lnTo>
                    <a:lnTo>
                      <a:pt x="1659500" y="2019300"/>
                    </a:lnTo>
                    <a:lnTo>
                      <a:pt x="2052035" y="2019300"/>
                    </a:lnTo>
                    <a:cubicBezTo>
                      <a:pt x="2374693" y="2019300"/>
                      <a:pt x="2636259" y="1757734"/>
                      <a:pt x="2636259" y="1435076"/>
                    </a:cubicBezTo>
                    <a:lnTo>
                      <a:pt x="2636259" y="0"/>
                    </a:lnTo>
                  </a:path>
                </a:pathLst>
              </a:custGeom>
              <a:solidFill>
                <a:srgbClr val="254061"/>
              </a:solidFill>
              <a:ln w="9525">
                <a:noFill/>
                <a:round/>
              </a:ln>
              <a:effectLst>
                <a:outerShdw dist="25400" dir="2700096" algn="tl" rotWithShape="0">
                  <a:srgbClr val="000000">
                    <a:alpha val="39999"/>
                  </a:srgbClr>
                </a:outerShdw>
              </a:effectLst>
            </p:spPr>
            <p:txBody>
              <a:bodyPr/>
              <a:lstStyle/>
              <a:p>
                <a:pPr>
                  <a:defRPr/>
                </a:pPr>
                <a:endParaRPr lang="zh-CN" altLang="en-US"/>
              </a:p>
            </p:txBody>
          </p:sp>
        </p:grpSp>
        <p:sp>
          <p:nvSpPr>
            <p:cNvPr id="52231" name="Freeform 80"/>
            <p:cNvSpPr>
              <a:spLocks noChangeArrowheads="1"/>
            </p:cNvSpPr>
            <p:nvPr/>
          </p:nvSpPr>
          <p:spPr bwMode="auto">
            <a:xfrm>
              <a:off x="1619537" y="2601850"/>
              <a:ext cx="368225" cy="431994"/>
            </a:xfrm>
            <a:custGeom>
              <a:avLst/>
              <a:gdLst>
                <a:gd name="T0" fmla="*/ 2147483647 w 162"/>
                <a:gd name="T1" fmla="*/ 2147483647 h 190"/>
                <a:gd name="T2" fmla="*/ 2147483647 w 162"/>
                <a:gd name="T3" fmla="*/ 2147483647 h 190"/>
                <a:gd name="T4" fmla="*/ 0 w 162"/>
                <a:gd name="T5" fmla="*/ 2147483647 h 190"/>
                <a:gd name="T6" fmla="*/ 0 w 162"/>
                <a:gd name="T7" fmla="*/ 2147483647 h 190"/>
                <a:gd name="T8" fmla="*/ 2147483647 w 162"/>
                <a:gd name="T9" fmla="*/ 2147483647 h 190"/>
                <a:gd name="T10" fmla="*/ 2147483647 w 162"/>
                <a:gd name="T11" fmla="*/ 2147483647 h 190"/>
                <a:gd name="T12" fmla="*/ 2147483647 w 162"/>
                <a:gd name="T13" fmla="*/ 2147483647 h 190"/>
                <a:gd name="T14" fmla="*/ 2147483647 w 162"/>
                <a:gd name="T15" fmla="*/ 2147483647 h 190"/>
                <a:gd name="T16" fmla="*/ 2147483647 w 162"/>
                <a:gd name="T17" fmla="*/ 2147483647 h 190"/>
                <a:gd name="T18" fmla="*/ 2147483647 w 162"/>
                <a:gd name="T19" fmla="*/ 2147483647 h 190"/>
                <a:gd name="T20" fmla="*/ 2147483647 w 162"/>
                <a:gd name="T21" fmla="*/ 2147483647 h 190"/>
                <a:gd name="T22" fmla="*/ 2147483647 w 162"/>
                <a:gd name="T23" fmla="*/ 2147483647 h 190"/>
                <a:gd name="T24" fmla="*/ 2147483647 w 162"/>
                <a:gd name="T25" fmla="*/ 2147483647 h 190"/>
                <a:gd name="T26" fmla="*/ 2147483647 w 162"/>
                <a:gd name="T27" fmla="*/ 2147483647 h 190"/>
                <a:gd name="T28" fmla="*/ 2147483647 w 162"/>
                <a:gd name="T29" fmla="*/ 2147483647 h 190"/>
                <a:gd name="T30" fmla="*/ 2147483647 w 162"/>
                <a:gd name="T31" fmla="*/ 2147483647 h 190"/>
                <a:gd name="T32" fmla="*/ 2147483647 w 162"/>
                <a:gd name="T33" fmla="*/ 2147483647 h 190"/>
                <a:gd name="T34" fmla="*/ 2147483647 w 162"/>
                <a:gd name="T35" fmla="*/ 2147483647 h 190"/>
                <a:gd name="T36" fmla="*/ 2147483647 w 162"/>
                <a:gd name="T37" fmla="*/ 2147483647 h 190"/>
                <a:gd name="T38" fmla="*/ 2147483647 w 162"/>
                <a:gd name="T39" fmla="*/ 2147483647 h 190"/>
                <a:gd name="T40" fmla="*/ 2147483647 w 162"/>
                <a:gd name="T41" fmla="*/ 2147483647 h 190"/>
                <a:gd name="T42" fmla="*/ 2147483647 w 162"/>
                <a:gd name="T43" fmla="*/ 2147483647 h 190"/>
                <a:gd name="T44" fmla="*/ 2147483647 w 162"/>
                <a:gd name="T45" fmla="*/ 2147483647 h 190"/>
                <a:gd name="T46" fmla="*/ 2147483647 w 162"/>
                <a:gd name="T47" fmla="*/ 2147483647 h 190"/>
                <a:gd name="T48" fmla="*/ 2147483647 w 162"/>
                <a:gd name="T49" fmla="*/ 2147483647 h 190"/>
                <a:gd name="T50" fmla="*/ 2147483647 w 162"/>
                <a:gd name="T51" fmla="*/ 2147483647 h 190"/>
                <a:gd name="T52" fmla="*/ 2147483647 w 162"/>
                <a:gd name="T53" fmla="*/ 2147483647 h 190"/>
                <a:gd name="T54" fmla="*/ 2147483647 w 162"/>
                <a:gd name="T55" fmla="*/ 2147483647 h 190"/>
                <a:gd name="T56" fmla="*/ 2147483647 w 162"/>
                <a:gd name="T57" fmla="*/ 2147483647 h 190"/>
                <a:gd name="T58" fmla="*/ 2147483647 w 162"/>
                <a:gd name="T59" fmla="*/ 2147483647 h 190"/>
                <a:gd name="T60" fmla="*/ 2147483647 w 162"/>
                <a:gd name="T61" fmla="*/ 2147483647 h 190"/>
                <a:gd name="T62" fmla="*/ 2147483647 w 162"/>
                <a:gd name="T63" fmla="*/ 2147483647 h 190"/>
                <a:gd name="T64" fmla="*/ 2147483647 w 162"/>
                <a:gd name="T65" fmla="*/ 2147483647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90"/>
                <a:gd name="T101" fmla="*/ 162 w 162"/>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path>
              </a:pathLst>
            </a:custGeom>
            <a:solidFill>
              <a:srgbClr val="FFFFFF"/>
            </a:solidFill>
            <a:ln w="9525">
              <a:noFill/>
              <a:round/>
            </a:ln>
          </p:spPr>
          <p:txBody>
            <a:bodyPr/>
            <a:lstStyle/>
            <a:p>
              <a:endParaRPr lang="zh-CN" altLang="en-US"/>
            </a:p>
          </p:txBody>
        </p:sp>
        <p:sp>
          <p:nvSpPr>
            <p:cNvPr id="52232" name="Freeform 81"/>
            <p:cNvSpPr>
              <a:spLocks noChangeArrowheads="1"/>
            </p:cNvSpPr>
            <p:nvPr/>
          </p:nvSpPr>
          <p:spPr bwMode="auto">
            <a:xfrm>
              <a:off x="1711593" y="2730495"/>
              <a:ext cx="157130" cy="157234"/>
            </a:xfrm>
            <a:custGeom>
              <a:avLst/>
              <a:gdLst>
                <a:gd name="T0" fmla="*/ 0 w 69"/>
                <a:gd name="T1" fmla="*/ 2147483647 h 69"/>
                <a:gd name="T2" fmla="*/ 0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0 w 69"/>
                <a:gd name="T29" fmla="*/ 2147483647 h 69"/>
                <a:gd name="T30" fmla="*/ 2147483647 w 69"/>
                <a:gd name="T31" fmla="*/ 0 h 69"/>
                <a:gd name="T32" fmla="*/ 2147483647 w 69"/>
                <a:gd name="T33" fmla="*/ 2147483647 h 69"/>
                <a:gd name="T34" fmla="*/ 2147483647 w 69"/>
                <a:gd name="T35" fmla="*/ 2147483647 h 69"/>
                <a:gd name="T36" fmla="*/ 2147483647 w 69"/>
                <a:gd name="T37" fmla="*/ 0 h 69"/>
                <a:gd name="T38" fmla="*/ 2147483647 w 69"/>
                <a:gd name="T39" fmla="*/ 0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69"/>
                <a:gd name="T77" fmla="*/ 69 w 69"/>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path>
              </a:pathLst>
            </a:custGeom>
            <a:solidFill>
              <a:srgbClr val="FFFFFF"/>
            </a:solidFill>
            <a:ln w="9525">
              <a:noFill/>
              <a:round/>
            </a:ln>
          </p:spPr>
          <p:txBody>
            <a:bodyPr/>
            <a:lstStyle/>
            <a:p>
              <a:endParaRPr lang="zh-CN" altLang="en-US"/>
            </a:p>
          </p:txBody>
        </p:sp>
        <p:sp>
          <p:nvSpPr>
            <p:cNvPr id="52233" name="Rectangle 82"/>
            <p:cNvSpPr>
              <a:spLocks noChangeArrowheads="1"/>
            </p:cNvSpPr>
            <p:nvPr/>
          </p:nvSpPr>
          <p:spPr bwMode="auto">
            <a:xfrm>
              <a:off x="2123062" y="2736113"/>
              <a:ext cx="2262287" cy="368310"/>
            </a:xfrm>
            <a:prstGeom prst="rect">
              <a:avLst/>
            </a:prstGeom>
            <a:noFill/>
            <a:ln w="9525">
              <a:noFill/>
              <a:miter lim="800000"/>
            </a:ln>
          </p:spPr>
          <p:txBody>
            <a:bodyPr lIns="121917" tIns="60958" rIns="121917" bIns="60958">
              <a:spAutoFit/>
            </a:bodyPr>
            <a:lstStyle/>
            <a:p>
              <a:pPr defTabSz="1219200" eaLnBrk="0" hangingPunct="0"/>
              <a:r>
                <a:rPr lang="zh-CN" altLang="zh-CN" sz="2400">
                  <a:solidFill>
                    <a:srgbClr val="C00000"/>
                  </a:solidFill>
                  <a:sym typeface="Arial" panose="020B0604020202020204" pitchFamily="34" charset="0"/>
                </a:rPr>
                <a:t>纳税人识别号的用途</a:t>
              </a:r>
              <a:endParaRPr lang="zh-CN" altLang="zh-CN" sz="2400">
                <a:solidFill>
                  <a:srgbClr val="000000"/>
                </a:solidFill>
                <a:sym typeface="Arial" panose="020B0604020202020204" pitchFamily="34" charset="0"/>
              </a:endParaRPr>
            </a:p>
          </p:txBody>
        </p:sp>
      </p:grpSp>
      <p:sp>
        <p:nvSpPr>
          <p:cNvPr id="52228" name="Rectangle 83"/>
          <p:cNvSpPr>
            <a:spLocks noChangeArrowheads="1"/>
          </p:cNvSpPr>
          <p:nvPr/>
        </p:nvSpPr>
        <p:spPr bwMode="auto">
          <a:xfrm>
            <a:off x="1485900" y="2876550"/>
            <a:ext cx="4187825" cy="2676525"/>
          </a:xfrm>
          <a:prstGeom prst="rect">
            <a:avLst/>
          </a:prstGeom>
          <a:noFill/>
          <a:ln w="9525">
            <a:noFill/>
            <a:miter lim="800000"/>
          </a:ln>
        </p:spPr>
        <p:txBody>
          <a:bodyPr wrap="none" lIns="121917" tIns="60958" rIns="121917" bIns="60958">
            <a:spAutoFit/>
          </a:bodyPr>
          <a:lstStyle/>
          <a:p>
            <a:pPr marL="381000" indent="-381000" defTabSz="1219200" eaLnBrk="0" hangingPunct="0">
              <a:lnSpc>
                <a:spcPct val="200000"/>
              </a:lnSpc>
              <a:buSzPct val="100000"/>
              <a:buFont typeface="Wingdings" panose="05000000000000000000" pitchFamily="2" charset="2"/>
              <a:buChar char="l"/>
            </a:pPr>
            <a:r>
              <a:rPr lang="zh-CN" altLang="zh-CN" sz="2400">
                <a:latin typeface="黑体" panose="02010609060101010101" charset="-122"/>
                <a:ea typeface="黑体" panose="02010609060101010101" charset="-122"/>
                <a:sym typeface="Arial" panose="020B0604020202020204" pitchFamily="34" charset="0"/>
              </a:rPr>
              <a:t>个人实名办理各项涉税业务</a:t>
            </a:r>
            <a:endParaRPr lang="zh-CN" altLang="zh-CN" sz="2400">
              <a:sym typeface="Arial" panose="020B0604020202020204" pitchFamily="34" charset="0"/>
            </a:endParaRPr>
          </a:p>
          <a:p>
            <a:pPr marL="381000" indent="-381000" defTabSz="1219200" eaLnBrk="0" hangingPunct="0">
              <a:lnSpc>
                <a:spcPct val="200000"/>
              </a:lnSpc>
              <a:buSzPct val="100000"/>
              <a:buFont typeface="Wingdings" panose="05000000000000000000" pitchFamily="2" charset="2"/>
              <a:buChar char="l"/>
            </a:pPr>
            <a:r>
              <a:rPr lang="zh-CN" altLang="zh-CN" sz="2400">
                <a:latin typeface="黑体" panose="02010609060101010101" charset="-122"/>
                <a:ea typeface="黑体" panose="02010609060101010101" charset="-122"/>
                <a:sym typeface="Arial" panose="020B0604020202020204" pitchFamily="34" charset="0"/>
              </a:rPr>
              <a:t>开具完税证明</a:t>
            </a:r>
            <a:endParaRPr lang="zh-CN" altLang="zh-CN" sz="2400">
              <a:sym typeface="Arial" panose="020B0604020202020204" pitchFamily="34" charset="0"/>
            </a:endParaRPr>
          </a:p>
          <a:p>
            <a:pPr marL="381000" indent="-381000" defTabSz="1219200" eaLnBrk="0" hangingPunct="0">
              <a:lnSpc>
                <a:spcPct val="200000"/>
              </a:lnSpc>
              <a:buSzPct val="100000"/>
              <a:buFont typeface="Wingdings" panose="05000000000000000000" pitchFamily="2" charset="2"/>
              <a:buChar char="l"/>
            </a:pPr>
            <a:r>
              <a:rPr lang="zh-CN" altLang="zh-CN" sz="2400">
                <a:latin typeface="黑体" panose="02010609060101010101" charset="-122"/>
                <a:ea typeface="黑体" panose="02010609060101010101" charset="-122"/>
                <a:sym typeface="Arial" panose="020B0604020202020204" pitchFamily="34" charset="0"/>
              </a:rPr>
              <a:t>查询个人收入及纳税记录</a:t>
            </a:r>
            <a:endParaRPr lang="zh-CN" altLang="zh-CN" sz="2400">
              <a:sym typeface="Arial" panose="020B0604020202020204" pitchFamily="34" charset="0"/>
            </a:endParaRPr>
          </a:p>
          <a:p>
            <a:pPr marL="381000" indent="-381000" defTabSz="1219200" eaLnBrk="0" hangingPunct="0">
              <a:buSzPct val="100000"/>
              <a:buFont typeface="Wingdings" panose="05000000000000000000" pitchFamily="2" charset="2"/>
              <a:buChar char="l"/>
            </a:pPr>
            <a:endParaRPr lang="zh-CN" altLang="en-US" sz="2400">
              <a:solidFill>
                <a:srgbClr val="000000"/>
              </a:solidFill>
              <a:latin typeface="黑体" panose="02010609060101010101" charset="-122"/>
              <a:ea typeface="黑体" panose="02010609060101010101" charset="-122"/>
              <a:sym typeface="Arial" panose="020B0604020202020204" pitchFamily="34" charset="0"/>
            </a:endParaRPr>
          </a:p>
        </p:txBody>
      </p:sp>
      <p:pic>
        <p:nvPicPr>
          <p:cNvPr id="48209" name="图片 22"/>
          <p:cNvPicPr>
            <a:picLocks noChangeAspect="1"/>
          </p:cNvPicPr>
          <p:nvPr/>
        </p:nvPicPr>
        <p:blipFill>
          <a:blip r:embed="rId8"/>
          <a:srcRect/>
          <a:stretch>
            <a:fillRect/>
          </a:stretch>
        </p:blipFill>
        <p:spPr bwMode="auto">
          <a:xfrm>
            <a:off x="420688" y="317500"/>
            <a:ext cx="1023937" cy="963613"/>
          </a:xfrm>
          <a:prstGeom prst="rect">
            <a:avLst/>
          </a:prstGeom>
          <a:noFill/>
          <a:ln w="9525">
            <a:noFill/>
            <a:miter lim="800000"/>
            <a:headEnd/>
            <a:tailEnd/>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8209"/>
                                        </p:tgtEl>
                                        <p:attrNameLst>
                                          <p:attrName>style.visibility</p:attrName>
                                        </p:attrNameLst>
                                      </p:cBhvr>
                                      <p:to>
                                        <p:strVal val="visible"/>
                                      </p:to>
                                    </p:set>
                                    <p:animEffect transition="in" filter="fade">
                                      <p:cBhvr>
                                        <p:cTn id="7" dur="1000"/>
                                        <p:tgtEl>
                                          <p:spTgt spid="48209"/>
                                        </p:tgtEl>
                                      </p:cBhvr>
                                    </p:animEffect>
                                    <p:anim calcmode="lin" valueType="num">
                                      <p:cBhvr>
                                        <p:cTn id="8" dur="1000" fill="hold"/>
                                        <p:tgtEl>
                                          <p:spTgt spid="48209"/>
                                        </p:tgtEl>
                                        <p:attrNameLst>
                                          <p:attrName>style.rotation</p:attrName>
                                        </p:attrNameLst>
                                      </p:cBhvr>
                                      <p:tavLst>
                                        <p:tav tm="0">
                                          <p:val>
                                            <p:fltVal val="720"/>
                                          </p:val>
                                        </p:tav>
                                        <p:tav tm="100000">
                                          <p:val>
                                            <p:fltVal val="0"/>
                                          </p:val>
                                        </p:tav>
                                      </p:tavLst>
                                    </p:anim>
                                    <p:anim calcmode="lin" valueType="num">
                                      <p:cBhvr>
                                        <p:cTn id="9" dur="1000" fill="hold"/>
                                        <p:tgtEl>
                                          <p:spTgt spid="48209"/>
                                        </p:tgtEl>
                                        <p:attrNameLst>
                                          <p:attrName>ppt_h</p:attrName>
                                        </p:attrNameLst>
                                      </p:cBhvr>
                                      <p:tavLst>
                                        <p:tav tm="0">
                                          <p:val>
                                            <p:fltVal val="0"/>
                                          </p:val>
                                        </p:tav>
                                        <p:tav tm="100000">
                                          <p:val>
                                            <p:strVal val="#ppt_h"/>
                                          </p:val>
                                        </p:tav>
                                      </p:tavLst>
                                    </p:anim>
                                    <p:anim calcmode="lin" valueType="num">
                                      <p:cBhvr>
                                        <p:cTn id="10" dur="1000" fill="hold"/>
                                        <p:tgtEl>
                                          <p:spTgt spid="4820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120"/>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pic>
        <p:nvPicPr>
          <p:cNvPr id="2" name="图片 1"/>
          <p:cNvPicPr>
            <a:picLocks noChangeAspect="1"/>
          </p:cNvPicPr>
          <p:nvPr/>
        </p:nvPicPr>
        <p:blipFill>
          <a:blip r:embed="rId2">
            <a:duotone>
              <a:schemeClr val="accent5">
                <a:shade val="45000"/>
                <a:satMod val="135000"/>
              </a:schemeClr>
              <a:prstClr val="white"/>
            </a:duotone>
          </a:blip>
          <a:stretch>
            <a:fillRect/>
          </a:stretch>
        </p:blipFill>
        <p:spPr>
          <a:xfrm rot="16200000">
            <a:off x="4002598" y="-302046"/>
            <a:ext cx="5023884" cy="7462092"/>
          </a:xfrm>
          <a:prstGeom prst="rect">
            <a:avLst/>
          </a:prstGeom>
        </p:spPr>
      </p:pic>
      <p:sp>
        <p:nvSpPr>
          <p:cNvPr id="119" name="文本框 118"/>
          <p:cNvSpPr txBox="1">
            <a:spLocks noChangeArrowheads="1"/>
          </p:cNvSpPr>
          <p:nvPr/>
        </p:nvSpPr>
        <p:spPr bwMode="auto">
          <a:xfrm>
            <a:off x="4340225" y="3033713"/>
            <a:ext cx="3817938" cy="641350"/>
          </a:xfrm>
          <a:prstGeom prst="rect">
            <a:avLst/>
          </a:prstGeom>
          <a:noFill/>
          <a:ln w="9525">
            <a:noFill/>
            <a:miter lim="800000"/>
          </a:ln>
        </p:spPr>
        <p:txBody>
          <a:bodyPr>
            <a:spAutoFit/>
          </a:bodyPr>
          <a:lstStyle/>
          <a:p>
            <a:pPr algn="ctr"/>
            <a:r>
              <a:rPr lang="zh-CN" altLang="en-US" sz="3600" b="1">
                <a:ea typeface="黑体" panose="02010609060101010101" charset="-122"/>
              </a:rPr>
              <a:t>申报纳税</a:t>
            </a:r>
            <a:endParaRPr lang="zh-CN" altLang="en-US" sz="3600" b="1">
              <a:ea typeface="黑体" panose="02010609060101010101" charset="-122"/>
            </a:endParaRPr>
          </a:p>
        </p:txBody>
      </p:sp>
      <p:sp>
        <p:nvSpPr>
          <p:cNvPr id="39" name="TextBox 76"/>
          <p:cNvSpPr txBox="1">
            <a:spLocks noChangeArrowheads="1"/>
          </p:cNvSpPr>
          <p:nvPr/>
        </p:nvSpPr>
        <p:spPr bwMode="auto">
          <a:xfrm>
            <a:off x="3495675" y="2343150"/>
            <a:ext cx="5449888" cy="519113"/>
          </a:xfrm>
          <a:prstGeom prst="rect">
            <a:avLst/>
          </a:prstGeom>
          <a:noFill/>
          <a:ln w="9525">
            <a:noFill/>
            <a:miter lim="800000"/>
          </a:ln>
        </p:spPr>
        <p:txBody>
          <a:bodyPr>
            <a:spAutoFit/>
          </a:bodyPr>
          <a:lstStyle/>
          <a:p>
            <a:pPr algn="ctr"/>
            <a:r>
              <a:rPr lang="zh-CN" altLang="en-US" sz="2800">
                <a:solidFill>
                  <a:schemeClr val="accent1"/>
                </a:solidFill>
                <a:latin typeface="幼圆" pitchFamily="49" charset="-122"/>
                <a:ea typeface="黑体" panose="02010609060101010101" charset="-122"/>
              </a:rPr>
              <a:t>第二部分</a:t>
            </a:r>
            <a:endParaRPr lang="zh-CN" altLang="en-US" sz="2800">
              <a:solidFill>
                <a:schemeClr val="accent1"/>
              </a:solidFill>
              <a:latin typeface="幼圆" pitchFamily="49" charset="-122"/>
              <a:ea typeface="黑体" panose="02010609060101010101"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1"/>
          <p:cNvPicPr>
            <a:picLocks noChangeAspect="1"/>
          </p:cNvPicPr>
          <p:nvPr/>
        </p:nvPicPr>
        <p:blipFill>
          <a:blip r:embed="rId1"/>
          <a:srcRect/>
          <a:stretch>
            <a:fillRect/>
          </a:stretch>
        </p:blipFill>
        <p:spPr bwMode="auto">
          <a:xfrm>
            <a:off x="128588" y="2897188"/>
            <a:ext cx="11884025" cy="4911725"/>
          </a:xfrm>
          <a:prstGeom prst="rect">
            <a:avLst/>
          </a:prstGeom>
          <a:noFill/>
          <a:ln w="9525">
            <a:noFill/>
            <a:miter lim="800000"/>
            <a:headEnd/>
            <a:tailEnd/>
          </a:ln>
        </p:spPr>
      </p:pic>
      <p:sp>
        <p:nvSpPr>
          <p:cNvPr id="18" name="文本框 17"/>
          <p:cNvSpPr txBox="1"/>
          <p:nvPr/>
        </p:nvSpPr>
        <p:spPr>
          <a:xfrm>
            <a:off x="1376363" y="3155950"/>
            <a:ext cx="2820987" cy="2185988"/>
          </a:xfrm>
          <a:prstGeom prst="rect">
            <a:avLst/>
          </a:prstGeom>
          <a:noFill/>
        </p:spPr>
        <p:txBody>
          <a:bodyPr>
            <a:spAutoFit/>
          </a:bodyPr>
          <a:lstStyle/>
          <a:p>
            <a:pPr fontAlgn="auto">
              <a:spcBef>
                <a:spcPts val="0"/>
              </a:spcBef>
              <a:spcAft>
                <a:spcPts val="0"/>
              </a:spcAft>
              <a:defRPr/>
            </a:pPr>
            <a:r>
              <a:rPr lang="zh-CN" altLang="en-US" sz="8800" dirty="0">
                <a:solidFill>
                  <a:schemeClr val="bg1"/>
                </a:solidFill>
                <a:latin typeface="+mn-lt"/>
                <a:ea typeface="+mn-ea"/>
                <a:cs typeface="+mn-ea"/>
                <a:sym typeface="+mn-lt"/>
              </a:rPr>
              <a:t>目</a:t>
            </a:r>
            <a:r>
              <a:rPr lang="zh-CN" altLang="en-US" sz="8800" dirty="0">
                <a:solidFill>
                  <a:srgbClr val="FFC000"/>
                </a:solidFill>
                <a:latin typeface="+mn-lt"/>
                <a:ea typeface="+mn-ea"/>
                <a:cs typeface="+mn-ea"/>
                <a:sym typeface="+mn-lt"/>
              </a:rPr>
              <a:t>录</a:t>
            </a:r>
            <a:endParaRPr lang="en-US" altLang="zh-CN" sz="8800" dirty="0">
              <a:solidFill>
                <a:srgbClr val="FFC000"/>
              </a:solidFill>
              <a:latin typeface="+mn-lt"/>
              <a:ea typeface="+mn-ea"/>
              <a:cs typeface="+mn-ea"/>
              <a:sym typeface="+mn-lt"/>
            </a:endParaRPr>
          </a:p>
          <a:p>
            <a:pPr fontAlgn="auto">
              <a:spcBef>
                <a:spcPts val="0"/>
              </a:spcBef>
              <a:spcAft>
                <a:spcPts val="0"/>
              </a:spcAft>
              <a:defRPr/>
            </a:pPr>
            <a:r>
              <a:rPr lang="en-US" altLang="zh-CN" sz="4400" dirty="0">
                <a:solidFill>
                  <a:srgbClr val="FFC000"/>
                </a:solidFill>
                <a:latin typeface="+mn-lt"/>
                <a:ea typeface="+mn-ea"/>
                <a:cs typeface="+mn-ea"/>
                <a:sym typeface="+mn-lt"/>
              </a:rPr>
              <a:t>contents</a:t>
            </a:r>
            <a:endParaRPr lang="zh-CN" altLang="en-US" sz="4400" dirty="0">
              <a:solidFill>
                <a:srgbClr val="FFC000"/>
              </a:solidFill>
              <a:latin typeface="+mn-lt"/>
              <a:ea typeface="+mn-ea"/>
              <a:cs typeface="+mn-ea"/>
              <a:sym typeface="+mn-lt"/>
            </a:endParaRPr>
          </a:p>
        </p:txBody>
      </p:sp>
      <p:sp>
        <p:nvSpPr>
          <p:cNvPr id="20" name="Rectangle 47"/>
          <p:cNvSpPr>
            <a:spLocks noChangeArrowheads="1"/>
          </p:cNvSpPr>
          <p:nvPr/>
        </p:nvSpPr>
        <p:spPr bwMode="auto">
          <a:xfrm>
            <a:off x="6215063" y="955675"/>
            <a:ext cx="1778000" cy="427038"/>
          </a:xfrm>
          <a:prstGeom prst="rect">
            <a:avLst/>
          </a:prstGeom>
          <a:noFill/>
          <a:ln w="9525">
            <a:noFill/>
            <a:miter lim="800000"/>
          </a:ln>
        </p:spPr>
        <p:txBody>
          <a:bodyPr wrap="none" lIns="0" tIns="0" rIns="0" bIns="0">
            <a:spAutoFit/>
          </a:bodyPr>
          <a:lstStyle/>
          <a:p>
            <a:pPr algn="ctr"/>
            <a:r>
              <a:rPr lang="zh-CN" altLang="en-US" sz="2800" b="1">
                <a:ea typeface="华文隶书" pitchFamily="2" charset="-122"/>
              </a:rPr>
              <a:t>扣缴义务人</a:t>
            </a:r>
            <a:endParaRPr lang="zh-CN" altLang="en-US" sz="2800" b="1">
              <a:ea typeface="华文隶书" pitchFamily="2" charset="-122"/>
            </a:endParaRPr>
          </a:p>
        </p:txBody>
      </p:sp>
      <p:pic>
        <p:nvPicPr>
          <p:cNvPr id="3" name="图片 2"/>
          <p:cNvPicPr>
            <a:picLocks noChangeAspect="1"/>
          </p:cNvPicPr>
          <p:nvPr/>
        </p:nvPicPr>
        <p:blipFill>
          <a:blip r:embed="rId2"/>
          <a:srcRect/>
          <a:stretch>
            <a:fillRect/>
          </a:stretch>
        </p:blipFill>
        <p:spPr bwMode="auto">
          <a:xfrm>
            <a:off x="1385888" y="857250"/>
            <a:ext cx="2446337" cy="2298700"/>
          </a:xfrm>
          <a:prstGeom prst="rect">
            <a:avLst/>
          </a:prstGeom>
          <a:noFill/>
          <a:ln w="9525">
            <a:noFill/>
            <a:miter lim="800000"/>
            <a:headEnd/>
            <a:tailEnd/>
          </a:ln>
        </p:spPr>
      </p:pic>
      <p:pic>
        <p:nvPicPr>
          <p:cNvPr id="27" name="图片 26"/>
          <p:cNvPicPr>
            <a:picLocks noChangeAspect="1"/>
          </p:cNvPicPr>
          <p:nvPr/>
        </p:nvPicPr>
        <p:blipFill>
          <a:blip r:embed="rId3"/>
          <a:srcRect/>
          <a:stretch>
            <a:fillRect/>
          </a:stretch>
        </p:blipFill>
        <p:spPr bwMode="auto">
          <a:xfrm>
            <a:off x="5110163" y="835025"/>
            <a:ext cx="766762" cy="719138"/>
          </a:xfrm>
          <a:prstGeom prst="rect">
            <a:avLst/>
          </a:prstGeom>
          <a:noFill/>
          <a:ln w="9525">
            <a:noFill/>
            <a:miter lim="800000"/>
            <a:headEnd/>
            <a:tailEnd/>
          </a:ln>
        </p:spPr>
      </p:pic>
      <p:sp>
        <p:nvSpPr>
          <p:cNvPr id="28" name="Rectangle 47"/>
          <p:cNvSpPr>
            <a:spLocks noChangeArrowheads="1"/>
          </p:cNvSpPr>
          <p:nvPr/>
        </p:nvSpPr>
        <p:spPr bwMode="auto">
          <a:xfrm>
            <a:off x="5964238" y="2160588"/>
            <a:ext cx="5749925" cy="427037"/>
          </a:xfrm>
          <a:prstGeom prst="rect">
            <a:avLst/>
          </a:prstGeom>
          <a:noFill/>
          <a:ln w="9525">
            <a:noFill/>
            <a:miter lim="800000"/>
          </a:ln>
        </p:spPr>
        <p:txBody>
          <a:bodyPr lIns="0" tIns="0" rIns="0" bIns="0">
            <a:spAutoFit/>
          </a:bodyPr>
          <a:lstStyle/>
          <a:p>
            <a:r>
              <a:rPr lang="zh-CN" altLang="en-US" sz="2800" b="1">
                <a:ea typeface="华文隶书" pitchFamily="2" charset="-122"/>
              </a:rPr>
              <a:t> </a:t>
            </a:r>
            <a:endParaRPr lang="en-US" altLang="zh-CN" sz="2800" b="1">
              <a:ea typeface="华文隶书" pitchFamily="2" charset="-122"/>
            </a:endParaRPr>
          </a:p>
        </p:txBody>
      </p:sp>
      <p:pic>
        <p:nvPicPr>
          <p:cNvPr id="29" name="图片 28"/>
          <p:cNvPicPr>
            <a:picLocks noChangeAspect="1"/>
          </p:cNvPicPr>
          <p:nvPr/>
        </p:nvPicPr>
        <p:blipFill>
          <a:blip r:embed="rId3"/>
          <a:srcRect/>
          <a:stretch>
            <a:fillRect/>
          </a:stretch>
        </p:blipFill>
        <p:spPr bwMode="auto">
          <a:xfrm>
            <a:off x="5162550" y="1939925"/>
            <a:ext cx="766763" cy="719138"/>
          </a:xfrm>
          <a:prstGeom prst="rect">
            <a:avLst/>
          </a:prstGeom>
          <a:noFill/>
          <a:ln w="9525">
            <a:noFill/>
            <a:miter lim="800000"/>
            <a:headEnd/>
            <a:tailEnd/>
          </a:ln>
        </p:spPr>
      </p:pic>
      <p:pic>
        <p:nvPicPr>
          <p:cNvPr id="31" name="图片 30"/>
          <p:cNvPicPr>
            <a:picLocks noChangeAspect="1"/>
          </p:cNvPicPr>
          <p:nvPr/>
        </p:nvPicPr>
        <p:blipFill>
          <a:blip r:embed="rId3"/>
          <a:srcRect/>
          <a:stretch>
            <a:fillRect/>
          </a:stretch>
        </p:blipFill>
        <p:spPr bwMode="auto">
          <a:xfrm>
            <a:off x="5192713" y="3336925"/>
            <a:ext cx="766762" cy="719138"/>
          </a:xfrm>
          <a:prstGeom prst="rect">
            <a:avLst/>
          </a:prstGeom>
          <a:noFill/>
          <a:ln w="9525">
            <a:noFill/>
            <a:miter lim="800000"/>
            <a:headEnd/>
            <a:tailEnd/>
          </a:ln>
        </p:spPr>
      </p:pic>
      <p:sp>
        <p:nvSpPr>
          <p:cNvPr id="32" name="Rectangle 47"/>
          <p:cNvSpPr>
            <a:spLocks noChangeArrowheads="1"/>
          </p:cNvSpPr>
          <p:nvPr/>
        </p:nvSpPr>
        <p:spPr bwMode="auto">
          <a:xfrm>
            <a:off x="6134100" y="3454400"/>
            <a:ext cx="5370513" cy="427038"/>
          </a:xfrm>
          <a:prstGeom prst="rect">
            <a:avLst/>
          </a:prstGeom>
          <a:noFill/>
          <a:ln w="9525">
            <a:noFill/>
            <a:miter lim="800000"/>
          </a:ln>
        </p:spPr>
        <p:txBody>
          <a:bodyPr lIns="0" tIns="0" rIns="0" bIns="0">
            <a:spAutoFit/>
          </a:bodyPr>
          <a:lstStyle/>
          <a:p>
            <a:r>
              <a:rPr lang="zh-CN" altLang="en-US" sz="2800" b="1">
                <a:ea typeface="华文隶书" pitchFamily="2" charset="-122"/>
              </a:rPr>
              <a:t>预扣预缴</a:t>
            </a:r>
            <a:endParaRPr lang="zh-CN" altLang="en-US" sz="2800" b="1">
              <a:ea typeface="华文隶书" pitchFamily="2" charset="-122"/>
            </a:endParaRPr>
          </a:p>
        </p:txBody>
      </p:sp>
      <p:pic>
        <p:nvPicPr>
          <p:cNvPr id="33" name="图片 32"/>
          <p:cNvPicPr>
            <a:picLocks noChangeAspect="1"/>
          </p:cNvPicPr>
          <p:nvPr/>
        </p:nvPicPr>
        <p:blipFill>
          <a:blip r:embed="rId3"/>
          <a:srcRect/>
          <a:stretch>
            <a:fillRect/>
          </a:stretch>
        </p:blipFill>
        <p:spPr bwMode="auto">
          <a:xfrm>
            <a:off x="5164138" y="4475163"/>
            <a:ext cx="766762" cy="719137"/>
          </a:xfrm>
          <a:prstGeom prst="rect">
            <a:avLst/>
          </a:prstGeom>
          <a:noFill/>
          <a:ln w="9525">
            <a:noFill/>
            <a:miter lim="800000"/>
            <a:headEnd/>
            <a:tailEnd/>
          </a:ln>
        </p:spPr>
      </p:pic>
      <p:pic>
        <p:nvPicPr>
          <p:cNvPr id="2" name="图片 30"/>
          <p:cNvPicPr>
            <a:picLocks noChangeAspect="1"/>
          </p:cNvPicPr>
          <p:nvPr/>
        </p:nvPicPr>
        <p:blipFill>
          <a:blip r:embed="rId3"/>
          <a:srcRect/>
          <a:stretch>
            <a:fillRect/>
          </a:stretch>
        </p:blipFill>
        <p:spPr bwMode="auto">
          <a:xfrm>
            <a:off x="5200650" y="5557838"/>
            <a:ext cx="766763" cy="719137"/>
          </a:xfrm>
          <a:prstGeom prst="rect">
            <a:avLst/>
          </a:prstGeom>
          <a:noFill/>
          <a:ln w="9525">
            <a:noFill/>
            <a:miter lim="800000"/>
            <a:headEnd/>
            <a:tailEnd/>
          </a:ln>
        </p:spPr>
      </p:pic>
      <p:sp>
        <p:nvSpPr>
          <p:cNvPr id="4" name="Rectangle 47"/>
          <p:cNvSpPr>
            <a:spLocks noChangeArrowheads="1"/>
          </p:cNvSpPr>
          <p:nvPr/>
        </p:nvSpPr>
        <p:spPr bwMode="auto">
          <a:xfrm>
            <a:off x="6161088" y="2085975"/>
            <a:ext cx="2133600" cy="427038"/>
          </a:xfrm>
          <a:prstGeom prst="rect">
            <a:avLst/>
          </a:prstGeom>
          <a:noFill/>
          <a:ln w="9525">
            <a:noFill/>
            <a:miter lim="800000"/>
          </a:ln>
        </p:spPr>
        <p:txBody>
          <a:bodyPr wrap="none" lIns="0" tIns="0" rIns="0" bIns="0">
            <a:spAutoFit/>
          </a:bodyPr>
          <a:lstStyle/>
          <a:p>
            <a:pPr algn="ctr"/>
            <a:r>
              <a:rPr lang="zh-CN" altLang="en-US" sz="2800" b="1">
                <a:ea typeface="华文隶书" pitchFamily="2" charset="-122"/>
              </a:rPr>
              <a:t>全员全额申报</a:t>
            </a:r>
            <a:endParaRPr lang="zh-CN" altLang="en-US" sz="2800" b="1">
              <a:ea typeface="华文隶书" pitchFamily="2" charset="-122"/>
            </a:endParaRPr>
          </a:p>
        </p:txBody>
      </p:sp>
      <p:sp>
        <p:nvSpPr>
          <p:cNvPr id="5" name="Rectangle 47"/>
          <p:cNvSpPr>
            <a:spLocks noChangeArrowheads="1"/>
          </p:cNvSpPr>
          <p:nvPr/>
        </p:nvSpPr>
        <p:spPr bwMode="auto">
          <a:xfrm>
            <a:off x="6100763" y="4656138"/>
            <a:ext cx="5370512" cy="427037"/>
          </a:xfrm>
          <a:prstGeom prst="rect">
            <a:avLst/>
          </a:prstGeom>
          <a:noFill/>
          <a:ln w="9525">
            <a:noFill/>
            <a:miter lim="800000"/>
          </a:ln>
        </p:spPr>
        <p:txBody>
          <a:bodyPr lIns="0" tIns="0" rIns="0" bIns="0">
            <a:spAutoFit/>
          </a:bodyPr>
          <a:lstStyle/>
          <a:p>
            <a:r>
              <a:rPr lang="zh-CN" altLang="en-US" sz="2800" b="1">
                <a:ea typeface="华文隶书" pitchFamily="2" charset="-122"/>
              </a:rPr>
              <a:t>自行纳税申报</a:t>
            </a:r>
            <a:endParaRPr lang="zh-CN" altLang="en-US" sz="2800" b="1">
              <a:ea typeface="华文隶书" pitchFamily="2" charset="-122"/>
            </a:endParaRPr>
          </a:p>
        </p:txBody>
      </p:sp>
      <p:sp>
        <p:nvSpPr>
          <p:cNvPr id="6" name="Rectangle 47"/>
          <p:cNvSpPr>
            <a:spLocks noChangeArrowheads="1"/>
          </p:cNvSpPr>
          <p:nvPr/>
        </p:nvSpPr>
        <p:spPr bwMode="auto">
          <a:xfrm>
            <a:off x="6086475" y="5689600"/>
            <a:ext cx="5370513" cy="427038"/>
          </a:xfrm>
          <a:prstGeom prst="rect">
            <a:avLst/>
          </a:prstGeom>
          <a:noFill/>
          <a:ln w="9525">
            <a:noFill/>
            <a:miter lim="800000"/>
          </a:ln>
        </p:spPr>
        <p:txBody>
          <a:bodyPr lIns="0" tIns="0" rIns="0" bIns="0">
            <a:spAutoFit/>
          </a:bodyPr>
          <a:lstStyle/>
          <a:p>
            <a:r>
              <a:rPr lang="zh-CN" altLang="en-US" sz="2800" b="1">
                <a:ea typeface="华文隶书" pitchFamily="2" charset="-122"/>
              </a:rPr>
              <a:t>专项附加扣除操作</a:t>
            </a:r>
            <a:endParaRPr lang="zh-CN" altLang="en-US" sz="2800" b="1">
              <a:ea typeface="华文隶书" pitchFamily="2"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style.rotation</p:attrName>
                                        </p:attrNameLst>
                                      </p:cBhvr>
                                      <p:tavLst>
                                        <p:tav tm="0">
                                          <p:val>
                                            <p:fltVal val="720"/>
                                          </p:val>
                                        </p:tav>
                                        <p:tav tm="100000">
                                          <p:val>
                                            <p:fltVal val="0"/>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35"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style.rotation</p:attrName>
                                        </p:attrNameLst>
                                      </p:cBhvr>
                                      <p:tavLst>
                                        <p:tav tm="0">
                                          <p:val>
                                            <p:fltVal val="720"/>
                                          </p:val>
                                        </p:tav>
                                        <p:tav tm="100000">
                                          <p:val>
                                            <p:fltVal val="0"/>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4500"/>
                            </p:stCondLst>
                            <p:childTnLst>
                              <p:par>
                                <p:cTn id="40" presetID="35"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style.rotation</p:attrName>
                                        </p:attrNameLst>
                                      </p:cBhvr>
                                      <p:tavLst>
                                        <p:tav tm="0">
                                          <p:val>
                                            <p:fltVal val="720"/>
                                          </p:val>
                                        </p:tav>
                                        <p:tav tm="100000">
                                          <p:val>
                                            <p:fltVal val="0"/>
                                          </p:val>
                                        </p:tav>
                                      </p:tavLst>
                                    </p:anim>
                                    <p:anim calcmode="lin" valueType="num">
                                      <p:cBhvr>
                                        <p:cTn id="44" dur="1000" fill="hold"/>
                                        <p:tgtEl>
                                          <p:spTgt spid="31"/>
                                        </p:tgtEl>
                                        <p:attrNameLst>
                                          <p:attrName>ppt_h</p:attrName>
                                        </p:attrNameLst>
                                      </p:cBhvr>
                                      <p:tavLst>
                                        <p:tav tm="0">
                                          <p:val>
                                            <p:fltVal val="0"/>
                                          </p:val>
                                        </p:tav>
                                        <p:tav tm="100000">
                                          <p:val>
                                            <p:strVal val="#ppt_h"/>
                                          </p:val>
                                        </p:tav>
                                      </p:tavLst>
                                    </p:anim>
                                    <p:anim calcmode="lin" valueType="num">
                                      <p:cBhvr>
                                        <p:cTn id="45" dur="1000" fill="hold"/>
                                        <p:tgtEl>
                                          <p:spTgt spid="31"/>
                                        </p:tgtEl>
                                        <p:attrNameLst>
                                          <p:attrName>ppt_w</p:attrName>
                                        </p:attrNameLst>
                                      </p:cBhvr>
                                      <p:tavLst>
                                        <p:tav tm="0">
                                          <p:val>
                                            <p:fltVal val="0"/>
                                          </p:val>
                                        </p:tav>
                                        <p:tav tm="100000">
                                          <p:val>
                                            <p:strVal val="#ppt_w"/>
                                          </p:val>
                                        </p:tav>
                                      </p:tavLst>
                                    </p:anim>
                                  </p:childTnLst>
                                </p:cTn>
                              </p:par>
                            </p:childTnLst>
                          </p:cTn>
                        </p:par>
                        <p:par>
                          <p:cTn id="46" fill="hold">
                            <p:stCondLst>
                              <p:cond delay="5500"/>
                            </p:stCondLst>
                            <p:childTnLst>
                              <p:par>
                                <p:cTn id="47" presetID="35"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style.rotation</p:attrName>
                                        </p:attrNameLst>
                                      </p:cBhvr>
                                      <p:tavLst>
                                        <p:tav tm="0">
                                          <p:val>
                                            <p:fltVal val="720"/>
                                          </p:val>
                                        </p:tav>
                                        <p:tav tm="100000">
                                          <p:val>
                                            <p:fltVal val="0"/>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 calcmode="lin" valueType="num">
                                      <p:cBhvr>
                                        <p:cTn id="52" dur="1000" fill="hold"/>
                                        <p:tgtEl>
                                          <p:spTgt spid="33"/>
                                        </p:tgtEl>
                                        <p:attrNameLst>
                                          <p:attrName>ppt_w</p:attrName>
                                        </p:attrNameLst>
                                      </p:cBhvr>
                                      <p:tavLst>
                                        <p:tav tm="0">
                                          <p:val>
                                            <p:fltVal val="0"/>
                                          </p:val>
                                        </p:tav>
                                        <p:tav tm="100000">
                                          <p:val>
                                            <p:strVal val="#ppt_w"/>
                                          </p:val>
                                        </p:tav>
                                      </p:tavLst>
                                    </p:anim>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7000"/>
                            </p:stCondLst>
                            <p:childTnLst>
                              <p:par>
                                <p:cTn id="58" presetID="35"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style.rotation</p:attrName>
                                        </p:attrNameLst>
                                      </p:cBhvr>
                                      <p:tavLst>
                                        <p:tav tm="0">
                                          <p:val>
                                            <p:fltVal val="720"/>
                                          </p:val>
                                        </p:tav>
                                        <p:tav tm="100000">
                                          <p:val>
                                            <p:fltVal val="0"/>
                                          </p:val>
                                        </p:tav>
                                      </p:tavLst>
                                    </p:anim>
                                    <p:anim calcmode="lin" valueType="num">
                                      <p:cBhvr>
                                        <p:cTn id="62" dur="1000" fill="hold"/>
                                        <p:tgtEl>
                                          <p:spTgt spid="2"/>
                                        </p:tgtEl>
                                        <p:attrNameLst>
                                          <p:attrName>ppt_h</p:attrName>
                                        </p:attrNameLst>
                                      </p:cBhvr>
                                      <p:tavLst>
                                        <p:tav tm="0">
                                          <p:val>
                                            <p:fltVal val="0"/>
                                          </p:val>
                                        </p:tav>
                                        <p:tav tm="100000">
                                          <p:val>
                                            <p:strVal val="#ppt_h"/>
                                          </p:val>
                                        </p:tav>
                                      </p:tavLst>
                                    </p:anim>
                                    <p:anim calcmode="lin" valueType="num">
                                      <p:cBhvr>
                                        <p:cTn id="63" dur="1000" fill="hold"/>
                                        <p:tgtEl>
                                          <p:spTgt spid="2"/>
                                        </p:tgtEl>
                                        <p:attrNameLst>
                                          <p:attrName>ppt_w</p:attrName>
                                        </p:attrNameLst>
                                      </p:cBhvr>
                                      <p:tavLst>
                                        <p:tav tm="0">
                                          <p:val>
                                            <p:fltVal val="0"/>
                                          </p:val>
                                        </p:tav>
                                        <p:tav tm="100000">
                                          <p:val>
                                            <p:strVal val="#ppt_w"/>
                                          </p:val>
                                        </p:tav>
                                      </p:tavLst>
                                    </p:anim>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32"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0"/>
          <p:cNvSpPr>
            <a:spLocks noChangeArrowheads="1"/>
          </p:cNvSpPr>
          <p:nvPr/>
        </p:nvSpPr>
        <p:spPr bwMode="auto">
          <a:xfrm>
            <a:off x="1968500" y="1604963"/>
            <a:ext cx="6572250" cy="642937"/>
          </a:xfrm>
          <a:prstGeom prst="rect">
            <a:avLst/>
          </a:prstGeom>
          <a:noFill/>
          <a:ln w="25400" algn="ctr">
            <a:noFill/>
            <a:miter lim="800000"/>
          </a:ln>
        </p:spPr>
        <p:txBody>
          <a:bodyPr lIns="121917" tIns="60958" rIns="121917" bIns="60958" anchor="ctr"/>
          <a:lstStyle/>
          <a:p>
            <a:pPr defTabSz="1219200"/>
            <a:endParaRPr lang="zh-CN" altLang="en-US" sz="2400"/>
          </a:p>
        </p:txBody>
      </p:sp>
      <p:sp>
        <p:nvSpPr>
          <p:cNvPr id="57346" name="矩形 39"/>
          <p:cNvSpPr>
            <a:spLocks noChangeArrowheads="1"/>
          </p:cNvSpPr>
          <p:nvPr/>
        </p:nvSpPr>
        <p:spPr bwMode="auto">
          <a:xfrm>
            <a:off x="3887788" y="5060950"/>
            <a:ext cx="6991350" cy="1001713"/>
          </a:xfrm>
          <a:prstGeom prst="rect">
            <a:avLst/>
          </a:prstGeom>
          <a:noFill/>
          <a:ln w="25400" algn="ctr">
            <a:noFill/>
            <a:miter lim="800000"/>
          </a:ln>
        </p:spPr>
        <p:txBody>
          <a:bodyPr lIns="121917" tIns="60958" rIns="121917" bIns="60958" anchor="ctr"/>
          <a:lstStyle/>
          <a:p>
            <a:pPr defTabSz="1219200"/>
            <a:endParaRPr lang="en-US" altLang="zh-CN" sz="2400">
              <a:latin typeface="宋体" panose="02010600030101010101" pitchFamily="2" charset="-122"/>
              <a:ea typeface="微软雅黑" panose="020B0503020204020204" pitchFamily="34" charset="-122"/>
              <a:cs typeface="Arial" panose="020B0604020202020204" pitchFamily="34" charset="0"/>
            </a:endParaRPr>
          </a:p>
        </p:txBody>
      </p:sp>
      <p:sp>
        <p:nvSpPr>
          <p:cNvPr id="57347" name="Title 1"/>
          <p:cNvSpPr/>
          <p:nvPr/>
        </p:nvSpPr>
        <p:spPr bwMode="auto">
          <a:xfrm>
            <a:off x="1943100" y="566738"/>
            <a:ext cx="10061575" cy="671512"/>
          </a:xfrm>
          <a:prstGeom prst="rect">
            <a:avLst/>
          </a:prstGeom>
          <a:noFill/>
          <a:ln w="9525">
            <a:noFill/>
            <a:miter lim="800000"/>
          </a:ln>
        </p:spPr>
        <p:txBody>
          <a:bodyPr lIns="0" tIns="0" rIns="0" bIns="0"/>
          <a:lstStyle/>
          <a:p>
            <a:pPr eaLnBrk="0" hangingPunct="0">
              <a:lnSpc>
                <a:spcPct val="90000"/>
              </a:lnSpc>
            </a:pPr>
            <a:r>
              <a:rPr lang="zh-CN" altLang="en-US" sz="3200">
                <a:ea typeface="黑体" panose="02010609060101010101" charset="-122"/>
              </a:rPr>
              <a:t>纳税申报</a:t>
            </a:r>
            <a:endParaRPr lang="zh-CN" altLang="en-US" sz="3200">
              <a:ea typeface="黑体" panose="02010609060101010101" charset="-122"/>
            </a:endParaRPr>
          </a:p>
        </p:txBody>
      </p:sp>
      <p:sp>
        <p:nvSpPr>
          <p:cNvPr id="57348" name="Text Box 14"/>
          <p:cNvSpPr txBox="1">
            <a:spLocks noChangeArrowheads="1"/>
          </p:cNvSpPr>
          <p:nvPr/>
        </p:nvSpPr>
        <p:spPr bwMode="auto">
          <a:xfrm>
            <a:off x="966788" y="1122363"/>
            <a:ext cx="10193337" cy="4887912"/>
          </a:xfrm>
          <a:prstGeom prst="rect">
            <a:avLst/>
          </a:prstGeom>
          <a:noFill/>
          <a:ln w="9525">
            <a:noFill/>
            <a:miter lim="800000"/>
          </a:ln>
        </p:spPr>
        <p:txBody>
          <a:bodyPr lIns="121917" tIns="60958" rIns="121917" bIns="60958">
            <a:spAutoFit/>
          </a:bodyPr>
          <a:lstStyle/>
          <a:p>
            <a:pPr defTabSz="1219200">
              <a:lnSpc>
                <a:spcPct val="150000"/>
              </a:lnSpc>
            </a:pPr>
            <a:r>
              <a:rPr lang="zh-CN" altLang="en-US" sz="1900">
                <a:latin typeface="仿宋" panose="02010609060101010101" pitchFamily="49" charset="-122"/>
                <a:ea typeface="仿宋" panose="02010609060101010101" pitchFamily="49" charset="-122"/>
              </a:rPr>
              <a:t>新税法实施后，个人所得税的申报纳税将由之前以扣缴义务人代扣代缴为主转为由</a:t>
            </a:r>
            <a:r>
              <a:rPr lang="zh-CN" altLang="en-US" sz="1900" b="1">
                <a:solidFill>
                  <a:srgbClr val="FF3300"/>
                </a:solidFill>
                <a:latin typeface="仿宋" panose="02010609060101010101" pitchFamily="49" charset="-122"/>
                <a:ea typeface="仿宋" panose="02010609060101010101" pitchFamily="49" charset="-122"/>
              </a:rPr>
              <a:t>扣缴义务人</a:t>
            </a:r>
            <a:r>
              <a:rPr lang="zh-CN" altLang="en-US" sz="1900" b="1">
                <a:solidFill>
                  <a:srgbClr val="FF0000"/>
                </a:solidFill>
                <a:latin typeface="仿宋" panose="02010609060101010101" pitchFamily="49" charset="-122"/>
                <a:ea typeface="仿宋" panose="02010609060101010101" pitchFamily="49" charset="-122"/>
              </a:rPr>
              <a:t>代扣代缴</a:t>
            </a:r>
            <a:r>
              <a:rPr lang="zh-CN" altLang="en-US" sz="1900">
                <a:latin typeface="仿宋" panose="02010609060101010101" pitchFamily="49" charset="-122"/>
                <a:ea typeface="仿宋" panose="02010609060101010101" pitchFamily="49" charset="-122"/>
              </a:rPr>
              <a:t>和</a:t>
            </a:r>
            <a:r>
              <a:rPr lang="zh-CN" altLang="en-US" sz="1900" b="1">
                <a:solidFill>
                  <a:srgbClr val="FF0000"/>
                </a:solidFill>
                <a:latin typeface="仿宋" panose="02010609060101010101" pitchFamily="49" charset="-122"/>
                <a:ea typeface="仿宋" panose="02010609060101010101" pitchFamily="49" charset="-122"/>
              </a:rPr>
              <a:t>自然人纳税人自行申报</a:t>
            </a:r>
            <a:r>
              <a:rPr lang="zh-CN" altLang="en-US" sz="1900">
                <a:latin typeface="仿宋" panose="02010609060101010101" pitchFamily="49" charset="-122"/>
                <a:ea typeface="仿宋" panose="02010609060101010101" pitchFamily="49" charset="-122"/>
              </a:rPr>
              <a:t>相结合的方式。</a:t>
            </a:r>
            <a:endParaRPr lang="zh-CN" altLang="en-US" sz="1900">
              <a:latin typeface="仿宋" panose="02010609060101010101" pitchFamily="49" charset="-122"/>
              <a:ea typeface="仿宋" panose="02010609060101010101" pitchFamily="49" charset="-122"/>
            </a:endParaRPr>
          </a:p>
          <a:p>
            <a:pPr defTabSz="1219200">
              <a:lnSpc>
                <a:spcPct val="150000"/>
              </a:lnSpc>
            </a:pPr>
            <a:r>
              <a:rPr lang="zh-CN" altLang="en-US" sz="1900">
                <a:latin typeface="仿宋" panose="02010609060101010101" pitchFamily="49" charset="-122"/>
                <a:ea typeface="仿宋" panose="02010609060101010101" pitchFamily="49" charset="-122"/>
              </a:rPr>
              <a:t>（</a:t>
            </a:r>
            <a:r>
              <a:rPr lang="en-US" altLang="zh-CN" sz="1900">
                <a:latin typeface="仿宋" panose="02010609060101010101" pitchFamily="49" charset="-122"/>
                <a:ea typeface="仿宋" panose="02010609060101010101" pitchFamily="49" charset="-122"/>
              </a:rPr>
              <a:t>1</a:t>
            </a:r>
            <a:r>
              <a:rPr lang="zh-CN" altLang="en-US" sz="1900">
                <a:latin typeface="仿宋" panose="02010609060101010101" pitchFamily="49" charset="-122"/>
                <a:ea typeface="仿宋" panose="02010609060101010101" pitchFamily="49" charset="-122"/>
              </a:rPr>
              <a:t>）代扣代缴</a:t>
            </a:r>
            <a:endParaRPr lang="zh-CN" altLang="en-US" sz="1900">
              <a:latin typeface="仿宋" panose="02010609060101010101" pitchFamily="49" charset="-122"/>
              <a:ea typeface="仿宋" panose="02010609060101010101" pitchFamily="49" charset="-122"/>
            </a:endParaRPr>
          </a:p>
          <a:p>
            <a:pPr defTabSz="1219200">
              <a:lnSpc>
                <a:spcPct val="150000"/>
              </a:lnSpc>
            </a:pPr>
            <a:r>
              <a:rPr lang="zh-CN" altLang="en-US" sz="1900">
                <a:latin typeface="仿宋" panose="02010609060101010101" pitchFamily="49" charset="-122"/>
                <a:ea typeface="仿宋" panose="02010609060101010101" pitchFamily="49" charset="-122"/>
              </a:rPr>
              <a:t>①代扣代缴具体分为两种情况：扣缴义务人向居民个人支付综合所得时，应按月或按次预扣预缴；扣缴义务人支付其他所得时，应按次代扣代缴。</a:t>
            </a:r>
            <a:endParaRPr lang="zh-CN" altLang="en-US" sz="1900">
              <a:latin typeface="仿宋" panose="02010609060101010101" pitchFamily="49" charset="-122"/>
              <a:ea typeface="仿宋" panose="02010609060101010101" pitchFamily="49" charset="-122"/>
            </a:endParaRPr>
          </a:p>
          <a:p>
            <a:pPr defTabSz="1219200">
              <a:lnSpc>
                <a:spcPct val="150000"/>
              </a:lnSpc>
            </a:pPr>
            <a:r>
              <a:rPr lang="zh-CN" altLang="en-US" sz="1900">
                <a:latin typeface="仿宋" panose="02010609060101010101" pitchFamily="49" charset="-122"/>
                <a:ea typeface="仿宋" panose="02010609060101010101" pitchFamily="49" charset="-122"/>
              </a:rPr>
              <a:t>②享受专项附加扣除的纳税人，可以在预扣预缴时将相关信息报送扣缴义务人，扣缴义务人按规定办理。</a:t>
            </a:r>
            <a:endParaRPr lang="zh-CN" altLang="en-US" sz="1900">
              <a:latin typeface="仿宋" panose="02010609060101010101" pitchFamily="49" charset="-122"/>
              <a:ea typeface="仿宋" panose="02010609060101010101" pitchFamily="49" charset="-122"/>
            </a:endParaRPr>
          </a:p>
          <a:p>
            <a:pPr defTabSz="1219200">
              <a:lnSpc>
                <a:spcPct val="150000"/>
              </a:lnSpc>
            </a:pPr>
            <a:r>
              <a:rPr lang="zh-CN" altLang="en-US" sz="1900">
                <a:latin typeface="仿宋" panose="02010609060101010101" pitchFamily="49" charset="-122"/>
                <a:ea typeface="仿宋" panose="02010609060101010101" pitchFamily="49" charset="-122"/>
              </a:rPr>
              <a:t>居民个人向扣缴义务人提供专项附加扣除信息的，扣缴义务人按月预扣预缴税款时应当按照规定予以扣除，不得拒绝。纳税人应当为本人填写并确认过的专项附加扣除信息的真实性、完整性负责。</a:t>
            </a:r>
            <a:endParaRPr lang="zh-CN" altLang="en-US" sz="1900">
              <a:latin typeface="仿宋" panose="02010609060101010101" pitchFamily="49" charset="-122"/>
              <a:ea typeface="仿宋" panose="02010609060101010101" pitchFamily="49" charset="-122"/>
            </a:endParaRPr>
          </a:p>
          <a:p>
            <a:pPr defTabSz="1219200">
              <a:lnSpc>
                <a:spcPct val="150000"/>
              </a:lnSpc>
            </a:pPr>
            <a:r>
              <a:rPr lang="zh-CN" altLang="en-US" sz="1900">
                <a:latin typeface="仿宋" panose="02010609060101010101" pitchFamily="49" charset="-122"/>
                <a:ea typeface="仿宋" panose="02010609060101010101" pitchFamily="49" charset="-122"/>
              </a:rPr>
              <a:t>在预扣预缴时未享受专项附加扣除的，可在汇算清缴时享受。</a:t>
            </a:r>
            <a:endParaRPr lang="zh-CN" altLang="en-US" sz="1900">
              <a:latin typeface="仿宋" panose="02010609060101010101" pitchFamily="49" charset="-122"/>
              <a:ea typeface="仿宋" panose="02010609060101010101" pitchFamily="49" charset="-122"/>
            </a:endParaRPr>
          </a:p>
        </p:txBody>
      </p:sp>
      <p:pic>
        <p:nvPicPr>
          <p:cNvPr id="43020" name="图片 22"/>
          <p:cNvPicPr>
            <a:picLocks noChangeAspect="1"/>
          </p:cNvPicPr>
          <p:nvPr/>
        </p:nvPicPr>
        <p:blipFill>
          <a:blip r:embed="rId1"/>
          <a:srcRect/>
          <a:stretch>
            <a:fillRect/>
          </a:stretch>
        </p:blipFill>
        <p:spPr bwMode="auto">
          <a:xfrm>
            <a:off x="790575" y="284163"/>
            <a:ext cx="1023938" cy="963612"/>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椭圆 3"/>
          <p:cNvSpPr>
            <a:spLocks noChangeArrowheads="1"/>
          </p:cNvSpPr>
          <p:nvPr/>
        </p:nvSpPr>
        <p:spPr bwMode="auto">
          <a:xfrm rot="10800000">
            <a:off x="2551113" y="3295650"/>
            <a:ext cx="268287"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0" name="椭圆 4"/>
          <p:cNvSpPr>
            <a:spLocks noChangeArrowheads="1"/>
          </p:cNvSpPr>
          <p:nvPr/>
        </p:nvSpPr>
        <p:spPr bwMode="auto">
          <a:xfrm rot="10800000">
            <a:off x="1912938" y="3328988"/>
            <a:ext cx="201612"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1" name="椭圆 5"/>
          <p:cNvSpPr>
            <a:spLocks noChangeArrowheads="1"/>
          </p:cNvSpPr>
          <p:nvPr/>
        </p:nvSpPr>
        <p:spPr bwMode="auto">
          <a:xfrm rot="10800000">
            <a:off x="1341438"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2" name="椭圆 6"/>
          <p:cNvSpPr>
            <a:spLocks noChangeArrowheads="1"/>
          </p:cNvSpPr>
          <p:nvPr/>
        </p:nvSpPr>
        <p:spPr bwMode="auto">
          <a:xfrm rot="10800000">
            <a:off x="838200" y="3395663"/>
            <a:ext cx="65088"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3" name="椭圆 7"/>
          <p:cNvSpPr>
            <a:spLocks noChangeArrowheads="1"/>
          </p:cNvSpPr>
          <p:nvPr/>
        </p:nvSpPr>
        <p:spPr bwMode="auto">
          <a:xfrm>
            <a:off x="9372600" y="3295650"/>
            <a:ext cx="268288"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4" name="椭圆 8"/>
          <p:cNvSpPr>
            <a:spLocks noChangeArrowheads="1"/>
          </p:cNvSpPr>
          <p:nvPr/>
        </p:nvSpPr>
        <p:spPr bwMode="auto">
          <a:xfrm>
            <a:off x="10077450" y="3328988"/>
            <a:ext cx="201613"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5" name="椭圆 9"/>
          <p:cNvSpPr>
            <a:spLocks noChangeArrowheads="1"/>
          </p:cNvSpPr>
          <p:nvPr/>
        </p:nvSpPr>
        <p:spPr bwMode="auto">
          <a:xfrm>
            <a:off x="10717213"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6" name="椭圆 10"/>
          <p:cNvSpPr>
            <a:spLocks noChangeArrowheads="1"/>
          </p:cNvSpPr>
          <p:nvPr/>
        </p:nvSpPr>
        <p:spPr bwMode="auto">
          <a:xfrm>
            <a:off x="11288713" y="3395663"/>
            <a:ext cx="65087"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58377" name="文本框 11"/>
          <p:cNvSpPr txBox="1">
            <a:spLocks noChangeArrowheads="1"/>
          </p:cNvSpPr>
          <p:nvPr/>
        </p:nvSpPr>
        <p:spPr bwMode="auto">
          <a:xfrm>
            <a:off x="3195638" y="2830513"/>
            <a:ext cx="1196975" cy="1196975"/>
          </a:xfrm>
          <a:prstGeom prst="rect">
            <a:avLst/>
          </a:prstGeom>
          <a:noFill/>
          <a:ln w="9525">
            <a:noFill/>
            <a:miter lim="800000"/>
          </a:ln>
        </p:spPr>
        <p:txBody>
          <a:bodyPr wrap="none" lIns="91438" tIns="45719" rIns="91438" bIns="45719" anchor="ctr">
            <a:spAutoFit/>
          </a:bodyPr>
          <a:lstStyle/>
          <a:p>
            <a:pPr algn="ctr"/>
            <a:r>
              <a:rPr lang="en-US" altLang="zh-CN" sz="7200">
                <a:solidFill>
                  <a:schemeClr val="bg1"/>
                </a:solidFill>
                <a:latin typeface="华文细黑" pitchFamily="2" charset="-122"/>
                <a:ea typeface="华文细黑" pitchFamily="2" charset="-122"/>
              </a:rPr>
              <a:t>01</a:t>
            </a:r>
            <a:endParaRPr lang="zh-CN" altLang="en-US" sz="7200">
              <a:solidFill>
                <a:schemeClr val="bg1"/>
              </a:solidFill>
              <a:latin typeface="华文细黑" pitchFamily="2" charset="-122"/>
              <a:ea typeface="华文细黑" pitchFamily="2" charset="-122"/>
            </a:endParaRPr>
          </a:p>
        </p:txBody>
      </p:sp>
      <p:grpSp>
        <p:nvGrpSpPr>
          <p:cNvPr id="58378" name="组合 12"/>
          <p:cNvGrpSpPr/>
          <p:nvPr/>
        </p:nvGrpSpPr>
        <p:grpSpPr bwMode="auto">
          <a:xfrm>
            <a:off x="4560888" y="3027363"/>
            <a:ext cx="4441825" cy="622300"/>
            <a:chOff x="4494727" y="2882879"/>
            <a:chExt cx="4440700" cy="621664"/>
          </a:xfrm>
        </p:grpSpPr>
        <p:sp>
          <p:nvSpPr>
            <p:cNvPr id="58383" name="文本框 13"/>
            <p:cNvSpPr txBox="1">
              <a:spLocks noChangeArrowheads="1"/>
            </p:cNvSpPr>
            <p:nvPr/>
          </p:nvSpPr>
          <p:spPr bwMode="auto">
            <a:xfrm>
              <a:off x="4494727" y="2882879"/>
              <a:ext cx="4440700" cy="607391"/>
            </a:xfrm>
            <a:prstGeom prst="rect">
              <a:avLst/>
            </a:prstGeom>
            <a:noFill/>
            <a:ln w="9525">
              <a:noFill/>
              <a:miter lim="800000"/>
            </a:ln>
          </p:spPr>
          <p:txBody>
            <a:bodyPr lIns="121917" tIns="60958" rIns="121917" bIns="60958" anchor="ct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扣缴义务人</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94727" y="3504543"/>
              <a:ext cx="4404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0" y="4883150"/>
            <a:ext cx="12192000" cy="1974850"/>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8" name="任意多边形 17"/>
          <p:cNvSpPr/>
          <p:nvPr/>
        </p:nvSpPr>
        <p:spPr>
          <a:xfrm>
            <a:off x="0" y="5411788"/>
            <a:ext cx="12192000" cy="1446212"/>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9" name="任意多边形 18"/>
          <p:cNvSpPr/>
          <p:nvPr/>
        </p:nvSpPr>
        <p:spPr>
          <a:xfrm>
            <a:off x="0" y="5726113"/>
            <a:ext cx="12192000" cy="1131887"/>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 name="任意多边形 19"/>
          <p:cNvSpPr/>
          <p:nvPr/>
        </p:nvSpPr>
        <p:spPr>
          <a:xfrm rot="900000">
            <a:off x="8240713" y="1179513"/>
            <a:ext cx="635000" cy="43973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1250950" y="1339850"/>
            <a:ext cx="0" cy="4587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418" name="矩形 5"/>
          <p:cNvSpPr>
            <a:spLocks noChangeArrowheads="1"/>
          </p:cNvSpPr>
          <p:nvPr/>
        </p:nvSpPr>
        <p:spPr bwMode="auto">
          <a:xfrm>
            <a:off x="1835150" y="3030538"/>
            <a:ext cx="9353550" cy="1216025"/>
          </a:xfrm>
          <a:prstGeom prst="rect">
            <a:avLst/>
          </a:prstGeom>
          <a:noFill/>
          <a:ln w="9525">
            <a:noFill/>
            <a:miter lim="800000"/>
          </a:ln>
        </p:spPr>
        <p:txBody>
          <a:bodyPr lIns="121917" tIns="60958" rIns="121917" bIns="60958">
            <a:spAutoFit/>
          </a:bodyPr>
          <a:lstStyle/>
          <a:p>
            <a:pPr indent="240030" defTabSz="1219200" eaLnBrk="0" hangingPunct="0">
              <a:lnSpc>
                <a:spcPct val="150000"/>
              </a:lnSpc>
            </a:pPr>
            <a:r>
              <a:rPr lang="zh-CN" altLang="en-US" sz="2400">
                <a:sym typeface="Arial" panose="020B0604020202020204" pitchFamily="34" charset="0"/>
              </a:rPr>
              <a:t>国家税务总局或</a:t>
            </a:r>
            <a:r>
              <a:rPr lang="zh-CN" altLang="en-US" sz="2400">
                <a:solidFill>
                  <a:srgbClr val="FFC000"/>
                </a:solidFill>
                <a:sym typeface="Arial" panose="020B0604020202020204" pitchFamily="34" charset="0"/>
              </a:rPr>
              <a:t>省级税务机关</a:t>
            </a:r>
            <a:r>
              <a:rPr lang="zh-CN" altLang="en-US" sz="2400">
                <a:sym typeface="Arial" panose="020B0604020202020204" pitchFamily="34" charset="0"/>
              </a:rPr>
              <a:t>确定的</a:t>
            </a:r>
            <a:r>
              <a:rPr lang="zh-CN" altLang="en-US" sz="2400">
                <a:sym typeface="宋体" panose="02010600030101010101" pitchFamily="2" charset="-122"/>
              </a:rPr>
              <a:t>，掌握纳税人所得信息并能够控制支付所得过程的单位，例如：第三方交易平台等。</a:t>
            </a:r>
            <a:endParaRPr lang="zh-CN" altLang="en-US" sz="2400">
              <a:sym typeface="宋体" panose="02010600030101010101" pitchFamily="2" charset="-122"/>
            </a:endParaRPr>
          </a:p>
        </p:txBody>
      </p:sp>
      <p:sp>
        <p:nvSpPr>
          <p:cNvPr id="60419" name="矩形 1"/>
          <p:cNvSpPr>
            <a:spLocks noChangeArrowheads="1"/>
          </p:cNvSpPr>
          <p:nvPr/>
        </p:nvSpPr>
        <p:spPr bwMode="auto">
          <a:xfrm>
            <a:off x="1949450" y="1714500"/>
            <a:ext cx="8240713" cy="668338"/>
          </a:xfrm>
          <a:prstGeom prst="rect">
            <a:avLst/>
          </a:prstGeom>
          <a:noFill/>
          <a:ln w="9525">
            <a:noFill/>
            <a:miter lim="800000"/>
          </a:ln>
        </p:spPr>
        <p:txBody>
          <a:bodyPr lIns="121917" tIns="60958" rIns="121917" bIns="60958">
            <a:spAutoFit/>
          </a:bodyPr>
          <a:lstStyle/>
          <a:p>
            <a:pPr indent="179705" eaLnBrk="0" hangingPunct="0">
              <a:lnSpc>
                <a:spcPct val="150000"/>
              </a:lnSpc>
            </a:pPr>
            <a:r>
              <a:rPr lang="zh-CN" altLang="en-US" sz="2400">
                <a:sym typeface="宋体" panose="02010600030101010101" pitchFamily="2" charset="-122"/>
              </a:rPr>
              <a:t>向个人支付所得的单位或者个人 。</a:t>
            </a:r>
            <a:endParaRPr lang="zh-CN" altLang="en-US" sz="2400">
              <a:sym typeface="宋体" panose="02010600030101010101" pitchFamily="2" charset="-122"/>
            </a:endParaRPr>
          </a:p>
        </p:txBody>
      </p:sp>
      <p:cxnSp>
        <p:nvCxnSpPr>
          <p:cNvPr id="3" name="直接连接符 2"/>
          <p:cNvCxnSpPr/>
          <p:nvPr/>
        </p:nvCxnSpPr>
        <p:spPr>
          <a:xfrm>
            <a:off x="1230313" y="4318000"/>
            <a:ext cx="0" cy="4587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421" name="矩形 3"/>
          <p:cNvSpPr>
            <a:spLocks noChangeArrowheads="1"/>
          </p:cNvSpPr>
          <p:nvPr/>
        </p:nvSpPr>
        <p:spPr bwMode="auto">
          <a:xfrm>
            <a:off x="1646238" y="4797425"/>
            <a:ext cx="10129837" cy="1435100"/>
          </a:xfrm>
          <a:prstGeom prst="rect">
            <a:avLst/>
          </a:prstGeom>
          <a:noFill/>
          <a:ln w="9525">
            <a:noFill/>
            <a:miter lim="800000"/>
          </a:ln>
        </p:spPr>
        <p:txBody>
          <a:bodyPr lIns="121917" tIns="60958" rIns="121917" bIns="60958">
            <a:spAutoFit/>
          </a:bodyPr>
          <a:lstStyle/>
          <a:p>
            <a:pPr indent="240030" defTabSz="1219200" eaLnBrk="0" hangingPunct="0">
              <a:lnSpc>
                <a:spcPct val="120000"/>
              </a:lnSpc>
            </a:pPr>
            <a:r>
              <a:rPr lang="zh-CN" altLang="en-US" sz="2400">
                <a:latin typeface="楷体_GB2312"/>
                <a:ea typeface="楷体_GB2312"/>
                <a:cs typeface="楷体_GB2312"/>
                <a:sym typeface="Arial" panose="020B0604020202020204" pitchFamily="34" charset="0"/>
              </a:rPr>
              <a:t>具体流程：</a:t>
            </a:r>
            <a:r>
              <a:rPr lang="zh-CN" altLang="en-US" sz="2400">
                <a:sym typeface="Arial" panose="020B0604020202020204" pitchFamily="34" charset="0"/>
              </a:rPr>
              <a:t>由国家税务总局或省级税务机关确定。</a:t>
            </a:r>
            <a:r>
              <a:rPr lang="zh-CN" altLang="en-US" sz="2400">
                <a:solidFill>
                  <a:srgbClr val="FFC000"/>
                </a:solidFill>
                <a:sym typeface="Arial" panose="020B0604020202020204" pitchFamily="34" charset="0"/>
              </a:rPr>
              <a:t>两个以上单位掌握同一项所得信息并能控制支付所得过程的，税务机关可以确定其中一个单位为支付所得的单位。</a:t>
            </a:r>
            <a:endParaRPr lang="zh-CN" altLang="en-US" sz="2400">
              <a:solidFill>
                <a:srgbClr val="FFC000"/>
              </a:solidFill>
              <a:sym typeface="Arial" panose="020B0604020202020204" pitchFamily="34" charset="0"/>
            </a:endParaRPr>
          </a:p>
        </p:txBody>
      </p:sp>
      <p:cxnSp>
        <p:nvCxnSpPr>
          <p:cNvPr id="19" name="直接连接符 18"/>
          <p:cNvCxnSpPr/>
          <p:nvPr/>
        </p:nvCxnSpPr>
        <p:spPr>
          <a:xfrm>
            <a:off x="1241425" y="2668588"/>
            <a:ext cx="0" cy="45878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423" name="Oval 14"/>
          <p:cNvSpPr>
            <a:spLocks noChangeArrowheads="1"/>
          </p:cNvSpPr>
          <p:nvPr/>
        </p:nvSpPr>
        <p:spPr bwMode="auto">
          <a:xfrm>
            <a:off x="1047750" y="1905000"/>
            <a:ext cx="385763" cy="444500"/>
          </a:xfrm>
          <a:prstGeom prst="ellipse">
            <a:avLst/>
          </a:prstGeom>
          <a:solidFill>
            <a:srgbClr val="D99694"/>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1</a:t>
            </a:r>
            <a:endParaRPr lang="zh-CN" altLang="en-US" sz="1600" b="1">
              <a:solidFill>
                <a:schemeClr val="bg1"/>
              </a:solidFill>
              <a:latin typeface="Calibri" panose="020F0502020204030204" pitchFamily="34" charset="0"/>
              <a:sym typeface="+mn-ea"/>
            </a:endParaRPr>
          </a:p>
        </p:txBody>
      </p:sp>
      <p:sp>
        <p:nvSpPr>
          <p:cNvPr id="60424" name="Oval 88"/>
          <p:cNvSpPr>
            <a:spLocks noChangeArrowheads="1"/>
          </p:cNvSpPr>
          <p:nvPr/>
        </p:nvSpPr>
        <p:spPr bwMode="auto">
          <a:xfrm>
            <a:off x="1047750" y="3429000"/>
            <a:ext cx="385763" cy="444500"/>
          </a:xfrm>
          <a:prstGeom prst="ellipse">
            <a:avLst/>
          </a:prstGeom>
          <a:solidFill>
            <a:srgbClr val="FFC000"/>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2</a:t>
            </a:r>
            <a:endParaRPr lang="zh-CN" altLang="en-US" sz="1600" b="1">
              <a:solidFill>
                <a:schemeClr val="bg1"/>
              </a:solidFill>
              <a:latin typeface="Calibri" panose="020F0502020204030204" pitchFamily="34" charset="0"/>
              <a:sym typeface="+mn-ea"/>
            </a:endParaRPr>
          </a:p>
        </p:txBody>
      </p:sp>
      <p:sp>
        <p:nvSpPr>
          <p:cNvPr id="60425" name="Oval 89"/>
          <p:cNvSpPr>
            <a:spLocks noChangeArrowheads="1"/>
          </p:cNvSpPr>
          <p:nvPr/>
        </p:nvSpPr>
        <p:spPr bwMode="auto">
          <a:xfrm>
            <a:off x="1047750" y="5143500"/>
            <a:ext cx="385763" cy="444500"/>
          </a:xfrm>
          <a:prstGeom prst="ellipse">
            <a:avLst/>
          </a:prstGeom>
          <a:solidFill>
            <a:srgbClr val="00B0F0"/>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3</a:t>
            </a:r>
            <a:endParaRPr lang="zh-CN" altLang="en-US" sz="1600" b="1">
              <a:solidFill>
                <a:schemeClr val="bg1"/>
              </a:solidFill>
              <a:latin typeface="Calibri" panose="020F0502020204030204" pitchFamily="34" charset="0"/>
              <a:sym typeface="+mn-ea"/>
            </a:endParaRPr>
          </a:p>
        </p:txBody>
      </p:sp>
      <p:sp>
        <p:nvSpPr>
          <p:cNvPr id="60426" name="Rectangle 2"/>
          <p:cNvSpPr/>
          <p:nvPr/>
        </p:nvSpPr>
        <p:spPr bwMode="auto">
          <a:xfrm>
            <a:off x="1560513" y="446088"/>
            <a:ext cx="10515600" cy="666750"/>
          </a:xfrm>
          <a:prstGeom prst="rect">
            <a:avLst/>
          </a:prstGeom>
          <a:noFill/>
          <a:ln w="9525">
            <a:noFill/>
            <a:miter lim="800000"/>
          </a:ln>
        </p:spPr>
        <p:txBody>
          <a:bodyPr anchor="ctr"/>
          <a:lstStyle/>
          <a:p>
            <a:pPr eaLnBrk="0" hangingPunct="0">
              <a:lnSpc>
                <a:spcPct val="90000"/>
              </a:lnSpc>
            </a:pPr>
            <a:r>
              <a:rPr lang="zh-CN" altLang="en-US" sz="3200">
                <a:ea typeface="黑体" panose="02010609060101010101" charset="-122"/>
              </a:rPr>
              <a:t>扣缴义务人</a:t>
            </a:r>
            <a:endParaRPr lang="zh-CN" altLang="en-US" sz="320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541338" y="276225"/>
            <a:ext cx="1023937"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椭圆 3"/>
          <p:cNvSpPr>
            <a:spLocks noChangeArrowheads="1"/>
          </p:cNvSpPr>
          <p:nvPr/>
        </p:nvSpPr>
        <p:spPr bwMode="auto">
          <a:xfrm rot="10800000">
            <a:off x="2551113" y="3295650"/>
            <a:ext cx="268287"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66" name="椭圆 4"/>
          <p:cNvSpPr>
            <a:spLocks noChangeArrowheads="1"/>
          </p:cNvSpPr>
          <p:nvPr/>
        </p:nvSpPr>
        <p:spPr bwMode="auto">
          <a:xfrm rot="10800000">
            <a:off x="1912938" y="3328988"/>
            <a:ext cx="201612"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67" name="椭圆 5"/>
          <p:cNvSpPr>
            <a:spLocks noChangeArrowheads="1"/>
          </p:cNvSpPr>
          <p:nvPr/>
        </p:nvSpPr>
        <p:spPr bwMode="auto">
          <a:xfrm rot="10800000">
            <a:off x="1341438"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68" name="椭圆 6"/>
          <p:cNvSpPr>
            <a:spLocks noChangeArrowheads="1"/>
          </p:cNvSpPr>
          <p:nvPr/>
        </p:nvSpPr>
        <p:spPr bwMode="auto">
          <a:xfrm rot="10800000">
            <a:off x="838200" y="3395663"/>
            <a:ext cx="65088"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69" name="椭圆 7"/>
          <p:cNvSpPr>
            <a:spLocks noChangeArrowheads="1"/>
          </p:cNvSpPr>
          <p:nvPr/>
        </p:nvSpPr>
        <p:spPr bwMode="auto">
          <a:xfrm>
            <a:off x="9372600" y="3295650"/>
            <a:ext cx="268288"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70" name="椭圆 8"/>
          <p:cNvSpPr>
            <a:spLocks noChangeArrowheads="1"/>
          </p:cNvSpPr>
          <p:nvPr/>
        </p:nvSpPr>
        <p:spPr bwMode="auto">
          <a:xfrm>
            <a:off x="10077450" y="3328988"/>
            <a:ext cx="201613"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71" name="椭圆 9"/>
          <p:cNvSpPr>
            <a:spLocks noChangeArrowheads="1"/>
          </p:cNvSpPr>
          <p:nvPr/>
        </p:nvSpPr>
        <p:spPr bwMode="auto">
          <a:xfrm>
            <a:off x="10717213"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72" name="椭圆 10"/>
          <p:cNvSpPr>
            <a:spLocks noChangeArrowheads="1"/>
          </p:cNvSpPr>
          <p:nvPr/>
        </p:nvSpPr>
        <p:spPr bwMode="auto">
          <a:xfrm>
            <a:off x="11288713" y="3395663"/>
            <a:ext cx="65087"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62473" name="文本框 11"/>
          <p:cNvSpPr txBox="1">
            <a:spLocks noChangeArrowheads="1"/>
          </p:cNvSpPr>
          <p:nvPr/>
        </p:nvSpPr>
        <p:spPr bwMode="auto">
          <a:xfrm>
            <a:off x="3195638" y="2830513"/>
            <a:ext cx="1196975" cy="1196975"/>
          </a:xfrm>
          <a:prstGeom prst="rect">
            <a:avLst/>
          </a:prstGeom>
          <a:noFill/>
          <a:ln w="9525">
            <a:noFill/>
            <a:miter lim="800000"/>
          </a:ln>
        </p:spPr>
        <p:txBody>
          <a:bodyPr wrap="none" lIns="91438" tIns="45719" rIns="91438" bIns="45719" anchor="ctr">
            <a:spAutoFit/>
          </a:bodyPr>
          <a:lstStyle/>
          <a:p>
            <a:pPr algn="ctr"/>
            <a:r>
              <a:rPr lang="en-US" altLang="zh-CN" sz="7200">
                <a:solidFill>
                  <a:schemeClr val="bg1"/>
                </a:solidFill>
                <a:latin typeface="华文细黑" pitchFamily="2" charset="-122"/>
                <a:ea typeface="华文细黑" pitchFamily="2" charset="-122"/>
              </a:rPr>
              <a:t>02</a:t>
            </a:r>
            <a:endParaRPr lang="zh-CN" altLang="en-US" sz="7200">
              <a:solidFill>
                <a:schemeClr val="bg1"/>
              </a:solidFill>
              <a:latin typeface="华文细黑" pitchFamily="2" charset="-122"/>
              <a:ea typeface="华文细黑" pitchFamily="2" charset="-122"/>
            </a:endParaRPr>
          </a:p>
        </p:txBody>
      </p:sp>
      <p:grpSp>
        <p:nvGrpSpPr>
          <p:cNvPr id="62474" name="组合 12"/>
          <p:cNvGrpSpPr/>
          <p:nvPr/>
        </p:nvGrpSpPr>
        <p:grpSpPr bwMode="auto">
          <a:xfrm>
            <a:off x="4560888" y="3103563"/>
            <a:ext cx="4441825" cy="622300"/>
            <a:chOff x="4494727" y="2882879"/>
            <a:chExt cx="4440700" cy="621664"/>
          </a:xfrm>
        </p:grpSpPr>
        <p:sp>
          <p:nvSpPr>
            <p:cNvPr id="62479" name="文本框 13"/>
            <p:cNvSpPr txBox="1">
              <a:spLocks noChangeArrowheads="1"/>
            </p:cNvSpPr>
            <p:nvPr/>
          </p:nvSpPr>
          <p:spPr bwMode="auto">
            <a:xfrm>
              <a:off x="4494727" y="2882879"/>
              <a:ext cx="4440700" cy="607391"/>
            </a:xfrm>
            <a:prstGeom prst="rect">
              <a:avLst/>
            </a:prstGeom>
            <a:noFill/>
            <a:ln w="9525">
              <a:noFill/>
              <a:miter lim="800000"/>
            </a:ln>
          </p:spPr>
          <p:txBody>
            <a:bodyPr lIns="121917" tIns="60958" rIns="121917" bIns="60958" anchor="ct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全员全额申报</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94727" y="3504543"/>
              <a:ext cx="4404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0" y="4883150"/>
            <a:ext cx="12192000" cy="1974850"/>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8" name="任意多边形 17"/>
          <p:cNvSpPr/>
          <p:nvPr/>
        </p:nvSpPr>
        <p:spPr>
          <a:xfrm>
            <a:off x="0" y="5411788"/>
            <a:ext cx="12192000" cy="1446212"/>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9" name="任意多边形 18"/>
          <p:cNvSpPr/>
          <p:nvPr/>
        </p:nvSpPr>
        <p:spPr>
          <a:xfrm>
            <a:off x="0" y="5726113"/>
            <a:ext cx="12192000" cy="1131887"/>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 name="任意多边形 19"/>
          <p:cNvSpPr/>
          <p:nvPr/>
        </p:nvSpPr>
        <p:spPr>
          <a:xfrm rot="900000">
            <a:off x="8240713" y="1179513"/>
            <a:ext cx="635000" cy="43973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p:cNvSpPr>
          <p:nvPr>
            <p:ph type="ctrTitle"/>
          </p:nvPr>
        </p:nvSpPr>
        <p:spPr>
          <a:xfrm>
            <a:off x="971550" y="2549525"/>
            <a:ext cx="10363200" cy="1470025"/>
          </a:xfrm>
        </p:spPr>
        <p:txBody>
          <a:bodyPr anchor="ctr"/>
          <a:lstStyle/>
          <a:p>
            <a:r>
              <a:rPr lang="zh-CN" altLang="en-US" b="1" smtClean="0">
                <a:solidFill>
                  <a:schemeClr val="accent1"/>
                </a:solidFill>
              </a:rPr>
              <a:t>确认过眼神，都是税政人</a:t>
            </a:r>
            <a:endParaRPr lang="zh-CN" altLang="en-US" b="1" smtClean="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文本框 34"/>
          <p:cNvSpPr txBox="1">
            <a:spLocks noChangeArrowheads="1"/>
          </p:cNvSpPr>
          <p:nvPr/>
        </p:nvSpPr>
        <p:spPr bwMode="auto">
          <a:xfrm>
            <a:off x="1724025" y="598488"/>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rPr>
              <a:t>全员全额扣缴申报</a:t>
            </a:r>
            <a:endParaRPr lang="zh-CN" alt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14" name="矩形 1"/>
          <p:cNvSpPr>
            <a:spLocks noChangeArrowheads="1"/>
          </p:cNvSpPr>
          <p:nvPr/>
        </p:nvSpPr>
        <p:spPr bwMode="auto">
          <a:xfrm>
            <a:off x="906463" y="1665288"/>
            <a:ext cx="9429750" cy="3954462"/>
          </a:xfrm>
          <a:prstGeom prst="rect">
            <a:avLst/>
          </a:prstGeom>
          <a:noFill/>
          <a:ln w="9525">
            <a:noFill/>
            <a:miter lim="800000"/>
          </a:ln>
        </p:spPr>
        <p:txBody>
          <a:bodyPr lIns="121917" tIns="60958" rIns="121917" bIns="60958">
            <a:spAutoFit/>
          </a:bodyPr>
          <a:lstStyle/>
          <a:p>
            <a:pPr indent="609600" defTabSz="1219200" eaLnBrk="0" hangingPunct="0">
              <a:lnSpc>
                <a:spcPct val="150000"/>
              </a:lnSpc>
            </a:pPr>
            <a:r>
              <a:rPr lang="zh-CN" altLang="en-US" sz="2400">
                <a:solidFill>
                  <a:schemeClr val="bg1"/>
                </a:solidFill>
                <a:sym typeface="Arial" panose="020B0604020202020204" pitchFamily="34" charset="0"/>
              </a:rPr>
              <a:t>扣缴义务人向个人支付应税所得或</a:t>
            </a:r>
            <a:r>
              <a:rPr lang="zh-CN" altLang="en-US" sz="2400">
                <a:solidFill>
                  <a:schemeClr val="hlink"/>
                </a:solidFill>
                <a:sym typeface="Arial" panose="020B0604020202020204" pitchFamily="34" charset="0"/>
              </a:rPr>
              <a:t>代扣税款</a:t>
            </a:r>
            <a:r>
              <a:rPr lang="zh-CN" altLang="en-US" sz="2400">
                <a:solidFill>
                  <a:schemeClr val="bg1"/>
                </a:solidFill>
                <a:sym typeface="Arial" panose="020B0604020202020204" pitchFamily="34" charset="0"/>
              </a:rPr>
              <a:t>的，应当依法办理全员全额扣缴申报。全员全额扣缴申报，是指扣缴义务人应当在支付所得或代扣税款的次月十五日内，向主管税务机关报送其支付所得和代扣税款的所有个人的有关信息、支付所得项目及数额、扣除事项及数额、扣缴税款的具体数额和总额以及其他相关涉税信息资料。</a:t>
            </a:r>
            <a:endParaRPr lang="zh-CN" altLang="en-US" sz="2400">
              <a:solidFill>
                <a:schemeClr val="bg1"/>
              </a:solidFill>
              <a:sym typeface="Arial" panose="020B0604020202020204" pitchFamily="34" charset="0"/>
            </a:endParaRPr>
          </a:p>
          <a:p>
            <a:pPr indent="609600" defTabSz="1219200" eaLnBrk="0" hangingPunct="0">
              <a:lnSpc>
                <a:spcPct val="150000"/>
              </a:lnSpc>
            </a:pPr>
            <a:endParaRPr lang="en-US" altLang="zh-CN" sz="2400">
              <a:solidFill>
                <a:schemeClr val="bg1"/>
              </a:solidFill>
              <a:latin typeface="楷体_GB2312"/>
              <a:ea typeface="楷体_GB2312"/>
              <a:cs typeface="楷体_GB2312"/>
              <a:sym typeface="Arial" panose="020B0604020202020204" pitchFamily="34" charset="0"/>
            </a:endParaRPr>
          </a:p>
          <a:p>
            <a:pPr indent="609600" defTabSz="1219200" eaLnBrk="0" hangingPunct="0">
              <a:lnSpc>
                <a:spcPct val="150000"/>
              </a:lnSpc>
            </a:pPr>
            <a:r>
              <a:rPr lang="zh-CN" altLang="en-US" sz="2400">
                <a:solidFill>
                  <a:schemeClr val="hlink"/>
                </a:solidFill>
                <a:latin typeface="楷体_GB2312"/>
                <a:ea typeface="楷体_GB2312"/>
                <a:cs typeface="楷体_GB2312"/>
                <a:sym typeface="Arial" panose="020B0604020202020204" pitchFamily="34" charset="0"/>
              </a:rPr>
              <a:t>国家税务总局另有规定的除外。</a:t>
            </a:r>
            <a:endParaRPr lang="zh-CN" altLang="en-US" sz="2400">
              <a:solidFill>
                <a:schemeClr val="hlink"/>
              </a:solidFill>
              <a:sym typeface="宋体" panose="02010600030101010101" pitchFamily="2" charset="-122"/>
            </a:endParaRPr>
          </a:p>
        </p:txBody>
      </p:sp>
      <p:sp>
        <p:nvSpPr>
          <p:cNvPr id="64515" name="灯片编号占位符 14"/>
          <p:cNvSpPr txBox="1">
            <a:spLocks noGrp="1" noChangeArrowheads="1"/>
          </p:cNvSpPr>
          <p:nvPr/>
        </p:nvSpPr>
        <p:spPr bwMode="auto">
          <a:xfrm>
            <a:off x="8783638" y="6310313"/>
            <a:ext cx="2844800" cy="365125"/>
          </a:xfrm>
          <a:prstGeom prst="rect">
            <a:avLst/>
          </a:prstGeom>
          <a:noFill/>
          <a:ln w="9525">
            <a:noFill/>
            <a:miter lim="800000"/>
          </a:ln>
        </p:spPr>
        <p:txBody>
          <a:bodyPr lIns="121917" tIns="60958" rIns="121917" bIns="60958" anchor="ctr"/>
          <a:lstStyle/>
          <a:p>
            <a:pPr algn="r">
              <a:lnSpc>
                <a:spcPct val="90000"/>
              </a:lnSpc>
            </a:pPr>
            <a:fld id="{060089A9-F457-4F61-833A-52E73A8A5952}"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43020" name="图片 22"/>
          <p:cNvPicPr>
            <a:picLocks noChangeAspect="1"/>
          </p:cNvPicPr>
          <p:nvPr/>
        </p:nvPicPr>
        <p:blipFill>
          <a:blip r:embed="rId1"/>
          <a:srcRect/>
          <a:stretch>
            <a:fillRect/>
          </a:stretch>
        </p:blipFill>
        <p:spPr bwMode="auto">
          <a:xfrm>
            <a:off x="647700" y="38100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框 34"/>
          <p:cNvSpPr txBox="1">
            <a:spLocks noChangeArrowheads="1"/>
          </p:cNvSpPr>
          <p:nvPr/>
        </p:nvSpPr>
        <p:spPr bwMode="auto">
          <a:xfrm>
            <a:off x="1643063" y="579438"/>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rPr>
              <a:t>全员全额扣缴申报范围</a:t>
            </a:r>
            <a:endParaRPr lang="zh-CN" alt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562" name="矩形 1"/>
          <p:cNvSpPr>
            <a:spLocks noChangeArrowheads="1"/>
          </p:cNvSpPr>
          <p:nvPr/>
        </p:nvSpPr>
        <p:spPr bwMode="auto">
          <a:xfrm>
            <a:off x="1524000" y="1238250"/>
            <a:ext cx="8237538" cy="5049838"/>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（一）工资、薪金所得；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（二）劳务报酬所得；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（三）稿酬所得；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（四）特许权使用费所得;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（五）财产租赁所得；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（六）财产转让所得；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（七）利息、股息、红利所得；</a:t>
            </a:r>
            <a:endParaRPr lang="zh-CN" altLang="en-US"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bg1"/>
                </a:solidFill>
                <a:latin typeface="楷体_GB2312"/>
                <a:ea typeface="楷体_GB2312"/>
                <a:cs typeface="楷体_GB2312"/>
                <a:sym typeface="宋体" panose="02010600030101010101" pitchFamily="2" charset="-122"/>
              </a:rPr>
              <a:t>（八）偶然所得。</a:t>
            </a:r>
            <a:endParaRPr lang="en-US" altLang="zh-CN" sz="2400">
              <a:solidFill>
                <a:schemeClr val="bg1"/>
              </a:solidFill>
              <a:latin typeface="楷体_GB2312"/>
              <a:ea typeface="楷体_GB2312"/>
              <a:cs typeface="楷体_GB2312"/>
              <a:sym typeface="宋体" panose="02010600030101010101" pitchFamily="2" charset="-122"/>
            </a:endParaRPr>
          </a:p>
          <a:p>
            <a:pPr indent="457200" eaLnBrk="0" hangingPunct="0">
              <a:lnSpc>
                <a:spcPct val="150000"/>
              </a:lnSpc>
            </a:pPr>
            <a:r>
              <a:rPr lang="zh-CN" altLang="en-US" sz="2400">
                <a:solidFill>
                  <a:schemeClr val="accent1"/>
                </a:solidFill>
                <a:latin typeface="楷体_GB2312"/>
                <a:ea typeface="楷体_GB2312"/>
                <a:cs typeface="楷体_GB2312"/>
                <a:sym typeface="宋体" panose="02010600030101010101" pitchFamily="2" charset="-122"/>
              </a:rPr>
              <a:t>（除经营所得外，均需要全员全额扣缴申报）</a:t>
            </a:r>
            <a:endParaRPr lang="zh-CN" altLang="en-US" sz="2400">
              <a:solidFill>
                <a:schemeClr val="accent1"/>
              </a:solidFill>
              <a:latin typeface="楷体_GB2312"/>
              <a:ea typeface="楷体_GB2312"/>
              <a:cs typeface="楷体_GB2312"/>
              <a:sym typeface="宋体" panose="02010600030101010101" pitchFamily="2" charset="-122"/>
            </a:endParaRPr>
          </a:p>
        </p:txBody>
      </p:sp>
      <p:sp>
        <p:nvSpPr>
          <p:cNvPr id="66563" name="灯片编号占位符 13"/>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CFE76567-4A00-42E1-82FE-43A55DBA8277}"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43020" name="图片 22"/>
          <p:cNvPicPr>
            <a:picLocks noChangeAspect="1"/>
          </p:cNvPicPr>
          <p:nvPr/>
        </p:nvPicPr>
        <p:blipFill>
          <a:blip r:embed="rId1"/>
          <a:srcRect/>
          <a:stretch>
            <a:fillRect/>
          </a:stretch>
        </p:blipFill>
        <p:spPr bwMode="auto">
          <a:xfrm>
            <a:off x="541338" y="400050"/>
            <a:ext cx="1023937"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文本框 34"/>
          <p:cNvSpPr txBox="1">
            <a:spLocks noChangeArrowheads="1"/>
          </p:cNvSpPr>
          <p:nvPr/>
        </p:nvSpPr>
        <p:spPr bwMode="auto">
          <a:xfrm>
            <a:off x="1731963" y="552450"/>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latin typeface="黑体" panose="02010609060101010101" charset="-122"/>
                <a:ea typeface="黑体" panose="02010609060101010101" charset="-122"/>
                <a:sym typeface="Arial" panose="020B0604020202020204" pitchFamily="34" charset="0"/>
              </a:rPr>
              <a:t>基础信息的采集报送</a:t>
            </a:r>
            <a:endParaRPr lang="zh-CN" altLang="en-US" sz="3200">
              <a:latin typeface="黑体" panose="02010609060101010101" charset="-122"/>
              <a:ea typeface="黑体" panose="02010609060101010101" charset="-122"/>
              <a:sym typeface="Arial" panose="020B0604020202020204" pitchFamily="34" charset="0"/>
            </a:endParaRPr>
          </a:p>
        </p:txBody>
      </p:sp>
      <p:sp>
        <p:nvSpPr>
          <p:cNvPr id="68610" name="矩形 1"/>
          <p:cNvSpPr>
            <a:spLocks noChangeArrowheads="1"/>
          </p:cNvSpPr>
          <p:nvPr/>
        </p:nvSpPr>
        <p:spPr bwMode="auto">
          <a:xfrm>
            <a:off x="2217738" y="2246313"/>
            <a:ext cx="8850312" cy="946150"/>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a:latin typeface="楷体_GB2312"/>
                <a:ea typeface="楷体_GB2312"/>
                <a:cs typeface="楷体_GB2312"/>
                <a:sym typeface="宋体" panose="02010600030101010101" pitchFamily="2" charset="-122"/>
              </a:rPr>
              <a:t>扣缴义务人首次向纳税人支付所得时，应当依照有关规定要求纳税人提供纳税人识别号并报送相关基础信息。</a:t>
            </a:r>
            <a:endParaRPr lang="zh-CN" altLang="en-US">
              <a:latin typeface="楷体_GB2312"/>
              <a:ea typeface="楷体_GB2312"/>
              <a:cs typeface="楷体_GB2312"/>
              <a:sym typeface="宋体" panose="02010600030101010101" pitchFamily="2" charset="-122"/>
            </a:endParaRPr>
          </a:p>
        </p:txBody>
      </p:sp>
      <p:sp>
        <p:nvSpPr>
          <p:cNvPr id="68611" name="Freeform 5"/>
          <p:cNvSpPr>
            <a:spLocks noEditPoints="1" noChangeArrowheads="1"/>
          </p:cNvSpPr>
          <p:nvPr/>
        </p:nvSpPr>
        <p:spPr bwMode="auto">
          <a:xfrm>
            <a:off x="952500" y="247650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68612" name="Freeform 9"/>
          <p:cNvSpPr>
            <a:spLocks noEditPoints="1" noChangeArrowheads="1"/>
          </p:cNvSpPr>
          <p:nvPr/>
        </p:nvSpPr>
        <p:spPr bwMode="auto">
          <a:xfrm>
            <a:off x="998538" y="4362450"/>
            <a:ext cx="1149350" cy="468313"/>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sp>
        <p:nvSpPr>
          <p:cNvPr id="68613" name="矩形 2"/>
          <p:cNvSpPr>
            <a:spLocks noChangeArrowheads="1"/>
          </p:cNvSpPr>
          <p:nvPr/>
        </p:nvSpPr>
        <p:spPr bwMode="auto">
          <a:xfrm>
            <a:off x="2182813" y="4181475"/>
            <a:ext cx="8788400" cy="946150"/>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a:latin typeface="楷体_GB2312"/>
                <a:ea typeface="楷体_GB2312"/>
                <a:cs typeface="楷体_GB2312"/>
                <a:sym typeface="宋体" panose="02010600030101010101" pitchFamily="2" charset="-122"/>
              </a:rPr>
              <a:t>纳税人相关基础信息内容发生变化并告知扣缴义务人的，扣缴义务人应当于次月扣缴申报时向税务机关报送。</a:t>
            </a:r>
            <a:endParaRPr lang="zh-CN" altLang="en-US">
              <a:latin typeface="楷体_GB2312"/>
              <a:ea typeface="楷体_GB2312"/>
              <a:cs typeface="楷体_GB2312"/>
              <a:sym typeface="宋体" panose="02010600030101010101" pitchFamily="2" charset="-122"/>
            </a:endParaRPr>
          </a:p>
        </p:txBody>
      </p:sp>
      <p:pic>
        <p:nvPicPr>
          <p:cNvPr id="43020" name="图片 22"/>
          <p:cNvPicPr>
            <a:picLocks noChangeAspect="1"/>
          </p:cNvPicPr>
          <p:nvPr/>
        </p:nvPicPr>
        <p:blipFill>
          <a:blip r:embed="rId1"/>
          <a:srcRect/>
          <a:stretch>
            <a:fillRect/>
          </a:stretch>
        </p:blipFill>
        <p:spPr bwMode="auto">
          <a:xfrm>
            <a:off x="674688" y="390525"/>
            <a:ext cx="1023937"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椭圆 3"/>
          <p:cNvSpPr>
            <a:spLocks noChangeArrowheads="1"/>
          </p:cNvSpPr>
          <p:nvPr/>
        </p:nvSpPr>
        <p:spPr bwMode="auto">
          <a:xfrm rot="10800000">
            <a:off x="2551113" y="3295650"/>
            <a:ext cx="268287"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58" name="椭圆 4"/>
          <p:cNvSpPr>
            <a:spLocks noChangeArrowheads="1"/>
          </p:cNvSpPr>
          <p:nvPr/>
        </p:nvSpPr>
        <p:spPr bwMode="auto">
          <a:xfrm rot="10800000">
            <a:off x="1912938" y="3328988"/>
            <a:ext cx="201612"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59" name="椭圆 5"/>
          <p:cNvSpPr>
            <a:spLocks noChangeArrowheads="1"/>
          </p:cNvSpPr>
          <p:nvPr/>
        </p:nvSpPr>
        <p:spPr bwMode="auto">
          <a:xfrm rot="10800000">
            <a:off x="1341438"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0" name="椭圆 6"/>
          <p:cNvSpPr>
            <a:spLocks noChangeArrowheads="1"/>
          </p:cNvSpPr>
          <p:nvPr/>
        </p:nvSpPr>
        <p:spPr bwMode="auto">
          <a:xfrm rot="10800000">
            <a:off x="838200" y="3395663"/>
            <a:ext cx="65088"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1" name="椭圆 7"/>
          <p:cNvSpPr>
            <a:spLocks noChangeArrowheads="1"/>
          </p:cNvSpPr>
          <p:nvPr/>
        </p:nvSpPr>
        <p:spPr bwMode="auto">
          <a:xfrm>
            <a:off x="9372600" y="3295650"/>
            <a:ext cx="268288"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2" name="椭圆 8"/>
          <p:cNvSpPr>
            <a:spLocks noChangeArrowheads="1"/>
          </p:cNvSpPr>
          <p:nvPr/>
        </p:nvSpPr>
        <p:spPr bwMode="auto">
          <a:xfrm>
            <a:off x="10077450" y="3328988"/>
            <a:ext cx="201613"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3" name="椭圆 9"/>
          <p:cNvSpPr>
            <a:spLocks noChangeArrowheads="1"/>
          </p:cNvSpPr>
          <p:nvPr/>
        </p:nvSpPr>
        <p:spPr bwMode="auto">
          <a:xfrm>
            <a:off x="10717213"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4" name="椭圆 10"/>
          <p:cNvSpPr>
            <a:spLocks noChangeArrowheads="1"/>
          </p:cNvSpPr>
          <p:nvPr/>
        </p:nvSpPr>
        <p:spPr bwMode="auto">
          <a:xfrm>
            <a:off x="11288713" y="3395663"/>
            <a:ext cx="65087"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70665" name="文本框 11"/>
          <p:cNvSpPr txBox="1">
            <a:spLocks noChangeArrowheads="1"/>
          </p:cNvSpPr>
          <p:nvPr/>
        </p:nvSpPr>
        <p:spPr bwMode="auto">
          <a:xfrm>
            <a:off x="3195638" y="2833688"/>
            <a:ext cx="1196975" cy="1189037"/>
          </a:xfrm>
          <a:prstGeom prst="rect">
            <a:avLst/>
          </a:prstGeom>
          <a:noFill/>
          <a:ln w="9525">
            <a:noFill/>
            <a:miter lim="800000"/>
          </a:ln>
        </p:spPr>
        <p:txBody>
          <a:bodyPr wrap="none" lIns="91438" tIns="45719" rIns="91438" bIns="45719" anchor="ctr">
            <a:spAutoFit/>
          </a:bodyPr>
          <a:lstStyle/>
          <a:p>
            <a:pPr algn="ctr"/>
            <a:r>
              <a:rPr lang="en-US" altLang="zh-CN" sz="7200">
                <a:solidFill>
                  <a:schemeClr val="bg1"/>
                </a:solidFill>
                <a:latin typeface="华文细黑" pitchFamily="2" charset="-122"/>
                <a:ea typeface="华文细黑" pitchFamily="2" charset="-122"/>
              </a:rPr>
              <a:t>03</a:t>
            </a:r>
            <a:endParaRPr lang="zh-CN" altLang="en-US" sz="7200">
              <a:solidFill>
                <a:schemeClr val="bg1"/>
              </a:solidFill>
              <a:latin typeface="华文细黑" pitchFamily="2" charset="-122"/>
              <a:ea typeface="华文细黑" pitchFamily="2" charset="-122"/>
            </a:endParaRPr>
          </a:p>
        </p:txBody>
      </p:sp>
      <p:grpSp>
        <p:nvGrpSpPr>
          <p:cNvPr id="70666" name="组合 12"/>
          <p:cNvGrpSpPr/>
          <p:nvPr/>
        </p:nvGrpSpPr>
        <p:grpSpPr bwMode="auto">
          <a:xfrm>
            <a:off x="4560888" y="3103563"/>
            <a:ext cx="4441825" cy="622300"/>
            <a:chOff x="4494727" y="2882879"/>
            <a:chExt cx="4440700" cy="621664"/>
          </a:xfrm>
        </p:grpSpPr>
        <p:sp>
          <p:nvSpPr>
            <p:cNvPr id="70671" name="文本框 13"/>
            <p:cNvSpPr txBox="1">
              <a:spLocks noChangeArrowheads="1"/>
            </p:cNvSpPr>
            <p:nvPr/>
          </p:nvSpPr>
          <p:spPr bwMode="auto">
            <a:xfrm>
              <a:off x="4494727" y="2882879"/>
              <a:ext cx="4440700" cy="607391"/>
            </a:xfrm>
            <a:prstGeom prst="rect">
              <a:avLst/>
            </a:prstGeom>
            <a:noFill/>
            <a:ln w="9525">
              <a:noFill/>
              <a:miter lim="800000"/>
            </a:ln>
          </p:spPr>
          <p:txBody>
            <a:bodyPr lIns="121917" tIns="60958" rIns="121917" bIns="60958" anchor="ct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预扣预缴</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94727" y="3504543"/>
              <a:ext cx="4404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0" y="4883150"/>
            <a:ext cx="12192000" cy="1974850"/>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8" name="任意多边形 17"/>
          <p:cNvSpPr/>
          <p:nvPr/>
        </p:nvSpPr>
        <p:spPr>
          <a:xfrm>
            <a:off x="0" y="5411788"/>
            <a:ext cx="12192000" cy="1446212"/>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9" name="任意多边形 18"/>
          <p:cNvSpPr/>
          <p:nvPr/>
        </p:nvSpPr>
        <p:spPr>
          <a:xfrm>
            <a:off x="0" y="5726113"/>
            <a:ext cx="12192000" cy="1131887"/>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 name="任意多边形 19"/>
          <p:cNvSpPr/>
          <p:nvPr/>
        </p:nvSpPr>
        <p:spPr>
          <a:xfrm rot="900000">
            <a:off x="8240713" y="1179513"/>
            <a:ext cx="635000" cy="43973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700213" y="454025"/>
            <a:ext cx="9480550" cy="1019175"/>
          </a:xfrm>
          <a:prstGeom prst="rect">
            <a:avLst/>
          </a:prstGeom>
          <a:noFill/>
          <a:ln w="9525">
            <a:noFill/>
            <a:miter lim="800000"/>
          </a:ln>
        </p:spPr>
        <p:txBody>
          <a:bodyPr lIns="121917" tIns="60958" rIns="121917" bIns="60958">
            <a:spAutoFit/>
          </a:bodyPr>
          <a:lstStyle/>
          <a:p>
            <a:pPr defTabSz="1219200"/>
            <a:r>
              <a:rPr lang="zh-CN" altLang="en-US" sz="3200" b="1">
                <a:latin typeface="微软雅黑" panose="020B0503020204020204" pitchFamily="34" charset="-122"/>
                <a:ea typeface="黑体" panose="02010609060101010101" charset="-122"/>
                <a:sym typeface="Arial" panose="020B0604020202020204" pitchFamily="34" charset="0"/>
              </a:rPr>
              <a:t>预扣预缴概述</a:t>
            </a:r>
            <a:endParaRPr lang="zh-CN" altLang="zh-CN" sz="3200">
              <a:ea typeface="黑体" panose="02010609060101010101" charset="-122"/>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endParaRPr lang="zh-CN" altLang="zh-CN" sz="2400">
              <a:sym typeface="Arial" panose="020B0604020202020204" pitchFamily="34" charset="0"/>
            </a:endParaRPr>
          </a:p>
        </p:txBody>
      </p:sp>
      <p:sp>
        <p:nvSpPr>
          <p:cNvPr id="72706" name="AutoShape 8"/>
          <p:cNvSpPr>
            <a:spLocks noChangeArrowheads="1"/>
          </p:cNvSpPr>
          <p:nvPr/>
        </p:nvSpPr>
        <p:spPr bwMode="auto">
          <a:xfrm rot="16200000" flipH="1">
            <a:off x="61913" y="1849438"/>
            <a:ext cx="673100" cy="266700"/>
          </a:xfrm>
          <a:prstGeom prst="flowChartInputOutput">
            <a:avLst/>
          </a:prstGeom>
          <a:solidFill>
            <a:srgbClr val="376092"/>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72707" name="AutoShape 9"/>
          <p:cNvSpPr>
            <a:spLocks noChangeArrowheads="1"/>
          </p:cNvSpPr>
          <p:nvPr/>
        </p:nvSpPr>
        <p:spPr bwMode="auto">
          <a:xfrm>
            <a:off x="457200" y="1423988"/>
            <a:ext cx="4032250" cy="4800600"/>
          </a:xfrm>
          <a:prstGeom prst="roundRect">
            <a:avLst>
              <a:gd name="adj" fmla="val 6769"/>
            </a:avLst>
          </a:prstGeom>
          <a:solidFill>
            <a:srgbClr val="10253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72708" name="AutoShape 10"/>
          <p:cNvSpPr>
            <a:spLocks noChangeArrowheads="1"/>
          </p:cNvSpPr>
          <p:nvPr/>
        </p:nvSpPr>
        <p:spPr bwMode="auto">
          <a:xfrm>
            <a:off x="265113" y="1789113"/>
            <a:ext cx="3444875" cy="530225"/>
          </a:xfrm>
          <a:prstGeom prst="homePlate">
            <a:avLst>
              <a:gd name="adj" fmla="val 33478"/>
            </a:avLst>
          </a:prstGeom>
          <a:solidFill>
            <a:srgbClr val="4F81BD"/>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9515" name="Rectangle 11"/>
          <p:cNvSpPr>
            <a:spLocks noChangeArrowheads="1"/>
          </p:cNvSpPr>
          <p:nvPr/>
        </p:nvSpPr>
        <p:spPr bwMode="auto">
          <a:xfrm>
            <a:off x="762000" y="2425700"/>
            <a:ext cx="3513138" cy="1439863"/>
          </a:xfrm>
          <a:prstGeom prst="rect">
            <a:avLst/>
          </a:prstGeom>
          <a:noFill/>
          <a:ln w="9525">
            <a:noFill/>
            <a:miter lim="800000"/>
          </a:ln>
        </p:spPr>
        <p:txBody>
          <a:bodyPr lIns="0" tIns="0" rIns="0" bIns="0">
            <a:spAutoFit/>
          </a:bodyPr>
          <a:lstStyle/>
          <a:p>
            <a:pPr algn="just" defTabSz="1219200" eaLnBrk="0" hangingPunct="0">
              <a:lnSpc>
                <a:spcPct val="150000"/>
              </a:lnSpc>
              <a:defRPr/>
            </a:pPr>
            <a:r>
              <a:rPr lang="en-US" altLang="en-US" sz="13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居民个人的综合所得，以每一纳税年度的收入额减除费用六万元以及专项扣除、专项附加扣除和依法确定的其他扣除后的余额，为应纳税所得额。</a:t>
            </a:r>
            <a:endParaRPr lang="zh-CN" altLang="zh-CN" sz="2400">
              <a:solidFill>
                <a:srgbClr val="000000"/>
              </a:solidFill>
              <a:sym typeface="Arial" panose="020B0604020202020204" pitchFamily="34" charset="0"/>
            </a:endParaRPr>
          </a:p>
          <a:p>
            <a:pPr algn="r" defTabSz="1219200" eaLnBrk="0" hangingPunct="0">
              <a:lnSpc>
                <a:spcPct val="150000"/>
              </a:lnSpc>
              <a:defRPr/>
            </a:pPr>
            <a:r>
              <a:rPr lang="zh-CN" altLang="zh-CN" sz="1300">
                <a:solidFill>
                  <a:srgbClr val="FFFFFF"/>
                </a:solidFill>
                <a:effectLst>
                  <a:outerShdw blurRad="38100" dist="38100" dir="2700000" algn="tl">
                    <a:srgbClr val="C0C0C0"/>
                  </a:outerShdw>
                </a:effectLst>
                <a:latin typeface="楷体_GB2312" pitchFamily="49" charset="-122"/>
                <a:ea typeface="楷体_GB2312" pitchFamily="49" charset="-122"/>
                <a:sym typeface="宋体" panose="02010600030101010101" pitchFamily="2" charset="-122"/>
              </a:rPr>
              <a:t> </a:t>
            </a:r>
            <a:r>
              <a:rPr lang="zh-CN" altLang="zh-CN" sz="1300">
                <a:solidFill>
                  <a:srgbClr val="FFFFFF"/>
                </a:solidFill>
                <a:effectLst>
                  <a:outerShdw blurRad="38100" dist="38100" dir="2700000" algn="tl">
                    <a:srgbClr val="C0C0C0"/>
                  </a:outerShdw>
                </a:effectLst>
                <a:latin typeface="Arial" panose="020B0604020202020204"/>
                <a:ea typeface="楷体_GB2312" pitchFamily="49" charset="-122"/>
                <a:sym typeface="宋体" panose="02010600030101010101" pitchFamily="2" charset="-122"/>
              </a:rPr>
              <a:t>——</a:t>
            </a:r>
            <a:r>
              <a:rPr lang="zh-CN" altLang="zh-CN" sz="1300">
                <a:solidFill>
                  <a:srgbClr val="FFFFFF"/>
                </a:solidFill>
                <a:effectLst>
                  <a:outerShdw blurRad="38100" dist="38100" dir="2700000" algn="tl">
                    <a:srgbClr val="C0C0C0"/>
                  </a:outerShdw>
                </a:effectLst>
                <a:latin typeface="楷体_GB2312" pitchFamily="49" charset="-122"/>
                <a:ea typeface="楷体_GB2312" pitchFamily="49" charset="-122"/>
                <a:sym typeface="宋体" panose="02010600030101010101" pitchFamily="2" charset="-122"/>
              </a:rPr>
              <a:t>个人所得税法第六条第（一）项</a:t>
            </a:r>
            <a:endParaRPr lang="zh-CN" altLang="zh-CN" sz="2400">
              <a:solidFill>
                <a:srgbClr val="000000"/>
              </a:solidFill>
              <a:sym typeface="Arial" panose="020B0604020202020204" pitchFamily="34" charset="0"/>
            </a:endParaRPr>
          </a:p>
        </p:txBody>
      </p:sp>
      <p:sp>
        <p:nvSpPr>
          <p:cNvPr id="72710" name="Rectangle 12"/>
          <p:cNvSpPr>
            <a:spLocks noChangeArrowheads="1"/>
          </p:cNvSpPr>
          <p:nvPr/>
        </p:nvSpPr>
        <p:spPr bwMode="auto">
          <a:xfrm>
            <a:off x="750888" y="1878013"/>
            <a:ext cx="2265362" cy="327025"/>
          </a:xfrm>
          <a:prstGeom prst="rect">
            <a:avLst/>
          </a:prstGeom>
          <a:noFill/>
          <a:ln w="9525">
            <a:noFill/>
            <a:miter lim="800000"/>
          </a:ln>
        </p:spPr>
        <p:txBody>
          <a:bodyPr lIns="0" tIns="0" rIns="0" bIns="0">
            <a:spAutoFit/>
          </a:bodyPr>
          <a:lstStyle/>
          <a:p>
            <a:pPr defTabSz="1219200" eaLnBrk="0" hangingPunct="0"/>
            <a:r>
              <a:rPr lang="zh-CN" altLang="zh-CN" sz="21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个人所得税法</a:t>
            </a:r>
            <a:endParaRPr lang="zh-CN" altLang="zh-CN" sz="2400">
              <a:solidFill>
                <a:srgbClr val="000000"/>
              </a:solidFill>
              <a:sym typeface="Arial" panose="020B0604020202020204" pitchFamily="34" charset="0"/>
            </a:endParaRPr>
          </a:p>
        </p:txBody>
      </p:sp>
      <p:sp>
        <p:nvSpPr>
          <p:cNvPr id="149517" name="Rectangle 13"/>
          <p:cNvSpPr>
            <a:spLocks noChangeArrowheads="1"/>
          </p:cNvSpPr>
          <p:nvPr/>
        </p:nvSpPr>
        <p:spPr bwMode="auto">
          <a:xfrm>
            <a:off x="668338" y="4368800"/>
            <a:ext cx="3600450" cy="1439863"/>
          </a:xfrm>
          <a:prstGeom prst="rect">
            <a:avLst/>
          </a:prstGeom>
          <a:noFill/>
          <a:ln w="9525">
            <a:noFill/>
            <a:miter lim="800000"/>
          </a:ln>
        </p:spPr>
        <p:txBody>
          <a:bodyPr lIns="0" tIns="0" rIns="0" bIns="0">
            <a:spAutoFit/>
          </a:bodyPr>
          <a:lstStyle/>
          <a:p>
            <a:pPr algn="just" defTabSz="1219200" eaLnBrk="0" hangingPunct="0">
              <a:lnSpc>
                <a:spcPct val="150000"/>
              </a:lnSpc>
              <a:defRPr/>
            </a:pPr>
            <a:r>
              <a:rPr lang="en-US" altLang="en-US" sz="13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居民个人取得综合所得，按年计算个人所得税；有扣缴义务人的，由扣缴义务人按月或者按次预扣预缴税款。</a:t>
            </a:r>
            <a:endParaRPr lang="zh-CN" altLang="zh-CN" sz="2400">
              <a:solidFill>
                <a:srgbClr val="000000"/>
              </a:solidFill>
              <a:sym typeface="Arial" panose="020B0604020202020204" pitchFamily="34" charset="0"/>
            </a:endParaRPr>
          </a:p>
          <a:p>
            <a:pPr algn="just" defTabSz="1219200" eaLnBrk="0" hangingPunct="0">
              <a:lnSpc>
                <a:spcPct val="150000"/>
              </a:lnSpc>
              <a:defRPr/>
            </a:pPr>
            <a:r>
              <a:rPr lang="en-US" altLang="en-US" sz="13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预扣预缴办法由国务院税务主管部门制定。</a:t>
            </a:r>
            <a:endParaRPr lang="zh-CN" altLang="zh-CN" sz="2400">
              <a:solidFill>
                <a:srgbClr val="000000"/>
              </a:solidFill>
              <a:sym typeface="Arial" panose="020B0604020202020204" pitchFamily="34" charset="0"/>
            </a:endParaRPr>
          </a:p>
          <a:p>
            <a:pPr algn="r" defTabSz="1219200" eaLnBrk="0" hangingPunct="0">
              <a:lnSpc>
                <a:spcPct val="150000"/>
              </a:lnSpc>
              <a:defRPr/>
            </a:pPr>
            <a:r>
              <a:rPr lang="en-US" altLang="zh-CN" sz="1300"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            </a:t>
            </a:r>
            <a:r>
              <a:rPr lang="zh-CN" altLang="zh-CN" sz="1300">
                <a:solidFill>
                  <a:srgbClr val="FFFFFF"/>
                </a:solidFill>
                <a:effectLst>
                  <a:outerShdw blurRad="38100" dist="38100" dir="2700000" algn="tl">
                    <a:srgbClr val="C0C0C0"/>
                  </a:outerShdw>
                </a:effectLst>
                <a:latin typeface="楷体_GB2312" pitchFamily="49" charset="-122"/>
                <a:ea typeface="楷体_GB2312" pitchFamily="49" charset="-122"/>
                <a:sym typeface="宋体" panose="02010600030101010101" pitchFamily="2" charset="-122"/>
              </a:rPr>
              <a:t> </a:t>
            </a:r>
            <a:r>
              <a:rPr lang="zh-CN" altLang="zh-CN" sz="1300">
                <a:solidFill>
                  <a:srgbClr val="FFFFFF"/>
                </a:solidFill>
                <a:effectLst>
                  <a:outerShdw blurRad="38100" dist="38100" dir="2700000" algn="tl">
                    <a:srgbClr val="C0C0C0"/>
                  </a:outerShdw>
                </a:effectLst>
                <a:latin typeface="Arial" panose="020B0604020202020204"/>
                <a:ea typeface="楷体_GB2312" pitchFamily="49" charset="-122"/>
                <a:sym typeface="宋体" panose="02010600030101010101" pitchFamily="2" charset="-122"/>
              </a:rPr>
              <a:t>——</a:t>
            </a:r>
            <a:r>
              <a:rPr lang="zh-CN" altLang="zh-CN" sz="1300">
                <a:solidFill>
                  <a:srgbClr val="FFFFFF"/>
                </a:solidFill>
                <a:effectLst>
                  <a:outerShdw blurRad="38100" dist="38100" dir="2700000" algn="tl">
                    <a:srgbClr val="C0C0C0"/>
                  </a:outerShdw>
                </a:effectLst>
                <a:latin typeface="楷体_GB2312" pitchFamily="49" charset="-122"/>
                <a:ea typeface="楷体_GB2312" pitchFamily="49" charset="-122"/>
                <a:sym typeface="宋体" panose="02010600030101010101" pitchFamily="2" charset="-122"/>
              </a:rPr>
              <a:t>个人所得税法第十一条</a:t>
            </a:r>
            <a:endParaRPr lang="zh-CN" altLang="zh-CN" sz="2400">
              <a:solidFill>
                <a:srgbClr val="000000"/>
              </a:solidFill>
              <a:sym typeface="Arial" panose="020B0604020202020204" pitchFamily="34" charset="0"/>
            </a:endParaRPr>
          </a:p>
        </p:txBody>
      </p:sp>
      <p:sp>
        <p:nvSpPr>
          <p:cNvPr id="72712" name="Rectangle 36"/>
          <p:cNvSpPr>
            <a:spLocks noChangeArrowheads="1"/>
          </p:cNvSpPr>
          <p:nvPr/>
        </p:nvSpPr>
        <p:spPr bwMode="auto">
          <a:xfrm>
            <a:off x="5495925" y="1733550"/>
            <a:ext cx="6096000" cy="850900"/>
          </a:xfrm>
          <a:prstGeom prst="rect">
            <a:avLst/>
          </a:prstGeom>
          <a:noFill/>
          <a:ln w="9525">
            <a:noFill/>
            <a:miter lim="800000"/>
          </a:ln>
        </p:spPr>
        <p:txBody>
          <a:bodyPr lIns="121917" tIns="60958" rIns="121917" bIns="60958">
            <a:spAutoFit/>
          </a:bodyPr>
          <a:lstStyle/>
          <a:p>
            <a:pPr defTabSz="1219200" eaLnBrk="0" hangingPunct="0"/>
            <a:r>
              <a:rPr lang="zh-CN" altLang="zh-CN" sz="2400">
                <a:ea typeface="仿宋" panose="02010609060101010101" pitchFamily="49" charset="-122"/>
                <a:sym typeface="Arial" panose="020B0604020202020204" pitchFamily="34" charset="0"/>
              </a:rPr>
              <a:t>年度中间发工资单位所扣缴的税款，只是按照一种预先计算扣缴税款的一种方法。</a:t>
            </a:r>
            <a:endParaRPr lang="zh-CN" altLang="zh-CN" sz="2400">
              <a:ea typeface="仿宋" panose="02010609060101010101" pitchFamily="49" charset="-122"/>
              <a:sym typeface="Arial" panose="020B0604020202020204" pitchFamily="34" charset="0"/>
            </a:endParaRPr>
          </a:p>
        </p:txBody>
      </p:sp>
      <p:sp>
        <p:nvSpPr>
          <p:cNvPr id="72713" name="Oval 37"/>
          <p:cNvSpPr>
            <a:spLocks noChangeArrowheads="1"/>
          </p:cNvSpPr>
          <p:nvPr/>
        </p:nvSpPr>
        <p:spPr bwMode="auto">
          <a:xfrm>
            <a:off x="5019675" y="1782763"/>
            <a:ext cx="384175" cy="441325"/>
          </a:xfrm>
          <a:prstGeom prst="ellipse">
            <a:avLst/>
          </a:prstGeom>
          <a:solidFill>
            <a:srgbClr val="D99694"/>
          </a:solidFill>
          <a:ln w="9525">
            <a:noFill/>
            <a:round/>
          </a:ln>
        </p:spPr>
        <p:txBody>
          <a:bodyPr lIns="91438" tIns="45719" rIns="91438" bIns="45719" anchor="ctr"/>
          <a:lstStyle/>
          <a:p>
            <a:pPr algn="ctr" defTabSz="1219200" eaLnBrk="0" hangingPunct="0"/>
            <a:r>
              <a:rPr lang="en-US" altLang="zh-CN" sz="1600" b="1">
                <a:solidFill>
                  <a:srgbClr val="FFFFFF"/>
                </a:solidFill>
                <a:latin typeface="Calibri" panose="020F0502020204030204" pitchFamily="34" charset="0"/>
                <a:sym typeface="宋体" panose="02010600030101010101" pitchFamily="2" charset="-122"/>
              </a:rPr>
              <a:t>1</a:t>
            </a:r>
            <a:endParaRPr lang="zh-CN" altLang="zh-CN" sz="2400">
              <a:solidFill>
                <a:srgbClr val="000000"/>
              </a:solidFill>
              <a:sym typeface="Arial" panose="020B0604020202020204" pitchFamily="34" charset="0"/>
            </a:endParaRPr>
          </a:p>
        </p:txBody>
      </p:sp>
      <p:sp>
        <p:nvSpPr>
          <p:cNvPr id="72714" name="Rectangle 38"/>
          <p:cNvSpPr>
            <a:spLocks noChangeArrowheads="1"/>
          </p:cNvSpPr>
          <p:nvPr/>
        </p:nvSpPr>
        <p:spPr bwMode="auto">
          <a:xfrm>
            <a:off x="5638800" y="2971800"/>
            <a:ext cx="6432550" cy="850900"/>
          </a:xfrm>
          <a:prstGeom prst="rect">
            <a:avLst/>
          </a:prstGeom>
          <a:noFill/>
          <a:ln w="9525">
            <a:noFill/>
            <a:miter lim="800000"/>
          </a:ln>
        </p:spPr>
        <p:txBody>
          <a:bodyPr lIns="121917" tIns="60958" rIns="121917" bIns="60958">
            <a:spAutoFit/>
          </a:bodyPr>
          <a:lstStyle/>
          <a:p>
            <a:pPr defTabSz="1219200" eaLnBrk="0" hangingPunct="0"/>
            <a:r>
              <a:rPr lang="zh-CN" altLang="zh-CN" sz="2400">
                <a:ea typeface="仿宋" panose="02010609060101010101" pitchFamily="49" charset="-122"/>
                <a:sym typeface="Arial" panose="020B0604020202020204" pitchFamily="34" charset="0"/>
              </a:rPr>
              <a:t>根据</a:t>
            </a:r>
            <a:r>
              <a:rPr lang="zh-CN" altLang="en-US" sz="2400">
                <a:ea typeface="仿宋" panose="02010609060101010101" pitchFamily="49" charset="-122"/>
                <a:sym typeface="Arial" panose="020B0604020202020204" pitchFamily="34" charset="0"/>
              </a:rPr>
              <a:t>个人</a:t>
            </a:r>
            <a:r>
              <a:rPr lang="zh-CN" altLang="zh-CN" sz="2400">
                <a:ea typeface="仿宋" panose="02010609060101010101" pitchFamily="49" charset="-122"/>
                <a:sym typeface="Arial" panose="020B0604020202020204" pitchFamily="34" charset="0"/>
              </a:rPr>
              <a:t>全年取得的总综合所得收入、专项附加扣除等扣除项目金额，计算</a:t>
            </a:r>
            <a:r>
              <a:rPr lang="zh-CN" altLang="en-US" sz="2400">
                <a:ea typeface="仿宋" panose="02010609060101010101" pitchFamily="49" charset="-122"/>
                <a:sym typeface="Arial" panose="020B0604020202020204" pitchFamily="34" charset="0"/>
              </a:rPr>
              <a:t>其</a:t>
            </a:r>
            <a:r>
              <a:rPr lang="zh-CN" altLang="zh-CN" sz="2400">
                <a:ea typeface="仿宋" panose="02010609060101010101" pitchFamily="49" charset="-122"/>
                <a:sym typeface="Arial" panose="020B0604020202020204" pitchFamily="34" charset="0"/>
              </a:rPr>
              <a:t>应纳税款。</a:t>
            </a:r>
            <a:endParaRPr lang="zh-CN" altLang="zh-CN" sz="2400">
              <a:ea typeface="仿宋" panose="02010609060101010101" pitchFamily="49" charset="-122"/>
              <a:sym typeface="Arial" panose="020B0604020202020204" pitchFamily="34" charset="0"/>
            </a:endParaRPr>
          </a:p>
        </p:txBody>
      </p:sp>
      <p:sp>
        <p:nvSpPr>
          <p:cNvPr id="72715" name="Oval 39"/>
          <p:cNvSpPr>
            <a:spLocks noChangeArrowheads="1"/>
          </p:cNvSpPr>
          <p:nvPr/>
        </p:nvSpPr>
        <p:spPr bwMode="auto">
          <a:xfrm>
            <a:off x="5038725" y="3090863"/>
            <a:ext cx="384175" cy="444500"/>
          </a:xfrm>
          <a:prstGeom prst="ellipse">
            <a:avLst/>
          </a:prstGeom>
          <a:solidFill>
            <a:srgbClr val="FFC000"/>
          </a:solidFill>
          <a:ln w="9525">
            <a:noFill/>
            <a:round/>
          </a:ln>
        </p:spPr>
        <p:txBody>
          <a:bodyPr lIns="91438" tIns="45719" rIns="91438" bIns="45719" anchor="ctr"/>
          <a:lstStyle/>
          <a:p>
            <a:pPr algn="ctr" defTabSz="1219200" eaLnBrk="0" hangingPunct="0"/>
            <a:r>
              <a:rPr lang="en-US" altLang="zh-CN" sz="1600" b="1">
                <a:solidFill>
                  <a:srgbClr val="FFFFFF"/>
                </a:solidFill>
                <a:latin typeface="Calibri" panose="020F0502020204030204" pitchFamily="34" charset="0"/>
                <a:sym typeface="宋体" panose="02010600030101010101" pitchFamily="2" charset="-122"/>
              </a:rPr>
              <a:t>2</a:t>
            </a:r>
            <a:endParaRPr lang="zh-CN" altLang="zh-CN" sz="2400">
              <a:solidFill>
                <a:srgbClr val="000000"/>
              </a:solidFill>
              <a:sym typeface="Arial" panose="020B0604020202020204" pitchFamily="34" charset="0"/>
            </a:endParaRPr>
          </a:p>
        </p:txBody>
      </p:sp>
      <p:sp>
        <p:nvSpPr>
          <p:cNvPr id="72716" name="Oval 41"/>
          <p:cNvSpPr>
            <a:spLocks noChangeArrowheads="1"/>
          </p:cNvSpPr>
          <p:nvPr/>
        </p:nvSpPr>
        <p:spPr bwMode="auto">
          <a:xfrm>
            <a:off x="5092700" y="4489450"/>
            <a:ext cx="384175" cy="444500"/>
          </a:xfrm>
          <a:prstGeom prst="ellipse">
            <a:avLst/>
          </a:prstGeom>
          <a:solidFill>
            <a:srgbClr val="00B0F0"/>
          </a:solidFill>
          <a:ln w="9525">
            <a:noFill/>
            <a:round/>
          </a:ln>
        </p:spPr>
        <p:txBody>
          <a:bodyPr lIns="91438" tIns="45719" rIns="91438" bIns="45719" anchor="ctr"/>
          <a:lstStyle/>
          <a:p>
            <a:pPr algn="ctr" defTabSz="1219200" eaLnBrk="0" hangingPunct="0"/>
            <a:r>
              <a:rPr lang="en-US" altLang="zh-CN" sz="1600" b="1">
                <a:solidFill>
                  <a:srgbClr val="FFFFFF"/>
                </a:solidFill>
                <a:latin typeface="Calibri" panose="020F0502020204030204" pitchFamily="34" charset="0"/>
                <a:sym typeface="宋体" panose="02010600030101010101" pitchFamily="2" charset="-122"/>
              </a:rPr>
              <a:t>3</a:t>
            </a:r>
            <a:endParaRPr lang="zh-CN" altLang="zh-CN" sz="2400">
              <a:solidFill>
                <a:srgbClr val="000000"/>
              </a:solidFill>
              <a:sym typeface="Arial" panose="020B0604020202020204" pitchFamily="34" charset="0"/>
            </a:endParaRPr>
          </a:p>
        </p:txBody>
      </p:sp>
      <p:sp>
        <p:nvSpPr>
          <p:cNvPr id="72717" name="Rectangle 42"/>
          <p:cNvSpPr>
            <a:spLocks noChangeArrowheads="1"/>
          </p:cNvSpPr>
          <p:nvPr/>
        </p:nvSpPr>
        <p:spPr bwMode="auto">
          <a:xfrm>
            <a:off x="5656263" y="4481513"/>
            <a:ext cx="6096000" cy="1216025"/>
          </a:xfrm>
          <a:prstGeom prst="rect">
            <a:avLst/>
          </a:prstGeom>
          <a:noFill/>
          <a:ln w="9525">
            <a:noFill/>
            <a:miter lim="800000"/>
          </a:ln>
        </p:spPr>
        <p:txBody>
          <a:bodyPr lIns="121917" tIns="60958" rIns="121917" bIns="60958">
            <a:spAutoFit/>
          </a:bodyPr>
          <a:lstStyle/>
          <a:p>
            <a:pPr defTabSz="1219200" eaLnBrk="0" hangingPunct="0"/>
            <a:r>
              <a:rPr lang="zh-CN" altLang="zh-CN" sz="2400">
                <a:ea typeface="仿宋" panose="02010609060101010101" pitchFamily="49" charset="-122"/>
                <a:sym typeface="Arial" panose="020B0604020202020204" pitchFamily="34" charset="0"/>
              </a:rPr>
              <a:t>对日常多预缴的税款，年度终了纳税人办理汇算清缴申报、申请退税，税务机关将及时、足额退还。</a:t>
            </a:r>
            <a:endParaRPr lang="zh-CN" altLang="en-US" sz="2400">
              <a:ea typeface="仿宋" panose="02010609060101010101" pitchFamily="49" charset="-122"/>
              <a:sym typeface="Arial" panose="020B0604020202020204" pitchFamily="34" charset="0"/>
            </a:endParaRPr>
          </a:p>
        </p:txBody>
      </p:sp>
      <p:pic>
        <p:nvPicPr>
          <p:cNvPr id="63504" name="图片 22"/>
          <p:cNvPicPr>
            <a:picLocks noChangeAspect="1"/>
          </p:cNvPicPr>
          <p:nvPr/>
        </p:nvPicPr>
        <p:blipFill>
          <a:blip r:embed="rId1"/>
          <a:srcRect/>
          <a:stretch>
            <a:fillRect/>
          </a:stretch>
        </p:blipFill>
        <p:spPr bwMode="auto">
          <a:xfrm>
            <a:off x="458788" y="273050"/>
            <a:ext cx="1023937" cy="963613"/>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3504"/>
                                        </p:tgtEl>
                                        <p:attrNameLst>
                                          <p:attrName>style.visibility</p:attrName>
                                        </p:attrNameLst>
                                      </p:cBhvr>
                                      <p:to>
                                        <p:strVal val="visible"/>
                                      </p:to>
                                    </p:set>
                                    <p:animEffect transition="in" filter="fade">
                                      <p:cBhvr>
                                        <p:cTn id="7" dur="1000"/>
                                        <p:tgtEl>
                                          <p:spTgt spid="63504"/>
                                        </p:tgtEl>
                                      </p:cBhvr>
                                    </p:animEffect>
                                    <p:anim calcmode="lin" valueType="num">
                                      <p:cBhvr>
                                        <p:cTn id="8" dur="1000" fill="hold"/>
                                        <p:tgtEl>
                                          <p:spTgt spid="63504"/>
                                        </p:tgtEl>
                                        <p:attrNameLst>
                                          <p:attrName>style.rotation</p:attrName>
                                        </p:attrNameLst>
                                      </p:cBhvr>
                                      <p:tavLst>
                                        <p:tav tm="0">
                                          <p:val>
                                            <p:fltVal val="720"/>
                                          </p:val>
                                        </p:tav>
                                        <p:tav tm="100000">
                                          <p:val>
                                            <p:fltVal val="0"/>
                                          </p:val>
                                        </p:tav>
                                      </p:tavLst>
                                    </p:anim>
                                    <p:anim calcmode="lin" valueType="num">
                                      <p:cBhvr>
                                        <p:cTn id="9" dur="1000" fill="hold"/>
                                        <p:tgtEl>
                                          <p:spTgt spid="63504"/>
                                        </p:tgtEl>
                                        <p:attrNameLst>
                                          <p:attrName>ppt_h</p:attrName>
                                        </p:attrNameLst>
                                      </p:cBhvr>
                                      <p:tavLst>
                                        <p:tav tm="0">
                                          <p:val>
                                            <p:fltVal val="0"/>
                                          </p:val>
                                        </p:tav>
                                        <p:tav tm="100000">
                                          <p:val>
                                            <p:strVal val="#ppt_h"/>
                                          </p:val>
                                        </p:tav>
                                      </p:tavLst>
                                    </p:anim>
                                    <p:anim calcmode="lin" valueType="num">
                                      <p:cBhvr>
                                        <p:cTn id="10" dur="1000" fill="hold"/>
                                        <p:tgtEl>
                                          <p:spTgt spid="635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左右箭头 147"/>
          <p:cNvSpPr>
            <a:spLocks noChangeArrowheads="1"/>
          </p:cNvSpPr>
          <p:nvPr/>
        </p:nvSpPr>
        <p:spPr bwMode="auto">
          <a:xfrm>
            <a:off x="2255838" y="3538538"/>
            <a:ext cx="9504362" cy="328612"/>
          </a:xfrm>
          <a:prstGeom prst="leftRightArrow">
            <a:avLst>
              <a:gd name="adj1" fmla="val 68981"/>
              <a:gd name="adj2" fmla="val 48472"/>
            </a:avLst>
          </a:prstGeom>
          <a:solidFill>
            <a:srgbClr val="558ED5"/>
          </a:solidFill>
          <a:ln w="3175" algn="ctr">
            <a:noFill/>
            <a:miter lim="800000"/>
          </a:ln>
        </p:spPr>
        <p:txBody>
          <a:bodyPr lIns="121917" tIns="60958" rIns="121917" bIns="60958" anchor="ctr"/>
          <a:lstStyle/>
          <a:p>
            <a:pPr algn="ctr" defTabSz="1219200">
              <a:lnSpc>
                <a:spcPct val="120000"/>
              </a:lnSpc>
            </a:pPr>
            <a:endParaRPr lang="zh-CN" altLang="en-US" sz="1900" b="1">
              <a:solidFill>
                <a:srgbClr val="3A3A3A"/>
              </a:solidFill>
              <a:latin typeface="微软雅黑" panose="020B0503020204020204" pitchFamily="34" charset="-122"/>
              <a:sym typeface="Arial" panose="020B0604020202020204" pitchFamily="34" charset="0"/>
            </a:endParaRPr>
          </a:p>
        </p:txBody>
      </p:sp>
      <p:sp>
        <p:nvSpPr>
          <p:cNvPr id="73730" name="文本框 34"/>
          <p:cNvSpPr txBox="1">
            <a:spLocks noChangeArrowheads="1"/>
          </p:cNvSpPr>
          <p:nvPr/>
        </p:nvSpPr>
        <p:spPr bwMode="auto">
          <a:xfrm>
            <a:off x="1690688" y="568325"/>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latin typeface="黑体" panose="02010609060101010101" charset="-122"/>
                <a:ea typeface="黑体" panose="02010609060101010101" charset="-122"/>
                <a:sym typeface="Arial" panose="020B0604020202020204" pitchFamily="34" charset="0"/>
              </a:rPr>
              <a:t>工资薪金所得的预扣预缴</a:t>
            </a:r>
            <a:endParaRPr lang="id-ID" altLang="zh-CN" sz="3200">
              <a:latin typeface="黑体" panose="02010609060101010101" charset="-122"/>
              <a:ea typeface="黑体" panose="02010609060101010101" charset="-122"/>
              <a:sym typeface="Arial" panose="020B0604020202020204" pitchFamily="34" charset="0"/>
            </a:endParaRPr>
          </a:p>
        </p:txBody>
      </p:sp>
      <p:sp>
        <p:nvSpPr>
          <p:cNvPr id="73731" name="矩形 2"/>
          <p:cNvSpPr>
            <a:spLocks noChangeArrowheads="1"/>
          </p:cNvSpPr>
          <p:nvPr/>
        </p:nvSpPr>
        <p:spPr bwMode="auto">
          <a:xfrm>
            <a:off x="3429000" y="2667000"/>
            <a:ext cx="7620000" cy="531813"/>
          </a:xfrm>
          <a:prstGeom prst="rect">
            <a:avLst/>
          </a:prstGeom>
          <a:noFill/>
          <a:ln w="9525">
            <a:noFill/>
            <a:miter lim="800000"/>
          </a:ln>
        </p:spPr>
        <p:txBody>
          <a:bodyPr lIns="121917" tIns="60958" rIns="121917" bIns="60958">
            <a:spAutoFit/>
          </a:bodyPr>
          <a:lstStyle/>
          <a:p>
            <a:pPr defTabSz="1219200" eaLnBrk="0" hangingPunct="0"/>
            <a:r>
              <a:rPr lang="zh-CN" altLang="zh-CN" sz="2700">
                <a:latin typeface="黑体" panose="02010609060101010101" charset="-122"/>
                <a:ea typeface="黑体" panose="02010609060101010101" charset="-122"/>
                <a:sym typeface="Arial" panose="020B0604020202020204" pitchFamily="34" charset="0"/>
              </a:rPr>
              <a:t>累计预扣法预扣预缴税款</a:t>
            </a:r>
            <a:endParaRPr lang="zh-CN" altLang="zh-CN" sz="2700">
              <a:latin typeface="黑体" panose="02010609060101010101" charset="-122"/>
              <a:ea typeface="黑体" panose="02010609060101010101" charset="-122"/>
              <a:sym typeface="Arial" panose="020B0604020202020204" pitchFamily="34" charset="0"/>
            </a:endParaRPr>
          </a:p>
        </p:txBody>
      </p:sp>
      <p:sp>
        <p:nvSpPr>
          <p:cNvPr id="73732" name="矩形 4"/>
          <p:cNvSpPr>
            <a:spLocks noChangeArrowheads="1"/>
          </p:cNvSpPr>
          <p:nvPr/>
        </p:nvSpPr>
        <p:spPr bwMode="auto">
          <a:xfrm>
            <a:off x="3429000" y="4106863"/>
            <a:ext cx="8166100" cy="531812"/>
          </a:xfrm>
          <a:prstGeom prst="rect">
            <a:avLst/>
          </a:prstGeom>
          <a:noFill/>
          <a:ln w="9525">
            <a:noFill/>
            <a:miter lim="800000"/>
          </a:ln>
        </p:spPr>
        <p:txBody>
          <a:bodyPr lIns="121917" tIns="60958" rIns="121917" bIns="60958">
            <a:spAutoFit/>
          </a:bodyPr>
          <a:lstStyle/>
          <a:p>
            <a:pPr defTabSz="1219200" eaLnBrk="0" hangingPunct="0"/>
            <a:r>
              <a:rPr lang="zh-CN" altLang="zh-CN" sz="2700">
                <a:latin typeface="黑体" panose="02010609060101010101" charset="-122"/>
                <a:ea typeface="黑体" panose="02010609060101010101" charset="-122"/>
                <a:sym typeface="Arial" panose="020B0604020202020204" pitchFamily="34" charset="0"/>
              </a:rPr>
              <a:t>直接按月或按次代扣代缴税款</a:t>
            </a:r>
            <a:endParaRPr lang="zh-CN" altLang="zh-CN" sz="2700">
              <a:latin typeface="黑体" panose="02010609060101010101" charset="-122"/>
              <a:ea typeface="黑体" panose="02010609060101010101" charset="-122"/>
              <a:sym typeface="Arial" panose="020B0604020202020204" pitchFamily="34" charset="0"/>
            </a:endParaRPr>
          </a:p>
        </p:txBody>
      </p:sp>
      <p:sp>
        <p:nvSpPr>
          <p:cNvPr id="140" name="泪滴形 139"/>
          <p:cNvSpPr/>
          <p:nvPr/>
        </p:nvSpPr>
        <p:spPr>
          <a:xfrm flipV="1">
            <a:off x="449263" y="1714500"/>
            <a:ext cx="1997075" cy="1998663"/>
          </a:xfrm>
          <a:prstGeom prst="teardrop">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2" name="组合 140"/>
          <p:cNvGrpSpPr/>
          <p:nvPr/>
        </p:nvGrpSpPr>
        <p:grpSpPr>
          <a:xfrm>
            <a:off x="851877" y="2129046"/>
            <a:ext cx="1578914" cy="1579350"/>
            <a:chOff x="4418886" y="2012026"/>
            <a:chExt cx="1183861" cy="1183862"/>
          </a:xfrm>
          <a:effectLst>
            <a:outerShdw blurRad="127000" dist="63500" dir="2700000" algn="tl" rotWithShape="0">
              <a:prstClr val="black">
                <a:alpha val="40000"/>
              </a:prstClr>
            </a:outerShdw>
          </a:effectLst>
        </p:grpSpPr>
        <p:sp>
          <p:nvSpPr>
            <p:cNvPr id="142" name="泪滴形 141"/>
            <p:cNvSpPr/>
            <p:nvPr/>
          </p:nvSpPr>
          <p:spPr>
            <a:xfrm flipV="1">
              <a:off x="4418886" y="2012026"/>
              <a:ext cx="1183861" cy="1183862"/>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143" name="泪滴形 142"/>
            <p:cNvSpPr/>
            <p:nvPr/>
          </p:nvSpPr>
          <p:spPr>
            <a:xfrm flipV="1">
              <a:off x="4418886" y="2012026"/>
              <a:ext cx="1183861" cy="1183862"/>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73735" name="矩形 3"/>
          <p:cNvSpPr>
            <a:spLocks noChangeArrowheads="1"/>
          </p:cNvSpPr>
          <p:nvPr/>
        </p:nvSpPr>
        <p:spPr bwMode="auto">
          <a:xfrm>
            <a:off x="903288" y="2717800"/>
            <a:ext cx="1463675" cy="490538"/>
          </a:xfrm>
          <a:prstGeom prst="rect">
            <a:avLst/>
          </a:prstGeom>
          <a:noFill/>
          <a:ln w="9525">
            <a:noFill/>
            <a:miter lim="800000"/>
          </a:ln>
        </p:spPr>
        <p:txBody>
          <a:bodyPr wrap="none" lIns="121917" tIns="60958" rIns="121917" bIns="60958">
            <a:spAutoFit/>
          </a:bodyPr>
          <a:lstStyle/>
          <a:p>
            <a:pPr eaLnBrk="0" hangingPunct="0">
              <a:lnSpc>
                <a:spcPct val="90000"/>
              </a:lnSpc>
            </a:pPr>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居民个人</a:t>
            </a:r>
            <a:endPar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泪滴形 143"/>
          <p:cNvSpPr/>
          <p:nvPr/>
        </p:nvSpPr>
        <p:spPr>
          <a:xfrm>
            <a:off x="144463" y="3714750"/>
            <a:ext cx="2300287" cy="2300288"/>
          </a:xfrm>
          <a:prstGeom prst="teardrop">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3" name="组合 144"/>
          <p:cNvGrpSpPr/>
          <p:nvPr/>
        </p:nvGrpSpPr>
        <p:grpSpPr>
          <a:xfrm>
            <a:off x="611021" y="3697055"/>
            <a:ext cx="1818551" cy="1818552"/>
            <a:chOff x="4233262" y="3380003"/>
            <a:chExt cx="1363913" cy="1363914"/>
          </a:xfrm>
          <a:effectLst>
            <a:outerShdw blurRad="127000" dist="63500" dir="2700000" algn="tl" rotWithShape="0">
              <a:prstClr val="black">
                <a:alpha val="40000"/>
              </a:prstClr>
            </a:outerShdw>
          </a:effectLst>
        </p:grpSpPr>
        <p:sp>
          <p:nvSpPr>
            <p:cNvPr id="146" name="泪滴形 145"/>
            <p:cNvSpPr/>
            <p:nvPr/>
          </p:nvSpPr>
          <p:spPr>
            <a:xfrm>
              <a:off x="4233262" y="3380003"/>
              <a:ext cx="1363913" cy="1363914"/>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147" name="泪滴形 146"/>
            <p:cNvSpPr/>
            <p:nvPr/>
          </p:nvSpPr>
          <p:spPr>
            <a:xfrm>
              <a:off x="4233262" y="3380003"/>
              <a:ext cx="1363913" cy="1363914"/>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73738" name="矩形 133"/>
          <p:cNvSpPr>
            <a:spLocks noChangeArrowheads="1"/>
          </p:cNvSpPr>
          <p:nvPr/>
        </p:nvSpPr>
        <p:spPr bwMode="auto">
          <a:xfrm>
            <a:off x="615950" y="4318000"/>
            <a:ext cx="1766888" cy="490538"/>
          </a:xfrm>
          <a:prstGeom prst="rect">
            <a:avLst/>
          </a:prstGeom>
          <a:noFill/>
          <a:ln w="9525">
            <a:noFill/>
            <a:miter lim="800000"/>
          </a:ln>
        </p:spPr>
        <p:txBody>
          <a:bodyPr wrap="none" lIns="121917" tIns="60958" rIns="121917" bIns="60958">
            <a:spAutoFit/>
          </a:bodyPr>
          <a:lstStyle/>
          <a:p>
            <a:pPr eaLnBrk="0" hangingPunct="0">
              <a:lnSpc>
                <a:spcPct val="90000"/>
              </a:lnSpc>
            </a:pPr>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非居民个人</a:t>
            </a:r>
            <a:endPar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739" name="灯片编号占位符 21"/>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A7D7EB4F-2DDE-4B22-BF44-37BCE0E872DC}"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43020" name="图片 22"/>
          <p:cNvPicPr>
            <a:picLocks noChangeAspect="1"/>
          </p:cNvPicPr>
          <p:nvPr/>
        </p:nvPicPr>
        <p:blipFill>
          <a:blip r:embed="rId1"/>
          <a:srcRect/>
          <a:stretch>
            <a:fillRect/>
          </a:stretch>
        </p:blipFill>
        <p:spPr bwMode="auto">
          <a:xfrm>
            <a:off x="674688" y="390525"/>
            <a:ext cx="1023937"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746250" y="434975"/>
            <a:ext cx="9480550" cy="558800"/>
          </a:xfrm>
          <a:prstGeom prst="rect">
            <a:avLst/>
          </a:prstGeom>
          <a:noFill/>
          <a:ln w="9525">
            <a:noFill/>
            <a:miter lim="800000"/>
          </a:ln>
        </p:spPr>
        <p:txBody>
          <a:bodyPr lIns="121917" tIns="60958" rIns="121917" bIns="60958">
            <a:spAutoFit/>
          </a:bodyPr>
          <a:lstStyle/>
          <a:p>
            <a:pPr defTabSz="1219200">
              <a:lnSpc>
                <a:spcPct val="90000"/>
              </a:lnSpc>
            </a:pPr>
            <a:r>
              <a:rPr lang="zh-CN" altLang="en-US" sz="3200">
                <a:ea typeface="黑体" panose="02010609060101010101" charset="-122"/>
                <a:sym typeface="Arial" panose="020B0604020202020204" pitchFamily="34" charset="0"/>
              </a:rPr>
              <a:t>工资薪金所得的预扣预缴</a:t>
            </a:r>
            <a:r>
              <a:rPr lang="en-US" altLang="zh-CN" sz="3200" b="1">
                <a:latin typeface="黑体" panose="02010609060101010101" charset="-122"/>
                <a:ea typeface="黑体" panose="02010609060101010101" charset="-122"/>
                <a:sym typeface="Arial" panose="020B0604020202020204" pitchFamily="34" charset="0"/>
              </a:rPr>
              <a:t>——</a:t>
            </a:r>
            <a:r>
              <a:rPr lang="zh-CN" altLang="en-US" sz="3200" b="1">
                <a:ea typeface="黑体" panose="02010609060101010101" charset="-122"/>
                <a:sym typeface="Arial" panose="020B0604020202020204" pitchFamily="34" charset="0"/>
              </a:rPr>
              <a:t>累计预扣法</a:t>
            </a:r>
            <a:endParaRPr lang="zh-CN" altLang="zh-CN" sz="3200" b="1">
              <a:ea typeface="黑体" panose="02010609060101010101" charset="-122"/>
              <a:sym typeface="Arial" panose="020B0604020202020204" pitchFamily="34" charset="0"/>
            </a:endParaRPr>
          </a:p>
        </p:txBody>
      </p:sp>
      <p:grpSp>
        <p:nvGrpSpPr>
          <p:cNvPr id="75778" name="Group 6"/>
          <p:cNvGrpSpPr/>
          <p:nvPr/>
        </p:nvGrpSpPr>
        <p:grpSpPr bwMode="auto">
          <a:xfrm>
            <a:off x="106363" y="1357313"/>
            <a:ext cx="7435850" cy="4994275"/>
            <a:chOff x="915334" y="1384036"/>
            <a:chExt cx="4992287" cy="3019621"/>
          </a:xfrm>
        </p:grpSpPr>
        <p:sp>
          <p:nvSpPr>
            <p:cNvPr id="75791" name="Freeform 7"/>
            <p:cNvSpPr>
              <a:spLocks noChangeArrowheads="1"/>
            </p:cNvSpPr>
            <p:nvPr/>
          </p:nvSpPr>
          <p:spPr bwMode="auto">
            <a:xfrm>
              <a:off x="1419821" y="1981562"/>
              <a:ext cx="3853994" cy="2127810"/>
            </a:xfrm>
            <a:custGeom>
              <a:avLst/>
              <a:gdLst>
                <a:gd name="T0" fmla="*/ 0 w 5138193"/>
                <a:gd name="T1" fmla="*/ 0 h 2836840"/>
                <a:gd name="T2" fmla="*/ 6889 w 5138193"/>
                <a:gd name="T3" fmla="*/ 11 h 2836840"/>
                <a:gd name="T4" fmla="*/ 6889 w 5138193"/>
                <a:gd name="T5" fmla="*/ 3803 h 2836840"/>
                <a:gd name="T6" fmla="*/ 11 w 5138193"/>
                <a:gd name="T7" fmla="*/ 3803 h 2836840"/>
                <a:gd name="T8" fmla="*/ 0 w 5138193"/>
                <a:gd name="T9" fmla="*/ 0 h 2836840"/>
                <a:gd name="T10" fmla="*/ 0 60000 65536"/>
                <a:gd name="T11" fmla="*/ 0 60000 65536"/>
                <a:gd name="T12" fmla="*/ 0 60000 65536"/>
                <a:gd name="T13" fmla="*/ 0 60000 65536"/>
                <a:gd name="T14" fmla="*/ 0 60000 65536"/>
                <a:gd name="T15" fmla="*/ 0 w 5138193"/>
                <a:gd name="T16" fmla="*/ 0 h 2836840"/>
                <a:gd name="T17" fmla="*/ 5138193 w 5138193"/>
                <a:gd name="T18" fmla="*/ 2836840 h 2836840"/>
              </a:gdLst>
              <a:ahLst/>
              <a:cxnLst>
                <a:cxn ang="T10">
                  <a:pos x="T0" y="T1"/>
                </a:cxn>
                <a:cxn ang="T11">
                  <a:pos x="T2" y="T3"/>
                </a:cxn>
                <a:cxn ang="T12">
                  <a:pos x="T4" y="T5"/>
                </a:cxn>
                <a:cxn ang="T13">
                  <a:pos x="T6" y="T7"/>
                </a:cxn>
                <a:cxn ang="T14">
                  <a:pos x="T8" y="T9"/>
                </a:cxn>
              </a:cxnLst>
              <a:rect l="T15" t="T16" r="T17" b="T18"/>
              <a:pathLst>
                <a:path w="5138193" h="2836840">
                  <a:moveTo>
                    <a:pt x="0" y="0"/>
                  </a:moveTo>
                  <a:lnTo>
                    <a:pt x="5138193" y="8389"/>
                  </a:lnTo>
                  <a:lnTo>
                    <a:pt x="5138193" y="2836840"/>
                  </a:lnTo>
                  <a:lnTo>
                    <a:pt x="8389" y="2836840"/>
                  </a:lnTo>
                  <a:cubicBezTo>
                    <a:pt x="5593" y="1896819"/>
                    <a:pt x="2796" y="940021"/>
                    <a:pt x="0" y="0"/>
                  </a:cubicBezTo>
                </a:path>
              </a:pathLst>
            </a:custGeom>
            <a:noFill/>
            <a:ln w="9525">
              <a:noFill/>
              <a:round/>
            </a:ln>
          </p:spPr>
          <p:txBody>
            <a:bodyPr/>
            <a:lstStyle/>
            <a:p>
              <a:endParaRPr lang="zh-CN" altLang="en-US"/>
            </a:p>
          </p:txBody>
        </p:sp>
        <p:sp>
          <p:nvSpPr>
            <p:cNvPr id="75792" name="Freeform 8"/>
            <p:cNvSpPr/>
            <p:nvPr/>
          </p:nvSpPr>
          <p:spPr bwMode="auto">
            <a:xfrm>
              <a:off x="1411295" y="1987960"/>
              <a:ext cx="132161" cy="2113735"/>
            </a:xfrm>
            <a:custGeom>
              <a:avLst/>
              <a:gdLst>
                <a:gd name="T0" fmla="*/ 15 w 175083"/>
                <a:gd name="T1" fmla="*/ 128 h 2817194"/>
                <a:gd name="T2" fmla="*/ 271 w 175083"/>
                <a:gd name="T3" fmla="*/ 0 h 2817194"/>
                <a:gd name="T4" fmla="*/ 257 w 175083"/>
                <a:gd name="T5" fmla="*/ 3482 h 2817194"/>
                <a:gd name="T6" fmla="*/ 0 w 175083"/>
                <a:gd name="T7" fmla="*/ 3803 h 2817194"/>
                <a:gd name="T8" fmla="*/ 15 w 175083"/>
                <a:gd name="T9" fmla="*/ 128 h 2817194"/>
                <a:gd name="T10" fmla="*/ 0 60000 65536"/>
                <a:gd name="T11" fmla="*/ 0 60000 65536"/>
                <a:gd name="T12" fmla="*/ 0 60000 65536"/>
                <a:gd name="T13" fmla="*/ 0 60000 65536"/>
                <a:gd name="T14" fmla="*/ 0 60000 65536"/>
                <a:gd name="T15" fmla="*/ 0 w 175083"/>
                <a:gd name="T16" fmla="*/ 0 h 2817194"/>
                <a:gd name="T17" fmla="*/ 175083 w 175083"/>
                <a:gd name="T18" fmla="*/ 2817194 h 2817194"/>
              </a:gdLst>
              <a:ahLst/>
              <a:cxnLst>
                <a:cxn ang="T10">
                  <a:pos x="T0" y="T1"/>
                </a:cxn>
                <a:cxn ang="T11">
                  <a:pos x="T2" y="T3"/>
                </a:cxn>
                <a:cxn ang="T12">
                  <a:pos x="T4" y="T5"/>
                </a:cxn>
                <a:cxn ang="T13">
                  <a:pos x="T6" y="T7"/>
                </a:cxn>
                <a:cxn ang="T14">
                  <a:pos x="T8" y="T9"/>
                </a:cxn>
              </a:cxnLst>
              <a:rect l="T15" t="T16" r="T17" b="T18"/>
              <a:pathLst>
                <a:path w="175083" h="2817194">
                  <a:moveTo>
                    <a:pt x="9525" y="95250"/>
                  </a:moveTo>
                  <a:lnTo>
                    <a:pt x="175083" y="0"/>
                  </a:lnTo>
                  <a:lnTo>
                    <a:pt x="165558" y="2579069"/>
                  </a:lnTo>
                  <a:lnTo>
                    <a:pt x="0" y="2817194"/>
                  </a:lnTo>
                  <a:lnTo>
                    <a:pt x="9525" y="95250"/>
                  </a:lnTo>
                </a:path>
              </a:pathLst>
            </a:custGeom>
            <a:solidFill>
              <a:srgbClr val="7F7F7F">
                <a:alpha val="34117"/>
              </a:srgbClr>
            </a:solidFill>
            <a:ln w="12700">
              <a:solidFill>
                <a:srgbClr val="BFBFBF"/>
              </a:solidFill>
              <a:round/>
            </a:ln>
          </p:spPr>
          <p:txBody>
            <a:bodyPr/>
            <a:lstStyle/>
            <a:p>
              <a:endParaRPr lang="zh-CN" altLang="en-US"/>
            </a:p>
          </p:txBody>
        </p:sp>
        <p:sp>
          <p:nvSpPr>
            <p:cNvPr id="75793" name="Freeform 9"/>
            <p:cNvSpPr/>
            <p:nvPr/>
          </p:nvSpPr>
          <p:spPr bwMode="auto">
            <a:xfrm>
              <a:off x="1412715" y="3939198"/>
              <a:ext cx="3856836" cy="162497"/>
            </a:xfrm>
            <a:custGeom>
              <a:avLst/>
              <a:gdLst>
                <a:gd name="T0" fmla="*/ 0 w 5143170"/>
                <a:gd name="T1" fmla="*/ 8347 h 185973"/>
                <a:gd name="T2" fmla="*/ 201 w 5143170"/>
                <a:gd name="T3" fmla="*/ 0 h 185973"/>
                <a:gd name="T4" fmla="*/ 6853 w 5143170"/>
                <a:gd name="T5" fmla="*/ 0 h 185973"/>
                <a:gd name="T6" fmla="*/ 6859 w 5143170"/>
                <a:gd name="T7" fmla="*/ 8347 h 185973"/>
                <a:gd name="T8" fmla="*/ 0 w 5143170"/>
                <a:gd name="T9" fmla="*/ 8347 h 185973"/>
                <a:gd name="T10" fmla="*/ 0 60000 65536"/>
                <a:gd name="T11" fmla="*/ 0 60000 65536"/>
                <a:gd name="T12" fmla="*/ 0 60000 65536"/>
                <a:gd name="T13" fmla="*/ 0 60000 65536"/>
                <a:gd name="T14" fmla="*/ 0 60000 65536"/>
                <a:gd name="T15" fmla="*/ 0 w 5143170"/>
                <a:gd name="T16" fmla="*/ 0 h 185973"/>
                <a:gd name="T17" fmla="*/ 5143170 w 5143170"/>
                <a:gd name="T18" fmla="*/ 185973 h 185973"/>
              </a:gdLst>
              <a:ahLst/>
              <a:cxnLst>
                <a:cxn ang="T10">
                  <a:pos x="T0" y="T1"/>
                </a:cxn>
                <a:cxn ang="T11">
                  <a:pos x="T2" y="T3"/>
                </a:cxn>
                <a:cxn ang="T12">
                  <a:pos x="T4" y="T5"/>
                </a:cxn>
                <a:cxn ang="T13">
                  <a:pos x="T6" y="T7"/>
                </a:cxn>
                <a:cxn ang="T14">
                  <a:pos x="T8" y="T9"/>
                </a:cxn>
              </a:cxnLst>
              <a:rect l="T15" t="T16" r="T17" b="T18"/>
              <a:pathLst>
                <a:path w="5143170" h="185973">
                  <a:moveTo>
                    <a:pt x="0" y="185973"/>
                  </a:moveTo>
                  <a:lnTo>
                    <a:pt x="151268" y="0"/>
                  </a:lnTo>
                  <a:lnTo>
                    <a:pt x="5139329" y="0"/>
                  </a:lnTo>
                  <a:cubicBezTo>
                    <a:pt x="5140609" y="61991"/>
                    <a:pt x="5141890" y="123982"/>
                    <a:pt x="5143170" y="185973"/>
                  </a:cubicBezTo>
                  <a:lnTo>
                    <a:pt x="0" y="185973"/>
                  </a:lnTo>
                </a:path>
              </a:pathLst>
            </a:custGeom>
            <a:solidFill>
              <a:srgbClr val="7F7F7F">
                <a:alpha val="34117"/>
              </a:srgbClr>
            </a:solidFill>
            <a:ln w="12700">
              <a:solidFill>
                <a:srgbClr val="BFBFBF"/>
              </a:solidFill>
              <a:round/>
            </a:ln>
          </p:spPr>
          <p:txBody>
            <a:bodyPr/>
            <a:lstStyle/>
            <a:p>
              <a:endParaRPr lang="zh-CN" altLang="en-US"/>
            </a:p>
          </p:txBody>
        </p:sp>
        <p:cxnSp>
          <p:nvCxnSpPr>
            <p:cNvPr id="75794" name="Line 10"/>
            <p:cNvCxnSpPr>
              <a:cxnSpLocks noChangeShapeType="1"/>
            </p:cNvCxnSpPr>
            <p:nvPr/>
          </p:nvCxnSpPr>
          <p:spPr bwMode="auto">
            <a:xfrm>
              <a:off x="1418400" y="3010281"/>
              <a:ext cx="3853994" cy="0"/>
            </a:xfrm>
            <a:prstGeom prst="line">
              <a:avLst/>
            </a:prstGeom>
            <a:noFill/>
            <a:ln w="3175">
              <a:solidFill>
                <a:srgbClr val="FCC7B2"/>
              </a:solidFill>
              <a:prstDash val="dash"/>
              <a:round/>
            </a:ln>
          </p:spPr>
        </p:cxnSp>
        <p:cxnSp>
          <p:nvCxnSpPr>
            <p:cNvPr id="75795" name="Line 11"/>
            <p:cNvCxnSpPr>
              <a:cxnSpLocks noChangeShapeType="1"/>
            </p:cNvCxnSpPr>
            <p:nvPr/>
          </p:nvCxnSpPr>
          <p:spPr bwMode="auto">
            <a:xfrm>
              <a:off x="1414137" y="3753671"/>
              <a:ext cx="3858257" cy="0"/>
            </a:xfrm>
            <a:prstGeom prst="line">
              <a:avLst/>
            </a:prstGeom>
            <a:noFill/>
            <a:ln w="3175">
              <a:solidFill>
                <a:srgbClr val="FCC7B2"/>
              </a:solidFill>
              <a:prstDash val="dash"/>
              <a:round/>
            </a:ln>
          </p:spPr>
        </p:cxnSp>
        <p:cxnSp>
          <p:nvCxnSpPr>
            <p:cNvPr id="75796" name="Line 12"/>
            <p:cNvCxnSpPr>
              <a:cxnSpLocks noChangeShapeType="1"/>
            </p:cNvCxnSpPr>
            <p:nvPr/>
          </p:nvCxnSpPr>
          <p:spPr bwMode="auto">
            <a:xfrm>
              <a:off x="1416979" y="3381336"/>
              <a:ext cx="3855415" cy="0"/>
            </a:xfrm>
            <a:prstGeom prst="line">
              <a:avLst/>
            </a:prstGeom>
            <a:noFill/>
            <a:ln w="3175">
              <a:solidFill>
                <a:srgbClr val="FCC7B2"/>
              </a:solidFill>
              <a:prstDash val="dash"/>
              <a:round/>
            </a:ln>
          </p:spPr>
        </p:cxnSp>
        <p:cxnSp>
          <p:nvCxnSpPr>
            <p:cNvPr id="75797" name="Line 13"/>
            <p:cNvCxnSpPr>
              <a:cxnSpLocks noChangeShapeType="1"/>
            </p:cNvCxnSpPr>
            <p:nvPr/>
          </p:nvCxnSpPr>
          <p:spPr bwMode="auto">
            <a:xfrm>
              <a:off x="1419821" y="2637946"/>
              <a:ext cx="3852573" cy="0"/>
            </a:xfrm>
            <a:prstGeom prst="line">
              <a:avLst/>
            </a:prstGeom>
            <a:noFill/>
            <a:ln w="3175">
              <a:solidFill>
                <a:srgbClr val="FCC7B2"/>
              </a:solidFill>
              <a:prstDash val="dash"/>
              <a:round/>
            </a:ln>
          </p:spPr>
        </p:cxnSp>
        <p:cxnSp>
          <p:nvCxnSpPr>
            <p:cNvPr id="75798" name="Line 14"/>
            <p:cNvCxnSpPr>
              <a:cxnSpLocks noChangeShapeType="1"/>
            </p:cNvCxnSpPr>
            <p:nvPr/>
          </p:nvCxnSpPr>
          <p:spPr bwMode="auto">
            <a:xfrm>
              <a:off x="1422663" y="2266891"/>
              <a:ext cx="3849730" cy="0"/>
            </a:xfrm>
            <a:prstGeom prst="line">
              <a:avLst/>
            </a:prstGeom>
            <a:noFill/>
            <a:ln w="3175">
              <a:solidFill>
                <a:srgbClr val="FCC7B2"/>
              </a:solidFill>
              <a:prstDash val="dash"/>
              <a:round/>
            </a:ln>
          </p:spPr>
        </p:cxnSp>
        <p:sp>
          <p:nvSpPr>
            <p:cNvPr id="75799" name="Freeform 15"/>
            <p:cNvSpPr>
              <a:spLocks noChangeArrowheads="1"/>
            </p:cNvSpPr>
            <p:nvPr/>
          </p:nvSpPr>
          <p:spPr bwMode="auto">
            <a:xfrm>
              <a:off x="3050222" y="2276534"/>
              <a:ext cx="514370" cy="1832995"/>
            </a:xfrm>
            <a:custGeom>
              <a:avLst/>
              <a:gdLst>
                <a:gd name="T0" fmla="*/ 0 w 30"/>
                <a:gd name="T1" fmla="*/ 0 h 107"/>
                <a:gd name="T2" fmla="*/ 0 w 30"/>
                <a:gd name="T3" fmla="*/ 2147483647 h 107"/>
                <a:gd name="T4" fmla="*/ 2147483647 w 30"/>
                <a:gd name="T5" fmla="*/ 2147483647 h 107"/>
                <a:gd name="T6" fmla="*/ 2147483647 w 30"/>
                <a:gd name="T7" fmla="*/ 2147483647 h 107"/>
                <a:gd name="T8" fmla="*/ 2147483647 w 30"/>
                <a:gd name="T9" fmla="*/ 0 h 107"/>
                <a:gd name="T10" fmla="*/ 2147483647 w 30"/>
                <a:gd name="T11" fmla="*/ 2147483647 h 107"/>
                <a:gd name="T12" fmla="*/ 0 w 30"/>
                <a:gd name="T13" fmla="*/ 0 h 107"/>
                <a:gd name="T14" fmla="*/ 0 60000 65536"/>
                <a:gd name="T15" fmla="*/ 0 60000 65536"/>
                <a:gd name="T16" fmla="*/ 0 60000 65536"/>
                <a:gd name="T17" fmla="*/ 0 60000 65536"/>
                <a:gd name="T18" fmla="*/ 0 60000 65536"/>
                <a:gd name="T19" fmla="*/ 0 60000 65536"/>
                <a:gd name="T20" fmla="*/ 0 60000 65536"/>
                <a:gd name="T21" fmla="*/ 0 w 30"/>
                <a:gd name="T22" fmla="*/ 0 h 107"/>
                <a:gd name="T23" fmla="*/ 30 w 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path>
              </a:pathLst>
            </a:custGeom>
            <a:solidFill>
              <a:srgbClr val="C1C1C1"/>
            </a:solidFill>
            <a:ln w="9525">
              <a:noFill/>
              <a:round/>
            </a:ln>
          </p:spPr>
          <p:txBody>
            <a:bodyPr/>
            <a:lstStyle/>
            <a:p>
              <a:endParaRPr lang="zh-CN" altLang="en-US"/>
            </a:p>
          </p:txBody>
        </p:sp>
        <p:sp>
          <p:nvSpPr>
            <p:cNvPr id="75800" name="Freeform 16"/>
            <p:cNvSpPr>
              <a:spLocks noChangeArrowheads="1"/>
            </p:cNvSpPr>
            <p:nvPr/>
          </p:nvSpPr>
          <p:spPr bwMode="auto">
            <a:xfrm>
              <a:off x="3700696" y="2276534"/>
              <a:ext cx="512603" cy="1832995"/>
            </a:xfrm>
            <a:custGeom>
              <a:avLst/>
              <a:gdLst>
                <a:gd name="T0" fmla="*/ 0 w 30"/>
                <a:gd name="T1" fmla="*/ 0 h 107"/>
                <a:gd name="T2" fmla="*/ 0 w 30"/>
                <a:gd name="T3" fmla="*/ 2147483647 h 107"/>
                <a:gd name="T4" fmla="*/ 2147483647 w 30"/>
                <a:gd name="T5" fmla="*/ 2147483647 h 107"/>
                <a:gd name="T6" fmla="*/ 2147483647 w 30"/>
                <a:gd name="T7" fmla="*/ 2147483647 h 107"/>
                <a:gd name="T8" fmla="*/ 2147483647 w 30"/>
                <a:gd name="T9" fmla="*/ 0 h 107"/>
                <a:gd name="T10" fmla="*/ 2147483647 w 30"/>
                <a:gd name="T11" fmla="*/ 2147483647 h 107"/>
                <a:gd name="T12" fmla="*/ 0 w 30"/>
                <a:gd name="T13" fmla="*/ 0 h 107"/>
                <a:gd name="T14" fmla="*/ 0 60000 65536"/>
                <a:gd name="T15" fmla="*/ 0 60000 65536"/>
                <a:gd name="T16" fmla="*/ 0 60000 65536"/>
                <a:gd name="T17" fmla="*/ 0 60000 65536"/>
                <a:gd name="T18" fmla="*/ 0 60000 65536"/>
                <a:gd name="T19" fmla="*/ 0 60000 65536"/>
                <a:gd name="T20" fmla="*/ 0 60000 65536"/>
                <a:gd name="T21" fmla="*/ 0 w 30"/>
                <a:gd name="T22" fmla="*/ 0 h 107"/>
                <a:gd name="T23" fmla="*/ 30 w 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path>
              </a:pathLst>
            </a:custGeom>
            <a:solidFill>
              <a:srgbClr val="C1C1C1"/>
            </a:solidFill>
            <a:ln w="9525">
              <a:noFill/>
              <a:round/>
            </a:ln>
          </p:spPr>
          <p:txBody>
            <a:bodyPr/>
            <a:lstStyle/>
            <a:p>
              <a:endParaRPr lang="zh-CN" altLang="en-US"/>
            </a:p>
          </p:txBody>
        </p:sp>
        <p:sp>
          <p:nvSpPr>
            <p:cNvPr id="75801" name="Freeform 17"/>
            <p:cNvSpPr>
              <a:spLocks noChangeArrowheads="1"/>
            </p:cNvSpPr>
            <p:nvPr/>
          </p:nvSpPr>
          <p:spPr bwMode="auto">
            <a:xfrm>
              <a:off x="2399747" y="2276534"/>
              <a:ext cx="514370" cy="1832995"/>
            </a:xfrm>
            <a:custGeom>
              <a:avLst/>
              <a:gdLst>
                <a:gd name="T0" fmla="*/ 0 w 30"/>
                <a:gd name="T1" fmla="*/ 0 h 107"/>
                <a:gd name="T2" fmla="*/ 0 w 30"/>
                <a:gd name="T3" fmla="*/ 2147483647 h 107"/>
                <a:gd name="T4" fmla="*/ 2147483647 w 30"/>
                <a:gd name="T5" fmla="*/ 2147483647 h 107"/>
                <a:gd name="T6" fmla="*/ 2147483647 w 30"/>
                <a:gd name="T7" fmla="*/ 2147483647 h 107"/>
                <a:gd name="T8" fmla="*/ 2147483647 w 30"/>
                <a:gd name="T9" fmla="*/ 0 h 107"/>
                <a:gd name="T10" fmla="*/ 2147483647 w 30"/>
                <a:gd name="T11" fmla="*/ 2147483647 h 107"/>
                <a:gd name="T12" fmla="*/ 0 w 30"/>
                <a:gd name="T13" fmla="*/ 0 h 107"/>
                <a:gd name="T14" fmla="*/ 0 60000 65536"/>
                <a:gd name="T15" fmla="*/ 0 60000 65536"/>
                <a:gd name="T16" fmla="*/ 0 60000 65536"/>
                <a:gd name="T17" fmla="*/ 0 60000 65536"/>
                <a:gd name="T18" fmla="*/ 0 60000 65536"/>
                <a:gd name="T19" fmla="*/ 0 60000 65536"/>
                <a:gd name="T20" fmla="*/ 0 60000 65536"/>
                <a:gd name="T21" fmla="*/ 0 w 30"/>
                <a:gd name="T22" fmla="*/ 0 h 107"/>
                <a:gd name="T23" fmla="*/ 30 w 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path>
              </a:pathLst>
            </a:custGeom>
            <a:solidFill>
              <a:srgbClr val="C1C1C1"/>
            </a:solidFill>
            <a:ln w="9525">
              <a:noFill/>
              <a:round/>
            </a:ln>
          </p:spPr>
          <p:txBody>
            <a:bodyPr/>
            <a:lstStyle/>
            <a:p>
              <a:endParaRPr lang="zh-CN" altLang="en-US"/>
            </a:p>
          </p:txBody>
        </p:sp>
        <p:sp>
          <p:nvSpPr>
            <p:cNvPr id="75802" name="Freeform 18"/>
            <p:cNvSpPr>
              <a:spLocks noChangeArrowheads="1"/>
            </p:cNvSpPr>
            <p:nvPr/>
          </p:nvSpPr>
          <p:spPr bwMode="auto">
            <a:xfrm>
              <a:off x="2399747" y="3167978"/>
              <a:ext cx="514370" cy="573121"/>
            </a:xfrm>
            <a:custGeom>
              <a:avLst/>
              <a:gdLst>
                <a:gd name="T0" fmla="*/ 0 w 30"/>
                <a:gd name="T1" fmla="*/ 0 h 38"/>
                <a:gd name="T2" fmla="*/ 0 w 30"/>
                <a:gd name="T3" fmla="*/ 2147483647 h 38"/>
                <a:gd name="T4" fmla="*/ 2147483647 w 30"/>
                <a:gd name="T5" fmla="*/ 2147483647 h 38"/>
                <a:gd name="T6" fmla="*/ 2147483647 w 30"/>
                <a:gd name="T7" fmla="*/ 2147483647 h 38"/>
                <a:gd name="T8" fmla="*/ 2147483647 w 30"/>
                <a:gd name="T9" fmla="*/ 0 h 38"/>
                <a:gd name="T10" fmla="*/ 2147483647 w 30"/>
                <a:gd name="T11" fmla="*/ 2147483647 h 38"/>
                <a:gd name="T12" fmla="*/ 0 w 30"/>
                <a:gd name="T13" fmla="*/ 0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path>
              </a:pathLst>
            </a:custGeom>
            <a:solidFill>
              <a:srgbClr val="E74C2E"/>
            </a:solidFill>
            <a:ln w="9525">
              <a:noFill/>
              <a:round/>
            </a:ln>
          </p:spPr>
          <p:txBody>
            <a:bodyPr/>
            <a:lstStyle/>
            <a:p>
              <a:endParaRPr lang="zh-CN" altLang="en-US"/>
            </a:p>
          </p:txBody>
        </p:sp>
        <p:sp>
          <p:nvSpPr>
            <p:cNvPr id="75803" name="Freeform 19"/>
            <p:cNvSpPr>
              <a:spLocks noChangeArrowheads="1"/>
            </p:cNvSpPr>
            <p:nvPr/>
          </p:nvSpPr>
          <p:spPr bwMode="auto">
            <a:xfrm>
              <a:off x="3700696" y="2981319"/>
              <a:ext cx="512603" cy="1044648"/>
            </a:xfrm>
            <a:custGeom>
              <a:avLst/>
              <a:gdLst>
                <a:gd name="T0" fmla="*/ 0 w 30"/>
                <a:gd name="T1" fmla="*/ 0 h 61"/>
                <a:gd name="T2" fmla="*/ 0 w 30"/>
                <a:gd name="T3" fmla="*/ 2147483647 h 61"/>
                <a:gd name="T4" fmla="*/ 2147483647 w 30"/>
                <a:gd name="T5" fmla="*/ 2147483647 h 61"/>
                <a:gd name="T6" fmla="*/ 2147483647 w 30"/>
                <a:gd name="T7" fmla="*/ 2147483647 h 61"/>
                <a:gd name="T8" fmla="*/ 2147483647 w 30"/>
                <a:gd name="T9" fmla="*/ 0 h 61"/>
                <a:gd name="T10" fmla="*/ 2147483647 w 30"/>
                <a:gd name="T11" fmla="*/ 2147483647 h 61"/>
                <a:gd name="T12" fmla="*/ 0 w 30"/>
                <a:gd name="T13" fmla="*/ 0 h 61"/>
                <a:gd name="T14" fmla="*/ 0 60000 65536"/>
                <a:gd name="T15" fmla="*/ 0 60000 65536"/>
                <a:gd name="T16" fmla="*/ 0 60000 65536"/>
                <a:gd name="T17" fmla="*/ 0 60000 65536"/>
                <a:gd name="T18" fmla="*/ 0 60000 65536"/>
                <a:gd name="T19" fmla="*/ 0 60000 65536"/>
                <a:gd name="T20" fmla="*/ 0 60000 65536"/>
                <a:gd name="T21" fmla="*/ 0 w 30"/>
                <a:gd name="T22" fmla="*/ 0 h 61"/>
                <a:gd name="T23" fmla="*/ 30 w 3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path>
              </a:pathLst>
            </a:custGeom>
            <a:solidFill>
              <a:srgbClr val="E74C2E"/>
            </a:solidFill>
            <a:ln w="9525">
              <a:noFill/>
              <a:round/>
            </a:ln>
          </p:spPr>
          <p:txBody>
            <a:bodyPr/>
            <a:lstStyle/>
            <a:p>
              <a:endParaRPr lang="zh-CN" altLang="en-US"/>
            </a:p>
          </p:txBody>
        </p:sp>
        <p:sp>
          <p:nvSpPr>
            <p:cNvPr id="75804" name="Freeform 20"/>
            <p:cNvSpPr>
              <a:spLocks noChangeArrowheads="1"/>
            </p:cNvSpPr>
            <p:nvPr/>
          </p:nvSpPr>
          <p:spPr bwMode="auto">
            <a:xfrm>
              <a:off x="3050222" y="2981319"/>
              <a:ext cx="514370" cy="1091194"/>
            </a:xfrm>
            <a:custGeom>
              <a:avLst/>
              <a:gdLst>
                <a:gd name="T0" fmla="*/ 0 w 30"/>
                <a:gd name="T1" fmla="*/ 0 h 84"/>
                <a:gd name="T2" fmla="*/ 0 w 30"/>
                <a:gd name="T3" fmla="*/ 2147483647 h 84"/>
                <a:gd name="T4" fmla="*/ 2147483647 w 30"/>
                <a:gd name="T5" fmla="*/ 2147483647 h 84"/>
                <a:gd name="T6" fmla="*/ 2147483647 w 30"/>
                <a:gd name="T7" fmla="*/ 2147483647 h 84"/>
                <a:gd name="T8" fmla="*/ 2147483647 w 30"/>
                <a:gd name="T9" fmla="*/ 0 h 84"/>
                <a:gd name="T10" fmla="*/ 2147483647 w 30"/>
                <a:gd name="T11" fmla="*/ 2147483647 h 84"/>
                <a:gd name="T12" fmla="*/ 0 w 30"/>
                <a:gd name="T13" fmla="*/ 0 h 84"/>
                <a:gd name="T14" fmla="*/ 0 60000 65536"/>
                <a:gd name="T15" fmla="*/ 0 60000 65536"/>
                <a:gd name="T16" fmla="*/ 0 60000 65536"/>
                <a:gd name="T17" fmla="*/ 0 60000 65536"/>
                <a:gd name="T18" fmla="*/ 0 60000 65536"/>
                <a:gd name="T19" fmla="*/ 0 60000 65536"/>
                <a:gd name="T20" fmla="*/ 0 60000 65536"/>
                <a:gd name="T21" fmla="*/ 0 w 30"/>
                <a:gd name="T22" fmla="*/ 0 h 84"/>
                <a:gd name="T23" fmla="*/ 30 w 3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path>
              </a:pathLst>
            </a:custGeom>
            <a:solidFill>
              <a:srgbClr val="6295B7"/>
            </a:solidFill>
            <a:ln w="9525">
              <a:noFill/>
              <a:round/>
            </a:ln>
          </p:spPr>
          <p:txBody>
            <a:bodyPr/>
            <a:lstStyle/>
            <a:p>
              <a:endParaRPr lang="zh-CN" altLang="en-US"/>
            </a:p>
          </p:txBody>
        </p:sp>
        <p:sp>
          <p:nvSpPr>
            <p:cNvPr id="75805" name="Rectangle 21"/>
            <p:cNvSpPr>
              <a:spLocks noChangeArrowheads="1"/>
            </p:cNvSpPr>
            <p:nvPr/>
          </p:nvSpPr>
          <p:spPr bwMode="auto">
            <a:xfrm>
              <a:off x="1670806" y="2229002"/>
              <a:ext cx="2746841" cy="1894861"/>
            </a:xfrm>
            <a:prstGeom prst="rect">
              <a:avLst/>
            </a:prstGeom>
            <a:noFill/>
            <a:ln w="9525">
              <a:noFill/>
              <a:miter lim="800000"/>
            </a:ln>
          </p:spPr>
          <p:txBody>
            <a:bodyPr/>
            <a:lstStyle/>
            <a:p>
              <a:endParaRPr lang="zh-CN" altLang="en-US"/>
            </a:p>
          </p:txBody>
        </p:sp>
        <p:sp>
          <p:nvSpPr>
            <p:cNvPr id="75806" name="Oval 22"/>
            <p:cNvSpPr>
              <a:spLocks noChangeArrowheads="1"/>
            </p:cNvSpPr>
            <p:nvPr/>
          </p:nvSpPr>
          <p:spPr bwMode="auto">
            <a:xfrm>
              <a:off x="1751041" y="2156338"/>
              <a:ext cx="512603" cy="256301"/>
            </a:xfrm>
            <a:prstGeom prst="ellipse">
              <a:avLst/>
            </a:prstGeom>
            <a:solidFill>
              <a:srgbClr val="AFAAAA"/>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07" name="Freeform 23"/>
            <p:cNvSpPr>
              <a:spLocks noChangeArrowheads="1"/>
            </p:cNvSpPr>
            <p:nvPr/>
          </p:nvSpPr>
          <p:spPr bwMode="auto">
            <a:xfrm>
              <a:off x="1751041" y="2276534"/>
              <a:ext cx="512603" cy="1832995"/>
            </a:xfrm>
            <a:custGeom>
              <a:avLst/>
              <a:gdLst>
                <a:gd name="T0" fmla="*/ 0 w 30"/>
                <a:gd name="T1" fmla="*/ 0 h 107"/>
                <a:gd name="T2" fmla="*/ 0 w 30"/>
                <a:gd name="T3" fmla="*/ 2147483647 h 107"/>
                <a:gd name="T4" fmla="*/ 2147483647 w 30"/>
                <a:gd name="T5" fmla="*/ 2147483647 h 107"/>
                <a:gd name="T6" fmla="*/ 2147483647 w 30"/>
                <a:gd name="T7" fmla="*/ 2147483647 h 107"/>
                <a:gd name="T8" fmla="*/ 2147483647 w 30"/>
                <a:gd name="T9" fmla="*/ 0 h 107"/>
                <a:gd name="T10" fmla="*/ 2147483647 w 30"/>
                <a:gd name="T11" fmla="*/ 2147483647 h 107"/>
                <a:gd name="T12" fmla="*/ 0 w 30"/>
                <a:gd name="T13" fmla="*/ 0 h 107"/>
                <a:gd name="T14" fmla="*/ 0 60000 65536"/>
                <a:gd name="T15" fmla="*/ 0 60000 65536"/>
                <a:gd name="T16" fmla="*/ 0 60000 65536"/>
                <a:gd name="T17" fmla="*/ 0 60000 65536"/>
                <a:gd name="T18" fmla="*/ 0 60000 65536"/>
                <a:gd name="T19" fmla="*/ 0 60000 65536"/>
                <a:gd name="T20" fmla="*/ 0 60000 65536"/>
                <a:gd name="T21" fmla="*/ 0 w 30"/>
                <a:gd name="T22" fmla="*/ 0 h 107"/>
                <a:gd name="T23" fmla="*/ 30 w 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path>
              </a:pathLst>
            </a:custGeom>
            <a:solidFill>
              <a:srgbClr val="C1C1C1"/>
            </a:solidFill>
            <a:ln w="9525">
              <a:noFill/>
              <a:round/>
            </a:ln>
          </p:spPr>
          <p:txBody>
            <a:bodyPr/>
            <a:lstStyle/>
            <a:p>
              <a:endParaRPr lang="zh-CN" altLang="en-US"/>
            </a:p>
          </p:txBody>
        </p:sp>
        <p:sp>
          <p:nvSpPr>
            <p:cNvPr id="75808" name="Oval 24"/>
            <p:cNvSpPr>
              <a:spLocks noChangeArrowheads="1"/>
            </p:cNvSpPr>
            <p:nvPr/>
          </p:nvSpPr>
          <p:spPr bwMode="auto">
            <a:xfrm>
              <a:off x="1758730" y="3565121"/>
              <a:ext cx="512603" cy="256301"/>
            </a:xfrm>
            <a:prstGeom prst="ellipse">
              <a:avLst/>
            </a:prstGeom>
            <a:solidFill>
              <a:srgbClr val="CB3517"/>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09" name="Freeform 25"/>
            <p:cNvSpPr>
              <a:spLocks noChangeArrowheads="1"/>
            </p:cNvSpPr>
            <p:nvPr/>
          </p:nvSpPr>
          <p:spPr bwMode="auto">
            <a:xfrm>
              <a:off x="1751041" y="3681195"/>
              <a:ext cx="512603" cy="435477"/>
            </a:xfrm>
            <a:custGeom>
              <a:avLst/>
              <a:gdLst>
                <a:gd name="T0" fmla="*/ 0 w 30"/>
                <a:gd name="T1" fmla="*/ 0 h 54"/>
                <a:gd name="T2" fmla="*/ 0 w 30"/>
                <a:gd name="T3" fmla="*/ 2147483647 h 54"/>
                <a:gd name="T4" fmla="*/ 2147483647 w 30"/>
                <a:gd name="T5" fmla="*/ 2147483647 h 54"/>
                <a:gd name="T6" fmla="*/ 2147483647 w 30"/>
                <a:gd name="T7" fmla="*/ 2147483647 h 54"/>
                <a:gd name="T8" fmla="*/ 2147483647 w 30"/>
                <a:gd name="T9" fmla="*/ 0 h 54"/>
                <a:gd name="T10" fmla="*/ 2147483647 w 30"/>
                <a:gd name="T11" fmla="*/ 2147483647 h 54"/>
                <a:gd name="T12" fmla="*/ 0 w 30"/>
                <a:gd name="T13" fmla="*/ 0 h 54"/>
                <a:gd name="T14" fmla="*/ 0 60000 65536"/>
                <a:gd name="T15" fmla="*/ 0 60000 65536"/>
                <a:gd name="T16" fmla="*/ 0 60000 65536"/>
                <a:gd name="T17" fmla="*/ 0 60000 65536"/>
                <a:gd name="T18" fmla="*/ 0 60000 65536"/>
                <a:gd name="T19" fmla="*/ 0 60000 65536"/>
                <a:gd name="T20" fmla="*/ 0 60000 65536"/>
                <a:gd name="T21" fmla="*/ 0 w 30"/>
                <a:gd name="T22" fmla="*/ 0 h 54"/>
                <a:gd name="T23" fmla="*/ 30 w 3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path>
              </a:pathLst>
            </a:custGeom>
            <a:solidFill>
              <a:srgbClr val="E74C2E"/>
            </a:solidFill>
            <a:ln w="9525">
              <a:noFill/>
              <a:round/>
            </a:ln>
          </p:spPr>
          <p:txBody>
            <a:bodyPr/>
            <a:lstStyle/>
            <a:p>
              <a:endParaRPr lang="zh-CN" altLang="en-US"/>
            </a:p>
          </p:txBody>
        </p:sp>
        <p:sp>
          <p:nvSpPr>
            <p:cNvPr id="75810" name="Oval 26"/>
            <p:cNvSpPr>
              <a:spLocks noChangeArrowheads="1"/>
            </p:cNvSpPr>
            <p:nvPr/>
          </p:nvSpPr>
          <p:spPr bwMode="auto">
            <a:xfrm>
              <a:off x="2399747" y="2156338"/>
              <a:ext cx="514370" cy="256301"/>
            </a:xfrm>
            <a:prstGeom prst="ellipse">
              <a:avLst/>
            </a:prstGeom>
            <a:solidFill>
              <a:srgbClr val="AFAAAA"/>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1" name="Oval 27"/>
            <p:cNvSpPr>
              <a:spLocks noChangeArrowheads="1"/>
            </p:cNvSpPr>
            <p:nvPr/>
          </p:nvSpPr>
          <p:spPr bwMode="auto">
            <a:xfrm>
              <a:off x="2399747" y="3074900"/>
              <a:ext cx="514370" cy="258069"/>
            </a:xfrm>
            <a:prstGeom prst="ellipse">
              <a:avLst/>
            </a:prstGeom>
            <a:solidFill>
              <a:srgbClr val="CB3517"/>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2" name="Freeform 28"/>
            <p:cNvSpPr>
              <a:spLocks noChangeArrowheads="1"/>
            </p:cNvSpPr>
            <p:nvPr/>
          </p:nvSpPr>
          <p:spPr bwMode="auto">
            <a:xfrm>
              <a:off x="2399747" y="3390119"/>
              <a:ext cx="514370" cy="719411"/>
            </a:xfrm>
            <a:custGeom>
              <a:avLst/>
              <a:gdLst>
                <a:gd name="T0" fmla="*/ 0 w 30"/>
                <a:gd name="T1" fmla="*/ 0 h 38"/>
                <a:gd name="T2" fmla="*/ 0 w 30"/>
                <a:gd name="T3" fmla="*/ 2147483647 h 38"/>
                <a:gd name="T4" fmla="*/ 2147483647 w 30"/>
                <a:gd name="T5" fmla="*/ 2147483647 h 38"/>
                <a:gd name="T6" fmla="*/ 2147483647 w 30"/>
                <a:gd name="T7" fmla="*/ 2147483647 h 38"/>
                <a:gd name="T8" fmla="*/ 2147483647 w 30"/>
                <a:gd name="T9" fmla="*/ 0 h 38"/>
                <a:gd name="T10" fmla="*/ 2147483647 w 30"/>
                <a:gd name="T11" fmla="*/ 2147483647 h 38"/>
                <a:gd name="T12" fmla="*/ 0 w 30"/>
                <a:gd name="T13" fmla="*/ 0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path>
              </a:pathLst>
            </a:custGeom>
            <a:solidFill>
              <a:srgbClr val="E74C2E"/>
            </a:solidFill>
            <a:ln w="9525">
              <a:noFill/>
              <a:round/>
            </a:ln>
          </p:spPr>
          <p:txBody>
            <a:bodyPr/>
            <a:lstStyle/>
            <a:p>
              <a:endParaRPr lang="zh-CN" altLang="en-US"/>
            </a:p>
          </p:txBody>
        </p:sp>
        <p:sp>
          <p:nvSpPr>
            <p:cNvPr id="75813" name="Oval 29"/>
            <p:cNvSpPr>
              <a:spLocks noChangeArrowheads="1"/>
            </p:cNvSpPr>
            <p:nvPr/>
          </p:nvSpPr>
          <p:spPr bwMode="auto">
            <a:xfrm>
              <a:off x="3050222" y="2156338"/>
              <a:ext cx="514370" cy="256301"/>
            </a:xfrm>
            <a:prstGeom prst="ellipse">
              <a:avLst/>
            </a:prstGeom>
            <a:solidFill>
              <a:srgbClr val="AFAAAA"/>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4" name="Oval 30"/>
            <p:cNvSpPr>
              <a:spLocks noChangeArrowheads="1"/>
            </p:cNvSpPr>
            <p:nvPr/>
          </p:nvSpPr>
          <p:spPr bwMode="auto">
            <a:xfrm>
              <a:off x="3050222" y="2773878"/>
              <a:ext cx="514370" cy="367048"/>
            </a:xfrm>
            <a:prstGeom prst="ellipse">
              <a:avLst/>
            </a:prstGeom>
            <a:solidFill>
              <a:srgbClr val="E74C2E"/>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5" name="Freeform 31"/>
            <p:cNvSpPr>
              <a:spLocks noChangeArrowheads="1"/>
            </p:cNvSpPr>
            <p:nvPr/>
          </p:nvSpPr>
          <p:spPr bwMode="auto">
            <a:xfrm>
              <a:off x="3050222" y="2981319"/>
              <a:ext cx="514370" cy="1128212"/>
            </a:xfrm>
            <a:custGeom>
              <a:avLst/>
              <a:gdLst>
                <a:gd name="T0" fmla="*/ 0 w 30"/>
                <a:gd name="T1" fmla="*/ 0 h 84"/>
                <a:gd name="T2" fmla="*/ 0 w 30"/>
                <a:gd name="T3" fmla="*/ 2147483647 h 84"/>
                <a:gd name="T4" fmla="*/ 2147483647 w 30"/>
                <a:gd name="T5" fmla="*/ 2147483647 h 84"/>
                <a:gd name="T6" fmla="*/ 2147483647 w 30"/>
                <a:gd name="T7" fmla="*/ 2147483647 h 84"/>
                <a:gd name="T8" fmla="*/ 2147483647 w 30"/>
                <a:gd name="T9" fmla="*/ 0 h 84"/>
                <a:gd name="T10" fmla="*/ 2147483647 w 30"/>
                <a:gd name="T11" fmla="*/ 2147483647 h 84"/>
                <a:gd name="T12" fmla="*/ 0 w 30"/>
                <a:gd name="T13" fmla="*/ 0 h 84"/>
                <a:gd name="T14" fmla="*/ 0 60000 65536"/>
                <a:gd name="T15" fmla="*/ 0 60000 65536"/>
                <a:gd name="T16" fmla="*/ 0 60000 65536"/>
                <a:gd name="T17" fmla="*/ 0 60000 65536"/>
                <a:gd name="T18" fmla="*/ 0 60000 65536"/>
                <a:gd name="T19" fmla="*/ 0 60000 65536"/>
                <a:gd name="T20" fmla="*/ 0 60000 65536"/>
                <a:gd name="T21" fmla="*/ 0 w 30"/>
                <a:gd name="T22" fmla="*/ 0 h 84"/>
                <a:gd name="T23" fmla="*/ 30 w 3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path>
              </a:pathLst>
            </a:custGeom>
            <a:solidFill>
              <a:srgbClr val="E74C2E"/>
            </a:solidFill>
            <a:ln w="9525">
              <a:noFill/>
              <a:round/>
            </a:ln>
          </p:spPr>
          <p:txBody>
            <a:bodyPr/>
            <a:lstStyle/>
            <a:p>
              <a:endParaRPr lang="zh-CN" altLang="en-US"/>
            </a:p>
          </p:txBody>
        </p:sp>
        <p:sp>
          <p:nvSpPr>
            <p:cNvPr id="75816" name="Oval 32"/>
            <p:cNvSpPr>
              <a:spLocks noChangeArrowheads="1"/>
            </p:cNvSpPr>
            <p:nvPr/>
          </p:nvSpPr>
          <p:spPr bwMode="auto">
            <a:xfrm>
              <a:off x="3700696" y="2156338"/>
              <a:ext cx="512603" cy="256301"/>
            </a:xfrm>
            <a:prstGeom prst="ellipse">
              <a:avLst/>
            </a:prstGeom>
            <a:solidFill>
              <a:srgbClr val="AFAAAA"/>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7" name="Oval 33"/>
            <p:cNvSpPr>
              <a:spLocks noChangeArrowheads="1"/>
            </p:cNvSpPr>
            <p:nvPr/>
          </p:nvSpPr>
          <p:spPr bwMode="auto">
            <a:xfrm>
              <a:off x="3700696" y="2578480"/>
              <a:ext cx="512603" cy="258069"/>
            </a:xfrm>
            <a:prstGeom prst="ellipse">
              <a:avLst/>
            </a:prstGeom>
            <a:blipFill dpi="0" rotWithShape="0">
              <a:blip r:embed="rId1"/>
              <a:srcRect/>
              <a:tile tx="0" ty="0" sx="100000" sy="100000" flip="none" algn="tl"/>
            </a:blip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18" name="Freeform 34"/>
            <p:cNvSpPr>
              <a:spLocks noChangeArrowheads="1"/>
            </p:cNvSpPr>
            <p:nvPr/>
          </p:nvSpPr>
          <p:spPr bwMode="auto">
            <a:xfrm>
              <a:off x="3700696" y="2646453"/>
              <a:ext cx="512603" cy="1463076"/>
            </a:xfrm>
            <a:custGeom>
              <a:avLst/>
              <a:gdLst>
                <a:gd name="T0" fmla="*/ 0 w 30"/>
                <a:gd name="T1" fmla="*/ 0 h 61"/>
                <a:gd name="T2" fmla="*/ 0 w 30"/>
                <a:gd name="T3" fmla="*/ 2147483647 h 61"/>
                <a:gd name="T4" fmla="*/ 2147483647 w 30"/>
                <a:gd name="T5" fmla="*/ 2147483647 h 61"/>
                <a:gd name="T6" fmla="*/ 2147483647 w 30"/>
                <a:gd name="T7" fmla="*/ 2147483647 h 61"/>
                <a:gd name="T8" fmla="*/ 2147483647 w 30"/>
                <a:gd name="T9" fmla="*/ 0 h 61"/>
                <a:gd name="T10" fmla="*/ 2147483647 w 30"/>
                <a:gd name="T11" fmla="*/ 2147483647 h 61"/>
                <a:gd name="T12" fmla="*/ 0 w 30"/>
                <a:gd name="T13" fmla="*/ 0 h 61"/>
                <a:gd name="T14" fmla="*/ 0 60000 65536"/>
                <a:gd name="T15" fmla="*/ 0 60000 65536"/>
                <a:gd name="T16" fmla="*/ 0 60000 65536"/>
                <a:gd name="T17" fmla="*/ 0 60000 65536"/>
                <a:gd name="T18" fmla="*/ 0 60000 65536"/>
                <a:gd name="T19" fmla="*/ 0 60000 65536"/>
                <a:gd name="T20" fmla="*/ 0 60000 65536"/>
                <a:gd name="T21" fmla="*/ 0 w 30"/>
                <a:gd name="T22" fmla="*/ 0 h 61"/>
                <a:gd name="T23" fmla="*/ 30 w 3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path>
              </a:pathLst>
            </a:custGeom>
            <a:blipFill dpi="0" rotWithShape="0">
              <a:blip r:embed="rId2"/>
              <a:srcRect/>
              <a:tile tx="0" ty="0" sx="100000" sy="100000" flip="none" algn="tl"/>
            </a:blipFill>
            <a:ln w="9525">
              <a:noFill/>
              <a:round/>
            </a:ln>
          </p:spPr>
          <p:txBody>
            <a:bodyPr/>
            <a:lstStyle/>
            <a:p>
              <a:endParaRPr lang="zh-CN" altLang="en-US"/>
            </a:p>
          </p:txBody>
        </p:sp>
        <p:sp>
          <p:nvSpPr>
            <p:cNvPr id="75819" name="Oval 35"/>
            <p:cNvSpPr>
              <a:spLocks noChangeArrowheads="1"/>
            </p:cNvSpPr>
            <p:nvPr/>
          </p:nvSpPr>
          <p:spPr bwMode="auto">
            <a:xfrm>
              <a:off x="4351171" y="2156338"/>
              <a:ext cx="512603" cy="256301"/>
            </a:xfrm>
            <a:prstGeom prst="ellipse">
              <a:avLst/>
            </a:prstGeom>
            <a:solidFill>
              <a:srgbClr val="AFAAAA"/>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20" name="Freeform 36"/>
            <p:cNvSpPr>
              <a:spLocks noChangeArrowheads="1"/>
            </p:cNvSpPr>
            <p:nvPr/>
          </p:nvSpPr>
          <p:spPr bwMode="auto">
            <a:xfrm>
              <a:off x="4351171" y="2276534"/>
              <a:ext cx="512603" cy="1832995"/>
            </a:xfrm>
            <a:custGeom>
              <a:avLst/>
              <a:gdLst>
                <a:gd name="T0" fmla="*/ 0 w 30"/>
                <a:gd name="T1" fmla="*/ 0 h 107"/>
                <a:gd name="T2" fmla="*/ 0 w 30"/>
                <a:gd name="T3" fmla="*/ 2147483647 h 107"/>
                <a:gd name="T4" fmla="*/ 2147483647 w 30"/>
                <a:gd name="T5" fmla="*/ 2147483647 h 107"/>
                <a:gd name="T6" fmla="*/ 2147483647 w 30"/>
                <a:gd name="T7" fmla="*/ 2147483647 h 107"/>
                <a:gd name="T8" fmla="*/ 2147483647 w 30"/>
                <a:gd name="T9" fmla="*/ 0 h 107"/>
                <a:gd name="T10" fmla="*/ 2147483647 w 30"/>
                <a:gd name="T11" fmla="*/ 2147483647 h 107"/>
                <a:gd name="T12" fmla="*/ 0 w 30"/>
                <a:gd name="T13" fmla="*/ 0 h 107"/>
                <a:gd name="T14" fmla="*/ 0 60000 65536"/>
                <a:gd name="T15" fmla="*/ 0 60000 65536"/>
                <a:gd name="T16" fmla="*/ 0 60000 65536"/>
                <a:gd name="T17" fmla="*/ 0 60000 65536"/>
                <a:gd name="T18" fmla="*/ 0 60000 65536"/>
                <a:gd name="T19" fmla="*/ 0 60000 65536"/>
                <a:gd name="T20" fmla="*/ 0 60000 65536"/>
                <a:gd name="T21" fmla="*/ 0 w 30"/>
                <a:gd name="T22" fmla="*/ 0 h 107"/>
                <a:gd name="T23" fmla="*/ 30 w 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path>
              </a:pathLst>
            </a:custGeom>
            <a:solidFill>
              <a:srgbClr val="C1C1C1"/>
            </a:solidFill>
            <a:ln w="9525">
              <a:noFill/>
              <a:round/>
            </a:ln>
          </p:spPr>
          <p:txBody>
            <a:bodyPr/>
            <a:lstStyle/>
            <a:p>
              <a:endParaRPr lang="zh-CN" altLang="en-US"/>
            </a:p>
          </p:txBody>
        </p:sp>
        <p:sp>
          <p:nvSpPr>
            <p:cNvPr id="75821" name="Oval 37"/>
            <p:cNvSpPr>
              <a:spLocks noChangeArrowheads="1"/>
            </p:cNvSpPr>
            <p:nvPr/>
          </p:nvSpPr>
          <p:spPr bwMode="auto">
            <a:xfrm>
              <a:off x="4351171" y="2162630"/>
              <a:ext cx="512603" cy="256301"/>
            </a:xfrm>
            <a:prstGeom prst="ellipse">
              <a:avLst/>
            </a:prstGeom>
            <a:solidFill>
              <a:srgbClr val="CB3517"/>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822" name="Freeform 38"/>
            <p:cNvSpPr>
              <a:spLocks noChangeArrowheads="1"/>
            </p:cNvSpPr>
            <p:nvPr/>
          </p:nvSpPr>
          <p:spPr bwMode="auto">
            <a:xfrm>
              <a:off x="4351171" y="3185077"/>
              <a:ext cx="512603" cy="924452"/>
            </a:xfrm>
            <a:custGeom>
              <a:avLst/>
              <a:gdLst>
                <a:gd name="T0" fmla="*/ 0 w 30"/>
                <a:gd name="T1" fmla="*/ 0 h 54"/>
                <a:gd name="T2" fmla="*/ 0 w 30"/>
                <a:gd name="T3" fmla="*/ 2147483647 h 54"/>
                <a:gd name="T4" fmla="*/ 2147483647 w 30"/>
                <a:gd name="T5" fmla="*/ 2147483647 h 54"/>
                <a:gd name="T6" fmla="*/ 2147483647 w 30"/>
                <a:gd name="T7" fmla="*/ 2147483647 h 54"/>
                <a:gd name="T8" fmla="*/ 2147483647 w 30"/>
                <a:gd name="T9" fmla="*/ 0 h 54"/>
                <a:gd name="T10" fmla="*/ 2147483647 w 30"/>
                <a:gd name="T11" fmla="*/ 2147483647 h 54"/>
                <a:gd name="T12" fmla="*/ 0 w 30"/>
                <a:gd name="T13" fmla="*/ 0 h 54"/>
                <a:gd name="T14" fmla="*/ 0 60000 65536"/>
                <a:gd name="T15" fmla="*/ 0 60000 65536"/>
                <a:gd name="T16" fmla="*/ 0 60000 65536"/>
                <a:gd name="T17" fmla="*/ 0 60000 65536"/>
                <a:gd name="T18" fmla="*/ 0 60000 65536"/>
                <a:gd name="T19" fmla="*/ 0 60000 65536"/>
                <a:gd name="T20" fmla="*/ 0 60000 65536"/>
                <a:gd name="T21" fmla="*/ 0 w 30"/>
                <a:gd name="T22" fmla="*/ 0 h 54"/>
                <a:gd name="T23" fmla="*/ 30 w 3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path>
              </a:pathLst>
            </a:custGeom>
            <a:solidFill>
              <a:srgbClr val="E74C2E"/>
            </a:solidFill>
            <a:ln w="9525">
              <a:noFill/>
              <a:round/>
            </a:ln>
          </p:spPr>
          <p:txBody>
            <a:bodyPr/>
            <a:lstStyle/>
            <a:p>
              <a:endParaRPr lang="zh-CN" altLang="en-US"/>
            </a:p>
          </p:txBody>
        </p:sp>
        <p:sp>
          <p:nvSpPr>
            <p:cNvPr id="75823" name="Freeform 39"/>
            <p:cNvSpPr>
              <a:spLocks noChangeArrowheads="1"/>
            </p:cNvSpPr>
            <p:nvPr/>
          </p:nvSpPr>
          <p:spPr bwMode="auto">
            <a:xfrm>
              <a:off x="4351171" y="2738760"/>
              <a:ext cx="512603" cy="924452"/>
            </a:xfrm>
            <a:custGeom>
              <a:avLst/>
              <a:gdLst>
                <a:gd name="T0" fmla="*/ 0 w 30"/>
                <a:gd name="T1" fmla="*/ 0 h 54"/>
                <a:gd name="T2" fmla="*/ 0 w 30"/>
                <a:gd name="T3" fmla="*/ 2147483647 h 54"/>
                <a:gd name="T4" fmla="*/ 2147483647 w 30"/>
                <a:gd name="T5" fmla="*/ 2147483647 h 54"/>
                <a:gd name="T6" fmla="*/ 2147483647 w 30"/>
                <a:gd name="T7" fmla="*/ 2147483647 h 54"/>
                <a:gd name="T8" fmla="*/ 2147483647 w 30"/>
                <a:gd name="T9" fmla="*/ 0 h 54"/>
                <a:gd name="T10" fmla="*/ 2147483647 w 30"/>
                <a:gd name="T11" fmla="*/ 2147483647 h 54"/>
                <a:gd name="T12" fmla="*/ 0 w 30"/>
                <a:gd name="T13" fmla="*/ 0 h 54"/>
                <a:gd name="T14" fmla="*/ 0 60000 65536"/>
                <a:gd name="T15" fmla="*/ 0 60000 65536"/>
                <a:gd name="T16" fmla="*/ 0 60000 65536"/>
                <a:gd name="T17" fmla="*/ 0 60000 65536"/>
                <a:gd name="T18" fmla="*/ 0 60000 65536"/>
                <a:gd name="T19" fmla="*/ 0 60000 65536"/>
                <a:gd name="T20" fmla="*/ 0 60000 65536"/>
                <a:gd name="T21" fmla="*/ 0 w 30"/>
                <a:gd name="T22" fmla="*/ 0 h 54"/>
                <a:gd name="T23" fmla="*/ 30 w 3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path>
              </a:pathLst>
            </a:custGeom>
            <a:solidFill>
              <a:srgbClr val="E74C2E"/>
            </a:solidFill>
            <a:ln w="9525">
              <a:noFill/>
              <a:round/>
            </a:ln>
          </p:spPr>
          <p:txBody>
            <a:bodyPr/>
            <a:lstStyle/>
            <a:p>
              <a:endParaRPr lang="zh-CN" altLang="en-US"/>
            </a:p>
          </p:txBody>
        </p:sp>
        <p:sp>
          <p:nvSpPr>
            <p:cNvPr id="75824" name="Freeform 40"/>
            <p:cNvSpPr>
              <a:spLocks noChangeArrowheads="1"/>
            </p:cNvSpPr>
            <p:nvPr/>
          </p:nvSpPr>
          <p:spPr bwMode="auto">
            <a:xfrm>
              <a:off x="4351171" y="2282826"/>
              <a:ext cx="512603" cy="924452"/>
            </a:xfrm>
            <a:custGeom>
              <a:avLst/>
              <a:gdLst>
                <a:gd name="T0" fmla="*/ 0 w 30"/>
                <a:gd name="T1" fmla="*/ 0 h 54"/>
                <a:gd name="T2" fmla="*/ 0 w 30"/>
                <a:gd name="T3" fmla="*/ 2147483647 h 54"/>
                <a:gd name="T4" fmla="*/ 2147483647 w 30"/>
                <a:gd name="T5" fmla="*/ 2147483647 h 54"/>
                <a:gd name="T6" fmla="*/ 2147483647 w 30"/>
                <a:gd name="T7" fmla="*/ 2147483647 h 54"/>
                <a:gd name="T8" fmla="*/ 2147483647 w 30"/>
                <a:gd name="T9" fmla="*/ 0 h 54"/>
                <a:gd name="T10" fmla="*/ 2147483647 w 30"/>
                <a:gd name="T11" fmla="*/ 2147483647 h 54"/>
                <a:gd name="T12" fmla="*/ 0 w 30"/>
                <a:gd name="T13" fmla="*/ 0 h 54"/>
                <a:gd name="T14" fmla="*/ 0 60000 65536"/>
                <a:gd name="T15" fmla="*/ 0 60000 65536"/>
                <a:gd name="T16" fmla="*/ 0 60000 65536"/>
                <a:gd name="T17" fmla="*/ 0 60000 65536"/>
                <a:gd name="T18" fmla="*/ 0 60000 65536"/>
                <a:gd name="T19" fmla="*/ 0 60000 65536"/>
                <a:gd name="T20" fmla="*/ 0 60000 65536"/>
                <a:gd name="T21" fmla="*/ 0 w 30"/>
                <a:gd name="T22" fmla="*/ 0 h 54"/>
                <a:gd name="T23" fmla="*/ 30 w 3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path>
              </a:pathLst>
            </a:custGeom>
            <a:solidFill>
              <a:srgbClr val="E74C2E"/>
            </a:solidFill>
            <a:ln w="9525">
              <a:noFill/>
              <a:round/>
            </a:ln>
          </p:spPr>
          <p:txBody>
            <a:bodyPr/>
            <a:lstStyle/>
            <a:p>
              <a:endParaRPr lang="zh-CN" altLang="en-US"/>
            </a:p>
          </p:txBody>
        </p:sp>
        <p:cxnSp>
          <p:nvCxnSpPr>
            <p:cNvPr id="75825" name="AutoShape 41"/>
            <p:cNvCxnSpPr>
              <a:cxnSpLocks noChangeShapeType="1"/>
            </p:cNvCxnSpPr>
            <p:nvPr/>
          </p:nvCxnSpPr>
          <p:spPr bwMode="auto">
            <a:xfrm>
              <a:off x="1233658" y="4101695"/>
              <a:ext cx="4492064" cy="0"/>
            </a:xfrm>
            <a:prstGeom prst="straightConnector1">
              <a:avLst/>
            </a:prstGeom>
            <a:noFill/>
            <a:ln w="12700">
              <a:solidFill>
                <a:srgbClr val="F15A24"/>
              </a:solidFill>
              <a:round/>
              <a:tailEnd type="arrow" w="med" len="med"/>
            </a:ln>
          </p:spPr>
        </p:cxnSp>
        <p:cxnSp>
          <p:nvCxnSpPr>
            <p:cNvPr id="75826" name="AutoShape 42"/>
            <p:cNvCxnSpPr>
              <a:cxnSpLocks noChangeShapeType="1"/>
            </p:cNvCxnSpPr>
            <p:nvPr/>
          </p:nvCxnSpPr>
          <p:spPr bwMode="auto">
            <a:xfrm flipV="1">
              <a:off x="1414137" y="1591315"/>
              <a:ext cx="0" cy="2658802"/>
            </a:xfrm>
            <a:prstGeom prst="straightConnector1">
              <a:avLst/>
            </a:prstGeom>
            <a:noFill/>
            <a:ln w="12700">
              <a:solidFill>
                <a:srgbClr val="F15A24"/>
              </a:solidFill>
              <a:round/>
              <a:tailEnd type="arrow" w="med" len="med"/>
            </a:ln>
          </p:spPr>
        </p:cxnSp>
        <p:sp>
          <p:nvSpPr>
            <p:cNvPr id="75827" name="Rectangle 43"/>
            <p:cNvSpPr>
              <a:spLocks noChangeArrowheads="1"/>
            </p:cNvSpPr>
            <p:nvPr/>
          </p:nvSpPr>
          <p:spPr bwMode="auto">
            <a:xfrm>
              <a:off x="1782714" y="4236209"/>
              <a:ext cx="281944" cy="157636"/>
            </a:xfrm>
            <a:prstGeom prst="rect">
              <a:avLst/>
            </a:prstGeom>
            <a:noFill/>
            <a:ln w="9525">
              <a:noFill/>
              <a:miter lim="800000"/>
            </a:ln>
          </p:spPr>
          <p:txBody>
            <a:bodyPr wrap="none" lIns="91438" tIns="45719" rIns="91438" bIns="45719">
              <a:spAutoFit/>
            </a:bodyPr>
            <a:lstStyle/>
            <a:p>
              <a:pPr defTabSz="1219200" eaLnBrk="0" hangingPunct="0"/>
              <a:r>
                <a:rPr lang="en-US" altLang="zh-CN" sz="1200">
                  <a:solidFill>
                    <a:srgbClr val="E74C2E"/>
                  </a:solidFill>
                  <a:latin typeface="Haettenschweiler" pitchFamily="34" charset="0"/>
                  <a:sym typeface="Arial" panose="020B0604020202020204" pitchFamily="34" charset="0"/>
                </a:rPr>
                <a:t>1</a:t>
              </a:r>
              <a:r>
                <a:rPr lang="zh-CN" altLang="en-US" sz="1200">
                  <a:solidFill>
                    <a:srgbClr val="E74C2E"/>
                  </a:solidFill>
                  <a:latin typeface="Haettenschweiler" pitchFamily="34" charset="0"/>
                  <a:sym typeface="Arial" panose="020B0604020202020204" pitchFamily="34" charset="0"/>
                </a:rPr>
                <a:t>月</a:t>
              </a:r>
              <a:endParaRPr lang="zh-CN" altLang="zh-CN" sz="2400">
                <a:solidFill>
                  <a:srgbClr val="000000"/>
                </a:solidFill>
                <a:sym typeface="Arial" panose="020B0604020202020204" pitchFamily="34" charset="0"/>
              </a:endParaRPr>
            </a:p>
          </p:txBody>
        </p:sp>
        <p:sp>
          <p:nvSpPr>
            <p:cNvPr id="75828" name="Rectangle 44"/>
            <p:cNvSpPr>
              <a:spLocks noChangeArrowheads="1"/>
            </p:cNvSpPr>
            <p:nvPr/>
          </p:nvSpPr>
          <p:spPr bwMode="auto">
            <a:xfrm>
              <a:off x="1044252" y="3634720"/>
              <a:ext cx="376539"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3K</a:t>
              </a:r>
              <a:endParaRPr lang="zh-CN" altLang="zh-CN" sz="2400">
                <a:solidFill>
                  <a:srgbClr val="000000"/>
                </a:solidFill>
                <a:sym typeface="Arial" panose="020B0604020202020204" pitchFamily="34" charset="0"/>
              </a:endParaRPr>
            </a:p>
          </p:txBody>
        </p:sp>
        <p:sp>
          <p:nvSpPr>
            <p:cNvPr id="75829" name="Rectangle 45"/>
            <p:cNvSpPr>
              <a:spLocks noChangeArrowheads="1"/>
            </p:cNvSpPr>
            <p:nvPr/>
          </p:nvSpPr>
          <p:spPr bwMode="auto">
            <a:xfrm>
              <a:off x="939665" y="3245327"/>
              <a:ext cx="491337"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12K</a:t>
              </a:r>
              <a:endParaRPr lang="zh-CN" altLang="zh-CN" sz="2400">
                <a:solidFill>
                  <a:srgbClr val="000000"/>
                </a:solidFill>
                <a:sym typeface="Arial" panose="020B0604020202020204" pitchFamily="34" charset="0"/>
              </a:endParaRPr>
            </a:p>
          </p:txBody>
        </p:sp>
        <p:sp>
          <p:nvSpPr>
            <p:cNvPr id="75830" name="Rectangle 46"/>
            <p:cNvSpPr>
              <a:spLocks noChangeArrowheads="1"/>
            </p:cNvSpPr>
            <p:nvPr/>
          </p:nvSpPr>
          <p:spPr bwMode="auto">
            <a:xfrm>
              <a:off x="939665" y="2874717"/>
              <a:ext cx="491337"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25K</a:t>
              </a:r>
              <a:endParaRPr lang="zh-CN" altLang="zh-CN" sz="2400">
                <a:solidFill>
                  <a:srgbClr val="000000"/>
                </a:solidFill>
                <a:sym typeface="Arial" panose="020B0604020202020204" pitchFamily="34" charset="0"/>
              </a:endParaRPr>
            </a:p>
          </p:txBody>
        </p:sp>
        <p:sp>
          <p:nvSpPr>
            <p:cNvPr id="75831" name="Rectangle 47"/>
            <p:cNvSpPr>
              <a:spLocks noChangeArrowheads="1"/>
            </p:cNvSpPr>
            <p:nvPr/>
          </p:nvSpPr>
          <p:spPr bwMode="auto">
            <a:xfrm>
              <a:off x="915334" y="2504107"/>
              <a:ext cx="491337"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35K</a:t>
              </a:r>
              <a:endParaRPr lang="zh-CN" altLang="zh-CN" sz="2400">
                <a:solidFill>
                  <a:srgbClr val="000000"/>
                </a:solidFill>
                <a:sym typeface="Arial" panose="020B0604020202020204" pitchFamily="34" charset="0"/>
              </a:endParaRPr>
            </a:p>
          </p:txBody>
        </p:sp>
        <p:sp>
          <p:nvSpPr>
            <p:cNvPr id="75832" name="Rectangle 48"/>
            <p:cNvSpPr>
              <a:spLocks noChangeArrowheads="1"/>
            </p:cNvSpPr>
            <p:nvPr/>
          </p:nvSpPr>
          <p:spPr bwMode="auto">
            <a:xfrm>
              <a:off x="915334" y="2133497"/>
              <a:ext cx="491337"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55K</a:t>
              </a:r>
              <a:endParaRPr lang="zh-CN" altLang="zh-CN" sz="2400">
                <a:solidFill>
                  <a:srgbClr val="000000"/>
                </a:solidFill>
                <a:sym typeface="Arial" panose="020B0604020202020204" pitchFamily="34" charset="0"/>
              </a:endParaRPr>
            </a:p>
          </p:txBody>
        </p:sp>
        <p:sp>
          <p:nvSpPr>
            <p:cNvPr id="75833" name="Rectangle 49"/>
            <p:cNvSpPr>
              <a:spLocks noChangeArrowheads="1"/>
            </p:cNvSpPr>
            <p:nvPr/>
          </p:nvSpPr>
          <p:spPr bwMode="auto">
            <a:xfrm>
              <a:off x="2441709" y="4236209"/>
              <a:ext cx="266046" cy="167448"/>
            </a:xfrm>
            <a:prstGeom prst="rect">
              <a:avLst/>
            </a:prstGeom>
            <a:noFill/>
            <a:ln w="9525">
              <a:noFill/>
              <a:miter lim="800000"/>
            </a:ln>
          </p:spPr>
          <p:txBody>
            <a:bodyPr wrap="none" lIns="91438" tIns="45719" rIns="91438" bIns="45719">
              <a:spAutoFit/>
            </a:bodyPr>
            <a:lstStyle/>
            <a:p>
              <a:pPr defTabSz="1219200" eaLnBrk="0" hangingPunct="0"/>
              <a:r>
                <a:rPr lang="en-US" altLang="zh-CN" sz="1200">
                  <a:solidFill>
                    <a:srgbClr val="E74C2E"/>
                  </a:solidFill>
                  <a:latin typeface="Haettenschweiler" pitchFamily="34" charset="0"/>
                  <a:sym typeface="Arial" panose="020B0604020202020204" pitchFamily="34" charset="0"/>
                </a:rPr>
                <a:t>2</a:t>
              </a:r>
              <a:r>
                <a:rPr lang="zh-CN" altLang="en-US" sz="1200">
                  <a:solidFill>
                    <a:srgbClr val="E74C2E"/>
                  </a:solidFill>
                  <a:latin typeface="Haettenschweiler" pitchFamily="34" charset="0"/>
                  <a:sym typeface="Arial" panose="020B0604020202020204" pitchFamily="34" charset="0"/>
                </a:rPr>
                <a:t>月</a:t>
              </a:r>
              <a:endParaRPr lang="zh-CN" altLang="zh-CN" sz="2400">
                <a:solidFill>
                  <a:srgbClr val="000000"/>
                </a:solidFill>
                <a:sym typeface="Arial" panose="020B0604020202020204" pitchFamily="34" charset="0"/>
              </a:endParaRPr>
            </a:p>
          </p:txBody>
        </p:sp>
        <p:sp>
          <p:nvSpPr>
            <p:cNvPr id="75834" name="Rectangle 50"/>
            <p:cNvSpPr>
              <a:spLocks noChangeArrowheads="1"/>
            </p:cNvSpPr>
            <p:nvPr/>
          </p:nvSpPr>
          <p:spPr bwMode="auto">
            <a:xfrm>
              <a:off x="3100703" y="4236209"/>
              <a:ext cx="266046" cy="167448"/>
            </a:xfrm>
            <a:prstGeom prst="rect">
              <a:avLst/>
            </a:prstGeom>
            <a:noFill/>
            <a:ln w="9525">
              <a:noFill/>
              <a:miter lim="800000"/>
            </a:ln>
          </p:spPr>
          <p:txBody>
            <a:bodyPr wrap="none" lIns="91438" tIns="45719" rIns="91438" bIns="45719">
              <a:spAutoFit/>
            </a:bodyPr>
            <a:lstStyle/>
            <a:p>
              <a:pPr defTabSz="1219200" eaLnBrk="0" hangingPunct="0"/>
              <a:r>
                <a:rPr lang="en-US" altLang="zh-CN" sz="1200">
                  <a:solidFill>
                    <a:srgbClr val="E74C2E"/>
                  </a:solidFill>
                  <a:latin typeface="Haettenschweiler" pitchFamily="34" charset="0"/>
                  <a:sym typeface="Arial" panose="020B0604020202020204" pitchFamily="34" charset="0"/>
                </a:rPr>
                <a:t>3</a:t>
              </a:r>
              <a:r>
                <a:rPr lang="zh-CN" altLang="en-US" sz="1200">
                  <a:solidFill>
                    <a:srgbClr val="E74C2E"/>
                  </a:solidFill>
                  <a:latin typeface="Haettenschweiler" pitchFamily="34" charset="0"/>
                  <a:sym typeface="Arial" panose="020B0604020202020204" pitchFamily="34" charset="0"/>
                </a:rPr>
                <a:t>月</a:t>
              </a:r>
              <a:endParaRPr lang="zh-CN" altLang="zh-CN" sz="2400">
                <a:solidFill>
                  <a:srgbClr val="000000"/>
                </a:solidFill>
                <a:sym typeface="Arial" panose="020B0604020202020204" pitchFamily="34" charset="0"/>
              </a:endParaRPr>
            </a:p>
          </p:txBody>
        </p:sp>
        <p:sp>
          <p:nvSpPr>
            <p:cNvPr id="75835" name="Rectangle 51"/>
            <p:cNvSpPr>
              <a:spLocks noChangeArrowheads="1"/>
            </p:cNvSpPr>
            <p:nvPr/>
          </p:nvSpPr>
          <p:spPr bwMode="auto">
            <a:xfrm>
              <a:off x="3759697" y="4236208"/>
              <a:ext cx="395632" cy="157636"/>
            </a:xfrm>
            <a:prstGeom prst="rect">
              <a:avLst/>
            </a:prstGeom>
            <a:noFill/>
            <a:ln w="9525">
              <a:noFill/>
              <a:miter lim="800000"/>
            </a:ln>
          </p:spPr>
          <p:txBody>
            <a:bodyPr wrap="none" lIns="91438" tIns="45719" rIns="91438" bIns="45719">
              <a:spAutoFit/>
            </a:bodyPr>
            <a:lstStyle/>
            <a:p>
              <a:pPr defTabSz="1219200" eaLnBrk="0" hangingPunct="0"/>
              <a:r>
                <a:rPr lang="en-US" altLang="zh-CN" sz="1200">
                  <a:solidFill>
                    <a:srgbClr val="E74C2E"/>
                  </a:solidFill>
                  <a:latin typeface="Haettenschweiler" pitchFamily="34" charset="0"/>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36" name="Rectangle 52"/>
            <p:cNvSpPr>
              <a:spLocks noChangeArrowheads="1"/>
            </p:cNvSpPr>
            <p:nvPr/>
          </p:nvSpPr>
          <p:spPr bwMode="auto">
            <a:xfrm>
              <a:off x="4418692" y="4236209"/>
              <a:ext cx="338788" cy="157636"/>
            </a:xfrm>
            <a:prstGeom prst="rect">
              <a:avLst/>
            </a:prstGeom>
            <a:noFill/>
            <a:ln w="9525">
              <a:noFill/>
              <a:miter lim="800000"/>
            </a:ln>
          </p:spPr>
          <p:txBody>
            <a:bodyPr wrap="none" lIns="91438" tIns="45719" rIns="91438" bIns="45719">
              <a:spAutoFit/>
            </a:bodyPr>
            <a:lstStyle/>
            <a:p>
              <a:pPr defTabSz="1219200" eaLnBrk="0" hangingPunct="0"/>
              <a:r>
                <a:rPr lang="en-US" altLang="zh-CN" sz="1200">
                  <a:solidFill>
                    <a:srgbClr val="E74C2E"/>
                  </a:solidFill>
                  <a:latin typeface="Haettenschweiler" pitchFamily="34" charset="0"/>
                  <a:sym typeface="Arial" panose="020B0604020202020204" pitchFamily="34" charset="0"/>
                </a:rPr>
                <a:t>12</a:t>
              </a:r>
              <a:r>
                <a:rPr lang="zh-CN" altLang="en-US" sz="1200">
                  <a:solidFill>
                    <a:srgbClr val="E74C2E"/>
                  </a:solidFill>
                  <a:latin typeface="Haettenschweiler" pitchFamily="34" charset="0"/>
                  <a:sym typeface="Arial" panose="020B0604020202020204" pitchFamily="34" charset="0"/>
                </a:rPr>
                <a:t>月</a:t>
              </a:r>
              <a:endParaRPr lang="zh-CN" altLang="zh-CN" sz="2400">
                <a:solidFill>
                  <a:srgbClr val="000000"/>
                </a:solidFill>
                <a:sym typeface="Arial" panose="020B0604020202020204" pitchFamily="34" charset="0"/>
              </a:endParaRPr>
            </a:p>
          </p:txBody>
        </p:sp>
        <p:cxnSp>
          <p:nvCxnSpPr>
            <p:cNvPr id="75837" name="AutoShape 53"/>
            <p:cNvCxnSpPr>
              <a:cxnSpLocks noChangeShapeType="1"/>
            </p:cNvCxnSpPr>
            <p:nvPr/>
          </p:nvCxnSpPr>
          <p:spPr bwMode="auto">
            <a:xfrm flipV="1">
              <a:off x="5272394" y="1605389"/>
              <a:ext cx="0" cy="2658802"/>
            </a:xfrm>
            <a:prstGeom prst="straightConnector1">
              <a:avLst/>
            </a:prstGeom>
            <a:noFill/>
            <a:ln w="12700">
              <a:solidFill>
                <a:srgbClr val="A6A6A6"/>
              </a:solidFill>
              <a:round/>
              <a:tailEnd type="arrow" w="med" len="med"/>
            </a:ln>
          </p:spPr>
        </p:cxnSp>
        <p:sp>
          <p:nvSpPr>
            <p:cNvPr id="75838" name="Rectangle 54"/>
            <p:cNvSpPr>
              <a:spLocks noChangeArrowheads="1"/>
            </p:cNvSpPr>
            <p:nvPr/>
          </p:nvSpPr>
          <p:spPr bwMode="auto">
            <a:xfrm>
              <a:off x="5266505" y="3750339"/>
              <a:ext cx="320575"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3</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39" name="Rectangle 55"/>
            <p:cNvSpPr>
              <a:spLocks noChangeArrowheads="1"/>
            </p:cNvSpPr>
            <p:nvPr/>
          </p:nvSpPr>
          <p:spPr bwMode="auto">
            <a:xfrm>
              <a:off x="5266505" y="3402113"/>
              <a:ext cx="435374"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10</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40" name="Rectangle 56"/>
            <p:cNvSpPr>
              <a:spLocks noChangeArrowheads="1"/>
            </p:cNvSpPr>
            <p:nvPr/>
          </p:nvSpPr>
          <p:spPr bwMode="auto">
            <a:xfrm>
              <a:off x="5266505" y="3053888"/>
              <a:ext cx="435374"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20</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41" name="Rectangle 57"/>
            <p:cNvSpPr>
              <a:spLocks noChangeArrowheads="1"/>
            </p:cNvSpPr>
            <p:nvPr/>
          </p:nvSpPr>
          <p:spPr bwMode="auto">
            <a:xfrm>
              <a:off x="5266505" y="2647624"/>
              <a:ext cx="435374"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25</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42" name="Rectangle 58"/>
            <p:cNvSpPr>
              <a:spLocks noChangeArrowheads="1"/>
            </p:cNvSpPr>
            <p:nvPr/>
          </p:nvSpPr>
          <p:spPr bwMode="auto">
            <a:xfrm>
              <a:off x="5275672" y="2299398"/>
              <a:ext cx="435374" cy="279081"/>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30</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843" name="Rectangle 59"/>
            <p:cNvSpPr>
              <a:spLocks noChangeArrowheads="1"/>
            </p:cNvSpPr>
            <p:nvPr/>
          </p:nvSpPr>
          <p:spPr bwMode="auto">
            <a:xfrm>
              <a:off x="5232606" y="1384036"/>
              <a:ext cx="675015" cy="204659"/>
            </a:xfrm>
            <a:prstGeom prst="rect">
              <a:avLst/>
            </a:prstGeom>
            <a:noFill/>
            <a:ln w="9525">
              <a:noFill/>
              <a:miter lim="800000"/>
            </a:ln>
          </p:spPr>
          <p:txBody>
            <a:bodyPr wrap="none" lIns="91438" tIns="45719" rIns="91438" bIns="45719">
              <a:spAutoFit/>
            </a:bodyPr>
            <a:lstStyle/>
            <a:p>
              <a:pPr defTabSz="1219200" eaLnBrk="0" hangingPunct="0"/>
              <a:r>
                <a:rPr lang="zh-CN" alt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rPr>
                <a:t>适用税率</a:t>
              </a:r>
              <a:endParaRPr lang="zh-CN" altLang="zh-CN" sz="2400">
                <a:solidFill>
                  <a:srgbClr val="000000"/>
                </a:solidFill>
                <a:sym typeface="Arial" panose="020B0604020202020204" pitchFamily="34" charset="0"/>
              </a:endParaRPr>
            </a:p>
          </p:txBody>
        </p:sp>
        <p:sp>
          <p:nvSpPr>
            <p:cNvPr id="75844" name="Rectangle 60"/>
            <p:cNvSpPr>
              <a:spLocks noChangeArrowheads="1"/>
            </p:cNvSpPr>
            <p:nvPr/>
          </p:nvSpPr>
          <p:spPr bwMode="auto">
            <a:xfrm>
              <a:off x="1176350" y="4028179"/>
              <a:ext cx="229871" cy="284693"/>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0</a:t>
              </a:r>
              <a:endParaRPr lang="zh-CN" altLang="zh-CN" sz="2400">
                <a:solidFill>
                  <a:srgbClr val="000000"/>
                </a:solidFill>
                <a:sym typeface="Arial" panose="020B0604020202020204" pitchFamily="34" charset="0"/>
              </a:endParaRPr>
            </a:p>
          </p:txBody>
        </p:sp>
        <p:sp>
          <p:nvSpPr>
            <p:cNvPr id="75845" name="Rectangle 61"/>
            <p:cNvSpPr>
              <a:spLocks noChangeArrowheads="1"/>
            </p:cNvSpPr>
            <p:nvPr/>
          </p:nvSpPr>
          <p:spPr bwMode="auto">
            <a:xfrm>
              <a:off x="5266505" y="4030951"/>
              <a:ext cx="303609" cy="284693"/>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0</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grpSp>
      <p:sp>
        <p:nvSpPr>
          <p:cNvPr id="75779" name="Oval 62"/>
          <p:cNvSpPr>
            <a:spLocks noChangeArrowheads="1"/>
          </p:cNvSpPr>
          <p:nvPr/>
        </p:nvSpPr>
        <p:spPr bwMode="auto">
          <a:xfrm>
            <a:off x="3303588" y="3665538"/>
            <a:ext cx="765175" cy="428625"/>
          </a:xfrm>
          <a:prstGeom prst="ellipse">
            <a:avLst/>
          </a:prstGeom>
          <a:solidFill>
            <a:srgbClr val="CB3517"/>
          </a:solidFill>
          <a:ln w="9525">
            <a:noFill/>
            <a:round/>
          </a:ln>
        </p:spPr>
        <p:txBody>
          <a:bodyPr lIns="91438" tIns="45719" rIns="91438" bIns="45719"/>
          <a:lstStyle/>
          <a:p>
            <a:pPr defTabSz="1219200" eaLnBrk="0" hangingPunct="0"/>
            <a:endParaRPr lang="zh-CN" altLang="en-US" sz="2400">
              <a:solidFill>
                <a:srgbClr val="000000"/>
              </a:solidFill>
              <a:sym typeface="Arial" panose="020B0604020202020204" pitchFamily="34" charset="0"/>
            </a:endParaRPr>
          </a:p>
        </p:txBody>
      </p:sp>
      <p:sp>
        <p:nvSpPr>
          <p:cNvPr id="75780" name="Rectangle 63"/>
          <p:cNvSpPr>
            <a:spLocks noChangeArrowheads="1"/>
          </p:cNvSpPr>
          <p:nvPr/>
        </p:nvSpPr>
        <p:spPr bwMode="auto">
          <a:xfrm>
            <a:off x="84138" y="1911350"/>
            <a:ext cx="730250" cy="461963"/>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F15A24"/>
                </a:solidFill>
                <a:sym typeface="Arial" panose="020B0604020202020204" pitchFamily="34" charset="0"/>
              </a:rPr>
              <a:t>80K</a:t>
            </a:r>
            <a:endParaRPr lang="zh-CN" altLang="zh-CN" sz="2400">
              <a:solidFill>
                <a:srgbClr val="000000"/>
              </a:solidFill>
              <a:sym typeface="Arial" panose="020B0604020202020204" pitchFamily="34" charset="0"/>
            </a:endParaRPr>
          </a:p>
        </p:txBody>
      </p:sp>
      <p:sp>
        <p:nvSpPr>
          <p:cNvPr id="75781" name="Rectangle 64"/>
          <p:cNvSpPr>
            <a:spLocks noChangeArrowheads="1"/>
          </p:cNvSpPr>
          <p:nvPr/>
        </p:nvSpPr>
        <p:spPr bwMode="auto">
          <a:xfrm>
            <a:off x="2024063" y="1701800"/>
            <a:ext cx="3298825" cy="419100"/>
          </a:xfrm>
          <a:prstGeom prst="rect">
            <a:avLst/>
          </a:prstGeom>
          <a:noFill/>
          <a:ln w="9525">
            <a:noFill/>
            <a:miter lim="800000"/>
          </a:ln>
        </p:spPr>
        <p:txBody>
          <a:bodyPr lIns="91438" tIns="45719" rIns="91438" bIns="45719">
            <a:spAutoFit/>
          </a:bodyPr>
          <a:lstStyle/>
          <a:p>
            <a:pPr defTabSz="1219200" eaLnBrk="0" hangingPunct="0"/>
            <a:r>
              <a:rPr lang="zh-CN" altLang="en-US" sz="2100">
                <a:solidFill>
                  <a:srgbClr val="F15A24"/>
                </a:solidFill>
                <a:sym typeface="Arial" panose="020B0604020202020204" pitchFamily="34" charset="0"/>
              </a:rPr>
              <a:t>累计预缴应纳税所得额</a:t>
            </a:r>
            <a:endParaRPr lang="zh-CN" altLang="zh-CN" sz="2400">
              <a:solidFill>
                <a:srgbClr val="000000"/>
              </a:solidFill>
              <a:sym typeface="Arial" panose="020B0604020202020204" pitchFamily="34" charset="0"/>
            </a:endParaRPr>
          </a:p>
        </p:txBody>
      </p:sp>
      <p:cxnSp>
        <p:nvCxnSpPr>
          <p:cNvPr id="75782" name="Line 65"/>
          <p:cNvCxnSpPr>
            <a:cxnSpLocks noChangeShapeType="1"/>
          </p:cNvCxnSpPr>
          <p:nvPr/>
        </p:nvCxnSpPr>
        <p:spPr bwMode="auto">
          <a:xfrm>
            <a:off x="666750" y="1630363"/>
            <a:ext cx="4300538" cy="0"/>
          </a:xfrm>
          <a:prstGeom prst="line">
            <a:avLst/>
          </a:prstGeom>
          <a:noFill/>
          <a:ln w="3175">
            <a:solidFill>
              <a:srgbClr val="FCC7B2"/>
            </a:solidFill>
            <a:prstDash val="dash"/>
            <a:round/>
          </a:ln>
        </p:spPr>
      </p:cxnSp>
      <p:sp>
        <p:nvSpPr>
          <p:cNvPr id="75783" name="Rectangle 66"/>
          <p:cNvSpPr>
            <a:spLocks noChangeArrowheads="1"/>
          </p:cNvSpPr>
          <p:nvPr/>
        </p:nvSpPr>
        <p:spPr bwMode="auto">
          <a:xfrm>
            <a:off x="6623050" y="1735138"/>
            <a:ext cx="649288" cy="461962"/>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45</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784" name="Rectangle 67"/>
          <p:cNvSpPr>
            <a:spLocks noChangeArrowheads="1"/>
          </p:cNvSpPr>
          <p:nvPr/>
        </p:nvSpPr>
        <p:spPr bwMode="auto">
          <a:xfrm>
            <a:off x="6599238" y="2373313"/>
            <a:ext cx="647700" cy="460375"/>
          </a:xfrm>
          <a:prstGeom prst="rect">
            <a:avLst/>
          </a:prstGeom>
          <a:noFill/>
          <a:ln w="9525">
            <a:noFill/>
            <a:miter lim="800000"/>
          </a:ln>
        </p:spPr>
        <p:txBody>
          <a:bodyPr wrap="none" lIns="91438" tIns="45719" rIns="91438" bIns="45719">
            <a:spAutoFit/>
          </a:bodyPr>
          <a:lstStyle/>
          <a:p>
            <a:pPr defTabSz="1219200" eaLnBrk="0" hangingPunct="0"/>
            <a:r>
              <a:rPr lang="en-US" altLang="zh-CN" sz="2400">
                <a:solidFill>
                  <a:srgbClr val="A6A6A6"/>
                </a:solidFill>
                <a:sym typeface="Arial" panose="020B0604020202020204" pitchFamily="34" charset="0"/>
              </a:rPr>
              <a:t>35</a:t>
            </a:r>
            <a:r>
              <a:rPr lang="zh-CN" altLang="en-US" sz="1100">
                <a:solidFill>
                  <a:srgbClr val="A6A6A6"/>
                </a:solidFill>
                <a:sym typeface="Arial" panose="020B0604020202020204" pitchFamily="34" charset="0"/>
              </a:rPr>
              <a:t>%</a:t>
            </a:r>
            <a:endParaRPr lang="zh-CN" altLang="zh-CN" sz="2400">
              <a:solidFill>
                <a:srgbClr val="000000"/>
              </a:solidFill>
              <a:sym typeface="Arial" panose="020B0604020202020204" pitchFamily="34" charset="0"/>
            </a:endParaRPr>
          </a:p>
        </p:txBody>
      </p:sp>
      <p:sp>
        <p:nvSpPr>
          <p:cNvPr id="75785" name="Rectangle 68"/>
          <p:cNvSpPr>
            <a:spLocks noChangeArrowheads="1"/>
          </p:cNvSpPr>
          <p:nvPr/>
        </p:nvSpPr>
        <p:spPr bwMode="auto">
          <a:xfrm>
            <a:off x="8158163" y="1847850"/>
            <a:ext cx="2974975" cy="641350"/>
          </a:xfrm>
          <a:prstGeom prst="rect">
            <a:avLst/>
          </a:prstGeom>
          <a:noFill/>
          <a:ln w="9525">
            <a:noFill/>
            <a:miter lim="800000"/>
          </a:ln>
        </p:spPr>
        <p:txBody>
          <a:bodyPr lIns="0" tIns="0" rIns="0" bIns="0">
            <a:spAutoFit/>
          </a:bodyPr>
          <a:lstStyle/>
          <a:p>
            <a:pPr algn="ctr" defTabSz="1219200" eaLnBrk="0" hangingPunct="0"/>
            <a:r>
              <a:rPr lang="zh-CN" altLang="zh-CN" sz="21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个人所得税法实施条例（征求意见稿）</a:t>
            </a:r>
            <a:endParaRPr lang="zh-CN" altLang="zh-CN" sz="2400">
              <a:solidFill>
                <a:srgbClr val="000000"/>
              </a:solidFill>
              <a:sym typeface="Arial" panose="020B0604020202020204" pitchFamily="34" charset="0"/>
            </a:endParaRPr>
          </a:p>
        </p:txBody>
      </p:sp>
      <p:sp>
        <p:nvSpPr>
          <p:cNvPr id="75786" name="AutoShape 69"/>
          <p:cNvSpPr>
            <a:spLocks noChangeArrowheads="1"/>
          </p:cNvSpPr>
          <p:nvPr/>
        </p:nvSpPr>
        <p:spPr bwMode="auto">
          <a:xfrm>
            <a:off x="7626350" y="1220788"/>
            <a:ext cx="4032250" cy="5106987"/>
          </a:xfrm>
          <a:prstGeom prst="roundRect">
            <a:avLst>
              <a:gd name="adj" fmla="val 6769"/>
            </a:avLst>
          </a:prstGeom>
          <a:solidFill>
            <a:srgbClr val="10253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75787" name="AutoShape 70"/>
          <p:cNvSpPr>
            <a:spLocks noChangeArrowheads="1"/>
          </p:cNvSpPr>
          <p:nvPr/>
        </p:nvSpPr>
        <p:spPr bwMode="auto">
          <a:xfrm>
            <a:off x="7772400" y="1335088"/>
            <a:ext cx="3444875" cy="473075"/>
          </a:xfrm>
          <a:prstGeom prst="homePlate">
            <a:avLst>
              <a:gd name="adj" fmla="val 33342"/>
            </a:avLst>
          </a:prstGeom>
          <a:solidFill>
            <a:srgbClr val="4F81BD"/>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75788" name="Rectangle 71"/>
          <p:cNvSpPr>
            <a:spLocks noChangeArrowheads="1"/>
          </p:cNvSpPr>
          <p:nvPr/>
        </p:nvSpPr>
        <p:spPr bwMode="auto">
          <a:xfrm>
            <a:off x="7988300" y="1905000"/>
            <a:ext cx="3362325" cy="4033838"/>
          </a:xfrm>
          <a:prstGeom prst="rect">
            <a:avLst/>
          </a:prstGeom>
          <a:noFill/>
          <a:ln w="9525">
            <a:noFill/>
            <a:miter lim="800000"/>
          </a:ln>
        </p:spPr>
        <p:txBody>
          <a:bodyPr lIns="0" tIns="0" rIns="0" bIns="0">
            <a:spAutoFit/>
          </a:bodyPr>
          <a:lstStyle/>
          <a:p>
            <a:pPr algn="just" defTabSz="1219200" eaLnBrk="0" hangingPunct="0">
              <a:lnSpc>
                <a:spcPct val="150000"/>
              </a:lnSpc>
            </a:pPr>
            <a:r>
              <a:rPr lang="zh-CN" altLang="en-US" sz="1600">
                <a:solidFill>
                  <a:schemeClr val="bg1"/>
                </a:solidFill>
                <a:sym typeface="Arial" panose="020B0604020202020204" pitchFamily="34" charset="0"/>
              </a:rPr>
              <a:t>扣缴义务人在一个纳税年度内，以纳税人在本单位截至当前月份累计工资薪金所得收入额减除纳税人</a:t>
            </a:r>
            <a:r>
              <a:rPr lang="zh-CN" altLang="en-US" sz="1600">
                <a:solidFill>
                  <a:srgbClr val="FFFF00"/>
                </a:solidFill>
                <a:sym typeface="Arial" panose="020B0604020202020204" pitchFamily="34" charset="0"/>
              </a:rPr>
              <a:t>申报的累计免税收入</a:t>
            </a:r>
            <a:r>
              <a:rPr lang="zh-CN" altLang="en-US" sz="1600">
                <a:solidFill>
                  <a:schemeClr val="bg1"/>
                </a:solidFill>
                <a:sym typeface="Arial" panose="020B0604020202020204" pitchFamily="34" charset="0"/>
              </a:rPr>
              <a:t>、累计基本减除费用、累计专项扣除、累计专项附加扣除和依法确定的其他扣除后的余额为累计预扣预缴应纳税所得额，适用工资薪金所得预扣预缴税率表，计算累计应预扣预缴税额，再减除累计已预扣预缴税额，其余额作为本期应预扣预缴税额。</a:t>
            </a:r>
            <a:endParaRPr lang="zh-CN" altLang="en-US" sz="1600">
              <a:solidFill>
                <a:schemeClr val="bg1"/>
              </a:solidFill>
              <a:sym typeface="Arial" panose="020B0604020202020204" pitchFamily="34" charset="0"/>
            </a:endParaRPr>
          </a:p>
        </p:txBody>
      </p:sp>
      <p:sp>
        <p:nvSpPr>
          <p:cNvPr id="75789" name="Rectangle 72"/>
          <p:cNvSpPr>
            <a:spLocks noChangeArrowheads="1"/>
          </p:cNvSpPr>
          <p:nvPr/>
        </p:nvSpPr>
        <p:spPr bwMode="auto">
          <a:xfrm>
            <a:off x="7702550" y="1438275"/>
            <a:ext cx="2974975" cy="320675"/>
          </a:xfrm>
          <a:prstGeom prst="rect">
            <a:avLst/>
          </a:prstGeom>
          <a:noFill/>
          <a:ln w="9525">
            <a:noFill/>
            <a:miter lim="800000"/>
          </a:ln>
        </p:spPr>
        <p:txBody>
          <a:bodyPr lIns="0" tIns="0" rIns="0" bIns="0">
            <a:spAutoFit/>
          </a:bodyPr>
          <a:lstStyle/>
          <a:p>
            <a:pPr algn="ctr" defTabSz="1219200" eaLnBrk="0" hangingPunct="0"/>
            <a:r>
              <a:rPr lang="zh-CN" altLang="en-US" sz="21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累计预扣法</a:t>
            </a:r>
            <a:endParaRPr lang="zh-CN" altLang="zh-CN" sz="2400">
              <a:solidFill>
                <a:srgbClr val="000000"/>
              </a:solidFill>
              <a:sym typeface="Arial" panose="020B0604020202020204" pitchFamily="34" charset="0"/>
            </a:endParaRPr>
          </a:p>
        </p:txBody>
      </p:sp>
      <p:pic>
        <p:nvPicPr>
          <p:cNvPr id="70727" name="图片 22"/>
          <p:cNvPicPr>
            <a:picLocks noChangeAspect="1"/>
          </p:cNvPicPr>
          <p:nvPr/>
        </p:nvPicPr>
        <p:blipFill>
          <a:blip r:embed="rId3"/>
          <a:srcRect/>
          <a:stretch>
            <a:fillRect/>
          </a:stretch>
        </p:blipFill>
        <p:spPr bwMode="auto">
          <a:xfrm>
            <a:off x="493713" y="344488"/>
            <a:ext cx="1023937" cy="963612"/>
          </a:xfrm>
          <a:prstGeom prst="rect">
            <a:avLst/>
          </a:prstGeom>
          <a:noFill/>
          <a:ln w="9525">
            <a:noFill/>
            <a:miter lim="800000"/>
            <a:headEnd/>
            <a:tailEnd/>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文本框 34"/>
          <p:cNvSpPr txBox="1">
            <a:spLocks noChangeArrowheads="1"/>
          </p:cNvSpPr>
          <p:nvPr/>
        </p:nvSpPr>
        <p:spPr bwMode="auto">
          <a:xfrm>
            <a:off x="1416050" y="452438"/>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ea typeface="黑体" panose="02010609060101010101" charset="-122"/>
                <a:sym typeface="Arial" panose="020B0604020202020204" pitchFamily="34" charset="0"/>
              </a:rPr>
              <a:t>工资薪金所得的预扣预缴</a:t>
            </a:r>
            <a:r>
              <a:rPr lang="en-US" altLang="zh-CN" sz="3200" b="1">
                <a:latin typeface="黑体" panose="02010609060101010101" charset="-122"/>
                <a:ea typeface="黑体" panose="02010609060101010101" charset="-122"/>
                <a:sym typeface="Arial" panose="020B0604020202020204" pitchFamily="34" charset="0"/>
              </a:rPr>
              <a:t>——</a:t>
            </a:r>
            <a:r>
              <a:rPr lang="zh-CN" altLang="en-US" sz="3200" b="1">
                <a:ea typeface="黑体" panose="02010609060101010101" charset="-122"/>
                <a:sym typeface="Arial" panose="020B0604020202020204" pitchFamily="34" charset="0"/>
              </a:rPr>
              <a:t>累计预扣法</a:t>
            </a:r>
            <a:endParaRPr lang="zh-CN" altLang="zh-CN" sz="3200" b="1">
              <a:ea typeface="黑体" panose="02010609060101010101" charset="-122"/>
              <a:sym typeface="Arial" panose="020B0604020202020204" pitchFamily="34" charset="0"/>
            </a:endParaRPr>
          </a:p>
        </p:txBody>
      </p:sp>
      <p:sp>
        <p:nvSpPr>
          <p:cNvPr id="76802" name="矩形 1"/>
          <p:cNvSpPr>
            <a:spLocks noChangeArrowheads="1"/>
          </p:cNvSpPr>
          <p:nvPr/>
        </p:nvSpPr>
        <p:spPr bwMode="auto">
          <a:xfrm>
            <a:off x="1016000" y="1212850"/>
            <a:ext cx="10088563" cy="1763713"/>
          </a:xfrm>
          <a:prstGeom prst="rect">
            <a:avLst/>
          </a:prstGeom>
          <a:noFill/>
          <a:ln w="9525">
            <a:noFill/>
            <a:miter lim="800000"/>
          </a:ln>
        </p:spPr>
        <p:txBody>
          <a:bodyPr lIns="121917" tIns="60958" rIns="121917" bIns="60958">
            <a:spAutoFit/>
          </a:bodyPr>
          <a:lstStyle/>
          <a:p>
            <a:pPr eaLnBrk="0" hangingPunct="0">
              <a:lnSpc>
                <a:spcPct val="150000"/>
              </a:lnSpc>
            </a:pPr>
            <a:r>
              <a:rPr lang="zh-CN" altLang="zh-CN" sz="2400" b="1">
                <a:latin typeface="仿宋" panose="02010609060101010101" pitchFamily="49" charset="-122"/>
                <a:ea typeface="仿宋" panose="02010609060101010101" pitchFamily="49" charset="-122"/>
                <a:sym typeface="Arial" panose="020B0604020202020204" pitchFamily="34" charset="0"/>
              </a:rPr>
              <a:t>本期应预扣预缴税额</a:t>
            </a:r>
            <a:endParaRPr lang="en-US" altLang="zh-CN" sz="2400" b="1">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=（累计预扣预缴应纳税所得额×税率</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速算扣除数</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en-US" sz="2400">
                <a:latin typeface="仿宋" panose="02010609060101010101" pitchFamily="49" charset="-122"/>
                <a:ea typeface="仿宋" panose="02010609060101010101" pitchFamily="49" charset="-122"/>
                <a:sym typeface="Arial" panose="020B0604020202020204" pitchFamily="34" charset="0"/>
              </a:rPr>
              <a:t>累计减免税额</a:t>
            </a:r>
            <a:r>
              <a:rPr lang="en-US" altLang="zh-CN" sz="2400">
                <a:latin typeface="仿宋" panose="02010609060101010101" pitchFamily="49" charset="-122"/>
                <a:ea typeface="仿宋" panose="02010609060101010101" pitchFamily="49" charset="-122"/>
                <a:sym typeface="Arial" panose="020B0604020202020204" pitchFamily="34" charset="0"/>
              </a:rPr>
              <a:t> - </a:t>
            </a:r>
            <a:r>
              <a:rPr lang="zh-CN" altLang="en-US" sz="2400">
                <a:latin typeface="仿宋" panose="02010609060101010101" pitchFamily="49" charset="-122"/>
                <a:ea typeface="仿宋" panose="02010609060101010101" pitchFamily="49" charset="-122"/>
                <a:sym typeface="Arial" panose="020B0604020202020204" pitchFamily="34" charset="0"/>
              </a:rPr>
              <a:t>累计</a:t>
            </a:r>
            <a:r>
              <a:rPr lang="zh-CN" altLang="zh-CN" sz="2400">
                <a:latin typeface="仿宋" panose="02010609060101010101" pitchFamily="49" charset="-122"/>
                <a:ea typeface="仿宋" panose="02010609060101010101" pitchFamily="49" charset="-122"/>
                <a:sym typeface="Arial" panose="020B0604020202020204" pitchFamily="34" charset="0"/>
              </a:rPr>
              <a:t>已预扣预缴税额</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sp>
        <p:nvSpPr>
          <p:cNvPr id="76803" name="矩形 2"/>
          <p:cNvSpPr>
            <a:spLocks noChangeArrowheads="1"/>
          </p:cNvSpPr>
          <p:nvPr/>
        </p:nvSpPr>
        <p:spPr bwMode="auto">
          <a:xfrm>
            <a:off x="800100" y="2605088"/>
            <a:ext cx="11391900" cy="3554412"/>
          </a:xfrm>
          <a:prstGeom prst="rect">
            <a:avLst/>
          </a:prstGeom>
          <a:noFill/>
          <a:ln w="9525">
            <a:noFill/>
            <a:miter lim="800000"/>
          </a:ln>
        </p:spPr>
        <p:txBody>
          <a:bodyPr lIns="121917" tIns="60958" rIns="121917" bIns="60958">
            <a:spAutoFit/>
          </a:bodyPr>
          <a:lstStyle/>
          <a:p>
            <a:pPr eaLnBrk="0" hangingPunct="0">
              <a:lnSpc>
                <a:spcPct val="150000"/>
              </a:lnSpc>
            </a:pPr>
            <a:endParaRPr lang="en-US" altLang="zh-CN" sz="1600" b="1">
              <a:solidFill>
                <a:srgbClr val="000000"/>
              </a:solidFill>
              <a:ea typeface="幼圆" pitchFamily="49" charset="-122"/>
              <a:sym typeface="Arial" panose="020B0604020202020204" pitchFamily="34" charset="0"/>
            </a:endParaRPr>
          </a:p>
          <a:p>
            <a:pPr eaLnBrk="0" hangingPunct="0">
              <a:lnSpc>
                <a:spcPct val="150000"/>
              </a:lnSpc>
            </a:pPr>
            <a:r>
              <a:rPr lang="zh-CN" altLang="zh-CN" sz="2400" b="1">
                <a:latin typeface="仿宋" panose="02010609060101010101" pitchFamily="49" charset="-122"/>
                <a:ea typeface="仿宋" panose="02010609060101010101" pitchFamily="49" charset="-122"/>
                <a:sym typeface="Arial" panose="020B0604020202020204" pitchFamily="34" charset="0"/>
              </a:rPr>
              <a:t>累计预扣预缴应纳税所得额</a:t>
            </a:r>
            <a:endParaRPr lang="en-US" altLang="zh-CN" sz="2400" b="1">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=累计收入-累计免税收入</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累计基本减除费用</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累计专项扣除</a:t>
            </a:r>
            <a:endParaRPr lang="en-US" altLang="zh-CN" sz="2400">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累计专项附加扣除</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 </a:t>
            </a:r>
            <a:r>
              <a:rPr lang="zh-CN" altLang="zh-CN" sz="2400">
                <a:latin typeface="仿宋" panose="02010609060101010101" pitchFamily="49" charset="-122"/>
                <a:ea typeface="仿宋" panose="02010609060101010101" pitchFamily="49" charset="-122"/>
                <a:sym typeface="Arial" panose="020B0604020202020204" pitchFamily="34" charset="0"/>
              </a:rPr>
              <a:t>累计依法确定的其他扣除</a:t>
            </a:r>
            <a:endParaRPr lang="zh-CN" altLang="zh-CN" sz="2400">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30000"/>
              </a:lnSpc>
              <a:buFont typeface="Wingdings" panose="05000000000000000000" pitchFamily="2" charset="2"/>
              <a:buChar char="u"/>
            </a:pPr>
            <a:r>
              <a:rPr lang="zh-CN" altLang="zh-CN" sz="2400">
                <a:latin typeface="仿宋" panose="02010609060101010101" pitchFamily="49" charset="-122"/>
                <a:ea typeface="仿宋" panose="02010609060101010101" pitchFamily="49" charset="-122"/>
                <a:cs typeface="楷体_GB2312"/>
                <a:sym typeface="Arial" panose="020B0604020202020204" pitchFamily="34" charset="0"/>
              </a:rPr>
              <a:t>累计基本减除费用，按照5000元/月乘以</a:t>
            </a:r>
            <a:r>
              <a:rPr lang="zh-CN" altLang="en-US" sz="2400">
                <a:latin typeface="仿宋" panose="02010609060101010101" pitchFamily="49" charset="-122"/>
                <a:ea typeface="仿宋" panose="02010609060101010101" pitchFamily="49" charset="-122"/>
                <a:cs typeface="楷体_GB2312"/>
                <a:sym typeface="Arial" panose="020B0604020202020204" pitchFamily="34" charset="0"/>
              </a:rPr>
              <a:t>纳税人当年在本单位的工作月份数</a:t>
            </a:r>
            <a:r>
              <a:rPr lang="zh-CN" altLang="zh-CN" sz="2400">
                <a:latin typeface="仿宋" panose="02010609060101010101" pitchFamily="49" charset="-122"/>
                <a:ea typeface="仿宋" panose="02010609060101010101" pitchFamily="49" charset="-122"/>
                <a:cs typeface="楷体_GB2312"/>
                <a:sym typeface="Arial" panose="020B0604020202020204" pitchFamily="34" charset="0"/>
              </a:rPr>
              <a:t>计算</a:t>
            </a:r>
            <a:endParaRPr lang="en-US" altLang="zh-CN" sz="2400">
              <a:latin typeface="仿宋" panose="02010609060101010101" pitchFamily="49" charset="-122"/>
              <a:ea typeface="仿宋" panose="02010609060101010101" pitchFamily="49" charset="-122"/>
              <a:cs typeface="楷体_GB2312"/>
              <a:sym typeface="Arial" panose="020B0604020202020204" pitchFamily="34" charset="0"/>
            </a:endParaRPr>
          </a:p>
          <a:p>
            <a:pPr eaLnBrk="0" hangingPunct="0">
              <a:lnSpc>
                <a:spcPct val="130000"/>
              </a:lnSpc>
              <a:buFont typeface="Wingdings" panose="05000000000000000000" pitchFamily="2" charset="2"/>
              <a:buChar char="u"/>
            </a:pPr>
            <a:r>
              <a:rPr lang="zh-CN" altLang="en-US" sz="2400">
                <a:latin typeface="仿宋" panose="02010609060101010101" pitchFamily="49" charset="-122"/>
                <a:ea typeface="仿宋" panose="02010609060101010101" pitchFamily="49" charset="-122"/>
                <a:cs typeface="楷体_GB2312"/>
                <a:sym typeface="Arial" panose="020B0604020202020204" pitchFamily="34" charset="0"/>
              </a:rPr>
              <a:t>本期应预扣预缴税额。余额为负值时，暂不退税。纳税年度终了后余额仍为负值时，由纳税人通过办理综合所得年度汇算清缴，多退少补。</a:t>
            </a:r>
            <a:endParaRPr lang="zh-CN" altLang="zh-CN" sz="2400">
              <a:latin typeface="仿宋" panose="02010609060101010101" pitchFamily="49" charset="-122"/>
              <a:ea typeface="仿宋" panose="02010609060101010101" pitchFamily="49" charset="-122"/>
              <a:cs typeface="楷体_GB2312"/>
              <a:sym typeface="Arial" panose="020B0604020202020204" pitchFamily="34" charset="0"/>
            </a:endParaRPr>
          </a:p>
        </p:txBody>
      </p:sp>
      <p:sp>
        <p:nvSpPr>
          <p:cNvPr id="76804" name="灯片编号占位符 22"/>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550F24A4-68BB-4825-858C-5F49B028FE44}"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412750"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72" name="Group 52"/>
          <p:cNvGraphicFramePr>
            <a:graphicFrameLocks noGrp="1"/>
          </p:cNvGraphicFramePr>
          <p:nvPr/>
        </p:nvGraphicFramePr>
        <p:xfrm>
          <a:off x="1524000" y="1701800"/>
          <a:ext cx="9556750" cy="3997328"/>
        </p:xfrm>
        <a:graphic>
          <a:graphicData uri="http://schemas.openxmlformats.org/drawingml/2006/table">
            <a:tbl>
              <a:tblPr/>
              <a:tblGrid>
                <a:gridCol w="1255713"/>
                <a:gridCol w="4411662"/>
                <a:gridCol w="1882775"/>
                <a:gridCol w="2006600"/>
              </a:tblGrid>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幼圆" pitchFamily="49" charset="-122"/>
                          <a:sym typeface="Arial" panose="020B0604020202020204" pitchFamily="34" charset="0"/>
                        </a:rPr>
                        <a:t>级数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幼圆" pitchFamily="49" charset="-122"/>
                          <a:sym typeface="Arial" panose="020B0604020202020204" pitchFamily="34" charset="0"/>
                        </a:rPr>
                        <a:t>累计预缴应纳税所得额</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幼圆" pitchFamily="49" charset="-122"/>
                          <a:sym typeface="Arial" panose="020B0604020202020204" pitchFamily="34" charset="0"/>
                        </a:rPr>
                        <a:t>税率</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幼圆" pitchFamily="49" charset="-122"/>
                          <a:sym typeface="Arial" panose="020B0604020202020204" pitchFamily="34" charset="0"/>
                        </a:rPr>
                        <a:t>速算扣除数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不超过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36000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36000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144000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2520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144000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300000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16920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300000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420000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31920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847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420000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660000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52920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6</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660000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960000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85920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68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960000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幼圆" pitchFamily="49" charset="-122"/>
                          <a:sym typeface="Arial" panose="020B0604020202020204" pitchFamily="34" charset="0"/>
                        </a:rPr>
                        <a:t>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181920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8896" name="Rectangle 1"/>
          <p:cNvSpPr>
            <a:spLocks noChangeArrowheads="1"/>
          </p:cNvSpPr>
          <p:nvPr/>
        </p:nvSpPr>
        <p:spPr bwMode="auto">
          <a:xfrm>
            <a:off x="2998788" y="668338"/>
            <a:ext cx="6208712" cy="530225"/>
          </a:xfrm>
          <a:prstGeom prst="rect">
            <a:avLst/>
          </a:prstGeom>
          <a:solidFill>
            <a:srgbClr val="FFFFFF"/>
          </a:solidFill>
          <a:ln w="9525">
            <a:noFill/>
            <a:miter lim="800000"/>
          </a:ln>
        </p:spPr>
        <p:txBody>
          <a:bodyPr wrap="none" lIns="121917" tIns="60958" rIns="121917" bIns="60958" anchor="ctr">
            <a:spAutoFit/>
          </a:bodyPr>
          <a:lstStyle/>
          <a:p>
            <a:pPr algn="ctr" eaLnBrk="0" hangingPunct="0">
              <a:lnSpc>
                <a:spcPct val="90000"/>
              </a:lnSpc>
            </a:pPr>
            <a:r>
              <a:rPr lang="zh-CN" altLang="zh-CN" b="1">
                <a:solidFill>
                  <a:srgbClr val="000000"/>
                </a:solidFill>
                <a:latin typeface="Times New Roman" panose="02020603050405020304" pitchFamily="18" charset="0"/>
                <a:ea typeface="仿宋" panose="02010609060101010101" pitchFamily="49" charset="-122"/>
                <a:sym typeface="Arial" panose="020B0604020202020204" pitchFamily="34" charset="0"/>
              </a:rPr>
              <a:t>附表一</a:t>
            </a:r>
            <a:r>
              <a:rPr lang="en-US" altLang="zh-CN" b="1">
                <a:solidFill>
                  <a:srgbClr val="000000"/>
                </a:solidFill>
                <a:latin typeface="Times New Roman" panose="02020603050405020304" pitchFamily="18" charset="0"/>
                <a:ea typeface="仿宋" panose="02010609060101010101" pitchFamily="49" charset="-122"/>
                <a:sym typeface="Arial" panose="020B0604020202020204" pitchFamily="34" charset="0"/>
              </a:rPr>
              <a:t>  </a:t>
            </a:r>
            <a:r>
              <a:rPr lang="zh-CN" altLang="zh-CN" b="1">
                <a:solidFill>
                  <a:srgbClr val="000000"/>
                </a:solidFill>
                <a:latin typeface="Times New Roman" panose="02020603050405020304" pitchFamily="18" charset="0"/>
                <a:ea typeface="仿宋" panose="02010609060101010101" pitchFamily="49" charset="-122"/>
                <a:sym typeface="Arial" panose="020B0604020202020204" pitchFamily="34" charset="0"/>
              </a:rPr>
              <a:t>工资</a:t>
            </a:r>
            <a:r>
              <a:rPr lang="zh-CN" altLang="en-US" b="1">
                <a:solidFill>
                  <a:srgbClr val="000000"/>
                </a:solidFill>
                <a:latin typeface="Times New Roman" panose="02020603050405020304" pitchFamily="18" charset="0"/>
                <a:ea typeface="仿宋" panose="02010609060101010101" pitchFamily="49" charset="-122"/>
                <a:sym typeface="Arial" panose="020B0604020202020204" pitchFamily="34" charset="0"/>
              </a:rPr>
              <a:t>、</a:t>
            </a:r>
            <a:r>
              <a:rPr lang="zh-CN" altLang="zh-CN" b="1">
                <a:solidFill>
                  <a:srgbClr val="000000"/>
                </a:solidFill>
                <a:latin typeface="Times New Roman" panose="02020603050405020304" pitchFamily="18" charset="0"/>
                <a:ea typeface="仿宋" panose="02010609060101010101" pitchFamily="49" charset="-122"/>
                <a:sym typeface="Arial" panose="020B0604020202020204" pitchFamily="34" charset="0"/>
              </a:rPr>
              <a:t>薪金所得预扣预缴税率表</a:t>
            </a:r>
            <a:endParaRPr lang="zh-CN" altLang="zh-CN">
              <a:solidFill>
                <a:srgbClr val="000000"/>
              </a:solidFill>
              <a:ea typeface="仿宋" panose="02010609060101010101" pitchFamily="49" charset="-122"/>
              <a:sym typeface="Arial" panose="020B0604020202020204" pitchFamily="34" charset="0"/>
            </a:endParaRPr>
          </a:p>
        </p:txBody>
      </p:sp>
      <p:sp>
        <p:nvSpPr>
          <p:cNvPr id="78897" name="灯片编号占位符 6"/>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C8CDBD8C-D0E0-4FF4-AFFA-CB9B55074C8E}"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文本框 34"/>
          <p:cNvSpPr txBox="1">
            <a:spLocks noChangeArrowheads="1"/>
          </p:cNvSpPr>
          <p:nvPr/>
        </p:nvSpPr>
        <p:spPr bwMode="auto">
          <a:xfrm>
            <a:off x="1390650" y="452438"/>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latin typeface="黑体" panose="02010609060101010101" charset="-122"/>
                <a:ea typeface="黑体" panose="02010609060101010101" charset="-122"/>
                <a:sym typeface="Arial" panose="020B0604020202020204" pitchFamily="34" charset="0"/>
              </a:rPr>
              <a:t>专项附加扣除在预扣预缴环节享受的问题</a:t>
            </a:r>
            <a:endParaRPr lang="en-US" altLang="zh-CN" sz="3200">
              <a:latin typeface="黑体" panose="02010609060101010101" charset="-122"/>
              <a:ea typeface="黑体" panose="02010609060101010101" charset="-122"/>
              <a:sym typeface="Arial" panose="020B0604020202020204" pitchFamily="34" charset="0"/>
            </a:endParaRPr>
          </a:p>
        </p:txBody>
      </p:sp>
      <p:grpSp>
        <p:nvGrpSpPr>
          <p:cNvPr id="2" name="组合 42"/>
          <p:cNvGrpSpPr/>
          <p:nvPr/>
        </p:nvGrpSpPr>
        <p:grpSpPr>
          <a:xfrm>
            <a:off x="838320" y="1946621"/>
            <a:ext cx="4876677" cy="495037"/>
            <a:chOff x="4868191" y="1275606"/>
            <a:chExt cx="3505619" cy="371612"/>
          </a:xfrm>
          <a:solidFill>
            <a:srgbClr val="E74C2E"/>
          </a:solidFill>
        </p:grpSpPr>
        <p:sp>
          <p:nvSpPr>
            <p:cNvPr id="44" name="Freeform 60"/>
            <p:cNvSpPr/>
            <p:nvPr/>
          </p:nvSpPr>
          <p:spPr bwMode="auto">
            <a:xfrm>
              <a:off x="4868191" y="1275606"/>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lIns="68580" tIns="34290" rIns="68580" bIns="34290"/>
            <a:lstStyle/>
            <a:p>
              <a:pPr eaLnBrk="0" hangingPunct="0">
                <a:defRPr/>
              </a:pPr>
              <a:endParaRPr lang="zh-CN" altLang="en-US">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5" name="圆角矩形 44"/>
            <p:cNvSpPr/>
            <p:nvPr/>
          </p:nvSpPr>
          <p:spPr>
            <a:xfrm>
              <a:off x="5284431" y="1374905"/>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sym typeface="Arial" panose="020B0604020202020204" pitchFamily="34" charset="0"/>
                </a:rPr>
                <a:t>新个人所得税法第十一条</a:t>
              </a:r>
              <a:endPar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sym typeface="Arial" panose="020B0604020202020204" pitchFamily="34" charset="0"/>
              </a:endParaRPr>
            </a:p>
          </p:txBody>
        </p:sp>
        <p:sp>
          <p:nvSpPr>
            <p:cNvPr id="46" name="等腰三角形 45"/>
            <p:cNvSpPr/>
            <p:nvPr/>
          </p:nvSpPr>
          <p:spPr>
            <a:xfrm rot="16200000">
              <a:off x="5237907" y="1417012"/>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endParaRPr lang="zh-CN" altLang="en-US">
                <a:latin typeface="微软雅黑" panose="020B0503020204020204" pitchFamily="34" charset="-122"/>
                <a:ea typeface="微软雅黑" panose="020B0503020204020204" pitchFamily="34" charset="-122"/>
                <a:cs typeface="Arial Unicode MS" panose="020B0604020202020204" pitchFamily="34" charset="-122"/>
                <a:sym typeface="Arial" panose="020B0604020202020204" pitchFamily="34" charset="0"/>
              </a:endParaRPr>
            </a:p>
          </p:txBody>
        </p:sp>
      </p:grpSp>
      <p:sp>
        <p:nvSpPr>
          <p:cNvPr id="79875" name="矩形 4"/>
          <p:cNvSpPr>
            <a:spLocks noChangeArrowheads="1"/>
          </p:cNvSpPr>
          <p:nvPr/>
        </p:nvSpPr>
        <p:spPr bwMode="auto">
          <a:xfrm>
            <a:off x="762000" y="2952750"/>
            <a:ext cx="5187950" cy="2311400"/>
          </a:xfrm>
          <a:prstGeom prst="rect">
            <a:avLst/>
          </a:prstGeom>
          <a:noFill/>
          <a:ln w="9525">
            <a:noFill/>
            <a:miter lim="800000"/>
          </a:ln>
        </p:spPr>
        <p:txBody>
          <a:bodyPr lIns="121917" tIns="60958" rIns="121917" bIns="60958">
            <a:spAutoFit/>
          </a:bodyPr>
          <a:lstStyle/>
          <a:p>
            <a:pPr eaLnBrk="0" hangingPunct="0">
              <a:lnSpc>
                <a:spcPct val="150000"/>
              </a:lnSpc>
            </a:pPr>
            <a:r>
              <a:rPr lang="en-US" altLang="zh-CN" sz="1600">
                <a:solidFill>
                  <a:srgbClr val="000000"/>
                </a:solidFill>
                <a:ea typeface="幼圆" pitchFamily="49" charset="-122"/>
                <a:sym typeface="Arial" panose="020B0604020202020204" pitchFamily="34" charset="0"/>
              </a:rPr>
              <a:t>   </a:t>
            </a:r>
            <a:r>
              <a:rPr lang="zh-CN" altLang="zh-CN" sz="2400">
                <a:ea typeface="仿宋" panose="02010609060101010101" pitchFamily="49" charset="-122"/>
                <a:sym typeface="Arial" panose="020B0604020202020204" pitchFamily="34" charset="0"/>
              </a:rPr>
              <a:t>居民个人向扣缴义务人提供专项附加扣除信息的，扣缴义务人按月预扣预缴税款时应当按照规定予以扣除，</a:t>
            </a:r>
            <a:r>
              <a:rPr lang="zh-CN" altLang="zh-CN" sz="2400" b="1">
                <a:ea typeface="仿宋" panose="02010609060101010101" pitchFamily="49" charset="-122"/>
                <a:sym typeface="Arial" panose="020B0604020202020204" pitchFamily="34" charset="0"/>
              </a:rPr>
              <a:t>不得拒绝</a:t>
            </a:r>
            <a:r>
              <a:rPr lang="zh-CN" altLang="zh-CN" sz="2400">
                <a:ea typeface="仿宋" panose="02010609060101010101" pitchFamily="49" charset="-122"/>
                <a:sym typeface="Arial" panose="020B0604020202020204" pitchFamily="34" charset="0"/>
              </a:rPr>
              <a:t>。</a:t>
            </a:r>
            <a:endParaRPr lang="zh-CN" altLang="en-US" sz="2400">
              <a:ea typeface="仿宋" panose="02010609060101010101" pitchFamily="49" charset="-122"/>
              <a:sym typeface="Arial" panose="020B0604020202020204" pitchFamily="34" charset="0"/>
            </a:endParaRPr>
          </a:p>
        </p:txBody>
      </p:sp>
      <p:sp>
        <p:nvSpPr>
          <p:cNvPr id="79876" name="矩形 4"/>
          <p:cNvSpPr>
            <a:spLocks noChangeArrowheads="1"/>
          </p:cNvSpPr>
          <p:nvPr/>
        </p:nvSpPr>
        <p:spPr bwMode="auto">
          <a:xfrm>
            <a:off x="6242050" y="1420813"/>
            <a:ext cx="5429250" cy="4867275"/>
          </a:xfrm>
          <a:prstGeom prst="rect">
            <a:avLst/>
          </a:prstGeom>
          <a:noFill/>
          <a:ln w="9525">
            <a:noFill/>
            <a:miter lim="800000"/>
          </a:ln>
        </p:spPr>
        <p:txBody>
          <a:bodyPr lIns="121917" tIns="60958" rIns="121917" bIns="60958">
            <a:spAutoFit/>
          </a:bodyPr>
          <a:lstStyle/>
          <a:p>
            <a:pPr eaLnBrk="0" hangingPunct="0">
              <a:lnSpc>
                <a:spcPct val="130000"/>
              </a:lnSpc>
            </a:pPr>
            <a:r>
              <a:rPr lang="zh-CN" altLang="en-US" sz="1600">
                <a:solidFill>
                  <a:srgbClr val="000000"/>
                </a:solidFill>
                <a:ea typeface="幼圆" pitchFamily="49" charset="-122"/>
                <a:sym typeface="Arial" panose="020B0604020202020204" pitchFamily="34" charset="0"/>
              </a:rPr>
              <a:t>  </a:t>
            </a:r>
            <a:r>
              <a:rPr lang="zh-CN" altLang="en-US" sz="2400">
                <a:latin typeface="仿宋" panose="02010609060101010101" pitchFamily="49" charset="-122"/>
                <a:ea typeface="仿宋" panose="02010609060101010101" pitchFamily="49" charset="-122"/>
                <a:sym typeface="Arial" panose="020B0604020202020204" pitchFamily="34" charset="0"/>
              </a:rPr>
              <a:t>扣缴义务人向居民个人支付工资、薪金所得，对居民个人提供有关信息并依法要求办理专项附加扣除的，扣缴义务人应当按照</a:t>
            </a:r>
            <a:r>
              <a:rPr lang="en-US" altLang="zh-CN" sz="2400">
                <a:latin typeface="仿宋" panose="02010609060101010101" pitchFamily="49" charset="-122"/>
                <a:ea typeface="仿宋" panose="02010609060101010101" pitchFamily="49" charset="-122"/>
                <a:sym typeface="Arial" panose="020B0604020202020204" pitchFamily="34" charset="0"/>
              </a:rPr>
              <a:t>《</a:t>
            </a:r>
            <a:r>
              <a:rPr lang="zh-CN" altLang="en-US" sz="2400">
                <a:latin typeface="仿宋" panose="02010609060101010101" pitchFamily="49" charset="-122"/>
                <a:ea typeface="仿宋" panose="02010609060101010101" pitchFamily="49" charset="-122"/>
                <a:sym typeface="Arial" panose="020B0604020202020204" pitchFamily="34" charset="0"/>
              </a:rPr>
              <a:t>国务院关于印发个人所得税专项附加扣除暂行办法的通知</a:t>
            </a:r>
            <a:r>
              <a:rPr lang="en-US" altLang="zh-CN" sz="2400">
                <a:latin typeface="仿宋" panose="02010609060101010101" pitchFamily="49" charset="-122"/>
                <a:ea typeface="仿宋" panose="02010609060101010101" pitchFamily="49" charset="-122"/>
                <a:sym typeface="Arial" panose="020B0604020202020204" pitchFamily="34" charset="0"/>
              </a:rPr>
              <a:t>》</a:t>
            </a:r>
            <a:r>
              <a:rPr lang="zh-CN" altLang="en-US" sz="2400">
                <a:latin typeface="仿宋" panose="02010609060101010101" pitchFamily="49" charset="-122"/>
                <a:ea typeface="仿宋" panose="02010609060101010101" pitchFamily="49" charset="-122"/>
                <a:sym typeface="Arial" panose="020B0604020202020204" pitchFamily="34" charset="0"/>
              </a:rPr>
              <a:t>、</a:t>
            </a:r>
            <a:r>
              <a:rPr lang="en-US" altLang="zh-CN" sz="2400">
                <a:latin typeface="仿宋" panose="02010609060101010101" pitchFamily="49" charset="-122"/>
                <a:ea typeface="仿宋" panose="02010609060101010101" pitchFamily="49" charset="-122"/>
                <a:sym typeface="Arial" panose="020B0604020202020204" pitchFamily="34" charset="0"/>
              </a:rPr>
              <a:t>《</a:t>
            </a:r>
            <a:r>
              <a:rPr lang="zh-CN" altLang="en-US" sz="2400">
                <a:latin typeface="仿宋" panose="02010609060101010101" pitchFamily="49" charset="-122"/>
                <a:ea typeface="仿宋" panose="02010609060101010101" pitchFamily="49" charset="-122"/>
                <a:sym typeface="Arial" panose="020B0604020202020204" pitchFamily="34" charset="0"/>
              </a:rPr>
              <a:t>国家税务总局关于个人所得税专项附加扣除操作办法（试行）的公告</a:t>
            </a:r>
            <a:r>
              <a:rPr lang="en-US" altLang="zh-CN" sz="2400">
                <a:latin typeface="仿宋" panose="02010609060101010101" pitchFamily="49" charset="-122"/>
                <a:ea typeface="仿宋" panose="02010609060101010101" pitchFamily="49" charset="-122"/>
                <a:sym typeface="Arial" panose="020B0604020202020204" pitchFamily="34" charset="0"/>
              </a:rPr>
              <a:t>》(</a:t>
            </a:r>
            <a:r>
              <a:rPr lang="zh-CN" altLang="en-US" sz="2400">
                <a:latin typeface="仿宋" panose="02010609060101010101" pitchFamily="49" charset="-122"/>
                <a:ea typeface="仿宋" panose="02010609060101010101" pitchFamily="49" charset="-122"/>
                <a:sym typeface="Arial" panose="020B0604020202020204" pitchFamily="34" charset="0"/>
              </a:rPr>
              <a:t>实际文件名称待定</a:t>
            </a:r>
            <a:r>
              <a:rPr lang="en-US" altLang="zh-CN" sz="2400">
                <a:latin typeface="仿宋" panose="02010609060101010101" pitchFamily="49" charset="-122"/>
                <a:ea typeface="仿宋" panose="02010609060101010101" pitchFamily="49" charset="-122"/>
                <a:sym typeface="Arial" panose="020B0604020202020204" pitchFamily="34" charset="0"/>
              </a:rPr>
              <a:t>)</a:t>
            </a:r>
            <a:r>
              <a:rPr lang="zh-CN" altLang="en-US" sz="2400">
                <a:latin typeface="仿宋" panose="02010609060101010101" pitchFamily="49" charset="-122"/>
                <a:ea typeface="仿宋" panose="02010609060101010101" pitchFamily="49" charset="-122"/>
                <a:sym typeface="Arial" panose="020B0604020202020204" pitchFamily="34" charset="0"/>
              </a:rPr>
              <a:t>的规定，在预扣预缴税款时予以扣除，不得拒绝。</a:t>
            </a:r>
            <a:endParaRPr lang="zh-CN" altLang="en-US" sz="2400">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30000"/>
              </a:lnSpc>
            </a:pPr>
            <a:endParaRPr lang="zh-CN" altLang="en-US" sz="2400">
              <a:latin typeface="仿宋" panose="02010609060101010101" pitchFamily="49" charset="-122"/>
              <a:ea typeface="仿宋" panose="02010609060101010101" pitchFamily="49" charset="-122"/>
              <a:sym typeface="Arial" panose="020B0604020202020204" pitchFamily="34" charset="0"/>
            </a:endParaRPr>
          </a:p>
        </p:txBody>
      </p:sp>
      <p:sp>
        <p:nvSpPr>
          <p:cNvPr id="79877" name="灯片编号占位符 25"/>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54062144-16A3-4D87-A7ED-391992AF73C1}"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412750"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1"/>
          <p:cNvPicPr>
            <a:picLocks noChangeAspect="1"/>
          </p:cNvPicPr>
          <p:nvPr/>
        </p:nvPicPr>
        <p:blipFill>
          <a:blip r:embed="rId1"/>
          <a:srcRect/>
          <a:stretch>
            <a:fillRect/>
          </a:stretch>
        </p:blipFill>
        <p:spPr bwMode="auto">
          <a:xfrm>
            <a:off x="128588" y="2913063"/>
            <a:ext cx="11884025" cy="4911725"/>
          </a:xfrm>
          <a:prstGeom prst="rect">
            <a:avLst/>
          </a:prstGeom>
          <a:noFill/>
          <a:ln w="9525">
            <a:noFill/>
            <a:miter lim="800000"/>
            <a:headEnd/>
            <a:tailEnd/>
          </a:ln>
        </p:spPr>
      </p:pic>
      <p:sp>
        <p:nvSpPr>
          <p:cNvPr id="18" name="文本框 17"/>
          <p:cNvSpPr txBox="1">
            <a:spLocks noChangeArrowheads="1"/>
          </p:cNvSpPr>
          <p:nvPr/>
        </p:nvSpPr>
        <p:spPr bwMode="auto">
          <a:xfrm>
            <a:off x="1376363" y="3155950"/>
            <a:ext cx="2820987" cy="2103438"/>
          </a:xfrm>
          <a:prstGeom prst="rect">
            <a:avLst/>
          </a:prstGeom>
          <a:noFill/>
          <a:ln w="9525">
            <a:noFill/>
            <a:miter lim="800000"/>
          </a:ln>
        </p:spPr>
        <p:txBody>
          <a:bodyPr>
            <a:spAutoFit/>
          </a:bodyPr>
          <a:lstStyle/>
          <a:p>
            <a:r>
              <a:rPr lang="zh-CN" altLang="en-US" sz="8800">
                <a:solidFill>
                  <a:schemeClr val="bg1"/>
                </a:solidFill>
                <a:ea typeface="幼圆" pitchFamily="49" charset="-122"/>
                <a:sym typeface="+mn-lt"/>
              </a:rPr>
              <a:t>前</a:t>
            </a:r>
            <a:r>
              <a:rPr lang="zh-CN" altLang="en-US" sz="8800">
                <a:solidFill>
                  <a:srgbClr val="FFC000"/>
                </a:solidFill>
                <a:ea typeface="幼圆" pitchFamily="49" charset="-122"/>
                <a:sym typeface="+mn-lt"/>
              </a:rPr>
              <a:t>言</a:t>
            </a:r>
            <a:endParaRPr lang="zh-CN" altLang="en-US" sz="8800">
              <a:solidFill>
                <a:srgbClr val="FFC000"/>
              </a:solidFill>
              <a:ea typeface="幼圆" pitchFamily="49" charset="-122"/>
              <a:sym typeface="+mn-lt"/>
            </a:endParaRPr>
          </a:p>
          <a:p>
            <a:r>
              <a:rPr lang="en-US" altLang="zh-CN" sz="4400">
                <a:solidFill>
                  <a:srgbClr val="FFC000"/>
                </a:solidFill>
                <a:ea typeface="幼圆" pitchFamily="49" charset="-122"/>
                <a:sym typeface="+mn-lt"/>
              </a:rPr>
              <a:t>preface</a:t>
            </a:r>
            <a:endParaRPr lang="en-US" altLang="zh-CN" sz="4400">
              <a:solidFill>
                <a:srgbClr val="FFC000"/>
              </a:solidFill>
              <a:ea typeface="幼圆" pitchFamily="49" charset="-122"/>
              <a:sym typeface="+mn-lt"/>
            </a:endParaRPr>
          </a:p>
        </p:txBody>
      </p:sp>
      <p:sp>
        <p:nvSpPr>
          <p:cNvPr id="20" name="Rectangle 47"/>
          <p:cNvSpPr>
            <a:spLocks noChangeArrowheads="1"/>
          </p:cNvSpPr>
          <p:nvPr/>
        </p:nvSpPr>
        <p:spPr bwMode="auto">
          <a:xfrm>
            <a:off x="4545013" y="1033463"/>
            <a:ext cx="6550025" cy="3848100"/>
          </a:xfrm>
          <a:prstGeom prst="rect">
            <a:avLst/>
          </a:prstGeom>
          <a:noFill/>
          <a:ln w="9525">
            <a:noFill/>
            <a:miter lim="800000"/>
          </a:ln>
        </p:spPr>
        <p:txBody>
          <a:bodyPr lIns="0" tIns="0" rIns="0" bIns="0">
            <a:spAutoFit/>
          </a:bodyPr>
          <a:lstStyle/>
          <a:p>
            <a:pPr>
              <a:lnSpc>
                <a:spcPct val="150000"/>
              </a:lnSpc>
            </a:pPr>
            <a:r>
              <a:rPr lang="zh-CN" altLang="en-US" sz="2800">
                <a:latin typeface="仿宋" panose="02010609060101010101" pitchFamily="49" charset="-122"/>
                <a:ea typeface="仿宋" panose="02010609060101010101" pitchFamily="49" charset="-122"/>
              </a:rPr>
              <a:t>新税法实施以后，将构建“</a:t>
            </a:r>
            <a:r>
              <a:rPr lang="zh-CN" altLang="en-US" sz="2800">
                <a:solidFill>
                  <a:srgbClr val="FFC000"/>
                </a:solidFill>
                <a:latin typeface="仿宋" panose="02010609060101010101" pitchFamily="49" charset="-122"/>
                <a:ea typeface="仿宋" panose="02010609060101010101" pitchFamily="49" charset="-122"/>
              </a:rPr>
              <a:t>代扣代缴、自行申报、汇算清缴、多退少补、优化服务、事后抽查</a:t>
            </a:r>
            <a:r>
              <a:rPr lang="zh-CN" altLang="en-US" sz="2800">
                <a:latin typeface="仿宋" panose="02010609060101010101" pitchFamily="49" charset="-122"/>
                <a:ea typeface="仿宋" panose="02010609060101010101" pitchFamily="49" charset="-122"/>
              </a:rPr>
              <a:t>”的个人所得税征管方式，实现由“管户”向“管户</a:t>
            </a:r>
            <a:r>
              <a:rPr lang="en-US" altLang="zh-CN" sz="2800">
                <a:latin typeface="仿宋" panose="02010609060101010101" pitchFamily="49" charset="-122"/>
                <a:ea typeface="仿宋" panose="02010609060101010101" pitchFamily="49" charset="-122"/>
              </a:rPr>
              <a:t>+</a:t>
            </a:r>
            <a:r>
              <a:rPr lang="zh-CN" altLang="en-US" sz="2800">
                <a:latin typeface="仿宋" panose="02010609060101010101" pitchFamily="49" charset="-122"/>
                <a:ea typeface="仿宋" panose="02010609060101010101" pitchFamily="49" charset="-122"/>
              </a:rPr>
              <a:t>管人</a:t>
            </a:r>
            <a:r>
              <a:rPr lang="en-US" altLang="zh-CN" sz="2800">
                <a:latin typeface="仿宋" panose="02010609060101010101" pitchFamily="49" charset="-122"/>
                <a:ea typeface="仿宋" panose="02010609060101010101" pitchFamily="49" charset="-122"/>
              </a:rPr>
              <a:t>+</a:t>
            </a:r>
            <a:r>
              <a:rPr lang="zh-CN" altLang="en-US" sz="2800">
                <a:latin typeface="仿宋" panose="02010609060101010101" pitchFamily="49" charset="-122"/>
                <a:ea typeface="仿宋" panose="02010609060101010101" pitchFamily="49" charset="-122"/>
              </a:rPr>
              <a:t>管事”的转变。具体包括</a:t>
            </a:r>
            <a:r>
              <a:rPr lang="zh-CN" altLang="en-US" sz="2800">
                <a:solidFill>
                  <a:srgbClr val="FFC000"/>
                </a:solidFill>
                <a:latin typeface="仿宋" panose="02010609060101010101" pitchFamily="49" charset="-122"/>
                <a:ea typeface="仿宋" panose="02010609060101010101" pitchFamily="49" charset="-122"/>
              </a:rPr>
              <a:t>实名认证、申报纳税、汇算清缴、后续管理、信用管理</a:t>
            </a:r>
            <a:r>
              <a:rPr lang="zh-CN" altLang="en-US" sz="2800">
                <a:latin typeface="仿宋" panose="02010609060101010101" pitchFamily="49" charset="-122"/>
                <a:ea typeface="仿宋" panose="02010609060101010101" pitchFamily="49" charset="-122"/>
              </a:rPr>
              <a:t>五个环节。</a:t>
            </a:r>
            <a:endParaRPr lang="zh-CN" altLang="en-US" sz="2800">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2"/>
          <a:srcRect/>
          <a:stretch>
            <a:fillRect/>
          </a:stretch>
        </p:blipFill>
        <p:spPr bwMode="auto">
          <a:xfrm>
            <a:off x="1385888" y="857250"/>
            <a:ext cx="2446337" cy="2298700"/>
          </a:xfrm>
          <a:prstGeom prst="rect">
            <a:avLst/>
          </a:prstGeom>
          <a:noFill/>
          <a:ln w="9525">
            <a:noFill/>
            <a:miter lim="800000"/>
            <a:headEnd/>
            <a:tailEnd/>
          </a:ln>
        </p:spPr>
      </p:pic>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文本框 34"/>
          <p:cNvSpPr txBox="1">
            <a:spLocks noChangeArrowheads="1"/>
          </p:cNvSpPr>
          <p:nvPr/>
        </p:nvSpPr>
        <p:spPr bwMode="auto">
          <a:xfrm>
            <a:off x="1619250" y="549275"/>
            <a:ext cx="9480550" cy="558800"/>
          </a:xfrm>
          <a:prstGeom prst="rect">
            <a:avLst/>
          </a:prstGeom>
          <a:noFill/>
          <a:ln w="9525">
            <a:noFill/>
            <a:miter lim="800000"/>
          </a:ln>
        </p:spPr>
        <p:txBody>
          <a:bodyPr lIns="121917" tIns="60958" rIns="121917" bIns="60958">
            <a:spAutoFit/>
          </a:bodyPr>
          <a:lstStyle/>
          <a:p>
            <a:pPr>
              <a:lnSpc>
                <a:spcPct val="90000"/>
              </a:lnSpc>
            </a:pPr>
            <a:r>
              <a:rPr lang="zh-CN" altLang="en-US" sz="3200">
                <a:latin typeface="黑体" panose="02010609060101010101" charset="-122"/>
                <a:ea typeface="黑体" panose="02010609060101010101" charset="-122"/>
                <a:sym typeface="Arial" panose="020B0604020202020204" pitchFamily="34" charset="0"/>
              </a:rPr>
              <a:t>工资薪金累计预扣法优点</a:t>
            </a:r>
            <a:endParaRPr lang="zh-CN" altLang="en-US" sz="3200">
              <a:latin typeface="黑体" panose="02010609060101010101" charset="-122"/>
              <a:ea typeface="黑体" panose="02010609060101010101" charset="-122"/>
              <a:sym typeface="Arial" panose="020B0604020202020204" pitchFamily="34" charset="0"/>
            </a:endParaRPr>
          </a:p>
        </p:txBody>
      </p:sp>
      <p:cxnSp>
        <p:nvCxnSpPr>
          <p:cNvPr id="60" name="直接连接符 59"/>
          <p:cNvCxnSpPr/>
          <p:nvPr/>
        </p:nvCxnSpPr>
        <p:spPr>
          <a:xfrm>
            <a:off x="1214438" y="1357313"/>
            <a:ext cx="0" cy="45878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923" name="矩形 5"/>
          <p:cNvSpPr>
            <a:spLocks noChangeArrowheads="1"/>
          </p:cNvSpPr>
          <p:nvPr/>
        </p:nvSpPr>
        <p:spPr bwMode="auto">
          <a:xfrm>
            <a:off x="1671638" y="4886325"/>
            <a:ext cx="9664700" cy="668338"/>
          </a:xfrm>
          <a:prstGeom prst="rect">
            <a:avLst/>
          </a:prstGeom>
          <a:noFill/>
          <a:ln w="9525">
            <a:noFill/>
            <a:miter lim="800000"/>
          </a:ln>
        </p:spPr>
        <p:txBody>
          <a:bodyPr lIns="121917" tIns="60958" rIns="121917" bIns="60958">
            <a:spAutoFit/>
          </a:bodyPr>
          <a:lstStyle/>
          <a:p>
            <a:pPr indent="240030" defTabSz="1219200" eaLnBrk="0" hangingPunct="0">
              <a:lnSpc>
                <a:spcPct val="150000"/>
              </a:lnSpc>
            </a:pPr>
            <a:r>
              <a:rPr lang="zh-CN" altLang="en-US" sz="2400">
                <a:latin typeface="楷体" panose="02010609060101010101" pitchFamily="49" charset="-122"/>
                <a:ea typeface="楷体" panose="02010609060101010101" pitchFamily="49" charset="-122"/>
                <a:cs typeface="楷体_GB2312"/>
                <a:sym typeface="Arial" panose="020B0604020202020204" pitchFamily="34" charset="0"/>
              </a:rPr>
              <a:t>与现行企业所得税预扣预缴方法基本一致，扣缴义务人更容易接受。</a:t>
            </a:r>
            <a:endParaRPr lang="zh-CN" altLang="en-US" sz="2400">
              <a:latin typeface="楷体" panose="02010609060101010101" pitchFamily="49" charset="-122"/>
              <a:ea typeface="楷体" panose="02010609060101010101" pitchFamily="49" charset="-122"/>
              <a:cs typeface="楷体_GB2312"/>
              <a:sym typeface="Arial" panose="020B0604020202020204" pitchFamily="34" charset="0"/>
            </a:endParaRPr>
          </a:p>
        </p:txBody>
      </p:sp>
      <p:sp>
        <p:nvSpPr>
          <p:cNvPr id="81924" name="矩形 1"/>
          <p:cNvSpPr>
            <a:spLocks noChangeArrowheads="1"/>
          </p:cNvSpPr>
          <p:nvPr/>
        </p:nvSpPr>
        <p:spPr bwMode="auto">
          <a:xfrm>
            <a:off x="1628775" y="1663700"/>
            <a:ext cx="9834563" cy="1216025"/>
          </a:xfrm>
          <a:prstGeom prst="rect">
            <a:avLst/>
          </a:prstGeom>
          <a:noFill/>
          <a:ln w="9525">
            <a:noFill/>
            <a:miter lim="800000"/>
          </a:ln>
        </p:spPr>
        <p:txBody>
          <a:bodyPr lIns="121917" tIns="60958" rIns="121917" bIns="60958">
            <a:spAutoFit/>
          </a:bodyPr>
          <a:lstStyle/>
          <a:p>
            <a:pPr indent="240030" defTabSz="1219200" eaLnBrk="0" hangingPunct="0">
              <a:lnSpc>
                <a:spcPct val="150000"/>
              </a:lnSpc>
            </a:pPr>
            <a:r>
              <a:rPr lang="zh-CN" altLang="en-US" sz="2400">
                <a:latin typeface="楷体" panose="02010609060101010101" pitchFamily="49" charset="-122"/>
                <a:ea typeface="楷体" panose="02010609060101010101" pitchFamily="49" charset="-122"/>
                <a:cs typeface="楷体_GB2312"/>
                <a:sym typeface="宋体" panose="02010600030101010101" pitchFamily="2" charset="-122"/>
              </a:rPr>
              <a:t>补退税人数最少，大部分仅有一处工资薪金所得的纳税人无需办理汇算清缴。</a:t>
            </a:r>
            <a:endParaRPr lang="zh-CN" altLang="en-US" sz="2400">
              <a:latin typeface="楷体" panose="02010609060101010101" pitchFamily="49" charset="-122"/>
              <a:ea typeface="楷体" panose="02010609060101010101" pitchFamily="49" charset="-122"/>
              <a:cs typeface="楷体_GB2312"/>
              <a:sym typeface="宋体" panose="02010600030101010101" pitchFamily="2" charset="-122"/>
            </a:endParaRPr>
          </a:p>
        </p:txBody>
      </p:sp>
      <p:cxnSp>
        <p:nvCxnSpPr>
          <p:cNvPr id="3" name="直接连接符 2"/>
          <p:cNvCxnSpPr/>
          <p:nvPr/>
        </p:nvCxnSpPr>
        <p:spPr>
          <a:xfrm>
            <a:off x="1231900" y="4332288"/>
            <a:ext cx="0" cy="45878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926" name="矩形 3"/>
          <p:cNvSpPr>
            <a:spLocks noChangeArrowheads="1"/>
          </p:cNvSpPr>
          <p:nvPr/>
        </p:nvSpPr>
        <p:spPr bwMode="auto">
          <a:xfrm>
            <a:off x="1638300" y="3371850"/>
            <a:ext cx="9334500" cy="668338"/>
          </a:xfrm>
          <a:prstGeom prst="rect">
            <a:avLst/>
          </a:prstGeom>
          <a:noFill/>
          <a:ln w="9525">
            <a:noFill/>
            <a:miter lim="800000"/>
          </a:ln>
        </p:spPr>
        <p:txBody>
          <a:bodyPr lIns="121917" tIns="60958" rIns="121917" bIns="60958">
            <a:spAutoFit/>
          </a:bodyPr>
          <a:lstStyle/>
          <a:p>
            <a:pPr indent="240030" defTabSz="1219200" eaLnBrk="0" hangingPunct="0">
              <a:lnSpc>
                <a:spcPct val="150000"/>
              </a:lnSpc>
            </a:pPr>
            <a:r>
              <a:rPr lang="zh-CN" altLang="en-US" sz="2400">
                <a:latin typeface="楷体" panose="02010609060101010101" pitchFamily="49" charset="-122"/>
                <a:ea typeface="楷体" panose="02010609060101010101" pitchFamily="49" charset="-122"/>
                <a:sym typeface="宋体" panose="02010600030101010101" pitchFamily="2" charset="-122"/>
              </a:rPr>
              <a:t>补退税金额最小，财政资金压力较小</a:t>
            </a:r>
            <a:r>
              <a:rPr lang="zh-CN" altLang="en-US" sz="2400">
                <a:latin typeface="楷体" panose="02010609060101010101" pitchFamily="49" charset="-122"/>
                <a:ea typeface="楷体" panose="02010609060101010101" pitchFamily="49" charset="-122"/>
                <a:sym typeface="Arial" panose="020B0604020202020204" pitchFamily="34" charset="0"/>
              </a:rPr>
              <a:t>。</a:t>
            </a:r>
            <a:endParaRPr lang="zh-CN" altLang="en-US" sz="2400">
              <a:latin typeface="楷体" panose="02010609060101010101" pitchFamily="49" charset="-122"/>
              <a:ea typeface="楷体" panose="02010609060101010101" pitchFamily="49" charset="-122"/>
              <a:sym typeface="Arial" panose="020B0604020202020204" pitchFamily="34" charset="0"/>
            </a:endParaRPr>
          </a:p>
        </p:txBody>
      </p:sp>
      <p:cxnSp>
        <p:nvCxnSpPr>
          <p:cNvPr id="19" name="直接连接符 18"/>
          <p:cNvCxnSpPr/>
          <p:nvPr/>
        </p:nvCxnSpPr>
        <p:spPr>
          <a:xfrm>
            <a:off x="1241425" y="2686050"/>
            <a:ext cx="0" cy="4587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928" name="Oval 14"/>
          <p:cNvSpPr>
            <a:spLocks noChangeArrowheads="1"/>
          </p:cNvSpPr>
          <p:nvPr/>
        </p:nvSpPr>
        <p:spPr bwMode="auto">
          <a:xfrm>
            <a:off x="1047750" y="1905000"/>
            <a:ext cx="385763" cy="444500"/>
          </a:xfrm>
          <a:prstGeom prst="ellipse">
            <a:avLst/>
          </a:prstGeom>
          <a:solidFill>
            <a:srgbClr val="D99694"/>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1</a:t>
            </a:r>
            <a:endParaRPr lang="zh-CN" altLang="en-US" sz="1600" b="1">
              <a:solidFill>
                <a:schemeClr val="bg1"/>
              </a:solidFill>
              <a:latin typeface="Calibri" panose="020F0502020204030204" pitchFamily="34" charset="0"/>
              <a:sym typeface="+mn-ea"/>
            </a:endParaRPr>
          </a:p>
        </p:txBody>
      </p:sp>
      <p:sp>
        <p:nvSpPr>
          <p:cNvPr id="81929" name="Oval 88"/>
          <p:cNvSpPr>
            <a:spLocks noChangeArrowheads="1"/>
          </p:cNvSpPr>
          <p:nvPr/>
        </p:nvSpPr>
        <p:spPr bwMode="auto">
          <a:xfrm>
            <a:off x="1047750" y="3429000"/>
            <a:ext cx="385763" cy="444500"/>
          </a:xfrm>
          <a:prstGeom prst="ellipse">
            <a:avLst/>
          </a:prstGeom>
          <a:solidFill>
            <a:srgbClr val="FFC000"/>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2</a:t>
            </a:r>
            <a:endParaRPr lang="zh-CN" altLang="en-US" sz="1600" b="1">
              <a:solidFill>
                <a:schemeClr val="bg1"/>
              </a:solidFill>
              <a:latin typeface="Calibri" panose="020F0502020204030204" pitchFamily="34" charset="0"/>
              <a:sym typeface="+mn-ea"/>
            </a:endParaRPr>
          </a:p>
        </p:txBody>
      </p:sp>
      <p:sp>
        <p:nvSpPr>
          <p:cNvPr id="81930" name="Oval 89"/>
          <p:cNvSpPr>
            <a:spLocks noChangeArrowheads="1"/>
          </p:cNvSpPr>
          <p:nvPr/>
        </p:nvSpPr>
        <p:spPr bwMode="auto">
          <a:xfrm>
            <a:off x="1047750" y="5048250"/>
            <a:ext cx="385763" cy="444500"/>
          </a:xfrm>
          <a:prstGeom prst="ellipse">
            <a:avLst/>
          </a:prstGeom>
          <a:solidFill>
            <a:srgbClr val="00B0F0"/>
          </a:solidFill>
          <a:ln w="25400" algn="ctr">
            <a:noFill/>
            <a:round/>
          </a:ln>
        </p:spPr>
        <p:txBody>
          <a:bodyPr lIns="91438" tIns="45719" rIns="91438" bIns="45719" anchor="ctr"/>
          <a:lstStyle/>
          <a:p>
            <a:pPr algn="ctr" defTabSz="1219200" eaLnBrk="0" hangingPunct="0"/>
            <a:r>
              <a:rPr lang="en-US" altLang="zh-CN" sz="1600" b="1">
                <a:solidFill>
                  <a:schemeClr val="bg1"/>
                </a:solidFill>
                <a:latin typeface="Calibri" panose="020F0502020204030204" pitchFamily="34" charset="0"/>
                <a:sym typeface="+mn-ea"/>
              </a:rPr>
              <a:t>3</a:t>
            </a:r>
            <a:endParaRPr lang="zh-CN" altLang="en-US" sz="1600" b="1">
              <a:solidFill>
                <a:schemeClr val="bg1"/>
              </a:solidFill>
              <a:latin typeface="Calibri" panose="020F0502020204030204" pitchFamily="34" charset="0"/>
              <a:sym typeface="+mn-ea"/>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1"/>
          <a:srcRect/>
          <a:stretch>
            <a:fillRect/>
          </a:stretch>
        </p:blipFill>
        <p:spPr bwMode="auto">
          <a:xfrm>
            <a:off x="285750" y="1143000"/>
            <a:ext cx="11620500" cy="4991100"/>
          </a:xfrm>
          <a:prstGeom prst="rect">
            <a:avLst/>
          </a:prstGeom>
          <a:noFill/>
          <a:ln w="9525">
            <a:noFill/>
            <a:miter lim="800000"/>
            <a:headEnd/>
            <a:tailEnd/>
          </a:ln>
        </p:spPr>
      </p:pic>
      <p:sp>
        <p:nvSpPr>
          <p:cNvPr id="83970" name="Rectangle 1"/>
          <p:cNvSpPr>
            <a:spLocks noChangeArrowheads="1"/>
          </p:cNvSpPr>
          <p:nvPr/>
        </p:nvSpPr>
        <p:spPr bwMode="auto">
          <a:xfrm>
            <a:off x="1566863" y="192088"/>
            <a:ext cx="9017000" cy="773112"/>
          </a:xfrm>
          <a:prstGeom prst="rect">
            <a:avLst/>
          </a:prstGeom>
          <a:solidFill>
            <a:srgbClr val="FFFFFF"/>
          </a:solidFill>
          <a:ln w="9525">
            <a:noFill/>
            <a:miter lim="800000"/>
          </a:ln>
        </p:spPr>
        <p:txBody>
          <a:bodyPr wrap="none" lIns="121917" tIns="60958" rIns="121917" bIns="60958" anchor="ctr">
            <a:spAutoFit/>
          </a:bodyPr>
          <a:lstStyle/>
          <a:p>
            <a:pPr algn="ctr" eaLnBrk="0" hangingPunct="0">
              <a:lnSpc>
                <a:spcPct val="90000"/>
              </a:lnSpc>
            </a:pPr>
            <a:r>
              <a:rPr lang="zh-CN" altLang="en-US" sz="1600" b="1">
                <a:solidFill>
                  <a:srgbClr val="000000"/>
                </a:solidFill>
                <a:latin typeface="黑体" panose="02010609060101010101" charset="-122"/>
                <a:ea typeface="黑体" panose="02010609060101010101" charset="-122"/>
                <a:sym typeface="Arial" panose="020B0604020202020204" pitchFamily="34" charset="0"/>
              </a:rPr>
              <a:t>扣缴个人所得税报告表（</a:t>
            </a:r>
            <a:r>
              <a:rPr lang="en-US" altLang="zh-CN" sz="1600" b="1">
                <a:solidFill>
                  <a:srgbClr val="000000"/>
                </a:solidFill>
                <a:latin typeface="黑体" panose="02010609060101010101" charset="-122"/>
                <a:ea typeface="黑体" panose="02010609060101010101" charset="-122"/>
                <a:sym typeface="Arial" panose="020B0604020202020204" pitchFamily="34" charset="0"/>
              </a:rPr>
              <a:t>A</a:t>
            </a:r>
            <a:r>
              <a:rPr lang="zh-CN" altLang="en-US" sz="1600" b="1">
                <a:solidFill>
                  <a:srgbClr val="000000"/>
                </a:solidFill>
                <a:latin typeface="黑体" panose="02010609060101010101" charset="-122"/>
                <a:ea typeface="黑体" panose="02010609060101010101" charset="-122"/>
                <a:sym typeface="Arial" panose="020B0604020202020204" pitchFamily="34" charset="0"/>
              </a:rPr>
              <a:t>表部分） </a:t>
            </a:r>
            <a:endParaRPr lang="en-US" altLang="zh-CN" sz="1600" b="1">
              <a:solidFill>
                <a:srgbClr val="000000"/>
              </a:solidFill>
              <a:latin typeface="黑体" panose="02010609060101010101" charset="-122"/>
              <a:ea typeface="黑体" panose="02010609060101010101" charset="-122"/>
              <a:sym typeface="Arial" panose="020B0604020202020204" pitchFamily="34" charset="0"/>
            </a:endParaRPr>
          </a:p>
          <a:p>
            <a:pPr algn="ctr" eaLnBrk="0" hangingPunct="0">
              <a:lnSpc>
                <a:spcPct val="90000"/>
              </a:lnSpc>
            </a:pPr>
            <a:r>
              <a:rPr lang="zh-CN" altLang="en-US" sz="1200" b="1">
                <a:solidFill>
                  <a:srgbClr val="000000"/>
                </a:solidFill>
                <a:latin typeface="楷体_GB2312"/>
                <a:ea typeface="楷体_GB2312"/>
                <a:cs typeface="楷体_GB2312"/>
                <a:sym typeface="Arial" panose="020B0604020202020204" pitchFamily="34" charset="0"/>
              </a:rPr>
              <a:t>（适用于工资、薪金所得，劳务报酬所得，稿酬所得，特许权使用费所得预扣预缴）</a:t>
            </a:r>
            <a:endParaRPr lang="zh-CN" altLang="zh-CN" sz="1200">
              <a:solidFill>
                <a:srgbClr val="000000"/>
              </a:solidFill>
              <a:latin typeface="楷体_GB2312"/>
              <a:ea typeface="楷体_GB2312"/>
              <a:cs typeface="楷体_GB2312"/>
              <a:sym typeface="Arial" panose="020B0604020202020204" pitchFamily="34" charset="0"/>
            </a:endParaRPr>
          </a:p>
        </p:txBody>
      </p:sp>
      <p:sp>
        <p:nvSpPr>
          <p:cNvPr id="83971" name="灯片编号占位符 8"/>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A67D247F-18B6-434F-BE9B-9AB7AF49C03F}"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34"/>
          <p:cNvSpPr txBox="1">
            <a:spLocks noChangeArrowheads="1"/>
          </p:cNvSpPr>
          <p:nvPr/>
        </p:nvSpPr>
        <p:spPr bwMode="auto">
          <a:xfrm>
            <a:off x="1655763" y="568325"/>
            <a:ext cx="9480550" cy="449263"/>
          </a:xfrm>
          <a:prstGeom prst="rect">
            <a:avLst/>
          </a:prstGeom>
          <a:noFill/>
          <a:ln w="9525">
            <a:noFill/>
            <a:miter lim="800000"/>
          </a:ln>
        </p:spPr>
        <p:txBody>
          <a:bodyPr lIns="121917" tIns="60958" rIns="121917" bIns="60958">
            <a:spAutoFit/>
          </a:bodyPr>
          <a:lstStyle/>
          <a:p>
            <a:pPr>
              <a:lnSpc>
                <a:spcPct val="90000"/>
              </a:lnSpc>
            </a:pPr>
            <a:r>
              <a:rPr lang="zh-CN" altLang="en-US" sz="2400">
                <a:latin typeface="黑体" panose="02010609060101010101" charset="-122"/>
                <a:ea typeface="黑体" panose="02010609060101010101" charset="-122"/>
                <a:sym typeface="Arial" panose="020B0604020202020204" pitchFamily="34" charset="0"/>
              </a:rPr>
              <a:t>非居民纳税人工资薪金所得税款计算方法</a:t>
            </a:r>
            <a:r>
              <a:rPr lang="en-US" altLang="zh-CN" sz="2400">
                <a:latin typeface="黑体" panose="02010609060101010101" charset="-122"/>
                <a:ea typeface="黑体" panose="02010609060101010101" charset="-122"/>
                <a:sym typeface="Arial" panose="020B0604020202020204" pitchFamily="34" charset="0"/>
              </a:rPr>
              <a:t> ——</a:t>
            </a:r>
            <a:r>
              <a:rPr lang="zh-CN" altLang="en-US" sz="2400">
                <a:latin typeface="黑体" panose="02010609060101010101" charset="-122"/>
                <a:ea typeface="黑体" panose="02010609060101010101" charset="-122"/>
                <a:sym typeface="Arial" panose="020B0604020202020204" pitchFamily="34" charset="0"/>
              </a:rPr>
              <a:t>直接计算扣缴</a:t>
            </a:r>
            <a:endParaRPr lang="id-ID" altLang="zh-CN" sz="2400">
              <a:latin typeface="黑体" panose="02010609060101010101" charset="-122"/>
              <a:ea typeface="黑体" panose="02010609060101010101" charset="-122"/>
              <a:sym typeface="Arial" panose="020B0604020202020204" pitchFamily="34" charset="0"/>
            </a:endParaRPr>
          </a:p>
        </p:txBody>
      </p:sp>
      <p:sp>
        <p:nvSpPr>
          <p:cNvPr id="84994" name="矩形 1"/>
          <p:cNvSpPr>
            <a:spLocks noChangeArrowheads="1"/>
          </p:cNvSpPr>
          <p:nvPr/>
        </p:nvSpPr>
        <p:spPr bwMode="auto">
          <a:xfrm>
            <a:off x="952500" y="1809750"/>
            <a:ext cx="10382250" cy="854075"/>
          </a:xfrm>
          <a:prstGeom prst="rect">
            <a:avLst/>
          </a:prstGeom>
          <a:noFill/>
          <a:ln w="9525">
            <a:noFill/>
            <a:miter lim="800000"/>
          </a:ln>
        </p:spPr>
        <p:txBody>
          <a:bodyPr lIns="121917" tIns="60958" rIns="121917" bIns="60958">
            <a:spAutoFit/>
          </a:bodyPr>
          <a:lstStyle/>
          <a:p>
            <a:pPr eaLnBrk="0" hangingPunct="0">
              <a:lnSpc>
                <a:spcPct val="150000"/>
              </a:lnSpc>
            </a:pPr>
            <a:r>
              <a:rPr lang="zh-CN" altLang="en-US" sz="1600">
                <a:solidFill>
                  <a:schemeClr val="tx2"/>
                </a:solidFill>
                <a:ea typeface="幼圆" pitchFamily="49" charset="-122"/>
                <a:sym typeface="Arial" panose="020B0604020202020204" pitchFamily="34" charset="0"/>
              </a:rPr>
              <a:t>    </a:t>
            </a:r>
            <a:r>
              <a:rPr lang="zh-CN" altLang="en-US" sz="1600">
                <a:ea typeface="幼圆" pitchFamily="49" charset="-122"/>
                <a:sym typeface="Arial" panose="020B0604020202020204" pitchFamily="34" charset="0"/>
              </a:rPr>
              <a:t>非居民个人的工资、薪金所得，以每月收入额减除费用五千元后的余额为应纳税所得额，适用按月换算后的综合所得税率表计算应纳税额。</a:t>
            </a:r>
            <a:endParaRPr lang="zh-CN" altLang="zh-CN" sz="1600">
              <a:ea typeface="幼圆" pitchFamily="49" charset="-122"/>
              <a:sym typeface="Arial" panose="020B0604020202020204" pitchFamily="34" charset="0"/>
            </a:endParaRPr>
          </a:p>
        </p:txBody>
      </p:sp>
      <p:sp>
        <p:nvSpPr>
          <p:cNvPr id="84995" name="矩形 2"/>
          <p:cNvSpPr>
            <a:spLocks noChangeArrowheads="1"/>
          </p:cNvSpPr>
          <p:nvPr/>
        </p:nvSpPr>
        <p:spPr bwMode="auto">
          <a:xfrm>
            <a:off x="952500" y="3238500"/>
            <a:ext cx="10668000" cy="854075"/>
          </a:xfrm>
          <a:prstGeom prst="rect">
            <a:avLst/>
          </a:prstGeom>
          <a:noFill/>
          <a:ln w="9525">
            <a:noFill/>
            <a:miter lim="800000"/>
          </a:ln>
        </p:spPr>
        <p:txBody>
          <a:bodyPr lIns="121917" tIns="60958" rIns="121917" bIns="60958">
            <a:spAutoFit/>
          </a:bodyPr>
          <a:lstStyle/>
          <a:p>
            <a:pPr eaLnBrk="0" hangingPunct="0">
              <a:lnSpc>
                <a:spcPct val="150000"/>
              </a:lnSpc>
            </a:pPr>
            <a:r>
              <a:rPr lang="zh-CN" altLang="en-US" sz="1600">
                <a:solidFill>
                  <a:srgbClr val="000000"/>
                </a:solidFill>
                <a:ea typeface="幼圆" pitchFamily="49" charset="-122"/>
                <a:sym typeface="Arial" panose="020B0604020202020204" pitchFamily="34" charset="0"/>
              </a:rPr>
              <a:t>    </a:t>
            </a:r>
            <a:r>
              <a:rPr lang="zh-CN" altLang="en-US" sz="1600">
                <a:ea typeface="幼圆" pitchFamily="49" charset="-122"/>
                <a:sym typeface="Arial" panose="020B0604020202020204" pitchFamily="34" charset="0"/>
              </a:rPr>
              <a:t>非居民个人达到居民个人条件时，应当告知扣缴义务人，但一个纳税年度内税款扣缴方法保持不变，年度终了后按照居民个人有关规定办理汇算清缴。</a:t>
            </a:r>
            <a:endParaRPr lang="en-US" altLang="zh-CN" sz="1600" b="1">
              <a:ea typeface="幼圆" pitchFamily="49" charset="-122"/>
              <a:sym typeface="Arial" panose="020B0604020202020204" pitchFamily="34" charset="0"/>
            </a:endParaRPr>
          </a:p>
        </p:txBody>
      </p:sp>
      <p:sp>
        <p:nvSpPr>
          <p:cNvPr id="84996" name="矩形 2"/>
          <p:cNvSpPr>
            <a:spLocks noChangeArrowheads="1"/>
          </p:cNvSpPr>
          <p:nvPr/>
        </p:nvSpPr>
        <p:spPr bwMode="auto">
          <a:xfrm>
            <a:off x="1047750" y="4857750"/>
            <a:ext cx="10668000" cy="609600"/>
          </a:xfrm>
          <a:prstGeom prst="rect">
            <a:avLst/>
          </a:prstGeom>
          <a:noFill/>
          <a:ln w="9525">
            <a:noFill/>
            <a:miter lim="800000"/>
          </a:ln>
        </p:spPr>
        <p:txBody>
          <a:bodyPr lIns="121917" tIns="60958" rIns="121917" bIns="60958">
            <a:spAutoFit/>
          </a:bodyPr>
          <a:lstStyle/>
          <a:p>
            <a:pPr eaLnBrk="0" hangingPunct="0">
              <a:lnSpc>
                <a:spcPct val="150000"/>
              </a:lnSpc>
            </a:pPr>
            <a:r>
              <a:rPr lang="zh-CN" altLang="en-US" sz="1600">
                <a:solidFill>
                  <a:srgbClr val="000000"/>
                </a:solidFill>
                <a:ea typeface="幼圆" pitchFamily="49" charset="-122"/>
                <a:sym typeface="Arial" panose="020B0604020202020204" pitchFamily="34" charset="0"/>
              </a:rPr>
              <a:t>    </a:t>
            </a:r>
            <a:endParaRPr lang="en-US" altLang="zh-CN" sz="1600" b="1">
              <a:solidFill>
                <a:srgbClr val="000000"/>
              </a:solidFill>
              <a:ea typeface="幼圆" pitchFamily="49" charset="-122"/>
              <a:sym typeface="Arial" panose="020B0604020202020204" pitchFamily="34" charset="0"/>
            </a:endParaRPr>
          </a:p>
        </p:txBody>
      </p:sp>
      <p:sp>
        <p:nvSpPr>
          <p:cNvPr id="84997" name="矩形 2"/>
          <p:cNvSpPr>
            <a:spLocks noChangeArrowheads="1"/>
          </p:cNvSpPr>
          <p:nvPr/>
        </p:nvSpPr>
        <p:spPr bwMode="auto">
          <a:xfrm>
            <a:off x="1047750" y="4762500"/>
            <a:ext cx="10668000" cy="854075"/>
          </a:xfrm>
          <a:prstGeom prst="rect">
            <a:avLst/>
          </a:prstGeom>
          <a:noFill/>
          <a:ln w="9525">
            <a:noFill/>
            <a:miter lim="800000"/>
          </a:ln>
        </p:spPr>
        <p:txBody>
          <a:bodyPr lIns="121917" tIns="60958" rIns="121917" bIns="60958">
            <a:spAutoFit/>
          </a:bodyPr>
          <a:lstStyle/>
          <a:p>
            <a:pPr eaLnBrk="0" hangingPunct="0">
              <a:lnSpc>
                <a:spcPct val="150000"/>
              </a:lnSpc>
            </a:pPr>
            <a:r>
              <a:rPr lang="zh-CN" altLang="en-US" sz="1600">
                <a:solidFill>
                  <a:srgbClr val="000000"/>
                </a:solidFill>
                <a:ea typeface="幼圆" pitchFamily="49" charset="-122"/>
                <a:sym typeface="Arial" panose="020B0604020202020204" pitchFamily="34" charset="0"/>
              </a:rPr>
              <a:t>    </a:t>
            </a:r>
            <a:r>
              <a:rPr lang="zh-CN" altLang="en-US" sz="1600">
                <a:ea typeface="幼圆" pitchFamily="49" charset="-122"/>
                <a:sym typeface="Arial" panose="020B0604020202020204" pitchFamily="34" charset="0"/>
              </a:rPr>
              <a:t>非居民个人申请享受税收协定待遇的，应当在取得应税所得时主动向扣缴义务人提出，并提交相关信息、资料，扣缴义务人代扣代缴税款时按照非居民个人享受税收协定待遇有关办法办理。</a:t>
            </a:r>
            <a:endParaRPr lang="en-US" altLang="zh-CN" sz="1600" b="1">
              <a:ea typeface="幼圆" pitchFamily="49" charset="-122"/>
              <a:sym typeface="Arial" panose="020B0604020202020204" pitchFamily="34" charset="0"/>
            </a:endParaRPr>
          </a:p>
        </p:txBody>
      </p:sp>
      <p:sp>
        <p:nvSpPr>
          <p:cNvPr id="84998" name="灯片编号占位符 10"/>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BA2BDF0D-2531-4D23-AF17-EDCCC15D9D8C}"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70" name="Group 58"/>
          <p:cNvGraphicFramePr>
            <a:graphicFrameLocks noGrp="1"/>
          </p:cNvGraphicFramePr>
          <p:nvPr/>
        </p:nvGraphicFramePr>
        <p:xfrm>
          <a:off x="1524000" y="1428750"/>
          <a:ext cx="8667750" cy="4370388"/>
        </p:xfrm>
        <a:graphic>
          <a:graphicData uri="http://schemas.openxmlformats.org/drawingml/2006/table">
            <a:tbl>
              <a:tblPr/>
              <a:tblGrid>
                <a:gridCol w="1138238"/>
                <a:gridCol w="4003675"/>
                <a:gridCol w="1708150"/>
                <a:gridCol w="1817687"/>
              </a:tblGrid>
              <a:tr h="546100">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级数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累计预缴应纳税所得额</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税率</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速算扣除数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不超过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12000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7688">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12000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1410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2660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4410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6</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80000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7160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80000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15160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7088" name="Rectangle 1"/>
          <p:cNvSpPr>
            <a:spLocks noChangeArrowheads="1"/>
          </p:cNvSpPr>
          <p:nvPr/>
        </p:nvSpPr>
        <p:spPr bwMode="auto">
          <a:xfrm>
            <a:off x="4395788" y="573088"/>
            <a:ext cx="3314700" cy="488950"/>
          </a:xfrm>
          <a:prstGeom prst="rect">
            <a:avLst/>
          </a:prstGeom>
          <a:solidFill>
            <a:srgbClr val="FFFFFF"/>
          </a:solidFill>
          <a:ln w="9525">
            <a:noFill/>
            <a:miter lim="800000"/>
          </a:ln>
        </p:spPr>
        <p:txBody>
          <a:bodyPr wrap="none" lIns="121917" tIns="60958" rIns="121917" bIns="60958" anchor="ctr">
            <a:spAutoFit/>
          </a:bodyPr>
          <a:lstStyle/>
          <a:p>
            <a:pPr algn="ctr" eaLnBrk="0" hangingPunct="0">
              <a:lnSpc>
                <a:spcPct val="90000"/>
              </a:lnSpc>
            </a:pPr>
            <a:r>
              <a:rPr lang="zh-CN" altLang="zh-CN" sz="1600" b="1">
                <a:solidFill>
                  <a:srgbClr val="000000"/>
                </a:solidFill>
                <a:latin typeface="黑体" panose="02010609060101010101" charset="-122"/>
                <a:ea typeface="黑体" panose="02010609060101010101" charset="-122"/>
                <a:sym typeface="Arial" panose="020B0604020202020204" pitchFamily="34" charset="0"/>
              </a:rPr>
              <a:t>非居民个人月度税率表</a:t>
            </a:r>
            <a:endParaRPr lang="zh-CN" altLang="zh-CN" sz="1600">
              <a:solidFill>
                <a:srgbClr val="000000"/>
              </a:solidFill>
              <a:ea typeface="黑体" panose="02010609060101010101" charset="-122"/>
              <a:sym typeface="Arial" panose="020B0604020202020204" pitchFamily="34" charset="0"/>
            </a:endParaRPr>
          </a:p>
        </p:txBody>
      </p:sp>
      <p:sp>
        <p:nvSpPr>
          <p:cNvPr id="87089" name="灯片编号占位符 6"/>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0F6C458B-1D73-493F-987E-53EC023A1E74}"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左右箭头 147"/>
          <p:cNvSpPr>
            <a:spLocks noChangeArrowheads="1"/>
          </p:cNvSpPr>
          <p:nvPr/>
        </p:nvSpPr>
        <p:spPr bwMode="auto">
          <a:xfrm>
            <a:off x="2255838" y="3633788"/>
            <a:ext cx="9504362" cy="328612"/>
          </a:xfrm>
          <a:prstGeom prst="leftRightArrow">
            <a:avLst>
              <a:gd name="adj1" fmla="val 68981"/>
              <a:gd name="adj2" fmla="val 48472"/>
            </a:avLst>
          </a:prstGeom>
          <a:solidFill>
            <a:srgbClr val="558ED5"/>
          </a:solidFill>
          <a:ln w="3175" algn="ctr">
            <a:noFill/>
            <a:miter lim="800000"/>
          </a:ln>
        </p:spPr>
        <p:txBody>
          <a:bodyPr lIns="121917" tIns="60958" rIns="121917" bIns="60958" anchor="ctr"/>
          <a:lstStyle/>
          <a:p>
            <a:pPr algn="ctr" defTabSz="1219200">
              <a:lnSpc>
                <a:spcPct val="120000"/>
              </a:lnSpc>
            </a:pPr>
            <a:endParaRPr lang="zh-CN" altLang="en-US" sz="1900" b="1">
              <a:solidFill>
                <a:srgbClr val="3A3A3A"/>
              </a:solidFill>
              <a:latin typeface="微软雅黑" panose="020B0503020204020204" pitchFamily="34" charset="-122"/>
              <a:sym typeface="Arial" panose="020B0604020202020204" pitchFamily="34" charset="0"/>
            </a:endParaRPr>
          </a:p>
        </p:txBody>
      </p:sp>
      <p:sp>
        <p:nvSpPr>
          <p:cNvPr id="88066" name="文本框 34"/>
          <p:cNvSpPr txBox="1">
            <a:spLocks noChangeArrowheads="1"/>
          </p:cNvSpPr>
          <p:nvPr/>
        </p:nvSpPr>
        <p:spPr bwMode="auto">
          <a:xfrm>
            <a:off x="1744663" y="584200"/>
            <a:ext cx="9480550" cy="504825"/>
          </a:xfrm>
          <a:prstGeom prst="rect">
            <a:avLst/>
          </a:prstGeom>
          <a:noFill/>
          <a:ln w="9525">
            <a:noFill/>
            <a:miter lim="800000"/>
          </a:ln>
        </p:spPr>
        <p:txBody>
          <a:bodyPr lIns="121917" tIns="60958" rIns="121917" bIns="60958">
            <a:spAutoFit/>
          </a:bodyPr>
          <a:lstStyle/>
          <a:p>
            <a:pPr>
              <a:lnSpc>
                <a:spcPct val="90000"/>
              </a:lnSpc>
            </a:pPr>
            <a:r>
              <a:rPr lang="zh-CN" altLang="en-US" sz="2800">
                <a:latin typeface="黑体" panose="02010609060101010101" charset="-122"/>
                <a:ea typeface="黑体" panose="02010609060101010101" charset="-122"/>
                <a:sym typeface="Arial" panose="020B0604020202020204" pitchFamily="34" charset="0"/>
              </a:rPr>
              <a:t>劳务报酬、稿酬所得、特许权使用费所得的扣缴方法</a:t>
            </a:r>
            <a:endParaRPr lang="id-ID" altLang="zh-CN" sz="2800">
              <a:latin typeface="黑体" panose="02010609060101010101" charset="-122"/>
              <a:ea typeface="黑体" panose="02010609060101010101" charset="-122"/>
              <a:sym typeface="Arial" panose="020B0604020202020204" pitchFamily="34" charset="0"/>
            </a:endParaRPr>
          </a:p>
        </p:txBody>
      </p:sp>
      <p:sp>
        <p:nvSpPr>
          <p:cNvPr id="88067" name="矩形 2"/>
          <p:cNvSpPr>
            <a:spLocks noChangeArrowheads="1"/>
          </p:cNvSpPr>
          <p:nvPr/>
        </p:nvSpPr>
        <p:spPr bwMode="auto">
          <a:xfrm>
            <a:off x="2832100" y="2444750"/>
            <a:ext cx="8883650" cy="395288"/>
          </a:xfrm>
          <a:prstGeom prst="rect">
            <a:avLst/>
          </a:prstGeom>
          <a:noFill/>
          <a:ln w="9525">
            <a:noFill/>
            <a:miter lim="800000"/>
          </a:ln>
        </p:spPr>
        <p:txBody>
          <a:bodyPr lIns="121917" tIns="60958" rIns="121917" bIns="60958">
            <a:spAutoFit/>
          </a:bodyPr>
          <a:lstStyle/>
          <a:p>
            <a:pPr eaLnBrk="0" hangingPunct="0">
              <a:lnSpc>
                <a:spcPct val="90000"/>
              </a:lnSpc>
            </a:pPr>
            <a:r>
              <a:rPr lang="zh-CN" altLang="zh-CN" sz="2000">
                <a:latin typeface="黑体" panose="02010609060101010101" charset="-122"/>
                <a:ea typeface="黑体" panose="02010609060101010101" charset="-122"/>
                <a:sym typeface="Arial" panose="020B0604020202020204" pitchFamily="34" charset="0"/>
              </a:rPr>
              <a:t>年度中间（预缴）：基本</a:t>
            </a:r>
            <a:r>
              <a:rPr lang="zh-CN" altLang="zh-CN" sz="2000">
                <a:latin typeface="楷体_GB2312"/>
                <a:ea typeface="黑体" panose="02010609060101010101" charset="-122"/>
                <a:cs typeface="楷体_GB2312"/>
                <a:sym typeface="Arial" panose="020B0604020202020204" pitchFamily="34" charset="0"/>
              </a:rPr>
              <a:t>平移现</a:t>
            </a:r>
            <a:r>
              <a:rPr lang="zh-CN" altLang="en-US" sz="2000">
                <a:latin typeface="楷体_GB2312"/>
                <a:ea typeface="黑体" panose="02010609060101010101" charset="-122"/>
                <a:cs typeface="楷体_GB2312"/>
                <a:sym typeface="Arial" panose="020B0604020202020204" pitchFamily="34" charset="0"/>
              </a:rPr>
              <a:t>行</a:t>
            </a:r>
            <a:r>
              <a:rPr lang="zh-CN" altLang="zh-CN" sz="2000">
                <a:latin typeface="楷体_GB2312"/>
                <a:ea typeface="黑体" panose="02010609060101010101" charset="-122"/>
                <a:cs typeface="楷体_GB2312"/>
                <a:sym typeface="Arial" panose="020B0604020202020204" pitchFamily="34" charset="0"/>
              </a:rPr>
              <a:t>代扣代缴方法</a:t>
            </a:r>
            <a:endParaRPr lang="zh-CN" altLang="zh-CN" sz="2000">
              <a:latin typeface="楷体_GB2312"/>
              <a:ea typeface="黑体" panose="02010609060101010101" charset="-122"/>
              <a:cs typeface="楷体_GB2312"/>
              <a:sym typeface="Arial" panose="020B0604020202020204" pitchFamily="34" charset="0"/>
            </a:endParaRPr>
          </a:p>
        </p:txBody>
      </p:sp>
      <p:sp>
        <p:nvSpPr>
          <p:cNvPr id="88068" name="矩形 4"/>
          <p:cNvSpPr>
            <a:spLocks noChangeArrowheads="1"/>
          </p:cNvSpPr>
          <p:nvPr/>
        </p:nvSpPr>
        <p:spPr bwMode="auto">
          <a:xfrm>
            <a:off x="2882900" y="4227513"/>
            <a:ext cx="8737600" cy="669925"/>
          </a:xfrm>
          <a:prstGeom prst="rect">
            <a:avLst/>
          </a:prstGeom>
          <a:noFill/>
          <a:ln w="9525">
            <a:noFill/>
            <a:miter lim="800000"/>
          </a:ln>
        </p:spPr>
        <p:txBody>
          <a:bodyPr lIns="121917" tIns="60958" rIns="121917" bIns="60958">
            <a:spAutoFit/>
          </a:bodyPr>
          <a:lstStyle/>
          <a:p>
            <a:pPr eaLnBrk="0" hangingPunct="0">
              <a:lnSpc>
                <a:spcPct val="90000"/>
              </a:lnSpc>
            </a:pPr>
            <a:r>
              <a:rPr lang="zh-CN" altLang="zh-CN" sz="2000">
                <a:latin typeface="黑体" panose="02010609060101010101" charset="-122"/>
                <a:ea typeface="黑体" panose="02010609060101010101" charset="-122"/>
                <a:sym typeface="Arial" panose="020B0604020202020204" pitchFamily="34" charset="0"/>
              </a:rPr>
              <a:t>年度中间（扣缴）：</a:t>
            </a:r>
            <a:r>
              <a:rPr lang="zh-CN" altLang="zh-CN" sz="2000">
                <a:latin typeface="楷体_GB2312"/>
                <a:ea typeface="黑体" panose="02010609060101010101" charset="-122"/>
                <a:cs typeface="楷体_GB2312"/>
                <a:sym typeface="Arial" panose="020B0604020202020204" pitchFamily="34" charset="0"/>
              </a:rPr>
              <a:t>直接按月或按次，以收入额为应纳税所得额，直接代扣代缴</a:t>
            </a:r>
            <a:endParaRPr lang="zh-CN" altLang="zh-CN" sz="2000">
              <a:latin typeface="楷体_GB2312"/>
              <a:ea typeface="黑体" panose="02010609060101010101" charset="-122"/>
              <a:cs typeface="楷体_GB2312"/>
              <a:sym typeface="Arial" panose="020B0604020202020204" pitchFamily="34" charset="0"/>
            </a:endParaRPr>
          </a:p>
        </p:txBody>
      </p:sp>
      <p:sp>
        <p:nvSpPr>
          <p:cNvPr id="140" name="泪滴形 139"/>
          <p:cNvSpPr/>
          <p:nvPr/>
        </p:nvSpPr>
        <p:spPr>
          <a:xfrm flipV="1">
            <a:off x="449263" y="1809750"/>
            <a:ext cx="1997075" cy="1998663"/>
          </a:xfrm>
          <a:prstGeom prst="teardrop">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2" name="组合 140"/>
          <p:cNvGrpSpPr/>
          <p:nvPr/>
        </p:nvGrpSpPr>
        <p:grpSpPr>
          <a:xfrm>
            <a:off x="851877" y="2225261"/>
            <a:ext cx="1578914" cy="1578049"/>
            <a:chOff x="4418886" y="2012026"/>
            <a:chExt cx="1183861" cy="1183862"/>
          </a:xfrm>
          <a:effectLst>
            <a:outerShdw blurRad="127000" dist="63500" dir="2700000" algn="tl" rotWithShape="0">
              <a:prstClr val="black">
                <a:alpha val="40000"/>
              </a:prstClr>
            </a:outerShdw>
          </a:effectLst>
        </p:grpSpPr>
        <p:sp>
          <p:nvSpPr>
            <p:cNvPr id="142" name="泪滴形 141"/>
            <p:cNvSpPr/>
            <p:nvPr/>
          </p:nvSpPr>
          <p:spPr>
            <a:xfrm flipV="1">
              <a:off x="4418886" y="2012026"/>
              <a:ext cx="1183861" cy="1183862"/>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143" name="泪滴形 142"/>
            <p:cNvSpPr/>
            <p:nvPr/>
          </p:nvSpPr>
          <p:spPr>
            <a:xfrm flipV="1">
              <a:off x="4418886" y="2012026"/>
              <a:ext cx="1183861" cy="1183862"/>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88071" name="矩形 3"/>
          <p:cNvSpPr>
            <a:spLocks noChangeArrowheads="1"/>
          </p:cNvSpPr>
          <p:nvPr/>
        </p:nvSpPr>
        <p:spPr bwMode="auto">
          <a:xfrm>
            <a:off x="903288" y="2813050"/>
            <a:ext cx="1463675" cy="490538"/>
          </a:xfrm>
          <a:prstGeom prst="rect">
            <a:avLst/>
          </a:prstGeom>
          <a:noFill/>
          <a:ln w="9525">
            <a:noFill/>
            <a:miter lim="800000"/>
          </a:ln>
        </p:spPr>
        <p:txBody>
          <a:bodyPr wrap="none" lIns="121917" tIns="60958" rIns="121917" bIns="60958">
            <a:spAutoFit/>
          </a:bodyPr>
          <a:lstStyle/>
          <a:p>
            <a:pPr eaLnBrk="0" hangingPunct="0">
              <a:lnSpc>
                <a:spcPct val="90000"/>
              </a:lnSpc>
            </a:pPr>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居民个人</a:t>
            </a:r>
            <a:endPar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泪滴形 143"/>
          <p:cNvSpPr/>
          <p:nvPr/>
        </p:nvSpPr>
        <p:spPr>
          <a:xfrm>
            <a:off x="144463" y="3810000"/>
            <a:ext cx="2300287" cy="2300288"/>
          </a:xfrm>
          <a:prstGeom prst="teardrop">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nvGrpSpPr>
          <p:cNvPr id="3" name="组合 144"/>
          <p:cNvGrpSpPr/>
          <p:nvPr/>
        </p:nvGrpSpPr>
        <p:grpSpPr>
          <a:xfrm>
            <a:off x="611021" y="3792808"/>
            <a:ext cx="1818551" cy="1818106"/>
            <a:chOff x="4233262" y="3380003"/>
            <a:chExt cx="1363913" cy="1363914"/>
          </a:xfrm>
          <a:effectLst>
            <a:outerShdw blurRad="127000" dist="63500" dir="2700000" algn="tl" rotWithShape="0">
              <a:prstClr val="black">
                <a:alpha val="40000"/>
              </a:prstClr>
            </a:outerShdw>
          </a:effectLst>
        </p:grpSpPr>
        <p:sp>
          <p:nvSpPr>
            <p:cNvPr id="146" name="泪滴形 145"/>
            <p:cNvSpPr/>
            <p:nvPr/>
          </p:nvSpPr>
          <p:spPr>
            <a:xfrm>
              <a:off x="4233262" y="3380003"/>
              <a:ext cx="1363913" cy="1363914"/>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sp>
          <p:nvSpPr>
            <p:cNvPr id="147" name="泪滴形 146"/>
            <p:cNvSpPr/>
            <p:nvPr/>
          </p:nvSpPr>
          <p:spPr>
            <a:xfrm>
              <a:off x="4233262" y="3380003"/>
              <a:ext cx="1363913" cy="1363914"/>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ym typeface="+mn-lt"/>
              </a:endParaRPr>
            </a:p>
          </p:txBody>
        </p:sp>
      </p:grpSp>
      <p:sp>
        <p:nvSpPr>
          <p:cNvPr id="88074" name="矩形 133"/>
          <p:cNvSpPr>
            <a:spLocks noChangeArrowheads="1"/>
          </p:cNvSpPr>
          <p:nvPr/>
        </p:nvSpPr>
        <p:spPr bwMode="auto">
          <a:xfrm>
            <a:off x="615950" y="4413250"/>
            <a:ext cx="1766888" cy="490538"/>
          </a:xfrm>
          <a:prstGeom prst="rect">
            <a:avLst/>
          </a:prstGeom>
          <a:noFill/>
          <a:ln w="9525">
            <a:noFill/>
            <a:miter lim="800000"/>
          </a:ln>
        </p:spPr>
        <p:txBody>
          <a:bodyPr wrap="none" lIns="121917" tIns="60958" rIns="121917" bIns="60958">
            <a:spAutoFit/>
          </a:bodyPr>
          <a:lstStyle/>
          <a:p>
            <a:pPr eaLnBrk="0" hangingPunct="0">
              <a:lnSpc>
                <a:spcPct val="90000"/>
              </a:lnSpc>
            </a:pPr>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非居民个人</a:t>
            </a:r>
            <a:endPar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8075" name="灯片编号占位符 21"/>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51E727A5-33CA-468D-86DC-790A4A281512}"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文本框 34"/>
          <p:cNvSpPr txBox="1">
            <a:spLocks noChangeArrowheads="1"/>
          </p:cNvSpPr>
          <p:nvPr/>
        </p:nvSpPr>
        <p:spPr bwMode="auto">
          <a:xfrm>
            <a:off x="1563688" y="571500"/>
            <a:ext cx="9996487" cy="504825"/>
          </a:xfrm>
          <a:prstGeom prst="rect">
            <a:avLst/>
          </a:prstGeom>
          <a:noFill/>
          <a:ln w="9525">
            <a:noFill/>
            <a:miter lim="800000"/>
          </a:ln>
        </p:spPr>
        <p:txBody>
          <a:bodyPr lIns="121917" tIns="60958" rIns="121917" bIns="60958">
            <a:spAutoFit/>
          </a:bodyPr>
          <a:lstStyle/>
          <a:p>
            <a:pPr>
              <a:lnSpc>
                <a:spcPct val="90000"/>
              </a:lnSpc>
            </a:pPr>
            <a:r>
              <a:rPr lang="zh-CN" altLang="en-US" sz="2800">
                <a:latin typeface="微软雅黑" panose="020B0503020204020204" pitchFamily="34" charset="-122"/>
                <a:ea typeface="微软雅黑" panose="020B0503020204020204" pitchFamily="34" charset="-122"/>
                <a:sym typeface="Arial" panose="020B0604020202020204" pitchFamily="34" charset="0"/>
              </a:rPr>
              <a:t>居民个人劳务报酬、稿酬所得、特许权使用费所得的预扣预缴</a:t>
            </a:r>
            <a:endParaRPr lang="zh-CN" altLang="zh-CN" sz="2800">
              <a:latin typeface="微软雅黑" panose="020B0503020204020204" pitchFamily="34" charset="-122"/>
              <a:ea typeface="微软雅黑" panose="020B0503020204020204" pitchFamily="34" charset="-122"/>
              <a:sym typeface="Arial" panose="020B0604020202020204" pitchFamily="34" charset="0"/>
            </a:endParaRPr>
          </a:p>
        </p:txBody>
      </p:sp>
      <p:sp>
        <p:nvSpPr>
          <p:cNvPr id="90114" name="矩形 1"/>
          <p:cNvSpPr>
            <a:spLocks noChangeArrowheads="1"/>
          </p:cNvSpPr>
          <p:nvPr/>
        </p:nvSpPr>
        <p:spPr bwMode="auto">
          <a:xfrm>
            <a:off x="1517650" y="1585913"/>
            <a:ext cx="10452100" cy="4354512"/>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sz="2400">
                <a:latin typeface="仿宋" panose="02010609060101010101" pitchFamily="49" charset="-122"/>
                <a:ea typeface="仿宋" panose="02010609060101010101" pitchFamily="49" charset="-122"/>
                <a:sym typeface="Arial" panose="020B0604020202020204" pitchFamily="34" charset="0"/>
              </a:rPr>
              <a:t> </a:t>
            </a:r>
            <a:r>
              <a:rPr lang="zh-CN" altLang="en-US" sz="2300">
                <a:latin typeface="仿宋" panose="02010609060101010101" pitchFamily="49" charset="-122"/>
                <a:ea typeface="仿宋" panose="02010609060101010101" pitchFamily="49" charset="-122"/>
                <a:sym typeface="Arial" panose="020B0604020202020204" pitchFamily="34" charset="0"/>
              </a:rPr>
              <a:t>劳务报酬所得、稿酬所得、特许权使用费所得以每次收入减除</a:t>
            </a:r>
            <a:r>
              <a:rPr lang="zh-CN" altLang="en-US" sz="2300" b="1">
                <a:latin typeface="仿宋" panose="02010609060101010101" pitchFamily="49" charset="-122"/>
                <a:ea typeface="仿宋" panose="02010609060101010101" pitchFamily="49" charset="-122"/>
                <a:sym typeface="Arial" panose="020B0604020202020204" pitchFamily="34" charset="0"/>
              </a:rPr>
              <a:t>费用</a:t>
            </a:r>
            <a:r>
              <a:rPr lang="zh-CN" altLang="en-US" sz="2300">
                <a:latin typeface="仿宋" panose="02010609060101010101" pitchFamily="49" charset="-122"/>
                <a:ea typeface="仿宋" panose="02010609060101010101" pitchFamily="49" charset="-122"/>
                <a:sym typeface="Arial" panose="020B0604020202020204" pitchFamily="34" charset="0"/>
              </a:rPr>
              <a:t>后的余额为收入额；稿酬所得的收入额减按百分之七十计算。</a:t>
            </a:r>
            <a:endParaRPr lang="zh-CN" altLang="zh-CN" sz="2300" noProof="1">
              <a:latin typeface="仿宋" panose="02010609060101010101" pitchFamily="49" charset="-122"/>
              <a:ea typeface="仿宋" panose="02010609060101010101" pitchFamily="49" charset="-122"/>
              <a:cs typeface="楷体_GB2312"/>
              <a:sym typeface="+mn-ea"/>
            </a:endParaRPr>
          </a:p>
          <a:p>
            <a:pPr indent="457200" eaLnBrk="0" hangingPunct="0">
              <a:lnSpc>
                <a:spcPct val="150000"/>
              </a:lnSpc>
            </a:pPr>
            <a:r>
              <a:rPr lang="en-US" altLang="zh-CN" sz="2300">
                <a:latin typeface="仿宋" panose="02010609060101010101" pitchFamily="49" charset="-122"/>
                <a:ea typeface="仿宋" panose="02010609060101010101" pitchFamily="49" charset="-122"/>
                <a:cs typeface="楷体_GB2312"/>
                <a:sym typeface="+mn-ea"/>
              </a:rPr>
              <a:t> </a:t>
            </a:r>
            <a:r>
              <a:rPr lang="zh-CN" altLang="zh-CN" sz="2300" noProof="1">
                <a:latin typeface="仿宋" panose="02010609060101010101" pitchFamily="49" charset="-122"/>
                <a:ea typeface="仿宋" panose="02010609060101010101" pitchFamily="49" charset="-122"/>
                <a:cs typeface="楷体_GB2312"/>
                <a:sym typeface="+mn-ea"/>
              </a:rPr>
              <a:t>预扣预缴环节，每次收入不超过四千元的，费用按八百元计算；每次收入四千元以上的，费用按百分之二十计算。</a:t>
            </a:r>
            <a:endParaRPr lang="zh-CN" altLang="zh-CN" sz="2300" noProof="1">
              <a:latin typeface="仿宋" panose="02010609060101010101" pitchFamily="49" charset="-122"/>
              <a:ea typeface="仿宋" panose="02010609060101010101" pitchFamily="49" charset="-122"/>
              <a:cs typeface="楷体_GB2312"/>
              <a:sym typeface="+mn-ea"/>
            </a:endParaRPr>
          </a:p>
          <a:p>
            <a:pPr indent="457200" eaLnBrk="0" hangingPunct="0">
              <a:lnSpc>
                <a:spcPct val="200000"/>
              </a:lnSpc>
              <a:buFont typeface="Wingdings" panose="05000000000000000000" pitchFamily="2" charset="2"/>
              <a:buChar char="ü"/>
            </a:pPr>
            <a:r>
              <a:rPr lang="zh-CN" altLang="zh-CN" sz="2300" noProof="1">
                <a:latin typeface="仿宋" panose="02010609060101010101" pitchFamily="49" charset="-122"/>
                <a:ea typeface="仿宋" panose="02010609060101010101" pitchFamily="49" charset="-122"/>
                <a:cs typeface="楷体_GB2312"/>
                <a:sym typeface="+mn-ea"/>
              </a:rPr>
              <a:t>劳务报酬所得应预扣预缴税额=预扣预缴应纳税所得额×预扣率-速算扣除数</a:t>
            </a:r>
            <a:endParaRPr lang="zh-CN" altLang="zh-CN" sz="2300" noProof="1">
              <a:latin typeface="仿宋" panose="02010609060101010101" pitchFamily="49" charset="-122"/>
              <a:ea typeface="仿宋" panose="02010609060101010101" pitchFamily="49" charset="-122"/>
              <a:cs typeface="楷体_GB2312"/>
              <a:sym typeface="+mn-ea"/>
            </a:endParaRPr>
          </a:p>
          <a:p>
            <a:pPr indent="457200" eaLnBrk="0" hangingPunct="0">
              <a:lnSpc>
                <a:spcPct val="200000"/>
              </a:lnSpc>
              <a:buFont typeface="Wingdings" panose="05000000000000000000" pitchFamily="2" charset="2"/>
              <a:buChar char="ü"/>
            </a:pPr>
            <a:r>
              <a:rPr lang="zh-CN" altLang="zh-CN" sz="2300" noProof="1">
                <a:latin typeface="仿宋" panose="02010609060101010101" pitchFamily="49" charset="-122"/>
                <a:ea typeface="仿宋" panose="02010609060101010101" pitchFamily="49" charset="-122"/>
                <a:cs typeface="楷体_GB2312"/>
                <a:sym typeface="+mn-ea"/>
              </a:rPr>
              <a:t>稿酬所得应预扣预缴税额=预扣预缴应纳税所得额×20%</a:t>
            </a:r>
            <a:endParaRPr lang="zh-CN" altLang="zh-CN" sz="2300" noProof="1">
              <a:latin typeface="仿宋" panose="02010609060101010101" pitchFamily="49" charset="-122"/>
              <a:ea typeface="仿宋" panose="02010609060101010101" pitchFamily="49" charset="-122"/>
              <a:cs typeface="楷体_GB2312"/>
              <a:sym typeface="+mn-ea"/>
            </a:endParaRPr>
          </a:p>
          <a:p>
            <a:pPr indent="457200" eaLnBrk="0" hangingPunct="0">
              <a:lnSpc>
                <a:spcPct val="200000"/>
              </a:lnSpc>
              <a:buFont typeface="Wingdings" panose="05000000000000000000" pitchFamily="2" charset="2"/>
              <a:buChar char="ü"/>
            </a:pPr>
            <a:r>
              <a:rPr lang="zh-CN" altLang="zh-CN" sz="2300" noProof="1">
                <a:latin typeface="仿宋" panose="02010609060101010101" pitchFamily="49" charset="-122"/>
                <a:ea typeface="仿宋" panose="02010609060101010101" pitchFamily="49" charset="-122"/>
                <a:cs typeface="楷体_GB2312"/>
                <a:sym typeface="+mn-ea"/>
              </a:rPr>
              <a:t>特许权使用费所得应预扣预缴税额=预扣预缴应纳税所得额×20%</a:t>
            </a:r>
            <a:endParaRPr lang="zh-CN" altLang="zh-CN" sz="2300" noProof="1">
              <a:latin typeface="仿宋" panose="02010609060101010101" pitchFamily="49" charset="-122"/>
              <a:ea typeface="仿宋" panose="02010609060101010101" pitchFamily="49" charset="-122"/>
              <a:cs typeface="楷体_GB2312"/>
              <a:sym typeface="+mn-ea"/>
            </a:endParaRPr>
          </a:p>
        </p:txBody>
      </p:sp>
      <p:sp>
        <p:nvSpPr>
          <p:cNvPr id="90115" name="Freeform 5"/>
          <p:cNvSpPr>
            <a:spLocks noEditPoints="1" noChangeArrowheads="1"/>
          </p:cNvSpPr>
          <p:nvPr/>
        </p:nvSpPr>
        <p:spPr bwMode="auto">
          <a:xfrm>
            <a:off x="285750" y="1943100"/>
            <a:ext cx="1147763" cy="465138"/>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1"/>
              <a:gd name="T97" fmla="*/ 0 h 1109"/>
              <a:gd name="T98" fmla="*/ 1961 w 196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01ACBE"/>
          </a:solidFill>
          <a:ln w="9525">
            <a:noFill/>
            <a:round/>
          </a:ln>
        </p:spPr>
        <p:txBody>
          <a:bodyPr/>
          <a:lstStyle/>
          <a:p>
            <a:endParaRPr lang="zh-CN" altLang="en-US"/>
          </a:p>
        </p:txBody>
      </p:sp>
      <p:sp>
        <p:nvSpPr>
          <p:cNvPr id="90116" name="Freeform 9"/>
          <p:cNvSpPr>
            <a:spLocks noEditPoints="1" noChangeArrowheads="1"/>
          </p:cNvSpPr>
          <p:nvPr/>
        </p:nvSpPr>
        <p:spPr bwMode="auto">
          <a:xfrm>
            <a:off x="274638" y="4667250"/>
            <a:ext cx="1149350" cy="468313"/>
          </a:xfrm>
          <a:custGeom>
            <a:avLst/>
            <a:gdLst>
              <a:gd name="T0" fmla="*/ 2147483647 w 1961"/>
              <a:gd name="T1" fmla="*/ 2147483647 h 1109"/>
              <a:gd name="T2" fmla="*/ 2147483647 w 1961"/>
              <a:gd name="T3" fmla="*/ 0 h 1109"/>
              <a:gd name="T4" fmla="*/ 2147483647 w 1961"/>
              <a:gd name="T5" fmla="*/ 0 h 1109"/>
              <a:gd name="T6" fmla="*/ 0 w 1961"/>
              <a:gd name="T7" fmla="*/ 2147483647 h 1109"/>
              <a:gd name="T8" fmla="*/ 0 w 1961"/>
              <a:gd name="T9" fmla="*/ 2147483647 h 1109"/>
              <a:gd name="T10" fmla="*/ 2147483647 w 1961"/>
              <a:gd name="T11" fmla="*/ 2147483647 h 1109"/>
              <a:gd name="T12" fmla="*/ 2147483647 w 1961"/>
              <a:gd name="T13" fmla="*/ 2147483647 h 1109"/>
              <a:gd name="T14" fmla="*/ 2147483647 w 1961"/>
              <a:gd name="T15" fmla="*/ 2147483647 h 1109"/>
              <a:gd name="T16" fmla="*/ 2147483647 w 1961"/>
              <a:gd name="T17" fmla="*/ 2147483647 h 1109"/>
              <a:gd name="T18" fmla="*/ 2147483647 w 1961"/>
              <a:gd name="T19" fmla="*/ 2147483647 h 1109"/>
              <a:gd name="T20" fmla="*/ 2147483647 w 1961"/>
              <a:gd name="T21" fmla="*/ 2147483647 h 1109"/>
              <a:gd name="T22" fmla="*/ 2147483647 w 1961"/>
              <a:gd name="T23" fmla="*/ 2147483647 h 1109"/>
              <a:gd name="T24" fmla="*/ 2147483647 w 1961"/>
              <a:gd name="T25" fmla="*/ 2147483647 h 1109"/>
              <a:gd name="T26" fmla="*/ 2147483647 w 1961"/>
              <a:gd name="T27" fmla="*/ 2147483647 h 1109"/>
              <a:gd name="T28" fmla="*/ 2147483647 w 1961"/>
              <a:gd name="T29" fmla="*/ 2147483647 h 1109"/>
              <a:gd name="T30" fmla="*/ 2147483647 w 1961"/>
              <a:gd name="T31" fmla="*/ 2147483647 h 1109"/>
              <a:gd name="T32" fmla="*/ 2147483647 w 1961"/>
              <a:gd name="T33" fmla="*/ 2147483647 h 1109"/>
              <a:gd name="T34" fmla="*/ 2147483647 w 1961"/>
              <a:gd name="T35" fmla="*/ 2147483647 h 1109"/>
              <a:gd name="T36" fmla="*/ 2147483647 w 1961"/>
              <a:gd name="T37" fmla="*/ 2147483647 h 1109"/>
              <a:gd name="T38" fmla="*/ 2147483647 w 1961"/>
              <a:gd name="T39" fmla="*/ 2147483647 h 1109"/>
              <a:gd name="T40" fmla="*/ 2147483647 w 1961"/>
              <a:gd name="T41" fmla="*/ 2147483647 h 1109"/>
              <a:gd name="T42" fmla="*/ 2147483647 w 1961"/>
              <a:gd name="T43" fmla="*/ 2147483647 h 1109"/>
              <a:gd name="T44" fmla="*/ 2147483647 w 1961"/>
              <a:gd name="T45" fmla="*/ 2147483647 h 1109"/>
              <a:gd name="T46" fmla="*/ 2147483647 w 1961"/>
              <a:gd name="T47" fmla="*/ 2147483647 h 1109"/>
              <a:gd name="T48" fmla="*/ 2147483647 w 1961"/>
              <a:gd name="T49" fmla="*/ 2147483647 h 1109"/>
              <a:gd name="T50" fmla="*/ 2147483647 w 1961"/>
              <a:gd name="T51" fmla="*/ 2147483647 h 1109"/>
              <a:gd name="T52" fmla="*/ 2147483647 w 1961"/>
              <a:gd name="T53" fmla="*/ 2147483647 h 1109"/>
              <a:gd name="T54" fmla="*/ 2147483647 w 1961"/>
              <a:gd name="T55" fmla="*/ 2147483647 h 1109"/>
              <a:gd name="T56" fmla="*/ 2147483647 w 1961"/>
              <a:gd name="T57" fmla="*/ 2147483647 h 1109"/>
              <a:gd name="T58" fmla="*/ 2147483647 w 1961"/>
              <a:gd name="T59" fmla="*/ 2147483647 h 1109"/>
              <a:gd name="T60" fmla="*/ 2147483647 w 1961"/>
              <a:gd name="T61" fmla="*/ 2147483647 h 1109"/>
              <a:gd name="T62" fmla="*/ 2147483647 w 1961"/>
              <a:gd name="T63" fmla="*/ 2147483647 h 1109"/>
              <a:gd name="T64" fmla="*/ 2147483647 w 1961"/>
              <a:gd name="T65" fmla="*/ 2147483647 h 1109"/>
              <a:gd name="T66" fmla="*/ 2147483647 w 1961"/>
              <a:gd name="T67" fmla="*/ 2147483647 h 1109"/>
              <a:gd name="T68" fmla="*/ 2147483647 w 1961"/>
              <a:gd name="T69" fmla="*/ 2147483647 h 1109"/>
              <a:gd name="T70" fmla="*/ 2147483647 w 1961"/>
              <a:gd name="T71" fmla="*/ 2147483647 h 1109"/>
              <a:gd name="T72" fmla="*/ 2147483647 w 1961"/>
              <a:gd name="T73" fmla="*/ 2147483647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1"/>
              <a:gd name="T112" fmla="*/ 0 h 1109"/>
              <a:gd name="T113" fmla="*/ 1961 w 1961"/>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1" h="1109">
                <a:moveTo>
                  <a:pt x="1776" y="171"/>
                </a:moveTo>
                <a:cubicBezTo>
                  <a:pt x="1740" y="71"/>
                  <a:pt x="1646" y="0"/>
                  <a:pt x="1534" y="0"/>
                </a:cubicBezTo>
                <a:cubicBezTo>
                  <a:pt x="256" y="0"/>
                  <a:pt x="256" y="0"/>
                  <a:pt x="256" y="0"/>
                </a:cubicBezTo>
                <a:cubicBezTo>
                  <a:pt x="115" y="0"/>
                  <a:pt x="0" y="115"/>
                  <a:pt x="0" y="256"/>
                </a:cubicBezTo>
                <a:cubicBezTo>
                  <a:pt x="0" y="853"/>
                  <a:pt x="0" y="853"/>
                  <a:pt x="0" y="853"/>
                </a:cubicBezTo>
                <a:cubicBezTo>
                  <a:pt x="0" y="994"/>
                  <a:pt x="115" y="1109"/>
                  <a:pt x="256" y="1109"/>
                </a:cubicBezTo>
                <a:cubicBezTo>
                  <a:pt x="1534" y="1109"/>
                  <a:pt x="1534" y="1109"/>
                  <a:pt x="1534" y="1109"/>
                </a:cubicBezTo>
                <a:cubicBezTo>
                  <a:pt x="1646" y="1109"/>
                  <a:pt x="1740" y="1038"/>
                  <a:pt x="1776" y="939"/>
                </a:cubicBezTo>
                <a:cubicBezTo>
                  <a:pt x="1961" y="939"/>
                  <a:pt x="1961" y="939"/>
                  <a:pt x="1961" y="939"/>
                </a:cubicBezTo>
                <a:cubicBezTo>
                  <a:pt x="1961" y="171"/>
                  <a:pt x="1961" y="171"/>
                  <a:pt x="1961" y="171"/>
                </a:cubicBezTo>
                <a:lnTo>
                  <a:pt x="1776" y="171"/>
                </a:lnTo>
                <a:close/>
                <a:moveTo>
                  <a:pt x="1620" y="853"/>
                </a:moveTo>
                <a:cubicBezTo>
                  <a:pt x="1620" y="900"/>
                  <a:pt x="1582" y="939"/>
                  <a:pt x="1534" y="939"/>
                </a:cubicBezTo>
                <a:cubicBezTo>
                  <a:pt x="256" y="939"/>
                  <a:pt x="256" y="939"/>
                  <a:pt x="256" y="939"/>
                </a:cubicBezTo>
                <a:cubicBezTo>
                  <a:pt x="208" y="939"/>
                  <a:pt x="170" y="900"/>
                  <a:pt x="170" y="853"/>
                </a:cubicBezTo>
                <a:cubicBezTo>
                  <a:pt x="170" y="256"/>
                  <a:pt x="170" y="256"/>
                  <a:pt x="170" y="256"/>
                </a:cubicBezTo>
                <a:cubicBezTo>
                  <a:pt x="170" y="209"/>
                  <a:pt x="208" y="171"/>
                  <a:pt x="256" y="171"/>
                </a:cubicBezTo>
                <a:cubicBezTo>
                  <a:pt x="1534" y="171"/>
                  <a:pt x="1534" y="171"/>
                  <a:pt x="1534" y="171"/>
                </a:cubicBezTo>
                <a:cubicBezTo>
                  <a:pt x="1582" y="171"/>
                  <a:pt x="1620" y="209"/>
                  <a:pt x="1620" y="256"/>
                </a:cubicBezTo>
                <a:cubicBezTo>
                  <a:pt x="1620" y="853"/>
                  <a:pt x="1620" y="853"/>
                  <a:pt x="1620" y="853"/>
                </a:cubicBezTo>
                <a:close/>
                <a:moveTo>
                  <a:pt x="1790" y="768"/>
                </a:moveTo>
                <a:cubicBezTo>
                  <a:pt x="1705" y="768"/>
                  <a:pt x="1705" y="768"/>
                  <a:pt x="1705" y="768"/>
                </a:cubicBezTo>
                <a:cubicBezTo>
                  <a:pt x="1705" y="341"/>
                  <a:pt x="1705" y="341"/>
                  <a:pt x="1705" y="341"/>
                </a:cubicBezTo>
                <a:cubicBezTo>
                  <a:pt x="1790" y="341"/>
                  <a:pt x="1790" y="341"/>
                  <a:pt x="1790" y="341"/>
                </a:cubicBezTo>
                <a:cubicBezTo>
                  <a:pt x="1790" y="768"/>
                  <a:pt x="1790" y="768"/>
                  <a:pt x="1790" y="768"/>
                </a:cubicBezTo>
                <a:close/>
                <a:moveTo>
                  <a:pt x="597" y="256"/>
                </a:moveTo>
                <a:cubicBezTo>
                  <a:pt x="852" y="256"/>
                  <a:pt x="852" y="256"/>
                  <a:pt x="852" y="256"/>
                </a:cubicBezTo>
                <a:cubicBezTo>
                  <a:pt x="852" y="853"/>
                  <a:pt x="852" y="853"/>
                  <a:pt x="852" y="853"/>
                </a:cubicBezTo>
                <a:cubicBezTo>
                  <a:pt x="597" y="853"/>
                  <a:pt x="597" y="853"/>
                  <a:pt x="597" y="853"/>
                </a:cubicBezTo>
                <a:lnTo>
                  <a:pt x="597" y="256"/>
                </a:lnTo>
                <a:close/>
                <a:moveTo>
                  <a:pt x="256" y="427"/>
                </a:moveTo>
                <a:cubicBezTo>
                  <a:pt x="256" y="683"/>
                  <a:pt x="256" y="683"/>
                  <a:pt x="256" y="683"/>
                </a:cubicBezTo>
                <a:cubicBezTo>
                  <a:pt x="256" y="777"/>
                  <a:pt x="313" y="853"/>
                  <a:pt x="384" y="853"/>
                </a:cubicBezTo>
                <a:cubicBezTo>
                  <a:pt x="511" y="853"/>
                  <a:pt x="511" y="853"/>
                  <a:pt x="511" y="853"/>
                </a:cubicBezTo>
                <a:cubicBezTo>
                  <a:pt x="511" y="256"/>
                  <a:pt x="511" y="256"/>
                  <a:pt x="511" y="256"/>
                </a:cubicBezTo>
                <a:cubicBezTo>
                  <a:pt x="384" y="256"/>
                  <a:pt x="384" y="256"/>
                  <a:pt x="384" y="256"/>
                </a:cubicBezTo>
                <a:cubicBezTo>
                  <a:pt x="313" y="256"/>
                  <a:pt x="256" y="333"/>
                  <a:pt x="256" y="427"/>
                </a:cubicBezTo>
                <a:close/>
              </a:path>
            </a:pathLst>
          </a:custGeom>
          <a:solidFill>
            <a:srgbClr val="E87071"/>
          </a:solidFill>
          <a:ln w="9525">
            <a:noFill/>
            <a:round/>
          </a:ln>
        </p:spPr>
        <p:txBody>
          <a:bodyPr/>
          <a:lstStyle/>
          <a:p>
            <a:endParaRPr lang="zh-CN" altLang="en-US"/>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文本框 34"/>
          <p:cNvSpPr txBox="1">
            <a:spLocks noChangeArrowheads="1"/>
          </p:cNvSpPr>
          <p:nvPr/>
        </p:nvSpPr>
        <p:spPr bwMode="auto">
          <a:xfrm>
            <a:off x="1590675" y="552450"/>
            <a:ext cx="9985375" cy="504825"/>
          </a:xfrm>
          <a:prstGeom prst="rect">
            <a:avLst/>
          </a:prstGeom>
          <a:noFill/>
          <a:ln w="9525">
            <a:noFill/>
            <a:miter lim="800000"/>
          </a:ln>
        </p:spPr>
        <p:txBody>
          <a:bodyPr lIns="121917" tIns="60958" rIns="121917" bIns="60958">
            <a:spAutoFit/>
          </a:bodyPr>
          <a:lstStyle/>
          <a:p>
            <a:pPr>
              <a:lnSpc>
                <a:spcPct val="90000"/>
              </a:lnSpc>
            </a:pPr>
            <a:r>
              <a:rPr lang="zh-CN" altLang="en-US" sz="2800">
                <a:latin typeface="黑体" panose="02010609060101010101" charset="-122"/>
                <a:ea typeface="黑体" panose="02010609060101010101" charset="-122"/>
                <a:sym typeface="宋体" panose="02010600030101010101" pitchFamily="2" charset="-122"/>
              </a:rPr>
              <a:t>居民个人劳务报酬、稿酬所得、特许权使用费所得的预扣预缴</a:t>
            </a:r>
            <a:endParaRPr lang="zh-CN" altLang="zh-CN" sz="2800">
              <a:latin typeface="黑体" panose="02010609060101010101" charset="-122"/>
              <a:ea typeface="黑体" panose="02010609060101010101" charset="-122"/>
              <a:sym typeface="Arial" panose="020B0604020202020204" pitchFamily="34" charset="0"/>
            </a:endParaRPr>
          </a:p>
        </p:txBody>
      </p:sp>
      <p:sp>
        <p:nvSpPr>
          <p:cNvPr id="92162" name="灯片编号占位符 13"/>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5C32A666-CA6C-4FED-ACD3-B77B26089DD2}"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sp>
        <p:nvSpPr>
          <p:cNvPr id="92163" name="矩形 14"/>
          <p:cNvSpPr>
            <a:spLocks noChangeArrowheads="1"/>
          </p:cNvSpPr>
          <p:nvPr/>
        </p:nvSpPr>
        <p:spPr bwMode="auto">
          <a:xfrm>
            <a:off x="1217613" y="1428750"/>
            <a:ext cx="10096500" cy="668338"/>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sz="2400" b="1" noProof="1">
                <a:ea typeface="楷体_GB2312"/>
                <a:cs typeface="楷体_GB2312"/>
                <a:sym typeface="+mn-ea"/>
              </a:rPr>
              <a:t>为什么要保留</a:t>
            </a:r>
            <a:r>
              <a:rPr lang="zh-CN" altLang="zh-CN" sz="2400" b="1" noProof="1">
                <a:ea typeface="楷体_GB2312"/>
                <a:cs typeface="楷体_GB2312"/>
                <a:sym typeface="+mn-ea"/>
              </a:rPr>
              <a:t>800</a:t>
            </a:r>
            <a:r>
              <a:rPr lang="zh-CN" altLang="en-US" sz="2400" b="1" noProof="1">
                <a:ea typeface="楷体_GB2312"/>
                <a:cs typeface="楷体_GB2312"/>
                <a:sym typeface="+mn-ea"/>
              </a:rPr>
              <a:t>元的预扣预缴费用标准？</a:t>
            </a:r>
            <a:r>
              <a:rPr lang="zh-CN" altLang="zh-CN" sz="2400" b="1" noProof="1">
                <a:ea typeface="楷体_GB2312"/>
                <a:cs typeface="楷体_GB2312"/>
                <a:sym typeface="+mn-ea"/>
              </a:rPr>
              <a:t> 20%</a:t>
            </a:r>
            <a:r>
              <a:rPr lang="zh-CN" altLang="en-US" sz="2400" b="1" noProof="1">
                <a:ea typeface="楷体_GB2312"/>
                <a:cs typeface="楷体_GB2312"/>
                <a:sym typeface="+mn-ea"/>
              </a:rPr>
              <a:t>的预扣率高不高？</a:t>
            </a:r>
            <a:endParaRPr lang="zh-CN" altLang="en-US" sz="2400" b="1" noProof="1">
              <a:ea typeface="楷体_GB2312"/>
              <a:cs typeface="楷体_GB2312"/>
              <a:sym typeface="+mn-ea"/>
            </a:endParaRPr>
          </a:p>
        </p:txBody>
      </p:sp>
      <p:sp>
        <p:nvSpPr>
          <p:cNvPr id="92164" name="矩形 16"/>
          <p:cNvSpPr>
            <a:spLocks noChangeArrowheads="1"/>
          </p:cNvSpPr>
          <p:nvPr/>
        </p:nvSpPr>
        <p:spPr bwMode="auto">
          <a:xfrm>
            <a:off x="1333500" y="2190750"/>
            <a:ext cx="10139363" cy="3778250"/>
          </a:xfrm>
          <a:prstGeom prst="rect">
            <a:avLst/>
          </a:prstGeom>
          <a:noFill/>
          <a:ln w="9525">
            <a:noFill/>
            <a:miter lim="800000"/>
          </a:ln>
        </p:spPr>
        <p:txBody>
          <a:bodyPr lIns="121917" tIns="60958" rIns="121917" bIns="60958">
            <a:spAutoFit/>
          </a:bodyPr>
          <a:lstStyle/>
          <a:p>
            <a:pPr>
              <a:lnSpc>
                <a:spcPct val="150000"/>
              </a:lnSpc>
            </a:pPr>
            <a:r>
              <a:rPr lang="zh-CN" altLang="en-US" sz="1600">
                <a:solidFill>
                  <a:srgbClr val="000000"/>
                </a:solidFill>
                <a:ea typeface="幼圆" pitchFamily="49" charset="-122"/>
                <a:sym typeface="Arial" panose="020B0604020202020204" pitchFamily="34" charset="0"/>
              </a:rPr>
              <a:t>          </a:t>
            </a:r>
            <a:r>
              <a:rPr lang="zh-CN" altLang="en-US" sz="2000">
                <a:latin typeface="仿宋" panose="02010609060101010101" pitchFamily="49" charset="-122"/>
                <a:ea typeface="仿宋" panose="02010609060101010101" pitchFamily="49" charset="-122"/>
                <a:sym typeface="Arial" panose="020B0604020202020204" pitchFamily="34" charset="0"/>
              </a:rPr>
              <a:t>一是对于单次收入低于</a:t>
            </a:r>
            <a:r>
              <a:rPr lang="en-US" altLang="zh-CN" sz="2000">
                <a:latin typeface="仿宋" panose="02010609060101010101" pitchFamily="49" charset="-122"/>
                <a:ea typeface="仿宋" panose="02010609060101010101" pitchFamily="49" charset="-122"/>
                <a:sym typeface="Arial" panose="020B0604020202020204" pitchFamily="34" charset="0"/>
              </a:rPr>
              <a:t>800</a:t>
            </a:r>
            <a:r>
              <a:rPr lang="zh-CN" altLang="en-US" sz="2000">
                <a:latin typeface="仿宋" panose="02010609060101010101" pitchFamily="49" charset="-122"/>
                <a:ea typeface="仿宋" panose="02010609060101010101" pitchFamily="49" charset="-122"/>
                <a:sym typeface="Arial" panose="020B0604020202020204" pitchFamily="34" charset="0"/>
              </a:rPr>
              <a:t>元以下的低收入群体无需预缴税款，减轻各方工作量；</a:t>
            </a: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r>
              <a:rPr lang="zh-CN" altLang="en-US" sz="2000">
                <a:latin typeface="仿宋" panose="02010609060101010101" pitchFamily="49" charset="-122"/>
                <a:ea typeface="仿宋" panose="02010609060101010101" pitchFamily="49" charset="-122"/>
                <a:sym typeface="Arial" panose="020B0604020202020204" pitchFamily="34" charset="0"/>
              </a:rPr>
              <a:t>    二是扣缴环节保持平稳，扣缴义务人和纳税人易于接受；</a:t>
            </a: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r>
              <a:rPr lang="zh-CN" altLang="en-US" sz="2000">
                <a:latin typeface="仿宋" panose="02010609060101010101" pitchFamily="49" charset="-122"/>
                <a:ea typeface="仿宋" panose="02010609060101010101" pitchFamily="49" charset="-122"/>
                <a:sym typeface="Arial" panose="020B0604020202020204" pitchFamily="34" charset="0"/>
              </a:rPr>
              <a:t>    三是大部分纳税人是兼有工资薪金所得和连续性劳务报酬所得的，预缴环节税负略高于实际税负，年终自行申报以退税为主，有利于提高纳税人遵从度；</a:t>
            </a: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endParaRPr lang="en-US" altLang="zh-CN" sz="2000">
              <a:latin typeface="仿宋" panose="02010609060101010101" pitchFamily="49" charset="-122"/>
              <a:ea typeface="仿宋" panose="02010609060101010101" pitchFamily="49" charset="-122"/>
              <a:sym typeface="Arial" panose="020B0604020202020204" pitchFamily="34" charset="0"/>
            </a:endParaRPr>
          </a:p>
          <a:p>
            <a:pPr>
              <a:lnSpc>
                <a:spcPct val="150000"/>
              </a:lnSpc>
            </a:pPr>
            <a:r>
              <a:rPr lang="en-US" altLang="zh-CN" sz="2000">
                <a:latin typeface="仿宋" panose="02010609060101010101" pitchFamily="49" charset="-122"/>
                <a:ea typeface="仿宋" panose="02010609060101010101" pitchFamily="49" charset="-122"/>
                <a:sym typeface="Arial" panose="020B0604020202020204" pitchFamily="34" charset="0"/>
              </a:rPr>
              <a:t>    </a:t>
            </a:r>
            <a:r>
              <a:rPr lang="zh-CN" altLang="en-US" sz="2000">
                <a:latin typeface="仿宋" panose="02010609060101010101" pitchFamily="49" charset="-122"/>
                <a:ea typeface="仿宋" panose="02010609060101010101" pitchFamily="49" charset="-122"/>
                <a:sym typeface="Arial" panose="020B0604020202020204" pitchFamily="34" charset="0"/>
              </a:rPr>
              <a:t>四是对于一些符合条件的连续性劳务行业，可比照工资薪金所得计税。</a:t>
            </a:r>
            <a:endParaRPr lang="zh-CN" altLang="en-US" sz="2000">
              <a:latin typeface="仿宋" panose="02010609060101010101" pitchFamily="49" charset="-122"/>
              <a:ea typeface="仿宋" panose="02010609060101010101"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灯片编号占位符 1"/>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CF330462-4439-4CAA-92C8-60E119EE6263}"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graphicFrame>
        <p:nvGraphicFramePr>
          <p:cNvPr id="148511" name="Group 31"/>
          <p:cNvGraphicFramePr>
            <a:graphicFrameLocks noGrp="1"/>
          </p:cNvGraphicFramePr>
          <p:nvPr/>
        </p:nvGraphicFramePr>
        <p:xfrm>
          <a:off x="1809750" y="2381250"/>
          <a:ext cx="8572500" cy="2139952"/>
        </p:xfrm>
        <a:graphic>
          <a:graphicData uri="http://schemas.openxmlformats.org/drawingml/2006/table">
            <a:tbl>
              <a:tblPr/>
              <a:tblGrid>
                <a:gridCol w="1125538"/>
                <a:gridCol w="3959225"/>
                <a:gridCol w="1689100"/>
                <a:gridCol w="1798637"/>
              </a:tblGrid>
              <a:tr h="5349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级数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预扣预缴应纳税所得额</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预扣率</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速算扣除数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不超过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349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30%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2000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34988">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40%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7000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94237" name="Rectangle 1"/>
          <p:cNvSpPr>
            <a:spLocks noChangeArrowheads="1"/>
          </p:cNvSpPr>
          <p:nvPr/>
        </p:nvSpPr>
        <p:spPr bwMode="auto">
          <a:xfrm>
            <a:off x="571500" y="1052513"/>
            <a:ext cx="10382250" cy="935037"/>
          </a:xfrm>
          <a:prstGeom prst="rect">
            <a:avLst/>
          </a:prstGeom>
          <a:solidFill>
            <a:srgbClr val="FFFFFF"/>
          </a:solidFill>
          <a:ln w="9525">
            <a:noFill/>
            <a:miter lim="800000"/>
          </a:ln>
        </p:spPr>
        <p:txBody>
          <a:bodyPr lIns="121917" tIns="60958" rIns="121917" bIns="60958" anchor="ctr">
            <a:spAutoFit/>
          </a:bodyPr>
          <a:lstStyle/>
          <a:p>
            <a:pPr indent="304800" algn="ctr" eaLnBrk="0" hangingPunct="0">
              <a:lnSpc>
                <a:spcPct val="90000"/>
              </a:lnSpc>
            </a:pPr>
            <a:r>
              <a:rPr lang="zh-CN" altLang="zh-CN">
                <a:solidFill>
                  <a:srgbClr val="000000"/>
                </a:solidFill>
                <a:latin typeface="黑体" panose="02010609060101010101" charset="-122"/>
                <a:ea typeface="黑体" panose="02010609060101010101" charset="-122"/>
                <a:sym typeface="Arial" panose="020B0604020202020204" pitchFamily="34" charset="0"/>
              </a:rPr>
              <a:t>劳务报酬所得预扣率表</a:t>
            </a:r>
            <a:endParaRPr lang="zh-CN" altLang="zh-CN">
              <a:solidFill>
                <a:srgbClr val="000000"/>
              </a:solidFill>
              <a:ea typeface="黑体" panose="02010609060101010101" charset="-122"/>
              <a:sym typeface="Arial" panose="020B0604020202020204" pitchFamily="34" charset="0"/>
            </a:endParaRPr>
          </a:p>
          <a:p>
            <a:pPr indent="304800" algn="ctr" eaLnBrk="0" hangingPunct="0">
              <a:lnSpc>
                <a:spcPct val="90000"/>
              </a:lnSpc>
            </a:pPr>
            <a:endParaRPr lang="zh-CN" altLang="zh-CN">
              <a:solidFill>
                <a:srgbClr val="000000"/>
              </a:solidFill>
              <a:ea typeface="黑体" panose="02010609060101010101"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95"/>
          <p:cNvSpPr>
            <a:spLocks noChangeArrowheads="1"/>
          </p:cNvSpPr>
          <p:nvPr/>
        </p:nvSpPr>
        <p:spPr bwMode="auto">
          <a:xfrm>
            <a:off x="1611313" y="515938"/>
            <a:ext cx="10213975" cy="504825"/>
          </a:xfrm>
          <a:prstGeom prst="rect">
            <a:avLst/>
          </a:prstGeom>
          <a:noFill/>
          <a:ln w="9525">
            <a:noFill/>
            <a:miter lim="800000"/>
          </a:ln>
        </p:spPr>
        <p:txBody>
          <a:bodyPr lIns="121917" tIns="60958" rIns="121917" bIns="60958">
            <a:spAutoFit/>
          </a:bodyPr>
          <a:lstStyle/>
          <a:p>
            <a:pPr>
              <a:lnSpc>
                <a:spcPct val="90000"/>
              </a:lnSpc>
            </a:pPr>
            <a:r>
              <a:rPr lang="zh-CN" altLang="en-US" sz="2800" b="1">
                <a:latin typeface="黑体" panose="02010609060101010101" charset="-122"/>
                <a:ea typeface="黑体" panose="02010609060101010101" charset="-122"/>
                <a:sym typeface="宋体" panose="02010600030101010101" pitchFamily="2" charset="-122"/>
              </a:rPr>
              <a:t>居民个人劳务报酬、稿酬所得、特许权使用费所得的预扣预缴</a:t>
            </a:r>
            <a:endParaRPr lang="zh-CN" altLang="zh-CN" sz="2800">
              <a:latin typeface="黑体" panose="02010609060101010101" charset="-122"/>
              <a:ea typeface="黑体" panose="02010609060101010101" charset="-122"/>
              <a:sym typeface="Arial" panose="020B0604020202020204" pitchFamily="34" charset="0"/>
            </a:endParaRPr>
          </a:p>
        </p:txBody>
      </p:sp>
      <p:sp>
        <p:nvSpPr>
          <p:cNvPr id="95234" name="Rectangle 399"/>
          <p:cNvSpPr>
            <a:spLocks noChangeArrowheads="1"/>
          </p:cNvSpPr>
          <p:nvPr/>
        </p:nvSpPr>
        <p:spPr bwMode="auto">
          <a:xfrm>
            <a:off x="623888" y="1228725"/>
            <a:ext cx="10807700" cy="5149850"/>
          </a:xfrm>
          <a:prstGeom prst="rect">
            <a:avLst/>
          </a:prstGeom>
          <a:noFill/>
          <a:ln w="9525">
            <a:noFill/>
            <a:miter lim="800000"/>
          </a:ln>
        </p:spPr>
        <p:txBody>
          <a:bodyPr lIns="121917" tIns="60958" rIns="121917" bIns="60958">
            <a:spAutoFit/>
          </a:bodyPr>
          <a:lstStyle/>
          <a:p>
            <a:pPr marL="285750" indent="-285750" eaLnBrk="0" hangingPunct="0">
              <a:lnSpc>
                <a:spcPct val="150000"/>
              </a:lnSpc>
              <a:buFont typeface="Wingdings" panose="05000000000000000000" pitchFamily="2" charset="2"/>
              <a:buChar char="ü"/>
            </a:pPr>
            <a:r>
              <a:rPr lang="zh-CN" altLang="en-US" sz="2000" b="1">
                <a:solidFill>
                  <a:schemeClr val="tx2"/>
                </a:solidFill>
                <a:latin typeface="仿宋" panose="02010609060101010101" pitchFamily="49" charset="-122"/>
                <a:ea typeface="仿宋" panose="02010609060101010101" pitchFamily="49" charset="-122"/>
                <a:sym typeface="Arial" panose="020B0604020202020204" pitchFamily="34" charset="0"/>
              </a:rPr>
              <a:t>劳务报酬所得：</a:t>
            </a:r>
            <a:r>
              <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rPr>
              <a:t>劳务报酬所得属于一次性收入的，以取得该项收入为一次；</a:t>
            </a:r>
            <a:endParaRPr lang="en-US" altLang="zh-CN" sz="2000">
              <a:solidFill>
                <a:schemeClr val="tx2"/>
              </a:solidFill>
              <a:latin typeface="仿宋" panose="02010609060101010101" pitchFamily="49" charset="-122"/>
              <a:ea typeface="仿宋" panose="02010609060101010101" pitchFamily="49" charset="-122"/>
              <a:sym typeface="Arial" panose="020B0604020202020204" pitchFamily="34" charset="0"/>
            </a:endParaRPr>
          </a:p>
          <a:p>
            <a:pPr marL="285750" indent="-285750" eaLnBrk="0" hangingPunct="0">
              <a:lnSpc>
                <a:spcPct val="150000"/>
              </a:lnSpc>
            </a:pPr>
            <a:r>
              <a:rPr lang="en-US" altLang="zh-CN" sz="2000">
                <a:solidFill>
                  <a:schemeClr val="tx2"/>
                </a:solidFill>
                <a:latin typeface="仿宋" panose="02010609060101010101" pitchFamily="49" charset="-122"/>
                <a:ea typeface="仿宋" panose="02010609060101010101" pitchFamily="49" charset="-122"/>
                <a:sym typeface="Arial" panose="020B0604020202020204" pitchFamily="34" charset="0"/>
              </a:rPr>
              <a:t>               </a:t>
            </a:r>
            <a:r>
              <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rPr>
              <a:t>属于同一项目连续性收入的，以一个月内取得的收入为一次。</a:t>
            </a:r>
            <a:endParaRPr lang="en-US" altLang="zh-CN" sz="2000">
              <a:solidFill>
                <a:schemeClr val="tx2"/>
              </a:solidFill>
              <a:latin typeface="仿宋" panose="02010609060101010101" pitchFamily="49" charset="-122"/>
              <a:ea typeface="仿宋" panose="02010609060101010101" pitchFamily="49" charset="-122"/>
              <a:sym typeface="Arial" panose="020B0604020202020204" pitchFamily="34" charset="0"/>
            </a:endParaRPr>
          </a:p>
          <a:p>
            <a:pPr marL="285750" indent="-285750" eaLnBrk="0" hangingPunct="0">
              <a:lnSpc>
                <a:spcPct val="150000"/>
              </a:lnSpc>
              <a:buFont typeface="Wingdings" panose="05000000000000000000" pitchFamily="2" charset="2"/>
              <a:buChar char="ü"/>
            </a:pPr>
            <a:endParaRPr lang="en-US" altLang="zh-CN" sz="2000" b="1">
              <a:solidFill>
                <a:schemeClr val="tx2"/>
              </a:solidFill>
              <a:latin typeface="仿宋" panose="02010609060101010101" pitchFamily="49" charset="-122"/>
              <a:ea typeface="仿宋" panose="02010609060101010101" pitchFamily="49" charset="-122"/>
              <a:sym typeface="Arial" panose="020B0604020202020204" pitchFamily="34" charset="0"/>
            </a:endParaRPr>
          </a:p>
          <a:p>
            <a:pPr marL="285750" indent="-285750" eaLnBrk="0" hangingPunct="0">
              <a:lnSpc>
                <a:spcPct val="150000"/>
              </a:lnSpc>
              <a:buFont typeface="Wingdings" panose="05000000000000000000" pitchFamily="2" charset="2"/>
              <a:buChar char="ü"/>
            </a:pPr>
            <a:r>
              <a:rPr lang="zh-CN" altLang="en-US" sz="2000" b="1">
                <a:solidFill>
                  <a:schemeClr val="tx2"/>
                </a:solidFill>
                <a:latin typeface="仿宋" panose="02010609060101010101" pitchFamily="49" charset="-122"/>
                <a:ea typeface="仿宋" panose="02010609060101010101" pitchFamily="49" charset="-122"/>
                <a:sym typeface="Arial" panose="020B0604020202020204" pitchFamily="34" charset="0"/>
              </a:rPr>
              <a:t>特许权使用费： </a:t>
            </a:r>
            <a:r>
              <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rPr>
              <a:t>以一项特许权的一次许可使用所取得的收入为一次。</a:t>
            </a:r>
            <a:endPar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endParaRPr>
          </a:p>
          <a:p>
            <a:pPr marL="285750" indent="-285750" eaLnBrk="0" hangingPunct="0">
              <a:lnSpc>
                <a:spcPct val="150000"/>
              </a:lnSpc>
            </a:pPr>
            <a:endParaRPr lang="en-US" altLang="zh-CN" sz="2000" b="1">
              <a:solidFill>
                <a:schemeClr val="tx2"/>
              </a:solidFill>
              <a:latin typeface="仿宋" panose="02010609060101010101" pitchFamily="49" charset="-122"/>
              <a:ea typeface="仿宋" panose="02010609060101010101" pitchFamily="49" charset="-122"/>
              <a:sym typeface="Arial" panose="020B0604020202020204" pitchFamily="34" charset="0"/>
            </a:endParaRPr>
          </a:p>
          <a:p>
            <a:pPr marL="285750" indent="-285750" eaLnBrk="0" hangingPunct="0">
              <a:lnSpc>
                <a:spcPct val="150000"/>
              </a:lnSpc>
              <a:buFont typeface="Wingdings" panose="05000000000000000000" pitchFamily="2" charset="2"/>
              <a:buChar char="ü"/>
            </a:pPr>
            <a:r>
              <a:rPr lang="zh-CN" altLang="en-US" sz="2000" b="1">
                <a:solidFill>
                  <a:schemeClr val="tx2"/>
                </a:solidFill>
                <a:latin typeface="仿宋" panose="02010609060101010101" pitchFamily="49" charset="-122"/>
                <a:ea typeface="仿宋" panose="02010609060101010101" pitchFamily="49" charset="-122"/>
                <a:sym typeface="Arial" panose="020B0604020202020204" pitchFamily="34" charset="0"/>
              </a:rPr>
              <a:t>稿 酬 所 得： </a:t>
            </a:r>
            <a:r>
              <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rPr>
              <a:t>稿酬所得以每次出版、发表取得的收入为一次。个人每次以图书、报刊方式出版、发表同一作品（文字、书画、摄影以及其他作品），不论出版单位是预付还是分笔支付稿酬，或是加印该作品后再付稿酬，均应合并其稿酬所得按一次计征。在两处或两处以上出版、发表或再版所得按分次所得计征。个人的同一作品在报刊上刊载，应合并其因连载而取得的所有稿酬所得为一次。在其连载之后又出书取得的稿酬所得，或在先出书后连载取得稿酬所得，应视同再版稿酬所得分次计征。</a:t>
            </a:r>
            <a:endParaRPr lang="zh-CN" altLang="en-US" sz="2000">
              <a:solidFill>
                <a:schemeClr val="tx2"/>
              </a:solidFill>
              <a:latin typeface="仿宋" panose="02010609060101010101" pitchFamily="49" charset="-122"/>
              <a:ea typeface="仿宋" panose="02010609060101010101" pitchFamily="49" charset="-122"/>
              <a:sym typeface="Arial" panose="020B0604020202020204" pitchFamily="34" charset="0"/>
            </a:endParaRPr>
          </a:p>
        </p:txBody>
      </p:sp>
      <p:sp>
        <p:nvSpPr>
          <p:cNvPr id="95235" name="灯片编号占位符 87"/>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A4B80B92-8810-403D-916D-F49F71FFADAA}"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文本框 34"/>
          <p:cNvSpPr txBox="1">
            <a:spLocks noChangeArrowheads="1"/>
          </p:cNvSpPr>
          <p:nvPr/>
        </p:nvSpPr>
        <p:spPr bwMode="auto">
          <a:xfrm>
            <a:off x="1528763" y="509588"/>
            <a:ext cx="10474325" cy="504825"/>
          </a:xfrm>
          <a:prstGeom prst="rect">
            <a:avLst/>
          </a:prstGeom>
          <a:noFill/>
          <a:ln w="9525">
            <a:noFill/>
            <a:miter lim="800000"/>
          </a:ln>
        </p:spPr>
        <p:txBody>
          <a:bodyPr lIns="121917" tIns="60958" rIns="121917" bIns="60958">
            <a:spAutoFit/>
          </a:bodyPr>
          <a:lstStyle/>
          <a:p>
            <a:pPr>
              <a:lnSpc>
                <a:spcPct val="90000"/>
              </a:lnSpc>
            </a:pPr>
            <a:r>
              <a:rPr lang="zh-CN" altLang="en-US" sz="2800">
                <a:latin typeface="黑体" panose="02010609060101010101" charset="-122"/>
                <a:ea typeface="黑体" panose="02010609060101010101" charset="-122"/>
                <a:sym typeface="Arial" panose="020B0604020202020204" pitchFamily="34" charset="0"/>
              </a:rPr>
              <a:t>非居民个人劳务报酬、稿酬所得、特许权使用费所得的计税方法</a:t>
            </a:r>
            <a:endParaRPr lang="zh-CN" altLang="zh-CN" sz="2800">
              <a:latin typeface="黑体" panose="02010609060101010101" charset="-122"/>
              <a:ea typeface="黑体" panose="02010609060101010101" charset="-122"/>
              <a:sym typeface="Arial" panose="020B0604020202020204" pitchFamily="34" charset="0"/>
            </a:endParaRPr>
          </a:p>
        </p:txBody>
      </p:sp>
      <p:sp>
        <p:nvSpPr>
          <p:cNvPr id="96258" name="矩形 1"/>
          <p:cNvSpPr>
            <a:spLocks noChangeArrowheads="1"/>
          </p:cNvSpPr>
          <p:nvPr/>
        </p:nvSpPr>
        <p:spPr bwMode="auto">
          <a:xfrm>
            <a:off x="1277938" y="1430338"/>
            <a:ext cx="9694862" cy="4610100"/>
          </a:xfrm>
          <a:prstGeom prst="rect">
            <a:avLst/>
          </a:prstGeom>
          <a:noFill/>
          <a:ln w="9525">
            <a:noFill/>
            <a:miter lim="800000"/>
          </a:ln>
        </p:spPr>
        <p:txBody>
          <a:bodyPr lIns="121917" tIns="60958" rIns="121917" bIns="60958">
            <a:spAutoFit/>
          </a:bodyPr>
          <a:lstStyle/>
          <a:p>
            <a:pPr indent="457200" eaLnBrk="0" hangingPunct="0">
              <a:lnSpc>
                <a:spcPct val="150000"/>
              </a:lnSpc>
            </a:pPr>
            <a:r>
              <a:rPr lang="zh-CN" altLang="en-US" sz="2800">
                <a:ea typeface="仿宋" panose="02010609060101010101" pitchFamily="49" charset="-122"/>
                <a:sym typeface="Arial" panose="020B0604020202020204" pitchFamily="34" charset="0"/>
              </a:rPr>
              <a:t>  劳务报酬所得、稿酬所得、特许权使用费所得，以每次收入额为应纳税所得额，适用按月换算后的综合所得税率表计算应纳税额。</a:t>
            </a:r>
            <a:endParaRPr lang="en-US" altLang="zh-CN" sz="2800">
              <a:ea typeface="仿宋" panose="02010609060101010101" pitchFamily="49" charset="-122"/>
              <a:sym typeface="Arial" panose="020B0604020202020204" pitchFamily="34" charset="0"/>
            </a:endParaRPr>
          </a:p>
          <a:p>
            <a:pPr indent="457200" eaLnBrk="0" hangingPunct="0">
              <a:lnSpc>
                <a:spcPct val="150000"/>
              </a:lnSpc>
            </a:pPr>
            <a:endParaRPr lang="en-US" altLang="zh-CN" sz="2800">
              <a:ea typeface="仿宋" panose="02010609060101010101" pitchFamily="49" charset="-122"/>
              <a:sym typeface="Arial" panose="020B0604020202020204" pitchFamily="34" charset="0"/>
            </a:endParaRPr>
          </a:p>
          <a:p>
            <a:pPr indent="457200" eaLnBrk="0" hangingPunct="0">
              <a:lnSpc>
                <a:spcPct val="150000"/>
              </a:lnSpc>
            </a:pPr>
            <a:r>
              <a:rPr lang="zh-CN" altLang="en-US" sz="2800">
                <a:ea typeface="仿宋" panose="02010609060101010101" pitchFamily="49" charset="-122"/>
                <a:sym typeface="Arial" panose="020B0604020202020204" pitchFamily="34" charset="0"/>
              </a:rPr>
              <a:t>  劳务报酬所得、稿酬所得、特许权使用费所得以收入减除百分之二十的费用后的余额为收入额。稿酬所得的收入额减按百分之七十计算。</a:t>
            </a:r>
            <a:endParaRPr lang="zh-CN" altLang="en-US" sz="2800" noProof="1">
              <a:ea typeface="仿宋" panose="02010609060101010101" pitchFamily="49" charset="-122"/>
              <a:cs typeface="楷体_GB2312"/>
              <a:sym typeface="+mn-ea"/>
            </a:endParaRPr>
          </a:p>
        </p:txBody>
      </p:sp>
      <p:sp>
        <p:nvSpPr>
          <p:cNvPr id="96259" name="灯片编号占位符 14"/>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E378D97A-4E20-4A63-8F56-B0B5692787E2}"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pic>
        <p:nvPicPr>
          <p:cNvPr id="70727" name="图片 22"/>
          <p:cNvPicPr>
            <a:picLocks noChangeAspect="1"/>
          </p:cNvPicPr>
          <p:nvPr/>
        </p:nvPicPr>
        <p:blipFill>
          <a:blip r:embed="rId1"/>
          <a:srcRect/>
          <a:stretch>
            <a:fillRect/>
          </a:stretch>
        </p:blipFill>
        <p:spPr bwMode="auto">
          <a:xfrm>
            <a:off x="536575" y="273050"/>
            <a:ext cx="1023938" cy="9636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1"/>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sp>
        <p:nvSpPr>
          <p:cNvPr id="18" name="文本框 17"/>
          <p:cNvSpPr txBox="1"/>
          <p:nvPr/>
        </p:nvSpPr>
        <p:spPr>
          <a:xfrm>
            <a:off x="1376363" y="3155950"/>
            <a:ext cx="2820987" cy="2185988"/>
          </a:xfrm>
          <a:prstGeom prst="rect">
            <a:avLst/>
          </a:prstGeom>
          <a:noFill/>
        </p:spPr>
        <p:txBody>
          <a:bodyPr>
            <a:spAutoFit/>
          </a:bodyPr>
          <a:lstStyle/>
          <a:p>
            <a:pPr fontAlgn="auto">
              <a:spcBef>
                <a:spcPts val="0"/>
              </a:spcBef>
              <a:spcAft>
                <a:spcPts val="0"/>
              </a:spcAft>
              <a:defRPr/>
            </a:pPr>
            <a:r>
              <a:rPr lang="zh-CN" altLang="en-US" sz="8800" dirty="0">
                <a:solidFill>
                  <a:schemeClr val="bg1"/>
                </a:solidFill>
                <a:latin typeface="+mn-lt"/>
                <a:ea typeface="+mn-ea"/>
                <a:cs typeface="+mn-ea"/>
                <a:sym typeface="+mn-lt"/>
              </a:rPr>
              <a:t>目</a:t>
            </a:r>
            <a:r>
              <a:rPr lang="zh-CN" altLang="en-US" sz="8800" dirty="0">
                <a:solidFill>
                  <a:srgbClr val="FFC000"/>
                </a:solidFill>
                <a:latin typeface="+mn-lt"/>
                <a:ea typeface="+mn-ea"/>
                <a:cs typeface="+mn-ea"/>
                <a:sym typeface="+mn-lt"/>
              </a:rPr>
              <a:t>录</a:t>
            </a:r>
            <a:endParaRPr lang="en-US" altLang="zh-CN" sz="8800" dirty="0">
              <a:solidFill>
                <a:srgbClr val="FFC000"/>
              </a:solidFill>
              <a:latin typeface="+mn-lt"/>
              <a:ea typeface="+mn-ea"/>
              <a:cs typeface="+mn-ea"/>
              <a:sym typeface="+mn-lt"/>
            </a:endParaRPr>
          </a:p>
          <a:p>
            <a:pPr fontAlgn="auto">
              <a:spcBef>
                <a:spcPts val="0"/>
              </a:spcBef>
              <a:spcAft>
                <a:spcPts val="0"/>
              </a:spcAft>
              <a:defRPr/>
            </a:pPr>
            <a:r>
              <a:rPr lang="en-US" altLang="zh-CN" sz="4400" dirty="0">
                <a:solidFill>
                  <a:srgbClr val="FFC000"/>
                </a:solidFill>
                <a:latin typeface="+mn-lt"/>
                <a:ea typeface="+mn-ea"/>
                <a:cs typeface="+mn-ea"/>
                <a:sym typeface="+mn-lt"/>
              </a:rPr>
              <a:t>contents</a:t>
            </a:r>
            <a:endParaRPr lang="zh-CN" altLang="en-US" sz="4400" dirty="0">
              <a:solidFill>
                <a:srgbClr val="FFC000"/>
              </a:solidFill>
              <a:latin typeface="+mn-lt"/>
              <a:ea typeface="+mn-ea"/>
              <a:cs typeface="+mn-ea"/>
              <a:sym typeface="+mn-lt"/>
            </a:endParaRPr>
          </a:p>
        </p:txBody>
      </p:sp>
      <p:sp>
        <p:nvSpPr>
          <p:cNvPr id="20" name="Rectangle 47"/>
          <p:cNvSpPr>
            <a:spLocks noChangeArrowheads="1"/>
          </p:cNvSpPr>
          <p:nvPr/>
        </p:nvSpPr>
        <p:spPr bwMode="auto">
          <a:xfrm>
            <a:off x="6097588" y="946150"/>
            <a:ext cx="4978400" cy="427038"/>
          </a:xfrm>
          <a:prstGeom prst="rect">
            <a:avLst/>
          </a:prstGeom>
          <a:noFill/>
          <a:ln w="9525">
            <a:noFill/>
            <a:miter lim="800000"/>
          </a:ln>
        </p:spPr>
        <p:txBody>
          <a:bodyPr wrap="none" lIns="0" tIns="0" rIns="0" bIns="0">
            <a:spAutoFit/>
          </a:bodyPr>
          <a:lstStyle/>
          <a:p>
            <a:pPr algn="ctr"/>
            <a:r>
              <a:rPr lang="zh-CN" altLang="en-US" sz="2800" b="1">
                <a:ea typeface="华文隶书" pitchFamily="2" charset="-122"/>
              </a:rPr>
              <a:t>实名认证及纳税人识别号的赋码</a:t>
            </a:r>
            <a:endParaRPr lang="en-US" sz="2800" b="1">
              <a:ea typeface="华文隶书" pitchFamily="2" charset="-122"/>
            </a:endParaRPr>
          </a:p>
        </p:txBody>
      </p:sp>
      <p:pic>
        <p:nvPicPr>
          <p:cNvPr id="3" name="图片 2"/>
          <p:cNvPicPr>
            <a:picLocks noChangeAspect="1"/>
          </p:cNvPicPr>
          <p:nvPr/>
        </p:nvPicPr>
        <p:blipFill>
          <a:blip r:embed="rId2"/>
          <a:srcRect/>
          <a:stretch>
            <a:fillRect/>
          </a:stretch>
        </p:blipFill>
        <p:spPr bwMode="auto">
          <a:xfrm>
            <a:off x="1385888" y="857250"/>
            <a:ext cx="2446337" cy="2298700"/>
          </a:xfrm>
          <a:prstGeom prst="rect">
            <a:avLst/>
          </a:prstGeom>
          <a:noFill/>
          <a:ln w="9525">
            <a:noFill/>
            <a:miter lim="800000"/>
            <a:headEnd/>
            <a:tailEnd/>
          </a:ln>
        </p:spPr>
      </p:pic>
      <p:pic>
        <p:nvPicPr>
          <p:cNvPr id="27" name="图片 26"/>
          <p:cNvPicPr>
            <a:picLocks noChangeAspect="1"/>
          </p:cNvPicPr>
          <p:nvPr/>
        </p:nvPicPr>
        <p:blipFill>
          <a:blip r:embed="rId3"/>
          <a:srcRect/>
          <a:stretch>
            <a:fillRect/>
          </a:stretch>
        </p:blipFill>
        <p:spPr bwMode="auto">
          <a:xfrm>
            <a:off x="5110163" y="835025"/>
            <a:ext cx="766762" cy="719138"/>
          </a:xfrm>
          <a:prstGeom prst="rect">
            <a:avLst/>
          </a:prstGeom>
          <a:noFill/>
          <a:ln w="9525">
            <a:noFill/>
            <a:miter lim="800000"/>
            <a:headEnd/>
            <a:tailEnd/>
          </a:ln>
        </p:spPr>
      </p:pic>
      <p:sp>
        <p:nvSpPr>
          <p:cNvPr id="28" name="Rectangle 47"/>
          <p:cNvSpPr>
            <a:spLocks noChangeArrowheads="1"/>
          </p:cNvSpPr>
          <p:nvPr/>
        </p:nvSpPr>
        <p:spPr bwMode="auto">
          <a:xfrm>
            <a:off x="5964238" y="2160588"/>
            <a:ext cx="5749925" cy="427037"/>
          </a:xfrm>
          <a:prstGeom prst="rect">
            <a:avLst/>
          </a:prstGeom>
          <a:noFill/>
          <a:ln w="9525">
            <a:noFill/>
            <a:miter lim="800000"/>
          </a:ln>
        </p:spPr>
        <p:txBody>
          <a:bodyPr lIns="0" tIns="0" rIns="0" bIns="0">
            <a:spAutoFit/>
          </a:bodyPr>
          <a:lstStyle/>
          <a:p>
            <a:r>
              <a:rPr lang="zh-CN" altLang="en-US" sz="2800" b="1">
                <a:ea typeface="华文隶书" pitchFamily="2" charset="-122"/>
              </a:rPr>
              <a:t> 申报纳税</a:t>
            </a:r>
            <a:endParaRPr lang="en-US" altLang="zh-CN" sz="2800" b="1">
              <a:ea typeface="华文隶书" pitchFamily="2" charset="-122"/>
            </a:endParaRPr>
          </a:p>
        </p:txBody>
      </p:sp>
      <p:pic>
        <p:nvPicPr>
          <p:cNvPr id="29" name="图片 28"/>
          <p:cNvPicPr>
            <a:picLocks noChangeAspect="1"/>
          </p:cNvPicPr>
          <p:nvPr/>
        </p:nvPicPr>
        <p:blipFill>
          <a:blip r:embed="rId3"/>
          <a:srcRect/>
          <a:stretch>
            <a:fillRect/>
          </a:stretch>
        </p:blipFill>
        <p:spPr bwMode="auto">
          <a:xfrm>
            <a:off x="5162550" y="1939925"/>
            <a:ext cx="766763" cy="719138"/>
          </a:xfrm>
          <a:prstGeom prst="rect">
            <a:avLst/>
          </a:prstGeom>
          <a:noFill/>
          <a:ln w="9525">
            <a:noFill/>
            <a:miter lim="800000"/>
            <a:headEnd/>
            <a:tailEnd/>
          </a:ln>
        </p:spPr>
      </p:pic>
      <p:pic>
        <p:nvPicPr>
          <p:cNvPr id="31" name="图片 30"/>
          <p:cNvPicPr>
            <a:picLocks noChangeAspect="1"/>
          </p:cNvPicPr>
          <p:nvPr/>
        </p:nvPicPr>
        <p:blipFill>
          <a:blip r:embed="rId3"/>
          <a:srcRect/>
          <a:stretch>
            <a:fillRect/>
          </a:stretch>
        </p:blipFill>
        <p:spPr bwMode="auto">
          <a:xfrm>
            <a:off x="5192713" y="3336925"/>
            <a:ext cx="766762" cy="719138"/>
          </a:xfrm>
          <a:prstGeom prst="rect">
            <a:avLst/>
          </a:prstGeom>
          <a:noFill/>
          <a:ln w="9525">
            <a:noFill/>
            <a:miter lim="800000"/>
            <a:headEnd/>
            <a:tailEnd/>
          </a:ln>
        </p:spPr>
      </p:pic>
      <p:sp>
        <p:nvSpPr>
          <p:cNvPr id="32" name="Rectangle 47"/>
          <p:cNvSpPr>
            <a:spLocks noChangeArrowheads="1"/>
          </p:cNvSpPr>
          <p:nvPr/>
        </p:nvSpPr>
        <p:spPr bwMode="auto">
          <a:xfrm>
            <a:off x="6134100" y="3463925"/>
            <a:ext cx="5370513" cy="427038"/>
          </a:xfrm>
          <a:prstGeom prst="rect">
            <a:avLst/>
          </a:prstGeom>
          <a:noFill/>
          <a:ln w="9525">
            <a:noFill/>
            <a:miter lim="800000"/>
          </a:ln>
        </p:spPr>
        <p:txBody>
          <a:bodyPr lIns="0" tIns="0" rIns="0" bIns="0">
            <a:spAutoFit/>
          </a:bodyPr>
          <a:lstStyle/>
          <a:p>
            <a:r>
              <a:rPr lang="zh-CN" altLang="en-US" sz="2800" b="1">
                <a:ea typeface="华文隶书" pitchFamily="2" charset="-122"/>
              </a:rPr>
              <a:t>年度汇算清缴</a:t>
            </a:r>
            <a:endParaRPr lang="en-US" sz="2800" b="1">
              <a:ea typeface="华文隶书" pitchFamily="2" charset="-122"/>
            </a:endParaRPr>
          </a:p>
        </p:txBody>
      </p:sp>
      <p:pic>
        <p:nvPicPr>
          <p:cNvPr id="33" name="图片 32"/>
          <p:cNvPicPr>
            <a:picLocks noChangeAspect="1"/>
          </p:cNvPicPr>
          <p:nvPr/>
        </p:nvPicPr>
        <p:blipFill>
          <a:blip r:embed="rId3"/>
          <a:srcRect/>
          <a:stretch>
            <a:fillRect/>
          </a:stretch>
        </p:blipFill>
        <p:spPr bwMode="auto">
          <a:xfrm>
            <a:off x="5164138" y="4475163"/>
            <a:ext cx="766762" cy="719137"/>
          </a:xfrm>
          <a:prstGeom prst="rect">
            <a:avLst/>
          </a:prstGeom>
          <a:noFill/>
          <a:ln w="9525">
            <a:noFill/>
            <a:miter lim="800000"/>
            <a:headEnd/>
            <a:tailEnd/>
          </a:ln>
        </p:spPr>
      </p:pic>
      <p:pic>
        <p:nvPicPr>
          <p:cNvPr id="2" name="图片 30"/>
          <p:cNvPicPr>
            <a:picLocks noChangeAspect="1"/>
          </p:cNvPicPr>
          <p:nvPr/>
        </p:nvPicPr>
        <p:blipFill>
          <a:blip r:embed="rId3"/>
          <a:srcRect/>
          <a:stretch>
            <a:fillRect/>
          </a:stretch>
        </p:blipFill>
        <p:spPr bwMode="auto">
          <a:xfrm>
            <a:off x="5200650" y="5557838"/>
            <a:ext cx="766763" cy="719137"/>
          </a:xfrm>
          <a:prstGeom prst="rect">
            <a:avLst/>
          </a:prstGeom>
          <a:noFill/>
          <a:ln w="9525">
            <a:noFill/>
            <a:miter lim="800000"/>
            <a:headEnd/>
            <a:tailEnd/>
          </a:ln>
        </p:spPr>
      </p:pic>
      <p:sp>
        <p:nvSpPr>
          <p:cNvPr id="4" name="Rectangle 47"/>
          <p:cNvSpPr>
            <a:spLocks noChangeArrowheads="1"/>
          </p:cNvSpPr>
          <p:nvPr/>
        </p:nvSpPr>
        <p:spPr bwMode="auto">
          <a:xfrm>
            <a:off x="6127750" y="4613275"/>
            <a:ext cx="5370513" cy="427038"/>
          </a:xfrm>
          <a:prstGeom prst="rect">
            <a:avLst/>
          </a:prstGeom>
          <a:noFill/>
          <a:ln w="9525">
            <a:noFill/>
            <a:miter lim="800000"/>
          </a:ln>
        </p:spPr>
        <p:txBody>
          <a:bodyPr lIns="0" tIns="0" rIns="0" bIns="0">
            <a:spAutoFit/>
          </a:bodyPr>
          <a:lstStyle/>
          <a:p>
            <a:r>
              <a:rPr lang="zh-CN" altLang="en-US" sz="2800" b="1">
                <a:ea typeface="华文隶书" pitchFamily="2" charset="-122"/>
              </a:rPr>
              <a:t>税务机关后续管理</a:t>
            </a:r>
            <a:endParaRPr lang="zh-CN" altLang="en-US" sz="2800" b="1">
              <a:ea typeface="华文隶书" pitchFamily="2" charset="-122"/>
            </a:endParaRPr>
          </a:p>
        </p:txBody>
      </p:sp>
      <p:sp>
        <p:nvSpPr>
          <p:cNvPr id="5" name="Rectangle 47"/>
          <p:cNvSpPr>
            <a:spLocks noChangeArrowheads="1"/>
          </p:cNvSpPr>
          <p:nvPr/>
        </p:nvSpPr>
        <p:spPr bwMode="auto">
          <a:xfrm>
            <a:off x="6113463" y="5699125"/>
            <a:ext cx="5370512" cy="427038"/>
          </a:xfrm>
          <a:prstGeom prst="rect">
            <a:avLst/>
          </a:prstGeom>
          <a:noFill/>
          <a:ln w="9525">
            <a:noFill/>
            <a:miter lim="800000"/>
          </a:ln>
        </p:spPr>
        <p:txBody>
          <a:bodyPr lIns="0" tIns="0" rIns="0" bIns="0">
            <a:spAutoFit/>
          </a:bodyPr>
          <a:lstStyle/>
          <a:p>
            <a:r>
              <a:rPr lang="zh-CN" altLang="en-US" sz="2800" b="1">
                <a:ea typeface="华文隶书" pitchFamily="2" charset="-122"/>
              </a:rPr>
              <a:t>信用管理及相关纳税服务</a:t>
            </a:r>
            <a:endParaRPr lang="zh-CN" altLang="en-US" sz="2800" b="1">
              <a:ea typeface="华文隶书" pitchFamily="2"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style.rotation</p:attrName>
                                        </p:attrNameLst>
                                      </p:cBhvr>
                                      <p:tavLst>
                                        <p:tav tm="0">
                                          <p:val>
                                            <p:fltVal val="720"/>
                                          </p:val>
                                        </p:tav>
                                        <p:tav tm="100000">
                                          <p:val>
                                            <p:fltVal val="0"/>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35"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style.rotation</p:attrName>
                                        </p:attrNameLst>
                                      </p:cBhvr>
                                      <p:tavLst>
                                        <p:tav tm="0">
                                          <p:val>
                                            <p:fltVal val="720"/>
                                          </p:val>
                                        </p:tav>
                                        <p:tav tm="100000">
                                          <p:val>
                                            <p:fltVal val="0"/>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4500"/>
                            </p:stCondLst>
                            <p:childTnLst>
                              <p:par>
                                <p:cTn id="40" presetID="35"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style.rotation</p:attrName>
                                        </p:attrNameLst>
                                      </p:cBhvr>
                                      <p:tavLst>
                                        <p:tav tm="0">
                                          <p:val>
                                            <p:fltVal val="720"/>
                                          </p:val>
                                        </p:tav>
                                        <p:tav tm="100000">
                                          <p:val>
                                            <p:fltVal val="0"/>
                                          </p:val>
                                        </p:tav>
                                      </p:tavLst>
                                    </p:anim>
                                    <p:anim calcmode="lin" valueType="num">
                                      <p:cBhvr>
                                        <p:cTn id="44" dur="1000" fill="hold"/>
                                        <p:tgtEl>
                                          <p:spTgt spid="31"/>
                                        </p:tgtEl>
                                        <p:attrNameLst>
                                          <p:attrName>ppt_h</p:attrName>
                                        </p:attrNameLst>
                                      </p:cBhvr>
                                      <p:tavLst>
                                        <p:tav tm="0">
                                          <p:val>
                                            <p:fltVal val="0"/>
                                          </p:val>
                                        </p:tav>
                                        <p:tav tm="100000">
                                          <p:val>
                                            <p:strVal val="#ppt_h"/>
                                          </p:val>
                                        </p:tav>
                                      </p:tavLst>
                                    </p:anim>
                                    <p:anim calcmode="lin" valueType="num">
                                      <p:cBhvr>
                                        <p:cTn id="45" dur="1000" fill="hold"/>
                                        <p:tgtEl>
                                          <p:spTgt spid="31"/>
                                        </p:tgtEl>
                                        <p:attrNameLst>
                                          <p:attrName>ppt_w</p:attrName>
                                        </p:attrNameLst>
                                      </p:cBhvr>
                                      <p:tavLst>
                                        <p:tav tm="0">
                                          <p:val>
                                            <p:fltVal val="0"/>
                                          </p:val>
                                        </p:tav>
                                        <p:tav tm="100000">
                                          <p:val>
                                            <p:strVal val="#ppt_w"/>
                                          </p:val>
                                        </p:tav>
                                      </p:tavLst>
                                    </p:anim>
                                  </p:childTnLst>
                                </p:cTn>
                              </p:par>
                            </p:childTnLst>
                          </p:cTn>
                        </p:par>
                        <p:par>
                          <p:cTn id="46" fill="hold">
                            <p:stCondLst>
                              <p:cond delay="5500"/>
                            </p:stCondLst>
                            <p:childTnLst>
                              <p:par>
                                <p:cTn id="47" presetID="35"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style.rotation</p:attrName>
                                        </p:attrNameLst>
                                      </p:cBhvr>
                                      <p:tavLst>
                                        <p:tav tm="0">
                                          <p:val>
                                            <p:fltVal val="720"/>
                                          </p:val>
                                        </p:tav>
                                        <p:tav tm="100000">
                                          <p:val>
                                            <p:fltVal val="0"/>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 calcmode="lin" valueType="num">
                                      <p:cBhvr>
                                        <p:cTn id="52" dur="1000" fill="hold"/>
                                        <p:tgtEl>
                                          <p:spTgt spid="33"/>
                                        </p:tgtEl>
                                        <p:attrNameLst>
                                          <p:attrName>ppt_w</p:attrName>
                                        </p:attrNameLst>
                                      </p:cBhvr>
                                      <p:tavLst>
                                        <p:tav tm="0">
                                          <p:val>
                                            <p:fltVal val="0"/>
                                          </p:val>
                                        </p:tav>
                                        <p:tav tm="100000">
                                          <p:val>
                                            <p:strVal val="#ppt_w"/>
                                          </p:val>
                                        </p:tav>
                                      </p:tavLst>
                                    </p:anim>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7000"/>
                            </p:stCondLst>
                            <p:childTnLst>
                              <p:par>
                                <p:cTn id="58" presetID="35"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style.rotation</p:attrName>
                                        </p:attrNameLst>
                                      </p:cBhvr>
                                      <p:tavLst>
                                        <p:tav tm="0">
                                          <p:val>
                                            <p:fltVal val="720"/>
                                          </p:val>
                                        </p:tav>
                                        <p:tav tm="100000">
                                          <p:val>
                                            <p:fltVal val="0"/>
                                          </p:val>
                                        </p:tav>
                                      </p:tavLst>
                                    </p:anim>
                                    <p:anim calcmode="lin" valueType="num">
                                      <p:cBhvr>
                                        <p:cTn id="62" dur="1000" fill="hold"/>
                                        <p:tgtEl>
                                          <p:spTgt spid="2"/>
                                        </p:tgtEl>
                                        <p:attrNameLst>
                                          <p:attrName>ppt_h</p:attrName>
                                        </p:attrNameLst>
                                      </p:cBhvr>
                                      <p:tavLst>
                                        <p:tav tm="0">
                                          <p:val>
                                            <p:fltVal val="0"/>
                                          </p:val>
                                        </p:tav>
                                        <p:tav tm="100000">
                                          <p:val>
                                            <p:strVal val="#ppt_h"/>
                                          </p:val>
                                        </p:tav>
                                      </p:tavLst>
                                    </p:anim>
                                    <p:anim calcmode="lin" valueType="num">
                                      <p:cBhvr>
                                        <p:cTn id="63" dur="1000" fill="hold"/>
                                        <p:tgtEl>
                                          <p:spTgt spid="2"/>
                                        </p:tgtEl>
                                        <p:attrNameLst>
                                          <p:attrName>ppt_w</p:attrName>
                                        </p:attrNameLst>
                                      </p:cBhvr>
                                      <p:tavLst>
                                        <p:tav tm="0">
                                          <p:val>
                                            <p:fltVal val="0"/>
                                          </p:val>
                                        </p:tav>
                                        <p:tav tm="100000">
                                          <p:val>
                                            <p:strVal val="#ppt_w"/>
                                          </p:val>
                                        </p:tav>
                                      </p:tavLst>
                                    </p:anim>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3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28" name="Group 52"/>
          <p:cNvGraphicFramePr>
            <a:graphicFrameLocks noGrp="1"/>
          </p:cNvGraphicFramePr>
          <p:nvPr/>
        </p:nvGraphicFramePr>
        <p:xfrm>
          <a:off x="1524000" y="1428750"/>
          <a:ext cx="9031288" cy="4244976"/>
        </p:xfrm>
        <a:graphic>
          <a:graphicData uri="http://schemas.openxmlformats.org/drawingml/2006/table">
            <a:tbl>
              <a:tblPr/>
              <a:tblGrid>
                <a:gridCol w="1185863"/>
                <a:gridCol w="4171950"/>
                <a:gridCol w="1779587"/>
                <a:gridCol w="1893888"/>
              </a:tblGrid>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级数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累计预缴应纳税所得额</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税率</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速算扣除数</a:t>
                      </a:r>
                      <a:endParaRPr kumimoji="0" lang="zh-CN" altLang="en-US" sz="1400" b="0" i="0" u="none" strike="noStrike" cap="none" normalizeH="0" baseline="0" smtClean="0">
                        <a:ln>
                          <a:noFill/>
                        </a:ln>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不超过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12000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12000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1410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25%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Times New Roman" panose="02020603050405020304" pitchFamily="18" charset="0"/>
                          <a:sym typeface="Arial" panose="020B0604020202020204" pitchFamily="34" charset="0"/>
                        </a:rPr>
                        <a:t>2660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4410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6</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55000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元至</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80000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元的部分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35%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7160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7</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超过</a:t>
                      </a: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80000</a:t>
                      </a:r>
                      <a:r>
                        <a:rPr kumimoji="0" lang="zh-CN" altLang="en-US"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的部分</a:t>
                      </a:r>
                      <a:endParaRPr kumimoji="0" lang="zh-CN" altLang="en-US"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45%</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宋体" panose="02010600030101010101" pitchFamily="2" charset="-122"/>
                          <a:ea typeface="仿宋" panose="02010609060101010101" pitchFamily="49" charset="-122"/>
                          <a:cs typeface="宋体" panose="02010600030101010101" pitchFamily="2" charset="-122"/>
                          <a:sym typeface="Arial" panose="020B0604020202020204" pitchFamily="34" charset="0"/>
                        </a:rPr>
                        <a:t>15160</a:t>
                      </a:r>
                      <a:endParaRPr kumimoji="0" lang="zh-CN" altLang="zh-CN" sz="1400" b="0" i="0" u="none" strike="noStrike" cap="none" normalizeH="0" baseline="0" smtClean="0">
                        <a:ln>
                          <a:noFill/>
                        </a:ln>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sym typeface="Arial" panose="020B0604020202020204" pitchFamily="34" charset="0"/>
                      </a:endParaRPr>
                    </a:p>
                  </a:txBody>
                  <a:tcPr marL="91438" marR="91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8352" name="Rectangle 1"/>
          <p:cNvSpPr>
            <a:spLocks noChangeArrowheads="1"/>
          </p:cNvSpPr>
          <p:nvPr/>
        </p:nvSpPr>
        <p:spPr bwMode="auto">
          <a:xfrm>
            <a:off x="4395788" y="573088"/>
            <a:ext cx="3314700" cy="488950"/>
          </a:xfrm>
          <a:prstGeom prst="rect">
            <a:avLst/>
          </a:prstGeom>
          <a:solidFill>
            <a:srgbClr val="FFFFFF"/>
          </a:solidFill>
          <a:ln w="9525">
            <a:noFill/>
            <a:miter lim="800000"/>
          </a:ln>
        </p:spPr>
        <p:txBody>
          <a:bodyPr wrap="none" lIns="121917" tIns="60958" rIns="121917" bIns="60958" anchor="ctr">
            <a:spAutoFit/>
          </a:bodyPr>
          <a:lstStyle/>
          <a:p>
            <a:pPr algn="ctr" eaLnBrk="0" hangingPunct="0">
              <a:lnSpc>
                <a:spcPct val="90000"/>
              </a:lnSpc>
            </a:pPr>
            <a:r>
              <a:rPr lang="zh-CN" altLang="zh-CN" sz="1600" b="1">
                <a:solidFill>
                  <a:srgbClr val="000000"/>
                </a:solidFill>
                <a:latin typeface="黑体" panose="02010609060101010101" charset="-122"/>
                <a:ea typeface="黑体" panose="02010609060101010101" charset="-122"/>
                <a:sym typeface="Arial" panose="020B0604020202020204" pitchFamily="34" charset="0"/>
              </a:rPr>
              <a:t>非居民个人月度税率表</a:t>
            </a:r>
            <a:endParaRPr lang="zh-CN" altLang="zh-CN" sz="1600">
              <a:solidFill>
                <a:srgbClr val="000000"/>
              </a:solidFill>
              <a:ea typeface="黑体" panose="02010609060101010101" charset="-122"/>
              <a:sym typeface="Arial" panose="020B0604020202020204" pitchFamily="34" charset="0"/>
            </a:endParaRPr>
          </a:p>
        </p:txBody>
      </p:sp>
      <p:sp>
        <p:nvSpPr>
          <p:cNvPr id="98353" name="灯片编号占位符 6"/>
          <p:cNvSpPr txBox="1">
            <a:spLocks noGrp="1" noChangeArrowheads="1"/>
          </p:cNvSpPr>
          <p:nvPr/>
        </p:nvSpPr>
        <p:spPr bwMode="auto">
          <a:xfrm>
            <a:off x="8737600" y="6356350"/>
            <a:ext cx="2844800" cy="366713"/>
          </a:xfrm>
          <a:prstGeom prst="rect">
            <a:avLst/>
          </a:prstGeom>
          <a:noFill/>
          <a:ln w="9525">
            <a:noFill/>
            <a:miter lim="800000"/>
          </a:ln>
        </p:spPr>
        <p:txBody>
          <a:bodyPr lIns="121917" tIns="60958" rIns="121917" bIns="60958" anchor="ctr"/>
          <a:lstStyle/>
          <a:p>
            <a:pPr algn="r">
              <a:lnSpc>
                <a:spcPct val="90000"/>
              </a:lnSpc>
            </a:pPr>
            <a:fld id="{19461919-F746-4849-9737-8C79934F4015}" type="slidenum">
              <a:rPr lang="zh-CN" altLang="en-US" sz="1000">
                <a:solidFill>
                  <a:srgbClr val="898989"/>
                </a:solidFill>
                <a:ea typeface="幼圆" pitchFamily="49" charset="-122"/>
                <a:sym typeface="Arial" panose="020B0604020202020204" pitchFamily="34" charset="0"/>
              </a:rPr>
            </a:fld>
            <a:endParaRPr lang="en-US" altLang="zh-CN" sz="1000">
              <a:solidFill>
                <a:srgbClr val="898989"/>
              </a:solidFill>
              <a:ea typeface="幼圆"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p:nvPr>
        </p:nvSpPr>
        <p:spPr/>
        <p:txBody>
          <a:bodyPr/>
          <a:lstStyle/>
          <a:p>
            <a:pPr algn="ctr"/>
            <a:r>
              <a:rPr lang="zh-CN" altLang="en-US" sz="5400" smtClean="0">
                <a:ea typeface="黑体" panose="02010609060101010101" charset="-122"/>
              </a:rPr>
              <a:t>总  结</a:t>
            </a:r>
            <a:endParaRPr lang="zh-CN" altLang="en-US" sz="5400" smtClean="0">
              <a:ea typeface="黑体" panose="02010609060101010101" charset="-122"/>
            </a:endParaRPr>
          </a:p>
        </p:txBody>
      </p:sp>
      <p:sp>
        <p:nvSpPr>
          <p:cNvPr id="99330" name="Rectangle 3"/>
          <p:cNvSpPr>
            <a:spLocks noGrp="1"/>
          </p:cNvSpPr>
          <p:nvPr>
            <p:ph type="body" idx="1"/>
          </p:nvPr>
        </p:nvSpPr>
        <p:spPr/>
        <p:txBody>
          <a:bodyPr/>
          <a:lstStyle/>
          <a:p>
            <a:pPr>
              <a:lnSpc>
                <a:spcPct val="150000"/>
              </a:lnSpc>
            </a:pPr>
            <a:r>
              <a:rPr lang="zh-CN" altLang="en-US" sz="2400" b="1" smtClean="0">
                <a:solidFill>
                  <a:schemeClr val="accent1"/>
                </a:solidFill>
                <a:ea typeface="仿宋" panose="02010609060101010101" pitchFamily="49" charset="-122"/>
              </a:rPr>
              <a:t>居民纳税人</a:t>
            </a:r>
            <a:r>
              <a:rPr lang="zh-CN" altLang="en-US" sz="2400" smtClean="0">
                <a:ea typeface="仿宋" panose="02010609060101010101" pitchFamily="49" charset="-122"/>
              </a:rPr>
              <a:t>工资薪金所得累计预扣预缴（适用年所得税率表）；劳务报酬、稿酬、特许权使用费所得平移原计算方法，次年三月一日至六月三十日按综合所得汇算清缴。</a:t>
            </a:r>
            <a:endParaRPr lang="zh-CN" altLang="en-US" sz="2400" smtClean="0">
              <a:ea typeface="仿宋" panose="02010609060101010101" pitchFamily="49" charset="-122"/>
            </a:endParaRPr>
          </a:p>
          <a:p>
            <a:pPr>
              <a:lnSpc>
                <a:spcPct val="150000"/>
              </a:lnSpc>
            </a:pPr>
            <a:r>
              <a:rPr lang="zh-CN" altLang="en-US" sz="2400" b="1" smtClean="0">
                <a:solidFill>
                  <a:schemeClr val="accent1"/>
                </a:solidFill>
                <a:ea typeface="仿宋" panose="02010609060101010101" pitchFamily="49" charset="-122"/>
              </a:rPr>
              <a:t>非居民纳税人</a:t>
            </a:r>
            <a:r>
              <a:rPr lang="zh-CN" altLang="en-US" sz="2400" smtClean="0">
                <a:ea typeface="仿宋" panose="02010609060101010101" pitchFamily="49" charset="-122"/>
              </a:rPr>
              <a:t>工资薪金所得以月为单位计算缴纳（适用月所得税率表）；劳务报酬、稿酬、特许权使用费所得以次为单位计算，</a:t>
            </a:r>
            <a:r>
              <a:rPr lang="zh-CN" altLang="en-US" sz="2400" smtClean="0">
                <a:ea typeface="仿宋" panose="02010609060101010101" pitchFamily="49" charset="-122"/>
                <a:sym typeface="Arial" panose="020B0604020202020204" pitchFamily="34" charset="0"/>
              </a:rPr>
              <a:t>以每次收入额为应纳税所得额，适用按月换算后的综合所得税率表计算应纳税额。</a:t>
            </a:r>
            <a:endParaRPr lang="en-US" altLang="zh-CN" sz="2400" smtClean="0">
              <a:ea typeface="仿宋" panose="02010609060101010101" pitchFamily="49" charset="-122"/>
              <a:sym typeface="Arial" panose="020B0604020202020204" pitchFamily="34" charset="0"/>
            </a:endParaRPr>
          </a:p>
          <a:p>
            <a:pPr>
              <a:buFont typeface="Arial" panose="020B0604020202020204" pitchFamily="34" charset="0"/>
              <a:buNone/>
            </a:pPr>
            <a:endParaRPr lang="zh-CN" altLang="en-US" sz="2400" smtClean="0">
              <a:ea typeface="仿宋" panose="02010609060101010101" pitchFamily="49" charset="-122"/>
            </a:endParaRPr>
          </a:p>
        </p:txBody>
      </p:sp>
      <p:pic>
        <p:nvPicPr>
          <p:cNvPr id="70727" name="图片 22"/>
          <p:cNvPicPr>
            <a:picLocks noChangeAspect="1"/>
          </p:cNvPicPr>
          <p:nvPr/>
        </p:nvPicPr>
        <p:blipFill>
          <a:blip r:embed="rId1"/>
          <a:srcRect/>
          <a:stretch>
            <a:fillRect/>
          </a:stretch>
        </p:blipFill>
        <p:spPr bwMode="auto">
          <a:xfrm>
            <a:off x="3587750" y="534988"/>
            <a:ext cx="1023938"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椭圆 3"/>
          <p:cNvSpPr>
            <a:spLocks noChangeArrowheads="1"/>
          </p:cNvSpPr>
          <p:nvPr/>
        </p:nvSpPr>
        <p:spPr bwMode="auto">
          <a:xfrm rot="10800000">
            <a:off x="2551113" y="3295650"/>
            <a:ext cx="268287"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4" name="椭圆 4"/>
          <p:cNvSpPr>
            <a:spLocks noChangeArrowheads="1"/>
          </p:cNvSpPr>
          <p:nvPr/>
        </p:nvSpPr>
        <p:spPr bwMode="auto">
          <a:xfrm rot="10800000">
            <a:off x="1912938" y="3328988"/>
            <a:ext cx="201612"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5" name="椭圆 5"/>
          <p:cNvSpPr>
            <a:spLocks noChangeArrowheads="1"/>
          </p:cNvSpPr>
          <p:nvPr/>
        </p:nvSpPr>
        <p:spPr bwMode="auto">
          <a:xfrm rot="10800000">
            <a:off x="1341438"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6" name="椭圆 6"/>
          <p:cNvSpPr>
            <a:spLocks noChangeArrowheads="1"/>
          </p:cNvSpPr>
          <p:nvPr/>
        </p:nvSpPr>
        <p:spPr bwMode="auto">
          <a:xfrm rot="10800000">
            <a:off x="838200" y="3395663"/>
            <a:ext cx="65088"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7" name="椭圆 7"/>
          <p:cNvSpPr>
            <a:spLocks noChangeArrowheads="1"/>
          </p:cNvSpPr>
          <p:nvPr/>
        </p:nvSpPr>
        <p:spPr bwMode="auto">
          <a:xfrm>
            <a:off x="9372600" y="3295650"/>
            <a:ext cx="268288"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8" name="椭圆 8"/>
          <p:cNvSpPr>
            <a:spLocks noChangeArrowheads="1"/>
          </p:cNvSpPr>
          <p:nvPr/>
        </p:nvSpPr>
        <p:spPr bwMode="auto">
          <a:xfrm>
            <a:off x="10077450" y="3328988"/>
            <a:ext cx="201613"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59" name="椭圆 9"/>
          <p:cNvSpPr>
            <a:spLocks noChangeArrowheads="1"/>
          </p:cNvSpPr>
          <p:nvPr/>
        </p:nvSpPr>
        <p:spPr bwMode="auto">
          <a:xfrm>
            <a:off x="10717213"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60" name="椭圆 10"/>
          <p:cNvSpPr>
            <a:spLocks noChangeArrowheads="1"/>
          </p:cNvSpPr>
          <p:nvPr/>
        </p:nvSpPr>
        <p:spPr bwMode="auto">
          <a:xfrm>
            <a:off x="11288713" y="3395663"/>
            <a:ext cx="65087"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0361" name="文本框 11"/>
          <p:cNvSpPr txBox="1">
            <a:spLocks noChangeArrowheads="1"/>
          </p:cNvSpPr>
          <p:nvPr/>
        </p:nvSpPr>
        <p:spPr bwMode="auto">
          <a:xfrm>
            <a:off x="3195638" y="2833688"/>
            <a:ext cx="1196975" cy="1189037"/>
          </a:xfrm>
          <a:prstGeom prst="rect">
            <a:avLst/>
          </a:prstGeom>
          <a:noFill/>
          <a:ln w="9525">
            <a:noFill/>
            <a:miter lim="800000"/>
          </a:ln>
        </p:spPr>
        <p:txBody>
          <a:bodyPr wrap="none" lIns="91438" tIns="45719" rIns="91438" bIns="45719" anchor="ctr">
            <a:spAutoFit/>
          </a:bodyPr>
          <a:lstStyle/>
          <a:p>
            <a:pPr algn="ctr"/>
            <a:r>
              <a:rPr lang="en-US" altLang="zh-CN" sz="7200">
                <a:solidFill>
                  <a:schemeClr val="bg1"/>
                </a:solidFill>
                <a:latin typeface="华文细黑" pitchFamily="2" charset="-122"/>
                <a:ea typeface="华文细黑" pitchFamily="2" charset="-122"/>
              </a:rPr>
              <a:t>04</a:t>
            </a:r>
            <a:endParaRPr lang="zh-CN" altLang="en-US" sz="7200">
              <a:solidFill>
                <a:schemeClr val="bg1"/>
              </a:solidFill>
              <a:latin typeface="华文细黑" pitchFamily="2" charset="-122"/>
              <a:ea typeface="华文细黑" pitchFamily="2" charset="-122"/>
            </a:endParaRPr>
          </a:p>
        </p:txBody>
      </p:sp>
      <p:grpSp>
        <p:nvGrpSpPr>
          <p:cNvPr id="100362" name="组合 12"/>
          <p:cNvGrpSpPr/>
          <p:nvPr/>
        </p:nvGrpSpPr>
        <p:grpSpPr bwMode="auto">
          <a:xfrm>
            <a:off x="4560888" y="3103563"/>
            <a:ext cx="4441825" cy="622300"/>
            <a:chOff x="4494727" y="2882879"/>
            <a:chExt cx="4440700" cy="621664"/>
          </a:xfrm>
        </p:grpSpPr>
        <p:sp>
          <p:nvSpPr>
            <p:cNvPr id="100367" name="文本框 13"/>
            <p:cNvSpPr txBox="1">
              <a:spLocks noChangeArrowheads="1"/>
            </p:cNvSpPr>
            <p:nvPr/>
          </p:nvSpPr>
          <p:spPr bwMode="auto">
            <a:xfrm>
              <a:off x="4494727" y="2882879"/>
              <a:ext cx="4440700" cy="607391"/>
            </a:xfrm>
            <a:prstGeom prst="rect">
              <a:avLst/>
            </a:prstGeom>
            <a:noFill/>
            <a:ln w="9525">
              <a:noFill/>
              <a:miter lim="800000"/>
            </a:ln>
          </p:spPr>
          <p:txBody>
            <a:bodyPr lIns="121917" tIns="60958" rIns="121917" bIns="60958" anchor="ct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自行纳税申报</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94727" y="3504543"/>
              <a:ext cx="4404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0" y="4883150"/>
            <a:ext cx="12192000" cy="1974850"/>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8" name="任意多边形 17"/>
          <p:cNvSpPr/>
          <p:nvPr/>
        </p:nvSpPr>
        <p:spPr>
          <a:xfrm>
            <a:off x="0" y="5411788"/>
            <a:ext cx="12192000" cy="1446212"/>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9" name="任意多边形 18"/>
          <p:cNvSpPr/>
          <p:nvPr/>
        </p:nvSpPr>
        <p:spPr>
          <a:xfrm>
            <a:off x="0" y="5726113"/>
            <a:ext cx="12192000" cy="1131887"/>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 name="任意多边形 19"/>
          <p:cNvSpPr/>
          <p:nvPr/>
        </p:nvSpPr>
        <p:spPr>
          <a:xfrm rot="900000">
            <a:off x="8240713" y="1179513"/>
            <a:ext cx="635000" cy="43973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组合 3"/>
          <p:cNvGrpSpPr/>
          <p:nvPr/>
        </p:nvGrpSpPr>
        <p:grpSpPr bwMode="auto">
          <a:xfrm>
            <a:off x="1893888" y="1179513"/>
            <a:ext cx="8075612" cy="4832350"/>
            <a:chOff x="755682" y="966428"/>
            <a:chExt cx="3199957" cy="3624099"/>
          </a:xfrm>
        </p:grpSpPr>
        <p:grpSp>
          <p:nvGrpSpPr>
            <p:cNvPr id="102405" name="圆角矩形 14"/>
            <p:cNvGrpSpPr/>
            <p:nvPr/>
          </p:nvGrpSpPr>
          <p:grpSpPr bwMode="auto">
            <a:xfrm>
              <a:off x="883994" y="984365"/>
              <a:ext cx="3092500" cy="3645244"/>
              <a:chOff x="1664208" y="902208"/>
              <a:chExt cx="5852160" cy="3645408"/>
            </a:xfrm>
          </p:grpSpPr>
          <p:pic>
            <p:nvPicPr>
              <p:cNvPr id="102466" name="圆角矩形 14"/>
              <p:cNvPicPr>
                <a:picLocks noChangeArrowheads="1"/>
              </p:cNvPicPr>
              <p:nvPr/>
            </p:nvPicPr>
            <p:blipFill>
              <a:blip r:embed="rId1"/>
              <a:srcRect/>
              <a:stretch>
                <a:fillRect/>
              </a:stretch>
            </p:blipFill>
            <p:spPr bwMode="auto">
              <a:xfrm>
                <a:off x="1664208" y="902208"/>
                <a:ext cx="5852160" cy="3645408"/>
              </a:xfrm>
              <a:prstGeom prst="rect">
                <a:avLst/>
              </a:prstGeom>
              <a:noFill/>
              <a:ln w="9525">
                <a:noFill/>
                <a:miter lim="800000"/>
                <a:headEnd/>
                <a:tailEnd/>
              </a:ln>
            </p:spPr>
          </p:pic>
          <p:sp>
            <p:nvSpPr>
              <p:cNvPr id="102467" name="Text Box 14"/>
              <p:cNvSpPr txBox="1">
                <a:spLocks noChangeArrowheads="1"/>
              </p:cNvSpPr>
              <p:nvPr/>
            </p:nvSpPr>
            <p:spPr bwMode="auto">
              <a:xfrm>
                <a:off x="1742460" y="985339"/>
                <a:ext cx="5677600" cy="3466351"/>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sp useBgFill="1">
          <p:nvSpPr>
            <p:cNvPr id="16" name="圆角矩形 15"/>
            <p:cNvSpPr>
              <a:spLocks noChangeArrowheads="1"/>
            </p:cNvSpPr>
            <p:nvPr/>
          </p:nvSpPr>
          <p:spPr bwMode="auto">
            <a:xfrm>
              <a:off x="1046301" y="1237878"/>
              <a:ext cx="2741383" cy="3206208"/>
            </a:xfrm>
            <a:prstGeom prst="roundRect">
              <a:avLst>
                <a:gd name="adj" fmla="val 2199"/>
              </a:avLst>
            </a:prstGeom>
            <a:ln w="12700" algn="ctr">
              <a:noFill/>
              <a:miter lim="800000"/>
            </a:ln>
            <a:effectLst>
              <a:outerShdw dist="635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07" name="组合 186"/>
            <p:cNvGrpSpPr/>
            <p:nvPr/>
          </p:nvGrpSpPr>
          <p:grpSpPr bwMode="auto">
            <a:xfrm>
              <a:off x="1318850" y="966428"/>
              <a:ext cx="2194452" cy="493518"/>
              <a:chOff x="3734206" y="1430045"/>
              <a:chExt cx="2262617" cy="599736"/>
            </a:xfrm>
          </p:grpSpPr>
          <p:grpSp>
            <p:nvGrpSpPr>
              <p:cNvPr id="102411" name="组合 187"/>
              <p:cNvGrpSpPr/>
              <p:nvPr/>
            </p:nvGrpSpPr>
            <p:grpSpPr bwMode="auto">
              <a:xfrm>
                <a:off x="4244699" y="1430045"/>
                <a:ext cx="220646" cy="599736"/>
                <a:chOff x="4621429" y="1440947"/>
                <a:chExt cx="220646" cy="599736"/>
              </a:xfrm>
            </p:grpSpPr>
            <p:sp>
              <p:nvSpPr>
                <p:cNvPr id="43" name="椭圆 42"/>
                <p:cNvSpPr>
                  <a:spLocks noChangeArrowheads="1"/>
                </p:cNvSpPr>
                <p:nvPr/>
              </p:nvSpPr>
              <p:spPr bwMode="auto">
                <a:xfrm flipH="1">
                  <a:off x="4621844" y="1821458"/>
                  <a:ext cx="215979" cy="219916"/>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Lst>
                  <a:lin ang="2700000" scaled="1"/>
                </a:gradFill>
                <a:ln w="12700" algn="ctr">
                  <a:noFill/>
                  <a:miter lim="800000"/>
                </a:ln>
                <a:effectLst>
                  <a:outerShdw dist="127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57" name="椭圆 43"/>
                <p:cNvGrpSpPr/>
                <p:nvPr/>
              </p:nvGrpSpPr>
              <p:grpSpPr bwMode="auto">
                <a:xfrm>
                  <a:off x="4639069" y="1833129"/>
                  <a:ext cx="185999" cy="192600"/>
                  <a:chOff x="3456432" y="1207008"/>
                  <a:chExt cx="341376" cy="158496"/>
                </a:xfrm>
              </p:grpSpPr>
              <p:pic>
                <p:nvPicPr>
                  <p:cNvPr id="102464" name="椭圆 43"/>
                  <p:cNvPicPr>
                    <a:picLocks noChangeArrowheads="1"/>
                  </p:cNvPicPr>
                  <p:nvPr/>
                </p:nvPicPr>
                <p:blipFill>
                  <a:blip r:embed="rId2"/>
                  <a:srcRect/>
                  <a:stretch>
                    <a:fillRect/>
                  </a:stretch>
                </p:blipFill>
                <p:spPr bwMode="auto">
                  <a:xfrm>
                    <a:off x="3456432" y="1207008"/>
                    <a:ext cx="341376" cy="158496"/>
                  </a:xfrm>
                  <a:prstGeom prst="rect">
                    <a:avLst/>
                  </a:prstGeom>
                  <a:noFill/>
                  <a:ln w="9525">
                    <a:noFill/>
                    <a:miter lim="800000"/>
                    <a:headEnd/>
                    <a:tailEnd/>
                  </a:ln>
                </p:spPr>
              </p:pic>
              <p:sp>
                <p:nvSpPr>
                  <p:cNvPr id="102465" name="Text Box 21"/>
                  <p:cNvSpPr txBox="1">
                    <a:spLocks noChangeArrowheads="1"/>
                  </p:cNvSpPr>
                  <p:nvPr/>
                </p:nvSpPr>
                <p:spPr bwMode="auto">
                  <a:xfrm>
                    <a:off x="3509402" y="1234498"/>
                    <a:ext cx="234288"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58" name="圆角矩形 44"/>
                <p:cNvGrpSpPr/>
                <p:nvPr/>
              </p:nvGrpSpPr>
              <p:grpSpPr bwMode="auto">
                <a:xfrm>
                  <a:off x="4738712" y="1388668"/>
                  <a:ext cx="69750" cy="607430"/>
                  <a:chOff x="3639312" y="841248"/>
                  <a:chExt cx="128016" cy="499872"/>
                </a:xfrm>
              </p:grpSpPr>
              <p:pic>
                <p:nvPicPr>
                  <p:cNvPr id="102462" name="圆角矩形 44"/>
                  <p:cNvPicPr>
                    <a:picLocks noChangeArrowheads="1"/>
                  </p:cNvPicPr>
                  <p:nvPr/>
                </p:nvPicPr>
                <p:blipFill>
                  <a:blip r:embed="rId3"/>
                  <a:srcRect/>
                  <a:stretch>
                    <a:fillRect/>
                  </a:stretch>
                </p:blipFill>
                <p:spPr bwMode="auto">
                  <a:xfrm>
                    <a:off x="3639312" y="841248"/>
                    <a:ext cx="128016" cy="499872"/>
                  </a:xfrm>
                  <a:prstGeom prst="rect">
                    <a:avLst/>
                  </a:prstGeom>
                  <a:noFill/>
                  <a:ln w="9525">
                    <a:noFill/>
                    <a:miter lim="800000"/>
                    <a:headEnd/>
                    <a:tailEnd/>
                  </a:ln>
                </p:spPr>
              </p:pic>
              <p:sp>
                <p:nvSpPr>
                  <p:cNvPr id="102463" name="Text Box 24"/>
                  <p:cNvSpPr txBox="1">
                    <a:spLocks noChangeArrowheads="1"/>
                  </p:cNvSpPr>
                  <p:nvPr/>
                </p:nvSpPr>
                <p:spPr bwMode="auto">
                  <a:xfrm>
                    <a:off x="3684009"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59" name="圆角矩形 45"/>
                <p:cNvGrpSpPr/>
                <p:nvPr/>
              </p:nvGrpSpPr>
              <p:grpSpPr bwMode="auto">
                <a:xfrm>
                  <a:off x="4668962" y="1388668"/>
                  <a:ext cx="69750" cy="607430"/>
                  <a:chOff x="3511296" y="841248"/>
                  <a:chExt cx="128016" cy="499872"/>
                </a:xfrm>
              </p:grpSpPr>
              <p:pic>
                <p:nvPicPr>
                  <p:cNvPr id="102460" name="圆角矩形 45"/>
                  <p:cNvPicPr>
                    <a:picLocks noChangeArrowheads="1"/>
                  </p:cNvPicPr>
                  <p:nvPr/>
                </p:nvPicPr>
                <p:blipFill>
                  <a:blip r:embed="rId3"/>
                  <a:srcRect/>
                  <a:stretch>
                    <a:fillRect/>
                  </a:stretch>
                </p:blipFill>
                <p:spPr bwMode="auto">
                  <a:xfrm>
                    <a:off x="3511296" y="841248"/>
                    <a:ext cx="128016" cy="499872"/>
                  </a:xfrm>
                  <a:prstGeom prst="rect">
                    <a:avLst/>
                  </a:prstGeom>
                  <a:noFill/>
                  <a:ln w="9525">
                    <a:noFill/>
                    <a:miter lim="800000"/>
                    <a:headEnd/>
                    <a:tailEnd/>
                  </a:ln>
                </p:spPr>
              </p:pic>
              <p:sp>
                <p:nvSpPr>
                  <p:cNvPr id="102461" name="Text Box 27"/>
                  <p:cNvSpPr txBox="1">
                    <a:spLocks noChangeArrowheads="1"/>
                  </p:cNvSpPr>
                  <p:nvPr/>
                </p:nvSpPr>
                <p:spPr bwMode="auto">
                  <a:xfrm>
                    <a:off x="3554270"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grpSp>
            <p:nvGrpSpPr>
              <p:cNvPr id="102412" name="组合 188"/>
              <p:cNvGrpSpPr/>
              <p:nvPr/>
            </p:nvGrpSpPr>
            <p:grpSpPr bwMode="auto">
              <a:xfrm>
                <a:off x="3734206" y="1430045"/>
                <a:ext cx="220646" cy="599736"/>
                <a:chOff x="4339321" y="1440947"/>
                <a:chExt cx="220646" cy="599736"/>
              </a:xfrm>
            </p:grpSpPr>
            <p:sp>
              <p:nvSpPr>
                <p:cNvPr id="39" name="椭圆 38"/>
                <p:cNvSpPr>
                  <a:spLocks noChangeArrowheads="1"/>
                </p:cNvSpPr>
                <p:nvPr/>
              </p:nvSpPr>
              <p:spPr bwMode="auto">
                <a:xfrm flipH="1">
                  <a:off x="4339792" y="1821458"/>
                  <a:ext cx="220519" cy="219916"/>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Lst>
                  <a:lin ang="2700000" scaled="1"/>
                </a:gradFill>
                <a:ln w="12700" algn="ctr">
                  <a:noFill/>
                  <a:miter lim="800000"/>
                </a:ln>
                <a:effectLst>
                  <a:outerShdw dist="127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47" name="椭圆 39"/>
                <p:cNvGrpSpPr/>
                <p:nvPr/>
              </p:nvGrpSpPr>
              <p:grpSpPr bwMode="auto">
                <a:xfrm>
                  <a:off x="4355956" y="1833129"/>
                  <a:ext cx="185999" cy="192600"/>
                  <a:chOff x="2517648" y="1207008"/>
                  <a:chExt cx="341376" cy="158496"/>
                </a:xfrm>
              </p:grpSpPr>
              <p:pic>
                <p:nvPicPr>
                  <p:cNvPr id="102454" name="椭圆 39"/>
                  <p:cNvPicPr>
                    <a:picLocks noChangeArrowheads="1"/>
                  </p:cNvPicPr>
                  <p:nvPr/>
                </p:nvPicPr>
                <p:blipFill>
                  <a:blip r:embed="rId2"/>
                  <a:srcRect/>
                  <a:stretch>
                    <a:fillRect/>
                  </a:stretch>
                </p:blipFill>
                <p:spPr bwMode="auto">
                  <a:xfrm>
                    <a:off x="2517648" y="1207008"/>
                    <a:ext cx="341376" cy="158496"/>
                  </a:xfrm>
                  <a:prstGeom prst="rect">
                    <a:avLst/>
                  </a:prstGeom>
                  <a:noFill/>
                  <a:ln w="9525">
                    <a:noFill/>
                    <a:miter lim="800000"/>
                    <a:headEnd/>
                    <a:tailEnd/>
                  </a:ln>
                </p:spPr>
              </p:pic>
              <p:sp>
                <p:nvSpPr>
                  <p:cNvPr id="102455" name="Text Box 32"/>
                  <p:cNvSpPr txBox="1">
                    <a:spLocks noChangeArrowheads="1"/>
                  </p:cNvSpPr>
                  <p:nvPr/>
                </p:nvSpPr>
                <p:spPr bwMode="auto">
                  <a:xfrm>
                    <a:off x="2572465" y="1234498"/>
                    <a:ext cx="234288"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48" name="圆角矩形 40"/>
                <p:cNvGrpSpPr/>
                <p:nvPr/>
              </p:nvGrpSpPr>
              <p:grpSpPr bwMode="auto">
                <a:xfrm>
                  <a:off x="4448956" y="1388668"/>
                  <a:ext cx="69750" cy="607430"/>
                  <a:chOff x="2688336" y="841248"/>
                  <a:chExt cx="128016" cy="499872"/>
                </a:xfrm>
              </p:grpSpPr>
              <p:pic>
                <p:nvPicPr>
                  <p:cNvPr id="102452" name="圆角矩形 40"/>
                  <p:cNvPicPr>
                    <a:picLocks noChangeArrowheads="1"/>
                  </p:cNvPicPr>
                  <p:nvPr/>
                </p:nvPicPr>
                <p:blipFill>
                  <a:blip r:embed="rId3"/>
                  <a:srcRect/>
                  <a:stretch>
                    <a:fillRect/>
                  </a:stretch>
                </p:blipFill>
                <p:spPr bwMode="auto">
                  <a:xfrm>
                    <a:off x="2688336" y="841248"/>
                    <a:ext cx="128016" cy="499872"/>
                  </a:xfrm>
                  <a:prstGeom prst="rect">
                    <a:avLst/>
                  </a:prstGeom>
                  <a:noFill/>
                  <a:ln w="9525">
                    <a:noFill/>
                    <a:miter lim="800000"/>
                    <a:headEnd/>
                    <a:tailEnd/>
                  </a:ln>
                </p:spPr>
              </p:pic>
              <p:sp>
                <p:nvSpPr>
                  <p:cNvPr id="102453" name="Text Box 35"/>
                  <p:cNvSpPr txBox="1">
                    <a:spLocks noChangeArrowheads="1"/>
                  </p:cNvSpPr>
                  <p:nvPr/>
                </p:nvSpPr>
                <p:spPr bwMode="auto">
                  <a:xfrm>
                    <a:off x="2734845"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49" name="圆角矩形 41"/>
                <p:cNvGrpSpPr/>
                <p:nvPr/>
              </p:nvGrpSpPr>
              <p:grpSpPr bwMode="auto">
                <a:xfrm>
                  <a:off x="4379206" y="1388668"/>
                  <a:ext cx="69750" cy="607430"/>
                  <a:chOff x="2560320" y="841248"/>
                  <a:chExt cx="128016" cy="499872"/>
                </a:xfrm>
              </p:grpSpPr>
              <p:pic>
                <p:nvPicPr>
                  <p:cNvPr id="102450" name="圆角矩形 41"/>
                  <p:cNvPicPr>
                    <a:picLocks noChangeArrowheads="1"/>
                  </p:cNvPicPr>
                  <p:nvPr/>
                </p:nvPicPr>
                <p:blipFill>
                  <a:blip r:embed="rId3"/>
                  <a:srcRect/>
                  <a:stretch>
                    <a:fillRect/>
                  </a:stretch>
                </p:blipFill>
                <p:spPr bwMode="auto">
                  <a:xfrm>
                    <a:off x="2560320" y="841248"/>
                    <a:ext cx="128016" cy="499872"/>
                  </a:xfrm>
                  <a:prstGeom prst="rect">
                    <a:avLst/>
                  </a:prstGeom>
                  <a:noFill/>
                  <a:ln w="9525">
                    <a:noFill/>
                    <a:miter lim="800000"/>
                    <a:headEnd/>
                    <a:tailEnd/>
                  </a:ln>
                </p:spPr>
              </p:pic>
              <p:sp>
                <p:nvSpPr>
                  <p:cNvPr id="102451" name="Text Box 38"/>
                  <p:cNvSpPr txBox="1">
                    <a:spLocks noChangeArrowheads="1"/>
                  </p:cNvSpPr>
                  <p:nvPr/>
                </p:nvSpPr>
                <p:spPr bwMode="auto">
                  <a:xfrm>
                    <a:off x="2605104"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grpSp>
            <p:nvGrpSpPr>
              <p:cNvPr id="102413" name="组合 189"/>
              <p:cNvGrpSpPr/>
              <p:nvPr/>
            </p:nvGrpSpPr>
            <p:grpSpPr bwMode="auto">
              <a:xfrm>
                <a:off x="5265685" y="1430045"/>
                <a:ext cx="220646" cy="599736"/>
                <a:chOff x="5670727" y="1440947"/>
                <a:chExt cx="220646" cy="599736"/>
              </a:xfrm>
            </p:grpSpPr>
            <p:sp>
              <p:nvSpPr>
                <p:cNvPr id="35" name="椭圆 34"/>
                <p:cNvSpPr>
                  <a:spLocks noChangeArrowheads="1"/>
                </p:cNvSpPr>
                <p:nvPr/>
              </p:nvSpPr>
              <p:spPr bwMode="auto">
                <a:xfrm flipH="1">
                  <a:off x="5670382" y="1821458"/>
                  <a:ext cx="220519" cy="219916"/>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Lst>
                  <a:lin ang="2700000" scaled="1"/>
                </a:gradFill>
                <a:ln w="12700" algn="ctr">
                  <a:noFill/>
                  <a:miter lim="800000"/>
                </a:ln>
                <a:effectLst>
                  <a:outerShdw dist="127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37" name="椭圆 35"/>
                <p:cNvGrpSpPr/>
                <p:nvPr/>
              </p:nvGrpSpPr>
              <p:grpSpPr bwMode="auto">
                <a:xfrm>
                  <a:off x="5687056" y="1833129"/>
                  <a:ext cx="185999" cy="192600"/>
                  <a:chOff x="5327904" y="1207008"/>
                  <a:chExt cx="341376" cy="158496"/>
                </a:xfrm>
              </p:grpSpPr>
              <p:pic>
                <p:nvPicPr>
                  <p:cNvPr id="102444" name="椭圆 35"/>
                  <p:cNvPicPr>
                    <a:picLocks noChangeArrowheads="1"/>
                  </p:cNvPicPr>
                  <p:nvPr/>
                </p:nvPicPr>
                <p:blipFill>
                  <a:blip r:embed="rId2"/>
                  <a:srcRect/>
                  <a:stretch>
                    <a:fillRect/>
                  </a:stretch>
                </p:blipFill>
                <p:spPr bwMode="auto">
                  <a:xfrm>
                    <a:off x="5327904" y="1207008"/>
                    <a:ext cx="341376" cy="158496"/>
                  </a:xfrm>
                  <a:prstGeom prst="rect">
                    <a:avLst/>
                  </a:prstGeom>
                  <a:noFill/>
                  <a:ln w="9525">
                    <a:noFill/>
                    <a:miter lim="800000"/>
                    <a:headEnd/>
                    <a:tailEnd/>
                  </a:ln>
                </p:spPr>
              </p:pic>
              <p:sp>
                <p:nvSpPr>
                  <p:cNvPr id="102445" name="Text Box 43"/>
                  <p:cNvSpPr txBox="1">
                    <a:spLocks noChangeArrowheads="1"/>
                  </p:cNvSpPr>
                  <p:nvPr/>
                </p:nvSpPr>
                <p:spPr bwMode="auto">
                  <a:xfrm>
                    <a:off x="5383280" y="1234498"/>
                    <a:ext cx="234288"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38" name="圆角矩形 36"/>
                <p:cNvGrpSpPr/>
                <p:nvPr/>
              </p:nvGrpSpPr>
              <p:grpSpPr bwMode="auto">
                <a:xfrm>
                  <a:off x="5790020" y="1388668"/>
                  <a:ext cx="66428" cy="607430"/>
                  <a:chOff x="5516880" y="841248"/>
                  <a:chExt cx="121920" cy="499872"/>
                </a:xfrm>
              </p:grpSpPr>
              <p:pic>
                <p:nvPicPr>
                  <p:cNvPr id="102442" name="圆角矩形 36"/>
                  <p:cNvPicPr>
                    <a:picLocks noChangeArrowheads="1"/>
                  </p:cNvPicPr>
                  <p:nvPr/>
                </p:nvPicPr>
                <p:blipFill>
                  <a:blip r:embed="rId4"/>
                  <a:srcRect/>
                  <a:stretch>
                    <a:fillRect/>
                  </a:stretch>
                </p:blipFill>
                <p:spPr bwMode="auto">
                  <a:xfrm>
                    <a:off x="5516880" y="841248"/>
                    <a:ext cx="121920" cy="499872"/>
                  </a:xfrm>
                  <a:prstGeom prst="rect">
                    <a:avLst/>
                  </a:prstGeom>
                  <a:noFill/>
                  <a:ln w="9525">
                    <a:noFill/>
                    <a:miter lim="800000"/>
                    <a:headEnd/>
                    <a:tailEnd/>
                  </a:ln>
                </p:spPr>
              </p:pic>
              <p:sp>
                <p:nvSpPr>
                  <p:cNvPr id="102443" name="Text Box 46"/>
                  <p:cNvSpPr txBox="1">
                    <a:spLocks noChangeArrowheads="1"/>
                  </p:cNvSpPr>
                  <p:nvPr/>
                </p:nvSpPr>
                <p:spPr bwMode="auto">
                  <a:xfrm>
                    <a:off x="5557887"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39" name="圆角矩形 37"/>
                <p:cNvGrpSpPr/>
                <p:nvPr/>
              </p:nvGrpSpPr>
              <p:grpSpPr bwMode="auto">
                <a:xfrm>
                  <a:off x="5716949" y="1388668"/>
                  <a:ext cx="69750" cy="607430"/>
                  <a:chOff x="5382768" y="841248"/>
                  <a:chExt cx="128016" cy="499872"/>
                </a:xfrm>
              </p:grpSpPr>
              <p:pic>
                <p:nvPicPr>
                  <p:cNvPr id="102440" name="圆角矩形 37"/>
                  <p:cNvPicPr>
                    <a:picLocks noChangeArrowheads="1"/>
                  </p:cNvPicPr>
                  <p:nvPr/>
                </p:nvPicPr>
                <p:blipFill>
                  <a:blip r:embed="rId3"/>
                  <a:srcRect/>
                  <a:stretch>
                    <a:fillRect/>
                  </a:stretch>
                </p:blipFill>
                <p:spPr bwMode="auto">
                  <a:xfrm>
                    <a:off x="5382768" y="841248"/>
                    <a:ext cx="128016" cy="499872"/>
                  </a:xfrm>
                  <a:prstGeom prst="rect">
                    <a:avLst/>
                  </a:prstGeom>
                  <a:noFill/>
                  <a:ln w="9525">
                    <a:noFill/>
                    <a:miter lim="800000"/>
                    <a:headEnd/>
                    <a:tailEnd/>
                  </a:ln>
                </p:spPr>
              </p:pic>
              <p:sp>
                <p:nvSpPr>
                  <p:cNvPr id="102441" name="Text Box 49"/>
                  <p:cNvSpPr txBox="1">
                    <a:spLocks noChangeArrowheads="1"/>
                  </p:cNvSpPr>
                  <p:nvPr/>
                </p:nvSpPr>
                <p:spPr bwMode="auto">
                  <a:xfrm>
                    <a:off x="5428148"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grpSp>
            <p:nvGrpSpPr>
              <p:cNvPr id="102414" name="组合 190"/>
              <p:cNvGrpSpPr/>
              <p:nvPr/>
            </p:nvGrpSpPr>
            <p:grpSpPr bwMode="auto">
              <a:xfrm>
                <a:off x="4755192" y="1430045"/>
                <a:ext cx="220646" cy="599736"/>
                <a:chOff x="5388619" y="1440947"/>
                <a:chExt cx="220646" cy="599736"/>
              </a:xfrm>
            </p:grpSpPr>
            <p:sp>
              <p:nvSpPr>
                <p:cNvPr id="31" name="椭圆 30"/>
                <p:cNvSpPr>
                  <a:spLocks noChangeArrowheads="1"/>
                </p:cNvSpPr>
                <p:nvPr/>
              </p:nvSpPr>
              <p:spPr bwMode="auto">
                <a:xfrm flipH="1">
                  <a:off x="5388979" y="1821458"/>
                  <a:ext cx="219870" cy="219916"/>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Lst>
                  <a:lin ang="2700000" scaled="1"/>
                </a:gradFill>
                <a:ln w="12700" algn="ctr">
                  <a:noFill/>
                  <a:miter lim="800000"/>
                </a:ln>
                <a:effectLst>
                  <a:outerShdw dist="127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27" name="椭圆 31"/>
                <p:cNvGrpSpPr/>
                <p:nvPr/>
              </p:nvGrpSpPr>
              <p:grpSpPr bwMode="auto">
                <a:xfrm>
                  <a:off x="5403943" y="1833129"/>
                  <a:ext cx="189321" cy="192600"/>
                  <a:chOff x="4389120" y="1207008"/>
                  <a:chExt cx="347472" cy="158496"/>
                </a:xfrm>
              </p:grpSpPr>
              <p:pic>
                <p:nvPicPr>
                  <p:cNvPr id="102434" name="椭圆 31"/>
                  <p:cNvPicPr>
                    <a:picLocks noChangeArrowheads="1"/>
                  </p:cNvPicPr>
                  <p:nvPr/>
                </p:nvPicPr>
                <p:blipFill>
                  <a:blip r:embed="rId5"/>
                  <a:srcRect/>
                  <a:stretch>
                    <a:fillRect/>
                  </a:stretch>
                </p:blipFill>
                <p:spPr bwMode="auto">
                  <a:xfrm>
                    <a:off x="4389120" y="1207008"/>
                    <a:ext cx="347472" cy="158496"/>
                  </a:xfrm>
                  <a:prstGeom prst="rect">
                    <a:avLst/>
                  </a:prstGeom>
                  <a:noFill/>
                  <a:ln w="9525">
                    <a:noFill/>
                    <a:miter lim="800000"/>
                    <a:headEnd/>
                    <a:tailEnd/>
                  </a:ln>
                </p:spPr>
              </p:pic>
              <p:sp>
                <p:nvSpPr>
                  <p:cNvPr id="102435" name="Text Box 54"/>
                  <p:cNvSpPr txBox="1">
                    <a:spLocks noChangeArrowheads="1"/>
                  </p:cNvSpPr>
                  <p:nvPr/>
                </p:nvSpPr>
                <p:spPr bwMode="auto">
                  <a:xfrm>
                    <a:off x="4446343" y="1234498"/>
                    <a:ext cx="234288"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28" name="圆角矩形 32"/>
                <p:cNvGrpSpPr/>
                <p:nvPr/>
              </p:nvGrpSpPr>
              <p:grpSpPr bwMode="auto">
                <a:xfrm>
                  <a:off x="5500264" y="1388668"/>
                  <a:ext cx="69750" cy="607430"/>
                  <a:chOff x="4565904" y="841248"/>
                  <a:chExt cx="128016" cy="499872"/>
                </a:xfrm>
              </p:grpSpPr>
              <p:pic>
                <p:nvPicPr>
                  <p:cNvPr id="102432" name="圆角矩形 32"/>
                  <p:cNvPicPr>
                    <a:picLocks noChangeArrowheads="1"/>
                  </p:cNvPicPr>
                  <p:nvPr/>
                </p:nvPicPr>
                <p:blipFill>
                  <a:blip r:embed="rId3"/>
                  <a:srcRect/>
                  <a:stretch>
                    <a:fillRect/>
                  </a:stretch>
                </p:blipFill>
                <p:spPr bwMode="auto">
                  <a:xfrm>
                    <a:off x="4565904" y="841248"/>
                    <a:ext cx="128016" cy="499872"/>
                  </a:xfrm>
                  <a:prstGeom prst="rect">
                    <a:avLst/>
                  </a:prstGeom>
                  <a:noFill/>
                  <a:ln w="9525">
                    <a:noFill/>
                    <a:miter lim="800000"/>
                    <a:headEnd/>
                    <a:tailEnd/>
                  </a:ln>
                </p:spPr>
              </p:pic>
              <p:sp>
                <p:nvSpPr>
                  <p:cNvPr id="102433" name="Text Box 57"/>
                  <p:cNvSpPr txBox="1">
                    <a:spLocks noChangeArrowheads="1"/>
                  </p:cNvSpPr>
                  <p:nvPr/>
                </p:nvSpPr>
                <p:spPr bwMode="auto">
                  <a:xfrm>
                    <a:off x="4608723"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29" name="圆角矩形 33"/>
                <p:cNvGrpSpPr/>
                <p:nvPr/>
              </p:nvGrpSpPr>
              <p:grpSpPr bwMode="auto">
                <a:xfrm>
                  <a:off x="5430514" y="1388668"/>
                  <a:ext cx="69750" cy="607430"/>
                  <a:chOff x="4437888" y="841248"/>
                  <a:chExt cx="128016" cy="499872"/>
                </a:xfrm>
              </p:grpSpPr>
              <p:pic>
                <p:nvPicPr>
                  <p:cNvPr id="102430" name="圆角矩形 33"/>
                  <p:cNvPicPr>
                    <a:picLocks noChangeArrowheads="1"/>
                  </p:cNvPicPr>
                  <p:nvPr/>
                </p:nvPicPr>
                <p:blipFill>
                  <a:blip r:embed="rId3"/>
                  <a:srcRect/>
                  <a:stretch>
                    <a:fillRect/>
                  </a:stretch>
                </p:blipFill>
                <p:spPr bwMode="auto">
                  <a:xfrm>
                    <a:off x="4437888" y="841248"/>
                    <a:ext cx="128016" cy="499872"/>
                  </a:xfrm>
                  <a:prstGeom prst="rect">
                    <a:avLst/>
                  </a:prstGeom>
                  <a:noFill/>
                  <a:ln w="9525">
                    <a:noFill/>
                    <a:miter lim="800000"/>
                    <a:headEnd/>
                    <a:tailEnd/>
                  </a:ln>
                </p:spPr>
              </p:pic>
              <p:sp>
                <p:nvSpPr>
                  <p:cNvPr id="102431" name="Text Box 60"/>
                  <p:cNvSpPr txBox="1">
                    <a:spLocks noChangeArrowheads="1"/>
                  </p:cNvSpPr>
                  <p:nvPr/>
                </p:nvSpPr>
                <p:spPr bwMode="auto">
                  <a:xfrm>
                    <a:off x="4478982"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grpSp>
            <p:nvGrpSpPr>
              <p:cNvPr id="102415" name="组合 191"/>
              <p:cNvGrpSpPr/>
              <p:nvPr/>
            </p:nvGrpSpPr>
            <p:grpSpPr bwMode="auto">
              <a:xfrm>
                <a:off x="5776177" y="1430045"/>
                <a:ext cx="220646" cy="599736"/>
                <a:chOff x="6720025" y="1419143"/>
                <a:chExt cx="220646" cy="599736"/>
              </a:xfrm>
            </p:grpSpPr>
            <p:sp>
              <p:nvSpPr>
                <p:cNvPr id="27" name="椭圆 26"/>
                <p:cNvSpPr>
                  <a:spLocks noChangeArrowheads="1"/>
                </p:cNvSpPr>
                <p:nvPr/>
              </p:nvSpPr>
              <p:spPr bwMode="auto">
                <a:xfrm flipH="1">
                  <a:off x="6719625" y="1799654"/>
                  <a:ext cx="220519" cy="219916"/>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Lst>
                  <a:lin ang="2700000" scaled="1"/>
                </a:gradFill>
                <a:ln w="12700" algn="ctr">
                  <a:noFill/>
                  <a:miter lim="800000"/>
                </a:ln>
                <a:effectLst>
                  <a:outerShdw dist="12700" dir="2700000"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endParaRPr>
                </a:p>
              </p:txBody>
            </p:sp>
            <p:grpSp>
              <p:nvGrpSpPr>
                <p:cNvPr id="102417" name="椭圆 27"/>
                <p:cNvGrpSpPr/>
                <p:nvPr/>
              </p:nvGrpSpPr>
              <p:grpSpPr bwMode="auto">
                <a:xfrm>
                  <a:off x="6737361" y="1811325"/>
                  <a:ext cx="185999" cy="192600"/>
                  <a:chOff x="6266688" y="1207008"/>
                  <a:chExt cx="341376" cy="158496"/>
                </a:xfrm>
              </p:grpSpPr>
              <p:pic>
                <p:nvPicPr>
                  <p:cNvPr id="102424" name="椭圆 27"/>
                  <p:cNvPicPr>
                    <a:picLocks noChangeArrowheads="1"/>
                  </p:cNvPicPr>
                  <p:nvPr/>
                </p:nvPicPr>
                <p:blipFill>
                  <a:blip r:embed="rId2"/>
                  <a:srcRect/>
                  <a:stretch>
                    <a:fillRect/>
                  </a:stretch>
                </p:blipFill>
                <p:spPr bwMode="auto">
                  <a:xfrm>
                    <a:off x="6266688" y="1207008"/>
                    <a:ext cx="341376" cy="158496"/>
                  </a:xfrm>
                  <a:prstGeom prst="rect">
                    <a:avLst/>
                  </a:prstGeom>
                  <a:noFill/>
                  <a:ln w="9525">
                    <a:noFill/>
                    <a:miter lim="800000"/>
                    <a:headEnd/>
                    <a:tailEnd/>
                  </a:ln>
                </p:spPr>
              </p:pic>
              <p:sp>
                <p:nvSpPr>
                  <p:cNvPr id="102425" name="Text Box 65"/>
                  <p:cNvSpPr txBox="1">
                    <a:spLocks noChangeArrowheads="1"/>
                  </p:cNvSpPr>
                  <p:nvPr/>
                </p:nvSpPr>
                <p:spPr bwMode="auto">
                  <a:xfrm>
                    <a:off x="6320217" y="1234498"/>
                    <a:ext cx="234288"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18" name="圆角矩形 28"/>
                <p:cNvGrpSpPr/>
                <p:nvPr/>
              </p:nvGrpSpPr>
              <p:grpSpPr bwMode="auto">
                <a:xfrm>
                  <a:off x="6837003" y="1366864"/>
                  <a:ext cx="69750" cy="607430"/>
                  <a:chOff x="6449568" y="841248"/>
                  <a:chExt cx="128016" cy="499872"/>
                </a:xfrm>
              </p:grpSpPr>
              <p:pic>
                <p:nvPicPr>
                  <p:cNvPr id="102422" name="圆角矩形 28"/>
                  <p:cNvPicPr>
                    <a:picLocks noChangeArrowheads="1"/>
                  </p:cNvPicPr>
                  <p:nvPr/>
                </p:nvPicPr>
                <p:blipFill>
                  <a:blip r:embed="rId3"/>
                  <a:srcRect/>
                  <a:stretch>
                    <a:fillRect/>
                  </a:stretch>
                </p:blipFill>
                <p:spPr bwMode="auto">
                  <a:xfrm>
                    <a:off x="6449568" y="841248"/>
                    <a:ext cx="128016" cy="499872"/>
                  </a:xfrm>
                  <a:prstGeom prst="rect">
                    <a:avLst/>
                  </a:prstGeom>
                  <a:noFill/>
                  <a:ln w="9525">
                    <a:noFill/>
                    <a:miter lim="800000"/>
                    <a:headEnd/>
                    <a:tailEnd/>
                  </a:ln>
                </p:spPr>
              </p:pic>
              <p:sp>
                <p:nvSpPr>
                  <p:cNvPr id="102423" name="Text Box 68"/>
                  <p:cNvSpPr txBox="1">
                    <a:spLocks noChangeArrowheads="1"/>
                  </p:cNvSpPr>
                  <p:nvPr/>
                </p:nvSpPr>
                <p:spPr bwMode="auto">
                  <a:xfrm>
                    <a:off x="6494824"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nvGrpSpPr>
                <p:cNvPr id="102419" name="圆角矩形 29"/>
                <p:cNvGrpSpPr/>
                <p:nvPr/>
              </p:nvGrpSpPr>
              <p:grpSpPr bwMode="auto">
                <a:xfrm>
                  <a:off x="6767253" y="1366864"/>
                  <a:ext cx="69750" cy="607430"/>
                  <a:chOff x="6321552" y="841248"/>
                  <a:chExt cx="128016" cy="499872"/>
                </a:xfrm>
              </p:grpSpPr>
              <p:pic>
                <p:nvPicPr>
                  <p:cNvPr id="102420" name="圆角矩形 29"/>
                  <p:cNvPicPr>
                    <a:picLocks noChangeArrowheads="1"/>
                  </p:cNvPicPr>
                  <p:nvPr/>
                </p:nvPicPr>
                <p:blipFill>
                  <a:blip r:embed="rId3"/>
                  <a:srcRect/>
                  <a:stretch>
                    <a:fillRect/>
                  </a:stretch>
                </p:blipFill>
                <p:spPr bwMode="auto">
                  <a:xfrm>
                    <a:off x="6321552" y="841248"/>
                    <a:ext cx="128016" cy="499872"/>
                  </a:xfrm>
                  <a:prstGeom prst="rect">
                    <a:avLst/>
                  </a:prstGeom>
                  <a:noFill/>
                  <a:ln w="9525">
                    <a:noFill/>
                    <a:miter lim="800000"/>
                    <a:headEnd/>
                    <a:tailEnd/>
                  </a:ln>
                </p:spPr>
              </p:pic>
              <p:sp>
                <p:nvSpPr>
                  <p:cNvPr id="102421" name="Text Box 71"/>
                  <p:cNvSpPr txBox="1">
                    <a:spLocks noChangeArrowheads="1"/>
                  </p:cNvSpPr>
                  <p:nvPr/>
                </p:nvSpPr>
                <p:spPr bwMode="auto">
                  <a:xfrm>
                    <a:off x="6365085" y="891353"/>
                    <a:ext cx="34203" cy="394956"/>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endParaRPr>
                  </a:p>
                </p:txBody>
              </p:sp>
            </p:grpSp>
          </p:grpSp>
        </p:grpSp>
        <p:grpSp>
          <p:nvGrpSpPr>
            <p:cNvPr id="102408" name="任意多边形 17"/>
            <p:cNvGrpSpPr/>
            <p:nvPr/>
          </p:nvGrpSpPr>
          <p:grpSpPr bwMode="auto">
            <a:xfrm>
              <a:off x="735812" y="1478119"/>
              <a:ext cx="467096" cy="908263"/>
              <a:chOff x="1383792" y="1395984"/>
              <a:chExt cx="883920" cy="908304"/>
            </a:xfrm>
          </p:grpSpPr>
          <p:pic>
            <p:nvPicPr>
              <p:cNvPr id="102409" name="任意多边形 17"/>
              <p:cNvPicPr>
                <a:picLocks noChangeArrowheads="1"/>
              </p:cNvPicPr>
              <p:nvPr/>
            </p:nvPicPr>
            <p:blipFill>
              <a:blip r:embed="rId6"/>
              <a:srcRect/>
              <a:stretch>
                <a:fillRect/>
              </a:stretch>
            </p:blipFill>
            <p:spPr bwMode="auto">
              <a:xfrm>
                <a:off x="1383792" y="1395984"/>
                <a:ext cx="883920" cy="908304"/>
              </a:xfrm>
              <a:prstGeom prst="rect">
                <a:avLst/>
              </a:prstGeom>
              <a:noFill/>
              <a:ln w="9525">
                <a:noFill/>
                <a:miter lim="800000"/>
                <a:headEnd/>
                <a:tailEnd/>
              </a:ln>
            </p:spPr>
          </p:pic>
          <p:sp>
            <p:nvSpPr>
              <p:cNvPr id="102410" name="Text Box 74"/>
              <p:cNvSpPr txBox="1">
                <a:spLocks noChangeArrowheads="1"/>
              </p:cNvSpPr>
              <p:nvPr/>
            </p:nvSpPr>
            <p:spPr bwMode="auto">
              <a:xfrm>
                <a:off x="1421394" y="1430365"/>
                <a:ext cx="799788" cy="825075"/>
              </a:xfrm>
              <a:prstGeom prst="rect">
                <a:avLst/>
              </a:prstGeom>
              <a:noFill/>
              <a:ln w="9525">
                <a:noFill/>
                <a:miter lim="800000"/>
              </a:ln>
            </p:spPr>
            <p:txBody>
              <a:bodyPr lIns="121917" tIns="60958" rIns="121917" bIns="60958" anchor="ctr"/>
              <a:lstStyle/>
              <a:p>
                <a:pPr algn="ctr" defTabSz="1219200" eaLnBrk="0" hangingPunct="0"/>
                <a:endParaRPr lang="zh-CN" altLang="en-US" sz="1900">
                  <a:solidFill>
                    <a:srgbClr val="FFFFFF"/>
                  </a:solidFill>
                  <a:latin typeface="Calibri" panose="020F0502020204030204" pitchFamily="34" charset="0"/>
                </a:endParaRPr>
              </a:p>
            </p:txBody>
          </p:sp>
        </p:grpSp>
      </p:grpSp>
      <p:sp>
        <p:nvSpPr>
          <p:cNvPr id="4" name="矩形 3"/>
          <p:cNvSpPr>
            <a:spLocks noChangeArrowheads="1"/>
          </p:cNvSpPr>
          <p:nvPr/>
        </p:nvSpPr>
        <p:spPr bwMode="auto">
          <a:xfrm>
            <a:off x="2800350" y="1898650"/>
            <a:ext cx="7002463" cy="4454525"/>
          </a:xfrm>
          <a:prstGeom prst="rect">
            <a:avLst/>
          </a:prstGeom>
          <a:noFill/>
          <a:ln w="9525">
            <a:noFill/>
            <a:miter lim="800000"/>
          </a:ln>
        </p:spPr>
        <p:txBody>
          <a:bodyPr lIns="121917" tIns="60958" rIns="121917" bIns="60958">
            <a:spAutoFit/>
          </a:bodyPr>
          <a:lstStyle/>
          <a:p>
            <a:pPr>
              <a:lnSpc>
                <a:spcPct val="150000"/>
              </a:lnSpc>
              <a:defRPr/>
            </a:pPr>
            <a:r>
              <a:rPr lang="zh-CN" altLang="en-US" sz="1900" b="1">
                <a:latin typeface="Calibri" panose="020F0502020204030204" pitchFamily="34" charset="0"/>
              </a:rPr>
              <a:t>（一）取得综合所得需要办理汇算清缴；</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（二）取得应税所得没有扣缴义务人；</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（三）取得应税所得，扣缴义务人未扣缴税款；</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（四）取得境外所得；</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（五）因移居境外注销中国户籍；</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（六）非居民个人在中国境内从两处以上取得工资、薪金所得；</a:t>
            </a:r>
            <a:endParaRPr lang="zh-CN" altLang="en-US" sz="1900" b="1">
              <a:latin typeface="Calibri" panose="020F0502020204030204" pitchFamily="34" charset="0"/>
            </a:endParaRPr>
          </a:p>
          <a:p>
            <a:pPr>
              <a:lnSpc>
                <a:spcPct val="150000"/>
              </a:lnSpc>
              <a:defRPr/>
            </a:pPr>
            <a:r>
              <a:rPr lang="zh-CN" altLang="en-US" sz="1900" b="1">
                <a:latin typeface="Calibri" panose="020F0502020204030204" pitchFamily="34" charset="0"/>
              </a:rPr>
              <a:t>（七）国务院规定的其他情形。</a:t>
            </a:r>
            <a:endParaRPr lang="en-US" altLang="zh-CN" sz="1900" b="1">
              <a:latin typeface="Calibri" panose="020F0502020204030204" pitchFamily="34" charset="0"/>
            </a:endParaRPr>
          </a:p>
          <a:p>
            <a:pPr>
              <a:lnSpc>
                <a:spcPct val="150000"/>
              </a:lnSpc>
              <a:defRPr/>
            </a:pPr>
            <a:r>
              <a:rPr lang="en-US" altLang="zh-CN" sz="1900">
                <a:solidFill>
                  <a:srgbClr val="0070C0"/>
                </a:solidFill>
                <a:effectLst>
                  <a:outerShdw blurRad="38100" dist="38100" dir="2700000" algn="tl">
                    <a:srgbClr val="C0C0C0"/>
                  </a:outerShdw>
                </a:effectLst>
                <a:latin typeface="楷体_GB2312"/>
                <a:ea typeface="楷体_GB2312"/>
                <a:cs typeface="楷体_GB2312"/>
                <a:sym typeface="+mn-lt"/>
              </a:rPr>
              <a:t>                               ——</a:t>
            </a:r>
            <a:r>
              <a:rPr lang="zh-CN" altLang="zh-CN" sz="1900">
                <a:solidFill>
                  <a:srgbClr val="0070C0"/>
                </a:solidFill>
                <a:effectLst>
                  <a:outerShdw blurRad="38100" dist="38100" dir="2700000" algn="tl">
                    <a:srgbClr val="C0C0C0"/>
                  </a:outerShdw>
                </a:effectLst>
                <a:latin typeface="楷体_GB2312"/>
                <a:ea typeface="楷体_GB2312"/>
                <a:cs typeface="楷体_GB2312"/>
                <a:sym typeface="+mn-ea"/>
              </a:rPr>
              <a:t>新个人所得税法第</a:t>
            </a:r>
            <a:r>
              <a:rPr lang="zh-CN" altLang="en-US" sz="1900">
                <a:solidFill>
                  <a:srgbClr val="0070C0"/>
                </a:solidFill>
                <a:effectLst>
                  <a:outerShdw blurRad="38100" dist="38100" dir="2700000" algn="tl">
                    <a:srgbClr val="C0C0C0"/>
                  </a:outerShdw>
                </a:effectLst>
                <a:latin typeface="楷体_GB2312"/>
                <a:ea typeface="楷体_GB2312"/>
                <a:cs typeface="楷体_GB2312"/>
                <a:sym typeface="+mn-ea"/>
              </a:rPr>
              <a:t>十</a:t>
            </a:r>
            <a:r>
              <a:rPr lang="zh-CN" altLang="zh-CN" sz="1900">
                <a:solidFill>
                  <a:srgbClr val="0070C0"/>
                </a:solidFill>
                <a:effectLst>
                  <a:outerShdw blurRad="38100" dist="38100" dir="2700000" algn="tl">
                    <a:srgbClr val="C0C0C0"/>
                  </a:outerShdw>
                </a:effectLst>
                <a:latin typeface="楷体_GB2312"/>
                <a:ea typeface="楷体_GB2312"/>
                <a:cs typeface="楷体_GB2312"/>
                <a:sym typeface="+mn-ea"/>
              </a:rPr>
              <a:t>条</a:t>
            </a:r>
            <a:endParaRPr lang="zh-CN" altLang="zh-CN" sz="1900">
              <a:solidFill>
                <a:srgbClr val="0070C0"/>
              </a:solidFill>
              <a:effectLst>
                <a:outerShdw blurRad="38100" dist="38100" dir="2700000" algn="tl">
                  <a:srgbClr val="C0C0C0"/>
                </a:outerShdw>
              </a:effectLst>
              <a:latin typeface="楷体_GB2312"/>
              <a:ea typeface="楷体_GB2312"/>
              <a:cs typeface="楷体_GB2312"/>
              <a:sym typeface="+mn-lt"/>
            </a:endParaRPr>
          </a:p>
          <a:p>
            <a:pPr>
              <a:lnSpc>
                <a:spcPct val="150000"/>
              </a:lnSpc>
              <a:defRPr/>
            </a:pPr>
            <a:endParaRPr lang="zh-CN" altLang="en-US" sz="1900" b="1">
              <a:latin typeface="Calibri" panose="020F0502020204030204" pitchFamily="34" charset="0"/>
            </a:endParaRPr>
          </a:p>
        </p:txBody>
      </p:sp>
      <p:sp>
        <p:nvSpPr>
          <p:cNvPr id="102403" name="Title 1"/>
          <p:cNvSpPr/>
          <p:nvPr/>
        </p:nvSpPr>
        <p:spPr bwMode="auto">
          <a:xfrm>
            <a:off x="1943100" y="566738"/>
            <a:ext cx="10061575" cy="671512"/>
          </a:xfrm>
          <a:prstGeom prst="rect">
            <a:avLst/>
          </a:prstGeom>
          <a:noFill/>
          <a:ln w="9525">
            <a:noFill/>
            <a:miter lim="800000"/>
          </a:ln>
        </p:spPr>
        <p:txBody>
          <a:bodyPr lIns="0" tIns="0" rIns="0" bIns="0"/>
          <a:lstStyle/>
          <a:p>
            <a:pPr eaLnBrk="0" hangingPunct="0">
              <a:lnSpc>
                <a:spcPct val="90000"/>
              </a:lnSpc>
            </a:pPr>
            <a:r>
              <a:rPr lang="zh-CN" altLang="en-US" sz="3200">
                <a:ea typeface="黑体" panose="02010609060101010101" charset="-122"/>
              </a:rPr>
              <a:t>纳税申报</a:t>
            </a:r>
            <a:r>
              <a:rPr lang="en-US" altLang="zh-CN" sz="3200">
                <a:ea typeface="黑体" panose="02010609060101010101" charset="-122"/>
              </a:rPr>
              <a:t>——</a:t>
            </a:r>
            <a:r>
              <a:rPr lang="zh-CN" altLang="en-US" sz="3200">
                <a:ea typeface="黑体" panose="02010609060101010101" charset="-122"/>
              </a:rPr>
              <a:t>自行申报</a:t>
            </a:r>
            <a:endParaRPr lang="zh-CN" altLang="en-US" sz="3200">
              <a:ea typeface="黑体" panose="02010609060101010101" charset="-122"/>
            </a:endParaRPr>
          </a:p>
        </p:txBody>
      </p:sp>
      <p:pic>
        <p:nvPicPr>
          <p:cNvPr id="70727" name="图片 22"/>
          <p:cNvPicPr>
            <a:picLocks noChangeAspect="1"/>
          </p:cNvPicPr>
          <p:nvPr/>
        </p:nvPicPr>
        <p:blipFill>
          <a:blip r:embed="rId7"/>
          <a:srcRect/>
          <a:stretch>
            <a:fillRect/>
          </a:stretch>
        </p:blipFill>
        <p:spPr bwMode="auto">
          <a:xfrm>
            <a:off x="741363" y="357188"/>
            <a:ext cx="1023937" cy="9636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p:cNvSpPr>
            <a:spLocks noGrp="1"/>
          </p:cNvSpPr>
          <p:nvPr>
            <p:ph type="title"/>
          </p:nvPr>
        </p:nvSpPr>
        <p:spPr>
          <a:xfrm>
            <a:off x="2022475" y="447675"/>
            <a:ext cx="10515600" cy="1325563"/>
          </a:xfrm>
        </p:spPr>
        <p:txBody>
          <a:bodyPr/>
          <a:lstStyle/>
          <a:p>
            <a:r>
              <a:rPr lang="zh-CN" altLang="en-US" sz="3200" smtClean="0">
                <a:ea typeface="黑体" panose="02010609060101010101" charset="-122"/>
              </a:rPr>
              <a:t>取得应税所得没有扣缴义务人</a:t>
            </a:r>
            <a:endParaRPr lang="zh-CN" altLang="en-US" sz="3200" smtClean="0">
              <a:ea typeface="黑体" panose="02010609060101010101" charset="-122"/>
            </a:endParaRPr>
          </a:p>
        </p:txBody>
      </p:sp>
      <p:sp>
        <p:nvSpPr>
          <p:cNvPr id="104450" name="Rectangle 7"/>
          <p:cNvSpPr>
            <a:spLocks noGrp="1"/>
          </p:cNvSpPr>
          <p:nvPr>
            <p:ph type="body" idx="1"/>
          </p:nvPr>
        </p:nvSpPr>
        <p:spPr>
          <a:xfrm>
            <a:off x="2940050" y="2124075"/>
            <a:ext cx="10515600" cy="488950"/>
          </a:xfrm>
        </p:spPr>
        <p:txBody>
          <a:bodyPr/>
          <a:lstStyle/>
          <a:p>
            <a:pPr>
              <a:buFont typeface="Arial" panose="020B0604020202020204" pitchFamily="34" charset="0"/>
              <a:buNone/>
            </a:pPr>
            <a:r>
              <a:rPr lang="zh-CN" altLang="en-US" smtClean="0">
                <a:ea typeface="华文新魏" pitchFamily="2" charset="-122"/>
              </a:rPr>
              <a:t>经营所得</a:t>
            </a:r>
            <a:r>
              <a:rPr lang="en-US" altLang="zh-CN" smtClean="0">
                <a:ea typeface="华文新魏" pitchFamily="2" charset="-122"/>
              </a:rPr>
              <a:t>——</a:t>
            </a:r>
            <a:r>
              <a:rPr lang="zh-CN" altLang="en-US" smtClean="0">
                <a:ea typeface="华文新魏" pitchFamily="2" charset="-122"/>
              </a:rPr>
              <a:t>预缴申报</a:t>
            </a:r>
            <a:endParaRPr lang="zh-CN" altLang="en-US" smtClean="0">
              <a:ea typeface="华文新魏" pitchFamily="2" charset="-122"/>
            </a:endParaRPr>
          </a:p>
          <a:p>
            <a:endParaRPr lang="zh-CN" altLang="en-US" smtClean="0">
              <a:ea typeface="华文新魏" pitchFamily="2" charset="-122"/>
            </a:endParaRPr>
          </a:p>
        </p:txBody>
      </p:sp>
      <p:pic>
        <p:nvPicPr>
          <p:cNvPr id="43020" name="图片 22"/>
          <p:cNvPicPr>
            <a:picLocks noChangeAspect="1"/>
          </p:cNvPicPr>
          <p:nvPr/>
        </p:nvPicPr>
        <p:blipFill>
          <a:blip r:embed="rId1"/>
          <a:srcRect/>
          <a:stretch>
            <a:fillRect/>
          </a:stretch>
        </p:blipFill>
        <p:spPr bwMode="auto">
          <a:xfrm>
            <a:off x="771525" y="601663"/>
            <a:ext cx="1023938" cy="963612"/>
          </a:xfrm>
          <a:prstGeom prst="rect">
            <a:avLst/>
          </a:prstGeom>
          <a:noFill/>
          <a:ln w="9525">
            <a:noFill/>
            <a:miter lim="800000"/>
            <a:headEnd/>
            <a:tailEnd/>
          </a:ln>
        </p:spPr>
      </p:pic>
      <p:pic>
        <p:nvPicPr>
          <p:cNvPr id="27" name="图片 26"/>
          <p:cNvPicPr>
            <a:picLocks noChangeAspect="1"/>
          </p:cNvPicPr>
          <p:nvPr/>
        </p:nvPicPr>
        <p:blipFill>
          <a:blip r:embed="rId2"/>
          <a:srcRect/>
          <a:stretch>
            <a:fillRect/>
          </a:stretch>
        </p:blipFill>
        <p:spPr bwMode="auto">
          <a:xfrm>
            <a:off x="2020888" y="1955800"/>
            <a:ext cx="766762" cy="719138"/>
          </a:xfrm>
          <a:prstGeom prst="rect">
            <a:avLst/>
          </a:prstGeom>
          <a:noFill/>
          <a:ln w="9525">
            <a:noFill/>
            <a:miter lim="800000"/>
            <a:headEnd/>
            <a:tailEnd/>
          </a:ln>
        </p:spPr>
      </p:pic>
      <p:pic>
        <p:nvPicPr>
          <p:cNvPr id="2" name="图片 26"/>
          <p:cNvPicPr>
            <a:picLocks noChangeAspect="1"/>
          </p:cNvPicPr>
          <p:nvPr/>
        </p:nvPicPr>
        <p:blipFill>
          <a:blip r:embed="rId2"/>
          <a:srcRect/>
          <a:stretch>
            <a:fillRect/>
          </a:stretch>
        </p:blipFill>
        <p:spPr bwMode="auto">
          <a:xfrm>
            <a:off x="2003425" y="3132138"/>
            <a:ext cx="766763" cy="719137"/>
          </a:xfrm>
          <a:prstGeom prst="rect">
            <a:avLst/>
          </a:prstGeom>
          <a:noFill/>
          <a:ln w="9525">
            <a:noFill/>
            <a:miter lim="800000"/>
            <a:headEnd/>
            <a:tailEnd/>
          </a:ln>
        </p:spPr>
      </p:pic>
      <p:sp>
        <p:nvSpPr>
          <p:cNvPr id="104454" name="Rectangle 11"/>
          <p:cNvSpPr/>
          <p:nvPr/>
        </p:nvSpPr>
        <p:spPr bwMode="auto">
          <a:xfrm>
            <a:off x="2976563" y="3348038"/>
            <a:ext cx="10515600" cy="48895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ea typeface="华文新魏" pitchFamily="2" charset="-122"/>
              </a:rPr>
              <a:t>经营所得</a:t>
            </a:r>
            <a:r>
              <a:rPr lang="en-US" altLang="zh-CN" sz="2800">
                <a:ea typeface="华文新魏" pitchFamily="2" charset="-122"/>
              </a:rPr>
              <a:t>——</a:t>
            </a:r>
            <a:r>
              <a:rPr lang="zh-CN" altLang="en-US" sz="2800">
                <a:ea typeface="华文新魏" pitchFamily="2" charset="-122"/>
              </a:rPr>
              <a:t>汇算清缴</a:t>
            </a:r>
            <a:endParaRPr lang="zh-CN" altLang="en-US" sz="2800">
              <a:ea typeface="华文新魏" pitchFamily="2" charset="-122"/>
            </a:endParaRPr>
          </a:p>
          <a:p>
            <a:pPr marL="228600" indent="-228600" eaLnBrk="0" hangingPunct="0">
              <a:lnSpc>
                <a:spcPct val="90000"/>
              </a:lnSpc>
              <a:spcBef>
                <a:spcPts val="1000"/>
              </a:spcBef>
              <a:buFont typeface="Arial" panose="020B0604020202020204" pitchFamily="34" charset="0"/>
              <a:buChar char="•"/>
            </a:pPr>
            <a:endParaRPr lang="zh-CN" altLang="en-US" sz="2800">
              <a:ea typeface="华文新魏" pitchFamily="2" charset="-122"/>
            </a:endParaRPr>
          </a:p>
        </p:txBody>
      </p:sp>
      <p:sp>
        <p:nvSpPr>
          <p:cNvPr id="104455" name="Rectangle 12"/>
          <p:cNvSpPr/>
          <p:nvPr/>
        </p:nvSpPr>
        <p:spPr bwMode="auto">
          <a:xfrm>
            <a:off x="2981325" y="4738688"/>
            <a:ext cx="10515600" cy="48895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ea typeface="华文新魏" pitchFamily="2" charset="-122"/>
              </a:rPr>
              <a:t>经营所得</a:t>
            </a:r>
            <a:r>
              <a:rPr lang="en-US" altLang="zh-CN" sz="2800">
                <a:ea typeface="华文新魏" pitchFamily="2" charset="-122"/>
              </a:rPr>
              <a:t>——</a:t>
            </a:r>
            <a:r>
              <a:rPr lang="zh-CN" altLang="en-US" sz="2800">
                <a:ea typeface="华文新魏" pitchFamily="2" charset="-122"/>
              </a:rPr>
              <a:t>两处以上</a:t>
            </a:r>
            <a:endParaRPr lang="zh-CN" altLang="en-US" sz="2800">
              <a:ea typeface="华文新魏" pitchFamily="2" charset="-122"/>
            </a:endParaRPr>
          </a:p>
          <a:p>
            <a:pPr marL="228600" indent="-228600" eaLnBrk="0" hangingPunct="0">
              <a:lnSpc>
                <a:spcPct val="90000"/>
              </a:lnSpc>
              <a:spcBef>
                <a:spcPts val="1000"/>
              </a:spcBef>
              <a:buFont typeface="Arial" panose="020B0604020202020204" pitchFamily="34" charset="0"/>
              <a:buChar char="•"/>
            </a:pPr>
            <a:endParaRPr lang="zh-CN" altLang="en-US" sz="2800">
              <a:ea typeface="华文新魏" pitchFamily="2" charset="-122"/>
            </a:endParaRPr>
          </a:p>
        </p:txBody>
      </p:sp>
      <p:pic>
        <p:nvPicPr>
          <p:cNvPr id="3" name="图片 26"/>
          <p:cNvPicPr>
            <a:picLocks noChangeAspect="1"/>
          </p:cNvPicPr>
          <p:nvPr/>
        </p:nvPicPr>
        <p:blipFill>
          <a:blip r:embed="rId2"/>
          <a:srcRect/>
          <a:stretch>
            <a:fillRect/>
          </a:stretch>
        </p:blipFill>
        <p:spPr bwMode="auto">
          <a:xfrm>
            <a:off x="2051050" y="4608513"/>
            <a:ext cx="766763" cy="719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style.rotation</p:attrName>
                                        </p:attrNameLst>
                                      </p:cBhvr>
                                      <p:tavLst>
                                        <p:tav tm="0">
                                          <p:val>
                                            <p:fltVal val="720"/>
                                          </p:val>
                                        </p:tav>
                                        <p:tav tm="100000">
                                          <p:val>
                                            <p:fltVal val="0"/>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style.rotation</p:attrName>
                                        </p:attrNameLst>
                                      </p:cBhvr>
                                      <p:tavLst>
                                        <p:tav tm="0">
                                          <p:val>
                                            <p:fltVal val="720"/>
                                          </p:val>
                                        </p:tav>
                                        <p:tav tm="100000">
                                          <p:val>
                                            <p:fltVal val="0"/>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35"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style.rotation</p:attrName>
                                        </p:attrNameLst>
                                      </p:cBhvr>
                                      <p:tavLst>
                                        <p:tav tm="0">
                                          <p:val>
                                            <p:fltVal val="720"/>
                                          </p:val>
                                        </p:tav>
                                        <p:tav tm="100000">
                                          <p:val>
                                            <p:fltVal val="0"/>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7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8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81" name="文本框 213"/>
          <p:cNvSpPr txBox="1">
            <a:spLocks noChangeArrowheads="1"/>
          </p:cNvSpPr>
          <p:nvPr/>
        </p:nvSpPr>
        <p:spPr bwMode="auto">
          <a:xfrm>
            <a:off x="4208463" y="280988"/>
            <a:ext cx="37750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经营所得</a:t>
            </a:r>
            <a:r>
              <a:rPr lang="en-US" altLang="zh-CN" sz="2800">
                <a:solidFill>
                  <a:schemeClr val="accent1"/>
                </a:solidFill>
                <a:latin typeface="华文细黑" pitchFamily="2" charset="-122"/>
                <a:ea typeface="华文细黑" pitchFamily="2" charset="-122"/>
              </a:rPr>
              <a:t>——</a:t>
            </a:r>
            <a:r>
              <a:rPr lang="zh-CN" altLang="en-US" sz="2800">
                <a:solidFill>
                  <a:schemeClr val="accent1"/>
                </a:solidFill>
                <a:latin typeface="华文细黑" pitchFamily="2" charset="-122"/>
                <a:ea typeface="华文细黑" pitchFamily="2" charset="-122"/>
              </a:rPr>
              <a:t>预缴申报</a:t>
            </a:r>
            <a:endParaRPr lang="zh-CN" altLang="en-US" sz="2800">
              <a:solidFill>
                <a:schemeClr val="accent1"/>
              </a:solidFill>
              <a:latin typeface="华文细黑" pitchFamily="2" charset="-122"/>
              <a:ea typeface="华文细黑" pitchFamily="2" charset="-122"/>
            </a:endParaRPr>
          </a:p>
        </p:txBody>
      </p:sp>
      <p:sp>
        <p:nvSpPr>
          <p:cNvPr id="105482"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05484"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05485" name="矩形 1"/>
          <p:cNvSpPr>
            <a:spLocks noChangeArrowheads="1"/>
          </p:cNvSpPr>
          <p:nvPr/>
        </p:nvSpPr>
        <p:spPr bwMode="auto">
          <a:xfrm>
            <a:off x="506413" y="2263775"/>
            <a:ext cx="5454650" cy="3416300"/>
          </a:xfrm>
          <a:prstGeom prst="rect">
            <a:avLst/>
          </a:prstGeom>
          <a:noFill/>
          <a:ln w="9525">
            <a:noFill/>
            <a:miter lim="800000"/>
          </a:ln>
        </p:spPr>
        <p:txBody>
          <a:bodyPr lIns="121917" tIns="60958" rIns="121917" bIns="60958">
            <a:spAutoFit/>
          </a:bodyPr>
          <a:lstStyle/>
          <a:p>
            <a:r>
              <a:rPr lang="zh-CN" altLang="en-US">
                <a:latin typeface="Calibri" panose="020F0502020204030204" pitchFamily="34" charset="0"/>
                <a:ea typeface="仿宋" panose="02010609060101010101" pitchFamily="49" charset="-122"/>
              </a:rPr>
              <a:t>（一）个体工商户从事生产、经营活动取得的所得，个人独资企业投资人、合伙企业的个人合伙人来源于境内注册的个人独资企业、合伙企业生产、经营的所得；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（二）个人依法从事办学、医疗、咨询以及其他有偿服务活动取得的所得；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（三）个人对企业、事业单位承包经营、承租经营以及转包、转租取得的所得；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（四）个人从事其他生产、经营活动取得的所得；</a:t>
            </a:r>
            <a:endParaRPr lang="zh-CN" altLang="en-US">
              <a:latin typeface="Calibri" panose="020F0502020204030204" pitchFamily="34" charset="0"/>
              <a:ea typeface="仿宋" panose="02010609060101010101" pitchFamily="49" charset="-122"/>
            </a:endParaRPr>
          </a:p>
        </p:txBody>
      </p:sp>
      <p:sp>
        <p:nvSpPr>
          <p:cNvPr id="105486" name="椭圆 52"/>
          <p:cNvSpPr>
            <a:spLocks noChangeArrowheads="1"/>
          </p:cNvSpPr>
          <p:nvPr/>
        </p:nvSpPr>
        <p:spPr bwMode="auto">
          <a:xfrm>
            <a:off x="6408738" y="13604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87" name="椭圆 54"/>
          <p:cNvSpPr>
            <a:spLocks noChangeArrowheads="1"/>
          </p:cNvSpPr>
          <p:nvPr/>
        </p:nvSpPr>
        <p:spPr bwMode="auto">
          <a:xfrm>
            <a:off x="6408738" y="28749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88" name="Freeform 42"/>
          <p:cNvSpPr>
            <a:spLocks noEditPoints="1"/>
          </p:cNvSpPr>
          <p:nvPr/>
        </p:nvSpPr>
        <p:spPr bwMode="auto">
          <a:xfrm>
            <a:off x="6513513" y="1454150"/>
            <a:ext cx="561975" cy="563563"/>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05489" name="Freeform 43"/>
          <p:cNvSpPr/>
          <p:nvPr/>
        </p:nvSpPr>
        <p:spPr bwMode="auto">
          <a:xfrm>
            <a:off x="6748463" y="1570038"/>
            <a:ext cx="142875" cy="282575"/>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05490" name="文本框 118"/>
          <p:cNvSpPr txBox="1">
            <a:spLocks noChangeArrowheads="1"/>
          </p:cNvSpPr>
          <p:nvPr/>
        </p:nvSpPr>
        <p:spPr bwMode="auto">
          <a:xfrm>
            <a:off x="7545388" y="1422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05491" name="Freeform 5"/>
          <p:cNvSpPr/>
          <p:nvPr/>
        </p:nvSpPr>
        <p:spPr bwMode="auto">
          <a:xfrm>
            <a:off x="6567488" y="30353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05492" name="文本框 118"/>
          <p:cNvSpPr txBox="1">
            <a:spLocks noChangeArrowheads="1"/>
          </p:cNvSpPr>
          <p:nvPr/>
        </p:nvSpPr>
        <p:spPr bwMode="auto">
          <a:xfrm>
            <a:off x="7488238" y="3003550"/>
            <a:ext cx="2163762" cy="46355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05493"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5494"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05495"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05496"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5497"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5498"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5499" name="矩形 2"/>
          <p:cNvSpPr>
            <a:spLocks noChangeArrowheads="1"/>
          </p:cNvSpPr>
          <p:nvPr/>
        </p:nvSpPr>
        <p:spPr bwMode="auto">
          <a:xfrm>
            <a:off x="6357938" y="2112963"/>
            <a:ext cx="5984875" cy="669925"/>
          </a:xfrm>
          <a:prstGeom prst="rect">
            <a:avLst/>
          </a:prstGeom>
          <a:noFill/>
          <a:ln w="9525">
            <a:noFill/>
            <a:miter lim="800000"/>
          </a:ln>
        </p:spPr>
        <p:txBody>
          <a:bodyPr lIns="121917" tIns="60958" rIns="121917" bIns="60958">
            <a:spAutoFit/>
          </a:bodyPr>
          <a:lstStyle/>
          <a:p>
            <a:r>
              <a:rPr lang="zh-CN" altLang="zh-CN">
                <a:latin typeface="Calibri" panose="020F0502020204030204" pitchFamily="34" charset="0"/>
                <a:ea typeface="仿宋" panose="02010609060101010101" pitchFamily="49" charset="-122"/>
              </a:rPr>
              <a:t>除省级税务机关另有规定外，纳税人取得经营所得的，应在季度终了后的十五日内</a:t>
            </a:r>
            <a:endParaRPr lang="zh-CN" altLang="en-US">
              <a:latin typeface="Calibri" panose="020F0502020204030204" pitchFamily="34" charset="0"/>
              <a:ea typeface="仿宋" panose="02010609060101010101" pitchFamily="49" charset="-122"/>
            </a:endParaRPr>
          </a:p>
        </p:txBody>
      </p:sp>
      <p:cxnSp>
        <p:nvCxnSpPr>
          <p:cNvPr id="6" name="直接连接符 5"/>
          <p:cNvCxnSpPr/>
          <p:nvPr/>
        </p:nvCxnSpPr>
        <p:spPr>
          <a:xfrm>
            <a:off x="6176963" y="212248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05501" name="矩形 6"/>
          <p:cNvSpPr>
            <a:spLocks noChangeArrowheads="1"/>
          </p:cNvSpPr>
          <p:nvPr/>
        </p:nvSpPr>
        <p:spPr bwMode="auto">
          <a:xfrm>
            <a:off x="6291263" y="3854450"/>
            <a:ext cx="6096000" cy="533400"/>
          </a:xfrm>
          <a:prstGeom prst="rect">
            <a:avLst/>
          </a:prstGeom>
          <a:noFill/>
          <a:ln w="9525">
            <a:noFill/>
            <a:miter lim="800000"/>
          </a:ln>
        </p:spPr>
        <p:txBody>
          <a:bodyPr lIns="121917" tIns="60958" rIns="121917" bIns="60958">
            <a:spAutoFit/>
          </a:bodyPr>
          <a:lstStyle/>
          <a:p>
            <a:pPr eaLnBrk="0" hangingPunct="0">
              <a:lnSpc>
                <a:spcPct val="150000"/>
              </a:lnSpc>
            </a:pPr>
            <a:r>
              <a:rPr lang="zh-CN" altLang="zh-CN">
                <a:latin typeface="Calibri" panose="020F0502020204030204" pitchFamily="34" charset="0"/>
                <a:ea typeface="仿宋" panose="02010609060101010101" pitchFamily="49" charset="-122"/>
              </a:rPr>
              <a:t>经营管理所在地主管税务机关</a:t>
            </a:r>
            <a:endParaRPr lang="zh-CN" altLang="en-US">
              <a:ea typeface="仿宋" panose="02010609060101010101" pitchFamily="49" charset="-122"/>
            </a:endParaRPr>
          </a:p>
        </p:txBody>
      </p:sp>
      <p:sp>
        <p:nvSpPr>
          <p:cNvPr id="105502" name="矩形 7"/>
          <p:cNvSpPr>
            <a:spLocks noChangeArrowheads="1"/>
          </p:cNvSpPr>
          <p:nvPr/>
        </p:nvSpPr>
        <p:spPr bwMode="auto">
          <a:xfrm>
            <a:off x="6265863" y="5505450"/>
            <a:ext cx="4702175" cy="395288"/>
          </a:xfrm>
          <a:prstGeom prst="rect">
            <a:avLst/>
          </a:prstGeom>
          <a:noFill/>
          <a:ln w="9525">
            <a:noFill/>
            <a:miter lim="800000"/>
          </a:ln>
        </p:spPr>
        <p:txBody>
          <a:bodyPr wrap="none" lIns="121917" tIns="60958" rIns="121917" bIns="60958">
            <a:spAutoFit/>
          </a:bodyPr>
          <a:lstStyle/>
          <a:p>
            <a:r>
              <a:rPr lang="zh-CN" altLang="zh-CN">
                <a:latin typeface="仿宋" panose="02010609060101010101" pitchFamily="49" charset="-122"/>
                <a:ea typeface="仿宋" panose="02010609060101010101" pitchFamily="49" charset="-122"/>
              </a:rPr>
              <a:t>《个人所得税经营所得纳税申报表（</a:t>
            </a:r>
            <a:r>
              <a:rPr lang="en-US" altLang="zh-CN">
                <a:latin typeface="仿宋" panose="02010609060101010101" pitchFamily="49" charset="-122"/>
                <a:ea typeface="仿宋" panose="02010609060101010101" pitchFamily="49" charset="-122"/>
              </a:rPr>
              <a:t>A</a:t>
            </a:r>
            <a:r>
              <a:rPr lang="zh-CN" altLang="zh-CN">
                <a:latin typeface="仿宋" panose="02010609060101010101" pitchFamily="49" charset="-122"/>
                <a:ea typeface="仿宋" panose="02010609060101010101" pitchFamily="49" charset="-122"/>
              </a:rPr>
              <a:t>表）》</a:t>
            </a:r>
            <a:endParaRPr lang="zh-CN" altLang="en-US">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29" name="文本框 213"/>
          <p:cNvSpPr txBox="1">
            <a:spLocks noChangeArrowheads="1"/>
          </p:cNvSpPr>
          <p:nvPr/>
        </p:nvSpPr>
        <p:spPr bwMode="auto">
          <a:xfrm>
            <a:off x="4208463" y="280988"/>
            <a:ext cx="37750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经营所得</a:t>
            </a:r>
            <a:r>
              <a:rPr lang="en-US" altLang="zh-CN" sz="2800">
                <a:solidFill>
                  <a:schemeClr val="accent1"/>
                </a:solidFill>
                <a:latin typeface="华文细黑" pitchFamily="2" charset="-122"/>
                <a:ea typeface="华文细黑" pitchFamily="2" charset="-122"/>
              </a:rPr>
              <a:t>——</a:t>
            </a:r>
            <a:r>
              <a:rPr lang="zh-CN" altLang="en-US" sz="2800">
                <a:solidFill>
                  <a:schemeClr val="accent1"/>
                </a:solidFill>
                <a:latin typeface="华文细黑" pitchFamily="2" charset="-122"/>
                <a:ea typeface="华文细黑" pitchFamily="2" charset="-122"/>
              </a:rPr>
              <a:t>汇算清缴</a:t>
            </a:r>
            <a:endParaRPr lang="zh-CN" altLang="en-US" sz="2800">
              <a:solidFill>
                <a:schemeClr val="accent1"/>
              </a:solidFill>
              <a:latin typeface="华文细黑" pitchFamily="2" charset="-122"/>
              <a:ea typeface="华文细黑" pitchFamily="2" charset="-122"/>
            </a:endParaRPr>
          </a:p>
        </p:txBody>
      </p:sp>
      <p:sp>
        <p:nvSpPr>
          <p:cNvPr id="107530"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07532"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07533" name="椭圆 52"/>
          <p:cNvSpPr>
            <a:spLocks noChangeArrowheads="1"/>
          </p:cNvSpPr>
          <p:nvPr/>
        </p:nvSpPr>
        <p:spPr bwMode="auto">
          <a:xfrm>
            <a:off x="6408738" y="13604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34" name="椭圆 54"/>
          <p:cNvSpPr>
            <a:spLocks noChangeArrowheads="1"/>
          </p:cNvSpPr>
          <p:nvPr/>
        </p:nvSpPr>
        <p:spPr bwMode="auto">
          <a:xfrm>
            <a:off x="6408738" y="28749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35" name="Freeform 42"/>
          <p:cNvSpPr>
            <a:spLocks noEditPoints="1"/>
          </p:cNvSpPr>
          <p:nvPr/>
        </p:nvSpPr>
        <p:spPr bwMode="auto">
          <a:xfrm>
            <a:off x="6513513" y="1454150"/>
            <a:ext cx="561975" cy="563563"/>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07536" name="Freeform 43"/>
          <p:cNvSpPr/>
          <p:nvPr/>
        </p:nvSpPr>
        <p:spPr bwMode="auto">
          <a:xfrm>
            <a:off x="6748463" y="1570038"/>
            <a:ext cx="142875" cy="282575"/>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07537" name="文本框 118"/>
          <p:cNvSpPr txBox="1">
            <a:spLocks noChangeArrowheads="1"/>
          </p:cNvSpPr>
          <p:nvPr/>
        </p:nvSpPr>
        <p:spPr bwMode="auto">
          <a:xfrm>
            <a:off x="7545388" y="1422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07538" name="Freeform 5"/>
          <p:cNvSpPr/>
          <p:nvPr/>
        </p:nvSpPr>
        <p:spPr bwMode="auto">
          <a:xfrm>
            <a:off x="6567488" y="30353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07539" name="文本框 118"/>
          <p:cNvSpPr txBox="1">
            <a:spLocks noChangeArrowheads="1"/>
          </p:cNvSpPr>
          <p:nvPr/>
        </p:nvSpPr>
        <p:spPr bwMode="auto">
          <a:xfrm>
            <a:off x="7488238" y="3003550"/>
            <a:ext cx="2163762" cy="46355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07540"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7541"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07542"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07543"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7544"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7545"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7546" name="矩形 2"/>
          <p:cNvSpPr>
            <a:spLocks noChangeArrowheads="1"/>
          </p:cNvSpPr>
          <p:nvPr/>
        </p:nvSpPr>
        <p:spPr bwMode="auto">
          <a:xfrm>
            <a:off x="6357938" y="2112963"/>
            <a:ext cx="5984875" cy="669925"/>
          </a:xfrm>
          <a:prstGeom prst="rect">
            <a:avLst/>
          </a:prstGeom>
          <a:noFill/>
          <a:ln w="9525">
            <a:noFill/>
            <a:miter lim="800000"/>
          </a:ln>
        </p:spPr>
        <p:txBody>
          <a:bodyPr lIns="121917" tIns="60958" rIns="121917" bIns="60958">
            <a:spAutoFit/>
          </a:bodyPr>
          <a:lstStyle/>
          <a:p>
            <a:r>
              <a:rPr lang="zh-CN" altLang="en-US">
                <a:latin typeface="Calibri" panose="020F0502020204030204" pitchFamily="34" charset="0"/>
                <a:ea typeface="仿宋" panose="02010609060101010101" pitchFamily="49" charset="-122"/>
              </a:rPr>
              <a:t>纳税人取得经营所得，应当在取得所得的次年三月三十一日前</a:t>
            </a:r>
            <a:endParaRPr lang="zh-CN" altLang="en-US">
              <a:latin typeface="Calibri" panose="020F0502020204030204" pitchFamily="34" charset="0"/>
              <a:ea typeface="仿宋" panose="02010609060101010101" pitchFamily="49" charset="-122"/>
            </a:endParaRPr>
          </a:p>
        </p:txBody>
      </p:sp>
      <p:cxnSp>
        <p:nvCxnSpPr>
          <p:cNvPr id="6" name="直接连接符 5"/>
          <p:cNvCxnSpPr/>
          <p:nvPr/>
        </p:nvCxnSpPr>
        <p:spPr>
          <a:xfrm>
            <a:off x="6148388" y="1851025"/>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07548" name="矩形 6"/>
          <p:cNvSpPr>
            <a:spLocks noChangeArrowheads="1"/>
          </p:cNvSpPr>
          <p:nvPr/>
        </p:nvSpPr>
        <p:spPr bwMode="auto">
          <a:xfrm>
            <a:off x="6281738" y="3806825"/>
            <a:ext cx="6096000" cy="533400"/>
          </a:xfrm>
          <a:prstGeom prst="rect">
            <a:avLst/>
          </a:prstGeom>
          <a:noFill/>
          <a:ln w="9525">
            <a:noFill/>
            <a:miter lim="800000"/>
          </a:ln>
        </p:spPr>
        <p:txBody>
          <a:bodyPr lIns="121917" tIns="60958" rIns="121917" bIns="60958">
            <a:spAutoFit/>
          </a:bodyPr>
          <a:lstStyle/>
          <a:p>
            <a:pPr eaLnBrk="0" hangingPunct="0">
              <a:lnSpc>
                <a:spcPct val="150000"/>
              </a:lnSpc>
            </a:pPr>
            <a:r>
              <a:rPr lang="zh-CN" altLang="zh-CN">
                <a:latin typeface="Calibri" panose="020F0502020204030204" pitchFamily="34" charset="0"/>
                <a:ea typeface="仿宋" panose="02010609060101010101" pitchFamily="49" charset="-122"/>
              </a:rPr>
              <a:t>经营管理所在地主管税务机关</a:t>
            </a:r>
            <a:endParaRPr lang="zh-CN" altLang="en-US">
              <a:ea typeface="仿宋" panose="02010609060101010101" pitchFamily="49" charset="-122"/>
            </a:endParaRPr>
          </a:p>
        </p:txBody>
      </p:sp>
      <p:sp>
        <p:nvSpPr>
          <p:cNvPr id="107549" name="矩形 7"/>
          <p:cNvSpPr>
            <a:spLocks noChangeArrowheads="1"/>
          </p:cNvSpPr>
          <p:nvPr/>
        </p:nvSpPr>
        <p:spPr bwMode="auto">
          <a:xfrm>
            <a:off x="6265863" y="5505450"/>
            <a:ext cx="4702175" cy="395288"/>
          </a:xfrm>
          <a:prstGeom prst="rect">
            <a:avLst/>
          </a:prstGeom>
          <a:noFill/>
          <a:ln w="9525">
            <a:noFill/>
            <a:miter lim="800000"/>
          </a:ln>
        </p:spPr>
        <p:txBody>
          <a:bodyPr wrap="none" lIns="121917" tIns="60958" rIns="121917" bIns="60958">
            <a:spAutoFit/>
          </a:bodyPr>
          <a:lstStyle/>
          <a:p>
            <a:r>
              <a:rPr lang="zh-CN" altLang="zh-CN">
                <a:latin typeface="仿宋" panose="02010609060101010101" pitchFamily="49" charset="-122"/>
                <a:ea typeface="仿宋" panose="02010609060101010101" pitchFamily="49" charset="-122"/>
              </a:rPr>
              <a:t>《个人所得税经营所得纳税申报表（</a:t>
            </a:r>
            <a:r>
              <a:rPr lang="en-US" altLang="zh-CN">
                <a:latin typeface="仿宋" panose="02010609060101010101" pitchFamily="49" charset="-122"/>
                <a:ea typeface="仿宋" panose="02010609060101010101" pitchFamily="49" charset="-122"/>
              </a:rPr>
              <a:t>B</a:t>
            </a:r>
            <a:r>
              <a:rPr lang="zh-CN" altLang="zh-CN">
                <a:latin typeface="仿宋" panose="02010609060101010101" pitchFamily="49" charset="-122"/>
                <a:ea typeface="仿宋" panose="02010609060101010101" pitchFamily="49" charset="-122"/>
              </a:rPr>
              <a:t>表）》</a:t>
            </a:r>
            <a:endParaRPr lang="zh-CN" altLang="en-US">
              <a:latin typeface="仿宋" panose="02010609060101010101" pitchFamily="49" charset="-122"/>
              <a:ea typeface="仿宋" panose="02010609060101010101" pitchFamily="49" charset="-122"/>
            </a:endParaRPr>
          </a:p>
        </p:txBody>
      </p:sp>
      <p:sp>
        <p:nvSpPr>
          <p:cNvPr id="107550" name="矩形 3"/>
          <p:cNvSpPr>
            <a:spLocks noChangeArrowheads="1"/>
          </p:cNvSpPr>
          <p:nvPr/>
        </p:nvSpPr>
        <p:spPr bwMode="auto">
          <a:xfrm>
            <a:off x="533400" y="2058988"/>
            <a:ext cx="5454650" cy="3416300"/>
          </a:xfrm>
          <a:prstGeom prst="rect">
            <a:avLst/>
          </a:prstGeom>
          <a:noFill/>
          <a:ln w="9525">
            <a:noFill/>
            <a:miter lim="800000"/>
          </a:ln>
        </p:spPr>
        <p:txBody>
          <a:bodyPr lIns="121917" tIns="60958" rIns="121917" bIns="60958">
            <a:spAutoFit/>
          </a:bodyPr>
          <a:lstStyle/>
          <a:p>
            <a:r>
              <a:rPr lang="zh-CN" altLang="en-US">
                <a:latin typeface="Calibri" panose="020F0502020204030204" pitchFamily="34" charset="0"/>
                <a:ea typeface="仿宋" panose="02010609060101010101" pitchFamily="49" charset="-122"/>
              </a:rPr>
              <a:t>（一）个体工商户从事生产、经营活动取得的所得，个人独资企业投资人、合伙企业的个人合伙人来源于境内注册的个人独资企业、合伙企业生产、经营的所得；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（二）个人依法从事办学、医疗、咨询以及其他有偿服务活动取得的所得；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（三）个人对企业、事业单位承包经营、承租经营以及转包、转租取得的所得；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（四）个人从事其他生产、经营活动取得的所得；</a:t>
            </a:r>
            <a:endParaRPr lang="zh-CN" altLang="en-US">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77" name="文本框 213"/>
          <p:cNvSpPr txBox="1">
            <a:spLocks noChangeArrowheads="1"/>
          </p:cNvSpPr>
          <p:nvPr/>
        </p:nvSpPr>
        <p:spPr bwMode="auto">
          <a:xfrm>
            <a:off x="4208463" y="280988"/>
            <a:ext cx="37750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经营所得</a:t>
            </a:r>
            <a:r>
              <a:rPr lang="en-US" altLang="zh-CN" sz="2800">
                <a:solidFill>
                  <a:schemeClr val="accent1"/>
                </a:solidFill>
                <a:latin typeface="华文细黑" pitchFamily="2" charset="-122"/>
                <a:ea typeface="华文细黑" pitchFamily="2" charset="-122"/>
              </a:rPr>
              <a:t>——</a:t>
            </a:r>
            <a:r>
              <a:rPr lang="zh-CN" altLang="en-US" sz="2800">
                <a:solidFill>
                  <a:schemeClr val="accent1"/>
                </a:solidFill>
                <a:latin typeface="华文细黑" pitchFamily="2" charset="-122"/>
                <a:ea typeface="华文细黑" pitchFamily="2" charset="-122"/>
              </a:rPr>
              <a:t>两处以上</a:t>
            </a:r>
            <a:endParaRPr lang="zh-CN" altLang="en-US" sz="2800">
              <a:solidFill>
                <a:schemeClr val="accent1"/>
              </a:solidFill>
              <a:latin typeface="华文细黑" pitchFamily="2" charset="-122"/>
              <a:ea typeface="华文细黑" pitchFamily="2" charset="-122"/>
            </a:endParaRPr>
          </a:p>
        </p:txBody>
      </p:sp>
      <p:sp>
        <p:nvSpPr>
          <p:cNvPr id="109578"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09580"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09581" name="椭圆 54"/>
          <p:cNvSpPr>
            <a:spLocks noChangeArrowheads="1"/>
          </p:cNvSpPr>
          <p:nvPr/>
        </p:nvSpPr>
        <p:spPr bwMode="auto">
          <a:xfrm>
            <a:off x="6408738" y="28749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82" name="Freeform 5"/>
          <p:cNvSpPr/>
          <p:nvPr/>
        </p:nvSpPr>
        <p:spPr bwMode="auto">
          <a:xfrm>
            <a:off x="6567488" y="30353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09583" name="文本框 118"/>
          <p:cNvSpPr txBox="1">
            <a:spLocks noChangeArrowheads="1"/>
          </p:cNvSpPr>
          <p:nvPr/>
        </p:nvSpPr>
        <p:spPr bwMode="auto">
          <a:xfrm>
            <a:off x="7488238" y="3003550"/>
            <a:ext cx="2163762" cy="46355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09584"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09585"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09586"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09587"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9588"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9589"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09590" name="矩形 2"/>
          <p:cNvSpPr>
            <a:spLocks noChangeArrowheads="1"/>
          </p:cNvSpPr>
          <p:nvPr/>
        </p:nvSpPr>
        <p:spPr bwMode="auto">
          <a:xfrm>
            <a:off x="6408738" y="1625600"/>
            <a:ext cx="5643562" cy="669925"/>
          </a:xfrm>
          <a:prstGeom prst="rect">
            <a:avLst/>
          </a:prstGeom>
          <a:noFill/>
          <a:ln w="9525">
            <a:noFill/>
            <a:miter lim="800000"/>
          </a:ln>
        </p:spPr>
        <p:txBody>
          <a:bodyPr lIns="121917" tIns="60958" rIns="121917" bIns="60958">
            <a:spAutoFit/>
          </a:bodyPr>
          <a:lstStyle/>
          <a:p>
            <a:r>
              <a:rPr lang="zh-CN" altLang="zh-CN">
                <a:latin typeface="Calibri" panose="020F0502020204030204" pitchFamily="34" charset="0"/>
                <a:ea typeface="仿宋" panose="02010609060101010101" pitchFamily="49" charset="-122"/>
              </a:rPr>
              <a:t>从两处或两处以上取得经营所得且各处经营所得中有需要办理汇算清缴情形的</a:t>
            </a:r>
            <a:endParaRPr lang="zh-CN" altLang="en-US">
              <a:latin typeface="Calibri" panose="020F0502020204030204" pitchFamily="34" charset="0"/>
              <a:ea typeface="仿宋" panose="02010609060101010101" pitchFamily="49" charset="-122"/>
            </a:endParaRPr>
          </a:p>
        </p:txBody>
      </p:sp>
      <p:cxnSp>
        <p:nvCxnSpPr>
          <p:cNvPr id="6" name="直接连接符 5"/>
          <p:cNvCxnSpPr/>
          <p:nvPr/>
        </p:nvCxnSpPr>
        <p:spPr>
          <a:xfrm>
            <a:off x="6251575" y="204628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09592" name="矩形 6"/>
          <p:cNvSpPr>
            <a:spLocks noChangeArrowheads="1"/>
          </p:cNvSpPr>
          <p:nvPr/>
        </p:nvSpPr>
        <p:spPr bwMode="auto">
          <a:xfrm>
            <a:off x="6300788" y="3789363"/>
            <a:ext cx="6096000" cy="395287"/>
          </a:xfrm>
          <a:prstGeom prst="rect">
            <a:avLst/>
          </a:prstGeom>
          <a:noFill/>
          <a:ln w="9525">
            <a:noFill/>
            <a:miter lim="800000"/>
          </a:ln>
        </p:spPr>
        <p:txBody>
          <a:bodyPr lIns="121917" tIns="60958" rIns="121917" bIns="60958">
            <a:spAutoFit/>
          </a:bodyPr>
          <a:lstStyle/>
          <a:p>
            <a:pPr eaLnBrk="0" hangingPunct="0"/>
            <a:r>
              <a:rPr lang="zh-CN" altLang="zh-CN">
                <a:latin typeface="Calibri" panose="020F0502020204030204" pitchFamily="34" charset="0"/>
                <a:ea typeface="仿宋" panose="02010609060101010101" pitchFamily="49" charset="-122"/>
              </a:rPr>
              <a:t>选择其中一处实际经营管理场所所在地主管税务机关</a:t>
            </a:r>
            <a:endParaRPr lang="zh-CN" altLang="en-US">
              <a:ea typeface="仿宋" panose="02010609060101010101" pitchFamily="49" charset="-122"/>
            </a:endParaRPr>
          </a:p>
        </p:txBody>
      </p:sp>
      <p:sp>
        <p:nvSpPr>
          <p:cNvPr id="109593" name="矩形 7"/>
          <p:cNvSpPr>
            <a:spLocks noChangeArrowheads="1"/>
          </p:cNvSpPr>
          <p:nvPr/>
        </p:nvSpPr>
        <p:spPr bwMode="auto">
          <a:xfrm>
            <a:off x="6265863" y="5505450"/>
            <a:ext cx="4702175" cy="395288"/>
          </a:xfrm>
          <a:prstGeom prst="rect">
            <a:avLst/>
          </a:prstGeom>
          <a:noFill/>
          <a:ln w="9525">
            <a:noFill/>
            <a:miter lim="800000"/>
          </a:ln>
        </p:spPr>
        <p:txBody>
          <a:bodyPr wrap="none" lIns="121917" tIns="60958" rIns="121917" bIns="60958">
            <a:spAutoFit/>
          </a:bodyPr>
          <a:lstStyle/>
          <a:p>
            <a:r>
              <a:rPr lang="zh-CN" altLang="zh-CN">
                <a:latin typeface="仿宋" panose="02010609060101010101" pitchFamily="49" charset="-122"/>
                <a:ea typeface="仿宋" panose="02010609060101010101" pitchFamily="49" charset="-122"/>
              </a:rPr>
              <a:t>《个人所得税经营所得纳税申报表（</a:t>
            </a:r>
            <a:r>
              <a:rPr lang="en-US" altLang="zh-CN">
                <a:latin typeface="仿宋" panose="02010609060101010101" pitchFamily="49" charset="-122"/>
                <a:ea typeface="仿宋" panose="02010609060101010101" pitchFamily="49" charset="-122"/>
              </a:rPr>
              <a:t>C</a:t>
            </a:r>
            <a:r>
              <a:rPr lang="zh-CN" altLang="zh-CN">
                <a:latin typeface="仿宋" panose="02010609060101010101" pitchFamily="49" charset="-122"/>
                <a:ea typeface="仿宋" panose="02010609060101010101" pitchFamily="49" charset="-122"/>
              </a:rPr>
              <a:t>表）》</a:t>
            </a:r>
            <a:endParaRPr lang="zh-CN" altLang="en-US">
              <a:latin typeface="仿宋" panose="02010609060101010101" pitchFamily="49" charset="-122"/>
              <a:ea typeface="仿宋" panose="02010609060101010101" pitchFamily="49" charset="-122"/>
            </a:endParaRPr>
          </a:p>
        </p:txBody>
      </p:sp>
      <p:sp>
        <p:nvSpPr>
          <p:cNvPr id="109594" name="矩形 3"/>
          <p:cNvSpPr>
            <a:spLocks noChangeArrowheads="1"/>
          </p:cNvSpPr>
          <p:nvPr/>
        </p:nvSpPr>
        <p:spPr bwMode="auto">
          <a:xfrm>
            <a:off x="533400" y="2058988"/>
            <a:ext cx="5454650" cy="3416300"/>
          </a:xfrm>
          <a:prstGeom prst="rect">
            <a:avLst/>
          </a:prstGeom>
          <a:noFill/>
          <a:ln w="9525">
            <a:noFill/>
            <a:miter lim="800000"/>
          </a:ln>
        </p:spPr>
        <p:txBody>
          <a:bodyPr lIns="121917" tIns="60958" rIns="121917" bIns="60958">
            <a:spAutoFit/>
          </a:bodyPr>
          <a:lstStyle/>
          <a:p>
            <a:r>
              <a:rPr lang="zh-CN" altLang="en-US">
                <a:latin typeface="Calibri" panose="020F0502020204030204" pitchFamily="34" charset="0"/>
                <a:ea typeface="仿宋" panose="02010609060101010101" pitchFamily="49" charset="-122"/>
              </a:rPr>
              <a:t>（一）个体工商户从事生产、经营活动取得的所得，个人独资企业投资人、合伙企业的个人合伙人来源于境内注册的个人独资企业、合伙企业生产、经营的所得；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（二）个人依法从事办学、医疗、咨询以及其他有偿服务活动取得的所得；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（三）个人对企业、事业单位承包经营、承租经营以及转包、转租取得的所得；</a:t>
            </a:r>
            <a:endParaRPr lang="en-US" altLang="zh-CN">
              <a:latin typeface="Calibri" panose="020F0502020204030204" pitchFamily="34" charset="0"/>
              <a:ea typeface="仿宋" panose="02010609060101010101" pitchFamily="49" charset="-122"/>
            </a:endParaRPr>
          </a:p>
          <a:p>
            <a:endParaRPr lang="zh-CN" altLang="en-US">
              <a:latin typeface="Calibri" panose="020F0502020204030204" pitchFamily="34" charset="0"/>
              <a:ea typeface="仿宋" panose="02010609060101010101" pitchFamily="49" charset="-122"/>
            </a:endParaRPr>
          </a:p>
          <a:p>
            <a:r>
              <a:rPr lang="zh-CN" altLang="en-US">
                <a:latin typeface="Calibri" panose="020F0502020204030204" pitchFamily="34" charset="0"/>
                <a:ea typeface="仿宋" panose="02010609060101010101" pitchFamily="49" charset="-122"/>
              </a:rPr>
              <a:t>（四）个人从事其他生产、经营活动取得的所得；</a:t>
            </a:r>
            <a:endParaRPr lang="zh-CN" altLang="en-US">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a:xfrm>
            <a:off x="3328988" y="2341563"/>
            <a:ext cx="7324725" cy="1325562"/>
          </a:xfrm>
        </p:spPr>
        <p:txBody>
          <a:bodyPr/>
          <a:lstStyle/>
          <a:p>
            <a:r>
              <a:rPr lang="zh-CN" altLang="en-US" sz="3200" smtClean="0">
                <a:ea typeface="黑体" panose="02010609060101010101" charset="-122"/>
              </a:rPr>
              <a:t>取得应税所得，扣缴义务人未扣缴税款</a:t>
            </a:r>
            <a:endParaRPr lang="zh-CN" altLang="en-US" sz="3200" smtClean="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1992313" y="255270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49" name="文本框 213"/>
          <p:cNvSpPr txBox="1">
            <a:spLocks noChangeArrowheads="1"/>
          </p:cNvSpPr>
          <p:nvPr/>
        </p:nvSpPr>
        <p:spPr bwMode="auto">
          <a:xfrm>
            <a:off x="3870325" y="238125"/>
            <a:ext cx="4451350" cy="94615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取得应税所得，扣缴义务人</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未扣缴税款的纳税申报</a:t>
            </a:r>
            <a:endParaRPr lang="zh-CN" altLang="en-US" sz="2800">
              <a:solidFill>
                <a:schemeClr val="accent1"/>
              </a:solidFill>
              <a:latin typeface="华文细黑" pitchFamily="2" charset="-122"/>
              <a:ea typeface="华文细黑" pitchFamily="2" charset="-122"/>
            </a:endParaRPr>
          </a:p>
        </p:txBody>
      </p:sp>
      <p:sp>
        <p:nvSpPr>
          <p:cNvPr id="112650"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12652"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12653" name="矩形 1"/>
          <p:cNvSpPr>
            <a:spLocks noChangeArrowheads="1"/>
          </p:cNvSpPr>
          <p:nvPr/>
        </p:nvSpPr>
        <p:spPr bwMode="auto">
          <a:xfrm>
            <a:off x="420688" y="3321050"/>
            <a:ext cx="5454650" cy="485775"/>
          </a:xfrm>
          <a:prstGeom prst="rect">
            <a:avLst/>
          </a:prstGeom>
          <a:noFill/>
          <a:ln w="9525">
            <a:noFill/>
            <a:miter lim="800000"/>
          </a:ln>
        </p:spPr>
        <p:txBody>
          <a:bodyPr lIns="121917" tIns="60958" rIns="121917" bIns="60958">
            <a:spAutoFit/>
          </a:bodyPr>
          <a:lstStyle/>
          <a:p>
            <a:r>
              <a:rPr lang="zh-CN" altLang="en-US" sz="2400">
                <a:latin typeface="Calibri" panose="020F0502020204030204" pitchFamily="34" charset="0"/>
                <a:ea typeface="仿宋" panose="02010609060101010101" pitchFamily="49" charset="-122"/>
              </a:rPr>
              <a:t>（一）</a:t>
            </a:r>
            <a:r>
              <a:rPr lang="zh-CN" altLang="zh-CN" sz="2400">
                <a:latin typeface="Calibri" panose="020F0502020204030204" pitchFamily="34" charset="0"/>
                <a:ea typeface="仿宋" panose="02010609060101010101" pitchFamily="49" charset="-122"/>
              </a:rPr>
              <a:t>居民个人取得综合所得的</a:t>
            </a:r>
            <a:endParaRPr lang="zh-CN" altLang="en-US" sz="2400">
              <a:latin typeface="Calibri" panose="020F0502020204030204" pitchFamily="34" charset="0"/>
              <a:ea typeface="仿宋" panose="02010609060101010101" pitchFamily="49" charset="-122"/>
            </a:endParaRPr>
          </a:p>
        </p:txBody>
      </p:sp>
      <p:sp>
        <p:nvSpPr>
          <p:cNvPr id="112654" name="椭圆 52"/>
          <p:cNvSpPr>
            <a:spLocks noChangeArrowheads="1"/>
          </p:cNvSpPr>
          <p:nvPr/>
        </p:nvSpPr>
        <p:spPr bwMode="auto">
          <a:xfrm>
            <a:off x="6408738" y="13604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55" name="椭圆 54"/>
          <p:cNvSpPr>
            <a:spLocks noChangeArrowheads="1"/>
          </p:cNvSpPr>
          <p:nvPr/>
        </p:nvSpPr>
        <p:spPr bwMode="auto">
          <a:xfrm>
            <a:off x="6408738" y="28749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56" name="Freeform 42"/>
          <p:cNvSpPr>
            <a:spLocks noEditPoints="1"/>
          </p:cNvSpPr>
          <p:nvPr/>
        </p:nvSpPr>
        <p:spPr bwMode="auto">
          <a:xfrm>
            <a:off x="6513513" y="1454150"/>
            <a:ext cx="561975" cy="563563"/>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12657" name="Freeform 43"/>
          <p:cNvSpPr/>
          <p:nvPr/>
        </p:nvSpPr>
        <p:spPr bwMode="auto">
          <a:xfrm>
            <a:off x="6748463" y="1570038"/>
            <a:ext cx="142875" cy="282575"/>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12658" name="文本框 118"/>
          <p:cNvSpPr txBox="1">
            <a:spLocks noChangeArrowheads="1"/>
          </p:cNvSpPr>
          <p:nvPr/>
        </p:nvSpPr>
        <p:spPr bwMode="auto">
          <a:xfrm>
            <a:off x="7545388" y="1422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12659" name="Freeform 5"/>
          <p:cNvSpPr/>
          <p:nvPr/>
        </p:nvSpPr>
        <p:spPr bwMode="auto">
          <a:xfrm>
            <a:off x="6567488" y="30353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12660" name="文本框 118"/>
          <p:cNvSpPr txBox="1">
            <a:spLocks noChangeArrowheads="1"/>
          </p:cNvSpPr>
          <p:nvPr/>
        </p:nvSpPr>
        <p:spPr bwMode="auto">
          <a:xfrm>
            <a:off x="7488238" y="3003550"/>
            <a:ext cx="2163762" cy="46355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12661"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2662"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12663"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12664"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2665"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2666"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2667" name="矩形 2"/>
          <p:cNvSpPr>
            <a:spLocks noChangeArrowheads="1"/>
          </p:cNvSpPr>
          <p:nvPr/>
        </p:nvSpPr>
        <p:spPr bwMode="auto">
          <a:xfrm>
            <a:off x="6357938" y="211296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取得所得的次年三月一日至六月三十日内</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440363" y="1954213"/>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12669" name="矩形 6"/>
          <p:cNvSpPr>
            <a:spLocks noChangeArrowheads="1"/>
          </p:cNvSpPr>
          <p:nvPr/>
        </p:nvSpPr>
        <p:spPr bwMode="auto">
          <a:xfrm>
            <a:off x="6303963" y="3783013"/>
            <a:ext cx="60960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综合所得汇算清缴地主管税务机关</a:t>
            </a:r>
            <a:endParaRPr lang="zh-CN" altLang="en-US" sz="2400">
              <a:ea typeface="仿宋" panose="02010609060101010101" pitchFamily="49" charset="-122"/>
            </a:endParaRPr>
          </a:p>
        </p:txBody>
      </p:sp>
      <p:sp>
        <p:nvSpPr>
          <p:cNvPr id="112670" name="矩形 7"/>
          <p:cNvSpPr>
            <a:spLocks noChangeArrowheads="1"/>
          </p:cNvSpPr>
          <p:nvPr/>
        </p:nvSpPr>
        <p:spPr bwMode="auto">
          <a:xfrm>
            <a:off x="6265863" y="5505450"/>
            <a:ext cx="51212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《个人所得税年度自行纳税申报表》</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120"/>
          <p:cNvPicPr>
            <a:picLocks noChangeAspect="1"/>
          </p:cNvPicPr>
          <p:nvPr/>
        </p:nvPicPr>
        <p:blipFill>
          <a:blip r:embed="rId1"/>
          <a:srcRect/>
          <a:stretch>
            <a:fillRect/>
          </a:stretch>
        </p:blipFill>
        <p:spPr bwMode="auto">
          <a:xfrm>
            <a:off x="128588" y="2859088"/>
            <a:ext cx="11884025" cy="4911725"/>
          </a:xfrm>
          <a:prstGeom prst="rect">
            <a:avLst/>
          </a:prstGeom>
          <a:noFill/>
          <a:ln w="9525">
            <a:noFill/>
            <a:miter lim="800000"/>
            <a:headEnd/>
            <a:tailEnd/>
          </a:ln>
        </p:spPr>
      </p:pic>
      <p:pic>
        <p:nvPicPr>
          <p:cNvPr id="2" name="图片 1"/>
          <p:cNvPicPr>
            <a:picLocks noChangeAspect="1"/>
          </p:cNvPicPr>
          <p:nvPr/>
        </p:nvPicPr>
        <p:blipFill>
          <a:blip r:embed="rId2">
            <a:duotone>
              <a:schemeClr val="accent5">
                <a:shade val="45000"/>
                <a:satMod val="135000"/>
              </a:schemeClr>
              <a:prstClr val="white"/>
            </a:duotone>
          </a:blip>
          <a:stretch>
            <a:fillRect/>
          </a:stretch>
        </p:blipFill>
        <p:spPr>
          <a:xfrm rot="16200000">
            <a:off x="4002598" y="-311571"/>
            <a:ext cx="5023884" cy="7462092"/>
          </a:xfrm>
          <a:prstGeom prst="rect">
            <a:avLst/>
          </a:prstGeom>
        </p:spPr>
      </p:pic>
      <p:sp>
        <p:nvSpPr>
          <p:cNvPr id="119" name="文本框 118"/>
          <p:cNvSpPr txBox="1">
            <a:spLocks noChangeArrowheads="1"/>
          </p:cNvSpPr>
          <p:nvPr/>
        </p:nvSpPr>
        <p:spPr bwMode="auto">
          <a:xfrm>
            <a:off x="3932238" y="3044825"/>
            <a:ext cx="4302125" cy="1190625"/>
          </a:xfrm>
          <a:prstGeom prst="rect">
            <a:avLst/>
          </a:prstGeom>
          <a:noFill/>
          <a:ln w="9525">
            <a:noFill/>
            <a:miter lim="800000"/>
          </a:ln>
        </p:spPr>
        <p:txBody>
          <a:bodyPr>
            <a:spAutoFit/>
          </a:bodyPr>
          <a:lstStyle/>
          <a:p>
            <a:pPr algn="ctr"/>
            <a:r>
              <a:rPr lang="zh-CN" altLang="en-US" sz="3600" b="1">
                <a:ea typeface="黑体" panose="02010609060101010101" charset="-122"/>
              </a:rPr>
              <a:t>实名认证及纳税人识别号的赋码</a:t>
            </a:r>
            <a:endParaRPr lang="zh-CN" altLang="en-US" sz="3600" b="1">
              <a:ea typeface="黑体" panose="02010609060101010101" charset="-122"/>
            </a:endParaRPr>
          </a:p>
        </p:txBody>
      </p:sp>
      <p:sp>
        <p:nvSpPr>
          <p:cNvPr id="39" name="TextBox 76"/>
          <p:cNvSpPr txBox="1">
            <a:spLocks noChangeArrowheads="1"/>
          </p:cNvSpPr>
          <p:nvPr/>
        </p:nvSpPr>
        <p:spPr bwMode="auto">
          <a:xfrm>
            <a:off x="3495675" y="2343150"/>
            <a:ext cx="5449888" cy="519113"/>
          </a:xfrm>
          <a:prstGeom prst="rect">
            <a:avLst/>
          </a:prstGeom>
          <a:noFill/>
          <a:ln w="9525">
            <a:noFill/>
            <a:miter lim="800000"/>
          </a:ln>
        </p:spPr>
        <p:txBody>
          <a:bodyPr>
            <a:spAutoFit/>
          </a:bodyPr>
          <a:lstStyle/>
          <a:p>
            <a:pPr algn="ctr"/>
            <a:r>
              <a:rPr lang="zh-CN" altLang="en-US" sz="2800">
                <a:solidFill>
                  <a:schemeClr val="accent1"/>
                </a:solidFill>
                <a:latin typeface="幼圆" pitchFamily="49" charset="-122"/>
                <a:ea typeface="黑体" panose="02010609060101010101" charset="-122"/>
              </a:rPr>
              <a:t>第一部分</a:t>
            </a:r>
            <a:endParaRPr lang="zh-CN" altLang="en-US" sz="2800">
              <a:solidFill>
                <a:schemeClr val="accent1"/>
              </a:solidFill>
              <a:latin typeface="幼圆" pitchFamily="49" charset="-122"/>
              <a:ea typeface="黑体" panose="02010609060101010101" charset="-122"/>
            </a:endParaRPr>
          </a:p>
        </p:txBody>
      </p:sp>
    </p:spTree>
  </p:cSld>
  <p:clrMapOvr>
    <a:masterClrMapping/>
  </p:clrMapOvr>
  <p:transition spd="slow"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697" name="文本框 213"/>
          <p:cNvSpPr txBox="1">
            <a:spLocks noChangeArrowheads="1"/>
          </p:cNvSpPr>
          <p:nvPr/>
        </p:nvSpPr>
        <p:spPr bwMode="auto">
          <a:xfrm>
            <a:off x="3870325" y="330200"/>
            <a:ext cx="4451350" cy="94615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取得应税所得，扣缴义务人</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未扣缴税款的纳税申报</a:t>
            </a:r>
            <a:endParaRPr lang="zh-CN" altLang="en-US" sz="2800">
              <a:solidFill>
                <a:schemeClr val="accent1"/>
              </a:solidFill>
              <a:latin typeface="华文细黑" pitchFamily="2" charset="-122"/>
              <a:ea typeface="华文细黑" pitchFamily="2" charset="-122"/>
            </a:endParaRPr>
          </a:p>
        </p:txBody>
      </p:sp>
      <p:sp>
        <p:nvSpPr>
          <p:cNvPr id="114698"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14700"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14701" name="矩形 1"/>
          <p:cNvSpPr>
            <a:spLocks noChangeArrowheads="1"/>
          </p:cNvSpPr>
          <p:nvPr/>
        </p:nvSpPr>
        <p:spPr bwMode="auto">
          <a:xfrm>
            <a:off x="430213" y="3321050"/>
            <a:ext cx="5454650" cy="1216025"/>
          </a:xfrm>
          <a:prstGeom prst="rect">
            <a:avLst/>
          </a:prstGeom>
          <a:noFill/>
          <a:ln w="9525">
            <a:noFill/>
            <a:miter lim="800000"/>
          </a:ln>
        </p:spPr>
        <p:txBody>
          <a:bodyPr lIns="121917" tIns="60958" rIns="121917" bIns="60958">
            <a:spAutoFit/>
          </a:bodyPr>
          <a:lstStyle/>
          <a:p>
            <a:r>
              <a:rPr lang="zh-CN" altLang="en-US" sz="2400">
                <a:latin typeface="Calibri" panose="020F0502020204030204" pitchFamily="34" charset="0"/>
                <a:ea typeface="仿宋" panose="02010609060101010101" pitchFamily="49" charset="-122"/>
              </a:rPr>
              <a:t>（二）</a:t>
            </a:r>
            <a:r>
              <a:rPr lang="zh-CN" altLang="zh-CN" sz="2400">
                <a:latin typeface="Calibri" panose="020F0502020204030204" pitchFamily="34" charset="0"/>
                <a:ea typeface="仿宋" panose="02010609060101010101" pitchFamily="49" charset="-122"/>
              </a:rPr>
              <a:t>非居民个人取得工资薪金所得、劳务报酬所得、稿酬所得、特许权使用费所得的</a:t>
            </a:r>
            <a:endParaRPr lang="zh-CN" altLang="en-US" sz="2400">
              <a:latin typeface="Calibri" panose="020F0502020204030204" pitchFamily="34" charset="0"/>
              <a:ea typeface="仿宋" panose="02010609060101010101" pitchFamily="49" charset="-122"/>
            </a:endParaRPr>
          </a:p>
        </p:txBody>
      </p:sp>
      <p:sp>
        <p:nvSpPr>
          <p:cNvPr id="114702" name="椭圆 52"/>
          <p:cNvSpPr>
            <a:spLocks noChangeArrowheads="1"/>
          </p:cNvSpPr>
          <p:nvPr/>
        </p:nvSpPr>
        <p:spPr bwMode="auto">
          <a:xfrm>
            <a:off x="6408738" y="13604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703" name="椭圆 54"/>
          <p:cNvSpPr>
            <a:spLocks noChangeArrowheads="1"/>
          </p:cNvSpPr>
          <p:nvPr/>
        </p:nvSpPr>
        <p:spPr bwMode="auto">
          <a:xfrm>
            <a:off x="6408738" y="3359150"/>
            <a:ext cx="752475" cy="7493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704" name="Freeform 42"/>
          <p:cNvSpPr>
            <a:spLocks noEditPoints="1"/>
          </p:cNvSpPr>
          <p:nvPr/>
        </p:nvSpPr>
        <p:spPr bwMode="auto">
          <a:xfrm>
            <a:off x="6513513" y="1454150"/>
            <a:ext cx="561975" cy="563563"/>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14705" name="Freeform 43"/>
          <p:cNvSpPr/>
          <p:nvPr/>
        </p:nvSpPr>
        <p:spPr bwMode="auto">
          <a:xfrm>
            <a:off x="6748463" y="1570038"/>
            <a:ext cx="142875" cy="282575"/>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14706" name="文本框 118"/>
          <p:cNvSpPr txBox="1">
            <a:spLocks noChangeArrowheads="1"/>
          </p:cNvSpPr>
          <p:nvPr/>
        </p:nvSpPr>
        <p:spPr bwMode="auto">
          <a:xfrm>
            <a:off x="7545388" y="1422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14707" name="Freeform 5"/>
          <p:cNvSpPr/>
          <p:nvPr/>
        </p:nvSpPr>
        <p:spPr bwMode="auto">
          <a:xfrm>
            <a:off x="6567488" y="3517900"/>
            <a:ext cx="431800" cy="431800"/>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14708" name="文本框 118"/>
          <p:cNvSpPr txBox="1">
            <a:spLocks noChangeArrowheads="1"/>
          </p:cNvSpPr>
          <p:nvPr/>
        </p:nvSpPr>
        <p:spPr bwMode="auto">
          <a:xfrm>
            <a:off x="7488238" y="348773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14709" name="椭圆 66"/>
          <p:cNvSpPr>
            <a:spLocks noChangeArrowheads="1"/>
          </p:cNvSpPr>
          <p:nvPr/>
        </p:nvSpPr>
        <p:spPr bwMode="auto">
          <a:xfrm>
            <a:off x="6427788" y="46482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4710" name="文本框 118"/>
          <p:cNvSpPr txBox="1">
            <a:spLocks noChangeArrowheads="1"/>
          </p:cNvSpPr>
          <p:nvPr/>
        </p:nvSpPr>
        <p:spPr bwMode="auto">
          <a:xfrm>
            <a:off x="7507288" y="477678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14711" name="Freeform 116"/>
          <p:cNvSpPr/>
          <p:nvPr/>
        </p:nvSpPr>
        <p:spPr bwMode="auto">
          <a:xfrm>
            <a:off x="6623050" y="4754563"/>
            <a:ext cx="350838" cy="39687"/>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14712" name="Freeform 117"/>
          <p:cNvSpPr>
            <a:spLocks noEditPoints="1"/>
          </p:cNvSpPr>
          <p:nvPr/>
        </p:nvSpPr>
        <p:spPr bwMode="auto">
          <a:xfrm>
            <a:off x="6604000" y="48133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4713" name="Freeform 118"/>
          <p:cNvSpPr>
            <a:spLocks noEditPoints="1"/>
          </p:cNvSpPr>
          <p:nvPr/>
        </p:nvSpPr>
        <p:spPr bwMode="auto">
          <a:xfrm>
            <a:off x="6604000" y="4970463"/>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4714" name="Freeform 119"/>
          <p:cNvSpPr>
            <a:spLocks noEditPoints="1"/>
          </p:cNvSpPr>
          <p:nvPr/>
        </p:nvSpPr>
        <p:spPr bwMode="auto">
          <a:xfrm>
            <a:off x="6604000" y="51292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4715" name="矩形 2"/>
          <p:cNvSpPr>
            <a:spLocks noChangeArrowheads="1"/>
          </p:cNvSpPr>
          <p:nvPr/>
        </p:nvSpPr>
        <p:spPr bwMode="auto">
          <a:xfrm>
            <a:off x="6357938" y="2112963"/>
            <a:ext cx="5984875" cy="1216025"/>
          </a:xfrm>
          <a:prstGeom prst="rect">
            <a:avLst/>
          </a:prstGeom>
          <a:noFill/>
          <a:ln w="9525">
            <a:noFill/>
            <a:miter lim="800000"/>
          </a:ln>
        </p:spPr>
        <p:txBody>
          <a:bodyPr lIns="121917" tIns="60958" rIns="121917" bIns="60958">
            <a:spAutoFit/>
          </a:bodyPr>
          <a:lstStyle/>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rPr>
              <a:t>取得所得的次年六月三十日前</a:t>
            </a:r>
            <a:endParaRPr lang="en-US" altLang="zh-CN" sz="2400">
              <a:latin typeface="Calibri" panose="020F0502020204030204" pitchFamily="34" charset="0"/>
              <a:ea typeface="仿宋" panose="02010609060101010101" pitchFamily="49" charset="-122"/>
            </a:endParaRPr>
          </a:p>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rPr>
              <a:t>在次年六月三十日前离境的，应当在离境前办理纳税申报</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6000750" y="2290763"/>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14717" name="矩形 6"/>
          <p:cNvSpPr>
            <a:spLocks noChangeArrowheads="1"/>
          </p:cNvSpPr>
          <p:nvPr/>
        </p:nvSpPr>
        <p:spPr bwMode="auto">
          <a:xfrm>
            <a:off x="6303963" y="4108450"/>
            <a:ext cx="60960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扣缴义务人主管税务机关</a:t>
            </a:r>
            <a:endParaRPr lang="zh-CN" altLang="en-US" sz="2400">
              <a:ea typeface="仿宋" panose="02010609060101010101" pitchFamily="49" charset="-122"/>
            </a:endParaRPr>
          </a:p>
        </p:txBody>
      </p:sp>
      <p:sp>
        <p:nvSpPr>
          <p:cNvPr id="114718" name="矩形 7"/>
          <p:cNvSpPr>
            <a:spLocks noChangeArrowheads="1"/>
          </p:cNvSpPr>
          <p:nvPr/>
        </p:nvSpPr>
        <p:spPr bwMode="auto">
          <a:xfrm>
            <a:off x="6265863" y="5505450"/>
            <a:ext cx="45116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《个人所得税自行纳税申报表》</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3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3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45" name="文本框 213"/>
          <p:cNvSpPr txBox="1">
            <a:spLocks noChangeArrowheads="1"/>
          </p:cNvSpPr>
          <p:nvPr/>
        </p:nvSpPr>
        <p:spPr bwMode="auto">
          <a:xfrm>
            <a:off x="3849688" y="65088"/>
            <a:ext cx="4492625" cy="9556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取得应税所得，扣缴义务人</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未扣缴税款的纳税申报</a:t>
            </a:r>
            <a:endParaRPr lang="zh-CN" altLang="en-US" sz="2800">
              <a:solidFill>
                <a:schemeClr val="accent1"/>
              </a:solidFill>
              <a:latin typeface="华文细黑" pitchFamily="2" charset="-122"/>
              <a:ea typeface="华文细黑" pitchFamily="2" charset="-122"/>
            </a:endParaRPr>
          </a:p>
        </p:txBody>
      </p:sp>
      <p:sp>
        <p:nvSpPr>
          <p:cNvPr id="116746"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16748"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16749" name="矩形 1"/>
          <p:cNvSpPr>
            <a:spLocks noChangeArrowheads="1"/>
          </p:cNvSpPr>
          <p:nvPr/>
        </p:nvSpPr>
        <p:spPr bwMode="auto">
          <a:xfrm>
            <a:off x="420688" y="3321050"/>
            <a:ext cx="5454650" cy="121602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（三）纳税人取得利息股息红利所得、财产租赁所得、财产转让所得和偶然所得的</a:t>
            </a:r>
            <a:endParaRPr lang="zh-CN" altLang="en-US" sz="2400">
              <a:latin typeface="Calibri" panose="020F0502020204030204" pitchFamily="34" charset="0"/>
              <a:ea typeface="仿宋" panose="02010609060101010101" pitchFamily="49" charset="-122"/>
            </a:endParaRPr>
          </a:p>
        </p:txBody>
      </p:sp>
      <p:sp>
        <p:nvSpPr>
          <p:cNvPr id="116750"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51" name="椭圆 54"/>
          <p:cNvSpPr>
            <a:spLocks noChangeArrowheads="1"/>
          </p:cNvSpPr>
          <p:nvPr/>
        </p:nvSpPr>
        <p:spPr bwMode="auto">
          <a:xfrm>
            <a:off x="6380163" y="2573338"/>
            <a:ext cx="750887"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52"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16753"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16754"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16755" name="Freeform 5"/>
          <p:cNvSpPr/>
          <p:nvPr/>
        </p:nvSpPr>
        <p:spPr bwMode="auto">
          <a:xfrm>
            <a:off x="6538913" y="273526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16756" name="文本框 118"/>
          <p:cNvSpPr txBox="1">
            <a:spLocks noChangeArrowheads="1"/>
          </p:cNvSpPr>
          <p:nvPr/>
        </p:nvSpPr>
        <p:spPr bwMode="auto">
          <a:xfrm>
            <a:off x="7461250" y="264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16757" name="文本框 118"/>
          <p:cNvSpPr txBox="1">
            <a:spLocks noChangeArrowheads="1"/>
          </p:cNvSpPr>
          <p:nvPr/>
        </p:nvSpPr>
        <p:spPr bwMode="auto">
          <a:xfrm>
            <a:off x="7507288" y="510381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grpSp>
        <p:nvGrpSpPr>
          <p:cNvPr id="116758" name="Group 32"/>
          <p:cNvGrpSpPr/>
          <p:nvPr/>
        </p:nvGrpSpPr>
        <p:grpSpPr bwMode="auto">
          <a:xfrm>
            <a:off x="6427788" y="4973638"/>
            <a:ext cx="752475" cy="752475"/>
            <a:chOff x="4049" y="3133"/>
            <a:chExt cx="474" cy="474"/>
          </a:xfrm>
        </p:grpSpPr>
        <p:sp>
          <p:nvSpPr>
            <p:cNvPr id="116763" name="椭圆 66"/>
            <p:cNvSpPr>
              <a:spLocks noChangeArrowheads="1"/>
            </p:cNvSpPr>
            <p:nvPr/>
          </p:nvSpPr>
          <p:spPr bwMode="auto">
            <a:xfrm>
              <a:off x="4049" y="3133"/>
              <a:ext cx="474" cy="474"/>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6764" name="Freeform 116"/>
            <p:cNvSpPr/>
            <p:nvPr/>
          </p:nvSpPr>
          <p:spPr bwMode="auto">
            <a:xfrm>
              <a:off x="4172" y="3200"/>
              <a:ext cx="221" cy="25"/>
            </a:xfrm>
            <a:custGeom>
              <a:avLst/>
              <a:gdLst>
                <a:gd name="T0" fmla="*/ 0 w 240"/>
                <a:gd name="T1" fmla="*/ 23598875 h 27"/>
                <a:gd name="T2" fmla="*/ 22557457 w 240"/>
                <a:gd name="T3" fmla="*/ 0 h 27"/>
                <a:gd name="T4" fmla="*/ 178789249 w 240"/>
                <a:gd name="T5" fmla="*/ 0 h 27"/>
                <a:gd name="T6" fmla="*/ 200511245 w 240"/>
                <a:gd name="T7" fmla="*/ 23598875 h 27"/>
                <a:gd name="T8" fmla="*/ 0 w 240"/>
                <a:gd name="T9" fmla="*/ 23598875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16765" name="Freeform 117"/>
            <p:cNvSpPr>
              <a:spLocks noEditPoints="1"/>
            </p:cNvSpPr>
            <p:nvPr/>
          </p:nvSpPr>
          <p:spPr bwMode="auto">
            <a:xfrm>
              <a:off x="4160" y="3237"/>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6766" name="Freeform 118"/>
            <p:cNvSpPr>
              <a:spLocks noEditPoints="1"/>
            </p:cNvSpPr>
            <p:nvPr/>
          </p:nvSpPr>
          <p:spPr bwMode="auto">
            <a:xfrm>
              <a:off x="4160" y="3336"/>
              <a:ext cx="247" cy="88"/>
            </a:xfrm>
            <a:custGeom>
              <a:avLst/>
              <a:gdLst>
                <a:gd name="T0" fmla="*/ 0 w 267"/>
                <a:gd name="T1" fmla="*/ 89680853 h 94"/>
                <a:gd name="T2" fmla="*/ 231483069 w 267"/>
                <a:gd name="T3" fmla="*/ 89680853 h 94"/>
                <a:gd name="T4" fmla="*/ 231483069 w 267"/>
                <a:gd name="T5" fmla="*/ 0 h 94"/>
                <a:gd name="T6" fmla="*/ 0 w 267"/>
                <a:gd name="T7" fmla="*/ 0 h 94"/>
                <a:gd name="T8" fmla="*/ 0 w 267"/>
                <a:gd name="T9" fmla="*/ 89680853 h 94"/>
                <a:gd name="T10" fmla="*/ 162125057 w 267"/>
                <a:gd name="T11" fmla="*/ 51519018 h 94"/>
                <a:gd name="T12" fmla="*/ 162125057 w 267"/>
                <a:gd name="T13" fmla="*/ 63921711 h 94"/>
                <a:gd name="T14" fmla="*/ 149987005 w 267"/>
                <a:gd name="T15" fmla="*/ 63921711 h 94"/>
                <a:gd name="T16" fmla="*/ 149987005 w 267"/>
                <a:gd name="T17" fmla="*/ 51519018 h 94"/>
                <a:gd name="T18" fmla="*/ 80628904 w 267"/>
                <a:gd name="T19" fmla="*/ 51519018 h 94"/>
                <a:gd name="T20" fmla="*/ 80628904 w 267"/>
                <a:gd name="T21" fmla="*/ 63921711 h 94"/>
                <a:gd name="T22" fmla="*/ 69358101 w 267"/>
                <a:gd name="T23" fmla="*/ 63921711 h 94"/>
                <a:gd name="T24" fmla="*/ 69358101 w 267"/>
                <a:gd name="T25" fmla="*/ 51519018 h 94"/>
                <a:gd name="T26" fmla="*/ 69358101 w 267"/>
                <a:gd name="T27" fmla="*/ 38161865 h 94"/>
                <a:gd name="T28" fmla="*/ 162125057 w 267"/>
                <a:gd name="T29" fmla="*/ 38161865 h 94"/>
                <a:gd name="T30" fmla="*/ 162125057 w 267"/>
                <a:gd name="T31" fmla="*/ 51519018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6767" name="Freeform 119"/>
            <p:cNvSpPr>
              <a:spLocks noEditPoints="1"/>
            </p:cNvSpPr>
            <p:nvPr/>
          </p:nvSpPr>
          <p:spPr bwMode="auto">
            <a:xfrm>
              <a:off x="4160" y="3436"/>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sp>
        <p:nvSpPr>
          <p:cNvPr id="116759" name="矩形 2"/>
          <p:cNvSpPr>
            <a:spLocks noChangeArrowheads="1"/>
          </p:cNvSpPr>
          <p:nvPr/>
        </p:nvSpPr>
        <p:spPr bwMode="auto">
          <a:xfrm>
            <a:off x="6348413" y="1906588"/>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取得所得的次年六月三十日前</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905500" y="210343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16761" name="矩形 6"/>
          <p:cNvSpPr>
            <a:spLocks noChangeArrowheads="1"/>
          </p:cNvSpPr>
          <p:nvPr/>
        </p:nvSpPr>
        <p:spPr bwMode="auto">
          <a:xfrm>
            <a:off x="6223000" y="3689350"/>
            <a:ext cx="5753100" cy="850900"/>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分别向各所得项目的纳税义务发生地主管税务机关</a:t>
            </a:r>
            <a:endParaRPr lang="zh-CN" altLang="en-US" sz="2400">
              <a:ea typeface="仿宋" panose="02010609060101010101" pitchFamily="49" charset="-122"/>
            </a:endParaRPr>
          </a:p>
        </p:txBody>
      </p:sp>
      <p:sp>
        <p:nvSpPr>
          <p:cNvPr id="116762" name="矩形 7"/>
          <p:cNvSpPr>
            <a:spLocks noChangeArrowheads="1"/>
          </p:cNvSpPr>
          <p:nvPr/>
        </p:nvSpPr>
        <p:spPr bwMode="auto">
          <a:xfrm>
            <a:off x="6265863" y="5886450"/>
            <a:ext cx="45116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《个人所得税自行纳税申报表》</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a:xfrm>
            <a:off x="3114675" y="2425700"/>
            <a:ext cx="8128000" cy="1325563"/>
          </a:xfrm>
        </p:spPr>
        <p:txBody>
          <a:bodyPr/>
          <a:lstStyle/>
          <a:p>
            <a:r>
              <a:rPr lang="zh-CN" altLang="en-US" sz="4000" smtClean="0">
                <a:ea typeface="黑体" panose="02010609060101010101" charset="-122"/>
              </a:rPr>
              <a:t>取得境外所得的纳税申报</a:t>
            </a:r>
            <a:endParaRPr lang="zh-CN" altLang="en-US" sz="4000" smtClean="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1992313" y="255270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17" name="文本框 213"/>
          <p:cNvSpPr txBox="1">
            <a:spLocks noChangeArrowheads="1"/>
          </p:cNvSpPr>
          <p:nvPr/>
        </p:nvSpPr>
        <p:spPr bwMode="auto">
          <a:xfrm>
            <a:off x="3670300" y="280988"/>
            <a:ext cx="4851400"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关于取得境外所得的纳税申报</a:t>
            </a:r>
            <a:endParaRPr lang="zh-CN" altLang="en-US" sz="2800">
              <a:solidFill>
                <a:schemeClr val="accent1"/>
              </a:solidFill>
              <a:latin typeface="华文细黑" pitchFamily="2" charset="-122"/>
              <a:ea typeface="华文细黑" pitchFamily="2" charset="-122"/>
            </a:endParaRPr>
          </a:p>
        </p:txBody>
      </p:sp>
      <p:sp>
        <p:nvSpPr>
          <p:cNvPr id="119818"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19820"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19821" name="矩形 1"/>
          <p:cNvSpPr>
            <a:spLocks noChangeArrowheads="1"/>
          </p:cNvSpPr>
          <p:nvPr/>
        </p:nvSpPr>
        <p:spPr bwMode="auto">
          <a:xfrm>
            <a:off x="420688" y="3321050"/>
            <a:ext cx="5454650" cy="850900"/>
          </a:xfrm>
          <a:prstGeom prst="rect">
            <a:avLst/>
          </a:prstGeom>
          <a:noFill/>
          <a:ln w="9525">
            <a:noFill/>
            <a:miter lim="800000"/>
          </a:ln>
        </p:spPr>
        <p:txBody>
          <a:bodyPr lIns="121917" tIns="60958" rIns="121917" bIns="60958">
            <a:spAutoFit/>
          </a:bodyPr>
          <a:lstStyle/>
          <a:p>
            <a:r>
              <a:rPr lang="zh-CN" altLang="en-US" sz="2400">
                <a:latin typeface="Calibri" panose="020F0502020204030204" pitchFamily="34" charset="0"/>
                <a:ea typeface="仿宋" panose="02010609060101010101" pitchFamily="49" charset="-122"/>
              </a:rPr>
              <a:t>（一）从境外取得所得，且</a:t>
            </a:r>
            <a:r>
              <a:rPr lang="zh-CN" altLang="zh-CN" sz="2400">
                <a:latin typeface="Calibri" panose="020F0502020204030204" pitchFamily="34" charset="0"/>
                <a:ea typeface="仿宋" panose="02010609060101010101" pitchFamily="49" charset="-122"/>
              </a:rPr>
              <a:t>中国境内</a:t>
            </a:r>
            <a:r>
              <a:rPr lang="zh-CN" altLang="en-US" sz="2400">
                <a:latin typeface="Calibri" panose="020F0502020204030204" pitchFamily="34" charset="0"/>
                <a:ea typeface="仿宋" panose="02010609060101010101" pitchFamily="49" charset="-122"/>
              </a:rPr>
              <a:t>有</a:t>
            </a:r>
            <a:r>
              <a:rPr lang="zh-CN" altLang="zh-CN" sz="2400">
                <a:latin typeface="Calibri" panose="020F0502020204030204" pitchFamily="34" charset="0"/>
                <a:ea typeface="仿宋" panose="02010609060101010101" pitchFamily="49" charset="-122"/>
              </a:rPr>
              <a:t>任职、受雇单位的</a:t>
            </a:r>
            <a:endParaRPr lang="zh-CN" altLang="en-US" sz="2400">
              <a:latin typeface="Calibri" panose="020F0502020204030204" pitchFamily="34" charset="0"/>
              <a:ea typeface="仿宋" panose="02010609060101010101" pitchFamily="49" charset="-122"/>
            </a:endParaRPr>
          </a:p>
        </p:txBody>
      </p:sp>
      <p:sp>
        <p:nvSpPr>
          <p:cNvPr id="119822"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23" name="椭圆 54"/>
          <p:cNvSpPr>
            <a:spLocks noChangeArrowheads="1"/>
          </p:cNvSpPr>
          <p:nvPr/>
        </p:nvSpPr>
        <p:spPr bwMode="auto">
          <a:xfrm>
            <a:off x="6408738" y="310515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24"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19825"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19826" name="文本框 118"/>
          <p:cNvSpPr txBox="1">
            <a:spLocks noChangeArrowheads="1"/>
          </p:cNvSpPr>
          <p:nvPr/>
        </p:nvSpPr>
        <p:spPr bwMode="auto">
          <a:xfrm>
            <a:off x="7545388" y="1139825"/>
            <a:ext cx="2163762"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19827" name="Freeform 5"/>
          <p:cNvSpPr/>
          <p:nvPr/>
        </p:nvSpPr>
        <p:spPr bwMode="auto">
          <a:xfrm>
            <a:off x="6567488" y="3265488"/>
            <a:ext cx="431800" cy="430212"/>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19828" name="文本框 118"/>
          <p:cNvSpPr txBox="1">
            <a:spLocks noChangeArrowheads="1"/>
          </p:cNvSpPr>
          <p:nvPr/>
        </p:nvSpPr>
        <p:spPr bwMode="auto">
          <a:xfrm>
            <a:off x="7488238" y="3233738"/>
            <a:ext cx="2163762"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19829" name="文本框 118"/>
          <p:cNvSpPr txBox="1">
            <a:spLocks noChangeArrowheads="1"/>
          </p:cNvSpPr>
          <p:nvPr/>
        </p:nvSpPr>
        <p:spPr bwMode="auto">
          <a:xfrm>
            <a:off x="7480300" y="5130800"/>
            <a:ext cx="2163763"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19830" name="Freeform 116"/>
          <p:cNvSpPr/>
          <p:nvPr/>
        </p:nvSpPr>
        <p:spPr bwMode="auto">
          <a:xfrm>
            <a:off x="6613525" y="5538788"/>
            <a:ext cx="350838" cy="41275"/>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19831" name="Freeform 117"/>
          <p:cNvSpPr>
            <a:spLocks noEditPoints="1"/>
          </p:cNvSpPr>
          <p:nvPr/>
        </p:nvSpPr>
        <p:spPr bwMode="auto">
          <a:xfrm>
            <a:off x="6604000" y="55991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9832" name="矩形 2"/>
          <p:cNvSpPr>
            <a:spLocks noChangeArrowheads="1"/>
          </p:cNvSpPr>
          <p:nvPr/>
        </p:nvSpPr>
        <p:spPr bwMode="auto">
          <a:xfrm>
            <a:off x="6338888" y="210661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取得所得的次年三月一日至六月三十日内</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897563" y="210343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19834" name="矩形 6"/>
          <p:cNvSpPr>
            <a:spLocks noChangeArrowheads="1"/>
          </p:cNvSpPr>
          <p:nvPr/>
        </p:nvSpPr>
        <p:spPr bwMode="auto">
          <a:xfrm>
            <a:off x="6303963" y="4102100"/>
            <a:ext cx="60960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中国境内任职、受雇单位主管税务机关</a:t>
            </a:r>
            <a:endParaRPr lang="zh-CN" altLang="en-US" sz="2400">
              <a:ea typeface="仿宋" panose="02010609060101010101" pitchFamily="49" charset="-122"/>
            </a:endParaRPr>
          </a:p>
        </p:txBody>
      </p:sp>
      <p:sp>
        <p:nvSpPr>
          <p:cNvPr id="119835" name="矩形 7"/>
          <p:cNvSpPr>
            <a:spLocks noChangeArrowheads="1"/>
          </p:cNvSpPr>
          <p:nvPr/>
        </p:nvSpPr>
        <p:spPr bwMode="auto">
          <a:xfrm>
            <a:off x="6581775" y="5872163"/>
            <a:ext cx="51212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《个人所得税年度自行纳税申报表》</a:t>
            </a:r>
            <a:endParaRPr lang="zh-CN" altLang="en-US" sz="2400">
              <a:latin typeface="Calibri" panose="020F0502020204030204" pitchFamily="34" charset="0"/>
              <a:ea typeface="仿宋" panose="02010609060101010101" pitchFamily="49" charset="-122"/>
            </a:endParaRPr>
          </a:p>
        </p:txBody>
      </p:sp>
      <p:sp>
        <p:nvSpPr>
          <p:cNvPr id="119836" name="Freeform 117"/>
          <p:cNvSpPr>
            <a:spLocks noEditPoints="1"/>
          </p:cNvSpPr>
          <p:nvPr/>
        </p:nvSpPr>
        <p:spPr bwMode="auto">
          <a:xfrm>
            <a:off x="6604000" y="55991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9837" name="Freeform 117"/>
          <p:cNvSpPr>
            <a:spLocks noEditPoints="1"/>
          </p:cNvSpPr>
          <p:nvPr/>
        </p:nvSpPr>
        <p:spPr bwMode="auto">
          <a:xfrm>
            <a:off x="6604000" y="55991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9838" name="Freeform 117"/>
          <p:cNvSpPr>
            <a:spLocks noEditPoints="1"/>
          </p:cNvSpPr>
          <p:nvPr/>
        </p:nvSpPr>
        <p:spPr bwMode="auto">
          <a:xfrm>
            <a:off x="6604000" y="55991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nvGrpSpPr>
          <p:cNvPr id="119839" name="Group 42"/>
          <p:cNvGrpSpPr/>
          <p:nvPr/>
        </p:nvGrpSpPr>
        <p:grpSpPr bwMode="auto">
          <a:xfrm>
            <a:off x="6484938" y="5084763"/>
            <a:ext cx="752475" cy="752475"/>
            <a:chOff x="4043" y="3367"/>
            <a:chExt cx="474" cy="474"/>
          </a:xfrm>
        </p:grpSpPr>
        <p:sp>
          <p:nvSpPr>
            <p:cNvPr id="119840" name="椭圆 66"/>
            <p:cNvSpPr>
              <a:spLocks noChangeArrowheads="1"/>
            </p:cNvSpPr>
            <p:nvPr/>
          </p:nvSpPr>
          <p:spPr bwMode="auto">
            <a:xfrm>
              <a:off x="4043" y="3367"/>
              <a:ext cx="474" cy="474"/>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19841" name="Freeform 119"/>
            <p:cNvSpPr>
              <a:spLocks noEditPoints="1"/>
            </p:cNvSpPr>
            <p:nvPr/>
          </p:nvSpPr>
          <p:spPr bwMode="auto">
            <a:xfrm>
              <a:off x="4160" y="3724"/>
              <a:ext cx="247" cy="88"/>
            </a:xfrm>
            <a:custGeom>
              <a:avLst/>
              <a:gdLst>
                <a:gd name="T0" fmla="*/ 0 w 267"/>
                <a:gd name="T1" fmla="*/ 89680074 h 94"/>
                <a:gd name="T2" fmla="*/ 231483069 w 267"/>
                <a:gd name="T3" fmla="*/ 89680074 h 94"/>
                <a:gd name="T4" fmla="*/ 231483069 w 267"/>
                <a:gd name="T5" fmla="*/ 0 h 94"/>
                <a:gd name="T6" fmla="*/ 0 w 267"/>
                <a:gd name="T7" fmla="*/ 0 h 94"/>
                <a:gd name="T8" fmla="*/ 0 w 267"/>
                <a:gd name="T9" fmla="*/ 89680074 h 94"/>
                <a:gd name="T10" fmla="*/ 162125057 w 267"/>
                <a:gd name="T11" fmla="*/ 51518479 h 94"/>
                <a:gd name="T12" fmla="*/ 162125057 w 267"/>
                <a:gd name="T13" fmla="*/ 63921052 h 94"/>
                <a:gd name="T14" fmla="*/ 149987005 w 267"/>
                <a:gd name="T15" fmla="*/ 63921052 h 94"/>
                <a:gd name="T16" fmla="*/ 149987005 w 267"/>
                <a:gd name="T17" fmla="*/ 51518479 h 94"/>
                <a:gd name="T18" fmla="*/ 80628904 w 267"/>
                <a:gd name="T19" fmla="*/ 51518479 h 94"/>
                <a:gd name="T20" fmla="*/ 80628904 w 267"/>
                <a:gd name="T21" fmla="*/ 63921052 h 94"/>
                <a:gd name="T22" fmla="*/ 69358101 w 267"/>
                <a:gd name="T23" fmla="*/ 63921052 h 94"/>
                <a:gd name="T24" fmla="*/ 69358101 w 267"/>
                <a:gd name="T25" fmla="*/ 51518479 h 94"/>
                <a:gd name="T26" fmla="*/ 69358101 w 267"/>
                <a:gd name="T27" fmla="*/ 38161536 h 94"/>
                <a:gd name="T28" fmla="*/ 162125057 w 267"/>
                <a:gd name="T29" fmla="*/ 38161536 h 94"/>
                <a:gd name="T30" fmla="*/ 162125057 w 267"/>
                <a:gd name="T31" fmla="*/ 51518479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9842" name="Freeform 118"/>
            <p:cNvSpPr>
              <a:spLocks noEditPoints="1"/>
            </p:cNvSpPr>
            <p:nvPr/>
          </p:nvSpPr>
          <p:spPr bwMode="auto">
            <a:xfrm>
              <a:off x="4160" y="3625"/>
              <a:ext cx="247" cy="87"/>
            </a:xfrm>
            <a:custGeom>
              <a:avLst/>
              <a:gdLst>
                <a:gd name="T0" fmla="*/ 0 w 267"/>
                <a:gd name="T1" fmla="*/ 81845042 h 94"/>
                <a:gd name="T2" fmla="*/ 231483069 w 267"/>
                <a:gd name="T3" fmla="*/ 81845042 h 94"/>
                <a:gd name="T4" fmla="*/ 231483069 w 267"/>
                <a:gd name="T5" fmla="*/ 0 h 94"/>
                <a:gd name="T6" fmla="*/ 0 w 267"/>
                <a:gd name="T7" fmla="*/ 0 h 94"/>
                <a:gd name="T8" fmla="*/ 0 w 267"/>
                <a:gd name="T9" fmla="*/ 81845042 h 94"/>
                <a:gd name="T10" fmla="*/ 162125057 w 267"/>
                <a:gd name="T11" fmla="*/ 47017524 h 94"/>
                <a:gd name="T12" fmla="*/ 162125057 w 267"/>
                <a:gd name="T13" fmla="*/ 58336524 h 94"/>
                <a:gd name="T14" fmla="*/ 149987005 w 267"/>
                <a:gd name="T15" fmla="*/ 58336524 h 94"/>
                <a:gd name="T16" fmla="*/ 149987005 w 267"/>
                <a:gd name="T17" fmla="*/ 47017524 h 94"/>
                <a:gd name="T18" fmla="*/ 80628904 w 267"/>
                <a:gd name="T19" fmla="*/ 47017524 h 94"/>
                <a:gd name="T20" fmla="*/ 80628904 w 267"/>
                <a:gd name="T21" fmla="*/ 58336524 h 94"/>
                <a:gd name="T22" fmla="*/ 69358101 w 267"/>
                <a:gd name="T23" fmla="*/ 58336524 h 94"/>
                <a:gd name="T24" fmla="*/ 69358101 w 267"/>
                <a:gd name="T25" fmla="*/ 47017524 h 94"/>
                <a:gd name="T26" fmla="*/ 69358101 w 267"/>
                <a:gd name="T27" fmla="*/ 34827518 h 94"/>
                <a:gd name="T28" fmla="*/ 162125057 w 267"/>
                <a:gd name="T29" fmla="*/ 34827518 h 94"/>
                <a:gd name="T30" fmla="*/ 162125057 w 267"/>
                <a:gd name="T31" fmla="*/ 4701752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19843" name="Freeform 117"/>
            <p:cNvSpPr>
              <a:spLocks noEditPoints="1"/>
            </p:cNvSpPr>
            <p:nvPr/>
          </p:nvSpPr>
          <p:spPr bwMode="auto">
            <a:xfrm>
              <a:off x="4160" y="3527"/>
              <a:ext cx="247" cy="86"/>
            </a:xfrm>
            <a:custGeom>
              <a:avLst/>
              <a:gdLst>
                <a:gd name="T0" fmla="*/ 0 w 267"/>
                <a:gd name="T1" fmla="*/ 74614220 h 94"/>
                <a:gd name="T2" fmla="*/ 231483069 w 267"/>
                <a:gd name="T3" fmla="*/ 74614220 h 94"/>
                <a:gd name="T4" fmla="*/ 231483069 w 267"/>
                <a:gd name="T5" fmla="*/ 0 h 94"/>
                <a:gd name="T6" fmla="*/ 0 w 267"/>
                <a:gd name="T7" fmla="*/ 0 h 94"/>
                <a:gd name="T8" fmla="*/ 0 w 267"/>
                <a:gd name="T9" fmla="*/ 74614220 h 94"/>
                <a:gd name="T10" fmla="*/ 162125057 w 267"/>
                <a:gd name="T11" fmla="*/ 42863630 h 94"/>
                <a:gd name="T12" fmla="*/ 162125057 w 267"/>
                <a:gd name="T13" fmla="*/ 53182661 h 94"/>
                <a:gd name="T14" fmla="*/ 149987005 w 267"/>
                <a:gd name="T15" fmla="*/ 53182661 h 94"/>
                <a:gd name="T16" fmla="*/ 149987005 w 267"/>
                <a:gd name="T17" fmla="*/ 42863630 h 94"/>
                <a:gd name="T18" fmla="*/ 80628904 w 267"/>
                <a:gd name="T19" fmla="*/ 42863630 h 94"/>
                <a:gd name="T20" fmla="*/ 80628904 w 267"/>
                <a:gd name="T21" fmla="*/ 53182661 h 94"/>
                <a:gd name="T22" fmla="*/ 69358101 w 267"/>
                <a:gd name="T23" fmla="*/ 53182661 h 94"/>
                <a:gd name="T24" fmla="*/ 69358101 w 267"/>
                <a:gd name="T25" fmla="*/ 42863630 h 94"/>
                <a:gd name="T26" fmla="*/ 69358101 w 267"/>
                <a:gd name="T27" fmla="*/ 31750590 h 94"/>
                <a:gd name="T28" fmla="*/ 162125057 w 267"/>
                <a:gd name="T29" fmla="*/ 31750590 h 94"/>
                <a:gd name="T30" fmla="*/ 162125057 w 267"/>
                <a:gd name="T31" fmla="*/ 4286363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5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5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65" name="文本框 213"/>
          <p:cNvSpPr txBox="1">
            <a:spLocks noChangeArrowheads="1"/>
          </p:cNvSpPr>
          <p:nvPr/>
        </p:nvSpPr>
        <p:spPr bwMode="auto">
          <a:xfrm>
            <a:off x="3670300" y="280988"/>
            <a:ext cx="4851400"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关于取得境外所得的纳税申报</a:t>
            </a:r>
            <a:endParaRPr lang="zh-CN" altLang="en-US" sz="2800">
              <a:solidFill>
                <a:schemeClr val="accent1"/>
              </a:solidFill>
              <a:latin typeface="华文细黑" pitchFamily="2" charset="-122"/>
              <a:ea typeface="华文细黑" pitchFamily="2" charset="-122"/>
            </a:endParaRPr>
          </a:p>
        </p:txBody>
      </p:sp>
      <p:sp>
        <p:nvSpPr>
          <p:cNvPr id="121866"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21868"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21869" name="矩形 1"/>
          <p:cNvSpPr>
            <a:spLocks noChangeArrowheads="1"/>
          </p:cNvSpPr>
          <p:nvPr/>
        </p:nvSpPr>
        <p:spPr bwMode="auto">
          <a:xfrm>
            <a:off x="420688" y="3321050"/>
            <a:ext cx="5454650" cy="850900"/>
          </a:xfrm>
          <a:prstGeom prst="rect">
            <a:avLst/>
          </a:prstGeom>
          <a:noFill/>
          <a:ln w="9525">
            <a:noFill/>
            <a:miter lim="800000"/>
          </a:ln>
        </p:spPr>
        <p:txBody>
          <a:bodyPr lIns="121917" tIns="60958" rIns="121917" bIns="60958">
            <a:spAutoFit/>
          </a:bodyPr>
          <a:lstStyle/>
          <a:p>
            <a:r>
              <a:rPr lang="zh-CN" altLang="en-US" sz="2400">
                <a:latin typeface="Calibri" panose="020F0502020204030204" pitchFamily="34" charset="0"/>
                <a:ea typeface="仿宋" panose="02010609060101010101" pitchFamily="49" charset="-122"/>
              </a:rPr>
              <a:t>（二）</a:t>
            </a:r>
            <a:r>
              <a:rPr lang="zh-CN" altLang="en-US" sz="2400">
                <a:latin typeface="Calibri" panose="020F0502020204030204" pitchFamily="34" charset="0"/>
                <a:ea typeface="仿宋" panose="02010609060101010101" pitchFamily="49" charset="-122"/>
                <a:sym typeface="+mn-ea"/>
              </a:rPr>
              <a:t>从境外取得所得，且</a:t>
            </a:r>
            <a:r>
              <a:rPr lang="zh-CN" altLang="zh-CN" sz="2400">
                <a:latin typeface="Calibri" panose="020F0502020204030204" pitchFamily="34" charset="0"/>
                <a:ea typeface="仿宋" panose="02010609060101010101" pitchFamily="49" charset="-122"/>
              </a:rPr>
              <a:t>中国境内没有任职、受雇单位</a:t>
            </a:r>
            <a:endParaRPr lang="zh-CN" altLang="en-US" sz="2400">
              <a:latin typeface="Calibri" panose="020F0502020204030204" pitchFamily="34" charset="0"/>
              <a:ea typeface="仿宋" panose="02010609060101010101" pitchFamily="49" charset="-122"/>
            </a:endParaRPr>
          </a:p>
        </p:txBody>
      </p:sp>
      <p:sp>
        <p:nvSpPr>
          <p:cNvPr id="121870"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71"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72"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21873"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21874"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21875"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21876" name="文本框 118"/>
          <p:cNvSpPr txBox="1">
            <a:spLocks noChangeArrowheads="1"/>
          </p:cNvSpPr>
          <p:nvPr/>
        </p:nvSpPr>
        <p:spPr bwMode="auto">
          <a:xfrm>
            <a:off x="7488238" y="28241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21877" name="椭圆 66"/>
          <p:cNvSpPr>
            <a:spLocks noChangeArrowheads="1"/>
          </p:cNvSpPr>
          <p:nvPr/>
        </p:nvSpPr>
        <p:spPr bwMode="auto">
          <a:xfrm>
            <a:off x="6427788" y="543083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1878" name="文本框 118"/>
          <p:cNvSpPr txBox="1">
            <a:spLocks noChangeArrowheads="1"/>
          </p:cNvSpPr>
          <p:nvPr/>
        </p:nvSpPr>
        <p:spPr bwMode="auto">
          <a:xfrm>
            <a:off x="7507288" y="556101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21879" name="Freeform 116"/>
          <p:cNvSpPr/>
          <p:nvPr/>
        </p:nvSpPr>
        <p:spPr bwMode="auto">
          <a:xfrm>
            <a:off x="6623050" y="5480050"/>
            <a:ext cx="350838" cy="38100"/>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21880" name="Freeform 117"/>
          <p:cNvSpPr>
            <a:spLocks noEditPoints="1"/>
          </p:cNvSpPr>
          <p:nvPr/>
        </p:nvSpPr>
        <p:spPr bwMode="auto">
          <a:xfrm>
            <a:off x="6604000" y="559911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1881" name="Freeform 118"/>
          <p:cNvSpPr>
            <a:spLocks noEditPoints="1"/>
          </p:cNvSpPr>
          <p:nvPr/>
        </p:nvSpPr>
        <p:spPr bwMode="auto">
          <a:xfrm>
            <a:off x="6604000" y="5754688"/>
            <a:ext cx="392113" cy="138112"/>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1882" name="Freeform 119"/>
          <p:cNvSpPr>
            <a:spLocks noEditPoints="1"/>
          </p:cNvSpPr>
          <p:nvPr/>
        </p:nvSpPr>
        <p:spPr bwMode="auto">
          <a:xfrm>
            <a:off x="6604000" y="5911850"/>
            <a:ext cx="392113" cy="139700"/>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1883" name="矩形 2"/>
          <p:cNvSpPr>
            <a:spLocks noChangeArrowheads="1"/>
          </p:cNvSpPr>
          <p:nvPr/>
        </p:nvSpPr>
        <p:spPr bwMode="auto">
          <a:xfrm>
            <a:off x="6338888" y="210661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取得所得的次年三月一日至六月三十日内</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918200" y="1908175"/>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21885" name="矩形 6"/>
          <p:cNvSpPr>
            <a:spLocks noChangeArrowheads="1"/>
          </p:cNvSpPr>
          <p:nvPr/>
        </p:nvSpPr>
        <p:spPr bwMode="auto">
          <a:xfrm>
            <a:off x="6024563" y="3636963"/>
            <a:ext cx="6143625" cy="1216025"/>
          </a:xfrm>
          <a:prstGeom prst="rect">
            <a:avLst/>
          </a:prstGeom>
          <a:noFill/>
          <a:ln w="9525">
            <a:noFill/>
            <a:miter lim="800000"/>
          </a:ln>
        </p:spPr>
        <p:txBody>
          <a:bodyPr lIns="121917" tIns="60958" rIns="121917" bIns="60958">
            <a:spAutoFit/>
          </a:bodyPr>
          <a:lstStyle/>
          <a:p>
            <a:pPr marL="381000" indent="-381000" eaLnBrk="0" hangingPunct="0">
              <a:buFont typeface="Arial" panose="020B0604020202020204" pitchFamily="34" charset="0"/>
              <a:buChar char="•"/>
            </a:pPr>
            <a:r>
              <a:rPr lang="zh-CN" altLang="zh-CN" sz="2400">
                <a:latin typeface="Calibri" panose="020F0502020204030204" pitchFamily="34" charset="0"/>
                <a:ea typeface="仿宋" panose="02010609060101010101" pitchFamily="49" charset="-122"/>
              </a:rPr>
              <a:t>户籍所在地主管税务机关；</a:t>
            </a:r>
            <a:endParaRPr lang="en-US" altLang="zh-CN" sz="2400">
              <a:latin typeface="Calibri" panose="020F0502020204030204" pitchFamily="34" charset="0"/>
              <a:ea typeface="仿宋" panose="02010609060101010101" pitchFamily="49" charset="-122"/>
            </a:endParaRPr>
          </a:p>
          <a:p>
            <a:pPr marL="381000" indent="-381000" eaLnBrk="0" hangingPunct="0">
              <a:buFont typeface="Arial" panose="020B0604020202020204" pitchFamily="34" charset="0"/>
              <a:buChar char="•"/>
            </a:pPr>
            <a:endParaRPr lang="zh-CN" altLang="zh-CN" sz="2400">
              <a:latin typeface="Calibri" panose="020F0502020204030204" pitchFamily="34" charset="0"/>
              <a:ea typeface="仿宋" panose="02010609060101010101" pitchFamily="49" charset="-122"/>
            </a:endParaRPr>
          </a:p>
          <a:p>
            <a:pPr marL="381000" indent="-381000" eaLnBrk="0" hangingPunct="0">
              <a:buFont typeface="Arial" panose="020B0604020202020204" pitchFamily="34" charset="0"/>
              <a:buChar char="•"/>
            </a:pPr>
            <a:r>
              <a:rPr lang="zh-CN" altLang="zh-CN" sz="2400">
                <a:latin typeface="Calibri" panose="020F0502020204030204" pitchFamily="34" charset="0"/>
                <a:ea typeface="仿宋" panose="02010609060101010101" pitchFamily="49" charset="-122"/>
              </a:rPr>
              <a:t>中国境内经常居住地主管税务机关</a:t>
            </a:r>
            <a:endParaRPr lang="zh-CN" altLang="en-US" sz="2400">
              <a:ea typeface="仿宋" panose="02010609060101010101" pitchFamily="49" charset="-122"/>
            </a:endParaRPr>
          </a:p>
        </p:txBody>
      </p:sp>
      <p:sp>
        <p:nvSpPr>
          <p:cNvPr id="121886" name="矩形 7"/>
          <p:cNvSpPr>
            <a:spLocks noChangeArrowheads="1"/>
          </p:cNvSpPr>
          <p:nvPr/>
        </p:nvSpPr>
        <p:spPr bwMode="auto">
          <a:xfrm>
            <a:off x="6265863" y="6132513"/>
            <a:ext cx="5121275" cy="4857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《个人所得税年度自行纳税申报表》</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p:cNvSpPr>
          <p:nvPr>
            <p:ph type="title"/>
          </p:nvPr>
        </p:nvSpPr>
        <p:spPr>
          <a:xfrm>
            <a:off x="3114675" y="2425700"/>
            <a:ext cx="8128000" cy="1325563"/>
          </a:xfrm>
        </p:spPr>
        <p:txBody>
          <a:bodyPr/>
          <a:lstStyle/>
          <a:p>
            <a:r>
              <a:rPr lang="zh-CN" altLang="en-US" sz="3200" smtClean="0">
                <a:ea typeface="黑体" panose="02010609060101010101" charset="-122"/>
              </a:rPr>
              <a:t>因移居境外注销中国户籍的纳税申报</a:t>
            </a:r>
            <a:endParaRPr lang="zh-CN" altLang="en-US" sz="3200" smtClean="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1992313" y="255270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37" name="文本框 213"/>
          <p:cNvSpPr txBox="1">
            <a:spLocks noChangeArrowheads="1"/>
          </p:cNvSpPr>
          <p:nvPr/>
        </p:nvSpPr>
        <p:spPr bwMode="auto">
          <a:xfrm>
            <a:off x="4387850" y="65088"/>
            <a:ext cx="3416300" cy="9556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因移居境外注销</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中国户籍的纳税申报</a:t>
            </a:r>
            <a:endParaRPr lang="zh-CN" altLang="en-US" sz="2800">
              <a:solidFill>
                <a:schemeClr val="accent1"/>
              </a:solidFill>
              <a:latin typeface="华文细黑" pitchFamily="2" charset="-122"/>
              <a:ea typeface="华文细黑" pitchFamily="2" charset="-122"/>
            </a:endParaRPr>
          </a:p>
        </p:txBody>
      </p:sp>
      <p:sp>
        <p:nvSpPr>
          <p:cNvPr id="124938"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24940"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24941" name="矩形 1"/>
          <p:cNvSpPr>
            <a:spLocks noChangeArrowheads="1"/>
          </p:cNvSpPr>
          <p:nvPr/>
        </p:nvSpPr>
        <p:spPr bwMode="auto">
          <a:xfrm>
            <a:off x="514350" y="3103563"/>
            <a:ext cx="4494213" cy="850900"/>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（一）纳税人取得综合所得、经营所得的</a:t>
            </a:r>
            <a:endParaRPr lang="zh-CN" altLang="zh-CN" sz="2400">
              <a:latin typeface="Calibri" panose="020F0502020204030204" pitchFamily="34" charset="0"/>
              <a:ea typeface="仿宋" panose="02010609060101010101" pitchFamily="49" charset="-122"/>
            </a:endParaRPr>
          </a:p>
        </p:txBody>
      </p:sp>
      <p:sp>
        <p:nvSpPr>
          <p:cNvPr id="124942" name="椭圆 52"/>
          <p:cNvSpPr>
            <a:spLocks noChangeArrowheads="1"/>
          </p:cNvSpPr>
          <p:nvPr/>
        </p:nvSpPr>
        <p:spPr bwMode="auto">
          <a:xfrm>
            <a:off x="6399213" y="11477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43"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44"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24945"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24946"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24947"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24948" name="文本框 118"/>
          <p:cNvSpPr txBox="1">
            <a:spLocks noChangeArrowheads="1"/>
          </p:cNvSpPr>
          <p:nvPr/>
        </p:nvSpPr>
        <p:spPr bwMode="auto">
          <a:xfrm>
            <a:off x="7488238" y="28241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24949" name="矩形 2"/>
          <p:cNvSpPr>
            <a:spLocks noChangeArrowheads="1"/>
          </p:cNvSpPr>
          <p:nvPr/>
        </p:nvSpPr>
        <p:spPr bwMode="auto">
          <a:xfrm>
            <a:off x="6665913" y="1901825"/>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注销户籍前</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294313" y="178593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24951" name="矩形 6"/>
          <p:cNvSpPr>
            <a:spLocks noChangeArrowheads="1"/>
          </p:cNvSpPr>
          <p:nvPr/>
        </p:nvSpPr>
        <p:spPr bwMode="auto">
          <a:xfrm>
            <a:off x="6240463" y="3468688"/>
            <a:ext cx="63627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户籍所在地主管税务机关</a:t>
            </a:r>
            <a:endParaRPr lang="zh-CN" altLang="en-US" sz="2400">
              <a:ea typeface="仿宋" panose="02010609060101010101" pitchFamily="49" charset="-122"/>
            </a:endParaRPr>
          </a:p>
        </p:txBody>
      </p:sp>
      <p:sp>
        <p:nvSpPr>
          <p:cNvPr id="124952" name="文本框 118"/>
          <p:cNvSpPr txBox="1">
            <a:spLocks noChangeArrowheads="1"/>
          </p:cNvSpPr>
          <p:nvPr/>
        </p:nvSpPr>
        <p:spPr bwMode="auto">
          <a:xfrm>
            <a:off x="7413625" y="4343400"/>
            <a:ext cx="2163763"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24953" name="矩形 7"/>
          <p:cNvSpPr>
            <a:spLocks noChangeArrowheads="1"/>
          </p:cNvSpPr>
          <p:nvPr/>
        </p:nvSpPr>
        <p:spPr bwMode="auto">
          <a:xfrm>
            <a:off x="6002338" y="4941888"/>
            <a:ext cx="5789612" cy="1581150"/>
          </a:xfrm>
          <a:prstGeom prst="rect">
            <a:avLst/>
          </a:prstGeom>
          <a:noFill/>
          <a:ln w="9525">
            <a:noFill/>
            <a:miter lim="800000"/>
          </a:ln>
        </p:spPr>
        <p:txBody>
          <a:bodyPr lIns="121917" tIns="60958" rIns="121917" bIns="60958">
            <a:spAutoFit/>
          </a:bodyPr>
          <a:lstStyle/>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sym typeface="+mn-ea"/>
              </a:rPr>
              <a:t>当年综合所得、经营所得的汇算清缴。</a:t>
            </a:r>
            <a:endParaRPr lang="zh-CN" altLang="zh-CN" sz="2400">
              <a:latin typeface="Calibri" panose="020F0502020204030204" pitchFamily="34" charset="0"/>
              <a:ea typeface="仿宋" panose="02010609060101010101" pitchFamily="49" charset="-122"/>
              <a:sym typeface="+mn-ea"/>
            </a:endParaRPr>
          </a:p>
          <a:p>
            <a:pPr marL="381000" indent="-381000">
              <a:buFont typeface="Arial" panose="020B0604020202020204" pitchFamily="34" charset="0"/>
              <a:buChar char="•"/>
            </a:pPr>
            <a:endParaRPr lang="zh-CN" altLang="zh-CN" sz="2400">
              <a:latin typeface="Calibri" panose="020F0502020204030204" pitchFamily="34" charset="0"/>
              <a:ea typeface="仿宋" panose="02010609060101010101" pitchFamily="49" charset="-122"/>
              <a:sym typeface="+mn-ea"/>
            </a:endParaRPr>
          </a:p>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sym typeface="+mn-ea"/>
              </a:rPr>
              <a:t>尚未办理上一年度综合所得、经营所得汇算清缴的，一并办理。</a:t>
            </a:r>
            <a:endParaRPr lang="zh-CN" altLang="en-US" sz="2400">
              <a:latin typeface="Calibri" panose="020F0502020204030204" pitchFamily="34" charset="0"/>
              <a:ea typeface="仿宋" panose="02010609060101010101" pitchFamily="49" charset="-122"/>
            </a:endParaRPr>
          </a:p>
        </p:txBody>
      </p:sp>
      <p:grpSp>
        <p:nvGrpSpPr>
          <p:cNvPr id="124954" name="Group 32"/>
          <p:cNvGrpSpPr/>
          <p:nvPr/>
        </p:nvGrpSpPr>
        <p:grpSpPr bwMode="auto">
          <a:xfrm>
            <a:off x="6475413" y="4086225"/>
            <a:ext cx="752475" cy="752475"/>
            <a:chOff x="4049" y="3133"/>
            <a:chExt cx="474" cy="474"/>
          </a:xfrm>
        </p:grpSpPr>
        <p:sp>
          <p:nvSpPr>
            <p:cNvPr id="124955" name="椭圆 66"/>
            <p:cNvSpPr>
              <a:spLocks noChangeArrowheads="1"/>
            </p:cNvSpPr>
            <p:nvPr/>
          </p:nvSpPr>
          <p:spPr bwMode="auto">
            <a:xfrm>
              <a:off x="4049" y="3133"/>
              <a:ext cx="474" cy="474"/>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4956" name="Freeform 116"/>
            <p:cNvSpPr/>
            <p:nvPr/>
          </p:nvSpPr>
          <p:spPr bwMode="auto">
            <a:xfrm>
              <a:off x="4172" y="3200"/>
              <a:ext cx="221" cy="25"/>
            </a:xfrm>
            <a:custGeom>
              <a:avLst/>
              <a:gdLst>
                <a:gd name="T0" fmla="*/ 0 w 240"/>
                <a:gd name="T1" fmla="*/ 23598875 h 27"/>
                <a:gd name="T2" fmla="*/ 22557457 w 240"/>
                <a:gd name="T3" fmla="*/ 0 h 27"/>
                <a:gd name="T4" fmla="*/ 178789249 w 240"/>
                <a:gd name="T5" fmla="*/ 0 h 27"/>
                <a:gd name="T6" fmla="*/ 200511245 w 240"/>
                <a:gd name="T7" fmla="*/ 23598875 h 27"/>
                <a:gd name="T8" fmla="*/ 0 w 240"/>
                <a:gd name="T9" fmla="*/ 23598875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24957" name="Freeform 117"/>
            <p:cNvSpPr>
              <a:spLocks noEditPoints="1"/>
            </p:cNvSpPr>
            <p:nvPr/>
          </p:nvSpPr>
          <p:spPr bwMode="auto">
            <a:xfrm>
              <a:off x="4160" y="3237"/>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4958" name="Freeform 118"/>
            <p:cNvSpPr>
              <a:spLocks noEditPoints="1"/>
            </p:cNvSpPr>
            <p:nvPr/>
          </p:nvSpPr>
          <p:spPr bwMode="auto">
            <a:xfrm>
              <a:off x="4160" y="3336"/>
              <a:ext cx="247" cy="88"/>
            </a:xfrm>
            <a:custGeom>
              <a:avLst/>
              <a:gdLst>
                <a:gd name="T0" fmla="*/ 0 w 267"/>
                <a:gd name="T1" fmla="*/ 89680853 h 94"/>
                <a:gd name="T2" fmla="*/ 231483069 w 267"/>
                <a:gd name="T3" fmla="*/ 89680853 h 94"/>
                <a:gd name="T4" fmla="*/ 231483069 w 267"/>
                <a:gd name="T5" fmla="*/ 0 h 94"/>
                <a:gd name="T6" fmla="*/ 0 w 267"/>
                <a:gd name="T7" fmla="*/ 0 h 94"/>
                <a:gd name="T8" fmla="*/ 0 w 267"/>
                <a:gd name="T9" fmla="*/ 89680853 h 94"/>
                <a:gd name="T10" fmla="*/ 162125057 w 267"/>
                <a:gd name="T11" fmla="*/ 51519018 h 94"/>
                <a:gd name="T12" fmla="*/ 162125057 w 267"/>
                <a:gd name="T13" fmla="*/ 63921711 h 94"/>
                <a:gd name="T14" fmla="*/ 149987005 w 267"/>
                <a:gd name="T15" fmla="*/ 63921711 h 94"/>
                <a:gd name="T16" fmla="*/ 149987005 w 267"/>
                <a:gd name="T17" fmla="*/ 51519018 h 94"/>
                <a:gd name="T18" fmla="*/ 80628904 w 267"/>
                <a:gd name="T19" fmla="*/ 51519018 h 94"/>
                <a:gd name="T20" fmla="*/ 80628904 w 267"/>
                <a:gd name="T21" fmla="*/ 63921711 h 94"/>
                <a:gd name="T22" fmla="*/ 69358101 w 267"/>
                <a:gd name="T23" fmla="*/ 63921711 h 94"/>
                <a:gd name="T24" fmla="*/ 69358101 w 267"/>
                <a:gd name="T25" fmla="*/ 51519018 h 94"/>
                <a:gd name="T26" fmla="*/ 69358101 w 267"/>
                <a:gd name="T27" fmla="*/ 38161865 h 94"/>
                <a:gd name="T28" fmla="*/ 162125057 w 267"/>
                <a:gd name="T29" fmla="*/ 38161865 h 94"/>
                <a:gd name="T30" fmla="*/ 162125057 w 267"/>
                <a:gd name="T31" fmla="*/ 51519018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4959" name="Freeform 119"/>
            <p:cNvSpPr>
              <a:spLocks noEditPoints="1"/>
            </p:cNvSpPr>
            <p:nvPr/>
          </p:nvSpPr>
          <p:spPr bwMode="auto">
            <a:xfrm>
              <a:off x="4160" y="3436"/>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7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7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85" name="文本框 213"/>
          <p:cNvSpPr txBox="1">
            <a:spLocks noChangeArrowheads="1"/>
          </p:cNvSpPr>
          <p:nvPr/>
        </p:nvSpPr>
        <p:spPr bwMode="auto">
          <a:xfrm>
            <a:off x="4387850" y="65088"/>
            <a:ext cx="3416300" cy="9556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因移居境外注销</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中国户籍的纳税申报</a:t>
            </a:r>
            <a:endParaRPr lang="zh-CN" altLang="en-US" sz="2800">
              <a:solidFill>
                <a:schemeClr val="accent1"/>
              </a:solidFill>
              <a:latin typeface="华文细黑" pitchFamily="2" charset="-122"/>
              <a:ea typeface="华文细黑" pitchFamily="2" charset="-122"/>
            </a:endParaRPr>
          </a:p>
        </p:txBody>
      </p:sp>
      <p:sp>
        <p:nvSpPr>
          <p:cNvPr id="126986"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26988"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26989" name="矩形 1"/>
          <p:cNvSpPr>
            <a:spLocks noChangeArrowheads="1"/>
          </p:cNvSpPr>
          <p:nvPr/>
        </p:nvSpPr>
        <p:spPr bwMode="auto">
          <a:xfrm>
            <a:off x="411163" y="2693988"/>
            <a:ext cx="5454650" cy="1216025"/>
          </a:xfrm>
          <a:prstGeom prst="rect">
            <a:avLst/>
          </a:prstGeom>
          <a:noFill/>
          <a:ln w="9525">
            <a:noFill/>
            <a:miter lim="800000"/>
          </a:ln>
        </p:spPr>
        <p:txBody>
          <a:bodyPr lIns="121917" tIns="60958" rIns="121917" bIns="60958">
            <a:spAutoFit/>
          </a:bodyPr>
          <a:lstStyle/>
          <a:p>
            <a:r>
              <a:rPr lang="zh-CN" altLang="en-US" sz="2400">
                <a:latin typeface="Calibri" panose="020F0502020204030204" pitchFamily="34" charset="0"/>
                <a:ea typeface="仿宋" panose="02010609060101010101" pitchFamily="49" charset="-122"/>
              </a:rPr>
              <a:t>（二）</a:t>
            </a:r>
            <a:r>
              <a:rPr lang="zh-CN" altLang="zh-CN" sz="2400">
                <a:latin typeface="Calibri" panose="020F0502020204030204" pitchFamily="34" charset="0"/>
                <a:ea typeface="仿宋" panose="02010609060101010101" pitchFamily="49" charset="-122"/>
              </a:rPr>
              <a:t>纳税人在注销户籍当年取得利息股息红利所得、财产租赁所得、财产转让所得和偶然所得的，</a:t>
            </a:r>
            <a:endParaRPr lang="zh-CN" altLang="zh-CN" sz="2400">
              <a:latin typeface="Calibri" panose="020F0502020204030204" pitchFamily="34" charset="0"/>
              <a:ea typeface="仿宋" panose="02010609060101010101" pitchFamily="49" charset="-122"/>
            </a:endParaRPr>
          </a:p>
        </p:txBody>
      </p:sp>
      <p:sp>
        <p:nvSpPr>
          <p:cNvPr id="126990"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91"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6992"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26993"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26994"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26995"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26996" name="文本框 118"/>
          <p:cNvSpPr txBox="1">
            <a:spLocks noChangeArrowheads="1"/>
          </p:cNvSpPr>
          <p:nvPr/>
        </p:nvSpPr>
        <p:spPr bwMode="auto">
          <a:xfrm>
            <a:off x="7488238" y="28241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26997" name="矩形 2"/>
          <p:cNvSpPr>
            <a:spLocks noChangeArrowheads="1"/>
          </p:cNvSpPr>
          <p:nvPr/>
        </p:nvSpPr>
        <p:spPr bwMode="auto">
          <a:xfrm>
            <a:off x="6599238" y="1938338"/>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注销户籍前</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900738" y="1841500"/>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26999" name="矩形 6"/>
          <p:cNvSpPr>
            <a:spLocks noChangeArrowheads="1"/>
          </p:cNvSpPr>
          <p:nvPr/>
        </p:nvSpPr>
        <p:spPr bwMode="auto">
          <a:xfrm>
            <a:off x="6240463" y="3486150"/>
            <a:ext cx="63627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户籍所在地主管税务机关</a:t>
            </a:r>
            <a:endParaRPr lang="zh-CN" altLang="en-US" sz="2400">
              <a:ea typeface="仿宋" panose="02010609060101010101" pitchFamily="49" charset="-122"/>
            </a:endParaRPr>
          </a:p>
        </p:txBody>
      </p:sp>
      <p:sp>
        <p:nvSpPr>
          <p:cNvPr id="127000" name="文本框 118"/>
          <p:cNvSpPr txBox="1">
            <a:spLocks noChangeArrowheads="1"/>
          </p:cNvSpPr>
          <p:nvPr/>
        </p:nvSpPr>
        <p:spPr bwMode="auto">
          <a:xfrm>
            <a:off x="7507288" y="436245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27001" name="矩形 7"/>
          <p:cNvSpPr>
            <a:spLocks noChangeArrowheads="1"/>
          </p:cNvSpPr>
          <p:nvPr/>
        </p:nvSpPr>
        <p:spPr bwMode="auto">
          <a:xfrm>
            <a:off x="6180138" y="5180013"/>
            <a:ext cx="5789612" cy="485775"/>
          </a:xfrm>
          <a:prstGeom prst="rect">
            <a:avLst/>
          </a:prstGeom>
          <a:noFill/>
          <a:ln w="9525">
            <a:noFill/>
            <a:miter lim="800000"/>
          </a:ln>
        </p:spPr>
        <p:txBody>
          <a:bodyPr lIns="121917" tIns="60958" rIns="121917" bIns="60958">
            <a:spAutoFit/>
          </a:bodyPr>
          <a:lstStyle/>
          <a:p>
            <a:pPr marL="381000" indent="-381000">
              <a:buFont typeface="Arial" panose="020B0604020202020204" pitchFamily="34" charset="0"/>
              <a:buNone/>
            </a:pPr>
            <a:r>
              <a:rPr lang="zh-CN" altLang="zh-CN" sz="2400">
                <a:latin typeface="Calibri" panose="020F0502020204030204" pitchFamily="34" charset="0"/>
                <a:ea typeface="仿宋" panose="02010609060101010101" pitchFamily="49" charset="-122"/>
                <a:sym typeface="+mn-ea"/>
              </a:rPr>
              <a:t>申报当年上述所得的完税情况。</a:t>
            </a:r>
            <a:endParaRPr lang="zh-CN" altLang="en-US" sz="2400">
              <a:latin typeface="Calibri" panose="020F0502020204030204" pitchFamily="34" charset="0"/>
              <a:ea typeface="仿宋" panose="02010609060101010101" pitchFamily="49" charset="-122"/>
            </a:endParaRPr>
          </a:p>
        </p:txBody>
      </p:sp>
      <p:grpSp>
        <p:nvGrpSpPr>
          <p:cNvPr id="127002" name="Group 32"/>
          <p:cNvGrpSpPr/>
          <p:nvPr/>
        </p:nvGrpSpPr>
        <p:grpSpPr bwMode="auto">
          <a:xfrm>
            <a:off x="6502400" y="4170363"/>
            <a:ext cx="752475" cy="752475"/>
            <a:chOff x="4049" y="3133"/>
            <a:chExt cx="474" cy="474"/>
          </a:xfrm>
        </p:grpSpPr>
        <p:sp>
          <p:nvSpPr>
            <p:cNvPr id="127003" name="椭圆 66"/>
            <p:cNvSpPr>
              <a:spLocks noChangeArrowheads="1"/>
            </p:cNvSpPr>
            <p:nvPr/>
          </p:nvSpPr>
          <p:spPr bwMode="auto">
            <a:xfrm>
              <a:off x="4049" y="3133"/>
              <a:ext cx="474" cy="474"/>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7004" name="Freeform 116"/>
            <p:cNvSpPr/>
            <p:nvPr/>
          </p:nvSpPr>
          <p:spPr bwMode="auto">
            <a:xfrm>
              <a:off x="4172" y="3200"/>
              <a:ext cx="221" cy="25"/>
            </a:xfrm>
            <a:custGeom>
              <a:avLst/>
              <a:gdLst>
                <a:gd name="T0" fmla="*/ 0 w 240"/>
                <a:gd name="T1" fmla="*/ 23598875 h 27"/>
                <a:gd name="T2" fmla="*/ 22557457 w 240"/>
                <a:gd name="T3" fmla="*/ 0 h 27"/>
                <a:gd name="T4" fmla="*/ 178789249 w 240"/>
                <a:gd name="T5" fmla="*/ 0 h 27"/>
                <a:gd name="T6" fmla="*/ 200511245 w 240"/>
                <a:gd name="T7" fmla="*/ 23598875 h 27"/>
                <a:gd name="T8" fmla="*/ 0 w 240"/>
                <a:gd name="T9" fmla="*/ 23598875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27005" name="Freeform 117"/>
            <p:cNvSpPr>
              <a:spLocks noEditPoints="1"/>
            </p:cNvSpPr>
            <p:nvPr/>
          </p:nvSpPr>
          <p:spPr bwMode="auto">
            <a:xfrm>
              <a:off x="4160" y="3237"/>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7006" name="Freeform 118"/>
            <p:cNvSpPr>
              <a:spLocks noEditPoints="1"/>
            </p:cNvSpPr>
            <p:nvPr/>
          </p:nvSpPr>
          <p:spPr bwMode="auto">
            <a:xfrm>
              <a:off x="4160" y="3336"/>
              <a:ext cx="247" cy="88"/>
            </a:xfrm>
            <a:custGeom>
              <a:avLst/>
              <a:gdLst>
                <a:gd name="T0" fmla="*/ 0 w 267"/>
                <a:gd name="T1" fmla="*/ 89680853 h 94"/>
                <a:gd name="T2" fmla="*/ 231483069 w 267"/>
                <a:gd name="T3" fmla="*/ 89680853 h 94"/>
                <a:gd name="T4" fmla="*/ 231483069 w 267"/>
                <a:gd name="T5" fmla="*/ 0 h 94"/>
                <a:gd name="T6" fmla="*/ 0 w 267"/>
                <a:gd name="T7" fmla="*/ 0 h 94"/>
                <a:gd name="T8" fmla="*/ 0 w 267"/>
                <a:gd name="T9" fmla="*/ 89680853 h 94"/>
                <a:gd name="T10" fmla="*/ 162125057 w 267"/>
                <a:gd name="T11" fmla="*/ 51519018 h 94"/>
                <a:gd name="T12" fmla="*/ 162125057 w 267"/>
                <a:gd name="T13" fmla="*/ 63921711 h 94"/>
                <a:gd name="T14" fmla="*/ 149987005 w 267"/>
                <a:gd name="T15" fmla="*/ 63921711 h 94"/>
                <a:gd name="T16" fmla="*/ 149987005 w 267"/>
                <a:gd name="T17" fmla="*/ 51519018 h 94"/>
                <a:gd name="T18" fmla="*/ 80628904 w 267"/>
                <a:gd name="T19" fmla="*/ 51519018 h 94"/>
                <a:gd name="T20" fmla="*/ 80628904 w 267"/>
                <a:gd name="T21" fmla="*/ 63921711 h 94"/>
                <a:gd name="T22" fmla="*/ 69358101 w 267"/>
                <a:gd name="T23" fmla="*/ 63921711 h 94"/>
                <a:gd name="T24" fmla="*/ 69358101 w 267"/>
                <a:gd name="T25" fmla="*/ 51519018 h 94"/>
                <a:gd name="T26" fmla="*/ 69358101 w 267"/>
                <a:gd name="T27" fmla="*/ 38161865 h 94"/>
                <a:gd name="T28" fmla="*/ 162125057 w 267"/>
                <a:gd name="T29" fmla="*/ 38161865 h 94"/>
                <a:gd name="T30" fmla="*/ 162125057 w 267"/>
                <a:gd name="T31" fmla="*/ 51519018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7007" name="Freeform 119"/>
            <p:cNvSpPr>
              <a:spLocks noEditPoints="1"/>
            </p:cNvSpPr>
            <p:nvPr/>
          </p:nvSpPr>
          <p:spPr bwMode="auto">
            <a:xfrm>
              <a:off x="4160" y="3436"/>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2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2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2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2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3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3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3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33" name="文本框 213"/>
          <p:cNvSpPr txBox="1">
            <a:spLocks noChangeArrowheads="1"/>
          </p:cNvSpPr>
          <p:nvPr/>
        </p:nvSpPr>
        <p:spPr bwMode="auto">
          <a:xfrm>
            <a:off x="4387850" y="65088"/>
            <a:ext cx="3416300" cy="9556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因移居境外注销</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中国户籍的纳税申报</a:t>
            </a:r>
            <a:endParaRPr lang="zh-CN" altLang="en-US" sz="2800">
              <a:solidFill>
                <a:schemeClr val="accent1"/>
              </a:solidFill>
              <a:latin typeface="华文细黑" pitchFamily="2" charset="-122"/>
              <a:ea typeface="华文细黑" pitchFamily="2" charset="-122"/>
            </a:endParaRPr>
          </a:p>
        </p:txBody>
      </p:sp>
      <p:sp>
        <p:nvSpPr>
          <p:cNvPr id="129034"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29036"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29037" name="矩形 1"/>
          <p:cNvSpPr>
            <a:spLocks noChangeArrowheads="1"/>
          </p:cNvSpPr>
          <p:nvPr/>
        </p:nvSpPr>
        <p:spPr bwMode="auto">
          <a:xfrm>
            <a:off x="411163" y="2693988"/>
            <a:ext cx="5454650" cy="850900"/>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（三）纳税人已申报或者税务机关已查实但是纳税人未缴或者少缴税款的</a:t>
            </a:r>
            <a:endParaRPr lang="zh-CN" altLang="zh-CN" sz="2400">
              <a:latin typeface="Calibri" panose="020F0502020204030204" pitchFamily="34" charset="0"/>
              <a:ea typeface="仿宋" panose="02010609060101010101" pitchFamily="49" charset="-122"/>
            </a:endParaRPr>
          </a:p>
        </p:txBody>
      </p:sp>
      <p:sp>
        <p:nvSpPr>
          <p:cNvPr id="129038"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39"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40"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29041"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29042"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29043"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29044" name="文本框 118"/>
          <p:cNvSpPr txBox="1">
            <a:spLocks noChangeArrowheads="1"/>
          </p:cNvSpPr>
          <p:nvPr/>
        </p:nvSpPr>
        <p:spPr bwMode="auto">
          <a:xfrm>
            <a:off x="7488238" y="28241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29045" name="矩形 2"/>
          <p:cNvSpPr>
            <a:spLocks noChangeArrowheads="1"/>
          </p:cNvSpPr>
          <p:nvPr/>
        </p:nvSpPr>
        <p:spPr bwMode="auto">
          <a:xfrm>
            <a:off x="6338888" y="210661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注销户籍前</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5873750" y="1785938"/>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29047" name="矩形 6"/>
          <p:cNvSpPr>
            <a:spLocks noChangeArrowheads="1"/>
          </p:cNvSpPr>
          <p:nvPr/>
        </p:nvSpPr>
        <p:spPr bwMode="auto">
          <a:xfrm>
            <a:off x="6240463" y="3468688"/>
            <a:ext cx="63627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户籍所在地主管税务机关</a:t>
            </a:r>
            <a:endParaRPr lang="zh-CN" altLang="en-US" sz="2400">
              <a:ea typeface="仿宋" panose="02010609060101010101" pitchFamily="49" charset="-122"/>
            </a:endParaRPr>
          </a:p>
        </p:txBody>
      </p:sp>
      <p:sp>
        <p:nvSpPr>
          <p:cNvPr id="129048" name="文本框 118"/>
          <p:cNvSpPr txBox="1">
            <a:spLocks noChangeArrowheads="1"/>
          </p:cNvSpPr>
          <p:nvPr/>
        </p:nvSpPr>
        <p:spPr bwMode="auto">
          <a:xfrm>
            <a:off x="7507288" y="436245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29049" name="矩形 7"/>
          <p:cNvSpPr>
            <a:spLocks noChangeArrowheads="1"/>
          </p:cNvSpPr>
          <p:nvPr/>
        </p:nvSpPr>
        <p:spPr bwMode="auto">
          <a:xfrm>
            <a:off x="5938838" y="5170488"/>
            <a:ext cx="5789612" cy="1216025"/>
          </a:xfrm>
          <a:prstGeom prst="rect">
            <a:avLst/>
          </a:prstGeom>
          <a:noFill/>
          <a:ln w="9525">
            <a:noFill/>
            <a:miter lim="800000"/>
          </a:ln>
        </p:spPr>
        <p:txBody>
          <a:bodyPr lIns="121917" tIns="60958" rIns="121917" bIns="60958">
            <a:spAutoFit/>
          </a:bodyPr>
          <a:lstStyle/>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sym typeface="+mn-ea"/>
              </a:rPr>
              <a:t>结清欠缴的税款。</a:t>
            </a:r>
            <a:endParaRPr lang="zh-CN" altLang="zh-CN" sz="2400">
              <a:latin typeface="Calibri" panose="020F0502020204030204" pitchFamily="34" charset="0"/>
              <a:ea typeface="仿宋" panose="02010609060101010101" pitchFamily="49" charset="-122"/>
              <a:sym typeface="+mn-ea"/>
            </a:endParaRPr>
          </a:p>
          <a:p>
            <a:pPr marL="381000" indent="-381000">
              <a:buFont typeface="Arial" panose="020B0604020202020204" pitchFamily="34" charset="0"/>
              <a:buChar char="•"/>
            </a:pPr>
            <a:r>
              <a:rPr lang="zh-CN" altLang="zh-CN" sz="2400">
                <a:latin typeface="Calibri" panose="020F0502020204030204" pitchFamily="34" charset="0"/>
                <a:ea typeface="仿宋" panose="02010609060101010101" pitchFamily="49" charset="-122"/>
                <a:sym typeface="+mn-ea"/>
              </a:rPr>
              <a:t>纳税人存在分期缴税且未缴纳完毕的，结清尚未缴纳的税款</a:t>
            </a:r>
            <a:endParaRPr lang="zh-CN" altLang="en-US" sz="2400">
              <a:latin typeface="Calibri" panose="020F0502020204030204" pitchFamily="34" charset="0"/>
              <a:ea typeface="仿宋" panose="02010609060101010101" pitchFamily="49" charset="-122"/>
            </a:endParaRPr>
          </a:p>
        </p:txBody>
      </p:sp>
      <p:grpSp>
        <p:nvGrpSpPr>
          <p:cNvPr id="129050" name="Group 32"/>
          <p:cNvGrpSpPr/>
          <p:nvPr/>
        </p:nvGrpSpPr>
        <p:grpSpPr bwMode="auto">
          <a:xfrm>
            <a:off x="6502400" y="4170363"/>
            <a:ext cx="752475" cy="752475"/>
            <a:chOff x="4049" y="3133"/>
            <a:chExt cx="474" cy="474"/>
          </a:xfrm>
        </p:grpSpPr>
        <p:sp>
          <p:nvSpPr>
            <p:cNvPr id="129051" name="椭圆 66"/>
            <p:cNvSpPr>
              <a:spLocks noChangeArrowheads="1"/>
            </p:cNvSpPr>
            <p:nvPr/>
          </p:nvSpPr>
          <p:spPr bwMode="auto">
            <a:xfrm>
              <a:off x="4049" y="3133"/>
              <a:ext cx="474" cy="474"/>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29052" name="Freeform 116"/>
            <p:cNvSpPr/>
            <p:nvPr/>
          </p:nvSpPr>
          <p:spPr bwMode="auto">
            <a:xfrm>
              <a:off x="4172" y="3200"/>
              <a:ext cx="221" cy="25"/>
            </a:xfrm>
            <a:custGeom>
              <a:avLst/>
              <a:gdLst>
                <a:gd name="T0" fmla="*/ 0 w 240"/>
                <a:gd name="T1" fmla="*/ 23598875 h 27"/>
                <a:gd name="T2" fmla="*/ 22557457 w 240"/>
                <a:gd name="T3" fmla="*/ 0 h 27"/>
                <a:gd name="T4" fmla="*/ 178789249 w 240"/>
                <a:gd name="T5" fmla="*/ 0 h 27"/>
                <a:gd name="T6" fmla="*/ 200511245 w 240"/>
                <a:gd name="T7" fmla="*/ 23598875 h 27"/>
                <a:gd name="T8" fmla="*/ 0 w 240"/>
                <a:gd name="T9" fmla="*/ 23598875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29053" name="Freeform 117"/>
            <p:cNvSpPr>
              <a:spLocks noEditPoints="1"/>
            </p:cNvSpPr>
            <p:nvPr/>
          </p:nvSpPr>
          <p:spPr bwMode="auto">
            <a:xfrm>
              <a:off x="4160" y="3237"/>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9054" name="Freeform 118"/>
            <p:cNvSpPr>
              <a:spLocks noEditPoints="1"/>
            </p:cNvSpPr>
            <p:nvPr/>
          </p:nvSpPr>
          <p:spPr bwMode="auto">
            <a:xfrm>
              <a:off x="4160" y="3336"/>
              <a:ext cx="247" cy="88"/>
            </a:xfrm>
            <a:custGeom>
              <a:avLst/>
              <a:gdLst>
                <a:gd name="T0" fmla="*/ 0 w 267"/>
                <a:gd name="T1" fmla="*/ 89680853 h 94"/>
                <a:gd name="T2" fmla="*/ 231483069 w 267"/>
                <a:gd name="T3" fmla="*/ 89680853 h 94"/>
                <a:gd name="T4" fmla="*/ 231483069 w 267"/>
                <a:gd name="T5" fmla="*/ 0 h 94"/>
                <a:gd name="T6" fmla="*/ 0 w 267"/>
                <a:gd name="T7" fmla="*/ 0 h 94"/>
                <a:gd name="T8" fmla="*/ 0 w 267"/>
                <a:gd name="T9" fmla="*/ 89680853 h 94"/>
                <a:gd name="T10" fmla="*/ 162125057 w 267"/>
                <a:gd name="T11" fmla="*/ 51519018 h 94"/>
                <a:gd name="T12" fmla="*/ 162125057 w 267"/>
                <a:gd name="T13" fmla="*/ 63921711 h 94"/>
                <a:gd name="T14" fmla="*/ 149987005 w 267"/>
                <a:gd name="T15" fmla="*/ 63921711 h 94"/>
                <a:gd name="T16" fmla="*/ 149987005 w 267"/>
                <a:gd name="T17" fmla="*/ 51519018 h 94"/>
                <a:gd name="T18" fmla="*/ 80628904 w 267"/>
                <a:gd name="T19" fmla="*/ 51519018 h 94"/>
                <a:gd name="T20" fmla="*/ 80628904 w 267"/>
                <a:gd name="T21" fmla="*/ 63921711 h 94"/>
                <a:gd name="T22" fmla="*/ 69358101 w 267"/>
                <a:gd name="T23" fmla="*/ 63921711 h 94"/>
                <a:gd name="T24" fmla="*/ 69358101 w 267"/>
                <a:gd name="T25" fmla="*/ 51519018 h 94"/>
                <a:gd name="T26" fmla="*/ 69358101 w 267"/>
                <a:gd name="T27" fmla="*/ 38161865 h 94"/>
                <a:gd name="T28" fmla="*/ 162125057 w 267"/>
                <a:gd name="T29" fmla="*/ 38161865 h 94"/>
                <a:gd name="T30" fmla="*/ 162125057 w 267"/>
                <a:gd name="T31" fmla="*/ 51519018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29055" name="Freeform 119"/>
            <p:cNvSpPr>
              <a:spLocks noEditPoints="1"/>
            </p:cNvSpPr>
            <p:nvPr/>
          </p:nvSpPr>
          <p:spPr bwMode="auto">
            <a:xfrm>
              <a:off x="4160" y="3436"/>
              <a:ext cx="247" cy="87"/>
            </a:xfrm>
            <a:custGeom>
              <a:avLst/>
              <a:gdLst>
                <a:gd name="T0" fmla="*/ 0 w 267"/>
                <a:gd name="T1" fmla="*/ 81844272 h 94"/>
                <a:gd name="T2" fmla="*/ 231483069 w 267"/>
                <a:gd name="T3" fmla="*/ 81844272 h 94"/>
                <a:gd name="T4" fmla="*/ 231483069 w 267"/>
                <a:gd name="T5" fmla="*/ 0 h 94"/>
                <a:gd name="T6" fmla="*/ 0 w 267"/>
                <a:gd name="T7" fmla="*/ 0 h 94"/>
                <a:gd name="T8" fmla="*/ 0 w 267"/>
                <a:gd name="T9" fmla="*/ 81844272 h 94"/>
                <a:gd name="T10" fmla="*/ 162125057 w 267"/>
                <a:gd name="T11" fmla="*/ 47017080 h 94"/>
                <a:gd name="T12" fmla="*/ 162125057 w 267"/>
                <a:gd name="T13" fmla="*/ 58336050 h 94"/>
                <a:gd name="T14" fmla="*/ 149987005 w 267"/>
                <a:gd name="T15" fmla="*/ 58336050 h 94"/>
                <a:gd name="T16" fmla="*/ 149987005 w 267"/>
                <a:gd name="T17" fmla="*/ 47017080 h 94"/>
                <a:gd name="T18" fmla="*/ 80628904 w 267"/>
                <a:gd name="T19" fmla="*/ 47017080 h 94"/>
                <a:gd name="T20" fmla="*/ 80628904 w 267"/>
                <a:gd name="T21" fmla="*/ 58336050 h 94"/>
                <a:gd name="T22" fmla="*/ 69358101 w 267"/>
                <a:gd name="T23" fmla="*/ 58336050 h 94"/>
                <a:gd name="T24" fmla="*/ 69358101 w 267"/>
                <a:gd name="T25" fmla="*/ 47017080 h 94"/>
                <a:gd name="T26" fmla="*/ 69358101 w 267"/>
                <a:gd name="T27" fmla="*/ 34827192 h 94"/>
                <a:gd name="T28" fmla="*/ 162125057 w 267"/>
                <a:gd name="T29" fmla="*/ 34827192 h 94"/>
                <a:gd name="T30" fmla="*/ 162125057 w 267"/>
                <a:gd name="T31" fmla="*/ 4701708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gr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7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8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81" name="文本框 213"/>
          <p:cNvSpPr txBox="1">
            <a:spLocks noChangeArrowheads="1"/>
          </p:cNvSpPr>
          <p:nvPr/>
        </p:nvSpPr>
        <p:spPr bwMode="auto">
          <a:xfrm>
            <a:off x="4387850" y="65088"/>
            <a:ext cx="3416300" cy="9556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因移居境外注销</a:t>
            </a:r>
            <a:endParaRPr lang="en-US" altLang="zh-CN" sz="2800">
              <a:solidFill>
                <a:schemeClr val="accent1"/>
              </a:solidFill>
              <a:latin typeface="华文细黑" pitchFamily="2" charset="-122"/>
              <a:ea typeface="华文细黑" pitchFamily="2" charset="-122"/>
            </a:endParaRPr>
          </a:p>
          <a:p>
            <a:pPr algn="ctr"/>
            <a:r>
              <a:rPr lang="zh-CN" altLang="en-US" sz="2800">
                <a:solidFill>
                  <a:schemeClr val="accent1"/>
                </a:solidFill>
                <a:latin typeface="华文细黑" pitchFamily="2" charset="-122"/>
                <a:ea typeface="华文细黑" pitchFamily="2" charset="-122"/>
              </a:rPr>
              <a:t>中国户籍的纳税申报</a:t>
            </a:r>
            <a:endParaRPr lang="zh-CN" altLang="en-US" sz="2800">
              <a:solidFill>
                <a:schemeClr val="accent1"/>
              </a:solidFill>
              <a:latin typeface="华文细黑" pitchFamily="2" charset="-122"/>
              <a:ea typeface="华文细黑" pitchFamily="2" charset="-122"/>
            </a:endParaRPr>
          </a:p>
        </p:txBody>
      </p:sp>
      <p:sp>
        <p:nvSpPr>
          <p:cNvPr id="131082"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31084"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31085" name="矩形 1"/>
          <p:cNvSpPr>
            <a:spLocks noChangeArrowheads="1"/>
          </p:cNvSpPr>
          <p:nvPr/>
        </p:nvSpPr>
        <p:spPr bwMode="auto">
          <a:xfrm>
            <a:off x="411163" y="2693988"/>
            <a:ext cx="5454650" cy="121602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（四）纳税人办理注销户籍纳税申报时，需要办理专项附加扣除、依法确定的其他扣除的</a:t>
            </a:r>
            <a:endParaRPr lang="zh-CN" altLang="zh-CN" sz="2400">
              <a:latin typeface="Calibri" panose="020F0502020204030204" pitchFamily="34" charset="0"/>
              <a:ea typeface="仿宋" panose="02010609060101010101" pitchFamily="49" charset="-122"/>
            </a:endParaRPr>
          </a:p>
        </p:txBody>
      </p:sp>
      <p:sp>
        <p:nvSpPr>
          <p:cNvPr id="131086" name="椭圆 52"/>
          <p:cNvSpPr>
            <a:spLocks noChangeArrowheads="1"/>
          </p:cNvSpPr>
          <p:nvPr/>
        </p:nvSpPr>
        <p:spPr bwMode="auto">
          <a:xfrm>
            <a:off x="6408738" y="1109663"/>
            <a:ext cx="752475"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87"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88" name="Freeform 42"/>
          <p:cNvSpPr>
            <a:spLocks noEditPoints="1"/>
          </p:cNvSpPr>
          <p:nvPr/>
        </p:nvSpPr>
        <p:spPr bwMode="auto">
          <a:xfrm>
            <a:off x="6513513" y="1200150"/>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31089"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31090" name="文本框 118"/>
          <p:cNvSpPr txBox="1">
            <a:spLocks noChangeArrowheads="1"/>
          </p:cNvSpPr>
          <p:nvPr/>
        </p:nvSpPr>
        <p:spPr bwMode="auto">
          <a:xfrm>
            <a:off x="7545388" y="1168400"/>
            <a:ext cx="2163762" cy="461963"/>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31091"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31092" name="文本框 118"/>
          <p:cNvSpPr txBox="1">
            <a:spLocks noChangeArrowheads="1"/>
          </p:cNvSpPr>
          <p:nvPr/>
        </p:nvSpPr>
        <p:spPr bwMode="auto">
          <a:xfrm>
            <a:off x="7488238" y="28241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31093" name="椭圆 66"/>
          <p:cNvSpPr>
            <a:spLocks noChangeArrowheads="1"/>
          </p:cNvSpPr>
          <p:nvPr/>
        </p:nvSpPr>
        <p:spPr bwMode="auto">
          <a:xfrm>
            <a:off x="6427788" y="41036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1094" name="文本框 118"/>
          <p:cNvSpPr txBox="1">
            <a:spLocks noChangeArrowheads="1"/>
          </p:cNvSpPr>
          <p:nvPr/>
        </p:nvSpPr>
        <p:spPr bwMode="auto">
          <a:xfrm>
            <a:off x="7507288" y="4233863"/>
            <a:ext cx="2163762" cy="460375"/>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31095" name="Freeform 116"/>
          <p:cNvSpPr/>
          <p:nvPr/>
        </p:nvSpPr>
        <p:spPr bwMode="auto">
          <a:xfrm>
            <a:off x="6623050" y="4216400"/>
            <a:ext cx="350838" cy="39688"/>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31096" name="Freeform 117"/>
          <p:cNvSpPr>
            <a:spLocks noEditPoints="1"/>
          </p:cNvSpPr>
          <p:nvPr/>
        </p:nvSpPr>
        <p:spPr bwMode="auto">
          <a:xfrm>
            <a:off x="6604000" y="427196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1097" name="Freeform 118"/>
          <p:cNvSpPr>
            <a:spLocks noEditPoints="1"/>
          </p:cNvSpPr>
          <p:nvPr/>
        </p:nvSpPr>
        <p:spPr bwMode="auto">
          <a:xfrm>
            <a:off x="6604000" y="4427538"/>
            <a:ext cx="392113" cy="138112"/>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1098" name="Freeform 119"/>
          <p:cNvSpPr>
            <a:spLocks noEditPoints="1"/>
          </p:cNvSpPr>
          <p:nvPr/>
        </p:nvSpPr>
        <p:spPr bwMode="auto">
          <a:xfrm>
            <a:off x="6604000" y="45847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1099" name="矩形 2"/>
          <p:cNvSpPr>
            <a:spLocks noChangeArrowheads="1"/>
          </p:cNvSpPr>
          <p:nvPr/>
        </p:nvSpPr>
        <p:spPr bwMode="auto">
          <a:xfrm>
            <a:off x="6338888" y="210661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注销户籍前</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6022975" y="1701800"/>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31101" name="矩形 6"/>
          <p:cNvSpPr>
            <a:spLocks noChangeArrowheads="1"/>
          </p:cNvSpPr>
          <p:nvPr/>
        </p:nvSpPr>
        <p:spPr bwMode="auto">
          <a:xfrm>
            <a:off x="6240463" y="3468688"/>
            <a:ext cx="63627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户籍所在地主管税务机关</a:t>
            </a:r>
            <a:endParaRPr lang="zh-CN" altLang="en-US" sz="2400">
              <a:ea typeface="仿宋" panose="02010609060101010101" pitchFamily="49" charset="-122"/>
            </a:endParaRPr>
          </a:p>
        </p:txBody>
      </p:sp>
      <p:sp>
        <p:nvSpPr>
          <p:cNvPr id="131102" name="矩形 7"/>
          <p:cNvSpPr>
            <a:spLocks noChangeArrowheads="1"/>
          </p:cNvSpPr>
          <p:nvPr/>
        </p:nvSpPr>
        <p:spPr bwMode="auto">
          <a:xfrm>
            <a:off x="6145213" y="4805363"/>
            <a:ext cx="5426075" cy="1946275"/>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《个人所得税专项附加扣除信息表》</a:t>
            </a:r>
            <a:endParaRPr lang="en-US" altLang="zh-CN" sz="2400">
              <a:latin typeface="Calibri" panose="020F0502020204030204" pitchFamily="34" charset="0"/>
              <a:ea typeface="仿宋" panose="02010609060101010101" pitchFamily="49" charset="-122"/>
            </a:endParaRPr>
          </a:p>
          <a:p>
            <a:r>
              <a:rPr lang="zh-CN" altLang="zh-CN" sz="2400">
                <a:latin typeface="Calibri" panose="020F0502020204030204" pitchFamily="34" charset="0"/>
                <a:ea typeface="仿宋" panose="02010609060101010101" pitchFamily="49" charset="-122"/>
              </a:rPr>
              <a:t>《商业健康保险税前扣除情况明细表》</a:t>
            </a:r>
            <a:endParaRPr lang="en-US" altLang="zh-CN" sz="2400">
              <a:latin typeface="Calibri" panose="020F0502020204030204" pitchFamily="34" charset="0"/>
              <a:ea typeface="仿宋" panose="02010609060101010101" pitchFamily="49" charset="-122"/>
            </a:endParaRPr>
          </a:p>
          <a:p>
            <a:r>
              <a:rPr lang="zh-CN" altLang="zh-CN" sz="2400">
                <a:latin typeface="Calibri" panose="020F0502020204030204" pitchFamily="34" charset="0"/>
                <a:ea typeface="仿宋" panose="02010609060101010101" pitchFamily="49" charset="-122"/>
              </a:rPr>
              <a:t>《个人税收递延型商业养老保险税前</a:t>
            </a:r>
            <a:endParaRPr lang="en-US" altLang="zh-CN" sz="2400">
              <a:latin typeface="Calibri" panose="020F0502020204030204" pitchFamily="34" charset="0"/>
              <a:ea typeface="仿宋" panose="02010609060101010101" pitchFamily="49" charset="-122"/>
            </a:endParaRPr>
          </a:p>
          <a:p>
            <a:r>
              <a:rPr lang="zh-CN" altLang="zh-CN" sz="2400">
                <a:latin typeface="Calibri" panose="020F0502020204030204" pitchFamily="34" charset="0"/>
                <a:ea typeface="仿宋" panose="02010609060101010101" pitchFamily="49" charset="-122"/>
              </a:rPr>
              <a:t>扣除情况明细表》等。</a:t>
            </a:r>
            <a:endParaRPr lang="zh-CN" altLang="zh-CN" sz="2400">
              <a:latin typeface="Calibri" panose="020F0502020204030204" pitchFamily="34" charset="0"/>
              <a:ea typeface="仿宋" panose="02010609060101010101" pitchFamily="49" charset="-122"/>
            </a:endParaRPr>
          </a:p>
          <a:p>
            <a:endParaRPr lang="en-US" altLang="zh-CN"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1917700" y="430213"/>
            <a:ext cx="7324725" cy="1325562"/>
          </a:xfrm>
        </p:spPr>
        <p:txBody>
          <a:bodyPr/>
          <a:lstStyle/>
          <a:p>
            <a:pPr eaLnBrk="1" hangingPunct="1"/>
            <a:r>
              <a:rPr lang="zh-CN" altLang="en-US" sz="4000" b="1" smtClean="0">
                <a:ea typeface="黑体" panose="02010609060101010101" charset="-122"/>
              </a:rPr>
              <a:t>税法及实施条例规定</a:t>
            </a:r>
            <a:endParaRPr lang="zh-CN" altLang="en-US" sz="4000" b="1" smtClean="0">
              <a:ea typeface="黑体" panose="02010609060101010101" charset="-122"/>
            </a:endParaRPr>
          </a:p>
        </p:txBody>
      </p:sp>
      <p:sp>
        <p:nvSpPr>
          <p:cNvPr id="123907" name="Rectangle 3"/>
          <p:cNvSpPr>
            <a:spLocks noGrp="1"/>
          </p:cNvSpPr>
          <p:nvPr>
            <p:ph type="body" idx="1"/>
          </p:nvPr>
        </p:nvSpPr>
        <p:spPr/>
        <p:txBody>
          <a:bodyPr/>
          <a:lstStyle/>
          <a:p>
            <a:pPr eaLnBrk="1" hangingPunct="1">
              <a:lnSpc>
                <a:spcPct val="160000"/>
              </a:lnSpc>
              <a:spcBef>
                <a:spcPct val="0"/>
              </a:spcBef>
              <a:buFontTx/>
              <a:buNone/>
              <a:defRPr/>
            </a:pPr>
            <a:r>
              <a:rPr lang="zh-CN" altLang="en-US" b="1" smtClean="0">
                <a:effectLst>
                  <a:outerShdw blurRad="38100" dist="38100" dir="2700000" algn="tl">
                    <a:srgbClr val="C0C0C0"/>
                  </a:outerShdw>
                </a:effectLst>
              </a:rPr>
              <a:t>  </a:t>
            </a:r>
            <a:r>
              <a:rPr lang="zh-CN" altLang="en-US" b="1" smtClean="0">
                <a:effectLst>
                  <a:outerShdw blurRad="38100" dist="38100" dir="2700000" algn="tl">
                    <a:srgbClr val="C0C0C0"/>
                  </a:outerShdw>
                </a:effectLst>
                <a:latin typeface="仿宋" panose="02010609060101010101" pitchFamily="49" charset="-122"/>
                <a:ea typeface="仿宋" panose="02010609060101010101" pitchFamily="49" charset="-122"/>
              </a:rPr>
              <a:t>个税法：</a:t>
            </a:r>
            <a:r>
              <a:rPr lang="zh-CN" altLang="en-US" smtClean="0">
                <a:latin typeface="仿宋" panose="02010609060101010101" pitchFamily="49" charset="-122"/>
                <a:ea typeface="仿宋" panose="02010609060101010101" pitchFamily="49" charset="-122"/>
              </a:rPr>
              <a:t> </a:t>
            </a:r>
            <a:r>
              <a:rPr lang="zh-CN" altLang="en-US" b="1" smtClean="0">
                <a:effectLst>
                  <a:outerShdw blurRad="38100" dist="38100" dir="2700000" algn="tl">
                    <a:srgbClr val="C0C0C0"/>
                  </a:outerShdw>
                </a:effectLst>
                <a:latin typeface="仿宋" panose="02010609060101010101" pitchFamily="49" charset="-122"/>
                <a:ea typeface="仿宋" panose="02010609060101010101" pitchFamily="49" charset="-122"/>
              </a:rPr>
              <a:t>第九条</a:t>
            </a:r>
            <a:r>
              <a:rPr lang="zh-CN" altLang="en-US" smtClean="0">
                <a:latin typeface="仿宋" panose="02010609060101010101" pitchFamily="49" charset="-122"/>
                <a:ea typeface="仿宋" panose="02010609060101010101" pitchFamily="49" charset="-122"/>
              </a:rPr>
              <a:t> 纳税人有中国公民身份号码的，以中国公民身份号码为纳税人识别号；纳税人没有中国公民身份号码的，由税务机关赋予其纳税人识别号。扣缴义务人扣缴税款时，纳税人应当向扣缴义务人提供纳税人识别号。</a:t>
            </a:r>
            <a:endParaRPr lang="zh-CN" altLang="en-US" smtClean="0">
              <a:latin typeface="仿宋" panose="02010609060101010101" pitchFamily="49" charset="-122"/>
              <a:ea typeface="仿宋" panose="02010609060101010101" pitchFamily="49" charset="-122"/>
            </a:endParaRPr>
          </a:p>
          <a:p>
            <a:pPr eaLnBrk="1" hangingPunct="1">
              <a:defRPr/>
            </a:pPr>
            <a:endParaRPr lang="zh-CN" altLang="en-US" smtClean="0">
              <a:latin typeface="仿宋" panose="02010609060101010101" pitchFamily="49" charset="-122"/>
              <a:ea typeface="仿宋" panose="02010609060101010101" pitchFamily="49" charset="-122"/>
            </a:endParaRPr>
          </a:p>
        </p:txBody>
      </p:sp>
      <p:pic>
        <p:nvPicPr>
          <p:cNvPr id="39939" name="图片 22"/>
          <p:cNvPicPr>
            <a:picLocks noChangeAspect="1"/>
          </p:cNvPicPr>
          <p:nvPr/>
        </p:nvPicPr>
        <p:blipFill>
          <a:blip r:embed="rId1"/>
          <a:srcRect/>
          <a:stretch>
            <a:fillRect/>
          </a:stretch>
        </p:blipFill>
        <p:spPr bwMode="auto">
          <a:xfrm>
            <a:off x="887413" y="601663"/>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style.rotation</p:attrName>
                                        </p:attrNameLst>
                                      </p:cBhvr>
                                      <p:tavLst>
                                        <p:tav tm="0">
                                          <p:val>
                                            <p:fltVal val="720"/>
                                          </p:val>
                                        </p:tav>
                                        <p:tav tm="100000">
                                          <p:val>
                                            <p:fltVal val="0"/>
                                          </p:val>
                                        </p:tav>
                                      </p:tavLst>
                                    </p:anim>
                                    <p:anim calcmode="lin" valueType="num">
                                      <p:cBhvr>
                                        <p:cTn id="9" dur="1000" fill="hold"/>
                                        <p:tgtEl>
                                          <p:spTgt spid="39939"/>
                                        </p:tgtEl>
                                        <p:attrNameLst>
                                          <p:attrName>ppt_h</p:attrName>
                                        </p:attrNameLst>
                                      </p:cBhvr>
                                      <p:tavLst>
                                        <p:tav tm="0">
                                          <p:val>
                                            <p:fltVal val="0"/>
                                          </p:val>
                                        </p:tav>
                                        <p:tav tm="100000">
                                          <p:val>
                                            <p:strVal val="#ppt_h"/>
                                          </p:val>
                                        </p:tav>
                                      </p:tavLst>
                                    </p:anim>
                                    <p:anim calcmode="lin" valueType="num">
                                      <p:cBhvr>
                                        <p:cTn id="10" dur="1000" fill="hold"/>
                                        <p:tgtEl>
                                          <p:spTgt spid="399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p:cNvSpPr>
          <p:nvPr>
            <p:ph type="title"/>
          </p:nvPr>
        </p:nvSpPr>
        <p:spPr>
          <a:xfrm>
            <a:off x="3114675" y="2425700"/>
            <a:ext cx="7427913" cy="1325563"/>
          </a:xfrm>
        </p:spPr>
        <p:txBody>
          <a:bodyPr/>
          <a:lstStyle/>
          <a:p>
            <a:pPr algn="ctr">
              <a:lnSpc>
                <a:spcPct val="150000"/>
              </a:lnSpc>
            </a:pPr>
            <a:r>
              <a:rPr lang="zh-CN" altLang="en-US" sz="3200" smtClean="0">
                <a:ea typeface="黑体" panose="02010609060101010101" charset="-122"/>
              </a:rPr>
              <a:t>非居民个人在中国境内从两处以上取得工资、薪金所得的纳税申报</a:t>
            </a:r>
            <a:endParaRPr lang="zh-CN" altLang="en-US" sz="3200" smtClean="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1992313" y="255270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4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4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4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4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5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5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5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53" name="文本框 213"/>
          <p:cNvSpPr txBox="1">
            <a:spLocks noChangeArrowheads="1"/>
          </p:cNvSpPr>
          <p:nvPr/>
        </p:nvSpPr>
        <p:spPr bwMode="auto">
          <a:xfrm>
            <a:off x="3727450" y="211138"/>
            <a:ext cx="4756150" cy="822325"/>
          </a:xfrm>
          <a:prstGeom prst="rect">
            <a:avLst/>
          </a:prstGeom>
          <a:noFill/>
          <a:ln w="9525">
            <a:noFill/>
            <a:miter lim="800000"/>
          </a:ln>
        </p:spPr>
        <p:txBody>
          <a:bodyPr wrap="none" lIns="91438" tIns="45719" rIns="91438" bIns="45719" anchor="ctr">
            <a:spAutoFit/>
          </a:bodyPr>
          <a:lstStyle/>
          <a:p>
            <a:pPr algn="ctr"/>
            <a:r>
              <a:rPr lang="zh-CN" altLang="en-US" sz="2400">
                <a:solidFill>
                  <a:schemeClr val="accent1"/>
                </a:solidFill>
                <a:latin typeface="华文细黑" pitchFamily="2" charset="-122"/>
                <a:ea typeface="华文细黑" pitchFamily="2" charset="-122"/>
              </a:rPr>
              <a:t>非居民个人在中国境内从两处以上</a:t>
            </a:r>
            <a:endParaRPr lang="en-US" altLang="zh-CN" sz="2400">
              <a:solidFill>
                <a:schemeClr val="accent1"/>
              </a:solidFill>
              <a:latin typeface="华文细黑" pitchFamily="2" charset="-122"/>
              <a:ea typeface="华文细黑" pitchFamily="2" charset="-122"/>
            </a:endParaRPr>
          </a:p>
          <a:p>
            <a:pPr algn="ctr"/>
            <a:r>
              <a:rPr lang="zh-CN" altLang="en-US" sz="2400">
                <a:solidFill>
                  <a:schemeClr val="accent1"/>
                </a:solidFill>
                <a:latin typeface="华文细黑" pitchFamily="2" charset="-122"/>
                <a:ea typeface="华文细黑" pitchFamily="2" charset="-122"/>
              </a:rPr>
              <a:t>取得工资、薪金所得的纳税申报</a:t>
            </a:r>
            <a:endParaRPr lang="zh-CN" altLang="en-US" sz="2400">
              <a:solidFill>
                <a:schemeClr val="accent1"/>
              </a:solidFill>
              <a:latin typeface="华文细黑" pitchFamily="2" charset="-122"/>
              <a:ea typeface="华文细黑" pitchFamily="2" charset="-122"/>
            </a:endParaRPr>
          </a:p>
        </p:txBody>
      </p:sp>
      <p:sp>
        <p:nvSpPr>
          <p:cNvPr id="134154" name="椭圆 46"/>
          <p:cNvSpPr>
            <a:spLocks noChangeArrowheads="1"/>
          </p:cNvSpPr>
          <p:nvPr/>
        </p:nvSpPr>
        <p:spPr bwMode="auto">
          <a:xfrm>
            <a:off x="431800" y="1312863"/>
            <a:ext cx="750888" cy="7508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48" name="组合 47"/>
          <p:cNvGrpSpPr/>
          <p:nvPr/>
        </p:nvGrpSpPr>
        <p:grpSpPr>
          <a:xfrm>
            <a:off x="566181" y="1447273"/>
            <a:ext cx="483447" cy="480859"/>
            <a:chOff x="3175" y="4763"/>
            <a:chExt cx="717550" cy="715963"/>
          </a:xfrm>
          <a:solidFill>
            <a:schemeClr val="bg1"/>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134156" name="文本框 118"/>
          <p:cNvSpPr txBox="1">
            <a:spLocks noChangeArrowheads="1"/>
          </p:cNvSpPr>
          <p:nvPr/>
        </p:nvSpPr>
        <p:spPr bwMode="auto">
          <a:xfrm>
            <a:off x="1403350" y="1373188"/>
            <a:ext cx="2163763" cy="461962"/>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主要情形</a:t>
            </a:r>
            <a:endParaRPr lang="en-US" altLang="zh-CN" sz="2400" b="1">
              <a:solidFill>
                <a:schemeClr val="accent1"/>
              </a:solidFill>
              <a:latin typeface="Segoe UI Semibold" panose="020B0702040204020203" pitchFamily="34" charset="0"/>
            </a:endParaRPr>
          </a:p>
        </p:txBody>
      </p:sp>
      <p:sp>
        <p:nvSpPr>
          <p:cNvPr id="134157" name="矩形 1"/>
          <p:cNvSpPr>
            <a:spLocks noChangeArrowheads="1"/>
          </p:cNvSpPr>
          <p:nvPr/>
        </p:nvSpPr>
        <p:spPr bwMode="auto">
          <a:xfrm>
            <a:off x="411163" y="2693988"/>
            <a:ext cx="5454650" cy="267652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非居民个人在同一月份，自中国境内两处或者两处以上任职受雇单位取得工资、薪金所得。</a:t>
            </a:r>
            <a:endParaRPr lang="en-US" altLang="zh-CN" sz="2400">
              <a:latin typeface="Calibri" panose="020F0502020204030204" pitchFamily="34" charset="0"/>
              <a:ea typeface="仿宋" panose="02010609060101010101" pitchFamily="49" charset="-122"/>
            </a:endParaRPr>
          </a:p>
          <a:p>
            <a:endParaRPr lang="en-US" altLang="zh-CN" sz="2400">
              <a:latin typeface="Calibri" panose="020F0502020204030204" pitchFamily="34" charset="0"/>
              <a:ea typeface="仿宋" panose="02010609060101010101" pitchFamily="49" charset="-122"/>
            </a:endParaRPr>
          </a:p>
          <a:p>
            <a:r>
              <a:rPr lang="zh-CN" altLang="zh-CN" sz="2400">
                <a:latin typeface="Calibri" panose="020F0502020204030204" pitchFamily="34" charset="0"/>
                <a:ea typeface="仿宋" panose="02010609060101010101" pitchFamily="49" charset="-122"/>
              </a:rPr>
              <a:t>非居民个人在办理申报纳税时需要享受税收协定待遇的，按照非居民享受税收协定待遇有关规定执行。</a:t>
            </a:r>
            <a:endParaRPr lang="zh-CN" altLang="zh-CN" sz="2400">
              <a:latin typeface="Calibri" panose="020F0502020204030204" pitchFamily="34" charset="0"/>
              <a:ea typeface="仿宋" panose="02010609060101010101" pitchFamily="49" charset="-122"/>
            </a:endParaRPr>
          </a:p>
        </p:txBody>
      </p:sp>
      <p:sp>
        <p:nvSpPr>
          <p:cNvPr id="134158" name="椭圆 52"/>
          <p:cNvSpPr>
            <a:spLocks noChangeArrowheads="1"/>
          </p:cNvSpPr>
          <p:nvPr/>
        </p:nvSpPr>
        <p:spPr bwMode="auto">
          <a:xfrm>
            <a:off x="6380163" y="1193800"/>
            <a:ext cx="752475" cy="7508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59" name="椭圆 54"/>
          <p:cNvSpPr>
            <a:spLocks noChangeArrowheads="1"/>
          </p:cNvSpPr>
          <p:nvPr/>
        </p:nvSpPr>
        <p:spPr bwMode="auto">
          <a:xfrm>
            <a:off x="6408738" y="26939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60" name="Freeform 42"/>
          <p:cNvSpPr>
            <a:spLocks noEditPoints="1"/>
          </p:cNvSpPr>
          <p:nvPr/>
        </p:nvSpPr>
        <p:spPr bwMode="auto">
          <a:xfrm>
            <a:off x="6477000" y="1293813"/>
            <a:ext cx="561975" cy="565150"/>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0 h 172"/>
              <a:gd name="T12" fmla="*/ 0 w 172"/>
              <a:gd name="T13" fmla="*/ 2147483647 h 172"/>
              <a:gd name="T14" fmla="*/ 2147483647 w 172"/>
              <a:gd name="T15" fmla="*/ 2147483647 h 172"/>
              <a:gd name="T16" fmla="*/ 2147483647 w 172"/>
              <a:gd name="T17" fmla="*/ 2147483647 h 172"/>
              <a:gd name="T18" fmla="*/ 214748364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noFill/>
            <a:round/>
          </a:ln>
        </p:spPr>
        <p:txBody>
          <a:bodyPr lIns="68580" tIns="34290" rIns="68580" bIns="34290"/>
          <a:lstStyle/>
          <a:p>
            <a:endParaRPr lang="zh-CN" altLang="en-US"/>
          </a:p>
        </p:txBody>
      </p:sp>
      <p:sp>
        <p:nvSpPr>
          <p:cNvPr id="134161" name="Freeform 43"/>
          <p:cNvSpPr/>
          <p:nvPr/>
        </p:nvSpPr>
        <p:spPr bwMode="auto">
          <a:xfrm>
            <a:off x="6748463" y="1319213"/>
            <a:ext cx="142875" cy="279400"/>
          </a:xfrm>
          <a:custGeom>
            <a:avLst/>
            <a:gdLst>
              <a:gd name="T0" fmla="*/ 2147483647 w 44"/>
              <a:gd name="T1" fmla="*/ 2147483647 h 86"/>
              <a:gd name="T2" fmla="*/ 2147483647 w 44"/>
              <a:gd name="T3" fmla="*/ 2147483647 h 86"/>
              <a:gd name="T4" fmla="*/ 2147483647 w 44"/>
              <a:gd name="T5" fmla="*/ 2147483647 h 86"/>
              <a:gd name="T6" fmla="*/ 0 w 44"/>
              <a:gd name="T7" fmla="*/ 2147483647 h 86"/>
              <a:gd name="T8" fmla="*/ 0 w 44"/>
              <a:gd name="T9" fmla="*/ 2147483647 h 86"/>
              <a:gd name="T10" fmla="*/ 0 w 44"/>
              <a:gd name="T11" fmla="*/ 2147483647 h 86"/>
              <a:gd name="T12" fmla="*/ 0 w 44"/>
              <a:gd name="T13" fmla="*/ 2147483647 h 86"/>
              <a:gd name="T14" fmla="*/ 2147483647 w 44"/>
              <a:gd name="T15" fmla="*/ 0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w="9525">
            <a:noFill/>
            <a:round/>
          </a:ln>
        </p:spPr>
        <p:txBody>
          <a:bodyPr lIns="68580" tIns="34290" rIns="68580" bIns="34290"/>
          <a:lstStyle/>
          <a:p>
            <a:endParaRPr lang="zh-CN" altLang="en-US"/>
          </a:p>
        </p:txBody>
      </p:sp>
      <p:sp>
        <p:nvSpPr>
          <p:cNvPr id="134162" name="文本框 118"/>
          <p:cNvSpPr txBox="1">
            <a:spLocks noChangeArrowheads="1"/>
          </p:cNvSpPr>
          <p:nvPr/>
        </p:nvSpPr>
        <p:spPr bwMode="auto">
          <a:xfrm>
            <a:off x="7292975" y="1420813"/>
            <a:ext cx="2163763"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纳税期限</a:t>
            </a:r>
            <a:endParaRPr lang="en-US" altLang="zh-CN" sz="2400" b="1">
              <a:solidFill>
                <a:schemeClr val="accent1"/>
              </a:solidFill>
              <a:latin typeface="Segoe UI Semibold" panose="020B0702040204020203" pitchFamily="34" charset="0"/>
            </a:endParaRPr>
          </a:p>
        </p:txBody>
      </p:sp>
      <p:sp>
        <p:nvSpPr>
          <p:cNvPr id="134163" name="Freeform 5"/>
          <p:cNvSpPr/>
          <p:nvPr/>
        </p:nvSpPr>
        <p:spPr bwMode="auto">
          <a:xfrm>
            <a:off x="6567488" y="2855913"/>
            <a:ext cx="431800" cy="428625"/>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0 h 294"/>
              <a:gd name="T10" fmla="*/ 0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4"/>
              <a:gd name="T50" fmla="*/ 294 w 294"/>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w="9525">
            <a:noFill/>
            <a:round/>
          </a:ln>
        </p:spPr>
        <p:txBody>
          <a:bodyPr lIns="68580" tIns="34290" rIns="68580" bIns="34290"/>
          <a:lstStyle/>
          <a:p>
            <a:endParaRPr lang="zh-CN" altLang="en-US"/>
          </a:p>
        </p:txBody>
      </p:sp>
      <p:sp>
        <p:nvSpPr>
          <p:cNvPr id="134164" name="文本框 118"/>
          <p:cNvSpPr txBox="1">
            <a:spLocks noChangeArrowheads="1"/>
          </p:cNvSpPr>
          <p:nvPr/>
        </p:nvSpPr>
        <p:spPr bwMode="auto">
          <a:xfrm>
            <a:off x="7264400" y="2936875"/>
            <a:ext cx="2163763"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纳税地点</a:t>
            </a:r>
            <a:endParaRPr lang="en-US" altLang="zh-CN" sz="2400" b="1">
              <a:solidFill>
                <a:schemeClr val="accent1"/>
              </a:solidFill>
              <a:latin typeface="Segoe UI Semibold" panose="020B0702040204020203" pitchFamily="34" charset="0"/>
            </a:endParaRPr>
          </a:p>
        </p:txBody>
      </p:sp>
      <p:sp>
        <p:nvSpPr>
          <p:cNvPr id="134165" name="椭圆 66"/>
          <p:cNvSpPr>
            <a:spLocks noChangeArrowheads="1"/>
          </p:cNvSpPr>
          <p:nvPr/>
        </p:nvSpPr>
        <p:spPr bwMode="auto">
          <a:xfrm>
            <a:off x="6427788" y="4103688"/>
            <a:ext cx="752475" cy="7524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4166" name="文本框 118"/>
          <p:cNvSpPr txBox="1">
            <a:spLocks noChangeArrowheads="1"/>
          </p:cNvSpPr>
          <p:nvPr/>
        </p:nvSpPr>
        <p:spPr bwMode="auto">
          <a:xfrm>
            <a:off x="7310438" y="4308475"/>
            <a:ext cx="2163762" cy="457200"/>
          </a:xfrm>
          <a:prstGeom prst="rect">
            <a:avLst/>
          </a:prstGeom>
          <a:noFill/>
          <a:ln w="9525">
            <a:noFill/>
            <a:miter lim="800000"/>
          </a:ln>
        </p:spPr>
        <p:txBody>
          <a:bodyPr lIns="91438" tIns="45719" rIns="91438" bIns="45719">
            <a:spAutoFit/>
          </a:bodyPr>
          <a:lstStyle/>
          <a:p>
            <a:r>
              <a:rPr lang="zh-CN" altLang="en-US" sz="2400" b="1">
                <a:solidFill>
                  <a:schemeClr val="accent1"/>
                </a:solidFill>
                <a:latin typeface="Segoe UI Semibold" panose="020B0702040204020203" pitchFamily="34" charset="0"/>
              </a:rPr>
              <a:t>申报内容</a:t>
            </a:r>
            <a:endParaRPr lang="en-US" altLang="zh-CN" sz="2400" b="1">
              <a:solidFill>
                <a:schemeClr val="accent1"/>
              </a:solidFill>
              <a:latin typeface="Segoe UI Semibold" panose="020B0702040204020203" pitchFamily="34" charset="0"/>
            </a:endParaRPr>
          </a:p>
        </p:txBody>
      </p:sp>
      <p:sp>
        <p:nvSpPr>
          <p:cNvPr id="134167" name="Freeform 116"/>
          <p:cNvSpPr/>
          <p:nvPr/>
        </p:nvSpPr>
        <p:spPr bwMode="auto">
          <a:xfrm>
            <a:off x="6623050" y="4216400"/>
            <a:ext cx="350838" cy="39688"/>
          </a:xfrm>
          <a:custGeom>
            <a:avLst/>
            <a:gdLst>
              <a:gd name="T0" fmla="*/ 0 w 240"/>
              <a:gd name="T1" fmla="*/ 2147483647 h 27"/>
              <a:gd name="T2" fmla="*/ 2147483647 w 240"/>
              <a:gd name="T3" fmla="*/ 0 h 27"/>
              <a:gd name="T4" fmla="*/ 2147483647 w 240"/>
              <a:gd name="T5" fmla="*/ 0 h 27"/>
              <a:gd name="T6" fmla="*/ 2147483647 w 240"/>
              <a:gd name="T7" fmla="*/ 2147483647 h 27"/>
              <a:gd name="T8" fmla="*/ 0 w 240"/>
              <a:gd name="T9" fmla="*/ 2147483647 h 27"/>
              <a:gd name="T10" fmla="*/ 0 60000 65536"/>
              <a:gd name="T11" fmla="*/ 0 60000 65536"/>
              <a:gd name="T12" fmla="*/ 0 60000 65536"/>
              <a:gd name="T13" fmla="*/ 0 60000 65536"/>
              <a:gd name="T14" fmla="*/ 0 60000 65536"/>
              <a:gd name="T15" fmla="*/ 0 w 240"/>
              <a:gd name="T16" fmla="*/ 0 h 27"/>
              <a:gd name="T17" fmla="*/ 240 w 240"/>
              <a:gd name="T18" fmla="*/ 27 h 27"/>
            </a:gdLst>
            <a:ahLst/>
            <a:cxnLst>
              <a:cxn ang="T10">
                <a:pos x="T0" y="T1"/>
              </a:cxn>
              <a:cxn ang="T11">
                <a:pos x="T2" y="T3"/>
              </a:cxn>
              <a:cxn ang="T12">
                <a:pos x="T4" y="T5"/>
              </a:cxn>
              <a:cxn ang="T13">
                <a:pos x="T6" y="T7"/>
              </a:cxn>
              <a:cxn ang="T14">
                <a:pos x="T8" y="T9"/>
              </a:cxn>
            </a:cxnLst>
            <a:rect l="T15" t="T16" r="T17" b="T18"/>
            <a:pathLst>
              <a:path w="240" h="27">
                <a:moveTo>
                  <a:pt x="0" y="27"/>
                </a:moveTo>
                <a:lnTo>
                  <a:pt x="27" y="0"/>
                </a:lnTo>
                <a:lnTo>
                  <a:pt x="214" y="0"/>
                </a:lnTo>
                <a:lnTo>
                  <a:pt x="240" y="27"/>
                </a:lnTo>
                <a:lnTo>
                  <a:pt x="0" y="27"/>
                </a:lnTo>
                <a:close/>
              </a:path>
            </a:pathLst>
          </a:custGeom>
          <a:solidFill>
            <a:schemeClr val="bg1"/>
          </a:solidFill>
          <a:ln w="9525">
            <a:noFill/>
            <a:round/>
          </a:ln>
        </p:spPr>
        <p:txBody>
          <a:bodyPr lIns="68580" tIns="34290" rIns="68580" bIns="34290"/>
          <a:lstStyle/>
          <a:p>
            <a:endParaRPr lang="zh-CN" altLang="en-US"/>
          </a:p>
        </p:txBody>
      </p:sp>
      <p:sp>
        <p:nvSpPr>
          <p:cNvPr id="134168" name="Freeform 117"/>
          <p:cNvSpPr>
            <a:spLocks noEditPoints="1"/>
          </p:cNvSpPr>
          <p:nvPr/>
        </p:nvSpPr>
        <p:spPr bwMode="auto">
          <a:xfrm>
            <a:off x="6604000" y="4271963"/>
            <a:ext cx="392113" cy="136525"/>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4169" name="Freeform 118"/>
          <p:cNvSpPr>
            <a:spLocks noEditPoints="1"/>
          </p:cNvSpPr>
          <p:nvPr/>
        </p:nvSpPr>
        <p:spPr bwMode="auto">
          <a:xfrm>
            <a:off x="6604000" y="4427538"/>
            <a:ext cx="392113" cy="138112"/>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4170" name="Freeform 119"/>
          <p:cNvSpPr>
            <a:spLocks noEditPoints="1"/>
          </p:cNvSpPr>
          <p:nvPr/>
        </p:nvSpPr>
        <p:spPr bwMode="auto">
          <a:xfrm>
            <a:off x="6604000" y="4584700"/>
            <a:ext cx="392113" cy="138113"/>
          </a:xfrm>
          <a:custGeom>
            <a:avLst/>
            <a:gdLst>
              <a:gd name="T0" fmla="*/ 0 w 267"/>
              <a:gd name="T1" fmla="*/ 2147483647 h 94"/>
              <a:gd name="T2" fmla="*/ 2147483647 w 267"/>
              <a:gd name="T3" fmla="*/ 2147483647 h 94"/>
              <a:gd name="T4" fmla="*/ 2147483647 w 267"/>
              <a:gd name="T5" fmla="*/ 0 h 94"/>
              <a:gd name="T6" fmla="*/ 0 w 267"/>
              <a:gd name="T7" fmla="*/ 0 h 94"/>
              <a:gd name="T8" fmla="*/ 0 w 267"/>
              <a:gd name="T9" fmla="*/ 2147483647 h 94"/>
              <a:gd name="T10" fmla="*/ 2147483647 w 267"/>
              <a:gd name="T11" fmla="*/ 2147483647 h 94"/>
              <a:gd name="T12" fmla="*/ 2147483647 w 267"/>
              <a:gd name="T13" fmla="*/ 2147483647 h 94"/>
              <a:gd name="T14" fmla="*/ 2147483647 w 267"/>
              <a:gd name="T15" fmla="*/ 2147483647 h 94"/>
              <a:gd name="T16" fmla="*/ 2147483647 w 267"/>
              <a:gd name="T17" fmla="*/ 2147483647 h 94"/>
              <a:gd name="T18" fmla="*/ 2147483647 w 267"/>
              <a:gd name="T19" fmla="*/ 2147483647 h 94"/>
              <a:gd name="T20" fmla="*/ 2147483647 w 267"/>
              <a:gd name="T21" fmla="*/ 2147483647 h 94"/>
              <a:gd name="T22" fmla="*/ 2147483647 w 267"/>
              <a:gd name="T23" fmla="*/ 2147483647 h 94"/>
              <a:gd name="T24" fmla="*/ 2147483647 w 267"/>
              <a:gd name="T25" fmla="*/ 2147483647 h 94"/>
              <a:gd name="T26" fmla="*/ 2147483647 w 267"/>
              <a:gd name="T27" fmla="*/ 2147483647 h 94"/>
              <a:gd name="T28" fmla="*/ 2147483647 w 267"/>
              <a:gd name="T29" fmla="*/ 2147483647 h 94"/>
              <a:gd name="T30" fmla="*/ 2147483647 w 267"/>
              <a:gd name="T31" fmla="*/ 2147483647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
              <a:gd name="T49" fmla="*/ 0 h 94"/>
              <a:gd name="T50" fmla="*/ 267 w 26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bg1"/>
          </a:solidFill>
          <a:ln w="9525">
            <a:noFill/>
            <a:round/>
          </a:ln>
        </p:spPr>
        <p:txBody>
          <a:bodyPr lIns="68580" tIns="34290" rIns="68580" bIns="34290"/>
          <a:lstStyle/>
          <a:p>
            <a:endParaRPr lang="zh-CN" altLang="en-US"/>
          </a:p>
        </p:txBody>
      </p:sp>
      <p:sp>
        <p:nvSpPr>
          <p:cNvPr id="134171" name="矩形 2"/>
          <p:cNvSpPr>
            <a:spLocks noChangeArrowheads="1"/>
          </p:cNvSpPr>
          <p:nvPr/>
        </p:nvSpPr>
        <p:spPr bwMode="auto">
          <a:xfrm>
            <a:off x="6338888" y="2106613"/>
            <a:ext cx="5984875" cy="485775"/>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取得所得的次月十五日内</a:t>
            </a:r>
            <a:endParaRPr lang="zh-CN" altLang="en-US" sz="2400">
              <a:latin typeface="Calibri" panose="020F0502020204030204" pitchFamily="34" charset="0"/>
              <a:ea typeface="仿宋" panose="02010609060101010101" pitchFamily="49" charset="-122"/>
            </a:endParaRPr>
          </a:p>
        </p:txBody>
      </p:sp>
      <p:cxnSp>
        <p:nvCxnSpPr>
          <p:cNvPr id="6" name="直接连接符 5"/>
          <p:cNvCxnSpPr/>
          <p:nvPr/>
        </p:nvCxnSpPr>
        <p:spPr>
          <a:xfrm>
            <a:off x="6042025" y="1990725"/>
            <a:ext cx="0" cy="370522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34173" name="矩形 6"/>
          <p:cNvSpPr>
            <a:spLocks noChangeArrowheads="1"/>
          </p:cNvSpPr>
          <p:nvPr/>
        </p:nvSpPr>
        <p:spPr bwMode="auto">
          <a:xfrm>
            <a:off x="6240463" y="3468688"/>
            <a:ext cx="6362700" cy="485775"/>
          </a:xfrm>
          <a:prstGeom prst="rect">
            <a:avLst/>
          </a:prstGeom>
          <a:noFill/>
          <a:ln w="9525">
            <a:noFill/>
            <a:miter lim="800000"/>
          </a:ln>
        </p:spPr>
        <p:txBody>
          <a:bodyPr lIns="121917" tIns="60958" rIns="121917" bIns="60958">
            <a:spAutoFit/>
          </a:bodyPr>
          <a:lstStyle/>
          <a:p>
            <a:pPr eaLnBrk="0" hangingPunct="0"/>
            <a:r>
              <a:rPr lang="zh-CN" altLang="zh-CN" sz="2400">
                <a:latin typeface="Calibri" panose="020F0502020204030204" pitchFamily="34" charset="0"/>
                <a:ea typeface="仿宋" panose="02010609060101010101" pitchFamily="49" charset="-122"/>
              </a:rPr>
              <a:t>其中一处任职受雇单位所在地主管税务机关</a:t>
            </a:r>
            <a:endParaRPr lang="zh-CN" altLang="en-US" sz="2400">
              <a:ea typeface="仿宋" panose="02010609060101010101" pitchFamily="49" charset="-122"/>
            </a:endParaRPr>
          </a:p>
        </p:txBody>
      </p:sp>
      <p:sp>
        <p:nvSpPr>
          <p:cNvPr id="134174" name="矩形 7"/>
          <p:cNvSpPr>
            <a:spLocks noChangeArrowheads="1"/>
          </p:cNvSpPr>
          <p:nvPr/>
        </p:nvSpPr>
        <p:spPr bwMode="auto">
          <a:xfrm>
            <a:off x="6145213" y="4865688"/>
            <a:ext cx="4511675" cy="850900"/>
          </a:xfrm>
          <a:prstGeom prst="rect">
            <a:avLst/>
          </a:prstGeom>
          <a:noFill/>
          <a:ln w="9525">
            <a:noFill/>
            <a:miter lim="800000"/>
          </a:ln>
        </p:spPr>
        <p:txBody>
          <a:bodyPr wrap="none" lIns="121917" tIns="60958" rIns="121917" bIns="60958">
            <a:spAutoFit/>
          </a:bodyPr>
          <a:lstStyle/>
          <a:p>
            <a:r>
              <a:rPr lang="zh-CN" altLang="zh-CN" sz="2400">
                <a:latin typeface="Calibri" panose="020F0502020204030204" pitchFamily="34" charset="0"/>
                <a:ea typeface="仿宋" panose="02010609060101010101" pitchFamily="49" charset="-122"/>
              </a:rPr>
              <a:t>《个人所得税自行纳税申报表》</a:t>
            </a:r>
            <a:endParaRPr lang="en-US" altLang="zh-CN" sz="2400">
              <a:latin typeface="Calibri" panose="020F0502020204030204" pitchFamily="34" charset="0"/>
              <a:ea typeface="仿宋" panose="02010609060101010101" pitchFamily="49" charset="-122"/>
            </a:endParaRPr>
          </a:p>
          <a:p>
            <a:endParaRPr lang="en-US" altLang="zh-CN" sz="2400">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文本框 213"/>
          <p:cNvSpPr txBox="1">
            <a:spLocks noChangeArrowheads="1"/>
          </p:cNvSpPr>
          <p:nvPr/>
        </p:nvSpPr>
        <p:spPr bwMode="auto">
          <a:xfrm>
            <a:off x="2430463" y="522288"/>
            <a:ext cx="1809750" cy="579437"/>
          </a:xfrm>
          <a:prstGeom prst="rect">
            <a:avLst/>
          </a:prstGeom>
          <a:noFill/>
          <a:ln w="9525">
            <a:noFill/>
            <a:miter lim="800000"/>
          </a:ln>
        </p:spPr>
        <p:txBody>
          <a:bodyPr wrap="none" lIns="91438" tIns="45719" rIns="91438" bIns="45719" anchor="ctr">
            <a:spAutoFit/>
          </a:bodyPr>
          <a:lstStyle/>
          <a:p>
            <a:pPr algn="ctr"/>
            <a:r>
              <a:rPr lang="zh-CN" altLang="en-US" sz="3200">
                <a:latin typeface="黑体" panose="02010609060101010101" charset="-122"/>
                <a:ea typeface="黑体" panose="02010609060101010101" charset="-122"/>
              </a:rPr>
              <a:t>申报方式</a:t>
            </a:r>
            <a:endParaRPr lang="zh-CN" altLang="en-US" sz="3200">
              <a:latin typeface="黑体" panose="02010609060101010101" charset="-122"/>
              <a:ea typeface="黑体" panose="02010609060101010101" charset="-122"/>
            </a:endParaRPr>
          </a:p>
        </p:txBody>
      </p:sp>
      <p:grpSp>
        <p:nvGrpSpPr>
          <p:cNvPr id="136194" name="组合 49"/>
          <p:cNvGrpSpPr/>
          <p:nvPr/>
        </p:nvGrpSpPr>
        <p:grpSpPr bwMode="auto">
          <a:xfrm>
            <a:off x="2439988" y="2260600"/>
            <a:ext cx="561975" cy="560388"/>
            <a:chOff x="503238" y="1734936"/>
            <a:chExt cx="612620" cy="612620"/>
          </a:xfrm>
        </p:grpSpPr>
        <p:sp>
          <p:nvSpPr>
            <p:cNvPr id="136216" name="椭圆 50"/>
            <p:cNvSpPr>
              <a:spLocks noChangeArrowheads="1"/>
            </p:cNvSpPr>
            <p:nvPr/>
          </p:nvSpPr>
          <p:spPr bwMode="auto">
            <a:xfrm>
              <a:off x="503238" y="1734936"/>
              <a:ext cx="612620" cy="612620"/>
            </a:xfrm>
            <a:prstGeom prst="ellipse">
              <a:avLst/>
            </a:prstGeom>
            <a:solidFill>
              <a:schemeClr val="accent1"/>
            </a:solidFill>
            <a:ln w="12700" algn="ctr">
              <a:noFill/>
              <a:miter lim="800000"/>
            </a:ln>
          </p:spPr>
          <p:txBody>
            <a:bodyPr lIns="121917" tIns="60958" rIns="121917" bIns="60958" anchor="ctr"/>
            <a:lstStyle/>
            <a:p>
              <a:pPr algn="ctr"/>
              <a:endParaRPr lang="zh-CN" altLang="en-US" sz="1900">
                <a:solidFill>
                  <a:srgbClr val="53BAE9"/>
                </a:solidFill>
                <a:latin typeface="Calibri" panose="020F0502020204030204" pitchFamily="34" charset="0"/>
              </a:endParaRPr>
            </a:p>
          </p:txBody>
        </p:sp>
        <p:grpSp>
          <p:nvGrpSpPr>
            <p:cNvPr id="58" name="组合 57"/>
            <p:cNvGrpSpPr/>
            <p:nvPr/>
          </p:nvGrpSpPr>
          <p:grpSpPr>
            <a:xfrm>
              <a:off x="650052" y="1881750"/>
              <a:ext cx="318993" cy="318993"/>
              <a:chOff x="13405333" y="-598488"/>
              <a:chExt cx="479425" cy="479425"/>
            </a:xfrm>
            <a:solidFill>
              <a:schemeClr val="bg1"/>
            </a:solidFill>
          </p:grpSpPr>
          <p:sp>
            <p:nvSpPr>
              <p:cNvPr id="60"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sp>
            <p:nvSpPr>
              <p:cNvPr id="61"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sp>
            <p:nvSpPr>
              <p:cNvPr id="62"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sp>
            <p:nvSpPr>
              <p:cNvPr id="63" name="Rectangle 10"/>
              <p:cNvSpPr>
                <a:spLocks noChangeArrowheads="1"/>
              </p:cNvSpPr>
              <p:nvPr/>
            </p:nvSpPr>
            <p:spPr bwMode="auto">
              <a:xfrm>
                <a:off x="13494233" y="-328613"/>
                <a:ext cx="300037" cy="30163"/>
              </a:xfrm>
              <a:prstGeom prst="rect">
                <a:avLst/>
              </a:pr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sp>
            <p:nvSpPr>
              <p:cNvPr id="65" name="Rectangle 11"/>
              <p:cNvSpPr>
                <a:spLocks noChangeArrowheads="1"/>
              </p:cNvSpPr>
              <p:nvPr/>
            </p:nvSpPr>
            <p:spPr bwMode="auto">
              <a:xfrm>
                <a:off x="13494233" y="-269875"/>
                <a:ext cx="300037" cy="30163"/>
              </a:xfrm>
              <a:prstGeom prst="rect">
                <a:avLst/>
              </a:pr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sp>
            <p:nvSpPr>
              <p:cNvPr id="66" name="Rectangle 12"/>
              <p:cNvSpPr>
                <a:spLocks noChangeArrowheads="1"/>
              </p:cNvSpPr>
              <p:nvPr/>
            </p:nvSpPr>
            <p:spPr bwMode="auto">
              <a:xfrm>
                <a:off x="13494233" y="-209550"/>
                <a:ext cx="300037" cy="30163"/>
              </a:xfrm>
              <a:prstGeom prst="rect">
                <a:avLst/>
              </a:prstGeom>
              <a:grpFill/>
              <a:ln>
                <a:noFill/>
              </a:ln>
            </p:spPr>
            <p:txBody>
              <a:bodyPr/>
              <a:lstStyle/>
              <a:p>
                <a:pPr defTabSz="685800" fontAlgn="auto">
                  <a:spcBef>
                    <a:spcPts val="0"/>
                  </a:spcBef>
                  <a:spcAft>
                    <a:spcPts val="0"/>
                  </a:spcAft>
                  <a:defRPr/>
                </a:pPr>
                <a:endParaRPr lang="zh-CN" altLang="en-US" sz="1400">
                  <a:solidFill>
                    <a:srgbClr val="53BAE9"/>
                  </a:solidFill>
                  <a:latin typeface="+mn-lt"/>
                  <a:ea typeface="+mn-ea"/>
                </a:endParaRPr>
              </a:p>
            </p:txBody>
          </p:sp>
        </p:grpSp>
      </p:grpSp>
      <p:sp>
        <p:nvSpPr>
          <p:cNvPr id="136195" name="矩形 67"/>
          <p:cNvSpPr>
            <a:spLocks noChangeArrowheads="1"/>
          </p:cNvSpPr>
          <p:nvPr/>
        </p:nvSpPr>
        <p:spPr bwMode="auto">
          <a:xfrm>
            <a:off x="3008313" y="2333625"/>
            <a:ext cx="1895475" cy="457200"/>
          </a:xfrm>
          <a:prstGeom prst="rect">
            <a:avLst/>
          </a:prstGeom>
          <a:noFill/>
          <a:ln w="9525">
            <a:noFill/>
            <a:miter lim="800000"/>
          </a:ln>
        </p:spPr>
        <p:txBody>
          <a:bodyPr lIns="91438" tIns="45719" rIns="91438" bIns="45719" anchor="ctr">
            <a:spAutoFit/>
          </a:bodyPr>
          <a:lstStyle/>
          <a:p>
            <a:r>
              <a:rPr lang="zh-CN" altLang="en-US" sz="2400" b="1">
                <a:solidFill>
                  <a:srgbClr val="53BAE9"/>
                </a:solidFill>
                <a:latin typeface="微软雅黑" panose="020B0503020204020204" pitchFamily="34" charset="-122"/>
                <a:ea typeface="微软雅黑" panose="020B0503020204020204" pitchFamily="34" charset="-122"/>
              </a:rPr>
              <a:t>远程办税端</a:t>
            </a:r>
            <a:endParaRPr lang="en-US" altLang="zh-CN" sz="2400" b="1">
              <a:solidFill>
                <a:srgbClr val="53BAE9"/>
              </a:solidFill>
              <a:latin typeface="微软雅黑" panose="020B0503020204020204" pitchFamily="34" charset="-122"/>
              <a:ea typeface="微软雅黑" panose="020B0503020204020204" pitchFamily="34" charset="-122"/>
            </a:endParaRPr>
          </a:p>
        </p:txBody>
      </p:sp>
      <p:sp>
        <p:nvSpPr>
          <p:cNvPr id="136196" name="矩形 69"/>
          <p:cNvSpPr>
            <a:spLocks noChangeArrowheads="1"/>
          </p:cNvSpPr>
          <p:nvPr/>
        </p:nvSpPr>
        <p:spPr bwMode="auto">
          <a:xfrm>
            <a:off x="7981950" y="2333625"/>
            <a:ext cx="1898650" cy="457200"/>
          </a:xfrm>
          <a:prstGeom prst="rect">
            <a:avLst/>
          </a:prstGeom>
          <a:noFill/>
          <a:ln w="9525">
            <a:noFill/>
            <a:miter lim="800000"/>
          </a:ln>
        </p:spPr>
        <p:txBody>
          <a:bodyPr lIns="91438" tIns="45719" rIns="91438" bIns="45719" anchor="ctr">
            <a:spAutoFit/>
          </a:bodyPr>
          <a:lstStyle/>
          <a:p>
            <a:r>
              <a:rPr lang="zh-CN" altLang="en-US" sz="2400" b="1">
                <a:solidFill>
                  <a:srgbClr val="53BAE9"/>
                </a:solidFill>
                <a:latin typeface="微软雅黑" panose="020B0503020204020204" pitchFamily="34" charset="-122"/>
                <a:ea typeface="微软雅黑" panose="020B0503020204020204" pitchFamily="34" charset="-122"/>
              </a:rPr>
              <a:t>邮寄</a:t>
            </a:r>
            <a:endParaRPr lang="en-US" altLang="zh-CN" sz="2400" b="1">
              <a:solidFill>
                <a:srgbClr val="53BAE9"/>
              </a:solidFill>
              <a:latin typeface="微软雅黑" panose="020B0503020204020204" pitchFamily="34" charset="-122"/>
              <a:ea typeface="微软雅黑" panose="020B0503020204020204" pitchFamily="34" charset="-122"/>
            </a:endParaRPr>
          </a:p>
        </p:txBody>
      </p:sp>
      <p:sp>
        <p:nvSpPr>
          <p:cNvPr id="136197" name="椭圆 70"/>
          <p:cNvSpPr>
            <a:spLocks noChangeArrowheads="1"/>
          </p:cNvSpPr>
          <p:nvPr/>
        </p:nvSpPr>
        <p:spPr bwMode="auto">
          <a:xfrm>
            <a:off x="7415213" y="2260600"/>
            <a:ext cx="560387" cy="5603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136198" name="组合 71"/>
          <p:cNvGrpSpPr/>
          <p:nvPr/>
        </p:nvGrpSpPr>
        <p:grpSpPr bwMode="auto">
          <a:xfrm>
            <a:off x="7550150" y="2449513"/>
            <a:ext cx="292100" cy="200025"/>
            <a:chOff x="9641770" y="1952307"/>
            <a:chExt cx="219923" cy="151470"/>
          </a:xfrm>
        </p:grpSpPr>
        <p:sp>
          <p:nvSpPr>
            <p:cNvPr id="136206" name="Rectangle 27"/>
            <p:cNvSpPr>
              <a:spLocks noChangeArrowheads="1"/>
            </p:cNvSpPr>
            <p:nvPr/>
          </p:nvSpPr>
          <p:spPr bwMode="auto">
            <a:xfrm>
              <a:off x="9682550" y="2014206"/>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07" name="Rectangle 28"/>
            <p:cNvSpPr>
              <a:spLocks noChangeArrowheads="1"/>
            </p:cNvSpPr>
            <p:nvPr/>
          </p:nvSpPr>
          <p:spPr bwMode="auto">
            <a:xfrm>
              <a:off x="9724059" y="2014206"/>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08" name="Rectangle 29"/>
            <p:cNvSpPr>
              <a:spLocks noChangeArrowheads="1"/>
            </p:cNvSpPr>
            <p:nvPr/>
          </p:nvSpPr>
          <p:spPr bwMode="auto">
            <a:xfrm>
              <a:off x="9765568" y="2014206"/>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09" name="Rectangle 30"/>
            <p:cNvSpPr>
              <a:spLocks noChangeArrowheads="1"/>
            </p:cNvSpPr>
            <p:nvPr/>
          </p:nvSpPr>
          <p:spPr bwMode="auto">
            <a:xfrm>
              <a:off x="9807077" y="2014206"/>
              <a:ext cx="13108"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0" name="Rectangle 31"/>
            <p:cNvSpPr>
              <a:spLocks noChangeArrowheads="1"/>
            </p:cNvSpPr>
            <p:nvPr/>
          </p:nvSpPr>
          <p:spPr bwMode="auto">
            <a:xfrm>
              <a:off x="9682550" y="1986533"/>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1" name="Rectangle 32"/>
            <p:cNvSpPr>
              <a:spLocks noChangeArrowheads="1"/>
            </p:cNvSpPr>
            <p:nvPr/>
          </p:nvSpPr>
          <p:spPr bwMode="auto">
            <a:xfrm>
              <a:off x="9724059" y="1986533"/>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2" name="Rectangle 33"/>
            <p:cNvSpPr>
              <a:spLocks noChangeArrowheads="1"/>
            </p:cNvSpPr>
            <p:nvPr/>
          </p:nvSpPr>
          <p:spPr bwMode="auto">
            <a:xfrm>
              <a:off x="9765568" y="1986533"/>
              <a:ext cx="13836"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3" name="Rectangle 34"/>
            <p:cNvSpPr>
              <a:spLocks noChangeArrowheads="1"/>
            </p:cNvSpPr>
            <p:nvPr/>
          </p:nvSpPr>
          <p:spPr bwMode="auto">
            <a:xfrm>
              <a:off x="9807077" y="1986533"/>
              <a:ext cx="13108"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4" name="Rectangle 35"/>
            <p:cNvSpPr>
              <a:spLocks noChangeArrowheads="1"/>
            </p:cNvSpPr>
            <p:nvPr/>
          </p:nvSpPr>
          <p:spPr bwMode="auto">
            <a:xfrm>
              <a:off x="9696387" y="2055714"/>
              <a:ext cx="110690" cy="13836"/>
            </a:xfrm>
            <a:prstGeom prst="rect">
              <a:avLst/>
            </a:prstGeom>
            <a:solidFill>
              <a:schemeClr val="bg1"/>
            </a:solidFill>
            <a:ln w="9525">
              <a:noFill/>
              <a:miter lim="800000"/>
            </a:ln>
          </p:spPr>
          <p:txBody>
            <a:bodyPr lIns="121917" tIns="60958" rIns="121917" bIns="60958"/>
            <a:lstStyle/>
            <a:p>
              <a:endParaRPr lang="zh-CN" altLang="en-US" sz="1900">
                <a:latin typeface="Calibri" panose="020F0502020204030204" pitchFamily="34" charset="0"/>
              </a:endParaRPr>
            </a:p>
          </p:txBody>
        </p:sp>
        <p:sp>
          <p:nvSpPr>
            <p:cNvPr id="136215" name="Freeform 36"/>
            <p:cNvSpPr/>
            <p:nvPr/>
          </p:nvSpPr>
          <p:spPr bwMode="auto">
            <a:xfrm>
              <a:off x="9641770" y="1952307"/>
              <a:ext cx="219923" cy="151470"/>
            </a:xfrm>
            <a:custGeom>
              <a:avLst/>
              <a:gdLst>
                <a:gd name="T0" fmla="*/ 2147483647 w 302"/>
                <a:gd name="T1" fmla="*/ 2147483647 h 208"/>
                <a:gd name="T2" fmla="*/ 0 w 302"/>
                <a:gd name="T3" fmla="*/ 2147483647 h 208"/>
                <a:gd name="T4" fmla="*/ 0 w 302"/>
                <a:gd name="T5" fmla="*/ 2147483647 h 208"/>
                <a:gd name="T6" fmla="*/ 2147483647 w 302"/>
                <a:gd name="T7" fmla="*/ 2147483647 h 208"/>
                <a:gd name="T8" fmla="*/ 2147483647 w 302"/>
                <a:gd name="T9" fmla="*/ 2147483647 h 208"/>
                <a:gd name="T10" fmla="*/ 2147483647 w 302"/>
                <a:gd name="T11" fmla="*/ 2147483647 h 208"/>
                <a:gd name="T12" fmla="*/ 2147483647 w 302"/>
                <a:gd name="T13" fmla="*/ 2147483647 h 208"/>
                <a:gd name="T14" fmla="*/ 0 w 302"/>
                <a:gd name="T15" fmla="*/ 2147483647 h 208"/>
                <a:gd name="T16" fmla="*/ 0 w 302"/>
                <a:gd name="T17" fmla="*/ 0 h 208"/>
                <a:gd name="T18" fmla="*/ 2147483647 w 302"/>
                <a:gd name="T19" fmla="*/ 0 h 208"/>
                <a:gd name="T20" fmla="*/ 2147483647 w 302"/>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w="9525">
              <a:noFill/>
              <a:round/>
            </a:ln>
          </p:spPr>
          <p:txBody>
            <a:bodyPr/>
            <a:lstStyle/>
            <a:p>
              <a:endParaRPr lang="zh-CN" altLang="en-US"/>
            </a:p>
          </p:txBody>
        </p:sp>
      </p:grpSp>
      <p:sp>
        <p:nvSpPr>
          <p:cNvPr id="136199" name="矩形 83"/>
          <p:cNvSpPr>
            <a:spLocks noChangeArrowheads="1"/>
          </p:cNvSpPr>
          <p:nvPr/>
        </p:nvSpPr>
        <p:spPr bwMode="auto">
          <a:xfrm>
            <a:off x="3008313" y="4249738"/>
            <a:ext cx="3581400" cy="457200"/>
          </a:xfrm>
          <a:prstGeom prst="rect">
            <a:avLst/>
          </a:prstGeom>
          <a:noFill/>
          <a:ln w="9525">
            <a:noFill/>
            <a:miter lim="800000"/>
          </a:ln>
        </p:spPr>
        <p:txBody>
          <a:bodyPr lIns="91438" tIns="45719" rIns="91438" bIns="45719" anchor="ctr">
            <a:spAutoFit/>
          </a:bodyPr>
          <a:lstStyle/>
          <a:p>
            <a:r>
              <a:rPr lang="zh-CN" altLang="en-US" sz="2400" b="1">
                <a:solidFill>
                  <a:srgbClr val="53BAE9"/>
                </a:solidFill>
                <a:latin typeface="微软雅黑" panose="020B0503020204020204" pitchFamily="34" charset="-122"/>
                <a:ea typeface="微软雅黑" panose="020B0503020204020204" pitchFamily="34" charset="-122"/>
              </a:rPr>
              <a:t>直接到主管税务机关申报</a:t>
            </a:r>
            <a:endParaRPr lang="en-US" altLang="zh-CN" sz="2400" b="1">
              <a:solidFill>
                <a:srgbClr val="53BAE9"/>
              </a:solidFill>
              <a:latin typeface="微软雅黑" panose="020B0503020204020204" pitchFamily="34" charset="-122"/>
              <a:ea typeface="微软雅黑" panose="020B0503020204020204" pitchFamily="34" charset="-122"/>
            </a:endParaRPr>
          </a:p>
        </p:txBody>
      </p:sp>
      <p:sp>
        <p:nvSpPr>
          <p:cNvPr id="136200" name="椭圆 84"/>
          <p:cNvSpPr>
            <a:spLocks noChangeArrowheads="1"/>
          </p:cNvSpPr>
          <p:nvPr/>
        </p:nvSpPr>
        <p:spPr bwMode="auto">
          <a:xfrm>
            <a:off x="2439988" y="4176713"/>
            <a:ext cx="561975" cy="5619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86" name="组合 85"/>
          <p:cNvGrpSpPr/>
          <p:nvPr/>
        </p:nvGrpSpPr>
        <p:grpSpPr>
          <a:xfrm>
            <a:off x="2576269" y="4314520"/>
            <a:ext cx="289826" cy="286399"/>
            <a:chOff x="14627708" y="5551488"/>
            <a:chExt cx="487362" cy="479425"/>
          </a:xfrm>
          <a:solidFill>
            <a:schemeClr val="bg1"/>
          </a:solidFill>
        </p:grpSpPr>
        <p:sp>
          <p:nvSpPr>
            <p:cNvPr id="8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88"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89"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90"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91"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92"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93"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9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grpSp>
      <p:sp>
        <p:nvSpPr>
          <p:cNvPr id="136202" name="矩形 95"/>
          <p:cNvSpPr>
            <a:spLocks noChangeArrowheads="1"/>
          </p:cNvSpPr>
          <p:nvPr/>
        </p:nvSpPr>
        <p:spPr bwMode="auto">
          <a:xfrm>
            <a:off x="7981950" y="4249738"/>
            <a:ext cx="2252663" cy="457200"/>
          </a:xfrm>
          <a:prstGeom prst="rect">
            <a:avLst/>
          </a:prstGeom>
          <a:noFill/>
          <a:ln w="9525">
            <a:noFill/>
            <a:miter lim="800000"/>
          </a:ln>
        </p:spPr>
        <p:txBody>
          <a:bodyPr lIns="91438" tIns="45719" rIns="91438" bIns="45719" anchor="ctr">
            <a:spAutoFit/>
          </a:bodyPr>
          <a:lstStyle/>
          <a:p>
            <a:r>
              <a:rPr lang="zh-CN" altLang="en-US" sz="2400" b="1">
                <a:solidFill>
                  <a:srgbClr val="53BAE9"/>
                </a:solidFill>
                <a:latin typeface="微软雅黑" panose="020B0503020204020204" pitchFamily="34" charset="-122"/>
                <a:ea typeface="微软雅黑" panose="020B0503020204020204" pitchFamily="34" charset="-122"/>
              </a:rPr>
              <a:t>其他方式申报</a:t>
            </a:r>
            <a:endParaRPr lang="en-US" altLang="zh-CN" sz="2400" b="1">
              <a:solidFill>
                <a:srgbClr val="53BAE9"/>
              </a:solidFill>
              <a:latin typeface="微软雅黑" panose="020B0503020204020204" pitchFamily="34" charset="-122"/>
              <a:ea typeface="微软雅黑" panose="020B0503020204020204" pitchFamily="34" charset="-122"/>
            </a:endParaRPr>
          </a:p>
        </p:txBody>
      </p:sp>
      <p:sp>
        <p:nvSpPr>
          <p:cNvPr id="136203" name="椭圆 96"/>
          <p:cNvSpPr>
            <a:spLocks noChangeArrowheads="1"/>
          </p:cNvSpPr>
          <p:nvPr/>
        </p:nvSpPr>
        <p:spPr bwMode="auto">
          <a:xfrm>
            <a:off x="7415213" y="4176713"/>
            <a:ext cx="560387" cy="5619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grpSp>
        <p:nvGrpSpPr>
          <p:cNvPr id="98" name="组合 97"/>
          <p:cNvGrpSpPr/>
          <p:nvPr/>
        </p:nvGrpSpPr>
        <p:grpSpPr>
          <a:xfrm>
            <a:off x="7567367" y="4315563"/>
            <a:ext cx="283530" cy="283857"/>
            <a:chOff x="13416445" y="3094038"/>
            <a:chExt cx="463550" cy="465138"/>
          </a:xfrm>
          <a:solidFill>
            <a:schemeClr val="bg1"/>
          </a:solidFill>
        </p:grpSpPr>
        <p:sp>
          <p:nvSpPr>
            <p:cNvPr id="9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100"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101"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sp>
          <p:nvSpPr>
            <p:cNvPr id="102"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p:spPr>
          <p:txBody>
            <a:bodyPr/>
            <a:lstStyle/>
            <a:p>
              <a:pPr defTabSz="685800" fontAlgn="auto">
                <a:spcBef>
                  <a:spcPts val="0"/>
                </a:spcBef>
                <a:spcAft>
                  <a:spcPts val="0"/>
                </a:spcAft>
                <a:defRPr/>
              </a:pPr>
              <a:endParaRPr lang="zh-CN" altLang="en-US" sz="1400">
                <a:latin typeface="+mn-lt"/>
                <a:ea typeface="+mn-ea"/>
              </a:endParaRPr>
            </a:p>
          </p:txBody>
        </p:sp>
      </p:grpSp>
      <p:pic>
        <p:nvPicPr>
          <p:cNvPr id="70727" name="图片 22"/>
          <p:cNvPicPr>
            <a:picLocks noChangeAspect="1"/>
          </p:cNvPicPr>
          <p:nvPr/>
        </p:nvPicPr>
        <p:blipFill>
          <a:blip r:embed="rId1"/>
          <a:srcRect/>
          <a:stretch>
            <a:fillRect/>
          </a:stretch>
        </p:blipFill>
        <p:spPr bwMode="auto">
          <a:xfrm>
            <a:off x="1208088" y="290513"/>
            <a:ext cx="1023937" cy="9636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0727"/>
                                        </p:tgtEl>
                                        <p:attrNameLst>
                                          <p:attrName>style.visibility</p:attrName>
                                        </p:attrNameLst>
                                      </p:cBhvr>
                                      <p:to>
                                        <p:strVal val="visible"/>
                                      </p:to>
                                    </p:set>
                                    <p:animEffect transition="in" filter="fade">
                                      <p:cBhvr>
                                        <p:cTn id="7" dur="1000"/>
                                        <p:tgtEl>
                                          <p:spTgt spid="70727"/>
                                        </p:tgtEl>
                                      </p:cBhvr>
                                    </p:animEffect>
                                    <p:anim calcmode="lin" valueType="num">
                                      <p:cBhvr>
                                        <p:cTn id="8" dur="1000" fill="hold"/>
                                        <p:tgtEl>
                                          <p:spTgt spid="70727"/>
                                        </p:tgtEl>
                                        <p:attrNameLst>
                                          <p:attrName>style.rotation</p:attrName>
                                        </p:attrNameLst>
                                      </p:cBhvr>
                                      <p:tavLst>
                                        <p:tav tm="0">
                                          <p:val>
                                            <p:fltVal val="720"/>
                                          </p:val>
                                        </p:tav>
                                        <p:tav tm="100000">
                                          <p:val>
                                            <p:fltVal val="0"/>
                                          </p:val>
                                        </p:tav>
                                      </p:tavLst>
                                    </p:anim>
                                    <p:anim calcmode="lin" valueType="num">
                                      <p:cBhvr>
                                        <p:cTn id="9" dur="1000" fill="hold"/>
                                        <p:tgtEl>
                                          <p:spTgt spid="70727"/>
                                        </p:tgtEl>
                                        <p:attrNameLst>
                                          <p:attrName>ppt_h</p:attrName>
                                        </p:attrNameLst>
                                      </p:cBhvr>
                                      <p:tavLst>
                                        <p:tav tm="0">
                                          <p:val>
                                            <p:fltVal val="0"/>
                                          </p:val>
                                        </p:tav>
                                        <p:tav tm="100000">
                                          <p:val>
                                            <p:strVal val="#ppt_h"/>
                                          </p:val>
                                        </p:tav>
                                      </p:tavLst>
                                    </p:anim>
                                    <p:anim calcmode="lin" valueType="num">
                                      <p:cBhvr>
                                        <p:cTn id="10" dur="1000" fill="hold"/>
                                        <p:tgtEl>
                                          <p:spTgt spid="707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椭圆 3"/>
          <p:cNvSpPr>
            <a:spLocks noChangeArrowheads="1"/>
          </p:cNvSpPr>
          <p:nvPr/>
        </p:nvSpPr>
        <p:spPr bwMode="auto">
          <a:xfrm rot="10800000">
            <a:off x="2551113" y="3295650"/>
            <a:ext cx="268287"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2" name="椭圆 4"/>
          <p:cNvSpPr>
            <a:spLocks noChangeArrowheads="1"/>
          </p:cNvSpPr>
          <p:nvPr/>
        </p:nvSpPr>
        <p:spPr bwMode="auto">
          <a:xfrm rot="10800000">
            <a:off x="1912938" y="3328988"/>
            <a:ext cx="201612"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3" name="椭圆 5"/>
          <p:cNvSpPr>
            <a:spLocks noChangeArrowheads="1"/>
          </p:cNvSpPr>
          <p:nvPr/>
        </p:nvSpPr>
        <p:spPr bwMode="auto">
          <a:xfrm rot="10800000">
            <a:off x="1341438"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4" name="椭圆 6"/>
          <p:cNvSpPr>
            <a:spLocks noChangeArrowheads="1"/>
          </p:cNvSpPr>
          <p:nvPr/>
        </p:nvSpPr>
        <p:spPr bwMode="auto">
          <a:xfrm rot="10800000">
            <a:off x="838200" y="3395663"/>
            <a:ext cx="65088"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5" name="椭圆 7"/>
          <p:cNvSpPr>
            <a:spLocks noChangeArrowheads="1"/>
          </p:cNvSpPr>
          <p:nvPr/>
        </p:nvSpPr>
        <p:spPr bwMode="auto">
          <a:xfrm>
            <a:off x="9372600" y="3295650"/>
            <a:ext cx="268288" cy="266700"/>
          </a:xfrm>
          <a:prstGeom prst="ellipse">
            <a:avLst/>
          </a:prstGeom>
          <a:solidFill>
            <a:schemeClr val="bg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6" name="椭圆 8"/>
          <p:cNvSpPr>
            <a:spLocks noChangeArrowheads="1"/>
          </p:cNvSpPr>
          <p:nvPr/>
        </p:nvSpPr>
        <p:spPr bwMode="auto">
          <a:xfrm>
            <a:off x="10077450" y="3328988"/>
            <a:ext cx="201613" cy="200025"/>
          </a:xfrm>
          <a:prstGeom prst="ellipse">
            <a:avLst/>
          </a:prstGeom>
          <a:solidFill>
            <a:schemeClr val="bg1">
              <a:alpha val="74901"/>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7" name="椭圆 9"/>
          <p:cNvSpPr>
            <a:spLocks noChangeArrowheads="1"/>
          </p:cNvSpPr>
          <p:nvPr/>
        </p:nvSpPr>
        <p:spPr bwMode="auto">
          <a:xfrm>
            <a:off x="10717213" y="3360738"/>
            <a:ext cx="133350" cy="136525"/>
          </a:xfrm>
          <a:prstGeom prst="ellipse">
            <a:avLst/>
          </a:prstGeom>
          <a:solidFill>
            <a:schemeClr val="bg1">
              <a:alpha val="50195"/>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8" name="椭圆 10"/>
          <p:cNvSpPr>
            <a:spLocks noChangeArrowheads="1"/>
          </p:cNvSpPr>
          <p:nvPr/>
        </p:nvSpPr>
        <p:spPr bwMode="auto">
          <a:xfrm>
            <a:off x="11288713" y="3395663"/>
            <a:ext cx="65087" cy="66675"/>
          </a:xfrm>
          <a:prstGeom prst="ellipse">
            <a:avLst/>
          </a:prstGeom>
          <a:solidFill>
            <a:schemeClr val="bg1">
              <a:alpha val="25098"/>
            </a:schemeClr>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38249" name="文本框 11"/>
          <p:cNvSpPr txBox="1">
            <a:spLocks noChangeArrowheads="1"/>
          </p:cNvSpPr>
          <p:nvPr/>
        </p:nvSpPr>
        <p:spPr bwMode="auto">
          <a:xfrm>
            <a:off x="3195638" y="2833688"/>
            <a:ext cx="1196975" cy="1189037"/>
          </a:xfrm>
          <a:prstGeom prst="rect">
            <a:avLst/>
          </a:prstGeom>
          <a:noFill/>
          <a:ln w="9525">
            <a:noFill/>
            <a:miter lim="800000"/>
          </a:ln>
        </p:spPr>
        <p:txBody>
          <a:bodyPr wrap="none" lIns="91438" tIns="45719" rIns="91438" bIns="45719" anchor="ctr">
            <a:spAutoFit/>
          </a:bodyPr>
          <a:lstStyle/>
          <a:p>
            <a:pPr algn="ctr"/>
            <a:r>
              <a:rPr lang="en-US" altLang="zh-CN" sz="7200">
                <a:solidFill>
                  <a:schemeClr val="bg1"/>
                </a:solidFill>
                <a:latin typeface="华文细黑" pitchFamily="2" charset="-122"/>
                <a:ea typeface="华文细黑" pitchFamily="2" charset="-122"/>
              </a:rPr>
              <a:t>05</a:t>
            </a:r>
            <a:endParaRPr lang="zh-CN" altLang="en-US" sz="7200">
              <a:solidFill>
                <a:schemeClr val="bg1"/>
              </a:solidFill>
              <a:latin typeface="华文细黑" pitchFamily="2" charset="-122"/>
              <a:ea typeface="华文细黑" pitchFamily="2" charset="-122"/>
            </a:endParaRPr>
          </a:p>
        </p:txBody>
      </p:sp>
      <p:grpSp>
        <p:nvGrpSpPr>
          <p:cNvPr id="138250" name="组合 12"/>
          <p:cNvGrpSpPr/>
          <p:nvPr/>
        </p:nvGrpSpPr>
        <p:grpSpPr bwMode="auto">
          <a:xfrm>
            <a:off x="4560888" y="3100388"/>
            <a:ext cx="4441825" cy="625475"/>
            <a:chOff x="4494727" y="2879707"/>
            <a:chExt cx="4440700" cy="624836"/>
          </a:xfrm>
        </p:grpSpPr>
        <p:sp>
          <p:nvSpPr>
            <p:cNvPr id="138255" name="文本框 13"/>
            <p:cNvSpPr txBox="1">
              <a:spLocks noChangeArrowheads="1"/>
            </p:cNvSpPr>
            <p:nvPr/>
          </p:nvSpPr>
          <p:spPr bwMode="auto">
            <a:xfrm>
              <a:off x="4494727" y="2879707"/>
              <a:ext cx="4440700" cy="615553"/>
            </a:xfrm>
            <a:prstGeom prst="rect">
              <a:avLst/>
            </a:prstGeom>
            <a:noFill/>
            <a:ln w="9525">
              <a:noFill/>
              <a:miter lim="800000"/>
            </a:ln>
          </p:spPr>
          <p:txBody>
            <a:bodyPr lIns="121917" tIns="60958" rIns="121917" bIns="60958" anchor="ctr">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专项附加扣除操作办法</a:t>
              </a:r>
              <a:endParaRPr lang="zh-CN" altLang="en-US" sz="3200" b="1">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94727" y="3504543"/>
              <a:ext cx="4404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0" y="4883150"/>
            <a:ext cx="12192000" cy="1974850"/>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8" name="任意多边形 17"/>
          <p:cNvSpPr/>
          <p:nvPr/>
        </p:nvSpPr>
        <p:spPr>
          <a:xfrm>
            <a:off x="0" y="5411788"/>
            <a:ext cx="12192000" cy="1446212"/>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19" name="任意多边形 18"/>
          <p:cNvSpPr/>
          <p:nvPr/>
        </p:nvSpPr>
        <p:spPr>
          <a:xfrm>
            <a:off x="0" y="5726113"/>
            <a:ext cx="12192000" cy="1131887"/>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
        <p:nvSpPr>
          <p:cNvPr id="20" name="任意多边形 19"/>
          <p:cNvSpPr/>
          <p:nvPr/>
        </p:nvSpPr>
        <p:spPr>
          <a:xfrm rot="900000">
            <a:off x="8240713" y="1179513"/>
            <a:ext cx="635000" cy="43973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sz="1400"/>
          </a:p>
        </p:txBody>
      </p:sp>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p:cNvSpPr>
          <p:nvPr>
            <p:ph type="title"/>
          </p:nvPr>
        </p:nvSpPr>
        <p:spPr>
          <a:xfrm>
            <a:off x="1917700" y="430213"/>
            <a:ext cx="7324725" cy="1325562"/>
          </a:xfrm>
        </p:spPr>
        <p:txBody>
          <a:bodyPr/>
          <a:lstStyle/>
          <a:p>
            <a:pPr eaLnBrk="1" hangingPunct="1"/>
            <a:r>
              <a:rPr lang="zh-CN" altLang="en-US" sz="3200" b="1" smtClean="0">
                <a:ea typeface="黑体" panose="02010609060101010101" charset="-122"/>
              </a:rPr>
              <a:t>新税法规定</a:t>
            </a:r>
            <a:endParaRPr lang="zh-CN" altLang="en-US" sz="3200" b="1" smtClean="0">
              <a:ea typeface="黑体" panose="02010609060101010101" charset="-122"/>
            </a:endParaRPr>
          </a:p>
        </p:txBody>
      </p:sp>
      <p:sp>
        <p:nvSpPr>
          <p:cNvPr id="140290" name="Rectangle 3"/>
          <p:cNvSpPr>
            <a:spLocks noGrp="1"/>
          </p:cNvSpPr>
          <p:nvPr>
            <p:ph type="body" idx="1"/>
          </p:nvPr>
        </p:nvSpPr>
        <p:spPr>
          <a:xfrm>
            <a:off x="838200" y="1697038"/>
            <a:ext cx="10515600" cy="4479925"/>
          </a:xfrm>
        </p:spPr>
        <p:txBody>
          <a:bodyPr/>
          <a:lstStyle/>
          <a:p>
            <a:pPr eaLnBrk="1" hangingPunct="1">
              <a:lnSpc>
                <a:spcPct val="150000"/>
              </a:lnSpc>
            </a:pPr>
            <a:r>
              <a:rPr lang="zh-CN" altLang="en-US" sz="2000" b="1" smtClean="0">
                <a:latin typeface="仿宋" panose="02010609060101010101" pitchFamily="49" charset="-122"/>
                <a:ea typeface="仿宋" panose="02010609060101010101" pitchFamily="49" charset="-122"/>
              </a:rPr>
              <a:t>第六条</a:t>
            </a:r>
            <a:r>
              <a:rPr lang="zh-CN" altLang="en-US" sz="2000" smtClean="0">
                <a:latin typeface="仿宋" panose="02010609060101010101" pitchFamily="49" charset="-122"/>
                <a:ea typeface="仿宋" panose="02010609060101010101" pitchFamily="49" charset="-122"/>
              </a:rPr>
              <a:t>  应纳税所得额的计算：</a:t>
            </a:r>
            <a:endParaRPr lang="zh-CN" altLang="en-US" sz="2000" smtClean="0">
              <a:latin typeface="仿宋" panose="02010609060101010101" pitchFamily="49" charset="-122"/>
              <a:ea typeface="仿宋" panose="02010609060101010101" pitchFamily="49" charset="-122"/>
            </a:endParaRPr>
          </a:p>
          <a:p>
            <a:pPr eaLnBrk="1" hangingPunct="1">
              <a:lnSpc>
                <a:spcPct val="150000"/>
              </a:lnSpc>
              <a:buFont typeface="Arial" panose="020B0604020202020204" pitchFamily="34" charset="0"/>
              <a:buNone/>
            </a:pPr>
            <a:r>
              <a:rPr lang="zh-CN" altLang="en-US" sz="2000" smtClean="0">
                <a:latin typeface="仿宋" panose="02010609060101010101" pitchFamily="49" charset="-122"/>
                <a:ea typeface="仿宋" panose="02010609060101010101" pitchFamily="49" charset="-122"/>
              </a:rPr>
              <a:t>     （一）居民个人的综合所得，以每一纳税年度的收入额减除费用六万元以及专项扣除、专项附加扣除和依法确定的其他扣除后的余额，为应纳税所得额。</a:t>
            </a:r>
            <a:endParaRPr lang="zh-CN" altLang="en-US" sz="2000" smtClean="0">
              <a:latin typeface="仿宋" panose="02010609060101010101" pitchFamily="49" charset="-122"/>
              <a:ea typeface="仿宋" panose="02010609060101010101" pitchFamily="49" charset="-122"/>
            </a:endParaRPr>
          </a:p>
          <a:p>
            <a:pPr eaLnBrk="1" hangingPunct="1">
              <a:lnSpc>
                <a:spcPct val="150000"/>
              </a:lnSpc>
              <a:buFont typeface="Arial" panose="020B0604020202020204" pitchFamily="34" charset="0"/>
              <a:buNone/>
            </a:pPr>
            <a:r>
              <a:rPr lang="zh-CN" altLang="en-US" sz="2000" smtClean="0">
                <a:latin typeface="仿宋" panose="02010609060101010101" pitchFamily="49" charset="-122"/>
                <a:ea typeface="仿宋" panose="02010609060101010101" pitchFamily="49" charset="-122"/>
              </a:rPr>
              <a:t>      本条第一款第一项规定的专项扣除，包括居民个人按照国家规定的范围和标准缴纳的基本养老保险、基本医疗保险、失业保险等社会保险费和住房公积金等；</a:t>
            </a:r>
            <a:r>
              <a:rPr lang="zh-CN" altLang="en-US" sz="2000" b="1" smtClean="0">
                <a:solidFill>
                  <a:schemeClr val="accent1"/>
                </a:solidFill>
                <a:latin typeface="仿宋" panose="02010609060101010101" pitchFamily="49" charset="-122"/>
                <a:ea typeface="仿宋" panose="02010609060101010101" pitchFamily="49" charset="-122"/>
              </a:rPr>
              <a:t>专项附加扣除，包括子女教育、继续教育、大病医疗、住房贷款利息或者住房租金、赡养老人等支出</a:t>
            </a:r>
            <a:r>
              <a:rPr lang="zh-CN" altLang="en-US" sz="2000" smtClean="0">
                <a:latin typeface="仿宋" panose="02010609060101010101" pitchFamily="49" charset="-122"/>
                <a:ea typeface="仿宋" panose="02010609060101010101" pitchFamily="49" charset="-122"/>
              </a:rPr>
              <a:t>，具体范围、标准和实施步骤由国务院确定，并报全国人民代表大会常务委员会备案。</a:t>
            </a:r>
            <a:endParaRPr lang="zh-CN" altLang="en-US" sz="2000" smtClean="0">
              <a:latin typeface="仿宋" panose="02010609060101010101" pitchFamily="49" charset="-122"/>
              <a:ea typeface="仿宋" panose="02010609060101010101" pitchFamily="49" charset="-122"/>
            </a:endParaRPr>
          </a:p>
          <a:p>
            <a:pPr>
              <a:lnSpc>
                <a:spcPct val="150000"/>
              </a:lnSpc>
              <a:spcBef>
                <a:spcPct val="0"/>
              </a:spcBef>
              <a:buFontTx/>
              <a:buNone/>
            </a:pPr>
            <a:r>
              <a:rPr lang="zh-CN" altLang="en-US" sz="2000" b="1" smtClean="0">
                <a:latin typeface="仿宋" panose="02010609060101010101" pitchFamily="49" charset="-122"/>
                <a:ea typeface="仿宋" panose="02010609060101010101" pitchFamily="49" charset="-122"/>
                <a:sym typeface="Arial" panose="020B0604020202020204" pitchFamily="34" charset="0"/>
              </a:rPr>
              <a:t>  第十一条</a:t>
            </a:r>
            <a:r>
              <a:rPr lang="zh-CN" altLang="en-US" sz="2000" smtClean="0">
                <a:latin typeface="仿宋" panose="02010609060101010101" pitchFamily="49" charset="-122"/>
                <a:ea typeface="仿宋" panose="02010609060101010101" pitchFamily="49" charset="-122"/>
                <a:sym typeface="Arial" panose="020B0604020202020204" pitchFamily="34" charset="0"/>
              </a:rPr>
              <a:t>   </a:t>
            </a:r>
            <a:r>
              <a:rPr lang="zh-CN" altLang="zh-CN" sz="2000" smtClean="0">
                <a:latin typeface="仿宋" panose="02010609060101010101" pitchFamily="49" charset="-122"/>
                <a:ea typeface="仿宋" panose="02010609060101010101" pitchFamily="49" charset="-122"/>
                <a:sym typeface="Arial" panose="020B0604020202020204" pitchFamily="34" charset="0"/>
              </a:rPr>
              <a:t>居民个人向扣缴义务人提供专项附加扣除信息的，扣缴义务人按月预扣预缴税款时应当按照规定予以扣除，不得拒绝。</a:t>
            </a:r>
            <a:endParaRPr lang="zh-CN" altLang="zh-CN" sz="2000" smtClean="0">
              <a:latin typeface="仿宋" panose="02010609060101010101" pitchFamily="49" charset="-122"/>
              <a:ea typeface="仿宋" panose="02010609060101010101" pitchFamily="49" charset="-122"/>
              <a:sym typeface="Arial" panose="020B0604020202020204" pitchFamily="34" charset="0"/>
            </a:endParaRPr>
          </a:p>
          <a:p>
            <a:pPr eaLnBrk="1" hangingPunct="1">
              <a:lnSpc>
                <a:spcPct val="150000"/>
              </a:lnSpc>
              <a:buFont typeface="Arial" panose="020B0604020202020204" pitchFamily="34" charset="0"/>
              <a:buNone/>
            </a:pPr>
            <a:endParaRPr lang="zh-CN" altLang="en-US" sz="2000" smtClean="0">
              <a:latin typeface="仿宋" panose="02010609060101010101" pitchFamily="49" charset="-122"/>
              <a:ea typeface="仿宋" panose="02010609060101010101" pitchFamily="49" charset="-122"/>
            </a:endParaRPr>
          </a:p>
        </p:txBody>
      </p:sp>
      <p:pic>
        <p:nvPicPr>
          <p:cNvPr id="51205" name="图片 22"/>
          <p:cNvPicPr>
            <a:picLocks noChangeAspect="1"/>
          </p:cNvPicPr>
          <p:nvPr/>
        </p:nvPicPr>
        <p:blipFill>
          <a:blip r:embed="rId1"/>
          <a:srcRect/>
          <a:stretch>
            <a:fillRect/>
          </a:stretch>
        </p:blipFill>
        <p:spPr bwMode="auto">
          <a:xfrm>
            <a:off x="868363" y="56515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fade">
                                      <p:cBhvr>
                                        <p:cTn id="7" dur="1000"/>
                                        <p:tgtEl>
                                          <p:spTgt spid="51205"/>
                                        </p:tgtEl>
                                      </p:cBhvr>
                                    </p:animEffect>
                                    <p:anim calcmode="lin" valueType="num">
                                      <p:cBhvr>
                                        <p:cTn id="8" dur="1000" fill="hold"/>
                                        <p:tgtEl>
                                          <p:spTgt spid="51205"/>
                                        </p:tgtEl>
                                        <p:attrNameLst>
                                          <p:attrName>style.rotation</p:attrName>
                                        </p:attrNameLst>
                                      </p:cBhvr>
                                      <p:tavLst>
                                        <p:tav tm="0">
                                          <p:val>
                                            <p:fltVal val="720"/>
                                          </p:val>
                                        </p:tav>
                                        <p:tav tm="100000">
                                          <p:val>
                                            <p:fltVal val="0"/>
                                          </p:val>
                                        </p:tav>
                                      </p:tavLst>
                                    </p:anim>
                                    <p:anim calcmode="lin" valueType="num">
                                      <p:cBhvr>
                                        <p:cTn id="9" dur="1000" fill="hold"/>
                                        <p:tgtEl>
                                          <p:spTgt spid="51205"/>
                                        </p:tgtEl>
                                        <p:attrNameLst>
                                          <p:attrName>ppt_h</p:attrName>
                                        </p:attrNameLst>
                                      </p:cBhvr>
                                      <p:tavLst>
                                        <p:tav tm="0">
                                          <p:val>
                                            <p:fltVal val="0"/>
                                          </p:val>
                                        </p:tav>
                                        <p:tav tm="100000">
                                          <p:val>
                                            <p:strVal val="#ppt_h"/>
                                          </p:val>
                                        </p:tav>
                                      </p:tavLst>
                                    </p:anim>
                                    <p:anim calcmode="lin" valueType="num">
                                      <p:cBhvr>
                                        <p:cTn id="10" dur="1000" fill="hold"/>
                                        <p:tgtEl>
                                          <p:spTgt spid="512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p:cNvSpPr>
          <p:nvPr>
            <p:ph type="title"/>
          </p:nvPr>
        </p:nvSpPr>
        <p:spPr>
          <a:xfrm>
            <a:off x="1917700" y="430213"/>
            <a:ext cx="7324725" cy="1325562"/>
          </a:xfrm>
        </p:spPr>
        <p:txBody>
          <a:bodyPr/>
          <a:lstStyle/>
          <a:p>
            <a:pPr eaLnBrk="1" hangingPunct="1"/>
            <a:r>
              <a:rPr lang="zh-CN" altLang="en-US" sz="3200" b="1" smtClean="0">
                <a:ea typeface="黑体" panose="02010609060101010101" charset="-122"/>
              </a:rPr>
              <a:t>实施条例（征求意见）规定</a:t>
            </a:r>
            <a:endParaRPr lang="zh-CN" altLang="en-US" sz="3200" b="1" smtClean="0">
              <a:ea typeface="黑体" panose="02010609060101010101" charset="-122"/>
            </a:endParaRPr>
          </a:p>
        </p:txBody>
      </p:sp>
      <p:sp>
        <p:nvSpPr>
          <p:cNvPr id="141314" name="Rectangle 3"/>
          <p:cNvSpPr>
            <a:spLocks noGrp="1"/>
          </p:cNvSpPr>
          <p:nvPr>
            <p:ph type="body" idx="1"/>
          </p:nvPr>
        </p:nvSpPr>
        <p:spPr>
          <a:xfrm>
            <a:off x="920750" y="1781175"/>
            <a:ext cx="10515600" cy="4479925"/>
          </a:xfrm>
        </p:spPr>
        <p:txBody>
          <a:bodyPr/>
          <a:lstStyle/>
          <a:p>
            <a:pPr eaLnBrk="1" hangingPunct="1">
              <a:lnSpc>
                <a:spcPct val="150000"/>
              </a:lnSpc>
            </a:pPr>
            <a:r>
              <a:rPr lang="zh-CN" altLang="en-US" sz="2400" smtClean="0">
                <a:latin typeface="仿宋" panose="02010609060101010101" pitchFamily="49" charset="-122"/>
                <a:ea typeface="仿宋" panose="02010609060101010101" pitchFamily="49" charset="-122"/>
              </a:rPr>
              <a:t>第三十六条 居民个人取得工资、薪金所得时，可以向扣缴义务人提供专项附加扣除有关信息，由扣缴义务人扣缴税款时办理专项附加扣除。纳税人同时从两处以上取得工资、薪金所得，并由扣缴义务人办理专项附加扣除的，对同一专项附加扣除项目，纳税人只能选择从其中一处扣除。</a:t>
            </a:r>
            <a:endParaRPr lang="zh-CN" altLang="en-US" sz="2400" smtClean="0">
              <a:latin typeface="仿宋" panose="02010609060101010101" pitchFamily="49" charset="-122"/>
              <a:ea typeface="仿宋" panose="02010609060101010101" pitchFamily="49" charset="-122"/>
            </a:endParaRPr>
          </a:p>
          <a:p>
            <a:pPr eaLnBrk="1" hangingPunct="1">
              <a:lnSpc>
                <a:spcPct val="150000"/>
              </a:lnSpc>
              <a:buFont typeface="Arial" panose="020B0604020202020204" pitchFamily="34" charset="0"/>
              <a:buNone/>
            </a:pPr>
            <a:r>
              <a:rPr lang="zh-CN" altLang="en-US" sz="2400" smtClean="0">
                <a:latin typeface="仿宋" panose="02010609060101010101" pitchFamily="49" charset="-122"/>
                <a:ea typeface="仿宋" panose="02010609060101010101" pitchFamily="49" charset="-122"/>
              </a:rPr>
              <a:t>      居民个人取得劳务报酬所得、稿酬所得、特许权使用费所得，应当在</a:t>
            </a:r>
            <a:r>
              <a:rPr lang="zh-CN" altLang="en-US" sz="2400" smtClean="0">
                <a:solidFill>
                  <a:schemeClr val="accent2"/>
                </a:solidFill>
                <a:latin typeface="仿宋" panose="02010609060101010101" pitchFamily="49" charset="-122"/>
                <a:ea typeface="仿宋" panose="02010609060101010101" pitchFamily="49" charset="-122"/>
              </a:rPr>
              <a:t>汇算清缴</a:t>
            </a:r>
            <a:r>
              <a:rPr lang="zh-CN" altLang="en-US" sz="2400" smtClean="0">
                <a:latin typeface="仿宋" panose="02010609060101010101" pitchFamily="49" charset="-122"/>
                <a:ea typeface="仿宋" panose="02010609060101010101" pitchFamily="49" charset="-122"/>
              </a:rPr>
              <a:t>时向税务机关提供有关信息，办理专项附加扣除。</a:t>
            </a:r>
            <a:endParaRPr lang="zh-CN" altLang="en-US" sz="2400" smtClean="0">
              <a:latin typeface="仿宋" panose="02010609060101010101" pitchFamily="49" charset="-122"/>
              <a:ea typeface="仿宋" panose="02010609060101010101" pitchFamily="49" charset="-122"/>
            </a:endParaRPr>
          </a:p>
        </p:txBody>
      </p:sp>
      <p:pic>
        <p:nvPicPr>
          <p:cNvPr id="52229" name="图片 22"/>
          <p:cNvPicPr>
            <a:picLocks noChangeAspect="1"/>
          </p:cNvPicPr>
          <p:nvPr/>
        </p:nvPicPr>
        <p:blipFill>
          <a:blip r:embed="rId1"/>
          <a:srcRect/>
          <a:stretch>
            <a:fillRect/>
          </a:stretch>
        </p:blipFill>
        <p:spPr bwMode="auto">
          <a:xfrm>
            <a:off x="887413" y="611188"/>
            <a:ext cx="1023937" cy="96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1000"/>
                                        <p:tgtEl>
                                          <p:spTgt spid="52229"/>
                                        </p:tgtEl>
                                      </p:cBhvr>
                                    </p:animEffect>
                                    <p:anim calcmode="lin" valueType="num">
                                      <p:cBhvr>
                                        <p:cTn id="8" dur="1000" fill="hold"/>
                                        <p:tgtEl>
                                          <p:spTgt spid="52229"/>
                                        </p:tgtEl>
                                        <p:attrNameLst>
                                          <p:attrName>style.rotation</p:attrName>
                                        </p:attrNameLst>
                                      </p:cBhvr>
                                      <p:tavLst>
                                        <p:tav tm="0">
                                          <p:val>
                                            <p:fltVal val="720"/>
                                          </p:val>
                                        </p:tav>
                                        <p:tav tm="100000">
                                          <p:val>
                                            <p:fltVal val="0"/>
                                          </p:val>
                                        </p:tav>
                                      </p:tavLst>
                                    </p:anim>
                                    <p:anim calcmode="lin" valueType="num">
                                      <p:cBhvr>
                                        <p:cTn id="9" dur="1000" fill="hold"/>
                                        <p:tgtEl>
                                          <p:spTgt spid="52229"/>
                                        </p:tgtEl>
                                        <p:attrNameLst>
                                          <p:attrName>ppt_h</p:attrName>
                                        </p:attrNameLst>
                                      </p:cBhvr>
                                      <p:tavLst>
                                        <p:tav tm="0">
                                          <p:val>
                                            <p:fltVal val="0"/>
                                          </p:val>
                                        </p:tav>
                                        <p:tav tm="100000">
                                          <p:val>
                                            <p:strVal val="#ppt_h"/>
                                          </p:val>
                                        </p:tav>
                                      </p:tavLst>
                                    </p:anim>
                                    <p:anim calcmode="lin" valueType="num">
                                      <p:cBhvr>
                                        <p:cTn id="10" dur="1000" fill="hold"/>
                                        <p:tgtEl>
                                          <p:spTgt spid="522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ChangeArrowheads="1"/>
          </p:cNvSpPr>
          <p:nvPr/>
        </p:nvSpPr>
        <p:spPr bwMode="auto">
          <a:xfrm>
            <a:off x="1416050" y="452438"/>
            <a:ext cx="7178675" cy="942975"/>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专项附加扣除的办理</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a:ea typeface="微软雅黑" panose="020B0503020204020204" pitchFamily="34" charset="-122"/>
                <a:sym typeface="Arial" panose="020B0604020202020204" pitchFamily="34" charset="0"/>
              </a:rPr>
              <a:t>专项附加扣除有什么</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sp>
        <p:nvSpPr>
          <p:cNvPr id="142338" name="Rectangle 6"/>
          <p:cNvSpPr>
            <a:spLocks noChangeArrowheads="1"/>
          </p:cNvSpPr>
          <p:nvPr/>
        </p:nvSpPr>
        <p:spPr bwMode="auto">
          <a:xfrm>
            <a:off x="4165600" y="6356350"/>
            <a:ext cx="3860800" cy="366713"/>
          </a:xfrm>
          <a:prstGeom prst="rect">
            <a:avLst/>
          </a:prstGeom>
          <a:noFill/>
          <a:ln w="9525">
            <a:noFill/>
            <a:miter lim="800000"/>
          </a:ln>
        </p:spPr>
        <p:txBody>
          <a:bodyPr lIns="121917" tIns="60958" rIns="121917" bIns="60958"/>
          <a:lstStyle/>
          <a:p>
            <a:pPr defTabSz="1219200" eaLnBrk="0" hangingPunct="0"/>
            <a:r>
              <a:rPr lang="zh-CN" altLang="en-US" sz="1600">
                <a:solidFill>
                  <a:srgbClr val="898989"/>
                </a:solidFill>
                <a:sym typeface="Arial" panose="020B0604020202020204" pitchFamily="34" charset="0"/>
              </a:rPr>
              <a:t>1</a:t>
            </a:r>
            <a:endParaRPr lang="zh-CN" altLang="zh-CN" sz="2400">
              <a:solidFill>
                <a:srgbClr val="000000"/>
              </a:solidFill>
              <a:sym typeface="Arial" panose="020B0604020202020204" pitchFamily="34" charset="0"/>
            </a:endParaRPr>
          </a:p>
        </p:txBody>
      </p:sp>
      <p:pic>
        <p:nvPicPr>
          <p:cNvPr id="142339" name="Picture 9"/>
          <p:cNvPicPr>
            <a:picLocks noChangeAspect="1" noChangeArrowheads="1"/>
          </p:cNvPicPr>
          <p:nvPr/>
        </p:nvPicPr>
        <p:blipFill>
          <a:blip r:embed="rId1"/>
          <a:srcRect/>
          <a:stretch>
            <a:fillRect/>
          </a:stretch>
        </p:blipFill>
        <p:spPr bwMode="auto">
          <a:xfrm>
            <a:off x="4381500" y="2243138"/>
            <a:ext cx="1789113" cy="1600200"/>
          </a:xfrm>
          <a:prstGeom prst="rect">
            <a:avLst/>
          </a:prstGeom>
          <a:noFill/>
          <a:ln w="9525">
            <a:noFill/>
            <a:miter lim="800000"/>
            <a:headEnd/>
            <a:tailEnd/>
          </a:ln>
        </p:spPr>
      </p:pic>
      <p:pic>
        <p:nvPicPr>
          <p:cNvPr id="142340" name="Picture 10"/>
          <p:cNvPicPr>
            <a:picLocks noChangeAspect="1" noChangeArrowheads="1"/>
          </p:cNvPicPr>
          <p:nvPr/>
        </p:nvPicPr>
        <p:blipFill>
          <a:blip r:embed="rId2"/>
          <a:srcRect/>
          <a:stretch>
            <a:fillRect/>
          </a:stretch>
        </p:blipFill>
        <p:spPr bwMode="auto">
          <a:xfrm>
            <a:off x="2624138" y="1568450"/>
            <a:ext cx="1789112" cy="1608138"/>
          </a:xfrm>
          <a:prstGeom prst="rect">
            <a:avLst/>
          </a:prstGeom>
          <a:noFill/>
          <a:ln w="9525">
            <a:noFill/>
            <a:miter lim="800000"/>
            <a:headEnd/>
            <a:tailEnd/>
          </a:ln>
        </p:spPr>
      </p:pic>
      <p:pic>
        <p:nvPicPr>
          <p:cNvPr id="142341" name="Picture 11"/>
          <p:cNvPicPr>
            <a:picLocks noChangeAspect="1" noChangeArrowheads="1"/>
          </p:cNvPicPr>
          <p:nvPr/>
        </p:nvPicPr>
        <p:blipFill>
          <a:blip r:embed="rId3"/>
          <a:srcRect/>
          <a:stretch>
            <a:fillRect/>
          </a:stretch>
        </p:blipFill>
        <p:spPr bwMode="auto">
          <a:xfrm>
            <a:off x="4381500" y="4006850"/>
            <a:ext cx="1789113" cy="1601788"/>
          </a:xfrm>
          <a:prstGeom prst="rect">
            <a:avLst/>
          </a:prstGeom>
          <a:noFill/>
          <a:ln w="9525">
            <a:noFill/>
            <a:miter lim="800000"/>
            <a:headEnd/>
            <a:tailEnd/>
          </a:ln>
        </p:spPr>
      </p:pic>
      <p:pic>
        <p:nvPicPr>
          <p:cNvPr id="142342" name="Picture 12"/>
          <p:cNvPicPr>
            <a:picLocks noChangeAspect="1" noChangeArrowheads="1"/>
          </p:cNvPicPr>
          <p:nvPr/>
        </p:nvPicPr>
        <p:blipFill>
          <a:blip r:embed="rId4"/>
          <a:srcRect/>
          <a:stretch>
            <a:fillRect/>
          </a:stretch>
        </p:blipFill>
        <p:spPr bwMode="auto">
          <a:xfrm>
            <a:off x="998538" y="4006850"/>
            <a:ext cx="1781175" cy="1608138"/>
          </a:xfrm>
          <a:prstGeom prst="rect">
            <a:avLst/>
          </a:prstGeom>
          <a:noFill/>
          <a:ln w="9525">
            <a:noFill/>
            <a:miter lim="800000"/>
            <a:headEnd/>
            <a:tailEnd/>
          </a:ln>
        </p:spPr>
      </p:pic>
      <p:pic>
        <p:nvPicPr>
          <p:cNvPr id="142343" name="Picture 13"/>
          <p:cNvPicPr>
            <a:picLocks noChangeAspect="1" noChangeArrowheads="1"/>
          </p:cNvPicPr>
          <p:nvPr/>
        </p:nvPicPr>
        <p:blipFill>
          <a:blip r:embed="rId5"/>
          <a:srcRect/>
          <a:stretch>
            <a:fillRect/>
          </a:stretch>
        </p:blipFill>
        <p:spPr bwMode="auto">
          <a:xfrm>
            <a:off x="998538" y="2243138"/>
            <a:ext cx="1781175" cy="1600200"/>
          </a:xfrm>
          <a:prstGeom prst="rect">
            <a:avLst/>
          </a:prstGeom>
          <a:noFill/>
          <a:ln w="9525">
            <a:noFill/>
            <a:miter lim="800000"/>
            <a:headEnd/>
            <a:tailEnd/>
          </a:ln>
        </p:spPr>
      </p:pic>
      <p:pic>
        <p:nvPicPr>
          <p:cNvPr id="142344" name="Picture 14"/>
          <p:cNvPicPr>
            <a:picLocks noChangeAspect="1" noChangeArrowheads="1"/>
          </p:cNvPicPr>
          <p:nvPr/>
        </p:nvPicPr>
        <p:blipFill>
          <a:blip r:embed="rId6"/>
          <a:srcRect/>
          <a:stretch>
            <a:fillRect/>
          </a:stretch>
        </p:blipFill>
        <p:spPr bwMode="auto">
          <a:xfrm>
            <a:off x="2373313" y="3097213"/>
            <a:ext cx="2300287" cy="1868487"/>
          </a:xfrm>
          <a:prstGeom prst="rect">
            <a:avLst/>
          </a:prstGeom>
          <a:noFill/>
          <a:ln w="9525">
            <a:noFill/>
            <a:miter lim="800000"/>
            <a:headEnd/>
            <a:tailEnd/>
          </a:ln>
        </p:spPr>
      </p:pic>
      <p:pic>
        <p:nvPicPr>
          <p:cNvPr id="142345" name="Picture 15"/>
          <p:cNvPicPr>
            <a:picLocks noChangeAspect="1" noChangeArrowheads="1"/>
          </p:cNvPicPr>
          <p:nvPr/>
        </p:nvPicPr>
        <p:blipFill>
          <a:blip r:embed="rId7"/>
          <a:srcRect/>
          <a:stretch>
            <a:fillRect/>
          </a:stretch>
        </p:blipFill>
        <p:spPr bwMode="auto">
          <a:xfrm>
            <a:off x="2624138" y="4894263"/>
            <a:ext cx="1789112" cy="1600200"/>
          </a:xfrm>
          <a:prstGeom prst="rect">
            <a:avLst/>
          </a:prstGeom>
          <a:noFill/>
          <a:ln w="9525">
            <a:noFill/>
            <a:miter lim="800000"/>
            <a:headEnd/>
            <a:tailEnd/>
          </a:ln>
        </p:spPr>
      </p:pic>
      <p:sp>
        <p:nvSpPr>
          <p:cNvPr id="142346" name="Rectangle 16"/>
          <p:cNvSpPr>
            <a:spLocks noChangeArrowheads="1"/>
          </p:cNvSpPr>
          <p:nvPr/>
        </p:nvSpPr>
        <p:spPr bwMode="auto">
          <a:xfrm>
            <a:off x="6577013" y="2801938"/>
            <a:ext cx="5227637" cy="2311400"/>
          </a:xfrm>
          <a:prstGeom prst="rect">
            <a:avLst/>
          </a:prstGeom>
          <a:noFill/>
          <a:ln w="9525">
            <a:noFill/>
            <a:miter lim="800000"/>
          </a:ln>
        </p:spPr>
        <p:txBody>
          <a:bodyPr lIns="121917" tIns="60958" rIns="121917" bIns="60958">
            <a:spAutoFit/>
          </a:bodyPr>
          <a:lstStyle/>
          <a:p>
            <a:pPr marL="381000" indent="-381000" defTabSz="1219200" eaLnBrk="0" hangingPunct="0">
              <a:buFont typeface="Wingdings" panose="05000000000000000000" pitchFamily="2" charset="2"/>
              <a:buChar char="l"/>
            </a:pPr>
            <a:r>
              <a:rPr lang="zh-CN" altLang="zh-CN" sz="2400">
                <a:sym typeface="宋体" panose="02010600030101010101" pitchFamily="2" charset="-122"/>
              </a:rPr>
              <a:t>新税法设立了</a:t>
            </a:r>
            <a:r>
              <a:rPr lang="en-US" altLang="zh-CN" sz="2400">
                <a:sym typeface="宋体" panose="02010600030101010101" pitchFamily="2" charset="-122"/>
              </a:rPr>
              <a:t>6</a:t>
            </a:r>
            <a:r>
              <a:rPr lang="zh-CN" altLang="zh-CN" sz="2400">
                <a:sym typeface="宋体" panose="02010600030101010101" pitchFamily="2" charset="-122"/>
              </a:rPr>
              <a:t>项专项附加扣除</a:t>
            </a:r>
            <a:endParaRPr lang="zh-CN" altLang="zh-CN" sz="2400">
              <a:sym typeface="Arial" panose="020B0604020202020204" pitchFamily="34" charset="0"/>
            </a:endParaRPr>
          </a:p>
          <a:p>
            <a:pPr marL="381000" indent="-381000" defTabSz="1219200" eaLnBrk="0" hangingPunct="0">
              <a:buFont typeface="Wingdings" panose="05000000000000000000" pitchFamily="2" charset="2"/>
              <a:buChar char="l"/>
            </a:pPr>
            <a:endParaRPr lang="en-US" altLang="zh-CN" sz="2400">
              <a:sym typeface="宋体" panose="02010600030101010101" pitchFamily="2" charset="-122"/>
            </a:endParaRPr>
          </a:p>
          <a:p>
            <a:pPr marL="381000" indent="-381000" defTabSz="1219200" eaLnBrk="0" hangingPunct="0"/>
            <a:endParaRPr lang="en-US" altLang="zh-CN" sz="2400">
              <a:sym typeface="宋体" panose="02010600030101010101" pitchFamily="2" charset="-122"/>
            </a:endParaRPr>
          </a:p>
          <a:p>
            <a:pPr marL="381000" indent="-381000" defTabSz="1219200" eaLnBrk="0" hangingPunct="0">
              <a:buFont typeface="Wingdings" panose="05000000000000000000" pitchFamily="2" charset="2"/>
              <a:buChar char="l"/>
            </a:pPr>
            <a:r>
              <a:rPr lang="en-US" altLang="zh-CN" sz="2400">
                <a:sym typeface="宋体" panose="02010600030101010101" pitchFamily="2" charset="-122"/>
              </a:rPr>
              <a:t>《</a:t>
            </a:r>
            <a:r>
              <a:rPr lang="zh-CN" altLang="en-US" sz="2400">
                <a:sym typeface="宋体" panose="02010600030101010101" pitchFamily="2" charset="-122"/>
              </a:rPr>
              <a:t>个人所得税专项附加扣除暂行办法</a:t>
            </a:r>
            <a:r>
              <a:rPr lang="en-US" altLang="zh-CN" sz="2400">
                <a:sym typeface="宋体" panose="02010600030101010101" pitchFamily="2" charset="-122"/>
              </a:rPr>
              <a:t>》</a:t>
            </a:r>
            <a:r>
              <a:rPr lang="zh-CN" altLang="zh-CN" sz="2400">
                <a:sym typeface="宋体" panose="02010600030101010101" pitchFamily="2" charset="-122"/>
              </a:rPr>
              <a:t>（征求意见稿）对扣除范围、标准和实施步骤作出具体规定</a:t>
            </a:r>
            <a:endParaRPr lang="zh-CN" altLang="zh-CN" sz="2400">
              <a:sym typeface="Arial" panose="020B0604020202020204" pitchFamily="34" charset="0"/>
            </a:endParaRPr>
          </a:p>
        </p:txBody>
      </p:sp>
      <p:pic>
        <p:nvPicPr>
          <p:cNvPr id="53261" name="图片 22"/>
          <p:cNvPicPr>
            <a:picLocks noChangeAspect="1"/>
          </p:cNvPicPr>
          <p:nvPr/>
        </p:nvPicPr>
        <p:blipFill>
          <a:blip r:embed="rId8"/>
          <a:srcRect/>
          <a:stretch>
            <a:fillRect/>
          </a:stretch>
        </p:blipFill>
        <p:spPr bwMode="auto">
          <a:xfrm>
            <a:off x="447675" y="382588"/>
            <a:ext cx="1023938" cy="963612"/>
          </a:xfrm>
          <a:prstGeom prst="rect">
            <a:avLst/>
          </a:prstGeom>
          <a:noFill/>
          <a:ln w="9525">
            <a:noFill/>
            <a:miter lim="800000"/>
            <a:headEnd/>
            <a:tailEnd/>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1000"/>
                                        <p:tgtEl>
                                          <p:spTgt spid="53261"/>
                                        </p:tgtEl>
                                      </p:cBhvr>
                                    </p:animEffect>
                                    <p:anim calcmode="lin" valueType="num">
                                      <p:cBhvr>
                                        <p:cTn id="8" dur="1000" fill="hold"/>
                                        <p:tgtEl>
                                          <p:spTgt spid="53261"/>
                                        </p:tgtEl>
                                        <p:attrNameLst>
                                          <p:attrName>style.rotation</p:attrName>
                                        </p:attrNameLst>
                                      </p:cBhvr>
                                      <p:tavLst>
                                        <p:tav tm="0">
                                          <p:val>
                                            <p:fltVal val="720"/>
                                          </p:val>
                                        </p:tav>
                                        <p:tav tm="100000">
                                          <p:val>
                                            <p:fltVal val="0"/>
                                          </p:val>
                                        </p:tav>
                                      </p:tavLst>
                                    </p:anim>
                                    <p:anim calcmode="lin" valueType="num">
                                      <p:cBhvr>
                                        <p:cTn id="9" dur="1000" fill="hold"/>
                                        <p:tgtEl>
                                          <p:spTgt spid="53261"/>
                                        </p:tgtEl>
                                        <p:attrNameLst>
                                          <p:attrName>ppt_h</p:attrName>
                                        </p:attrNameLst>
                                      </p:cBhvr>
                                      <p:tavLst>
                                        <p:tav tm="0">
                                          <p:val>
                                            <p:fltVal val="0"/>
                                          </p:val>
                                        </p:tav>
                                        <p:tav tm="100000">
                                          <p:val>
                                            <p:strVal val="#ppt_h"/>
                                          </p:val>
                                        </p:tav>
                                      </p:tavLst>
                                    </p:anim>
                                    <p:anim calcmode="lin" valueType="num">
                                      <p:cBhvr>
                                        <p:cTn id="10" dur="1000" fill="hold"/>
                                        <p:tgtEl>
                                          <p:spTgt spid="532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ChangeArrowheads="1"/>
          </p:cNvSpPr>
          <p:nvPr/>
        </p:nvSpPr>
        <p:spPr bwMode="auto">
          <a:xfrm>
            <a:off x="1416050" y="452438"/>
            <a:ext cx="721360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专项附加扣除的办理</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a:ea typeface="微软雅黑" panose="020B0503020204020204" pitchFamily="34" charset="-122"/>
                <a:sym typeface="Arial" panose="020B0604020202020204" pitchFamily="34" charset="0"/>
              </a:rPr>
              <a:t>专项附加扣除怎么办</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sp>
        <p:nvSpPr>
          <p:cNvPr id="143362" name="Freeform 8"/>
          <p:cNvSpPr>
            <a:spLocks noChangeArrowheads="1"/>
          </p:cNvSpPr>
          <p:nvPr/>
        </p:nvSpPr>
        <p:spPr bwMode="auto">
          <a:xfrm flipV="1">
            <a:off x="1588" y="3646488"/>
            <a:ext cx="4229100" cy="252412"/>
          </a:xfrm>
          <a:custGeom>
            <a:avLst/>
            <a:gdLst>
              <a:gd name="T0" fmla="*/ 0 w 4571707"/>
              <a:gd name="T1" fmla="*/ 625159 h 242218"/>
              <a:gd name="T2" fmla="*/ 762049 w 4571707"/>
              <a:gd name="T3" fmla="*/ 625159 h 242218"/>
              <a:gd name="T4" fmla="*/ 762049 w 4571707"/>
              <a:gd name="T5" fmla="*/ 0 h 242218"/>
              <a:gd name="T6" fmla="*/ 0 w 4571707"/>
              <a:gd name="T7" fmla="*/ 0 h 242218"/>
              <a:gd name="T8" fmla="*/ 0 w 4571707"/>
              <a:gd name="T9" fmla="*/ 625159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242218"/>
                </a:moveTo>
                <a:lnTo>
                  <a:pt x="4571707" y="242218"/>
                </a:lnTo>
                <a:lnTo>
                  <a:pt x="4571707" y="0"/>
                </a:lnTo>
                <a:lnTo>
                  <a:pt x="0" y="0"/>
                </a:lnTo>
                <a:lnTo>
                  <a:pt x="0" y="242218"/>
                </a:lnTo>
              </a:path>
            </a:pathLst>
          </a:custGeom>
          <a:solidFill>
            <a:srgbClr val="D99694"/>
          </a:solidFill>
          <a:ln w="9525">
            <a:noFill/>
            <a:round/>
          </a:ln>
        </p:spPr>
        <p:txBody>
          <a:bodyPr/>
          <a:lstStyle/>
          <a:p>
            <a:endParaRPr lang="zh-CN" altLang="en-US"/>
          </a:p>
        </p:txBody>
      </p:sp>
      <p:sp>
        <p:nvSpPr>
          <p:cNvPr id="143363" name="Freeform 9"/>
          <p:cNvSpPr>
            <a:spLocks noChangeArrowheads="1"/>
          </p:cNvSpPr>
          <p:nvPr/>
        </p:nvSpPr>
        <p:spPr bwMode="auto">
          <a:xfrm>
            <a:off x="1588" y="3103563"/>
            <a:ext cx="8686800" cy="250825"/>
          </a:xfrm>
          <a:custGeom>
            <a:avLst/>
            <a:gdLst>
              <a:gd name="T0" fmla="*/ 0 w 4571707"/>
              <a:gd name="T1" fmla="*/ 0 h 242218"/>
              <a:gd name="T2" fmla="*/ 2147483647 w 4571707"/>
              <a:gd name="T3" fmla="*/ 0 h 242218"/>
              <a:gd name="T4" fmla="*/ 2147483647 w 4571707"/>
              <a:gd name="T5" fmla="*/ 540743 h 242218"/>
              <a:gd name="T6" fmla="*/ 0 w 4571707"/>
              <a:gd name="T7" fmla="*/ 540743 h 242218"/>
              <a:gd name="T8" fmla="*/ 0 w 4571707"/>
              <a:gd name="T9" fmla="*/ 0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0"/>
                </a:moveTo>
                <a:lnTo>
                  <a:pt x="4571707" y="0"/>
                </a:lnTo>
                <a:lnTo>
                  <a:pt x="4571707" y="242218"/>
                </a:lnTo>
                <a:lnTo>
                  <a:pt x="0" y="242218"/>
                </a:lnTo>
                <a:lnTo>
                  <a:pt x="0" y="0"/>
                </a:lnTo>
              </a:path>
            </a:pathLst>
          </a:custGeom>
          <a:solidFill>
            <a:srgbClr val="4F81BD"/>
          </a:solidFill>
          <a:ln w="9525">
            <a:noFill/>
            <a:round/>
          </a:ln>
        </p:spPr>
        <p:txBody>
          <a:bodyPr/>
          <a:lstStyle/>
          <a:p>
            <a:endParaRPr lang="zh-CN" altLang="en-US"/>
          </a:p>
        </p:txBody>
      </p:sp>
      <p:sp>
        <p:nvSpPr>
          <p:cNvPr id="143364" name="Freeform 10"/>
          <p:cNvSpPr>
            <a:spLocks noChangeArrowheads="1"/>
          </p:cNvSpPr>
          <p:nvPr/>
        </p:nvSpPr>
        <p:spPr bwMode="auto">
          <a:xfrm flipV="1">
            <a:off x="6273800" y="3646488"/>
            <a:ext cx="5918200" cy="252412"/>
          </a:xfrm>
          <a:custGeom>
            <a:avLst/>
            <a:gdLst>
              <a:gd name="T0" fmla="*/ 0 w 4571707"/>
              <a:gd name="T1" fmla="*/ 625159 h 242218"/>
              <a:gd name="T2" fmla="*/ 1732365536 w 4571707"/>
              <a:gd name="T3" fmla="*/ 625159 h 242218"/>
              <a:gd name="T4" fmla="*/ 1732365536 w 4571707"/>
              <a:gd name="T5" fmla="*/ 0 h 242218"/>
              <a:gd name="T6" fmla="*/ 0 w 4571707"/>
              <a:gd name="T7" fmla="*/ 0 h 242218"/>
              <a:gd name="T8" fmla="*/ 0 w 4571707"/>
              <a:gd name="T9" fmla="*/ 625159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242218"/>
                </a:moveTo>
                <a:lnTo>
                  <a:pt x="4571707" y="242218"/>
                </a:lnTo>
                <a:lnTo>
                  <a:pt x="4571707" y="0"/>
                </a:lnTo>
                <a:lnTo>
                  <a:pt x="0" y="0"/>
                </a:lnTo>
                <a:lnTo>
                  <a:pt x="0" y="242218"/>
                </a:lnTo>
              </a:path>
            </a:pathLst>
          </a:custGeom>
          <a:solidFill>
            <a:srgbClr val="FFC000"/>
          </a:solidFill>
          <a:ln w="9525">
            <a:noFill/>
            <a:round/>
          </a:ln>
        </p:spPr>
        <p:txBody>
          <a:bodyPr/>
          <a:lstStyle/>
          <a:p>
            <a:endParaRPr lang="zh-CN" altLang="en-US"/>
          </a:p>
        </p:txBody>
      </p:sp>
      <p:grpSp>
        <p:nvGrpSpPr>
          <p:cNvPr id="143365" name="Group 11"/>
          <p:cNvGrpSpPr/>
          <p:nvPr/>
        </p:nvGrpSpPr>
        <p:grpSpPr bwMode="auto">
          <a:xfrm>
            <a:off x="5380038" y="3646488"/>
            <a:ext cx="1787525" cy="1784350"/>
            <a:chOff x="5227325" y="4543565"/>
            <a:chExt cx="1735762" cy="1734334"/>
          </a:xfrm>
        </p:grpSpPr>
        <p:sp>
          <p:nvSpPr>
            <p:cNvPr id="143372" name="Oval 12"/>
            <p:cNvSpPr>
              <a:spLocks noChangeArrowheads="1"/>
            </p:cNvSpPr>
            <p:nvPr/>
          </p:nvSpPr>
          <p:spPr bwMode="auto">
            <a:xfrm flipV="1">
              <a:off x="5227325" y="4543565"/>
              <a:ext cx="1735762" cy="1734334"/>
            </a:xfrm>
            <a:prstGeom prst="ellipse">
              <a:avLst/>
            </a:prstGeom>
            <a:solidFill>
              <a:srgbClr val="FFC000"/>
            </a:solidFill>
            <a:ln w="9525">
              <a:noFill/>
              <a:round/>
            </a:ln>
          </p:spPr>
          <p:txBody>
            <a:bodyPr lIns="121917" tIns="60958" rIns="121917" bIns="60958" anchor="ctr"/>
            <a:lstStyle/>
            <a:p>
              <a:pPr algn="ctr" defTabSz="1219200" eaLnBrk="0" hangingPunct="0"/>
              <a:endParaRPr lang="en-US" altLang="zh-CN" sz="2400">
                <a:solidFill>
                  <a:srgbClr val="4F81B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373" name="Oval 13"/>
            <p:cNvSpPr>
              <a:spLocks noChangeArrowheads="1"/>
            </p:cNvSpPr>
            <p:nvPr/>
          </p:nvSpPr>
          <p:spPr bwMode="auto">
            <a:xfrm rot="10800000" flipV="1">
              <a:off x="5461776" y="4767814"/>
              <a:ext cx="1283312" cy="1285836"/>
            </a:xfrm>
            <a:prstGeom prst="ellipse">
              <a:avLst/>
            </a:prstGeom>
            <a:solidFill>
              <a:srgbClr val="F2F2F2"/>
            </a:solidFill>
            <a:ln w="9525">
              <a:noFill/>
              <a:round/>
            </a:ln>
          </p:spPr>
          <p:txBody>
            <a:bodyPr lIns="121917" tIns="47999" rIns="121917" bIns="60958" anchor="ctr"/>
            <a:lstStyle/>
            <a:p>
              <a:pPr algn="ctr" defTabSz="1219200" eaLnBrk="0" hangingPunct="0"/>
              <a:r>
                <a:rPr lang="zh-CN" altLang="en-US" sz="2400" b="1">
                  <a:solidFill>
                    <a:srgbClr val="FFC000"/>
                  </a:solidFill>
                  <a:latin typeface="微软雅黑" panose="020B0503020204020204" pitchFamily="34" charset="-122"/>
                  <a:ea typeface="微软雅黑" panose="020B0503020204020204" pitchFamily="34" charset="-122"/>
                  <a:sym typeface="宋体" panose="02010600030101010101" pitchFamily="2" charset="-122"/>
                </a:rPr>
                <a:t>汇算清缴</a:t>
              </a:r>
              <a:endParaRPr lang="zh-CN" altLang="zh-CN" sz="2400">
                <a:solidFill>
                  <a:srgbClr val="000000"/>
                </a:solidFill>
                <a:sym typeface="Arial" panose="020B0604020202020204" pitchFamily="34" charset="0"/>
              </a:endParaRPr>
            </a:p>
          </p:txBody>
        </p:sp>
      </p:grpSp>
      <p:sp>
        <p:nvSpPr>
          <p:cNvPr id="143366" name="Rectangle 14"/>
          <p:cNvSpPr>
            <a:spLocks noChangeArrowheads="1"/>
          </p:cNvSpPr>
          <p:nvPr/>
        </p:nvSpPr>
        <p:spPr bwMode="auto">
          <a:xfrm>
            <a:off x="239713" y="1701800"/>
            <a:ext cx="11328400" cy="1216025"/>
          </a:xfrm>
          <a:prstGeom prst="rect">
            <a:avLst/>
          </a:prstGeom>
          <a:noFill/>
          <a:ln w="9525">
            <a:noFill/>
            <a:miter lim="800000"/>
          </a:ln>
        </p:spPr>
        <p:txBody>
          <a:bodyPr lIns="121917" tIns="60958" rIns="121917" bIns="60958">
            <a:spAutoFit/>
          </a:bodyPr>
          <a:lstStyle/>
          <a:p>
            <a:pPr marL="381000" indent="-381000" defTabSz="1219200" eaLnBrk="0" hangingPunct="0">
              <a:buSzPct val="100000"/>
              <a:buFont typeface="Wingdings" panose="05000000000000000000" pitchFamily="2" charset="2"/>
              <a:buChar char="ü"/>
            </a:pPr>
            <a:r>
              <a:rPr lang="zh-CN" altLang="zh-CN" sz="2400">
                <a:sym typeface="Arial" panose="020B0604020202020204" pitchFamily="34" charset="0"/>
              </a:rPr>
              <a:t>可以选择预扣预缴环节，由扣缴单位预扣工薪所得税款时进行扣除</a:t>
            </a:r>
            <a:r>
              <a:rPr lang="zh-CN" altLang="en-US" sz="2400">
                <a:sym typeface="Arial" panose="020B0604020202020204" pitchFamily="34" charset="0"/>
              </a:rPr>
              <a:t>。</a:t>
            </a:r>
            <a:endParaRPr lang="zh-CN" altLang="zh-CN" sz="2400">
              <a:sym typeface="Arial" panose="020B0604020202020204" pitchFamily="34" charset="0"/>
            </a:endParaRPr>
          </a:p>
          <a:p>
            <a:pPr marL="381000" indent="-381000" defTabSz="1219200" eaLnBrk="0" hangingPunct="0">
              <a:buSzPct val="100000"/>
              <a:buFont typeface="Wingdings" panose="05000000000000000000" pitchFamily="2" charset="2"/>
              <a:buChar char="ü"/>
            </a:pPr>
            <a:endParaRPr lang="en-US" altLang="zh-CN" sz="2400">
              <a:sym typeface="Arial" panose="020B0604020202020204" pitchFamily="34" charset="0"/>
            </a:endParaRPr>
          </a:p>
          <a:p>
            <a:pPr marL="381000" indent="-381000" defTabSz="1219200" eaLnBrk="0" hangingPunct="0">
              <a:buSzPct val="100000"/>
              <a:buFont typeface="Wingdings" panose="05000000000000000000" pitchFamily="2" charset="2"/>
              <a:buChar char="ü"/>
            </a:pPr>
            <a:r>
              <a:rPr lang="zh-CN" altLang="zh-CN" sz="2400">
                <a:sym typeface="Arial" panose="020B0604020202020204" pitchFamily="34" charset="0"/>
              </a:rPr>
              <a:t>可以选择汇算清缴环节</a:t>
            </a:r>
            <a:r>
              <a:rPr lang="zh-CN" altLang="en-US" sz="2400">
                <a:sym typeface="Arial" panose="020B0604020202020204" pitchFamily="34" charset="0"/>
              </a:rPr>
              <a:t>，</a:t>
            </a:r>
            <a:r>
              <a:rPr lang="zh-CN" altLang="zh-CN" sz="2400">
                <a:sym typeface="Arial" panose="020B0604020202020204" pitchFamily="34" charset="0"/>
              </a:rPr>
              <a:t>自主办理综合所得汇算清缴申报时扣除。</a:t>
            </a:r>
            <a:endParaRPr lang="zh-CN" altLang="zh-CN" sz="2400">
              <a:sym typeface="Arial" panose="020B0604020202020204" pitchFamily="34" charset="0"/>
            </a:endParaRPr>
          </a:p>
        </p:txBody>
      </p:sp>
      <p:pic>
        <p:nvPicPr>
          <p:cNvPr id="143367" name="Picture 15"/>
          <p:cNvPicPr>
            <a:picLocks noChangeAspect="1" noChangeArrowheads="1"/>
          </p:cNvPicPr>
          <p:nvPr/>
        </p:nvPicPr>
        <p:blipFill>
          <a:blip r:embed="rId1"/>
          <a:srcRect/>
          <a:stretch>
            <a:fillRect/>
          </a:stretch>
        </p:blipFill>
        <p:spPr bwMode="auto">
          <a:xfrm>
            <a:off x="3308350" y="3649663"/>
            <a:ext cx="1789113" cy="1779587"/>
          </a:xfrm>
          <a:prstGeom prst="rect">
            <a:avLst/>
          </a:prstGeom>
          <a:noFill/>
          <a:ln w="9525">
            <a:noFill/>
            <a:miter lim="800000"/>
            <a:headEnd/>
            <a:tailEnd/>
          </a:ln>
        </p:spPr>
      </p:pic>
      <p:sp>
        <p:nvSpPr>
          <p:cNvPr id="143368" name="Rectangle 16"/>
          <p:cNvSpPr>
            <a:spLocks noChangeArrowheads="1"/>
          </p:cNvSpPr>
          <p:nvPr/>
        </p:nvSpPr>
        <p:spPr bwMode="auto">
          <a:xfrm>
            <a:off x="265113" y="4005263"/>
            <a:ext cx="3048000" cy="1581150"/>
          </a:xfrm>
          <a:prstGeom prst="rect">
            <a:avLst/>
          </a:prstGeom>
          <a:noFill/>
          <a:ln w="9525">
            <a:noFill/>
            <a:miter lim="800000"/>
          </a:ln>
        </p:spPr>
        <p:txBody>
          <a:bodyPr lIns="121917" tIns="60958" rIns="121917" bIns="60958">
            <a:spAutoFit/>
          </a:bodyPr>
          <a:lstStyle/>
          <a:p>
            <a:pPr defTabSz="1219200" eaLnBrk="0" hangingPunct="0"/>
            <a:r>
              <a:rPr lang="zh-CN" altLang="zh-CN" sz="2400">
                <a:solidFill>
                  <a:schemeClr val="accent2"/>
                </a:solidFill>
                <a:sym typeface="Arial" panose="020B0604020202020204" pitchFamily="34" charset="0"/>
              </a:rPr>
              <a:t>有工资的纳税人</a:t>
            </a:r>
            <a:endParaRPr lang="zh-CN" altLang="zh-CN" sz="2400">
              <a:solidFill>
                <a:schemeClr val="accent2"/>
              </a:solidFill>
              <a:sym typeface="Arial" panose="020B0604020202020204" pitchFamily="34" charset="0"/>
            </a:endParaRPr>
          </a:p>
          <a:p>
            <a:pPr defTabSz="1219200" eaLnBrk="0" hangingPunct="0"/>
            <a:r>
              <a:rPr lang="zh-CN" altLang="zh-CN" sz="2400">
                <a:sym typeface="Arial" panose="020B0604020202020204" pitchFamily="34" charset="0"/>
              </a:rPr>
              <a:t>可以选择在扣缴单位预扣预缴环节办理专项附加扣除。</a:t>
            </a:r>
            <a:endParaRPr lang="zh-CN" altLang="zh-CN" sz="2400">
              <a:sym typeface="Arial" panose="020B0604020202020204" pitchFamily="34" charset="0"/>
            </a:endParaRPr>
          </a:p>
        </p:txBody>
      </p:sp>
      <p:sp>
        <p:nvSpPr>
          <p:cNvPr id="143369" name="Rectangle 17"/>
          <p:cNvSpPr>
            <a:spLocks noChangeArrowheads="1"/>
          </p:cNvSpPr>
          <p:nvPr/>
        </p:nvSpPr>
        <p:spPr bwMode="auto">
          <a:xfrm>
            <a:off x="7231063" y="4005263"/>
            <a:ext cx="4816475" cy="2311400"/>
          </a:xfrm>
          <a:prstGeom prst="rect">
            <a:avLst/>
          </a:prstGeom>
          <a:noFill/>
          <a:ln w="9525">
            <a:noFill/>
            <a:miter lim="800000"/>
          </a:ln>
        </p:spPr>
        <p:txBody>
          <a:bodyPr lIns="121917" tIns="60958" rIns="121917" bIns="60958">
            <a:spAutoFit/>
          </a:bodyPr>
          <a:lstStyle/>
          <a:p>
            <a:pPr defTabSz="1219200" eaLnBrk="0" hangingPunct="0"/>
            <a:r>
              <a:rPr lang="zh-CN" altLang="en-US" sz="2400">
                <a:solidFill>
                  <a:schemeClr val="accent2"/>
                </a:solidFill>
                <a:sym typeface="Arial" panose="020B0604020202020204" pitchFamily="34" charset="0"/>
              </a:rPr>
              <a:t>预扣预缴时</a:t>
            </a:r>
            <a:r>
              <a:rPr lang="zh-CN" altLang="zh-CN" sz="2400">
                <a:solidFill>
                  <a:schemeClr val="accent2"/>
                </a:solidFill>
                <a:sym typeface="Arial" panose="020B0604020202020204" pitchFamily="34" charset="0"/>
              </a:rPr>
              <a:t>没有办理</a:t>
            </a:r>
            <a:r>
              <a:rPr lang="zh-CN" altLang="en-US" sz="2400">
                <a:solidFill>
                  <a:schemeClr val="accent2"/>
                </a:solidFill>
                <a:sym typeface="Arial" panose="020B0604020202020204" pitchFamily="34" charset="0"/>
              </a:rPr>
              <a:t>专项附加扣除</a:t>
            </a:r>
            <a:r>
              <a:rPr lang="zh-CN" altLang="zh-CN" sz="2400">
                <a:solidFill>
                  <a:schemeClr val="accent2"/>
                </a:solidFill>
                <a:sym typeface="Arial" panose="020B0604020202020204" pitchFamily="34" charset="0"/>
              </a:rPr>
              <a:t>或者没有享受到位</a:t>
            </a:r>
            <a:r>
              <a:rPr lang="zh-CN" altLang="en-US" sz="2400">
                <a:solidFill>
                  <a:schemeClr val="accent2"/>
                </a:solidFill>
                <a:sym typeface="Arial" panose="020B0604020202020204" pitchFamily="34" charset="0"/>
              </a:rPr>
              <a:t>的</a:t>
            </a:r>
            <a:endParaRPr lang="zh-CN" altLang="zh-CN" sz="2400">
              <a:solidFill>
                <a:schemeClr val="accent2"/>
              </a:solidFill>
              <a:sym typeface="Arial" panose="020B0604020202020204" pitchFamily="34" charset="0"/>
            </a:endParaRPr>
          </a:p>
          <a:p>
            <a:pPr defTabSz="1219200" eaLnBrk="0" hangingPunct="0"/>
            <a:r>
              <a:rPr lang="zh-CN" altLang="zh-CN" sz="2400">
                <a:sym typeface="Arial" panose="020B0604020202020204" pitchFamily="34" charset="0"/>
              </a:rPr>
              <a:t>在汇算清缴进行专项附加扣除</a:t>
            </a:r>
            <a:endParaRPr lang="zh-CN" altLang="zh-CN" sz="2400">
              <a:sym typeface="Arial" panose="020B0604020202020204" pitchFamily="34" charset="0"/>
            </a:endParaRPr>
          </a:p>
          <a:p>
            <a:pPr defTabSz="1219200" eaLnBrk="0" hangingPunct="0"/>
            <a:r>
              <a:rPr lang="zh-CN" altLang="zh-CN" sz="2400">
                <a:solidFill>
                  <a:schemeClr val="accent2"/>
                </a:solidFill>
                <a:sym typeface="Arial" panose="020B0604020202020204" pitchFamily="34" charset="0"/>
              </a:rPr>
              <a:t>预扣预缴时因没有进行专项附加扣除而多预缴的税款</a:t>
            </a:r>
            <a:endParaRPr lang="zh-CN" altLang="zh-CN" sz="2400">
              <a:solidFill>
                <a:schemeClr val="accent2"/>
              </a:solidFill>
              <a:sym typeface="Arial" panose="020B0604020202020204" pitchFamily="34" charset="0"/>
            </a:endParaRPr>
          </a:p>
          <a:p>
            <a:pPr defTabSz="1219200" eaLnBrk="0" hangingPunct="0"/>
            <a:r>
              <a:rPr lang="zh-CN" altLang="zh-CN" sz="2400">
                <a:sym typeface="Arial" panose="020B0604020202020204" pitchFamily="34" charset="0"/>
              </a:rPr>
              <a:t>纳税人可以申请退税</a:t>
            </a:r>
            <a:endParaRPr lang="zh-CN" altLang="zh-CN" sz="2400">
              <a:sym typeface="Arial" panose="020B0604020202020204" pitchFamily="34" charset="0"/>
            </a:endParaRPr>
          </a:p>
        </p:txBody>
      </p:sp>
      <p:sp>
        <p:nvSpPr>
          <p:cNvPr id="143370" name="Rectangle 18"/>
          <p:cNvSpPr>
            <a:spLocks noChangeArrowheads="1"/>
          </p:cNvSpPr>
          <p:nvPr/>
        </p:nvSpPr>
        <p:spPr bwMode="auto">
          <a:xfrm>
            <a:off x="239713" y="5543550"/>
            <a:ext cx="4427537" cy="493713"/>
          </a:xfrm>
          <a:prstGeom prst="rect">
            <a:avLst/>
          </a:prstGeom>
          <a:noFill/>
          <a:ln w="9525">
            <a:noFill/>
            <a:miter lim="800000"/>
          </a:ln>
        </p:spPr>
        <p:txBody>
          <a:bodyPr lIns="121917" tIns="60958" rIns="121917" bIns="60958">
            <a:spAutoFit/>
          </a:bodyPr>
          <a:lstStyle/>
          <a:p>
            <a:pPr defTabSz="1219200" eaLnBrk="0" hangingPunct="0"/>
            <a:endParaRPr lang="en-US" altLang="zh-CN" sz="2400">
              <a:solidFill>
                <a:srgbClr val="FF0000"/>
              </a:solidFill>
              <a:sym typeface="Arial" panose="020B0604020202020204" pitchFamily="34" charset="0"/>
            </a:endParaRPr>
          </a:p>
        </p:txBody>
      </p:sp>
      <p:pic>
        <p:nvPicPr>
          <p:cNvPr id="60431" name="图片 22"/>
          <p:cNvPicPr>
            <a:picLocks noChangeAspect="1"/>
          </p:cNvPicPr>
          <p:nvPr/>
        </p:nvPicPr>
        <p:blipFill>
          <a:blip r:embed="rId2"/>
          <a:srcRect/>
          <a:stretch>
            <a:fillRect/>
          </a:stretch>
        </p:blipFill>
        <p:spPr bwMode="auto">
          <a:xfrm>
            <a:off x="449263" y="355600"/>
            <a:ext cx="1023937" cy="963613"/>
          </a:xfrm>
          <a:prstGeom prst="rect">
            <a:avLst/>
          </a:prstGeom>
          <a:noFill/>
          <a:ln w="9525">
            <a:noFill/>
            <a:miter lim="800000"/>
            <a:headEnd/>
            <a:tailEnd/>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fade">
                                      <p:cBhvr>
                                        <p:cTn id="7" dur="1000"/>
                                        <p:tgtEl>
                                          <p:spTgt spid="60431"/>
                                        </p:tgtEl>
                                      </p:cBhvr>
                                    </p:animEffect>
                                    <p:anim calcmode="lin" valueType="num">
                                      <p:cBhvr>
                                        <p:cTn id="8" dur="1000" fill="hold"/>
                                        <p:tgtEl>
                                          <p:spTgt spid="60431"/>
                                        </p:tgtEl>
                                        <p:attrNameLst>
                                          <p:attrName>style.rotation</p:attrName>
                                        </p:attrNameLst>
                                      </p:cBhvr>
                                      <p:tavLst>
                                        <p:tav tm="0">
                                          <p:val>
                                            <p:fltVal val="720"/>
                                          </p:val>
                                        </p:tav>
                                        <p:tav tm="100000">
                                          <p:val>
                                            <p:fltVal val="0"/>
                                          </p:val>
                                        </p:tav>
                                      </p:tavLst>
                                    </p:anim>
                                    <p:anim calcmode="lin" valueType="num">
                                      <p:cBhvr>
                                        <p:cTn id="9" dur="1000" fill="hold"/>
                                        <p:tgtEl>
                                          <p:spTgt spid="60431"/>
                                        </p:tgtEl>
                                        <p:attrNameLst>
                                          <p:attrName>ppt_h</p:attrName>
                                        </p:attrNameLst>
                                      </p:cBhvr>
                                      <p:tavLst>
                                        <p:tav tm="0">
                                          <p:val>
                                            <p:fltVal val="0"/>
                                          </p:val>
                                        </p:tav>
                                        <p:tav tm="100000">
                                          <p:val>
                                            <p:strVal val="#ppt_h"/>
                                          </p:val>
                                        </p:tav>
                                      </p:tavLst>
                                    </p:anim>
                                    <p:anim calcmode="lin" valueType="num">
                                      <p:cBhvr>
                                        <p:cTn id="10" dur="1000" fill="hold"/>
                                        <p:tgtEl>
                                          <p:spTgt spid="604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1416050" y="452438"/>
            <a:ext cx="9480550" cy="942975"/>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我该如何在单位办理专项附加扣除</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sp>
        <p:nvSpPr>
          <p:cNvPr id="144386" name="Oval 8"/>
          <p:cNvSpPr>
            <a:spLocks noChangeArrowheads="1"/>
          </p:cNvSpPr>
          <p:nvPr/>
        </p:nvSpPr>
        <p:spPr bwMode="auto">
          <a:xfrm flipH="1">
            <a:off x="3910013" y="5381625"/>
            <a:ext cx="684212" cy="738188"/>
          </a:xfrm>
          <a:prstGeom prst="ellipse">
            <a:avLst/>
          </a:prstGeom>
          <a:solidFill>
            <a:srgbClr val="7030A0"/>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44387" name="Oval 9"/>
          <p:cNvSpPr>
            <a:spLocks noChangeArrowheads="1"/>
          </p:cNvSpPr>
          <p:nvPr/>
        </p:nvSpPr>
        <p:spPr bwMode="auto">
          <a:xfrm flipH="1">
            <a:off x="3917950" y="4273550"/>
            <a:ext cx="684213" cy="739775"/>
          </a:xfrm>
          <a:prstGeom prst="ellipse">
            <a:avLst/>
          </a:prstGeom>
          <a:solidFill>
            <a:srgbClr val="00B0F0"/>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44388" name="Oval 10"/>
          <p:cNvSpPr>
            <a:spLocks noChangeArrowheads="1"/>
          </p:cNvSpPr>
          <p:nvPr/>
        </p:nvSpPr>
        <p:spPr bwMode="auto">
          <a:xfrm flipH="1">
            <a:off x="3902075" y="2747963"/>
            <a:ext cx="684213" cy="741362"/>
          </a:xfrm>
          <a:prstGeom prst="ellipse">
            <a:avLst/>
          </a:prstGeom>
          <a:solidFill>
            <a:srgbClr val="FFC000"/>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44389" name="Oval 11"/>
          <p:cNvSpPr>
            <a:spLocks noChangeArrowheads="1"/>
          </p:cNvSpPr>
          <p:nvPr/>
        </p:nvSpPr>
        <p:spPr bwMode="auto">
          <a:xfrm flipH="1">
            <a:off x="3883025" y="1677988"/>
            <a:ext cx="684213" cy="741362"/>
          </a:xfrm>
          <a:prstGeom prst="ellipse">
            <a:avLst/>
          </a:prstGeom>
          <a:solidFill>
            <a:srgbClr val="D99694"/>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44390" name="Rectangle 12"/>
          <p:cNvSpPr>
            <a:spLocks noChangeArrowheads="1"/>
          </p:cNvSpPr>
          <p:nvPr/>
        </p:nvSpPr>
        <p:spPr bwMode="auto">
          <a:xfrm>
            <a:off x="4632325" y="1679575"/>
            <a:ext cx="6005513" cy="733425"/>
          </a:xfrm>
          <a:prstGeom prst="rect">
            <a:avLst/>
          </a:prstGeom>
          <a:noFill/>
          <a:ln w="9525">
            <a:noFill/>
            <a:miter lim="800000"/>
          </a:ln>
        </p:spPr>
        <p:txBody>
          <a:bodyPr lIns="91438" tIns="45719" rIns="91438" bIns="45719">
            <a:spAutoFit/>
          </a:bodyPr>
          <a:lstStyle/>
          <a:p>
            <a:pPr marL="381000" indent="-381000" defTabSz="1219200">
              <a:buSzPct val="100000"/>
              <a:buFont typeface="Wingdings" panose="05000000000000000000" pitchFamily="2" charset="2"/>
              <a:buChar char="l"/>
            </a:pPr>
            <a:r>
              <a:rPr lang="zh-CN" altLang="en-US" sz="2100" b="1">
                <a:latin typeface="仿宋" panose="02010609060101010101" pitchFamily="49" charset="-122"/>
                <a:ea typeface="仿宋" panose="02010609060101010101" pitchFamily="49" charset="-122"/>
                <a:sym typeface="宋体" panose="02010600030101010101" pitchFamily="2" charset="-122"/>
              </a:rPr>
              <a:t>自行判断</a:t>
            </a:r>
            <a:endParaRPr lang="zh-CN" altLang="zh-CN" sz="2400">
              <a:latin typeface="仿宋" panose="02010609060101010101" pitchFamily="49" charset="-122"/>
              <a:ea typeface="仿宋" panose="02010609060101010101" pitchFamily="49" charset="-122"/>
              <a:sym typeface="Arial" panose="020B0604020202020204" pitchFamily="34" charset="0"/>
            </a:endParaRPr>
          </a:p>
          <a:p>
            <a:pPr marL="381000" indent="-381000" defTabSz="1219200">
              <a:buSzPct val="100000"/>
            </a:pPr>
            <a:r>
              <a:rPr lang="zh-CN" altLang="en-US" sz="2100">
                <a:latin typeface="仿宋" panose="02010609060101010101" pitchFamily="49" charset="-122"/>
                <a:ea typeface="仿宋" panose="02010609060101010101" pitchFamily="49" charset="-122"/>
                <a:sym typeface="宋体" panose="02010600030101010101" pitchFamily="2" charset="-122"/>
              </a:rPr>
              <a:t>   是否符合</a:t>
            </a:r>
            <a:r>
              <a:rPr lang="en-US" altLang="zh-CN" sz="2100">
                <a:latin typeface="仿宋" panose="02010609060101010101" pitchFamily="49" charset="-122"/>
                <a:ea typeface="仿宋" panose="02010609060101010101" pitchFamily="49" charset="-122"/>
                <a:sym typeface="宋体" panose="02010600030101010101" pitchFamily="2" charset="-122"/>
              </a:rPr>
              <a:t>6</a:t>
            </a:r>
            <a:r>
              <a:rPr lang="zh-CN" altLang="en-US" sz="2100">
                <a:latin typeface="仿宋" panose="02010609060101010101" pitchFamily="49" charset="-122"/>
                <a:ea typeface="仿宋" panose="02010609060101010101" pitchFamily="49" charset="-122"/>
                <a:sym typeface="宋体" panose="02010600030101010101" pitchFamily="2" charset="-122"/>
              </a:rPr>
              <a:t>项专项附加扣除范围的规定</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sp>
        <p:nvSpPr>
          <p:cNvPr id="144391" name="Rectangle 13"/>
          <p:cNvSpPr>
            <a:spLocks noChangeArrowheads="1"/>
          </p:cNvSpPr>
          <p:nvPr/>
        </p:nvSpPr>
        <p:spPr bwMode="auto">
          <a:xfrm>
            <a:off x="4605338" y="2700338"/>
            <a:ext cx="7005637" cy="1374775"/>
          </a:xfrm>
          <a:prstGeom prst="rect">
            <a:avLst/>
          </a:prstGeom>
          <a:noFill/>
          <a:ln w="9525">
            <a:noFill/>
            <a:miter lim="800000"/>
          </a:ln>
        </p:spPr>
        <p:txBody>
          <a:bodyPr lIns="91438" tIns="45719" rIns="91438" bIns="45719">
            <a:spAutoFit/>
          </a:bodyPr>
          <a:lstStyle/>
          <a:p>
            <a:pPr marL="381000" indent="-381000" defTabSz="1219200">
              <a:buSzPct val="100000"/>
              <a:buFont typeface="Wingdings" panose="05000000000000000000" pitchFamily="2" charset="2"/>
              <a:buChar char="l"/>
            </a:pPr>
            <a:r>
              <a:rPr lang="zh-CN" altLang="en-US" sz="2100" b="1">
                <a:latin typeface="宋体" panose="02010600030101010101" pitchFamily="2" charset="-122"/>
                <a:ea typeface="仿宋" panose="02010609060101010101" pitchFamily="49" charset="-122"/>
                <a:sym typeface="宋体" panose="02010600030101010101" pitchFamily="2" charset="-122"/>
              </a:rPr>
              <a:t>选择通过单位扣除</a:t>
            </a:r>
            <a:endParaRPr lang="zh-CN" altLang="zh-CN" sz="2400">
              <a:ea typeface="仿宋" panose="02010609060101010101" pitchFamily="49" charset="-122"/>
              <a:sym typeface="Arial" panose="020B0604020202020204" pitchFamily="34" charset="0"/>
            </a:endParaRPr>
          </a:p>
          <a:p>
            <a:pPr marL="381000" indent="-381000" defTabSz="1219200">
              <a:buSzPct val="100000"/>
            </a:pPr>
            <a:r>
              <a:rPr lang="zh-CN" altLang="en-US" sz="2100">
                <a:latin typeface="宋体" panose="02010600030101010101" pitchFamily="2" charset="-122"/>
                <a:ea typeface="仿宋" panose="02010609060101010101" pitchFamily="49" charset="-122"/>
                <a:sym typeface="宋体" panose="02010600030101010101" pitchFamily="2" charset="-122"/>
              </a:rPr>
              <a:t>   通过填写相应表单，将专项附加扣除相关信息提供给扣缴单位，单位接收后在发放工资时，像办理</a:t>
            </a:r>
            <a:r>
              <a:rPr lang="zh-CN" altLang="en-US" sz="2100">
                <a:latin typeface="仿宋" panose="02010609060101010101" pitchFamily="49" charset="-122"/>
                <a:ea typeface="仿宋" panose="02010609060101010101" pitchFamily="49" charset="-122"/>
                <a:sym typeface="宋体" panose="02010600030101010101" pitchFamily="2" charset="-122"/>
              </a:rPr>
              <a:t>“</a:t>
            </a:r>
            <a:r>
              <a:rPr lang="zh-CN" altLang="en-US" sz="2100">
                <a:latin typeface="宋体" panose="02010600030101010101" pitchFamily="2" charset="-122"/>
                <a:ea typeface="仿宋" panose="02010609060101010101" pitchFamily="49" charset="-122"/>
                <a:sym typeface="宋体" panose="02010600030101010101" pitchFamily="2" charset="-122"/>
              </a:rPr>
              <a:t>三险一金</a:t>
            </a:r>
            <a:r>
              <a:rPr lang="zh-CN" altLang="en-US" sz="2100">
                <a:latin typeface="仿宋" panose="02010609060101010101" pitchFamily="49" charset="-122"/>
                <a:ea typeface="仿宋" panose="02010609060101010101" pitchFamily="49" charset="-122"/>
                <a:sym typeface="宋体" panose="02010600030101010101" pitchFamily="2" charset="-122"/>
              </a:rPr>
              <a:t>”</a:t>
            </a:r>
            <a:r>
              <a:rPr lang="zh-CN" altLang="en-US" sz="2100">
                <a:latin typeface="宋体" panose="02010600030101010101" pitchFamily="2" charset="-122"/>
                <a:ea typeface="仿宋" panose="02010609060101010101" pitchFamily="49" charset="-122"/>
                <a:sym typeface="宋体" panose="02010600030101010101" pitchFamily="2" charset="-122"/>
              </a:rPr>
              <a:t>扣除一样，为纳税人办理专项附加扣除。</a:t>
            </a:r>
            <a:endParaRPr lang="zh-CN" altLang="zh-CN" sz="2400">
              <a:ea typeface="仿宋" panose="02010609060101010101" pitchFamily="49" charset="-122"/>
              <a:sym typeface="Arial" panose="020B0604020202020204" pitchFamily="34" charset="0"/>
            </a:endParaRPr>
          </a:p>
        </p:txBody>
      </p:sp>
      <p:sp>
        <p:nvSpPr>
          <p:cNvPr id="144392" name="Rectangle 14"/>
          <p:cNvSpPr>
            <a:spLocks noChangeArrowheads="1"/>
          </p:cNvSpPr>
          <p:nvPr/>
        </p:nvSpPr>
        <p:spPr bwMode="auto">
          <a:xfrm>
            <a:off x="4672013" y="4173538"/>
            <a:ext cx="6011862" cy="1054100"/>
          </a:xfrm>
          <a:prstGeom prst="rect">
            <a:avLst/>
          </a:prstGeom>
          <a:noFill/>
          <a:ln w="9525">
            <a:noFill/>
            <a:miter lim="800000"/>
          </a:ln>
        </p:spPr>
        <p:txBody>
          <a:bodyPr lIns="91438" tIns="45719" rIns="91438" bIns="45719">
            <a:spAutoFit/>
          </a:bodyPr>
          <a:lstStyle/>
          <a:p>
            <a:pPr marL="381000" indent="-381000" defTabSz="1219200">
              <a:buSzPct val="100000"/>
              <a:buFont typeface="Wingdings" panose="05000000000000000000" pitchFamily="2" charset="2"/>
              <a:buChar char="l"/>
            </a:pPr>
            <a:r>
              <a:rPr lang="zh-CN" altLang="en-US" sz="2100" b="1">
                <a:latin typeface="宋体" panose="02010600030101010101" pitchFamily="2" charset="-122"/>
                <a:ea typeface="仿宋" panose="02010609060101010101" pitchFamily="49" charset="-122"/>
                <a:sym typeface="宋体" panose="02010600030101010101" pitchFamily="2" charset="-122"/>
              </a:rPr>
              <a:t>专项可附加扣除信息发生变化</a:t>
            </a:r>
            <a:endParaRPr lang="zh-CN" altLang="zh-CN" sz="2400">
              <a:ea typeface="仿宋" panose="02010609060101010101" pitchFamily="49" charset="-122"/>
              <a:sym typeface="Arial" panose="020B0604020202020204" pitchFamily="34" charset="0"/>
            </a:endParaRPr>
          </a:p>
          <a:p>
            <a:pPr marL="381000" indent="-381000" defTabSz="1219200">
              <a:buSzPct val="100000"/>
            </a:pPr>
            <a:r>
              <a:rPr lang="zh-CN" altLang="en-US" sz="2100">
                <a:latin typeface="宋体" panose="02010600030101010101" pitchFamily="2" charset="-122"/>
                <a:ea typeface="仿宋" panose="02010609060101010101" pitchFamily="49" charset="-122"/>
                <a:sym typeface="宋体" panose="02010600030101010101" pitchFamily="2" charset="-122"/>
              </a:rPr>
              <a:t>   纳税人应当及时通过重新填报相关信息表并提交给单位，以便按照新信息办理扣除。</a:t>
            </a:r>
            <a:endParaRPr lang="zh-CN" altLang="zh-CN" sz="2400">
              <a:ea typeface="仿宋" panose="02010609060101010101" pitchFamily="49" charset="-122"/>
              <a:sym typeface="Arial" panose="020B0604020202020204" pitchFamily="34" charset="0"/>
            </a:endParaRPr>
          </a:p>
        </p:txBody>
      </p:sp>
      <p:sp>
        <p:nvSpPr>
          <p:cNvPr id="144393" name="Rectangle 15"/>
          <p:cNvSpPr>
            <a:spLocks noChangeArrowheads="1"/>
          </p:cNvSpPr>
          <p:nvPr/>
        </p:nvSpPr>
        <p:spPr bwMode="auto">
          <a:xfrm>
            <a:off x="4576763" y="5318125"/>
            <a:ext cx="7156450" cy="1374775"/>
          </a:xfrm>
          <a:prstGeom prst="rect">
            <a:avLst/>
          </a:prstGeom>
          <a:noFill/>
          <a:ln w="9525">
            <a:noFill/>
            <a:miter lim="800000"/>
          </a:ln>
        </p:spPr>
        <p:txBody>
          <a:bodyPr lIns="91438" tIns="45719" rIns="91438" bIns="45719">
            <a:spAutoFit/>
          </a:bodyPr>
          <a:lstStyle/>
          <a:p>
            <a:pPr marL="381000" indent="-381000" defTabSz="1219200">
              <a:buSzPct val="100000"/>
              <a:buFont typeface="Wingdings" panose="05000000000000000000" pitchFamily="2" charset="2"/>
              <a:buChar char="l"/>
            </a:pPr>
            <a:r>
              <a:rPr lang="zh-CN" altLang="en-US" sz="2100" b="1">
                <a:latin typeface="仿宋" panose="02010609060101010101" pitchFamily="49" charset="-122"/>
                <a:ea typeface="仿宋" panose="02010609060101010101" pitchFamily="49" charset="-122"/>
                <a:sym typeface="宋体" panose="02010600030101010101" pitchFamily="2" charset="-122"/>
              </a:rPr>
              <a:t>不愿将个人专项附加扣除信息提供给单位</a:t>
            </a:r>
            <a:endParaRPr lang="zh-CN" altLang="zh-CN" sz="2400">
              <a:latin typeface="仿宋" panose="02010609060101010101" pitchFamily="49" charset="-122"/>
              <a:ea typeface="仿宋" panose="02010609060101010101" pitchFamily="49" charset="-122"/>
              <a:sym typeface="Arial" panose="020B0604020202020204" pitchFamily="34" charset="0"/>
            </a:endParaRPr>
          </a:p>
          <a:p>
            <a:pPr marL="381000" indent="-381000" defTabSz="1219200">
              <a:buSzPct val="100000"/>
            </a:pPr>
            <a:r>
              <a:rPr lang="zh-CN" altLang="en-US" sz="2100">
                <a:latin typeface="仿宋" panose="02010609060101010101" pitchFamily="49" charset="-122"/>
                <a:ea typeface="仿宋" panose="02010609060101010101" pitchFamily="49" charset="-122"/>
                <a:sym typeface="宋体" panose="02010600030101010101" pitchFamily="2" charset="-122"/>
              </a:rPr>
              <a:t>   可以在纳税年度终了后的次年</a:t>
            </a:r>
            <a:r>
              <a:rPr lang="en-US" altLang="zh-CN" sz="2100">
                <a:latin typeface="仿宋" panose="02010609060101010101" pitchFamily="49" charset="-122"/>
                <a:ea typeface="仿宋" panose="02010609060101010101" pitchFamily="49" charset="-122"/>
                <a:sym typeface="宋体" panose="02010600030101010101" pitchFamily="2" charset="-122"/>
              </a:rPr>
              <a:t>3</a:t>
            </a:r>
            <a:r>
              <a:rPr lang="zh-CN" altLang="en-US" sz="2100">
                <a:latin typeface="仿宋" panose="02010609060101010101" pitchFamily="49" charset="-122"/>
                <a:ea typeface="仿宋" panose="02010609060101010101" pitchFamily="49" charset="-122"/>
                <a:sym typeface="宋体" panose="02010600030101010101" pitchFamily="2" charset="-122"/>
              </a:rPr>
              <a:t>月</a:t>
            </a:r>
            <a:r>
              <a:rPr lang="en-US" altLang="zh-CN" sz="2100">
                <a:latin typeface="仿宋" panose="02010609060101010101" pitchFamily="49" charset="-122"/>
                <a:ea typeface="仿宋" panose="02010609060101010101" pitchFamily="49" charset="-122"/>
                <a:sym typeface="宋体" panose="02010600030101010101" pitchFamily="2" charset="-122"/>
              </a:rPr>
              <a:t>1</a:t>
            </a:r>
            <a:r>
              <a:rPr lang="zh-CN" altLang="en-US" sz="2100">
                <a:latin typeface="仿宋" panose="02010609060101010101" pitchFamily="49" charset="-122"/>
                <a:ea typeface="仿宋" panose="02010609060101010101" pitchFamily="49" charset="-122"/>
                <a:sym typeface="宋体" panose="02010600030101010101" pitchFamily="2" charset="-122"/>
              </a:rPr>
              <a:t>日至</a:t>
            </a:r>
            <a:r>
              <a:rPr lang="en-US" altLang="zh-CN" sz="2100">
                <a:latin typeface="仿宋" panose="02010609060101010101" pitchFamily="49" charset="-122"/>
                <a:ea typeface="仿宋" panose="02010609060101010101" pitchFamily="49" charset="-122"/>
                <a:sym typeface="宋体" panose="02010600030101010101" pitchFamily="2" charset="-122"/>
              </a:rPr>
              <a:t>6</a:t>
            </a:r>
            <a:r>
              <a:rPr lang="zh-CN" altLang="en-US" sz="2100">
                <a:latin typeface="仿宋" panose="02010609060101010101" pitchFamily="49" charset="-122"/>
                <a:ea typeface="仿宋" panose="02010609060101010101" pitchFamily="49" charset="-122"/>
                <a:sym typeface="宋体" panose="02010600030101010101" pitchFamily="2" charset="-122"/>
              </a:rPr>
              <a:t>月</a:t>
            </a:r>
            <a:r>
              <a:rPr lang="en-US" altLang="zh-CN" sz="2100">
                <a:latin typeface="仿宋" panose="02010609060101010101" pitchFamily="49" charset="-122"/>
                <a:ea typeface="仿宋" panose="02010609060101010101" pitchFamily="49" charset="-122"/>
                <a:sym typeface="宋体" panose="02010600030101010101" pitchFamily="2" charset="-122"/>
              </a:rPr>
              <a:t>30</a:t>
            </a:r>
            <a:r>
              <a:rPr lang="zh-CN" altLang="en-US" sz="2100">
                <a:latin typeface="仿宋" panose="02010609060101010101" pitchFamily="49" charset="-122"/>
                <a:ea typeface="仿宋" panose="02010609060101010101" pitchFamily="49" charset="-122"/>
                <a:sym typeface="宋体" panose="02010600030101010101" pitchFamily="2" charset="-122"/>
              </a:rPr>
              <a:t>日内，依法向汇算清缴地税务机关办理综合所得汇算清缴时申报扣除。</a:t>
            </a:r>
            <a:endParaRPr lang="zh-CN" altLang="zh-CN" sz="2400">
              <a:latin typeface="仿宋" panose="02010609060101010101" pitchFamily="49" charset="-122"/>
              <a:ea typeface="仿宋" panose="02010609060101010101" pitchFamily="49" charset="-122"/>
              <a:sym typeface="Arial" panose="020B0604020202020204" pitchFamily="34" charset="0"/>
            </a:endParaRPr>
          </a:p>
        </p:txBody>
      </p:sp>
      <p:grpSp>
        <p:nvGrpSpPr>
          <p:cNvPr id="144394" name="Group 16"/>
          <p:cNvGrpSpPr/>
          <p:nvPr/>
        </p:nvGrpSpPr>
        <p:grpSpPr bwMode="auto">
          <a:xfrm>
            <a:off x="1416050" y="2254250"/>
            <a:ext cx="1244600" cy="3551238"/>
            <a:chOff x="3451225" y="1333500"/>
            <a:chExt cx="157163" cy="404813"/>
          </a:xfrm>
        </p:grpSpPr>
        <p:sp>
          <p:nvSpPr>
            <p:cNvPr id="144397" name="Oval 17"/>
            <p:cNvSpPr>
              <a:spLocks noChangeArrowheads="1"/>
            </p:cNvSpPr>
            <p:nvPr/>
          </p:nvSpPr>
          <p:spPr bwMode="auto">
            <a:xfrm>
              <a:off x="3495594" y="1333500"/>
              <a:ext cx="68425" cy="65137"/>
            </a:xfrm>
            <a:prstGeom prst="ellipse">
              <a:avLst/>
            </a:prstGeom>
            <a:solidFill>
              <a:srgbClr val="95B3D7"/>
            </a:solidFill>
            <a:ln w="9525">
              <a:noFill/>
              <a:round/>
            </a:ln>
          </p:spPr>
          <p:txBody>
            <a:bodyPr lIns="121917" tIns="60958" rIns="121917" bIns="60958"/>
            <a:lstStyle/>
            <a:p>
              <a:pPr defTabSz="1219200"/>
              <a:endParaRPr lang="zh-CN" altLang="en-US" sz="1700">
                <a:solidFill>
                  <a:srgbClr val="000000"/>
                </a:solidFill>
                <a:latin typeface="Calibri" panose="020F0502020204030204" pitchFamily="34" charset="0"/>
                <a:sym typeface="Arial" panose="020B0604020202020204" pitchFamily="34" charset="0"/>
              </a:endParaRPr>
            </a:p>
          </p:txBody>
        </p:sp>
        <p:sp>
          <p:nvSpPr>
            <p:cNvPr id="144398" name="Line 18"/>
            <p:cNvSpPr>
              <a:spLocks noChangeArrowheads="1" noChangeShapeType="1"/>
            </p:cNvSpPr>
            <p:nvPr/>
          </p:nvSpPr>
          <p:spPr bwMode="auto">
            <a:xfrm>
              <a:off x="3530608" y="1365345"/>
              <a:ext cx="0" cy="0"/>
            </a:xfrm>
            <a:prstGeom prst="line">
              <a:avLst/>
            </a:prstGeom>
            <a:noFill/>
            <a:ln w="9525">
              <a:noFill/>
              <a:round/>
            </a:ln>
          </p:spPr>
          <p:txBody>
            <a:bodyPr/>
            <a:lstStyle/>
            <a:p>
              <a:endParaRPr lang="zh-CN" altLang="en-US"/>
            </a:p>
          </p:txBody>
        </p:sp>
        <p:sp>
          <p:nvSpPr>
            <p:cNvPr id="144399" name="Line 19"/>
            <p:cNvSpPr>
              <a:spLocks noChangeArrowheads="1" noChangeShapeType="1"/>
            </p:cNvSpPr>
            <p:nvPr/>
          </p:nvSpPr>
          <p:spPr bwMode="auto">
            <a:xfrm>
              <a:off x="3530608" y="1365345"/>
              <a:ext cx="0" cy="0"/>
            </a:xfrm>
            <a:prstGeom prst="line">
              <a:avLst/>
            </a:prstGeom>
            <a:noFill/>
            <a:ln w="9525">
              <a:noFill/>
              <a:round/>
            </a:ln>
          </p:spPr>
          <p:txBody>
            <a:bodyPr/>
            <a:lstStyle/>
            <a:p>
              <a:endParaRPr lang="zh-CN" altLang="en-US"/>
            </a:p>
          </p:txBody>
        </p:sp>
        <p:sp>
          <p:nvSpPr>
            <p:cNvPr id="144400" name="Freeform 20"/>
            <p:cNvSpPr>
              <a:spLocks noChangeArrowheads="1"/>
            </p:cNvSpPr>
            <p:nvPr/>
          </p:nvSpPr>
          <p:spPr bwMode="auto">
            <a:xfrm>
              <a:off x="3451225" y="1406598"/>
              <a:ext cx="157163" cy="331715"/>
            </a:xfrm>
            <a:custGeom>
              <a:avLst/>
              <a:gdLst>
                <a:gd name="T0" fmla="*/ 2147483647 w 70"/>
                <a:gd name="T1" fmla="*/ 0 h 147"/>
                <a:gd name="T2" fmla="*/ 2147483647 w 70"/>
                <a:gd name="T3" fmla="*/ 0 h 147"/>
                <a:gd name="T4" fmla="*/ 2147483647 w 70"/>
                <a:gd name="T5" fmla="*/ 0 h 147"/>
                <a:gd name="T6" fmla="*/ 0 w 70"/>
                <a:gd name="T7" fmla="*/ 2147483647 h 147"/>
                <a:gd name="T8" fmla="*/ 0 w 70"/>
                <a:gd name="T9" fmla="*/ 2147483647 h 147"/>
                <a:gd name="T10" fmla="*/ 2147483647 w 70"/>
                <a:gd name="T11" fmla="*/ 2147483647 h 147"/>
                <a:gd name="T12" fmla="*/ 2147483647 w 70"/>
                <a:gd name="T13" fmla="*/ 2147483647 h 147"/>
                <a:gd name="T14" fmla="*/ 2147483647 w 70"/>
                <a:gd name="T15" fmla="*/ 2147483647 h 147"/>
                <a:gd name="T16" fmla="*/ 2147483647 w 70"/>
                <a:gd name="T17" fmla="*/ 2147483647 h 147"/>
                <a:gd name="T18" fmla="*/ 2147483647 w 70"/>
                <a:gd name="T19" fmla="*/ 2147483647 h 147"/>
                <a:gd name="T20" fmla="*/ 2147483647 w 70"/>
                <a:gd name="T21" fmla="*/ 2147483647 h 147"/>
                <a:gd name="T22" fmla="*/ 2147483647 w 70"/>
                <a:gd name="T23" fmla="*/ 2147483647 h 147"/>
                <a:gd name="T24" fmla="*/ 2147483647 w 70"/>
                <a:gd name="T25" fmla="*/ 2147483647 h 147"/>
                <a:gd name="T26" fmla="*/ 2147483647 w 70"/>
                <a:gd name="T27" fmla="*/ 2147483647 h 147"/>
                <a:gd name="T28" fmla="*/ 2147483647 w 70"/>
                <a:gd name="T29" fmla="*/ 2147483647 h 147"/>
                <a:gd name="T30" fmla="*/ 2147483647 w 70"/>
                <a:gd name="T31" fmla="*/ 2147483647 h 147"/>
                <a:gd name="T32" fmla="*/ 2147483647 w 70"/>
                <a:gd name="T33" fmla="*/ 2147483647 h 147"/>
                <a:gd name="T34" fmla="*/ 2147483647 w 70"/>
                <a:gd name="T35" fmla="*/ 2147483647 h 147"/>
                <a:gd name="T36" fmla="*/ 2147483647 w 70"/>
                <a:gd name="T37" fmla="*/ 2147483647 h 147"/>
                <a:gd name="T38" fmla="*/ 2147483647 w 70"/>
                <a:gd name="T39" fmla="*/ 0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47"/>
                <a:gd name="T62" fmla="*/ 70 w 70"/>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path>
              </a:pathLst>
            </a:custGeom>
            <a:solidFill>
              <a:srgbClr val="95B3D7"/>
            </a:solidFill>
            <a:ln w="9525">
              <a:noFill/>
              <a:round/>
            </a:ln>
          </p:spPr>
          <p:txBody>
            <a:bodyPr/>
            <a:lstStyle/>
            <a:p>
              <a:endParaRPr lang="zh-CN" altLang="en-US"/>
            </a:p>
          </p:txBody>
        </p:sp>
      </p:grpSp>
      <p:sp>
        <p:nvSpPr>
          <p:cNvPr id="144395" name="Rectangle 21"/>
          <p:cNvSpPr>
            <a:spLocks noChangeArrowheads="1"/>
          </p:cNvSpPr>
          <p:nvPr/>
        </p:nvSpPr>
        <p:spPr bwMode="auto">
          <a:xfrm>
            <a:off x="388938" y="1411288"/>
            <a:ext cx="1482725" cy="493712"/>
          </a:xfrm>
          <a:prstGeom prst="rect">
            <a:avLst/>
          </a:prstGeom>
          <a:noFill/>
          <a:ln w="9525">
            <a:noFill/>
            <a:miter lim="800000"/>
          </a:ln>
        </p:spPr>
        <p:txBody>
          <a:bodyPr lIns="121917" tIns="60958" rIns="121917" bIns="60958">
            <a:spAutoFit/>
          </a:bodyPr>
          <a:lstStyle/>
          <a:p>
            <a:pPr defTabSz="1219200" eaLnBrk="0" hangingPunct="0"/>
            <a:r>
              <a:rPr lang="zh-CN" altLang="en-US" sz="2400" b="1">
                <a:solidFill>
                  <a:srgbClr val="558ED5"/>
                </a:solidFill>
                <a:latin typeface="宋体" panose="02010600030101010101" pitchFamily="2" charset="-122"/>
                <a:sym typeface="宋体" panose="02010600030101010101" pitchFamily="2" charset="-122"/>
              </a:rPr>
              <a:t>我是员工</a:t>
            </a:r>
            <a:endParaRPr lang="zh-CN" altLang="zh-CN" sz="2400">
              <a:solidFill>
                <a:srgbClr val="000000"/>
              </a:solidFill>
              <a:sym typeface="Arial" panose="020B0604020202020204" pitchFamily="34" charset="0"/>
            </a:endParaRPr>
          </a:p>
        </p:txBody>
      </p:sp>
      <p:pic>
        <p:nvPicPr>
          <p:cNvPr id="64530" name="图片 22"/>
          <p:cNvPicPr>
            <a:picLocks noChangeAspect="1"/>
          </p:cNvPicPr>
          <p:nvPr/>
        </p:nvPicPr>
        <p:blipFill>
          <a:blip r:embed="rId1"/>
          <a:srcRect/>
          <a:stretch>
            <a:fillRect/>
          </a:stretch>
        </p:blipFill>
        <p:spPr bwMode="auto">
          <a:xfrm>
            <a:off x="476250" y="290513"/>
            <a:ext cx="1023938" cy="963612"/>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4530"/>
                                        </p:tgtEl>
                                        <p:attrNameLst>
                                          <p:attrName>style.visibility</p:attrName>
                                        </p:attrNameLst>
                                      </p:cBhvr>
                                      <p:to>
                                        <p:strVal val="visible"/>
                                      </p:to>
                                    </p:set>
                                    <p:animEffect transition="in" filter="fade">
                                      <p:cBhvr>
                                        <p:cTn id="7" dur="1000"/>
                                        <p:tgtEl>
                                          <p:spTgt spid="64530"/>
                                        </p:tgtEl>
                                      </p:cBhvr>
                                    </p:animEffect>
                                    <p:anim calcmode="lin" valueType="num">
                                      <p:cBhvr>
                                        <p:cTn id="8" dur="1000" fill="hold"/>
                                        <p:tgtEl>
                                          <p:spTgt spid="64530"/>
                                        </p:tgtEl>
                                        <p:attrNameLst>
                                          <p:attrName>style.rotation</p:attrName>
                                        </p:attrNameLst>
                                      </p:cBhvr>
                                      <p:tavLst>
                                        <p:tav tm="0">
                                          <p:val>
                                            <p:fltVal val="720"/>
                                          </p:val>
                                        </p:tav>
                                        <p:tav tm="100000">
                                          <p:val>
                                            <p:fltVal val="0"/>
                                          </p:val>
                                        </p:tav>
                                      </p:tavLst>
                                    </p:anim>
                                    <p:anim calcmode="lin" valueType="num">
                                      <p:cBhvr>
                                        <p:cTn id="9" dur="1000" fill="hold"/>
                                        <p:tgtEl>
                                          <p:spTgt spid="64530"/>
                                        </p:tgtEl>
                                        <p:attrNameLst>
                                          <p:attrName>ppt_h</p:attrName>
                                        </p:attrNameLst>
                                      </p:cBhvr>
                                      <p:tavLst>
                                        <p:tav tm="0">
                                          <p:val>
                                            <p:fltVal val="0"/>
                                          </p:val>
                                        </p:tav>
                                        <p:tav tm="100000">
                                          <p:val>
                                            <p:strVal val="#ppt_h"/>
                                          </p:val>
                                        </p:tav>
                                      </p:tavLst>
                                    </p:anim>
                                    <p:anim calcmode="lin" valueType="num">
                                      <p:cBhvr>
                                        <p:cTn id="10" dur="1000" fill="hold"/>
                                        <p:tgtEl>
                                          <p:spTgt spid="645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ChangeArrowheads="1"/>
          </p:cNvSpPr>
          <p:nvPr/>
        </p:nvSpPr>
        <p:spPr bwMode="auto">
          <a:xfrm>
            <a:off x="1416050" y="452438"/>
            <a:ext cx="948055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办理扣除时，我需要提供什么</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sp>
        <p:nvSpPr>
          <p:cNvPr id="151560" name="Freeform 8"/>
          <p:cNvSpPr>
            <a:spLocks noChangeArrowheads="1"/>
          </p:cNvSpPr>
          <p:nvPr/>
        </p:nvSpPr>
        <p:spPr bwMode="auto">
          <a:xfrm>
            <a:off x="3875088" y="1831975"/>
            <a:ext cx="6067425" cy="4538663"/>
          </a:xfrm>
          <a:custGeom>
            <a:avLst/>
            <a:gdLst/>
            <a:ahLst/>
            <a:cxnLst>
              <a:cxn ang="0">
                <a:pos x="6128642" y="2578165"/>
              </a:cxn>
              <a:cxn ang="0">
                <a:pos x="6205767" y="2544539"/>
              </a:cxn>
              <a:cxn ang="0">
                <a:pos x="6128642" y="2359082"/>
              </a:cxn>
              <a:cxn ang="0">
                <a:pos x="6205767" y="2374918"/>
              </a:cxn>
              <a:cxn ang="0">
                <a:pos x="6128642" y="2359082"/>
              </a:cxn>
              <a:cxn ang="0">
                <a:pos x="6128642" y="2189461"/>
              </a:cxn>
              <a:cxn ang="0">
                <a:pos x="6205767" y="2175435"/>
              </a:cxn>
              <a:cxn ang="0">
                <a:pos x="550566" y="0"/>
              </a:cxn>
              <a:cxn ang="0">
                <a:pos x="1094328" y="483067"/>
              </a:cxn>
              <a:cxn ang="0">
                <a:pos x="3774352" y="902175"/>
              </a:cxn>
              <a:cxn ang="0">
                <a:pos x="3776218" y="1433662"/>
              </a:cxn>
              <a:cxn ang="0">
                <a:pos x="4049878" y="2005814"/>
              </a:cxn>
              <a:cxn ang="0">
                <a:pos x="5752319" y="1999666"/>
              </a:cxn>
              <a:cxn ang="0">
                <a:pos x="6128642" y="2005814"/>
              </a:cxn>
              <a:cxn ang="0">
                <a:pos x="6205767" y="2005162"/>
              </a:cxn>
              <a:cxn ang="0">
                <a:pos x="6460402" y="2740090"/>
              </a:cxn>
              <a:cxn ang="0">
                <a:pos x="4948699" y="2747786"/>
              </a:cxn>
              <a:cxn ang="0">
                <a:pos x="4699917" y="3886050"/>
              </a:cxn>
              <a:cxn ang="0">
                <a:pos x="5162244" y="4427721"/>
              </a:cxn>
              <a:cxn ang="0">
                <a:pos x="4061112" y="4427721"/>
              </a:cxn>
              <a:cxn ang="0">
                <a:pos x="4525038" y="3885889"/>
              </a:cxn>
              <a:cxn ang="0">
                <a:pos x="4906045" y="2578165"/>
              </a:cxn>
              <a:cxn ang="0">
                <a:pos x="5752319" y="2544539"/>
              </a:cxn>
              <a:cxn ang="0">
                <a:pos x="4347719" y="2818199"/>
              </a:cxn>
              <a:cxn ang="0">
                <a:pos x="4345853" y="3200314"/>
              </a:cxn>
              <a:cxn ang="0">
                <a:pos x="3926745" y="3636755"/>
              </a:cxn>
              <a:cxn ang="0">
                <a:pos x="1500080" y="3661988"/>
              </a:cxn>
              <a:cxn ang="0">
                <a:pos x="410133" y="3551030"/>
              </a:cxn>
              <a:cxn ang="0">
                <a:pos x="1500080" y="3440072"/>
              </a:cxn>
              <a:cxn ang="0">
                <a:pos x="3879826" y="3467134"/>
              </a:cxn>
              <a:cxn ang="0">
                <a:pos x="4153486" y="2935531"/>
              </a:cxn>
              <a:cxn ang="0">
                <a:pos x="4155352" y="2794026"/>
              </a:cxn>
              <a:cxn ang="0">
                <a:pos x="5752319" y="2374918"/>
              </a:cxn>
              <a:cxn ang="0">
                <a:pos x="2802547" y="2359082"/>
              </a:cxn>
              <a:cxn ang="0">
                <a:pos x="2260530" y="2824837"/>
              </a:cxn>
              <a:cxn ang="0">
                <a:pos x="2260530" y="1723705"/>
              </a:cxn>
              <a:cxn ang="0">
                <a:pos x="2802547" y="2189461"/>
              </a:cxn>
              <a:cxn ang="0">
                <a:pos x="5752319" y="2175435"/>
              </a:cxn>
              <a:cxn ang="0">
                <a:pos x="3583851" y="1756327"/>
              </a:cxn>
              <a:cxn ang="0">
                <a:pos x="3581985" y="1605112"/>
              </a:cxn>
              <a:cxn ang="0">
                <a:pos x="3308325" y="652688"/>
              </a:cxn>
              <a:cxn ang="0">
                <a:pos x="1089947" y="661524"/>
              </a:cxn>
              <a:cxn ang="0">
                <a:pos x="0" y="550566"/>
              </a:cxn>
            </a:cxnLst>
            <a:rect l="0" t="0" r="r" b="b"/>
            <a:pathLst>
              <a:path w="6460402" h="4978287">
                <a:moveTo>
                  <a:pt x="6128642" y="2544539"/>
                </a:moveTo>
                <a:lnTo>
                  <a:pt x="6128642" y="2578165"/>
                </a:lnTo>
                <a:lnTo>
                  <a:pt x="6205767" y="2578165"/>
                </a:lnTo>
                <a:lnTo>
                  <a:pt x="6205767" y="2544539"/>
                </a:lnTo>
                <a:lnTo>
                  <a:pt x="6128642" y="2544539"/>
                </a:lnTo>
                <a:close/>
                <a:moveTo>
                  <a:pt x="6128642" y="2359082"/>
                </a:moveTo>
                <a:lnTo>
                  <a:pt x="6128642" y="2374918"/>
                </a:lnTo>
                <a:lnTo>
                  <a:pt x="6205767" y="2374918"/>
                </a:lnTo>
                <a:lnTo>
                  <a:pt x="6205767" y="2359082"/>
                </a:lnTo>
                <a:lnTo>
                  <a:pt x="6128642" y="2359082"/>
                </a:lnTo>
                <a:close/>
                <a:moveTo>
                  <a:pt x="6128642" y="2175435"/>
                </a:moveTo>
                <a:lnTo>
                  <a:pt x="6128642" y="2189461"/>
                </a:lnTo>
                <a:lnTo>
                  <a:pt x="6205767" y="2189461"/>
                </a:lnTo>
                <a:lnTo>
                  <a:pt x="6205767" y="2175435"/>
                </a:lnTo>
                <a:lnTo>
                  <a:pt x="6128642"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path>
            </a:pathLst>
          </a:custGeom>
          <a:solidFill>
            <a:srgbClr val="FFFFFF"/>
          </a:solidFill>
          <a:ln w="9525">
            <a:noFill/>
            <a:round/>
          </a:ln>
          <a:effectLst>
            <a:outerShdw dist="127000" dir="2700019" algn="tl" rotWithShape="0">
              <a:srgbClr val="000000">
                <a:alpha val="20000"/>
              </a:srgbClr>
            </a:outerShdw>
          </a:effectLst>
        </p:spPr>
        <p:txBody>
          <a:bodyPr/>
          <a:lstStyle/>
          <a:p>
            <a:pPr>
              <a:defRPr/>
            </a:pPr>
            <a:endParaRPr lang="zh-CN" altLang="en-US"/>
          </a:p>
        </p:txBody>
      </p:sp>
      <p:sp>
        <p:nvSpPr>
          <p:cNvPr id="145411" name="Oval 9"/>
          <p:cNvSpPr>
            <a:spLocks noChangeArrowheads="1"/>
          </p:cNvSpPr>
          <p:nvPr/>
        </p:nvSpPr>
        <p:spPr bwMode="auto">
          <a:xfrm>
            <a:off x="4038600" y="1598613"/>
            <a:ext cx="874713" cy="850900"/>
          </a:xfrm>
          <a:prstGeom prst="ellipse">
            <a:avLst/>
          </a:prstGeom>
          <a:solidFill>
            <a:srgbClr val="F2F2F2"/>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12" name="Oval 10"/>
          <p:cNvSpPr>
            <a:spLocks noChangeArrowheads="1"/>
          </p:cNvSpPr>
          <p:nvPr/>
        </p:nvSpPr>
        <p:spPr bwMode="auto">
          <a:xfrm>
            <a:off x="4424363" y="4375150"/>
            <a:ext cx="873125" cy="849313"/>
          </a:xfrm>
          <a:prstGeom prst="ellipse">
            <a:avLst/>
          </a:prstGeom>
          <a:solidFill>
            <a:srgbClr val="F2F2F2"/>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13" name="Oval 11"/>
          <p:cNvSpPr>
            <a:spLocks noChangeArrowheads="1"/>
          </p:cNvSpPr>
          <p:nvPr/>
        </p:nvSpPr>
        <p:spPr bwMode="auto">
          <a:xfrm>
            <a:off x="7821613" y="5132388"/>
            <a:ext cx="873125" cy="849312"/>
          </a:xfrm>
          <a:prstGeom prst="ellipse">
            <a:avLst/>
          </a:prstGeom>
          <a:solidFill>
            <a:srgbClr val="F2F2F2"/>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14" name="Rectangle 12"/>
          <p:cNvSpPr>
            <a:spLocks noChangeArrowheads="1"/>
          </p:cNvSpPr>
          <p:nvPr/>
        </p:nvSpPr>
        <p:spPr bwMode="auto">
          <a:xfrm>
            <a:off x="2794000" y="1509713"/>
            <a:ext cx="901700" cy="695325"/>
          </a:xfrm>
          <a:prstGeom prst="rect">
            <a:avLst/>
          </a:prstGeom>
          <a:noFill/>
          <a:ln w="9525">
            <a:noFill/>
            <a:miter lim="800000"/>
          </a:ln>
        </p:spPr>
        <p:txBody>
          <a:bodyPr lIns="121917" tIns="60958" rIns="121917" bIns="60958">
            <a:spAutoFit/>
          </a:bodyPr>
          <a:lstStyle/>
          <a:p>
            <a:pPr algn="ctr" defTabSz="1219200" eaLnBrk="0" hangingPunct="0"/>
            <a:r>
              <a:rPr lang="en-US" altLang="zh-CN" sz="3700">
                <a:solidFill>
                  <a:srgbClr val="D99694"/>
                </a:solidFill>
                <a:latin typeface="Impact" panose="020B0806030902050204" pitchFamily="34" charset="0"/>
                <a:sym typeface="Arial" panose="020B0604020202020204" pitchFamily="34" charset="0"/>
              </a:rPr>
              <a:t>01</a:t>
            </a:r>
            <a:endParaRPr lang="zh-CN" altLang="zh-CN" sz="2400">
              <a:solidFill>
                <a:srgbClr val="000000"/>
              </a:solidFill>
              <a:sym typeface="Arial" panose="020B0604020202020204" pitchFamily="34" charset="0"/>
            </a:endParaRPr>
          </a:p>
        </p:txBody>
      </p:sp>
      <p:grpSp>
        <p:nvGrpSpPr>
          <p:cNvPr id="145415" name="Group 13"/>
          <p:cNvGrpSpPr/>
          <p:nvPr/>
        </p:nvGrpSpPr>
        <p:grpSpPr bwMode="auto">
          <a:xfrm>
            <a:off x="4144963" y="1682750"/>
            <a:ext cx="723900" cy="698500"/>
            <a:chOff x="1958" y="795"/>
            <a:chExt cx="342" cy="330"/>
          </a:xfrm>
        </p:grpSpPr>
        <p:pic>
          <p:nvPicPr>
            <p:cNvPr id="145480" name="Picture 14"/>
            <p:cNvPicPr>
              <a:picLocks noChangeAspect="1" noChangeArrowheads="1"/>
            </p:cNvPicPr>
            <p:nvPr/>
          </p:nvPicPr>
          <p:blipFill>
            <a:blip r:embed="rId1"/>
            <a:srcRect/>
            <a:stretch>
              <a:fillRect/>
            </a:stretch>
          </p:blipFill>
          <p:spPr bwMode="auto">
            <a:xfrm>
              <a:off x="1958" y="795"/>
              <a:ext cx="342" cy="330"/>
            </a:xfrm>
            <a:prstGeom prst="rect">
              <a:avLst/>
            </a:prstGeom>
            <a:noFill/>
            <a:ln w="9525">
              <a:noFill/>
              <a:miter lim="800000"/>
              <a:headEnd/>
              <a:tailEnd/>
            </a:ln>
          </p:spPr>
        </p:pic>
        <p:sp>
          <p:nvSpPr>
            <p:cNvPr id="145481" name="Rectangle 15"/>
            <p:cNvSpPr>
              <a:spLocks noChangeArrowheads="1"/>
            </p:cNvSpPr>
            <p:nvPr/>
          </p:nvSpPr>
          <p:spPr bwMode="auto">
            <a:xfrm>
              <a:off x="2010" y="845"/>
              <a:ext cx="239" cy="232"/>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5416" name="Oval 16"/>
          <p:cNvSpPr>
            <a:spLocks noChangeArrowheads="1"/>
          </p:cNvSpPr>
          <p:nvPr/>
        </p:nvSpPr>
        <p:spPr bwMode="auto">
          <a:xfrm>
            <a:off x="5634038" y="3200400"/>
            <a:ext cx="874712" cy="849313"/>
          </a:xfrm>
          <a:prstGeom prst="ellipse">
            <a:avLst/>
          </a:prstGeom>
          <a:solidFill>
            <a:srgbClr val="F2F2F2"/>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nvGrpSpPr>
          <p:cNvPr id="145417" name="Group 17"/>
          <p:cNvGrpSpPr/>
          <p:nvPr/>
        </p:nvGrpSpPr>
        <p:grpSpPr bwMode="auto">
          <a:xfrm>
            <a:off x="5721350" y="3300413"/>
            <a:ext cx="715963" cy="688975"/>
            <a:chOff x="2703" y="1559"/>
            <a:chExt cx="338" cy="326"/>
          </a:xfrm>
        </p:grpSpPr>
        <p:pic>
          <p:nvPicPr>
            <p:cNvPr id="145478" name="Picture 18"/>
            <p:cNvPicPr>
              <a:picLocks noChangeAspect="1" noChangeArrowheads="1"/>
            </p:cNvPicPr>
            <p:nvPr/>
          </p:nvPicPr>
          <p:blipFill>
            <a:blip r:embed="rId2"/>
            <a:srcRect/>
            <a:stretch>
              <a:fillRect/>
            </a:stretch>
          </p:blipFill>
          <p:spPr bwMode="auto">
            <a:xfrm>
              <a:off x="2703" y="1559"/>
              <a:ext cx="338" cy="326"/>
            </a:xfrm>
            <a:prstGeom prst="rect">
              <a:avLst/>
            </a:prstGeom>
            <a:noFill/>
            <a:ln w="9525">
              <a:noFill/>
              <a:miter lim="800000"/>
              <a:headEnd/>
              <a:tailEnd/>
            </a:ln>
          </p:spPr>
        </p:pic>
        <p:sp>
          <p:nvSpPr>
            <p:cNvPr id="145479" name="Rectangle 19"/>
            <p:cNvSpPr>
              <a:spLocks noChangeArrowheads="1"/>
            </p:cNvSpPr>
            <p:nvPr/>
          </p:nvSpPr>
          <p:spPr bwMode="auto">
            <a:xfrm>
              <a:off x="2754" y="1606"/>
              <a:ext cx="239" cy="233"/>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145418" name="Group 20"/>
          <p:cNvGrpSpPr/>
          <p:nvPr/>
        </p:nvGrpSpPr>
        <p:grpSpPr bwMode="auto">
          <a:xfrm>
            <a:off x="4502150" y="4462463"/>
            <a:ext cx="715963" cy="698500"/>
            <a:chOff x="2127" y="2108"/>
            <a:chExt cx="338" cy="330"/>
          </a:xfrm>
        </p:grpSpPr>
        <p:pic>
          <p:nvPicPr>
            <p:cNvPr id="145476" name="Picture 21"/>
            <p:cNvPicPr>
              <a:picLocks noChangeAspect="1" noChangeArrowheads="1"/>
            </p:cNvPicPr>
            <p:nvPr/>
          </p:nvPicPr>
          <p:blipFill>
            <a:blip r:embed="rId3"/>
            <a:srcRect/>
            <a:stretch>
              <a:fillRect/>
            </a:stretch>
          </p:blipFill>
          <p:spPr bwMode="auto">
            <a:xfrm>
              <a:off x="2127" y="2108"/>
              <a:ext cx="338" cy="330"/>
            </a:xfrm>
            <a:prstGeom prst="rect">
              <a:avLst/>
            </a:prstGeom>
            <a:noFill/>
            <a:ln w="9525">
              <a:noFill/>
              <a:miter lim="800000"/>
              <a:headEnd/>
              <a:tailEnd/>
            </a:ln>
          </p:spPr>
        </p:pic>
        <p:sp>
          <p:nvSpPr>
            <p:cNvPr id="145477" name="Rectangle 22"/>
            <p:cNvSpPr>
              <a:spLocks noChangeArrowheads="1"/>
            </p:cNvSpPr>
            <p:nvPr/>
          </p:nvSpPr>
          <p:spPr bwMode="auto">
            <a:xfrm>
              <a:off x="2177" y="2156"/>
              <a:ext cx="239" cy="232"/>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145419" name="Group 23"/>
          <p:cNvGrpSpPr/>
          <p:nvPr/>
        </p:nvGrpSpPr>
        <p:grpSpPr bwMode="auto">
          <a:xfrm>
            <a:off x="7950200" y="5265738"/>
            <a:ext cx="722313" cy="701675"/>
            <a:chOff x="3756" y="2488"/>
            <a:chExt cx="341" cy="331"/>
          </a:xfrm>
        </p:grpSpPr>
        <p:pic>
          <p:nvPicPr>
            <p:cNvPr id="145474" name="Picture 24"/>
            <p:cNvPicPr>
              <a:picLocks noChangeAspect="1" noChangeArrowheads="1"/>
            </p:cNvPicPr>
            <p:nvPr/>
          </p:nvPicPr>
          <p:blipFill>
            <a:blip r:embed="rId4"/>
            <a:srcRect/>
            <a:stretch>
              <a:fillRect/>
            </a:stretch>
          </p:blipFill>
          <p:spPr bwMode="auto">
            <a:xfrm>
              <a:off x="3756" y="2488"/>
              <a:ext cx="341" cy="331"/>
            </a:xfrm>
            <a:prstGeom prst="rect">
              <a:avLst/>
            </a:prstGeom>
            <a:noFill/>
            <a:ln w="9525">
              <a:noFill/>
              <a:miter lim="800000"/>
              <a:headEnd/>
              <a:tailEnd/>
            </a:ln>
          </p:spPr>
        </p:pic>
        <p:sp>
          <p:nvSpPr>
            <p:cNvPr id="145475" name="Rectangle 25"/>
            <p:cNvSpPr>
              <a:spLocks noChangeArrowheads="1"/>
            </p:cNvSpPr>
            <p:nvPr/>
          </p:nvSpPr>
          <p:spPr bwMode="auto">
            <a:xfrm>
              <a:off x="3807" y="2538"/>
              <a:ext cx="239" cy="233"/>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145420" name="Group 26"/>
          <p:cNvGrpSpPr/>
          <p:nvPr/>
        </p:nvGrpSpPr>
        <p:grpSpPr bwMode="auto">
          <a:xfrm>
            <a:off x="8713788" y="3371850"/>
            <a:ext cx="104775" cy="679450"/>
            <a:chOff x="7917305" y="1679687"/>
            <a:chExt cx="213360" cy="853440"/>
          </a:xfrm>
        </p:grpSpPr>
        <p:sp>
          <p:nvSpPr>
            <p:cNvPr id="145470" name="Rectangle 27"/>
            <p:cNvSpPr>
              <a:spLocks noChangeArrowheads="1"/>
            </p:cNvSpPr>
            <p:nvPr/>
          </p:nvSpPr>
          <p:spPr bwMode="auto">
            <a:xfrm>
              <a:off x="7917305" y="1679687"/>
              <a:ext cx="213360" cy="212696"/>
            </a:xfrm>
            <a:prstGeom prst="rect">
              <a:avLst/>
            </a:prstGeom>
            <a:solidFill>
              <a:srgbClr val="D99694"/>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71" name="Rectangle 28"/>
            <p:cNvSpPr>
              <a:spLocks noChangeArrowheads="1"/>
            </p:cNvSpPr>
            <p:nvPr/>
          </p:nvSpPr>
          <p:spPr bwMode="auto">
            <a:xfrm>
              <a:off x="7917305" y="1892383"/>
              <a:ext cx="213360" cy="215353"/>
            </a:xfrm>
            <a:prstGeom prst="rect">
              <a:avLst/>
            </a:prstGeom>
            <a:solidFill>
              <a:srgbClr val="FFC000"/>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72" name="Rectangle 29"/>
            <p:cNvSpPr>
              <a:spLocks noChangeArrowheads="1"/>
            </p:cNvSpPr>
            <p:nvPr/>
          </p:nvSpPr>
          <p:spPr bwMode="auto">
            <a:xfrm>
              <a:off x="7917305" y="2107736"/>
              <a:ext cx="213360" cy="212696"/>
            </a:xfrm>
            <a:prstGeom prst="rect">
              <a:avLst/>
            </a:prstGeom>
            <a:solidFill>
              <a:srgbClr val="0070C0"/>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73" name="Rectangle 30"/>
            <p:cNvSpPr>
              <a:spLocks noChangeArrowheads="1"/>
            </p:cNvSpPr>
            <p:nvPr/>
          </p:nvSpPr>
          <p:spPr bwMode="auto">
            <a:xfrm>
              <a:off x="7917305" y="2320431"/>
              <a:ext cx="213360" cy="212696"/>
            </a:xfrm>
            <a:prstGeom prst="rect">
              <a:avLst/>
            </a:prstGeom>
            <a:solidFill>
              <a:srgbClr val="7030A0"/>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145421" name="Group 31"/>
          <p:cNvGrpSpPr/>
          <p:nvPr/>
        </p:nvGrpSpPr>
        <p:grpSpPr bwMode="auto">
          <a:xfrm rot="16200000" flipH="1">
            <a:off x="3791744" y="4391819"/>
            <a:ext cx="1095375" cy="868363"/>
            <a:chOff x="911201" y="1622002"/>
            <a:chExt cx="2283025" cy="1747386"/>
          </a:xfrm>
        </p:grpSpPr>
        <p:sp>
          <p:nvSpPr>
            <p:cNvPr id="145463" name="Rectangle 32"/>
            <p:cNvSpPr>
              <a:spLocks noChangeArrowheads="1"/>
            </p:cNvSpPr>
            <p:nvPr/>
          </p:nvSpPr>
          <p:spPr bwMode="auto">
            <a:xfrm>
              <a:off x="2026268" y="1677406"/>
              <a:ext cx="61703" cy="490122"/>
            </a:xfrm>
            <a:prstGeom prst="rect">
              <a:avLst/>
            </a:prstGeom>
            <a:solidFill>
              <a:srgbClr val="D9D9D9"/>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4" name="Freeform 33"/>
            <p:cNvSpPr>
              <a:spLocks noChangeArrowheads="1"/>
            </p:cNvSpPr>
            <p:nvPr/>
          </p:nvSpPr>
          <p:spPr bwMode="auto">
            <a:xfrm rot="18900000" flipV="1">
              <a:off x="1285829" y="1822309"/>
              <a:ext cx="1542584" cy="1547077"/>
            </a:xfrm>
            <a:custGeom>
              <a:avLst/>
              <a:gdLst>
                <a:gd name="T0" fmla="*/ 2147483647 w 901730"/>
                <a:gd name="T1" fmla="*/ 0 h 900000"/>
                <a:gd name="T2" fmla="*/ 2147483647 w 901730"/>
                <a:gd name="T3" fmla="*/ 0 h 900000"/>
                <a:gd name="T4" fmla="*/ 399135703 w 901730"/>
                <a:gd name="T5" fmla="*/ 2147483647 h 900000"/>
                <a:gd name="T6" fmla="*/ 0 w 901730"/>
                <a:gd name="T7" fmla="*/ 2147483647 h 900000"/>
                <a:gd name="T8" fmla="*/ 0 w 901730"/>
                <a:gd name="T9" fmla="*/ 2147483647 h 900000"/>
                <a:gd name="T10" fmla="*/ 399226356 w 901730"/>
                <a:gd name="T11" fmla="*/ 2147483647 h 900000"/>
                <a:gd name="T12" fmla="*/ 2147483647 w 901730"/>
                <a:gd name="T13" fmla="*/ 259484 h 900000"/>
                <a:gd name="T14" fmla="*/ 2147483647 w 901730"/>
                <a:gd name="T15" fmla="*/ 0 h 900000"/>
                <a:gd name="T16" fmla="*/ 0 60000 65536"/>
                <a:gd name="T17" fmla="*/ 0 60000 65536"/>
                <a:gd name="T18" fmla="*/ 0 60000 65536"/>
                <a:gd name="T19" fmla="*/ 0 60000 65536"/>
                <a:gd name="T20" fmla="*/ 0 60000 65536"/>
                <a:gd name="T21" fmla="*/ 0 60000 65536"/>
                <a:gd name="T22" fmla="*/ 0 60000 65536"/>
                <a:gd name="T23" fmla="*/ 0 60000 65536"/>
                <a:gd name="T24" fmla="*/ 0 w 901730"/>
                <a:gd name="T25" fmla="*/ 0 h 900000"/>
                <a:gd name="T26" fmla="*/ 901730 w 901730"/>
                <a:gd name="T27" fmla="*/ 900000 h 90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lnTo>
                    <a:pt x="871669" y="0"/>
                  </a:lnTo>
                </a:path>
              </a:pathLst>
            </a:custGeom>
            <a:solidFill>
              <a:srgbClr val="D9D9D9"/>
            </a:solidFill>
            <a:ln w="9525">
              <a:noFill/>
              <a:round/>
            </a:ln>
          </p:spPr>
          <p:txBody>
            <a:bodyPr/>
            <a:lstStyle/>
            <a:p>
              <a:endParaRPr lang="zh-CN" altLang="en-US"/>
            </a:p>
          </p:txBody>
        </p:sp>
        <p:sp>
          <p:nvSpPr>
            <p:cNvPr id="145465" name="Oval 34"/>
            <p:cNvSpPr>
              <a:spLocks noChangeArrowheads="1"/>
            </p:cNvSpPr>
            <p:nvPr/>
          </p:nvSpPr>
          <p:spPr bwMode="auto">
            <a:xfrm>
              <a:off x="911201" y="2589456"/>
              <a:ext cx="96962" cy="98025"/>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6" name="Oval 35"/>
            <p:cNvSpPr>
              <a:spLocks noChangeArrowheads="1"/>
            </p:cNvSpPr>
            <p:nvPr/>
          </p:nvSpPr>
          <p:spPr bwMode="auto">
            <a:xfrm>
              <a:off x="3097264" y="2589456"/>
              <a:ext cx="96962" cy="98025"/>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7" name="Oval 36"/>
            <p:cNvSpPr>
              <a:spLocks noChangeArrowheads="1"/>
            </p:cNvSpPr>
            <p:nvPr/>
          </p:nvSpPr>
          <p:spPr bwMode="auto">
            <a:xfrm>
              <a:off x="1951342" y="2048195"/>
              <a:ext cx="211554" cy="208833"/>
            </a:xfrm>
            <a:prstGeom prst="ellipse">
              <a:avLst/>
            </a:prstGeom>
            <a:solidFill>
              <a:srgbClr val="C0504D">
                <a:alpha val="50195"/>
              </a:srgbClr>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8" name="Oval 37"/>
            <p:cNvSpPr>
              <a:spLocks noChangeArrowheads="1"/>
            </p:cNvSpPr>
            <p:nvPr/>
          </p:nvSpPr>
          <p:spPr bwMode="auto">
            <a:xfrm>
              <a:off x="2008640" y="2107859"/>
              <a:ext cx="96962" cy="98023"/>
            </a:xfrm>
            <a:prstGeom prst="ellipse">
              <a:avLst/>
            </a:prstGeom>
            <a:solidFill>
              <a:srgbClr val="FFFFF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9" name="Oval 38"/>
            <p:cNvSpPr>
              <a:spLocks noChangeArrowheads="1"/>
            </p:cNvSpPr>
            <p:nvPr/>
          </p:nvSpPr>
          <p:spPr bwMode="auto">
            <a:xfrm>
              <a:off x="2008640" y="1622001"/>
              <a:ext cx="96962" cy="98023"/>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5422" name="Rectangle 39"/>
          <p:cNvSpPr>
            <a:spLocks noChangeArrowheads="1"/>
          </p:cNvSpPr>
          <p:nvPr/>
        </p:nvSpPr>
        <p:spPr bwMode="auto">
          <a:xfrm flipH="1">
            <a:off x="3211513" y="4554538"/>
            <a:ext cx="965200" cy="698500"/>
          </a:xfrm>
          <a:prstGeom prst="rect">
            <a:avLst/>
          </a:prstGeom>
          <a:noFill/>
          <a:ln w="9525">
            <a:noFill/>
            <a:miter lim="800000"/>
          </a:ln>
        </p:spPr>
        <p:txBody>
          <a:bodyPr lIns="121917" tIns="60958" rIns="121917" bIns="60958">
            <a:spAutoFit/>
          </a:bodyPr>
          <a:lstStyle/>
          <a:p>
            <a:pPr defTabSz="1219200" eaLnBrk="0" hangingPunct="0"/>
            <a:r>
              <a:rPr lang="en-US" altLang="zh-CN" sz="3700">
                <a:solidFill>
                  <a:srgbClr val="0070C0"/>
                </a:solidFill>
                <a:latin typeface="Impact" panose="020B0806030902050204" pitchFamily="34" charset="0"/>
                <a:sym typeface="Arial" panose="020B0604020202020204" pitchFamily="34" charset="0"/>
              </a:rPr>
              <a:t>03</a:t>
            </a:r>
            <a:endParaRPr lang="zh-CN" altLang="zh-CN" sz="2400">
              <a:solidFill>
                <a:srgbClr val="000000"/>
              </a:solidFill>
              <a:sym typeface="Arial" panose="020B0604020202020204" pitchFamily="34" charset="0"/>
            </a:endParaRPr>
          </a:p>
        </p:txBody>
      </p:sp>
      <p:grpSp>
        <p:nvGrpSpPr>
          <p:cNvPr id="145423" name="Group 40"/>
          <p:cNvGrpSpPr/>
          <p:nvPr/>
        </p:nvGrpSpPr>
        <p:grpSpPr bwMode="auto">
          <a:xfrm rot="16200000" flipH="1">
            <a:off x="7174706" y="5330032"/>
            <a:ext cx="1096963" cy="863600"/>
            <a:chOff x="911201" y="1622002"/>
            <a:chExt cx="2283025" cy="1747386"/>
          </a:xfrm>
        </p:grpSpPr>
        <p:sp>
          <p:nvSpPr>
            <p:cNvPr id="145456" name="Rectangle 41"/>
            <p:cNvSpPr>
              <a:spLocks noChangeArrowheads="1"/>
            </p:cNvSpPr>
            <p:nvPr/>
          </p:nvSpPr>
          <p:spPr bwMode="auto">
            <a:xfrm>
              <a:off x="2026266" y="1677679"/>
              <a:ext cx="61703" cy="492524"/>
            </a:xfrm>
            <a:prstGeom prst="rect">
              <a:avLst/>
            </a:prstGeom>
            <a:solidFill>
              <a:srgbClr val="D9D9D9"/>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7" name="Freeform 42"/>
            <p:cNvSpPr>
              <a:spLocks noChangeArrowheads="1"/>
            </p:cNvSpPr>
            <p:nvPr/>
          </p:nvSpPr>
          <p:spPr bwMode="auto">
            <a:xfrm rot="18900000" flipV="1">
              <a:off x="1285827" y="1823292"/>
              <a:ext cx="1542584" cy="1546095"/>
            </a:xfrm>
            <a:custGeom>
              <a:avLst/>
              <a:gdLst>
                <a:gd name="T0" fmla="*/ 2147483647 w 901730"/>
                <a:gd name="T1" fmla="*/ 0 h 900000"/>
                <a:gd name="T2" fmla="*/ 2147483647 w 901730"/>
                <a:gd name="T3" fmla="*/ 0 h 900000"/>
                <a:gd name="T4" fmla="*/ 399135703 w 901730"/>
                <a:gd name="T5" fmla="*/ 2147483647 h 900000"/>
                <a:gd name="T6" fmla="*/ 0 w 901730"/>
                <a:gd name="T7" fmla="*/ 2147483647 h 900000"/>
                <a:gd name="T8" fmla="*/ 0 w 901730"/>
                <a:gd name="T9" fmla="*/ 2147483647 h 900000"/>
                <a:gd name="T10" fmla="*/ 399226356 w 901730"/>
                <a:gd name="T11" fmla="*/ 2147483647 h 900000"/>
                <a:gd name="T12" fmla="*/ 2147483647 w 901730"/>
                <a:gd name="T13" fmla="*/ 257591 h 900000"/>
                <a:gd name="T14" fmla="*/ 2147483647 w 901730"/>
                <a:gd name="T15" fmla="*/ 0 h 900000"/>
                <a:gd name="T16" fmla="*/ 0 60000 65536"/>
                <a:gd name="T17" fmla="*/ 0 60000 65536"/>
                <a:gd name="T18" fmla="*/ 0 60000 65536"/>
                <a:gd name="T19" fmla="*/ 0 60000 65536"/>
                <a:gd name="T20" fmla="*/ 0 60000 65536"/>
                <a:gd name="T21" fmla="*/ 0 60000 65536"/>
                <a:gd name="T22" fmla="*/ 0 60000 65536"/>
                <a:gd name="T23" fmla="*/ 0 60000 65536"/>
                <a:gd name="T24" fmla="*/ 0 w 901730"/>
                <a:gd name="T25" fmla="*/ 0 h 900000"/>
                <a:gd name="T26" fmla="*/ 901730 w 901730"/>
                <a:gd name="T27" fmla="*/ 900000 h 90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lnTo>
                    <a:pt x="871669" y="0"/>
                  </a:lnTo>
                </a:path>
              </a:pathLst>
            </a:custGeom>
            <a:solidFill>
              <a:srgbClr val="D9D9D9"/>
            </a:solidFill>
            <a:ln w="9525">
              <a:noFill/>
              <a:round/>
            </a:ln>
          </p:spPr>
          <p:txBody>
            <a:bodyPr/>
            <a:lstStyle/>
            <a:p>
              <a:endParaRPr lang="zh-CN" altLang="en-US"/>
            </a:p>
          </p:txBody>
        </p:sp>
        <p:sp>
          <p:nvSpPr>
            <p:cNvPr id="145458" name="Oval 43"/>
            <p:cNvSpPr>
              <a:spLocks noChangeArrowheads="1"/>
            </p:cNvSpPr>
            <p:nvPr/>
          </p:nvSpPr>
          <p:spPr bwMode="auto">
            <a:xfrm>
              <a:off x="911201" y="2585633"/>
              <a:ext cx="96962" cy="102787"/>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9" name="Oval 44"/>
            <p:cNvSpPr>
              <a:spLocks noChangeArrowheads="1"/>
            </p:cNvSpPr>
            <p:nvPr/>
          </p:nvSpPr>
          <p:spPr bwMode="auto">
            <a:xfrm>
              <a:off x="3097264" y="2585633"/>
              <a:ext cx="96962" cy="102787"/>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0" name="Oval 45"/>
            <p:cNvSpPr>
              <a:spLocks noChangeArrowheads="1"/>
            </p:cNvSpPr>
            <p:nvPr/>
          </p:nvSpPr>
          <p:spPr bwMode="auto">
            <a:xfrm>
              <a:off x="1951341" y="2050286"/>
              <a:ext cx="211554" cy="209856"/>
            </a:xfrm>
            <a:prstGeom prst="ellipse">
              <a:avLst/>
            </a:prstGeom>
            <a:solidFill>
              <a:srgbClr val="000000">
                <a:alpha val="50195"/>
              </a:srgbClr>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1" name="Oval 46"/>
            <p:cNvSpPr>
              <a:spLocks noChangeArrowheads="1"/>
            </p:cNvSpPr>
            <p:nvPr/>
          </p:nvSpPr>
          <p:spPr bwMode="auto">
            <a:xfrm>
              <a:off x="2008637" y="2105959"/>
              <a:ext cx="96962" cy="98506"/>
            </a:xfrm>
            <a:prstGeom prst="ellipse">
              <a:avLst/>
            </a:prstGeom>
            <a:solidFill>
              <a:srgbClr val="FFFFF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62" name="Oval 47"/>
            <p:cNvSpPr>
              <a:spLocks noChangeArrowheads="1"/>
            </p:cNvSpPr>
            <p:nvPr/>
          </p:nvSpPr>
          <p:spPr bwMode="auto">
            <a:xfrm>
              <a:off x="2008638" y="1622002"/>
              <a:ext cx="96962" cy="98503"/>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5424" name="Rectangle 48"/>
          <p:cNvSpPr>
            <a:spLocks noChangeArrowheads="1"/>
          </p:cNvSpPr>
          <p:nvPr/>
        </p:nvSpPr>
        <p:spPr bwMode="auto">
          <a:xfrm flipH="1">
            <a:off x="6313488" y="5418138"/>
            <a:ext cx="927100" cy="698500"/>
          </a:xfrm>
          <a:prstGeom prst="rect">
            <a:avLst/>
          </a:prstGeom>
          <a:noFill/>
          <a:ln w="9525">
            <a:noFill/>
            <a:miter lim="800000"/>
          </a:ln>
        </p:spPr>
        <p:txBody>
          <a:bodyPr lIns="121917" tIns="60958" rIns="121917" bIns="60958">
            <a:spAutoFit/>
          </a:bodyPr>
          <a:lstStyle/>
          <a:p>
            <a:pPr defTabSz="1219200" eaLnBrk="0" hangingPunct="0"/>
            <a:r>
              <a:rPr lang="en-US" altLang="zh-CN" sz="3700">
                <a:solidFill>
                  <a:srgbClr val="7030A0"/>
                </a:solidFill>
                <a:latin typeface="Impact" panose="020B0806030902050204" pitchFamily="34" charset="0"/>
                <a:sym typeface="Arial" panose="020B0604020202020204" pitchFamily="34" charset="0"/>
              </a:rPr>
              <a:t>04</a:t>
            </a:r>
            <a:endParaRPr lang="zh-CN" altLang="zh-CN" sz="2400">
              <a:solidFill>
                <a:srgbClr val="000000"/>
              </a:solidFill>
              <a:sym typeface="Arial" panose="020B0604020202020204" pitchFamily="34" charset="0"/>
            </a:endParaRPr>
          </a:p>
        </p:txBody>
      </p:sp>
      <p:grpSp>
        <p:nvGrpSpPr>
          <p:cNvPr id="145425" name="Group 49"/>
          <p:cNvGrpSpPr/>
          <p:nvPr/>
        </p:nvGrpSpPr>
        <p:grpSpPr bwMode="auto">
          <a:xfrm rot="16200000" flipH="1">
            <a:off x="5051425" y="3219451"/>
            <a:ext cx="1095375" cy="863600"/>
            <a:chOff x="911201" y="1622002"/>
            <a:chExt cx="2283025" cy="1747386"/>
          </a:xfrm>
        </p:grpSpPr>
        <p:sp>
          <p:nvSpPr>
            <p:cNvPr id="145449" name="Rectangle 50"/>
            <p:cNvSpPr>
              <a:spLocks noChangeArrowheads="1"/>
            </p:cNvSpPr>
            <p:nvPr/>
          </p:nvSpPr>
          <p:spPr bwMode="auto">
            <a:xfrm>
              <a:off x="2026269" y="1677679"/>
              <a:ext cx="61703" cy="492524"/>
            </a:xfrm>
            <a:prstGeom prst="rect">
              <a:avLst/>
            </a:prstGeom>
            <a:solidFill>
              <a:srgbClr val="D9D9D9"/>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0" name="Freeform 51"/>
            <p:cNvSpPr>
              <a:spLocks noChangeArrowheads="1"/>
            </p:cNvSpPr>
            <p:nvPr/>
          </p:nvSpPr>
          <p:spPr bwMode="auto">
            <a:xfrm rot="18900000" flipV="1">
              <a:off x="1285830" y="1823292"/>
              <a:ext cx="1542584" cy="1546095"/>
            </a:xfrm>
            <a:custGeom>
              <a:avLst/>
              <a:gdLst>
                <a:gd name="T0" fmla="*/ 2147483647 w 901730"/>
                <a:gd name="T1" fmla="*/ 0 h 900000"/>
                <a:gd name="T2" fmla="*/ 2147483647 w 901730"/>
                <a:gd name="T3" fmla="*/ 0 h 900000"/>
                <a:gd name="T4" fmla="*/ 399135703 w 901730"/>
                <a:gd name="T5" fmla="*/ 2147483647 h 900000"/>
                <a:gd name="T6" fmla="*/ 0 w 901730"/>
                <a:gd name="T7" fmla="*/ 2147483647 h 900000"/>
                <a:gd name="T8" fmla="*/ 0 w 901730"/>
                <a:gd name="T9" fmla="*/ 2147483647 h 900000"/>
                <a:gd name="T10" fmla="*/ 399226356 w 901730"/>
                <a:gd name="T11" fmla="*/ 2147483647 h 900000"/>
                <a:gd name="T12" fmla="*/ 2147483647 w 901730"/>
                <a:gd name="T13" fmla="*/ 257591 h 900000"/>
                <a:gd name="T14" fmla="*/ 2147483647 w 901730"/>
                <a:gd name="T15" fmla="*/ 0 h 900000"/>
                <a:gd name="T16" fmla="*/ 0 60000 65536"/>
                <a:gd name="T17" fmla="*/ 0 60000 65536"/>
                <a:gd name="T18" fmla="*/ 0 60000 65536"/>
                <a:gd name="T19" fmla="*/ 0 60000 65536"/>
                <a:gd name="T20" fmla="*/ 0 60000 65536"/>
                <a:gd name="T21" fmla="*/ 0 60000 65536"/>
                <a:gd name="T22" fmla="*/ 0 60000 65536"/>
                <a:gd name="T23" fmla="*/ 0 60000 65536"/>
                <a:gd name="T24" fmla="*/ 0 w 901730"/>
                <a:gd name="T25" fmla="*/ 0 h 900000"/>
                <a:gd name="T26" fmla="*/ 901730 w 901730"/>
                <a:gd name="T27" fmla="*/ 900000 h 90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lnTo>
                    <a:pt x="871669" y="0"/>
                  </a:lnTo>
                </a:path>
              </a:pathLst>
            </a:custGeom>
            <a:solidFill>
              <a:srgbClr val="D9D9D9"/>
            </a:solidFill>
            <a:ln w="9525">
              <a:noFill/>
              <a:round/>
            </a:ln>
          </p:spPr>
          <p:txBody>
            <a:bodyPr/>
            <a:lstStyle/>
            <a:p>
              <a:endParaRPr lang="zh-CN" altLang="en-US"/>
            </a:p>
          </p:txBody>
        </p:sp>
        <p:sp>
          <p:nvSpPr>
            <p:cNvPr id="145451" name="Oval 52"/>
            <p:cNvSpPr>
              <a:spLocks noChangeArrowheads="1"/>
            </p:cNvSpPr>
            <p:nvPr/>
          </p:nvSpPr>
          <p:spPr bwMode="auto">
            <a:xfrm>
              <a:off x="911201" y="2585633"/>
              <a:ext cx="96962" cy="102787"/>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2" name="Oval 53"/>
            <p:cNvSpPr>
              <a:spLocks noChangeArrowheads="1"/>
            </p:cNvSpPr>
            <p:nvPr/>
          </p:nvSpPr>
          <p:spPr bwMode="auto">
            <a:xfrm>
              <a:off x="3097264" y="2585633"/>
              <a:ext cx="96962" cy="102787"/>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3" name="Oval 54"/>
            <p:cNvSpPr>
              <a:spLocks noChangeArrowheads="1"/>
            </p:cNvSpPr>
            <p:nvPr/>
          </p:nvSpPr>
          <p:spPr bwMode="auto">
            <a:xfrm>
              <a:off x="1951341" y="2050286"/>
              <a:ext cx="211554" cy="209856"/>
            </a:xfrm>
            <a:prstGeom prst="ellipse">
              <a:avLst/>
            </a:prstGeom>
            <a:solidFill>
              <a:srgbClr val="FFFFFF">
                <a:alpha val="50195"/>
              </a:srgbClr>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4" name="Oval 55"/>
            <p:cNvSpPr>
              <a:spLocks noChangeArrowheads="1"/>
            </p:cNvSpPr>
            <p:nvPr/>
          </p:nvSpPr>
          <p:spPr bwMode="auto">
            <a:xfrm>
              <a:off x="2008640" y="2105959"/>
              <a:ext cx="96962" cy="98506"/>
            </a:xfrm>
            <a:prstGeom prst="ellipse">
              <a:avLst/>
            </a:prstGeom>
            <a:solidFill>
              <a:srgbClr val="FFFFF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55" name="Oval 56"/>
            <p:cNvSpPr>
              <a:spLocks noChangeArrowheads="1"/>
            </p:cNvSpPr>
            <p:nvPr/>
          </p:nvSpPr>
          <p:spPr bwMode="auto">
            <a:xfrm>
              <a:off x="2008641" y="1622002"/>
              <a:ext cx="96962" cy="98503"/>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5426" name="Rectangle 57"/>
          <p:cNvSpPr>
            <a:spLocks noChangeArrowheads="1"/>
          </p:cNvSpPr>
          <p:nvPr/>
        </p:nvSpPr>
        <p:spPr bwMode="auto">
          <a:xfrm flipH="1">
            <a:off x="4322763" y="3194050"/>
            <a:ext cx="812800" cy="696913"/>
          </a:xfrm>
          <a:prstGeom prst="rect">
            <a:avLst/>
          </a:prstGeom>
          <a:noFill/>
          <a:ln w="9525">
            <a:noFill/>
            <a:miter lim="800000"/>
          </a:ln>
        </p:spPr>
        <p:txBody>
          <a:bodyPr lIns="121917" tIns="60958" rIns="121917" bIns="60958">
            <a:spAutoFit/>
          </a:bodyPr>
          <a:lstStyle/>
          <a:p>
            <a:pPr defTabSz="1219200" eaLnBrk="0" hangingPunct="0"/>
            <a:r>
              <a:rPr lang="en-US" altLang="zh-CN" sz="3700">
                <a:solidFill>
                  <a:srgbClr val="FFC000"/>
                </a:solidFill>
                <a:latin typeface="Impact" panose="020B0806030902050204" pitchFamily="34" charset="0"/>
                <a:sym typeface="Arial" panose="020B0604020202020204" pitchFamily="34" charset="0"/>
              </a:rPr>
              <a:t>02</a:t>
            </a:r>
            <a:endParaRPr lang="zh-CN" altLang="zh-CN" sz="2400">
              <a:solidFill>
                <a:srgbClr val="000000"/>
              </a:solidFill>
              <a:sym typeface="Arial" panose="020B0604020202020204" pitchFamily="34" charset="0"/>
            </a:endParaRPr>
          </a:p>
        </p:txBody>
      </p:sp>
      <p:grpSp>
        <p:nvGrpSpPr>
          <p:cNvPr id="145427" name="Group 58"/>
          <p:cNvGrpSpPr/>
          <p:nvPr/>
        </p:nvGrpSpPr>
        <p:grpSpPr bwMode="auto">
          <a:xfrm rot="14947608" flipH="1">
            <a:off x="3405982" y="1834356"/>
            <a:ext cx="1093788" cy="765175"/>
            <a:chOff x="911201" y="1824478"/>
            <a:chExt cx="2283025" cy="1544910"/>
          </a:xfrm>
        </p:grpSpPr>
        <p:sp>
          <p:nvSpPr>
            <p:cNvPr id="145442" name="Rectangle 59"/>
            <p:cNvSpPr>
              <a:spLocks noChangeArrowheads="1"/>
            </p:cNvSpPr>
            <p:nvPr/>
          </p:nvSpPr>
          <p:spPr bwMode="auto">
            <a:xfrm rot="-4200000">
              <a:off x="1341112" y="1868641"/>
              <a:ext cx="59913" cy="490168"/>
            </a:xfrm>
            <a:prstGeom prst="rect">
              <a:avLst/>
            </a:prstGeom>
            <a:solidFill>
              <a:srgbClr val="D9D9D9"/>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43" name="Freeform 60"/>
            <p:cNvSpPr>
              <a:spLocks noChangeArrowheads="1"/>
            </p:cNvSpPr>
            <p:nvPr/>
          </p:nvSpPr>
          <p:spPr bwMode="auto">
            <a:xfrm rot="18900000" flipV="1">
              <a:off x="1282137" y="1824478"/>
              <a:ext cx="1541152" cy="1544910"/>
            </a:xfrm>
            <a:custGeom>
              <a:avLst/>
              <a:gdLst>
                <a:gd name="T0" fmla="*/ 2147483647 w 901730"/>
                <a:gd name="T1" fmla="*/ 0 h 900000"/>
                <a:gd name="T2" fmla="*/ 2147483647 w 901730"/>
                <a:gd name="T3" fmla="*/ 0 h 900000"/>
                <a:gd name="T4" fmla="*/ 390648981 w 901730"/>
                <a:gd name="T5" fmla="*/ 2147483647 h 900000"/>
                <a:gd name="T6" fmla="*/ 0 w 901730"/>
                <a:gd name="T7" fmla="*/ 2147483647 h 900000"/>
                <a:gd name="T8" fmla="*/ 0 w 901730"/>
                <a:gd name="T9" fmla="*/ 2147483647 h 900000"/>
                <a:gd name="T10" fmla="*/ 390775208 w 901730"/>
                <a:gd name="T11" fmla="*/ 2147483647 h 900000"/>
                <a:gd name="T12" fmla="*/ 2147483647 w 901730"/>
                <a:gd name="T13" fmla="*/ 255022 h 900000"/>
                <a:gd name="T14" fmla="*/ 2147483647 w 901730"/>
                <a:gd name="T15" fmla="*/ 0 h 900000"/>
                <a:gd name="T16" fmla="*/ 0 60000 65536"/>
                <a:gd name="T17" fmla="*/ 0 60000 65536"/>
                <a:gd name="T18" fmla="*/ 0 60000 65536"/>
                <a:gd name="T19" fmla="*/ 0 60000 65536"/>
                <a:gd name="T20" fmla="*/ 0 60000 65536"/>
                <a:gd name="T21" fmla="*/ 0 60000 65536"/>
                <a:gd name="T22" fmla="*/ 0 60000 65536"/>
                <a:gd name="T23" fmla="*/ 0 60000 65536"/>
                <a:gd name="T24" fmla="*/ 0 w 901730"/>
                <a:gd name="T25" fmla="*/ 0 h 900000"/>
                <a:gd name="T26" fmla="*/ 901730 w 901730"/>
                <a:gd name="T27" fmla="*/ 900000 h 90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lnTo>
                    <a:pt x="871669" y="0"/>
                  </a:lnTo>
                </a:path>
              </a:pathLst>
            </a:custGeom>
            <a:solidFill>
              <a:srgbClr val="D9D9D9"/>
            </a:solidFill>
            <a:ln w="9525">
              <a:noFill/>
              <a:round/>
            </a:ln>
          </p:spPr>
          <p:txBody>
            <a:bodyPr/>
            <a:lstStyle/>
            <a:p>
              <a:endParaRPr lang="zh-CN" altLang="en-US"/>
            </a:p>
          </p:txBody>
        </p:sp>
        <p:sp>
          <p:nvSpPr>
            <p:cNvPr id="145444" name="Oval 61"/>
            <p:cNvSpPr>
              <a:spLocks noChangeArrowheads="1"/>
            </p:cNvSpPr>
            <p:nvPr/>
          </p:nvSpPr>
          <p:spPr bwMode="auto">
            <a:xfrm>
              <a:off x="917375" y="2578341"/>
              <a:ext cx="97150" cy="98428"/>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45" name="Oval 62"/>
            <p:cNvSpPr>
              <a:spLocks noChangeArrowheads="1"/>
            </p:cNvSpPr>
            <p:nvPr/>
          </p:nvSpPr>
          <p:spPr bwMode="auto">
            <a:xfrm>
              <a:off x="3096426" y="2579174"/>
              <a:ext cx="97150" cy="98428"/>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46" name="Oval 63"/>
            <p:cNvSpPr>
              <a:spLocks noChangeArrowheads="1"/>
            </p:cNvSpPr>
            <p:nvPr/>
          </p:nvSpPr>
          <p:spPr bwMode="auto">
            <a:xfrm>
              <a:off x="1526966" y="2115917"/>
              <a:ext cx="211964" cy="209696"/>
            </a:xfrm>
            <a:prstGeom prst="ellipse">
              <a:avLst/>
            </a:prstGeom>
            <a:solidFill>
              <a:srgbClr val="4F81BD">
                <a:alpha val="50195"/>
              </a:srgbClr>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47" name="Oval 64"/>
            <p:cNvSpPr>
              <a:spLocks noChangeArrowheads="1"/>
            </p:cNvSpPr>
            <p:nvPr/>
          </p:nvSpPr>
          <p:spPr bwMode="auto">
            <a:xfrm>
              <a:off x="1581821" y="2177071"/>
              <a:ext cx="97150" cy="98428"/>
            </a:xfrm>
            <a:prstGeom prst="ellipse">
              <a:avLst/>
            </a:prstGeom>
            <a:solidFill>
              <a:srgbClr val="FFFFF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5448" name="Oval 65"/>
            <p:cNvSpPr>
              <a:spLocks noChangeArrowheads="1"/>
            </p:cNvSpPr>
            <p:nvPr/>
          </p:nvSpPr>
          <p:spPr bwMode="auto">
            <a:xfrm>
              <a:off x="1059491" y="1966234"/>
              <a:ext cx="101565" cy="98428"/>
            </a:xfrm>
            <a:prstGeom prst="ellipse">
              <a:avLst/>
            </a:prstGeom>
            <a:solidFill>
              <a:srgbClr val="A6A6A6"/>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pic>
        <p:nvPicPr>
          <p:cNvPr id="145428" name="Picture 66"/>
          <p:cNvPicPr>
            <a:picLocks noChangeAspect="1" noChangeArrowheads="1"/>
          </p:cNvPicPr>
          <p:nvPr/>
        </p:nvPicPr>
        <p:blipFill>
          <a:blip r:embed="rId5"/>
          <a:srcRect/>
          <a:stretch>
            <a:fillRect/>
          </a:stretch>
        </p:blipFill>
        <p:spPr bwMode="auto">
          <a:xfrm>
            <a:off x="8177213" y="5486400"/>
            <a:ext cx="268287" cy="277813"/>
          </a:xfrm>
          <a:prstGeom prst="rect">
            <a:avLst/>
          </a:prstGeom>
          <a:noFill/>
          <a:ln w="9525">
            <a:noFill/>
            <a:miter lim="800000"/>
            <a:headEnd/>
            <a:tailEnd/>
          </a:ln>
        </p:spPr>
      </p:pic>
      <p:pic>
        <p:nvPicPr>
          <p:cNvPr id="145429" name="Picture 67"/>
          <p:cNvPicPr>
            <a:picLocks noChangeAspect="1" noChangeArrowheads="1"/>
          </p:cNvPicPr>
          <p:nvPr/>
        </p:nvPicPr>
        <p:blipFill>
          <a:blip r:embed="rId6"/>
          <a:srcRect/>
          <a:stretch>
            <a:fillRect/>
          </a:stretch>
        </p:blipFill>
        <p:spPr bwMode="auto">
          <a:xfrm>
            <a:off x="4762500" y="4673600"/>
            <a:ext cx="260350" cy="309563"/>
          </a:xfrm>
          <a:prstGeom prst="rect">
            <a:avLst/>
          </a:prstGeom>
          <a:noFill/>
          <a:ln w="9525">
            <a:noFill/>
            <a:miter lim="800000"/>
            <a:headEnd/>
            <a:tailEnd/>
          </a:ln>
        </p:spPr>
      </p:pic>
      <p:pic>
        <p:nvPicPr>
          <p:cNvPr id="145430" name="Picture 68"/>
          <p:cNvPicPr>
            <a:picLocks noChangeAspect="1" noChangeArrowheads="1"/>
          </p:cNvPicPr>
          <p:nvPr/>
        </p:nvPicPr>
        <p:blipFill>
          <a:blip r:embed="rId7"/>
          <a:srcRect/>
          <a:stretch>
            <a:fillRect/>
          </a:stretch>
        </p:blipFill>
        <p:spPr bwMode="auto">
          <a:xfrm>
            <a:off x="5967413" y="3511550"/>
            <a:ext cx="339725" cy="300038"/>
          </a:xfrm>
          <a:prstGeom prst="rect">
            <a:avLst/>
          </a:prstGeom>
          <a:noFill/>
          <a:ln w="9525">
            <a:noFill/>
            <a:miter lim="800000"/>
            <a:headEnd/>
            <a:tailEnd/>
          </a:ln>
        </p:spPr>
      </p:pic>
      <p:pic>
        <p:nvPicPr>
          <p:cNvPr id="145431" name="Picture 69"/>
          <p:cNvPicPr>
            <a:picLocks noChangeAspect="1" noChangeArrowheads="1"/>
          </p:cNvPicPr>
          <p:nvPr/>
        </p:nvPicPr>
        <p:blipFill>
          <a:blip r:embed="rId8"/>
          <a:srcRect/>
          <a:stretch>
            <a:fillRect/>
          </a:stretch>
        </p:blipFill>
        <p:spPr bwMode="auto">
          <a:xfrm>
            <a:off x="4316413" y="1878013"/>
            <a:ext cx="331787" cy="300037"/>
          </a:xfrm>
          <a:prstGeom prst="rect">
            <a:avLst/>
          </a:prstGeom>
          <a:noFill/>
          <a:ln w="9525">
            <a:noFill/>
            <a:miter lim="800000"/>
            <a:headEnd/>
            <a:tailEnd/>
          </a:ln>
        </p:spPr>
      </p:pic>
      <p:sp>
        <p:nvSpPr>
          <p:cNvPr id="145432" name="Rectangle 70"/>
          <p:cNvSpPr>
            <a:spLocks noChangeArrowheads="1"/>
          </p:cNvSpPr>
          <p:nvPr/>
        </p:nvSpPr>
        <p:spPr bwMode="auto">
          <a:xfrm>
            <a:off x="128588" y="1519238"/>
            <a:ext cx="3000375" cy="733425"/>
          </a:xfrm>
          <a:prstGeom prst="rect">
            <a:avLst/>
          </a:prstGeom>
          <a:noFill/>
          <a:ln w="9525">
            <a:noFill/>
            <a:miter lim="800000"/>
          </a:ln>
        </p:spPr>
        <p:txBody>
          <a:bodyPr lIns="91438" tIns="45719" rIns="91438" bIns="45719">
            <a:spAutoFit/>
          </a:bodyPr>
          <a:lstStyle/>
          <a:p>
            <a:pPr defTabSz="1219200">
              <a:buSzPct val="100000"/>
            </a:pPr>
            <a:r>
              <a:rPr lang="zh-CN" altLang="en-US" sz="2100">
                <a:latin typeface="宋体" panose="02010600030101010101" pitchFamily="2" charset="-122"/>
                <a:sym typeface="宋体" panose="02010600030101010101" pitchFamily="2" charset="-122"/>
              </a:rPr>
              <a:t>填写专项附加扣除信息表，提交单位办理扣除。</a:t>
            </a:r>
            <a:endParaRPr lang="zh-CN" altLang="zh-CN" sz="2400">
              <a:sym typeface="Arial" panose="020B0604020202020204" pitchFamily="34" charset="0"/>
            </a:endParaRPr>
          </a:p>
        </p:txBody>
      </p:sp>
      <p:sp>
        <p:nvSpPr>
          <p:cNvPr id="145433" name="Rectangle 71"/>
          <p:cNvSpPr>
            <a:spLocks noChangeArrowheads="1"/>
          </p:cNvSpPr>
          <p:nvPr/>
        </p:nvSpPr>
        <p:spPr bwMode="auto">
          <a:xfrm>
            <a:off x="819150" y="3071813"/>
            <a:ext cx="3500438" cy="733425"/>
          </a:xfrm>
          <a:prstGeom prst="rect">
            <a:avLst/>
          </a:prstGeom>
          <a:noFill/>
          <a:ln w="9525">
            <a:noFill/>
            <a:miter lim="800000"/>
          </a:ln>
        </p:spPr>
        <p:txBody>
          <a:bodyPr lIns="91438" tIns="45719" rIns="91438" bIns="45719">
            <a:spAutoFit/>
          </a:bodyPr>
          <a:lstStyle/>
          <a:p>
            <a:pPr defTabSz="1219200">
              <a:buSzPct val="100000"/>
            </a:pPr>
            <a:r>
              <a:rPr lang="zh-CN" altLang="en-US" sz="2100">
                <a:latin typeface="宋体" panose="02010600030101010101" pitchFamily="2" charset="-122"/>
                <a:sym typeface="宋体" panose="02010600030101010101" pitchFamily="2" charset="-122"/>
              </a:rPr>
              <a:t>专项附加扣除相关证明资料，由纳税人留存备查。</a:t>
            </a:r>
            <a:endParaRPr lang="zh-CN" altLang="zh-CN" sz="2400">
              <a:sym typeface="Arial" panose="020B0604020202020204" pitchFamily="34" charset="0"/>
            </a:endParaRPr>
          </a:p>
        </p:txBody>
      </p:sp>
      <p:sp>
        <p:nvSpPr>
          <p:cNvPr id="145434" name="Rectangle 72"/>
          <p:cNvSpPr>
            <a:spLocks noChangeArrowheads="1"/>
          </p:cNvSpPr>
          <p:nvPr/>
        </p:nvSpPr>
        <p:spPr bwMode="auto">
          <a:xfrm>
            <a:off x="184150" y="4292600"/>
            <a:ext cx="3128963" cy="1054100"/>
          </a:xfrm>
          <a:prstGeom prst="rect">
            <a:avLst/>
          </a:prstGeom>
          <a:noFill/>
          <a:ln w="9525">
            <a:noFill/>
            <a:miter lim="800000"/>
          </a:ln>
        </p:spPr>
        <p:txBody>
          <a:bodyPr lIns="91438" tIns="45719" rIns="91438" bIns="45719">
            <a:spAutoFit/>
          </a:bodyPr>
          <a:lstStyle/>
          <a:p>
            <a:pPr defTabSz="1219200">
              <a:buSzPct val="100000"/>
            </a:pPr>
            <a:r>
              <a:rPr lang="zh-CN" altLang="zh-CN" sz="2100">
                <a:latin typeface="Calibri" panose="020F0502020204030204" pitchFamily="34" charset="0"/>
                <a:sym typeface="宋体" panose="02010600030101010101" pitchFamily="2" charset="-122"/>
              </a:rPr>
              <a:t>纳税人应当</a:t>
            </a:r>
            <a:r>
              <a:rPr lang="zh-CN" altLang="en-US" sz="2100">
                <a:latin typeface="Calibri" panose="020F0502020204030204" pitchFamily="34" charset="0"/>
                <a:sym typeface="宋体" panose="02010600030101010101" pitchFamily="2" charset="-122"/>
              </a:rPr>
              <a:t>对</a:t>
            </a:r>
            <a:r>
              <a:rPr lang="zh-CN" altLang="zh-CN" sz="2100">
                <a:latin typeface="Calibri" panose="020F0502020204030204" pitchFamily="34" charset="0"/>
                <a:sym typeface="宋体" panose="02010600030101010101" pitchFamily="2" charset="-122"/>
              </a:rPr>
              <a:t>本人填写并确认过的专项附加扣除信息负责。</a:t>
            </a:r>
            <a:endParaRPr lang="zh-CN" altLang="zh-CN" sz="2400">
              <a:sym typeface="Arial" panose="020B0604020202020204" pitchFamily="34" charset="0"/>
            </a:endParaRPr>
          </a:p>
        </p:txBody>
      </p:sp>
      <p:sp>
        <p:nvSpPr>
          <p:cNvPr id="145435" name="Rectangle 73"/>
          <p:cNvSpPr>
            <a:spLocks noChangeArrowheads="1"/>
          </p:cNvSpPr>
          <p:nvPr/>
        </p:nvSpPr>
        <p:spPr bwMode="auto">
          <a:xfrm>
            <a:off x="1328738" y="5561013"/>
            <a:ext cx="5248275" cy="733425"/>
          </a:xfrm>
          <a:prstGeom prst="rect">
            <a:avLst/>
          </a:prstGeom>
          <a:noFill/>
          <a:ln w="9525">
            <a:noFill/>
            <a:miter lim="800000"/>
          </a:ln>
        </p:spPr>
        <p:txBody>
          <a:bodyPr lIns="91438" tIns="45719" rIns="91438" bIns="45719">
            <a:spAutoFit/>
          </a:bodyPr>
          <a:lstStyle/>
          <a:p>
            <a:pPr defTabSz="1219200">
              <a:buSzPct val="100000"/>
            </a:pPr>
            <a:r>
              <a:rPr lang="zh-CN" altLang="zh-CN" sz="2100">
                <a:latin typeface="Calibri" panose="020F0502020204030204" pitchFamily="34" charset="0"/>
                <a:sym typeface="宋体" panose="02010600030101010101" pitchFamily="2" charset="-122"/>
              </a:rPr>
              <a:t>税务机关将尽量简化办税手续，尽可能少的采集相关必要信息，减少资料报送。</a:t>
            </a:r>
            <a:endParaRPr lang="zh-CN" altLang="zh-CN" sz="2400">
              <a:sym typeface="Arial" panose="020B0604020202020204" pitchFamily="34" charset="0"/>
            </a:endParaRPr>
          </a:p>
        </p:txBody>
      </p:sp>
      <p:sp>
        <p:nvSpPr>
          <p:cNvPr id="145436" name="AutoShape 74"/>
          <p:cNvSpPr>
            <a:spLocks noChangeArrowheads="1"/>
          </p:cNvSpPr>
          <p:nvPr/>
        </p:nvSpPr>
        <p:spPr bwMode="auto">
          <a:xfrm>
            <a:off x="9282113" y="1319213"/>
            <a:ext cx="2436812" cy="328612"/>
          </a:xfrm>
          <a:prstGeom prst="homePlate">
            <a:avLst>
              <a:gd name="adj" fmla="val 50981"/>
            </a:avLst>
          </a:prstGeom>
          <a:solidFill>
            <a:srgbClr val="4F81BD"/>
          </a:solidFill>
          <a:ln w="9525">
            <a:noFill/>
            <a:miter lim="800000"/>
          </a:ln>
        </p:spPr>
        <p:txBody>
          <a:bodyPr lIns="121917" tIns="60958" rIns="121917" bIns="60958" anchor="ctr"/>
          <a:lstStyle/>
          <a:p>
            <a:pPr algn="ctr" defTabSz="1219200" eaLnBrk="0" hangingPunct="0"/>
            <a:r>
              <a:rPr lang="zh-CN" altLang="en-US" sz="2400">
                <a:solidFill>
                  <a:srgbClr val="FFFFFF"/>
                </a:solidFill>
                <a:latin typeface="Calibri" panose="020F0502020204030204" pitchFamily="34" charset="0"/>
                <a:sym typeface="宋体" panose="02010600030101010101" pitchFamily="2" charset="-122"/>
              </a:rPr>
              <a:t>以</a:t>
            </a:r>
            <a:r>
              <a:rPr lang="zh-CN" altLang="zh-CN" sz="2400">
                <a:solidFill>
                  <a:srgbClr val="FFFFFF"/>
                </a:solidFill>
                <a:latin typeface="Calibri" panose="020F0502020204030204" pitchFamily="34" charset="0"/>
                <a:sym typeface="宋体" panose="02010600030101010101" pitchFamily="2" charset="-122"/>
              </a:rPr>
              <a:t>子女教育</a:t>
            </a:r>
            <a:r>
              <a:rPr lang="zh-CN" altLang="en-US" sz="2400">
                <a:solidFill>
                  <a:srgbClr val="FFFFFF"/>
                </a:solidFill>
                <a:latin typeface="Calibri" panose="020F0502020204030204" pitchFamily="34" charset="0"/>
                <a:sym typeface="宋体" panose="02010600030101010101" pitchFamily="2" charset="-122"/>
              </a:rPr>
              <a:t>例</a:t>
            </a:r>
            <a:endParaRPr lang="zh-CN" altLang="zh-CN" sz="2400">
              <a:solidFill>
                <a:srgbClr val="000000"/>
              </a:solidFill>
              <a:sym typeface="Arial" panose="020B0604020202020204" pitchFamily="34" charset="0"/>
            </a:endParaRPr>
          </a:p>
        </p:txBody>
      </p:sp>
      <p:sp>
        <p:nvSpPr>
          <p:cNvPr id="145437" name="Rectangle 75"/>
          <p:cNvSpPr/>
          <p:nvPr/>
        </p:nvSpPr>
        <p:spPr bwMode="auto">
          <a:xfrm>
            <a:off x="9037638" y="3208338"/>
            <a:ext cx="1249362" cy="1071562"/>
          </a:xfrm>
          <a:prstGeom prst="rect">
            <a:avLst/>
          </a:prstGeom>
          <a:solidFill>
            <a:srgbClr val="FFFFFF"/>
          </a:solidFill>
          <a:ln w="9525">
            <a:solidFill>
              <a:srgbClr val="FFFFFF"/>
            </a:solidFill>
            <a:miter lim="800000"/>
          </a:ln>
        </p:spPr>
        <p:txBody>
          <a:bodyPr lIns="121917" tIns="60958" rIns="121917" bIns="60958"/>
          <a:lstStyle/>
          <a:p>
            <a:pPr defTabSz="1219200">
              <a:buSzPct val="100000"/>
            </a:pPr>
            <a:endParaRPr lang="zh-CN" altLang="en-US" sz="3200">
              <a:solidFill>
                <a:srgbClr val="000000"/>
              </a:solidFill>
              <a:sym typeface="Arial" panose="020B0604020202020204" pitchFamily="34" charset="0"/>
            </a:endParaRPr>
          </a:p>
        </p:txBody>
      </p:sp>
      <p:sp>
        <p:nvSpPr>
          <p:cNvPr id="151628" name="AutoShape 76"/>
          <p:cNvSpPr>
            <a:spLocks noChangeArrowheads="1"/>
          </p:cNvSpPr>
          <p:nvPr/>
        </p:nvSpPr>
        <p:spPr bwMode="auto">
          <a:xfrm rot="5400000">
            <a:off x="8840788" y="3192463"/>
            <a:ext cx="1266825" cy="1127125"/>
          </a:xfrm>
          <a:prstGeom prst="triangle">
            <a:avLst>
              <a:gd name="adj" fmla="val 50000"/>
            </a:avLst>
          </a:prstGeom>
          <a:gradFill rotWithShape="0">
            <a:gsLst>
              <a:gs pos="0">
                <a:srgbClr val="FFFFFF"/>
              </a:gs>
              <a:gs pos="50000">
                <a:srgbClr val="FFFFFF"/>
              </a:gs>
              <a:gs pos="100000">
                <a:srgbClr val="E8E8E8"/>
              </a:gs>
            </a:gsLst>
            <a:lin ang="0" scaled="1"/>
          </a:gradFill>
          <a:ln w="9525">
            <a:noFill/>
            <a:miter lim="800000"/>
          </a:ln>
          <a:effectLst>
            <a:outerShdw dist="101599" dir="2700000" algn="tl" rotWithShape="0">
              <a:srgbClr val="000000">
                <a:alpha val="20000"/>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sp>
        <p:nvSpPr>
          <p:cNvPr id="145439" name="Rectangle 77"/>
          <p:cNvSpPr>
            <a:spLocks noChangeArrowheads="1"/>
          </p:cNvSpPr>
          <p:nvPr/>
        </p:nvSpPr>
        <p:spPr bwMode="auto">
          <a:xfrm>
            <a:off x="9091613" y="1620838"/>
            <a:ext cx="3367087" cy="1644650"/>
          </a:xfrm>
          <a:prstGeom prst="rect">
            <a:avLst/>
          </a:prstGeom>
          <a:noFill/>
          <a:ln w="9525">
            <a:noFill/>
            <a:miter lim="800000"/>
          </a:ln>
        </p:spPr>
        <p:txBody>
          <a:bodyPr lIns="121917" tIns="60958" rIns="121917" bIns="60958">
            <a:spAutoFit/>
          </a:bodyPr>
          <a:lstStyle/>
          <a:p>
            <a:pPr marL="381000" indent="-381000" defTabSz="1219200" eaLnBrk="0" hangingPunct="0">
              <a:buSzPct val="100000"/>
              <a:buFont typeface="Wingdings" panose="05000000000000000000" pitchFamily="2" charset="2"/>
              <a:buChar char="ü"/>
            </a:pPr>
            <a:r>
              <a:rPr lang="zh-CN" altLang="zh-CN" sz="2000">
                <a:ea typeface="仿宋" panose="02010609060101010101" pitchFamily="49" charset="-122"/>
                <a:sym typeface="Arial" panose="020B0604020202020204" pitchFamily="34" charset="0"/>
              </a:rPr>
              <a:t>子女和配偶的姓名</a:t>
            </a:r>
            <a:endParaRPr lang="zh-CN" altLang="zh-CN" sz="2000">
              <a:ea typeface="仿宋" panose="02010609060101010101" pitchFamily="49" charset="-122"/>
              <a:sym typeface="Arial" panose="020B0604020202020204" pitchFamily="34" charset="0"/>
            </a:endParaRPr>
          </a:p>
          <a:p>
            <a:pPr marL="381000" indent="-381000" defTabSz="1219200" eaLnBrk="0" hangingPunct="0">
              <a:buSzPct val="100000"/>
              <a:buFont typeface="Wingdings" panose="05000000000000000000" pitchFamily="2" charset="2"/>
              <a:buChar char="ü"/>
            </a:pPr>
            <a:r>
              <a:rPr lang="zh-CN" altLang="zh-CN" sz="2000">
                <a:ea typeface="仿宋" panose="02010609060101010101" pitchFamily="49" charset="-122"/>
                <a:sym typeface="Arial" panose="020B0604020202020204" pitchFamily="34" charset="0"/>
              </a:rPr>
              <a:t>身份证件号码</a:t>
            </a:r>
            <a:endParaRPr lang="zh-CN" altLang="zh-CN" sz="2000">
              <a:ea typeface="仿宋" panose="02010609060101010101" pitchFamily="49" charset="-122"/>
              <a:sym typeface="Arial" panose="020B0604020202020204" pitchFamily="34" charset="0"/>
            </a:endParaRPr>
          </a:p>
          <a:p>
            <a:pPr marL="381000" indent="-381000" defTabSz="1219200" eaLnBrk="0" hangingPunct="0">
              <a:buSzPct val="100000"/>
              <a:buFont typeface="Wingdings" panose="05000000000000000000" pitchFamily="2" charset="2"/>
              <a:buChar char="ü"/>
            </a:pPr>
            <a:r>
              <a:rPr lang="zh-CN" altLang="zh-CN" sz="2000">
                <a:ea typeface="仿宋" panose="02010609060101010101" pitchFamily="49" charset="-122"/>
                <a:sym typeface="Arial" panose="020B0604020202020204" pitchFamily="34" charset="0"/>
              </a:rPr>
              <a:t>学籍号</a:t>
            </a:r>
            <a:endParaRPr lang="zh-CN" altLang="zh-CN" sz="2000">
              <a:ea typeface="仿宋" panose="02010609060101010101" pitchFamily="49" charset="-122"/>
              <a:sym typeface="Arial" panose="020B0604020202020204" pitchFamily="34" charset="0"/>
            </a:endParaRPr>
          </a:p>
          <a:p>
            <a:pPr marL="381000" indent="-381000" defTabSz="1219200" eaLnBrk="0" hangingPunct="0">
              <a:buSzPct val="100000"/>
              <a:buFont typeface="Wingdings" panose="05000000000000000000" pitchFamily="2" charset="2"/>
              <a:buChar char="ü"/>
            </a:pPr>
            <a:r>
              <a:rPr lang="zh-CN" altLang="zh-CN" sz="2000">
                <a:ea typeface="仿宋" panose="02010609060101010101" pitchFamily="49" charset="-122"/>
                <a:sym typeface="Arial" panose="020B0604020202020204" pitchFamily="34" charset="0"/>
              </a:rPr>
              <a:t>教育阶段</a:t>
            </a:r>
            <a:endParaRPr lang="zh-CN" altLang="zh-CN" sz="2000">
              <a:ea typeface="仿宋" panose="02010609060101010101" pitchFamily="49" charset="-122"/>
              <a:sym typeface="Arial" panose="020B0604020202020204" pitchFamily="34" charset="0"/>
            </a:endParaRPr>
          </a:p>
          <a:p>
            <a:pPr marL="381000" indent="-381000" defTabSz="1219200" eaLnBrk="0" hangingPunct="0">
              <a:buSzPct val="100000"/>
              <a:buFont typeface="Wingdings" panose="05000000000000000000" pitchFamily="2" charset="2"/>
              <a:buChar char="ü"/>
            </a:pPr>
            <a:r>
              <a:rPr lang="zh-CN" altLang="zh-CN" sz="2000">
                <a:ea typeface="仿宋" panose="02010609060101010101" pitchFamily="49" charset="-122"/>
                <a:sym typeface="Arial" panose="020B0604020202020204" pitchFamily="34" charset="0"/>
              </a:rPr>
              <a:t>选择扣除比例</a:t>
            </a:r>
            <a:endParaRPr lang="zh-CN" altLang="zh-CN" sz="2000">
              <a:ea typeface="仿宋" panose="02010609060101010101" pitchFamily="49" charset="-122"/>
              <a:sym typeface="Arial" panose="020B0604020202020204" pitchFamily="34" charset="0"/>
            </a:endParaRPr>
          </a:p>
        </p:txBody>
      </p:sp>
      <p:sp>
        <p:nvSpPr>
          <p:cNvPr id="145440" name="Rectangle 78"/>
          <p:cNvSpPr>
            <a:spLocks noChangeArrowheads="1"/>
          </p:cNvSpPr>
          <p:nvPr/>
        </p:nvSpPr>
        <p:spPr bwMode="auto">
          <a:xfrm>
            <a:off x="9244013" y="4484688"/>
            <a:ext cx="2987675" cy="1216025"/>
          </a:xfrm>
          <a:prstGeom prst="rect">
            <a:avLst/>
          </a:prstGeom>
          <a:noFill/>
          <a:ln w="9525">
            <a:noFill/>
            <a:miter lim="800000"/>
          </a:ln>
        </p:spPr>
        <p:txBody>
          <a:bodyPr wrap="none" lIns="121917" tIns="60958" rIns="121917" bIns="60958">
            <a:spAutoFit/>
          </a:bodyPr>
          <a:lstStyle/>
          <a:p>
            <a:pPr defTabSz="1219200" eaLnBrk="0" hangingPunct="0"/>
            <a:r>
              <a:rPr lang="zh-CN" altLang="zh-CN" sz="2400">
                <a:sym typeface="Arial" panose="020B0604020202020204" pitchFamily="34" charset="0"/>
              </a:rPr>
              <a:t>无须另行报送资料，</a:t>
            </a:r>
            <a:endParaRPr lang="zh-CN" altLang="en-US" sz="2400">
              <a:sym typeface="Arial" panose="020B0604020202020204" pitchFamily="34" charset="0"/>
            </a:endParaRPr>
          </a:p>
          <a:p>
            <a:pPr defTabSz="1219200" eaLnBrk="0" hangingPunct="0"/>
            <a:r>
              <a:rPr lang="zh-CN" altLang="zh-CN" sz="2400">
                <a:sym typeface="Arial" panose="020B0604020202020204" pitchFamily="34" charset="0"/>
              </a:rPr>
              <a:t>视最终征求意见情</a:t>
            </a:r>
            <a:endParaRPr lang="zh-CN" altLang="en-US" sz="2400">
              <a:sym typeface="Arial" panose="020B0604020202020204" pitchFamily="34" charset="0"/>
            </a:endParaRPr>
          </a:p>
          <a:p>
            <a:pPr defTabSz="1219200" eaLnBrk="0" hangingPunct="0"/>
            <a:r>
              <a:rPr lang="zh-CN" altLang="zh-CN" sz="2400">
                <a:sym typeface="Arial" panose="020B0604020202020204" pitchFamily="34" charset="0"/>
              </a:rPr>
              <a:t>况确定</a:t>
            </a:r>
            <a:endParaRPr lang="zh-CN" altLang="en-US" sz="2400">
              <a:sym typeface="Arial" panose="020B0604020202020204" pitchFamily="34" charset="0"/>
            </a:endParaRPr>
          </a:p>
        </p:txBody>
      </p:sp>
      <p:pic>
        <p:nvPicPr>
          <p:cNvPr id="65611" name="图片 22"/>
          <p:cNvPicPr>
            <a:picLocks noChangeAspect="1"/>
          </p:cNvPicPr>
          <p:nvPr/>
        </p:nvPicPr>
        <p:blipFill>
          <a:blip r:embed="rId9"/>
          <a:srcRect/>
          <a:stretch>
            <a:fillRect/>
          </a:stretch>
        </p:blipFill>
        <p:spPr bwMode="auto">
          <a:xfrm>
            <a:off x="403225" y="282575"/>
            <a:ext cx="1023938" cy="963613"/>
          </a:xfrm>
          <a:prstGeom prst="rect">
            <a:avLst/>
          </a:prstGeom>
          <a:noFill/>
          <a:ln w="9525">
            <a:noFill/>
            <a:miter lim="800000"/>
            <a:headEnd/>
            <a:tailEnd/>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5611"/>
                                        </p:tgtEl>
                                        <p:attrNameLst>
                                          <p:attrName>style.visibility</p:attrName>
                                        </p:attrNameLst>
                                      </p:cBhvr>
                                      <p:to>
                                        <p:strVal val="visible"/>
                                      </p:to>
                                    </p:set>
                                    <p:animEffect transition="in" filter="fade">
                                      <p:cBhvr>
                                        <p:cTn id="7" dur="1000"/>
                                        <p:tgtEl>
                                          <p:spTgt spid="65611"/>
                                        </p:tgtEl>
                                      </p:cBhvr>
                                    </p:animEffect>
                                    <p:anim calcmode="lin" valueType="num">
                                      <p:cBhvr>
                                        <p:cTn id="8" dur="1000" fill="hold"/>
                                        <p:tgtEl>
                                          <p:spTgt spid="65611"/>
                                        </p:tgtEl>
                                        <p:attrNameLst>
                                          <p:attrName>style.rotation</p:attrName>
                                        </p:attrNameLst>
                                      </p:cBhvr>
                                      <p:tavLst>
                                        <p:tav tm="0">
                                          <p:val>
                                            <p:fltVal val="720"/>
                                          </p:val>
                                        </p:tav>
                                        <p:tav tm="100000">
                                          <p:val>
                                            <p:fltVal val="0"/>
                                          </p:val>
                                        </p:tav>
                                      </p:tavLst>
                                    </p:anim>
                                    <p:anim calcmode="lin" valueType="num">
                                      <p:cBhvr>
                                        <p:cTn id="9" dur="1000" fill="hold"/>
                                        <p:tgtEl>
                                          <p:spTgt spid="65611"/>
                                        </p:tgtEl>
                                        <p:attrNameLst>
                                          <p:attrName>ppt_h</p:attrName>
                                        </p:attrNameLst>
                                      </p:cBhvr>
                                      <p:tavLst>
                                        <p:tav tm="0">
                                          <p:val>
                                            <p:fltVal val="0"/>
                                          </p:val>
                                        </p:tav>
                                        <p:tav tm="100000">
                                          <p:val>
                                            <p:strVal val="#ppt_h"/>
                                          </p:val>
                                        </p:tav>
                                      </p:tavLst>
                                    </p:anim>
                                    <p:anim calcmode="lin" valueType="num">
                                      <p:cBhvr>
                                        <p:cTn id="10" dur="1000" fill="hold"/>
                                        <p:tgtEl>
                                          <p:spTgt spid="656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1917700" y="328613"/>
            <a:ext cx="7324725" cy="1325562"/>
          </a:xfrm>
        </p:spPr>
        <p:txBody>
          <a:bodyPr/>
          <a:lstStyle/>
          <a:p>
            <a:pPr eaLnBrk="1" hangingPunct="1"/>
            <a:r>
              <a:rPr lang="zh-CN" altLang="en-US" sz="4000" b="1" smtClean="0">
                <a:ea typeface="黑体" panose="02010609060101010101" charset="-122"/>
              </a:rPr>
              <a:t>税法及实施条例规定</a:t>
            </a:r>
            <a:endParaRPr lang="zh-CN" altLang="en-US" sz="4000" b="1" smtClean="0">
              <a:ea typeface="黑体" panose="02010609060101010101" charset="-122"/>
            </a:endParaRPr>
          </a:p>
        </p:txBody>
      </p:sp>
      <p:sp>
        <p:nvSpPr>
          <p:cNvPr id="124931" name="Rectangle 3"/>
          <p:cNvSpPr>
            <a:spLocks noGrp="1"/>
          </p:cNvSpPr>
          <p:nvPr>
            <p:ph type="body" idx="1"/>
          </p:nvPr>
        </p:nvSpPr>
        <p:spPr>
          <a:xfrm>
            <a:off x="847725" y="1643063"/>
            <a:ext cx="10515600" cy="4351337"/>
          </a:xfrm>
        </p:spPr>
        <p:txBody>
          <a:bodyPr/>
          <a:lstStyle/>
          <a:p>
            <a:pPr eaLnBrk="1" hangingPunct="1">
              <a:lnSpc>
                <a:spcPct val="120000"/>
              </a:lnSpc>
              <a:defRPr/>
            </a:pPr>
            <a:r>
              <a:rPr lang="zh-CN" altLang="en-US" sz="2400" b="1" smtClean="0">
                <a:effectLst>
                  <a:outerShdw blurRad="38100" dist="38100" dir="2700000" algn="tl">
                    <a:srgbClr val="C0C0C0"/>
                  </a:outerShdw>
                </a:effectLst>
                <a:latin typeface="仿宋" panose="02010609060101010101" pitchFamily="49" charset="-122"/>
                <a:ea typeface="仿宋" panose="02010609060101010101" pitchFamily="49" charset="-122"/>
              </a:rPr>
              <a:t>实施条例（征求意见）：第三十二条</a:t>
            </a:r>
            <a:r>
              <a:rPr lang="zh-CN" altLang="en-US" sz="2400" smtClean="0">
                <a:latin typeface="仿宋" panose="02010609060101010101" pitchFamily="49" charset="-122"/>
                <a:ea typeface="仿宋" panose="02010609060101010101" pitchFamily="49" charset="-122"/>
              </a:rPr>
              <a:t> 个人应当凭</a:t>
            </a:r>
            <a:r>
              <a:rPr lang="zh-CN" altLang="en-US" sz="2400" b="1" smtClean="0">
                <a:solidFill>
                  <a:schemeClr val="accent1"/>
                </a:solidFill>
                <a:latin typeface="仿宋" panose="02010609060101010101" pitchFamily="49" charset="-122"/>
                <a:ea typeface="仿宋" panose="02010609060101010101" pitchFamily="49" charset="-122"/>
              </a:rPr>
              <a:t>纳税人识别号</a:t>
            </a:r>
            <a:r>
              <a:rPr lang="zh-CN" altLang="en-US" sz="2400" smtClean="0">
                <a:latin typeface="仿宋" panose="02010609060101010101" pitchFamily="49" charset="-122"/>
                <a:ea typeface="仿宋" panose="02010609060101010101" pitchFamily="49" charset="-122"/>
              </a:rPr>
              <a:t>实名办税。</a:t>
            </a:r>
            <a:endParaRPr lang="zh-CN" altLang="en-US" sz="2400" smtClean="0">
              <a:latin typeface="仿宋" panose="02010609060101010101" pitchFamily="49" charset="-122"/>
              <a:ea typeface="仿宋" panose="02010609060101010101" pitchFamily="49" charset="-122"/>
            </a:endParaRPr>
          </a:p>
          <a:p>
            <a:pPr eaLnBrk="1" hangingPunct="1">
              <a:lnSpc>
                <a:spcPct val="120000"/>
              </a:lnSpc>
              <a:defRPr/>
            </a:pPr>
            <a:r>
              <a:rPr lang="zh-CN" altLang="en-US" sz="2400" smtClean="0">
                <a:latin typeface="仿宋" panose="02010609060101010101" pitchFamily="49" charset="-122"/>
                <a:ea typeface="仿宋" panose="02010609060101010101" pitchFamily="49" charset="-122"/>
              </a:rPr>
              <a:t>个人</a:t>
            </a:r>
            <a:r>
              <a:rPr lang="zh-CN" altLang="en-US" sz="2400" b="1" smtClean="0">
                <a:solidFill>
                  <a:schemeClr val="accent1"/>
                </a:solidFill>
                <a:latin typeface="仿宋" panose="02010609060101010101" pitchFamily="49" charset="-122"/>
                <a:ea typeface="仿宋" panose="02010609060101010101" pitchFamily="49" charset="-122"/>
              </a:rPr>
              <a:t>首次</a:t>
            </a:r>
            <a:r>
              <a:rPr lang="zh-CN" altLang="en-US" sz="2400" smtClean="0">
                <a:latin typeface="仿宋" panose="02010609060101010101" pitchFamily="49" charset="-122"/>
                <a:ea typeface="仿宋" panose="02010609060101010101" pitchFamily="49" charset="-122"/>
              </a:rPr>
              <a:t>取得应税所得或者首次办理纳税申报时，应当向扣缴义务人或者税务机关如实提供纳税人识别号及与纳税有关的信息。个人上述信息发生变化的，应当报告扣缴义务人或者税务机关。</a:t>
            </a:r>
            <a:endParaRPr lang="zh-CN" altLang="en-US" sz="2400" smtClean="0">
              <a:latin typeface="仿宋" panose="02010609060101010101" pitchFamily="49" charset="-122"/>
              <a:ea typeface="仿宋" panose="02010609060101010101" pitchFamily="49" charset="-122"/>
            </a:endParaRPr>
          </a:p>
          <a:p>
            <a:pPr eaLnBrk="1" hangingPunct="1">
              <a:lnSpc>
                <a:spcPct val="120000"/>
              </a:lnSpc>
              <a:defRPr/>
            </a:pPr>
            <a:r>
              <a:rPr lang="zh-CN" altLang="en-US" sz="2400" smtClean="0">
                <a:latin typeface="仿宋" panose="02010609060101010101" pitchFamily="49" charset="-122"/>
                <a:ea typeface="仿宋" panose="02010609060101010101" pitchFamily="49" charset="-122"/>
              </a:rPr>
              <a:t>没有中国公民身份号码的个人，应当在首次发生纳税义务时，按照税务机关规定报送与纳税有关的信息，由税务机关赋予其纳税人识别号。</a:t>
            </a:r>
            <a:endParaRPr lang="zh-CN" altLang="en-US" sz="2400" smtClean="0">
              <a:latin typeface="仿宋" panose="02010609060101010101" pitchFamily="49" charset="-122"/>
              <a:ea typeface="仿宋" panose="02010609060101010101" pitchFamily="49" charset="-122"/>
            </a:endParaRPr>
          </a:p>
          <a:p>
            <a:pPr eaLnBrk="1" hangingPunct="1">
              <a:lnSpc>
                <a:spcPct val="120000"/>
              </a:lnSpc>
              <a:defRPr/>
            </a:pPr>
            <a:r>
              <a:rPr lang="zh-CN" altLang="en-US" sz="2400" smtClean="0">
                <a:latin typeface="仿宋" panose="02010609060101010101" pitchFamily="49" charset="-122"/>
                <a:ea typeface="仿宋" panose="02010609060101010101" pitchFamily="49" charset="-122"/>
              </a:rPr>
              <a:t>国务院税务主管部门可以指定掌握所得信息并对所得取得过程有控制权的单位为扣缴义务人。</a:t>
            </a:r>
            <a:endParaRPr lang="zh-CN" altLang="en-US" sz="2400" smtClean="0">
              <a:latin typeface="仿宋" panose="02010609060101010101" pitchFamily="49" charset="-122"/>
              <a:ea typeface="仿宋" panose="02010609060101010101" pitchFamily="49" charset="-122"/>
            </a:endParaRPr>
          </a:p>
        </p:txBody>
      </p:sp>
      <p:pic>
        <p:nvPicPr>
          <p:cNvPr id="40965" name="图片 22"/>
          <p:cNvPicPr>
            <a:picLocks noChangeAspect="1"/>
          </p:cNvPicPr>
          <p:nvPr/>
        </p:nvPicPr>
        <p:blipFill>
          <a:blip r:embed="rId1"/>
          <a:srcRect/>
          <a:stretch>
            <a:fillRect/>
          </a:stretch>
        </p:blipFill>
        <p:spPr bwMode="auto">
          <a:xfrm>
            <a:off x="923925" y="500063"/>
            <a:ext cx="1052513"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style.rotation</p:attrName>
                                        </p:attrNameLst>
                                      </p:cBhvr>
                                      <p:tavLst>
                                        <p:tav tm="0">
                                          <p:val>
                                            <p:fltVal val="720"/>
                                          </p:val>
                                        </p:tav>
                                        <p:tav tm="100000">
                                          <p:val>
                                            <p:fltVal val="0"/>
                                          </p:val>
                                        </p:tav>
                                      </p:tavLst>
                                    </p:anim>
                                    <p:anim calcmode="lin" valueType="num">
                                      <p:cBhvr>
                                        <p:cTn id="9" dur="1000" fill="hold"/>
                                        <p:tgtEl>
                                          <p:spTgt spid="40965"/>
                                        </p:tgtEl>
                                        <p:attrNameLst>
                                          <p:attrName>ppt_h</p:attrName>
                                        </p:attrNameLst>
                                      </p:cBhvr>
                                      <p:tavLst>
                                        <p:tav tm="0">
                                          <p:val>
                                            <p:fltVal val="0"/>
                                          </p:val>
                                        </p:tav>
                                        <p:tav tm="100000">
                                          <p:val>
                                            <p:strVal val="#ppt_h"/>
                                          </p:val>
                                        </p:tav>
                                      </p:tavLst>
                                    </p:anim>
                                    <p:anim calcmode="lin" valueType="num">
                                      <p:cBhvr>
                                        <p:cTn id="10" dur="1000" fill="hold"/>
                                        <p:tgtEl>
                                          <p:spTgt spid="409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ChangeArrowheads="1"/>
          </p:cNvSpPr>
          <p:nvPr/>
        </p:nvSpPr>
        <p:spPr bwMode="auto">
          <a:xfrm>
            <a:off x="1416050" y="452438"/>
            <a:ext cx="948055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我如果没有及时将扣除信息提供给单位怎么办</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grpSp>
        <p:nvGrpSpPr>
          <p:cNvPr id="146434" name="Group 8"/>
          <p:cNvGrpSpPr/>
          <p:nvPr/>
        </p:nvGrpSpPr>
        <p:grpSpPr bwMode="auto">
          <a:xfrm>
            <a:off x="6100763" y="1809750"/>
            <a:ext cx="3692525" cy="4113213"/>
            <a:chOff x="3384738" y="2271216"/>
            <a:chExt cx="2742947" cy="3053844"/>
          </a:xfrm>
        </p:grpSpPr>
        <p:grpSp>
          <p:nvGrpSpPr>
            <p:cNvPr id="146452" name="Group 9"/>
            <p:cNvGrpSpPr/>
            <p:nvPr/>
          </p:nvGrpSpPr>
          <p:grpSpPr bwMode="auto">
            <a:xfrm>
              <a:off x="3478171" y="2339679"/>
              <a:ext cx="2909378" cy="2921129"/>
              <a:chOff x="4669536" y="1426464"/>
              <a:chExt cx="2938272" cy="2950464"/>
            </a:xfrm>
          </p:grpSpPr>
          <p:pic>
            <p:nvPicPr>
              <p:cNvPr id="146456" name="Picture 10"/>
              <p:cNvPicPr>
                <a:picLocks noChangeAspect="1" noChangeArrowheads="1"/>
              </p:cNvPicPr>
              <p:nvPr/>
            </p:nvPicPr>
            <p:blipFill>
              <a:blip r:embed="rId1"/>
              <a:srcRect/>
              <a:stretch>
                <a:fillRect/>
              </a:stretch>
            </p:blipFill>
            <p:spPr bwMode="auto">
              <a:xfrm>
                <a:off x="4669536" y="1426464"/>
                <a:ext cx="2938272" cy="2950464"/>
              </a:xfrm>
              <a:prstGeom prst="rect">
                <a:avLst/>
              </a:prstGeom>
              <a:noFill/>
              <a:ln w="9525">
                <a:noFill/>
                <a:miter lim="800000"/>
                <a:headEnd/>
                <a:tailEnd/>
              </a:ln>
            </p:spPr>
          </p:pic>
          <p:sp>
            <p:nvSpPr>
              <p:cNvPr id="146457" name="Rectangle 11"/>
              <p:cNvSpPr>
                <a:spLocks noChangeArrowheads="1"/>
              </p:cNvSpPr>
              <p:nvPr/>
            </p:nvSpPr>
            <p:spPr bwMode="auto">
              <a:xfrm rot="2760000">
                <a:off x="4932025" y="2028487"/>
                <a:ext cx="2411378" cy="1742163"/>
              </a:xfrm>
              <a:prstGeom prst="rect">
                <a:avLst/>
              </a:prstGeom>
              <a:noFill/>
              <a:ln w="9525">
                <a:noFill/>
                <a:miter lim="800000"/>
              </a:ln>
            </p:spPr>
            <p:txBody>
              <a:bodyPr lIns="121917" tIns="60958" rIns="121917" bIns="60958" anchor="ctr"/>
              <a:lstStyle/>
              <a:p>
                <a:pPr algn="ctr" defTabSz="1219200" eaLnBrk="0" hangingPunct="0"/>
                <a:endParaRPr lang="zh-CN" altLang="en-US" sz="3200">
                  <a:solidFill>
                    <a:srgbClr val="FFFFFF"/>
                  </a:solidFill>
                  <a:latin typeface="Calibri" panose="020F0502020204030204" pitchFamily="34" charset="0"/>
                  <a:sym typeface="Arial" panose="020B0604020202020204" pitchFamily="34" charset="0"/>
                </a:endParaRPr>
              </a:p>
            </p:txBody>
          </p:sp>
        </p:grpSp>
        <p:grpSp>
          <p:nvGrpSpPr>
            <p:cNvPr id="146453" name="Group 12"/>
            <p:cNvGrpSpPr/>
            <p:nvPr/>
          </p:nvGrpSpPr>
          <p:grpSpPr bwMode="auto">
            <a:xfrm>
              <a:off x="3230693" y="2188795"/>
              <a:ext cx="3054243" cy="2770244"/>
              <a:chOff x="4419600" y="1274064"/>
              <a:chExt cx="3084576" cy="2798064"/>
            </a:xfrm>
          </p:grpSpPr>
          <p:pic>
            <p:nvPicPr>
              <p:cNvPr id="146454" name="Picture 13"/>
              <p:cNvPicPr>
                <a:picLocks noChangeAspect="1" noChangeArrowheads="1"/>
              </p:cNvPicPr>
              <p:nvPr/>
            </p:nvPicPr>
            <p:blipFill>
              <a:blip r:embed="rId2"/>
              <a:srcRect/>
              <a:stretch>
                <a:fillRect/>
              </a:stretch>
            </p:blipFill>
            <p:spPr bwMode="auto">
              <a:xfrm>
                <a:off x="4419600" y="1274064"/>
                <a:ext cx="3084576" cy="2798064"/>
              </a:xfrm>
              <a:prstGeom prst="rect">
                <a:avLst/>
              </a:prstGeom>
              <a:noFill/>
              <a:ln w="9525">
                <a:noFill/>
                <a:miter lim="800000"/>
                <a:headEnd/>
                <a:tailEnd/>
              </a:ln>
            </p:spPr>
          </p:pic>
          <p:sp>
            <p:nvSpPr>
              <p:cNvPr id="146455" name="Rectangle 14"/>
              <p:cNvSpPr>
                <a:spLocks noChangeArrowheads="1"/>
              </p:cNvSpPr>
              <p:nvPr/>
            </p:nvSpPr>
            <p:spPr bwMode="auto">
              <a:xfrm rot="10800000">
                <a:off x="4575175" y="1440616"/>
                <a:ext cx="2670020" cy="2366682"/>
              </a:xfrm>
              <a:prstGeom prst="rect">
                <a:avLst/>
              </a:prstGeom>
              <a:noFill/>
              <a:ln w="9525">
                <a:noFill/>
                <a:miter lim="800000"/>
              </a:ln>
            </p:spPr>
            <p:txBody>
              <a:bodyPr lIns="162556" tIns="81278" rIns="162556" bIns="81278"/>
              <a:lstStyle/>
              <a:p>
                <a:pPr defTabSz="1219200" eaLnBrk="0" hangingPunct="0"/>
                <a:endParaRPr lang="zh-CN" altLang="en-US" sz="3200">
                  <a:solidFill>
                    <a:srgbClr val="000000"/>
                  </a:solidFill>
                  <a:sym typeface="Arial" panose="020B0604020202020204" pitchFamily="34" charset="0"/>
                </a:endParaRPr>
              </a:p>
            </p:txBody>
          </p:sp>
        </p:grpSp>
      </p:grpSp>
      <p:grpSp>
        <p:nvGrpSpPr>
          <p:cNvPr id="146435" name="Group 15"/>
          <p:cNvGrpSpPr/>
          <p:nvPr/>
        </p:nvGrpSpPr>
        <p:grpSpPr bwMode="auto">
          <a:xfrm>
            <a:off x="1544638" y="2089150"/>
            <a:ext cx="3814762" cy="4122738"/>
            <a:chOff x="3295850" y="2263221"/>
            <a:chExt cx="2831835" cy="3061839"/>
          </a:xfrm>
        </p:grpSpPr>
        <p:grpSp>
          <p:nvGrpSpPr>
            <p:cNvPr id="146446" name="Group 16"/>
            <p:cNvGrpSpPr/>
            <p:nvPr/>
          </p:nvGrpSpPr>
          <p:grpSpPr bwMode="auto">
            <a:xfrm>
              <a:off x="3482292" y="2335460"/>
              <a:ext cx="2902615" cy="2921258"/>
              <a:chOff x="1347216" y="1639824"/>
              <a:chExt cx="2932176" cy="2950464"/>
            </a:xfrm>
          </p:grpSpPr>
          <p:pic>
            <p:nvPicPr>
              <p:cNvPr id="146450" name="Picture 17"/>
              <p:cNvPicPr>
                <a:picLocks noChangeAspect="1" noChangeArrowheads="1"/>
              </p:cNvPicPr>
              <p:nvPr/>
            </p:nvPicPr>
            <p:blipFill>
              <a:blip r:embed="rId3"/>
              <a:srcRect/>
              <a:stretch>
                <a:fillRect/>
              </a:stretch>
            </p:blipFill>
            <p:spPr bwMode="auto">
              <a:xfrm>
                <a:off x="1347216" y="1639824"/>
                <a:ext cx="2932176" cy="2950464"/>
              </a:xfrm>
              <a:prstGeom prst="rect">
                <a:avLst/>
              </a:prstGeom>
              <a:noFill/>
              <a:ln w="9525">
                <a:noFill/>
                <a:miter lim="800000"/>
                <a:headEnd/>
                <a:tailEnd/>
              </a:ln>
            </p:spPr>
          </p:pic>
          <p:sp>
            <p:nvSpPr>
              <p:cNvPr id="146451" name="Rectangle 18"/>
              <p:cNvSpPr>
                <a:spLocks noChangeArrowheads="1"/>
              </p:cNvSpPr>
              <p:nvPr/>
            </p:nvSpPr>
            <p:spPr bwMode="auto">
              <a:xfrm rot="2760000">
                <a:off x="1606063" y="2245826"/>
                <a:ext cx="2411071" cy="1742598"/>
              </a:xfrm>
              <a:prstGeom prst="rect">
                <a:avLst/>
              </a:prstGeom>
              <a:noFill/>
              <a:ln w="9525">
                <a:noFill/>
                <a:miter lim="800000"/>
              </a:ln>
            </p:spPr>
            <p:txBody>
              <a:bodyPr lIns="121917" tIns="60958" rIns="121917" bIns="60958" anchor="ctr"/>
              <a:lstStyle/>
              <a:p>
                <a:pPr algn="ctr" defTabSz="1219200" eaLnBrk="0" hangingPunct="0"/>
                <a:endParaRPr lang="zh-CN" altLang="en-US" sz="3200">
                  <a:solidFill>
                    <a:srgbClr val="FFFFFF"/>
                  </a:solidFill>
                  <a:latin typeface="Calibri" panose="020F0502020204030204" pitchFamily="34" charset="0"/>
                  <a:sym typeface="Arial" panose="020B0604020202020204" pitchFamily="34" charset="0"/>
                </a:endParaRPr>
              </a:p>
            </p:txBody>
          </p:sp>
        </p:grpSp>
        <p:grpSp>
          <p:nvGrpSpPr>
            <p:cNvPr id="146447" name="Group 19"/>
            <p:cNvGrpSpPr/>
            <p:nvPr/>
          </p:nvGrpSpPr>
          <p:grpSpPr bwMode="auto">
            <a:xfrm>
              <a:off x="3138323" y="2100069"/>
              <a:ext cx="3053479" cy="2764331"/>
              <a:chOff x="999744" y="1402080"/>
              <a:chExt cx="3084576" cy="2791968"/>
            </a:xfrm>
          </p:grpSpPr>
          <p:pic>
            <p:nvPicPr>
              <p:cNvPr id="146448" name="Picture 20"/>
              <p:cNvPicPr>
                <a:picLocks noChangeAspect="1" noChangeArrowheads="1"/>
              </p:cNvPicPr>
              <p:nvPr/>
            </p:nvPicPr>
            <p:blipFill>
              <a:blip r:embed="rId4"/>
              <a:srcRect/>
              <a:stretch>
                <a:fillRect/>
              </a:stretch>
            </p:blipFill>
            <p:spPr bwMode="auto">
              <a:xfrm>
                <a:off x="999744" y="1402080"/>
                <a:ext cx="3084576" cy="2791968"/>
              </a:xfrm>
              <a:prstGeom prst="rect">
                <a:avLst/>
              </a:prstGeom>
              <a:noFill/>
              <a:ln w="9525">
                <a:noFill/>
                <a:miter lim="800000"/>
                <a:headEnd/>
                <a:tailEnd/>
              </a:ln>
            </p:spPr>
          </p:pic>
          <p:sp>
            <p:nvSpPr>
              <p:cNvPr id="146449" name="Rectangle 21"/>
              <p:cNvSpPr>
                <a:spLocks noChangeArrowheads="1"/>
              </p:cNvSpPr>
              <p:nvPr/>
            </p:nvSpPr>
            <p:spPr bwMode="auto">
              <a:xfrm rot="10800000">
                <a:off x="1158875" y="1566863"/>
                <a:ext cx="2670689" cy="2366577"/>
              </a:xfrm>
              <a:prstGeom prst="rect">
                <a:avLst/>
              </a:prstGeom>
              <a:noFill/>
              <a:ln w="9525">
                <a:noFill/>
                <a:miter lim="800000"/>
              </a:ln>
            </p:spPr>
            <p:txBody>
              <a:bodyPr lIns="162556" tIns="81278" rIns="162556" bIns="81278"/>
              <a:lstStyle/>
              <a:p>
                <a:pPr defTabSz="1219200" eaLnBrk="0" hangingPunct="0"/>
                <a:endParaRPr lang="zh-CN" altLang="en-US" sz="3200">
                  <a:solidFill>
                    <a:srgbClr val="000000"/>
                  </a:solidFill>
                  <a:sym typeface="Arial" panose="020B0604020202020204" pitchFamily="34" charset="0"/>
                </a:endParaRPr>
              </a:p>
            </p:txBody>
          </p:sp>
        </p:grpSp>
      </p:grpSp>
      <p:sp>
        <p:nvSpPr>
          <p:cNvPr id="146436" name="Rectangle 22"/>
          <p:cNvSpPr>
            <a:spLocks noChangeArrowheads="1"/>
          </p:cNvSpPr>
          <p:nvPr/>
        </p:nvSpPr>
        <p:spPr bwMode="auto">
          <a:xfrm>
            <a:off x="2090738" y="3752850"/>
            <a:ext cx="2366962" cy="508000"/>
          </a:xfrm>
          <a:prstGeom prst="rect">
            <a:avLst/>
          </a:prstGeom>
          <a:noFill/>
          <a:ln w="9525">
            <a:noFill/>
            <a:miter lim="800000"/>
          </a:ln>
        </p:spPr>
        <p:txBody>
          <a:bodyPr lIns="0" tIns="0" rIns="0" bIns="0">
            <a:spAutoFit/>
          </a:bodyPr>
          <a:lstStyle/>
          <a:p>
            <a:pPr algn="ctr" defTabSz="1219200" eaLnBrk="0" hangingPunct="0"/>
            <a:r>
              <a:rPr lang="zh-CN" altLang="en-US" sz="3500" b="1">
                <a:solidFill>
                  <a:srgbClr val="D99694"/>
                </a:solidFill>
                <a:latin typeface="微软雅黑" panose="020B0503020204020204" pitchFamily="34" charset="-122"/>
                <a:ea typeface="微软雅黑" panose="020B0503020204020204" pitchFamily="34" charset="-122"/>
                <a:sym typeface="宋体" panose="02010600030101010101" pitchFamily="2" charset="-122"/>
              </a:rPr>
              <a:t>扣缴单位</a:t>
            </a:r>
            <a:endParaRPr lang="zh-CN" altLang="zh-CN" sz="2400">
              <a:solidFill>
                <a:srgbClr val="000000"/>
              </a:solidFill>
              <a:sym typeface="Arial" panose="020B0604020202020204" pitchFamily="34" charset="0"/>
            </a:endParaRPr>
          </a:p>
        </p:txBody>
      </p:sp>
      <p:sp>
        <p:nvSpPr>
          <p:cNvPr id="146437" name="Rectangle 23"/>
          <p:cNvSpPr>
            <a:spLocks noChangeArrowheads="1"/>
          </p:cNvSpPr>
          <p:nvPr/>
        </p:nvSpPr>
        <p:spPr bwMode="auto">
          <a:xfrm>
            <a:off x="6781800" y="3752850"/>
            <a:ext cx="2074863" cy="508000"/>
          </a:xfrm>
          <a:prstGeom prst="rect">
            <a:avLst/>
          </a:prstGeom>
          <a:noFill/>
          <a:ln w="9525">
            <a:noFill/>
            <a:miter lim="800000"/>
          </a:ln>
        </p:spPr>
        <p:txBody>
          <a:bodyPr lIns="0" tIns="0" rIns="0" bIns="0">
            <a:spAutoFit/>
          </a:bodyPr>
          <a:lstStyle/>
          <a:p>
            <a:pPr algn="ctr" defTabSz="1219200" eaLnBrk="0" hangingPunct="0"/>
            <a:r>
              <a:rPr lang="zh-CN" altLang="en-US" sz="3500" b="1">
                <a:solidFill>
                  <a:srgbClr val="FFC000"/>
                </a:solidFill>
                <a:latin typeface="微软雅黑" panose="020B0503020204020204" pitchFamily="34" charset="-122"/>
                <a:ea typeface="微软雅黑" panose="020B0503020204020204" pitchFamily="34" charset="-122"/>
                <a:sym typeface="宋体" panose="02010600030101010101" pitchFamily="2" charset="-122"/>
              </a:rPr>
              <a:t>自行办理</a:t>
            </a:r>
            <a:endParaRPr lang="zh-CN" altLang="zh-CN" sz="2400">
              <a:solidFill>
                <a:srgbClr val="000000"/>
              </a:solidFill>
              <a:sym typeface="Arial" panose="020B0604020202020204" pitchFamily="34" charset="0"/>
            </a:endParaRPr>
          </a:p>
        </p:txBody>
      </p:sp>
      <p:grpSp>
        <p:nvGrpSpPr>
          <p:cNvPr id="146438" name="Group 24"/>
          <p:cNvGrpSpPr/>
          <p:nvPr/>
        </p:nvGrpSpPr>
        <p:grpSpPr bwMode="auto">
          <a:xfrm>
            <a:off x="5270500" y="3314700"/>
            <a:ext cx="552450" cy="550863"/>
            <a:chOff x="3264324" y="1749600"/>
            <a:chExt cx="348156" cy="348156"/>
          </a:xfrm>
        </p:grpSpPr>
        <p:sp>
          <p:nvSpPr>
            <p:cNvPr id="146444" name="Rectangle 25"/>
            <p:cNvSpPr>
              <a:spLocks noChangeArrowheads="1"/>
            </p:cNvSpPr>
            <p:nvPr/>
          </p:nvSpPr>
          <p:spPr bwMode="auto">
            <a:xfrm>
              <a:off x="3264324" y="1900914"/>
              <a:ext cx="348156" cy="45528"/>
            </a:xfrm>
            <a:prstGeom prst="rect">
              <a:avLst/>
            </a:prstGeom>
            <a:solidFill>
              <a:srgbClr val="7F7F7F"/>
            </a:solidFill>
            <a:ln w="9525">
              <a:noFill/>
              <a:miter lim="800000"/>
            </a:ln>
          </p:spPr>
          <p:txBody>
            <a:bodyPr lIns="121917" tIns="60958" rIns="121917" bIns="60958" anchor="ctr"/>
            <a:lstStyle/>
            <a:p>
              <a:pPr algn="ctr" defTabSz="1219200" eaLnBrk="0" hangingPunct="0"/>
              <a:endParaRPr lang="zh-CN" altLang="en-US" sz="3200">
                <a:solidFill>
                  <a:srgbClr val="FFFFFF"/>
                </a:solidFill>
                <a:latin typeface="Calibri" panose="020F0502020204030204" pitchFamily="34" charset="0"/>
                <a:sym typeface="Arial" panose="020B0604020202020204" pitchFamily="34" charset="0"/>
              </a:endParaRPr>
            </a:p>
          </p:txBody>
        </p:sp>
        <p:sp>
          <p:nvSpPr>
            <p:cNvPr id="146445" name="Rectangle 26"/>
            <p:cNvSpPr>
              <a:spLocks noChangeArrowheads="1"/>
            </p:cNvSpPr>
            <p:nvPr/>
          </p:nvSpPr>
          <p:spPr bwMode="auto">
            <a:xfrm rot="5400000">
              <a:off x="3264324" y="1900334"/>
              <a:ext cx="348156" cy="46687"/>
            </a:xfrm>
            <a:prstGeom prst="rect">
              <a:avLst/>
            </a:prstGeom>
            <a:solidFill>
              <a:srgbClr val="7F7F7F"/>
            </a:solidFill>
            <a:ln w="9525">
              <a:noFill/>
              <a:miter lim="800000"/>
            </a:ln>
          </p:spPr>
          <p:txBody>
            <a:bodyPr lIns="121917" tIns="60958" rIns="121917" bIns="60958" anchor="ctr"/>
            <a:lstStyle/>
            <a:p>
              <a:pPr algn="ctr" defTabSz="1219200" eaLnBrk="0" hangingPunct="0"/>
              <a:endParaRPr lang="zh-CN" altLang="en-US" sz="3200">
                <a:solidFill>
                  <a:srgbClr val="FFFFFF"/>
                </a:solidFill>
                <a:latin typeface="Calibri" panose="020F0502020204030204" pitchFamily="34" charset="0"/>
                <a:sym typeface="Arial" panose="020B0604020202020204" pitchFamily="34" charset="0"/>
              </a:endParaRPr>
            </a:p>
          </p:txBody>
        </p:sp>
      </p:grpSp>
      <p:pic>
        <p:nvPicPr>
          <p:cNvPr id="146439" name="Picture 27"/>
          <p:cNvPicPr>
            <a:picLocks noChangeAspect="1" noChangeArrowheads="1"/>
          </p:cNvPicPr>
          <p:nvPr/>
        </p:nvPicPr>
        <p:blipFill>
          <a:blip r:embed="rId5"/>
          <a:srcRect/>
          <a:stretch>
            <a:fillRect/>
          </a:stretch>
        </p:blipFill>
        <p:spPr bwMode="auto">
          <a:xfrm>
            <a:off x="7372350" y="2049463"/>
            <a:ext cx="919163" cy="1639887"/>
          </a:xfrm>
          <a:prstGeom prst="rect">
            <a:avLst/>
          </a:prstGeom>
          <a:noFill/>
          <a:ln w="9525">
            <a:noFill/>
            <a:miter lim="800000"/>
            <a:headEnd/>
            <a:tailEnd/>
          </a:ln>
        </p:spPr>
      </p:pic>
      <p:pic>
        <p:nvPicPr>
          <p:cNvPr id="146440" name="Picture 28"/>
          <p:cNvPicPr>
            <a:picLocks noChangeAspect="1" noChangeArrowheads="1"/>
          </p:cNvPicPr>
          <p:nvPr/>
        </p:nvPicPr>
        <p:blipFill>
          <a:blip r:embed="rId6"/>
          <a:srcRect/>
          <a:stretch>
            <a:fillRect/>
          </a:stretch>
        </p:blipFill>
        <p:spPr bwMode="auto">
          <a:xfrm>
            <a:off x="2544763" y="2185988"/>
            <a:ext cx="1462087" cy="1528762"/>
          </a:xfrm>
          <a:prstGeom prst="rect">
            <a:avLst/>
          </a:prstGeom>
          <a:noFill/>
          <a:ln w="9525">
            <a:noFill/>
            <a:miter lim="800000"/>
            <a:headEnd/>
            <a:tailEnd/>
          </a:ln>
        </p:spPr>
      </p:pic>
      <p:sp>
        <p:nvSpPr>
          <p:cNvPr id="146441" name="Rectangle 29"/>
          <p:cNvSpPr>
            <a:spLocks noChangeArrowheads="1"/>
          </p:cNvSpPr>
          <p:nvPr/>
        </p:nvSpPr>
        <p:spPr bwMode="auto">
          <a:xfrm>
            <a:off x="6215063" y="5253038"/>
            <a:ext cx="4200525" cy="1054100"/>
          </a:xfrm>
          <a:prstGeom prst="rect">
            <a:avLst/>
          </a:prstGeom>
          <a:noFill/>
          <a:ln w="9525">
            <a:noFill/>
            <a:miter lim="800000"/>
          </a:ln>
        </p:spPr>
        <p:txBody>
          <a:bodyPr lIns="91438" tIns="45719" rIns="91438" bIns="45719">
            <a:spAutoFit/>
          </a:bodyPr>
          <a:lstStyle/>
          <a:p>
            <a:pPr defTabSz="1219200">
              <a:buSzPct val="100000"/>
            </a:pPr>
            <a:r>
              <a:rPr lang="zh-CN" altLang="en-US" sz="2100">
                <a:latin typeface="宋体" panose="02010600030101010101" pitchFamily="2" charset="-122"/>
                <a:sym typeface="宋体" panose="02010600030101010101" pitchFamily="2" charset="-122"/>
              </a:rPr>
              <a:t>在次年</a:t>
            </a:r>
            <a:r>
              <a:rPr lang="en-US" altLang="zh-CN" sz="2100">
                <a:latin typeface="宋体" panose="02010600030101010101" pitchFamily="2" charset="-122"/>
                <a:sym typeface="宋体" panose="02010600030101010101" pitchFamily="2" charset="-122"/>
              </a:rPr>
              <a:t>3</a:t>
            </a:r>
            <a:r>
              <a:rPr lang="zh-CN" altLang="en-US" sz="2100">
                <a:latin typeface="宋体" panose="02010600030101010101" pitchFamily="2" charset="-122"/>
                <a:sym typeface="宋体" panose="02010600030101010101" pitchFamily="2" charset="-122"/>
              </a:rPr>
              <a:t>月</a:t>
            </a:r>
            <a:r>
              <a:rPr lang="en-US" altLang="zh-CN" sz="2100">
                <a:latin typeface="宋体" panose="02010600030101010101" pitchFamily="2" charset="-122"/>
                <a:sym typeface="宋体" panose="02010600030101010101" pitchFamily="2" charset="-122"/>
              </a:rPr>
              <a:t>1</a:t>
            </a:r>
            <a:r>
              <a:rPr lang="zh-CN" altLang="en-US" sz="2100">
                <a:latin typeface="宋体" panose="02010600030101010101" pitchFamily="2" charset="-122"/>
                <a:sym typeface="宋体" panose="02010600030101010101" pitchFamily="2" charset="-122"/>
              </a:rPr>
              <a:t>日至</a:t>
            </a:r>
            <a:r>
              <a:rPr lang="en-US" altLang="zh-CN" sz="2100">
                <a:latin typeface="宋体" panose="02010600030101010101" pitchFamily="2" charset="-122"/>
                <a:sym typeface="宋体" panose="02010600030101010101" pitchFamily="2" charset="-122"/>
              </a:rPr>
              <a:t>6</a:t>
            </a:r>
            <a:r>
              <a:rPr lang="zh-CN" altLang="en-US" sz="2100">
                <a:latin typeface="宋体" panose="02010600030101010101" pitchFamily="2" charset="-122"/>
                <a:sym typeface="宋体" panose="02010600030101010101" pitchFamily="2" charset="-122"/>
              </a:rPr>
              <a:t>月</a:t>
            </a:r>
            <a:r>
              <a:rPr lang="en-US" altLang="zh-CN" sz="2100">
                <a:latin typeface="宋体" panose="02010600030101010101" pitchFamily="2" charset="-122"/>
                <a:sym typeface="宋体" panose="02010600030101010101" pitchFamily="2" charset="-122"/>
              </a:rPr>
              <a:t>30</a:t>
            </a:r>
            <a:r>
              <a:rPr lang="zh-CN" altLang="en-US" sz="2100">
                <a:latin typeface="宋体" panose="02010600030101010101" pitchFamily="2" charset="-122"/>
                <a:sym typeface="宋体" panose="02010600030101010101" pitchFamily="2" charset="-122"/>
              </a:rPr>
              <a:t>日内，依法向汇算清缴地税务机关办理综合所得汇算清缴时申报扣除</a:t>
            </a:r>
            <a:endParaRPr lang="zh-CN" altLang="zh-CN" sz="2400">
              <a:sym typeface="Arial" panose="020B0604020202020204" pitchFamily="34" charset="0"/>
            </a:endParaRPr>
          </a:p>
        </p:txBody>
      </p:sp>
      <p:sp>
        <p:nvSpPr>
          <p:cNvPr id="146442" name="Rectangle 30"/>
          <p:cNvSpPr>
            <a:spLocks noChangeArrowheads="1"/>
          </p:cNvSpPr>
          <p:nvPr/>
        </p:nvSpPr>
        <p:spPr bwMode="auto">
          <a:xfrm>
            <a:off x="1511300" y="5446713"/>
            <a:ext cx="4008438" cy="733425"/>
          </a:xfrm>
          <a:prstGeom prst="rect">
            <a:avLst/>
          </a:prstGeom>
          <a:noFill/>
          <a:ln w="9525">
            <a:noFill/>
            <a:miter lim="800000"/>
          </a:ln>
        </p:spPr>
        <p:txBody>
          <a:bodyPr lIns="91438" tIns="45719" rIns="91438" bIns="45719">
            <a:spAutoFit/>
          </a:bodyPr>
          <a:lstStyle/>
          <a:p>
            <a:pPr defTabSz="1219200">
              <a:buSzPct val="100000"/>
            </a:pPr>
            <a:r>
              <a:rPr lang="zh-CN" altLang="en-US" sz="2100">
                <a:latin typeface="宋体" panose="02010600030101010101" pitchFamily="2" charset="-122"/>
                <a:sym typeface="宋体" panose="02010600030101010101" pitchFamily="2" charset="-122"/>
              </a:rPr>
              <a:t>在一个纳税年度内提供给扣缴单位在以后的月份发放工资时扣除。</a:t>
            </a:r>
            <a:endParaRPr lang="zh-CN" altLang="zh-CN" sz="2400">
              <a:sym typeface="Arial" panose="020B0604020202020204" pitchFamily="34" charset="0"/>
            </a:endParaRPr>
          </a:p>
        </p:txBody>
      </p:sp>
      <p:pic>
        <p:nvPicPr>
          <p:cNvPr id="66587" name="图片 22"/>
          <p:cNvPicPr>
            <a:picLocks noChangeAspect="1"/>
          </p:cNvPicPr>
          <p:nvPr/>
        </p:nvPicPr>
        <p:blipFill>
          <a:blip r:embed="rId7"/>
          <a:srcRect/>
          <a:stretch>
            <a:fillRect/>
          </a:stretch>
        </p:blipFill>
        <p:spPr bwMode="auto">
          <a:xfrm>
            <a:off x="457200" y="390525"/>
            <a:ext cx="1023938" cy="963613"/>
          </a:xfrm>
          <a:prstGeom prst="rect">
            <a:avLst/>
          </a:prstGeom>
          <a:noFill/>
          <a:ln w="9525">
            <a:noFill/>
            <a:miter lim="800000"/>
            <a:headEnd/>
            <a:tailEnd/>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6587"/>
                                        </p:tgtEl>
                                        <p:attrNameLst>
                                          <p:attrName>style.visibility</p:attrName>
                                        </p:attrNameLst>
                                      </p:cBhvr>
                                      <p:to>
                                        <p:strVal val="visible"/>
                                      </p:to>
                                    </p:set>
                                    <p:animEffect transition="in" filter="fade">
                                      <p:cBhvr>
                                        <p:cTn id="7" dur="1000"/>
                                        <p:tgtEl>
                                          <p:spTgt spid="66587"/>
                                        </p:tgtEl>
                                      </p:cBhvr>
                                    </p:animEffect>
                                    <p:anim calcmode="lin" valueType="num">
                                      <p:cBhvr>
                                        <p:cTn id="8" dur="1000" fill="hold"/>
                                        <p:tgtEl>
                                          <p:spTgt spid="66587"/>
                                        </p:tgtEl>
                                        <p:attrNameLst>
                                          <p:attrName>style.rotation</p:attrName>
                                        </p:attrNameLst>
                                      </p:cBhvr>
                                      <p:tavLst>
                                        <p:tav tm="0">
                                          <p:val>
                                            <p:fltVal val="720"/>
                                          </p:val>
                                        </p:tav>
                                        <p:tav tm="100000">
                                          <p:val>
                                            <p:fltVal val="0"/>
                                          </p:val>
                                        </p:tav>
                                      </p:tavLst>
                                    </p:anim>
                                    <p:anim calcmode="lin" valueType="num">
                                      <p:cBhvr>
                                        <p:cTn id="9" dur="1000" fill="hold"/>
                                        <p:tgtEl>
                                          <p:spTgt spid="66587"/>
                                        </p:tgtEl>
                                        <p:attrNameLst>
                                          <p:attrName>ppt_h</p:attrName>
                                        </p:attrNameLst>
                                      </p:cBhvr>
                                      <p:tavLst>
                                        <p:tav tm="0">
                                          <p:val>
                                            <p:fltVal val="0"/>
                                          </p:val>
                                        </p:tav>
                                        <p:tav tm="100000">
                                          <p:val>
                                            <p:strVal val="#ppt_h"/>
                                          </p:val>
                                        </p:tav>
                                      </p:tavLst>
                                    </p:anim>
                                    <p:anim calcmode="lin" valueType="num">
                                      <p:cBhvr>
                                        <p:cTn id="10" dur="1000" fill="hold"/>
                                        <p:tgtEl>
                                          <p:spTgt spid="665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ChangeArrowheads="1"/>
          </p:cNvSpPr>
          <p:nvPr/>
        </p:nvSpPr>
        <p:spPr bwMode="auto">
          <a:xfrm>
            <a:off x="1416050" y="452438"/>
            <a:ext cx="948055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单位不给我办理扣除，怎么办</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grpSp>
        <p:nvGrpSpPr>
          <p:cNvPr id="147458" name="Group 8"/>
          <p:cNvGrpSpPr/>
          <p:nvPr/>
        </p:nvGrpSpPr>
        <p:grpSpPr bwMode="auto">
          <a:xfrm>
            <a:off x="2760663" y="3106738"/>
            <a:ext cx="2471737" cy="2709862"/>
            <a:chOff x="819935" y="1087683"/>
            <a:chExt cx="2989262" cy="3159125"/>
          </a:xfrm>
        </p:grpSpPr>
        <p:sp>
          <p:nvSpPr>
            <p:cNvPr id="147462" name="Rectangle 9"/>
            <p:cNvSpPr>
              <a:spLocks noChangeArrowheads="1"/>
            </p:cNvSpPr>
            <p:nvPr/>
          </p:nvSpPr>
          <p:spPr bwMode="auto">
            <a:xfrm rot="-2461176">
              <a:off x="1006765" y="2568523"/>
              <a:ext cx="2802432" cy="39489"/>
            </a:xfrm>
            <a:prstGeom prst="rect">
              <a:avLst/>
            </a:prstGeom>
            <a:gradFill rotWithShape="0">
              <a:gsLst>
                <a:gs pos="0">
                  <a:srgbClr val="7D7D7D"/>
                </a:gs>
                <a:gs pos="50000">
                  <a:srgbClr val="A9A9A9"/>
                </a:gs>
                <a:gs pos="100000">
                  <a:srgbClr val="7D7D7D"/>
                </a:gs>
              </a:gsLst>
              <a:lin ang="5400000" scaled="1"/>
            </a:gradFill>
            <a:ln w="9525">
              <a:noFill/>
              <a:miter lim="800000"/>
            </a:ln>
          </p:spPr>
          <p:txBody>
            <a:bodyPr lIns="121917" tIns="60958" rIns="121917" bIns="60958" anchor="ctr"/>
            <a:lstStyle/>
            <a:p>
              <a:pPr algn="ctr" defTabSz="1219200"/>
              <a:endParaRPr lang="zh-CN" altLang="en-US" sz="1700">
                <a:solidFill>
                  <a:srgbClr val="FFFFFF"/>
                </a:solidFill>
                <a:latin typeface="Calibri" panose="020F0502020204030204" pitchFamily="34" charset="0"/>
                <a:sym typeface="Arial" panose="020B0604020202020204" pitchFamily="34" charset="0"/>
              </a:endParaRPr>
            </a:p>
          </p:txBody>
        </p:sp>
        <p:sp>
          <p:nvSpPr>
            <p:cNvPr id="147463" name="Freeform 10"/>
            <p:cNvSpPr/>
            <p:nvPr/>
          </p:nvSpPr>
          <p:spPr bwMode="auto">
            <a:xfrm>
              <a:off x="822495" y="1087683"/>
              <a:ext cx="2295691" cy="873696"/>
            </a:xfrm>
            <a:custGeom>
              <a:avLst/>
              <a:gdLst>
                <a:gd name="T0" fmla="*/ 2147483647 w 10000"/>
                <a:gd name="T1" fmla="*/ 2147483647 h 10124"/>
                <a:gd name="T2" fmla="*/ 2147483647 w 10000"/>
                <a:gd name="T3" fmla="*/ 2147483647 h 10124"/>
                <a:gd name="T4" fmla="*/ 2147483647 w 10000"/>
                <a:gd name="T5" fmla="*/ 2147483647 h 10124"/>
                <a:gd name="T6" fmla="*/ 0 w 10000"/>
                <a:gd name="T7" fmla="*/ 2147483647 h 10124"/>
                <a:gd name="T8" fmla="*/ 2147483647 w 10000"/>
                <a:gd name="T9" fmla="*/ 2147483647 h 10124"/>
                <a:gd name="T10" fmla="*/ 0 60000 65536"/>
                <a:gd name="T11" fmla="*/ 0 60000 65536"/>
                <a:gd name="T12" fmla="*/ 0 60000 65536"/>
                <a:gd name="T13" fmla="*/ 0 60000 65536"/>
                <a:gd name="T14" fmla="*/ 0 60000 65536"/>
                <a:gd name="T15" fmla="*/ 0 w 10000"/>
                <a:gd name="T16" fmla="*/ 0 h 10124"/>
                <a:gd name="T17" fmla="*/ 10000 w 10000"/>
                <a:gd name="T18" fmla="*/ 10124 h 10124"/>
              </a:gdLst>
              <a:ahLst/>
              <a:cxnLst>
                <a:cxn ang="T10">
                  <a:pos x="T0" y="T1"/>
                </a:cxn>
                <a:cxn ang="T11">
                  <a:pos x="T2" y="T3"/>
                </a:cxn>
                <a:cxn ang="T12">
                  <a:pos x="T4" y="T5"/>
                </a:cxn>
                <a:cxn ang="T13">
                  <a:pos x="T6" y="T7"/>
                </a:cxn>
                <a:cxn ang="T14">
                  <a:pos x="T8" y="T9"/>
                </a:cxn>
              </a:cxnLst>
              <a:rect l="T15" t="T16" r="T17" b="T18"/>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path>
              </a:pathLst>
            </a:custGeom>
            <a:gradFill rotWithShape="1">
              <a:gsLst>
                <a:gs pos="0">
                  <a:srgbClr val="FFC000"/>
                </a:gs>
                <a:gs pos="50000">
                  <a:srgbClr val="FFC000"/>
                </a:gs>
                <a:gs pos="100000">
                  <a:srgbClr val="FFFF00"/>
                </a:gs>
                <a:gs pos="100000">
                  <a:srgbClr val="FFFF00"/>
                </a:gs>
              </a:gsLst>
              <a:lin ang="5400000" scaled="1"/>
            </a:gradFill>
            <a:ln w="9525" cap="rnd">
              <a:solidFill>
                <a:srgbClr val="C5C5C5"/>
              </a:solidFill>
              <a:round/>
            </a:ln>
          </p:spPr>
          <p:txBody>
            <a:bodyPr/>
            <a:lstStyle/>
            <a:p>
              <a:endParaRPr lang="zh-CN" altLang="en-US"/>
            </a:p>
          </p:txBody>
        </p:sp>
        <p:sp>
          <p:nvSpPr>
            <p:cNvPr id="147464" name="Freeform 11"/>
            <p:cNvSpPr/>
            <p:nvPr/>
          </p:nvSpPr>
          <p:spPr bwMode="auto">
            <a:xfrm>
              <a:off x="819935" y="1541807"/>
              <a:ext cx="2298251" cy="1594371"/>
            </a:xfrm>
            <a:custGeom>
              <a:avLst/>
              <a:gdLst>
                <a:gd name="T0" fmla="*/ 2147483647 w 4714"/>
                <a:gd name="T1" fmla="*/ 2147483647 h 3272"/>
                <a:gd name="T2" fmla="*/ 2147483647 w 4714"/>
                <a:gd name="T3" fmla="*/ 2147483647 h 3272"/>
                <a:gd name="T4" fmla="*/ 2147483647 w 4714"/>
                <a:gd name="T5" fmla="*/ 2147483647 h 3272"/>
                <a:gd name="T6" fmla="*/ 0 w 4714"/>
                <a:gd name="T7" fmla="*/ 2147483647 h 3272"/>
                <a:gd name="T8" fmla="*/ 2147483647 w 4714"/>
                <a:gd name="T9" fmla="*/ 2147483647 h 3272"/>
                <a:gd name="T10" fmla="*/ 2147483647 w 4714"/>
                <a:gd name="T11" fmla="*/ 2147483647 h 3272"/>
                <a:gd name="T12" fmla="*/ 0 60000 65536"/>
                <a:gd name="T13" fmla="*/ 0 60000 65536"/>
                <a:gd name="T14" fmla="*/ 0 60000 65536"/>
                <a:gd name="T15" fmla="*/ 0 60000 65536"/>
                <a:gd name="T16" fmla="*/ 0 60000 65536"/>
                <a:gd name="T17" fmla="*/ 0 60000 65536"/>
                <a:gd name="T18" fmla="*/ 0 w 4714"/>
                <a:gd name="T19" fmla="*/ 0 h 3272"/>
                <a:gd name="T20" fmla="*/ 4714 w 4714"/>
                <a:gd name="T21" fmla="*/ 3272 h 3272"/>
              </a:gdLst>
              <a:ahLst/>
              <a:cxnLst>
                <a:cxn ang="T12">
                  <a:pos x="T0" y="T1"/>
                </a:cxn>
                <a:cxn ang="T13">
                  <a:pos x="T2" y="T3"/>
                </a:cxn>
                <a:cxn ang="T14">
                  <a:pos x="T4" y="T5"/>
                </a:cxn>
                <a:cxn ang="T15">
                  <a:pos x="T6" y="T7"/>
                </a:cxn>
                <a:cxn ang="T16">
                  <a:pos x="T8" y="T9"/>
                </a:cxn>
                <a:cxn ang="T17">
                  <a:pos x="T10" y="T11"/>
                </a:cxn>
              </a:cxnLst>
              <a:rect l="T18" t="T19" r="T20" b="T21"/>
              <a:pathLst>
                <a:path w="4714" h="3272">
                  <a:moveTo>
                    <a:pt x="4714" y="862"/>
                  </a:moveTo>
                  <a:cubicBezTo>
                    <a:pt x="3249" y="152"/>
                    <a:pt x="1577" y="0"/>
                    <a:pt x="8" y="434"/>
                  </a:cubicBezTo>
                  <a:cubicBezTo>
                    <a:pt x="6" y="439"/>
                    <a:pt x="3" y="443"/>
                    <a:pt x="0" y="448"/>
                  </a:cubicBezTo>
                  <a:cubicBezTo>
                    <a:pt x="792" y="1227"/>
                    <a:pt x="1313" y="2222"/>
                    <a:pt x="1672" y="3272"/>
                  </a:cubicBezTo>
                  <a:lnTo>
                    <a:pt x="4714" y="862"/>
                  </a:lnTo>
                </a:path>
              </a:pathLst>
            </a:custGeom>
            <a:gradFill rotWithShape="1">
              <a:gsLst>
                <a:gs pos="0">
                  <a:srgbClr val="FFC000"/>
                </a:gs>
                <a:gs pos="50000">
                  <a:srgbClr val="FFFF00"/>
                </a:gs>
                <a:gs pos="100000">
                  <a:srgbClr val="E6B9B8"/>
                </a:gs>
                <a:gs pos="100000">
                  <a:srgbClr val="E6B9B8"/>
                </a:gs>
              </a:gsLst>
              <a:lin ang="5400000" scaled="1"/>
            </a:gradFill>
            <a:ln w="9525" cap="rnd">
              <a:solidFill>
                <a:srgbClr val="EAEAEA"/>
              </a:solidFill>
              <a:round/>
            </a:ln>
          </p:spPr>
          <p:txBody>
            <a:bodyPr/>
            <a:lstStyle/>
            <a:p>
              <a:endParaRPr lang="zh-CN" altLang="en-US"/>
            </a:p>
          </p:txBody>
        </p:sp>
        <p:sp>
          <p:nvSpPr>
            <p:cNvPr id="147465" name="Freeform 12"/>
            <p:cNvSpPr/>
            <p:nvPr/>
          </p:nvSpPr>
          <p:spPr bwMode="auto">
            <a:xfrm>
              <a:off x="2347838" y="1319681"/>
              <a:ext cx="772908" cy="641697"/>
            </a:xfrm>
            <a:custGeom>
              <a:avLst/>
              <a:gdLst>
                <a:gd name="T0" fmla="*/ 2147483647 w 10959"/>
                <a:gd name="T1" fmla="*/ 2147483647 h 11176"/>
                <a:gd name="T2" fmla="*/ 0 w 10959"/>
                <a:gd name="T3" fmla="*/ 0 h 11176"/>
                <a:gd name="T4" fmla="*/ 2147483647 w 10959"/>
                <a:gd name="T5" fmla="*/ 2147483647 h 11176"/>
                <a:gd name="T6" fmla="*/ 2147483647 w 10959"/>
                <a:gd name="T7" fmla="*/ 2147483647 h 11176"/>
                <a:gd name="T8" fmla="*/ 2147483647 w 10959"/>
                <a:gd name="T9" fmla="*/ 2147483647 h 11176"/>
                <a:gd name="T10" fmla="*/ 0 60000 65536"/>
                <a:gd name="T11" fmla="*/ 0 60000 65536"/>
                <a:gd name="T12" fmla="*/ 0 60000 65536"/>
                <a:gd name="T13" fmla="*/ 0 60000 65536"/>
                <a:gd name="T14" fmla="*/ 0 60000 65536"/>
                <a:gd name="T15" fmla="*/ 0 w 10959"/>
                <a:gd name="T16" fmla="*/ 0 h 11176"/>
                <a:gd name="T17" fmla="*/ 10959 w 10959"/>
                <a:gd name="T18" fmla="*/ 11176 h 11176"/>
              </a:gdLst>
              <a:ahLst/>
              <a:cxnLst>
                <a:cxn ang="T10">
                  <a:pos x="T0" y="T1"/>
                </a:cxn>
                <a:cxn ang="T11">
                  <a:pos x="T2" y="T3"/>
                </a:cxn>
                <a:cxn ang="T12">
                  <a:pos x="T4" y="T5"/>
                </a:cxn>
                <a:cxn ang="T13">
                  <a:pos x="T6" y="T7"/>
                </a:cxn>
                <a:cxn ang="T14">
                  <a:pos x="T8" y="T9"/>
                </a:cxn>
              </a:cxnLst>
              <a:rect l="T15" t="T16" r="T17" b="T18"/>
              <a:pathLst>
                <a:path w="10959" h="11176">
                  <a:moveTo>
                    <a:pt x="10959" y="11151"/>
                  </a:moveTo>
                  <a:cubicBezTo>
                    <a:pt x="8129" y="6074"/>
                    <a:pt x="7132" y="2023"/>
                    <a:pt x="0" y="0"/>
                  </a:cubicBezTo>
                  <a:cubicBezTo>
                    <a:pt x="4889" y="3072"/>
                    <a:pt x="8142" y="7117"/>
                    <a:pt x="10938" y="11176"/>
                  </a:cubicBezTo>
                  <a:cubicBezTo>
                    <a:pt x="10945" y="11168"/>
                    <a:pt x="10952" y="11159"/>
                    <a:pt x="10959" y="11151"/>
                  </a:cubicBezTo>
                </a:path>
              </a:pathLst>
            </a:custGeom>
            <a:gradFill rotWithShape="0">
              <a:gsLst>
                <a:gs pos="0">
                  <a:srgbClr val="D7D7D7"/>
                </a:gs>
                <a:gs pos="50000">
                  <a:srgbClr val="E6E6E6"/>
                </a:gs>
                <a:gs pos="100000">
                  <a:srgbClr val="F9F9F9"/>
                </a:gs>
                <a:gs pos="100000">
                  <a:srgbClr val="F9F9F9"/>
                </a:gs>
              </a:gsLst>
              <a:lin ang="2700000" scaled="1"/>
            </a:gradFill>
            <a:ln w="0">
              <a:solidFill>
                <a:srgbClr val="D9D9D9"/>
              </a:solidFill>
              <a:round/>
            </a:ln>
          </p:spPr>
          <p:txBody>
            <a:bodyPr/>
            <a:lstStyle/>
            <a:p>
              <a:endParaRPr lang="zh-CN" altLang="en-US"/>
            </a:p>
          </p:txBody>
        </p:sp>
        <p:sp>
          <p:nvSpPr>
            <p:cNvPr id="147466" name="Freeform 13"/>
            <p:cNvSpPr/>
            <p:nvPr/>
          </p:nvSpPr>
          <p:spPr bwMode="auto">
            <a:xfrm>
              <a:off x="1633792" y="1961379"/>
              <a:ext cx="1763358" cy="2285429"/>
            </a:xfrm>
            <a:custGeom>
              <a:avLst/>
              <a:gdLst>
                <a:gd name="T0" fmla="*/ 2147483647 w 3612"/>
                <a:gd name="T1" fmla="*/ 2147483647 h 4686"/>
                <a:gd name="T2" fmla="*/ 2147483647 w 3612"/>
                <a:gd name="T3" fmla="*/ 0 h 4686"/>
                <a:gd name="T4" fmla="*/ 2147483647 w 3612"/>
                <a:gd name="T5" fmla="*/ 0 h 4686"/>
                <a:gd name="T6" fmla="*/ 0 w 3612"/>
                <a:gd name="T7" fmla="*/ 2147483647 h 4686"/>
                <a:gd name="T8" fmla="*/ 2147483647 w 3612"/>
                <a:gd name="T9" fmla="*/ 2147483647 h 4686"/>
                <a:gd name="T10" fmla="*/ 2147483647 w 3612"/>
                <a:gd name="T11" fmla="*/ 2147483647 h 4686"/>
                <a:gd name="T12" fmla="*/ 2147483647 w 3612"/>
                <a:gd name="T13" fmla="*/ 2147483647 h 4686"/>
                <a:gd name="T14" fmla="*/ 0 60000 65536"/>
                <a:gd name="T15" fmla="*/ 0 60000 65536"/>
                <a:gd name="T16" fmla="*/ 0 60000 65536"/>
                <a:gd name="T17" fmla="*/ 0 60000 65536"/>
                <a:gd name="T18" fmla="*/ 0 60000 65536"/>
                <a:gd name="T19" fmla="*/ 0 60000 65536"/>
                <a:gd name="T20" fmla="*/ 0 60000 65536"/>
                <a:gd name="T21" fmla="*/ 0 w 3612"/>
                <a:gd name="T22" fmla="*/ 0 h 4686"/>
                <a:gd name="T23" fmla="*/ 3612 w 3612"/>
                <a:gd name="T24" fmla="*/ 4686 h 4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2" h="4686">
                  <a:moveTo>
                    <a:pt x="2641" y="4682"/>
                  </a:moveTo>
                  <a:cubicBezTo>
                    <a:pt x="3465" y="3259"/>
                    <a:pt x="3612" y="1542"/>
                    <a:pt x="3042" y="0"/>
                  </a:cubicBezTo>
                  <a:lnTo>
                    <a:pt x="0" y="2410"/>
                  </a:lnTo>
                  <a:cubicBezTo>
                    <a:pt x="1" y="2412"/>
                    <a:pt x="1" y="2413"/>
                    <a:pt x="2" y="2415"/>
                  </a:cubicBezTo>
                  <a:cubicBezTo>
                    <a:pt x="959" y="3147"/>
                    <a:pt x="1640" y="3583"/>
                    <a:pt x="2635" y="4686"/>
                  </a:cubicBezTo>
                  <a:cubicBezTo>
                    <a:pt x="2637" y="4684"/>
                    <a:pt x="2639" y="4683"/>
                    <a:pt x="2641" y="4682"/>
                  </a:cubicBezTo>
                </a:path>
              </a:pathLst>
            </a:custGeom>
            <a:gradFill rotWithShape="1">
              <a:gsLst>
                <a:gs pos="0">
                  <a:srgbClr val="D99694"/>
                </a:gs>
                <a:gs pos="50000">
                  <a:srgbClr val="CE3619"/>
                </a:gs>
                <a:gs pos="100000">
                  <a:srgbClr val="F2DCDB"/>
                </a:gs>
                <a:gs pos="100000">
                  <a:srgbClr val="F2DCDB"/>
                </a:gs>
              </a:gsLst>
              <a:lin ang="8100000" scaled="1"/>
            </a:gradFill>
            <a:ln w="9525" cap="rnd">
              <a:solidFill>
                <a:srgbClr val="FFFFFF"/>
              </a:solidFill>
              <a:round/>
            </a:ln>
          </p:spPr>
          <p:txBody>
            <a:bodyPr/>
            <a:lstStyle/>
            <a:p>
              <a:endParaRPr lang="zh-CN" altLang="en-US"/>
            </a:p>
          </p:txBody>
        </p:sp>
        <p:sp>
          <p:nvSpPr>
            <p:cNvPr id="147467" name="Freeform 14"/>
            <p:cNvSpPr/>
            <p:nvPr/>
          </p:nvSpPr>
          <p:spPr bwMode="auto">
            <a:xfrm>
              <a:off x="2923679" y="1961379"/>
              <a:ext cx="870162" cy="2282962"/>
            </a:xfrm>
            <a:custGeom>
              <a:avLst/>
              <a:gdLst>
                <a:gd name="T0" fmla="*/ 2147483647 w 1784"/>
                <a:gd name="T1" fmla="*/ 2147483647 h 4682"/>
                <a:gd name="T2" fmla="*/ 2147483647 w 1784"/>
                <a:gd name="T3" fmla="*/ 2147483647 h 4682"/>
                <a:gd name="T4" fmla="*/ 2147483647 w 1784"/>
                <a:gd name="T5" fmla="*/ 0 h 4682"/>
                <a:gd name="T6" fmla="*/ 0 w 1784"/>
                <a:gd name="T7" fmla="*/ 2147483647 h 4682"/>
                <a:gd name="T8" fmla="*/ 0 w 1784"/>
                <a:gd name="T9" fmla="*/ 2147483647 h 4682"/>
                <a:gd name="T10" fmla="*/ 2147483647 w 1784"/>
                <a:gd name="T11" fmla="*/ 2147483647 h 4682"/>
                <a:gd name="T12" fmla="*/ 2147483647 w 1784"/>
                <a:gd name="T13" fmla="*/ 2147483647 h 4682"/>
                <a:gd name="T14" fmla="*/ 0 60000 65536"/>
                <a:gd name="T15" fmla="*/ 0 60000 65536"/>
                <a:gd name="T16" fmla="*/ 0 60000 65536"/>
                <a:gd name="T17" fmla="*/ 0 60000 65536"/>
                <a:gd name="T18" fmla="*/ 0 60000 65536"/>
                <a:gd name="T19" fmla="*/ 0 60000 65536"/>
                <a:gd name="T20" fmla="*/ 0 60000 65536"/>
                <a:gd name="T21" fmla="*/ 0 w 1784"/>
                <a:gd name="T22" fmla="*/ 0 h 4682"/>
                <a:gd name="T23" fmla="*/ 1784 w 1784"/>
                <a:gd name="T24" fmla="*/ 4682 h 4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4" h="4682">
                  <a:moveTo>
                    <a:pt x="1513" y="2131"/>
                  </a:moveTo>
                  <a:lnTo>
                    <a:pt x="1493" y="2084"/>
                  </a:lnTo>
                  <a:cubicBezTo>
                    <a:pt x="1236" y="1338"/>
                    <a:pt x="868" y="635"/>
                    <a:pt x="401" y="0"/>
                  </a:cubicBezTo>
                  <a:cubicBezTo>
                    <a:pt x="971" y="1542"/>
                    <a:pt x="824" y="3259"/>
                    <a:pt x="0" y="4682"/>
                  </a:cubicBezTo>
                  <a:cubicBezTo>
                    <a:pt x="534" y="4328"/>
                    <a:pt x="1017" y="4377"/>
                    <a:pt x="1431" y="4681"/>
                  </a:cubicBezTo>
                  <a:cubicBezTo>
                    <a:pt x="1653" y="3813"/>
                    <a:pt x="1784" y="3028"/>
                    <a:pt x="1513" y="2131"/>
                  </a:cubicBezTo>
                </a:path>
              </a:pathLst>
            </a:custGeom>
            <a:gradFill rotWithShape="1">
              <a:gsLst>
                <a:gs pos="0">
                  <a:srgbClr val="D99694"/>
                </a:gs>
                <a:gs pos="50000">
                  <a:srgbClr val="CE3619"/>
                </a:gs>
                <a:gs pos="100000">
                  <a:srgbClr val="F54320"/>
                </a:gs>
                <a:gs pos="100000">
                  <a:srgbClr val="F54320"/>
                </a:gs>
              </a:gsLst>
              <a:lin ang="8100000" scaled="1"/>
            </a:gradFill>
            <a:ln w="9525" cap="rnd">
              <a:solidFill>
                <a:srgbClr val="FFFFFF"/>
              </a:solidFill>
              <a:round/>
            </a:ln>
          </p:spPr>
          <p:txBody>
            <a:bodyPr/>
            <a:lstStyle/>
            <a:p>
              <a:endParaRPr lang="zh-CN" altLang="en-US"/>
            </a:p>
          </p:txBody>
        </p:sp>
        <p:sp>
          <p:nvSpPr>
            <p:cNvPr id="147468" name="Freeform 15"/>
            <p:cNvSpPr/>
            <p:nvPr/>
          </p:nvSpPr>
          <p:spPr bwMode="auto">
            <a:xfrm>
              <a:off x="3118186" y="1961379"/>
              <a:ext cx="586080" cy="1039057"/>
            </a:xfrm>
            <a:custGeom>
              <a:avLst/>
              <a:gdLst>
                <a:gd name="T0" fmla="*/ 2147483647 w 1199"/>
                <a:gd name="T1" fmla="*/ 2147483647 h 2134"/>
                <a:gd name="T2" fmla="*/ 2147483647 w 1199"/>
                <a:gd name="T3" fmla="*/ 2147483647 h 2134"/>
                <a:gd name="T4" fmla="*/ 2147483647 w 1199"/>
                <a:gd name="T5" fmla="*/ 0 h 2134"/>
                <a:gd name="T6" fmla="*/ 0 w 1199"/>
                <a:gd name="T7" fmla="*/ 2147483647 h 2134"/>
                <a:gd name="T8" fmla="*/ 0 w 1199"/>
                <a:gd name="T9" fmla="*/ 2147483647 h 2134"/>
                <a:gd name="T10" fmla="*/ 2147483647 w 1199"/>
                <a:gd name="T11" fmla="*/ 2147483647 h 2134"/>
                <a:gd name="T12" fmla="*/ 2147483647 w 1199"/>
                <a:gd name="T13" fmla="*/ 2147483647 h 2134"/>
                <a:gd name="T14" fmla="*/ 2147483647 w 1199"/>
                <a:gd name="T15" fmla="*/ 2147483647 h 2134"/>
                <a:gd name="T16" fmla="*/ 2147483647 w 1199"/>
                <a:gd name="T17" fmla="*/ 2147483647 h 2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9"/>
                <a:gd name="T28" fmla="*/ 0 h 2134"/>
                <a:gd name="T29" fmla="*/ 1199 w 1199"/>
                <a:gd name="T30" fmla="*/ 2134 h 2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9" h="2134">
                  <a:moveTo>
                    <a:pt x="1087" y="2057"/>
                  </a:moveTo>
                  <a:cubicBezTo>
                    <a:pt x="1199" y="1504"/>
                    <a:pt x="664" y="542"/>
                    <a:pt x="18" y="21"/>
                  </a:cubicBezTo>
                  <a:cubicBezTo>
                    <a:pt x="13" y="14"/>
                    <a:pt x="8" y="7"/>
                    <a:pt x="3" y="0"/>
                  </a:cubicBezTo>
                  <a:lnTo>
                    <a:pt x="0" y="3"/>
                  </a:lnTo>
                  <a:cubicBezTo>
                    <a:pt x="467" y="638"/>
                    <a:pt x="835" y="1341"/>
                    <a:pt x="1092" y="2087"/>
                  </a:cubicBezTo>
                  <a:lnTo>
                    <a:pt x="1112" y="2134"/>
                  </a:lnTo>
                  <a:cubicBezTo>
                    <a:pt x="1104" y="2108"/>
                    <a:pt x="1096" y="2083"/>
                    <a:pt x="1087" y="2057"/>
                  </a:cubicBezTo>
                </a:path>
              </a:pathLst>
            </a:custGeom>
            <a:gradFill rotWithShape="1">
              <a:gsLst>
                <a:gs pos="0">
                  <a:srgbClr val="8F230E"/>
                </a:gs>
                <a:gs pos="50000">
                  <a:srgbClr val="CE3619"/>
                </a:gs>
                <a:gs pos="100000">
                  <a:srgbClr val="F54320"/>
                </a:gs>
                <a:gs pos="100000">
                  <a:srgbClr val="F54320"/>
                </a:gs>
              </a:gsLst>
              <a:lin ang="8100000" scaled="1"/>
            </a:gradFill>
            <a:ln w="0">
              <a:solidFill>
                <a:srgbClr val="FFFFFF"/>
              </a:solidFill>
              <a:round/>
            </a:ln>
          </p:spPr>
          <p:txBody>
            <a:bodyPr/>
            <a:lstStyle/>
            <a:p>
              <a:endParaRPr lang="zh-CN" altLang="en-US"/>
            </a:p>
          </p:txBody>
        </p:sp>
        <p:sp>
          <p:nvSpPr>
            <p:cNvPr id="147469" name="AutoShape 16"/>
            <p:cNvSpPr>
              <a:spLocks noChangeArrowheads="1"/>
            </p:cNvSpPr>
            <p:nvPr/>
          </p:nvSpPr>
          <p:spPr bwMode="auto">
            <a:xfrm rot="-2461176">
              <a:off x="914630" y="3617452"/>
              <a:ext cx="514418" cy="106126"/>
            </a:xfrm>
            <a:prstGeom prst="roundRect">
              <a:avLst>
                <a:gd name="adj" fmla="val 50000"/>
              </a:avLst>
            </a:prstGeom>
            <a:gradFill rotWithShape="0">
              <a:gsLst>
                <a:gs pos="0">
                  <a:srgbClr val="7D7D7D"/>
                </a:gs>
                <a:gs pos="50000">
                  <a:srgbClr val="A9A9A9"/>
                </a:gs>
                <a:gs pos="100000">
                  <a:srgbClr val="7D7D7D"/>
                </a:gs>
              </a:gsLst>
              <a:lin ang="5400000" scaled="1"/>
            </a:gradFill>
            <a:ln w="9525">
              <a:noFill/>
              <a:round/>
            </a:ln>
          </p:spPr>
          <p:txBody>
            <a:bodyPr lIns="121917" tIns="60958" rIns="121917" bIns="60958" anchor="ctr"/>
            <a:lstStyle/>
            <a:p>
              <a:pPr algn="ctr" defTabSz="1219200"/>
              <a:endParaRPr lang="zh-CN" altLang="en-US" sz="1700">
                <a:solidFill>
                  <a:srgbClr val="FFFFFF"/>
                </a:solidFill>
                <a:latin typeface="Calibri" panose="020F0502020204030204" pitchFamily="34" charset="0"/>
                <a:sym typeface="Arial" panose="020B0604020202020204" pitchFamily="34" charset="0"/>
              </a:endParaRPr>
            </a:p>
          </p:txBody>
        </p:sp>
      </p:grpSp>
      <p:pic>
        <p:nvPicPr>
          <p:cNvPr id="147459" name="Picture 17"/>
          <p:cNvPicPr>
            <a:picLocks noChangeAspect="1" noChangeArrowheads="1"/>
          </p:cNvPicPr>
          <p:nvPr/>
        </p:nvPicPr>
        <p:blipFill>
          <a:blip r:embed="rId1"/>
          <a:srcRect/>
          <a:stretch>
            <a:fillRect/>
          </a:stretch>
        </p:blipFill>
        <p:spPr bwMode="auto">
          <a:xfrm>
            <a:off x="6380163" y="2284413"/>
            <a:ext cx="4681537" cy="577850"/>
          </a:xfrm>
          <a:prstGeom prst="rect">
            <a:avLst/>
          </a:prstGeom>
          <a:noFill/>
          <a:ln w="9525">
            <a:noFill/>
            <a:miter lim="800000"/>
            <a:headEnd/>
            <a:tailEnd/>
          </a:ln>
        </p:spPr>
      </p:pic>
      <p:sp>
        <p:nvSpPr>
          <p:cNvPr id="147460" name="Rectangle 18"/>
          <p:cNvSpPr>
            <a:spLocks noChangeArrowheads="1"/>
          </p:cNvSpPr>
          <p:nvPr/>
        </p:nvSpPr>
        <p:spPr bwMode="auto">
          <a:xfrm>
            <a:off x="6372225" y="3241675"/>
            <a:ext cx="4972050" cy="1581150"/>
          </a:xfrm>
          <a:prstGeom prst="rect">
            <a:avLst/>
          </a:prstGeom>
          <a:noFill/>
          <a:ln w="9525">
            <a:noFill/>
            <a:miter lim="800000"/>
          </a:ln>
        </p:spPr>
        <p:txBody>
          <a:bodyPr lIns="121917" tIns="60958" rIns="121917" bIns="60958">
            <a:spAutoFit/>
          </a:bodyPr>
          <a:lstStyle/>
          <a:p>
            <a:pPr defTabSz="1219200" eaLnBrk="0" hangingPunct="0"/>
            <a:r>
              <a:rPr lang="zh-CN" altLang="zh-CN" sz="2400">
                <a:ea typeface="仿宋" panose="02010609060101010101" pitchFamily="49" charset="-122"/>
                <a:sym typeface="Arial" panose="020B0604020202020204" pitchFamily="34" charset="0"/>
              </a:rPr>
              <a:t>居民个人向扣缴义务人提供专项附加扣除信息的，扣缴义务人按月预扣预缴税款时应当按照规定予以扣除，</a:t>
            </a:r>
            <a:r>
              <a:rPr lang="zh-CN" altLang="zh-CN" sz="2400" b="1">
                <a:solidFill>
                  <a:schemeClr val="accent2"/>
                </a:solidFill>
                <a:ea typeface="仿宋" panose="02010609060101010101" pitchFamily="49" charset="-122"/>
                <a:sym typeface="Arial" panose="020B0604020202020204" pitchFamily="34" charset="0"/>
              </a:rPr>
              <a:t>不得拒绝</a:t>
            </a:r>
            <a:r>
              <a:rPr lang="zh-CN" altLang="en-US" sz="2400">
                <a:ea typeface="仿宋" panose="02010609060101010101" pitchFamily="49" charset="-122"/>
                <a:sym typeface="Arial" panose="020B0604020202020204" pitchFamily="34" charset="0"/>
              </a:rPr>
              <a:t>。</a:t>
            </a:r>
            <a:endParaRPr lang="zh-CN" altLang="zh-CN" sz="2400">
              <a:ea typeface="仿宋" panose="02010609060101010101" pitchFamily="49" charset="-122"/>
              <a:sym typeface="Arial" panose="020B0604020202020204" pitchFamily="34" charset="0"/>
            </a:endParaRPr>
          </a:p>
        </p:txBody>
      </p:sp>
      <p:pic>
        <p:nvPicPr>
          <p:cNvPr id="67599" name="图片 22"/>
          <p:cNvPicPr>
            <a:picLocks noChangeAspect="1"/>
          </p:cNvPicPr>
          <p:nvPr/>
        </p:nvPicPr>
        <p:blipFill>
          <a:blip r:embed="rId2"/>
          <a:srcRect/>
          <a:stretch>
            <a:fillRect/>
          </a:stretch>
        </p:blipFill>
        <p:spPr bwMode="auto">
          <a:xfrm>
            <a:off x="438150" y="454025"/>
            <a:ext cx="1023938" cy="963613"/>
          </a:xfrm>
          <a:prstGeom prst="rect">
            <a:avLst/>
          </a:prstGeom>
          <a:noFill/>
          <a:ln w="9525">
            <a:noFill/>
            <a:miter lim="800000"/>
            <a:headEnd/>
            <a:tailEnd/>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7599"/>
                                        </p:tgtEl>
                                        <p:attrNameLst>
                                          <p:attrName>style.visibility</p:attrName>
                                        </p:attrNameLst>
                                      </p:cBhvr>
                                      <p:to>
                                        <p:strVal val="visible"/>
                                      </p:to>
                                    </p:set>
                                    <p:animEffect transition="in" filter="fade">
                                      <p:cBhvr>
                                        <p:cTn id="7" dur="1000"/>
                                        <p:tgtEl>
                                          <p:spTgt spid="67599"/>
                                        </p:tgtEl>
                                      </p:cBhvr>
                                    </p:animEffect>
                                    <p:anim calcmode="lin" valueType="num">
                                      <p:cBhvr>
                                        <p:cTn id="8" dur="1000" fill="hold"/>
                                        <p:tgtEl>
                                          <p:spTgt spid="67599"/>
                                        </p:tgtEl>
                                        <p:attrNameLst>
                                          <p:attrName>style.rotation</p:attrName>
                                        </p:attrNameLst>
                                      </p:cBhvr>
                                      <p:tavLst>
                                        <p:tav tm="0">
                                          <p:val>
                                            <p:fltVal val="720"/>
                                          </p:val>
                                        </p:tav>
                                        <p:tav tm="100000">
                                          <p:val>
                                            <p:fltVal val="0"/>
                                          </p:val>
                                        </p:tav>
                                      </p:tavLst>
                                    </p:anim>
                                    <p:anim calcmode="lin" valueType="num">
                                      <p:cBhvr>
                                        <p:cTn id="9" dur="1000" fill="hold"/>
                                        <p:tgtEl>
                                          <p:spTgt spid="67599"/>
                                        </p:tgtEl>
                                        <p:attrNameLst>
                                          <p:attrName>ppt_h</p:attrName>
                                        </p:attrNameLst>
                                      </p:cBhvr>
                                      <p:tavLst>
                                        <p:tav tm="0">
                                          <p:val>
                                            <p:fltVal val="0"/>
                                          </p:val>
                                        </p:tav>
                                        <p:tav tm="100000">
                                          <p:val>
                                            <p:strVal val="#ppt_h"/>
                                          </p:val>
                                        </p:tav>
                                      </p:tavLst>
                                    </p:anim>
                                    <p:anim calcmode="lin" valueType="num">
                                      <p:cBhvr>
                                        <p:cTn id="10" dur="1000" fill="hold"/>
                                        <p:tgtEl>
                                          <p:spTgt spid="675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ChangeArrowheads="1"/>
          </p:cNvSpPr>
          <p:nvPr/>
        </p:nvSpPr>
        <p:spPr bwMode="auto">
          <a:xfrm>
            <a:off x="1416050" y="452438"/>
            <a:ext cx="9480550" cy="944562"/>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b="1">
                <a:sym typeface="Arial" panose="020B0604020202020204" pitchFamily="34" charset="0"/>
              </a:rPr>
              <a:t>单位</a:t>
            </a:r>
            <a:r>
              <a:rPr lang="zh-CN" altLang="en-US" sz="2700" b="1">
                <a:sym typeface="Arial" panose="020B0604020202020204" pitchFamily="34" charset="0"/>
              </a:rPr>
              <a:t>财务如何为员工</a:t>
            </a:r>
            <a:r>
              <a:rPr lang="zh-CN" altLang="zh-CN" sz="2700" b="1">
                <a:sym typeface="Arial" panose="020B0604020202020204" pitchFamily="34" charset="0"/>
              </a:rPr>
              <a:t>办理专项附加扣除</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sp>
        <p:nvSpPr>
          <p:cNvPr id="148482" name="Rectangle 8"/>
          <p:cNvSpPr>
            <a:spLocks noChangeArrowheads="1"/>
          </p:cNvSpPr>
          <p:nvPr/>
        </p:nvSpPr>
        <p:spPr bwMode="auto">
          <a:xfrm>
            <a:off x="144463" y="1689100"/>
            <a:ext cx="2346325" cy="490538"/>
          </a:xfrm>
          <a:prstGeom prst="rect">
            <a:avLst/>
          </a:prstGeom>
          <a:noFill/>
          <a:ln w="9525">
            <a:noFill/>
            <a:miter lim="800000"/>
          </a:ln>
        </p:spPr>
        <p:txBody>
          <a:bodyPr lIns="121917" tIns="60958" rIns="121917" bIns="60958">
            <a:spAutoFit/>
          </a:bodyPr>
          <a:lstStyle/>
          <a:p>
            <a:pPr defTabSz="1219200" eaLnBrk="0" hangingPunct="0"/>
            <a:r>
              <a:rPr lang="zh-CN" altLang="en-US" sz="2400" b="1">
                <a:solidFill>
                  <a:srgbClr val="558ED5"/>
                </a:solidFill>
                <a:latin typeface="宋体" panose="02010600030101010101" pitchFamily="2" charset="-122"/>
                <a:sym typeface="宋体" panose="02010600030101010101" pitchFamily="2" charset="-122"/>
              </a:rPr>
              <a:t>我是单位财务</a:t>
            </a:r>
            <a:endParaRPr lang="zh-CN" altLang="zh-CN" sz="2400">
              <a:solidFill>
                <a:srgbClr val="000000"/>
              </a:solidFill>
              <a:sym typeface="Arial" panose="020B0604020202020204" pitchFamily="34" charset="0"/>
            </a:endParaRPr>
          </a:p>
        </p:txBody>
      </p:sp>
      <p:grpSp>
        <p:nvGrpSpPr>
          <p:cNvPr id="148483" name="Group 9"/>
          <p:cNvGrpSpPr/>
          <p:nvPr/>
        </p:nvGrpSpPr>
        <p:grpSpPr bwMode="auto">
          <a:xfrm>
            <a:off x="469900" y="2516188"/>
            <a:ext cx="1498600" cy="2838450"/>
            <a:chOff x="5694363" y="-3932238"/>
            <a:chExt cx="215900" cy="458788"/>
          </a:xfrm>
        </p:grpSpPr>
        <p:sp>
          <p:nvSpPr>
            <p:cNvPr id="148502" name="Oval 10"/>
            <p:cNvSpPr>
              <a:spLocks noChangeArrowheads="1"/>
            </p:cNvSpPr>
            <p:nvPr/>
          </p:nvSpPr>
          <p:spPr bwMode="auto">
            <a:xfrm>
              <a:off x="5764195" y="-3932238"/>
              <a:ext cx="76236" cy="74583"/>
            </a:xfrm>
            <a:prstGeom prst="ellipse">
              <a:avLst/>
            </a:prstGeom>
            <a:solidFill>
              <a:srgbClr val="95B3D7"/>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48503" name="Freeform 11"/>
            <p:cNvSpPr>
              <a:spLocks noChangeArrowheads="1"/>
            </p:cNvSpPr>
            <p:nvPr/>
          </p:nvSpPr>
          <p:spPr bwMode="auto">
            <a:xfrm>
              <a:off x="5694363" y="-3849786"/>
              <a:ext cx="215900" cy="376336"/>
            </a:xfrm>
            <a:custGeom>
              <a:avLst/>
              <a:gdLst>
                <a:gd name="T0" fmla="*/ 2147483647 w 84"/>
                <a:gd name="T1" fmla="*/ 2147483647 h 147"/>
                <a:gd name="T2" fmla="*/ 2147483647 w 84"/>
                <a:gd name="T3" fmla="*/ 2147483647 h 147"/>
                <a:gd name="T4" fmla="*/ 2147483647 w 84"/>
                <a:gd name="T5" fmla="*/ 0 h 147"/>
                <a:gd name="T6" fmla="*/ 2147483647 w 84"/>
                <a:gd name="T7" fmla="*/ 0 h 147"/>
                <a:gd name="T8" fmla="*/ 2147483647 w 84"/>
                <a:gd name="T9" fmla="*/ 2147483647 h 147"/>
                <a:gd name="T10" fmla="*/ 2147483647 w 84"/>
                <a:gd name="T11" fmla="*/ 2147483647 h 147"/>
                <a:gd name="T12" fmla="*/ 2147483647 w 84"/>
                <a:gd name="T13" fmla="*/ 2147483647 h 147"/>
                <a:gd name="T14" fmla="*/ 2147483647 w 84"/>
                <a:gd name="T15" fmla="*/ 2147483647 h 147"/>
                <a:gd name="T16" fmla="*/ 2147483647 w 84"/>
                <a:gd name="T17" fmla="*/ 2147483647 h 147"/>
                <a:gd name="T18" fmla="*/ 2147483647 w 84"/>
                <a:gd name="T19" fmla="*/ 2147483647 h 147"/>
                <a:gd name="T20" fmla="*/ 2147483647 w 84"/>
                <a:gd name="T21" fmla="*/ 2147483647 h 147"/>
                <a:gd name="T22" fmla="*/ 2147483647 w 84"/>
                <a:gd name="T23" fmla="*/ 2147483647 h 147"/>
                <a:gd name="T24" fmla="*/ 2147483647 w 84"/>
                <a:gd name="T25" fmla="*/ 2147483647 h 147"/>
                <a:gd name="T26" fmla="*/ 2147483647 w 84"/>
                <a:gd name="T27" fmla="*/ 2147483647 h 147"/>
                <a:gd name="T28" fmla="*/ 2147483647 w 84"/>
                <a:gd name="T29" fmla="*/ 2147483647 h 147"/>
                <a:gd name="T30" fmla="*/ 2147483647 w 84"/>
                <a:gd name="T31" fmla="*/ 2147483647 h 147"/>
                <a:gd name="T32" fmla="*/ 2147483647 w 84"/>
                <a:gd name="T33" fmla="*/ 2147483647 h 147"/>
                <a:gd name="T34" fmla="*/ 2147483647 w 84"/>
                <a:gd name="T35" fmla="*/ 2147483647 h 147"/>
                <a:gd name="T36" fmla="*/ 2147483647 w 84"/>
                <a:gd name="T37" fmla="*/ 2147483647 h 147"/>
                <a:gd name="T38" fmla="*/ 2147483647 w 84"/>
                <a:gd name="T39" fmla="*/ 2147483647 h 147"/>
                <a:gd name="T40" fmla="*/ 2147483647 w 84"/>
                <a:gd name="T41" fmla="*/ 2147483647 h 147"/>
                <a:gd name="T42" fmla="*/ 2147483647 w 84"/>
                <a:gd name="T43" fmla="*/ 2147483647 h 147"/>
                <a:gd name="T44" fmla="*/ 2147483647 w 84"/>
                <a:gd name="T45" fmla="*/ 2147483647 h 147"/>
                <a:gd name="T46" fmla="*/ 2147483647 w 84"/>
                <a:gd name="T47" fmla="*/ 2147483647 h 147"/>
                <a:gd name="T48" fmla="*/ 2147483647 w 84"/>
                <a:gd name="T49" fmla="*/ 2147483647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147"/>
                <a:gd name="T77" fmla="*/ 84 w 84"/>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path>
              </a:pathLst>
            </a:custGeom>
            <a:solidFill>
              <a:srgbClr val="95B3D7"/>
            </a:solidFill>
            <a:ln w="9525">
              <a:noFill/>
              <a:round/>
            </a:ln>
          </p:spPr>
          <p:txBody>
            <a:bodyPr/>
            <a:lstStyle/>
            <a:p>
              <a:endParaRPr lang="zh-CN" altLang="en-US"/>
            </a:p>
          </p:txBody>
        </p:sp>
      </p:grpSp>
      <p:pic>
        <p:nvPicPr>
          <p:cNvPr id="148484" name="Picture 12"/>
          <p:cNvPicPr>
            <a:picLocks noChangeAspect="1" noChangeArrowheads="1"/>
          </p:cNvPicPr>
          <p:nvPr/>
        </p:nvPicPr>
        <p:blipFill>
          <a:blip r:embed="rId1"/>
          <a:srcRect t="22173" b="17447"/>
          <a:stretch>
            <a:fillRect/>
          </a:stretch>
        </p:blipFill>
        <p:spPr bwMode="auto">
          <a:xfrm>
            <a:off x="379413" y="2238375"/>
            <a:ext cx="16256000" cy="5522913"/>
          </a:xfrm>
          <a:prstGeom prst="rect">
            <a:avLst/>
          </a:prstGeom>
          <a:noFill/>
          <a:ln w="9525">
            <a:noFill/>
            <a:miter lim="800000"/>
            <a:headEnd/>
            <a:tailEnd/>
          </a:ln>
        </p:spPr>
      </p:pic>
      <p:grpSp>
        <p:nvGrpSpPr>
          <p:cNvPr id="148485" name="Group 13"/>
          <p:cNvGrpSpPr/>
          <p:nvPr/>
        </p:nvGrpSpPr>
        <p:grpSpPr bwMode="auto">
          <a:xfrm rot="1534879">
            <a:off x="2336800" y="3028950"/>
            <a:ext cx="1762125" cy="2039938"/>
            <a:chOff x="450109" y="2513252"/>
            <a:chExt cx="992271" cy="1148109"/>
          </a:xfrm>
        </p:grpSpPr>
        <p:sp>
          <p:nvSpPr>
            <p:cNvPr id="154638" name="Freeform 14"/>
            <p:cNvSpPr/>
            <p:nvPr/>
          </p:nvSpPr>
          <p:spPr bwMode="auto">
            <a:xfrm rot="9051066">
              <a:off x="450109" y="2513252"/>
              <a:ext cx="992271" cy="1148109"/>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path>
              </a:pathLst>
            </a:custGeom>
            <a:solidFill>
              <a:srgbClr val="D99694"/>
            </a:solidFill>
            <a:ln w="63500">
              <a:solidFill>
                <a:srgbClr val="FFFFFF"/>
              </a:solidFill>
              <a:round/>
            </a:ln>
            <a:effectLst>
              <a:outerShdw dist="50800" dir="5400000" sx="98000" sy="98000" algn="t" rotWithShape="0">
                <a:srgbClr val="000000">
                  <a:alpha val="39999"/>
                </a:srgbClr>
              </a:outerShdw>
            </a:effectLst>
          </p:spPr>
          <p:txBody>
            <a:bodyPr/>
            <a:lstStyle/>
            <a:p>
              <a:pPr>
                <a:defRPr/>
              </a:pPr>
              <a:endParaRPr lang="zh-CN" altLang="en-US"/>
            </a:p>
          </p:txBody>
        </p:sp>
        <p:sp>
          <p:nvSpPr>
            <p:cNvPr id="148501" name="Rectangle 15"/>
            <p:cNvSpPr>
              <a:spLocks noChangeArrowheads="1"/>
            </p:cNvSpPr>
            <p:nvPr/>
          </p:nvSpPr>
          <p:spPr bwMode="auto">
            <a:xfrm rot="-1534880">
              <a:off x="539503" y="2813458"/>
              <a:ext cx="804544" cy="428866"/>
            </a:xfrm>
            <a:prstGeom prst="rect">
              <a:avLst/>
            </a:prstGeom>
            <a:noFill/>
            <a:ln w="9525">
              <a:noFill/>
              <a:miter lim="800000"/>
            </a:ln>
          </p:spPr>
          <p:txBody>
            <a:bodyPr lIns="121917" tIns="60958" rIns="121917" bIns="60958">
              <a:spAutoFit/>
            </a:bodyPr>
            <a:lstStyle/>
            <a:p>
              <a:pPr defTabSz="1219200" eaLnBrk="0" hangingPunct="0"/>
              <a:r>
                <a:rPr lang="zh-CN" altLang="en-US" sz="2100">
                  <a:solidFill>
                    <a:srgbClr val="FFFFFF"/>
                  </a:solidFill>
                  <a:latin typeface="微软雅黑" panose="020B0503020204020204" pitchFamily="34" charset="-122"/>
                  <a:ea typeface="微软雅黑" panose="020B0503020204020204" pitchFamily="34" charset="-122"/>
                  <a:sym typeface="Arial" panose="020B0604020202020204" pitchFamily="34" charset="0"/>
                </a:rPr>
                <a:t>员工提交扣除信息</a:t>
              </a:r>
              <a:endParaRPr lang="zh-CN" altLang="zh-CN" sz="2400">
                <a:solidFill>
                  <a:srgbClr val="000000"/>
                </a:solidFill>
                <a:sym typeface="Arial" panose="020B0604020202020204" pitchFamily="34" charset="0"/>
              </a:endParaRPr>
            </a:p>
          </p:txBody>
        </p:sp>
      </p:grpSp>
      <p:sp>
        <p:nvSpPr>
          <p:cNvPr id="154640" name="Oval 16"/>
          <p:cNvSpPr>
            <a:spLocks noChangeArrowheads="1"/>
          </p:cNvSpPr>
          <p:nvPr/>
        </p:nvSpPr>
        <p:spPr bwMode="auto">
          <a:xfrm>
            <a:off x="3141663" y="5149850"/>
            <a:ext cx="385762" cy="382588"/>
          </a:xfrm>
          <a:prstGeom prst="ellipse">
            <a:avLst/>
          </a:prstGeom>
          <a:solidFill>
            <a:srgbClr val="D99694"/>
          </a:solidFill>
          <a:ln w="9525">
            <a:noFill/>
            <a:round/>
          </a:ln>
          <a:effectLst>
            <a:outerShdw dist="50800" dir="5400000" algn="t" rotWithShape="0">
              <a:srgbClr val="000000">
                <a:alpha val="20000"/>
              </a:srgbClr>
            </a:outerShdw>
          </a:effectLst>
        </p:spPr>
        <p:txBody>
          <a:bodyPr lIns="121917" tIns="60958" rIns="121917" bIns="60958" anchor="ctr"/>
          <a:lstStyle/>
          <a:p>
            <a:pPr algn="ctr" defTabSz="1219200" eaLnBrk="0" hangingPunct="0">
              <a:defRPr/>
            </a:pPr>
            <a:endParaRPr lang="zh-CN" altLang="en-US" sz="3200">
              <a:solidFill>
                <a:srgbClr val="D99694"/>
              </a:solidFill>
              <a:latin typeface="Calibri" panose="020F0502020204030204" pitchFamily="34" charset="0"/>
              <a:sym typeface="Arial" panose="020B0604020202020204" pitchFamily="34" charset="0"/>
            </a:endParaRPr>
          </a:p>
        </p:txBody>
      </p:sp>
      <p:pic>
        <p:nvPicPr>
          <p:cNvPr id="148487" name="Picture 17"/>
          <p:cNvPicPr>
            <a:picLocks noChangeAspect="1" noChangeArrowheads="1"/>
          </p:cNvPicPr>
          <p:nvPr/>
        </p:nvPicPr>
        <p:blipFill>
          <a:blip r:embed="rId2"/>
          <a:srcRect/>
          <a:stretch>
            <a:fillRect/>
          </a:stretch>
        </p:blipFill>
        <p:spPr bwMode="auto">
          <a:xfrm>
            <a:off x="4621213" y="4241800"/>
            <a:ext cx="2152650" cy="2289175"/>
          </a:xfrm>
          <a:prstGeom prst="rect">
            <a:avLst/>
          </a:prstGeom>
          <a:noFill/>
          <a:ln w="9525">
            <a:noFill/>
            <a:miter lim="800000"/>
            <a:headEnd/>
            <a:tailEnd/>
          </a:ln>
        </p:spPr>
      </p:pic>
      <p:sp>
        <p:nvSpPr>
          <p:cNvPr id="154642" name="Oval 18"/>
          <p:cNvSpPr>
            <a:spLocks noChangeArrowheads="1"/>
          </p:cNvSpPr>
          <p:nvPr/>
        </p:nvSpPr>
        <p:spPr bwMode="auto">
          <a:xfrm>
            <a:off x="4951413" y="3932238"/>
            <a:ext cx="384175" cy="382587"/>
          </a:xfrm>
          <a:prstGeom prst="ellipse">
            <a:avLst/>
          </a:prstGeom>
          <a:solidFill>
            <a:srgbClr val="FFC000"/>
          </a:solidFill>
          <a:ln w="9525">
            <a:noFill/>
            <a:round/>
          </a:ln>
          <a:effectLst>
            <a:outerShdw dist="50800" dir="5400000" algn="t" rotWithShape="0">
              <a:srgbClr val="000000">
                <a:alpha val="20000"/>
              </a:srgbClr>
            </a:outerShdw>
          </a:effectLst>
        </p:spPr>
        <p:txBody>
          <a:bodyPr lIns="121917" tIns="60958" rIns="121917" bIns="60958" anchor="ctr"/>
          <a:lstStyle/>
          <a:p>
            <a:pPr algn="ctr" defTabSz="1219200" eaLnBrk="0" hangingPunct="0">
              <a:defRPr/>
            </a:pPr>
            <a:endParaRPr lang="zh-CN" altLang="en-US" sz="3200">
              <a:solidFill>
                <a:srgbClr val="FFFFFF"/>
              </a:solidFill>
              <a:latin typeface="Calibri" panose="020F0502020204030204" pitchFamily="34" charset="0"/>
              <a:sym typeface="Arial" panose="020B0604020202020204" pitchFamily="34" charset="0"/>
            </a:endParaRPr>
          </a:p>
        </p:txBody>
      </p:sp>
      <p:grpSp>
        <p:nvGrpSpPr>
          <p:cNvPr id="148489" name="Group 19"/>
          <p:cNvGrpSpPr/>
          <p:nvPr/>
        </p:nvGrpSpPr>
        <p:grpSpPr bwMode="auto">
          <a:xfrm>
            <a:off x="5332413" y="1447800"/>
            <a:ext cx="1763712" cy="2043113"/>
            <a:chOff x="3132595" y="1372556"/>
            <a:chExt cx="992271" cy="1148109"/>
          </a:xfrm>
        </p:grpSpPr>
        <p:sp>
          <p:nvSpPr>
            <p:cNvPr id="154644" name="Freeform 20"/>
            <p:cNvSpPr/>
            <p:nvPr/>
          </p:nvSpPr>
          <p:spPr bwMode="auto">
            <a:xfrm rot="9725433">
              <a:off x="3132595" y="1372556"/>
              <a:ext cx="992271" cy="1148109"/>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path>
              </a:pathLst>
            </a:custGeom>
            <a:solidFill>
              <a:srgbClr val="558ED5"/>
            </a:solidFill>
            <a:ln w="63500">
              <a:solidFill>
                <a:srgbClr val="FFFFFF"/>
              </a:solidFill>
              <a:round/>
            </a:ln>
            <a:effectLst>
              <a:outerShdw dist="50800" dir="5400000" sx="98000" sy="98000" algn="t" rotWithShape="0">
                <a:srgbClr val="000000">
                  <a:alpha val="39999"/>
                </a:srgbClr>
              </a:outerShdw>
            </a:effectLst>
          </p:spPr>
          <p:txBody>
            <a:bodyPr/>
            <a:lstStyle/>
            <a:p>
              <a:pPr>
                <a:defRPr/>
              </a:pPr>
              <a:endParaRPr lang="zh-CN" altLang="en-US"/>
            </a:p>
          </p:txBody>
        </p:sp>
        <p:sp>
          <p:nvSpPr>
            <p:cNvPr id="148499" name="Rectangle 21"/>
            <p:cNvSpPr>
              <a:spLocks noChangeArrowheads="1"/>
            </p:cNvSpPr>
            <p:nvPr/>
          </p:nvSpPr>
          <p:spPr bwMode="auto">
            <a:xfrm>
              <a:off x="3237092" y="1559001"/>
              <a:ext cx="737728" cy="608400"/>
            </a:xfrm>
            <a:prstGeom prst="rect">
              <a:avLst/>
            </a:prstGeom>
            <a:noFill/>
            <a:ln w="9525">
              <a:noFill/>
              <a:miter lim="800000"/>
            </a:ln>
          </p:spPr>
          <p:txBody>
            <a:bodyPr wrap="none" lIns="121917" tIns="60958" rIns="121917" bIns="60958">
              <a:spAutoFit/>
            </a:bodyPr>
            <a:lstStyle/>
            <a:p>
              <a:pPr defTabSz="1219200" eaLnBrk="0" hangingPunct="0"/>
              <a:r>
                <a:rPr lang="zh-CN" altLang="en-US" sz="2100">
                  <a:solidFill>
                    <a:srgbClr val="FFFFFF"/>
                  </a:solidFill>
                  <a:latin typeface="微软雅黑" panose="020B0503020204020204" pitchFamily="34" charset="-122"/>
                  <a:ea typeface="微软雅黑" panose="020B0503020204020204" pitchFamily="34" charset="-122"/>
                  <a:sym typeface="Arial" panose="020B0604020202020204" pitchFamily="34" charset="0"/>
                </a:rPr>
                <a:t>发放工资</a:t>
              </a:r>
              <a:endParaRPr lang="zh-CN" altLang="zh-CN" sz="2400">
                <a:solidFill>
                  <a:srgbClr val="000000"/>
                </a:solidFill>
                <a:sym typeface="Arial" panose="020B0604020202020204" pitchFamily="34" charset="0"/>
              </a:endParaRPr>
            </a:p>
            <a:p>
              <a:pPr defTabSz="1219200" eaLnBrk="0" hangingPunct="0"/>
              <a:r>
                <a:rPr lang="zh-CN" altLang="en-US" sz="2100">
                  <a:solidFill>
                    <a:srgbClr val="FFFFFF"/>
                  </a:solidFill>
                  <a:latin typeface="微软雅黑" panose="020B0503020204020204" pitchFamily="34" charset="-122"/>
                  <a:ea typeface="微软雅黑" panose="020B0503020204020204" pitchFamily="34" charset="-122"/>
                  <a:sym typeface="Arial" panose="020B0604020202020204" pitchFamily="34" charset="0"/>
                </a:rPr>
                <a:t>办理全员</a:t>
              </a:r>
              <a:endParaRPr lang="zh-CN" altLang="zh-CN" sz="2400">
                <a:solidFill>
                  <a:srgbClr val="000000"/>
                </a:solidFill>
                <a:sym typeface="Arial" panose="020B0604020202020204" pitchFamily="34" charset="0"/>
              </a:endParaRPr>
            </a:p>
            <a:p>
              <a:pPr defTabSz="1219200" eaLnBrk="0" hangingPunct="0"/>
              <a:r>
                <a:rPr lang="zh-CN" altLang="en-US" sz="2100">
                  <a:solidFill>
                    <a:srgbClr val="FFFFFF"/>
                  </a:solidFill>
                  <a:latin typeface="微软雅黑" panose="020B0503020204020204" pitchFamily="34" charset="-122"/>
                  <a:ea typeface="微软雅黑" panose="020B0503020204020204" pitchFamily="34" charset="-122"/>
                  <a:sym typeface="Arial" panose="020B0604020202020204" pitchFamily="34" charset="0"/>
                </a:rPr>
                <a:t>员额申报</a:t>
              </a:r>
              <a:endParaRPr lang="zh-CN" altLang="zh-CN" sz="2400">
                <a:solidFill>
                  <a:srgbClr val="000000"/>
                </a:solidFill>
                <a:sym typeface="Arial" panose="020B0604020202020204" pitchFamily="34" charset="0"/>
              </a:endParaRPr>
            </a:p>
          </p:txBody>
        </p:sp>
      </p:grpSp>
      <p:sp>
        <p:nvSpPr>
          <p:cNvPr id="154646" name="Oval 22"/>
          <p:cNvSpPr>
            <a:spLocks noChangeArrowheads="1"/>
          </p:cNvSpPr>
          <p:nvPr/>
        </p:nvSpPr>
        <p:spPr bwMode="auto">
          <a:xfrm>
            <a:off x="6402388" y="3392488"/>
            <a:ext cx="382587" cy="382587"/>
          </a:xfrm>
          <a:prstGeom prst="ellipse">
            <a:avLst/>
          </a:prstGeom>
          <a:solidFill>
            <a:srgbClr val="558ED5"/>
          </a:solidFill>
          <a:ln w="9525">
            <a:noFill/>
            <a:round/>
          </a:ln>
          <a:effectLst>
            <a:outerShdw dist="50800" dir="5400000" algn="t" rotWithShape="0">
              <a:srgbClr val="000000">
                <a:alpha val="20000"/>
              </a:srgbClr>
            </a:outerShdw>
          </a:effectLst>
        </p:spPr>
        <p:txBody>
          <a:bodyPr lIns="121917" tIns="60958" rIns="121917" bIns="60958" anchor="ctr"/>
          <a:lstStyle/>
          <a:p>
            <a:pPr algn="ctr" defTabSz="1219200" eaLnBrk="0" hangingPunct="0">
              <a:defRPr/>
            </a:pPr>
            <a:endParaRPr lang="zh-CN" altLang="en-US" sz="3200">
              <a:solidFill>
                <a:srgbClr val="FFFFFF"/>
              </a:solidFill>
              <a:latin typeface="Calibri" panose="020F0502020204030204" pitchFamily="34" charset="0"/>
              <a:sym typeface="Arial" panose="020B0604020202020204" pitchFamily="34" charset="0"/>
            </a:endParaRPr>
          </a:p>
        </p:txBody>
      </p:sp>
      <p:pic>
        <p:nvPicPr>
          <p:cNvPr id="148491" name="Picture 23"/>
          <p:cNvPicPr>
            <a:picLocks noChangeAspect="1" noChangeArrowheads="1"/>
          </p:cNvPicPr>
          <p:nvPr/>
        </p:nvPicPr>
        <p:blipFill>
          <a:blip r:embed="rId3"/>
          <a:srcRect/>
          <a:stretch>
            <a:fillRect/>
          </a:stretch>
        </p:blipFill>
        <p:spPr bwMode="auto">
          <a:xfrm>
            <a:off x="7778750" y="3067050"/>
            <a:ext cx="2154238" cy="2389188"/>
          </a:xfrm>
          <a:prstGeom prst="rect">
            <a:avLst/>
          </a:prstGeom>
          <a:noFill/>
          <a:ln w="9525">
            <a:noFill/>
            <a:miter lim="800000"/>
            <a:headEnd/>
            <a:tailEnd/>
          </a:ln>
        </p:spPr>
      </p:pic>
      <p:sp>
        <p:nvSpPr>
          <p:cNvPr id="154648" name="Oval 24"/>
          <p:cNvSpPr>
            <a:spLocks noChangeArrowheads="1"/>
          </p:cNvSpPr>
          <p:nvPr/>
        </p:nvSpPr>
        <p:spPr bwMode="auto">
          <a:xfrm>
            <a:off x="8274050" y="2794000"/>
            <a:ext cx="384175" cy="385763"/>
          </a:xfrm>
          <a:prstGeom prst="ellipse">
            <a:avLst/>
          </a:prstGeom>
          <a:solidFill>
            <a:srgbClr val="7030A0"/>
          </a:solidFill>
          <a:ln w="9525">
            <a:noFill/>
            <a:round/>
          </a:ln>
          <a:effectLst>
            <a:outerShdw dist="50800" dir="5400000" algn="t" rotWithShape="0">
              <a:srgbClr val="000000">
                <a:alpha val="20000"/>
              </a:srgbClr>
            </a:outerShdw>
          </a:effectLst>
        </p:spPr>
        <p:txBody>
          <a:bodyPr lIns="121917" tIns="60958" rIns="121917" bIns="60958" anchor="ctr"/>
          <a:lstStyle/>
          <a:p>
            <a:pPr algn="ctr" defTabSz="1219200" eaLnBrk="0" hangingPunct="0">
              <a:defRPr/>
            </a:pPr>
            <a:endParaRPr lang="zh-CN" altLang="en-US" sz="3200">
              <a:solidFill>
                <a:srgbClr val="FFFFFF"/>
              </a:solidFill>
              <a:latin typeface="Calibri" panose="020F0502020204030204" pitchFamily="34" charset="0"/>
              <a:sym typeface="Arial" panose="020B0604020202020204" pitchFamily="34" charset="0"/>
            </a:endParaRPr>
          </a:p>
        </p:txBody>
      </p:sp>
      <p:grpSp>
        <p:nvGrpSpPr>
          <p:cNvPr id="148493" name="Group 25"/>
          <p:cNvGrpSpPr/>
          <p:nvPr/>
        </p:nvGrpSpPr>
        <p:grpSpPr bwMode="auto">
          <a:xfrm>
            <a:off x="9621838" y="565150"/>
            <a:ext cx="1765300" cy="2043113"/>
            <a:chOff x="3132595" y="1372556"/>
            <a:chExt cx="992271" cy="1148109"/>
          </a:xfrm>
        </p:grpSpPr>
        <p:sp>
          <p:nvSpPr>
            <p:cNvPr id="154650" name="Freeform 26"/>
            <p:cNvSpPr/>
            <p:nvPr/>
          </p:nvSpPr>
          <p:spPr bwMode="auto">
            <a:xfrm rot="9725433">
              <a:off x="3132595" y="1372556"/>
              <a:ext cx="992271" cy="1148109"/>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path>
              </a:pathLst>
            </a:custGeom>
            <a:solidFill>
              <a:srgbClr val="92D050"/>
            </a:solidFill>
            <a:ln w="63500">
              <a:solidFill>
                <a:srgbClr val="FFFFFF"/>
              </a:solidFill>
              <a:round/>
            </a:ln>
            <a:effectLst>
              <a:outerShdw dist="50800" dir="5400000" sx="98000" sy="98000" algn="t" rotWithShape="0">
                <a:srgbClr val="000000">
                  <a:alpha val="39999"/>
                </a:srgbClr>
              </a:outerShdw>
            </a:effectLst>
          </p:spPr>
          <p:txBody>
            <a:bodyPr/>
            <a:lstStyle/>
            <a:p>
              <a:pPr>
                <a:defRPr/>
              </a:pPr>
              <a:endParaRPr lang="zh-CN" altLang="en-US"/>
            </a:p>
          </p:txBody>
        </p:sp>
        <p:sp>
          <p:nvSpPr>
            <p:cNvPr id="148497" name="Rectangle 27"/>
            <p:cNvSpPr>
              <a:spLocks noChangeArrowheads="1"/>
            </p:cNvSpPr>
            <p:nvPr/>
          </p:nvSpPr>
          <p:spPr bwMode="auto">
            <a:xfrm>
              <a:off x="3206658" y="1588440"/>
              <a:ext cx="822729" cy="478155"/>
            </a:xfrm>
            <a:prstGeom prst="rect">
              <a:avLst/>
            </a:prstGeom>
            <a:noFill/>
            <a:ln w="9525">
              <a:noFill/>
              <a:miter lim="800000"/>
            </a:ln>
          </p:spPr>
          <p:txBody>
            <a:bodyPr wrap="none" lIns="121917" tIns="60958" rIns="121917" bIns="60958">
              <a:spAutoFit/>
            </a:bodyPr>
            <a:lstStyle/>
            <a:p>
              <a:pPr defTabSz="1219200" eaLnBrk="0" hangingPunct="0"/>
              <a:r>
                <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rPr>
                <a:t>办理扣除</a:t>
              </a:r>
              <a:endParaRPr lang="zh-CN" altLang="zh-CN" sz="2400">
                <a:solidFill>
                  <a:srgbClr val="000000"/>
                </a:solidFill>
                <a:sym typeface="Arial" panose="020B0604020202020204" pitchFamily="34" charset="0"/>
              </a:endParaRPr>
            </a:p>
            <a:p>
              <a:pPr defTabSz="1219200" eaLnBrk="0" hangingPunct="0"/>
              <a:r>
                <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rPr>
                <a:t>计算税款</a:t>
              </a:r>
              <a:endParaRPr lang="zh-CN" altLang="zh-CN" sz="2400">
                <a:solidFill>
                  <a:srgbClr val="000000"/>
                </a:solidFill>
                <a:sym typeface="Arial" panose="020B0604020202020204" pitchFamily="34" charset="0"/>
              </a:endParaRPr>
            </a:p>
          </p:txBody>
        </p:sp>
      </p:grpSp>
      <p:sp>
        <p:nvSpPr>
          <p:cNvPr id="154652" name="Oval 28"/>
          <p:cNvSpPr>
            <a:spLocks noChangeArrowheads="1"/>
          </p:cNvSpPr>
          <p:nvPr/>
        </p:nvSpPr>
        <p:spPr bwMode="auto">
          <a:xfrm>
            <a:off x="10634663" y="2582863"/>
            <a:ext cx="385762" cy="385762"/>
          </a:xfrm>
          <a:prstGeom prst="ellipse">
            <a:avLst/>
          </a:prstGeom>
          <a:solidFill>
            <a:srgbClr val="92D050"/>
          </a:solidFill>
          <a:ln w="9525">
            <a:noFill/>
            <a:round/>
          </a:ln>
          <a:effectLst>
            <a:outerShdw dist="50800" dir="5400000" algn="t" rotWithShape="0">
              <a:srgbClr val="000000">
                <a:alpha val="20000"/>
              </a:srgbClr>
            </a:outerShdw>
          </a:effectLst>
        </p:spPr>
        <p:txBody>
          <a:bodyPr lIns="121917" tIns="60958" rIns="121917" bIns="60958" anchor="ctr"/>
          <a:lstStyle/>
          <a:p>
            <a:pPr algn="ctr" defTabSz="1219200" eaLnBrk="0" hangingPunct="0">
              <a:defRPr/>
            </a:pPr>
            <a:endParaRPr lang="zh-CN" altLang="en-US" sz="3200">
              <a:solidFill>
                <a:srgbClr val="FFFFFF"/>
              </a:solidFill>
              <a:latin typeface="Calibri" panose="020F0502020204030204" pitchFamily="34" charset="0"/>
              <a:sym typeface="Arial" panose="020B0604020202020204" pitchFamily="34" charset="0"/>
            </a:endParaRPr>
          </a:p>
        </p:txBody>
      </p:sp>
      <p:pic>
        <p:nvPicPr>
          <p:cNvPr id="68633" name="图片 22"/>
          <p:cNvPicPr>
            <a:picLocks noChangeAspect="1"/>
          </p:cNvPicPr>
          <p:nvPr/>
        </p:nvPicPr>
        <p:blipFill>
          <a:blip r:embed="rId4"/>
          <a:srcRect/>
          <a:stretch>
            <a:fillRect/>
          </a:stretch>
        </p:blipFill>
        <p:spPr bwMode="auto">
          <a:xfrm>
            <a:off x="512763" y="344488"/>
            <a:ext cx="1023937" cy="963612"/>
          </a:xfrm>
          <a:prstGeom prst="rect">
            <a:avLst/>
          </a:prstGeom>
          <a:noFill/>
          <a:ln w="9525">
            <a:noFill/>
            <a:miter lim="800000"/>
            <a:headEnd/>
            <a:tailEnd/>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8633"/>
                                        </p:tgtEl>
                                        <p:attrNameLst>
                                          <p:attrName>style.visibility</p:attrName>
                                        </p:attrNameLst>
                                      </p:cBhvr>
                                      <p:to>
                                        <p:strVal val="visible"/>
                                      </p:to>
                                    </p:set>
                                    <p:animEffect transition="in" filter="fade">
                                      <p:cBhvr>
                                        <p:cTn id="7" dur="1000"/>
                                        <p:tgtEl>
                                          <p:spTgt spid="68633"/>
                                        </p:tgtEl>
                                      </p:cBhvr>
                                    </p:animEffect>
                                    <p:anim calcmode="lin" valueType="num">
                                      <p:cBhvr>
                                        <p:cTn id="8" dur="1000" fill="hold"/>
                                        <p:tgtEl>
                                          <p:spTgt spid="68633"/>
                                        </p:tgtEl>
                                        <p:attrNameLst>
                                          <p:attrName>style.rotation</p:attrName>
                                        </p:attrNameLst>
                                      </p:cBhvr>
                                      <p:tavLst>
                                        <p:tav tm="0">
                                          <p:val>
                                            <p:fltVal val="720"/>
                                          </p:val>
                                        </p:tav>
                                        <p:tav tm="100000">
                                          <p:val>
                                            <p:fltVal val="0"/>
                                          </p:val>
                                        </p:tav>
                                      </p:tavLst>
                                    </p:anim>
                                    <p:anim calcmode="lin" valueType="num">
                                      <p:cBhvr>
                                        <p:cTn id="9" dur="1000" fill="hold"/>
                                        <p:tgtEl>
                                          <p:spTgt spid="68633"/>
                                        </p:tgtEl>
                                        <p:attrNameLst>
                                          <p:attrName>ppt_h</p:attrName>
                                        </p:attrNameLst>
                                      </p:cBhvr>
                                      <p:tavLst>
                                        <p:tav tm="0">
                                          <p:val>
                                            <p:fltVal val="0"/>
                                          </p:val>
                                        </p:tav>
                                        <p:tav tm="100000">
                                          <p:val>
                                            <p:strVal val="#ppt_h"/>
                                          </p:val>
                                        </p:tav>
                                      </p:tavLst>
                                    </p:anim>
                                    <p:anim calcmode="lin" valueType="num">
                                      <p:cBhvr>
                                        <p:cTn id="10" dur="1000" fill="hold"/>
                                        <p:tgtEl>
                                          <p:spTgt spid="6863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ChangeArrowheads="1"/>
          </p:cNvSpPr>
          <p:nvPr/>
        </p:nvSpPr>
        <p:spPr bwMode="auto">
          <a:xfrm>
            <a:off x="1416050" y="452438"/>
            <a:ext cx="10240963" cy="942975"/>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专项附加扣除在预扣预缴环节办理的流程和方法</a:t>
            </a:r>
            <a:endParaRPr lang="zh-CN" altLang="zh-CN" sz="2400">
              <a:sym typeface="Arial" panose="020B0604020202020204" pitchFamily="34" charset="0"/>
            </a:endParaRPr>
          </a:p>
          <a:p>
            <a:pPr defTabSz="1219200"/>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en-US" altLang="zh-CN" sz="2700" b="1">
                <a:latin typeface="宋体" panose="02010600030101010101" pitchFamily="2" charset="-122"/>
                <a:sym typeface="Arial" panose="020B0604020202020204" pitchFamily="34" charset="0"/>
              </a:rPr>
              <a:t>——</a:t>
            </a:r>
            <a:r>
              <a:rPr lang="zh-CN" altLang="zh-CN" sz="2700">
                <a:sym typeface="Arial" panose="020B0604020202020204" pitchFamily="34" charset="0"/>
              </a:rPr>
              <a:t>单位</a:t>
            </a:r>
            <a:r>
              <a:rPr lang="zh-CN" altLang="en-US" sz="2700">
                <a:sym typeface="Arial" panose="020B0604020202020204" pitchFamily="34" charset="0"/>
              </a:rPr>
              <a:t>会不会因为员工申报专项附加扣除有误承担责任？</a:t>
            </a:r>
            <a:endParaRPr lang="zh-CN" altLang="en-US" sz="2400">
              <a:sym typeface="Arial" panose="020B0604020202020204" pitchFamily="34" charset="0"/>
            </a:endParaRPr>
          </a:p>
        </p:txBody>
      </p:sp>
      <p:sp>
        <p:nvSpPr>
          <p:cNvPr id="149506" name="AutoShape 8"/>
          <p:cNvSpPr>
            <a:spLocks noChangeArrowheads="1"/>
          </p:cNvSpPr>
          <p:nvPr/>
        </p:nvSpPr>
        <p:spPr bwMode="auto">
          <a:xfrm>
            <a:off x="7727950" y="1423988"/>
            <a:ext cx="4032250" cy="4800600"/>
          </a:xfrm>
          <a:prstGeom prst="roundRect">
            <a:avLst>
              <a:gd name="adj" fmla="val 6769"/>
            </a:avLst>
          </a:prstGeom>
          <a:solidFill>
            <a:srgbClr val="10253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9507" name="AutoShape 9"/>
          <p:cNvSpPr>
            <a:spLocks noChangeArrowheads="1"/>
          </p:cNvSpPr>
          <p:nvPr/>
        </p:nvSpPr>
        <p:spPr bwMode="auto">
          <a:xfrm>
            <a:off x="7535863" y="1651000"/>
            <a:ext cx="3444875" cy="722313"/>
          </a:xfrm>
          <a:prstGeom prst="homePlate">
            <a:avLst>
              <a:gd name="adj" fmla="val 33407"/>
            </a:avLst>
          </a:prstGeom>
          <a:solidFill>
            <a:srgbClr val="4F81BD"/>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9508" name="AutoShape 10"/>
          <p:cNvSpPr>
            <a:spLocks noChangeArrowheads="1"/>
          </p:cNvSpPr>
          <p:nvPr/>
        </p:nvSpPr>
        <p:spPr bwMode="auto">
          <a:xfrm>
            <a:off x="1136650" y="1423988"/>
            <a:ext cx="4032250" cy="4800600"/>
          </a:xfrm>
          <a:prstGeom prst="roundRect">
            <a:avLst>
              <a:gd name="adj" fmla="val 6769"/>
            </a:avLst>
          </a:prstGeom>
          <a:solidFill>
            <a:srgbClr val="10253F"/>
          </a:solidFill>
          <a:ln w="9525">
            <a:noFill/>
            <a:round/>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9509" name="Rectangle 11"/>
          <p:cNvSpPr>
            <a:spLocks noChangeArrowheads="1"/>
          </p:cNvSpPr>
          <p:nvPr/>
        </p:nvSpPr>
        <p:spPr bwMode="auto">
          <a:xfrm>
            <a:off x="1471613" y="2700338"/>
            <a:ext cx="3360737" cy="3360737"/>
          </a:xfrm>
          <a:prstGeom prst="rect">
            <a:avLst/>
          </a:prstGeom>
          <a:noFill/>
          <a:ln w="9525">
            <a:noFill/>
            <a:miter lim="800000"/>
          </a:ln>
        </p:spPr>
        <p:txBody>
          <a:bodyPr lIns="0" tIns="0" rIns="0" bIns="0">
            <a:spAutoFit/>
          </a:bodyPr>
          <a:lstStyle/>
          <a:p>
            <a:pPr algn="just" defTabSz="1219200" eaLnBrk="0" hangingPunct="0">
              <a:lnSpc>
                <a:spcPct val="150000"/>
              </a:lnSpc>
            </a:pPr>
            <a:r>
              <a:rPr lang="en-US" altLang="zh-CN" sz="16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b="1">
                <a:solidFill>
                  <a:srgbClr val="FFFFFF"/>
                </a:solidFill>
                <a:sym typeface="Arial" panose="020B0604020202020204" pitchFamily="34" charset="0"/>
              </a:rPr>
              <a:t>纳税人发现扣缴义务人提供或者扣缴申报的个人信息、所得、扣缴税款等与实际情况不符的，有权要求扣缴义务人修改。扣缴义务人拒绝修改的，纳税人可以报告税务机关，税务机关应当及时处理。</a:t>
            </a:r>
            <a:endParaRPr lang="zh-CN" altLang="en-US" sz="1400" b="1">
              <a:solidFill>
                <a:srgbClr val="FFFFFF"/>
              </a:solidFill>
              <a:sym typeface="Arial" panose="020B0604020202020204" pitchFamily="34" charset="0"/>
            </a:endParaRPr>
          </a:p>
          <a:p>
            <a:pPr algn="just" defTabSz="1219200" eaLnBrk="0" hangingPunct="0">
              <a:lnSpc>
                <a:spcPct val="150000"/>
              </a:lnSpc>
            </a:pPr>
            <a:r>
              <a:rPr lang="en-US" altLang="zh-CN" sz="1400" b="1">
                <a:solidFill>
                  <a:srgbClr val="FFFFFF"/>
                </a:solidFill>
                <a:sym typeface="Arial" panose="020B0604020202020204" pitchFamily="34" charset="0"/>
              </a:rPr>
              <a:t>        </a:t>
            </a:r>
            <a:r>
              <a:rPr lang="zh-CN" altLang="en-US" sz="1400" b="1">
                <a:solidFill>
                  <a:srgbClr val="FFFFFF"/>
                </a:solidFill>
                <a:sym typeface="Arial" panose="020B0604020202020204" pitchFamily="34" charset="0"/>
              </a:rPr>
              <a:t>扣缴义务人发现纳税人提供的信息与实际情况不符的，可以要求纳税人修改，纳税人拒绝修改的，扣缴义务人应当报告税务机关，税务机关应当及时处理</a:t>
            </a:r>
            <a:endParaRPr lang="zh-CN" altLang="en-US" sz="1400" b="1">
              <a:solidFill>
                <a:srgbClr val="FFFFFF"/>
              </a:solidFill>
              <a:sym typeface="Arial" panose="020B0604020202020204" pitchFamily="34" charset="0"/>
            </a:endParaRPr>
          </a:p>
          <a:p>
            <a:pPr algn="just" defTabSz="1219200" eaLnBrk="0" hangingPunct="0">
              <a:lnSpc>
                <a:spcPts val="1740"/>
              </a:lnSpc>
            </a:pPr>
            <a:endParaRPr lang="en-US" altLang="zh-CN" sz="1400" b="1">
              <a:solidFill>
                <a:srgbClr val="FFFFFF"/>
              </a:solidFill>
              <a:sym typeface="Arial" panose="020B0604020202020204" pitchFamily="34" charset="0"/>
            </a:endParaRPr>
          </a:p>
          <a:p>
            <a:pPr algn="just" defTabSz="1219200" eaLnBrk="0" hangingPunct="0">
              <a:lnSpc>
                <a:spcPts val="1740"/>
              </a:lnSpc>
            </a:pPr>
            <a:r>
              <a:rPr lang="en-US" altLang="zh-CN" sz="16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b="1">
                <a:solidFill>
                  <a:srgbClr val="FFFFFF"/>
                </a:solidFill>
                <a:sym typeface="Arial" panose="020B0604020202020204" pitchFamily="34" charset="0"/>
              </a:rPr>
              <a:t>——</a:t>
            </a:r>
            <a:r>
              <a:rPr lang="zh-CN" altLang="en-US" sz="1600" b="1">
                <a:solidFill>
                  <a:srgbClr val="FFFFFF"/>
                </a:solidFill>
                <a:sym typeface="Arial" panose="020B0604020202020204" pitchFamily="34" charset="0"/>
              </a:rPr>
              <a:t>第四十条</a:t>
            </a:r>
            <a:endParaRPr lang="zh-CN" altLang="zh-CN" sz="1600" b="1">
              <a:solidFill>
                <a:srgbClr val="FFFFFF"/>
              </a:solidFill>
              <a:sym typeface="Arial" panose="020B0604020202020204" pitchFamily="34" charset="0"/>
            </a:endParaRPr>
          </a:p>
        </p:txBody>
      </p:sp>
      <p:sp>
        <p:nvSpPr>
          <p:cNvPr id="149510" name="Rectangle 12"/>
          <p:cNvSpPr>
            <a:spLocks noChangeArrowheads="1"/>
          </p:cNvSpPr>
          <p:nvPr/>
        </p:nvSpPr>
        <p:spPr bwMode="auto">
          <a:xfrm>
            <a:off x="7729538" y="1716088"/>
            <a:ext cx="2974975" cy="812800"/>
          </a:xfrm>
          <a:prstGeom prst="rect">
            <a:avLst/>
          </a:prstGeom>
          <a:noFill/>
          <a:ln w="9525">
            <a:noFill/>
            <a:miter lim="800000"/>
          </a:ln>
        </p:spPr>
        <p:txBody>
          <a:bodyPr lIns="0" tIns="0" rIns="0" bIns="0">
            <a:spAutoFit/>
          </a:bodyPr>
          <a:lstStyle/>
          <a:p>
            <a:pPr algn="ctr" defTabSz="1219200" eaLnBrk="0" hangingPunct="0"/>
            <a:r>
              <a:rPr lang="zh-CN" altLang="zh-CN" sz="19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个人所得税专项附加扣除</a:t>
            </a:r>
            <a:endParaRPr lang="zh-CN" altLang="zh-CN" sz="1900" b="1">
              <a:solidFill>
                <a:srgbClr val="F5F4ED"/>
              </a:solidFill>
              <a:latin typeface="微软雅黑" panose="020B0503020204020204" pitchFamily="34" charset="-122"/>
              <a:ea typeface="微软雅黑" panose="020B0503020204020204" pitchFamily="34" charset="-122"/>
              <a:sym typeface="Arial" panose="020B0604020202020204" pitchFamily="34" charset="0"/>
            </a:endParaRPr>
          </a:p>
          <a:p>
            <a:pPr algn="ctr" defTabSz="1219200" eaLnBrk="0" hangingPunct="0"/>
            <a:r>
              <a:rPr lang="zh-CN" altLang="zh-CN" sz="19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暂行办法（征求意见稿）</a:t>
            </a:r>
            <a:endParaRPr lang="zh-CN" altLang="zh-CN" sz="1900" b="1">
              <a:solidFill>
                <a:srgbClr val="F5F4ED"/>
              </a:solidFill>
              <a:latin typeface="微软雅黑" panose="020B0503020204020204" pitchFamily="34" charset="-122"/>
              <a:ea typeface="微软雅黑" panose="020B0503020204020204" pitchFamily="34" charset="-122"/>
              <a:sym typeface="Arial" panose="020B0604020202020204" pitchFamily="34" charset="0"/>
            </a:endParaRPr>
          </a:p>
          <a:p>
            <a:pPr algn="ctr" defTabSz="1219200" eaLnBrk="0" hangingPunct="0"/>
            <a:endParaRPr lang="zh-CN" altLang="zh-CN" sz="1900" b="1">
              <a:solidFill>
                <a:srgbClr val="F5F4E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9511" name="AutoShape 13"/>
          <p:cNvSpPr>
            <a:spLocks noChangeArrowheads="1"/>
          </p:cNvSpPr>
          <p:nvPr/>
        </p:nvSpPr>
        <p:spPr bwMode="auto">
          <a:xfrm>
            <a:off x="1136650" y="1716088"/>
            <a:ext cx="3446463" cy="722312"/>
          </a:xfrm>
          <a:prstGeom prst="homePlate">
            <a:avLst>
              <a:gd name="adj" fmla="val 33422"/>
            </a:avLst>
          </a:prstGeom>
          <a:solidFill>
            <a:srgbClr val="4F81BD"/>
          </a:solid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sp>
        <p:nvSpPr>
          <p:cNvPr id="149512" name="Rectangle 14"/>
          <p:cNvSpPr>
            <a:spLocks noChangeArrowheads="1"/>
          </p:cNvSpPr>
          <p:nvPr/>
        </p:nvSpPr>
        <p:spPr bwMode="auto">
          <a:xfrm>
            <a:off x="1136650" y="1716088"/>
            <a:ext cx="2973388" cy="657225"/>
          </a:xfrm>
          <a:prstGeom prst="rect">
            <a:avLst/>
          </a:prstGeom>
          <a:noFill/>
          <a:ln w="9525">
            <a:noFill/>
            <a:miter lim="800000"/>
          </a:ln>
        </p:spPr>
        <p:txBody>
          <a:bodyPr lIns="0" tIns="0" rIns="0" bIns="0">
            <a:spAutoFit/>
          </a:bodyPr>
          <a:lstStyle/>
          <a:p>
            <a:pPr algn="ctr" defTabSz="1219200" eaLnBrk="0" hangingPunct="0"/>
            <a:r>
              <a:rPr lang="zh-CN" altLang="zh-CN" sz="2100" b="1">
                <a:solidFill>
                  <a:srgbClr val="F5F4ED"/>
                </a:solidFill>
                <a:latin typeface="微软雅黑" panose="020B0503020204020204" pitchFamily="34" charset="-122"/>
                <a:ea typeface="微软雅黑" panose="020B0503020204020204" pitchFamily="34" charset="-122"/>
                <a:sym typeface="Arial" panose="020B0604020202020204" pitchFamily="34" charset="0"/>
              </a:rPr>
              <a:t>个人所得税法实施条例（征求意见稿）</a:t>
            </a:r>
            <a:endParaRPr lang="zh-CN" altLang="zh-CN" sz="2400">
              <a:solidFill>
                <a:srgbClr val="000000"/>
              </a:solidFill>
              <a:sym typeface="Arial" panose="020B0604020202020204" pitchFamily="34" charset="0"/>
            </a:endParaRPr>
          </a:p>
        </p:txBody>
      </p:sp>
      <p:sp>
        <p:nvSpPr>
          <p:cNvPr id="149513" name="Rectangle 15"/>
          <p:cNvSpPr>
            <a:spLocks noChangeArrowheads="1"/>
          </p:cNvSpPr>
          <p:nvPr/>
        </p:nvSpPr>
        <p:spPr bwMode="auto">
          <a:xfrm>
            <a:off x="8062913" y="2709863"/>
            <a:ext cx="3360737" cy="2844800"/>
          </a:xfrm>
          <a:prstGeom prst="rect">
            <a:avLst/>
          </a:prstGeom>
          <a:noFill/>
          <a:ln w="9525">
            <a:noFill/>
            <a:miter lim="800000"/>
          </a:ln>
        </p:spPr>
        <p:txBody>
          <a:bodyPr lIns="0" tIns="0" rIns="0" bIns="0">
            <a:spAutoFit/>
          </a:bodyPr>
          <a:lstStyle/>
          <a:p>
            <a:pPr algn="just" defTabSz="1219200" eaLnBrk="0" hangingPunct="0">
              <a:lnSpc>
                <a:spcPct val="150000"/>
              </a:lnSpc>
            </a:pPr>
            <a:r>
              <a:rPr lang="en-US" altLang="zh-CN" sz="1600" b="1">
                <a:solidFill>
                  <a:srgbClr val="FFFFFF"/>
                </a:solidFill>
                <a:sym typeface="Arial" panose="020B0604020202020204" pitchFamily="34" charset="0"/>
              </a:rPr>
              <a:t>         </a:t>
            </a:r>
            <a:r>
              <a:rPr lang="zh-CN" altLang="en-US" sz="1600" b="1">
                <a:solidFill>
                  <a:srgbClr val="FFFFFF"/>
                </a:solidFill>
                <a:sym typeface="Arial" panose="020B0604020202020204" pitchFamily="34" charset="0"/>
              </a:rPr>
              <a:t>纳税人首次享受专项附加扣除，应当将相关信息提交扣缴义务人或者税务机关，扣缴义务人应尽快将相关信息报送税务机关，纳税人对所提交信息的真实性负责。专项附加扣除信息发生变化的，应当及时向扣缴义务人或者税务机关提供相关信息。</a:t>
            </a:r>
            <a:endParaRPr lang="zh-CN" altLang="en-US" sz="1600" b="1">
              <a:solidFill>
                <a:srgbClr val="FFFFFF"/>
              </a:solidFill>
              <a:sym typeface="Arial" panose="020B0604020202020204" pitchFamily="34" charset="0"/>
            </a:endParaRPr>
          </a:p>
          <a:p>
            <a:pPr algn="just" defTabSz="1219200" eaLnBrk="0" hangingPunct="0">
              <a:lnSpc>
                <a:spcPct val="150000"/>
              </a:lnSpc>
            </a:pPr>
            <a:r>
              <a:rPr lang="en-US" altLang="zh-CN" sz="1600" b="1">
                <a:solidFill>
                  <a:srgbClr val="FFFFFF"/>
                </a:solidFill>
                <a:sym typeface="Arial" panose="020B0604020202020204" pitchFamily="34" charset="0"/>
              </a:rPr>
              <a:t>                             --</a:t>
            </a:r>
            <a:r>
              <a:rPr lang="zh-CN" altLang="zh-CN" sz="1600" b="1">
                <a:solidFill>
                  <a:srgbClr val="FFFFFF"/>
                </a:solidFill>
                <a:sym typeface="Arial" panose="020B0604020202020204" pitchFamily="34" charset="0"/>
              </a:rPr>
              <a:t>第二十三条</a:t>
            </a:r>
            <a:endParaRPr lang="zh-CN" altLang="en-US" sz="1600" b="1">
              <a:solidFill>
                <a:srgbClr val="FFFFFF"/>
              </a:solidFill>
              <a:sym typeface="Arial" panose="020B0604020202020204" pitchFamily="34" charset="0"/>
            </a:endParaRPr>
          </a:p>
        </p:txBody>
      </p:sp>
      <p:pic>
        <p:nvPicPr>
          <p:cNvPr id="69644" name="图片 22"/>
          <p:cNvPicPr>
            <a:picLocks noChangeAspect="1"/>
          </p:cNvPicPr>
          <p:nvPr/>
        </p:nvPicPr>
        <p:blipFill>
          <a:blip r:embed="rId1"/>
          <a:srcRect/>
          <a:stretch>
            <a:fillRect/>
          </a:stretch>
        </p:blipFill>
        <p:spPr bwMode="auto">
          <a:xfrm>
            <a:off x="466725" y="317500"/>
            <a:ext cx="1023938" cy="963613"/>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fade">
                                      <p:cBhvr>
                                        <p:cTn id="7" dur="1000"/>
                                        <p:tgtEl>
                                          <p:spTgt spid="69644"/>
                                        </p:tgtEl>
                                      </p:cBhvr>
                                    </p:animEffect>
                                    <p:anim calcmode="lin" valueType="num">
                                      <p:cBhvr>
                                        <p:cTn id="8" dur="1000" fill="hold"/>
                                        <p:tgtEl>
                                          <p:spTgt spid="69644"/>
                                        </p:tgtEl>
                                        <p:attrNameLst>
                                          <p:attrName>style.rotation</p:attrName>
                                        </p:attrNameLst>
                                      </p:cBhvr>
                                      <p:tavLst>
                                        <p:tav tm="0">
                                          <p:val>
                                            <p:fltVal val="720"/>
                                          </p:val>
                                        </p:tav>
                                        <p:tav tm="100000">
                                          <p:val>
                                            <p:fltVal val="0"/>
                                          </p:val>
                                        </p:tav>
                                      </p:tavLst>
                                    </p:anim>
                                    <p:anim calcmode="lin" valueType="num">
                                      <p:cBhvr>
                                        <p:cTn id="9" dur="1000" fill="hold"/>
                                        <p:tgtEl>
                                          <p:spTgt spid="69644"/>
                                        </p:tgtEl>
                                        <p:attrNameLst>
                                          <p:attrName>ppt_h</p:attrName>
                                        </p:attrNameLst>
                                      </p:cBhvr>
                                      <p:tavLst>
                                        <p:tav tm="0">
                                          <p:val>
                                            <p:fltVal val="0"/>
                                          </p:val>
                                        </p:tav>
                                        <p:tav tm="100000">
                                          <p:val>
                                            <p:strVal val="#ppt_h"/>
                                          </p:val>
                                        </p:tav>
                                      </p:tavLst>
                                    </p:anim>
                                    <p:anim calcmode="lin" valueType="num">
                                      <p:cBhvr>
                                        <p:cTn id="10" dur="1000" fill="hold"/>
                                        <p:tgtEl>
                                          <p:spTgt spid="696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p:cNvSpPr>
          <p:nvPr>
            <p:ph type="title" idx="4294967295"/>
          </p:nvPr>
        </p:nvSpPr>
        <p:spPr>
          <a:xfrm>
            <a:off x="3114675" y="2425700"/>
            <a:ext cx="8128000" cy="1325563"/>
          </a:xfrm>
        </p:spPr>
        <p:txBody>
          <a:bodyPr/>
          <a:lstStyle/>
          <a:p>
            <a:r>
              <a:rPr lang="zh-CN" altLang="en-US" sz="3600" smtClean="0">
                <a:ea typeface="黑体" panose="02010609060101010101" charset="-122"/>
              </a:rPr>
              <a:t>如何办理六项专项附加扣除？</a:t>
            </a:r>
            <a:endParaRPr lang="zh-CN" altLang="en-US" sz="3600" smtClean="0">
              <a:ea typeface="黑体" panose="02010609060101010101" charset="-122"/>
            </a:endParaRPr>
          </a:p>
        </p:txBody>
      </p:sp>
      <p:pic>
        <p:nvPicPr>
          <p:cNvPr id="43020" name="图片 22"/>
          <p:cNvPicPr>
            <a:picLocks noChangeAspect="1"/>
          </p:cNvPicPr>
          <p:nvPr/>
        </p:nvPicPr>
        <p:blipFill>
          <a:blip r:embed="rId1"/>
          <a:srcRect/>
          <a:stretch>
            <a:fillRect/>
          </a:stretch>
        </p:blipFill>
        <p:spPr bwMode="auto">
          <a:xfrm>
            <a:off x="1992313" y="2552700"/>
            <a:ext cx="1023937" cy="96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fade">
                                      <p:cBhvr>
                                        <p:cTn id="7" dur="1000"/>
                                        <p:tgtEl>
                                          <p:spTgt spid="43020"/>
                                        </p:tgtEl>
                                      </p:cBhvr>
                                    </p:animEffect>
                                    <p:anim calcmode="lin" valueType="num">
                                      <p:cBhvr>
                                        <p:cTn id="8" dur="1000" fill="hold"/>
                                        <p:tgtEl>
                                          <p:spTgt spid="43020"/>
                                        </p:tgtEl>
                                        <p:attrNameLst>
                                          <p:attrName>style.rotation</p:attrName>
                                        </p:attrNameLst>
                                      </p:cBhvr>
                                      <p:tavLst>
                                        <p:tav tm="0">
                                          <p:val>
                                            <p:fltVal val="720"/>
                                          </p:val>
                                        </p:tav>
                                        <p:tav tm="100000">
                                          <p:val>
                                            <p:fltVal val="0"/>
                                          </p:val>
                                        </p:tav>
                                      </p:tavLst>
                                    </p:anim>
                                    <p:anim calcmode="lin" valueType="num">
                                      <p:cBhvr>
                                        <p:cTn id="9" dur="1000" fill="hold"/>
                                        <p:tgtEl>
                                          <p:spTgt spid="43020"/>
                                        </p:tgtEl>
                                        <p:attrNameLst>
                                          <p:attrName>ppt_h</p:attrName>
                                        </p:attrNameLst>
                                      </p:cBhvr>
                                      <p:tavLst>
                                        <p:tav tm="0">
                                          <p:val>
                                            <p:fltVal val="0"/>
                                          </p:val>
                                        </p:tav>
                                        <p:tav tm="100000">
                                          <p:val>
                                            <p:strVal val="#ppt_h"/>
                                          </p:val>
                                        </p:tav>
                                      </p:tavLst>
                                    </p:anim>
                                    <p:anim calcmode="lin" valueType="num">
                                      <p:cBhvr>
                                        <p:cTn id="10" dur="1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hape 555"/>
          <p:cNvSpPr/>
          <p:nvPr/>
        </p:nvSpPr>
        <p:spPr bwMode="auto">
          <a:xfrm>
            <a:off x="8661400" y="1206500"/>
            <a:ext cx="3179763"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51554"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55"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56"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57"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58"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59"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60"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61"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1562"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总体流程</a:t>
            </a:r>
            <a:endParaRPr lang="zh-CN" altLang="en-US" sz="2800">
              <a:solidFill>
                <a:schemeClr val="accent1"/>
              </a:solidFill>
              <a:latin typeface="华文细黑" pitchFamily="2" charset="-122"/>
              <a:ea typeface="华文细黑" pitchFamily="2" charset="-122"/>
            </a:endParaRPr>
          </a:p>
        </p:txBody>
      </p:sp>
      <p:cxnSp>
        <p:nvCxnSpPr>
          <p:cNvPr id="151563" name="Line 149"/>
          <p:cNvCxnSpPr>
            <a:cxnSpLocks noChangeShapeType="1"/>
          </p:cNvCxnSpPr>
          <p:nvPr/>
        </p:nvCxnSpPr>
        <p:spPr bwMode="auto">
          <a:xfrm>
            <a:off x="217488" y="1533525"/>
            <a:ext cx="7470775" cy="7938"/>
          </a:xfrm>
          <a:prstGeom prst="line">
            <a:avLst/>
          </a:prstGeom>
          <a:noFill/>
          <a:ln w="50800">
            <a:solidFill>
              <a:srgbClr val="C6D9F1"/>
            </a:solidFill>
            <a:round/>
            <a:headEnd type="oval" w="med" len="med"/>
          </a:ln>
        </p:spPr>
      </p:cxnSp>
      <p:sp>
        <p:nvSpPr>
          <p:cNvPr id="151564" name="Oval 597"/>
          <p:cNvSpPr>
            <a:spLocks noChangeArrowheads="1"/>
          </p:cNvSpPr>
          <p:nvPr/>
        </p:nvSpPr>
        <p:spPr bwMode="auto">
          <a:xfrm>
            <a:off x="90963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cxnSp>
        <p:nvCxnSpPr>
          <p:cNvPr id="151565" name="Line 153"/>
          <p:cNvCxnSpPr>
            <a:cxnSpLocks noChangeShapeType="1"/>
          </p:cNvCxnSpPr>
          <p:nvPr/>
        </p:nvCxnSpPr>
        <p:spPr bwMode="auto">
          <a:xfrm flipV="1">
            <a:off x="4673600" y="1541463"/>
            <a:ext cx="4397375" cy="3175"/>
          </a:xfrm>
          <a:prstGeom prst="line">
            <a:avLst/>
          </a:prstGeom>
          <a:noFill/>
          <a:ln w="50800">
            <a:solidFill>
              <a:srgbClr val="C6D9F1"/>
            </a:solidFill>
            <a:round/>
            <a:tailEnd type="triangle" w="med" len="med"/>
          </a:ln>
        </p:spPr>
      </p:cxnSp>
      <p:sp>
        <p:nvSpPr>
          <p:cNvPr id="151566" name="Oval 597"/>
          <p:cNvSpPr>
            <a:spLocks noChangeArrowheads="1"/>
          </p:cNvSpPr>
          <p:nvPr/>
        </p:nvSpPr>
        <p:spPr bwMode="auto">
          <a:xfrm>
            <a:off x="152400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67" name="Oval 597"/>
          <p:cNvSpPr>
            <a:spLocks noChangeArrowheads="1"/>
          </p:cNvSpPr>
          <p:nvPr/>
        </p:nvSpPr>
        <p:spPr bwMode="auto">
          <a:xfrm>
            <a:off x="213836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68" name="Oval 597"/>
          <p:cNvSpPr>
            <a:spLocks noChangeArrowheads="1"/>
          </p:cNvSpPr>
          <p:nvPr/>
        </p:nvSpPr>
        <p:spPr bwMode="auto">
          <a:xfrm>
            <a:off x="275431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69" name="Oval 597"/>
          <p:cNvSpPr>
            <a:spLocks noChangeArrowheads="1"/>
          </p:cNvSpPr>
          <p:nvPr/>
        </p:nvSpPr>
        <p:spPr bwMode="auto">
          <a:xfrm>
            <a:off x="336708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0" name="Oval 597"/>
          <p:cNvSpPr>
            <a:spLocks noChangeArrowheads="1"/>
          </p:cNvSpPr>
          <p:nvPr/>
        </p:nvSpPr>
        <p:spPr bwMode="auto">
          <a:xfrm>
            <a:off x="398145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1" name="Oval 597"/>
          <p:cNvSpPr>
            <a:spLocks noChangeArrowheads="1"/>
          </p:cNvSpPr>
          <p:nvPr/>
        </p:nvSpPr>
        <p:spPr bwMode="auto">
          <a:xfrm>
            <a:off x="459581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2" name="Oval 597"/>
          <p:cNvSpPr>
            <a:spLocks noChangeArrowheads="1"/>
          </p:cNvSpPr>
          <p:nvPr/>
        </p:nvSpPr>
        <p:spPr bwMode="auto">
          <a:xfrm>
            <a:off x="5208588" y="1966913"/>
            <a:ext cx="127000"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3" name="Oval 597"/>
          <p:cNvSpPr>
            <a:spLocks noChangeArrowheads="1"/>
          </p:cNvSpPr>
          <p:nvPr/>
        </p:nvSpPr>
        <p:spPr bwMode="auto">
          <a:xfrm>
            <a:off x="582453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4" name="Oval 597"/>
          <p:cNvSpPr>
            <a:spLocks noChangeArrowheads="1"/>
          </p:cNvSpPr>
          <p:nvPr/>
        </p:nvSpPr>
        <p:spPr bwMode="auto">
          <a:xfrm>
            <a:off x="643890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5" name="Oval 597"/>
          <p:cNvSpPr>
            <a:spLocks noChangeArrowheads="1"/>
          </p:cNvSpPr>
          <p:nvPr/>
        </p:nvSpPr>
        <p:spPr bwMode="auto">
          <a:xfrm>
            <a:off x="705326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6" name="Oval 597"/>
          <p:cNvSpPr>
            <a:spLocks noChangeArrowheads="1"/>
          </p:cNvSpPr>
          <p:nvPr/>
        </p:nvSpPr>
        <p:spPr bwMode="auto">
          <a:xfrm>
            <a:off x="7666038" y="1966913"/>
            <a:ext cx="127000"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7" name="Oval 597"/>
          <p:cNvSpPr>
            <a:spLocks noChangeArrowheads="1"/>
          </p:cNvSpPr>
          <p:nvPr/>
        </p:nvSpPr>
        <p:spPr bwMode="auto">
          <a:xfrm>
            <a:off x="8281988" y="1966913"/>
            <a:ext cx="125412" cy="153987"/>
          </a:xfrm>
          <a:prstGeom prst="ellipse">
            <a:avLst/>
          </a:prstGeom>
          <a:solidFill>
            <a:srgbClr val="E2E2E2"/>
          </a:solidFill>
          <a:ln w="19050">
            <a:no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8" name="Oval 597"/>
          <p:cNvSpPr>
            <a:spLocks noChangeArrowheads="1"/>
          </p:cNvSpPr>
          <p:nvPr/>
        </p:nvSpPr>
        <p:spPr bwMode="auto">
          <a:xfrm>
            <a:off x="8896350" y="1966913"/>
            <a:ext cx="125413" cy="153987"/>
          </a:xfrm>
          <a:prstGeom prst="ellipse">
            <a:avLst/>
          </a:prstGeom>
          <a:solidFill>
            <a:srgbClr val="E2E2E2"/>
          </a:solidFill>
          <a:ln w="19050">
            <a:no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79" name="Oval 597"/>
          <p:cNvSpPr>
            <a:spLocks noChangeArrowheads="1"/>
          </p:cNvSpPr>
          <p:nvPr/>
        </p:nvSpPr>
        <p:spPr bwMode="auto">
          <a:xfrm>
            <a:off x="9510713" y="1966913"/>
            <a:ext cx="123825"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80" name="Oval 597"/>
          <p:cNvSpPr>
            <a:spLocks noChangeArrowheads="1"/>
          </p:cNvSpPr>
          <p:nvPr/>
        </p:nvSpPr>
        <p:spPr bwMode="auto">
          <a:xfrm>
            <a:off x="10123488" y="1966913"/>
            <a:ext cx="125412"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81" name="Oval 597"/>
          <p:cNvSpPr>
            <a:spLocks noChangeArrowheads="1"/>
          </p:cNvSpPr>
          <p:nvPr/>
        </p:nvSpPr>
        <p:spPr bwMode="auto">
          <a:xfrm>
            <a:off x="10739438" y="1966913"/>
            <a:ext cx="125412"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1582" name="Oval 597"/>
          <p:cNvSpPr>
            <a:spLocks noChangeArrowheads="1"/>
          </p:cNvSpPr>
          <p:nvPr/>
        </p:nvSpPr>
        <p:spPr bwMode="auto">
          <a:xfrm>
            <a:off x="11353800" y="1966913"/>
            <a:ext cx="125413"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84" name="矩形 83"/>
          <p:cNvSpPr/>
          <p:nvPr/>
        </p:nvSpPr>
        <p:spPr>
          <a:xfrm>
            <a:off x="9122304" y="1293945"/>
            <a:ext cx="2631441" cy="408941"/>
          </a:xfrm>
          <a:prstGeom prst="rect">
            <a:avLst/>
          </a:prstGeom>
        </p:spPr>
        <p:txBody>
          <a:bodyPr wrap="none">
            <a:spAutoFit/>
          </a:bodyPr>
          <a:lstStyle/>
          <a:p>
            <a:pPr defTabSz="685800" fontAlgn="auto">
              <a:spcBef>
                <a:spcPts val="0"/>
              </a:spcBef>
              <a:spcAft>
                <a:spcPts val="0"/>
              </a:spcAft>
              <a:defRPr/>
            </a:pPr>
            <a:r>
              <a:rPr lang="zh-CN" altLang="en-US" sz="1400" b="1" strike="sngStrike" dirty="0">
                <a:solidFill>
                  <a:schemeClr val="bg1"/>
                </a:solidFill>
                <a:latin typeface="+mn-lt"/>
                <a:ea typeface="+mn-ea"/>
              </a:rPr>
              <a:t>综合所得汇算清缴环节</a:t>
            </a:r>
            <a:endParaRPr lang="zh-CN" altLang="en-US" sz="1400" b="1" strike="sngStrike" dirty="0">
              <a:solidFill>
                <a:schemeClr val="bg1"/>
              </a:solidFill>
              <a:latin typeface="+mn-lt"/>
              <a:ea typeface="+mn-ea"/>
            </a:endParaRPr>
          </a:p>
        </p:txBody>
      </p:sp>
      <p:sp>
        <p:nvSpPr>
          <p:cNvPr id="151584" name="Shape 555"/>
          <p:cNvSpPr/>
          <p:nvPr/>
        </p:nvSpPr>
        <p:spPr bwMode="auto">
          <a:xfrm>
            <a:off x="1665288" y="1206500"/>
            <a:ext cx="3181350"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51585" name="矩形 5"/>
          <p:cNvSpPr>
            <a:spLocks noChangeArrowheads="1"/>
          </p:cNvSpPr>
          <p:nvPr/>
        </p:nvSpPr>
        <p:spPr bwMode="auto">
          <a:xfrm>
            <a:off x="1974850" y="1293813"/>
            <a:ext cx="2640013" cy="409575"/>
          </a:xfrm>
          <a:prstGeom prst="rect">
            <a:avLst/>
          </a:prstGeom>
          <a:noFill/>
          <a:ln w="9525">
            <a:noFill/>
            <a:miter lim="800000"/>
          </a:ln>
        </p:spPr>
        <p:txBody>
          <a:bodyPr wrap="none" lIns="121917" tIns="60958" rIns="121917" bIns="60958">
            <a:spAutoFit/>
          </a:bodyPr>
          <a:lstStyle/>
          <a:p>
            <a:r>
              <a:rPr lang="zh-CN" altLang="en-US" sz="1900" b="1">
                <a:latin typeface="Calibri" panose="020F0502020204030204" pitchFamily="34" charset="0"/>
              </a:rPr>
              <a:t>工资薪金预扣预缴环节</a:t>
            </a:r>
            <a:endParaRPr lang="zh-CN" altLang="en-US" sz="1900" b="1">
              <a:latin typeface="Calibri" panose="020F0502020204030204" pitchFamily="34" charset="0"/>
            </a:endParaRPr>
          </a:p>
        </p:txBody>
      </p:sp>
      <p:sp>
        <p:nvSpPr>
          <p:cNvPr id="151586" name="Oval 667"/>
          <p:cNvSpPr>
            <a:spLocks noChangeArrowheads="1"/>
          </p:cNvSpPr>
          <p:nvPr/>
        </p:nvSpPr>
        <p:spPr bwMode="auto">
          <a:xfrm flipH="1">
            <a:off x="531813" y="5256213"/>
            <a:ext cx="682625" cy="739775"/>
          </a:xfrm>
          <a:prstGeom prst="ellipse">
            <a:avLst/>
          </a:prstGeom>
          <a:solidFill>
            <a:srgbClr val="00B0F0"/>
          </a:solidFill>
          <a:ln w="9525">
            <a:noFill/>
            <a:round/>
          </a:ln>
        </p:spPr>
        <p:txBody>
          <a:bodyPr lIns="121917" tIns="60958" rIns="121917" bIns="60958"/>
          <a:lstStyle/>
          <a:p>
            <a:pPr eaLnBrk="0" hangingPunct="0"/>
            <a:endParaRPr lang="zh-CN" altLang="en-US" sz="1900">
              <a:latin typeface="Calibri" panose="020F0502020204030204" pitchFamily="34" charset="0"/>
            </a:endParaRPr>
          </a:p>
        </p:txBody>
      </p:sp>
      <p:sp>
        <p:nvSpPr>
          <p:cNvPr id="151587" name="Oval 669"/>
          <p:cNvSpPr>
            <a:spLocks noChangeArrowheads="1"/>
          </p:cNvSpPr>
          <p:nvPr/>
        </p:nvSpPr>
        <p:spPr bwMode="auto">
          <a:xfrm flipH="1">
            <a:off x="531813" y="3981450"/>
            <a:ext cx="682625" cy="741363"/>
          </a:xfrm>
          <a:prstGeom prst="ellipse">
            <a:avLst/>
          </a:prstGeom>
          <a:solidFill>
            <a:srgbClr val="FFC000"/>
          </a:solidFill>
          <a:ln w="9525">
            <a:noFill/>
            <a:round/>
          </a:ln>
        </p:spPr>
        <p:txBody>
          <a:bodyPr lIns="121917" tIns="60958" rIns="121917" bIns="60958"/>
          <a:lstStyle/>
          <a:p>
            <a:pPr eaLnBrk="0" hangingPunct="0"/>
            <a:endParaRPr lang="zh-CN" altLang="en-US" sz="1900">
              <a:latin typeface="Calibri" panose="020F0502020204030204" pitchFamily="34" charset="0"/>
            </a:endParaRPr>
          </a:p>
        </p:txBody>
      </p:sp>
      <p:sp>
        <p:nvSpPr>
          <p:cNvPr id="151588" name="Oval 671"/>
          <p:cNvSpPr>
            <a:spLocks noChangeArrowheads="1"/>
          </p:cNvSpPr>
          <p:nvPr/>
        </p:nvSpPr>
        <p:spPr bwMode="auto">
          <a:xfrm flipH="1">
            <a:off x="531813" y="2706688"/>
            <a:ext cx="682625" cy="741362"/>
          </a:xfrm>
          <a:prstGeom prst="ellipse">
            <a:avLst/>
          </a:prstGeom>
          <a:solidFill>
            <a:srgbClr val="D99694"/>
          </a:solidFill>
          <a:ln w="9525">
            <a:noFill/>
            <a:round/>
          </a:ln>
        </p:spPr>
        <p:txBody>
          <a:bodyPr lIns="121917" tIns="60958" rIns="121917" bIns="60958"/>
          <a:lstStyle/>
          <a:p>
            <a:pPr eaLnBrk="0" hangingPunct="0"/>
            <a:endParaRPr lang="zh-CN" altLang="en-US" sz="1900">
              <a:latin typeface="Calibri" panose="020F0502020204030204" pitchFamily="34" charset="0"/>
            </a:endParaRPr>
          </a:p>
        </p:txBody>
      </p:sp>
      <p:sp>
        <p:nvSpPr>
          <p:cNvPr id="151589" name="Rectangle 673"/>
          <p:cNvSpPr>
            <a:spLocks noChangeArrowheads="1"/>
          </p:cNvSpPr>
          <p:nvPr/>
        </p:nvSpPr>
        <p:spPr bwMode="auto">
          <a:xfrm>
            <a:off x="2020888" y="2732088"/>
            <a:ext cx="7142162" cy="831850"/>
          </a:xfrm>
          <a:prstGeom prst="rect">
            <a:avLst/>
          </a:prstGeom>
          <a:noFill/>
          <a:ln w="9525">
            <a:noFill/>
            <a:miter lim="800000"/>
          </a:ln>
        </p:spPr>
        <p:txBody>
          <a:bodyPr lIns="91438" tIns="45719" rIns="91438" bIns="45719">
            <a:spAutoFit/>
          </a:bodyPr>
          <a:lstStyle/>
          <a:p>
            <a:pPr>
              <a:buSzPct val="100000"/>
            </a:pPr>
            <a:r>
              <a:rPr lang="zh-CN" altLang="zh-CN" sz="2400">
                <a:latin typeface="Calibri" panose="020F0502020204030204" pitchFamily="34" charset="0"/>
              </a:rPr>
              <a:t>符合子女教育、继续教育、住房贷款利息或住房租金、赡养老人专项附加扣除范围和条件的纳税人</a:t>
            </a:r>
            <a:endParaRPr lang="zh-CN" altLang="zh-CN" sz="2100">
              <a:latin typeface="Calibri" panose="020F0502020204030204" pitchFamily="34" charset="0"/>
            </a:endParaRPr>
          </a:p>
        </p:txBody>
      </p:sp>
      <p:sp>
        <p:nvSpPr>
          <p:cNvPr id="151590" name="Rectangle 673"/>
          <p:cNvSpPr>
            <a:spLocks noChangeArrowheads="1"/>
          </p:cNvSpPr>
          <p:nvPr/>
        </p:nvSpPr>
        <p:spPr bwMode="auto">
          <a:xfrm>
            <a:off x="2012950" y="3879850"/>
            <a:ext cx="7008813" cy="1200150"/>
          </a:xfrm>
          <a:prstGeom prst="rect">
            <a:avLst/>
          </a:prstGeom>
          <a:noFill/>
          <a:ln w="9525">
            <a:noFill/>
            <a:miter lim="800000"/>
          </a:ln>
        </p:spPr>
        <p:txBody>
          <a:bodyPr lIns="91438" tIns="45719" rIns="91438" bIns="45719">
            <a:spAutoFit/>
          </a:bodyPr>
          <a:lstStyle/>
          <a:p>
            <a:pPr>
              <a:buSzPct val="100000"/>
            </a:pPr>
            <a:r>
              <a:rPr lang="zh-CN" altLang="zh-CN" sz="2400">
                <a:latin typeface="Calibri" panose="020F0502020204030204" pitchFamily="34" charset="0"/>
              </a:rPr>
              <a:t>可以通过远程办税端、电子模板或者纸质报表等方式，向扣缴义务人报送个人所得税专项附加扣除信息</a:t>
            </a:r>
            <a:endParaRPr lang="zh-CN" altLang="zh-CN" sz="2100">
              <a:latin typeface="Calibri" panose="020F0502020204030204" pitchFamily="34" charset="0"/>
            </a:endParaRPr>
          </a:p>
        </p:txBody>
      </p:sp>
      <p:sp>
        <p:nvSpPr>
          <p:cNvPr id="151591" name="Rectangle 673"/>
          <p:cNvSpPr>
            <a:spLocks noChangeArrowheads="1"/>
          </p:cNvSpPr>
          <p:nvPr/>
        </p:nvSpPr>
        <p:spPr bwMode="auto">
          <a:xfrm>
            <a:off x="1960563" y="5237163"/>
            <a:ext cx="6997700" cy="828675"/>
          </a:xfrm>
          <a:prstGeom prst="rect">
            <a:avLst/>
          </a:prstGeom>
          <a:noFill/>
          <a:ln w="9525">
            <a:noFill/>
            <a:miter lim="800000"/>
          </a:ln>
        </p:spPr>
        <p:txBody>
          <a:bodyPr lIns="91438" tIns="45719" rIns="91438" bIns="45719">
            <a:spAutoFit/>
          </a:bodyPr>
          <a:lstStyle/>
          <a:p>
            <a:pPr>
              <a:buSzPct val="100000"/>
            </a:pPr>
            <a:r>
              <a:rPr lang="zh-CN" altLang="zh-CN" sz="2400">
                <a:latin typeface="Calibri" panose="020F0502020204030204" pitchFamily="34" charset="0"/>
              </a:rPr>
              <a:t>扣缴义务人在预扣预缴税款时，按其可享受的累计扣除额办理扣除</a:t>
            </a:r>
            <a:endParaRPr lang="zh-CN" altLang="zh-CN" sz="2100">
              <a:latin typeface="Calibri" panose="020F0502020204030204" pitchFamily="34" charset="0"/>
            </a:endParaRPr>
          </a:p>
        </p:txBody>
      </p:sp>
      <p:sp>
        <p:nvSpPr>
          <p:cNvPr id="151592" name="矩形 101"/>
          <p:cNvSpPr>
            <a:spLocks noChangeArrowheads="1"/>
          </p:cNvSpPr>
          <p:nvPr/>
        </p:nvSpPr>
        <p:spPr bwMode="auto">
          <a:xfrm>
            <a:off x="617538" y="2871788"/>
            <a:ext cx="492125" cy="411162"/>
          </a:xfrm>
          <a:prstGeom prst="rect">
            <a:avLst/>
          </a:prstGeom>
          <a:noFill/>
          <a:ln w="9525">
            <a:noFill/>
            <a:miter lim="800000"/>
          </a:ln>
        </p:spPr>
        <p:txBody>
          <a:bodyPr wrap="none" lIns="121917" tIns="60958" rIns="121917" bIns="60958">
            <a:spAutoFit/>
          </a:bodyPr>
          <a:lstStyle/>
          <a:p>
            <a:r>
              <a:rPr lang="en-US" altLang="zh-CN" sz="1900" b="1">
                <a:solidFill>
                  <a:schemeClr val="bg1"/>
                </a:solidFill>
                <a:latin typeface="Calibri" panose="020F0502020204030204" pitchFamily="34" charset="0"/>
              </a:rPr>
              <a:t>01</a:t>
            </a:r>
            <a:endParaRPr lang="zh-CN" altLang="en-US" sz="1900" b="1">
              <a:solidFill>
                <a:schemeClr val="bg1"/>
              </a:solidFill>
              <a:latin typeface="Calibri" panose="020F0502020204030204" pitchFamily="34" charset="0"/>
            </a:endParaRPr>
          </a:p>
        </p:txBody>
      </p:sp>
      <p:sp>
        <p:nvSpPr>
          <p:cNvPr id="151593" name="矩形 102"/>
          <p:cNvSpPr>
            <a:spLocks noChangeArrowheads="1"/>
          </p:cNvSpPr>
          <p:nvPr/>
        </p:nvSpPr>
        <p:spPr bwMode="auto">
          <a:xfrm>
            <a:off x="628650" y="4157663"/>
            <a:ext cx="490538" cy="409575"/>
          </a:xfrm>
          <a:prstGeom prst="rect">
            <a:avLst/>
          </a:prstGeom>
          <a:noFill/>
          <a:ln w="9525">
            <a:noFill/>
            <a:miter lim="800000"/>
          </a:ln>
        </p:spPr>
        <p:txBody>
          <a:bodyPr wrap="none" lIns="121917" tIns="60958" rIns="121917" bIns="60958">
            <a:spAutoFit/>
          </a:bodyPr>
          <a:lstStyle/>
          <a:p>
            <a:r>
              <a:rPr lang="en-US" altLang="zh-CN" sz="1900" b="1">
                <a:solidFill>
                  <a:schemeClr val="bg1"/>
                </a:solidFill>
                <a:latin typeface="Calibri" panose="020F0502020204030204" pitchFamily="34" charset="0"/>
              </a:rPr>
              <a:t>02</a:t>
            </a:r>
            <a:endParaRPr lang="zh-CN" altLang="en-US" sz="1900" b="1">
              <a:solidFill>
                <a:schemeClr val="bg1"/>
              </a:solidFill>
              <a:latin typeface="Calibri" panose="020F0502020204030204" pitchFamily="34" charset="0"/>
            </a:endParaRPr>
          </a:p>
        </p:txBody>
      </p:sp>
      <p:sp>
        <p:nvSpPr>
          <p:cNvPr id="151594" name="矩形 103"/>
          <p:cNvSpPr>
            <a:spLocks noChangeArrowheads="1"/>
          </p:cNvSpPr>
          <p:nvPr/>
        </p:nvSpPr>
        <p:spPr bwMode="auto">
          <a:xfrm>
            <a:off x="628650" y="5421313"/>
            <a:ext cx="490538" cy="409575"/>
          </a:xfrm>
          <a:prstGeom prst="rect">
            <a:avLst/>
          </a:prstGeom>
          <a:noFill/>
          <a:ln w="9525">
            <a:noFill/>
            <a:miter lim="800000"/>
          </a:ln>
        </p:spPr>
        <p:txBody>
          <a:bodyPr wrap="none" lIns="121917" tIns="60958" rIns="121917" bIns="60958">
            <a:spAutoFit/>
          </a:bodyPr>
          <a:lstStyle/>
          <a:p>
            <a:r>
              <a:rPr lang="en-US" altLang="zh-CN" sz="1900" b="1">
                <a:solidFill>
                  <a:schemeClr val="bg1"/>
                </a:solidFill>
                <a:latin typeface="Calibri" panose="020F0502020204030204" pitchFamily="34" charset="0"/>
              </a:rPr>
              <a:t>03</a:t>
            </a:r>
            <a:endParaRPr lang="zh-CN" altLang="en-US" sz="1900" b="1">
              <a:solidFill>
                <a:schemeClr val="bg1"/>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hape 555"/>
          <p:cNvSpPr/>
          <p:nvPr/>
        </p:nvSpPr>
        <p:spPr bwMode="auto">
          <a:xfrm>
            <a:off x="8661400" y="1206500"/>
            <a:ext cx="3179763"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53602"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3"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4"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5"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6"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7"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8"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09"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3610"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总体流程</a:t>
            </a:r>
            <a:endParaRPr lang="zh-CN" altLang="en-US" sz="2800">
              <a:solidFill>
                <a:schemeClr val="accent1"/>
              </a:solidFill>
              <a:latin typeface="华文细黑" pitchFamily="2" charset="-122"/>
              <a:ea typeface="华文细黑" pitchFamily="2" charset="-122"/>
            </a:endParaRPr>
          </a:p>
        </p:txBody>
      </p:sp>
      <p:cxnSp>
        <p:nvCxnSpPr>
          <p:cNvPr id="153611" name="Line 149"/>
          <p:cNvCxnSpPr>
            <a:cxnSpLocks noChangeShapeType="1"/>
          </p:cNvCxnSpPr>
          <p:nvPr/>
        </p:nvCxnSpPr>
        <p:spPr bwMode="auto">
          <a:xfrm>
            <a:off x="217488" y="1533525"/>
            <a:ext cx="7470775" cy="7938"/>
          </a:xfrm>
          <a:prstGeom prst="line">
            <a:avLst/>
          </a:prstGeom>
          <a:noFill/>
          <a:ln w="50800">
            <a:solidFill>
              <a:srgbClr val="C6D9F1"/>
            </a:solidFill>
            <a:round/>
            <a:headEnd type="oval" w="med" len="med"/>
          </a:ln>
        </p:spPr>
      </p:cxnSp>
      <p:sp>
        <p:nvSpPr>
          <p:cNvPr id="153612" name="Oval 597"/>
          <p:cNvSpPr>
            <a:spLocks noChangeArrowheads="1"/>
          </p:cNvSpPr>
          <p:nvPr/>
        </p:nvSpPr>
        <p:spPr bwMode="auto">
          <a:xfrm>
            <a:off x="90963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cxnSp>
        <p:nvCxnSpPr>
          <p:cNvPr id="153613" name="Line 153"/>
          <p:cNvCxnSpPr>
            <a:cxnSpLocks noChangeShapeType="1"/>
          </p:cNvCxnSpPr>
          <p:nvPr/>
        </p:nvCxnSpPr>
        <p:spPr bwMode="auto">
          <a:xfrm flipV="1">
            <a:off x="4673600" y="1541463"/>
            <a:ext cx="4397375" cy="3175"/>
          </a:xfrm>
          <a:prstGeom prst="line">
            <a:avLst/>
          </a:prstGeom>
          <a:noFill/>
          <a:ln w="50800">
            <a:solidFill>
              <a:srgbClr val="C6D9F1"/>
            </a:solidFill>
            <a:round/>
            <a:tailEnd type="triangle" w="med" len="med"/>
          </a:ln>
        </p:spPr>
      </p:cxnSp>
      <p:sp>
        <p:nvSpPr>
          <p:cNvPr id="153614" name="Oval 597"/>
          <p:cNvSpPr>
            <a:spLocks noChangeArrowheads="1"/>
          </p:cNvSpPr>
          <p:nvPr/>
        </p:nvSpPr>
        <p:spPr bwMode="auto">
          <a:xfrm>
            <a:off x="152400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15" name="Oval 597"/>
          <p:cNvSpPr>
            <a:spLocks noChangeArrowheads="1"/>
          </p:cNvSpPr>
          <p:nvPr/>
        </p:nvSpPr>
        <p:spPr bwMode="auto">
          <a:xfrm>
            <a:off x="213836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16" name="Oval 597"/>
          <p:cNvSpPr>
            <a:spLocks noChangeArrowheads="1"/>
          </p:cNvSpPr>
          <p:nvPr/>
        </p:nvSpPr>
        <p:spPr bwMode="auto">
          <a:xfrm>
            <a:off x="275431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17" name="Oval 597"/>
          <p:cNvSpPr>
            <a:spLocks noChangeArrowheads="1"/>
          </p:cNvSpPr>
          <p:nvPr/>
        </p:nvSpPr>
        <p:spPr bwMode="auto">
          <a:xfrm>
            <a:off x="336708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18" name="Oval 597"/>
          <p:cNvSpPr>
            <a:spLocks noChangeArrowheads="1"/>
          </p:cNvSpPr>
          <p:nvPr/>
        </p:nvSpPr>
        <p:spPr bwMode="auto">
          <a:xfrm>
            <a:off x="398145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19" name="Oval 597"/>
          <p:cNvSpPr>
            <a:spLocks noChangeArrowheads="1"/>
          </p:cNvSpPr>
          <p:nvPr/>
        </p:nvSpPr>
        <p:spPr bwMode="auto">
          <a:xfrm>
            <a:off x="459581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0" name="Oval 597"/>
          <p:cNvSpPr>
            <a:spLocks noChangeArrowheads="1"/>
          </p:cNvSpPr>
          <p:nvPr/>
        </p:nvSpPr>
        <p:spPr bwMode="auto">
          <a:xfrm>
            <a:off x="5208588" y="1966913"/>
            <a:ext cx="127000"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1" name="Oval 597"/>
          <p:cNvSpPr>
            <a:spLocks noChangeArrowheads="1"/>
          </p:cNvSpPr>
          <p:nvPr/>
        </p:nvSpPr>
        <p:spPr bwMode="auto">
          <a:xfrm>
            <a:off x="5824538" y="1966913"/>
            <a:ext cx="125412"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2" name="Oval 597"/>
          <p:cNvSpPr>
            <a:spLocks noChangeArrowheads="1"/>
          </p:cNvSpPr>
          <p:nvPr/>
        </p:nvSpPr>
        <p:spPr bwMode="auto">
          <a:xfrm>
            <a:off x="6438900" y="1966913"/>
            <a:ext cx="125413"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3" name="Oval 597"/>
          <p:cNvSpPr>
            <a:spLocks noChangeArrowheads="1"/>
          </p:cNvSpPr>
          <p:nvPr/>
        </p:nvSpPr>
        <p:spPr bwMode="auto">
          <a:xfrm>
            <a:off x="7053263" y="1966913"/>
            <a:ext cx="123825"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4" name="Oval 597"/>
          <p:cNvSpPr>
            <a:spLocks noChangeArrowheads="1"/>
          </p:cNvSpPr>
          <p:nvPr/>
        </p:nvSpPr>
        <p:spPr bwMode="auto">
          <a:xfrm>
            <a:off x="7666038" y="1966913"/>
            <a:ext cx="127000" cy="153987"/>
          </a:xfrm>
          <a:prstGeom prst="ellipse">
            <a:avLst/>
          </a:prstGeom>
          <a:solidFill>
            <a:srgbClr val="E2E2E2"/>
          </a:solidFill>
          <a:ln w="19050">
            <a:solidFill>
              <a:srgbClr val="1570C1"/>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5" name="Oval 597"/>
          <p:cNvSpPr>
            <a:spLocks noChangeArrowheads="1"/>
          </p:cNvSpPr>
          <p:nvPr/>
        </p:nvSpPr>
        <p:spPr bwMode="auto">
          <a:xfrm>
            <a:off x="8281988" y="1966913"/>
            <a:ext cx="125412" cy="153987"/>
          </a:xfrm>
          <a:prstGeom prst="ellipse">
            <a:avLst/>
          </a:prstGeom>
          <a:solidFill>
            <a:srgbClr val="E2E2E2"/>
          </a:solidFill>
          <a:ln w="19050">
            <a:no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6" name="Oval 597"/>
          <p:cNvSpPr>
            <a:spLocks noChangeArrowheads="1"/>
          </p:cNvSpPr>
          <p:nvPr/>
        </p:nvSpPr>
        <p:spPr bwMode="auto">
          <a:xfrm>
            <a:off x="8896350" y="1966913"/>
            <a:ext cx="125413" cy="153987"/>
          </a:xfrm>
          <a:prstGeom prst="ellipse">
            <a:avLst/>
          </a:prstGeom>
          <a:solidFill>
            <a:srgbClr val="E2E2E2"/>
          </a:solidFill>
          <a:ln w="19050">
            <a:no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7" name="Oval 597"/>
          <p:cNvSpPr>
            <a:spLocks noChangeArrowheads="1"/>
          </p:cNvSpPr>
          <p:nvPr/>
        </p:nvSpPr>
        <p:spPr bwMode="auto">
          <a:xfrm>
            <a:off x="9510713" y="1966913"/>
            <a:ext cx="123825"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8" name="Oval 597"/>
          <p:cNvSpPr>
            <a:spLocks noChangeArrowheads="1"/>
          </p:cNvSpPr>
          <p:nvPr/>
        </p:nvSpPr>
        <p:spPr bwMode="auto">
          <a:xfrm>
            <a:off x="10123488" y="1966913"/>
            <a:ext cx="125412"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29" name="Oval 597"/>
          <p:cNvSpPr>
            <a:spLocks noChangeArrowheads="1"/>
          </p:cNvSpPr>
          <p:nvPr/>
        </p:nvSpPr>
        <p:spPr bwMode="auto">
          <a:xfrm>
            <a:off x="10739438" y="1966913"/>
            <a:ext cx="125412"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30" name="Oval 597"/>
          <p:cNvSpPr>
            <a:spLocks noChangeArrowheads="1"/>
          </p:cNvSpPr>
          <p:nvPr/>
        </p:nvSpPr>
        <p:spPr bwMode="auto">
          <a:xfrm>
            <a:off x="11353800" y="1966913"/>
            <a:ext cx="125413" cy="153987"/>
          </a:xfrm>
          <a:prstGeom prst="ellipse">
            <a:avLst/>
          </a:prstGeom>
          <a:solidFill>
            <a:srgbClr val="E2E2E2"/>
          </a:solidFill>
          <a:ln w="19050">
            <a:solidFill>
              <a:srgbClr val="FFC000"/>
            </a:solidFill>
            <a:round/>
          </a:ln>
        </p:spPr>
        <p:txBody>
          <a:bodyPr lIns="91438" tIns="45719" rIns="91438" bIns="45719"/>
          <a:lstStyle/>
          <a:p>
            <a:pPr eaLnBrk="0" hangingPunct="0"/>
            <a:endParaRPr lang="zh-CN" altLang="en-US" sz="1600">
              <a:latin typeface="Calibri" panose="020F0502020204030204" pitchFamily="34" charset="0"/>
            </a:endParaRPr>
          </a:p>
        </p:txBody>
      </p:sp>
      <p:sp>
        <p:nvSpPr>
          <p:cNvPr id="153631" name="矩形 83"/>
          <p:cNvSpPr>
            <a:spLocks noChangeArrowheads="1"/>
          </p:cNvSpPr>
          <p:nvPr/>
        </p:nvSpPr>
        <p:spPr bwMode="auto">
          <a:xfrm>
            <a:off x="9123363" y="1293813"/>
            <a:ext cx="2630487" cy="407987"/>
          </a:xfrm>
          <a:prstGeom prst="rect">
            <a:avLst/>
          </a:prstGeom>
          <a:noFill/>
          <a:ln w="9525">
            <a:noFill/>
            <a:miter lim="800000"/>
          </a:ln>
        </p:spPr>
        <p:txBody>
          <a:bodyPr wrap="none" lIns="121917" tIns="60958" rIns="121917" bIns="60958">
            <a:spAutoFit/>
          </a:bodyPr>
          <a:lstStyle/>
          <a:p>
            <a:r>
              <a:rPr lang="zh-CN" altLang="en-US" sz="1900" b="1">
                <a:latin typeface="黑体" panose="02010609060101010101" charset="-122"/>
                <a:ea typeface="黑体" panose="02010609060101010101" charset="-122"/>
              </a:rPr>
              <a:t>综合所得汇算清缴环节</a:t>
            </a:r>
            <a:endParaRPr lang="zh-CN" altLang="en-US" sz="1900" b="1">
              <a:latin typeface="黑体" panose="02010609060101010101" charset="-122"/>
              <a:ea typeface="黑体" panose="02010609060101010101" charset="-122"/>
            </a:endParaRPr>
          </a:p>
        </p:txBody>
      </p:sp>
      <p:sp>
        <p:nvSpPr>
          <p:cNvPr id="153632" name="Shape 555"/>
          <p:cNvSpPr/>
          <p:nvPr/>
        </p:nvSpPr>
        <p:spPr bwMode="auto">
          <a:xfrm>
            <a:off x="1665288" y="1206500"/>
            <a:ext cx="3181350"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6" name="矩形 5"/>
          <p:cNvSpPr/>
          <p:nvPr/>
        </p:nvSpPr>
        <p:spPr>
          <a:xfrm>
            <a:off x="1973553" y="1293945"/>
            <a:ext cx="2631956" cy="408941"/>
          </a:xfrm>
          <a:prstGeom prst="rect">
            <a:avLst/>
          </a:prstGeom>
        </p:spPr>
        <p:txBody>
          <a:bodyPr wrap="none">
            <a:spAutoFit/>
          </a:bodyPr>
          <a:lstStyle/>
          <a:p>
            <a:pPr defTabSz="685800" fontAlgn="auto">
              <a:spcBef>
                <a:spcPts val="0"/>
              </a:spcBef>
              <a:spcAft>
                <a:spcPts val="0"/>
              </a:spcAft>
              <a:defRPr/>
            </a:pPr>
            <a:r>
              <a:rPr lang="zh-CN" altLang="en-US" sz="1400" b="1" strike="sngStrike" dirty="0">
                <a:solidFill>
                  <a:schemeClr val="bg1"/>
                </a:solidFill>
                <a:latin typeface="+mn-lt"/>
                <a:ea typeface="+mn-ea"/>
              </a:rPr>
              <a:t>工资薪金预扣预缴环节</a:t>
            </a:r>
            <a:endParaRPr lang="zh-CN" altLang="en-US" sz="1400" b="1" strike="sngStrike" dirty="0">
              <a:solidFill>
                <a:schemeClr val="bg1"/>
              </a:solidFill>
              <a:latin typeface="+mn-lt"/>
              <a:ea typeface="+mn-ea"/>
            </a:endParaRPr>
          </a:p>
        </p:txBody>
      </p:sp>
      <p:sp>
        <p:nvSpPr>
          <p:cNvPr id="153634" name="Oval 667"/>
          <p:cNvSpPr>
            <a:spLocks noChangeArrowheads="1"/>
          </p:cNvSpPr>
          <p:nvPr/>
        </p:nvSpPr>
        <p:spPr bwMode="auto">
          <a:xfrm flipH="1">
            <a:off x="10560050" y="5138738"/>
            <a:ext cx="684213" cy="741362"/>
          </a:xfrm>
          <a:prstGeom prst="ellipse">
            <a:avLst/>
          </a:prstGeom>
          <a:solidFill>
            <a:srgbClr val="00B0F0"/>
          </a:solidFill>
          <a:ln w="9525">
            <a:noFill/>
            <a:round/>
          </a:ln>
        </p:spPr>
        <p:txBody>
          <a:bodyPr lIns="121917" tIns="60958" rIns="121917" bIns="60958"/>
          <a:lstStyle/>
          <a:p>
            <a:pPr eaLnBrk="0" hangingPunct="0"/>
            <a:endParaRPr lang="zh-CN" altLang="en-US" sz="1900">
              <a:latin typeface="Calibri" panose="020F0502020204030204" pitchFamily="34" charset="0"/>
            </a:endParaRPr>
          </a:p>
        </p:txBody>
      </p:sp>
      <p:sp>
        <p:nvSpPr>
          <p:cNvPr id="153635" name="Oval 671"/>
          <p:cNvSpPr>
            <a:spLocks noChangeArrowheads="1"/>
          </p:cNvSpPr>
          <p:nvPr/>
        </p:nvSpPr>
        <p:spPr bwMode="auto">
          <a:xfrm flipH="1">
            <a:off x="10507663" y="3251200"/>
            <a:ext cx="684212" cy="739775"/>
          </a:xfrm>
          <a:prstGeom prst="ellipse">
            <a:avLst/>
          </a:prstGeom>
          <a:solidFill>
            <a:srgbClr val="D99694"/>
          </a:solidFill>
          <a:ln w="9525">
            <a:noFill/>
            <a:round/>
          </a:ln>
        </p:spPr>
        <p:txBody>
          <a:bodyPr lIns="121917" tIns="60958" rIns="121917" bIns="60958"/>
          <a:lstStyle/>
          <a:p>
            <a:pPr eaLnBrk="0" hangingPunct="0"/>
            <a:endParaRPr lang="zh-CN" altLang="en-US" sz="1900">
              <a:latin typeface="Calibri" panose="020F0502020204030204" pitchFamily="34" charset="0"/>
            </a:endParaRPr>
          </a:p>
        </p:txBody>
      </p:sp>
      <p:sp>
        <p:nvSpPr>
          <p:cNvPr id="153636" name="Rectangle 673"/>
          <p:cNvSpPr>
            <a:spLocks noChangeArrowheads="1"/>
          </p:cNvSpPr>
          <p:nvPr/>
        </p:nvSpPr>
        <p:spPr bwMode="auto">
          <a:xfrm>
            <a:off x="1581150" y="2590800"/>
            <a:ext cx="7219950" cy="461963"/>
          </a:xfrm>
          <a:prstGeom prst="rect">
            <a:avLst/>
          </a:prstGeom>
          <a:noFill/>
          <a:ln w="9525">
            <a:noFill/>
            <a:miter lim="800000"/>
          </a:ln>
        </p:spPr>
        <p:txBody>
          <a:bodyPr lIns="91438" tIns="45719" rIns="91438" bIns="45719">
            <a:spAutoFit/>
          </a:bodyPr>
          <a:lstStyle/>
          <a:p>
            <a:pPr marL="381000" indent="-381000">
              <a:buSzPct val="100000"/>
              <a:buFont typeface="Wingdings" panose="05000000000000000000" pitchFamily="2" charset="2"/>
              <a:buChar char="l"/>
            </a:pPr>
            <a:r>
              <a:rPr lang="zh-CN" altLang="zh-CN" sz="2400">
                <a:latin typeface="Calibri" panose="020F0502020204030204" pitchFamily="34" charset="0"/>
              </a:rPr>
              <a:t>符合大病医疗专项附加扣除范围和条件的纳税人</a:t>
            </a:r>
            <a:endParaRPr lang="zh-CN" altLang="zh-CN" sz="2100">
              <a:latin typeface="Calibri" panose="020F0502020204030204" pitchFamily="34" charset="0"/>
            </a:endParaRPr>
          </a:p>
        </p:txBody>
      </p:sp>
      <p:sp>
        <p:nvSpPr>
          <p:cNvPr id="153637" name="Rectangle 673"/>
          <p:cNvSpPr>
            <a:spLocks noChangeArrowheads="1"/>
          </p:cNvSpPr>
          <p:nvPr/>
        </p:nvSpPr>
        <p:spPr bwMode="auto">
          <a:xfrm>
            <a:off x="1582738" y="3884613"/>
            <a:ext cx="8596312" cy="831850"/>
          </a:xfrm>
          <a:prstGeom prst="rect">
            <a:avLst/>
          </a:prstGeom>
          <a:noFill/>
          <a:ln w="9525">
            <a:noFill/>
            <a:miter lim="800000"/>
          </a:ln>
        </p:spPr>
        <p:txBody>
          <a:bodyPr lIns="91438" tIns="45719" rIns="91438" bIns="45719">
            <a:spAutoFit/>
          </a:bodyPr>
          <a:lstStyle/>
          <a:p>
            <a:pPr marL="381000" indent="-381000">
              <a:buSzPct val="100000"/>
              <a:buFont typeface="Wingdings" panose="05000000000000000000" pitchFamily="2" charset="2"/>
              <a:buChar char="l"/>
            </a:pPr>
            <a:r>
              <a:rPr lang="zh-CN" altLang="zh-CN" sz="2400">
                <a:latin typeface="Calibri" panose="020F0502020204030204" pitchFamily="34" charset="0"/>
              </a:rPr>
              <a:t>纳税人在预扣预缴税款环节未享受或未足额享受专项附加扣除的</a:t>
            </a:r>
            <a:r>
              <a:rPr lang="zh-CN" altLang="en-US" sz="2400">
                <a:latin typeface="Calibri" panose="020F0502020204030204" pitchFamily="34" charset="0"/>
              </a:rPr>
              <a:t>纳税人</a:t>
            </a:r>
            <a:endParaRPr lang="zh-CN" altLang="zh-CN" sz="2100">
              <a:latin typeface="Calibri" panose="020F0502020204030204" pitchFamily="34" charset="0"/>
            </a:endParaRPr>
          </a:p>
        </p:txBody>
      </p:sp>
      <p:sp>
        <p:nvSpPr>
          <p:cNvPr id="153638" name="Rectangle 673"/>
          <p:cNvSpPr>
            <a:spLocks noChangeArrowheads="1"/>
          </p:cNvSpPr>
          <p:nvPr/>
        </p:nvSpPr>
        <p:spPr bwMode="auto">
          <a:xfrm>
            <a:off x="1963738" y="5053013"/>
            <a:ext cx="8159750" cy="1200150"/>
          </a:xfrm>
          <a:prstGeom prst="rect">
            <a:avLst/>
          </a:prstGeom>
          <a:noFill/>
          <a:ln w="9525">
            <a:noFill/>
            <a:miter lim="800000"/>
          </a:ln>
        </p:spPr>
        <p:txBody>
          <a:bodyPr lIns="91438" tIns="45719" rIns="91438" bIns="45719">
            <a:spAutoFit/>
          </a:bodyPr>
          <a:lstStyle/>
          <a:p>
            <a:pPr>
              <a:buSzPct val="100000"/>
            </a:pPr>
            <a:r>
              <a:rPr lang="zh-CN" altLang="zh-CN" sz="2400">
                <a:latin typeface="Calibri" panose="020F0502020204030204" pitchFamily="34" charset="0"/>
              </a:rPr>
              <a:t>纳税年度终了后，</a:t>
            </a:r>
            <a:r>
              <a:rPr lang="zh-CN" altLang="en-US" sz="2400">
                <a:latin typeface="Calibri" panose="020F0502020204030204" pitchFamily="34" charset="0"/>
              </a:rPr>
              <a:t>纳税人可以通过远程办税端、电子模板或者纸质报表等方式，向主管税务机关报送个人所得税专项附加扣除信息并办理汇算清缴。</a:t>
            </a:r>
            <a:endParaRPr lang="zh-CN" altLang="zh-CN" sz="2100">
              <a:latin typeface="Calibri" panose="020F0502020204030204" pitchFamily="34" charset="0"/>
            </a:endParaRPr>
          </a:p>
        </p:txBody>
      </p:sp>
      <p:sp>
        <p:nvSpPr>
          <p:cNvPr id="153639" name="Rectangle 673"/>
          <p:cNvSpPr>
            <a:spLocks noChangeArrowheads="1"/>
          </p:cNvSpPr>
          <p:nvPr/>
        </p:nvSpPr>
        <p:spPr bwMode="auto">
          <a:xfrm>
            <a:off x="1579563" y="3098800"/>
            <a:ext cx="8763000" cy="830263"/>
          </a:xfrm>
          <a:prstGeom prst="rect">
            <a:avLst/>
          </a:prstGeom>
          <a:noFill/>
          <a:ln w="9525">
            <a:noFill/>
            <a:miter lim="800000"/>
          </a:ln>
        </p:spPr>
        <p:txBody>
          <a:bodyPr lIns="91438" tIns="45719" rIns="91438" bIns="45719">
            <a:spAutoFit/>
          </a:bodyPr>
          <a:lstStyle/>
          <a:p>
            <a:pPr marL="381000" indent="-381000">
              <a:buSzPct val="100000"/>
              <a:buFont typeface="Wingdings" panose="05000000000000000000" pitchFamily="2" charset="2"/>
              <a:buChar char="l"/>
            </a:pPr>
            <a:r>
              <a:rPr lang="zh-CN" altLang="zh-CN" sz="2400">
                <a:latin typeface="Calibri" panose="020F0502020204030204" pitchFamily="34" charset="0"/>
              </a:rPr>
              <a:t>纳税人未取得工资、薪金所得，仅取得劳务报酬所得、稿酬所得、特许权使用费所得需要享受专项附加扣除的</a:t>
            </a:r>
            <a:r>
              <a:rPr lang="zh-CN" altLang="en-US" sz="2400">
                <a:latin typeface="Calibri" panose="020F0502020204030204" pitchFamily="34" charset="0"/>
              </a:rPr>
              <a:t>纳税人</a:t>
            </a:r>
            <a:endParaRPr lang="zh-CN" altLang="zh-CN" sz="2100">
              <a:latin typeface="Calibri" panose="020F0502020204030204" pitchFamily="34" charset="0"/>
            </a:endParaRPr>
          </a:p>
        </p:txBody>
      </p:sp>
      <p:sp>
        <p:nvSpPr>
          <p:cNvPr id="153640" name="矩形 41"/>
          <p:cNvSpPr>
            <a:spLocks noChangeArrowheads="1"/>
          </p:cNvSpPr>
          <p:nvPr/>
        </p:nvSpPr>
        <p:spPr bwMode="auto">
          <a:xfrm>
            <a:off x="10612438" y="3443288"/>
            <a:ext cx="488950" cy="409575"/>
          </a:xfrm>
          <a:prstGeom prst="rect">
            <a:avLst/>
          </a:prstGeom>
          <a:noFill/>
          <a:ln w="9525">
            <a:noFill/>
            <a:miter lim="800000"/>
          </a:ln>
        </p:spPr>
        <p:txBody>
          <a:bodyPr wrap="none" lIns="121917" tIns="60958" rIns="121917" bIns="60958">
            <a:spAutoFit/>
          </a:bodyPr>
          <a:lstStyle/>
          <a:p>
            <a:r>
              <a:rPr lang="en-US" altLang="zh-CN" sz="1900" b="1">
                <a:solidFill>
                  <a:schemeClr val="bg1"/>
                </a:solidFill>
                <a:latin typeface="Calibri" panose="020F0502020204030204" pitchFamily="34" charset="0"/>
              </a:rPr>
              <a:t>01</a:t>
            </a:r>
            <a:endParaRPr lang="zh-CN" altLang="en-US" sz="1900" b="1">
              <a:solidFill>
                <a:schemeClr val="bg1"/>
              </a:solidFill>
              <a:latin typeface="Calibri" panose="020F0502020204030204" pitchFamily="34" charset="0"/>
            </a:endParaRPr>
          </a:p>
        </p:txBody>
      </p:sp>
      <p:sp>
        <p:nvSpPr>
          <p:cNvPr id="153641" name="矩形 42"/>
          <p:cNvSpPr>
            <a:spLocks noChangeArrowheads="1"/>
          </p:cNvSpPr>
          <p:nvPr/>
        </p:nvSpPr>
        <p:spPr bwMode="auto">
          <a:xfrm>
            <a:off x="10653713" y="5303838"/>
            <a:ext cx="490537" cy="411162"/>
          </a:xfrm>
          <a:prstGeom prst="rect">
            <a:avLst/>
          </a:prstGeom>
          <a:noFill/>
          <a:ln w="9525">
            <a:noFill/>
            <a:miter lim="800000"/>
          </a:ln>
        </p:spPr>
        <p:txBody>
          <a:bodyPr wrap="none" lIns="121917" tIns="60958" rIns="121917" bIns="60958">
            <a:spAutoFit/>
          </a:bodyPr>
          <a:lstStyle/>
          <a:p>
            <a:r>
              <a:rPr lang="en-US" altLang="zh-CN" sz="1900" b="1">
                <a:solidFill>
                  <a:schemeClr val="bg1"/>
                </a:solidFill>
                <a:latin typeface="Calibri" panose="020F0502020204030204" pitchFamily="34" charset="0"/>
              </a:rPr>
              <a:t>02</a:t>
            </a:r>
            <a:endParaRPr lang="zh-CN" altLang="en-US" sz="1900" b="1">
              <a:solidFill>
                <a:schemeClr val="bg1"/>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p:cNvSpPr>
          <p:nvPr>
            <p:ph type="title"/>
          </p:nvPr>
        </p:nvSpPr>
        <p:spPr>
          <a:xfrm>
            <a:off x="1397000" y="420688"/>
            <a:ext cx="3035300" cy="1143000"/>
          </a:xfrm>
        </p:spPr>
        <p:txBody>
          <a:bodyPr/>
          <a:lstStyle/>
          <a:p>
            <a:r>
              <a:rPr lang="zh-CN" altLang="en-US" sz="2000" smtClean="0"/>
              <a:t>自然人手机</a:t>
            </a:r>
            <a:r>
              <a:rPr lang="en-US" altLang="zh-CN" sz="2000" smtClean="0"/>
              <a:t>APP</a:t>
            </a:r>
            <a:r>
              <a:rPr lang="zh-CN" altLang="en-US" sz="2000" smtClean="0"/>
              <a:t>注册指南</a:t>
            </a:r>
            <a:endParaRPr lang="zh-CN" altLang="en-US" sz="2000" smtClean="0"/>
          </a:p>
        </p:txBody>
      </p:sp>
      <p:pic>
        <p:nvPicPr>
          <p:cNvPr id="155650" name="Picture 3" descr="微信图片_20181113213800"/>
          <p:cNvPicPr>
            <a:picLocks noChangeAspect="1" noChangeArrowheads="1"/>
          </p:cNvPicPr>
          <p:nvPr/>
        </p:nvPicPr>
        <p:blipFill>
          <a:blip r:embed="rId1"/>
          <a:srcRect/>
          <a:stretch>
            <a:fillRect/>
          </a:stretch>
        </p:blipFill>
        <p:spPr bwMode="auto">
          <a:xfrm>
            <a:off x="6000750" y="165100"/>
            <a:ext cx="4630738" cy="6500813"/>
          </a:xfrm>
          <a:prstGeom prst="rect">
            <a:avLst/>
          </a:prstGeom>
          <a:noFill/>
          <a:ln w="9525">
            <a:noFill/>
            <a:miter lim="800000"/>
            <a:headEnd/>
            <a:tailEnd/>
          </a:ln>
        </p:spPr>
      </p:pic>
      <p:grpSp>
        <p:nvGrpSpPr>
          <p:cNvPr id="155651" name="Group 15"/>
          <p:cNvGrpSpPr/>
          <p:nvPr/>
        </p:nvGrpSpPr>
        <p:grpSpPr bwMode="auto">
          <a:xfrm>
            <a:off x="1295400" y="2179638"/>
            <a:ext cx="1244600" cy="3552825"/>
            <a:chOff x="3451225" y="1333500"/>
            <a:chExt cx="157163" cy="404813"/>
          </a:xfrm>
        </p:grpSpPr>
        <p:sp>
          <p:nvSpPr>
            <p:cNvPr id="155655" name="Oval 16"/>
            <p:cNvSpPr>
              <a:spLocks noChangeArrowheads="1"/>
            </p:cNvSpPr>
            <p:nvPr/>
          </p:nvSpPr>
          <p:spPr bwMode="auto">
            <a:xfrm>
              <a:off x="3495594" y="1333500"/>
              <a:ext cx="68425" cy="65137"/>
            </a:xfrm>
            <a:prstGeom prst="ellipse">
              <a:avLst/>
            </a:prstGeom>
            <a:solidFill>
              <a:srgbClr val="95B3D7"/>
            </a:solidFill>
            <a:ln w="9525">
              <a:noFill/>
              <a:round/>
            </a:ln>
          </p:spPr>
          <p:txBody>
            <a:bodyPr lIns="121917" tIns="60958" rIns="121917" bIns="60958"/>
            <a:lstStyle/>
            <a:p>
              <a:pPr defTabSz="1219200"/>
              <a:endParaRPr lang="zh-CN" altLang="en-US" sz="1700">
                <a:solidFill>
                  <a:srgbClr val="000000"/>
                </a:solidFill>
                <a:latin typeface="Calibri" panose="020F0502020204030204" pitchFamily="34" charset="0"/>
                <a:sym typeface="Arial" panose="020B0604020202020204" pitchFamily="34" charset="0"/>
              </a:endParaRPr>
            </a:p>
          </p:txBody>
        </p:sp>
        <p:sp>
          <p:nvSpPr>
            <p:cNvPr id="155656" name="Line 17"/>
            <p:cNvSpPr>
              <a:spLocks noChangeArrowheads="1" noChangeShapeType="1"/>
            </p:cNvSpPr>
            <p:nvPr/>
          </p:nvSpPr>
          <p:spPr bwMode="auto">
            <a:xfrm>
              <a:off x="3530608" y="1365345"/>
              <a:ext cx="0" cy="0"/>
            </a:xfrm>
            <a:prstGeom prst="line">
              <a:avLst/>
            </a:prstGeom>
            <a:noFill/>
            <a:ln w="9525">
              <a:noFill/>
              <a:round/>
            </a:ln>
          </p:spPr>
          <p:txBody>
            <a:bodyPr/>
            <a:lstStyle/>
            <a:p>
              <a:endParaRPr lang="zh-CN" altLang="en-US"/>
            </a:p>
          </p:txBody>
        </p:sp>
        <p:sp>
          <p:nvSpPr>
            <p:cNvPr id="155657" name="Line 18"/>
            <p:cNvSpPr>
              <a:spLocks noChangeArrowheads="1" noChangeShapeType="1"/>
            </p:cNvSpPr>
            <p:nvPr/>
          </p:nvSpPr>
          <p:spPr bwMode="auto">
            <a:xfrm>
              <a:off x="3530608" y="1365345"/>
              <a:ext cx="0" cy="0"/>
            </a:xfrm>
            <a:prstGeom prst="line">
              <a:avLst/>
            </a:prstGeom>
            <a:noFill/>
            <a:ln w="9525">
              <a:noFill/>
              <a:round/>
            </a:ln>
          </p:spPr>
          <p:txBody>
            <a:bodyPr/>
            <a:lstStyle/>
            <a:p>
              <a:endParaRPr lang="zh-CN" altLang="en-US"/>
            </a:p>
          </p:txBody>
        </p:sp>
        <p:sp>
          <p:nvSpPr>
            <p:cNvPr id="155658" name="Freeform 19"/>
            <p:cNvSpPr>
              <a:spLocks noChangeArrowheads="1"/>
            </p:cNvSpPr>
            <p:nvPr/>
          </p:nvSpPr>
          <p:spPr bwMode="auto">
            <a:xfrm>
              <a:off x="3451225" y="1406598"/>
              <a:ext cx="157163" cy="331715"/>
            </a:xfrm>
            <a:custGeom>
              <a:avLst/>
              <a:gdLst>
                <a:gd name="T0" fmla="*/ 2147483647 w 70"/>
                <a:gd name="T1" fmla="*/ 0 h 147"/>
                <a:gd name="T2" fmla="*/ 2147483647 w 70"/>
                <a:gd name="T3" fmla="*/ 0 h 147"/>
                <a:gd name="T4" fmla="*/ 2147483647 w 70"/>
                <a:gd name="T5" fmla="*/ 0 h 147"/>
                <a:gd name="T6" fmla="*/ 0 w 70"/>
                <a:gd name="T7" fmla="*/ 2147483647 h 147"/>
                <a:gd name="T8" fmla="*/ 0 w 70"/>
                <a:gd name="T9" fmla="*/ 2147483647 h 147"/>
                <a:gd name="T10" fmla="*/ 2147483647 w 70"/>
                <a:gd name="T11" fmla="*/ 2147483647 h 147"/>
                <a:gd name="T12" fmla="*/ 2147483647 w 70"/>
                <a:gd name="T13" fmla="*/ 2147483647 h 147"/>
                <a:gd name="T14" fmla="*/ 2147483647 w 70"/>
                <a:gd name="T15" fmla="*/ 2147483647 h 147"/>
                <a:gd name="T16" fmla="*/ 2147483647 w 70"/>
                <a:gd name="T17" fmla="*/ 2147483647 h 147"/>
                <a:gd name="T18" fmla="*/ 2147483647 w 70"/>
                <a:gd name="T19" fmla="*/ 2147483647 h 147"/>
                <a:gd name="T20" fmla="*/ 2147483647 w 70"/>
                <a:gd name="T21" fmla="*/ 2147483647 h 147"/>
                <a:gd name="T22" fmla="*/ 2147483647 w 70"/>
                <a:gd name="T23" fmla="*/ 2147483647 h 147"/>
                <a:gd name="T24" fmla="*/ 2147483647 w 70"/>
                <a:gd name="T25" fmla="*/ 2147483647 h 147"/>
                <a:gd name="T26" fmla="*/ 2147483647 w 70"/>
                <a:gd name="T27" fmla="*/ 2147483647 h 147"/>
                <a:gd name="T28" fmla="*/ 2147483647 w 70"/>
                <a:gd name="T29" fmla="*/ 2147483647 h 147"/>
                <a:gd name="T30" fmla="*/ 2147483647 w 70"/>
                <a:gd name="T31" fmla="*/ 2147483647 h 147"/>
                <a:gd name="T32" fmla="*/ 2147483647 w 70"/>
                <a:gd name="T33" fmla="*/ 2147483647 h 147"/>
                <a:gd name="T34" fmla="*/ 2147483647 w 70"/>
                <a:gd name="T35" fmla="*/ 2147483647 h 147"/>
                <a:gd name="T36" fmla="*/ 2147483647 w 70"/>
                <a:gd name="T37" fmla="*/ 2147483647 h 147"/>
                <a:gd name="T38" fmla="*/ 2147483647 w 70"/>
                <a:gd name="T39" fmla="*/ 0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147"/>
                <a:gd name="T62" fmla="*/ 70 w 70"/>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path>
              </a:pathLst>
            </a:custGeom>
            <a:solidFill>
              <a:srgbClr val="95B3D7"/>
            </a:solidFill>
            <a:ln w="9525">
              <a:noFill/>
              <a:round/>
            </a:ln>
          </p:spPr>
          <p:txBody>
            <a:bodyPr/>
            <a:lstStyle/>
            <a:p>
              <a:endParaRPr lang="zh-CN" altLang="en-US"/>
            </a:p>
          </p:txBody>
        </p:sp>
      </p:grpSp>
      <p:grpSp>
        <p:nvGrpSpPr>
          <p:cNvPr id="155652" name="Group 20"/>
          <p:cNvGrpSpPr/>
          <p:nvPr/>
        </p:nvGrpSpPr>
        <p:grpSpPr bwMode="auto">
          <a:xfrm>
            <a:off x="3600450" y="2278063"/>
            <a:ext cx="1498600" cy="3455987"/>
            <a:chOff x="5694363" y="-3932238"/>
            <a:chExt cx="215900" cy="458788"/>
          </a:xfrm>
        </p:grpSpPr>
        <p:sp>
          <p:nvSpPr>
            <p:cNvPr id="155653" name="Oval 21"/>
            <p:cNvSpPr>
              <a:spLocks noChangeArrowheads="1"/>
            </p:cNvSpPr>
            <p:nvPr/>
          </p:nvSpPr>
          <p:spPr bwMode="auto">
            <a:xfrm>
              <a:off x="5764195" y="-3932238"/>
              <a:ext cx="76236" cy="74583"/>
            </a:xfrm>
            <a:prstGeom prst="ellipse">
              <a:avLst/>
            </a:prstGeom>
            <a:solidFill>
              <a:srgbClr val="95B3D7"/>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155654" name="Freeform 22"/>
            <p:cNvSpPr>
              <a:spLocks noChangeArrowheads="1"/>
            </p:cNvSpPr>
            <p:nvPr/>
          </p:nvSpPr>
          <p:spPr bwMode="auto">
            <a:xfrm>
              <a:off x="5694363" y="-3849786"/>
              <a:ext cx="215900" cy="376336"/>
            </a:xfrm>
            <a:custGeom>
              <a:avLst/>
              <a:gdLst>
                <a:gd name="T0" fmla="*/ 2147483647 w 84"/>
                <a:gd name="T1" fmla="*/ 2147483647 h 147"/>
                <a:gd name="T2" fmla="*/ 2147483647 w 84"/>
                <a:gd name="T3" fmla="*/ 2147483647 h 147"/>
                <a:gd name="T4" fmla="*/ 2147483647 w 84"/>
                <a:gd name="T5" fmla="*/ 0 h 147"/>
                <a:gd name="T6" fmla="*/ 2147483647 w 84"/>
                <a:gd name="T7" fmla="*/ 0 h 147"/>
                <a:gd name="T8" fmla="*/ 2147483647 w 84"/>
                <a:gd name="T9" fmla="*/ 2147483647 h 147"/>
                <a:gd name="T10" fmla="*/ 2147483647 w 84"/>
                <a:gd name="T11" fmla="*/ 2147483647 h 147"/>
                <a:gd name="T12" fmla="*/ 2147483647 w 84"/>
                <a:gd name="T13" fmla="*/ 2147483647 h 147"/>
                <a:gd name="T14" fmla="*/ 2147483647 w 84"/>
                <a:gd name="T15" fmla="*/ 2147483647 h 147"/>
                <a:gd name="T16" fmla="*/ 2147483647 w 84"/>
                <a:gd name="T17" fmla="*/ 2147483647 h 147"/>
                <a:gd name="T18" fmla="*/ 2147483647 w 84"/>
                <a:gd name="T19" fmla="*/ 2147483647 h 147"/>
                <a:gd name="T20" fmla="*/ 2147483647 w 84"/>
                <a:gd name="T21" fmla="*/ 2147483647 h 147"/>
                <a:gd name="T22" fmla="*/ 2147483647 w 84"/>
                <a:gd name="T23" fmla="*/ 2147483647 h 147"/>
                <a:gd name="T24" fmla="*/ 2147483647 w 84"/>
                <a:gd name="T25" fmla="*/ 2147483647 h 147"/>
                <a:gd name="T26" fmla="*/ 2147483647 w 84"/>
                <a:gd name="T27" fmla="*/ 2147483647 h 147"/>
                <a:gd name="T28" fmla="*/ 2147483647 w 84"/>
                <a:gd name="T29" fmla="*/ 2147483647 h 147"/>
                <a:gd name="T30" fmla="*/ 2147483647 w 84"/>
                <a:gd name="T31" fmla="*/ 2147483647 h 147"/>
                <a:gd name="T32" fmla="*/ 2147483647 w 84"/>
                <a:gd name="T33" fmla="*/ 2147483647 h 147"/>
                <a:gd name="T34" fmla="*/ 2147483647 w 84"/>
                <a:gd name="T35" fmla="*/ 2147483647 h 147"/>
                <a:gd name="T36" fmla="*/ 2147483647 w 84"/>
                <a:gd name="T37" fmla="*/ 2147483647 h 147"/>
                <a:gd name="T38" fmla="*/ 2147483647 w 84"/>
                <a:gd name="T39" fmla="*/ 2147483647 h 147"/>
                <a:gd name="T40" fmla="*/ 2147483647 w 84"/>
                <a:gd name="T41" fmla="*/ 2147483647 h 147"/>
                <a:gd name="T42" fmla="*/ 2147483647 w 84"/>
                <a:gd name="T43" fmla="*/ 2147483647 h 147"/>
                <a:gd name="T44" fmla="*/ 2147483647 w 84"/>
                <a:gd name="T45" fmla="*/ 2147483647 h 147"/>
                <a:gd name="T46" fmla="*/ 2147483647 w 84"/>
                <a:gd name="T47" fmla="*/ 2147483647 h 147"/>
                <a:gd name="T48" fmla="*/ 2147483647 w 84"/>
                <a:gd name="T49" fmla="*/ 2147483647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147"/>
                <a:gd name="T77" fmla="*/ 84 w 84"/>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path>
              </a:pathLst>
            </a:custGeom>
            <a:solidFill>
              <a:srgbClr val="95B3D7"/>
            </a:solidFill>
            <a:ln w="9525">
              <a:noFill/>
              <a:round/>
            </a:ln>
          </p:spPr>
          <p:txBody>
            <a:bodyPr/>
            <a:lstStyle/>
            <a:p>
              <a:endParaRPr lang="zh-CN" altLang="en-US"/>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7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8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81"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sp>
        <p:nvSpPr>
          <p:cNvPr id="156682"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56683" name="矩形 51"/>
          <p:cNvSpPr>
            <a:spLocks noChangeArrowheads="1"/>
          </p:cNvSpPr>
          <p:nvPr/>
        </p:nvSpPr>
        <p:spPr bwMode="auto">
          <a:xfrm>
            <a:off x="7505700" y="1385888"/>
            <a:ext cx="1620838"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子女教育</a:t>
            </a:r>
            <a:endParaRPr lang="zh-CN" altLang="en-US" sz="2700" b="1">
              <a:solidFill>
                <a:schemeClr val="bg1"/>
              </a:solidFill>
              <a:latin typeface="黑体" panose="02010609060101010101" charset="-122"/>
              <a:ea typeface="黑体" panose="02010609060101010101" charset="-122"/>
            </a:endParaRPr>
          </a:p>
        </p:txBody>
      </p:sp>
      <p:sp>
        <p:nvSpPr>
          <p:cNvPr id="156684" name="椭圆 52"/>
          <p:cNvSpPr>
            <a:spLocks noChangeArrowheads="1"/>
          </p:cNvSpPr>
          <p:nvPr/>
        </p:nvSpPr>
        <p:spPr bwMode="auto">
          <a:xfrm>
            <a:off x="5294313" y="2503488"/>
            <a:ext cx="266700"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85" name="矩形 1"/>
          <p:cNvSpPr>
            <a:spLocks noChangeArrowheads="1"/>
          </p:cNvSpPr>
          <p:nvPr/>
        </p:nvSpPr>
        <p:spPr bwMode="auto">
          <a:xfrm>
            <a:off x="6096000" y="2400300"/>
            <a:ext cx="5559425" cy="1111250"/>
          </a:xfrm>
          <a:prstGeom prst="rect">
            <a:avLst/>
          </a:prstGeom>
          <a:noFill/>
          <a:ln w="9525">
            <a:noFill/>
            <a:miter lim="800000"/>
          </a:ln>
        </p:spPr>
        <p:txBody>
          <a:bodyPr wrap="none" lIns="121917" tIns="60958" rIns="121917" bIns="60958">
            <a:spAutoFit/>
          </a:bodyPr>
          <a:lstStyle/>
          <a:p>
            <a:r>
              <a:rPr lang="zh-CN" altLang="zh-CN" sz="2700" b="1">
                <a:latin typeface="仿宋" panose="02010609060101010101" pitchFamily="49" charset="-122"/>
                <a:ea typeface="仿宋" panose="02010609060101010101" pitchFamily="49" charset="-122"/>
              </a:rPr>
              <a:t>学前教育阶段</a:t>
            </a:r>
            <a:endParaRPr lang="en-US" altLang="zh-CN" sz="2700" b="1">
              <a:latin typeface="仿宋" panose="02010609060101010101" pitchFamily="49" charset="-122"/>
              <a:ea typeface="仿宋" panose="02010609060101010101" pitchFamily="49" charset="-122"/>
            </a:endParaRPr>
          </a:p>
          <a:p>
            <a:endParaRPr lang="en-US" altLang="zh-CN" sz="1100">
              <a:latin typeface="仿宋" panose="02010609060101010101" pitchFamily="49" charset="-122"/>
              <a:ea typeface="仿宋" panose="02010609060101010101" pitchFamily="49" charset="-122"/>
            </a:endParaRPr>
          </a:p>
          <a:p>
            <a:r>
              <a:rPr lang="zh-CN" altLang="zh-CN" sz="2700">
                <a:latin typeface="仿宋" panose="02010609060101010101" pitchFamily="49" charset="-122"/>
                <a:ea typeface="仿宋" panose="02010609060101010101" pitchFamily="49" charset="-122"/>
              </a:rPr>
              <a:t>子女年满</a:t>
            </a:r>
            <a:r>
              <a:rPr lang="en-US" altLang="zh-CN" sz="2700">
                <a:latin typeface="仿宋" panose="02010609060101010101" pitchFamily="49" charset="-122"/>
                <a:ea typeface="仿宋" panose="02010609060101010101" pitchFamily="49" charset="-122"/>
              </a:rPr>
              <a:t>3</a:t>
            </a:r>
            <a:r>
              <a:rPr lang="zh-CN" altLang="zh-CN" sz="2700">
                <a:latin typeface="仿宋" panose="02010609060101010101" pitchFamily="49" charset="-122"/>
                <a:ea typeface="仿宋" panose="02010609060101010101" pitchFamily="49" charset="-122"/>
              </a:rPr>
              <a:t>周岁当月至小学入学前。</a:t>
            </a:r>
            <a:endParaRPr lang="zh-CN" altLang="en-US" sz="2700">
              <a:latin typeface="仿宋" panose="02010609060101010101" pitchFamily="49" charset="-122"/>
              <a:ea typeface="仿宋" panose="02010609060101010101" pitchFamily="49" charset="-122"/>
            </a:endParaRPr>
          </a:p>
        </p:txBody>
      </p:sp>
      <p:sp>
        <p:nvSpPr>
          <p:cNvPr id="156686" name="椭圆 55"/>
          <p:cNvSpPr>
            <a:spLocks noChangeArrowheads="1"/>
          </p:cNvSpPr>
          <p:nvPr/>
        </p:nvSpPr>
        <p:spPr bwMode="auto">
          <a:xfrm>
            <a:off x="5321300" y="3940175"/>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6687" name="矩形 56"/>
          <p:cNvSpPr>
            <a:spLocks noChangeArrowheads="1"/>
          </p:cNvSpPr>
          <p:nvPr/>
        </p:nvSpPr>
        <p:spPr bwMode="auto">
          <a:xfrm>
            <a:off x="6102350" y="3759200"/>
            <a:ext cx="5700713" cy="1522413"/>
          </a:xfrm>
          <a:prstGeom prst="rect">
            <a:avLst/>
          </a:prstGeom>
          <a:noFill/>
          <a:ln w="9525">
            <a:noFill/>
            <a:miter lim="800000"/>
          </a:ln>
        </p:spPr>
        <p:txBody>
          <a:bodyPr lIns="121917" tIns="60958" rIns="121917" bIns="60958">
            <a:spAutoFit/>
          </a:bodyPr>
          <a:lstStyle/>
          <a:p>
            <a:r>
              <a:rPr lang="zh-CN" altLang="en-US" sz="2700" b="1">
                <a:latin typeface="Calibri" panose="020F0502020204030204" pitchFamily="34" charset="0"/>
                <a:ea typeface="仿宋" panose="02010609060101010101" pitchFamily="49" charset="-122"/>
              </a:rPr>
              <a:t>学历教育</a:t>
            </a:r>
            <a:endParaRPr lang="en-US" altLang="zh-CN" sz="2700" b="1">
              <a:latin typeface="Calibri" panose="020F0502020204030204" pitchFamily="34" charset="0"/>
              <a:ea typeface="仿宋" panose="02010609060101010101" pitchFamily="49" charset="-122"/>
            </a:endParaRPr>
          </a:p>
          <a:p>
            <a:endParaRPr lang="en-US" altLang="zh-CN" sz="1100">
              <a:latin typeface="Calibri" panose="020F0502020204030204" pitchFamily="34" charset="0"/>
              <a:ea typeface="仿宋" panose="02010609060101010101" pitchFamily="49" charset="-122"/>
            </a:endParaRPr>
          </a:p>
          <a:p>
            <a:r>
              <a:rPr lang="zh-CN" altLang="zh-CN" sz="2700">
                <a:latin typeface="Calibri" panose="020F0502020204030204" pitchFamily="34" charset="0"/>
                <a:ea typeface="仿宋" panose="02010609060101010101" pitchFamily="49" charset="-122"/>
              </a:rPr>
              <a:t>子女接受全日制学历教育入学的当月至全日制学历教育结束的当月。</a:t>
            </a:r>
            <a:endParaRPr lang="zh-CN" altLang="zh-CN" sz="2700">
              <a:latin typeface="Calibri" panose="020F0502020204030204" pitchFamily="34" charset="0"/>
              <a:ea typeface="仿宋" panose="02010609060101010101" pitchFamily="49" charset="-122"/>
            </a:endParaRPr>
          </a:p>
        </p:txBody>
      </p:sp>
      <p:sp>
        <p:nvSpPr>
          <p:cNvPr id="156688" name="矩形 2"/>
          <p:cNvSpPr>
            <a:spLocks noChangeArrowheads="1"/>
          </p:cNvSpPr>
          <p:nvPr/>
        </p:nvSpPr>
        <p:spPr bwMode="auto">
          <a:xfrm>
            <a:off x="2614613" y="5581650"/>
            <a:ext cx="9577387" cy="942975"/>
          </a:xfrm>
          <a:prstGeom prst="rect">
            <a:avLst/>
          </a:prstGeom>
          <a:noFill/>
          <a:ln w="9525">
            <a:noFill/>
            <a:miter lim="800000"/>
          </a:ln>
        </p:spPr>
        <p:txBody>
          <a:bodyPr lIns="121917" tIns="60958" rIns="121917" bIns="60958">
            <a:spAutoFit/>
          </a:bodyPr>
          <a:lstStyle/>
          <a:p>
            <a:r>
              <a:rPr lang="zh-CN" altLang="zh-CN" sz="2700">
                <a:latin typeface="仿宋" panose="02010609060101010101" pitchFamily="49" charset="-122"/>
                <a:ea typeface="仿宋" panose="02010609060101010101" pitchFamily="49" charset="-122"/>
                <a:cs typeface="楷体_GB2312"/>
              </a:rPr>
              <a:t>因病或其他非主观原因休学且学籍继续保留的休学期间，以及施教机构按规定组织实施的寒暑假、升学假期连续计算。</a:t>
            </a:r>
            <a:endParaRPr lang="zh-CN" altLang="zh-CN" sz="2700">
              <a:latin typeface="仿宋" panose="02010609060101010101" pitchFamily="49" charset="-122"/>
              <a:ea typeface="仿宋" panose="02010609060101010101" pitchFamily="49" charset="-122"/>
              <a:cs typeface="楷体_GB2312"/>
            </a:endParaRPr>
          </a:p>
        </p:txBody>
      </p:sp>
      <p:pic>
        <p:nvPicPr>
          <p:cNvPr id="156689"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56690"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56691"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56692"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56693"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56694"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29"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pic>
        <p:nvPicPr>
          <p:cNvPr id="158730"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58731"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58732"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58733"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58734"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58735"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
        <p:nvSpPr>
          <p:cNvPr id="158736" name="Shape 555"/>
          <p:cNvSpPr/>
          <p:nvPr/>
        </p:nvSpPr>
        <p:spPr bwMode="auto">
          <a:xfrm>
            <a:off x="6678613" y="1181100"/>
            <a:ext cx="3314700" cy="5826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58737" name="矩形 51"/>
          <p:cNvSpPr>
            <a:spLocks noChangeArrowheads="1"/>
          </p:cNvSpPr>
          <p:nvPr/>
        </p:nvSpPr>
        <p:spPr bwMode="auto">
          <a:xfrm>
            <a:off x="7505700" y="1182688"/>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继续教育</a:t>
            </a:r>
            <a:endParaRPr lang="zh-CN" altLang="en-US" sz="2700" b="1">
              <a:solidFill>
                <a:schemeClr val="bg1"/>
              </a:solidFill>
              <a:latin typeface="黑体" panose="02010609060101010101" charset="-122"/>
              <a:ea typeface="黑体" panose="02010609060101010101" charset="-122"/>
            </a:endParaRPr>
          </a:p>
        </p:txBody>
      </p:sp>
      <p:sp>
        <p:nvSpPr>
          <p:cNvPr id="158738" name="椭圆 52"/>
          <p:cNvSpPr>
            <a:spLocks noChangeArrowheads="1"/>
          </p:cNvSpPr>
          <p:nvPr/>
        </p:nvSpPr>
        <p:spPr bwMode="auto">
          <a:xfrm>
            <a:off x="5065713" y="2046288"/>
            <a:ext cx="268287"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39" name="矩形 1"/>
          <p:cNvSpPr>
            <a:spLocks noChangeArrowheads="1"/>
          </p:cNvSpPr>
          <p:nvPr/>
        </p:nvSpPr>
        <p:spPr bwMode="auto">
          <a:xfrm>
            <a:off x="5549900" y="1897063"/>
            <a:ext cx="6383338" cy="3578225"/>
          </a:xfrm>
          <a:prstGeom prst="rect">
            <a:avLst/>
          </a:prstGeom>
          <a:noFill/>
          <a:ln w="9525">
            <a:noFill/>
            <a:miter lim="800000"/>
          </a:ln>
        </p:spPr>
        <p:txBody>
          <a:bodyPr lIns="121917" tIns="60958" rIns="121917" bIns="60958">
            <a:spAutoFit/>
          </a:bodyPr>
          <a:lstStyle/>
          <a:p>
            <a:r>
              <a:rPr lang="zh-CN" altLang="en-US" sz="2700" b="1">
                <a:latin typeface="仿宋" panose="02010609060101010101" pitchFamily="49" charset="-122"/>
                <a:ea typeface="仿宋" panose="02010609060101010101" pitchFamily="49" charset="-122"/>
              </a:rPr>
              <a:t>学历（学位）继续教育</a:t>
            </a:r>
            <a:endParaRPr lang="en-US" altLang="zh-CN" sz="2700" b="1">
              <a:latin typeface="仿宋" panose="02010609060101010101" pitchFamily="49" charset="-122"/>
              <a:ea typeface="仿宋" panose="02010609060101010101" pitchFamily="49" charset="-122"/>
            </a:endParaRPr>
          </a:p>
          <a:p>
            <a:endParaRPr lang="en-US" altLang="zh-CN" sz="1100">
              <a:latin typeface="仿宋" panose="02010609060101010101" pitchFamily="49" charset="-122"/>
              <a:ea typeface="仿宋" panose="02010609060101010101" pitchFamily="49" charset="-122"/>
            </a:endParaRPr>
          </a:p>
          <a:p>
            <a:r>
              <a:rPr lang="zh-CN" altLang="en-US" sz="2700">
                <a:latin typeface="仿宋" panose="02010609060101010101" pitchFamily="49" charset="-122"/>
                <a:ea typeface="仿宋" panose="02010609060101010101" pitchFamily="49" charset="-122"/>
              </a:rPr>
              <a:t>在中国境内接受学历（学位）继续教育入学的当月至继续教育结束的当月</a:t>
            </a:r>
            <a:endParaRPr lang="en-US" altLang="zh-CN" sz="2700">
              <a:latin typeface="仿宋" panose="02010609060101010101" pitchFamily="49" charset="-122"/>
              <a:ea typeface="仿宋" panose="02010609060101010101" pitchFamily="49" charset="-122"/>
            </a:endParaRPr>
          </a:p>
          <a:p>
            <a:r>
              <a:rPr lang="zh-CN" altLang="zh-CN" sz="2700">
                <a:solidFill>
                  <a:srgbClr val="FF0000"/>
                </a:solidFill>
                <a:latin typeface="仿宋" panose="02010609060101010101" pitchFamily="49" charset="-122"/>
                <a:ea typeface="仿宋" panose="02010609060101010101" pitchFamily="49" charset="-122"/>
              </a:rPr>
              <a:t>同一学历继续教育的扣除期限最长不得超过</a:t>
            </a:r>
            <a:r>
              <a:rPr lang="en-US" altLang="zh-CN" sz="2700">
                <a:solidFill>
                  <a:srgbClr val="FF0000"/>
                </a:solidFill>
                <a:latin typeface="仿宋" panose="02010609060101010101" pitchFamily="49" charset="-122"/>
                <a:ea typeface="仿宋" panose="02010609060101010101" pitchFamily="49" charset="-122"/>
              </a:rPr>
              <a:t>48</a:t>
            </a:r>
            <a:r>
              <a:rPr lang="zh-CN" altLang="zh-CN" sz="2700">
                <a:solidFill>
                  <a:srgbClr val="FF0000"/>
                </a:solidFill>
                <a:latin typeface="仿宋" panose="02010609060101010101" pitchFamily="49" charset="-122"/>
                <a:ea typeface="仿宋" panose="02010609060101010101" pitchFamily="49" charset="-122"/>
              </a:rPr>
              <a:t>个月</a:t>
            </a:r>
            <a:endParaRPr lang="zh-CN" altLang="zh-CN" sz="2700">
              <a:solidFill>
                <a:srgbClr val="FF0000"/>
              </a:solidFill>
              <a:latin typeface="仿宋" panose="02010609060101010101" pitchFamily="49" charset="-122"/>
              <a:ea typeface="仿宋" panose="02010609060101010101" pitchFamily="49" charset="-122"/>
            </a:endParaRPr>
          </a:p>
          <a:p>
            <a:r>
              <a:rPr lang="zh-CN" altLang="zh-CN" sz="2700">
                <a:latin typeface="仿宋" panose="02010609060101010101" pitchFamily="49" charset="-122"/>
                <a:ea typeface="仿宋" panose="02010609060101010101" pitchFamily="49" charset="-122"/>
                <a:cs typeface="楷体_GB2312"/>
                <a:sym typeface="+mn-ea"/>
              </a:rPr>
              <a:t>因病或其他非主观原因休学且学籍继续保留的休学期间，以及施教机构按规定组织实施的寒暑假、升学假期连续计算。</a:t>
            </a:r>
            <a:endParaRPr lang="zh-CN" altLang="en-US" sz="2700">
              <a:solidFill>
                <a:srgbClr val="FF0000"/>
              </a:solidFill>
              <a:latin typeface="仿宋" panose="02010609060101010101" pitchFamily="49" charset="-122"/>
              <a:ea typeface="仿宋" panose="02010609060101010101" pitchFamily="49" charset="-122"/>
            </a:endParaRPr>
          </a:p>
        </p:txBody>
      </p:sp>
      <p:sp>
        <p:nvSpPr>
          <p:cNvPr id="158740" name="椭圆 55"/>
          <p:cNvSpPr>
            <a:spLocks noChangeArrowheads="1"/>
          </p:cNvSpPr>
          <p:nvPr/>
        </p:nvSpPr>
        <p:spPr bwMode="auto">
          <a:xfrm>
            <a:off x="5065713" y="4376738"/>
            <a:ext cx="268287"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58741" name="矩形 56"/>
          <p:cNvSpPr>
            <a:spLocks noChangeArrowheads="1"/>
          </p:cNvSpPr>
          <p:nvPr/>
        </p:nvSpPr>
        <p:spPr bwMode="auto">
          <a:xfrm>
            <a:off x="3651250" y="5541963"/>
            <a:ext cx="7848600" cy="1111250"/>
          </a:xfrm>
          <a:prstGeom prst="rect">
            <a:avLst/>
          </a:prstGeom>
          <a:noFill/>
          <a:ln w="9525">
            <a:noFill/>
            <a:miter lim="800000"/>
          </a:ln>
        </p:spPr>
        <p:txBody>
          <a:bodyPr lIns="121917" tIns="60958" rIns="121917" bIns="60958">
            <a:spAutoFit/>
          </a:bodyPr>
          <a:lstStyle/>
          <a:p>
            <a:r>
              <a:rPr lang="zh-CN" altLang="en-US" sz="2700" b="1">
                <a:latin typeface="仿宋" panose="02010609060101010101" pitchFamily="49" charset="-122"/>
                <a:ea typeface="仿宋" panose="02010609060101010101" pitchFamily="49" charset="-122"/>
              </a:rPr>
              <a:t>技能人员 </a:t>
            </a:r>
            <a:r>
              <a:rPr lang="en-US" altLang="zh-CN" sz="2700" b="1">
                <a:latin typeface="仿宋" panose="02010609060101010101" pitchFamily="49" charset="-122"/>
                <a:ea typeface="仿宋" panose="02010609060101010101" pitchFamily="49" charset="-122"/>
              </a:rPr>
              <a:t>&amp;</a:t>
            </a:r>
            <a:r>
              <a:rPr lang="zh-CN" altLang="en-US" sz="2700" b="1">
                <a:latin typeface="仿宋" panose="02010609060101010101" pitchFamily="49" charset="-122"/>
                <a:ea typeface="仿宋" panose="02010609060101010101" pitchFamily="49" charset="-122"/>
              </a:rPr>
              <a:t>专业技术人员职业资格继续教育</a:t>
            </a:r>
            <a:endParaRPr lang="en-US" altLang="zh-CN" sz="2700" b="1">
              <a:latin typeface="仿宋" panose="02010609060101010101" pitchFamily="49" charset="-122"/>
              <a:ea typeface="仿宋" panose="02010609060101010101" pitchFamily="49" charset="-122"/>
            </a:endParaRPr>
          </a:p>
          <a:p>
            <a:endParaRPr lang="en-US" altLang="zh-CN" sz="1100">
              <a:latin typeface="仿宋" panose="02010609060101010101" pitchFamily="49" charset="-122"/>
              <a:ea typeface="仿宋" panose="02010609060101010101" pitchFamily="49" charset="-122"/>
            </a:endParaRPr>
          </a:p>
          <a:p>
            <a:r>
              <a:rPr lang="zh-CN" altLang="zh-CN" sz="2700">
                <a:latin typeface="仿宋" panose="02010609060101010101" pitchFamily="49" charset="-122"/>
                <a:ea typeface="仿宋" panose="02010609060101010101" pitchFamily="49" charset="-122"/>
              </a:rPr>
              <a:t>取得相关证书的当年</a:t>
            </a:r>
            <a:endParaRPr lang="zh-CN" altLang="zh-CN" sz="2700">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10"/>
          <p:cNvSpPr>
            <a:spLocks noChangeArrowheads="1"/>
          </p:cNvSpPr>
          <p:nvPr/>
        </p:nvSpPr>
        <p:spPr bwMode="auto">
          <a:xfrm>
            <a:off x="1968500" y="1604963"/>
            <a:ext cx="6572250" cy="642937"/>
          </a:xfrm>
          <a:prstGeom prst="rect">
            <a:avLst/>
          </a:prstGeom>
          <a:noFill/>
          <a:ln w="25400" algn="ctr">
            <a:noFill/>
            <a:miter lim="800000"/>
          </a:ln>
        </p:spPr>
        <p:txBody>
          <a:bodyPr lIns="121917" tIns="60958" rIns="121917" bIns="60958" anchor="ctr"/>
          <a:lstStyle/>
          <a:p>
            <a:pPr defTabSz="1219200"/>
            <a:endParaRPr lang="zh-CN" altLang="en-US" sz="2400"/>
          </a:p>
        </p:txBody>
      </p:sp>
      <p:sp>
        <p:nvSpPr>
          <p:cNvPr id="45058" name="矩形 39"/>
          <p:cNvSpPr>
            <a:spLocks noChangeArrowheads="1"/>
          </p:cNvSpPr>
          <p:nvPr/>
        </p:nvSpPr>
        <p:spPr bwMode="auto">
          <a:xfrm>
            <a:off x="3887788" y="5060950"/>
            <a:ext cx="6991350" cy="1001713"/>
          </a:xfrm>
          <a:prstGeom prst="rect">
            <a:avLst/>
          </a:prstGeom>
          <a:noFill/>
          <a:ln w="25400" algn="ctr">
            <a:noFill/>
            <a:miter lim="800000"/>
          </a:ln>
        </p:spPr>
        <p:txBody>
          <a:bodyPr lIns="121917" tIns="60958" rIns="121917" bIns="60958" anchor="ctr"/>
          <a:lstStyle/>
          <a:p>
            <a:pPr defTabSz="1219200"/>
            <a:endParaRPr lang="en-US" altLang="zh-CN" sz="2400">
              <a:latin typeface="宋体" panose="02010600030101010101" pitchFamily="2" charset="-122"/>
              <a:ea typeface="微软雅黑" panose="020B0503020204020204" pitchFamily="34" charset="-122"/>
              <a:cs typeface="Arial" panose="020B0604020202020204" pitchFamily="34" charset="0"/>
            </a:endParaRPr>
          </a:p>
        </p:txBody>
      </p:sp>
      <p:sp>
        <p:nvSpPr>
          <p:cNvPr id="45059" name="Title 1"/>
          <p:cNvSpPr/>
          <p:nvPr/>
        </p:nvSpPr>
        <p:spPr bwMode="auto">
          <a:xfrm>
            <a:off x="2006600" y="665163"/>
            <a:ext cx="10061575" cy="671512"/>
          </a:xfrm>
          <a:prstGeom prst="rect">
            <a:avLst/>
          </a:prstGeom>
          <a:noFill/>
          <a:ln w="9525">
            <a:noFill/>
            <a:miter lim="800000"/>
          </a:ln>
        </p:spPr>
        <p:txBody>
          <a:bodyPr lIns="0" tIns="0" rIns="0" bIns="0"/>
          <a:lstStyle/>
          <a:p>
            <a:pPr eaLnBrk="0" hangingPunct="0">
              <a:lnSpc>
                <a:spcPct val="90000"/>
              </a:lnSpc>
            </a:pPr>
            <a:r>
              <a:rPr lang="zh-CN" altLang="en-US" sz="3200">
                <a:ea typeface="黑体" panose="02010609060101010101" charset="-122"/>
              </a:rPr>
              <a:t>实名认证</a:t>
            </a:r>
            <a:endParaRPr lang="zh-CN" altLang="en-US" sz="3200">
              <a:ea typeface="黑体" panose="02010609060101010101" charset="-122"/>
            </a:endParaRPr>
          </a:p>
        </p:txBody>
      </p:sp>
      <p:sp>
        <p:nvSpPr>
          <p:cNvPr id="45060" name="Text Box 14"/>
          <p:cNvSpPr txBox="1">
            <a:spLocks noChangeArrowheads="1"/>
          </p:cNvSpPr>
          <p:nvPr/>
        </p:nvSpPr>
        <p:spPr bwMode="auto">
          <a:xfrm>
            <a:off x="858838" y="1236663"/>
            <a:ext cx="10706100" cy="4672012"/>
          </a:xfrm>
          <a:prstGeom prst="rect">
            <a:avLst/>
          </a:prstGeom>
          <a:noFill/>
          <a:ln w="9525">
            <a:noFill/>
            <a:miter lim="800000"/>
          </a:ln>
        </p:spPr>
        <p:txBody>
          <a:bodyPr lIns="121917" tIns="60958" rIns="121917" bIns="60958">
            <a:spAutoFit/>
          </a:bodyPr>
          <a:lstStyle/>
          <a:p>
            <a:pPr defTabSz="1219200">
              <a:lnSpc>
                <a:spcPct val="150000"/>
              </a:lnSpc>
            </a:pPr>
            <a:r>
              <a:rPr lang="zh-CN" altLang="en-US" sz="3700"/>
              <a:t>     </a:t>
            </a:r>
            <a:r>
              <a:rPr lang="zh-CN" altLang="en-US" sz="2700">
                <a:latin typeface="仿宋" panose="02010609060101010101" pitchFamily="49" charset="-122"/>
                <a:ea typeface="仿宋" panose="02010609060101010101" pitchFamily="49" charset="-122"/>
              </a:rPr>
              <a:t>（</a:t>
            </a:r>
            <a:r>
              <a:rPr lang="en-US" altLang="zh-CN" sz="2700">
                <a:latin typeface="仿宋" panose="02010609060101010101" pitchFamily="49" charset="-122"/>
                <a:ea typeface="仿宋" panose="02010609060101010101" pitchFamily="49" charset="-122"/>
              </a:rPr>
              <a:t>1</a:t>
            </a:r>
            <a:r>
              <a:rPr lang="zh-CN" altLang="en-US" sz="2700">
                <a:latin typeface="仿宋" panose="02010609060101010101" pitchFamily="49" charset="-122"/>
                <a:ea typeface="仿宋" panose="02010609060101010101" pitchFamily="49" charset="-122"/>
              </a:rPr>
              <a:t>）依托个税征管系统按纳税人识别号全面归集纳税人基础信息、扣缴申报、自行申报和第三方涉税信息，建立全国</a:t>
            </a:r>
            <a:r>
              <a:rPr lang="zh-CN" altLang="en-US" sz="2700" b="1">
                <a:solidFill>
                  <a:srgbClr val="FF0000"/>
                </a:solidFill>
                <a:latin typeface="仿宋" panose="02010609060101010101" pitchFamily="49" charset="-122"/>
                <a:ea typeface="仿宋" panose="02010609060101010101" pitchFamily="49" charset="-122"/>
              </a:rPr>
              <a:t>“一人式”档案</a:t>
            </a:r>
            <a:r>
              <a:rPr lang="zh-CN" altLang="en-US" sz="2700">
                <a:latin typeface="仿宋" panose="02010609060101010101" pitchFamily="49" charset="-122"/>
                <a:ea typeface="仿宋" panose="02010609060101010101" pitchFamily="49" charset="-122"/>
              </a:rPr>
              <a:t>，实现自然人纳税人涉税数据的全国集中。</a:t>
            </a:r>
            <a:endParaRPr lang="zh-CN" altLang="en-US" sz="2700">
              <a:latin typeface="仿宋" panose="02010609060101010101" pitchFamily="49" charset="-122"/>
              <a:ea typeface="仿宋" panose="02010609060101010101" pitchFamily="49" charset="-122"/>
            </a:endParaRPr>
          </a:p>
          <a:p>
            <a:pPr defTabSz="1219200">
              <a:lnSpc>
                <a:spcPct val="150000"/>
              </a:lnSpc>
            </a:pPr>
            <a:r>
              <a:rPr lang="zh-CN" altLang="en-US" sz="2700">
                <a:latin typeface="仿宋" panose="02010609060101010101" pitchFamily="49" charset="-122"/>
                <a:ea typeface="仿宋" panose="02010609060101010101" pitchFamily="49" charset="-122"/>
              </a:rPr>
              <a:t>    （</a:t>
            </a:r>
            <a:r>
              <a:rPr lang="en-US" altLang="zh-CN" sz="2700">
                <a:latin typeface="仿宋" panose="02010609060101010101" pitchFamily="49" charset="-122"/>
                <a:ea typeface="仿宋" panose="02010609060101010101" pitchFamily="49" charset="-122"/>
              </a:rPr>
              <a:t>2</a:t>
            </a:r>
            <a:r>
              <a:rPr lang="zh-CN" altLang="en-US" sz="2700">
                <a:latin typeface="仿宋" panose="02010609060101010101" pitchFamily="49" charset="-122"/>
                <a:ea typeface="仿宋" panose="02010609060101010101" pitchFamily="49" charset="-122"/>
              </a:rPr>
              <a:t>）纳税人有中国公民身份号码的，以中国公民身份号码为纳税人识别号</a:t>
            </a:r>
            <a:r>
              <a:rPr lang="en-US" altLang="zh-CN" sz="2700">
                <a:latin typeface="仿宋" panose="02010609060101010101" pitchFamily="49" charset="-122"/>
                <a:ea typeface="仿宋" panose="02010609060101010101" pitchFamily="49" charset="-122"/>
              </a:rPr>
              <a:t>;</a:t>
            </a:r>
            <a:r>
              <a:rPr lang="zh-CN" altLang="en-US" sz="2700">
                <a:latin typeface="仿宋" panose="02010609060101010101" pitchFamily="49" charset="-122"/>
                <a:ea typeface="仿宋" panose="02010609060101010101" pitchFamily="49" charset="-122"/>
              </a:rPr>
              <a:t>纳税人没有中国公民身份号码的，由税务机关赋予其纳税人识别号。扣缴义务人扣缴税款时，纳税人应当向扣缴义务人提供纳税人识别号。</a:t>
            </a:r>
            <a:endParaRPr lang="zh-CN" altLang="en-US" sz="2700">
              <a:latin typeface="仿宋" panose="02010609060101010101" pitchFamily="49" charset="-122"/>
              <a:ea typeface="仿宋" panose="02010609060101010101" pitchFamily="49" charset="-122"/>
            </a:endParaRPr>
          </a:p>
        </p:txBody>
      </p:sp>
      <p:pic>
        <p:nvPicPr>
          <p:cNvPr id="39939" name="图片 22"/>
          <p:cNvPicPr>
            <a:picLocks noChangeAspect="1"/>
          </p:cNvPicPr>
          <p:nvPr/>
        </p:nvPicPr>
        <p:blipFill>
          <a:blip r:embed="rId1"/>
          <a:srcRect/>
          <a:stretch>
            <a:fillRect/>
          </a:stretch>
        </p:blipFill>
        <p:spPr bwMode="auto">
          <a:xfrm>
            <a:off x="768350" y="409575"/>
            <a:ext cx="1023938" cy="963613"/>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style.rotation</p:attrName>
                                        </p:attrNameLst>
                                      </p:cBhvr>
                                      <p:tavLst>
                                        <p:tav tm="0">
                                          <p:val>
                                            <p:fltVal val="720"/>
                                          </p:val>
                                        </p:tav>
                                        <p:tav tm="100000">
                                          <p:val>
                                            <p:fltVal val="0"/>
                                          </p:val>
                                        </p:tav>
                                      </p:tavLst>
                                    </p:anim>
                                    <p:anim calcmode="lin" valueType="num">
                                      <p:cBhvr>
                                        <p:cTn id="9" dur="1000" fill="hold"/>
                                        <p:tgtEl>
                                          <p:spTgt spid="39939"/>
                                        </p:tgtEl>
                                        <p:attrNameLst>
                                          <p:attrName>ppt_h</p:attrName>
                                        </p:attrNameLst>
                                      </p:cBhvr>
                                      <p:tavLst>
                                        <p:tav tm="0">
                                          <p:val>
                                            <p:fltVal val="0"/>
                                          </p:val>
                                        </p:tav>
                                        <p:tav tm="100000">
                                          <p:val>
                                            <p:strVal val="#ppt_h"/>
                                          </p:val>
                                        </p:tav>
                                      </p:tavLst>
                                    </p:anim>
                                    <p:anim calcmode="lin" valueType="num">
                                      <p:cBhvr>
                                        <p:cTn id="10" dur="1000" fill="hold"/>
                                        <p:tgtEl>
                                          <p:spTgt spid="399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77"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pic>
        <p:nvPicPr>
          <p:cNvPr id="160778"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60779"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60780"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60781"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60782"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60783"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
        <p:nvSpPr>
          <p:cNvPr id="160784"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60785" name="矩形 51"/>
          <p:cNvSpPr>
            <a:spLocks noChangeArrowheads="1"/>
          </p:cNvSpPr>
          <p:nvPr/>
        </p:nvSpPr>
        <p:spPr bwMode="auto">
          <a:xfrm>
            <a:off x="7505700" y="1385888"/>
            <a:ext cx="1620838"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大病医疗</a:t>
            </a:r>
            <a:endParaRPr lang="zh-CN" altLang="en-US" sz="2700" b="1">
              <a:solidFill>
                <a:schemeClr val="bg1"/>
              </a:solidFill>
              <a:latin typeface="黑体" panose="02010609060101010101" charset="-122"/>
              <a:ea typeface="黑体" panose="02010609060101010101" charset="-122"/>
            </a:endParaRPr>
          </a:p>
        </p:txBody>
      </p:sp>
      <p:sp>
        <p:nvSpPr>
          <p:cNvPr id="160786" name="椭圆 52"/>
          <p:cNvSpPr>
            <a:spLocks noChangeArrowheads="1"/>
          </p:cNvSpPr>
          <p:nvPr/>
        </p:nvSpPr>
        <p:spPr bwMode="auto">
          <a:xfrm>
            <a:off x="5251450" y="2971800"/>
            <a:ext cx="268288"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0787" name="矩形 1"/>
          <p:cNvSpPr>
            <a:spLocks noChangeArrowheads="1"/>
          </p:cNvSpPr>
          <p:nvPr/>
        </p:nvSpPr>
        <p:spPr bwMode="auto">
          <a:xfrm>
            <a:off x="5653088" y="2887663"/>
            <a:ext cx="5730875" cy="531812"/>
          </a:xfrm>
          <a:prstGeom prst="rect">
            <a:avLst/>
          </a:prstGeom>
          <a:noFill/>
          <a:ln w="9525">
            <a:noFill/>
            <a:miter lim="800000"/>
          </a:ln>
        </p:spPr>
        <p:txBody>
          <a:bodyPr wrap="none" lIns="121917" tIns="60958" rIns="121917" bIns="60958">
            <a:spAutoFit/>
          </a:bodyPr>
          <a:lstStyle/>
          <a:p>
            <a:r>
              <a:rPr lang="zh-CN" altLang="zh-CN" sz="2700">
                <a:latin typeface="Calibri" panose="020F0502020204030204" pitchFamily="34" charset="0"/>
                <a:ea typeface="仿宋" panose="02010609060101010101" pitchFamily="49" charset="-122"/>
              </a:rPr>
              <a:t>医保信息系统记录的医药费用的当年</a:t>
            </a:r>
            <a:endParaRPr lang="zh-CN" altLang="zh-CN" sz="27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1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1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25"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pic>
        <p:nvPicPr>
          <p:cNvPr id="162826"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62827"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62828"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62829"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62830"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62831"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
        <p:nvSpPr>
          <p:cNvPr id="162832"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62833" name="矩形 51"/>
          <p:cNvSpPr>
            <a:spLocks noChangeArrowheads="1"/>
          </p:cNvSpPr>
          <p:nvPr/>
        </p:nvSpPr>
        <p:spPr bwMode="auto">
          <a:xfrm>
            <a:off x="7385050" y="1385888"/>
            <a:ext cx="2311400"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住房贷款利息</a:t>
            </a:r>
            <a:endParaRPr lang="zh-CN" altLang="en-US" sz="2700" b="1">
              <a:solidFill>
                <a:schemeClr val="bg1"/>
              </a:solidFill>
              <a:latin typeface="黑体" panose="02010609060101010101" charset="-122"/>
              <a:ea typeface="黑体" panose="02010609060101010101" charset="-122"/>
            </a:endParaRPr>
          </a:p>
        </p:txBody>
      </p:sp>
      <p:sp>
        <p:nvSpPr>
          <p:cNvPr id="162834" name="椭圆 52"/>
          <p:cNvSpPr>
            <a:spLocks noChangeArrowheads="1"/>
          </p:cNvSpPr>
          <p:nvPr/>
        </p:nvSpPr>
        <p:spPr bwMode="auto">
          <a:xfrm>
            <a:off x="5461000" y="2927350"/>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2835" name="矩形 1"/>
          <p:cNvSpPr>
            <a:spLocks noChangeArrowheads="1"/>
          </p:cNvSpPr>
          <p:nvPr/>
        </p:nvSpPr>
        <p:spPr bwMode="auto">
          <a:xfrm>
            <a:off x="6096000" y="2824163"/>
            <a:ext cx="5387975" cy="1765300"/>
          </a:xfrm>
          <a:prstGeom prst="rect">
            <a:avLst/>
          </a:prstGeom>
          <a:noFill/>
          <a:ln w="9525">
            <a:noFill/>
            <a:miter lim="800000"/>
          </a:ln>
        </p:spPr>
        <p:txBody>
          <a:bodyPr wrap="none" lIns="121917" tIns="60958" rIns="121917" bIns="60958">
            <a:spAutoFit/>
          </a:bodyPr>
          <a:lstStyle/>
          <a:p>
            <a:r>
              <a:rPr lang="zh-CN" altLang="zh-CN" sz="2700">
                <a:latin typeface="仿宋" panose="02010609060101010101" pitchFamily="49" charset="-122"/>
                <a:ea typeface="仿宋" panose="02010609060101010101" pitchFamily="49" charset="-122"/>
              </a:rPr>
              <a:t>贷款合同约定开始还款的当月至贷</a:t>
            </a:r>
            <a:endParaRPr lang="en-US" altLang="zh-CN" sz="2700">
              <a:latin typeface="仿宋" panose="02010609060101010101" pitchFamily="49" charset="-122"/>
              <a:ea typeface="仿宋" panose="02010609060101010101" pitchFamily="49" charset="-122"/>
            </a:endParaRPr>
          </a:p>
          <a:p>
            <a:r>
              <a:rPr lang="zh-CN" altLang="zh-CN" sz="2700">
                <a:latin typeface="仿宋" panose="02010609060101010101" pitchFamily="49" charset="-122"/>
                <a:ea typeface="仿宋" panose="02010609060101010101" pitchFamily="49" charset="-122"/>
              </a:rPr>
              <a:t>款全部归还或贷款合同终止的当月</a:t>
            </a:r>
            <a:endParaRPr lang="en-US" altLang="zh-CN" sz="2700">
              <a:latin typeface="仿宋" panose="02010609060101010101" pitchFamily="49" charset="-122"/>
              <a:ea typeface="仿宋" panose="02010609060101010101" pitchFamily="49" charset="-122"/>
            </a:endParaRPr>
          </a:p>
          <a:p>
            <a:endParaRPr lang="en-US" altLang="zh-CN" sz="2700">
              <a:latin typeface="仿宋" panose="02010609060101010101" pitchFamily="49" charset="-122"/>
              <a:ea typeface="仿宋" panose="02010609060101010101" pitchFamily="49" charset="-122"/>
            </a:endParaRPr>
          </a:p>
          <a:p>
            <a:r>
              <a:rPr lang="zh-CN" altLang="zh-CN" sz="2700">
                <a:solidFill>
                  <a:srgbClr val="FF0000"/>
                </a:solidFill>
                <a:latin typeface="仿宋" panose="02010609060101010101" pitchFamily="49" charset="-122"/>
                <a:ea typeface="仿宋" panose="02010609060101010101" pitchFamily="49" charset="-122"/>
              </a:rPr>
              <a:t>扣除期限最长不得超过</a:t>
            </a:r>
            <a:r>
              <a:rPr lang="en-US" altLang="zh-CN" sz="2700">
                <a:solidFill>
                  <a:srgbClr val="FF0000"/>
                </a:solidFill>
                <a:latin typeface="仿宋" panose="02010609060101010101" pitchFamily="49" charset="-122"/>
                <a:ea typeface="仿宋" panose="02010609060101010101" pitchFamily="49" charset="-122"/>
              </a:rPr>
              <a:t>240</a:t>
            </a:r>
            <a:r>
              <a:rPr lang="zh-CN" altLang="zh-CN" sz="2700">
                <a:solidFill>
                  <a:srgbClr val="FF0000"/>
                </a:solidFill>
                <a:latin typeface="仿宋" panose="02010609060101010101" pitchFamily="49" charset="-122"/>
                <a:ea typeface="仿宋" panose="02010609060101010101" pitchFamily="49" charset="-122"/>
              </a:rPr>
              <a:t>个月</a:t>
            </a:r>
            <a:endParaRPr lang="zh-CN" altLang="en-US" sz="270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6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6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6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6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7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7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7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73"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pic>
        <p:nvPicPr>
          <p:cNvPr id="164874"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64875"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64876"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64877"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64878"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64879"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
        <p:nvSpPr>
          <p:cNvPr id="164880"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64881" name="矩形 51"/>
          <p:cNvSpPr>
            <a:spLocks noChangeArrowheads="1"/>
          </p:cNvSpPr>
          <p:nvPr/>
        </p:nvSpPr>
        <p:spPr bwMode="auto">
          <a:xfrm>
            <a:off x="7385050" y="1385888"/>
            <a:ext cx="1620838"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住房租金</a:t>
            </a:r>
            <a:endParaRPr lang="zh-CN" altLang="en-US" sz="2700" b="1">
              <a:solidFill>
                <a:schemeClr val="bg1"/>
              </a:solidFill>
              <a:latin typeface="黑体" panose="02010609060101010101" charset="-122"/>
              <a:ea typeface="黑体" panose="02010609060101010101" charset="-122"/>
            </a:endParaRPr>
          </a:p>
        </p:txBody>
      </p:sp>
      <p:sp>
        <p:nvSpPr>
          <p:cNvPr id="164882" name="椭圆 52"/>
          <p:cNvSpPr>
            <a:spLocks noChangeArrowheads="1"/>
          </p:cNvSpPr>
          <p:nvPr/>
        </p:nvSpPr>
        <p:spPr bwMode="auto">
          <a:xfrm>
            <a:off x="5461000" y="2927350"/>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4883" name="矩形 1"/>
          <p:cNvSpPr>
            <a:spLocks noChangeArrowheads="1"/>
          </p:cNvSpPr>
          <p:nvPr/>
        </p:nvSpPr>
        <p:spPr bwMode="auto">
          <a:xfrm>
            <a:off x="6096000" y="2824163"/>
            <a:ext cx="5387975" cy="942975"/>
          </a:xfrm>
          <a:prstGeom prst="rect">
            <a:avLst/>
          </a:prstGeom>
          <a:noFill/>
          <a:ln w="9525">
            <a:noFill/>
            <a:miter lim="800000"/>
          </a:ln>
        </p:spPr>
        <p:txBody>
          <a:bodyPr wrap="none" lIns="121917" tIns="60958" rIns="121917" bIns="60958">
            <a:spAutoFit/>
          </a:bodyPr>
          <a:lstStyle/>
          <a:p>
            <a:r>
              <a:rPr lang="zh-CN" altLang="zh-CN" sz="2700">
                <a:latin typeface="Calibri" panose="020F0502020204030204" pitchFamily="34" charset="0"/>
                <a:ea typeface="仿宋" panose="02010609060101010101" pitchFamily="49" charset="-122"/>
              </a:rPr>
              <a:t>租赁合同（或协议）约定支付租金</a:t>
            </a:r>
            <a:endParaRPr lang="en-US" altLang="zh-CN" sz="2700">
              <a:latin typeface="Calibri" panose="020F0502020204030204" pitchFamily="34" charset="0"/>
              <a:ea typeface="仿宋" panose="02010609060101010101" pitchFamily="49" charset="-122"/>
            </a:endParaRPr>
          </a:p>
          <a:p>
            <a:r>
              <a:rPr lang="zh-CN" altLang="zh-CN" sz="2700">
                <a:latin typeface="Calibri" panose="020F0502020204030204" pitchFamily="34" charset="0"/>
                <a:ea typeface="仿宋" panose="02010609060101010101" pitchFamily="49" charset="-122"/>
              </a:rPr>
              <a:t>的当月至租赁行为终止的当月</a:t>
            </a:r>
            <a:endParaRPr lang="zh-CN" altLang="en-US" sz="2700">
              <a:solidFill>
                <a:srgbClr val="FF0000"/>
              </a:solidFill>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1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2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21"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享受扣除优惠的起止时间</a:t>
            </a:r>
            <a:endParaRPr lang="zh-CN" altLang="en-US" sz="2800">
              <a:solidFill>
                <a:schemeClr val="accent1"/>
              </a:solidFill>
              <a:latin typeface="华文细黑" pitchFamily="2" charset="-122"/>
              <a:ea typeface="华文细黑" pitchFamily="2" charset="-122"/>
            </a:endParaRPr>
          </a:p>
        </p:txBody>
      </p:sp>
      <p:pic>
        <p:nvPicPr>
          <p:cNvPr id="166922" name="Picture 686"/>
          <p:cNvPicPr>
            <a:picLocks noChangeAspect="1" noChangeArrowheads="1"/>
          </p:cNvPicPr>
          <p:nvPr/>
        </p:nvPicPr>
        <p:blipFill>
          <a:blip r:embed="rId1"/>
          <a:srcRect/>
          <a:stretch>
            <a:fillRect/>
          </a:stretch>
        </p:blipFill>
        <p:spPr bwMode="auto">
          <a:xfrm>
            <a:off x="2776538" y="2351088"/>
            <a:ext cx="1789112" cy="1600200"/>
          </a:xfrm>
          <a:prstGeom prst="rect">
            <a:avLst/>
          </a:prstGeom>
          <a:noFill/>
          <a:ln w="9525">
            <a:noFill/>
            <a:miter lim="800000"/>
            <a:headEnd/>
            <a:tailEnd/>
          </a:ln>
        </p:spPr>
      </p:pic>
      <p:pic>
        <p:nvPicPr>
          <p:cNvPr id="166923" name="Picture 688"/>
          <p:cNvPicPr>
            <a:picLocks noChangeAspect="1" noChangeArrowheads="1"/>
          </p:cNvPicPr>
          <p:nvPr/>
        </p:nvPicPr>
        <p:blipFill>
          <a:blip r:embed="rId2"/>
          <a:srcRect/>
          <a:stretch>
            <a:fillRect/>
          </a:stretch>
        </p:blipFill>
        <p:spPr bwMode="auto">
          <a:xfrm>
            <a:off x="1612900" y="1676400"/>
            <a:ext cx="1789113" cy="1608138"/>
          </a:xfrm>
          <a:prstGeom prst="rect">
            <a:avLst/>
          </a:prstGeom>
          <a:noFill/>
          <a:ln w="9525">
            <a:noFill/>
            <a:miter lim="800000"/>
            <a:headEnd/>
            <a:tailEnd/>
          </a:ln>
        </p:spPr>
      </p:pic>
      <p:pic>
        <p:nvPicPr>
          <p:cNvPr id="166924" name="Picture 690"/>
          <p:cNvPicPr>
            <a:picLocks noChangeAspect="1" noChangeArrowheads="1"/>
          </p:cNvPicPr>
          <p:nvPr/>
        </p:nvPicPr>
        <p:blipFill>
          <a:blip r:embed="rId3"/>
          <a:srcRect/>
          <a:stretch>
            <a:fillRect/>
          </a:stretch>
        </p:blipFill>
        <p:spPr bwMode="auto">
          <a:xfrm>
            <a:off x="2776538" y="3656013"/>
            <a:ext cx="1789112" cy="1601787"/>
          </a:xfrm>
          <a:prstGeom prst="rect">
            <a:avLst/>
          </a:prstGeom>
          <a:noFill/>
          <a:ln w="9525">
            <a:noFill/>
            <a:miter lim="800000"/>
            <a:headEnd/>
            <a:tailEnd/>
          </a:ln>
        </p:spPr>
      </p:pic>
      <p:pic>
        <p:nvPicPr>
          <p:cNvPr id="166925" name="Picture 692"/>
          <p:cNvPicPr>
            <a:picLocks noChangeAspect="1" noChangeArrowheads="1"/>
          </p:cNvPicPr>
          <p:nvPr/>
        </p:nvPicPr>
        <p:blipFill>
          <a:blip r:embed="rId4"/>
          <a:srcRect/>
          <a:stretch>
            <a:fillRect/>
          </a:stretch>
        </p:blipFill>
        <p:spPr bwMode="auto">
          <a:xfrm>
            <a:off x="457200" y="3649663"/>
            <a:ext cx="1779588" cy="1608137"/>
          </a:xfrm>
          <a:prstGeom prst="rect">
            <a:avLst/>
          </a:prstGeom>
          <a:noFill/>
          <a:ln w="9525">
            <a:noFill/>
            <a:miter lim="800000"/>
            <a:headEnd/>
            <a:tailEnd/>
          </a:ln>
        </p:spPr>
      </p:pic>
      <p:pic>
        <p:nvPicPr>
          <p:cNvPr id="166926" name="Picture 694"/>
          <p:cNvPicPr>
            <a:picLocks noChangeAspect="1" noChangeArrowheads="1"/>
          </p:cNvPicPr>
          <p:nvPr/>
        </p:nvPicPr>
        <p:blipFill>
          <a:blip r:embed="rId5"/>
          <a:srcRect/>
          <a:stretch>
            <a:fillRect/>
          </a:stretch>
        </p:blipFill>
        <p:spPr bwMode="auto">
          <a:xfrm>
            <a:off x="450850" y="2351088"/>
            <a:ext cx="1779588" cy="1600200"/>
          </a:xfrm>
          <a:prstGeom prst="rect">
            <a:avLst/>
          </a:prstGeom>
          <a:noFill/>
          <a:ln w="9525">
            <a:noFill/>
            <a:miter lim="800000"/>
            <a:headEnd/>
            <a:tailEnd/>
          </a:ln>
        </p:spPr>
      </p:pic>
      <p:pic>
        <p:nvPicPr>
          <p:cNvPr id="166927" name="Picture 698"/>
          <p:cNvPicPr>
            <a:picLocks noChangeAspect="1" noChangeArrowheads="1"/>
          </p:cNvPicPr>
          <p:nvPr/>
        </p:nvPicPr>
        <p:blipFill>
          <a:blip r:embed="rId6"/>
          <a:srcRect/>
          <a:stretch>
            <a:fillRect/>
          </a:stretch>
        </p:blipFill>
        <p:spPr bwMode="auto">
          <a:xfrm>
            <a:off x="1612900" y="4291013"/>
            <a:ext cx="1789113" cy="1600200"/>
          </a:xfrm>
          <a:prstGeom prst="rect">
            <a:avLst/>
          </a:prstGeom>
          <a:noFill/>
          <a:ln w="9525">
            <a:noFill/>
            <a:miter lim="800000"/>
            <a:headEnd/>
            <a:tailEnd/>
          </a:ln>
        </p:spPr>
      </p:pic>
      <p:sp>
        <p:nvSpPr>
          <p:cNvPr id="166928"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66929" name="矩形 51"/>
          <p:cNvSpPr>
            <a:spLocks noChangeArrowheads="1"/>
          </p:cNvSpPr>
          <p:nvPr/>
        </p:nvSpPr>
        <p:spPr bwMode="auto">
          <a:xfrm>
            <a:off x="7385050" y="1385888"/>
            <a:ext cx="1620838"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赡养老人</a:t>
            </a:r>
            <a:endParaRPr lang="zh-CN" altLang="en-US" sz="2700" b="1">
              <a:solidFill>
                <a:schemeClr val="bg1"/>
              </a:solidFill>
              <a:latin typeface="黑体" panose="02010609060101010101" charset="-122"/>
              <a:ea typeface="黑体" panose="02010609060101010101" charset="-122"/>
            </a:endParaRPr>
          </a:p>
        </p:txBody>
      </p:sp>
      <p:sp>
        <p:nvSpPr>
          <p:cNvPr id="166930" name="椭圆 52"/>
          <p:cNvSpPr>
            <a:spLocks noChangeArrowheads="1"/>
          </p:cNvSpPr>
          <p:nvPr/>
        </p:nvSpPr>
        <p:spPr bwMode="auto">
          <a:xfrm>
            <a:off x="5461000" y="2927350"/>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6931" name="矩形 1"/>
          <p:cNvSpPr>
            <a:spLocks noChangeArrowheads="1"/>
          </p:cNvSpPr>
          <p:nvPr/>
        </p:nvSpPr>
        <p:spPr bwMode="auto">
          <a:xfrm>
            <a:off x="6096000" y="2824163"/>
            <a:ext cx="4702175" cy="942975"/>
          </a:xfrm>
          <a:prstGeom prst="rect">
            <a:avLst/>
          </a:prstGeom>
          <a:noFill/>
          <a:ln w="9525">
            <a:noFill/>
            <a:miter lim="800000"/>
          </a:ln>
        </p:spPr>
        <p:txBody>
          <a:bodyPr wrap="none" lIns="121917" tIns="60958" rIns="121917" bIns="60958">
            <a:spAutoFit/>
          </a:bodyPr>
          <a:lstStyle/>
          <a:p>
            <a:r>
              <a:rPr lang="zh-CN" altLang="zh-CN" sz="2700">
                <a:latin typeface="仿宋" panose="02010609060101010101" pitchFamily="49" charset="-122"/>
                <a:ea typeface="仿宋" panose="02010609060101010101" pitchFamily="49" charset="-122"/>
              </a:rPr>
              <a:t>被赡养人年满</a:t>
            </a:r>
            <a:r>
              <a:rPr lang="en-US" altLang="zh-CN" sz="2700">
                <a:latin typeface="仿宋" panose="02010609060101010101" pitchFamily="49" charset="-122"/>
                <a:ea typeface="仿宋" panose="02010609060101010101" pitchFamily="49" charset="-122"/>
              </a:rPr>
              <a:t>60</a:t>
            </a:r>
            <a:r>
              <a:rPr lang="zh-CN" altLang="zh-CN" sz="2700">
                <a:latin typeface="仿宋" panose="02010609060101010101" pitchFamily="49" charset="-122"/>
                <a:ea typeface="仿宋" panose="02010609060101010101" pitchFamily="49" charset="-122"/>
              </a:rPr>
              <a:t>周岁的当月至</a:t>
            </a:r>
            <a:endParaRPr lang="en-US" altLang="zh-CN" sz="2700">
              <a:latin typeface="仿宋" panose="02010609060101010101" pitchFamily="49" charset="-122"/>
              <a:ea typeface="仿宋" panose="02010609060101010101" pitchFamily="49" charset="-122"/>
            </a:endParaRPr>
          </a:p>
          <a:p>
            <a:r>
              <a:rPr lang="zh-CN" altLang="zh-CN" sz="2700">
                <a:latin typeface="仿宋" panose="02010609060101010101" pitchFamily="49" charset="-122"/>
                <a:ea typeface="仿宋" panose="02010609060101010101" pitchFamily="49" charset="-122"/>
              </a:rPr>
              <a:t>赡养义务终止的年末</a:t>
            </a:r>
            <a:endParaRPr lang="zh-CN" altLang="en-US" sz="270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69" name="文本框 213"/>
          <p:cNvSpPr txBox="1">
            <a:spLocks noChangeArrowheads="1"/>
          </p:cNvSpPr>
          <p:nvPr/>
        </p:nvSpPr>
        <p:spPr bwMode="auto">
          <a:xfrm>
            <a:off x="3670300" y="280988"/>
            <a:ext cx="4851400"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工资薪金所得办理扣除的时间</a:t>
            </a:r>
            <a:endParaRPr lang="zh-CN" altLang="en-US" sz="2800">
              <a:solidFill>
                <a:schemeClr val="accent1"/>
              </a:solidFill>
              <a:latin typeface="华文细黑" pitchFamily="2" charset="-122"/>
              <a:ea typeface="华文细黑" pitchFamily="2" charset="-122"/>
            </a:endParaRPr>
          </a:p>
        </p:txBody>
      </p:sp>
      <p:pic>
        <p:nvPicPr>
          <p:cNvPr id="168970" name="Picture 686"/>
          <p:cNvPicPr>
            <a:picLocks noChangeAspect="1" noChangeArrowheads="1"/>
          </p:cNvPicPr>
          <p:nvPr/>
        </p:nvPicPr>
        <p:blipFill>
          <a:blip r:embed="rId1"/>
          <a:srcRect/>
          <a:stretch>
            <a:fillRect/>
          </a:stretch>
        </p:blipFill>
        <p:spPr bwMode="auto">
          <a:xfrm>
            <a:off x="2514600" y="1638300"/>
            <a:ext cx="1687513" cy="1220788"/>
          </a:xfrm>
          <a:prstGeom prst="rect">
            <a:avLst/>
          </a:prstGeom>
          <a:noFill/>
          <a:ln w="9525">
            <a:noFill/>
            <a:miter lim="800000"/>
            <a:headEnd/>
            <a:tailEnd/>
          </a:ln>
        </p:spPr>
      </p:pic>
      <p:pic>
        <p:nvPicPr>
          <p:cNvPr id="168971" name="Picture 688"/>
          <p:cNvPicPr>
            <a:picLocks noChangeAspect="1" noChangeArrowheads="1"/>
          </p:cNvPicPr>
          <p:nvPr/>
        </p:nvPicPr>
        <p:blipFill>
          <a:blip r:embed="rId2"/>
          <a:srcRect/>
          <a:stretch>
            <a:fillRect/>
          </a:stretch>
        </p:blipFill>
        <p:spPr bwMode="auto">
          <a:xfrm>
            <a:off x="306388" y="1638300"/>
            <a:ext cx="1685925" cy="1227138"/>
          </a:xfrm>
          <a:prstGeom prst="rect">
            <a:avLst/>
          </a:prstGeom>
          <a:noFill/>
          <a:ln w="9525">
            <a:noFill/>
            <a:miter lim="800000"/>
            <a:headEnd/>
            <a:tailEnd/>
          </a:ln>
        </p:spPr>
      </p:pic>
      <p:pic>
        <p:nvPicPr>
          <p:cNvPr id="168972" name="Picture 690"/>
          <p:cNvPicPr>
            <a:picLocks noChangeAspect="1" noChangeArrowheads="1"/>
          </p:cNvPicPr>
          <p:nvPr/>
        </p:nvPicPr>
        <p:blipFill>
          <a:blip r:embed="rId3"/>
          <a:srcRect/>
          <a:stretch>
            <a:fillRect/>
          </a:stretch>
        </p:blipFill>
        <p:spPr bwMode="auto">
          <a:xfrm>
            <a:off x="2098675" y="5440363"/>
            <a:ext cx="1687513" cy="1222375"/>
          </a:xfrm>
          <a:prstGeom prst="rect">
            <a:avLst/>
          </a:prstGeom>
          <a:noFill/>
          <a:ln w="9525">
            <a:noFill/>
            <a:miter lim="800000"/>
            <a:headEnd/>
            <a:tailEnd/>
          </a:ln>
        </p:spPr>
      </p:pic>
      <p:pic>
        <p:nvPicPr>
          <p:cNvPr id="168973" name="Picture 692"/>
          <p:cNvPicPr>
            <a:picLocks noChangeAspect="1" noChangeArrowheads="1"/>
          </p:cNvPicPr>
          <p:nvPr/>
        </p:nvPicPr>
        <p:blipFill>
          <a:blip r:embed="rId4"/>
          <a:srcRect/>
          <a:stretch>
            <a:fillRect/>
          </a:stretch>
        </p:blipFill>
        <p:spPr bwMode="auto">
          <a:xfrm>
            <a:off x="325438" y="2627313"/>
            <a:ext cx="1679575" cy="1227137"/>
          </a:xfrm>
          <a:prstGeom prst="rect">
            <a:avLst/>
          </a:prstGeom>
          <a:noFill/>
          <a:ln w="9525">
            <a:noFill/>
            <a:miter lim="800000"/>
            <a:headEnd/>
            <a:tailEnd/>
          </a:ln>
        </p:spPr>
      </p:pic>
      <p:pic>
        <p:nvPicPr>
          <p:cNvPr id="168974" name="Picture 694"/>
          <p:cNvPicPr>
            <a:picLocks noChangeAspect="1" noChangeArrowheads="1"/>
          </p:cNvPicPr>
          <p:nvPr/>
        </p:nvPicPr>
        <p:blipFill>
          <a:blip r:embed="rId5"/>
          <a:srcRect/>
          <a:stretch>
            <a:fillRect/>
          </a:stretch>
        </p:blipFill>
        <p:spPr bwMode="auto">
          <a:xfrm>
            <a:off x="1409700" y="1166813"/>
            <a:ext cx="1677988" cy="1222375"/>
          </a:xfrm>
          <a:prstGeom prst="rect">
            <a:avLst/>
          </a:prstGeom>
          <a:noFill/>
          <a:ln w="9525">
            <a:noFill/>
            <a:miter lim="800000"/>
            <a:headEnd/>
            <a:tailEnd/>
          </a:ln>
        </p:spPr>
      </p:pic>
      <p:pic>
        <p:nvPicPr>
          <p:cNvPr id="168975" name="Picture 698"/>
          <p:cNvPicPr>
            <a:picLocks noChangeAspect="1" noChangeArrowheads="1"/>
          </p:cNvPicPr>
          <p:nvPr/>
        </p:nvPicPr>
        <p:blipFill>
          <a:blip r:embed="rId6"/>
          <a:srcRect/>
          <a:stretch>
            <a:fillRect/>
          </a:stretch>
        </p:blipFill>
        <p:spPr bwMode="auto">
          <a:xfrm>
            <a:off x="2490788" y="2633663"/>
            <a:ext cx="1687512" cy="1220787"/>
          </a:xfrm>
          <a:prstGeom prst="rect">
            <a:avLst/>
          </a:prstGeom>
          <a:noFill/>
          <a:ln w="9525">
            <a:noFill/>
            <a:miter lim="800000"/>
            <a:headEnd/>
            <a:tailEnd/>
          </a:ln>
        </p:spPr>
      </p:pic>
      <p:cxnSp>
        <p:nvCxnSpPr>
          <p:cNvPr id="5" name="直接连接符 4"/>
          <p:cNvCxnSpPr/>
          <p:nvPr/>
        </p:nvCxnSpPr>
        <p:spPr>
          <a:xfrm>
            <a:off x="328613" y="5264150"/>
            <a:ext cx="8836025" cy="0"/>
          </a:xfrm>
          <a:prstGeom prst="line">
            <a:avLst/>
          </a:prstGeom>
          <a:ln w="28575">
            <a:solidFill>
              <a:srgbClr val="1570C1"/>
            </a:solidFill>
            <a:prstDash val="dashDot"/>
          </a:ln>
        </p:spPr>
        <p:style>
          <a:lnRef idx="1">
            <a:schemeClr val="accent1"/>
          </a:lnRef>
          <a:fillRef idx="0">
            <a:schemeClr val="accent1"/>
          </a:fillRef>
          <a:effectRef idx="0">
            <a:schemeClr val="accent1"/>
          </a:effectRef>
          <a:fontRef idx="minor">
            <a:schemeClr val="tx1"/>
          </a:fontRef>
        </p:style>
      </p:cxnSp>
      <p:sp>
        <p:nvSpPr>
          <p:cNvPr id="168977" name="椭圆 39"/>
          <p:cNvSpPr>
            <a:spLocks noChangeArrowheads="1"/>
          </p:cNvSpPr>
          <p:nvPr/>
        </p:nvSpPr>
        <p:spPr bwMode="auto">
          <a:xfrm>
            <a:off x="4259263" y="1411288"/>
            <a:ext cx="268287"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78" name="矩形 40"/>
          <p:cNvSpPr>
            <a:spLocks noChangeArrowheads="1"/>
          </p:cNvSpPr>
          <p:nvPr/>
        </p:nvSpPr>
        <p:spPr bwMode="auto">
          <a:xfrm>
            <a:off x="4821238" y="1274763"/>
            <a:ext cx="6807200" cy="850900"/>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自符合条件开始，可以选择向支付工资、薪金所得的扣缴义务人提供专项附加扣除有关信息</a:t>
            </a:r>
            <a:r>
              <a:rPr lang="zh-CN" altLang="en-US" sz="2400">
                <a:latin typeface="Calibri" panose="020F0502020204030204" pitchFamily="34" charset="0"/>
                <a:ea typeface="仿宋" panose="02010609060101010101" pitchFamily="49" charset="-122"/>
              </a:rPr>
              <a:t>；</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68979" name="椭圆 41"/>
          <p:cNvSpPr>
            <a:spLocks noChangeArrowheads="1"/>
          </p:cNvSpPr>
          <p:nvPr/>
        </p:nvSpPr>
        <p:spPr bwMode="auto">
          <a:xfrm>
            <a:off x="4384675" y="2808288"/>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80" name="矩形 42"/>
          <p:cNvSpPr>
            <a:spLocks noChangeArrowheads="1"/>
          </p:cNvSpPr>
          <p:nvPr/>
        </p:nvSpPr>
        <p:spPr bwMode="auto">
          <a:xfrm>
            <a:off x="4838700" y="2663825"/>
            <a:ext cx="7092950" cy="850900"/>
          </a:xfrm>
          <a:prstGeom prst="rect">
            <a:avLst/>
          </a:prstGeom>
          <a:noFill/>
          <a:ln w="9525">
            <a:noFill/>
            <a:miter lim="800000"/>
          </a:ln>
        </p:spPr>
        <p:txBody>
          <a:bodyPr lIns="121917" tIns="60958" rIns="121917" bIns="60958">
            <a:spAutoFit/>
          </a:bodyPr>
          <a:lstStyle/>
          <a:p>
            <a:r>
              <a:rPr lang="zh-CN" altLang="zh-CN" sz="2400">
                <a:latin typeface="仿宋" panose="02010609060101010101" pitchFamily="49" charset="-122"/>
                <a:ea typeface="仿宋" panose="02010609060101010101" pitchFamily="49" charset="-122"/>
              </a:rPr>
              <a:t>也可以选择在次年</a:t>
            </a:r>
            <a:r>
              <a:rPr lang="en-US" altLang="zh-CN" sz="2400">
                <a:latin typeface="仿宋" panose="02010609060101010101" pitchFamily="49" charset="-122"/>
                <a:ea typeface="仿宋" panose="02010609060101010101" pitchFamily="49" charset="-122"/>
              </a:rPr>
              <a:t>3</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1</a:t>
            </a:r>
            <a:r>
              <a:rPr lang="zh-CN" altLang="zh-CN" sz="2400">
                <a:latin typeface="仿宋" panose="02010609060101010101" pitchFamily="49" charset="-122"/>
                <a:ea typeface="仿宋" panose="02010609060101010101" pitchFamily="49" charset="-122"/>
              </a:rPr>
              <a:t>日至</a:t>
            </a:r>
            <a:r>
              <a:rPr lang="en-US" altLang="zh-CN" sz="2400">
                <a:latin typeface="仿宋" panose="02010609060101010101" pitchFamily="49" charset="-122"/>
                <a:ea typeface="仿宋" panose="02010609060101010101" pitchFamily="49" charset="-122"/>
              </a:rPr>
              <a:t>6</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30</a:t>
            </a:r>
            <a:r>
              <a:rPr lang="zh-CN" altLang="zh-CN" sz="2400">
                <a:latin typeface="仿宋" panose="02010609060101010101" pitchFamily="49" charset="-122"/>
                <a:ea typeface="仿宋" panose="02010609060101010101" pitchFamily="49" charset="-122"/>
              </a:rPr>
              <a:t>日内，向汇缴地主管税务机关办理汇算清缴申报时扣除</a:t>
            </a:r>
            <a:endParaRPr lang="zh-CN" altLang="en-US" sz="2400">
              <a:solidFill>
                <a:srgbClr val="FF0000"/>
              </a:solidFill>
              <a:latin typeface="仿宋" panose="02010609060101010101" pitchFamily="49" charset="-122"/>
              <a:ea typeface="仿宋" panose="02010609060101010101" pitchFamily="49" charset="-122"/>
            </a:endParaRPr>
          </a:p>
        </p:txBody>
      </p:sp>
      <p:sp>
        <p:nvSpPr>
          <p:cNvPr id="168981" name="椭圆 48"/>
          <p:cNvSpPr>
            <a:spLocks noChangeArrowheads="1"/>
          </p:cNvSpPr>
          <p:nvPr/>
        </p:nvSpPr>
        <p:spPr bwMode="auto">
          <a:xfrm>
            <a:off x="4056063" y="5911850"/>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82" name="矩形 53"/>
          <p:cNvSpPr>
            <a:spLocks noChangeArrowheads="1"/>
          </p:cNvSpPr>
          <p:nvPr/>
        </p:nvSpPr>
        <p:spPr bwMode="auto">
          <a:xfrm>
            <a:off x="4364038" y="5557838"/>
            <a:ext cx="6492875" cy="850900"/>
          </a:xfrm>
          <a:prstGeom prst="rect">
            <a:avLst/>
          </a:prstGeom>
          <a:noFill/>
          <a:ln w="9525">
            <a:noFill/>
            <a:miter lim="800000"/>
          </a:ln>
        </p:spPr>
        <p:txBody>
          <a:bodyPr wrap="none" lIns="121917" tIns="60958" rIns="121917" bIns="60958">
            <a:spAutoFit/>
          </a:bodyPr>
          <a:lstStyle/>
          <a:p>
            <a:r>
              <a:rPr lang="zh-CN" altLang="zh-CN" sz="2400">
                <a:latin typeface="仿宋" panose="02010609060101010101" pitchFamily="49" charset="-122"/>
                <a:ea typeface="仿宋" panose="02010609060101010101" pitchFamily="49" charset="-122"/>
              </a:rPr>
              <a:t>在次年</a:t>
            </a:r>
            <a:r>
              <a:rPr lang="en-US" altLang="zh-CN" sz="2400">
                <a:latin typeface="仿宋" panose="02010609060101010101" pitchFamily="49" charset="-122"/>
                <a:ea typeface="仿宋" panose="02010609060101010101" pitchFamily="49" charset="-122"/>
              </a:rPr>
              <a:t>3</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1</a:t>
            </a:r>
            <a:r>
              <a:rPr lang="zh-CN" altLang="zh-CN" sz="2400">
                <a:latin typeface="仿宋" panose="02010609060101010101" pitchFamily="49" charset="-122"/>
                <a:ea typeface="仿宋" panose="02010609060101010101" pitchFamily="49" charset="-122"/>
              </a:rPr>
              <a:t>日至</a:t>
            </a:r>
            <a:r>
              <a:rPr lang="en-US" altLang="zh-CN" sz="2400">
                <a:latin typeface="仿宋" panose="02010609060101010101" pitchFamily="49" charset="-122"/>
                <a:ea typeface="仿宋" panose="02010609060101010101" pitchFamily="49" charset="-122"/>
              </a:rPr>
              <a:t>6</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30</a:t>
            </a:r>
            <a:r>
              <a:rPr lang="zh-CN" altLang="zh-CN" sz="2400">
                <a:latin typeface="仿宋" panose="02010609060101010101" pitchFamily="49" charset="-122"/>
                <a:ea typeface="仿宋" panose="02010609060101010101" pitchFamily="49" charset="-122"/>
              </a:rPr>
              <a:t>日内，向汇缴地主管税务</a:t>
            </a:r>
            <a:endParaRPr lang="en-US" altLang="zh-CN" sz="2400">
              <a:latin typeface="仿宋" panose="02010609060101010101" pitchFamily="49" charset="-122"/>
              <a:ea typeface="仿宋" panose="02010609060101010101" pitchFamily="49" charset="-122"/>
            </a:endParaRPr>
          </a:p>
          <a:p>
            <a:r>
              <a:rPr lang="zh-CN" altLang="zh-CN" sz="2400">
                <a:latin typeface="仿宋" panose="02010609060101010101" pitchFamily="49" charset="-122"/>
                <a:ea typeface="仿宋" panose="02010609060101010101" pitchFamily="49" charset="-122"/>
              </a:rPr>
              <a:t>机关办理汇算清缴申报时扣除</a:t>
            </a:r>
            <a:endParaRPr lang="zh-CN" altLang="en-US" sz="2400">
              <a:solidFill>
                <a:srgbClr val="FF0000"/>
              </a:solidFill>
              <a:latin typeface="仿宋" panose="02010609060101010101" pitchFamily="49" charset="-122"/>
              <a:ea typeface="仿宋" panose="02010609060101010101" pitchFamily="49" charset="-122"/>
            </a:endParaRPr>
          </a:p>
        </p:txBody>
      </p:sp>
      <p:sp>
        <p:nvSpPr>
          <p:cNvPr id="168983" name="椭圆 54"/>
          <p:cNvSpPr>
            <a:spLocks noChangeArrowheads="1"/>
          </p:cNvSpPr>
          <p:nvPr/>
        </p:nvSpPr>
        <p:spPr bwMode="auto">
          <a:xfrm>
            <a:off x="1836738" y="4475163"/>
            <a:ext cx="266700" cy="268287"/>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68984" name="矩形 55"/>
          <p:cNvSpPr>
            <a:spLocks noChangeArrowheads="1"/>
          </p:cNvSpPr>
          <p:nvPr/>
        </p:nvSpPr>
        <p:spPr bwMode="auto">
          <a:xfrm>
            <a:off x="2316163" y="4176713"/>
            <a:ext cx="8169275" cy="850900"/>
          </a:xfrm>
          <a:prstGeom prst="rect">
            <a:avLst/>
          </a:prstGeom>
          <a:noFill/>
          <a:ln w="9525">
            <a:noFill/>
            <a:miter lim="800000"/>
          </a:ln>
        </p:spPr>
        <p:txBody>
          <a:bodyPr wrap="none" lIns="121917" tIns="60958" rIns="121917" bIns="60958">
            <a:spAutoFit/>
          </a:bodyPr>
          <a:lstStyle/>
          <a:p>
            <a:r>
              <a:rPr lang="zh-CN" altLang="zh-CN" sz="2400">
                <a:solidFill>
                  <a:srgbClr val="FF0000"/>
                </a:solidFill>
                <a:latin typeface="Calibri" panose="020F0502020204030204" pitchFamily="34" charset="0"/>
                <a:ea typeface="仿宋" panose="02010609060101010101" pitchFamily="49" charset="-122"/>
              </a:rPr>
              <a:t>两处以上取得工资、薪金所得</a:t>
            </a:r>
            <a:r>
              <a:rPr lang="zh-CN" altLang="en-US" sz="2400">
                <a:latin typeface="Calibri" panose="020F0502020204030204" pitchFamily="34" charset="0"/>
                <a:ea typeface="仿宋" panose="02010609060101010101" pitchFamily="49" charset="-122"/>
              </a:rPr>
              <a:t>：</a:t>
            </a:r>
            <a:r>
              <a:rPr lang="zh-CN" altLang="zh-CN" sz="2400">
                <a:latin typeface="Calibri" panose="020F0502020204030204" pitchFamily="34" charset="0"/>
                <a:ea typeface="仿宋" panose="02010609060101010101" pitchFamily="49" charset="-122"/>
              </a:rPr>
              <a:t>对同一专项附加扣除项目，</a:t>
            </a:r>
            <a:endParaRPr lang="en-US" altLang="zh-CN" sz="2400">
              <a:latin typeface="Calibri" panose="020F0502020204030204" pitchFamily="34" charset="0"/>
              <a:ea typeface="仿宋" panose="02010609060101010101" pitchFamily="49" charset="-122"/>
            </a:endParaRPr>
          </a:p>
          <a:p>
            <a:r>
              <a:rPr lang="zh-CN" altLang="zh-CN" sz="2400">
                <a:latin typeface="Calibri" panose="020F0502020204030204" pitchFamily="34" charset="0"/>
                <a:ea typeface="仿宋" panose="02010609060101010101" pitchFamily="49" charset="-122"/>
              </a:rPr>
              <a:t>一个纳税年度内，纳税人只能选择从其中一处扣除。</a:t>
            </a:r>
            <a:endParaRPr lang="zh-CN" altLang="en-US" sz="2400">
              <a:solidFill>
                <a:srgbClr val="FF0000"/>
              </a:solidFill>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hape 549"/>
          <p:cNvSpPr/>
          <p:nvPr/>
        </p:nvSpPr>
        <p:spPr bwMode="auto">
          <a:xfrm>
            <a:off x="8623300" y="1477963"/>
            <a:ext cx="2527300"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9525">
            <a:noFill/>
            <a:round/>
          </a:ln>
        </p:spPr>
        <p:txBody>
          <a:bodyPr lIns="0" tIns="0" rIns="0" bIns="0" anchor="ctr"/>
          <a:lstStyle/>
          <a:p>
            <a:endParaRPr lang="zh-CN" altLang="en-US"/>
          </a:p>
        </p:txBody>
      </p:sp>
      <p:sp>
        <p:nvSpPr>
          <p:cNvPr id="171010"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1"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2"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3"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4"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5"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6"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7"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1018"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办理扣除</a:t>
            </a:r>
            <a:endParaRPr lang="zh-CN" altLang="en-US" sz="2800">
              <a:solidFill>
                <a:schemeClr val="accent1"/>
              </a:solidFill>
              <a:latin typeface="华文细黑" pitchFamily="2" charset="-122"/>
              <a:ea typeface="华文细黑" pitchFamily="2" charset="-122"/>
            </a:endParaRPr>
          </a:p>
        </p:txBody>
      </p:sp>
      <p:sp>
        <p:nvSpPr>
          <p:cNvPr id="171019" name="Shape 539"/>
          <p:cNvSpPr/>
          <p:nvPr/>
        </p:nvSpPr>
        <p:spPr bwMode="auto">
          <a:xfrm>
            <a:off x="1162050" y="1477963"/>
            <a:ext cx="2527300"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9525">
            <a:noFill/>
            <a:round/>
          </a:ln>
        </p:spPr>
        <p:txBody>
          <a:bodyPr lIns="0" tIns="0" rIns="0" bIns="0" anchor="ctr"/>
          <a:lstStyle/>
          <a:p>
            <a:endParaRPr lang="zh-CN" altLang="en-US"/>
          </a:p>
        </p:txBody>
      </p:sp>
      <p:sp>
        <p:nvSpPr>
          <p:cNvPr id="171020" name="Shape 544"/>
          <p:cNvSpPr/>
          <p:nvPr/>
        </p:nvSpPr>
        <p:spPr bwMode="auto">
          <a:xfrm>
            <a:off x="4849813" y="1477963"/>
            <a:ext cx="2528887"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64" name="Shape 547"/>
          <p:cNvSpPr/>
          <p:nvPr/>
        </p:nvSpPr>
        <p:spPr>
          <a:xfrm>
            <a:off x="5842000" y="1873250"/>
            <a:ext cx="585788" cy="487363"/>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4288" tIns="14288" rIns="14288" bIns="14288" anchor="ctr"/>
          <a:lstStyle/>
          <a:p>
            <a:pPr defTabSz="171450" fontAlgn="auto">
              <a:spcBef>
                <a:spcPts val="0"/>
              </a:spcBef>
              <a:spcAft>
                <a:spcPts val="0"/>
              </a:spcAft>
              <a:defRPr sz="64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171022" name="矩形 68"/>
          <p:cNvSpPr>
            <a:spLocks noChangeArrowheads="1"/>
          </p:cNvSpPr>
          <p:nvPr/>
        </p:nvSpPr>
        <p:spPr bwMode="auto">
          <a:xfrm>
            <a:off x="3973513" y="3148013"/>
            <a:ext cx="3775075" cy="158115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zh-CN" sz="2400">
                <a:latin typeface="Calibri" panose="020F0502020204030204" pitchFamily="34" charset="0"/>
                <a:ea typeface="仿宋" panose="02010609060101010101" pitchFamily="49" charset="-122"/>
              </a:rPr>
              <a:t>扣缴义务人办理工资薪金所得预扣预缴税款时</a:t>
            </a:r>
            <a:r>
              <a:rPr lang="zh-CN" altLang="en-US" sz="2400">
                <a:latin typeface="Calibri" panose="020F0502020204030204" pitchFamily="34" charset="0"/>
                <a:ea typeface="仿宋" panose="02010609060101010101" pitchFamily="49" charset="-122"/>
              </a:rPr>
              <a:t>，</a:t>
            </a:r>
            <a:r>
              <a:rPr lang="zh-CN" altLang="zh-CN" sz="2400">
                <a:latin typeface="Calibri" panose="020F0502020204030204" pitchFamily="34" charset="0"/>
                <a:ea typeface="仿宋" panose="02010609060101010101" pitchFamily="49" charset="-122"/>
              </a:rPr>
              <a:t>为纳税人办理专项附加扣除</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71023" name="椭圆 69"/>
          <p:cNvSpPr>
            <a:spLocks noChangeArrowheads="1"/>
          </p:cNvSpPr>
          <p:nvPr/>
        </p:nvSpPr>
        <p:spPr bwMode="auto">
          <a:xfrm>
            <a:off x="5300663" y="1801813"/>
            <a:ext cx="561975" cy="560387"/>
          </a:xfrm>
          <a:prstGeom prst="ellipse">
            <a:avLst/>
          </a:prstGeom>
          <a:solidFill>
            <a:schemeClr val="accent1"/>
          </a:solidFill>
          <a:ln w="12700" algn="ctr">
            <a:noFill/>
            <a:miter lim="800000"/>
          </a:ln>
        </p:spPr>
        <p:txBody>
          <a:bodyPr lIns="121917" tIns="60958" rIns="121917" bIns="60958" anchor="ctr"/>
          <a:lstStyle/>
          <a:p>
            <a:pPr algn="ctr"/>
            <a:endParaRPr lang="zh-CN" altLang="en-US" sz="1900">
              <a:solidFill>
                <a:srgbClr val="53BAE9"/>
              </a:solidFill>
              <a:latin typeface="Calibri" panose="020F0502020204030204" pitchFamily="34" charset="0"/>
            </a:endParaRPr>
          </a:p>
        </p:txBody>
      </p:sp>
      <p:grpSp>
        <p:nvGrpSpPr>
          <p:cNvPr id="71" name="组合 70"/>
          <p:cNvGrpSpPr/>
          <p:nvPr/>
        </p:nvGrpSpPr>
        <p:grpSpPr>
          <a:xfrm>
            <a:off x="2185525" y="1880001"/>
            <a:ext cx="405854" cy="483692"/>
            <a:chOff x="10787673" y="2508217"/>
            <a:chExt cx="478426" cy="569698"/>
          </a:xfrm>
          <a:solidFill>
            <a:schemeClr val="bg1"/>
          </a:solidFill>
        </p:grpSpPr>
        <p:sp>
          <p:nvSpPr>
            <p:cNvPr id="72"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73"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74"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75"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sp>
          <p:nvSpPr>
            <p:cNvPr id="76"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p:spPr>
          <p:txBody>
            <a:bodyPr/>
            <a:lstStyle/>
            <a:p>
              <a:pPr defTabSz="685800" fontAlgn="auto">
                <a:spcBef>
                  <a:spcPts val="0"/>
                </a:spcBef>
                <a:spcAft>
                  <a:spcPts val="0"/>
                </a:spcAft>
                <a:defRPr/>
              </a:pPr>
              <a:endParaRPr lang="zh-CN" altLang="en-US" sz="1400" kern="0">
                <a:solidFill>
                  <a:srgbClr val="000000"/>
                </a:solidFill>
                <a:latin typeface="+mn-lt"/>
                <a:ea typeface="+mn-ea"/>
              </a:endParaRPr>
            </a:p>
          </p:txBody>
        </p:sp>
      </p:grpSp>
      <p:sp>
        <p:nvSpPr>
          <p:cNvPr id="77" name="Shape 559"/>
          <p:cNvSpPr/>
          <p:nvPr/>
        </p:nvSpPr>
        <p:spPr>
          <a:xfrm>
            <a:off x="9625013" y="1847850"/>
            <a:ext cx="573087" cy="4810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4288" tIns="14288" rIns="14288" bIns="14288" anchor="ctr"/>
          <a:lstStyle/>
          <a:p>
            <a:pPr defTabSz="171450" fontAlgn="auto">
              <a:spcBef>
                <a:spcPts val="0"/>
              </a:spcBef>
              <a:spcAft>
                <a:spcPts val="0"/>
              </a:spcAft>
              <a:defRPr sz="64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171026" name="矩形 77"/>
          <p:cNvSpPr>
            <a:spLocks noChangeArrowheads="1"/>
          </p:cNvSpPr>
          <p:nvPr/>
        </p:nvSpPr>
        <p:spPr bwMode="auto">
          <a:xfrm>
            <a:off x="541338" y="3160713"/>
            <a:ext cx="3521075" cy="1216025"/>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en-US" sz="2400">
                <a:latin typeface="Calibri" panose="020F0502020204030204" pitchFamily="34" charset="0"/>
                <a:ea typeface="仿宋" panose="02010609060101010101" pitchFamily="49" charset="-122"/>
              </a:rPr>
              <a:t>纳税人报送</a:t>
            </a:r>
            <a:r>
              <a:rPr lang="en-US" altLang="zh-CN" sz="2400">
                <a:latin typeface="Calibri" panose="020F0502020204030204" pitchFamily="34" charset="0"/>
                <a:ea typeface="仿宋" panose="02010609060101010101" pitchFamily="49" charset="-122"/>
              </a:rPr>
              <a:t>《</a:t>
            </a:r>
            <a:r>
              <a:rPr lang="zh-CN" altLang="en-US" sz="2400">
                <a:latin typeface="Calibri" panose="020F0502020204030204" pitchFamily="34" charset="0"/>
                <a:ea typeface="仿宋" panose="02010609060101010101" pitchFamily="49" charset="-122"/>
              </a:rPr>
              <a:t>个人所得税专项附加扣除信息表</a:t>
            </a:r>
            <a:r>
              <a:rPr lang="en-US" altLang="zh-CN" sz="2400">
                <a:latin typeface="Calibri" panose="020F0502020204030204" pitchFamily="34" charset="0"/>
                <a:ea typeface="仿宋" panose="02010609060101010101" pitchFamily="49" charset="-122"/>
              </a:rPr>
              <a:t>》</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71027" name="矩形 78"/>
          <p:cNvSpPr>
            <a:spLocks noChangeArrowheads="1"/>
          </p:cNvSpPr>
          <p:nvPr/>
        </p:nvSpPr>
        <p:spPr bwMode="auto">
          <a:xfrm>
            <a:off x="8045450" y="3148013"/>
            <a:ext cx="3776663" cy="158115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zh-CN" sz="2400">
                <a:latin typeface="Calibri" panose="020F0502020204030204" pitchFamily="34" charset="0"/>
                <a:ea typeface="仿宋" panose="02010609060101010101" pitchFamily="49" charset="-122"/>
              </a:rPr>
              <a:t>自纳税人离职不再发放工资薪金所得的当月起，停止办理专项附加扣除</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71028" name="矩形 79"/>
          <p:cNvSpPr>
            <a:spLocks noChangeArrowheads="1"/>
          </p:cNvSpPr>
          <p:nvPr/>
        </p:nvSpPr>
        <p:spPr bwMode="auto">
          <a:xfrm>
            <a:off x="2241550" y="5500688"/>
            <a:ext cx="8669338" cy="850900"/>
          </a:xfrm>
          <a:prstGeom prst="rect">
            <a:avLst/>
          </a:prstGeom>
          <a:noFill/>
          <a:ln w="9525">
            <a:noFill/>
            <a:miter lim="800000"/>
          </a:ln>
        </p:spPr>
        <p:txBody>
          <a:bodyPr lIns="121917" tIns="60958" rIns="121917" bIns="60958">
            <a:spAutoFit/>
          </a:bodyPr>
          <a:lstStyle/>
          <a:p>
            <a:r>
              <a:rPr lang="zh-CN" altLang="zh-CN" sz="2400">
                <a:latin typeface="仿宋" panose="02010609060101010101" pitchFamily="49" charset="-122"/>
                <a:ea typeface="仿宋" panose="02010609060101010101" pitchFamily="49" charset="-122"/>
                <a:cs typeface="楷体_GB2312"/>
              </a:rPr>
              <a:t>纳税人年度中间更换工作单位的，在原扣缴义务人已经享受过的专项附加扣除，不得重复享受</a:t>
            </a:r>
            <a:endParaRPr lang="zh-CN" altLang="en-US" sz="2400">
              <a:solidFill>
                <a:srgbClr val="FF0000"/>
              </a:solidFill>
              <a:latin typeface="仿宋" panose="02010609060101010101" pitchFamily="49" charset="-122"/>
              <a:ea typeface="仿宋" panose="02010609060101010101" pitchFamily="49" charset="-122"/>
              <a:cs typeface="楷体_GB2312"/>
            </a:endParaRPr>
          </a:p>
        </p:txBody>
      </p:sp>
    </p:spTree>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5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5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3065" name="文本框 213"/>
          <p:cNvSpPr txBox="1">
            <a:spLocks noChangeArrowheads="1"/>
          </p:cNvSpPr>
          <p:nvPr/>
        </p:nvSpPr>
        <p:spPr bwMode="auto">
          <a:xfrm>
            <a:off x="5284788" y="280988"/>
            <a:ext cx="16224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办理扣除</a:t>
            </a:r>
            <a:endParaRPr lang="zh-CN" altLang="en-US" sz="2800">
              <a:solidFill>
                <a:schemeClr val="accent1"/>
              </a:solidFill>
              <a:latin typeface="华文细黑" pitchFamily="2" charset="-122"/>
              <a:ea typeface="华文细黑" pitchFamily="2" charset="-122"/>
            </a:endParaRPr>
          </a:p>
        </p:txBody>
      </p:sp>
      <p:sp>
        <p:nvSpPr>
          <p:cNvPr id="173066" name="Shape 555"/>
          <p:cNvSpPr/>
          <p:nvPr/>
        </p:nvSpPr>
        <p:spPr bwMode="auto">
          <a:xfrm>
            <a:off x="431800" y="1149350"/>
            <a:ext cx="5181600" cy="5826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73067" name="矩形 27"/>
          <p:cNvSpPr>
            <a:spLocks noChangeArrowheads="1"/>
          </p:cNvSpPr>
          <p:nvPr/>
        </p:nvSpPr>
        <p:spPr bwMode="auto">
          <a:xfrm>
            <a:off x="1138238" y="1150938"/>
            <a:ext cx="3687762"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未取得工资、薪金所得</a:t>
            </a:r>
            <a:endParaRPr lang="zh-CN" altLang="en-US" sz="2700" b="1">
              <a:solidFill>
                <a:schemeClr val="bg1"/>
              </a:solidFill>
              <a:latin typeface="黑体" panose="02010609060101010101" charset="-122"/>
              <a:ea typeface="黑体" panose="02010609060101010101" charset="-122"/>
            </a:endParaRPr>
          </a:p>
        </p:txBody>
      </p:sp>
      <p:sp>
        <p:nvSpPr>
          <p:cNvPr id="173068" name="Shape 555"/>
          <p:cNvSpPr/>
          <p:nvPr/>
        </p:nvSpPr>
        <p:spPr bwMode="auto">
          <a:xfrm>
            <a:off x="396875" y="3430588"/>
            <a:ext cx="51816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73069" name="矩形 29"/>
          <p:cNvSpPr>
            <a:spLocks noChangeArrowheads="1"/>
          </p:cNvSpPr>
          <p:nvPr/>
        </p:nvSpPr>
        <p:spPr bwMode="auto">
          <a:xfrm>
            <a:off x="1958975" y="3467100"/>
            <a:ext cx="1622425" cy="531813"/>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补充扣除</a:t>
            </a:r>
            <a:endParaRPr lang="zh-CN" altLang="en-US" sz="2700" b="1">
              <a:solidFill>
                <a:schemeClr val="bg1"/>
              </a:solidFill>
              <a:latin typeface="黑体" panose="02010609060101010101" charset="-122"/>
              <a:ea typeface="黑体" panose="02010609060101010101" charset="-122"/>
            </a:endParaRPr>
          </a:p>
        </p:txBody>
      </p:sp>
      <p:sp>
        <p:nvSpPr>
          <p:cNvPr id="173070" name="矩形 30"/>
          <p:cNvSpPr>
            <a:spLocks noChangeArrowheads="1"/>
          </p:cNvSpPr>
          <p:nvPr/>
        </p:nvSpPr>
        <p:spPr bwMode="auto">
          <a:xfrm>
            <a:off x="900113" y="1938338"/>
            <a:ext cx="10023475" cy="1216025"/>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en-US" sz="2400">
                <a:latin typeface="仿宋" panose="02010609060101010101" pitchFamily="49" charset="-122"/>
                <a:ea typeface="仿宋" panose="02010609060101010101" pitchFamily="49" charset="-122"/>
              </a:rPr>
              <a:t>仅取得劳务报酬所得、稿酬所得、特许权使用费所得需要享受专项附加扣除的，应当在次年</a:t>
            </a:r>
            <a:r>
              <a:rPr lang="en-US" altLang="zh-CN" sz="2400">
                <a:latin typeface="仿宋" panose="02010609060101010101" pitchFamily="49" charset="-122"/>
                <a:ea typeface="仿宋" panose="02010609060101010101" pitchFamily="49" charset="-122"/>
              </a:rPr>
              <a:t>3</a:t>
            </a:r>
            <a:r>
              <a:rPr lang="zh-CN" altLang="en-US"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1</a:t>
            </a:r>
            <a:r>
              <a:rPr lang="zh-CN" altLang="en-US" sz="2400">
                <a:latin typeface="仿宋" panose="02010609060101010101" pitchFamily="49" charset="-122"/>
                <a:ea typeface="仿宋" panose="02010609060101010101" pitchFamily="49" charset="-122"/>
              </a:rPr>
              <a:t>日至</a:t>
            </a:r>
            <a:r>
              <a:rPr lang="en-US" altLang="zh-CN" sz="2400">
                <a:latin typeface="仿宋" panose="02010609060101010101" pitchFamily="49" charset="-122"/>
                <a:ea typeface="仿宋" panose="02010609060101010101" pitchFamily="49" charset="-122"/>
              </a:rPr>
              <a:t>6</a:t>
            </a:r>
            <a:r>
              <a:rPr lang="zh-CN" altLang="en-US"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30</a:t>
            </a:r>
            <a:r>
              <a:rPr lang="zh-CN" altLang="en-US" sz="2400">
                <a:latin typeface="仿宋" panose="02010609060101010101" pitchFamily="49" charset="-122"/>
                <a:ea typeface="仿宋" panose="02010609060101010101" pitchFamily="49" charset="-122"/>
              </a:rPr>
              <a:t>日内，自行向汇缴地主管税务机关报送</a:t>
            </a:r>
            <a:r>
              <a:rPr lang="en-US" altLang="zh-CN" sz="2400">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信息表</a:t>
            </a:r>
            <a:r>
              <a:rPr lang="en-US" altLang="zh-CN" sz="2400">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并在办理汇算清缴时扣除。</a:t>
            </a:r>
            <a:endParaRPr lang="zh-CN" altLang="en-US" sz="2400">
              <a:solidFill>
                <a:srgbClr val="FF0000"/>
              </a:solidFill>
              <a:latin typeface="仿宋" panose="02010609060101010101" pitchFamily="49" charset="-122"/>
              <a:ea typeface="仿宋" panose="02010609060101010101" pitchFamily="49" charset="-122"/>
            </a:endParaRPr>
          </a:p>
        </p:txBody>
      </p:sp>
      <p:sp>
        <p:nvSpPr>
          <p:cNvPr id="173071" name="矩形 31"/>
          <p:cNvSpPr>
            <a:spLocks noChangeArrowheads="1"/>
          </p:cNvSpPr>
          <p:nvPr/>
        </p:nvSpPr>
        <p:spPr bwMode="auto">
          <a:xfrm>
            <a:off x="828675" y="4243388"/>
            <a:ext cx="10725150" cy="231140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zh-CN" sz="2400">
                <a:latin typeface="仿宋" panose="02010609060101010101" pitchFamily="49" charset="-122"/>
                <a:ea typeface="仿宋" panose="02010609060101010101" pitchFamily="49" charset="-122"/>
              </a:rPr>
              <a:t>一个纳税年度内，纳税人在预扣预缴税款环节未享受或未足额享受专项附加扣除的</a:t>
            </a:r>
            <a:r>
              <a:rPr lang="zh-CN" altLang="en-US" sz="2400">
                <a:latin typeface="仿宋" panose="02010609060101010101" pitchFamily="49" charset="-122"/>
                <a:ea typeface="仿宋" panose="02010609060101010101" pitchFamily="49" charset="-122"/>
              </a:rPr>
              <a:t>：</a:t>
            </a:r>
            <a:endParaRPr lang="en-US" altLang="zh-CN" sz="2400">
              <a:latin typeface="仿宋" panose="02010609060101010101" pitchFamily="49" charset="-122"/>
              <a:ea typeface="仿宋" panose="02010609060101010101" pitchFamily="49" charset="-122"/>
            </a:endParaRPr>
          </a:p>
          <a:p>
            <a:pPr marL="457200" indent="-457200"/>
            <a:r>
              <a:rPr lang="zh-CN" altLang="en-US" sz="2400">
                <a:latin typeface="仿宋" panose="02010609060101010101" pitchFamily="49" charset="-122"/>
                <a:ea typeface="仿宋" panose="02010609060101010101" pitchFamily="49" charset="-122"/>
              </a:rPr>
              <a:t>（</a:t>
            </a:r>
            <a:r>
              <a:rPr lang="en-US" altLang="zh-CN" sz="2400">
                <a:latin typeface="仿宋" panose="02010609060101010101" pitchFamily="49" charset="-122"/>
                <a:ea typeface="仿宋" panose="02010609060101010101" pitchFamily="49" charset="-122"/>
              </a:rPr>
              <a:t>1</a:t>
            </a:r>
            <a:r>
              <a:rPr lang="zh-CN" altLang="en-US" sz="2400">
                <a:latin typeface="仿宋" panose="02010609060101010101" pitchFamily="49" charset="-122"/>
                <a:ea typeface="仿宋" panose="02010609060101010101" pitchFamily="49" charset="-122"/>
              </a:rPr>
              <a:t>）</a:t>
            </a:r>
            <a:r>
              <a:rPr lang="zh-CN" altLang="zh-CN" sz="2400">
                <a:latin typeface="仿宋" panose="02010609060101010101" pitchFamily="49" charset="-122"/>
                <a:ea typeface="仿宋" panose="02010609060101010101" pitchFamily="49" charset="-122"/>
              </a:rPr>
              <a:t>在当年内向支付工资、薪金所得的扣缴义务人申请补充扣除</a:t>
            </a:r>
            <a:endParaRPr lang="en-US" altLang="zh-CN" sz="2400">
              <a:latin typeface="仿宋" panose="02010609060101010101" pitchFamily="49" charset="-122"/>
              <a:ea typeface="仿宋" panose="02010609060101010101" pitchFamily="49" charset="-122"/>
            </a:endParaRPr>
          </a:p>
          <a:p>
            <a:pPr marL="457200" indent="-457200"/>
            <a:r>
              <a:rPr lang="zh-CN" altLang="en-US" sz="2400">
                <a:latin typeface="仿宋" panose="02010609060101010101" pitchFamily="49" charset="-122"/>
                <a:ea typeface="仿宋" panose="02010609060101010101" pitchFamily="49" charset="-122"/>
              </a:rPr>
              <a:t>（</a:t>
            </a:r>
            <a:r>
              <a:rPr lang="en-US" altLang="zh-CN" sz="2400">
                <a:latin typeface="仿宋" panose="02010609060101010101" pitchFamily="49" charset="-122"/>
                <a:ea typeface="仿宋" panose="02010609060101010101" pitchFamily="49" charset="-122"/>
              </a:rPr>
              <a:t>2</a:t>
            </a:r>
            <a:r>
              <a:rPr lang="zh-CN" altLang="en-US" sz="2400">
                <a:latin typeface="仿宋" panose="02010609060101010101" pitchFamily="49" charset="-122"/>
                <a:ea typeface="仿宋" panose="02010609060101010101" pitchFamily="49" charset="-122"/>
              </a:rPr>
              <a:t>）</a:t>
            </a:r>
            <a:r>
              <a:rPr lang="zh-CN" altLang="zh-CN" sz="2400">
                <a:latin typeface="仿宋" panose="02010609060101010101" pitchFamily="49" charset="-122"/>
                <a:ea typeface="仿宋" panose="02010609060101010101" pitchFamily="49" charset="-122"/>
              </a:rPr>
              <a:t>在次年</a:t>
            </a:r>
            <a:r>
              <a:rPr lang="en-US" altLang="zh-CN" sz="2400">
                <a:latin typeface="仿宋" panose="02010609060101010101" pitchFamily="49" charset="-122"/>
                <a:ea typeface="仿宋" panose="02010609060101010101" pitchFamily="49" charset="-122"/>
              </a:rPr>
              <a:t>3</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1</a:t>
            </a:r>
            <a:r>
              <a:rPr lang="zh-CN" altLang="zh-CN" sz="2400">
                <a:latin typeface="仿宋" panose="02010609060101010101" pitchFamily="49" charset="-122"/>
                <a:ea typeface="仿宋" panose="02010609060101010101" pitchFamily="49" charset="-122"/>
              </a:rPr>
              <a:t>日至</a:t>
            </a:r>
            <a:r>
              <a:rPr lang="en-US" altLang="zh-CN" sz="2400">
                <a:latin typeface="仿宋" panose="02010609060101010101" pitchFamily="49" charset="-122"/>
                <a:ea typeface="仿宋" panose="02010609060101010101" pitchFamily="49" charset="-122"/>
              </a:rPr>
              <a:t>6</a:t>
            </a:r>
            <a:r>
              <a:rPr lang="zh-CN" altLang="zh-CN" sz="2400">
                <a:latin typeface="仿宋" panose="02010609060101010101" pitchFamily="49" charset="-122"/>
                <a:ea typeface="仿宋" panose="02010609060101010101" pitchFamily="49" charset="-122"/>
              </a:rPr>
              <a:t>月</a:t>
            </a:r>
            <a:r>
              <a:rPr lang="en-US" altLang="zh-CN" sz="2400">
                <a:latin typeface="仿宋" panose="02010609060101010101" pitchFamily="49" charset="-122"/>
                <a:ea typeface="仿宋" panose="02010609060101010101" pitchFamily="49" charset="-122"/>
              </a:rPr>
              <a:t>30</a:t>
            </a:r>
            <a:r>
              <a:rPr lang="zh-CN" altLang="zh-CN" sz="2400">
                <a:latin typeface="仿宋" panose="02010609060101010101" pitchFamily="49" charset="-122"/>
                <a:ea typeface="仿宋" panose="02010609060101010101" pitchFamily="49" charset="-122"/>
              </a:rPr>
              <a:t>日内，向汇缴地主管税务机关进行汇算清缴申报时办理专项附加扣除。</a:t>
            </a:r>
            <a:endParaRPr lang="en-US" altLang="zh-CN" sz="2400">
              <a:latin typeface="仿宋" panose="02010609060101010101" pitchFamily="49" charset="-122"/>
              <a:ea typeface="仿宋" panose="02010609060101010101" pitchFamily="49" charset="-122"/>
            </a:endParaRPr>
          </a:p>
          <a:p>
            <a:pPr marL="457200" indent="-457200">
              <a:buFont typeface="Wingdings" panose="05000000000000000000" pitchFamily="2" charset="2"/>
              <a:buChar char="l"/>
            </a:pPr>
            <a:endParaRPr lang="zh-CN" altLang="en-US" sz="240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0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0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0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0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1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1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1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5113" name="文本框 213"/>
          <p:cNvSpPr txBox="1">
            <a:spLocks noChangeArrowheads="1"/>
          </p:cNvSpPr>
          <p:nvPr/>
        </p:nvSpPr>
        <p:spPr bwMode="auto">
          <a:xfrm>
            <a:off x="4748213" y="280988"/>
            <a:ext cx="269557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报送信息及确认</a:t>
            </a:r>
            <a:endParaRPr lang="zh-CN" altLang="en-US" sz="2800">
              <a:solidFill>
                <a:schemeClr val="accent1"/>
              </a:solidFill>
              <a:latin typeface="华文细黑" pitchFamily="2" charset="-122"/>
              <a:ea typeface="华文细黑" pitchFamily="2" charset="-122"/>
            </a:endParaRPr>
          </a:p>
        </p:txBody>
      </p:sp>
      <p:sp>
        <p:nvSpPr>
          <p:cNvPr id="33" name="Freeform 9"/>
          <p:cNvSpPr/>
          <p:nvPr/>
        </p:nvSpPr>
        <p:spPr bwMode="auto">
          <a:xfrm>
            <a:off x="1600200" y="2563813"/>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1400" dirty="0"/>
          </a:p>
        </p:txBody>
      </p:sp>
      <p:sp>
        <p:nvSpPr>
          <p:cNvPr id="34" name="Freeform 6"/>
          <p:cNvSpPr/>
          <p:nvPr/>
        </p:nvSpPr>
        <p:spPr bwMode="auto">
          <a:xfrm>
            <a:off x="3759200" y="2563813"/>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1400" dirty="0"/>
          </a:p>
        </p:txBody>
      </p:sp>
      <p:sp>
        <p:nvSpPr>
          <p:cNvPr id="35" name="Freeform 7"/>
          <p:cNvSpPr/>
          <p:nvPr/>
        </p:nvSpPr>
        <p:spPr bwMode="auto">
          <a:xfrm>
            <a:off x="5772150" y="2563813"/>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1400" dirty="0"/>
          </a:p>
        </p:txBody>
      </p:sp>
      <p:sp>
        <p:nvSpPr>
          <p:cNvPr id="36" name="Freeform 8"/>
          <p:cNvSpPr/>
          <p:nvPr/>
        </p:nvSpPr>
        <p:spPr bwMode="auto">
          <a:xfrm>
            <a:off x="7785100" y="2563813"/>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1400" dirty="0"/>
          </a:p>
        </p:txBody>
      </p:sp>
      <p:sp>
        <p:nvSpPr>
          <p:cNvPr id="175118" name="Oval 27"/>
          <p:cNvSpPr>
            <a:spLocks noChangeArrowheads="1"/>
          </p:cNvSpPr>
          <p:nvPr/>
        </p:nvSpPr>
        <p:spPr bwMode="auto">
          <a:xfrm>
            <a:off x="1906588" y="3370263"/>
            <a:ext cx="2498725" cy="460375"/>
          </a:xfrm>
          <a:prstGeom prst="rect">
            <a:avLst/>
          </a:prstGeom>
          <a:noFill/>
          <a:ln w="9525">
            <a:noFill/>
            <a:miter lim="800000"/>
          </a:ln>
        </p:spPr>
        <p:txBody>
          <a:bodyPr lIns="0" tIns="0" rIns="0" bIns="0" anchor="ctr"/>
          <a:lstStyle/>
          <a:p>
            <a:pPr algn="ctr"/>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资料报送</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5119" name="Oval 27"/>
          <p:cNvSpPr>
            <a:spLocks noChangeArrowheads="1"/>
          </p:cNvSpPr>
          <p:nvPr/>
        </p:nvSpPr>
        <p:spPr bwMode="auto">
          <a:xfrm>
            <a:off x="3922713" y="3370263"/>
            <a:ext cx="2495550" cy="460375"/>
          </a:xfrm>
          <a:prstGeom prst="rect">
            <a:avLst/>
          </a:prstGeom>
          <a:noFill/>
          <a:ln w="9525">
            <a:noFill/>
            <a:miter lim="800000"/>
          </a:ln>
        </p:spPr>
        <p:txBody>
          <a:bodyPr lIns="0" tIns="0" rIns="0" bIns="0" anchor="ctr"/>
          <a:lstStyle/>
          <a:p>
            <a:pPr algn="ctr"/>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信息受理</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5120" name="Oval 27"/>
          <p:cNvSpPr>
            <a:spLocks noChangeArrowheads="1"/>
          </p:cNvSpPr>
          <p:nvPr/>
        </p:nvSpPr>
        <p:spPr bwMode="auto">
          <a:xfrm>
            <a:off x="5932488" y="3370263"/>
            <a:ext cx="2498725" cy="460375"/>
          </a:xfrm>
          <a:prstGeom prst="rect">
            <a:avLst/>
          </a:prstGeom>
          <a:noFill/>
          <a:ln w="9525">
            <a:noFill/>
            <a:miter lim="800000"/>
          </a:ln>
        </p:spPr>
        <p:txBody>
          <a:bodyPr lIns="0" tIns="0" rIns="0" bIns="0" anchor="ctr"/>
          <a:lstStyle/>
          <a:p>
            <a:pPr algn="ctr"/>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信息变化</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5121" name="Oval 27"/>
          <p:cNvSpPr>
            <a:spLocks noChangeArrowheads="1"/>
          </p:cNvSpPr>
          <p:nvPr/>
        </p:nvSpPr>
        <p:spPr bwMode="auto">
          <a:xfrm>
            <a:off x="7943850" y="3370263"/>
            <a:ext cx="2497138" cy="460375"/>
          </a:xfrm>
          <a:prstGeom prst="rect">
            <a:avLst/>
          </a:prstGeom>
          <a:noFill/>
          <a:ln w="9525">
            <a:noFill/>
            <a:miter lim="800000"/>
          </a:ln>
        </p:spPr>
        <p:txBody>
          <a:bodyPr lIns="0" tIns="0" rIns="0" bIns="0" anchor="ctr"/>
          <a:lstStyle/>
          <a:p>
            <a:pPr algn="ctr"/>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信息确认</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5122" name="矩形 40"/>
          <p:cNvSpPr>
            <a:spLocks noChangeArrowheads="1"/>
          </p:cNvSpPr>
          <p:nvPr/>
        </p:nvSpPr>
        <p:spPr bwMode="auto">
          <a:xfrm>
            <a:off x="1296988" y="4762500"/>
            <a:ext cx="4197350" cy="158115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zh-CN" sz="2400">
                <a:latin typeface="Calibri" panose="020F0502020204030204" pitchFamily="34" charset="0"/>
                <a:ea typeface="仿宋" panose="02010609060101010101" pitchFamily="49" charset="-122"/>
              </a:rPr>
              <a:t>首次享受时</a:t>
            </a:r>
            <a:endParaRPr lang="en-US" altLang="zh-CN" sz="2400">
              <a:latin typeface="Calibri" panose="020F0502020204030204" pitchFamily="34" charset="0"/>
              <a:ea typeface="仿宋" panose="02010609060101010101" pitchFamily="49" charset="-122"/>
            </a:endParaRPr>
          </a:p>
          <a:p>
            <a:pPr marL="457200" indent="-457200">
              <a:buFont typeface="Wingdings" panose="05000000000000000000" pitchFamily="2" charset="2"/>
              <a:buChar char="l"/>
            </a:pPr>
            <a:r>
              <a:rPr lang="zh-CN" altLang="en-US" sz="2400">
                <a:latin typeface="Calibri" panose="020F0502020204030204" pitchFamily="34" charset="0"/>
                <a:ea typeface="仿宋" panose="02010609060101010101" pitchFamily="49" charset="-122"/>
              </a:rPr>
              <a:t>新入职</a:t>
            </a:r>
            <a:endParaRPr lang="en-US" altLang="zh-CN" sz="2400">
              <a:solidFill>
                <a:srgbClr val="FF0000"/>
              </a:solidFill>
              <a:latin typeface="Calibri" panose="020F0502020204030204" pitchFamily="34" charset="0"/>
              <a:ea typeface="仿宋" panose="02010609060101010101" pitchFamily="49" charset="-122"/>
            </a:endParaRPr>
          </a:p>
          <a:p>
            <a:pPr marL="457200" indent="-457200">
              <a:buFont typeface="Wingdings" panose="05000000000000000000" pitchFamily="2" charset="2"/>
              <a:buChar char="l"/>
            </a:pPr>
            <a:r>
              <a:rPr lang="zh-CN" altLang="zh-CN" sz="2400">
                <a:latin typeface="Calibri" panose="020F0502020204030204" pitchFamily="34" charset="0"/>
                <a:ea typeface="仿宋" panose="02010609060101010101" pitchFamily="49" charset="-122"/>
              </a:rPr>
              <a:t>更换工作单位</a:t>
            </a:r>
            <a:endParaRPr lang="en-US" altLang="zh-CN" sz="2400">
              <a:latin typeface="Calibri" panose="020F0502020204030204" pitchFamily="34" charset="0"/>
              <a:ea typeface="仿宋" panose="02010609060101010101" pitchFamily="49" charset="-122"/>
            </a:endParaRPr>
          </a:p>
          <a:p>
            <a:pPr marL="457200" indent="-457200">
              <a:buFont typeface="Wingdings" panose="05000000000000000000" pitchFamily="2" charset="2"/>
              <a:buChar char="l"/>
            </a:pPr>
            <a:r>
              <a:rPr lang="zh-CN" altLang="zh-CN" sz="2400">
                <a:latin typeface="Calibri" panose="020F0502020204030204" pitchFamily="34" charset="0"/>
                <a:ea typeface="仿宋" panose="02010609060101010101" pitchFamily="49" charset="-122"/>
              </a:rPr>
              <a:t>选择在汇算清缴时享受</a:t>
            </a:r>
            <a:endParaRPr lang="en-US" altLang="zh-CN" sz="2400">
              <a:latin typeface="Calibri" panose="020F0502020204030204" pitchFamily="34" charset="0"/>
              <a:ea typeface="仿宋" panose="02010609060101010101" pitchFamily="49" charset="-122"/>
            </a:endParaRPr>
          </a:p>
        </p:txBody>
      </p:sp>
      <p:sp>
        <p:nvSpPr>
          <p:cNvPr id="175123" name="矩形 42"/>
          <p:cNvSpPr>
            <a:spLocks noChangeArrowheads="1"/>
          </p:cNvSpPr>
          <p:nvPr/>
        </p:nvSpPr>
        <p:spPr bwMode="auto">
          <a:xfrm>
            <a:off x="5853113" y="4668838"/>
            <a:ext cx="4197350" cy="158115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en-US" sz="2400">
                <a:latin typeface="Calibri" panose="020F0502020204030204" pitchFamily="34" charset="0"/>
                <a:ea typeface="仿宋" panose="02010609060101010101" pitchFamily="49" charset="-122"/>
              </a:rPr>
              <a:t>将相关变化信息填写至</a:t>
            </a:r>
            <a:r>
              <a:rPr lang="en-US" altLang="zh-CN" sz="2400">
                <a:latin typeface="Calibri" panose="020F0502020204030204" pitchFamily="34" charset="0"/>
                <a:ea typeface="仿宋" panose="02010609060101010101" pitchFamily="49" charset="-122"/>
              </a:rPr>
              <a:t>《</a:t>
            </a:r>
            <a:r>
              <a:rPr lang="zh-CN" altLang="en-US" sz="2400">
                <a:latin typeface="Calibri" panose="020F0502020204030204" pitchFamily="34" charset="0"/>
                <a:ea typeface="仿宋" panose="02010609060101010101" pitchFamily="49" charset="-122"/>
              </a:rPr>
              <a:t>信息表</a:t>
            </a:r>
            <a:r>
              <a:rPr lang="en-US" altLang="zh-CN" sz="2400">
                <a:latin typeface="Calibri" panose="020F0502020204030204" pitchFamily="34" charset="0"/>
                <a:ea typeface="仿宋" panose="02010609060101010101" pitchFamily="49" charset="-122"/>
              </a:rPr>
              <a:t>》</a:t>
            </a:r>
            <a:r>
              <a:rPr lang="zh-CN" altLang="en-US" sz="2400">
                <a:latin typeface="Calibri" panose="020F0502020204030204" pitchFamily="34" charset="0"/>
                <a:ea typeface="仿宋" panose="02010609060101010101" pitchFamily="49" charset="-122"/>
              </a:rPr>
              <a:t>相应栏次，并及时向扣缴义务人或税务机关报送</a:t>
            </a:r>
            <a:endParaRPr lang="en-US" altLang="zh-CN" sz="2400">
              <a:latin typeface="Calibri" panose="020F0502020204030204" pitchFamily="34" charset="0"/>
              <a:ea typeface="仿宋" panose="02010609060101010101" pitchFamily="49" charset="-122"/>
            </a:endParaRPr>
          </a:p>
        </p:txBody>
      </p:sp>
      <p:sp>
        <p:nvSpPr>
          <p:cNvPr id="175124" name="矩形 43"/>
          <p:cNvSpPr>
            <a:spLocks noChangeArrowheads="1"/>
          </p:cNvSpPr>
          <p:nvPr/>
        </p:nvSpPr>
        <p:spPr bwMode="auto">
          <a:xfrm>
            <a:off x="5722938" y="1112838"/>
            <a:ext cx="6272212" cy="1216025"/>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zh-CN" sz="2400">
                <a:latin typeface="仿宋" panose="02010609060101010101" pitchFamily="49" charset="-122"/>
                <a:ea typeface="仿宋" panose="02010609060101010101" pitchFamily="49" charset="-122"/>
              </a:rPr>
              <a:t>选择次年在同一扣缴义务人处继续享受专项附加扣除的，每年</a:t>
            </a:r>
            <a:r>
              <a:rPr lang="en-US" altLang="zh-CN" sz="2400">
                <a:latin typeface="仿宋" panose="02010609060101010101" pitchFamily="49" charset="-122"/>
                <a:ea typeface="仿宋" panose="02010609060101010101" pitchFamily="49" charset="-122"/>
              </a:rPr>
              <a:t>12</a:t>
            </a:r>
            <a:r>
              <a:rPr lang="zh-CN" altLang="zh-CN" sz="2400">
                <a:latin typeface="仿宋" panose="02010609060101010101" pitchFamily="49" charset="-122"/>
                <a:ea typeface="仿宋" panose="02010609060101010101" pitchFamily="49" charset="-122"/>
              </a:rPr>
              <a:t>月份对《信息表》内容进行确认</a:t>
            </a:r>
            <a:endParaRPr lang="en-US" altLang="zh-CN" sz="2400">
              <a:latin typeface="仿宋" panose="02010609060101010101" pitchFamily="49" charset="-122"/>
              <a:ea typeface="仿宋" panose="02010609060101010101" pitchFamily="49" charset="-122"/>
            </a:endParaRPr>
          </a:p>
        </p:txBody>
      </p:sp>
      <p:sp>
        <p:nvSpPr>
          <p:cNvPr id="175125" name="矩形 77"/>
          <p:cNvSpPr>
            <a:spLocks noChangeArrowheads="1"/>
          </p:cNvSpPr>
          <p:nvPr/>
        </p:nvSpPr>
        <p:spPr bwMode="auto">
          <a:xfrm>
            <a:off x="1222375" y="1190625"/>
            <a:ext cx="4197350" cy="850900"/>
          </a:xfrm>
          <a:prstGeom prst="rect">
            <a:avLst/>
          </a:prstGeom>
          <a:noFill/>
          <a:ln w="9525">
            <a:noFill/>
            <a:miter lim="800000"/>
          </a:ln>
        </p:spPr>
        <p:txBody>
          <a:bodyPr lIns="121917" tIns="60958" rIns="121917" bIns="60958">
            <a:spAutoFit/>
          </a:bodyPr>
          <a:lstStyle/>
          <a:p>
            <a:pPr marL="457200" indent="-457200">
              <a:buFont typeface="Wingdings" panose="05000000000000000000" pitchFamily="2" charset="2"/>
              <a:buChar char="l"/>
            </a:pPr>
            <a:r>
              <a:rPr lang="zh-CN" altLang="en-US" sz="2400">
                <a:latin typeface="Calibri" panose="020F0502020204030204" pitchFamily="34" charset="0"/>
                <a:ea typeface="仿宋" panose="02010609060101010101" pitchFamily="49" charset="-122"/>
              </a:rPr>
              <a:t>纳税人填报</a:t>
            </a:r>
            <a:r>
              <a:rPr lang="en-US" altLang="zh-CN" sz="2400">
                <a:latin typeface="Calibri" panose="020F0502020204030204" pitchFamily="34" charset="0"/>
                <a:ea typeface="仿宋" panose="02010609060101010101" pitchFamily="49" charset="-122"/>
              </a:rPr>
              <a:t>《</a:t>
            </a:r>
            <a:r>
              <a:rPr lang="zh-CN" altLang="en-US" sz="2400">
                <a:latin typeface="Calibri" panose="020F0502020204030204" pitchFamily="34" charset="0"/>
                <a:ea typeface="仿宋" panose="02010609060101010101" pitchFamily="49" charset="-122"/>
              </a:rPr>
              <a:t>个人所得税专项附加扣除信息表</a:t>
            </a:r>
            <a:r>
              <a:rPr lang="en-US" altLang="zh-CN" sz="2400">
                <a:latin typeface="Calibri" panose="020F0502020204030204" pitchFamily="34" charset="0"/>
                <a:ea typeface="仿宋" panose="02010609060101010101" pitchFamily="49" charset="-122"/>
              </a:rPr>
              <a:t>》</a:t>
            </a:r>
            <a:endParaRPr lang="zh-CN" altLang="en-US" sz="2400">
              <a:solidFill>
                <a:srgbClr val="FF0000"/>
              </a:solidFill>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5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6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61"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77162"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77163"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77164" name="椭圆 52"/>
          <p:cNvSpPr>
            <a:spLocks noChangeArrowheads="1"/>
          </p:cNvSpPr>
          <p:nvPr/>
        </p:nvSpPr>
        <p:spPr bwMode="auto">
          <a:xfrm>
            <a:off x="1011238" y="2636838"/>
            <a:ext cx="266700"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7165" name="矩形 1"/>
          <p:cNvSpPr>
            <a:spLocks noChangeArrowheads="1"/>
          </p:cNvSpPr>
          <p:nvPr/>
        </p:nvSpPr>
        <p:spPr bwMode="auto">
          <a:xfrm>
            <a:off x="1011238" y="2324100"/>
            <a:ext cx="5607050" cy="3954463"/>
          </a:xfrm>
          <a:prstGeom prst="rect">
            <a:avLst/>
          </a:prstGeom>
          <a:noFill/>
          <a:ln w="9525">
            <a:noFill/>
            <a:miter lim="800000"/>
          </a:ln>
        </p:spPr>
        <p:txBody>
          <a:bodyPr lIns="121917" tIns="60958" rIns="121917" bIns="60958">
            <a:spAutoFit/>
          </a:bodyPr>
          <a:lstStyle/>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配偶及子女的姓名、身份证照类型及号码</a:t>
            </a:r>
            <a:endParaRPr lang="en-US" altLang="zh-CN" sz="2400">
              <a:latin typeface="Calibri" panose="020F0502020204030204" pitchFamily="34" charset="0"/>
              <a:ea typeface="仿宋" panose="02010609060101010101" pitchFamily="49" charset="-122"/>
            </a:endParaRPr>
          </a:p>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接受教育阶段</a:t>
            </a:r>
            <a:endParaRPr lang="en-US" altLang="zh-CN" sz="2400">
              <a:latin typeface="Calibri" panose="020F0502020204030204" pitchFamily="34" charset="0"/>
              <a:ea typeface="仿宋" panose="02010609060101010101" pitchFamily="49" charset="-122"/>
            </a:endParaRPr>
          </a:p>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当前受教育阶段起止时间</a:t>
            </a:r>
            <a:endParaRPr lang="en-US" altLang="zh-CN" sz="2400">
              <a:latin typeface="Calibri" panose="020F0502020204030204" pitchFamily="34" charset="0"/>
              <a:ea typeface="仿宋" panose="02010609060101010101" pitchFamily="49" charset="-122"/>
            </a:endParaRPr>
          </a:p>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就读学校全称</a:t>
            </a:r>
            <a:endParaRPr lang="en-US" altLang="zh-CN" sz="2400">
              <a:latin typeface="Calibri" panose="020F0502020204030204" pitchFamily="34" charset="0"/>
              <a:ea typeface="仿宋" panose="02010609060101010101" pitchFamily="49" charset="-122"/>
            </a:endParaRPr>
          </a:p>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就读国家（地区）</a:t>
            </a:r>
            <a:endParaRPr lang="en-US" altLang="zh-CN" sz="2400">
              <a:latin typeface="Calibri" panose="020F0502020204030204" pitchFamily="34" charset="0"/>
              <a:ea typeface="仿宋" panose="02010609060101010101" pitchFamily="49" charset="-122"/>
            </a:endParaRPr>
          </a:p>
          <a:p>
            <a:pPr marL="457200" indent="-457200">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与配偶之间扣除分配比例等信息</a:t>
            </a:r>
            <a:endParaRPr lang="zh-CN" altLang="en-US" sz="2400">
              <a:latin typeface="Calibri" panose="020F0502020204030204" pitchFamily="34" charset="0"/>
              <a:ea typeface="仿宋" panose="02010609060101010101" pitchFamily="49" charset="-122"/>
            </a:endParaRPr>
          </a:p>
        </p:txBody>
      </p:sp>
      <p:sp>
        <p:nvSpPr>
          <p:cNvPr id="177166" name="椭圆 55"/>
          <p:cNvSpPr>
            <a:spLocks noChangeArrowheads="1"/>
          </p:cNvSpPr>
          <p:nvPr/>
        </p:nvSpPr>
        <p:spPr bwMode="auto">
          <a:xfrm>
            <a:off x="6664325" y="2574925"/>
            <a:ext cx="266700"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pic>
        <p:nvPicPr>
          <p:cNvPr id="177167" name="Picture 688"/>
          <p:cNvPicPr>
            <a:picLocks noChangeAspect="1" noChangeArrowheads="1"/>
          </p:cNvPicPr>
          <p:nvPr/>
        </p:nvPicPr>
        <p:blipFill>
          <a:blip r:embed="rId1"/>
          <a:srcRect/>
          <a:stretch>
            <a:fillRect/>
          </a:stretch>
        </p:blipFill>
        <p:spPr bwMode="auto">
          <a:xfrm>
            <a:off x="119063" y="792163"/>
            <a:ext cx="1787525" cy="1608137"/>
          </a:xfrm>
          <a:prstGeom prst="rect">
            <a:avLst/>
          </a:prstGeom>
          <a:noFill/>
          <a:ln w="9525">
            <a:noFill/>
            <a:miter lim="800000"/>
            <a:headEnd/>
            <a:tailEnd/>
          </a:ln>
        </p:spPr>
      </p:pic>
      <p:sp>
        <p:nvSpPr>
          <p:cNvPr id="177168"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77169"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77170" name="矩形 26"/>
          <p:cNvSpPr>
            <a:spLocks noChangeArrowheads="1"/>
          </p:cNvSpPr>
          <p:nvPr/>
        </p:nvSpPr>
        <p:spPr bwMode="auto">
          <a:xfrm>
            <a:off x="6888163" y="2324100"/>
            <a:ext cx="4933950" cy="1763713"/>
          </a:xfrm>
          <a:prstGeom prst="rect">
            <a:avLst/>
          </a:prstGeom>
          <a:noFill/>
          <a:ln w="9525">
            <a:noFill/>
            <a:miter lim="800000"/>
          </a:ln>
        </p:spPr>
        <p:txBody>
          <a:bodyPr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在境外接受学历教育的</a:t>
            </a:r>
            <a:endParaRPr lang="en-US" altLang="zh-CN" sz="2400">
              <a:latin typeface="Calibri" panose="020F0502020204030204" pitchFamily="34" charset="0"/>
              <a:ea typeface="仿宋" panose="02010609060101010101" pitchFamily="49" charset="-122"/>
            </a:endParaRPr>
          </a:p>
          <a:p>
            <a:pPr>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境外学校录取通知书</a:t>
            </a:r>
            <a:endParaRPr lang="en-US" altLang="zh-CN" sz="2400">
              <a:latin typeface="Calibri" panose="020F0502020204030204" pitchFamily="34" charset="0"/>
              <a:ea typeface="仿宋" panose="02010609060101010101" pitchFamily="49" charset="-122"/>
            </a:endParaRPr>
          </a:p>
          <a:p>
            <a:pPr>
              <a:lnSpc>
                <a:spcPct val="150000"/>
              </a:lnSpc>
              <a:buFont typeface="Arial" panose="020B0604020202020204" pitchFamily="34" charset="0"/>
              <a:buChar char="•"/>
            </a:pPr>
            <a:r>
              <a:rPr lang="zh-CN" altLang="zh-CN" sz="2400">
                <a:latin typeface="Calibri" panose="020F0502020204030204" pitchFamily="34" charset="0"/>
                <a:ea typeface="仿宋" panose="02010609060101010101" pitchFamily="49" charset="-122"/>
              </a:rPr>
              <a:t>留学签证等</a:t>
            </a:r>
            <a:endParaRPr lang="zh-CN" altLang="en-US" sz="2400">
              <a:latin typeface="Calibri" panose="020F0502020204030204" pitchFamily="34" charset="0"/>
              <a:ea typeface="仿宋"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79209"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电子模板初样</a:t>
            </a:r>
            <a:endParaRPr lang="zh-CN" altLang="en-US" sz="2800">
              <a:solidFill>
                <a:schemeClr val="accent1"/>
              </a:solidFill>
              <a:latin typeface="华文细黑" pitchFamily="2" charset="-122"/>
              <a:ea typeface="华文细黑" pitchFamily="2" charset="-122"/>
            </a:endParaRPr>
          </a:p>
        </p:txBody>
      </p:sp>
      <p:sp>
        <p:nvSpPr>
          <p:cNvPr id="179210" name="Shape 555"/>
          <p:cNvSpPr/>
          <p:nvPr/>
        </p:nvSpPr>
        <p:spPr bwMode="auto">
          <a:xfrm>
            <a:off x="565150" y="1060450"/>
            <a:ext cx="2297113"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79211" name="矩形 53"/>
          <p:cNvSpPr>
            <a:spLocks noChangeArrowheads="1"/>
          </p:cNvSpPr>
          <p:nvPr/>
        </p:nvSpPr>
        <p:spPr bwMode="auto">
          <a:xfrm>
            <a:off x="1008063" y="1062038"/>
            <a:ext cx="1620837"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子女教育</a:t>
            </a:r>
            <a:endParaRPr lang="zh-CN" altLang="en-US" sz="2700" b="1">
              <a:solidFill>
                <a:schemeClr val="bg1"/>
              </a:solidFill>
              <a:latin typeface="黑体" panose="02010609060101010101" charset="-122"/>
              <a:ea typeface="黑体" panose="02010609060101010101" charset="-122"/>
            </a:endParaRPr>
          </a:p>
        </p:txBody>
      </p:sp>
      <p:graphicFrame>
        <p:nvGraphicFramePr>
          <p:cNvPr id="212138" name="Group 170"/>
          <p:cNvGraphicFramePr>
            <a:graphicFrameLocks noGrp="1"/>
          </p:cNvGraphicFramePr>
          <p:nvPr/>
        </p:nvGraphicFramePr>
        <p:xfrm>
          <a:off x="377825" y="2014538"/>
          <a:ext cx="11660188" cy="3952876"/>
        </p:xfrm>
        <a:graphic>
          <a:graphicData uri="http://schemas.openxmlformats.org/drawingml/2006/table">
            <a:tbl>
              <a:tblPr/>
              <a:tblGrid>
                <a:gridCol w="282575"/>
                <a:gridCol w="525463"/>
                <a:gridCol w="676275"/>
                <a:gridCol w="917575"/>
                <a:gridCol w="1287462"/>
                <a:gridCol w="709613"/>
                <a:gridCol w="825500"/>
                <a:gridCol w="1114425"/>
                <a:gridCol w="919162"/>
                <a:gridCol w="857250"/>
                <a:gridCol w="895350"/>
                <a:gridCol w="712788"/>
                <a:gridCol w="1274762"/>
                <a:gridCol w="661988"/>
              </a:tblGrid>
              <a:tr h="320675">
                <a:tc gridSpan="1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专项附加扣除信息采集表</a:t>
                      </a: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子女教育支出</a:t>
                      </a:r>
                      <a:endParaRPr kumimoji="0" lang="zh-CN" altLang="en-US" sz="15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7381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*与本人关系</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*子女姓名</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*身份证件号码</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*出生日期</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*国籍</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地区</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*当前受教育阶段</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*受教育时间起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受教育时间止</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教育终止时间</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*就读国家（地区）</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*就读学校名称</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*分配比例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1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5</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1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6</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7</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8</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rgbClr val="000000"/>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rgbClr val="000000"/>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1671638" y="600075"/>
            <a:ext cx="9974262" cy="531813"/>
          </a:xfrm>
          <a:prstGeom prst="rect">
            <a:avLst/>
          </a:prstGeom>
          <a:noFill/>
          <a:ln w="9525">
            <a:noFill/>
            <a:miter lim="800000"/>
          </a:ln>
        </p:spPr>
        <p:txBody>
          <a:bodyPr lIns="121917" tIns="60958" rIns="121917" bIns="60958">
            <a:spAutoFit/>
          </a:bodyPr>
          <a:lstStyle/>
          <a:p>
            <a:pPr defTabSz="1219200"/>
            <a:r>
              <a:rPr lang="zh-CN" altLang="en-US" sz="2700" b="1">
                <a:latin typeface="微软雅黑" panose="020B0503020204020204" pitchFamily="34" charset="-122"/>
                <a:ea typeface="微软雅黑" panose="020B0503020204020204" pitchFamily="34" charset="-122"/>
                <a:sym typeface="Arial" panose="020B0604020202020204" pitchFamily="34" charset="0"/>
              </a:rPr>
              <a:t>自然人纳税人识别号</a:t>
            </a:r>
            <a:r>
              <a:rPr lang="en-US" altLang="zh-CN" sz="2700" b="1">
                <a:latin typeface="微软雅黑" panose="020B0503020204020204" pitchFamily="34" charset="-122"/>
                <a:ea typeface="微软雅黑" panose="020B0503020204020204" pitchFamily="34" charset="-122"/>
                <a:sym typeface="Arial" panose="020B0604020202020204" pitchFamily="34" charset="0"/>
              </a:rPr>
              <a:t>            ——</a:t>
            </a:r>
            <a:r>
              <a:rPr lang="zh-CN" altLang="zh-CN" sz="2700">
                <a:ea typeface="微软雅黑" panose="020B0503020204020204" pitchFamily="34" charset="-122"/>
                <a:sym typeface="Arial" panose="020B0604020202020204" pitchFamily="34" charset="0"/>
              </a:rPr>
              <a:t>什么是纳税人识别号</a:t>
            </a:r>
            <a:r>
              <a:rPr lang="zh-CN" altLang="en-US" sz="2700">
                <a:ea typeface="微软雅黑" panose="020B0503020204020204" pitchFamily="34" charset="-122"/>
                <a:sym typeface="Arial" panose="020B0604020202020204" pitchFamily="34" charset="0"/>
              </a:rPr>
              <a:t>？</a:t>
            </a:r>
            <a:endParaRPr lang="zh-CN" altLang="zh-CN" sz="2400">
              <a:sym typeface="Arial" panose="020B0604020202020204" pitchFamily="34" charset="0"/>
            </a:endParaRPr>
          </a:p>
        </p:txBody>
      </p:sp>
      <p:grpSp>
        <p:nvGrpSpPr>
          <p:cNvPr id="46082" name="Group 8"/>
          <p:cNvGrpSpPr/>
          <p:nvPr/>
        </p:nvGrpSpPr>
        <p:grpSpPr bwMode="auto">
          <a:xfrm>
            <a:off x="7493000" y="1504950"/>
            <a:ext cx="4357688" cy="4883150"/>
            <a:chOff x="724698" y="966428"/>
            <a:chExt cx="3267004" cy="3662578"/>
          </a:xfrm>
        </p:grpSpPr>
        <p:grpSp>
          <p:nvGrpSpPr>
            <p:cNvPr id="46110" name="Group 9"/>
            <p:cNvGrpSpPr/>
            <p:nvPr/>
          </p:nvGrpSpPr>
          <p:grpSpPr bwMode="auto">
            <a:xfrm>
              <a:off x="877077" y="989858"/>
              <a:ext cx="3114625" cy="3639148"/>
              <a:chOff x="5772912" y="1152144"/>
              <a:chExt cx="3115056" cy="3639312"/>
            </a:xfrm>
          </p:grpSpPr>
          <p:pic>
            <p:nvPicPr>
              <p:cNvPr id="46172" name="Picture 10"/>
              <p:cNvPicPr>
                <a:picLocks noChangeAspect="1" noChangeArrowheads="1"/>
              </p:cNvPicPr>
              <p:nvPr/>
            </p:nvPicPr>
            <p:blipFill>
              <a:blip r:embed="rId1"/>
              <a:srcRect/>
              <a:stretch>
                <a:fillRect/>
              </a:stretch>
            </p:blipFill>
            <p:spPr bwMode="auto">
              <a:xfrm>
                <a:off x="5772912" y="1152144"/>
                <a:ext cx="3115056" cy="3639312"/>
              </a:xfrm>
              <a:prstGeom prst="rect">
                <a:avLst/>
              </a:prstGeom>
              <a:noFill/>
              <a:ln w="9525">
                <a:noFill/>
                <a:miter lim="800000"/>
                <a:headEnd/>
                <a:tailEnd/>
              </a:ln>
            </p:spPr>
          </p:pic>
          <p:sp>
            <p:nvSpPr>
              <p:cNvPr id="46173" name="Rectangle 11"/>
              <p:cNvSpPr>
                <a:spLocks noChangeArrowheads="1"/>
              </p:cNvSpPr>
              <p:nvPr/>
            </p:nvSpPr>
            <p:spPr bwMode="auto">
              <a:xfrm>
                <a:off x="5839742" y="1221537"/>
                <a:ext cx="2963561" cy="3482841"/>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1324" name="AutoShape 12"/>
            <p:cNvSpPr>
              <a:spLocks noChangeArrowheads="1"/>
            </p:cNvSpPr>
            <p:nvPr/>
          </p:nvSpPr>
          <p:spPr bwMode="auto">
            <a:xfrm>
              <a:off x="1046043" y="1237906"/>
              <a:ext cx="2740951" cy="3206542"/>
            </a:xfrm>
            <a:prstGeom prst="roundRect">
              <a:avLst>
                <a:gd name="adj" fmla="val 2199"/>
              </a:avLst>
            </a:prstGeom>
            <a:solidFill>
              <a:srgbClr val="FFFFFF"/>
            </a:solidFill>
            <a:ln w="9525">
              <a:noFill/>
              <a:round/>
            </a:ln>
            <a:effectLst>
              <a:outerShdw dist="63499" dir="2700038"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12" name="Group 13"/>
            <p:cNvGrpSpPr/>
            <p:nvPr/>
          </p:nvGrpSpPr>
          <p:grpSpPr bwMode="auto">
            <a:xfrm>
              <a:off x="1318850" y="966428"/>
              <a:ext cx="2194452" cy="493518"/>
              <a:chOff x="3734206" y="1430045"/>
              <a:chExt cx="2262617" cy="599736"/>
            </a:xfrm>
          </p:grpSpPr>
          <p:grpSp>
            <p:nvGrpSpPr>
              <p:cNvPr id="46117" name="Group 14"/>
              <p:cNvGrpSpPr/>
              <p:nvPr/>
            </p:nvGrpSpPr>
            <p:grpSpPr bwMode="auto">
              <a:xfrm>
                <a:off x="4244699" y="1430045"/>
                <a:ext cx="220646" cy="599736"/>
                <a:chOff x="4621429" y="1440947"/>
                <a:chExt cx="220646" cy="599736"/>
              </a:xfrm>
            </p:grpSpPr>
            <p:sp>
              <p:nvSpPr>
                <p:cNvPr id="141327" name="Oval 15"/>
                <p:cNvSpPr>
                  <a:spLocks noChangeArrowheads="1"/>
                </p:cNvSpPr>
                <p:nvPr/>
              </p:nvSpPr>
              <p:spPr bwMode="auto">
                <a:xfrm flipH="1">
                  <a:off x="4621157" y="1820052"/>
                  <a:ext cx="222111" cy="219939"/>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63" name="Group 16"/>
                <p:cNvGrpSpPr/>
                <p:nvPr/>
              </p:nvGrpSpPr>
              <p:grpSpPr bwMode="auto">
                <a:xfrm>
                  <a:off x="4642105" y="1839804"/>
                  <a:ext cx="182250" cy="177785"/>
                  <a:chOff x="6729984" y="1456944"/>
                  <a:chExt cx="176784" cy="146304"/>
                </a:xfrm>
              </p:grpSpPr>
              <p:pic>
                <p:nvPicPr>
                  <p:cNvPr id="46170" name="Picture 17"/>
                  <p:cNvPicPr>
                    <a:picLocks noChangeAspect="1" noChangeArrowheads="1"/>
                  </p:cNvPicPr>
                  <p:nvPr/>
                </p:nvPicPr>
                <p:blipFill>
                  <a:blip r:embed="rId2"/>
                  <a:srcRect/>
                  <a:stretch>
                    <a:fillRect/>
                  </a:stretch>
                </p:blipFill>
                <p:spPr bwMode="auto">
                  <a:xfrm>
                    <a:off x="6729984" y="1456944"/>
                    <a:ext cx="176784" cy="146304"/>
                  </a:xfrm>
                  <a:prstGeom prst="rect">
                    <a:avLst/>
                  </a:prstGeom>
                  <a:noFill/>
                  <a:ln w="9525">
                    <a:noFill/>
                    <a:miter lim="800000"/>
                    <a:headEnd/>
                    <a:tailEnd/>
                  </a:ln>
                </p:spPr>
              </p:pic>
              <p:sp>
                <p:nvSpPr>
                  <p:cNvPr id="46171" name="Rectangle 18"/>
                  <p:cNvSpPr>
                    <a:spLocks noChangeArrowheads="1"/>
                  </p:cNvSpPr>
                  <p:nvPr/>
                </p:nvSpPr>
                <p:spPr bwMode="auto">
                  <a:xfrm>
                    <a:off x="6755034" y="1478941"/>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64" name="Group 19"/>
                <p:cNvGrpSpPr/>
                <p:nvPr/>
              </p:nvGrpSpPr>
              <p:grpSpPr bwMode="auto">
                <a:xfrm>
                  <a:off x="4730088" y="1402750"/>
                  <a:ext cx="94267" cy="577800"/>
                  <a:chOff x="6815328" y="1097280"/>
                  <a:chExt cx="91440" cy="475488"/>
                </a:xfrm>
              </p:grpSpPr>
              <p:pic>
                <p:nvPicPr>
                  <p:cNvPr id="46168" name="Picture 20"/>
                  <p:cNvPicPr>
                    <a:picLocks noChangeAspect="1" noChangeArrowheads="1"/>
                  </p:cNvPicPr>
                  <p:nvPr/>
                </p:nvPicPr>
                <p:blipFill>
                  <a:blip r:embed="rId3"/>
                  <a:srcRect/>
                  <a:stretch>
                    <a:fillRect/>
                  </a:stretch>
                </p:blipFill>
                <p:spPr bwMode="auto">
                  <a:xfrm>
                    <a:off x="6815328" y="1097280"/>
                    <a:ext cx="91440" cy="475488"/>
                  </a:xfrm>
                  <a:prstGeom prst="rect">
                    <a:avLst/>
                  </a:prstGeom>
                  <a:noFill/>
                  <a:ln w="9525">
                    <a:noFill/>
                    <a:miter lim="800000"/>
                    <a:headEnd/>
                    <a:tailEnd/>
                  </a:ln>
                </p:spPr>
              </p:pic>
              <p:sp>
                <p:nvSpPr>
                  <p:cNvPr id="46169" name="Rectangle 21"/>
                  <p:cNvSpPr>
                    <a:spLocks noChangeArrowheads="1"/>
                  </p:cNvSpPr>
                  <p:nvPr/>
                </p:nvSpPr>
                <p:spPr bwMode="auto">
                  <a:xfrm>
                    <a:off x="6847317"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65" name="Group 22"/>
                <p:cNvGrpSpPr/>
                <p:nvPr/>
              </p:nvGrpSpPr>
              <p:grpSpPr bwMode="auto">
                <a:xfrm>
                  <a:off x="4654674" y="1402750"/>
                  <a:ext cx="100552" cy="577800"/>
                  <a:chOff x="6742176" y="1097280"/>
                  <a:chExt cx="97536" cy="475488"/>
                </a:xfrm>
              </p:grpSpPr>
              <p:pic>
                <p:nvPicPr>
                  <p:cNvPr id="46166" name="Picture 23"/>
                  <p:cNvPicPr>
                    <a:picLocks noChangeAspect="1" noChangeArrowheads="1"/>
                  </p:cNvPicPr>
                  <p:nvPr/>
                </p:nvPicPr>
                <p:blipFill>
                  <a:blip r:embed="rId4"/>
                  <a:srcRect/>
                  <a:stretch>
                    <a:fillRect/>
                  </a:stretch>
                </p:blipFill>
                <p:spPr bwMode="auto">
                  <a:xfrm>
                    <a:off x="6742176" y="1097280"/>
                    <a:ext cx="97536" cy="475488"/>
                  </a:xfrm>
                  <a:prstGeom prst="rect">
                    <a:avLst/>
                  </a:prstGeom>
                  <a:noFill/>
                  <a:ln w="9525">
                    <a:noFill/>
                    <a:miter lim="800000"/>
                    <a:headEnd/>
                    <a:tailEnd/>
                  </a:ln>
                </p:spPr>
              </p:pic>
              <p:sp>
                <p:nvSpPr>
                  <p:cNvPr id="46167" name="Rectangle 24"/>
                  <p:cNvSpPr>
                    <a:spLocks noChangeArrowheads="1"/>
                  </p:cNvSpPr>
                  <p:nvPr/>
                </p:nvSpPr>
                <p:spPr bwMode="auto">
                  <a:xfrm>
                    <a:off x="6778748"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6118" name="Group 25"/>
              <p:cNvGrpSpPr/>
              <p:nvPr/>
            </p:nvGrpSpPr>
            <p:grpSpPr bwMode="auto">
              <a:xfrm>
                <a:off x="3734206" y="1430045"/>
                <a:ext cx="220646" cy="599736"/>
                <a:chOff x="4339321" y="1440947"/>
                <a:chExt cx="220646" cy="599736"/>
              </a:xfrm>
            </p:grpSpPr>
            <p:sp>
              <p:nvSpPr>
                <p:cNvPr id="141338" name="Oval 26"/>
                <p:cNvSpPr>
                  <a:spLocks noChangeArrowheads="1"/>
                </p:cNvSpPr>
                <p:nvPr/>
              </p:nvSpPr>
              <p:spPr bwMode="auto">
                <a:xfrm flipH="1">
                  <a:off x="4339054" y="1820052"/>
                  <a:ext cx="222111" cy="219939"/>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53" name="Group 27"/>
                <p:cNvGrpSpPr/>
                <p:nvPr/>
              </p:nvGrpSpPr>
              <p:grpSpPr bwMode="auto">
                <a:xfrm>
                  <a:off x="4361447" y="1839804"/>
                  <a:ext cx="175966" cy="177785"/>
                  <a:chOff x="6236208" y="1456944"/>
                  <a:chExt cx="170688" cy="146304"/>
                </a:xfrm>
              </p:grpSpPr>
              <p:pic>
                <p:nvPicPr>
                  <p:cNvPr id="46160" name="Picture 28"/>
                  <p:cNvPicPr>
                    <a:picLocks noChangeAspect="1" noChangeArrowheads="1"/>
                  </p:cNvPicPr>
                  <p:nvPr/>
                </p:nvPicPr>
                <p:blipFill>
                  <a:blip r:embed="rId5"/>
                  <a:srcRect/>
                  <a:stretch>
                    <a:fillRect/>
                  </a:stretch>
                </p:blipFill>
                <p:spPr bwMode="auto">
                  <a:xfrm>
                    <a:off x="6236208" y="1456944"/>
                    <a:ext cx="170688" cy="146304"/>
                  </a:xfrm>
                  <a:prstGeom prst="rect">
                    <a:avLst/>
                  </a:prstGeom>
                  <a:noFill/>
                  <a:ln w="9525">
                    <a:noFill/>
                    <a:miter lim="800000"/>
                    <a:headEnd/>
                    <a:tailEnd/>
                  </a:ln>
                </p:spPr>
              </p:pic>
              <p:sp>
                <p:nvSpPr>
                  <p:cNvPr id="46161" name="Rectangle 29"/>
                  <p:cNvSpPr>
                    <a:spLocks noChangeArrowheads="1"/>
                  </p:cNvSpPr>
                  <p:nvPr/>
                </p:nvSpPr>
                <p:spPr bwMode="auto">
                  <a:xfrm>
                    <a:off x="6259853" y="1478941"/>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54" name="Group 30"/>
                <p:cNvGrpSpPr/>
                <p:nvPr/>
              </p:nvGrpSpPr>
              <p:grpSpPr bwMode="auto">
                <a:xfrm>
                  <a:off x="4436861" y="1402750"/>
                  <a:ext cx="100552" cy="577800"/>
                  <a:chOff x="6309360" y="1097280"/>
                  <a:chExt cx="97536" cy="475488"/>
                </a:xfrm>
              </p:grpSpPr>
              <p:pic>
                <p:nvPicPr>
                  <p:cNvPr id="46158" name="Picture 31"/>
                  <p:cNvPicPr>
                    <a:picLocks noChangeAspect="1" noChangeArrowheads="1"/>
                  </p:cNvPicPr>
                  <p:nvPr/>
                </p:nvPicPr>
                <p:blipFill>
                  <a:blip r:embed="rId4"/>
                  <a:srcRect/>
                  <a:stretch>
                    <a:fillRect/>
                  </a:stretch>
                </p:blipFill>
                <p:spPr bwMode="auto">
                  <a:xfrm>
                    <a:off x="6309360" y="1097280"/>
                    <a:ext cx="97536" cy="475488"/>
                  </a:xfrm>
                  <a:prstGeom prst="rect">
                    <a:avLst/>
                  </a:prstGeom>
                  <a:noFill/>
                  <a:ln w="9525">
                    <a:noFill/>
                    <a:miter lim="800000"/>
                    <a:headEnd/>
                    <a:tailEnd/>
                  </a:ln>
                </p:spPr>
              </p:pic>
              <p:sp>
                <p:nvSpPr>
                  <p:cNvPr id="46159" name="Rectangle 32"/>
                  <p:cNvSpPr>
                    <a:spLocks noChangeArrowheads="1"/>
                  </p:cNvSpPr>
                  <p:nvPr/>
                </p:nvSpPr>
                <p:spPr bwMode="auto">
                  <a:xfrm>
                    <a:off x="6345673"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55" name="Group 33"/>
                <p:cNvGrpSpPr/>
                <p:nvPr/>
              </p:nvGrpSpPr>
              <p:grpSpPr bwMode="auto">
                <a:xfrm>
                  <a:off x="4367731" y="1402750"/>
                  <a:ext cx="94267" cy="577800"/>
                  <a:chOff x="6242304" y="1097280"/>
                  <a:chExt cx="91440" cy="475488"/>
                </a:xfrm>
              </p:grpSpPr>
              <p:pic>
                <p:nvPicPr>
                  <p:cNvPr id="46156" name="Picture 34"/>
                  <p:cNvPicPr>
                    <a:picLocks noChangeAspect="1" noChangeArrowheads="1"/>
                  </p:cNvPicPr>
                  <p:nvPr/>
                </p:nvPicPr>
                <p:blipFill>
                  <a:blip r:embed="rId3"/>
                  <a:srcRect/>
                  <a:stretch>
                    <a:fillRect/>
                  </a:stretch>
                </p:blipFill>
                <p:spPr bwMode="auto">
                  <a:xfrm>
                    <a:off x="6242304" y="1097280"/>
                    <a:ext cx="91440" cy="475488"/>
                  </a:xfrm>
                  <a:prstGeom prst="rect">
                    <a:avLst/>
                  </a:prstGeom>
                  <a:noFill/>
                  <a:ln w="9525">
                    <a:noFill/>
                    <a:miter lim="800000"/>
                    <a:headEnd/>
                    <a:tailEnd/>
                  </a:ln>
                </p:spPr>
              </p:pic>
              <p:sp>
                <p:nvSpPr>
                  <p:cNvPr id="46157" name="Rectangle 35"/>
                  <p:cNvSpPr>
                    <a:spLocks noChangeArrowheads="1"/>
                  </p:cNvSpPr>
                  <p:nvPr/>
                </p:nvSpPr>
                <p:spPr bwMode="auto">
                  <a:xfrm>
                    <a:off x="6277104"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6119" name="Group 36"/>
              <p:cNvGrpSpPr/>
              <p:nvPr/>
            </p:nvGrpSpPr>
            <p:grpSpPr bwMode="auto">
              <a:xfrm>
                <a:off x="5265685" y="1430045"/>
                <a:ext cx="220646" cy="599736"/>
                <a:chOff x="5670727" y="1440947"/>
                <a:chExt cx="220646" cy="599736"/>
              </a:xfrm>
            </p:grpSpPr>
            <p:sp>
              <p:nvSpPr>
                <p:cNvPr id="141349" name="Oval 37"/>
                <p:cNvSpPr>
                  <a:spLocks noChangeArrowheads="1"/>
                </p:cNvSpPr>
                <p:nvPr/>
              </p:nvSpPr>
              <p:spPr bwMode="auto">
                <a:xfrm flipH="1">
                  <a:off x="5666763" y="1820052"/>
                  <a:ext cx="223338" cy="219939"/>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43" name="Group 38"/>
                <p:cNvGrpSpPr/>
                <p:nvPr/>
              </p:nvGrpSpPr>
              <p:grpSpPr bwMode="auto">
                <a:xfrm>
                  <a:off x="5688504" y="1839804"/>
                  <a:ext cx="182250" cy="177785"/>
                  <a:chOff x="7717536" y="1456944"/>
                  <a:chExt cx="176784" cy="146304"/>
                </a:xfrm>
              </p:grpSpPr>
              <p:pic>
                <p:nvPicPr>
                  <p:cNvPr id="46150" name="Picture 39"/>
                  <p:cNvPicPr>
                    <a:picLocks noChangeAspect="1" noChangeArrowheads="1"/>
                  </p:cNvPicPr>
                  <p:nvPr/>
                </p:nvPicPr>
                <p:blipFill>
                  <a:blip r:embed="rId2"/>
                  <a:srcRect/>
                  <a:stretch>
                    <a:fillRect/>
                  </a:stretch>
                </p:blipFill>
                <p:spPr bwMode="auto">
                  <a:xfrm>
                    <a:off x="7717536" y="1456944"/>
                    <a:ext cx="176784" cy="146304"/>
                  </a:xfrm>
                  <a:prstGeom prst="rect">
                    <a:avLst/>
                  </a:prstGeom>
                  <a:noFill/>
                  <a:ln w="9525">
                    <a:noFill/>
                    <a:miter lim="800000"/>
                    <a:headEnd/>
                    <a:tailEnd/>
                  </a:ln>
                </p:spPr>
              </p:pic>
              <p:sp>
                <p:nvSpPr>
                  <p:cNvPr id="46151" name="Rectangle 40"/>
                  <p:cNvSpPr>
                    <a:spLocks noChangeArrowheads="1"/>
                  </p:cNvSpPr>
                  <p:nvPr/>
                </p:nvSpPr>
                <p:spPr bwMode="auto">
                  <a:xfrm>
                    <a:off x="7745398" y="1478941"/>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44" name="Group 41"/>
                <p:cNvGrpSpPr/>
                <p:nvPr/>
              </p:nvGrpSpPr>
              <p:grpSpPr bwMode="auto">
                <a:xfrm>
                  <a:off x="5776487" y="1402750"/>
                  <a:ext cx="94267" cy="577800"/>
                  <a:chOff x="7802880" y="1097280"/>
                  <a:chExt cx="91440" cy="475488"/>
                </a:xfrm>
              </p:grpSpPr>
              <p:pic>
                <p:nvPicPr>
                  <p:cNvPr id="46148" name="Picture 42"/>
                  <p:cNvPicPr>
                    <a:picLocks noChangeAspect="1" noChangeArrowheads="1"/>
                  </p:cNvPicPr>
                  <p:nvPr/>
                </p:nvPicPr>
                <p:blipFill>
                  <a:blip r:embed="rId3"/>
                  <a:srcRect/>
                  <a:stretch>
                    <a:fillRect/>
                  </a:stretch>
                </p:blipFill>
                <p:spPr bwMode="auto">
                  <a:xfrm>
                    <a:off x="7802880" y="1097280"/>
                    <a:ext cx="91440" cy="475488"/>
                  </a:xfrm>
                  <a:prstGeom prst="rect">
                    <a:avLst/>
                  </a:prstGeom>
                  <a:noFill/>
                  <a:ln w="9525">
                    <a:noFill/>
                    <a:miter lim="800000"/>
                    <a:headEnd/>
                    <a:tailEnd/>
                  </a:ln>
                </p:spPr>
              </p:pic>
              <p:sp>
                <p:nvSpPr>
                  <p:cNvPr id="46149" name="Rectangle 43"/>
                  <p:cNvSpPr>
                    <a:spLocks noChangeArrowheads="1"/>
                  </p:cNvSpPr>
                  <p:nvPr/>
                </p:nvSpPr>
                <p:spPr bwMode="auto">
                  <a:xfrm>
                    <a:off x="7837681"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45" name="Group 44"/>
                <p:cNvGrpSpPr/>
                <p:nvPr/>
              </p:nvGrpSpPr>
              <p:grpSpPr bwMode="auto">
                <a:xfrm>
                  <a:off x="5707358" y="1402750"/>
                  <a:ext cx="94267" cy="577800"/>
                  <a:chOff x="7735824" y="1097280"/>
                  <a:chExt cx="91440" cy="475488"/>
                </a:xfrm>
              </p:grpSpPr>
              <p:pic>
                <p:nvPicPr>
                  <p:cNvPr id="46146" name="Picture 45"/>
                  <p:cNvPicPr>
                    <a:picLocks noChangeAspect="1" noChangeArrowheads="1"/>
                  </p:cNvPicPr>
                  <p:nvPr/>
                </p:nvPicPr>
                <p:blipFill>
                  <a:blip r:embed="rId3"/>
                  <a:srcRect/>
                  <a:stretch>
                    <a:fillRect/>
                  </a:stretch>
                </p:blipFill>
                <p:spPr bwMode="auto">
                  <a:xfrm>
                    <a:off x="7735824" y="1097280"/>
                    <a:ext cx="91440" cy="475488"/>
                  </a:xfrm>
                  <a:prstGeom prst="rect">
                    <a:avLst/>
                  </a:prstGeom>
                  <a:noFill/>
                  <a:ln w="9525">
                    <a:noFill/>
                    <a:miter lim="800000"/>
                    <a:headEnd/>
                    <a:tailEnd/>
                  </a:ln>
                </p:spPr>
              </p:pic>
              <p:sp>
                <p:nvSpPr>
                  <p:cNvPr id="46147" name="Rectangle 46"/>
                  <p:cNvSpPr>
                    <a:spLocks noChangeArrowheads="1"/>
                  </p:cNvSpPr>
                  <p:nvPr/>
                </p:nvSpPr>
                <p:spPr bwMode="auto">
                  <a:xfrm>
                    <a:off x="7769112"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6120" name="Group 47"/>
              <p:cNvGrpSpPr/>
              <p:nvPr/>
            </p:nvGrpSpPr>
            <p:grpSpPr bwMode="auto">
              <a:xfrm>
                <a:off x="4755192" y="1430045"/>
                <a:ext cx="220646" cy="599736"/>
                <a:chOff x="5388619" y="1440947"/>
                <a:chExt cx="220646" cy="599736"/>
              </a:xfrm>
            </p:grpSpPr>
            <p:sp>
              <p:nvSpPr>
                <p:cNvPr id="141360" name="Oval 48"/>
                <p:cNvSpPr>
                  <a:spLocks noChangeArrowheads="1"/>
                </p:cNvSpPr>
                <p:nvPr/>
              </p:nvSpPr>
              <p:spPr bwMode="auto">
                <a:xfrm flipH="1">
                  <a:off x="5388341" y="1820052"/>
                  <a:ext cx="219657" cy="219939"/>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33" name="Group 49"/>
                <p:cNvGrpSpPr/>
                <p:nvPr/>
              </p:nvGrpSpPr>
              <p:grpSpPr bwMode="auto">
                <a:xfrm>
                  <a:off x="5407846" y="1839804"/>
                  <a:ext cx="182250" cy="177785"/>
                  <a:chOff x="7223760" y="1456944"/>
                  <a:chExt cx="176784" cy="146304"/>
                </a:xfrm>
              </p:grpSpPr>
              <p:pic>
                <p:nvPicPr>
                  <p:cNvPr id="46140" name="Picture 50"/>
                  <p:cNvPicPr>
                    <a:picLocks noChangeAspect="1" noChangeArrowheads="1"/>
                  </p:cNvPicPr>
                  <p:nvPr/>
                </p:nvPicPr>
                <p:blipFill>
                  <a:blip r:embed="rId2"/>
                  <a:srcRect/>
                  <a:stretch>
                    <a:fillRect/>
                  </a:stretch>
                </p:blipFill>
                <p:spPr bwMode="auto">
                  <a:xfrm>
                    <a:off x="7223760" y="1456944"/>
                    <a:ext cx="176784" cy="146304"/>
                  </a:xfrm>
                  <a:prstGeom prst="rect">
                    <a:avLst/>
                  </a:prstGeom>
                  <a:noFill/>
                  <a:ln w="9525">
                    <a:noFill/>
                    <a:miter lim="800000"/>
                    <a:headEnd/>
                    <a:tailEnd/>
                  </a:ln>
                </p:spPr>
              </p:pic>
              <p:sp>
                <p:nvSpPr>
                  <p:cNvPr id="46141" name="Rectangle 51"/>
                  <p:cNvSpPr>
                    <a:spLocks noChangeArrowheads="1"/>
                  </p:cNvSpPr>
                  <p:nvPr/>
                </p:nvSpPr>
                <p:spPr bwMode="auto">
                  <a:xfrm>
                    <a:off x="7250217" y="1478941"/>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34" name="Group 52"/>
                <p:cNvGrpSpPr/>
                <p:nvPr/>
              </p:nvGrpSpPr>
              <p:grpSpPr bwMode="auto">
                <a:xfrm>
                  <a:off x="5489544" y="1402750"/>
                  <a:ext cx="94267" cy="577800"/>
                  <a:chOff x="7303008" y="1097280"/>
                  <a:chExt cx="91440" cy="475488"/>
                </a:xfrm>
              </p:grpSpPr>
              <p:pic>
                <p:nvPicPr>
                  <p:cNvPr id="46138" name="Picture 53"/>
                  <p:cNvPicPr>
                    <a:picLocks noChangeAspect="1" noChangeArrowheads="1"/>
                  </p:cNvPicPr>
                  <p:nvPr/>
                </p:nvPicPr>
                <p:blipFill>
                  <a:blip r:embed="rId3"/>
                  <a:srcRect/>
                  <a:stretch>
                    <a:fillRect/>
                  </a:stretch>
                </p:blipFill>
                <p:spPr bwMode="auto">
                  <a:xfrm>
                    <a:off x="7303008" y="1097280"/>
                    <a:ext cx="91440" cy="475488"/>
                  </a:xfrm>
                  <a:prstGeom prst="rect">
                    <a:avLst/>
                  </a:prstGeom>
                  <a:noFill/>
                  <a:ln w="9525">
                    <a:noFill/>
                    <a:miter lim="800000"/>
                    <a:headEnd/>
                    <a:tailEnd/>
                  </a:ln>
                </p:spPr>
              </p:pic>
              <p:sp>
                <p:nvSpPr>
                  <p:cNvPr id="46139" name="Rectangle 54"/>
                  <p:cNvSpPr>
                    <a:spLocks noChangeArrowheads="1"/>
                  </p:cNvSpPr>
                  <p:nvPr/>
                </p:nvSpPr>
                <p:spPr bwMode="auto">
                  <a:xfrm>
                    <a:off x="7336037"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35" name="Group 55"/>
                <p:cNvGrpSpPr/>
                <p:nvPr/>
              </p:nvGrpSpPr>
              <p:grpSpPr bwMode="auto">
                <a:xfrm>
                  <a:off x="5420415" y="1402750"/>
                  <a:ext cx="94267" cy="577800"/>
                  <a:chOff x="7235952" y="1097280"/>
                  <a:chExt cx="91440" cy="475488"/>
                </a:xfrm>
              </p:grpSpPr>
              <p:pic>
                <p:nvPicPr>
                  <p:cNvPr id="46136" name="Picture 56"/>
                  <p:cNvPicPr>
                    <a:picLocks noChangeAspect="1" noChangeArrowheads="1"/>
                  </p:cNvPicPr>
                  <p:nvPr/>
                </p:nvPicPr>
                <p:blipFill>
                  <a:blip r:embed="rId3"/>
                  <a:srcRect/>
                  <a:stretch>
                    <a:fillRect/>
                  </a:stretch>
                </p:blipFill>
                <p:spPr bwMode="auto">
                  <a:xfrm>
                    <a:off x="7235952" y="1097280"/>
                    <a:ext cx="91440" cy="475488"/>
                  </a:xfrm>
                  <a:prstGeom prst="rect">
                    <a:avLst/>
                  </a:prstGeom>
                  <a:noFill/>
                  <a:ln w="9525">
                    <a:noFill/>
                    <a:miter lim="800000"/>
                    <a:headEnd/>
                    <a:tailEnd/>
                  </a:ln>
                </p:spPr>
              </p:pic>
              <p:sp>
                <p:nvSpPr>
                  <p:cNvPr id="46137" name="Rectangle 57"/>
                  <p:cNvSpPr>
                    <a:spLocks noChangeArrowheads="1"/>
                  </p:cNvSpPr>
                  <p:nvPr/>
                </p:nvSpPr>
                <p:spPr bwMode="auto">
                  <a:xfrm>
                    <a:off x="7267468"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nvGrpSpPr>
              <p:cNvPr id="46121" name="Group 58"/>
              <p:cNvGrpSpPr/>
              <p:nvPr/>
            </p:nvGrpSpPr>
            <p:grpSpPr bwMode="auto">
              <a:xfrm>
                <a:off x="5776177" y="1430045"/>
                <a:ext cx="220646" cy="599736"/>
                <a:chOff x="6720025" y="1419143"/>
                <a:chExt cx="220646" cy="599736"/>
              </a:xfrm>
            </p:grpSpPr>
            <p:sp>
              <p:nvSpPr>
                <p:cNvPr id="141371" name="Oval 59"/>
                <p:cNvSpPr>
                  <a:spLocks noChangeArrowheads="1"/>
                </p:cNvSpPr>
                <p:nvPr/>
              </p:nvSpPr>
              <p:spPr bwMode="auto">
                <a:xfrm flipH="1">
                  <a:off x="6716057" y="1798248"/>
                  <a:ext cx="224566" cy="219939"/>
                </a:xfrm>
                <a:prstGeom prst="ellipse">
                  <a:avLst/>
                </a:prstGeom>
                <a:gradFill rotWithShape="0">
                  <a:gsLst>
                    <a:gs pos="0">
                      <a:srgbClr val="FFFFFF"/>
                    </a:gs>
                    <a:gs pos="17000">
                      <a:srgbClr val="A6A6A6"/>
                    </a:gs>
                    <a:gs pos="35001">
                      <a:srgbClr val="F2F2F2"/>
                    </a:gs>
                    <a:gs pos="55000">
                      <a:srgbClr val="A6A6A6"/>
                    </a:gs>
                    <a:gs pos="75000">
                      <a:srgbClr val="F2F2F2"/>
                    </a:gs>
                    <a:gs pos="100000">
                      <a:srgbClr val="A6A6A6"/>
                    </a:gs>
                    <a:gs pos="100000">
                      <a:srgbClr val="A6A6A6"/>
                    </a:gs>
                  </a:gsLst>
                  <a:lin ang="2700000" scaled="1"/>
                </a:gradFill>
                <a:ln w="9525">
                  <a:noFill/>
                  <a:round/>
                </a:ln>
                <a:effectLst>
                  <a:outerShdw dist="12699" dir="2700191" algn="tl" rotWithShape="0">
                    <a:srgbClr val="000000">
                      <a:alpha val="39999"/>
                    </a:srgbClr>
                  </a:outerShdw>
                </a:effectLst>
              </p:spPr>
              <p:txBody>
                <a:bodyPr lIns="121917" tIns="60958" rIns="121917" bIns="60958" anchor="ctr"/>
                <a:lstStyle/>
                <a:p>
                  <a:pPr algn="ctr" defTabSz="1219200" eaLnBrk="0" hangingPunct="0">
                    <a:defRPr/>
                  </a:pPr>
                  <a:endParaRPr lang="zh-CN" altLang="en-US" sz="2400">
                    <a:solidFill>
                      <a:srgbClr val="FFFFFF"/>
                    </a:solidFill>
                    <a:latin typeface="Calibri" panose="020F0502020204030204" pitchFamily="34" charset="0"/>
                    <a:sym typeface="Arial" panose="020B0604020202020204" pitchFamily="34" charset="0"/>
                  </a:endParaRPr>
                </a:p>
              </p:txBody>
            </p:sp>
            <p:grpSp>
              <p:nvGrpSpPr>
                <p:cNvPr id="46123" name="Group 60"/>
                <p:cNvGrpSpPr/>
                <p:nvPr/>
              </p:nvGrpSpPr>
              <p:grpSpPr bwMode="auto">
                <a:xfrm>
                  <a:off x="6742637" y="1818000"/>
                  <a:ext cx="175966" cy="177785"/>
                  <a:chOff x="8217408" y="1456944"/>
                  <a:chExt cx="170688" cy="146304"/>
                </a:xfrm>
              </p:grpSpPr>
              <p:pic>
                <p:nvPicPr>
                  <p:cNvPr id="46130" name="Picture 61"/>
                  <p:cNvPicPr>
                    <a:picLocks noChangeAspect="1" noChangeArrowheads="1"/>
                  </p:cNvPicPr>
                  <p:nvPr/>
                </p:nvPicPr>
                <p:blipFill>
                  <a:blip r:embed="rId5"/>
                  <a:srcRect/>
                  <a:stretch>
                    <a:fillRect/>
                  </a:stretch>
                </p:blipFill>
                <p:spPr bwMode="auto">
                  <a:xfrm>
                    <a:off x="8217408" y="1456944"/>
                    <a:ext cx="170688" cy="146304"/>
                  </a:xfrm>
                  <a:prstGeom prst="rect">
                    <a:avLst/>
                  </a:prstGeom>
                  <a:noFill/>
                  <a:ln w="9525">
                    <a:noFill/>
                    <a:miter lim="800000"/>
                    <a:headEnd/>
                    <a:tailEnd/>
                  </a:ln>
                </p:spPr>
              </p:pic>
              <p:sp>
                <p:nvSpPr>
                  <p:cNvPr id="46131" name="Rectangle 62"/>
                  <p:cNvSpPr>
                    <a:spLocks noChangeArrowheads="1"/>
                  </p:cNvSpPr>
                  <p:nvPr/>
                </p:nvSpPr>
                <p:spPr bwMode="auto">
                  <a:xfrm>
                    <a:off x="8240580" y="1478941"/>
                    <a:ext cx="123823" cy="105048"/>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24" name="Group 63"/>
                <p:cNvGrpSpPr/>
                <p:nvPr/>
              </p:nvGrpSpPr>
              <p:grpSpPr bwMode="auto">
                <a:xfrm>
                  <a:off x="6824336" y="1380946"/>
                  <a:ext cx="100552" cy="577800"/>
                  <a:chOff x="8296656" y="1097280"/>
                  <a:chExt cx="97536" cy="475488"/>
                </a:xfrm>
              </p:grpSpPr>
              <p:pic>
                <p:nvPicPr>
                  <p:cNvPr id="46128" name="Picture 64"/>
                  <p:cNvPicPr>
                    <a:picLocks noChangeAspect="1" noChangeArrowheads="1"/>
                  </p:cNvPicPr>
                  <p:nvPr/>
                </p:nvPicPr>
                <p:blipFill>
                  <a:blip r:embed="rId4"/>
                  <a:srcRect/>
                  <a:stretch>
                    <a:fillRect/>
                  </a:stretch>
                </p:blipFill>
                <p:spPr bwMode="auto">
                  <a:xfrm>
                    <a:off x="8296656" y="1097280"/>
                    <a:ext cx="97536" cy="475488"/>
                  </a:xfrm>
                  <a:prstGeom prst="rect">
                    <a:avLst/>
                  </a:prstGeom>
                  <a:noFill/>
                  <a:ln w="9525">
                    <a:noFill/>
                    <a:miter lim="800000"/>
                    <a:headEnd/>
                    <a:tailEnd/>
                  </a:ln>
                </p:spPr>
              </p:pic>
              <p:sp>
                <p:nvSpPr>
                  <p:cNvPr id="46129" name="Rectangle 65"/>
                  <p:cNvSpPr>
                    <a:spLocks noChangeArrowheads="1"/>
                  </p:cNvSpPr>
                  <p:nvPr/>
                </p:nvSpPr>
                <p:spPr bwMode="auto">
                  <a:xfrm>
                    <a:off x="8332863"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nvGrpSpPr>
                <p:cNvPr id="46125" name="Group 66"/>
                <p:cNvGrpSpPr/>
                <p:nvPr/>
              </p:nvGrpSpPr>
              <p:grpSpPr bwMode="auto">
                <a:xfrm>
                  <a:off x="6755206" y="1380946"/>
                  <a:ext cx="94267" cy="577800"/>
                  <a:chOff x="8229600" y="1097280"/>
                  <a:chExt cx="91440" cy="475488"/>
                </a:xfrm>
              </p:grpSpPr>
              <p:pic>
                <p:nvPicPr>
                  <p:cNvPr id="46126" name="Picture 67"/>
                  <p:cNvPicPr>
                    <a:picLocks noChangeAspect="1" noChangeArrowheads="1"/>
                  </p:cNvPicPr>
                  <p:nvPr/>
                </p:nvPicPr>
                <p:blipFill>
                  <a:blip r:embed="rId3"/>
                  <a:srcRect/>
                  <a:stretch>
                    <a:fillRect/>
                  </a:stretch>
                </p:blipFill>
                <p:spPr bwMode="auto">
                  <a:xfrm>
                    <a:off x="8229600" y="1097280"/>
                    <a:ext cx="91440" cy="475488"/>
                  </a:xfrm>
                  <a:prstGeom prst="rect">
                    <a:avLst/>
                  </a:prstGeom>
                  <a:noFill/>
                  <a:ln w="9525">
                    <a:noFill/>
                    <a:miter lim="800000"/>
                    <a:headEnd/>
                    <a:tailEnd/>
                  </a:ln>
                </p:spPr>
              </p:pic>
              <p:sp>
                <p:nvSpPr>
                  <p:cNvPr id="46127" name="Rectangle 68"/>
                  <p:cNvSpPr>
                    <a:spLocks noChangeArrowheads="1"/>
                  </p:cNvSpPr>
                  <p:nvPr/>
                </p:nvSpPr>
                <p:spPr bwMode="auto">
                  <a:xfrm>
                    <a:off x="8264294" y="1132457"/>
                    <a:ext cx="18076" cy="401634"/>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grpSp>
        </p:grpSp>
        <p:grpSp>
          <p:nvGrpSpPr>
            <p:cNvPr id="46113" name="Group 69"/>
            <p:cNvGrpSpPr/>
            <p:nvPr/>
          </p:nvGrpSpPr>
          <p:grpSpPr bwMode="auto">
            <a:xfrm>
              <a:off x="724698" y="1483612"/>
              <a:ext cx="499803" cy="902167"/>
              <a:chOff x="5620512" y="1645920"/>
              <a:chExt cx="499872" cy="902208"/>
            </a:xfrm>
          </p:grpSpPr>
          <p:pic>
            <p:nvPicPr>
              <p:cNvPr id="46115" name="Picture 70"/>
              <p:cNvPicPr>
                <a:picLocks noChangeAspect="1" noChangeArrowheads="1"/>
              </p:cNvPicPr>
              <p:nvPr/>
            </p:nvPicPr>
            <p:blipFill>
              <a:blip r:embed="rId6"/>
              <a:srcRect/>
              <a:stretch>
                <a:fillRect/>
              </a:stretch>
            </p:blipFill>
            <p:spPr bwMode="auto">
              <a:xfrm>
                <a:off x="5620512" y="1645920"/>
                <a:ext cx="499872" cy="902208"/>
              </a:xfrm>
              <a:prstGeom prst="rect">
                <a:avLst/>
              </a:prstGeom>
              <a:noFill/>
              <a:ln w="9525">
                <a:noFill/>
                <a:miter lim="800000"/>
                <a:headEnd/>
                <a:tailEnd/>
              </a:ln>
            </p:spPr>
          </p:pic>
          <p:sp>
            <p:nvSpPr>
              <p:cNvPr id="46116" name="Rectangle 71"/>
              <p:cNvSpPr>
                <a:spLocks noChangeArrowheads="1"/>
              </p:cNvSpPr>
              <p:nvPr/>
            </p:nvSpPr>
            <p:spPr bwMode="auto">
              <a:xfrm>
                <a:off x="5651500" y="1674808"/>
                <a:ext cx="422697" cy="825075"/>
              </a:xfrm>
              <a:prstGeom prst="rect">
                <a:avLst/>
              </a:prstGeom>
              <a:noFill/>
              <a:ln w="9525">
                <a:noFill/>
                <a:miter lim="800000"/>
              </a:ln>
            </p:spPr>
            <p:txBody>
              <a:bodyPr lIns="121917" tIns="60958" rIns="121917" bIns="60958" anchor="ctr"/>
              <a:lstStyle/>
              <a:p>
                <a:pPr algn="ctr" defTabSz="1219200" eaLnBrk="0" hangingPunct="0"/>
                <a:endParaRPr lang="zh-CN" altLang="en-US" sz="1900">
                  <a:solidFill>
                    <a:srgbClr val="FFFFFF"/>
                  </a:solidFill>
                  <a:latin typeface="Calibri" panose="020F0502020204030204" pitchFamily="34" charset="0"/>
                  <a:sym typeface="Arial" panose="020B0604020202020204" pitchFamily="34" charset="0"/>
                </a:endParaRPr>
              </a:p>
            </p:txBody>
          </p:sp>
        </p:grpSp>
        <p:sp>
          <p:nvSpPr>
            <p:cNvPr id="141384" name="Rectangle 72"/>
            <p:cNvSpPr>
              <a:spLocks noChangeArrowheads="1"/>
            </p:cNvSpPr>
            <p:nvPr/>
          </p:nvSpPr>
          <p:spPr bwMode="auto">
            <a:xfrm>
              <a:off x="1116263" y="1510576"/>
              <a:ext cx="2599321" cy="2705259"/>
            </a:xfrm>
            <a:prstGeom prst="rect">
              <a:avLst/>
            </a:prstGeom>
            <a:noFill/>
            <a:ln w="9525">
              <a:noFill/>
              <a:miter lim="800000"/>
            </a:ln>
          </p:spPr>
          <p:txBody>
            <a:bodyPr lIns="0" tIns="0" rIns="0" bIns="0">
              <a:spAutoFit/>
            </a:bodyPr>
            <a:lstStyle/>
            <a:p>
              <a:pPr indent="152400" defTabSz="1219200" eaLnBrk="0" hangingPunct="0">
                <a:lnSpc>
                  <a:spcPct val="150000"/>
                </a:lnSpc>
                <a:defRPr/>
              </a:pPr>
              <a:r>
                <a:rPr lang="zh-CN" altLang="en-US" sz="1900">
                  <a:solidFill>
                    <a:srgbClr val="000000"/>
                  </a:solidFill>
                  <a:latin typeface="方正粗谭黑简体"/>
                  <a:ea typeface="方正粗谭黑简体"/>
                  <a:cs typeface="方正粗谭黑简体"/>
                  <a:sym typeface="Calibri" panose="020F0502020204030204" pitchFamily="34" charset="0"/>
                </a:rPr>
                <a:t>纳税人有中国公民身份号码的，以中国公民身份号码为纳税人识别号；纳税人没有中国公民身份号码的，由税务机关赋予其纳税人识别号。</a:t>
              </a:r>
              <a:endParaRPr lang="zh-CN" altLang="zh-CN" sz="2400">
                <a:solidFill>
                  <a:srgbClr val="000000"/>
                </a:solidFill>
                <a:sym typeface="Arial" panose="020B0604020202020204" pitchFamily="34" charset="0"/>
              </a:endParaRPr>
            </a:p>
            <a:p>
              <a:pPr indent="152400" defTabSz="1219200" eaLnBrk="0" hangingPunct="0">
                <a:lnSpc>
                  <a:spcPct val="150000"/>
                </a:lnSpc>
                <a:defRPr/>
              </a:pPr>
              <a:r>
                <a:rPr lang="zh-CN" altLang="en-US" sz="1900">
                  <a:solidFill>
                    <a:srgbClr val="000000"/>
                  </a:solidFill>
                  <a:latin typeface="方正粗谭黑简体"/>
                  <a:ea typeface="方正粗谭黑简体"/>
                  <a:cs typeface="方正粗谭黑简体"/>
                  <a:sym typeface="Calibri" panose="020F0502020204030204" pitchFamily="34" charset="0"/>
                </a:rPr>
                <a:t>扣缴义务人扣缴税款时，纳税人应当向扣缴义务人提供纳税人识别号。</a:t>
              </a:r>
              <a:endParaRPr lang="zh-CN" altLang="zh-CN" sz="2400">
                <a:solidFill>
                  <a:srgbClr val="000000"/>
                </a:solidFill>
                <a:sym typeface="Arial" panose="020B0604020202020204" pitchFamily="34" charset="0"/>
              </a:endParaRPr>
            </a:p>
            <a:p>
              <a:pPr indent="152400" algn="r" defTabSz="1219200" eaLnBrk="0" hangingPunct="0">
                <a:lnSpc>
                  <a:spcPct val="150000"/>
                </a:lnSpc>
                <a:defRPr/>
              </a:pPr>
              <a:r>
                <a:rPr lang="en-US" altLang="zh-CN" sz="1600">
                  <a:solidFill>
                    <a:srgbClr val="0070C0"/>
                  </a:solidFill>
                  <a:effectLst>
                    <a:outerShdw blurRad="38100" dist="38100" dir="2700000" algn="tl">
                      <a:srgbClr val="C0C0C0"/>
                    </a:outerShdw>
                  </a:effectLst>
                  <a:latin typeface="Arial" panose="020B0604020202020204"/>
                  <a:ea typeface="楷体_GB2312" pitchFamily="49" charset="-122"/>
                  <a:sym typeface="Calibri" panose="020F0502020204030204" pitchFamily="34" charset="0"/>
                </a:rPr>
                <a:t>——</a:t>
              </a:r>
              <a:r>
                <a:rPr lang="zh-CN" altLang="zh-CN" sz="1600">
                  <a:solidFill>
                    <a:srgbClr val="0070C0"/>
                  </a:solidFill>
                  <a:effectLst>
                    <a:outerShdw blurRad="38100" dist="38100" dir="2700000" algn="tl">
                      <a:srgbClr val="C0C0C0"/>
                    </a:outerShdw>
                  </a:effectLst>
                  <a:latin typeface="楷体_GB2312" pitchFamily="49" charset="-122"/>
                  <a:ea typeface="楷体_GB2312" pitchFamily="49" charset="-122"/>
                  <a:sym typeface="宋体" panose="02010600030101010101" pitchFamily="2" charset="-122"/>
                </a:rPr>
                <a:t>新个人所得税法第九条</a:t>
              </a:r>
              <a:endParaRPr lang="zh-CN" altLang="zh-CN" sz="2400">
                <a:solidFill>
                  <a:srgbClr val="000000"/>
                </a:solidFill>
                <a:sym typeface="Arial" panose="020B0604020202020204" pitchFamily="34" charset="0"/>
              </a:endParaRPr>
            </a:p>
          </p:txBody>
        </p:sp>
      </p:grpSp>
      <p:grpSp>
        <p:nvGrpSpPr>
          <p:cNvPr id="46083" name="Group 73"/>
          <p:cNvGrpSpPr/>
          <p:nvPr/>
        </p:nvGrpSpPr>
        <p:grpSpPr bwMode="auto">
          <a:xfrm>
            <a:off x="1943100" y="3335338"/>
            <a:ext cx="3097213" cy="996950"/>
            <a:chOff x="1457646" y="2501792"/>
            <a:chExt cx="2322288" cy="747733"/>
          </a:xfrm>
        </p:grpSpPr>
        <p:grpSp>
          <p:nvGrpSpPr>
            <p:cNvPr id="46101" name="Group 74"/>
            <p:cNvGrpSpPr/>
            <p:nvPr/>
          </p:nvGrpSpPr>
          <p:grpSpPr bwMode="auto">
            <a:xfrm>
              <a:off x="1457646" y="2501792"/>
              <a:ext cx="2250282" cy="747733"/>
              <a:chOff x="1962150" y="1238250"/>
              <a:chExt cx="3924300" cy="2019300"/>
            </a:xfrm>
          </p:grpSpPr>
          <p:sp>
            <p:nvSpPr>
              <p:cNvPr id="46105" name="Freeform 75"/>
              <p:cNvSpPr/>
              <p:nvPr/>
            </p:nvSpPr>
            <p:spPr bwMode="auto">
              <a:xfrm flipH="1">
                <a:off x="1962150" y="1238250"/>
                <a:ext cx="3925303" cy="2019300"/>
              </a:xfrm>
              <a:custGeom>
                <a:avLst/>
                <a:gdLst>
                  <a:gd name="T0" fmla="*/ 584224 w 3925303"/>
                  <a:gd name="T1" fmla="*/ 0 h 2019300"/>
                  <a:gd name="T2" fmla="*/ 3925303 w 3925303"/>
                  <a:gd name="T3" fmla="*/ 0 h 2019300"/>
                  <a:gd name="T4" fmla="*/ 3925303 w 3925303"/>
                  <a:gd name="T5" fmla="*/ 0 h 2019300"/>
                  <a:gd name="T6" fmla="*/ 3925303 w 3925303"/>
                  <a:gd name="T7" fmla="*/ 1435076 h 2019300"/>
                  <a:gd name="T8" fmla="*/ 3341079 w 3925303"/>
                  <a:gd name="T9" fmla="*/ 2019300 h 2019300"/>
                  <a:gd name="T10" fmla="*/ 0 w 3925303"/>
                  <a:gd name="T11" fmla="*/ 2019300 h 2019300"/>
                  <a:gd name="T12" fmla="*/ 0 w 3925303"/>
                  <a:gd name="T13" fmla="*/ 2019300 h 2019300"/>
                  <a:gd name="T14" fmla="*/ 0 w 3925303"/>
                  <a:gd name="T15" fmla="*/ 584224 h 2019300"/>
                  <a:gd name="T16" fmla="*/ 584224 w 3925303"/>
                  <a:gd name="T17" fmla="*/ 0 h 2019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5303"/>
                  <a:gd name="T28" fmla="*/ 0 h 2019300"/>
                  <a:gd name="T29" fmla="*/ 3925303 w 3925303"/>
                  <a:gd name="T30" fmla="*/ 2019300 h 2019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5303" h="2019300">
                    <a:moveTo>
                      <a:pt x="584224" y="0"/>
                    </a:moveTo>
                    <a:lnTo>
                      <a:pt x="3925303" y="0"/>
                    </a:lnTo>
                    <a:lnTo>
                      <a:pt x="3925303" y="1435076"/>
                    </a:lnTo>
                    <a:cubicBezTo>
                      <a:pt x="3925303" y="1757734"/>
                      <a:pt x="3663737" y="2019300"/>
                      <a:pt x="3341079" y="2019300"/>
                    </a:cubicBezTo>
                    <a:lnTo>
                      <a:pt x="0" y="2019300"/>
                    </a:lnTo>
                    <a:lnTo>
                      <a:pt x="0" y="584224"/>
                    </a:lnTo>
                    <a:cubicBezTo>
                      <a:pt x="0" y="261566"/>
                      <a:pt x="261566" y="0"/>
                      <a:pt x="584224" y="0"/>
                    </a:cubicBezTo>
                  </a:path>
                </a:pathLst>
              </a:custGeom>
              <a:solidFill>
                <a:srgbClr val="4F81BD"/>
              </a:solidFill>
              <a:ln w="12700">
                <a:solidFill>
                  <a:srgbClr val="385D8A"/>
                </a:solidFill>
                <a:round/>
              </a:ln>
            </p:spPr>
            <p:txBody>
              <a:bodyPr/>
              <a:lstStyle/>
              <a:p>
                <a:endParaRPr lang="zh-CN" altLang="en-US"/>
              </a:p>
            </p:txBody>
          </p:sp>
          <p:grpSp>
            <p:nvGrpSpPr>
              <p:cNvPr id="46106" name="Group 76"/>
              <p:cNvGrpSpPr/>
              <p:nvPr/>
            </p:nvGrpSpPr>
            <p:grpSpPr bwMode="auto">
              <a:xfrm>
                <a:off x="1908336" y="1149075"/>
                <a:ext cx="4039352" cy="2206052"/>
                <a:chOff x="1426464" y="2468880"/>
                <a:chExt cx="2316480" cy="816864"/>
              </a:xfrm>
            </p:grpSpPr>
            <p:pic>
              <p:nvPicPr>
                <p:cNvPr id="46108" name="Picture 77"/>
                <p:cNvPicPr>
                  <a:picLocks noChangeAspect="1" noChangeArrowheads="1"/>
                </p:cNvPicPr>
                <p:nvPr/>
              </p:nvPicPr>
              <p:blipFill>
                <a:blip r:embed="rId7"/>
                <a:srcRect/>
                <a:stretch>
                  <a:fillRect/>
                </a:stretch>
              </p:blipFill>
              <p:spPr bwMode="auto">
                <a:xfrm>
                  <a:off x="1426464" y="2468880"/>
                  <a:ext cx="2316480" cy="816864"/>
                </a:xfrm>
                <a:prstGeom prst="rect">
                  <a:avLst/>
                </a:prstGeom>
                <a:noFill/>
                <a:ln w="9525">
                  <a:noFill/>
                  <a:miter lim="800000"/>
                  <a:headEnd/>
                  <a:tailEnd/>
                </a:ln>
              </p:spPr>
            </p:pic>
            <p:sp>
              <p:nvSpPr>
                <p:cNvPr id="46109" name="Rectangle 78"/>
                <p:cNvSpPr>
                  <a:spLocks noChangeArrowheads="1"/>
                </p:cNvSpPr>
                <p:nvPr/>
              </p:nvSpPr>
              <p:spPr bwMode="auto">
                <a:xfrm>
                  <a:off x="1520685" y="2565260"/>
                  <a:ext cx="2123780" cy="620993"/>
                </a:xfrm>
                <a:prstGeom prst="rect">
                  <a:avLst/>
                </a:prstGeom>
                <a:noFill/>
                <a:ln w="9525">
                  <a:noFill/>
                  <a:miter lim="800000"/>
                </a:ln>
              </p:spPr>
              <p:txBody>
                <a:bodyPr lIns="121917" tIns="60958" rIns="121917" bIns="60958" anchor="ctr"/>
                <a:lstStyle/>
                <a:p>
                  <a:pPr algn="ctr" defTabSz="1219200" eaLnBrk="0" hangingPunct="0"/>
                  <a:endParaRPr lang="zh-CN" altLang="en-US" sz="2400">
                    <a:solidFill>
                      <a:srgbClr val="FFFFFF"/>
                    </a:solidFill>
                    <a:latin typeface="Calibri" panose="020F0502020204030204" pitchFamily="34" charset="0"/>
                    <a:sym typeface="Arial" panose="020B0604020202020204" pitchFamily="34" charset="0"/>
                  </a:endParaRPr>
                </a:p>
              </p:txBody>
            </p:sp>
          </p:grpSp>
          <p:sp>
            <p:nvSpPr>
              <p:cNvPr id="141391" name="Freeform 79"/>
              <p:cNvSpPr>
                <a:spLocks noChangeArrowheads="1"/>
              </p:cNvSpPr>
              <p:nvPr/>
            </p:nvSpPr>
            <p:spPr bwMode="auto">
              <a:xfrm flipH="1">
                <a:off x="2068016" y="1276835"/>
                <a:ext cx="1685544" cy="1887466"/>
              </a:xfrm>
              <a:custGeom>
                <a:avLst/>
                <a:gdLst/>
                <a:ahLst/>
                <a:cxnLst>
                  <a:cxn ang="0">
                    <a:pos x="2636259" y="0"/>
                  </a:cxn>
                  <a:cxn ang="0">
                    <a:pos x="0" y="0"/>
                  </a:cxn>
                  <a:cxn ang="0">
                    <a:pos x="1659500" y="2019300"/>
                  </a:cxn>
                  <a:cxn ang="0">
                    <a:pos x="2052035" y="2019300"/>
                  </a:cxn>
                  <a:cxn ang="0">
                    <a:pos x="2636259" y="1435076"/>
                  </a:cxn>
                  <a:cxn ang="0">
                    <a:pos x="2636259" y="0"/>
                  </a:cxn>
                </a:cxnLst>
                <a:rect l="0" t="0" r="r" b="b"/>
                <a:pathLst>
                  <a:path w="2636259" h="2019300">
                    <a:moveTo>
                      <a:pt x="2636259" y="0"/>
                    </a:moveTo>
                    <a:lnTo>
                      <a:pt x="0" y="0"/>
                    </a:lnTo>
                    <a:lnTo>
                      <a:pt x="1659500" y="2019300"/>
                    </a:lnTo>
                    <a:lnTo>
                      <a:pt x="2052035" y="2019300"/>
                    </a:lnTo>
                    <a:cubicBezTo>
                      <a:pt x="2374693" y="2019300"/>
                      <a:pt x="2636259" y="1757734"/>
                      <a:pt x="2636259" y="1435076"/>
                    </a:cubicBezTo>
                    <a:lnTo>
                      <a:pt x="2636259" y="0"/>
                    </a:lnTo>
                  </a:path>
                </a:pathLst>
              </a:custGeom>
              <a:solidFill>
                <a:srgbClr val="254061"/>
              </a:solidFill>
              <a:ln w="9525">
                <a:noFill/>
                <a:round/>
              </a:ln>
              <a:effectLst>
                <a:outerShdw dist="25400" dir="2700096" algn="tl" rotWithShape="0">
                  <a:srgbClr val="000000">
                    <a:alpha val="39999"/>
                  </a:srgbClr>
                </a:outerShdw>
              </a:effectLst>
            </p:spPr>
            <p:txBody>
              <a:bodyPr/>
              <a:lstStyle/>
              <a:p>
                <a:pPr>
                  <a:defRPr/>
                </a:pPr>
                <a:endParaRPr lang="zh-CN" altLang="en-US"/>
              </a:p>
            </p:txBody>
          </p:sp>
        </p:grpSp>
        <p:sp>
          <p:nvSpPr>
            <p:cNvPr id="46102" name="Freeform 80"/>
            <p:cNvSpPr>
              <a:spLocks noChangeArrowheads="1"/>
            </p:cNvSpPr>
            <p:nvPr/>
          </p:nvSpPr>
          <p:spPr bwMode="auto">
            <a:xfrm>
              <a:off x="1619555" y="2601808"/>
              <a:ext cx="368264" cy="431812"/>
            </a:xfrm>
            <a:custGeom>
              <a:avLst/>
              <a:gdLst>
                <a:gd name="T0" fmla="*/ 2147483647 w 162"/>
                <a:gd name="T1" fmla="*/ 2147483647 h 190"/>
                <a:gd name="T2" fmla="*/ 2147483647 w 162"/>
                <a:gd name="T3" fmla="*/ 2147483647 h 190"/>
                <a:gd name="T4" fmla="*/ 0 w 162"/>
                <a:gd name="T5" fmla="*/ 2147483647 h 190"/>
                <a:gd name="T6" fmla="*/ 0 w 162"/>
                <a:gd name="T7" fmla="*/ 2147483647 h 190"/>
                <a:gd name="T8" fmla="*/ 2147483647 w 162"/>
                <a:gd name="T9" fmla="*/ 2147483647 h 190"/>
                <a:gd name="T10" fmla="*/ 2147483647 w 162"/>
                <a:gd name="T11" fmla="*/ 2147483647 h 190"/>
                <a:gd name="T12" fmla="*/ 2147483647 w 162"/>
                <a:gd name="T13" fmla="*/ 2147483647 h 190"/>
                <a:gd name="T14" fmla="*/ 2147483647 w 162"/>
                <a:gd name="T15" fmla="*/ 2147483647 h 190"/>
                <a:gd name="T16" fmla="*/ 2147483647 w 162"/>
                <a:gd name="T17" fmla="*/ 2147483647 h 190"/>
                <a:gd name="T18" fmla="*/ 2147483647 w 162"/>
                <a:gd name="T19" fmla="*/ 2147483647 h 190"/>
                <a:gd name="T20" fmla="*/ 2147483647 w 162"/>
                <a:gd name="T21" fmla="*/ 2147483647 h 190"/>
                <a:gd name="T22" fmla="*/ 2147483647 w 162"/>
                <a:gd name="T23" fmla="*/ 2147483647 h 190"/>
                <a:gd name="T24" fmla="*/ 2147483647 w 162"/>
                <a:gd name="T25" fmla="*/ 2147483647 h 190"/>
                <a:gd name="T26" fmla="*/ 2147483647 w 162"/>
                <a:gd name="T27" fmla="*/ 2147483647 h 190"/>
                <a:gd name="T28" fmla="*/ 2147483647 w 162"/>
                <a:gd name="T29" fmla="*/ 2147483647 h 190"/>
                <a:gd name="T30" fmla="*/ 2147483647 w 162"/>
                <a:gd name="T31" fmla="*/ 2147483647 h 190"/>
                <a:gd name="T32" fmla="*/ 2147483647 w 162"/>
                <a:gd name="T33" fmla="*/ 2147483647 h 190"/>
                <a:gd name="T34" fmla="*/ 2147483647 w 162"/>
                <a:gd name="T35" fmla="*/ 2147483647 h 190"/>
                <a:gd name="T36" fmla="*/ 2147483647 w 162"/>
                <a:gd name="T37" fmla="*/ 2147483647 h 190"/>
                <a:gd name="T38" fmla="*/ 2147483647 w 162"/>
                <a:gd name="T39" fmla="*/ 2147483647 h 190"/>
                <a:gd name="T40" fmla="*/ 2147483647 w 162"/>
                <a:gd name="T41" fmla="*/ 2147483647 h 190"/>
                <a:gd name="T42" fmla="*/ 2147483647 w 162"/>
                <a:gd name="T43" fmla="*/ 2147483647 h 190"/>
                <a:gd name="T44" fmla="*/ 2147483647 w 162"/>
                <a:gd name="T45" fmla="*/ 2147483647 h 190"/>
                <a:gd name="T46" fmla="*/ 2147483647 w 162"/>
                <a:gd name="T47" fmla="*/ 2147483647 h 190"/>
                <a:gd name="T48" fmla="*/ 2147483647 w 162"/>
                <a:gd name="T49" fmla="*/ 2147483647 h 190"/>
                <a:gd name="T50" fmla="*/ 2147483647 w 162"/>
                <a:gd name="T51" fmla="*/ 2147483647 h 190"/>
                <a:gd name="T52" fmla="*/ 2147483647 w 162"/>
                <a:gd name="T53" fmla="*/ 2147483647 h 190"/>
                <a:gd name="T54" fmla="*/ 2147483647 w 162"/>
                <a:gd name="T55" fmla="*/ 2147483647 h 190"/>
                <a:gd name="T56" fmla="*/ 2147483647 w 162"/>
                <a:gd name="T57" fmla="*/ 2147483647 h 190"/>
                <a:gd name="T58" fmla="*/ 2147483647 w 162"/>
                <a:gd name="T59" fmla="*/ 2147483647 h 190"/>
                <a:gd name="T60" fmla="*/ 2147483647 w 162"/>
                <a:gd name="T61" fmla="*/ 2147483647 h 190"/>
                <a:gd name="T62" fmla="*/ 2147483647 w 162"/>
                <a:gd name="T63" fmla="*/ 2147483647 h 190"/>
                <a:gd name="T64" fmla="*/ 2147483647 w 162"/>
                <a:gd name="T65" fmla="*/ 2147483647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90"/>
                <a:gd name="T101" fmla="*/ 162 w 162"/>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path>
              </a:pathLst>
            </a:custGeom>
            <a:solidFill>
              <a:srgbClr val="FFFFFF"/>
            </a:solidFill>
            <a:ln w="9525">
              <a:noFill/>
              <a:round/>
            </a:ln>
          </p:spPr>
          <p:txBody>
            <a:bodyPr/>
            <a:lstStyle/>
            <a:p>
              <a:endParaRPr lang="zh-CN" altLang="en-US"/>
            </a:p>
          </p:txBody>
        </p:sp>
        <p:sp>
          <p:nvSpPr>
            <p:cNvPr id="46103" name="Freeform 81"/>
            <p:cNvSpPr>
              <a:spLocks noChangeArrowheads="1"/>
            </p:cNvSpPr>
            <p:nvPr/>
          </p:nvSpPr>
          <p:spPr bwMode="auto">
            <a:xfrm>
              <a:off x="1711621" y="2730398"/>
              <a:ext cx="157148" cy="157167"/>
            </a:xfrm>
            <a:custGeom>
              <a:avLst/>
              <a:gdLst>
                <a:gd name="T0" fmla="*/ 0 w 69"/>
                <a:gd name="T1" fmla="*/ 2147483647 h 69"/>
                <a:gd name="T2" fmla="*/ 0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0 w 69"/>
                <a:gd name="T29" fmla="*/ 2147483647 h 69"/>
                <a:gd name="T30" fmla="*/ 2147483647 w 69"/>
                <a:gd name="T31" fmla="*/ 0 h 69"/>
                <a:gd name="T32" fmla="*/ 2147483647 w 69"/>
                <a:gd name="T33" fmla="*/ 2147483647 h 69"/>
                <a:gd name="T34" fmla="*/ 2147483647 w 69"/>
                <a:gd name="T35" fmla="*/ 2147483647 h 69"/>
                <a:gd name="T36" fmla="*/ 2147483647 w 69"/>
                <a:gd name="T37" fmla="*/ 0 h 69"/>
                <a:gd name="T38" fmla="*/ 2147483647 w 69"/>
                <a:gd name="T39" fmla="*/ 0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69"/>
                <a:gd name="T77" fmla="*/ 69 w 69"/>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path>
              </a:pathLst>
            </a:custGeom>
            <a:solidFill>
              <a:srgbClr val="FFFFFF"/>
            </a:solidFill>
            <a:ln w="9525">
              <a:noFill/>
              <a:round/>
            </a:ln>
          </p:spPr>
          <p:txBody>
            <a:bodyPr/>
            <a:lstStyle/>
            <a:p>
              <a:endParaRPr lang="zh-CN" altLang="en-US"/>
            </a:p>
          </p:txBody>
        </p:sp>
        <p:sp>
          <p:nvSpPr>
            <p:cNvPr id="46104" name="Rectangle 82"/>
            <p:cNvSpPr>
              <a:spLocks noChangeArrowheads="1"/>
            </p:cNvSpPr>
            <p:nvPr/>
          </p:nvSpPr>
          <p:spPr bwMode="auto">
            <a:xfrm>
              <a:off x="2123333" y="2736181"/>
              <a:ext cx="1656601" cy="369332"/>
            </a:xfrm>
            <a:prstGeom prst="rect">
              <a:avLst/>
            </a:prstGeom>
            <a:noFill/>
            <a:ln w="9525">
              <a:noFill/>
              <a:miter lim="800000"/>
            </a:ln>
          </p:spPr>
          <p:txBody>
            <a:bodyPr lIns="121917" tIns="60958" rIns="121917" bIns="60958">
              <a:spAutoFit/>
            </a:bodyPr>
            <a:lstStyle/>
            <a:p>
              <a:pPr defTabSz="1219200" eaLnBrk="0" hangingPunct="0"/>
              <a:r>
                <a:rPr lang="zh-CN" altLang="zh-CN" sz="2400">
                  <a:solidFill>
                    <a:srgbClr val="000000"/>
                  </a:solidFill>
                  <a:sym typeface="Arial" panose="020B0604020202020204" pitchFamily="34" charset="0"/>
                </a:rPr>
                <a:t>纳税人识别号</a:t>
              </a:r>
              <a:endParaRPr lang="zh-CN" altLang="zh-CN" sz="2400">
                <a:solidFill>
                  <a:srgbClr val="000000"/>
                </a:solidFill>
                <a:sym typeface="Arial" panose="020B0604020202020204" pitchFamily="34" charset="0"/>
              </a:endParaRPr>
            </a:p>
          </p:txBody>
        </p:sp>
      </p:grpSp>
      <p:pic>
        <p:nvPicPr>
          <p:cNvPr id="46084" name="Picture 83"/>
          <p:cNvPicPr>
            <a:picLocks noChangeAspect="1" noChangeArrowheads="1"/>
          </p:cNvPicPr>
          <p:nvPr/>
        </p:nvPicPr>
        <p:blipFill>
          <a:blip r:embed="rId8"/>
          <a:srcRect/>
          <a:stretch>
            <a:fillRect/>
          </a:stretch>
        </p:blipFill>
        <p:spPr bwMode="auto">
          <a:xfrm>
            <a:off x="374650" y="1600200"/>
            <a:ext cx="430213" cy="1130300"/>
          </a:xfrm>
          <a:prstGeom prst="rect">
            <a:avLst/>
          </a:prstGeom>
          <a:noFill/>
          <a:ln w="9525">
            <a:noFill/>
            <a:miter lim="800000"/>
            <a:headEnd/>
            <a:tailEnd/>
          </a:ln>
        </p:spPr>
      </p:pic>
      <p:sp>
        <p:nvSpPr>
          <p:cNvPr id="46085" name="Freeform 84"/>
          <p:cNvSpPr/>
          <p:nvPr/>
        </p:nvSpPr>
        <p:spPr bwMode="auto">
          <a:xfrm rot="10800000" flipV="1">
            <a:off x="687388" y="2755900"/>
            <a:ext cx="1617662" cy="531813"/>
          </a:xfrm>
          <a:custGeom>
            <a:avLst/>
            <a:gdLst>
              <a:gd name="T0" fmla="*/ 2147483647 w 177"/>
              <a:gd name="T1" fmla="*/ 2147483647 h 64"/>
              <a:gd name="T2" fmla="*/ 2147483647 w 177"/>
              <a:gd name="T3" fmla="*/ 2147483647 h 64"/>
              <a:gd name="T4" fmla="*/ 2147483647 w 177"/>
              <a:gd name="T5" fmla="*/ 2147483647 h 64"/>
              <a:gd name="T6" fmla="*/ 2147483647 w 177"/>
              <a:gd name="T7" fmla="*/ 2147483647 h 64"/>
              <a:gd name="T8" fmla="*/ 2147483647 w 177"/>
              <a:gd name="T9" fmla="*/ 2147483647 h 64"/>
              <a:gd name="T10" fmla="*/ 2147483647 w 177"/>
              <a:gd name="T11" fmla="*/ 2147483647 h 64"/>
              <a:gd name="T12" fmla="*/ 2147483647 w 177"/>
              <a:gd name="T13" fmla="*/ 2147483647 h 64"/>
              <a:gd name="T14" fmla="*/ 2147483647 w 177"/>
              <a:gd name="T15" fmla="*/ 2147483647 h 64"/>
              <a:gd name="T16" fmla="*/ 2147483647 w 177"/>
              <a:gd name="T17" fmla="*/ 2147483647 h 64"/>
              <a:gd name="T18" fmla="*/ 2147483647 w 177"/>
              <a:gd name="T19" fmla="*/ 2147483647 h 64"/>
              <a:gd name="T20" fmla="*/ 2147483647 w 177"/>
              <a:gd name="T21" fmla="*/ 2147483647 h 64"/>
              <a:gd name="T22" fmla="*/ 2147483647 w 177"/>
              <a:gd name="T23" fmla="*/ 2147483647 h 64"/>
              <a:gd name="T24" fmla="*/ 2147483647 w 177"/>
              <a:gd name="T25" fmla="*/ 2147483647 h 64"/>
              <a:gd name="T26" fmla="*/ 2147483647 w 177"/>
              <a:gd name="T27" fmla="*/ 2147483647 h 64"/>
              <a:gd name="T28" fmla="*/ 2147483647 w 177"/>
              <a:gd name="T29" fmla="*/ 214748364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64"/>
              <a:gd name="T47" fmla="*/ 177 w 17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path>
            </a:pathLst>
          </a:custGeom>
          <a:solidFill>
            <a:srgbClr val="7F7F7F"/>
          </a:solidFill>
          <a:ln w="9525">
            <a:solidFill>
              <a:srgbClr val="7F7F7F"/>
            </a:solidFill>
            <a:round/>
          </a:ln>
        </p:spPr>
        <p:txBody>
          <a:bodyPr/>
          <a:lstStyle/>
          <a:p>
            <a:endParaRPr lang="zh-CN" altLang="en-US"/>
          </a:p>
        </p:txBody>
      </p:sp>
      <p:sp>
        <p:nvSpPr>
          <p:cNvPr id="46086" name="Oval 85"/>
          <p:cNvSpPr>
            <a:spLocks noChangeArrowheads="1"/>
          </p:cNvSpPr>
          <p:nvPr/>
        </p:nvSpPr>
        <p:spPr bwMode="auto">
          <a:xfrm flipH="1" flipV="1">
            <a:off x="2286000" y="3221038"/>
            <a:ext cx="204788" cy="214312"/>
          </a:xfrm>
          <a:prstGeom prst="ellipse">
            <a:avLst/>
          </a:prstGeom>
          <a:solidFill>
            <a:srgbClr val="E87071"/>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46087" name="Rectangle 86"/>
          <p:cNvSpPr>
            <a:spLocks noChangeArrowheads="1"/>
          </p:cNvSpPr>
          <p:nvPr/>
        </p:nvSpPr>
        <p:spPr bwMode="auto">
          <a:xfrm>
            <a:off x="814388" y="1709738"/>
            <a:ext cx="2017712" cy="762000"/>
          </a:xfrm>
          <a:prstGeom prst="rect">
            <a:avLst/>
          </a:prstGeom>
          <a:noFill/>
          <a:ln w="9525">
            <a:noFill/>
            <a:miter lim="800000"/>
          </a:ln>
        </p:spPr>
        <p:txBody>
          <a:bodyPr lIns="121917" tIns="60958" rIns="121917" bIns="60958">
            <a:spAutoFit/>
          </a:bodyPr>
          <a:lstStyle/>
          <a:p>
            <a:pPr marL="381000" indent="-381000" algn="ctr" defTabSz="1219200" eaLnBrk="0" hangingPunct="0">
              <a:buFont typeface="Wingdings" panose="05000000000000000000" pitchFamily="2" charset="2"/>
              <a:buChar char="l"/>
            </a:pPr>
            <a:r>
              <a:rPr lang="zh-CN" altLang="zh-CN" sz="2100">
                <a:sym typeface="宋体" panose="02010600030101010101" pitchFamily="2" charset="-122"/>
              </a:rPr>
              <a:t>识别纳税人</a:t>
            </a:r>
            <a:endParaRPr lang="zh-CN" altLang="zh-CN" sz="2400">
              <a:sym typeface="Arial" panose="020B0604020202020204" pitchFamily="34" charset="0"/>
            </a:endParaRPr>
          </a:p>
          <a:p>
            <a:pPr marL="381000" indent="-381000" algn="ctr" defTabSz="1219200" eaLnBrk="0" hangingPunct="0"/>
            <a:r>
              <a:rPr lang="zh-CN" altLang="zh-CN" sz="2100" b="1">
                <a:solidFill>
                  <a:schemeClr val="accent1"/>
                </a:solidFill>
                <a:sym typeface="宋体" panose="02010600030101010101" pitchFamily="2" charset="-122"/>
              </a:rPr>
              <a:t>唯一</a:t>
            </a:r>
            <a:r>
              <a:rPr lang="zh-CN" altLang="zh-CN" sz="2100">
                <a:sym typeface="宋体" panose="02010600030101010101" pitchFamily="2" charset="-122"/>
              </a:rPr>
              <a:t>身份</a:t>
            </a:r>
            <a:endParaRPr lang="zh-CN" altLang="zh-CN" sz="2400">
              <a:sym typeface="Arial" panose="020B0604020202020204" pitchFamily="34" charset="0"/>
            </a:endParaRPr>
          </a:p>
        </p:txBody>
      </p:sp>
      <p:sp>
        <p:nvSpPr>
          <p:cNvPr id="46088" name="Freeform 87"/>
          <p:cNvSpPr/>
          <p:nvPr/>
        </p:nvSpPr>
        <p:spPr bwMode="auto">
          <a:xfrm flipH="1" flipV="1">
            <a:off x="4552950" y="2643188"/>
            <a:ext cx="1447800" cy="531812"/>
          </a:xfrm>
          <a:custGeom>
            <a:avLst/>
            <a:gdLst>
              <a:gd name="T0" fmla="*/ 2147483647 w 177"/>
              <a:gd name="T1" fmla="*/ 2147483647 h 64"/>
              <a:gd name="T2" fmla="*/ 2147483647 w 177"/>
              <a:gd name="T3" fmla="*/ 2147483647 h 64"/>
              <a:gd name="T4" fmla="*/ 2147483647 w 177"/>
              <a:gd name="T5" fmla="*/ 2147483647 h 64"/>
              <a:gd name="T6" fmla="*/ 2147483647 w 177"/>
              <a:gd name="T7" fmla="*/ 2147483647 h 64"/>
              <a:gd name="T8" fmla="*/ 2147483647 w 177"/>
              <a:gd name="T9" fmla="*/ 2147483647 h 64"/>
              <a:gd name="T10" fmla="*/ 2147483647 w 177"/>
              <a:gd name="T11" fmla="*/ 2147483647 h 64"/>
              <a:gd name="T12" fmla="*/ 2147483647 w 177"/>
              <a:gd name="T13" fmla="*/ 2147483647 h 64"/>
              <a:gd name="T14" fmla="*/ 2147483647 w 177"/>
              <a:gd name="T15" fmla="*/ 2147483647 h 64"/>
              <a:gd name="T16" fmla="*/ 2147483647 w 177"/>
              <a:gd name="T17" fmla="*/ 2147483647 h 64"/>
              <a:gd name="T18" fmla="*/ 2147483647 w 177"/>
              <a:gd name="T19" fmla="*/ 2147483647 h 64"/>
              <a:gd name="T20" fmla="*/ 2147483647 w 177"/>
              <a:gd name="T21" fmla="*/ 2147483647 h 64"/>
              <a:gd name="T22" fmla="*/ 2147483647 w 177"/>
              <a:gd name="T23" fmla="*/ 2147483647 h 64"/>
              <a:gd name="T24" fmla="*/ 2147483647 w 177"/>
              <a:gd name="T25" fmla="*/ 2147483647 h 64"/>
              <a:gd name="T26" fmla="*/ 2147483647 w 177"/>
              <a:gd name="T27" fmla="*/ 2147483647 h 64"/>
              <a:gd name="T28" fmla="*/ 2147483647 w 177"/>
              <a:gd name="T29" fmla="*/ 214748364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64"/>
              <a:gd name="T47" fmla="*/ 177 w 17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path>
            </a:pathLst>
          </a:custGeom>
          <a:solidFill>
            <a:srgbClr val="7F7F7F"/>
          </a:solidFill>
          <a:ln w="9525">
            <a:solidFill>
              <a:srgbClr val="7F7F7F"/>
            </a:solidFill>
            <a:round/>
          </a:ln>
        </p:spPr>
        <p:txBody>
          <a:bodyPr/>
          <a:lstStyle/>
          <a:p>
            <a:endParaRPr lang="zh-CN" altLang="en-US"/>
          </a:p>
        </p:txBody>
      </p:sp>
      <p:sp>
        <p:nvSpPr>
          <p:cNvPr id="46089" name="Oval 88"/>
          <p:cNvSpPr>
            <a:spLocks noChangeArrowheads="1"/>
          </p:cNvSpPr>
          <p:nvPr/>
        </p:nvSpPr>
        <p:spPr bwMode="auto">
          <a:xfrm flipH="1" flipV="1">
            <a:off x="4424363" y="3175000"/>
            <a:ext cx="204787" cy="215900"/>
          </a:xfrm>
          <a:prstGeom prst="ellipse">
            <a:avLst/>
          </a:prstGeom>
          <a:solidFill>
            <a:srgbClr val="FFB850"/>
          </a:solidFill>
          <a:ln w="9525">
            <a:noFill/>
            <a:round/>
          </a:ln>
        </p:spPr>
        <p:txBody>
          <a:bodyPr lIns="121917" tIns="60958" rIns="121917" bIns="60958"/>
          <a:lstStyle/>
          <a:p>
            <a:pPr defTabSz="1219200" eaLnBrk="0" hangingPunct="0"/>
            <a:endParaRPr lang="zh-CN" altLang="en-US" sz="2400">
              <a:solidFill>
                <a:srgbClr val="7F7F7F"/>
              </a:solidFill>
              <a:sym typeface="Arial" panose="020B0604020202020204" pitchFamily="34" charset="0"/>
            </a:endParaRPr>
          </a:p>
        </p:txBody>
      </p:sp>
      <p:sp>
        <p:nvSpPr>
          <p:cNvPr id="46090" name="Freeform 89"/>
          <p:cNvSpPr>
            <a:spLocks noChangeArrowheads="1"/>
          </p:cNvSpPr>
          <p:nvPr/>
        </p:nvSpPr>
        <p:spPr bwMode="auto">
          <a:xfrm>
            <a:off x="5992813" y="1770063"/>
            <a:ext cx="706437" cy="698500"/>
          </a:xfrm>
          <a:custGeom>
            <a:avLst/>
            <a:gdLst>
              <a:gd name="T0" fmla="*/ 2147483647 w 32"/>
              <a:gd name="T1" fmla="*/ 2147483647 h 31"/>
              <a:gd name="T2" fmla="*/ 2147483647 w 32"/>
              <a:gd name="T3" fmla="*/ 2147483647 h 31"/>
              <a:gd name="T4" fmla="*/ 2147483647 w 32"/>
              <a:gd name="T5" fmla="*/ 2147483647 h 31"/>
              <a:gd name="T6" fmla="*/ 2147483647 w 32"/>
              <a:gd name="T7" fmla="*/ 2147483647 h 31"/>
              <a:gd name="T8" fmla="*/ 2147483647 w 32"/>
              <a:gd name="T9" fmla="*/ 2147483647 h 31"/>
              <a:gd name="T10" fmla="*/ 2147483647 w 32"/>
              <a:gd name="T11" fmla="*/ 2147483647 h 31"/>
              <a:gd name="T12" fmla="*/ 2147483647 w 32"/>
              <a:gd name="T13" fmla="*/ 2147483647 h 31"/>
              <a:gd name="T14" fmla="*/ 2147483647 w 32"/>
              <a:gd name="T15" fmla="*/ 2147483647 h 31"/>
              <a:gd name="T16" fmla="*/ 2147483647 w 32"/>
              <a:gd name="T17" fmla="*/ 2147483647 h 31"/>
              <a:gd name="T18" fmla="*/ 2147483647 w 32"/>
              <a:gd name="T19" fmla="*/ 2147483647 h 31"/>
              <a:gd name="T20" fmla="*/ 2147483647 w 32"/>
              <a:gd name="T21" fmla="*/ 0 h 31"/>
              <a:gd name="T22" fmla="*/ 2147483647 w 32"/>
              <a:gd name="T23" fmla="*/ 0 h 31"/>
              <a:gd name="T24" fmla="*/ 2147483647 w 32"/>
              <a:gd name="T25" fmla="*/ 2147483647 h 31"/>
              <a:gd name="T26" fmla="*/ 2147483647 w 32"/>
              <a:gd name="T27" fmla="*/ 2147483647 h 31"/>
              <a:gd name="T28" fmla="*/ 2147483647 w 32"/>
              <a:gd name="T29" fmla="*/ 2147483647 h 31"/>
              <a:gd name="T30" fmla="*/ 2147483647 w 32"/>
              <a:gd name="T31" fmla="*/ 2147483647 h 31"/>
              <a:gd name="T32" fmla="*/ 2147483647 w 32"/>
              <a:gd name="T33" fmla="*/ 2147483647 h 31"/>
              <a:gd name="T34" fmla="*/ 2147483647 w 32"/>
              <a:gd name="T35" fmla="*/ 2147483647 h 31"/>
              <a:gd name="T36" fmla="*/ 2147483647 w 32"/>
              <a:gd name="T37" fmla="*/ 2147483647 h 31"/>
              <a:gd name="T38" fmla="*/ 2147483647 w 32"/>
              <a:gd name="T39" fmla="*/ 2147483647 h 31"/>
              <a:gd name="T40" fmla="*/ 2147483647 w 32"/>
              <a:gd name="T41" fmla="*/ 2147483647 h 31"/>
              <a:gd name="T42" fmla="*/ 2147483647 w 32"/>
              <a:gd name="T43" fmla="*/ 2147483647 h 31"/>
              <a:gd name="T44" fmla="*/ 0 w 32"/>
              <a:gd name="T45" fmla="*/ 2147483647 h 31"/>
              <a:gd name="T46" fmla="*/ 0 w 32"/>
              <a:gd name="T47" fmla="*/ 2147483647 h 31"/>
              <a:gd name="T48" fmla="*/ 2147483647 w 32"/>
              <a:gd name="T49" fmla="*/ 2147483647 h 31"/>
              <a:gd name="T50" fmla="*/ 2147483647 w 32"/>
              <a:gd name="T51" fmla="*/ 2147483647 h 31"/>
              <a:gd name="T52" fmla="*/ 2147483647 w 32"/>
              <a:gd name="T53" fmla="*/ 2147483647 h 31"/>
              <a:gd name="T54" fmla="*/ 2147483647 w 32"/>
              <a:gd name="T55" fmla="*/ 2147483647 h 31"/>
              <a:gd name="T56" fmla="*/ 2147483647 w 32"/>
              <a:gd name="T57" fmla="*/ 2147483647 h 31"/>
              <a:gd name="T58" fmla="*/ 2147483647 w 32"/>
              <a:gd name="T59" fmla="*/ 2147483647 h 31"/>
              <a:gd name="T60" fmla="*/ 2147483647 w 32"/>
              <a:gd name="T61" fmla="*/ 2147483647 h 31"/>
              <a:gd name="T62" fmla="*/ 2147483647 w 32"/>
              <a:gd name="T63" fmla="*/ 2147483647 h 31"/>
              <a:gd name="T64" fmla="*/ 2147483647 w 32"/>
              <a:gd name="T65" fmla="*/ 2147483647 h 31"/>
              <a:gd name="T66" fmla="*/ 2147483647 w 32"/>
              <a:gd name="T67" fmla="*/ 2147483647 h 31"/>
              <a:gd name="T68" fmla="*/ 2147483647 w 32"/>
              <a:gd name="T69" fmla="*/ 2147483647 h 31"/>
              <a:gd name="T70" fmla="*/ 2147483647 w 32"/>
              <a:gd name="T71" fmla="*/ 2147483647 h 31"/>
              <a:gd name="T72" fmla="*/ 2147483647 w 32"/>
              <a:gd name="T73" fmla="*/ 2147483647 h 31"/>
              <a:gd name="T74" fmla="*/ 2147483647 w 32"/>
              <a:gd name="T75" fmla="*/ 2147483647 h 31"/>
              <a:gd name="T76" fmla="*/ 2147483647 w 32"/>
              <a:gd name="T77" fmla="*/ 2147483647 h 31"/>
              <a:gd name="T78" fmla="*/ 2147483647 w 32"/>
              <a:gd name="T79" fmla="*/ 2147483647 h 31"/>
              <a:gd name="T80" fmla="*/ 2147483647 w 32"/>
              <a:gd name="T81" fmla="*/ 2147483647 h 31"/>
              <a:gd name="T82" fmla="*/ 2147483647 w 32"/>
              <a:gd name="T83" fmla="*/ 2147483647 h 31"/>
              <a:gd name="T84" fmla="*/ 2147483647 w 32"/>
              <a:gd name="T85" fmla="*/ 2147483647 h 31"/>
              <a:gd name="T86" fmla="*/ 2147483647 w 32"/>
              <a:gd name="T87" fmla="*/ 2147483647 h 31"/>
              <a:gd name="T88" fmla="*/ 2147483647 w 32"/>
              <a:gd name="T89" fmla="*/ 2147483647 h 31"/>
              <a:gd name="T90" fmla="*/ 2147483647 w 32"/>
              <a:gd name="T91" fmla="*/ 2147483647 h 31"/>
              <a:gd name="T92" fmla="*/ 2147483647 w 32"/>
              <a:gd name="T93" fmla="*/ 2147483647 h 31"/>
              <a:gd name="T94" fmla="*/ 2147483647 w 32"/>
              <a:gd name="T95" fmla="*/ 2147483647 h 31"/>
              <a:gd name="T96" fmla="*/ 2147483647 w 32"/>
              <a:gd name="T97" fmla="*/ 2147483647 h 31"/>
              <a:gd name="T98" fmla="*/ 2147483647 w 32"/>
              <a:gd name="T99" fmla="*/ 2147483647 h 31"/>
              <a:gd name="T100" fmla="*/ 2147483647 w 32"/>
              <a:gd name="T101" fmla="*/ 2147483647 h 31"/>
              <a:gd name="T102" fmla="*/ 2147483647 w 32"/>
              <a:gd name="T103" fmla="*/ 2147483647 h 31"/>
              <a:gd name="T104" fmla="*/ 2147483647 w 32"/>
              <a:gd name="T105" fmla="*/ 2147483647 h 31"/>
              <a:gd name="T106" fmla="*/ 2147483647 w 32"/>
              <a:gd name="T107" fmla="*/ 2147483647 h 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31"/>
              <a:gd name="T164" fmla="*/ 32 w 32"/>
              <a:gd name="T165" fmla="*/ 31 h 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path>
            </a:pathLst>
          </a:custGeom>
          <a:solidFill>
            <a:srgbClr val="FFB850"/>
          </a:solidFill>
          <a:ln w="9525">
            <a:noFill/>
            <a:round/>
          </a:ln>
        </p:spPr>
        <p:txBody>
          <a:bodyPr/>
          <a:lstStyle/>
          <a:p>
            <a:endParaRPr lang="zh-CN" altLang="en-US"/>
          </a:p>
        </p:txBody>
      </p:sp>
      <p:sp>
        <p:nvSpPr>
          <p:cNvPr id="46091" name="Rectangle 90"/>
          <p:cNvSpPr>
            <a:spLocks noChangeArrowheads="1"/>
          </p:cNvSpPr>
          <p:nvPr/>
        </p:nvSpPr>
        <p:spPr bwMode="auto">
          <a:xfrm>
            <a:off x="3443288" y="1701800"/>
            <a:ext cx="2362200" cy="762000"/>
          </a:xfrm>
          <a:prstGeom prst="rect">
            <a:avLst/>
          </a:prstGeom>
          <a:noFill/>
          <a:ln w="9525">
            <a:noFill/>
            <a:miter lim="800000"/>
          </a:ln>
        </p:spPr>
        <p:txBody>
          <a:bodyPr lIns="121917" tIns="60958" rIns="121917" bIns="60958">
            <a:spAutoFit/>
          </a:bodyPr>
          <a:lstStyle/>
          <a:p>
            <a:pPr marL="381000" indent="-381000" algn="ctr" defTabSz="1219200" eaLnBrk="0" hangingPunct="0">
              <a:buFont typeface="Wingdings" panose="05000000000000000000" pitchFamily="2" charset="2"/>
              <a:buChar char="l"/>
            </a:pPr>
            <a:r>
              <a:rPr lang="zh-CN" altLang="zh-CN" sz="2100">
                <a:latin typeface="宋体" panose="02010600030101010101" pitchFamily="2" charset="-122"/>
                <a:sym typeface="宋体" panose="02010600030101010101" pitchFamily="2" charset="-122"/>
              </a:rPr>
              <a:t>办理各项</a:t>
            </a:r>
            <a:endParaRPr lang="zh-CN" altLang="zh-CN" sz="2400">
              <a:sym typeface="Arial" panose="020B0604020202020204" pitchFamily="34" charset="0"/>
            </a:endParaRPr>
          </a:p>
          <a:p>
            <a:pPr marL="381000" indent="-381000" algn="ctr" defTabSz="1219200" eaLnBrk="0" hangingPunct="0"/>
            <a:r>
              <a:rPr lang="zh-CN" altLang="zh-CN" sz="2100">
                <a:latin typeface="宋体" panose="02010600030101010101" pitchFamily="2" charset="-122"/>
                <a:sym typeface="宋体" panose="02010600030101010101" pitchFamily="2" charset="-122"/>
              </a:rPr>
              <a:t>   涉税业务</a:t>
            </a:r>
            <a:endParaRPr lang="zh-CN" altLang="zh-CN" sz="2400">
              <a:sym typeface="Arial" panose="020B0604020202020204" pitchFamily="34" charset="0"/>
            </a:endParaRPr>
          </a:p>
        </p:txBody>
      </p:sp>
      <p:pic>
        <p:nvPicPr>
          <p:cNvPr id="46092" name="Picture 91"/>
          <p:cNvPicPr>
            <a:picLocks noChangeAspect="1" noChangeArrowheads="1"/>
          </p:cNvPicPr>
          <p:nvPr/>
        </p:nvPicPr>
        <p:blipFill>
          <a:blip r:embed="rId9"/>
          <a:srcRect/>
          <a:stretch>
            <a:fillRect/>
          </a:stretch>
        </p:blipFill>
        <p:spPr bwMode="auto">
          <a:xfrm>
            <a:off x="277813" y="5154613"/>
            <a:ext cx="600075" cy="623887"/>
          </a:xfrm>
          <a:prstGeom prst="rect">
            <a:avLst/>
          </a:prstGeom>
          <a:noFill/>
          <a:ln w="9525">
            <a:noFill/>
            <a:miter lim="800000"/>
            <a:headEnd/>
            <a:tailEnd/>
          </a:ln>
        </p:spPr>
      </p:pic>
      <p:sp>
        <p:nvSpPr>
          <p:cNvPr id="46093" name="Freeform 92"/>
          <p:cNvSpPr/>
          <p:nvPr/>
        </p:nvSpPr>
        <p:spPr bwMode="auto">
          <a:xfrm>
            <a:off x="661988" y="4498975"/>
            <a:ext cx="1666875" cy="531813"/>
          </a:xfrm>
          <a:custGeom>
            <a:avLst/>
            <a:gdLst>
              <a:gd name="T0" fmla="*/ 2147483647 w 177"/>
              <a:gd name="T1" fmla="*/ 2147483647 h 64"/>
              <a:gd name="T2" fmla="*/ 2147483647 w 177"/>
              <a:gd name="T3" fmla="*/ 2147483647 h 64"/>
              <a:gd name="T4" fmla="*/ 2147483647 w 177"/>
              <a:gd name="T5" fmla="*/ 2147483647 h 64"/>
              <a:gd name="T6" fmla="*/ 2147483647 w 177"/>
              <a:gd name="T7" fmla="*/ 2147483647 h 64"/>
              <a:gd name="T8" fmla="*/ 2147483647 w 177"/>
              <a:gd name="T9" fmla="*/ 2147483647 h 64"/>
              <a:gd name="T10" fmla="*/ 2147483647 w 177"/>
              <a:gd name="T11" fmla="*/ 2147483647 h 64"/>
              <a:gd name="T12" fmla="*/ 2147483647 w 177"/>
              <a:gd name="T13" fmla="*/ 2147483647 h 64"/>
              <a:gd name="T14" fmla="*/ 2147483647 w 177"/>
              <a:gd name="T15" fmla="*/ 2147483647 h 64"/>
              <a:gd name="T16" fmla="*/ 2147483647 w 177"/>
              <a:gd name="T17" fmla="*/ 2147483647 h 64"/>
              <a:gd name="T18" fmla="*/ 2147483647 w 177"/>
              <a:gd name="T19" fmla="*/ 2147483647 h 64"/>
              <a:gd name="T20" fmla="*/ 2147483647 w 177"/>
              <a:gd name="T21" fmla="*/ 2147483647 h 64"/>
              <a:gd name="T22" fmla="*/ 2147483647 w 177"/>
              <a:gd name="T23" fmla="*/ 2147483647 h 64"/>
              <a:gd name="T24" fmla="*/ 2147483647 w 177"/>
              <a:gd name="T25" fmla="*/ 2147483647 h 64"/>
              <a:gd name="T26" fmla="*/ 2147483647 w 177"/>
              <a:gd name="T27" fmla="*/ 2147483647 h 64"/>
              <a:gd name="T28" fmla="*/ 2147483647 w 177"/>
              <a:gd name="T29" fmla="*/ 214748364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64"/>
              <a:gd name="T47" fmla="*/ 177 w 17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path>
            </a:pathLst>
          </a:custGeom>
          <a:solidFill>
            <a:srgbClr val="7F7F7F"/>
          </a:solidFill>
          <a:ln w="9525">
            <a:solidFill>
              <a:srgbClr val="7F7F7F"/>
            </a:solidFill>
            <a:round/>
          </a:ln>
        </p:spPr>
        <p:txBody>
          <a:bodyPr/>
          <a:lstStyle/>
          <a:p>
            <a:endParaRPr lang="zh-CN" altLang="en-US"/>
          </a:p>
        </p:txBody>
      </p:sp>
      <p:sp>
        <p:nvSpPr>
          <p:cNvPr id="46094" name="Oval 93"/>
          <p:cNvSpPr>
            <a:spLocks noChangeArrowheads="1"/>
          </p:cNvSpPr>
          <p:nvPr/>
        </p:nvSpPr>
        <p:spPr bwMode="auto">
          <a:xfrm>
            <a:off x="2268538" y="4268788"/>
            <a:ext cx="203200" cy="215900"/>
          </a:xfrm>
          <a:prstGeom prst="ellipse">
            <a:avLst/>
          </a:prstGeom>
          <a:solidFill>
            <a:srgbClr val="01ACBE"/>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sp>
        <p:nvSpPr>
          <p:cNvPr id="46095" name="Rectangle 94"/>
          <p:cNvSpPr>
            <a:spLocks noChangeArrowheads="1"/>
          </p:cNvSpPr>
          <p:nvPr/>
        </p:nvSpPr>
        <p:spPr bwMode="auto">
          <a:xfrm>
            <a:off x="912813" y="5145088"/>
            <a:ext cx="2687637" cy="762000"/>
          </a:xfrm>
          <a:prstGeom prst="rect">
            <a:avLst/>
          </a:prstGeom>
          <a:noFill/>
          <a:ln w="9525">
            <a:noFill/>
            <a:miter lim="800000"/>
          </a:ln>
        </p:spPr>
        <p:txBody>
          <a:bodyPr lIns="121917" tIns="60958" rIns="121917" bIns="60958">
            <a:spAutoFit/>
          </a:bodyPr>
          <a:lstStyle/>
          <a:p>
            <a:pPr marL="381000" indent="-381000" algn="ctr" defTabSz="1219200" eaLnBrk="0" hangingPunct="0">
              <a:buFont typeface="Wingdings" panose="05000000000000000000" pitchFamily="2" charset="2"/>
              <a:buChar char="l"/>
            </a:pPr>
            <a:r>
              <a:rPr lang="zh-CN" altLang="zh-CN" sz="2100">
                <a:latin typeface="宋体" panose="02010600030101010101" pitchFamily="2" charset="-122"/>
                <a:sym typeface="宋体" panose="02010600030101010101" pitchFamily="2" charset="-122"/>
              </a:rPr>
              <a:t>“一人式”</a:t>
            </a:r>
            <a:endParaRPr lang="zh-CN" altLang="zh-CN" sz="2400">
              <a:sym typeface="Arial" panose="020B0604020202020204" pitchFamily="34" charset="0"/>
            </a:endParaRPr>
          </a:p>
          <a:p>
            <a:pPr marL="381000" indent="-381000" algn="ctr" defTabSz="1219200" eaLnBrk="0" hangingPunct="0"/>
            <a:r>
              <a:rPr lang="zh-CN" altLang="zh-CN" sz="2100">
                <a:latin typeface="宋体" panose="02010600030101010101" pitchFamily="2" charset="-122"/>
                <a:sym typeface="宋体" panose="02010600030101010101" pitchFamily="2" charset="-122"/>
              </a:rPr>
              <a:t>数据归集</a:t>
            </a:r>
            <a:endParaRPr lang="zh-CN" altLang="zh-CN" sz="2100">
              <a:latin typeface="宋体" panose="02010600030101010101" pitchFamily="2" charset="-122"/>
              <a:sym typeface="宋体" panose="02010600030101010101" pitchFamily="2" charset="-122"/>
            </a:endParaRPr>
          </a:p>
        </p:txBody>
      </p:sp>
      <p:sp>
        <p:nvSpPr>
          <p:cNvPr id="46096" name="Freeform 95"/>
          <p:cNvSpPr/>
          <p:nvPr/>
        </p:nvSpPr>
        <p:spPr bwMode="auto">
          <a:xfrm flipV="1">
            <a:off x="4552950" y="4484688"/>
            <a:ext cx="1447800" cy="635000"/>
          </a:xfrm>
          <a:custGeom>
            <a:avLst/>
            <a:gdLst>
              <a:gd name="T0" fmla="*/ 2147483647 w 177"/>
              <a:gd name="T1" fmla="*/ 2147483647 h 64"/>
              <a:gd name="T2" fmla="*/ 2147483647 w 177"/>
              <a:gd name="T3" fmla="*/ 2147483647 h 64"/>
              <a:gd name="T4" fmla="*/ 2147483647 w 177"/>
              <a:gd name="T5" fmla="*/ 2147483647 h 64"/>
              <a:gd name="T6" fmla="*/ 2147483647 w 177"/>
              <a:gd name="T7" fmla="*/ 2147483647 h 64"/>
              <a:gd name="T8" fmla="*/ 2147483647 w 177"/>
              <a:gd name="T9" fmla="*/ 2147483647 h 64"/>
              <a:gd name="T10" fmla="*/ 2147483647 w 177"/>
              <a:gd name="T11" fmla="*/ 2147483647 h 64"/>
              <a:gd name="T12" fmla="*/ 2147483647 w 177"/>
              <a:gd name="T13" fmla="*/ 2147483647 h 64"/>
              <a:gd name="T14" fmla="*/ 2147483647 w 177"/>
              <a:gd name="T15" fmla="*/ 2147483647 h 64"/>
              <a:gd name="T16" fmla="*/ 2147483647 w 177"/>
              <a:gd name="T17" fmla="*/ 2147483647 h 64"/>
              <a:gd name="T18" fmla="*/ 2147483647 w 177"/>
              <a:gd name="T19" fmla="*/ 2147483647 h 64"/>
              <a:gd name="T20" fmla="*/ 2147483647 w 177"/>
              <a:gd name="T21" fmla="*/ 2147483647 h 64"/>
              <a:gd name="T22" fmla="*/ 2147483647 w 177"/>
              <a:gd name="T23" fmla="*/ 2147483647 h 64"/>
              <a:gd name="T24" fmla="*/ 2147483647 w 177"/>
              <a:gd name="T25" fmla="*/ 2147483647 h 64"/>
              <a:gd name="T26" fmla="*/ 2147483647 w 177"/>
              <a:gd name="T27" fmla="*/ 2147483647 h 64"/>
              <a:gd name="T28" fmla="*/ 2147483647 w 177"/>
              <a:gd name="T29" fmla="*/ 2147483647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64"/>
              <a:gd name="T47" fmla="*/ 177 w 177"/>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path>
            </a:pathLst>
          </a:custGeom>
          <a:solidFill>
            <a:srgbClr val="7F7F7F"/>
          </a:solidFill>
          <a:ln w="9525">
            <a:solidFill>
              <a:srgbClr val="7F7F7F"/>
            </a:solidFill>
            <a:round/>
          </a:ln>
        </p:spPr>
        <p:txBody>
          <a:bodyPr/>
          <a:lstStyle/>
          <a:p>
            <a:endParaRPr lang="zh-CN" altLang="en-US"/>
          </a:p>
        </p:txBody>
      </p:sp>
      <p:sp>
        <p:nvSpPr>
          <p:cNvPr id="46097" name="Oval 96"/>
          <p:cNvSpPr>
            <a:spLocks noChangeArrowheads="1"/>
          </p:cNvSpPr>
          <p:nvPr/>
        </p:nvSpPr>
        <p:spPr bwMode="auto">
          <a:xfrm>
            <a:off x="4438650" y="4292600"/>
            <a:ext cx="204788" cy="215900"/>
          </a:xfrm>
          <a:prstGeom prst="ellipse">
            <a:avLst/>
          </a:prstGeom>
          <a:solidFill>
            <a:srgbClr val="663A77"/>
          </a:solidFill>
          <a:ln w="9525">
            <a:noFill/>
            <a:round/>
          </a:ln>
        </p:spPr>
        <p:txBody>
          <a:bodyPr lIns="121917" tIns="60958" rIns="121917" bIns="60958"/>
          <a:lstStyle/>
          <a:p>
            <a:pPr defTabSz="1219200" eaLnBrk="0" hangingPunct="0"/>
            <a:endParaRPr lang="zh-CN" altLang="en-US" sz="2400">
              <a:solidFill>
                <a:srgbClr val="000000"/>
              </a:solidFill>
              <a:sym typeface="Arial" panose="020B0604020202020204" pitchFamily="34" charset="0"/>
            </a:endParaRPr>
          </a:p>
        </p:txBody>
      </p:sp>
      <p:pic>
        <p:nvPicPr>
          <p:cNvPr id="46098" name="Picture 97"/>
          <p:cNvPicPr>
            <a:picLocks noChangeAspect="1" noChangeArrowheads="1"/>
          </p:cNvPicPr>
          <p:nvPr/>
        </p:nvPicPr>
        <p:blipFill>
          <a:blip r:embed="rId10"/>
          <a:srcRect/>
          <a:stretch>
            <a:fillRect/>
          </a:stretch>
        </p:blipFill>
        <p:spPr bwMode="auto">
          <a:xfrm>
            <a:off x="6176963" y="5461000"/>
            <a:ext cx="682625" cy="268288"/>
          </a:xfrm>
          <a:prstGeom prst="rect">
            <a:avLst/>
          </a:prstGeom>
          <a:noFill/>
          <a:ln w="9525">
            <a:noFill/>
            <a:miter lim="800000"/>
            <a:headEnd/>
            <a:tailEnd/>
          </a:ln>
        </p:spPr>
      </p:pic>
      <p:sp>
        <p:nvSpPr>
          <p:cNvPr id="46099" name="Rectangle 98"/>
          <p:cNvSpPr>
            <a:spLocks noChangeArrowheads="1"/>
          </p:cNvSpPr>
          <p:nvPr/>
        </p:nvSpPr>
        <p:spPr bwMode="auto">
          <a:xfrm>
            <a:off x="3443288" y="5168900"/>
            <a:ext cx="2460625" cy="762000"/>
          </a:xfrm>
          <a:prstGeom prst="rect">
            <a:avLst/>
          </a:prstGeom>
          <a:noFill/>
          <a:ln w="9525">
            <a:noFill/>
            <a:miter lim="800000"/>
          </a:ln>
        </p:spPr>
        <p:txBody>
          <a:bodyPr lIns="121917" tIns="60958" rIns="121917" bIns="60958">
            <a:spAutoFit/>
          </a:bodyPr>
          <a:lstStyle/>
          <a:p>
            <a:pPr marL="381000" indent="-381000" algn="ctr" defTabSz="1219200" eaLnBrk="0" hangingPunct="0">
              <a:buFont typeface="Wingdings" panose="05000000000000000000" pitchFamily="2" charset="2"/>
              <a:buChar char="l"/>
            </a:pPr>
            <a:r>
              <a:rPr lang="zh-CN" altLang="en-US" sz="2100">
                <a:sym typeface="宋体" panose="02010600030101010101" pitchFamily="2" charset="-122"/>
              </a:rPr>
              <a:t>与</a:t>
            </a:r>
            <a:r>
              <a:rPr lang="zh-CN" altLang="zh-CN" sz="2100">
                <a:sym typeface="宋体" panose="02010600030101010101" pitchFamily="2" charset="-122"/>
              </a:rPr>
              <a:t>外部门</a:t>
            </a:r>
            <a:endParaRPr lang="zh-CN" altLang="zh-CN" sz="2400">
              <a:sym typeface="Arial" panose="020B0604020202020204" pitchFamily="34" charset="0"/>
            </a:endParaRPr>
          </a:p>
          <a:p>
            <a:pPr marL="381000" indent="-381000" algn="ctr" defTabSz="1219200" eaLnBrk="0" hangingPunct="0"/>
            <a:r>
              <a:rPr lang="zh-CN" altLang="zh-CN" sz="2100">
                <a:sym typeface="宋体" panose="02010600030101010101" pitchFamily="2" charset="-122"/>
              </a:rPr>
              <a:t>     信息共享</a:t>
            </a:r>
            <a:endParaRPr lang="zh-CN" altLang="zh-CN" sz="2400">
              <a:sym typeface="Arial" panose="020B0604020202020204" pitchFamily="34" charset="0"/>
            </a:endParaRPr>
          </a:p>
        </p:txBody>
      </p:sp>
      <p:pic>
        <p:nvPicPr>
          <p:cNvPr id="42081" name="图片 22"/>
          <p:cNvPicPr>
            <a:picLocks noChangeAspect="1"/>
          </p:cNvPicPr>
          <p:nvPr/>
        </p:nvPicPr>
        <p:blipFill>
          <a:blip r:embed="rId11"/>
          <a:srcRect/>
          <a:stretch>
            <a:fillRect/>
          </a:stretch>
        </p:blipFill>
        <p:spPr bwMode="auto">
          <a:xfrm>
            <a:off x="666750" y="407988"/>
            <a:ext cx="1023938" cy="963612"/>
          </a:xfrm>
          <a:prstGeom prst="rect">
            <a:avLst/>
          </a:prstGeom>
          <a:noFill/>
          <a:ln w="9525">
            <a:noFill/>
            <a:miter lim="800000"/>
            <a:headEnd/>
            <a:tailEnd/>
          </a:ln>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2081"/>
                                        </p:tgtEl>
                                        <p:attrNameLst>
                                          <p:attrName>style.visibility</p:attrName>
                                        </p:attrNameLst>
                                      </p:cBhvr>
                                      <p:to>
                                        <p:strVal val="visible"/>
                                      </p:to>
                                    </p:set>
                                    <p:animEffect transition="in" filter="fade">
                                      <p:cBhvr>
                                        <p:cTn id="7" dur="1000"/>
                                        <p:tgtEl>
                                          <p:spTgt spid="42081"/>
                                        </p:tgtEl>
                                      </p:cBhvr>
                                    </p:animEffect>
                                    <p:anim calcmode="lin" valueType="num">
                                      <p:cBhvr>
                                        <p:cTn id="8" dur="1000" fill="hold"/>
                                        <p:tgtEl>
                                          <p:spTgt spid="42081"/>
                                        </p:tgtEl>
                                        <p:attrNameLst>
                                          <p:attrName>style.rotation</p:attrName>
                                        </p:attrNameLst>
                                      </p:cBhvr>
                                      <p:tavLst>
                                        <p:tav tm="0">
                                          <p:val>
                                            <p:fltVal val="720"/>
                                          </p:val>
                                        </p:tav>
                                        <p:tav tm="100000">
                                          <p:val>
                                            <p:fltVal val="0"/>
                                          </p:val>
                                        </p:tav>
                                      </p:tavLst>
                                    </p:anim>
                                    <p:anim calcmode="lin" valueType="num">
                                      <p:cBhvr>
                                        <p:cTn id="9" dur="1000" fill="hold"/>
                                        <p:tgtEl>
                                          <p:spTgt spid="42081"/>
                                        </p:tgtEl>
                                        <p:attrNameLst>
                                          <p:attrName>ppt_h</p:attrName>
                                        </p:attrNameLst>
                                      </p:cBhvr>
                                      <p:tavLst>
                                        <p:tav tm="0">
                                          <p:val>
                                            <p:fltVal val="0"/>
                                          </p:val>
                                        </p:tav>
                                        <p:tav tm="100000">
                                          <p:val>
                                            <p:strVal val="#ppt_h"/>
                                          </p:val>
                                        </p:tav>
                                      </p:tavLst>
                                    </p:anim>
                                    <p:anim calcmode="lin" valueType="num">
                                      <p:cBhvr>
                                        <p:cTn id="10" dur="1000" fill="hold"/>
                                        <p:tgtEl>
                                          <p:spTgt spid="420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57"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81258"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1259"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81260" name="椭圆 52"/>
          <p:cNvSpPr>
            <a:spLocks noChangeArrowheads="1"/>
          </p:cNvSpPr>
          <p:nvPr/>
        </p:nvSpPr>
        <p:spPr bwMode="auto">
          <a:xfrm>
            <a:off x="779463" y="2725738"/>
            <a:ext cx="268287"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61" name="椭圆 55"/>
          <p:cNvSpPr>
            <a:spLocks noChangeArrowheads="1"/>
          </p:cNvSpPr>
          <p:nvPr/>
        </p:nvSpPr>
        <p:spPr bwMode="auto">
          <a:xfrm>
            <a:off x="6402388" y="3689350"/>
            <a:ext cx="269875" cy="268288"/>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1262"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1263"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81264" name="矩形 26"/>
          <p:cNvSpPr>
            <a:spLocks noChangeArrowheads="1"/>
          </p:cNvSpPr>
          <p:nvPr/>
        </p:nvSpPr>
        <p:spPr bwMode="auto">
          <a:xfrm>
            <a:off x="6958013" y="3376613"/>
            <a:ext cx="3001962" cy="1216025"/>
          </a:xfrm>
          <a:prstGeom prst="rect">
            <a:avLst/>
          </a:prstGeom>
          <a:noFill/>
          <a:ln w="9525">
            <a:noFill/>
            <a:miter lim="800000"/>
          </a:ln>
        </p:spPr>
        <p:txBody>
          <a:bodyPr wrap="none" lIns="121917" tIns="60958" rIns="121917" bIns="60958">
            <a:spAutoFit/>
          </a:bodyPr>
          <a:lstStyle/>
          <a:p>
            <a:pPr>
              <a:lnSpc>
                <a:spcPct val="150000"/>
              </a:lnSpc>
            </a:pPr>
            <a:r>
              <a:rPr lang="zh-CN" altLang="en-US" sz="2400" b="1">
                <a:latin typeface="Calibri" panose="020F0502020204030204" pitchFamily="34" charset="0"/>
                <a:ea typeface="仿宋" panose="02010609060101010101" pitchFamily="49" charset="-122"/>
              </a:rPr>
              <a:t>职业资格继续教育</a:t>
            </a:r>
            <a:r>
              <a:rPr lang="zh-CN" altLang="zh-CN" sz="2400" b="1">
                <a:latin typeface="Calibri" panose="020F0502020204030204" pitchFamily="34" charset="0"/>
                <a:ea typeface="仿宋" panose="02010609060101010101" pitchFamily="49" charset="-122"/>
              </a:rPr>
              <a:t>的</a:t>
            </a:r>
            <a:endParaRPr lang="en-US" altLang="zh-CN" sz="2400" b="1">
              <a:latin typeface="Calibri" panose="020F0502020204030204" pitchFamily="34" charset="0"/>
              <a:ea typeface="仿宋" panose="02010609060101010101" pitchFamily="49" charset="-122"/>
            </a:endParaRPr>
          </a:p>
          <a:p>
            <a:pPr>
              <a:lnSpc>
                <a:spcPct val="150000"/>
              </a:lnSpc>
            </a:pPr>
            <a:r>
              <a:rPr lang="zh-CN" altLang="en-US" sz="2400">
                <a:latin typeface="Calibri" panose="020F0502020204030204" pitchFamily="34" charset="0"/>
                <a:ea typeface="仿宋" panose="02010609060101010101" pitchFamily="49" charset="-122"/>
              </a:rPr>
              <a:t>职业资格证书等资料</a:t>
            </a:r>
            <a:endParaRPr lang="zh-CN" altLang="en-US" sz="2400">
              <a:latin typeface="Calibri" panose="020F0502020204030204" pitchFamily="34" charset="0"/>
              <a:ea typeface="仿宋" panose="02010609060101010101" pitchFamily="49" charset="-122"/>
            </a:endParaRPr>
          </a:p>
        </p:txBody>
      </p:sp>
      <p:pic>
        <p:nvPicPr>
          <p:cNvPr id="181265" name="Picture 686"/>
          <p:cNvPicPr>
            <a:picLocks noChangeAspect="1" noChangeArrowheads="1"/>
          </p:cNvPicPr>
          <p:nvPr/>
        </p:nvPicPr>
        <p:blipFill>
          <a:blip r:embed="rId1"/>
          <a:srcRect/>
          <a:stretch>
            <a:fillRect/>
          </a:stretch>
        </p:blipFill>
        <p:spPr bwMode="auto">
          <a:xfrm>
            <a:off x="20638" y="868363"/>
            <a:ext cx="1789112" cy="1600200"/>
          </a:xfrm>
          <a:prstGeom prst="rect">
            <a:avLst/>
          </a:prstGeom>
          <a:noFill/>
          <a:ln w="9525">
            <a:noFill/>
            <a:miter lim="800000"/>
            <a:headEnd/>
            <a:tailEnd/>
          </a:ln>
        </p:spPr>
      </p:pic>
      <p:sp>
        <p:nvSpPr>
          <p:cNvPr id="181266" name="矩形 21"/>
          <p:cNvSpPr>
            <a:spLocks noChangeArrowheads="1"/>
          </p:cNvSpPr>
          <p:nvPr/>
        </p:nvSpPr>
        <p:spPr bwMode="auto">
          <a:xfrm>
            <a:off x="1246188" y="2636838"/>
            <a:ext cx="3860800" cy="850900"/>
          </a:xfrm>
          <a:prstGeom prst="rect">
            <a:avLst/>
          </a:prstGeom>
          <a:noFill/>
          <a:ln w="9525">
            <a:noFill/>
            <a:miter lim="800000"/>
          </a:ln>
        </p:spPr>
        <p:txBody>
          <a:bodyPr lIns="121917" tIns="60958" rIns="121917" bIns="60958">
            <a:spAutoFit/>
          </a:bodyPr>
          <a:lstStyle/>
          <a:p>
            <a:r>
              <a:rPr lang="zh-CN" altLang="en-US" sz="2400" b="1">
                <a:latin typeface="Calibri" panose="020F0502020204030204" pitchFamily="34" charset="0"/>
                <a:ea typeface="仿宋" panose="02010609060101010101" pitchFamily="49" charset="-122"/>
              </a:rPr>
              <a:t>学历（学位）继续教育：</a:t>
            </a:r>
            <a:r>
              <a:rPr lang="zh-CN" altLang="zh-CN" sz="2400">
                <a:latin typeface="Calibri" panose="020F0502020204030204" pitchFamily="34" charset="0"/>
                <a:ea typeface="仿宋" panose="02010609060101010101" pitchFamily="49" charset="-122"/>
              </a:rPr>
              <a:t>入学时间</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81267" name="矩形 23"/>
          <p:cNvSpPr>
            <a:spLocks noChangeArrowheads="1"/>
          </p:cNvSpPr>
          <p:nvPr/>
        </p:nvSpPr>
        <p:spPr bwMode="auto">
          <a:xfrm>
            <a:off x="993775" y="3790950"/>
            <a:ext cx="6842125" cy="2311400"/>
          </a:xfrm>
          <a:prstGeom prst="rect">
            <a:avLst/>
          </a:prstGeom>
          <a:noFill/>
          <a:ln w="9525">
            <a:noFill/>
            <a:miter lim="800000"/>
          </a:ln>
        </p:spPr>
        <p:txBody>
          <a:bodyPr lIns="121917" tIns="60958" rIns="121917" bIns="60958">
            <a:spAutoFit/>
          </a:bodyPr>
          <a:lstStyle/>
          <a:p>
            <a:r>
              <a:rPr lang="zh-CN" altLang="en-US" sz="2400" b="1">
                <a:latin typeface="Calibri" panose="020F0502020204030204" pitchFamily="34" charset="0"/>
                <a:ea typeface="仿宋" panose="02010609060101010101" pitchFamily="49" charset="-122"/>
              </a:rPr>
              <a:t>职业资格继续教育</a:t>
            </a:r>
            <a:endParaRPr lang="en-US" altLang="zh-CN" sz="2400" b="1">
              <a:latin typeface="Calibri" panose="020F0502020204030204" pitchFamily="34" charset="0"/>
              <a:ea typeface="仿宋" panose="02010609060101010101" pitchFamily="49" charset="-122"/>
            </a:endParaRPr>
          </a:p>
          <a:p>
            <a:endParaRPr lang="en-US" altLang="zh-CN" sz="2400">
              <a:latin typeface="Calibri" panose="020F0502020204030204" pitchFamily="34" charset="0"/>
              <a:ea typeface="仿宋" panose="02010609060101010101" pitchFamily="49" charset="-122"/>
            </a:endParaRPr>
          </a:p>
          <a:p>
            <a:pPr>
              <a:buFont typeface="Arial" panose="020B0604020202020204" pitchFamily="34" charset="0"/>
              <a:buChar char="•"/>
            </a:pPr>
            <a:r>
              <a:rPr lang="zh-CN" altLang="zh-CN" sz="2400">
                <a:latin typeface="Calibri" panose="020F0502020204030204" pitchFamily="34" charset="0"/>
                <a:ea typeface="仿宋" panose="02010609060101010101" pitchFamily="49" charset="-122"/>
              </a:rPr>
              <a:t>证书名称</a:t>
            </a:r>
            <a:endParaRPr lang="en-US" altLang="zh-CN" sz="2400">
              <a:latin typeface="Calibri" panose="020F0502020204030204" pitchFamily="34" charset="0"/>
              <a:ea typeface="仿宋" panose="02010609060101010101" pitchFamily="49" charset="-122"/>
            </a:endParaRPr>
          </a:p>
          <a:p>
            <a:pPr>
              <a:buFont typeface="Arial" panose="020B0604020202020204" pitchFamily="34" charset="0"/>
              <a:buChar char="•"/>
            </a:pPr>
            <a:r>
              <a:rPr lang="zh-CN" altLang="zh-CN" sz="2400">
                <a:latin typeface="Calibri" panose="020F0502020204030204" pitchFamily="34" charset="0"/>
                <a:ea typeface="仿宋" panose="02010609060101010101" pitchFamily="49" charset="-122"/>
              </a:rPr>
              <a:t>证书编号</a:t>
            </a:r>
            <a:endParaRPr lang="en-US" altLang="zh-CN" sz="2400">
              <a:latin typeface="Calibri" panose="020F0502020204030204" pitchFamily="34" charset="0"/>
              <a:ea typeface="仿宋" panose="02010609060101010101" pitchFamily="49" charset="-122"/>
            </a:endParaRPr>
          </a:p>
          <a:p>
            <a:pPr>
              <a:buFont typeface="Arial" panose="020B0604020202020204" pitchFamily="34" charset="0"/>
              <a:buChar char="•"/>
            </a:pPr>
            <a:r>
              <a:rPr lang="zh-CN" altLang="zh-CN" sz="2400">
                <a:latin typeface="Calibri" panose="020F0502020204030204" pitchFamily="34" charset="0"/>
                <a:ea typeface="仿宋" panose="02010609060101010101" pitchFamily="49" charset="-122"/>
              </a:rPr>
              <a:t>发证机关</a:t>
            </a:r>
            <a:endParaRPr lang="en-US" altLang="zh-CN" sz="2400">
              <a:latin typeface="Calibri" panose="020F0502020204030204" pitchFamily="34" charset="0"/>
              <a:ea typeface="仿宋" panose="02010609060101010101" pitchFamily="49" charset="-122"/>
            </a:endParaRPr>
          </a:p>
          <a:p>
            <a:pPr>
              <a:buFont typeface="Arial" panose="020B0604020202020204" pitchFamily="34" charset="0"/>
              <a:buChar char="•"/>
            </a:pPr>
            <a:r>
              <a:rPr lang="zh-CN" altLang="zh-CN" sz="2400">
                <a:latin typeface="Calibri" panose="020F0502020204030204" pitchFamily="34" charset="0"/>
                <a:ea typeface="仿宋" panose="02010609060101010101" pitchFamily="49" charset="-122"/>
              </a:rPr>
              <a:t>发证（批准）时间</a:t>
            </a:r>
            <a:endParaRPr lang="zh-CN" altLang="en-US" sz="2400">
              <a:solidFill>
                <a:srgbClr val="FF0000"/>
              </a:solidFill>
              <a:latin typeface="Calibri" panose="020F0502020204030204" pitchFamily="34" charset="0"/>
              <a:ea typeface="仿宋" panose="02010609060101010101" pitchFamily="49" charset="-122"/>
            </a:endParaRPr>
          </a:p>
        </p:txBody>
      </p:sp>
      <p:sp>
        <p:nvSpPr>
          <p:cNvPr id="181268" name="椭圆 27"/>
          <p:cNvSpPr>
            <a:spLocks noChangeArrowheads="1"/>
          </p:cNvSpPr>
          <p:nvPr/>
        </p:nvSpPr>
        <p:spPr bwMode="auto">
          <a:xfrm>
            <a:off x="700088" y="3941763"/>
            <a:ext cx="268287"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29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29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3305"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sym typeface="+mn-ea"/>
              </a:rPr>
              <a:t>电子模板初样</a:t>
            </a:r>
            <a:endParaRPr lang="zh-CN" altLang="en-US" sz="2800">
              <a:solidFill>
                <a:schemeClr val="accent1"/>
              </a:solidFill>
              <a:latin typeface="华文细黑" pitchFamily="2" charset="-122"/>
              <a:ea typeface="华文细黑" pitchFamily="2" charset="-122"/>
            </a:endParaRPr>
          </a:p>
        </p:txBody>
      </p:sp>
      <p:sp>
        <p:nvSpPr>
          <p:cNvPr id="183306" name="Shape 555"/>
          <p:cNvSpPr/>
          <p:nvPr/>
        </p:nvSpPr>
        <p:spPr bwMode="auto">
          <a:xfrm>
            <a:off x="565150" y="1060450"/>
            <a:ext cx="2095500"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3307" name="矩形 53"/>
          <p:cNvSpPr>
            <a:spLocks noChangeArrowheads="1"/>
          </p:cNvSpPr>
          <p:nvPr/>
        </p:nvSpPr>
        <p:spPr bwMode="auto">
          <a:xfrm>
            <a:off x="887413" y="1062038"/>
            <a:ext cx="1620837"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继续教育</a:t>
            </a:r>
            <a:endParaRPr lang="zh-CN" altLang="en-US" sz="2700" b="1">
              <a:solidFill>
                <a:schemeClr val="bg1"/>
              </a:solidFill>
              <a:latin typeface="黑体" panose="02010609060101010101" charset="-122"/>
              <a:ea typeface="黑体" panose="02010609060101010101" charset="-122"/>
            </a:endParaRPr>
          </a:p>
        </p:txBody>
      </p:sp>
      <p:graphicFrame>
        <p:nvGraphicFramePr>
          <p:cNvPr id="182377" name="Group 105"/>
          <p:cNvGraphicFramePr>
            <a:graphicFrameLocks noGrp="1"/>
          </p:cNvGraphicFramePr>
          <p:nvPr/>
        </p:nvGraphicFramePr>
        <p:xfrm>
          <a:off x="801688" y="1854200"/>
          <a:ext cx="10907712" cy="4248153"/>
        </p:xfrm>
        <a:graphic>
          <a:graphicData uri="http://schemas.openxmlformats.org/drawingml/2006/table">
            <a:tbl>
              <a:tblPr/>
              <a:tblGrid>
                <a:gridCol w="817562"/>
                <a:gridCol w="1962150"/>
                <a:gridCol w="1958975"/>
                <a:gridCol w="1960563"/>
                <a:gridCol w="2106612"/>
                <a:gridCol w="2101850"/>
              </a:tblGrid>
              <a:tr h="334963">
                <a:tc gridSpan="6">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专项扣除信息采集表</a:t>
                      </a:r>
                      <a:r>
                        <a:rPr kumimoji="0" lang="en-US" altLang="zh-CN" sz="17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继续教育支出</a:t>
                      </a:r>
                      <a:endParaRPr kumimoji="0" lang="zh-CN" altLang="en-US" sz="17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292100">
                <a:tc gridSpan="4">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学历（学位）继续教育</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*入学时间起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*（预计）毕业时间</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*教育阶段</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0988">
                <a:tc gridSpan="4">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职业资格继续教育</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*继续教育类型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*发证（批准）日期</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*证书名称</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*证书编号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*发证机关</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4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4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4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4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3"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85354"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5355"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85356" name="椭圆 52"/>
          <p:cNvSpPr>
            <a:spLocks noChangeArrowheads="1"/>
          </p:cNvSpPr>
          <p:nvPr/>
        </p:nvSpPr>
        <p:spPr bwMode="auto">
          <a:xfrm>
            <a:off x="700088" y="2601913"/>
            <a:ext cx="268287"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7" name="椭圆 55"/>
          <p:cNvSpPr>
            <a:spLocks noChangeArrowheads="1"/>
          </p:cNvSpPr>
          <p:nvPr/>
        </p:nvSpPr>
        <p:spPr bwMode="auto">
          <a:xfrm>
            <a:off x="6551613" y="2574925"/>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5358"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5359"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85360" name="矩形 26"/>
          <p:cNvSpPr>
            <a:spLocks noChangeArrowheads="1"/>
          </p:cNvSpPr>
          <p:nvPr/>
        </p:nvSpPr>
        <p:spPr bwMode="auto">
          <a:xfrm>
            <a:off x="6851650" y="2274888"/>
            <a:ext cx="3597275" cy="1216025"/>
          </a:xfrm>
          <a:prstGeom prst="rect">
            <a:avLst/>
          </a:prstGeom>
          <a:noFill/>
          <a:ln w="9525">
            <a:noFill/>
            <a:miter lim="800000"/>
          </a:ln>
        </p:spPr>
        <p:txBody>
          <a:bodyPr wrap="none"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住房贷款合同</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贷款还款支出凭证等资料</a:t>
            </a:r>
            <a:endParaRPr lang="zh-CN" altLang="en-US" sz="2400">
              <a:latin typeface="Calibri" panose="020F0502020204030204" pitchFamily="34" charset="0"/>
              <a:ea typeface="仿宋" panose="02010609060101010101" pitchFamily="49" charset="-122"/>
            </a:endParaRPr>
          </a:p>
        </p:txBody>
      </p:sp>
      <p:sp>
        <p:nvSpPr>
          <p:cNvPr id="185361" name="矩形 21"/>
          <p:cNvSpPr>
            <a:spLocks noChangeArrowheads="1"/>
          </p:cNvSpPr>
          <p:nvPr/>
        </p:nvSpPr>
        <p:spPr bwMode="auto">
          <a:xfrm>
            <a:off x="976313" y="2395538"/>
            <a:ext cx="6845300" cy="3844925"/>
          </a:xfrm>
          <a:prstGeom prst="rect">
            <a:avLst/>
          </a:prstGeom>
          <a:noFill/>
          <a:ln w="9525">
            <a:noFill/>
            <a:miter lim="800000"/>
          </a:ln>
        </p:spPr>
        <p:txBody>
          <a:bodyPr lIns="121917" tIns="60958" rIns="121917" bIns="60958">
            <a:spAutoFit/>
          </a:bodyPr>
          <a:lstStyle/>
          <a:p>
            <a:pPr>
              <a:lnSpc>
                <a:spcPct val="120000"/>
              </a:lnSpc>
            </a:pPr>
            <a:r>
              <a:rPr lang="zh-CN" altLang="zh-CN" sz="2400">
                <a:latin typeface="仿宋" panose="02010609060101010101" pitchFamily="49" charset="-122"/>
                <a:ea typeface="仿宋" panose="02010609060101010101" pitchFamily="49" charset="-122"/>
              </a:rPr>
              <a:t>房屋所有权证号</a:t>
            </a:r>
            <a:r>
              <a:rPr lang="en-US" altLang="zh-CN" sz="2400">
                <a:latin typeface="仿宋" panose="02010609060101010101" pitchFamily="49" charset="-122"/>
                <a:ea typeface="仿宋" panose="02010609060101010101" pitchFamily="49" charset="-122"/>
              </a:rPr>
              <a:t>/</a:t>
            </a:r>
            <a:r>
              <a:rPr lang="zh-CN" altLang="zh-CN" sz="2400">
                <a:latin typeface="仿宋" panose="02010609060101010101" pitchFamily="49" charset="-122"/>
                <a:ea typeface="仿宋" panose="02010609060101010101" pitchFamily="49" charset="-122"/>
              </a:rPr>
              <a:t>预售合同编号</a:t>
            </a:r>
            <a:endParaRPr lang="en-US" altLang="zh-CN" sz="2400">
              <a:latin typeface="仿宋" panose="02010609060101010101" pitchFamily="49" charset="-122"/>
              <a:ea typeface="仿宋" panose="02010609060101010101" pitchFamily="49" charset="-122"/>
            </a:endParaRPr>
          </a:p>
          <a:p>
            <a:pPr>
              <a:lnSpc>
                <a:spcPct val="120000"/>
              </a:lnSpc>
            </a:pPr>
            <a:r>
              <a:rPr lang="zh-CN" altLang="zh-CN" sz="2400">
                <a:latin typeface="仿宋" panose="02010609060101010101" pitchFamily="49" charset="-122"/>
                <a:ea typeface="仿宋" panose="02010609060101010101" pitchFamily="49" charset="-122"/>
              </a:rPr>
              <a:t>房屋坐落地址</a:t>
            </a:r>
            <a:endParaRPr lang="en-US" altLang="zh-CN" sz="2400">
              <a:latin typeface="仿宋" panose="02010609060101010101" pitchFamily="49" charset="-122"/>
              <a:ea typeface="仿宋" panose="02010609060101010101" pitchFamily="49" charset="-122"/>
            </a:endParaRPr>
          </a:p>
          <a:p>
            <a:pPr>
              <a:lnSpc>
                <a:spcPct val="120000"/>
              </a:lnSpc>
            </a:pPr>
            <a:r>
              <a:rPr lang="zh-CN" altLang="zh-CN" sz="2400">
                <a:latin typeface="仿宋" panose="02010609060101010101" pitchFamily="49" charset="-122"/>
                <a:ea typeface="仿宋" panose="02010609060101010101" pitchFamily="49" charset="-122"/>
              </a:rPr>
              <a:t>贷款方式</a:t>
            </a:r>
            <a:endParaRPr lang="en-US" altLang="zh-CN" sz="2400">
              <a:latin typeface="仿宋" panose="02010609060101010101" pitchFamily="49" charset="-122"/>
              <a:ea typeface="仿宋" panose="02010609060101010101" pitchFamily="49" charset="-122"/>
            </a:endParaRPr>
          </a:p>
          <a:p>
            <a:pPr>
              <a:lnSpc>
                <a:spcPct val="120000"/>
              </a:lnSpc>
            </a:pPr>
            <a:r>
              <a:rPr lang="zh-CN" altLang="zh-CN" sz="2400">
                <a:latin typeface="仿宋" panose="02010609060101010101" pitchFamily="49" charset="-122"/>
                <a:ea typeface="仿宋" panose="02010609060101010101" pitchFamily="49" charset="-122"/>
              </a:rPr>
              <a:t>贷款合同编号</a:t>
            </a:r>
            <a:endParaRPr lang="en-US" altLang="zh-CN" sz="2400">
              <a:latin typeface="仿宋" panose="02010609060101010101" pitchFamily="49" charset="-122"/>
              <a:ea typeface="仿宋" panose="02010609060101010101" pitchFamily="49" charset="-122"/>
            </a:endParaRPr>
          </a:p>
          <a:p>
            <a:pPr>
              <a:lnSpc>
                <a:spcPct val="120000"/>
              </a:lnSpc>
            </a:pPr>
            <a:r>
              <a:rPr lang="zh-CN" altLang="zh-CN" sz="2400">
                <a:latin typeface="仿宋" panose="02010609060101010101" pitchFamily="49" charset="-122"/>
                <a:ea typeface="仿宋" panose="02010609060101010101" pitchFamily="49" charset="-122"/>
              </a:rPr>
              <a:t>借款期限</a:t>
            </a:r>
            <a:endParaRPr lang="en-US" altLang="zh-CN" sz="2400">
              <a:latin typeface="仿宋" panose="02010609060101010101" pitchFamily="49" charset="-122"/>
              <a:ea typeface="仿宋" panose="02010609060101010101" pitchFamily="49" charset="-122"/>
            </a:endParaRPr>
          </a:p>
          <a:p>
            <a:pPr>
              <a:lnSpc>
                <a:spcPct val="120000"/>
              </a:lnSpc>
            </a:pPr>
            <a:r>
              <a:rPr lang="zh-CN" altLang="zh-CN" sz="2400">
                <a:latin typeface="仿宋" panose="02010609060101010101" pitchFamily="49" charset="-122"/>
                <a:ea typeface="仿宋" panose="02010609060101010101" pitchFamily="49" charset="-122"/>
              </a:rPr>
              <a:t>首次还款日期等信息；</a:t>
            </a:r>
            <a:endParaRPr lang="en-US" altLang="zh-CN" sz="2400">
              <a:latin typeface="仿宋" panose="02010609060101010101" pitchFamily="49" charset="-122"/>
              <a:ea typeface="仿宋" panose="02010609060101010101" pitchFamily="49" charset="-122"/>
            </a:endParaRPr>
          </a:p>
          <a:p>
            <a:endParaRPr lang="en-US" altLang="zh-CN" sz="2400">
              <a:latin typeface="仿宋" panose="02010609060101010101" pitchFamily="49" charset="-122"/>
              <a:ea typeface="仿宋" panose="02010609060101010101" pitchFamily="49" charset="-122"/>
            </a:endParaRPr>
          </a:p>
          <a:p>
            <a:r>
              <a:rPr lang="zh-CN" altLang="zh-CN" sz="2400" b="1">
                <a:latin typeface="仿宋" panose="02010609060101010101" pitchFamily="49" charset="-122"/>
                <a:ea typeface="仿宋" panose="02010609060101010101" pitchFamily="49" charset="-122"/>
              </a:rPr>
              <a:t>有配偶的</a:t>
            </a:r>
            <a:r>
              <a:rPr lang="zh-CN" altLang="en-US" sz="2400" b="1">
                <a:latin typeface="仿宋" panose="02010609060101010101" pitchFamily="49" charset="-122"/>
                <a:ea typeface="仿宋" panose="02010609060101010101" pitchFamily="49" charset="-122"/>
              </a:rPr>
              <a:t>填写</a:t>
            </a:r>
            <a:endParaRPr lang="en-US" altLang="zh-CN" sz="2400" b="1">
              <a:latin typeface="仿宋" panose="02010609060101010101" pitchFamily="49" charset="-122"/>
              <a:ea typeface="仿宋" panose="02010609060101010101" pitchFamily="49" charset="-122"/>
            </a:endParaRPr>
          </a:p>
          <a:p>
            <a:r>
              <a:rPr lang="zh-CN" altLang="zh-CN" sz="2400">
                <a:latin typeface="仿宋" panose="02010609060101010101" pitchFamily="49" charset="-122"/>
                <a:ea typeface="仿宋" panose="02010609060101010101" pitchFamily="49" charset="-122"/>
              </a:rPr>
              <a:t>配偶的姓名身份证照类型及号码</a:t>
            </a:r>
            <a:endParaRPr lang="zh-CN" altLang="en-US" sz="2400">
              <a:solidFill>
                <a:srgbClr val="FF0000"/>
              </a:solidFill>
              <a:latin typeface="仿宋" panose="02010609060101010101" pitchFamily="49" charset="-122"/>
              <a:ea typeface="仿宋" panose="02010609060101010101" pitchFamily="49" charset="-122"/>
            </a:endParaRPr>
          </a:p>
        </p:txBody>
      </p:sp>
      <p:grpSp>
        <p:nvGrpSpPr>
          <p:cNvPr id="29" name="组合 28"/>
          <p:cNvGrpSpPr/>
          <p:nvPr/>
        </p:nvGrpSpPr>
        <p:grpSpPr>
          <a:xfrm>
            <a:off x="300181" y="805039"/>
            <a:ext cx="1453244" cy="127054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30" name="六边形 29"/>
            <p:cNvSpPr/>
            <p:nvPr/>
          </p:nvSpPr>
          <p:spPr>
            <a:xfrm>
              <a:off x="6842760" y="4008870"/>
              <a:ext cx="1203960" cy="1051560"/>
            </a:xfrm>
            <a:prstGeom prst="hexagon">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135">
                <a:solidFill>
                  <a:schemeClr val="bg1"/>
                </a:solidFill>
                <a:ea typeface="微软雅黑" panose="020B0503020204020204" pitchFamily="34" charset="-122"/>
                <a:cs typeface="Arial" panose="020B0604020202020204" pitchFamily="34" charset="0"/>
              </a:endParaRPr>
            </a:p>
          </p:txBody>
        </p:sp>
        <p:sp>
          <p:nvSpPr>
            <p:cNvPr id="31" name="文本框 67"/>
            <p:cNvSpPr txBox="1"/>
            <p:nvPr/>
          </p:nvSpPr>
          <p:spPr>
            <a:xfrm>
              <a:off x="6981635" y="4119151"/>
              <a:ext cx="926211" cy="725670"/>
            </a:xfrm>
            <a:prstGeom prst="rect">
              <a:avLst/>
            </a:prstGeom>
            <a:noFill/>
            <a:ln w="38100">
              <a:noFill/>
            </a:ln>
          </p:spPr>
          <p:txBody>
            <a:bodyPr>
              <a:spAutoFit/>
            </a:bodyPr>
            <a:lstStyle/>
            <a:p>
              <a:pPr algn="ctr" eaLnBrk="0" hangingPunct="0">
                <a:lnSpc>
                  <a:spcPct val="120000"/>
                </a:lnSpc>
                <a:defRPr/>
              </a:pPr>
              <a:r>
                <a:rPr lang="zh-CN" altLang="en-US" sz="24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住房贷款利息</a:t>
              </a:r>
              <a:endParaRPr lang="zh-CN" altLang="en-US" sz="24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39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40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7401"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sym typeface="+mn-ea"/>
              </a:rPr>
              <a:t>电子模板初样</a:t>
            </a:r>
            <a:endParaRPr lang="zh-CN" altLang="en-US" sz="2800">
              <a:solidFill>
                <a:schemeClr val="accent1"/>
              </a:solidFill>
              <a:latin typeface="华文细黑" pitchFamily="2" charset="-122"/>
              <a:ea typeface="华文细黑" pitchFamily="2" charset="-122"/>
            </a:endParaRPr>
          </a:p>
        </p:txBody>
      </p:sp>
      <p:sp>
        <p:nvSpPr>
          <p:cNvPr id="187402" name="Shape 555"/>
          <p:cNvSpPr/>
          <p:nvPr/>
        </p:nvSpPr>
        <p:spPr bwMode="auto">
          <a:xfrm>
            <a:off x="565150" y="1060450"/>
            <a:ext cx="3001963"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7403" name="矩形 53"/>
          <p:cNvSpPr>
            <a:spLocks noChangeArrowheads="1"/>
          </p:cNvSpPr>
          <p:nvPr/>
        </p:nvSpPr>
        <p:spPr bwMode="auto">
          <a:xfrm>
            <a:off x="887413" y="1062038"/>
            <a:ext cx="2308225"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住房贷款利息</a:t>
            </a:r>
            <a:endParaRPr lang="zh-CN" altLang="en-US" sz="2700" b="1">
              <a:solidFill>
                <a:schemeClr val="bg1"/>
              </a:solidFill>
              <a:latin typeface="黑体" panose="02010609060101010101" charset="-122"/>
              <a:ea typeface="黑体" panose="02010609060101010101" charset="-122"/>
            </a:endParaRPr>
          </a:p>
        </p:txBody>
      </p:sp>
      <p:graphicFrame>
        <p:nvGraphicFramePr>
          <p:cNvPr id="220219" name="Group 59"/>
          <p:cNvGraphicFramePr>
            <a:graphicFrameLocks noGrp="1"/>
          </p:cNvGraphicFramePr>
          <p:nvPr/>
        </p:nvGraphicFramePr>
        <p:xfrm>
          <a:off x="355600" y="2274888"/>
          <a:ext cx="11279188" cy="3233738"/>
        </p:xfrm>
        <a:graphic>
          <a:graphicData uri="http://schemas.openxmlformats.org/drawingml/2006/table">
            <a:tbl>
              <a:tblPr/>
              <a:tblGrid>
                <a:gridCol w="1033463"/>
                <a:gridCol w="742950"/>
                <a:gridCol w="1252537"/>
                <a:gridCol w="1962150"/>
                <a:gridCol w="1404938"/>
                <a:gridCol w="1538287"/>
                <a:gridCol w="1660525"/>
                <a:gridCol w="1684338"/>
              </a:tblGrid>
              <a:tr h="542925">
                <a:tc gridSpan="8">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专项扣除信息采集表</a:t>
                      </a:r>
                      <a:r>
                        <a:rPr kumimoji="0" lang="en-US" altLang="zh-CN" sz="17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住房贷款利息支出</a:t>
                      </a:r>
                      <a:endParaRPr kumimoji="0" lang="zh-CN" altLang="en-US" sz="17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r>
              <a:tr h="546100">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*房屋坐落地址</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gridSpan="6">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6715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*贷款人是否本人</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*房屋证书类型</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*房屋证书号码</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是否婚前各自首套贷款，且婚后分别扣除</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*贷款类型</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*贷款银行</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贷款合同编号</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*首次还款日期</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*贷款期限（月数）</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49"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89450"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9451"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89452" name="椭圆 52"/>
          <p:cNvSpPr>
            <a:spLocks noChangeArrowheads="1"/>
          </p:cNvSpPr>
          <p:nvPr/>
        </p:nvSpPr>
        <p:spPr bwMode="auto">
          <a:xfrm>
            <a:off x="587375" y="2374900"/>
            <a:ext cx="268288"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53" name="椭圆 55"/>
          <p:cNvSpPr>
            <a:spLocks noChangeArrowheads="1"/>
          </p:cNvSpPr>
          <p:nvPr/>
        </p:nvSpPr>
        <p:spPr bwMode="auto">
          <a:xfrm>
            <a:off x="6667500" y="2676525"/>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89454"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89455"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89456" name="矩形 26"/>
          <p:cNvSpPr>
            <a:spLocks noChangeArrowheads="1"/>
          </p:cNvSpPr>
          <p:nvPr/>
        </p:nvSpPr>
        <p:spPr bwMode="auto">
          <a:xfrm>
            <a:off x="6832600" y="2354263"/>
            <a:ext cx="3902075" cy="668337"/>
          </a:xfrm>
          <a:prstGeom prst="rect">
            <a:avLst/>
          </a:prstGeom>
          <a:noFill/>
          <a:ln w="9525">
            <a:noFill/>
            <a:miter lim="800000"/>
          </a:ln>
        </p:spPr>
        <p:txBody>
          <a:bodyPr wrap="none"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住房租赁合同或协议等资料</a:t>
            </a:r>
            <a:endParaRPr lang="zh-CN" altLang="en-US" sz="2400">
              <a:latin typeface="Calibri" panose="020F0502020204030204" pitchFamily="34" charset="0"/>
              <a:ea typeface="仿宋" panose="02010609060101010101" pitchFamily="49" charset="-122"/>
            </a:endParaRPr>
          </a:p>
        </p:txBody>
      </p:sp>
      <p:sp>
        <p:nvSpPr>
          <p:cNvPr id="189457" name="矩形 21"/>
          <p:cNvSpPr>
            <a:spLocks noChangeArrowheads="1"/>
          </p:cNvSpPr>
          <p:nvPr/>
        </p:nvSpPr>
        <p:spPr bwMode="auto">
          <a:xfrm>
            <a:off x="900113" y="2098675"/>
            <a:ext cx="5878512" cy="4246563"/>
          </a:xfrm>
          <a:prstGeom prst="rect">
            <a:avLst/>
          </a:prstGeom>
          <a:noFill/>
          <a:ln w="9525">
            <a:noFill/>
            <a:miter lim="800000"/>
          </a:ln>
        </p:spPr>
        <p:txBody>
          <a:bodyPr lIns="121917" tIns="60958" rIns="121917" bIns="60958">
            <a:spAutoFit/>
          </a:bodyPr>
          <a:lstStyle/>
          <a:p>
            <a:pPr>
              <a:lnSpc>
                <a:spcPct val="150000"/>
              </a:lnSpc>
            </a:pPr>
            <a:r>
              <a:rPr lang="zh-CN" altLang="zh-CN">
                <a:latin typeface="Calibri" panose="020F0502020204030204" pitchFamily="34" charset="0"/>
                <a:ea typeface="仿宋" panose="02010609060101010101" pitchFamily="49" charset="-122"/>
              </a:rPr>
              <a:t>主要工作城市</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租住房屋所有权或不动产证号</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租赁房屋坐落地址</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出租人姓名及身份证照类型和号码</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（或出租方单位名称及社会统一信用代码）</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住房租赁合同或协议信息</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租赁期起</a:t>
            </a:r>
            <a:endParaRPr lang="en-US" altLang="zh-CN">
              <a:latin typeface="Calibri" panose="020F0502020204030204" pitchFamily="34" charset="0"/>
              <a:ea typeface="仿宋" panose="02010609060101010101" pitchFamily="49" charset="-122"/>
            </a:endParaRPr>
          </a:p>
          <a:p>
            <a:pPr>
              <a:lnSpc>
                <a:spcPct val="150000"/>
              </a:lnSpc>
            </a:pPr>
            <a:r>
              <a:rPr lang="zh-CN" altLang="zh-CN">
                <a:latin typeface="Calibri" panose="020F0502020204030204" pitchFamily="34" charset="0"/>
                <a:ea typeface="仿宋" panose="02010609060101010101" pitchFamily="49" charset="-122"/>
              </a:rPr>
              <a:t>租赁期止等信息；</a:t>
            </a:r>
            <a:endParaRPr lang="en-US" altLang="zh-CN">
              <a:latin typeface="Calibri" panose="020F0502020204030204" pitchFamily="34" charset="0"/>
              <a:ea typeface="仿宋" panose="02010609060101010101" pitchFamily="49" charset="-122"/>
            </a:endParaRPr>
          </a:p>
          <a:p>
            <a:endParaRPr lang="zh-CN" altLang="en-US" b="1">
              <a:latin typeface="Calibri" panose="020F0502020204030204" pitchFamily="34" charset="0"/>
              <a:ea typeface="仿宋" panose="02010609060101010101" pitchFamily="49" charset="-122"/>
            </a:endParaRPr>
          </a:p>
          <a:p>
            <a:r>
              <a:rPr lang="zh-CN" altLang="zh-CN" b="1">
                <a:latin typeface="Calibri" panose="020F0502020204030204" pitchFamily="34" charset="0"/>
                <a:ea typeface="仿宋" panose="02010609060101010101" pitchFamily="49" charset="-122"/>
              </a:rPr>
              <a:t>有配偶的填写</a:t>
            </a:r>
            <a:endParaRPr lang="en-US" altLang="zh-CN" b="1">
              <a:latin typeface="Calibri" panose="020F0502020204030204" pitchFamily="34" charset="0"/>
              <a:ea typeface="仿宋" panose="02010609060101010101" pitchFamily="49" charset="-122"/>
            </a:endParaRPr>
          </a:p>
          <a:p>
            <a:r>
              <a:rPr lang="zh-CN" altLang="zh-CN">
                <a:latin typeface="Calibri" panose="020F0502020204030204" pitchFamily="34" charset="0"/>
                <a:ea typeface="仿宋" panose="02010609060101010101" pitchFamily="49" charset="-122"/>
              </a:rPr>
              <a:t>配偶的姓名、身份证照类型及号码。</a:t>
            </a:r>
            <a:endParaRPr lang="zh-CN" altLang="zh-CN">
              <a:latin typeface="Calibri" panose="020F0502020204030204" pitchFamily="34" charset="0"/>
              <a:ea typeface="仿宋" panose="02010609060101010101" pitchFamily="49" charset="-122"/>
            </a:endParaRPr>
          </a:p>
        </p:txBody>
      </p:sp>
      <p:pic>
        <p:nvPicPr>
          <p:cNvPr id="189458" name="Picture 2"/>
          <p:cNvPicPr>
            <a:picLocks noChangeAspect="1" noChangeArrowheads="1"/>
          </p:cNvPicPr>
          <p:nvPr/>
        </p:nvPicPr>
        <p:blipFill>
          <a:blip r:embed="rId1"/>
          <a:srcRect/>
          <a:stretch>
            <a:fillRect/>
          </a:stretch>
        </p:blipFill>
        <p:spPr bwMode="auto">
          <a:xfrm>
            <a:off x="46038" y="741363"/>
            <a:ext cx="1789112" cy="160813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0"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1"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2"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3"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4"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5"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6"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1497"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电子模板初样</a:t>
            </a:r>
            <a:endParaRPr lang="zh-CN" altLang="en-US" sz="2800">
              <a:solidFill>
                <a:schemeClr val="accent1"/>
              </a:solidFill>
              <a:latin typeface="华文细黑" pitchFamily="2" charset="-122"/>
              <a:ea typeface="华文细黑" pitchFamily="2" charset="-122"/>
            </a:endParaRPr>
          </a:p>
        </p:txBody>
      </p:sp>
      <p:sp>
        <p:nvSpPr>
          <p:cNvPr id="191498" name="Shape 555"/>
          <p:cNvSpPr/>
          <p:nvPr/>
        </p:nvSpPr>
        <p:spPr bwMode="auto">
          <a:xfrm>
            <a:off x="565150" y="1060450"/>
            <a:ext cx="2297113"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1499" name="矩形 53"/>
          <p:cNvSpPr>
            <a:spLocks noChangeArrowheads="1"/>
          </p:cNvSpPr>
          <p:nvPr/>
        </p:nvSpPr>
        <p:spPr bwMode="auto">
          <a:xfrm>
            <a:off x="1008063" y="1062038"/>
            <a:ext cx="1620837"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住房租金</a:t>
            </a:r>
            <a:endParaRPr lang="zh-CN" altLang="en-US" sz="2700" b="1">
              <a:solidFill>
                <a:schemeClr val="bg1"/>
              </a:solidFill>
              <a:latin typeface="黑体" panose="02010609060101010101" charset="-122"/>
              <a:ea typeface="黑体" panose="02010609060101010101" charset="-122"/>
            </a:endParaRPr>
          </a:p>
        </p:txBody>
      </p:sp>
      <p:graphicFrame>
        <p:nvGraphicFramePr>
          <p:cNvPr id="224365" name="Group 109"/>
          <p:cNvGraphicFramePr>
            <a:graphicFrameLocks noGrp="1"/>
          </p:cNvGraphicFramePr>
          <p:nvPr/>
        </p:nvGraphicFramePr>
        <p:xfrm>
          <a:off x="369888" y="1925638"/>
          <a:ext cx="11542712" cy="3635379"/>
        </p:xfrm>
        <a:graphic>
          <a:graphicData uri="http://schemas.openxmlformats.org/drawingml/2006/table">
            <a:tbl>
              <a:tblPr/>
              <a:tblGrid>
                <a:gridCol w="590550"/>
                <a:gridCol w="541337"/>
                <a:gridCol w="1377950"/>
                <a:gridCol w="1381125"/>
                <a:gridCol w="1743075"/>
                <a:gridCol w="1747838"/>
                <a:gridCol w="1720850"/>
                <a:gridCol w="1165225"/>
                <a:gridCol w="660400"/>
                <a:gridCol w="614362"/>
              </a:tblGrid>
              <a:tr h="392113">
                <a:tc gridSpan="10">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900" b="0" i="0" u="none" strike="noStrike" cap="none" normalizeH="0" baseline="0" smtClean="0">
                          <a:ln>
                            <a:noFill/>
                          </a:ln>
                          <a:solidFill>
                            <a:schemeClr val="tx1"/>
                          </a:solidFill>
                          <a:effectLst/>
                          <a:latin typeface="Arial" panose="020B0604020202020204" pitchFamily="34" charset="0"/>
                          <a:ea typeface="幼圆" pitchFamily="49" charset="-122"/>
                        </a:rPr>
                        <a:t>专项附加扣除信息采集表</a:t>
                      </a:r>
                      <a:r>
                        <a:rPr kumimoji="0" lang="en-US" altLang="zh-CN" sz="19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900" b="0" i="0" u="none" strike="noStrike" cap="none" normalizeH="0" baseline="0" smtClean="0">
                          <a:ln>
                            <a:noFill/>
                          </a:ln>
                          <a:solidFill>
                            <a:schemeClr val="tx1"/>
                          </a:solidFill>
                          <a:effectLst/>
                          <a:latin typeface="Arial" panose="020B0604020202020204" pitchFamily="34" charset="0"/>
                          <a:ea typeface="幼圆" pitchFamily="49" charset="-122"/>
                        </a:rPr>
                        <a:t>住房租金支出</a:t>
                      </a:r>
                      <a:endParaRPr kumimoji="0" lang="zh-CN" altLang="en-US" sz="19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r>
              <a:tr h="360363">
                <a:tc row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*主要工作城市</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出租方信息</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*房屋坐落地址</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租赁信息</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r>
              <a:tr h="515938">
                <a:tc vMerge="1">
                  <a:tcPr/>
                </a:tc>
                <a:tc vMerge="1">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*个人姓名</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组织名称</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*身份证件号码</a:t>
                      </a:r>
                      <a:b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b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统一社会信用代码</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住房租赁合同编号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*租赁期起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*租赁期止</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5</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6</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38"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39"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0"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1"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2"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3"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4"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5"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93546"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3547"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93548" name="椭圆 52"/>
          <p:cNvSpPr>
            <a:spLocks noChangeArrowheads="1"/>
          </p:cNvSpPr>
          <p:nvPr/>
        </p:nvSpPr>
        <p:spPr bwMode="auto">
          <a:xfrm>
            <a:off x="720725" y="2740025"/>
            <a:ext cx="268288"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49" name="椭圆 55"/>
          <p:cNvSpPr>
            <a:spLocks noChangeArrowheads="1"/>
          </p:cNvSpPr>
          <p:nvPr/>
        </p:nvSpPr>
        <p:spPr bwMode="auto">
          <a:xfrm>
            <a:off x="7124700" y="2792413"/>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3550"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3551"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93552" name="矩形 26"/>
          <p:cNvSpPr>
            <a:spLocks noChangeArrowheads="1"/>
          </p:cNvSpPr>
          <p:nvPr/>
        </p:nvSpPr>
        <p:spPr bwMode="auto">
          <a:xfrm>
            <a:off x="7466013" y="2647950"/>
            <a:ext cx="4078287" cy="850900"/>
          </a:xfrm>
          <a:prstGeom prst="rect">
            <a:avLst/>
          </a:prstGeom>
          <a:noFill/>
          <a:ln w="9525">
            <a:noFill/>
            <a:miter lim="800000"/>
          </a:ln>
        </p:spPr>
        <p:txBody>
          <a:bodyPr lIns="121917" tIns="60958" rIns="121917" bIns="60958">
            <a:spAutoFit/>
          </a:bodyPr>
          <a:lstStyle/>
          <a:p>
            <a:r>
              <a:rPr lang="zh-CN" altLang="zh-CN" sz="2400">
                <a:latin typeface="Calibri" panose="020F0502020204030204" pitchFamily="34" charset="0"/>
                <a:ea typeface="仿宋" panose="02010609060101010101" pitchFamily="49" charset="-122"/>
              </a:rPr>
              <a:t>约定或指定分摊的，需留存书面分摊协议等资料</a:t>
            </a:r>
            <a:endParaRPr lang="zh-CN" altLang="zh-CN" sz="2400">
              <a:latin typeface="Calibri" panose="020F0502020204030204" pitchFamily="34" charset="0"/>
              <a:ea typeface="仿宋" panose="02010609060101010101" pitchFamily="49" charset="-122"/>
            </a:endParaRPr>
          </a:p>
        </p:txBody>
      </p:sp>
      <p:sp>
        <p:nvSpPr>
          <p:cNvPr id="193553" name="矩形 21"/>
          <p:cNvSpPr>
            <a:spLocks noChangeArrowheads="1"/>
          </p:cNvSpPr>
          <p:nvPr/>
        </p:nvSpPr>
        <p:spPr bwMode="auto">
          <a:xfrm>
            <a:off x="968375" y="2547938"/>
            <a:ext cx="6018213" cy="3552825"/>
          </a:xfrm>
          <a:prstGeom prst="rect">
            <a:avLst/>
          </a:prstGeom>
          <a:noFill/>
          <a:ln w="9525">
            <a:noFill/>
            <a:miter lim="800000"/>
          </a:ln>
        </p:spPr>
        <p:txBody>
          <a:bodyPr lIns="121917" tIns="60958" rIns="121917" bIns="60958">
            <a:spAutoFit/>
          </a:bodyPr>
          <a:lstStyle/>
          <a:p>
            <a:pPr>
              <a:lnSpc>
                <a:spcPct val="120000"/>
              </a:lnSpc>
            </a:pPr>
            <a:r>
              <a:rPr lang="zh-CN" altLang="zh-CN" sz="2400">
                <a:latin typeface="Calibri" panose="020F0502020204030204" pitchFamily="34" charset="0"/>
                <a:ea typeface="仿宋" panose="02010609060101010101" pitchFamily="49" charset="-122"/>
              </a:rPr>
              <a:t>是否独生子女</a:t>
            </a:r>
            <a:endParaRPr lang="zh-CN" altLang="zh-CN" sz="2400">
              <a:latin typeface="Calibri" panose="020F0502020204030204" pitchFamily="34" charset="0"/>
              <a:ea typeface="仿宋" panose="02010609060101010101" pitchFamily="49" charset="-122"/>
            </a:endParaRPr>
          </a:p>
          <a:p>
            <a:pPr>
              <a:lnSpc>
                <a:spcPct val="120000"/>
              </a:lnSpc>
            </a:pPr>
            <a:r>
              <a:rPr lang="zh-CN" altLang="zh-CN" sz="2400">
                <a:latin typeface="Calibri" panose="020F0502020204030204" pitchFamily="34" charset="0"/>
                <a:ea typeface="仿宋" panose="02010609060101010101" pitchFamily="49" charset="-122"/>
              </a:rPr>
              <a:t>本人月扣除金额</a:t>
            </a:r>
            <a:endParaRPr lang="en-US" altLang="zh-CN" sz="2400">
              <a:latin typeface="Calibri" panose="020F0502020204030204" pitchFamily="34" charset="0"/>
              <a:ea typeface="仿宋" panose="02010609060101010101" pitchFamily="49" charset="-122"/>
            </a:endParaRPr>
          </a:p>
          <a:p>
            <a:pPr>
              <a:lnSpc>
                <a:spcPct val="120000"/>
              </a:lnSpc>
            </a:pPr>
            <a:r>
              <a:rPr lang="zh-CN" altLang="zh-CN" sz="2400">
                <a:latin typeface="Calibri" panose="020F0502020204030204" pitchFamily="34" charset="0"/>
                <a:ea typeface="仿宋" panose="02010609060101010101" pitchFamily="49" charset="-122"/>
              </a:rPr>
              <a:t>被赡养人姓名及身份证照类型、号码</a:t>
            </a:r>
            <a:endParaRPr lang="en-US" altLang="zh-CN" sz="2400">
              <a:latin typeface="Calibri" panose="020F0502020204030204" pitchFamily="34" charset="0"/>
              <a:ea typeface="仿宋" panose="02010609060101010101" pitchFamily="49" charset="-122"/>
            </a:endParaRPr>
          </a:p>
          <a:p>
            <a:pPr>
              <a:lnSpc>
                <a:spcPct val="120000"/>
              </a:lnSpc>
            </a:pPr>
            <a:r>
              <a:rPr lang="zh-CN" altLang="zh-CN" sz="2400">
                <a:latin typeface="Calibri" panose="020F0502020204030204" pitchFamily="34" charset="0"/>
                <a:ea typeface="仿宋" panose="02010609060101010101" pitchFamily="49" charset="-122"/>
              </a:rPr>
              <a:t>与纳税人关系；</a:t>
            </a:r>
            <a:endParaRPr lang="en-US" altLang="zh-CN" sz="2400">
              <a:latin typeface="Calibri" panose="020F0502020204030204" pitchFamily="34" charset="0"/>
              <a:ea typeface="仿宋" panose="02010609060101010101" pitchFamily="49" charset="-122"/>
            </a:endParaRPr>
          </a:p>
          <a:p>
            <a:endParaRPr lang="en-US" altLang="zh-CN" sz="2400">
              <a:latin typeface="Calibri" panose="020F0502020204030204" pitchFamily="34" charset="0"/>
              <a:ea typeface="仿宋" panose="02010609060101010101" pitchFamily="49" charset="-122"/>
            </a:endParaRPr>
          </a:p>
          <a:p>
            <a:pPr>
              <a:lnSpc>
                <a:spcPct val="120000"/>
              </a:lnSpc>
            </a:pPr>
            <a:r>
              <a:rPr lang="zh-CN" altLang="zh-CN" sz="2400" b="1">
                <a:latin typeface="Calibri" panose="020F0502020204030204" pitchFamily="34" charset="0"/>
                <a:ea typeface="仿宋" panose="02010609060101010101" pitchFamily="49" charset="-122"/>
              </a:rPr>
              <a:t>有共同赡养人的</a:t>
            </a:r>
            <a:endParaRPr lang="en-US" altLang="zh-CN" sz="2400" b="1">
              <a:latin typeface="Calibri" panose="020F0502020204030204" pitchFamily="34" charset="0"/>
              <a:ea typeface="仿宋" panose="02010609060101010101" pitchFamily="49" charset="-122"/>
            </a:endParaRPr>
          </a:p>
          <a:p>
            <a:pPr>
              <a:lnSpc>
                <a:spcPct val="120000"/>
              </a:lnSpc>
            </a:pPr>
            <a:r>
              <a:rPr lang="zh-CN" altLang="zh-CN" sz="2400">
                <a:latin typeface="Calibri" panose="020F0502020204030204" pitchFamily="34" charset="0"/>
                <a:ea typeface="仿宋" panose="02010609060101010101" pitchFamily="49" charset="-122"/>
              </a:rPr>
              <a:t>分摊方式</a:t>
            </a:r>
            <a:endParaRPr lang="en-US" altLang="zh-CN" sz="2400">
              <a:latin typeface="Calibri" panose="020F0502020204030204" pitchFamily="34" charset="0"/>
              <a:ea typeface="仿宋" panose="02010609060101010101" pitchFamily="49" charset="-122"/>
            </a:endParaRPr>
          </a:p>
          <a:p>
            <a:pPr>
              <a:lnSpc>
                <a:spcPct val="120000"/>
              </a:lnSpc>
            </a:pPr>
            <a:r>
              <a:rPr lang="zh-CN" altLang="zh-CN" sz="2400">
                <a:latin typeface="Calibri" panose="020F0502020204030204" pitchFamily="34" charset="0"/>
                <a:ea typeface="仿宋" panose="02010609060101010101" pitchFamily="49" charset="-122"/>
              </a:rPr>
              <a:t>共同赡养人姓名及身份证照类型、号码</a:t>
            </a:r>
            <a:endParaRPr lang="zh-CN" altLang="zh-CN" sz="2400">
              <a:latin typeface="Calibri" panose="020F0502020204030204" pitchFamily="34" charset="0"/>
              <a:ea typeface="仿宋" panose="02010609060101010101" pitchFamily="49" charset="-122"/>
            </a:endParaRPr>
          </a:p>
        </p:txBody>
      </p:sp>
      <p:pic>
        <p:nvPicPr>
          <p:cNvPr id="193554" name="Picture 3"/>
          <p:cNvPicPr>
            <a:picLocks noChangeAspect="1" noChangeArrowheads="1"/>
          </p:cNvPicPr>
          <p:nvPr/>
        </p:nvPicPr>
        <p:blipFill>
          <a:blip r:embed="rId1"/>
          <a:srcRect/>
          <a:stretch>
            <a:fillRect/>
          </a:stretch>
        </p:blipFill>
        <p:spPr bwMode="auto">
          <a:xfrm>
            <a:off x="46038" y="609600"/>
            <a:ext cx="1789112" cy="1601788"/>
          </a:xfrm>
          <a:prstGeom prst="rect">
            <a:avLst/>
          </a:prstGeom>
          <a:noFill/>
          <a:ln w="9525">
            <a:noFill/>
            <a:miter lim="800000"/>
            <a:headEnd/>
            <a:tailEnd/>
          </a:ln>
        </p:spPr>
      </p:pic>
      <p:sp>
        <p:nvSpPr>
          <p:cNvPr id="193555" name="椭圆 22"/>
          <p:cNvSpPr>
            <a:spLocks noChangeArrowheads="1"/>
          </p:cNvSpPr>
          <p:nvPr/>
        </p:nvSpPr>
        <p:spPr bwMode="auto">
          <a:xfrm>
            <a:off x="644525" y="4883150"/>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86"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87"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88"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89"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90"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91"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92"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5593"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sym typeface="+mn-ea"/>
              </a:rPr>
              <a:t>电子模板初样</a:t>
            </a:r>
            <a:endParaRPr lang="zh-CN" altLang="en-US" sz="2800">
              <a:solidFill>
                <a:schemeClr val="accent1"/>
              </a:solidFill>
              <a:latin typeface="华文细黑" pitchFamily="2" charset="-122"/>
              <a:ea typeface="华文细黑" pitchFamily="2" charset="-122"/>
            </a:endParaRPr>
          </a:p>
        </p:txBody>
      </p:sp>
      <p:sp>
        <p:nvSpPr>
          <p:cNvPr id="195594" name="Shape 555"/>
          <p:cNvSpPr/>
          <p:nvPr/>
        </p:nvSpPr>
        <p:spPr bwMode="auto">
          <a:xfrm>
            <a:off x="565150" y="1060450"/>
            <a:ext cx="2095500"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5595" name="矩形 53"/>
          <p:cNvSpPr>
            <a:spLocks noChangeArrowheads="1"/>
          </p:cNvSpPr>
          <p:nvPr/>
        </p:nvSpPr>
        <p:spPr bwMode="auto">
          <a:xfrm>
            <a:off x="887413" y="1062038"/>
            <a:ext cx="1620837"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赡养老人</a:t>
            </a:r>
            <a:endParaRPr lang="zh-CN" altLang="en-US" sz="2700" b="1">
              <a:solidFill>
                <a:schemeClr val="bg1"/>
              </a:solidFill>
              <a:latin typeface="黑体" panose="02010609060101010101" charset="-122"/>
              <a:ea typeface="黑体" panose="02010609060101010101" charset="-122"/>
            </a:endParaRPr>
          </a:p>
        </p:txBody>
      </p:sp>
      <p:graphicFrame>
        <p:nvGraphicFramePr>
          <p:cNvPr id="228479" name="Group 127"/>
          <p:cNvGraphicFramePr>
            <a:graphicFrameLocks noGrp="1"/>
          </p:cNvGraphicFramePr>
          <p:nvPr/>
        </p:nvGraphicFramePr>
        <p:xfrm>
          <a:off x="1219200" y="1754188"/>
          <a:ext cx="9871075" cy="4278315"/>
        </p:xfrm>
        <a:graphic>
          <a:graphicData uri="http://schemas.openxmlformats.org/drawingml/2006/table">
            <a:tbl>
              <a:tblPr/>
              <a:tblGrid>
                <a:gridCol w="593725"/>
                <a:gridCol w="1189038"/>
                <a:gridCol w="1457325"/>
                <a:gridCol w="2201862"/>
                <a:gridCol w="1725613"/>
                <a:gridCol w="1474787"/>
                <a:gridCol w="1228725"/>
              </a:tblGrid>
              <a:tr h="368300">
                <a:tc gridSpan="7">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900" b="0" i="0" u="none" strike="noStrike" cap="none" normalizeH="0" baseline="0" smtClean="0">
                          <a:ln>
                            <a:noFill/>
                          </a:ln>
                          <a:solidFill>
                            <a:schemeClr val="tx1"/>
                          </a:solidFill>
                          <a:effectLst/>
                          <a:latin typeface="Arial" panose="020B0604020202020204" pitchFamily="34" charset="0"/>
                          <a:ea typeface="幼圆" pitchFamily="49" charset="-122"/>
                        </a:rPr>
                        <a:t>专项扣除信息采集表</a:t>
                      </a:r>
                      <a:r>
                        <a:rPr kumimoji="0" lang="en-US" altLang="zh-CN" sz="19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900" b="0" i="0" u="none" strike="noStrike" cap="none" normalizeH="0" baseline="0" smtClean="0">
                          <a:ln>
                            <a:noFill/>
                          </a:ln>
                          <a:solidFill>
                            <a:schemeClr val="tx1"/>
                          </a:solidFill>
                          <a:effectLst/>
                          <a:latin typeface="Arial" panose="020B0604020202020204" pitchFamily="34" charset="0"/>
                          <a:ea typeface="幼圆" pitchFamily="49" charset="-122"/>
                        </a:rPr>
                        <a:t>赡养老人支出</a:t>
                      </a:r>
                      <a:endParaRPr kumimoji="0" lang="zh-CN" altLang="en-US" sz="19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50838">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*是否独生子女</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*分摊方式</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*本年度月扣除金额</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7025">
                <a:tc gridSpan="7">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被赡养人信息</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5083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*姓名</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*身份证件号码</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*国籍</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地区</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*与本人关系</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*出生日期</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共同赡养人信息</a:t>
                      </a:r>
                      <a:endParaRPr kumimoji="0" lang="zh-CN" altLang="en-US" sz="13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5083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*姓名</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*身份证件类型</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*身份证件号码</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*国籍</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地区</a:t>
                      </a: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pP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4"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5"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6"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7"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8"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39"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40"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41" name="文本框 213"/>
          <p:cNvSpPr txBox="1">
            <a:spLocks noChangeArrowheads="1"/>
          </p:cNvSpPr>
          <p:nvPr/>
        </p:nvSpPr>
        <p:spPr bwMode="auto">
          <a:xfrm>
            <a:off x="4027488" y="280988"/>
            <a:ext cx="4137025" cy="523875"/>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rPr>
              <a:t>报送信息及留存备查资料</a:t>
            </a:r>
            <a:endParaRPr lang="zh-CN" altLang="en-US" sz="2800">
              <a:solidFill>
                <a:schemeClr val="accent1"/>
              </a:solidFill>
              <a:latin typeface="华文细黑" pitchFamily="2" charset="-122"/>
              <a:ea typeface="华文细黑" pitchFamily="2" charset="-122"/>
            </a:endParaRPr>
          </a:p>
        </p:txBody>
      </p:sp>
      <p:sp>
        <p:nvSpPr>
          <p:cNvPr id="197642" name="Shape 555"/>
          <p:cNvSpPr/>
          <p:nvPr/>
        </p:nvSpPr>
        <p:spPr bwMode="auto">
          <a:xfrm>
            <a:off x="6678613" y="1385888"/>
            <a:ext cx="3314700" cy="5826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7643" name="矩形 51"/>
          <p:cNvSpPr>
            <a:spLocks noChangeArrowheads="1"/>
          </p:cNvSpPr>
          <p:nvPr/>
        </p:nvSpPr>
        <p:spPr bwMode="auto">
          <a:xfrm>
            <a:off x="7348538" y="1385888"/>
            <a:ext cx="2309812" cy="536575"/>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留存备查资料</a:t>
            </a:r>
            <a:endParaRPr lang="zh-CN" altLang="en-US" sz="2700" b="1">
              <a:solidFill>
                <a:schemeClr val="bg1"/>
              </a:solidFill>
              <a:latin typeface="黑体" panose="02010609060101010101" charset="-122"/>
              <a:ea typeface="黑体" panose="02010609060101010101" charset="-122"/>
            </a:endParaRPr>
          </a:p>
        </p:txBody>
      </p:sp>
      <p:sp>
        <p:nvSpPr>
          <p:cNvPr id="197644" name="椭圆 52"/>
          <p:cNvSpPr>
            <a:spLocks noChangeArrowheads="1"/>
          </p:cNvSpPr>
          <p:nvPr/>
        </p:nvSpPr>
        <p:spPr bwMode="auto">
          <a:xfrm>
            <a:off x="673100" y="2636838"/>
            <a:ext cx="268288" cy="26987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45" name="椭圆 55"/>
          <p:cNvSpPr>
            <a:spLocks noChangeArrowheads="1"/>
          </p:cNvSpPr>
          <p:nvPr/>
        </p:nvSpPr>
        <p:spPr bwMode="auto">
          <a:xfrm>
            <a:off x="6134100" y="2597150"/>
            <a:ext cx="266700"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7646" name="Shape 555"/>
          <p:cNvSpPr/>
          <p:nvPr/>
        </p:nvSpPr>
        <p:spPr bwMode="auto">
          <a:xfrm>
            <a:off x="2017713" y="1376363"/>
            <a:ext cx="3311525"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7647" name="矩形 25"/>
          <p:cNvSpPr>
            <a:spLocks noChangeArrowheads="1"/>
          </p:cNvSpPr>
          <p:nvPr/>
        </p:nvSpPr>
        <p:spPr bwMode="auto">
          <a:xfrm>
            <a:off x="2844800" y="1377950"/>
            <a:ext cx="1620838"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报送信息</a:t>
            </a:r>
            <a:endParaRPr lang="zh-CN" altLang="en-US" sz="2700" b="1">
              <a:solidFill>
                <a:schemeClr val="bg1"/>
              </a:solidFill>
              <a:latin typeface="黑体" panose="02010609060101010101" charset="-122"/>
              <a:ea typeface="黑体" panose="02010609060101010101" charset="-122"/>
            </a:endParaRPr>
          </a:p>
        </p:txBody>
      </p:sp>
      <p:sp>
        <p:nvSpPr>
          <p:cNvPr id="197648" name="矩形 26"/>
          <p:cNvSpPr>
            <a:spLocks noChangeArrowheads="1"/>
          </p:cNvSpPr>
          <p:nvPr/>
        </p:nvSpPr>
        <p:spPr bwMode="auto">
          <a:xfrm>
            <a:off x="6704013" y="2474913"/>
            <a:ext cx="4841875" cy="1216025"/>
          </a:xfrm>
          <a:prstGeom prst="rect">
            <a:avLst/>
          </a:prstGeom>
          <a:noFill/>
          <a:ln w="9525">
            <a:noFill/>
            <a:miter lim="800000"/>
          </a:ln>
        </p:spPr>
        <p:txBody>
          <a:bodyPr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医药服务收费及医保报销相关票据原件（或复印件）等资料</a:t>
            </a:r>
            <a:endParaRPr lang="zh-CN" altLang="en-US" sz="2400">
              <a:latin typeface="Calibri" panose="020F0502020204030204" pitchFamily="34" charset="0"/>
              <a:ea typeface="仿宋" panose="02010609060101010101" pitchFamily="49" charset="-122"/>
            </a:endParaRPr>
          </a:p>
        </p:txBody>
      </p:sp>
      <p:sp>
        <p:nvSpPr>
          <p:cNvPr id="197649" name="矩形 21"/>
          <p:cNvSpPr>
            <a:spLocks noChangeArrowheads="1"/>
          </p:cNvSpPr>
          <p:nvPr/>
        </p:nvSpPr>
        <p:spPr bwMode="auto">
          <a:xfrm>
            <a:off x="1189038" y="2354263"/>
            <a:ext cx="6845300" cy="2859087"/>
          </a:xfrm>
          <a:prstGeom prst="rect">
            <a:avLst/>
          </a:prstGeom>
          <a:noFill/>
          <a:ln w="9525">
            <a:noFill/>
            <a:miter lim="800000"/>
          </a:ln>
        </p:spPr>
        <p:txBody>
          <a:bodyPr lIns="121917" tIns="60958" rIns="121917" bIns="60958">
            <a:spAutoFit/>
          </a:bodyPr>
          <a:lstStyle/>
          <a:p>
            <a:pPr>
              <a:lnSpc>
                <a:spcPct val="150000"/>
              </a:lnSpc>
            </a:pPr>
            <a:r>
              <a:rPr lang="zh-CN" altLang="zh-CN" sz="2400">
                <a:latin typeface="Calibri" panose="020F0502020204030204" pitchFamily="34" charset="0"/>
                <a:ea typeface="仿宋" panose="02010609060101010101" pitchFamily="49" charset="-122"/>
              </a:rPr>
              <a:t>大病患者姓名</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身份证照类型及号码</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与纳税人关系；</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大病患者医疗支出总金额</a:t>
            </a:r>
            <a:endParaRPr lang="en-US" altLang="zh-CN" sz="2400">
              <a:latin typeface="Calibri" panose="020F0502020204030204" pitchFamily="34" charset="0"/>
              <a:ea typeface="仿宋" panose="02010609060101010101" pitchFamily="49" charset="-122"/>
            </a:endParaRPr>
          </a:p>
          <a:p>
            <a:pPr>
              <a:lnSpc>
                <a:spcPct val="150000"/>
              </a:lnSpc>
            </a:pPr>
            <a:r>
              <a:rPr lang="zh-CN" altLang="zh-CN" sz="2400">
                <a:latin typeface="Calibri" panose="020F0502020204030204" pitchFamily="34" charset="0"/>
                <a:ea typeface="仿宋" panose="02010609060101010101" pitchFamily="49" charset="-122"/>
              </a:rPr>
              <a:t>自付金额</a:t>
            </a:r>
            <a:endParaRPr lang="zh-CN" altLang="en-US" sz="2400">
              <a:solidFill>
                <a:srgbClr val="FF0000"/>
              </a:solidFill>
              <a:latin typeface="Calibri" panose="020F0502020204030204" pitchFamily="34" charset="0"/>
              <a:ea typeface="仿宋" panose="02010609060101010101" pitchFamily="49" charset="-122"/>
            </a:endParaRPr>
          </a:p>
        </p:txBody>
      </p:sp>
      <p:grpSp>
        <p:nvGrpSpPr>
          <p:cNvPr id="29" name="组合 28"/>
          <p:cNvGrpSpPr/>
          <p:nvPr/>
        </p:nvGrpSpPr>
        <p:grpSpPr>
          <a:xfrm>
            <a:off x="300181" y="805039"/>
            <a:ext cx="1453244" cy="1270545"/>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30" name="六边形 29"/>
            <p:cNvSpPr/>
            <p:nvPr/>
          </p:nvSpPr>
          <p:spPr>
            <a:xfrm>
              <a:off x="6842760" y="4008870"/>
              <a:ext cx="1203960" cy="1051560"/>
            </a:xfrm>
            <a:prstGeom prst="hexagon">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135">
                <a:solidFill>
                  <a:schemeClr val="bg1"/>
                </a:solidFill>
                <a:ea typeface="微软雅黑" panose="020B0503020204020204" pitchFamily="34" charset="-122"/>
                <a:cs typeface="Arial" panose="020B0604020202020204" pitchFamily="34" charset="0"/>
              </a:endParaRPr>
            </a:p>
          </p:txBody>
        </p:sp>
        <p:sp>
          <p:nvSpPr>
            <p:cNvPr id="31" name="文本框 67"/>
            <p:cNvSpPr txBox="1"/>
            <p:nvPr/>
          </p:nvSpPr>
          <p:spPr>
            <a:xfrm>
              <a:off x="6981635" y="4119151"/>
              <a:ext cx="926211" cy="829651"/>
            </a:xfrm>
            <a:prstGeom prst="rect">
              <a:avLst/>
            </a:prstGeom>
            <a:noFill/>
            <a:ln w="38100">
              <a:noFill/>
            </a:ln>
          </p:spPr>
          <p:txBody>
            <a:bodyPr>
              <a:spAutoFit/>
            </a:bodyPr>
            <a:lstStyle/>
            <a:p>
              <a:pPr algn="ctr" eaLnBrk="0" hangingPunct="0">
                <a:lnSpc>
                  <a:spcPct val="120000"/>
                </a:lnSpc>
                <a:defRPr/>
              </a:pPr>
              <a:r>
                <a:rPr lang="zh-CN" altLang="en-US" sz="28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大病医疗</a:t>
              </a:r>
              <a:endParaRPr lang="zh-CN" altLang="en-US" sz="28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椭圆 205"/>
          <p:cNvSpPr>
            <a:spLocks noChangeArrowheads="1"/>
          </p:cNvSpPr>
          <p:nvPr/>
        </p:nvSpPr>
        <p:spPr bwMode="auto">
          <a:xfrm rot="10800000">
            <a:off x="329723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2" name="椭圆 206"/>
          <p:cNvSpPr>
            <a:spLocks noChangeArrowheads="1"/>
          </p:cNvSpPr>
          <p:nvPr/>
        </p:nvSpPr>
        <p:spPr bwMode="auto">
          <a:xfrm rot="10800000">
            <a:off x="2660650" y="442913"/>
            <a:ext cx="201613"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3" name="椭圆 207"/>
          <p:cNvSpPr>
            <a:spLocks noChangeArrowheads="1"/>
          </p:cNvSpPr>
          <p:nvPr/>
        </p:nvSpPr>
        <p:spPr bwMode="auto">
          <a:xfrm rot="10800000">
            <a:off x="208915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4" name="椭圆 208"/>
          <p:cNvSpPr>
            <a:spLocks noChangeArrowheads="1"/>
          </p:cNvSpPr>
          <p:nvPr/>
        </p:nvSpPr>
        <p:spPr bwMode="auto">
          <a:xfrm rot="10800000">
            <a:off x="1585913" y="509588"/>
            <a:ext cx="65087"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5" name="椭圆 209"/>
          <p:cNvSpPr>
            <a:spLocks noChangeArrowheads="1"/>
          </p:cNvSpPr>
          <p:nvPr/>
        </p:nvSpPr>
        <p:spPr bwMode="auto">
          <a:xfrm>
            <a:off x="8624888" y="411163"/>
            <a:ext cx="269875" cy="26670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6" name="椭圆 210"/>
          <p:cNvSpPr>
            <a:spLocks noChangeArrowheads="1"/>
          </p:cNvSpPr>
          <p:nvPr/>
        </p:nvSpPr>
        <p:spPr bwMode="auto">
          <a:xfrm>
            <a:off x="9329738" y="442913"/>
            <a:ext cx="201612" cy="200025"/>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7" name="椭圆 211"/>
          <p:cNvSpPr>
            <a:spLocks noChangeArrowheads="1"/>
          </p:cNvSpPr>
          <p:nvPr/>
        </p:nvSpPr>
        <p:spPr bwMode="auto">
          <a:xfrm>
            <a:off x="9969500" y="476250"/>
            <a:ext cx="133350" cy="133350"/>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8" name="椭圆 212"/>
          <p:cNvSpPr>
            <a:spLocks noChangeArrowheads="1"/>
          </p:cNvSpPr>
          <p:nvPr/>
        </p:nvSpPr>
        <p:spPr bwMode="auto">
          <a:xfrm>
            <a:off x="10541000" y="509588"/>
            <a:ext cx="65088" cy="68262"/>
          </a:xfrm>
          <a:prstGeom prst="ellipse">
            <a:avLst/>
          </a:prstGeom>
          <a:solidFill>
            <a:schemeClr val="accent1"/>
          </a:solidFill>
          <a:ln w="12700" algn="ctr">
            <a:noFill/>
            <a:miter lim="800000"/>
          </a:ln>
        </p:spPr>
        <p:txBody>
          <a:bodyPr lIns="91438" tIns="45719" rIns="91438" bIns="45719" anchor="ctr"/>
          <a:lstStyle/>
          <a:p>
            <a:pPr algn="ctr"/>
            <a:endParaRPr lang="zh-CN" altLang="en-US" sz="1900">
              <a:solidFill>
                <a:srgbClr val="FFFFFF"/>
              </a:solidFill>
              <a:latin typeface="Calibri" panose="020F0502020204030204" pitchFamily="34" charset="0"/>
            </a:endParaRPr>
          </a:p>
        </p:txBody>
      </p:sp>
      <p:sp>
        <p:nvSpPr>
          <p:cNvPr id="199689" name="文本框 213"/>
          <p:cNvSpPr txBox="1">
            <a:spLocks noChangeArrowheads="1"/>
          </p:cNvSpPr>
          <p:nvPr/>
        </p:nvSpPr>
        <p:spPr bwMode="auto">
          <a:xfrm>
            <a:off x="4938713" y="284163"/>
            <a:ext cx="2314575" cy="520700"/>
          </a:xfrm>
          <a:prstGeom prst="rect">
            <a:avLst/>
          </a:prstGeom>
          <a:noFill/>
          <a:ln w="9525">
            <a:noFill/>
            <a:miter lim="800000"/>
          </a:ln>
        </p:spPr>
        <p:txBody>
          <a:bodyPr wrap="none" lIns="91438" tIns="45719" rIns="91438" bIns="45719" anchor="ctr">
            <a:spAutoFit/>
          </a:bodyPr>
          <a:lstStyle/>
          <a:p>
            <a:pPr algn="ctr"/>
            <a:r>
              <a:rPr lang="zh-CN" altLang="en-US" sz="2800">
                <a:solidFill>
                  <a:schemeClr val="accent1"/>
                </a:solidFill>
                <a:latin typeface="华文细黑" pitchFamily="2" charset="-122"/>
                <a:ea typeface="华文细黑" pitchFamily="2" charset="-122"/>
                <a:sym typeface="+mn-ea"/>
              </a:rPr>
              <a:t>电子模板初样</a:t>
            </a:r>
            <a:endParaRPr lang="zh-CN" altLang="en-US" sz="2800">
              <a:solidFill>
                <a:schemeClr val="accent1"/>
              </a:solidFill>
              <a:latin typeface="华文细黑" pitchFamily="2" charset="-122"/>
              <a:ea typeface="华文细黑" pitchFamily="2" charset="-122"/>
            </a:endParaRPr>
          </a:p>
        </p:txBody>
      </p:sp>
      <p:sp>
        <p:nvSpPr>
          <p:cNvPr id="199690" name="Shape 555"/>
          <p:cNvSpPr/>
          <p:nvPr/>
        </p:nvSpPr>
        <p:spPr bwMode="auto">
          <a:xfrm>
            <a:off x="565150" y="1060450"/>
            <a:ext cx="2095500"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9525">
            <a:noFill/>
            <a:round/>
          </a:ln>
        </p:spPr>
        <p:txBody>
          <a:bodyPr lIns="0" tIns="0" rIns="0" bIns="0" anchor="ctr"/>
          <a:lstStyle/>
          <a:p>
            <a:endParaRPr lang="zh-CN" altLang="en-US"/>
          </a:p>
        </p:txBody>
      </p:sp>
      <p:sp>
        <p:nvSpPr>
          <p:cNvPr id="199691" name="矩形 53"/>
          <p:cNvSpPr>
            <a:spLocks noChangeArrowheads="1"/>
          </p:cNvSpPr>
          <p:nvPr/>
        </p:nvSpPr>
        <p:spPr bwMode="auto">
          <a:xfrm>
            <a:off x="887413" y="1062038"/>
            <a:ext cx="1620837" cy="533400"/>
          </a:xfrm>
          <a:prstGeom prst="rect">
            <a:avLst/>
          </a:prstGeom>
          <a:noFill/>
          <a:ln w="9525">
            <a:noFill/>
            <a:miter lim="800000"/>
          </a:ln>
        </p:spPr>
        <p:txBody>
          <a:bodyPr wrap="none" lIns="121917" tIns="60958" rIns="121917" bIns="60958">
            <a:spAutoFit/>
          </a:bodyPr>
          <a:lstStyle/>
          <a:p>
            <a:r>
              <a:rPr lang="zh-CN" altLang="en-US" sz="2700" b="1">
                <a:solidFill>
                  <a:schemeClr val="bg1"/>
                </a:solidFill>
                <a:latin typeface="黑体" panose="02010609060101010101" charset="-122"/>
                <a:ea typeface="黑体" panose="02010609060101010101" charset="-122"/>
              </a:rPr>
              <a:t>大病医疗</a:t>
            </a:r>
            <a:endParaRPr lang="zh-CN" altLang="en-US" sz="2700" b="1">
              <a:solidFill>
                <a:schemeClr val="bg1"/>
              </a:solidFill>
              <a:latin typeface="黑体" panose="02010609060101010101" charset="-122"/>
              <a:ea typeface="黑体" panose="02010609060101010101" charset="-122"/>
            </a:endParaRPr>
          </a:p>
        </p:txBody>
      </p:sp>
      <p:graphicFrame>
        <p:nvGraphicFramePr>
          <p:cNvPr id="232537" name="Group 89"/>
          <p:cNvGraphicFramePr>
            <a:graphicFrameLocks noGrp="1"/>
          </p:cNvGraphicFramePr>
          <p:nvPr/>
        </p:nvGraphicFramePr>
        <p:xfrm>
          <a:off x="565150" y="1900238"/>
          <a:ext cx="11196638" cy="3741740"/>
        </p:xfrm>
        <a:graphic>
          <a:graphicData uri="http://schemas.openxmlformats.org/drawingml/2006/table">
            <a:tbl>
              <a:tblPr/>
              <a:tblGrid>
                <a:gridCol w="630238"/>
                <a:gridCol w="1203325"/>
                <a:gridCol w="1182687"/>
                <a:gridCol w="1404938"/>
                <a:gridCol w="2482850"/>
                <a:gridCol w="1404937"/>
                <a:gridCol w="1463675"/>
                <a:gridCol w="1423988"/>
              </a:tblGrid>
              <a:tr h="350838">
                <a:tc gridSpan="8">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专项附加扣除信息采集表</a:t>
                      </a:r>
                      <a:r>
                        <a:rPr kumimoji="0" lang="en-US" altLang="zh-CN" sz="1700" b="0" i="0" u="none" strike="noStrike" cap="none" normalizeH="0" baseline="0" smtClean="0">
                          <a:ln>
                            <a:noFill/>
                          </a:ln>
                          <a:solidFill>
                            <a:schemeClr val="tx1"/>
                          </a:solidFill>
                          <a:effectLst/>
                          <a:latin typeface="Arial" panose="020B0604020202020204" pitchFamily="34" charset="0"/>
                          <a:ea typeface="幼圆" pitchFamily="49" charset="-122"/>
                        </a:rPr>
                        <a:t>-</a:t>
                      </a:r>
                      <a:r>
                        <a:rPr kumimoji="0" lang="zh-CN" altLang="en-US" sz="1700" b="0" i="0" u="none" strike="noStrike" cap="none" normalizeH="0" baseline="0" smtClean="0">
                          <a:ln>
                            <a:noFill/>
                          </a:ln>
                          <a:solidFill>
                            <a:schemeClr val="tx1"/>
                          </a:solidFill>
                          <a:effectLst/>
                          <a:latin typeface="Arial" panose="020B0604020202020204" pitchFamily="34" charset="0"/>
                          <a:ea typeface="幼圆" pitchFamily="49" charset="-122"/>
                        </a:rPr>
                        <a:t>大病医疗支出</a:t>
                      </a:r>
                      <a:endParaRPr kumimoji="0" lang="zh-CN" altLang="en-US" sz="1700" b="1"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r>
              <a:tr h="549275">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序号</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*患者姓名</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*关系</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*身份证件类型</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*身份证件号码</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*国籍（地区）</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*个人负担金额</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*医疗支出总额</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1</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2</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3</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4</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5</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500" b="0" i="0" u="none" strike="noStrike" cap="none" normalizeH="0" baseline="0" smtClean="0">
                          <a:ln>
                            <a:noFill/>
                          </a:ln>
                          <a:solidFill>
                            <a:schemeClr val="tx1"/>
                          </a:solidFill>
                          <a:effectLst/>
                          <a:latin typeface="Arial" panose="020B0604020202020204" pitchFamily="34" charset="0"/>
                          <a:ea typeface="幼圆" pitchFamily="49" charset="-122"/>
                        </a:rPr>
                        <a:t>6</a:t>
                      </a:r>
                      <a:endParaRPr kumimoji="0" lang="en-US" altLang="zh-CN"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3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Arial" panose="020B0604020202020204" pitchFamily="34" charset="0"/>
                          <a:ea typeface="幼圆" pitchFamily="49" charset="-122"/>
                        </a:rPr>
                        <a:t>　</a:t>
                      </a:r>
                      <a:endParaRPr kumimoji="0" lang="zh-CN" altLang="en-US" sz="1500" b="0" i="0" u="none" strike="noStrike" cap="none" normalizeH="0" baseline="0" smtClean="0">
                        <a:ln>
                          <a:noFill/>
                        </a:ln>
                        <a:solidFill>
                          <a:schemeClr val="tx1"/>
                        </a:solidFill>
                        <a:effectLst/>
                        <a:latin typeface="宋体" panose="02010600030101010101" pitchFamily="2" charset="-122"/>
                        <a:ea typeface="幼圆"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tags/tag1.xml><?xml version="1.0" encoding="utf-8"?>
<p:tagLst xmlns:p="http://schemas.openxmlformats.org/presentationml/2006/main">
  <p:tag name="#NeiR#" val=""/>
  <p:tag name="5" val=""/>
  <p:tag name="#LiuChBZh#" val=""/>
  <p:tag name="SubTitleTextDesc" val=""/>
  <p:tag name="20150820163733" val=""/>
  <p:tag name="GRAPHIC" val=""/>
</p:tagLst>
</file>

<file path=ppt/tags/tag10.xml><?xml version="1.0" encoding="utf-8"?>
<p:tagLst xmlns:p="http://schemas.openxmlformats.org/presentationml/2006/main">
  <p:tag name="#NeiR#" val=""/>
  <p:tag name="5" val=""/>
  <p:tag name="#LiuChBZh#" val=""/>
  <p:tag name="SubTitleTextDesc" val=""/>
  <p:tag name="20150820163733" val=""/>
  <p:tag name="GRAPHIC" val=""/>
</p:tagLst>
</file>

<file path=ppt/tags/tag11.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2.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3.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4.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5.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6.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7.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18.xml><?xml version="1.0" encoding="utf-8"?>
<p:tagLst xmlns:p="http://schemas.openxmlformats.org/presentationml/2006/main">
  <p:tag name="#NeiR#" val=""/>
  <p:tag name="5" val=""/>
  <p:tag name="#LiuChBZh#" val=""/>
  <p:tag name="SubTitleTextDesc" val=""/>
  <p:tag name="20150820163733" val=""/>
  <p:tag name="GRAPHIC" val=""/>
</p:tagLst>
</file>

<file path=ppt/tags/tag19.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2.xml><?xml version="1.0" encoding="utf-8"?>
<p:tagLst xmlns:p="http://schemas.openxmlformats.org/presentationml/2006/main">
  <p:tag name="#NeiR#" val=""/>
  <p:tag name="5" val=""/>
  <p:tag name="#LiuChBZh#" val=""/>
  <p:tag name="SubTitleTextDesc" val=""/>
  <p:tag name="20150820163733" val=""/>
  <p:tag name="GRAPHIC" val=""/>
</p:tagLst>
</file>

<file path=ppt/tags/tag20.xml><?xml version="1.0" encoding="utf-8"?>
<p:tagLst xmlns:p="http://schemas.openxmlformats.org/presentationml/2006/main">
  <p:tag name="#NeiR#" val=""/>
  <p:tag name="5" val=""/>
  <p:tag name="#LiuChBZh#" val=""/>
  <p:tag name="SubTitleTextDesc" val=""/>
  <p:tag name="20150820163733" val=""/>
  <p:tag name="GRAPHIC" val=""/>
</p:tagLst>
</file>

<file path=ppt/tags/tag21.xml><?xml version="1.0" encoding="utf-8"?>
<p:tagLst xmlns:p="http://schemas.openxmlformats.org/presentationml/2006/main">
  <p:tag name="#NeiR#" val=""/>
  <p:tag name="5" val=""/>
  <p:tag name="#LiuChBZh#" val=""/>
  <p:tag name="SubTitleTextDesc" val=""/>
  <p:tag name="20150820163733" val=""/>
  <p:tag name="GRAPHIC" val=""/>
</p:tagLst>
</file>

<file path=ppt/tags/tag22.xml><?xml version="1.0" encoding="utf-8"?>
<p:tagLst xmlns:p="http://schemas.openxmlformats.org/presentationml/2006/main">
  <p:tag name="#NeiR#" val=""/>
  <p:tag name="5" val=""/>
  <p:tag name="#LiuChBZh#" val=""/>
  <p:tag name="SubTitleTextDesc" val=""/>
  <p:tag name="20150820163733" val=""/>
  <p:tag name="GRAPHIC" val=""/>
</p:tagLst>
</file>

<file path=ppt/tags/tag23.xml><?xml version="1.0" encoding="utf-8"?>
<p:tagLst xmlns:p="http://schemas.openxmlformats.org/presentationml/2006/main">
  <p:tag name="#NeiR#" val=""/>
  <p:tag name="5" val=""/>
  <p:tag name="#LiuChBZh#" val=""/>
  <p:tag name="SubTitleTextDesc" val=""/>
  <p:tag name="20150820163733" val=""/>
  <p:tag name="GRAPHIC" val=""/>
</p:tagLst>
</file>

<file path=ppt/tags/tag24.xml><?xml version="1.0" encoding="utf-8"?>
<p:tagLst xmlns:p="http://schemas.openxmlformats.org/presentationml/2006/main">
  <p:tag name="#NeiR#" val=""/>
  <p:tag name="5" val=""/>
  <p:tag name="#LiuChBZh#" val=""/>
  <p:tag name="SubTitleTextDesc" val=""/>
  <p:tag name="20150820163733" val=""/>
  <p:tag name="GRAPHIC" val=""/>
</p:tagLst>
</file>

<file path=ppt/tags/tag25.xml><?xml version="1.0" encoding="utf-8"?>
<p:tagLst xmlns:p="http://schemas.openxmlformats.org/presentationml/2006/main">
  <p:tag name="#NeiR#" val=""/>
  <p:tag name="5" val=""/>
  <p:tag name="#LiuChBZh#" val=""/>
  <p:tag name="SubTitleTextDesc" val=""/>
  <p:tag name="20150820163733" val=""/>
  <p:tag name="GRAPHIC" val=""/>
</p:tagLst>
</file>

<file path=ppt/tags/tag26.xml><?xml version="1.0" encoding="utf-8"?>
<p:tagLst xmlns:p="http://schemas.openxmlformats.org/presentationml/2006/main">
  <p:tag name="#NeiR#" val=""/>
  <p:tag name="5" val=""/>
  <p:tag name="#LiuChBZh#" val=""/>
  <p:tag name="SubTitleTextDesc" val=""/>
  <p:tag name="20150820163733" val=""/>
  <p:tag name="GRAPHIC" val=""/>
</p:tagLst>
</file>

<file path=ppt/tags/tag27.xml><?xml version="1.0" encoding="utf-8"?>
<p:tagLst xmlns:p="http://schemas.openxmlformats.org/presentationml/2006/main">
  <p:tag name="#NeiR#" val=""/>
  <p:tag name="5" val=""/>
  <p:tag name="#LiuChBZh#" val=""/>
  <p:tag name="SubTitleTextDesc" val=""/>
  <p:tag name="20150820163733" val=""/>
  <p:tag name="GRAPHIC" val=""/>
</p:tagLst>
</file>

<file path=ppt/tags/tag28.xml><?xml version="1.0" encoding="utf-8"?>
<p:tagLst xmlns:p="http://schemas.openxmlformats.org/presentationml/2006/main">
  <p:tag name="#NeiR#" val=""/>
  <p:tag name="5" val=""/>
  <p:tag name="#LiuChBZh#" val=""/>
  <p:tag name="SubTitleTextDesc" val=""/>
  <p:tag name="20150820163733" val=""/>
  <p:tag name="GRAPHIC" val=""/>
</p:tagLst>
</file>

<file path=ppt/tags/tag29.xml><?xml version="1.0" encoding="utf-8"?>
<p:tagLst xmlns:p="http://schemas.openxmlformats.org/presentationml/2006/main">
  <p:tag name="#NeiR#" val=""/>
  <p:tag name="5" val=""/>
  <p:tag name="#LiuChBZh#" val=""/>
  <p:tag name="SubTitleTextDesc" val=""/>
  <p:tag name="20150820163733" val=""/>
  <p:tag name="GRAPHIC" val=""/>
</p:tagLst>
</file>

<file path=ppt/tags/tag3.xml><?xml version="1.0" encoding="utf-8"?>
<p:tagLst xmlns:p="http://schemas.openxmlformats.org/presentationml/2006/main">
  <p:tag name="#NeiR#" val=""/>
  <p:tag name="5" val=""/>
  <p:tag name="#LiuChBZh#" val=""/>
  <p:tag name="SubTitleTextDesc" val=""/>
  <p:tag name="20150820163733" val=""/>
  <p:tag name="GRAPHIC" val=""/>
</p:tagLst>
</file>

<file path=ppt/tags/tag30.xml><?xml version="1.0" encoding="utf-8"?>
<p:tagLst xmlns:p="http://schemas.openxmlformats.org/presentationml/2006/main">
  <p:tag name="ISPRING_PRESENTATION_TITLE" val="PowerPoint 演示文稿"/>
</p:tagLst>
</file>

<file path=ppt/tags/tag4.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5.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6.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7.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ags/tag8.xml><?xml version="1.0" encoding="utf-8"?>
<p:tagLst xmlns:p="http://schemas.openxmlformats.org/presentationml/2006/main">
  <p:tag name="#NeiR#" val=""/>
  <p:tag name="5" val=""/>
  <p:tag name="#LiuChBZh#" val=""/>
  <p:tag name="SubTitleTextDesc" val=""/>
  <p:tag name="20150820163733" val=""/>
  <p:tag name="GRAPHIC" val=""/>
  <p:tag name="timeline" val=""/>
</p:tagLst>
</file>

<file path=ppt/tags/tag9.xml><?xml version="1.0" encoding="utf-8"?>
<p:tagLst xmlns:p="http://schemas.openxmlformats.org/presentationml/2006/main">
  <p:tag name="MH_TYPE" val="#NeiR#"/>
  <p:tag name="MH_NUMBER" val="5"/>
  <p:tag name="MH_CATEGORY" val="#LiuChBZh#"/>
  <p:tag name="MH_LAYOUT" val="SubTitleTextDesc"/>
  <p:tag name="MH" val="20150820163733"/>
  <p:tag name="MH_LIBRARY" val="GRAPHIC"/>
</p:tagLst>
</file>

<file path=ppt/theme/theme1.xml><?xml version="1.0" encoding="utf-8"?>
<a:theme xmlns:a="http://schemas.openxmlformats.org/drawingml/2006/main" name="第一PPT，www.1ppt.com">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18063</Words>
  <Application>WPS 演示</Application>
  <PresentationFormat>自定义</PresentationFormat>
  <Paragraphs>2745</Paragraphs>
  <Slides>124</Slides>
  <Notes>82</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124</vt:i4>
      </vt:variant>
    </vt:vector>
  </HeadingPairs>
  <TitlesOfParts>
    <vt:vector size="156" baseType="lpstr">
      <vt:lpstr>Arial</vt:lpstr>
      <vt:lpstr>宋体</vt:lpstr>
      <vt:lpstr>Wingdings</vt:lpstr>
      <vt:lpstr>幼圆</vt:lpstr>
      <vt:lpstr>微软雅黑</vt:lpstr>
      <vt:lpstr>时尚中黑简体</vt:lpstr>
      <vt:lpstr>黑体</vt:lpstr>
      <vt:lpstr>仿宋</vt:lpstr>
      <vt:lpstr>华文隶书</vt:lpstr>
      <vt:lpstr>Calibri</vt:lpstr>
      <vt:lpstr>方正粗谭黑简体</vt:lpstr>
      <vt:lpstr>Arial</vt:lpstr>
      <vt:lpstr>楷体_GB2312</vt:lpstr>
      <vt:lpstr>Arial Unicode MS</vt:lpstr>
      <vt:lpstr>楷体</vt:lpstr>
      <vt:lpstr>华文细黑</vt:lpstr>
      <vt:lpstr>楷体_GB2312</vt:lpstr>
      <vt:lpstr>新宋体</vt:lpstr>
      <vt:lpstr>Haettenschweiler</vt:lpstr>
      <vt:lpstr>Times New Roman</vt:lpstr>
      <vt:lpstr>Arial Unicode MS</vt:lpstr>
      <vt:lpstr>华文新魏</vt:lpstr>
      <vt:lpstr>Segoe UI Semibold</vt:lpstr>
      <vt:lpstr>Impact</vt:lpstr>
      <vt:lpstr>Segoe UI Black</vt:lpstr>
      <vt:lpstr>仿宋_GB2312</vt:lpstr>
      <vt:lpstr>等线</vt:lpstr>
      <vt:lpstr>FontAwesome</vt:lpstr>
      <vt:lpstr>Segoe UI</vt:lpstr>
      <vt:lpstr>Segoe Print</vt:lpstr>
      <vt:lpstr>幼圆</vt:lpstr>
      <vt:lpstr>第一PPT，www.1ppt.com</vt:lpstr>
      <vt:lpstr>PowerPoint 演示文稿</vt:lpstr>
      <vt:lpstr>确认过眼神，都是税政人</vt:lpstr>
      <vt:lpstr>PowerPoint 演示文稿</vt:lpstr>
      <vt:lpstr>PowerPoint 演示文稿</vt:lpstr>
      <vt:lpstr>PowerPoint 演示文稿</vt:lpstr>
      <vt:lpstr>税法及实施条例规定</vt:lpstr>
      <vt:lpstr>税法及实施条例规定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  结</vt:lpstr>
      <vt:lpstr>PowerPoint 演示文稿</vt:lpstr>
      <vt:lpstr>PowerPoint 演示文稿</vt:lpstr>
      <vt:lpstr>取得应税所得没有扣缴义务人</vt:lpstr>
      <vt:lpstr>PowerPoint 演示文稿</vt:lpstr>
      <vt:lpstr>PowerPoint 演示文稿</vt:lpstr>
      <vt:lpstr>PowerPoint 演示文稿</vt:lpstr>
      <vt:lpstr>取得应税所得，扣缴义务人未扣缴税款</vt:lpstr>
      <vt:lpstr>PowerPoint 演示文稿</vt:lpstr>
      <vt:lpstr>PowerPoint 演示文稿</vt:lpstr>
      <vt:lpstr>PowerPoint 演示文稿</vt:lpstr>
      <vt:lpstr>取得境外所得的纳税申报</vt:lpstr>
      <vt:lpstr>PowerPoint 演示文稿</vt:lpstr>
      <vt:lpstr>PowerPoint 演示文稿</vt:lpstr>
      <vt:lpstr>因移居境外注销中国户籍的纳税申报</vt:lpstr>
      <vt:lpstr>PowerPoint 演示文稿</vt:lpstr>
      <vt:lpstr>PowerPoint 演示文稿</vt:lpstr>
      <vt:lpstr>PowerPoint 演示文稿</vt:lpstr>
      <vt:lpstr>PowerPoint 演示文稿</vt:lpstr>
      <vt:lpstr>非居民个人在中国境内从两处以上取得工资、薪金所得的纳税申报</vt:lpstr>
      <vt:lpstr>PowerPoint 演示文稿</vt:lpstr>
      <vt:lpstr>PowerPoint 演示文稿</vt:lpstr>
      <vt:lpstr>PowerPoint 演示文稿</vt:lpstr>
      <vt:lpstr>新税法规定</vt:lpstr>
      <vt:lpstr>实施条例（征求意见）规定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如何办理六项专项附加扣除？</vt:lpstr>
      <vt:lpstr>PowerPoint 演示文稿</vt:lpstr>
      <vt:lpstr>PowerPoint 演示文稿</vt:lpstr>
      <vt:lpstr>自然人手机APP注册指南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新税法规定</vt:lpstr>
      <vt:lpstr>新税法规定</vt:lpstr>
      <vt:lpstr>PowerPoint 演示文稿</vt:lpstr>
      <vt:lpstr>实施条例（征求意见）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黑板说课公开课</dc:title>
  <dc:creator>第一PPT</dc:creator>
  <cp:keywords>www.1ppt.com</cp:keywords>
  <dc:description>第一PPT</dc:description>
  <cp:lastModifiedBy>张志杰</cp:lastModifiedBy>
  <cp:revision>251</cp:revision>
  <dcterms:created xsi:type="dcterms:W3CDTF">2015-12-25T04:35:00Z</dcterms:created>
  <dcterms:modified xsi:type="dcterms:W3CDTF">2021-11-02T02:18:45Z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