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sldIdLst>
    <p:sldId id="906" r:id="rId4"/>
    <p:sldId id="1035" r:id="rId6"/>
    <p:sldId id="1036" r:id="rId7"/>
    <p:sldId id="1037" r:id="rId8"/>
    <p:sldId id="1038" r:id="rId9"/>
    <p:sldId id="1039" r:id="rId10"/>
    <p:sldId id="1040" r:id="rId11"/>
    <p:sldId id="1041" r:id="rId12"/>
    <p:sldId id="1042" r:id="rId13"/>
    <p:sldId id="1043" r:id="rId14"/>
    <p:sldId id="1044" r:id="rId15"/>
    <p:sldId id="1046" r:id="rId16"/>
    <p:sldId id="1047" r:id="rId17"/>
    <p:sldId id="1048" r:id="rId18"/>
    <p:sldId id="1049" r:id="rId19"/>
    <p:sldId id="840" r:id="rId20"/>
    <p:sldId id="985" r:id="rId21"/>
    <p:sldId id="994" r:id="rId22"/>
    <p:sldId id="995" r:id="rId23"/>
    <p:sldId id="1012" r:id="rId24"/>
    <p:sldId id="1013" r:id="rId25"/>
    <p:sldId id="1017" r:id="rId26"/>
    <p:sldId id="996" r:id="rId27"/>
    <p:sldId id="997" r:id="rId28"/>
    <p:sldId id="1027" r:id="rId29"/>
    <p:sldId id="998" r:id="rId30"/>
    <p:sldId id="999" r:id="rId31"/>
    <p:sldId id="1000" r:id="rId32"/>
    <p:sldId id="1002" r:id="rId33"/>
    <p:sldId id="1003" r:id="rId34"/>
    <p:sldId id="948" r:id="rId35"/>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5BF"/>
    <a:srgbClr val="034EA2"/>
    <a:srgbClr val="0087CD"/>
    <a:srgbClr val="C68F06"/>
    <a:srgbClr val="DB2C03"/>
    <a:srgbClr val="EBAC07"/>
    <a:srgbClr val="008487"/>
    <a:srgbClr val="163C46"/>
    <a:srgbClr val="008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34" autoAdjust="0"/>
    <p:restoredTop sz="94660"/>
  </p:normalViewPr>
  <p:slideViewPr>
    <p:cSldViewPr>
      <p:cViewPr>
        <p:scale>
          <a:sx n="100" d="100"/>
          <a:sy n="100" d="100"/>
        </p:scale>
        <p:origin x="-1944" y="-804"/>
      </p:cViewPr>
      <p:guideLst>
        <p:guide orient="horz" pos="1623"/>
        <p:guide pos="2845"/>
      </p:guideLst>
    </p:cSldViewPr>
  </p:slideViewPr>
  <p:notesTextViewPr>
    <p:cViewPr>
      <p:scale>
        <a:sx n="1" d="1"/>
        <a:sy n="1" d="1"/>
      </p:scale>
      <p:origin x="0" y="0"/>
    </p:cViewPr>
  </p:notesTextViewPr>
  <p:sorterViewPr>
    <p:cViewPr>
      <p:scale>
        <a:sx n="75" d="100"/>
        <a:sy n="75" d="100"/>
      </p:scale>
      <p:origin x="0" y="0"/>
    </p:cViewPr>
  </p:sorterViewPr>
  <p:notesViewPr>
    <p:cSldViewPr>
      <p:cViewPr varScale="1">
        <p:scale>
          <a:sx n="65" d="100"/>
          <a:sy n="65" d="100"/>
        </p:scale>
        <p:origin x="-3360" y="-96"/>
      </p:cViewPr>
      <p:guideLst>
        <p:guide orient="horz" pos="2884"/>
        <p:guide pos="213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2565" algn="l" defTabSz="914400" rtl="0" eaLnBrk="1" latinLnBrk="0" hangingPunct="1">
      <a:defRPr sz="1200" kern="1200">
        <a:solidFill>
          <a:schemeClr val="tx1"/>
        </a:solidFill>
        <a:latin typeface="+mn-lt"/>
        <a:ea typeface="+mn-ea"/>
        <a:cs typeface="+mn-cs"/>
      </a:defRPr>
    </a:lvl7pPr>
    <a:lvl8pPr marL="3199765" algn="l" defTabSz="914400" rtl="0" eaLnBrk="1" latinLnBrk="0" hangingPunct="1">
      <a:defRPr sz="1200" kern="1200">
        <a:solidFill>
          <a:schemeClr val="tx1"/>
        </a:solidFill>
        <a:latin typeface="+mn-lt"/>
        <a:ea typeface="+mn-ea"/>
        <a:cs typeface="+mn-cs"/>
      </a:defRPr>
    </a:lvl8pPr>
    <a:lvl9pPr marL="3656965"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幻灯片图像占位符 1"/>
          <p:cNvSpPr>
            <a:spLocks noGrp="true" noRot="true" noChangeAspect="true" noChangeArrowheads="true"/>
          </p:cNvSpPr>
          <p:nvPr>
            <p:ph type="sldImg" idx="4294967295"/>
          </p:nvPr>
        </p:nvSpPr>
        <p:spPr>
          <a:ln>
            <a:miter lim="800000"/>
          </a:ln>
        </p:spPr>
      </p:sp>
      <p:sp>
        <p:nvSpPr>
          <p:cNvPr id="23554" name="备注占位符 2"/>
          <p:cNvSpPr>
            <a:spLocks noGrp="true" noChangeArrowheads="true"/>
          </p:cNvSpPr>
          <p:nvPr>
            <p:ph type="body" idx="4294967295"/>
          </p:nvPr>
        </p:nvSpPr>
        <p:spPr/>
        <p:txBody>
          <a:bodyPr/>
          <a:lstStyle/>
          <a:p>
            <a:endParaRPr lang="zh-CN" altLang="en-US"/>
          </a:p>
        </p:txBody>
      </p:sp>
      <p:sp>
        <p:nvSpPr>
          <p:cNvPr id="23555" name="灯片编号占位符 3"/>
          <p:cNvSpPr>
            <a:spLocks noGrp="true" noChangeArrowheads="true"/>
          </p:cNvSpPr>
          <p:nvPr>
            <p:ph type="sldNum" sz="quarter" idx="5"/>
          </p:nvPr>
        </p:nvSpPr>
        <p:spPr bwMode="auto">
          <a:noFill/>
          <a:ln>
            <a:miter lim="800000"/>
          </a:ln>
        </p:spPr>
        <p:txBody>
          <a:bodyPr/>
          <a:lstStyle/>
          <a:p>
            <a:fld id="{6C84F8F1-0898-434A-ABF4-61DF1DCCCF6C}" type="slidenum">
              <a:rPr lang="zh-CN" altLang="en-US"/>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true" noRot="true" noChangeAspect="true" noTextEdit="true"/>
          </p:cNvSpPr>
          <p:nvPr>
            <p:ph type="sldImg"/>
          </p:nvPr>
        </p:nvSpPr>
        <p:spPr bwMode="auto">
          <a:noFill/>
          <a:ln>
            <a:solidFill>
              <a:srgbClr val="000000"/>
            </a:solidFill>
            <a:miter lim="800000"/>
          </a:ln>
        </p:spPr>
      </p:sp>
      <p:sp>
        <p:nvSpPr>
          <p:cNvPr id="38915" name="备注占位符 2"/>
          <p:cNvSpPr>
            <a:spLocks noGrp="true"/>
          </p:cNvSpPr>
          <p:nvPr>
            <p:ph type="body" idx="1"/>
          </p:nvPr>
        </p:nvSpPr>
        <p:spPr bwMode="auto">
          <a:noFill/>
        </p:spPr>
        <p:txBody>
          <a:bodyPr wrap="square" numCol="1" anchor="t" anchorCtr="false" compatLnSpc="true"/>
          <a:lstStyle/>
          <a:p>
            <a:pPr eaLnBrk="1" hangingPunct="1">
              <a:spcBef>
                <a:spcPct val="0"/>
              </a:spcBef>
            </a:pPr>
            <a:endParaRPr lang="zh-CN" altLang="en-US"/>
          </a:p>
        </p:txBody>
      </p:sp>
      <p:sp>
        <p:nvSpPr>
          <p:cNvPr id="38916" name="灯片编号占位符 3"/>
          <p:cNvSpPr>
            <a:spLocks noGrp="true"/>
          </p:cNvSpPr>
          <p:nvPr>
            <p:ph type="sldNum" sz="quarter" idx="5"/>
          </p:nvPr>
        </p:nvSpPr>
        <p:spPr bwMode="auto">
          <a:noFill/>
          <a:ln>
            <a:miter lim="800000"/>
          </a:ln>
        </p:spPr>
        <p:txBody>
          <a:bodyPr/>
          <a:lstStyle/>
          <a:p>
            <a:fld id="{9295031C-36FB-4BFB-B547-5049AC3C4D20}" type="slidenum">
              <a:rPr lang="zh-CN" altLang="en-US"/>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143000" y="841772"/>
            <a:ext cx="6858000" cy="1790700"/>
          </a:xfrm>
          <a:prstGeom prst="rect">
            <a:avLst/>
          </a:prstGeom>
        </p:spPr>
        <p:txBody>
          <a:bodyPr anchor="b"/>
          <a:lstStyle>
            <a:lvl1pPr algn="ctr">
              <a:defRPr sz="4500"/>
            </a:lvl1pPr>
          </a:lstStyle>
          <a:p>
            <a:r>
              <a:rPr lang="zh-CN" altLang="en-US"/>
              <a:t>单击此处编辑母版标题样式</a:t>
            </a:r>
            <a:endParaRPr lang="zh-CN" altLang="en-US"/>
          </a:p>
        </p:txBody>
      </p:sp>
      <p:sp>
        <p:nvSpPr>
          <p:cNvPr id="3" name="副标题 2"/>
          <p:cNvSpPr>
            <a:spLocks noGrp="true"/>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true"/>
          </p:cNvSpPr>
          <p:nvPr>
            <p:ph type="dt" sz="half" idx="10"/>
          </p:nvPr>
        </p:nvSpPr>
        <p:spPr>
          <a:xfrm>
            <a:off x="628650" y="4767263"/>
            <a:ext cx="2057400" cy="273844"/>
          </a:xfrm>
          <a:prstGeom prst="rect">
            <a:avLst/>
          </a:prstGeom>
        </p:spPr>
        <p:txBody>
          <a:bodyPr/>
          <a:lstStyle>
            <a:lvl1pPr eaLnBrk="1" fontAlgn="auto" hangingPunct="1">
              <a:spcBef>
                <a:spcPts val="0"/>
              </a:spcBef>
              <a:spcAft>
                <a:spcPts val="0"/>
              </a:spcAft>
              <a:defRPr>
                <a:latin typeface="+mn-lt"/>
                <a:ea typeface="+mn-ea"/>
              </a:defRPr>
            </a:lvl1pPr>
          </a:lstStyle>
          <a:p>
            <a:pPr>
              <a:defRPr/>
            </a:pPr>
            <a:fld id="{4C0F3E8C-8BCD-4A8F-98D8-F8D96B87BD28}" type="datetimeFigureOut">
              <a:rPr lang="zh-CN" altLang="en-US"/>
            </a:fld>
            <a:endParaRPr lang="zh-CN" altLang="en-US"/>
          </a:p>
        </p:txBody>
      </p:sp>
      <p:sp>
        <p:nvSpPr>
          <p:cNvPr id="5" name="页脚占位符 4"/>
          <p:cNvSpPr>
            <a:spLocks noGrp="true"/>
          </p:cNvSpPr>
          <p:nvPr>
            <p:ph type="ftr" sz="quarter" idx="11"/>
          </p:nvPr>
        </p:nvSpPr>
        <p:spPr>
          <a:xfrm>
            <a:off x="3028950" y="4767263"/>
            <a:ext cx="3086100" cy="273844"/>
          </a:xfrm>
          <a:prstGeom prst="rect">
            <a:avLst/>
          </a:prstGeom>
        </p:spPr>
        <p:txBody>
          <a:bodyPr/>
          <a:lstStyle>
            <a:lvl1pPr eaLnBrk="1" fontAlgn="auto" hangingPunct="1">
              <a:spcBef>
                <a:spcPts val="0"/>
              </a:spcBef>
              <a:spcAft>
                <a:spcPts val="0"/>
              </a:spcAft>
              <a:defRPr>
                <a:latin typeface="+mn-lt"/>
                <a:ea typeface="+mn-ea"/>
              </a:defRPr>
            </a:lvl1pPr>
          </a:lstStyle>
          <a:p>
            <a:pPr>
              <a:defRPr/>
            </a:pPr>
            <a:endParaRPr lang="zh-CN" altLang="en-US"/>
          </a:p>
        </p:txBody>
      </p:sp>
      <p:sp>
        <p:nvSpPr>
          <p:cNvPr id="6" name="灯片编号占位符 5"/>
          <p:cNvSpPr>
            <a:spLocks noGrp="true"/>
          </p:cNvSpPr>
          <p:nvPr>
            <p:ph type="sldNum" sz="quarter" idx="12"/>
          </p:nvPr>
        </p:nvSpPr>
        <p:spPr>
          <a:xfrm>
            <a:off x="6457950" y="4767263"/>
            <a:ext cx="2057400" cy="273844"/>
          </a:xfrm>
          <a:prstGeom prst="rect">
            <a:avLst/>
          </a:prstGeom>
        </p:spPr>
        <p:txBody>
          <a:bodyPr vert="horz" wrap="square" lIns="68580" tIns="34290" rIns="68580" bIns="34290" numCol="1" anchor="t" anchorCtr="false" compatLnSpc="true"/>
          <a:lstStyle>
            <a:lvl1pPr eaLnBrk="1" hangingPunct="1">
              <a:defRPr smtClean="0"/>
            </a:lvl1pPr>
          </a:lstStyle>
          <a:p>
            <a:pPr>
              <a:defRPr/>
            </a:pPr>
            <a:fld id="{4AAA05D2-2F82-4D1D-9A69-4CC173608BCF}"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true"/>
          </p:cNvSpPr>
          <p:nvPr>
            <p:ph type="ftr" sz="quarter" idx="11"/>
          </p:nvPr>
        </p:nvSpPr>
        <p:spPr>
          <a:xfrm>
            <a:off x="3124200" y="4767263"/>
            <a:ext cx="2895600" cy="273844"/>
          </a:xfrm>
          <a:prstGeom prst="rect">
            <a:avLst/>
          </a:prstGeom>
        </p:spPr>
        <p:txBody>
          <a:bodyPr/>
          <a:lstStyle/>
          <a:p>
            <a:pPr defTabSz="914400"/>
            <a:endParaRPr lang="zh-CN" altLang="en-US">
              <a:solidFill>
                <a:prstClr val="black"/>
              </a:solidFill>
            </a:endParaRPr>
          </a:p>
        </p:txBody>
      </p:sp>
      <p:sp>
        <p:nvSpPr>
          <p:cNvPr id="6" name="灯片编号占位符 5"/>
          <p:cNvSpPr>
            <a:spLocks noGrp="true"/>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6629400" y="205979"/>
            <a:ext cx="2057400" cy="43886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a:xfrm>
            <a:off x="457200" y="205979"/>
            <a:ext cx="6019800" cy="4388644"/>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true"/>
          </p:cNvSpPr>
          <p:nvPr>
            <p:ph type="ftr" sz="quarter" idx="11"/>
          </p:nvPr>
        </p:nvSpPr>
        <p:spPr>
          <a:xfrm>
            <a:off x="3124200" y="4767263"/>
            <a:ext cx="2895600" cy="273844"/>
          </a:xfrm>
          <a:prstGeom prst="rect">
            <a:avLst/>
          </a:prstGeom>
        </p:spPr>
        <p:txBody>
          <a:bodyPr/>
          <a:lstStyle/>
          <a:p>
            <a:pPr defTabSz="914400"/>
            <a:endParaRPr lang="zh-CN" altLang="en-US">
              <a:solidFill>
                <a:prstClr val="black"/>
              </a:solidFill>
            </a:endParaRPr>
          </a:p>
        </p:txBody>
      </p:sp>
      <p:sp>
        <p:nvSpPr>
          <p:cNvPr id="6" name="灯片编号占位符 5"/>
          <p:cNvSpPr>
            <a:spLocks noGrp="true"/>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true"/>
          </p:cNvSpPr>
          <p:nvPr>
            <p:ph type="title"/>
          </p:nvPr>
        </p:nvSpPr>
        <p:spPr>
          <a:xfrm>
            <a:off x="457201" y="205979"/>
            <a:ext cx="8229600" cy="857250"/>
          </a:xfrm>
          <a:prstGeom prst="rect">
            <a:avLst/>
          </a:prstGeom>
        </p:spPr>
        <p:txBody>
          <a:bodyPr/>
          <a:lstStyle/>
          <a:p>
            <a:r>
              <a:rPr kumimoji="1" lang="zh-CN" altLang="en-US"/>
              <a:t>单击此处编辑母版标题样式</a:t>
            </a:r>
            <a:endParaRPr kumimoji="1" lang="zh-CN" altLang="en-US"/>
          </a:p>
        </p:txBody>
      </p:sp>
      <p:sp>
        <p:nvSpPr>
          <p:cNvPr id="3" name="内容占位符 2"/>
          <p:cNvSpPr>
            <a:spLocks noGrp="true"/>
          </p:cNvSpPr>
          <p:nvPr>
            <p:ph idx="1"/>
          </p:nvPr>
        </p:nvSpPr>
        <p:spPr>
          <a:xfrm>
            <a:off x="457201" y="1200151"/>
            <a:ext cx="8229600" cy="3394472"/>
          </a:xfrm>
          <a:prstGeom prst="rect">
            <a:avLst/>
          </a:prstGeo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true"/>
          </p:cNvSpPr>
          <p:nvPr>
            <p:ph type="dt" sz="half" idx="10"/>
          </p:nvPr>
        </p:nvSpPr>
        <p:spPr>
          <a:xfrm>
            <a:off x="457201" y="4767264"/>
            <a:ext cx="2133600" cy="273844"/>
          </a:xfrm>
          <a:prstGeom prst="rect">
            <a:avLst/>
          </a:prstGeom>
        </p:spPr>
        <p:txBody>
          <a:bodyPr/>
          <a:lstStyle/>
          <a:p>
            <a:fld id="{2969F21D-12A3-824C-80FA-D34F01E9177B}" type="datetimeFigureOut">
              <a:rPr kumimoji="1" lang="zh-CN" altLang="en-US" smtClean="0"/>
            </a:fld>
            <a:endParaRPr kumimoji="1" lang="zh-CN" altLang="en-US"/>
          </a:p>
        </p:txBody>
      </p:sp>
      <p:sp>
        <p:nvSpPr>
          <p:cNvPr id="5" name="页脚占位符 4"/>
          <p:cNvSpPr>
            <a:spLocks noGrp="true"/>
          </p:cNvSpPr>
          <p:nvPr>
            <p:ph type="ftr" sz="quarter" idx="11"/>
          </p:nvPr>
        </p:nvSpPr>
        <p:spPr>
          <a:xfrm>
            <a:off x="3124201" y="4767264"/>
            <a:ext cx="2895600" cy="273844"/>
          </a:xfrm>
          <a:prstGeom prst="rect">
            <a:avLst/>
          </a:prstGeom>
        </p:spPr>
        <p:txBody>
          <a:bodyPr/>
          <a:lstStyle/>
          <a:p>
            <a:endParaRPr kumimoji="1" lang="zh-CN" altLang="en-US"/>
          </a:p>
        </p:txBody>
      </p:sp>
      <p:sp>
        <p:nvSpPr>
          <p:cNvPr id="6" name="幻灯片编号占位符 5"/>
          <p:cNvSpPr>
            <a:spLocks noGrp="true"/>
          </p:cNvSpPr>
          <p:nvPr>
            <p:ph type="sldNum" sz="quarter" idx="12"/>
          </p:nvPr>
        </p:nvSpPr>
        <p:spPr>
          <a:xfrm>
            <a:off x="6553201" y="4767264"/>
            <a:ext cx="2133600" cy="273844"/>
          </a:xfrm>
          <a:prstGeom prst="rect">
            <a:avLst/>
          </a:prstGeom>
        </p:spPr>
        <p:txBody>
          <a:bodyPr/>
          <a:lstStyle/>
          <a:p>
            <a:fld id="{C85CFEDB-804C-9249-87AB-F8162CDD6F1B}" type="slidenum">
              <a:rPr kumimoji="1" lang="zh-CN" altLang="en-US" smtClean="0"/>
            </a:fld>
            <a:endParaRPr kumimoji="1" lang="zh-CN" altLang="en-US"/>
          </a:p>
        </p:txBody>
      </p:sp>
      <p:sp>
        <p:nvSpPr>
          <p:cNvPr id="8" name="TextBox 7"/>
          <p:cNvSpPr txBox="true"/>
          <p:nvPr userDrawn="true"/>
        </p:nvSpPr>
        <p:spPr>
          <a:xfrm>
            <a:off x="1331640" y="4829584"/>
            <a:ext cx="1224136" cy="118430"/>
          </a:xfrm>
          <a:prstGeom prst="rect">
            <a:avLst/>
          </a:prstGeom>
          <a:noFill/>
        </p:spPr>
        <p:txBody>
          <a:bodyPr wrap="square" rtlCol="0">
            <a:spAutoFit/>
          </a:bodyPr>
          <a:lstStyle/>
          <a:p>
            <a:pPr defTabSz="914400">
              <a:lnSpc>
                <a:spcPct val="200000"/>
              </a:lnSpc>
            </a:pPr>
            <a:r>
              <a:rPr lang="en-US" altLang="zh-CN" sz="100" dirty="0" smtClean="0">
                <a:solidFill>
                  <a:prstClr val="black"/>
                </a:solidFill>
                <a:latin typeface="Microsoft YaHei" panose="020B0503020204020204" pitchFamily="34" charset="-122"/>
                <a:ea typeface="Microsoft YaHei" panose="020B0503020204020204" pitchFamily="34" charset="-122"/>
                <a:hlinkClick r:id="rId2"/>
              </a:rPr>
              <a:t>PPT</a:t>
            </a:r>
            <a:r>
              <a:rPr lang="zh-CN" altLang="en-US" sz="100" dirty="0" smtClean="0">
                <a:solidFill>
                  <a:prstClr val="black"/>
                </a:solidFill>
                <a:latin typeface="Microsoft YaHei" panose="020B0503020204020204" pitchFamily="34" charset="-122"/>
                <a:ea typeface="Microsoft YaHei" panose="020B0503020204020204" pitchFamily="34" charset="-122"/>
                <a:hlinkClick r:id="rId2"/>
              </a:rPr>
              <a:t>下载</a:t>
            </a:r>
            <a:r>
              <a:rPr lang="zh-CN" altLang="en-US" sz="100" dirty="0" smtClean="0">
                <a:solidFill>
                  <a:prstClr val="black"/>
                </a:solidFill>
                <a:latin typeface="Microsoft YaHei" panose="020B0503020204020204" pitchFamily="34" charset="-122"/>
                <a:ea typeface="Microsoft YaHei" panose="020B0503020204020204" pitchFamily="34" charset="-122"/>
              </a:rPr>
              <a:t> </a:t>
            </a:r>
            <a:r>
              <a:rPr lang="en-US" altLang="zh-CN" sz="100" dirty="0">
                <a:solidFill>
                  <a:prstClr val="black"/>
                </a:solidFill>
                <a:latin typeface="Microsoft YaHei" panose="020B0503020204020204" pitchFamily="34" charset="-122"/>
                <a:ea typeface="Microsoft YaHei" panose="020B0503020204020204" pitchFamily="34" charset="-122"/>
              </a:rPr>
              <a:t>http://www.1ppt.com/xiazai/</a:t>
            </a:r>
            <a:endParaRPr lang="en-US" altLang="zh-CN" sz="100" dirty="0" smtClean="0">
              <a:solidFill>
                <a:prstClr val="black"/>
              </a:solidFill>
              <a:latin typeface="Microsoft YaHei" panose="020B0503020204020204" pitchFamily="34" charset="-122"/>
              <a:ea typeface="Microsoft YaHei"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a:xfrm>
            <a:off x="457201" y="4767264"/>
            <a:ext cx="2133600" cy="273844"/>
          </a:xfrm>
          <a:prstGeom prst="rect">
            <a:avLst/>
          </a:prstGeom>
        </p:spPr>
        <p:txBody>
          <a:bodyPr/>
          <a:lstStyle/>
          <a:p>
            <a:fld id="{02854A03-91AF-448A-9954-517C0577E5F0}" type="datetimeFigureOut">
              <a:rPr lang="zh-CN" altLang="en-US" smtClean="0"/>
            </a:fld>
            <a:endParaRPr lang="zh-CN" altLang="en-US"/>
          </a:p>
        </p:txBody>
      </p:sp>
      <p:sp>
        <p:nvSpPr>
          <p:cNvPr id="3" name="页脚占位符 2"/>
          <p:cNvSpPr>
            <a:spLocks noGrp="true"/>
          </p:cNvSpPr>
          <p:nvPr>
            <p:ph type="ftr" sz="quarter" idx="11"/>
          </p:nvPr>
        </p:nvSpPr>
        <p:spPr>
          <a:xfrm>
            <a:off x="3124201" y="4767264"/>
            <a:ext cx="2895600" cy="273844"/>
          </a:xfrm>
          <a:prstGeom prst="rect">
            <a:avLst/>
          </a:prstGeom>
        </p:spPr>
        <p:txBody>
          <a:bodyPr/>
          <a:lstStyle/>
          <a:p>
            <a:endParaRPr lang="zh-CN" altLang="en-US"/>
          </a:p>
        </p:txBody>
      </p:sp>
      <p:sp>
        <p:nvSpPr>
          <p:cNvPr id="4" name="灯片编号占位符 3"/>
          <p:cNvSpPr>
            <a:spLocks noGrp="true"/>
          </p:cNvSpPr>
          <p:nvPr>
            <p:ph type="sldNum" sz="quarter" idx="12"/>
          </p:nvPr>
        </p:nvSpPr>
        <p:spPr>
          <a:xfrm>
            <a:off x="6553201" y="4767264"/>
            <a:ext cx="2133600" cy="273844"/>
          </a:xfrm>
          <a:prstGeom prst="rect">
            <a:avLst/>
          </a:prstGeom>
        </p:spPr>
        <p:txBody>
          <a:bodyPr/>
          <a:lstStyle/>
          <a:p>
            <a:fld id="{2EEFC946-6D13-4F8C-9740-992A906A613E}" type="slidenum">
              <a:rPr lang="zh-CN" altLang="en-US" smtClean="0"/>
            </a:fld>
            <a:endParaRPr lang="zh-CN" altLang="en-US"/>
          </a:p>
        </p:txBody>
      </p:sp>
      <p:sp>
        <p:nvSpPr>
          <p:cNvPr id="14" name="文本框 37"/>
          <p:cNvSpPr txBox="true"/>
          <p:nvPr userDrawn="true"/>
        </p:nvSpPr>
        <p:spPr>
          <a:xfrm>
            <a:off x="899592" y="239588"/>
            <a:ext cx="912897" cy="312819"/>
          </a:xfrm>
          <a:prstGeom prst="rect">
            <a:avLst/>
          </a:prstGeom>
          <a:noFill/>
        </p:spPr>
        <p:txBody>
          <a:bodyPr wrap="none" lIns="96434" tIns="48217" rIns="96434" bIns="48217" rtlCol="0">
            <a:spAutoFit/>
          </a:bodyPr>
          <a:lstStyle/>
          <a:p>
            <a:pPr defTabSz="964565"/>
            <a:r>
              <a:rPr lang="zh-CN" altLang="en-US" sz="1400" dirty="0" smtClean="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rPr>
              <a:t>标题文字</a:t>
            </a:r>
            <a:endParaRPr lang="zh-CN" altLang="en-US" sz="1400" dirty="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endParaRPr>
          </a:p>
        </p:txBody>
      </p:sp>
      <p:sp>
        <p:nvSpPr>
          <p:cNvPr id="15" name="文本框 38"/>
          <p:cNvSpPr txBox="true"/>
          <p:nvPr userDrawn="true"/>
        </p:nvSpPr>
        <p:spPr>
          <a:xfrm>
            <a:off x="971600" y="432889"/>
            <a:ext cx="781451" cy="258958"/>
          </a:xfrm>
          <a:prstGeom prst="rect">
            <a:avLst/>
          </a:prstGeom>
          <a:noFill/>
        </p:spPr>
        <p:txBody>
          <a:bodyPr wrap="none" lIns="96434" tIns="48217" rIns="96434" bIns="48217" rtlCol="0">
            <a:spAutoFit/>
          </a:bodyPr>
          <a:lstStyle/>
          <a:p>
            <a:pPr algn="ctr" defTabSz="964565"/>
            <a:r>
              <a:rPr lang="en-US" altLang="zh-CN" sz="1050" dirty="0" smtClean="0">
                <a:solidFill>
                  <a:schemeClr val="tx1">
                    <a:lumMod val="50000"/>
                    <a:lumOff val="50000"/>
                  </a:schemeClr>
                </a:solidFill>
                <a:cs typeface="+mn-ea"/>
                <a:sym typeface="+mn-lt"/>
              </a:rPr>
              <a:t>TEXT HERE</a:t>
            </a:r>
            <a:endParaRPr lang="zh-CN" altLang="en-US" sz="1050" dirty="0">
              <a:solidFill>
                <a:schemeClr val="tx1">
                  <a:lumMod val="50000"/>
                  <a:lumOff val="50000"/>
                </a:schemeClr>
              </a:solidFill>
              <a:cs typeface="+mn-ea"/>
              <a:sym typeface="+mn-lt"/>
            </a:endParaRPr>
          </a:p>
        </p:txBody>
      </p:sp>
      <p:sp>
        <p:nvSpPr>
          <p:cNvPr id="10" name="右箭头 9"/>
          <p:cNvSpPr/>
          <p:nvPr userDrawn="true"/>
        </p:nvSpPr>
        <p:spPr>
          <a:xfrm>
            <a:off x="467544" y="304562"/>
            <a:ext cx="432048" cy="288032"/>
          </a:xfrm>
          <a:prstGeom prst="rightArrow">
            <a:avLst>
              <a:gd name="adj1" fmla="val 61440"/>
              <a:gd name="adj2" fmla="val 9576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a:xfrm>
            <a:off x="457201" y="4767264"/>
            <a:ext cx="2133600" cy="273844"/>
          </a:xfrm>
          <a:prstGeom prst="rect">
            <a:avLst/>
          </a:prstGeom>
        </p:spPr>
        <p:txBody>
          <a:bodyPr/>
          <a:lstStyle/>
          <a:p>
            <a:fld id="{02854A03-91AF-448A-9954-517C0577E5F0}" type="datetimeFigureOut">
              <a:rPr lang="zh-CN" altLang="en-US" smtClean="0"/>
            </a:fld>
            <a:endParaRPr lang="zh-CN" altLang="en-US"/>
          </a:p>
        </p:txBody>
      </p:sp>
      <p:sp>
        <p:nvSpPr>
          <p:cNvPr id="3" name="页脚占位符 2"/>
          <p:cNvSpPr>
            <a:spLocks noGrp="true"/>
          </p:cNvSpPr>
          <p:nvPr>
            <p:ph type="ftr" sz="quarter" idx="11"/>
          </p:nvPr>
        </p:nvSpPr>
        <p:spPr>
          <a:xfrm>
            <a:off x="3124201" y="4767264"/>
            <a:ext cx="2895600" cy="273844"/>
          </a:xfrm>
          <a:prstGeom prst="rect">
            <a:avLst/>
          </a:prstGeom>
        </p:spPr>
        <p:txBody>
          <a:bodyPr/>
          <a:lstStyle/>
          <a:p>
            <a:endParaRPr lang="zh-CN" altLang="en-US"/>
          </a:p>
        </p:txBody>
      </p:sp>
      <p:sp>
        <p:nvSpPr>
          <p:cNvPr id="4" name="灯片编号占位符 3"/>
          <p:cNvSpPr>
            <a:spLocks noGrp="true"/>
          </p:cNvSpPr>
          <p:nvPr>
            <p:ph type="sldNum" sz="quarter" idx="12"/>
          </p:nvPr>
        </p:nvSpPr>
        <p:spPr>
          <a:xfrm>
            <a:off x="6553201" y="4767264"/>
            <a:ext cx="2133600" cy="273844"/>
          </a:xfrm>
          <a:prstGeom prst="rect">
            <a:avLst/>
          </a:prstGeom>
        </p:spPr>
        <p:txBody>
          <a:bodyPr/>
          <a:lstStyle/>
          <a:p>
            <a:fld id="{2EEFC946-6D13-4F8C-9740-992A906A613E}" type="slidenum">
              <a:rPr lang="zh-CN" altLang="en-US" smtClean="0"/>
            </a:fld>
            <a:endParaRPr lang="zh-CN" altLang="en-US"/>
          </a:p>
        </p:txBody>
      </p:sp>
      <p:sp>
        <p:nvSpPr>
          <p:cNvPr id="14" name="文本框 37"/>
          <p:cNvSpPr txBox="true"/>
          <p:nvPr userDrawn="true"/>
        </p:nvSpPr>
        <p:spPr>
          <a:xfrm>
            <a:off x="899592" y="239588"/>
            <a:ext cx="912897" cy="312819"/>
          </a:xfrm>
          <a:prstGeom prst="rect">
            <a:avLst/>
          </a:prstGeom>
          <a:noFill/>
        </p:spPr>
        <p:txBody>
          <a:bodyPr wrap="none" lIns="96434" tIns="48217" rIns="96434" bIns="48217" rtlCol="0">
            <a:spAutoFit/>
          </a:bodyPr>
          <a:lstStyle/>
          <a:p>
            <a:pPr defTabSz="964565"/>
            <a:r>
              <a:rPr lang="zh-CN" altLang="en-US" sz="1400" dirty="0" smtClean="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rPr>
              <a:t>标题文字</a:t>
            </a:r>
            <a:endParaRPr lang="zh-CN" altLang="en-US" sz="1400" dirty="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endParaRPr>
          </a:p>
        </p:txBody>
      </p:sp>
      <p:sp>
        <p:nvSpPr>
          <p:cNvPr id="8" name="右箭头 7"/>
          <p:cNvSpPr/>
          <p:nvPr userDrawn="true"/>
        </p:nvSpPr>
        <p:spPr>
          <a:xfrm>
            <a:off x="467544" y="304562"/>
            <a:ext cx="432048" cy="288032"/>
          </a:xfrm>
          <a:prstGeom prst="rightArrow">
            <a:avLst>
              <a:gd name="adj1" fmla="val 61440"/>
              <a:gd name="adj2" fmla="val 9576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38"/>
          <p:cNvSpPr txBox="true"/>
          <p:nvPr userDrawn="true"/>
        </p:nvSpPr>
        <p:spPr>
          <a:xfrm>
            <a:off x="971600" y="432889"/>
            <a:ext cx="781451" cy="258958"/>
          </a:xfrm>
          <a:prstGeom prst="rect">
            <a:avLst/>
          </a:prstGeom>
          <a:noFill/>
        </p:spPr>
        <p:txBody>
          <a:bodyPr wrap="none" lIns="96434" tIns="48217" rIns="96434" bIns="48217" rtlCol="0">
            <a:spAutoFit/>
          </a:bodyPr>
          <a:lstStyle/>
          <a:p>
            <a:pPr algn="ctr" defTabSz="964565"/>
            <a:r>
              <a:rPr lang="en-US" altLang="zh-CN" sz="1050" dirty="0" smtClean="0">
                <a:solidFill>
                  <a:schemeClr val="tx1">
                    <a:lumMod val="50000"/>
                    <a:lumOff val="50000"/>
                  </a:schemeClr>
                </a:solidFill>
                <a:cs typeface="+mn-ea"/>
                <a:sym typeface="+mn-lt"/>
              </a:rPr>
              <a:t>TEXT HERE</a:t>
            </a:r>
            <a:endParaRPr lang="zh-CN" altLang="en-US" sz="1050" dirty="0">
              <a:solidFill>
                <a:schemeClr val="tx1">
                  <a:lumMod val="50000"/>
                  <a:lumOff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a:xfrm>
            <a:off x="457201" y="4767264"/>
            <a:ext cx="2133600" cy="273844"/>
          </a:xfrm>
          <a:prstGeom prst="rect">
            <a:avLst/>
          </a:prstGeom>
        </p:spPr>
        <p:txBody>
          <a:bodyPr/>
          <a:lstStyle/>
          <a:p>
            <a:fld id="{02854A03-91AF-448A-9954-517C0577E5F0}" type="datetimeFigureOut">
              <a:rPr lang="zh-CN" altLang="en-US" smtClean="0"/>
            </a:fld>
            <a:endParaRPr lang="zh-CN" altLang="en-US"/>
          </a:p>
        </p:txBody>
      </p:sp>
      <p:sp>
        <p:nvSpPr>
          <p:cNvPr id="3" name="页脚占位符 2"/>
          <p:cNvSpPr>
            <a:spLocks noGrp="true"/>
          </p:cNvSpPr>
          <p:nvPr>
            <p:ph type="ftr" sz="quarter" idx="11"/>
          </p:nvPr>
        </p:nvSpPr>
        <p:spPr>
          <a:xfrm>
            <a:off x="3124201" y="4767264"/>
            <a:ext cx="2895600" cy="273844"/>
          </a:xfrm>
          <a:prstGeom prst="rect">
            <a:avLst/>
          </a:prstGeom>
        </p:spPr>
        <p:txBody>
          <a:bodyPr/>
          <a:lstStyle/>
          <a:p>
            <a:endParaRPr lang="zh-CN" altLang="en-US"/>
          </a:p>
        </p:txBody>
      </p:sp>
      <p:sp>
        <p:nvSpPr>
          <p:cNvPr id="4" name="灯片编号占位符 3"/>
          <p:cNvSpPr>
            <a:spLocks noGrp="true"/>
          </p:cNvSpPr>
          <p:nvPr>
            <p:ph type="sldNum" sz="quarter" idx="12"/>
          </p:nvPr>
        </p:nvSpPr>
        <p:spPr>
          <a:xfrm>
            <a:off x="6553201" y="4767264"/>
            <a:ext cx="2133600" cy="273844"/>
          </a:xfrm>
          <a:prstGeom prst="rect">
            <a:avLst/>
          </a:prstGeom>
        </p:spPr>
        <p:txBody>
          <a:bodyPr/>
          <a:lstStyle/>
          <a:p>
            <a:fld id="{2EEFC946-6D13-4F8C-9740-992A906A613E}" type="slidenum">
              <a:rPr lang="zh-CN" altLang="en-US" smtClean="0"/>
            </a:fld>
            <a:endParaRPr lang="zh-CN" altLang="en-US"/>
          </a:p>
        </p:txBody>
      </p:sp>
      <p:sp>
        <p:nvSpPr>
          <p:cNvPr id="14" name="文本框 37"/>
          <p:cNvSpPr txBox="true"/>
          <p:nvPr userDrawn="true"/>
        </p:nvSpPr>
        <p:spPr>
          <a:xfrm>
            <a:off x="899592" y="239588"/>
            <a:ext cx="912897" cy="312819"/>
          </a:xfrm>
          <a:prstGeom prst="rect">
            <a:avLst/>
          </a:prstGeom>
          <a:noFill/>
        </p:spPr>
        <p:txBody>
          <a:bodyPr wrap="none" lIns="96434" tIns="48217" rIns="96434" bIns="48217" rtlCol="0">
            <a:spAutoFit/>
          </a:bodyPr>
          <a:lstStyle/>
          <a:p>
            <a:pPr defTabSz="964565"/>
            <a:r>
              <a:rPr lang="zh-CN" altLang="en-US" sz="1400" dirty="0" smtClean="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rPr>
              <a:t>标题文字</a:t>
            </a:r>
            <a:endParaRPr lang="zh-CN" altLang="en-US" sz="1400" dirty="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endParaRPr>
          </a:p>
        </p:txBody>
      </p:sp>
      <p:sp>
        <p:nvSpPr>
          <p:cNvPr id="8" name="右箭头 7"/>
          <p:cNvSpPr/>
          <p:nvPr userDrawn="true"/>
        </p:nvSpPr>
        <p:spPr>
          <a:xfrm>
            <a:off x="467544" y="304562"/>
            <a:ext cx="432048" cy="288032"/>
          </a:xfrm>
          <a:prstGeom prst="rightArrow">
            <a:avLst>
              <a:gd name="adj1" fmla="val 61440"/>
              <a:gd name="adj2" fmla="val 9576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38"/>
          <p:cNvSpPr txBox="true"/>
          <p:nvPr userDrawn="true"/>
        </p:nvSpPr>
        <p:spPr>
          <a:xfrm>
            <a:off x="971600" y="432889"/>
            <a:ext cx="781451" cy="258958"/>
          </a:xfrm>
          <a:prstGeom prst="rect">
            <a:avLst/>
          </a:prstGeom>
          <a:noFill/>
        </p:spPr>
        <p:txBody>
          <a:bodyPr wrap="none" lIns="96434" tIns="48217" rIns="96434" bIns="48217" rtlCol="0">
            <a:spAutoFit/>
          </a:bodyPr>
          <a:lstStyle/>
          <a:p>
            <a:pPr algn="ctr" defTabSz="964565"/>
            <a:r>
              <a:rPr lang="en-US" altLang="zh-CN" sz="1050" dirty="0" smtClean="0">
                <a:solidFill>
                  <a:schemeClr val="tx1">
                    <a:lumMod val="50000"/>
                    <a:lumOff val="50000"/>
                  </a:schemeClr>
                </a:solidFill>
                <a:cs typeface="+mn-ea"/>
                <a:sym typeface="+mn-lt"/>
              </a:rPr>
              <a:t>TEXT HERE</a:t>
            </a:r>
            <a:endParaRPr lang="zh-CN" altLang="en-US" sz="1050" dirty="0">
              <a:solidFill>
                <a:schemeClr val="tx1">
                  <a:lumMod val="50000"/>
                  <a:lumOff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4_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a:xfrm>
            <a:off x="457201" y="4767264"/>
            <a:ext cx="2133600" cy="273844"/>
          </a:xfrm>
          <a:prstGeom prst="rect">
            <a:avLst/>
          </a:prstGeom>
        </p:spPr>
        <p:txBody>
          <a:bodyPr/>
          <a:lstStyle/>
          <a:p>
            <a:fld id="{02854A03-91AF-448A-9954-517C0577E5F0}" type="datetimeFigureOut">
              <a:rPr lang="zh-CN" altLang="en-US" smtClean="0"/>
            </a:fld>
            <a:endParaRPr lang="zh-CN" altLang="en-US"/>
          </a:p>
        </p:txBody>
      </p:sp>
      <p:sp>
        <p:nvSpPr>
          <p:cNvPr id="3" name="页脚占位符 2"/>
          <p:cNvSpPr>
            <a:spLocks noGrp="true"/>
          </p:cNvSpPr>
          <p:nvPr>
            <p:ph type="ftr" sz="quarter" idx="11"/>
          </p:nvPr>
        </p:nvSpPr>
        <p:spPr>
          <a:xfrm>
            <a:off x="3124201" y="4767264"/>
            <a:ext cx="2895600" cy="273844"/>
          </a:xfrm>
          <a:prstGeom prst="rect">
            <a:avLst/>
          </a:prstGeom>
        </p:spPr>
        <p:txBody>
          <a:bodyPr/>
          <a:lstStyle/>
          <a:p>
            <a:endParaRPr lang="zh-CN" altLang="en-US"/>
          </a:p>
        </p:txBody>
      </p:sp>
      <p:sp>
        <p:nvSpPr>
          <p:cNvPr id="4" name="灯片编号占位符 3"/>
          <p:cNvSpPr>
            <a:spLocks noGrp="true"/>
          </p:cNvSpPr>
          <p:nvPr>
            <p:ph type="sldNum" sz="quarter" idx="12"/>
          </p:nvPr>
        </p:nvSpPr>
        <p:spPr>
          <a:xfrm>
            <a:off x="6553201" y="4767264"/>
            <a:ext cx="2133600" cy="273844"/>
          </a:xfrm>
          <a:prstGeom prst="rect">
            <a:avLst/>
          </a:prstGeom>
        </p:spPr>
        <p:txBody>
          <a:bodyPr/>
          <a:lstStyle/>
          <a:p>
            <a:fld id="{2EEFC946-6D13-4F8C-9740-992A906A613E}" type="slidenum">
              <a:rPr lang="zh-CN" altLang="en-US" smtClean="0"/>
            </a:fld>
            <a:endParaRPr lang="zh-CN" altLang="en-US"/>
          </a:p>
        </p:txBody>
      </p:sp>
      <p:sp>
        <p:nvSpPr>
          <p:cNvPr id="14" name="文本框 37"/>
          <p:cNvSpPr txBox="true"/>
          <p:nvPr userDrawn="true"/>
        </p:nvSpPr>
        <p:spPr>
          <a:xfrm>
            <a:off x="899592" y="239588"/>
            <a:ext cx="912897" cy="312819"/>
          </a:xfrm>
          <a:prstGeom prst="rect">
            <a:avLst/>
          </a:prstGeom>
          <a:noFill/>
        </p:spPr>
        <p:txBody>
          <a:bodyPr wrap="none" lIns="96434" tIns="48217" rIns="96434" bIns="48217" rtlCol="0">
            <a:spAutoFit/>
          </a:bodyPr>
          <a:lstStyle/>
          <a:p>
            <a:pPr defTabSz="964565"/>
            <a:r>
              <a:rPr lang="zh-CN" altLang="en-US" sz="1400" dirty="0" smtClean="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rPr>
              <a:t>标题文字</a:t>
            </a:r>
            <a:endParaRPr lang="zh-CN" altLang="en-US" sz="1400" dirty="0">
              <a:solidFill>
                <a:schemeClr val="tx1">
                  <a:lumMod val="50000"/>
                  <a:lumOff val="50000"/>
                </a:schemeClr>
              </a:solidFill>
              <a:latin typeface="Microsoft YaHei" panose="020B0503020204020204" pitchFamily="34" charset="-122"/>
              <a:ea typeface="Microsoft YaHei" panose="020B0503020204020204" pitchFamily="34" charset="-122"/>
              <a:cs typeface="+mn-ea"/>
              <a:sym typeface="+mn-lt"/>
            </a:endParaRPr>
          </a:p>
        </p:txBody>
      </p:sp>
      <p:sp>
        <p:nvSpPr>
          <p:cNvPr id="8" name="右箭头 7"/>
          <p:cNvSpPr/>
          <p:nvPr userDrawn="true"/>
        </p:nvSpPr>
        <p:spPr>
          <a:xfrm>
            <a:off x="467544" y="304562"/>
            <a:ext cx="432048" cy="288032"/>
          </a:xfrm>
          <a:prstGeom prst="rightArrow">
            <a:avLst>
              <a:gd name="adj1" fmla="val 61440"/>
              <a:gd name="adj2" fmla="val 9576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38"/>
          <p:cNvSpPr txBox="true"/>
          <p:nvPr userDrawn="true"/>
        </p:nvSpPr>
        <p:spPr>
          <a:xfrm>
            <a:off x="971600" y="432889"/>
            <a:ext cx="781451" cy="258958"/>
          </a:xfrm>
          <a:prstGeom prst="rect">
            <a:avLst/>
          </a:prstGeom>
          <a:noFill/>
        </p:spPr>
        <p:txBody>
          <a:bodyPr wrap="none" lIns="96434" tIns="48217" rIns="96434" bIns="48217" rtlCol="0">
            <a:spAutoFit/>
          </a:bodyPr>
          <a:lstStyle/>
          <a:p>
            <a:pPr algn="ctr" defTabSz="964565"/>
            <a:r>
              <a:rPr lang="en-US" altLang="zh-CN" sz="1050" dirty="0" smtClean="0">
                <a:solidFill>
                  <a:schemeClr val="tx1">
                    <a:lumMod val="50000"/>
                    <a:lumOff val="50000"/>
                  </a:schemeClr>
                </a:solidFill>
                <a:cs typeface="+mn-ea"/>
                <a:sym typeface="+mn-lt"/>
              </a:rPr>
              <a:t>TEXT HERE</a:t>
            </a:r>
            <a:endParaRPr lang="zh-CN" altLang="en-US" sz="1050" dirty="0">
              <a:solidFill>
                <a:schemeClr val="tx1">
                  <a:lumMod val="50000"/>
                  <a:lumOff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2" name="日期占位符 3"/>
          <p:cNvSpPr>
            <a:spLocks noGrp="true"/>
          </p:cNvSpPr>
          <p:nvPr>
            <p:ph type="dt" sz="half" idx="10"/>
          </p:nvPr>
        </p:nvSpPr>
        <p:spPr>
          <a:xfrm>
            <a:off x="457201" y="4767264"/>
            <a:ext cx="2133600" cy="273844"/>
          </a:xfrm>
          <a:prstGeom prst="rect">
            <a:avLst/>
          </a:prstGeom>
        </p:spPr>
        <p:txBody>
          <a:bodyPr/>
          <a:lstStyle>
            <a:lvl1pPr>
              <a:defRPr/>
            </a:lvl1pPr>
          </a:lstStyle>
          <a:p>
            <a:pPr>
              <a:defRPr/>
            </a:pPr>
            <a:fld id="{7C25B2B0-692A-46A2-956F-D87A1A3CFB5B}" type="datetimeFigureOut">
              <a:rPr lang="zh-CN" altLang="en-US"/>
            </a:fld>
            <a:endParaRPr lang="zh-CN" altLang="en-US"/>
          </a:p>
        </p:txBody>
      </p:sp>
      <p:sp>
        <p:nvSpPr>
          <p:cNvPr id="3" name="页脚占位符 4"/>
          <p:cNvSpPr>
            <a:spLocks noGrp="true"/>
          </p:cNvSpPr>
          <p:nvPr>
            <p:ph type="ftr" sz="quarter" idx="11"/>
          </p:nvPr>
        </p:nvSpPr>
        <p:spPr>
          <a:xfrm>
            <a:off x="3124201" y="4767264"/>
            <a:ext cx="2895600" cy="273844"/>
          </a:xfrm>
          <a:prstGeom prst="rect">
            <a:avLst/>
          </a:prstGeom>
        </p:spPr>
        <p:txBody>
          <a:bodyPr/>
          <a:lstStyle>
            <a:lvl1pPr>
              <a:defRPr/>
            </a:lvl1pPr>
          </a:lstStyle>
          <a:p>
            <a:pPr>
              <a:defRPr/>
            </a:pPr>
            <a:endParaRPr lang="zh-CN" altLang="en-US"/>
          </a:p>
        </p:txBody>
      </p:sp>
      <p:sp>
        <p:nvSpPr>
          <p:cNvPr id="4" name="灯片编号占位符 5"/>
          <p:cNvSpPr>
            <a:spLocks noGrp="true"/>
          </p:cNvSpPr>
          <p:nvPr>
            <p:ph type="sldNum" sz="quarter" idx="12"/>
          </p:nvPr>
        </p:nvSpPr>
        <p:spPr>
          <a:xfrm>
            <a:off x="6553201" y="4767264"/>
            <a:ext cx="2133600" cy="273844"/>
          </a:xfrm>
          <a:prstGeom prst="rect">
            <a:avLst/>
          </a:prstGeom>
        </p:spPr>
        <p:txBody>
          <a:bodyPr/>
          <a:lstStyle>
            <a:lvl1pPr>
              <a:defRPr/>
            </a:lvl1pPr>
          </a:lstStyle>
          <a:p>
            <a:pPr>
              <a:defRPr/>
            </a:pPr>
            <a:fld id="{CCE584FB-8213-408C-973A-0BFE315A5B2C}"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Portfolio #4">
    <p:spTree>
      <p:nvGrpSpPr>
        <p:cNvPr id="1" name=""/>
        <p:cNvGrpSpPr/>
        <p:nvPr/>
      </p:nvGrpSpPr>
      <p:grpSpPr>
        <a:xfrm>
          <a:off x="0" y="0"/>
          <a:ext cx="0" cy="0"/>
          <a:chOff x="0" y="0"/>
          <a:chExt cx="0" cy="0"/>
        </a:xfrm>
      </p:grpSpPr>
      <p:sp>
        <p:nvSpPr>
          <p:cNvPr id="15" name="Picture Placeholder 14"/>
          <p:cNvSpPr>
            <a:spLocks noGrp="true"/>
          </p:cNvSpPr>
          <p:nvPr>
            <p:ph type="pic" sz="quarter" idx="10" hasCustomPrompt="true"/>
          </p:nvPr>
        </p:nvSpPr>
        <p:spPr>
          <a:xfrm>
            <a:off x="2836069" y="0"/>
            <a:ext cx="2064544" cy="2503885"/>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16" name="Picture Placeholder 14"/>
          <p:cNvSpPr>
            <a:spLocks noGrp="true"/>
          </p:cNvSpPr>
          <p:nvPr>
            <p:ph type="pic" sz="quarter" idx="11" hasCustomPrompt="true"/>
          </p:nvPr>
        </p:nvSpPr>
        <p:spPr>
          <a:xfrm>
            <a:off x="7108032" y="1132284"/>
            <a:ext cx="2035969" cy="2811066"/>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17" name="Picture Placeholder 14"/>
          <p:cNvSpPr>
            <a:spLocks noGrp="true"/>
          </p:cNvSpPr>
          <p:nvPr>
            <p:ph type="pic" sz="quarter" idx="12" hasCustomPrompt="true"/>
          </p:nvPr>
        </p:nvSpPr>
        <p:spPr>
          <a:xfrm>
            <a:off x="698896" y="1132284"/>
            <a:ext cx="2065734" cy="2811066"/>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18" name="Picture Placeholder 14"/>
          <p:cNvSpPr>
            <a:spLocks noGrp="true"/>
          </p:cNvSpPr>
          <p:nvPr>
            <p:ph type="pic" sz="quarter" idx="13" hasCustomPrompt="true"/>
          </p:nvPr>
        </p:nvSpPr>
        <p:spPr>
          <a:xfrm>
            <a:off x="4972051" y="1132284"/>
            <a:ext cx="2065734" cy="1371600"/>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19" name="Picture Placeholder 14"/>
          <p:cNvSpPr>
            <a:spLocks noGrp="true"/>
          </p:cNvSpPr>
          <p:nvPr>
            <p:ph type="pic" sz="quarter" idx="14" hasCustomPrompt="true"/>
          </p:nvPr>
        </p:nvSpPr>
        <p:spPr>
          <a:xfrm>
            <a:off x="4972051" y="2571749"/>
            <a:ext cx="2065734" cy="1371600"/>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
        <p:nvSpPr>
          <p:cNvPr id="20" name="Picture Placeholder 14"/>
          <p:cNvSpPr>
            <a:spLocks noGrp="true"/>
          </p:cNvSpPr>
          <p:nvPr>
            <p:ph type="pic" sz="quarter" idx="15" hasCustomPrompt="true"/>
          </p:nvPr>
        </p:nvSpPr>
        <p:spPr>
          <a:xfrm>
            <a:off x="2834877" y="2571749"/>
            <a:ext cx="2065734" cy="1371600"/>
          </a:xfrm>
          <a:prstGeom prst="rect">
            <a:avLst/>
          </a:prstGeom>
          <a:solidFill>
            <a:schemeClr val="bg1">
              <a:lumMod val="65000"/>
            </a:schemeClr>
          </a:solidFill>
        </p:spPr>
        <p:txBody>
          <a:bodyPr/>
          <a:lstStyle>
            <a:lvl1pPr marL="0" indent="0">
              <a:buNone/>
              <a:defRPr sz="700">
                <a:solidFill>
                  <a:schemeClr val="bg1"/>
                </a:solidFill>
              </a:defRPr>
            </a:lvl1pPr>
          </a:lstStyle>
          <a:p>
            <a:r>
              <a:rPr lang="zh-CN" altLang="en-US" dirty="0"/>
              <a:t>请替换文字内容</a:t>
            </a:r>
            <a:r>
              <a:rPr lang="en-US" dirty="0"/>
              <a:t>#</a:t>
            </a:r>
            <a:endParaRPr lang="en-US" dirty="0"/>
          </a:p>
        </p:txBody>
      </p:sp>
    </p:spTree>
  </p:cSld>
  <p:clrMapOvr>
    <a:masterClrMapping/>
  </p:clrMapOvr>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true">
          <a:blip r:embed="rId11">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mc:Choice xmlns:p14="http://schemas.microsoft.com/office/powerpoint/2010/main" Requires="p14">
      <p:transition p14:dur="0" advClick="false" advTm="3000"/>
    </mc:Choice>
    <mc:Fallback>
      <p:transition advClick="false" advTm="3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8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8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8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5pPr>
      <a:lvl6pPr marL="2513965"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6pPr>
      <a:lvl7pPr marL="2971165"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7pPr>
      <a:lvl8pPr marL="3428365"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8pPr>
      <a:lvl9pPr marL="3885565"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8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8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8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5.xml"/><Relationship Id="rId2" Type="http://schemas.openxmlformats.org/officeDocument/2006/relationships/image" Target="../media/image4.png"/><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26"/>
          <p:cNvSpPr txBox="true"/>
          <p:nvPr/>
        </p:nvSpPr>
        <p:spPr>
          <a:xfrm>
            <a:off x="2196022" y="1563325"/>
            <a:ext cx="5770880" cy="706755"/>
          </a:xfrm>
          <a:prstGeom prst="rect">
            <a:avLst/>
          </a:prstGeom>
          <a:noFill/>
        </p:spPr>
        <p:txBody>
          <a:bodyPr wrap="none" rtlCol="0">
            <a:spAutoFit/>
          </a:bodyPr>
          <a:lstStyle/>
          <a:p>
            <a:pPr algn="l"/>
            <a:r>
              <a:rPr lang="zh-CN" altLang="en-US" sz="4000" dirty="0">
                <a:solidFill>
                  <a:schemeClr val="tx1"/>
                </a:solidFill>
                <a:latin typeface="方正正黑简体" panose="02000000000000000000" pitchFamily="2" charset="-122"/>
                <a:ea typeface="方正正黑简体" panose="02000000000000000000" pitchFamily="2" charset="-122"/>
              </a:rPr>
              <a:t>增值税申报热点问题解答</a:t>
            </a:r>
            <a:endParaRPr lang="zh-CN" altLang="en-US" sz="4000" dirty="0">
              <a:solidFill>
                <a:schemeClr val="tx1"/>
              </a:solidFill>
              <a:latin typeface="方正正黑简体" panose="02000000000000000000" pitchFamily="2" charset="-122"/>
              <a:ea typeface="方正正黑简体" panose="02000000000000000000" pitchFamily="2" charset="-122"/>
            </a:endParaRPr>
          </a:p>
        </p:txBody>
      </p:sp>
      <p:pic>
        <p:nvPicPr>
          <p:cNvPr id="5" name="图片 4"/>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a:off x="0" y="-2540"/>
            <a:ext cx="3423920" cy="3392805"/>
          </a:xfrm>
          <a:prstGeom prst="rect">
            <a:avLst/>
          </a:prstGeom>
        </p:spPr>
      </p:pic>
      <p:grpSp>
        <p:nvGrpSpPr>
          <p:cNvPr id="2" name="组合 1"/>
          <p:cNvGrpSpPr/>
          <p:nvPr/>
        </p:nvGrpSpPr>
        <p:grpSpPr>
          <a:xfrm>
            <a:off x="4777104" y="3291840"/>
            <a:ext cx="3098800" cy="337185"/>
            <a:chOff x="6063538" y="3775094"/>
            <a:chExt cx="3682573" cy="596325"/>
          </a:xfrm>
        </p:grpSpPr>
        <p:sp>
          <p:nvSpPr>
            <p:cNvPr id="13" name="文本框 15"/>
            <p:cNvSpPr txBox="true">
              <a:spLocks noChangeArrowheads="true"/>
            </p:cNvSpPr>
            <p:nvPr/>
          </p:nvSpPr>
          <p:spPr bwMode="auto">
            <a:xfrm>
              <a:off x="6063538" y="3775094"/>
              <a:ext cx="3330917" cy="59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itchFamily="2" charset="-122"/>
                </a:defRPr>
              </a:lvl1pPr>
              <a:lvl2pPr marL="742950" indent="-285750">
                <a:defRPr>
                  <a:solidFill>
                    <a:schemeClr val="tx1"/>
                  </a:solidFill>
                  <a:latin typeface="Calibri" panose="020F0502020204030204" pitchFamily="34" charset="0"/>
                  <a:ea typeface="宋体" pitchFamily="2" charset="-122"/>
                </a:defRPr>
              </a:lvl2pPr>
              <a:lvl3pPr marL="1143000" indent="-228600">
                <a:defRPr>
                  <a:solidFill>
                    <a:schemeClr val="tx1"/>
                  </a:solidFill>
                  <a:latin typeface="Calibri" panose="020F0502020204030204" pitchFamily="34" charset="0"/>
                  <a:ea typeface="宋体" pitchFamily="2" charset="-122"/>
                </a:defRPr>
              </a:lvl3pPr>
              <a:lvl4pPr marL="1600200" indent="-228600">
                <a:defRPr>
                  <a:solidFill>
                    <a:schemeClr val="tx1"/>
                  </a:solidFill>
                  <a:latin typeface="Calibri" panose="020F0502020204030204" pitchFamily="34" charset="0"/>
                  <a:ea typeface="宋体" pitchFamily="2" charset="-122"/>
                </a:defRPr>
              </a:lvl4pPr>
              <a:lvl5pPr marL="2057400" indent="-228600">
                <a:defRPr>
                  <a:solidFill>
                    <a:schemeClr val="tx1"/>
                  </a:solidFill>
                  <a:latin typeface="Calibri" panose="020F0502020204030204" pitchFamily="34" charset="0"/>
                  <a:ea typeface="宋体"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itchFamily="2" charset="-122"/>
                </a:defRPr>
              </a:lvl9pPr>
            </a:lstStyle>
            <a:p>
              <a:pPr defTabSz="914400"/>
              <a:r>
                <a:rPr lang="zh-CN" altLang="en-US" sz="1600" dirty="0" smtClean="0">
                  <a:solidFill>
                    <a:schemeClr val="tx1"/>
                  </a:solidFill>
                  <a:latin typeface="Microsoft YaHei" panose="020B0503020204020204" pitchFamily="34" charset="-122"/>
                  <a:ea typeface="Microsoft YaHei" panose="020B0503020204020204" pitchFamily="34" charset="-122"/>
                  <a:cs typeface="+mn-ea"/>
                  <a:sym typeface="+mn-lt"/>
                </a:rPr>
                <a:t>国家税务总局高平市税务局</a:t>
              </a:r>
              <a:endParaRPr lang="zh-CN" altLang="en-US" sz="1600" dirty="0" smtClean="0">
                <a:solidFill>
                  <a:schemeClr val="tx1"/>
                </a:solidFill>
                <a:latin typeface="Microsoft YaHei" panose="020B0503020204020204" pitchFamily="34" charset="-122"/>
                <a:ea typeface="Microsoft YaHei" panose="020B0503020204020204" pitchFamily="34" charset="-122"/>
                <a:cs typeface="+mn-ea"/>
                <a:sym typeface="+mn-lt"/>
              </a:endParaRPr>
            </a:p>
          </p:txBody>
        </p:sp>
        <p:sp>
          <p:nvSpPr>
            <p:cNvPr id="14" name="文本框 16"/>
            <p:cNvSpPr txBox="true">
              <a:spLocks noChangeArrowheads="true"/>
            </p:cNvSpPr>
            <p:nvPr/>
          </p:nvSpPr>
          <p:spPr bwMode="auto">
            <a:xfrm>
              <a:off x="6675567" y="3775094"/>
              <a:ext cx="3070544" cy="59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itchFamily="2" charset="-122"/>
                </a:defRPr>
              </a:lvl1pPr>
              <a:lvl2pPr marL="742950" indent="-285750">
                <a:defRPr>
                  <a:solidFill>
                    <a:schemeClr val="tx1"/>
                  </a:solidFill>
                  <a:latin typeface="Calibri" panose="020F0502020204030204" pitchFamily="34" charset="0"/>
                  <a:ea typeface="宋体" pitchFamily="2" charset="-122"/>
                </a:defRPr>
              </a:lvl2pPr>
              <a:lvl3pPr marL="1143000" indent="-228600">
                <a:defRPr>
                  <a:solidFill>
                    <a:schemeClr val="tx1"/>
                  </a:solidFill>
                  <a:latin typeface="Calibri" panose="020F0502020204030204" pitchFamily="34" charset="0"/>
                  <a:ea typeface="宋体" pitchFamily="2" charset="-122"/>
                </a:defRPr>
              </a:lvl3pPr>
              <a:lvl4pPr marL="1600200" indent="-228600">
                <a:defRPr>
                  <a:solidFill>
                    <a:schemeClr val="tx1"/>
                  </a:solidFill>
                  <a:latin typeface="Calibri" panose="020F0502020204030204" pitchFamily="34" charset="0"/>
                  <a:ea typeface="宋体" pitchFamily="2" charset="-122"/>
                </a:defRPr>
              </a:lvl4pPr>
              <a:lvl5pPr marL="2057400" indent="-228600">
                <a:defRPr>
                  <a:solidFill>
                    <a:schemeClr val="tx1"/>
                  </a:solidFill>
                  <a:latin typeface="Calibri" panose="020F0502020204030204" pitchFamily="34" charset="0"/>
                  <a:ea typeface="宋体"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itchFamily="2" charset="-122"/>
                </a:defRPr>
              </a:lvl9pPr>
            </a:lstStyle>
            <a:p>
              <a:pPr defTabSz="914400"/>
              <a:r>
                <a:rPr lang="en-US" altLang="zh-CN" sz="1600" dirty="0">
                  <a:solidFill>
                    <a:schemeClr val="tx1"/>
                  </a:solidFill>
                  <a:latin typeface="Microsoft YaHei" panose="020B0503020204020204" pitchFamily="34" charset="-122"/>
                  <a:ea typeface="Microsoft YaHei" panose="020B0503020204020204" pitchFamily="34" charset="-122"/>
                  <a:cs typeface="+mn-ea"/>
                  <a:sym typeface="+mn-lt"/>
                </a:rPr>
                <a:t>       </a:t>
              </a:r>
              <a:endParaRPr lang="zh-CN" altLang="en-US" sz="1600" dirty="0">
                <a:solidFill>
                  <a:schemeClr val="tx1"/>
                </a:solidFill>
                <a:latin typeface="Microsoft YaHei" panose="020B0503020204020204" pitchFamily="34" charset="-122"/>
                <a:ea typeface="Microsoft YaHei" panose="020B0503020204020204" pitchFamily="34" charset="-122"/>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等腰三角形 2"/>
          <p:cNvSpPr>
            <a:spLocks noChangeArrowheads="true"/>
          </p:cNvSpPr>
          <p:nvPr/>
        </p:nvSpPr>
        <p:spPr bwMode="auto">
          <a:xfrm rot="2747878">
            <a:off x="1220470" y="2872105"/>
            <a:ext cx="909320" cy="1005205"/>
          </a:xfrm>
          <a:custGeom>
            <a:avLst/>
            <a:gdLst/>
            <a:ahLst/>
            <a:cxnLst>
              <a:cxn ang="0">
                <a:pos x="576064" y="0"/>
              </a:cxn>
              <a:cxn ang="0">
                <a:pos x="687529" y="192182"/>
              </a:cxn>
              <a:cxn ang="0">
                <a:pos x="1152128" y="757009"/>
              </a:cxn>
              <a:cxn ang="0">
                <a:pos x="576064" y="1333073"/>
              </a:cxn>
              <a:cxn ang="0">
                <a:pos x="0" y="757009"/>
              </a:cxn>
              <a:cxn ang="0">
                <a:pos x="464599" y="192182"/>
              </a:cxn>
            </a:cxnLst>
            <a:rect l="0" t="0"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chemeClr val="accent1"/>
          </a:solidFill>
          <a:ln w="9525">
            <a:noFill/>
            <a:round/>
          </a:ln>
        </p:spPr>
        <p:txBody>
          <a:bodyPr wrap="none" lIns="68573" tIns="34286" rIns="68573" bIns="34286" anchor="ctr"/>
          <a:p>
            <a:pPr algn="ctr"/>
            <a:endParaRPr lang="zh-CN" altLang="en-US" sz="1100" dirty="0">
              <a:solidFill>
                <a:srgbClr val="FFFFFF"/>
              </a:solidFill>
              <a:latin typeface="Microsoft YaHei" panose="020B0503020204020204" pitchFamily="34" charset="-122"/>
              <a:ea typeface="Microsoft YaHei" panose="020B0503020204020204" pitchFamily="34" charset="-122"/>
            </a:endParaRPr>
          </a:p>
        </p:txBody>
      </p:sp>
      <p:grpSp>
        <p:nvGrpSpPr>
          <p:cNvPr id="2" name="组合 2"/>
          <p:cNvGrpSpPr/>
          <p:nvPr/>
        </p:nvGrpSpPr>
        <p:grpSpPr>
          <a:xfrm>
            <a:off x="2305685" y="1155065"/>
            <a:ext cx="5498465" cy="1351735"/>
            <a:chOff x="3002037" y="1465798"/>
            <a:chExt cx="7394320" cy="1222248"/>
          </a:xfrm>
          <a:solidFill>
            <a:schemeClr val="accent2">
              <a:lumMod val="75000"/>
            </a:schemeClr>
          </a:solidFill>
        </p:grpSpPr>
        <p:sp>
          <p:nvSpPr>
            <p:cNvPr id="4" name="矩形 3"/>
            <p:cNvSpPr/>
            <p:nvPr/>
          </p:nvSpPr>
          <p:spPr bwMode="auto">
            <a:xfrm>
              <a:off x="3002037" y="1465798"/>
              <a:ext cx="7394320" cy="1222248"/>
            </a:xfrm>
            <a:prstGeom prst="rect">
              <a:avLst/>
            </a:prstGeom>
            <a:solidFill>
              <a:schemeClr val="accent1"/>
            </a:solidFill>
            <a:ln w="9525" cap="flat" cmpd="sng" algn="ctr">
              <a:noFill/>
              <a:prstDash val="solid"/>
              <a:round/>
              <a:headEnd type="none" w="med" len="med"/>
              <a:tailEnd type="none" w="med" len="med"/>
            </a:ln>
            <a:effectLst/>
          </p:spPr>
          <p:txBody>
            <a:bodyPr/>
            <a:lstStyle/>
            <a:p>
              <a:endParaRPr lang="zh-CN" altLang="en-US" sz="2000" noProof="1">
                <a:latin typeface="Microsoft YaHei" panose="020B0503020204020204" pitchFamily="34" charset="-122"/>
                <a:ea typeface="Microsoft YaHei" panose="020B0503020204020204" pitchFamily="34" charset="-122"/>
              </a:endParaRPr>
            </a:p>
          </p:txBody>
        </p:sp>
        <p:sp>
          <p:nvSpPr>
            <p:cNvPr id="5" name="TextBox 4"/>
            <p:cNvSpPr txBox="true"/>
            <p:nvPr/>
          </p:nvSpPr>
          <p:spPr>
            <a:xfrm>
              <a:off x="3334222" y="1591988"/>
              <a:ext cx="6885368" cy="816472"/>
            </a:xfrm>
            <a:prstGeom prst="rect">
              <a:avLst/>
            </a:prstGeom>
            <a:noFill/>
          </p:spPr>
          <p:txBody>
            <a:bodyPr wrap="square">
              <a:spAutoFit/>
            </a:bodyPr>
            <a:lstStyle/>
            <a:p>
              <a:pPr fontAlgn="auto">
                <a:lnSpc>
                  <a:spcPct val="110000"/>
                </a:lnSpc>
              </a:pPr>
              <a:r>
                <a:rPr lang="zh-CN" altLang="en-US" sz="1600" b="1" noProof="1">
                  <a:solidFill>
                    <a:srgbClr val="F8F8F8"/>
                  </a:solidFill>
                  <a:latin typeface="Microsoft YaHei" panose="020B0503020204020204" pitchFamily="34" charset="-122"/>
                  <a:ea typeface="Microsoft YaHei" panose="020B0503020204020204" pitchFamily="34" charset="-122"/>
                </a:rPr>
                <a:t>以所有增值税应税销售行为(包括销售货物、劳务、服务、无形资产和不动产)合并计算销售额，判断是否达到免税标准，扣除本期偶然发生的销售不动产的销售额。</a:t>
              </a:r>
              <a:endParaRPr lang="zh-CN" altLang="en-US" sz="1600" b="1" noProof="1">
                <a:solidFill>
                  <a:srgbClr val="F8F8F8"/>
                </a:solidFill>
                <a:latin typeface="Microsoft YaHei" panose="020B0503020204020204" pitchFamily="34" charset="-122"/>
                <a:ea typeface="Microsoft YaHei" panose="020B0503020204020204" pitchFamily="34" charset="-122"/>
              </a:endParaRPr>
            </a:p>
          </p:txBody>
        </p:sp>
      </p:grpSp>
      <p:sp>
        <p:nvSpPr>
          <p:cNvPr id="12" name="等腰三角形 2"/>
          <p:cNvSpPr>
            <a:spLocks noChangeArrowheads="true"/>
          </p:cNvSpPr>
          <p:nvPr/>
        </p:nvSpPr>
        <p:spPr bwMode="auto">
          <a:xfrm rot="2747878">
            <a:off x="1196975" y="1161415"/>
            <a:ext cx="909320" cy="1005205"/>
          </a:xfrm>
          <a:custGeom>
            <a:avLst/>
            <a:gdLst/>
            <a:ahLst/>
            <a:cxnLst>
              <a:cxn ang="0">
                <a:pos x="576064" y="0"/>
              </a:cxn>
              <a:cxn ang="0">
                <a:pos x="687529" y="192182"/>
              </a:cxn>
              <a:cxn ang="0">
                <a:pos x="1152128" y="757009"/>
              </a:cxn>
              <a:cxn ang="0">
                <a:pos x="576064" y="1333073"/>
              </a:cxn>
              <a:cxn ang="0">
                <a:pos x="0" y="757009"/>
              </a:cxn>
              <a:cxn ang="0">
                <a:pos x="464599" y="192182"/>
              </a:cxn>
            </a:cxnLst>
            <a:rect l="0" t="0"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chemeClr val="accent1"/>
          </a:solidFill>
          <a:ln w="9525">
            <a:noFill/>
            <a:round/>
          </a:ln>
        </p:spPr>
        <p:txBody>
          <a:bodyPr wrap="none" lIns="68573" tIns="34286" rIns="68573" bIns="34286" anchor="ctr"/>
          <a:lstStyle/>
          <a:p>
            <a:pPr algn="ctr"/>
            <a:endParaRPr lang="zh-CN" altLang="en-US" sz="1100" dirty="0">
              <a:solidFill>
                <a:srgbClr val="FFFFFF"/>
              </a:solidFill>
              <a:latin typeface="Microsoft YaHei" panose="020B0503020204020204" pitchFamily="34" charset="-122"/>
              <a:ea typeface="Microsoft YaHei" panose="020B0503020204020204" pitchFamily="34" charset="-122"/>
            </a:endParaRPr>
          </a:p>
        </p:txBody>
      </p:sp>
      <p:sp>
        <p:nvSpPr>
          <p:cNvPr id="13" name="TextBox 12"/>
          <p:cNvSpPr txBox="true">
            <a:spLocks noChangeArrowheads="true"/>
          </p:cNvSpPr>
          <p:nvPr/>
        </p:nvSpPr>
        <p:spPr bwMode="auto">
          <a:xfrm>
            <a:off x="1270397" y="1479550"/>
            <a:ext cx="642852" cy="368300"/>
          </a:xfrm>
          <a:prstGeom prst="rect">
            <a:avLst/>
          </a:prstGeom>
          <a:noFill/>
          <a:ln w="9525">
            <a:noFill/>
            <a:miter lim="800000"/>
          </a:ln>
        </p:spPr>
        <p:txBody>
          <a:bodyPr wrap="none" lIns="68573" tIns="34286" rIns="68573" bIns="34286" anchor="ctr"/>
          <a:lstStyle/>
          <a:p>
            <a:pPr algn="ctr"/>
            <a:r>
              <a:rPr lang="zh-CN" altLang="en-US" b="1" dirty="0">
                <a:solidFill>
                  <a:srgbClr val="FFFFFF"/>
                </a:solidFill>
                <a:latin typeface="Microsoft YaHei" panose="020B0503020204020204" pitchFamily="34" charset="-122"/>
                <a:ea typeface="Microsoft YaHei" panose="020B0503020204020204" pitchFamily="34" charset="-122"/>
              </a:rPr>
              <a:t>合计</a:t>
            </a:r>
            <a:endParaRPr lang="zh-CN" altLang="en-US" b="1" dirty="0">
              <a:solidFill>
                <a:srgbClr val="FFFFFF"/>
              </a:solidFill>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951230" y="260985"/>
            <a:ext cx="2849880" cy="368300"/>
          </a:xfrm>
          <a:prstGeom prst="rect">
            <a:avLst/>
          </a:prstGeom>
          <a:noFill/>
        </p:spPr>
        <p:txBody>
          <a:bodyPr wrap="none" rtlCol="0" anchor="t">
            <a:spAutoFit/>
          </a:bodyPr>
          <a:p>
            <a:pPr lvl="0" algn="l">
              <a:buClrTx/>
              <a:buSzTx/>
              <a:buFontTx/>
            </a:pPr>
            <a:r>
              <a:rPr lang="zh-CN" altLang="en-US" dirty="0">
                <a:solidFill>
                  <a:schemeClr val="tx1"/>
                </a:solidFill>
                <a:latin typeface="Arial" panose="02080604020202020204" pitchFamily="34" charset="0"/>
                <a:ea typeface="Microsoft YaHei" panose="020B0503020204020204" pitchFamily="34" charset="-122"/>
                <a:sym typeface="+mn-ea"/>
              </a:rPr>
              <a:t>问题四</a:t>
            </a:r>
            <a:r>
              <a:rPr lang="en-US" altLang="zh-CN" dirty="0">
                <a:solidFill>
                  <a:schemeClr val="tx1"/>
                </a:solidFill>
                <a:latin typeface="Arial" panose="02080604020202020204" pitchFamily="34" charset="0"/>
                <a:ea typeface="Microsoft YaHei" panose="020B0503020204020204" pitchFamily="34" charset="-122"/>
                <a:sym typeface="+mn-ea"/>
              </a:rPr>
              <a:t>------“</a:t>
            </a:r>
            <a:r>
              <a:rPr lang="zh-CN" altLang="en-US" dirty="0">
                <a:solidFill>
                  <a:schemeClr val="tx1"/>
                </a:solidFill>
                <a:latin typeface="Arial" panose="02080604020202020204" pitchFamily="34" charset="0"/>
                <a:ea typeface="Microsoft YaHei" panose="020B0503020204020204" pitchFamily="34" charset="-122"/>
                <a:sym typeface="+mn-ea"/>
              </a:rPr>
              <a:t>销售额</a:t>
            </a:r>
            <a:r>
              <a:rPr lang="en-US" altLang="zh-CN" dirty="0">
                <a:solidFill>
                  <a:schemeClr val="tx1"/>
                </a:solidFill>
                <a:latin typeface="Arial" panose="02080604020202020204" pitchFamily="34" charset="0"/>
                <a:ea typeface="Microsoft YaHei" panose="020B0503020204020204" pitchFamily="34" charset="-122"/>
                <a:sym typeface="+mn-ea"/>
              </a:rPr>
              <a:t>”</a:t>
            </a:r>
            <a:r>
              <a:rPr lang="zh-CN" altLang="en-US" dirty="0">
                <a:solidFill>
                  <a:schemeClr val="tx1"/>
                </a:solidFill>
                <a:latin typeface="Arial" panose="02080604020202020204" pitchFamily="34" charset="0"/>
                <a:ea typeface="Microsoft YaHei" panose="020B0503020204020204" pitchFamily="34" charset="-122"/>
                <a:sym typeface="+mn-ea"/>
              </a:rPr>
              <a:t>的内涵</a:t>
            </a:r>
            <a:endParaRPr lang="zh-CN" altLang="en-US" dirty="0">
              <a:solidFill>
                <a:schemeClr val="tx1"/>
              </a:solidFill>
              <a:latin typeface="Arial" panose="02080604020202020204" pitchFamily="34" charset="0"/>
              <a:ea typeface="Microsoft YaHei" panose="020B0503020204020204" pitchFamily="34" charset="-122"/>
              <a:sym typeface="+mn-ea"/>
            </a:endParaRPr>
          </a:p>
        </p:txBody>
      </p:sp>
      <p:grpSp>
        <p:nvGrpSpPr>
          <p:cNvPr id="11" name="组合 2"/>
          <p:cNvGrpSpPr/>
          <p:nvPr/>
        </p:nvGrpSpPr>
        <p:grpSpPr>
          <a:xfrm>
            <a:off x="2352040" y="2931795"/>
            <a:ext cx="5452110" cy="1283970"/>
            <a:chOff x="3002037" y="1465798"/>
            <a:chExt cx="7067716" cy="1095183"/>
          </a:xfrm>
          <a:solidFill>
            <a:schemeClr val="accent2">
              <a:lumMod val="75000"/>
            </a:schemeClr>
          </a:solidFill>
        </p:grpSpPr>
        <p:sp>
          <p:nvSpPr>
            <p:cNvPr id="14" name="矩形 13"/>
            <p:cNvSpPr/>
            <p:nvPr/>
          </p:nvSpPr>
          <p:spPr bwMode="auto">
            <a:xfrm>
              <a:off x="3002037" y="1465798"/>
              <a:ext cx="7067716" cy="1095183"/>
            </a:xfrm>
            <a:prstGeom prst="rect">
              <a:avLst/>
            </a:prstGeom>
            <a:solidFill>
              <a:schemeClr val="accent1"/>
            </a:solidFill>
            <a:ln w="9525" cap="flat" cmpd="sng" algn="ctr">
              <a:noFill/>
              <a:prstDash val="solid"/>
              <a:round/>
              <a:headEnd type="none" w="med" len="med"/>
              <a:tailEnd type="none" w="med" len="med"/>
            </a:ln>
            <a:effectLst/>
          </p:spPr>
          <p:txBody>
            <a:bodyPr/>
            <a:p>
              <a:endParaRPr lang="zh-CN" altLang="en-US" sz="2000" noProof="1">
                <a:latin typeface="Microsoft YaHei" panose="020B0503020204020204" pitchFamily="34" charset="-122"/>
                <a:ea typeface="Microsoft YaHei" panose="020B0503020204020204" pitchFamily="34" charset="-122"/>
              </a:endParaRPr>
            </a:p>
          </p:txBody>
        </p:sp>
        <p:sp>
          <p:nvSpPr>
            <p:cNvPr id="15" name="TextBox 4"/>
            <p:cNvSpPr txBox="true"/>
            <p:nvPr/>
          </p:nvSpPr>
          <p:spPr>
            <a:xfrm>
              <a:off x="3262053" y="1711158"/>
              <a:ext cx="6644767" cy="623420"/>
            </a:xfrm>
            <a:prstGeom prst="rect">
              <a:avLst/>
            </a:prstGeom>
            <a:noFill/>
          </p:spPr>
          <p:txBody>
            <a:bodyPr wrap="square">
              <a:spAutoFit/>
            </a:bodyPr>
            <a:p>
              <a:pPr fontAlgn="auto">
                <a:lnSpc>
                  <a:spcPct val="130000"/>
                </a:lnSpc>
              </a:pPr>
              <a:r>
                <a:rPr lang="zh-CN" altLang="en-US" sz="1600" b="1" noProof="1">
                  <a:solidFill>
                    <a:srgbClr val="F8F8F8"/>
                  </a:solidFill>
                  <a:latin typeface="Microsoft YaHei" panose="020B0503020204020204" pitchFamily="34" charset="-122"/>
                  <a:ea typeface="Microsoft YaHei" panose="020B0503020204020204" pitchFamily="34" charset="-122"/>
                </a:rPr>
                <a:t>适用增值税差额征税政策的，以差额后的余额为销售额，确定其是否可享受小规模纳税人免税政策。</a:t>
              </a:r>
              <a:endParaRPr lang="zh-CN" altLang="en-US" sz="1600" b="1" noProof="1">
                <a:solidFill>
                  <a:srgbClr val="F8F8F8"/>
                </a:solidFill>
                <a:latin typeface="Microsoft YaHei" panose="020B0503020204020204" pitchFamily="34" charset="-122"/>
                <a:ea typeface="Microsoft YaHei" panose="020B0503020204020204" pitchFamily="34" charset="-122"/>
              </a:endParaRPr>
            </a:p>
          </p:txBody>
        </p:sp>
      </p:grpSp>
      <p:sp>
        <p:nvSpPr>
          <p:cNvPr id="20" name="TextBox 12"/>
          <p:cNvSpPr txBox="true">
            <a:spLocks noChangeArrowheads="true"/>
          </p:cNvSpPr>
          <p:nvPr/>
        </p:nvSpPr>
        <p:spPr bwMode="auto">
          <a:xfrm>
            <a:off x="1259602" y="3220085"/>
            <a:ext cx="642852" cy="368300"/>
          </a:xfrm>
          <a:prstGeom prst="rect">
            <a:avLst/>
          </a:prstGeom>
          <a:noFill/>
          <a:ln w="9525">
            <a:noFill/>
            <a:miter lim="800000"/>
          </a:ln>
        </p:spPr>
        <p:txBody>
          <a:bodyPr wrap="none" lIns="68573" tIns="34286" rIns="68573" bIns="34286" anchor="ctr"/>
          <a:p>
            <a:pPr algn="ctr"/>
            <a:r>
              <a:rPr lang="zh-CN" altLang="en-US" b="1" dirty="0">
                <a:solidFill>
                  <a:srgbClr val="FFFFFF"/>
                </a:solidFill>
                <a:latin typeface="Microsoft YaHei" panose="020B0503020204020204" pitchFamily="34" charset="-122"/>
                <a:ea typeface="Microsoft YaHei" panose="020B0503020204020204" pitchFamily="34" charset="-122"/>
              </a:rPr>
              <a:t>差额后</a:t>
            </a:r>
            <a:endParaRPr lang="zh-CN" altLang="en-US" b="1" dirty="0">
              <a:solidFill>
                <a:srgbClr val="FFFFFF"/>
              </a:solidFill>
              <a:latin typeface="Microsoft YaHei" panose="020B0503020204020204" pitchFamily="34" charset="-122"/>
              <a:ea typeface="Microsoft YaHei" panose="020B0503020204020204" pitchFamily="34" charset="-122"/>
            </a:endParaRPr>
          </a:p>
        </p:txBody>
      </p:sp>
      <p:sp>
        <p:nvSpPr>
          <p:cNvPr id="26" name="TextBox 12"/>
          <p:cNvSpPr txBox="true">
            <a:spLocks noChangeArrowheads="true"/>
          </p:cNvSpPr>
          <p:nvPr/>
        </p:nvSpPr>
        <p:spPr bwMode="auto">
          <a:xfrm>
            <a:off x="1270397" y="4050665"/>
            <a:ext cx="642852" cy="368300"/>
          </a:xfrm>
          <a:prstGeom prst="rect">
            <a:avLst/>
          </a:prstGeom>
          <a:noFill/>
          <a:ln w="9525">
            <a:noFill/>
            <a:miter lim="800000"/>
          </a:ln>
        </p:spPr>
        <p:txBody>
          <a:bodyPr wrap="none" lIns="68573" tIns="34286" rIns="68573" bIns="34286" anchor="ctr"/>
          <a:p>
            <a:pPr algn="ctr"/>
            <a:r>
              <a:rPr lang="zh-CN" altLang="en-US" b="1" dirty="0">
                <a:solidFill>
                  <a:srgbClr val="FFFFFF"/>
                </a:solidFill>
                <a:latin typeface="Microsoft YaHei" panose="020B0503020204020204" pitchFamily="34" charset="-122"/>
                <a:ea typeface="Microsoft YaHei" panose="020B0503020204020204" pitchFamily="34" charset="-122"/>
              </a:rPr>
              <a:t>宣传</a:t>
            </a:r>
            <a:endParaRPr lang="zh-CN" altLang="en-US" b="1" dirty="0">
              <a:solidFill>
                <a:srgbClr val="FFFFFF"/>
              </a:solidFill>
              <a:latin typeface="Microsoft YaHei" panose="020B0503020204020204" pitchFamily="34" charset="-122"/>
              <a:ea typeface="Microsoft YaHei" panose="020B0503020204020204" pitchFamily="34" charset="-122"/>
            </a:endParaRPr>
          </a:p>
          <a:p>
            <a:pPr algn="ctr"/>
            <a:r>
              <a:rPr lang="zh-CN" altLang="en-US" b="1" dirty="0">
                <a:solidFill>
                  <a:srgbClr val="FFFFFF"/>
                </a:solidFill>
                <a:latin typeface="Microsoft YaHei" panose="020B0503020204020204" pitchFamily="34" charset="-122"/>
                <a:ea typeface="Microsoft YaHei" panose="020B0503020204020204" pitchFamily="34" charset="-122"/>
              </a:rPr>
              <a:t>力度</a:t>
            </a:r>
            <a:endParaRPr lang="zh-CN" altLang="en-US" b="1" dirty="0">
              <a:solidFill>
                <a:srgbClr val="FFFFFF"/>
              </a:solidFill>
              <a:latin typeface="Microsoft YaHei" panose="020B0503020204020204" pitchFamily="34" charset="-122"/>
              <a:ea typeface="Microsoft YaHei"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12" grpId="0" bldLvl="0" animBg="true"/>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true"/>
          <p:nvPr/>
        </p:nvSpPr>
        <p:spPr>
          <a:xfrm>
            <a:off x="1764030" y="1491615"/>
            <a:ext cx="6498590" cy="2675255"/>
          </a:xfrm>
          <a:prstGeom prst="rect">
            <a:avLst/>
          </a:prstGeom>
          <a:noFill/>
          <a:ln w="12700" cmpd="sng">
            <a:solidFill>
              <a:srgbClr val="034EA2"/>
            </a:solidFill>
            <a:prstDash val="solid"/>
          </a:ln>
        </p:spPr>
        <p:txBody>
          <a:bodyPr wrap="square" lIns="91430" tIns="45715" rIns="91430" bIns="45715" rtlCol="0">
            <a:spAutoFit/>
          </a:bodyPr>
          <a:lstStyle/>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按季度申报的小规模纳税人A在2021年4月销售货物10万元，5月提供建筑服务取得收入40万元，同时向其他建筑企业支付分包款12万元，6月销售不动产200万元。</a:t>
            </a:r>
            <a:endParaRPr sz="1600" dirty="0">
              <a:ea typeface="Microsoft YaHei" panose="020B0503020204020204" pitchFamily="34" charset="-122"/>
            </a:endParaRPr>
          </a:p>
          <a:p>
            <a:pPr algn="l">
              <a:lnSpc>
                <a:spcPct val="150000"/>
              </a:lnSpc>
            </a:pPr>
            <a:r>
              <a:rPr lang="en-US" sz="1600" dirty="0">
                <a:ea typeface="Microsoft YaHei" panose="020B0503020204020204" pitchFamily="34" charset="-122"/>
              </a:rPr>
              <a:t>       </a:t>
            </a:r>
            <a:r>
              <a:rPr sz="1600" dirty="0">
                <a:ea typeface="Microsoft YaHei" panose="020B0503020204020204" pitchFamily="34" charset="-122"/>
              </a:rPr>
              <a:t>则A小规模纳税人2021年第二季度(4-6月)差额后合计销售额238万元(=10+40-12+200)，超过45万元，但是扣除200万元不动产，差额后的销售额是38万元(=10+40-12)，不超过45万元，可以享受小规模纳税人免税政策。同时，纳税人销售不动产200万元应依法纳税。　</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2214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问题四：举例说明</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4" name="文本框 3"/>
          <p:cNvSpPr txBox="true"/>
          <p:nvPr/>
        </p:nvSpPr>
        <p:spPr>
          <a:xfrm>
            <a:off x="1403985" y="3291840"/>
            <a:ext cx="7218045" cy="368300"/>
          </a:xfrm>
          <a:prstGeom prst="rect">
            <a:avLst/>
          </a:prstGeom>
          <a:noFill/>
        </p:spPr>
        <p:txBody>
          <a:bodyPr wrap="square" rtlCol="0">
            <a:spAutoFit/>
          </a:bodyPr>
          <a:p>
            <a:endParaRPr lang="zh-CN" altLang="en-US"/>
          </a:p>
        </p:txBody>
      </p:sp>
      <p:sp>
        <p:nvSpPr>
          <p:cNvPr id="2" name="Freeform 11"/>
          <p:cNvSpPr/>
          <p:nvPr/>
        </p:nvSpPr>
        <p:spPr>
          <a:xfrm>
            <a:off x="827405" y="1347470"/>
            <a:ext cx="737235" cy="810895"/>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p>
            <a:pPr algn="ctr" defTabSz="1166495">
              <a:lnSpc>
                <a:spcPct val="90000"/>
              </a:lnSpc>
              <a:spcAft>
                <a:spcPct val="35000"/>
              </a:spcAft>
            </a:pPr>
            <a:endParaRPr lang="en-GB" sz="2600" dirty="0">
              <a:solidFill>
                <a:schemeClr val="tx1">
                  <a:lumMod val="75000"/>
                  <a:lumOff val="25000"/>
                </a:scheme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1846580"/>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月销售额15万元（季度销售额未超过45万元）以下（含本数）的增值税小规模纳税人免征增值税，个体工商户适用吗？</a:t>
            </a:r>
            <a:endParaRPr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问题五</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68045" y="1865630"/>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420110" y="1635760"/>
            <a:ext cx="4763135" cy="1567180"/>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lang="zh-CN" sz="1600" dirty="0">
                <a:latin typeface="Arial" panose="02080604020202020204" pitchFamily="34" charset="0"/>
                <a:ea typeface="Microsoft YaHei" panose="020B0503020204020204" pitchFamily="34" charset="-122"/>
              </a:rPr>
              <a:t>首先判断</a:t>
            </a:r>
            <a:r>
              <a:rPr sz="1600" dirty="0">
                <a:latin typeface="Arial" panose="02080604020202020204" pitchFamily="34" charset="0"/>
                <a:ea typeface="Microsoft YaHei" panose="020B0503020204020204" pitchFamily="34" charset="-122"/>
              </a:rPr>
              <a:t>个体工商户</a:t>
            </a:r>
            <a:r>
              <a:rPr lang="zh-CN" sz="1600" dirty="0">
                <a:latin typeface="Arial" panose="02080604020202020204" pitchFamily="34" charset="0"/>
                <a:ea typeface="Microsoft YaHei" panose="020B0503020204020204" pitchFamily="34" charset="-122"/>
              </a:rPr>
              <a:t>是否是小规模纳税人，</a:t>
            </a:r>
            <a:r>
              <a:rPr sz="1600" dirty="0">
                <a:latin typeface="Arial" panose="02080604020202020204" pitchFamily="34" charset="0"/>
                <a:ea typeface="Microsoft YaHei" panose="020B0503020204020204" pitchFamily="34" charset="-122"/>
              </a:rPr>
              <a:t>若是小规模纳税人，</a:t>
            </a:r>
            <a:r>
              <a:rPr lang="zh-CN" sz="1600" dirty="0">
                <a:latin typeface="Arial" panose="02080604020202020204" pitchFamily="34" charset="0"/>
                <a:ea typeface="Microsoft YaHei" panose="020B0503020204020204" pitchFamily="34" charset="-122"/>
              </a:rPr>
              <a:t>适用</a:t>
            </a:r>
            <a:r>
              <a:rPr sz="1600" dirty="0">
                <a:latin typeface="Arial" panose="02080604020202020204" pitchFamily="34" charset="0"/>
                <a:ea typeface="Microsoft YaHei" panose="020B0503020204020204" pitchFamily="34" charset="-122"/>
                <a:sym typeface="Arial" panose="02080604020202020204" pitchFamily="34" charset="0"/>
              </a:rPr>
              <a:t>月销售额15万元（季度销售额未超过45万元）以下（含本数）的免征增值税</a:t>
            </a:r>
            <a:r>
              <a:rPr lang="zh-CN" sz="1600" dirty="0">
                <a:latin typeface="Arial" panose="02080604020202020204" pitchFamily="34" charset="0"/>
                <a:ea typeface="Microsoft YaHei" panose="020B0503020204020204" pitchFamily="34" charset="-122"/>
                <a:sym typeface="Arial" panose="02080604020202020204" pitchFamily="34" charset="0"/>
              </a:rPr>
              <a:t>政策；否则不适用。</a:t>
            </a:r>
            <a:endParaRPr lang="zh-CN" sz="1600" dirty="0">
              <a:solidFill>
                <a:schemeClr val="tx1"/>
              </a:solidFill>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问题五解答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2308225"/>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月销售超过15万元，但季度销售额未超过45万元，是否可以适用月销售额15万元（季度销售额未超过45万元）以下（含本数）的增值税小规模纳税人免征增值税政策？</a:t>
            </a:r>
            <a:endParaRPr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问题六</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347720" y="1419860"/>
            <a:ext cx="4763135" cy="3044825"/>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dirty="0">
                <a:ea typeface="Microsoft YaHei" panose="020B0503020204020204" pitchFamily="34" charset="-122"/>
              </a:rPr>
              <a:t>按固定期限纳税的小规模纳税人可以选择以1个月或1个季度为纳税期限，一经选择，一个会计年度内不得变更。　</a:t>
            </a:r>
            <a:endParaRPr sz="1600" dirty="0">
              <a:ea typeface="Microsoft YaHei" panose="020B0503020204020204" pitchFamily="34" charset="-122"/>
            </a:endParaRPr>
          </a:p>
          <a:p>
            <a:pPr algn="l">
              <a:lnSpc>
                <a:spcPct val="150000"/>
              </a:lnSpc>
            </a:pPr>
            <a:r>
              <a:rPr lang="en-US" altLang="zh-CN" sz="1600" dirty="0">
                <a:ea typeface="Microsoft YaHei" panose="020B0503020204020204" pitchFamily="34" charset="-122"/>
              </a:rPr>
              <a:t>       </a:t>
            </a:r>
            <a:r>
              <a:rPr lang="zh-CN" sz="1600" dirty="0">
                <a:ea typeface="Microsoft YaHei" panose="020B0503020204020204" pitchFamily="34" charset="-122"/>
              </a:rPr>
              <a:t>若纳税人选择的是按月纳税，月销售超过15万元，不能免征增值税；</a:t>
            </a:r>
            <a:endParaRPr lang="zh-CN" sz="1600" dirty="0">
              <a:ea typeface="Microsoft YaHei" panose="020B0503020204020204" pitchFamily="34" charset="-122"/>
            </a:endParaRPr>
          </a:p>
          <a:p>
            <a:pPr algn="l">
              <a:lnSpc>
                <a:spcPct val="150000"/>
              </a:lnSpc>
            </a:pPr>
            <a:r>
              <a:rPr lang="en-US" altLang="zh-CN" sz="1600" dirty="0">
                <a:ea typeface="Microsoft YaHei" panose="020B0503020204020204" pitchFamily="34" charset="-122"/>
                <a:sym typeface="+mn-ea"/>
              </a:rPr>
              <a:t>       </a:t>
            </a:r>
            <a:r>
              <a:rPr lang="zh-CN" sz="1600" dirty="0">
                <a:ea typeface="Microsoft YaHei" panose="020B0503020204020204" pitchFamily="34" charset="-122"/>
                <a:sym typeface="+mn-ea"/>
              </a:rPr>
              <a:t>若纳税人选择的是按季纳税，月销售超过15万元，但季度销售额未超过45万元，免征增值税；</a:t>
            </a:r>
            <a:endParaRPr lang="zh-CN" sz="1600" dirty="0">
              <a:ea typeface="Microsoft YaHei" panose="020B0503020204020204" pitchFamily="34" charset="-122"/>
            </a:endParaRPr>
          </a:p>
          <a:p>
            <a:pPr algn="l">
              <a:lnSpc>
                <a:spcPct val="150000"/>
              </a:lnSpc>
            </a:pPr>
            <a:endParaRPr lang="zh-CN"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问题六解答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475740" y="2067560"/>
            <a:ext cx="4547235" cy="923290"/>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什么情况下需要申报《增值税减免税申报明细表》？</a:t>
            </a:r>
            <a:endPar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问题七</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420110" y="998855"/>
            <a:ext cx="4763135" cy="3044825"/>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dirty="0">
                <a:ea typeface="Microsoft YaHei" panose="020B0503020204020204" pitchFamily="34" charset="-122"/>
                <a:sym typeface="+mn-ea"/>
              </a:rPr>
              <a:t>增值税一般纳税人和小规模纳税人</a:t>
            </a:r>
            <a:r>
              <a:rPr sz="1600" dirty="0">
                <a:ea typeface="Microsoft YaHei" panose="020B0503020204020204" pitchFamily="34" charset="-122"/>
              </a:rPr>
              <a:t>享受增值税减免税优惠政策的</a:t>
            </a:r>
            <a:r>
              <a:rPr lang="zh-CN" sz="1600" dirty="0">
                <a:ea typeface="Microsoft YaHei" panose="020B0503020204020204" pitchFamily="34" charset="-122"/>
              </a:rPr>
              <a:t>均应</a:t>
            </a:r>
            <a:r>
              <a:rPr sz="1600" dirty="0">
                <a:ea typeface="Microsoft YaHei" panose="020B0503020204020204" pitchFamily="34" charset="-122"/>
              </a:rPr>
              <a:t>填写。仅享受月销售额不超过1</a:t>
            </a:r>
            <a:r>
              <a:rPr lang="en-US" sz="1600" dirty="0">
                <a:ea typeface="Microsoft YaHei" panose="020B0503020204020204" pitchFamily="34" charset="-122"/>
              </a:rPr>
              <a:t>5</a:t>
            </a:r>
            <a:r>
              <a:rPr sz="1600" dirty="0">
                <a:ea typeface="Microsoft YaHei" panose="020B0503020204020204" pitchFamily="34" charset="-122"/>
              </a:rPr>
              <a:t>万元（按季纳税</a:t>
            </a:r>
            <a:r>
              <a:rPr lang="en-US" sz="1600" dirty="0">
                <a:ea typeface="Microsoft YaHei" panose="020B0503020204020204" pitchFamily="34" charset="-122"/>
              </a:rPr>
              <a:t>45</a:t>
            </a:r>
            <a:r>
              <a:rPr sz="1600" dirty="0">
                <a:ea typeface="Microsoft YaHei" panose="020B0503020204020204" pitchFamily="34" charset="-122"/>
              </a:rPr>
              <a:t>万元）免征增值税政策或未达起征点的增值税小规模纳税人不需填报本表，即小规模纳税人当期《增值税纳税申报表（小规模纳税人适用）》第12栏“其他免税销售额”“本期数”和第16栏“本期应纳税额减征额”“本期数”均无数据时，不需填报本表</a:t>
            </a:r>
            <a:r>
              <a:rPr lang="zh-CN" sz="1600" dirty="0">
                <a:ea typeface="Microsoft YaHei" panose="020B0503020204020204" pitchFamily="34" charset="-122"/>
              </a:rPr>
              <a:t>。</a:t>
            </a:r>
            <a:endParaRPr lang="zh-CN"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问题七解答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923290"/>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lang="zh-CN"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进项税额加计抵减应如何填写申报表？</a:t>
            </a:r>
            <a:endParaRPr lang="zh-CN"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问题八</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275965" y="915670"/>
            <a:ext cx="5411470" cy="3644900"/>
          </a:xfrm>
          <a:prstGeom prst="rect">
            <a:avLst/>
          </a:prstGeom>
          <a:noFill/>
        </p:spPr>
        <p:txBody>
          <a:bodyPr wrap="square" lIns="91430" tIns="45715" rIns="91430" bIns="45715" rtlCol="0">
            <a:spAutoFit/>
          </a:bodyPr>
          <a:lstStyle/>
          <a:p>
            <a:pPr algn="l">
              <a:lnSpc>
                <a:spcPct val="150000"/>
              </a:lnSpc>
            </a:pPr>
            <a:r>
              <a:rPr lang="en-US" sz="1600" dirty="0">
                <a:latin typeface="Microsoft YaHei" panose="020B0503020204020204" pitchFamily="34" charset="-122"/>
                <a:ea typeface="Microsoft YaHei" panose="020B0503020204020204" pitchFamily="34" charset="-122"/>
              </a:rPr>
              <a:t>      </a:t>
            </a:r>
            <a:r>
              <a:rPr sz="1600" dirty="0">
                <a:latin typeface="Microsoft YaHei" panose="020B0503020204020204" pitchFamily="34" charset="-122"/>
                <a:ea typeface="Microsoft YaHei" panose="020B0503020204020204" pitchFamily="34" charset="-122"/>
              </a:rPr>
              <a:t>《国家税务总局关于调整增值税纳税申报有关事项的公告》(国家税务总局公告2019年第15号)附列资料二《增值税纳税申报表(一般纳税人适用)》及其附列资料填写说明规定</a:t>
            </a:r>
            <a:r>
              <a:rPr lang="zh-CN" sz="1600" dirty="0">
                <a:latin typeface="Microsoft YaHei" panose="020B0503020204020204" pitchFamily="34" charset="-122"/>
                <a:ea typeface="Microsoft YaHei" panose="020B0503020204020204" pitchFamily="34" charset="-122"/>
              </a:rPr>
              <a:t>：</a:t>
            </a:r>
            <a:endParaRPr lang="zh-CN" sz="1600" dirty="0">
              <a:latin typeface="Microsoft YaHei" panose="020B0503020204020204" pitchFamily="34" charset="-122"/>
              <a:ea typeface="Microsoft YaHei" panose="020B0503020204020204" pitchFamily="34" charset="-122"/>
            </a:endParaRPr>
          </a:p>
          <a:p>
            <a:pPr algn="l">
              <a:lnSpc>
                <a:spcPct val="150000"/>
              </a:lnSpc>
            </a:pPr>
            <a:r>
              <a:rPr lang="zh-CN" sz="1600" dirty="0">
                <a:latin typeface="Microsoft YaHei" panose="020B0503020204020204" pitchFamily="34" charset="-122"/>
                <a:ea typeface="Microsoft YaHei" panose="020B0503020204020204" pitchFamily="34" charset="-122"/>
              </a:rPr>
              <a:t> </a:t>
            </a:r>
            <a:r>
              <a:rPr lang="en-US" altLang="zh-CN" sz="1600" dirty="0">
                <a:latin typeface="Microsoft YaHei" panose="020B0503020204020204" pitchFamily="34" charset="-122"/>
                <a:ea typeface="Microsoft YaHei" panose="020B0503020204020204" pitchFamily="34" charset="-122"/>
              </a:rPr>
              <a:t>     </a:t>
            </a:r>
            <a:r>
              <a:rPr lang="zh-CN" sz="1600" dirty="0">
                <a:latin typeface="Microsoft YaHei" panose="020B0503020204020204" pitchFamily="34" charset="-122"/>
                <a:ea typeface="Microsoft YaHei" panose="020B0503020204020204" pitchFamily="34" charset="-122"/>
              </a:rPr>
              <a:t>（三十三）第19栏“应纳税额”：反映纳税人本期按一般计税方法计算并应缴纳的增值税额。</a:t>
            </a:r>
            <a:endParaRPr lang="zh-CN" sz="1600" dirty="0">
              <a:latin typeface="Microsoft YaHei" panose="020B0503020204020204" pitchFamily="34" charset="-122"/>
              <a:ea typeface="Microsoft YaHei" panose="020B0503020204020204" pitchFamily="34" charset="-122"/>
            </a:endParaRPr>
          </a:p>
          <a:p>
            <a:pPr algn="l">
              <a:lnSpc>
                <a:spcPct val="150000"/>
              </a:lnSpc>
            </a:pPr>
            <a:r>
              <a:rPr lang="en-US" altLang="zh-CN" sz="16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1.适用加计抵减政策的纳税人，按以下公式填写。</a:t>
            </a:r>
            <a:endParaRPr sz="1400" dirty="0">
              <a:latin typeface="Microsoft YaHei" panose="020B0503020204020204" pitchFamily="34" charset="-122"/>
              <a:ea typeface="Microsoft YaHei" panose="020B0503020204020204" pitchFamily="34" charset="-122"/>
            </a:endParaRPr>
          </a:p>
          <a:p>
            <a:pPr algn="l">
              <a:lnSpc>
                <a:spcPct val="150000"/>
              </a:lnSpc>
            </a:pPr>
            <a:r>
              <a:rPr sz="1400" dirty="0">
                <a:latin typeface="Microsoft YaHei" panose="020B0503020204020204" pitchFamily="34" charset="-122"/>
                <a:ea typeface="Microsoft YaHei" panose="020B0503020204020204" pitchFamily="34" charset="-122"/>
              </a:rPr>
              <a:t>本栏“一般项目”列“本月数”＝第11栏“销项税额”“一般项目”列“本月数”-第18栏“实际抵扣税额”“一般项目”列“本月数”-“实际抵减额”；</a:t>
            </a:r>
            <a:endParaRPr sz="1400"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问题八解答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475740" y="2067560"/>
            <a:ext cx="4547235" cy="1846580"/>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月销售额15万元（季度销售额未超过45万元）以下（含本数）的增值税小规模纳税人免征增值税的执行期限是如何规定的？</a:t>
            </a:r>
            <a:endPar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问题一</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275965" y="915670"/>
            <a:ext cx="5411470" cy="2998470"/>
          </a:xfrm>
          <a:prstGeom prst="rect">
            <a:avLst/>
          </a:prstGeom>
          <a:noFill/>
        </p:spPr>
        <p:txBody>
          <a:bodyPr wrap="square" lIns="91430" tIns="45715" rIns="91430" bIns="45715" rtlCol="0">
            <a:spAutoFit/>
          </a:bodyPr>
          <a:lstStyle/>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本栏“即征即退项目”列“本月数”＝第11栏“销项税额”“即征即退项目”列“本月数”-第18栏“实际抵扣税额”“即征即退项目”列“本月数”-“实际抵减额”。</a:t>
            </a:r>
            <a:endParaRPr sz="1400" dirty="0">
              <a:latin typeface="Microsoft YaHei" panose="020B0503020204020204" pitchFamily="34" charset="-122"/>
              <a:ea typeface="Microsoft YaHei" panose="020B0503020204020204" pitchFamily="34" charset="-122"/>
            </a:endParaRPr>
          </a:p>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适用加计抵减政策的纳税人是指，按照规定计提加计抵减额，并可从本期适用一般计税方法计算的应纳税额中抵减的纳税人（下同）。“实际抵减额”是指按照规定可从本期适用一般计税方法计算的应纳税额中抵减的加计抵减额，分别对应《附列资料（四）》第6行“一般项目加计抵减额计算”、第7行“即征即退项目加计抵减额计算”的“本期实际抵减额”列。</a:t>
            </a:r>
            <a:endParaRPr sz="1400"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问题八解答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275965" y="915670"/>
            <a:ext cx="5411470" cy="3321685"/>
          </a:xfrm>
          <a:prstGeom prst="rect">
            <a:avLst/>
          </a:prstGeom>
          <a:noFill/>
        </p:spPr>
        <p:txBody>
          <a:bodyPr wrap="square" lIns="91430" tIns="45715" rIns="91430" bIns="45715" rtlCol="0">
            <a:spAutoFit/>
          </a:bodyPr>
          <a:lstStyle/>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本表第6至8行仅限适用加计抵减政策的纳税人填写，反映其加计抵减情况。其他纳税人不需填写。第8行“合计”等于第6行、第7行之和。各列说明如下</a:t>
            </a:r>
            <a:endParaRPr sz="1400" dirty="0">
              <a:latin typeface="Microsoft YaHei" panose="020B0503020204020204" pitchFamily="34" charset="-122"/>
              <a:ea typeface="Microsoft YaHei" panose="020B0503020204020204" pitchFamily="34" charset="-122"/>
            </a:endParaRPr>
          </a:p>
          <a:p>
            <a:pPr algn="l">
              <a:lnSpc>
                <a:spcPct val="150000"/>
              </a:lnSpc>
            </a:pPr>
            <a:r>
              <a:rPr sz="1400" dirty="0">
                <a:latin typeface="Microsoft YaHei" panose="020B0503020204020204" pitchFamily="34" charset="-122"/>
                <a:ea typeface="Microsoft YaHei" panose="020B0503020204020204" pitchFamily="34" charset="-122"/>
              </a:rPr>
              <a:t> </a:t>
            </a: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1.第1列“期初余额”：填写上期期末结余的加计抵减额。</a:t>
            </a:r>
            <a:endParaRPr sz="1400" dirty="0">
              <a:latin typeface="Microsoft YaHei" panose="020B0503020204020204" pitchFamily="34" charset="-122"/>
              <a:ea typeface="Microsoft YaHei" panose="020B0503020204020204" pitchFamily="34" charset="-122"/>
            </a:endParaRPr>
          </a:p>
          <a:p>
            <a:pPr algn="l">
              <a:lnSpc>
                <a:spcPct val="150000"/>
              </a:lnSpc>
            </a:pPr>
            <a:r>
              <a:rPr sz="1400" dirty="0">
                <a:latin typeface="Microsoft YaHei" panose="020B0503020204020204" pitchFamily="34" charset="-122"/>
                <a:ea typeface="Microsoft YaHei" panose="020B0503020204020204" pitchFamily="34" charset="-122"/>
              </a:rPr>
              <a:t> </a:t>
            </a: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2.第2列“本期发生额”：填写按照规定本期计提的加计抵减额。</a:t>
            </a:r>
            <a:endParaRPr sz="1400" dirty="0">
              <a:latin typeface="Microsoft YaHei" panose="020B0503020204020204" pitchFamily="34" charset="-122"/>
              <a:ea typeface="Microsoft YaHei" panose="020B0503020204020204" pitchFamily="34" charset="-122"/>
            </a:endParaRPr>
          </a:p>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3.第3列“本期调减额”：填写按照规定本期应调减的加计抵减额。</a:t>
            </a:r>
            <a:endParaRPr sz="1400" dirty="0">
              <a:latin typeface="Microsoft YaHei" panose="020B0503020204020204" pitchFamily="34" charset="-122"/>
              <a:ea typeface="Microsoft YaHei" panose="020B0503020204020204" pitchFamily="34" charset="-122"/>
            </a:endParaRPr>
          </a:p>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4.第4列“本期可抵减额”：按表中所列公式填写。</a:t>
            </a:r>
            <a:endParaRPr sz="1400" dirty="0">
              <a:latin typeface="Microsoft YaHei" panose="020B0503020204020204" pitchFamily="34" charset="-122"/>
              <a:ea typeface="Microsoft YaHei" panose="020B0503020204020204" pitchFamily="34" charset="-122"/>
            </a:endParaRPr>
          </a:p>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5.第5列“本期实际抵减额”：反映按照规定本期实际加计抵减额，按以下要求填写。</a:t>
            </a:r>
            <a:endParaRPr sz="1400"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问题八解答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275965" y="915670"/>
            <a:ext cx="5411470" cy="3321685"/>
          </a:xfrm>
          <a:prstGeom prst="rect">
            <a:avLst/>
          </a:prstGeom>
          <a:noFill/>
        </p:spPr>
        <p:txBody>
          <a:bodyPr wrap="square" lIns="91430" tIns="45715" rIns="91430" bIns="45715" rtlCol="0">
            <a:spAutoFit/>
          </a:bodyPr>
          <a:lstStyle/>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若第4列≥0，且第4列&lt;主表第11栏-主表第18栏，则第5列＝第4列；</a:t>
            </a:r>
            <a:endParaRPr sz="1400" dirty="0">
              <a:latin typeface="Microsoft YaHei" panose="020B0503020204020204" pitchFamily="34" charset="-122"/>
              <a:ea typeface="Microsoft YaHei" panose="020B0503020204020204" pitchFamily="34" charset="-122"/>
            </a:endParaRPr>
          </a:p>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若第4列≥主表第11栏-主表第18栏，则第5列＝主表第11栏-主表第18栏；</a:t>
            </a:r>
            <a:endParaRPr sz="1400" dirty="0">
              <a:latin typeface="Microsoft YaHei" panose="020B0503020204020204" pitchFamily="34" charset="-122"/>
              <a:ea typeface="Microsoft YaHei" panose="020B0503020204020204" pitchFamily="34" charset="-122"/>
            </a:endParaRPr>
          </a:p>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若第4列&lt;0，则第5列等于0。</a:t>
            </a:r>
            <a:endParaRPr sz="1400" dirty="0">
              <a:latin typeface="Microsoft YaHei" panose="020B0503020204020204" pitchFamily="34" charset="-122"/>
              <a:ea typeface="Microsoft YaHei" panose="020B0503020204020204" pitchFamily="34" charset="-122"/>
            </a:endParaRPr>
          </a:p>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计算本列“一般项目加计抵减额计算”行和“即征即退项目加计抵减额计算”行时，公式中主表各栏次数据分别取主表“一般项目”“本月数”列、“即征即退项目”“本月数”列对应数据。</a:t>
            </a:r>
            <a:endParaRPr sz="1400" dirty="0">
              <a:latin typeface="Microsoft YaHei" panose="020B0503020204020204" pitchFamily="34" charset="-122"/>
              <a:ea typeface="Microsoft YaHei" panose="020B0503020204020204" pitchFamily="34" charset="-122"/>
            </a:endParaRPr>
          </a:p>
          <a:p>
            <a:pPr algn="l">
              <a:lnSpc>
                <a:spcPct val="150000"/>
              </a:lnSpc>
            </a:pP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6.第6列“期末余额”：填写本期结余的加计抵减额，按表中所列公式填写。</a:t>
            </a:r>
            <a:endParaRPr sz="1400"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问题八解答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923290"/>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小微企业的增值税优惠如何填写申报表？</a:t>
            </a:r>
            <a:endPar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问题九</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175000" y="1137285"/>
            <a:ext cx="5343525" cy="2906395"/>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dirty="0">
                <a:latin typeface="Microsoft YaHei" panose="020B0503020204020204" pitchFamily="34" charset="-122"/>
                <a:ea typeface="Microsoft YaHei" panose="020B0503020204020204" pitchFamily="34" charset="-122"/>
              </a:rPr>
              <a:t>根据《国家税务总局关于小规模纳税人免征增值税征管问题的公告》(国家税务总局公告2021年第5号)规定</a:t>
            </a:r>
            <a:r>
              <a:rPr lang="zh-CN" sz="1600" dirty="0">
                <a:latin typeface="Microsoft YaHei" panose="020B0503020204020204" pitchFamily="34" charset="-122"/>
                <a:ea typeface="Microsoft YaHei" panose="020B0503020204020204" pitchFamily="34" charset="-122"/>
              </a:rPr>
              <a:t>：</a:t>
            </a:r>
            <a:endParaRPr lang="zh-CN" sz="1600" dirty="0">
              <a:latin typeface="Microsoft YaHei" panose="020B0503020204020204" pitchFamily="34" charset="-122"/>
              <a:ea typeface="Microsoft YaHei" panose="020B0503020204020204" pitchFamily="34" charset="-122"/>
            </a:endParaRPr>
          </a:p>
          <a:p>
            <a:pPr algn="l">
              <a:lnSpc>
                <a:spcPct val="150000"/>
              </a:lnSpc>
            </a:pPr>
            <a:r>
              <a:rPr lang="zh-CN" sz="1600" dirty="0">
                <a:latin typeface="Microsoft YaHei" panose="020B0503020204020204" pitchFamily="34" charset="-122"/>
                <a:ea typeface="Microsoft YaHei" panose="020B0503020204020204" pitchFamily="34" charset="-122"/>
              </a:rPr>
              <a:t> </a:t>
            </a:r>
            <a:r>
              <a:rPr lang="en-US" altLang="zh-CN" sz="16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一、小规模纳税人发生增值税应税销售行为，合计月销售额未超过15万元(以1个季度为1个纳税期的，季度销售额未超过45万元，下同)的，免征增值税。 </a:t>
            </a:r>
            <a:r>
              <a:rPr sz="1600" dirty="0">
                <a:latin typeface="Microsoft YaHei" panose="020B0503020204020204" pitchFamily="34" charset="-122"/>
                <a:ea typeface="Microsoft YaHei" panose="020B0503020204020204" pitchFamily="34" charset="-122"/>
              </a:rPr>
              <a:t>　　</a:t>
            </a:r>
            <a:endParaRPr sz="1600" dirty="0">
              <a:latin typeface="Microsoft YaHei" panose="020B0503020204020204" pitchFamily="34" charset="-122"/>
              <a:ea typeface="Microsoft YaHei" panose="020B0503020204020204" pitchFamily="34" charset="-122"/>
            </a:endParaRPr>
          </a:p>
          <a:p>
            <a:pPr algn="l">
              <a:lnSpc>
                <a:spcPct val="150000"/>
              </a:lnSpc>
            </a:pPr>
            <a:r>
              <a:rPr sz="1600" dirty="0">
                <a:latin typeface="Microsoft YaHei" panose="020B0503020204020204" pitchFamily="34" charset="-122"/>
                <a:ea typeface="Microsoft YaHei" panose="020B0503020204020204" pitchFamily="34" charset="-122"/>
              </a:rPr>
              <a:t> </a:t>
            </a:r>
            <a:r>
              <a:rPr lang="en-US" sz="16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小规模纳税人发生增值税应税销售行为，合计月销售额超过15万元，但扣除本期发生的销售不动产的销售额后未超过15万元的，其销售货物、劳务、服务、无形资产取得的销售额免征增值税。 </a:t>
            </a:r>
            <a:endParaRPr sz="1400"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问题九解答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204210" y="1131570"/>
            <a:ext cx="5343525" cy="3044825"/>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 在办理增值税纳税申报时，将符合条件的免税销售额填写在《增值税纳税申报表(小规模纳税人适用)》第10栏"小微企业免税销售额"(若登记注册类型为个体工商户，则应填写在第11栏"未达起征点销售额")，如果没有其他免税项目，无需填报《增值税减免税申报明细表》。</a:t>
            </a:r>
            <a:endParaRPr sz="1400" dirty="0">
              <a:latin typeface="Microsoft YaHei" panose="020B0503020204020204" pitchFamily="34" charset="-122"/>
              <a:ea typeface="Microsoft YaHei" panose="020B0503020204020204" pitchFamily="34" charset="-122"/>
            </a:endParaRPr>
          </a:p>
          <a:p>
            <a:pPr algn="l">
              <a:lnSpc>
                <a:spcPct val="150000"/>
              </a:lnSpc>
            </a:pPr>
            <a:r>
              <a:rPr sz="1400" dirty="0">
                <a:latin typeface="Microsoft YaHei" panose="020B0503020204020204" pitchFamily="34" charset="-122"/>
                <a:ea typeface="Microsoft YaHei" panose="020B0503020204020204" pitchFamily="34" charset="-122"/>
              </a:rPr>
              <a:t> </a:t>
            </a:r>
            <a:r>
              <a:rPr lang="en-US" sz="1400" dirty="0">
                <a:latin typeface="Microsoft YaHei" panose="020B0503020204020204" pitchFamily="34" charset="-122"/>
                <a:ea typeface="Microsoft YaHei" panose="020B0503020204020204" pitchFamily="34" charset="-122"/>
              </a:rPr>
              <a:t>      </a:t>
            </a:r>
            <a:r>
              <a:rPr sz="1400" dirty="0">
                <a:latin typeface="Microsoft YaHei" panose="020B0503020204020204" pitchFamily="34" charset="-122"/>
                <a:ea typeface="Microsoft YaHei" panose="020B0503020204020204" pitchFamily="34" charset="-122"/>
              </a:rPr>
              <a:t> 二、适用增值税差额征税政策的小规模纳税人，以差额后的销售额确定是否可以享受本公告规定的免征增值税政策。 　　《增值税纳税申报表(小规模纳税人适用)》中的"免税销售额"相关栏次，填写差额后的销售额。</a:t>
            </a:r>
            <a:endParaRPr sz="1400"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问题九解答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1384935"/>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增值税</a:t>
            </a: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小规模纳税人</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，适用</a:t>
            </a: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3%</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征收率的应税销售收入，减按</a:t>
            </a: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1%</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征收率征收增值税，申报表如何填写？</a:t>
            </a:r>
            <a:endPar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问题十</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347720" y="1131570"/>
            <a:ext cx="4763135" cy="3044825"/>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dirty="0">
                <a:ea typeface="Microsoft YaHei" panose="020B0503020204020204" pitchFamily="34" charset="-122"/>
              </a:rPr>
              <a:t>将减按1%征收率征收增值税的销售额填写在《增值税纳税申报表(小规模纳税人适用)》第1栏"应征增值税不含税销售额(3%征收率)"，对应减征的增值税应纳税额填写在第16栏"本期应纳税额减征额"栏次。同时，</a:t>
            </a:r>
            <a:r>
              <a:rPr lang="zh-CN" sz="1600" dirty="0">
                <a:ea typeface="Microsoft YaHei" panose="020B0503020204020204" pitchFamily="34" charset="-122"/>
              </a:rPr>
              <a:t>应</a:t>
            </a:r>
            <a:r>
              <a:rPr sz="1600" dirty="0">
                <a:ea typeface="Microsoft YaHei" panose="020B0503020204020204" pitchFamily="34" charset="-122"/>
              </a:rPr>
              <a:t>当将本期减征的增值税应纳税额填入《增值税减免税明细表》减税项目相应栏次，填报时应准确选择减税项目相关代码，准确填写减税项目本期发生额等相关栏次。</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问题十解答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923290"/>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增值税税控系统专用设备和技术维护费用抵减增值税税额，申报表如何填写？</a:t>
            </a:r>
            <a:endPar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310070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问题十一</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68045" y="1865630"/>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275965" y="1059815"/>
            <a:ext cx="5101590" cy="3413760"/>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b="1" dirty="0">
                <a:ea typeface="Microsoft YaHei" panose="020B0503020204020204" pitchFamily="34" charset="-122"/>
              </a:rPr>
              <a:t>一般纳税人</a:t>
            </a:r>
            <a:r>
              <a:rPr sz="1600" dirty="0">
                <a:ea typeface="Microsoft YaHei" panose="020B0503020204020204" pitchFamily="34" charset="-122"/>
              </a:rPr>
              <a:t>需填写3张表单：《税额抵减情况表》、《增值税减免税申报明细表》减税项目和主表《增值税纳税申报表(适用于增值税一般纳税人)》第23栏"应纳税额减征额"。当本期减征额小于或等于第19栏"应纳税额"与第21栏"简易征收办法计算的应纳税额"之和时，按本期减征额实际填写;当本期减征额大于第19栏"应纳税额"与第21栏"简易征收办法计算的应纳税额"之和时，按本期第19栏与第21栏之和填写，本期减征额不足抵减部分结转下期继续抵减。　</a:t>
            </a:r>
            <a:endParaRPr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706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问题十一解答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441065" y="1793875"/>
            <a:ext cx="4763135" cy="2305685"/>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lang="en-US" altLang="zh-CN" sz="1600" dirty="0">
                <a:solidFill>
                  <a:schemeClr val="tx1"/>
                </a:solidFill>
                <a:latin typeface="Microsoft YaHei" panose="020B0503020204020204" pitchFamily="34" charset="-122"/>
                <a:ea typeface="Microsoft YaHei" panose="020B0503020204020204" pitchFamily="34" charset="-122"/>
              </a:rPr>
              <a:t>   财政部 税务总局关于明确增值税小规模纳税人免征增值税政策的公告 （财政部 税务总局公告2021年第11号)</a:t>
            </a:r>
            <a:r>
              <a:rPr lang="zh-CN" altLang="en-US" sz="1600" dirty="0">
                <a:solidFill>
                  <a:schemeClr val="tx1"/>
                </a:solidFill>
                <a:latin typeface="Microsoft YaHei" panose="020B0503020204020204" pitchFamily="34" charset="-122"/>
                <a:ea typeface="Microsoft YaHei" panose="020B0503020204020204" pitchFamily="34" charset="-122"/>
              </a:rPr>
              <a:t>：</a:t>
            </a:r>
            <a:r>
              <a:rPr lang="en-US" altLang="zh-CN" sz="1600" dirty="0">
                <a:solidFill>
                  <a:schemeClr val="tx1"/>
                </a:solidFill>
                <a:latin typeface="Microsoft YaHei" panose="020B0503020204020204" pitchFamily="34" charset="-122"/>
                <a:ea typeface="Microsoft YaHei" panose="020B0503020204020204" pitchFamily="34" charset="-122"/>
              </a:rPr>
              <a:t>“</a:t>
            </a:r>
            <a:r>
              <a:rPr sz="1600" dirty="0">
                <a:solidFill>
                  <a:schemeClr val="tx1"/>
                </a:solidFill>
                <a:latin typeface="Microsoft YaHei" panose="020B0503020204020204" pitchFamily="34" charset="-122"/>
                <a:ea typeface="Microsoft YaHei" panose="020B0503020204020204" pitchFamily="34" charset="-122"/>
              </a:rPr>
              <a:t>自</a:t>
            </a:r>
            <a:r>
              <a:rPr sz="1600" b="1" dirty="0">
                <a:solidFill>
                  <a:schemeClr val="tx1"/>
                </a:solidFill>
                <a:latin typeface="Microsoft YaHei" panose="020B0503020204020204" pitchFamily="34" charset="-122"/>
                <a:ea typeface="Microsoft YaHei" panose="020B0503020204020204" pitchFamily="34" charset="-122"/>
              </a:rPr>
              <a:t>2021年4月1日至2022年12月31日</a:t>
            </a:r>
            <a:r>
              <a:rPr sz="1600" dirty="0">
                <a:solidFill>
                  <a:schemeClr val="tx1"/>
                </a:solidFill>
                <a:latin typeface="Microsoft YaHei" panose="020B0503020204020204" pitchFamily="34" charset="-122"/>
                <a:ea typeface="Microsoft YaHei" panose="020B0503020204020204" pitchFamily="34" charset="-122"/>
              </a:rPr>
              <a:t>，对月销售额15万元</a:t>
            </a:r>
            <a:r>
              <a:rPr lang="zh-CN" sz="1600" dirty="0">
                <a:solidFill>
                  <a:schemeClr val="tx1"/>
                </a:solidFill>
                <a:latin typeface="Microsoft YaHei" panose="020B0503020204020204" pitchFamily="34" charset="-122"/>
                <a:ea typeface="Microsoft YaHei" panose="020B0503020204020204" pitchFamily="34" charset="-122"/>
              </a:rPr>
              <a:t>（</a:t>
            </a:r>
            <a:r>
              <a:rPr lang="en-US" altLang="zh-CN" sz="1600" dirty="0">
                <a:latin typeface="Arial" panose="02080604020202020204" pitchFamily="34" charset="0"/>
                <a:ea typeface="Microsoft YaHei" panose="020B0503020204020204" pitchFamily="34" charset="-122"/>
                <a:sym typeface="Arial" panose="02080604020202020204" pitchFamily="34" charset="0"/>
              </a:rPr>
              <a:t>季度销售额未超过45万元）以下</a:t>
            </a:r>
            <a:r>
              <a:rPr sz="1600" dirty="0">
                <a:solidFill>
                  <a:schemeClr val="tx1"/>
                </a:solidFill>
                <a:latin typeface="Microsoft YaHei" panose="020B0503020204020204" pitchFamily="34" charset="-122"/>
                <a:ea typeface="Microsoft YaHei" panose="020B0503020204020204" pitchFamily="34" charset="-122"/>
              </a:rPr>
              <a:t>(含本数)的增值税小规模纳税人，免征增值税</a:t>
            </a:r>
            <a:r>
              <a:rPr lang="zh-CN" sz="1600" dirty="0">
                <a:solidFill>
                  <a:schemeClr val="tx1"/>
                </a:solidFill>
                <a:latin typeface="Microsoft YaHei" panose="020B0503020204020204" pitchFamily="34" charset="-122"/>
                <a:ea typeface="Microsoft YaHei" panose="020B0503020204020204" pitchFamily="34" charset="-122"/>
              </a:rPr>
              <a:t>。</a:t>
            </a:r>
            <a:r>
              <a:rPr lang="en-US" sz="1600" dirty="0">
                <a:solidFill>
                  <a:schemeClr val="tx1"/>
                </a:solidFill>
                <a:latin typeface="Microsoft YaHei" panose="020B0503020204020204" pitchFamily="34" charset="-122"/>
                <a:ea typeface="Microsoft YaHei" panose="020B0503020204020204" pitchFamily="34" charset="-122"/>
              </a:rPr>
              <a:t>”</a:t>
            </a:r>
            <a:endParaRPr lang="en-US" sz="1600" dirty="0">
              <a:solidFill>
                <a:schemeClr val="tx1"/>
              </a:solidFill>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问题一解答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275965" y="1203960"/>
            <a:ext cx="4966970" cy="3413760"/>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b="1" dirty="0">
                <a:ea typeface="Microsoft YaHei" panose="020B0503020204020204" pitchFamily="34" charset="-122"/>
              </a:rPr>
              <a:t>小规模纳税人</a:t>
            </a:r>
            <a:r>
              <a:rPr sz="1600" dirty="0">
                <a:ea typeface="Microsoft YaHei" panose="020B0503020204020204" pitchFamily="34" charset="-122"/>
              </a:rPr>
              <a:t>需填写2张表单：《增值税减免税申报明细表》减税项目和主表《增值税纳税申报表（小规模纳税人适用》16栏"应纳税额减征额"。 将抵减金额填入第16栏‘本期应纳税额减征额’时，需区分情况。当本期减征额小于或等于第15栏‘本期应纳税额’时，按本期减征额实际填写；当本期减征额大于第15栏‘本期应纳税额’时，按本期第15栏填写，本期减征额不足抵减部分结转下期继续抵减。"</a:t>
            </a:r>
            <a:endParaRPr sz="1600" dirty="0">
              <a:ea typeface="Microsoft YaHei" panose="020B0503020204020204" pitchFamily="34" charset="-122"/>
            </a:endParaRPr>
          </a:p>
          <a:p>
            <a:pPr algn="l">
              <a:lnSpc>
                <a:spcPct val="150000"/>
              </a:lnSpc>
            </a:pPr>
            <a:endParaRPr lang="zh-CN" sz="1600" dirty="0">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706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问题十一解答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a:off x="0" y="-2718"/>
            <a:ext cx="5076056" cy="5030590"/>
          </a:xfrm>
          <a:prstGeom prst="rect">
            <a:avLst/>
          </a:prstGeom>
        </p:spPr>
      </p:pic>
      <p:sp>
        <p:nvSpPr>
          <p:cNvPr id="10" name="TextBox 26"/>
          <p:cNvSpPr txBox="true"/>
          <p:nvPr/>
        </p:nvSpPr>
        <p:spPr>
          <a:xfrm>
            <a:off x="4204335" y="1884045"/>
            <a:ext cx="3225165" cy="1014730"/>
          </a:xfrm>
          <a:prstGeom prst="rect">
            <a:avLst/>
          </a:prstGeom>
          <a:noFill/>
        </p:spPr>
        <p:txBody>
          <a:bodyPr wrap="square" rtlCol="0">
            <a:spAutoFit/>
          </a:bodyPr>
          <a:lstStyle/>
          <a:p>
            <a:pPr algn="ctr"/>
            <a:r>
              <a:rPr lang="zh-CN" altLang="en-US" sz="6000" dirty="0" smtClean="0">
                <a:solidFill>
                  <a:schemeClr val="tx1"/>
                </a:solidFill>
                <a:latin typeface="方正正黑简体" panose="02000000000000000000" pitchFamily="2" charset="-122"/>
                <a:ea typeface="方正正黑简体" panose="02000000000000000000" pitchFamily="2" charset="-122"/>
              </a:rPr>
              <a:t>谢 谢！</a:t>
            </a:r>
            <a:endParaRPr lang="zh-CN" altLang="en-US" sz="6000" dirty="0" smtClean="0">
              <a:solidFill>
                <a:schemeClr val="tx1"/>
              </a:solidFill>
              <a:latin typeface="方正正黑简体" panose="02000000000000000000" pitchFamily="2" charset="-122"/>
              <a:ea typeface="方正正黑简体" panose="020000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1846580"/>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月销售额15万元（季度销售额未超过45万元）以下（含本数）的增值税小规模纳税人，开具专用发票也免征增值税吗？</a:t>
            </a:r>
            <a:endPar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问题二</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347720" y="1564005"/>
            <a:ext cx="4763135" cy="2305685"/>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dirty="0">
                <a:solidFill>
                  <a:schemeClr val="tx1"/>
                </a:solidFill>
                <a:latin typeface="Microsoft YaHei" panose="020B0503020204020204" pitchFamily="34" charset="-122"/>
                <a:ea typeface="Microsoft YaHei" panose="020B0503020204020204" pitchFamily="34" charset="-122"/>
              </a:rPr>
              <a:t>小规模纳税人发生增值税应税销售行为，合计月销售额未超过15万元(以一个季度为一个纳税期的，季度销售额未超过45万元，下同)的，但扣除本期发生的销售不动产的销售额后未超过15万元的，其销售货物、劳务、服务、无形资产取得的销售额免征增值税。但开具增值税专用发票都需要缴纳增值税。</a:t>
            </a:r>
            <a:endParaRPr sz="1600" dirty="0">
              <a:solidFill>
                <a:schemeClr val="tx1"/>
              </a:solidFill>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问题二解答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1846580"/>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采取一次性收取租金形式出租</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不动产</a:t>
            </a: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的租金收入，在对应的租赁期内平均分摊，分摊后的月租金收入未超过15万元的，是否可以免征增值税？</a:t>
            </a:r>
            <a:endPar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问题三</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420110" y="1972945"/>
            <a:ext cx="4763135" cy="1197610"/>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sz="1600" dirty="0">
                <a:latin typeface="Microsoft YaHei" panose="020B0503020204020204" pitchFamily="34" charset="-122"/>
                <a:ea typeface="Microsoft YaHei" panose="020B0503020204020204" pitchFamily="34" charset="-122"/>
              </a:rPr>
              <a:t>采取一次性收取租金形式出租不动产取得的租金收入，可在对应的租赁期内平均分摊，分摊后的月租金收入未超过15万元的，免征增值税。</a:t>
            </a:r>
            <a:endParaRPr sz="1600" dirty="0">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问题三解答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11"/>
          <p:cNvSpPr txBox="true"/>
          <p:nvPr/>
        </p:nvSpPr>
        <p:spPr>
          <a:xfrm>
            <a:off x="1506855" y="2067560"/>
            <a:ext cx="4516120" cy="2308225"/>
          </a:xfrm>
          <a:prstGeom prst="rect">
            <a:avLst/>
          </a:prstGeom>
          <a:noFill/>
        </p:spPr>
        <p:txBody>
          <a:bodyPr wrap="square" lIns="0" tIns="0" rIns="0" bIns="0" rtlCol="0">
            <a:spAutoFit/>
          </a:bodyPr>
          <a:lstStyle/>
          <a:p>
            <a:pPr marL="0" lvl="1" indent="0" algn="l">
              <a:lnSpc>
                <a:spcPct val="150000"/>
              </a:lnSpc>
              <a:buFont typeface="Arial" panose="02080604020202020204" pitchFamily="34" charset="0"/>
              <a:buNone/>
            </a:pP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       小规模纳税人销售多种货物，每种货物销售额不同，是所有货物</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的销售额</a:t>
            </a: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加</a:t>
            </a:r>
            <a:r>
              <a:rPr lang="zh-CN" altLang="en-US"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起来</a:t>
            </a: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总月销售额</a:t>
            </a:r>
            <a:r>
              <a:rPr lang="zh-CN"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在</a:t>
            </a:r>
            <a:r>
              <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15万元（季度销售额未超过45万元）以下（含本数）就可以免征增值税吗？</a:t>
            </a:r>
            <a:endParaRPr lang="en-US" alt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
        <p:nvSpPr>
          <p:cNvPr id="2" name="流程图: 准备 1"/>
          <p:cNvSpPr/>
          <p:nvPr/>
        </p:nvSpPr>
        <p:spPr>
          <a:xfrm>
            <a:off x="456565" y="828040"/>
            <a:ext cx="2390775" cy="880110"/>
          </a:xfrm>
          <a:prstGeom prst="flowChartPrepa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t>问题四</a:t>
            </a:r>
            <a:endParaRPr lang="zh-CN" altLang="en-US" sz="3200" b="1" dirty="0"/>
          </a:p>
        </p:txBody>
      </p:sp>
      <p:pic>
        <p:nvPicPr>
          <p:cNvPr id="18" name="图片 17"/>
          <p:cNvPicPr>
            <a:picLocks noChangeAspect="true"/>
          </p:cNvPicPr>
          <p:nvPr/>
        </p:nvPicPr>
        <p:blipFill rotWithShape="true">
          <a:blip r:embed="rId1">
            <a:extLst>
              <a:ext uri="{28A0092B-C50C-407E-A947-70E740481C1C}">
                <a14:useLocalDpi xmlns:a14="http://schemas.microsoft.com/office/drawing/2010/main" val="false"/>
              </a:ext>
            </a:extLst>
          </a:blip>
          <a:srcRect l="29977"/>
          <a:stretch>
            <a:fillRect/>
          </a:stretch>
        </p:blipFill>
        <p:spPr>
          <a:xfrm rot="10800000">
            <a:off x="5401310" y="1434465"/>
            <a:ext cx="3742690" cy="37090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30" grpId="0"/>
      <p:bldP spid="2" grpId="0" bldLvl="0" animBg="tru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882015" y="1819275"/>
            <a:ext cx="2107565" cy="2735580"/>
            <a:chOff x="1674" y="1102"/>
            <a:chExt cx="5073" cy="6577"/>
          </a:xfrm>
        </p:grpSpPr>
        <p:sp>
          <p:nvSpPr>
            <p:cNvPr id="135" name="Freeform 10"/>
            <p:cNvSpPr/>
            <p:nvPr/>
          </p:nvSpPr>
          <p:spPr>
            <a:xfrm>
              <a:off x="3553" y="3471"/>
              <a:ext cx="2644" cy="2645"/>
            </a:xfrm>
            <a:custGeom>
              <a:avLst/>
              <a:gdLst>
                <a:gd name="connsiteX0" fmla="*/ 2115406 w 2980266"/>
                <a:gd name="connsiteY0" fmla="*/ 475169 h 2980266"/>
                <a:gd name="connsiteX1" fmla="*/ 2347223 w 2980266"/>
                <a:gd name="connsiteY1" fmla="*/ 280641 h 2980266"/>
                <a:gd name="connsiteX2" fmla="*/ 2532418 w 2980266"/>
                <a:gd name="connsiteY2" fmla="*/ 436038 h 2980266"/>
                <a:gd name="connsiteX3" fmla="*/ 2381100 w 2980266"/>
                <a:gd name="connsiteY3" fmla="*/ 698113 h 2980266"/>
                <a:gd name="connsiteX4" fmla="*/ 2621526 w 2980266"/>
                <a:gd name="connsiteY4" fmla="*/ 1114543 h 2980266"/>
                <a:gd name="connsiteX5" fmla="*/ 2924149 w 2980266"/>
                <a:gd name="connsiteY5" fmla="*/ 1114535 h 2980266"/>
                <a:gd name="connsiteX6" fmla="*/ 2966129 w 2980266"/>
                <a:gd name="connsiteY6" fmla="*/ 1352617 h 2980266"/>
                <a:gd name="connsiteX7" fmla="*/ 2681754 w 2980266"/>
                <a:gd name="connsiteY7" fmla="*/ 1456113 h 2980266"/>
                <a:gd name="connsiteX8" fmla="*/ 2598255 w 2980266"/>
                <a:gd name="connsiteY8" fmla="*/ 1929659 h 2980266"/>
                <a:gd name="connsiteX9" fmla="*/ 2830082 w 2980266"/>
                <a:gd name="connsiteY9" fmla="*/ 2124176 h 2980266"/>
                <a:gd name="connsiteX10" fmla="*/ 2709205 w 2980266"/>
                <a:gd name="connsiteY10" fmla="*/ 2333542 h 2980266"/>
                <a:gd name="connsiteX11" fmla="*/ 2424835 w 2980266"/>
                <a:gd name="connsiteY11" fmla="*/ 2230031 h 2980266"/>
                <a:gd name="connsiteX12" fmla="*/ 2056481 w 2980266"/>
                <a:gd name="connsiteY12" fmla="*/ 2539116 h 2980266"/>
                <a:gd name="connsiteX13" fmla="*/ 2109039 w 2980266"/>
                <a:gd name="connsiteY13" fmla="*/ 2837141 h 2980266"/>
                <a:gd name="connsiteX14" fmla="*/ 1881863 w 2980266"/>
                <a:gd name="connsiteY14" fmla="*/ 2919826 h 2980266"/>
                <a:gd name="connsiteX15" fmla="*/ 1730559 w 2980266"/>
                <a:gd name="connsiteY15" fmla="*/ 2657743 h 2980266"/>
                <a:gd name="connsiteX16" fmla="*/ 1249707 w 2980266"/>
                <a:gd name="connsiteY16" fmla="*/ 2657743 h 2980266"/>
                <a:gd name="connsiteX17" fmla="*/ 1098403 w 2980266"/>
                <a:gd name="connsiteY17" fmla="*/ 2919826 h 2980266"/>
                <a:gd name="connsiteX18" fmla="*/ 871227 w 2980266"/>
                <a:gd name="connsiteY18" fmla="*/ 2837141 h 2980266"/>
                <a:gd name="connsiteX19" fmla="*/ 923785 w 2980266"/>
                <a:gd name="connsiteY19" fmla="*/ 2539117 h 2980266"/>
                <a:gd name="connsiteX20" fmla="*/ 555431 w 2980266"/>
                <a:gd name="connsiteY20" fmla="*/ 2230032 h 2980266"/>
                <a:gd name="connsiteX21" fmla="*/ 271061 w 2980266"/>
                <a:gd name="connsiteY21" fmla="*/ 2333542 h 2980266"/>
                <a:gd name="connsiteX22" fmla="*/ 150184 w 2980266"/>
                <a:gd name="connsiteY22" fmla="*/ 2124176 h 2980266"/>
                <a:gd name="connsiteX23" fmla="*/ 382011 w 2980266"/>
                <a:gd name="connsiteY23" fmla="*/ 1929660 h 2980266"/>
                <a:gd name="connsiteX24" fmla="*/ 298512 w 2980266"/>
                <a:gd name="connsiteY24" fmla="*/ 1456114 h 2980266"/>
                <a:gd name="connsiteX25" fmla="*/ 14137 w 2980266"/>
                <a:gd name="connsiteY25" fmla="*/ 1352617 h 2980266"/>
                <a:gd name="connsiteX26" fmla="*/ 56117 w 2980266"/>
                <a:gd name="connsiteY26" fmla="*/ 1114535 h 2980266"/>
                <a:gd name="connsiteX27" fmla="*/ 358740 w 2980266"/>
                <a:gd name="connsiteY27" fmla="*/ 1114543 h 2980266"/>
                <a:gd name="connsiteX28" fmla="*/ 599166 w 2980266"/>
                <a:gd name="connsiteY28" fmla="*/ 698113 h 2980266"/>
                <a:gd name="connsiteX29" fmla="*/ 447848 w 2980266"/>
                <a:gd name="connsiteY29" fmla="*/ 436038 h 2980266"/>
                <a:gd name="connsiteX30" fmla="*/ 633043 w 2980266"/>
                <a:gd name="connsiteY30" fmla="*/ 280641 h 2980266"/>
                <a:gd name="connsiteX31" fmla="*/ 864860 w 2980266"/>
                <a:gd name="connsiteY31" fmla="*/ 475169 h 2980266"/>
                <a:gd name="connsiteX32" fmla="*/ 1316713 w 2980266"/>
                <a:gd name="connsiteY32" fmla="*/ 310708 h 2980266"/>
                <a:gd name="connsiteX33" fmla="*/ 1369255 w 2980266"/>
                <a:gd name="connsiteY33" fmla="*/ 12681 h 2980266"/>
                <a:gd name="connsiteX34" fmla="*/ 1611011 w 2980266"/>
                <a:gd name="connsiteY34" fmla="*/ 12681 h 2980266"/>
                <a:gd name="connsiteX35" fmla="*/ 1663553 w 2980266"/>
                <a:gd name="connsiteY35" fmla="*/ 310708 h 2980266"/>
                <a:gd name="connsiteX36" fmla="*/ 2115406 w 2980266"/>
                <a:gd name="connsiteY36" fmla="*/ 475169 h 298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80266" h="2980266">
                  <a:moveTo>
                    <a:pt x="2115406" y="475169"/>
                  </a:moveTo>
                  <a:lnTo>
                    <a:pt x="2347223" y="280641"/>
                  </a:lnTo>
                  <a:lnTo>
                    <a:pt x="2532418" y="436038"/>
                  </a:lnTo>
                  <a:lnTo>
                    <a:pt x="2381100" y="698113"/>
                  </a:lnTo>
                  <a:cubicBezTo>
                    <a:pt x="2488696" y="819151"/>
                    <a:pt x="2570502" y="960843"/>
                    <a:pt x="2621526" y="1114543"/>
                  </a:cubicBezTo>
                  <a:lnTo>
                    <a:pt x="2924149" y="1114535"/>
                  </a:lnTo>
                  <a:lnTo>
                    <a:pt x="2966129" y="1352617"/>
                  </a:lnTo>
                  <a:lnTo>
                    <a:pt x="2681754" y="1456113"/>
                  </a:lnTo>
                  <a:cubicBezTo>
                    <a:pt x="2686376" y="1617995"/>
                    <a:pt x="2657965" y="1779121"/>
                    <a:pt x="2598255" y="1929659"/>
                  </a:cubicBezTo>
                  <a:lnTo>
                    <a:pt x="2830082" y="2124176"/>
                  </a:lnTo>
                  <a:lnTo>
                    <a:pt x="2709205" y="2333542"/>
                  </a:lnTo>
                  <a:lnTo>
                    <a:pt x="2424835" y="2230031"/>
                  </a:lnTo>
                  <a:cubicBezTo>
                    <a:pt x="2324320" y="2357010"/>
                    <a:pt x="2198986" y="2462178"/>
                    <a:pt x="2056481" y="2539116"/>
                  </a:cubicBezTo>
                  <a:lnTo>
                    <a:pt x="2109039" y="2837141"/>
                  </a:lnTo>
                  <a:lnTo>
                    <a:pt x="1881863" y="2919826"/>
                  </a:lnTo>
                  <a:lnTo>
                    <a:pt x="1730559" y="2657743"/>
                  </a:lnTo>
                  <a:cubicBezTo>
                    <a:pt x="1571939" y="2690405"/>
                    <a:pt x="1408327" y="2690405"/>
                    <a:pt x="1249707" y="2657743"/>
                  </a:cubicBezTo>
                  <a:lnTo>
                    <a:pt x="1098403" y="2919826"/>
                  </a:lnTo>
                  <a:lnTo>
                    <a:pt x="871227" y="2837141"/>
                  </a:lnTo>
                  <a:lnTo>
                    <a:pt x="923785" y="2539117"/>
                  </a:lnTo>
                  <a:cubicBezTo>
                    <a:pt x="781280" y="2462179"/>
                    <a:pt x="655947" y="2357011"/>
                    <a:pt x="555431" y="2230032"/>
                  </a:cubicBezTo>
                  <a:lnTo>
                    <a:pt x="271061" y="2333542"/>
                  </a:lnTo>
                  <a:lnTo>
                    <a:pt x="150184" y="2124176"/>
                  </a:lnTo>
                  <a:lnTo>
                    <a:pt x="382011" y="1929660"/>
                  </a:lnTo>
                  <a:cubicBezTo>
                    <a:pt x="322301" y="1779122"/>
                    <a:pt x="293890" y="1617995"/>
                    <a:pt x="298512" y="1456114"/>
                  </a:cubicBezTo>
                  <a:lnTo>
                    <a:pt x="14137" y="1352617"/>
                  </a:lnTo>
                  <a:lnTo>
                    <a:pt x="56117" y="1114535"/>
                  </a:lnTo>
                  <a:lnTo>
                    <a:pt x="358740" y="1114543"/>
                  </a:lnTo>
                  <a:cubicBezTo>
                    <a:pt x="409764" y="960843"/>
                    <a:pt x="491570" y="819151"/>
                    <a:pt x="599166" y="698113"/>
                  </a:cubicBezTo>
                  <a:lnTo>
                    <a:pt x="447848" y="436038"/>
                  </a:lnTo>
                  <a:lnTo>
                    <a:pt x="633043" y="280641"/>
                  </a:lnTo>
                  <a:lnTo>
                    <a:pt x="864860" y="475169"/>
                  </a:lnTo>
                  <a:cubicBezTo>
                    <a:pt x="1002743" y="390226"/>
                    <a:pt x="1156488" y="334267"/>
                    <a:pt x="1316713" y="310708"/>
                  </a:cubicBezTo>
                  <a:lnTo>
                    <a:pt x="1369255" y="12681"/>
                  </a:lnTo>
                  <a:lnTo>
                    <a:pt x="1611011" y="12681"/>
                  </a:lnTo>
                  <a:lnTo>
                    <a:pt x="1663553" y="310708"/>
                  </a:lnTo>
                  <a:cubicBezTo>
                    <a:pt x="1823778" y="334267"/>
                    <a:pt x="1977523" y="390226"/>
                    <a:pt x="2115406" y="475169"/>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72753" tIns="771689" rIns="672753" bIns="823806" numCol="1" spcCol="1270" anchor="ctr" anchorCtr="false">
              <a:noAutofit/>
            </a:bodyPr>
            <a:lstStyle/>
            <a:p>
              <a:pPr algn="ctr" defTabSz="1933575">
                <a:lnSpc>
                  <a:spcPct val="90000"/>
                </a:lnSpc>
                <a:spcAft>
                  <a:spcPct val="35000"/>
                </a:spcAft>
              </a:pPr>
              <a:endParaRPr lang="en-GB" sz="4400" dirty="0">
                <a:solidFill>
                  <a:schemeClr val="tx1">
                    <a:lumMod val="75000"/>
                    <a:lumOff val="25000"/>
                  </a:schemeClr>
                </a:solidFill>
              </a:endParaRPr>
            </a:p>
          </p:txBody>
        </p:sp>
        <p:sp>
          <p:nvSpPr>
            <p:cNvPr id="136" name="Freeform 11"/>
            <p:cNvSpPr/>
            <p:nvPr/>
          </p:nvSpPr>
          <p:spPr>
            <a:xfrm>
              <a:off x="2015" y="2846"/>
              <a:ext cx="1923" cy="1923"/>
            </a:xfrm>
            <a:custGeom>
              <a:avLst/>
              <a:gdLst>
                <a:gd name="connsiteX0" fmla="*/ 1621800 w 2167466"/>
                <a:gd name="connsiteY0" fmla="*/ 548964 h 2167466"/>
                <a:gd name="connsiteX1" fmla="*/ 1941574 w 2167466"/>
                <a:gd name="connsiteY1" fmla="*/ 452590 h 2167466"/>
                <a:gd name="connsiteX2" fmla="*/ 2059240 w 2167466"/>
                <a:gd name="connsiteY2" fmla="*/ 656392 h 2167466"/>
                <a:gd name="connsiteX3" fmla="*/ 1815890 w 2167466"/>
                <a:gd name="connsiteY3" fmla="*/ 885138 h 2167466"/>
                <a:gd name="connsiteX4" fmla="*/ 1815890 w 2167466"/>
                <a:gd name="connsiteY4" fmla="*/ 1282328 h 2167466"/>
                <a:gd name="connsiteX5" fmla="*/ 2059240 w 2167466"/>
                <a:gd name="connsiteY5" fmla="*/ 1511074 h 2167466"/>
                <a:gd name="connsiteX6" fmla="*/ 1941574 w 2167466"/>
                <a:gd name="connsiteY6" fmla="*/ 1714876 h 2167466"/>
                <a:gd name="connsiteX7" fmla="*/ 1621800 w 2167466"/>
                <a:gd name="connsiteY7" fmla="*/ 1618502 h 2167466"/>
                <a:gd name="connsiteX8" fmla="*/ 1277823 w 2167466"/>
                <a:gd name="connsiteY8" fmla="*/ 1817097 h 2167466"/>
                <a:gd name="connsiteX9" fmla="*/ 1201398 w 2167466"/>
                <a:gd name="connsiteY9" fmla="*/ 2142217 h 2167466"/>
                <a:gd name="connsiteX10" fmla="*/ 966068 w 2167466"/>
                <a:gd name="connsiteY10" fmla="*/ 2142217 h 2167466"/>
                <a:gd name="connsiteX11" fmla="*/ 889643 w 2167466"/>
                <a:gd name="connsiteY11" fmla="*/ 1817097 h 2167466"/>
                <a:gd name="connsiteX12" fmla="*/ 545666 w 2167466"/>
                <a:gd name="connsiteY12" fmla="*/ 1618502 h 2167466"/>
                <a:gd name="connsiteX13" fmla="*/ 225892 w 2167466"/>
                <a:gd name="connsiteY13" fmla="*/ 1714876 h 2167466"/>
                <a:gd name="connsiteX14" fmla="*/ 108226 w 2167466"/>
                <a:gd name="connsiteY14" fmla="*/ 1511074 h 2167466"/>
                <a:gd name="connsiteX15" fmla="*/ 351576 w 2167466"/>
                <a:gd name="connsiteY15" fmla="*/ 1282328 h 2167466"/>
                <a:gd name="connsiteX16" fmla="*/ 351576 w 2167466"/>
                <a:gd name="connsiteY16" fmla="*/ 885138 h 2167466"/>
                <a:gd name="connsiteX17" fmla="*/ 108226 w 2167466"/>
                <a:gd name="connsiteY17" fmla="*/ 656392 h 2167466"/>
                <a:gd name="connsiteX18" fmla="*/ 225892 w 2167466"/>
                <a:gd name="connsiteY18" fmla="*/ 452590 h 2167466"/>
                <a:gd name="connsiteX19" fmla="*/ 545666 w 2167466"/>
                <a:gd name="connsiteY19" fmla="*/ 548964 h 2167466"/>
                <a:gd name="connsiteX20" fmla="*/ 889643 w 2167466"/>
                <a:gd name="connsiteY20" fmla="*/ 350369 h 2167466"/>
                <a:gd name="connsiteX21" fmla="*/ 966068 w 2167466"/>
                <a:gd name="connsiteY21" fmla="*/ 25249 h 2167466"/>
                <a:gd name="connsiteX22" fmla="*/ 1201398 w 2167466"/>
                <a:gd name="connsiteY22" fmla="*/ 25249 h 2167466"/>
                <a:gd name="connsiteX23" fmla="*/ 1277823 w 2167466"/>
                <a:gd name="connsiteY23" fmla="*/ 350369 h 2167466"/>
                <a:gd name="connsiteX24" fmla="*/ 1621800 w 2167466"/>
                <a:gd name="connsiteY24" fmla="*/ 548964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7466" h="2167466">
                  <a:moveTo>
                    <a:pt x="1621800" y="548964"/>
                  </a:moveTo>
                  <a:lnTo>
                    <a:pt x="1941574" y="452590"/>
                  </a:lnTo>
                  <a:lnTo>
                    <a:pt x="2059240" y="656392"/>
                  </a:lnTo>
                  <a:lnTo>
                    <a:pt x="1815890" y="885138"/>
                  </a:lnTo>
                  <a:cubicBezTo>
                    <a:pt x="1851165" y="1015185"/>
                    <a:pt x="1851165" y="1152281"/>
                    <a:pt x="1815890" y="1282328"/>
                  </a:cubicBezTo>
                  <a:lnTo>
                    <a:pt x="2059240" y="1511074"/>
                  </a:lnTo>
                  <a:lnTo>
                    <a:pt x="1941574" y="1714876"/>
                  </a:lnTo>
                  <a:lnTo>
                    <a:pt x="1621800" y="1618502"/>
                  </a:lnTo>
                  <a:cubicBezTo>
                    <a:pt x="1526813" y="1714075"/>
                    <a:pt x="1408085" y="1782623"/>
                    <a:pt x="1277823" y="1817097"/>
                  </a:cubicBezTo>
                  <a:lnTo>
                    <a:pt x="1201398" y="2142217"/>
                  </a:lnTo>
                  <a:lnTo>
                    <a:pt x="966068" y="2142217"/>
                  </a:lnTo>
                  <a:lnTo>
                    <a:pt x="889643" y="1817097"/>
                  </a:lnTo>
                  <a:cubicBezTo>
                    <a:pt x="759381" y="1782622"/>
                    <a:pt x="640653" y="1714074"/>
                    <a:pt x="545666" y="1618502"/>
                  </a:cubicBezTo>
                  <a:lnTo>
                    <a:pt x="225892" y="1714876"/>
                  </a:lnTo>
                  <a:lnTo>
                    <a:pt x="108226" y="1511074"/>
                  </a:lnTo>
                  <a:lnTo>
                    <a:pt x="351576" y="1282328"/>
                  </a:lnTo>
                  <a:cubicBezTo>
                    <a:pt x="316301" y="1152281"/>
                    <a:pt x="316301" y="1015185"/>
                    <a:pt x="351576" y="885138"/>
                  </a:cubicBezTo>
                  <a:lnTo>
                    <a:pt x="108226" y="656392"/>
                  </a:lnTo>
                  <a:lnTo>
                    <a:pt x="225892" y="452590"/>
                  </a:lnTo>
                  <a:lnTo>
                    <a:pt x="545666" y="548964"/>
                  </a:lnTo>
                  <a:cubicBezTo>
                    <a:pt x="640653" y="453391"/>
                    <a:pt x="759381" y="384843"/>
                    <a:pt x="889643" y="350369"/>
                  </a:cubicBezTo>
                  <a:lnTo>
                    <a:pt x="966068" y="25249"/>
                  </a:lnTo>
                  <a:lnTo>
                    <a:pt x="1201398" y="25249"/>
                  </a:lnTo>
                  <a:lnTo>
                    <a:pt x="1277823" y="350369"/>
                  </a:lnTo>
                  <a:cubicBezTo>
                    <a:pt x="1408085" y="384844"/>
                    <a:pt x="1526813" y="453392"/>
                    <a:pt x="1621800" y="548964"/>
                  </a:cubicBez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90052" tIns="593350" rIns="590052" bIns="593350" numCol="1" spcCol="1270" anchor="ctr" anchorCtr="false">
              <a:noAutofit/>
            </a:bodyPr>
            <a:lstStyle/>
            <a:p>
              <a:pPr algn="ctr" defTabSz="1166495">
                <a:lnSpc>
                  <a:spcPct val="90000"/>
                </a:lnSpc>
                <a:spcAft>
                  <a:spcPct val="35000"/>
                </a:spcAft>
              </a:pPr>
              <a:endParaRPr lang="en-GB" sz="2600" dirty="0">
                <a:solidFill>
                  <a:schemeClr val="tx1">
                    <a:lumMod val="75000"/>
                    <a:lumOff val="25000"/>
                  </a:schemeClr>
                </a:solidFill>
              </a:endParaRPr>
            </a:p>
          </p:txBody>
        </p:sp>
        <p:sp>
          <p:nvSpPr>
            <p:cNvPr id="147" name="Freeform 12"/>
            <p:cNvSpPr/>
            <p:nvPr/>
          </p:nvSpPr>
          <p:spPr>
            <a:xfrm>
              <a:off x="2880" y="1307"/>
              <a:ext cx="2308" cy="2308"/>
            </a:xfrm>
            <a:custGeom>
              <a:avLst/>
              <a:gdLst>
                <a:gd name="connsiteX0" fmla="*/ 1589033 w 2123675"/>
                <a:gd name="connsiteY0" fmla="*/ 537873 h 2123675"/>
                <a:gd name="connsiteX1" fmla="*/ 1902347 w 2123675"/>
                <a:gd name="connsiteY1" fmla="*/ 443446 h 2123675"/>
                <a:gd name="connsiteX2" fmla="*/ 2017635 w 2123675"/>
                <a:gd name="connsiteY2" fmla="*/ 643130 h 2123675"/>
                <a:gd name="connsiteX3" fmla="*/ 1779202 w 2123675"/>
                <a:gd name="connsiteY3" fmla="*/ 867255 h 2123675"/>
                <a:gd name="connsiteX4" fmla="*/ 1779202 w 2123675"/>
                <a:gd name="connsiteY4" fmla="*/ 1256420 h 2123675"/>
                <a:gd name="connsiteX5" fmla="*/ 2017635 w 2123675"/>
                <a:gd name="connsiteY5" fmla="*/ 1480545 h 2123675"/>
                <a:gd name="connsiteX6" fmla="*/ 1902347 w 2123675"/>
                <a:gd name="connsiteY6" fmla="*/ 1680229 h 2123675"/>
                <a:gd name="connsiteX7" fmla="*/ 1589033 w 2123675"/>
                <a:gd name="connsiteY7" fmla="*/ 1585802 h 2123675"/>
                <a:gd name="connsiteX8" fmla="*/ 1252006 w 2123675"/>
                <a:gd name="connsiteY8" fmla="*/ 1780385 h 2123675"/>
                <a:gd name="connsiteX9" fmla="*/ 1177125 w 2123675"/>
                <a:gd name="connsiteY9" fmla="*/ 2098936 h 2123675"/>
                <a:gd name="connsiteX10" fmla="*/ 946550 w 2123675"/>
                <a:gd name="connsiteY10" fmla="*/ 2098936 h 2123675"/>
                <a:gd name="connsiteX11" fmla="*/ 871669 w 2123675"/>
                <a:gd name="connsiteY11" fmla="*/ 1780385 h 2123675"/>
                <a:gd name="connsiteX12" fmla="*/ 534642 w 2123675"/>
                <a:gd name="connsiteY12" fmla="*/ 1585802 h 2123675"/>
                <a:gd name="connsiteX13" fmla="*/ 221328 w 2123675"/>
                <a:gd name="connsiteY13" fmla="*/ 1680229 h 2123675"/>
                <a:gd name="connsiteX14" fmla="*/ 106040 w 2123675"/>
                <a:gd name="connsiteY14" fmla="*/ 1480545 h 2123675"/>
                <a:gd name="connsiteX15" fmla="*/ 344473 w 2123675"/>
                <a:gd name="connsiteY15" fmla="*/ 1256420 h 2123675"/>
                <a:gd name="connsiteX16" fmla="*/ 344473 w 2123675"/>
                <a:gd name="connsiteY16" fmla="*/ 867255 h 2123675"/>
                <a:gd name="connsiteX17" fmla="*/ 106040 w 2123675"/>
                <a:gd name="connsiteY17" fmla="*/ 643130 h 2123675"/>
                <a:gd name="connsiteX18" fmla="*/ 221328 w 2123675"/>
                <a:gd name="connsiteY18" fmla="*/ 443446 h 2123675"/>
                <a:gd name="connsiteX19" fmla="*/ 534642 w 2123675"/>
                <a:gd name="connsiteY19" fmla="*/ 537873 h 2123675"/>
                <a:gd name="connsiteX20" fmla="*/ 871669 w 2123675"/>
                <a:gd name="connsiteY20" fmla="*/ 343290 h 2123675"/>
                <a:gd name="connsiteX21" fmla="*/ 946550 w 2123675"/>
                <a:gd name="connsiteY21" fmla="*/ 24739 h 2123675"/>
                <a:gd name="connsiteX22" fmla="*/ 1177125 w 2123675"/>
                <a:gd name="connsiteY22" fmla="*/ 24739 h 2123675"/>
                <a:gd name="connsiteX23" fmla="*/ 1252006 w 2123675"/>
                <a:gd name="connsiteY23" fmla="*/ 343290 h 2123675"/>
                <a:gd name="connsiteX24" fmla="*/ 1589033 w 2123675"/>
                <a:gd name="connsiteY24" fmla="*/ 537873 h 212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23675" h="2123675">
                  <a:moveTo>
                    <a:pt x="1366897" y="537190"/>
                  </a:moveTo>
                  <a:lnTo>
                    <a:pt x="1594045" y="396507"/>
                  </a:lnTo>
                  <a:lnTo>
                    <a:pt x="1727168" y="529630"/>
                  </a:lnTo>
                  <a:lnTo>
                    <a:pt x="1586485" y="756778"/>
                  </a:lnTo>
                  <a:cubicBezTo>
                    <a:pt x="1640670" y="849967"/>
                    <a:pt x="1669056" y="955907"/>
                    <a:pt x="1668725" y="1063703"/>
                  </a:cubicBezTo>
                  <a:lnTo>
                    <a:pt x="1904134" y="1190078"/>
                  </a:lnTo>
                  <a:lnTo>
                    <a:pt x="1855408" y="1371927"/>
                  </a:lnTo>
                  <a:lnTo>
                    <a:pt x="1588350" y="1363666"/>
                  </a:lnTo>
                  <a:cubicBezTo>
                    <a:pt x="1534739" y="1457186"/>
                    <a:pt x="1457186" y="1534739"/>
                    <a:pt x="1363666" y="1588351"/>
                  </a:cubicBezTo>
                  <a:lnTo>
                    <a:pt x="1371926" y="1855408"/>
                  </a:lnTo>
                  <a:lnTo>
                    <a:pt x="1190078" y="1904134"/>
                  </a:lnTo>
                  <a:lnTo>
                    <a:pt x="1063703" y="1668725"/>
                  </a:lnTo>
                  <a:cubicBezTo>
                    <a:pt x="955907" y="1669057"/>
                    <a:pt x="849967" y="1640670"/>
                    <a:pt x="756778" y="1586485"/>
                  </a:cubicBezTo>
                  <a:lnTo>
                    <a:pt x="529630" y="1727168"/>
                  </a:lnTo>
                  <a:lnTo>
                    <a:pt x="396507" y="1594045"/>
                  </a:lnTo>
                  <a:lnTo>
                    <a:pt x="537190" y="1366897"/>
                  </a:lnTo>
                  <a:cubicBezTo>
                    <a:pt x="483005" y="1273708"/>
                    <a:pt x="454619" y="1167768"/>
                    <a:pt x="454950" y="1059972"/>
                  </a:cubicBezTo>
                  <a:lnTo>
                    <a:pt x="219541" y="933597"/>
                  </a:lnTo>
                  <a:lnTo>
                    <a:pt x="268267" y="751748"/>
                  </a:lnTo>
                  <a:lnTo>
                    <a:pt x="535325" y="760009"/>
                  </a:lnTo>
                  <a:cubicBezTo>
                    <a:pt x="588936" y="666489"/>
                    <a:pt x="666489" y="588936"/>
                    <a:pt x="760009" y="535324"/>
                  </a:cubicBezTo>
                  <a:lnTo>
                    <a:pt x="751749" y="268267"/>
                  </a:lnTo>
                  <a:lnTo>
                    <a:pt x="933597" y="219541"/>
                  </a:lnTo>
                  <a:lnTo>
                    <a:pt x="1059972" y="454950"/>
                  </a:lnTo>
                  <a:cubicBezTo>
                    <a:pt x="1167768" y="454618"/>
                    <a:pt x="1273708" y="483005"/>
                    <a:pt x="1366897" y="537190"/>
                  </a:cubicBez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606" tIns="752606" rIns="752607" bIns="752607" numCol="1" spcCol="1270" anchor="ctr" anchorCtr="false">
              <a:noAutofit/>
            </a:bodyPr>
            <a:lstStyle/>
            <a:p>
              <a:pPr algn="ctr" defTabSz="1266825">
                <a:lnSpc>
                  <a:spcPct val="90000"/>
                </a:lnSpc>
                <a:spcAft>
                  <a:spcPct val="35000"/>
                </a:spcAft>
              </a:pPr>
              <a:endParaRPr lang="en-GB" sz="2900" dirty="0">
                <a:solidFill>
                  <a:schemeClr val="tx1">
                    <a:lumMod val="75000"/>
                    <a:lumOff val="25000"/>
                  </a:schemeClr>
                </a:solidFill>
              </a:endParaRPr>
            </a:p>
          </p:txBody>
        </p:sp>
        <p:sp>
          <p:nvSpPr>
            <p:cNvPr id="148" name="Circular Arrow 13"/>
            <p:cNvSpPr/>
            <p:nvPr/>
          </p:nvSpPr>
          <p:spPr>
            <a:xfrm>
              <a:off x="3362" y="3065"/>
              <a:ext cx="3385" cy="3385"/>
            </a:xfrm>
            <a:prstGeom prst="circularArrow">
              <a:avLst>
                <a:gd name="adj1" fmla="val 4688"/>
                <a:gd name="adj2" fmla="val 299029"/>
                <a:gd name="adj3" fmla="val 2539295"/>
                <a:gd name="adj4" fmla="val 15812321"/>
                <a:gd name="adj5" fmla="val 5469"/>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9" name="Shape 14"/>
            <p:cNvSpPr/>
            <p:nvPr/>
          </p:nvSpPr>
          <p:spPr>
            <a:xfrm>
              <a:off x="1674" y="2416"/>
              <a:ext cx="2459" cy="2460"/>
            </a:xfrm>
            <a:prstGeom prst="leftCircularArrow">
              <a:avLst>
                <a:gd name="adj1" fmla="val 6452"/>
                <a:gd name="adj2" fmla="val 429999"/>
                <a:gd name="adj3" fmla="val 10489124"/>
                <a:gd name="adj4" fmla="val 14837806"/>
                <a:gd name="adj5" fmla="val 7527"/>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6" name="Circular Arrow 15"/>
            <p:cNvSpPr/>
            <p:nvPr/>
          </p:nvSpPr>
          <p:spPr>
            <a:xfrm>
              <a:off x="2656" y="1102"/>
              <a:ext cx="2651" cy="2652"/>
            </a:xfrm>
            <a:prstGeom prst="circularArrow">
              <a:avLst>
                <a:gd name="adj1" fmla="val 5984"/>
                <a:gd name="adj2" fmla="val 394124"/>
                <a:gd name="adj3" fmla="val 13313824"/>
                <a:gd name="adj4" fmla="val 10508221"/>
                <a:gd name="adj5" fmla="val 6981"/>
              </a:avLst>
            </a:prstGeom>
            <a:solidFill>
              <a:schemeClr val="bg1">
                <a:lumMod val="6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 name="组合 168"/>
            <p:cNvGrpSpPr/>
            <p:nvPr/>
          </p:nvGrpSpPr>
          <p:grpSpPr>
            <a:xfrm>
              <a:off x="2098" y="4949"/>
              <a:ext cx="1513" cy="2730"/>
              <a:chOff x="6660137" y="2870008"/>
              <a:chExt cx="960900" cy="1913939"/>
            </a:xfrm>
            <a:solidFill>
              <a:schemeClr val="accent1"/>
            </a:solidFill>
          </p:grpSpPr>
          <p:sp>
            <p:nvSpPr>
              <p:cNvPr id="170" name="Freeform 254"/>
              <p:cNvSpPr/>
              <p:nvPr/>
            </p:nvSpPr>
            <p:spPr bwMode="auto">
              <a:xfrm>
                <a:off x="6759516" y="2870008"/>
                <a:ext cx="478886" cy="229617"/>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121882" tIns="60941" rIns="121882" bIns="60941" numCol="1" anchor="t" anchorCtr="false" compatLnSpc="true"/>
              <a:lstStyle/>
              <a:p>
                <a:endParaRPr lang="id-ID" sz="1900" dirty="0"/>
              </a:p>
            </p:txBody>
          </p:sp>
          <p:sp>
            <p:nvSpPr>
              <p:cNvPr id="171" name="Freeform 255"/>
              <p:cNvSpPr/>
              <p:nvPr/>
            </p:nvSpPr>
            <p:spPr bwMode="auto">
              <a:xfrm>
                <a:off x="6660137" y="2941995"/>
                <a:ext cx="960900" cy="1841952"/>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121882" tIns="60941" rIns="121882" bIns="60941" numCol="1" anchor="t" anchorCtr="false" compatLnSpc="true"/>
              <a:lstStyle/>
              <a:p>
                <a:endParaRPr lang="id-ID" sz="1900" dirty="0"/>
              </a:p>
            </p:txBody>
          </p:sp>
          <p:sp>
            <p:nvSpPr>
              <p:cNvPr id="172" name="Freeform 256"/>
              <p:cNvSpPr/>
              <p:nvPr/>
            </p:nvSpPr>
            <p:spPr bwMode="auto">
              <a:xfrm>
                <a:off x="6784586" y="3143035"/>
                <a:ext cx="394073" cy="213068"/>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121882" tIns="60941" rIns="121882" bIns="60941" numCol="1" anchor="t" anchorCtr="false" compatLnSpc="true"/>
              <a:lstStyle/>
              <a:p>
                <a:endParaRPr lang="id-ID" sz="1900" dirty="0"/>
              </a:p>
            </p:txBody>
          </p:sp>
        </p:grpSp>
      </p:grpSp>
      <p:sp>
        <p:nvSpPr>
          <p:cNvPr id="26" name="TextBox 25"/>
          <p:cNvSpPr txBox="true"/>
          <p:nvPr/>
        </p:nvSpPr>
        <p:spPr>
          <a:xfrm>
            <a:off x="3420110" y="1635760"/>
            <a:ext cx="4763135" cy="1567180"/>
          </a:xfrm>
          <a:prstGeom prst="rect">
            <a:avLst/>
          </a:prstGeom>
          <a:noFill/>
        </p:spPr>
        <p:txBody>
          <a:bodyPr wrap="square" lIns="91430" tIns="45715" rIns="91430" bIns="45715" rtlCol="0">
            <a:spAutoFit/>
          </a:bodyPr>
          <a:lstStyle/>
          <a:p>
            <a:pPr algn="l">
              <a:lnSpc>
                <a:spcPct val="150000"/>
              </a:lnSpc>
            </a:pPr>
            <a:r>
              <a:rPr lang="en-US" altLang="zh-CN" sz="1600" b="1" dirty="0">
                <a:solidFill>
                  <a:schemeClr val="bg1">
                    <a:lumMod val="50000"/>
                  </a:schemeClr>
                </a:solidFill>
                <a:latin typeface="Microsoft YaHei" panose="020B0503020204020204" pitchFamily="34" charset="-122"/>
                <a:ea typeface="Microsoft YaHei" panose="020B0503020204020204" pitchFamily="34" charset="-122"/>
              </a:rPr>
              <a:t>       </a:t>
            </a:r>
            <a:r>
              <a:rPr lang="en-US" altLang="zh-CN" sz="1600" dirty="0">
                <a:latin typeface="Arial" panose="02080604020202020204" pitchFamily="34" charset="0"/>
                <a:ea typeface="Microsoft YaHei" panose="020B0503020204020204" pitchFamily="34" charset="-122"/>
                <a:sym typeface="Arial" panose="02080604020202020204" pitchFamily="34" charset="0"/>
              </a:rPr>
              <a:t>小规模纳税人</a:t>
            </a:r>
            <a:r>
              <a:rPr lang="zh-CN" altLang="en-US" sz="1600" dirty="0">
                <a:latin typeface="Arial" panose="02080604020202020204" pitchFamily="34" charset="0"/>
                <a:ea typeface="Microsoft YaHei" panose="020B0503020204020204" pitchFamily="34" charset="-122"/>
                <a:sym typeface="Arial" panose="02080604020202020204" pitchFamily="34" charset="0"/>
              </a:rPr>
              <a:t>无论</a:t>
            </a:r>
            <a:r>
              <a:rPr lang="en-US" altLang="zh-CN" sz="1600" dirty="0">
                <a:latin typeface="Arial" panose="02080604020202020204" pitchFamily="34" charset="0"/>
                <a:ea typeface="Microsoft YaHei" panose="020B0503020204020204" pitchFamily="34" charset="-122"/>
                <a:sym typeface="Arial" panose="02080604020202020204" pitchFamily="34" charset="0"/>
              </a:rPr>
              <a:t>销售多</a:t>
            </a:r>
            <a:r>
              <a:rPr lang="zh-CN" altLang="en-US" sz="1600" dirty="0">
                <a:latin typeface="Arial" panose="02080604020202020204" pitchFamily="34" charset="0"/>
                <a:ea typeface="Microsoft YaHei" panose="020B0503020204020204" pitchFamily="34" charset="-122"/>
                <a:sym typeface="Arial" panose="02080604020202020204" pitchFamily="34" charset="0"/>
              </a:rPr>
              <a:t>少</a:t>
            </a:r>
            <a:r>
              <a:rPr lang="en-US" altLang="zh-CN" sz="1600" dirty="0">
                <a:latin typeface="Arial" panose="02080604020202020204" pitchFamily="34" charset="0"/>
                <a:ea typeface="Microsoft YaHei" panose="020B0503020204020204" pitchFamily="34" charset="-122"/>
                <a:sym typeface="Arial" panose="02080604020202020204" pitchFamily="34" charset="0"/>
              </a:rPr>
              <a:t>种货物，</a:t>
            </a:r>
            <a:r>
              <a:rPr lang="zh-CN" altLang="en-US" sz="1600" dirty="0">
                <a:latin typeface="Arial" panose="02080604020202020204" pitchFamily="34" charset="0"/>
                <a:ea typeface="Microsoft YaHei" panose="020B0503020204020204" pitchFamily="34" charset="-122"/>
                <a:sym typeface="Arial" panose="02080604020202020204" pitchFamily="34" charset="0"/>
              </a:rPr>
              <a:t>且</a:t>
            </a:r>
            <a:r>
              <a:rPr lang="en-US" altLang="zh-CN" sz="1600" dirty="0">
                <a:latin typeface="Arial" panose="02080604020202020204" pitchFamily="34" charset="0"/>
                <a:ea typeface="Microsoft YaHei" panose="020B0503020204020204" pitchFamily="34" charset="-122"/>
                <a:sym typeface="Arial" panose="02080604020202020204" pitchFamily="34" charset="0"/>
              </a:rPr>
              <a:t>每种货物销售额</a:t>
            </a:r>
            <a:r>
              <a:rPr lang="zh-CN" altLang="en-US" sz="1600" dirty="0">
                <a:latin typeface="Arial" panose="02080604020202020204" pitchFamily="34" charset="0"/>
                <a:ea typeface="Microsoft YaHei" panose="020B0503020204020204" pitchFamily="34" charset="-122"/>
                <a:sym typeface="Arial" panose="02080604020202020204" pitchFamily="34" charset="0"/>
              </a:rPr>
              <a:t>是否相同</a:t>
            </a:r>
            <a:r>
              <a:rPr lang="en-US" altLang="zh-CN" sz="1600" dirty="0">
                <a:latin typeface="Arial" panose="02080604020202020204" pitchFamily="34" charset="0"/>
                <a:ea typeface="Microsoft YaHei" panose="020B0503020204020204" pitchFamily="34" charset="-122"/>
                <a:sym typeface="Arial" panose="02080604020202020204" pitchFamily="34" charset="0"/>
              </a:rPr>
              <a:t>，</a:t>
            </a:r>
            <a:r>
              <a:rPr lang="zh-CN" altLang="en-US" sz="1600" dirty="0">
                <a:latin typeface="Arial" panose="02080604020202020204" pitchFamily="34" charset="0"/>
                <a:ea typeface="Microsoft YaHei" panose="020B0503020204020204" pitchFamily="34" charset="-122"/>
                <a:sym typeface="Arial" panose="02080604020202020204" pitchFamily="34" charset="0"/>
              </a:rPr>
              <a:t>只要合计</a:t>
            </a:r>
            <a:r>
              <a:rPr lang="en-US" altLang="zh-CN" sz="1600" dirty="0">
                <a:latin typeface="Arial" panose="02080604020202020204" pitchFamily="34" charset="0"/>
                <a:ea typeface="Microsoft YaHei" panose="020B0503020204020204" pitchFamily="34" charset="-122"/>
                <a:sym typeface="Arial" panose="02080604020202020204" pitchFamily="34" charset="0"/>
              </a:rPr>
              <a:t>销售额</a:t>
            </a:r>
            <a:r>
              <a:rPr lang="zh-CN" altLang="zh-CN" sz="1600" dirty="0">
                <a:latin typeface="Arial" panose="02080604020202020204" pitchFamily="34" charset="0"/>
                <a:ea typeface="Microsoft YaHei" panose="020B0503020204020204" pitchFamily="34" charset="-122"/>
                <a:sym typeface="Arial" panose="02080604020202020204" pitchFamily="34" charset="0"/>
              </a:rPr>
              <a:t>在</a:t>
            </a:r>
            <a:r>
              <a:rPr lang="en-US" altLang="zh-CN" sz="1600" dirty="0">
                <a:latin typeface="Arial" panose="02080604020202020204" pitchFamily="34" charset="0"/>
                <a:ea typeface="Microsoft YaHei" panose="020B0503020204020204" pitchFamily="34" charset="-122"/>
                <a:sym typeface="Arial" panose="02080604020202020204" pitchFamily="34" charset="0"/>
              </a:rPr>
              <a:t>15万元（季度销售额未超过45万元）以下（含本数）就可以免征增值税</a:t>
            </a:r>
            <a:r>
              <a:rPr lang="zh-CN" sz="1600" dirty="0">
                <a:solidFill>
                  <a:schemeClr val="tx1"/>
                </a:solidFill>
                <a:latin typeface="Microsoft YaHei" panose="020B0503020204020204" pitchFamily="34" charset="-122"/>
                <a:ea typeface="Microsoft YaHei" panose="020B0503020204020204" pitchFamily="34" charset="-122"/>
              </a:rPr>
              <a:t>。</a:t>
            </a:r>
            <a:endParaRPr lang="zh-CN" sz="1600" dirty="0">
              <a:solidFill>
                <a:schemeClr val="tx1"/>
              </a:solidFill>
              <a:latin typeface="Microsoft YaHei" panose="020B0503020204020204" pitchFamily="34" charset="-122"/>
              <a:ea typeface="Microsoft YaHei" panose="020B0503020204020204" pitchFamily="34" charset="-122"/>
            </a:endParaRPr>
          </a:p>
        </p:txBody>
      </p:sp>
      <p:grpSp>
        <p:nvGrpSpPr>
          <p:cNvPr id="18" name="组合 17"/>
          <p:cNvGrpSpPr/>
          <p:nvPr/>
        </p:nvGrpSpPr>
        <p:grpSpPr>
          <a:xfrm>
            <a:off x="854075" y="187960"/>
            <a:ext cx="902335" cy="568960"/>
            <a:chOff x="1345" y="296"/>
            <a:chExt cx="1421" cy="896"/>
          </a:xfrm>
        </p:grpSpPr>
        <p:pic>
          <p:nvPicPr>
            <p:cNvPr id="16" name="图片 15"/>
            <p:cNvPicPr>
              <a:picLocks noChangeAspect="true"/>
            </p:cNvPicPr>
            <p:nvPr/>
          </p:nvPicPr>
          <p:blipFill>
            <a:blip r:embed="rId1"/>
            <a:stretch>
              <a:fillRect/>
            </a:stretch>
          </p:blipFill>
          <p:spPr>
            <a:xfrm rot="1740000">
              <a:off x="1766" y="296"/>
              <a:ext cx="1000" cy="896"/>
            </a:xfrm>
            <a:prstGeom prst="rect">
              <a:avLst/>
            </a:prstGeom>
          </p:spPr>
        </p:pic>
        <p:pic>
          <p:nvPicPr>
            <p:cNvPr id="17" name="图片 16"/>
            <p:cNvPicPr>
              <a:picLocks noChangeAspect="true"/>
            </p:cNvPicPr>
            <p:nvPr/>
          </p:nvPicPr>
          <p:blipFill>
            <a:blip r:embed="rId2"/>
            <a:stretch>
              <a:fillRect/>
            </a:stretch>
          </p:blipFill>
          <p:spPr>
            <a:xfrm rot="1740000">
              <a:off x="1345" y="306"/>
              <a:ext cx="451" cy="413"/>
            </a:xfrm>
            <a:prstGeom prst="rect">
              <a:avLst/>
            </a:prstGeom>
          </p:spPr>
        </p:pic>
      </p:grpSp>
      <p:sp>
        <p:nvSpPr>
          <p:cNvPr id="3" name="文本框 2"/>
          <p:cNvSpPr txBox="true"/>
          <p:nvPr/>
        </p:nvSpPr>
        <p:spPr>
          <a:xfrm>
            <a:off x="1113790" y="267335"/>
            <a:ext cx="1452880" cy="398780"/>
          </a:xfrm>
          <a:prstGeom prst="rect">
            <a:avLst/>
          </a:prstGeom>
          <a:noFill/>
        </p:spPr>
        <p:txBody>
          <a:bodyPr wrap="none" rtlCol="0" anchor="t">
            <a:spAutoFit/>
          </a:bodyPr>
          <a:p>
            <a:r>
              <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rPr>
              <a:t>问题四解答</a:t>
            </a:r>
            <a:endParaRPr lang="zh-CN" sz="2000" dirty="0">
              <a:solidFill>
                <a:schemeClr val="tx1"/>
              </a:solidFill>
              <a:latin typeface="Arial" panose="02080604020202020204" pitchFamily="34" charset="0"/>
              <a:ea typeface="Microsoft YaHei" panose="020B0503020204020204" pitchFamily="34" charset="-122"/>
              <a:sym typeface="Arial" panose="0208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bldLst>
      <p:bldP spid="26" grpId="0"/>
    </p:bldLst>
  </p:timing>
</p:sld>
</file>

<file path=ppt/theme/theme1.xml><?xml version="1.0" encoding="utf-8"?>
<a:theme xmlns:a="http://schemas.openxmlformats.org/drawingml/2006/main" name="第一PPT，www.1ppt.com">
  <a:themeElements>
    <a:clrScheme name="自定义 18">
      <a:dk1>
        <a:sysClr val="windowText" lastClr="000000"/>
      </a:dk1>
      <a:lt1>
        <a:sysClr val="window" lastClr="FFFFFF"/>
      </a:lt1>
      <a:dk2>
        <a:srgbClr val="5A6378"/>
      </a:dk2>
      <a:lt2>
        <a:srgbClr val="7F7F7F"/>
      </a:lt2>
      <a:accent1>
        <a:srgbClr val="0070C0"/>
      </a:accent1>
      <a:accent2>
        <a:srgbClr val="00B0F0"/>
      </a:accent2>
      <a:accent3>
        <a:srgbClr val="0070C0"/>
      </a:accent3>
      <a:accent4>
        <a:srgbClr val="00B0F0"/>
      </a:accent4>
      <a:accent5>
        <a:srgbClr val="0070C0"/>
      </a:accent5>
      <a:accent6>
        <a:srgbClr val="00B0F0"/>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4012</Words>
  <Application>WPS 演示</Application>
  <PresentationFormat>全屏显示(16:9)</PresentationFormat>
  <Paragraphs>154</Paragraphs>
  <Slides>31</Slides>
  <Notes>23</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31</vt:i4>
      </vt:variant>
    </vt:vector>
  </HeadingPairs>
  <TitlesOfParts>
    <vt:vector size="47" baseType="lpstr">
      <vt:lpstr>Arial</vt:lpstr>
      <vt:lpstr>宋体</vt:lpstr>
      <vt:lpstr>Wingdings</vt:lpstr>
      <vt:lpstr>Nimbus Roman No9 L</vt:lpstr>
      <vt:lpstr>Microsoft YaHei</vt:lpstr>
      <vt:lpstr>黑体</vt:lpstr>
      <vt:lpstr>方正正黑简体</vt:lpstr>
      <vt:lpstr>方正黑体_GBK</vt:lpstr>
      <vt:lpstr>Calibri</vt:lpstr>
      <vt:lpstr>微软雅黑</vt:lpstr>
      <vt:lpstr>宋体</vt:lpstr>
      <vt:lpstr>Arial Unicode MS</vt:lpstr>
      <vt:lpstr>DejaVu Sans</vt:lpstr>
      <vt:lpstr>方正书宋_GBK</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蓝色曲线</dc:title>
  <dc:creator>第一PPT</dc:creator>
  <cp:keywords>www.1ppt.com</cp:keywords>
  <dc:description>www.1ppt.com</dc:description>
  <cp:lastModifiedBy>nfg</cp:lastModifiedBy>
  <cp:revision>480</cp:revision>
  <dcterms:created xsi:type="dcterms:W3CDTF">2021-10-08T03:46:24Z</dcterms:created>
  <dcterms:modified xsi:type="dcterms:W3CDTF">2021-10-08T03:46:24Z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2052-11.8.2.10183</vt:lpwstr>
  </property>
  <property fmtid="{D5CDD505-2E9C-101B-9397-08002B2CF9AE}" pid="3" name="ICV">
    <vt:lpwstr>B126D9898B84448288662BDA250B3074</vt:lpwstr>
  </property>
</Properties>
</file>