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embedTrueTypeFonts="1" saveSubsetFonts="1">
  <p:sldMasterIdLst>
    <p:sldMasterId id="2147483648" r:id="rId1"/>
  </p:sldMasterIdLst>
  <p:notesMasterIdLst>
    <p:notesMasterId r:id="rId4"/>
  </p:notesMasterIdLst>
  <p:handoutMasterIdLst>
    <p:handoutMasterId r:id="rId72"/>
  </p:handoutMasterIdLst>
  <p:sldIdLst>
    <p:sldId id="301" r:id="rId3"/>
    <p:sldId id="393" r:id="rId5"/>
    <p:sldId id="865" r:id="rId6"/>
    <p:sldId id="866" r:id="rId7"/>
    <p:sldId id="808" r:id="rId8"/>
    <p:sldId id="867" r:id="rId9"/>
    <p:sldId id="809" r:id="rId10"/>
    <p:sldId id="868" r:id="rId11"/>
    <p:sldId id="810" r:id="rId12"/>
    <p:sldId id="738" r:id="rId13"/>
    <p:sldId id="870" r:id="rId14"/>
    <p:sldId id="807" r:id="rId15"/>
    <p:sldId id="871" r:id="rId16"/>
    <p:sldId id="841" r:id="rId17"/>
    <p:sldId id="760" r:id="rId18"/>
    <p:sldId id="762" r:id="rId19"/>
    <p:sldId id="873" r:id="rId20"/>
    <p:sldId id="874" r:id="rId21"/>
    <p:sldId id="813" r:id="rId22"/>
    <p:sldId id="852" r:id="rId23"/>
    <p:sldId id="875" r:id="rId24"/>
    <p:sldId id="876" r:id="rId25"/>
    <p:sldId id="877" r:id="rId26"/>
    <p:sldId id="878" r:id="rId27"/>
    <p:sldId id="857" r:id="rId28"/>
    <p:sldId id="766" r:id="rId29"/>
    <p:sldId id="879" r:id="rId30"/>
    <p:sldId id="880" r:id="rId31"/>
    <p:sldId id="881" r:id="rId32"/>
    <p:sldId id="882" r:id="rId33"/>
    <p:sldId id="883" r:id="rId34"/>
    <p:sldId id="884" r:id="rId35"/>
    <p:sldId id="821" r:id="rId36"/>
    <p:sldId id="845" r:id="rId37"/>
    <p:sldId id="776" r:id="rId38"/>
    <p:sldId id="885" r:id="rId39"/>
    <p:sldId id="886" r:id="rId40"/>
    <p:sldId id="887" r:id="rId41"/>
    <p:sldId id="888" r:id="rId42"/>
    <p:sldId id="889" r:id="rId43"/>
    <p:sldId id="890" r:id="rId44"/>
    <p:sldId id="782" r:id="rId45"/>
    <p:sldId id="891" r:id="rId46"/>
    <p:sldId id="892" r:id="rId47"/>
    <p:sldId id="893" r:id="rId48"/>
    <p:sldId id="894" r:id="rId49"/>
    <p:sldId id="833" r:id="rId50"/>
    <p:sldId id="834" r:id="rId51"/>
    <p:sldId id="895" r:id="rId52"/>
    <p:sldId id="896" r:id="rId53"/>
    <p:sldId id="897" r:id="rId54"/>
    <p:sldId id="898" r:id="rId55"/>
    <p:sldId id="899" r:id="rId56"/>
    <p:sldId id="900" r:id="rId57"/>
    <p:sldId id="789" r:id="rId58"/>
    <p:sldId id="902" r:id="rId59"/>
    <p:sldId id="903" r:id="rId60"/>
    <p:sldId id="904" r:id="rId61"/>
    <p:sldId id="847" r:id="rId62"/>
    <p:sldId id="905" r:id="rId63"/>
    <p:sldId id="906" r:id="rId64"/>
    <p:sldId id="851" r:id="rId65"/>
    <p:sldId id="858" r:id="rId66"/>
    <p:sldId id="907" r:id="rId67"/>
    <p:sldId id="908" r:id="rId68"/>
    <p:sldId id="909" r:id="rId69"/>
    <p:sldId id="863" r:id="rId70"/>
    <p:sldId id="612" r:id="rId71"/>
  </p:sldIdLst>
  <p:sldSz cx="9144000" cy="5143500" type="screen16x9"/>
  <p:notesSz cx="6858000" cy="9144000"/>
  <p:embeddedFontLst>
    <p:embeddedFont>
      <p:font typeface="Calibri" panose="020F0502020204030204" pitchFamily="34" charset="0"/>
      <p:regular r:id="rId76"/>
      <p:bold r:id="rId77"/>
      <p:italic r:id="rId78"/>
      <p:boldItalic r:id="rId79"/>
    </p:embeddedFont>
    <p:embeddedFont>
      <p:font typeface="微软雅黑" panose="020B0503020204020204" pitchFamily="34" charset="-122"/>
      <p:regular r:id="rId80"/>
    </p:embeddedFont>
    <p:embeddedFont>
      <p:font typeface="隶书" panose="02010509060101010101" pitchFamily="49" charset="-122"/>
      <p:regular r:id="rId81"/>
    </p:embeddedFont>
  </p:embeddedFontLst>
  <p:defaultTextStyle>
    <a:defPPr>
      <a:defRPr lang="zh-CN"/>
    </a:defPPr>
    <a:lvl1pPr algn="l" rtl="0" fontAlgn="base">
      <a:spcBef>
        <a:spcPct val="0"/>
      </a:spcBef>
      <a:spcAft>
        <a:spcPct val="0"/>
      </a:spcAft>
      <a:defRPr b="1"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b="1"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b="1"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b="1"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b="1"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b="1"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b="1"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b="1"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b="1"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00"/>
    <a:srgbClr val="FF0000"/>
    <a:srgbClr val="FCFCFC"/>
    <a:srgbClr val="D43E01"/>
    <a:srgbClr val="EED56C"/>
    <a:srgbClr val="E8EAE9"/>
    <a:srgbClr val="CCD0D1"/>
    <a:srgbClr val="D7D9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62" autoAdjust="0"/>
  </p:normalViewPr>
  <p:slideViewPr>
    <p:cSldViewPr>
      <p:cViewPr>
        <p:scale>
          <a:sx n="60" d="100"/>
          <a:sy n="60" d="100"/>
        </p:scale>
        <p:origin x="-3084" y="-1584"/>
      </p:cViewPr>
      <p:guideLst>
        <p:guide orient="horz" pos="1581"/>
        <p:guide pos="2934"/>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57" d="100"/>
          <a:sy n="57" d="100"/>
        </p:scale>
        <p:origin x="-2556" y="-78"/>
      </p:cViewPr>
      <p:guideLst>
        <p:guide orient="horz" pos="2811"/>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1" Type="http://schemas.openxmlformats.org/officeDocument/2006/relationships/font" Target="fonts/font6.fntdata"/><Relationship Id="rId80" Type="http://schemas.openxmlformats.org/officeDocument/2006/relationships/font" Target="fonts/font5.fntdata"/><Relationship Id="rId8" Type="http://schemas.openxmlformats.org/officeDocument/2006/relationships/slide" Target="slides/slide5.xml"/><Relationship Id="rId79" Type="http://schemas.openxmlformats.org/officeDocument/2006/relationships/font" Target="fonts/font4.fntdata"/><Relationship Id="rId78" Type="http://schemas.openxmlformats.org/officeDocument/2006/relationships/font" Target="fonts/font3.fntdata"/><Relationship Id="rId77" Type="http://schemas.openxmlformats.org/officeDocument/2006/relationships/font" Target="fonts/font2.fntdata"/><Relationship Id="rId76" Type="http://schemas.openxmlformats.org/officeDocument/2006/relationships/font" Target="fonts/font1.fntdata"/><Relationship Id="rId75" Type="http://schemas.openxmlformats.org/officeDocument/2006/relationships/tableStyles" Target="tableStyles.xml"/><Relationship Id="rId74" Type="http://schemas.openxmlformats.org/officeDocument/2006/relationships/viewProps" Target="viewProps.xml"/><Relationship Id="rId73" Type="http://schemas.openxmlformats.org/officeDocument/2006/relationships/presProps" Target="presProps.xml"/><Relationship Id="rId72" Type="http://schemas.openxmlformats.org/officeDocument/2006/relationships/handoutMaster" Target="handoutMasters/handoutMaster1.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2476ED-B897-4509-8C86-1CAF6836DF9A}"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5E2D91-4DD7-4B3C-8FC9-1DE944A33EF7}"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a:ea typeface="微软雅黑" panose="020B0503020204020204" pitchFamily="34"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a:ea typeface="微软雅黑" panose="020B0503020204020204" pitchFamily="34" charset="-122"/>
              </a:defRPr>
            </a:lvl1pPr>
          </a:lstStyle>
          <a:p>
            <a:pPr>
              <a:defRPr/>
            </a:pPr>
            <a:fld id="{03A4F3BB-163D-44C7-846C-45893E59B959}" type="datetimeFigureOut">
              <a:rPr lang="zh-CN" altLang="en-US"/>
            </a:fld>
            <a:endParaRPr lang="zh-CN" altLang="en-US" dirty="0"/>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dirty="0" smtClean="0"/>
              <a:t>单击此处编辑母版文本样式</a:t>
            </a:r>
            <a:endParaRPr lang="zh-CN" altLang="en-US" noProof="0" dirty="0" smtClean="0"/>
          </a:p>
          <a:p>
            <a:pPr lvl="1"/>
            <a:r>
              <a:rPr lang="zh-CN" altLang="en-US" noProof="0" dirty="0" smtClean="0"/>
              <a:t>第二级</a:t>
            </a:r>
            <a:endParaRPr lang="zh-CN" altLang="en-US" noProof="0" dirty="0" smtClean="0"/>
          </a:p>
          <a:p>
            <a:pPr lvl="2"/>
            <a:r>
              <a:rPr lang="zh-CN" altLang="en-US" noProof="0" dirty="0" smtClean="0"/>
              <a:t>第三级</a:t>
            </a:r>
            <a:endParaRPr lang="zh-CN" altLang="en-US" noProof="0" dirty="0" smtClean="0"/>
          </a:p>
          <a:p>
            <a:pPr lvl="3"/>
            <a:r>
              <a:rPr lang="zh-CN" altLang="en-US" noProof="0" dirty="0" smtClean="0"/>
              <a:t>第四级</a:t>
            </a:r>
            <a:endParaRPr lang="zh-CN" altLang="en-US" noProof="0" dirty="0" smtClean="0"/>
          </a:p>
          <a:p>
            <a:pPr lvl="4"/>
            <a:r>
              <a:rPr lang="zh-CN" altLang="en-US" noProof="0" dirty="0" smtClean="0"/>
              <a:t>第五级</a:t>
            </a:r>
            <a:endParaRPr lang="zh-CN" altLang="en-US" noProof="0"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a:ea typeface="微软雅黑" panose="020B0503020204020204" pitchFamily="34"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a:ea typeface="微软雅黑" panose="020B0503020204020204" pitchFamily="34" charset="-122"/>
              </a:defRPr>
            </a:lvl1pPr>
          </a:lstStyle>
          <a:p>
            <a:pPr>
              <a:defRPr/>
            </a:pPr>
            <a:fld id="{52961674-FFE2-44D0-9D75-08C535A914E3}" type="slidenum">
              <a:rPr lang="zh-CN" altLang="en-US"/>
            </a:fld>
            <a:endParaRPr lang="zh-CN"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1pPr>
    <a:lvl2pPr marL="4572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2pPr>
    <a:lvl3pPr marL="9144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3pPr>
    <a:lvl4pPr marL="13716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4pPr>
    <a:lvl5pPr marL="18288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p:cNvSpPr>
          <p:nvPr>
            <p:ph type="sldImg"/>
          </p:nvPr>
        </p:nvSpPr>
        <p:spPr bwMode="auto">
          <a:noFill/>
          <a:ln>
            <a:solidFill>
              <a:srgbClr val="000000"/>
            </a:solidFill>
            <a:miter lim="800000"/>
          </a:ln>
        </p:spPr>
      </p:sp>
      <p:sp>
        <p:nvSpPr>
          <p:cNvPr id="6146"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今天，我主讲的课题是</a:t>
            </a:r>
            <a:r>
              <a:rPr lang="en-US" altLang="zh-CN" dirty="0" smtClean="0"/>
              <a:t>《</a:t>
            </a:r>
            <a:r>
              <a:rPr lang="zh-CN" altLang="en-US" dirty="0" smtClean="0"/>
              <a:t>房地产开发企业土地增值税的清算</a:t>
            </a:r>
            <a:r>
              <a:rPr lang="en-US" altLang="zh-CN" dirty="0" smtClean="0"/>
              <a:t>》</a:t>
            </a:r>
            <a:r>
              <a:rPr lang="zh-CN" altLang="en-US" dirty="0" smtClean="0"/>
              <a:t>。众所周知，由于土地增值税清算要求高、把握难、风险大，一直让广大纳税人和基层税务干部感到迷茫困惑。有鉴于此，在此为大家进一步学习、理解土地增值税清算提供一定的思路。</a:t>
            </a:r>
            <a:endParaRPr lang="zh-CN" altLang="en-US" dirty="0" smtClean="0"/>
          </a:p>
        </p:txBody>
      </p:sp>
      <p:sp>
        <p:nvSpPr>
          <p:cNvPr id="6147" name="灯片编号占位符 3"/>
          <p:cNvSpPr>
            <a:spLocks noGrp="1"/>
          </p:cNvSpPr>
          <p:nvPr>
            <p:ph type="sldNum" sz="quarter" idx="5"/>
          </p:nvPr>
        </p:nvSpPr>
        <p:spPr bwMode="auto">
          <a:noFill/>
          <a:ln>
            <a:miter lim="800000"/>
          </a:ln>
        </p:spPr>
        <p:txBody>
          <a:bodyPr wrap="square" numCol="1" anchorCtr="0" compatLnSpc="1"/>
          <a:lstStyle/>
          <a:p>
            <a:fld id="{54D41766-A398-41C2-A3E7-5BA0B7608A2E}" type="slidenum">
              <a:rPr lang="zh-CN" altLang="en-US" smtClean="0"/>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zh-CN" altLang="en-US" dirty="0" smtClean="0">
                <a:latin typeface="+mn-ea"/>
              </a:rPr>
              <a:t>土地增值税清算，是指纳税人在符合土地增值税清算条件后，依照税收法律、法规及土地增值税有关政策规定，计算房地产开发项目应缴纳的土地增值税税额，并填写</a:t>
            </a:r>
            <a:r>
              <a:rPr lang="en-US" altLang="zh-CN" dirty="0" smtClean="0">
                <a:latin typeface="+mn-ea"/>
              </a:rPr>
              <a:t>《</a:t>
            </a:r>
            <a:r>
              <a:rPr lang="zh-CN" altLang="en-US" dirty="0" smtClean="0">
                <a:latin typeface="+mn-ea"/>
              </a:rPr>
              <a:t>土地增值税清算申报表（二）</a:t>
            </a:r>
            <a:r>
              <a:rPr lang="en-US" altLang="zh-CN" dirty="0" smtClean="0">
                <a:latin typeface="+mn-ea"/>
              </a:rPr>
              <a:t>》</a:t>
            </a:r>
            <a:r>
              <a:rPr lang="zh-CN" altLang="en-US" dirty="0" smtClean="0">
                <a:latin typeface="+mn-ea"/>
              </a:rPr>
              <a:t>（从事房地产开发的纳税人清算适用），向主管税务机关提供有关资料，办理土地增值税清算手续，结清该房地产项目应缴纳土地增值税税款的行为。</a:t>
            </a:r>
            <a:endParaRPr lang="en-US" altLang="zh-CN" dirty="0" smtClean="0">
              <a:latin typeface="+mn-ea"/>
            </a:endParaRPr>
          </a:p>
          <a:p>
            <a:pPr lvl="0"/>
            <a:r>
              <a:rPr lang="zh-CN" altLang="en-US" dirty="0" smtClean="0">
                <a:latin typeface="+mn-ea"/>
              </a:rPr>
              <a:t>       为了加强房地产开发企业的土地增值税征收管理，规范土地增值税清算工作，</a:t>
            </a:r>
            <a:r>
              <a:rPr lang="en-US" altLang="zh-CN" dirty="0" smtClean="0">
                <a:latin typeface="+mn-ea"/>
              </a:rPr>
              <a:t>2009</a:t>
            </a:r>
            <a:r>
              <a:rPr lang="zh-CN" altLang="en-US" dirty="0" smtClean="0">
                <a:latin typeface="+mn-ea"/>
              </a:rPr>
              <a:t>年</a:t>
            </a:r>
            <a:r>
              <a:rPr lang="en-US" altLang="zh-CN" dirty="0" smtClean="0">
                <a:latin typeface="+mn-ea"/>
              </a:rPr>
              <a:t>5</a:t>
            </a:r>
            <a:r>
              <a:rPr lang="zh-CN" altLang="en-US" dirty="0" smtClean="0">
                <a:latin typeface="+mn-ea"/>
              </a:rPr>
              <a:t>月</a:t>
            </a:r>
            <a:r>
              <a:rPr lang="en-US" altLang="zh-CN" dirty="0" smtClean="0">
                <a:latin typeface="+mn-ea"/>
              </a:rPr>
              <a:t>12</a:t>
            </a:r>
            <a:r>
              <a:rPr lang="zh-CN" altLang="en-US" dirty="0" smtClean="0">
                <a:latin typeface="+mn-ea"/>
              </a:rPr>
              <a:t>日，国家税务总局制定印发了</a:t>
            </a:r>
            <a:r>
              <a:rPr lang="en-US" altLang="zh-CN" dirty="0" smtClean="0">
                <a:latin typeface="+mn-ea"/>
              </a:rPr>
              <a:t>《</a:t>
            </a:r>
            <a:r>
              <a:rPr lang="zh-CN" altLang="en-US" dirty="0" smtClean="0">
                <a:latin typeface="+mn-ea"/>
              </a:rPr>
              <a:t>土地增值税清算管理规程</a:t>
            </a:r>
            <a:r>
              <a:rPr lang="en-US" altLang="zh-CN" dirty="0" smtClean="0">
                <a:latin typeface="+mn-ea"/>
              </a:rPr>
              <a:t>》</a:t>
            </a:r>
            <a:r>
              <a:rPr lang="zh-CN" altLang="en-US" dirty="0" smtClean="0">
                <a:latin typeface="+mn-ea"/>
              </a:rPr>
              <a:t>（国税发</a:t>
            </a:r>
            <a:r>
              <a:rPr lang="en-US" altLang="zh-CN" dirty="0" smtClean="0">
                <a:latin typeface="+mn-ea"/>
              </a:rPr>
              <a:t>﹝2009﹞91</a:t>
            </a:r>
            <a:r>
              <a:rPr lang="zh-CN" altLang="en-US" dirty="0" smtClean="0">
                <a:latin typeface="+mn-ea"/>
              </a:rPr>
              <a:t>号），自</a:t>
            </a:r>
            <a:r>
              <a:rPr lang="en-US" altLang="zh-CN" dirty="0" smtClean="0">
                <a:latin typeface="+mn-ea"/>
              </a:rPr>
              <a:t>2009</a:t>
            </a:r>
            <a:r>
              <a:rPr lang="zh-CN" altLang="en-US" dirty="0" smtClean="0">
                <a:latin typeface="+mn-ea"/>
              </a:rPr>
              <a:t>年</a:t>
            </a:r>
            <a:r>
              <a:rPr lang="en-US" altLang="zh-CN" dirty="0" smtClean="0">
                <a:latin typeface="+mn-ea"/>
              </a:rPr>
              <a:t>6</a:t>
            </a:r>
            <a:r>
              <a:rPr lang="zh-CN" altLang="en-US" dirty="0" smtClean="0">
                <a:latin typeface="+mn-ea"/>
              </a:rPr>
              <a:t>月</a:t>
            </a:r>
            <a:r>
              <a:rPr lang="en-US" altLang="zh-CN" dirty="0" smtClean="0">
                <a:latin typeface="+mn-ea"/>
              </a:rPr>
              <a:t>1</a:t>
            </a:r>
            <a:r>
              <a:rPr lang="zh-CN" altLang="en-US" dirty="0" smtClean="0">
                <a:latin typeface="+mn-ea"/>
              </a:rPr>
              <a:t>日起，适用于房地产开发项目土地增值税清算工作。</a:t>
            </a:r>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zh-CN" altLang="en-US" dirty="0" smtClean="0">
                <a:latin typeface="+mn-ea"/>
              </a:rPr>
              <a:t>土地增值税清算，是指纳税人在符合土地增值税清算条件后，依照税收法律、法规及土地增值税有关政策规定，计算房地产开发项目应缴纳的土地增值税税额，并填写</a:t>
            </a:r>
            <a:r>
              <a:rPr lang="en-US" altLang="zh-CN" dirty="0" smtClean="0">
                <a:latin typeface="+mn-ea"/>
              </a:rPr>
              <a:t>《</a:t>
            </a:r>
            <a:r>
              <a:rPr lang="zh-CN" altLang="en-US" dirty="0" smtClean="0">
                <a:latin typeface="+mn-ea"/>
              </a:rPr>
              <a:t>土地增值税清算申报表（二）</a:t>
            </a:r>
            <a:r>
              <a:rPr lang="en-US" altLang="zh-CN" dirty="0" smtClean="0">
                <a:latin typeface="+mn-ea"/>
              </a:rPr>
              <a:t>》</a:t>
            </a:r>
            <a:r>
              <a:rPr lang="zh-CN" altLang="en-US" dirty="0" smtClean="0">
                <a:latin typeface="+mn-ea"/>
              </a:rPr>
              <a:t>（从事房地产开发的纳税人清算适用），向主管税务机关提供有关资料，办理土地增值税清算手续，结清该房地产项目应缴纳土地增值税税款的行为。</a:t>
            </a:r>
            <a:endParaRPr lang="en-US" altLang="zh-CN" dirty="0" smtClean="0">
              <a:latin typeface="+mn-ea"/>
            </a:endParaRPr>
          </a:p>
          <a:p>
            <a:pPr lvl="0"/>
            <a:r>
              <a:rPr lang="zh-CN" altLang="en-US" dirty="0" smtClean="0">
                <a:latin typeface="+mn-ea"/>
              </a:rPr>
              <a:t>       为了加强房地产开发企业的土地增值税征收管理，规范土地增值税清算工作，</a:t>
            </a:r>
            <a:r>
              <a:rPr lang="en-US" altLang="zh-CN" dirty="0" smtClean="0">
                <a:latin typeface="+mn-ea"/>
              </a:rPr>
              <a:t>2009</a:t>
            </a:r>
            <a:r>
              <a:rPr lang="zh-CN" altLang="en-US" dirty="0" smtClean="0">
                <a:latin typeface="+mn-ea"/>
              </a:rPr>
              <a:t>年</a:t>
            </a:r>
            <a:r>
              <a:rPr lang="en-US" altLang="zh-CN" dirty="0" smtClean="0">
                <a:latin typeface="+mn-ea"/>
              </a:rPr>
              <a:t>5</a:t>
            </a:r>
            <a:r>
              <a:rPr lang="zh-CN" altLang="en-US" dirty="0" smtClean="0">
                <a:latin typeface="+mn-ea"/>
              </a:rPr>
              <a:t>月</a:t>
            </a:r>
            <a:r>
              <a:rPr lang="en-US" altLang="zh-CN" dirty="0" smtClean="0">
                <a:latin typeface="+mn-ea"/>
              </a:rPr>
              <a:t>12</a:t>
            </a:r>
            <a:r>
              <a:rPr lang="zh-CN" altLang="en-US" dirty="0" smtClean="0">
                <a:latin typeface="+mn-ea"/>
              </a:rPr>
              <a:t>日，国家税务总局制定印发了</a:t>
            </a:r>
            <a:r>
              <a:rPr lang="en-US" altLang="zh-CN" dirty="0" smtClean="0">
                <a:latin typeface="+mn-ea"/>
              </a:rPr>
              <a:t>《</a:t>
            </a:r>
            <a:r>
              <a:rPr lang="zh-CN" altLang="en-US" dirty="0" smtClean="0">
                <a:latin typeface="+mn-ea"/>
              </a:rPr>
              <a:t>土地增值税清算管理规程</a:t>
            </a:r>
            <a:r>
              <a:rPr lang="en-US" altLang="zh-CN" dirty="0" smtClean="0">
                <a:latin typeface="+mn-ea"/>
              </a:rPr>
              <a:t>》</a:t>
            </a:r>
            <a:r>
              <a:rPr lang="zh-CN" altLang="en-US" dirty="0" smtClean="0">
                <a:latin typeface="+mn-ea"/>
              </a:rPr>
              <a:t>（国税发</a:t>
            </a:r>
            <a:r>
              <a:rPr lang="en-US" altLang="zh-CN" dirty="0" smtClean="0">
                <a:latin typeface="+mn-ea"/>
              </a:rPr>
              <a:t>﹝2009﹞91</a:t>
            </a:r>
            <a:r>
              <a:rPr lang="zh-CN" altLang="en-US" dirty="0" smtClean="0">
                <a:latin typeface="+mn-ea"/>
              </a:rPr>
              <a:t>号），自</a:t>
            </a:r>
            <a:r>
              <a:rPr lang="en-US" altLang="zh-CN" dirty="0" smtClean="0">
                <a:latin typeface="+mn-ea"/>
              </a:rPr>
              <a:t>2009</a:t>
            </a:r>
            <a:r>
              <a:rPr lang="zh-CN" altLang="en-US" dirty="0" smtClean="0">
                <a:latin typeface="+mn-ea"/>
              </a:rPr>
              <a:t>年</a:t>
            </a:r>
            <a:r>
              <a:rPr lang="en-US" altLang="zh-CN" dirty="0" smtClean="0">
                <a:latin typeface="+mn-ea"/>
              </a:rPr>
              <a:t>6</a:t>
            </a:r>
            <a:r>
              <a:rPr lang="zh-CN" altLang="en-US" dirty="0" smtClean="0">
                <a:latin typeface="+mn-ea"/>
              </a:rPr>
              <a:t>月</a:t>
            </a:r>
            <a:r>
              <a:rPr lang="en-US" altLang="zh-CN" dirty="0" smtClean="0">
                <a:latin typeface="+mn-ea"/>
              </a:rPr>
              <a:t>1</a:t>
            </a:r>
            <a:r>
              <a:rPr lang="zh-CN" altLang="en-US" dirty="0" smtClean="0">
                <a:latin typeface="+mn-ea"/>
              </a:rPr>
              <a:t>日起，适用于房地产开发项目土地增值税清算工作。</a:t>
            </a:r>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zh-CN" altLang="en-US" dirty="0" smtClean="0">
                <a:latin typeface="+mn-ea"/>
              </a:rPr>
              <a:t>土地增值税清算，是指纳税人在符合土地增值税清算条件后，依照税收法律、法规及土地增值税有关政策规定，计算房地产开发项目应缴纳的土地增值税税额，并填写</a:t>
            </a:r>
            <a:r>
              <a:rPr lang="en-US" altLang="zh-CN" dirty="0" smtClean="0">
                <a:latin typeface="+mn-ea"/>
              </a:rPr>
              <a:t>《</a:t>
            </a:r>
            <a:r>
              <a:rPr lang="zh-CN" altLang="en-US" dirty="0" smtClean="0">
                <a:latin typeface="+mn-ea"/>
              </a:rPr>
              <a:t>土地增值税清算申报表（二）</a:t>
            </a:r>
            <a:r>
              <a:rPr lang="en-US" altLang="zh-CN" dirty="0" smtClean="0">
                <a:latin typeface="+mn-ea"/>
              </a:rPr>
              <a:t>》</a:t>
            </a:r>
            <a:r>
              <a:rPr lang="zh-CN" altLang="en-US" dirty="0" smtClean="0">
                <a:latin typeface="+mn-ea"/>
              </a:rPr>
              <a:t>（从事房地产开发的纳税人清算适用），向主管税务机关提供有关资料，办理土地增值税清算手续，结清该房地产项目应缴纳土地增值税税款的行为。</a:t>
            </a:r>
            <a:endParaRPr lang="en-US" altLang="zh-CN" dirty="0" smtClean="0">
              <a:latin typeface="+mn-ea"/>
            </a:endParaRPr>
          </a:p>
          <a:p>
            <a:pPr lvl="0"/>
            <a:r>
              <a:rPr lang="zh-CN" altLang="en-US" dirty="0" smtClean="0">
                <a:latin typeface="+mn-ea"/>
              </a:rPr>
              <a:t>       为了加强房地产开发企业的土地增值税征收管理，规范土地增值税清算工作，</a:t>
            </a:r>
            <a:r>
              <a:rPr lang="en-US" altLang="zh-CN" dirty="0" smtClean="0">
                <a:latin typeface="+mn-ea"/>
              </a:rPr>
              <a:t>2009</a:t>
            </a:r>
            <a:r>
              <a:rPr lang="zh-CN" altLang="en-US" dirty="0" smtClean="0">
                <a:latin typeface="+mn-ea"/>
              </a:rPr>
              <a:t>年</a:t>
            </a:r>
            <a:r>
              <a:rPr lang="en-US" altLang="zh-CN" dirty="0" smtClean="0">
                <a:latin typeface="+mn-ea"/>
              </a:rPr>
              <a:t>5</a:t>
            </a:r>
            <a:r>
              <a:rPr lang="zh-CN" altLang="en-US" dirty="0" smtClean="0">
                <a:latin typeface="+mn-ea"/>
              </a:rPr>
              <a:t>月</a:t>
            </a:r>
            <a:r>
              <a:rPr lang="en-US" altLang="zh-CN" dirty="0" smtClean="0">
                <a:latin typeface="+mn-ea"/>
              </a:rPr>
              <a:t>12</a:t>
            </a:r>
            <a:r>
              <a:rPr lang="zh-CN" altLang="en-US" dirty="0" smtClean="0">
                <a:latin typeface="+mn-ea"/>
              </a:rPr>
              <a:t>日，国家税务总局制定印发了</a:t>
            </a:r>
            <a:r>
              <a:rPr lang="en-US" altLang="zh-CN" dirty="0" smtClean="0">
                <a:latin typeface="+mn-ea"/>
              </a:rPr>
              <a:t>《</a:t>
            </a:r>
            <a:r>
              <a:rPr lang="zh-CN" altLang="en-US" dirty="0" smtClean="0">
                <a:latin typeface="+mn-ea"/>
              </a:rPr>
              <a:t>土地增值税清算管理规程</a:t>
            </a:r>
            <a:r>
              <a:rPr lang="en-US" altLang="zh-CN" dirty="0" smtClean="0">
                <a:latin typeface="+mn-ea"/>
              </a:rPr>
              <a:t>》</a:t>
            </a:r>
            <a:r>
              <a:rPr lang="zh-CN" altLang="en-US" dirty="0" smtClean="0">
                <a:latin typeface="+mn-ea"/>
              </a:rPr>
              <a:t>（国税发</a:t>
            </a:r>
            <a:r>
              <a:rPr lang="en-US" altLang="zh-CN" dirty="0" smtClean="0">
                <a:latin typeface="+mn-ea"/>
              </a:rPr>
              <a:t>﹝2009﹞91</a:t>
            </a:r>
            <a:r>
              <a:rPr lang="zh-CN" altLang="en-US" dirty="0" smtClean="0">
                <a:latin typeface="+mn-ea"/>
              </a:rPr>
              <a:t>号），自</a:t>
            </a:r>
            <a:r>
              <a:rPr lang="en-US" altLang="zh-CN" dirty="0" smtClean="0">
                <a:latin typeface="+mn-ea"/>
              </a:rPr>
              <a:t>2009</a:t>
            </a:r>
            <a:r>
              <a:rPr lang="zh-CN" altLang="en-US" dirty="0" smtClean="0">
                <a:latin typeface="+mn-ea"/>
              </a:rPr>
              <a:t>年</a:t>
            </a:r>
            <a:r>
              <a:rPr lang="en-US" altLang="zh-CN" dirty="0" smtClean="0">
                <a:latin typeface="+mn-ea"/>
              </a:rPr>
              <a:t>6</a:t>
            </a:r>
            <a:r>
              <a:rPr lang="zh-CN" altLang="en-US" dirty="0" smtClean="0">
                <a:latin typeface="+mn-ea"/>
              </a:rPr>
              <a:t>月</a:t>
            </a:r>
            <a:r>
              <a:rPr lang="en-US" altLang="zh-CN" dirty="0" smtClean="0">
                <a:latin typeface="+mn-ea"/>
              </a:rPr>
              <a:t>1</a:t>
            </a:r>
            <a:r>
              <a:rPr lang="zh-CN" altLang="en-US" dirty="0" smtClean="0">
                <a:latin typeface="+mn-ea"/>
              </a:rPr>
              <a:t>日起，适用于房地产开发项目土地增值税清算工作。</a:t>
            </a:r>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en-US" altLang="zh-CN" b="1" dirty="0" smtClean="0">
                <a:latin typeface="+mn-ea"/>
              </a:rPr>
              <a:t>1</a:t>
            </a:r>
            <a:r>
              <a:rPr lang="zh-CN" altLang="en-US" b="1" dirty="0" smtClean="0">
                <a:latin typeface="+mn-ea"/>
              </a:rPr>
              <a:t>、确定原则</a:t>
            </a:r>
            <a:endParaRPr lang="en-US" altLang="zh-CN" b="1" dirty="0" smtClean="0">
              <a:latin typeface="+mn-ea"/>
            </a:endParaRPr>
          </a:p>
          <a:p>
            <a:pPr lvl="0"/>
            <a:r>
              <a:rPr lang="zh-CN" altLang="en-US" dirty="0" smtClean="0">
                <a:latin typeface="+mn-ea"/>
              </a:rPr>
              <a:t>      根据</a:t>
            </a:r>
            <a:r>
              <a:rPr lang="en-US" altLang="zh-CN" dirty="0" smtClean="0">
                <a:latin typeface="+mn-ea"/>
              </a:rPr>
              <a:t>《</a:t>
            </a:r>
            <a:r>
              <a:rPr lang="zh-CN" altLang="en-US" dirty="0" smtClean="0">
                <a:latin typeface="+mn-ea"/>
              </a:rPr>
              <a:t>土地增值税暂行条例实施细则</a:t>
            </a:r>
            <a:r>
              <a:rPr lang="en-US" altLang="zh-CN" dirty="0" smtClean="0">
                <a:latin typeface="+mn-ea"/>
              </a:rPr>
              <a:t>》</a:t>
            </a:r>
            <a:r>
              <a:rPr lang="zh-CN" altLang="en-US" dirty="0" smtClean="0">
                <a:latin typeface="+mn-ea"/>
              </a:rPr>
              <a:t>第八条的规定，土地增值税以纳税人房地产成本核算的最基本的核算项目或核算对象为单位计算。</a:t>
            </a:r>
            <a:endParaRPr lang="en-US" altLang="zh-CN" dirty="0" smtClean="0">
              <a:latin typeface="+mn-ea"/>
            </a:endParaRPr>
          </a:p>
          <a:p>
            <a:pPr lvl="0"/>
            <a:r>
              <a:rPr lang="en-US" altLang="zh-CN" b="1" dirty="0" smtClean="0">
                <a:latin typeface="+mn-ea"/>
              </a:rPr>
              <a:t>2</a:t>
            </a:r>
            <a:r>
              <a:rPr lang="zh-CN" altLang="en-US" b="1" dirty="0" smtClean="0">
                <a:latin typeface="+mn-ea"/>
              </a:rPr>
              <a:t>、清算单位</a:t>
            </a:r>
            <a:endParaRPr lang="en-US" altLang="zh-CN" b="1" dirty="0" smtClean="0">
              <a:latin typeface="+mn-ea"/>
            </a:endParaRPr>
          </a:p>
          <a:p>
            <a:pPr lvl="0"/>
            <a:r>
              <a:rPr lang="en-US" altLang="zh-CN" dirty="0" smtClean="0">
                <a:latin typeface="+mn-ea"/>
              </a:rPr>
              <a:t>      </a:t>
            </a:r>
            <a:r>
              <a:rPr lang="zh-CN" altLang="en-US" dirty="0" smtClean="0">
                <a:latin typeface="+mn-ea"/>
              </a:rPr>
              <a:t>根据</a:t>
            </a:r>
            <a:r>
              <a:rPr lang="en-US" altLang="zh-CN" dirty="0" smtClean="0">
                <a:latin typeface="+mn-ea"/>
              </a:rPr>
              <a:t>《</a:t>
            </a:r>
            <a:r>
              <a:rPr lang="zh-CN" altLang="en-US" dirty="0" smtClean="0">
                <a:latin typeface="+mn-ea"/>
              </a:rPr>
              <a:t>国家税务总局关于房地产开发企业土地增值税清算管理有关问题的通知</a:t>
            </a:r>
            <a:r>
              <a:rPr lang="en-US" altLang="zh-CN" dirty="0" smtClean="0">
                <a:latin typeface="+mn-ea"/>
              </a:rPr>
              <a:t>》</a:t>
            </a:r>
            <a:r>
              <a:rPr lang="zh-CN" altLang="en-US" dirty="0" smtClean="0"/>
              <a:t>（国税发</a:t>
            </a:r>
            <a:r>
              <a:rPr lang="en-US" altLang="zh-CN" dirty="0" smtClean="0">
                <a:latin typeface="宋体" panose="02010600030101010101" pitchFamily="2" charset="-122"/>
                <a:ea typeface="宋体" panose="02010600030101010101" pitchFamily="2" charset="-122"/>
              </a:rPr>
              <a:t>﹝2006﹞</a:t>
            </a:r>
            <a:r>
              <a:rPr lang="en-US" altLang="zh-CN" dirty="0" smtClean="0"/>
              <a:t>187</a:t>
            </a:r>
            <a:r>
              <a:rPr lang="zh-CN" altLang="en-US" dirty="0" smtClean="0"/>
              <a:t>号）第一条的规定，土地增值税以国家有关部门审批的房地产开发项目为单位进行清算，对于分期开发的项目，以分期项目为单位清算。</a:t>
            </a:r>
            <a:endParaRPr lang="en-US" altLang="zh-CN" b="1" dirty="0" smtClean="0">
              <a:latin typeface="+mn-ea"/>
            </a:endParaRPr>
          </a:p>
          <a:p>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p:cNvSpPr>
          <p:nvPr>
            <p:ph type="sldImg"/>
          </p:nvPr>
        </p:nvSpPr>
        <p:spPr bwMode="auto">
          <a:noFill/>
          <a:ln>
            <a:solidFill>
              <a:srgbClr val="000000"/>
            </a:solidFill>
            <a:miter lim="800000"/>
          </a:ln>
        </p:spPr>
      </p:sp>
      <p:sp>
        <p:nvSpPr>
          <p:cNvPr id="614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147" name="灯片编号占位符 3"/>
          <p:cNvSpPr>
            <a:spLocks noGrp="1"/>
          </p:cNvSpPr>
          <p:nvPr>
            <p:ph type="sldNum" sz="quarter" idx="5"/>
          </p:nvPr>
        </p:nvSpPr>
        <p:spPr bwMode="auto">
          <a:noFill/>
          <a:ln>
            <a:miter lim="800000"/>
          </a:ln>
        </p:spPr>
        <p:txBody>
          <a:bodyPr wrap="square" numCol="1" anchorCtr="0" compatLnSpc="1"/>
          <a:lstStyle/>
          <a:p>
            <a:fld id="{54D41766-A398-41C2-A3E7-5BA0B7608A2E}" type="slidenum">
              <a:rPr lang="zh-CN" altLang="en-US" smtClean="0"/>
            </a:fld>
            <a:endParaRPr lang="en-US"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zh-CN" altLang="en-US" dirty="0" smtClean="0">
                <a:latin typeface="+mn-ea"/>
              </a:rPr>
              <a:t>土地增值税清算，是指纳税人在符合土地增值税清算条件后，依照税收法律、法规及土地增值税有关政策规定，计算房地产开发项目应缴纳的土地增值税税额，并填写</a:t>
            </a:r>
            <a:r>
              <a:rPr lang="en-US" altLang="zh-CN" dirty="0" smtClean="0">
                <a:latin typeface="+mn-ea"/>
              </a:rPr>
              <a:t>《</a:t>
            </a:r>
            <a:r>
              <a:rPr lang="zh-CN" altLang="en-US" dirty="0" smtClean="0">
                <a:latin typeface="+mn-ea"/>
              </a:rPr>
              <a:t>土地增值税清算申报表（二）</a:t>
            </a:r>
            <a:r>
              <a:rPr lang="en-US" altLang="zh-CN" dirty="0" smtClean="0">
                <a:latin typeface="+mn-ea"/>
              </a:rPr>
              <a:t>》</a:t>
            </a:r>
            <a:r>
              <a:rPr lang="zh-CN" altLang="en-US" dirty="0" smtClean="0">
                <a:latin typeface="+mn-ea"/>
              </a:rPr>
              <a:t>（从事房地产开发的纳税人清算适用），向主管税务机关提供有关资料，办理土地增值税清算手续，结清该房地产项目应缴纳土地增值税税款的行为。</a:t>
            </a:r>
            <a:endParaRPr lang="en-US" altLang="zh-CN" dirty="0" smtClean="0">
              <a:latin typeface="+mn-ea"/>
            </a:endParaRPr>
          </a:p>
          <a:p>
            <a:pPr lvl="0"/>
            <a:r>
              <a:rPr lang="zh-CN" altLang="en-US" dirty="0" smtClean="0">
                <a:latin typeface="+mn-ea"/>
              </a:rPr>
              <a:t>       为了加强房地产开发企业的土地增值税征收管理，规范土地增值税清算工作，</a:t>
            </a:r>
            <a:r>
              <a:rPr lang="en-US" altLang="zh-CN" dirty="0" smtClean="0">
                <a:latin typeface="+mn-ea"/>
              </a:rPr>
              <a:t>2009</a:t>
            </a:r>
            <a:r>
              <a:rPr lang="zh-CN" altLang="en-US" dirty="0" smtClean="0">
                <a:latin typeface="+mn-ea"/>
              </a:rPr>
              <a:t>年</a:t>
            </a:r>
            <a:r>
              <a:rPr lang="en-US" altLang="zh-CN" dirty="0" smtClean="0">
                <a:latin typeface="+mn-ea"/>
              </a:rPr>
              <a:t>5</a:t>
            </a:r>
            <a:r>
              <a:rPr lang="zh-CN" altLang="en-US" dirty="0" smtClean="0">
                <a:latin typeface="+mn-ea"/>
              </a:rPr>
              <a:t>月</a:t>
            </a:r>
            <a:r>
              <a:rPr lang="en-US" altLang="zh-CN" dirty="0" smtClean="0">
                <a:latin typeface="+mn-ea"/>
              </a:rPr>
              <a:t>12</a:t>
            </a:r>
            <a:r>
              <a:rPr lang="zh-CN" altLang="en-US" dirty="0" smtClean="0">
                <a:latin typeface="+mn-ea"/>
              </a:rPr>
              <a:t>日，国家税务总局制定印发了</a:t>
            </a:r>
            <a:r>
              <a:rPr lang="en-US" altLang="zh-CN" dirty="0" smtClean="0">
                <a:latin typeface="+mn-ea"/>
              </a:rPr>
              <a:t>《</a:t>
            </a:r>
            <a:r>
              <a:rPr lang="zh-CN" altLang="en-US" dirty="0" smtClean="0">
                <a:latin typeface="+mn-ea"/>
              </a:rPr>
              <a:t>土地增值税清算管理规程</a:t>
            </a:r>
            <a:r>
              <a:rPr lang="en-US" altLang="zh-CN" dirty="0" smtClean="0">
                <a:latin typeface="+mn-ea"/>
              </a:rPr>
              <a:t>》</a:t>
            </a:r>
            <a:r>
              <a:rPr lang="zh-CN" altLang="en-US" dirty="0" smtClean="0">
                <a:latin typeface="+mn-ea"/>
              </a:rPr>
              <a:t>（国税发</a:t>
            </a:r>
            <a:r>
              <a:rPr lang="en-US" altLang="zh-CN" dirty="0" smtClean="0">
                <a:latin typeface="+mn-ea"/>
              </a:rPr>
              <a:t>﹝2009﹞91</a:t>
            </a:r>
            <a:r>
              <a:rPr lang="zh-CN" altLang="en-US" dirty="0" smtClean="0">
                <a:latin typeface="+mn-ea"/>
              </a:rPr>
              <a:t>号），自</a:t>
            </a:r>
            <a:r>
              <a:rPr lang="en-US" altLang="zh-CN" dirty="0" smtClean="0">
                <a:latin typeface="+mn-ea"/>
              </a:rPr>
              <a:t>2009</a:t>
            </a:r>
            <a:r>
              <a:rPr lang="zh-CN" altLang="en-US" dirty="0" smtClean="0">
                <a:latin typeface="+mn-ea"/>
              </a:rPr>
              <a:t>年</a:t>
            </a:r>
            <a:r>
              <a:rPr lang="en-US" altLang="zh-CN" dirty="0" smtClean="0">
                <a:latin typeface="+mn-ea"/>
              </a:rPr>
              <a:t>6</a:t>
            </a:r>
            <a:r>
              <a:rPr lang="zh-CN" altLang="en-US" dirty="0" smtClean="0">
                <a:latin typeface="+mn-ea"/>
              </a:rPr>
              <a:t>月</a:t>
            </a:r>
            <a:r>
              <a:rPr lang="en-US" altLang="zh-CN" dirty="0" smtClean="0">
                <a:latin typeface="+mn-ea"/>
              </a:rPr>
              <a:t>1</a:t>
            </a:r>
            <a:r>
              <a:rPr lang="zh-CN" altLang="en-US" dirty="0" smtClean="0">
                <a:latin typeface="+mn-ea"/>
              </a:rPr>
              <a:t>日起，适用于房地产开发项目土地增值税清算工作。</a:t>
            </a:r>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ln>
        </p:spPr>
      </p:sp>
      <p:sp>
        <p:nvSpPr>
          <p:cNvPr id="12290"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dirty="0" smtClean="0"/>
              <a:t>首先讲房地产开发企业和土地增值税清算的概念</a:t>
            </a:r>
            <a:endParaRPr lang="zh-CN" altLang="en-US" dirty="0" smtClean="0"/>
          </a:p>
        </p:txBody>
      </p:sp>
      <p:sp>
        <p:nvSpPr>
          <p:cNvPr id="12291" name="灯片编号占位符 3"/>
          <p:cNvSpPr>
            <a:spLocks noGrp="1"/>
          </p:cNvSpPr>
          <p:nvPr>
            <p:ph type="sldNum" sz="quarter" idx="5"/>
          </p:nvPr>
        </p:nvSpPr>
        <p:spPr bwMode="auto">
          <a:noFill/>
          <a:ln>
            <a:miter lim="800000"/>
          </a:ln>
        </p:spPr>
        <p:txBody>
          <a:bodyPr wrap="square" numCol="1" anchorCtr="0" compatLnSpc="1"/>
          <a:lstStyle/>
          <a:p>
            <a:fld id="{7612E8B5-F87C-4500-BD60-0D202991BFAC}" type="slidenum">
              <a:rPr lang="zh-CN" altLang="en-US" smtClean="0"/>
            </a:fld>
            <a:endParaRPr lang="en-US"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zh-CN" altLang="en-US" dirty="0" smtClean="0">
                <a:latin typeface="+mn-ea"/>
              </a:rPr>
              <a:t>土地增值税清算，是指纳税人在符合土地增值税清算条件后，依照税收法律、法规及土地增值税有关政策规定，计算房地产开发项目应缴纳的土地增值税税额，并填写</a:t>
            </a:r>
            <a:r>
              <a:rPr lang="en-US" altLang="zh-CN" dirty="0" smtClean="0">
                <a:latin typeface="+mn-ea"/>
              </a:rPr>
              <a:t>《</a:t>
            </a:r>
            <a:r>
              <a:rPr lang="zh-CN" altLang="en-US" dirty="0" smtClean="0">
                <a:latin typeface="+mn-ea"/>
              </a:rPr>
              <a:t>土地增值税清算申报表（二）</a:t>
            </a:r>
            <a:r>
              <a:rPr lang="en-US" altLang="zh-CN" dirty="0" smtClean="0">
                <a:latin typeface="+mn-ea"/>
              </a:rPr>
              <a:t>》</a:t>
            </a:r>
            <a:r>
              <a:rPr lang="zh-CN" altLang="en-US" dirty="0" smtClean="0">
                <a:latin typeface="+mn-ea"/>
              </a:rPr>
              <a:t>（从事房地产开发的纳税人清算适用），向主管税务机关提供有关资料，办理土地增值税清算手续，结清该房地产项目应缴纳土地增值税税款的行为。</a:t>
            </a:r>
            <a:endParaRPr lang="en-US" altLang="zh-CN" dirty="0" smtClean="0">
              <a:latin typeface="+mn-ea"/>
            </a:endParaRPr>
          </a:p>
          <a:p>
            <a:pPr lvl="0"/>
            <a:r>
              <a:rPr lang="zh-CN" altLang="en-US" dirty="0" smtClean="0">
                <a:latin typeface="+mn-ea"/>
              </a:rPr>
              <a:t>       为了加强房地产开发企业的土地增值税征收管理，规范土地增值税清算工作，</a:t>
            </a:r>
            <a:r>
              <a:rPr lang="en-US" altLang="zh-CN" dirty="0" smtClean="0">
                <a:latin typeface="+mn-ea"/>
              </a:rPr>
              <a:t>2009</a:t>
            </a:r>
            <a:r>
              <a:rPr lang="zh-CN" altLang="en-US" dirty="0" smtClean="0">
                <a:latin typeface="+mn-ea"/>
              </a:rPr>
              <a:t>年</a:t>
            </a:r>
            <a:r>
              <a:rPr lang="en-US" altLang="zh-CN" dirty="0" smtClean="0">
                <a:latin typeface="+mn-ea"/>
              </a:rPr>
              <a:t>5</a:t>
            </a:r>
            <a:r>
              <a:rPr lang="zh-CN" altLang="en-US" dirty="0" smtClean="0">
                <a:latin typeface="+mn-ea"/>
              </a:rPr>
              <a:t>月</a:t>
            </a:r>
            <a:r>
              <a:rPr lang="en-US" altLang="zh-CN" dirty="0" smtClean="0">
                <a:latin typeface="+mn-ea"/>
              </a:rPr>
              <a:t>12</a:t>
            </a:r>
            <a:r>
              <a:rPr lang="zh-CN" altLang="en-US" dirty="0" smtClean="0">
                <a:latin typeface="+mn-ea"/>
              </a:rPr>
              <a:t>日，国家税务总局制定印发了</a:t>
            </a:r>
            <a:r>
              <a:rPr lang="en-US" altLang="zh-CN" dirty="0" smtClean="0">
                <a:latin typeface="+mn-ea"/>
              </a:rPr>
              <a:t>《</a:t>
            </a:r>
            <a:r>
              <a:rPr lang="zh-CN" altLang="en-US" dirty="0" smtClean="0">
                <a:latin typeface="+mn-ea"/>
              </a:rPr>
              <a:t>土地增值税清算管理规程</a:t>
            </a:r>
            <a:r>
              <a:rPr lang="en-US" altLang="zh-CN" dirty="0" smtClean="0">
                <a:latin typeface="+mn-ea"/>
              </a:rPr>
              <a:t>》</a:t>
            </a:r>
            <a:r>
              <a:rPr lang="zh-CN" altLang="en-US" dirty="0" smtClean="0">
                <a:latin typeface="+mn-ea"/>
              </a:rPr>
              <a:t>（国税发</a:t>
            </a:r>
            <a:r>
              <a:rPr lang="en-US" altLang="zh-CN" dirty="0" smtClean="0">
                <a:latin typeface="+mn-ea"/>
              </a:rPr>
              <a:t>﹝2009﹞91</a:t>
            </a:r>
            <a:r>
              <a:rPr lang="zh-CN" altLang="en-US" dirty="0" smtClean="0">
                <a:latin typeface="+mn-ea"/>
              </a:rPr>
              <a:t>号），自</a:t>
            </a:r>
            <a:r>
              <a:rPr lang="en-US" altLang="zh-CN" dirty="0" smtClean="0">
                <a:latin typeface="+mn-ea"/>
              </a:rPr>
              <a:t>2009</a:t>
            </a:r>
            <a:r>
              <a:rPr lang="zh-CN" altLang="en-US" dirty="0" smtClean="0">
                <a:latin typeface="+mn-ea"/>
              </a:rPr>
              <a:t>年</a:t>
            </a:r>
            <a:r>
              <a:rPr lang="en-US" altLang="zh-CN" dirty="0" smtClean="0">
                <a:latin typeface="+mn-ea"/>
              </a:rPr>
              <a:t>6</a:t>
            </a:r>
            <a:r>
              <a:rPr lang="zh-CN" altLang="en-US" dirty="0" smtClean="0">
                <a:latin typeface="+mn-ea"/>
              </a:rPr>
              <a:t>月</a:t>
            </a:r>
            <a:r>
              <a:rPr lang="en-US" altLang="zh-CN" dirty="0" smtClean="0">
                <a:latin typeface="+mn-ea"/>
              </a:rPr>
              <a:t>1</a:t>
            </a:r>
            <a:r>
              <a:rPr lang="zh-CN" altLang="en-US" dirty="0" smtClean="0">
                <a:latin typeface="+mn-ea"/>
              </a:rPr>
              <a:t>日起，适用于房地产开发项目土地增值税清算工作。</a:t>
            </a:r>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lvl="0"/>
            <a:r>
              <a:rPr lang="zh-CN" altLang="en-US" dirty="0" smtClean="0">
                <a:latin typeface="+mn-ea"/>
              </a:rPr>
              <a:t>土地增值税清算，是指纳税人在符合土地增值税清算条件后，依照税收法律、法规及土地增值税有关政策规定，计算房地产开发项目应缴纳的土地增值税税额，并填写</a:t>
            </a:r>
            <a:r>
              <a:rPr lang="en-US" altLang="zh-CN" dirty="0" smtClean="0">
                <a:latin typeface="+mn-ea"/>
              </a:rPr>
              <a:t>《</a:t>
            </a:r>
            <a:r>
              <a:rPr lang="zh-CN" altLang="en-US" dirty="0" smtClean="0">
                <a:latin typeface="+mn-ea"/>
              </a:rPr>
              <a:t>土地增值税清算申报表（二）</a:t>
            </a:r>
            <a:r>
              <a:rPr lang="en-US" altLang="zh-CN" dirty="0" smtClean="0">
                <a:latin typeface="+mn-ea"/>
              </a:rPr>
              <a:t>》</a:t>
            </a:r>
            <a:r>
              <a:rPr lang="zh-CN" altLang="en-US" dirty="0" smtClean="0">
                <a:latin typeface="+mn-ea"/>
              </a:rPr>
              <a:t>（从事房地产开发的纳税人清算适用），向主管税务机关提供有关资料，办理土地增值税清算手续，结清该房地产项目应缴纳土地增值税税款的行为。</a:t>
            </a:r>
            <a:endParaRPr lang="en-US" altLang="zh-CN" dirty="0" smtClean="0">
              <a:latin typeface="+mn-ea"/>
            </a:endParaRPr>
          </a:p>
          <a:p>
            <a:pPr lvl="0"/>
            <a:r>
              <a:rPr lang="zh-CN" altLang="en-US" dirty="0" smtClean="0">
                <a:latin typeface="+mn-ea"/>
              </a:rPr>
              <a:t>       为了加强房地产开发企业的土地增值税征收管理，规范土地增值税清算工作，</a:t>
            </a:r>
            <a:r>
              <a:rPr lang="en-US" altLang="zh-CN" dirty="0" smtClean="0">
                <a:latin typeface="+mn-ea"/>
              </a:rPr>
              <a:t>2009</a:t>
            </a:r>
            <a:r>
              <a:rPr lang="zh-CN" altLang="en-US" dirty="0" smtClean="0">
                <a:latin typeface="+mn-ea"/>
              </a:rPr>
              <a:t>年</a:t>
            </a:r>
            <a:r>
              <a:rPr lang="en-US" altLang="zh-CN" dirty="0" smtClean="0">
                <a:latin typeface="+mn-ea"/>
              </a:rPr>
              <a:t>5</a:t>
            </a:r>
            <a:r>
              <a:rPr lang="zh-CN" altLang="en-US" dirty="0" smtClean="0">
                <a:latin typeface="+mn-ea"/>
              </a:rPr>
              <a:t>月</a:t>
            </a:r>
            <a:r>
              <a:rPr lang="en-US" altLang="zh-CN" dirty="0" smtClean="0">
                <a:latin typeface="+mn-ea"/>
              </a:rPr>
              <a:t>12</a:t>
            </a:r>
            <a:r>
              <a:rPr lang="zh-CN" altLang="en-US" dirty="0" smtClean="0">
                <a:latin typeface="+mn-ea"/>
              </a:rPr>
              <a:t>日，国家税务总局制定印发了</a:t>
            </a:r>
            <a:r>
              <a:rPr lang="en-US" altLang="zh-CN" dirty="0" smtClean="0">
                <a:latin typeface="+mn-ea"/>
              </a:rPr>
              <a:t>《</a:t>
            </a:r>
            <a:r>
              <a:rPr lang="zh-CN" altLang="en-US" dirty="0" smtClean="0">
                <a:latin typeface="+mn-ea"/>
              </a:rPr>
              <a:t>土地增值税清算管理规程</a:t>
            </a:r>
            <a:r>
              <a:rPr lang="en-US" altLang="zh-CN" dirty="0" smtClean="0">
                <a:latin typeface="+mn-ea"/>
              </a:rPr>
              <a:t>》</a:t>
            </a:r>
            <a:r>
              <a:rPr lang="zh-CN" altLang="en-US" dirty="0" smtClean="0">
                <a:latin typeface="+mn-ea"/>
              </a:rPr>
              <a:t>（国税发</a:t>
            </a:r>
            <a:r>
              <a:rPr lang="en-US" altLang="zh-CN" dirty="0" smtClean="0">
                <a:latin typeface="+mn-ea"/>
              </a:rPr>
              <a:t>﹝2009﹞91</a:t>
            </a:r>
            <a:r>
              <a:rPr lang="zh-CN" altLang="en-US" dirty="0" smtClean="0">
                <a:latin typeface="+mn-ea"/>
              </a:rPr>
              <a:t>号），自</a:t>
            </a:r>
            <a:r>
              <a:rPr lang="en-US" altLang="zh-CN" dirty="0" smtClean="0">
                <a:latin typeface="+mn-ea"/>
              </a:rPr>
              <a:t>2009</a:t>
            </a:r>
            <a:r>
              <a:rPr lang="zh-CN" altLang="en-US" dirty="0" smtClean="0">
                <a:latin typeface="+mn-ea"/>
              </a:rPr>
              <a:t>年</a:t>
            </a:r>
            <a:r>
              <a:rPr lang="en-US" altLang="zh-CN" dirty="0" smtClean="0">
                <a:latin typeface="+mn-ea"/>
              </a:rPr>
              <a:t>6</a:t>
            </a:r>
            <a:r>
              <a:rPr lang="zh-CN" altLang="en-US" dirty="0" smtClean="0">
                <a:latin typeface="+mn-ea"/>
              </a:rPr>
              <a:t>月</a:t>
            </a:r>
            <a:r>
              <a:rPr lang="en-US" altLang="zh-CN" dirty="0" smtClean="0">
                <a:latin typeface="+mn-ea"/>
              </a:rPr>
              <a:t>1</a:t>
            </a:r>
            <a:r>
              <a:rPr lang="zh-CN" altLang="en-US" dirty="0" smtClean="0">
                <a:latin typeface="+mn-ea"/>
              </a:rPr>
              <a:t>日起，适用于房地产开发项目土地增值税清算工作。</a:t>
            </a:r>
            <a:endParaRPr lang="zh-CN" altLang="en-US" dirty="0"/>
          </a:p>
        </p:txBody>
      </p:sp>
      <p:sp>
        <p:nvSpPr>
          <p:cNvPr id="4" name="灯片编号占位符 3"/>
          <p:cNvSpPr>
            <a:spLocks noGrp="1"/>
          </p:cNvSpPr>
          <p:nvPr>
            <p:ph type="sldNum" sz="quarter" idx="10"/>
          </p:nvPr>
        </p:nvSpPr>
        <p:spPr/>
        <p:txBody>
          <a:bodyPr/>
          <a:lstStyle/>
          <a:p>
            <a:pPr>
              <a:defRPr/>
            </a:pPr>
            <a:fld id="{52961674-FFE2-44D0-9D75-08C535A914E3}" type="slidenum">
              <a:rPr lang="zh-CN" altLang="en-US" smtClean="0"/>
            </a:fld>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3" name="Rectangle 9"/>
          <p:cNvSpPr>
            <a:spLocks noChangeArrowheads="1"/>
          </p:cNvSpPr>
          <p:nvPr userDrawn="1"/>
        </p:nvSpPr>
        <p:spPr bwMode="auto">
          <a:xfrm>
            <a:off x="8532813" y="268288"/>
            <a:ext cx="365125" cy="215900"/>
          </a:xfrm>
          <a:prstGeom prst="rect">
            <a:avLst/>
          </a:prstGeom>
          <a:solidFill>
            <a:srgbClr val="D20000"/>
          </a:solidFill>
          <a:ln w="9525" algn="ctr">
            <a:noFill/>
            <a:miter lim="800000"/>
          </a:ln>
        </p:spPr>
        <p:txBody>
          <a:bodyPr lIns="91420" tIns="45709" rIns="91420" bIns="45709" anchor="ctr"/>
          <a:lstStyle/>
          <a:p>
            <a:pPr algn="ctr">
              <a:defRPr/>
            </a:pPr>
            <a:endParaRPr lang="en-US" b="0" dirty="0">
              <a:solidFill>
                <a:schemeClr val="lt1"/>
              </a:solidFill>
              <a:latin typeface="+mn-lt"/>
              <a:ea typeface="+mn-ea"/>
            </a:endParaRPr>
          </a:p>
        </p:txBody>
      </p:sp>
      <p:sp>
        <p:nvSpPr>
          <p:cNvPr id="4" name="Isosceles Triangle 10"/>
          <p:cNvSpPr>
            <a:spLocks noChangeArrowheads="1"/>
          </p:cNvSpPr>
          <p:nvPr userDrawn="1"/>
        </p:nvSpPr>
        <p:spPr bwMode="auto">
          <a:xfrm rot="10610802">
            <a:off x="8532813" y="339725"/>
            <a:ext cx="366712" cy="196850"/>
          </a:xfrm>
          <a:prstGeom prst="triangle">
            <a:avLst>
              <a:gd name="adj" fmla="val 50000"/>
            </a:avLst>
          </a:prstGeom>
          <a:solidFill>
            <a:srgbClr val="D20000"/>
          </a:solidFill>
          <a:ln w="9525" algn="ctr">
            <a:noFill/>
            <a:miter lim="800000"/>
          </a:ln>
        </p:spPr>
        <p:txBody>
          <a:bodyPr rot="10800000" lIns="91420" tIns="45709" rIns="91420" bIns="45709" anchor="ctr"/>
          <a:lstStyle/>
          <a:p>
            <a:pPr algn="ctr">
              <a:defRPr/>
            </a:pPr>
            <a:endParaRPr lang="en-US" b="0">
              <a:solidFill>
                <a:schemeClr val="lt1"/>
              </a:solidFill>
              <a:latin typeface="+mn-lt"/>
              <a:ea typeface="+mn-ea"/>
            </a:endParaRPr>
          </a:p>
        </p:txBody>
      </p:sp>
      <p:sp>
        <p:nvSpPr>
          <p:cNvPr id="5" name="Slide Number Placeholder 5"/>
          <p:cNvSpPr txBox="1"/>
          <p:nvPr userDrawn="1"/>
        </p:nvSpPr>
        <p:spPr>
          <a:xfrm>
            <a:off x="8556625" y="204788"/>
            <a:ext cx="336550" cy="350837"/>
          </a:xfrm>
          <a:prstGeom prst="rect">
            <a:avLst/>
          </a:prstGeom>
        </p:spPr>
        <p:txBody>
          <a:bodyPr lIns="0" tIns="0" rIns="0" bIns="45709"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D34B1F0-08C0-458C-B570-2E31A9E139CB}" type="slidenum">
              <a:rPr lang="en-US" sz="1000" b="0" smtClean="0"/>
            </a:fld>
            <a:endParaRPr lang="en-US" sz="1000" b="0" dirty="0"/>
          </a:p>
        </p:txBody>
      </p:sp>
      <p:grpSp>
        <p:nvGrpSpPr>
          <p:cNvPr id="6" name="Group 5"/>
          <p:cNvGrpSpPr/>
          <p:nvPr userDrawn="1"/>
        </p:nvGrpSpPr>
        <p:grpSpPr bwMode="auto">
          <a:xfrm>
            <a:off x="347663" y="4732338"/>
            <a:ext cx="223837" cy="220662"/>
            <a:chOff x="4328868" y="5502988"/>
            <a:chExt cx="500307" cy="493774"/>
          </a:xfrm>
        </p:grpSpPr>
        <p:sp>
          <p:nvSpPr>
            <p:cNvPr id="7" name="Freeform 7">
              <a:hlinkClick r:id="" action="ppaction://hlinkshowjump?jump=previousslide"/>
            </p:cNvPr>
            <p:cNvSpPr/>
            <p:nvPr userDrawn="1"/>
          </p:nvSpPr>
          <p:spPr bwMode="auto">
            <a:xfrm>
              <a:off x="4520475" y="5648633"/>
              <a:ext cx="117092" cy="202484"/>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a:lstStyle/>
            <a:p>
              <a:pPr>
                <a:defRPr/>
              </a:pPr>
              <a:endParaRPr lang="id-ID" b="0"/>
            </a:p>
          </p:txBody>
        </p:sp>
        <p:sp>
          <p:nvSpPr>
            <p:cNvPr id="8" name="Freeform 8">
              <a:hlinkClick r:id="" action="ppaction://hlinkshowjump?jump=previousslide"/>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a:lstStyle/>
            <a:p>
              <a:pPr>
                <a:defRPr/>
              </a:pPr>
              <a:endParaRPr lang="id-ID" b="0"/>
            </a:p>
          </p:txBody>
        </p:sp>
      </p:grpSp>
      <p:grpSp>
        <p:nvGrpSpPr>
          <p:cNvPr id="9" name="Group 9"/>
          <p:cNvGrpSpPr/>
          <p:nvPr userDrawn="1"/>
        </p:nvGrpSpPr>
        <p:grpSpPr bwMode="auto">
          <a:xfrm flipH="1">
            <a:off x="933450" y="4732338"/>
            <a:ext cx="223838" cy="220662"/>
            <a:chOff x="4328868" y="5502988"/>
            <a:chExt cx="500307" cy="493774"/>
          </a:xfrm>
        </p:grpSpPr>
        <p:sp>
          <p:nvSpPr>
            <p:cNvPr id="10" name="Freeform 10">
              <a:hlinkClick r:id="" action="ppaction://hlinkshowjump?jump=nextslide"/>
            </p:cNvPr>
            <p:cNvSpPr/>
            <p:nvPr userDrawn="1"/>
          </p:nvSpPr>
          <p:spPr bwMode="auto">
            <a:xfrm>
              <a:off x="4520475" y="5648633"/>
              <a:ext cx="117094" cy="202484"/>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a:lstStyle/>
            <a:p>
              <a:pPr>
                <a:defRPr/>
              </a:pPr>
              <a:endParaRPr lang="id-ID" b="0"/>
            </a:p>
          </p:txBody>
        </p:sp>
        <p:sp>
          <p:nvSpPr>
            <p:cNvPr id="11" name="Freeform 11">
              <a:hlinkClick r:id="" action="ppaction://hlinkshowjump?jump=nextslide"/>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a:lstStyle/>
            <a:p>
              <a:pPr>
                <a:defRPr/>
              </a:pPr>
              <a:endParaRPr lang="id-ID" b="0"/>
            </a:p>
          </p:txBody>
        </p:sp>
      </p:grpSp>
      <p:cxnSp>
        <p:nvCxnSpPr>
          <p:cNvPr id="12" name="Straight Connector 3"/>
          <p:cNvCxnSpPr/>
          <p:nvPr userDrawn="1"/>
        </p:nvCxnSpPr>
        <p:spPr>
          <a:xfrm>
            <a:off x="552450" y="4845050"/>
            <a:ext cx="3810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矩形 3"/>
          <p:cNvSpPr>
            <a:spLocks noChangeArrowheads="1"/>
          </p:cNvSpPr>
          <p:nvPr userDrawn="1"/>
        </p:nvSpPr>
        <p:spPr bwMode="auto">
          <a:xfrm>
            <a:off x="1187450" y="612775"/>
            <a:ext cx="264160" cy="240030"/>
          </a:xfrm>
          <a:prstGeom prst="rect">
            <a:avLst/>
          </a:prstGeom>
          <a:noFill/>
          <a:ln>
            <a:noFill/>
          </a:ln>
        </p:spPr>
        <p:txBody>
          <a:bodyPr wrap="none" lIns="68582" tIns="34292" rIns="68582" bIns="34292">
            <a:spAutoFit/>
          </a:bodyPr>
          <a:lstStyle/>
          <a:p>
            <a:pPr>
              <a:defRPr/>
            </a:pPr>
            <a:endParaRPr lang="zh-CN" altLang="en-US" sz="1050" b="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grpSp>
        <p:nvGrpSpPr>
          <p:cNvPr id="14" name="组合 36"/>
          <p:cNvGrpSpPr/>
          <p:nvPr userDrawn="1"/>
        </p:nvGrpSpPr>
        <p:grpSpPr>
          <a:xfrm>
            <a:off x="580822" y="280070"/>
            <a:ext cx="472021" cy="471858"/>
            <a:chOff x="304800" y="673100"/>
            <a:chExt cx="4000500" cy="4000500"/>
          </a:xfrm>
          <a:effectLst>
            <a:outerShdw blurRad="444500" dist="254000" dir="8100000" algn="tr" rotWithShape="0">
              <a:prstClr val="black">
                <a:alpha val="50000"/>
              </a:prstClr>
            </a:outerShdw>
          </a:effectLst>
        </p:grpSpPr>
        <p:sp>
          <p:nvSpPr>
            <p:cNvPr id="15"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16"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
        <p:nvSpPr>
          <p:cNvPr id="17" name="椭圆 6"/>
          <p:cNvSpPr>
            <a:spLocks noChangeArrowheads="1"/>
          </p:cNvSpPr>
          <p:nvPr userDrawn="1"/>
        </p:nvSpPr>
        <p:spPr bwMode="auto">
          <a:xfrm>
            <a:off x="280988" y="298450"/>
            <a:ext cx="477837" cy="487363"/>
          </a:xfrm>
          <a:prstGeom prst="ellipse">
            <a:avLst/>
          </a:prstGeom>
          <a:solidFill>
            <a:srgbClr val="D20000"/>
          </a:solidFill>
          <a:ln w="25400" algn="ctr">
            <a:noFill/>
            <a:round/>
          </a:ln>
          <a:effectLst>
            <a:outerShdw dist="127001" dir="8100000" algn="tr" rotWithShape="0">
              <a:srgbClr val="000000">
                <a:alpha val="59998"/>
              </a:srgbClr>
            </a:outerShdw>
          </a:effectLst>
        </p:spPr>
        <p:txBody>
          <a:bodyPr lIns="78981" tIns="39491" rIns="78981" bIns="39491" anchor="ctr"/>
          <a:lstStyle/>
          <a:p>
            <a:pPr algn="ctr" defTabSz="788670">
              <a:defRPr/>
            </a:pPr>
            <a:endParaRPr lang="zh-CN" altLang="en-US" sz="1600" b="0">
              <a:solidFill>
                <a:srgbClr val="FFFFFF"/>
              </a:solidFill>
            </a:endParaRPr>
          </a:p>
        </p:txBody>
      </p:sp>
      <p:sp>
        <p:nvSpPr>
          <p:cNvPr id="18" name="标题 1"/>
          <p:cNvSpPr>
            <a:spLocks noGrp="1"/>
          </p:cNvSpPr>
          <p:nvPr>
            <p:ph type="title"/>
          </p:nvPr>
        </p:nvSpPr>
        <p:spPr>
          <a:xfrm>
            <a:off x="1184649" y="250504"/>
            <a:ext cx="3216269" cy="377030"/>
          </a:xfrm>
          <a:prstGeom prst="rect">
            <a:avLst/>
          </a:prstGeom>
          <a:noFill/>
          <a:ln>
            <a:noFill/>
          </a:ln>
        </p:spPr>
        <p:txBody>
          <a:bodyPr wrap="none" lIns="68582" tIns="34292" rIns="68582" bIns="34292">
            <a:spAutoFit/>
          </a:bodyPr>
          <a:lstStyle>
            <a:lvl1pPr>
              <a:defRPr lang="zh-CN" altLang="en-US" sz="2000" b="0">
                <a:solidFill>
                  <a:schemeClr val="tx1">
                    <a:lumMod val="85000"/>
                    <a:lumOff val="15000"/>
                  </a:schemeClr>
                </a:solidFill>
                <a:latin typeface="微软雅黑" panose="020B0503020204020204" pitchFamily="34" charset="-122"/>
                <a:cs typeface="+mn-cs"/>
              </a:defRPr>
            </a:lvl1pPr>
          </a:lstStyle>
          <a:p>
            <a:pPr lvl="0"/>
            <a:r>
              <a:rPr lang="zh-CN" altLang="en-US" dirty="0" smtClean="0"/>
              <a:t>单击此处编辑母版标题样式</a:t>
            </a:r>
            <a:endParaRPr lang="zh-CN" altLang="en-US" dirty="0"/>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23" presetClass="entr" presetSubtype="528" fill="hold" nodeType="withEffect">
                                  <p:stCondLst>
                                    <p:cond delay="300"/>
                                  </p:stCondLst>
                                  <p:childTnLst>
                                    <p:set>
                                      <p:cBhvr>
                                        <p:cTn id="9" dur="1" fill="hold">
                                          <p:stCondLst>
                                            <p:cond delay="0"/>
                                          </p:stCondLst>
                                        </p:cTn>
                                        <p:tgtEl>
                                          <p:spTgt spid="14"/>
                                        </p:tgtEl>
                                        <p:attrNameLst>
                                          <p:attrName>style.visibility</p:attrName>
                                        </p:attrNameLst>
                                      </p:cBhvr>
                                      <p:to>
                                        <p:strVal val="visible"/>
                                      </p:to>
                                    </p:set>
                                    <p:anim calcmode="lin" valueType="num">
                                      <p:cBhvr>
                                        <p:cTn id="10" dur="500" fill="hold"/>
                                        <p:tgtEl>
                                          <p:spTgt spid="14"/>
                                        </p:tgtEl>
                                        <p:attrNameLst>
                                          <p:attrName>ppt_w</p:attrName>
                                        </p:attrNameLst>
                                      </p:cBhvr>
                                      <p:tavLst>
                                        <p:tav tm="0">
                                          <p:val>
                                            <p:fltVal val="0"/>
                                          </p:val>
                                        </p:tav>
                                        <p:tav tm="100000">
                                          <p:val>
                                            <p:strVal val="#ppt_w"/>
                                          </p:val>
                                        </p:tav>
                                      </p:tavLst>
                                    </p:anim>
                                    <p:anim calcmode="lin" valueType="num">
                                      <p:cBhvr>
                                        <p:cTn id="11" dur="500" fill="hold"/>
                                        <p:tgtEl>
                                          <p:spTgt spid="14"/>
                                        </p:tgtEl>
                                        <p:attrNameLst>
                                          <p:attrName>ppt_h</p:attrName>
                                        </p:attrNameLst>
                                      </p:cBhvr>
                                      <p:tavLst>
                                        <p:tav tm="0">
                                          <p:val>
                                            <p:fltVal val="0"/>
                                          </p:val>
                                        </p:tav>
                                        <p:tav tm="100000">
                                          <p:val>
                                            <p:strVal val="#ppt_h"/>
                                          </p:val>
                                        </p:tav>
                                      </p:tavLst>
                                    </p:anim>
                                    <p:anim calcmode="lin" valueType="num">
                                      <p:cBhvr>
                                        <p:cTn id="12" dur="500" fill="hold"/>
                                        <p:tgtEl>
                                          <p:spTgt spid="14"/>
                                        </p:tgtEl>
                                        <p:attrNameLst>
                                          <p:attrName>ppt_x</p:attrName>
                                        </p:attrNameLst>
                                      </p:cBhvr>
                                      <p:tavLst>
                                        <p:tav tm="0">
                                          <p:val>
                                            <p:fltVal val="0.5"/>
                                          </p:val>
                                        </p:tav>
                                        <p:tav tm="100000">
                                          <p:val>
                                            <p:strVal val="#ppt_x"/>
                                          </p:val>
                                        </p:tav>
                                      </p:tavLst>
                                    </p:anim>
                                    <p:anim calcmode="lin" valueType="num">
                                      <p:cBhvr>
                                        <p:cTn id="13" dur="500" fill="hold"/>
                                        <p:tgtEl>
                                          <p:spTgt spid="14"/>
                                        </p:tgtEl>
                                        <p:attrNameLst>
                                          <p:attrName>ppt_y</p:attrName>
                                        </p:attrNameLst>
                                      </p:cBhvr>
                                      <p:tavLst>
                                        <p:tav tm="0">
                                          <p:val>
                                            <p:fltVal val="0.5"/>
                                          </p:val>
                                        </p:tav>
                                        <p:tav tm="100000">
                                          <p:val>
                                            <p:strVal val="#ppt_y"/>
                                          </p:val>
                                        </p:tav>
                                      </p:tavLst>
                                    </p:anim>
                                  </p:childTnLst>
                                </p:cTn>
                              </p:par>
                              <p:par>
                                <p:cTn id="14" presetID="53" presetClass="entr" presetSubtype="16" fill="hold" grpId="0" nodeType="withEffect">
                                  <p:stCondLst>
                                    <p:cond delay="40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animEffect transition="in" filter="fade">
                                      <p:cBhvr>
                                        <p:cTn id="1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026" name="Picture 4"/>
          <p:cNvPicPr>
            <a:picLocks noChangeAspect="1" noChangeArrowheads="1"/>
          </p:cNvPicPr>
          <p:nvPr userDrawn="1"/>
        </p:nvPicPr>
        <p:blipFill>
          <a:blip r:embed="rId3" cstate="print"/>
          <a:srcRect/>
          <a:stretch>
            <a:fillRect/>
          </a:stretch>
        </p:blipFill>
        <p:spPr bwMode="auto">
          <a:xfrm>
            <a:off x="0" y="11113"/>
            <a:ext cx="9144000" cy="51323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slow" advClick="0" advTm="6000">
    <p:blinds dir="vert"/>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微软雅黑" panose="020B0503020204020204" pitchFamily="34" charset="-122"/>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微软雅黑" panose="020B0503020204020204" pitchFamily="34"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微软雅黑" panose="020B0503020204020204" pitchFamily="34"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微软雅黑" panose="020B0503020204020204" pitchFamily="34"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微软雅黑" panose="020B0503020204020204" pitchFamily="34"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微软雅黑" panose="020B0503020204020204" pitchFamily="34" charset="-122"/>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微软雅黑" panose="020B0503020204020204" pitchFamily="34" charset="-122"/>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a:spLocks noChangeArrowheads="1"/>
          </p:cNvSpPr>
          <p:nvPr/>
        </p:nvSpPr>
        <p:spPr bwMode="auto">
          <a:xfrm>
            <a:off x="0" y="1214428"/>
            <a:ext cx="9145588" cy="2033588"/>
          </a:xfrm>
          <a:prstGeom prst="rect">
            <a:avLst/>
          </a:prstGeom>
          <a:solidFill>
            <a:schemeClr val="accent1"/>
          </a:solidFill>
          <a:ln w="25400" algn="ctr">
            <a:noFill/>
            <a:miter lim="800000"/>
          </a:ln>
        </p:spPr>
        <p:txBody>
          <a:bodyPr lIns="68580" tIns="34290" rIns="68580" bIns="34290" anchor="ctr"/>
          <a:lstStyle/>
          <a:p>
            <a:pPr algn="ctr" fontAlgn="auto">
              <a:spcBef>
                <a:spcPts val="0"/>
              </a:spcBef>
              <a:spcAft>
                <a:spcPts val="0"/>
              </a:spcAft>
              <a:defRPr/>
            </a:pPr>
            <a:endParaRPr lang="zh-CN" altLang="en-US" b="0">
              <a:solidFill>
                <a:schemeClr val="lt1"/>
              </a:solidFill>
              <a:latin typeface="+mn-lt"/>
              <a:ea typeface="+mn-ea"/>
            </a:endParaRPr>
          </a:p>
        </p:txBody>
      </p:sp>
      <p:grpSp>
        <p:nvGrpSpPr>
          <p:cNvPr id="49" name="组合 48"/>
          <p:cNvGrpSpPr/>
          <p:nvPr/>
        </p:nvGrpSpPr>
        <p:grpSpPr>
          <a:xfrm>
            <a:off x="2339752" y="3723878"/>
            <a:ext cx="307140" cy="307139"/>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2555776" y="2931790"/>
            <a:ext cx="643453" cy="643454"/>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437567" y="3640137"/>
            <a:ext cx="385369" cy="385369"/>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82245" y="3420410"/>
            <a:ext cx="192779" cy="192829"/>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1" name="组合 40"/>
          <p:cNvGrpSpPr/>
          <p:nvPr/>
        </p:nvGrpSpPr>
        <p:grpSpPr>
          <a:xfrm>
            <a:off x="107504" y="699542"/>
            <a:ext cx="3010847" cy="3010846"/>
            <a:chOff x="304800" y="673100"/>
            <a:chExt cx="4000500" cy="4000500"/>
          </a:xfrm>
          <a:effectLst>
            <a:outerShdw blurRad="444500" dist="254000" dir="6840000" algn="tr" rotWithShape="0">
              <a:prstClr val="black">
                <a:alpha val="45000"/>
              </a:prstClr>
            </a:outerShdw>
          </a:effectLst>
        </p:grpSpPr>
        <p:sp>
          <p:nvSpPr>
            <p:cNvPr id="42" name="同心圆 4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dirty="0">
                <a:solidFill>
                  <a:srgbClr val="C00000"/>
                </a:solidFill>
              </a:endParaRPr>
            </a:p>
          </p:txBody>
        </p:sp>
        <p:sp>
          <p:nvSpPr>
            <p:cNvPr id="44" name="椭圆 43"/>
            <p:cNvSpPr/>
            <p:nvPr/>
          </p:nvSpPr>
          <p:spPr>
            <a:xfrm>
              <a:off x="392113" y="760413"/>
              <a:ext cx="3825873" cy="382587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dirty="0">
                <a:solidFill>
                  <a:srgbClr val="C00000"/>
                </a:solidFill>
              </a:endParaRPr>
            </a:p>
          </p:txBody>
        </p:sp>
      </p:grpSp>
      <p:sp>
        <p:nvSpPr>
          <p:cNvPr id="62" name="TextBox 61"/>
          <p:cNvSpPr txBox="1">
            <a:spLocks noChangeArrowheads="1"/>
          </p:cNvSpPr>
          <p:nvPr/>
        </p:nvSpPr>
        <p:spPr bwMode="auto">
          <a:xfrm>
            <a:off x="3837940" y="1908175"/>
            <a:ext cx="5149850" cy="706755"/>
          </a:xfrm>
          <a:prstGeom prst="rect">
            <a:avLst/>
          </a:prstGeom>
          <a:noFill/>
          <a:ln w="9525">
            <a:noFill/>
            <a:miter lim="800000"/>
          </a:ln>
        </p:spPr>
        <p:txBody>
          <a:bodyPr wrap="square">
            <a:spAutoFit/>
          </a:bodyPr>
          <a:lstStyle/>
          <a:p>
            <a:r>
              <a:rPr lang="zh-CN" altLang="en-US" sz="4000" dirty="0" smtClean="0">
                <a:solidFill>
                  <a:schemeClr val="bg1"/>
                </a:solidFill>
                <a:latin typeface="微软雅黑" panose="020B0503020204020204" pitchFamily="34" charset="-122"/>
                <a:ea typeface="微软雅黑" panose="020B0503020204020204" pitchFamily="34" charset="-122"/>
              </a:rPr>
              <a:t>企业所得税政策培训</a:t>
            </a:r>
            <a:endParaRPr lang="zh-CN" altLang="en-US" sz="4000" dirty="0" smtClean="0">
              <a:solidFill>
                <a:schemeClr val="bg1"/>
              </a:solidFill>
              <a:latin typeface="微软雅黑" panose="020B0503020204020204" pitchFamily="34" charset="-122"/>
              <a:ea typeface="微软雅黑" panose="020B0503020204020204" pitchFamily="34" charset="-122"/>
            </a:endParaRPr>
          </a:p>
        </p:txBody>
      </p:sp>
      <p:grpSp>
        <p:nvGrpSpPr>
          <p:cNvPr id="46" name="组合 45"/>
          <p:cNvGrpSpPr/>
          <p:nvPr/>
        </p:nvGrpSpPr>
        <p:grpSpPr>
          <a:xfrm>
            <a:off x="913496" y="3758244"/>
            <a:ext cx="716432" cy="716432"/>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8" name="组合 63"/>
          <p:cNvGrpSpPr/>
          <p:nvPr/>
        </p:nvGrpSpPr>
        <p:grpSpPr>
          <a:xfrm>
            <a:off x="1423029" y="3324333"/>
            <a:ext cx="633026" cy="632949"/>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
        <p:nvSpPr>
          <p:cNvPr id="57" name="TextBox 56"/>
          <p:cNvSpPr txBox="1"/>
          <p:nvPr/>
        </p:nvSpPr>
        <p:spPr>
          <a:xfrm>
            <a:off x="5087938" y="3324484"/>
            <a:ext cx="3948558" cy="307340"/>
          </a:xfrm>
          <a:prstGeom prst="rect">
            <a:avLst/>
          </a:prstGeom>
          <a:noFill/>
        </p:spPr>
        <p:txBody>
          <a:bodyPr wrap="square" lIns="0" tIns="0" rIns="0" bIns="0" rtlCol="0">
            <a:spAutoFit/>
          </a:bodyPr>
          <a:lstStyle/>
          <a:p>
            <a:pPr algn="ctr"/>
            <a:r>
              <a:rPr lang="zh-CN" altLang="en-US" sz="2000" b="1" dirty="0" smtClean="0">
                <a:solidFill>
                  <a:schemeClr val="accent1"/>
                </a:solidFill>
                <a:latin typeface="微软雅黑" panose="020B0503020204020204" pitchFamily="34" charset="-122"/>
                <a:ea typeface="微软雅黑" panose="020B0503020204020204" pitchFamily="34" charset="-122"/>
              </a:rPr>
              <a:t>  </a:t>
            </a:r>
            <a:endParaRPr lang="zh-CN" altLang="en-US" sz="2000" b="1" dirty="0" smtClean="0">
              <a:solidFill>
                <a:schemeClr val="accent1"/>
              </a:solidFill>
              <a:latin typeface="微软雅黑" panose="020B0503020204020204" pitchFamily="34" charset="-122"/>
              <a:ea typeface="微软雅黑" panose="020B0503020204020204" pitchFamily="34" charset="-122"/>
            </a:endParaRPr>
          </a:p>
        </p:txBody>
      </p:sp>
      <p:sp>
        <p:nvSpPr>
          <p:cNvPr id="58" name="文本框 38"/>
          <p:cNvSpPr txBox="1"/>
          <p:nvPr/>
        </p:nvSpPr>
        <p:spPr>
          <a:xfrm>
            <a:off x="275023" y="2031605"/>
            <a:ext cx="2602479"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smtClean="0">
                <a:ln>
                  <a:noFill/>
                </a:ln>
                <a:solidFill>
                  <a:srgbClr val="3F80BC"/>
                </a:solidFill>
                <a:effectLst>
                  <a:outerShdw blurRad="38100" dist="25400" dir="5400000" algn="ctr" rotWithShape="0">
                    <a:srgbClr val="6E747A">
                      <a:alpha val="43000"/>
                    </a:srgbClr>
                  </a:outerShdw>
                </a:effectLst>
                <a:uLnTx/>
                <a:uFillTx/>
                <a:latin typeface="+mn-ea"/>
                <a:ea typeface="+mn-ea"/>
              </a:rPr>
              <a:t>沁水县税务局</a:t>
            </a:r>
            <a:endParaRPr kumimoji="0" lang="zh-CN" altLang="en-US" sz="2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latin typeface="+mn-ea"/>
              <a:ea typeface="+mn-ea"/>
            </a:endParaRPr>
          </a:p>
        </p:txBody>
      </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outHorizontal)">
                                      <p:cBhvr>
                                        <p:cTn id="7" dur="500"/>
                                        <p:tgtEl>
                                          <p:spTgt spid="27"/>
                                        </p:tgtEl>
                                      </p:cBhvr>
                                    </p:animEffect>
                                  </p:childTnLst>
                                </p:cTn>
                              </p:par>
                              <p:par>
                                <p:cTn id="8" presetID="2" presetClass="entr" presetSubtype="8" accel="35000"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 calcmode="lin" valueType="num">
                                      <p:cBhvr additive="base">
                                        <p:cTn id="10" dur="1000" fill="hold"/>
                                        <p:tgtEl>
                                          <p:spTgt spid="41"/>
                                        </p:tgtEl>
                                        <p:attrNameLst>
                                          <p:attrName>ppt_x</p:attrName>
                                        </p:attrNameLst>
                                      </p:cBhvr>
                                      <p:tavLst>
                                        <p:tav tm="0">
                                          <p:val>
                                            <p:strVal val="0-#ppt_w/2"/>
                                          </p:val>
                                        </p:tav>
                                        <p:tav tm="100000">
                                          <p:val>
                                            <p:strVal val="#ppt_x"/>
                                          </p:val>
                                        </p:tav>
                                      </p:tavLst>
                                    </p:anim>
                                    <p:anim calcmode="lin" valueType="num">
                                      <p:cBhvr additive="base">
                                        <p:cTn id="11" dur="1000" fill="hold"/>
                                        <p:tgtEl>
                                          <p:spTgt spid="41"/>
                                        </p:tgtEl>
                                        <p:attrNameLst>
                                          <p:attrName>ppt_y</p:attrName>
                                        </p:attrNameLst>
                                      </p:cBhvr>
                                      <p:tavLst>
                                        <p:tav tm="0">
                                          <p:val>
                                            <p:strVal val="#ppt_y"/>
                                          </p:val>
                                        </p:tav>
                                        <p:tav tm="100000">
                                          <p:val>
                                            <p:strVal val="#ppt_y"/>
                                          </p:val>
                                        </p:tav>
                                      </p:tavLst>
                                    </p:anim>
                                  </p:childTnLst>
                                </p:cTn>
                              </p:par>
                              <p:par>
                                <p:cTn id="12" presetID="23" presetClass="entr" presetSubtype="528" fill="hold" nodeType="with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500" fill="hold"/>
                                        <p:tgtEl>
                                          <p:spTgt spid="46"/>
                                        </p:tgtEl>
                                        <p:attrNameLst>
                                          <p:attrName>ppt_w</p:attrName>
                                        </p:attrNameLst>
                                      </p:cBhvr>
                                      <p:tavLst>
                                        <p:tav tm="0">
                                          <p:val>
                                            <p:fltVal val="0"/>
                                          </p:val>
                                        </p:tav>
                                        <p:tav tm="100000">
                                          <p:val>
                                            <p:strVal val="#ppt_w"/>
                                          </p:val>
                                        </p:tav>
                                      </p:tavLst>
                                    </p:anim>
                                    <p:anim calcmode="lin" valueType="num">
                                      <p:cBhvr>
                                        <p:cTn id="15" dur="500" fill="hold"/>
                                        <p:tgtEl>
                                          <p:spTgt spid="46"/>
                                        </p:tgtEl>
                                        <p:attrNameLst>
                                          <p:attrName>ppt_h</p:attrName>
                                        </p:attrNameLst>
                                      </p:cBhvr>
                                      <p:tavLst>
                                        <p:tav tm="0">
                                          <p:val>
                                            <p:fltVal val="0"/>
                                          </p:val>
                                        </p:tav>
                                        <p:tav tm="100000">
                                          <p:val>
                                            <p:strVal val="#ppt_h"/>
                                          </p:val>
                                        </p:tav>
                                      </p:tavLst>
                                    </p:anim>
                                    <p:anim calcmode="lin" valueType="num">
                                      <p:cBhvr>
                                        <p:cTn id="16" dur="500" fill="hold"/>
                                        <p:tgtEl>
                                          <p:spTgt spid="46"/>
                                        </p:tgtEl>
                                        <p:attrNameLst>
                                          <p:attrName>ppt_x</p:attrName>
                                        </p:attrNameLst>
                                      </p:cBhvr>
                                      <p:tavLst>
                                        <p:tav tm="0">
                                          <p:val>
                                            <p:fltVal val="0.5"/>
                                          </p:val>
                                        </p:tav>
                                        <p:tav tm="100000">
                                          <p:val>
                                            <p:strVal val="#ppt_x"/>
                                          </p:val>
                                        </p:tav>
                                      </p:tavLst>
                                    </p:anim>
                                    <p:anim calcmode="lin" valueType="num">
                                      <p:cBhvr>
                                        <p:cTn id="17" dur="500" fill="hold"/>
                                        <p:tgtEl>
                                          <p:spTgt spid="46"/>
                                        </p:tgtEl>
                                        <p:attrNameLst>
                                          <p:attrName>ppt_y</p:attrName>
                                        </p:attrNameLst>
                                      </p:cBhvr>
                                      <p:tavLst>
                                        <p:tav tm="0">
                                          <p:val>
                                            <p:fltVal val="0.5"/>
                                          </p:val>
                                        </p:tav>
                                        <p:tav tm="100000">
                                          <p:val>
                                            <p:strVal val="#ppt_y"/>
                                          </p:val>
                                        </p:tav>
                                      </p:tavLst>
                                    </p:anim>
                                  </p:childTnLst>
                                </p:cTn>
                              </p:par>
                              <p:par>
                                <p:cTn id="18" presetID="23" presetClass="entr" presetSubtype="528" fill="hold" nodeType="withEffect">
                                  <p:stCondLst>
                                    <p:cond delay="500"/>
                                  </p:stCondLst>
                                  <p:childTnLst>
                                    <p:set>
                                      <p:cBhvr>
                                        <p:cTn id="19" dur="1" fill="hold">
                                          <p:stCondLst>
                                            <p:cond delay="0"/>
                                          </p:stCondLst>
                                        </p:cTn>
                                        <p:tgtEl>
                                          <p:spTgt spid="49"/>
                                        </p:tgtEl>
                                        <p:attrNameLst>
                                          <p:attrName>style.visibility</p:attrName>
                                        </p:attrNameLst>
                                      </p:cBhvr>
                                      <p:to>
                                        <p:strVal val="visible"/>
                                      </p:to>
                                    </p:set>
                                    <p:anim calcmode="lin" valueType="num">
                                      <p:cBhvr>
                                        <p:cTn id="20" dur="500" fill="hold"/>
                                        <p:tgtEl>
                                          <p:spTgt spid="49"/>
                                        </p:tgtEl>
                                        <p:attrNameLst>
                                          <p:attrName>ppt_w</p:attrName>
                                        </p:attrNameLst>
                                      </p:cBhvr>
                                      <p:tavLst>
                                        <p:tav tm="0">
                                          <p:val>
                                            <p:fltVal val="0"/>
                                          </p:val>
                                        </p:tav>
                                        <p:tav tm="100000">
                                          <p:val>
                                            <p:strVal val="#ppt_w"/>
                                          </p:val>
                                        </p:tav>
                                      </p:tavLst>
                                    </p:anim>
                                    <p:anim calcmode="lin" valueType="num">
                                      <p:cBhvr>
                                        <p:cTn id="21" dur="500" fill="hold"/>
                                        <p:tgtEl>
                                          <p:spTgt spid="49"/>
                                        </p:tgtEl>
                                        <p:attrNameLst>
                                          <p:attrName>ppt_h</p:attrName>
                                        </p:attrNameLst>
                                      </p:cBhvr>
                                      <p:tavLst>
                                        <p:tav tm="0">
                                          <p:val>
                                            <p:fltVal val="0"/>
                                          </p:val>
                                        </p:tav>
                                        <p:tav tm="100000">
                                          <p:val>
                                            <p:strVal val="#ppt_h"/>
                                          </p:val>
                                        </p:tav>
                                      </p:tavLst>
                                    </p:anim>
                                    <p:anim calcmode="lin" valueType="num">
                                      <p:cBhvr>
                                        <p:cTn id="22" dur="500" fill="hold"/>
                                        <p:tgtEl>
                                          <p:spTgt spid="49"/>
                                        </p:tgtEl>
                                        <p:attrNameLst>
                                          <p:attrName>ppt_x</p:attrName>
                                        </p:attrNameLst>
                                      </p:cBhvr>
                                      <p:tavLst>
                                        <p:tav tm="0">
                                          <p:val>
                                            <p:fltVal val="0.5"/>
                                          </p:val>
                                        </p:tav>
                                        <p:tav tm="100000">
                                          <p:val>
                                            <p:strVal val="#ppt_x"/>
                                          </p:val>
                                        </p:tav>
                                      </p:tavLst>
                                    </p:anim>
                                    <p:anim calcmode="lin" valueType="num">
                                      <p:cBhvr>
                                        <p:cTn id="23" dur="500" fill="hold"/>
                                        <p:tgtEl>
                                          <p:spTgt spid="49"/>
                                        </p:tgtEl>
                                        <p:attrNameLst>
                                          <p:attrName>ppt_y</p:attrName>
                                        </p:attrNameLst>
                                      </p:cBhvr>
                                      <p:tavLst>
                                        <p:tav tm="0">
                                          <p:val>
                                            <p:fltVal val="0.5"/>
                                          </p:val>
                                        </p:tav>
                                        <p:tav tm="100000">
                                          <p:val>
                                            <p:strVal val="#ppt_y"/>
                                          </p:val>
                                        </p:tav>
                                      </p:tavLst>
                                    </p:anim>
                                  </p:childTnLst>
                                </p:cTn>
                              </p:par>
                              <p:par>
                                <p:cTn id="24" presetID="23" presetClass="entr" presetSubtype="528" fill="hold" nodeType="withEffect">
                                  <p:stCondLst>
                                    <p:cond delay="200"/>
                                  </p:stCondLst>
                                  <p:childTnLst>
                                    <p:set>
                                      <p:cBhvr>
                                        <p:cTn id="25" dur="1" fill="hold">
                                          <p:stCondLst>
                                            <p:cond delay="0"/>
                                          </p:stCondLst>
                                        </p:cTn>
                                        <p:tgtEl>
                                          <p:spTgt spid="52"/>
                                        </p:tgtEl>
                                        <p:attrNameLst>
                                          <p:attrName>style.visibility</p:attrName>
                                        </p:attrNameLst>
                                      </p:cBhvr>
                                      <p:to>
                                        <p:strVal val="visible"/>
                                      </p:to>
                                    </p:set>
                                    <p:anim calcmode="lin" valueType="num">
                                      <p:cBhvr>
                                        <p:cTn id="26" dur="500" fill="hold"/>
                                        <p:tgtEl>
                                          <p:spTgt spid="52"/>
                                        </p:tgtEl>
                                        <p:attrNameLst>
                                          <p:attrName>ppt_w</p:attrName>
                                        </p:attrNameLst>
                                      </p:cBhvr>
                                      <p:tavLst>
                                        <p:tav tm="0">
                                          <p:val>
                                            <p:fltVal val="0"/>
                                          </p:val>
                                        </p:tav>
                                        <p:tav tm="100000">
                                          <p:val>
                                            <p:strVal val="#ppt_w"/>
                                          </p:val>
                                        </p:tav>
                                      </p:tavLst>
                                    </p:anim>
                                    <p:anim calcmode="lin" valueType="num">
                                      <p:cBhvr>
                                        <p:cTn id="27" dur="500" fill="hold"/>
                                        <p:tgtEl>
                                          <p:spTgt spid="52"/>
                                        </p:tgtEl>
                                        <p:attrNameLst>
                                          <p:attrName>ppt_h</p:attrName>
                                        </p:attrNameLst>
                                      </p:cBhvr>
                                      <p:tavLst>
                                        <p:tav tm="0">
                                          <p:val>
                                            <p:fltVal val="0"/>
                                          </p:val>
                                        </p:tav>
                                        <p:tav tm="100000">
                                          <p:val>
                                            <p:strVal val="#ppt_h"/>
                                          </p:val>
                                        </p:tav>
                                      </p:tavLst>
                                    </p:anim>
                                    <p:anim calcmode="lin" valueType="num">
                                      <p:cBhvr>
                                        <p:cTn id="28" dur="500" fill="hold"/>
                                        <p:tgtEl>
                                          <p:spTgt spid="52"/>
                                        </p:tgtEl>
                                        <p:attrNameLst>
                                          <p:attrName>ppt_x</p:attrName>
                                        </p:attrNameLst>
                                      </p:cBhvr>
                                      <p:tavLst>
                                        <p:tav tm="0">
                                          <p:val>
                                            <p:fltVal val="0.5"/>
                                          </p:val>
                                        </p:tav>
                                        <p:tav tm="100000">
                                          <p:val>
                                            <p:strVal val="#ppt_x"/>
                                          </p:val>
                                        </p:tav>
                                      </p:tavLst>
                                    </p:anim>
                                    <p:anim calcmode="lin" valueType="num">
                                      <p:cBhvr>
                                        <p:cTn id="29" dur="500" fill="hold"/>
                                        <p:tgtEl>
                                          <p:spTgt spid="52"/>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200"/>
                                  </p:stCondLst>
                                  <p:childTnLst>
                                    <p:set>
                                      <p:cBhvr>
                                        <p:cTn id="31" dur="1" fill="hold">
                                          <p:stCondLst>
                                            <p:cond delay="0"/>
                                          </p:stCondLst>
                                        </p:cTn>
                                        <p:tgtEl>
                                          <p:spTgt spid="8"/>
                                        </p:tgtEl>
                                        <p:attrNameLst>
                                          <p:attrName>style.visibility</p:attrName>
                                        </p:attrNameLst>
                                      </p:cBhvr>
                                      <p:to>
                                        <p:strVal val="visible"/>
                                      </p:to>
                                    </p:set>
                                    <p:anim calcmode="lin" valueType="num">
                                      <p:cBhvr>
                                        <p:cTn id="32" dur="500" fill="hold"/>
                                        <p:tgtEl>
                                          <p:spTgt spid="8"/>
                                        </p:tgtEl>
                                        <p:attrNameLst>
                                          <p:attrName>ppt_w</p:attrName>
                                        </p:attrNameLst>
                                      </p:cBhvr>
                                      <p:tavLst>
                                        <p:tav tm="0">
                                          <p:val>
                                            <p:fltVal val="0"/>
                                          </p:val>
                                        </p:tav>
                                        <p:tav tm="100000">
                                          <p:val>
                                            <p:strVal val="#ppt_w"/>
                                          </p:val>
                                        </p:tav>
                                      </p:tavLst>
                                    </p:anim>
                                    <p:anim calcmode="lin" valueType="num">
                                      <p:cBhvr>
                                        <p:cTn id="33" dur="500" fill="hold"/>
                                        <p:tgtEl>
                                          <p:spTgt spid="8"/>
                                        </p:tgtEl>
                                        <p:attrNameLst>
                                          <p:attrName>ppt_h</p:attrName>
                                        </p:attrNameLst>
                                      </p:cBhvr>
                                      <p:tavLst>
                                        <p:tav tm="0">
                                          <p:val>
                                            <p:fltVal val="0"/>
                                          </p:val>
                                        </p:tav>
                                        <p:tav tm="100000">
                                          <p:val>
                                            <p:strVal val="#ppt_h"/>
                                          </p:val>
                                        </p:tav>
                                      </p:tavLst>
                                    </p:anim>
                                    <p:anim calcmode="lin" valueType="num">
                                      <p:cBhvr>
                                        <p:cTn id="34" dur="500" fill="hold"/>
                                        <p:tgtEl>
                                          <p:spTgt spid="8"/>
                                        </p:tgtEl>
                                        <p:attrNameLst>
                                          <p:attrName>ppt_x</p:attrName>
                                        </p:attrNameLst>
                                      </p:cBhvr>
                                      <p:tavLst>
                                        <p:tav tm="0">
                                          <p:val>
                                            <p:fltVal val="0.5"/>
                                          </p:val>
                                        </p:tav>
                                        <p:tav tm="100000">
                                          <p:val>
                                            <p:strVal val="#ppt_x"/>
                                          </p:val>
                                        </p:tav>
                                      </p:tavLst>
                                    </p:anim>
                                    <p:anim calcmode="lin" valueType="num">
                                      <p:cBhvr>
                                        <p:cTn id="35" dur="500" fill="hold"/>
                                        <p:tgtEl>
                                          <p:spTgt spid="8"/>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500"/>
                                  </p:stCondLst>
                                  <p:childTnLst>
                                    <p:set>
                                      <p:cBhvr>
                                        <p:cTn id="37" dur="1" fill="hold">
                                          <p:stCondLst>
                                            <p:cond delay="0"/>
                                          </p:stCondLst>
                                        </p:cTn>
                                        <p:tgtEl>
                                          <p:spTgt spid="67"/>
                                        </p:tgtEl>
                                        <p:attrNameLst>
                                          <p:attrName>style.visibility</p:attrName>
                                        </p:attrNameLst>
                                      </p:cBhvr>
                                      <p:to>
                                        <p:strVal val="visible"/>
                                      </p:to>
                                    </p:set>
                                    <p:anim calcmode="lin" valueType="num">
                                      <p:cBhvr>
                                        <p:cTn id="38" dur="500" fill="hold"/>
                                        <p:tgtEl>
                                          <p:spTgt spid="67"/>
                                        </p:tgtEl>
                                        <p:attrNameLst>
                                          <p:attrName>ppt_w</p:attrName>
                                        </p:attrNameLst>
                                      </p:cBhvr>
                                      <p:tavLst>
                                        <p:tav tm="0">
                                          <p:val>
                                            <p:fltVal val="0"/>
                                          </p:val>
                                        </p:tav>
                                        <p:tav tm="100000">
                                          <p:val>
                                            <p:strVal val="#ppt_w"/>
                                          </p:val>
                                        </p:tav>
                                      </p:tavLst>
                                    </p:anim>
                                    <p:anim calcmode="lin" valueType="num">
                                      <p:cBhvr>
                                        <p:cTn id="39" dur="500" fill="hold"/>
                                        <p:tgtEl>
                                          <p:spTgt spid="67"/>
                                        </p:tgtEl>
                                        <p:attrNameLst>
                                          <p:attrName>ppt_h</p:attrName>
                                        </p:attrNameLst>
                                      </p:cBhvr>
                                      <p:tavLst>
                                        <p:tav tm="0">
                                          <p:val>
                                            <p:fltVal val="0"/>
                                          </p:val>
                                        </p:tav>
                                        <p:tav tm="100000">
                                          <p:val>
                                            <p:strVal val="#ppt_h"/>
                                          </p:val>
                                        </p:tav>
                                      </p:tavLst>
                                    </p:anim>
                                    <p:anim calcmode="lin" valueType="num">
                                      <p:cBhvr>
                                        <p:cTn id="40" dur="500" fill="hold"/>
                                        <p:tgtEl>
                                          <p:spTgt spid="67"/>
                                        </p:tgtEl>
                                        <p:attrNameLst>
                                          <p:attrName>ppt_x</p:attrName>
                                        </p:attrNameLst>
                                      </p:cBhvr>
                                      <p:tavLst>
                                        <p:tav tm="0">
                                          <p:val>
                                            <p:fltVal val="0.5"/>
                                          </p:val>
                                        </p:tav>
                                        <p:tav tm="100000">
                                          <p:val>
                                            <p:strVal val="#ppt_x"/>
                                          </p:val>
                                        </p:tav>
                                      </p:tavLst>
                                    </p:anim>
                                    <p:anim calcmode="lin" valueType="num">
                                      <p:cBhvr>
                                        <p:cTn id="41" dur="500" fill="hold"/>
                                        <p:tgtEl>
                                          <p:spTgt spid="67"/>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500"/>
                                  </p:stCondLst>
                                  <p:childTnLst>
                                    <p:set>
                                      <p:cBhvr>
                                        <p:cTn id="43" dur="1" fill="hold">
                                          <p:stCondLst>
                                            <p:cond delay="0"/>
                                          </p:stCondLst>
                                        </p:cTn>
                                        <p:tgtEl>
                                          <p:spTgt spid="70"/>
                                        </p:tgtEl>
                                        <p:attrNameLst>
                                          <p:attrName>style.visibility</p:attrName>
                                        </p:attrNameLst>
                                      </p:cBhvr>
                                      <p:to>
                                        <p:strVal val="visible"/>
                                      </p:to>
                                    </p:set>
                                    <p:anim calcmode="lin" valueType="num">
                                      <p:cBhvr>
                                        <p:cTn id="44" dur="500" fill="hold"/>
                                        <p:tgtEl>
                                          <p:spTgt spid="70"/>
                                        </p:tgtEl>
                                        <p:attrNameLst>
                                          <p:attrName>ppt_w</p:attrName>
                                        </p:attrNameLst>
                                      </p:cBhvr>
                                      <p:tavLst>
                                        <p:tav tm="0">
                                          <p:val>
                                            <p:fltVal val="0"/>
                                          </p:val>
                                        </p:tav>
                                        <p:tav tm="100000">
                                          <p:val>
                                            <p:strVal val="#ppt_w"/>
                                          </p:val>
                                        </p:tav>
                                      </p:tavLst>
                                    </p:anim>
                                    <p:anim calcmode="lin" valueType="num">
                                      <p:cBhvr>
                                        <p:cTn id="45" dur="500" fill="hold"/>
                                        <p:tgtEl>
                                          <p:spTgt spid="70"/>
                                        </p:tgtEl>
                                        <p:attrNameLst>
                                          <p:attrName>ppt_h</p:attrName>
                                        </p:attrNameLst>
                                      </p:cBhvr>
                                      <p:tavLst>
                                        <p:tav tm="0">
                                          <p:val>
                                            <p:fltVal val="0"/>
                                          </p:val>
                                        </p:tav>
                                        <p:tav tm="100000">
                                          <p:val>
                                            <p:strVal val="#ppt_h"/>
                                          </p:val>
                                        </p:tav>
                                      </p:tavLst>
                                    </p:anim>
                                    <p:anim calcmode="lin" valueType="num">
                                      <p:cBhvr>
                                        <p:cTn id="46" dur="500" fill="hold"/>
                                        <p:tgtEl>
                                          <p:spTgt spid="70"/>
                                        </p:tgtEl>
                                        <p:attrNameLst>
                                          <p:attrName>ppt_x</p:attrName>
                                        </p:attrNameLst>
                                      </p:cBhvr>
                                      <p:tavLst>
                                        <p:tav tm="0">
                                          <p:val>
                                            <p:fltVal val="0.5"/>
                                          </p:val>
                                        </p:tav>
                                        <p:tav tm="100000">
                                          <p:val>
                                            <p:strVal val="#ppt_x"/>
                                          </p:val>
                                        </p:tav>
                                      </p:tavLst>
                                    </p:anim>
                                    <p:anim calcmode="lin" valueType="num">
                                      <p:cBhvr>
                                        <p:cTn id="47" dur="500" fill="hold"/>
                                        <p:tgtEl>
                                          <p:spTgt spid="70"/>
                                        </p:tgtEl>
                                        <p:attrNameLst>
                                          <p:attrName>ppt_y</p:attrName>
                                        </p:attrNameLst>
                                      </p:cBhvr>
                                      <p:tavLst>
                                        <p:tav tm="0">
                                          <p:val>
                                            <p:fltVal val="0.5"/>
                                          </p:val>
                                        </p:tav>
                                        <p:tav tm="100000">
                                          <p:val>
                                            <p:strVal val="#ppt_y"/>
                                          </p:val>
                                        </p:tav>
                                      </p:tavLst>
                                    </p:anim>
                                  </p:childTnLst>
                                </p:cTn>
                              </p:par>
                              <p:par>
                                <p:cTn id="48" presetID="26" presetClass="emph" presetSubtype="0" repeatCount="3000" fill="hold" nodeType="withEffect">
                                  <p:stCondLst>
                                    <p:cond delay="710"/>
                                  </p:stCondLst>
                                  <p:childTnLst>
                                    <p:animEffect transition="out" filter="fade">
                                      <p:cBhvr>
                                        <p:cTn id="49" dur="500" tmFilter="0, 0; .2, .5; .8, .5; 1, 0"/>
                                        <p:tgtEl>
                                          <p:spTgt spid="8"/>
                                        </p:tgtEl>
                                      </p:cBhvr>
                                    </p:animEffect>
                                    <p:animScale>
                                      <p:cBhvr>
                                        <p:cTn id="50" dur="250" autoRev="1" fill="hold"/>
                                        <p:tgtEl>
                                          <p:spTgt spid="8"/>
                                        </p:tgtEl>
                                      </p:cBhvr>
                                      <p:by x="105000" y="105000"/>
                                    </p:animScale>
                                  </p:childTnLst>
                                </p:cTn>
                              </p:par>
                            </p:childTnLst>
                          </p:cTn>
                        </p:par>
                        <p:par>
                          <p:cTn id="51" fill="hold">
                            <p:stCondLst>
                              <p:cond delay="500"/>
                            </p:stCondLst>
                            <p:childTnLst>
                              <p:par>
                                <p:cTn id="52" presetID="41" presetClass="entr" presetSubtype="0" fill="hold" grpId="0" nodeType="afterEffect">
                                  <p:stCondLst>
                                    <p:cond delay="0"/>
                                  </p:stCondLst>
                                  <p:iterate type="lt">
                                    <p:tmPct val="10000"/>
                                  </p:iterate>
                                  <p:childTnLst>
                                    <p:set>
                                      <p:cBhvr>
                                        <p:cTn id="53" dur="1" fill="hold">
                                          <p:stCondLst>
                                            <p:cond delay="0"/>
                                          </p:stCondLst>
                                        </p:cTn>
                                        <p:tgtEl>
                                          <p:spTgt spid="62"/>
                                        </p:tgtEl>
                                        <p:attrNameLst>
                                          <p:attrName>style.visibility</p:attrName>
                                        </p:attrNameLst>
                                      </p:cBhvr>
                                      <p:to>
                                        <p:strVal val="visible"/>
                                      </p:to>
                                    </p:set>
                                    <p:anim calcmode="lin" valueType="num">
                                      <p:cBhvr>
                                        <p:cTn id="54" dur="500" fill="hold"/>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62"/>
                                        </p:tgtEl>
                                        <p:attrNameLst>
                                          <p:attrName>ppt_y</p:attrName>
                                        </p:attrNameLst>
                                      </p:cBhvr>
                                      <p:tavLst>
                                        <p:tav tm="0">
                                          <p:val>
                                            <p:strVal val="#ppt_y"/>
                                          </p:val>
                                        </p:tav>
                                        <p:tav tm="100000">
                                          <p:val>
                                            <p:strVal val="#ppt_y"/>
                                          </p:val>
                                        </p:tav>
                                      </p:tavLst>
                                    </p:anim>
                                    <p:anim calcmode="lin" valueType="num">
                                      <p:cBhvr>
                                        <p:cTn id="56" dur="500" fill="hold"/>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62"/>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6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627784" y="1904165"/>
            <a:ext cx="5882379" cy="824136"/>
          </a:xfrm>
          <a:prstGeom prst="rect">
            <a:avLst/>
          </a:prstGeom>
          <a:noFill/>
          <a:ln w="9525">
            <a:noFill/>
            <a:miter lim="800000"/>
          </a:ln>
        </p:spPr>
        <p:txBody>
          <a:bodyPr wrap="square">
            <a:spAutoFit/>
          </a:bodyPr>
          <a:lstStyle/>
          <a:p>
            <a:pPr marL="0" lvl="1">
              <a:lnSpc>
                <a:spcPct val="200000"/>
              </a:lnSpc>
            </a:pPr>
            <a:r>
              <a:rPr lang="zh-CN" altLang="en-US" sz="2800" dirty="0">
                <a:solidFill>
                  <a:schemeClr val="bg1"/>
                </a:solidFill>
                <a:latin typeface="微软雅黑" panose="020B0503020204020204" pitchFamily="34" charset="-122"/>
                <a:ea typeface="微软雅黑" panose="020B0503020204020204" pitchFamily="34" charset="-122"/>
              </a:rPr>
              <a:t>农村饮水安全工程税收优惠政策</a:t>
            </a:r>
            <a:endParaRPr lang="zh-CN" altLang="en-US" sz="28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533115"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55238" y="2355578"/>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02</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81624" y="699542"/>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pPr>
            <a:r>
              <a:rPr lang="zh-CN" altLang="en-US" sz="2200" dirty="0">
                <a:solidFill>
                  <a:srgbClr val="FFFF00"/>
                </a:solidFill>
                <a:latin typeface="+mn-ea"/>
              </a:rPr>
              <a:t>关于继续实行农村饮水安全工程税收优惠政策的公告</a:t>
            </a:r>
            <a:endParaRPr lang="zh-CN" altLang="en-US" sz="2200" dirty="0">
              <a:solidFill>
                <a:srgbClr val="FFFF00"/>
              </a:solidFill>
              <a:latin typeface="+mn-ea"/>
            </a:endParaRPr>
          </a:p>
          <a:p>
            <a:pPr lvl="0" algn="ctr">
              <a:lnSpc>
                <a:spcPct val="150000"/>
              </a:lnSpc>
              <a:spcAft>
                <a:spcPts val="0"/>
              </a:spcAft>
            </a:pPr>
            <a:r>
              <a:rPr lang="zh-CN" altLang="en-US" sz="2200" dirty="0">
                <a:solidFill>
                  <a:srgbClr val="FFFF00"/>
                </a:solidFill>
                <a:latin typeface="+mn-ea"/>
              </a:rPr>
              <a:t>财政部 税务总局公告</a:t>
            </a:r>
            <a:r>
              <a:rPr lang="en-US" altLang="zh-CN" sz="2200" dirty="0">
                <a:solidFill>
                  <a:srgbClr val="FFFF00"/>
                </a:solidFill>
                <a:latin typeface="+mn-ea"/>
              </a:rPr>
              <a:t>2019</a:t>
            </a:r>
            <a:r>
              <a:rPr lang="zh-CN" altLang="en-US" sz="2200" dirty="0">
                <a:solidFill>
                  <a:srgbClr val="FFFF00"/>
                </a:solidFill>
                <a:latin typeface="+mn-ea"/>
              </a:rPr>
              <a:t>年第</a:t>
            </a:r>
            <a:r>
              <a:rPr lang="en-US" altLang="zh-CN" sz="2200" dirty="0">
                <a:solidFill>
                  <a:srgbClr val="FFFF00"/>
                </a:solidFill>
                <a:latin typeface="+mn-ea"/>
              </a:rPr>
              <a:t>67</a:t>
            </a:r>
            <a:r>
              <a:rPr lang="zh-CN" altLang="en-US" sz="2200" dirty="0">
                <a:solidFill>
                  <a:srgbClr val="FFFF00"/>
                </a:solidFill>
                <a:latin typeface="+mn-ea"/>
              </a:rPr>
              <a:t>号</a:t>
            </a:r>
            <a:endParaRPr lang="zh-CN" altLang="en-US" sz="2200" dirty="0">
              <a:solidFill>
                <a:srgbClr val="FFFF00"/>
              </a:solidFill>
              <a:latin typeface="+mn-ea"/>
            </a:endParaRPr>
          </a:p>
          <a:p>
            <a:pPr lvl="0">
              <a:lnSpc>
                <a:spcPct val="150000"/>
              </a:lnSpc>
              <a:spcAft>
                <a:spcPts val="0"/>
              </a:spcAft>
            </a:pPr>
            <a:r>
              <a:rPr lang="zh-CN" altLang="en-US" sz="2200" dirty="0">
                <a:latin typeface="+mn-ea"/>
              </a:rPr>
              <a:t>       五、对饮水工程运营管理单位从事</a:t>
            </a:r>
            <a:r>
              <a:rPr lang="en-US" altLang="zh-CN" sz="2200" dirty="0">
                <a:latin typeface="+mn-ea"/>
              </a:rPr>
              <a:t>《</a:t>
            </a:r>
            <a:r>
              <a:rPr lang="zh-CN" altLang="en-US" sz="2200" dirty="0">
                <a:latin typeface="+mn-ea"/>
              </a:rPr>
              <a:t>公共基础设施项目企业所得税优惠目录</a:t>
            </a:r>
            <a:r>
              <a:rPr lang="en-US" altLang="zh-CN" sz="2200" dirty="0">
                <a:latin typeface="+mn-ea"/>
              </a:rPr>
              <a:t>》</a:t>
            </a:r>
            <a:r>
              <a:rPr lang="zh-CN" altLang="en-US" sz="2200" dirty="0">
                <a:latin typeface="+mn-ea"/>
              </a:rPr>
              <a:t>规定的饮水工程新建项目投资经营的所得，自项目取得第一笔生产经营收入所属纳税年度起，第一年至第三年免征企业所得税，第四年至第六年减半征收企业所得税</a:t>
            </a:r>
            <a:r>
              <a:rPr lang="zh-CN" altLang="en-US" sz="2800" dirty="0">
                <a:latin typeface="+mn-ea"/>
              </a:rPr>
              <a:t>。</a:t>
            </a:r>
            <a:endParaRPr lang="zh-CN" altLang="en-US" sz="28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79512" y="411510"/>
          <a:ext cx="8881400" cy="4248472"/>
        </p:xfrm>
        <a:graphic>
          <a:graphicData uri="http://schemas.openxmlformats.org/drawingml/2006/table">
            <a:tbl>
              <a:tblPr firstRow="1" bandRow="1">
                <a:tableStyleId>{5C22544A-7EE6-4342-B048-85BDC9FD1C3A}</a:tableStyleId>
              </a:tblPr>
              <a:tblGrid>
                <a:gridCol w="648072"/>
                <a:gridCol w="720080"/>
                <a:gridCol w="2664296"/>
                <a:gridCol w="4848952"/>
              </a:tblGrid>
              <a:tr h="1061718">
                <a:tc gridSpan="4">
                  <a:txBody>
                    <a:bodyPr/>
                    <a:lstStyle/>
                    <a:p>
                      <a:pPr algn="ctr"/>
                      <a:r>
                        <a:rPr lang="zh-CN" altLang="en-US" sz="2000" dirty="0" smtClean="0">
                          <a:latin typeface="+mn-ea"/>
                          <a:ea typeface="+mn-ea"/>
                        </a:rPr>
                        <a:t>公共基础设施项目企业所得税优惠目录（</a:t>
                      </a:r>
                      <a:r>
                        <a:rPr lang="en-US" altLang="zh-CN" sz="2000" dirty="0" smtClean="0">
                          <a:latin typeface="+mn-ea"/>
                          <a:ea typeface="+mn-ea"/>
                        </a:rPr>
                        <a:t>2008</a:t>
                      </a:r>
                      <a:r>
                        <a:rPr lang="zh-CN" altLang="en-US" sz="2000" dirty="0" smtClean="0">
                          <a:latin typeface="+mn-ea"/>
                          <a:ea typeface="+mn-ea"/>
                        </a:rPr>
                        <a:t>年版） </a:t>
                      </a:r>
                      <a:endParaRPr lang="zh-CN" altLang="en-US" sz="2000" dirty="0">
                        <a:latin typeface="+mn-ea"/>
                        <a:ea typeface="+mn-ea"/>
                      </a:endParaRPr>
                    </a:p>
                  </a:txBody>
                  <a:tcPr anchor="ctr"/>
                </a:tc>
                <a:tc hMerge="1">
                  <a:tcPr/>
                </a:tc>
                <a:tc hMerge="1">
                  <a:tcPr/>
                </a:tc>
                <a:tc hMerge="1">
                  <a:tcPr/>
                </a:tc>
              </a:tr>
              <a:tr h="913571">
                <a:tc>
                  <a:txBody>
                    <a:bodyPr/>
                    <a:lstStyle/>
                    <a:p>
                      <a:pPr algn="ctr"/>
                      <a:r>
                        <a:rPr lang="zh-CN" altLang="en-US" b="1" dirty="0" smtClean="0"/>
                        <a:t>序号</a:t>
                      </a:r>
                      <a:endParaRPr lang="zh-CN" altLang="en-US" b="1" dirty="0"/>
                    </a:p>
                  </a:txBody>
                  <a:tcPr anchor="ctr"/>
                </a:tc>
                <a:tc>
                  <a:txBody>
                    <a:bodyPr/>
                    <a:lstStyle/>
                    <a:p>
                      <a:pPr algn="ctr"/>
                      <a:r>
                        <a:rPr lang="zh-CN" altLang="en-US" b="1" dirty="0" smtClean="0"/>
                        <a:t>类别</a:t>
                      </a:r>
                      <a:endParaRPr lang="zh-CN" altLang="en-US" b="1" dirty="0"/>
                    </a:p>
                  </a:txBody>
                  <a:tcPr anchor="ctr"/>
                </a:tc>
                <a:tc>
                  <a:txBody>
                    <a:bodyPr/>
                    <a:lstStyle/>
                    <a:p>
                      <a:pPr algn="ctr"/>
                      <a:r>
                        <a:rPr lang="zh-CN" altLang="en-US" b="1" dirty="0" smtClean="0"/>
                        <a:t>项目</a:t>
                      </a:r>
                      <a:endParaRPr lang="zh-CN" altLang="en-US" b="1" dirty="0"/>
                    </a:p>
                  </a:txBody>
                  <a:tcPr anchor="ctr"/>
                </a:tc>
                <a:tc>
                  <a:txBody>
                    <a:bodyPr/>
                    <a:lstStyle/>
                    <a:p>
                      <a:pPr algn="ctr"/>
                      <a:r>
                        <a:rPr lang="zh-CN" altLang="en-US" b="1" dirty="0" smtClean="0"/>
                        <a:t>范围条件及技术标准</a:t>
                      </a:r>
                      <a:endParaRPr lang="zh-CN" altLang="en-US" b="1" dirty="0"/>
                    </a:p>
                  </a:txBody>
                  <a:tcPr anchor="ctr"/>
                </a:tc>
              </a:tr>
              <a:tr h="2273183">
                <a:tc>
                  <a:txBody>
                    <a:bodyPr/>
                    <a:lstStyle/>
                    <a:p>
                      <a:pPr algn="ctr">
                        <a:lnSpc>
                          <a:spcPct val="150000"/>
                        </a:lnSpc>
                      </a:pPr>
                      <a:r>
                        <a:rPr lang="en-US" altLang="zh-CN" b="1" dirty="0" smtClean="0">
                          <a:latin typeface="+mn-ea"/>
                          <a:ea typeface="+mn-ea"/>
                        </a:rPr>
                        <a:t>17</a:t>
                      </a:r>
                      <a:endParaRPr lang="zh-CN" altLang="en-US" b="1" dirty="0">
                        <a:latin typeface="+mn-ea"/>
                        <a:ea typeface="+mn-ea"/>
                      </a:endParaRPr>
                    </a:p>
                  </a:txBody>
                  <a:tcPr anchor="ctr"/>
                </a:tc>
                <a:tc>
                  <a:txBody>
                    <a:bodyPr/>
                    <a:lstStyle/>
                    <a:p>
                      <a:pPr algn="ctr">
                        <a:lnSpc>
                          <a:spcPct val="150000"/>
                        </a:lnSpc>
                      </a:pPr>
                      <a:r>
                        <a:rPr lang="zh-CN" altLang="en-US" b="1" dirty="0" smtClean="0">
                          <a:latin typeface="+mn-ea"/>
                          <a:ea typeface="+mn-ea"/>
                        </a:rPr>
                        <a:t>水利</a:t>
                      </a:r>
                      <a:endParaRPr lang="zh-CN" altLang="en-US" b="1" dirty="0">
                        <a:latin typeface="+mn-ea"/>
                        <a:ea typeface="+mn-ea"/>
                      </a:endParaRPr>
                    </a:p>
                  </a:txBody>
                  <a:tcPr anchor="ctr"/>
                </a:tc>
                <a:tc>
                  <a:txBody>
                    <a:bodyPr/>
                    <a:lstStyle/>
                    <a:p>
                      <a:pPr algn="ctr">
                        <a:lnSpc>
                          <a:spcPct val="150000"/>
                        </a:lnSpc>
                      </a:pPr>
                      <a:r>
                        <a:rPr lang="zh-CN" altLang="en-US" b="1" dirty="0" smtClean="0">
                          <a:latin typeface="+mn-ea"/>
                          <a:ea typeface="+mn-ea"/>
                        </a:rPr>
                        <a:t>农村人畜饮水</a:t>
                      </a:r>
                      <a:endParaRPr lang="en-US" altLang="zh-CN" b="1" dirty="0" smtClean="0">
                        <a:latin typeface="+mn-ea"/>
                        <a:ea typeface="+mn-ea"/>
                      </a:endParaRPr>
                    </a:p>
                    <a:p>
                      <a:pPr algn="ctr">
                        <a:lnSpc>
                          <a:spcPct val="150000"/>
                        </a:lnSpc>
                      </a:pPr>
                      <a:r>
                        <a:rPr lang="zh-CN" altLang="en-US" b="1" dirty="0" smtClean="0">
                          <a:latin typeface="+mn-ea"/>
                          <a:ea typeface="+mn-ea"/>
                        </a:rPr>
                        <a:t>工程新建项目</a:t>
                      </a:r>
                      <a:endParaRPr lang="zh-CN" altLang="en-US" b="1" dirty="0">
                        <a:latin typeface="+mn-ea"/>
                        <a:ea typeface="+mn-ea"/>
                      </a:endParaRPr>
                    </a:p>
                  </a:txBody>
                  <a:tcPr anchor="ctr"/>
                </a:tc>
                <a:tc>
                  <a:txBody>
                    <a:bodyPr/>
                    <a:lstStyle/>
                    <a:p>
                      <a:pPr algn="ctr">
                        <a:lnSpc>
                          <a:spcPct val="150000"/>
                        </a:lnSpc>
                      </a:pPr>
                      <a:r>
                        <a:rPr lang="zh-CN" altLang="en-US" b="1" dirty="0" smtClean="0">
                          <a:latin typeface="+mn-ea"/>
                          <a:ea typeface="+mn-ea"/>
                        </a:rPr>
                        <a:t>由政府投资主管部门核准的</a:t>
                      </a:r>
                      <a:endParaRPr lang="en-US" altLang="zh-CN" b="1" dirty="0" smtClean="0">
                        <a:latin typeface="+mn-ea"/>
                        <a:ea typeface="+mn-ea"/>
                      </a:endParaRPr>
                    </a:p>
                    <a:p>
                      <a:pPr algn="ctr">
                        <a:lnSpc>
                          <a:spcPct val="150000"/>
                        </a:lnSpc>
                      </a:pPr>
                      <a:r>
                        <a:rPr lang="zh-CN" altLang="en-US" b="1" dirty="0" smtClean="0">
                          <a:latin typeface="+mn-ea"/>
                          <a:ea typeface="+mn-ea"/>
                        </a:rPr>
                        <a:t>农村人畜饮水工程中取水、</a:t>
                      </a:r>
                      <a:endParaRPr lang="en-US" altLang="zh-CN" b="1" dirty="0" smtClean="0">
                        <a:latin typeface="+mn-ea"/>
                        <a:ea typeface="+mn-ea"/>
                      </a:endParaRPr>
                    </a:p>
                    <a:p>
                      <a:pPr algn="ctr">
                        <a:lnSpc>
                          <a:spcPct val="150000"/>
                        </a:lnSpc>
                      </a:pPr>
                      <a:r>
                        <a:rPr lang="zh-CN" altLang="en-US" b="1" dirty="0" smtClean="0">
                          <a:latin typeface="+mn-ea"/>
                          <a:ea typeface="+mn-ea"/>
                        </a:rPr>
                        <a:t>输水、净化水、配水工程 </a:t>
                      </a:r>
                      <a:endParaRPr lang="zh-CN" altLang="en-US" b="1" dirty="0" smtClean="0">
                        <a:latin typeface="+mn-ea"/>
                        <a:ea typeface="+mn-ea"/>
                      </a:endParaRPr>
                    </a:p>
                  </a:txBody>
                  <a:tcPr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81624" y="699542"/>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spcAft>
                <a:spcPts val="0"/>
              </a:spcAft>
            </a:pPr>
            <a:r>
              <a:rPr lang="zh-CN" altLang="en-US" sz="2200" dirty="0">
                <a:solidFill>
                  <a:srgbClr val="FFFF00"/>
                </a:solidFill>
                <a:latin typeface="+mn-ea"/>
              </a:rPr>
              <a:t>关于继续实行农村饮水安全工程税收优惠政策的公告</a:t>
            </a:r>
            <a:endParaRPr lang="zh-CN" altLang="en-US" sz="2200" dirty="0">
              <a:solidFill>
                <a:srgbClr val="FFFF00"/>
              </a:solidFill>
              <a:latin typeface="+mn-ea"/>
            </a:endParaRPr>
          </a:p>
          <a:p>
            <a:pPr lvl="0" algn="ctr">
              <a:lnSpc>
                <a:spcPct val="150000"/>
              </a:lnSpc>
              <a:spcAft>
                <a:spcPts val="0"/>
              </a:spcAft>
            </a:pPr>
            <a:r>
              <a:rPr lang="zh-CN" altLang="en-US" sz="2200" dirty="0">
                <a:solidFill>
                  <a:srgbClr val="FFFF00"/>
                </a:solidFill>
                <a:latin typeface="+mn-ea"/>
              </a:rPr>
              <a:t>财政部 税务总局公告</a:t>
            </a:r>
            <a:r>
              <a:rPr lang="en-US" altLang="zh-CN" sz="2200" dirty="0">
                <a:solidFill>
                  <a:srgbClr val="FFFF00"/>
                </a:solidFill>
                <a:latin typeface="+mn-ea"/>
              </a:rPr>
              <a:t>2019</a:t>
            </a:r>
            <a:r>
              <a:rPr lang="zh-CN" altLang="en-US" sz="2200" dirty="0">
                <a:solidFill>
                  <a:srgbClr val="FFFF00"/>
                </a:solidFill>
                <a:latin typeface="+mn-ea"/>
              </a:rPr>
              <a:t>年第</a:t>
            </a:r>
            <a:r>
              <a:rPr lang="en-US" altLang="zh-CN" sz="2200" dirty="0">
                <a:solidFill>
                  <a:srgbClr val="FFFF00"/>
                </a:solidFill>
                <a:latin typeface="+mn-ea"/>
              </a:rPr>
              <a:t>67</a:t>
            </a:r>
            <a:r>
              <a:rPr lang="zh-CN" altLang="en-US" sz="2200" dirty="0">
                <a:solidFill>
                  <a:srgbClr val="FFFF00"/>
                </a:solidFill>
                <a:latin typeface="+mn-ea"/>
              </a:rPr>
              <a:t>号</a:t>
            </a:r>
            <a:endParaRPr lang="zh-CN" altLang="en-US" sz="2200" dirty="0">
              <a:solidFill>
                <a:srgbClr val="FFFF00"/>
              </a:solidFill>
              <a:latin typeface="+mn-ea"/>
            </a:endParaRPr>
          </a:p>
          <a:p>
            <a:pPr lvl="0">
              <a:lnSpc>
                <a:spcPct val="150000"/>
              </a:lnSpc>
              <a:spcAft>
                <a:spcPts val="0"/>
              </a:spcAft>
            </a:pPr>
            <a:r>
              <a:rPr lang="zh-CN" altLang="en-US" sz="2200" dirty="0" smtClean="0">
                <a:latin typeface="+mn-ea"/>
              </a:rPr>
              <a:t>       六</a:t>
            </a:r>
            <a:r>
              <a:rPr lang="zh-CN" altLang="en-US" sz="2200" dirty="0">
                <a:latin typeface="+mn-ea"/>
              </a:rPr>
              <a:t>、本公告所称饮水工程，是指为农村居民提供生活用水而建设的供水工程设施。本公告所称饮水工程运营管理单位，是指负责饮水工程运营管理的自来水公司、供水公司、供水（总）站（厂、中心）、村集体、农民用水合作组织等单位。</a:t>
            </a:r>
            <a:endParaRPr lang="zh-CN" altLang="en-US" sz="2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144000"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400" dirty="0" smtClean="0">
                <a:latin typeface="+mn-ea"/>
                <a:ea typeface="+mn-ea"/>
                <a:cs typeface="宋体" panose="02010600030101010101" pitchFamily="2" charset="-122"/>
              </a:rPr>
              <a:t>A107020                      </a:t>
            </a:r>
            <a:r>
              <a:rPr lang="zh-CN" altLang="en-US" sz="2400" dirty="0" smtClean="0">
                <a:latin typeface="+mn-ea"/>
                <a:ea typeface="+mn-ea"/>
                <a:cs typeface="宋体" panose="02010600030101010101" pitchFamily="2" charset="-122"/>
              </a:rPr>
              <a:t>所得</a:t>
            </a:r>
            <a:r>
              <a:rPr lang="zh-CN" altLang="en-US" sz="2400" dirty="0">
                <a:latin typeface="+mn-ea"/>
                <a:ea typeface="+mn-ea"/>
                <a:cs typeface="宋体" panose="02010600030101010101" pitchFamily="2" charset="-122"/>
              </a:rPr>
              <a:t>减免优惠明细表</a:t>
            </a:r>
            <a:endParaRPr kumimoji="0" lang="zh-CN" altLang="en-US" sz="32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2" name="表格 1"/>
          <p:cNvGraphicFramePr>
            <a:graphicFrameLocks noGrp="1"/>
          </p:cNvGraphicFramePr>
          <p:nvPr/>
        </p:nvGraphicFramePr>
        <p:xfrm>
          <a:off x="14786" y="843554"/>
          <a:ext cx="9143998" cy="4299948"/>
        </p:xfrm>
        <a:graphic>
          <a:graphicData uri="http://schemas.openxmlformats.org/drawingml/2006/table">
            <a:tbl>
              <a:tblPr>
                <a:tableStyleId>{5C22544A-7EE6-4342-B048-85BDC9FD1C3A}</a:tableStyleId>
              </a:tblPr>
              <a:tblGrid>
                <a:gridCol w="452758"/>
                <a:gridCol w="2520280"/>
                <a:gridCol w="648072"/>
                <a:gridCol w="504056"/>
                <a:gridCol w="360040"/>
                <a:gridCol w="504056"/>
                <a:gridCol w="432048"/>
                <a:gridCol w="576064"/>
                <a:gridCol w="360040"/>
                <a:gridCol w="472196"/>
                <a:gridCol w="586414"/>
                <a:gridCol w="863987"/>
                <a:gridCol w="863987"/>
              </a:tblGrid>
              <a:tr h="477772">
                <a:tc rowSpan="3">
                  <a:txBody>
                    <a:bodyPr/>
                    <a:lstStyle/>
                    <a:p>
                      <a:pPr algn="ctr">
                        <a:spcAft>
                          <a:spcPts val="0"/>
                        </a:spcAft>
                      </a:pPr>
                      <a:r>
                        <a:rPr lang="zh-CN" sz="1100" b="1" kern="0" dirty="0">
                          <a:effectLst/>
                        </a:rPr>
                        <a:t>行次</a:t>
                      </a:r>
                      <a:endParaRPr lang="zh-CN" sz="1100" b="1" kern="100" dirty="0">
                        <a:effectLst/>
                        <a:latin typeface="Times New Roman" panose="02020603050405020304"/>
                        <a:ea typeface="宋体" panose="02010600030101010101" pitchFamily="2" charset="-122"/>
                      </a:endParaRPr>
                    </a:p>
                  </a:txBody>
                  <a:tcPr marL="26347" marR="26347" marT="0" marB="0" anchor="ctr"/>
                </a:tc>
                <a:tc rowSpan="3">
                  <a:txBody>
                    <a:bodyPr/>
                    <a:lstStyle/>
                    <a:p>
                      <a:pPr algn="ctr">
                        <a:lnSpc>
                          <a:spcPct val="150000"/>
                        </a:lnSpc>
                        <a:spcAft>
                          <a:spcPts val="0"/>
                        </a:spcAft>
                      </a:pPr>
                      <a:r>
                        <a:rPr lang="zh-CN" sz="1100" b="1" kern="0" dirty="0">
                          <a:effectLst/>
                        </a:rPr>
                        <a:t>减免项目</a:t>
                      </a:r>
                      <a:endParaRPr lang="zh-CN" sz="1100" b="1" kern="100" dirty="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dirty="0" smtClean="0">
                          <a:effectLst/>
                        </a:rPr>
                        <a:t>项目</a:t>
                      </a:r>
                      <a:endParaRPr lang="en-US" altLang="zh-CN" sz="1100" b="1" kern="0" dirty="0" smtClean="0">
                        <a:effectLst/>
                      </a:endParaRPr>
                    </a:p>
                    <a:p>
                      <a:pPr algn="ctr">
                        <a:lnSpc>
                          <a:spcPts val="1200"/>
                        </a:lnSpc>
                        <a:spcAft>
                          <a:spcPts val="0"/>
                        </a:spcAft>
                      </a:pPr>
                      <a:r>
                        <a:rPr lang="zh-CN" sz="1100" b="1" kern="0" dirty="0" smtClean="0">
                          <a:effectLst/>
                        </a:rPr>
                        <a:t>名称</a:t>
                      </a:r>
                      <a:endParaRPr lang="zh-CN" sz="1100" b="1" kern="100" dirty="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dirty="0">
                          <a:effectLst/>
                        </a:rPr>
                        <a:t>优惠</a:t>
                      </a:r>
                      <a:r>
                        <a:rPr lang="zh-CN" sz="1100" b="1" kern="0" dirty="0" smtClean="0">
                          <a:effectLst/>
                        </a:rPr>
                        <a:t>事</a:t>
                      </a:r>
                      <a:endParaRPr lang="en-US" altLang="zh-CN" sz="1100" b="1" kern="0" dirty="0" smtClean="0">
                        <a:effectLst/>
                      </a:endParaRPr>
                    </a:p>
                    <a:p>
                      <a:pPr algn="ctr">
                        <a:lnSpc>
                          <a:spcPts val="1200"/>
                        </a:lnSpc>
                        <a:spcAft>
                          <a:spcPts val="0"/>
                        </a:spcAft>
                      </a:pPr>
                      <a:r>
                        <a:rPr lang="zh-CN" sz="1100" b="1" kern="0" dirty="0" smtClean="0">
                          <a:effectLst/>
                        </a:rPr>
                        <a:t>项</a:t>
                      </a:r>
                      <a:r>
                        <a:rPr lang="zh-CN" sz="1100" b="1" kern="0" dirty="0">
                          <a:effectLst/>
                        </a:rPr>
                        <a:t>名称</a:t>
                      </a:r>
                      <a:endParaRPr lang="zh-CN" sz="1100" b="1" kern="100" dirty="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dirty="0" smtClean="0">
                          <a:effectLst/>
                        </a:rPr>
                        <a:t>优惠</a:t>
                      </a:r>
                      <a:endParaRPr lang="en-US" altLang="zh-CN" sz="1100" b="1" kern="0" dirty="0" smtClean="0">
                        <a:effectLst/>
                      </a:endParaRPr>
                    </a:p>
                    <a:p>
                      <a:pPr algn="ctr">
                        <a:lnSpc>
                          <a:spcPts val="1200"/>
                        </a:lnSpc>
                        <a:spcAft>
                          <a:spcPts val="0"/>
                        </a:spcAft>
                      </a:pPr>
                      <a:r>
                        <a:rPr lang="zh-CN" sz="1100" b="1" kern="0" dirty="0" smtClean="0">
                          <a:effectLst/>
                        </a:rPr>
                        <a:t>方式</a:t>
                      </a:r>
                      <a:endParaRPr lang="zh-CN" sz="1100" b="1" kern="100" dirty="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dirty="0" smtClean="0">
                          <a:effectLst/>
                        </a:rPr>
                        <a:t>项目</a:t>
                      </a:r>
                      <a:endParaRPr lang="en-US" altLang="zh-CN" sz="1100" b="1" kern="0" dirty="0" smtClean="0">
                        <a:effectLst/>
                      </a:endParaRPr>
                    </a:p>
                    <a:p>
                      <a:pPr algn="ctr">
                        <a:lnSpc>
                          <a:spcPts val="1200"/>
                        </a:lnSpc>
                        <a:spcAft>
                          <a:spcPts val="0"/>
                        </a:spcAft>
                      </a:pPr>
                      <a:r>
                        <a:rPr lang="zh-CN" sz="1100" b="1" kern="0" dirty="0" smtClean="0">
                          <a:effectLst/>
                        </a:rPr>
                        <a:t>收入</a:t>
                      </a:r>
                      <a:endParaRPr lang="zh-CN" sz="1100" b="1" kern="100" dirty="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dirty="0" smtClean="0">
                          <a:effectLst/>
                        </a:rPr>
                        <a:t>项目</a:t>
                      </a:r>
                      <a:endParaRPr lang="en-US" altLang="zh-CN" sz="1100" b="1" kern="0" dirty="0" smtClean="0">
                        <a:effectLst/>
                      </a:endParaRPr>
                    </a:p>
                    <a:p>
                      <a:pPr algn="ctr">
                        <a:lnSpc>
                          <a:spcPts val="1200"/>
                        </a:lnSpc>
                        <a:spcAft>
                          <a:spcPts val="0"/>
                        </a:spcAft>
                      </a:pPr>
                      <a:r>
                        <a:rPr lang="zh-CN" sz="1100" b="1" kern="0" dirty="0" smtClean="0">
                          <a:effectLst/>
                        </a:rPr>
                        <a:t>成本</a:t>
                      </a:r>
                      <a:endParaRPr lang="zh-CN" sz="1100" b="1" kern="100" dirty="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dirty="0" smtClean="0">
                          <a:effectLst/>
                        </a:rPr>
                        <a:t>相关</a:t>
                      </a:r>
                      <a:endParaRPr lang="en-US" altLang="zh-CN" sz="1100" b="1" kern="0" dirty="0" smtClean="0">
                        <a:effectLst/>
                      </a:endParaRPr>
                    </a:p>
                    <a:p>
                      <a:pPr algn="ctr">
                        <a:lnSpc>
                          <a:spcPts val="1200"/>
                        </a:lnSpc>
                        <a:spcAft>
                          <a:spcPts val="0"/>
                        </a:spcAft>
                      </a:pPr>
                      <a:r>
                        <a:rPr lang="zh-CN" sz="1100" b="1" kern="0" dirty="0" smtClean="0">
                          <a:effectLst/>
                        </a:rPr>
                        <a:t>税</a:t>
                      </a:r>
                      <a:r>
                        <a:rPr lang="zh-CN" sz="1100" b="1" kern="0" dirty="0">
                          <a:effectLst/>
                        </a:rPr>
                        <a:t>费</a:t>
                      </a:r>
                      <a:endParaRPr lang="zh-CN" sz="1100" b="1" kern="100" dirty="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a:effectLst/>
                        </a:rPr>
                        <a:t>应分摊期间费用</a:t>
                      </a:r>
                      <a:endParaRPr lang="zh-CN" sz="1100" b="1" kern="100">
                        <a:effectLst/>
                        <a:latin typeface="Times New Roman" panose="02020603050405020304"/>
                        <a:ea typeface="宋体" panose="02010600030101010101" pitchFamily="2" charset="-122"/>
                      </a:endParaRPr>
                    </a:p>
                  </a:txBody>
                  <a:tcPr marL="26347" marR="26347" marT="0" marB="0" anchor="ctr"/>
                </a:tc>
                <a:tc rowSpan="2">
                  <a:txBody>
                    <a:bodyPr/>
                    <a:lstStyle/>
                    <a:p>
                      <a:pPr algn="ctr">
                        <a:lnSpc>
                          <a:spcPts val="1200"/>
                        </a:lnSpc>
                        <a:spcAft>
                          <a:spcPts val="0"/>
                        </a:spcAft>
                      </a:pPr>
                      <a:r>
                        <a:rPr lang="zh-CN" sz="1100" b="1" kern="0" dirty="0" smtClean="0">
                          <a:effectLst/>
                        </a:rPr>
                        <a:t>纳税</a:t>
                      </a:r>
                      <a:endParaRPr lang="en-US" altLang="zh-CN" sz="1100" b="1" kern="0" dirty="0" smtClean="0">
                        <a:effectLst/>
                      </a:endParaRPr>
                    </a:p>
                    <a:p>
                      <a:pPr algn="ctr">
                        <a:lnSpc>
                          <a:spcPts val="1200"/>
                        </a:lnSpc>
                        <a:spcAft>
                          <a:spcPts val="0"/>
                        </a:spcAft>
                      </a:pPr>
                      <a:r>
                        <a:rPr lang="zh-CN" sz="1100" b="1" kern="0" dirty="0" smtClean="0">
                          <a:effectLst/>
                        </a:rPr>
                        <a:t>调整</a:t>
                      </a:r>
                      <a:r>
                        <a:rPr lang="zh-CN" sz="1100" b="1" kern="0" dirty="0">
                          <a:effectLst/>
                        </a:rPr>
                        <a:t>额</a:t>
                      </a:r>
                      <a:endParaRPr lang="zh-CN" sz="1100" b="1" kern="100" dirty="0">
                        <a:effectLst/>
                        <a:latin typeface="Times New Roman" panose="02020603050405020304"/>
                        <a:ea typeface="宋体" panose="02010600030101010101" pitchFamily="2" charset="-122"/>
                      </a:endParaRPr>
                    </a:p>
                  </a:txBody>
                  <a:tcPr marL="26347" marR="26347" marT="0" marB="0" anchor="ctr"/>
                </a:tc>
                <a:tc gridSpan="2">
                  <a:txBody>
                    <a:bodyPr/>
                    <a:lstStyle/>
                    <a:p>
                      <a:pPr algn="ctr">
                        <a:lnSpc>
                          <a:spcPts val="1200"/>
                        </a:lnSpc>
                        <a:spcAft>
                          <a:spcPts val="0"/>
                        </a:spcAft>
                      </a:pPr>
                      <a:r>
                        <a:rPr lang="zh-CN" sz="1100" b="1" kern="0">
                          <a:effectLst/>
                        </a:rPr>
                        <a:t>项目所得额</a:t>
                      </a:r>
                      <a:endParaRPr lang="zh-CN" sz="1100" b="1" kern="100">
                        <a:effectLst/>
                        <a:latin typeface="Times New Roman" panose="02020603050405020304"/>
                        <a:ea typeface="宋体" panose="02010600030101010101" pitchFamily="2" charset="-122"/>
                      </a:endParaRPr>
                    </a:p>
                  </a:txBody>
                  <a:tcPr marL="26347" marR="26347" marT="0" marB="0" anchor="ctr"/>
                </a:tc>
                <a:tc hMerge="1">
                  <a:tcPr/>
                </a:tc>
                <a:tc rowSpan="2">
                  <a:txBody>
                    <a:bodyPr/>
                    <a:lstStyle/>
                    <a:p>
                      <a:pPr algn="ctr">
                        <a:spcAft>
                          <a:spcPts val="0"/>
                        </a:spcAft>
                      </a:pPr>
                      <a:r>
                        <a:rPr lang="zh-CN" sz="1100" b="1" kern="0" dirty="0">
                          <a:effectLst/>
                        </a:rPr>
                        <a:t>减免所得额</a:t>
                      </a:r>
                      <a:endParaRPr lang="zh-CN" sz="1100" b="1" kern="100" dirty="0">
                        <a:effectLst/>
                        <a:latin typeface="Times New Roman" panose="02020603050405020304"/>
                        <a:ea typeface="宋体" panose="02010600030101010101" pitchFamily="2" charset="-122"/>
                      </a:endParaRPr>
                    </a:p>
                  </a:txBody>
                  <a:tcPr marL="26347" marR="26347" marT="0" marB="0" anchor="ctr"/>
                </a:tc>
              </a:tr>
              <a:tr h="477772">
                <a:tc vMerge="1">
                  <a:tcPr/>
                </a:tc>
                <a:tc vMerge="1">
                  <a:tcPr/>
                </a:tc>
                <a:tc vMerge="1">
                  <a:tcPr/>
                </a:tc>
                <a:tc vMerge="1">
                  <a:tcPr/>
                </a:tc>
                <a:tc vMerge="1">
                  <a:tcPr/>
                </a:tc>
                <a:tc vMerge="1">
                  <a:tcPr/>
                </a:tc>
                <a:tc vMerge="1">
                  <a:tcPr/>
                </a:tc>
                <a:tc vMerge="1">
                  <a:tcPr/>
                </a:tc>
                <a:tc vMerge="1">
                  <a:tcPr/>
                </a:tc>
                <a:tc vMerge="1">
                  <a:tcPr/>
                </a:tc>
                <a:tc>
                  <a:txBody>
                    <a:bodyPr/>
                    <a:lstStyle/>
                    <a:p>
                      <a:pPr algn="ctr">
                        <a:lnSpc>
                          <a:spcPts val="1200"/>
                        </a:lnSpc>
                        <a:spcAft>
                          <a:spcPts val="0"/>
                        </a:spcAft>
                      </a:pPr>
                      <a:r>
                        <a:rPr lang="zh-CN" sz="1100" b="1" kern="0" dirty="0" smtClean="0">
                          <a:effectLst/>
                        </a:rPr>
                        <a:t>免税</a:t>
                      </a:r>
                      <a:endParaRPr lang="en-US" altLang="zh-CN" sz="1100" b="1" kern="0" dirty="0" smtClean="0">
                        <a:effectLst/>
                      </a:endParaRPr>
                    </a:p>
                    <a:p>
                      <a:pPr algn="ctr">
                        <a:lnSpc>
                          <a:spcPts val="1200"/>
                        </a:lnSpc>
                        <a:spcAft>
                          <a:spcPts val="0"/>
                        </a:spcAft>
                      </a:pPr>
                      <a:r>
                        <a:rPr lang="zh-CN" sz="1100" b="1" kern="0" dirty="0" smtClean="0">
                          <a:effectLst/>
                        </a:rPr>
                        <a:t>项目</a:t>
                      </a:r>
                      <a:endParaRPr lang="zh-CN" sz="1100" b="1" kern="100" dirty="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zh-CN" sz="1100" b="1" kern="0" dirty="0" smtClean="0">
                          <a:effectLst/>
                        </a:rPr>
                        <a:t>减半</a:t>
                      </a:r>
                      <a:endParaRPr lang="en-US" altLang="zh-CN" sz="1100" b="1" kern="0" dirty="0" smtClean="0">
                        <a:effectLst/>
                      </a:endParaRPr>
                    </a:p>
                    <a:p>
                      <a:pPr algn="ctr">
                        <a:lnSpc>
                          <a:spcPts val="1200"/>
                        </a:lnSpc>
                        <a:spcAft>
                          <a:spcPts val="0"/>
                        </a:spcAft>
                      </a:pPr>
                      <a:r>
                        <a:rPr lang="zh-CN" sz="1100" b="1" kern="0" dirty="0" smtClean="0">
                          <a:effectLst/>
                        </a:rPr>
                        <a:t>项目</a:t>
                      </a:r>
                      <a:endParaRPr lang="zh-CN" sz="1100" b="1" kern="100" dirty="0">
                        <a:effectLst/>
                        <a:latin typeface="Times New Roman" panose="02020603050405020304"/>
                        <a:ea typeface="宋体" panose="02010600030101010101" pitchFamily="2" charset="-122"/>
                      </a:endParaRPr>
                    </a:p>
                  </a:txBody>
                  <a:tcPr marL="26347" marR="26347" marT="0" marB="0" anchor="ctr"/>
                </a:tc>
                <a:tc vMerge="1">
                  <a:tcPr/>
                </a:tc>
              </a:tr>
              <a:tr h="477772">
                <a:tc vMerge="1">
                  <a:tcPr/>
                </a:tc>
                <a:tc vMerge="1">
                  <a:tcPr/>
                </a:tc>
                <a:tc>
                  <a:txBody>
                    <a:bodyPr/>
                    <a:lstStyle/>
                    <a:p>
                      <a:pPr algn="ctr">
                        <a:lnSpc>
                          <a:spcPts val="1200"/>
                        </a:lnSpc>
                        <a:spcAft>
                          <a:spcPts val="0"/>
                        </a:spcAft>
                      </a:pPr>
                      <a:r>
                        <a:rPr lang="en-US" sz="1100" b="1" kern="0">
                          <a:effectLst/>
                        </a:rPr>
                        <a:t>1</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2</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3</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4</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5</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6</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7</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8</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9</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10</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11(9+10</a:t>
                      </a:r>
                      <a:r>
                        <a:rPr lang="zh-CN" sz="1100" b="1" kern="0">
                          <a:effectLst/>
                        </a:rPr>
                        <a:t>×</a:t>
                      </a:r>
                      <a:r>
                        <a:rPr lang="en-US" sz="1100" b="1" kern="0">
                          <a:effectLst/>
                        </a:rPr>
                        <a:t>50%)</a:t>
                      </a:r>
                      <a:endParaRPr lang="zh-CN" sz="1100" b="1" kern="100">
                        <a:effectLst/>
                        <a:latin typeface="Times New Roman" panose="02020603050405020304"/>
                        <a:ea typeface="宋体" panose="02010600030101010101" pitchFamily="2" charset="-122"/>
                      </a:endParaRPr>
                    </a:p>
                  </a:txBody>
                  <a:tcPr marL="26347" marR="26347" marT="0" marB="0" anchor="ctr"/>
                </a:tc>
              </a:tr>
              <a:tr h="477772">
                <a:tc>
                  <a:txBody>
                    <a:bodyPr/>
                    <a:lstStyle/>
                    <a:p>
                      <a:pPr algn="ctr">
                        <a:lnSpc>
                          <a:spcPts val="1200"/>
                        </a:lnSpc>
                        <a:spcAft>
                          <a:spcPts val="0"/>
                        </a:spcAft>
                      </a:pPr>
                      <a:r>
                        <a:rPr lang="en-US" sz="1100" b="1" kern="0">
                          <a:effectLst/>
                        </a:rPr>
                        <a:t>1</a:t>
                      </a:r>
                      <a:endParaRPr lang="zh-CN" sz="1100" b="1" kern="100">
                        <a:effectLst/>
                        <a:latin typeface="Times New Roman" panose="02020603050405020304"/>
                        <a:ea typeface="宋体" panose="02010600030101010101" pitchFamily="2" charset="-122"/>
                      </a:endParaRPr>
                    </a:p>
                  </a:txBody>
                  <a:tcPr marL="26347" marR="26347" marT="0" marB="0" anchor="ctr"/>
                </a:tc>
                <a:tc rowSpan="3">
                  <a:txBody>
                    <a:bodyPr/>
                    <a:lstStyle/>
                    <a:p>
                      <a:pPr algn="l">
                        <a:lnSpc>
                          <a:spcPct val="150000"/>
                        </a:lnSpc>
                        <a:spcAft>
                          <a:spcPts val="0"/>
                        </a:spcAft>
                      </a:pPr>
                      <a:r>
                        <a:rPr lang="zh-CN" sz="1100" b="1" kern="0" dirty="0">
                          <a:effectLst/>
                        </a:rPr>
                        <a:t>一、农、林、牧、渔业项目</a:t>
                      </a:r>
                      <a:endParaRPr lang="zh-CN" sz="1100" b="1" kern="100" dirty="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r>
              <a:tr h="477772">
                <a:tc>
                  <a:txBody>
                    <a:bodyPr/>
                    <a:lstStyle/>
                    <a:p>
                      <a:pPr algn="ctr">
                        <a:lnSpc>
                          <a:spcPts val="1200"/>
                        </a:lnSpc>
                        <a:spcAft>
                          <a:spcPts val="0"/>
                        </a:spcAft>
                      </a:pPr>
                      <a:r>
                        <a:rPr lang="en-US" sz="1100" b="1" kern="0" dirty="0">
                          <a:effectLst/>
                        </a:rPr>
                        <a:t>2</a:t>
                      </a:r>
                      <a:endParaRPr lang="zh-CN" sz="1100" b="1" kern="100" dirty="0">
                        <a:effectLst/>
                        <a:latin typeface="Times New Roman" panose="02020603050405020304"/>
                        <a:ea typeface="宋体" panose="02010600030101010101" pitchFamily="2" charset="-122"/>
                      </a:endParaRPr>
                    </a:p>
                  </a:txBody>
                  <a:tcPr marL="26347" marR="26347" marT="0" marB="0" anchor="ctr"/>
                </a:tc>
                <a:tc vMerge="1">
                  <a:tcP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dirty="0">
                          <a:effectLst/>
                        </a:rPr>
                        <a:t> </a:t>
                      </a:r>
                      <a:endParaRPr lang="zh-CN" sz="1100" b="1" kern="100" dirty="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lnSpc>
                          <a:spcPts val="1200"/>
                        </a:lnSpc>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r>
              <a:tr h="477772">
                <a:tc>
                  <a:txBody>
                    <a:bodyPr/>
                    <a:lstStyle/>
                    <a:p>
                      <a:pPr algn="ctr">
                        <a:lnSpc>
                          <a:spcPts val="1200"/>
                        </a:lnSpc>
                        <a:spcAft>
                          <a:spcPts val="0"/>
                        </a:spcAft>
                      </a:pPr>
                      <a:r>
                        <a:rPr lang="en-US" sz="1100" b="1" kern="0">
                          <a:effectLst/>
                        </a:rPr>
                        <a:t>3</a:t>
                      </a:r>
                      <a:endParaRPr lang="zh-CN" sz="1100" b="1" kern="100">
                        <a:effectLst/>
                        <a:latin typeface="Times New Roman" panose="02020603050405020304"/>
                        <a:ea typeface="宋体" panose="02010600030101010101" pitchFamily="2" charset="-122"/>
                      </a:endParaRPr>
                    </a:p>
                  </a:txBody>
                  <a:tcPr marL="26347" marR="26347" marT="0" marB="0" anchor="ctr"/>
                </a:tc>
                <a:tc vMerge="1">
                  <a:tcPr/>
                </a:tc>
                <a:tc>
                  <a:txBody>
                    <a:bodyPr/>
                    <a:lstStyle/>
                    <a:p>
                      <a:pPr algn="ctr">
                        <a:lnSpc>
                          <a:spcPts val="1200"/>
                        </a:lnSpc>
                        <a:spcAft>
                          <a:spcPts val="0"/>
                        </a:spcAft>
                      </a:pPr>
                      <a:r>
                        <a:rPr lang="zh-CN" sz="1100" b="1" kern="0">
                          <a:effectLst/>
                        </a:rPr>
                        <a:t>小计</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c>
                  <a:txBody>
                    <a:bodyPr/>
                    <a:lstStyle/>
                    <a:p>
                      <a:pPr algn="ctr">
                        <a:spcAft>
                          <a:spcPts val="0"/>
                        </a:spcAft>
                      </a:pPr>
                      <a:r>
                        <a:rPr lang="en-US" sz="1100" b="1" kern="0">
                          <a:effectLst/>
                        </a:rPr>
                        <a:t> </a:t>
                      </a:r>
                      <a:endParaRPr lang="zh-CN" sz="1100" b="1" kern="100">
                        <a:effectLst/>
                        <a:latin typeface="Times New Roman" panose="02020603050405020304"/>
                        <a:ea typeface="宋体" panose="02010600030101010101" pitchFamily="2" charset="-122"/>
                      </a:endParaRPr>
                    </a:p>
                  </a:txBody>
                  <a:tcPr marL="26347" marR="26347" marT="0" marB="0" anchor="ctr"/>
                </a:tc>
              </a:tr>
              <a:tr h="477772">
                <a:tc>
                  <a:txBody>
                    <a:bodyPr/>
                    <a:lstStyle/>
                    <a:p>
                      <a:pPr algn="ctr">
                        <a:lnSpc>
                          <a:spcPts val="1200"/>
                        </a:lnSpc>
                        <a:spcAft>
                          <a:spcPts val="0"/>
                        </a:spcAft>
                      </a:pPr>
                      <a:r>
                        <a:rPr lang="en-US" sz="1100" b="1" kern="0" dirty="0">
                          <a:solidFill>
                            <a:schemeClr val="bg1"/>
                          </a:solidFill>
                          <a:effectLst/>
                        </a:rPr>
                        <a:t>4</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rowSpan="3">
                  <a:txBody>
                    <a:bodyPr/>
                    <a:lstStyle/>
                    <a:p>
                      <a:pPr algn="l">
                        <a:lnSpc>
                          <a:spcPct val="150000"/>
                        </a:lnSpc>
                        <a:spcAft>
                          <a:spcPts val="0"/>
                        </a:spcAft>
                      </a:pPr>
                      <a:r>
                        <a:rPr lang="zh-CN" sz="1100" b="1" kern="0" dirty="0">
                          <a:solidFill>
                            <a:schemeClr val="bg1"/>
                          </a:solidFill>
                          <a:effectLst/>
                        </a:rPr>
                        <a:t>二、国家重点扶持的公共基础设施项目</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r>
              <a:tr h="477772">
                <a:tc>
                  <a:txBody>
                    <a:bodyPr/>
                    <a:lstStyle/>
                    <a:p>
                      <a:pPr algn="ctr">
                        <a:lnSpc>
                          <a:spcPts val="1200"/>
                        </a:lnSpc>
                        <a:spcAft>
                          <a:spcPts val="0"/>
                        </a:spcAft>
                      </a:pPr>
                      <a:r>
                        <a:rPr lang="en-US" sz="1100" b="1" kern="0" dirty="0">
                          <a:solidFill>
                            <a:schemeClr val="bg1"/>
                          </a:solidFill>
                          <a:effectLst/>
                        </a:rPr>
                        <a:t>5</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vMerge="1">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r>
              <a:tr h="477772">
                <a:tc>
                  <a:txBody>
                    <a:bodyPr/>
                    <a:lstStyle/>
                    <a:p>
                      <a:pPr algn="ctr">
                        <a:lnSpc>
                          <a:spcPts val="1200"/>
                        </a:lnSpc>
                        <a:spcAft>
                          <a:spcPts val="0"/>
                        </a:spcAft>
                      </a:pPr>
                      <a:r>
                        <a:rPr lang="en-US" sz="1100" b="1" kern="0">
                          <a:solidFill>
                            <a:schemeClr val="bg1"/>
                          </a:solidFill>
                          <a:effectLst/>
                        </a:rPr>
                        <a:t>6</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vMerge="1">
                  <a:tcPr/>
                </a:tc>
                <a:tc>
                  <a:txBody>
                    <a:bodyPr/>
                    <a:lstStyle/>
                    <a:p>
                      <a:pPr algn="ctr">
                        <a:lnSpc>
                          <a:spcPts val="1200"/>
                        </a:lnSpc>
                        <a:spcAft>
                          <a:spcPts val="0"/>
                        </a:spcAft>
                      </a:pPr>
                      <a:r>
                        <a:rPr lang="zh-CN" sz="1100" b="1" kern="0" dirty="0">
                          <a:solidFill>
                            <a:schemeClr val="bg1"/>
                          </a:solidFill>
                          <a:effectLst/>
                        </a:rPr>
                        <a:t>小计</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a:solidFill>
                            <a:schemeClr val="bg1"/>
                          </a:solidFill>
                          <a:effectLst/>
                        </a:rPr>
                        <a:t> </a:t>
                      </a:r>
                      <a:endParaRPr lang="zh-CN" sz="1100" b="1" kern="10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c>
                  <a:txBody>
                    <a:bodyPr/>
                    <a:lstStyle/>
                    <a:p>
                      <a:pPr algn="ctr">
                        <a:lnSpc>
                          <a:spcPts val="1200"/>
                        </a:lnSpc>
                        <a:spcAft>
                          <a:spcPts val="0"/>
                        </a:spcAft>
                      </a:pPr>
                      <a:r>
                        <a:rPr lang="en-US" sz="1100" b="1" kern="0" dirty="0">
                          <a:solidFill>
                            <a:schemeClr val="bg1"/>
                          </a:solidFill>
                          <a:effectLst/>
                        </a:rPr>
                        <a:t> </a:t>
                      </a:r>
                      <a:endParaRPr lang="zh-CN" sz="1100" b="1" kern="100" dirty="0">
                        <a:solidFill>
                          <a:schemeClr val="bg1"/>
                        </a:solidFill>
                        <a:effectLst/>
                        <a:latin typeface="Times New Roman" panose="02020603050405020304"/>
                        <a:ea typeface="宋体" panose="02010600030101010101" pitchFamily="2" charset="-122"/>
                      </a:endParaRPr>
                    </a:p>
                  </a:txBody>
                  <a:tcPr marL="26347" marR="26347" marT="0" marB="0" anchor="ctr">
                    <a:solidFill>
                      <a:schemeClr val="accent1"/>
                    </a:solidFill>
                  </a:tcP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699792" y="2128261"/>
            <a:ext cx="5882379" cy="824136"/>
          </a:xfrm>
          <a:prstGeom prst="rect">
            <a:avLst/>
          </a:prstGeom>
          <a:noFill/>
          <a:ln w="9525">
            <a:noFill/>
            <a:miter lim="800000"/>
          </a:ln>
        </p:spPr>
        <p:txBody>
          <a:bodyPr wrap="square">
            <a:spAutoFit/>
          </a:bodyPr>
          <a:lstStyle/>
          <a:p>
            <a:pPr marL="0" lvl="1">
              <a:lnSpc>
                <a:spcPct val="200000"/>
              </a:lnSpc>
            </a:pPr>
            <a:r>
              <a:rPr lang="zh-CN" altLang="en-US" sz="2800" dirty="0">
                <a:solidFill>
                  <a:schemeClr val="bg1"/>
                </a:solidFill>
                <a:latin typeface="微软雅黑" panose="020B0503020204020204" pitchFamily="34" charset="-122"/>
                <a:ea typeface="微软雅黑" panose="020B0503020204020204" pitchFamily="34" charset="-122"/>
              </a:rPr>
              <a:t>小型微利企业减免企业所得税</a:t>
            </a:r>
            <a:endParaRPr lang="zh-CN" altLang="en-US" sz="44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533115"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27933" y="3224893"/>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03</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835696" y="123478"/>
            <a:ext cx="5268113" cy="938210"/>
          </a:xfrm>
        </p:spPr>
        <p:txBody>
          <a:bodyPr/>
          <a:lstStyle/>
          <a:p>
            <a:pPr>
              <a:lnSpc>
                <a:spcPct val="150000"/>
              </a:lnSpc>
            </a:pPr>
            <a:r>
              <a:rPr lang="zh-CN" altLang="en-US" b="1" dirty="0">
                <a:solidFill>
                  <a:srgbClr val="FF0000"/>
                </a:solidFill>
              </a:rPr>
              <a:t>关于实施小微企业普惠性税收减免政策的通知</a:t>
            </a:r>
            <a:br>
              <a:rPr lang="zh-CN" altLang="en-US" b="1" dirty="0">
                <a:solidFill>
                  <a:srgbClr val="FF0000"/>
                </a:solidFill>
              </a:rPr>
            </a:br>
            <a:r>
              <a:rPr lang="zh-CN" altLang="en-US" b="1" dirty="0" smtClean="0">
                <a:solidFill>
                  <a:srgbClr val="FF0000"/>
                </a:solidFill>
              </a:rPr>
              <a:t>财税</a:t>
            </a:r>
            <a:r>
              <a:rPr lang="en-US" altLang="zh-CN" b="1" dirty="0">
                <a:solidFill>
                  <a:srgbClr val="FF0000"/>
                </a:solidFill>
              </a:rPr>
              <a:t>〔2019〕13</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2400" dirty="0" smtClean="0">
                <a:solidFill>
                  <a:srgbClr val="FFFF00"/>
                </a:solidFill>
                <a:latin typeface="+mn-ea"/>
              </a:rPr>
              <a:t>       对</a:t>
            </a:r>
            <a:r>
              <a:rPr lang="zh-CN" altLang="en-US" sz="2400" dirty="0">
                <a:solidFill>
                  <a:srgbClr val="FFFF00"/>
                </a:solidFill>
                <a:latin typeface="+mn-ea"/>
              </a:rPr>
              <a:t>小型微利企业年应纳税所得额不超过</a:t>
            </a:r>
            <a:r>
              <a:rPr lang="en-US" altLang="zh-CN" sz="2400" dirty="0">
                <a:solidFill>
                  <a:srgbClr val="FFFF00"/>
                </a:solidFill>
                <a:latin typeface="+mn-ea"/>
              </a:rPr>
              <a:t>100</a:t>
            </a:r>
            <a:r>
              <a:rPr lang="zh-CN" altLang="en-US" sz="2400" dirty="0">
                <a:solidFill>
                  <a:srgbClr val="FFFF00"/>
                </a:solidFill>
                <a:latin typeface="+mn-ea"/>
              </a:rPr>
              <a:t>万元的部分，减按</a:t>
            </a:r>
            <a:r>
              <a:rPr lang="en-US" altLang="zh-CN" sz="2400" dirty="0">
                <a:solidFill>
                  <a:srgbClr val="FFFF00"/>
                </a:solidFill>
                <a:latin typeface="+mn-ea"/>
              </a:rPr>
              <a:t>25%</a:t>
            </a:r>
            <a:r>
              <a:rPr lang="zh-CN" altLang="en-US" sz="2400" dirty="0">
                <a:solidFill>
                  <a:srgbClr val="FFFF00"/>
                </a:solidFill>
                <a:latin typeface="+mn-ea"/>
              </a:rPr>
              <a:t>计入应纳税所得额，按</a:t>
            </a:r>
            <a:r>
              <a:rPr lang="en-US" altLang="zh-CN" sz="2400" dirty="0">
                <a:solidFill>
                  <a:srgbClr val="FFFF00"/>
                </a:solidFill>
                <a:latin typeface="+mn-ea"/>
              </a:rPr>
              <a:t>20%</a:t>
            </a:r>
            <a:r>
              <a:rPr lang="zh-CN" altLang="en-US" sz="2400" dirty="0">
                <a:solidFill>
                  <a:srgbClr val="FFFF00"/>
                </a:solidFill>
                <a:latin typeface="+mn-ea"/>
              </a:rPr>
              <a:t>的税率缴纳企业所得税；对年应纳税所得额超过</a:t>
            </a:r>
            <a:r>
              <a:rPr lang="en-US" altLang="zh-CN" sz="2400" dirty="0">
                <a:solidFill>
                  <a:srgbClr val="FFFF00"/>
                </a:solidFill>
                <a:latin typeface="+mn-ea"/>
              </a:rPr>
              <a:t>100</a:t>
            </a:r>
            <a:r>
              <a:rPr lang="zh-CN" altLang="en-US" sz="2400" dirty="0">
                <a:solidFill>
                  <a:srgbClr val="FFFF00"/>
                </a:solidFill>
                <a:latin typeface="+mn-ea"/>
              </a:rPr>
              <a:t>万元但不超过</a:t>
            </a:r>
            <a:r>
              <a:rPr lang="en-US" altLang="zh-CN" sz="2400" dirty="0">
                <a:solidFill>
                  <a:srgbClr val="FFFF00"/>
                </a:solidFill>
                <a:latin typeface="+mn-ea"/>
              </a:rPr>
              <a:t>300</a:t>
            </a:r>
            <a:r>
              <a:rPr lang="zh-CN" altLang="en-US" sz="2400" dirty="0">
                <a:solidFill>
                  <a:srgbClr val="FFFF00"/>
                </a:solidFill>
                <a:latin typeface="+mn-ea"/>
              </a:rPr>
              <a:t>万元的部分，减按</a:t>
            </a:r>
            <a:r>
              <a:rPr lang="en-US" altLang="zh-CN" sz="2400" dirty="0">
                <a:solidFill>
                  <a:srgbClr val="FFFF00"/>
                </a:solidFill>
                <a:latin typeface="+mn-ea"/>
              </a:rPr>
              <a:t>50%</a:t>
            </a:r>
            <a:r>
              <a:rPr lang="zh-CN" altLang="en-US" sz="2400" dirty="0">
                <a:solidFill>
                  <a:srgbClr val="FFFF00"/>
                </a:solidFill>
                <a:latin typeface="+mn-ea"/>
              </a:rPr>
              <a:t>计入应纳税所得额，按</a:t>
            </a:r>
            <a:r>
              <a:rPr lang="en-US" altLang="zh-CN" sz="2400" dirty="0">
                <a:solidFill>
                  <a:srgbClr val="FFFF00"/>
                </a:solidFill>
                <a:latin typeface="+mn-ea"/>
              </a:rPr>
              <a:t>20%</a:t>
            </a:r>
            <a:r>
              <a:rPr lang="zh-CN" altLang="en-US" sz="2400" dirty="0">
                <a:solidFill>
                  <a:srgbClr val="FFFF00"/>
                </a:solidFill>
                <a:latin typeface="+mn-ea"/>
              </a:rPr>
              <a:t>的税率缴纳企业所得税。</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835696" y="123478"/>
            <a:ext cx="5268113" cy="938210"/>
          </a:xfrm>
        </p:spPr>
        <p:txBody>
          <a:bodyPr/>
          <a:lstStyle/>
          <a:p>
            <a:pPr>
              <a:lnSpc>
                <a:spcPct val="150000"/>
              </a:lnSpc>
            </a:pPr>
            <a:r>
              <a:rPr lang="zh-CN" altLang="en-US" b="1" dirty="0">
                <a:solidFill>
                  <a:srgbClr val="FF0000"/>
                </a:solidFill>
              </a:rPr>
              <a:t>关于实施小微企业普惠性税收减免政策的通知</a:t>
            </a:r>
            <a:br>
              <a:rPr lang="zh-CN" altLang="en-US" b="1" dirty="0">
                <a:solidFill>
                  <a:srgbClr val="FF0000"/>
                </a:solidFill>
              </a:rPr>
            </a:br>
            <a:r>
              <a:rPr lang="zh-CN" altLang="en-US" b="1" dirty="0" smtClean="0">
                <a:solidFill>
                  <a:srgbClr val="FF0000"/>
                </a:solidFill>
              </a:rPr>
              <a:t>财税</a:t>
            </a:r>
            <a:r>
              <a:rPr lang="en-US" altLang="zh-CN" b="1" dirty="0">
                <a:solidFill>
                  <a:srgbClr val="FF0000"/>
                </a:solidFill>
              </a:rPr>
              <a:t>〔2019〕13</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200000"/>
              </a:lnSpc>
              <a:spcAft>
                <a:spcPts val="0"/>
              </a:spcAft>
            </a:pPr>
            <a:r>
              <a:rPr lang="zh-CN" altLang="en-US" sz="2400" dirty="0" smtClean="0">
                <a:solidFill>
                  <a:srgbClr val="FFFF00"/>
                </a:solidFill>
                <a:latin typeface="+mn-ea"/>
              </a:rPr>
              <a:t>     </a:t>
            </a:r>
            <a:r>
              <a:rPr lang="en-US" altLang="zh-CN" sz="2400" dirty="0" smtClean="0">
                <a:solidFill>
                  <a:srgbClr val="FFFF00"/>
                </a:solidFill>
                <a:latin typeface="+mn-ea"/>
              </a:rPr>
              <a:t> </a:t>
            </a:r>
            <a:r>
              <a:rPr lang="zh-CN" altLang="en-US" sz="2400" dirty="0" smtClean="0">
                <a:solidFill>
                  <a:srgbClr val="FFFF00"/>
                </a:solidFill>
                <a:latin typeface="+mn-ea"/>
              </a:rPr>
              <a:t>小型</a:t>
            </a:r>
            <a:r>
              <a:rPr lang="zh-CN" altLang="en-US" sz="2400" dirty="0">
                <a:solidFill>
                  <a:srgbClr val="FFFF00"/>
                </a:solidFill>
                <a:latin typeface="+mn-ea"/>
              </a:rPr>
              <a:t>微利企业是指从事国家非限制和禁止行业，且同时符合年度应纳税所得额不超过</a:t>
            </a:r>
            <a:r>
              <a:rPr lang="en-US" altLang="zh-CN" sz="2400" dirty="0">
                <a:solidFill>
                  <a:srgbClr val="FFFF00"/>
                </a:solidFill>
                <a:latin typeface="+mn-ea"/>
              </a:rPr>
              <a:t>300</a:t>
            </a:r>
            <a:r>
              <a:rPr lang="zh-CN" altLang="en-US" sz="2400" dirty="0">
                <a:solidFill>
                  <a:srgbClr val="FFFF00"/>
                </a:solidFill>
                <a:latin typeface="+mn-ea"/>
              </a:rPr>
              <a:t>万元、从业人数不超过</a:t>
            </a:r>
            <a:r>
              <a:rPr lang="en-US" altLang="zh-CN" sz="2400" dirty="0">
                <a:solidFill>
                  <a:srgbClr val="FFFF00"/>
                </a:solidFill>
                <a:latin typeface="+mn-ea"/>
              </a:rPr>
              <a:t>300</a:t>
            </a:r>
            <a:r>
              <a:rPr lang="zh-CN" altLang="en-US" sz="2400" dirty="0">
                <a:solidFill>
                  <a:srgbClr val="FFFF00"/>
                </a:solidFill>
                <a:latin typeface="+mn-ea"/>
              </a:rPr>
              <a:t>人、资产总额不超过</a:t>
            </a:r>
            <a:r>
              <a:rPr lang="en-US" altLang="zh-CN" sz="2400" dirty="0">
                <a:solidFill>
                  <a:srgbClr val="FFFF00"/>
                </a:solidFill>
                <a:latin typeface="+mn-ea"/>
              </a:rPr>
              <a:t>5000</a:t>
            </a:r>
            <a:r>
              <a:rPr lang="zh-CN" altLang="en-US" sz="2400" dirty="0">
                <a:solidFill>
                  <a:srgbClr val="FFFF00"/>
                </a:solidFill>
                <a:latin typeface="+mn-ea"/>
              </a:rPr>
              <a:t>万元等三个条件的企业。</a:t>
            </a:r>
            <a:endParaRPr lang="zh-CN" altLang="en-US" sz="2400" dirty="0">
              <a:solidFill>
                <a:srgbClr val="FFFF00"/>
              </a:solidFill>
              <a:latin typeface="+mn-ea"/>
            </a:endParaRPr>
          </a:p>
          <a:p>
            <a:pPr lvl="0">
              <a:lnSpc>
                <a:spcPct val="200000"/>
              </a:lnSpc>
              <a:spcAft>
                <a:spcPts val="0"/>
              </a:spcAft>
            </a:pPr>
            <a:r>
              <a:rPr lang="zh-CN" altLang="en-US" sz="2400" dirty="0">
                <a:solidFill>
                  <a:srgbClr val="FFFF00"/>
                </a:solidFill>
                <a:latin typeface="+mn-ea"/>
              </a:rPr>
              <a:t>       从业人数，包括与企业建立劳动关系的职工人数和企业接受的劳务派遣用工人数。</a:t>
            </a:r>
            <a:endParaRPr lang="zh-CN" altLang="en-US" sz="2400" dirty="0">
              <a:solidFill>
                <a:srgbClr val="FFFF00"/>
              </a:solidFill>
              <a:latin typeface="+mn-ea"/>
            </a:endParaRPr>
          </a:p>
          <a:p>
            <a:pPr lvl="0">
              <a:lnSpc>
                <a:spcPct val="200000"/>
              </a:lnSpc>
              <a:spcAft>
                <a:spcPts val="0"/>
              </a:spcAft>
            </a:pP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76349" y="123478"/>
            <a:ext cx="7986806" cy="851327"/>
          </a:xfrm>
        </p:spPr>
        <p:txBody>
          <a:bodyPr/>
          <a:lstStyle/>
          <a:p>
            <a:pPr>
              <a:lnSpc>
                <a:spcPct val="150000"/>
              </a:lnSpc>
            </a:pPr>
            <a:r>
              <a:rPr lang="zh-CN" altLang="en-US" sz="1800" b="1" dirty="0">
                <a:solidFill>
                  <a:srgbClr val="FF0000"/>
                </a:solidFill>
              </a:rPr>
              <a:t>关于落实支持小型微利企业和个体工商户发展所得税优惠政策有关事项的公告</a:t>
            </a:r>
            <a:br>
              <a:rPr lang="zh-CN" altLang="en-US" sz="1800" b="1" dirty="0">
                <a:solidFill>
                  <a:srgbClr val="FF0000"/>
                </a:solidFill>
              </a:rPr>
            </a:br>
            <a:r>
              <a:rPr lang="zh-CN" altLang="en-US" sz="1800" b="1" dirty="0">
                <a:solidFill>
                  <a:srgbClr val="FF0000"/>
                </a:solidFill>
              </a:rPr>
              <a:t>国家税务总局公告</a:t>
            </a:r>
            <a:r>
              <a:rPr lang="en-US" altLang="zh-CN" sz="1800" b="1" dirty="0">
                <a:solidFill>
                  <a:srgbClr val="FF0000"/>
                </a:solidFill>
              </a:rPr>
              <a:t>2021</a:t>
            </a:r>
            <a:r>
              <a:rPr lang="zh-CN" altLang="en-US" sz="1800" b="1" dirty="0">
                <a:solidFill>
                  <a:srgbClr val="FF0000"/>
                </a:solidFill>
              </a:rPr>
              <a:t>年第</a:t>
            </a:r>
            <a:r>
              <a:rPr lang="en-US" altLang="zh-CN" sz="1800" b="1" dirty="0">
                <a:solidFill>
                  <a:srgbClr val="FF0000"/>
                </a:solidFill>
              </a:rPr>
              <a:t>8</a:t>
            </a:r>
            <a:r>
              <a:rPr lang="zh-CN" altLang="en-US" sz="1800" b="1" dirty="0">
                <a:solidFill>
                  <a:srgbClr val="FF0000"/>
                </a:solidFill>
              </a:rPr>
              <a:t>号</a:t>
            </a:r>
            <a:endParaRPr lang="zh-CN" altLang="en-US" sz="1800" b="1" dirty="0">
              <a:solidFill>
                <a:srgbClr val="FF0000"/>
              </a:solidFill>
            </a:endParaRPr>
          </a:p>
        </p:txBody>
      </p:sp>
      <p:sp>
        <p:nvSpPr>
          <p:cNvPr id="5" name="圆角矩形 4"/>
          <p:cNvSpPr/>
          <p:nvPr/>
        </p:nvSpPr>
        <p:spPr>
          <a:xfrm>
            <a:off x="476544" y="1131842"/>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200000"/>
              </a:lnSpc>
              <a:spcAft>
                <a:spcPts val="0"/>
              </a:spcAft>
            </a:pPr>
            <a:r>
              <a:rPr lang="zh-CN" altLang="en-US" sz="2400" dirty="0" smtClean="0"/>
              <a:t>         对</a:t>
            </a:r>
            <a:r>
              <a:rPr lang="zh-CN" altLang="en-US" sz="2400" dirty="0"/>
              <a:t>小型微利企业年应纳税所得额不超过</a:t>
            </a:r>
            <a:r>
              <a:rPr lang="en-US" altLang="zh-CN" sz="2400" dirty="0"/>
              <a:t>100</a:t>
            </a:r>
            <a:r>
              <a:rPr lang="zh-CN" altLang="en-US" sz="2400" dirty="0"/>
              <a:t>万元的部分，减按</a:t>
            </a:r>
            <a:r>
              <a:rPr lang="en-US" altLang="zh-CN" sz="2400" dirty="0"/>
              <a:t>12.5%</a:t>
            </a:r>
            <a:r>
              <a:rPr lang="zh-CN" altLang="en-US" sz="2400" dirty="0"/>
              <a:t>计入应纳税所得额，按</a:t>
            </a:r>
            <a:r>
              <a:rPr lang="en-US" altLang="zh-CN" sz="2400" dirty="0"/>
              <a:t>20%</a:t>
            </a:r>
            <a:r>
              <a:rPr lang="zh-CN" altLang="en-US" sz="2400" dirty="0"/>
              <a:t>的税率缴纳企业所得税。</a:t>
            </a:r>
            <a:endParaRPr lang="en-US" altLang="zh-CN" sz="2400" dirty="0"/>
          </a:p>
          <a:p>
            <a:pPr lvl="0">
              <a:lnSpc>
                <a:spcPct val="200000"/>
              </a:lnSpc>
              <a:spcAft>
                <a:spcPts val="0"/>
              </a:spcAft>
            </a:pPr>
            <a:r>
              <a:rPr lang="zh-CN" altLang="en-US" sz="2400" dirty="0"/>
              <a:t>          </a:t>
            </a:r>
            <a:r>
              <a:rPr lang="zh-CN" altLang="en-US" sz="2400" dirty="0" smtClean="0"/>
              <a:t>自</a:t>
            </a:r>
            <a:r>
              <a:rPr lang="en-US" altLang="zh-CN" sz="2400" dirty="0"/>
              <a:t>2021</a:t>
            </a:r>
            <a:r>
              <a:rPr lang="zh-CN" altLang="en-US" sz="2400" dirty="0"/>
              <a:t>年</a:t>
            </a:r>
            <a:r>
              <a:rPr lang="en-US" altLang="zh-CN" sz="2400" dirty="0"/>
              <a:t>1</a:t>
            </a:r>
            <a:r>
              <a:rPr lang="zh-CN" altLang="en-US" sz="2400" dirty="0"/>
              <a:t>月</a:t>
            </a:r>
            <a:r>
              <a:rPr lang="en-US" altLang="zh-CN" sz="2400" dirty="0"/>
              <a:t>1</a:t>
            </a:r>
            <a:r>
              <a:rPr lang="zh-CN" altLang="en-US" sz="2400" dirty="0"/>
              <a:t>日起施行，</a:t>
            </a:r>
            <a:r>
              <a:rPr lang="en-US" altLang="zh-CN" sz="2400" dirty="0"/>
              <a:t>2022</a:t>
            </a:r>
            <a:r>
              <a:rPr lang="zh-CN" altLang="en-US" sz="2400" dirty="0"/>
              <a:t>年</a:t>
            </a:r>
            <a:r>
              <a:rPr lang="en-US" altLang="zh-CN" sz="2400" dirty="0"/>
              <a:t>12</a:t>
            </a:r>
            <a:r>
              <a:rPr lang="zh-CN" altLang="en-US" sz="2400" dirty="0"/>
              <a:t>月</a:t>
            </a:r>
            <a:r>
              <a:rPr lang="en-US" altLang="zh-CN" sz="2400" dirty="0"/>
              <a:t>31</a:t>
            </a:r>
            <a:r>
              <a:rPr lang="zh-CN" altLang="en-US" sz="2400" dirty="0"/>
              <a:t>日终止执行</a:t>
            </a:r>
            <a:endParaRPr lang="zh-CN" altLang="en-US" sz="2400" dirty="0">
              <a:latin typeface="+mn-ea"/>
            </a:endParaRPr>
          </a:p>
          <a:p>
            <a:pPr lvl="0">
              <a:lnSpc>
                <a:spcPct val="200000"/>
              </a:lnSpc>
              <a:spcAft>
                <a:spcPts val="0"/>
              </a:spcAft>
            </a:pP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144000"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000" dirty="0" smtClean="0">
                <a:latin typeface="+mn-ea"/>
                <a:ea typeface="+mn-ea"/>
                <a:cs typeface="宋体" panose="02010600030101010101" pitchFamily="2" charset="-122"/>
              </a:rPr>
              <a:t>A107040                     </a:t>
            </a:r>
            <a:r>
              <a:rPr lang="zh-CN" altLang="en-US" sz="2000" dirty="0" smtClean="0">
                <a:latin typeface="+mn-ea"/>
                <a:ea typeface="+mn-ea"/>
                <a:cs typeface="宋体" panose="02010600030101010101" pitchFamily="2" charset="-122"/>
              </a:rPr>
              <a:t>减免</a:t>
            </a:r>
            <a:r>
              <a:rPr lang="zh-CN" altLang="en-US" sz="2000" dirty="0">
                <a:latin typeface="+mn-ea"/>
                <a:ea typeface="+mn-ea"/>
                <a:cs typeface="宋体" panose="02010600030101010101" pitchFamily="2" charset="-122"/>
              </a:rPr>
              <a:t>所得税优惠明细表</a:t>
            </a:r>
            <a:endParaRPr kumimoji="0" lang="zh-CN" altLang="en-US" sz="28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2" name="表格 1"/>
          <p:cNvGraphicFramePr>
            <a:graphicFrameLocks noGrp="1"/>
          </p:cNvGraphicFramePr>
          <p:nvPr/>
        </p:nvGraphicFramePr>
        <p:xfrm>
          <a:off x="107505" y="771556"/>
          <a:ext cx="8928991" cy="4248466"/>
        </p:xfrm>
        <a:graphic>
          <a:graphicData uri="http://schemas.openxmlformats.org/drawingml/2006/table">
            <a:tbl>
              <a:tblPr>
                <a:tableStyleId>{5C22544A-7EE6-4342-B048-85BDC9FD1C3A}</a:tableStyleId>
              </a:tblPr>
              <a:tblGrid>
                <a:gridCol w="360039"/>
                <a:gridCol w="7922029"/>
                <a:gridCol w="646923"/>
              </a:tblGrid>
              <a:tr h="840070">
                <a:tc>
                  <a:txBody>
                    <a:bodyPr/>
                    <a:lstStyle/>
                    <a:p>
                      <a:pPr algn="ctr">
                        <a:spcAft>
                          <a:spcPts val="0"/>
                        </a:spcAft>
                      </a:pPr>
                      <a:r>
                        <a:rPr lang="zh-CN" sz="1600" b="1" kern="0" dirty="0">
                          <a:effectLst/>
                          <a:latin typeface="+mn-ea"/>
                          <a:ea typeface="+mn-ea"/>
                        </a:rPr>
                        <a:t>行次</a:t>
                      </a:r>
                      <a:endParaRPr lang="zh-CN" sz="1600" b="1" kern="100" dirty="0">
                        <a:effectLst/>
                        <a:latin typeface="+mn-ea"/>
                        <a:ea typeface="+mn-ea"/>
                      </a:endParaRPr>
                    </a:p>
                  </a:txBody>
                  <a:tcPr marL="15136" marR="15136" marT="0" marB="0" anchor="ctr"/>
                </a:tc>
                <a:tc>
                  <a:txBody>
                    <a:bodyPr/>
                    <a:lstStyle/>
                    <a:p>
                      <a:pPr algn="ctr">
                        <a:spcAft>
                          <a:spcPts val="0"/>
                        </a:spcAft>
                      </a:pPr>
                      <a:r>
                        <a:rPr lang="zh-CN" sz="1600" b="1" kern="0">
                          <a:effectLst/>
                          <a:latin typeface="+mn-ea"/>
                          <a:ea typeface="+mn-ea"/>
                        </a:rPr>
                        <a:t>项</a:t>
                      </a:r>
                      <a:r>
                        <a:rPr lang="en-US" sz="1600" b="1" kern="0">
                          <a:effectLst/>
                          <a:latin typeface="+mn-ea"/>
                          <a:ea typeface="+mn-ea"/>
                        </a:rPr>
                        <a:t>        </a:t>
                      </a:r>
                      <a:r>
                        <a:rPr lang="zh-CN" sz="1600" b="1" kern="0">
                          <a:effectLst/>
                          <a:latin typeface="+mn-ea"/>
                          <a:ea typeface="+mn-ea"/>
                        </a:rPr>
                        <a:t>目</a:t>
                      </a:r>
                      <a:endParaRPr lang="zh-CN" sz="1600" b="1" kern="100">
                        <a:effectLst/>
                        <a:latin typeface="+mn-ea"/>
                        <a:ea typeface="+mn-ea"/>
                      </a:endParaRPr>
                    </a:p>
                  </a:txBody>
                  <a:tcPr marL="15136" marR="15136" marT="0" marB="0" anchor="ctr"/>
                </a:tc>
                <a:tc>
                  <a:txBody>
                    <a:bodyPr/>
                    <a:lstStyle/>
                    <a:p>
                      <a:pPr algn="ctr">
                        <a:spcAft>
                          <a:spcPts val="0"/>
                        </a:spcAft>
                      </a:pPr>
                      <a:r>
                        <a:rPr lang="zh-CN" sz="1600" b="1" kern="0">
                          <a:effectLst/>
                          <a:latin typeface="+mn-ea"/>
                          <a:ea typeface="+mn-ea"/>
                        </a:rPr>
                        <a:t>金 额</a:t>
                      </a:r>
                      <a:endParaRPr lang="zh-CN" sz="1600" b="1" kern="100">
                        <a:effectLst/>
                        <a:latin typeface="+mn-ea"/>
                        <a:ea typeface="+mn-ea"/>
                      </a:endParaRPr>
                    </a:p>
                  </a:txBody>
                  <a:tcPr marL="15136" marR="15136" marT="0" marB="0" anchor="ctr"/>
                </a:tc>
              </a:tr>
              <a:tr h="840070">
                <a:tc>
                  <a:txBody>
                    <a:bodyPr/>
                    <a:lstStyle/>
                    <a:p>
                      <a:pPr marL="66675" algn="l">
                        <a:spcAft>
                          <a:spcPts val="0"/>
                        </a:spcAft>
                      </a:pPr>
                      <a:r>
                        <a:rPr lang="en-US" sz="1600" b="1" kern="0" dirty="0">
                          <a:effectLst/>
                          <a:latin typeface="+mn-ea"/>
                          <a:ea typeface="+mn-ea"/>
                        </a:rPr>
                        <a:t>1</a:t>
                      </a:r>
                      <a:endParaRPr lang="zh-CN" sz="1600" b="1" kern="100" dirty="0">
                        <a:effectLst/>
                        <a:latin typeface="+mn-ea"/>
                        <a:ea typeface="+mn-ea"/>
                      </a:endParaRPr>
                    </a:p>
                  </a:txBody>
                  <a:tcPr marL="15136" marR="15136" marT="0" marB="0" anchor="ctr">
                    <a:solidFill>
                      <a:schemeClr val="tx2">
                        <a:lumMod val="40000"/>
                        <a:lumOff val="60000"/>
                      </a:schemeClr>
                    </a:solidFill>
                  </a:tcPr>
                </a:tc>
                <a:tc>
                  <a:txBody>
                    <a:bodyPr/>
                    <a:lstStyle/>
                    <a:p>
                      <a:pPr algn="l">
                        <a:spcAft>
                          <a:spcPts val="0"/>
                        </a:spcAft>
                      </a:pPr>
                      <a:r>
                        <a:rPr lang="zh-CN" sz="1600" b="1" kern="0" dirty="0">
                          <a:effectLst/>
                          <a:latin typeface="+mn-ea"/>
                          <a:ea typeface="+mn-ea"/>
                        </a:rPr>
                        <a:t>一、符合条件的小型微利企业减免企业所得税</a:t>
                      </a:r>
                      <a:endParaRPr lang="zh-CN" sz="1600" b="1" kern="100" dirty="0">
                        <a:effectLst/>
                        <a:latin typeface="+mn-ea"/>
                        <a:ea typeface="+mn-ea"/>
                      </a:endParaRPr>
                    </a:p>
                  </a:txBody>
                  <a:tcPr marL="15136" marR="15136" marT="0" marB="0" anchor="ctr">
                    <a:solidFill>
                      <a:schemeClr val="tx2">
                        <a:lumMod val="40000"/>
                        <a:lumOff val="60000"/>
                      </a:schemeClr>
                    </a:solidFill>
                  </a:tcPr>
                </a:tc>
                <a:tc>
                  <a:txBody>
                    <a:bodyPr/>
                    <a:lstStyle/>
                    <a:p>
                      <a:pPr algn="r">
                        <a:spcAft>
                          <a:spcPts val="0"/>
                        </a:spcAft>
                      </a:pPr>
                      <a:r>
                        <a:rPr lang="zh-CN" sz="1600" b="1" kern="0" dirty="0">
                          <a:effectLst/>
                          <a:latin typeface="+mn-ea"/>
                          <a:ea typeface="+mn-ea"/>
                        </a:rPr>
                        <a:t>　</a:t>
                      </a:r>
                      <a:endParaRPr lang="zh-CN" sz="1600" b="1" kern="100" dirty="0">
                        <a:effectLst/>
                        <a:latin typeface="+mn-ea"/>
                        <a:ea typeface="+mn-ea"/>
                      </a:endParaRPr>
                    </a:p>
                  </a:txBody>
                  <a:tcPr marL="15136" marR="15136" marT="0" marB="0" anchor="ctr">
                    <a:solidFill>
                      <a:schemeClr val="tx2">
                        <a:lumMod val="40000"/>
                        <a:lumOff val="60000"/>
                      </a:schemeClr>
                    </a:solidFill>
                  </a:tcPr>
                </a:tc>
              </a:tr>
              <a:tr h="840070">
                <a:tc>
                  <a:txBody>
                    <a:bodyPr/>
                    <a:lstStyle/>
                    <a:p>
                      <a:pPr marL="66675" algn="l">
                        <a:spcAft>
                          <a:spcPts val="0"/>
                        </a:spcAft>
                      </a:pPr>
                      <a:r>
                        <a:rPr lang="en-US" sz="1600" b="1" kern="0">
                          <a:effectLst/>
                          <a:latin typeface="+mn-ea"/>
                          <a:ea typeface="+mn-ea"/>
                        </a:rPr>
                        <a:t>2</a:t>
                      </a:r>
                      <a:endParaRPr lang="zh-CN" sz="1600" b="1" kern="100">
                        <a:effectLst/>
                        <a:latin typeface="+mn-ea"/>
                        <a:ea typeface="+mn-ea"/>
                      </a:endParaRPr>
                    </a:p>
                  </a:txBody>
                  <a:tcPr marL="15136" marR="15136" marT="0" marB="0" anchor="ctr"/>
                </a:tc>
                <a:tc>
                  <a:txBody>
                    <a:bodyPr/>
                    <a:lstStyle/>
                    <a:p>
                      <a:pPr algn="l">
                        <a:spcAft>
                          <a:spcPts val="0"/>
                        </a:spcAft>
                      </a:pPr>
                      <a:r>
                        <a:rPr lang="zh-CN" sz="1600" b="1" kern="0">
                          <a:effectLst/>
                          <a:latin typeface="+mn-ea"/>
                          <a:ea typeface="+mn-ea"/>
                        </a:rPr>
                        <a:t>二、国家需要重点扶持的高新技术企业减按</a:t>
                      </a:r>
                      <a:r>
                        <a:rPr lang="en-US" sz="1600" b="1" kern="0">
                          <a:effectLst/>
                          <a:latin typeface="+mn-ea"/>
                          <a:ea typeface="+mn-ea"/>
                        </a:rPr>
                        <a:t>15%</a:t>
                      </a:r>
                      <a:r>
                        <a:rPr lang="zh-CN" sz="1600" b="1" kern="0">
                          <a:effectLst/>
                          <a:latin typeface="+mn-ea"/>
                          <a:ea typeface="+mn-ea"/>
                        </a:rPr>
                        <a:t>的税率征收企业所得税（填写</a:t>
                      </a:r>
                      <a:r>
                        <a:rPr lang="en-US" sz="1600" b="1" kern="0">
                          <a:effectLst/>
                          <a:latin typeface="+mn-ea"/>
                          <a:ea typeface="+mn-ea"/>
                        </a:rPr>
                        <a:t>A107041</a:t>
                      </a:r>
                      <a:r>
                        <a:rPr lang="zh-CN" sz="1600" b="1" kern="0">
                          <a:effectLst/>
                          <a:latin typeface="+mn-ea"/>
                          <a:ea typeface="+mn-ea"/>
                        </a:rPr>
                        <a:t>）</a:t>
                      </a:r>
                      <a:endParaRPr lang="zh-CN" sz="1600" b="1" kern="100">
                        <a:effectLst/>
                        <a:latin typeface="+mn-ea"/>
                        <a:ea typeface="+mn-ea"/>
                      </a:endParaRPr>
                    </a:p>
                  </a:txBody>
                  <a:tcPr marL="15136" marR="15136" marT="0" marB="0" anchor="ctr"/>
                </a:tc>
                <a:tc>
                  <a:txBody>
                    <a:bodyPr/>
                    <a:lstStyle/>
                    <a:p>
                      <a:pPr algn="r">
                        <a:spcAft>
                          <a:spcPts val="0"/>
                        </a:spcAft>
                      </a:pPr>
                      <a:r>
                        <a:rPr lang="zh-CN" sz="1600" b="1" kern="0">
                          <a:effectLst/>
                          <a:latin typeface="+mn-ea"/>
                          <a:ea typeface="+mn-ea"/>
                        </a:rPr>
                        <a:t>　</a:t>
                      </a:r>
                      <a:endParaRPr lang="zh-CN" sz="1600" b="1" kern="100">
                        <a:effectLst/>
                        <a:latin typeface="+mn-ea"/>
                        <a:ea typeface="+mn-ea"/>
                      </a:endParaRPr>
                    </a:p>
                  </a:txBody>
                  <a:tcPr marL="15136" marR="15136" marT="0" marB="0" anchor="ctr"/>
                </a:tc>
              </a:tr>
              <a:tr h="888186">
                <a:tc>
                  <a:txBody>
                    <a:bodyPr/>
                    <a:lstStyle/>
                    <a:p>
                      <a:pPr marL="66675" algn="l">
                        <a:spcAft>
                          <a:spcPts val="0"/>
                        </a:spcAft>
                      </a:pPr>
                      <a:r>
                        <a:rPr lang="en-US" sz="1600" b="1" kern="0">
                          <a:effectLst/>
                          <a:latin typeface="+mn-ea"/>
                          <a:ea typeface="+mn-ea"/>
                        </a:rPr>
                        <a:t>3</a:t>
                      </a:r>
                      <a:endParaRPr lang="zh-CN" sz="1600" b="1" kern="100">
                        <a:effectLst/>
                        <a:latin typeface="+mn-ea"/>
                        <a:ea typeface="+mn-ea"/>
                      </a:endParaRPr>
                    </a:p>
                  </a:txBody>
                  <a:tcPr marL="15136" marR="15136" marT="0" marB="0" anchor="ctr"/>
                </a:tc>
                <a:tc>
                  <a:txBody>
                    <a:bodyPr/>
                    <a:lstStyle/>
                    <a:p>
                      <a:pPr marL="223520" indent="-223520" algn="l">
                        <a:spcAft>
                          <a:spcPts val="0"/>
                        </a:spcAft>
                      </a:pPr>
                      <a:r>
                        <a:rPr lang="zh-CN" sz="1600" b="1" kern="0" dirty="0">
                          <a:effectLst/>
                          <a:latin typeface="+mn-ea"/>
                          <a:ea typeface="+mn-ea"/>
                        </a:rPr>
                        <a:t>三、经济特区和上海浦东新区新设立的高新技术企业在区内取得的所得定期减免企业所得税（填写</a:t>
                      </a:r>
                      <a:r>
                        <a:rPr lang="en-US" sz="1600" b="1" kern="0" dirty="0">
                          <a:effectLst/>
                          <a:latin typeface="+mn-ea"/>
                          <a:ea typeface="+mn-ea"/>
                        </a:rPr>
                        <a:t>A107041</a:t>
                      </a:r>
                      <a:r>
                        <a:rPr lang="zh-CN" sz="1600" b="1" kern="0" dirty="0">
                          <a:effectLst/>
                          <a:latin typeface="+mn-ea"/>
                          <a:ea typeface="+mn-ea"/>
                        </a:rPr>
                        <a:t>）</a:t>
                      </a:r>
                      <a:endParaRPr lang="zh-CN" sz="1600" b="1" kern="100" dirty="0">
                        <a:effectLst/>
                        <a:latin typeface="+mn-ea"/>
                        <a:ea typeface="+mn-ea"/>
                      </a:endParaRPr>
                    </a:p>
                  </a:txBody>
                  <a:tcPr marL="15136" marR="15136" marT="0" marB="0" anchor="ctr"/>
                </a:tc>
                <a:tc>
                  <a:txBody>
                    <a:bodyPr/>
                    <a:lstStyle/>
                    <a:p>
                      <a:pPr algn="r">
                        <a:spcAft>
                          <a:spcPts val="0"/>
                        </a:spcAft>
                      </a:pPr>
                      <a:r>
                        <a:rPr lang="zh-CN" sz="1600" b="1" kern="0">
                          <a:effectLst/>
                          <a:latin typeface="+mn-ea"/>
                          <a:ea typeface="+mn-ea"/>
                        </a:rPr>
                        <a:t>　</a:t>
                      </a:r>
                      <a:endParaRPr lang="zh-CN" sz="1600" b="1" kern="100">
                        <a:effectLst/>
                        <a:latin typeface="+mn-ea"/>
                        <a:ea typeface="+mn-ea"/>
                      </a:endParaRPr>
                    </a:p>
                  </a:txBody>
                  <a:tcPr marL="15136" marR="15136" marT="0" marB="0" anchor="ctr"/>
                </a:tc>
              </a:tr>
              <a:tr h="840070">
                <a:tc>
                  <a:txBody>
                    <a:bodyPr/>
                    <a:lstStyle/>
                    <a:p>
                      <a:pPr marL="66675" algn="l">
                        <a:spcAft>
                          <a:spcPts val="0"/>
                        </a:spcAft>
                      </a:pPr>
                      <a:r>
                        <a:rPr lang="en-US" sz="1600" b="1" kern="0">
                          <a:effectLst/>
                          <a:latin typeface="+mn-ea"/>
                          <a:ea typeface="+mn-ea"/>
                        </a:rPr>
                        <a:t>4</a:t>
                      </a:r>
                      <a:endParaRPr lang="zh-CN" sz="1600" b="1" kern="100">
                        <a:effectLst/>
                        <a:latin typeface="+mn-ea"/>
                        <a:ea typeface="+mn-ea"/>
                      </a:endParaRPr>
                    </a:p>
                  </a:txBody>
                  <a:tcPr marL="15136" marR="15136" marT="0" marB="0" anchor="ctr"/>
                </a:tc>
                <a:tc>
                  <a:txBody>
                    <a:bodyPr/>
                    <a:lstStyle/>
                    <a:p>
                      <a:pPr algn="l">
                        <a:spcAft>
                          <a:spcPts val="0"/>
                        </a:spcAft>
                      </a:pPr>
                      <a:r>
                        <a:rPr lang="zh-CN" sz="1600" b="1" kern="0">
                          <a:effectLst/>
                          <a:latin typeface="+mn-ea"/>
                          <a:ea typeface="+mn-ea"/>
                        </a:rPr>
                        <a:t>四、受灾地区农村信用社免征企业所得税</a:t>
                      </a:r>
                      <a:endParaRPr lang="zh-CN" sz="1600" b="1" kern="100">
                        <a:effectLst/>
                        <a:latin typeface="+mn-ea"/>
                        <a:ea typeface="+mn-ea"/>
                      </a:endParaRPr>
                    </a:p>
                  </a:txBody>
                  <a:tcPr marL="15136" marR="15136" marT="0" marB="0" anchor="ctr"/>
                </a:tc>
                <a:tc>
                  <a:txBody>
                    <a:bodyPr/>
                    <a:lstStyle/>
                    <a:p>
                      <a:pPr algn="ctr">
                        <a:spcAft>
                          <a:spcPts val="0"/>
                        </a:spcAft>
                      </a:pPr>
                      <a:r>
                        <a:rPr lang="en-US" sz="1600" b="1" kern="0" dirty="0">
                          <a:effectLst/>
                          <a:latin typeface="+mn-ea"/>
                          <a:ea typeface="+mn-ea"/>
                        </a:rPr>
                        <a:t>*</a:t>
                      </a:r>
                      <a:endParaRPr lang="zh-CN" sz="1600" b="1" kern="100" dirty="0">
                        <a:effectLst/>
                        <a:latin typeface="+mn-ea"/>
                        <a:ea typeface="+mn-ea"/>
                      </a:endParaRPr>
                    </a:p>
                  </a:txBody>
                  <a:tcPr marL="15136" marR="15136" marT="0" marB="0"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699792" y="2128261"/>
            <a:ext cx="5882379" cy="824136"/>
          </a:xfrm>
          <a:prstGeom prst="rect">
            <a:avLst/>
          </a:prstGeom>
          <a:noFill/>
          <a:ln w="9525">
            <a:noFill/>
            <a:miter lim="800000"/>
          </a:ln>
        </p:spPr>
        <p:txBody>
          <a:bodyPr wrap="square">
            <a:spAutoFit/>
          </a:bodyPr>
          <a:lstStyle/>
          <a:p>
            <a:pPr marL="0" lvl="1">
              <a:lnSpc>
                <a:spcPct val="200000"/>
              </a:lnSpc>
            </a:pPr>
            <a:r>
              <a:rPr lang="zh-CN" altLang="en-US" sz="2800" dirty="0">
                <a:solidFill>
                  <a:schemeClr val="bg1"/>
                </a:solidFill>
                <a:latin typeface="微软雅黑" panose="020B0503020204020204" pitchFamily="34" charset="-122"/>
                <a:ea typeface="微软雅黑" panose="020B0503020204020204" pitchFamily="34" charset="-122"/>
              </a:rPr>
              <a:t>新冠肺炎疫情防</a:t>
            </a:r>
            <a:r>
              <a:rPr lang="zh-CN" altLang="en-US" sz="2800" dirty="0" smtClean="0">
                <a:solidFill>
                  <a:schemeClr val="bg1"/>
                </a:solidFill>
                <a:latin typeface="微软雅黑" panose="020B0503020204020204" pitchFamily="34" charset="-122"/>
                <a:ea typeface="微软雅黑" panose="020B0503020204020204" pitchFamily="34" charset="-122"/>
              </a:rPr>
              <a:t>控优惠政策</a:t>
            </a:r>
            <a:endParaRPr lang="zh-CN" altLang="en-US" sz="44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533115"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683483" y="2674983"/>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01</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699792" y="2128261"/>
            <a:ext cx="5882379" cy="954107"/>
          </a:xfrm>
          <a:prstGeom prst="rect">
            <a:avLst/>
          </a:prstGeom>
          <a:noFill/>
          <a:ln w="9525">
            <a:noFill/>
            <a:miter lim="800000"/>
          </a:ln>
        </p:spPr>
        <p:txBody>
          <a:bodyPr wrap="square">
            <a:spAutoFit/>
          </a:bodyPr>
          <a:lstStyle/>
          <a:p>
            <a:pPr marL="0" lvl="1">
              <a:lnSpc>
                <a:spcPct val="200000"/>
              </a:lnSpc>
            </a:pPr>
            <a:r>
              <a:rPr lang="zh-CN" altLang="en-US" sz="2800" dirty="0" smtClean="0">
                <a:solidFill>
                  <a:schemeClr val="bg1"/>
                </a:solidFill>
                <a:latin typeface="微软雅黑" panose="020B0503020204020204" pitchFamily="34" charset="-122"/>
                <a:ea typeface="微软雅黑" panose="020B0503020204020204" pitchFamily="34" charset="-122"/>
              </a:rPr>
              <a:t>残疾人</a:t>
            </a:r>
            <a:r>
              <a:rPr lang="zh-CN" altLang="en-US" sz="2800" dirty="0">
                <a:solidFill>
                  <a:schemeClr val="bg1"/>
                </a:solidFill>
                <a:latin typeface="微软雅黑" panose="020B0503020204020204" pitchFamily="34" charset="-122"/>
                <a:ea typeface="微软雅黑" panose="020B0503020204020204" pitchFamily="34" charset="-122"/>
              </a:rPr>
              <a:t>工资加计</a:t>
            </a:r>
            <a:r>
              <a:rPr lang="zh-CN" altLang="en-US" sz="2800" dirty="0" smtClean="0">
                <a:solidFill>
                  <a:schemeClr val="bg1"/>
                </a:solidFill>
                <a:latin typeface="微软雅黑" panose="020B0503020204020204" pitchFamily="34" charset="-122"/>
                <a:ea typeface="微软雅黑" panose="020B0503020204020204" pitchFamily="34" charset="-122"/>
              </a:rPr>
              <a:t>扣除</a:t>
            </a:r>
            <a:endParaRPr lang="zh-CN" altLang="en-US" sz="44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533115"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28568" y="2571478"/>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04</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399952" y="123478"/>
            <a:ext cx="4139600" cy="557977"/>
          </a:xfrm>
        </p:spPr>
        <p:txBody>
          <a:bodyPr/>
          <a:lstStyle/>
          <a:p>
            <a:pPr>
              <a:lnSpc>
                <a:spcPct val="150000"/>
              </a:lnSpc>
            </a:pPr>
            <a:r>
              <a:rPr lang="zh-CN" altLang="en-US" sz="2400" b="1" dirty="0">
                <a:solidFill>
                  <a:srgbClr val="FF0000"/>
                </a:solidFill>
              </a:rPr>
              <a:t>中华人民共和国企业所得税法</a:t>
            </a:r>
            <a:endParaRPr lang="zh-CN" altLang="en-US" sz="2400"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Aft>
                <a:spcPts val="0"/>
              </a:spcAft>
            </a:pPr>
            <a:r>
              <a:rPr lang="zh-CN" altLang="en-US" sz="2400" dirty="0" smtClean="0">
                <a:latin typeface="+mn-ea"/>
              </a:rPr>
              <a:t>      第三十</a:t>
            </a:r>
            <a:r>
              <a:rPr lang="zh-CN" altLang="en-US" sz="2400" dirty="0">
                <a:latin typeface="+mn-ea"/>
              </a:rPr>
              <a:t>条　企业的下列支出，可以在计算应纳税所得额时加计扣除：</a:t>
            </a:r>
            <a:endParaRPr lang="zh-CN" altLang="en-US" sz="2400" dirty="0">
              <a:latin typeface="+mn-ea"/>
            </a:endParaRPr>
          </a:p>
          <a:p>
            <a:pPr lvl="0">
              <a:lnSpc>
                <a:spcPct val="150000"/>
              </a:lnSpc>
              <a:spcAft>
                <a:spcPts val="0"/>
              </a:spcAft>
            </a:pPr>
            <a:r>
              <a:rPr lang="zh-CN" altLang="en-US" sz="2400" dirty="0">
                <a:latin typeface="+mn-ea"/>
              </a:rPr>
              <a:t>　　（一）开发新技术、新产品、新工艺发生的研究开发费用；</a:t>
            </a:r>
            <a:endParaRPr lang="zh-CN" altLang="en-US" sz="2400" dirty="0">
              <a:latin typeface="+mn-ea"/>
            </a:endParaRPr>
          </a:p>
          <a:p>
            <a:pPr lvl="0">
              <a:lnSpc>
                <a:spcPct val="150000"/>
              </a:lnSpc>
              <a:spcAft>
                <a:spcPts val="0"/>
              </a:spcAft>
            </a:pPr>
            <a:r>
              <a:rPr lang="zh-CN" altLang="en-US" sz="2400" dirty="0">
                <a:latin typeface="+mn-ea"/>
              </a:rPr>
              <a:t>　　（二）安置残疾人员及国家鼓励安置的其他就业人员所支付的工资。</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84399" y="123478"/>
            <a:ext cx="5370706" cy="623252"/>
          </a:xfrm>
        </p:spPr>
        <p:txBody>
          <a:bodyPr/>
          <a:lstStyle/>
          <a:p>
            <a:pPr>
              <a:lnSpc>
                <a:spcPct val="150000"/>
              </a:lnSpc>
            </a:pPr>
            <a:r>
              <a:rPr lang="zh-CN" altLang="en-US" sz="2400" b="1" dirty="0">
                <a:solidFill>
                  <a:srgbClr val="FF0000"/>
                </a:solidFill>
              </a:rPr>
              <a:t>中华人民共和国企业所得</a:t>
            </a:r>
            <a:r>
              <a:rPr lang="zh-CN" altLang="en-US" sz="2400" b="1" dirty="0" smtClean="0">
                <a:solidFill>
                  <a:srgbClr val="FF0000"/>
                </a:solidFill>
              </a:rPr>
              <a:t>税法实施条例</a:t>
            </a:r>
            <a:endParaRPr lang="zh-CN" altLang="en-US" sz="2400" b="1" dirty="0">
              <a:solidFill>
                <a:srgbClr val="FF0000"/>
              </a:solidFill>
            </a:endParaRPr>
          </a:p>
        </p:txBody>
      </p:sp>
      <p:sp>
        <p:nvSpPr>
          <p:cNvPr id="10" name="文本框 38"/>
          <p:cNvSpPr txBox="1"/>
          <p:nvPr/>
        </p:nvSpPr>
        <p:spPr>
          <a:xfrm>
            <a:off x="7524328" y="4603428"/>
            <a:ext cx="1619672"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2400" dirty="0" smtClean="0">
                <a:latin typeface="+mn-ea"/>
              </a:rPr>
              <a:t>      </a:t>
            </a:r>
            <a:r>
              <a:rPr lang="zh-CN" altLang="en-US" sz="2400" dirty="0">
                <a:latin typeface="+mn-ea"/>
              </a:rPr>
              <a:t> 第九十六条  企业所得税法第三十条第（二）项所称企业安置残疾人员所支付的工资的加计扣除，是指企业安置残疾人员的，在按照支付给残疾职工工资据实扣除的基础上，按照支付给残疾职工工资的</a:t>
            </a:r>
            <a:r>
              <a:rPr lang="en-US" altLang="en-US" sz="2400" dirty="0">
                <a:latin typeface="+mn-ea"/>
              </a:rPr>
              <a:t>100%</a:t>
            </a:r>
            <a:r>
              <a:rPr lang="zh-CN" altLang="en-US" sz="2400" dirty="0">
                <a:latin typeface="+mn-ea"/>
              </a:rPr>
              <a:t>加计扣除。</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254" y="123478"/>
            <a:ext cx="6806996" cy="1399874"/>
          </a:xfrm>
        </p:spPr>
        <p:txBody>
          <a:bodyPr/>
          <a:lstStyle/>
          <a:p>
            <a:pPr>
              <a:lnSpc>
                <a:spcPct val="150000"/>
              </a:lnSpc>
            </a:pPr>
            <a:r>
              <a:rPr lang="zh-CN" altLang="en-US" b="1" dirty="0">
                <a:solidFill>
                  <a:srgbClr val="FF0000"/>
                </a:solidFill>
              </a:rPr>
              <a:t>关于安置残疾人员就业有关企业所得税优惠政策问题的通知</a:t>
            </a:r>
            <a:br>
              <a:rPr lang="en-US" altLang="zh-CN" b="1" dirty="0">
                <a:solidFill>
                  <a:srgbClr val="FF0000"/>
                </a:solidFill>
              </a:rPr>
            </a:br>
            <a:r>
              <a:rPr lang="zh-CN" altLang="en-US" b="1" dirty="0">
                <a:solidFill>
                  <a:srgbClr val="FF0000"/>
                </a:solidFill>
              </a:rPr>
              <a:t>财税</a:t>
            </a:r>
            <a:r>
              <a:rPr lang="en-US" altLang="zh-CN" b="1" dirty="0">
                <a:solidFill>
                  <a:srgbClr val="FF0000"/>
                </a:solidFill>
              </a:rPr>
              <a:t>〔2009〕70</a:t>
            </a:r>
            <a:r>
              <a:rPr lang="zh-CN" altLang="en-US" b="1" dirty="0">
                <a:solidFill>
                  <a:srgbClr val="FF0000"/>
                </a:solidFill>
              </a:rPr>
              <a:t>号</a:t>
            </a:r>
            <a:br>
              <a:rPr lang="en-US" altLang="zh-CN" b="1" dirty="0">
                <a:solidFill>
                  <a:srgbClr val="FF0000"/>
                </a:solidFill>
              </a:rPr>
            </a:br>
            <a:endParaRPr lang="zh-CN" altLang="en-US" b="1" dirty="0">
              <a:solidFill>
                <a:srgbClr val="FF0000"/>
              </a:solidFill>
            </a:endParaRPr>
          </a:p>
        </p:txBody>
      </p:sp>
      <p:sp>
        <p:nvSpPr>
          <p:cNvPr id="10" name="文本框 38"/>
          <p:cNvSpPr txBox="1"/>
          <p:nvPr/>
        </p:nvSpPr>
        <p:spPr>
          <a:xfrm>
            <a:off x="7524328" y="4603428"/>
            <a:ext cx="1619672" cy="3691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smtClean="0">
                <a:ln>
                  <a:noFill/>
                </a:ln>
                <a:solidFill>
                  <a:srgbClr val="3F80BC"/>
                </a:solidFill>
                <a:effectLst>
                  <a:outerShdw blurRad="38100" dist="25400" dir="5400000" algn="ctr" rotWithShape="0">
                    <a:srgbClr val="6E747A">
                      <a:alpha val="43000"/>
                    </a:srgbClr>
                  </a:outerShdw>
                </a:effectLst>
                <a:uLnTx/>
                <a:uFillTx/>
              </a:rPr>
              <a:t>博誉财税</a:t>
            </a: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Aft>
                <a:spcPts val="0"/>
              </a:spcAft>
            </a:pPr>
            <a:r>
              <a:rPr lang="zh-CN" altLang="en-US" sz="2000" dirty="0" smtClean="0">
                <a:latin typeface="+mn-ea"/>
              </a:rPr>
              <a:t>        三</a:t>
            </a:r>
            <a:r>
              <a:rPr lang="zh-CN" altLang="en-US" sz="2000" dirty="0">
                <a:latin typeface="+mn-ea"/>
              </a:rPr>
              <a:t>、企业享受安置残疾职工工资</a:t>
            </a:r>
            <a:r>
              <a:rPr lang="en-US" altLang="en-US" sz="2000" dirty="0">
                <a:latin typeface="+mn-ea"/>
              </a:rPr>
              <a:t>100%</a:t>
            </a:r>
            <a:r>
              <a:rPr lang="zh-CN" altLang="en-US" sz="2000" dirty="0">
                <a:latin typeface="+mn-ea"/>
              </a:rPr>
              <a:t>加计扣除应同时具备如下条件：</a:t>
            </a:r>
            <a:endParaRPr lang="zh-CN" altLang="en-US" sz="2000" dirty="0">
              <a:latin typeface="+mn-ea"/>
            </a:endParaRPr>
          </a:p>
          <a:p>
            <a:pPr lvl="0">
              <a:lnSpc>
                <a:spcPct val="150000"/>
              </a:lnSpc>
              <a:spcAft>
                <a:spcPts val="0"/>
              </a:spcAft>
            </a:pPr>
            <a:r>
              <a:rPr lang="zh-CN" altLang="en-US" sz="2000" dirty="0">
                <a:latin typeface="+mn-ea"/>
              </a:rPr>
              <a:t>     （一）依法与安置的每位残疾人签订了</a:t>
            </a:r>
            <a:r>
              <a:rPr lang="en-US" altLang="en-US" sz="2000" dirty="0">
                <a:latin typeface="+mn-ea"/>
              </a:rPr>
              <a:t>1</a:t>
            </a:r>
            <a:r>
              <a:rPr lang="zh-CN" altLang="en-US" sz="2000" dirty="0">
                <a:latin typeface="+mn-ea"/>
              </a:rPr>
              <a:t>年以上（含</a:t>
            </a:r>
            <a:r>
              <a:rPr lang="en-US" altLang="en-US" sz="2000" dirty="0">
                <a:latin typeface="+mn-ea"/>
              </a:rPr>
              <a:t>1</a:t>
            </a:r>
            <a:r>
              <a:rPr lang="zh-CN" altLang="en-US" sz="2000" dirty="0">
                <a:latin typeface="+mn-ea"/>
              </a:rPr>
              <a:t>年）的劳动合同或服务协议，并且安置的每位残疾人在企业实际上岗工作。</a:t>
            </a:r>
            <a:endParaRPr lang="zh-CN" altLang="en-US" sz="2000" dirty="0">
              <a:latin typeface="+mn-ea"/>
            </a:endParaRPr>
          </a:p>
          <a:p>
            <a:pPr lvl="0">
              <a:lnSpc>
                <a:spcPct val="150000"/>
              </a:lnSpc>
              <a:spcAft>
                <a:spcPts val="0"/>
              </a:spcAft>
            </a:pPr>
            <a:r>
              <a:rPr lang="zh-CN" altLang="en-US" sz="2000" dirty="0">
                <a:latin typeface="+mn-ea"/>
              </a:rPr>
              <a:t>     （二）为安置的每位残疾人按月足额缴纳了企业所在区县人民政府根据国家政策规定的基本养老保险、基本医疗保险、失业保险和工伤保险等社会保险。</a:t>
            </a:r>
            <a:endParaRPr lang="zh-CN" altLang="en-US" sz="2400" dirty="0">
              <a:latin typeface="+mn-ea"/>
            </a:endParaRPr>
          </a:p>
          <a:p>
            <a:pPr lvl="0">
              <a:lnSpc>
                <a:spcPct val="150000"/>
              </a:lnSpc>
              <a:spcAft>
                <a:spcPts val="0"/>
              </a:spcAft>
            </a:pPr>
            <a:r>
              <a:rPr lang="zh-CN" altLang="en-US" sz="2400" dirty="0">
                <a:latin typeface="+mn-ea"/>
              </a:rPr>
              <a:t>      </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254" y="123478"/>
            <a:ext cx="6806996" cy="1399874"/>
          </a:xfrm>
        </p:spPr>
        <p:txBody>
          <a:bodyPr/>
          <a:lstStyle/>
          <a:p>
            <a:pPr>
              <a:lnSpc>
                <a:spcPct val="150000"/>
              </a:lnSpc>
            </a:pPr>
            <a:r>
              <a:rPr lang="zh-CN" altLang="en-US" b="1" dirty="0">
                <a:solidFill>
                  <a:srgbClr val="FF0000"/>
                </a:solidFill>
              </a:rPr>
              <a:t>关于安置残疾人员就业有关企业所得税优惠政策问题的通知</a:t>
            </a:r>
            <a:br>
              <a:rPr lang="en-US" altLang="zh-CN" b="1" dirty="0">
                <a:solidFill>
                  <a:srgbClr val="FF0000"/>
                </a:solidFill>
              </a:rPr>
            </a:br>
            <a:r>
              <a:rPr lang="zh-CN" altLang="en-US" b="1" dirty="0">
                <a:solidFill>
                  <a:srgbClr val="FF0000"/>
                </a:solidFill>
              </a:rPr>
              <a:t>财税</a:t>
            </a:r>
            <a:r>
              <a:rPr lang="en-US" altLang="zh-CN" b="1" dirty="0">
                <a:solidFill>
                  <a:srgbClr val="FF0000"/>
                </a:solidFill>
              </a:rPr>
              <a:t>〔2009〕70</a:t>
            </a:r>
            <a:r>
              <a:rPr lang="zh-CN" altLang="en-US" b="1" dirty="0">
                <a:solidFill>
                  <a:srgbClr val="FF0000"/>
                </a:solidFill>
              </a:rPr>
              <a:t>号</a:t>
            </a:r>
            <a:br>
              <a:rPr lang="en-US" altLang="zh-CN" b="1" dirty="0">
                <a:solidFill>
                  <a:srgbClr val="FF0000"/>
                </a:solidFill>
              </a:rPr>
            </a:br>
            <a:endParaRPr lang="zh-CN" altLang="en-US" b="1" dirty="0">
              <a:solidFill>
                <a:srgbClr val="FF0000"/>
              </a:solidFill>
            </a:endParaRPr>
          </a:p>
        </p:txBody>
      </p:sp>
      <p:sp>
        <p:nvSpPr>
          <p:cNvPr id="5" name="圆角矩形 4"/>
          <p:cNvSpPr/>
          <p:nvPr/>
        </p:nvSpPr>
        <p:spPr>
          <a:xfrm>
            <a:off x="684189" y="106008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Aft>
                <a:spcPts val="0"/>
              </a:spcAft>
            </a:pPr>
            <a:r>
              <a:rPr lang="zh-CN" altLang="en-US" sz="2400" dirty="0" smtClean="0">
                <a:latin typeface="+mn-ea"/>
              </a:rPr>
              <a:t>      三</a:t>
            </a:r>
            <a:r>
              <a:rPr lang="zh-CN" altLang="en-US" sz="2400" dirty="0">
                <a:latin typeface="+mn-ea"/>
              </a:rPr>
              <a:t>、企业享受安置残疾职工工资</a:t>
            </a:r>
            <a:r>
              <a:rPr lang="en-US" altLang="en-US" sz="2400" dirty="0">
                <a:latin typeface="+mn-ea"/>
              </a:rPr>
              <a:t>100%</a:t>
            </a:r>
            <a:r>
              <a:rPr lang="zh-CN" altLang="en-US" sz="2400" dirty="0">
                <a:latin typeface="+mn-ea"/>
              </a:rPr>
              <a:t>加计扣除应同时具备如下条件：</a:t>
            </a:r>
            <a:endParaRPr lang="zh-CN" altLang="en-US" sz="2400" dirty="0">
              <a:latin typeface="+mn-ea"/>
            </a:endParaRPr>
          </a:p>
          <a:p>
            <a:pPr lvl="0">
              <a:lnSpc>
                <a:spcPct val="150000"/>
              </a:lnSpc>
              <a:spcAft>
                <a:spcPts val="0"/>
              </a:spcAft>
            </a:pPr>
            <a:r>
              <a:rPr lang="zh-CN" altLang="en-US" sz="2400" dirty="0">
                <a:latin typeface="+mn-ea"/>
              </a:rPr>
              <a:t>     （三）定期通过银行等金融机构向安置的每位残疾人实际支付了不低于企业所在区县适用的经省级人民政府批准的最低工资标准的工资。</a:t>
            </a:r>
            <a:endParaRPr lang="zh-CN" altLang="en-US" sz="2400" dirty="0">
              <a:latin typeface="+mn-ea"/>
            </a:endParaRPr>
          </a:p>
          <a:p>
            <a:pPr lvl="0">
              <a:lnSpc>
                <a:spcPct val="150000"/>
              </a:lnSpc>
              <a:spcAft>
                <a:spcPts val="0"/>
              </a:spcAft>
            </a:pPr>
            <a:r>
              <a:rPr lang="zh-CN" altLang="en-US" sz="2400" dirty="0">
                <a:latin typeface="+mn-ea"/>
              </a:rPr>
              <a:t>     （四）具备安置残疾人上岗工作的基本设施。</a:t>
            </a:r>
            <a:endParaRPr lang="zh-CN" altLang="en-US" sz="2400" dirty="0">
              <a:latin typeface="+mn-ea"/>
            </a:endParaRPr>
          </a:p>
          <a:p>
            <a:pPr lvl="0">
              <a:lnSpc>
                <a:spcPct val="150000"/>
              </a:lnSpc>
              <a:spcAft>
                <a:spcPts val="0"/>
              </a:spcAft>
            </a:pPr>
            <a:r>
              <a:rPr lang="zh-CN" altLang="en-US" sz="2800" dirty="0" smtClean="0">
                <a:latin typeface="+mn-ea"/>
              </a:rPr>
              <a:t>      </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036496"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400" dirty="0" smtClean="0">
                <a:latin typeface="+mn-ea"/>
                <a:ea typeface="+mn-ea"/>
                <a:cs typeface="宋体" panose="02010600030101010101" pitchFamily="2" charset="-122"/>
              </a:rPr>
              <a:t>A107010          </a:t>
            </a:r>
            <a:r>
              <a:rPr lang="zh-CN" altLang="en-US" sz="2400" dirty="0" smtClean="0">
                <a:latin typeface="+mn-ea"/>
                <a:ea typeface="+mn-ea"/>
                <a:cs typeface="宋体" panose="02010600030101010101" pitchFamily="2" charset="-122"/>
              </a:rPr>
              <a:t>免税、减计收入及加计扣除优惠明细表</a:t>
            </a:r>
            <a:endParaRPr kumimoji="0" lang="zh-CN" altLang="en-US" sz="32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4" name="表格 3"/>
          <p:cNvGraphicFramePr>
            <a:graphicFrameLocks noGrp="1"/>
          </p:cNvGraphicFramePr>
          <p:nvPr/>
        </p:nvGraphicFramePr>
        <p:xfrm>
          <a:off x="35498" y="771550"/>
          <a:ext cx="9108503" cy="4176465"/>
        </p:xfrm>
        <a:graphic>
          <a:graphicData uri="http://schemas.openxmlformats.org/drawingml/2006/table">
            <a:tbl>
              <a:tblPr>
                <a:tableStyleId>{5C22544A-7EE6-4342-B048-85BDC9FD1C3A}</a:tableStyleId>
              </a:tblPr>
              <a:tblGrid>
                <a:gridCol w="504054"/>
                <a:gridCol w="7848872"/>
                <a:gridCol w="755577"/>
              </a:tblGrid>
              <a:tr h="499275">
                <a:tc>
                  <a:txBody>
                    <a:bodyPr/>
                    <a:lstStyle/>
                    <a:p>
                      <a:pPr algn="ctr">
                        <a:spcAft>
                          <a:spcPts val="0"/>
                        </a:spcAft>
                      </a:pPr>
                      <a:r>
                        <a:rPr lang="zh-CN" sz="1400" b="1" kern="0" dirty="0">
                          <a:effectLst/>
                        </a:rPr>
                        <a:t>行次</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ctr">
                        <a:spcAft>
                          <a:spcPts val="0"/>
                        </a:spcAft>
                      </a:pPr>
                      <a:r>
                        <a:rPr lang="zh-CN" sz="1400" b="1" kern="0" dirty="0">
                          <a:effectLst/>
                        </a:rPr>
                        <a:t>项</a:t>
                      </a:r>
                      <a:r>
                        <a:rPr lang="en-US" sz="1400" b="1" kern="0" dirty="0">
                          <a:effectLst/>
                        </a:rPr>
                        <a:t>    </a:t>
                      </a:r>
                      <a:r>
                        <a:rPr lang="zh-CN" sz="1400" b="1" kern="0" dirty="0">
                          <a:effectLst/>
                        </a:rPr>
                        <a:t>目</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ctr">
                        <a:spcAft>
                          <a:spcPts val="0"/>
                        </a:spcAft>
                      </a:pPr>
                      <a:r>
                        <a:rPr lang="zh-CN" sz="1400" b="1" kern="0">
                          <a:effectLst/>
                        </a:rPr>
                        <a:t>金</a:t>
                      </a:r>
                      <a:r>
                        <a:rPr lang="en-US" sz="1400" b="1" kern="0">
                          <a:effectLst/>
                        </a:rPr>
                        <a:t>    </a:t>
                      </a:r>
                      <a:r>
                        <a:rPr lang="zh-CN" sz="1400" b="1" kern="0">
                          <a:effectLst/>
                        </a:rPr>
                        <a:t>额</a:t>
                      </a:r>
                      <a:endParaRPr lang="zh-CN" sz="1600" b="1" kern="100">
                        <a:effectLst/>
                        <a:latin typeface="Times New Roman" panose="02020603050405020304"/>
                        <a:ea typeface="宋体" panose="02010600030101010101" pitchFamily="2" charset="-122"/>
                      </a:endParaRPr>
                    </a:p>
                  </a:txBody>
                  <a:tcPr marL="29960" marR="29960" marT="0" marB="0" anchor="ctr"/>
                </a:tc>
              </a:tr>
              <a:tr h="538898">
                <a:tc>
                  <a:txBody>
                    <a:bodyPr/>
                    <a:lstStyle/>
                    <a:p>
                      <a:pPr algn="ctr">
                        <a:spcAft>
                          <a:spcPts val="0"/>
                        </a:spcAft>
                      </a:pPr>
                      <a:r>
                        <a:rPr lang="en-US" sz="1400" b="1" kern="0" dirty="0">
                          <a:effectLst/>
                        </a:rPr>
                        <a:t>25</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l">
                        <a:spcAft>
                          <a:spcPts val="0"/>
                        </a:spcAft>
                      </a:pPr>
                      <a:r>
                        <a:rPr lang="zh-CN" sz="1400" b="1" kern="0" dirty="0">
                          <a:effectLst/>
                        </a:rPr>
                        <a:t>三、加计扣除（</a:t>
                      </a:r>
                      <a:r>
                        <a:rPr lang="en-US" sz="1400" b="1" kern="0" dirty="0">
                          <a:effectLst/>
                        </a:rPr>
                        <a:t>26+27+28+29+30</a:t>
                      </a:r>
                      <a:r>
                        <a:rPr lang="zh-CN" sz="1400" b="1" kern="0" dirty="0">
                          <a:effectLst/>
                        </a:rPr>
                        <a:t>）</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r">
                        <a:spcAft>
                          <a:spcPts val="0"/>
                        </a:spcAft>
                      </a:pPr>
                      <a:r>
                        <a:rPr lang="zh-CN" sz="1400" b="1" kern="0">
                          <a:effectLst/>
                        </a:rPr>
                        <a:t>　</a:t>
                      </a:r>
                      <a:endParaRPr lang="zh-CN" sz="1600" b="1" kern="100">
                        <a:effectLst/>
                        <a:latin typeface="Times New Roman" panose="02020603050405020304"/>
                        <a:ea typeface="宋体" panose="02010600030101010101" pitchFamily="2" charset="-122"/>
                      </a:endParaRPr>
                    </a:p>
                  </a:txBody>
                  <a:tcPr marL="29960" marR="29960" marT="0" marB="0" anchor="ctr"/>
                </a:tc>
              </a:tr>
              <a:tr h="538898">
                <a:tc>
                  <a:txBody>
                    <a:bodyPr/>
                    <a:lstStyle/>
                    <a:p>
                      <a:pPr algn="ctr">
                        <a:spcAft>
                          <a:spcPts val="0"/>
                        </a:spcAft>
                      </a:pPr>
                      <a:r>
                        <a:rPr lang="en-US" sz="1400" b="1" kern="0">
                          <a:effectLst/>
                        </a:rPr>
                        <a:t>26</a:t>
                      </a:r>
                      <a:endParaRPr lang="zh-CN" sz="1600" b="1" kern="100">
                        <a:effectLst/>
                        <a:latin typeface="Times New Roman" panose="02020603050405020304"/>
                        <a:ea typeface="宋体" panose="02010600030101010101" pitchFamily="2" charset="-122"/>
                      </a:endParaRPr>
                    </a:p>
                  </a:txBody>
                  <a:tcPr marL="29960" marR="29960" marT="0" marB="0" anchor="ctr"/>
                </a:tc>
                <a:tc>
                  <a:txBody>
                    <a:bodyPr/>
                    <a:lstStyle/>
                    <a:p>
                      <a:pPr indent="254000" algn="l">
                        <a:spcAft>
                          <a:spcPts val="0"/>
                        </a:spcAft>
                      </a:pPr>
                      <a:r>
                        <a:rPr lang="zh-CN" sz="1400" b="1" kern="0" dirty="0">
                          <a:effectLst/>
                        </a:rPr>
                        <a:t>（一）开发新技术、新产品、新工艺发生的研究开发费用加计</a:t>
                      </a:r>
                      <a:r>
                        <a:rPr lang="zh-CN" sz="1400" b="1" kern="0" dirty="0" smtClean="0">
                          <a:effectLst/>
                        </a:rPr>
                        <a:t>扣除</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r">
                        <a:spcAft>
                          <a:spcPts val="0"/>
                        </a:spcAft>
                      </a:pPr>
                      <a:r>
                        <a:rPr lang="zh-CN" sz="1400" b="1" kern="0">
                          <a:effectLst/>
                        </a:rPr>
                        <a:t>　</a:t>
                      </a:r>
                      <a:endParaRPr lang="zh-CN" sz="1600" b="1" kern="100">
                        <a:effectLst/>
                        <a:latin typeface="Times New Roman" panose="02020603050405020304"/>
                        <a:ea typeface="宋体" panose="02010600030101010101" pitchFamily="2" charset="-122"/>
                      </a:endParaRPr>
                    </a:p>
                  </a:txBody>
                  <a:tcPr marL="29960" marR="29960" marT="0" marB="0" anchor="ctr"/>
                </a:tc>
              </a:tr>
              <a:tr h="760799">
                <a:tc>
                  <a:txBody>
                    <a:bodyPr/>
                    <a:lstStyle/>
                    <a:p>
                      <a:pPr algn="ctr">
                        <a:spcAft>
                          <a:spcPts val="0"/>
                        </a:spcAft>
                      </a:pPr>
                      <a:r>
                        <a:rPr lang="en-US" sz="1400" b="1" kern="0">
                          <a:effectLst/>
                        </a:rPr>
                        <a:t>27</a:t>
                      </a:r>
                      <a:endParaRPr lang="zh-CN" sz="1600" b="1" kern="100">
                        <a:effectLst/>
                        <a:latin typeface="Times New Roman" panose="02020603050405020304"/>
                        <a:ea typeface="宋体" panose="02010600030101010101" pitchFamily="2" charset="-122"/>
                      </a:endParaRPr>
                    </a:p>
                  </a:txBody>
                  <a:tcPr marL="29960" marR="29960" marT="0" marB="0" anchor="ctr"/>
                </a:tc>
                <a:tc>
                  <a:txBody>
                    <a:bodyPr/>
                    <a:lstStyle/>
                    <a:p>
                      <a:pPr marL="630555" indent="-377190" algn="l">
                        <a:spcAft>
                          <a:spcPts val="0"/>
                        </a:spcAft>
                      </a:pPr>
                      <a:r>
                        <a:rPr lang="zh-CN" sz="1400" b="1" kern="0" dirty="0">
                          <a:effectLst/>
                        </a:rPr>
                        <a:t>（二）科技型中小企业开发新技术、新产品、新工艺发生的研究开发费用加计</a:t>
                      </a:r>
                      <a:r>
                        <a:rPr lang="zh-CN" sz="1400" b="1" kern="0" dirty="0" smtClean="0">
                          <a:effectLst/>
                        </a:rPr>
                        <a:t>扣除</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ctr">
                        <a:spcAft>
                          <a:spcPts val="0"/>
                        </a:spcAft>
                      </a:pPr>
                      <a:r>
                        <a:rPr lang="en-US" sz="1400" b="1" kern="0">
                          <a:effectLst/>
                        </a:rPr>
                        <a:t> </a:t>
                      </a:r>
                      <a:endParaRPr lang="zh-CN" sz="1600" b="1" kern="100">
                        <a:effectLst/>
                        <a:latin typeface="Times New Roman" panose="02020603050405020304"/>
                        <a:ea typeface="宋体" panose="02010600030101010101" pitchFamily="2" charset="-122"/>
                      </a:endParaRPr>
                    </a:p>
                  </a:txBody>
                  <a:tcPr marL="29960" marR="29960" marT="0" marB="0" anchor="ctr"/>
                </a:tc>
              </a:tr>
              <a:tr h="760799">
                <a:tc>
                  <a:txBody>
                    <a:bodyPr/>
                    <a:lstStyle/>
                    <a:p>
                      <a:pPr algn="ctr">
                        <a:spcAft>
                          <a:spcPts val="0"/>
                        </a:spcAft>
                      </a:pPr>
                      <a:r>
                        <a:rPr lang="en-US" sz="1400" b="1" kern="0">
                          <a:effectLst/>
                        </a:rPr>
                        <a:t>28</a:t>
                      </a:r>
                      <a:endParaRPr lang="zh-CN" sz="1600" b="1" kern="100">
                        <a:effectLst/>
                        <a:latin typeface="Times New Roman" panose="02020603050405020304"/>
                        <a:ea typeface="宋体" panose="02010600030101010101" pitchFamily="2" charset="-122"/>
                      </a:endParaRPr>
                    </a:p>
                  </a:txBody>
                  <a:tcPr marL="29960" marR="29960" marT="0" marB="0" anchor="ctr"/>
                </a:tc>
                <a:tc>
                  <a:txBody>
                    <a:bodyPr/>
                    <a:lstStyle/>
                    <a:p>
                      <a:pPr marL="630555" indent="-377190" algn="l">
                        <a:spcAft>
                          <a:spcPts val="0"/>
                        </a:spcAft>
                      </a:pPr>
                      <a:r>
                        <a:rPr lang="zh-CN" sz="1400" b="1" kern="0" dirty="0">
                          <a:effectLst/>
                        </a:rPr>
                        <a:t>（三）企业为获得创新性、创意性、突破性的产品进行创意设计活动而发生的相关费用加计扣除</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r">
                        <a:spcAft>
                          <a:spcPts val="0"/>
                        </a:spcAft>
                      </a:pPr>
                      <a:r>
                        <a:rPr lang="zh-CN" sz="1400" b="1" kern="0" dirty="0">
                          <a:effectLst/>
                        </a:rPr>
                        <a:t>　</a:t>
                      </a:r>
                      <a:endParaRPr lang="zh-CN" sz="1600" b="1" kern="100" dirty="0">
                        <a:effectLst/>
                        <a:latin typeface="Times New Roman" panose="02020603050405020304"/>
                        <a:ea typeface="宋体" panose="02010600030101010101" pitchFamily="2" charset="-122"/>
                      </a:endParaRPr>
                    </a:p>
                  </a:txBody>
                  <a:tcPr marL="29960" marR="29960" marT="0" marB="0" anchor="ctr"/>
                </a:tc>
              </a:tr>
              <a:tr h="538898">
                <a:tc>
                  <a:txBody>
                    <a:bodyPr/>
                    <a:lstStyle/>
                    <a:p>
                      <a:pPr algn="ctr">
                        <a:spcAft>
                          <a:spcPts val="0"/>
                        </a:spcAft>
                      </a:pPr>
                      <a:r>
                        <a:rPr lang="en-US" sz="1400" b="1" kern="0" dirty="0">
                          <a:solidFill>
                            <a:schemeClr val="bg1"/>
                          </a:solidFill>
                          <a:effectLst/>
                        </a:rPr>
                        <a:t>29</a:t>
                      </a:r>
                      <a:endParaRPr lang="zh-CN" sz="1600" b="1" kern="100" dirty="0">
                        <a:solidFill>
                          <a:schemeClr val="bg1"/>
                        </a:solidFill>
                        <a:effectLst/>
                        <a:latin typeface="Times New Roman" panose="02020603050405020304"/>
                        <a:ea typeface="宋体" panose="02010600030101010101" pitchFamily="2" charset="-122"/>
                      </a:endParaRPr>
                    </a:p>
                  </a:txBody>
                  <a:tcPr marL="29960" marR="29960" marT="0" marB="0" anchor="ctr">
                    <a:solidFill>
                      <a:schemeClr val="accent1"/>
                    </a:solidFill>
                  </a:tcPr>
                </a:tc>
                <a:tc>
                  <a:txBody>
                    <a:bodyPr/>
                    <a:lstStyle/>
                    <a:p>
                      <a:pPr indent="254000" algn="l">
                        <a:spcAft>
                          <a:spcPts val="0"/>
                        </a:spcAft>
                      </a:pPr>
                      <a:r>
                        <a:rPr lang="zh-CN" sz="1400" b="1" kern="0" dirty="0">
                          <a:solidFill>
                            <a:schemeClr val="bg1"/>
                          </a:solidFill>
                          <a:effectLst/>
                        </a:rPr>
                        <a:t>（四）安置残疾人员所支付的工资加计扣除</a:t>
                      </a:r>
                      <a:endParaRPr lang="zh-CN" sz="1600" b="1" kern="100" dirty="0">
                        <a:solidFill>
                          <a:schemeClr val="bg1"/>
                        </a:solidFill>
                        <a:effectLst/>
                        <a:latin typeface="Times New Roman" panose="02020603050405020304"/>
                        <a:ea typeface="宋体" panose="02010600030101010101" pitchFamily="2" charset="-122"/>
                      </a:endParaRPr>
                    </a:p>
                  </a:txBody>
                  <a:tcPr marL="29960" marR="29960" marT="0" marB="0" anchor="ctr">
                    <a:solidFill>
                      <a:schemeClr val="accent1"/>
                    </a:solidFill>
                  </a:tcPr>
                </a:tc>
                <a:tc>
                  <a:txBody>
                    <a:bodyPr/>
                    <a:lstStyle/>
                    <a:p>
                      <a:pPr algn="r">
                        <a:spcAft>
                          <a:spcPts val="0"/>
                        </a:spcAft>
                      </a:pPr>
                      <a:r>
                        <a:rPr lang="zh-CN" sz="1400" b="1" kern="0" dirty="0">
                          <a:solidFill>
                            <a:schemeClr val="bg1"/>
                          </a:solidFill>
                          <a:effectLst/>
                        </a:rPr>
                        <a:t>　</a:t>
                      </a:r>
                      <a:endParaRPr lang="zh-CN" sz="1600" b="1" kern="100" dirty="0">
                        <a:solidFill>
                          <a:schemeClr val="bg1"/>
                        </a:solidFill>
                        <a:effectLst/>
                        <a:latin typeface="Times New Roman" panose="02020603050405020304"/>
                        <a:ea typeface="宋体" panose="02010600030101010101" pitchFamily="2" charset="-122"/>
                      </a:endParaRPr>
                    </a:p>
                  </a:txBody>
                  <a:tcPr marL="29960" marR="29960" marT="0" marB="0" anchor="ctr">
                    <a:solidFill>
                      <a:schemeClr val="accent1"/>
                    </a:solidFill>
                  </a:tcPr>
                </a:tc>
              </a:tr>
              <a:tr h="538898">
                <a:tc>
                  <a:txBody>
                    <a:bodyPr/>
                    <a:lstStyle/>
                    <a:p>
                      <a:pPr algn="ctr">
                        <a:spcAft>
                          <a:spcPts val="0"/>
                        </a:spcAft>
                      </a:pPr>
                      <a:r>
                        <a:rPr lang="en-US" sz="1400" b="1" kern="0">
                          <a:effectLst/>
                        </a:rPr>
                        <a:t>30</a:t>
                      </a:r>
                      <a:endParaRPr lang="zh-CN" sz="1600" b="1" kern="100">
                        <a:effectLst/>
                        <a:latin typeface="Times New Roman" panose="02020603050405020304"/>
                        <a:ea typeface="宋体" panose="02010600030101010101" pitchFamily="2" charset="-122"/>
                      </a:endParaRPr>
                    </a:p>
                  </a:txBody>
                  <a:tcPr marL="29960" marR="29960" marT="0" marB="0" anchor="ctr"/>
                </a:tc>
                <a:tc>
                  <a:txBody>
                    <a:bodyPr/>
                    <a:lstStyle/>
                    <a:p>
                      <a:pPr indent="254000" algn="l">
                        <a:spcAft>
                          <a:spcPts val="0"/>
                        </a:spcAft>
                      </a:pPr>
                      <a:r>
                        <a:rPr lang="zh-CN" sz="1400" b="1" kern="0" dirty="0">
                          <a:effectLst/>
                        </a:rPr>
                        <a:t>（五）其他</a:t>
                      </a:r>
                      <a:endParaRPr lang="zh-CN" sz="1600" b="1" kern="100" dirty="0">
                        <a:effectLst/>
                        <a:latin typeface="Times New Roman" panose="02020603050405020304"/>
                        <a:ea typeface="宋体" panose="02010600030101010101" pitchFamily="2" charset="-122"/>
                      </a:endParaRPr>
                    </a:p>
                  </a:txBody>
                  <a:tcPr marL="29960" marR="29960" marT="0" marB="0" anchor="ctr"/>
                </a:tc>
                <a:tc>
                  <a:txBody>
                    <a:bodyPr/>
                    <a:lstStyle/>
                    <a:p>
                      <a:pPr algn="r">
                        <a:spcAft>
                          <a:spcPts val="0"/>
                        </a:spcAft>
                      </a:pPr>
                      <a:r>
                        <a:rPr lang="zh-CN" sz="1400" b="1" kern="0" dirty="0">
                          <a:effectLst/>
                        </a:rPr>
                        <a:t>　</a:t>
                      </a:r>
                      <a:endParaRPr lang="zh-CN" sz="1600" b="1" kern="100" dirty="0">
                        <a:effectLst/>
                        <a:latin typeface="Times New Roman" panose="02020603050405020304"/>
                        <a:ea typeface="宋体" panose="02010600030101010101" pitchFamily="2" charset="-122"/>
                      </a:endParaRPr>
                    </a:p>
                  </a:txBody>
                  <a:tcPr marL="29960" marR="29960" marT="0" marB="0"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339752" y="1867641"/>
            <a:ext cx="6804247" cy="825419"/>
          </a:xfrm>
          <a:prstGeom prst="rect">
            <a:avLst/>
          </a:prstGeom>
          <a:noFill/>
          <a:ln w="9525">
            <a:noFill/>
            <a:miter lim="800000"/>
          </a:ln>
        </p:spPr>
        <p:txBody>
          <a:bodyPr wrap="square">
            <a:spAutoFit/>
          </a:bodyPr>
          <a:lstStyle/>
          <a:p>
            <a:pPr marL="0" lvl="1" algn="ctr">
              <a:lnSpc>
                <a:spcPct val="150000"/>
              </a:lnSpc>
            </a:pPr>
            <a:r>
              <a:rPr lang="zh-CN" altLang="en-US" sz="3600" dirty="0" smtClean="0">
                <a:solidFill>
                  <a:schemeClr val="bg1"/>
                </a:solidFill>
                <a:latin typeface="微软雅黑" panose="020B0503020204020204" pitchFamily="34" charset="-122"/>
                <a:ea typeface="微软雅黑" panose="020B0503020204020204" pitchFamily="34" charset="-122"/>
              </a:rPr>
              <a:t>工资薪金税前扣除政策</a:t>
            </a:r>
            <a:endParaRPr lang="zh-CN" altLang="en-US" sz="36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339752" y="1576254"/>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611728" y="2283188"/>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05</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
        <p:nvSpPr>
          <p:cNvPr id="75" name="文本框 38"/>
          <p:cNvSpPr txBox="1"/>
          <p:nvPr/>
        </p:nvSpPr>
        <p:spPr>
          <a:xfrm>
            <a:off x="35497" y="149860"/>
            <a:ext cx="1239920"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84399" y="123478"/>
            <a:ext cx="5370706" cy="623252"/>
          </a:xfrm>
        </p:spPr>
        <p:txBody>
          <a:bodyPr/>
          <a:lstStyle/>
          <a:p>
            <a:pPr>
              <a:lnSpc>
                <a:spcPct val="150000"/>
              </a:lnSpc>
            </a:pPr>
            <a:r>
              <a:rPr lang="zh-CN" altLang="en-US" sz="2400" b="1" dirty="0">
                <a:solidFill>
                  <a:srgbClr val="FF0000"/>
                </a:solidFill>
              </a:rPr>
              <a:t>中华人民共和国企业所得</a:t>
            </a:r>
            <a:r>
              <a:rPr lang="zh-CN" altLang="en-US" sz="2400" b="1" dirty="0" smtClean="0">
                <a:solidFill>
                  <a:srgbClr val="FF0000"/>
                </a:solidFill>
              </a:rPr>
              <a:t>税法实施条例</a:t>
            </a:r>
            <a:endParaRPr lang="zh-CN" altLang="en-US" sz="2400"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200" dirty="0" smtClean="0">
                <a:latin typeface="+mn-ea"/>
              </a:rPr>
              <a:t>      </a:t>
            </a:r>
            <a:r>
              <a:rPr lang="zh-CN" altLang="en-US" sz="2200" dirty="0">
                <a:latin typeface="+mn-ea"/>
              </a:rPr>
              <a:t>  第三十四条  企业发生的合理的工资、薪金支出，准予扣除。</a:t>
            </a:r>
            <a:endParaRPr lang="zh-CN" altLang="en-US" sz="2200" dirty="0">
              <a:latin typeface="+mn-ea"/>
            </a:endParaRPr>
          </a:p>
          <a:p>
            <a:pPr lvl="0">
              <a:lnSpc>
                <a:spcPct val="150000"/>
              </a:lnSpc>
            </a:pPr>
            <a:r>
              <a:rPr lang="zh-CN" altLang="en-US" sz="2200" dirty="0">
                <a:latin typeface="+mn-ea"/>
              </a:rPr>
              <a:t>        前款所称工资、薪金，是指企业每一纳税年度支付给在本企业任职或者受雇的员工的所有现金形式或者非现金形式的劳动报酬，包括基本工资、奖金、津贴、补贴、年终加薪、加班工资，以及与员工任职或者受雇有关的其他</a:t>
            </a:r>
            <a:r>
              <a:rPr lang="zh-CN" altLang="en-US" sz="2200" dirty="0" smtClean="0">
                <a:latin typeface="+mn-ea"/>
              </a:rPr>
              <a:t>支出。</a:t>
            </a:r>
            <a:endParaRPr lang="zh-CN" altLang="en-US" sz="2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7455" y="123478"/>
            <a:ext cx="5524593" cy="992583"/>
          </a:xfrm>
        </p:spPr>
        <p:txBody>
          <a:bodyPr/>
          <a:lstStyle/>
          <a:p>
            <a:pPr>
              <a:lnSpc>
                <a:spcPct val="150000"/>
              </a:lnSpc>
            </a:pPr>
            <a:r>
              <a:rPr lang="zh-CN" altLang="en-US" b="1" dirty="0" smtClean="0">
                <a:solidFill>
                  <a:srgbClr val="FF0000"/>
                </a:solidFill>
              </a:rPr>
              <a:t>关于</a:t>
            </a:r>
            <a:r>
              <a:rPr lang="zh-CN" altLang="en-US" b="1" dirty="0">
                <a:solidFill>
                  <a:srgbClr val="FF0000"/>
                </a:solidFill>
              </a:rPr>
              <a:t>企业工资薪金及职工福利费扣除问题的</a:t>
            </a:r>
            <a:r>
              <a:rPr lang="zh-CN" altLang="en-US" b="1" dirty="0" smtClean="0">
                <a:solidFill>
                  <a:srgbClr val="FF0000"/>
                </a:solidFill>
              </a:rPr>
              <a:t>通知</a:t>
            </a:r>
            <a:br>
              <a:rPr lang="en-US" altLang="zh-CN" b="1" dirty="0">
                <a:solidFill>
                  <a:srgbClr val="FF0000"/>
                </a:solidFill>
              </a:rPr>
            </a:br>
            <a:r>
              <a:rPr lang="zh-CN" altLang="en-US" b="1" dirty="0">
                <a:solidFill>
                  <a:srgbClr val="FF0000"/>
                </a:solidFill>
              </a:rPr>
              <a:t>（国税函</a:t>
            </a:r>
            <a:r>
              <a:rPr lang="en-US" altLang="zh-CN" b="1" dirty="0">
                <a:solidFill>
                  <a:srgbClr val="FF0000"/>
                </a:solidFill>
              </a:rPr>
              <a:t>[2009]3</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Aft>
                <a:spcPts val="0"/>
              </a:spcAft>
            </a:pPr>
            <a:r>
              <a:rPr lang="zh-CN" altLang="en-US" sz="2000" dirty="0" smtClean="0">
                <a:latin typeface="+mn-ea"/>
              </a:rPr>
              <a:t>         一</a:t>
            </a:r>
            <a:r>
              <a:rPr lang="zh-CN" altLang="en-US" sz="2000" dirty="0">
                <a:latin typeface="+mn-ea"/>
              </a:rPr>
              <a:t>、关于合理工资薪金问题</a:t>
            </a:r>
            <a:endParaRPr lang="zh-CN" altLang="en-US" sz="2000" dirty="0">
              <a:latin typeface="+mn-ea"/>
            </a:endParaRPr>
          </a:p>
          <a:p>
            <a:pPr lvl="0">
              <a:lnSpc>
                <a:spcPct val="150000"/>
              </a:lnSpc>
              <a:spcAft>
                <a:spcPts val="0"/>
              </a:spcAft>
            </a:pPr>
            <a:r>
              <a:rPr lang="en-US" altLang="en-US" sz="2000" dirty="0">
                <a:latin typeface="+mn-ea"/>
              </a:rPr>
              <a:t>       《</a:t>
            </a:r>
            <a:r>
              <a:rPr lang="zh-CN" altLang="en-US" sz="2000" dirty="0">
                <a:latin typeface="+mn-ea"/>
              </a:rPr>
              <a:t>实施条例</a:t>
            </a:r>
            <a:r>
              <a:rPr lang="en-US" altLang="en-US" sz="2000" dirty="0">
                <a:latin typeface="+mn-ea"/>
              </a:rPr>
              <a:t>》</a:t>
            </a:r>
            <a:r>
              <a:rPr lang="zh-CN" altLang="en-US" sz="2000" dirty="0">
                <a:latin typeface="+mn-ea"/>
              </a:rPr>
              <a:t>第三十四条所称的“合理工资薪金”，是指企业按照股东大会、董事会、薪酬委员会或相关管理机构制订的工资薪金制度规定实际发放给员工的工资薪金。税务机关在对工资薪金进行合理性确认时，可按以下原则掌握：</a:t>
            </a:r>
            <a:endParaRPr lang="zh-CN" altLang="en-US" sz="2000" dirty="0">
              <a:latin typeface="+mn-ea"/>
            </a:endParaRPr>
          </a:p>
          <a:p>
            <a:pPr lvl="0">
              <a:lnSpc>
                <a:spcPct val="150000"/>
              </a:lnSpc>
              <a:spcAft>
                <a:spcPts val="0"/>
              </a:spcAft>
            </a:pPr>
            <a:r>
              <a:rPr lang="en-US" altLang="en-US" sz="2000" dirty="0">
                <a:latin typeface="+mn-ea"/>
              </a:rPr>
              <a:t>       (</a:t>
            </a:r>
            <a:r>
              <a:rPr lang="zh-CN" altLang="en-US" sz="2000" dirty="0">
                <a:latin typeface="+mn-ea"/>
              </a:rPr>
              <a:t>一</a:t>
            </a:r>
            <a:r>
              <a:rPr lang="en-US" altLang="en-US" sz="2000" dirty="0">
                <a:latin typeface="+mn-ea"/>
              </a:rPr>
              <a:t>)</a:t>
            </a:r>
            <a:r>
              <a:rPr lang="zh-CN" altLang="en-US" sz="2000" dirty="0">
                <a:latin typeface="+mn-ea"/>
              </a:rPr>
              <a:t>企业制订了较为规范的员工工资薪金制度；</a:t>
            </a:r>
            <a:endParaRPr lang="zh-CN" altLang="en-US" sz="2000" dirty="0">
              <a:latin typeface="+mn-ea"/>
            </a:endParaRPr>
          </a:p>
          <a:p>
            <a:pPr lvl="0">
              <a:lnSpc>
                <a:spcPct val="150000"/>
              </a:lnSpc>
              <a:spcAft>
                <a:spcPts val="0"/>
              </a:spcAft>
            </a:pPr>
            <a:r>
              <a:rPr lang="en-US" altLang="en-US" sz="2000" dirty="0">
                <a:latin typeface="+mn-ea"/>
              </a:rPr>
              <a:t>       (</a:t>
            </a:r>
            <a:r>
              <a:rPr lang="zh-CN" altLang="en-US" sz="2000" dirty="0">
                <a:latin typeface="+mn-ea"/>
              </a:rPr>
              <a:t>二</a:t>
            </a:r>
            <a:r>
              <a:rPr lang="en-US" altLang="en-US" sz="2000" dirty="0">
                <a:latin typeface="+mn-ea"/>
              </a:rPr>
              <a:t>)</a:t>
            </a:r>
            <a:r>
              <a:rPr lang="zh-CN" altLang="en-US" sz="2000" dirty="0">
                <a:latin typeface="+mn-ea"/>
              </a:rPr>
              <a:t>企业所制订的工资薪金制度符合行业及地区水平</a:t>
            </a:r>
            <a:r>
              <a:rPr lang="zh-CN" altLang="en-US" sz="2000" dirty="0" smtClean="0">
                <a:latin typeface="+mn-ea"/>
              </a:rPr>
              <a:t>；</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7455" y="123478"/>
            <a:ext cx="5524593" cy="992583"/>
          </a:xfrm>
        </p:spPr>
        <p:txBody>
          <a:bodyPr/>
          <a:lstStyle/>
          <a:p>
            <a:pPr>
              <a:lnSpc>
                <a:spcPct val="150000"/>
              </a:lnSpc>
            </a:pPr>
            <a:r>
              <a:rPr lang="zh-CN" altLang="en-US" b="1" dirty="0" smtClean="0">
                <a:solidFill>
                  <a:srgbClr val="FF0000"/>
                </a:solidFill>
              </a:rPr>
              <a:t>关于</a:t>
            </a:r>
            <a:r>
              <a:rPr lang="zh-CN" altLang="en-US" b="1" dirty="0">
                <a:solidFill>
                  <a:srgbClr val="FF0000"/>
                </a:solidFill>
              </a:rPr>
              <a:t>企业工资薪金及职工福利费扣除问题的</a:t>
            </a:r>
            <a:r>
              <a:rPr lang="zh-CN" altLang="en-US" b="1" dirty="0" smtClean="0">
                <a:solidFill>
                  <a:srgbClr val="FF0000"/>
                </a:solidFill>
              </a:rPr>
              <a:t>通知</a:t>
            </a:r>
            <a:br>
              <a:rPr lang="en-US" altLang="zh-CN" b="1" dirty="0">
                <a:solidFill>
                  <a:srgbClr val="FF0000"/>
                </a:solidFill>
              </a:rPr>
            </a:br>
            <a:r>
              <a:rPr lang="zh-CN" altLang="en-US" b="1" dirty="0">
                <a:solidFill>
                  <a:srgbClr val="FF0000"/>
                </a:solidFill>
              </a:rPr>
              <a:t>（国税函</a:t>
            </a:r>
            <a:r>
              <a:rPr lang="en-US" altLang="zh-CN" b="1" dirty="0">
                <a:solidFill>
                  <a:srgbClr val="FF0000"/>
                </a:solidFill>
              </a:rPr>
              <a:t>[2009]3</a:t>
            </a:r>
            <a:r>
              <a:rPr lang="zh-CN" altLang="en-US" b="1" dirty="0">
                <a:solidFill>
                  <a:srgbClr val="FF0000"/>
                </a:solidFill>
              </a:rPr>
              <a:t>号）</a:t>
            </a:r>
            <a:endParaRPr lang="zh-CN" altLang="en-US" b="1" dirty="0">
              <a:solidFill>
                <a:srgbClr val="FF0000"/>
              </a:solidFill>
            </a:endParaRPr>
          </a:p>
        </p:txBody>
      </p:sp>
      <p:sp>
        <p:nvSpPr>
          <p:cNvPr id="10" name="文本框 38"/>
          <p:cNvSpPr txBox="1"/>
          <p:nvPr/>
        </p:nvSpPr>
        <p:spPr>
          <a:xfrm>
            <a:off x="7524328" y="4603428"/>
            <a:ext cx="1619672" cy="3691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smtClean="0">
                <a:ln>
                  <a:noFill/>
                </a:ln>
                <a:solidFill>
                  <a:srgbClr val="3F80BC"/>
                </a:solidFill>
                <a:effectLst>
                  <a:outerShdw blurRad="38100" dist="25400" dir="5400000" algn="ctr" rotWithShape="0">
                    <a:srgbClr val="6E747A">
                      <a:alpha val="43000"/>
                    </a:srgbClr>
                  </a:outerShdw>
                </a:effectLst>
                <a:uLnTx/>
                <a:uFillTx/>
              </a:rPr>
              <a:t>博誉财税</a:t>
            </a: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Aft>
                <a:spcPts val="0"/>
              </a:spcAft>
            </a:pPr>
            <a:r>
              <a:rPr lang="zh-CN" altLang="en-US" sz="2200" dirty="0" smtClean="0">
                <a:latin typeface="+mn-ea"/>
              </a:rPr>
              <a:t>         一</a:t>
            </a:r>
            <a:r>
              <a:rPr lang="zh-CN" altLang="en-US" sz="2200" dirty="0">
                <a:latin typeface="+mn-ea"/>
              </a:rPr>
              <a:t>、关于合理工资薪金问题</a:t>
            </a:r>
            <a:endParaRPr lang="zh-CN" altLang="en-US" sz="2200" dirty="0">
              <a:latin typeface="+mn-ea"/>
            </a:endParaRPr>
          </a:p>
          <a:p>
            <a:pPr lvl="0">
              <a:lnSpc>
                <a:spcPct val="150000"/>
              </a:lnSpc>
              <a:spcAft>
                <a:spcPts val="0"/>
              </a:spcAft>
            </a:pPr>
            <a:r>
              <a:rPr lang="en-US" altLang="en-US" sz="2200" dirty="0">
                <a:latin typeface="+mn-ea"/>
              </a:rPr>
              <a:t>       </a:t>
            </a:r>
            <a:r>
              <a:rPr lang="en-US" altLang="en-US" sz="2200" kern="1000" spc="-100" dirty="0" smtClean="0">
                <a:latin typeface="+mn-ea"/>
              </a:rPr>
              <a:t> </a:t>
            </a:r>
            <a:r>
              <a:rPr lang="en-US" altLang="en-US" sz="2200" kern="1000" spc="-100" dirty="0">
                <a:latin typeface="+mn-ea"/>
              </a:rPr>
              <a:t>(</a:t>
            </a:r>
            <a:r>
              <a:rPr lang="zh-CN" altLang="en-US" sz="2200" kern="1000" spc="-100" dirty="0">
                <a:latin typeface="+mn-ea"/>
              </a:rPr>
              <a:t>三</a:t>
            </a:r>
            <a:r>
              <a:rPr lang="en-US" altLang="en-US" sz="2200" kern="1000" spc="-100" dirty="0">
                <a:latin typeface="+mn-ea"/>
              </a:rPr>
              <a:t>)</a:t>
            </a:r>
            <a:r>
              <a:rPr lang="zh-CN" altLang="en-US" sz="2200" kern="1000" spc="-100" dirty="0">
                <a:latin typeface="+mn-ea"/>
              </a:rPr>
              <a:t>企业在一定时期所发放的工资薪金是相对固定的，工资薪金的调整是有序进行的；</a:t>
            </a:r>
            <a:endParaRPr lang="zh-CN" altLang="en-US" sz="2200" kern="1000" spc="-100" dirty="0">
              <a:latin typeface="+mn-ea"/>
            </a:endParaRPr>
          </a:p>
          <a:p>
            <a:pPr lvl="0">
              <a:lnSpc>
                <a:spcPct val="150000"/>
              </a:lnSpc>
              <a:spcAft>
                <a:spcPts val="0"/>
              </a:spcAft>
            </a:pPr>
            <a:r>
              <a:rPr lang="en-US" altLang="en-US" sz="2200" dirty="0">
                <a:latin typeface="+mn-ea"/>
              </a:rPr>
              <a:t>       (</a:t>
            </a:r>
            <a:r>
              <a:rPr lang="zh-CN" altLang="en-US" sz="2200" dirty="0">
                <a:latin typeface="+mn-ea"/>
              </a:rPr>
              <a:t>四</a:t>
            </a:r>
            <a:r>
              <a:rPr lang="en-US" altLang="en-US" sz="2200" dirty="0">
                <a:latin typeface="+mn-ea"/>
              </a:rPr>
              <a:t>)</a:t>
            </a:r>
            <a:r>
              <a:rPr lang="zh-CN" altLang="en-US" sz="2200" dirty="0">
                <a:latin typeface="+mn-ea"/>
              </a:rPr>
              <a:t>企业对实际发放的工资薪金，已依法履行了代扣代缴个人所得税义务。</a:t>
            </a:r>
            <a:endParaRPr lang="zh-CN" altLang="en-US" sz="2200" dirty="0">
              <a:latin typeface="+mn-ea"/>
            </a:endParaRPr>
          </a:p>
          <a:p>
            <a:pPr lvl="0">
              <a:lnSpc>
                <a:spcPct val="150000"/>
              </a:lnSpc>
              <a:spcAft>
                <a:spcPts val="0"/>
              </a:spcAft>
            </a:pPr>
            <a:r>
              <a:rPr lang="en-US" altLang="en-US" sz="2200" dirty="0">
                <a:latin typeface="+mn-ea"/>
              </a:rPr>
              <a:t>       (</a:t>
            </a:r>
            <a:r>
              <a:rPr lang="zh-CN" altLang="en-US" sz="2200" dirty="0">
                <a:latin typeface="+mn-ea"/>
              </a:rPr>
              <a:t>五</a:t>
            </a:r>
            <a:r>
              <a:rPr lang="en-US" altLang="en-US" sz="2200" dirty="0">
                <a:latin typeface="+mn-ea"/>
              </a:rPr>
              <a:t>)</a:t>
            </a:r>
            <a:r>
              <a:rPr lang="zh-CN" altLang="en-US" sz="2200" dirty="0">
                <a:latin typeface="+mn-ea"/>
              </a:rPr>
              <a:t>有关工资薪金的安排，不以减少或逃避税款为</a:t>
            </a:r>
            <a:r>
              <a:rPr lang="zh-CN" altLang="en-US" sz="2200" dirty="0" smtClean="0">
                <a:latin typeface="+mn-ea"/>
              </a:rPr>
              <a:t>目的</a:t>
            </a:r>
            <a:endParaRPr lang="zh-CN" altLang="en-US" sz="2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81624" y="699542"/>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zh-CN" altLang="en-US" sz="2800" dirty="0" smtClean="0"/>
              <a:t>          一</a:t>
            </a:r>
            <a:r>
              <a:rPr lang="zh-CN" altLang="en-US" sz="2800" dirty="0"/>
              <a:t>、企业通过公益性社会组织或者县级以上人民政府及其部门等国家机关，捐赠用于应对新型冠状病毒感染的肺炎疫情的现金和物品，允许在计算应纳税所得额时全额扣除。</a:t>
            </a:r>
            <a:endParaRPr lang="zh-CN" altLang="en-US" sz="2800" dirty="0"/>
          </a:p>
        </p:txBody>
      </p:sp>
    </p:spTree>
  </p:cSld>
  <p:clrMapOvr>
    <a:masterClrMapping/>
  </p:clrMapOvr>
  <p:transition spd="med" advClick="0" advTm="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7455" y="123478"/>
            <a:ext cx="5524593" cy="992583"/>
          </a:xfrm>
        </p:spPr>
        <p:txBody>
          <a:bodyPr/>
          <a:lstStyle/>
          <a:p>
            <a:pPr>
              <a:lnSpc>
                <a:spcPct val="150000"/>
              </a:lnSpc>
            </a:pPr>
            <a:r>
              <a:rPr lang="zh-CN" altLang="en-US" b="1" dirty="0" smtClean="0">
                <a:solidFill>
                  <a:srgbClr val="FF0000"/>
                </a:solidFill>
              </a:rPr>
              <a:t>关于</a:t>
            </a:r>
            <a:r>
              <a:rPr lang="zh-CN" altLang="en-US" b="1" dirty="0">
                <a:solidFill>
                  <a:srgbClr val="FF0000"/>
                </a:solidFill>
              </a:rPr>
              <a:t>企业工资薪金及职工福利费扣除问题的</a:t>
            </a:r>
            <a:r>
              <a:rPr lang="zh-CN" altLang="en-US" b="1" dirty="0" smtClean="0">
                <a:solidFill>
                  <a:srgbClr val="FF0000"/>
                </a:solidFill>
              </a:rPr>
              <a:t>通知</a:t>
            </a:r>
            <a:br>
              <a:rPr lang="en-US" altLang="zh-CN" b="1" dirty="0">
                <a:solidFill>
                  <a:srgbClr val="FF0000"/>
                </a:solidFill>
              </a:rPr>
            </a:br>
            <a:r>
              <a:rPr lang="zh-CN" altLang="en-US" b="1" dirty="0">
                <a:solidFill>
                  <a:srgbClr val="FF0000"/>
                </a:solidFill>
              </a:rPr>
              <a:t>（国税函</a:t>
            </a:r>
            <a:r>
              <a:rPr lang="en-US" altLang="zh-CN" b="1" dirty="0">
                <a:solidFill>
                  <a:srgbClr val="FF0000"/>
                </a:solidFill>
              </a:rPr>
              <a:t>[2009]3</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Aft>
                <a:spcPts val="0"/>
              </a:spcAft>
            </a:pPr>
            <a:r>
              <a:rPr lang="zh-CN" altLang="en-US" sz="2400" dirty="0" smtClean="0">
                <a:latin typeface="+mn-ea"/>
              </a:rPr>
              <a:t>       二</a:t>
            </a:r>
            <a:r>
              <a:rPr lang="zh-CN" altLang="en-US" sz="2400" dirty="0">
                <a:latin typeface="+mn-ea"/>
              </a:rPr>
              <a:t>、关于工资薪金总额问题</a:t>
            </a:r>
            <a:endParaRPr lang="zh-CN" altLang="en-US" sz="2400" dirty="0">
              <a:latin typeface="+mn-ea"/>
            </a:endParaRPr>
          </a:p>
          <a:p>
            <a:pPr lvl="0">
              <a:lnSpc>
                <a:spcPct val="150000"/>
              </a:lnSpc>
              <a:spcAft>
                <a:spcPts val="0"/>
              </a:spcAft>
            </a:pPr>
            <a:r>
              <a:rPr lang="en-US" altLang="en-US" sz="2400" dirty="0">
                <a:latin typeface="+mn-ea"/>
              </a:rPr>
              <a:t>        《</a:t>
            </a:r>
            <a:r>
              <a:rPr lang="zh-CN" altLang="en-US" sz="2400" dirty="0">
                <a:latin typeface="+mn-ea"/>
              </a:rPr>
              <a:t>实施条例</a:t>
            </a:r>
            <a:r>
              <a:rPr lang="en-US" altLang="en-US" sz="2400" dirty="0">
                <a:latin typeface="+mn-ea"/>
              </a:rPr>
              <a:t>》</a:t>
            </a:r>
            <a:r>
              <a:rPr lang="zh-CN" altLang="en-US" sz="2400" dirty="0">
                <a:latin typeface="+mn-ea"/>
              </a:rPr>
              <a:t>第四十、四十一、四十二条所称的“工资薪金总额”，是指企业按照本通知第一条规定</a:t>
            </a:r>
            <a:r>
              <a:rPr lang="zh-CN" altLang="en-US" sz="2400" dirty="0">
                <a:solidFill>
                  <a:srgbClr val="FFFF00"/>
                </a:solidFill>
                <a:latin typeface="+mn-ea"/>
              </a:rPr>
              <a:t>实际发放</a:t>
            </a:r>
            <a:r>
              <a:rPr lang="zh-CN" altLang="en-US" sz="2400" dirty="0">
                <a:latin typeface="+mn-ea"/>
              </a:rPr>
              <a:t>的工资薪金总和，不包括企业的职工福利费、职工教育经费、工会经费以及养老保险费、医疗保险费、失业保险费、工伤保险费、生育保险费等社会保险费和住房公积金。</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254" y="123478"/>
            <a:ext cx="6806996" cy="938210"/>
          </a:xfrm>
        </p:spPr>
        <p:txBody>
          <a:bodyPr/>
          <a:lstStyle/>
          <a:p>
            <a:pPr>
              <a:lnSpc>
                <a:spcPct val="150000"/>
              </a:lnSpc>
            </a:pPr>
            <a:r>
              <a:rPr lang="zh-CN" altLang="en-US" b="1" dirty="0" smtClean="0">
                <a:solidFill>
                  <a:srgbClr val="FF0000"/>
                </a:solidFill>
              </a:rPr>
              <a:t>关于</a:t>
            </a:r>
            <a:r>
              <a:rPr lang="zh-CN" altLang="en-US" b="1" dirty="0">
                <a:solidFill>
                  <a:srgbClr val="FF0000"/>
                </a:solidFill>
              </a:rPr>
              <a:t>企业工资薪金和职工福利费等支出税前扣除问题的公告</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2015</a:t>
            </a:r>
            <a:r>
              <a:rPr lang="zh-CN" altLang="en-US" b="1" dirty="0">
                <a:solidFill>
                  <a:srgbClr val="FF0000"/>
                </a:solidFill>
              </a:rPr>
              <a:t>年第</a:t>
            </a:r>
            <a:r>
              <a:rPr lang="en-US" altLang="zh-CN" b="1" dirty="0">
                <a:solidFill>
                  <a:srgbClr val="FF0000"/>
                </a:solidFill>
              </a:rPr>
              <a:t>34</a:t>
            </a:r>
            <a:r>
              <a:rPr lang="zh-CN" altLang="en-US" b="1" dirty="0">
                <a:solidFill>
                  <a:srgbClr val="FF0000"/>
                </a:solidFill>
              </a:rPr>
              <a:t>号</a:t>
            </a:r>
            <a:endParaRPr lang="zh-CN" altLang="en-US" b="1" dirty="0">
              <a:solidFill>
                <a:srgbClr val="FF0000"/>
              </a:solidFill>
            </a:endParaRPr>
          </a:p>
        </p:txBody>
      </p:sp>
      <p:sp>
        <p:nvSpPr>
          <p:cNvPr id="10" name="文本框 38"/>
          <p:cNvSpPr txBox="1"/>
          <p:nvPr/>
        </p:nvSpPr>
        <p:spPr>
          <a:xfrm>
            <a:off x="7524328" y="4603428"/>
            <a:ext cx="1619672"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2400" dirty="0" smtClean="0">
                <a:latin typeface="+mn-ea"/>
              </a:rPr>
              <a:t>        二</a:t>
            </a:r>
            <a:r>
              <a:rPr lang="zh-CN" altLang="en-US" sz="2400" dirty="0">
                <a:latin typeface="+mn-ea"/>
              </a:rPr>
              <a:t>、企业年度汇算清缴结束前支付汇缴年度工资薪金税前扣除问题 </a:t>
            </a:r>
            <a:endParaRPr lang="en-US" altLang="zh-CN" sz="2400" dirty="0">
              <a:latin typeface="+mn-ea"/>
            </a:endParaRPr>
          </a:p>
          <a:p>
            <a:pPr lvl="0">
              <a:lnSpc>
                <a:spcPct val="200000"/>
              </a:lnSpc>
              <a:spcAft>
                <a:spcPts val="0"/>
              </a:spcAft>
            </a:pPr>
            <a:r>
              <a:rPr lang="en-US" altLang="zh-CN" sz="2400" dirty="0">
                <a:latin typeface="+mn-ea"/>
              </a:rPr>
              <a:t>      </a:t>
            </a:r>
            <a:r>
              <a:rPr lang="zh-CN" altLang="en-US" sz="2400" dirty="0">
                <a:latin typeface="+mn-ea"/>
              </a:rPr>
              <a:t>企业在年度汇算清缴结束前向员工实际支付的已预提汇缴年度工资薪金，准予在汇缴年度按规定扣除。 </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254" y="123478"/>
            <a:ext cx="6806996" cy="938210"/>
          </a:xfrm>
        </p:spPr>
        <p:txBody>
          <a:bodyPr/>
          <a:lstStyle/>
          <a:p>
            <a:pPr>
              <a:lnSpc>
                <a:spcPct val="150000"/>
              </a:lnSpc>
            </a:pPr>
            <a:r>
              <a:rPr lang="zh-CN" altLang="en-US" b="1" dirty="0" smtClean="0">
                <a:solidFill>
                  <a:srgbClr val="FF0000"/>
                </a:solidFill>
              </a:rPr>
              <a:t>关于</a:t>
            </a:r>
            <a:r>
              <a:rPr lang="zh-CN" altLang="en-US" b="1" dirty="0">
                <a:solidFill>
                  <a:srgbClr val="FF0000"/>
                </a:solidFill>
              </a:rPr>
              <a:t>企业工资薪金和职工福利费等支出税前扣除问题的公告</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2015</a:t>
            </a:r>
            <a:r>
              <a:rPr lang="zh-CN" altLang="en-US" b="1" dirty="0">
                <a:solidFill>
                  <a:srgbClr val="FF0000"/>
                </a:solidFill>
              </a:rPr>
              <a:t>年第</a:t>
            </a:r>
            <a:r>
              <a:rPr lang="en-US" altLang="zh-CN" b="1" dirty="0">
                <a:solidFill>
                  <a:srgbClr val="FF0000"/>
                </a:solidFill>
              </a:rPr>
              <a:t>34</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200" dirty="0" smtClean="0">
                <a:latin typeface="+mn-ea"/>
              </a:rPr>
              <a:t>       三</a:t>
            </a:r>
            <a:r>
              <a:rPr lang="zh-CN" altLang="en-US" sz="2200" dirty="0">
                <a:latin typeface="+mn-ea"/>
              </a:rPr>
              <a:t>、企业接受外部劳务派遣用工支出税前扣除问题 </a:t>
            </a:r>
            <a:endParaRPr lang="zh-CN" altLang="en-US" sz="2200" dirty="0">
              <a:latin typeface="+mn-ea"/>
            </a:endParaRPr>
          </a:p>
          <a:p>
            <a:pPr lvl="0">
              <a:lnSpc>
                <a:spcPct val="150000"/>
              </a:lnSpc>
            </a:pPr>
            <a:r>
              <a:rPr lang="zh-CN" altLang="en-US" sz="2200" dirty="0">
                <a:latin typeface="+mn-ea"/>
              </a:rPr>
              <a:t>       企业接受外部劳务派遣用工所实际发生的费用，应分两种情况按规定在税前扣除：按照协议（合同）约定直接支付给劳务派遣公司的费用，应作为劳务费支出；直接支付给员工个人的费用，应作为工资薪金支出和职工福利费支出。其中属于工资薪金支出的费用，准予计入企业工资薪金总额的基数，作为计算其他各项相关费用扣除的依据。</a:t>
            </a:r>
            <a:endParaRPr lang="zh-CN" altLang="en-US" sz="2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036496"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000" dirty="0" smtClean="0">
                <a:latin typeface="+mn-ea"/>
                <a:ea typeface="+mn-ea"/>
                <a:cs typeface="宋体" panose="02010600030101010101" pitchFamily="2" charset="-122"/>
              </a:rPr>
              <a:t>A105050                   </a:t>
            </a:r>
            <a:r>
              <a:rPr lang="zh-CN" altLang="en-US" sz="2000" dirty="0" smtClean="0">
                <a:latin typeface="+mn-ea"/>
                <a:ea typeface="+mn-ea"/>
                <a:cs typeface="宋体" panose="02010600030101010101" pitchFamily="2" charset="-122"/>
              </a:rPr>
              <a:t>职</a:t>
            </a:r>
            <a:r>
              <a:rPr lang="zh-CN" altLang="en-US" sz="2000" dirty="0">
                <a:latin typeface="+mn-ea"/>
                <a:ea typeface="+mn-ea"/>
                <a:cs typeface="宋体" panose="02010600030101010101" pitchFamily="2" charset="-122"/>
              </a:rPr>
              <a:t>工薪酬支出及纳税调整明细表</a:t>
            </a:r>
            <a:endParaRPr kumimoji="0" lang="zh-CN" altLang="en-US" sz="28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2" name="表格 1"/>
          <p:cNvGraphicFramePr>
            <a:graphicFrameLocks noGrp="1"/>
          </p:cNvGraphicFramePr>
          <p:nvPr/>
        </p:nvGraphicFramePr>
        <p:xfrm>
          <a:off x="0" y="843558"/>
          <a:ext cx="9073009" cy="4314106"/>
        </p:xfrm>
        <a:graphic>
          <a:graphicData uri="http://schemas.openxmlformats.org/drawingml/2006/table">
            <a:tbl>
              <a:tblPr>
                <a:tableStyleId>{5C22544A-7EE6-4342-B048-85BDC9FD1C3A}</a:tableStyleId>
              </a:tblPr>
              <a:tblGrid>
                <a:gridCol w="635234"/>
                <a:gridCol w="3432710"/>
                <a:gridCol w="576064"/>
                <a:gridCol w="576064"/>
                <a:gridCol w="792088"/>
                <a:gridCol w="864096"/>
                <a:gridCol w="648072"/>
                <a:gridCol w="682955"/>
                <a:gridCol w="865726"/>
              </a:tblGrid>
              <a:tr h="420332">
                <a:tc rowSpan="2">
                  <a:txBody>
                    <a:bodyPr/>
                    <a:lstStyle/>
                    <a:p>
                      <a:pPr algn="just">
                        <a:spcAft>
                          <a:spcPts val="0"/>
                        </a:spcAft>
                      </a:pPr>
                      <a:r>
                        <a:rPr lang="zh-CN" sz="1100" b="1" kern="0" dirty="0">
                          <a:effectLst/>
                          <a:latin typeface="+mn-ea"/>
                          <a:ea typeface="+mn-ea"/>
                        </a:rPr>
                        <a:t>行次</a:t>
                      </a:r>
                      <a:endParaRPr lang="zh-CN" sz="1100" b="1" kern="100" dirty="0">
                        <a:effectLst/>
                        <a:latin typeface="+mn-ea"/>
                        <a:ea typeface="+mn-ea"/>
                      </a:endParaRPr>
                    </a:p>
                  </a:txBody>
                  <a:tcPr marL="51238" marR="51238" marT="0" marB="0" anchor="ctr"/>
                </a:tc>
                <a:tc rowSpan="2">
                  <a:txBody>
                    <a:bodyPr/>
                    <a:lstStyle/>
                    <a:p>
                      <a:pPr algn="ctr">
                        <a:spcAft>
                          <a:spcPts val="0"/>
                        </a:spcAft>
                      </a:pPr>
                      <a:r>
                        <a:rPr lang="zh-CN" sz="1100" b="1" kern="0" spc="2475">
                          <a:effectLst/>
                          <a:latin typeface="+mn-ea"/>
                          <a:ea typeface="+mn-ea"/>
                        </a:rPr>
                        <a:t>项</a:t>
                      </a:r>
                      <a:r>
                        <a:rPr lang="zh-CN" sz="1100" b="1" kern="0" spc="35">
                          <a:effectLst/>
                          <a:latin typeface="+mn-ea"/>
                          <a:ea typeface="+mn-ea"/>
                        </a:rPr>
                        <a:t>目</a:t>
                      </a:r>
                      <a:endParaRPr lang="zh-CN" sz="1100" b="1" kern="100">
                        <a:effectLst/>
                        <a:latin typeface="+mn-ea"/>
                        <a:ea typeface="+mn-ea"/>
                      </a:endParaRPr>
                    </a:p>
                  </a:txBody>
                  <a:tcPr marL="51238" marR="51238" marT="0" marB="0" anchor="ctr"/>
                </a:tc>
                <a:tc>
                  <a:txBody>
                    <a:bodyPr/>
                    <a:lstStyle/>
                    <a:p>
                      <a:pPr algn="ctr">
                        <a:spcAft>
                          <a:spcPts val="0"/>
                        </a:spcAft>
                      </a:pPr>
                      <a:r>
                        <a:rPr lang="zh-CN" sz="1100" b="1" kern="0" dirty="0">
                          <a:effectLst/>
                          <a:latin typeface="+mn-ea"/>
                          <a:ea typeface="+mn-ea"/>
                        </a:rPr>
                        <a:t>账</a:t>
                      </a:r>
                      <a:r>
                        <a:rPr lang="zh-CN" sz="1100" b="1" kern="0" dirty="0" smtClean="0">
                          <a:effectLst/>
                          <a:latin typeface="+mn-ea"/>
                          <a:ea typeface="+mn-ea"/>
                        </a:rPr>
                        <a:t>载</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金额</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dirty="0" smtClean="0">
                          <a:effectLst/>
                          <a:latin typeface="+mn-ea"/>
                          <a:ea typeface="+mn-ea"/>
                        </a:rPr>
                        <a:t>实际</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发生</a:t>
                      </a:r>
                      <a:r>
                        <a:rPr lang="zh-CN" sz="1100" b="1" kern="0" dirty="0">
                          <a:effectLst/>
                          <a:latin typeface="+mn-ea"/>
                          <a:ea typeface="+mn-ea"/>
                        </a:rPr>
                        <a:t>额</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dirty="0">
                          <a:effectLst/>
                          <a:latin typeface="+mn-ea"/>
                          <a:ea typeface="+mn-ea"/>
                        </a:rPr>
                        <a:t>税收</a:t>
                      </a:r>
                      <a:r>
                        <a:rPr lang="zh-CN" sz="1100" b="1" kern="0" dirty="0" smtClean="0">
                          <a:effectLst/>
                          <a:latin typeface="+mn-ea"/>
                          <a:ea typeface="+mn-ea"/>
                        </a:rPr>
                        <a:t>规定</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扣除</a:t>
                      </a:r>
                      <a:r>
                        <a:rPr lang="zh-CN" sz="1100" b="1" kern="0" dirty="0">
                          <a:effectLst/>
                          <a:latin typeface="+mn-ea"/>
                          <a:ea typeface="+mn-ea"/>
                        </a:rPr>
                        <a:t>率</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a:effectLst/>
                          <a:latin typeface="+mn-ea"/>
                          <a:ea typeface="+mn-ea"/>
                        </a:rPr>
                        <a:t>以前年度累计结转扣除额</a:t>
                      </a:r>
                      <a:endParaRPr lang="zh-CN" sz="1100" b="1" kern="100">
                        <a:effectLst/>
                        <a:latin typeface="+mn-ea"/>
                        <a:ea typeface="+mn-ea"/>
                      </a:endParaRPr>
                    </a:p>
                  </a:txBody>
                  <a:tcPr marL="51238" marR="51238" marT="0" marB="0" anchor="ctr"/>
                </a:tc>
                <a:tc>
                  <a:txBody>
                    <a:bodyPr/>
                    <a:lstStyle/>
                    <a:p>
                      <a:pPr algn="ctr">
                        <a:spcAft>
                          <a:spcPts val="0"/>
                        </a:spcAft>
                      </a:pPr>
                      <a:r>
                        <a:rPr lang="zh-CN" sz="1100" b="1" kern="0">
                          <a:effectLst/>
                          <a:latin typeface="+mn-ea"/>
                          <a:ea typeface="+mn-ea"/>
                        </a:rPr>
                        <a:t>税收</a:t>
                      </a:r>
                      <a:endParaRPr lang="zh-CN" sz="1100" b="1" kern="100">
                        <a:effectLst/>
                        <a:latin typeface="+mn-ea"/>
                        <a:ea typeface="+mn-ea"/>
                      </a:endParaRPr>
                    </a:p>
                    <a:p>
                      <a:pPr algn="ctr">
                        <a:spcAft>
                          <a:spcPts val="0"/>
                        </a:spcAft>
                      </a:pPr>
                      <a:r>
                        <a:rPr lang="zh-CN" sz="1100" b="1" kern="0">
                          <a:effectLst/>
                          <a:latin typeface="+mn-ea"/>
                          <a:ea typeface="+mn-ea"/>
                        </a:rPr>
                        <a:t>金额</a:t>
                      </a:r>
                      <a:endParaRPr lang="zh-CN" sz="1100" b="1" kern="100">
                        <a:effectLst/>
                        <a:latin typeface="+mn-ea"/>
                        <a:ea typeface="+mn-ea"/>
                      </a:endParaRPr>
                    </a:p>
                  </a:txBody>
                  <a:tcPr marL="51238" marR="51238" marT="0" marB="0" anchor="ctr"/>
                </a:tc>
                <a:tc>
                  <a:txBody>
                    <a:bodyPr/>
                    <a:lstStyle/>
                    <a:p>
                      <a:pPr algn="ctr">
                        <a:spcAft>
                          <a:spcPts val="0"/>
                        </a:spcAft>
                      </a:pPr>
                      <a:r>
                        <a:rPr lang="zh-CN" sz="1100" b="1" kern="0" dirty="0">
                          <a:effectLst/>
                          <a:latin typeface="+mn-ea"/>
                          <a:ea typeface="+mn-ea"/>
                        </a:rPr>
                        <a:t>纳税</a:t>
                      </a:r>
                      <a:r>
                        <a:rPr lang="zh-CN" sz="1100" b="1" kern="0" dirty="0" smtClean="0">
                          <a:effectLst/>
                          <a:latin typeface="+mn-ea"/>
                          <a:ea typeface="+mn-ea"/>
                        </a:rPr>
                        <a:t>调</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整</a:t>
                      </a:r>
                      <a:r>
                        <a:rPr lang="zh-CN" sz="1100" b="1" kern="0" dirty="0">
                          <a:effectLst/>
                          <a:latin typeface="+mn-ea"/>
                          <a:ea typeface="+mn-ea"/>
                        </a:rPr>
                        <a:t>金额</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a:effectLst/>
                          <a:latin typeface="+mn-ea"/>
                          <a:ea typeface="+mn-ea"/>
                        </a:rPr>
                        <a:t>累计结转以后年度扣除额</a:t>
                      </a:r>
                      <a:endParaRPr lang="zh-CN" sz="1100" b="1" kern="100">
                        <a:effectLst/>
                        <a:latin typeface="+mn-ea"/>
                        <a:ea typeface="+mn-ea"/>
                      </a:endParaRPr>
                    </a:p>
                  </a:txBody>
                  <a:tcPr marL="51238" marR="51238" marT="0" marB="0" anchor="ctr"/>
                </a:tc>
              </a:tr>
              <a:tr h="265042">
                <a:tc vMerge="1">
                  <a:tcPr/>
                </a:tc>
                <a:tc vMerge="1">
                  <a:tcPr/>
                </a:tc>
                <a:tc>
                  <a:txBody>
                    <a:bodyPr/>
                    <a:lstStyle/>
                    <a:p>
                      <a:pPr algn="ctr">
                        <a:spcAft>
                          <a:spcPts val="0"/>
                        </a:spcAft>
                      </a:pPr>
                      <a:r>
                        <a:rPr lang="en-US" sz="1100" b="1" kern="0">
                          <a:effectLst/>
                          <a:latin typeface="+mn-ea"/>
                          <a:ea typeface="+mn-ea"/>
                        </a:rPr>
                        <a:t>1</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2</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3</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4</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5</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6</a:t>
                      </a:r>
                      <a:r>
                        <a:rPr lang="zh-CN" sz="1100" b="1" kern="0">
                          <a:effectLst/>
                          <a:latin typeface="+mn-ea"/>
                          <a:ea typeface="+mn-ea"/>
                        </a:rPr>
                        <a:t>（</a:t>
                      </a:r>
                      <a:r>
                        <a:rPr lang="en-US" sz="1100" b="1" kern="0">
                          <a:effectLst/>
                          <a:latin typeface="+mn-ea"/>
                          <a:ea typeface="+mn-ea"/>
                        </a:rPr>
                        <a:t>1-5</a:t>
                      </a:r>
                      <a:r>
                        <a:rPr lang="zh-CN"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dirty="0">
                          <a:effectLst/>
                          <a:latin typeface="+mn-ea"/>
                          <a:ea typeface="+mn-ea"/>
                        </a:rPr>
                        <a:t>7</a:t>
                      </a:r>
                      <a:r>
                        <a:rPr lang="zh-CN" sz="1100" b="1" kern="0" dirty="0">
                          <a:effectLst/>
                          <a:latin typeface="+mn-ea"/>
                          <a:ea typeface="+mn-ea"/>
                        </a:rPr>
                        <a:t>（</a:t>
                      </a:r>
                      <a:r>
                        <a:rPr lang="en-US" sz="1100" b="1" kern="0" dirty="0">
                          <a:effectLst/>
                          <a:latin typeface="+mn-ea"/>
                          <a:ea typeface="+mn-ea"/>
                        </a:rPr>
                        <a:t>2+4-5</a:t>
                      </a:r>
                      <a:r>
                        <a:rPr lang="zh-CN" sz="1100" b="1" kern="0" dirty="0">
                          <a:effectLst/>
                          <a:latin typeface="+mn-ea"/>
                          <a:ea typeface="+mn-ea"/>
                        </a:rPr>
                        <a:t>）</a:t>
                      </a:r>
                      <a:endParaRPr lang="zh-CN" sz="1100" b="1" kern="100" dirty="0">
                        <a:effectLst/>
                        <a:latin typeface="+mn-ea"/>
                        <a:ea typeface="+mn-ea"/>
                      </a:endParaRPr>
                    </a:p>
                  </a:txBody>
                  <a:tcPr marL="51238" marR="51238" marT="0" marB="0" anchor="ctr"/>
                </a:tc>
              </a:tr>
              <a:tr h="265042">
                <a:tc>
                  <a:txBody>
                    <a:bodyPr/>
                    <a:lstStyle/>
                    <a:p>
                      <a:pPr algn="ctr">
                        <a:spcAft>
                          <a:spcPts val="0"/>
                        </a:spcAft>
                      </a:pPr>
                      <a:r>
                        <a:rPr lang="en-US" sz="1100" b="1" kern="0" dirty="0">
                          <a:effectLst/>
                          <a:latin typeface="+mn-ea"/>
                          <a:ea typeface="+mn-ea"/>
                        </a:rPr>
                        <a:t>1</a:t>
                      </a:r>
                      <a:endParaRPr lang="zh-CN" sz="1100" b="1" kern="100" dirty="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一、工资薪金支出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80222">
                <a:tc>
                  <a:txBody>
                    <a:bodyPr/>
                    <a:lstStyle/>
                    <a:p>
                      <a:pPr algn="ctr">
                        <a:spcAft>
                          <a:spcPts val="0"/>
                        </a:spcAft>
                      </a:pPr>
                      <a:r>
                        <a:rPr lang="en-US" sz="1100" b="1" kern="0">
                          <a:effectLst/>
                          <a:latin typeface="+mn-ea"/>
                          <a:ea typeface="+mn-ea"/>
                        </a:rPr>
                        <a:t>2</a:t>
                      </a:r>
                      <a:endParaRPr lang="zh-CN" sz="1100" b="1" kern="100">
                        <a:effectLst/>
                        <a:latin typeface="+mn-ea"/>
                        <a:ea typeface="+mn-ea"/>
                      </a:endParaRPr>
                    </a:p>
                  </a:txBody>
                  <a:tcPr marL="51238" marR="51238" marT="0" marB="0" anchor="ctr"/>
                </a:tc>
                <a:tc>
                  <a:txBody>
                    <a:bodyPr/>
                    <a:lstStyle/>
                    <a:p>
                      <a:pPr indent="254000" algn="l">
                        <a:spcAft>
                          <a:spcPts val="0"/>
                        </a:spcAft>
                      </a:pPr>
                      <a:r>
                        <a:rPr lang="zh-CN" sz="1100" b="1" kern="0">
                          <a:effectLst/>
                          <a:latin typeface="+mn-ea"/>
                          <a:ea typeface="+mn-ea"/>
                        </a:rPr>
                        <a:t>其中：股权激励</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3</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二、职工福利费支出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4</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三、职工教育经费支出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r>
              <a:tr h="280222">
                <a:tc>
                  <a:txBody>
                    <a:bodyPr/>
                    <a:lstStyle/>
                    <a:p>
                      <a:pPr algn="ctr">
                        <a:spcAft>
                          <a:spcPts val="0"/>
                        </a:spcAft>
                      </a:pPr>
                      <a:r>
                        <a:rPr lang="en-US" sz="1100" b="1" kern="0">
                          <a:effectLst/>
                          <a:latin typeface="+mn-ea"/>
                          <a:ea typeface="+mn-ea"/>
                        </a:rPr>
                        <a:t>5</a:t>
                      </a:r>
                      <a:endParaRPr lang="zh-CN" sz="1100" b="1" kern="100">
                        <a:effectLst/>
                        <a:latin typeface="+mn-ea"/>
                        <a:ea typeface="+mn-ea"/>
                      </a:endParaRPr>
                    </a:p>
                  </a:txBody>
                  <a:tcPr marL="51238" marR="51238" marT="0" marB="0" anchor="ctr"/>
                </a:tc>
                <a:tc>
                  <a:txBody>
                    <a:bodyPr/>
                    <a:lstStyle/>
                    <a:p>
                      <a:pPr indent="254000" algn="l">
                        <a:spcAft>
                          <a:spcPts val="0"/>
                        </a:spcAft>
                      </a:pPr>
                      <a:r>
                        <a:rPr lang="zh-CN" sz="1100" b="1" kern="0">
                          <a:effectLst/>
                          <a:latin typeface="+mn-ea"/>
                          <a:ea typeface="+mn-ea"/>
                        </a:rPr>
                        <a:t>其中：按税收规定比例扣除的职工教育经费</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r>
              <a:tr h="280222">
                <a:tc>
                  <a:txBody>
                    <a:bodyPr/>
                    <a:lstStyle/>
                    <a:p>
                      <a:pPr algn="ctr">
                        <a:spcAft>
                          <a:spcPts val="0"/>
                        </a:spcAft>
                      </a:pPr>
                      <a:r>
                        <a:rPr lang="en-US" sz="1100" b="1" kern="0">
                          <a:effectLst/>
                          <a:latin typeface="+mn-ea"/>
                          <a:ea typeface="+mn-ea"/>
                        </a:rPr>
                        <a:t>6</a:t>
                      </a:r>
                      <a:endParaRPr lang="zh-CN" sz="1100" b="1" kern="100">
                        <a:effectLst/>
                        <a:latin typeface="+mn-ea"/>
                        <a:ea typeface="+mn-ea"/>
                      </a:endParaRPr>
                    </a:p>
                  </a:txBody>
                  <a:tcPr marL="51238" marR="51238" marT="0" marB="0" anchor="ctr"/>
                </a:tc>
                <a:tc>
                  <a:txBody>
                    <a:bodyPr/>
                    <a:lstStyle/>
                    <a:p>
                      <a:pPr indent="635000" algn="l">
                        <a:spcAft>
                          <a:spcPts val="0"/>
                        </a:spcAft>
                      </a:pPr>
                      <a:r>
                        <a:rPr lang="zh-CN" sz="1100" b="1" kern="0">
                          <a:effectLst/>
                          <a:latin typeface="+mn-ea"/>
                          <a:ea typeface="+mn-ea"/>
                        </a:rPr>
                        <a:t>按税收规定全额扣除的职工培训费用</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7</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四、工会经费支出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8</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五、各类基本社会保障性缴款</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9</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六、住房公积金</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10</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七、补充养老保险</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11</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八、补充医疗保险</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12</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九、其他</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13</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合计（</a:t>
                      </a:r>
                      <a:r>
                        <a:rPr lang="en-US" sz="1100" b="1" kern="0">
                          <a:effectLst/>
                          <a:latin typeface="+mn-ea"/>
                          <a:ea typeface="+mn-ea"/>
                        </a:rPr>
                        <a:t>1+3+4+7+8+9+10+11+12</a:t>
                      </a:r>
                      <a:r>
                        <a:rPr lang="zh-CN"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dirty="0">
                          <a:effectLst/>
                          <a:latin typeface="+mn-ea"/>
                          <a:ea typeface="+mn-ea"/>
                        </a:rPr>
                        <a:t> </a:t>
                      </a:r>
                      <a:endParaRPr lang="zh-CN" sz="1100" b="1" kern="100" dirty="0">
                        <a:effectLst/>
                        <a:latin typeface="+mn-ea"/>
                        <a:ea typeface="+mn-ea"/>
                      </a:endParaRPr>
                    </a:p>
                  </a:txBody>
                  <a:tcPr marL="51238" marR="51238" marT="0" marB="0"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83768" y="15246"/>
            <a:ext cx="4062655" cy="484752"/>
          </a:xfrm>
        </p:spPr>
        <p:txBody>
          <a:bodyPr/>
          <a:lstStyle/>
          <a:p>
            <a:pPr>
              <a:lnSpc>
                <a:spcPct val="150000"/>
              </a:lnSpc>
            </a:pPr>
            <a:r>
              <a:rPr lang="zh-CN" altLang="en-US" sz="1800" b="1" dirty="0" smtClean="0">
                <a:solidFill>
                  <a:srgbClr val="FF0000"/>
                </a:solidFill>
              </a:rPr>
              <a:t>企业</a:t>
            </a:r>
            <a:r>
              <a:rPr lang="zh-CN" altLang="en-US" sz="1800" b="1" dirty="0">
                <a:solidFill>
                  <a:srgbClr val="FF0000"/>
                </a:solidFill>
              </a:rPr>
              <a:t>负担员工个人所得税税前扣除问题</a:t>
            </a:r>
            <a:endParaRPr lang="zh-CN" altLang="en-US" sz="1800" b="1" dirty="0">
              <a:solidFill>
                <a:srgbClr val="FF0000"/>
              </a:solidFill>
            </a:endParaRPr>
          </a:p>
        </p:txBody>
      </p:sp>
      <p:sp>
        <p:nvSpPr>
          <p:cNvPr id="3" name="圆角矩形 2"/>
          <p:cNvSpPr/>
          <p:nvPr/>
        </p:nvSpPr>
        <p:spPr>
          <a:xfrm>
            <a:off x="611560" y="699542"/>
            <a:ext cx="8136904"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3000"/>
              </a:lnSpc>
              <a:spcAft>
                <a:spcPts val="0"/>
              </a:spcAft>
            </a:pPr>
            <a:r>
              <a:rPr lang="zh-CN" altLang="en-US" dirty="0" smtClean="0">
                <a:latin typeface="+mn-ea"/>
              </a:rPr>
              <a:t>    问</a:t>
            </a:r>
            <a:r>
              <a:rPr lang="zh-CN" altLang="en-US" dirty="0">
                <a:latin typeface="+mn-ea"/>
              </a:rPr>
              <a:t>：企业和员工之间达成协议，由企业承担员工工资的个税，该部分由企业负担的个人所得税企业是否可以扣除？ </a:t>
            </a:r>
            <a:endParaRPr lang="zh-CN" altLang="en-US" dirty="0">
              <a:latin typeface="+mn-ea"/>
            </a:endParaRPr>
          </a:p>
          <a:p>
            <a:pPr lvl="0">
              <a:lnSpc>
                <a:spcPts val="3000"/>
              </a:lnSpc>
              <a:spcAft>
                <a:spcPts val="0"/>
              </a:spcAft>
            </a:pPr>
            <a:r>
              <a:rPr lang="zh-CN" altLang="en-US" dirty="0">
                <a:latin typeface="+mn-ea"/>
              </a:rPr>
              <a:t>       答：按照</a:t>
            </a:r>
            <a:r>
              <a:rPr lang="en-US" altLang="en-US" dirty="0">
                <a:latin typeface="+mn-ea"/>
              </a:rPr>
              <a:t>《</a:t>
            </a:r>
            <a:r>
              <a:rPr lang="zh-CN" altLang="en-US" dirty="0">
                <a:latin typeface="+mn-ea"/>
              </a:rPr>
              <a:t>国家税务总局关于雇主为雇员承担全年一次性奖金部分税款有关个人所得税计算方法问题的公告</a:t>
            </a:r>
            <a:r>
              <a:rPr lang="en-US" altLang="en-US" dirty="0">
                <a:latin typeface="+mn-ea"/>
              </a:rPr>
              <a:t>》</a:t>
            </a:r>
            <a:r>
              <a:rPr lang="zh-CN" altLang="en-US" dirty="0">
                <a:latin typeface="+mn-ea"/>
              </a:rPr>
              <a:t>（国家税务总局公告</a:t>
            </a:r>
            <a:r>
              <a:rPr lang="en-US" altLang="en-US" dirty="0">
                <a:latin typeface="+mn-ea"/>
              </a:rPr>
              <a:t>2011 </a:t>
            </a:r>
            <a:r>
              <a:rPr lang="zh-CN" altLang="en-US" dirty="0">
                <a:latin typeface="+mn-ea"/>
              </a:rPr>
              <a:t>年第</a:t>
            </a:r>
            <a:r>
              <a:rPr lang="en-US" altLang="en-US" dirty="0">
                <a:latin typeface="+mn-ea"/>
              </a:rPr>
              <a:t>28 </a:t>
            </a:r>
            <a:r>
              <a:rPr lang="zh-CN" altLang="en-US" dirty="0">
                <a:latin typeface="+mn-ea"/>
              </a:rPr>
              <a:t>号）第四条的规定，“雇主为雇员负担的个人所得税款，应属于个人工资薪金的一部分。凡单独作为企业管理费列支的，在计算企业所得税时不得税前扣除。”</a:t>
            </a:r>
            <a:endParaRPr lang="en-US" altLang="zh-CN" dirty="0">
              <a:latin typeface="+mn-ea"/>
            </a:endParaRPr>
          </a:p>
          <a:p>
            <a:pPr lvl="0">
              <a:lnSpc>
                <a:spcPts val="3000"/>
              </a:lnSpc>
              <a:spcAft>
                <a:spcPts val="0"/>
              </a:spcAft>
            </a:pPr>
            <a:r>
              <a:rPr lang="en-US" altLang="zh-CN" dirty="0">
                <a:latin typeface="+mn-ea"/>
              </a:rPr>
              <a:t>        </a:t>
            </a:r>
            <a:r>
              <a:rPr lang="zh-CN" altLang="en-US" dirty="0">
                <a:latin typeface="+mn-ea"/>
              </a:rPr>
              <a:t>因此企业承担员工工资的个税，通过“应付职工薪酬”科目核算的，属于工资薪金的一部分，可以从税前扣除；未通过“应付职工薪酬”科目核算，单独计入管理费的不得从税前扣除。 </a:t>
            </a:r>
            <a:endParaRPr lang="zh-CN" altLang="en-US" sz="16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339752" y="2128261"/>
            <a:ext cx="6696744" cy="743986"/>
          </a:xfrm>
          <a:prstGeom prst="rect">
            <a:avLst/>
          </a:prstGeom>
          <a:noFill/>
          <a:ln w="9525">
            <a:noFill/>
            <a:miter lim="800000"/>
          </a:ln>
        </p:spPr>
        <p:txBody>
          <a:bodyPr wrap="square">
            <a:spAutoFit/>
          </a:bodyPr>
          <a:lstStyle/>
          <a:p>
            <a:pPr marL="0" lvl="1">
              <a:lnSpc>
                <a:spcPct val="150000"/>
              </a:lnSpc>
            </a:pPr>
            <a:r>
              <a:rPr lang="zh-CN" altLang="en-US" sz="3200" dirty="0" smtClean="0">
                <a:solidFill>
                  <a:schemeClr val="bg1"/>
                </a:solidFill>
                <a:latin typeface="微软雅黑" panose="020B0503020204020204" pitchFamily="34" charset="-122"/>
                <a:ea typeface="微软雅黑" panose="020B0503020204020204" pitchFamily="34" charset="-122"/>
              </a:rPr>
              <a:t>工会经费税前扣除政策</a:t>
            </a:r>
            <a:endParaRPr lang="zh-CN" altLang="en-US" sz="32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123728"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683483" y="2499088"/>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06</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53841" y="123478"/>
            <a:ext cx="3831822" cy="557977"/>
          </a:xfrm>
        </p:spPr>
        <p:txBody>
          <a:bodyPr/>
          <a:lstStyle/>
          <a:p>
            <a:pPr>
              <a:lnSpc>
                <a:spcPct val="150000"/>
              </a:lnSpc>
            </a:pPr>
            <a:r>
              <a:rPr lang="zh-CN" altLang="en-US" sz="2400" b="1" dirty="0" smtClean="0">
                <a:solidFill>
                  <a:srgbClr val="FF0000"/>
                </a:solidFill>
              </a:rPr>
              <a:t>中华人民共和国企业工会法</a:t>
            </a:r>
            <a:endParaRPr lang="zh-CN" altLang="en-US" sz="2400" b="1" dirty="0">
              <a:solidFill>
                <a:srgbClr val="FF0000"/>
              </a:solidFill>
            </a:endParaRPr>
          </a:p>
        </p:txBody>
      </p:sp>
      <p:sp>
        <p:nvSpPr>
          <p:cNvPr id="10" name="文本框 38"/>
          <p:cNvSpPr txBox="1"/>
          <p:nvPr/>
        </p:nvSpPr>
        <p:spPr>
          <a:xfrm>
            <a:off x="7524328" y="4603428"/>
            <a:ext cx="1619672"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400" dirty="0" smtClean="0">
                <a:latin typeface="+mn-ea"/>
              </a:rPr>
              <a:t>        </a:t>
            </a:r>
            <a:r>
              <a:rPr lang="zh-CN" altLang="en-US" sz="2800" dirty="0" smtClean="0">
                <a:latin typeface="+mn-ea"/>
              </a:rPr>
              <a:t>建立</a:t>
            </a:r>
            <a:r>
              <a:rPr lang="zh-CN" altLang="en-US" sz="2800" dirty="0">
                <a:latin typeface="+mn-ea"/>
              </a:rPr>
              <a:t>工会组织的企业、事业单位、机关按每月全部职工工资总额的百分之二向工会拨缴的</a:t>
            </a:r>
            <a:r>
              <a:rPr lang="zh-CN" altLang="en-US" sz="2800" dirty="0" smtClean="0">
                <a:latin typeface="+mn-ea"/>
              </a:rPr>
              <a:t>经费</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9774" y="123478"/>
            <a:ext cx="7319957" cy="938210"/>
          </a:xfrm>
        </p:spPr>
        <p:txBody>
          <a:bodyPr/>
          <a:lstStyle/>
          <a:p>
            <a:pPr>
              <a:lnSpc>
                <a:spcPct val="150000"/>
              </a:lnSpc>
            </a:pPr>
            <a:r>
              <a:rPr lang="zh-CN" altLang="en-US" b="1" dirty="0">
                <a:solidFill>
                  <a:srgbClr val="FF0000"/>
                </a:solidFill>
              </a:rPr>
              <a:t>关于基层工会组织筹建期间拨缴工会经费（筹备金）事项的通知</a:t>
            </a:r>
            <a:br>
              <a:rPr lang="en-US" altLang="zh-CN" b="1" dirty="0">
                <a:solidFill>
                  <a:srgbClr val="FF0000"/>
                </a:solidFill>
              </a:rPr>
            </a:br>
            <a:r>
              <a:rPr lang="zh-CN" altLang="en-US" b="1" dirty="0">
                <a:solidFill>
                  <a:srgbClr val="FF0000"/>
                </a:solidFill>
              </a:rPr>
              <a:t>总工办发</a:t>
            </a:r>
            <a:r>
              <a:rPr lang="en-US" altLang="zh-CN" b="1" dirty="0">
                <a:solidFill>
                  <a:srgbClr val="FF0000"/>
                </a:solidFill>
              </a:rPr>
              <a:t>[2004]29</a:t>
            </a:r>
            <a:r>
              <a:rPr lang="zh-CN" altLang="en-US" b="1" dirty="0">
                <a:solidFill>
                  <a:srgbClr val="FF0000"/>
                </a:solidFill>
              </a:rPr>
              <a:t>号 </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400" dirty="0" smtClean="0">
                <a:latin typeface="+mn-ea"/>
              </a:rPr>
              <a:t>       上级</a:t>
            </a:r>
            <a:r>
              <a:rPr lang="zh-CN" altLang="en-US" sz="2400" dirty="0">
                <a:latin typeface="+mn-ea"/>
              </a:rPr>
              <a:t>工会派员帮助和指导尚未组建工会组织的企业、事业单位、机关和其他组织（以下简称为有关单位）的职工筹建工会组织，自筹建工作开始的下个月起，由有关单位按每月全部职工工资总额的</a:t>
            </a:r>
            <a:r>
              <a:rPr lang="en-US" altLang="en-US" sz="2400" dirty="0">
                <a:latin typeface="+mn-ea"/>
              </a:rPr>
              <a:t>2%</a:t>
            </a:r>
            <a:r>
              <a:rPr lang="zh-CN" altLang="en-US" sz="2400" dirty="0">
                <a:latin typeface="+mn-ea"/>
              </a:rPr>
              <a:t>向上级工会全额拨缴工会经费（筹备金）。</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38288" y="123478"/>
            <a:ext cx="5062930" cy="557977"/>
          </a:xfrm>
        </p:spPr>
        <p:txBody>
          <a:bodyPr/>
          <a:lstStyle/>
          <a:p>
            <a:pPr>
              <a:lnSpc>
                <a:spcPct val="150000"/>
              </a:lnSpc>
            </a:pPr>
            <a:r>
              <a:rPr lang="zh-CN" altLang="en-US" sz="2400" b="1" dirty="0">
                <a:solidFill>
                  <a:srgbClr val="FF0000"/>
                </a:solidFill>
              </a:rPr>
              <a:t>中华人民共和国企业所得税实施条例</a:t>
            </a:r>
            <a:endParaRPr lang="zh-CN" altLang="en-US" sz="2400"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800" dirty="0" smtClean="0">
                <a:latin typeface="+mn-ea"/>
              </a:rPr>
              <a:t>      第四十一</a:t>
            </a:r>
            <a:r>
              <a:rPr lang="zh-CN" altLang="en-US" sz="2800" dirty="0">
                <a:latin typeface="+mn-ea"/>
              </a:rPr>
              <a:t>条　企业拨缴的工会经费，不超过工资、薪金总额</a:t>
            </a:r>
            <a:r>
              <a:rPr lang="en-US" altLang="en-US" sz="2800" dirty="0">
                <a:latin typeface="+mn-ea"/>
              </a:rPr>
              <a:t>2%</a:t>
            </a:r>
            <a:r>
              <a:rPr lang="zh-CN" altLang="en-US" sz="2800" dirty="0">
                <a:latin typeface="+mn-ea"/>
              </a:rPr>
              <a:t>的部分，准予扣除。</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79215" y="123478"/>
            <a:ext cx="5781074" cy="938210"/>
          </a:xfrm>
        </p:spPr>
        <p:txBody>
          <a:bodyPr/>
          <a:lstStyle/>
          <a:p>
            <a:pPr>
              <a:lnSpc>
                <a:spcPct val="150000"/>
              </a:lnSpc>
            </a:pPr>
            <a:r>
              <a:rPr lang="zh-CN" altLang="en-US" b="1" dirty="0">
                <a:solidFill>
                  <a:srgbClr val="FF0000"/>
                </a:solidFill>
              </a:rPr>
              <a:t>关于工会经费企业所得税税前扣除凭据问题的</a:t>
            </a:r>
            <a:r>
              <a:rPr lang="zh-CN" altLang="en-US" b="1" dirty="0" smtClean="0">
                <a:solidFill>
                  <a:srgbClr val="FF0000"/>
                </a:solidFill>
              </a:rPr>
              <a:t>公告</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2010</a:t>
            </a:r>
            <a:r>
              <a:rPr lang="zh-CN" altLang="en-US" b="1" dirty="0">
                <a:solidFill>
                  <a:srgbClr val="FF0000"/>
                </a:solidFill>
              </a:rPr>
              <a:t>年第</a:t>
            </a:r>
            <a:r>
              <a:rPr lang="en-US" altLang="zh-CN" b="1" dirty="0">
                <a:solidFill>
                  <a:srgbClr val="FF0000"/>
                </a:solidFill>
              </a:rPr>
              <a:t>24</a:t>
            </a:r>
            <a:r>
              <a:rPr lang="zh-CN" altLang="en-US" b="1" dirty="0">
                <a:solidFill>
                  <a:srgbClr val="FF0000"/>
                </a:solidFill>
              </a:rPr>
              <a:t>号</a:t>
            </a:r>
            <a:endParaRPr lang="zh-CN" altLang="en-US" b="1" dirty="0">
              <a:solidFill>
                <a:srgbClr val="FF0000"/>
              </a:solidFill>
            </a:endParaRPr>
          </a:p>
        </p:txBody>
      </p:sp>
      <p:sp>
        <p:nvSpPr>
          <p:cNvPr id="10" name="文本框 38"/>
          <p:cNvSpPr txBox="1"/>
          <p:nvPr/>
        </p:nvSpPr>
        <p:spPr>
          <a:xfrm>
            <a:off x="7524328" y="4603428"/>
            <a:ext cx="1619672" cy="3691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smtClean="0">
                <a:ln>
                  <a:noFill/>
                </a:ln>
                <a:solidFill>
                  <a:srgbClr val="3F80BC"/>
                </a:solidFill>
                <a:effectLst>
                  <a:outerShdw blurRad="38100" dist="25400" dir="5400000" algn="ctr" rotWithShape="0">
                    <a:srgbClr val="6E747A">
                      <a:alpha val="43000"/>
                    </a:srgbClr>
                  </a:outerShdw>
                </a:effectLst>
                <a:uLnTx/>
                <a:uFillTx/>
              </a:rPr>
              <a:t>博誉财税</a:t>
            </a: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400" dirty="0" smtClean="0">
                <a:latin typeface="+mn-ea"/>
              </a:rPr>
              <a:t>       自</a:t>
            </a:r>
            <a:r>
              <a:rPr lang="en-US" altLang="en-US" sz="2400" dirty="0">
                <a:latin typeface="+mn-ea"/>
              </a:rPr>
              <a:t>2010</a:t>
            </a:r>
            <a:r>
              <a:rPr lang="zh-CN" altLang="en-US" sz="2400" dirty="0">
                <a:latin typeface="+mn-ea"/>
              </a:rPr>
              <a:t>年</a:t>
            </a:r>
            <a:r>
              <a:rPr lang="en-US" altLang="en-US" sz="2400" dirty="0">
                <a:latin typeface="+mn-ea"/>
              </a:rPr>
              <a:t>7</a:t>
            </a:r>
            <a:r>
              <a:rPr lang="zh-CN" altLang="en-US" sz="2400" dirty="0">
                <a:latin typeface="+mn-ea"/>
              </a:rPr>
              <a:t>月</a:t>
            </a:r>
            <a:r>
              <a:rPr lang="en-US" altLang="en-US" sz="2400" dirty="0">
                <a:latin typeface="+mn-ea"/>
              </a:rPr>
              <a:t>1</a:t>
            </a:r>
            <a:r>
              <a:rPr lang="zh-CN" altLang="en-US" sz="2400" dirty="0">
                <a:latin typeface="+mn-ea"/>
              </a:rPr>
              <a:t>日起，企业拨缴的职工工会经费，不超过工资薪金总额</a:t>
            </a:r>
            <a:r>
              <a:rPr lang="en-US" altLang="en-US" sz="2400" dirty="0">
                <a:latin typeface="+mn-ea"/>
              </a:rPr>
              <a:t>2%</a:t>
            </a:r>
            <a:r>
              <a:rPr lang="zh-CN" altLang="en-US" sz="2400" dirty="0">
                <a:latin typeface="+mn-ea"/>
              </a:rPr>
              <a:t>的部分，凭工会组织开具的</a:t>
            </a:r>
            <a:r>
              <a:rPr lang="en-US" altLang="en-US" sz="2400" dirty="0">
                <a:latin typeface="+mn-ea"/>
              </a:rPr>
              <a:t>《</a:t>
            </a:r>
            <a:r>
              <a:rPr lang="zh-CN" altLang="en-US" sz="2400" dirty="0">
                <a:latin typeface="+mn-ea"/>
              </a:rPr>
              <a:t>工会经费收入专用收据</a:t>
            </a:r>
            <a:r>
              <a:rPr lang="en-US" altLang="en-US" sz="2400" dirty="0">
                <a:latin typeface="+mn-ea"/>
              </a:rPr>
              <a:t>》</a:t>
            </a:r>
            <a:r>
              <a:rPr lang="zh-CN" altLang="en-US" sz="2400" dirty="0">
                <a:latin typeface="+mn-ea"/>
              </a:rPr>
              <a:t>在企业所得税税前扣除。</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81624" y="699542"/>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4900"/>
              </a:lnSpc>
            </a:pPr>
            <a:r>
              <a:rPr lang="zh-CN" altLang="en-US" sz="2600" dirty="0" smtClean="0">
                <a:latin typeface="+mn-ea"/>
              </a:rPr>
              <a:t>       二</a:t>
            </a:r>
            <a:r>
              <a:rPr lang="zh-CN" altLang="en-US" sz="2600" dirty="0">
                <a:latin typeface="+mn-ea"/>
              </a:rPr>
              <a:t>、企业直接向承担疫情防治任务的医院捐赠用于应对新型冠状病毒感染的肺炎疫情的</a:t>
            </a:r>
            <a:r>
              <a:rPr lang="zh-CN" altLang="en-US" sz="2600" dirty="0">
                <a:solidFill>
                  <a:srgbClr val="FF0000"/>
                </a:solidFill>
                <a:latin typeface="+mn-ea"/>
              </a:rPr>
              <a:t>物品</a:t>
            </a:r>
            <a:r>
              <a:rPr lang="zh-CN" altLang="en-US" sz="2600" dirty="0">
                <a:latin typeface="+mn-ea"/>
              </a:rPr>
              <a:t>，允许在计算应纳税所得额时全额扣除。                     </a:t>
            </a:r>
            <a:endParaRPr lang="en-US" altLang="zh-CN" sz="2600" dirty="0" smtClean="0">
              <a:latin typeface="+mn-ea"/>
            </a:endParaRPr>
          </a:p>
          <a:p>
            <a:pPr lvl="0">
              <a:lnSpc>
                <a:spcPts val="4900"/>
              </a:lnSpc>
            </a:pPr>
            <a:r>
              <a:rPr lang="en-US" altLang="zh-CN" sz="2600" dirty="0">
                <a:latin typeface="+mn-ea"/>
              </a:rPr>
              <a:t> </a:t>
            </a:r>
            <a:r>
              <a:rPr lang="en-US" altLang="zh-CN" sz="2600" dirty="0" smtClean="0">
                <a:latin typeface="+mn-ea"/>
              </a:rPr>
              <a:t>     </a:t>
            </a:r>
            <a:r>
              <a:rPr lang="zh-CN" altLang="en-US" sz="2600" dirty="0" smtClean="0">
                <a:latin typeface="+mn-ea"/>
              </a:rPr>
              <a:t> </a:t>
            </a:r>
            <a:r>
              <a:rPr lang="zh-CN" altLang="en-US" sz="2600" dirty="0">
                <a:latin typeface="+mn-ea"/>
              </a:rPr>
              <a:t>捐赠人凭承担疫情防治任务的医院开具的捐赠接收函办理税前扣除事宜。</a:t>
            </a:r>
            <a:endParaRPr lang="zh-CN" altLang="en-US" sz="26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9774" y="123478"/>
            <a:ext cx="7319957" cy="938210"/>
          </a:xfrm>
        </p:spPr>
        <p:txBody>
          <a:bodyPr/>
          <a:lstStyle/>
          <a:p>
            <a:pPr>
              <a:lnSpc>
                <a:spcPct val="150000"/>
              </a:lnSpc>
            </a:pPr>
            <a:r>
              <a:rPr lang="zh-CN" altLang="en-US" b="1" dirty="0">
                <a:solidFill>
                  <a:srgbClr val="FF0000"/>
                </a:solidFill>
              </a:rPr>
              <a:t>关于税务机关代收工会经费企业所得税税前扣除凭据问题的公告</a:t>
            </a:r>
            <a:br>
              <a:rPr lang="en-US" altLang="zh-CN" b="1" dirty="0">
                <a:solidFill>
                  <a:srgbClr val="FF0000"/>
                </a:solidFill>
              </a:rPr>
            </a:br>
            <a:r>
              <a:rPr lang="en-US" altLang="zh-CN" b="1" dirty="0">
                <a:solidFill>
                  <a:srgbClr val="FF0000"/>
                </a:solidFill>
              </a:rPr>
              <a:t> </a:t>
            </a:r>
            <a:r>
              <a:rPr lang="zh-CN" altLang="en-US" b="1" dirty="0">
                <a:solidFill>
                  <a:srgbClr val="FF0000"/>
                </a:solidFill>
              </a:rPr>
              <a:t>国家税务总局公告［</a:t>
            </a:r>
            <a:r>
              <a:rPr lang="en-US" altLang="zh-CN" b="1" dirty="0">
                <a:solidFill>
                  <a:srgbClr val="FF0000"/>
                </a:solidFill>
              </a:rPr>
              <a:t>2011</a:t>
            </a:r>
            <a:r>
              <a:rPr lang="zh-CN" altLang="en-US" b="1" dirty="0">
                <a:solidFill>
                  <a:srgbClr val="FF0000"/>
                </a:solidFill>
              </a:rPr>
              <a:t>］第</a:t>
            </a:r>
            <a:r>
              <a:rPr lang="en-US" altLang="zh-CN" b="1" dirty="0">
                <a:solidFill>
                  <a:srgbClr val="FF0000"/>
                </a:solidFill>
              </a:rPr>
              <a:t>30</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400" dirty="0" smtClean="0">
                <a:latin typeface="+mn-ea"/>
              </a:rPr>
              <a:t>       自</a:t>
            </a:r>
            <a:r>
              <a:rPr lang="en-US" altLang="en-US" sz="2400" dirty="0">
                <a:latin typeface="+mn-ea"/>
              </a:rPr>
              <a:t>2010</a:t>
            </a:r>
            <a:r>
              <a:rPr lang="zh-CN" altLang="en-US" sz="2400" dirty="0">
                <a:latin typeface="+mn-ea"/>
              </a:rPr>
              <a:t>年</a:t>
            </a:r>
            <a:r>
              <a:rPr lang="en-US" altLang="en-US" sz="2400" dirty="0">
                <a:latin typeface="+mn-ea"/>
              </a:rPr>
              <a:t>1</a:t>
            </a:r>
            <a:r>
              <a:rPr lang="zh-CN" altLang="en-US" sz="2400" dirty="0">
                <a:latin typeface="+mn-ea"/>
              </a:rPr>
              <a:t>月</a:t>
            </a:r>
            <a:r>
              <a:rPr lang="en-US" altLang="en-US" sz="2400" dirty="0">
                <a:latin typeface="+mn-ea"/>
              </a:rPr>
              <a:t>1</a:t>
            </a:r>
            <a:r>
              <a:rPr lang="zh-CN" altLang="en-US" sz="2400" dirty="0">
                <a:latin typeface="+mn-ea"/>
              </a:rPr>
              <a:t>日起，在委托税务机关代收工会经费的地区，企业拨缴的工会经费，也可凭合法、有效的工会经费代收凭据依法在税前</a:t>
            </a:r>
            <a:r>
              <a:rPr lang="zh-CN" altLang="en-US" sz="2400" dirty="0" smtClean="0">
                <a:latin typeface="+mn-ea"/>
              </a:rPr>
              <a:t>扣除。</a:t>
            </a:r>
            <a:endParaRPr lang="zh-CN" altLang="en-US" sz="2400" dirty="0"/>
          </a:p>
        </p:txBody>
      </p:sp>
    </p:spTree>
  </p:cSld>
  <p:clrMapOvr>
    <a:masterClrMapping/>
  </p:clrMapOvr>
  <p:transition spd="med" advClick="0" advTm="0">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036496"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000" dirty="0" smtClean="0">
                <a:latin typeface="+mn-ea"/>
                <a:ea typeface="+mn-ea"/>
                <a:cs typeface="宋体" panose="02010600030101010101" pitchFamily="2" charset="-122"/>
              </a:rPr>
              <a:t>A105050                   </a:t>
            </a:r>
            <a:r>
              <a:rPr lang="zh-CN" altLang="en-US" sz="2000" dirty="0" smtClean="0">
                <a:latin typeface="+mn-ea"/>
                <a:ea typeface="+mn-ea"/>
                <a:cs typeface="宋体" panose="02010600030101010101" pitchFamily="2" charset="-122"/>
              </a:rPr>
              <a:t>职</a:t>
            </a:r>
            <a:r>
              <a:rPr lang="zh-CN" altLang="en-US" sz="2000" dirty="0">
                <a:latin typeface="+mn-ea"/>
                <a:ea typeface="+mn-ea"/>
                <a:cs typeface="宋体" panose="02010600030101010101" pitchFamily="2" charset="-122"/>
              </a:rPr>
              <a:t>工薪酬支出及纳税调整明细表</a:t>
            </a:r>
            <a:endParaRPr kumimoji="0" lang="zh-CN" altLang="en-US" sz="28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2" name="表格 1"/>
          <p:cNvGraphicFramePr>
            <a:graphicFrameLocks noGrp="1"/>
          </p:cNvGraphicFramePr>
          <p:nvPr/>
        </p:nvGraphicFramePr>
        <p:xfrm>
          <a:off x="0" y="843558"/>
          <a:ext cx="9073009" cy="4314106"/>
        </p:xfrm>
        <a:graphic>
          <a:graphicData uri="http://schemas.openxmlformats.org/drawingml/2006/table">
            <a:tbl>
              <a:tblPr>
                <a:tableStyleId>{5C22544A-7EE6-4342-B048-85BDC9FD1C3A}</a:tableStyleId>
              </a:tblPr>
              <a:tblGrid>
                <a:gridCol w="635234"/>
                <a:gridCol w="3432710"/>
                <a:gridCol w="576064"/>
                <a:gridCol w="576064"/>
                <a:gridCol w="792088"/>
                <a:gridCol w="864096"/>
                <a:gridCol w="648072"/>
                <a:gridCol w="682955"/>
                <a:gridCol w="865726"/>
              </a:tblGrid>
              <a:tr h="420332">
                <a:tc rowSpan="2">
                  <a:txBody>
                    <a:bodyPr/>
                    <a:lstStyle/>
                    <a:p>
                      <a:pPr algn="just">
                        <a:spcAft>
                          <a:spcPts val="0"/>
                        </a:spcAft>
                      </a:pPr>
                      <a:r>
                        <a:rPr lang="zh-CN" sz="1100" b="1" kern="0" dirty="0">
                          <a:effectLst/>
                          <a:latin typeface="+mn-ea"/>
                          <a:ea typeface="+mn-ea"/>
                        </a:rPr>
                        <a:t>行次</a:t>
                      </a:r>
                      <a:endParaRPr lang="zh-CN" sz="1100" b="1" kern="100" dirty="0">
                        <a:effectLst/>
                        <a:latin typeface="+mn-ea"/>
                        <a:ea typeface="+mn-ea"/>
                      </a:endParaRPr>
                    </a:p>
                  </a:txBody>
                  <a:tcPr marL="51238" marR="51238" marT="0" marB="0" anchor="ctr"/>
                </a:tc>
                <a:tc rowSpan="2">
                  <a:txBody>
                    <a:bodyPr/>
                    <a:lstStyle/>
                    <a:p>
                      <a:pPr algn="ctr">
                        <a:spcAft>
                          <a:spcPts val="0"/>
                        </a:spcAft>
                      </a:pPr>
                      <a:r>
                        <a:rPr lang="zh-CN" sz="1100" b="1" kern="0" spc="2475">
                          <a:effectLst/>
                          <a:latin typeface="+mn-ea"/>
                          <a:ea typeface="+mn-ea"/>
                        </a:rPr>
                        <a:t>项</a:t>
                      </a:r>
                      <a:r>
                        <a:rPr lang="zh-CN" sz="1100" b="1" kern="0" spc="35">
                          <a:effectLst/>
                          <a:latin typeface="+mn-ea"/>
                          <a:ea typeface="+mn-ea"/>
                        </a:rPr>
                        <a:t>目</a:t>
                      </a:r>
                      <a:endParaRPr lang="zh-CN" sz="1100" b="1" kern="100">
                        <a:effectLst/>
                        <a:latin typeface="+mn-ea"/>
                        <a:ea typeface="+mn-ea"/>
                      </a:endParaRPr>
                    </a:p>
                  </a:txBody>
                  <a:tcPr marL="51238" marR="51238" marT="0" marB="0" anchor="ctr"/>
                </a:tc>
                <a:tc>
                  <a:txBody>
                    <a:bodyPr/>
                    <a:lstStyle/>
                    <a:p>
                      <a:pPr algn="ctr">
                        <a:spcAft>
                          <a:spcPts val="0"/>
                        </a:spcAft>
                      </a:pPr>
                      <a:r>
                        <a:rPr lang="zh-CN" sz="1100" b="1" kern="0" dirty="0">
                          <a:effectLst/>
                          <a:latin typeface="+mn-ea"/>
                          <a:ea typeface="+mn-ea"/>
                        </a:rPr>
                        <a:t>账</a:t>
                      </a:r>
                      <a:r>
                        <a:rPr lang="zh-CN" sz="1100" b="1" kern="0" dirty="0" smtClean="0">
                          <a:effectLst/>
                          <a:latin typeface="+mn-ea"/>
                          <a:ea typeface="+mn-ea"/>
                        </a:rPr>
                        <a:t>载</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金额</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dirty="0" smtClean="0">
                          <a:effectLst/>
                          <a:latin typeface="+mn-ea"/>
                          <a:ea typeface="+mn-ea"/>
                        </a:rPr>
                        <a:t>实际</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发生</a:t>
                      </a:r>
                      <a:r>
                        <a:rPr lang="zh-CN" sz="1100" b="1" kern="0" dirty="0">
                          <a:effectLst/>
                          <a:latin typeface="+mn-ea"/>
                          <a:ea typeface="+mn-ea"/>
                        </a:rPr>
                        <a:t>额</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dirty="0">
                          <a:effectLst/>
                          <a:latin typeface="+mn-ea"/>
                          <a:ea typeface="+mn-ea"/>
                        </a:rPr>
                        <a:t>税收</a:t>
                      </a:r>
                      <a:r>
                        <a:rPr lang="zh-CN" sz="1100" b="1" kern="0" dirty="0" smtClean="0">
                          <a:effectLst/>
                          <a:latin typeface="+mn-ea"/>
                          <a:ea typeface="+mn-ea"/>
                        </a:rPr>
                        <a:t>规定</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扣除</a:t>
                      </a:r>
                      <a:r>
                        <a:rPr lang="zh-CN" sz="1100" b="1" kern="0" dirty="0">
                          <a:effectLst/>
                          <a:latin typeface="+mn-ea"/>
                          <a:ea typeface="+mn-ea"/>
                        </a:rPr>
                        <a:t>率</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a:effectLst/>
                          <a:latin typeface="+mn-ea"/>
                          <a:ea typeface="+mn-ea"/>
                        </a:rPr>
                        <a:t>以前年度累计结转扣除额</a:t>
                      </a:r>
                      <a:endParaRPr lang="zh-CN" sz="1100" b="1" kern="100">
                        <a:effectLst/>
                        <a:latin typeface="+mn-ea"/>
                        <a:ea typeface="+mn-ea"/>
                      </a:endParaRPr>
                    </a:p>
                  </a:txBody>
                  <a:tcPr marL="51238" marR="51238" marT="0" marB="0" anchor="ctr"/>
                </a:tc>
                <a:tc>
                  <a:txBody>
                    <a:bodyPr/>
                    <a:lstStyle/>
                    <a:p>
                      <a:pPr algn="ctr">
                        <a:spcAft>
                          <a:spcPts val="0"/>
                        </a:spcAft>
                      </a:pPr>
                      <a:r>
                        <a:rPr lang="zh-CN" sz="1100" b="1" kern="0">
                          <a:effectLst/>
                          <a:latin typeface="+mn-ea"/>
                          <a:ea typeface="+mn-ea"/>
                        </a:rPr>
                        <a:t>税收</a:t>
                      </a:r>
                      <a:endParaRPr lang="zh-CN" sz="1100" b="1" kern="100">
                        <a:effectLst/>
                        <a:latin typeface="+mn-ea"/>
                        <a:ea typeface="+mn-ea"/>
                      </a:endParaRPr>
                    </a:p>
                    <a:p>
                      <a:pPr algn="ctr">
                        <a:spcAft>
                          <a:spcPts val="0"/>
                        </a:spcAft>
                      </a:pPr>
                      <a:r>
                        <a:rPr lang="zh-CN" sz="1100" b="1" kern="0">
                          <a:effectLst/>
                          <a:latin typeface="+mn-ea"/>
                          <a:ea typeface="+mn-ea"/>
                        </a:rPr>
                        <a:t>金额</a:t>
                      </a:r>
                      <a:endParaRPr lang="zh-CN" sz="1100" b="1" kern="100">
                        <a:effectLst/>
                        <a:latin typeface="+mn-ea"/>
                        <a:ea typeface="+mn-ea"/>
                      </a:endParaRPr>
                    </a:p>
                  </a:txBody>
                  <a:tcPr marL="51238" marR="51238" marT="0" marB="0" anchor="ctr"/>
                </a:tc>
                <a:tc>
                  <a:txBody>
                    <a:bodyPr/>
                    <a:lstStyle/>
                    <a:p>
                      <a:pPr algn="ctr">
                        <a:spcAft>
                          <a:spcPts val="0"/>
                        </a:spcAft>
                      </a:pPr>
                      <a:r>
                        <a:rPr lang="zh-CN" sz="1100" b="1" kern="0" dirty="0">
                          <a:effectLst/>
                          <a:latin typeface="+mn-ea"/>
                          <a:ea typeface="+mn-ea"/>
                        </a:rPr>
                        <a:t>纳税</a:t>
                      </a:r>
                      <a:r>
                        <a:rPr lang="zh-CN" sz="1100" b="1" kern="0" dirty="0" smtClean="0">
                          <a:effectLst/>
                          <a:latin typeface="+mn-ea"/>
                          <a:ea typeface="+mn-ea"/>
                        </a:rPr>
                        <a:t>调</a:t>
                      </a:r>
                      <a:endParaRPr lang="en-US" altLang="zh-CN" sz="1100" b="1" kern="0" dirty="0" smtClean="0">
                        <a:effectLst/>
                        <a:latin typeface="+mn-ea"/>
                        <a:ea typeface="+mn-ea"/>
                      </a:endParaRPr>
                    </a:p>
                    <a:p>
                      <a:pPr algn="ctr">
                        <a:spcAft>
                          <a:spcPts val="0"/>
                        </a:spcAft>
                      </a:pPr>
                      <a:r>
                        <a:rPr lang="zh-CN" sz="1100" b="1" kern="0" dirty="0" smtClean="0">
                          <a:effectLst/>
                          <a:latin typeface="+mn-ea"/>
                          <a:ea typeface="+mn-ea"/>
                        </a:rPr>
                        <a:t>整</a:t>
                      </a:r>
                      <a:r>
                        <a:rPr lang="zh-CN" sz="1100" b="1" kern="0" dirty="0">
                          <a:effectLst/>
                          <a:latin typeface="+mn-ea"/>
                          <a:ea typeface="+mn-ea"/>
                        </a:rPr>
                        <a:t>金额</a:t>
                      </a:r>
                      <a:endParaRPr lang="zh-CN" sz="1100" b="1" kern="100" dirty="0">
                        <a:effectLst/>
                        <a:latin typeface="+mn-ea"/>
                        <a:ea typeface="+mn-ea"/>
                      </a:endParaRPr>
                    </a:p>
                  </a:txBody>
                  <a:tcPr marL="51238" marR="51238" marT="0" marB="0" anchor="ctr"/>
                </a:tc>
                <a:tc>
                  <a:txBody>
                    <a:bodyPr/>
                    <a:lstStyle/>
                    <a:p>
                      <a:pPr algn="ctr">
                        <a:spcAft>
                          <a:spcPts val="0"/>
                        </a:spcAft>
                      </a:pPr>
                      <a:r>
                        <a:rPr lang="zh-CN" sz="1100" b="1" kern="0">
                          <a:effectLst/>
                          <a:latin typeface="+mn-ea"/>
                          <a:ea typeface="+mn-ea"/>
                        </a:rPr>
                        <a:t>累计结转以后年度扣除额</a:t>
                      </a:r>
                      <a:endParaRPr lang="zh-CN" sz="1100" b="1" kern="100">
                        <a:effectLst/>
                        <a:latin typeface="+mn-ea"/>
                        <a:ea typeface="+mn-ea"/>
                      </a:endParaRPr>
                    </a:p>
                  </a:txBody>
                  <a:tcPr marL="51238" marR="51238" marT="0" marB="0" anchor="ctr"/>
                </a:tc>
              </a:tr>
              <a:tr h="265042">
                <a:tc vMerge="1">
                  <a:tcPr/>
                </a:tc>
                <a:tc vMerge="1">
                  <a:tcPr/>
                </a:tc>
                <a:tc>
                  <a:txBody>
                    <a:bodyPr/>
                    <a:lstStyle/>
                    <a:p>
                      <a:pPr algn="ctr">
                        <a:spcAft>
                          <a:spcPts val="0"/>
                        </a:spcAft>
                      </a:pPr>
                      <a:r>
                        <a:rPr lang="en-US" sz="1100" b="1" kern="0">
                          <a:effectLst/>
                          <a:latin typeface="+mn-ea"/>
                          <a:ea typeface="+mn-ea"/>
                        </a:rPr>
                        <a:t>1</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2</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3</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4</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5</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6</a:t>
                      </a:r>
                      <a:r>
                        <a:rPr lang="zh-CN" sz="1100" b="1" kern="0">
                          <a:effectLst/>
                          <a:latin typeface="+mn-ea"/>
                          <a:ea typeface="+mn-ea"/>
                        </a:rPr>
                        <a:t>（</a:t>
                      </a:r>
                      <a:r>
                        <a:rPr lang="en-US" sz="1100" b="1" kern="0">
                          <a:effectLst/>
                          <a:latin typeface="+mn-ea"/>
                          <a:ea typeface="+mn-ea"/>
                        </a:rPr>
                        <a:t>1-5</a:t>
                      </a:r>
                      <a:r>
                        <a:rPr lang="zh-CN"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dirty="0">
                          <a:effectLst/>
                          <a:latin typeface="+mn-ea"/>
                          <a:ea typeface="+mn-ea"/>
                        </a:rPr>
                        <a:t>7</a:t>
                      </a:r>
                      <a:r>
                        <a:rPr lang="zh-CN" sz="1100" b="1" kern="0" dirty="0">
                          <a:effectLst/>
                          <a:latin typeface="+mn-ea"/>
                          <a:ea typeface="+mn-ea"/>
                        </a:rPr>
                        <a:t>（</a:t>
                      </a:r>
                      <a:r>
                        <a:rPr lang="en-US" sz="1100" b="1" kern="0" dirty="0">
                          <a:effectLst/>
                          <a:latin typeface="+mn-ea"/>
                          <a:ea typeface="+mn-ea"/>
                        </a:rPr>
                        <a:t>2+4-5</a:t>
                      </a:r>
                      <a:r>
                        <a:rPr lang="zh-CN" sz="1100" b="1" kern="0" dirty="0">
                          <a:effectLst/>
                          <a:latin typeface="+mn-ea"/>
                          <a:ea typeface="+mn-ea"/>
                        </a:rPr>
                        <a:t>）</a:t>
                      </a:r>
                      <a:endParaRPr lang="zh-CN" sz="1100" b="1" kern="100" dirty="0">
                        <a:effectLst/>
                        <a:latin typeface="+mn-ea"/>
                        <a:ea typeface="+mn-ea"/>
                      </a:endParaRPr>
                    </a:p>
                  </a:txBody>
                  <a:tcPr marL="51238" marR="51238" marT="0" marB="0" anchor="ctr"/>
                </a:tc>
              </a:tr>
              <a:tr h="265042">
                <a:tc>
                  <a:txBody>
                    <a:bodyPr/>
                    <a:lstStyle/>
                    <a:p>
                      <a:pPr algn="ctr">
                        <a:spcAft>
                          <a:spcPts val="0"/>
                        </a:spcAft>
                      </a:pPr>
                      <a:r>
                        <a:rPr lang="en-US" sz="1100" b="1" kern="0" dirty="0">
                          <a:effectLst/>
                          <a:latin typeface="+mn-ea"/>
                          <a:ea typeface="+mn-ea"/>
                        </a:rPr>
                        <a:t>1</a:t>
                      </a:r>
                      <a:endParaRPr lang="zh-CN" sz="1100" b="1" kern="100" dirty="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一、工资薪金支出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80222">
                <a:tc>
                  <a:txBody>
                    <a:bodyPr/>
                    <a:lstStyle/>
                    <a:p>
                      <a:pPr algn="ctr">
                        <a:spcAft>
                          <a:spcPts val="0"/>
                        </a:spcAft>
                      </a:pPr>
                      <a:r>
                        <a:rPr lang="en-US" sz="1100" b="1" kern="0">
                          <a:effectLst/>
                          <a:latin typeface="+mn-ea"/>
                          <a:ea typeface="+mn-ea"/>
                        </a:rPr>
                        <a:t>2</a:t>
                      </a:r>
                      <a:endParaRPr lang="zh-CN" sz="1100" b="1" kern="100">
                        <a:effectLst/>
                        <a:latin typeface="+mn-ea"/>
                        <a:ea typeface="+mn-ea"/>
                      </a:endParaRPr>
                    </a:p>
                  </a:txBody>
                  <a:tcPr marL="51238" marR="51238" marT="0" marB="0" anchor="ctr"/>
                </a:tc>
                <a:tc>
                  <a:txBody>
                    <a:bodyPr/>
                    <a:lstStyle/>
                    <a:p>
                      <a:pPr indent="254000" algn="l">
                        <a:spcAft>
                          <a:spcPts val="0"/>
                        </a:spcAft>
                      </a:pPr>
                      <a:r>
                        <a:rPr lang="zh-CN" sz="1100" b="1" kern="0">
                          <a:effectLst/>
                          <a:latin typeface="+mn-ea"/>
                          <a:ea typeface="+mn-ea"/>
                        </a:rPr>
                        <a:t>其中：股权激励</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3</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二、职工福利费支出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4</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三、职工教育经费支出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r>
              <a:tr h="280222">
                <a:tc>
                  <a:txBody>
                    <a:bodyPr/>
                    <a:lstStyle/>
                    <a:p>
                      <a:pPr algn="ctr">
                        <a:spcAft>
                          <a:spcPts val="0"/>
                        </a:spcAft>
                      </a:pPr>
                      <a:r>
                        <a:rPr lang="en-US" sz="1100" b="1" kern="0">
                          <a:effectLst/>
                          <a:latin typeface="+mn-ea"/>
                          <a:ea typeface="+mn-ea"/>
                        </a:rPr>
                        <a:t>5</a:t>
                      </a:r>
                      <a:endParaRPr lang="zh-CN" sz="1100" b="1" kern="100">
                        <a:effectLst/>
                        <a:latin typeface="+mn-ea"/>
                        <a:ea typeface="+mn-ea"/>
                      </a:endParaRPr>
                    </a:p>
                  </a:txBody>
                  <a:tcPr marL="51238" marR="51238" marT="0" marB="0" anchor="ctr"/>
                </a:tc>
                <a:tc>
                  <a:txBody>
                    <a:bodyPr/>
                    <a:lstStyle/>
                    <a:p>
                      <a:pPr indent="254000" algn="l">
                        <a:spcAft>
                          <a:spcPts val="0"/>
                        </a:spcAft>
                      </a:pPr>
                      <a:r>
                        <a:rPr lang="zh-CN" sz="1100" b="1" kern="0">
                          <a:effectLst/>
                          <a:latin typeface="+mn-ea"/>
                          <a:ea typeface="+mn-ea"/>
                        </a:rPr>
                        <a:t>其中：按税收规定比例扣除的职工教育经费</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r>
              <a:tr h="280222">
                <a:tc>
                  <a:txBody>
                    <a:bodyPr/>
                    <a:lstStyle/>
                    <a:p>
                      <a:pPr algn="ctr">
                        <a:spcAft>
                          <a:spcPts val="0"/>
                        </a:spcAft>
                      </a:pPr>
                      <a:r>
                        <a:rPr lang="en-US" sz="1100" b="1" kern="0">
                          <a:effectLst/>
                          <a:latin typeface="+mn-ea"/>
                          <a:ea typeface="+mn-ea"/>
                        </a:rPr>
                        <a:t>6</a:t>
                      </a:r>
                      <a:endParaRPr lang="zh-CN" sz="1100" b="1" kern="100">
                        <a:effectLst/>
                        <a:latin typeface="+mn-ea"/>
                        <a:ea typeface="+mn-ea"/>
                      </a:endParaRPr>
                    </a:p>
                  </a:txBody>
                  <a:tcPr marL="51238" marR="51238" marT="0" marB="0" anchor="ctr"/>
                </a:tc>
                <a:tc>
                  <a:txBody>
                    <a:bodyPr/>
                    <a:lstStyle/>
                    <a:p>
                      <a:pPr indent="635000" algn="l">
                        <a:spcAft>
                          <a:spcPts val="0"/>
                        </a:spcAft>
                      </a:pPr>
                      <a:r>
                        <a:rPr lang="zh-CN" sz="1100" b="1" kern="0">
                          <a:effectLst/>
                          <a:latin typeface="+mn-ea"/>
                          <a:ea typeface="+mn-ea"/>
                        </a:rPr>
                        <a:t>按税收规定全额扣除的职工培训费用</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7</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四、工会经费支出</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8</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五、各类基本社会保障性缴款</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9</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六、住房公积金</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10</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七、补充养老保险</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11</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八、补充医疗保险</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12</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九、其他</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r>
              <a:tr h="265042">
                <a:tc>
                  <a:txBody>
                    <a:bodyPr/>
                    <a:lstStyle/>
                    <a:p>
                      <a:pPr algn="ctr">
                        <a:spcAft>
                          <a:spcPts val="0"/>
                        </a:spcAft>
                      </a:pPr>
                      <a:r>
                        <a:rPr lang="en-US" sz="1100" b="1" kern="0">
                          <a:effectLst/>
                          <a:latin typeface="+mn-ea"/>
                          <a:ea typeface="+mn-ea"/>
                        </a:rPr>
                        <a:t>13</a:t>
                      </a:r>
                      <a:endParaRPr lang="zh-CN" sz="1100" b="1" kern="100">
                        <a:effectLst/>
                        <a:latin typeface="+mn-ea"/>
                        <a:ea typeface="+mn-ea"/>
                      </a:endParaRPr>
                    </a:p>
                  </a:txBody>
                  <a:tcPr marL="51238" marR="51238" marT="0" marB="0" anchor="ctr"/>
                </a:tc>
                <a:tc>
                  <a:txBody>
                    <a:bodyPr/>
                    <a:lstStyle/>
                    <a:p>
                      <a:pPr algn="l">
                        <a:spcAft>
                          <a:spcPts val="0"/>
                        </a:spcAft>
                      </a:pPr>
                      <a:r>
                        <a:rPr lang="zh-CN" sz="1100" b="1" kern="0">
                          <a:effectLst/>
                          <a:latin typeface="+mn-ea"/>
                          <a:ea typeface="+mn-ea"/>
                        </a:rPr>
                        <a:t>合计（</a:t>
                      </a:r>
                      <a:r>
                        <a:rPr lang="en-US" sz="1100" b="1" kern="0">
                          <a:effectLst/>
                          <a:latin typeface="+mn-ea"/>
                          <a:ea typeface="+mn-ea"/>
                        </a:rPr>
                        <a:t>1+3+4+7+8+9+10+11+12</a:t>
                      </a:r>
                      <a:r>
                        <a:rPr lang="zh-CN"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51238" marR="51238" marT="0" marB="0" anchor="ctr"/>
                </a:tc>
                <a:tc>
                  <a:txBody>
                    <a:bodyPr/>
                    <a:lstStyle/>
                    <a:p>
                      <a:pPr algn="ctr">
                        <a:spcAft>
                          <a:spcPts val="0"/>
                        </a:spcAft>
                      </a:pPr>
                      <a:r>
                        <a:rPr lang="en-US" sz="1100" b="1" kern="0" dirty="0">
                          <a:effectLst/>
                          <a:latin typeface="+mn-ea"/>
                          <a:ea typeface="+mn-ea"/>
                        </a:rPr>
                        <a:t> </a:t>
                      </a:r>
                      <a:endParaRPr lang="zh-CN" sz="1100" b="1" kern="100" dirty="0">
                        <a:effectLst/>
                        <a:latin typeface="+mn-ea"/>
                        <a:ea typeface="+mn-ea"/>
                      </a:endParaRPr>
                    </a:p>
                  </a:txBody>
                  <a:tcPr marL="51238" marR="51238" marT="0" marB="0"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339752" y="2128261"/>
            <a:ext cx="6696744" cy="923330"/>
          </a:xfrm>
          <a:prstGeom prst="rect">
            <a:avLst/>
          </a:prstGeom>
          <a:noFill/>
          <a:ln w="9525">
            <a:noFill/>
            <a:miter lim="800000"/>
          </a:ln>
        </p:spPr>
        <p:txBody>
          <a:bodyPr wrap="square">
            <a:spAutoFit/>
          </a:bodyPr>
          <a:lstStyle/>
          <a:p>
            <a:pPr marL="0" lvl="1" algn="ctr">
              <a:lnSpc>
                <a:spcPct val="150000"/>
              </a:lnSpc>
            </a:pPr>
            <a:r>
              <a:rPr lang="zh-CN" altLang="en-US" sz="3600" dirty="0" smtClean="0">
                <a:solidFill>
                  <a:schemeClr val="bg1"/>
                </a:solidFill>
                <a:latin typeface="微软雅黑" panose="020B0503020204020204" pitchFamily="34" charset="-122"/>
                <a:ea typeface="微软雅黑" panose="020B0503020204020204" pitchFamily="34" charset="-122"/>
              </a:rPr>
              <a:t>坏账损失的税前扣除政策</a:t>
            </a:r>
            <a:endParaRPr lang="zh-CN" altLang="en-US" sz="36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123728"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27933" y="3224893"/>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07</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
        <p:nvSpPr>
          <p:cNvPr id="75" name="文本框 38"/>
          <p:cNvSpPr txBox="1"/>
          <p:nvPr/>
        </p:nvSpPr>
        <p:spPr>
          <a:xfrm>
            <a:off x="35497" y="149860"/>
            <a:ext cx="1239920"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关于企业资产损失税前扣除政策的通知</a:t>
            </a:r>
            <a:br>
              <a:rPr lang="zh-CN" altLang="en-US" b="1" dirty="0">
                <a:solidFill>
                  <a:srgbClr val="FF0000"/>
                </a:solidFill>
              </a:rPr>
            </a:br>
            <a:r>
              <a:rPr lang="zh-CN" altLang="en-US" b="1" dirty="0">
                <a:solidFill>
                  <a:srgbClr val="FF0000"/>
                </a:solidFill>
              </a:rPr>
              <a:t>财税</a:t>
            </a:r>
            <a:r>
              <a:rPr lang="en-US" altLang="zh-CN" b="1" dirty="0">
                <a:solidFill>
                  <a:srgbClr val="FF0000"/>
                </a:solidFill>
              </a:rPr>
              <a:t>[2009]57</a:t>
            </a:r>
            <a:r>
              <a:rPr lang="zh-CN" altLang="en-US" b="1" dirty="0">
                <a:solidFill>
                  <a:srgbClr val="FF0000"/>
                </a:solidFill>
              </a:rPr>
              <a:t>号 </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3000"/>
              </a:lnSpc>
              <a:spcAft>
                <a:spcPts val="0"/>
              </a:spcAft>
            </a:pPr>
            <a:r>
              <a:rPr lang="zh-CN" altLang="en-US" sz="1400" dirty="0" smtClean="0">
                <a:latin typeface="+mn-ea"/>
              </a:rPr>
              <a:t>       企业</a:t>
            </a:r>
            <a:r>
              <a:rPr lang="zh-CN" altLang="en-US" sz="1400" dirty="0">
                <a:latin typeface="+mn-ea"/>
              </a:rPr>
              <a:t>除贷款类债权外的应收、预付账款符合下列条件之一的，减除可收回金额后确认的无法收回的应收、预付款项，可以作为坏账损失在计算应纳税所得额时扣除：</a:t>
            </a:r>
            <a:endParaRPr lang="zh-CN" altLang="en-US" sz="1400" dirty="0">
              <a:latin typeface="+mn-ea"/>
            </a:endParaRPr>
          </a:p>
          <a:p>
            <a:pPr lvl="0">
              <a:lnSpc>
                <a:spcPts val="3000"/>
              </a:lnSpc>
              <a:spcAft>
                <a:spcPts val="0"/>
              </a:spcAft>
            </a:pPr>
            <a:r>
              <a:rPr lang="zh-CN" altLang="en-US" sz="1400" dirty="0">
                <a:latin typeface="+mn-ea"/>
              </a:rPr>
              <a:t>　　</a:t>
            </a:r>
            <a:r>
              <a:rPr lang="en-US" altLang="en-US" sz="1400" dirty="0">
                <a:latin typeface="+mn-ea"/>
              </a:rPr>
              <a:t>(</a:t>
            </a:r>
            <a:r>
              <a:rPr lang="zh-CN" altLang="en-US" sz="1400" dirty="0">
                <a:latin typeface="+mn-ea"/>
              </a:rPr>
              <a:t>一</a:t>
            </a:r>
            <a:r>
              <a:rPr lang="en-US" altLang="en-US" sz="1400" dirty="0">
                <a:latin typeface="+mn-ea"/>
              </a:rPr>
              <a:t>)</a:t>
            </a:r>
            <a:r>
              <a:rPr lang="zh-CN" altLang="en-US" sz="1400" dirty="0">
                <a:latin typeface="+mn-ea"/>
              </a:rPr>
              <a:t>债务人依法宣告破产、关闭、解散、被撤销，或者被依法注销、吊销营业执照，其清算财产不足清偿的</a:t>
            </a:r>
            <a:r>
              <a:rPr lang="en-US" altLang="en-US" sz="1400" dirty="0">
                <a:latin typeface="+mn-ea"/>
              </a:rPr>
              <a:t>;</a:t>
            </a:r>
            <a:endParaRPr lang="zh-CN" altLang="en-US" sz="1400" dirty="0">
              <a:latin typeface="+mn-ea"/>
            </a:endParaRPr>
          </a:p>
          <a:p>
            <a:pPr lvl="0">
              <a:lnSpc>
                <a:spcPts val="3000"/>
              </a:lnSpc>
              <a:spcAft>
                <a:spcPts val="0"/>
              </a:spcAft>
            </a:pPr>
            <a:r>
              <a:rPr lang="zh-CN" altLang="en-US" sz="1400" dirty="0">
                <a:latin typeface="+mn-ea"/>
              </a:rPr>
              <a:t>　　</a:t>
            </a:r>
            <a:r>
              <a:rPr lang="en-US" altLang="en-US" sz="1400" dirty="0">
                <a:latin typeface="+mn-ea"/>
              </a:rPr>
              <a:t>(</a:t>
            </a:r>
            <a:r>
              <a:rPr lang="zh-CN" altLang="en-US" sz="1400" dirty="0">
                <a:latin typeface="+mn-ea"/>
              </a:rPr>
              <a:t>二</a:t>
            </a:r>
            <a:r>
              <a:rPr lang="en-US" altLang="en-US" sz="1400" dirty="0">
                <a:latin typeface="+mn-ea"/>
              </a:rPr>
              <a:t>)</a:t>
            </a:r>
            <a:r>
              <a:rPr lang="zh-CN" altLang="en-US" sz="1400" dirty="0">
                <a:latin typeface="+mn-ea"/>
              </a:rPr>
              <a:t>债务人死亡，或者依法被宣告失踪、死亡，其财产或者遗产不足清偿的</a:t>
            </a:r>
            <a:r>
              <a:rPr lang="en-US" altLang="en-US" sz="1400" dirty="0">
                <a:latin typeface="+mn-ea"/>
              </a:rPr>
              <a:t>;</a:t>
            </a:r>
            <a:endParaRPr lang="zh-CN" altLang="en-US" sz="1400" dirty="0">
              <a:latin typeface="+mn-ea"/>
            </a:endParaRPr>
          </a:p>
          <a:p>
            <a:pPr lvl="0">
              <a:lnSpc>
                <a:spcPts val="3000"/>
              </a:lnSpc>
              <a:spcAft>
                <a:spcPts val="0"/>
              </a:spcAft>
            </a:pPr>
            <a:r>
              <a:rPr lang="zh-CN" altLang="en-US" sz="1400" dirty="0">
                <a:latin typeface="+mn-ea"/>
              </a:rPr>
              <a:t>　　</a:t>
            </a:r>
            <a:r>
              <a:rPr lang="en-US" altLang="en-US" sz="1400" dirty="0">
                <a:latin typeface="+mn-ea"/>
              </a:rPr>
              <a:t>(</a:t>
            </a:r>
            <a:r>
              <a:rPr lang="zh-CN" altLang="en-US" sz="1400" dirty="0">
                <a:latin typeface="+mn-ea"/>
              </a:rPr>
              <a:t>三</a:t>
            </a:r>
            <a:r>
              <a:rPr lang="en-US" altLang="en-US" sz="1400" dirty="0">
                <a:latin typeface="+mn-ea"/>
              </a:rPr>
              <a:t>)</a:t>
            </a:r>
            <a:r>
              <a:rPr lang="zh-CN" altLang="en-US" sz="1400" dirty="0">
                <a:latin typeface="+mn-ea"/>
              </a:rPr>
              <a:t>债务人逾期</a:t>
            </a:r>
            <a:r>
              <a:rPr lang="en-US" altLang="en-US" sz="1400" dirty="0">
                <a:latin typeface="+mn-ea"/>
              </a:rPr>
              <a:t>3</a:t>
            </a:r>
            <a:r>
              <a:rPr lang="zh-CN" altLang="en-US" sz="1400" dirty="0">
                <a:latin typeface="+mn-ea"/>
              </a:rPr>
              <a:t>年以上未清偿，且有确凿证据证明已无力清偿债务的</a:t>
            </a:r>
            <a:r>
              <a:rPr lang="en-US" altLang="en-US" sz="1400" dirty="0">
                <a:latin typeface="+mn-ea"/>
              </a:rPr>
              <a:t>;</a:t>
            </a:r>
            <a:endParaRPr lang="zh-CN" altLang="en-US" sz="1400" dirty="0">
              <a:latin typeface="+mn-ea"/>
            </a:endParaRPr>
          </a:p>
          <a:p>
            <a:pPr lvl="0">
              <a:lnSpc>
                <a:spcPts val="3000"/>
              </a:lnSpc>
              <a:spcAft>
                <a:spcPts val="0"/>
              </a:spcAft>
            </a:pPr>
            <a:r>
              <a:rPr lang="zh-CN" altLang="en-US" sz="1400" dirty="0">
                <a:latin typeface="+mn-ea"/>
              </a:rPr>
              <a:t>　　</a:t>
            </a:r>
            <a:r>
              <a:rPr lang="en-US" altLang="en-US" sz="1400" dirty="0">
                <a:latin typeface="+mn-ea"/>
              </a:rPr>
              <a:t>(</a:t>
            </a:r>
            <a:r>
              <a:rPr lang="zh-CN" altLang="en-US" sz="1400" dirty="0">
                <a:latin typeface="+mn-ea"/>
              </a:rPr>
              <a:t>四</a:t>
            </a:r>
            <a:r>
              <a:rPr lang="en-US" altLang="en-US" sz="1400" dirty="0">
                <a:latin typeface="+mn-ea"/>
              </a:rPr>
              <a:t>)</a:t>
            </a:r>
            <a:r>
              <a:rPr lang="zh-CN" altLang="en-US" sz="1400" dirty="0">
                <a:latin typeface="+mn-ea"/>
              </a:rPr>
              <a:t>与债务人达成债务重组协议或法院批准破产重整计划后，无法追偿的</a:t>
            </a:r>
            <a:r>
              <a:rPr lang="en-US" altLang="en-US" sz="1400" dirty="0">
                <a:latin typeface="+mn-ea"/>
              </a:rPr>
              <a:t>;</a:t>
            </a:r>
            <a:endParaRPr lang="zh-CN" altLang="en-US" sz="1400" dirty="0">
              <a:latin typeface="+mn-ea"/>
            </a:endParaRPr>
          </a:p>
          <a:p>
            <a:pPr lvl="0">
              <a:lnSpc>
                <a:spcPts val="3000"/>
              </a:lnSpc>
              <a:spcAft>
                <a:spcPts val="0"/>
              </a:spcAft>
            </a:pPr>
            <a:r>
              <a:rPr lang="zh-CN" altLang="en-US" sz="1400" dirty="0">
                <a:latin typeface="+mn-ea"/>
              </a:rPr>
              <a:t>　　</a:t>
            </a:r>
            <a:r>
              <a:rPr lang="en-US" altLang="en-US" sz="1400" dirty="0">
                <a:latin typeface="+mn-ea"/>
              </a:rPr>
              <a:t>(</a:t>
            </a:r>
            <a:r>
              <a:rPr lang="zh-CN" altLang="en-US" sz="1400" dirty="0">
                <a:latin typeface="+mn-ea"/>
              </a:rPr>
              <a:t>五</a:t>
            </a:r>
            <a:r>
              <a:rPr lang="en-US" altLang="en-US" sz="1400" dirty="0">
                <a:latin typeface="+mn-ea"/>
              </a:rPr>
              <a:t>)</a:t>
            </a:r>
            <a:r>
              <a:rPr lang="zh-CN" altLang="en-US" sz="1400" dirty="0">
                <a:latin typeface="+mn-ea"/>
              </a:rPr>
              <a:t>因自然灾害、战争等不可抗力导致无法收回的</a:t>
            </a:r>
            <a:r>
              <a:rPr lang="en-US" altLang="en-US" sz="1400" dirty="0">
                <a:latin typeface="+mn-ea"/>
              </a:rPr>
              <a:t>;</a:t>
            </a:r>
            <a:endParaRPr lang="zh-CN" altLang="en-US" sz="1400" dirty="0">
              <a:latin typeface="+mn-ea"/>
            </a:endParaRPr>
          </a:p>
          <a:p>
            <a:pPr lvl="0">
              <a:lnSpc>
                <a:spcPts val="3000"/>
              </a:lnSpc>
              <a:spcAft>
                <a:spcPts val="0"/>
              </a:spcAft>
            </a:pPr>
            <a:r>
              <a:rPr lang="zh-CN" altLang="en-US" sz="1400" dirty="0">
                <a:latin typeface="+mn-ea"/>
              </a:rPr>
              <a:t>　　</a:t>
            </a:r>
            <a:r>
              <a:rPr lang="en-US" altLang="en-US" sz="1400" dirty="0">
                <a:latin typeface="+mn-ea"/>
              </a:rPr>
              <a:t>(</a:t>
            </a:r>
            <a:r>
              <a:rPr lang="zh-CN" altLang="en-US" sz="1400" dirty="0">
                <a:latin typeface="+mn-ea"/>
              </a:rPr>
              <a:t>六</a:t>
            </a:r>
            <a:r>
              <a:rPr lang="en-US" altLang="en-US" sz="1400" dirty="0">
                <a:latin typeface="+mn-ea"/>
              </a:rPr>
              <a:t>)</a:t>
            </a:r>
            <a:r>
              <a:rPr lang="zh-CN" altLang="en-US" sz="1400" dirty="0">
                <a:latin typeface="+mn-ea"/>
              </a:rPr>
              <a:t>国务院财政、税务主管部门规定的其他条件</a:t>
            </a:r>
            <a:r>
              <a:rPr lang="zh-CN" altLang="en-US" sz="1400" dirty="0" smtClean="0">
                <a:latin typeface="+mn-ea"/>
              </a:rPr>
              <a:t>。</a:t>
            </a:r>
            <a:endParaRPr lang="zh-CN" altLang="en-US" sz="1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企业资产损失所得税税前扣除管理办法</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2011 </a:t>
            </a:r>
            <a:r>
              <a:rPr lang="zh-CN" altLang="en-US" b="1" dirty="0">
                <a:solidFill>
                  <a:srgbClr val="FF0000"/>
                </a:solidFill>
              </a:rPr>
              <a:t>年 第 </a:t>
            </a:r>
            <a:r>
              <a:rPr lang="en-US" altLang="zh-CN" b="1" dirty="0">
                <a:solidFill>
                  <a:srgbClr val="FF0000"/>
                </a:solidFill>
              </a:rPr>
              <a:t>25 </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1400" dirty="0" smtClean="0">
                <a:latin typeface="+mn-ea"/>
              </a:rPr>
              <a:t>        </a:t>
            </a:r>
            <a:r>
              <a:rPr lang="zh-CN" altLang="en-US" sz="2000" dirty="0" smtClean="0">
                <a:latin typeface="+mn-ea"/>
              </a:rPr>
              <a:t>第二十二</a:t>
            </a:r>
            <a:r>
              <a:rPr lang="zh-CN" altLang="en-US" sz="2000" dirty="0">
                <a:latin typeface="+mn-ea"/>
              </a:rPr>
              <a:t>条  企业企业应收及预付款项坏账损失应依据以下相关证据材料确认：</a:t>
            </a:r>
            <a:endParaRPr lang="zh-CN" altLang="en-US" sz="2000" dirty="0">
              <a:latin typeface="+mn-ea"/>
            </a:endParaRPr>
          </a:p>
          <a:p>
            <a:pPr lvl="0">
              <a:lnSpc>
                <a:spcPct val="150000"/>
              </a:lnSpc>
            </a:pPr>
            <a:r>
              <a:rPr lang="zh-CN" altLang="en-US" sz="2000" dirty="0">
                <a:latin typeface="+mn-ea"/>
              </a:rPr>
              <a:t>　　（一）相关事项合同、协议或说明；</a:t>
            </a:r>
            <a:endParaRPr lang="zh-CN" altLang="en-US" sz="2000" dirty="0">
              <a:latin typeface="+mn-ea"/>
            </a:endParaRPr>
          </a:p>
          <a:p>
            <a:pPr lvl="0">
              <a:lnSpc>
                <a:spcPct val="150000"/>
              </a:lnSpc>
            </a:pPr>
            <a:r>
              <a:rPr lang="zh-CN" altLang="en-US" sz="2000" dirty="0">
                <a:latin typeface="+mn-ea"/>
              </a:rPr>
              <a:t>　　（二）属于债务人破产清算的，应有人民法院的破产、清算公告；</a:t>
            </a:r>
            <a:endParaRPr lang="zh-CN" altLang="en-US" sz="2000" dirty="0">
              <a:latin typeface="+mn-ea"/>
            </a:endParaRPr>
          </a:p>
          <a:p>
            <a:pPr lvl="0">
              <a:lnSpc>
                <a:spcPct val="150000"/>
              </a:lnSpc>
            </a:pPr>
            <a:r>
              <a:rPr lang="zh-CN" altLang="en-US" sz="2000" dirty="0">
                <a:latin typeface="+mn-ea"/>
              </a:rPr>
              <a:t>　　（三）属于诉讼案件的，应出具人民法院的判决书或裁决书或仲裁机构的仲裁书，或者被法院裁定终（中）止执行的法律文书；</a:t>
            </a:r>
            <a:endParaRPr lang="zh-CN" altLang="en-US" sz="2000" dirty="0">
              <a:latin typeface="+mn-ea"/>
            </a:endParaRPr>
          </a:p>
          <a:p>
            <a:pPr lvl="0">
              <a:lnSpc>
                <a:spcPct val="150000"/>
              </a:lnSpc>
            </a:pPr>
            <a:r>
              <a:rPr lang="zh-CN" altLang="en-US" sz="2000" dirty="0">
                <a:latin typeface="+mn-ea"/>
              </a:rPr>
              <a:t>　　（四）属于债务人停止营业的，应有工商部门注销、吊销营业执照证明</a:t>
            </a:r>
            <a:r>
              <a:rPr lang="zh-CN" altLang="en-US" sz="2000" dirty="0" smtClean="0">
                <a:latin typeface="+mn-ea"/>
              </a:rPr>
              <a:t>；</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企业资产损失所得税税前扣除管理办法</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2011 </a:t>
            </a:r>
            <a:r>
              <a:rPr lang="zh-CN" altLang="en-US" b="1" dirty="0">
                <a:solidFill>
                  <a:srgbClr val="FF0000"/>
                </a:solidFill>
              </a:rPr>
              <a:t>年 第 </a:t>
            </a:r>
            <a:r>
              <a:rPr lang="en-US" altLang="zh-CN" b="1" dirty="0">
                <a:solidFill>
                  <a:srgbClr val="FF0000"/>
                </a:solidFill>
              </a:rPr>
              <a:t>25 </a:t>
            </a:r>
            <a:r>
              <a:rPr lang="zh-CN" altLang="en-US" b="1" dirty="0">
                <a:solidFill>
                  <a:srgbClr val="FF0000"/>
                </a:solidFill>
              </a:rPr>
              <a:t>号</a:t>
            </a:r>
            <a:endParaRPr lang="zh-CN" altLang="en-US" b="1" dirty="0">
              <a:solidFill>
                <a:srgbClr val="FF0000"/>
              </a:solidFill>
            </a:endParaRPr>
          </a:p>
        </p:txBody>
      </p:sp>
      <p:sp>
        <p:nvSpPr>
          <p:cNvPr id="10" name="文本框 38"/>
          <p:cNvSpPr txBox="1"/>
          <p:nvPr/>
        </p:nvSpPr>
        <p:spPr>
          <a:xfrm>
            <a:off x="7524328" y="4603428"/>
            <a:ext cx="1619672" cy="3691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smtClean="0">
                <a:ln>
                  <a:noFill/>
                </a:ln>
                <a:solidFill>
                  <a:srgbClr val="3F80BC"/>
                </a:solidFill>
                <a:effectLst>
                  <a:outerShdw blurRad="38100" dist="25400" dir="5400000" algn="ctr" rotWithShape="0">
                    <a:srgbClr val="6E747A">
                      <a:alpha val="43000"/>
                    </a:srgbClr>
                  </a:outerShdw>
                </a:effectLst>
                <a:uLnTx/>
                <a:uFillTx/>
              </a:rPr>
              <a:t>博誉财税</a:t>
            </a: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000" dirty="0" smtClean="0">
                <a:latin typeface="+mn-ea"/>
              </a:rPr>
              <a:t>        第二十二</a:t>
            </a:r>
            <a:r>
              <a:rPr lang="zh-CN" altLang="en-US" sz="2000" dirty="0">
                <a:latin typeface="+mn-ea"/>
              </a:rPr>
              <a:t>条  企业企业应收及预付款项坏账损失应依据以下相关证据材料确认：</a:t>
            </a:r>
            <a:endParaRPr lang="zh-CN" altLang="en-US" sz="2000" dirty="0">
              <a:latin typeface="+mn-ea"/>
            </a:endParaRPr>
          </a:p>
          <a:p>
            <a:pPr lvl="0">
              <a:lnSpc>
                <a:spcPct val="150000"/>
              </a:lnSpc>
            </a:pPr>
            <a:r>
              <a:rPr lang="zh-CN" altLang="en-US" sz="2000" dirty="0">
                <a:latin typeface="+mn-ea"/>
              </a:rPr>
              <a:t>　　</a:t>
            </a:r>
            <a:r>
              <a:rPr lang="zh-CN" altLang="en-US" sz="2000" dirty="0" smtClean="0">
                <a:latin typeface="+mn-ea"/>
              </a:rPr>
              <a:t>（</a:t>
            </a:r>
            <a:r>
              <a:rPr lang="zh-CN" altLang="en-US" sz="2000" dirty="0">
                <a:latin typeface="+mn-ea"/>
              </a:rPr>
              <a:t>五）属于债务人死亡、失踪的，应有公安机关等有关部门对债务人个人的死亡、失踪证明；</a:t>
            </a:r>
            <a:endParaRPr lang="zh-CN" altLang="en-US" sz="2000" dirty="0">
              <a:latin typeface="+mn-ea"/>
            </a:endParaRPr>
          </a:p>
          <a:p>
            <a:pPr lvl="0">
              <a:lnSpc>
                <a:spcPct val="150000"/>
              </a:lnSpc>
            </a:pPr>
            <a:r>
              <a:rPr lang="zh-CN" altLang="en-US" sz="2000" dirty="0">
                <a:latin typeface="+mn-ea"/>
              </a:rPr>
              <a:t>　　（六）属于债务重组的，应有债务重组协议及其债务人重组收益纳税情况说明；</a:t>
            </a:r>
            <a:endParaRPr lang="zh-CN" altLang="en-US" sz="2000" dirty="0">
              <a:latin typeface="+mn-ea"/>
            </a:endParaRPr>
          </a:p>
          <a:p>
            <a:pPr lvl="0">
              <a:lnSpc>
                <a:spcPct val="150000"/>
              </a:lnSpc>
            </a:pPr>
            <a:r>
              <a:rPr lang="zh-CN" altLang="en-US" sz="2000" dirty="0">
                <a:latin typeface="+mn-ea"/>
              </a:rPr>
              <a:t>　　（七）属于自然灾害、战争等不可抗力而无法收回的，应有债务人受灾情况说明以及放弃债权申明。　</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企业资产损失所得税税前扣除管理办法</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2011 </a:t>
            </a:r>
            <a:r>
              <a:rPr lang="zh-CN" altLang="en-US" b="1" dirty="0">
                <a:solidFill>
                  <a:srgbClr val="FF0000"/>
                </a:solidFill>
              </a:rPr>
              <a:t>年 第 </a:t>
            </a:r>
            <a:r>
              <a:rPr lang="en-US" altLang="zh-CN" b="1" dirty="0">
                <a:solidFill>
                  <a:srgbClr val="FF0000"/>
                </a:solidFill>
              </a:rPr>
              <a:t>25 </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107504" y="1043577"/>
            <a:ext cx="8856984"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000" dirty="0" smtClean="0">
                <a:latin typeface="+mn-ea"/>
              </a:rPr>
              <a:t>       </a:t>
            </a:r>
            <a:r>
              <a:rPr lang="zh-CN" altLang="en-US" sz="2200" dirty="0" smtClean="0">
                <a:latin typeface="+mn-ea"/>
              </a:rPr>
              <a:t>第二十三</a:t>
            </a:r>
            <a:r>
              <a:rPr lang="zh-CN" altLang="en-US" sz="2200" dirty="0">
                <a:latin typeface="+mn-ea"/>
              </a:rPr>
              <a:t>条　企业逾期三年以上的应收款项在会计上已作为损失处理的，可以作为坏账损失，但应说明情况，并出具专项报告。</a:t>
            </a:r>
            <a:endParaRPr lang="zh-CN" altLang="en-US" sz="2200" dirty="0">
              <a:latin typeface="+mn-ea"/>
            </a:endParaRPr>
          </a:p>
          <a:p>
            <a:pPr lvl="0">
              <a:lnSpc>
                <a:spcPct val="200000"/>
              </a:lnSpc>
            </a:pPr>
            <a:r>
              <a:rPr lang="zh-CN" altLang="en-US" sz="2200" dirty="0">
                <a:latin typeface="+mn-ea"/>
              </a:rPr>
              <a:t>　　第二十四条　企业逾期一年以上，单笔数额不超过五万或者不超过企业年度收入总额万分之一的应收款项，会计上已经作为损失处理的，可以作为坏账损失，但应说明情况，并出具专项报告</a:t>
            </a:r>
            <a:r>
              <a:rPr lang="zh-CN" altLang="en-US" sz="2200" dirty="0" smtClean="0">
                <a:latin typeface="+mn-ea"/>
              </a:rPr>
              <a:t>。</a:t>
            </a:r>
            <a:endParaRPr lang="zh-CN" altLang="en-US" sz="2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036496"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000" dirty="0" smtClean="0">
                <a:latin typeface="+mn-ea"/>
                <a:ea typeface="+mn-ea"/>
                <a:cs typeface="宋体" panose="02010600030101010101" pitchFamily="2" charset="-122"/>
              </a:rPr>
              <a:t>A105090                  </a:t>
            </a:r>
            <a:r>
              <a:rPr lang="zh-CN" altLang="en-US" sz="2000" dirty="0" smtClean="0">
                <a:latin typeface="+mn-ea"/>
                <a:ea typeface="+mn-ea"/>
                <a:cs typeface="宋体" panose="02010600030101010101" pitchFamily="2" charset="-122"/>
              </a:rPr>
              <a:t>资产</a:t>
            </a:r>
            <a:r>
              <a:rPr lang="zh-CN" altLang="en-US" sz="2000" dirty="0">
                <a:latin typeface="+mn-ea"/>
                <a:ea typeface="+mn-ea"/>
                <a:cs typeface="宋体" panose="02010600030101010101" pitchFamily="2" charset="-122"/>
              </a:rPr>
              <a:t>损失税前扣除及纳税调整明细表</a:t>
            </a:r>
            <a:endParaRPr kumimoji="0" lang="zh-CN" altLang="en-US" sz="28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4" name="表格 3"/>
          <p:cNvGraphicFramePr>
            <a:graphicFrameLocks noGrp="1"/>
          </p:cNvGraphicFramePr>
          <p:nvPr/>
        </p:nvGraphicFramePr>
        <p:xfrm>
          <a:off x="35494" y="771550"/>
          <a:ext cx="9001002" cy="4320480"/>
        </p:xfrm>
        <a:graphic>
          <a:graphicData uri="http://schemas.openxmlformats.org/drawingml/2006/table">
            <a:tbl>
              <a:tblPr>
                <a:tableStyleId>{5C22544A-7EE6-4342-B048-85BDC9FD1C3A}</a:tableStyleId>
              </a:tblPr>
              <a:tblGrid>
                <a:gridCol w="309333"/>
                <a:gridCol w="3183269"/>
                <a:gridCol w="1042129"/>
                <a:gridCol w="959725"/>
                <a:gridCol w="687500"/>
                <a:gridCol w="687500"/>
                <a:gridCol w="687500"/>
                <a:gridCol w="722023"/>
                <a:gridCol w="722023"/>
              </a:tblGrid>
              <a:tr h="425498">
                <a:tc rowSpan="2">
                  <a:txBody>
                    <a:bodyPr/>
                    <a:lstStyle/>
                    <a:p>
                      <a:pPr algn="ctr" fontAlgn="ctr">
                        <a:spcAft>
                          <a:spcPts val="0"/>
                        </a:spcAft>
                      </a:pPr>
                      <a:r>
                        <a:rPr lang="zh-CN" sz="1000" b="1" kern="0" dirty="0">
                          <a:effectLst/>
                          <a:latin typeface="+mn-ea"/>
                          <a:ea typeface="+mn-ea"/>
                        </a:rPr>
                        <a:t>行次</a:t>
                      </a:r>
                      <a:endParaRPr lang="zh-CN" sz="1000" b="1" kern="100" dirty="0">
                        <a:effectLst/>
                        <a:latin typeface="+mn-ea"/>
                        <a:ea typeface="+mn-ea"/>
                      </a:endParaRPr>
                    </a:p>
                  </a:txBody>
                  <a:tcPr marL="3568" marR="3568" marT="3568" marB="3568" anchor="ctr"/>
                </a:tc>
                <a:tc rowSpan="2">
                  <a:txBody>
                    <a:bodyPr/>
                    <a:lstStyle/>
                    <a:p>
                      <a:pPr algn="ctr" fontAlgn="ctr">
                        <a:spcAft>
                          <a:spcPts val="0"/>
                        </a:spcAft>
                      </a:pPr>
                      <a:r>
                        <a:rPr lang="zh-CN" sz="1000" b="1" kern="0">
                          <a:effectLst/>
                          <a:latin typeface="+mn-ea"/>
                          <a:ea typeface="+mn-ea"/>
                        </a:rPr>
                        <a:t>项目</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dirty="0">
                          <a:effectLst/>
                          <a:latin typeface="+mn-ea"/>
                          <a:ea typeface="+mn-ea"/>
                        </a:rPr>
                        <a:t>资产损失直接计入本年损益金额</a:t>
                      </a:r>
                      <a:endParaRPr lang="zh-CN" sz="1000" b="1" kern="100" dirty="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资产损失准备金核销金额</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资产处置</a:t>
                      </a:r>
                      <a:endParaRPr lang="zh-CN" sz="1000" b="1" kern="100">
                        <a:effectLst/>
                        <a:latin typeface="+mn-ea"/>
                        <a:ea typeface="+mn-ea"/>
                      </a:endParaRPr>
                    </a:p>
                    <a:p>
                      <a:pPr algn="ctr" fontAlgn="ctr">
                        <a:spcAft>
                          <a:spcPts val="0"/>
                        </a:spcAft>
                      </a:pPr>
                      <a:r>
                        <a:rPr lang="zh-CN" sz="1000" b="1" kern="0">
                          <a:effectLst/>
                          <a:latin typeface="+mn-ea"/>
                          <a:ea typeface="+mn-ea"/>
                        </a:rPr>
                        <a:t>收入</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赔偿收入</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dirty="0">
                          <a:effectLst/>
                          <a:latin typeface="+mn-ea"/>
                          <a:ea typeface="+mn-ea"/>
                        </a:rPr>
                        <a:t>资产</a:t>
                      </a:r>
                      <a:r>
                        <a:rPr lang="zh-CN" sz="1000" b="1" kern="0" dirty="0" smtClean="0">
                          <a:effectLst/>
                          <a:latin typeface="+mn-ea"/>
                          <a:ea typeface="+mn-ea"/>
                        </a:rPr>
                        <a:t>计</a:t>
                      </a:r>
                      <a:endParaRPr lang="en-US" altLang="zh-CN" sz="1000" b="1" kern="0" dirty="0" smtClean="0">
                        <a:effectLst/>
                        <a:latin typeface="+mn-ea"/>
                        <a:ea typeface="+mn-ea"/>
                      </a:endParaRPr>
                    </a:p>
                    <a:p>
                      <a:pPr algn="ctr" fontAlgn="ctr">
                        <a:spcAft>
                          <a:spcPts val="0"/>
                        </a:spcAft>
                      </a:pPr>
                      <a:r>
                        <a:rPr lang="zh-CN" sz="1000" b="1" kern="0" dirty="0" smtClean="0">
                          <a:effectLst/>
                          <a:latin typeface="+mn-ea"/>
                          <a:ea typeface="+mn-ea"/>
                        </a:rPr>
                        <a:t>税基础</a:t>
                      </a:r>
                      <a:endParaRPr lang="zh-CN" sz="1000" b="1" kern="100" dirty="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资产损失的税收金额</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纳税调整</a:t>
                      </a:r>
                      <a:endParaRPr lang="zh-CN" sz="1000" b="1" kern="100">
                        <a:effectLst/>
                        <a:latin typeface="+mn-ea"/>
                        <a:ea typeface="+mn-ea"/>
                      </a:endParaRPr>
                    </a:p>
                    <a:p>
                      <a:pPr algn="ctr" fontAlgn="ctr">
                        <a:spcAft>
                          <a:spcPts val="0"/>
                        </a:spcAft>
                      </a:pPr>
                      <a:r>
                        <a:rPr lang="zh-CN" sz="1000" b="1" kern="0">
                          <a:effectLst/>
                          <a:latin typeface="+mn-ea"/>
                          <a:ea typeface="+mn-ea"/>
                        </a:rPr>
                        <a:t>金额</a:t>
                      </a:r>
                      <a:endParaRPr lang="zh-CN" sz="1000" b="1" kern="100">
                        <a:effectLst/>
                        <a:latin typeface="+mn-ea"/>
                        <a:ea typeface="+mn-ea"/>
                      </a:endParaRPr>
                    </a:p>
                  </a:txBody>
                  <a:tcPr marL="3568" marR="3568" marT="3568" marB="3568" anchor="ctr"/>
                </a:tc>
              </a:tr>
              <a:tr h="200835">
                <a:tc vMerge="1">
                  <a:tcPr/>
                </a:tc>
                <a:tc vMerge="1">
                  <a:tcPr/>
                </a:tc>
                <a:tc>
                  <a:txBody>
                    <a:bodyPr/>
                    <a:lstStyle/>
                    <a:p>
                      <a:pPr algn="ctr" fontAlgn="ctr">
                        <a:spcAft>
                          <a:spcPts val="0"/>
                        </a:spcAft>
                      </a:pPr>
                      <a:r>
                        <a:rPr lang="en-US" sz="1000" b="1" kern="0">
                          <a:effectLst/>
                          <a:latin typeface="+mn-ea"/>
                          <a:ea typeface="+mn-ea"/>
                        </a:rPr>
                        <a:t>1</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2</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3</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4</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5</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100">
                          <a:effectLst/>
                          <a:latin typeface="+mn-ea"/>
                          <a:ea typeface="+mn-ea"/>
                        </a:rPr>
                        <a:t>6</a:t>
                      </a:r>
                      <a:r>
                        <a:rPr lang="zh-CN" sz="1000" b="1" kern="0">
                          <a:effectLst/>
                          <a:latin typeface="+mn-ea"/>
                          <a:ea typeface="+mn-ea"/>
                        </a:rPr>
                        <a:t>（</a:t>
                      </a:r>
                      <a:r>
                        <a:rPr lang="en-US" sz="1000" b="1" kern="0">
                          <a:effectLst/>
                          <a:latin typeface="+mn-ea"/>
                          <a:ea typeface="+mn-ea"/>
                        </a:rPr>
                        <a:t>5-3-4</a:t>
                      </a:r>
                      <a:r>
                        <a:rPr lang="zh-CN" sz="1000" b="1" kern="0">
                          <a:effectLst/>
                          <a:latin typeface="+mn-ea"/>
                          <a:ea typeface="+mn-ea"/>
                        </a:rPr>
                        <a:t>）</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dirty="0">
                          <a:effectLst/>
                          <a:latin typeface="+mn-ea"/>
                          <a:ea typeface="+mn-ea"/>
                        </a:rPr>
                        <a:t>7</a:t>
                      </a:r>
                      <a:endParaRPr lang="zh-CN" sz="1000" b="1" kern="100" dirty="0">
                        <a:effectLst/>
                        <a:latin typeface="+mn-ea"/>
                        <a:ea typeface="+mn-ea"/>
                      </a:endParaRPr>
                    </a:p>
                  </a:txBody>
                  <a:tcPr marL="3568" marR="3568" marT="3568" marB="3568" anchor="ctr"/>
                </a:tc>
              </a:tr>
              <a:tr h="218947">
                <a:tc>
                  <a:txBody>
                    <a:bodyPr/>
                    <a:lstStyle/>
                    <a:p>
                      <a:pPr algn="ctr" fontAlgn="ctr">
                        <a:spcAft>
                          <a:spcPts val="0"/>
                        </a:spcAft>
                      </a:pPr>
                      <a:r>
                        <a:rPr lang="en-US" sz="1000" b="1" kern="0">
                          <a:effectLst/>
                          <a:latin typeface="+mn-ea"/>
                          <a:ea typeface="+mn-ea"/>
                        </a:rPr>
                        <a:t>1</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一、现金及银行存款损失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2145">
                <a:tc>
                  <a:txBody>
                    <a:bodyPr/>
                    <a:lstStyle/>
                    <a:p>
                      <a:pPr algn="ctr" fontAlgn="ctr">
                        <a:spcAft>
                          <a:spcPts val="0"/>
                        </a:spcAft>
                      </a:pPr>
                      <a:r>
                        <a:rPr lang="en-US" sz="1000" b="1" kern="0" dirty="0">
                          <a:solidFill>
                            <a:schemeClr val="bg1"/>
                          </a:solidFill>
                          <a:effectLst/>
                          <a:latin typeface="+mn-ea"/>
                          <a:ea typeface="+mn-ea"/>
                        </a:rPr>
                        <a:t>2</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just" fontAlgn="ctr">
                        <a:spcAft>
                          <a:spcPts val="0"/>
                        </a:spcAft>
                      </a:pPr>
                      <a:r>
                        <a:rPr lang="zh-CN" sz="1000" b="1" kern="0" dirty="0">
                          <a:solidFill>
                            <a:schemeClr val="bg1"/>
                          </a:solidFill>
                          <a:effectLst/>
                          <a:latin typeface="+mn-ea"/>
                          <a:ea typeface="+mn-ea"/>
                        </a:rPr>
                        <a:t>二、应收及预付款项坏账损失</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r>
              <a:tr h="232799">
                <a:tc>
                  <a:txBody>
                    <a:bodyPr/>
                    <a:lstStyle/>
                    <a:p>
                      <a:pPr algn="ctr" fontAlgn="ctr">
                        <a:spcAft>
                          <a:spcPts val="0"/>
                        </a:spcAft>
                      </a:pPr>
                      <a:r>
                        <a:rPr lang="en-US" sz="1000" b="1" kern="0">
                          <a:solidFill>
                            <a:schemeClr val="bg1"/>
                          </a:solidFill>
                          <a:effectLst/>
                          <a:latin typeface="+mn-ea"/>
                          <a:ea typeface="+mn-ea"/>
                        </a:rPr>
                        <a:t>3</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marL="266700" algn="just" eaLnBrk="0" fontAlgn="ctr">
                        <a:spcAft>
                          <a:spcPts val="0"/>
                        </a:spcAft>
                      </a:pPr>
                      <a:r>
                        <a:rPr lang="zh-CN" sz="1000" b="1" kern="0" dirty="0">
                          <a:solidFill>
                            <a:schemeClr val="bg1"/>
                          </a:solidFill>
                          <a:effectLst/>
                          <a:latin typeface="+mn-ea"/>
                          <a:ea typeface="+mn-ea"/>
                        </a:rPr>
                        <a:t>其中：逾期三年以上的应收款项损失</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r>
              <a:tr h="221080">
                <a:tc>
                  <a:txBody>
                    <a:bodyPr/>
                    <a:lstStyle/>
                    <a:p>
                      <a:pPr algn="ctr" fontAlgn="ctr">
                        <a:spcAft>
                          <a:spcPts val="0"/>
                        </a:spcAft>
                      </a:pPr>
                      <a:r>
                        <a:rPr lang="en-US" sz="1000" b="1" kern="0">
                          <a:solidFill>
                            <a:schemeClr val="bg1"/>
                          </a:solidFill>
                          <a:effectLst/>
                          <a:latin typeface="+mn-ea"/>
                          <a:ea typeface="+mn-ea"/>
                        </a:rPr>
                        <a:t>4</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marL="666750" algn="just" eaLnBrk="0" fontAlgn="ctr">
                        <a:spcAft>
                          <a:spcPts val="0"/>
                        </a:spcAft>
                      </a:pPr>
                      <a:r>
                        <a:rPr lang="zh-CN" sz="1000" b="1" kern="0" dirty="0">
                          <a:solidFill>
                            <a:schemeClr val="bg1"/>
                          </a:solidFill>
                          <a:effectLst/>
                          <a:latin typeface="+mn-ea"/>
                          <a:ea typeface="+mn-ea"/>
                        </a:rPr>
                        <a:t>逾期一年以上的小额应收款项损失</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r>
              <a:tr h="223743">
                <a:tc>
                  <a:txBody>
                    <a:bodyPr/>
                    <a:lstStyle/>
                    <a:p>
                      <a:pPr algn="ctr" fontAlgn="ctr">
                        <a:spcAft>
                          <a:spcPts val="0"/>
                        </a:spcAft>
                      </a:pPr>
                      <a:r>
                        <a:rPr lang="en-US" sz="1000" b="1" kern="0">
                          <a:effectLst/>
                          <a:latin typeface="+mn-ea"/>
                          <a:ea typeface="+mn-ea"/>
                        </a:rPr>
                        <a:t>5</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三、存货损失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30669">
                <a:tc>
                  <a:txBody>
                    <a:bodyPr/>
                    <a:lstStyle/>
                    <a:p>
                      <a:pPr algn="ctr" fontAlgn="ctr">
                        <a:spcAft>
                          <a:spcPts val="0"/>
                        </a:spcAft>
                      </a:pPr>
                      <a:r>
                        <a:rPr lang="en-US" sz="1000" b="1" kern="0" dirty="0">
                          <a:effectLst/>
                          <a:latin typeface="+mn-ea"/>
                          <a:ea typeface="+mn-ea"/>
                        </a:rPr>
                        <a:t>7</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四、固定资产损失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9604">
                <a:tc>
                  <a:txBody>
                    <a:bodyPr/>
                    <a:lstStyle/>
                    <a:p>
                      <a:pPr algn="ctr" fontAlgn="ctr">
                        <a:spcAft>
                          <a:spcPts val="0"/>
                        </a:spcAft>
                      </a:pPr>
                      <a:r>
                        <a:rPr lang="en-US" sz="1000" b="1" kern="0" dirty="0">
                          <a:effectLst/>
                          <a:latin typeface="+mn-ea"/>
                          <a:ea typeface="+mn-ea"/>
                        </a:rPr>
                        <a:t>9</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五、无形资产损失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4276">
                <a:tc>
                  <a:txBody>
                    <a:bodyPr/>
                    <a:lstStyle/>
                    <a:p>
                      <a:pPr algn="ctr" fontAlgn="ctr">
                        <a:spcAft>
                          <a:spcPts val="0"/>
                        </a:spcAft>
                      </a:pPr>
                      <a:r>
                        <a:rPr lang="en-US" sz="1000" b="1" kern="0" dirty="0">
                          <a:effectLst/>
                          <a:latin typeface="+mn-ea"/>
                          <a:ea typeface="+mn-ea"/>
                        </a:rPr>
                        <a:t>12</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六、在建工程损失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dirty="0">
                          <a:effectLst/>
                          <a:latin typeface="+mn-ea"/>
                          <a:ea typeface="+mn-ea"/>
                        </a:rPr>
                        <a:t> </a:t>
                      </a:r>
                      <a:endParaRPr lang="zh-CN" sz="1000" b="1" kern="100" dirty="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3210">
                <a:tc>
                  <a:txBody>
                    <a:bodyPr/>
                    <a:lstStyle/>
                    <a:p>
                      <a:pPr algn="ctr" fontAlgn="ctr">
                        <a:spcAft>
                          <a:spcPts val="0"/>
                        </a:spcAft>
                      </a:pPr>
                      <a:r>
                        <a:rPr lang="en-US" sz="1000" b="1" kern="0" dirty="0">
                          <a:effectLst/>
                          <a:latin typeface="+mn-ea"/>
                          <a:ea typeface="+mn-ea"/>
                        </a:rPr>
                        <a:t>14</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七、生产性生物资产损失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9071">
                <a:tc>
                  <a:txBody>
                    <a:bodyPr/>
                    <a:lstStyle/>
                    <a:p>
                      <a:pPr algn="ctr" fontAlgn="ctr">
                        <a:spcAft>
                          <a:spcPts val="0"/>
                        </a:spcAft>
                      </a:pPr>
                      <a:r>
                        <a:rPr lang="en-US" sz="1000" b="1" kern="0" dirty="0">
                          <a:effectLst/>
                          <a:latin typeface="+mn-ea"/>
                          <a:ea typeface="+mn-ea"/>
                        </a:rPr>
                        <a:t>16</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八、债权性投资损失</a:t>
                      </a:r>
                      <a:r>
                        <a:rPr lang="en-US" sz="1000" b="1" kern="0">
                          <a:effectLst/>
                          <a:latin typeface="+mn-ea"/>
                          <a:ea typeface="+mn-ea"/>
                        </a:rPr>
                        <a:t>(17+23)</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19480">
                <a:tc>
                  <a:txBody>
                    <a:bodyPr/>
                    <a:lstStyle/>
                    <a:p>
                      <a:pPr algn="ctr" fontAlgn="ctr">
                        <a:spcAft>
                          <a:spcPts val="0"/>
                        </a:spcAft>
                      </a:pPr>
                      <a:r>
                        <a:rPr lang="en-US" sz="1000" b="1" kern="0" dirty="0">
                          <a:effectLst/>
                          <a:latin typeface="+mn-ea"/>
                          <a:ea typeface="+mn-ea"/>
                        </a:rPr>
                        <a:t>24</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九、股权（权益）性投资损失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88991">
                <a:tc>
                  <a:txBody>
                    <a:bodyPr/>
                    <a:lstStyle/>
                    <a:p>
                      <a:pPr algn="ctr" fontAlgn="ctr">
                        <a:spcAft>
                          <a:spcPts val="0"/>
                        </a:spcAft>
                      </a:pPr>
                      <a:r>
                        <a:rPr lang="en-US" sz="1000" b="1" kern="0" dirty="0">
                          <a:effectLst/>
                          <a:latin typeface="+mn-ea"/>
                          <a:ea typeface="+mn-ea"/>
                        </a:rPr>
                        <a:t>26</a:t>
                      </a:r>
                      <a:endParaRPr lang="zh-CN" sz="1000" b="1" kern="100" dirty="0">
                        <a:effectLst/>
                        <a:latin typeface="+mn-ea"/>
                        <a:ea typeface="+mn-ea"/>
                      </a:endParaRPr>
                    </a:p>
                  </a:txBody>
                  <a:tcPr marL="3568" marR="3568" marT="3568" marB="3568" anchor="ctr"/>
                </a:tc>
                <a:tc>
                  <a:txBody>
                    <a:bodyPr/>
                    <a:lstStyle/>
                    <a:p>
                      <a:pPr marL="254000" indent="-254000" algn="just" fontAlgn="ctr">
                        <a:spcAft>
                          <a:spcPts val="0"/>
                        </a:spcAft>
                      </a:pPr>
                      <a:r>
                        <a:rPr lang="zh-CN" sz="1000" b="1" kern="0" dirty="0" smtClean="0">
                          <a:effectLst/>
                          <a:latin typeface="+mn-ea"/>
                          <a:ea typeface="+mn-ea"/>
                        </a:rPr>
                        <a:t>十</a:t>
                      </a:r>
                      <a:r>
                        <a:rPr lang="zh-CN" altLang="en-US" sz="1000" b="1" kern="0" dirty="0" smtClean="0">
                          <a:effectLst/>
                          <a:latin typeface="+mn-ea"/>
                          <a:ea typeface="+mn-ea"/>
                        </a:rPr>
                        <a:t>、</a:t>
                      </a:r>
                      <a:r>
                        <a:rPr lang="zh-CN" sz="1000" b="1" kern="0" dirty="0" smtClean="0">
                          <a:effectLst/>
                          <a:latin typeface="+mn-ea"/>
                          <a:ea typeface="+mn-ea"/>
                        </a:rPr>
                        <a:t>债券</a:t>
                      </a:r>
                      <a:r>
                        <a:rPr lang="zh-CN" sz="1000" b="1" kern="0" dirty="0">
                          <a:effectLst/>
                          <a:latin typeface="+mn-ea"/>
                          <a:ea typeface="+mn-ea"/>
                        </a:rPr>
                        <a:t>、股票、期货、</a:t>
                      </a:r>
                      <a:r>
                        <a:rPr lang="zh-CN" sz="1000" b="1" kern="0" dirty="0" smtClean="0">
                          <a:effectLst/>
                          <a:latin typeface="+mn-ea"/>
                          <a:ea typeface="+mn-ea"/>
                        </a:rPr>
                        <a:t>基金等</a:t>
                      </a:r>
                      <a:r>
                        <a:rPr lang="zh-CN" sz="1000" b="1" kern="0" dirty="0">
                          <a:effectLst/>
                          <a:latin typeface="+mn-ea"/>
                          <a:ea typeface="+mn-ea"/>
                        </a:rPr>
                        <a:t>发生的损失</a:t>
                      </a:r>
                      <a:endParaRPr lang="zh-CN" sz="1000" b="1" kern="100" dirty="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59435">
                <a:tc>
                  <a:txBody>
                    <a:bodyPr/>
                    <a:lstStyle/>
                    <a:p>
                      <a:pPr algn="ctr" fontAlgn="ctr">
                        <a:spcAft>
                          <a:spcPts val="0"/>
                        </a:spcAft>
                      </a:pPr>
                      <a:r>
                        <a:rPr lang="en-US" sz="1000" b="1" kern="0">
                          <a:effectLst/>
                          <a:latin typeface="+mn-ea"/>
                          <a:ea typeface="+mn-ea"/>
                        </a:rPr>
                        <a:t>27</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十一、打包出售资产损失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5341">
                <a:tc>
                  <a:txBody>
                    <a:bodyPr/>
                    <a:lstStyle/>
                    <a:p>
                      <a:pPr algn="ctr" fontAlgn="ctr">
                        <a:spcAft>
                          <a:spcPts val="0"/>
                        </a:spcAft>
                      </a:pPr>
                      <a:r>
                        <a:rPr lang="en-US" sz="1000" b="1" kern="0">
                          <a:effectLst/>
                          <a:latin typeface="+mn-ea"/>
                          <a:ea typeface="+mn-ea"/>
                        </a:rPr>
                        <a:t>28</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十二、其他资产损失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1080">
                <a:tc>
                  <a:txBody>
                    <a:bodyPr/>
                    <a:lstStyle/>
                    <a:p>
                      <a:pPr algn="ctr" fontAlgn="ctr">
                        <a:spcAft>
                          <a:spcPts val="0"/>
                        </a:spcAft>
                      </a:pPr>
                      <a:r>
                        <a:rPr lang="en-US" sz="1000" b="1" kern="0">
                          <a:effectLst/>
                          <a:latin typeface="+mn-ea"/>
                          <a:ea typeface="+mn-ea"/>
                        </a:rPr>
                        <a:t>29</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合计（</a:t>
                      </a:r>
                      <a:r>
                        <a:rPr lang="en-US" sz="1000" b="1" kern="0">
                          <a:effectLst/>
                          <a:latin typeface="+mn-ea"/>
                          <a:ea typeface="+mn-ea"/>
                        </a:rPr>
                        <a:t>1+2+5+7+9+12+14+16+24+26+27+28</a:t>
                      </a:r>
                      <a:r>
                        <a:rPr lang="zh-CN" sz="1000" b="1" kern="0">
                          <a:effectLst/>
                          <a:latin typeface="+mn-ea"/>
                          <a:ea typeface="+mn-ea"/>
                        </a:rPr>
                        <a:t>）</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4276">
                <a:tc>
                  <a:txBody>
                    <a:bodyPr/>
                    <a:lstStyle/>
                    <a:p>
                      <a:pPr algn="ctr" fontAlgn="ctr">
                        <a:spcAft>
                          <a:spcPts val="0"/>
                        </a:spcAft>
                      </a:pPr>
                      <a:r>
                        <a:rPr lang="en-US" sz="1000" b="1" kern="0">
                          <a:effectLst/>
                          <a:latin typeface="+mn-ea"/>
                          <a:ea typeface="+mn-ea"/>
                        </a:rPr>
                        <a:t>30</a:t>
                      </a:r>
                      <a:endParaRPr lang="zh-CN" sz="1000" b="1" kern="100">
                        <a:effectLst/>
                        <a:latin typeface="+mn-ea"/>
                        <a:ea typeface="+mn-ea"/>
                      </a:endParaRPr>
                    </a:p>
                  </a:txBody>
                  <a:tcPr marL="3568" marR="3568" marT="3568" marB="3568" anchor="ctr"/>
                </a:tc>
                <a:tc>
                  <a:txBody>
                    <a:bodyPr/>
                    <a:lstStyle/>
                    <a:p>
                      <a:pPr indent="317500" algn="just" fontAlgn="ctr">
                        <a:spcAft>
                          <a:spcPts val="0"/>
                        </a:spcAft>
                      </a:pPr>
                      <a:r>
                        <a:rPr lang="zh-CN" sz="1000" b="1" kern="0">
                          <a:effectLst/>
                          <a:latin typeface="+mn-ea"/>
                          <a:ea typeface="+mn-ea"/>
                        </a:rPr>
                        <a:t>其中：分支机构留存备查的资产损失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dirty="0">
                          <a:effectLst/>
                          <a:latin typeface="+mn-ea"/>
                          <a:ea typeface="+mn-ea"/>
                        </a:rPr>
                        <a:t> </a:t>
                      </a:r>
                      <a:endParaRPr lang="zh-CN" sz="1000" b="1" kern="100" dirty="0">
                        <a:effectLst/>
                        <a:latin typeface="+mn-ea"/>
                        <a:ea typeface="+mn-ea"/>
                      </a:endParaRPr>
                    </a:p>
                  </a:txBody>
                  <a:tcPr marL="3568" marR="3568" marT="3568" marB="3568"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339752" y="2128261"/>
            <a:ext cx="6696744" cy="923330"/>
          </a:xfrm>
          <a:prstGeom prst="rect">
            <a:avLst/>
          </a:prstGeom>
          <a:noFill/>
          <a:ln w="9525">
            <a:noFill/>
            <a:miter lim="800000"/>
          </a:ln>
        </p:spPr>
        <p:txBody>
          <a:bodyPr wrap="square">
            <a:spAutoFit/>
          </a:bodyPr>
          <a:lstStyle/>
          <a:p>
            <a:pPr marL="0" lvl="1" algn="ctr">
              <a:lnSpc>
                <a:spcPct val="150000"/>
              </a:lnSpc>
            </a:pPr>
            <a:r>
              <a:rPr lang="zh-CN" altLang="en-US" sz="3600" dirty="0" smtClean="0">
                <a:solidFill>
                  <a:schemeClr val="bg1"/>
                </a:solidFill>
                <a:latin typeface="微软雅黑" panose="020B0503020204020204" pitchFamily="34" charset="-122"/>
                <a:ea typeface="微软雅黑" panose="020B0503020204020204" pitchFamily="34" charset="-122"/>
              </a:rPr>
              <a:t>存货损失的税前扣除政策</a:t>
            </a:r>
            <a:endParaRPr lang="zh-CN" altLang="en-US" sz="36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123728"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27933" y="3224893"/>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08</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8" name="同心圆 17"/>
          <p:cNvSpPr/>
          <p:nvPr/>
        </p:nvSpPr>
        <p:spPr>
          <a:xfrm>
            <a:off x="659765" y="1776730"/>
            <a:ext cx="1196975" cy="1196975"/>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solidFill>
                <a:schemeClr val="tx1"/>
              </a:solidFill>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
        <p:nvSpPr>
          <p:cNvPr id="75" name="文本框 38"/>
          <p:cNvSpPr txBox="1"/>
          <p:nvPr/>
        </p:nvSpPr>
        <p:spPr>
          <a:xfrm>
            <a:off x="35497" y="149860"/>
            <a:ext cx="1239920"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关于企业资产损失税前扣除政策的通知</a:t>
            </a:r>
            <a:br>
              <a:rPr lang="zh-CN" altLang="en-US" b="1" dirty="0">
                <a:solidFill>
                  <a:srgbClr val="FF0000"/>
                </a:solidFill>
              </a:rPr>
            </a:br>
            <a:r>
              <a:rPr lang="zh-CN" altLang="en-US" b="1" dirty="0">
                <a:solidFill>
                  <a:srgbClr val="FF0000"/>
                </a:solidFill>
              </a:rPr>
              <a:t>财税</a:t>
            </a:r>
            <a:r>
              <a:rPr lang="en-US" altLang="zh-CN" b="1" dirty="0">
                <a:solidFill>
                  <a:srgbClr val="FF0000"/>
                </a:solidFill>
              </a:rPr>
              <a:t>[2009]57</a:t>
            </a:r>
            <a:r>
              <a:rPr lang="zh-CN" altLang="en-US" b="1" dirty="0">
                <a:solidFill>
                  <a:srgbClr val="FF0000"/>
                </a:solidFill>
              </a:rPr>
              <a:t>号 </a:t>
            </a:r>
            <a:endParaRPr lang="zh-CN" altLang="en-US" b="1" dirty="0">
              <a:solidFill>
                <a:srgbClr val="FF0000"/>
              </a:solidFill>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1400" dirty="0" smtClean="0">
                <a:latin typeface="+mn-ea"/>
              </a:rPr>
              <a:t>       </a:t>
            </a:r>
            <a:r>
              <a:rPr lang="zh-CN" altLang="en-US" sz="1400" dirty="0">
                <a:latin typeface="+mn-ea"/>
              </a:rPr>
              <a:t> </a:t>
            </a:r>
            <a:r>
              <a:rPr lang="zh-CN" altLang="en-US" sz="1400" dirty="0" smtClean="0">
                <a:latin typeface="+mn-ea"/>
              </a:rPr>
              <a:t> </a:t>
            </a:r>
            <a:r>
              <a:rPr lang="zh-CN" altLang="en-US" sz="2400" dirty="0" smtClean="0">
                <a:latin typeface="+mn-ea"/>
              </a:rPr>
              <a:t>七</a:t>
            </a:r>
            <a:r>
              <a:rPr lang="zh-CN" altLang="en-US" sz="2400" dirty="0">
                <a:latin typeface="+mn-ea"/>
              </a:rPr>
              <a:t>、对企业盘亏的存货，以存货的成本减除责任人赔偿后的余额，作为存货盘亏损失在计算应纳税所得额时扣除。</a:t>
            </a:r>
            <a:endParaRPr lang="zh-CN" altLang="en-US" sz="2400" dirty="0">
              <a:latin typeface="+mn-ea"/>
            </a:endParaRPr>
          </a:p>
          <a:p>
            <a:pPr lvl="0">
              <a:lnSpc>
                <a:spcPct val="200000"/>
              </a:lnSpc>
              <a:spcAft>
                <a:spcPts val="0"/>
              </a:spcAft>
            </a:pPr>
            <a:r>
              <a:rPr lang="zh-CN" altLang="en-US" sz="2400" dirty="0">
                <a:latin typeface="+mn-ea"/>
              </a:rPr>
              <a:t>　　八、对企业毁损、报废的存货，以存货的成本减除残值、保险赔款和责任人赔偿后的余额，作为存货毁损、报废损失在计算应纳税所得额时扣除</a:t>
            </a:r>
            <a:r>
              <a:rPr lang="zh-CN" altLang="en-US" sz="2400" dirty="0" smtClean="0">
                <a:latin typeface="+mn-ea"/>
              </a:rPr>
              <a:t>。</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07504" y="123479"/>
            <a:ext cx="8928992"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marL="0" marR="0" lvl="0" indent="254000" defTabSz="914400" rtl="0" eaLnBrk="1" fontAlgn="base" latinLnBrk="0" hangingPunct="1">
              <a:lnSpc>
                <a:spcPct val="100000"/>
              </a:lnSpc>
              <a:spcBef>
                <a:spcPct val="0"/>
              </a:spcBef>
              <a:spcAft>
                <a:spcPct val="0"/>
              </a:spcAft>
              <a:buClrTx/>
              <a:buSzTx/>
              <a:buFontTx/>
              <a:buNone/>
              <a:tabLst>
                <a:tab pos="4410075" algn="ctr"/>
              </a:tabLst>
            </a:pPr>
            <a:r>
              <a:rPr kumimoji="0" lang="en-US" altLang="zh-CN" b="1" i="0" u="none" strike="noStrike" cap="none" normalizeH="0" baseline="0" dirty="0" smtClean="0">
                <a:ln>
                  <a:noFill/>
                </a:ln>
                <a:solidFill>
                  <a:schemeClr val="tx1"/>
                </a:solidFill>
                <a:effectLst/>
                <a:latin typeface="+mn-ea"/>
                <a:ea typeface="+mn-ea"/>
                <a:cs typeface="宋体" panose="02010600030101010101" pitchFamily="2" charset="-122"/>
              </a:rPr>
              <a:t>A105070</a:t>
            </a:r>
            <a:r>
              <a:rPr kumimoji="0" lang="en-US" altLang="zh-CN" b="1" i="0" u="none" strike="noStrike" cap="none" normalizeH="0" dirty="0" smtClean="0">
                <a:ln>
                  <a:noFill/>
                </a:ln>
                <a:solidFill>
                  <a:schemeClr val="tx1"/>
                </a:solidFill>
                <a:effectLst/>
                <a:latin typeface="+mn-ea"/>
                <a:ea typeface="+mn-ea"/>
                <a:cs typeface="宋体" panose="02010600030101010101" pitchFamily="2" charset="-122"/>
              </a:rPr>
              <a:t>                              </a:t>
            </a:r>
            <a:r>
              <a:rPr kumimoji="0" lang="zh-CN" altLang="en-US" b="1" i="0" u="none" strike="noStrike" cap="none" normalizeH="0" baseline="0" dirty="0" smtClean="0">
                <a:ln>
                  <a:noFill/>
                </a:ln>
                <a:solidFill>
                  <a:schemeClr val="tx1"/>
                </a:solidFill>
                <a:effectLst/>
                <a:latin typeface="+mn-ea"/>
                <a:ea typeface="+mn-ea"/>
                <a:cs typeface="宋体" panose="02010600030101010101" pitchFamily="2" charset="-122"/>
              </a:rPr>
              <a:t>捐赠支出及纳税调整明细表</a:t>
            </a:r>
            <a:endParaRPr kumimoji="0" lang="zh-CN" altLang="en-US" sz="24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2" name="表格 1"/>
          <p:cNvGraphicFramePr>
            <a:graphicFrameLocks noGrp="1"/>
          </p:cNvGraphicFramePr>
          <p:nvPr/>
        </p:nvGraphicFramePr>
        <p:xfrm>
          <a:off x="107504" y="699542"/>
          <a:ext cx="8964488" cy="4320484"/>
        </p:xfrm>
        <a:graphic>
          <a:graphicData uri="http://schemas.openxmlformats.org/drawingml/2006/table">
            <a:tbl>
              <a:tblPr>
                <a:tableStyleId>{5C22544A-7EE6-4342-B048-85BDC9FD1C3A}</a:tableStyleId>
              </a:tblPr>
              <a:tblGrid>
                <a:gridCol w="392384"/>
                <a:gridCol w="2840709"/>
                <a:gridCol w="808273"/>
                <a:gridCol w="955233"/>
                <a:gridCol w="903105"/>
                <a:gridCol w="564587"/>
                <a:gridCol w="714342"/>
                <a:gridCol w="642908"/>
                <a:gridCol w="1142947"/>
              </a:tblGrid>
              <a:tr h="745108">
                <a:tc rowSpan="2">
                  <a:txBody>
                    <a:bodyPr/>
                    <a:lstStyle/>
                    <a:p>
                      <a:pPr algn="ctr">
                        <a:spcAft>
                          <a:spcPts val="0"/>
                        </a:spcAft>
                      </a:pPr>
                      <a:r>
                        <a:rPr lang="zh-CN" sz="1200" b="1" kern="0" dirty="0">
                          <a:effectLst/>
                          <a:latin typeface="+mn-ea"/>
                          <a:ea typeface="+mn-ea"/>
                        </a:rPr>
                        <a:t>行次</a:t>
                      </a:r>
                      <a:endParaRPr lang="zh-CN" sz="1200" b="1" kern="100" dirty="0">
                        <a:effectLst/>
                        <a:latin typeface="+mn-ea"/>
                        <a:ea typeface="+mn-ea"/>
                      </a:endParaRPr>
                    </a:p>
                  </a:txBody>
                  <a:tcPr marL="54523" marR="54523" marT="0" marB="0" anchor="ctr"/>
                </a:tc>
                <a:tc rowSpan="2">
                  <a:txBody>
                    <a:bodyPr/>
                    <a:lstStyle/>
                    <a:p>
                      <a:pPr algn="ctr">
                        <a:spcAft>
                          <a:spcPts val="0"/>
                        </a:spcAft>
                      </a:pPr>
                      <a:r>
                        <a:rPr lang="zh-CN" sz="1200" b="1" kern="0">
                          <a:effectLst/>
                          <a:latin typeface="+mn-ea"/>
                          <a:ea typeface="+mn-ea"/>
                        </a:rPr>
                        <a:t>项目</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账载金额</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以前年度结转可扣除的捐赠额</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dirty="0">
                          <a:effectLst/>
                          <a:latin typeface="+mn-ea"/>
                          <a:ea typeface="+mn-ea"/>
                        </a:rPr>
                        <a:t>按税收</a:t>
                      </a:r>
                      <a:r>
                        <a:rPr lang="zh-CN" sz="1200" b="1" kern="0" dirty="0" smtClean="0">
                          <a:effectLst/>
                          <a:latin typeface="+mn-ea"/>
                          <a:ea typeface="+mn-ea"/>
                        </a:rPr>
                        <a:t>规</a:t>
                      </a:r>
                      <a:endParaRPr lang="en-US" altLang="zh-CN" sz="1200" b="1" kern="0" dirty="0" smtClean="0">
                        <a:effectLst/>
                        <a:latin typeface="+mn-ea"/>
                        <a:ea typeface="+mn-ea"/>
                      </a:endParaRPr>
                    </a:p>
                    <a:p>
                      <a:pPr algn="ctr">
                        <a:spcAft>
                          <a:spcPts val="0"/>
                        </a:spcAft>
                      </a:pPr>
                      <a:r>
                        <a:rPr lang="zh-CN" sz="1200" b="1" kern="0" dirty="0" smtClean="0">
                          <a:effectLst/>
                          <a:latin typeface="+mn-ea"/>
                          <a:ea typeface="+mn-ea"/>
                        </a:rPr>
                        <a:t>定</a:t>
                      </a:r>
                      <a:r>
                        <a:rPr lang="zh-CN" sz="1200" b="1" kern="0" dirty="0">
                          <a:effectLst/>
                          <a:latin typeface="+mn-ea"/>
                          <a:ea typeface="+mn-ea"/>
                        </a:rPr>
                        <a:t>计算</a:t>
                      </a:r>
                      <a:r>
                        <a:rPr lang="zh-CN" sz="1200" b="1" kern="0" dirty="0" smtClean="0">
                          <a:effectLst/>
                          <a:latin typeface="+mn-ea"/>
                          <a:ea typeface="+mn-ea"/>
                        </a:rPr>
                        <a:t>的</a:t>
                      </a:r>
                      <a:endParaRPr lang="en-US" altLang="zh-CN" sz="1200" b="1" kern="0" dirty="0" smtClean="0">
                        <a:effectLst/>
                        <a:latin typeface="+mn-ea"/>
                        <a:ea typeface="+mn-ea"/>
                      </a:endParaRPr>
                    </a:p>
                    <a:p>
                      <a:pPr algn="ctr">
                        <a:spcAft>
                          <a:spcPts val="0"/>
                        </a:spcAft>
                      </a:pPr>
                      <a:r>
                        <a:rPr lang="zh-CN" sz="1200" b="1" kern="0" dirty="0" smtClean="0">
                          <a:effectLst/>
                          <a:latin typeface="+mn-ea"/>
                          <a:ea typeface="+mn-ea"/>
                        </a:rPr>
                        <a:t>扣除</a:t>
                      </a:r>
                      <a:r>
                        <a:rPr lang="zh-CN" sz="1200" b="1" kern="0" dirty="0">
                          <a:effectLst/>
                          <a:latin typeface="+mn-ea"/>
                          <a:ea typeface="+mn-ea"/>
                        </a:rPr>
                        <a:t>限额</a:t>
                      </a:r>
                      <a:endParaRPr lang="zh-CN" sz="1200" b="1" kern="100" dirty="0">
                        <a:effectLst/>
                        <a:latin typeface="+mn-ea"/>
                        <a:ea typeface="+mn-ea"/>
                      </a:endParaRPr>
                    </a:p>
                  </a:txBody>
                  <a:tcPr marL="54523" marR="54523" marT="0" marB="0" anchor="ctr"/>
                </a:tc>
                <a:tc>
                  <a:txBody>
                    <a:bodyPr/>
                    <a:lstStyle/>
                    <a:p>
                      <a:pPr algn="ctr">
                        <a:spcAft>
                          <a:spcPts val="0"/>
                        </a:spcAft>
                      </a:pPr>
                      <a:r>
                        <a:rPr lang="zh-CN" sz="1200" b="1" kern="0" dirty="0" smtClean="0">
                          <a:effectLst/>
                          <a:latin typeface="+mn-ea"/>
                          <a:ea typeface="+mn-ea"/>
                        </a:rPr>
                        <a:t>税收</a:t>
                      </a:r>
                      <a:endParaRPr lang="en-US" altLang="zh-CN" sz="1200" b="1" kern="0" dirty="0" smtClean="0">
                        <a:effectLst/>
                        <a:latin typeface="+mn-ea"/>
                        <a:ea typeface="+mn-ea"/>
                      </a:endParaRPr>
                    </a:p>
                    <a:p>
                      <a:pPr algn="ctr">
                        <a:spcAft>
                          <a:spcPts val="0"/>
                        </a:spcAft>
                      </a:pPr>
                      <a:r>
                        <a:rPr lang="zh-CN" sz="1200" b="1" kern="0" dirty="0" smtClean="0">
                          <a:effectLst/>
                          <a:latin typeface="+mn-ea"/>
                          <a:ea typeface="+mn-ea"/>
                        </a:rPr>
                        <a:t>金额</a:t>
                      </a:r>
                      <a:endParaRPr lang="zh-CN" sz="1200" b="1" kern="100" dirty="0">
                        <a:effectLst/>
                        <a:latin typeface="+mn-ea"/>
                        <a:ea typeface="+mn-ea"/>
                      </a:endParaRPr>
                    </a:p>
                  </a:txBody>
                  <a:tcPr marL="54523" marR="54523" marT="0" marB="0" anchor="ctr"/>
                </a:tc>
                <a:tc>
                  <a:txBody>
                    <a:bodyPr/>
                    <a:lstStyle/>
                    <a:p>
                      <a:pPr algn="ctr">
                        <a:spcAft>
                          <a:spcPts val="0"/>
                        </a:spcAft>
                      </a:pPr>
                      <a:r>
                        <a:rPr lang="zh-CN" sz="1200" b="1" kern="0" dirty="0">
                          <a:effectLst/>
                          <a:latin typeface="+mn-ea"/>
                          <a:ea typeface="+mn-ea"/>
                        </a:rPr>
                        <a:t>纳税</a:t>
                      </a:r>
                      <a:r>
                        <a:rPr lang="zh-CN" sz="1200" b="1" kern="0" dirty="0" smtClean="0">
                          <a:effectLst/>
                          <a:latin typeface="+mn-ea"/>
                          <a:ea typeface="+mn-ea"/>
                        </a:rPr>
                        <a:t>调</a:t>
                      </a:r>
                      <a:endParaRPr lang="en-US" altLang="zh-CN" sz="1200" b="1" kern="0" dirty="0" smtClean="0">
                        <a:effectLst/>
                        <a:latin typeface="+mn-ea"/>
                        <a:ea typeface="+mn-ea"/>
                      </a:endParaRPr>
                    </a:p>
                    <a:p>
                      <a:pPr algn="ctr">
                        <a:spcAft>
                          <a:spcPts val="0"/>
                        </a:spcAft>
                      </a:pPr>
                      <a:r>
                        <a:rPr lang="zh-CN" sz="1200" b="1" kern="0" dirty="0" smtClean="0">
                          <a:effectLst/>
                          <a:latin typeface="+mn-ea"/>
                          <a:ea typeface="+mn-ea"/>
                        </a:rPr>
                        <a:t>增</a:t>
                      </a:r>
                      <a:r>
                        <a:rPr lang="zh-CN" sz="1200" b="1" kern="0" dirty="0">
                          <a:effectLst/>
                          <a:latin typeface="+mn-ea"/>
                          <a:ea typeface="+mn-ea"/>
                        </a:rPr>
                        <a:t>金额</a:t>
                      </a:r>
                      <a:endParaRPr lang="zh-CN" sz="1200" b="1" kern="100" dirty="0">
                        <a:effectLst/>
                        <a:latin typeface="+mn-ea"/>
                        <a:ea typeface="+mn-ea"/>
                      </a:endParaRPr>
                    </a:p>
                  </a:txBody>
                  <a:tcPr marL="54523" marR="54523" marT="0" marB="0" anchor="ctr"/>
                </a:tc>
                <a:tc>
                  <a:txBody>
                    <a:bodyPr/>
                    <a:lstStyle/>
                    <a:p>
                      <a:pPr algn="ctr">
                        <a:spcAft>
                          <a:spcPts val="0"/>
                        </a:spcAft>
                      </a:pPr>
                      <a:r>
                        <a:rPr lang="zh-CN" sz="1200" b="1" kern="0" dirty="0">
                          <a:effectLst/>
                          <a:latin typeface="+mn-ea"/>
                          <a:ea typeface="+mn-ea"/>
                        </a:rPr>
                        <a:t>纳税</a:t>
                      </a:r>
                      <a:r>
                        <a:rPr lang="zh-CN" sz="1200" b="1" kern="0" dirty="0" smtClean="0">
                          <a:effectLst/>
                          <a:latin typeface="+mn-ea"/>
                          <a:ea typeface="+mn-ea"/>
                        </a:rPr>
                        <a:t>调</a:t>
                      </a:r>
                      <a:endParaRPr lang="en-US" altLang="zh-CN" sz="1200" b="1" kern="0" dirty="0" smtClean="0">
                        <a:effectLst/>
                        <a:latin typeface="+mn-ea"/>
                        <a:ea typeface="+mn-ea"/>
                      </a:endParaRPr>
                    </a:p>
                    <a:p>
                      <a:pPr algn="ctr">
                        <a:spcAft>
                          <a:spcPts val="0"/>
                        </a:spcAft>
                      </a:pPr>
                      <a:r>
                        <a:rPr lang="zh-CN" sz="1200" b="1" kern="0" dirty="0" smtClean="0">
                          <a:effectLst/>
                          <a:latin typeface="+mn-ea"/>
                          <a:ea typeface="+mn-ea"/>
                        </a:rPr>
                        <a:t>减</a:t>
                      </a:r>
                      <a:r>
                        <a:rPr lang="zh-CN" sz="1200" b="1" kern="0" dirty="0">
                          <a:effectLst/>
                          <a:latin typeface="+mn-ea"/>
                          <a:ea typeface="+mn-ea"/>
                        </a:rPr>
                        <a:t>金额</a:t>
                      </a:r>
                      <a:endParaRPr lang="zh-CN" sz="1200" b="1" kern="100" dirty="0">
                        <a:effectLst/>
                        <a:latin typeface="+mn-ea"/>
                        <a:ea typeface="+mn-ea"/>
                      </a:endParaRPr>
                    </a:p>
                  </a:txBody>
                  <a:tcPr marL="54523" marR="54523" marT="0" marB="0" anchor="ctr"/>
                </a:tc>
                <a:tc>
                  <a:txBody>
                    <a:bodyPr/>
                    <a:lstStyle/>
                    <a:p>
                      <a:pPr algn="ctr">
                        <a:spcAft>
                          <a:spcPts val="0"/>
                        </a:spcAft>
                      </a:pPr>
                      <a:r>
                        <a:rPr lang="zh-CN" sz="1200" b="1" kern="0" dirty="0">
                          <a:effectLst/>
                          <a:latin typeface="+mn-ea"/>
                          <a:ea typeface="+mn-ea"/>
                        </a:rPr>
                        <a:t>可结转</a:t>
                      </a:r>
                      <a:r>
                        <a:rPr lang="zh-CN" sz="1200" b="1" kern="0" dirty="0" smtClean="0">
                          <a:effectLst/>
                          <a:latin typeface="+mn-ea"/>
                          <a:ea typeface="+mn-ea"/>
                        </a:rPr>
                        <a:t>以后</a:t>
                      </a:r>
                      <a:endParaRPr lang="en-US" altLang="zh-CN" sz="1200" b="1" kern="0" dirty="0" smtClean="0">
                        <a:effectLst/>
                        <a:latin typeface="+mn-ea"/>
                        <a:ea typeface="+mn-ea"/>
                      </a:endParaRPr>
                    </a:p>
                    <a:p>
                      <a:pPr algn="ctr">
                        <a:spcAft>
                          <a:spcPts val="0"/>
                        </a:spcAft>
                      </a:pPr>
                      <a:r>
                        <a:rPr lang="zh-CN" sz="1200" b="1" kern="0" dirty="0" smtClean="0">
                          <a:effectLst/>
                          <a:latin typeface="+mn-ea"/>
                          <a:ea typeface="+mn-ea"/>
                        </a:rPr>
                        <a:t>年度扣除</a:t>
                      </a:r>
                      <a:endParaRPr lang="en-US" altLang="zh-CN" sz="1200" b="1" kern="0" dirty="0" smtClean="0">
                        <a:effectLst/>
                        <a:latin typeface="+mn-ea"/>
                        <a:ea typeface="+mn-ea"/>
                      </a:endParaRPr>
                    </a:p>
                    <a:p>
                      <a:pPr algn="ctr">
                        <a:spcAft>
                          <a:spcPts val="0"/>
                        </a:spcAft>
                      </a:pPr>
                      <a:r>
                        <a:rPr lang="zh-CN" sz="1200" b="1" kern="0" dirty="0" smtClean="0">
                          <a:effectLst/>
                          <a:latin typeface="+mn-ea"/>
                          <a:ea typeface="+mn-ea"/>
                        </a:rPr>
                        <a:t>的</a:t>
                      </a:r>
                      <a:r>
                        <a:rPr lang="zh-CN" sz="1200" b="1" kern="0" dirty="0">
                          <a:effectLst/>
                          <a:latin typeface="+mn-ea"/>
                          <a:ea typeface="+mn-ea"/>
                        </a:rPr>
                        <a:t>捐赠额</a:t>
                      </a:r>
                      <a:endParaRPr lang="zh-CN" sz="1200" b="1" kern="100" dirty="0">
                        <a:effectLst/>
                        <a:latin typeface="+mn-ea"/>
                        <a:ea typeface="+mn-ea"/>
                      </a:endParaRPr>
                    </a:p>
                  </a:txBody>
                  <a:tcPr marL="54523" marR="54523" marT="0" marB="0" anchor="ctr"/>
                </a:tc>
              </a:tr>
              <a:tr h="202574">
                <a:tc vMerge="1">
                  <a:tcPr/>
                </a:tc>
                <a:tc vMerge="1">
                  <a:tcPr/>
                </a:tc>
                <a:tc>
                  <a:txBody>
                    <a:bodyPr/>
                    <a:lstStyle/>
                    <a:p>
                      <a:pPr algn="ctr">
                        <a:spcAft>
                          <a:spcPts val="0"/>
                        </a:spcAft>
                      </a:pPr>
                      <a:r>
                        <a:rPr lang="en-US" sz="1200" b="1" kern="0">
                          <a:effectLst/>
                          <a:latin typeface="+mn-ea"/>
                          <a:ea typeface="+mn-ea"/>
                        </a:rPr>
                        <a:t>1</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2</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3</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4</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5</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6</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7</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a:effectLst/>
                          <a:latin typeface="+mn-ea"/>
                          <a:ea typeface="+mn-ea"/>
                        </a:rPr>
                        <a:t>1</a:t>
                      </a:r>
                      <a:endParaRPr lang="zh-CN" sz="1200" b="1" kern="100">
                        <a:effectLst/>
                        <a:latin typeface="+mn-ea"/>
                        <a:ea typeface="+mn-ea"/>
                      </a:endParaRPr>
                    </a:p>
                  </a:txBody>
                  <a:tcPr marL="54523" marR="54523" marT="0" marB="0" anchor="ctr"/>
                </a:tc>
                <a:tc>
                  <a:txBody>
                    <a:bodyPr/>
                    <a:lstStyle/>
                    <a:p>
                      <a:pPr algn="l">
                        <a:spcAft>
                          <a:spcPts val="0"/>
                        </a:spcAft>
                      </a:pPr>
                      <a:r>
                        <a:rPr lang="zh-CN" sz="1200" b="1" kern="0">
                          <a:effectLst/>
                          <a:latin typeface="+mn-ea"/>
                          <a:ea typeface="+mn-ea"/>
                        </a:rPr>
                        <a:t>一、非公益性捐赠</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dirty="0">
                          <a:effectLst/>
                          <a:latin typeface="+mn-ea"/>
                          <a:ea typeface="+mn-ea"/>
                        </a:rPr>
                        <a:t>2</a:t>
                      </a:r>
                      <a:endParaRPr lang="zh-CN" sz="1200" b="1" kern="100" dirty="0">
                        <a:effectLst/>
                        <a:latin typeface="+mn-ea"/>
                        <a:ea typeface="+mn-ea"/>
                      </a:endParaRPr>
                    </a:p>
                  </a:txBody>
                  <a:tcPr marL="54523" marR="54523" marT="0" marB="0" anchor="ctr"/>
                </a:tc>
                <a:tc>
                  <a:txBody>
                    <a:bodyPr/>
                    <a:lstStyle/>
                    <a:p>
                      <a:pPr algn="l">
                        <a:spcAft>
                          <a:spcPts val="0"/>
                        </a:spcAft>
                      </a:pPr>
                      <a:r>
                        <a:rPr lang="zh-CN" sz="1200" b="1" kern="0" dirty="0">
                          <a:effectLst/>
                          <a:latin typeface="+mn-ea"/>
                          <a:ea typeface="+mn-ea"/>
                        </a:rPr>
                        <a:t>二、限额扣除的公益性捐赠</a:t>
                      </a:r>
                      <a:r>
                        <a:rPr lang="en-US" sz="1200" b="1" kern="0" dirty="0">
                          <a:effectLst/>
                          <a:latin typeface="+mn-ea"/>
                          <a:ea typeface="+mn-ea"/>
                        </a:rPr>
                        <a:t>(3+4+5+6)</a:t>
                      </a:r>
                      <a:endParaRPr lang="zh-CN" sz="1200" b="1" kern="100" dirty="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a:effectLst/>
                          <a:latin typeface="+mn-ea"/>
                          <a:ea typeface="+mn-ea"/>
                        </a:rPr>
                        <a:t>3</a:t>
                      </a:r>
                      <a:endParaRPr lang="zh-CN" sz="1200" b="1" kern="100">
                        <a:effectLst/>
                        <a:latin typeface="+mn-ea"/>
                        <a:ea typeface="+mn-ea"/>
                      </a:endParaRPr>
                    </a:p>
                  </a:txBody>
                  <a:tcPr marL="54523" marR="54523" marT="0" marB="0" anchor="ctr"/>
                </a:tc>
                <a:tc>
                  <a:txBody>
                    <a:bodyPr/>
                    <a:lstStyle/>
                    <a:p>
                      <a:pPr indent="254000" algn="l">
                        <a:spcAft>
                          <a:spcPts val="0"/>
                        </a:spcAft>
                      </a:pPr>
                      <a:r>
                        <a:rPr lang="zh-CN" sz="1200" b="1" kern="0" dirty="0">
                          <a:effectLst/>
                          <a:latin typeface="+mn-ea"/>
                          <a:ea typeface="+mn-ea"/>
                        </a:rPr>
                        <a:t>前三年度（　　　　年）</a:t>
                      </a:r>
                      <a:endParaRPr lang="zh-CN" sz="1200" b="1" kern="100" dirty="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dirty="0">
                          <a:effectLst/>
                          <a:latin typeface="+mn-ea"/>
                          <a:ea typeface="+mn-ea"/>
                        </a:rPr>
                        <a:t>*</a:t>
                      </a:r>
                      <a:endParaRPr lang="zh-CN" sz="1200" b="1" kern="100" dirty="0">
                        <a:effectLst/>
                        <a:latin typeface="+mn-ea"/>
                        <a:ea typeface="+mn-ea"/>
                      </a:endParaRPr>
                    </a:p>
                  </a:txBody>
                  <a:tcPr marL="54523" marR="54523" marT="0" marB="0" anchor="ctr"/>
                </a:tc>
              </a:tr>
              <a:tr h="291966">
                <a:tc>
                  <a:txBody>
                    <a:bodyPr/>
                    <a:lstStyle/>
                    <a:p>
                      <a:pPr algn="ctr">
                        <a:spcAft>
                          <a:spcPts val="0"/>
                        </a:spcAft>
                      </a:pPr>
                      <a:r>
                        <a:rPr lang="en-US" sz="1200" b="1" kern="0" dirty="0">
                          <a:effectLst/>
                          <a:latin typeface="+mn-ea"/>
                          <a:ea typeface="+mn-ea"/>
                        </a:rPr>
                        <a:t>4</a:t>
                      </a:r>
                      <a:endParaRPr lang="zh-CN" sz="1200" b="1" kern="100" dirty="0">
                        <a:effectLst/>
                        <a:latin typeface="+mn-ea"/>
                        <a:ea typeface="+mn-ea"/>
                      </a:endParaRPr>
                    </a:p>
                  </a:txBody>
                  <a:tcPr marL="54523" marR="54523" marT="0" marB="0" anchor="ctr"/>
                </a:tc>
                <a:tc>
                  <a:txBody>
                    <a:bodyPr/>
                    <a:lstStyle/>
                    <a:p>
                      <a:pPr indent="254000" algn="l">
                        <a:spcAft>
                          <a:spcPts val="0"/>
                        </a:spcAft>
                      </a:pPr>
                      <a:r>
                        <a:rPr lang="zh-CN" sz="1200" b="1" kern="0" dirty="0">
                          <a:effectLst/>
                          <a:latin typeface="+mn-ea"/>
                          <a:ea typeface="+mn-ea"/>
                        </a:rPr>
                        <a:t>前二年度（　　　　年）</a:t>
                      </a:r>
                      <a:endParaRPr lang="zh-CN" sz="1200" b="1" kern="100" dirty="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a:effectLst/>
                          <a:latin typeface="+mn-ea"/>
                          <a:ea typeface="+mn-ea"/>
                        </a:rPr>
                        <a:t>5</a:t>
                      </a:r>
                      <a:endParaRPr lang="zh-CN" sz="1200" b="1" kern="100">
                        <a:effectLst/>
                        <a:latin typeface="+mn-ea"/>
                        <a:ea typeface="+mn-ea"/>
                      </a:endParaRPr>
                    </a:p>
                  </a:txBody>
                  <a:tcPr marL="54523" marR="54523" marT="0" marB="0" anchor="ctr"/>
                </a:tc>
                <a:tc>
                  <a:txBody>
                    <a:bodyPr/>
                    <a:lstStyle/>
                    <a:p>
                      <a:pPr indent="254000" algn="l">
                        <a:spcAft>
                          <a:spcPts val="0"/>
                        </a:spcAft>
                      </a:pPr>
                      <a:r>
                        <a:rPr lang="zh-CN" sz="1200" b="1" kern="0" dirty="0">
                          <a:effectLst/>
                          <a:latin typeface="+mn-ea"/>
                          <a:ea typeface="+mn-ea"/>
                        </a:rPr>
                        <a:t>前一年度（　　　　年）</a:t>
                      </a:r>
                      <a:endParaRPr lang="zh-CN" sz="1200" b="1" kern="100" dirty="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a:effectLst/>
                          <a:latin typeface="+mn-ea"/>
                          <a:ea typeface="+mn-ea"/>
                        </a:rPr>
                        <a:t>6</a:t>
                      </a:r>
                      <a:endParaRPr lang="zh-CN" sz="1200" b="1" kern="100">
                        <a:effectLst/>
                        <a:latin typeface="+mn-ea"/>
                        <a:ea typeface="+mn-ea"/>
                      </a:endParaRPr>
                    </a:p>
                  </a:txBody>
                  <a:tcPr marL="54523" marR="54523" marT="0" marB="0" anchor="ctr"/>
                </a:tc>
                <a:tc>
                  <a:txBody>
                    <a:bodyPr/>
                    <a:lstStyle/>
                    <a:p>
                      <a:pPr indent="254000" algn="l">
                        <a:spcAft>
                          <a:spcPts val="0"/>
                        </a:spcAft>
                      </a:pPr>
                      <a:r>
                        <a:rPr lang="zh-CN" sz="1200" b="1" kern="0">
                          <a:effectLst/>
                          <a:latin typeface="+mn-ea"/>
                          <a:ea typeface="+mn-ea"/>
                        </a:rPr>
                        <a:t>本年（　　　　年）</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a:effectLst/>
                          <a:latin typeface="+mn-ea"/>
                          <a:ea typeface="+mn-ea"/>
                        </a:rPr>
                        <a:t>7</a:t>
                      </a:r>
                      <a:endParaRPr lang="zh-CN" sz="1200" b="1" kern="100">
                        <a:effectLst/>
                        <a:latin typeface="+mn-ea"/>
                        <a:ea typeface="+mn-ea"/>
                      </a:endParaRPr>
                    </a:p>
                  </a:txBody>
                  <a:tcPr marL="54523" marR="54523" marT="0" marB="0" anchor="ctr"/>
                </a:tc>
                <a:tc>
                  <a:txBody>
                    <a:bodyPr/>
                    <a:lstStyle/>
                    <a:p>
                      <a:pPr algn="l">
                        <a:spcAft>
                          <a:spcPts val="0"/>
                        </a:spcAft>
                      </a:pPr>
                      <a:r>
                        <a:rPr lang="zh-CN" sz="1200" b="1" kern="0">
                          <a:effectLst/>
                          <a:latin typeface="+mn-ea"/>
                          <a:ea typeface="+mn-ea"/>
                        </a:rPr>
                        <a:t>三、全额扣除的公益性捐赠</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dirty="0">
                          <a:effectLst/>
                          <a:latin typeface="+mn-ea"/>
                          <a:ea typeface="+mn-ea"/>
                        </a:rPr>
                        <a:t>*</a:t>
                      </a:r>
                      <a:endParaRPr lang="zh-CN" sz="1200" b="1" kern="100" dirty="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a:effectLst/>
                          <a:latin typeface="+mn-ea"/>
                          <a:ea typeface="+mn-ea"/>
                        </a:rPr>
                        <a:t>8</a:t>
                      </a:r>
                      <a:endParaRPr lang="zh-CN" sz="1200" b="1" kern="100">
                        <a:effectLst/>
                        <a:latin typeface="+mn-ea"/>
                        <a:ea typeface="+mn-ea"/>
                      </a:endParaRPr>
                    </a:p>
                  </a:txBody>
                  <a:tcPr marL="54523" marR="54523" marT="0" marB="0" anchor="ctr"/>
                </a:tc>
                <a:tc>
                  <a:txBody>
                    <a:bodyPr/>
                    <a:lstStyle/>
                    <a:p>
                      <a:pPr algn="l">
                        <a:spcAft>
                          <a:spcPts val="0"/>
                        </a:spcAft>
                      </a:pPr>
                      <a:r>
                        <a:rPr lang="en-US" sz="1200" b="1" kern="0">
                          <a:effectLst/>
                          <a:latin typeface="+mn-ea"/>
                          <a:ea typeface="+mn-ea"/>
                        </a:rPr>
                        <a:t>1.</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r>
              <a:tr h="291966">
                <a:tc>
                  <a:txBody>
                    <a:bodyPr/>
                    <a:lstStyle/>
                    <a:p>
                      <a:pPr algn="ctr">
                        <a:spcAft>
                          <a:spcPts val="0"/>
                        </a:spcAft>
                      </a:pPr>
                      <a:r>
                        <a:rPr lang="en-US" sz="1200" b="1" kern="0">
                          <a:effectLst/>
                          <a:latin typeface="+mn-ea"/>
                          <a:ea typeface="+mn-ea"/>
                        </a:rPr>
                        <a:t>9</a:t>
                      </a:r>
                      <a:endParaRPr lang="zh-CN" sz="1200" b="1" kern="100">
                        <a:effectLst/>
                        <a:latin typeface="+mn-ea"/>
                        <a:ea typeface="+mn-ea"/>
                      </a:endParaRPr>
                    </a:p>
                  </a:txBody>
                  <a:tcPr marL="54523" marR="54523" marT="0" marB="0" anchor="ctr"/>
                </a:tc>
                <a:tc>
                  <a:txBody>
                    <a:bodyPr/>
                    <a:lstStyle/>
                    <a:p>
                      <a:pPr algn="l">
                        <a:spcAft>
                          <a:spcPts val="0"/>
                        </a:spcAft>
                      </a:pPr>
                      <a:r>
                        <a:rPr lang="en-US" sz="1200" b="1" kern="0">
                          <a:effectLst/>
                          <a:latin typeface="+mn-ea"/>
                          <a:ea typeface="+mn-ea"/>
                        </a:rPr>
                        <a:t>2.</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r>
              <a:tr h="372554">
                <a:tc>
                  <a:txBody>
                    <a:bodyPr/>
                    <a:lstStyle/>
                    <a:p>
                      <a:pPr algn="ctr">
                        <a:spcAft>
                          <a:spcPts val="0"/>
                        </a:spcAft>
                      </a:pPr>
                      <a:r>
                        <a:rPr lang="en-US" sz="1200" b="1" kern="0">
                          <a:effectLst/>
                          <a:latin typeface="+mn-ea"/>
                          <a:ea typeface="+mn-ea"/>
                        </a:rPr>
                        <a:t>10</a:t>
                      </a:r>
                      <a:endParaRPr lang="zh-CN" sz="1200" b="1" kern="100">
                        <a:effectLst/>
                        <a:latin typeface="+mn-ea"/>
                        <a:ea typeface="+mn-ea"/>
                      </a:endParaRPr>
                    </a:p>
                  </a:txBody>
                  <a:tcPr marL="54523" marR="54523" marT="0" marB="0" anchor="ctr"/>
                </a:tc>
                <a:tc>
                  <a:txBody>
                    <a:bodyPr/>
                    <a:lstStyle/>
                    <a:p>
                      <a:pPr algn="l">
                        <a:spcAft>
                          <a:spcPts val="0"/>
                        </a:spcAft>
                      </a:pPr>
                      <a:r>
                        <a:rPr lang="en-US" sz="1200" b="1" kern="0">
                          <a:effectLst/>
                          <a:latin typeface="+mn-ea"/>
                          <a:ea typeface="+mn-ea"/>
                        </a:rPr>
                        <a:t>3.</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en-US" sz="1200" b="1" kern="0">
                          <a:effectLst/>
                          <a:latin typeface="+mn-ea"/>
                          <a:ea typeface="+mn-ea"/>
                        </a:rPr>
                        <a:t>*</a:t>
                      </a:r>
                      <a:endParaRPr lang="zh-CN" sz="1200" b="1" kern="100">
                        <a:effectLst/>
                        <a:latin typeface="+mn-ea"/>
                        <a:ea typeface="+mn-ea"/>
                      </a:endParaRPr>
                    </a:p>
                  </a:txBody>
                  <a:tcPr marL="54523" marR="54523" marT="0" marB="0" anchor="ctr"/>
                </a:tc>
              </a:tr>
              <a:tr h="372554">
                <a:tc>
                  <a:txBody>
                    <a:bodyPr/>
                    <a:lstStyle/>
                    <a:p>
                      <a:pPr algn="ctr">
                        <a:spcAft>
                          <a:spcPts val="0"/>
                        </a:spcAft>
                      </a:pPr>
                      <a:r>
                        <a:rPr lang="en-US" sz="1200" b="1" kern="0">
                          <a:effectLst/>
                          <a:latin typeface="+mn-ea"/>
                          <a:ea typeface="+mn-ea"/>
                        </a:rPr>
                        <a:t>11</a:t>
                      </a:r>
                      <a:endParaRPr lang="zh-CN" sz="1200" b="1" kern="100">
                        <a:effectLst/>
                        <a:latin typeface="+mn-ea"/>
                        <a:ea typeface="+mn-ea"/>
                      </a:endParaRPr>
                    </a:p>
                  </a:txBody>
                  <a:tcPr marL="54523" marR="54523" marT="0" marB="0" anchor="ctr"/>
                </a:tc>
                <a:tc>
                  <a:txBody>
                    <a:bodyPr/>
                    <a:lstStyle/>
                    <a:p>
                      <a:pPr algn="l">
                        <a:spcAft>
                          <a:spcPts val="0"/>
                        </a:spcAft>
                      </a:pPr>
                      <a:r>
                        <a:rPr lang="zh-CN" sz="1200" b="1" kern="0">
                          <a:effectLst/>
                          <a:latin typeface="+mn-ea"/>
                          <a:ea typeface="+mn-ea"/>
                        </a:rPr>
                        <a:t>合计（</a:t>
                      </a:r>
                      <a:r>
                        <a:rPr lang="en-US" sz="1200" b="1" kern="0">
                          <a:effectLst/>
                          <a:latin typeface="+mn-ea"/>
                          <a:ea typeface="+mn-ea"/>
                        </a:rPr>
                        <a:t>1+2+7</a:t>
                      </a:r>
                      <a:r>
                        <a:rPr lang="zh-CN" sz="1200" b="1" kern="0">
                          <a:effectLst/>
                          <a:latin typeface="+mn-ea"/>
                          <a:ea typeface="+mn-ea"/>
                        </a:rPr>
                        <a:t>）</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dirty="0">
                          <a:effectLst/>
                          <a:latin typeface="+mn-ea"/>
                          <a:ea typeface="+mn-ea"/>
                        </a:rPr>
                        <a:t>　</a:t>
                      </a:r>
                      <a:endParaRPr lang="zh-CN" sz="1200" b="1" kern="100" dirty="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a:effectLst/>
                          <a:latin typeface="+mn-ea"/>
                          <a:ea typeface="+mn-ea"/>
                        </a:rPr>
                        <a:t>　</a:t>
                      </a:r>
                      <a:endParaRPr lang="zh-CN" sz="1200" b="1" kern="100">
                        <a:effectLst/>
                        <a:latin typeface="+mn-ea"/>
                        <a:ea typeface="+mn-ea"/>
                      </a:endParaRPr>
                    </a:p>
                  </a:txBody>
                  <a:tcPr marL="54523" marR="54523" marT="0" marB="0" anchor="ctr"/>
                </a:tc>
                <a:tc>
                  <a:txBody>
                    <a:bodyPr/>
                    <a:lstStyle/>
                    <a:p>
                      <a:pPr algn="ctr">
                        <a:spcAft>
                          <a:spcPts val="0"/>
                        </a:spcAft>
                      </a:pPr>
                      <a:r>
                        <a:rPr lang="zh-CN" sz="1200" b="1" kern="0" dirty="0">
                          <a:effectLst/>
                          <a:latin typeface="+mn-ea"/>
                          <a:ea typeface="+mn-ea"/>
                        </a:rPr>
                        <a:t>　</a:t>
                      </a:r>
                      <a:endParaRPr lang="zh-CN" sz="1200" b="1" kern="100" dirty="0">
                        <a:effectLst/>
                        <a:latin typeface="+mn-ea"/>
                        <a:ea typeface="+mn-ea"/>
                      </a:endParaRPr>
                    </a:p>
                  </a:txBody>
                  <a:tcPr marL="54523" marR="54523" marT="0" marB="0"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关于企业资产损失税前扣除政策的通知</a:t>
            </a:r>
            <a:br>
              <a:rPr lang="zh-CN" altLang="en-US" b="1" dirty="0">
                <a:solidFill>
                  <a:srgbClr val="FF0000"/>
                </a:solidFill>
              </a:rPr>
            </a:br>
            <a:r>
              <a:rPr lang="zh-CN" altLang="en-US" b="1" dirty="0">
                <a:solidFill>
                  <a:srgbClr val="FF0000"/>
                </a:solidFill>
              </a:rPr>
              <a:t>财税</a:t>
            </a:r>
            <a:r>
              <a:rPr lang="en-US" altLang="zh-CN" b="1" dirty="0">
                <a:solidFill>
                  <a:srgbClr val="FF0000"/>
                </a:solidFill>
              </a:rPr>
              <a:t>[2009]57</a:t>
            </a:r>
            <a:r>
              <a:rPr lang="zh-CN" altLang="en-US" b="1" dirty="0">
                <a:solidFill>
                  <a:srgbClr val="FF0000"/>
                </a:solidFill>
              </a:rPr>
              <a:t>号 </a:t>
            </a:r>
            <a:endParaRPr lang="zh-CN" altLang="en-US" b="1" dirty="0">
              <a:solidFill>
                <a:srgbClr val="FF0000"/>
              </a:solidFill>
            </a:endParaRPr>
          </a:p>
        </p:txBody>
      </p:sp>
      <p:sp>
        <p:nvSpPr>
          <p:cNvPr id="10" name="文本框 38"/>
          <p:cNvSpPr txBox="1"/>
          <p:nvPr/>
        </p:nvSpPr>
        <p:spPr>
          <a:xfrm>
            <a:off x="7524328" y="4603428"/>
            <a:ext cx="1619672"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481624" y="1043577"/>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1400" dirty="0" smtClean="0">
                <a:latin typeface="+mn-ea"/>
              </a:rPr>
              <a:t>       </a:t>
            </a:r>
            <a:r>
              <a:rPr lang="zh-CN" altLang="en-US" sz="1400" dirty="0">
                <a:latin typeface="+mn-ea"/>
              </a:rPr>
              <a:t> </a:t>
            </a:r>
            <a:r>
              <a:rPr lang="zh-CN" altLang="en-US" sz="1400" dirty="0" smtClean="0">
                <a:latin typeface="+mn-ea"/>
              </a:rPr>
              <a:t> </a:t>
            </a:r>
            <a:r>
              <a:rPr lang="zh-CN" altLang="en-US" sz="2000" dirty="0" smtClean="0">
                <a:latin typeface="+mn-ea"/>
              </a:rPr>
              <a:t>九</a:t>
            </a:r>
            <a:r>
              <a:rPr lang="zh-CN" altLang="en-US" sz="2000" dirty="0">
                <a:latin typeface="+mn-ea"/>
              </a:rPr>
              <a:t>、对企业被盗的存货，以该存货的成本减除保险赔款和责任人赔偿后的余额，作为存货被盗损失在计算应纳税所得额时扣除。</a:t>
            </a:r>
            <a:endParaRPr lang="zh-CN" altLang="en-US" sz="2000" dirty="0">
              <a:latin typeface="+mn-ea"/>
            </a:endParaRPr>
          </a:p>
          <a:p>
            <a:pPr lvl="0">
              <a:lnSpc>
                <a:spcPct val="200000"/>
              </a:lnSpc>
              <a:spcAft>
                <a:spcPts val="0"/>
              </a:spcAft>
            </a:pPr>
            <a:r>
              <a:rPr lang="zh-CN" altLang="en-US" sz="2000" dirty="0">
                <a:latin typeface="+mn-ea"/>
              </a:rPr>
              <a:t>　　十、企业因存货盘亏、毁损、报废、被盗等原因不得从增值税销项税额中抵扣的进项税额，可以与存货损失一起在计算应纳税所得额时扣除</a:t>
            </a:r>
            <a:r>
              <a:rPr lang="zh-CN" altLang="en-US" sz="2000" dirty="0" smtClean="0">
                <a:latin typeface="+mn-ea"/>
              </a:rPr>
              <a:t>。</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企业资产损失所得税税前扣除管理办法</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2011 </a:t>
            </a:r>
            <a:r>
              <a:rPr lang="zh-CN" altLang="en-US" b="1" dirty="0">
                <a:solidFill>
                  <a:srgbClr val="FF0000"/>
                </a:solidFill>
              </a:rPr>
              <a:t>年 第 </a:t>
            </a:r>
            <a:r>
              <a:rPr lang="en-US" altLang="zh-CN" b="1" dirty="0">
                <a:solidFill>
                  <a:srgbClr val="FF0000"/>
                </a:solidFill>
              </a:rPr>
              <a:t>25 </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000" dirty="0" smtClean="0">
                <a:latin typeface="+mn-ea"/>
              </a:rPr>
              <a:t>       </a:t>
            </a:r>
            <a:r>
              <a:rPr lang="zh-CN" altLang="en-US" sz="2400" dirty="0" smtClean="0">
                <a:latin typeface="+mn-ea"/>
              </a:rPr>
              <a:t>第二十六</a:t>
            </a:r>
            <a:r>
              <a:rPr lang="zh-CN" altLang="en-US" sz="2400" dirty="0">
                <a:latin typeface="+mn-ea"/>
              </a:rPr>
              <a:t>条　存货盘亏损失，为其盘亏金额扣除责任人赔偿后的余额，应依据以下证据材料确认：</a:t>
            </a:r>
            <a:endParaRPr lang="zh-CN" altLang="en-US" sz="2400" dirty="0">
              <a:latin typeface="+mn-ea"/>
            </a:endParaRPr>
          </a:p>
          <a:p>
            <a:pPr lvl="0">
              <a:lnSpc>
                <a:spcPct val="150000"/>
              </a:lnSpc>
            </a:pPr>
            <a:r>
              <a:rPr lang="zh-CN" altLang="en-US" sz="2400" dirty="0">
                <a:latin typeface="+mn-ea"/>
              </a:rPr>
              <a:t>　　（一）存货计税成本确定依据；</a:t>
            </a:r>
            <a:endParaRPr lang="zh-CN" altLang="en-US" sz="2400" dirty="0">
              <a:latin typeface="+mn-ea"/>
            </a:endParaRPr>
          </a:p>
          <a:p>
            <a:pPr lvl="0">
              <a:lnSpc>
                <a:spcPct val="150000"/>
              </a:lnSpc>
            </a:pPr>
            <a:r>
              <a:rPr lang="zh-CN" altLang="en-US" sz="2400" dirty="0">
                <a:latin typeface="+mn-ea"/>
              </a:rPr>
              <a:t>　　（二）企业内部有关责任认定、责任人赔偿说明和内部核批文件；</a:t>
            </a:r>
            <a:endParaRPr lang="zh-CN" altLang="en-US" sz="2400" dirty="0">
              <a:latin typeface="+mn-ea"/>
            </a:endParaRPr>
          </a:p>
          <a:p>
            <a:pPr lvl="0">
              <a:lnSpc>
                <a:spcPct val="150000"/>
              </a:lnSpc>
            </a:pPr>
            <a:r>
              <a:rPr lang="zh-CN" altLang="en-US" sz="2400" dirty="0">
                <a:latin typeface="+mn-ea"/>
              </a:rPr>
              <a:t>　　（三）存货盘点表；</a:t>
            </a:r>
            <a:endParaRPr lang="zh-CN" altLang="en-US" sz="2400" dirty="0">
              <a:latin typeface="+mn-ea"/>
            </a:endParaRPr>
          </a:p>
          <a:p>
            <a:pPr lvl="0">
              <a:lnSpc>
                <a:spcPct val="150000"/>
              </a:lnSpc>
            </a:pPr>
            <a:r>
              <a:rPr lang="zh-CN" altLang="en-US" sz="2400" dirty="0">
                <a:latin typeface="+mn-ea"/>
              </a:rPr>
              <a:t>　　（四）存货保管人对于盘亏的情况说明。</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企业资产损失所得税税前扣除管理办法</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2011 </a:t>
            </a:r>
            <a:r>
              <a:rPr lang="zh-CN" altLang="en-US" b="1" dirty="0">
                <a:solidFill>
                  <a:srgbClr val="FF0000"/>
                </a:solidFill>
              </a:rPr>
              <a:t>年 第 </a:t>
            </a:r>
            <a:r>
              <a:rPr lang="en-US" altLang="zh-CN" b="1" dirty="0">
                <a:solidFill>
                  <a:srgbClr val="FF0000"/>
                </a:solidFill>
              </a:rPr>
              <a:t>25 </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dirty="0" smtClean="0">
                <a:latin typeface="+mn-ea"/>
              </a:rPr>
              <a:t>       第二十七</a:t>
            </a:r>
            <a:r>
              <a:rPr lang="zh-CN" altLang="en-US" dirty="0">
                <a:latin typeface="+mn-ea"/>
              </a:rPr>
              <a:t>条　存货报废、毁损或变质损失，为其计税成本扣除残值及责任人赔偿后的余额，应依据以下证据材料确认：</a:t>
            </a:r>
            <a:endParaRPr lang="zh-CN" altLang="en-US" dirty="0">
              <a:latin typeface="+mn-ea"/>
            </a:endParaRPr>
          </a:p>
          <a:p>
            <a:pPr lvl="0">
              <a:lnSpc>
                <a:spcPct val="150000"/>
              </a:lnSpc>
            </a:pPr>
            <a:r>
              <a:rPr lang="zh-CN" altLang="en-US" dirty="0">
                <a:latin typeface="+mn-ea"/>
              </a:rPr>
              <a:t>　　（一）存货计税成本的确定依据；</a:t>
            </a:r>
            <a:endParaRPr lang="zh-CN" altLang="en-US" dirty="0">
              <a:latin typeface="+mn-ea"/>
            </a:endParaRPr>
          </a:p>
          <a:p>
            <a:pPr lvl="0">
              <a:lnSpc>
                <a:spcPct val="150000"/>
              </a:lnSpc>
            </a:pPr>
            <a:r>
              <a:rPr lang="zh-CN" altLang="en-US" dirty="0">
                <a:latin typeface="+mn-ea"/>
              </a:rPr>
              <a:t>　　（二）企业内部关于存货报废、毁损、变质、残值情况说明及核销资料；</a:t>
            </a:r>
            <a:endParaRPr lang="zh-CN" altLang="en-US" dirty="0">
              <a:latin typeface="+mn-ea"/>
            </a:endParaRPr>
          </a:p>
          <a:p>
            <a:pPr lvl="0">
              <a:lnSpc>
                <a:spcPct val="150000"/>
              </a:lnSpc>
            </a:pPr>
            <a:r>
              <a:rPr lang="zh-CN" altLang="en-US" dirty="0">
                <a:latin typeface="+mn-ea"/>
              </a:rPr>
              <a:t>　　（三）涉及责任人赔偿的，应当有赔偿情况说明；</a:t>
            </a:r>
            <a:endParaRPr lang="zh-CN" altLang="en-US" dirty="0">
              <a:latin typeface="+mn-ea"/>
            </a:endParaRPr>
          </a:p>
          <a:p>
            <a:pPr lvl="0">
              <a:lnSpc>
                <a:spcPct val="150000"/>
              </a:lnSpc>
            </a:pPr>
            <a:r>
              <a:rPr lang="zh-CN" altLang="en-US" dirty="0">
                <a:latin typeface="+mn-ea"/>
              </a:rPr>
              <a:t>　　（四）该项损失数额较大的（指占企业该类资产计税成本</a:t>
            </a:r>
            <a:r>
              <a:rPr lang="en-US" altLang="zh-CN" dirty="0">
                <a:latin typeface="+mn-ea"/>
              </a:rPr>
              <a:t>10%</a:t>
            </a:r>
            <a:r>
              <a:rPr lang="zh-CN" altLang="en-US" dirty="0">
                <a:latin typeface="+mn-ea"/>
              </a:rPr>
              <a:t>以上，或减少当年应纳税所得、增加亏损</a:t>
            </a:r>
            <a:r>
              <a:rPr lang="en-US" altLang="zh-CN" dirty="0">
                <a:latin typeface="+mn-ea"/>
              </a:rPr>
              <a:t>10%</a:t>
            </a:r>
            <a:r>
              <a:rPr lang="zh-CN" altLang="en-US" dirty="0">
                <a:latin typeface="+mn-ea"/>
              </a:rPr>
              <a:t>以上，下同），应有专业技术鉴定意见或法定资质中介机构出具的专项报告等。</a:t>
            </a:r>
            <a:endParaRPr lang="zh-CN" altLang="en-US"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20417" y="123478"/>
            <a:ext cx="4498671" cy="938210"/>
          </a:xfrm>
        </p:spPr>
        <p:txBody>
          <a:bodyPr/>
          <a:lstStyle/>
          <a:p>
            <a:pPr>
              <a:lnSpc>
                <a:spcPct val="150000"/>
              </a:lnSpc>
            </a:pPr>
            <a:r>
              <a:rPr lang="zh-CN" altLang="en-US" b="1" dirty="0">
                <a:solidFill>
                  <a:srgbClr val="FF0000"/>
                </a:solidFill>
              </a:rPr>
              <a:t>企业资产损失所得税税前扣除管理办法</a:t>
            </a:r>
            <a:br>
              <a:rPr lang="en-US" altLang="zh-CN" b="1" dirty="0">
                <a:solidFill>
                  <a:srgbClr val="FF0000"/>
                </a:solidFill>
              </a:rPr>
            </a:br>
            <a:r>
              <a:rPr lang="zh-CN" altLang="en-US" b="1" dirty="0">
                <a:solidFill>
                  <a:srgbClr val="FF0000"/>
                </a:solidFill>
              </a:rPr>
              <a:t>国家税务总局公告</a:t>
            </a:r>
            <a:r>
              <a:rPr lang="en-US" altLang="zh-CN" b="1" dirty="0">
                <a:solidFill>
                  <a:srgbClr val="FF0000"/>
                </a:solidFill>
              </a:rPr>
              <a:t>2011 </a:t>
            </a:r>
            <a:r>
              <a:rPr lang="zh-CN" altLang="en-US" b="1" dirty="0">
                <a:solidFill>
                  <a:srgbClr val="FF0000"/>
                </a:solidFill>
              </a:rPr>
              <a:t>年 第 </a:t>
            </a:r>
            <a:r>
              <a:rPr lang="en-US" altLang="zh-CN" b="1" dirty="0">
                <a:solidFill>
                  <a:srgbClr val="FF0000"/>
                </a:solidFill>
              </a:rPr>
              <a:t>25 </a:t>
            </a:r>
            <a:r>
              <a:rPr lang="zh-CN" altLang="en-US" b="1" dirty="0">
                <a:solidFill>
                  <a:srgbClr val="FF0000"/>
                </a:solidFill>
              </a:rPr>
              <a:t>号</a:t>
            </a:r>
            <a:endParaRPr lang="zh-CN" altLang="en-US"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400" dirty="0" smtClean="0">
                <a:latin typeface="+mn-ea"/>
              </a:rPr>
              <a:t>       第二十八</a:t>
            </a:r>
            <a:r>
              <a:rPr lang="zh-CN" altLang="en-US" sz="2400" dirty="0">
                <a:latin typeface="+mn-ea"/>
              </a:rPr>
              <a:t>条　存货被盗损失，为其计税成本扣除保险理赔以及责任人赔偿后的余额，应依据以下证据材料确认：</a:t>
            </a:r>
            <a:endParaRPr lang="zh-CN" altLang="en-US" sz="2400" dirty="0">
              <a:latin typeface="+mn-ea"/>
            </a:endParaRPr>
          </a:p>
          <a:p>
            <a:pPr lvl="0">
              <a:lnSpc>
                <a:spcPct val="150000"/>
              </a:lnSpc>
            </a:pPr>
            <a:r>
              <a:rPr lang="zh-CN" altLang="en-US" sz="2400" dirty="0">
                <a:latin typeface="+mn-ea"/>
              </a:rPr>
              <a:t>　　（一）存货计税成本的确定依据；</a:t>
            </a:r>
            <a:endParaRPr lang="zh-CN" altLang="en-US" sz="2400" dirty="0">
              <a:latin typeface="+mn-ea"/>
            </a:endParaRPr>
          </a:p>
          <a:p>
            <a:pPr lvl="0">
              <a:lnSpc>
                <a:spcPct val="150000"/>
              </a:lnSpc>
            </a:pPr>
            <a:r>
              <a:rPr lang="zh-CN" altLang="en-US" sz="2400" dirty="0">
                <a:latin typeface="+mn-ea"/>
              </a:rPr>
              <a:t>　　（二）向公安机关的报案记录；</a:t>
            </a:r>
            <a:endParaRPr lang="zh-CN" altLang="en-US" sz="2400" dirty="0">
              <a:latin typeface="+mn-ea"/>
            </a:endParaRPr>
          </a:p>
          <a:p>
            <a:pPr lvl="0">
              <a:lnSpc>
                <a:spcPct val="150000"/>
              </a:lnSpc>
            </a:pPr>
            <a:r>
              <a:rPr lang="zh-CN" altLang="en-US" sz="2400" dirty="0">
                <a:latin typeface="+mn-ea"/>
              </a:rPr>
              <a:t>　　（三）涉及责任人和保险公司赔偿的，应有赔偿情况说明等。</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036496"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000" dirty="0" smtClean="0">
                <a:latin typeface="+mn-ea"/>
                <a:ea typeface="+mn-ea"/>
                <a:cs typeface="宋体" panose="02010600030101010101" pitchFamily="2" charset="-122"/>
              </a:rPr>
              <a:t>A105090                  </a:t>
            </a:r>
            <a:r>
              <a:rPr lang="zh-CN" altLang="en-US" sz="2000" dirty="0" smtClean="0">
                <a:latin typeface="+mn-ea"/>
                <a:ea typeface="+mn-ea"/>
                <a:cs typeface="宋体" panose="02010600030101010101" pitchFamily="2" charset="-122"/>
              </a:rPr>
              <a:t>资产</a:t>
            </a:r>
            <a:r>
              <a:rPr lang="zh-CN" altLang="en-US" sz="2000" dirty="0">
                <a:latin typeface="+mn-ea"/>
                <a:ea typeface="+mn-ea"/>
                <a:cs typeface="宋体" panose="02010600030101010101" pitchFamily="2" charset="-122"/>
              </a:rPr>
              <a:t>损失税前扣除及纳税调整明细表</a:t>
            </a:r>
            <a:endParaRPr kumimoji="0" lang="zh-CN" altLang="en-US" sz="28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4" name="表格 3"/>
          <p:cNvGraphicFramePr>
            <a:graphicFrameLocks noGrp="1"/>
          </p:cNvGraphicFramePr>
          <p:nvPr/>
        </p:nvGraphicFramePr>
        <p:xfrm>
          <a:off x="35494" y="771550"/>
          <a:ext cx="9001002" cy="4320480"/>
        </p:xfrm>
        <a:graphic>
          <a:graphicData uri="http://schemas.openxmlformats.org/drawingml/2006/table">
            <a:tbl>
              <a:tblPr>
                <a:tableStyleId>{5C22544A-7EE6-4342-B048-85BDC9FD1C3A}</a:tableStyleId>
              </a:tblPr>
              <a:tblGrid>
                <a:gridCol w="309333"/>
                <a:gridCol w="3183269"/>
                <a:gridCol w="1042129"/>
                <a:gridCol w="959725"/>
                <a:gridCol w="687500"/>
                <a:gridCol w="687500"/>
                <a:gridCol w="687500"/>
                <a:gridCol w="722023"/>
                <a:gridCol w="722023"/>
              </a:tblGrid>
              <a:tr h="425498">
                <a:tc rowSpan="2">
                  <a:txBody>
                    <a:bodyPr/>
                    <a:lstStyle/>
                    <a:p>
                      <a:pPr algn="ctr" fontAlgn="ctr">
                        <a:spcAft>
                          <a:spcPts val="0"/>
                        </a:spcAft>
                      </a:pPr>
                      <a:r>
                        <a:rPr lang="zh-CN" sz="1000" b="1" kern="0" dirty="0">
                          <a:effectLst/>
                          <a:latin typeface="+mn-ea"/>
                          <a:ea typeface="+mn-ea"/>
                        </a:rPr>
                        <a:t>行次</a:t>
                      </a:r>
                      <a:endParaRPr lang="zh-CN" sz="1000" b="1" kern="100" dirty="0">
                        <a:effectLst/>
                        <a:latin typeface="+mn-ea"/>
                        <a:ea typeface="+mn-ea"/>
                      </a:endParaRPr>
                    </a:p>
                  </a:txBody>
                  <a:tcPr marL="3568" marR="3568" marT="3568" marB="3568" anchor="ctr"/>
                </a:tc>
                <a:tc rowSpan="2">
                  <a:txBody>
                    <a:bodyPr/>
                    <a:lstStyle/>
                    <a:p>
                      <a:pPr algn="ctr" fontAlgn="ctr">
                        <a:spcAft>
                          <a:spcPts val="0"/>
                        </a:spcAft>
                      </a:pPr>
                      <a:r>
                        <a:rPr lang="zh-CN" sz="1000" b="1" kern="0">
                          <a:effectLst/>
                          <a:latin typeface="+mn-ea"/>
                          <a:ea typeface="+mn-ea"/>
                        </a:rPr>
                        <a:t>项目</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dirty="0">
                          <a:effectLst/>
                          <a:latin typeface="+mn-ea"/>
                          <a:ea typeface="+mn-ea"/>
                        </a:rPr>
                        <a:t>资产损失直接计入本年损益金额</a:t>
                      </a:r>
                      <a:endParaRPr lang="zh-CN" sz="1000" b="1" kern="100" dirty="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资产损失准备金核销金额</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资产处置</a:t>
                      </a:r>
                      <a:endParaRPr lang="zh-CN" sz="1000" b="1" kern="100">
                        <a:effectLst/>
                        <a:latin typeface="+mn-ea"/>
                        <a:ea typeface="+mn-ea"/>
                      </a:endParaRPr>
                    </a:p>
                    <a:p>
                      <a:pPr algn="ctr" fontAlgn="ctr">
                        <a:spcAft>
                          <a:spcPts val="0"/>
                        </a:spcAft>
                      </a:pPr>
                      <a:r>
                        <a:rPr lang="zh-CN" sz="1000" b="1" kern="0">
                          <a:effectLst/>
                          <a:latin typeface="+mn-ea"/>
                          <a:ea typeface="+mn-ea"/>
                        </a:rPr>
                        <a:t>收入</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赔偿收入</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dirty="0">
                          <a:effectLst/>
                          <a:latin typeface="+mn-ea"/>
                          <a:ea typeface="+mn-ea"/>
                        </a:rPr>
                        <a:t>资产</a:t>
                      </a:r>
                      <a:r>
                        <a:rPr lang="zh-CN" sz="1000" b="1" kern="0" dirty="0" smtClean="0">
                          <a:effectLst/>
                          <a:latin typeface="+mn-ea"/>
                          <a:ea typeface="+mn-ea"/>
                        </a:rPr>
                        <a:t>计</a:t>
                      </a:r>
                      <a:endParaRPr lang="en-US" altLang="zh-CN" sz="1000" b="1" kern="0" dirty="0" smtClean="0">
                        <a:effectLst/>
                        <a:latin typeface="+mn-ea"/>
                        <a:ea typeface="+mn-ea"/>
                      </a:endParaRPr>
                    </a:p>
                    <a:p>
                      <a:pPr algn="ctr" fontAlgn="ctr">
                        <a:spcAft>
                          <a:spcPts val="0"/>
                        </a:spcAft>
                      </a:pPr>
                      <a:r>
                        <a:rPr lang="zh-CN" sz="1000" b="1" kern="0" dirty="0" smtClean="0">
                          <a:effectLst/>
                          <a:latin typeface="+mn-ea"/>
                          <a:ea typeface="+mn-ea"/>
                        </a:rPr>
                        <a:t>税基础</a:t>
                      </a:r>
                      <a:endParaRPr lang="zh-CN" sz="1000" b="1" kern="100" dirty="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资产损失的税收金额</a:t>
                      </a:r>
                      <a:endParaRPr lang="zh-CN" sz="1000" b="1" kern="100">
                        <a:effectLst/>
                        <a:latin typeface="+mn-ea"/>
                        <a:ea typeface="+mn-ea"/>
                      </a:endParaRPr>
                    </a:p>
                  </a:txBody>
                  <a:tcPr marL="3568" marR="3568" marT="3568" marB="3568" anchor="ctr"/>
                </a:tc>
                <a:tc>
                  <a:txBody>
                    <a:bodyPr/>
                    <a:lstStyle/>
                    <a:p>
                      <a:pPr algn="ctr" fontAlgn="ctr">
                        <a:spcAft>
                          <a:spcPts val="0"/>
                        </a:spcAft>
                      </a:pPr>
                      <a:r>
                        <a:rPr lang="zh-CN" sz="1000" b="1" kern="0">
                          <a:effectLst/>
                          <a:latin typeface="+mn-ea"/>
                          <a:ea typeface="+mn-ea"/>
                        </a:rPr>
                        <a:t>纳税调整</a:t>
                      </a:r>
                      <a:endParaRPr lang="zh-CN" sz="1000" b="1" kern="100">
                        <a:effectLst/>
                        <a:latin typeface="+mn-ea"/>
                        <a:ea typeface="+mn-ea"/>
                      </a:endParaRPr>
                    </a:p>
                    <a:p>
                      <a:pPr algn="ctr" fontAlgn="ctr">
                        <a:spcAft>
                          <a:spcPts val="0"/>
                        </a:spcAft>
                      </a:pPr>
                      <a:r>
                        <a:rPr lang="zh-CN" sz="1000" b="1" kern="0">
                          <a:effectLst/>
                          <a:latin typeface="+mn-ea"/>
                          <a:ea typeface="+mn-ea"/>
                        </a:rPr>
                        <a:t>金额</a:t>
                      </a:r>
                      <a:endParaRPr lang="zh-CN" sz="1000" b="1" kern="100">
                        <a:effectLst/>
                        <a:latin typeface="+mn-ea"/>
                        <a:ea typeface="+mn-ea"/>
                      </a:endParaRPr>
                    </a:p>
                  </a:txBody>
                  <a:tcPr marL="3568" marR="3568" marT="3568" marB="3568" anchor="ctr"/>
                </a:tc>
              </a:tr>
              <a:tr h="200835">
                <a:tc vMerge="1">
                  <a:tcPr/>
                </a:tc>
                <a:tc vMerge="1">
                  <a:tcPr/>
                </a:tc>
                <a:tc>
                  <a:txBody>
                    <a:bodyPr/>
                    <a:lstStyle/>
                    <a:p>
                      <a:pPr algn="ctr" fontAlgn="ctr">
                        <a:spcAft>
                          <a:spcPts val="0"/>
                        </a:spcAft>
                      </a:pPr>
                      <a:r>
                        <a:rPr lang="en-US" sz="1000" b="1" kern="0">
                          <a:effectLst/>
                          <a:latin typeface="+mn-ea"/>
                          <a:ea typeface="+mn-ea"/>
                        </a:rPr>
                        <a:t>1</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2</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3</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4</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a:effectLst/>
                          <a:latin typeface="+mn-ea"/>
                          <a:ea typeface="+mn-ea"/>
                        </a:rPr>
                        <a:t>5</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100">
                          <a:effectLst/>
                          <a:latin typeface="+mn-ea"/>
                          <a:ea typeface="+mn-ea"/>
                        </a:rPr>
                        <a:t>6</a:t>
                      </a:r>
                      <a:r>
                        <a:rPr lang="zh-CN" sz="1000" b="1" kern="0">
                          <a:effectLst/>
                          <a:latin typeface="+mn-ea"/>
                          <a:ea typeface="+mn-ea"/>
                        </a:rPr>
                        <a:t>（</a:t>
                      </a:r>
                      <a:r>
                        <a:rPr lang="en-US" sz="1000" b="1" kern="0">
                          <a:effectLst/>
                          <a:latin typeface="+mn-ea"/>
                          <a:ea typeface="+mn-ea"/>
                        </a:rPr>
                        <a:t>5-3-4</a:t>
                      </a:r>
                      <a:r>
                        <a:rPr lang="zh-CN" sz="1000" b="1" kern="0">
                          <a:effectLst/>
                          <a:latin typeface="+mn-ea"/>
                          <a:ea typeface="+mn-ea"/>
                        </a:rPr>
                        <a:t>）</a:t>
                      </a:r>
                      <a:endParaRPr lang="zh-CN" sz="1000" b="1" kern="100">
                        <a:effectLst/>
                        <a:latin typeface="+mn-ea"/>
                        <a:ea typeface="+mn-ea"/>
                      </a:endParaRPr>
                    </a:p>
                  </a:txBody>
                  <a:tcPr marL="3568" marR="3568" marT="3568" marB="3568" anchor="ctr"/>
                </a:tc>
                <a:tc>
                  <a:txBody>
                    <a:bodyPr/>
                    <a:lstStyle/>
                    <a:p>
                      <a:pPr algn="ctr" fontAlgn="ctr">
                        <a:spcAft>
                          <a:spcPts val="0"/>
                        </a:spcAft>
                      </a:pPr>
                      <a:r>
                        <a:rPr lang="en-US" sz="1000" b="1" kern="0" dirty="0">
                          <a:effectLst/>
                          <a:latin typeface="+mn-ea"/>
                          <a:ea typeface="+mn-ea"/>
                        </a:rPr>
                        <a:t>7</a:t>
                      </a:r>
                      <a:endParaRPr lang="zh-CN" sz="1000" b="1" kern="100" dirty="0">
                        <a:effectLst/>
                        <a:latin typeface="+mn-ea"/>
                        <a:ea typeface="+mn-ea"/>
                      </a:endParaRPr>
                    </a:p>
                  </a:txBody>
                  <a:tcPr marL="3568" marR="3568" marT="3568" marB="3568" anchor="ctr"/>
                </a:tc>
              </a:tr>
              <a:tr h="218947">
                <a:tc>
                  <a:txBody>
                    <a:bodyPr/>
                    <a:lstStyle/>
                    <a:p>
                      <a:pPr algn="ctr" fontAlgn="ctr">
                        <a:spcAft>
                          <a:spcPts val="0"/>
                        </a:spcAft>
                      </a:pPr>
                      <a:r>
                        <a:rPr lang="en-US" sz="1000" b="1" kern="0">
                          <a:effectLst/>
                          <a:latin typeface="+mn-ea"/>
                          <a:ea typeface="+mn-ea"/>
                        </a:rPr>
                        <a:t>1</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一、现金及银行存款损失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2145">
                <a:tc>
                  <a:txBody>
                    <a:bodyPr/>
                    <a:lstStyle/>
                    <a:p>
                      <a:pPr algn="ctr" fontAlgn="ctr">
                        <a:spcAft>
                          <a:spcPts val="0"/>
                        </a:spcAft>
                      </a:pPr>
                      <a:r>
                        <a:rPr lang="en-US" sz="1000" b="1" kern="0" dirty="0">
                          <a:solidFill>
                            <a:schemeClr val="bg1"/>
                          </a:solidFill>
                          <a:effectLst/>
                          <a:latin typeface="+mn-ea"/>
                          <a:ea typeface="+mn-ea"/>
                        </a:rPr>
                        <a:t>2</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just" fontAlgn="ctr">
                        <a:spcAft>
                          <a:spcPts val="0"/>
                        </a:spcAft>
                      </a:pPr>
                      <a:r>
                        <a:rPr lang="zh-CN" sz="1000" b="1" kern="0" dirty="0">
                          <a:solidFill>
                            <a:schemeClr val="bg1"/>
                          </a:solidFill>
                          <a:effectLst/>
                          <a:latin typeface="+mn-ea"/>
                          <a:ea typeface="+mn-ea"/>
                        </a:rPr>
                        <a:t>二、应收及预付款项坏账损失</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r>
              <a:tr h="232799">
                <a:tc>
                  <a:txBody>
                    <a:bodyPr/>
                    <a:lstStyle/>
                    <a:p>
                      <a:pPr algn="ctr" fontAlgn="ctr">
                        <a:spcAft>
                          <a:spcPts val="0"/>
                        </a:spcAft>
                      </a:pPr>
                      <a:r>
                        <a:rPr lang="en-US" sz="1000" b="1" kern="0">
                          <a:solidFill>
                            <a:schemeClr val="bg1"/>
                          </a:solidFill>
                          <a:effectLst/>
                          <a:latin typeface="+mn-ea"/>
                          <a:ea typeface="+mn-ea"/>
                        </a:rPr>
                        <a:t>3</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marL="266700" algn="just" eaLnBrk="0" fontAlgn="ctr">
                        <a:spcAft>
                          <a:spcPts val="0"/>
                        </a:spcAft>
                      </a:pPr>
                      <a:r>
                        <a:rPr lang="zh-CN" sz="1000" b="1" kern="0" dirty="0">
                          <a:solidFill>
                            <a:schemeClr val="bg1"/>
                          </a:solidFill>
                          <a:effectLst/>
                          <a:latin typeface="+mn-ea"/>
                          <a:ea typeface="+mn-ea"/>
                        </a:rPr>
                        <a:t>其中：逾期三年以上的应收款项损失</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a:solidFill>
                            <a:schemeClr val="bg1"/>
                          </a:solidFill>
                          <a:effectLst/>
                          <a:latin typeface="+mn-ea"/>
                          <a:ea typeface="+mn-ea"/>
                        </a:rPr>
                        <a:t> </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r>
              <a:tr h="221080">
                <a:tc>
                  <a:txBody>
                    <a:bodyPr/>
                    <a:lstStyle/>
                    <a:p>
                      <a:pPr algn="ctr" fontAlgn="ctr">
                        <a:spcAft>
                          <a:spcPts val="0"/>
                        </a:spcAft>
                      </a:pPr>
                      <a:r>
                        <a:rPr lang="en-US" sz="1000" b="1" kern="0">
                          <a:solidFill>
                            <a:schemeClr val="bg1"/>
                          </a:solidFill>
                          <a:effectLst/>
                          <a:latin typeface="+mn-ea"/>
                          <a:ea typeface="+mn-ea"/>
                        </a:rPr>
                        <a:t>4</a:t>
                      </a:r>
                      <a:endParaRPr lang="zh-CN" sz="1000" b="1" kern="100">
                        <a:solidFill>
                          <a:schemeClr val="bg1"/>
                        </a:solidFill>
                        <a:effectLst/>
                        <a:latin typeface="+mn-ea"/>
                        <a:ea typeface="+mn-ea"/>
                      </a:endParaRPr>
                    </a:p>
                  </a:txBody>
                  <a:tcPr marL="3568" marR="3568" marT="3568" marB="3568" anchor="ctr">
                    <a:solidFill>
                      <a:schemeClr val="accent1"/>
                    </a:solidFill>
                  </a:tcPr>
                </a:tc>
                <a:tc>
                  <a:txBody>
                    <a:bodyPr/>
                    <a:lstStyle/>
                    <a:p>
                      <a:pPr marL="666750" algn="just" eaLnBrk="0" fontAlgn="ctr">
                        <a:spcAft>
                          <a:spcPts val="0"/>
                        </a:spcAft>
                      </a:pPr>
                      <a:r>
                        <a:rPr lang="zh-CN" sz="1000" b="1" kern="0" dirty="0">
                          <a:solidFill>
                            <a:schemeClr val="bg1"/>
                          </a:solidFill>
                          <a:effectLst/>
                          <a:latin typeface="+mn-ea"/>
                          <a:ea typeface="+mn-ea"/>
                        </a:rPr>
                        <a:t>逾期一年以上的小额应收款项损失</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c>
                  <a:txBody>
                    <a:bodyPr/>
                    <a:lstStyle/>
                    <a:p>
                      <a:pPr algn="ctr">
                        <a:spcAft>
                          <a:spcPts val="0"/>
                        </a:spcAft>
                      </a:pPr>
                      <a:r>
                        <a:rPr lang="en-US" sz="1000" b="1" kern="100" dirty="0">
                          <a:solidFill>
                            <a:schemeClr val="bg1"/>
                          </a:solidFill>
                          <a:effectLst/>
                          <a:latin typeface="+mn-ea"/>
                          <a:ea typeface="+mn-ea"/>
                        </a:rPr>
                        <a:t> </a:t>
                      </a:r>
                      <a:endParaRPr lang="zh-CN" sz="1000" b="1" kern="100" dirty="0">
                        <a:solidFill>
                          <a:schemeClr val="bg1"/>
                        </a:solidFill>
                        <a:effectLst/>
                        <a:latin typeface="+mn-ea"/>
                        <a:ea typeface="+mn-ea"/>
                      </a:endParaRPr>
                    </a:p>
                  </a:txBody>
                  <a:tcPr marL="3568" marR="3568" marT="3568" marB="3568" anchor="ctr">
                    <a:solidFill>
                      <a:schemeClr val="accent1"/>
                    </a:solidFill>
                  </a:tcPr>
                </a:tc>
              </a:tr>
              <a:tr h="223743">
                <a:tc>
                  <a:txBody>
                    <a:bodyPr/>
                    <a:lstStyle/>
                    <a:p>
                      <a:pPr algn="ctr" fontAlgn="ctr">
                        <a:spcAft>
                          <a:spcPts val="0"/>
                        </a:spcAft>
                      </a:pPr>
                      <a:r>
                        <a:rPr lang="en-US" sz="1000" b="1" kern="0">
                          <a:effectLst/>
                          <a:latin typeface="+mn-ea"/>
                          <a:ea typeface="+mn-ea"/>
                        </a:rPr>
                        <a:t>5</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三、存货损失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30669">
                <a:tc>
                  <a:txBody>
                    <a:bodyPr/>
                    <a:lstStyle/>
                    <a:p>
                      <a:pPr algn="ctr" fontAlgn="ctr">
                        <a:spcAft>
                          <a:spcPts val="0"/>
                        </a:spcAft>
                      </a:pPr>
                      <a:r>
                        <a:rPr lang="en-US" sz="1000" b="1" kern="0" dirty="0">
                          <a:effectLst/>
                          <a:latin typeface="+mn-ea"/>
                          <a:ea typeface="+mn-ea"/>
                        </a:rPr>
                        <a:t>7</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四、固定资产损失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9604">
                <a:tc>
                  <a:txBody>
                    <a:bodyPr/>
                    <a:lstStyle/>
                    <a:p>
                      <a:pPr algn="ctr" fontAlgn="ctr">
                        <a:spcAft>
                          <a:spcPts val="0"/>
                        </a:spcAft>
                      </a:pPr>
                      <a:r>
                        <a:rPr lang="en-US" sz="1000" b="1" kern="0" dirty="0">
                          <a:effectLst/>
                          <a:latin typeface="+mn-ea"/>
                          <a:ea typeface="+mn-ea"/>
                        </a:rPr>
                        <a:t>9</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五、无形资产损失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4276">
                <a:tc>
                  <a:txBody>
                    <a:bodyPr/>
                    <a:lstStyle/>
                    <a:p>
                      <a:pPr algn="ctr" fontAlgn="ctr">
                        <a:spcAft>
                          <a:spcPts val="0"/>
                        </a:spcAft>
                      </a:pPr>
                      <a:r>
                        <a:rPr lang="en-US" sz="1000" b="1" kern="0" dirty="0">
                          <a:effectLst/>
                          <a:latin typeface="+mn-ea"/>
                          <a:ea typeface="+mn-ea"/>
                        </a:rPr>
                        <a:t>12</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六、在建工程损失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dirty="0">
                          <a:effectLst/>
                          <a:latin typeface="+mn-ea"/>
                          <a:ea typeface="+mn-ea"/>
                        </a:rPr>
                        <a:t> </a:t>
                      </a:r>
                      <a:endParaRPr lang="zh-CN" sz="1000" b="1" kern="100" dirty="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3210">
                <a:tc>
                  <a:txBody>
                    <a:bodyPr/>
                    <a:lstStyle/>
                    <a:p>
                      <a:pPr algn="ctr" fontAlgn="ctr">
                        <a:spcAft>
                          <a:spcPts val="0"/>
                        </a:spcAft>
                      </a:pPr>
                      <a:r>
                        <a:rPr lang="en-US" sz="1000" b="1" kern="0" dirty="0">
                          <a:effectLst/>
                          <a:latin typeface="+mn-ea"/>
                          <a:ea typeface="+mn-ea"/>
                        </a:rPr>
                        <a:t>14</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七、生产性生物资产损失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9071">
                <a:tc>
                  <a:txBody>
                    <a:bodyPr/>
                    <a:lstStyle/>
                    <a:p>
                      <a:pPr algn="ctr" fontAlgn="ctr">
                        <a:spcAft>
                          <a:spcPts val="0"/>
                        </a:spcAft>
                      </a:pPr>
                      <a:r>
                        <a:rPr lang="en-US" sz="1000" b="1" kern="0" dirty="0">
                          <a:effectLst/>
                          <a:latin typeface="+mn-ea"/>
                          <a:ea typeface="+mn-ea"/>
                        </a:rPr>
                        <a:t>16</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八、债权性投资损失</a:t>
                      </a:r>
                      <a:r>
                        <a:rPr lang="en-US" sz="1000" b="1" kern="0">
                          <a:effectLst/>
                          <a:latin typeface="+mn-ea"/>
                          <a:ea typeface="+mn-ea"/>
                        </a:rPr>
                        <a:t>(17+23)</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19480">
                <a:tc>
                  <a:txBody>
                    <a:bodyPr/>
                    <a:lstStyle/>
                    <a:p>
                      <a:pPr algn="ctr" fontAlgn="ctr">
                        <a:spcAft>
                          <a:spcPts val="0"/>
                        </a:spcAft>
                      </a:pPr>
                      <a:r>
                        <a:rPr lang="en-US" sz="1000" b="1" kern="0" dirty="0">
                          <a:effectLst/>
                          <a:latin typeface="+mn-ea"/>
                          <a:ea typeface="+mn-ea"/>
                        </a:rPr>
                        <a:t>24</a:t>
                      </a:r>
                      <a:endParaRPr lang="zh-CN" sz="1000" b="1" kern="100" dirty="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九、股权（权益）性投资损失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88991">
                <a:tc>
                  <a:txBody>
                    <a:bodyPr/>
                    <a:lstStyle/>
                    <a:p>
                      <a:pPr algn="ctr" fontAlgn="ctr">
                        <a:spcAft>
                          <a:spcPts val="0"/>
                        </a:spcAft>
                      </a:pPr>
                      <a:r>
                        <a:rPr lang="en-US" sz="1000" b="1" kern="0" dirty="0">
                          <a:effectLst/>
                          <a:latin typeface="+mn-ea"/>
                          <a:ea typeface="+mn-ea"/>
                        </a:rPr>
                        <a:t>26</a:t>
                      </a:r>
                      <a:endParaRPr lang="zh-CN" sz="1000" b="1" kern="100" dirty="0">
                        <a:effectLst/>
                        <a:latin typeface="+mn-ea"/>
                        <a:ea typeface="+mn-ea"/>
                      </a:endParaRPr>
                    </a:p>
                  </a:txBody>
                  <a:tcPr marL="3568" marR="3568" marT="3568" marB="3568" anchor="ctr"/>
                </a:tc>
                <a:tc>
                  <a:txBody>
                    <a:bodyPr/>
                    <a:lstStyle/>
                    <a:p>
                      <a:pPr marL="254000" indent="-254000" algn="just" fontAlgn="ctr">
                        <a:spcAft>
                          <a:spcPts val="0"/>
                        </a:spcAft>
                      </a:pPr>
                      <a:r>
                        <a:rPr lang="zh-CN" sz="1000" b="1" kern="0" dirty="0" smtClean="0">
                          <a:effectLst/>
                          <a:latin typeface="+mn-ea"/>
                          <a:ea typeface="+mn-ea"/>
                        </a:rPr>
                        <a:t>十</a:t>
                      </a:r>
                      <a:r>
                        <a:rPr lang="zh-CN" altLang="en-US" sz="1000" b="1" kern="0" dirty="0" smtClean="0">
                          <a:effectLst/>
                          <a:latin typeface="+mn-ea"/>
                          <a:ea typeface="+mn-ea"/>
                        </a:rPr>
                        <a:t>、</a:t>
                      </a:r>
                      <a:r>
                        <a:rPr lang="zh-CN" sz="1000" b="1" kern="0" dirty="0" smtClean="0">
                          <a:effectLst/>
                          <a:latin typeface="+mn-ea"/>
                          <a:ea typeface="+mn-ea"/>
                        </a:rPr>
                        <a:t>债券</a:t>
                      </a:r>
                      <a:r>
                        <a:rPr lang="zh-CN" sz="1000" b="1" kern="0" dirty="0">
                          <a:effectLst/>
                          <a:latin typeface="+mn-ea"/>
                          <a:ea typeface="+mn-ea"/>
                        </a:rPr>
                        <a:t>、股票、期货、</a:t>
                      </a:r>
                      <a:r>
                        <a:rPr lang="zh-CN" sz="1000" b="1" kern="0" dirty="0" smtClean="0">
                          <a:effectLst/>
                          <a:latin typeface="+mn-ea"/>
                          <a:ea typeface="+mn-ea"/>
                        </a:rPr>
                        <a:t>基金等</a:t>
                      </a:r>
                      <a:r>
                        <a:rPr lang="zh-CN" sz="1000" b="1" kern="0" dirty="0">
                          <a:effectLst/>
                          <a:latin typeface="+mn-ea"/>
                          <a:ea typeface="+mn-ea"/>
                        </a:rPr>
                        <a:t>发生的损失</a:t>
                      </a:r>
                      <a:endParaRPr lang="zh-CN" sz="1000" b="1" kern="100" dirty="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59435">
                <a:tc>
                  <a:txBody>
                    <a:bodyPr/>
                    <a:lstStyle/>
                    <a:p>
                      <a:pPr algn="ctr" fontAlgn="ctr">
                        <a:spcAft>
                          <a:spcPts val="0"/>
                        </a:spcAft>
                      </a:pPr>
                      <a:r>
                        <a:rPr lang="en-US" sz="1000" b="1" kern="0">
                          <a:effectLst/>
                          <a:latin typeface="+mn-ea"/>
                          <a:ea typeface="+mn-ea"/>
                        </a:rPr>
                        <a:t>27</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十一、打包出售资产损失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5341">
                <a:tc>
                  <a:txBody>
                    <a:bodyPr/>
                    <a:lstStyle/>
                    <a:p>
                      <a:pPr algn="ctr" fontAlgn="ctr">
                        <a:spcAft>
                          <a:spcPts val="0"/>
                        </a:spcAft>
                      </a:pPr>
                      <a:r>
                        <a:rPr lang="en-US" sz="1000" b="1" kern="0">
                          <a:effectLst/>
                          <a:latin typeface="+mn-ea"/>
                          <a:ea typeface="+mn-ea"/>
                        </a:rPr>
                        <a:t>28</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十二、其他资产损失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1080">
                <a:tc>
                  <a:txBody>
                    <a:bodyPr/>
                    <a:lstStyle/>
                    <a:p>
                      <a:pPr algn="ctr" fontAlgn="ctr">
                        <a:spcAft>
                          <a:spcPts val="0"/>
                        </a:spcAft>
                      </a:pPr>
                      <a:r>
                        <a:rPr lang="en-US" sz="1000" b="1" kern="0">
                          <a:effectLst/>
                          <a:latin typeface="+mn-ea"/>
                          <a:ea typeface="+mn-ea"/>
                        </a:rPr>
                        <a:t>29</a:t>
                      </a:r>
                      <a:endParaRPr lang="zh-CN" sz="1000" b="1" kern="100">
                        <a:effectLst/>
                        <a:latin typeface="+mn-ea"/>
                        <a:ea typeface="+mn-ea"/>
                      </a:endParaRPr>
                    </a:p>
                  </a:txBody>
                  <a:tcPr marL="3568" marR="3568" marT="3568" marB="3568" anchor="ctr"/>
                </a:tc>
                <a:tc>
                  <a:txBody>
                    <a:bodyPr/>
                    <a:lstStyle/>
                    <a:p>
                      <a:pPr algn="just" fontAlgn="ctr">
                        <a:spcAft>
                          <a:spcPts val="0"/>
                        </a:spcAft>
                      </a:pPr>
                      <a:r>
                        <a:rPr lang="zh-CN" sz="1000" b="1" kern="0">
                          <a:effectLst/>
                          <a:latin typeface="+mn-ea"/>
                          <a:ea typeface="+mn-ea"/>
                        </a:rPr>
                        <a:t>合计（</a:t>
                      </a:r>
                      <a:r>
                        <a:rPr lang="en-US" sz="1000" b="1" kern="0">
                          <a:effectLst/>
                          <a:latin typeface="+mn-ea"/>
                          <a:ea typeface="+mn-ea"/>
                        </a:rPr>
                        <a:t>1+2+5+7+9+12+14+16+24+26+27+28</a:t>
                      </a:r>
                      <a:r>
                        <a:rPr lang="zh-CN" sz="1000" b="1" kern="0">
                          <a:effectLst/>
                          <a:latin typeface="+mn-ea"/>
                          <a:ea typeface="+mn-ea"/>
                        </a:rPr>
                        <a:t>）</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r>
              <a:tr h="224276">
                <a:tc>
                  <a:txBody>
                    <a:bodyPr/>
                    <a:lstStyle/>
                    <a:p>
                      <a:pPr algn="ctr" fontAlgn="ctr">
                        <a:spcAft>
                          <a:spcPts val="0"/>
                        </a:spcAft>
                      </a:pPr>
                      <a:r>
                        <a:rPr lang="en-US" sz="1000" b="1" kern="0">
                          <a:effectLst/>
                          <a:latin typeface="+mn-ea"/>
                          <a:ea typeface="+mn-ea"/>
                        </a:rPr>
                        <a:t>30</a:t>
                      </a:r>
                      <a:endParaRPr lang="zh-CN" sz="1000" b="1" kern="100">
                        <a:effectLst/>
                        <a:latin typeface="+mn-ea"/>
                        <a:ea typeface="+mn-ea"/>
                      </a:endParaRPr>
                    </a:p>
                  </a:txBody>
                  <a:tcPr marL="3568" marR="3568" marT="3568" marB="3568" anchor="ctr"/>
                </a:tc>
                <a:tc>
                  <a:txBody>
                    <a:bodyPr/>
                    <a:lstStyle/>
                    <a:p>
                      <a:pPr indent="317500" algn="just" fontAlgn="ctr">
                        <a:spcAft>
                          <a:spcPts val="0"/>
                        </a:spcAft>
                      </a:pPr>
                      <a:r>
                        <a:rPr lang="zh-CN" sz="1000" b="1" kern="0">
                          <a:effectLst/>
                          <a:latin typeface="+mn-ea"/>
                          <a:ea typeface="+mn-ea"/>
                        </a:rPr>
                        <a:t>其中：分支机构留存备查的资产损失</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a:effectLst/>
                          <a:latin typeface="+mn-ea"/>
                          <a:ea typeface="+mn-ea"/>
                        </a:rPr>
                        <a:t> </a:t>
                      </a:r>
                      <a:endParaRPr lang="zh-CN" sz="1000" b="1" kern="100">
                        <a:effectLst/>
                        <a:latin typeface="+mn-ea"/>
                        <a:ea typeface="+mn-ea"/>
                      </a:endParaRPr>
                    </a:p>
                  </a:txBody>
                  <a:tcPr marL="3568" marR="3568" marT="3568" marB="3568" anchor="ctr"/>
                </a:tc>
                <a:tc>
                  <a:txBody>
                    <a:bodyPr/>
                    <a:lstStyle/>
                    <a:p>
                      <a:pPr algn="ctr">
                        <a:spcAft>
                          <a:spcPts val="0"/>
                        </a:spcAft>
                      </a:pPr>
                      <a:r>
                        <a:rPr lang="en-US" sz="1000" b="1" kern="100" dirty="0">
                          <a:effectLst/>
                          <a:latin typeface="+mn-ea"/>
                          <a:ea typeface="+mn-ea"/>
                        </a:rPr>
                        <a:t> </a:t>
                      </a:r>
                      <a:endParaRPr lang="zh-CN" sz="1000" b="1" kern="100" dirty="0">
                        <a:effectLst/>
                        <a:latin typeface="+mn-ea"/>
                        <a:ea typeface="+mn-ea"/>
                      </a:endParaRPr>
                    </a:p>
                  </a:txBody>
                  <a:tcPr marL="3568" marR="3568" marT="3568" marB="3568"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339752" y="2128261"/>
            <a:ext cx="6696744" cy="825419"/>
          </a:xfrm>
          <a:prstGeom prst="rect">
            <a:avLst/>
          </a:prstGeom>
          <a:noFill/>
          <a:ln w="9525">
            <a:noFill/>
            <a:miter lim="800000"/>
          </a:ln>
        </p:spPr>
        <p:txBody>
          <a:bodyPr wrap="square">
            <a:spAutoFit/>
          </a:bodyPr>
          <a:lstStyle/>
          <a:p>
            <a:pPr marL="0" lvl="1" algn="ctr">
              <a:lnSpc>
                <a:spcPct val="150000"/>
              </a:lnSpc>
            </a:pPr>
            <a:r>
              <a:rPr lang="zh-CN" altLang="en-US" sz="3600" dirty="0">
                <a:solidFill>
                  <a:schemeClr val="bg1"/>
                </a:solidFill>
                <a:latin typeface="微软雅黑" panose="020B0503020204020204" pitchFamily="34" charset="-122"/>
                <a:ea typeface="微软雅黑" panose="020B0503020204020204" pitchFamily="34" charset="-122"/>
              </a:rPr>
              <a:t>支付</a:t>
            </a:r>
            <a:r>
              <a:rPr lang="zh-CN" altLang="en-US" sz="3600" dirty="0" smtClean="0">
                <a:solidFill>
                  <a:schemeClr val="bg1"/>
                </a:solidFill>
                <a:latin typeface="微软雅黑" panose="020B0503020204020204" pitchFamily="34" charset="-122"/>
                <a:ea typeface="微软雅黑" panose="020B0503020204020204" pitchFamily="34" charset="-122"/>
              </a:rPr>
              <a:t>职工借款利息的税前扣除</a:t>
            </a:r>
            <a:endParaRPr lang="zh-CN" altLang="en-US" sz="36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123728"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611728" y="2571478"/>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09</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1534" y="123478"/>
            <a:ext cx="7576438" cy="938210"/>
          </a:xfrm>
        </p:spPr>
        <p:txBody>
          <a:bodyPr/>
          <a:lstStyle/>
          <a:p>
            <a:pPr>
              <a:lnSpc>
                <a:spcPct val="150000"/>
              </a:lnSpc>
            </a:pPr>
            <a:r>
              <a:rPr lang="zh-CN" altLang="en-US" b="1" dirty="0">
                <a:solidFill>
                  <a:srgbClr val="FF0000"/>
                </a:solidFill>
              </a:rPr>
              <a:t>关于企业向自然人借款的利息支出企业所得税税前扣除问题的通知</a:t>
            </a:r>
            <a:br>
              <a:rPr lang="zh-CN" altLang="en-US" b="1" dirty="0">
                <a:solidFill>
                  <a:srgbClr val="FF0000"/>
                </a:solidFill>
              </a:rPr>
            </a:br>
            <a:r>
              <a:rPr lang="zh-CN" altLang="en-US" b="1" dirty="0">
                <a:solidFill>
                  <a:srgbClr val="FF0000"/>
                </a:solidFill>
              </a:rPr>
              <a:t>国税函</a:t>
            </a:r>
            <a:r>
              <a:rPr lang="en-US" altLang="zh-CN" b="1" dirty="0">
                <a:solidFill>
                  <a:srgbClr val="FF0000"/>
                </a:solidFill>
              </a:rPr>
              <a:t>[2009]777</a:t>
            </a:r>
            <a:r>
              <a:rPr lang="zh-CN" altLang="en-US" b="1" dirty="0">
                <a:solidFill>
                  <a:srgbClr val="FF0000"/>
                </a:solidFill>
              </a:rPr>
              <a:t>号</a:t>
            </a:r>
            <a:endParaRPr lang="zh-CN" altLang="en-US" b="1" dirty="0">
              <a:solidFill>
                <a:srgbClr val="FF0000"/>
              </a:solidFill>
            </a:endParaRPr>
          </a:p>
        </p:txBody>
      </p:sp>
      <p:sp>
        <p:nvSpPr>
          <p:cNvPr id="10" name="文本框 38"/>
          <p:cNvSpPr txBox="1"/>
          <p:nvPr/>
        </p:nvSpPr>
        <p:spPr>
          <a:xfrm>
            <a:off x="7524328" y="4603428"/>
            <a:ext cx="1619672"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200" dirty="0" smtClean="0">
                <a:latin typeface="+mn-ea"/>
              </a:rPr>
              <a:t>      企业向内部职工或其他人员借款的利息支出，其借款情况同时符合以下条件的，其利息支出在不超过按照金融企业同期同类贷款利率计算的数额的部分，根据税法第八条和税法实施条例第二十七条规定，准予扣除。</a:t>
            </a:r>
            <a:endParaRPr lang="zh-CN" altLang="en-US" sz="2200" dirty="0" smtClean="0">
              <a:latin typeface="+mn-ea"/>
            </a:endParaRPr>
          </a:p>
          <a:p>
            <a:pPr lvl="0">
              <a:lnSpc>
                <a:spcPct val="150000"/>
              </a:lnSpc>
            </a:pPr>
            <a:r>
              <a:rPr lang="zh-CN" altLang="en-US" sz="2200" dirty="0" smtClean="0">
                <a:latin typeface="+mn-ea"/>
              </a:rPr>
              <a:t>    （一）企业与个人之间的借贷是真实、合法、有效的，并且不具有非法集资目的或其他违反法律、法规的行为；</a:t>
            </a:r>
            <a:endParaRPr lang="zh-CN" altLang="en-US" sz="2200" dirty="0" smtClean="0">
              <a:latin typeface="+mn-ea"/>
            </a:endParaRPr>
          </a:p>
          <a:p>
            <a:pPr lvl="0">
              <a:lnSpc>
                <a:spcPct val="150000"/>
              </a:lnSpc>
            </a:pPr>
            <a:r>
              <a:rPr lang="zh-CN" altLang="en-US" sz="2200" dirty="0" smtClean="0">
                <a:latin typeface="+mn-ea"/>
              </a:rPr>
              <a:t>    （二）企业与个人之间签订了借款合同。</a:t>
            </a:r>
            <a:endParaRPr lang="zh-CN" altLang="en-US" sz="2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83768" y="123478"/>
            <a:ext cx="3985711" cy="684807"/>
          </a:xfrm>
        </p:spPr>
        <p:txBody>
          <a:bodyPr/>
          <a:lstStyle/>
          <a:p>
            <a:r>
              <a:rPr lang="zh-CN" altLang="en-US" b="1" dirty="0">
                <a:solidFill>
                  <a:srgbClr val="FF0000"/>
                </a:solidFill>
              </a:rPr>
              <a:t>企业所得税税前扣除凭证管理办法</a:t>
            </a:r>
            <a:br>
              <a:rPr lang="zh-CN" altLang="en-US" b="1" dirty="0">
                <a:solidFill>
                  <a:srgbClr val="FF0000"/>
                </a:solidFill>
              </a:rPr>
            </a:br>
            <a:r>
              <a:rPr lang="zh-CN" altLang="en-US" b="1" dirty="0">
                <a:solidFill>
                  <a:srgbClr val="FF0000"/>
                </a:solidFill>
              </a:rPr>
              <a:t>国家税务总局公告</a:t>
            </a:r>
            <a:r>
              <a:rPr lang="en-US" altLang="zh-CN" b="1" dirty="0">
                <a:solidFill>
                  <a:srgbClr val="FF0000"/>
                </a:solidFill>
              </a:rPr>
              <a:t>2018</a:t>
            </a:r>
            <a:r>
              <a:rPr lang="zh-CN" altLang="en-US" b="1" dirty="0">
                <a:solidFill>
                  <a:srgbClr val="FF0000"/>
                </a:solidFill>
              </a:rPr>
              <a:t>年</a:t>
            </a:r>
            <a:r>
              <a:rPr lang="en-US" altLang="zh-CN" b="1" dirty="0">
                <a:solidFill>
                  <a:srgbClr val="FF0000"/>
                </a:solidFill>
              </a:rPr>
              <a:t>28</a:t>
            </a:r>
            <a:r>
              <a:rPr lang="zh-CN" altLang="en-US" b="1" dirty="0">
                <a:solidFill>
                  <a:srgbClr val="FF0000"/>
                </a:solidFill>
              </a:rPr>
              <a:t>号</a:t>
            </a:r>
            <a:endParaRPr lang="zh-CN" altLang="en-US" b="1" dirty="0">
              <a:solidFill>
                <a:srgbClr val="FF0000"/>
              </a:solidFill>
            </a:endParaRPr>
          </a:p>
        </p:txBody>
      </p:sp>
      <p:sp>
        <p:nvSpPr>
          <p:cNvPr id="10" name="文本框 38"/>
          <p:cNvSpPr txBox="1"/>
          <p:nvPr/>
        </p:nvSpPr>
        <p:spPr>
          <a:xfrm>
            <a:off x="7524328" y="4603428"/>
            <a:ext cx="1619672"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000" dirty="0" smtClean="0">
                <a:latin typeface="+mn-ea"/>
              </a:rPr>
              <a:t>       第九</a:t>
            </a:r>
            <a:r>
              <a:rPr lang="zh-CN" altLang="en-US" sz="2000" dirty="0">
                <a:latin typeface="+mn-ea"/>
              </a:rPr>
              <a:t>条  企业在境内发生的支出项目属于增值税应税</a:t>
            </a:r>
            <a:r>
              <a:rPr lang="zh-CN" altLang="en-US" sz="2000" dirty="0" smtClean="0">
                <a:latin typeface="+mn-ea"/>
              </a:rPr>
              <a:t>项目的</a:t>
            </a:r>
            <a:r>
              <a:rPr lang="zh-CN" altLang="en-US" sz="2000" dirty="0">
                <a:latin typeface="+mn-ea"/>
              </a:rPr>
              <a:t>，对方为已办理税务登记的增值税纳税人，其支出以</a:t>
            </a:r>
            <a:r>
              <a:rPr lang="zh-CN" altLang="en-US" sz="2000" dirty="0" smtClean="0">
                <a:latin typeface="+mn-ea"/>
              </a:rPr>
              <a:t>发票作为</a:t>
            </a:r>
            <a:r>
              <a:rPr lang="zh-CN" altLang="en-US" sz="2000" dirty="0">
                <a:latin typeface="+mn-ea"/>
              </a:rPr>
              <a:t>税前扣除凭证；对方为依法无需办理税务登记的单位或者从事小额零星经营业务的个人，其支出以税务机关代开的发票或者收款凭证及内部凭证作为税前扣除凭证，收款凭证应载明收款单位名称、个人姓名及身份证号、支出项目、收款金额等相关信息</a:t>
            </a:r>
            <a:r>
              <a:rPr lang="zh-CN" altLang="en-US" sz="2000" dirty="0" smtClean="0">
                <a:latin typeface="+mn-ea"/>
              </a:rPr>
              <a:t>。</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83768" y="123478"/>
            <a:ext cx="3985711" cy="684807"/>
          </a:xfrm>
        </p:spPr>
        <p:txBody>
          <a:bodyPr/>
          <a:lstStyle/>
          <a:p>
            <a:r>
              <a:rPr lang="zh-CN" altLang="en-US" b="1" dirty="0">
                <a:solidFill>
                  <a:srgbClr val="FF0000"/>
                </a:solidFill>
              </a:rPr>
              <a:t>企业所得税税前扣除凭证管理办法</a:t>
            </a:r>
            <a:br>
              <a:rPr lang="zh-CN" altLang="en-US" b="1" dirty="0">
                <a:solidFill>
                  <a:srgbClr val="FF0000"/>
                </a:solidFill>
              </a:rPr>
            </a:br>
            <a:r>
              <a:rPr lang="zh-CN" altLang="en-US" b="1" dirty="0">
                <a:solidFill>
                  <a:srgbClr val="FF0000"/>
                </a:solidFill>
              </a:rPr>
              <a:t>国家税务总局公告</a:t>
            </a:r>
            <a:r>
              <a:rPr lang="en-US" altLang="zh-CN" b="1" dirty="0">
                <a:solidFill>
                  <a:srgbClr val="FF0000"/>
                </a:solidFill>
              </a:rPr>
              <a:t>2018</a:t>
            </a:r>
            <a:r>
              <a:rPr lang="zh-CN" altLang="en-US" b="1" dirty="0">
                <a:solidFill>
                  <a:srgbClr val="FF0000"/>
                </a:solidFill>
              </a:rPr>
              <a:t>年</a:t>
            </a:r>
            <a:r>
              <a:rPr lang="en-US" altLang="zh-CN" b="1" dirty="0">
                <a:solidFill>
                  <a:srgbClr val="FF0000"/>
                </a:solidFill>
              </a:rPr>
              <a:t>28</a:t>
            </a:r>
            <a:r>
              <a:rPr lang="zh-CN" altLang="en-US" b="1" dirty="0">
                <a:solidFill>
                  <a:srgbClr val="FF0000"/>
                </a:solidFill>
              </a:rPr>
              <a:t>号</a:t>
            </a:r>
            <a:endParaRPr lang="zh-CN" altLang="en-US" b="1" dirty="0">
              <a:solidFill>
                <a:srgbClr val="FF0000"/>
              </a:solidFill>
            </a:endParaRPr>
          </a:p>
        </p:txBody>
      </p:sp>
      <p:sp>
        <p:nvSpPr>
          <p:cNvPr id="10" name="文本框 38"/>
          <p:cNvSpPr txBox="1"/>
          <p:nvPr/>
        </p:nvSpPr>
        <p:spPr>
          <a:xfrm>
            <a:off x="7524328" y="4603428"/>
            <a:ext cx="1619672" cy="36830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200" dirty="0" smtClean="0">
                <a:latin typeface="+mn-ea"/>
              </a:rPr>
              <a:t>       </a:t>
            </a:r>
            <a:r>
              <a:rPr lang="zh-CN" altLang="en-US" sz="2400" dirty="0">
                <a:latin typeface="+mn-ea"/>
              </a:rPr>
              <a:t> 第十三条 企业应当取得而未取得发票、其他外部凭证或者取得不合规发票、不合规其他外部凭证的，若支出真实且已实际发生，应当在当年度汇算清缴期结束前，要求对方补开、换开发票、其他外部凭证。补开、换开后的发票、其他外部凭证符合规定的，可以作为税前扣除凭证。 </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339752" y="2128261"/>
            <a:ext cx="6696744" cy="1015663"/>
          </a:xfrm>
          <a:prstGeom prst="rect">
            <a:avLst/>
          </a:prstGeom>
          <a:noFill/>
          <a:ln w="9525">
            <a:noFill/>
            <a:miter lim="800000"/>
          </a:ln>
        </p:spPr>
        <p:txBody>
          <a:bodyPr wrap="square">
            <a:spAutoFit/>
          </a:bodyPr>
          <a:lstStyle/>
          <a:p>
            <a:pPr marL="0" lvl="1" algn="ctr">
              <a:lnSpc>
                <a:spcPct val="150000"/>
              </a:lnSpc>
            </a:pPr>
            <a:r>
              <a:rPr lang="zh-CN" altLang="en-US" sz="2000" dirty="0" smtClean="0">
                <a:solidFill>
                  <a:schemeClr val="bg1"/>
                </a:solidFill>
                <a:latin typeface="微软雅黑" panose="020B0503020204020204" pitchFamily="34" charset="-122"/>
                <a:ea typeface="微软雅黑" panose="020B0503020204020204" pitchFamily="34" charset="-122"/>
              </a:rPr>
              <a:t>房地产企业预收账款与</a:t>
            </a:r>
            <a:endParaRPr lang="en-US" altLang="zh-CN" sz="2000" dirty="0" smtClean="0">
              <a:solidFill>
                <a:schemeClr val="bg1"/>
              </a:solidFill>
              <a:latin typeface="微软雅黑" panose="020B0503020204020204" pitchFamily="34" charset="-122"/>
              <a:ea typeface="微软雅黑" panose="020B0503020204020204" pitchFamily="34" charset="-122"/>
            </a:endParaRPr>
          </a:p>
          <a:p>
            <a:pPr marL="0" lvl="1" algn="ctr">
              <a:lnSpc>
                <a:spcPct val="150000"/>
              </a:lnSpc>
            </a:pPr>
            <a:r>
              <a:rPr lang="zh-CN" altLang="en-US" sz="2000" dirty="0" smtClean="0">
                <a:solidFill>
                  <a:schemeClr val="bg1"/>
                </a:solidFill>
                <a:latin typeface="微软雅黑" panose="020B0503020204020204" pitchFamily="34" charset="-122"/>
                <a:ea typeface="微软雅黑" panose="020B0503020204020204" pitchFamily="34" charset="-122"/>
              </a:rPr>
              <a:t>业务</a:t>
            </a:r>
            <a:r>
              <a:rPr lang="zh-CN" altLang="en-US" sz="2000" dirty="0">
                <a:solidFill>
                  <a:schemeClr val="bg1"/>
                </a:solidFill>
                <a:latin typeface="微软雅黑" panose="020B0503020204020204" pitchFamily="34" charset="-122"/>
                <a:ea typeface="微软雅黑" panose="020B0503020204020204" pitchFamily="34" charset="-122"/>
              </a:rPr>
              <a:t>招待费和广告</a:t>
            </a:r>
            <a:r>
              <a:rPr lang="zh-CN" altLang="en-US" sz="2000" dirty="0" smtClean="0">
                <a:solidFill>
                  <a:schemeClr val="bg1"/>
                </a:solidFill>
                <a:latin typeface="微软雅黑" panose="020B0503020204020204" pitchFamily="34" charset="-122"/>
                <a:ea typeface="微软雅黑" panose="020B0503020204020204" pitchFamily="34" charset="-122"/>
              </a:rPr>
              <a:t>宣传费的扣除基数</a:t>
            </a:r>
            <a:endParaRPr lang="zh-CN" altLang="en-US" sz="36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123728"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727933" y="3224893"/>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10</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81624" y="699542"/>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2800" dirty="0" smtClean="0">
                <a:latin typeface="+mn-ea"/>
              </a:rPr>
              <a:t>      三</a:t>
            </a:r>
            <a:r>
              <a:rPr lang="zh-CN" altLang="en-US" sz="2800" dirty="0">
                <a:latin typeface="+mn-ea"/>
              </a:rPr>
              <a:t>、对疫情防控重点保障物资生产企业为扩大产能新购置的相关设备，允许一次性计入当期成本费用在企业所得税税前扣除。</a:t>
            </a:r>
            <a:endParaRPr lang="zh-CN" altLang="en-US" sz="2800" dirty="0">
              <a:latin typeface="+mn-ea"/>
            </a:endParaRPr>
          </a:p>
          <a:p>
            <a:pPr lvl="0">
              <a:lnSpc>
                <a:spcPts val="4900"/>
              </a:lnSpc>
            </a:pPr>
            <a:endParaRPr lang="zh-CN" altLang="en-US" sz="26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37383" y="123478"/>
            <a:ext cx="5678482" cy="807918"/>
          </a:xfrm>
        </p:spPr>
        <p:txBody>
          <a:bodyPr/>
          <a:lstStyle/>
          <a:p>
            <a:r>
              <a:rPr lang="zh-CN" altLang="en-US" sz="2400" b="1" dirty="0">
                <a:solidFill>
                  <a:srgbClr val="FF0000"/>
                </a:solidFill>
                <a:latin typeface="+mn-ea"/>
              </a:rPr>
              <a:t>房地产开发经营业务企业所得税处理办法</a:t>
            </a:r>
            <a:br>
              <a:rPr lang="en-US" altLang="zh-CN" sz="2400" b="1" dirty="0">
                <a:solidFill>
                  <a:srgbClr val="FF0000"/>
                </a:solidFill>
                <a:latin typeface="+mn-ea"/>
              </a:rPr>
            </a:br>
            <a:r>
              <a:rPr lang="en-US" altLang="en-US" sz="2400" b="1" dirty="0">
                <a:solidFill>
                  <a:srgbClr val="FF0000"/>
                </a:solidFill>
                <a:latin typeface="+mn-ea"/>
              </a:rPr>
              <a:t> </a:t>
            </a:r>
            <a:r>
              <a:rPr lang="zh-CN" altLang="en-US" sz="2400" b="1" dirty="0">
                <a:solidFill>
                  <a:srgbClr val="FF0000"/>
                </a:solidFill>
                <a:latin typeface="+mn-ea"/>
              </a:rPr>
              <a:t>国税发</a:t>
            </a:r>
            <a:r>
              <a:rPr lang="en-US" altLang="en-US" sz="2400" b="1" dirty="0">
                <a:solidFill>
                  <a:srgbClr val="FF0000"/>
                </a:solidFill>
                <a:latin typeface="+mn-ea"/>
              </a:rPr>
              <a:t>(2009)31</a:t>
            </a:r>
            <a:r>
              <a:rPr lang="zh-CN" altLang="en-US" sz="2400" b="1" dirty="0">
                <a:solidFill>
                  <a:srgbClr val="FF0000"/>
                </a:solidFill>
                <a:latin typeface="+mn-ea"/>
              </a:rPr>
              <a:t>号</a:t>
            </a:r>
            <a:endParaRPr lang="zh-CN" altLang="en-US" sz="2400"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pPr>
            <a:r>
              <a:rPr lang="zh-CN" altLang="en-US" sz="2400" dirty="0" smtClean="0">
                <a:latin typeface="+mn-ea"/>
              </a:rPr>
              <a:t>       第六</a:t>
            </a:r>
            <a:r>
              <a:rPr lang="zh-CN" altLang="en-US" sz="2400" dirty="0">
                <a:latin typeface="+mn-ea"/>
              </a:rPr>
              <a:t>条   企业通过正式签订</a:t>
            </a:r>
            <a:r>
              <a:rPr lang="en-US" altLang="en-US" sz="2400" dirty="0">
                <a:latin typeface="+mn-ea"/>
              </a:rPr>
              <a:t>《</a:t>
            </a:r>
            <a:r>
              <a:rPr lang="zh-CN" altLang="en-US" sz="2400" dirty="0">
                <a:latin typeface="+mn-ea"/>
              </a:rPr>
              <a:t>房地产销售合同</a:t>
            </a:r>
            <a:r>
              <a:rPr lang="en-US" altLang="en-US" sz="2400" dirty="0">
                <a:latin typeface="+mn-ea"/>
              </a:rPr>
              <a:t>》</a:t>
            </a:r>
            <a:r>
              <a:rPr lang="zh-CN" altLang="en-US" sz="2400" dirty="0">
                <a:latin typeface="+mn-ea"/>
              </a:rPr>
              <a:t>或</a:t>
            </a:r>
            <a:r>
              <a:rPr lang="en-US" altLang="en-US" sz="2400" dirty="0">
                <a:latin typeface="+mn-ea"/>
              </a:rPr>
              <a:t>《</a:t>
            </a:r>
            <a:r>
              <a:rPr lang="zh-CN" altLang="en-US" sz="2400" dirty="0">
                <a:latin typeface="+mn-ea"/>
              </a:rPr>
              <a:t>房地产预售合同</a:t>
            </a:r>
            <a:r>
              <a:rPr lang="en-US" altLang="en-US" sz="2400" dirty="0">
                <a:latin typeface="+mn-ea"/>
              </a:rPr>
              <a:t>》</a:t>
            </a:r>
            <a:r>
              <a:rPr lang="zh-CN" altLang="en-US" sz="2400" dirty="0">
                <a:latin typeface="+mn-ea"/>
              </a:rPr>
              <a:t>所取得的收人，应确认为销售收入的实现。</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37383" y="123478"/>
            <a:ext cx="5678482" cy="807918"/>
          </a:xfrm>
        </p:spPr>
        <p:txBody>
          <a:bodyPr/>
          <a:lstStyle/>
          <a:p>
            <a:r>
              <a:rPr lang="zh-CN" altLang="en-US" sz="2400" b="1" dirty="0">
                <a:solidFill>
                  <a:srgbClr val="FF0000"/>
                </a:solidFill>
                <a:latin typeface="+mn-ea"/>
              </a:rPr>
              <a:t>房地产开发经营业务企业所得税处理办法</a:t>
            </a:r>
            <a:br>
              <a:rPr lang="en-US" altLang="zh-CN" sz="2400" b="1" dirty="0">
                <a:solidFill>
                  <a:srgbClr val="FF0000"/>
                </a:solidFill>
                <a:latin typeface="+mn-ea"/>
              </a:rPr>
            </a:br>
            <a:r>
              <a:rPr lang="en-US" altLang="en-US" sz="2400" b="1" dirty="0">
                <a:solidFill>
                  <a:srgbClr val="FF0000"/>
                </a:solidFill>
                <a:latin typeface="+mn-ea"/>
              </a:rPr>
              <a:t> </a:t>
            </a:r>
            <a:r>
              <a:rPr lang="zh-CN" altLang="en-US" sz="2400" b="1" dirty="0">
                <a:solidFill>
                  <a:srgbClr val="FF0000"/>
                </a:solidFill>
                <a:latin typeface="+mn-ea"/>
              </a:rPr>
              <a:t>国税发</a:t>
            </a:r>
            <a:r>
              <a:rPr lang="en-US" altLang="en-US" sz="2400" b="1" dirty="0">
                <a:solidFill>
                  <a:srgbClr val="FF0000"/>
                </a:solidFill>
                <a:latin typeface="+mn-ea"/>
              </a:rPr>
              <a:t>(2009)31</a:t>
            </a:r>
            <a:r>
              <a:rPr lang="zh-CN" altLang="en-US" sz="2400" b="1" dirty="0">
                <a:solidFill>
                  <a:srgbClr val="FF0000"/>
                </a:solidFill>
                <a:latin typeface="+mn-ea"/>
              </a:rPr>
              <a:t>号</a:t>
            </a:r>
            <a:endParaRPr lang="zh-CN" altLang="en-US" sz="2400"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400" dirty="0" smtClean="0"/>
              <a:t>        第九</a:t>
            </a:r>
            <a:r>
              <a:rPr lang="zh-CN" altLang="en-US" sz="2400" dirty="0"/>
              <a:t>条 企业销售未完工开发产品取得的收入，应先按预计计税毛利率分季（或月）计算出预计毛利额，计入当期应纳税所得额。开发产品完工后，企业应及时结算其计税成本并计算此前销售收入的实际毛利额，同时将其实际毛利额与其对应的预计毛利额之间的差额，计入当年度企业本项目与其他项目合并计算的应纳税所得额。</a:t>
            </a:r>
            <a:endParaRPr lang="zh-CN" altLang="en-US" sz="20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07504" y="123479"/>
            <a:ext cx="9036496"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dirty="0" smtClean="0">
                <a:latin typeface="+mn-ea"/>
                <a:ea typeface="+mn-ea"/>
                <a:cs typeface="宋体" panose="02010600030101010101" pitchFamily="2" charset="-122"/>
              </a:rPr>
              <a:t>A105010           </a:t>
            </a:r>
            <a:r>
              <a:rPr lang="zh-CN" altLang="en-US" dirty="0" smtClean="0">
                <a:latin typeface="+mn-ea"/>
                <a:ea typeface="+mn-ea"/>
                <a:cs typeface="宋体" panose="02010600030101010101" pitchFamily="2" charset="-122"/>
              </a:rPr>
              <a:t>视</a:t>
            </a:r>
            <a:r>
              <a:rPr lang="zh-CN" altLang="en-US" dirty="0">
                <a:latin typeface="+mn-ea"/>
                <a:ea typeface="+mn-ea"/>
                <a:cs typeface="宋体" panose="02010600030101010101" pitchFamily="2" charset="-122"/>
              </a:rPr>
              <a:t>同销售和房地产开发企业特定业务纳税调整明细表</a:t>
            </a:r>
            <a:endParaRPr kumimoji="0" lang="zh-CN" altLang="en-US" sz="24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2" name="表格 1"/>
          <p:cNvGraphicFramePr>
            <a:graphicFrameLocks noGrp="1"/>
          </p:cNvGraphicFramePr>
          <p:nvPr/>
        </p:nvGraphicFramePr>
        <p:xfrm>
          <a:off x="35495" y="843568"/>
          <a:ext cx="9108504" cy="4211835"/>
        </p:xfrm>
        <a:graphic>
          <a:graphicData uri="http://schemas.openxmlformats.org/drawingml/2006/table">
            <a:tbl>
              <a:tblPr>
                <a:tableStyleId>{5C22544A-7EE6-4342-B048-85BDC9FD1C3A}</a:tableStyleId>
              </a:tblPr>
              <a:tblGrid>
                <a:gridCol w="1076615"/>
                <a:gridCol w="5571053"/>
                <a:gridCol w="1230418"/>
                <a:gridCol w="1230418"/>
              </a:tblGrid>
              <a:tr h="506933">
                <a:tc rowSpan="2">
                  <a:txBody>
                    <a:bodyPr/>
                    <a:lstStyle/>
                    <a:p>
                      <a:pPr algn="ctr">
                        <a:spcAft>
                          <a:spcPts val="0"/>
                        </a:spcAft>
                      </a:pPr>
                      <a:r>
                        <a:rPr lang="zh-CN" sz="1100" b="1" kern="0" dirty="0">
                          <a:effectLst/>
                          <a:latin typeface="+mn-ea"/>
                          <a:ea typeface="+mn-ea"/>
                        </a:rPr>
                        <a:t>行次</a:t>
                      </a:r>
                      <a:endParaRPr lang="zh-CN" sz="1100" b="1" kern="100" dirty="0">
                        <a:effectLst/>
                        <a:latin typeface="+mn-ea"/>
                        <a:ea typeface="+mn-ea"/>
                      </a:endParaRPr>
                    </a:p>
                  </a:txBody>
                  <a:tcPr marL="33753" marR="33753" marT="0" marB="0" anchor="ctr"/>
                </a:tc>
                <a:tc rowSpan="2">
                  <a:txBody>
                    <a:bodyPr/>
                    <a:lstStyle/>
                    <a:p>
                      <a:pPr algn="ctr">
                        <a:spcAft>
                          <a:spcPts val="0"/>
                        </a:spcAft>
                      </a:pPr>
                      <a:r>
                        <a:rPr lang="zh-CN" sz="1100" b="1" kern="0" spc="2500" dirty="0">
                          <a:effectLst/>
                          <a:latin typeface="+mn-ea"/>
                          <a:ea typeface="+mn-ea"/>
                        </a:rPr>
                        <a:t>项目</a:t>
                      </a:r>
                      <a:endParaRPr lang="zh-CN" sz="1100" b="1" kern="100" dirty="0">
                        <a:effectLst/>
                        <a:latin typeface="+mn-ea"/>
                        <a:ea typeface="+mn-ea"/>
                      </a:endParaRPr>
                    </a:p>
                  </a:txBody>
                  <a:tcPr marL="33753" marR="33753" marT="0" marB="0" anchor="ctr"/>
                </a:tc>
                <a:tc>
                  <a:txBody>
                    <a:bodyPr/>
                    <a:lstStyle/>
                    <a:p>
                      <a:pPr algn="ctr">
                        <a:spcAft>
                          <a:spcPts val="0"/>
                        </a:spcAft>
                      </a:pPr>
                      <a:r>
                        <a:rPr lang="zh-CN" sz="1100" b="1" kern="0">
                          <a:effectLst/>
                          <a:latin typeface="+mn-ea"/>
                          <a:ea typeface="+mn-ea"/>
                        </a:rPr>
                        <a:t>税收金额</a:t>
                      </a:r>
                      <a:endParaRPr lang="zh-CN" sz="1100" b="1" kern="100">
                        <a:effectLst/>
                        <a:latin typeface="+mn-ea"/>
                        <a:ea typeface="+mn-ea"/>
                      </a:endParaRPr>
                    </a:p>
                  </a:txBody>
                  <a:tcPr marL="33753" marR="33753" marT="0" marB="0" anchor="ctr"/>
                </a:tc>
                <a:tc>
                  <a:txBody>
                    <a:bodyPr/>
                    <a:lstStyle/>
                    <a:p>
                      <a:pPr algn="ctr">
                        <a:spcAft>
                          <a:spcPts val="0"/>
                        </a:spcAft>
                      </a:pPr>
                      <a:r>
                        <a:rPr lang="zh-CN" sz="1100" b="1" kern="0">
                          <a:effectLst/>
                          <a:latin typeface="+mn-ea"/>
                          <a:ea typeface="+mn-ea"/>
                        </a:rPr>
                        <a:t>纳税调整金额</a:t>
                      </a:r>
                      <a:endParaRPr lang="zh-CN" sz="1100" b="1" kern="100">
                        <a:effectLst/>
                        <a:latin typeface="+mn-ea"/>
                        <a:ea typeface="+mn-ea"/>
                      </a:endParaRPr>
                    </a:p>
                  </a:txBody>
                  <a:tcPr marL="33753" marR="33753" marT="0" marB="0" anchor="ctr"/>
                </a:tc>
              </a:tr>
              <a:tr h="253468">
                <a:tc vMerge="1">
                  <a:tcPr/>
                </a:tc>
                <a:tc vMerge="1">
                  <a:tcPr/>
                </a:tc>
                <a:tc>
                  <a:txBody>
                    <a:bodyPr/>
                    <a:lstStyle/>
                    <a:p>
                      <a:pPr algn="ctr">
                        <a:spcAft>
                          <a:spcPts val="0"/>
                        </a:spcAft>
                      </a:pPr>
                      <a:r>
                        <a:rPr lang="en-US" sz="1100" b="1" kern="0">
                          <a:effectLst/>
                          <a:latin typeface="+mn-ea"/>
                          <a:ea typeface="+mn-ea"/>
                        </a:rPr>
                        <a:t>1</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2</a:t>
                      </a:r>
                      <a:endParaRPr lang="zh-CN" sz="1100" b="1" kern="100">
                        <a:effectLst/>
                        <a:latin typeface="+mn-ea"/>
                        <a:ea typeface="+mn-ea"/>
                      </a:endParaRPr>
                    </a:p>
                  </a:txBody>
                  <a:tcPr marL="33753" marR="33753" marT="0" marB="0" anchor="ctr"/>
                </a:tc>
              </a:tr>
              <a:tr h="353456">
                <a:tc>
                  <a:txBody>
                    <a:bodyPr/>
                    <a:lstStyle/>
                    <a:p>
                      <a:pPr algn="ctr">
                        <a:spcAft>
                          <a:spcPts val="0"/>
                        </a:spcAft>
                      </a:pPr>
                      <a:r>
                        <a:rPr lang="en-US" sz="1100" b="1" kern="0" dirty="0">
                          <a:effectLst/>
                          <a:latin typeface="+mn-ea"/>
                          <a:ea typeface="+mn-ea"/>
                        </a:rPr>
                        <a:t>21</a:t>
                      </a:r>
                      <a:endParaRPr lang="zh-CN" sz="1100" b="1" kern="100" dirty="0">
                        <a:effectLst/>
                        <a:latin typeface="+mn-ea"/>
                        <a:ea typeface="+mn-ea"/>
                      </a:endParaRPr>
                    </a:p>
                  </a:txBody>
                  <a:tcPr marL="33753" marR="33753" marT="0" marB="0" anchor="ctr"/>
                </a:tc>
                <a:tc>
                  <a:txBody>
                    <a:bodyPr/>
                    <a:lstStyle/>
                    <a:p>
                      <a:pPr algn="l">
                        <a:spcAft>
                          <a:spcPts val="0"/>
                        </a:spcAft>
                      </a:pPr>
                      <a:r>
                        <a:rPr lang="zh-CN" sz="1100" b="1" kern="0" dirty="0">
                          <a:effectLst/>
                          <a:latin typeface="+mn-ea"/>
                          <a:ea typeface="+mn-ea"/>
                        </a:rPr>
                        <a:t>三、房地产开发企业特定业务计算的纳税调整额（</a:t>
                      </a:r>
                      <a:r>
                        <a:rPr lang="en-US" sz="1100" b="1" kern="0" dirty="0">
                          <a:effectLst/>
                          <a:latin typeface="+mn-ea"/>
                          <a:ea typeface="+mn-ea"/>
                        </a:rPr>
                        <a:t>22-26</a:t>
                      </a:r>
                      <a:r>
                        <a:rPr lang="zh-CN" sz="1100" b="1" kern="0" dirty="0">
                          <a:effectLst/>
                          <a:latin typeface="+mn-ea"/>
                          <a:ea typeface="+mn-ea"/>
                        </a:rPr>
                        <a:t>）</a:t>
                      </a:r>
                      <a:endParaRPr lang="zh-CN" sz="1100" b="1" kern="100" dirty="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r>
              <a:tr h="470309">
                <a:tc>
                  <a:txBody>
                    <a:bodyPr/>
                    <a:lstStyle/>
                    <a:p>
                      <a:pPr algn="ctr">
                        <a:spcAft>
                          <a:spcPts val="0"/>
                        </a:spcAft>
                      </a:pPr>
                      <a:r>
                        <a:rPr lang="en-US" sz="1100" b="1" kern="0">
                          <a:effectLst/>
                          <a:latin typeface="+mn-ea"/>
                          <a:ea typeface="+mn-ea"/>
                        </a:rPr>
                        <a:t>22</a:t>
                      </a:r>
                      <a:endParaRPr lang="zh-CN" sz="1100" b="1" kern="100">
                        <a:effectLst/>
                        <a:latin typeface="+mn-ea"/>
                        <a:ea typeface="+mn-ea"/>
                      </a:endParaRPr>
                    </a:p>
                  </a:txBody>
                  <a:tcPr marL="33753" marR="33753" marT="0" marB="0" anchor="ctr"/>
                </a:tc>
                <a:tc>
                  <a:txBody>
                    <a:bodyPr/>
                    <a:lstStyle/>
                    <a:p>
                      <a:pPr indent="254000" algn="l">
                        <a:spcAft>
                          <a:spcPts val="0"/>
                        </a:spcAft>
                      </a:pPr>
                      <a:r>
                        <a:rPr lang="zh-CN" sz="1100" b="1" kern="0">
                          <a:effectLst/>
                          <a:latin typeface="+mn-ea"/>
                          <a:ea typeface="+mn-ea"/>
                        </a:rPr>
                        <a:t>（一）房地产企业销售未完工开发产品特定业务计算的纳税调整额（</a:t>
                      </a:r>
                      <a:r>
                        <a:rPr lang="en-US" sz="1100" b="1" kern="0">
                          <a:effectLst/>
                          <a:latin typeface="+mn-ea"/>
                          <a:ea typeface="+mn-ea"/>
                        </a:rPr>
                        <a:t>24-25</a:t>
                      </a:r>
                      <a:r>
                        <a:rPr lang="zh-CN" sz="1100" b="1" kern="0">
                          <a:effectLst/>
                          <a:latin typeface="+mn-ea"/>
                          <a:ea typeface="+mn-ea"/>
                        </a:rPr>
                        <a:t>）</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r>
              <a:tr h="353456">
                <a:tc>
                  <a:txBody>
                    <a:bodyPr/>
                    <a:lstStyle/>
                    <a:p>
                      <a:pPr algn="ctr">
                        <a:spcAft>
                          <a:spcPts val="0"/>
                        </a:spcAft>
                      </a:pPr>
                      <a:r>
                        <a:rPr lang="en-US" sz="1100" b="1" kern="0">
                          <a:effectLst/>
                          <a:latin typeface="+mn-ea"/>
                          <a:ea typeface="+mn-ea"/>
                        </a:rPr>
                        <a:t>23</a:t>
                      </a:r>
                      <a:endParaRPr lang="zh-CN" sz="1100" b="1" kern="100">
                        <a:effectLst/>
                        <a:latin typeface="+mn-ea"/>
                        <a:ea typeface="+mn-ea"/>
                      </a:endParaRPr>
                    </a:p>
                  </a:txBody>
                  <a:tcPr marL="33753" marR="33753" marT="0" marB="0" anchor="ctr"/>
                </a:tc>
                <a:tc>
                  <a:txBody>
                    <a:bodyPr/>
                    <a:lstStyle/>
                    <a:p>
                      <a:pPr indent="508000" algn="l">
                        <a:spcAft>
                          <a:spcPts val="0"/>
                        </a:spcAft>
                      </a:pPr>
                      <a:r>
                        <a:rPr lang="en-US" sz="1100" b="1" kern="0" dirty="0">
                          <a:effectLst/>
                          <a:latin typeface="+mn-ea"/>
                          <a:ea typeface="+mn-ea"/>
                        </a:rPr>
                        <a:t>1.</a:t>
                      </a:r>
                      <a:r>
                        <a:rPr lang="zh-CN" sz="1100" b="1" kern="0" dirty="0">
                          <a:effectLst/>
                          <a:latin typeface="+mn-ea"/>
                          <a:ea typeface="+mn-ea"/>
                        </a:rPr>
                        <a:t>销售未完工产品的收入</a:t>
                      </a:r>
                      <a:endParaRPr lang="zh-CN" sz="1100" b="1" kern="100" dirty="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33753" marR="33753" marT="0" marB="0" anchor="ctr"/>
                </a:tc>
              </a:tr>
              <a:tr h="353456">
                <a:tc>
                  <a:txBody>
                    <a:bodyPr/>
                    <a:lstStyle/>
                    <a:p>
                      <a:pPr algn="ctr">
                        <a:spcAft>
                          <a:spcPts val="0"/>
                        </a:spcAft>
                      </a:pPr>
                      <a:r>
                        <a:rPr lang="en-US" sz="1100" b="1" kern="0">
                          <a:effectLst/>
                          <a:latin typeface="+mn-ea"/>
                          <a:ea typeface="+mn-ea"/>
                        </a:rPr>
                        <a:t>24</a:t>
                      </a:r>
                      <a:endParaRPr lang="zh-CN" sz="1100" b="1" kern="100">
                        <a:effectLst/>
                        <a:latin typeface="+mn-ea"/>
                        <a:ea typeface="+mn-ea"/>
                      </a:endParaRPr>
                    </a:p>
                  </a:txBody>
                  <a:tcPr marL="33753" marR="33753" marT="0" marB="0" anchor="ctr"/>
                </a:tc>
                <a:tc>
                  <a:txBody>
                    <a:bodyPr/>
                    <a:lstStyle/>
                    <a:p>
                      <a:pPr indent="508000" algn="l">
                        <a:spcAft>
                          <a:spcPts val="0"/>
                        </a:spcAft>
                      </a:pPr>
                      <a:r>
                        <a:rPr lang="en-US" sz="1100" b="1" kern="0">
                          <a:effectLst/>
                          <a:latin typeface="+mn-ea"/>
                          <a:ea typeface="+mn-ea"/>
                        </a:rPr>
                        <a:t>2.</a:t>
                      </a:r>
                      <a:r>
                        <a:rPr lang="zh-CN" sz="1100" b="1" kern="0">
                          <a:effectLst/>
                          <a:latin typeface="+mn-ea"/>
                          <a:ea typeface="+mn-ea"/>
                        </a:rPr>
                        <a:t>销售未完工产品预计毛利额</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r>
              <a:tr h="353456">
                <a:tc>
                  <a:txBody>
                    <a:bodyPr/>
                    <a:lstStyle/>
                    <a:p>
                      <a:pPr algn="ctr">
                        <a:spcAft>
                          <a:spcPts val="0"/>
                        </a:spcAft>
                      </a:pPr>
                      <a:r>
                        <a:rPr lang="en-US" sz="1100" b="1" kern="0">
                          <a:effectLst/>
                          <a:latin typeface="+mn-ea"/>
                          <a:ea typeface="+mn-ea"/>
                        </a:rPr>
                        <a:t>25</a:t>
                      </a:r>
                      <a:endParaRPr lang="zh-CN" sz="1100" b="1" kern="100">
                        <a:effectLst/>
                        <a:latin typeface="+mn-ea"/>
                        <a:ea typeface="+mn-ea"/>
                      </a:endParaRPr>
                    </a:p>
                  </a:txBody>
                  <a:tcPr marL="33753" marR="33753" marT="0" marB="0" anchor="ctr"/>
                </a:tc>
                <a:tc>
                  <a:txBody>
                    <a:bodyPr/>
                    <a:lstStyle/>
                    <a:p>
                      <a:pPr indent="508000" algn="l">
                        <a:spcAft>
                          <a:spcPts val="0"/>
                        </a:spcAft>
                      </a:pPr>
                      <a:r>
                        <a:rPr lang="en-US" sz="1100" b="1" kern="0">
                          <a:effectLst/>
                          <a:latin typeface="+mn-ea"/>
                          <a:ea typeface="+mn-ea"/>
                        </a:rPr>
                        <a:t>3.</a:t>
                      </a:r>
                      <a:r>
                        <a:rPr lang="zh-CN" sz="1100" b="1" kern="0">
                          <a:effectLst/>
                          <a:latin typeface="+mn-ea"/>
                          <a:ea typeface="+mn-ea"/>
                        </a:rPr>
                        <a:t>实际发生的税金及附加、土地增值税</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r>
              <a:tr h="506933">
                <a:tc>
                  <a:txBody>
                    <a:bodyPr/>
                    <a:lstStyle/>
                    <a:p>
                      <a:pPr algn="ctr">
                        <a:spcAft>
                          <a:spcPts val="0"/>
                        </a:spcAft>
                      </a:pPr>
                      <a:r>
                        <a:rPr lang="en-US" sz="1100" b="1" kern="0">
                          <a:effectLst/>
                          <a:latin typeface="+mn-ea"/>
                          <a:ea typeface="+mn-ea"/>
                        </a:rPr>
                        <a:t>26</a:t>
                      </a:r>
                      <a:endParaRPr lang="zh-CN" sz="1100" b="1" kern="100">
                        <a:effectLst/>
                        <a:latin typeface="+mn-ea"/>
                        <a:ea typeface="+mn-ea"/>
                      </a:endParaRPr>
                    </a:p>
                  </a:txBody>
                  <a:tcPr marL="33753" marR="33753" marT="0" marB="0" anchor="ctr"/>
                </a:tc>
                <a:tc>
                  <a:txBody>
                    <a:bodyPr/>
                    <a:lstStyle/>
                    <a:p>
                      <a:pPr indent="254000" algn="l">
                        <a:spcAft>
                          <a:spcPts val="0"/>
                        </a:spcAft>
                      </a:pPr>
                      <a:r>
                        <a:rPr lang="zh-CN" sz="1100" b="1" kern="0">
                          <a:effectLst/>
                          <a:latin typeface="+mn-ea"/>
                          <a:ea typeface="+mn-ea"/>
                        </a:rPr>
                        <a:t>（二）房地产企业销售的未完工产品转完工产品特定业务计算的纳税调整额（</a:t>
                      </a:r>
                      <a:r>
                        <a:rPr lang="en-US" sz="1100" b="1" kern="0">
                          <a:effectLst/>
                          <a:latin typeface="+mn-ea"/>
                          <a:ea typeface="+mn-ea"/>
                        </a:rPr>
                        <a:t>28-29</a:t>
                      </a:r>
                      <a:r>
                        <a:rPr lang="zh-CN" sz="1100" b="1" kern="0">
                          <a:effectLst/>
                          <a:latin typeface="+mn-ea"/>
                          <a:ea typeface="+mn-ea"/>
                        </a:rPr>
                        <a:t>）</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r>
              <a:tr h="353456">
                <a:tc>
                  <a:txBody>
                    <a:bodyPr/>
                    <a:lstStyle/>
                    <a:p>
                      <a:pPr algn="ctr">
                        <a:spcAft>
                          <a:spcPts val="0"/>
                        </a:spcAft>
                      </a:pPr>
                      <a:r>
                        <a:rPr lang="en-US" sz="1100" b="1" kern="0">
                          <a:effectLst/>
                          <a:latin typeface="+mn-ea"/>
                          <a:ea typeface="+mn-ea"/>
                        </a:rPr>
                        <a:t>27</a:t>
                      </a:r>
                      <a:endParaRPr lang="zh-CN" sz="1100" b="1" kern="100">
                        <a:effectLst/>
                        <a:latin typeface="+mn-ea"/>
                        <a:ea typeface="+mn-ea"/>
                      </a:endParaRPr>
                    </a:p>
                  </a:txBody>
                  <a:tcPr marL="33753" marR="33753" marT="0" marB="0" anchor="ctr"/>
                </a:tc>
                <a:tc>
                  <a:txBody>
                    <a:bodyPr/>
                    <a:lstStyle/>
                    <a:p>
                      <a:pPr indent="508000" algn="l">
                        <a:spcAft>
                          <a:spcPts val="0"/>
                        </a:spcAft>
                      </a:pPr>
                      <a:r>
                        <a:rPr lang="en-US" sz="1100" b="1" kern="0">
                          <a:effectLst/>
                          <a:latin typeface="+mn-ea"/>
                          <a:ea typeface="+mn-ea"/>
                        </a:rPr>
                        <a:t>1.</a:t>
                      </a:r>
                      <a:r>
                        <a:rPr lang="zh-CN" sz="1100" b="1" kern="0">
                          <a:effectLst/>
                          <a:latin typeface="+mn-ea"/>
                          <a:ea typeface="+mn-ea"/>
                        </a:rPr>
                        <a:t>销售未完工产品转完工产品确认的销售收入</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a:t>
                      </a:r>
                      <a:endParaRPr lang="zh-CN" sz="1100" b="1" kern="100">
                        <a:effectLst/>
                        <a:latin typeface="+mn-ea"/>
                        <a:ea typeface="+mn-ea"/>
                      </a:endParaRPr>
                    </a:p>
                  </a:txBody>
                  <a:tcPr marL="33753" marR="33753" marT="0" marB="0" anchor="ctr"/>
                </a:tc>
              </a:tr>
              <a:tr h="353456">
                <a:tc>
                  <a:txBody>
                    <a:bodyPr/>
                    <a:lstStyle/>
                    <a:p>
                      <a:pPr algn="ctr">
                        <a:spcAft>
                          <a:spcPts val="0"/>
                        </a:spcAft>
                      </a:pPr>
                      <a:r>
                        <a:rPr lang="en-US" sz="1100" b="1" kern="0">
                          <a:effectLst/>
                          <a:latin typeface="+mn-ea"/>
                          <a:ea typeface="+mn-ea"/>
                        </a:rPr>
                        <a:t>28</a:t>
                      </a:r>
                      <a:endParaRPr lang="zh-CN" sz="1100" b="1" kern="100">
                        <a:effectLst/>
                        <a:latin typeface="+mn-ea"/>
                        <a:ea typeface="+mn-ea"/>
                      </a:endParaRPr>
                    </a:p>
                  </a:txBody>
                  <a:tcPr marL="33753" marR="33753" marT="0" marB="0" anchor="ctr"/>
                </a:tc>
                <a:tc>
                  <a:txBody>
                    <a:bodyPr/>
                    <a:lstStyle/>
                    <a:p>
                      <a:pPr indent="508000" algn="l">
                        <a:spcAft>
                          <a:spcPts val="0"/>
                        </a:spcAft>
                      </a:pPr>
                      <a:r>
                        <a:rPr lang="en-US" sz="1100" b="1" kern="0">
                          <a:effectLst/>
                          <a:latin typeface="+mn-ea"/>
                          <a:ea typeface="+mn-ea"/>
                        </a:rPr>
                        <a:t>2.</a:t>
                      </a:r>
                      <a:r>
                        <a:rPr lang="zh-CN" sz="1100" b="1" kern="0">
                          <a:effectLst/>
                          <a:latin typeface="+mn-ea"/>
                          <a:ea typeface="+mn-ea"/>
                        </a:rPr>
                        <a:t>转回的销售未完工产品预计毛利额</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r>
              <a:tr h="353456">
                <a:tc>
                  <a:txBody>
                    <a:bodyPr/>
                    <a:lstStyle/>
                    <a:p>
                      <a:pPr algn="ctr">
                        <a:spcAft>
                          <a:spcPts val="0"/>
                        </a:spcAft>
                      </a:pPr>
                      <a:r>
                        <a:rPr lang="en-US" sz="1100" b="1" kern="0">
                          <a:effectLst/>
                          <a:latin typeface="+mn-ea"/>
                          <a:ea typeface="+mn-ea"/>
                        </a:rPr>
                        <a:t>29</a:t>
                      </a:r>
                      <a:endParaRPr lang="zh-CN" sz="1100" b="1" kern="100">
                        <a:effectLst/>
                        <a:latin typeface="+mn-ea"/>
                        <a:ea typeface="+mn-ea"/>
                      </a:endParaRPr>
                    </a:p>
                  </a:txBody>
                  <a:tcPr marL="33753" marR="33753" marT="0" marB="0" anchor="ctr"/>
                </a:tc>
                <a:tc>
                  <a:txBody>
                    <a:bodyPr/>
                    <a:lstStyle/>
                    <a:p>
                      <a:pPr indent="508000" algn="l">
                        <a:spcAft>
                          <a:spcPts val="0"/>
                        </a:spcAft>
                      </a:pPr>
                      <a:r>
                        <a:rPr lang="en-US" sz="1100" b="1" kern="0">
                          <a:effectLst/>
                          <a:latin typeface="+mn-ea"/>
                          <a:ea typeface="+mn-ea"/>
                        </a:rPr>
                        <a:t>3.</a:t>
                      </a:r>
                      <a:r>
                        <a:rPr lang="zh-CN" sz="1100" b="1" kern="0">
                          <a:effectLst/>
                          <a:latin typeface="+mn-ea"/>
                          <a:ea typeface="+mn-ea"/>
                        </a:rPr>
                        <a:t>转回实际发生的税金及附加、土地增值税</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a:effectLst/>
                          <a:latin typeface="+mn-ea"/>
                          <a:ea typeface="+mn-ea"/>
                        </a:rPr>
                        <a:t> </a:t>
                      </a:r>
                      <a:endParaRPr lang="zh-CN" sz="1100" b="1" kern="100">
                        <a:effectLst/>
                        <a:latin typeface="+mn-ea"/>
                        <a:ea typeface="+mn-ea"/>
                      </a:endParaRPr>
                    </a:p>
                  </a:txBody>
                  <a:tcPr marL="33753" marR="33753" marT="0" marB="0" anchor="ctr"/>
                </a:tc>
                <a:tc>
                  <a:txBody>
                    <a:bodyPr/>
                    <a:lstStyle/>
                    <a:p>
                      <a:pPr algn="ctr">
                        <a:spcAft>
                          <a:spcPts val="0"/>
                        </a:spcAft>
                      </a:pPr>
                      <a:r>
                        <a:rPr lang="en-US" sz="1100" b="1" kern="0" dirty="0">
                          <a:effectLst/>
                          <a:latin typeface="+mn-ea"/>
                          <a:ea typeface="+mn-ea"/>
                        </a:rPr>
                        <a:t> </a:t>
                      </a:r>
                      <a:endParaRPr lang="zh-CN" sz="1100" b="1" kern="100" dirty="0">
                        <a:effectLst/>
                        <a:latin typeface="+mn-ea"/>
                        <a:ea typeface="+mn-ea"/>
                      </a:endParaRPr>
                    </a:p>
                  </a:txBody>
                  <a:tcPr marL="33753" marR="33753" marT="0" marB="0"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a:spLocks noChangeArrowheads="1"/>
          </p:cNvSpPr>
          <p:nvPr/>
        </p:nvSpPr>
        <p:spPr bwMode="auto">
          <a:xfrm>
            <a:off x="0" y="1347788"/>
            <a:ext cx="9144000" cy="2592387"/>
          </a:xfrm>
          <a:prstGeom prst="rect">
            <a:avLst/>
          </a:prstGeom>
          <a:solidFill>
            <a:schemeClr val="accent1"/>
          </a:solidFill>
          <a:ln w="25400" algn="ctr">
            <a:noFill/>
            <a:miter lim="800000"/>
          </a:ln>
        </p:spPr>
        <p:txBody>
          <a:bodyPr anchor="ctr"/>
          <a:lstStyle/>
          <a:p>
            <a:pPr algn="ctr">
              <a:defRPr/>
            </a:pPr>
            <a:endParaRPr lang="zh-CN" altLang="en-US" b="0">
              <a:solidFill>
                <a:schemeClr val="lt1"/>
              </a:solidFill>
              <a:latin typeface="+mn-lt"/>
              <a:ea typeface="+mn-ea"/>
            </a:endParaRPr>
          </a:p>
        </p:txBody>
      </p:sp>
      <p:sp>
        <p:nvSpPr>
          <p:cNvPr id="12" name="TextBox 11"/>
          <p:cNvSpPr txBox="1">
            <a:spLocks noChangeArrowheads="1"/>
          </p:cNvSpPr>
          <p:nvPr/>
        </p:nvSpPr>
        <p:spPr bwMode="auto">
          <a:xfrm>
            <a:off x="2368724" y="2125661"/>
            <a:ext cx="6696744" cy="662554"/>
          </a:xfrm>
          <a:prstGeom prst="rect">
            <a:avLst/>
          </a:prstGeom>
          <a:noFill/>
          <a:ln w="9525">
            <a:noFill/>
            <a:miter lim="800000"/>
          </a:ln>
        </p:spPr>
        <p:txBody>
          <a:bodyPr wrap="square">
            <a:spAutoFit/>
          </a:bodyPr>
          <a:lstStyle/>
          <a:p>
            <a:pPr marL="0" lvl="1" algn="ctr">
              <a:lnSpc>
                <a:spcPct val="150000"/>
              </a:lnSpc>
            </a:pPr>
            <a:r>
              <a:rPr lang="zh-CN" altLang="en-US" sz="2800" dirty="0">
                <a:solidFill>
                  <a:schemeClr val="bg1"/>
                </a:solidFill>
                <a:latin typeface="微软雅黑" panose="020B0503020204020204" pitchFamily="34" charset="-122"/>
                <a:ea typeface="微软雅黑" panose="020B0503020204020204" pitchFamily="34" charset="-122"/>
              </a:rPr>
              <a:t>专项用途财政性</a:t>
            </a:r>
            <a:r>
              <a:rPr lang="zh-CN" altLang="en-US" sz="2800" dirty="0" smtClean="0">
                <a:solidFill>
                  <a:schemeClr val="bg1"/>
                </a:solidFill>
                <a:latin typeface="微软雅黑" panose="020B0503020204020204" pitchFamily="34" charset="-122"/>
                <a:ea typeface="微软雅黑" panose="020B0503020204020204" pitchFamily="34" charset="-122"/>
              </a:rPr>
              <a:t>资金</a:t>
            </a:r>
            <a:r>
              <a:rPr lang="zh-CN" altLang="en-US" sz="2800" dirty="0">
                <a:solidFill>
                  <a:schemeClr val="bg1"/>
                </a:solidFill>
                <a:latin typeface="微软雅黑" panose="020B0503020204020204" pitchFamily="34" charset="-122"/>
                <a:ea typeface="微软雅黑" panose="020B0503020204020204" pitchFamily="34" charset="-122"/>
              </a:rPr>
              <a:t>的</a:t>
            </a:r>
            <a:r>
              <a:rPr lang="zh-CN" altLang="en-US" sz="2800" dirty="0" smtClean="0">
                <a:solidFill>
                  <a:schemeClr val="bg1"/>
                </a:solidFill>
                <a:latin typeface="微软雅黑" panose="020B0503020204020204" pitchFamily="34" charset="-122"/>
                <a:ea typeface="微软雅黑" panose="020B0503020204020204" pitchFamily="34" charset="-122"/>
              </a:rPr>
              <a:t>企业</a:t>
            </a:r>
            <a:r>
              <a:rPr lang="zh-CN" altLang="en-US" sz="2800" dirty="0">
                <a:solidFill>
                  <a:schemeClr val="bg1"/>
                </a:solidFill>
                <a:latin typeface="微软雅黑" panose="020B0503020204020204" pitchFamily="34" charset="-122"/>
                <a:ea typeface="微软雅黑" panose="020B0503020204020204" pitchFamily="34" charset="-122"/>
              </a:rPr>
              <a:t>所得税处理</a:t>
            </a:r>
            <a:endParaRPr lang="zh-CN" altLang="en-US" sz="4400" dirty="0" smtClean="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flipV="1">
            <a:off x="2123728" y="1681162"/>
            <a:ext cx="0" cy="1925638"/>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580613" y="2433048"/>
            <a:ext cx="1215542" cy="276999"/>
          </a:xfrm>
          <a:prstGeom prst="rect">
            <a:avLst/>
          </a:prstGeom>
          <a:noFill/>
          <a:ln w="9525">
            <a:noFill/>
            <a:miter lim="800000"/>
          </a:ln>
        </p:spPr>
        <p:txBody>
          <a:bodyPr wrap="square" lIns="0" tIns="0" rIns="0" bIns="0">
            <a:spAutoFit/>
          </a:bodyPr>
          <a:lstStyle/>
          <a:p>
            <a:r>
              <a:rPr lang="en-US" altLang="zh-CN" dirty="0">
                <a:solidFill>
                  <a:schemeClr val="bg1"/>
                </a:solidFill>
                <a:latin typeface="微软雅黑" panose="020B0503020204020204" pitchFamily="34" charset="-122"/>
                <a:ea typeface="微软雅黑" panose="020B0503020204020204" pitchFamily="34" charset="-122"/>
              </a:rPr>
              <a:t>PART </a:t>
            </a:r>
            <a:r>
              <a:rPr lang="en-US" altLang="zh-CN" dirty="0" smtClean="0">
                <a:solidFill>
                  <a:schemeClr val="bg1"/>
                </a:solidFill>
                <a:latin typeface="微软雅黑" panose="020B0503020204020204" pitchFamily="34" charset="-122"/>
                <a:ea typeface="微软雅黑" panose="020B0503020204020204" pitchFamily="34" charset="-122"/>
              </a:rPr>
              <a:t>11</a:t>
            </a:r>
            <a:endParaRPr lang="zh-CN" altLang="en-US" dirty="0">
              <a:solidFill>
                <a:schemeClr val="bg1"/>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6449530" y="-778844"/>
            <a:ext cx="1179281" cy="1179281"/>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37" name="组合 36"/>
          <p:cNvGrpSpPr/>
          <p:nvPr/>
        </p:nvGrpSpPr>
        <p:grpSpPr>
          <a:xfrm>
            <a:off x="4916028" y="-247338"/>
            <a:ext cx="630230" cy="630230"/>
            <a:chOff x="304800" y="673100"/>
            <a:chExt cx="4000500" cy="4000500"/>
          </a:xfrm>
          <a:effectLst>
            <a:outerShdw blurRad="444500" dist="254000" dir="8100000" algn="tr" rotWithShape="0">
              <a:prstClr val="black">
                <a:alpha val="50000"/>
              </a:prstClr>
            </a:outerShdw>
          </a:effectLst>
        </p:grpSpPr>
        <p:sp>
          <p:nvSpPr>
            <p:cNvPr id="38" name="同心圆 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39" name="椭圆 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0" name="组合 39"/>
          <p:cNvGrpSpPr/>
          <p:nvPr/>
        </p:nvGrpSpPr>
        <p:grpSpPr>
          <a:xfrm>
            <a:off x="5631329" y="39201"/>
            <a:ext cx="890520" cy="890519"/>
            <a:chOff x="304800" y="673100"/>
            <a:chExt cx="4000500" cy="4000500"/>
          </a:xfrm>
          <a:effectLst>
            <a:outerShdw blurRad="444500" dist="254000" dir="8100000" algn="tr" rotWithShape="0">
              <a:prstClr val="black">
                <a:alpha val="50000"/>
              </a:prstClr>
            </a:outerShdw>
          </a:effectLst>
        </p:grpSpPr>
        <p:sp>
          <p:nvSpPr>
            <p:cNvPr id="41" name="同心圆 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2" name="椭圆 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3" name="组合 42"/>
          <p:cNvGrpSpPr/>
          <p:nvPr/>
        </p:nvGrpSpPr>
        <p:grpSpPr>
          <a:xfrm>
            <a:off x="7923670" y="-158613"/>
            <a:ext cx="685800" cy="685800"/>
            <a:chOff x="304800" y="673100"/>
            <a:chExt cx="4000500" cy="4000500"/>
          </a:xfrm>
          <a:effectLst>
            <a:outerShdw blurRad="444500" dist="254000" dir="8100000" algn="tr" rotWithShape="0">
              <a:prstClr val="black">
                <a:alpha val="50000"/>
              </a:prstClr>
            </a:outerShdw>
          </a:effectLst>
        </p:grpSpPr>
        <p:sp>
          <p:nvSpPr>
            <p:cNvPr id="44"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45" name="椭圆 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46" name="组合 45"/>
          <p:cNvGrpSpPr/>
          <p:nvPr/>
        </p:nvGrpSpPr>
        <p:grpSpPr>
          <a:xfrm>
            <a:off x="766572" y="5040488"/>
            <a:ext cx="588857" cy="588857"/>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49" name="组合 48"/>
          <p:cNvGrpSpPr/>
          <p:nvPr/>
        </p:nvGrpSpPr>
        <p:grpSpPr>
          <a:xfrm>
            <a:off x="3963194" y="4529852"/>
            <a:ext cx="252491" cy="252491"/>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2" name="组合 51"/>
          <p:cNvGrpSpPr/>
          <p:nvPr/>
        </p:nvGrpSpPr>
        <p:grpSpPr>
          <a:xfrm>
            <a:off x="3181804" y="4327051"/>
            <a:ext cx="529075" cy="5290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55" name="组合 54"/>
          <p:cNvGrpSpPr/>
          <p:nvPr/>
        </p:nvGrpSpPr>
        <p:grpSpPr>
          <a:xfrm>
            <a:off x="8628988" y="-1058832"/>
            <a:ext cx="1179281" cy="1179281"/>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58" name="组合 57"/>
          <p:cNvGrpSpPr/>
          <p:nvPr/>
        </p:nvGrpSpPr>
        <p:grpSpPr>
          <a:xfrm>
            <a:off x="8654726" y="415647"/>
            <a:ext cx="223080" cy="223080"/>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1" name="组合 60"/>
          <p:cNvGrpSpPr/>
          <p:nvPr/>
        </p:nvGrpSpPr>
        <p:grpSpPr>
          <a:xfrm>
            <a:off x="1943475" y="4706144"/>
            <a:ext cx="1179281" cy="1179281"/>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Text" lastClr="000000"/>
                </a:solidFill>
                <a:latin typeface="Calibri" panose="020F0502020204030204"/>
                <a:ea typeface="宋体" panose="02010600030101010101" pitchFamily="2" charset="-122"/>
              </a:endParaRPr>
            </a:p>
          </p:txBody>
        </p:sp>
        <p:sp>
          <p:nvSpPr>
            <p:cNvPr id="63" name="椭圆 62"/>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b="0" kern="0">
                <a:solidFill>
                  <a:sysClr val="window" lastClr="FFFFFF"/>
                </a:solidFill>
                <a:latin typeface="Calibri" panose="020F0502020204030204"/>
                <a:ea typeface="宋体" panose="02010600030101010101" pitchFamily="2" charset="-122"/>
              </a:endParaRPr>
            </a:p>
          </p:txBody>
        </p:sp>
      </p:grpSp>
      <p:grpSp>
        <p:nvGrpSpPr>
          <p:cNvPr id="64" name="组合 63"/>
          <p:cNvGrpSpPr/>
          <p:nvPr/>
        </p:nvGrpSpPr>
        <p:grpSpPr>
          <a:xfrm>
            <a:off x="1275416" y="4606645"/>
            <a:ext cx="520192" cy="520192"/>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67" name="组合 66"/>
          <p:cNvGrpSpPr/>
          <p:nvPr/>
        </p:nvGrpSpPr>
        <p:grpSpPr>
          <a:xfrm>
            <a:off x="291128" y="4921759"/>
            <a:ext cx="316877" cy="31687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70" name="组合 69"/>
          <p:cNvGrpSpPr/>
          <p:nvPr/>
        </p:nvGrpSpPr>
        <p:grpSpPr>
          <a:xfrm>
            <a:off x="117164" y="4738452"/>
            <a:ext cx="158438" cy="158438"/>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Horizontal)">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p:tgtEl>
                                          <p:spTgt spid="12"/>
                                        </p:tgtEl>
                                        <p:attrNameLst>
                                          <p:attrName>ppt_x</p:attrName>
                                        </p:attrNameLst>
                                      </p:cBhvr>
                                      <p:tavLst>
                                        <p:tav tm="0">
                                          <p:val>
                                            <p:strVal val="#ppt_x-#ppt_w*1.125000"/>
                                          </p:val>
                                        </p:tav>
                                        <p:tav tm="100000">
                                          <p:val>
                                            <p:strVal val="#ppt_x"/>
                                          </p:val>
                                        </p:tav>
                                      </p:tavLst>
                                    </p:anim>
                                    <p:animEffect transition="in" filter="wipe(right)">
                                      <p:cBhvr>
                                        <p:cTn id="16" dur="500"/>
                                        <p:tgtEl>
                                          <p:spTgt spid="12"/>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strVal val="#ppt_x"/>
                                          </p:val>
                                        </p:tav>
                                        <p:tav tm="100000">
                                          <p:val>
                                            <p:strVal val="#ppt_x"/>
                                          </p:val>
                                        </p:tav>
                                      </p:tavLst>
                                    </p:anim>
                                    <p:anim calcmode="lin" valueType="num">
                                      <p:cBhvr>
                                        <p:cTn id="22" dur="500" fill="hold"/>
                                        <p:tgtEl>
                                          <p:spTgt spid="1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3" presetClass="entr" presetSubtype="528"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 calcmode="lin" valueType="num">
                                      <p:cBhvr>
                                        <p:cTn id="28" dur="500" fill="hold"/>
                                        <p:tgtEl>
                                          <p:spTgt spid="34"/>
                                        </p:tgtEl>
                                        <p:attrNameLst>
                                          <p:attrName>ppt_x</p:attrName>
                                        </p:attrNameLst>
                                      </p:cBhvr>
                                      <p:tavLst>
                                        <p:tav tm="0">
                                          <p:val>
                                            <p:fltVal val="0.5"/>
                                          </p:val>
                                        </p:tav>
                                        <p:tav tm="100000">
                                          <p:val>
                                            <p:strVal val="#ppt_x"/>
                                          </p:val>
                                        </p:tav>
                                      </p:tavLst>
                                    </p:anim>
                                    <p:anim calcmode="lin" valueType="num">
                                      <p:cBhvr>
                                        <p:cTn id="29" dur="500" fill="hold"/>
                                        <p:tgtEl>
                                          <p:spTgt spid="34"/>
                                        </p:tgtEl>
                                        <p:attrNameLst>
                                          <p:attrName>ppt_y</p:attrName>
                                        </p:attrNameLst>
                                      </p:cBhvr>
                                      <p:tavLst>
                                        <p:tav tm="0">
                                          <p:val>
                                            <p:fltVal val="0.5"/>
                                          </p:val>
                                        </p:tav>
                                        <p:tav tm="100000">
                                          <p:val>
                                            <p:strVal val="#ppt_y"/>
                                          </p:val>
                                        </p:tav>
                                      </p:tavLst>
                                    </p:anim>
                                  </p:childTnLst>
                                </p:cTn>
                              </p:par>
                              <p:par>
                                <p:cTn id="30" presetID="23" presetClass="entr" presetSubtype="528" fill="hold" nodeType="withEffect">
                                  <p:stCondLst>
                                    <p:cond delay="300"/>
                                  </p:stCondLst>
                                  <p:childTnLst>
                                    <p:set>
                                      <p:cBhvr>
                                        <p:cTn id="31" dur="1" fill="hold">
                                          <p:stCondLst>
                                            <p:cond delay="0"/>
                                          </p:stCondLst>
                                        </p:cTn>
                                        <p:tgtEl>
                                          <p:spTgt spid="37"/>
                                        </p:tgtEl>
                                        <p:attrNameLst>
                                          <p:attrName>style.visibility</p:attrName>
                                        </p:attrNameLst>
                                      </p:cBhvr>
                                      <p:to>
                                        <p:strVal val="visible"/>
                                      </p:to>
                                    </p:set>
                                    <p:anim calcmode="lin" valueType="num">
                                      <p:cBhvr>
                                        <p:cTn id="32" dur="500" fill="hold"/>
                                        <p:tgtEl>
                                          <p:spTgt spid="37"/>
                                        </p:tgtEl>
                                        <p:attrNameLst>
                                          <p:attrName>ppt_w</p:attrName>
                                        </p:attrNameLst>
                                      </p:cBhvr>
                                      <p:tavLst>
                                        <p:tav tm="0">
                                          <p:val>
                                            <p:fltVal val="0"/>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anim calcmode="lin" valueType="num">
                                      <p:cBhvr>
                                        <p:cTn id="34" dur="500" fill="hold"/>
                                        <p:tgtEl>
                                          <p:spTgt spid="37"/>
                                        </p:tgtEl>
                                        <p:attrNameLst>
                                          <p:attrName>ppt_x</p:attrName>
                                        </p:attrNameLst>
                                      </p:cBhvr>
                                      <p:tavLst>
                                        <p:tav tm="0">
                                          <p:val>
                                            <p:fltVal val="0.5"/>
                                          </p:val>
                                        </p:tav>
                                        <p:tav tm="100000">
                                          <p:val>
                                            <p:strVal val="#ppt_x"/>
                                          </p:val>
                                        </p:tav>
                                      </p:tavLst>
                                    </p:anim>
                                    <p:anim calcmode="lin" valueType="num">
                                      <p:cBhvr>
                                        <p:cTn id="35" dur="500" fill="hold"/>
                                        <p:tgtEl>
                                          <p:spTgt spid="37"/>
                                        </p:tgtEl>
                                        <p:attrNameLst>
                                          <p:attrName>ppt_y</p:attrName>
                                        </p:attrNameLst>
                                      </p:cBhvr>
                                      <p:tavLst>
                                        <p:tav tm="0">
                                          <p:val>
                                            <p:fltVal val="0.5"/>
                                          </p:val>
                                        </p:tav>
                                        <p:tav tm="100000">
                                          <p:val>
                                            <p:strVal val="#ppt_y"/>
                                          </p:val>
                                        </p:tav>
                                      </p:tavLst>
                                    </p:anim>
                                  </p:childTnLst>
                                </p:cTn>
                              </p:par>
                              <p:par>
                                <p:cTn id="36" presetID="23" presetClass="entr" presetSubtype="528" fill="hold" nodeType="withEffect">
                                  <p:stCondLst>
                                    <p:cond delay="7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500" fill="hold"/>
                                        <p:tgtEl>
                                          <p:spTgt spid="40"/>
                                        </p:tgtEl>
                                        <p:attrNameLst>
                                          <p:attrName>ppt_w</p:attrName>
                                        </p:attrNameLst>
                                      </p:cBhvr>
                                      <p:tavLst>
                                        <p:tav tm="0">
                                          <p:val>
                                            <p:fltVal val="0"/>
                                          </p:val>
                                        </p:tav>
                                        <p:tav tm="100000">
                                          <p:val>
                                            <p:strVal val="#ppt_w"/>
                                          </p:val>
                                        </p:tav>
                                      </p:tavLst>
                                    </p:anim>
                                    <p:anim calcmode="lin" valueType="num">
                                      <p:cBhvr>
                                        <p:cTn id="39" dur="500" fill="hold"/>
                                        <p:tgtEl>
                                          <p:spTgt spid="40"/>
                                        </p:tgtEl>
                                        <p:attrNameLst>
                                          <p:attrName>ppt_h</p:attrName>
                                        </p:attrNameLst>
                                      </p:cBhvr>
                                      <p:tavLst>
                                        <p:tav tm="0">
                                          <p:val>
                                            <p:fltVal val="0"/>
                                          </p:val>
                                        </p:tav>
                                        <p:tav tm="100000">
                                          <p:val>
                                            <p:strVal val="#ppt_h"/>
                                          </p:val>
                                        </p:tav>
                                      </p:tavLst>
                                    </p:anim>
                                    <p:anim calcmode="lin" valueType="num">
                                      <p:cBhvr>
                                        <p:cTn id="40" dur="500" fill="hold"/>
                                        <p:tgtEl>
                                          <p:spTgt spid="40"/>
                                        </p:tgtEl>
                                        <p:attrNameLst>
                                          <p:attrName>ppt_x</p:attrName>
                                        </p:attrNameLst>
                                      </p:cBhvr>
                                      <p:tavLst>
                                        <p:tav tm="0">
                                          <p:val>
                                            <p:fltVal val="0.5"/>
                                          </p:val>
                                        </p:tav>
                                        <p:tav tm="100000">
                                          <p:val>
                                            <p:strVal val="#ppt_x"/>
                                          </p:val>
                                        </p:tav>
                                      </p:tavLst>
                                    </p:anim>
                                    <p:anim calcmode="lin" valueType="num">
                                      <p:cBhvr>
                                        <p:cTn id="41" dur="500" fill="hold"/>
                                        <p:tgtEl>
                                          <p:spTgt spid="40"/>
                                        </p:tgtEl>
                                        <p:attrNameLst>
                                          <p:attrName>ppt_y</p:attrName>
                                        </p:attrNameLst>
                                      </p:cBhvr>
                                      <p:tavLst>
                                        <p:tav tm="0">
                                          <p:val>
                                            <p:fltVal val="0.5"/>
                                          </p:val>
                                        </p:tav>
                                        <p:tav tm="100000">
                                          <p:val>
                                            <p:strVal val="#ppt_y"/>
                                          </p:val>
                                        </p:tav>
                                      </p:tavLst>
                                    </p:anim>
                                  </p:childTnLst>
                                </p:cTn>
                              </p:par>
                              <p:par>
                                <p:cTn id="42" presetID="23" presetClass="entr" presetSubtype="528" fill="hold" nodeType="withEffect">
                                  <p:stCondLst>
                                    <p:cond delay="300"/>
                                  </p:stCondLst>
                                  <p:childTnLst>
                                    <p:set>
                                      <p:cBhvr>
                                        <p:cTn id="43" dur="1" fill="hold">
                                          <p:stCondLst>
                                            <p:cond delay="0"/>
                                          </p:stCondLst>
                                        </p:cTn>
                                        <p:tgtEl>
                                          <p:spTgt spid="43"/>
                                        </p:tgtEl>
                                        <p:attrNameLst>
                                          <p:attrName>style.visibility</p:attrName>
                                        </p:attrNameLst>
                                      </p:cBhvr>
                                      <p:to>
                                        <p:strVal val="visible"/>
                                      </p:to>
                                    </p:set>
                                    <p:anim calcmode="lin" valueType="num">
                                      <p:cBhvr>
                                        <p:cTn id="44" dur="500" fill="hold"/>
                                        <p:tgtEl>
                                          <p:spTgt spid="43"/>
                                        </p:tgtEl>
                                        <p:attrNameLst>
                                          <p:attrName>ppt_w</p:attrName>
                                        </p:attrNameLst>
                                      </p:cBhvr>
                                      <p:tavLst>
                                        <p:tav tm="0">
                                          <p:val>
                                            <p:fltVal val="0"/>
                                          </p:val>
                                        </p:tav>
                                        <p:tav tm="100000">
                                          <p:val>
                                            <p:strVal val="#ppt_w"/>
                                          </p:val>
                                        </p:tav>
                                      </p:tavLst>
                                    </p:anim>
                                    <p:anim calcmode="lin" valueType="num">
                                      <p:cBhvr>
                                        <p:cTn id="45" dur="500" fill="hold"/>
                                        <p:tgtEl>
                                          <p:spTgt spid="43"/>
                                        </p:tgtEl>
                                        <p:attrNameLst>
                                          <p:attrName>ppt_h</p:attrName>
                                        </p:attrNameLst>
                                      </p:cBhvr>
                                      <p:tavLst>
                                        <p:tav tm="0">
                                          <p:val>
                                            <p:fltVal val="0"/>
                                          </p:val>
                                        </p:tav>
                                        <p:tav tm="100000">
                                          <p:val>
                                            <p:strVal val="#ppt_h"/>
                                          </p:val>
                                        </p:tav>
                                      </p:tavLst>
                                    </p:anim>
                                    <p:anim calcmode="lin" valueType="num">
                                      <p:cBhvr>
                                        <p:cTn id="46" dur="500" fill="hold"/>
                                        <p:tgtEl>
                                          <p:spTgt spid="43"/>
                                        </p:tgtEl>
                                        <p:attrNameLst>
                                          <p:attrName>ppt_x</p:attrName>
                                        </p:attrNameLst>
                                      </p:cBhvr>
                                      <p:tavLst>
                                        <p:tav tm="0">
                                          <p:val>
                                            <p:fltVal val="0.5"/>
                                          </p:val>
                                        </p:tav>
                                        <p:tav tm="100000">
                                          <p:val>
                                            <p:strVal val="#ppt_x"/>
                                          </p:val>
                                        </p:tav>
                                      </p:tavLst>
                                    </p:anim>
                                    <p:anim calcmode="lin" valueType="num">
                                      <p:cBhvr>
                                        <p:cTn id="47" dur="500" fill="hold"/>
                                        <p:tgtEl>
                                          <p:spTgt spid="43"/>
                                        </p:tgtEl>
                                        <p:attrNameLst>
                                          <p:attrName>ppt_y</p:attrName>
                                        </p:attrNameLst>
                                      </p:cBhvr>
                                      <p:tavLst>
                                        <p:tav tm="0">
                                          <p:val>
                                            <p:fltVal val="0.5"/>
                                          </p:val>
                                        </p:tav>
                                        <p:tav tm="100000">
                                          <p:val>
                                            <p:strVal val="#ppt_y"/>
                                          </p:val>
                                        </p:tav>
                                      </p:tavLst>
                                    </p:anim>
                                  </p:childTnLst>
                                </p:cTn>
                              </p:par>
                              <p:par>
                                <p:cTn id="48" presetID="23" presetClass="entr" presetSubtype="528" fill="hold" nodeType="withEffect">
                                  <p:stCondLst>
                                    <p:cond delay="100"/>
                                  </p:stCondLst>
                                  <p:childTnLst>
                                    <p:set>
                                      <p:cBhvr>
                                        <p:cTn id="49" dur="1" fill="hold">
                                          <p:stCondLst>
                                            <p:cond delay="0"/>
                                          </p:stCondLst>
                                        </p:cTn>
                                        <p:tgtEl>
                                          <p:spTgt spid="46"/>
                                        </p:tgtEl>
                                        <p:attrNameLst>
                                          <p:attrName>style.visibility</p:attrName>
                                        </p:attrNameLst>
                                      </p:cBhvr>
                                      <p:to>
                                        <p:strVal val="visible"/>
                                      </p:to>
                                    </p:set>
                                    <p:anim calcmode="lin" valueType="num">
                                      <p:cBhvr>
                                        <p:cTn id="50" dur="500" fill="hold"/>
                                        <p:tgtEl>
                                          <p:spTgt spid="46"/>
                                        </p:tgtEl>
                                        <p:attrNameLst>
                                          <p:attrName>ppt_w</p:attrName>
                                        </p:attrNameLst>
                                      </p:cBhvr>
                                      <p:tavLst>
                                        <p:tav tm="0">
                                          <p:val>
                                            <p:fltVal val="0"/>
                                          </p:val>
                                        </p:tav>
                                        <p:tav tm="100000">
                                          <p:val>
                                            <p:strVal val="#ppt_w"/>
                                          </p:val>
                                        </p:tav>
                                      </p:tavLst>
                                    </p:anim>
                                    <p:anim calcmode="lin" valueType="num">
                                      <p:cBhvr>
                                        <p:cTn id="51" dur="500" fill="hold"/>
                                        <p:tgtEl>
                                          <p:spTgt spid="46"/>
                                        </p:tgtEl>
                                        <p:attrNameLst>
                                          <p:attrName>ppt_h</p:attrName>
                                        </p:attrNameLst>
                                      </p:cBhvr>
                                      <p:tavLst>
                                        <p:tav tm="0">
                                          <p:val>
                                            <p:fltVal val="0"/>
                                          </p:val>
                                        </p:tav>
                                        <p:tav tm="100000">
                                          <p:val>
                                            <p:strVal val="#ppt_h"/>
                                          </p:val>
                                        </p:tav>
                                      </p:tavLst>
                                    </p:anim>
                                    <p:anim calcmode="lin" valueType="num">
                                      <p:cBhvr>
                                        <p:cTn id="52" dur="500" fill="hold"/>
                                        <p:tgtEl>
                                          <p:spTgt spid="46"/>
                                        </p:tgtEl>
                                        <p:attrNameLst>
                                          <p:attrName>ppt_x</p:attrName>
                                        </p:attrNameLst>
                                      </p:cBhvr>
                                      <p:tavLst>
                                        <p:tav tm="0">
                                          <p:val>
                                            <p:fltVal val="0.5"/>
                                          </p:val>
                                        </p:tav>
                                        <p:tav tm="100000">
                                          <p:val>
                                            <p:strVal val="#ppt_x"/>
                                          </p:val>
                                        </p:tav>
                                      </p:tavLst>
                                    </p:anim>
                                    <p:anim calcmode="lin" valueType="num">
                                      <p:cBhvr>
                                        <p:cTn id="53" dur="500" fill="hold"/>
                                        <p:tgtEl>
                                          <p:spTgt spid="46"/>
                                        </p:tgtEl>
                                        <p:attrNameLst>
                                          <p:attrName>ppt_y</p:attrName>
                                        </p:attrNameLst>
                                      </p:cBhvr>
                                      <p:tavLst>
                                        <p:tav tm="0">
                                          <p:val>
                                            <p:fltVal val="0.5"/>
                                          </p:val>
                                        </p:tav>
                                        <p:tav tm="100000">
                                          <p:val>
                                            <p:strVal val="#ppt_y"/>
                                          </p:val>
                                        </p:tav>
                                      </p:tavLst>
                                    </p:anim>
                                  </p:childTnLst>
                                </p:cTn>
                              </p:par>
                              <p:par>
                                <p:cTn id="54" presetID="23" presetClass="entr" presetSubtype="528" fill="hold" nodeType="withEffect">
                                  <p:stCondLst>
                                    <p:cond delay="600"/>
                                  </p:stCondLst>
                                  <p:childTnLst>
                                    <p:set>
                                      <p:cBhvr>
                                        <p:cTn id="55" dur="1" fill="hold">
                                          <p:stCondLst>
                                            <p:cond delay="0"/>
                                          </p:stCondLst>
                                        </p:cTn>
                                        <p:tgtEl>
                                          <p:spTgt spid="49"/>
                                        </p:tgtEl>
                                        <p:attrNameLst>
                                          <p:attrName>style.visibility</p:attrName>
                                        </p:attrNameLst>
                                      </p:cBhvr>
                                      <p:to>
                                        <p:strVal val="visible"/>
                                      </p:to>
                                    </p:set>
                                    <p:anim calcmode="lin" valueType="num">
                                      <p:cBhvr>
                                        <p:cTn id="56" dur="500" fill="hold"/>
                                        <p:tgtEl>
                                          <p:spTgt spid="49"/>
                                        </p:tgtEl>
                                        <p:attrNameLst>
                                          <p:attrName>ppt_w</p:attrName>
                                        </p:attrNameLst>
                                      </p:cBhvr>
                                      <p:tavLst>
                                        <p:tav tm="0">
                                          <p:val>
                                            <p:fltVal val="0"/>
                                          </p:val>
                                        </p:tav>
                                        <p:tav tm="100000">
                                          <p:val>
                                            <p:strVal val="#ppt_w"/>
                                          </p:val>
                                        </p:tav>
                                      </p:tavLst>
                                    </p:anim>
                                    <p:anim calcmode="lin" valueType="num">
                                      <p:cBhvr>
                                        <p:cTn id="57" dur="500" fill="hold"/>
                                        <p:tgtEl>
                                          <p:spTgt spid="49"/>
                                        </p:tgtEl>
                                        <p:attrNameLst>
                                          <p:attrName>ppt_h</p:attrName>
                                        </p:attrNameLst>
                                      </p:cBhvr>
                                      <p:tavLst>
                                        <p:tav tm="0">
                                          <p:val>
                                            <p:fltVal val="0"/>
                                          </p:val>
                                        </p:tav>
                                        <p:tav tm="100000">
                                          <p:val>
                                            <p:strVal val="#ppt_h"/>
                                          </p:val>
                                        </p:tav>
                                      </p:tavLst>
                                    </p:anim>
                                    <p:anim calcmode="lin" valueType="num">
                                      <p:cBhvr>
                                        <p:cTn id="58" dur="500" fill="hold"/>
                                        <p:tgtEl>
                                          <p:spTgt spid="49"/>
                                        </p:tgtEl>
                                        <p:attrNameLst>
                                          <p:attrName>ppt_x</p:attrName>
                                        </p:attrNameLst>
                                      </p:cBhvr>
                                      <p:tavLst>
                                        <p:tav tm="0">
                                          <p:val>
                                            <p:fltVal val="0.5"/>
                                          </p:val>
                                        </p:tav>
                                        <p:tav tm="100000">
                                          <p:val>
                                            <p:strVal val="#ppt_x"/>
                                          </p:val>
                                        </p:tav>
                                      </p:tavLst>
                                    </p:anim>
                                    <p:anim calcmode="lin" valueType="num">
                                      <p:cBhvr>
                                        <p:cTn id="59" dur="500" fill="hold"/>
                                        <p:tgtEl>
                                          <p:spTgt spid="49"/>
                                        </p:tgtEl>
                                        <p:attrNameLst>
                                          <p:attrName>ppt_y</p:attrName>
                                        </p:attrNameLst>
                                      </p:cBhvr>
                                      <p:tavLst>
                                        <p:tav tm="0">
                                          <p:val>
                                            <p:fltVal val="0.5"/>
                                          </p:val>
                                        </p:tav>
                                        <p:tav tm="100000">
                                          <p:val>
                                            <p:strVal val="#ppt_y"/>
                                          </p:val>
                                        </p:tav>
                                      </p:tavLst>
                                    </p:anim>
                                  </p:childTnLst>
                                </p:cTn>
                              </p:par>
                              <p:par>
                                <p:cTn id="60" presetID="23" presetClass="entr" presetSubtype="528" fill="hold" nodeType="withEffect">
                                  <p:stCondLst>
                                    <p:cond delay="30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 calcmode="lin" valueType="num">
                                      <p:cBhvr>
                                        <p:cTn id="64" dur="500" fill="hold"/>
                                        <p:tgtEl>
                                          <p:spTgt spid="52"/>
                                        </p:tgtEl>
                                        <p:attrNameLst>
                                          <p:attrName>ppt_x</p:attrName>
                                        </p:attrNameLst>
                                      </p:cBhvr>
                                      <p:tavLst>
                                        <p:tav tm="0">
                                          <p:val>
                                            <p:fltVal val="0.5"/>
                                          </p:val>
                                        </p:tav>
                                        <p:tav tm="100000">
                                          <p:val>
                                            <p:strVal val="#ppt_x"/>
                                          </p:val>
                                        </p:tav>
                                      </p:tavLst>
                                    </p:anim>
                                    <p:anim calcmode="lin" valueType="num">
                                      <p:cBhvr>
                                        <p:cTn id="65" dur="500" fill="hold"/>
                                        <p:tgtEl>
                                          <p:spTgt spid="52"/>
                                        </p:tgtEl>
                                        <p:attrNameLst>
                                          <p:attrName>ppt_y</p:attrName>
                                        </p:attrNameLst>
                                      </p:cBhvr>
                                      <p:tavLst>
                                        <p:tav tm="0">
                                          <p:val>
                                            <p:fltVal val="0.5"/>
                                          </p:val>
                                        </p:tav>
                                        <p:tav tm="100000">
                                          <p:val>
                                            <p:strVal val="#ppt_y"/>
                                          </p:val>
                                        </p:tav>
                                      </p:tavLst>
                                    </p:anim>
                                  </p:childTnLst>
                                </p:cTn>
                              </p:par>
                              <p:par>
                                <p:cTn id="66" presetID="23" presetClass="entr" presetSubtype="528" fill="hold" nodeType="withEffect">
                                  <p:stCondLst>
                                    <p:cond delay="300"/>
                                  </p:stCondLst>
                                  <p:childTnLst>
                                    <p:set>
                                      <p:cBhvr>
                                        <p:cTn id="67" dur="1" fill="hold">
                                          <p:stCondLst>
                                            <p:cond delay="0"/>
                                          </p:stCondLst>
                                        </p:cTn>
                                        <p:tgtEl>
                                          <p:spTgt spid="55"/>
                                        </p:tgtEl>
                                        <p:attrNameLst>
                                          <p:attrName>style.visibility</p:attrName>
                                        </p:attrNameLst>
                                      </p:cBhvr>
                                      <p:to>
                                        <p:strVal val="visible"/>
                                      </p:to>
                                    </p:set>
                                    <p:anim calcmode="lin" valueType="num">
                                      <p:cBhvr>
                                        <p:cTn id="68" dur="500" fill="hold"/>
                                        <p:tgtEl>
                                          <p:spTgt spid="55"/>
                                        </p:tgtEl>
                                        <p:attrNameLst>
                                          <p:attrName>ppt_w</p:attrName>
                                        </p:attrNameLst>
                                      </p:cBhvr>
                                      <p:tavLst>
                                        <p:tav tm="0">
                                          <p:val>
                                            <p:fltVal val="0"/>
                                          </p:val>
                                        </p:tav>
                                        <p:tav tm="100000">
                                          <p:val>
                                            <p:strVal val="#ppt_w"/>
                                          </p:val>
                                        </p:tav>
                                      </p:tavLst>
                                    </p:anim>
                                    <p:anim calcmode="lin" valueType="num">
                                      <p:cBhvr>
                                        <p:cTn id="69" dur="500" fill="hold"/>
                                        <p:tgtEl>
                                          <p:spTgt spid="55"/>
                                        </p:tgtEl>
                                        <p:attrNameLst>
                                          <p:attrName>ppt_h</p:attrName>
                                        </p:attrNameLst>
                                      </p:cBhvr>
                                      <p:tavLst>
                                        <p:tav tm="0">
                                          <p:val>
                                            <p:fltVal val="0"/>
                                          </p:val>
                                        </p:tav>
                                        <p:tav tm="100000">
                                          <p:val>
                                            <p:strVal val="#ppt_h"/>
                                          </p:val>
                                        </p:tav>
                                      </p:tavLst>
                                    </p:anim>
                                    <p:anim calcmode="lin" valueType="num">
                                      <p:cBhvr>
                                        <p:cTn id="70" dur="500" fill="hold"/>
                                        <p:tgtEl>
                                          <p:spTgt spid="55"/>
                                        </p:tgtEl>
                                        <p:attrNameLst>
                                          <p:attrName>ppt_x</p:attrName>
                                        </p:attrNameLst>
                                      </p:cBhvr>
                                      <p:tavLst>
                                        <p:tav tm="0">
                                          <p:val>
                                            <p:fltVal val="0.5"/>
                                          </p:val>
                                        </p:tav>
                                        <p:tav tm="100000">
                                          <p:val>
                                            <p:strVal val="#ppt_x"/>
                                          </p:val>
                                        </p:tav>
                                      </p:tavLst>
                                    </p:anim>
                                    <p:anim calcmode="lin" valueType="num">
                                      <p:cBhvr>
                                        <p:cTn id="71" dur="500" fill="hold"/>
                                        <p:tgtEl>
                                          <p:spTgt spid="55"/>
                                        </p:tgtEl>
                                        <p:attrNameLst>
                                          <p:attrName>ppt_y</p:attrName>
                                        </p:attrNameLst>
                                      </p:cBhvr>
                                      <p:tavLst>
                                        <p:tav tm="0">
                                          <p:val>
                                            <p:fltVal val="0.5"/>
                                          </p:val>
                                        </p:tav>
                                        <p:tav tm="100000">
                                          <p:val>
                                            <p:strVal val="#ppt_y"/>
                                          </p:val>
                                        </p:tav>
                                      </p:tavLst>
                                    </p:anim>
                                  </p:childTnLst>
                                </p:cTn>
                              </p:par>
                              <p:par>
                                <p:cTn id="72" presetID="23" presetClass="entr" presetSubtype="528" fill="hold" nodeType="withEffect">
                                  <p:stCondLst>
                                    <p:cond delay="600"/>
                                  </p:stCondLst>
                                  <p:childTnLst>
                                    <p:set>
                                      <p:cBhvr>
                                        <p:cTn id="73" dur="1" fill="hold">
                                          <p:stCondLst>
                                            <p:cond delay="0"/>
                                          </p:stCondLst>
                                        </p:cTn>
                                        <p:tgtEl>
                                          <p:spTgt spid="58"/>
                                        </p:tgtEl>
                                        <p:attrNameLst>
                                          <p:attrName>style.visibility</p:attrName>
                                        </p:attrNameLst>
                                      </p:cBhvr>
                                      <p:to>
                                        <p:strVal val="visible"/>
                                      </p:to>
                                    </p:set>
                                    <p:anim calcmode="lin" valueType="num">
                                      <p:cBhvr>
                                        <p:cTn id="74" dur="500" fill="hold"/>
                                        <p:tgtEl>
                                          <p:spTgt spid="58"/>
                                        </p:tgtEl>
                                        <p:attrNameLst>
                                          <p:attrName>ppt_w</p:attrName>
                                        </p:attrNameLst>
                                      </p:cBhvr>
                                      <p:tavLst>
                                        <p:tav tm="0">
                                          <p:val>
                                            <p:fltVal val="0"/>
                                          </p:val>
                                        </p:tav>
                                        <p:tav tm="100000">
                                          <p:val>
                                            <p:strVal val="#ppt_w"/>
                                          </p:val>
                                        </p:tav>
                                      </p:tavLst>
                                    </p:anim>
                                    <p:anim calcmode="lin" valueType="num">
                                      <p:cBhvr>
                                        <p:cTn id="75" dur="500" fill="hold"/>
                                        <p:tgtEl>
                                          <p:spTgt spid="58"/>
                                        </p:tgtEl>
                                        <p:attrNameLst>
                                          <p:attrName>ppt_h</p:attrName>
                                        </p:attrNameLst>
                                      </p:cBhvr>
                                      <p:tavLst>
                                        <p:tav tm="0">
                                          <p:val>
                                            <p:fltVal val="0"/>
                                          </p:val>
                                        </p:tav>
                                        <p:tav tm="100000">
                                          <p:val>
                                            <p:strVal val="#ppt_h"/>
                                          </p:val>
                                        </p:tav>
                                      </p:tavLst>
                                    </p:anim>
                                    <p:anim calcmode="lin" valueType="num">
                                      <p:cBhvr>
                                        <p:cTn id="76" dur="500" fill="hold"/>
                                        <p:tgtEl>
                                          <p:spTgt spid="58"/>
                                        </p:tgtEl>
                                        <p:attrNameLst>
                                          <p:attrName>ppt_x</p:attrName>
                                        </p:attrNameLst>
                                      </p:cBhvr>
                                      <p:tavLst>
                                        <p:tav tm="0">
                                          <p:val>
                                            <p:fltVal val="0.5"/>
                                          </p:val>
                                        </p:tav>
                                        <p:tav tm="100000">
                                          <p:val>
                                            <p:strVal val="#ppt_x"/>
                                          </p:val>
                                        </p:tav>
                                      </p:tavLst>
                                    </p:anim>
                                    <p:anim calcmode="lin" valueType="num">
                                      <p:cBhvr>
                                        <p:cTn id="77" dur="500" fill="hold"/>
                                        <p:tgtEl>
                                          <p:spTgt spid="58"/>
                                        </p:tgtEl>
                                        <p:attrNameLst>
                                          <p:attrName>ppt_y</p:attrName>
                                        </p:attrNameLst>
                                      </p:cBhvr>
                                      <p:tavLst>
                                        <p:tav tm="0">
                                          <p:val>
                                            <p:fltVal val="0.5"/>
                                          </p:val>
                                        </p:tav>
                                        <p:tav tm="100000">
                                          <p:val>
                                            <p:strVal val="#ppt_y"/>
                                          </p:val>
                                        </p:tav>
                                      </p:tavLst>
                                    </p:anim>
                                  </p:childTnLst>
                                </p:cTn>
                              </p:par>
                              <p:par>
                                <p:cTn id="78" presetID="23" presetClass="entr" presetSubtype="528" fill="hold" nodeType="withEffect">
                                  <p:stCondLst>
                                    <p:cond delay="600"/>
                                  </p:stCondLst>
                                  <p:childTnLst>
                                    <p:set>
                                      <p:cBhvr>
                                        <p:cTn id="79" dur="1" fill="hold">
                                          <p:stCondLst>
                                            <p:cond delay="0"/>
                                          </p:stCondLst>
                                        </p:cTn>
                                        <p:tgtEl>
                                          <p:spTgt spid="61"/>
                                        </p:tgtEl>
                                        <p:attrNameLst>
                                          <p:attrName>style.visibility</p:attrName>
                                        </p:attrNameLst>
                                      </p:cBhvr>
                                      <p:to>
                                        <p:strVal val="visible"/>
                                      </p:to>
                                    </p:set>
                                    <p:anim calcmode="lin" valueType="num">
                                      <p:cBhvr>
                                        <p:cTn id="80" dur="500" fill="hold"/>
                                        <p:tgtEl>
                                          <p:spTgt spid="61"/>
                                        </p:tgtEl>
                                        <p:attrNameLst>
                                          <p:attrName>ppt_w</p:attrName>
                                        </p:attrNameLst>
                                      </p:cBhvr>
                                      <p:tavLst>
                                        <p:tav tm="0">
                                          <p:val>
                                            <p:fltVal val="0"/>
                                          </p:val>
                                        </p:tav>
                                        <p:tav tm="100000">
                                          <p:val>
                                            <p:strVal val="#ppt_w"/>
                                          </p:val>
                                        </p:tav>
                                      </p:tavLst>
                                    </p:anim>
                                    <p:anim calcmode="lin" valueType="num">
                                      <p:cBhvr>
                                        <p:cTn id="81" dur="500" fill="hold"/>
                                        <p:tgtEl>
                                          <p:spTgt spid="61"/>
                                        </p:tgtEl>
                                        <p:attrNameLst>
                                          <p:attrName>ppt_h</p:attrName>
                                        </p:attrNameLst>
                                      </p:cBhvr>
                                      <p:tavLst>
                                        <p:tav tm="0">
                                          <p:val>
                                            <p:fltVal val="0"/>
                                          </p:val>
                                        </p:tav>
                                        <p:tav tm="100000">
                                          <p:val>
                                            <p:strVal val="#ppt_h"/>
                                          </p:val>
                                        </p:tav>
                                      </p:tavLst>
                                    </p:anim>
                                    <p:anim calcmode="lin" valueType="num">
                                      <p:cBhvr>
                                        <p:cTn id="82" dur="500" fill="hold"/>
                                        <p:tgtEl>
                                          <p:spTgt spid="61"/>
                                        </p:tgtEl>
                                        <p:attrNameLst>
                                          <p:attrName>ppt_x</p:attrName>
                                        </p:attrNameLst>
                                      </p:cBhvr>
                                      <p:tavLst>
                                        <p:tav tm="0">
                                          <p:val>
                                            <p:fltVal val="0.5"/>
                                          </p:val>
                                        </p:tav>
                                        <p:tav tm="100000">
                                          <p:val>
                                            <p:strVal val="#ppt_x"/>
                                          </p:val>
                                        </p:tav>
                                      </p:tavLst>
                                    </p:anim>
                                    <p:anim calcmode="lin" valueType="num">
                                      <p:cBhvr>
                                        <p:cTn id="83" dur="500" fill="hold"/>
                                        <p:tgtEl>
                                          <p:spTgt spid="61"/>
                                        </p:tgtEl>
                                        <p:attrNameLst>
                                          <p:attrName>ppt_y</p:attrName>
                                        </p:attrNameLst>
                                      </p:cBhvr>
                                      <p:tavLst>
                                        <p:tav tm="0">
                                          <p:val>
                                            <p:fltVal val="0.5"/>
                                          </p:val>
                                        </p:tav>
                                        <p:tav tm="100000">
                                          <p:val>
                                            <p:strVal val="#ppt_y"/>
                                          </p:val>
                                        </p:tav>
                                      </p:tavLst>
                                    </p:anim>
                                  </p:childTnLst>
                                </p:cTn>
                              </p:par>
                              <p:par>
                                <p:cTn id="84" presetID="23" presetClass="entr" presetSubtype="528" fill="hold" nodeType="withEffect">
                                  <p:stCondLst>
                                    <p:cond delay="300"/>
                                  </p:stCondLst>
                                  <p:childTnLst>
                                    <p:set>
                                      <p:cBhvr>
                                        <p:cTn id="85" dur="1" fill="hold">
                                          <p:stCondLst>
                                            <p:cond delay="0"/>
                                          </p:stCondLst>
                                        </p:cTn>
                                        <p:tgtEl>
                                          <p:spTgt spid="64"/>
                                        </p:tgtEl>
                                        <p:attrNameLst>
                                          <p:attrName>style.visibility</p:attrName>
                                        </p:attrNameLst>
                                      </p:cBhvr>
                                      <p:to>
                                        <p:strVal val="visible"/>
                                      </p:to>
                                    </p:set>
                                    <p:anim calcmode="lin" valueType="num">
                                      <p:cBhvr>
                                        <p:cTn id="86" dur="500" fill="hold"/>
                                        <p:tgtEl>
                                          <p:spTgt spid="64"/>
                                        </p:tgtEl>
                                        <p:attrNameLst>
                                          <p:attrName>ppt_w</p:attrName>
                                        </p:attrNameLst>
                                      </p:cBhvr>
                                      <p:tavLst>
                                        <p:tav tm="0">
                                          <p:val>
                                            <p:fltVal val="0"/>
                                          </p:val>
                                        </p:tav>
                                        <p:tav tm="100000">
                                          <p:val>
                                            <p:strVal val="#ppt_w"/>
                                          </p:val>
                                        </p:tav>
                                      </p:tavLst>
                                    </p:anim>
                                    <p:anim calcmode="lin" valueType="num">
                                      <p:cBhvr>
                                        <p:cTn id="87" dur="500" fill="hold"/>
                                        <p:tgtEl>
                                          <p:spTgt spid="64"/>
                                        </p:tgtEl>
                                        <p:attrNameLst>
                                          <p:attrName>ppt_h</p:attrName>
                                        </p:attrNameLst>
                                      </p:cBhvr>
                                      <p:tavLst>
                                        <p:tav tm="0">
                                          <p:val>
                                            <p:fltVal val="0"/>
                                          </p:val>
                                        </p:tav>
                                        <p:tav tm="100000">
                                          <p:val>
                                            <p:strVal val="#ppt_h"/>
                                          </p:val>
                                        </p:tav>
                                      </p:tavLst>
                                    </p:anim>
                                    <p:anim calcmode="lin" valueType="num">
                                      <p:cBhvr>
                                        <p:cTn id="88" dur="500" fill="hold"/>
                                        <p:tgtEl>
                                          <p:spTgt spid="64"/>
                                        </p:tgtEl>
                                        <p:attrNameLst>
                                          <p:attrName>ppt_x</p:attrName>
                                        </p:attrNameLst>
                                      </p:cBhvr>
                                      <p:tavLst>
                                        <p:tav tm="0">
                                          <p:val>
                                            <p:fltVal val="0.5"/>
                                          </p:val>
                                        </p:tav>
                                        <p:tav tm="100000">
                                          <p:val>
                                            <p:strVal val="#ppt_x"/>
                                          </p:val>
                                        </p:tav>
                                      </p:tavLst>
                                    </p:anim>
                                    <p:anim calcmode="lin" valueType="num">
                                      <p:cBhvr>
                                        <p:cTn id="89" dur="500" fill="hold"/>
                                        <p:tgtEl>
                                          <p:spTgt spid="64"/>
                                        </p:tgtEl>
                                        <p:attrNameLst>
                                          <p:attrName>ppt_y</p:attrName>
                                        </p:attrNameLst>
                                      </p:cBhvr>
                                      <p:tavLst>
                                        <p:tav tm="0">
                                          <p:val>
                                            <p:fltVal val="0.5"/>
                                          </p:val>
                                        </p:tav>
                                        <p:tav tm="100000">
                                          <p:val>
                                            <p:strVal val="#ppt_y"/>
                                          </p:val>
                                        </p:tav>
                                      </p:tavLst>
                                    </p:anim>
                                  </p:childTnLst>
                                </p:cTn>
                              </p:par>
                              <p:par>
                                <p:cTn id="90" presetID="23" presetClass="entr" presetSubtype="528" fill="hold" nodeType="withEffect">
                                  <p:stCondLst>
                                    <p:cond delay="600"/>
                                  </p:stCondLst>
                                  <p:childTnLst>
                                    <p:set>
                                      <p:cBhvr>
                                        <p:cTn id="91" dur="1" fill="hold">
                                          <p:stCondLst>
                                            <p:cond delay="0"/>
                                          </p:stCondLst>
                                        </p:cTn>
                                        <p:tgtEl>
                                          <p:spTgt spid="67"/>
                                        </p:tgtEl>
                                        <p:attrNameLst>
                                          <p:attrName>style.visibility</p:attrName>
                                        </p:attrNameLst>
                                      </p:cBhvr>
                                      <p:to>
                                        <p:strVal val="visible"/>
                                      </p:to>
                                    </p:set>
                                    <p:anim calcmode="lin" valueType="num">
                                      <p:cBhvr>
                                        <p:cTn id="92" dur="500" fill="hold"/>
                                        <p:tgtEl>
                                          <p:spTgt spid="67"/>
                                        </p:tgtEl>
                                        <p:attrNameLst>
                                          <p:attrName>ppt_w</p:attrName>
                                        </p:attrNameLst>
                                      </p:cBhvr>
                                      <p:tavLst>
                                        <p:tav tm="0">
                                          <p:val>
                                            <p:fltVal val="0"/>
                                          </p:val>
                                        </p:tav>
                                        <p:tav tm="100000">
                                          <p:val>
                                            <p:strVal val="#ppt_w"/>
                                          </p:val>
                                        </p:tav>
                                      </p:tavLst>
                                    </p:anim>
                                    <p:anim calcmode="lin" valueType="num">
                                      <p:cBhvr>
                                        <p:cTn id="93" dur="500" fill="hold"/>
                                        <p:tgtEl>
                                          <p:spTgt spid="67"/>
                                        </p:tgtEl>
                                        <p:attrNameLst>
                                          <p:attrName>ppt_h</p:attrName>
                                        </p:attrNameLst>
                                      </p:cBhvr>
                                      <p:tavLst>
                                        <p:tav tm="0">
                                          <p:val>
                                            <p:fltVal val="0"/>
                                          </p:val>
                                        </p:tav>
                                        <p:tav tm="100000">
                                          <p:val>
                                            <p:strVal val="#ppt_h"/>
                                          </p:val>
                                        </p:tav>
                                      </p:tavLst>
                                    </p:anim>
                                    <p:anim calcmode="lin" valueType="num">
                                      <p:cBhvr>
                                        <p:cTn id="94" dur="500" fill="hold"/>
                                        <p:tgtEl>
                                          <p:spTgt spid="67"/>
                                        </p:tgtEl>
                                        <p:attrNameLst>
                                          <p:attrName>ppt_x</p:attrName>
                                        </p:attrNameLst>
                                      </p:cBhvr>
                                      <p:tavLst>
                                        <p:tav tm="0">
                                          <p:val>
                                            <p:fltVal val="0.5"/>
                                          </p:val>
                                        </p:tav>
                                        <p:tav tm="100000">
                                          <p:val>
                                            <p:strVal val="#ppt_x"/>
                                          </p:val>
                                        </p:tav>
                                      </p:tavLst>
                                    </p:anim>
                                    <p:anim calcmode="lin" valueType="num">
                                      <p:cBhvr>
                                        <p:cTn id="95" dur="500" fill="hold"/>
                                        <p:tgtEl>
                                          <p:spTgt spid="67"/>
                                        </p:tgtEl>
                                        <p:attrNameLst>
                                          <p:attrName>ppt_y</p:attrName>
                                        </p:attrNameLst>
                                      </p:cBhvr>
                                      <p:tavLst>
                                        <p:tav tm="0">
                                          <p:val>
                                            <p:fltVal val="0.5"/>
                                          </p:val>
                                        </p:tav>
                                        <p:tav tm="100000">
                                          <p:val>
                                            <p:strVal val="#ppt_y"/>
                                          </p:val>
                                        </p:tav>
                                      </p:tavLst>
                                    </p:anim>
                                  </p:childTnLst>
                                </p:cTn>
                              </p:par>
                              <p:par>
                                <p:cTn id="96" presetID="23" presetClass="entr" presetSubtype="528" fill="hold" nodeType="withEffect">
                                  <p:stCondLst>
                                    <p:cond delay="600"/>
                                  </p:stCondLst>
                                  <p:childTnLst>
                                    <p:set>
                                      <p:cBhvr>
                                        <p:cTn id="97" dur="1" fill="hold">
                                          <p:stCondLst>
                                            <p:cond delay="0"/>
                                          </p:stCondLst>
                                        </p:cTn>
                                        <p:tgtEl>
                                          <p:spTgt spid="70"/>
                                        </p:tgtEl>
                                        <p:attrNameLst>
                                          <p:attrName>style.visibility</p:attrName>
                                        </p:attrNameLst>
                                      </p:cBhvr>
                                      <p:to>
                                        <p:strVal val="visible"/>
                                      </p:to>
                                    </p:set>
                                    <p:anim calcmode="lin" valueType="num">
                                      <p:cBhvr>
                                        <p:cTn id="98" dur="500" fill="hold"/>
                                        <p:tgtEl>
                                          <p:spTgt spid="70"/>
                                        </p:tgtEl>
                                        <p:attrNameLst>
                                          <p:attrName>ppt_w</p:attrName>
                                        </p:attrNameLst>
                                      </p:cBhvr>
                                      <p:tavLst>
                                        <p:tav tm="0">
                                          <p:val>
                                            <p:fltVal val="0"/>
                                          </p:val>
                                        </p:tav>
                                        <p:tav tm="100000">
                                          <p:val>
                                            <p:strVal val="#ppt_w"/>
                                          </p:val>
                                        </p:tav>
                                      </p:tavLst>
                                    </p:anim>
                                    <p:anim calcmode="lin" valueType="num">
                                      <p:cBhvr>
                                        <p:cTn id="99" dur="500" fill="hold"/>
                                        <p:tgtEl>
                                          <p:spTgt spid="70"/>
                                        </p:tgtEl>
                                        <p:attrNameLst>
                                          <p:attrName>ppt_h</p:attrName>
                                        </p:attrNameLst>
                                      </p:cBhvr>
                                      <p:tavLst>
                                        <p:tav tm="0">
                                          <p:val>
                                            <p:fltVal val="0"/>
                                          </p:val>
                                        </p:tav>
                                        <p:tav tm="100000">
                                          <p:val>
                                            <p:strVal val="#ppt_h"/>
                                          </p:val>
                                        </p:tav>
                                      </p:tavLst>
                                    </p:anim>
                                    <p:anim calcmode="lin" valueType="num">
                                      <p:cBhvr>
                                        <p:cTn id="100" dur="500" fill="hold"/>
                                        <p:tgtEl>
                                          <p:spTgt spid="70"/>
                                        </p:tgtEl>
                                        <p:attrNameLst>
                                          <p:attrName>ppt_x</p:attrName>
                                        </p:attrNameLst>
                                      </p:cBhvr>
                                      <p:tavLst>
                                        <p:tav tm="0">
                                          <p:val>
                                            <p:fltVal val="0.5"/>
                                          </p:val>
                                        </p:tav>
                                        <p:tav tm="100000">
                                          <p:val>
                                            <p:strVal val="#ppt_x"/>
                                          </p:val>
                                        </p:tav>
                                      </p:tavLst>
                                    </p:anim>
                                    <p:anim calcmode="lin" valueType="num">
                                      <p:cBhvr>
                                        <p:cTn id="101" dur="500" fill="hold"/>
                                        <p:tgtEl>
                                          <p:spTgt spid="70"/>
                                        </p:tgtEl>
                                        <p:attrNameLst>
                                          <p:attrName>ppt_y</p:attrName>
                                        </p:attrNameLst>
                                      </p:cBhvr>
                                      <p:tavLst>
                                        <p:tav tm="0">
                                          <p:val>
                                            <p:fltVal val="0.5"/>
                                          </p:val>
                                        </p:tav>
                                        <p:tav tm="100000">
                                          <p:val>
                                            <p:strVal val="#ppt_y"/>
                                          </p:val>
                                        </p:tav>
                                      </p:tavLst>
                                    </p:anim>
                                  </p:childTnLst>
                                </p:cTn>
                              </p:par>
                              <p:par>
                                <p:cTn id="102" presetID="26" presetClass="emph" presetSubtype="0" repeatCount="3000" fill="hold" nodeType="withEffect">
                                  <p:stCondLst>
                                    <p:cond delay="600"/>
                                  </p:stCondLst>
                                  <p:childTnLst>
                                    <p:animEffect transition="out" filter="fade">
                                      <p:cBhvr>
                                        <p:cTn id="103" dur="500" tmFilter="0, 0; .2, .5; .8, .5; 1, 0"/>
                                        <p:tgtEl>
                                          <p:spTgt spid="34"/>
                                        </p:tgtEl>
                                      </p:cBhvr>
                                    </p:animEffect>
                                    <p:animScale>
                                      <p:cBhvr>
                                        <p:cTn id="104" dur="250" autoRev="1" fill="hold"/>
                                        <p:tgtEl>
                                          <p:spTgt spid="34"/>
                                        </p:tgtEl>
                                      </p:cBhvr>
                                      <p:by x="105000" y="105000"/>
                                    </p:animScale>
                                  </p:childTnLst>
                                </p:cTn>
                              </p:par>
                              <p:par>
                                <p:cTn id="105" presetID="26" presetClass="emph" presetSubtype="0" repeatCount="3000" fill="hold" nodeType="withEffect">
                                  <p:stCondLst>
                                    <p:cond delay="710"/>
                                  </p:stCondLst>
                                  <p:childTnLst>
                                    <p:animEffect transition="out" filter="fade">
                                      <p:cBhvr>
                                        <p:cTn id="106" dur="500" tmFilter="0, 0; .2, .5; .8, .5; 1, 0"/>
                                        <p:tgtEl>
                                          <p:spTgt spid="55"/>
                                        </p:tgtEl>
                                      </p:cBhvr>
                                    </p:animEffect>
                                    <p:animScale>
                                      <p:cBhvr>
                                        <p:cTn id="107" dur="250" autoRev="1" fill="hold"/>
                                        <p:tgtEl>
                                          <p:spTgt spid="55"/>
                                        </p:tgtEl>
                                      </p:cBhvr>
                                      <p:by x="105000" y="105000"/>
                                    </p:animScale>
                                  </p:childTnLst>
                                </p:cTn>
                              </p:par>
                              <p:par>
                                <p:cTn id="108" presetID="26" presetClass="emph" presetSubtype="0" repeatCount="3000" fill="hold" nodeType="withEffect">
                                  <p:stCondLst>
                                    <p:cond delay="410"/>
                                  </p:stCondLst>
                                  <p:childTnLst>
                                    <p:animEffect transition="out" filter="fade">
                                      <p:cBhvr>
                                        <p:cTn id="109" dur="500" tmFilter="0, 0; .2, .5; .8, .5; 1, 0"/>
                                        <p:tgtEl>
                                          <p:spTgt spid="61"/>
                                        </p:tgtEl>
                                      </p:cBhvr>
                                    </p:animEffect>
                                    <p:animScale>
                                      <p:cBhvr>
                                        <p:cTn id="110" dur="250" autoRev="1" fill="hold"/>
                                        <p:tgtEl>
                                          <p:spTgt spid="61"/>
                                        </p:tgtEl>
                                      </p:cBhvr>
                                      <p:by x="105000" y="105000"/>
                                    </p:animScale>
                                  </p:childTnLst>
                                </p:cTn>
                              </p:par>
                              <p:par>
                                <p:cTn id="111" presetID="26" presetClass="emph" presetSubtype="0" repeatCount="3000" fill="hold" nodeType="withEffect">
                                  <p:stCondLst>
                                    <p:cond delay="810"/>
                                  </p:stCondLst>
                                  <p:childTnLst>
                                    <p:animEffect transition="out" filter="fade">
                                      <p:cBhvr>
                                        <p:cTn id="112" dur="500" tmFilter="0, 0; .2, .5; .8, .5; 1, 0"/>
                                        <p:tgtEl>
                                          <p:spTgt spid="64"/>
                                        </p:tgtEl>
                                      </p:cBhvr>
                                    </p:animEffect>
                                    <p:animScale>
                                      <p:cBhvr>
                                        <p:cTn id="113" dur="250" autoRev="1" fill="hold"/>
                                        <p:tgtEl>
                                          <p:spTgt spid="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2" grpId="0"/>
      <p:bldP spid="1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65" y="123478"/>
            <a:ext cx="7832918" cy="807918"/>
          </a:xfrm>
        </p:spPr>
        <p:txBody>
          <a:bodyPr/>
          <a:lstStyle/>
          <a:p>
            <a:r>
              <a:rPr lang="zh-CN" altLang="en-US" sz="2400" b="1" dirty="0">
                <a:solidFill>
                  <a:srgbClr val="FF0000"/>
                </a:solidFill>
                <a:latin typeface="+mn-ea"/>
              </a:rPr>
              <a:t>关于专项用途财政性资金有关企业所得税处理问题的通知</a:t>
            </a:r>
            <a:br>
              <a:rPr lang="en-US" altLang="zh-CN" sz="2400" b="1" dirty="0">
                <a:solidFill>
                  <a:srgbClr val="FF0000"/>
                </a:solidFill>
                <a:latin typeface="+mn-ea"/>
              </a:rPr>
            </a:br>
            <a:r>
              <a:rPr lang="zh-CN" altLang="en-US" sz="2400" b="1" dirty="0">
                <a:solidFill>
                  <a:srgbClr val="FF0000"/>
                </a:solidFill>
                <a:latin typeface="+mn-ea"/>
              </a:rPr>
              <a:t>财税</a:t>
            </a:r>
            <a:r>
              <a:rPr lang="en-US" altLang="zh-CN" sz="2400" b="1" dirty="0">
                <a:solidFill>
                  <a:srgbClr val="FF0000"/>
                </a:solidFill>
                <a:latin typeface="+mn-ea"/>
              </a:rPr>
              <a:t>[2011]70</a:t>
            </a:r>
            <a:r>
              <a:rPr lang="zh-CN" altLang="en-US" sz="2400" b="1" dirty="0">
                <a:solidFill>
                  <a:srgbClr val="FF0000"/>
                </a:solidFill>
                <a:latin typeface="+mn-ea"/>
              </a:rPr>
              <a:t>号 </a:t>
            </a:r>
            <a:endParaRPr lang="zh-CN" altLang="en-US" sz="2400"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zh-CN" altLang="en-US" sz="2000" dirty="0" smtClean="0"/>
              <a:t>        一</a:t>
            </a:r>
            <a:r>
              <a:rPr lang="zh-CN" altLang="en-US" sz="2000" dirty="0"/>
              <a:t>、企业从县级以上各级人民政府财政部门及其他部门取得的应计入收入总额的财政性资金，凡同时符合以下条件的，可以作为不征税收入，在计算应纳税所得额时从收入总额中减除：</a:t>
            </a:r>
            <a:endParaRPr lang="zh-CN" altLang="en-US" sz="2000" dirty="0"/>
          </a:p>
          <a:p>
            <a:pPr lvl="0">
              <a:lnSpc>
                <a:spcPct val="150000"/>
              </a:lnSpc>
            </a:pPr>
            <a:r>
              <a:rPr lang="zh-CN" altLang="en-US" sz="2000" dirty="0"/>
              <a:t>      （一）企业能够提供规定资金专项用途的资金拨付文件；</a:t>
            </a:r>
            <a:endParaRPr lang="zh-CN" altLang="en-US" sz="2000" dirty="0"/>
          </a:p>
          <a:p>
            <a:pPr lvl="0">
              <a:lnSpc>
                <a:spcPct val="150000"/>
              </a:lnSpc>
            </a:pPr>
            <a:r>
              <a:rPr lang="zh-CN" altLang="en-US" sz="2000" dirty="0"/>
              <a:t>      （二）财政部门或其他拨付资金的政府部门对该资金有专门的资金管理办法或具体管理要求；</a:t>
            </a:r>
            <a:endParaRPr lang="zh-CN" altLang="en-US" sz="2000" dirty="0"/>
          </a:p>
          <a:p>
            <a:pPr lvl="0">
              <a:lnSpc>
                <a:spcPct val="150000"/>
              </a:lnSpc>
            </a:pPr>
            <a:r>
              <a:rPr lang="zh-CN" altLang="en-US" sz="2000" dirty="0"/>
              <a:t>     （三）企业对该资金以及以该资金发生的支出单独进行</a:t>
            </a:r>
            <a:r>
              <a:rPr lang="zh-CN" altLang="en-US" sz="2000" dirty="0" smtClean="0"/>
              <a:t>核算。</a:t>
            </a:r>
            <a:endParaRPr lang="zh-CN" altLang="en-US" sz="2000" dirty="0"/>
          </a:p>
        </p:txBody>
      </p:sp>
    </p:spTree>
  </p:cSld>
  <p:clrMapOvr>
    <a:masterClrMapping/>
  </p:clrMapOvr>
  <p:transition spd="med" advClick="0" advTm="0">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65" y="123478"/>
            <a:ext cx="7832918" cy="807918"/>
          </a:xfrm>
        </p:spPr>
        <p:txBody>
          <a:bodyPr/>
          <a:lstStyle/>
          <a:p>
            <a:r>
              <a:rPr lang="zh-CN" altLang="en-US" sz="2400" b="1" dirty="0">
                <a:solidFill>
                  <a:srgbClr val="FF0000"/>
                </a:solidFill>
                <a:latin typeface="+mn-ea"/>
              </a:rPr>
              <a:t>关于专项用途财政性资金有关企业所得税处理问题的通知</a:t>
            </a:r>
            <a:br>
              <a:rPr lang="en-US" altLang="zh-CN" sz="2400" b="1" dirty="0">
                <a:solidFill>
                  <a:srgbClr val="FF0000"/>
                </a:solidFill>
                <a:latin typeface="+mn-ea"/>
              </a:rPr>
            </a:br>
            <a:r>
              <a:rPr lang="zh-CN" altLang="en-US" sz="2400" b="1" dirty="0">
                <a:solidFill>
                  <a:srgbClr val="FF0000"/>
                </a:solidFill>
                <a:latin typeface="+mn-ea"/>
              </a:rPr>
              <a:t>财税</a:t>
            </a:r>
            <a:r>
              <a:rPr lang="en-US" altLang="zh-CN" sz="2400" b="1" dirty="0">
                <a:solidFill>
                  <a:srgbClr val="FF0000"/>
                </a:solidFill>
                <a:latin typeface="+mn-ea"/>
              </a:rPr>
              <a:t>[2011]70</a:t>
            </a:r>
            <a:r>
              <a:rPr lang="zh-CN" altLang="en-US" sz="2400" b="1" dirty="0">
                <a:solidFill>
                  <a:srgbClr val="FF0000"/>
                </a:solidFill>
                <a:latin typeface="+mn-ea"/>
              </a:rPr>
              <a:t>号 </a:t>
            </a:r>
            <a:endParaRPr lang="zh-CN" altLang="en-US" sz="2400"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2400" dirty="0" smtClean="0"/>
              <a:t>        二</a:t>
            </a:r>
            <a:r>
              <a:rPr lang="zh-CN" altLang="en-US" sz="2400" dirty="0"/>
              <a:t>、根据实施条例第二十八条的规定，上述不征税收入用于支出所形成的费用，不得在计算应纳税所得额时扣除；用于支出所形成的资产，其计算的折旧、摊销不得在计算应纳税所得额时扣除。</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65" y="123478"/>
            <a:ext cx="7832918" cy="807918"/>
          </a:xfrm>
        </p:spPr>
        <p:txBody>
          <a:bodyPr/>
          <a:lstStyle/>
          <a:p>
            <a:r>
              <a:rPr lang="zh-CN" altLang="en-US" sz="2400" b="1" dirty="0">
                <a:solidFill>
                  <a:srgbClr val="FF0000"/>
                </a:solidFill>
                <a:latin typeface="+mn-ea"/>
              </a:rPr>
              <a:t>关于专项用途财政性资金有关企业所得税处理问题的通知</a:t>
            </a:r>
            <a:br>
              <a:rPr lang="en-US" altLang="zh-CN" sz="2400" b="1" dirty="0">
                <a:solidFill>
                  <a:srgbClr val="FF0000"/>
                </a:solidFill>
                <a:latin typeface="+mn-ea"/>
              </a:rPr>
            </a:br>
            <a:r>
              <a:rPr lang="zh-CN" altLang="en-US" sz="2400" b="1" dirty="0">
                <a:solidFill>
                  <a:srgbClr val="FF0000"/>
                </a:solidFill>
                <a:latin typeface="+mn-ea"/>
              </a:rPr>
              <a:t>财税</a:t>
            </a:r>
            <a:r>
              <a:rPr lang="en-US" altLang="zh-CN" sz="2400" b="1" dirty="0">
                <a:solidFill>
                  <a:srgbClr val="FF0000"/>
                </a:solidFill>
                <a:latin typeface="+mn-ea"/>
              </a:rPr>
              <a:t>[2011]70</a:t>
            </a:r>
            <a:r>
              <a:rPr lang="zh-CN" altLang="en-US" sz="2400" b="1" dirty="0">
                <a:solidFill>
                  <a:srgbClr val="FF0000"/>
                </a:solidFill>
                <a:latin typeface="+mn-ea"/>
              </a:rPr>
              <a:t>号 </a:t>
            </a:r>
            <a:endParaRPr lang="zh-CN" altLang="en-US" sz="2400" b="1" dirty="0">
              <a:solidFill>
                <a:srgbClr val="FF0000"/>
              </a:solidFill>
            </a:endParaRPr>
          </a:p>
        </p:txBody>
      </p:sp>
      <p:sp>
        <p:nvSpPr>
          <p:cNvPr id="5" name="圆角矩形 4"/>
          <p:cNvSpPr/>
          <p:nvPr/>
        </p:nvSpPr>
        <p:spPr>
          <a:xfrm>
            <a:off x="323528" y="1043577"/>
            <a:ext cx="8640960"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00000"/>
              </a:lnSpc>
              <a:spcAft>
                <a:spcPts val="0"/>
              </a:spcAft>
            </a:pPr>
            <a:r>
              <a:rPr lang="zh-CN" altLang="en-US" sz="2400" dirty="0" smtClean="0"/>
              <a:t>         三</a:t>
            </a:r>
            <a:r>
              <a:rPr lang="zh-CN" altLang="en-US" sz="2400" dirty="0"/>
              <a:t>、企业将符合本通知第一条规定条件的财政性资金作不征税收入处理后，在</a:t>
            </a:r>
            <a:r>
              <a:rPr lang="en-US" altLang="en-US" sz="2400" dirty="0"/>
              <a:t>5</a:t>
            </a:r>
            <a:r>
              <a:rPr lang="zh-CN" altLang="en-US" sz="2400" dirty="0"/>
              <a:t>年（</a:t>
            </a:r>
            <a:r>
              <a:rPr lang="en-US" altLang="en-US" sz="2400" dirty="0"/>
              <a:t>60</a:t>
            </a:r>
            <a:r>
              <a:rPr lang="zh-CN" altLang="en-US" sz="2400" dirty="0"/>
              <a:t>个月）内未发生支出且未缴回财政部门或其他拨付资金的政府部门的部分，应计入取得该资金第六年的应税收入总额；计入应税收入总额的财政性资金发生的支出，允许在计算应纳税所得额时扣除。</a:t>
            </a:r>
            <a:endParaRPr lang="zh-CN" altLang="en-US" sz="24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07504" y="123479"/>
            <a:ext cx="9036496"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dirty="0" smtClean="0">
                <a:latin typeface="+mn-ea"/>
                <a:ea typeface="+mn-ea"/>
                <a:cs typeface="宋体" panose="02010600030101010101" pitchFamily="2" charset="-122"/>
              </a:rPr>
              <a:t>A105040                     </a:t>
            </a:r>
            <a:r>
              <a:rPr lang="zh-CN" altLang="en-US" dirty="0" smtClean="0">
                <a:latin typeface="+mn-ea"/>
                <a:ea typeface="+mn-ea"/>
                <a:cs typeface="宋体" panose="02010600030101010101" pitchFamily="2" charset="-122"/>
              </a:rPr>
              <a:t>专项</a:t>
            </a:r>
            <a:r>
              <a:rPr lang="zh-CN" altLang="en-US" dirty="0">
                <a:latin typeface="+mn-ea"/>
                <a:ea typeface="+mn-ea"/>
                <a:cs typeface="宋体" panose="02010600030101010101" pitchFamily="2" charset="-122"/>
              </a:rPr>
              <a:t>用途财政性资金纳税调整明细表</a:t>
            </a:r>
            <a:endParaRPr kumimoji="0" lang="zh-CN" altLang="en-US" sz="24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4" name="表格 3"/>
          <p:cNvGraphicFramePr>
            <a:graphicFrameLocks noGrp="1"/>
          </p:cNvGraphicFramePr>
          <p:nvPr/>
        </p:nvGraphicFramePr>
        <p:xfrm>
          <a:off x="2" y="771545"/>
          <a:ext cx="9036491" cy="4371954"/>
        </p:xfrm>
        <a:graphic>
          <a:graphicData uri="http://schemas.openxmlformats.org/drawingml/2006/table">
            <a:tbl>
              <a:tblPr>
                <a:tableStyleId>{5C22544A-7EE6-4342-B048-85BDC9FD1C3A}</a:tableStyleId>
              </a:tblPr>
              <a:tblGrid>
                <a:gridCol w="323526"/>
                <a:gridCol w="728806"/>
                <a:gridCol w="588954"/>
                <a:gridCol w="589582"/>
                <a:gridCol w="589582"/>
                <a:gridCol w="589582"/>
                <a:gridCol w="521143"/>
                <a:gridCol w="521143"/>
                <a:gridCol w="521143"/>
                <a:gridCol w="521143"/>
                <a:gridCol w="521143"/>
                <a:gridCol w="625999"/>
                <a:gridCol w="625999"/>
                <a:gridCol w="589582"/>
                <a:gridCol w="589582"/>
                <a:gridCol w="589582"/>
              </a:tblGrid>
              <a:tr h="558321">
                <a:tc rowSpan="3">
                  <a:txBody>
                    <a:bodyPr/>
                    <a:lstStyle/>
                    <a:p>
                      <a:pPr algn="ctr">
                        <a:lnSpc>
                          <a:spcPts val="1200"/>
                        </a:lnSpc>
                        <a:spcAft>
                          <a:spcPts val="0"/>
                        </a:spcAft>
                      </a:pPr>
                      <a:r>
                        <a:rPr lang="zh-CN" sz="1100" b="1" kern="0">
                          <a:effectLst/>
                          <a:latin typeface="+mj-ea"/>
                          <a:ea typeface="+mj-ea"/>
                        </a:rPr>
                        <a:t>行次</a:t>
                      </a:r>
                      <a:endParaRPr lang="zh-CN" sz="1100" b="1" kern="100">
                        <a:effectLst/>
                        <a:latin typeface="+mj-ea"/>
                        <a:ea typeface="+mj-ea"/>
                      </a:endParaRPr>
                    </a:p>
                  </a:txBody>
                  <a:tcPr marL="61359" marR="61359" marT="0" marB="0" anchor="ctr"/>
                </a:tc>
                <a:tc rowSpan="3">
                  <a:txBody>
                    <a:bodyPr/>
                    <a:lstStyle/>
                    <a:p>
                      <a:pPr algn="ctr">
                        <a:lnSpc>
                          <a:spcPts val="1200"/>
                        </a:lnSpc>
                        <a:spcAft>
                          <a:spcPts val="0"/>
                        </a:spcAft>
                      </a:pPr>
                      <a:r>
                        <a:rPr lang="zh-CN" sz="1100" b="1" kern="0">
                          <a:effectLst/>
                          <a:latin typeface="+mj-ea"/>
                          <a:ea typeface="+mj-ea"/>
                        </a:rPr>
                        <a:t>项目</a:t>
                      </a:r>
                      <a:endParaRPr lang="zh-CN" sz="1100" b="1" kern="100">
                        <a:effectLst/>
                        <a:latin typeface="+mj-ea"/>
                        <a:ea typeface="+mj-ea"/>
                      </a:endParaRPr>
                    </a:p>
                  </a:txBody>
                  <a:tcPr marL="61359" marR="61359" marT="0" marB="0" anchor="ctr"/>
                </a:tc>
                <a:tc rowSpan="2">
                  <a:txBody>
                    <a:bodyPr/>
                    <a:lstStyle/>
                    <a:p>
                      <a:pPr algn="ctr">
                        <a:lnSpc>
                          <a:spcPts val="1200"/>
                        </a:lnSpc>
                        <a:spcAft>
                          <a:spcPts val="0"/>
                        </a:spcAft>
                      </a:pPr>
                      <a:r>
                        <a:rPr lang="zh-CN" sz="1100" b="1" kern="0">
                          <a:effectLst/>
                          <a:latin typeface="+mj-ea"/>
                          <a:ea typeface="+mj-ea"/>
                        </a:rPr>
                        <a:t>取得年度</a:t>
                      </a:r>
                      <a:endParaRPr lang="zh-CN" sz="1100" b="1" kern="100">
                        <a:effectLst/>
                        <a:latin typeface="+mj-ea"/>
                        <a:ea typeface="+mj-ea"/>
                      </a:endParaRPr>
                    </a:p>
                  </a:txBody>
                  <a:tcPr marL="61359" marR="61359" marT="0" marB="0" anchor="ctr"/>
                </a:tc>
                <a:tc rowSpan="2">
                  <a:txBody>
                    <a:bodyPr/>
                    <a:lstStyle/>
                    <a:p>
                      <a:pPr algn="ctr">
                        <a:lnSpc>
                          <a:spcPts val="1200"/>
                        </a:lnSpc>
                        <a:spcAft>
                          <a:spcPts val="0"/>
                        </a:spcAft>
                      </a:pPr>
                      <a:r>
                        <a:rPr lang="zh-CN" sz="1100" b="1" kern="0">
                          <a:effectLst/>
                          <a:latin typeface="+mj-ea"/>
                          <a:ea typeface="+mj-ea"/>
                        </a:rPr>
                        <a:t>财政性资金</a:t>
                      </a:r>
                      <a:endParaRPr lang="zh-CN" sz="1100" b="1" kern="100">
                        <a:effectLst/>
                        <a:latin typeface="+mj-ea"/>
                        <a:ea typeface="+mj-ea"/>
                      </a:endParaRPr>
                    </a:p>
                  </a:txBody>
                  <a:tcPr marL="61359" marR="61359" marT="0" marB="0" anchor="ctr"/>
                </a:tc>
                <a:tc gridSpan="2">
                  <a:txBody>
                    <a:bodyPr/>
                    <a:lstStyle/>
                    <a:p>
                      <a:pPr algn="l">
                        <a:lnSpc>
                          <a:spcPts val="1200"/>
                        </a:lnSpc>
                        <a:spcAft>
                          <a:spcPts val="0"/>
                        </a:spcAft>
                      </a:pPr>
                      <a:r>
                        <a:rPr lang="zh-CN" sz="1100" b="1" kern="0">
                          <a:effectLst/>
                          <a:latin typeface="+mj-ea"/>
                          <a:ea typeface="+mj-ea"/>
                        </a:rPr>
                        <a:t>其中：符合不征税收入条件的财政性资金</a:t>
                      </a:r>
                      <a:endParaRPr lang="zh-CN" sz="1100" b="1" kern="100">
                        <a:effectLst/>
                        <a:latin typeface="+mj-ea"/>
                        <a:ea typeface="+mj-ea"/>
                      </a:endParaRPr>
                    </a:p>
                  </a:txBody>
                  <a:tcPr marL="61359" marR="61359" marT="0" marB="0" anchor="ctr"/>
                </a:tc>
                <a:tc hMerge="1">
                  <a:tcPr/>
                </a:tc>
                <a:tc gridSpan="5">
                  <a:txBody>
                    <a:bodyPr/>
                    <a:lstStyle/>
                    <a:p>
                      <a:pPr algn="ctr">
                        <a:lnSpc>
                          <a:spcPts val="1200"/>
                        </a:lnSpc>
                        <a:spcAft>
                          <a:spcPts val="0"/>
                        </a:spcAft>
                      </a:pPr>
                      <a:r>
                        <a:rPr lang="zh-CN" sz="1100" b="1" kern="0">
                          <a:effectLst/>
                          <a:latin typeface="+mj-ea"/>
                          <a:ea typeface="+mj-ea"/>
                        </a:rPr>
                        <a:t>以前年度支出情况</a:t>
                      </a:r>
                      <a:endParaRPr lang="zh-CN" sz="1100" b="1" kern="100">
                        <a:effectLst/>
                        <a:latin typeface="+mj-ea"/>
                        <a:ea typeface="+mj-ea"/>
                      </a:endParaRPr>
                    </a:p>
                  </a:txBody>
                  <a:tcPr marL="61359" marR="61359" marT="0" marB="0" anchor="ctr"/>
                </a:tc>
                <a:tc hMerge="1">
                  <a:tcPr/>
                </a:tc>
                <a:tc hMerge="1">
                  <a:tcPr/>
                </a:tc>
                <a:tc hMerge="1">
                  <a:tcPr/>
                </a:tc>
                <a:tc hMerge="1">
                  <a:tcPr/>
                </a:tc>
                <a:tc gridSpan="2">
                  <a:txBody>
                    <a:bodyPr/>
                    <a:lstStyle/>
                    <a:p>
                      <a:pPr algn="ctr">
                        <a:lnSpc>
                          <a:spcPts val="1200"/>
                        </a:lnSpc>
                        <a:spcAft>
                          <a:spcPts val="0"/>
                        </a:spcAft>
                      </a:pPr>
                      <a:r>
                        <a:rPr lang="zh-CN" sz="1100" b="1" kern="0">
                          <a:effectLst/>
                          <a:latin typeface="+mj-ea"/>
                          <a:ea typeface="+mj-ea"/>
                        </a:rPr>
                        <a:t>本年支出情况</a:t>
                      </a:r>
                      <a:endParaRPr lang="zh-CN" sz="1100" b="1" kern="100">
                        <a:effectLst/>
                        <a:latin typeface="+mj-ea"/>
                        <a:ea typeface="+mj-ea"/>
                      </a:endParaRPr>
                    </a:p>
                  </a:txBody>
                  <a:tcPr marL="61359" marR="61359" marT="0" marB="0" anchor="ctr"/>
                </a:tc>
                <a:tc hMerge="1">
                  <a:tcPr/>
                </a:tc>
                <a:tc gridSpan="3">
                  <a:txBody>
                    <a:bodyPr/>
                    <a:lstStyle/>
                    <a:p>
                      <a:pPr algn="ctr">
                        <a:lnSpc>
                          <a:spcPts val="1200"/>
                        </a:lnSpc>
                        <a:spcAft>
                          <a:spcPts val="0"/>
                        </a:spcAft>
                      </a:pPr>
                      <a:r>
                        <a:rPr lang="zh-CN" sz="1100" b="1" kern="0">
                          <a:effectLst/>
                          <a:latin typeface="+mj-ea"/>
                          <a:ea typeface="+mj-ea"/>
                        </a:rPr>
                        <a:t>本年结余情况</a:t>
                      </a:r>
                      <a:endParaRPr lang="zh-CN" sz="1100" b="1" kern="100">
                        <a:effectLst/>
                        <a:latin typeface="+mj-ea"/>
                        <a:ea typeface="+mj-ea"/>
                      </a:endParaRPr>
                    </a:p>
                  </a:txBody>
                  <a:tcPr marL="61359" marR="61359" marT="0" marB="0" anchor="ctr"/>
                </a:tc>
                <a:tc hMerge="1">
                  <a:tcPr/>
                </a:tc>
                <a:tc hMerge="1">
                  <a:tcPr/>
                </a:tc>
              </a:tr>
              <a:tr h="749009">
                <a:tc vMerge="1">
                  <a:tcPr/>
                </a:tc>
                <a:tc vMerge="1">
                  <a:tcPr/>
                </a:tc>
                <a:tc vMerge="1">
                  <a:tcPr/>
                </a:tc>
                <a:tc vMerge="1">
                  <a:tcPr/>
                </a:tc>
                <a:tc>
                  <a:txBody>
                    <a:bodyPr/>
                    <a:lstStyle/>
                    <a:p>
                      <a:pPr algn="ctr">
                        <a:lnSpc>
                          <a:spcPts val="1200"/>
                        </a:lnSpc>
                        <a:spcAft>
                          <a:spcPts val="0"/>
                        </a:spcAft>
                      </a:pPr>
                      <a:r>
                        <a:rPr lang="zh-CN" sz="1100" b="1" kern="0">
                          <a:effectLst/>
                          <a:latin typeface="+mj-ea"/>
                          <a:ea typeface="+mj-ea"/>
                        </a:rPr>
                        <a:t>金额</a:t>
                      </a:r>
                      <a:endParaRPr lang="zh-CN" sz="1100" b="1" kern="100">
                        <a:effectLst/>
                        <a:latin typeface="+mj-ea"/>
                        <a:ea typeface="+mj-ea"/>
                      </a:endParaRPr>
                    </a:p>
                  </a:txBody>
                  <a:tcPr marL="61359" marR="61359" marT="0" marB="0" anchor="ctr"/>
                </a:tc>
                <a:tc>
                  <a:txBody>
                    <a:bodyPr/>
                    <a:lstStyle/>
                    <a:p>
                      <a:pPr algn="l">
                        <a:lnSpc>
                          <a:spcPts val="1200"/>
                        </a:lnSpc>
                        <a:spcAft>
                          <a:spcPts val="0"/>
                        </a:spcAft>
                      </a:pPr>
                      <a:r>
                        <a:rPr lang="zh-CN" sz="1100" b="1" kern="0">
                          <a:effectLst/>
                          <a:latin typeface="+mj-ea"/>
                          <a:ea typeface="+mj-ea"/>
                        </a:rPr>
                        <a:t>其中：计入本年损益的金额</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前五年度</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前四年度</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前三年度</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前二年度</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前一年度</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支出金额</a:t>
                      </a:r>
                      <a:endParaRPr lang="zh-CN" sz="1100" b="1" kern="100">
                        <a:effectLst/>
                        <a:latin typeface="+mj-ea"/>
                        <a:ea typeface="+mj-ea"/>
                      </a:endParaRPr>
                    </a:p>
                  </a:txBody>
                  <a:tcPr marL="61359" marR="61359" marT="0" marB="0" anchor="ctr"/>
                </a:tc>
                <a:tc>
                  <a:txBody>
                    <a:bodyPr/>
                    <a:lstStyle/>
                    <a:p>
                      <a:pPr algn="l">
                        <a:lnSpc>
                          <a:spcPts val="1200"/>
                        </a:lnSpc>
                        <a:spcAft>
                          <a:spcPts val="0"/>
                        </a:spcAft>
                      </a:pPr>
                      <a:r>
                        <a:rPr lang="zh-CN" sz="1100" b="1" kern="0">
                          <a:effectLst/>
                          <a:latin typeface="+mj-ea"/>
                          <a:ea typeface="+mj-ea"/>
                        </a:rPr>
                        <a:t>其中：费用化支出金额</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结余金额</a:t>
                      </a:r>
                      <a:endParaRPr lang="zh-CN" sz="1100" b="1" kern="100">
                        <a:effectLst/>
                        <a:latin typeface="+mj-ea"/>
                        <a:ea typeface="+mj-ea"/>
                      </a:endParaRPr>
                    </a:p>
                  </a:txBody>
                  <a:tcPr marL="61359" marR="61359" marT="0" marB="0" anchor="ctr"/>
                </a:tc>
                <a:tc>
                  <a:txBody>
                    <a:bodyPr/>
                    <a:lstStyle/>
                    <a:p>
                      <a:pPr algn="just">
                        <a:lnSpc>
                          <a:spcPts val="1200"/>
                        </a:lnSpc>
                        <a:spcAft>
                          <a:spcPts val="0"/>
                        </a:spcAft>
                      </a:pPr>
                      <a:r>
                        <a:rPr lang="zh-CN" sz="1100" b="1" kern="0">
                          <a:effectLst/>
                          <a:latin typeface="+mj-ea"/>
                          <a:ea typeface="+mj-ea"/>
                        </a:rPr>
                        <a:t>其中：上缴财政金额</a:t>
                      </a:r>
                      <a:endParaRPr lang="zh-CN" sz="1100" b="1" kern="100">
                        <a:effectLst/>
                        <a:latin typeface="+mj-ea"/>
                        <a:ea typeface="+mj-ea"/>
                      </a:endParaRPr>
                    </a:p>
                  </a:txBody>
                  <a:tcPr marL="61359" marR="61359" marT="0" marB="0" anchor="ctr"/>
                </a:tc>
                <a:tc>
                  <a:txBody>
                    <a:bodyPr/>
                    <a:lstStyle/>
                    <a:p>
                      <a:pPr algn="ctr">
                        <a:lnSpc>
                          <a:spcPts val="1200"/>
                        </a:lnSpc>
                        <a:spcAft>
                          <a:spcPts val="0"/>
                        </a:spcAft>
                      </a:pPr>
                      <a:r>
                        <a:rPr lang="zh-CN" sz="1100" b="1" kern="0">
                          <a:effectLst/>
                          <a:latin typeface="+mj-ea"/>
                          <a:ea typeface="+mj-ea"/>
                        </a:rPr>
                        <a:t>应计入本年应税收入金额</a:t>
                      </a:r>
                      <a:endParaRPr lang="zh-CN" sz="1100" b="1" kern="100">
                        <a:effectLst/>
                        <a:latin typeface="+mj-ea"/>
                        <a:ea typeface="+mj-ea"/>
                      </a:endParaRPr>
                    </a:p>
                  </a:txBody>
                  <a:tcPr marL="61359" marR="61359" marT="0" marB="0" anchor="ctr"/>
                </a:tc>
              </a:tr>
              <a:tr h="322740">
                <a:tc vMerge="1">
                  <a:tcPr/>
                </a:tc>
                <a:tc vMerge="1">
                  <a:tcPr/>
                </a:tc>
                <a:tc>
                  <a:txBody>
                    <a:bodyPr/>
                    <a:lstStyle/>
                    <a:p>
                      <a:pPr algn="ctr">
                        <a:spcAft>
                          <a:spcPts val="0"/>
                        </a:spcAft>
                      </a:pPr>
                      <a:r>
                        <a:rPr lang="en-US" sz="1100" b="1" kern="0">
                          <a:effectLst/>
                          <a:latin typeface="+mj-ea"/>
                          <a:ea typeface="+mj-ea"/>
                        </a:rPr>
                        <a:t>1</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2</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3</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4</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5</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6</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7</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8</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9</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10</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11</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12</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13</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14</a:t>
                      </a:r>
                      <a:endParaRPr lang="zh-CN" sz="1100" b="1" kern="100">
                        <a:effectLst/>
                        <a:latin typeface="+mj-ea"/>
                        <a:ea typeface="+mj-ea"/>
                      </a:endParaRPr>
                    </a:p>
                  </a:txBody>
                  <a:tcPr marL="61359" marR="61359" marT="0" marB="0" anchor="ctr"/>
                </a:tc>
              </a:tr>
              <a:tr h="343240">
                <a:tc>
                  <a:txBody>
                    <a:bodyPr/>
                    <a:lstStyle/>
                    <a:p>
                      <a:pPr algn="ctr">
                        <a:spcAft>
                          <a:spcPts val="0"/>
                        </a:spcAft>
                      </a:pPr>
                      <a:r>
                        <a:rPr lang="en-US" sz="1100" b="1" kern="0">
                          <a:effectLst/>
                          <a:latin typeface="+mj-ea"/>
                          <a:ea typeface="+mj-ea"/>
                        </a:rPr>
                        <a:t>1</a:t>
                      </a:r>
                      <a:endParaRPr lang="zh-CN" sz="1100" b="1" kern="100">
                        <a:effectLst/>
                        <a:latin typeface="+mj-ea"/>
                        <a:ea typeface="+mj-ea"/>
                      </a:endParaRPr>
                    </a:p>
                  </a:txBody>
                  <a:tcPr marL="61359" marR="61359" marT="0" marB="0" anchor="ctr"/>
                </a:tc>
                <a:tc>
                  <a:txBody>
                    <a:bodyPr/>
                    <a:lstStyle/>
                    <a:p>
                      <a:pPr algn="ctr">
                        <a:spcAft>
                          <a:spcPts val="0"/>
                        </a:spcAft>
                      </a:pPr>
                      <a:r>
                        <a:rPr lang="zh-CN" sz="1100" b="1" kern="0">
                          <a:effectLst/>
                          <a:latin typeface="+mj-ea"/>
                          <a:ea typeface="+mj-ea"/>
                        </a:rPr>
                        <a:t>前五年度</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r>
              <a:tr h="343240">
                <a:tc>
                  <a:txBody>
                    <a:bodyPr/>
                    <a:lstStyle/>
                    <a:p>
                      <a:pPr algn="ctr">
                        <a:spcAft>
                          <a:spcPts val="0"/>
                        </a:spcAft>
                      </a:pPr>
                      <a:r>
                        <a:rPr lang="en-US" sz="1100" b="1" kern="0">
                          <a:effectLst/>
                          <a:latin typeface="+mj-ea"/>
                          <a:ea typeface="+mj-ea"/>
                        </a:rPr>
                        <a:t>2</a:t>
                      </a:r>
                      <a:endParaRPr lang="zh-CN" sz="1100" b="1" kern="100">
                        <a:effectLst/>
                        <a:latin typeface="+mj-ea"/>
                        <a:ea typeface="+mj-ea"/>
                      </a:endParaRPr>
                    </a:p>
                  </a:txBody>
                  <a:tcPr marL="61359" marR="61359" marT="0" marB="0" anchor="ctr"/>
                </a:tc>
                <a:tc>
                  <a:txBody>
                    <a:bodyPr/>
                    <a:lstStyle/>
                    <a:p>
                      <a:pPr algn="ctr">
                        <a:spcAft>
                          <a:spcPts val="0"/>
                        </a:spcAft>
                      </a:pPr>
                      <a:r>
                        <a:rPr lang="zh-CN" sz="1100" b="1" kern="0">
                          <a:effectLst/>
                          <a:latin typeface="+mj-ea"/>
                          <a:ea typeface="+mj-ea"/>
                        </a:rPr>
                        <a:t>前四年度</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r>
              <a:tr h="343240">
                <a:tc>
                  <a:txBody>
                    <a:bodyPr/>
                    <a:lstStyle/>
                    <a:p>
                      <a:pPr algn="ctr">
                        <a:spcAft>
                          <a:spcPts val="0"/>
                        </a:spcAft>
                      </a:pPr>
                      <a:r>
                        <a:rPr lang="en-US" sz="1100" b="1" kern="0">
                          <a:effectLst/>
                          <a:latin typeface="+mj-ea"/>
                          <a:ea typeface="+mj-ea"/>
                        </a:rPr>
                        <a:t>3</a:t>
                      </a:r>
                      <a:endParaRPr lang="zh-CN" sz="1100" b="1" kern="100">
                        <a:effectLst/>
                        <a:latin typeface="+mj-ea"/>
                        <a:ea typeface="+mj-ea"/>
                      </a:endParaRPr>
                    </a:p>
                  </a:txBody>
                  <a:tcPr marL="61359" marR="61359" marT="0" marB="0" anchor="ctr"/>
                </a:tc>
                <a:tc>
                  <a:txBody>
                    <a:bodyPr/>
                    <a:lstStyle/>
                    <a:p>
                      <a:pPr algn="ctr">
                        <a:spcAft>
                          <a:spcPts val="0"/>
                        </a:spcAft>
                      </a:pPr>
                      <a:r>
                        <a:rPr lang="zh-CN" sz="1100" b="1" kern="0">
                          <a:effectLst/>
                          <a:latin typeface="+mj-ea"/>
                          <a:ea typeface="+mj-ea"/>
                        </a:rPr>
                        <a:t>前三年度</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r>
              <a:tr h="343240">
                <a:tc>
                  <a:txBody>
                    <a:bodyPr/>
                    <a:lstStyle/>
                    <a:p>
                      <a:pPr algn="ctr">
                        <a:spcAft>
                          <a:spcPts val="0"/>
                        </a:spcAft>
                      </a:pPr>
                      <a:r>
                        <a:rPr lang="en-US" sz="1100" b="1" kern="0">
                          <a:effectLst/>
                          <a:latin typeface="+mj-ea"/>
                          <a:ea typeface="+mj-ea"/>
                        </a:rPr>
                        <a:t>4</a:t>
                      </a:r>
                      <a:endParaRPr lang="zh-CN" sz="1100" b="1" kern="100">
                        <a:effectLst/>
                        <a:latin typeface="+mj-ea"/>
                        <a:ea typeface="+mj-ea"/>
                      </a:endParaRPr>
                    </a:p>
                  </a:txBody>
                  <a:tcPr marL="61359" marR="61359" marT="0" marB="0" anchor="ctr"/>
                </a:tc>
                <a:tc>
                  <a:txBody>
                    <a:bodyPr/>
                    <a:lstStyle/>
                    <a:p>
                      <a:pPr algn="ctr">
                        <a:spcAft>
                          <a:spcPts val="0"/>
                        </a:spcAft>
                      </a:pPr>
                      <a:r>
                        <a:rPr lang="zh-CN" sz="1100" b="1" kern="0">
                          <a:effectLst/>
                          <a:latin typeface="+mj-ea"/>
                          <a:ea typeface="+mj-ea"/>
                        </a:rPr>
                        <a:t>前二年度</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r>
              <a:tr h="343240">
                <a:tc>
                  <a:txBody>
                    <a:bodyPr/>
                    <a:lstStyle/>
                    <a:p>
                      <a:pPr algn="ctr">
                        <a:spcAft>
                          <a:spcPts val="0"/>
                        </a:spcAft>
                      </a:pPr>
                      <a:r>
                        <a:rPr lang="en-US" sz="1100" b="1" kern="0">
                          <a:effectLst/>
                          <a:latin typeface="+mj-ea"/>
                          <a:ea typeface="+mj-ea"/>
                        </a:rPr>
                        <a:t>5</a:t>
                      </a:r>
                      <a:endParaRPr lang="zh-CN" sz="1100" b="1" kern="100">
                        <a:effectLst/>
                        <a:latin typeface="+mj-ea"/>
                        <a:ea typeface="+mj-ea"/>
                      </a:endParaRPr>
                    </a:p>
                  </a:txBody>
                  <a:tcPr marL="61359" marR="61359" marT="0" marB="0" anchor="ctr"/>
                </a:tc>
                <a:tc>
                  <a:txBody>
                    <a:bodyPr/>
                    <a:lstStyle/>
                    <a:p>
                      <a:pPr algn="ctr">
                        <a:spcAft>
                          <a:spcPts val="0"/>
                        </a:spcAft>
                      </a:pPr>
                      <a:r>
                        <a:rPr lang="zh-CN" sz="1100" b="1" kern="0">
                          <a:effectLst/>
                          <a:latin typeface="+mj-ea"/>
                          <a:ea typeface="+mj-ea"/>
                        </a:rPr>
                        <a:t>前一年度</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r>
              <a:tr h="343240">
                <a:tc>
                  <a:txBody>
                    <a:bodyPr/>
                    <a:lstStyle/>
                    <a:p>
                      <a:pPr algn="ctr">
                        <a:spcAft>
                          <a:spcPts val="0"/>
                        </a:spcAft>
                      </a:pPr>
                      <a:r>
                        <a:rPr lang="en-US" sz="1100" b="1" kern="0">
                          <a:effectLst/>
                          <a:latin typeface="+mj-ea"/>
                          <a:ea typeface="+mj-ea"/>
                        </a:rPr>
                        <a:t>6</a:t>
                      </a:r>
                      <a:endParaRPr lang="zh-CN" sz="1100" b="1" kern="100">
                        <a:effectLst/>
                        <a:latin typeface="+mj-ea"/>
                        <a:ea typeface="+mj-ea"/>
                      </a:endParaRPr>
                    </a:p>
                  </a:txBody>
                  <a:tcPr marL="61359" marR="61359" marT="0" marB="0" anchor="ctr"/>
                </a:tc>
                <a:tc>
                  <a:txBody>
                    <a:bodyPr/>
                    <a:lstStyle/>
                    <a:p>
                      <a:pPr algn="ctr">
                        <a:spcAft>
                          <a:spcPts val="0"/>
                        </a:spcAft>
                      </a:pPr>
                      <a:r>
                        <a:rPr lang="zh-CN" sz="1100" b="1" kern="0">
                          <a:effectLst/>
                          <a:latin typeface="+mj-ea"/>
                          <a:ea typeface="+mj-ea"/>
                        </a:rPr>
                        <a:t>本</a:t>
                      </a:r>
                      <a:r>
                        <a:rPr lang="en-US" sz="1100" b="1" kern="0">
                          <a:effectLst/>
                          <a:latin typeface="+mj-ea"/>
                          <a:ea typeface="+mj-ea"/>
                        </a:rPr>
                        <a:t>    </a:t>
                      </a:r>
                      <a:r>
                        <a:rPr lang="zh-CN" sz="1100" b="1" kern="0">
                          <a:effectLst/>
                          <a:latin typeface="+mj-ea"/>
                          <a:ea typeface="+mj-ea"/>
                        </a:rPr>
                        <a:t>年</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r>
              <a:tr h="682444">
                <a:tc>
                  <a:txBody>
                    <a:bodyPr/>
                    <a:lstStyle/>
                    <a:p>
                      <a:pPr algn="ctr">
                        <a:spcAft>
                          <a:spcPts val="0"/>
                        </a:spcAft>
                      </a:pPr>
                      <a:r>
                        <a:rPr lang="en-US" sz="1100" b="1" kern="0">
                          <a:effectLst/>
                          <a:latin typeface="+mj-ea"/>
                          <a:ea typeface="+mj-ea"/>
                        </a:rPr>
                        <a:t>7</a:t>
                      </a:r>
                      <a:endParaRPr lang="zh-CN" sz="1100" b="1" kern="100">
                        <a:effectLst/>
                        <a:latin typeface="+mj-ea"/>
                        <a:ea typeface="+mj-ea"/>
                      </a:endParaRPr>
                    </a:p>
                  </a:txBody>
                  <a:tcPr marL="61359" marR="61359" marT="0" marB="0" anchor="ctr"/>
                </a:tc>
                <a:tc>
                  <a:txBody>
                    <a:bodyPr/>
                    <a:lstStyle/>
                    <a:p>
                      <a:pPr algn="ctr">
                        <a:spcAft>
                          <a:spcPts val="0"/>
                        </a:spcAft>
                      </a:pPr>
                      <a:r>
                        <a:rPr lang="zh-CN" sz="1100" b="1" kern="0">
                          <a:effectLst/>
                          <a:latin typeface="+mj-ea"/>
                          <a:ea typeface="+mj-ea"/>
                        </a:rPr>
                        <a:t>合计（</a:t>
                      </a:r>
                      <a:r>
                        <a:rPr lang="en-US" sz="1100" b="1" kern="0">
                          <a:effectLst/>
                          <a:latin typeface="+mj-ea"/>
                          <a:ea typeface="+mj-ea"/>
                        </a:rPr>
                        <a:t>1+2+…+6</a:t>
                      </a:r>
                      <a:r>
                        <a:rPr lang="zh-CN"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10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a:effectLst/>
                          <a:latin typeface="+mj-ea"/>
                          <a:ea typeface="+mj-ea"/>
                        </a:rPr>
                        <a:t> </a:t>
                      </a:r>
                      <a:endParaRPr lang="zh-CN" sz="1100" b="1" kern="100">
                        <a:effectLst/>
                        <a:latin typeface="+mj-ea"/>
                        <a:ea typeface="+mj-ea"/>
                      </a:endParaRPr>
                    </a:p>
                  </a:txBody>
                  <a:tcPr marL="61359" marR="61359" marT="0" marB="0" anchor="ctr"/>
                </a:tc>
                <a:tc>
                  <a:txBody>
                    <a:bodyPr/>
                    <a:lstStyle/>
                    <a:p>
                      <a:pPr algn="ctr">
                        <a:spcAft>
                          <a:spcPts val="0"/>
                        </a:spcAft>
                      </a:pPr>
                      <a:r>
                        <a:rPr lang="en-US" sz="1100" b="1" kern="0" dirty="0">
                          <a:effectLst/>
                          <a:latin typeface="+mj-ea"/>
                          <a:ea typeface="+mj-ea"/>
                        </a:rPr>
                        <a:t> </a:t>
                      </a:r>
                      <a:endParaRPr lang="zh-CN" sz="1100" b="1" kern="100" dirty="0">
                        <a:effectLst/>
                        <a:latin typeface="+mj-ea"/>
                        <a:ea typeface="+mj-ea"/>
                      </a:endParaRPr>
                    </a:p>
                  </a:txBody>
                  <a:tcPr marL="61359" marR="61359" marT="0" marB="0" anchor="ct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a:spLocks noChangeArrowheads="1"/>
          </p:cNvSpPr>
          <p:nvPr/>
        </p:nvSpPr>
        <p:spPr bwMode="auto">
          <a:xfrm>
            <a:off x="0" y="1214428"/>
            <a:ext cx="9145588" cy="2033588"/>
          </a:xfrm>
          <a:prstGeom prst="rect">
            <a:avLst/>
          </a:prstGeom>
          <a:solidFill>
            <a:schemeClr val="accent1"/>
          </a:solidFill>
          <a:ln w="25400" algn="ctr">
            <a:noFill/>
            <a:miter lim="800000"/>
          </a:ln>
        </p:spPr>
        <p:txBody>
          <a:bodyPr lIns="68580" tIns="34290" rIns="68580" bIns="34290" anchor="ctr"/>
          <a:lstStyle/>
          <a:p>
            <a:pPr algn="ctr" fontAlgn="auto">
              <a:spcBef>
                <a:spcPts val="0"/>
              </a:spcBef>
              <a:spcAft>
                <a:spcPts val="0"/>
              </a:spcAft>
              <a:defRPr/>
            </a:pPr>
            <a:endParaRPr lang="zh-CN" altLang="en-US" b="0">
              <a:solidFill>
                <a:schemeClr val="lt1"/>
              </a:solidFill>
              <a:latin typeface="+mn-lt"/>
              <a:ea typeface="+mn-ea"/>
            </a:endParaRPr>
          </a:p>
        </p:txBody>
      </p:sp>
      <p:grpSp>
        <p:nvGrpSpPr>
          <p:cNvPr id="5" name="组合 48"/>
          <p:cNvGrpSpPr/>
          <p:nvPr/>
        </p:nvGrpSpPr>
        <p:grpSpPr>
          <a:xfrm>
            <a:off x="2889755" y="3802049"/>
            <a:ext cx="307140" cy="307139"/>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8" name="组合 51"/>
          <p:cNvGrpSpPr/>
          <p:nvPr/>
        </p:nvGrpSpPr>
        <p:grpSpPr>
          <a:xfrm>
            <a:off x="3017427" y="3033428"/>
            <a:ext cx="643453" cy="643454"/>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9" name="组合 66"/>
          <p:cNvGrpSpPr/>
          <p:nvPr/>
        </p:nvGrpSpPr>
        <p:grpSpPr>
          <a:xfrm>
            <a:off x="437567" y="3640137"/>
            <a:ext cx="385369" cy="385369"/>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9" name="椭圆 6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10" name="组合 69"/>
          <p:cNvGrpSpPr/>
          <p:nvPr/>
        </p:nvGrpSpPr>
        <p:grpSpPr>
          <a:xfrm>
            <a:off x="82245" y="3420410"/>
            <a:ext cx="192779" cy="192829"/>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12" name="组合 63"/>
          <p:cNvGrpSpPr/>
          <p:nvPr/>
        </p:nvGrpSpPr>
        <p:grpSpPr bwMode="auto">
          <a:xfrm>
            <a:off x="7956550" y="4587875"/>
            <a:ext cx="306388" cy="304800"/>
            <a:chOff x="5196486" y="5946187"/>
            <a:chExt cx="305647" cy="305644"/>
          </a:xfrm>
          <a:solidFill>
            <a:schemeClr val="accent1"/>
          </a:solidFill>
        </p:grpSpPr>
        <p:grpSp>
          <p:nvGrpSpPr>
            <p:cNvPr id="13" name="组合 64"/>
            <p:cNvGrpSpPr/>
            <p:nvPr/>
          </p:nvGrpSpPr>
          <p:grpSpPr bwMode="auto">
            <a:xfrm>
              <a:off x="5196486" y="5946187"/>
              <a:ext cx="305647" cy="305644"/>
              <a:chOff x="1517330" y="1125257"/>
              <a:chExt cx="2204282" cy="2204282"/>
            </a:xfrm>
            <a:grpFill/>
          </p:grpSpPr>
          <p:sp>
            <p:nvSpPr>
              <p:cNvPr id="2" name="椭圆 66"/>
              <p:cNvSpPr/>
              <p:nvPr/>
            </p:nvSpPr>
            <p:spPr>
              <a:xfrm>
                <a:off x="1517330" y="1125257"/>
                <a:ext cx="2204282" cy="2204282"/>
              </a:xfrm>
              <a:prstGeom prst="ellipse">
                <a:avLst/>
              </a:prstGeom>
              <a:grp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3" name="椭圆 67"/>
              <p:cNvSpPr>
                <a:spLocks noChangeArrowheads="1"/>
              </p:cNvSpPr>
              <p:nvPr/>
            </p:nvSpPr>
            <p:spPr bwMode="auto">
              <a:xfrm>
                <a:off x="1722910" y="1331908"/>
                <a:ext cx="1793121" cy="1790979"/>
              </a:xfrm>
              <a:prstGeom prst="ellipse">
                <a:avLst/>
              </a:prstGeom>
              <a:grpFill/>
              <a:ln w="25400" algn="ctr">
                <a:noFill/>
                <a:round/>
              </a:ln>
            </p:spPr>
            <p:txBody>
              <a:bodyPr anchor="ctr"/>
              <a:lstStyle/>
              <a:p>
                <a:pPr algn="ctr">
                  <a:defRPr/>
                </a:pPr>
                <a:endParaRPr lang="zh-CN" altLang="en-US" b="0">
                  <a:latin typeface="+mn-lt"/>
                  <a:ea typeface="+mn-ea"/>
                </a:endParaRPr>
              </a:p>
            </p:txBody>
          </p:sp>
        </p:grpSp>
        <p:sp>
          <p:nvSpPr>
            <p:cNvPr id="4" name="Freeform 44"/>
            <p:cNvSpPr>
              <a:spLocks noEditPoints="1"/>
            </p:cNvSpPr>
            <p:nvPr/>
          </p:nvSpPr>
          <p:spPr bwMode="auto">
            <a:xfrm>
              <a:off x="5277253" y="6030558"/>
              <a:ext cx="171035" cy="136903"/>
            </a:xfrm>
            <a:custGeom>
              <a:avLst/>
              <a:gdLst>
                <a:gd name="T0" fmla="*/ 41 w 62"/>
                <a:gd name="T1" fmla="*/ 31 h 54"/>
                <a:gd name="T2" fmla="*/ 34 w 62"/>
                <a:gd name="T3" fmla="*/ 23 h 54"/>
                <a:gd name="T4" fmla="*/ 33 w 62"/>
                <a:gd name="T5" fmla="*/ 17 h 54"/>
                <a:gd name="T6" fmla="*/ 30 w 62"/>
                <a:gd name="T7" fmla="*/ 20 h 54"/>
                <a:gd name="T8" fmla="*/ 23 w 62"/>
                <a:gd name="T9" fmla="*/ 13 h 54"/>
                <a:gd name="T10" fmla="*/ 18 w 62"/>
                <a:gd name="T11" fmla="*/ 17 h 54"/>
                <a:gd name="T12" fmla="*/ 7 w 62"/>
                <a:gd name="T13" fmla="*/ 17 h 54"/>
                <a:gd name="T14" fmla="*/ 7 w 62"/>
                <a:gd name="T15" fmla="*/ 23 h 54"/>
                <a:gd name="T16" fmla="*/ 0 w 62"/>
                <a:gd name="T17" fmla="*/ 31 h 54"/>
                <a:gd name="T18" fmla="*/ 4 w 62"/>
                <a:gd name="T19" fmla="*/ 36 h 54"/>
                <a:gd name="T20" fmla="*/ 4 w 62"/>
                <a:gd name="T21" fmla="*/ 46 h 54"/>
                <a:gd name="T22" fmla="*/ 10 w 62"/>
                <a:gd name="T23" fmla="*/ 47 h 54"/>
                <a:gd name="T24" fmla="*/ 18 w 62"/>
                <a:gd name="T25" fmla="*/ 54 h 54"/>
                <a:gd name="T26" fmla="*/ 23 w 62"/>
                <a:gd name="T27" fmla="*/ 50 h 54"/>
                <a:gd name="T28" fmla="*/ 32 w 62"/>
                <a:gd name="T29" fmla="*/ 48 h 54"/>
                <a:gd name="T30" fmla="*/ 37 w 62"/>
                <a:gd name="T31" fmla="*/ 46 h 54"/>
                <a:gd name="T32" fmla="*/ 37 w 62"/>
                <a:gd name="T33" fmla="*/ 36 h 54"/>
                <a:gd name="T34" fmla="*/ 32 w 62"/>
                <a:gd name="T35" fmla="*/ 38 h 54"/>
                <a:gd name="T36" fmla="*/ 20 w 62"/>
                <a:gd name="T37" fmla="*/ 46 h 54"/>
                <a:gd name="T38" fmla="*/ 20 w 62"/>
                <a:gd name="T39" fmla="*/ 21 h 54"/>
                <a:gd name="T40" fmla="*/ 33 w 62"/>
                <a:gd name="T41" fmla="*/ 33 h 54"/>
                <a:gd name="T42" fmla="*/ 58 w 62"/>
                <a:gd name="T43" fmla="*/ 35 h 54"/>
                <a:gd name="T44" fmla="*/ 62 w 62"/>
                <a:gd name="T45" fmla="*/ 38 h 54"/>
                <a:gd name="T46" fmla="*/ 60 w 62"/>
                <a:gd name="T47" fmla="*/ 41 h 54"/>
                <a:gd name="T48" fmla="*/ 59 w 62"/>
                <a:gd name="T49" fmla="*/ 46 h 54"/>
                <a:gd name="T50" fmla="*/ 56 w 62"/>
                <a:gd name="T51" fmla="*/ 47 h 54"/>
                <a:gd name="T52" fmla="*/ 52 w 62"/>
                <a:gd name="T53" fmla="*/ 50 h 54"/>
                <a:gd name="T54" fmla="*/ 50 w 62"/>
                <a:gd name="T55" fmla="*/ 48 h 54"/>
                <a:gd name="T56" fmla="*/ 45 w 62"/>
                <a:gd name="T57" fmla="*/ 48 h 54"/>
                <a:gd name="T58" fmla="*/ 44 w 62"/>
                <a:gd name="T59" fmla="*/ 45 h 54"/>
                <a:gd name="T60" fmla="*/ 41 w 62"/>
                <a:gd name="T61" fmla="*/ 41 h 54"/>
                <a:gd name="T62" fmla="*/ 43 w 62"/>
                <a:gd name="T63" fmla="*/ 39 h 54"/>
                <a:gd name="T64" fmla="*/ 43 w 62"/>
                <a:gd name="T65" fmla="*/ 33 h 54"/>
                <a:gd name="T66" fmla="*/ 46 w 62"/>
                <a:gd name="T67" fmla="*/ 33 h 54"/>
                <a:gd name="T68" fmla="*/ 50 w 62"/>
                <a:gd name="T69" fmla="*/ 29 h 54"/>
                <a:gd name="T70" fmla="*/ 52 w 62"/>
                <a:gd name="T71" fmla="*/ 31 h 54"/>
                <a:gd name="T72" fmla="*/ 58 w 62"/>
                <a:gd name="T73" fmla="*/ 31 h 54"/>
                <a:gd name="T74" fmla="*/ 58 w 62"/>
                <a:gd name="T75" fmla="*/ 35 h 54"/>
                <a:gd name="T76" fmla="*/ 57 w 62"/>
                <a:gd name="T77" fmla="*/ 40 h 54"/>
                <a:gd name="T78" fmla="*/ 45 w 62"/>
                <a:gd name="T79" fmla="*/ 40 h 54"/>
                <a:gd name="T80" fmla="*/ 51 w 62"/>
                <a:gd name="T81" fmla="*/ 46 h 54"/>
                <a:gd name="T82" fmla="*/ 62 w 62"/>
                <a:gd name="T83" fmla="*/ 12 h 54"/>
                <a:gd name="T84" fmla="*/ 59 w 62"/>
                <a:gd name="T85" fmla="*/ 15 h 54"/>
                <a:gd name="T86" fmla="*/ 59 w 62"/>
                <a:gd name="T87" fmla="*/ 22 h 54"/>
                <a:gd name="T88" fmla="*/ 55 w 62"/>
                <a:gd name="T89" fmla="*/ 23 h 54"/>
                <a:gd name="T90" fmla="*/ 50 w 62"/>
                <a:gd name="T91" fmla="*/ 28 h 54"/>
                <a:gd name="T92" fmla="*/ 46 w 62"/>
                <a:gd name="T93" fmla="*/ 25 h 54"/>
                <a:gd name="T94" fmla="*/ 39 w 62"/>
                <a:gd name="T95" fmla="*/ 25 h 54"/>
                <a:gd name="T96" fmla="*/ 39 w 62"/>
                <a:gd name="T97" fmla="*/ 20 h 54"/>
                <a:gd name="T98" fmla="*/ 34 w 62"/>
                <a:gd name="T99" fmla="*/ 15 h 54"/>
                <a:gd name="T100" fmla="*/ 37 w 62"/>
                <a:gd name="T101" fmla="*/ 12 h 54"/>
                <a:gd name="T102" fmla="*/ 37 w 62"/>
                <a:gd name="T103" fmla="*/ 5 h 54"/>
                <a:gd name="T104" fmla="*/ 41 w 62"/>
                <a:gd name="T105" fmla="*/ 5 h 54"/>
                <a:gd name="T106" fmla="*/ 46 w 62"/>
                <a:gd name="T107" fmla="*/ 0 h 54"/>
                <a:gd name="T108" fmla="*/ 49 w 62"/>
                <a:gd name="T109" fmla="*/ 3 h 54"/>
                <a:gd name="T110" fmla="*/ 56 w 62"/>
                <a:gd name="T111" fmla="*/ 3 h 54"/>
                <a:gd name="T112" fmla="*/ 57 w 62"/>
                <a:gd name="T113" fmla="*/ 7 h 54"/>
                <a:gd name="T114" fmla="*/ 48 w 62"/>
                <a:gd name="T115" fmla="*/ 22 h 54"/>
                <a:gd name="T116" fmla="*/ 40 w 62"/>
                <a:gd name="T117" fmla="*/ 14 h 54"/>
                <a:gd name="T118" fmla="*/ 56 w 62"/>
                <a:gd name="T119" fmla="*/ 1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grpFill/>
            <a:ln>
              <a:noFill/>
            </a:ln>
          </p:spPr>
          <p:txBody>
            <a:bodyPr lIns="81015" tIns="40507" rIns="81015" bIns="40507"/>
            <a:lstStyle/>
            <a:p>
              <a:pPr>
                <a:defRPr/>
              </a:pPr>
              <a:endParaRPr lang="zh-CN" altLang="en-US" b="0"/>
            </a:p>
          </p:txBody>
        </p:sp>
      </p:grpSp>
      <p:grpSp>
        <p:nvGrpSpPr>
          <p:cNvPr id="14" name="组合 68"/>
          <p:cNvGrpSpPr/>
          <p:nvPr/>
        </p:nvGrpSpPr>
        <p:grpSpPr bwMode="auto">
          <a:xfrm>
            <a:off x="8388350" y="4587875"/>
            <a:ext cx="304800" cy="304800"/>
            <a:chOff x="5638883" y="5946187"/>
            <a:chExt cx="305647" cy="305644"/>
          </a:xfrm>
          <a:solidFill>
            <a:schemeClr val="accent1"/>
          </a:solidFill>
        </p:grpSpPr>
        <p:grpSp>
          <p:nvGrpSpPr>
            <p:cNvPr id="15" name="组合 69"/>
            <p:cNvGrpSpPr/>
            <p:nvPr/>
          </p:nvGrpSpPr>
          <p:grpSpPr bwMode="auto">
            <a:xfrm>
              <a:off x="5638883" y="5946187"/>
              <a:ext cx="305647" cy="305644"/>
              <a:chOff x="1517330" y="1125257"/>
              <a:chExt cx="2204282" cy="2204282"/>
            </a:xfrm>
            <a:grpFill/>
          </p:grpSpPr>
          <p:sp>
            <p:nvSpPr>
              <p:cNvPr id="6" name="椭圆 71"/>
              <p:cNvSpPr/>
              <p:nvPr/>
            </p:nvSpPr>
            <p:spPr>
              <a:xfrm>
                <a:off x="1517330" y="1125257"/>
                <a:ext cx="2204282" cy="2204282"/>
              </a:xfrm>
              <a:prstGeom prst="ellipse">
                <a:avLst/>
              </a:prstGeom>
              <a:grp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73" name="椭圆 72"/>
              <p:cNvSpPr>
                <a:spLocks noChangeArrowheads="1"/>
              </p:cNvSpPr>
              <p:nvPr/>
            </p:nvSpPr>
            <p:spPr bwMode="auto">
              <a:xfrm>
                <a:off x="1723981" y="1331908"/>
                <a:ext cx="1790979" cy="1790979"/>
              </a:xfrm>
              <a:prstGeom prst="ellipse">
                <a:avLst/>
              </a:prstGeom>
              <a:grpFill/>
              <a:ln w="25400" algn="ctr">
                <a:noFill/>
                <a:round/>
              </a:ln>
            </p:spPr>
            <p:txBody>
              <a:bodyPr anchor="ctr"/>
              <a:lstStyle/>
              <a:p>
                <a:pPr algn="ctr">
                  <a:defRPr/>
                </a:pPr>
                <a:endParaRPr lang="zh-CN" altLang="en-US" b="0">
                  <a:latin typeface="+mn-lt"/>
                  <a:ea typeface="+mn-ea"/>
                </a:endParaRPr>
              </a:p>
            </p:txBody>
          </p:sp>
        </p:grpSp>
        <p:sp>
          <p:nvSpPr>
            <p:cNvPr id="7" name="Freeform 6"/>
            <p:cNvSpPr>
              <a:spLocks noEditPoints="1"/>
            </p:cNvSpPr>
            <p:nvPr/>
          </p:nvSpPr>
          <p:spPr bwMode="auto">
            <a:xfrm>
              <a:off x="5694600" y="6035333"/>
              <a:ext cx="194213" cy="113025"/>
            </a:xfrm>
            <a:custGeom>
              <a:avLst/>
              <a:gdLst>
                <a:gd name="T0" fmla="*/ 107 w 165"/>
                <a:gd name="T1" fmla="*/ 104 h 104"/>
                <a:gd name="T2" fmla="*/ 124 w 165"/>
                <a:gd name="T3" fmla="*/ 104 h 104"/>
                <a:gd name="T4" fmla="*/ 124 w 165"/>
                <a:gd name="T5" fmla="*/ 45 h 104"/>
                <a:gd name="T6" fmla="*/ 107 w 165"/>
                <a:gd name="T7" fmla="*/ 61 h 104"/>
                <a:gd name="T8" fmla="*/ 107 w 165"/>
                <a:gd name="T9" fmla="*/ 104 h 104"/>
                <a:gd name="T10" fmla="*/ 132 w 165"/>
                <a:gd name="T11" fmla="*/ 104 h 104"/>
                <a:gd name="T12" fmla="*/ 149 w 165"/>
                <a:gd name="T13" fmla="*/ 104 h 104"/>
                <a:gd name="T14" fmla="*/ 149 w 165"/>
                <a:gd name="T15" fmla="*/ 22 h 104"/>
                <a:gd name="T16" fmla="*/ 132 w 165"/>
                <a:gd name="T17" fmla="*/ 38 h 104"/>
                <a:gd name="T18" fmla="*/ 132 w 165"/>
                <a:gd name="T19" fmla="*/ 104 h 104"/>
                <a:gd name="T20" fmla="*/ 161 w 165"/>
                <a:gd name="T21" fmla="*/ 0 h 104"/>
                <a:gd name="T22" fmla="*/ 164 w 165"/>
                <a:gd name="T23" fmla="*/ 4 h 104"/>
                <a:gd name="T24" fmla="*/ 164 w 165"/>
                <a:gd name="T25" fmla="*/ 5 h 104"/>
                <a:gd name="T26" fmla="*/ 161 w 165"/>
                <a:gd name="T27" fmla="*/ 15 h 104"/>
                <a:gd name="T28" fmla="*/ 161 w 165"/>
                <a:gd name="T29" fmla="*/ 16 h 104"/>
                <a:gd name="T30" fmla="*/ 156 w 165"/>
                <a:gd name="T31" fmla="*/ 17 h 104"/>
                <a:gd name="T32" fmla="*/ 155 w 165"/>
                <a:gd name="T33" fmla="*/ 17 h 104"/>
                <a:gd name="T34" fmla="*/ 153 w 165"/>
                <a:gd name="T35" fmla="*/ 14 h 104"/>
                <a:gd name="T36" fmla="*/ 103 w 165"/>
                <a:gd name="T37" fmla="*/ 61 h 104"/>
                <a:gd name="T38" fmla="*/ 87 w 165"/>
                <a:gd name="T39" fmla="*/ 44 h 104"/>
                <a:gd name="T40" fmla="*/ 74 w 165"/>
                <a:gd name="T41" fmla="*/ 30 h 104"/>
                <a:gd name="T42" fmla="*/ 3 w 165"/>
                <a:gd name="T43" fmla="*/ 96 h 104"/>
                <a:gd name="T44" fmla="*/ 0 w 165"/>
                <a:gd name="T45" fmla="*/ 93 h 104"/>
                <a:gd name="T46" fmla="*/ 74 w 165"/>
                <a:gd name="T47" fmla="*/ 24 h 104"/>
                <a:gd name="T48" fmla="*/ 87 w 165"/>
                <a:gd name="T49" fmla="*/ 37 h 104"/>
                <a:gd name="T50" fmla="*/ 103 w 165"/>
                <a:gd name="T51" fmla="*/ 55 h 104"/>
                <a:gd name="T52" fmla="*/ 150 w 165"/>
                <a:gd name="T53" fmla="*/ 11 h 104"/>
                <a:gd name="T54" fmla="*/ 148 w 165"/>
                <a:gd name="T55" fmla="*/ 9 h 104"/>
                <a:gd name="T56" fmla="*/ 147 w 165"/>
                <a:gd name="T57" fmla="*/ 8 h 104"/>
                <a:gd name="T58" fmla="*/ 149 w 165"/>
                <a:gd name="T59" fmla="*/ 3 h 104"/>
                <a:gd name="T60" fmla="*/ 150 w 165"/>
                <a:gd name="T61" fmla="*/ 3 h 104"/>
                <a:gd name="T62" fmla="*/ 160 w 165"/>
                <a:gd name="T63" fmla="*/ 1 h 104"/>
                <a:gd name="T64" fmla="*/ 161 w 165"/>
                <a:gd name="T65" fmla="*/ 0 h 104"/>
                <a:gd name="T66" fmla="*/ 7 w 165"/>
                <a:gd name="T67" fmla="*/ 104 h 104"/>
                <a:gd name="T68" fmla="*/ 24 w 165"/>
                <a:gd name="T69" fmla="*/ 104 h 104"/>
                <a:gd name="T70" fmla="*/ 24 w 165"/>
                <a:gd name="T71" fmla="*/ 81 h 104"/>
                <a:gd name="T72" fmla="*/ 7 w 165"/>
                <a:gd name="T73" fmla="*/ 97 h 104"/>
                <a:gd name="T74" fmla="*/ 7 w 165"/>
                <a:gd name="T75" fmla="*/ 104 h 104"/>
                <a:gd name="T76" fmla="*/ 32 w 165"/>
                <a:gd name="T77" fmla="*/ 104 h 104"/>
                <a:gd name="T78" fmla="*/ 49 w 165"/>
                <a:gd name="T79" fmla="*/ 104 h 104"/>
                <a:gd name="T80" fmla="*/ 49 w 165"/>
                <a:gd name="T81" fmla="*/ 58 h 104"/>
                <a:gd name="T82" fmla="*/ 32 w 165"/>
                <a:gd name="T83" fmla="*/ 74 h 104"/>
                <a:gd name="T84" fmla="*/ 32 w 165"/>
                <a:gd name="T85" fmla="*/ 104 h 104"/>
                <a:gd name="T86" fmla="*/ 57 w 165"/>
                <a:gd name="T87" fmla="*/ 50 h 104"/>
                <a:gd name="T88" fmla="*/ 57 w 165"/>
                <a:gd name="T89" fmla="*/ 104 h 104"/>
                <a:gd name="T90" fmla="*/ 74 w 165"/>
                <a:gd name="T91" fmla="*/ 104 h 104"/>
                <a:gd name="T92" fmla="*/ 74 w 165"/>
                <a:gd name="T93" fmla="*/ 34 h 104"/>
                <a:gd name="T94" fmla="*/ 74 w 165"/>
                <a:gd name="T95" fmla="*/ 34 h 104"/>
                <a:gd name="T96" fmla="*/ 57 w 165"/>
                <a:gd name="T97" fmla="*/ 50 h 104"/>
                <a:gd name="T98" fmla="*/ 82 w 165"/>
                <a:gd name="T99" fmla="*/ 43 h 104"/>
                <a:gd name="T100" fmla="*/ 82 w 165"/>
                <a:gd name="T101" fmla="*/ 104 h 104"/>
                <a:gd name="T102" fmla="*/ 87 w 165"/>
                <a:gd name="T103" fmla="*/ 104 h 104"/>
                <a:gd name="T104" fmla="*/ 99 w 165"/>
                <a:gd name="T105" fmla="*/ 104 h 104"/>
                <a:gd name="T106" fmla="*/ 99 w 165"/>
                <a:gd name="T107" fmla="*/ 61 h 104"/>
                <a:gd name="T108" fmla="*/ 87 w 165"/>
                <a:gd name="T109" fmla="*/ 48 h 104"/>
                <a:gd name="T110" fmla="*/ 82 w 165"/>
                <a:gd name="T111" fmla="*/ 4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5" h="104">
                  <a:moveTo>
                    <a:pt x="107" y="104"/>
                  </a:moveTo>
                  <a:cubicBezTo>
                    <a:pt x="124" y="104"/>
                    <a:pt x="124" y="104"/>
                    <a:pt x="124" y="104"/>
                  </a:cubicBezTo>
                  <a:cubicBezTo>
                    <a:pt x="124" y="45"/>
                    <a:pt x="124" y="45"/>
                    <a:pt x="124" y="45"/>
                  </a:cubicBezTo>
                  <a:cubicBezTo>
                    <a:pt x="107" y="61"/>
                    <a:pt x="107" y="61"/>
                    <a:pt x="107" y="61"/>
                  </a:cubicBezTo>
                  <a:cubicBezTo>
                    <a:pt x="107" y="104"/>
                    <a:pt x="107" y="104"/>
                    <a:pt x="107" y="104"/>
                  </a:cubicBezTo>
                  <a:close/>
                  <a:moveTo>
                    <a:pt x="132" y="104"/>
                  </a:moveTo>
                  <a:cubicBezTo>
                    <a:pt x="149" y="104"/>
                    <a:pt x="149" y="104"/>
                    <a:pt x="149" y="104"/>
                  </a:cubicBezTo>
                  <a:cubicBezTo>
                    <a:pt x="149" y="22"/>
                    <a:pt x="149" y="22"/>
                    <a:pt x="149" y="22"/>
                  </a:cubicBezTo>
                  <a:cubicBezTo>
                    <a:pt x="132" y="38"/>
                    <a:pt x="132" y="38"/>
                    <a:pt x="132" y="38"/>
                  </a:cubicBezTo>
                  <a:cubicBezTo>
                    <a:pt x="132" y="104"/>
                    <a:pt x="132" y="104"/>
                    <a:pt x="132" y="104"/>
                  </a:cubicBezTo>
                  <a:close/>
                  <a:moveTo>
                    <a:pt x="161" y="0"/>
                  </a:moveTo>
                  <a:cubicBezTo>
                    <a:pt x="164" y="0"/>
                    <a:pt x="165" y="2"/>
                    <a:pt x="164" y="4"/>
                  </a:cubicBezTo>
                  <a:cubicBezTo>
                    <a:pt x="164" y="5"/>
                    <a:pt x="164" y="5"/>
                    <a:pt x="164" y="5"/>
                  </a:cubicBezTo>
                  <a:cubicBezTo>
                    <a:pt x="163" y="8"/>
                    <a:pt x="162" y="12"/>
                    <a:pt x="161" y="15"/>
                  </a:cubicBezTo>
                  <a:cubicBezTo>
                    <a:pt x="161" y="16"/>
                    <a:pt x="161" y="16"/>
                    <a:pt x="161" y="16"/>
                  </a:cubicBezTo>
                  <a:cubicBezTo>
                    <a:pt x="160" y="19"/>
                    <a:pt x="158" y="19"/>
                    <a:pt x="156" y="17"/>
                  </a:cubicBezTo>
                  <a:cubicBezTo>
                    <a:pt x="155" y="17"/>
                    <a:pt x="155" y="17"/>
                    <a:pt x="155" y="17"/>
                  </a:cubicBezTo>
                  <a:cubicBezTo>
                    <a:pt x="154" y="16"/>
                    <a:pt x="154" y="15"/>
                    <a:pt x="153" y="14"/>
                  </a:cubicBezTo>
                  <a:cubicBezTo>
                    <a:pt x="103" y="61"/>
                    <a:pt x="103" y="61"/>
                    <a:pt x="103" y="61"/>
                  </a:cubicBezTo>
                  <a:cubicBezTo>
                    <a:pt x="87" y="44"/>
                    <a:pt x="87" y="44"/>
                    <a:pt x="87" y="44"/>
                  </a:cubicBezTo>
                  <a:cubicBezTo>
                    <a:pt x="74" y="30"/>
                    <a:pt x="74" y="30"/>
                    <a:pt x="74" y="30"/>
                  </a:cubicBezTo>
                  <a:cubicBezTo>
                    <a:pt x="3" y="96"/>
                    <a:pt x="3" y="96"/>
                    <a:pt x="3" y="96"/>
                  </a:cubicBezTo>
                  <a:cubicBezTo>
                    <a:pt x="0" y="93"/>
                    <a:pt x="0" y="93"/>
                    <a:pt x="0" y="93"/>
                  </a:cubicBezTo>
                  <a:cubicBezTo>
                    <a:pt x="74" y="24"/>
                    <a:pt x="74" y="24"/>
                    <a:pt x="74" y="24"/>
                  </a:cubicBezTo>
                  <a:cubicBezTo>
                    <a:pt x="87" y="37"/>
                    <a:pt x="87" y="37"/>
                    <a:pt x="87" y="37"/>
                  </a:cubicBezTo>
                  <a:cubicBezTo>
                    <a:pt x="103" y="55"/>
                    <a:pt x="103" y="55"/>
                    <a:pt x="103" y="55"/>
                  </a:cubicBezTo>
                  <a:cubicBezTo>
                    <a:pt x="150" y="11"/>
                    <a:pt x="150" y="11"/>
                    <a:pt x="150" y="11"/>
                  </a:cubicBezTo>
                  <a:cubicBezTo>
                    <a:pt x="149" y="10"/>
                    <a:pt x="148" y="9"/>
                    <a:pt x="148" y="9"/>
                  </a:cubicBezTo>
                  <a:cubicBezTo>
                    <a:pt x="147" y="8"/>
                    <a:pt x="147" y="8"/>
                    <a:pt x="147" y="8"/>
                  </a:cubicBezTo>
                  <a:cubicBezTo>
                    <a:pt x="145" y="6"/>
                    <a:pt x="146" y="4"/>
                    <a:pt x="149" y="3"/>
                  </a:cubicBezTo>
                  <a:cubicBezTo>
                    <a:pt x="150" y="3"/>
                    <a:pt x="150" y="3"/>
                    <a:pt x="150" y="3"/>
                  </a:cubicBezTo>
                  <a:cubicBezTo>
                    <a:pt x="152" y="2"/>
                    <a:pt x="157" y="1"/>
                    <a:pt x="160" y="1"/>
                  </a:cubicBezTo>
                  <a:cubicBezTo>
                    <a:pt x="161" y="0"/>
                    <a:pt x="161" y="0"/>
                    <a:pt x="161" y="0"/>
                  </a:cubicBezTo>
                  <a:close/>
                  <a:moveTo>
                    <a:pt x="7" y="104"/>
                  </a:moveTo>
                  <a:cubicBezTo>
                    <a:pt x="24" y="104"/>
                    <a:pt x="24" y="104"/>
                    <a:pt x="24" y="104"/>
                  </a:cubicBezTo>
                  <a:cubicBezTo>
                    <a:pt x="24" y="81"/>
                    <a:pt x="24" y="81"/>
                    <a:pt x="24" y="81"/>
                  </a:cubicBezTo>
                  <a:cubicBezTo>
                    <a:pt x="7" y="97"/>
                    <a:pt x="7" y="97"/>
                    <a:pt x="7" y="97"/>
                  </a:cubicBezTo>
                  <a:cubicBezTo>
                    <a:pt x="7" y="104"/>
                    <a:pt x="7" y="104"/>
                    <a:pt x="7" y="104"/>
                  </a:cubicBezTo>
                  <a:close/>
                  <a:moveTo>
                    <a:pt x="32" y="104"/>
                  </a:moveTo>
                  <a:cubicBezTo>
                    <a:pt x="49" y="104"/>
                    <a:pt x="49" y="104"/>
                    <a:pt x="49" y="104"/>
                  </a:cubicBezTo>
                  <a:cubicBezTo>
                    <a:pt x="49" y="58"/>
                    <a:pt x="49" y="58"/>
                    <a:pt x="49" y="58"/>
                  </a:cubicBezTo>
                  <a:cubicBezTo>
                    <a:pt x="32" y="74"/>
                    <a:pt x="32" y="74"/>
                    <a:pt x="32" y="74"/>
                  </a:cubicBezTo>
                  <a:cubicBezTo>
                    <a:pt x="32" y="104"/>
                    <a:pt x="32" y="104"/>
                    <a:pt x="32" y="104"/>
                  </a:cubicBezTo>
                  <a:close/>
                  <a:moveTo>
                    <a:pt x="57" y="50"/>
                  </a:moveTo>
                  <a:cubicBezTo>
                    <a:pt x="57" y="104"/>
                    <a:pt x="57" y="104"/>
                    <a:pt x="57" y="104"/>
                  </a:cubicBezTo>
                  <a:cubicBezTo>
                    <a:pt x="74" y="104"/>
                    <a:pt x="74" y="104"/>
                    <a:pt x="74" y="104"/>
                  </a:cubicBezTo>
                  <a:cubicBezTo>
                    <a:pt x="74" y="34"/>
                    <a:pt x="74" y="34"/>
                    <a:pt x="74" y="34"/>
                  </a:cubicBezTo>
                  <a:cubicBezTo>
                    <a:pt x="74" y="34"/>
                    <a:pt x="74" y="34"/>
                    <a:pt x="74" y="34"/>
                  </a:cubicBezTo>
                  <a:cubicBezTo>
                    <a:pt x="57" y="50"/>
                    <a:pt x="57" y="50"/>
                    <a:pt x="57" y="50"/>
                  </a:cubicBezTo>
                  <a:close/>
                  <a:moveTo>
                    <a:pt x="82" y="43"/>
                  </a:moveTo>
                  <a:cubicBezTo>
                    <a:pt x="82" y="104"/>
                    <a:pt x="82" y="104"/>
                    <a:pt x="82" y="104"/>
                  </a:cubicBezTo>
                  <a:cubicBezTo>
                    <a:pt x="87" y="104"/>
                    <a:pt x="87" y="104"/>
                    <a:pt x="87" y="104"/>
                  </a:cubicBezTo>
                  <a:cubicBezTo>
                    <a:pt x="99" y="104"/>
                    <a:pt x="99" y="104"/>
                    <a:pt x="99" y="104"/>
                  </a:cubicBezTo>
                  <a:cubicBezTo>
                    <a:pt x="99" y="61"/>
                    <a:pt x="99" y="61"/>
                    <a:pt x="99" y="61"/>
                  </a:cubicBezTo>
                  <a:cubicBezTo>
                    <a:pt x="87" y="48"/>
                    <a:pt x="87" y="48"/>
                    <a:pt x="87" y="48"/>
                  </a:cubicBezTo>
                  <a:lnTo>
                    <a:pt x="82" y="43"/>
                  </a:lnTo>
                  <a:close/>
                </a:path>
              </a:pathLst>
            </a:custGeom>
            <a:grpFill/>
            <a:ln>
              <a:noFill/>
            </a:ln>
          </p:spPr>
          <p:txBody>
            <a:bodyPr/>
            <a:lstStyle/>
            <a:p>
              <a:pPr>
                <a:defRPr/>
              </a:pPr>
              <a:endParaRPr lang="zh-CN" altLang="en-US" b="0"/>
            </a:p>
          </p:txBody>
        </p:sp>
      </p:grpSp>
      <p:grpSp>
        <p:nvGrpSpPr>
          <p:cNvPr id="16" name="组合 73"/>
          <p:cNvGrpSpPr/>
          <p:nvPr/>
        </p:nvGrpSpPr>
        <p:grpSpPr bwMode="auto">
          <a:xfrm>
            <a:off x="7019925" y="4587875"/>
            <a:ext cx="306388" cy="304800"/>
            <a:chOff x="4299766" y="5946187"/>
            <a:chExt cx="305647" cy="305644"/>
          </a:xfrm>
          <a:solidFill>
            <a:schemeClr val="accent1"/>
          </a:solidFill>
        </p:grpSpPr>
        <p:grpSp>
          <p:nvGrpSpPr>
            <p:cNvPr id="17" name="组合 74"/>
            <p:cNvGrpSpPr/>
            <p:nvPr/>
          </p:nvGrpSpPr>
          <p:grpSpPr bwMode="auto">
            <a:xfrm>
              <a:off x="4299766" y="5946187"/>
              <a:ext cx="305647" cy="305644"/>
              <a:chOff x="1517330" y="1125257"/>
              <a:chExt cx="2204282" cy="2204282"/>
            </a:xfrm>
            <a:grpFill/>
          </p:grpSpPr>
          <p:sp>
            <p:nvSpPr>
              <p:cNvPr id="77" name="椭圆 76"/>
              <p:cNvSpPr/>
              <p:nvPr/>
            </p:nvSpPr>
            <p:spPr>
              <a:xfrm>
                <a:off x="1517330" y="1125257"/>
                <a:ext cx="2204282" cy="2204282"/>
              </a:xfrm>
              <a:prstGeom prst="ellipse">
                <a:avLst/>
              </a:prstGeom>
              <a:grp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78" name="椭圆 77"/>
              <p:cNvSpPr>
                <a:spLocks noChangeArrowheads="1"/>
              </p:cNvSpPr>
              <p:nvPr/>
            </p:nvSpPr>
            <p:spPr bwMode="auto">
              <a:xfrm>
                <a:off x="1722911" y="1331908"/>
                <a:ext cx="1793120" cy="1790979"/>
              </a:xfrm>
              <a:prstGeom prst="ellipse">
                <a:avLst/>
              </a:prstGeom>
              <a:grpFill/>
              <a:ln w="25400" algn="ctr">
                <a:noFill/>
                <a:round/>
              </a:ln>
            </p:spPr>
            <p:txBody>
              <a:bodyPr anchor="ctr"/>
              <a:lstStyle/>
              <a:p>
                <a:pPr algn="ctr">
                  <a:defRPr/>
                </a:pPr>
                <a:endParaRPr lang="zh-CN" altLang="en-US" b="0">
                  <a:latin typeface="+mn-lt"/>
                  <a:ea typeface="+mn-ea"/>
                </a:endParaRPr>
              </a:p>
            </p:txBody>
          </p:sp>
        </p:grpSp>
        <p:sp>
          <p:nvSpPr>
            <p:cNvPr id="76" name="Freeform 45"/>
            <p:cNvSpPr>
              <a:spLocks noEditPoints="1"/>
            </p:cNvSpPr>
            <p:nvPr/>
          </p:nvSpPr>
          <p:spPr bwMode="auto">
            <a:xfrm>
              <a:off x="4382116" y="6022598"/>
              <a:ext cx="140946" cy="146454"/>
            </a:xfrm>
            <a:custGeom>
              <a:avLst/>
              <a:gdLst>
                <a:gd name="T0" fmla="*/ 40 w 46"/>
                <a:gd name="T1" fmla="*/ 28 h 51"/>
                <a:gd name="T2" fmla="*/ 35 w 46"/>
                <a:gd name="T3" fmla="*/ 41 h 51"/>
                <a:gd name="T4" fmla="*/ 34 w 46"/>
                <a:gd name="T5" fmla="*/ 34 h 51"/>
                <a:gd name="T6" fmla="*/ 29 w 46"/>
                <a:gd name="T7" fmla="*/ 30 h 51"/>
                <a:gd name="T8" fmla="*/ 29 w 46"/>
                <a:gd name="T9" fmla="*/ 30 h 51"/>
                <a:gd name="T10" fmla="*/ 27 w 46"/>
                <a:gd name="T11" fmla="*/ 30 h 51"/>
                <a:gd name="T12" fmla="*/ 25 w 46"/>
                <a:gd name="T13" fmla="*/ 35 h 51"/>
                <a:gd name="T14" fmla="*/ 24 w 46"/>
                <a:gd name="T15" fmla="*/ 38 h 51"/>
                <a:gd name="T16" fmla="*/ 24 w 46"/>
                <a:gd name="T17" fmla="*/ 32 h 51"/>
                <a:gd name="T18" fmla="*/ 24 w 46"/>
                <a:gd name="T19" fmla="*/ 31 h 51"/>
                <a:gd name="T20" fmla="*/ 23 w 46"/>
                <a:gd name="T21" fmla="*/ 30 h 51"/>
                <a:gd name="T22" fmla="*/ 22 w 46"/>
                <a:gd name="T23" fmla="*/ 31 h 51"/>
                <a:gd name="T24" fmla="*/ 22 w 46"/>
                <a:gd name="T25" fmla="*/ 32 h 51"/>
                <a:gd name="T26" fmla="*/ 21 w 46"/>
                <a:gd name="T27" fmla="*/ 38 h 51"/>
                <a:gd name="T28" fmla="*/ 20 w 46"/>
                <a:gd name="T29" fmla="*/ 35 h 51"/>
                <a:gd name="T30" fmla="*/ 19 w 46"/>
                <a:gd name="T31" fmla="*/ 30 h 51"/>
                <a:gd name="T32" fmla="*/ 15 w 46"/>
                <a:gd name="T33" fmla="*/ 30 h 51"/>
                <a:gd name="T34" fmla="*/ 15 w 46"/>
                <a:gd name="T35" fmla="*/ 30 h 51"/>
                <a:gd name="T36" fmla="*/ 11 w 46"/>
                <a:gd name="T37" fmla="*/ 34 h 51"/>
                <a:gd name="T38" fmla="*/ 10 w 46"/>
                <a:gd name="T39" fmla="*/ 41 h 51"/>
                <a:gd name="T40" fmla="*/ 5 w 46"/>
                <a:gd name="T41" fmla="*/ 28 h 51"/>
                <a:gd name="T42" fmla="*/ 23 w 46"/>
                <a:gd name="T43" fmla="*/ 11 h 51"/>
                <a:gd name="T44" fmla="*/ 23 w 46"/>
                <a:gd name="T45" fmla="*/ 14 h 51"/>
                <a:gd name="T46" fmla="*/ 25 w 46"/>
                <a:gd name="T47" fmla="*/ 15 h 51"/>
                <a:gd name="T48" fmla="*/ 28 w 46"/>
                <a:gd name="T49" fmla="*/ 13 h 51"/>
                <a:gd name="T50" fmla="*/ 32 w 46"/>
                <a:gd name="T51" fmla="*/ 11 h 51"/>
                <a:gd name="T52" fmla="*/ 34 w 46"/>
                <a:gd name="T53" fmla="*/ 9 h 51"/>
                <a:gd name="T54" fmla="*/ 34 w 46"/>
                <a:gd name="T55" fmla="*/ 7 h 51"/>
                <a:gd name="T56" fmla="*/ 32 w 46"/>
                <a:gd name="T57" fmla="*/ 5 h 51"/>
                <a:gd name="T58" fmla="*/ 28 w 46"/>
                <a:gd name="T59" fmla="*/ 3 h 51"/>
                <a:gd name="T60" fmla="*/ 25 w 46"/>
                <a:gd name="T61" fmla="*/ 1 h 51"/>
                <a:gd name="T62" fmla="*/ 23 w 46"/>
                <a:gd name="T63" fmla="*/ 2 h 51"/>
                <a:gd name="T64" fmla="*/ 23 w 46"/>
                <a:gd name="T65" fmla="*/ 5 h 51"/>
                <a:gd name="T66" fmla="*/ 0 w 46"/>
                <a:gd name="T67" fmla="*/ 28 h 51"/>
                <a:gd name="T68" fmla="*/ 23 w 46"/>
                <a:gd name="T69" fmla="*/ 51 h 51"/>
                <a:gd name="T70" fmla="*/ 46 w 46"/>
                <a:gd name="T71" fmla="*/ 28 h 51"/>
                <a:gd name="T72" fmla="*/ 40 w 46"/>
                <a:gd name="T73" fmla="*/ 28 h 51"/>
                <a:gd name="T74" fmla="*/ 23 w 46"/>
                <a:gd name="T75" fmla="*/ 19 h 51"/>
                <a:gd name="T76" fmla="*/ 28 w 46"/>
                <a:gd name="T77" fmla="*/ 24 h 51"/>
                <a:gd name="T78" fmla="*/ 23 w 46"/>
                <a:gd name="T79" fmla="*/ 29 h 51"/>
                <a:gd name="T80" fmla="*/ 17 w 46"/>
                <a:gd name="T81" fmla="*/ 24 h 51"/>
                <a:gd name="T82" fmla="*/ 23 w 46"/>
                <a:gd name="T83" fmla="*/ 19 h 51"/>
                <a:gd name="T84" fmla="*/ 30 w 46"/>
                <a:gd name="T85" fmla="*/ 37 h 51"/>
                <a:gd name="T86" fmla="*/ 30 w 46"/>
                <a:gd name="T87" fmla="*/ 37 h 51"/>
                <a:gd name="T88" fmla="*/ 30 w 46"/>
                <a:gd name="T89" fmla="*/ 37 h 51"/>
                <a:gd name="T90" fmla="*/ 30 w 46"/>
                <a:gd name="T91" fmla="*/ 44 h 51"/>
                <a:gd name="T92" fmla="*/ 30 w 46"/>
                <a:gd name="T93" fmla="*/ 44 h 51"/>
                <a:gd name="T94" fmla="*/ 29 w 46"/>
                <a:gd name="T95" fmla="*/ 37 h 51"/>
                <a:gd name="T96" fmla="*/ 30 w 46"/>
                <a:gd name="T97" fmla="*/ 37 h 51"/>
                <a:gd name="T98" fmla="*/ 15 w 46"/>
                <a:gd name="T99" fmla="*/ 37 h 51"/>
                <a:gd name="T100" fmla="*/ 15 w 46"/>
                <a:gd name="T101" fmla="*/ 37 h 51"/>
                <a:gd name="T102" fmla="*/ 15 w 46"/>
                <a:gd name="T103" fmla="*/ 44 h 51"/>
                <a:gd name="T104" fmla="*/ 14 w 46"/>
                <a:gd name="T105" fmla="*/ 44 h 51"/>
                <a:gd name="T106" fmla="*/ 14 w 46"/>
                <a:gd name="T107" fmla="*/ 37 h 51"/>
                <a:gd name="T108" fmla="*/ 15 w 46"/>
                <a:gd name="T109" fmla="*/ 3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grpFill/>
            <a:ln>
              <a:noFill/>
            </a:ln>
          </p:spPr>
          <p:txBody>
            <a:bodyPr lIns="81015" tIns="40507" rIns="81015" bIns="40507"/>
            <a:lstStyle/>
            <a:p>
              <a:pPr>
                <a:defRPr/>
              </a:pPr>
              <a:endParaRPr lang="zh-CN" altLang="en-US" b="0"/>
            </a:p>
          </p:txBody>
        </p:sp>
      </p:grpSp>
      <p:grpSp>
        <p:nvGrpSpPr>
          <p:cNvPr id="18" name="组合 78"/>
          <p:cNvGrpSpPr/>
          <p:nvPr/>
        </p:nvGrpSpPr>
        <p:grpSpPr bwMode="auto">
          <a:xfrm>
            <a:off x="7451725" y="4587875"/>
            <a:ext cx="304800" cy="304800"/>
            <a:chOff x="4740390" y="5946187"/>
            <a:chExt cx="305647" cy="305644"/>
          </a:xfrm>
          <a:solidFill>
            <a:schemeClr val="accent1"/>
          </a:solidFill>
        </p:grpSpPr>
        <p:grpSp>
          <p:nvGrpSpPr>
            <p:cNvPr id="19" name="组合 79"/>
            <p:cNvGrpSpPr/>
            <p:nvPr/>
          </p:nvGrpSpPr>
          <p:grpSpPr bwMode="auto">
            <a:xfrm>
              <a:off x="4740390" y="5946187"/>
              <a:ext cx="305647" cy="305644"/>
              <a:chOff x="1517330" y="1125257"/>
              <a:chExt cx="2204282" cy="2204282"/>
            </a:xfrm>
            <a:grpFill/>
          </p:grpSpPr>
          <p:sp>
            <p:nvSpPr>
              <p:cNvPr id="82" name="椭圆 81"/>
              <p:cNvSpPr/>
              <p:nvPr/>
            </p:nvSpPr>
            <p:spPr>
              <a:xfrm>
                <a:off x="1517330" y="1125257"/>
                <a:ext cx="2204282" cy="2204282"/>
              </a:xfrm>
              <a:prstGeom prst="ellipse">
                <a:avLst/>
              </a:prstGeom>
              <a:grpFill/>
              <a:ln w="12700">
                <a:solidFill>
                  <a:schemeClr val="bg1"/>
                </a:solidFill>
              </a:ln>
              <a:effectLst>
                <a:outerShdw blurRad="165100" dist="139700" dir="7800000" sx="74000" sy="74000" algn="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0"/>
              </a:p>
            </p:txBody>
          </p:sp>
          <p:sp>
            <p:nvSpPr>
              <p:cNvPr id="83" name="椭圆 82"/>
              <p:cNvSpPr>
                <a:spLocks noChangeArrowheads="1"/>
              </p:cNvSpPr>
              <p:nvPr/>
            </p:nvSpPr>
            <p:spPr bwMode="auto">
              <a:xfrm>
                <a:off x="1723981" y="1331908"/>
                <a:ext cx="1790979" cy="1790979"/>
              </a:xfrm>
              <a:prstGeom prst="ellipse">
                <a:avLst/>
              </a:prstGeom>
              <a:grpFill/>
              <a:ln w="25400" algn="ctr">
                <a:noFill/>
                <a:round/>
              </a:ln>
            </p:spPr>
            <p:txBody>
              <a:bodyPr anchor="ctr"/>
              <a:lstStyle/>
              <a:p>
                <a:pPr algn="ctr">
                  <a:defRPr/>
                </a:pPr>
                <a:endParaRPr lang="zh-CN" altLang="en-US" b="0">
                  <a:latin typeface="+mn-lt"/>
                  <a:ea typeface="+mn-ea"/>
                </a:endParaRPr>
              </a:p>
            </p:txBody>
          </p:sp>
        </p:grpSp>
        <p:sp>
          <p:nvSpPr>
            <p:cNvPr id="81" name="Freeform 39"/>
            <p:cNvSpPr>
              <a:spLocks noEditPoints="1"/>
            </p:cNvSpPr>
            <p:nvPr/>
          </p:nvSpPr>
          <p:spPr bwMode="auto">
            <a:xfrm>
              <a:off x="4815210" y="6022598"/>
              <a:ext cx="156007" cy="144863"/>
            </a:xfrm>
            <a:custGeom>
              <a:avLst/>
              <a:gdLst>
                <a:gd name="T0" fmla="*/ 43 w 57"/>
                <a:gd name="T1" fmla="*/ 9 h 58"/>
                <a:gd name="T2" fmla="*/ 4 w 57"/>
                <a:gd name="T3" fmla="*/ 22 h 58"/>
                <a:gd name="T4" fmla="*/ 5 w 57"/>
                <a:gd name="T5" fmla="*/ 25 h 58"/>
                <a:gd name="T6" fmla="*/ 6 w 57"/>
                <a:gd name="T7" fmla="*/ 30 h 58"/>
                <a:gd name="T8" fmla="*/ 7 w 57"/>
                <a:gd name="T9" fmla="*/ 35 h 58"/>
                <a:gd name="T10" fmla="*/ 10 w 57"/>
                <a:gd name="T11" fmla="*/ 39 h 58"/>
                <a:gd name="T12" fmla="*/ 12 w 57"/>
                <a:gd name="T13" fmla="*/ 41 h 58"/>
                <a:gd name="T14" fmla="*/ 13 w 57"/>
                <a:gd name="T15" fmla="*/ 49 h 58"/>
                <a:gd name="T16" fmla="*/ 16 w 57"/>
                <a:gd name="T17" fmla="*/ 52 h 58"/>
                <a:gd name="T18" fmla="*/ 17 w 57"/>
                <a:gd name="T19" fmla="*/ 51 h 58"/>
                <a:gd name="T20" fmla="*/ 18 w 57"/>
                <a:gd name="T21" fmla="*/ 47 h 58"/>
                <a:gd name="T22" fmla="*/ 20 w 57"/>
                <a:gd name="T23" fmla="*/ 41 h 58"/>
                <a:gd name="T24" fmla="*/ 24 w 57"/>
                <a:gd name="T25" fmla="*/ 36 h 58"/>
                <a:gd name="T26" fmla="*/ 26 w 57"/>
                <a:gd name="T27" fmla="*/ 33 h 58"/>
                <a:gd name="T28" fmla="*/ 22 w 57"/>
                <a:gd name="T29" fmla="*/ 30 h 58"/>
                <a:gd name="T30" fmla="*/ 19 w 57"/>
                <a:gd name="T31" fmla="*/ 29 h 58"/>
                <a:gd name="T32" fmla="*/ 16 w 57"/>
                <a:gd name="T33" fmla="*/ 26 h 58"/>
                <a:gd name="T34" fmla="*/ 12 w 57"/>
                <a:gd name="T35" fmla="*/ 24 h 58"/>
                <a:gd name="T36" fmla="*/ 8 w 57"/>
                <a:gd name="T37" fmla="*/ 24 h 58"/>
                <a:gd name="T38" fmla="*/ 6 w 57"/>
                <a:gd name="T39" fmla="*/ 22 h 58"/>
                <a:gd name="T40" fmla="*/ 6 w 57"/>
                <a:gd name="T41" fmla="*/ 18 h 58"/>
                <a:gd name="T42" fmla="*/ 4 w 57"/>
                <a:gd name="T43" fmla="*/ 19 h 58"/>
                <a:gd name="T44" fmla="*/ 6 w 57"/>
                <a:gd name="T45" fmla="*/ 15 h 58"/>
                <a:gd name="T46" fmla="*/ 9 w 57"/>
                <a:gd name="T47" fmla="*/ 15 h 58"/>
                <a:gd name="T48" fmla="*/ 11 w 57"/>
                <a:gd name="T49" fmla="*/ 13 h 58"/>
                <a:gd name="T50" fmla="*/ 15 w 57"/>
                <a:gd name="T51" fmla="*/ 9 h 58"/>
                <a:gd name="T52" fmla="*/ 16 w 57"/>
                <a:gd name="T53" fmla="*/ 8 h 58"/>
                <a:gd name="T54" fmla="*/ 21 w 57"/>
                <a:gd name="T55" fmla="*/ 6 h 58"/>
                <a:gd name="T56" fmla="*/ 17 w 57"/>
                <a:gd name="T57" fmla="*/ 4 h 58"/>
                <a:gd name="T58" fmla="*/ 16 w 57"/>
                <a:gd name="T59" fmla="*/ 4 h 58"/>
                <a:gd name="T60" fmla="*/ 24 w 57"/>
                <a:gd name="T61" fmla="*/ 1 h 58"/>
                <a:gd name="T62" fmla="*/ 27 w 57"/>
                <a:gd name="T63" fmla="*/ 3 h 58"/>
                <a:gd name="T64" fmla="*/ 41 w 57"/>
                <a:gd name="T65" fmla="*/ 3 h 58"/>
                <a:gd name="T66" fmla="*/ 39 w 57"/>
                <a:gd name="T67" fmla="*/ 6 h 58"/>
                <a:gd name="T68" fmla="*/ 42 w 57"/>
                <a:gd name="T69" fmla="*/ 10 h 58"/>
                <a:gd name="T70" fmla="*/ 44 w 57"/>
                <a:gd name="T71" fmla="*/ 10 h 58"/>
                <a:gd name="T72" fmla="*/ 46 w 57"/>
                <a:gd name="T73" fmla="*/ 9 h 58"/>
                <a:gd name="T74" fmla="*/ 48 w 57"/>
                <a:gd name="T75" fmla="*/ 12 h 58"/>
                <a:gd name="T76" fmla="*/ 50 w 57"/>
                <a:gd name="T77" fmla="*/ 13 h 58"/>
                <a:gd name="T78" fmla="*/ 47 w 57"/>
                <a:gd name="T79" fmla="*/ 14 h 58"/>
                <a:gd name="T80" fmla="*/ 44 w 57"/>
                <a:gd name="T81" fmla="*/ 12 h 58"/>
                <a:gd name="T82" fmla="*/ 40 w 57"/>
                <a:gd name="T83" fmla="*/ 12 h 58"/>
                <a:gd name="T84" fmla="*/ 36 w 57"/>
                <a:gd name="T85" fmla="*/ 15 h 58"/>
                <a:gd name="T86" fmla="*/ 34 w 57"/>
                <a:gd name="T87" fmla="*/ 20 h 58"/>
                <a:gd name="T88" fmla="*/ 36 w 57"/>
                <a:gd name="T89" fmla="*/ 25 h 58"/>
                <a:gd name="T90" fmla="*/ 40 w 57"/>
                <a:gd name="T91" fmla="*/ 27 h 58"/>
                <a:gd name="T92" fmla="*/ 45 w 57"/>
                <a:gd name="T93" fmla="*/ 27 h 58"/>
                <a:gd name="T94" fmla="*/ 47 w 57"/>
                <a:gd name="T95" fmla="*/ 30 h 58"/>
                <a:gd name="T96" fmla="*/ 47 w 57"/>
                <a:gd name="T97" fmla="*/ 35 h 58"/>
                <a:gd name="T98" fmla="*/ 47 w 57"/>
                <a:gd name="T99" fmla="*/ 40 h 58"/>
                <a:gd name="T100" fmla="*/ 50 w 57"/>
                <a:gd name="T101" fmla="*/ 45 h 58"/>
                <a:gd name="T102" fmla="*/ 53 w 57"/>
                <a:gd name="T103" fmla="*/ 41 h 58"/>
                <a:gd name="T104" fmla="*/ 56 w 57"/>
                <a:gd name="T105" fmla="*/ 34 h 58"/>
                <a:gd name="T106" fmla="*/ 56 w 57"/>
                <a:gd name="T107" fmla="*/ 26 h 58"/>
                <a:gd name="T108" fmla="*/ 54 w 57"/>
                <a:gd name="T109" fmla="*/ 19 h 58"/>
                <a:gd name="T110" fmla="*/ 52 w 57"/>
                <a:gd name="T111" fmla="*/ 16 h 58"/>
                <a:gd name="T112" fmla="*/ 55 w 57"/>
                <a:gd name="T113" fmla="*/ 20 h 58"/>
                <a:gd name="T114" fmla="*/ 39 w 57"/>
                <a:gd name="T115" fmla="*/ 5 h 58"/>
                <a:gd name="T116" fmla="*/ 37 w 57"/>
                <a:gd name="T117" fmla="*/ 3 h 58"/>
                <a:gd name="T118" fmla="*/ 38 w 57"/>
                <a:gd name="T119" fmla="*/ 5 h 58"/>
                <a:gd name="T120" fmla="*/ 36 w 57"/>
                <a:gd name="T121" fmla="*/ 2 h 58"/>
                <a:gd name="T122" fmla="*/ 54 w 57"/>
                <a:gd name="T123" fmla="*/ 4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grpFill/>
            <a:ln>
              <a:noFill/>
            </a:ln>
          </p:spPr>
          <p:txBody>
            <a:bodyPr lIns="81015" tIns="40507" rIns="81015" bIns="40507"/>
            <a:lstStyle/>
            <a:p>
              <a:pPr>
                <a:defRPr/>
              </a:pPr>
              <a:endParaRPr lang="zh-CN" altLang="en-US" b="0"/>
            </a:p>
          </p:txBody>
        </p:sp>
      </p:grpSp>
      <p:grpSp>
        <p:nvGrpSpPr>
          <p:cNvPr id="20" name="组合 45"/>
          <p:cNvGrpSpPr/>
          <p:nvPr/>
        </p:nvGrpSpPr>
        <p:grpSpPr>
          <a:xfrm>
            <a:off x="913496" y="3758244"/>
            <a:ext cx="716432" cy="716432"/>
            <a:chOff x="304800" y="673100"/>
            <a:chExt cx="4000500" cy="4000500"/>
          </a:xfrm>
          <a:effectLst>
            <a:outerShdw blurRad="444500" dist="254000" dir="8100000" algn="tr" rotWithShape="0">
              <a:prstClr val="black">
                <a:alpha val="50000"/>
              </a:prstClr>
            </a:outerShdw>
          </a:effectLst>
        </p:grpSpPr>
        <p:sp>
          <p:nvSpPr>
            <p:cNvPr id="47"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grpSp>
        <p:nvGrpSpPr>
          <p:cNvPr id="21" name="组合 63"/>
          <p:cNvGrpSpPr/>
          <p:nvPr/>
        </p:nvGrpSpPr>
        <p:grpSpPr>
          <a:xfrm>
            <a:off x="1423029" y="3324333"/>
            <a:ext cx="633026" cy="632949"/>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b="0" kern="0">
                <a:solidFill>
                  <a:sysClr val="windowText" lastClr="000000"/>
                </a:solidFill>
                <a:latin typeface="Calibri" panose="020F0502020204030204"/>
                <a:ea typeface="宋体" panose="02010600030101010101" pitchFamily="2" charset="-122"/>
              </a:endParaRPr>
            </a:p>
          </p:txBody>
        </p:sp>
      </p:grpSp>
      <p:sp>
        <p:nvSpPr>
          <p:cNvPr id="52" name="TextBox 51"/>
          <p:cNvSpPr txBox="1"/>
          <p:nvPr/>
        </p:nvSpPr>
        <p:spPr>
          <a:xfrm>
            <a:off x="4860031" y="2071684"/>
            <a:ext cx="2242443" cy="584775"/>
          </a:xfrm>
          <a:prstGeom prst="rect">
            <a:avLst/>
          </a:prstGeom>
          <a:noFill/>
        </p:spPr>
        <p:txBody>
          <a:bodyPr wrap="square" lIns="0" tIns="0" rIns="0" bIns="0" rtlCol="0">
            <a:spAutoFit/>
          </a:bodyPr>
          <a:lstStyle/>
          <a:p>
            <a:r>
              <a:rPr lang="zh-CN" altLang="en-US" sz="3800" b="1" dirty="0" smtClean="0">
                <a:solidFill>
                  <a:srgbClr val="FCFCFC"/>
                </a:solidFill>
                <a:latin typeface="微软雅黑" panose="020B0503020204020204" pitchFamily="34" charset="-122"/>
                <a:ea typeface="微软雅黑" panose="020B0503020204020204" pitchFamily="34" charset="-122"/>
              </a:rPr>
              <a:t>谢    谢！</a:t>
            </a:r>
            <a:endParaRPr lang="zh-CN" altLang="en-US" sz="3800" b="1" dirty="0" smtClean="0">
              <a:solidFill>
                <a:srgbClr val="FCFCFC"/>
              </a:solidFill>
              <a:latin typeface="微软雅黑" panose="020B0503020204020204" pitchFamily="34" charset="-122"/>
              <a:ea typeface="微软雅黑" panose="020B0503020204020204" pitchFamily="34" charset="-122"/>
            </a:endParaRPr>
          </a:p>
        </p:txBody>
      </p:sp>
      <p:sp>
        <p:nvSpPr>
          <p:cNvPr id="57" name="文本框 38"/>
          <p:cNvSpPr txBox="1"/>
          <p:nvPr/>
        </p:nvSpPr>
        <p:spPr>
          <a:xfrm>
            <a:off x="841530" y="1896618"/>
            <a:ext cx="2516217"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600" b="1" i="0" u="none" strike="noStrike" kern="0" cap="none" spc="0" normalizeH="0" baseline="0" noProof="0" dirty="0" smtClean="0">
                <a:ln>
                  <a:noFill/>
                </a:ln>
                <a:solidFill>
                  <a:srgbClr val="3F80BC"/>
                </a:solidFill>
                <a:effectLst>
                  <a:outerShdw blurRad="38100" dist="25400" dir="5400000" algn="ctr" rotWithShape="0">
                    <a:srgbClr val="6E747A">
                      <a:alpha val="43000"/>
                    </a:srgbClr>
                  </a:outerShdw>
                </a:effectLst>
                <a:uLnTx/>
                <a:uFillTx/>
                <a:latin typeface="隶书" panose="02010509060101010101" pitchFamily="49" charset="-122"/>
                <a:ea typeface="隶书" panose="02010509060101010101" pitchFamily="49" charset="-122"/>
              </a:rPr>
              <a:t>博誉财税</a:t>
            </a:r>
            <a:endParaRPr kumimoji="0" lang="zh-CN" altLang="en-US" sz="3600" b="1" i="0" u="none" strike="noStrike" kern="0" cap="none" spc="0" normalizeH="0" baseline="0" noProof="0" dirty="0">
              <a:ln>
                <a:noFill/>
              </a:ln>
              <a:solidFill>
                <a:srgbClr val="3F80BC"/>
              </a:solidFill>
              <a:effectLst>
                <a:outerShdw blurRad="38100" dist="25400" dir="5400000" algn="ctr" rotWithShape="0">
                  <a:srgbClr val="6E747A">
                    <a:alpha val="43000"/>
                  </a:srgbClr>
                </a:outerShdw>
              </a:effectLst>
              <a:uLnTx/>
              <a:uFillTx/>
              <a:latin typeface="隶书" panose="02010509060101010101" pitchFamily="49" charset="-122"/>
              <a:ea typeface="隶书" panose="02010509060101010101" pitchFamily="49" charset="-122"/>
            </a:endParaRPr>
          </a:p>
        </p:txBody>
      </p:sp>
    </p:spTree>
  </p:cSld>
  <p:clrMapOvr>
    <a:masterClrMapping/>
  </p:clrMapOvr>
  <p:transition spd="slow" advClick="0" advTm="6000">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outHorizontal)">
                                      <p:cBhvr>
                                        <p:cTn id="7" dur="500"/>
                                        <p:tgtEl>
                                          <p:spTgt spid="27"/>
                                        </p:tgtEl>
                                      </p:cBhvr>
                                    </p:animEffect>
                                  </p:childTnLst>
                                </p:cTn>
                              </p:par>
                              <p:par>
                                <p:cTn id="8" presetID="23" presetClass="entr" presetSubtype="528"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 calcmode="lin" valueType="num">
                                      <p:cBhvr>
                                        <p:cTn id="10" dur="500" fill="hold"/>
                                        <p:tgtEl>
                                          <p:spTgt spid="20"/>
                                        </p:tgtEl>
                                        <p:attrNameLst>
                                          <p:attrName>ppt_w</p:attrName>
                                        </p:attrNameLst>
                                      </p:cBhvr>
                                      <p:tavLst>
                                        <p:tav tm="0">
                                          <p:val>
                                            <p:fltVal val="0"/>
                                          </p:val>
                                        </p:tav>
                                        <p:tav tm="100000">
                                          <p:val>
                                            <p:strVal val="#ppt_w"/>
                                          </p:val>
                                        </p:tav>
                                      </p:tavLst>
                                    </p:anim>
                                    <p:anim calcmode="lin" valueType="num">
                                      <p:cBhvr>
                                        <p:cTn id="11" dur="500" fill="hold"/>
                                        <p:tgtEl>
                                          <p:spTgt spid="20"/>
                                        </p:tgtEl>
                                        <p:attrNameLst>
                                          <p:attrName>ppt_h</p:attrName>
                                        </p:attrNameLst>
                                      </p:cBhvr>
                                      <p:tavLst>
                                        <p:tav tm="0">
                                          <p:val>
                                            <p:fltVal val="0"/>
                                          </p:val>
                                        </p:tav>
                                        <p:tav tm="100000">
                                          <p:val>
                                            <p:strVal val="#ppt_h"/>
                                          </p:val>
                                        </p:tav>
                                      </p:tavLst>
                                    </p:anim>
                                    <p:anim calcmode="lin" valueType="num">
                                      <p:cBhvr>
                                        <p:cTn id="12" dur="500" fill="hold"/>
                                        <p:tgtEl>
                                          <p:spTgt spid="20"/>
                                        </p:tgtEl>
                                        <p:attrNameLst>
                                          <p:attrName>ppt_x</p:attrName>
                                        </p:attrNameLst>
                                      </p:cBhvr>
                                      <p:tavLst>
                                        <p:tav tm="0">
                                          <p:val>
                                            <p:fltVal val="0.5"/>
                                          </p:val>
                                        </p:tav>
                                        <p:tav tm="100000">
                                          <p:val>
                                            <p:strVal val="#ppt_x"/>
                                          </p:val>
                                        </p:tav>
                                      </p:tavLst>
                                    </p:anim>
                                    <p:anim calcmode="lin" valueType="num">
                                      <p:cBhvr>
                                        <p:cTn id="13" dur="500" fill="hold"/>
                                        <p:tgtEl>
                                          <p:spTgt spid="20"/>
                                        </p:tgtEl>
                                        <p:attrNameLst>
                                          <p:attrName>ppt_y</p:attrName>
                                        </p:attrNameLst>
                                      </p:cBhvr>
                                      <p:tavLst>
                                        <p:tav tm="0">
                                          <p:val>
                                            <p:fltVal val="0.5"/>
                                          </p:val>
                                        </p:tav>
                                        <p:tav tm="100000">
                                          <p:val>
                                            <p:strVal val="#ppt_y"/>
                                          </p:val>
                                        </p:tav>
                                      </p:tavLst>
                                    </p:anim>
                                  </p:childTnLst>
                                </p:cTn>
                              </p:par>
                              <p:par>
                                <p:cTn id="14" presetID="23" presetClass="entr" presetSubtype="528" fill="hold" nodeType="withEffect">
                                  <p:stCondLst>
                                    <p:cond delay="50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 calcmode="lin" valueType="num">
                                      <p:cBhvr>
                                        <p:cTn id="18" dur="500" fill="hold"/>
                                        <p:tgtEl>
                                          <p:spTgt spid="5"/>
                                        </p:tgtEl>
                                        <p:attrNameLst>
                                          <p:attrName>ppt_x</p:attrName>
                                        </p:attrNameLst>
                                      </p:cBhvr>
                                      <p:tavLst>
                                        <p:tav tm="0">
                                          <p:val>
                                            <p:fltVal val="0.5"/>
                                          </p:val>
                                        </p:tav>
                                        <p:tav tm="100000">
                                          <p:val>
                                            <p:strVal val="#ppt_x"/>
                                          </p:val>
                                        </p:tav>
                                      </p:tavLst>
                                    </p:anim>
                                    <p:anim calcmode="lin" valueType="num">
                                      <p:cBhvr>
                                        <p:cTn id="19" dur="500" fill="hold"/>
                                        <p:tgtEl>
                                          <p:spTgt spid="5"/>
                                        </p:tgtEl>
                                        <p:attrNameLst>
                                          <p:attrName>ppt_y</p:attrName>
                                        </p:attrNameLst>
                                      </p:cBhvr>
                                      <p:tavLst>
                                        <p:tav tm="0">
                                          <p:val>
                                            <p:fltVal val="0.5"/>
                                          </p:val>
                                        </p:tav>
                                        <p:tav tm="100000">
                                          <p:val>
                                            <p:strVal val="#ppt_y"/>
                                          </p:val>
                                        </p:tav>
                                      </p:tavLst>
                                    </p:anim>
                                  </p:childTnLst>
                                </p:cTn>
                              </p:par>
                              <p:par>
                                <p:cTn id="20" presetID="23" presetClass="entr" presetSubtype="528" fill="hold" nodeType="withEffect">
                                  <p:stCondLst>
                                    <p:cond delay="20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 calcmode="lin" valueType="num">
                                      <p:cBhvr>
                                        <p:cTn id="24" dur="500" fill="hold"/>
                                        <p:tgtEl>
                                          <p:spTgt spid="8"/>
                                        </p:tgtEl>
                                        <p:attrNameLst>
                                          <p:attrName>ppt_x</p:attrName>
                                        </p:attrNameLst>
                                      </p:cBhvr>
                                      <p:tavLst>
                                        <p:tav tm="0">
                                          <p:val>
                                            <p:fltVal val="0.5"/>
                                          </p:val>
                                        </p:tav>
                                        <p:tav tm="100000">
                                          <p:val>
                                            <p:strVal val="#ppt_x"/>
                                          </p:val>
                                        </p:tav>
                                      </p:tavLst>
                                    </p:anim>
                                    <p:anim calcmode="lin" valueType="num">
                                      <p:cBhvr>
                                        <p:cTn id="25" dur="500" fill="hold"/>
                                        <p:tgtEl>
                                          <p:spTgt spid="8"/>
                                        </p:tgtEl>
                                        <p:attrNameLst>
                                          <p:attrName>ppt_y</p:attrName>
                                        </p:attrNameLst>
                                      </p:cBhvr>
                                      <p:tavLst>
                                        <p:tav tm="0">
                                          <p:val>
                                            <p:fltVal val="0.5"/>
                                          </p:val>
                                        </p:tav>
                                        <p:tav tm="100000">
                                          <p:val>
                                            <p:strVal val="#ppt_y"/>
                                          </p:val>
                                        </p:tav>
                                      </p:tavLst>
                                    </p:anim>
                                  </p:childTnLst>
                                </p:cTn>
                              </p:par>
                              <p:par>
                                <p:cTn id="26" presetID="23" presetClass="entr" presetSubtype="528" fill="hold" nodeType="withEffect">
                                  <p:stCondLst>
                                    <p:cond delay="200"/>
                                  </p:stCondLst>
                                  <p:childTnLst>
                                    <p:set>
                                      <p:cBhvr>
                                        <p:cTn id="27" dur="1" fill="hold">
                                          <p:stCondLst>
                                            <p:cond delay="0"/>
                                          </p:stCondLst>
                                        </p:cTn>
                                        <p:tgtEl>
                                          <p:spTgt spid="21"/>
                                        </p:tgtEl>
                                        <p:attrNameLst>
                                          <p:attrName>style.visibility</p:attrName>
                                        </p:attrNameLst>
                                      </p:cBhvr>
                                      <p:to>
                                        <p:strVal val="visible"/>
                                      </p:to>
                                    </p:set>
                                    <p:anim calcmode="lin" valueType="num">
                                      <p:cBhvr>
                                        <p:cTn id="28" dur="500" fill="hold"/>
                                        <p:tgtEl>
                                          <p:spTgt spid="21"/>
                                        </p:tgtEl>
                                        <p:attrNameLst>
                                          <p:attrName>ppt_w</p:attrName>
                                        </p:attrNameLst>
                                      </p:cBhvr>
                                      <p:tavLst>
                                        <p:tav tm="0">
                                          <p:val>
                                            <p:fltVal val="0"/>
                                          </p:val>
                                        </p:tav>
                                        <p:tav tm="100000">
                                          <p:val>
                                            <p:strVal val="#ppt_w"/>
                                          </p:val>
                                        </p:tav>
                                      </p:tavLst>
                                    </p:anim>
                                    <p:anim calcmode="lin" valueType="num">
                                      <p:cBhvr>
                                        <p:cTn id="29" dur="500" fill="hold"/>
                                        <p:tgtEl>
                                          <p:spTgt spid="21"/>
                                        </p:tgtEl>
                                        <p:attrNameLst>
                                          <p:attrName>ppt_h</p:attrName>
                                        </p:attrNameLst>
                                      </p:cBhvr>
                                      <p:tavLst>
                                        <p:tav tm="0">
                                          <p:val>
                                            <p:fltVal val="0"/>
                                          </p:val>
                                        </p:tav>
                                        <p:tav tm="100000">
                                          <p:val>
                                            <p:strVal val="#ppt_h"/>
                                          </p:val>
                                        </p:tav>
                                      </p:tavLst>
                                    </p:anim>
                                    <p:anim calcmode="lin" valueType="num">
                                      <p:cBhvr>
                                        <p:cTn id="30" dur="500" fill="hold"/>
                                        <p:tgtEl>
                                          <p:spTgt spid="21"/>
                                        </p:tgtEl>
                                        <p:attrNameLst>
                                          <p:attrName>ppt_x</p:attrName>
                                        </p:attrNameLst>
                                      </p:cBhvr>
                                      <p:tavLst>
                                        <p:tav tm="0">
                                          <p:val>
                                            <p:fltVal val="0.5"/>
                                          </p:val>
                                        </p:tav>
                                        <p:tav tm="100000">
                                          <p:val>
                                            <p:strVal val="#ppt_x"/>
                                          </p:val>
                                        </p:tav>
                                      </p:tavLst>
                                    </p:anim>
                                    <p:anim calcmode="lin" valueType="num">
                                      <p:cBhvr>
                                        <p:cTn id="31" dur="500" fill="hold"/>
                                        <p:tgtEl>
                                          <p:spTgt spid="21"/>
                                        </p:tgtEl>
                                        <p:attrNameLst>
                                          <p:attrName>ppt_y</p:attrName>
                                        </p:attrNameLst>
                                      </p:cBhvr>
                                      <p:tavLst>
                                        <p:tav tm="0">
                                          <p:val>
                                            <p:fltVal val="0.5"/>
                                          </p:val>
                                        </p:tav>
                                        <p:tav tm="100000">
                                          <p:val>
                                            <p:strVal val="#ppt_y"/>
                                          </p:val>
                                        </p:tav>
                                      </p:tavLst>
                                    </p:anim>
                                  </p:childTnLst>
                                </p:cTn>
                              </p:par>
                              <p:par>
                                <p:cTn id="32" presetID="23" presetClass="entr" presetSubtype="528" fill="hold" nodeType="withEffect">
                                  <p:stCondLst>
                                    <p:cond delay="50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 calcmode="lin" valueType="num">
                                      <p:cBhvr>
                                        <p:cTn id="36" dur="500" fill="hold"/>
                                        <p:tgtEl>
                                          <p:spTgt spid="9"/>
                                        </p:tgtEl>
                                        <p:attrNameLst>
                                          <p:attrName>ppt_x</p:attrName>
                                        </p:attrNameLst>
                                      </p:cBhvr>
                                      <p:tavLst>
                                        <p:tav tm="0">
                                          <p:val>
                                            <p:fltVal val="0.5"/>
                                          </p:val>
                                        </p:tav>
                                        <p:tav tm="100000">
                                          <p:val>
                                            <p:strVal val="#ppt_x"/>
                                          </p:val>
                                        </p:tav>
                                      </p:tavLst>
                                    </p:anim>
                                    <p:anim calcmode="lin" valueType="num">
                                      <p:cBhvr>
                                        <p:cTn id="37" dur="500" fill="hold"/>
                                        <p:tgtEl>
                                          <p:spTgt spid="9"/>
                                        </p:tgtEl>
                                        <p:attrNameLst>
                                          <p:attrName>ppt_y</p:attrName>
                                        </p:attrNameLst>
                                      </p:cBhvr>
                                      <p:tavLst>
                                        <p:tav tm="0">
                                          <p:val>
                                            <p:fltVal val="0.5"/>
                                          </p:val>
                                        </p:tav>
                                        <p:tav tm="100000">
                                          <p:val>
                                            <p:strVal val="#ppt_y"/>
                                          </p:val>
                                        </p:tav>
                                      </p:tavLst>
                                    </p:anim>
                                  </p:childTnLst>
                                </p:cTn>
                              </p:par>
                              <p:par>
                                <p:cTn id="38" presetID="23" presetClass="entr" presetSubtype="528" fill="hold" nodeType="withEffect">
                                  <p:stCondLst>
                                    <p:cond delay="500"/>
                                  </p:stCondLst>
                                  <p:childTnLst>
                                    <p:set>
                                      <p:cBhvr>
                                        <p:cTn id="39" dur="1" fill="hold">
                                          <p:stCondLst>
                                            <p:cond delay="0"/>
                                          </p:stCondLst>
                                        </p:cTn>
                                        <p:tgtEl>
                                          <p:spTgt spid="10"/>
                                        </p:tgtEl>
                                        <p:attrNameLst>
                                          <p:attrName>style.visibility</p:attrName>
                                        </p:attrNameLst>
                                      </p:cBhvr>
                                      <p:to>
                                        <p:strVal val="visible"/>
                                      </p:to>
                                    </p:set>
                                    <p:anim calcmode="lin" valueType="num">
                                      <p:cBhvr>
                                        <p:cTn id="40" dur="500" fill="hold"/>
                                        <p:tgtEl>
                                          <p:spTgt spid="10"/>
                                        </p:tgtEl>
                                        <p:attrNameLst>
                                          <p:attrName>ppt_w</p:attrName>
                                        </p:attrNameLst>
                                      </p:cBhvr>
                                      <p:tavLst>
                                        <p:tav tm="0">
                                          <p:val>
                                            <p:fltVal val="0"/>
                                          </p:val>
                                        </p:tav>
                                        <p:tav tm="100000">
                                          <p:val>
                                            <p:strVal val="#ppt_w"/>
                                          </p:val>
                                        </p:tav>
                                      </p:tavLst>
                                    </p:anim>
                                    <p:anim calcmode="lin" valueType="num">
                                      <p:cBhvr>
                                        <p:cTn id="41" dur="500" fill="hold"/>
                                        <p:tgtEl>
                                          <p:spTgt spid="10"/>
                                        </p:tgtEl>
                                        <p:attrNameLst>
                                          <p:attrName>ppt_h</p:attrName>
                                        </p:attrNameLst>
                                      </p:cBhvr>
                                      <p:tavLst>
                                        <p:tav tm="0">
                                          <p:val>
                                            <p:fltVal val="0"/>
                                          </p:val>
                                        </p:tav>
                                        <p:tav tm="100000">
                                          <p:val>
                                            <p:strVal val="#ppt_h"/>
                                          </p:val>
                                        </p:tav>
                                      </p:tavLst>
                                    </p:anim>
                                    <p:anim calcmode="lin" valueType="num">
                                      <p:cBhvr>
                                        <p:cTn id="42" dur="500" fill="hold"/>
                                        <p:tgtEl>
                                          <p:spTgt spid="10"/>
                                        </p:tgtEl>
                                        <p:attrNameLst>
                                          <p:attrName>ppt_x</p:attrName>
                                        </p:attrNameLst>
                                      </p:cBhvr>
                                      <p:tavLst>
                                        <p:tav tm="0">
                                          <p:val>
                                            <p:fltVal val="0.5"/>
                                          </p:val>
                                        </p:tav>
                                        <p:tav tm="100000">
                                          <p:val>
                                            <p:strVal val="#ppt_x"/>
                                          </p:val>
                                        </p:tav>
                                      </p:tavLst>
                                    </p:anim>
                                    <p:anim calcmode="lin" valueType="num">
                                      <p:cBhvr>
                                        <p:cTn id="43" dur="500" fill="hold"/>
                                        <p:tgtEl>
                                          <p:spTgt spid="10"/>
                                        </p:tgtEl>
                                        <p:attrNameLst>
                                          <p:attrName>ppt_y</p:attrName>
                                        </p:attrNameLst>
                                      </p:cBhvr>
                                      <p:tavLst>
                                        <p:tav tm="0">
                                          <p:val>
                                            <p:fltVal val="0.5"/>
                                          </p:val>
                                        </p:tav>
                                        <p:tav tm="100000">
                                          <p:val>
                                            <p:strVal val="#ppt_y"/>
                                          </p:val>
                                        </p:tav>
                                      </p:tavLst>
                                    </p:anim>
                                  </p:childTnLst>
                                </p:cTn>
                              </p:par>
                              <p:par>
                                <p:cTn id="44" presetID="26" presetClass="emph" presetSubtype="0" repeatCount="3000" fill="hold" nodeType="withEffect">
                                  <p:stCondLst>
                                    <p:cond delay="710"/>
                                  </p:stCondLst>
                                  <p:childTnLst>
                                    <p:animEffect transition="out" filter="fade">
                                      <p:cBhvr>
                                        <p:cTn id="45" dur="500" tmFilter="0, 0; .2, .5; .8, .5; 1, 0"/>
                                        <p:tgtEl>
                                          <p:spTgt spid="21"/>
                                        </p:tgtEl>
                                      </p:cBhvr>
                                    </p:animEffect>
                                    <p:animScale>
                                      <p:cBhvr>
                                        <p:cTn id="46" dur="250" autoRev="1" fill="hold"/>
                                        <p:tgtEl>
                                          <p:spTgt spid="21"/>
                                        </p:tgtEl>
                                      </p:cBhvr>
                                      <p:by x="105000" y="105000"/>
                                    </p:animScale>
                                  </p:childTnLst>
                                </p:cTn>
                              </p:par>
                            </p:childTnLst>
                          </p:cTn>
                        </p:par>
                        <p:par>
                          <p:cTn id="47" fill="hold">
                            <p:stCondLst>
                              <p:cond delay="500"/>
                            </p:stCondLst>
                            <p:childTnLst>
                              <p:par>
                                <p:cTn id="48" presetID="2" presetClass="entr" presetSubtype="2" fill="hold"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additive="base">
                                        <p:cTn id="50" dur="500" fill="hold"/>
                                        <p:tgtEl>
                                          <p:spTgt spid="16"/>
                                        </p:tgtEl>
                                        <p:attrNameLst>
                                          <p:attrName>ppt_x</p:attrName>
                                        </p:attrNameLst>
                                      </p:cBhvr>
                                      <p:tavLst>
                                        <p:tav tm="0">
                                          <p:val>
                                            <p:strVal val="1+#ppt_w/2"/>
                                          </p:val>
                                        </p:tav>
                                        <p:tav tm="100000">
                                          <p:val>
                                            <p:strVal val="#ppt_x"/>
                                          </p:val>
                                        </p:tav>
                                      </p:tavLst>
                                    </p:anim>
                                    <p:anim calcmode="lin" valueType="num">
                                      <p:cBhvr additive="base">
                                        <p:cTn id="51" dur="500" fill="hold"/>
                                        <p:tgtEl>
                                          <p:spTgt spid="16"/>
                                        </p:tgtEl>
                                        <p:attrNameLst>
                                          <p:attrName>ppt_y</p:attrName>
                                        </p:attrNameLst>
                                      </p:cBhvr>
                                      <p:tavLst>
                                        <p:tav tm="0">
                                          <p:val>
                                            <p:strVal val="#ppt_y"/>
                                          </p:val>
                                        </p:tav>
                                        <p:tav tm="100000">
                                          <p:val>
                                            <p:strVal val="#ppt_y"/>
                                          </p:val>
                                        </p:tav>
                                      </p:tavLst>
                                    </p:anim>
                                  </p:childTnLst>
                                </p:cTn>
                              </p:par>
                              <p:par>
                                <p:cTn id="52" presetID="2" presetClass="entr" presetSubtype="2" fill="hold" nodeType="withEffect">
                                  <p:stCondLst>
                                    <p:cond delay="20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1+#ppt_w/2"/>
                                          </p:val>
                                        </p:tav>
                                        <p:tav tm="100000">
                                          <p:val>
                                            <p:strVal val="#ppt_x"/>
                                          </p:val>
                                        </p:tav>
                                      </p:tavLst>
                                    </p:anim>
                                    <p:anim calcmode="lin" valueType="num">
                                      <p:cBhvr additive="base">
                                        <p:cTn id="55" dur="500" fill="hold"/>
                                        <p:tgtEl>
                                          <p:spTgt spid="18"/>
                                        </p:tgtEl>
                                        <p:attrNameLst>
                                          <p:attrName>ppt_y</p:attrName>
                                        </p:attrNameLst>
                                      </p:cBhvr>
                                      <p:tavLst>
                                        <p:tav tm="0">
                                          <p:val>
                                            <p:strVal val="#ppt_y"/>
                                          </p:val>
                                        </p:tav>
                                        <p:tav tm="100000">
                                          <p:val>
                                            <p:strVal val="#ppt_y"/>
                                          </p:val>
                                        </p:tav>
                                      </p:tavLst>
                                    </p:anim>
                                  </p:childTnLst>
                                </p:cTn>
                              </p:par>
                              <p:par>
                                <p:cTn id="56" presetID="2" presetClass="entr" presetSubtype="2" fill="hold" nodeType="withEffect">
                                  <p:stCondLst>
                                    <p:cond delay="400"/>
                                  </p:stCondLst>
                                  <p:childTnLst>
                                    <p:set>
                                      <p:cBhvr>
                                        <p:cTn id="57" dur="1" fill="hold">
                                          <p:stCondLst>
                                            <p:cond delay="0"/>
                                          </p:stCondLst>
                                        </p:cTn>
                                        <p:tgtEl>
                                          <p:spTgt spid="12"/>
                                        </p:tgtEl>
                                        <p:attrNameLst>
                                          <p:attrName>style.visibility</p:attrName>
                                        </p:attrNameLst>
                                      </p:cBhvr>
                                      <p:to>
                                        <p:strVal val="visible"/>
                                      </p:to>
                                    </p:set>
                                    <p:anim calcmode="lin" valueType="num">
                                      <p:cBhvr additive="base">
                                        <p:cTn id="58" dur="500" fill="hold"/>
                                        <p:tgtEl>
                                          <p:spTgt spid="12"/>
                                        </p:tgtEl>
                                        <p:attrNameLst>
                                          <p:attrName>ppt_x</p:attrName>
                                        </p:attrNameLst>
                                      </p:cBhvr>
                                      <p:tavLst>
                                        <p:tav tm="0">
                                          <p:val>
                                            <p:strVal val="1+#ppt_w/2"/>
                                          </p:val>
                                        </p:tav>
                                        <p:tav tm="100000">
                                          <p:val>
                                            <p:strVal val="#ppt_x"/>
                                          </p:val>
                                        </p:tav>
                                      </p:tavLst>
                                    </p:anim>
                                    <p:anim calcmode="lin" valueType="num">
                                      <p:cBhvr additive="base">
                                        <p:cTn id="59" dur="500" fill="hold"/>
                                        <p:tgtEl>
                                          <p:spTgt spid="12"/>
                                        </p:tgtEl>
                                        <p:attrNameLst>
                                          <p:attrName>ppt_y</p:attrName>
                                        </p:attrNameLst>
                                      </p:cBhvr>
                                      <p:tavLst>
                                        <p:tav tm="0">
                                          <p:val>
                                            <p:strVal val="#ppt_y"/>
                                          </p:val>
                                        </p:tav>
                                        <p:tav tm="100000">
                                          <p:val>
                                            <p:strVal val="#ppt_y"/>
                                          </p:val>
                                        </p:tav>
                                      </p:tavLst>
                                    </p:anim>
                                  </p:childTnLst>
                                </p:cTn>
                              </p:par>
                              <p:par>
                                <p:cTn id="60" presetID="2" presetClass="entr" presetSubtype="2" fill="hold" nodeType="withEffect">
                                  <p:stCondLst>
                                    <p:cond delay="60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1+#ppt_w/2"/>
                                          </p:val>
                                        </p:tav>
                                        <p:tav tm="100000">
                                          <p:val>
                                            <p:strVal val="#ppt_x"/>
                                          </p:val>
                                        </p:tav>
                                      </p:tavLst>
                                    </p:anim>
                                    <p:anim calcmode="lin" valueType="num">
                                      <p:cBhvr additive="base">
                                        <p:cTn id="63"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0" y="3"/>
          <a:ext cx="9144000" cy="5020020"/>
        </p:xfrm>
        <a:graphic>
          <a:graphicData uri="http://schemas.openxmlformats.org/drawingml/2006/table">
            <a:tbl>
              <a:tblPr>
                <a:tableStyleId>{5C22544A-7EE6-4342-B048-85BDC9FD1C3A}</a:tableStyleId>
              </a:tblPr>
              <a:tblGrid>
                <a:gridCol w="388234"/>
                <a:gridCol w="345638"/>
                <a:gridCol w="4342184"/>
                <a:gridCol w="576064"/>
                <a:gridCol w="576064"/>
                <a:gridCol w="648072"/>
                <a:gridCol w="504056"/>
                <a:gridCol w="432048"/>
                <a:gridCol w="576064"/>
                <a:gridCol w="755576"/>
              </a:tblGrid>
              <a:tr h="703356">
                <a:tc gridSpan="10">
                  <a:txBody>
                    <a:bodyPr/>
                    <a:lstStyle/>
                    <a:p>
                      <a:pPr algn="l" fontAlgn="ctr"/>
                      <a:r>
                        <a:rPr lang="en-US" altLang="zh-CN" sz="2000" b="1" u="none" strike="noStrike" dirty="0" smtClean="0">
                          <a:effectLst/>
                          <a:latin typeface="+mn-ea"/>
                          <a:ea typeface="+mn-ea"/>
                        </a:rPr>
                        <a:t>105080                            </a:t>
                      </a:r>
                      <a:r>
                        <a:rPr lang="zh-CN" altLang="en-US" sz="2000" b="1" u="none" strike="noStrike" dirty="0" smtClean="0">
                          <a:effectLst/>
                          <a:latin typeface="+mn-ea"/>
                          <a:ea typeface="+mn-ea"/>
                        </a:rPr>
                        <a:t>资产</a:t>
                      </a:r>
                      <a:r>
                        <a:rPr lang="zh-CN" altLang="en-US" sz="2000" b="1" u="none" strike="noStrike" dirty="0">
                          <a:effectLst/>
                          <a:latin typeface="+mn-ea"/>
                          <a:ea typeface="+mn-ea"/>
                        </a:rPr>
                        <a:t>折旧、摊销及纳税调整明细表</a:t>
                      </a:r>
                      <a:endParaRPr lang="zh-CN" altLang="en-US" sz="20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cPr/>
                </a:tc>
                <a:tc hMerge="1">
                  <a:tcPr/>
                </a:tc>
                <a:tc hMerge="1">
                  <a:tcPr/>
                </a:tc>
                <a:tc hMerge="1">
                  <a:tcPr/>
                </a:tc>
                <a:tc hMerge="1">
                  <a:tcPr/>
                </a:tc>
                <a:tc hMerge="1">
                  <a:tcPr/>
                </a:tc>
                <a:tc hMerge="1">
                  <a:tcPr/>
                </a:tc>
                <a:tc hMerge="1">
                  <a:tcPr/>
                </a:tc>
                <a:tc hMerge="1">
                  <a:tcPr/>
                </a:tc>
              </a:tr>
              <a:tr h="349119">
                <a:tc rowSpan="3">
                  <a:txBody>
                    <a:bodyPr/>
                    <a:lstStyle/>
                    <a:p>
                      <a:pPr algn="ctr" fontAlgn="ctr"/>
                      <a:r>
                        <a:rPr lang="zh-CN" altLang="en-US" sz="1400" b="1" u="none" strike="noStrike" dirty="0">
                          <a:effectLst/>
                          <a:latin typeface="+mn-ea"/>
                          <a:ea typeface="+mn-ea"/>
                        </a:rPr>
                        <a:t>行次</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gridSpan="2">
                  <a:txBody>
                    <a:bodyPr/>
                    <a:lstStyle/>
                    <a:p>
                      <a:pPr algn="ctr" fontAlgn="ctr"/>
                      <a:r>
                        <a:rPr lang="zh-CN" altLang="en-US" sz="1400" b="1" u="none" strike="noStrike" dirty="0">
                          <a:effectLst/>
                          <a:latin typeface="+mn-ea"/>
                          <a:ea typeface="+mn-ea"/>
                        </a:rPr>
                        <a:t>项目</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hMerge="1">
                  <a:tcPr/>
                </a:tc>
                <a:tc gridSpan="3">
                  <a:txBody>
                    <a:bodyPr/>
                    <a:lstStyle/>
                    <a:p>
                      <a:pPr algn="ctr" fontAlgn="ctr"/>
                      <a:r>
                        <a:rPr lang="zh-CN" altLang="en-US" sz="1400" b="1" u="none" strike="noStrike" dirty="0">
                          <a:effectLst/>
                          <a:latin typeface="+mn-ea"/>
                          <a:ea typeface="+mn-ea"/>
                        </a:rPr>
                        <a:t>账载金额</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cPr/>
                </a:tc>
                <a:tc hMerge="1">
                  <a:tcPr/>
                </a:tc>
                <a:tc gridSpan="3">
                  <a:txBody>
                    <a:bodyPr/>
                    <a:lstStyle/>
                    <a:p>
                      <a:pPr algn="ctr" fontAlgn="ctr"/>
                      <a:r>
                        <a:rPr lang="zh-CN" altLang="en-US" sz="1400" b="1" u="none" strike="noStrike" dirty="0">
                          <a:effectLst/>
                          <a:latin typeface="+mn-ea"/>
                          <a:ea typeface="+mn-ea"/>
                        </a:rPr>
                        <a:t>税收金额</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cPr/>
                </a:tc>
                <a:tc hMerge="1">
                  <a:tcPr/>
                </a:tc>
                <a:tc rowSpan="2">
                  <a:txBody>
                    <a:bodyPr/>
                    <a:lstStyle/>
                    <a:p>
                      <a:pPr algn="ctr" fontAlgn="ctr"/>
                      <a:r>
                        <a:rPr lang="zh-CN" altLang="en-US" sz="1400" b="1" u="none" strike="noStrike" dirty="0">
                          <a:effectLst/>
                          <a:latin typeface="+mn-ea"/>
                          <a:ea typeface="+mn-ea"/>
                        </a:rPr>
                        <a:t>纳税调整金额</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780802">
                <a:tc vMerge="1">
                  <a:tcPr/>
                </a:tc>
                <a:tc vMerge="1" gridSpan="2">
                  <a:tcPr/>
                </a:tc>
                <a:tc vMerge="1" hMerge="1">
                  <a:tcPr/>
                </a:tc>
                <a:tc>
                  <a:txBody>
                    <a:bodyPr/>
                    <a:lstStyle/>
                    <a:p>
                      <a:pPr algn="ctr" fontAlgn="ctr"/>
                      <a:r>
                        <a:rPr lang="zh-CN" altLang="en-US" sz="1400" b="1" u="none" strike="noStrike" dirty="0" smtClean="0">
                          <a:effectLst/>
                          <a:latin typeface="+mn-ea"/>
                          <a:ea typeface="+mn-ea"/>
                        </a:rPr>
                        <a:t>资产</a:t>
                      </a:r>
                      <a:endParaRPr lang="en-US" altLang="zh-CN" sz="1400" b="1" u="none" strike="noStrike" dirty="0" smtClean="0">
                        <a:effectLst/>
                        <a:latin typeface="+mn-ea"/>
                        <a:ea typeface="+mn-ea"/>
                      </a:endParaRPr>
                    </a:p>
                    <a:p>
                      <a:pPr algn="ctr" fontAlgn="ctr"/>
                      <a:r>
                        <a:rPr lang="zh-CN" altLang="en-US" sz="1400" b="1" u="none" strike="noStrike" dirty="0" smtClean="0">
                          <a:effectLst/>
                          <a:latin typeface="+mn-ea"/>
                          <a:ea typeface="+mn-ea"/>
                        </a:rPr>
                        <a:t>原</a:t>
                      </a:r>
                      <a:r>
                        <a:rPr lang="zh-CN" altLang="en-US" sz="1400" b="1" u="none" strike="noStrike" dirty="0">
                          <a:effectLst/>
                          <a:latin typeface="+mn-ea"/>
                          <a:ea typeface="+mn-ea"/>
                        </a:rPr>
                        <a:t>值</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u="none" strike="noStrike" dirty="0" smtClean="0">
                          <a:effectLst/>
                          <a:latin typeface="+mn-ea"/>
                          <a:ea typeface="+mn-ea"/>
                        </a:rPr>
                        <a:t>本年</a:t>
                      </a:r>
                      <a:endParaRPr lang="en-US" altLang="zh-CN" sz="1400" b="1" u="none" strike="noStrike" dirty="0" smtClean="0">
                        <a:effectLst/>
                        <a:latin typeface="+mn-ea"/>
                        <a:ea typeface="+mn-ea"/>
                      </a:endParaRPr>
                    </a:p>
                    <a:p>
                      <a:pPr algn="ctr" fontAlgn="ctr"/>
                      <a:r>
                        <a:rPr lang="zh-CN" altLang="en-US" sz="1400" b="1" u="none" strike="noStrike" dirty="0" smtClean="0">
                          <a:effectLst/>
                          <a:latin typeface="+mn-ea"/>
                          <a:ea typeface="+mn-ea"/>
                        </a:rPr>
                        <a:t>折旧</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u="none" strike="noStrike" dirty="0" smtClean="0">
                          <a:effectLst/>
                          <a:latin typeface="+mn-ea"/>
                          <a:ea typeface="+mn-ea"/>
                        </a:rPr>
                        <a:t>累计</a:t>
                      </a:r>
                      <a:endParaRPr lang="en-US" altLang="zh-CN" sz="1400" b="1" u="none" strike="noStrike" dirty="0" smtClean="0">
                        <a:effectLst/>
                        <a:latin typeface="+mn-ea"/>
                        <a:ea typeface="+mn-ea"/>
                      </a:endParaRPr>
                    </a:p>
                    <a:p>
                      <a:pPr algn="ctr" fontAlgn="ctr"/>
                      <a:r>
                        <a:rPr lang="zh-CN" altLang="en-US" sz="1400" b="1" u="none" strike="noStrike" dirty="0" smtClean="0">
                          <a:effectLst/>
                          <a:latin typeface="+mn-ea"/>
                          <a:ea typeface="+mn-ea"/>
                        </a:rPr>
                        <a:t>折旧</a:t>
                      </a:r>
                      <a:endParaRPr lang="en-US" altLang="zh-CN" sz="1400" b="1" u="none" strike="noStrike" dirty="0" smtClean="0">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u="none" strike="noStrike" dirty="0" smtClean="0">
                          <a:effectLst/>
                          <a:latin typeface="+mn-ea"/>
                          <a:ea typeface="+mn-ea"/>
                        </a:rPr>
                        <a:t>资产</a:t>
                      </a:r>
                      <a:endParaRPr lang="en-US" altLang="zh-CN" sz="1400" b="1" u="none" strike="noStrike" dirty="0" smtClean="0">
                        <a:effectLst/>
                        <a:latin typeface="+mn-ea"/>
                        <a:ea typeface="+mn-ea"/>
                      </a:endParaRPr>
                    </a:p>
                    <a:p>
                      <a:pPr algn="ctr" fontAlgn="ctr"/>
                      <a:r>
                        <a:rPr lang="zh-CN" altLang="en-US" sz="1400" b="1" u="none" strike="noStrike" dirty="0" smtClean="0">
                          <a:effectLst/>
                          <a:latin typeface="+mn-ea"/>
                          <a:ea typeface="+mn-ea"/>
                        </a:rPr>
                        <a:t>计税</a:t>
                      </a:r>
                      <a:endParaRPr lang="en-US" altLang="zh-CN" sz="1400" b="1" u="none" strike="noStrike" dirty="0" smtClean="0">
                        <a:effectLst/>
                        <a:latin typeface="+mn-ea"/>
                        <a:ea typeface="+mn-ea"/>
                      </a:endParaRPr>
                    </a:p>
                    <a:p>
                      <a:pPr algn="ctr" fontAlgn="ctr"/>
                      <a:r>
                        <a:rPr lang="zh-CN" altLang="en-US" sz="1400" b="1" u="none" strike="noStrike" dirty="0" smtClean="0">
                          <a:effectLst/>
                          <a:latin typeface="+mn-ea"/>
                          <a:ea typeface="+mn-ea"/>
                        </a:rPr>
                        <a:t>基础</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u="none" strike="noStrike" dirty="0" smtClean="0">
                          <a:effectLst/>
                          <a:latin typeface="+mn-ea"/>
                          <a:ea typeface="+mn-ea"/>
                        </a:rPr>
                        <a:t>税收</a:t>
                      </a:r>
                      <a:endParaRPr lang="en-US" altLang="zh-CN" sz="1400" b="1" u="none" strike="noStrike" dirty="0" smtClean="0">
                        <a:effectLst/>
                        <a:latin typeface="+mn-ea"/>
                        <a:ea typeface="+mn-ea"/>
                      </a:endParaRPr>
                    </a:p>
                    <a:p>
                      <a:pPr algn="ctr" fontAlgn="ctr"/>
                      <a:r>
                        <a:rPr lang="zh-CN" altLang="en-US" sz="1400" b="1" u="none" strike="noStrike" dirty="0" smtClean="0">
                          <a:effectLst/>
                          <a:latin typeface="+mn-ea"/>
                          <a:ea typeface="+mn-ea"/>
                        </a:rPr>
                        <a:t>折旧</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zh-CN" altLang="en-US" sz="1400" b="1" u="none" strike="noStrike" dirty="0" smtClean="0">
                          <a:effectLst/>
                          <a:latin typeface="+mn-ea"/>
                          <a:ea typeface="+mn-ea"/>
                        </a:rPr>
                        <a:t>累计</a:t>
                      </a:r>
                      <a:endParaRPr lang="en-US" altLang="zh-CN" sz="1400" b="1" u="none" strike="noStrike" dirty="0" smtClean="0">
                        <a:effectLst/>
                        <a:latin typeface="+mn-ea"/>
                        <a:ea typeface="+mn-ea"/>
                      </a:endParaRPr>
                    </a:p>
                    <a:p>
                      <a:pPr algn="ctr" fontAlgn="ctr"/>
                      <a:r>
                        <a:rPr lang="zh-CN" altLang="en-US" sz="1400" b="1" u="none" strike="noStrike" dirty="0" smtClean="0">
                          <a:effectLst/>
                          <a:latin typeface="+mn-ea"/>
                          <a:ea typeface="+mn-ea"/>
                        </a:rPr>
                        <a:t>折旧</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cPr/>
                </a:tc>
              </a:tr>
              <a:tr h="349119">
                <a:tc vMerge="1">
                  <a:tcPr/>
                </a:tc>
                <a:tc vMerge="1" gridSpan="2">
                  <a:tcPr/>
                </a:tc>
                <a:tc vMerge="1" hMerge="1">
                  <a:tcPr/>
                </a:tc>
                <a:tc>
                  <a:txBody>
                    <a:bodyPr/>
                    <a:lstStyle/>
                    <a:p>
                      <a:pPr algn="ctr" fontAlgn="ctr"/>
                      <a:r>
                        <a:rPr lang="en-US" altLang="zh-CN" sz="1400" b="1" u="none" strike="noStrike">
                          <a:effectLst/>
                          <a:latin typeface="+mn-ea"/>
                          <a:ea typeface="+mn-ea"/>
                        </a:rPr>
                        <a:t>1</a:t>
                      </a:r>
                      <a:endParaRPr lang="en-US" altLang="zh-CN"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u="none" strike="noStrike">
                          <a:effectLst/>
                          <a:latin typeface="+mn-ea"/>
                          <a:ea typeface="+mn-ea"/>
                        </a:rPr>
                        <a:t>2</a:t>
                      </a:r>
                      <a:endParaRPr lang="en-US" altLang="zh-CN"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u="none" strike="noStrike" dirty="0">
                          <a:effectLst/>
                          <a:latin typeface="+mn-ea"/>
                          <a:ea typeface="+mn-ea"/>
                        </a:rPr>
                        <a:t>3</a:t>
                      </a:r>
                      <a:endParaRPr lang="en-US" altLang="zh-CN"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u="none" strike="noStrike">
                          <a:effectLst/>
                          <a:latin typeface="+mn-ea"/>
                          <a:ea typeface="+mn-ea"/>
                        </a:rPr>
                        <a:t>4</a:t>
                      </a:r>
                      <a:endParaRPr lang="en-US" altLang="zh-CN"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u="none" strike="noStrike">
                          <a:effectLst/>
                          <a:latin typeface="+mn-ea"/>
                          <a:ea typeface="+mn-ea"/>
                        </a:rPr>
                        <a:t>5</a:t>
                      </a:r>
                      <a:endParaRPr lang="en-US" altLang="zh-CN"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u="none" strike="noStrike">
                          <a:effectLst/>
                          <a:latin typeface="+mn-ea"/>
                          <a:ea typeface="+mn-ea"/>
                        </a:rPr>
                        <a:t>8</a:t>
                      </a:r>
                      <a:endParaRPr lang="en-US" altLang="zh-CN"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altLang="zh-CN" sz="1400" b="1" u="none" strike="noStrike">
                          <a:effectLst/>
                          <a:latin typeface="+mn-ea"/>
                          <a:ea typeface="+mn-ea"/>
                        </a:rPr>
                        <a:t>9</a:t>
                      </a:r>
                      <a:r>
                        <a:rPr lang="zh-CN" altLang="en-US" sz="1400" b="1" u="none" strike="noStrike">
                          <a:effectLst/>
                          <a:latin typeface="+mn-ea"/>
                          <a:ea typeface="+mn-ea"/>
                        </a:rPr>
                        <a:t>（</a:t>
                      </a:r>
                      <a:r>
                        <a:rPr lang="en-US" altLang="zh-CN" sz="1400" b="1" u="none" strike="noStrike">
                          <a:effectLst/>
                          <a:latin typeface="+mn-ea"/>
                          <a:ea typeface="+mn-ea"/>
                        </a:rPr>
                        <a:t>2-5</a:t>
                      </a:r>
                      <a:r>
                        <a:rPr lang="zh-CN" altLang="en-US" sz="1400" b="1" u="none" strike="noStrike">
                          <a:effectLst/>
                          <a:latin typeface="+mn-ea"/>
                          <a:ea typeface="+mn-ea"/>
                        </a:rPr>
                        <a:t>）</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522790">
                <a:tc>
                  <a:txBody>
                    <a:bodyPr/>
                    <a:lstStyle/>
                    <a:p>
                      <a:pPr algn="ctr" fontAlgn="ctr"/>
                      <a:r>
                        <a:rPr lang="en-US" altLang="zh-CN" sz="1400" b="1" u="none" strike="noStrike" dirty="0">
                          <a:effectLst/>
                          <a:latin typeface="+mn-ea"/>
                          <a:ea typeface="+mn-ea"/>
                        </a:rPr>
                        <a:t>1</a:t>
                      </a:r>
                      <a:endParaRPr lang="en-US" altLang="zh-CN"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l" fontAlgn="ctr"/>
                      <a:r>
                        <a:rPr lang="zh-CN" altLang="en-US" sz="1400" b="1" u="none" strike="noStrike">
                          <a:effectLst/>
                          <a:latin typeface="+mn-ea"/>
                          <a:ea typeface="+mn-ea"/>
                        </a:rPr>
                        <a:t>一、固定资产（</a:t>
                      </a:r>
                      <a:r>
                        <a:rPr lang="en-US" altLang="zh-CN" sz="1400" b="1" u="none" strike="noStrike">
                          <a:effectLst/>
                          <a:latin typeface="+mn-ea"/>
                          <a:ea typeface="+mn-ea"/>
                        </a:rPr>
                        <a:t>2+3+4+5+6+7</a:t>
                      </a:r>
                      <a:r>
                        <a:rPr lang="zh-CN" altLang="en-US" sz="1400" b="1" u="none" strike="noStrike">
                          <a:effectLst/>
                          <a:latin typeface="+mn-ea"/>
                          <a:ea typeface="+mn-ea"/>
                        </a:rPr>
                        <a:t>）</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80539">
                <a:tc>
                  <a:txBody>
                    <a:bodyPr/>
                    <a:lstStyle/>
                    <a:p>
                      <a:pPr algn="ctr" fontAlgn="ctr"/>
                      <a:r>
                        <a:rPr lang="en-US" altLang="zh-CN" sz="1400" b="1" u="none" strike="noStrike" dirty="0">
                          <a:effectLst/>
                          <a:latin typeface="+mn-ea"/>
                          <a:ea typeface="+mn-ea"/>
                        </a:rPr>
                        <a:t>2</a:t>
                      </a:r>
                      <a:endParaRPr lang="en-US" altLang="zh-CN"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6">
                  <a:txBody>
                    <a:bodyPr/>
                    <a:lstStyle/>
                    <a:p>
                      <a:pPr algn="ctr" fontAlgn="ctr"/>
                      <a:r>
                        <a:rPr lang="zh-CN" altLang="en-US" sz="1400" b="1" u="none" strike="noStrike" dirty="0">
                          <a:effectLst/>
                          <a:latin typeface="+mn-ea"/>
                          <a:ea typeface="+mn-ea"/>
                        </a:rPr>
                        <a:t>所有固定资产</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lnSpc>
                          <a:spcPct val="150000"/>
                        </a:lnSpc>
                      </a:pPr>
                      <a:r>
                        <a:rPr lang="zh-CN" altLang="en-US" sz="1400" b="1" u="none" strike="noStrike" dirty="0">
                          <a:effectLst/>
                          <a:latin typeface="+mn-ea"/>
                          <a:ea typeface="+mn-ea"/>
                        </a:rPr>
                        <a:t>（一）房屋、建筑物</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86167">
                <a:tc>
                  <a:txBody>
                    <a:bodyPr/>
                    <a:lstStyle/>
                    <a:p>
                      <a:pPr algn="ctr" fontAlgn="ctr"/>
                      <a:r>
                        <a:rPr lang="en-US" altLang="zh-CN" sz="1400" b="1" u="none" strike="noStrike">
                          <a:effectLst/>
                          <a:latin typeface="+mn-ea"/>
                          <a:ea typeface="+mn-ea"/>
                        </a:rPr>
                        <a:t>3</a:t>
                      </a:r>
                      <a:endParaRPr lang="en-US" altLang="zh-CN"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cPr/>
                </a:tc>
                <a:tc>
                  <a:txBody>
                    <a:bodyPr/>
                    <a:lstStyle/>
                    <a:p>
                      <a:pPr algn="l" fontAlgn="ctr">
                        <a:lnSpc>
                          <a:spcPct val="150000"/>
                        </a:lnSpc>
                      </a:pPr>
                      <a:r>
                        <a:rPr lang="zh-CN" altLang="en-US" sz="1400" b="1" u="none" strike="noStrike" dirty="0">
                          <a:effectLst/>
                          <a:latin typeface="+mn-ea"/>
                          <a:ea typeface="+mn-ea"/>
                        </a:rPr>
                        <a:t>（二）飞机、火车、轮船、机器、机械和其他生产设备</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75355">
                <a:tc>
                  <a:txBody>
                    <a:bodyPr/>
                    <a:lstStyle/>
                    <a:p>
                      <a:pPr algn="ctr" fontAlgn="ctr"/>
                      <a:r>
                        <a:rPr lang="en-US" altLang="zh-CN" sz="1400" b="1" u="none" strike="noStrike">
                          <a:effectLst/>
                          <a:latin typeface="+mn-ea"/>
                          <a:ea typeface="+mn-ea"/>
                        </a:rPr>
                        <a:t>4</a:t>
                      </a:r>
                      <a:endParaRPr lang="en-US" altLang="zh-CN"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cPr/>
                </a:tc>
                <a:tc>
                  <a:txBody>
                    <a:bodyPr/>
                    <a:lstStyle/>
                    <a:p>
                      <a:pPr algn="l" fontAlgn="ctr">
                        <a:lnSpc>
                          <a:spcPct val="150000"/>
                        </a:lnSpc>
                      </a:pPr>
                      <a:r>
                        <a:rPr lang="zh-CN" altLang="en-US" sz="1400" b="1" u="none" strike="noStrike" dirty="0">
                          <a:effectLst/>
                          <a:latin typeface="+mn-ea"/>
                          <a:ea typeface="+mn-ea"/>
                        </a:rPr>
                        <a:t>（三）与生产经营活动有关的器具、工具、家具等</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96981">
                <a:tc>
                  <a:txBody>
                    <a:bodyPr/>
                    <a:lstStyle/>
                    <a:p>
                      <a:pPr algn="ctr" fontAlgn="ctr"/>
                      <a:r>
                        <a:rPr lang="en-US" altLang="zh-CN" sz="1400" b="1" u="none" strike="noStrike" dirty="0">
                          <a:effectLst/>
                          <a:latin typeface="+mn-ea"/>
                          <a:ea typeface="+mn-ea"/>
                        </a:rPr>
                        <a:t>5</a:t>
                      </a:r>
                      <a:endParaRPr lang="en-US" altLang="zh-CN"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cPr/>
                </a:tc>
                <a:tc>
                  <a:txBody>
                    <a:bodyPr/>
                    <a:lstStyle/>
                    <a:p>
                      <a:pPr algn="l" fontAlgn="ctr">
                        <a:lnSpc>
                          <a:spcPct val="150000"/>
                        </a:lnSpc>
                      </a:pPr>
                      <a:r>
                        <a:rPr lang="zh-CN" altLang="en-US" sz="1400" b="1" u="none" strike="noStrike" dirty="0">
                          <a:effectLst/>
                          <a:latin typeface="+mn-ea"/>
                          <a:ea typeface="+mn-ea"/>
                        </a:rPr>
                        <a:t>（四）飞机、火车、轮船以外的运输工具</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86167">
                <a:tc>
                  <a:txBody>
                    <a:bodyPr/>
                    <a:lstStyle/>
                    <a:p>
                      <a:pPr algn="ctr" fontAlgn="ctr"/>
                      <a:r>
                        <a:rPr lang="en-US" altLang="zh-CN" sz="1400" b="1" u="none" strike="noStrike" dirty="0">
                          <a:effectLst/>
                          <a:latin typeface="+mn-ea"/>
                          <a:ea typeface="+mn-ea"/>
                        </a:rPr>
                        <a:t>6</a:t>
                      </a:r>
                      <a:endParaRPr lang="en-US" altLang="zh-CN"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cPr/>
                </a:tc>
                <a:tc>
                  <a:txBody>
                    <a:bodyPr/>
                    <a:lstStyle/>
                    <a:p>
                      <a:pPr algn="l" fontAlgn="ctr">
                        <a:lnSpc>
                          <a:spcPct val="150000"/>
                        </a:lnSpc>
                      </a:pPr>
                      <a:r>
                        <a:rPr lang="zh-CN" altLang="en-US" sz="1400" b="1" u="none" strike="noStrike" dirty="0">
                          <a:effectLst/>
                          <a:latin typeface="+mn-ea"/>
                          <a:ea typeface="+mn-ea"/>
                        </a:rPr>
                        <a:t>（五）电子设备</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289625">
                <a:tc>
                  <a:txBody>
                    <a:bodyPr/>
                    <a:lstStyle/>
                    <a:p>
                      <a:pPr algn="ctr" fontAlgn="ctr"/>
                      <a:r>
                        <a:rPr lang="en-US" altLang="zh-CN" sz="1400" b="1" u="none" strike="noStrike" dirty="0">
                          <a:effectLst/>
                          <a:latin typeface="+mn-ea"/>
                          <a:ea typeface="+mn-ea"/>
                        </a:rPr>
                        <a:t>7</a:t>
                      </a:r>
                      <a:endParaRPr lang="en-US" altLang="zh-CN"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cPr/>
                </a:tc>
                <a:tc>
                  <a:txBody>
                    <a:bodyPr/>
                    <a:lstStyle/>
                    <a:p>
                      <a:pPr algn="l" fontAlgn="ctr"/>
                      <a:r>
                        <a:rPr lang="zh-CN" altLang="en-US" sz="1400" b="1" u="none" strike="noStrike" dirty="0">
                          <a:effectLst/>
                          <a:latin typeface="+mn-ea"/>
                          <a:ea typeface="+mn-ea"/>
                        </a:rPr>
                        <a:t>（六）其他</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a:effectLst/>
                          <a:latin typeface="+mn-ea"/>
                          <a:ea typeface="+mn-ea"/>
                        </a:rPr>
                        <a:t>　</a:t>
                      </a:r>
                      <a:endParaRPr lang="zh-CN" altLang="en-US" sz="1400" b="1" i="0" u="none" strike="noStrike">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CN" altLang="en-US" sz="1400" b="1" u="none" strike="noStrike" dirty="0">
                          <a:effectLst/>
                          <a:latin typeface="+mn-ea"/>
                          <a:ea typeface="+mn-ea"/>
                        </a:rPr>
                        <a:t>　</a:t>
                      </a:r>
                      <a:endParaRPr lang="zh-CN" altLang="en-US" sz="1400" b="1" i="0" u="none" strike="noStrike" dirty="0">
                        <a:solidFill>
                          <a:srgbClr val="000000"/>
                        </a:solidFill>
                        <a:effectLst/>
                        <a:latin typeface="+mn-ea"/>
                        <a:ea typeface="+mn-ea"/>
                      </a:endParaRPr>
                    </a:p>
                  </a:txBody>
                  <a:tcPr marL="5647" marR="5647" marT="564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ransition spd="med" advClick="0" advTm="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481624" y="699542"/>
            <a:ext cx="8352928" cy="37444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spcAft>
                <a:spcPts val="0"/>
              </a:spcAft>
            </a:pPr>
            <a:r>
              <a:rPr lang="zh-CN" altLang="en-US" sz="2800" dirty="0">
                <a:latin typeface="+mn-ea"/>
              </a:rPr>
              <a:t>       </a:t>
            </a:r>
            <a:r>
              <a:rPr lang="zh-CN" altLang="en-US" sz="2200" dirty="0">
                <a:latin typeface="+mn-ea"/>
              </a:rPr>
              <a:t>四、受疫情影响较大的困难行业企业</a:t>
            </a:r>
            <a:r>
              <a:rPr lang="en-US" altLang="zh-CN" sz="2200" dirty="0">
                <a:latin typeface="+mn-ea"/>
              </a:rPr>
              <a:t>2020</a:t>
            </a:r>
            <a:r>
              <a:rPr lang="zh-CN" altLang="en-US" sz="2200" dirty="0">
                <a:latin typeface="+mn-ea"/>
              </a:rPr>
              <a:t>年度发生的亏损，最长结转年限由</a:t>
            </a:r>
            <a:r>
              <a:rPr lang="en-US" altLang="zh-CN" sz="2200" dirty="0">
                <a:latin typeface="+mn-ea"/>
              </a:rPr>
              <a:t>5</a:t>
            </a:r>
            <a:r>
              <a:rPr lang="zh-CN" altLang="en-US" sz="2200" dirty="0">
                <a:latin typeface="+mn-ea"/>
              </a:rPr>
              <a:t>年延长至</a:t>
            </a:r>
            <a:r>
              <a:rPr lang="en-US" altLang="zh-CN" sz="2200" dirty="0">
                <a:latin typeface="+mn-ea"/>
              </a:rPr>
              <a:t>8</a:t>
            </a:r>
            <a:r>
              <a:rPr lang="zh-CN" altLang="en-US" sz="2200" dirty="0">
                <a:latin typeface="+mn-ea"/>
              </a:rPr>
              <a:t>年。</a:t>
            </a:r>
            <a:endParaRPr lang="zh-CN" altLang="en-US" sz="2200" dirty="0">
              <a:latin typeface="+mn-ea"/>
            </a:endParaRPr>
          </a:p>
          <a:p>
            <a:pPr lvl="0">
              <a:lnSpc>
                <a:spcPct val="150000"/>
              </a:lnSpc>
              <a:spcAft>
                <a:spcPts val="0"/>
              </a:spcAft>
            </a:pPr>
            <a:r>
              <a:rPr lang="zh-CN" altLang="en-US" sz="2200" dirty="0">
                <a:latin typeface="+mn-ea"/>
              </a:rPr>
              <a:t>        困难行业企业，包括交通运输、餐饮、住宿、旅游（指旅行社及相关服务、游览景区管理两类）四大类，具体判断标准按照现行</a:t>
            </a:r>
            <a:r>
              <a:rPr lang="en-US" altLang="zh-CN" sz="2200" dirty="0">
                <a:latin typeface="+mn-ea"/>
              </a:rPr>
              <a:t>《</a:t>
            </a:r>
            <a:r>
              <a:rPr lang="zh-CN" altLang="en-US" sz="2200" dirty="0">
                <a:latin typeface="+mn-ea"/>
              </a:rPr>
              <a:t>国民经济行业分类</a:t>
            </a:r>
            <a:r>
              <a:rPr lang="en-US" altLang="zh-CN" sz="2200" dirty="0">
                <a:latin typeface="+mn-ea"/>
              </a:rPr>
              <a:t>》</a:t>
            </a:r>
            <a:r>
              <a:rPr lang="zh-CN" altLang="en-US" sz="2200" dirty="0">
                <a:latin typeface="+mn-ea"/>
              </a:rPr>
              <a:t>执行。困难行业企业</a:t>
            </a:r>
            <a:r>
              <a:rPr lang="en-US" altLang="zh-CN" sz="2200" dirty="0">
                <a:latin typeface="+mn-ea"/>
              </a:rPr>
              <a:t>2020</a:t>
            </a:r>
            <a:r>
              <a:rPr lang="zh-CN" altLang="en-US" sz="2200" dirty="0">
                <a:latin typeface="+mn-ea"/>
              </a:rPr>
              <a:t>年度主营业务收入须占收入总额（剔除不征税收入和投资收益）的</a:t>
            </a:r>
            <a:r>
              <a:rPr lang="en-US" altLang="zh-CN" sz="2200" dirty="0">
                <a:latin typeface="+mn-ea"/>
              </a:rPr>
              <a:t>50%</a:t>
            </a:r>
            <a:r>
              <a:rPr lang="zh-CN" altLang="en-US" sz="2200" dirty="0">
                <a:latin typeface="+mn-ea"/>
              </a:rPr>
              <a:t>以上。</a:t>
            </a:r>
            <a:endParaRPr lang="zh-CN" altLang="en-US" sz="2200" dirty="0">
              <a:latin typeface="+mn-ea"/>
            </a:endParaRPr>
          </a:p>
        </p:txBody>
      </p:sp>
    </p:spTree>
  </p:cSld>
  <p:clrMapOvr>
    <a:masterClrMapping/>
  </p:clrMapOvr>
  <p:transition spd="med" advClick="0" advTm="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23479"/>
            <a:ext cx="9144000"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99829" rIns="1260078" bIns="899829" numCol="1" anchor="ctr" anchorCtr="0" compatLnSpc="1">
            <a:noAutofit/>
          </a:bodyPr>
          <a:lstStyle/>
          <a:p>
            <a:pPr lvl="0" indent="254000">
              <a:tabLst>
                <a:tab pos="4410075" algn="ctr"/>
              </a:tabLst>
            </a:pPr>
            <a:r>
              <a:rPr lang="en-US" altLang="zh-CN" sz="2400" dirty="0" smtClean="0">
                <a:latin typeface="+mn-ea"/>
                <a:ea typeface="+mn-ea"/>
                <a:cs typeface="宋体" panose="02010600030101010101" pitchFamily="2" charset="-122"/>
              </a:rPr>
              <a:t>A106000                 </a:t>
            </a:r>
            <a:r>
              <a:rPr lang="zh-CN" altLang="en-US" sz="2400" dirty="0" smtClean="0">
                <a:latin typeface="+mn-ea"/>
                <a:ea typeface="+mn-ea"/>
                <a:cs typeface="宋体" panose="02010600030101010101" pitchFamily="2" charset="-122"/>
              </a:rPr>
              <a:t>企业</a:t>
            </a:r>
            <a:r>
              <a:rPr lang="zh-CN" altLang="en-US" sz="2400" dirty="0">
                <a:latin typeface="+mn-ea"/>
                <a:ea typeface="+mn-ea"/>
                <a:cs typeface="宋体" panose="02010600030101010101" pitchFamily="2" charset="-122"/>
              </a:rPr>
              <a:t>所得税弥补亏损明细表</a:t>
            </a:r>
            <a:endParaRPr kumimoji="0" lang="zh-CN" altLang="en-US" sz="3200" b="0" i="0" u="none" strike="noStrike" cap="none" normalizeH="0" baseline="0" dirty="0" smtClean="0">
              <a:ln>
                <a:noFill/>
              </a:ln>
              <a:solidFill>
                <a:schemeClr val="tx1"/>
              </a:solidFill>
              <a:effectLst/>
              <a:latin typeface="+mn-ea"/>
              <a:ea typeface="+mn-ea"/>
              <a:cs typeface="宋体" panose="02010600030101010101" pitchFamily="2" charset="-122"/>
            </a:endParaRPr>
          </a:p>
        </p:txBody>
      </p:sp>
      <p:graphicFrame>
        <p:nvGraphicFramePr>
          <p:cNvPr id="4" name="表格 3"/>
          <p:cNvGraphicFramePr>
            <a:graphicFrameLocks noGrp="1"/>
          </p:cNvGraphicFramePr>
          <p:nvPr/>
        </p:nvGraphicFramePr>
        <p:xfrm>
          <a:off x="35496" y="915568"/>
          <a:ext cx="9108505" cy="4262292"/>
        </p:xfrm>
        <a:graphic>
          <a:graphicData uri="http://schemas.openxmlformats.org/drawingml/2006/table">
            <a:tbl>
              <a:tblPr>
                <a:tableStyleId>{5C22544A-7EE6-4342-B048-85BDC9FD1C3A}</a:tableStyleId>
              </a:tblPr>
              <a:tblGrid>
                <a:gridCol w="511872"/>
                <a:gridCol w="1318543"/>
                <a:gridCol w="697817"/>
                <a:gridCol w="940758"/>
                <a:gridCol w="753109"/>
                <a:gridCol w="753109"/>
                <a:gridCol w="949972"/>
                <a:gridCol w="1006935"/>
                <a:gridCol w="1088195"/>
                <a:gridCol w="1088195"/>
              </a:tblGrid>
              <a:tr h="279929">
                <a:tc rowSpan="3">
                  <a:txBody>
                    <a:bodyPr/>
                    <a:lstStyle/>
                    <a:p>
                      <a:pPr algn="ctr">
                        <a:spcAft>
                          <a:spcPts val="0"/>
                        </a:spcAft>
                      </a:pPr>
                      <a:r>
                        <a:rPr lang="zh-CN" sz="1200" b="1" kern="0" dirty="0">
                          <a:effectLst/>
                        </a:rPr>
                        <a:t>行次</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zh-CN" sz="1200" b="1" kern="0" dirty="0">
                          <a:effectLst/>
                        </a:rPr>
                        <a:t>项目</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CN" sz="1200" b="1" kern="0" dirty="0">
                          <a:effectLst/>
                        </a:rPr>
                        <a:t>年度</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CN" sz="1200" b="1" kern="0" dirty="0">
                          <a:effectLst/>
                        </a:rPr>
                        <a:t>当年</a:t>
                      </a:r>
                      <a:r>
                        <a:rPr lang="zh-CN" sz="1200" b="1" kern="0" dirty="0" smtClean="0">
                          <a:effectLst/>
                        </a:rPr>
                        <a:t>境内</a:t>
                      </a:r>
                      <a:endParaRPr lang="en-US" altLang="zh-CN" sz="1200" b="1" kern="0" dirty="0" smtClean="0">
                        <a:effectLst/>
                      </a:endParaRPr>
                    </a:p>
                    <a:p>
                      <a:pPr algn="ctr">
                        <a:spcAft>
                          <a:spcPts val="0"/>
                        </a:spcAft>
                      </a:pPr>
                      <a:r>
                        <a:rPr lang="zh-CN" sz="1200" b="1" kern="0" dirty="0" smtClean="0">
                          <a:effectLst/>
                        </a:rPr>
                        <a:t>所得</a:t>
                      </a:r>
                      <a:r>
                        <a:rPr lang="zh-CN" sz="1200" b="1" kern="0" dirty="0">
                          <a:effectLst/>
                        </a:rPr>
                        <a:t>额</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CN" sz="1200" b="1" kern="0" dirty="0">
                          <a:effectLst/>
                        </a:rPr>
                        <a:t>弥补亏损企业类型</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CN" sz="1200" b="1" kern="0" dirty="0">
                          <a:effectLst/>
                        </a:rPr>
                        <a:t>当年亏损额</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CN" sz="1200" b="1" kern="0" dirty="0">
                          <a:effectLst/>
                        </a:rPr>
                        <a:t>当年</a:t>
                      </a:r>
                      <a:r>
                        <a:rPr lang="zh-CN" sz="1200" b="1" kern="0" dirty="0" smtClean="0">
                          <a:effectLst/>
                        </a:rPr>
                        <a:t>待</a:t>
                      </a:r>
                      <a:endParaRPr lang="en-US" altLang="zh-CN" sz="1200" b="1" kern="0" dirty="0" smtClean="0">
                        <a:effectLst/>
                      </a:endParaRPr>
                    </a:p>
                    <a:p>
                      <a:pPr algn="ctr">
                        <a:spcAft>
                          <a:spcPts val="0"/>
                        </a:spcAft>
                      </a:pPr>
                      <a:r>
                        <a:rPr lang="zh-CN" sz="1200" b="1" kern="0" dirty="0" smtClean="0">
                          <a:effectLst/>
                        </a:rPr>
                        <a:t>弥补的</a:t>
                      </a:r>
                      <a:endParaRPr lang="en-US" altLang="zh-CN" sz="1200" b="1" kern="0" dirty="0" smtClean="0">
                        <a:effectLst/>
                      </a:endParaRPr>
                    </a:p>
                    <a:p>
                      <a:pPr algn="ctr">
                        <a:spcAft>
                          <a:spcPts val="0"/>
                        </a:spcAft>
                      </a:pPr>
                      <a:r>
                        <a:rPr lang="zh-CN" sz="1200" b="1" kern="0" dirty="0" smtClean="0">
                          <a:effectLst/>
                        </a:rPr>
                        <a:t>亏损额</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zh-CN" sz="1200" b="1" kern="0" dirty="0">
                          <a:effectLst/>
                        </a:rPr>
                        <a:t>用本年度所得额</a:t>
                      </a:r>
                      <a:r>
                        <a:rPr lang="zh-CN" sz="1200" b="1" kern="0" dirty="0" smtClean="0">
                          <a:effectLst/>
                        </a:rPr>
                        <a:t>弥补</a:t>
                      </a:r>
                      <a:endParaRPr lang="en-US" altLang="zh-CN" sz="1200" b="1" kern="0" dirty="0" smtClean="0">
                        <a:effectLst/>
                      </a:endParaRPr>
                    </a:p>
                    <a:p>
                      <a:pPr algn="ctr">
                        <a:spcAft>
                          <a:spcPts val="0"/>
                        </a:spcAft>
                      </a:pPr>
                      <a:r>
                        <a:rPr lang="zh-CN" sz="1200" b="1" kern="0" dirty="0" smtClean="0">
                          <a:effectLst/>
                        </a:rPr>
                        <a:t>的</a:t>
                      </a:r>
                      <a:r>
                        <a:rPr lang="zh-CN" sz="1200" b="1" kern="0" dirty="0">
                          <a:effectLst/>
                        </a:rPr>
                        <a:t>以前年度亏损额</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cPr/>
                </a:tc>
                <a:tc rowSpan="2">
                  <a:txBody>
                    <a:bodyPr/>
                    <a:lstStyle/>
                    <a:p>
                      <a:pPr algn="ctr">
                        <a:spcAft>
                          <a:spcPts val="0"/>
                        </a:spcAft>
                      </a:pPr>
                      <a:r>
                        <a:rPr lang="zh-CN" sz="1200" b="1" kern="0" dirty="0">
                          <a:effectLst/>
                        </a:rPr>
                        <a:t>当年可</a:t>
                      </a:r>
                      <a:r>
                        <a:rPr lang="zh-CN" sz="1200" b="1" kern="0" dirty="0" smtClean="0">
                          <a:effectLst/>
                        </a:rPr>
                        <a:t>结转</a:t>
                      </a:r>
                      <a:endParaRPr lang="en-US" altLang="zh-CN" sz="1200" b="1" kern="0" dirty="0" smtClean="0">
                        <a:effectLst/>
                      </a:endParaRPr>
                    </a:p>
                    <a:p>
                      <a:pPr algn="ctr">
                        <a:spcAft>
                          <a:spcPts val="0"/>
                        </a:spcAft>
                      </a:pPr>
                      <a:r>
                        <a:rPr lang="zh-CN" sz="1200" b="1" kern="0" dirty="0" smtClean="0">
                          <a:effectLst/>
                        </a:rPr>
                        <a:t>以后</a:t>
                      </a:r>
                      <a:r>
                        <a:rPr lang="zh-CN" sz="1200" b="1" kern="0" dirty="0">
                          <a:effectLst/>
                        </a:rPr>
                        <a:t>年度</a:t>
                      </a:r>
                      <a:r>
                        <a:rPr lang="zh-CN" sz="1200" b="1" kern="0" dirty="0" smtClean="0">
                          <a:effectLst/>
                        </a:rPr>
                        <a:t>弥</a:t>
                      </a:r>
                      <a:endParaRPr lang="en-US" altLang="zh-CN" sz="1200" b="1" kern="0" dirty="0" smtClean="0">
                        <a:effectLst/>
                      </a:endParaRPr>
                    </a:p>
                    <a:p>
                      <a:pPr algn="ctr">
                        <a:spcAft>
                          <a:spcPts val="0"/>
                        </a:spcAft>
                      </a:pPr>
                      <a:r>
                        <a:rPr lang="zh-CN" sz="1200" b="1" kern="0" dirty="0" smtClean="0">
                          <a:effectLst/>
                        </a:rPr>
                        <a:t>补</a:t>
                      </a:r>
                      <a:r>
                        <a:rPr lang="zh-CN" sz="1200" b="1" kern="0" dirty="0">
                          <a:effectLst/>
                        </a:rPr>
                        <a:t>的亏损额</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9894">
                <a:tc vMerge="1">
                  <a:tcPr/>
                </a:tc>
                <a:tc vMerge="1">
                  <a:tcPr/>
                </a:tc>
                <a:tc vMerge="1">
                  <a:tcPr/>
                </a:tc>
                <a:tc vMerge="1">
                  <a:tcPr/>
                </a:tc>
                <a:tc vMerge="1">
                  <a:tcPr/>
                </a:tc>
                <a:tc vMerge="1">
                  <a:tcPr/>
                </a:tc>
                <a:tc vMerge="1">
                  <a:tcPr/>
                </a:tc>
                <a:tc>
                  <a:txBody>
                    <a:bodyPr/>
                    <a:lstStyle/>
                    <a:p>
                      <a:pPr algn="ctr">
                        <a:spcAft>
                          <a:spcPts val="0"/>
                        </a:spcAft>
                      </a:pPr>
                      <a:r>
                        <a:rPr lang="zh-CN" sz="1200" b="1" kern="0" dirty="0">
                          <a:effectLst/>
                        </a:rPr>
                        <a:t>使用</a:t>
                      </a:r>
                      <a:r>
                        <a:rPr lang="zh-CN" sz="1200" b="1" kern="0" dirty="0" smtClean="0">
                          <a:effectLst/>
                        </a:rPr>
                        <a:t>境内</a:t>
                      </a:r>
                      <a:endParaRPr lang="en-US" altLang="zh-CN" sz="1200" b="1" kern="0" dirty="0" smtClean="0">
                        <a:effectLst/>
                      </a:endParaRPr>
                    </a:p>
                    <a:p>
                      <a:pPr algn="ctr">
                        <a:spcAft>
                          <a:spcPts val="0"/>
                        </a:spcAft>
                      </a:pPr>
                      <a:r>
                        <a:rPr lang="zh-CN" sz="1200" b="1" kern="0" dirty="0" smtClean="0">
                          <a:effectLst/>
                        </a:rPr>
                        <a:t>所得</a:t>
                      </a:r>
                      <a:r>
                        <a:rPr lang="zh-CN" sz="1200" b="1" kern="0" dirty="0">
                          <a:effectLst/>
                        </a:rPr>
                        <a:t>弥补</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dirty="0">
                          <a:effectLst/>
                        </a:rPr>
                        <a:t>使用</a:t>
                      </a:r>
                      <a:r>
                        <a:rPr lang="zh-CN" sz="1200" b="1" kern="0" dirty="0" smtClean="0">
                          <a:effectLst/>
                        </a:rPr>
                        <a:t>境外</a:t>
                      </a:r>
                      <a:endParaRPr lang="en-US" altLang="zh-CN" sz="1200" b="1" kern="0" dirty="0" smtClean="0">
                        <a:effectLst/>
                      </a:endParaRPr>
                    </a:p>
                    <a:p>
                      <a:pPr algn="ctr">
                        <a:spcAft>
                          <a:spcPts val="0"/>
                        </a:spcAft>
                      </a:pPr>
                      <a:r>
                        <a:rPr lang="zh-CN" sz="1200" b="1" kern="0" dirty="0" smtClean="0">
                          <a:effectLst/>
                        </a:rPr>
                        <a:t>所得</a:t>
                      </a:r>
                      <a:r>
                        <a:rPr lang="zh-CN" sz="1200" b="1" kern="0" dirty="0">
                          <a:effectLst/>
                        </a:rPr>
                        <a:t>弥补</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a:tc>
              </a:tr>
              <a:tr h="221871">
                <a:tc vMerge="1">
                  <a:tcPr/>
                </a:tc>
                <a:tc vMerge="1">
                  <a:tcPr/>
                </a:tc>
                <a:tc>
                  <a:txBody>
                    <a:bodyPr/>
                    <a:lstStyle/>
                    <a:p>
                      <a:pPr algn="ctr">
                        <a:spcAft>
                          <a:spcPts val="0"/>
                        </a:spcAft>
                      </a:pPr>
                      <a:r>
                        <a:rPr lang="en-US" sz="1200" b="1" kern="0">
                          <a:effectLst/>
                        </a:rPr>
                        <a:t>1</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kern="0">
                          <a:effectLst/>
                        </a:rPr>
                        <a:t>2</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kern="0" dirty="0">
                          <a:effectLst/>
                        </a:rPr>
                        <a:t>7</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kern="0">
                          <a:effectLst/>
                        </a:rPr>
                        <a:t>8</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kern="0">
                          <a:effectLst/>
                        </a:rPr>
                        <a:t>9</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kern="0">
                          <a:effectLst/>
                        </a:rPr>
                        <a:t>10</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kern="0">
                          <a:effectLst/>
                        </a:rPr>
                        <a:t>11</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200" b="1" kern="0" dirty="0">
                          <a:effectLst/>
                        </a:rPr>
                        <a:t>12</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1</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前十年度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dirty="0">
                          <a:effectLst/>
                        </a:rPr>
                        <a:t> </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dirty="0">
                          <a:effectLst/>
                        </a:rPr>
                        <a:t> </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dirty="0">
                          <a:effectLst/>
                        </a:rPr>
                        <a:t> </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2</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前九年度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dirty="0">
                          <a:effectLst/>
                        </a:rPr>
                        <a:t> </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3</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前八年度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4</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前七年度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dirty="0">
                          <a:effectLst/>
                        </a:rPr>
                        <a:t> </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5</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前六年度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6</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前五年度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7</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前四年度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8</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前三年度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dirty="0">
                          <a:effectLst/>
                        </a:rPr>
                        <a:t> </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9</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前二年度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29">
                <a:tc>
                  <a:txBody>
                    <a:bodyPr/>
                    <a:lstStyle/>
                    <a:p>
                      <a:pPr algn="ctr">
                        <a:spcAft>
                          <a:spcPts val="0"/>
                        </a:spcAft>
                      </a:pPr>
                      <a:r>
                        <a:rPr lang="en-US" sz="1200" b="1" kern="0">
                          <a:effectLst/>
                        </a:rPr>
                        <a:t>10</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前一年度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871">
                <a:tc>
                  <a:txBody>
                    <a:bodyPr/>
                    <a:lstStyle/>
                    <a:p>
                      <a:pPr algn="ctr">
                        <a:spcAft>
                          <a:spcPts val="0"/>
                        </a:spcAft>
                      </a:pPr>
                      <a:r>
                        <a:rPr lang="en-US" sz="1200" b="1" kern="0">
                          <a:effectLst/>
                        </a:rPr>
                        <a:t>11</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200" b="1" kern="0">
                          <a:effectLst/>
                        </a:rPr>
                        <a:t>本年度</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200" b="1" kern="0">
                          <a:effectLst/>
                        </a:rPr>
                        <a:t> </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3606">
                <a:tc>
                  <a:txBody>
                    <a:bodyPr/>
                    <a:lstStyle/>
                    <a:p>
                      <a:pPr algn="ctr">
                        <a:spcAft>
                          <a:spcPts val="0"/>
                        </a:spcAft>
                      </a:pPr>
                      <a:r>
                        <a:rPr lang="en-US" sz="1200" b="1" kern="0">
                          <a:effectLst/>
                        </a:rPr>
                        <a:t>12</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algn="r">
                        <a:spcAft>
                          <a:spcPts val="0"/>
                        </a:spcAft>
                      </a:pPr>
                      <a:r>
                        <a:rPr lang="zh-CN" sz="1200" b="1" kern="0">
                          <a:effectLst/>
                        </a:rPr>
                        <a:t>可结转以后年度弥补的亏损额合计</a:t>
                      </a:r>
                      <a:endParaRPr lang="zh-CN" sz="1200" b="1" kern="10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cPr/>
                </a:tc>
                <a:tc hMerge="1">
                  <a:tcPr/>
                </a:tc>
                <a:tc hMerge="1">
                  <a:tcPr/>
                </a:tc>
                <a:tc hMerge="1">
                  <a:tcPr/>
                </a:tc>
                <a:tc hMerge="1">
                  <a:tcPr/>
                </a:tc>
                <a:tc hMerge="1">
                  <a:tcPr/>
                </a:tc>
                <a:tc hMerge="1">
                  <a:tcPr/>
                </a:tc>
                <a:tc>
                  <a:txBody>
                    <a:bodyPr/>
                    <a:lstStyle/>
                    <a:p>
                      <a:pPr algn="l">
                        <a:spcAft>
                          <a:spcPts val="0"/>
                        </a:spcAft>
                      </a:pPr>
                      <a:r>
                        <a:rPr lang="en-US" sz="1200" b="1" kern="0" dirty="0">
                          <a:effectLst/>
                        </a:rPr>
                        <a:t> </a:t>
                      </a:r>
                      <a:endParaRPr lang="zh-CN" sz="1200" b="1" kern="100" dirty="0">
                        <a:effectLst/>
                        <a:latin typeface="Times New Roman" panose="02020603050405020304"/>
                        <a:ea typeface="宋体" panose="02010600030101010101" pitchFamily="2" charset="-122"/>
                      </a:endParaRPr>
                    </a:p>
                  </a:txBody>
                  <a:tcPr marL="52576" marR="52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advClick="0" advTm="0">
    <p:fade/>
  </p:transition>
  <p:timing>
    <p:tnLst>
      <p:par>
        <p:cTn id="1" dur="indefinite" restart="never" nodeType="tmRoot"/>
      </p:par>
    </p:tnLst>
  </p:timing>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1600" b="1" dirty="0" smtClean="0">
            <a:solidFill>
              <a:schemeClr val="accent6"/>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12171</Words>
  <Application>WPS 演示</Application>
  <PresentationFormat>全屏显示(16:9)</PresentationFormat>
  <Paragraphs>3049</Paragraphs>
  <Slides>68</Slides>
  <Notes>55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68</vt:i4>
      </vt:variant>
    </vt:vector>
  </HeadingPairs>
  <TitlesOfParts>
    <vt:vector size="78" baseType="lpstr">
      <vt:lpstr>Arial</vt:lpstr>
      <vt:lpstr>宋体</vt:lpstr>
      <vt:lpstr>Wingdings</vt:lpstr>
      <vt:lpstr>Calibri</vt:lpstr>
      <vt:lpstr>微软雅黑</vt:lpstr>
      <vt:lpstr>Calibri</vt:lpstr>
      <vt:lpstr>Times New Roman</vt:lpstr>
      <vt:lpstr>Arial Unicode MS</vt:lpstr>
      <vt:lpstr>隶书</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关于实施小微企业普惠性税收减免政策的通知 财税〔2019〕13号</vt:lpstr>
      <vt:lpstr>关于实施小微企业普惠性税收减免政策的通知 财税〔2019〕13号</vt:lpstr>
      <vt:lpstr>关于落实支持小型微利企业和个体工商户发展所得税优惠政策有关事项的公告 国家税务总局公告2021年第8号</vt:lpstr>
      <vt:lpstr>PowerPoint 演示文稿</vt:lpstr>
      <vt:lpstr>PowerPoint 演示文稿</vt:lpstr>
      <vt:lpstr>中华人民共和国企业所得税法</vt:lpstr>
      <vt:lpstr>中华人民共和国企业所得税法实施条例</vt:lpstr>
      <vt:lpstr>关于安置残疾人员就业有关企业所得税优惠政策问题的通知 财税〔2009〕70号 </vt:lpstr>
      <vt:lpstr>关于安置残疾人员就业有关企业所得税优惠政策问题的通知 财税〔2009〕70号 </vt:lpstr>
      <vt:lpstr>PowerPoint 演示文稿</vt:lpstr>
      <vt:lpstr>PowerPoint 演示文稿</vt:lpstr>
      <vt:lpstr>中华人民共和国企业所得税法实施条例</vt:lpstr>
      <vt:lpstr>关于企业工资薪金及职工福利费扣除问题的通知 （国税函[2009]3号）</vt:lpstr>
      <vt:lpstr>关于企业工资薪金及职工福利费扣除问题的通知 （国税函[2009]3号）</vt:lpstr>
      <vt:lpstr>关于企业工资薪金及职工福利费扣除问题的通知 （国税函[2009]3号）</vt:lpstr>
      <vt:lpstr>关于企业工资薪金和职工福利费等支出税前扣除问题的公告 国家税务总局公告2015年第34号</vt:lpstr>
      <vt:lpstr>关于企业工资薪金和职工福利费等支出税前扣除问题的公告 国家税务总局公告2015年第34号</vt:lpstr>
      <vt:lpstr>PowerPoint 演示文稿</vt:lpstr>
      <vt:lpstr>企业负担员工个人所得税税前扣除问题</vt:lpstr>
      <vt:lpstr>PowerPoint 演示文稿</vt:lpstr>
      <vt:lpstr>中华人民共和国企业工会法</vt:lpstr>
      <vt:lpstr>关于基层工会组织筹建期间拨缴工会经费（筹备金）事项的通知 总工办发[2004]29号 </vt:lpstr>
      <vt:lpstr>中华人民共和国企业所得税实施条例</vt:lpstr>
      <vt:lpstr>关于工会经费企业所得税税前扣除凭据问题的公告 国家税务总局公告2010年第24号</vt:lpstr>
      <vt:lpstr>关于税务机关代收工会经费企业所得税税前扣除凭据问题的公告  国家税务总局公告［2011］第30号</vt:lpstr>
      <vt:lpstr>PowerPoint 演示文稿</vt:lpstr>
      <vt:lpstr>PowerPoint 演示文稿</vt:lpstr>
      <vt:lpstr>关于企业资产损失税前扣除政策的通知 财税[2009]57号 </vt:lpstr>
      <vt:lpstr>企业资产损失所得税税前扣除管理办法 国家税务总局公告2011 年 第 25 号</vt:lpstr>
      <vt:lpstr>企业资产损失所得税税前扣除管理办法 国家税务总局公告2011 年 第 25 号</vt:lpstr>
      <vt:lpstr>企业资产损失所得税税前扣除管理办法 国家税务总局公告2011 年 第 25 号</vt:lpstr>
      <vt:lpstr>PowerPoint 演示文稿</vt:lpstr>
      <vt:lpstr>PowerPoint 演示文稿</vt:lpstr>
      <vt:lpstr>关于企业资产损失税前扣除政策的通知 财税[2009]57号 </vt:lpstr>
      <vt:lpstr>关于企业资产损失税前扣除政策的通知 财税[2009]57号 </vt:lpstr>
      <vt:lpstr>企业资产损失所得税税前扣除管理办法 国家税务总局公告2011 年 第 25 号</vt:lpstr>
      <vt:lpstr>企业资产损失所得税税前扣除管理办法 国家税务总局公告2011 年 第 25 号</vt:lpstr>
      <vt:lpstr>企业资产损失所得税税前扣除管理办法 国家税务总局公告2011 年 第 25 号</vt:lpstr>
      <vt:lpstr>PowerPoint 演示文稿</vt:lpstr>
      <vt:lpstr>PowerPoint 演示文稿</vt:lpstr>
      <vt:lpstr>关于企业向自然人借款的利息支出企业所得税税前扣除问题的通知 国税函[2009]777号</vt:lpstr>
      <vt:lpstr>企业所得税税前扣除凭证管理办法 国家税务总局公告2018年28号</vt:lpstr>
      <vt:lpstr>企业所得税税前扣除凭证管理办法 国家税务总局公告2018年28号</vt:lpstr>
      <vt:lpstr>PowerPoint 演示文稿</vt:lpstr>
      <vt:lpstr>房地产开发经营业务企业所得税处理办法  国税发(2009)31号</vt:lpstr>
      <vt:lpstr>房地产开发经营业务企业所得税处理办法  国税发(2009)31号</vt:lpstr>
      <vt:lpstr>PowerPoint 演示文稿</vt:lpstr>
      <vt:lpstr>PowerPoint 演示文稿</vt:lpstr>
      <vt:lpstr>关于专项用途财政性资金有关企业所得税处理问题的通知 财税[2011]70号 </vt:lpstr>
      <vt:lpstr>关于专项用途财政性资金有关企业所得税处理问题的通知 财税[2011]70号 </vt:lpstr>
      <vt:lpstr>关于专项用途财政性资金有关企业所得税处理问题的通知 财税[2011]70号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creator>kingpub</dc:creator>
  <cp:keywords>plus206</cp:keywords>
  <cp:category>plus206</cp:category>
  <cp:lastModifiedBy> </cp:lastModifiedBy>
  <cp:revision>1366</cp:revision>
  <dcterms:created xsi:type="dcterms:W3CDTF">2015-04-24T01:01:00Z</dcterms:created>
  <dcterms:modified xsi:type="dcterms:W3CDTF">2021-09-08T07:28:38Z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2052-11.8.2.10158</vt:lpwstr>
  </property>
</Properties>
</file>