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emf" ContentType="image/x-emf"/>
  <Default Extension="rels" ContentType="application/vnd.openxmlformats-package.relationships+xml"/>
  <Override PartName="/customXml/itemProps48.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6"/>
  </p:notesMasterIdLst>
  <p:handoutMasterIdLst>
    <p:handoutMasterId r:id="rId87"/>
  </p:handoutMasterIdLst>
  <p:sldIdLst>
    <p:sldId id="664" r:id="rId4"/>
    <p:sldId id="893" r:id="rId5"/>
    <p:sldId id="980" r:id="rId7"/>
    <p:sldId id="730" r:id="rId8"/>
    <p:sldId id="753" r:id="rId9"/>
    <p:sldId id="754" r:id="rId10"/>
    <p:sldId id="755" r:id="rId11"/>
    <p:sldId id="756" r:id="rId12"/>
    <p:sldId id="757" r:id="rId13"/>
    <p:sldId id="758" r:id="rId14"/>
    <p:sldId id="759" r:id="rId15"/>
    <p:sldId id="760" r:id="rId16"/>
    <p:sldId id="761" r:id="rId17"/>
    <p:sldId id="762" r:id="rId18"/>
    <p:sldId id="763" r:id="rId19"/>
    <p:sldId id="764" r:id="rId20"/>
    <p:sldId id="765" r:id="rId21"/>
    <p:sldId id="766" r:id="rId22"/>
    <p:sldId id="767" r:id="rId23"/>
    <p:sldId id="768" r:id="rId24"/>
    <p:sldId id="769" r:id="rId25"/>
    <p:sldId id="770" r:id="rId26"/>
    <p:sldId id="771" r:id="rId27"/>
    <p:sldId id="772" r:id="rId28"/>
    <p:sldId id="773" r:id="rId29"/>
    <p:sldId id="774" r:id="rId30"/>
    <p:sldId id="775" r:id="rId31"/>
    <p:sldId id="776" r:id="rId32"/>
    <p:sldId id="777" r:id="rId33"/>
    <p:sldId id="778" r:id="rId34"/>
    <p:sldId id="779" r:id="rId35"/>
    <p:sldId id="780" r:id="rId36"/>
    <p:sldId id="981" r:id="rId37"/>
    <p:sldId id="982" r:id="rId38"/>
    <p:sldId id="983" r:id="rId39"/>
    <p:sldId id="984" r:id="rId40"/>
    <p:sldId id="985" r:id="rId41"/>
    <p:sldId id="988" r:id="rId42"/>
    <p:sldId id="989" r:id="rId43"/>
    <p:sldId id="990" r:id="rId44"/>
    <p:sldId id="991" r:id="rId45"/>
    <p:sldId id="992" r:id="rId46"/>
    <p:sldId id="993" r:id="rId47"/>
    <p:sldId id="994" r:id="rId48"/>
    <p:sldId id="995" r:id="rId49"/>
    <p:sldId id="996" r:id="rId50"/>
    <p:sldId id="997" r:id="rId51"/>
    <p:sldId id="998" r:id="rId52"/>
    <p:sldId id="999" r:id="rId53"/>
    <p:sldId id="1000" r:id="rId54"/>
    <p:sldId id="1001" r:id="rId55"/>
    <p:sldId id="1002" r:id="rId56"/>
    <p:sldId id="1003" r:id="rId57"/>
    <p:sldId id="1004" r:id="rId58"/>
    <p:sldId id="1006" r:id="rId59"/>
    <p:sldId id="1007" r:id="rId60"/>
    <p:sldId id="1008" r:id="rId61"/>
    <p:sldId id="1009" r:id="rId62"/>
    <p:sldId id="1010" r:id="rId63"/>
    <p:sldId id="1011" r:id="rId64"/>
    <p:sldId id="1013" r:id="rId65"/>
    <p:sldId id="1014" r:id="rId66"/>
    <p:sldId id="1015" r:id="rId67"/>
    <p:sldId id="1016" r:id="rId68"/>
    <p:sldId id="1017" r:id="rId69"/>
    <p:sldId id="1018" r:id="rId70"/>
    <p:sldId id="1019" r:id="rId71"/>
    <p:sldId id="1020" r:id="rId72"/>
    <p:sldId id="892" r:id="rId73"/>
    <p:sldId id="883" r:id="rId74"/>
    <p:sldId id="889" r:id="rId75"/>
    <p:sldId id="890" r:id="rId76"/>
    <p:sldId id="891" r:id="rId77"/>
    <p:sldId id="1021" r:id="rId78"/>
    <p:sldId id="1022" r:id="rId79"/>
    <p:sldId id="1023" r:id="rId80"/>
    <p:sldId id="1024" r:id="rId81"/>
    <p:sldId id="1025" r:id="rId82"/>
    <p:sldId id="1026" r:id="rId83"/>
    <p:sldId id="1027" r:id="rId84"/>
    <p:sldId id="1028" r:id="rId85"/>
    <p:sldId id="361" r:id="rId86"/>
  </p:sldIdLst>
  <p:sldSz cx="9144000" cy="5144135" type="screen16x9"/>
  <p:notesSz cx="6858000" cy="9144000"/>
  <p:custDataLst>
    <p:tags r:id="rId9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 lan" initials="ll" lastIdx="14" clrIdx="0"/>
  <p:cmAuthor id="2" name="Microsoft Office 用户" initials="Office"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EDECF1"/>
    <a:srgbClr val="EEECF1"/>
    <a:srgbClr val="01455C"/>
    <a:srgbClr val="F79600"/>
    <a:srgbClr val="3992DB"/>
    <a:srgbClr val="005DA2"/>
    <a:srgbClr val="0F1836"/>
    <a:srgbClr val="FDFDFD"/>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890" autoAdjust="0"/>
    <p:restoredTop sz="98516" autoAdjust="0"/>
  </p:normalViewPr>
  <p:slideViewPr>
    <p:cSldViewPr>
      <p:cViewPr>
        <p:scale>
          <a:sx n="84" d="100"/>
          <a:sy n="84" d="100"/>
        </p:scale>
        <p:origin x="-108" y="-732"/>
      </p:cViewPr>
      <p:guideLst>
        <p:guide orient="horz" pos="1726"/>
        <p:guide pos="2843"/>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3810" y="-90"/>
      </p:cViewPr>
      <p:guideLst>
        <p:guide orient="horz" pos="3068"/>
        <p:guide pos="2132"/>
      </p:guideLst>
    </p:cSldViewPr>
  </p:notesViewPr>
  <p:gridSpacing cx="72008" cy="72008"/>
</p:viewPr>
</file>

<file path=ppt/_rels/presentation.xml.rels><?xml version="1.0" encoding="UTF-8" standalone="yes"?>
<Relationships xmlns="http://schemas.openxmlformats.org/package/2006/relationships"><Relationship Id="rId94" Type="http://schemas.openxmlformats.org/officeDocument/2006/relationships/tags" Target="tags/tag49.xml"/><Relationship Id="rId93" Type="http://schemas.openxmlformats.org/officeDocument/2006/relationships/customXml" Target="../customXml/item1.xml"/><Relationship Id="rId92" Type="http://schemas.openxmlformats.org/officeDocument/2006/relationships/customXmlProps" Target="../customXml/itemProps48.xml"/><Relationship Id="rId91" Type="http://schemas.openxmlformats.org/officeDocument/2006/relationships/commentAuthors" Target="commentAuthors.xml"/><Relationship Id="rId90" Type="http://schemas.openxmlformats.org/officeDocument/2006/relationships/tableStyles" Target="tableStyles.xml"/><Relationship Id="rId9" Type="http://schemas.openxmlformats.org/officeDocument/2006/relationships/slide" Target="slides/slide5.xml"/><Relationship Id="rId89" Type="http://schemas.openxmlformats.org/officeDocument/2006/relationships/viewProps" Target="viewProps.xml"/><Relationship Id="rId88" Type="http://schemas.openxmlformats.org/officeDocument/2006/relationships/presProps" Target="presProps.xml"/><Relationship Id="rId87" Type="http://schemas.openxmlformats.org/officeDocument/2006/relationships/handoutMaster" Target="handoutMasters/handoutMaster1.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notesMaster" Target="notesMasters/notesMaster1.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533"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099"/>
            <a:ext cx="7772400" cy="1102712"/>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5160"/>
            <a:ext cx="6400800" cy="13146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9435" indent="0" algn="ctr">
              <a:buNone/>
              <a:defRPr>
                <a:solidFill>
                  <a:schemeClr val="tx1">
                    <a:tint val="75000"/>
                  </a:schemeClr>
                </a:solidFill>
              </a:defRPr>
            </a:lvl5pPr>
            <a:lvl6pPr marL="2286635" indent="0" algn="ctr">
              <a:buNone/>
              <a:defRPr>
                <a:solidFill>
                  <a:schemeClr val="tx1">
                    <a:tint val="75000"/>
                  </a:schemeClr>
                </a:solidFill>
              </a:defRPr>
            </a:lvl6pPr>
            <a:lvl7pPr marL="2743835" indent="0" algn="ctr">
              <a:buNone/>
              <a:defRPr>
                <a:solidFill>
                  <a:schemeClr val="tx1">
                    <a:tint val="75000"/>
                  </a:schemeClr>
                </a:solidFill>
              </a:defRPr>
            </a:lvl7pPr>
            <a:lvl8pPr marL="3201035" indent="0" algn="ctr">
              <a:buNone/>
              <a:defRPr>
                <a:solidFill>
                  <a:schemeClr val="tx1">
                    <a:tint val="75000"/>
                  </a:schemeClr>
                </a:solidFill>
              </a:defRPr>
            </a:lvl8pPr>
            <a:lvl9pPr marL="3658235"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23"/>
            <a:ext cx="3008313" cy="87169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824"/>
            <a:ext cx="5111750" cy="43906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514"/>
            <a:ext cx="3008313" cy="35189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9435" indent="0">
              <a:buNone/>
              <a:defRPr sz="900"/>
            </a:lvl5pPr>
            <a:lvl6pPr marL="2286635" indent="0">
              <a:buNone/>
              <a:defRPr sz="900"/>
            </a:lvl6pPr>
            <a:lvl7pPr marL="2743835" indent="0">
              <a:buNone/>
              <a:defRPr sz="900"/>
            </a:lvl7pPr>
            <a:lvl8pPr marL="3201035" indent="0">
              <a:buNone/>
              <a:defRPr sz="900"/>
            </a:lvl8pPr>
            <a:lvl9pPr marL="3658235"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661"/>
            <a:ext cx="5486400" cy="30866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9435" indent="0">
              <a:buNone/>
              <a:defRPr sz="2000"/>
            </a:lvl5pPr>
            <a:lvl6pPr marL="2286635" indent="0">
              <a:buNone/>
              <a:defRPr sz="2000"/>
            </a:lvl6pPr>
            <a:lvl7pPr marL="2743835" indent="0">
              <a:buNone/>
              <a:defRPr sz="2000"/>
            </a:lvl7pPr>
            <a:lvl8pPr marL="3201035" indent="0">
              <a:buNone/>
              <a:defRPr sz="2000"/>
            </a:lvl8pPr>
            <a:lvl9pPr marL="3658235" indent="0">
              <a:buNone/>
              <a:defRPr sz="2000"/>
            </a:lvl9pPr>
          </a:lstStyle>
          <a:p>
            <a:endParaRPr lang="zh-CN" altLang="en-US"/>
          </a:p>
        </p:txBody>
      </p:sp>
      <p:sp>
        <p:nvSpPr>
          <p:cNvPr id="4" name="文本占位符 3"/>
          <p:cNvSpPr>
            <a:spLocks noGrp="1"/>
          </p:cNvSpPr>
          <p:nvPr>
            <p:ph type="body" sz="half" idx="2"/>
          </p:nvPr>
        </p:nvSpPr>
        <p:spPr>
          <a:xfrm>
            <a:off x="1792288" y="4026207"/>
            <a:ext cx="5486400" cy="60375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9435" indent="0">
              <a:buNone/>
              <a:defRPr sz="900"/>
            </a:lvl5pPr>
            <a:lvl6pPr marL="2286635" indent="0">
              <a:buNone/>
              <a:defRPr sz="900"/>
            </a:lvl6pPr>
            <a:lvl7pPr marL="2743835" indent="0">
              <a:buNone/>
              <a:defRPr sz="900"/>
            </a:lvl7pPr>
            <a:lvl8pPr marL="3201035" indent="0">
              <a:buNone/>
              <a:defRPr sz="900"/>
            </a:lvl8pPr>
            <a:lvl9pPr marL="3658235"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15"/>
            <a:ext cx="2057400" cy="4389412"/>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015"/>
            <a:ext cx="6019800" cy="4389412"/>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alpha val="100000"/>
          </a:schemeClr>
        </a:solidFill>
        <a:effectLst/>
      </p:bgPr>
    </p:bg>
    <p:spTree>
      <p:nvGrpSpPr>
        <p:cNvPr id="1" name=""/>
        <p:cNvGrpSpPr/>
        <p:nvPr/>
      </p:nvGrpSpPr>
      <p:grpSpPr>
        <a:xfrm>
          <a:off x="0" y="0"/>
          <a:ext cx="0" cy="0"/>
          <a:chOff x="0" y="0"/>
          <a:chExt cx="0" cy="0"/>
        </a:xfrm>
      </p:grpSpPr>
      <p:pic>
        <p:nvPicPr>
          <p:cNvPr id="2050" name="Picture 4"/>
          <p:cNvPicPr>
            <a:picLocks noChangeAspect="1"/>
          </p:cNvPicPr>
          <p:nvPr/>
        </p:nvPicPr>
        <p:blipFill>
          <a:blip r:embed="rId2"/>
          <a:stretch>
            <a:fillRect/>
          </a:stretch>
        </p:blipFill>
        <p:spPr>
          <a:xfrm>
            <a:off x="0" y="-8335"/>
            <a:ext cx="9163050" cy="5152470"/>
          </a:xfrm>
          <a:prstGeom prst="rect">
            <a:avLst/>
          </a:prstGeom>
          <a:noFill/>
          <a:ln w="9525">
            <a:noFill/>
          </a:ln>
        </p:spPr>
      </p:pic>
      <p:sp>
        <p:nvSpPr>
          <p:cNvPr id="2051" name="标题 2050"/>
          <p:cNvSpPr>
            <a:spLocks noGrp="1"/>
          </p:cNvSpPr>
          <p:nvPr>
            <p:ph type="ctrTitle"/>
          </p:nvPr>
        </p:nvSpPr>
        <p:spPr>
          <a:xfrm>
            <a:off x="1116013" y="897842"/>
            <a:ext cx="6908800" cy="812106"/>
          </a:xfrm>
          <a:prstGeom prst="rect">
            <a:avLst/>
          </a:prstGeom>
          <a:noFill/>
          <a:ln w="9525">
            <a:noFill/>
          </a:ln>
        </p:spPr>
        <p:txBody>
          <a:bodyPr anchor="ctr"/>
          <a:lstStyle>
            <a:lvl1pPr lvl="0" algn="ctr">
              <a:defRPr>
                <a:solidFill>
                  <a:schemeClr val="tx1"/>
                </a:solidFill>
              </a:defRPr>
            </a:lvl1pPr>
          </a:lstStyle>
          <a:p>
            <a:pPr lvl="0"/>
            <a:r>
              <a:rPr lang="zh-CN" altLang="en-US"/>
              <a:t>单击此处编辑母版标题样式</a:t>
            </a:r>
            <a:endParaRPr lang="zh-CN" altLang="en-US"/>
          </a:p>
        </p:txBody>
      </p:sp>
      <p:sp>
        <p:nvSpPr>
          <p:cNvPr id="2052" name="副标题 2051"/>
          <p:cNvSpPr>
            <a:spLocks noGrp="1"/>
          </p:cNvSpPr>
          <p:nvPr>
            <p:ph type="subTitle" idx="1"/>
          </p:nvPr>
        </p:nvSpPr>
        <p:spPr>
          <a:xfrm>
            <a:off x="1116013" y="1817118"/>
            <a:ext cx="6913562" cy="1314612"/>
          </a:xfrm>
          <a:prstGeom prst="rect">
            <a:avLst/>
          </a:prstGeom>
          <a:noFill/>
          <a:ln w="9525">
            <a:noFill/>
          </a:ln>
        </p:spPr>
        <p:txBody>
          <a:bodyPr anchor="t"/>
          <a:lstStyle>
            <a:lvl1pPr marL="0" lvl="0" indent="0" algn="ctr">
              <a:buNone/>
              <a:defRPr>
                <a:solidFill>
                  <a:schemeClr val="tx1"/>
                </a:solidFill>
              </a:defRPr>
            </a:lvl1pPr>
            <a:lvl2pPr marL="342900" lvl="1" indent="0" algn="ctr">
              <a:buNone/>
              <a:defRPr>
                <a:solidFill>
                  <a:schemeClr val="tx1"/>
                </a:solidFill>
              </a:defRPr>
            </a:lvl2pPr>
            <a:lvl3pPr marL="685800" lvl="2" indent="0" algn="ctr">
              <a:buNone/>
              <a:defRPr>
                <a:solidFill>
                  <a:schemeClr val="tx1"/>
                </a:solidFill>
              </a:defRPr>
            </a:lvl3pPr>
            <a:lvl4pPr marL="1028700" lvl="3" indent="0" algn="ctr">
              <a:buNone/>
              <a:defRPr>
                <a:solidFill>
                  <a:schemeClr val="tx1"/>
                </a:solidFill>
              </a:defRPr>
            </a:lvl4pPr>
            <a:lvl5pPr marL="1371600" lvl="4" indent="0" algn="ctr">
              <a:buNone/>
              <a:defRPr>
                <a:solidFill>
                  <a:schemeClr val="tx1"/>
                </a:solidFill>
              </a:defRPr>
            </a:lvl5pPr>
          </a:lstStyle>
          <a:p>
            <a:pPr lvl="0"/>
            <a:r>
              <a:rPr lang="zh-CN" altLang="en-US"/>
              <a:t>单击此处编辑母版副标题样式</a:t>
            </a:r>
            <a:endParaRPr lang="zh-CN" altLang="en-US"/>
          </a:p>
        </p:txBody>
      </p:sp>
      <p:sp>
        <p:nvSpPr>
          <p:cNvPr id="2053" name="日期占位符 2052"/>
          <p:cNvSpPr>
            <a:spLocks noGrp="1"/>
          </p:cNvSpPr>
          <p:nvPr>
            <p:ph type="dt" sz="half" idx="2"/>
          </p:nvPr>
        </p:nvSpPr>
        <p:spPr>
          <a:xfrm>
            <a:off x="457200" y="4684497"/>
            <a:ext cx="2133600" cy="357232"/>
          </a:xfrm>
          <a:prstGeom prst="rect">
            <a:avLst/>
          </a:prstGeom>
          <a:noFill/>
          <a:ln w="9525">
            <a:noFill/>
          </a:ln>
        </p:spPr>
        <p:txBody>
          <a:bodyPr anchor="t"/>
          <a:lstStyle/>
          <a:p>
            <a:fld id="{82F288E0-7875-42C4-84C8-98DBBD3BF4D2}" type="datetimeFigureOut">
              <a:rPr lang="zh-CN" altLang="en-US" smtClean="0"/>
            </a:fld>
            <a:endParaRPr lang="zh-CN" altLang="en-US"/>
          </a:p>
        </p:txBody>
      </p:sp>
      <p:sp>
        <p:nvSpPr>
          <p:cNvPr id="2054" name="页脚占位符 2053"/>
          <p:cNvSpPr>
            <a:spLocks noGrp="1"/>
          </p:cNvSpPr>
          <p:nvPr>
            <p:ph type="ftr" sz="quarter" idx="3"/>
          </p:nvPr>
        </p:nvSpPr>
        <p:spPr>
          <a:xfrm>
            <a:off x="3124200" y="4684497"/>
            <a:ext cx="2895600" cy="357232"/>
          </a:xfrm>
          <a:prstGeom prst="rect">
            <a:avLst/>
          </a:prstGeom>
          <a:noFill/>
          <a:ln w="9525">
            <a:noFill/>
          </a:ln>
        </p:spPr>
        <p:txBody>
          <a:bodyPr anchor="t"/>
          <a:lstStyle/>
          <a:p>
            <a:endParaRPr lang="zh-CN" altLang="en-US"/>
          </a:p>
        </p:txBody>
      </p:sp>
      <p:sp>
        <p:nvSpPr>
          <p:cNvPr id="2055" name="灯片编号占位符 2054"/>
          <p:cNvSpPr>
            <a:spLocks noGrp="1"/>
          </p:cNvSpPr>
          <p:nvPr>
            <p:ph type="sldNum" sz="quarter" idx="4"/>
          </p:nvPr>
        </p:nvSpPr>
        <p:spPr>
          <a:xfrm>
            <a:off x="6553200" y="4684497"/>
            <a:ext cx="2133600" cy="357232"/>
          </a:xfrm>
          <a:prstGeom prst="rect">
            <a:avLst/>
          </a:prstGeom>
          <a:noFill/>
          <a:ln w="9525">
            <a:noFill/>
          </a:ln>
        </p:spPr>
        <p:txBody>
          <a:bodyPr anchor="t"/>
          <a:lstStyle/>
          <a:p>
            <a:fld id="{7D9BB5D0-35E4-459D-AEF3-FE4D7C45CC19}" type="slidenum">
              <a:rPr lang="zh-CN" altLang="en-US" smtClean="0"/>
            </a:fld>
            <a:endParaRPr lang="zh-CN" alt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3375"/>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522"/>
            <a:ext cx="7886700" cy="112527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881171"/>
            <a:ext cx="4032504" cy="371520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881171"/>
            <a:ext cx="4032504" cy="371520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7400" indent="0">
              <a:buNone/>
              <a:defRPr sz="1015"/>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1999281"/>
            <a:ext cx="3655181" cy="264353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7400" indent="0">
              <a:buNone/>
              <a:defRPr sz="1015"/>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1999281"/>
            <a:ext cx="3673182" cy="264353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EEECF1"/>
        </a:solidFill>
        <a:effectLst/>
      </p:bgPr>
    </p:bg>
    <p:spTree>
      <p:nvGrpSpPr>
        <p:cNvPr id="1" name=""/>
        <p:cNvGrpSpPr/>
        <p:nvPr/>
      </p:nvGrpSpPr>
      <p:grpSpPr>
        <a:xfrm>
          <a:off x="0" y="0"/>
          <a:ext cx="0" cy="0"/>
          <a:chOff x="0" y="0"/>
          <a:chExt cx="0" cy="0"/>
        </a:xfrm>
      </p:grpSpPr>
      <p:cxnSp>
        <p:nvCxnSpPr>
          <p:cNvPr id="7" name="直接连接符 6"/>
          <p:cNvCxnSpPr/>
          <p:nvPr userDrawn="1"/>
        </p:nvCxnSpPr>
        <p:spPr>
          <a:xfrm>
            <a:off x="755576" y="625507"/>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946"/>
            <a:ext cx="390372" cy="206015"/>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 name="TextBox 15"/>
          <p:cNvSpPr txBox="1"/>
          <p:nvPr userDrawn="1"/>
        </p:nvSpPr>
        <p:spPr>
          <a:xfrm>
            <a:off x="8100392" y="242037"/>
            <a:ext cx="671347" cy="368300"/>
          </a:xfrm>
          <a:prstGeom prst="rect">
            <a:avLst/>
          </a:prstGeom>
          <a:noFill/>
        </p:spPr>
        <p:txBody>
          <a:bodyPr wrap="square" rtlCol="0">
            <a:spAutoFit/>
          </a:bodyPr>
          <a:lstStyle/>
          <a:p>
            <a:pPr algn="ctr"/>
            <a:fld id="{2EEF1883-7A0E-4F66-9932-E581691AD397}" type="slidenum">
              <a:rPr lang="zh-CN" altLang="en-US" b="0" smtClean="0">
                <a:solidFill>
                  <a:schemeClr val="accent1"/>
                </a:solidFill>
                <a:latin typeface="微软雅黑 Light" panose="020B0502040204020203" pitchFamily="34" charset="-122"/>
                <a:ea typeface="微软雅黑 Light" panose="020B0502040204020203" pitchFamily="34" charset="-122"/>
              </a:rPr>
            </a:fld>
            <a:r>
              <a:rPr lang="zh-CN" altLang="en-US" b="0" dirty="0">
                <a:solidFill>
                  <a:schemeClr val="accent1"/>
                </a:solidFill>
                <a:latin typeface="微软雅黑 Light" panose="020B0502040204020203" pitchFamily="34" charset="-122"/>
                <a:ea typeface="微软雅黑 Light" panose="020B0502040204020203" pitchFamily="34" charset="-122"/>
              </a:rPr>
              <a:t> </a:t>
            </a:r>
            <a:endParaRPr lang="zh-CN" altLang="en-US"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2949178" cy="1200298"/>
          </a:xfrm>
        </p:spPr>
        <p:txBody>
          <a:bodyPr anchor="b"/>
          <a:lstStyle>
            <a:lvl1pPr>
              <a:defRPr sz="18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660"/>
            <a:ext cx="4629150" cy="3655670"/>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1543241"/>
            <a:ext cx="2949178" cy="2859044"/>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p>
        </p:txBody>
      </p:sp>
      <p:sp>
        <p:nvSpPr>
          <p:cNvPr id="7" name="灯片编号占位符 6"/>
          <p:cNvSpPr>
            <a:spLocks noGrp="1"/>
          </p:cNvSpPr>
          <p:nvPr>
            <p:ph type="sldNum" sz="quarter" idx="12"/>
          </p:nvPr>
        </p:nvSpPr>
        <p:spPr/>
        <p:txBody>
          <a:bodyPr/>
          <a:lstStyle/>
          <a:p>
            <a:pPr lvl="0"/>
            <a:fld id="{9A0DB2DC-4C9A-4742-B13C-FB6460FD3503}" type="slidenum">
              <a:rPr lang="en-US" altLang="zh-CN"/>
            </a:fld>
            <a:endParaRPr lang="zh-CN"/>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18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42943"/>
            <a:ext cx="4629150" cy="4053388"/>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zh-CN" altLang="en-US"/>
          </a:p>
        </p:txBody>
      </p:sp>
      <p:sp>
        <p:nvSpPr>
          <p:cNvPr id="4" name="文本占位符 3"/>
          <p:cNvSpPr>
            <a:spLocks noGrp="1"/>
          </p:cNvSpPr>
          <p:nvPr>
            <p:ph type="body" sz="half" idx="2"/>
          </p:nvPr>
        </p:nvSpPr>
        <p:spPr>
          <a:xfrm>
            <a:off x="629841" y="1543241"/>
            <a:ext cx="3124012" cy="2859044"/>
          </a:xfrm>
        </p:spPr>
        <p:txBody>
          <a:bodyPr/>
          <a:lstStyle>
            <a:lvl1pPr marL="0" indent="0">
              <a:buNone/>
              <a:defRPr sz="1125"/>
            </a:lvl1pPr>
            <a:lvl2pPr marL="257175" indent="0">
              <a:buNone/>
              <a:defRPr sz="1015"/>
            </a:lvl2pPr>
            <a:lvl3pPr marL="514350" indent="0">
              <a:buNone/>
              <a:defRPr sz="900"/>
            </a:lvl3pPr>
            <a:lvl4pPr marL="771525" indent="0">
              <a:buNone/>
              <a:defRPr sz="790"/>
            </a:lvl4pPr>
            <a:lvl5pPr marL="1028700" indent="0">
              <a:buNone/>
              <a:defRPr sz="790"/>
            </a:lvl5pPr>
            <a:lvl6pPr marL="1285875" indent="0">
              <a:buNone/>
              <a:defRPr sz="790"/>
            </a:lvl6pPr>
            <a:lvl7pPr marL="1543050" indent="0">
              <a:buNone/>
              <a:defRPr sz="790"/>
            </a:lvl7pPr>
            <a:lvl8pPr marL="1800225" indent="0">
              <a:buNone/>
              <a:defRPr sz="790"/>
            </a:lvl8pPr>
            <a:lvl9pPr marL="2057400" indent="0">
              <a:buNone/>
              <a:defRPr sz="79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p>
        </p:txBody>
      </p:sp>
      <p:sp>
        <p:nvSpPr>
          <p:cNvPr id="6" name="灯片编号占位符 5"/>
          <p:cNvSpPr>
            <a:spLocks noGrp="1"/>
          </p:cNvSpPr>
          <p:nvPr>
            <p:ph type="sldNum" sz="quarter" idx="12"/>
          </p:nvPr>
        </p:nvSpPr>
        <p:spPr/>
        <p:txBody>
          <a:bodyPr/>
          <a:lstStyle/>
          <a:p>
            <a:pPr lvl="0"/>
            <a:fld id="{9A0DB2DC-4C9A-4742-B13C-FB6460FD3503}" type="slidenum">
              <a:rPr lang="en-US" altLang="zh-CN"/>
            </a:fld>
            <a:endParaRPr lang="zh-CN"/>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42893"/>
            <a:ext cx="2057400" cy="44534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42893"/>
            <a:ext cx="6052930" cy="445348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EEECF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rgbClr val="EEECF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4"/>
            <a:ext cx="7772400" cy="102173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416"/>
            <a:ext cx="7772400" cy="11253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9435" indent="0">
              <a:buNone/>
              <a:defRPr sz="1400">
                <a:solidFill>
                  <a:schemeClr val="tx1">
                    <a:tint val="75000"/>
                  </a:schemeClr>
                </a:solidFill>
              </a:defRPr>
            </a:lvl5pPr>
            <a:lvl6pPr marL="2286635" indent="0">
              <a:buNone/>
              <a:defRPr sz="1400">
                <a:solidFill>
                  <a:schemeClr val="tx1">
                    <a:tint val="75000"/>
                  </a:schemeClr>
                </a:solidFill>
              </a:defRPr>
            </a:lvl6pPr>
            <a:lvl7pPr marL="2743835" indent="0">
              <a:buNone/>
              <a:defRPr sz="1400">
                <a:solidFill>
                  <a:schemeClr val="tx1">
                    <a:tint val="75000"/>
                  </a:schemeClr>
                </a:solidFill>
              </a:defRPr>
            </a:lvl7pPr>
            <a:lvl8pPr marL="3201035" indent="0">
              <a:buNone/>
              <a:defRPr sz="1400">
                <a:solidFill>
                  <a:schemeClr val="tx1">
                    <a:tint val="75000"/>
                  </a:schemeClr>
                </a:solidFill>
              </a:defRPr>
            </a:lvl8pPr>
            <a:lvl9pPr marL="3658235"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361"/>
            <a:ext cx="4038600" cy="33950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361"/>
            <a:ext cx="4038600" cy="33950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536"/>
            <a:ext cx="4040188" cy="47990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441"/>
            <a:ext cx="4040188" cy="29639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536"/>
            <a:ext cx="4041775" cy="47990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441"/>
            <a:ext cx="4041775" cy="29639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3" Type="http://schemas.openxmlformats.org/officeDocument/2006/relationships/theme" Target="../theme/theme2.xml"/><Relationship Id="rId12" Type="http://schemas.openxmlformats.org/officeDocument/2006/relationships/image" Target="../media/image2.jpeg"/><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15"/>
            <a:ext cx="8229600" cy="8574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361"/>
            <a:ext cx="8229600" cy="3395066"/>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8097"/>
            <a:ext cx="2133600" cy="273892"/>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8097"/>
            <a:ext cx="2895600" cy="27389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097"/>
            <a:ext cx="2133600" cy="273892"/>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80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52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24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6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8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1026" name="Picture 5"/>
          <p:cNvPicPr>
            <a:picLocks noChangeAspect="1"/>
          </p:cNvPicPr>
          <p:nvPr/>
        </p:nvPicPr>
        <p:blipFill>
          <a:blip r:embed="rId12"/>
          <a:stretch>
            <a:fillRect/>
          </a:stretch>
        </p:blipFill>
        <p:spPr>
          <a:xfrm>
            <a:off x="0" y="0"/>
            <a:ext cx="9144000" cy="5144135"/>
          </a:xfrm>
          <a:prstGeom prst="rect">
            <a:avLst/>
          </a:prstGeom>
          <a:noFill/>
          <a:ln w="9525">
            <a:noFill/>
          </a:ln>
        </p:spPr>
      </p:pic>
      <p:sp>
        <p:nvSpPr>
          <p:cNvPr id="1027" name="标题 1026"/>
          <p:cNvSpPr>
            <a:spLocks noGrp="1"/>
          </p:cNvSpPr>
          <p:nvPr>
            <p:ph type="title"/>
          </p:nvPr>
        </p:nvSpPr>
        <p:spPr>
          <a:xfrm>
            <a:off x="457200" y="142893"/>
            <a:ext cx="8229600" cy="437014"/>
          </a:xfrm>
          <a:prstGeom prst="rect">
            <a:avLst/>
          </a:prstGeom>
          <a:noFill/>
          <a:ln w="9525">
            <a:noFill/>
          </a:ln>
        </p:spPr>
        <p:txBody>
          <a:bodyPr anchor="ctr"/>
          <a:lstStyle/>
          <a:p>
            <a:pPr lvl="0"/>
            <a:r>
              <a:rPr lang="zh-CN" altLang="en-US"/>
              <a:t>单击此处编辑母版标题样式</a:t>
            </a:r>
            <a:endParaRPr lang="zh-CN" altLang="en-US"/>
          </a:p>
        </p:txBody>
      </p:sp>
      <p:sp>
        <p:nvSpPr>
          <p:cNvPr id="1028" name="文本占位符 1027"/>
          <p:cNvSpPr>
            <a:spLocks noGrp="1"/>
          </p:cNvSpPr>
          <p:nvPr>
            <p:ph type="body" idx="1"/>
          </p:nvPr>
        </p:nvSpPr>
        <p:spPr>
          <a:xfrm>
            <a:off x="457200" y="881171"/>
            <a:ext cx="8229600" cy="3715209"/>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9" name="日期占位符 1028"/>
          <p:cNvSpPr>
            <a:spLocks noGrp="1"/>
          </p:cNvSpPr>
          <p:nvPr>
            <p:ph type="dt" sz="half" idx="2"/>
          </p:nvPr>
        </p:nvSpPr>
        <p:spPr>
          <a:xfrm>
            <a:off x="457200" y="4684497"/>
            <a:ext cx="2133600" cy="357232"/>
          </a:xfrm>
          <a:prstGeom prst="rect">
            <a:avLst/>
          </a:prstGeom>
          <a:noFill/>
          <a:ln w="9525">
            <a:noFill/>
          </a:ln>
        </p:spPr>
        <p:txBody>
          <a:bodyPr/>
          <a:lstStyle>
            <a:lvl1pPr>
              <a:defRPr sz="1050"/>
            </a:lvl1pPr>
          </a:lstStyle>
          <a:p>
            <a:fld id="{82F288E0-7875-42C4-84C8-98DBBD3BF4D2}" type="datetimeFigureOut">
              <a:rPr lang="zh-CN" altLang="en-US" smtClean="0"/>
            </a:fld>
            <a:endParaRPr lang="zh-CN" altLang="en-US"/>
          </a:p>
        </p:txBody>
      </p:sp>
      <p:sp>
        <p:nvSpPr>
          <p:cNvPr id="1030" name="页脚占位符 1029"/>
          <p:cNvSpPr>
            <a:spLocks noGrp="1"/>
          </p:cNvSpPr>
          <p:nvPr>
            <p:ph type="ftr" sz="quarter" idx="3"/>
          </p:nvPr>
        </p:nvSpPr>
        <p:spPr>
          <a:xfrm>
            <a:off x="3124200" y="4684497"/>
            <a:ext cx="2895600" cy="357232"/>
          </a:xfrm>
          <a:prstGeom prst="rect">
            <a:avLst/>
          </a:prstGeom>
          <a:noFill/>
          <a:ln w="9525">
            <a:noFill/>
          </a:ln>
        </p:spPr>
        <p:txBody>
          <a:bodyPr/>
          <a:lstStyle>
            <a:lvl1pPr algn="ctr">
              <a:defRPr sz="1050"/>
            </a:lvl1pPr>
          </a:lstStyle>
          <a:p>
            <a:endParaRPr lang="zh-CN" altLang="en-US"/>
          </a:p>
        </p:txBody>
      </p:sp>
      <p:sp>
        <p:nvSpPr>
          <p:cNvPr id="1031" name="灯片编号占位符 1030"/>
          <p:cNvSpPr>
            <a:spLocks noGrp="1"/>
          </p:cNvSpPr>
          <p:nvPr>
            <p:ph type="sldNum" sz="quarter" idx="4"/>
          </p:nvPr>
        </p:nvSpPr>
        <p:spPr>
          <a:xfrm>
            <a:off x="6553200" y="4684497"/>
            <a:ext cx="2133600" cy="357232"/>
          </a:xfrm>
          <a:prstGeom prst="rect">
            <a:avLst/>
          </a:prstGeom>
          <a:noFill/>
          <a:ln w="9525">
            <a:noFill/>
          </a:ln>
        </p:spPr>
        <p:txBody>
          <a:bodyPr/>
          <a:lstStyle>
            <a:lvl1pPr algn="r">
              <a:defRPr sz="1050"/>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lvl1pPr marL="0" lvl="0" indent="0" algn="l" defTabSz="685800" eaLnBrk="1" fontAlgn="base" latinLnBrk="0" hangingPunct="1">
        <a:lnSpc>
          <a:spcPct val="100000"/>
        </a:lnSpc>
        <a:spcBef>
          <a:spcPct val="0"/>
        </a:spcBef>
        <a:spcAft>
          <a:spcPct val="0"/>
        </a:spcAft>
        <a:buNone/>
        <a:defRPr sz="2700" b="0" i="0" u="none" kern="1200" baseline="0">
          <a:solidFill>
            <a:schemeClr val="tx1"/>
          </a:solidFill>
          <a:latin typeface="+mj-lt"/>
          <a:ea typeface="+mj-ea"/>
          <a:cs typeface="+mj-cs"/>
        </a:defRPr>
      </a:lvl1pPr>
    </p:titleStyle>
    <p:bodyStyle>
      <a:lvl1pPr marL="257175" lvl="0" indent="-257175" algn="l" defTabSz="685800" eaLnBrk="1" fontAlgn="base" latinLnBrk="0" hangingPunct="1">
        <a:lnSpc>
          <a:spcPct val="100000"/>
        </a:lnSpc>
        <a:spcBef>
          <a:spcPct val="15000"/>
        </a:spcBef>
        <a:spcAft>
          <a:spcPct val="0"/>
        </a:spcAft>
        <a:buChar char="•"/>
        <a:defRPr sz="2400" b="0" i="0" u="none" kern="1200" baseline="0">
          <a:solidFill>
            <a:schemeClr val="tx1"/>
          </a:solidFill>
          <a:latin typeface="+mn-lt"/>
          <a:ea typeface="+mn-ea"/>
          <a:cs typeface="+mn-cs"/>
        </a:defRPr>
      </a:lvl1pPr>
      <a:lvl2pPr marL="557530" lvl="1" indent="-213995" algn="l" defTabSz="685800" eaLnBrk="1" fontAlgn="base" latinLnBrk="0" hangingPunct="1">
        <a:lnSpc>
          <a:spcPct val="100000"/>
        </a:lnSpc>
        <a:spcBef>
          <a:spcPct val="15000"/>
        </a:spcBef>
        <a:spcAft>
          <a:spcPct val="0"/>
        </a:spcAft>
        <a:buChar char="–"/>
        <a:defRPr sz="2100" b="0" i="0" u="none" kern="1200" baseline="0">
          <a:solidFill>
            <a:schemeClr val="tx1"/>
          </a:solidFill>
          <a:latin typeface="+mn-lt"/>
          <a:ea typeface="+mn-ea"/>
          <a:cs typeface="+mn-cs"/>
        </a:defRPr>
      </a:lvl2pPr>
      <a:lvl3pPr marL="857250" lvl="2" indent="-171450" algn="l" defTabSz="685800" eaLnBrk="1" fontAlgn="base" latinLnBrk="0" hangingPunct="1">
        <a:lnSpc>
          <a:spcPct val="100000"/>
        </a:lnSpc>
        <a:spcBef>
          <a:spcPct val="15000"/>
        </a:spcBef>
        <a:spcAft>
          <a:spcPct val="0"/>
        </a:spcAft>
        <a:buChar char="•"/>
        <a:defRPr sz="1800" b="0" i="0" u="none" kern="1200" baseline="0">
          <a:solidFill>
            <a:schemeClr val="tx1"/>
          </a:solidFill>
          <a:latin typeface="+mn-lt"/>
          <a:ea typeface="+mn-ea"/>
          <a:cs typeface="+mn-cs"/>
        </a:defRPr>
      </a:lvl3pPr>
      <a:lvl4pPr marL="1200150" lvl="3"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4pPr>
      <a:lvl5pPr marL="1543050" lvl="4"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5pPr>
      <a:lvl6pPr marL="1885950" lvl="5"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6pPr>
      <a:lvl7pPr marL="2228850" lvl="6"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7pPr>
      <a:lvl8pPr marL="2571750" lvl="7"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8pPr>
      <a:lvl9pPr marL="2914650" lvl="8"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1pPr>
      <a:lvl2pPr marL="342900" lvl="1" indent="0" algn="l" defTabSz="6858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2pPr>
      <a:lvl3pPr marL="685800" lvl="2" indent="0" algn="l" defTabSz="6858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3pPr>
      <a:lvl4pPr marL="1028700" lvl="3" indent="0" algn="l" defTabSz="6858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4pPr>
      <a:lvl5pPr marL="1371600" lvl="4" indent="0" algn="l" defTabSz="6858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5pPr>
      <a:lvl6pPr marL="1714500" lvl="5" indent="0" algn="l" defTabSz="6858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6pPr>
      <a:lvl7pPr marL="2057400" lvl="6" indent="0" algn="l" defTabSz="6858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7pPr>
      <a:lvl8pPr marL="2400300" lvl="7" indent="0" algn="l" defTabSz="6858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8pPr>
      <a:lvl9pPr marL="2743200" lvl="8" indent="0" algn="l" defTabSz="6858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tags" Target="../tags/tag19.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23.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24.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25.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26.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27.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28.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29.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0.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1.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2.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3.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4.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5.png"/></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5.png"/></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tags" Target="../tags/tag20.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5.png"/></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tags" Target="../tags/tag21.xml"/></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5.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5.png"/></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43.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6.emf"/></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44.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7.emf"/></Relationships>
</file>

<file path=ppt/slides/_rels/slide46.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2" Type="http://schemas.openxmlformats.org/officeDocument/2006/relationships/notesSlide" Target="../notesSlides/notesSlide45.xml"/><Relationship Id="rId11" Type="http://schemas.openxmlformats.org/officeDocument/2006/relationships/slideLayout" Target="../slideLayouts/slideLayout2.xml"/><Relationship Id="rId10" Type="http://schemas.openxmlformats.org/officeDocument/2006/relationships/image" Target="../media/image4.png"/><Relationship Id="rId1" Type="http://schemas.openxmlformats.org/officeDocument/2006/relationships/tags" Target="../tags/tag22.xml"/></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46.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8.png"/></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47.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5.png"/></Relationships>
</file>

<file path=ppt/slides/_rels/slide49.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8" Type="http://schemas.openxmlformats.org/officeDocument/2006/relationships/notesSlide" Target="../notesSlides/notesSlide48.xml"/><Relationship Id="rId17" Type="http://schemas.openxmlformats.org/officeDocument/2006/relationships/slideLayout" Target="../slideLayouts/slideLayout2.xml"/><Relationship Id="rId16" Type="http://schemas.openxmlformats.org/officeDocument/2006/relationships/image" Target="../media/image4.png"/><Relationship Id="rId15" Type="http://schemas.openxmlformats.org/officeDocument/2006/relationships/image" Target="../media/image5.png"/><Relationship Id="rId14" Type="http://schemas.openxmlformats.org/officeDocument/2006/relationships/tags" Target="../tags/tag43.xml"/><Relationship Id="rId13" Type="http://schemas.openxmlformats.org/officeDocument/2006/relationships/tags" Target="../tags/tag42.xml"/><Relationship Id="rId12" Type="http://schemas.openxmlformats.org/officeDocument/2006/relationships/tags" Target="../tags/tag41.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tags" Target="../tags/tag30.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6.png"/></Relationships>
</file>

<file path=ppt/slides/_rels/slide50.xml.rels><?xml version="1.0" encoding="UTF-8" standalone="yes"?>
<Relationships xmlns="http://schemas.openxmlformats.org/package/2006/relationships"><Relationship Id="rId5" Type="http://schemas.openxmlformats.org/officeDocument/2006/relationships/notesSlide" Target="../notesSlides/notesSlide49.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9.png"/></Relationships>
</file>

<file path=ppt/slides/_rels/slide51.xml.rels><?xml version="1.0" encoding="UTF-8" standalone="yes"?>
<Relationships xmlns="http://schemas.openxmlformats.org/package/2006/relationships"><Relationship Id="rId5" Type="http://schemas.openxmlformats.org/officeDocument/2006/relationships/notesSlide" Target="../notesSlides/notesSlide50.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tags" Target="../tags/tag44.xml"/></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51.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5.png"/></Relationships>
</file>

<file path=ppt/slides/_rels/slide53.xml.rels><?xml version="1.0" encoding="UTF-8" standalone="yes"?>
<Relationships xmlns="http://schemas.openxmlformats.org/package/2006/relationships"><Relationship Id="rId5" Type="http://schemas.openxmlformats.org/officeDocument/2006/relationships/notesSlide" Target="../notesSlides/notesSlide52.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tags" Target="../tags/tag45.xml"/></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53.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5.png"/></Relationships>
</file>

<file path=ppt/slides/_rels/slide55.xml.rels><?xml version="1.0" encoding="UTF-8" standalone="yes"?>
<Relationships xmlns="http://schemas.openxmlformats.org/package/2006/relationships"><Relationship Id="rId5" Type="http://schemas.openxmlformats.org/officeDocument/2006/relationships/notesSlide" Target="../notesSlides/notesSlide54.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40.png"/></Relationships>
</file>

<file path=ppt/slides/_rels/slide56.xml.rels><?xml version="1.0" encoding="UTF-8" standalone="yes"?>
<Relationships xmlns="http://schemas.openxmlformats.org/package/2006/relationships"><Relationship Id="rId5" Type="http://schemas.openxmlformats.org/officeDocument/2006/relationships/notesSlide" Target="../notesSlides/notesSlide55.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tags" Target="../tags/tag46.xml"/></Relationships>
</file>

<file path=ppt/slides/_rels/slide57.xml.rels><?xml version="1.0" encoding="UTF-8" standalone="yes"?>
<Relationships xmlns="http://schemas.openxmlformats.org/package/2006/relationships"><Relationship Id="rId5" Type="http://schemas.openxmlformats.org/officeDocument/2006/relationships/notesSlide" Target="../notesSlides/notesSlide56.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41.emf"/></Relationships>
</file>

<file path=ppt/slides/_rels/slide58.xml.rels><?xml version="1.0" encoding="UTF-8" standalone="yes"?>
<Relationships xmlns="http://schemas.openxmlformats.org/package/2006/relationships"><Relationship Id="rId5" Type="http://schemas.openxmlformats.org/officeDocument/2006/relationships/notesSlide" Target="../notesSlides/notesSlide57.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42.png"/></Relationships>
</file>

<file path=ppt/slides/_rels/slide59.xml.rels><?xml version="1.0" encoding="UTF-8" standalone="yes"?>
<Relationships xmlns="http://schemas.openxmlformats.org/package/2006/relationships"><Relationship Id="rId5" Type="http://schemas.openxmlformats.org/officeDocument/2006/relationships/notesSlide" Target="../notesSlides/notesSlide58.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tags" Target="../tags/tag47.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7.png"/></Relationships>
</file>

<file path=ppt/slides/_rels/slide60.xml.rels><?xml version="1.0" encoding="UTF-8" standalone="yes"?>
<Relationships xmlns="http://schemas.openxmlformats.org/package/2006/relationships"><Relationship Id="rId5" Type="http://schemas.openxmlformats.org/officeDocument/2006/relationships/notesSlide" Target="../notesSlides/notesSlide59.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43.emf"/></Relationships>
</file>

<file path=ppt/slides/_rels/slide61.xml.rels><?xml version="1.0" encoding="UTF-8" standalone="yes"?>
<Relationships xmlns="http://schemas.openxmlformats.org/package/2006/relationships"><Relationship Id="rId5" Type="http://schemas.openxmlformats.org/officeDocument/2006/relationships/notesSlide" Target="../notesSlides/notesSlide60.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44.png"/></Relationships>
</file>

<file path=ppt/slides/_rels/slide62.xml.rels><?xml version="1.0" encoding="UTF-8" standalone="yes"?>
<Relationships xmlns="http://schemas.openxmlformats.org/package/2006/relationships"><Relationship Id="rId6" Type="http://schemas.openxmlformats.org/officeDocument/2006/relationships/notesSlide" Target="../notesSlides/notesSlide61.xml"/><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46.png"/><Relationship Id="rId1" Type="http://schemas.openxmlformats.org/officeDocument/2006/relationships/image" Target="../media/image45.png"/></Relationships>
</file>

<file path=ppt/slides/_rels/slide63.xml.rels><?xml version="1.0" encoding="UTF-8" standalone="yes"?>
<Relationships xmlns="http://schemas.openxmlformats.org/package/2006/relationships"><Relationship Id="rId5" Type="http://schemas.openxmlformats.org/officeDocument/2006/relationships/notesSlide" Target="../notesSlides/notesSlide62.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47.png"/></Relationships>
</file>

<file path=ppt/slides/_rels/slide64.xml.rels><?xml version="1.0" encoding="UTF-8" standalone="yes"?>
<Relationships xmlns="http://schemas.openxmlformats.org/package/2006/relationships"><Relationship Id="rId5" Type="http://schemas.openxmlformats.org/officeDocument/2006/relationships/notesSlide" Target="../notesSlides/notesSlide63.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48.png"/></Relationships>
</file>

<file path=ppt/slides/_rels/slide65.xml.rels><?xml version="1.0" encoding="UTF-8" standalone="yes"?>
<Relationships xmlns="http://schemas.openxmlformats.org/package/2006/relationships"><Relationship Id="rId5" Type="http://schemas.openxmlformats.org/officeDocument/2006/relationships/notesSlide" Target="../notesSlides/notesSlide64.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49.png"/></Relationships>
</file>

<file path=ppt/slides/_rels/slide66.xml.rels><?xml version="1.0" encoding="UTF-8" standalone="yes"?>
<Relationships xmlns="http://schemas.openxmlformats.org/package/2006/relationships"><Relationship Id="rId5" Type="http://schemas.openxmlformats.org/officeDocument/2006/relationships/notesSlide" Target="../notesSlides/notesSlide65.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50.png"/></Relationships>
</file>

<file path=ppt/slides/_rels/slide67.xml.rels><?xml version="1.0" encoding="UTF-8" standalone="yes"?>
<Relationships xmlns="http://schemas.openxmlformats.org/package/2006/relationships"><Relationship Id="rId6" Type="http://schemas.openxmlformats.org/officeDocument/2006/relationships/notesSlide" Target="../notesSlides/notesSlide66.xml"/><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52.png"/><Relationship Id="rId1" Type="http://schemas.openxmlformats.org/officeDocument/2006/relationships/image" Target="../media/image51.png"/></Relationships>
</file>

<file path=ppt/slides/_rels/slide68.xml.rels><?xml version="1.0" encoding="UTF-8" standalone="yes"?>
<Relationships xmlns="http://schemas.openxmlformats.org/package/2006/relationships"><Relationship Id="rId5" Type="http://schemas.openxmlformats.org/officeDocument/2006/relationships/notesSlide" Target="../notesSlides/notesSlide67.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53.png"/></Relationships>
</file>

<file path=ppt/slides/_rels/slide69.xml.rels><?xml version="1.0" encoding="UTF-8" standalone="yes"?>
<Relationships xmlns="http://schemas.openxmlformats.org/package/2006/relationships"><Relationship Id="rId4" Type="http://schemas.openxmlformats.org/officeDocument/2006/relationships/notesSlide" Target="../notesSlides/notesSlide68.xml"/><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8.png"/></Relationships>
</file>

<file path=ppt/slides/_rels/slide70.xml.rels><?xml version="1.0" encoding="UTF-8" standalone="yes"?>
<Relationships xmlns="http://schemas.openxmlformats.org/package/2006/relationships"><Relationship Id="rId5" Type="http://schemas.openxmlformats.org/officeDocument/2006/relationships/notesSlide" Target="../notesSlides/notesSlide69.xml"/><Relationship Id="rId4" Type="http://schemas.openxmlformats.org/officeDocument/2006/relationships/slideLayout" Target="../slideLayouts/slideLayout2.xml"/><Relationship Id="rId3" Type="http://schemas.openxmlformats.org/officeDocument/2006/relationships/image" Target="../media/image54.png"/><Relationship Id="rId2" Type="http://schemas.openxmlformats.org/officeDocument/2006/relationships/image" Target="../media/image4.png"/><Relationship Id="rId1" Type="http://schemas.openxmlformats.org/officeDocument/2006/relationships/image" Target="../media/image5.png"/></Relationships>
</file>

<file path=ppt/slides/_rels/slide71.xml.rels><?xml version="1.0" encoding="UTF-8" standalone="yes"?>
<Relationships xmlns="http://schemas.openxmlformats.org/package/2006/relationships"><Relationship Id="rId6" Type="http://schemas.openxmlformats.org/officeDocument/2006/relationships/notesSlide" Target="../notesSlides/notesSlide70.xml"/><Relationship Id="rId5" Type="http://schemas.openxmlformats.org/officeDocument/2006/relationships/slideLayout" Target="../slideLayouts/slideLayout2.xml"/><Relationship Id="rId4" Type="http://schemas.openxmlformats.org/officeDocument/2006/relationships/image" Target="../media/image56.png"/><Relationship Id="rId3" Type="http://schemas.openxmlformats.org/officeDocument/2006/relationships/image" Target="../media/image55.png"/><Relationship Id="rId2" Type="http://schemas.openxmlformats.org/officeDocument/2006/relationships/image" Target="../media/image4.png"/><Relationship Id="rId1" Type="http://schemas.openxmlformats.org/officeDocument/2006/relationships/image" Target="../media/image5.png"/></Relationships>
</file>

<file path=ppt/slides/_rels/slide72.xml.rels><?xml version="1.0" encoding="UTF-8" standalone="yes"?>
<Relationships xmlns="http://schemas.openxmlformats.org/package/2006/relationships"><Relationship Id="rId4" Type="http://schemas.openxmlformats.org/officeDocument/2006/relationships/notesSlide" Target="../notesSlides/notesSlide71.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5.png"/></Relationships>
</file>

<file path=ppt/slides/_rels/slide73.xml.rels><?xml version="1.0" encoding="UTF-8" standalone="yes"?>
<Relationships xmlns="http://schemas.openxmlformats.org/package/2006/relationships"><Relationship Id="rId4" Type="http://schemas.openxmlformats.org/officeDocument/2006/relationships/notesSlide" Target="../notesSlides/notesSlide72.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5.png"/></Relationships>
</file>

<file path=ppt/slides/_rels/slide74.xml.rels><?xml version="1.0" encoding="UTF-8" standalone="yes"?>
<Relationships xmlns="http://schemas.openxmlformats.org/package/2006/relationships"><Relationship Id="rId4" Type="http://schemas.openxmlformats.org/officeDocument/2006/relationships/notesSlide" Target="../notesSlides/notesSlide73.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5.png"/></Relationships>
</file>

<file path=ppt/slides/_rels/slide75.xml.rels><?xml version="1.0" encoding="UTF-8" standalone="yes"?>
<Relationships xmlns="http://schemas.openxmlformats.org/package/2006/relationships"><Relationship Id="rId5" Type="http://schemas.openxmlformats.org/officeDocument/2006/relationships/notesSlide" Target="../notesSlides/notesSlide74.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57.png"/></Relationships>
</file>

<file path=ppt/slides/_rels/slide76.xml.rels><?xml version="1.0" encoding="UTF-8" standalone="yes"?>
<Relationships xmlns="http://schemas.openxmlformats.org/package/2006/relationships"><Relationship Id="rId5" Type="http://schemas.openxmlformats.org/officeDocument/2006/relationships/notesSlide" Target="../notesSlides/notesSlide75.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58.png"/></Relationships>
</file>

<file path=ppt/slides/_rels/slide77.xml.rels><?xml version="1.0" encoding="UTF-8" standalone="yes"?>
<Relationships xmlns="http://schemas.openxmlformats.org/package/2006/relationships"><Relationship Id="rId4" Type="http://schemas.openxmlformats.org/officeDocument/2006/relationships/notesSlide" Target="../notesSlides/notesSlide76.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5.png"/></Relationships>
</file>

<file path=ppt/slides/_rels/slide78.xml.rels><?xml version="1.0" encoding="UTF-8" standalone="yes"?>
<Relationships xmlns="http://schemas.openxmlformats.org/package/2006/relationships"><Relationship Id="rId4" Type="http://schemas.openxmlformats.org/officeDocument/2006/relationships/notesSlide" Target="../notesSlides/notesSlide77.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5.png"/></Relationships>
</file>

<file path=ppt/slides/_rels/slide79.xml.rels><?xml version="1.0" encoding="UTF-8" standalone="yes"?>
<Relationships xmlns="http://schemas.openxmlformats.org/package/2006/relationships"><Relationship Id="rId4" Type="http://schemas.openxmlformats.org/officeDocument/2006/relationships/notesSlide" Target="../notesSlides/notesSlide78.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9.png"/></Relationships>
</file>

<file path=ppt/slides/_rels/slide80.xml.rels><?xml version="1.0" encoding="UTF-8" standalone="yes"?>
<Relationships xmlns="http://schemas.openxmlformats.org/package/2006/relationships"><Relationship Id="rId4" Type="http://schemas.openxmlformats.org/officeDocument/2006/relationships/notesSlide" Target="../notesSlides/notesSlide79.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5.png"/></Relationships>
</file>

<file path=ppt/slides/_rels/slide81.xml.rels><?xml version="1.0" encoding="UTF-8" standalone="yes"?>
<Relationships xmlns="http://schemas.openxmlformats.org/package/2006/relationships"><Relationship Id="rId4" Type="http://schemas.openxmlformats.org/officeDocument/2006/relationships/notesSlide" Target="../notesSlides/notesSlide80.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5.png"/></Relationships>
</file>

<file path=ppt/slides/_rels/slide82.xml.rels><?xml version="1.0" encoding="UTF-8" standalone="yes"?>
<Relationships xmlns="http://schemas.openxmlformats.org/package/2006/relationships"><Relationship Id="rId5" Type="http://schemas.openxmlformats.org/officeDocument/2006/relationships/notesSlide" Target="../notesSlides/notesSlide81.xml"/><Relationship Id="rId4" Type="http://schemas.openxmlformats.org/officeDocument/2006/relationships/slideLayout" Target="../slideLayouts/slideLayout3.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59.jpeg"/></Relationships>
</file>

<file path=ppt/slides/_rels/slide9.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2" Type="http://schemas.openxmlformats.org/officeDocument/2006/relationships/notesSlide" Target="../notesSlides/notesSlide8.xml"/><Relationship Id="rId21" Type="http://schemas.openxmlformats.org/officeDocument/2006/relationships/slideLayout" Target="../slideLayouts/slideLayout2.xml"/><Relationship Id="rId20" Type="http://schemas.openxmlformats.org/officeDocument/2006/relationships/image" Target="../media/image4.png"/><Relationship Id="rId2" Type="http://schemas.openxmlformats.org/officeDocument/2006/relationships/tags" Target="../tags/tag2.xml"/><Relationship Id="rId19" Type="http://schemas.openxmlformats.org/officeDocument/2006/relationships/image" Target="../media/image5.png"/><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8"/>
          <p:cNvSpPr txBox="1"/>
          <p:nvPr/>
        </p:nvSpPr>
        <p:spPr>
          <a:xfrm>
            <a:off x="488633" y="988536"/>
            <a:ext cx="8166735" cy="2799715"/>
          </a:xfrm>
          <a:prstGeom prst="rect">
            <a:avLst/>
          </a:prstGeom>
          <a:noFill/>
        </p:spPr>
        <p:txBody>
          <a:bodyPr wrap="square" rtlCol="0">
            <a:spAutoFit/>
          </a:bodyPr>
          <a:lstStyle/>
          <a:p>
            <a:pPr algn="ctr"/>
            <a:r>
              <a:rPr lang="zh-CN" altLang="en-US" sz="4400" b="1">
                <a:solidFill>
                  <a:srgbClr val="FFFF00"/>
                </a:solidFill>
                <a:latin typeface="黑体" panose="02010609060101010101" charset="-122"/>
                <a:ea typeface="黑体" panose="02010609060101010101" charset="-122"/>
              </a:rPr>
              <a:t>财产和行为税合并申报、</a:t>
            </a:r>
            <a:endParaRPr lang="zh-CN" altLang="en-US" sz="4400" b="1">
              <a:solidFill>
                <a:srgbClr val="FFFF00"/>
              </a:solidFill>
              <a:latin typeface="黑体" panose="02010609060101010101" charset="-122"/>
              <a:ea typeface="黑体" panose="02010609060101010101" charset="-122"/>
            </a:endParaRPr>
          </a:p>
          <a:p>
            <a:pPr algn="ctr"/>
            <a:r>
              <a:rPr lang="zh-CN" altLang="en-US" sz="4400" b="1">
                <a:solidFill>
                  <a:srgbClr val="FFFF00"/>
                </a:solidFill>
                <a:latin typeface="黑体" panose="02010609060101010101" charset="-122"/>
                <a:ea typeface="黑体" panose="02010609060101010101" charset="-122"/>
              </a:rPr>
              <a:t>增值税消费税及附加税费简并申报线上专题培训</a:t>
            </a:r>
            <a:endParaRPr lang="zh-CN" altLang="en-US" sz="4400" b="1">
              <a:solidFill>
                <a:srgbClr val="FFFF00"/>
              </a:solidFill>
              <a:latin typeface="黑体" panose="02010609060101010101" charset="-122"/>
              <a:ea typeface="黑体" panose="02010609060101010101" charset="-122"/>
            </a:endParaRPr>
          </a:p>
          <a:p>
            <a:pPr algn="ctr"/>
            <a:r>
              <a:rPr lang="zh-CN" altLang="en-US" sz="4400" b="1">
                <a:solidFill>
                  <a:srgbClr val="FFFF00"/>
                </a:solidFill>
                <a:latin typeface="黑体" panose="02010609060101010101" charset="-122"/>
                <a:ea typeface="黑体" panose="02010609060101010101" charset="-122"/>
              </a:rPr>
              <a:t>（第二期）</a:t>
            </a:r>
            <a:endParaRPr lang="zh-CN" altLang="en-US" sz="4400" b="1">
              <a:solidFill>
                <a:srgbClr val="FFFF00"/>
              </a:solidFill>
              <a:latin typeface="黑体" panose="02010609060101010101" charset="-122"/>
              <a:ea typeface="黑体" panose="02010609060101010101" charset="-122"/>
            </a:endParaRPr>
          </a:p>
        </p:txBody>
      </p:sp>
      <p:sp>
        <p:nvSpPr>
          <p:cNvPr id="10" name="文本框 9"/>
          <p:cNvSpPr txBox="1"/>
          <p:nvPr/>
        </p:nvSpPr>
        <p:spPr>
          <a:xfrm>
            <a:off x="1331436" y="3939858"/>
            <a:ext cx="6364129" cy="829945"/>
          </a:xfrm>
          <a:prstGeom prst="rect">
            <a:avLst/>
          </a:prstGeom>
          <a:noFill/>
        </p:spPr>
        <p:txBody>
          <a:bodyPr wrap="square" rtlCol="0">
            <a:spAutoFit/>
          </a:bodyPr>
          <a:lstStyle/>
          <a:p>
            <a:pPr algn="ctr"/>
            <a:r>
              <a:rPr lang="zh-CN" altLang="zh-CN" sz="2400">
                <a:solidFill>
                  <a:srgbClr val="FFFF00"/>
                </a:solidFill>
                <a:latin typeface="黑体" panose="02010609060101010101" charset="-122"/>
                <a:ea typeface="黑体" panose="02010609060101010101" charset="-122"/>
              </a:rPr>
              <a:t>国家税务总局晋中市榆次区税务局</a:t>
            </a:r>
            <a:endParaRPr lang="zh-CN" altLang="zh-CN" sz="2400">
              <a:solidFill>
                <a:srgbClr val="FFFF00"/>
              </a:solidFill>
              <a:latin typeface="黑体" panose="02010609060101010101" charset="-122"/>
              <a:ea typeface="黑体" panose="02010609060101010101" charset="-122"/>
            </a:endParaRPr>
          </a:p>
          <a:p>
            <a:pPr algn="ctr"/>
            <a:r>
              <a:rPr lang="en-US" altLang="zh-CN" sz="2400">
                <a:solidFill>
                  <a:srgbClr val="FFFF00"/>
                </a:solidFill>
                <a:latin typeface="黑体" panose="02010609060101010101" charset="-122"/>
                <a:ea typeface="黑体" panose="02010609060101010101" charset="-122"/>
              </a:rPr>
              <a:t>2021</a:t>
            </a:r>
            <a:r>
              <a:rPr lang="zh-CN" altLang="en-US" sz="2400">
                <a:solidFill>
                  <a:srgbClr val="FFFF00"/>
                </a:solidFill>
                <a:latin typeface="黑体" panose="02010609060101010101" charset="-122"/>
                <a:ea typeface="黑体" panose="02010609060101010101" charset="-122"/>
              </a:rPr>
              <a:t>年</a:t>
            </a:r>
            <a:r>
              <a:rPr lang="en-US" altLang="zh-CN" sz="2400">
                <a:solidFill>
                  <a:srgbClr val="FFFF00"/>
                </a:solidFill>
                <a:latin typeface="黑体" panose="02010609060101010101" charset="-122"/>
                <a:ea typeface="黑体" panose="02010609060101010101" charset="-122"/>
              </a:rPr>
              <a:t>8</a:t>
            </a:r>
            <a:r>
              <a:rPr lang="zh-CN" altLang="en-US" sz="2400">
                <a:solidFill>
                  <a:srgbClr val="FFFF00"/>
                </a:solidFill>
                <a:latin typeface="黑体" panose="02010609060101010101" charset="-122"/>
                <a:ea typeface="黑体" panose="02010609060101010101" charset="-122"/>
              </a:rPr>
              <a:t>月</a:t>
            </a:r>
            <a:r>
              <a:rPr lang="en-US" altLang="zh-CN" sz="2400">
                <a:solidFill>
                  <a:srgbClr val="FFFF00"/>
                </a:solidFill>
                <a:latin typeface="黑体" panose="02010609060101010101" charset="-122"/>
                <a:ea typeface="黑体" panose="02010609060101010101" charset="-122"/>
              </a:rPr>
              <a:t>11</a:t>
            </a:r>
            <a:r>
              <a:rPr lang="zh-CN" altLang="en-US" sz="2400">
                <a:solidFill>
                  <a:srgbClr val="FFFF00"/>
                </a:solidFill>
                <a:latin typeface="黑体" panose="02010609060101010101" charset="-122"/>
                <a:ea typeface="黑体" panose="02010609060101010101" charset="-122"/>
              </a:rPr>
              <a:t>日</a:t>
            </a:r>
            <a:endParaRPr lang="zh-CN" altLang="en-US" sz="2400">
              <a:solidFill>
                <a:srgbClr val="FFFF00"/>
              </a:solidFill>
              <a:latin typeface="黑体" panose="02010609060101010101" charset="-122"/>
              <a:ea typeface="黑体" panose="02010609060101010101" charset="-122"/>
            </a:endParaRPr>
          </a:p>
        </p:txBody>
      </p:sp>
      <p:pic>
        <p:nvPicPr>
          <p:cNvPr id="11" name="图片 10"/>
          <p:cNvPicPr>
            <a:picLocks noChangeAspect="1"/>
          </p:cNvPicPr>
          <p:nvPr/>
        </p:nvPicPr>
        <p:blipFill>
          <a:blip r:embed="rId1" cstate="screen"/>
          <a:stretch>
            <a:fillRect/>
          </a:stretch>
        </p:blipFill>
        <p:spPr>
          <a:xfrm>
            <a:off x="7937183" y="2740660"/>
            <a:ext cx="1368743" cy="2393633"/>
          </a:xfrm>
          <a:prstGeom prst="rect">
            <a:avLst/>
          </a:prstGeom>
        </p:spPr>
      </p:pic>
      <p:pic>
        <p:nvPicPr>
          <p:cNvPr id="2" name="图片 1" descr="税徽"/>
          <p:cNvPicPr>
            <a:picLocks noChangeAspect="1"/>
          </p:cNvPicPr>
          <p:nvPr/>
        </p:nvPicPr>
        <p:blipFill>
          <a:blip r:embed="rId2"/>
          <a:stretch>
            <a:fillRect/>
          </a:stretch>
        </p:blipFill>
        <p:spPr>
          <a:xfrm>
            <a:off x="118586" y="119856"/>
            <a:ext cx="1081564" cy="7615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0" y="200517"/>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财行税申报简并</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nvPicPr>
        <p:blipFill>
          <a:blip r:embed="rId1"/>
          <a:stretch>
            <a:fillRect/>
          </a:stretch>
        </p:blipFill>
        <p:spPr>
          <a:xfrm>
            <a:off x="0" y="1347788"/>
            <a:ext cx="7791450" cy="2681605"/>
          </a:xfrm>
          <a:prstGeom prst="rect">
            <a:avLst/>
          </a:prstGeom>
        </p:spPr>
      </p:pic>
      <p:pic>
        <p:nvPicPr>
          <p:cNvPr id="2" name="图片 1"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0" y="200517"/>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财行税申报简并</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C9F754DE-2CAD-44b6-B708-469DEB6407EB-2" descr="wpp"/>
          <p:cNvPicPr>
            <a:picLocks noChangeAspect="1"/>
          </p:cNvPicPr>
          <p:nvPr/>
        </p:nvPicPr>
        <p:blipFill>
          <a:blip r:embed="rId1"/>
          <a:stretch>
            <a:fillRect/>
          </a:stretch>
        </p:blipFill>
        <p:spPr>
          <a:xfrm>
            <a:off x="34925" y="1275398"/>
            <a:ext cx="8519160" cy="2750185"/>
          </a:xfrm>
          <a:prstGeom prst="rect">
            <a:avLst/>
          </a:prstGeom>
        </p:spPr>
      </p:pic>
      <p:pic>
        <p:nvPicPr>
          <p:cNvPr id="2" name="图片 1"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0" y="200517"/>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财行税申报简并</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nvPicPr>
        <p:blipFill>
          <a:blip r:embed="rId1"/>
          <a:stretch>
            <a:fillRect/>
          </a:stretch>
        </p:blipFill>
        <p:spPr>
          <a:xfrm>
            <a:off x="1331595" y="771208"/>
            <a:ext cx="6655435" cy="3916680"/>
          </a:xfrm>
          <a:prstGeom prst="rect">
            <a:avLst/>
          </a:prstGeom>
          <a:ln w="12700" cmpd="sng">
            <a:solidFill>
              <a:schemeClr val="accent1">
                <a:shade val="50000"/>
              </a:schemeClr>
            </a:solidFill>
            <a:prstDash val="solid"/>
          </a:ln>
        </p:spPr>
      </p:pic>
      <p:sp>
        <p:nvSpPr>
          <p:cNvPr id="2" name="矩形 1"/>
          <p:cNvSpPr/>
          <p:nvPr/>
        </p:nvSpPr>
        <p:spPr>
          <a:xfrm>
            <a:off x="1763395" y="1491298"/>
            <a:ext cx="1152525" cy="28829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标注 3"/>
          <p:cNvSpPr/>
          <p:nvPr/>
        </p:nvSpPr>
        <p:spPr>
          <a:xfrm>
            <a:off x="1763395" y="2571433"/>
            <a:ext cx="1381760" cy="777240"/>
          </a:xfrm>
          <a:prstGeom prst="wedgeRectCallout">
            <a:avLst>
              <a:gd name="adj1" fmla="val -16268"/>
              <a:gd name="adj2" fmla="val -1492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t>同税目，同属期，同税率汇总，多个税目，可增加行次</a:t>
            </a:r>
            <a:endParaRPr lang="zh-CN" altLang="en-US" sz="1200"/>
          </a:p>
        </p:txBody>
      </p:sp>
      <p:sp>
        <p:nvSpPr>
          <p:cNvPr id="5" name="矩形 4"/>
          <p:cNvSpPr/>
          <p:nvPr/>
        </p:nvSpPr>
        <p:spPr>
          <a:xfrm>
            <a:off x="2915920" y="1491298"/>
            <a:ext cx="1336040" cy="29654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标注 5"/>
          <p:cNvSpPr/>
          <p:nvPr/>
        </p:nvSpPr>
        <p:spPr>
          <a:xfrm>
            <a:off x="3275965" y="2499678"/>
            <a:ext cx="2307590" cy="1069340"/>
          </a:xfrm>
          <a:prstGeom prst="wedgeRectCallout">
            <a:avLst>
              <a:gd name="adj1" fmla="val -44303"/>
              <a:gd name="adj2" fmla="val -1099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t>按期申报的，按月、季、半年、年起止时间显示，不区分同一税目不同税源</a:t>
            </a:r>
            <a:r>
              <a:rPr lang="zh-CN" altLang="en-US" sz="1200">
                <a:solidFill>
                  <a:srgbClr val="FF0000"/>
                </a:solidFill>
              </a:rPr>
              <a:t>因取得、转让、灭失导致的起止时间差异；</a:t>
            </a:r>
            <a:r>
              <a:rPr lang="zh-CN" altLang="en-US" sz="1200"/>
              <a:t>按次申报的，默认申报当天</a:t>
            </a:r>
            <a:endParaRPr lang="zh-CN" altLang="en-US" sz="1200"/>
          </a:p>
        </p:txBody>
      </p:sp>
      <p:pic>
        <p:nvPicPr>
          <p:cNvPr id="7" name="图片 6"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0" y="200517"/>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财行税申报简并</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custDataLst>
              <p:tags r:id="rId1"/>
            </p:custDataLst>
          </p:nvPr>
        </p:nvPicPr>
        <p:blipFill>
          <a:blip r:embed="rId2"/>
          <a:stretch>
            <a:fillRect/>
          </a:stretch>
        </p:blipFill>
        <p:spPr>
          <a:xfrm>
            <a:off x="1043940" y="699453"/>
            <a:ext cx="6590665" cy="4296410"/>
          </a:xfrm>
          <a:prstGeom prst="rect">
            <a:avLst/>
          </a:prstGeom>
          <a:ln w="12700" cmpd="sng">
            <a:solidFill>
              <a:schemeClr val="accent1">
                <a:shade val="50000"/>
              </a:schemeClr>
            </a:solidFill>
            <a:prstDash val="solid"/>
          </a:ln>
        </p:spPr>
      </p:pic>
      <p:sp>
        <p:nvSpPr>
          <p:cNvPr id="4" name="矩形 3"/>
          <p:cNvSpPr/>
          <p:nvPr/>
        </p:nvSpPr>
        <p:spPr>
          <a:xfrm>
            <a:off x="1278890" y="1707198"/>
            <a:ext cx="6120765" cy="50419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descr="新logo图片"/>
          <p:cNvPicPr>
            <a:picLocks noChangeAspect="1"/>
          </p:cNvPicPr>
          <p:nvPr/>
        </p:nvPicPr>
        <p:blipFill>
          <a:blip r:embed="rId3"/>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4"/>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0" y="200517"/>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财行税申报简并</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nvPicPr>
        <p:blipFill>
          <a:blip r:embed="rId1"/>
          <a:stretch>
            <a:fillRect/>
          </a:stretch>
        </p:blipFill>
        <p:spPr>
          <a:xfrm>
            <a:off x="1331595" y="699453"/>
            <a:ext cx="6350000" cy="4308475"/>
          </a:xfrm>
          <a:prstGeom prst="rect">
            <a:avLst/>
          </a:prstGeom>
          <a:ln w="12700" cmpd="sng">
            <a:solidFill>
              <a:schemeClr val="accent1">
                <a:shade val="50000"/>
              </a:schemeClr>
            </a:solidFill>
            <a:prstDash val="solid"/>
          </a:ln>
        </p:spPr>
      </p:pic>
      <p:pic>
        <p:nvPicPr>
          <p:cNvPr id="2" name="图片 1"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0" y="200517"/>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财行税申报简并</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915035" y="690563"/>
            <a:ext cx="6397625" cy="1337945"/>
          </a:xfrm>
          <a:prstGeom prst="rect">
            <a:avLst/>
          </a:prstGeom>
          <a:noFill/>
        </p:spPr>
        <p:txBody>
          <a:bodyPr wrap="square" rtlCol="0">
            <a:spAutoFit/>
          </a:bodyPr>
          <a:p>
            <a:pPr fontAlgn="auto">
              <a:lnSpc>
                <a:spcPct val="150000"/>
              </a:lnSpc>
            </a:pP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首页→【我要办税】→【税费申报及缴纳】→【财产和行为税税源明细报告】、【财产和行为税合并纳税申报】</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ct val="150000"/>
              </a:lnSpc>
            </a:pP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      </a:t>
            </a:r>
            <a:endPar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147482599"/>
          <p:cNvPicPr>
            <a:picLocks noChangeAspect="1"/>
          </p:cNvPicPr>
          <p:nvPr/>
        </p:nvPicPr>
        <p:blipFill>
          <a:blip r:embed="rId1"/>
          <a:stretch>
            <a:fillRect/>
          </a:stretch>
        </p:blipFill>
        <p:spPr>
          <a:xfrm>
            <a:off x="1187450" y="2139633"/>
            <a:ext cx="5852160" cy="2332990"/>
          </a:xfrm>
          <a:prstGeom prst="rect">
            <a:avLst/>
          </a:prstGeom>
          <a:noFill/>
          <a:ln w="3175" cap="flat" cmpd="sng">
            <a:solidFill>
              <a:srgbClr val="000000"/>
            </a:solidFill>
            <a:prstDash val="solid"/>
            <a:round/>
            <a:headEnd type="none" w="med" len="med"/>
            <a:tailEnd type="none" w="med" len="med"/>
          </a:ln>
        </p:spPr>
      </p:pic>
      <p:pic>
        <p:nvPicPr>
          <p:cNvPr id="4" name="图片 3"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0" y="200517"/>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财行税申报简并</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827405" y="699453"/>
            <a:ext cx="6397625" cy="922020"/>
          </a:xfrm>
          <a:prstGeom prst="rect">
            <a:avLst/>
          </a:prstGeom>
          <a:noFill/>
        </p:spPr>
        <p:txBody>
          <a:bodyPr wrap="square" rtlCol="0">
            <a:spAutoFit/>
          </a:bodyPr>
          <a:p>
            <a:pPr fontAlgn="auto">
              <a:lnSpc>
                <a:spcPct val="150000"/>
              </a:lnSpc>
            </a:pP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以印花税为例：</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ct val="150000"/>
              </a:lnSpc>
            </a:pP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      </a:t>
            </a:r>
            <a:endPar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475740" y="1563688"/>
            <a:ext cx="5212080" cy="2691765"/>
          </a:xfrm>
          <a:prstGeom prst="rect">
            <a:avLst/>
          </a:prstGeom>
          <a:ln w="12700" cmpd="sng">
            <a:solidFill>
              <a:schemeClr val="accent1">
                <a:shade val="50000"/>
              </a:schemeClr>
            </a:solidFill>
            <a:prstDash val="solid"/>
          </a:ln>
        </p:spPr>
      </p:pic>
      <p:sp>
        <p:nvSpPr>
          <p:cNvPr id="5" name="矩形 4"/>
          <p:cNvSpPr/>
          <p:nvPr/>
        </p:nvSpPr>
        <p:spPr>
          <a:xfrm>
            <a:off x="5004435" y="2787333"/>
            <a:ext cx="431800" cy="14414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0" y="200517"/>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财行税申报简并</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9" name="组合 8"/>
          <p:cNvGrpSpPr/>
          <p:nvPr/>
        </p:nvGrpSpPr>
        <p:grpSpPr>
          <a:xfrm>
            <a:off x="1043940" y="771208"/>
            <a:ext cx="6748780" cy="4104005"/>
            <a:chOff x="623" y="1150"/>
            <a:chExt cx="10628" cy="6463"/>
          </a:xfrm>
        </p:grpSpPr>
        <p:pic>
          <p:nvPicPr>
            <p:cNvPr id="2" name="图片 1"/>
            <p:cNvPicPr>
              <a:picLocks noChangeAspect="1"/>
            </p:cNvPicPr>
            <p:nvPr/>
          </p:nvPicPr>
          <p:blipFill>
            <a:blip r:embed="rId1"/>
            <a:stretch>
              <a:fillRect/>
            </a:stretch>
          </p:blipFill>
          <p:spPr>
            <a:xfrm>
              <a:off x="623" y="1150"/>
              <a:ext cx="10628" cy="2585"/>
            </a:xfrm>
            <a:prstGeom prst="rect">
              <a:avLst/>
            </a:prstGeom>
            <a:ln>
              <a:solidFill>
                <a:schemeClr val="tx2"/>
              </a:solidFill>
            </a:ln>
          </p:spPr>
        </p:pic>
        <p:pic>
          <p:nvPicPr>
            <p:cNvPr id="6" name="图片 5"/>
            <p:cNvPicPr>
              <a:picLocks noChangeAspect="1"/>
            </p:cNvPicPr>
            <p:nvPr/>
          </p:nvPicPr>
          <p:blipFill>
            <a:blip r:embed="rId2"/>
            <a:stretch>
              <a:fillRect/>
            </a:stretch>
          </p:blipFill>
          <p:spPr>
            <a:xfrm>
              <a:off x="623" y="3709"/>
              <a:ext cx="10628" cy="3904"/>
            </a:xfrm>
            <a:prstGeom prst="rect">
              <a:avLst/>
            </a:prstGeom>
            <a:ln>
              <a:solidFill>
                <a:schemeClr val="tx2"/>
              </a:solidFill>
            </a:ln>
          </p:spPr>
        </p:pic>
      </p:grpSp>
      <p:sp>
        <p:nvSpPr>
          <p:cNvPr id="8" name="矩形 7"/>
          <p:cNvSpPr/>
          <p:nvPr/>
        </p:nvSpPr>
        <p:spPr>
          <a:xfrm>
            <a:off x="3275965" y="4515803"/>
            <a:ext cx="1151890" cy="28829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7380605" y="843598"/>
            <a:ext cx="360045" cy="21590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新logo图片"/>
          <p:cNvPicPr>
            <a:picLocks noChangeAspect="1"/>
          </p:cNvPicPr>
          <p:nvPr/>
        </p:nvPicPr>
        <p:blipFill>
          <a:blip r:embed="rId3"/>
          <a:stretch>
            <a:fillRect/>
          </a:stretch>
        </p:blipFill>
        <p:spPr>
          <a:xfrm>
            <a:off x="7686675" y="4772025"/>
            <a:ext cx="1372235" cy="372110"/>
          </a:xfrm>
          <a:prstGeom prst="rect">
            <a:avLst/>
          </a:prstGeom>
        </p:spPr>
      </p:pic>
      <p:pic>
        <p:nvPicPr>
          <p:cNvPr id="4" name="图片 3" descr="税徽"/>
          <p:cNvPicPr>
            <a:picLocks noChangeAspect="1"/>
          </p:cNvPicPr>
          <p:nvPr/>
        </p:nvPicPr>
        <p:blipFill>
          <a:blip r:embed="rId4"/>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0" y="200517"/>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财行税申报简并</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10" name="图片 5" descr="026c136b1147b5d7599190e7a12d590"/>
          <p:cNvPicPr>
            <a:picLocks noChangeAspect="1"/>
          </p:cNvPicPr>
          <p:nvPr/>
        </p:nvPicPr>
        <p:blipFill>
          <a:blip r:embed="rId1" cstate="print"/>
          <a:stretch>
            <a:fillRect/>
          </a:stretch>
        </p:blipFill>
        <p:spPr>
          <a:xfrm>
            <a:off x="2627630" y="843598"/>
            <a:ext cx="3719195" cy="1807210"/>
          </a:xfrm>
          <a:prstGeom prst="rect">
            <a:avLst/>
          </a:prstGeom>
          <a:ln>
            <a:solidFill>
              <a:schemeClr val="accent1"/>
            </a:solidFill>
          </a:ln>
        </p:spPr>
      </p:pic>
      <p:sp>
        <p:nvSpPr>
          <p:cNvPr id="3" name="文本框 2"/>
          <p:cNvSpPr txBox="1"/>
          <p:nvPr/>
        </p:nvSpPr>
        <p:spPr>
          <a:xfrm>
            <a:off x="755650" y="2859723"/>
            <a:ext cx="6149340" cy="2183765"/>
          </a:xfrm>
          <a:prstGeom prst="rect">
            <a:avLst/>
          </a:prstGeom>
          <a:noFill/>
        </p:spPr>
        <p:txBody>
          <a:bodyPr wrap="square" rtlCol="0">
            <a:spAutoFit/>
          </a:bodyPr>
          <a:p>
            <a:pPr algn="just">
              <a:lnSpc>
                <a:spcPct val="150000"/>
              </a:lnSpc>
            </a:pPr>
            <a:r>
              <a:rPr lang="zh-CN" altLang="en-US" sz="16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①请核实，我的信息-纳税人信息-税费种认定信息内的印花税“申报期限”是否为按月或按季。只有按月或者按季才可以带出。</a:t>
            </a:r>
            <a:endParaRPr lang="zh-CN" altLang="en-US" sz="16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pPr>
            <a:r>
              <a:rPr lang="zh-CN" altLang="en-US" sz="16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②请核实，财产和行为税税源明细报告内，印花税税源采集，输入税款所属期后点查询，带出的印花税信息，点击查看核实，是否已经采集过，按期申报的印花税信息</a:t>
            </a:r>
            <a:endParaRPr lang="zh-CN" altLang="en-US" sz="1600" b="1" dirty="0" smtClean="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图片 1"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0" y="200517"/>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财行税申报简并</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noChangeArrowheads="1"/>
          </p:cNvPicPr>
          <p:nvPr/>
        </p:nvPicPr>
        <p:blipFill>
          <a:blip r:embed="rId1" cstate="print"/>
          <a:srcRect/>
          <a:stretch>
            <a:fillRect/>
          </a:stretch>
        </p:blipFill>
        <p:spPr>
          <a:xfrm>
            <a:off x="395605" y="1203643"/>
            <a:ext cx="7620635" cy="2926080"/>
          </a:xfrm>
          <a:prstGeom prst="rect">
            <a:avLst/>
          </a:prstGeom>
          <a:noFill/>
          <a:ln w="12700" cmpd="sng">
            <a:solidFill>
              <a:schemeClr val="accent1">
                <a:shade val="50000"/>
              </a:schemeClr>
            </a:solidFill>
            <a:prstDash val="solid"/>
            <a:miter lim="800000"/>
            <a:headEnd/>
            <a:tailEnd/>
          </a:ln>
        </p:spPr>
      </p:pic>
      <p:pic>
        <p:nvPicPr>
          <p:cNvPr id="3" name="图片 2"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343"/>
            <a:ext cx="353187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简并税费申报</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966470" y="771208"/>
            <a:ext cx="7210425" cy="4154170"/>
          </a:xfrm>
          <a:prstGeom prst="rect">
            <a:avLst/>
          </a:prstGeom>
          <a:noFill/>
          <a:ln>
            <a:solidFill>
              <a:schemeClr val="accent1"/>
            </a:solidFill>
          </a:ln>
        </p:spPr>
        <p:txBody>
          <a:bodyPr wrap="square" rtlCol="0">
            <a:spAutoFit/>
          </a:bodyPr>
          <a:p>
            <a:pPr algn="ctr" fontAlgn="auto">
              <a:lnSpc>
                <a:spcPct val="150000"/>
              </a:lnSpc>
            </a:pP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国家税务总局关于开展2021年“我为纳税人缴费人办实事暨</a:t>
            </a:r>
            <a:r>
              <a:rPr lang="zh-CN" altLang="en-US" sz="1600" b="1" dirty="0" smtClean="0">
                <a:solidFill>
                  <a:srgbClr val="FF0000"/>
                </a:solidFill>
                <a:latin typeface="微软雅黑" panose="020B0503020204020204" pitchFamily="34" charset="-122"/>
                <a:ea typeface="微软雅黑" panose="020B0503020204020204" pitchFamily="34" charset="-122"/>
              </a:rPr>
              <a:t>便民办税春风行动</a:t>
            </a: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”的意见</a:t>
            </a:r>
            <a:endPar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fontAlgn="auto">
              <a:lnSpc>
                <a:spcPct val="150000"/>
              </a:lnSpc>
            </a:pPr>
            <a:r>
              <a:rPr lang="zh-CN" altLang="en-US" sz="1600" b="1" dirty="0" smtClean="0">
                <a:solidFill>
                  <a:schemeClr val="tx1"/>
                </a:solidFill>
                <a:latin typeface="微软雅黑" panose="020B0503020204020204" pitchFamily="34" charset="-122"/>
                <a:ea typeface="微软雅黑" panose="020B0503020204020204" pitchFamily="34" charset="-122"/>
              </a:rPr>
              <a:t>税总发[2021]14号</a:t>
            </a:r>
            <a:endParaRPr lang="zh-CN" altLang="en-US" sz="1600" b="1" dirty="0" smtClean="0">
              <a:solidFill>
                <a:schemeClr val="tx1"/>
              </a:solidFill>
              <a:latin typeface="微软雅黑" panose="020B0503020204020204" pitchFamily="34" charset="-122"/>
              <a:ea typeface="微软雅黑" panose="020B0503020204020204" pitchFamily="34" charset="-122"/>
            </a:endParaRPr>
          </a:p>
          <a:p>
            <a:pPr algn="l" fontAlgn="auto">
              <a:lnSpc>
                <a:spcPct val="150000"/>
              </a:lnSpc>
            </a:pP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（三）便捷办理优体验</a:t>
            </a:r>
            <a:endPar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l" fontAlgn="auto">
              <a:lnSpc>
                <a:spcPct val="150000"/>
              </a:lnSpc>
            </a:pP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8.简并税费申报。调整完善财行税纳税申报表，</a:t>
            </a:r>
            <a:r>
              <a:rPr lang="zh-CN" altLang="en-US" sz="1600" b="1" dirty="0" smtClean="0">
                <a:solidFill>
                  <a:srgbClr val="FF0000"/>
                </a:solidFill>
                <a:latin typeface="微软雅黑" panose="020B0503020204020204" pitchFamily="34" charset="-122"/>
                <a:ea typeface="微软雅黑" panose="020B0503020204020204" pitchFamily="34" charset="-122"/>
                <a:sym typeface="+mn-ea"/>
              </a:rPr>
              <a:t>全面推行财行税合并申报</a:t>
            </a: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，进一步精简申报资料、减少申报次数，减轻办税负担</a:t>
            </a:r>
            <a:r>
              <a:rPr lang="zh-CN" altLang="en-US" sz="1600" b="1" dirty="0" smtClean="0">
                <a:solidFill>
                  <a:srgbClr val="FF0000"/>
                </a:solidFill>
                <a:latin typeface="微软雅黑" panose="020B0503020204020204" pitchFamily="34" charset="-122"/>
                <a:ea typeface="微软雅黑" panose="020B0503020204020204" pitchFamily="34" charset="-122"/>
                <a:sym typeface="+mn-ea"/>
              </a:rPr>
              <a:t>。整合增值税、消费税及城建税、教育费附加、地方教育附加等主税附加税费申报表</a:t>
            </a: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1600" b="1" dirty="0" smtClean="0">
                <a:solidFill>
                  <a:srgbClr val="FF0000"/>
                </a:solidFill>
                <a:latin typeface="微软雅黑" panose="020B0503020204020204" pitchFamily="34" charset="-122"/>
                <a:ea typeface="微软雅黑" panose="020B0503020204020204" pitchFamily="34" charset="-122"/>
                <a:sym typeface="+mn-ea"/>
              </a:rPr>
              <a:t>让纳税人一次性完成主税附加税费申报。</a:t>
            </a: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推进税种要素申报，逐步减少纳税人填报数据。推动企业财务报表与纳税申报表对接转换，减少纳税人申报时间。简化代扣代缴申报，将代扣代缴、代收代缴税款报告表等由发生时按次申报改为按月汇总申报。</a:t>
            </a:r>
            <a:r>
              <a:rPr lang="zh-CN" altLang="en-US" sz="1600" b="1" dirty="0" smtClean="0">
                <a:solidFill>
                  <a:srgbClr val="FF0000"/>
                </a:solidFill>
                <a:latin typeface="微软雅黑" panose="020B0503020204020204" pitchFamily="34" charset="-122"/>
                <a:ea typeface="微软雅黑" panose="020B0503020204020204" pitchFamily="34" charset="-122"/>
                <a:sym typeface="+mn-ea"/>
              </a:rPr>
              <a:t>修订查账征收企业所得税预缴纳税申报表，简化表单样式</a:t>
            </a: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a:t>
            </a:r>
            <a:endParaRPr lang="zh-CN" altLang="en-US" sz="1600" dirty="0" smtClean="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0" y="200517"/>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财行税申报简并</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8" name="图片 7"/>
          <p:cNvPicPr>
            <a:picLocks noChangeAspect="1"/>
          </p:cNvPicPr>
          <p:nvPr/>
        </p:nvPicPr>
        <p:blipFill>
          <a:blip r:embed="rId1"/>
          <a:stretch>
            <a:fillRect/>
          </a:stretch>
        </p:blipFill>
        <p:spPr>
          <a:xfrm>
            <a:off x="193040" y="627698"/>
            <a:ext cx="7814310" cy="2204720"/>
          </a:xfrm>
          <a:prstGeom prst="rect">
            <a:avLst/>
          </a:prstGeom>
        </p:spPr>
      </p:pic>
      <p:pic>
        <p:nvPicPr>
          <p:cNvPr id="9" name="图片 8"/>
          <p:cNvPicPr>
            <a:picLocks noChangeAspect="1"/>
          </p:cNvPicPr>
          <p:nvPr/>
        </p:nvPicPr>
        <p:blipFill>
          <a:blip r:embed="rId2"/>
          <a:stretch>
            <a:fillRect/>
          </a:stretch>
        </p:blipFill>
        <p:spPr>
          <a:xfrm>
            <a:off x="193040" y="2832418"/>
            <a:ext cx="7840980" cy="2081530"/>
          </a:xfrm>
          <a:prstGeom prst="rect">
            <a:avLst/>
          </a:prstGeom>
        </p:spPr>
      </p:pic>
      <p:sp>
        <p:nvSpPr>
          <p:cNvPr id="3" name="矩形标注 2"/>
          <p:cNvSpPr/>
          <p:nvPr/>
        </p:nvSpPr>
        <p:spPr>
          <a:xfrm>
            <a:off x="1907540" y="2355533"/>
            <a:ext cx="2346325" cy="1108075"/>
          </a:xfrm>
          <a:prstGeom prst="wedgeRectCallout">
            <a:avLst>
              <a:gd name="adj1" fmla="val -49580"/>
              <a:gd name="adj2" fmla="val -940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t>按期申报的，默认为上月第一天（最后一天），按次申报的，如填写了应纳税凭证书立（领受）日期，则默认为应纳税凭证书立（领受）日期，否则默认为填表当日，可修改</a:t>
            </a:r>
            <a:endParaRPr lang="zh-CN" altLang="en-US" sz="1200"/>
          </a:p>
        </p:txBody>
      </p:sp>
      <p:sp>
        <p:nvSpPr>
          <p:cNvPr id="7" name="圆角矩形标注 6"/>
          <p:cNvSpPr/>
          <p:nvPr/>
        </p:nvSpPr>
        <p:spPr>
          <a:xfrm>
            <a:off x="3491865" y="1995488"/>
            <a:ext cx="985520" cy="300990"/>
          </a:xfrm>
          <a:prstGeom prst="wedgeRoundRectCallout">
            <a:avLst>
              <a:gd name="adj1" fmla="val -66931"/>
              <a:gd name="adj2" fmla="val -929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t>非必录</a:t>
            </a:r>
            <a:endParaRPr lang="zh-CN" altLang="en-US" sz="1200"/>
          </a:p>
        </p:txBody>
      </p:sp>
      <p:pic>
        <p:nvPicPr>
          <p:cNvPr id="2" name="图片 1" descr="新logo图片"/>
          <p:cNvPicPr>
            <a:picLocks noChangeAspect="1"/>
          </p:cNvPicPr>
          <p:nvPr/>
        </p:nvPicPr>
        <p:blipFill>
          <a:blip r:embed="rId3"/>
          <a:stretch>
            <a:fillRect/>
          </a:stretch>
        </p:blipFill>
        <p:spPr>
          <a:xfrm>
            <a:off x="7686675" y="4772025"/>
            <a:ext cx="1372235" cy="372110"/>
          </a:xfrm>
          <a:prstGeom prst="rect">
            <a:avLst/>
          </a:prstGeom>
        </p:spPr>
      </p:pic>
      <p:pic>
        <p:nvPicPr>
          <p:cNvPr id="4" name="图片 3" descr="税徽"/>
          <p:cNvPicPr>
            <a:picLocks noChangeAspect="1"/>
          </p:cNvPicPr>
          <p:nvPr/>
        </p:nvPicPr>
        <p:blipFill>
          <a:blip r:embed="rId4"/>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0" y="200517"/>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财行税申报简并</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nvPicPr>
        <p:blipFill>
          <a:blip r:embed="rId1"/>
          <a:stretch>
            <a:fillRect/>
          </a:stretch>
        </p:blipFill>
        <p:spPr>
          <a:xfrm>
            <a:off x="179705" y="1347788"/>
            <a:ext cx="8322310" cy="3179445"/>
          </a:xfrm>
          <a:prstGeom prst="rect">
            <a:avLst/>
          </a:prstGeom>
        </p:spPr>
      </p:pic>
      <p:sp>
        <p:nvSpPr>
          <p:cNvPr id="4" name="矩形 3"/>
          <p:cNvSpPr/>
          <p:nvPr/>
        </p:nvSpPr>
        <p:spPr>
          <a:xfrm>
            <a:off x="7596505" y="3292158"/>
            <a:ext cx="791845" cy="21590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3780155" y="4155758"/>
            <a:ext cx="1007745" cy="36004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3420110" y="1995488"/>
            <a:ext cx="4968240" cy="21653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0" y="200517"/>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财行税申报简并</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nvPicPr>
        <p:blipFill>
          <a:blip r:embed="rId1"/>
          <a:stretch>
            <a:fillRect/>
          </a:stretch>
        </p:blipFill>
        <p:spPr>
          <a:xfrm>
            <a:off x="395605" y="1275398"/>
            <a:ext cx="7125970" cy="3333115"/>
          </a:xfrm>
          <a:prstGeom prst="rect">
            <a:avLst/>
          </a:prstGeom>
        </p:spPr>
      </p:pic>
      <p:pic>
        <p:nvPicPr>
          <p:cNvPr id="3" name="图片 2"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0" y="200517"/>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财行税申报简并</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nvPicPr>
        <p:blipFill>
          <a:blip r:embed="rId1"/>
          <a:stretch>
            <a:fillRect/>
          </a:stretch>
        </p:blipFill>
        <p:spPr>
          <a:xfrm>
            <a:off x="323850" y="1275398"/>
            <a:ext cx="6804025" cy="3030855"/>
          </a:xfrm>
          <a:prstGeom prst="rect">
            <a:avLst/>
          </a:prstGeom>
        </p:spPr>
      </p:pic>
      <p:pic>
        <p:nvPicPr>
          <p:cNvPr id="2" name="图片 1"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0" y="200517"/>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财行税申报简并</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251460" y="699453"/>
            <a:ext cx="6397625" cy="922020"/>
          </a:xfrm>
          <a:prstGeom prst="rect">
            <a:avLst/>
          </a:prstGeom>
          <a:noFill/>
        </p:spPr>
        <p:txBody>
          <a:bodyPr wrap="square" rtlCol="0">
            <a:spAutoFit/>
          </a:bodyPr>
          <a:p>
            <a:pPr fontAlgn="auto">
              <a:lnSpc>
                <a:spcPct val="150000"/>
              </a:lnSpc>
            </a:pP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以房产税为例：</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ct val="150000"/>
              </a:lnSpc>
            </a:pP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      </a:t>
            </a:r>
            <a:endPar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539750" y="1563688"/>
            <a:ext cx="5212080" cy="2691765"/>
          </a:xfrm>
          <a:prstGeom prst="rect">
            <a:avLst/>
          </a:prstGeom>
          <a:ln w="12700" cmpd="sng">
            <a:solidFill>
              <a:schemeClr val="accent1">
                <a:shade val="50000"/>
              </a:schemeClr>
            </a:solidFill>
            <a:prstDash val="solid"/>
          </a:ln>
        </p:spPr>
      </p:pic>
      <p:sp>
        <p:nvSpPr>
          <p:cNvPr id="5" name="矩形 4"/>
          <p:cNvSpPr/>
          <p:nvPr/>
        </p:nvSpPr>
        <p:spPr>
          <a:xfrm>
            <a:off x="4067810" y="2428558"/>
            <a:ext cx="431800" cy="14414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857885" y="195898"/>
            <a:ext cx="315277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财行税申报简并</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0"/>
          <p:cNvPicPr>
            <a:picLocks noChangeAspect="1"/>
          </p:cNvPicPr>
          <p:nvPr/>
        </p:nvPicPr>
        <p:blipFill>
          <a:blip r:embed="rId1"/>
          <a:stretch>
            <a:fillRect/>
          </a:stretch>
        </p:blipFill>
        <p:spPr>
          <a:xfrm>
            <a:off x="395605" y="1347788"/>
            <a:ext cx="7489825" cy="2957830"/>
          </a:xfrm>
          <a:prstGeom prst="rect">
            <a:avLst/>
          </a:prstGeom>
          <a:noFill/>
          <a:ln w="12700" cmpd="sng">
            <a:solidFill>
              <a:schemeClr val="accent1">
                <a:shade val="50000"/>
              </a:schemeClr>
            </a:solidFill>
            <a:prstDash val="solid"/>
          </a:ln>
        </p:spPr>
      </p:pic>
      <p:pic>
        <p:nvPicPr>
          <p:cNvPr id="3" name="图片 2"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857885" y="195898"/>
            <a:ext cx="315277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财行税申报简并</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1"/>
          <p:cNvPicPr>
            <a:picLocks noChangeAspect="1"/>
          </p:cNvPicPr>
          <p:nvPr/>
        </p:nvPicPr>
        <p:blipFill>
          <a:blip r:embed="rId1"/>
          <a:stretch>
            <a:fillRect/>
          </a:stretch>
        </p:blipFill>
        <p:spPr>
          <a:xfrm>
            <a:off x="395605" y="1203643"/>
            <a:ext cx="7902575" cy="2422525"/>
          </a:xfrm>
          <a:prstGeom prst="rect">
            <a:avLst/>
          </a:prstGeom>
          <a:noFill/>
          <a:ln w="12700" cmpd="sng">
            <a:solidFill>
              <a:schemeClr val="accent1">
                <a:shade val="50000"/>
              </a:schemeClr>
            </a:solidFill>
            <a:prstDash val="solid"/>
          </a:ln>
        </p:spPr>
      </p:pic>
      <p:pic>
        <p:nvPicPr>
          <p:cNvPr id="3" name="图片 2"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857885" y="195898"/>
            <a:ext cx="315277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财行税申报简并</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2"/>
          <p:cNvPicPr>
            <a:picLocks noChangeAspect="1"/>
          </p:cNvPicPr>
          <p:nvPr/>
        </p:nvPicPr>
        <p:blipFill>
          <a:blip r:embed="rId1"/>
          <a:stretch>
            <a:fillRect/>
          </a:stretch>
        </p:blipFill>
        <p:spPr>
          <a:xfrm>
            <a:off x="755650" y="1420178"/>
            <a:ext cx="7477760" cy="2279015"/>
          </a:xfrm>
          <a:prstGeom prst="rect">
            <a:avLst/>
          </a:prstGeom>
          <a:noFill/>
          <a:ln w="12700" cmpd="sng">
            <a:solidFill>
              <a:schemeClr val="accent1">
                <a:shade val="50000"/>
              </a:schemeClr>
            </a:solidFill>
            <a:prstDash val="solid"/>
          </a:ln>
        </p:spPr>
      </p:pic>
      <p:pic>
        <p:nvPicPr>
          <p:cNvPr id="3" name="图片 2"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857885" y="195898"/>
            <a:ext cx="315277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财行税申报简并</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3"/>
          <p:cNvPicPr>
            <a:picLocks noChangeAspect="1"/>
          </p:cNvPicPr>
          <p:nvPr/>
        </p:nvPicPr>
        <p:blipFill>
          <a:blip r:embed="rId1"/>
          <a:stretch>
            <a:fillRect/>
          </a:stretch>
        </p:blipFill>
        <p:spPr>
          <a:xfrm>
            <a:off x="755650" y="1491933"/>
            <a:ext cx="7355205" cy="2331085"/>
          </a:xfrm>
          <a:prstGeom prst="rect">
            <a:avLst/>
          </a:prstGeom>
          <a:noFill/>
          <a:ln w="12700" cmpd="sng">
            <a:solidFill>
              <a:schemeClr val="accent1">
                <a:shade val="50000"/>
              </a:schemeClr>
            </a:solidFill>
            <a:prstDash val="solid"/>
          </a:ln>
        </p:spPr>
      </p:pic>
      <p:pic>
        <p:nvPicPr>
          <p:cNvPr id="3" name="图片 2"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857885" y="195898"/>
            <a:ext cx="315277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财行税申报简并</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4"/>
          <p:cNvPicPr>
            <a:picLocks noChangeAspect="1"/>
          </p:cNvPicPr>
          <p:nvPr/>
        </p:nvPicPr>
        <p:blipFill>
          <a:blip r:embed="rId1"/>
          <a:stretch>
            <a:fillRect/>
          </a:stretch>
        </p:blipFill>
        <p:spPr>
          <a:xfrm>
            <a:off x="395605" y="987743"/>
            <a:ext cx="6979285" cy="3515995"/>
          </a:xfrm>
          <a:prstGeom prst="rect">
            <a:avLst/>
          </a:prstGeom>
          <a:noFill/>
          <a:ln w="12700" cmpd="sng">
            <a:solidFill>
              <a:schemeClr val="accent1">
                <a:shade val="50000"/>
              </a:schemeClr>
            </a:solidFill>
            <a:prstDash val="solid"/>
          </a:ln>
        </p:spPr>
      </p:pic>
      <p:pic>
        <p:nvPicPr>
          <p:cNvPr id="3" name="图片 2"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669925" y="3442994"/>
            <a:ext cx="805132" cy="459689"/>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cs typeface="+mn-ea"/>
              <a:sym typeface="+mn-lt"/>
            </a:endParaRPr>
          </a:p>
        </p:txBody>
      </p:sp>
      <p:pic>
        <p:nvPicPr>
          <p:cNvPr id="3" name="图片 2" descr="新logo图片"/>
          <p:cNvPicPr>
            <a:picLocks noChangeAspect="1"/>
          </p:cNvPicPr>
          <p:nvPr/>
        </p:nvPicPr>
        <p:blipFill>
          <a:blip r:embed="rId1"/>
          <a:stretch>
            <a:fillRect/>
          </a:stretch>
        </p:blipFill>
        <p:spPr>
          <a:xfrm>
            <a:off x="7686675" y="4772025"/>
            <a:ext cx="1372235" cy="372110"/>
          </a:xfrm>
          <a:prstGeom prst="rect">
            <a:avLst/>
          </a:prstGeom>
        </p:spPr>
      </p:pic>
      <p:grpSp>
        <p:nvGrpSpPr>
          <p:cNvPr id="12" name="组合 11"/>
          <p:cNvGrpSpPr/>
          <p:nvPr/>
        </p:nvGrpSpPr>
        <p:grpSpPr>
          <a:xfrm>
            <a:off x="679450" y="834390"/>
            <a:ext cx="7649845" cy="2669540"/>
            <a:chOff x="1163" y="724"/>
            <a:chExt cx="12047" cy="4204"/>
          </a:xfrm>
        </p:grpSpPr>
        <p:sp>
          <p:nvSpPr>
            <p:cNvPr id="15" name="Text Placeholder 4"/>
            <p:cNvSpPr txBox="1"/>
            <p:nvPr/>
          </p:nvSpPr>
          <p:spPr>
            <a:xfrm>
              <a:off x="1199" y="724"/>
              <a:ext cx="7170" cy="78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4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lt"/>
                </a:rPr>
                <a:t>简并申报操作及征期问题解析</a:t>
              </a:r>
              <a:endParaRPr lang="zh-CN" altLang="en-US" sz="24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cxnSp>
          <p:nvCxnSpPr>
            <p:cNvPr id="43" name="直接连接符 42"/>
            <p:cNvCxnSpPr/>
            <p:nvPr/>
          </p:nvCxnSpPr>
          <p:spPr>
            <a:xfrm>
              <a:off x="1163" y="1669"/>
              <a:ext cx="12047"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rot="0">
              <a:off x="1310" y="2597"/>
              <a:ext cx="1408" cy="822"/>
              <a:chOff x="2215144" y="927951"/>
              <a:chExt cx="1244730" cy="956962"/>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47" name="文本框 9"/>
              <p:cNvSpPr txBox="1"/>
              <p:nvPr/>
            </p:nvSpPr>
            <p:spPr>
              <a:xfrm>
                <a:off x="2393075" y="927951"/>
                <a:ext cx="1066799" cy="956962"/>
              </a:xfrm>
              <a:prstGeom prst="rect">
                <a:avLst/>
              </a:prstGeom>
              <a:noFill/>
            </p:spPr>
            <p:txBody>
              <a:bodyPr wrap="square" rtlCol="0">
                <a:spAutoFit/>
              </a:bodyPr>
              <a:lstStyle/>
              <a:p>
                <a:r>
                  <a:rPr lang="en-US" altLang="zh-CN" sz="2800" dirty="0">
                    <a:solidFill>
                      <a:schemeClr val="bg1"/>
                    </a:solidFill>
                    <a:cs typeface="+mn-ea"/>
                    <a:sym typeface="+mn-lt"/>
                  </a:rPr>
                  <a:t>01</a:t>
                </a:r>
                <a:endParaRPr lang="zh-CN" altLang="en-US" sz="2800" dirty="0">
                  <a:solidFill>
                    <a:schemeClr val="bg1"/>
                  </a:solidFill>
                  <a:cs typeface="+mn-ea"/>
                  <a:sym typeface="+mn-lt"/>
                </a:endParaRPr>
              </a:p>
            </p:txBody>
          </p:sp>
        </p:grpSp>
        <p:grpSp>
          <p:nvGrpSpPr>
            <p:cNvPr id="48" name="组合 47"/>
            <p:cNvGrpSpPr/>
            <p:nvPr/>
          </p:nvGrpSpPr>
          <p:grpSpPr>
            <a:xfrm rot="0">
              <a:off x="1310" y="3668"/>
              <a:ext cx="1408" cy="822"/>
              <a:chOff x="2215144" y="1952311"/>
              <a:chExt cx="1244730" cy="956965"/>
            </a:xfrm>
          </p:grpSpPr>
          <p:sp>
            <p:nvSpPr>
              <p:cNvPr id="49" name="平行四边形 48"/>
              <p:cNvSpPr/>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50" name="文本框 10"/>
              <p:cNvSpPr txBox="1"/>
              <p:nvPr/>
            </p:nvSpPr>
            <p:spPr>
              <a:xfrm>
                <a:off x="2393075" y="1952311"/>
                <a:ext cx="1066799" cy="956965"/>
              </a:xfrm>
              <a:prstGeom prst="rect">
                <a:avLst/>
              </a:prstGeom>
              <a:noFill/>
            </p:spPr>
            <p:txBody>
              <a:bodyPr wrap="square" rtlCol="0">
                <a:spAutoFit/>
              </a:bodyPr>
              <a:lstStyle/>
              <a:p>
                <a:r>
                  <a:rPr lang="en-US" altLang="zh-CN" sz="2800" dirty="0">
                    <a:solidFill>
                      <a:schemeClr val="bg1"/>
                    </a:solidFill>
                    <a:cs typeface="+mn-ea"/>
                    <a:sym typeface="+mn-lt"/>
                  </a:rPr>
                  <a:t>02</a:t>
                </a:r>
                <a:endParaRPr lang="zh-CN" altLang="en-US" sz="2800" dirty="0">
                  <a:solidFill>
                    <a:schemeClr val="bg1"/>
                  </a:solidFill>
                  <a:cs typeface="+mn-ea"/>
                  <a:sym typeface="+mn-lt"/>
                </a:endParaRPr>
              </a:p>
            </p:txBody>
          </p:sp>
        </p:grpSp>
        <p:grpSp>
          <p:nvGrpSpPr>
            <p:cNvPr id="60" name="组合 59"/>
            <p:cNvGrpSpPr/>
            <p:nvPr/>
          </p:nvGrpSpPr>
          <p:grpSpPr>
            <a:xfrm rot="0">
              <a:off x="2416" y="2692"/>
              <a:ext cx="6603" cy="724"/>
              <a:chOff x="4315150" y="953426"/>
              <a:chExt cx="4192905" cy="540116"/>
            </a:xfrm>
          </p:grpSpPr>
          <p:sp>
            <p:nvSpPr>
              <p:cNvPr id="61" name="矩形 60"/>
              <p:cNvSpPr/>
              <p:nvPr/>
            </p:nvSpPr>
            <p:spPr>
              <a:xfrm>
                <a:off x="4506920" y="966854"/>
                <a:ext cx="3708400" cy="441642"/>
              </a:xfrm>
              <a:prstGeom prst="rect">
                <a:avLst/>
              </a:prstGeom>
              <a:ln w="15875">
                <a:noFill/>
              </a:ln>
            </p:spPr>
            <p:txBody>
              <a:bodyPr wrap="square" lIns="68580" tIns="34290" rIns="68580" bIns="34290">
                <a:spAutoFit/>
              </a:bodyPr>
              <a:lstStyle/>
              <a:p>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2" name="平行四边形 61"/>
              <p:cNvSpPr/>
              <p:nvPr/>
            </p:nvSpPr>
            <p:spPr>
              <a:xfrm>
                <a:off x="4315150" y="953426"/>
                <a:ext cx="4192905" cy="540116"/>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3" name="组合 62"/>
            <p:cNvGrpSpPr/>
            <p:nvPr/>
          </p:nvGrpSpPr>
          <p:grpSpPr>
            <a:xfrm rot="0">
              <a:off x="2416" y="3785"/>
              <a:ext cx="6768" cy="1143"/>
              <a:chOff x="4315150" y="1647579"/>
              <a:chExt cx="4297680" cy="852697"/>
            </a:xfrm>
          </p:grpSpPr>
          <p:sp>
            <p:nvSpPr>
              <p:cNvPr id="64" name="矩形 63"/>
              <p:cNvSpPr/>
              <p:nvPr/>
            </p:nvSpPr>
            <p:spPr>
              <a:xfrm>
                <a:off x="4471995" y="1696816"/>
                <a:ext cx="4140835" cy="803460"/>
              </a:xfrm>
              <a:prstGeom prst="rect">
                <a:avLst/>
              </a:prstGeom>
              <a:ln w="15875">
                <a:noFill/>
              </a:ln>
            </p:spPr>
            <p:txBody>
              <a:bodyPr wrap="square" lIns="68580" tIns="34290" rIns="68580" bIns="3429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增值税、消费税及附加税简并操作</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5" name="平行四边形 64"/>
              <p:cNvSpPr/>
              <p:nvPr/>
            </p:nvSpPr>
            <p:spPr>
              <a:xfrm>
                <a:off x="4315150" y="1647579"/>
                <a:ext cx="4209415" cy="540116"/>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34" name="组合 33"/>
            <p:cNvGrpSpPr/>
            <p:nvPr/>
          </p:nvGrpSpPr>
          <p:grpSpPr>
            <a:xfrm>
              <a:off x="12530" y="774"/>
              <a:ext cx="680" cy="682"/>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37" name="组合 36"/>
            <p:cNvGrpSpPr/>
            <p:nvPr/>
          </p:nvGrpSpPr>
          <p:grpSpPr>
            <a:xfrm>
              <a:off x="10489" y="774"/>
              <a:ext cx="680" cy="680"/>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40" name="组合 39"/>
            <p:cNvGrpSpPr/>
            <p:nvPr/>
          </p:nvGrpSpPr>
          <p:grpSpPr>
            <a:xfrm>
              <a:off x="11509" y="774"/>
              <a:ext cx="682" cy="682"/>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44" name="组合 43"/>
            <p:cNvGrpSpPr/>
            <p:nvPr/>
          </p:nvGrpSpPr>
          <p:grpSpPr>
            <a:xfrm>
              <a:off x="8447" y="774"/>
              <a:ext cx="682" cy="682"/>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77" name="组合 76"/>
            <p:cNvGrpSpPr/>
            <p:nvPr/>
          </p:nvGrpSpPr>
          <p:grpSpPr>
            <a:xfrm>
              <a:off x="9468" y="774"/>
              <a:ext cx="682" cy="682"/>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sp>
          <p:nvSpPr>
            <p:cNvPr id="10" name="矩形 9"/>
            <p:cNvSpPr/>
            <p:nvPr/>
          </p:nvSpPr>
          <p:spPr>
            <a:xfrm>
              <a:off x="2775" y="2692"/>
              <a:ext cx="5783" cy="1077"/>
            </a:xfrm>
            <a:prstGeom prst="rect">
              <a:avLst/>
            </a:prstGeom>
            <a:ln w="15875">
              <a:noFill/>
            </a:ln>
          </p:spPr>
          <p:txBody>
            <a:bodyPr wrap="square" lIns="68580" tIns="34290" rIns="68580" bIns="34290">
              <a:spAutoFit/>
            </a:bodyPr>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财产行为税合并申报操作</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3" name="组合 12"/>
          <p:cNvGrpSpPr/>
          <p:nvPr/>
        </p:nvGrpSpPr>
        <p:grpSpPr>
          <a:xfrm>
            <a:off x="0" y="0"/>
            <a:ext cx="4237355" cy="438150"/>
            <a:chOff x="0" y="0"/>
            <a:chExt cx="6673" cy="690"/>
          </a:xfrm>
        </p:grpSpPr>
        <p:pic>
          <p:nvPicPr>
            <p:cNvPr id="7" name="图片 6" descr="税徽"/>
            <p:cNvPicPr>
              <a:picLocks noChangeAspect="1"/>
            </p:cNvPicPr>
            <p:nvPr/>
          </p:nvPicPr>
          <p:blipFill>
            <a:blip r:embed="rId2"/>
            <a:stretch>
              <a:fillRect/>
            </a:stretch>
          </p:blipFill>
          <p:spPr>
            <a:xfrm>
              <a:off x="0" y="0"/>
              <a:ext cx="791" cy="690"/>
            </a:xfrm>
            <a:prstGeom prst="rect">
              <a:avLst/>
            </a:prstGeom>
          </p:spPr>
        </p:pic>
        <p:sp>
          <p:nvSpPr>
            <p:cNvPr id="11" name="文本框 10"/>
            <p:cNvSpPr txBox="1"/>
            <p:nvPr/>
          </p:nvSpPr>
          <p:spPr>
            <a:xfrm>
              <a:off x="791" y="99"/>
              <a:ext cx="5882" cy="550"/>
            </a:xfrm>
            <a:prstGeom prst="rect">
              <a:avLst/>
            </a:prstGeom>
            <a:noFill/>
          </p:spPr>
          <p:txBody>
            <a:bodyPr wrap="square" rtlCol="0">
              <a:spAutoFit/>
            </a:bodyPr>
            <a:p>
              <a:pPr>
                <a:lnSpc>
                  <a:spcPct val="120000"/>
                </a:lnSpc>
              </a:pPr>
              <a:r>
                <a:rPr lang="zh-CN" altLang="zh-CN" sz="1400" dirty="0" smtClean="0">
                  <a:solidFill>
                    <a:schemeClr val="tx1"/>
                  </a:solidFill>
                  <a:latin typeface="微软雅黑" panose="020B0503020204020204" pitchFamily="34" charset="-122"/>
                  <a:ea typeface="微软雅黑" panose="020B0503020204020204" pitchFamily="34" charset="-122"/>
                </a:rPr>
                <a:t>国家税务总局晋中市榆次区税务局</a:t>
              </a:r>
              <a:endParaRPr lang="zh-CN" altLang="zh-CN" sz="1400" dirty="0" smtClean="0">
                <a:solidFill>
                  <a:schemeClr val="tx1"/>
                </a:solidFill>
                <a:latin typeface="微软雅黑" panose="020B0503020204020204" pitchFamily="34" charset="-122"/>
                <a:ea typeface="微软雅黑" panose="020B0503020204020204" pitchFamily="34" charset="-122"/>
              </a:endParaRPr>
            </a:p>
          </p:txBody>
        </p:sp>
      </p:grpSp>
      <p:sp>
        <p:nvSpPr>
          <p:cNvPr id="2" name="文本框 10"/>
          <p:cNvSpPr txBox="1"/>
          <p:nvPr/>
        </p:nvSpPr>
        <p:spPr>
          <a:xfrm>
            <a:off x="772966" y="3435985"/>
            <a:ext cx="766274" cy="521970"/>
          </a:xfrm>
          <a:prstGeom prst="rect">
            <a:avLst/>
          </a:prstGeom>
          <a:noFill/>
        </p:spPr>
        <p:txBody>
          <a:bodyPr wrap="square" rtlCol="0">
            <a:spAutoFit/>
          </a:bodyPr>
          <a:p>
            <a:r>
              <a:rPr lang="en-US" altLang="zh-CN" sz="2800" dirty="0">
                <a:solidFill>
                  <a:schemeClr val="bg1"/>
                </a:solidFill>
                <a:cs typeface="+mn-ea"/>
                <a:sym typeface="+mn-lt"/>
              </a:rPr>
              <a:t>03</a:t>
            </a:r>
            <a:endParaRPr lang="zh-CN" altLang="en-US" sz="2800" dirty="0">
              <a:solidFill>
                <a:schemeClr val="bg1"/>
              </a:solidFill>
              <a:cs typeface="+mn-ea"/>
              <a:sym typeface="+mn-lt"/>
            </a:endParaRPr>
          </a:p>
        </p:txBody>
      </p:sp>
      <p:sp>
        <p:nvSpPr>
          <p:cNvPr id="5" name="平行四边形 4"/>
          <p:cNvSpPr/>
          <p:nvPr/>
        </p:nvSpPr>
        <p:spPr>
          <a:xfrm>
            <a:off x="1403985" y="3472815"/>
            <a:ext cx="4380865" cy="459740"/>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p>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 name="矩形 5"/>
          <p:cNvSpPr/>
          <p:nvPr/>
        </p:nvSpPr>
        <p:spPr>
          <a:xfrm>
            <a:off x="1666875" y="3502660"/>
            <a:ext cx="3672205" cy="683895"/>
          </a:xfrm>
          <a:prstGeom prst="rect">
            <a:avLst/>
          </a:prstGeom>
          <a:ln w="15875">
            <a:noFill/>
          </a:ln>
        </p:spPr>
        <p:txBody>
          <a:bodyPr wrap="square" lIns="68580" tIns="34290" rIns="68580" bIns="34290">
            <a:spAutoFit/>
          </a:bodyPr>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征期常见操作问题解析</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857885" y="195898"/>
            <a:ext cx="315277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财行税申报简并</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5"/>
          <p:cNvPicPr>
            <a:picLocks noChangeAspect="1"/>
          </p:cNvPicPr>
          <p:nvPr/>
        </p:nvPicPr>
        <p:blipFill>
          <a:blip r:embed="rId1"/>
          <a:stretch>
            <a:fillRect/>
          </a:stretch>
        </p:blipFill>
        <p:spPr>
          <a:xfrm>
            <a:off x="683895" y="843598"/>
            <a:ext cx="7410450" cy="3708400"/>
          </a:xfrm>
          <a:prstGeom prst="rect">
            <a:avLst/>
          </a:prstGeom>
          <a:noFill/>
          <a:ln w="12700" cmpd="sng">
            <a:solidFill>
              <a:schemeClr val="accent1">
                <a:shade val="50000"/>
              </a:schemeClr>
            </a:solidFill>
            <a:prstDash val="solid"/>
          </a:ln>
        </p:spPr>
      </p:pic>
      <p:pic>
        <p:nvPicPr>
          <p:cNvPr id="3" name="图片 2"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857885" y="195898"/>
            <a:ext cx="315277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财行税申报简并</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8"/>
          <p:cNvPicPr>
            <a:picLocks noChangeAspect="1"/>
          </p:cNvPicPr>
          <p:nvPr/>
        </p:nvPicPr>
        <p:blipFill>
          <a:blip r:embed="rId1"/>
          <a:stretch>
            <a:fillRect/>
          </a:stretch>
        </p:blipFill>
        <p:spPr>
          <a:xfrm>
            <a:off x="683895" y="987743"/>
            <a:ext cx="7185025" cy="3674745"/>
          </a:xfrm>
          <a:prstGeom prst="rect">
            <a:avLst/>
          </a:prstGeom>
          <a:noFill/>
          <a:ln w="12700" cmpd="sng">
            <a:solidFill>
              <a:schemeClr val="accent1">
                <a:shade val="50000"/>
              </a:schemeClr>
            </a:solidFill>
            <a:prstDash val="solid"/>
          </a:ln>
        </p:spPr>
      </p:pic>
      <p:pic>
        <p:nvPicPr>
          <p:cNvPr id="3" name="图片 2"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857885" y="195898"/>
            <a:ext cx="315277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财行税申报简并</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7"/>
          <p:cNvPicPr>
            <a:picLocks noChangeAspect="1"/>
          </p:cNvPicPr>
          <p:nvPr/>
        </p:nvPicPr>
        <p:blipFill>
          <a:blip r:embed="rId1"/>
          <a:stretch>
            <a:fillRect/>
          </a:stretch>
        </p:blipFill>
        <p:spPr>
          <a:xfrm>
            <a:off x="323850" y="915353"/>
            <a:ext cx="7528560" cy="3952875"/>
          </a:xfrm>
          <a:prstGeom prst="rect">
            <a:avLst/>
          </a:prstGeom>
          <a:noFill/>
          <a:ln w="12700" cmpd="sng">
            <a:solidFill>
              <a:schemeClr val="accent1">
                <a:shade val="50000"/>
              </a:schemeClr>
            </a:solidFill>
            <a:prstDash val="solid"/>
          </a:ln>
        </p:spPr>
      </p:pic>
      <p:pic>
        <p:nvPicPr>
          <p:cNvPr id="3" name="图片 2"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0" y="1666885"/>
            <a:ext cx="9144000" cy="1814777"/>
            <a:chOff x="170694" y="177982"/>
            <a:chExt cx="3936004" cy="781165"/>
          </a:xfrm>
        </p:grpSpPr>
        <p:sp>
          <p:nvSpPr>
            <p:cNvPr id="44" name="等腰三角形 43"/>
            <p:cNvSpPr/>
            <p:nvPr/>
          </p:nvSpPr>
          <p:spPr>
            <a:xfrm>
              <a:off x="1048541"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6" name="矩形 45"/>
            <p:cNvSpPr/>
            <p:nvPr/>
          </p:nvSpPr>
          <p:spPr>
            <a:xfrm>
              <a:off x="170694" y="261768"/>
              <a:ext cx="3936004"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7" name="平行四边形 46"/>
            <p:cNvSpPr/>
            <p:nvPr/>
          </p:nvSpPr>
          <p:spPr>
            <a:xfrm>
              <a:off x="191643"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8" name="文本框 6"/>
            <p:cNvSpPr txBox="1"/>
            <p:nvPr/>
          </p:nvSpPr>
          <p:spPr>
            <a:xfrm>
              <a:off x="555512" y="261765"/>
              <a:ext cx="569115" cy="466581"/>
            </a:xfrm>
            <a:prstGeom prst="rect">
              <a:avLst/>
            </a:prstGeom>
            <a:noFill/>
          </p:spPr>
          <p:txBody>
            <a:bodyPr wrap="square" lIns="68580" tIns="34290" rIns="68580" bIns="34290" rtlCol="0">
              <a:spAutoFit/>
            </a:bodyPr>
            <a:lstStyle/>
            <a:p>
              <a:r>
                <a:rPr lang="en-US" altLang="zh-CN" sz="6600" dirty="0">
                  <a:solidFill>
                    <a:schemeClr val="bg1">
                      <a:lumMod val="95000"/>
                    </a:schemeClr>
                  </a:solidFill>
                  <a:cs typeface="+mn-ea"/>
                  <a:sym typeface="+mn-lt"/>
                </a:rPr>
                <a:t>02</a:t>
              </a:r>
              <a:endParaRPr lang="en-US" altLang="zh-CN" sz="6600" dirty="0">
                <a:solidFill>
                  <a:schemeClr val="bg1">
                    <a:lumMod val="95000"/>
                  </a:schemeClr>
                </a:solidFill>
                <a:cs typeface="+mn-ea"/>
                <a:sym typeface="+mn-lt"/>
              </a:endParaRPr>
            </a:p>
          </p:txBody>
        </p:sp>
      </p:grpSp>
      <p:sp>
        <p:nvSpPr>
          <p:cNvPr id="49" name="TextBox 48"/>
          <p:cNvSpPr txBox="1"/>
          <p:nvPr/>
        </p:nvSpPr>
        <p:spPr>
          <a:xfrm>
            <a:off x="2456180" y="2292350"/>
            <a:ext cx="6085205" cy="930275"/>
          </a:xfrm>
          <a:prstGeom prst="rect">
            <a:avLst/>
          </a:prstGeom>
          <a:noFill/>
        </p:spPr>
        <p:txBody>
          <a:bodyPr wrap="square" lIns="68583" tIns="34290" rIns="68583" bIns="34290" rtlCol="0">
            <a:sp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增值税、消费税及附加税简并操作</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7" name="组合 6"/>
          <p:cNvGrpSpPr/>
          <p:nvPr/>
        </p:nvGrpSpPr>
        <p:grpSpPr>
          <a:xfrm>
            <a:off x="5366112" y="1275270"/>
            <a:ext cx="432048" cy="432834"/>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6" name="组合 5"/>
          <p:cNvGrpSpPr/>
          <p:nvPr/>
        </p:nvGrpSpPr>
        <p:grpSpPr>
          <a:xfrm>
            <a:off x="4069968" y="1275663"/>
            <a:ext cx="432048" cy="432048"/>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9" name="组合 8"/>
          <p:cNvGrpSpPr/>
          <p:nvPr/>
        </p:nvGrpSpPr>
        <p:grpSpPr>
          <a:xfrm>
            <a:off x="4718040" y="1275270"/>
            <a:ext cx="432833" cy="432834"/>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4" name="组合 3"/>
          <p:cNvGrpSpPr/>
          <p:nvPr/>
        </p:nvGrpSpPr>
        <p:grpSpPr>
          <a:xfrm>
            <a:off x="2773824" y="1275270"/>
            <a:ext cx="432833" cy="432834"/>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5" name="组合 4"/>
          <p:cNvGrpSpPr/>
          <p:nvPr/>
        </p:nvGrpSpPr>
        <p:grpSpPr>
          <a:xfrm>
            <a:off x="3421896" y="1275270"/>
            <a:ext cx="432833" cy="432834"/>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pic>
        <p:nvPicPr>
          <p:cNvPr id="2" name="图片 1" descr="新logo图片"/>
          <p:cNvPicPr>
            <a:picLocks noChangeAspect="1"/>
          </p:cNvPicPr>
          <p:nvPr/>
        </p:nvPicPr>
        <p:blipFill>
          <a:blip r:embed="rId1"/>
          <a:stretch>
            <a:fillRect/>
          </a:stretch>
        </p:blipFill>
        <p:spPr>
          <a:xfrm>
            <a:off x="7686675" y="4772025"/>
            <a:ext cx="1372235" cy="372110"/>
          </a:xfrm>
          <a:prstGeom prst="rect">
            <a:avLst/>
          </a:prstGeom>
        </p:spPr>
      </p:pic>
      <p:grpSp>
        <p:nvGrpSpPr>
          <p:cNvPr id="13" name="组合 12"/>
          <p:cNvGrpSpPr/>
          <p:nvPr/>
        </p:nvGrpSpPr>
        <p:grpSpPr>
          <a:xfrm>
            <a:off x="0" y="0"/>
            <a:ext cx="4237355" cy="438150"/>
            <a:chOff x="0" y="0"/>
            <a:chExt cx="6673" cy="690"/>
          </a:xfrm>
        </p:grpSpPr>
        <p:pic>
          <p:nvPicPr>
            <p:cNvPr id="3" name="图片 2" descr="税徽"/>
            <p:cNvPicPr>
              <a:picLocks noChangeAspect="1"/>
            </p:cNvPicPr>
            <p:nvPr/>
          </p:nvPicPr>
          <p:blipFill>
            <a:blip r:embed="rId2"/>
            <a:stretch>
              <a:fillRect/>
            </a:stretch>
          </p:blipFill>
          <p:spPr>
            <a:xfrm>
              <a:off x="0" y="0"/>
              <a:ext cx="791" cy="690"/>
            </a:xfrm>
            <a:prstGeom prst="rect">
              <a:avLst/>
            </a:prstGeom>
          </p:spPr>
        </p:pic>
        <p:sp>
          <p:nvSpPr>
            <p:cNvPr id="8" name="文本框 7"/>
            <p:cNvSpPr txBox="1"/>
            <p:nvPr/>
          </p:nvSpPr>
          <p:spPr>
            <a:xfrm>
              <a:off x="791" y="99"/>
              <a:ext cx="5882" cy="550"/>
            </a:xfrm>
            <a:prstGeom prst="rect">
              <a:avLst/>
            </a:prstGeom>
            <a:noFill/>
          </p:spPr>
          <p:txBody>
            <a:bodyPr wrap="square" rtlCol="0">
              <a:spAutoFit/>
            </a:bodyPr>
            <a:p>
              <a:pPr>
                <a:lnSpc>
                  <a:spcPct val="120000"/>
                </a:lnSpc>
              </a:pPr>
              <a:r>
                <a:rPr lang="zh-CN" altLang="zh-CN" sz="1400" dirty="0" smtClean="0">
                  <a:solidFill>
                    <a:schemeClr val="tx1"/>
                  </a:solidFill>
                  <a:latin typeface="微软雅黑" panose="020B0503020204020204" pitchFamily="34" charset="-122"/>
                  <a:ea typeface="微软雅黑" panose="020B0503020204020204" pitchFamily="34" charset="-122"/>
                </a:rPr>
                <a:t>国家税务总局晋中市榆次区税务局</a:t>
              </a:r>
              <a:endParaRPr lang="zh-CN" altLang="zh-CN" sz="1400" dirty="0" smtClean="0">
                <a:solidFill>
                  <a:schemeClr val="tx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2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4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6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80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组合 82"/>
          <p:cNvGrpSpPr/>
          <p:nvPr/>
        </p:nvGrpSpPr>
        <p:grpSpPr>
          <a:xfrm>
            <a:off x="678815" y="785495"/>
            <a:ext cx="7649845" cy="600101"/>
            <a:chOff x="1163" y="724"/>
            <a:chExt cx="12047" cy="945"/>
          </a:xfrm>
        </p:grpSpPr>
        <p:sp>
          <p:nvSpPr>
            <p:cNvPr id="15" name="Text Placeholder 4"/>
            <p:cNvSpPr txBox="1"/>
            <p:nvPr/>
          </p:nvSpPr>
          <p:spPr>
            <a:xfrm>
              <a:off x="1199" y="724"/>
              <a:ext cx="5718" cy="78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4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lt"/>
                </a:rPr>
                <a:t>增值税附加税费简并申报</a:t>
              </a:r>
              <a:endParaRPr lang="zh-CN" altLang="en-US" sz="24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cxnSp>
          <p:nvCxnSpPr>
            <p:cNvPr id="43" name="直接连接符 42"/>
            <p:cNvCxnSpPr/>
            <p:nvPr/>
          </p:nvCxnSpPr>
          <p:spPr>
            <a:xfrm>
              <a:off x="1163" y="1669"/>
              <a:ext cx="12047"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12530" y="774"/>
              <a:ext cx="680" cy="682"/>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37" name="组合 36"/>
            <p:cNvGrpSpPr/>
            <p:nvPr/>
          </p:nvGrpSpPr>
          <p:grpSpPr>
            <a:xfrm>
              <a:off x="10489" y="774"/>
              <a:ext cx="680" cy="680"/>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40" name="组合 39"/>
            <p:cNvGrpSpPr/>
            <p:nvPr/>
          </p:nvGrpSpPr>
          <p:grpSpPr>
            <a:xfrm>
              <a:off x="11509" y="774"/>
              <a:ext cx="682" cy="682"/>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44" name="组合 43"/>
            <p:cNvGrpSpPr/>
            <p:nvPr/>
          </p:nvGrpSpPr>
          <p:grpSpPr>
            <a:xfrm>
              <a:off x="8447" y="774"/>
              <a:ext cx="682" cy="682"/>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77" name="组合 76"/>
            <p:cNvGrpSpPr/>
            <p:nvPr/>
          </p:nvGrpSpPr>
          <p:grpSpPr>
            <a:xfrm>
              <a:off x="9468" y="774"/>
              <a:ext cx="682" cy="682"/>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pic>
        <p:nvPicPr>
          <p:cNvPr id="3" name="图片 2" descr="新logo图片"/>
          <p:cNvPicPr>
            <a:picLocks noChangeAspect="1"/>
          </p:cNvPicPr>
          <p:nvPr/>
        </p:nvPicPr>
        <p:blipFill>
          <a:blip r:embed="rId1"/>
          <a:stretch>
            <a:fillRect/>
          </a:stretch>
        </p:blipFill>
        <p:spPr>
          <a:xfrm>
            <a:off x="7686675" y="4772025"/>
            <a:ext cx="1372235" cy="372110"/>
          </a:xfrm>
          <a:prstGeom prst="rect">
            <a:avLst/>
          </a:prstGeom>
        </p:spPr>
      </p:pic>
      <p:grpSp>
        <p:nvGrpSpPr>
          <p:cNvPr id="13" name="组合 12"/>
          <p:cNvGrpSpPr/>
          <p:nvPr/>
        </p:nvGrpSpPr>
        <p:grpSpPr>
          <a:xfrm>
            <a:off x="0" y="0"/>
            <a:ext cx="4237355" cy="438150"/>
            <a:chOff x="0" y="0"/>
            <a:chExt cx="6673" cy="690"/>
          </a:xfrm>
        </p:grpSpPr>
        <p:pic>
          <p:nvPicPr>
            <p:cNvPr id="2" name="图片 1" descr="税徽"/>
            <p:cNvPicPr>
              <a:picLocks noChangeAspect="1"/>
            </p:cNvPicPr>
            <p:nvPr/>
          </p:nvPicPr>
          <p:blipFill>
            <a:blip r:embed="rId2"/>
            <a:stretch>
              <a:fillRect/>
            </a:stretch>
          </p:blipFill>
          <p:spPr>
            <a:xfrm>
              <a:off x="0" y="0"/>
              <a:ext cx="791" cy="690"/>
            </a:xfrm>
            <a:prstGeom prst="rect">
              <a:avLst/>
            </a:prstGeom>
          </p:spPr>
        </p:pic>
        <p:sp>
          <p:nvSpPr>
            <p:cNvPr id="5" name="文本框 4"/>
            <p:cNvSpPr txBox="1"/>
            <p:nvPr/>
          </p:nvSpPr>
          <p:spPr>
            <a:xfrm>
              <a:off x="791" y="99"/>
              <a:ext cx="5882" cy="550"/>
            </a:xfrm>
            <a:prstGeom prst="rect">
              <a:avLst/>
            </a:prstGeom>
            <a:noFill/>
          </p:spPr>
          <p:txBody>
            <a:bodyPr wrap="square" rtlCol="0">
              <a:spAutoFit/>
            </a:bodyPr>
            <a:p>
              <a:pPr>
                <a:lnSpc>
                  <a:spcPct val="120000"/>
                </a:lnSpc>
              </a:pPr>
              <a:r>
                <a:rPr lang="zh-CN" altLang="zh-CN" sz="1400" dirty="0" smtClean="0">
                  <a:solidFill>
                    <a:schemeClr val="tx1"/>
                  </a:solidFill>
                  <a:latin typeface="微软雅黑" panose="020B0503020204020204" pitchFamily="34" charset="-122"/>
                  <a:ea typeface="微软雅黑" panose="020B0503020204020204" pitchFamily="34" charset="-122"/>
                </a:rPr>
                <a:t>国家税务总局晋中市榆次区税务局</a:t>
              </a:r>
              <a:endParaRPr lang="zh-CN" altLang="zh-CN" sz="1400" dirty="0" smtClean="0">
                <a:solidFill>
                  <a:schemeClr val="tx1"/>
                </a:solidFill>
                <a:latin typeface="微软雅黑" panose="020B0503020204020204" pitchFamily="34" charset="-122"/>
                <a:ea typeface="微软雅黑" panose="020B0503020204020204" pitchFamily="34" charset="-122"/>
              </a:endParaRPr>
            </a:p>
          </p:txBody>
        </p:sp>
      </p:grpSp>
      <p:sp>
        <p:nvSpPr>
          <p:cNvPr id="4" name="文本框 3"/>
          <p:cNvSpPr txBox="1"/>
          <p:nvPr/>
        </p:nvSpPr>
        <p:spPr>
          <a:xfrm>
            <a:off x="1151890" y="1555750"/>
            <a:ext cx="6703695" cy="3046095"/>
          </a:xfrm>
          <a:prstGeom prst="rect">
            <a:avLst/>
          </a:prstGeom>
          <a:noFill/>
          <a:ln>
            <a:solidFill>
              <a:schemeClr val="accent1"/>
            </a:solidFill>
          </a:ln>
        </p:spPr>
        <p:txBody>
          <a:bodyPr wrap="square" rtlCol="0">
            <a:spAutoFit/>
          </a:bodyPr>
          <a:p>
            <a:pPr algn="ctr" fontAlgn="auto">
              <a:lnSpc>
                <a:spcPct val="150000"/>
              </a:lnSpc>
            </a:pPr>
            <a:r>
              <a:rPr lang="zh-CN" altLang="en-US" sz="1600" b="1" dirty="0" smtClean="0">
                <a:latin typeface="微软雅黑" panose="020B0503020204020204" pitchFamily="34" charset="-122"/>
                <a:ea typeface="微软雅黑" panose="020B0503020204020204" pitchFamily="34" charset="-122"/>
              </a:rPr>
              <a:t>国家税务总局关于增值税、消费税与附加税费申报表整合有关事项的公告</a:t>
            </a:r>
            <a:endParaRPr lang="zh-CN" altLang="en-US" sz="1600" b="1" dirty="0" smtClean="0">
              <a:latin typeface="微软雅黑" panose="020B0503020204020204" pitchFamily="34" charset="-122"/>
              <a:ea typeface="微软雅黑" panose="020B0503020204020204" pitchFamily="34" charset="-122"/>
            </a:endParaRPr>
          </a:p>
          <a:p>
            <a:pPr algn="ctr" fontAlgn="auto">
              <a:lnSpc>
                <a:spcPct val="150000"/>
              </a:lnSpc>
            </a:pPr>
            <a:r>
              <a:rPr lang="zh-CN" altLang="en-US" sz="1600" b="1" dirty="0" smtClean="0">
                <a:latin typeface="微软雅黑" panose="020B0503020204020204" pitchFamily="34" charset="-122"/>
                <a:ea typeface="微软雅黑" panose="020B0503020204020204" pitchFamily="34" charset="-122"/>
              </a:rPr>
              <a:t>国家税务总局公告2021年第</a:t>
            </a:r>
            <a:r>
              <a:rPr lang="en-US" altLang="zh-CN" sz="1600" b="1" dirty="0" smtClean="0">
                <a:latin typeface="微软雅黑" panose="020B0503020204020204" pitchFamily="34" charset="-122"/>
                <a:ea typeface="微软雅黑" panose="020B0503020204020204" pitchFamily="34" charset="-122"/>
              </a:rPr>
              <a:t>20</a:t>
            </a:r>
            <a:r>
              <a:rPr lang="zh-CN" altLang="en-US" sz="1600" b="1" dirty="0" smtClean="0">
                <a:latin typeface="微软雅黑" panose="020B0503020204020204" pitchFamily="34" charset="-122"/>
                <a:ea typeface="微软雅黑" panose="020B0503020204020204" pitchFamily="34" charset="-122"/>
              </a:rPr>
              <a:t>号</a:t>
            </a:r>
            <a:endParaRPr lang="zh-CN" altLang="en-US" sz="1600" b="1" dirty="0" smtClean="0">
              <a:latin typeface="微软雅黑" panose="020B0503020204020204" pitchFamily="34" charset="-122"/>
              <a:ea typeface="微软雅黑" panose="020B0503020204020204" pitchFamily="34" charset="-122"/>
            </a:endParaRPr>
          </a:p>
          <a:p>
            <a:pPr algn="l" fontAlgn="auto">
              <a:lnSpc>
                <a:spcPct val="150000"/>
              </a:lnSpc>
            </a:pP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1600" b="1" dirty="0" smtClean="0">
                <a:solidFill>
                  <a:srgbClr val="FF0000"/>
                </a:solidFill>
                <a:latin typeface="微软雅黑" panose="020B0503020204020204" pitchFamily="34" charset="-122"/>
                <a:ea typeface="微软雅黑" panose="020B0503020204020204" pitchFamily="34" charset="-122"/>
                <a:sym typeface="+mn-ea"/>
              </a:rPr>
              <a:t>自2021年8月1日</a:t>
            </a:r>
            <a:r>
              <a:rPr lang="zh-CN" altLang="en-US" sz="1600" b="1" dirty="0" smtClean="0">
                <a:latin typeface="微软雅黑" panose="020B0503020204020204" pitchFamily="34" charset="-122"/>
                <a:ea typeface="微软雅黑" panose="020B0503020204020204" pitchFamily="34" charset="-122"/>
                <a:sym typeface="+mn-ea"/>
              </a:rPr>
              <a:t>起，增值税、消费税分别与城市维护建设税、教育费附加、地方教育附加申报表整合，启用《增值税及附加税费申报表(一般纳税人适用)》、《增值税及附加税费申报表(小规模纳税人适用)》、《增值税及附加税费预缴表》及其附列资料和《消费税及附加税费申报表》(附件1-附件7)，《废止文件及条款清单》(附件8)所列文件、条款同时废止。</a:t>
            </a:r>
            <a:endParaRPr lang="zh-CN" altLang="en-US" sz="1600" b="1" dirty="0" smtClean="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27405" y="196030"/>
            <a:ext cx="301625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新版报表启用时间</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1259840" y="1059630"/>
            <a:ext cx="6019165" cy="2999740"/>
          </a:xfrm>
          <a:prstGeom prst="rect">
            <a:avLst/>
          </a:prstGeom>
          <a:noFill/>
          <a:ln>
            <a:solidFill>
              <a:schemeClr val="accent1"/>
            </a:solidFill>
          </a:ln>
        </p:spPr>
        <p:txBody>
          <a:bodyPr wrap="square" rtlCol="0">
            <a:spAutoFit/>
          </a:bodyPr>
          <a:p>
            <a:pPr algn="l" fontAlgn="auto">
              <a:lnSpc>
                <a:spcPct val="150000"/>
              </a:lnSpc>
            </a:pPr>
            <a:r>
              <a:rPr lang="zh-CN" altLang="en-US" b="1" dirty="0" smtClean="0">
                <a:solidFill>
                  <a:srgbClr val="FF0000"/>
                </a:solidFill>
                <a:latin typeface="微软雅黑" panose="020B0503020204020204" pitchFamily="34" charset="-122"/>
                <a:ea typeface="微软雅黑" panose="020B0503020204020204" pitchFamily="34" charset="-122"/>
              </a:rPr>
              <a:t>按月</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度申报缴纳增值税、消费税及附加税费的纳税人，</a:t>
            </a:r>
            <a:r>
              <a:rPr lang="zh-CN" altLang="en-US" b="1" dirty="0" smtClean="0">
                <a:solidFill>
                  <a:srgbClr val="FF0000"/>
                </a:solidFill>
                <a:latin typeface="微软雅黑" panose="020B0503020204020204" pitchFamily="34" charset="-122"/>
                <a:ea typeface="微软雅黑" panose="020B0503020204020204" pitchFamily="34" charset="-122"/>
              </a:rPr>
              <a:t>申报缴纳所属期2021年7月及以后</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的增值税、消费税及附加税费，适用《公告》。</a:t>
            </a:r>
            <a:r>
              <a:rPr lang="zh-CN" altLang="en-US" b="1" dirty="0" smtClean="0">
                <a:solidFill>
                  <a:srgbClr val="FF0000"/>
                </a:solidFill>
                <a:latin typeface="微软雅黑" panose="020B0503020204020204" pitchFamily="34" charset="-122"/>
                <a:ea typeface="微软雅黑" panose="020B0503020204020204" pitchFamily="34" charset="-122"/>
              </a:rPr>
              <a:t>按季</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度申报缴纳增值税、消费税及附加税费的纳税人，</a:t>
            </a:r>
            <a:r>
              <a:rPr lang="zh-CN" altLang="en-US" b="1" dirty="0" smtClean="0">
                <a:solidFill>
                  <a:srgbClr val="FF0000"/>
                </a:solidFill>
                <a:latin typeface="微软雅黑" panose="020B0503020204020204" pitchFamily="34" charset="-122"/>
                <a:ea typeface="微软雅黑" panose="020B0503020204020204" pitchFamily="34" charset="-122"/>
              </a:rPr>
              <a:t>申报缴纳所属期2021年第3季度及以后</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的增值税、消费税及附加税费，适用《公告》。纳税人</a:t>
            </a:r>
            <a:r>
              <a:rPr lang="zh-CN" altLang="en-US" b="1" dirty="0" smtClean="0">
                <a:solidFill>
                  <a:srgbClr val="FF0000"/>
                </a:solidFill>
                <a:latin typeface="微软雅黑" panose="020B0503020204020204" pitchFamily="34" charset="-122"/>
                <a:ea typeface="微软雅黑" panose="020B0503020204020204" pitchFamily="34" charset="-122"/>
              </a:rPr>
              <a:t>调整以前</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所属期税费事项的，按照</a:t>
            </a:r>
            <a:r>
              <a:rPr lang="zh-CN" altLang="en-US" b="1" dirty="0" smtClean="0">
                <a:solidFill>
                  <a:srgbClr val="FF0000"/>
                </a:solidFill>
                <a:latin typeface="微软雅黑" panose="020B0503020204020204" pitchFamily="34" charset="-122"/>
                <a:ea typeface="微软雅黑" panose="020B0503020204020204" pitchFamily="34" charset="-122"/>
              </a:rPr>
              <a:t>相应所属期的税费申报表</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相关规则调整。</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图片 1" descr="新logo图片"/>
          <p:cNvPicPr>
            <a:picLocks noChangeAspect="1"/>
          </p:cNvPicPr>
          <p:nvPr/>
        </p:nvPicPr>
        <p:blipFill>
          <a:blip r:embed="rId1"/>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2"/>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475"/>
            <a:ext cx="353187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简并申报背景及对纳税人的影响</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C9F754DE-2CAD-44b6-B708-469DEB6407EB-15" descr="wpp"/>
          <p:cNvPicPr>
            <a:picLocks noChangeAspect="1"/>
          </p:cNvPicPr>
          <p:nvPr/>
        </p:nvPicPr>
        <p:blipFill>
          <a:blip r:embed="rId1"/>
          <a:stretch>
            <a:fillRect/>
          </a:stretch>
        </p:blipFill>
        <p:spPr>
          <a:xfrm>
            <a:off x="251460" y="771975"/>
            <a:ext cx="7505700" cy="3902075"/>
          </a:xfrm>
          <a:prstGeom prst="rect">
            <a:avLst/>
          </a:prstGeom>
        </p:spPr>
      </p:pic>
      <p:pic>
        <p:nvPicPr>
          <p:cNvPr id="4" name="图片 3"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07315" y="1203775"/>
            <a:ext cx="4378960" cy="2695575"/>
            <a:chOff x="1229" y="1571"/>
            <a:chExt cx="7625" cy="4204"/>
          </a:xfrm>
        </p:grpSpPr>
        <p:sp>
          <p:nvSpPr>
            <p:cNvPr id="2" name="Freeform 5"/>
            <p:cNvSpPr/>
            <p:nvPr/>
          </p:nvSpPr>
          <p:spPr bwMode="auto">
            <a:xfrm>
              <a:off x="1229" y="3005"/>
              <a:ext cx="1577" cy="142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 name="TextBox 2"/>
            <p:cNvSpPr txBox="1"/>
            <p:nvPr/>
          </p:nvSpPr>
          <p:spPr>
            <a:xfrm>
              <a:off x="1526" y="3256"/>
              <a:ext cx="969" cy="96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000" b="1" dirty="0">
                  <a:cs typeface="+mn-ea"/>
                  <a:sym typeface="+mn-lt"/>
                </a:rPr>
                <a:t>整合</a:t>
              </a:r>
              <a:endParaRPr lang="zh-CN" altLang="en-US" sz="2000" b="1" dirty="0">
                <a:cs typeface="+mn-ea"/>
                <a:sym typeface="+mn-lt"/>
              </a:endParaRPr>
            </a:p>
            <a:p>
              <a:pPr algn="ctr"/>
              <a:r>
                <a:rPr lang="zh-CN" altLang="en-US" sz="2000" b="1" dirty="0">
                  <a:cs typeface="+mn-ea"/>
                  <a:sym typeface="+mn-lt"/>
                </a:rPr>
                <a:t>报表</a:t>
              </a:r>
              <a:endParaRPr lang="zh-CN" altLang="en-US" sz="2000" b="1" dirty="0">
                <a:cs typeface="+mn-ea"/>
                <a:sym typeface="+mn-lt"/>
              </a:endParaRPr>
            </a:p>
          </p:txBody>
        </p:sp>
        <p:sp>
          <p:nvSpPr>
            <p:cNvPr id="4" name="圆角矩形 3"/>
            <p:cNvSpPr/>
            <p:nvPr/>
          </p:nvSpPr>
          <p:spPr>
            <a:xfrm>
              <a:off x="3421" y="1571"/>
              <a:ext cx="5433" cy="895"/>
            </a:xfrm>
            <a:prstGeom prst="roundRect">
              <a:avLst>
                <a:gd name="adj" fmla="val 206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Freeform 5"/>
            <p:cNvSpPr/>
            <p:nvPr/>
          </p:nvSpPr>
          <p:spPr bwMode="auto">
            <a:xfrm>
              <a:off x="2881" y="1826"/>
              <a:ext cx="465" cy="3786"/>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圆角矩形 5"/>
            <p:cNvSpPr/>
            <p:nvPr/>
          </p:nvSpPr>
          <p:spPr>
            <a:xfrm>
              <a:off x="3421" y="2645"/>
              <a:ext cx="5433" cy="895"/>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7" name="圆角矩形 6"/>
            <p:cNvSpPr/>
            <p:nvPr/>
          </p:nvSpPr>
          <p:spPr>
            <a:xfrm>
              <a:off x="3421" y="3757"/>
              <a:ext cx="5433" cy="895"/>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8" name="圆角矩形 7"/>
            <p:cNvSpPr/>
            <p:nvPr/>
          </p:nvSpPr>
          <p:spPr>
            <a:xfrm>
              <a:off x="3421" y="4880"/>
              <a:ext cx="5433" cy="895"/>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 name="TextBox 8"/>
            <p:cNvSpPr txBox="1"/>
            <p:nvPr/>
          </p:nvSpPr>
          <p:spPr>
            <a:xfrm>
              <a:off x="3662" y="1639"/>
              <a:ext cx="4873" cy="80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400" b="1" dirty="0">
                  <a:solidFill>
                    <a:schemeClr val="tx1">
                      <a:lumMod val="75000"/>
                      <a:lumOff val="25000"/>
                    </a:schemeClr>
                  </a:solidFill>
                  <a:cs typeface="+mn-ea"/>
                  <a:sym typeface="+mn-lt"/>
                </a:rPr>
                <a:t>增值税纳税申报表（一般纳税人适用）及附列资料</a:t>
              </a:r>
              <a:endParaRPr lang="zh-CN" altLang="en-US" sz="1400" b="1" dirty="0">
                <a:solidFill>
                  <a:schemeClr val="tx1">
                    <a:lumMod val="75000"/>
                    <a:lumOff val="25000"/>
                  </a:schemeClr>
                </a:solidFill>
                <a:cs typeface="+mn-ea"/>
                <a:sym typeface="+mn-lt"/>
              </a:endParaRPr>
            </a:p>
          </p:txBody>
        </p:sp>
        <p:sp>
          <p:nvSpPr>
            <p:cNvPr id="10" name="TextBox 9"/>
            <p:cNvSpPr txBox="1"/>
            <p:nvPr/>
          </p:nvSpPr>
          <p:spPr>
            <a:xfrm>
              <a:off x="3733" y="2698"/>
              <a:ext cx="4953" cy="80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400" b="1" dirty="0">
                  <a:solidFill>
                    <a:schemeClr val="tx1">
                      <a:lumMod val="75000"/>
                      <a:lumOff val="25000"/>
                    </a:schemeClr>
                  </a:solidFill>
                  <a:cs typeface="+mn-ea"/>
                  <a:sym typeface="+mn-lt"/>
                </a:rPr>
                <a:t>增值税纳税申报表（小规模纳税人适用）及附列资料</a:t>
              </a:r>
              <a:endParaRPr lang="zh-CN" altLang="en-US" sz="1400" b="1" dirty="0">
                <a:solidFill>
                  <a:schemeClr val="tx1">
                    <a:lumMod val="75000"/>
                    <a:lumOff val="25000"/>
                  </a:schemeClr>
                </a:solidFill>
                <a:cs typeface="+mn-ea"/>
                <a:sym typeface="+mn-lt"/>
              </a:endParaRPr>
            </a:p>
          </p:txBody>
        </p:sp>
        <p:sp>
          <p:nvSpPr>
            <p:cNvPr id="11" name="TextBox 10"/>
            <p:cNvSpPr txBox="1"/>
            <p:nvPr/>
          </p:nvSpPr>
          <p:spPr>
            <a:xfrm>
              <a:off x="3700" y="3916"/>
              <a:ext cx="4559" cy="40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400" b="1" dirty="0">
                  <a:solidFill>
                    <a:schemeClr val="tx1">
                      <a:lumMod val="75000"/>
                      <a:lumOff val="25000"/>
                    </a:schemeClr>
                  </a:solidFill>
                  <a:cs typeface="+mn-ea"/>
                  <a:sym typeface="+mn-lt"/>
                </a:rPr>
                <a:t>增值税预缴税款表</a:t>
              </a:r>
              <a:endParaRPr lang="zh-CN" altLang="en-US" sz="1400" b="1" dirty="0">
                <a:solidFill>
                  <a:schemeClr val="tx1">
                    <a:lumMod val="75000"/>
                    <a:lumOff val="25000"/>
                  </a:schemeClr>
                </a:solidFill>
                <a:cs typeface="+mn-ea"/>
                <a:sym typeface="+mn-lt"/>
              </a:endParaRPr>
            </a:p>
          </p:txBody>
        </p:sp>
        <p:sp>
          <p:nvSpPr>
            <p:cNvPr id="12" name="TextBox 11"/>
            <p:cNvSpPr txBox="1"/>
            <p:nvPr/>
          </p:nvSpPr>
          <p:spPr>
            <a:xfrm>
              <a:off x="3724" y="5050"/>
              <a:ext cx="4559" cy="40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400" b="1" dirty="0">
                  <a:solidFill>
                    <a:schemeClr val="tx1">
                      <a:lumMod val="75000"/>
                      <a:lumOff val="25000"/>
                    </a:schemeClr>
                  </a:solidFill>
                  <a:cs typeface="+mn-ea"/>
                  <a:sym typeface="+mn-lt"/>
                </a:rPr>
                <a:t>消费税纳税申报表</a:t>
              </a:r>
              <a:endParaRPr lang="zh-CN" altLang="en-US" sz="1400" b="1" dirty="0">
                <a:solidFill>
                  <a:schemeClr val="tx1">
                    <a:lumMod val="75000"/>
                    <a:lumOff val="25000"/>
                  </a:schemeClr>
                </a:solidFill>
                <a:cs typeface="+mn-ea"/>
                <a:sym typeface="+mn-lt"/>
              </a:endParaRPr>
            </a:p>
          </p:txBody>
        </p:sp>
      </p:grpSp>
      <p:sp>
        <p:nvSpPr>
          <p:cNvPr id="31" name="Title 1"/>
          <p:cNvSpPr txBox="1"/>
          <p:nvPr/>
        </p:nvSpPr>
        <p:spPr>
          <a:xfrm>
            <a:off x="755650" y="359860"/>
            <a:ext cx="347091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简并申报背景及对纳税人的影响</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l"/>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3" name="右箭头 12"/>
          <p:cNvSpPr/>
          <p:nvPr/>
        </p:nvSpPr>
        <p:spPr>
          <a:xfrm>
            <a:off x="4612005" y="2355665"/>
            <a:ext cx="478155" cy="287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4" name="组合 13"/>
          <p:cNvGrpSpPr/>
          <p:nvPr/>
        </p:nvGrpSpPr>
        <p:grpSpPr>
          <a:xfrm>
            <a:off x="5215890" y="1111065"/>
            <a:ext cx="3505835" cy="2711450"/>
            <a:chOff x="2881" y="1571"/>
            <a:chExt cx="5973" cy="4204"/>
          </a:xfrm>
        </p:grpSpPr>
        <p:sp>
          <p:nvSpPr>
            <p:cNvPr id="18" name="圆角矩形 17"/>
            <p:cNvSpPr/>
            <p:nvPr/>
          </p:nvSpPr>
          <p:spPr>
            <a:xfrm>
              <a:off x="3421" y="1571"/>
              <a:ext cx="5433" cy="895"/>
            </a:xfrm>
            <a:prstGeom prst="roundRect">
              <a:avLst>
                <a:gd name="adj" fmla="val 206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9" name="Freeform 5"/>
            <p:cNvSpPr/>
            <p:nvPr/>
          </p:nvSpPr>
          <p:spPr bwMode="auto">
            <a:xfrm>
              <a:off x="2881" y="1826"/>
              <a:ext cx="465" cy="3786"/>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0" name="圆角矩形 19"/>
            <p:cNvSpPr/>
            <p:nvPr/>
          </p:nvSpPr>
          <p:spPr>
            <a:xfrm>
              <a:off x="3421" y="2645"/>
              <a:ext cx="5433" cy="895"/>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1" name="圆角矩形 20"/>
            <p:cNvSpPr/>
            <p:nvPr/>
          </p:nvSpPr>
          <p:spPr>
            <a:xfrm>
              <a:off x="3421" y="3757"/>
              <a:ext cx="5433" cy="895"/>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2" name="圆角矩形 21"/>
            <p:cNvSpPr/>
            <p:nvPr/>
          </p:nvSpPr>
          <p:spPr>
            <a:xfrm>
              <a:off x="3421" y="4880"/>
              <a:ext cx="5433" cy="895"/>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3" name="TextBox 8"/>
            <p:cNvSpPr txBox="1"/>
            <p:nvPr/>
          </p:nvSpPr>
          <p:spPr>
            <a:xfrm>
              <a:off x="3701" y="1647"/>
              <a:ext cx="4873" cy="80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400" b="1" dirty="0">
                  <a:solidFill>
                    <a:schemeClr val="tx1">
                      <a:lumMod val="75000"/>
                      <a:lumOff val="25000"/>
                    </a:schemeClr>
                  </a:solidFill>
                  <a:cs typeface="+mn-ea"/>
                  <a:sym typeface="+mn-lt"/>
                </a:rPr>
                <a:t>增值税</a:t>
              </a:r>
              <a:r>
                <a:rPr lang="zh-CN" altLang="en-US" sz="1400" b="1" dirty="0">
                  <a:solidFill>
                    <a:srgbClr val="FF0000"/>
                  </a:solidFill>
                  <a:cs typeface="+mn-ea"/>
                  <a:sym typeface="+mn-lt"/>
                </a:rPr>
                <a:t>及附加税费</a:t>
              </a:r>
              <a:r>
                <a:rPr lang="zh-CN" altLang="en-US" sz="1400" b="1" dirty="0">
                  <a:solidFill>
                    <a:schemeClr val="tx1">
                      <a:lumMod val="75000"/>
                      <a:lumOff val="25000"/>
                    </a:schemeClr>
                  </a:solidFill>
                  <a:cs typeface="+mn-ea"/>
                  <a:sym typeface="+mn-lt"/>
                </a:rPr>
                <a:t>申报表（一般纳税人适用）及附列资料</a:t>
              </a:r>
              <a:endParaRPr lang="zh-CN" altLang="en-US" sz="1400" b="1" dirty="0">
                <a:solidFill>
                  <a:schemeClr val="tx1">
                    <a:lumMod val="75000"/>
                    <a:lumOff val="25000"/>
                  </a:schemeClr>
                </a:solidFill>
                <a:cs typeface="+mn-ea"/>
                <a:sym typeface="+mn-lt"/>
              </a:endParaRPr>
            </a:p>
          </p:txBody>
        </p:sp>
        <p:sp>
          <p:nvSpPr>
            <p:cNvPr id="24" name="TextBox 9"/>
            <p:cNvSpPr txBox="1"/>
            <p:nvPr/>
          </p:nvSpPr>
          <p:spPr>
            <a:xfrm>
              <a:off x="3733" y="2698"/>
              <a:ext cx="4953" cy="80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400" b="1" dirty="0">
                  <a:solidFill>
                    <a:schemeClr val="tx1">
                      <a:lumMod val="75000"/>
                      <a:lumOff val="25000"/>
                    </a:schemeClr>
                  </a:solidFill>
                  <a:cs typeface="+mn-ea"/>
                  <a:sym typeface="+mn-lt"/>
                </a:rPr>
                <a:t>增值税</a:t>
              </a:r>
              <a:r>
                <a:rPr lang="zh-CN" altLang="en-US" sz="1400" b="1" dirty="0">
                  <a:solidFill>
                    <a:srgbClr val="FF0000"/>
                  </a:solidFill>
                  <a:cs typeface="+mn-ea"/>
                  <a:sym typeface="+mn-lt"/>
                </a:rPr>
                <a:t>及附加税费</a:t>
              </a:r>
              <a:r>
                <a:rPr lang="zh-CN" altLang="en-US" sz="1400" b="1" dirty="0">
                  <a:solidFill>
                    <a:schemeClr val="tx1">
                      <a:lumMod val="75000"/>
                      <a:lumOff val="25000"/>
                    </a:schemeClr>
                  </a:solidFill>
                  <a:cs typeface="+mn-ea"/>
                  <a:sym typeface="+mn-lt"/>
                </a:rPr>
                <a:t>申报表（小规模纳税人适用）及附列资料</a:t>
              </a:r>
              <a:endParaRPr lang="zh-CN" altLang="en-US" sz="1400" b="1" dirty="0">
                <a:solidFill>
                  <a:schemeClr val="tx1">
                    <a:lumMod val="75000"/>
                    <a:lumOff val="25000"/>
                  </a:schemeClr>
                </a:solidFill>
                <a:cs typeface="+mn-ea"/>
                <a:sym typeface="+mn-lt"/>
              </a:endParaRPr>
            </a:p>
          </p:txBody>
        </p:sp>
        <p:sp>
          <p:nvSpPr>
            <p:cNvPr id="25" name="TextBox 10"/>
            <p:cNvSpPr txBox="1"/>
            <p:nvPr/>
          </p:nvSpPr>
          <p:spPr>
            <a:xfrm>
              <a:off x="3500" y="3874"/>
              <a:ext cx="5224" cy="80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400" b="1" dirty="0">
                  <a:solidFill>
                    <a:schemeClr val="tx1">
                      <a:lumMod val="75000"/>
                      <a:lumOff val="25000"/>
                    </a:schemeClr>
                  </a:solidFill>
                  <a:cs typeface="+mn-ea"/>
                  <a:sym typeface="+mn-lt"/>
                </a:rPr>
                <a:t>《增值税</a:t>
              </a:r>
              <a:r>
                <a:rPr lang="zh-CN" altLang="en-US" sz="1400" b="1" dirty="0">
                  <a:solidFill>
                    <a:srgbClr val="FF0000"/>
                  </a:solidFill>
                  <a:cs typeface="+mn-ea"/>
                  <a:sym typeface="+mn-lt"/>
                </a:rPr>
                <a:t>及附加税费</a:t>
              </a:r>
              <a:r>
                <a:rPr lang="zh-CN" altLang="en-US" sz="1400" b="1" dirty="0">
                  <a:solidFill>
                    <a:schemeClr val="tx1">
                      <a:lumMod val="75000"/>
                      <a:lumOff val="25000"/>
                    </a:schemeClr>
                  </a:solidFill>
                  <a:cs typeface="+mn-ea"/>
                  <a:sym typeface="+mn-lt"/>
                </a:rPr>
                <a:t>预缴表》及附列资料</a:t>
              </a:r>
              <a:endParaRPr lang="zh-CN" altLang="en-US" sz="1400" b="1" dirty="0">
                <a:solidFill>
                  <a:schemeClr val="tx1">
                    <a:lumMod val="75000"/>
                    <a:lumOff val="25000"/>
                  </a:schemeClr>
                </a:solidFill>
                <a:cs typeface="+mn-ea"/>
                <a:sym typeface="+mn-lt"/>
              </a:endParaRPr>
            </a:p>
          </p:txBody>
        </p:sp>
        <p:sp>
          <p:nvSpPr>
            <p:cNvPr id="26" name="TextBox 11"/>
            <p:cNvSpPr txBox="1"/>
            <p:nvPr/>
          </p:nvSpPr>
          <p:spPr>
            <a:xfrm>
              <a:off x="3724" y="5050"/>
              <a:ext cx="4559" cy="40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400" b="1" dirty="0">
                  <a:solidFill>
                    <a:schemeClr val="tx1">
                      <a:lumMod val="75000"/>
                      <a:lumOff val="25000"/>
                    </a:schemeClr>
                  </a:solidFill>
                  <a:cs typeface="+mn-ea"/>
                  <a:sym typeface="+mn-lt"/>
                </a:rPr>
                <a:t>消费税</a:t>
              </a:r>
              <a:r>
                <a:rPr lang="zh-CN" altLang="en-US" sz="1400" b="1" dirty="0">
                  <a:solidFill>
                    <a:srgbClr val="FF0000"/>
                  </a:solidFill>
                  <a:cs typeface="+mn-ea"/>
                  <a:sym typeface="+mn-lt"/>
                </a:rPr>
                <a:t>及附加税费</a:t>
              </a:r>
              <a:r>
                <a:rPr lang="zh-CN" altLang="en-US" sz="1400" b="1" dirty="0">
                  <a:solidFill>
                    <a:schemeClr val="tx1">
                      <a:lumMod val="75000"/>
                      <a:lumOff val="25000"/>
                    </a:schemeClr>
                  </a:solidFill>
                  <a:cs typeface="+mn-ea"/>
                  <a:sym typeface="+mn-lt"/>
                </a:rPr>
                <a:t>申报表</a:t>
              </a:r>
              <a:endParaRPr lang="zh-CN" altLang="en-US" sz="1400" b="1" dirty="0">
                <a:solidFill>
                  <a:schemeClr val="tx1">
                    <a:lumMod val="75000"/>
                    <a:lumOff val="25000"/>
                  </a:schemeClr>
                </a:solidFill>
                <a:cs typeface="+mn-ea"/>
                <a:sym typeface="+mn-lt"/>
              </a:endParaRPr>
            </a:p>
          </p:txBody>
        </p:sp>
      </p:grpSp>
      <p:pic>
        <p:nvPicPr>
          <p:cNvPr id="17" name="图片 16" descr="新logo图片"/>
          <p:cNvPicPr>
            <a:picLocks noChangeAspect="1"/>
          </p:cNvPicPr>
          <p:nvPr/>
        </p:nvPicPr>
        <p:blipFill>
          <a:blip r:embed="rId1"/>
          <a:stretch>
            <a:fillRect/>
          </a:stretch>
        </p:blipFill>
        <p:spPr>
          <a:xfrm>
            <a:off x="7686675" y="4772025"/>
            <a:ext cx="1372235" cy="372110"/>
          </a:xfrm>
          <a:prstGeom prst="rect">
            <a:avLst/>
          </a:prstGeom>
        </p:spPr>
      </p:pic>
      <p:pic>
        <p:nvPicPr>
          <p:cNvPr id="16" name="图片 15" descr="税徽"/>
          <p:cNvPicPr>
            <a:picLocks noChangeAspect="1"/>
          </p:cNvPicPr>
          <p:nvPr/>
        </p:nvPicPr>
        <p:blipFill>
          <a:blip r:embed="rId2"/>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475"/>
            <a:ext cx="353187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一般纳税人申报表变化</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C9F754DE-2CAD-44b6-B708-469DEB6407EB-13" descr="wpp"/>
          <p:cNvPicPr>
            <a:picLocks noChangeAspect="1"/>
          </p:cNvPicPr>
          <p:nvPr/>
        </p:nvPicPr>
        <p:blipFill>
          <a:blip r:embed="rId1"/>
          <a:stretch>
            <a:fillRect/>
          </a:stretch>
        </p:blipFill>
        <p:spPr>
          <a:xfrm>
            <a:off x="107315" y="1203775"/>
            <a:ext cx="8096885" cy="2816225"/>
          </a:xfrm>
          <a:prstGeom prst="rect">
            <a:avLst/>
          </a:prstGeom>
        </p:spPr>
      </p:pic>
      <p:pic>
        <p:nvPicPr>
          <p:cNvPr id="4" name="图片 3"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475"/>
            <a:ext cx="353187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一般纳税人申报表变化</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aphicFrame>
        <p:nvGraphicFramePr>
          <p:cNvPr id="5" name="表格 4"/>
          <p:cNvGraphicFramePr/>
          <p:nvPr>
            <p:custDataLst>
              <p:tags r:id="rId1"/>
            </p:custDataLst>
          </p:nvPr>
        </p:nvGraphicFramePr>
        <p:xfrm>
          <a:off x="323850" y="699585"/>
          <a:ext cx="7557135" cy="4404360"/>
        </p:xfrm>
        <a:graphic>
          <a:graphicData uri="http://schemas.openxmlformats.org/drawingml/2006/table">
            <a:tbl>
              <a:tblPr firstRow="1" bandRow="1">
                <a:tableStyleId>{5C22544A-7EE6-4342-B048-85BDC9FD1C3A}</a:tableStyleId>
              </a:tblPr>
              <a:tblGrid>
                <a:gridCol w="781050"/>
                <a:gridCol w="208280"/>
                <a:gridCol w="375920"/>
                <a:gridCol w="375920"/>
                <a:gridCol w="375920"/>
                <a:gridCol w="375920"/>
                <a:gridCol w="375285"/>
                <a:gridCol w="582930"/>
                <a:gridCol w="464185"/>
                <a:gridCol w="530860"/>
                <a:gridCol w="1334770"/>
                <a:gridCol w="530860"/>
                <a:gridCol w="502285"/>
                <a:gridCol w="742950"/>
              </a:tblGrid>
              <a:tr h="215265">
                <a:tc gridSpan="14">
                  <a:txBody>
                    <a:bodyPr/>
                    <a:p>
                      <a:pPr indent="0" algn="ctr">
                        <a:buNone/>
                      </a:pPr>
                      <a:r>
                        <a:rPr lang="zh-CN" sz="900" b="1">
                          <a:solidFill>
                            <a:srgbClr val="FF0000"/>
                          </a:solidFill>
                          <a:latin typeface="Arial" panose="020B0604020202020204" pitchFamily="34" charset="0"/>
                          <a:ea typeface="宋体" panose="02010600030101010101" pitchFamily="2" charset="-122"/>
                        </a:rPr>
                        <a:t>增值税及附加税费申报表附列资料（五）</a:t>
                      </a:r>
                      <a:endParaRPr lang="zh-CN" altLang="en-US" sz="900" b="1">
                        <a:solidFill>
                          <a:srgbClr val="FF0000"/>
                        </a:solidFill>
                        <a:latin typeface="Arial" panose="020B0604020202020204" pitchFamily="34" charset="0"/>
                        <a:ea typeface="宋体" panose="02010600030101010101" pitchFamily="2" charset="-122"/>
                      </a:endParaRPr>
                    </a:p>
                  </a:txBody>
                  <a:tcPr marL="12699" marR="12699" marT="12699" vert="horz" anchor="ctr" anchorCtr="0">
                    <a:lnL>
                      <a:noFill/>
                    </a:lnL>
                    <a:lnR cap="flat">
                      <a:noFill/>
                    </a:lnR>
                    <a:lnT cap="flat">
                      <a:noFill/>
                    </a:lnT>
                    <a:lnB cap="flat">
                      <a:noFill/>
                    </a:lnB>
                    <a:lnTlToBr>
                      <a:noFill/>
                    </a:lnTlToBr>
                    <a:lnBlToTr>
                      <a:noFill/>
                    </a:lnBlToTr>
                    <a:noFill/>
                  </a:tcPr>
                </a:tc>
                <a:tc hMerge="1">
                  <a:tcPr>
                    <a:lnT cap="flat">
                      <a:noFill/>
                    </a:lnT>
                    <a:lnB cap="flat">
                      <a:noFill/>
                    </a:lnB>
                  </a:tcPr>
                </a:tc>
                <a:tc hMerge="1">
                  <a:tcPr>
                    <a:lnT cap="flat">
                      <a:noFill/>
                    </a:lnT>
                    <a:lnB cap="flat">
                      <a:noFill/>
                    </a:lnB>
                  </a:tcPr>
                </a:tc>
                <a:tc hMerge="1">
                  <a:tcPr>
                    <a:lnT cap="flat">
                      <a:noFill/>
                    </a:lnT>
                    <a:lnB cap="flat">
                      <a:noFill/>
                    </a:lnB>
                  </a:tcPr>
                </a:tc>
                <a:tc hMerge="1">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R cap="flat">
                      <a:noFill/>
                    </a:lnR>
                    <a:lnT cap="flat">
                      <a:noFill/>
                    </a:lnT>
                    <a:lnB cap="flat">
                      <a:noFill/>
                    </a:lnB>
                  </a:tcPr>
                </a:tc>
              </a:tr>
              <a:tr h="195580">
                <a:tc gridSpan="14">
                  <a:txBody>
                    <a:bodyPr/>
                    <a:p>
                      <a:pPr indent="0" algn="ctr">
                        <a:buNone/>
                      </a:pPr>
                      <a:r>
                        <a:rPr lang="zh-CN" sz="900" b="1">
                          <a:solidFill>
                            <a:srgbClr val="FF0000"/>
                          </a:solidFill>
                          <a:latin typeface="Arial" panose="020B0604020202020204" pitchFamily="34" charset="0"/>
                          <a:ea typeface="宋体" panose="02010600030101010101" pitchFamily="2" charset="-122"/>
                        </a:rPr>
                        <a:t>（附加税费情况表）</a:t>
                      </a:r>
                      <a:endParaRPr lang="zh-CN" altLang="en-US" sz="900" b="1">
                        <a:solidFill>
                          <a:srgbClr val="FF0000"/>
                        </a:solidFill>
                        <a:latin typeface="Arial" panose="020B0604020202020204" pitchFamily="34" charset="0"/>
                        <a:ea typeface="宋体" panose="02010600030101010101" pitchFamily="2" charset="-122"/>
                      </a:endParaRPr>
                    </a:p>
                  </a:txBody>
                  <a:tcPr marL="12699" marR="12699" marT="12699" vert="horz" anchor="ctr" anchorCtr="0">
                    <a:lnL>
                      <a:noFill/>
                    </a:lnL>
                    <a:lnR cap="flat">
                      <a:noFill/>
                    </a:lnR>
                    <a:lnT cap="flat">
                      <a:noFill/>
                    </a:lnT>
                    <a:lnB cap="flat">
                      <a:noFill/>
                    </a:lnB>
                    <a:lnTlToBr>
                      <a:noFill/>
                    </a:lnTlToBr>
                    <a:lnBlToTr>
                      <a:noFill/>
                    </a:lnBlToTr>
                    <a:noFill/>
                  </a:tcPr>
                </a:tc>
                <a:tc hMerge="1">
                  <a:tcPr>
                    <a:lnT cap="flat">
                      <a:noFill/>
                    </a:lnT>
                    <a:lnB cap="flat">
                      <a:noFill/>
                    </a:lnB>
                  </a:tcPr>
                </a:tc>
                <a:tc hMerge="1">
                  <a:tcPr>
                    <a:lnT cap="flat">
                      <a:noFill/>
                    </a:lnT>
                    <a:lnB cap="flat">
                      <a:noFill/>
                    </a:lnB>
                  </a:tcPr>
                </a:tc>
                <a:tc hMerge="1">
                  <a:tcPr>
                    <a:lnT cap="flat">
                      <a:noFill/>
                    </a:lnT>
                    <a:lnB cap="flat">
                      <a:noFill/>
                    </a:lnB>
                  </a:tcPr>
                </a:tc>
                <a:tc hMerge="1">
                  <a:tcPr>
                    <a:lnR cap="flat">
                      <a:noFill/>
                    </a:lnR>
                    <a:lnT cap="flat">
                      <a:noFill/>
                    </a:lnT>
                    <a:lnB w="6350" cap="flat" cmpd="sng">
                      <a:solidFill>
                        <a:srgbClr val="000000"/>
                      </a:solidFill>
                      <a:prstDash val="solid"/>
                      <a:headEnd type="none" w="med" len="med"/>
                      <a:tailEnd type="none" w="med" len="med"/>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R cap="flat">
                      <a:noFill/>
                    </a:lnR>
                    <a:lnT cap="flat">
                      <a:noFill/>
                    </a:lnT>
                    <a:lnB cap="flat">
                      <a:noFill/>
                    </a:lnB>
                  </a:tcPr>
                </a:tc>
              </a:tr>
              <a:tr h="332740">
                <a:tc rowSpan="3" gridSpan="2">
                  <a:txBody>
                    <a:bodyPr/>
                    <a:p>
                      <a:pPr indent="0" algn="ctr">
                        <a:buNone/>
                      </a:pPr>
                      <a:r>
                        <a:rPr lang="zh-CN" sz="900" b="1">
                          <a:solidFill>
                            <a:srgbClr val="000000"/>
                          </a:solidFill>
                          <a:latin typeface="Arial" panose="020B0604020202020204" pitchFamily="34" charset="0"/>
                          <a:ea typeface="宋体" panose="02010600030101010101" pitchFamily="2" charset="-122"/>
                        </a:rPr>
                        <a:t>税（费）种</a:t>
                      </a:r>
                      <a:endParaRPr lang="zh-CN" altLang="en-US" sz="900" b="1">
                        <a:solidFill>
                          <a:srgbClr val="000000"/>
                        </a:solidFill>
                        <a:latin typeface="Arial" panose="020B0604020202020204" pitchFamily="34" charset="0"/>
                        <a:ea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tcPr>
                </a:tc>
                <a:tc gridSpan="4">
                  <a:txBody>
                    <a:bodyPr/>
                    <a:p>
                      <a:pPr indent="0" algn="ctr">
                        <a:buNone/>
                      </a:pPr>
                      <a:r>
                        <a:rPr lang="zh-CN" sz="900" b="1">
                          <a:solidFill>
                            <a:srgbClr val="000000"/>
                          </a:solidFill>
                          <a:latin typeface="Arial" panose="020B0604020202020204" pitchFamily="34" charset="0"/>
                          <a:ea typeface="宋体" panose="02010600030101010101" pitchFamily="2" charset="-122"/>
                        </a:rPr>
                        <a:t>计税（费）依据</a:t>
                      </a:r>
                      <a:endParaRPr lang="zh-CN" altLang="en-US" sz="900" b="1">
                        <a:solidFill>
                          <a:srgbClr val="000000"/>
                        </a:solidFill>
                        <a:latin typeface="Arial" panose="020B0604020202020204" pitchFamily="34" charset="0"/>
                        <a:ea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rowSpan="2">
                  <a:txBody>
                    <a:bodyPr/>
                    <a:p>
                      <a:pPr indent="0" algn="ctr">
                        <a:buNone/>
                      </a:pPr>
                      <a:r>
                        <a:rPr lang="zh-CN" sz="900" b="1">
                          <a:solidFill>
                            <a:srgbClr val="000000"/>
                          </a:solidFill>
                          <a:latin typeface="Arial" panose="020B0604020202020204" pitchFamily="34" charset="0"/>
                          <a:ea typeface="宋体" panose="02010600030101010101" pitchFamily="2" charset="-122"/>
                        </a:rPr>
                        <a:t>税（费）率（征收率）（%）</a:t>
                      </a:r>
                      <a:endParaRPr lang="zh-CN" altLang="en-US" sz="900" b="1">
                        <a:solidFill>
                          <a:srgbClr val="000000"/>
                        </a:solidFill>
                        <a:latin typeface="Arial" panose="020B0604020202020204" pitchFamily="34" charset="0"/>
                        <a:ea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zh-CN" sz="900" b="1">
                          <a:solidFill>
                            <a:srgbClr val="000000"/>
                          </a:solidFill>
                          <a:latin typeface="Arial" panose="020B0604020202020204" pitchFamily="34" charset="0"/>
                          <a:ea typeface="宋体" panose="02010600030101010101" pitchFamily="2" charset="-122"/>
                        </a:rPr>
                        <a:t>本期应纳税（费）额</a:t>
                      </a:r>
                      <a:endParaRPr lang="zh-CN" altLang="en-US" sz="900" b="1">
                        <a:solidFill>
                          <a:srgbClr val="000000"/>
                        </a:solidFill>
                        <a:latin typeface="Arial" panose="020B0604020202020204" pitchFamily="34" charset="0"/>
                        <a:ea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p>
                      <a:pPr indent="0" algn="ctr">
                        <a:buNone/>
                      </a:pPr>
                      <a:r>
                        <a:rPr lang="zh-CN" sz="900" b="1">
                          <a:solidFill>
                            <a:srgbClr val="000000"/>
                          </a:solidFill>
                          <a:latin typeface="Arial" panose="020B0604020202020204" pitchFamily="34" charset="0"/>
                          <a:ea typeface="宋体" panose="02010600030101010101" pitchFamily="2" charset="-122"/>
                        </a:rPr>
                        <a:t>本期减免税（费）额</a:t>
                      </a:r>
                      <a:endParaRPr lang="zh-CN" altLang="en-US" sz="900" b="1">
                        <a:solidFill>
                          <a:srgbClr val="000000"/>
                        </a:solidFill>
                        <a:latin typeface="Arial" panose="020B0604020202020204" pitchFamily="34" charset="0"/>
                        <a:ea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900" b="1">
                          <a:solidFill>
                            <a:schemeClr val="tx1"/>
                          </a:solidFill>
                          <a:latin typeface="Arial" panose="020B0604020202020204" pitchFamily="34" charset="0"/>
                          <a:ea typeface="宋体" panose="02010600030101010101" pitchFamily="2" charset="-122"/>
                        </a:rPr>
                        <a:t>试点建设培育产教融合型企业</a:t>
                      </a:r>
                      <a:endParaRPr lang="zh-CN" altLang="en-US" sz="900" b="1">
                        <a:solidFill>
                          <a:schemeClr val="tx1"/>
                        </a:solidFill>
                        <a:latin typeface="Arial" panose="020B0604020202020204" pitchFamily="34" charset="0"/>
                        <a:ea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rowSpan="2">
                  <a:txBody>
                    <a:bodyPr/>
                    <a:p>
                      <a:pPr indent="0" algn="ctr">
                        <a:buNone/>
                      </a:pPr>
                      <a:r>
                        <a:rPr lang="zh-CN" sz="900" b="1">
                          <a:solidFill>
                            <a:srgbClr val="000000"/>
                          </a:solidFill>
                          <a:latin typeface="Arial" panose="020B0604020202020204" pitchFamily="34" charset="0"/>
                          <a:ea typeface="宋体" panose="02010600030101010101" pitchFamily="2" charset="-122"/>
                        </a:rPr>
                        <a:t>本期已缴税（费）额</a:t>
                      </a:r>
                      <a:endParaRPr lang="zh-CN" altLang="en-US" sz="900" b="1">
                        <a:solidFill>
                          <a:srgbClr val="000000"/>
                        </a:solidFill>
                        <a:latin typeface="Arial" panose="020B0604020202020204" pitchFamily="34" charset="0"/>
                        <a:ea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zh-CN" sz="900" b="1">
                          <a:solidFill>
                            <a:srgbClr val="000000"/>
                          </a:solidFill>
                          <a:latin typeface="Arial" panose="020B0604020202020204" pitchFamily="34" charset="0"/>
                          <a:ea typeface="宋体" panose="02010600030101010101" pitchFamily="2" charset="-122"/>
                        </a:rPr>
                        <a:t>本期应补（退）税（费）额</a:t>
                      </a:r>
                      <a:endParaRPr lang="zh-CN" altLang="en-US" sz="900" b="1">
                        <a:solidFill>
                          <a:srgbClr val="000000"/>
                        </a:solidFill>
                        <a:latin typeface="Arial" panose="020B0604020202020204" pitchFamily="34" charset="0"/>
                        <a:ea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22630">
                <a:tc vMerge="1" gridSpan="2">
                  <a:tcPr>
                    <a:lnL w="6350" cap="flat" cmpd="sng">
                      <a:solidFill>
                        <a:srgbClr val="000000"/>
                      </a:solidFill>
                      <a:prstDash val="solid"/>
                      <a:headEnd type="none" w="med" len="med"/>
                      <a:tailEnd type="none" w="med" len="med"/>
                    </a:lnL>
                  </a:tcPr>
                </a:tc>
                <a:tc vMerge="1" hMerge="1">
                  <a:tcPr>
                    <a:lnR w="6350" cap="flat" cmpd="sng">
                      <a:solidFill>
                        <a:srgbClr val="000000"/>
                      </a:solidFill>
                      <a:prstDash val="solid"/>
                      <a:headEnd type="none" w="med" len="med"/>
                      <a:tailEnd type="none" w="med" len="med"/>
                    </a:lnR>
                  </a:tcPr>
                </a:tc>
                <a:tc>
                  <a:txBody>
                    <a:bodyPr/>
                    <a:p>
                      <a:pPr indent="0" algn="ctr">
                        <a:buNone/>
                      </a:pPr>
                      <a:r>
                        <a:rPr lang="zh-CN" sz="900" b="1">
                          <a:solidFill>
                            <a:srgbClr val="000000"/>
                          </a:solidFill>
                          <a:latin typeface="Arial" panose="020B0604020202020204" pitchFamily="34" charset="0"/>
                          <a:ea typeface="宋体" panose="02010600030101010101" pitchFamily="2" charset="-122"/>
                        </a:rPr>
                        <a:t>增值税税额</a:t>
                      </a:r>
                      <a:endParaRPr lang="zh-CN" altLang="en-US" sz="900" b="1">
                        <a:solidFill>
                          <a:srgbClr val="000000"/>
                        </a:solidFill>
                        <a:latin typeface="Arial" panose="020B0604020202020204" pitchFamily="34" charset="0"/>
                        <a:ea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1">
                          <a:solidFill>
                            <a:srgbClr val="000000"/>
                          </a:solidFill>
                          <a:latin typeface="Arial" panose="020B0604020202020204" pitchFamily="34" charset="0"/>
                          <a:ea typeface="宋体" panose="02010600030101010101" pitchFamily="2" charset="-122"/>
                        </a:rPr>
                        <a:t>增值税免抵税额</a:t>
                      </a:r>
                      <a:endParaRPr lang="zh-CN" altLang="en-US" sz="900" b="1">
                        <a:solidFill>
                          <a:srgbClr val="000000"/>
                        </a:solidFill>
                        <a:latin typeface="Arial" panose="020B0604020202020204" pitchFamily="34" charset="0"/>
                        <a:ea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900" b="1">
                          <a:solidFill>
                            <a:srgbClr val="FF0000"/>
                          </a:solidFill>
                          <a:latin typeface="Arial" panose="020B0604020202020204" pitchFamily="34" charset="0"/>
                          <a:ea typeface="宋体" panose="02010600030101010101" pitchFamily="2" charset="-122"/>
                        </a:rPr>
                        <a:t>增值税限额减免金额</a:t>
                      </a:r>
                      <a:endParaRPr lang="zh-CN" altLang="en-US" sz="900" b="1">
                        <a:solidFill>
                          <a:srgbClr val="FF0000"/>
                        </a:solidFill>
                        <a:latin typeface="Arial" panose="020B0604020202020204" pitchFamily="34" charset="0"/>
                        <a:ea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1">
                          <a:solidFill>
                            <a:srgbClr val="000000"/>
                          </a:solidFill>
                          <a:latin typeface="Arial" panose="020B0604020202020204" pitchFamily="34" charset="0"/>
                          <a:ea typeface="宋体" panose="02010600030101010101" pitchFamily="2" charset="-122"/>
                        </a:rPr>
                        <a:t>留抵退税本期扣除额</a:t>
                      </a:r>
                      <a:endParaRPr lang="zh-CN" altLang="en-US" sz="900" b="1">
                        <a:solidFill>
                          <a:srgbClr val="000000"/>
                        </a:solidFill>
                        <a:latin typeface="Arial" panose="020B0604020202020204" pitchFamily="34" charset="0"/>
                        <a:ea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zh-CN" sz="900" b="1">
                          <a:solidFill>
                            <a:srgbClr val="000000"/>
                          </a:solidFill>
                          <a:latin typeface="Arial" panose="020B0604020202020204" pitchFamily="34" charset="0"/>
                          <a:ea typeface="宋体" panose="02010600030101010101" pitchFamily="2" charset="-122"/>
                        </a:rPr>
                        <a:t>减免性质代码</a:t>
                      </a:r>
                      <a:endParaRPr lang="zh-CN" altLang="en-US" sz="900" b="1">
                        <a:solidFill>
                          <a:srgbClr val="000000"/>
                        </a:solidFill>
                        <a:latin typeface="Arial" panose="020B0604020202020204" pitchFamily="34" charset="0"/>
                        <a:ea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1">
                          <a:solidFill>
                            <a:srgbClr val="000000"/>
                          </a:solidFill>
                          <a:latin typeface="Arial" panose="020B0604020202020204" pitchFamily="34" charset="0"/>
                          <a:ea typeface="宋体" panose="02010600030101010101" pitchFamily="2" charset="-122"/>
                        </a:rPr>
                        <a:t>减免税（费）额</a:t>
                      </a:r>
                      <a:endParaRPr lang="zh-CN" altLang="en-US" sz="900" b="1">
                        <a:solidFill>
                          <a:srgbClr val="000000"/>
                        </a:solidFill>
                        <a:latin typeface="Arial" panose="020B0604020202020204" pitchFamily="34" charset="0"/>
                        <a:ea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1">
                          <a:solidFill>
                            <a:schemeClr val="tx1"/>
                          </a:solidFill>
                          <a:latin typeface="Arial" panose="020B0604020202020204" pitchFamily="34" charset="0"/>
                          <a:ea typeface="宋体" panose="02010600030101010101" pitchFamily="2" charset="-122"/>
                        </a:rPr>
                        <a:t>减免性质代码</a:t>
                      </a:r>
                      <a:endParaRPr lang="zh-CN" altLang="en-US" sz="900" b="1">
                        <a:solidFill>
                          <a:schemeClr val="tx1"/>
                        </a:solidFill>
                        <a:latin typeface="Arial" panose="020B0604020202020204" pitchFamily="34" charset="0"/>
                        <a:ea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1">
                          <a:solidFill>
                            <a:schemeClr val="tx1"/>
                          </a:solidFill>
                          <a:latin typeface="Arial" panose="020B0604020202020204" pitchFamily="34" charset="0"/>
                          <a:ea typeface="宋体" panose="02010600030101010101" pitchFamily="2" charset="-122"/>
                        </a:rPr>
                        <a:t>本期抵免金额</a:t>
                      </a:r>
                      <a:endParaRPr lang="zh-CN" altLang="en-US" sz="900" b="1">
                        <a:solidFill>
                          <a:schemeClr val="tx1"/>
                        </a:solidFill>
                        <a:latin typeface="Arial" panose="020B0604020202020204" pitchFamily="34" charset="0"/>
                        <a:ea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r h="589280">
                <a:tc vMerge="1" gridSpan="2">
                  <a:tcPr>
                    <a:lnL w="6350" cap="flat" cmpd="sng">
                      <a:solidFill>
                        <a:srgbClr val="000000"/>
                      </a:solidFill>
                      <a:prstDash val="solid"/>
                      <a:headEnd type="none" w="med" len="med"/>
                      <a:tailEnd type="none" w="med" len="med"/>
                    </a:lnL>
                    <a:lnB w="6350" cap="flat" cmpd="sng">
                      <a:solidFill>
                        <a:srgbClr val="000000"/>
                      </a:solidFill>
                      <a:prstDash val="solid"/>
                      <a:headEnd type="none" w="med" len="med"/>
                      <a:tailEnd type="none" w="med" len="med"/>
                    </a:lnB>
                  </a:tcPr>
                </a:tc>
                <a:tc vMerge="1" hMerge="1">
                  <a:tcPr>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en-US" sz="900" b="1">
                          <a:solidFill>
                            <a:srgbClr val="000000"/>
                          </a:solidFill>
                          <a:latin typeface="宋体" panose="02010600030101010101" pitchFamily="2" charset="-122"/>
                        </a:rPr>
                        <a:t>1</a:t>
                      </a: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1">
                          <a:solidFill>
                            <a:srgbClr val="000000"/>
                          </a:solidFill>
                          <a:latin typeface="宋体" panose="02010600030101010101" pitchFamily="2" charset="-122"/>
                        </a:rPr>
                        <a:t>2</a:t>
                      </a: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900" b="1">
                          <a:solidFill>
                            <a:srgbClr val="000000"/>
                          </a:solidFill>
                          <a:latin typeface="宋体" panose="02010600030101010101" pitchFamily="2" charset="-122"/>
                        </a:rPr>
                        <a:t>3</a:t>
                      </a: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1">
                          <a:solidFill>
                            <a:srgbClr val="000000"/>
                          </a:solidFill>
                          <a:latin typeface="宋体" panose="02010600030101010101" pitchFamily="2" charset="-122"/>
                        </a:rPr>
                        <a:t>4</a:t>
                      </a: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1">
                          <a:solidFill>
                            <a:srgbClr val="000000"/>
                          </a:solidFill>
                          <a:latin typeface="宋体" panose="02010600030101010101" pitchFamily="2" charset="-122"/>
                        </a:rPr>
                        <a:t>5</a:t>
                      </a: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900" b="1">
                          <a:solidFill>
                            <a:srgbClr val="000000"/>
                          </a:solidFill>
                          <a:latin typeface="Arial" panose="020B0604020202020204" pitchFamily="34" charset="0"/>
                          <a:ea typeface="宋体" panose="02010600030101010101" pitchFamily="2" charset="-122"/>
                        </a:rPr>
                        <a:t>6</a:t>
                      </a:r>
                      <a:r>
                        <a:rPr lang="zh-CN" sz="900" b="1">
                          <a:solidFill>
                            <a:srgbClr val="000000"/>
                          </a:solidFill>
                          <a:latin typeface="Arial" panose="020B0604020202020204" pitchFamily="34" charset="0"/>
                          <a:ea typeface="宋体" panose="02010600030101010101" pitchFamily="2" charset="-122"/>
                        </a:rPr>
                        <a:t>=（1+2</a:t>
                      </a:r>
                      <a:r>
                        <a:rPr lang="en-US" altLang="zh-CN" sz="900" b="1">
                          <a:solidFill>
                            <a:srgbClr val="000000"/>
                          </a:solidFill>
                          <a:latin typeface="Arial" panose="020B0604020202020204" pitchFamily="34" charset="0"/>
                          <a:ea typeface="宋体" panose="02010600030101010101" pitchFamily="2" charset="-122"/>
                        </a:rPr>
                        <a:t>-4+3</a:t>
                      </a:r>
                      <a:r>
                        <a:rPr lang="zh-CN" sz="900" b="1">
                          <a:solidFill>
                            <a:srgbClr val="000000"/>
                          </a:solidFill>
                          <a:latin typeface="Arial" panose="020B0604020202020204" pitchFamily="34" charset="0"/>
                          <a:ea typeface="宋体" panose="02010600030101010101" pitchFamily="2" charset="-122"/>
                        </a:rPr>
                        <a:t>）×4</a:t>
                      </a:r>
                      <a:endParaRPr lang="zh-CN" altLang="en-US" sz="900" b="1">
                        <a:solidFill>
                          <a:srgbClr val="000000"/>
                        </a:solidFill>
                        <a:latin typeface="Arial" panose="020B0604020202020204" pitchFamily="34" charset="0"/>
                        <a:ea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1">
                          <a:solidFill>
                            <a:srgbClr val="000000"/>
                          </a:solidFill>
                          <a:latin typeface="宋体" panose="02010600030101010101" pitchFamily="2" charset="-122"/>
                        </a:rPr>
                        <a:t>7</a:t>
                      </a: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1">
                          <a:solidFill>
                            <a:srgbClr val="000000"/>
                          </a:solidFill>
                          <a:latin typeface="宋体" panose="02010600030101010101" pitchFamily="2" charset="-122"/>
                        </a:rPr>
                        <a:t>8</a:t>
                      </a: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1">
                          <a:solidFill>
                            <a:srgbClr val="000000"/>
                          </a:solidFill>
                          <a:latin typeface="宋体" panose="02010600030101010101" pitchFamily="2" charset="-122"/>
                        </a:rPr>
                        <a:t>9</a:t>
                      </a: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1">
                          <a:solidFill>
                            <a:srgbClr val="000000"/>
                          </a:solidFill>
                          <a:latin typeface="宋体" panose="02010600030101010101" pitchFamily="2" charset="-122"/>
                        </a:rPr>
                        <a:t>10</a:t>
                      </a: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1">
                          <a:solidFill>
                            <a:srgbClr val="000000"/>
                          </a:solidFill>
                          <a:latin typeface="宋体" panose="02010600030101010101" pitchFamily="2" charset="-122"/>
                        </a:rPr>
                        <a:t>11</a:t>
                      </a: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1">
                          <a:solidFill>
                            <a:srgbClr val="000000"/>
                          </a:solidFill>
                          <a:latin typeface="宋体" panose="02010600030101010101" pitchFamily="2" charset="-122"/>
                        </a:rPr>
                        <a:t>12=6-8-10-11</a:t>
                      </a: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32740">
                <a:tc>
                  <a:txBody>
                    <a:bodyPr/>
                    <a:p>
                      <a:pPr indent="0" algn="ctr">
                        <a:buNone/>
                      </a:pPr>
                      <a:r>
                        <a:rPr lang="zh-CN" sz="900" b="1">
                          <a:solidFill>
                            <a:srgbClr val="000000"/>
                          </a:solidFill>
                          <a:latin typeface="Arial" panose="020B0604020202020204" pitchFamily="34" charset="0"/>
                          <a:ea typeface="宋体" panose="02010600030101010101" pitchFamily="2" charset="-122"/>
                        </a:rPr>
                        <a:t>城市维护建设税</a:t>
                      </a:r>
                      <a:endParaRPr lang="zh-CN" altLang="en-US" sz="900" b="1">
                        <a:solidFill>
                          <a:srgbClr val="000000"/>
                        </a:solidFill>
                        <a:latin typeface="Arial" panose="020B0604020202020204" pitchFamily="34" charset="0"/>
                        <a:ea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1">
                          <a:solidFill>
                            <a:srgbClr val="000000"/>
                          </a:solidFill>
                          <a:latin typeface="宋体" panose="02010600030101010101" pitchFamily="2" charset="-122"/>
                        </a:rPr>
                        <a:t>1</a:t>
                      </a: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1">
                          <a:solidFill>
                            <a:srgbClr val="000000"/>
                          </a:solidFill>
                          <a:latin typeface="宋体" panose="02010600030101010101" pitchFamily="2" charset="-122"/>
                        </a:rPr>
                        <a:t>——</a:t>
                      </a: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1">
                          <a:solidFill>
                            <a:srgbClr val="000000"/>
                          </a:solidFill>
                          <a:latin typeface="宋体" panose="02010600030101010101" pitchFamily="2" charset="-122"/>
                        </a:rPr>
                        <a:t>——</a:t>
                      </a: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7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2580">
                <a:tc>
                  <a:txBody>
                    <a:bodyPr/>
                    <a:p>
                      <a:pPr indent="0" algn="ctr">
                        <a:buNone/>
                      </a:pPr>
                      <a:r>
                        <a:rPr lang="zh-CN" sz="900" b="1">
                          <a:solidFill>
                            <a:srgbClr val="000000"/>
                          </a:solidFill>
                          <a:latin typeface="Arial" panose="020B0604020202020204" pitchFamily="34" charset="0"/>
                          <a:ea typeface="宋体" panose="02010600030101010101" pitchFamily="2" charset="-122"/>
                        </a:rPr>
                        <a:t>教育费附加</a:t>
                      </a:r>
                      <a:endParaRPr lang="zh-CN" altLang="en-US" sz="900" b="1">
                        <a:solidFill>
                          <a:srgbClr val="000000"/>
                        </a:solidFill>
                        <a:latin typeface="Arial" panose="020B0604020202020204" pitchFamily="34" charset="0"/>
                        <a:ea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1">
                          <a:solidFill>
                            <a:srgbClr val="000000"/>
                          </a:solidFill>
                          <a:latin typeface="宋体" panose="02010600030101010101" pitchFamily="2" charset="-122"/>
                        </a:rPr>
                        <a:t>2</a:t>
                      </a: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7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3215">
                <a:tc>
                  <a:txBody>
                    <a:bodyPr/>
                    <a:p>
                      <a:pPr indent="0" algn="ctr">
                        <a:buNone/>
                      </a:pPr>
                      <a:r>
                        <a:rPr lang="zh-CN" sz="900" b="1">
                          <a:solidFill>
                            <a:srgbClr val="000000"/>
                          </a:solidFill>
                          <a:latin typeface="Arial" panose="020B0604020202020204" pitchFamily="34" charset="0"/>
                          <a:ea typeface="宋体" panose="02010600030101010101" pitchFamily="2" charset="-122"/>
                        </a:rPr>
                        <a:t>地方教育附加</a:t>
                      </a:r>
                      <a:endParaRPr lang="zh-CN" altLang="en-US" sz="900" b="1">
                        <a:solidFill>
                          <a:srgbClr val="000000"/>
                        </a:solidFill>
                        <a:latin typeface="Arial" panose="020B0604020202020204" pitchFamily="34" charset="0"/>
                        <a:ea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1">
                          <a:solidFill>
                            <a:srgbClr val="000000"/>
                          </a:solidFill>
                          <a:latin typeface="宋体" panose="02010600030101010101" pitchFamily="2" charset="-122"/>
                        </a:rPr>
                        <a:t>3</a:t>
                      </a: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7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96215">
                <a:tc>
                  <a:txBody>
                    <a:bodyPr/>
                    <a:p>
                      <a:pPr indent="0" algn="ctr">
                        <a:buNone/>
                      </a:pPr>
                      <a:r>
                        <a:rPr lang="zh-CN" sz="900" b="1">
                          <a:solidFill>
                            <a:srgbClr val="000000"/>
                          </a:solidFill>
                          <a:latin typeface="Arial" panose="020B0604020202020204" pitchFamily="34" charset="0"/>
                          <a:ea typeface="宋体" panose="02010600030101010101" pitchFamily="2" charset="-122"/>
                        </a:rPr>
                        <a:t>合计</a:t>
                      </a:r>
                      <a:endParaRPr lang="zh-CN" altLang="en-US" sz="900" b="1">
                        <a:solidFill>
                          <a:srgbClr val="000000"/>
                        </a:solidFill>
                        <a:latin typeface="Arial" panose="020B0604020202020204" pitchFamily="34" charset="0"/>
                        <a:ea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1">
                          <a:solidFill>
                            <a:srgbClr val="000000"/>
                          </a:solidFill>
                          <a:latin typeface="宋体" panose="02010600030101010101" pitchFamily="2" charset="-122"/>
                        </a:rPr>
                        <a:t>4</a:t>
                      </a: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1">
                          <a:solidFill>
                            <a:srgbClr val="000000"/>
                          </a:solidFill>
                          <a:latin typeface="宋体" panose="02010600030101010101" pitchFamily="2" charset="-122"/>
                        </a:rPr>
                        <a:t>——</a:t>
                      </a: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1">
                          <a:solidFill>
                            <a:srgbClr val="000000"/>
                          </a:solidFill>
                          <a:latin typeface="宋体" panose="02010600030101010101" pitchFamily="2" charset="-122"/>
                        </a:rPr>
                        <a:t>——</a:t>
                      </a: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1">
                          <a:solidFill>
                            <a:srgbClr val="000000"/>
                          </a:solidFill>
                          <a:latin typeface="宋体" panose="02010600030101010101" pitchFamily="2" charset="-122"/>
                        </a:rPr>
                        <a:t>——</a:t>
                      </a: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1">
                          <a:solidFill>
                            <a:srgbClr val="000000"/>
                          </a:solidFill>
                          <a:latin typeface="宋体" panose="02010600030101010101" pitchFamily="2" charset="-122"/>
                        </a:rPr>
                        <a:t>——</a:t>
                      </a: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1">
                          <a:solidFill>
                            <a:srgbClr val="000000"/>
                          </a:solidFill>
                          <a:latin typeface="宋体" panose="02010600030101010101" pitchFamily="2" charset="-122"/>
                        </a:rPr>
                        <a:t>——</a:t>
                      </a: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1">
                          <a:solidFill>
                            <a:srgbClr val="000000"/>
                          </a:solidFill>
                          <a:latin typeface="宋体" panose="02010600030101010101" pitchFamily="2" charset="-122"/>
                        </a:rPr>
                        <a:t>——</a:t>
                      </a: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7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95580">
                <a:tc rowSpan="3" gridSpan="6">
                  <a:txBody>
                    <a:bodyPr/>
                    <a:p>
                      <a:pPr indent="0" algn="ctr">
                        <a:buNone/>
                      </a:pPr>
                      <a:r>
                        <a:rPr lang="zh-CN" sz="900" b="1">
                          <a:solidFill>
                            <a:schemeClr val="tx1"/>
                          </a:solidFill>
                          <a:latin typeface="Arial" panose="020B0604020202020204" pitchFamily="34" charset="0"/>
                          <a:ea typeface="宋体" panose="02010600030101010101" pitchFamily="2" charset="-122"/>
                        </a:rPr>
                        <a:t>本期是否适用试点建设培育产教融合型企业抵免政策</a:t>
                      </a:r>
                      <a:endParaRPr lang="zh-CN" altLang="en-US" sz="900" b="1">
                        <a:solidFill>
                          <a:schemeClr val="tx1"/>
                        </a:solidFill>
                        <a:latin typeface="Arial" panose="020B0604020202020204" pitchFamily="34" charset="0"/>
                        <a:ea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hMerge="1">
                  <a:tcPr>
                    <a:lnT w="6350" cap="flat" cmpd="sng">
                      <a:solidFill>
                        <a:srgbClr val="000000"/>
                      </a:solidFill>
                      <a:prstDash val="solid"/>
                      <a:headEnd type="none" w="med" len="med"/>
                      <a:tailEnd type="none" w="med" len="med"/>
                    </a:lnT>
                  </a:tcPr>
                </a:tc>
                <a:tc rowSpan="3" hMerge="1">
                  <a:tcPr>
                    <a:lnT w="6350" cap="flat" cmpd="sng">
                      <a:solidFill>
                        <a:srgbClr val="000000"/>
                      </a:solidFill>
                      <a:prstDash val="solid"/>
                      <a:headEnd type="none" w="med" len="med"/>
                      <a:tailEnd type="none" w="med" len="med"/>
                    </a:lnT>
                  </a:tcPr>
                </a:tc>
                <a:tc rowSpan="3" hMerge="1">
                  <a:tcPr>
                    <a:lnT w="6350" cap="flat" cmpd="sng">
                      <a:solidFill>
                        <a:srgbClr val="000000"/>
                      </a:solidFill>
                      <a:prstDash val="solid"/>
                      <a:headEnd type="none" w="med" len="med"/>
                      <a:tailEnd type="none" w="med" len="med"/>
                    </a:lnT>
                  </a:tcPr>
                </a:tc>
                <a:tc rowSpan="3"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rowSpan="3"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tcPr>
                </a:tc>
                <a:tc rowSpan="3">
                  <a:txBody>
                    <a:bodyPr/>
                    <a:p>
                      <a:pPr indent="0" algn="ctr">
                        <a:buNone/>
                      </a:pPr>
                      <a:r>
                        <a:rPr lang="zh-CN" sz="900" b="1">
                          <a:solidFill>
                            <a:schemeClr val="tx1"/>
                          </a:solidFill>
                          <a:latin typeface="Arial" panose="020B0604020202020204" pitchFamily="34" charset="0"/>
                          <a:ea typeface="宋体" panose="02010600030101010101" pitchFamily="2" charset="-122"/>
                        </a:rPr>
                        <a:t>□是 □否</a:t>
                      </a:r>
                      <a:endParaRPr lang="zh-CN" altLang="en-US" sz="900" b="1">
                        <a:solidFill>
                          <a:schemeClr val="tx1"/>
                        </a:solidFill>
                        <a:latin typeface="Arial" panose="020B0604020202020204" pitchFamily="34" charset="0"/>
                        <a:ea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4">
                  <a:txBody>
                    <a:bodyPr/>
                    <a:p>
                      <a:pPr indent="0" algn="ctr">
                        <a:buNone/>
                      </a:pPr>
                      <a:r>
                        <a:rPr lang="zh-CN" sz="900" b="1">
                          <a:solidFill>
                            <a:schemeClr val="tx1"/>
                          </a:solidFill>
                          <a:latin typeface="Arial" panose="020B0604020202020204" pitchFamily="34" charset="0"/>
                          <a:ea typeface="宋体" panose="02010600030101010101" pitchFamily="2" charset="-122"/>
                        </a:rPr>
                        <a:t>当期新增投资额</a:t>
                      </a:r>
                      <a:endParaRPr lang="zh-CN" altLang="en-US" sz="900" b="1">
                        <a:solidFill>
                          <a:schemeClr val="tx1"/>
                        </a:solidFill>
                        <a:latin typeface="Arial" panose="020B0604020202020204" pitchFamily="34" charset="0"/>
                        <a:ea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r>
                        <a:rPr lang="en-US" sz="900" b="1">
                          <a:solidFill>
                            <a:schemeClr val="tx1"/>
                          </a:solidFill>
                          <a:latin typeface="宋体" panose="02010600030101010101" pitchFamily="2" charset="-122"/>
                        </a:rPr>
                        <a:t>5</a:t>
                      </a:r>
                      <a:endParaRPr lang="en-US" altLang="en-US" sz="900" b="1">
                        <a:solidFill>
                          <a:schemeClr val="tx1"/>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p>
                      <a:pPr indent="0" algn="ctr">
                        <a:buNone/>
                      </a:pPr>
                      <a:endParaRPr lang="en-US" altLang="en-US" sz="900" b="1">
                        <a:solidFill>
                          <a:srgbClr val="FF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195580">
                <a:tc vMerge="1" gridSpan="6">
                  <a:tcPr>
                    <a:lnL w="6350" cap="flat" cmpd="sng">
                      <a:solidFill>
                        <a:srgbClr val="000000"/>
                      </a:solidFill>
                      <a:prstDash val="solid"/>
                      <a:headEnd type="none" w="med" len="med"/>
                      <a:tailEnd type="none" w="med" len="med"/>
                    </a:lnL>
                  </a:tcPr>
                </a:tc>
                <a:tc vMerge="1" hMerge="1">
                  <a:tcPr/>
                </a:tc>
                <a:tc vMerge="1" hMerge="1">
                  <a:tcPr/>
                </a:tc>
                <a:tc vMerge="1" hMerge="1">
                  <a:tcPr/>
                </a:tc>
                <a:tc vMerge="1" hMerge="1">
                  <a:tcPr>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hMerge="1">
                  <a:tcPr>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gridSpan="4">
                  <a:txBody>
                    <a:bodyPr/>
                    <a:p>
                      <a:pPr indent="0" algn="ctr">
                        <a:buNone/>
                      </a:pPr>
                      <a:r>
                        <a:rPr lang="zh-CN" sz="900" b="1">
                          <a:solidFill>
                            <a:schemeClr val="tx1"/>
                          </a:solidFill>
                          <a:latin typeface="Arial" panose="020B0604020202020204" pitchFamily="34" charset="0"/>
                          <a:ea typeface="宋体" panose="02010600030101010101" pitchFamily="2" charset="-122"/>
                        </a:rPr>
                        <a:t>上期留抵可抵免金额</a:t>
                      </a:r>
                      <a:endParaRPr lang="zh-CN" altLang="en-US" sz="900" b="1">
                        <a:solidFill>
                          <a:schemeClr val="tx1"/>
                        </a:solidFill>
                        <a:latin typeface="Arial" panose="020B0604020202020204" pitchFamily="34" charset="0"/>
                        <a:ea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r>
                        <a:rPr lang="en-US" sz="900" b="1">
                          <a:solidFill>
                            <a:schemeClr val="tx1"/>
                          </a:solidFill>
                          <a:latin typeface="宋体" panose="02010600030101010101" pitchFamily="2" charset="-122"/>
                        </a:rPr>
                        <a:t>6</a:t>
                      </a:r>
                      <a:endParaRPr lang="en-US" altLang="en-US" sz="900" b="1">
                        <a:solidFill>
                          <a:schemeClr val="tx1"/>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p>
                      <a:pPr indent="0" algn="ctr">
                        <a:buNone/>
                      </a:pPr>
                      <a:endParaRPr lang="en-US" altLang="en-US" sz="900" b="1">
                        <a:solidFill>
                          <a:srgbClr val="FF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195580">
                <a:tc vMerge="1" gridSpan="6">
                  <a:tcPr>
                    <a:lnL w="6350" cap="flat" cmpd="sng">
                      <a:solidFill>
                        <a:srgbClr val="000000"/>
                      </a:solidFill>
                      <a:prstDash val="solid"/>
                      <a:headEnd type="none" w="med" len="med"/>
                      <a:tailEnd type="none" w="med" len="med"/>
                    </a:lnL>
                    <a:lnB w="6350" cap="flat" cmpd="sng">
                      <a:solidFill>
                        <a:srgbClr val="000000"/>
                      </a:solidFill>
                      <a:prstDash val="solid"/>
                      <a:headEnd type="none" w="med" len="med"/>
                      <a:tailEnd type="none" w="med" len="med"/>
                    </a:lnB>
                  </a:tcPr>
                </a:tc>
                <a:tc vMerge="1" hMerge="1">
                  <a:tcPr>
                    <a:lnB w="6350" cap="flat" cmpd="sng">
                      <a:solidFill>
                        <a:srgbClr val="000000"/>
                      </a:solidFill>
                      <a:prstDash val="solid"/>
                      <a:headEnd type="none" w="med" len="med"/>
                      <a:tailEnd type="none" w="med" len="med"/>
                    </a:lnB>
                  </a:tcPr>
                </a:tc>
                <a:tc vMerge="1" hMerge="1">
                  <a:tcPr>
                    <a:lnB w="6350" cap="flat" cmpd="sng">
                      <a:solidFill>
                        <a:srgbClr val="000000"/>
                      </a:solidFill>
                      <a:prstDash val="solid"/>
                      <a:headEnd type="none" w="med" len="med"/>
                      <a:tailEnd type="none" w="med" len="med"/>
                    </a:lnB>
                  </a:tcPr>
                </a:tc>
                <a:tc vMerge="1" hMerge="1">
                  <a:tcPr>
                    <a:lnB w="6350" cap="flat" cmpd="sng">
                      <a:solidFill>
                        <a:srgbClr val="000000"/>
                      </a:solidFill>
                      <a:prstDash val="solid"/>
                      <a:headEnd type="none" w="med" len="med"/>
                      <a:tailEnd type="none" w="med" len="med"/>
                    </a:lnB>
                  </a:tcPr>
                </a:tc>
                <a:tc vMerge="1" hMerge="1">
                  <a:tcPr>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hMerge="1">
                  <a:tcPr>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gridSpan="4">
                  <a:txBody>
                    <a:bodyPr/>
                    <a:p>
                      <a:pPr indent="0" algn="ctr">
                        <a:buNone/>
                      </a:pPr>
                      <a:r>
                        <a:rPr lang="zh-CN" sz="900" b="1">
                          <a:solidFill>
                            <a:schemeClr val="tx1"/>
                          </a:solidFill>
                          <a:latin typeface="Arial" panose="020B0604020202020204" pitchFamily="34" charset="0"/>
                          <a:ea typeface="宋体" panose="02010600030101010101" pitchFamily="2" charset="-122"/>
                        </a:rPr>
                        <a:t>结转下期可抵免金额</a:t>
                      </a:r>
                      <a:endParaRPr lang="zh-CN" altLang="en-US" sz="900" b="1">
                        <a:solidFill>
                          <a:schemeClr val="tx1"/>
                        </a:solidFill>
                        <a:latin typeface="Arial" panose="020B0604020202020204" pitchFamily="34" charset="0"/>
                        <a:ea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r>
                        <a:rPr lang="en-US" sz="900" b="1">
                          <a:solidFill>
                            <a:schemeClr val="tx1"/>
                          </a:solidFill>
                          <a:latin typeface="宋体" panose="02010600030101010101" pitchFamily="2" charset="-122"/>
                        </a:rPr>
                        <a:t>7</a:t>
                      </a:r>
                      <a:endParaRPr lang="en-US" altLang="en-US" sz="900" b="1">
                        <a:solidFill>
                          <a:schemeClr val="tx1"/>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p>
                      <a:pPr indent="0" algn="ctr">
                        <a:buNone/>
                      </a:pPr>
                      <a:endParaRPr lang="en-US" altLang="en-US" sz="900" b="1">
                        <a:solidFill>
                          <a:srgbClr val="FF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196215">
                <a:tc rowSpan="3" gridSpan="7">
                  <a:txBody>
                    <a:bodyPr/>
                    <a:p>
                      <a:pPr indent="0" algn="ctr">
                        <a:buNone/>
                      </a:pPr>
                      <a:r>
                        <a:rPr lang="zh-CN" sz="900" b="1">
                          <a:solidFill>
                            <a:srgbClr val="000000"/>
                          </a:solidFill>
                          <a:latin typeface="Arial" panose="020B0604020202020204" pitchFamily="34" charset="0"/>
                          <a:ea typeface="宋体" panose="02010600030101010101" pitchFamily="2" charset="-122"/>
                        </a:rPr>
                        <a:t>可用于扣除的增值税留抵退税额使用情况</a:t>
                      </a:r>
                      <a:endParaRPr lang="zh-CN" altLang="en-US" sz="900" b="1">
                        <a:solidFill>
                          <a:srgbClr val="000000"/>
                        </a:solidFill>
                        <a:latin typeface="Arial" panose="020B0604020202020204" pitchFamily="34" charset="0"/>
                        <a:ea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hMerge="1">
                  <a:tcPr>
                    <a:lnT w="6350" cap="flat" cmpd="sng">
                      <a:solidFill>
                        <a:srgbClr val="000000"/>
                      </a:solidFill>
                      <a:prstDash val="solid"/>
                      <a:headEnd type="none" w="med" len="med"/>
                      <a:tailEnd type="none" w="med" len="med"/>
                    </a:lnT>
                  </a:tcPr>
                </a:tc>
                <a:tc rowSpan="3" hMerge="1">
                  <a:tcPr>
                    <a:lnT w="6350" cap="flat" cmpd="sng">
                      <a:solidFill>
                        <a:srgbClr val="000000"/>
                      </a:solidFill>
                      <a:prstDash val="solid"/>
                      <a:headEnd type="none" w="med" len="med"/>
                      <a:tailEnd type="none" w="med" len="med"/>
                    </a:lnT>
                  </a:tcPr>
                </a:tc>
                <a:tc rowSpan="3" hMerge="1">
                  <a:tcPr>
                    <a:lnT w="6350" cap="flat" cmpd="sng">
                      <a:solidFill>
                        <a:srgbClr val="000000"/>
                      </a:solidFill>
                      <a:prstDash val="solid"/>
                      <a:headEnd type="none" w="med" len="med"/>
                      <a:tailEnd type="none" w="med" len="med"/>
                    </a:lnT>
                  </a:tcPr>
                </a:tc>
                <a:tc rowSpan="3"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rowSpan="3" hMerge="1">
                  <a:tcPr>
                    <a:lnT w="6350" cap="flat" cmpd="sng">
                      <a:solidFill>
                        <a:srgbClr val="000000"/>
                      </a:solidFill>
                      <a:prstDash val="solid"/>
                      <a:headEnd type="none" w="med" len="med"/>
                      <a:tailEnd type="none" w="med" len="med"/>
                    </a:lnT>
                  </a:tcPr>
                </a:tc>
                <a:tc rowSpan="3"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tcPr>
                </a:tc>
                <a:tc gridSpan="4">
                  <a:txBody>
                    <a:bodyPr/>
                    <a:p>
                      <a:pPr indent="0" algn="ctr">
                        <a:buNone/>
                      </a:pPr>
                      <a:r>
                        <a:rPr lang="zh-CN" sz="900" b="1">
                          <a:solidFill>
                            <a:srgbClr val="000000"/>
                          </a:solidFill>
                          <a:latin typeface="Arial" panose="020B0604020202020204" pitchFamily="34" charset="0"/>
                          <a:ea typeface="宋体" panose="02010600030101010101" pitchFamily="2" charset="-122"/>
                        </a:rPr>
                        <a:t>当期新增可用于扣除的留抵退税额</a:t>
                      </a:r>
                      <a:endParaRPr lang="zh-CN" altLang="en-US" sz="900" b="1">
                        <a:solidFill>
                          <a:srgbClr val="000000"/>
                        </a:solidFill>
                        <a:latin typeface="Arial" panose="020B0604020202020204" pitchFamily="34" charset="0"/>
                        <a:ea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r>
                        <a:rPr lang="en-US" sz="900" b="1">
                          <a:solidFill>
                            <a:srgbClr val="000000"/>
                          </a:solidFill>
                          <a:latin typeface="宋体" panose="02010600030101010101" pitchFamily="2" charset="-122"/>
                        </a:rPr>
                        <a:t>8</a:t>
                      </a: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195580">
                <a:tc vMerge="1" gridSpan="7">
                  <a:tcPr>
                    <a:lnL w="6350" cap="flat" cmpd="sng">
                      <a:solidFill>
                        <a:srgbClr val="000000"/>
                      </a:solidFill>
                      <a:prstDash val="solid"/>
                      <a:headEnd type="none" w="med" len="med"/>
                      <a:tailEnd type="none" w="med" len="med"/>
                    </a:lnL>
                  </a:tcPr>
                </a:tc>
                <a:tc vMerge="1" hMerge="1">
                  <a:tcPr/>
                </a:tc>
                <a:tc vMerge="1" hMerge="1">
                  <a:tcPr/>
                </a:tc>
                <a:tc vMerge="1" hMerge="1">
                  <a:tcPr/>
                </a:tc>
                <a:tc vMerge="1" hMerge="1">
                  <a:tcPr>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hMerge="1">
                  <a:tcPr/>
                </a:tc>
                <a:tc vMerge="1" hMerge="1">
                  <a:tcPr>
                    <a:lnR w="6350" cap="flat" cmpd="sng">
                      <a:solidFill>
                        <a:srgbClr val="000000"/>
                      </a:solidFill>
                      <a:prstDash val="solid"/>
                      <a:headEnd type="none" w="med" len="med"/>
                      <a:tailEnd type="none" w="med" len="med"/>
                    </a:lnR>
                  </a:tcPr>
                </a:tc>
                <a:tc gridSpan="4">
                  <a:txBody>
                    <a:bodyPr/>
                    <a:p>
                      <a:pPr indent="0" algn="ctr">
                        <a:buNone/>
                      </a:pPr>
                      <a:r>
                        <a:rPr lang="zh-CN" sz="900" b="1">
                          <a:solidFill>
                            <a:srgbClr val="000000"/>
                          </a:solidFill>
                          <a:latin typeface="Arial" panose="020B0604020202020204" pitchFamily="34" charset="0"/>
                          <a:ea typeface="宋体" panose="02010600030101010101" pitchFamily="2" charset="-122"/>
                        </a:rPr>
                        <a:t>上期结存可用于扣除的留抵退税额</a:t>
                      </a:r>
                      <a:endParaRPr lang="zh-CN" altLang="en-US" sz="900" b="1">
                        <a:solidFill>
                          <a:srgbClr val="000000"/>
                        </a:solidFill>
                        <a:latin typeface="Arial" panose="020B0604020202020204" pitchFamily="34" charset="0"/>
                        <a:ea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r>
                        <a:rPr lang="en-US" sz="900" b="1">
                          <a:solidFill>
                            <a:srgbClr val="000000"/>
                          </a:solidFill>
                          <a:latin typeface="宋体" panose="02010600030101010101" pitchFamily="2" charset="-122"/>
                        </a:rPr>
                        <a:t>9</a:t>
                      </a: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195580">
                <a:tc vMerge="1" gridSpan="7">
                  <a:tcPr>
                    <a:lnL w="6350" cap="flat" cmpd="sng">
                      <a:solidFill>
                        <a:srgbClr val="000000"/>
                      </a:solidFill>
                      <a:prstDash val="solid"/>
                      <a:headEnd type="none" w="med" len="med"/>
                      <a:tailEnd type="none" w="med" len="med"/>
                    </a:lnL>
                    <a:lnB w="6350" cap="flat" cmpd="sng">
                      <a:solidFill>
                        <a:srgbClr val="000000"/>
                      </a:solidFill>
                      <a:prstDash val="solid"/>
                      <a:headEnd type="none" w="med" len="med"/>
                      <a:tailEnd type="none" w="med" len="med"/>
                    </a:lnB>
                  </a:tcPr>
                </a:tc>
                <a:tc vMerge="1" hMerge="1">
                  <a:tcPr>
                    <a:lnB w="6350" cap="flat" cmpd="sng">
                      <a:solidFill>
                        <a:srgbClr val="000000"/>
                      </a:solidFill>
                      <a:prstDash val="solid"/>
                      <a:headEnd type="none" w="med" len="med"/>
                      <a:tailEnd type="none" w="med" len="med"/>
                    </a:lnB>
                  </a:tcPr>
                </a:tc>
                <a:tc vMerge="1" hMerge="1">
                  <a:tcPr>
                    <a:lnB w="6350" cap="flat" cmpd="sng">
                      <a:solidFill>
                        <a:srgbClr val="000000"/>
                      </a:solidFill>
                      <a:prstDash val="solid"/>
                      <a:headEnd type="none" w="med" len="med"/>
                      <a:tailEnd type="none" w="med" len="med"/>
                    </a:lnB>
                  </a:tcPr>
                </a:tc>
                <a:tc vMerge="1" hMerge="1">
                  <a:tcPr>
                    <a:lnB w="6350" cap="flat" cmpd="sng">
                      <a:solidFill>
                        <a:srgbClr val="000000"/>
                      </a:solidFill>
                      <a:prstDash val="solid"/>
                      <a:headEnd type="none" w="med" len="med"/>
                      <a:tailEnd type="none" w="med" len="med"/>
                    </a:lnB>
                  </a:tcPr>
                </a:tc>
                <a:tc vMerge="1" hMerge="1">
                  <a:tcPr>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hMerge="1">
                  <a:tcPr>
                    <a:lnB w="6350" cap="flat" cmpd="sng">
                      <a:solidFill>
                        <a:srgbClr val="000000"/>
                      </a:solidFill>
                      <a:prstDash val="solid"/>
                      <a:headEnd type="none" w="med" len="med"/>
                      <a:tailEnd type="none" w="med" len="med"/>
                    </a:lnB>
                  </a:tcPr>
                </a:tc>
                <a:tc vMerge="1" hMerge="1">
                  <a:tcPr>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gridSpan="4">
                  <a:txBody>
                    <a:bodyPr/>
                    <a:p>
                      <a:pPr indent="0" algn="ctr">
                        <a:buNone/>
                      </a:pPr>
                      <a:r>
                        <a:rPr lang="zh-CN" sz="900" b="1">
                          <a:solidFill>
                            <a:srgbClr val="000000"/>
                          </a:solidFill>
                          <a:latin typeface="Arial" panose="020B0604020202020204" pitchFamily="34" charset="0"/>
                          <a:ea typeface="宋体" panose="02010600030101010101" pitchFamily="2" charset="-122"/>
                        </a:rPr>
                        <a:t>结转下期可用于扣除的留抵退税额</a:t>
                      </a:r>
                      <a:endParaRPr lang="zh-CN" altLang="en-US" sz="900" b="1">
                        <a:solidFill>
                          <a:srgbClr val="000000"/>
                        </a:solidFill>
                        <a:latin typeface="Arial" panose="020B0604020202020204" pitchFamily="34" charset="0"/>
                        <a:ea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r>
                        <a:rPr lang="en-US" sz="900" b="1">
                          <a:solidFill>
                            <a:srgbClr val="000000"/>
                          </a:solidFill>
                          <a:latin typeface="宋体" panose="02010600030101010101" pitchFamily="2" charset="-122"/>
                        </a:rPr>
                        <a:t>10</a:t>
                      </a: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p>
                      <a:pPr indent="0" algn="ctr">
                        <a:buNone/>
                      </a:pPr>
                      <a:endParaRPr lang="en-US" altLang="en-US" sz="9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bl>
          </a:graphicData>
        </a:graphic>
      </p:graphicFrame>
      <p:cxnSp>
        <p:nvCxnSpPr>
          <p:cNvPr id="2" name="直接连接符 1"/>
          <p:cNvCxnSpPr/>
          <p:nvPr/>
        </p:nvCxnSpPr>
        <p:spPr>
          <a:xfrm>
            <a:off x="323850" y="1131385"/>
            <a:ext cx="10452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4787900" y="1131385"/>
            <a:ext cx="1938020" cy="115125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349250" y="3867600"/>
            <a:ext cx="6311265" cy="63627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380" y="1667224"/>
            <a:ext cx="9139240" cy="1813833"/>
            <a:chOff x="170694" y="177982"/>
            <a:chExt cx="3936004" cy="781165"/>
          </a:xfrm>
        </p:grpSpPr>
        <p:sp>
          <p:nvSpPr>
            <p:cNvPr id="44" name="等腰三角形 43"/>
            <p:cNvSpPr/>
            <p:nvPr/>
          </p:nvSpPr>
          <p:spPr>
            <a:xfrm>
              <a:off x="1048541"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2" rIns="68544" bIns="34272" rtlCol="0" anchor="ctr"/>
            <a:lstStyle/>
            <a:p>
              <a:pPr algn="ctr"/>
              <a:endParaRPr lang="zh-CN" altLang="en-US">
                <a:cs typeface="+mn-ea"/>
                <a:sym typeface="+mn-lt"/>
              </a:endParaRPr>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2" rIns="68544" bIns="34272" rtlCol="0" anchor="ctr"/>
            <a:lstStyle/>
            <a:p>
              <a:pPr algn="ctr"/>
              <a:endParaRPr lang="zh-CN" altLang="en-US">
                <a:cs typeface="+mn-ea"/>
                <a:sym typeface="+mn-lt"/>
              </a:endParaRPr>
            </a:p>
          </p:txBody>
        </p:sp>
        <p:sp>
          <p:nvSpPr>
            <p:cNvPr id="46" name="矩形 45"/>
            <p:cNvSpPr/>
            <p:nvPr/>
          </p:nvSpPr>
          <p:spPr>
            <a:xfrm>
              <a:off x="170694" y="261768"/>
              <a:ext cx="3936004"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2" rIns="68544" bIns="34272" rtlCol="0" anchor="ctr"/>
            <a:lstStyle/>
            <a:p>
              <a:pPr algn="ctr"/>
              <a:endParaRPr lang="zh-CN" altLang="en-US">
                <a:cs typeface="+mn-ea"/>
                <a:sym typeface="+mn-lt"/>
              </a:endParaRPr>
            </a:p>
          </p:txBody>
        </p:sp>
        <p:sp>
          <p:nvSpPr>
            <p:cNvPr id="47" name="平行四边形 46"/>
            <p:cNvSpPr/>
            <p:nvPr/>
          </p:nvSpPr>
          <p:spPr>
            <a:xfrm>
              <a:off x="191643"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2" rIns="68544" bIns="34272" rtlCol="0" anchor="ctr"/>
            <a:lstStyle/>
            <a:p>
              <a:pPr algn="ctr"/>
              <a:endParaRPr lang="zh-CN" altLang="en-US">
                <a:cs typeface="+mn-ea"/>
                <a:sym typeface="+mn-lt"/>
              </a:endParaRPr>
            </a:p>
          </p:txBody>
        </p:sp>
        <p:sp>
          <p:nvSpPr>
            <p:cNvPr id="48" name="文本框 6"/>
            <p:cNvSpPr txBox="1"/>
            <p:nvPr/>
          </p:nvSpPr>
          <p:spPr>
            <a:xfrm>
              <a:off x="511437" y="261765"/>
              <a:ext cx="569115" cy="466277"/>
            </a:xfrm>
            <a:prstGeom prst="rect">
              <a:avLst/>
            </a:prstGeom>
            <a:noFill/>
          </p:spPr>
          <p:txBody>
            <a:bodyPr wrap="square" lIns="68544" tIns="34272" rIns="68544" bIns="34272" rtlCol="0">
              <a:spAutoFit/>
            </a:bodyPr>
            <a:lstStyle/>
            <a:p>
              <a:r>
                <a:rPr lang="en-US" altLang="zh-CN" sz="6595" dirty="0">
                  <a:solidFill>
                    <a:schemeClr val="bg1">
                      <a:lumMod val="95000"/>
                    </a:schemeClr>
                  </a:solidFill>
                  <a:cs typeface="+mn-ea"/>
                  <a:sym typeface="+mn-lt"/>
                </a:rPr>
                <a:t>01</a:t>
              </a:r>
              <a:endParaRPr lang="en-US" altLang="zh-CN" sz="6595" dirty="0">
                <a:solidFill>
                  <a:schemeClr val="bg1">
                    <a:lumMod val="95000"/>
                  </a:schemeClr>
                </a:solidFill>
                <a:cs typeface="+mn-ea"/>
                <a:sym typeface="+mn-lt"/>
              </a:endParaRPr>
            </a:p>
          </p:txBody>
        </p:sp>
      </p:grpSp>
      <p:sp>
        <p:nvSpPr>
          <p:cNvPr id="49" name="TextBox 48"/>
          <p:cNvSpPr txBox="1"/>
          <p:nvPr/>
        </p:nvSpPr>
        <p:spPr>
          <a:xfrm>
            <a:off x="2457123" y="2292178"/>
            <a:ext cx="5981918" cy="497840"/>
          </a:xfrm>
          <a:prstGeom prst="rect">
            <a:avLst/>
          </a:prstGeom>
          <a:noFill/>
        </p:spPr>
        <p:txBody>
          <a:bodyPr wrap="square" lIns="68548" tIns="34272" rIns="68548" bIns="34272" rtlCol="0">
            <a:spAutoFit/>
          </a:bodyPr>
          <a:lstStyle/>
          <a:p>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财产行为税合并申报操作</a:t>
            </a:r>
            <a:endPar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7" name="组合 6"/>
          <p:cNvGrpSpPr/>
          <p:nvPr/>
        </p:nvGrpSpPr>
        <p:grpSpPr>
          <a:xfrm>
            <a:off x="5365699" y="1275813"/>
            <a:ext cx="431823" cy="432609"/>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00">
                <a:solidFill>
                  <a:srgbClr val="FFFFFF"/>
                </a:solidFill>
                <a:latin typeface="+mn-lt"/>
                <a:ea typeface="+mn-ea"/>
                <a:cs typeface="+mn-ea"/>
                <a:sym typeface="+mn-lt"/>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72" tIns="17136" rIns="34272" bIns="17136" anchor="ctr"/>
            <a:lstStyle/>
            <a:p>
              <a:endParaRPr lang="en-US">
                <a:cs typeface="+mn-ea"/>
                <a:sym typeface="+mn-lt"/>
              </a:endParaRPr>
            </a:p>
          </p:txBody>
        </p:sp>
      </p:grpSp>
      <p:grpSp>
        <p:nvGrpSpPr>
          <p:cNvPr id="6" name="组合 5"/>
          <p:cNvGrpSpPr/>
          <p:nvPr/>
        </p:nvGrpSpPr>
        <p:grpSpPr>
          <a:xfrm>
            <a:off x="4070229" y="1276205"/>
            <a:ext cx="431823" cy="431823"/>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00">
                <a:solidFill>
                  <a:srgbClr val="FFFFFF"/>
                </a:solidFill>
                <a:latin typeface="+mn-lt"/>
                <a:ea typeface="+mn-ea"/>
                <a:cs typeface="+mn-ea"/>
                <a:sym typeface="+mn-lt"/>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72" tIns="17136" rIns="34272" bIns="17136" anchor="ctr"/>
            <a:lstStyle/>
            <a:p>
              <a:endParaRPr lang="en-US">
                <a:cs typeface="+mn-ea"/>
                <a:sym typeface="+mn-lt"/>
              </a:endParaRPr>
            </a:p>
          </p:txBody>
        </p:sp>
      </p:grpSp>
      <p:grpSp>
        <p:nvGrpSpPr>
          <p:cNvPr id="9" name="组合 8"/>
          <p:cNvGrpSpPr/>
          <p:nvPr/>
        </p:nvGrpSpPr>
        <p:grpSpPr>
          <a:xfrm>
            <a:off x="4717964" y="1275813"/>
            <a:ext cx="432608" cy="432609"/>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00">
                <a:solidFill>
                  <a:srgbClr val="FFFFFF"/>
                </a:solidFill>
                <a:latin typeface="+mn-lt"/>
                <a:ea typeface="+mn-ea"/>
                <a:cs typeface="+mn-ea"/>
                <a:sym typeface="+mn-lt"/>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72" tIns="17136" rIns="34272" bIns="17136" anchor="ctr"/>
            <a:lstStyle/>
            <a:p>
              <a:endParaRPr lang="en-US">
                <a:cs typeface="+mn-ea"/>
                <a:sym typeface="+mn-lt"/>
              </a:endParaRPr>
            </a:p>
          </p:txBody>
        </p:sp>
      </p:grpSp>
      <p:grpSp>
        <p:nvGrpSpPr>
          <p:cNvPr id="4" name="组合 3"/>
          <p:cNvGrpSpPr/>
          <p:nvPr/>
        </p:nvGrpSpPr>
        <p:grpSpPr>
          <a:xfrm>
            <a:off x="2774760" y="1275813"/>
            <a:ext cx="432608" cy="432609"/>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00">
                <a:solidFill>
                  <a:srgbClr val="FFFFFF"/>
                </a:solidFill>
                <a:latin typeface="+mn-lt"/>
                <a:ea typeface="+mn-ea"/>
                <a:cs typeface="+mn-ea"/>
                <a:sym typeface="+mn-lt"/>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72" tIns="17136" rIns="34272" bIns="17136" anchor="ctr"/>
            <a:lstStyle/>
            <a:p>
              <a:endParaRPr lang="en-US">
                <a:cs typeface="+mn-ea"/>
                <a:sym typeface="+mn-lt"/>
              </a:endParaRPr>
            </a:p>
          </p:txBody>
        </p:sp>
      </p:grpSp>
      <p:grpSp>
        <p:nvGrpSpPr>
          <p:cNvPr id="5" name="组合 4"/>
          <p:cNvGrpSpPr/>
          <p:nvPr/>
        </p:nvGrpSpPr>
        <p:grpSpPr>
          <a:xfrm>
            <a:off x="3422495" y="1275813"/>
            <a:ext cx="432608" cy="432609"/>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00">
                <a:solidFill>
                  <a:srgbClr val="FFFFFF"/>
                </a:solidFill>
                <a:latin typeface="+mn-lt"/>
                <a:ea typeface="+mn-ea"/>
                <a:cs typeface="+mn-ea"/>
                <a:sym typeface="+mn-lt"/>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72" tIns="17136" rIns="34272" bIns="17136" anchor="ctr"/>
            <a:lstStyle/>
            <a:p>
              <a:endParaRPr lang="en-US">
                <a:cs typeface="+mn-ea"/>
                <a:sym typeface="+mn-lt"/>
              </a:endParaRPr>
            </a:p>
          </p:txBody>
        </p:sp>
      </p:grpSp>
      <p:pic>
        <p:nvPicPr>
          <p:cNvPr id="3" name="图片 2" descr="新logo图片"/>
          <p:cNvPicPr>
            <a:picLocks noChangeAspect="1"/>
          </p:cNvPicPr>
          <p:nvPr/>
        </p:nvPicPr>
        <p:blipFill>
          <a:blip r:embed="rId1"/>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2"/>
          <a:stretch>
            <a:fillRect/>
          </a:stretch>
        </p:blipFill>
        <p:spPr>
          <a:xfrm>
            <a:off x="0" y="0"/>
            <a:ext cx="502285" cy="438150"/>
          </a:xfrm>
          <a:prstGeom prst="rect">
            <a:avLst/>
          </a:prstGeom>
        </p:spPr>
      </p:pic>
      <p:sp>
        <p:nvSpPr>
          <p:cNvPr id="12" name="文本框 11"/>
          <p:cNvSpPr txBox="1"/>
          <p:nvPr/>
        </p:nvSpPr>
        <p:spPr>
          <a:xfrm>
            <a:off x="502285" y="62865"/>
            <a:ext cx="3735070" cy="349250"/>
          </a:xfrm>
          <a:prstGeom prst="rect">
            <a:avLst/>
          </a:prstGeom>
          <a:noFill/>
        </p:spPr>
        <p:txBody>
          <a:bodyPr wrap="square" rtlCol="0">
            <a:spAutoFit/>
          </a:bodyPr>
          <a:p>
            <a:pPr>
              <a:lnSpc>
                <a:spcPct val="120000"/>
              </a:lnSpc>
            </a:pPr>
            <a:r>
              <a:rPr lang="zh-CN" altLang="zh-CN" sz="1400" dirty="0" smtClean="0">
                <a:solidFill>
                  <a:schemeClr val="tx1"/>
                </a:solidFill>
                <a:latin typeface="微软雅黑" panose="020B0503020204020204" pitchFamily="34" charset="-122"/>
                <a:ea typeface="微软雅黑" panose="020B0503020204020204" pitchFamily="34" charset="-122"/>
              </a:rPr>
              <a:t>国家税务总局晋中市榆次区税务局</a:t>
            </a:r>
            <a:endParaRPr lang="zh-CN" altLang="zh-CN" sz="1400" dirty="0" smtClean="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2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4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6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80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475"/>
            <a:ext cx="353187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一般纳税人申报表变化</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611505" y="1347920"/>
            <a:ext cx="7576820" cy="2584450"/>
          </a:xfrm>
          <a:prstGeom prst="rect">
            <a:avLst/>
          </a:prstGeom>
          <a:noFill/>
          <a:ln>
            <a:solidFill>
              <a:schemeClr val="accent1"/>
            </a:solidFill>
          </a:ln>
        </p:spPr>
        <p:txBody>
          <a:bodyPr wrap="square" rtlCol="0" anchor="t">
            <a:spAutoFit/>
          </a:bodyPr>
          <a:p>
            <a:pPr fontAlgn="auto">
              <a:lnSpc>
                <a:spcPct val="150000"/>
              </a:lnSpc>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财政部 国家税务总局关于生产企业出口货物实行免抵退税办法后有关城市维护建设税教育费附加政策的通知</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fontAlgn="auto">
              <a:lnSpc>
                <a:spcPct val="150000"/>
              </a:lnSpc>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财税[2005]25号    </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ct val="150000"/>
              </a:lnSpc>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　　一、经国家税务局正式审核批准的</a:t>
            </a:r>
            <a:r>
              <a:rPr lang="zh-CN" altLang="en-US" b="1" dirty="0" smtClean="0">
                <a:solidFill>
                  <a:srgbClr val="FF0000"/>
                </a:solidFill>
                <a:latin typeface="微软雅黑" panose="020B0503020204020204" pitchFamily="34" charset="-122"/>
                <a:ea typeface="微软雅黑" panose="020B0503020204020204" pitchFamily="34" charset="-122"/>
              </a:rPr>
              <a:t>当期免抵的增值税税额应纳入城市维护建设税和教育费附加的计征范围</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分别按规定的税(费)率</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征收城市维护建设税和教育费附加。</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图片 1" descr="新logo图片"/>
          <p:cNvPicPr>
            <a:picLocks noChangeAspect="1"/>
          </p:cNvPicPr>
          <p:nvPr/>
        </p:nvPicPr>
        <p:blipFill>
          <a:blip r:embed="rId1"/>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2"/>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475"/>
            <a:ext cx="353187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一般纳税人申报表变化</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899795" y="4300035"/>
            <a:ext cx="6532880" cy="829945"/>
          </a:xfrm>
          <a:prstGeom prst="rect">
            <a:avLst/>
          </a:prstGeom>
          <a:noFill/>
          <a:ln w="12700" cmpd="sng">
            <a:noFill/>
            <a:prstDash val="solid"/>
          </a:ln>
        </p:spPr>
        <p:txBody>
          <a:bodyPr wrap="square" rtlCol="0" anchor="t">
            <a:spAutoFit/>
          </a:bodyPr>
          <a:p>
            <a:pPr algn="l" fontAlgn="auto">
              <a:lnSpc>
                <a:spcPct val="150000"/>
              </a:lnSpc>
            </a:pP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城市维护建设税、教育费附加、地方教育附加的计税依据是</a:t>
            </a:r>
            <a:r>
              <a:rPr lang="zh-CN" altLang="en-US" sz="1600" b="1" dirty="0" smtClean="0">
                <a:solidFill>
                  <a:srgbClr val="FF0000"/>
                </a:solidFill>
                <a:latin typeface="微软雅黑" panose="020B0503020204020204" pitchFamily="34" charset="-122"/>
                <a:ea typeface="微软雅黑" panose="020B0503020204020204" pitchFamily="34" charset="-122"/>
              </a:rPr>
              <a:t>享受上述税收优惠政策前的</a:t>
            </a: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增值税应纳税额。</a:t>
            </a:r>
            <a:endPar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3" name="表格 2"/>
          <p:cNvGraphicFramePr/>
          <p:nvPr>
            <p:custDataLst>
              <p:tags r:id="rId1"/>
            </p:custDataLst>
          </p:nvPr>
        </p:nvGraphicFramePr>
        <p:xfrm>
          <a:off x="755650" y="580205"/>
          <a:ext cx="6957695" cy="3721100"/>
        </p:xfrm>
        <a:graphic>
          <a:graphicData uri="http://schemas.openxmlformats.org/drawingml/2006/table">
            <a:tbl>
              <a:tblPr firstRow="1" bandRow="1">
                <a:tableStyleId>{5C22544A-7EE6-4342-B048-85BDC9FD1C3A}</a:tableStyleId>
              </a:tblPr>
              <a:tblGrid>
                <a:gridCol w="845820"/>
                <a:gridCol w="4356735"/>
                <a:gridCol w="1755140"/>
              </a:tblGrid>
              <a:tr h="341630">
                <a:tc>
                  <a:txBody>
                    <a:bodyPr/>
                    <a:p>
                      <a:pPr algn="ctr">
                        <a:buNone/>
                      </a:pPr>
                      <a:r>
                        <a:rPr lang="zh-CN" altLang="en-US" sz="1200"/>
                        <a:t>优惠类型</a:t>
                      </a:r>
                      <a:endParaRPr lang="zh-CN" altLang="en-US" sz="1200"/>
                    </a:p>
                  </a:txBody>
                  <a:tcPr/>
                </a:tc>
                <a:tc>
                  <a:txBody>
                    <a:bodyPr/>
                    <a:p>
                      <a:pPr algn="ctr">
                        <a:buNone/>
                      </a:pPr>
                      <a:r>
                        <a:rPr lang="en-US" altLang="zh-CN" sz="1200"/>
                        <a:t> </a:t>
                      </a:r>
                      <a:r>
                        <a:rPr lang="zh-CN" altLang="en-US" sz="1200"/>
                        <a:t>优惠内容</a:t>
                      </a:r>
                      <a:endParaRPr lang="zh-CN" altLang="en-US" sz="1200"/>
                    </a:p>
                  </a:txBody>
                  <a:tcPr/>
                </a:tc>
                <a:tc>
                  <a:txBody>
                    <a:bodyPr/>
                    <a:p>
                      <a:pPr algn="ctr">
                        <a:buNone/>
                      </a:pPr>
                      <a:r>
                        <a:rPr lang="en-US" altLang="zh-CN" sz="1200"/>
                        <a:t>  </a:t>
                      </a:r>
                      <a:r>
                        <a:rPr lang="zh-CN" altLang="en-US" sz="1200"/>
                        <a:t>政策依据</a:t>
                      </a:r>
                      <a:endParaRPr lang="zh-CN" altLang="en-US" sz="1200"/>
                    </a:p>
                  </a:txBody>
                  <a:tcPr/>
                </a:tc>
              </a:tr>
              <a:tr h="1161415">
                <a:tc>
                  <a:txBody>
                    <a:bodyPr/>
                    <a:p>
                      <a:pPr>
                        <a:buNone/>
                      </a:pPr>
                      <a:r>
                        <a:rPr lang="zh-CN" altLang="en-US" sz="1000"/>
                        <a:t>退役士兵创业就业</a:t>
                      </a:r>
                      <a:endParaRPr lang="zh-CN" altLang="en-US" sz="1000"/>
                    </a:p>
                  </a:txBody>
                  <a:tcPr/>
                </a:tc>
                <a:tc>
                  <a:txBody>
                    <a:bodyPr/>
                    <a:p>
                      <a:pPr>
                        <a:buNone/>
                      </a:pPr>
                      <a:r>
                        <a:rPr lang="zh-CN" altLang="en-US" sz="1000"/>
                        <a:t>自主就业退役士兵从事个体经营的，自办理个体工商户登记当月起，在3年(36个月，下同)内按每户每年12000元为限额</a:t>
                      </a:r>
                      <a:r>
                        <a:rPr lang="zh-CN" altLang="en-US" sz="1000">
                          <a:solidFill>
                            <a:srgbClr val="FF0000"/>
                          </a:solidFill>
                        </a:rPr>
                        <a:t>依次扣减其当年实际应缴纳的增值税、城市维护建设税、教育费附加、地方教育附加和个人所得税</a:t>
                      </a:r>
                      <a:r>
                        <a:rPr lang="zh-CN" altLang="en-US" sz="1000"/>
                        <a:t>。</a:t>
                      </a:r>
                      <a:endParaRPr lang="zh-CN" altLang="en-US" sz="1000"/>
                    </a:p>
                    <a:p>
                      <a:pPr>
                        <a:buNone/>
                      </a:pPr>
                      <a:r>
                        <a:rPr lang="zh-CN" altLang="en-US" sz="1000"/>
                        <a:t>企业招用自主就业退役士兵，与其签订1年以上期限劳动合同并依法缴纳社会保险费的，自签订劳动合同并缴纳社会保险当月起，在3年内按实际招用人数予以定额</a:t>
                      </a:r>
                      <a:r>
                        <a:rPr lang="zh-CN" altLang="en-US" sz="1000">
                          <a:solidFill>
                            <a:srgbClr val="FF0000"/>
                          </a:solidFill>
                        </a:rPr>
                        <a:t>依次扣减增值税、城市维护建设税、教育费附加、地方教育附加和企业所得税</a:t>
                      </a:r>
                      <a:r>
                        <a:rPr lang="zh-CN" altLang="en-US" sz="1000"/>
                        <a:t>优惠。</a:t>
                      </a:r>
                      <a:endParaRPr lang="zh-CN" altLang="en-US" sz="1000"/>
                    </a:p>
                  </a:txBody>
                  <a:tcPr/>
                </a:tc>
                <a:tc>
                  <a:txBody>
                    <a:bodyPr/>
                    <a:p>
                      <a:pPr>
                        <a:buNone/>
                      </a:pPr>
                      <a:r>
                        <a:rPr lang="zh-CN" altLang="en-US" sz="1000"/>
                        <a:t>财政部 税务总局 退役军人部关于进一步扶持自主就业退役士兵创业就业有关税收政策的通知财税[2019]21号</a:t>
                      </a:r>
                      <a:endParaRPr lang="zh-CN" altLang="en-US" sz="1000"/>
                    </a:p>
                    <a:p>
                      <a:pPr>
                        <a:buNone/>
                      </a:pPr>
                      <a:r>
                        <a:rPr lang="zh-CN" altLang="en-US" sz="1000">
                          <a:solidFill>
                            <a:srgbClr val="FF0000"/>
                          </a:solidFill>
                          <a:sym typeface="+mn-ea"/>
                        </a:rPr>
                        <a:t>优惠至</a:t>
                      </a:r>
                      <a:r>
                        <a:rPr lang="en-US" altLang="zh-CN" sz="1000">
                          <a:solidFill>
                            <a:srgbClr val="FF0000"/>
                          </a:solidFill>
                          <a:sym typeface="+mn-ea"/>
                        </a:rPr>
                        <a:t>2021</a:t>
                      </a:r>
                      <a:r>
                        <a:rPr lang="zh-CN" altLang="en-US" sz="1000">
                          <a:solidFill>
                            <a:srgbClr val="FF0000"/>
                          </a:solidFill>
                          <a:sym typeface="+mn-ea"/>
                        </a:rPr>
                        <a:t>年</a:t>
                      </a:r>
                      <a:r>
                        <a:rPr lang="en-US" altLang="zh-CN" sz="1000">
                          <a:solidFill>
                            <a:srgbClr val="FF0000"/>
                          </a:solidFill>
                          <a:sym typeface="+mn-ea"/>
                        </a:rPr>
                        <a:t>12</a:t>
                      </a:r>
                      <a:r>
                        <a:rPr lang="zh-CN" altLang="en-US" sz="1000">
                          <a:solidFill>
                            <a:srgbClr val="FF0000"/>
                          </a:solidFill>
                          <a:sym typeface="+mn-ea"/>
                        </a:rPr>
                        <a:t>月</a:t>
                      </a:r>
                      <a:r>
                        <a:rPr lang="en-US" altLang="zh-CN" sz="1000">
                          <a:solidFill>
                            <a:srgbClr val="FF0000"/>
                          </a:solidFill>
                          <a:sym typeface="+mn-ea"/>
                        </a:rPr>
                        <a:t>31</a:t>
                      </a:r>
                      <a:r>
                        <a:rPr lang="zh-CN" altLang="en-US" sz="1000">
                          <a:solidFill>
                            <a:srgbClr val="FF0000"/>
                          </a:solidFill>
                          <a:sym typeface="+mn-ea"/>
                        </a:rPr>
                        <a:t>日</a:t>
                      </a:r>
                      <a:endParaRPr lang="zh-CN" altLang="en-US" sz="1000">
                        <a:solidFill>
                          <a:srgbClr val="FF0000"/>
                        </a:solidFill>
                      </a:endParaRPr>
                    </a:p>
                    <a:p>
                      <a:pPr>
                        <a:buNone/>
                      </a:pPr>
                      <a:endParaRPr lang="zh-CN" altLang="en-US" sz="1000">
                        <a:solidFill>
                          <a:srgbClr val="FF0000"/>
                        </a:solidFill>
                      </a:endParaRPr>
                    </a:p>
                  </a:txBody>
                  <a:tcPr/>
                </a:tc>
              </a:tr>
              <a:tr h="1008380">
                <a:tc>
                  <a:txBody>
                    <a:bodyPr/>
                    <a:p>
                      <a:pPr>
                        <a:buNone/>
                      </a:pPr>
                      <a:r>
                        <a:rPr lang="zh-CN" altLang="en-US" sz="1000"/>
                        <a:t>重点群体创业就业</a:t>
                      </a:r>
                      <a:endParaRPr lang="zh-CN" altLang="en-US" sz="1000"/>
                    </a:p>
                  </a:txBody>
                  <a:tcPr/>
                </a:tc>
                <a:tc>
                  <a:txBody>
                    <a:bodyPr/>
                    <a:p>
                      <a:pPr>
                        <a:buNone/>
                      </a:pPr>
                      <a:r>
                        <a:rPr lang="zh-CN" altLang="en-US" sz="1000"/>
                        <a:t>建档立卡贫困人口、持《就业创业证》（注明“自主创业税收政策”或“毕业年度内自主创业税收政策”）或《就业失业登记证》（注明“自主创业税收政策”）的人员，从事个体经营的，自办理个体工商户登记当月起，在3年（36个月，下同）内按每户每年12000元为限额</a:t>
                      </a:r>
                      <a:r>
                        <a:rPr lang="zh-CN" altLang="en-US" sz="1000">
                          <a:solidFill>
                            <a:srgbClr val="FF0000"/>
                          </a:solidFill>
                        </a:rPr>
                        <a:t>依次扣减其当年实际应缴纳的增值税、城市维护建设税、教育费附加、地方教育附加和个人所得税</a:t>
                      </a:r>
                      <a:endParaRPr lang="zh-CN" altLang="en-US" sz="1000">
                        <a:solidFill>
                          <a:srgbClr val="FF0000"/>
                        </a:solidFill>
                      </a:endParaRPr>
                    </a:p>
                  </a:txBody>
                  <a:tcPr/>
                </a:tc>
                <a:tc>
                  <a:txBody>
                    <a:bodyPr/>
                    <a:p>
                      <a:pPr>
                        <a:buNone/>
                      </a:pPr>
                      <a:r>
                        <a:rPr lang="zh-CN" altLang="en-US" sz="1000"/>
                        <a:t>财政部 税务总局关于进一步支持和促进重点群体创业就业有关税收政策的通知财税[2019]22号    </a:t>
                      </a:r>
                      <a:endParaRPr lang="zh-CN" altLang="en-US" sz="1000"/>
                    </a:p>
                    <a:p>
                      <a:pPr>
                        <a:buNone/>
                      </a:pPr>
                      <a:r>
                        <a:rPr lang="zh-CN" altLang="en-US" sz="1000">
                          <a:solidFill>
                            <a:srgbClr val="FF0000"/>
                          </a:solidFill>
                        </a:rPr>
                        <a:t>优惠至</a:t>
                      </a:r>
                      <a:r>
                        <a:rPr lang="en-US" altLang="zh-CN" sz="1000">
                          <a:solidFill>
                            <a:srgbClr val="FF0000"/>
                          </a:solidFill>
                        </a:rPr>
                        <a:t>2025</a:t>
                      </a:r>
                      <a:r>
                        <a:rPr lang="zh-CN" altLang="en-US" sz="1000">
                          <a:solidFill>
                            <a:srgbClr val="FF0000"/>
                          </a:solidFill>
                        </a:rPr>
                        <a:t>年</a:t>
                      </a:r>
                      <a:r>
                        <a:rPr lang="en-US" altLang="zh-CN" sz="1000">
                          <a:solidFill>
                            <a:srgbClr val="FF0000"/>
                          </a:solidFill>
                        </a:rPr>
                        <a:t>12</a:t>
                      </a:r>
                      <a:r>
                        <a:rPr lang="zh-CN" altLang="en-US" sz="1000">
                          <a:solidFill>
                            <a:srgbClr val="FF0000"/>
                          </a:solidFill>
                        </a:rPr>
                        <a:t>月</a:t>
                      </a:r>
                      <a:r>
                        <a:rPr lang="en-US" altLang="zh-CN" sz="1000">
                          <a:solidFill>
                            <a:srgbClr val="FF0000"/>
                          </a:solidFill>
                        </a:rPr>
                        <a:t>31</a:t>
                      </a:r>
                      <a:r>
                        <a:rPr lang="zh-CN" altLang="en-US" sz="1000">
                          <a:solidFill>
                            <a:srgbClr val="FF0000"/>
                          </a:solidFill>
                        </a:rPr>
                        <a:t>日</a:t>
                      </a:r>
                      <a:endParaRPr lang="zh-CN" altLang="en-US" sz="1000">
                        <a:solidFill>
                          <a:srgbClr val="FF0000"/>
                        </a:solidFill>
                      </a:endParaRPr>
                    </a:p>
                  </a:txBody>
                  <a:tcPr/>
                </a:tc>
              </a:tr>
              <a:tr h="1209675">
                <a:tc>
                  <a:txBody>
                    <a:bodyPr/>
                    <a:p>
                      <a:pPr>
                        <a:buNone/>
                      </a:pPr>
                      <a:r>
                        <a:rPr lang="zh-CN" altLang="en-US" sz="1000"/>
                        <a:t>招用贫困人口、失业人员</a:t>
                      </a:r>
                      <a:endParaRPr lang="zh-CN" altLang="en-US" sz="1000"/>
                    </a:p>
                  </a:txBody>
                  <a:tcPr/>
                </a:tc>
                <a:tc>
                  <a:txBody>
                    <a:bodyPr/>
                    <a:p>
                      <a:pPr>
                        <a:buNone/>
                      </a:pPr>
                      <a:r>
                        <a:rPr lang="zh-CN" altLang="en-US" sz="1000">
                          <a:sym typeface="+mn-ea"/>
                        </a:rPr>
                        <a:t>企业招用建档立卡贫困人口，以及在人力资源社会保障部门公共就业服务机构登记失业半年以上且持《就业创业证》或《就业失业登记证》（注明“企业吸纳税收政策”）的人员，与其签订1年以上期限劳动合同并依法缴纳社会保险费的，自签订劳动合同并缴纳社会保险当月起，在3年内按实际招用人数予以定额</a:t>
                      </a:r>
                      <a:r>
                        <a:rPr lang="zh-CN" altLang="en-US" sz="1000">
                          <a:solidFill>
                            <a:srgbClr val="FF0000"/>
                          </a:solidFill>
                          <a:sym typeface="+mn-ea"/>
                        </a:rPr>
                        <a:t>依次扣减增值税、城市维护建设税、教育费附加、地方教育附加和企业所得税优惠</a:t>
                      </a:r>
                      <a:r>
                        <a:rPr lang="zh-CN" altLang="en-US" sz="1000">
                          <a:sym typeface="+mn-ea"/>
                        </a:rPr>
                        <a:t>。定额标准为每人每年6000元</a:t>
                      </a:r>
                      <a:endParaRPr lang="zh-CN" altLang="en-US" sz="1000">
                        <a:sym typeface="+mn-ea"/>
                      </a:endParaRPr>
                    </a:p>
                  </a:txBody>
                  <a:tcPr/>
                </a:tc>
                <a:tc>
                  <a:txBody>
                    <a:bodyPr/>
                    <a:p>
                      <a:pPr>
                        <a:buNone/>
                      </a:pPr>
                      <a:r>
                        <a:rPr lang="zh-CN" altLang="en-US" sz="1000">
                          <a:sym typeface="+mn-ea"/>
                        </a:rPr>
                        <a:t>财政部 税务总局关于进一步支持和促进重点群体创业就业有关税收政策的通知财税[2019]22号  </a:t>
                      </a:r>
                      <a:endParaRPr lang="zh-CN" altLang="en-US" sz="1000">
                        <a:sym typeface="+mn-ea"/>
                      </a:endParaRPr>
                    </a:p>
                    <a:p>
                      <a:pPr>
                        <a:buNone/>
                      </a:pPr>
                      <a:endParaRPr lang="zh-CN" altLang="en-US" sz="1000"/>
                    </a:p>
                    <a:p>
                      <a:pPr>
                        <a:buNone/>
                      </a:pPr>
                      <a:r>
                        <a:rPr lang="zh-CN" altLang="en-US" sz="1000">
                          <a:solidFill>
                            <a:srgbClr val="FF0000"/>
                          </a:solidFill>
                          <a:sym typeface="+mn-ea"/>
                        </a:rPr>
                        <a:t>优惠至</a:t>
                      </a:r>
                      <a:r>
                        <a:rPr lang="en-US" altLang="zh-CN" sz="1000">
                          <a:solidFill>
                            <a:srgbClr val="FF0000"/>
                          </a:solidFill>
                          <a:sym typeface="+mn-ea"/>
                        </a:rPr>
                        <a:t>2025</a:t>
                      </a:r>
                      <a:r>
                        <a:rPr lang="zh-CN" altLang="en-US" sz="1000">
                          <a:solidFill>
                            <a:srgbClr val="FF0000"/>
                          </a:solidFill>
                          <a:sym typeface="+mn-ea"/>
                        </a:rPr>
                        <a:t>年</a:t>
                      </a:r>
                      <a:r>
                        <a:rPr lang="en-US" altLang="zh-CN" sz="1000">
                          <a:solidFill>
                            <a:srgbClr val="FF0000"/>
                          </a:solidFill>
                          <a:sym typeface="+mn-ea"/>
                        </a:rPr>
                        <a:t>12</a:t>
                      </a:r>
                      <a:r>
                        <a:rPr lang="zh-CN" altLang="en-US" sz="1000">
                          <a:solidFill>
                            <a:srgbClr val="FF0000"/>
                          </a:solidFill>
                          <a:sym typeface="+mn-ea"/>
                        </a:rPr>
                        <a:t>月</a:t>
                      </a:r>
                      <a:r>
                        <a:rPr lang="en-US" altLang="zh-CN" sz="1000">
                          <a:solidFill>
                            <a:srgbClr val="FF0000"/>
                          </a:solidFill>
                          <a:sym typeface="+mn-ea"/>
                        </a:rPr>
                        <a:t>31</a:t>
                      </a:r>
                      <a:r>
                        <a:rPr lang="zh-CN" altLang="en-US" sz="1000">
                          <a:solidFill>
                            <a:srgbClr val="FF0000"/>
                          </a:solidFill>
                          <a:sym typeface="+mn-ea"/>
                        </a:rPr>
                        <a:t>日</a:t>
                      </a:r>
                      <a:endParaRPr lang="zh-CN" altLang="en-US" sz="1000">
                        <a:solidFill>
                          <a:srgbClr val="FF0000"/>
                        </a:solidFill>
                      </a:endParaRPr>
                    </a:p>
                    <a:p>
                      <a:pPr>
                        <a:buNone/>
                      </a:pPr>
                      <a:endParaRPr lang="zh-CN" altLang="en-US" sz="1000">
                        <a:solidFill>
                          <a:srgbClr val="FF0000"/>
                        </a:solidFill>
                      </a:endParaRPr>
                    </a:p>
                  </a:txBody>
                  <a:tcPr/>
                </a:tc>
              </a:tr>
            </a:tbl>
          </a:graphicData>
        </a:graphic>
      </p:graphicFrame>
      <p:pic>
        <p:nvPicPr>
          <p:cNvPr id="5" name="图片 4"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475"/>
            <a:ext cx="353187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一般纳税人申报表变化</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1331595" y="843730"/>
            <a:ext cx="6184265" cy="3830955"/>
          </a:xfrm>
          <a:prstGeom prst="rect">
            <a:avLst/>
          </a:prstGeom>
          <a:noFill/>
          <a:ln w="12700" cmpd="sng">
            <a:solidFill>
              <a:schemeClr val="accent1">
                <a:shade val="50000"/>
              </a:schemeClr>
            </a:solidFill>
            <a:prstDash val="solid"/>
          </a:ln>
        </p:spPr>
        <p:txBody>
          <a:bodyPr wrap="square" rtlCol="0" anchor="t">
            <a:spAutoFit/>
          </a:bodyPr>
          <a:p>
            <a:pPr algn="ctr" fontAlgn="auto">
              <a:lnSpc>
                <a:spcPct val="150000"/>
              </a:lnSpc>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关于增值税期末留抵退税有关城市维护建设税教育费附加和地方教育附加政策的通知</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fontAlgn="auto">
              <a:lnSpc>
                <a:spcPct val="150000"/>
              </a:lnSpc>
            </a:pPr>
            <a:r>
              <a:rPr lang="zh-CN" altLang="en-US" b="1" dirty="0" smtClean="0">
                <a:solidFill>
                  <a:srgbClr val="FF0000"/>
                </a:solidFill>
                <a:latin typeface="微软雅黑" panose="020B0503020204020204" pitchFamily="34" charset="-122"/>
                <a:ea typeface="微软雅黑" panose="020B0503020204020204" pitchFamily="34" charset="-122"/>
              </a:rPr>
              <a:t>财税[2018]80号 </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l" fontAlgn="auto">
              <a:lnSpc>
                <a:spcPct val="150000"/>
              </a:lnSpc>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　　对实行增值税期末留抵退税的纳税人，允许其从城市维护建设税、教育费附加和地方教育附加的计税（征）依据中扣除退还的增值税税额。</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l" fontAlgn="auto">
              <a:lnSpc>
                <a:spcPct val="150000"/>
              </a:lnSpc>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b="1" dirty="0" smtClean="0">
                <a:solidFill>
                  <a:srgbClr val="FF0000"/>
                </a:solidFill>
                <a:latin typeface="微软雅黑" panose="020B0503020204020204" pitchFamily="34" charset="-122"/>
                <a:ea typeface="微软雅黑" panose="020B0503020204020204" pitchFamily="34" charset="-122"/>
              </a:rPr>
              <a:t>举例：</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甲公司符合留底退税条件，</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月份申请退税</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30</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万元，</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7</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月申报缴纳增值税</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20</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万元。</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l" fontAlgn="auto">
              <a:lnSpc>
                <a:spcPct val="150000"/>
              </a:lnSpc>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4" name="图片 3" descr="新logo图片"/>
          <p:cNvPicPr>
            <a:picLocks noChangeAspect="1"/>
          </p:cNvPicPr>
          <p:nvPr/>
        </p:nvPicPr>
        <p:blipFill>
          <a:blip r:embed="rId1"/>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2"/>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475"/>
            <a:ext cx="353187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一般纳税人申报表变化</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1187450" y="771975"/>
            <a:ext cx="6466205" cy="3830955"/>
          </a:xfrm>
          <a:prstGeom prst="rect">
            <a:avLst/>
          </a:prstGeom>
          <a:noFill/>
          <a:ln w="12700" cmpd="sng">
            <a:solidFill>
              <a:schemeClr val="accent1">
                <a:shade val="50000"/>
              </a:schemeClr>
            </a:solidFill>
            <a:prstDash val="solid"/>
          </a:ln>
        </p:spPr>
        <p:txBody>
          <a:bodyPr wrap="square" rtlCol="0" anchor="t">
            <a:spAutoFit/>
          </a:bodyPr>
          <a:p>
            <a:pPr algn="ctr" fontAlgn="auto">
              <a:lnSpc>
                <a:spcPct val="150000"/>
              </a:lnSpc>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财政部关于调整部分政府性基金有关政策的通知</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fontAlgn="auto">
              <a:lnSpc>
                <a:spcPct val="150000"/>
              </a:lnSpc>
            </a:pPr>
            <a:r>
              <a:rPr lang="zh-CN" altLang="en-US" b="1" dirty="0" smtClean="0">
                <a:solidFill>
                  <a:srgbClr val="FF0000"/>
                </a:solidFill>
                <a:latin typeface="微软雅黑" panose="020B0503020204020204" pitchFamily="34" charset="-122"/>
                <a:ea typeface="微软雅黑" panose="020B0503020204020204" pitchFamily="34" charset="-122"/>
              </a:rPr>
              <a:t>财税[2019]46号</a:t>
            </a:r>
            <a:endParaRPr lang="zh-CN" altLang="en-US" b="1" dirty="0" smtClean="0">
              <a:solidFill>
                <a:srgbClr val="FF0000"/>
              </a:solidFill>
              <a:latin typeface="微软雅黑" panose="020B0503020204020204" pitchFamily="34" charset="-122"/>
              <a:ea typeface="微软雅黑" panose="020B0503020204020204" pitchFamily="34" charset="-122"/>
            </a:endParaRPr>
          </a:p>
          <a:p>
            <a:pPr fontAlgn="auto">
              <a:lnSpc>
                <a:spcPct val="150000"/>
              </a:lnSpc>
            </a:pP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自</a:t>
            </a:r>
            <a:r>
              <a:rPr lang="zh-CN" altLang="en-US" b="1" dirty="0" smtClean="0">
                <a:solidFill>
                  <a:srgbClr val="FF0000"/>
                </a:solidFill>
                <a:latin typeface="微软雅黑" panose="020B0503020204020204" pitchFamily="34" charset="-122"/>
                <a:ea typeface="微软雅黑" panose="020B0503020204020204" pitchFamily="34" charset="-122"/>
              </a:rPr>
              <a:t>2019年1月1日</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起，纳入产教融合型企业建设培育范围的</a:t>
            </a:r>
            <a:r>
              <a:rPr lang="zh-CN" altLang="en-US" b="1" dirty="0" smtClean="0">
                <a:solidFill>
                  <a:srgbClr val="FF0000"/>
                </a:solidFill>
                <a:latin typeface="微软雅黑" panose="020B0503020204020204" pitchFamily="34" charset="-122"/>
                <a:ea typeface="微软雅黑" panose="020B0503020204020204" pitchFamily="34" charset="-122"/>
              </a:rPr>
              <a:t>试点企业</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，兴办职业教育的投资符合本通知规定的，可按投资额的</a:t>
            </a:r>
            <a:r>
              <a:rPr lang="zh-CN" altLang="en-US" b="1" dirty="0" smtClean="0">
                <a:solidFill>
                  <a:srgbClr val="FF0000"/>
                </a:solidFill>
                <a:latin typeface="微软雅黑" panose="020B0503020204020204" pitchFamily="34" charset="-122"/>
                <a:ea typeface="微软雅黑" panose="020B0503020204020204" pitchFamily="34" charset="-122"/>
              </a:rPr>
              <a:t>30％</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比例，抵免该企业当年</a:t>
            </a:r>
            <a:r>
              <a:rPr lang="zh-CN" altLang="en-US" b="1" dirty="0" smtClean="0">
                <a:solidFill>
                  <a:srgbClr val="FF0000"/>
                </a:solidFill>
                <a:latin typeface="微软雅黑" panose="020B0503020204020204" pitchFamily="34" charset="-122"/>
                <a:ea typeface="微软雅黑" panose="020B0503020204020204" pitchFamily="34" charset="-122"/>
              </a:rPr>
              <a:t>应缴教育费附加和地方教育附加</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　试点企业当年应缴教育费附加和地方教育附加</a:t>
            </a:r>
            <a:r>
              <a:rPr lang="zh-CN" altLang="en-US" b="1" dirty="0" smtClean="0">
                <a:solidFill>
                  <a:srgbClr val="FF0000"/>
                </a:solidFill>
                <a:latin typeface="微软雅黑" panose="020B0503020204020204" pitchFamily="34" charset="-122"/>
                <a:ea typeface="微软雅黑" panose="020B0503020204020204" pitchFamily="34" charset="-122"/>
              </a:rPr>
              <a:t>不足抵免的，未抵免部分可在以后年度继续抵免</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。试点企业有撤回投资和转让股权等行为的，应当补缴已经抵免的教育费附加和地方教育附加。</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图片 1" descr="新logo图片"/>
          <p:cNvPicPr>
            <a:picLocks noChangeAspect="1"/>
          </p:cNvPicPr>
          <p:nvPr/>
        </p:nvPicPr>
        <p:blipFill>
          <a:blip r:embed="rId1"/>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2"/>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475"/>
            <a:ext cx="353187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一般纳税人申报表变化</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nvPicPr>
        <p:blipFill>
          <a:blip r:embed="rId1"/>
          <a:stretch>
            <a:fillRect/>
          </a:stretch>
        </p:blipFill>
        <p:spPr>
          <a:xfrm>
            <a:off x="395605" y="843730"/>
            <a:ext cx="7054215" cy="1804670"/>
          </a:xfrm>
          <a:prstGeom prst="rect">
            <a:avLst/>
          </a:prstGeom>
        </p:spPr>
      </p:pic>
      <p:sp>
        <p:nvSpPr>
          <p:cNvPr id="6" name="文本框 5"/>
          <p:cNvSpPr txBox="1"/>
          <p:nvPr/>
        </p:nvSpPr>
        <p:spPr>
          <a:xfrm>
            <a:off x="395605" y="2788100"/>
            <a:ext cx="7153910" cy="1753235"/>
          </a:xfrm>
          <a:prstGeom prst="rect">
            <a:avLst/>
          </a:prstGeom>
          <a:noFill/>
        </p:spPr>
        <p:txBody>
          <a:bodyPr wrap="square" rtlCol="0">
            <a:spAutoFit/>
          </a:bodyPr>
          <a:p>
            <a:pPr algn="l" fontAlgn="auto">
              <a:lnSpc>
                <a:spcPct val="150000"/>
              </a:lnSpc>
            </a:pPr>
            <a:r>
              <a:rPr lang="zh-CN" altLang="en-US" b="1" dirty="0" smtClean="0">
                <a:solidFill>
                  <a:srgbClr val="FF0000"/>
                </a:solidFill>
                <a:latin typeface="微软雅黑" panose="020B0503020204020204" pitchFamily="34" charset="-122"/>
                <a:ea typeface="微软雅黑" panose="020B0503020204020204" pitchFamily="34" charset="-122"/>
              </a:rPr>
              <a:t>与附表的关系：</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纳税人</a:t>
            </a:r>
            <a:r>
              <a:rPr lang="zh-CN" altLang="en-US" b="1" dirty="0" smtClean="0">
                <a:solidFill>
                  <a:srgbClr val="FF0000"/>
                </a:solidFill>
                <a:latin typeface="微软雅黑" panose="020B0503020204020204" pitchFamily="34" charset="-122"/>
                <a:ea typeface="微软雅黑" panose="020B0503020204020204" pitchFamily="34" charset="-122"/>
              </a:rPr>
              <a:t>填写增值税、消费税相关申报信息后</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，自动带入附加税费附列资料(附表);纳税人填写完附加税费其他申报信息后，</a:t>
            </a:r>
            <a:r>
              <a:rPr lang="zh-CN" altLang="en-US" b="1" dirty="0" smtClean="0">
                <a:solidFill>
                  <a:srgbClr val="FF0000"/>
                </a:solidFill>
                <a:latin typeface="微软雅黑" panose="020B0503020204020204" pitchFamily="34" charset="-122"/>
                <a:ea typeface="微软雅黑" panose="020B0503020204020204" pitchFamily="34" charset="-122"/>
              </a:rPr>
              <a:t>回到</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增值税、消费税申报主表，形成纳税人本期应缴纳的增值税、消费税和附加税费数据。上述表内信息</a:t>
            </a:r>
            <a:r>
              <a:rPr lang="zh-CN" altLang="en-US" b="1" dirty="0" smtClean="0">
                <a:solidFill>
                  <a:srgbClr val="FF0000"/>
                </a:solidFill>
                <a:latin typeface="微软雅黑" panose="020B0503020204020204" pitchFamily="34" charset="-122"/>
                <a:ea typeface="微软雅黑" panose="020B0503020204020204" pitchFamily="34" charset="-122"/>
              </a:rPr>
              <a:t>预填均由系统自动实现</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4" name="图片 3"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475"/>
            <a:ext cx="353187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一般纳税人申报表变化</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nvPicPr>
        <p:blipFill>
          <a:blip r:embed="rId1"/>
          <a:stretch>
            <a:fillRect/>
          </a:stretch>
        </p:blipFill>
        <p:spPr>
          <a:xfrm>
            <a:off x="395605" y="843730"/>
            <a:ext cx="7012940" cy="3804920"/>
          </a:xfrm>
          <a:prstGeom prst="rect">
            <a:avLst/>
          </a:prstGeom>
        </p:spPr>
      </p:pic>
      <p:pic>
        <p:nvPicPr>
          <p:cNvPr id="4" name="图片 3"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475"/>
            <a:ext cx="253746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一般纳税人申报表变化</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 name="TextBox 12"/>
          <p:cNvSpPr/>
          <p:nvPr>
            <p:custDataLst>
              <p:tags r:id="rId1"/>
            </p:custDataLst>
          </p:nvPr>
        </p:nvSpPr>
        <p:spPr>
          <a:xfrm>
            <a:off x="1011973" y="1337954"/>
            <a:ext cx="1703950" cy="937904"/>
          </a:xfrm>
          <a:prstGeom prst="rect">
            <a:avLst/>
          </a:prstGeom>
          <a:solidFill>
            <a:srgbClr val="1F74AD">
              <a:lumMod val="40000"/>
              <a:lumOff val="60000"/>
            </a:srgbClr>
          </a:solidFill>
          <a:ln w="31750" cap="flat" cmpd="sng" algn="ctr">
            <a:solidFill>
              <a:sysClr val="window" lastClr="FFFFFF"/>
            </a:solidFill>
            <a:prstDash val="solid"/>
            <a:miter lim="800000"/>
          </a:ln>
          <a:effectLst/>
        </p:spPr>
        <p:txBody>
          <a:bodyPr rtlCol="0" anchor="ctr"/>
          <a:p>
            <a:pPr algn="ctr" fontAlgn="base">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2" name="剪去对角的矩形 1"/>
          <p:cNvSpPr/>
          <p:nvPr>
            <p:custDataLst>
              <p:tags r:id="rId2"/>
            </p:custDataLst>
          </p:nvPr>
        </p:nvSpPr>
        <p:spPr>
          <a:xfrm>
            <a:off x="2167958" y="1039945"/>
            <a:ext cx="4146002" cy="1720591"/>
          </a:xfrm>
          <a:prstGeom prst="snip2DiagRect">
            <a:avLst/>
          </a:prstGeom>
          <a:solidFill>
            <a:sysClr val="window" lastClr="FFFFFF"/>
          </a:solidFill>
          <a:ln w="38100" cap="flat" cmpd="sng" algn="ctr">
            <a:solidFill>
              <a:srgbClr val="1F74AD">
                <a:lumMod val="40000"/>
                <a:lumOff val="60000"/>
              </a:srgbClr>
            </a:solidFill>
            <a:prstDash val="solid"/>
            <a:miter lim="800000"/>
          </a:ln>
          <a:effectLst/>
        </p:spPr>
        <p:txBody>
          <a:bodyPr rtlCol="0" anchor="ctr">
            <a:noAutofit/>
          </a:bodyPr>
          <a:p>
            <a:pPr algn="ctr">
              <a:lnSpc>
                <a:spcPct val="120000"/>
              </a:lnSpc>
            </a:pPr>
            <a:endParaRPr lang="zh-CN" altLang="en-US" sz="1350" dirty="0">
              <a:latin typeface="Arial" panose="020B0604020202020204" pitchFamily="34" charset="0"/>
              <a:ea typeface="微软雅黑" panose="020B0503020204020204" pitchFamily="34" charset="-122"/>
              <a:sym typeface="Arial" panose="020B0604020202020204" pitchFamily="34" charset="0"/>
            </a:endParaRPr>
          </a:p>
        </p:txBody>
      </p:sp>
      <p:sp>
        <p:nvSpPr>
          <p:cNvPr id="5" name="TextBox 11"/>
          <p:cNvSpPr/>
          <p:nvPr>
            <p:custDataLst>
              <p:tags r:id="rId3"/>
            </p:custDataLst>
          </p:nvPr>
        </p:nvSpPr>
        <p:spPr>
          <a:xfrm>
            <a:off x="3927973" y="3096752"/>
            <a:ext cx="1703950" cy="937904"/>
          </a:xfrm>
          <a:prstGeom prst="rect">
            <a:avLst/>
          </a:prstGeom>
          <a:solidFill>
            <a:srgbClr val="FFC000">
              <a:lumMod val="40000"/>
              <a:lumOff val="60000"/>
            </a:srgbClr>
          </a:solidFill>
          <a:ln w="31750" cap="flat" cmpd="sng" algn="ctr">
            <a:solidFill>
              <a:sysClr val="window" lastClr="FFFFFF"/>
            </a:solidFill>
            <a:prstDash val="solid"/>
            <a:miter lim="800000"/>
          </a:ln>
          <a:effectLst/>
        </p:spPr>
        <p:txBody>
          <a:bodyPr rtlCol="0" anchor="ctr"/>
          <a:p>
            <a:pPr algn="ctr" fontAlgn="base">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8" name="椭圆 7"/>
          <p:cNvSpPr/>
          <p:nvPr>
            <p:custDataLst>
              <p:tags r:id="rId4"/>
            </p:custDataLst>
          </p:nvPr>
        </p:nvSpPr>
        <p:spPr>
          <a:xfrm>
            <a:off x="599301" y="1153817"/>
            <a:ext cx="1266567" cy="1266567"/>
          </a:xfrm>
          <a:prstGeom prst="ellipse">
            <a:avLst/>
          </a:prstGeom>
          <a:solidFill>
            <a:srgbClr val="1F74AD"/>
          </a:solidFill>
          <a:ln w="63500" cap="flat" cmpd="sng" algn="ctr">
            <a:solidFill>
              <a:sysClr val="window" lastClr="FFFFFF"/>
            </a:solidFill>
            <a:prstDash val="solid"/>
            <a:miter lim="800000"/>
          </a:ln>
          <a:effectLst/>
        </p:spPr>
        <p:txBody>
          <a:bodyPr rtlCol="0" anchor="ctr">
            <a:normAutofit/>
          </a:bodyPr>
          <a:p>
            <a:pPr algn="ctr" fontAlgn="base">
              <a:lnSpc>
                <a:spcPct val="120000"/>
              </a:lnSpc>
            </a:pPr>
            <a:r>
              <a:rPr lang="en-US" altLang="zh-CN" sz="2400" b="1" strike="noStrike" spc="300" noProof="1">
                <a:latin typeface="Arial" panose="020B0604020202020204" pitchFamily="34" charset="0"/>
                <a:ea typeface="微软雅黑" panose="020B0503020204020204" pitchFamily="34" charset="-122"/>
                <a:sym typeface="Arial" panose="020B0604020202020204" pitchFamily="34" charset="0"/>
              </a:rPr>
              <a:t>23a</a:t>
            </a:r>
            <a:endParaRPr lang="en-US" altLang="zh-CN" sz="2400" b="1" strike="noStrike" spc="300" noProof="1">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p:cNvSpPr/>
          <p:nvPr>
            <p:custDataLst>
              <p:tags r:id="rId5"/>
            </p:custDataLst>
          </p:nvPr>
        </p:nvSpPr>
        <p:spPr>
          <a:xfrm>
            <a:off x="5047393" y="2936382"/>
            <a:ext cx="1266567" cy="1266567"/>
          </a:xfrm>
          <a:prstGeom prst="ellipse">
            <a:avLst/>
          </a:prstGeom>
          <a:solidFill>
            <a:srgbClr val="FFC000"/>
          </a:solidFill>
          <a:ln w="63500" cap="flat" cmpd="sng" algn="ctr">
            <a:solidFill>
              <a:sysClr val="window" lastClr="FFFFFF"/>
            </a:solidFill>
            <a:prstDash val="solid"/>
            <a:miter lim="800000"/>
          </a:ln>
          <a:effectLst/>
        </p:spPr>
        <p:txBody>
          <a:bodyPr rtlCol="0" anchor="ctr">
            <a:normAutofit/>
          </a:bodyPr>
          <a:p>
            <a:pPr algn="ctr" fontAlgn="base">
              <a:lnSpc>
                <a:spcPct val="120000"/>
              </a:lnSpc>
            </a:pPr>
            <a:r>
              <a:rPr lang="en-US" altLang="zh-CN" sz="2400" b="1" strike="noStrike" spc="300" noProof="1">
                <a:latin typeface="Arial" panose="020B0604020202020204" pitchFamily="34" charset="0"/>
                <a:ea typeface="微软雅黑" panose="020B0503020204020204" pitchFamily="34" charset="-122"/>
                <a:sym typeface="Arial" panose="020B0604020202020204" pitchFamily="34" charset="0"/>
              </a:rPr>
              <a:t>23b</a:t>
            </a:r>
            <a:endParaRPr lang="en-US" altLang="zh-CN" sz="2400" b="1" strike="noStrike" spc="300" noProof="1">
              <a:latin typeface="Arial" panose="020B0604020202020204" pitchFamily="34" charset="0"/>
              <a:ea typeface="微软雅黑" panose="020B0503020204020204" pitchFamily="34" charset="-122"/>
              <a:sym typeface="Arial" panose="020B0604020202020204" pitchFamily="34" charset="0"/>
            </a:endParaRPr>
          </a:p>
        </p:txBody>
      </p:sp>
      <p:sp>
        <p:nvSpPr>
          <p:cNvPr id="14" name="剪去对角的矩形 13"/>
          <p:cNvSpPr/>
          <p:nvPr>
            <p:custDataLst>
              <p:tags r:id="rId6"/>
            </p:custDataLst>
          </p:nvPr>
        </p:nvSpPr>
        <p:spPr>
          <a:xfrm>
            <a:off x="443806" y="2636638"/>
            <a:ext cx="4146002" cy="1720591"/>
          </a:xfrm>
          <a:prstGeom prst="snip2DiagRect">
            <a:avLst/>
          </a:prstGeom>
          <a:solidFill>
            <a:sysClr val="window" lastClr="FFFFFF"/>
          </a:solidFill>
          <a:ln w="38100" cap="flat" cmpd="sng" algn="ctr">
            <a:solidFill>
              <a:srgbClr val="FFC000">
                <a:lumMod val="40000"/>
                <a:lumOff val="60000"/>
              </a:srgbClr>
            </a:solidFill>
            <a:prstDash val="solid"/>
            <a:miter lim="800000"/>
          </a:ln>
          <a:effectLst/>
        </p:spPr>
        <p:txBody>
          <a:bodyPr rtlCol="0" anchor="ctr">
            <a:noAutofit/>
          </a:bodyPr>
          <a:p>
            <a:pPr algn="ctr">
              <a:lnSpc>
                <a:spcPct val="120000"/>
              </a:lnSpc>
            </a:pPr>
            <a:endParaRPr lang="zh-CN" altLang="en-US" sz="135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custDataLst>
              <p:tags r:id="rId7"/>
            </p:custDataLst>
          </p:nvPr>
        </p:nvSpPr>
        <p:spPr>
          <a:xfrm>
            <a:off x="2167890" y="1179645"/>
            <a:ext cx="4145915" cy="1456690"/>
          </a:xfrm>
          <a:prstGeom prst="rect">
            <a:avLst/>
          </a:prstGeom>
        </p:spPr>
        <p:txBody>
          <a:bodyPr wrap="square">
            <a:noAutofit/>
          </a:bodyPr>
          <a:p>
            <a:pPr algn="ctr">
              <a:lnSpc>
                <a:spcPct val="120000"/>
              </a:lnSpc>
            </a:pPr>
            <a:r>
              <a:rPr lang="zh-CN" altLang="en-US" sz="1600" spc="150">
                <a:latin typeface="Arial" panose="020B0604020202020204" pitchFamily="34" charset="0"/>
                <a:ea typeface="微软雅黑" panose="020B0503020204020204" pitchFamily="34" charset="-122"/>
                <a:sym typeface="Arial" panose="020B0604020202020204" pitchFamily="34" charset="0"/>
              </a:rPr>
              <a:t>填写本期</a:t>
            </a:r>
            <a:r>
              <a:rPr lang="zh-CN" altLang="en-US" sz="1600" spc="150">
                <a:solidFill>
                  <a:srgbClr val="FF0000"/>
                </a:solidFill>
                <a:latin typeface="Arial" panose="020B0604020202020204" pitchFamily="34" charset="0"/>
                <a:ea typeface="微软雅黑" panose="020B0503020204020204" pitchFamily="34" charset="-122"/>
                <a:sym typeface="Arial" panose="020B0604020202020204" pitchFamily="34" charset="0"/>
              </a:rPr>
              <a:t>异常增值税扣税凭证转出</a:t>
            </a:r>
            <a:r>
              <a:rPr lang="zh-CN" altLang="en-US" sz="1600" spc="150">
                <a:latin typeface="Arial" panose="020B0604020202020204" pitchFamily="34" charset="0"/>
                <a:ea typeface="微软雅黑" panose="020B0503020204020204" pitchFamily="34" charset="-122"/>
                <a:sym typeface="Arial" panose="020B0604020202020204" pitchFamily="34" charset="0"/>
              </a:rPr>
              <a:t>的进项税额。异常增值税扣税凭证转出后，经核实允许继续抵扣的，纳税人重新确认用于抵扣的，在本栏次填入</a:t>
            </a:r>
            <a:r>
              <a:rPr lang="zh-CN" altLang="en-US" sz="1600" spc="150">
                <a:solidFill>
                  <a:srgbClr val="FF0000"/>
                </a:solidFill>
                <a:latin typeface="Arial" panose="020B0604020202020204" pitchFamily="34" charset="0"/>
                <a:ea typeface="微软雅黑" panose="020B0503020204020204" pitchFamily="34" charset="-122"/>
                <a:sym typeface="Arial" panose="020B0604020202020204" pitchFamily="34" charset="0"/>
              </a:rPr>
              <a:t>负数</a:t>
            </a:r>
            <a:endParaRPr lang="zh-CN" altLang="en-US" sz="1600" spc="15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custDataLst>
              <p:tags r:id="rId8"/>
            </p:custDataLst>
          </p:nvPr>
        </p:nvSpPr>
        <p:spPr>
          <a:xfrm>
            <a:off x="443806" y="3124756"/>
            <a:ext cx="4146002" cy="744358"/>
          </a:xfrm>
          <a:prstGeom prst="rect">
            <a:avLst/>
          </a:prstGeom>
        </p:spPr>
        <p:txBody>
          <a:bodyPr wrap="square">
            <a:noAutofit/>
          </a:bodyPr>
          <a:p>
            <a:pPr algn="ctr">
              <a:lnSpc>
                <a:spcPct val="120000"/>
              </a:lnSpc>
            </a:pPr>
            <a:r>
              <a:rPr lang="zh-CN" altLang="en-US" sz="1600" spc="150">
                <a:latin typeface="Arial" panose="020B0604020202020204" pitchFamily="34" charset="0"/>
                <a:ea typeface="微软雅黑" panose="020B0503020204020204" pitchFamily="34" charset="-122"/>
                <a:sym typeface="Arial" panose="020B0604020202020204" pitchFamily="34" charset="0"/>
              </a:rPr>
              <a:t>除上述进项税额转出情形外，其他应在本期转出的进项税额</a:t>
            </a:r>
            <a:endParaRPr lang="zh-CN" altLang="en-US" sz="1600" spc="150">
              <a:latin typeface="Arial" panose="020B0604020202020204" pitchFamily="34" charset="0"/>
              <a:ea typeface="微软雅黑" panose="020B0503020204020204" pitchFamily="34" charset="-122"/>
              <a:sym typeface="Arial" panose="020B0604020202020204" pitchFamily="34" charset="0"/>
            </a:endParaRPr>
          </a:p>
        </p:txBody>
      </p:sp>
      <p:pic>
        <p:nvPicPr>
          <p:cNvPr id="7" name="图片 6" descr="新logo图片"/>
          <p:cNvPicPr>
            <a:picLocks noChangeAspect="1"/>
          </p:cNvPicPr>
          <p:nvPr/>
        </p:nvPicPr>
        <p:blipFill>
          <a:blip r:embed="rId9"/>
          <a:stretch>
            <a:fillRect/>
          </a:stretch>
        </p:blipFill>
        <p:spPr>
          <a:xfrm>
            <a:off x="7686675" y="4772025"/>
            <a:ext cx="1372235" cy="372110"/>
          </a:xfrm>
          <a:prstGeom prst="rect">
            <a:avLst/>
          </a:prstGeom>
        </p:spPr>
      </p:pic>
      <p:pic>
        <p:nvPicPr>
          <p:cNvPr id="4" name="图片 3" descr="税徽"/>
          <p:cNvPicPr>
            <a:picLocks noChangeAspect="1"/>
          </p:cNvPicPr>
          <p:nvPr/>
        </p:nvPicPr>
        <p:blipFill>
          <a:blip r:embed="rId10"/>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475"/>
            <a:ext cx="253746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一般纳税人申报表变化</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4" name="图片 3"/>
          <p:cNvPicPr>
            <a:picLocks noChangeAspect="1"/>
          </p:cNvPicPr>
          <p:nvPr/>
        </p:nvPicPr>
        <p:blipFill>
          <a:blip r:embed="rId1"/>
          <a:stretch>
            <a:fillRect/>
          </a:stretch>
        </p:blipFill>
        <p:spPr>
          <a:xfrm>
            <a:off x="539750" y="843730"/>
            <a:ext cx="6483350" cy="3206750"/>
          </a:xfrm>
          <a:prstGeom prst="rect">
            <a:avLst/>
          </a:prstGeom>
        </p:spPr>
      </p:pic>
      <p:sp>
        <p:nvSpPr>
          <p:cNvPr id="7" name="文本框 6"/>
          <p:cNvSpPr txBox="1"/>
          <p:nvPr/>
        </p:nvSpPr>
        <p:spPr>
          <a:xfrm>
            <a:off x="539750" y="4084135"/>
            <a:ext cx="6109335" cy="829945"/>
          </a:xfrm>
          <a:prstGeom prst="rect">
            <a:avLst/>
          </a:prstGeom>
          <a:noFill/>
        </p:spPr>
        <p:txBody>
          <a:bodyPr wrap="square" rtlCol="0">
            <a:spAutoFit/>
          </a:bodyPr>
          <a:p>
            <a:pPr algn="l" fontAlgn="auto">
              <a:lnSpc>
                <a:spcPct val="150000"/>
              </a:lnSpc>
            </a:pP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 国家税务总局关于《</a:t>
            </a:r>
            <a:r>
              <a:rPr lang="zh-CN" altLang="en-US" sz="1600" b="1" dirty="0" smtClean="0">
                <a:solidFill>
                  <a:srgbClr val="FF0000"/>
                </a:solidFill>
                <a:latin typeface="微软雅黑" panose="020B0503020204020204" pitchFamily="34" charset="-122"/>
                <a:ea typeface="微软雅黑" panose="020B0503020204020204" pitchFamily="34" charset="-122"/>
              </a:rPr>
              <a:t>增值税纳税申报比对管理操作规程（试行）</a:t>
            </a: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》执行有关事项的通知</a:t>
            </a: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税总函〔2018〕94号</a:t>
            </a:r>
            <a:endPar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1331595" y="3795845"/>
            <a:ext cx="4176395" cy="21653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475"/>
            <a:ext cx="245554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一般纳税人申报表变化</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887095" y="999940"/>
            <a:ext cx="7505700" cy="2999740"/>
          </a:xfrm>
          <a:prstGeom prst="rect">
            <a:avLst/>
          </a:prstGeom>
          <a:noFill/>
        </p:spPr>
        <p:txBody>
          <a:bodyPr wrap="square" rtlCol="0">
            <a:spAutoFit/>
          </a:bodyPr>
          <a:p>
            <a:pPr algn="l" fontAlgn="auto">
              <a:lnSpc>
                <a:spcPct val="150000"/>
              </a:lnSpc>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根据《国家税务总局关于异常增值税扣税凭证管理等有关事项的公告》</a:t>
            </a:r>
            <a:r>
              <a:rPr lang="zh-CN" altLang="en-US" b="1" dirty="0" smtClean="0">
                <a:solidFill>
                  <a:srgbClr val="FF0000"/>
                </a:solidFill>
                <a:latin typeface="微软雅黑" panose="020B0503020204020204" pitchFamily="34" charset="-122"/>
                <a:ea typeface="微软雅黑" panose="020B0503020204020204" pitchFamily="34" charset="-122"/>
              </a:rPr>
              <a:t>（国家税务总局公告2019年第38号）</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规定，下列增值税</a:t>
            </a:r>
            <a:r>
              <a:rPr lang="zh-CN" altLang="en-US" b="1" dirty="0" smtClean="0">
                <a:solidFill>
                  <a:srgbClr val="FF0000"/>
                </a:solidFill>
                <a:latin typeface="微软雅黑" panose="020B0503020204020204" pitchFamily="34" charset="-122"/>
                <a:ea typeface="微软雅黑" panose="020B0503020204020204" pitchFamily="34" charset="-122"/>
              </a:rPr>
              <a:t>专用发票</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列入“异常增值税扣税凭证”范围</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l" fontAlgn="auto">
              <a:lnSpc>
                <a:spcPct val="150000"/>
              </a:lnSpc>
            </a:pP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l" fontAlgn="auto">
              <a:lnSpc>
                <a:spcPct val="150000"/>
              </a:lnSpc>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《国家税务总局关于走逃（失联）企业开具增值税专用发票认定处理有关问题的公告》</a:t>
            </a:r>
            <a:r>
              <a:rPr lang="zh-CN" altLang="en-US" b="1" dirty="0" smtClean="0">
                <a:solidFill>
                  <a:srgbClr val="FF0000"/>
                </a:solidFill>
                <a:latin typeface="微软雅黑" panose="020B0503020204020204" pitchFamily="34" charset="-122"/>
                <a:ea typeface="微软雅黑" panose="020B0503020204020204" pitchFamily="34" charset="-122"/>
              </a:rPr>
              <a:t>（国家税务总局公告2016年第76号）</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第二条第（一）项规定情形的增值税</a:t>
            </a:r>
            <a:r>
              <a:rPr lang="zh-CN" altLang="en-US" b="1" dirty="0" smtClean="0">
                <a:solidFill>
                  <a:srgbClr val="FF0000"/>
                </a:solidFill>
                <a:latin typeface="微软雅黑" panose="020B0503020204020204" pitchFamily="34" charset="-122"/>
                <a:ea typeface="微软雅黑" panose="020B0503020204020204" pitchFamily="34" charset="-122"/>
              </a:rPr>
              <a:t>专用发票</a:t>
            </a:r>
            <a:endParaRPr lang="zh-CN" altLang="en-US" b="1" dirty="0" smtClean="0">
              <a:solidFill>
                <a:srgbClr val="FF0000"/>
              </a:solidFill>
              <a:latin typeface="微软雅黑" panose="020B0503020204020204" pitchFamily="34" charset="-122"/>
              <a:ea typeface="微软雅黑" panose="020B0503020204020204" pitchFamily="34" charset="-122"/>
            </a:endParaRPr>
          </a:p>
        </p:txBody>
      </p:sp>
      <p:pic>
        <p:nvPicPr>
          <p:cNvPr id="4" name="图片 3" descr="新logo图片"/>
          <p:cNvPicPr>
            <a:picLocks noChangeAspect="1"/>
          </p:cNvPicPr>
          <p:nvPr/>
        </p:nvPicPr>
        <p:blipFill>
          <a:blip r:embed="rId1"/>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2"/>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475"/>
            <a:ext cx="245554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一般纳税人申报表变化</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59" name="任意多边形 558"/>
          <p:cNvSpPr/>
          <p:nvPr>
            <p:custDataLst>
              <p:tags r:id="rId1"/>
            </p:custDataLst>
          </p:nvPr>
        </p:nvSpPr>
        <p:spPr>
          <a:xfrm rot="16200000">
            <a:off x="3115352" y="2333084"/>
            <a:ext cx="629707" cy="710196"/>
          </a:xfrm>
          <a:custGeom>
            <a:avLst/>
            <a:gdLst>
              <a:gd name="connsiteX0" fmla="*/ 333697 w 667195"/>
              <a:gd name="connsiteY0" fmla="*/ 0 h 752475"/>
              <a:gd name="connsiteX1" fmla="*/ 339850 w 667195"/>
              <a:gd name="connsiteY1" fmla="*/ 198 h 752475"/>
              <a:gd name="connsiteX2" fmla="*/ 345806 w 667195"/>
              <a:gd name="connsiteY2" fmla="*/ 793 h 752475"/>
              <a:gd name="connsiteX3" fmla="*/ 351761 w 667195"/>
              <a:gd name="connsiteY3" fmla="*/ 1388 h 752475"/>
              <a:gd name="connsiteX4" fmla="*/ 357518 w 667195"/>
              <a:gd name="connsiteY4" fmla="*/ 2577 h 752475"/>
              <a:gd name="connsiteX5" fmla="*/ 363473 w 667195"/>
              <a:gd name="connsiteY5" fmla="*/ 3965 h 752475"/>
              <a:gd name="connsiteX6" fmla="*/ 368833 w 667195"/>
              <a:gd name="connsiteY6" fmla="*/ 5551 h 752475"/>
              <a:gd name="connsiteX7" fmla="*/ 374391 w 667195"/>
              <a:gd name="connsiteY7" fmla="*/ 7335 h 752475"/>
              <a:gd name="connsiteX8" fmla="*/ 379751 w 667195"/>
              <a:gd name="connsiteY8" fmla="*/ 9317 h 752475"/>
              <a:gd name="connsiteX9" fmla="*/ 385111 w 667195"/>
              <a:gd name="connsiteY9" fmla="*/ 11894 h 752475"/>
              <a:gd name="connsiteX10" fmla="*/ 390074 w 667195"/>
              <a:gd name="connsiteY10" fmla="*/ 14471 h 752475"/>
              <a:gd name="connsiteX11" fmla="*/ 395235 w 667195"/>
              <a:gd name="connsiteY11" fmla="*/ 17246 h 752475"/>
              <a:gd name="connsiteX12" fmla="*/ 399999 w 667195"/>
              <a:gd name="connsiteY12" fmla="*/ 20418 h 752475"/>
              <a:gd name="connsiteX13" fmla="*/ 404764 w 667195"/>
              <a:gd name="connsiteY13" fmla="*/ 23589 h 752475"/>
              <a:gd name="connsiteX14" fmla="*/ 409131 w 667195"/>
              <a:gd name="connsiteY14" fmla="*/ 27157 h 752475"/>
              <a:gd name="connsiteX15" fmla="*/ 413498 w 667195"/>
              <a:gd name="connsiteY15" fmla="*/ 30924 h 752475"/>
              <a:gd name="connsiteX16" fmla="*/ 417468 w 667195"/>
              <a:gd name="connsiteY16" fmla="*/ 34690 h 752475"/>
              <a:gd name="connsiteX17" fmla="*/ 632455 w 667195"/>
              <a:gd name="connsiteY17" fmla="*/ 249570 h 752475"/>
              <a:gd name="connsiteX18" fmla="*/ 636823 w 667195"/>
              <a:gd name="connsiteY18" fmla="*/ 253931 h 752475"/>
              <a:gd name="connsiteX19" fmla="*/ 640594 w 667195"/>
              <a:gd name="connsiteY19" fmla="*/ 258490 h 752475"/>
              <a:gd name="connsiteX20" fmla="*/ 644366 w 667195"/>
              <a:gd name="connsiteY20" fmla="*/ 263247 h 752475"/>
              <a:gd name="connsiteX21" fmla="*/ 647741 w 667195"/>
              <a:gd name="connsiteY21" fmla="*/ 268005 h 752475"/>
              <a:gd name="connsiteX22" fmla="*/ 650718 w 667195"/>
              <a:gd name="connsiteY22" fmla="*/ 272961 h 752475"/>
              <a:gd name="connsiteX23" fmla="*/ 653696 w 667195"/>
              <a:gd name="connsiteY23" fmla="*/ 278115 h 752475"/>
              <a:gd name="connsiteX24" fmla="*/ 656277 w 667195"/>
              <a:gd name="connsiteY24" fmla="*/ 283269 h 752475"/>
              <a:gd name="connsiteX25" fmla="*/ 658460 w 667195"/>
              <a:gd name="connsiteY25" fmla="*/ 288621 h 752475"/>
              <a:gd name="connsiteX26" fmla="*/ 660644 w 667195"/>
              <a:gd name="connsiteY26" fmla="*/ 293973 h 752475"/>
              <a:gd name="connsiteX27" fmla="*/ 662431 w 667195"/>
              <a:gd name="connsiteY27" fmla="*/ 299523 h 752475"/>
              <a:gd name="connsiteX28" fmla="*/ 664019 w 667195"/>
              <a:gd name="connsiteY28" fmla="*/ 304875 h 752475"/>
              <a:gd name="connsiteX29" fmla="*/ 665210 w 667195"/>
              <a:gd name="connsiteY29" fmla="*/ 310624 h 752475"/>
              <a:gd name="connsiteX30" fmla="*/ 666004 w 667195"/>
              <a:gd name="connsiteY30" fmla="*/ 316174 h 752475"/>
              <a:gd name="connsiteX31" fmla="*/ 666798 w 667195"/>
              <a:gd name="connsiteY31" fmla="*/ 321923 h 752475"/>
              <a:gd name="connsiteX32" fmla="*/ 667195 w 667195"/>
              <a:gd name="connsiteY32" fmla="*/ 327473 h 752475"/>
              <a:gd name="connsiteX33" fmla="*/ 667195 w 667195"/>
              <a:gd name="connsiteY33" fmla="*/ 333222 h 752475"/>
              <a:gd name="connsiteX34" fmla="*/ 667195 w 667195"/>
              <a:gd name="connsiteY34" fmla="*/ 338971 h 752475"/>
              <a:gd name="connsiteX35" fmla="*/ 666798 w 667195"/>
              <a:gd name="connsiteY35" fmla="*/ 344719 h 752475"/>
              <a:gd name="connsiteX36" fmla="*/ 666004 w 667195"/>
              <a:gd name="connsiteY36" fmla="*/ 350071 h 752475"/>
              <a:gd name="connsiteX37" fmla="*/ 665210 w 667195"/>
              <a:gd name="connsiteY37" fmla="*/ 355820 h 752475"/>
              <a:gd name="connsiteX38" fmla="*/ 664019 w 667195"/>
              <a:gd name="connsiteY38" fmla="*/ 361371 h 752475"/>
              <a:gd name="connsiteX39" fmla="*/ 662431 w 667195"/>
              <a:gd name="connsiteY39" fmla="*/ 366921 h 752475"/>
              <a:gd name="connsiteX40" fmla="*/ 660644 w 667195"/>
              <a:gd name="connsiteY40" fmla="*/ 372471 h 752475"/>
              <a:gd name="connsiteX41" fmla="*/ 658460 w 667195"/>
              <a:gd name="connsiteY41" fmla="*/ 377625 h 752475"/>
              <a:gd name="connsiteX42" fmla="*/ 656277 w 667195"/>
              <a:gd name="connsiteY42" fmla="*/ 382977 h 752475"/>
              <a:gd name="connsiteX43" fmla="*/ 653696 w 667195"/>
              <a:gd name="connsiteY43" fmla="*/ 388131 h 752475"/>
              <a:gd name="connsiteX44" fmla="*/ 650718 w 667195"/>
              <a:gd name="connsiteY44" fmla="*/ 393484 h 752475"/>
              <a:gd name="connsiteX45" fmla="*/ 647741 w 667195"/>
              <a:gd name="connsiteY45" fmla="*/ 398241 h 752475"/>
              <a:gd name="connsiteX46" fmla="*/ 644366 w 667195"/>
              <a:gd name="connsiteY46" fmla="*/ 403197 h 752475"/>
              <a:gd name="connsiteX47" fmla="*/ 640594 w 667195"/>
              <a:gd name="connsiteY47" fmla="*/ 407756 h 752475"/>
              <a:gd name="connsiteX48" fmla="*/ 636823 w 667195"/>
              <a:gd name="connsiteY48" fmla="*/ 412513 h 752475"/>
              <a:gd name="connsiteX49" fmla="*/ 632455 w 667195"/>
              <a:gd name="connsiteY49" fmla="*/ 416874 h 752475"/>
              <a:gd name="connsiteX50" fmla="*/ 628088 w 667195"/>
              <a:gd name="connsiteY50" fmla="*/ 421037 h 752475"/>
              <a:gd name="connsiteX51" fmla="*/ 623522 w 667195"/>
              <a:gd name="connsiteY51" fmla="*/ 425200 h 752475"/>
              <a:gd name="connsiteX52" fmla="*/ 618758 w 667195"/>
              <a:gd name="connsiteY52" fmla="*/ 428768 h 752475"/>
              <a:gd name="connsiteX53" fmla="*/ 613994 w 667195"/>
              <a:gd name="connsiteY53" fmla="*/ 431940 h 752475"/>
              <a:gd name="connsiteX54" fmla="*/ 608833 w 667195"/>
              <a:gd name="connsiteY54" fmla="*/ 435111 h 752475"/>
              <a:gd name="connsiteX55" fmla="*/ 603870 w 667195"/>
              <a:gd name="connsiteY55" fmla="*/ 438085 h 752475"/>
              <a:gd name="connsiteX56" fmla="*/ 598709 w 667195"/>
              <a:gd name="connsiteY56" fmla="*/ 440662 h 752475"/>
              <a:gd name="connsiteX57" fmla="*/ 593349 w 667195"/>
              <a:gd name="connsiteY57" fmla="*/ 442842 h 752475"/>
              <a:gd name="connsiteX58" fmla="*/ 587989 w 667195"/>
              <a:gd name="connsiteY58" fmla="*/ 445023 h 752475"/>
              <a:gd name="connsiteX59" fmla="*/ 582431 w 667195"/>
              <a:gd name="connsiteY59" fmla="*/ 446807 h 752475"/>
              <a:gd name="connsiteX60" fmla="*/ 576872 w 667195"/>
              <a:gd name="connsiteY60" fmla="*/ 448195 h 752475"/>
              <a:gd name="connsiteX61" fmla="*/ 571314 w 667195"/>
              <a:gd name="connsiteY61" fmla="*/ 449582 h 752475"/>
              <a:gd name="connsiteX62" fmla="*/ 565756 w 667195"/>
              <a:gd name="connsiteY62" fmla="*/ 450375 h 752475"/>
              <a:gd name="connsiteX63" fmla="*/ 559999 w 667195"/>
              <a:gd name="connsiteY63" fmla="*/ 451168 h 752475"/>
              <a:gd name="connsiteX64" fmla="*/ 554242 w 667195"/>
              <a:gd name="connsiteY64" fmla="*/ 451366 h 752475"/>
              <a:gd name="connsiteX65" fmla="*/ 548684 w 667195"/>
              <a:gd name="connsiteY65" fmla="*/ 451564 h 752475"/>
              <a:gd name="connsiteX66" fmla="*/ 542927 w 667195"/>
              <a:gd name="connsiteY66" fmla="*/ 451366 h 752475"/>
              <a:gd name="connsiteX67" fmla="*/ 537170 w 667195"/>
              <a:gd name="connsiteY67" fmla="*/ 451168 h 752475"/>
              <a:gd name="connsiteX68" fmla="*/ 531810 w 667195"/>
              <a:gd name="connsiteY68" fmla="*/ 450375 h 752475"/>
              <a:gd name="connsiteX69" fmla="*/ 526054 w 667195"/>
              <a:gd name="connsiteY69" fmla="*/ 449582 h 752475"/>
              <a:gd name="connsiteX70" fmla="*/ 520495 w 667195"/>
              <a:gd name="connsiteY70" fmla="*/ 448195 h 752475"/>
              <a:gd name="connsiteX71" fmla="*/ 514739 w 667195"/>
              <a:gd name="connsiteY71" fmla="*/ 446807 h 752475"/>
              <a:gd name="connsiteX72" fmla="*/ 509379 w 667195"/>
              <a:gd name="connsiteY72" fmla="*/ 445023 h 752475"/>
              <a:gd name="connsiteX73" fmla="*/ 504019 w 667195"/>
              <a:gd name="connsiteY73" fmla="*/ 442842 h 752475"/>
              <a:gd name="connsiteX74" fmla="*/ 498858 w 667195"/>
              <a:gd name="connsiteY74" fmla="*/ 440662 h 752475"/>
              <a:gd name="connsiteX75" fmla="*/ 493498 w 667195"/>
              <a:gd name="connsiteY75" fmla="*/ 438085 h 752475"/>
              <a:gd name="connsiteX76" fmla="*/ 488337 w 667195"/>
              <a:gd name="connsiteY76" fmla="*/ 435111 h 752475"/>
              <a:gd name="connsiteX77" fmla="*/ 483374 w 667195"/>
              <a:gd name="connsiteY77" fmla="*/ 431940 h 752475"/>
              <a:gd name="connsiteX78" fmla="*/ 478610 w 667195"/>
              <a:gd name="connsiteY78" fmla="*/ 428768 h 752475"/>
              <a:gd name="connsiteX79" fmla="*/ 473647 w 667195"/>
              <a:gd name="connsiteY79" fmla="*/ 425200 h 752475"/>
              <a:gd name="connsiteX80" fmla="*/ 469081 w 667195"/>
              <a:gd name="connsiteY80" fmla="*/ 421037 h 752475"/>
              <a:gd name="connsiteX81" fmla="*/ 464714 w 667195"/>
              <a:gd name="connsiteY81" fmla="*/ 416874 h 752475"/>
              <a:gd name="connsiteX82" fmla="*/ 452208 w 667195"/>
              <a:gd name="connsiteY82" fmla="*/ 400223 h 752475"/>
              <a:gd name="connsiteX83" fmla="*/ 452208 w 667195"/>
              <a:gd name="connsiteY83" fmla="*/ 634133 h 752475"/>
              <a:gd name="connsiteX84" fmla="*/ 452009 w 667195"/>
              <a:gd name="connsiteY84" fmla="*/ 639881 h 752475"/>
              <a:gd name="connsiteX85" fmla="*/ 451612 w 667195"/>
              <a:gd name="connsiteY85" fmla="*/ 646225 h 752475"/>
              <a:gd name="connsiteX86" fmla="*/ 450818 w 667195"/>
              <a:gd name="connsiteY86" fmla="*/ 651973 h 752475"/>
              <a:gd name="connsiteX87" fmla="*/ 450024 w 667195"/>
              <a:gd name="connsiteY87" fmla="*/ 657722 h 752475"/>
              <a:gd name="connsiteX88" fmla="*/ 448634 w 667195"/>
              <a:gd name="connsiteY88" fmla="*/ 663471 h 752475"/>
              <a:gd name="connsiteX89" fmla="*/ 447046 w 667195"/>
              <a:gd name="connsiteY89" fmla="*/ 669219 h 752475"/>
              <a:gd name="connsiteX90" fmla="*/ 445260 w 667195"/>
              <a:gd name="connsiteY90" fmla="*/ 674571 h 752475"/>
              <a:gd name="connsiteX91" fmla="*/ 442878 w 667195"/>
              <a:gd name="connsiteY91" fmla="*/ 680122 h 752475"/>
              <a:gd name="connsiteX92" fmla="*/ 440694 w 667195"/>
              <a:gd name="connsiteY92" fmla="*/ 685276 h 752475"/>
              <a:gd name="connsiteX93" fmla="*/ 437915 w 667195"/>
              <a:gd name="connsiteY93" fmla="*/ 690430 h 752475"/>
              <a:gd name="connsiteX94" fmla="*/ 435136 w 667195"/>
              <a:gd name="connsiteY94" fmla="*/ 695385 h 752475"/>
              <a:gd name="connsiteX95" fmla="*/ 431959 w 667195"/>
              <a:gd name="connsiteY95" fmla="*/ 700143 h 752475"/>
              <a:gd name="connsiteX96" fmla="*/ 428783 w 667195"/>
              <a:gd name="connsiteY96" fmla="*/ 704702 h 752475"/>
              <a:gd name="connsiteX97" fmla="*/ 425012 w 667195"/>
              <a:gd name="connsiteY97" fmla="*/ 709261 h 752475"/>
              <a:gd name="connsiteX98" fmla="*/ 421438 w 667195"/>
              <a:gd name="connsiteY98" fmla="*/ 713622 h 752475"/>
              <a:gd name="connsiteX99" fmla="*/ 417468 w 667195"/>
              <a:gd name="connsiteY99" fmla="*/ 717785 h 752475"/>
              <a:gd name="connsiteX100" fmla="*/ 413498 w 667195"/>
              <a:gd name="connsiteY100" fmla="*/ 721551 h 752475"/>
              <a:gd name="connsiteX101" fmla="*/ 409131 w 667195"/>
              <a:gd name="connsiteY101" fmla="*/ 725318 h 752475"/>
              <a:gd name="connsiteX102" fmla="*/ 404764 w 667195"/>
              <a:gd name="connsiteY102" fmla="*/ 728886 h 752475"/>
              <a:gd name="connsiteX103" fmla="*/ 399999 w 667195"/>
              <a:gd name="connsiteY103" fmla="*/ 732058 h 752475"/>
              <a:gd name="connsiteX104" fmla="*/ 395235 w 667195"/>
              <a:gd name="connsiteY104" fmla="*/ 735229 h 752475"/>
              <a:gd name="connsiteX105" fmla="*/ 390074 w 667195"/>
              <a:gd name="connsiteY105" fmla="*/ 738004 h 752475"/>
              <a:gd name="connsiteX106" fmla="*/ 385111 w 667195"/>
              <a:gd name="connsiteY106" fmla="*/ 740780 h 752475"/>
              <a:gd name="connsiteX107" fmla="*/ 379751 w 667195"/>
              <a:gd name="connsiteY107" fmla="*/ 742960 h 752475"/>
              <a:gd name="connsiteX108" fmla="*/ 374391 w 667195"/>
              <a:gd name="connsiteY108" fmla="*/ 745141 h 752475"/>
              <a:gd name="connsiteX109" fmla="*/ 368833 w 667195"/>
              <a:gd name="connsiteY109" fmla="*/ 746925 h 752475"/>
              <a:gd name="connsiteX110" fmla="*/ 363473 w 667195"/>
              <a:gd name="connsiteY110" fmla="*/ 748511 h 752475"/>
              <a:gd name="connsiteX111" fmla="*/ 357518 w 667195"/>
              <a:gd name="connsiteY111" fmla="*/ 749898 h 752475"/>
              <a:gd name="connsiteX112" fmla="*/ 351761 w 667195"/>
              <a:gd name="connsiteY112" fmla="*/ 751088 h 752475"/>
              <a:gd name="connsiteX113" fmla="*/ 345806 w 667195"/>
              <a:gd name="connsiteY113" fmla="*/ 751682 h 752475"/>
              <a:gd name="connsiteX114" fmla="*/ 339850 w 667195"/>
              <a:gd name="connsiteY114" fmla="*/ 752079 h 752475"/>
              <a:gd name="connsiteX115" fmla="*/ 333697 w 667195"/>
              <a:gd name="connsiteY115" fmla="*/ 752475 h 752475"/>
              <a:gd name="connsiteX116" fmla="*/ 327543 w 667195"/>
              <a:gd name="connsiteY116" fmla="*/ 752079 h 752475"/>
              <a:gd name="connsiteX117" fmla="*/ 321587 w 667195"/>
              <a:gd name="connsiteY117" fmla="*/ 751682 h 752475"/>
              <a:gd name="connsiteX118" fmla="*/ 315632 w 667195"/>
              <a:gd name="connsiteY118" fmla="*/ 751088 h 752475"/>
              <a:gd name="connsiteX119" fmla="*/ 309677 w 667195"/>
              <a:gd name="connsiteY119" fmla="*/ 749898 h 752475"/>
              <a:gd name="connsiteX120" fmla="*/ 303920 w 667195"/>
              <a:gd name="connsiteY120" fmla="*/ 748511 h 752475"/>
              <a:gd name="connsiteX121" fmla="*/ 298362 w 667195"/>
              <a:gd name="connsiteY121" fmla="*/ 746925 h 752475"/>
              <a:gd name="connsiteX122" fmla="*/ 292803 w 667195"/>
              <a:gd name="connsiteY122" fmla="*/ 745141 h 752475"/>
              <a:gd name="connsiteX123" fmla="*/ 287642 w 667195"/>
              <a:gd name="connsiteY123" fmla="*/ 742960 h 752475"/>
              <a:gd name="connsiteX124" fmla="*/ 282282 w 667195"/>
              <a:gd name="connsiteY124" fmla="*/ 740780 h 752475"/>
              <a:gd name="connsiteX125" fmla="*/ 277121 w 667195"/>
              <a:gd name="connsiteY125" fmla="*/ 738004 h 752475"/>
              <a:gd name="connsiteX126" fmla="*/ 272357 w 667195"/>
              <a:gd name="connsiteY126" fmla="*/ 735229 h 752475"/>
              <a:gd name="connsiteX127" fmla="*/ 267394 w 667195"/>
              <a:gd name="connsiteY127" fmla="*/ 732058 h 752475"/>
              <a:gd name="connsiteX128" fmla="*/ 262630 w 667195"/>
              <a:gd name="connsiteY128" fmla="*/ 728886 h 752475"/>
              <a:gd name="connsiteX129" fmla="*/ 258262 w 667195"/>
              <a:gd name="connsiteY129" fmla="*/ 725318 h 752475"/>
              <a:gd name="connsiteX130" fmla="*/ 253895 w 667195"/>
              <a:gd name="connsiteY130" fmla="*/ 721551 h 752475"/>
              <a:gd name="connsiteX131" fmla="*/ 249925 w 667195"/>
              <a:gd name="connsiteY131" fmla="*/ 717785 h 752475"/>
              <a:gd name="connsiteX132" fmla="*/ 245955 w 667195"/>
              <a:gd name="connsiteY132" fmla="*/ 713622 h 752475"/>
              <a:gd name="connsiteX133" fmla="*/ 242183 w 667195"/>
              <a:gd name="connsiteY133" fmla="*/ 709261 h 752475"/>
              <a:gd name="connsiteX134" fmla="*/ 238610 w 667195"/>
              <a:gd name="connsiteY134" fmla="*/ 704702 h 752475"/>
              <a:gd name="connsiteX135" fmla="*/ 235235 w 667195"/>
              <a:gd name="connsiteY135" fmla="*/ 700143 h 752475"/>
              <a:gd name="connsiteX136" fmla="*/ 232258 w 667195"/>
              <a:gd name="connsiteY136" fmla="*/ 695385 h 752475"/>
              <a:gd name="connsiteX137" fmla="*/ 229280 w 667195"/>
              <a:gd name="connsiteY137" fmla="*/ 690430 h 752475"/>
              <a:gd name="connsiteX138" fmla="*/ 226898 w 667195"/>
              <a:gd name="connsiteY138" fmla="*/ 685276 h 752475"/>
              <a:gd name="connsiteX139" fmla="*/ 224317 w 667195"/>
              <a:gd name="connsiteY139" fmla="*/ 680122 h 752475"/>
              <a:gd name="connsiteX140" fmla="*/ 222332 w 667195"/>
              <a:gd name="connsiteY140" fmla="*/ 674571 h 752475"/>
              <a:gd name="connsiteX141" fmla="*/ 220347 w 667195"/>
              <a:gd name="connsiteY141" fmla="*/ 669219 h 752475"/>
              <a:gd name="connsiteX142" fmla="*/ 218759 w 667195"/>
              <a:gd name="connsiteY142" fmla="*/ 663471 h 752475"/>
              <a:gd name="connsiteX143" fmla="*/ 217369 w 667195"/>
              <a:gd name="connsiteY143" fmla="*/ 657722 h 752475"/>
              <a:gd name="connsiteX144" fmla="*/ 216575 w 667195"/>
              <a:gd name="connsiteY144" fmla="*/ 651973 h 752475"/>
              <a:gd name="connsiteX145" fmla="*/ 215583 w 667195"/>
              <a:gd name="connsiteY145" fmla="*/ 646225 h 752475"/>
              <a:gd name="connsiteX146" fmla="*/ 215186 w 667195"/>
              <a:gd name="connsiteY146" fmla="*/ 639881 h 752475"/>
              <a:gd name="connsiteX147" fmla="*/ 215186 w 667195"/>
              <a:gd name="connsiteY147" fmla="*/ 634133 h 752475"/>
              <a:gd name="connsiteX148" fmla="*/ 215186 w 667195"/>
              <a:gd name="connsiteY148" fmla="*/ 400223 h 752475"/>
              <a:gd name="connsiteX149" fmla="*/ 202679 w 667195"/>
              <a:gd name="connsiteY149" fmla="*/ 416874 h 752475"/>
              <a:gd name="connsiteX150" fmla="*/ 198114 w 667195"/>
              <a:gd name="connsiteY150" fmla="*/ 421037 h 752475"/>
              <a:gd name="connsiteX151" fmla="*/ 193548 w 667195"/>
              <a:gd name="connsiteY151" fmla="*/ 425200 h 752475"/>
              <a:gd name="connsiteX152" fmla="*/ 188982 w 667195"/>
              <a:gd name="connsiteY152" fmla="*/ 428768 h 752475"/>
              <a:gd name="connsiteX153" fmla="*/ 183821 w 667195"/>
              <a:gd name="connsiteY153" fmla="*/ 431940 h 752475"/>
              <a:gd name="connsiteX154" fmla="*/ 178858 w 667195"/>
              <a:gd name="connsiteY154" fmla="*/ 435111 h 752475"/>
              <a:gd name="connsiteX155" fmla="*/ 173895 w 667195"/>
              <a:gd name="connsiteY155" fmla="*/ 438085 h 752475"/>
              <a:gd name="connsiteX156" fmla="*/ 168536 w 667195"/>
              <a:gd name="connsiteY156" fmla="*/ 440662 h 752475"/>
              <a:gd name="connsiteX157" fmla="*/ 163374 w 667195"/>
              <a:gd name="connsiteY157" fmla="*/ 442842 h 752475"/>
              <a:gd name="connsiteX158" fmla="*/ 157816 w 667195"/>
              <a:gd name="connsiteY158" fmla="*/ 445023 h 752475"/>
              <a:gd name="connsiteX159" fmla="*/ 152258 w 667195"/>
              <a:gd name="connsiteY159" fmla="*/ 446807 h 752475"/>
              <a:gd name="connsiteX160" fmla="*/ 146898 w 667195"/>
              <a:gd name="connsiteY160" fmla="*/ 448195 h 752475"/>
              <a:gd name="connsiteX161" fmla="*/ 141340 w 667195"/>
              <a:gd name="connsiteY161" fmla="*/ 449582 h 752475"/>
              <a:gd name="connsiteX162" fmla="*/ 135583 w 667195"/>
              <a:gd name="connsiteY162" fmla="*/ 450375 h 752475"/>
              <a:gd name="connsiteX163" fmla="*/ 130024 w 667195"/>
              <a:gd name="connsiteY163" fmla="*/ 451168 h 752475"/>
              <a:gd name="connsiteX164" fmla="*/ 124268 w 667195"/>
              <a:gd name="connsiteY164" fmla="*/ 451366 h 752475"/>
              <a:gd name="connsiteX165" fmla="*/ 118709 w 667195"/>
              <a:gd name="connsiteY165" fmla="*/ 451564 h 752475"/>
              <a:gd name="connsiteX166" fmla="*/ 113151 w 667195"/>
              <a:gd name="connsiteY166" fmla="*/ 451366 h 752475"/>
              <a:gd name="connsiteX167" fmla="*/ 107394 w 667195"/>
              <a:gd name="connsiteY167" fmla="*/ 451168 h 752475"/>
              <a:gd name="connsiteX168" fmla="*/ 101637 w 667195"/>
              <a:gd name="connsiteY168" fmla="*/ 450375 h 752475"/>
              <a:gd name="connsiteX169" fmla="*/ 95881 w 667195"/>
              <a:gd name="connsiteY169" fmla="*/ 449582 h 752475"/>
              <a:gd name="connsiteX170" fmla="*/ 90521 w 667195"/>
              <a:gd name="connsiteY170" fmla="*/ 448195 h 752475"/>
              <a:gd name="connsiteX171" fmla="*/ 84963 w 667195"/>
              <a:gd name="connsiteY171" fmla="*/ 446807 h 752475"/>
              <a:gd name="connsiteX172" fmla="*/ 79404 w 667195"/>
              <a:gd name="connsiteY172" fmla="*/ 445023 h 752475"/>
              <a:gd name="connsiteX173" fmla="*/ 74044 w 667195"/>
              <a:gd name="connsiteY173" fmla="*/ 442842 h 752475"/>
              <a:gd name="connsiteX174" fmla="*/ 68685 w 667195"/>
              <a:gd name="connsiteY174" fmla="*/ 440662 h 752475"/>
              <a:gd name="connsiteX175" fmla="*/ 63523 w 667195"/>
              <a:gd name="connsiteY175" fmla="*/ 438085 h 752475"/>
              <a:gd name="connsiteX176" fmla="*/ 58561 w 667195"/>
              <a:gd name="connsiteY176" fmla="*/ 435111 h 752475"/>
              <a:gd name="connsiteX177" fmla="*/ 53399 w 667195"/>
              <a:gd name="connsiteY177" fmla="*/ 431940 h 752475"/>
              <a:gd name="connsiteX178" fmla="*/ 48635 w 667195"/>
              <a:gd name="connsiteY178" fmla="*/ 428768 h 752475"/>
              <a:gd name="connsiteX179" fmla="*/ 43871 w 667195"/>
              <a:gd name="connsiteY179" fmla="*/ 425200 h 752475"/>
              <a:gd name="connsiteX180" fmla="*/ 39305 w 667195"/>
              <a:gd name="connsiteY180" fmla="*/ 421037 h 752475"/>
              <a:gd name="connsiteX181" fmla="*/ 34739 w 667195"/>
              <a:gd name="connsiteY181" fmla="*/ 416874 h 752475"/>
              <a:gd name="connsiteX182" fmla="*/ 30571 w 667195"/>
              <a:gd name="connsiteY182" fmla="*/ 412513 h 752475"/>
              <a:gd name="connsiteX183" fmla="*/ 26799 w 667195"/>
              <a:gd name="connsiteY183" fmla="*/ 407756 h 752475"/>
              <a:gd name="connsiteX184" fmla="*/ 23027 w 667195"/>
              <a:gd name="connsiteY184" fmla="*/ 403197 h 752475"/>
              <a:gd name="connsiteX185" fmla="*/ 19652 w 667195"/>
              <a:gd name="connsiteY185" fmla="*/ 398241 h 752475"/>
              <a:gd name="connsiteX186" fmla="*/ 16476 w 667195"/>
              <a:gd name="connsiteY186" fmla="*/ 393484 h 752475"/>
              <a:gd name="connsiteX187" fmla="*/ 13697 w 667195"/>
              <a:gd name="connsiteY187" fmla="*/ 388131 h 752475"/>
              <a:gd name="connsiteX188" fmla="*/ 10918 w 667195"/>
              <a:gd name="connsiteY188" fmla="*/ 382977 h 752475"/>
              <a:gd name="connsiteX189" fmla="*/ 8734 w 667195"/>
              <a:gd name="connsiteY189" fmla="*/ 377625 h 752475"/>
              <a:gd name="connsiteX190" fmla="*/ 6551 w 667195"/>
              <a:gd name="connsiteY190" fmla="*/ 372471 h 752475"/>
              <a:gd name="connsiteX191" fmla="*/ 4963 w 667195"/>
              <a:gd name="connsiteY191" fmla="*/ 366921 h 752475"/>
              <a:gd name="connsiteX192" fmla="*/ 3375 w 667195"/>
              <a:gd name="connsiteY192" fmla="*/ 361371 h 752475"/>
              <a:gd name="connsiteX193" fmla="*/ 2382 w 667195"/>
              <a:gd name="connsiteY193" fmla="*/ 355820 h 752475"/>
              <a:gd name="connsiteX194" fmla="*/ 1389 w 667195"/>
              <a:gd name="connsiteY194" fmla="*/ 350071 h 752475"/>
              <a:gd name="connsiteX195" fmla="*/ 794 w 667195"/>
              <a:gd name="connsiteY195" fmla="*/ 344719 h 752475"/>
              <a:gd name="connsiteX196" fmla="*/ 198 w 667195"/>
              <a:gd name="connsiteY196" fmla="*/ 338971 h 752475"/>
              <a:gd name="connsiteX197" fmla="*/ 0 w 667195"/>
              <a:gd name="connsiteY197" fmla="*/ 333222 h 752475"/>
              <a:gd name="connsiteX198" fmla="*/ 198 w 667195"/>
              <a:gd name="connsiteY198" fmla="*/ 327473 h 752475"/>
              <a:gd name="connsiteX199" fmla="*/ 794 w 667195"/>
              <a:gd name="connsiteY199" fmla="*/ 321923 h 752475"/>
              <a:gd name="connsiteX200" fmla="*/ 1389 w 667195"/>
              <a:gd name="connsiteY200" fmla="*/ 316174 h 752475"/>
              <a:gd name="connsiteX201" fmla="*/ 2382 w 667195"/>
              <a:gd name="connsiteY201" fmla="*/ 310624 h 752475"/>
              <a:gd name="connsiteX202" fmla="*/ 3375 w 667195"/>
              <a:gd name="connsiteY202" fmla="*/ 304875 h 752475"/>
              <a:gd name="connsiteX203" fmla="*/ 4963 w 667195"/>
              <a:gd name="connsiteY203" fmla="*/ 299523 h 752475"/>
              <a:gd name="connsiteX204" fmla="*/ 6551 w 667195"/>
              <a:gd name="connsiteY204" fmla="*/ 293973 h 752475"/>
              <a:gd name="connsiteX205" fmla="*/ 8734 w 667195"/>
              <a:gd name="connsiteY205" fmla="*/ 288621 h 752475"/>
              <a:gd name="connsiteX206" fmla="*/ 10918 w 667195"/>
              <a:gd name="connsiteY206" fmla="*/ 283269 h 752475"/>
              <a:gd name="connsiteX207" fmla="*/ 13697 w 667195"/>
              <a:gd name="connsiteY207" fmla="*/ 278115 h 752475"/>
              <a:gd name="connsiteX208" fmla="*/ 16476 w 667195"/>
              <a:gd name="connsiteY208" fmla="*/ 272961 h 752475"/>
              <a:gd name="connsiteX209" fmla="*/ 19652 w 667195"/>
              <a:gd name="connsiteY209" fmla="*/ 268005 h 752475"/>
              <a:gd name="connsiteX210" fmla="*/ 23027 w 667195"/>
              <a:gd name="connsiteY210" fmla="*/ 263247 h 752475"/>
              <a:gd name="connsiteX211" fmla="*/ 26799 w 667195"/>
              <a:gd name="connsiteY211" fmla="*/ 258490 h 752475"/>
              <a:gd name="connsiteX212" fmla="*/ 30571 w 667195"/>
              <a:gd name="connsiteY212" fmla="*/ 253931 h 752475"/>
              <a:gd name="connsiteX213" fmla="*/ 34739 w 667195"/>
              <a:gd name="connsiteY213" fmla="*/ 249570 h 752475"/>
              <a:gd name="connsiteX214" fmla="*/ 249925 w 667195"/>
              <a:gd name="connsiteY214" fmla="*/ 34690 h 752475"/>
              <a:gd name="connsiteX215" fmla="*/ 253895 w 667195"/>
              <a:gd name="connsiteY215" fmla="*/ 30924 h 752475"/>
              <a:gd name="connsiteX216" fmla="*/ 258262 w 667195"/>
              <a:gd name="connsiteY216" fmla="*/ 27157 h 752475"/>
              <a:gd name="connsiteX217" fmla="*/ 262630 w 667195"/>
              <a:gd name="connsiteY217" fmla="*/ 23589 h 752475"/>
              <a:gd name="connsiteX218" fmla="*/ 267394 w 667195"/>
              <a:gd name="connsiteY218" fmla="*/ 20418 h 752475"/>
              <a:gd name="connsiteX219" fmla="*/ 272357 w 667195"/>
              <a:gd name="connsiteY219" fmla="*/ 17246 h 752475"/>
              <a:gd name="connsiteX220" fmla="*/ 277121 w 667195"/>
              <a:gd name="connsiteY220" fmla="*/ 14471 h 752475"/>
              <a:gd name="connsiteX221" fmla="*/ 282282 w 667195"/>
              <a:gd name="connsiteY221" fmla="*/ 11894 h 752475"/>
              <a:gd name="connsiteX222" fmla="*/ 287642 w 667195"/>
              <a:gd name="connsiteY222" fmla="*/ 9317 h 752475"/>
              <a:gd name="connsiteX223" fmla="*/ 292803 w 667195"/>
              <a:gd name="connsiteY223" fmla="*/ 7335 h 752475"/>
              <a:gd name="connsiteX224" fmla="*/ 298362 w 667195"/>
              <a:gd name="connsiteY224" fmla="*/ 5551 h 752475"/>
              <a:gd name="connsiteX225" fmla="*/ 303920 w 667195"/>
              <a:gd name="connsiteY225" fmla="*/ 3965 h 752475"/>
              <a:gd name="connsiteX226" fmla="*/ 309677 w 667195"/>
              <a:gd name="connsiteY226" fmla="*/ 2577 h 752475"/>
              <a:gd name="connsiteX227" fmla="*/ 315632 w 667195"/>
              <a:gd name="connsiteY227" fmla="*/ 1388 h 752475"/>
              <a:gd name="connsiteX228" fmla="*/ 321587 w 667195"/>
              <a:gd name="connsiteY228" fmla="*/ 793 h 752475"/>
              <a:gd name="connsiteX229" fmla="*/ 327543 w 667195"/>
              <a:gd name="connsiteY229" fmla="*/ 198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667195" h="752475">
                <a:moveTo>
                  <a:pt x="333697" y="0"/>
                </a:moveTo>
                <a:lnTo>
                  <a:pt x="339850" y="198"/>
                </a:lnTo>
                <a:lnTo>
                  <a:pt x="345806" y="793"/>
                </a:lnTo>
                <a:lnTo>
                  <a:pt x="351761" y="1388"/>
                </a:lnTo>
                <a:lnTo>
                  <a:pt x="357518" y="2577"/>
                </a:lnTo>
                <a:lnTo>
                  <a:pt x="363473" y="3965"/>
                </a:lnTo>
                <a:lnTo>
                  <a:pt x="368833" y="5551"/>
                </a:lnTo>
                <a:lnTo>
                  <a:pt x="374391" y="7335"/>
                </a:lnTo>
                <a:lnTo>
                  <a:pt x="379751" y="9317"/>
                </a:lnTo>
                <a:lnTo>
                  <a:pt x="385111" y="11894"/>
                </a:lnTo>
                <a:lnTo>
                  <a:pt x="390074" y="14471"/>
                </a:lnTo>
                <a:lnTo>
                  <a:pt x="395235" y="17246"/>
                </a:lnTo>
                <a:lnTo>
                  <a:pt x="399999" y="20418"/>
                </a:lnTo>
                <a:lnTo>
                  <a:pt x="404764" y="23589"/>
                </a:lnTo>
                <a:lnTo>
                  <a:pt x="409131" y="27157"/>
                </a:lnTo>
                <a:lnTo>
                  <a:pt x="413498" y="30924"/>
                </a:lnTo>
                <a:lnTo>
                  <a:pt x="417468" y="34690"/>
                </a:lnTo>
                <a:lnTo>
                  <a:pt x="632455" y="249570"/>
                </a:lnTo>
                <a:lnTo>
                  <a:pt x="636823" y="253931"/>
                </a:lnTo>
                <a:lnTo>
                  <a:pt x="640594" y="258490"/>
                </a:lnTo>
                <a:lnTo>
                  <a:pt x="644366" y="263247"/>
                </a:lnTo>
                <a:lnTo>
                  <a:pt x="647741" y="268005"/>
                </a:lnTo>
                <a:lnTo>
                  <a:pt x="650718" y="272961"/>
                </a:lnTo>
                <a:lnTo>
                  <a:pt x="653696" y="278115"/>
                </a:lnTo>
                <a:lnTo>
                  <a:pt x="656277" y="283269"/>
                </a:lnTo>
                <a:lnTo>
                  <a:pt x="658460" y="288621"/>
                </a:lnTo>
                <a:lnTo>
                  <a:pt x="660644" y="293973"/>
                </a:lnTo>
                <a:lnTo>
                  <a:pt x="662431" y="299523"/>
                </a:lnTo>
                <a:lnTo>
                  <a:pt x="664019" y="304875"/>
                </a:lnTo>
                <a:lnTo>
                  <a:pt x="665210" y="310624"/>
                </a:lnTo>
                <a:lnTo>
                  <a:pt x="666004" y="316174"/>
                </a:lnTo>
                <a:lnTo>
                  <a:pt x="666798" y="321923"/>
                </a:lnTo>
                <a:lnTo>
                  <a:pt x="667195" y="327473"/>
                </a:lnTo>
                <a:lnTo>
                  <a:pt x="667195" y="333222"/>
                </a:lnTo>
                <a:lnTo>
                  <a:pt x="667195" y="338971"/>
                </a:lnTo>
                <a:lnTo>
                  <a:pt x="666798" y="344719"/>
                </a:lnTo>
                <a:lnTo>
                  <a:pt x="666004" y="350071"/>
                </a:lnTo>
                <a:lnTo>
                  <a:pt x="665210" y="355820"/>
                </a:lnTo>
                <a:lnTo>
                  <a:pt x="664019" y="361371"/>
                </a:lnTo>
                <a:lnTo>
                  <a:pt x="662431" y="366921"/>
                </a:lnTo>
                <a:lnTo>
                  <a:pt x="660644" y="372471"/>
                </a:lnTo>
                <a:lnTo>
                  <a:pt x="658460" y="377625"/>
                </a:lnTo>
                <a:lnTo>
                  <a:pt x="656277" y="382977"/>
                </a:lnTo>
                <a:lnTo>
                  <a:pt x="653696" y="388131"/>
                </a:lnTo>
                <a:lnTo>
                  <a:pt x="650718" y="393484"/>
                </a:lnTo>
                <a:lnTo>
                  <a:pt x="647741" y="398241"/>
                </a:lnTo>
                <a:lnTo>
                  <a:pt x="644366" y="403197"/>
                </a:lnTo>
                <a:lnTo>
                  <a:pt x="640594" y="407756"/>
                </a:lnTo>
                <a:lnTo>
                  <a:pt x="636823" y="412513"/>
                </a:lnTo>
                <a:lnTo>
                  <a:pt x="632455" y="416874"/>
                </a:lnTo>
                <a:lnTo>
                  <a:pt x="628088" y="421037"/>
                </a:lnTo>
                <a:lnTo>
                  <a:pt x="623522" y="425200"/>
                </a:lnTo>
                <a:lnTo>
                  <a:pt x="618758" y="428768"/>
                </a:lnTo>
                <a:lnTo>
                  <a:pt x="613994" y="431940"/>
                </a:lnTo>
                <a:lnTo>
                  <a:pt x="608833" y="435111"/>
                </a:lnTo>
                <a:lnTo>
                  <a:pt x="603870" y="438085"/>
                </a:lnTo>
                <a:lnTo>
                  <a:pt x="598709" y="440662"/>
                </a:lnTo>
                <a:lnTo>
                  <a:pt x="593349" y="442842"/>
                </a:lnTo>
                <a:lnTo>
                  <a:pt x="587989" y="445023"/>
                </a:lnTo>
                <a:lnTo>
                  <a:pt x="582431" y="446807"/>
                </a:lnTo>
                <a:lnTo>
                  <a:pt x="576872" y="448195"/>
                </a:lnTo>
                <a:lnTo>
                  <a:pt x="571314" y="449582"/>
                </a:lnTo>
                <a:lnTo>
                  <a:pt x="565756" y="450375"/>
                </a:lnTo>
                <a:lnTo>
                  <a:pt x="559999" y="451168"/>
                </a:lnTo>
                <a:lnTo>
                  <a:pt x="554242" y="451366"/>
                </a:lnTo>
                <a:lnTo>
                  <a:pt x="548684" y="451564"/>
                </a:lnTo>
                <a:lnTo>
                  <a:pt x="542927" y="451366"/>
                </a:lnTo>
                <a:lnTo>
                  <a:pt x="537170" y="451168"/>
                </a:lnTo>
                <a:lnTo>
                  <a:pt x="531810" y="450375"/>
                </a:lnTo>
                <a:lnTo>
                  <a:pt x="526054" y="449582"/>
                </a:lnTo>
                <a:lnTo>
                  <a:pt x="520495" y="448195"/>
                </a:lnTo>
                <a:lnTo>
                  <a:pt x="514739" y="446807"/>
                </a:lnTo>
                <a:lnTo>
                  <a:pt x="509379" y="445023"/>
                </a:lnTo>
                <a:lnTo>
                  <a:pt x="504019" y="442842"/>
                </a:lnTo>
                <a:lnTo>
                  <a:pt x="498858" y="440662"/>
                </a:lnTo>
                <a:lnTo>
                  <a:pt x="493498" y="438085"/>
                </a:lnTo>
                <a:lnTo>
                  <a:pt x="488337" y="435111"/>
                </a:lnTo>
                <a:lnTo>
                  <a:pt x="483374" y="431940"/>
                </a:lnTo>
                <a:lnTo>
                  <a:pt x="478610" y="428768"/>
                </a:lnTo>
                <a:lnTo>
                  <a:pt x="473647" y="425200"/>
                </a:lnTo>
                <a:lnTo>
                  <a:pt x="469081" y="421037"/>
                </a:lnTo>
                <a:lnTo>
                  <a:pt x="464714" y="416874"/>
                </a:lnTo>
                <a:lnTo>
                  <a:pt x="452208" y="400223"/>
                </a:lnTo>
                <a:lnTo>
                  <a:pt x="452208" y="634133"/>
                </a:lnTo>
                <a:lnTo>
                  <a:pt x="452009" y="639881"/>
                </a:lnTo>
                <a:lnTo>
                  <a:pt x="451612" y="646225"/>
                </a:lnTo>
                <a:lnTo>
                  <a:pt x="450818" y="651973"/>
                </a:lnTo>
                <a:lnTo>
                  <a:pt x="450024" y="657722"/>
                </a:lnTo>
                <a:lnTo>
                  <a:pt x="448634" y="663471"/>
                </a:lnTo>
                <a:lnTo>
                  <a:pt x="447046" y="669219"/>
                </a:lnTo>
                <a:lnTo>
                  <a:pt x="445260" y="674571"/>
                </a:lnTo>
                <a:lnTo>
                  <a:pt x="442878" y="680122"/>
                </a:lnTo>
                <a:lnTo>
                  <a:pt x="440694" y="685276"/>
                </a:lnTo>
                <a:lnTo>
                  <a:pt x="437915" y="690430"/>
                </a:lnTo>
                <a:lnTo>
                  <a:pt x="435136" y="695385"/>
                </a:lnTo>
                <a:lnTo>
                  <a:pt x="431959" y="700143"/>
                </a:lnTo>
                <a:lnTo>
                  <a:pt x="428783" y="704702"/>
                </a:lnTo>
                <a:lnTo>
                  <a:pt x="425012" y="709261"/>
                </a:lnTo>
                <a:lnTo>
                  <a:pt x="421438" y="713622"/>
                </a:lnTo>
                <a:lnTo>
                  <a:pt x="417468" y="717785"/>
                </a:lnTo>
                <a:lnTo>
                  <a:pt x="413498" y="721551"/>
                </a:lnTo>
                <a:lnTo>
                  <a:pt x="409131" y="725318"/>
                </a:lnTo>
                <a:lnTo>
                  <a:pt x="404764" y="728886"/>
                </a:lnTo>
                <a:lnTo>
                  <a:pt x="399999" y="732058"/>
                </a:lnTo>
                <a:lnTo>
                  <a:pt x="395235" y="735229"/>
                </a:lnTo>
                <a:lnTo>
                  <a:pt x="390074" y="738004"/>
                </a:lnTo>
                <a:lnTo>
                  <a:pt x="385111" y="740780"/>
                </a:lnTo>
                <a:lnTo>
                  <a:pt x="379751" y="742960"/>
                </a:lnTo>
                <a:lnTo>
                  <a:pt x="374391" y="745141"/>
                </a:lnTo>
                <a:lnTo>
                  <a:pt x="368833" y="746925"/>
                </a:lnTo>
                <a:lnTo>
                  <a:pt x="363473" y="748511"/>
                </a:lnTo>
                <a:lnTo>
                  <a:pt x="357518" y="749898"/>
                </a:lnTo>
                <a:lnTo>
                  <a:pt x="351761" y="751088"/>
                </a:lnTo>
                <a:lnTo>
                  <a:pt x="345806" y="751682"/>
                </a:lnTo>
                <a:lnTo>
                  <a:pt x="339850" y="752079"/>
                </a:lnTo>
                <a:lnTo>
                  <a:pt x="333697" y="752475"/>
                </a:lnTo>
                <a:lnTo>
                  <a:pt x="327543" y="752079"/>
                </a:lnTo>
                <a:lnTo>
                  <a:pt x="321587" y="751682"/>
                </a:lnTo>
                <a:lnTo>
                  <a:pt x="315632" y="751088"/>
                </a:lnTo>
                <a:lnTo>
                  <a:pt x="309677" y="749898"/>
                </a:lnTo>
                <a:lnTo>
                  <a:pt x="303920" y="748511"/>
                </a:lnTo>
                <a:lnTo>
                  <a:pt x="298362" y="746925"/>
                </a:lnTo>
                <a:lnTo>
                  <a:pt x="292803" y="745141"/>
                </a:lnTo>
                <a:lnTo>
                  <a:pt x="287642" y="742960"/>
                </a:lnTo>
                <a:lnTo>
                  <a:pt x="282282" y="740780"/>
                </a:lnTo>
                <a:lnTo>
                  <a:pt x="277121" y="738004"/>
                </a:lnTo>
                <a:lnTo>
                  <a:pt x="272357" y="735229"/>
                </a:lnTo>
                <a:lnTo>
                  <a:pt x="267394" y="732058"/>
                </a:lnTo>
                <a:lnTo>
                  <a:pt x="262630" y="728886"/>
                </a:lnTo>
                <a:lnTo>
                  <a:pt x="258262" y="725318"/>
                </a:lnTo>
                <a:lnTo>
                  <a:pt x="253895" y="721551"/>
                </a:lnTo>
                <a:lnTo>
                  <a:pt x="249925" y="717785"/>
                </a:lnTo>
                <a:lnTo>
                  <a:pt x="245955" y="713622"/>
                </a:lnTo>
                <a:lnTo>
                  <a:pt x="242183" y="709261"/>
                </a:lnTo>
                <a:lnTo>
                  <a:pt x="238610" y="704702"/>
                </a:lnTo>
                <a:lnTo>
                  <a:pt x="235235" y="700143"/>
                </a:lnTo>
                <a:lnTo>
                  <a:pt x="232258" y="695385"/>
                </a:lnTo>
                <a:lnTo>
                  <a:pt x="229280" y="690430"/>
                </a:lnTo>
                <a:lnTo>
                  <a:pt x="226898" y="685276"/>
                </a:lnTo>
                <a:lnTo>
                  <a:pt x="224317" y="680122"/>
                </a:lnTo>
                <a:lnTo>
                  <a:pt x="222332" y="674571"/>
                </a:lnTo>
                <a:lnTo>
                  <a:pt x="220347" y="669219"/>
                </a:lnTo>
                <a:lnTo>
                  <a:pt x="218759" y="663471"/>
                </a:lnTo>
                <a:lnTo>
                  <a:pt x="217369" y="657722"/>
                </a:lnTo>
                <a:lnTo>
                  <a:pt x="216575" y="651973"/>
                </a:lnTo>
                <a:lnTo>
                  <a:pt x="215583" y="646225"/>
                </a:lnTo>
                <a:lnTo>
                  <a:pt x="215186" y="639881"/>
                </a:lnTo>
                <a:lnTo>
                  <a:pt x="215186" y="634133"/>
                </a:lnTo>
                <a:lnTo>
                  <a:pt x="215186" y="400223"/>
                </a:lnTo>
                <a:lnTo>
                  <a:pt x="202679" y="416874"/>
                </a:lnTo>
                <a:lnTo>
                  <a:pt x="198114" y="421037"/>
                </a:lnTo>
                <a:lnTo>
                  <a:pt x="193548" y="425200"/>
                </a:lnTo>
                <a:lnTo>
                  <a:pt x="188982" y="428768"/>
                </a:lnTo>
                <a:lnTo>
                  <a:pt x="183821" y="431940"/>
                </a:lnTo>
                <a:lnTo>
                  <a:pt x="178858" y="435111"/>
                </a:lnTo>
                <a:lnTo>
                  <a:pt x="173895" y="438085"/>
                </a:lnTo>
                <a:lnTo>
                  <a:pt x="168536" y="440662"/>
                </a:lnTo>
                <a:lnTo>
                  <a:pt x="163374" y="442842"/>
                </a:lnTo>
                <a:lnTo>
                  <a:pt x="157816" y="445023"/>
                </a:lnTo>
                <a:lnTo>
                  <a:pt x="152258" y="446807"/>
                </a:lnTo>
                <a:lnTo>
                  <a:pt x="146898" y="448195"/>
                </a:lnTo>
                <a:lnTo>
                  <a:pt x="141340" y="449582"/>
                </a:lnTo>
                <a:lnTo>
                  <a:pt x="135583" y="450375"/>
                </a:lnTo>
                <a:lnTo>
                  <a:pt x="130024" y="451168"/>
                </a:lnTo>
                <a:lnTo>
                  <a:pt x="124268" y="451366"/>
                </a:lnTo>
                <a:lnTo>
                  <a:pt x="118709" y="451564"/>
                </a:lnTo>
                <a:lnTo>
                  <a:pt x="113151" y="451366"/>
                </a:lnTo>
                <a:lnTo>
                  <a:pt x="107394" y="451168"/>
                </a:lnTo>
                <a:lnTo>
                  <a:pt x="101637" y="450375"/>
                </a:lnTo>
                <a:lnTo>
                  <a:pt x="95881" y="449582"/>
                </a:lnTo>
                <a:lnTo>
                  <a:pt x="90521" y="448195"/>
                </a:lnTo>
                <a:lnTo>
                  <a:pt x="84963" y="446807"/>
                </a:lnTo>
                <a:lnTo>
                  <a:pt x="79404" y="445023"/>
                </a:lnTo>
                <a:lnTo>
                  <a:pt x="74044" y="442842"/>
                </a:lnTo>
                <a:lnTo>
                  <a:pt x="68685" y="440662"/>
                </a:lnTo>
                <a:lnTo>
                  <a:pt x="63523" y="438085"/>
                </a:lnTo>
                <a:lnTo>
                  <a:pt x="58561" y="435111"/>
                </a:lnTo>
                <a:lnTo>
                  <a:pt x="53399" y="431940"/>
                </a:lnTo>
                <a:lnTo>
                  <a:pt x="48635" y="428768"/>
                </a:lnTo>
                <a:lnTo>
                  <a:pt x="43871" y="425200"/>
                </a:lnTo>
                <a:lnTo>
                  <a:pt x="39305" y="421037"/>
                </a:lnTo>
                <a:lnTo>
                  <a:pt x="34739" y="416874"/>
                </a:lnTo>
                <a:lnTo>
                  <a:pt x="30571" y="412513"/>
                </a:lnTo>
                <a:lnTo>
                  <a:pt x="26799" y="407756"/>
                </a:lnTo>
                <a:lnTo>
                  <a:pt x="23027" y="403197"/>
                </a:lnTo>
                <a:lnTo>
                  <a:pt x="19652" y="398241"/>
                </a:lnTo>
                <a:lnTo>
                  <a:pt x="16476" y="393484"/>
                </a:lnTo>
                <a:lnTo>
                  <a:pt x="13697" y="388131"/>
                </a:lnTo>
                <a:lnTo>
                  <a:pt x="10918" y="382977"/>
                </a:lnTo>
                <a:lnTo>
                  <a:pt x="8734" y="377625"/>
                </a:lnTo>
                <a:lnTo>
                  <a:pt x="6551" y="372471"/>
                </a:lnTo>
                <a:lnTo>
                  <a:pt x="4963" y="366921"/>
                </a:lnTo>
                <a:lnTo>
                  <a:pt x="3375" y="361371"/>
                </a:lnTo>
                <a:lnTo>
                  <a:pt x="2382" y="355820"/>
                </a:lnTo>
                <a:lnTo>
                  <a:pt x="1389" y="350071"/>
                </a:lnTo>
                <a:lnTo>
                  <a:pt x="794" y="344719"/>
                </a:lnTo>
                <a:lnTo>
                  <a:pt x="198" y="338971"/>
                </a:lnTo>
                <a:lnTo>
                  <a:pt x="0" y="333222"/>
                </a:lnTo>
                <a:lnTo>
                  <a:pt x="198" y="327473"/>
                </a:lnTo>
                <a:lnTo>
                  <a:pt x="794" y="321923"/>
                </a:lnTo>
                <a:lnTo>
                  <a:pt x="1389" y="316174"/>
                </a:lnTo>
                <a:lnTo>
                  <a:pt x="2382" y="310624"/>
                </a:lnTo>
                <a:lnTo>
                  <a:pt x="3375" y="304875"/>
                </a:lnTo>
                <a:lnTo>
                  <a:pt x="4963" y="299523"/>
                </a:lnTo>
                <a:lnTo>
                  <a:pt x="6551" y="293973"/>
                </a:lnTo>
                <a:lnTo>
                  <a:pt x="8734" y="288621"/>
                </a:lnTo>
                <a:lnTo>
                  <a:pt x="10918" y="283269"/>
                </a:lnTo>
                <a:lnTo>
                  <a:pt x="13697" y="278115"/>
                </a:lnTo>
                <a:lnTo>
                  <a:pt x="16476" y="272961"/>
                </a:lnTo>
                <a:lnTo>
                  <a:pt x="19652" y="268005"/>
                </a:lnTo>
                <a:lnTo>
                  <a:pt x="23027" y="263247"/>
                </a:lnTo>
                <a:lnTo>
                  <a:pt x="26799" y="258490"/>
                </a:lnTo>
                <a:lnTo>
                  <a:pt x="30571" y="253931"/>
                </a:lnTo>
                <a:lnTo>
                  <a:pt x="34739" y="249570"/>
                </a:lnTo>
                <a:lnTo>
                  <a:pt x="249925" y="34690"/>
                </a:lnTo>
                <a:lnTo>
                  <a:pt x="253895" y="30924"/>
                </a:lnTo>
                <a:lnTo>
                  <a:pt x="258262" y="27157"/>
                </a:lnTo>
                <a:lnTo>
                  <a:pt x="262630" y="23589"/>
                </a:lnTo>
                <a:lnTo>
                  <a:pt x="267394" y="20418"/>
                </a:lnTo>
                <a:lnTo>
                  <a:pt x="272357" y="17246"/>
                </a:lnTo>
                <a:lnTo>
                  <a:pt x="277121" y="14471"/>
                </a:lnTo>
                <a:lnTo>
                  <a:pt x="282282" y="11894"/>
                </a:lnTo>
                <a:lnTo>
                  <a:pt x="287642" y="9317"/>
                </a:lnTo>
                <a:lnTo>
                  <a:pt x="292803" y="7335"/>
                </a:lnTo>
                <a:lnTo>
                  <a:pt x="298362" y="5551"/>
                </a:lnTo>
                <a:lnTo>
                  <a:pt x="303920" y="3965"/>
                </a:lnTo>
                <a:lnTo>
                  <a:pt x="309677" y="2577"/>
                </a:lnTo>
                <a:lnTo>
                  <a:pt x="315632" y="1388"/>
                </a:lnTo>
                <a:lnTo>
                  <a:pt x="321587" y="793"/>
                </a:lnTo>
                <a:lnTo>
                  <a:pt x="327543" y="198"/>
                </a:lnTo>
                <a:close/>
              </a:path>
            </a:pathLst>
          </a:custGeom>
          <a:solidFill>
            <a:srgbClr val="99CB38"/>
          </a:solidFill>
          <a:ln w="12700" cap="flat" cmpd="sng" algn="ctr">
            <a:noFill/>
            <a:prstDash val="solid"/>
            <a:miter lim="800000"/>
          </a:ln>
          <a:effectLst/>
        </p:spPr>
        <p:txBody>
          <a:bodyPr rtlCol="0" anchor="ctr">
            <a:normAutofit/>
          </a:bodyPr>
          <a:p>
            <a:pPr algn="ctr"/>
            <a:endParaRPr lang="zh-CN" altLang="en-US" sz="1350">
              <a:solidFill>
                <a:sysClr val="windowText" lastClr="000000">
                  <a:lumMod val="50000"/>
                </a:sys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0" name="任意多边形 559"/>
          <p:cNvSpPr/>
          <p:nvPr>
            <p:custDataLst>
              <p:tags r:id="rId2"/>
            </p:custDataLst>
          </p:nvPr>
        </p:nvSpPr>
        <p:spPr>
          <a:xfrm rot="19800000">
            <a:off x="3534871" y="1606446"/>
            <a:ext cx="629707" cy="710196"/>
          </a:xfrm>
          <a:custGeom>
            <a:avLst/>
            <a:gdLst>
              <a:gd name="connsiteX0" fmla="*/ 333697 w 667195"/>
              <a:gd name="connsiteY0" fmla="*/ 0 h 752475"/>
              <a:gd name="connsiteX1" fmla="*/ 339850 w 667195"/>
              <a:gd name="connsiteY1" fmla="*/ 198 h 752475"/>
              <a:gd name="connsiteX2" fmla="*/ 345806 w 667195"/>
              <a:gd name="connsiteY2" fmla="*/ 793 h 752475"/>
              <a:gd name="connsiteX3" fmla="*/ 351761 w 667195"/>
              <a:gd name="connsiteY3" fmla="*/ 1388 h 752475"/>
              <a:gd name="connsiteX4" fmla="*/ 357518 w 667195"/>
              <a:gd name="connsiteY4" fmla="*/ 2577 h 752475"/>
              <a:gd name="connsiteX5" fmla="*/ 363473 w 667195"/>
              <a:gd name="connsiteY5" fmla="*/ 3965 h 752475"/>
              <a:gd name="connsiteX6" fmla="*/ 368833 w 667195"/>
              <a:gd name="connsiteY6" fmla="*/ 5551 h 752475"/>
              <a:gd name="connsiteX7" fmla="*/ 374391 w 667195"/>
              <a:gd name="connsiteY7" fmla="*/ 7335 h 752475"/>
              <a:gd name="connsiteX8" fmla="*/ 379751 w 667195"/>
              <a:gd name="connsiteY8" fmla="*/ 9317 h 752475"/>
              <a:gd name="connsiteX9" fmla="*/ 385111 w 667195"/>
              <a:gd name="connsiteY9" fmla="*/ 11894 h 752475"/>
              <a:gd name="connsiteX10" fmla="*/ 390074 w 667195"/>
              <a:gd name="connsiteY10" fmla="*/ 14471 h 752475"/>
              <a:gd name="connsiteX11" fmla="*/ 395235 w 667195"/>
              <a:gd name="connsiteY11" fmla="*/ 17246 h 752475"/>
              <a:gd name="connsiteX12" fmla="*/ 399999 w 667195"/>
              <a:gd name="connsiteY12" fmla="*/ 20418 h 752475"/>
              <a:gd name="connsiteX13" fmla="*/ 404764 w 667195"/>
              <a:gd name="connsiteY13" fmla="*/ 23589 h 752475"/>
              <a:gd name="connsiteX14" fmla="*/ 409131 w 667195"/>
              <a:gd name="connsiteY14" fmla="*/ 27157 h 752475"/>
              <a:gd name="connsiteX15" fmla="*/ 413498 w 667195"/>
              <a:gd name="connsiteY15" fmla="*/ 30924 h 752475"/>
              <a:gd name="connsiteX16" fmla="*/ 417468 w 667195"/>
              <a:gd name="connsiteY16" fmla="*/ 34690 h 752475"/>
              <a:gd name="connsiteX17" fmla="*/ 632455 w 667195"/>
              <a:gd name="connsiteY17" fmla="*/ 249570 h 752475"/>
              <a:gd name="connsiteX18" fmla="*/ 636823 w 667195"/>
              <a:gd name="connsiteY18" fmla="*/ 253931 h 752475"/>
              <a:gd name="connsiteX19" fmla="*/ 640594 w 667195"/>
              <a:gd name="connsiteY19" fmla="*/ 258490 h 752475"/>
              <a:gd name="connsiteX20" fmla="*/ 644366 w 667195"/>
              <a:gd name="connsiteY20" fmla="*/ 263247 h 752475"/>
              <a:gd name="connsiteX21" fmla="*/ 647741 w 667195"/>
              <a:gd name="connsiteY21" fmla="*/ 268005 h 752475"/>
              <a:gd name="connsiteX22" fmla="*/ 650718 w 667195"/>
              <a:gd name="connsiteY22" fmla="*/ 272961 h 752475"/>
              <a:gd name="connsiteX23" fmla="*/ 653696 w 667195"/>
              <a:gd name="connsiteY23" fmla="*/ 278115 h 752475"/>
              <a:gd name="connsiteX24" fmla="*/ 656277 w 667195"/>
              <a:gd name="connsiteY24" fmla="*/ 283269 h 752475"/>
              <a:gd name="connsiteX25" fmla="*/ 658460 w 667195"/>
              <a:gd name="connsiteY25" fmla="*/ 288621 h 752475"/>
              <a:gd name="connsiteX26" fmla="*/ 660644 w 667195"/>
              <a:gd name="connsiteY26" fmla="*/ 293973 h 752475"/>
              <a:gd name="connsiteX27" fmla="*/ 662431 w 667195"/>
              <a:gd name="connsiteY27" fmla="*/ 299523 h 752475"/>
              <a:gd name="connsiteX28" fmla="*/ 664019 w 667195"/>
              <a:gd name="connsiteY28" fmla="*/ 304875 h 752475"/>
              <a:gd name="connsiteX29" fmla="*/ 665210 w 667195"/>
              <a:gd name="connsiteY29" fmla="*/ 310624 h 752475"/>
              <a:gd name="connsiteX30" fmla="*/ 666004 w 667195"/>
              <a:gd name="connsiteY30" fmla="*/ 316174 h 752475"/>
              <a:gd name="connsiteX31" fmla="*/ 666798 w 667195"/>
              <a:gd name="connsiteY31" fmla="*/ 321923 h 752475"/>
              <a:gd name="connsiteX32" fmla="*/ 667195 w 667195"/>
              <a:gd name="connsiteY32" fmla="*/ 327473 h 752475"/>
              <a:gd name="connsiteX33" fmla="*/ 667195 w 667195"/>
              <a:gd name="connsiteY33" fmla="*/ 333222 h 752475"/>
              <a:gd name="connsiteX34" fmla="*/ 667195 w 667195"/>
              <a:gd name="connsiteY34" fmla="*/ 338971 h 752475"/>
              <a:gd name="connsiteX35" fmla="*/ 666798 w 667195"/>
              <a:gd name="connsiteY35" fmla="*/ 344719 h 752475"/>
              <a:gd name="connsiteX36" fmla="*/ 666004 w 667195"/>
              <a:gd name="connsiteY36" fmla="*/ 350071 h 752475"/>
              <a:gd name="connsiteX37" fmla="*/ 665210 w 667195"/>
              <a:gd name="connsiteY37" fmla="*/ 355820 h 752475"/>
              <a:gd name="connsiteX38" fmla="*/ 664019 w 667195"/>
              <a:gd name="connsiteY38" fmla="*/ 361371 h 752475"/>
              <a:gd name="connsiteX39" fmla="*/ 662431 w 667195"/>
              <a:gd name="connsiteY39" fmla="*/ 366921 h 752475"/>
              <a:gd name="connsiteX40" fmla="*/ 660644 w 667195"/>
              <a:gd name="connsiteY40" fmla="*/ 372471 h 752475"/>
              <a:gd name="connsiteX41" fmla="*/ 658460 w 667195"/>
              <a:gd name="connsiteY41" fmla="*/ 377625 h 752475"/>
              <a:gd name="connsiteX42" fmla="*/ 656277 w 667195"/>
              <a:gd name="connsiteY42" fmla="*/ 382977 h 752475"/>
              <a:gd name="connsiteX43" fmla="*/ 653696 w 667195"/>
              <a:gd name="connsiteY43" fmla="*/ 388131 h 752475"/>
              <a:gd name="connsiteX44" fmla="*/ 650718 w 667195"/>
              <a:gd name="connsiteY44" fmla="*/ 393484 h 752475"/>
              <a:gd name="connsiteX45" fmla="*/ 647741 w 667195"/>
              <a:gd name="connsiteY45" fmla="*/ 398241 h 752475"/>
              <a:gd name="connsiteX46" fmla="*/ 644366 w 667195"/>
              <a:gd name="connsiteY46" fmla="*/ 403197 h 752475"/>
              <a:gd name="connsiteX47" fmla="*/ 640594 w 667195"/>
              <a:gd name="connsiteY47" fmla="*/ 407756 h 752475"/>
              <a:gd name="connsiteX48" fmla="*/ 636823 w 667195"/>
              <a:gd name="connsiteY48" fmla="*/ 412513 h 752475"/>
              <a:gd name="connsiteX49" fmla="*/ 632455 w 667195"/>
              <a:gd name="connsiteY49" fmla="*/ 416874 h 752475"/>
              <a:gd name="connsiteX50" fmla="*/ 628088 w 667195"/>
              <a:gd name="connsiteY50" fmla="*/ 421037 h 752475"/>
              <a:gd name="connsiteX51" fmla="*/ 623522 w 667195"/>
              <a:gd name="connsiteY51" fmla="*/ 425200 h 752475"/>
              <a:gd name="connsiteX52" fmla="*/ 618758 w 667195"/>
              <a:gd name="connsiteY52" fmla="*/ 428768 h 752475"/>
              <a:gd name="connsiteX53" fmla="*/ 613994 w 667195"/>
              <a:gd name="connsiteY53" fmla="*/ 431940 h 752475"/>
              <a:gd name="connsiteX54" fmla="*/ 608833 w 667195"/>
              <a:gd name="connsiteY54" fmla="*/ 435111 h 752475"/>
              <a:gd name="connsiteX55" fmla="*/ 603870 w 667195"/>
              <a:gd name="connsiteY55" fmla="*/ 438085 h 752475"/>
              <a:gd name="connsiteX56" fmla="*/ 598709 w 667195"/>
              <a:gd name="connsiteY56" fmla="*/ 440662 h 752475"/>
              <a:gd name="connsiteX57" fmla="*/ 593349 w 667195"/>
              <a:gd name="connsiteY57" fmla="*/ 442842 h 752475"/>
              <a:gd name="connsiteX58" fmla="*/ 587989 w 667195"/>
              <a:gd name="connsiteY58" fmla="*/ 445023 h 752475"/>
              <a:gd name="connsiteX59" fmla="*/ 582431 w 667195"/>
              <a:gd name="connsiteY59" fmla="*/ 446807 h 752475"/>
              <a:gd name="connsiteX60" fmla="*/ 576872 w 667195"/>
              <a:gd name="connsiteY60" fmla="*/ 448195 h 752475"/>
              <a:gd name="connsiteX61" fmla="*/ 571314 w 667195"/>
              <a:gd name="connsiteY61" fmla="*/ 449582 h 752475"/>
              <a:gd name="connsiteX62" fmla="*/ 565756 w 667195"/>
              <a:gd name="connsiteY62" fmla="*/ 450375 h 752475"/>
              <a:gd name="connsiteX63" fmla="*/ 559999 w 667195"/>
              <a:gd name="connsiteY63" fmla="*/ 451168 h 752475"/>
              <a:gd name="connsiteX64" fmla="*/ 554242 w 667195"/>
              <a:gd name="connsiteY64" fmla="*/ 451366 h 752475"/>
              <a:gd name="connsiteX65" fmla="*/ 548684 w 667195"/>
              <a:gd name="connsiteY65" fmla="*/ 451564 h 752475"/>
              <a:gd name="connsiteX66" fmla="*/ 542927 w 667195"/>
              <a:gd name="connsiteY66" fmla="*/ 451366 h 752475"/>
              <a:gd name="connsiteX67" fmla="*/ 537170 w 667195"/>
              <a:gd name="connsiteY67" fmla="*/ 451168 h 752475"/>
              <a:gd name="connsiteX68" fmla="*/ 531810 w 667195"/>
              <a:gd name="connsiteY68" fmla="*/ 450375 h 752475"/>
              <a:gd name="connsiteX69" fmla="*/ 526054 w 667195"/>
              <a:gd name="connsiteY69" fmla="*/ 449582 h 752475"/>
              <a:gd name="connsiteX70" fmla="*/ 520495 w 667195"/>
              <a:gd name="connsiteY70" fmla="*/ 448195 h 752475"/>
              <a:gd name="connsiteX71" fmla="*/ 514739 w 667195"/>
              <a:gd name="connsiteY71" fmla="*/ 446807 h 752475"/>
              <a:gd name="connsiteX72" fmla="*/ 509379 w 667195"/>
              <a:gd name="connsiteY72" fmla="*/ 445023 h 752475"/>
              <a:gd name="connsiteX73" fmla="*/ 504019 w 667195"/>
              <a:gd name="connsiteY73" fmla="*/ 442842 h 752475"/>
              <a:gd name="connsiteX74" fmla="*/ 498858 w 667195"/>
              <a:gd name="connsiteY74" fmla="*/ 440662 h 752475"/>
              <a:gd name="connsiteX75" fmla="*/ 493498 w 667195"/>
              <a:gd name="connsiteY75" fmla="*/ 438085 h 752475"/>
              <a:gd name="connsiteX76" fmla="*/ 488337 w 667195"/>
              <a:gd name="connsiteY76" fmla="*/ 435111 h 752475"/>
              <a:gd name="connsiteX77" fmla="*/ 483374 w 667195"/>
              <a:gd name="connsiteY77" fmla="*/ 431940 h 752475"/>
              <a:gd name="connsiteX78" fmla="*/ 478610 w 667195"/>
              <a:gd name="connsiteY78" fmla="*/ 428768 h 752475"/>
              <a:gd name="connsiteX79" fmla="*/ 473647 w 667195"/>
              <a:gd name="connsiteY79" fmla="*/ 425200 h 752475"/>
              <a:gd name="connsiteX80" fmla="*/ 469081 w 667195"/>
              <a:gd name="connsiteY80" fmla="*/ 421037 h 752475"/>
              <a:gd name="connsiteX81" fmla="*/ 464714 w 667195"/>
              <a:gd name="connsiteY81" fmla="*/ 416874 h 752475"/>
              <a:gd name="connsiteX82" fmla="*/ 452208 w 667195"/>
              <a:gd name="connsiteY82" fmla="*/ 400223 h 752475"/>
              <a:gd name="connsiteX83" fmla="*/ 452208 w 667195"/>
              <a:gd name="connsiteY83" fmla="*/ 634133 h 752475"/>
              <a:gd name="connsiteX84" fmla="*/ 452009 w 667195"/>
              <a:gd name="connsiteY84" fmla="*/ 639881 h 752475"/>
              <a:gd name="connsiteX85" fmla="*/ 451612 w 667195"/>
              <a:gd name="connsiteY85" fmla="*/ 646225 h 752475"/>
              <a:gd name="connsiteX86" fmla="*/ 450818 w 667195"/>
              <a:gd name="connsiteY86" fmla="*/ 651973 h 752475"/>
              <a:gd name="connsiteX87" fmla="*/ 450024 w 667195"/>
              <a:gd name="connsiteY87" fmla="*/ 657722 h 752475"/>
              <a:gd name="connsiteX88" fmla="*/ 448634 w 667195"/>
              <a:gd name="connsiteY88" fmla="*/ 663471 h 752475"/>
              <a:gd name="connsiteX89" fmla="*/ 447046 w 667195"/>
              <a:gd name="connsiteY89" fmla="*/ 669219 h 752475"/>
              <a:gd name="connsiteX90" fmla="*/ 445260 w 667195"/>
              <a:gd name="connsiteY90" fmla="*/ 674571 h 752475"/>
              <a:gd name="connsiteX91" fmla="*/ 442878 w 667195"/>
              <a:gd name="connsiteY91" fmla="*/ 680122 h 752475"/>
              <a:gd name="connsiteX92" fmla="*/ 440694 w 667195"/>
              <a:gd name="connsiteY92" fmla="*/ 685276 h 752475"/>
              <a:gd name="connsiteX93" fmla="*/ 437915 w 667195"/>
              <a:gd name="connsiteY93" fmla="*/ 690430 h 752475"/>
              <a:gd name="connsiteX94" fmla="*/ 435136 w 667195"/>
              <a:gd name="connsiteY94" fmla="*/ 695385 h 752475"/>
              <a:gd name="connsiteX95" fmla="*/ 431959 w 667195"/>
              <a:gd name="connsiteY95" fmla="*/ 700143 h 752475"/>
              <a:gd name="connsiteX96" fmla="*/ 428783 w 667195"/>
              <a:gd name="connsiteY96" fmla="*/ 704702 h 752475"/>
              <a:gd name="connsiteX97" fmla="*/ 425012 w 667195"/>
              <a:gd name="connsiteY97" fmla="*/ 709261 h 752475"/>
              <a:gd name="connsiteX98" fmla="*/ 421438 w 667195"/>
              <a:gd name="connsiteY98" fmla="*/ 713622 h 752475"/>
              <a:gd name="connsiteX99" fmla="*/ 417468 w 667195"/>
              <a:gd name="connsiteY99" fmla="*/ 717785 h 752475"/>
              <a:gd name="connsiteX100" fmla="*/ 413498 w 667195"/>
              <a:gd name="connsiteY100" fmla="*/ 721551 h 752475"/>
              <a:gd name="connsiteX101" fmla="*/ 409131 w 667195"/>
              <a:gd name="connsiteY101" fmla="*/ 725318 h 752475"/>
              <a:gd name="connsiteX102" fmla="*/ 404764 w 667195"/>
              <a:gd name="connsiteY102" fmla="*/ 728886 h 752475"/>
              <a:gd name="connsiteX103" fmla="*/ 399999 w 667195"/>
              <a:gd name="connsiteY103" fmla="*/ 732058 h 752475"/>
              <a:gd name="connsiteX104" fmla="*/ 395235 w 667195"/>
              <a:gd name="connsiteY104" fmla="*/ 735229 h 752475"/>
              <a:gd name="connsiteX105" fmla="*/ 390074 w 667195"/>
              <a:gd name="connsiteY105" fmla="*/ 738004 h 752475"/>
              <a:gd name="connsiteX106" fmla="*/ 385111 w 667195"/>
              <a:gd name="connsiteY106" fmla="*/ 740780 h 752475"/>
              <a:gd name="connsiteX107" fmla="*/ 379751 w 667195"/>
              <a:gd name="connsiteY107" fmla="*/ 742960 h 752475"/>
              <a:gd name="connsiteX108" fmla="*/ 374391 w 667195"/>
              <a:gd name="connsiteY108" fmla="*/ 745141 h 752475"/>
              <a:gd name="connsiteX109" fmla="*/ 368833 w 667195"/>
              <a:gd name="connsiteY109" fmla="*/ 746925 h 752475"/>
              <a:gd name="connsiteX110" fmla="*/ 363473 w 667195"/>
              <a:gd name="connsiteY110" fmla="*/ 748511 h 752475"/>
              <a:gd name="connsiteX111" fmla="*/ 357518 w 667195"/>
              <a:gd name="connsiteY111" fmla="*/ 749898 h 752475"/>
              <a:gd name="connsiteX112" fmla="*/ 351761 w 667195"/>
              <a:gd name="connsiteY112" fmla="*/ 751088 h 752475"/>
              <a:gd name="connsiteX113" fmla="*/ 345806 w 667195"/>
              <a:gd name="connsiteY113" fmla="*/ 751682 h 752475"/>
              <a:gd name="connsiteX114" fmla="*/ 339850 w 667195"/>
              <a:gd name="connsiteY114" fmla="*/ 752079 h 752475"/>
              <a:gd name="connsiteX115" fmla="*/ 333697 w 667195"/>
              <a:gd name="connsiteY115" fmla="*/ 752475 h 752475"/>
              <a:gd name="connsiteX116" fmla="*/ 327543 w 667195"/>
              <a:gd name="connsiteY116" fmla="*/ 752079 h 752475"/>
              <a:gd name="connsiteX117" fmla="*/ 321587 w 667195"/>
              <a:gd name="connsiteY117" fmla="*/ 751682 h 752475"/>
              <a:gd name="connsiteX118" fmla="*/ 315632 w 667195"/>
              <a:gd name="connsiteY118" fmla="*/ 751088 h 752475"/>
              <a:gd name="connsiteX119" fmla="*/ 309677 w 667195"/>
              <a:gd name="connsiteY119" fmla="*/ 749898 h 752475"/>
              <a:gd name="connsiteX120" fmla="*/ 303920 w 667195"/>
              <a:gd name="connsiteY120" fmla="*/ 748511 h 752475"/>
              <a:gd name="connsiteX121" fmla="*/ 298362 w 667195"/>
              <a:gd name="connsiteY121" fmla="*/ 746925 h 752475"/>
              <a:gd name="connsiteX122" fmla="*/ 292803 w 667195"/>
              <a:gd name="connsiteY122" fmla="*/ 745141 h 752475"/>
              <a:gd name="connsiteX123" fmla="*/ 287642 w 667195"/>
              <a:gd name="connsiteY123" fmla="*/ 742960 h 752475"/>
              <a:gd name="connsiteX124" fmla="*/ 282282 w 667195"/>
              <a:gd name="connsiteY124" fmla="*/ 740780 h 752475"/>
              <a:gd name="connsiteX125" fmla="*/ 277121 w 667195"/>
              <a:gd name="connsiteY125" fmla="*/ 738004 h 752475"/>
              <a:gd name="connsiteX126" fmla="*/ 272357 w 667195"/>
              <a:gd name="connsiteY126" fmla="*/ 735229 h 752475"/>
              <a:gd name="connsiteX127" fmla="*/ 267394 w 667195"/>
              <a:gd name="connsiteY127" fmla="*/ 732058 h 752475"/>
              <a:gd name="connsiteX128" fmla="*/ 262630 w 667195"/>
              <a:gd name="connsiteY128" fmla="*/ 728886 h 752475"/>
              <a:gd name="connsiteX129" fmla="*/ 258262 w 667195"/>
              <a:gd name="connsiteY129" fmla="*/ 725318 h 752475"/>
              <a:gd name="connsiteX130" fmla="*/ 253895 w 667195"/>
              <a:gd name="connsiteY130" fmla="*/ 721551 h 752475"/>
              <a:gd name="connsiteX131" fmla="*/ 249925 w 667195"/>
              <a:gd name="connsiteY131" fmla="*/ 717785 h 752475"/>
              <a:gd name="connsiteX132" fmla="*/ 245955 w 667195"/>
              <a:gd name="connsiteY132" fmla="*/ 713622 h 752475"/>
              <a:gd name="connsiteX133" fmla="*/ 242183 w 667195"/>
              <a:gd name="connsiteY133" fmla="*/ 709261 h 752475"/>
              <a:gd name="connsiteX134" fmla="*/ 238610 w 667195"/>
              <a:gd name="connsiteY134" fmla="*/ 704702 h 752475"/>
              <a:gd name="connsiteX135" fmla="*/ 235235 w 667195"/>
              <a:gd name="connsiteY135" fmla="*/ 700143 h 752475"/>
              <a:gd name="connsiteX136" fmla="*/ 232258 w 667195"/>
              <a:gd name="connsiteY136" fmla="*/ 695385 h 752475"/>
              <a:gd name="connsiteX137" fmla="*/ 229280 w 667195"/>
              <a:gd name="connsiteY137" fmla="*/ 690430 h 752475"/>
              <a:gd name="connsiteX138" fmla="*/ 226898 w 667195"/>
              <a:gd name="connsiteY138" fmla="*/ 685276 h 752475"/>
              <a:gd name="connsiteX139" fmla="*/ 224317 w 667195"/>
              <a:gd name="connsiteY139" fmla="*/ 680122 h 752475"/>
              <a:gd name="connsiteX140" fmla="*/ 222332 w 667195"/>
              <a:gd name="connsiteY140" fmla="*/ 674571 h 752475"/>
              <a:gd name="connsiteX141" fmla="*/ 220347 w 667195"/>
              <a:gd name="connsiteY141" fmla="*/ 669219 h 752475"/>
              <a:gd name="connsiteX142" fmla="*/ 218759 w 667195"/>
              <a:gd name="connsiteY142" fmla="*/ 663471 h 752475"/>
              <a:gd name="connsiteX143" fmla="*/ 217369 w 667195"/>
              <a:gd name="connsiteY143" fmla="*/ 657722 h 752475"/>
              <a:gd name="connsiteX144" fmla="*/ 216575 w 667195"/>
              <a:gd name="connsiteY144" fmla="*/ 651973 h 752475"/>
              <a:gd name="connsiteX145" fmla="*/ 215583 w 667195"/>
              <a:gd name="connsiteY145" fmla="*/ 646225 h 752475"/>
              <a:gd name="connsiteX146" fmla="*/ 215186 w 667195"/>
              <a:gd name="connsiteY146" fmla="*/ 639881 h 752475"/>
              <a:gd name="connsiteX147" fmla="*/ 215186 w 667195"/>
              <a:gd name="connsiteY147" fmla="*/ 634133 h 752475"/>
              <a:gd name="connsiteX148" fmla="*/ 215186 w 667195"/>
              <a:gd name="connsiteY148" fmla="*/ 400223 h 752475"/>
              <a:gd name="connsiteX149" fmla="*/ 202679 w 667195"/>
              <a:gd name="connsiteY149" fmla="*/ 416874 h 752475"/>
              <a:gd name="connsiteX150" fmla="*/ 198114 w 667195"/>
              <a:gd name="connsiteY150" fmla="*/ 421037 h 752475"/>
              <a:gd name="connsiteX151" fmla="*/ 193548 w 667195"/>
              <a:gd name="connsiteY151" fmla="*/ 425200 h 752475"/>
              <a:gd name="connsiteX152" fmla="*/ 188982 w 667195"/>
              <a:gd name="connsiteY152" fmla="*/ 428768 h 752475"/>
              <a:gd name="connsiteX153" fmla="*/ 183821 w 667195"/>
              <a:gd name="connsiteY153" fmla="*/ 431940 h 752475"/>
              <a:gd name="connsiteX154" fmla="*/ 178858 w 667195"/>
              <a:gd name="connsiteY154" fmla="*/ 435111 h 752475"/>
              <a:gd name="connsiteX155" fmla="*/ 173895 w 667195"/>
              <a:gd name="connsiteY155" fmla="*/ 438085 h 752475"/>
              <a:gd name="connsiteX156" fmla="*/ 168536 w 667195"/>
              <a:gd name="connsiteY156" fmla="*/ 440662 h 752475"/>
              <a:gd name="connsiteX157" fmla="*/ 163374 w 667195"/>
              <a:gd name="connsiteY157" fmla="*/ 442842 h 752475"/>
              <a:gd name="connsiteX158" fmla="*/ 157816 w 667195"/>
              <a:gd name="connsiteY158" fmla="*/ 445023 h 752475"/>
              <a:gd name="connsiteX159" fmla="*/ 152258 w 667195"/>
              <a:gd name="connsiteY159" fmla="*/ 446807 h 752475"/>
              <a:gd name="connsiteX160" fmla="*/ 146898 w 667195"/>
              <a:gd name="connsiteY160" fmla="*/ 448195 h 752475"/>
              <a:gd name="connsiteX161" fmla="*/ 141340 w 667195"/>
              <a:gd name="connsiteY161" fmla="*/ 449582 h 752475"/>
              <a:gd name="connsiteX162" fmla="*/ 135583 w 667195"/>
              <a:gd name="connsiteY162" fmla="*/ 450375 h 752475"/>
              <a:gd name="connsiteX163" fmla="*/ 130024 w 667195"/>
              <a:gd name="connsiteY163" fmla="*/ 451168 h 752475"/>
              <a:gd name="connsiteX164" fmla="*/ 124268 w 667195"/>
              <a:gd name="connsiteY164" fmla="*/ 451366 h 752475"/>
              <a:gd name="connsiteX165" fmla="*/ 118709 w 667195"/>
              <a:gd name="connsiteY165" fmla="*/ 451564 h 752475"/>
              <a:gd name="connsiteX166" fmla="*/ 113151 w 667195"/>
              <a:gd name="connsiteY166" fmla="*/ 451366 h 752475"/>
              <a:gd name="connsiteX167" fmla="*/ 107394 w 667195"/>
              <a:gd name="connsiteY167" fmla="*/ 451168 h 752475"/>
              <a:gd name="connsiteX168" fmla="*/ 101637 w 667195"/>
              <a:gd name="connsiteY168" fmla="*/ 450375 h 752475"/>
              <a:gd name="connsiteX169" fmla="*/ 95881 w 667195"/>
              <a:gd name="connsiteY169" fmla="*/ 449582 h 752475"/>
              <a:gd name="connsiteX170" fmla="*/ 90521 w 667195"/>
              <a:gd name="connsiteY170" fmla="*/ 448195 h 752475"/>
              <a:gd name="connsiteX171" fmla="*/ 84963 w 667195"/>
              <a:gd name="connsiteY171" fmla="*/ 446807 h 752475"/>
              <a:gd name="connsiteX172" fmla="*/ 79404 w 667195"/>
              <a:gd name="connsiteY172" fmla="*/ 445023 h 752475"/>
              <a:gd name="connsiteX173" fmla="*/ 74044 w 667195"/>
              <a:gd name="connsiteY173" fmla="*/ 442842 h 752475"/>
              <a:gd name="connsiteX174" fmla="*/ 68685 w 667195"/>
              <a:gd name="connsiteY174" fmla="*/ 440662 h 752475"/>
              <a:gd name="connsiteX175" fmla="*/ 63523 w 667195"/>
              <a:gd name="connsiteY175" fmla="*/ 438085 h 752475"/>
              <a:gd name="connsiteX176" fmla="*/ 58561 w 667195"/>
              <a:gd name="connsiteY176" fmla="*/ 435111 h 752475"/>
              <a:gd name="connsiteX177" fmla="*/ 53399 w 667195"/>
              <a:gd name="connsiteY177" fmla="*/ 431940 h 752475"/>
              <a:gd name="connsiteX178" fmla="*/ 48635 w 667195"/>
              <a:gd name="connsiteY178" fmla="*/ 428768 h 752475"/>
              <a:gd name="connsiteX179" fmla="*/ 43871 w 667195"/>
              <a:gd name="connsiteY179" fmla="*/ 425200 h 752475"/>
              <a:gd name="connsiteX180" fmla="*/ 39305 w 667195"/>
              <a:gd name="connsiteY180" fmla="*/ 421037 h 752475"/>
              <a:gd name="connsiteX181" fmla="*/ 34739 w 667195"/>
              <a:gd name="connsiteY181" fmla="*/ 416874 h 752475"/>
              <a:gd name="connsiteX182" fmla="*/ 30571 w 667195"/>
              <a:gd name="connsiteY182" fmla="*/ 412513 h 752475"/>
              <a:gd name="connsiteX183" fmla="*/ 26799 w 667195"/>
              <a:gd name="connsiteY183" fmla="*/ 407756 h 752475"/>
              <a:gd name="connsiteX184" fmla="*/ 23027 w 667195"/>
              <a:gd name="connsiteY184" fmla="*/ 403197 h 752475"/>
              <a:gd name="connsiteX185" fmla="*/ 19652 w 667195"/>
              <a:gd name="connsiteY185" fmla="*/ 398241 h 752475"/>
              <a:gd name="connsiteX186" fmla="*/ 16476 w 667195"/>
              <a:gd name="connsiteY186" fmla="*/ 393484 h 752475"/>
              <a:gd name="connsiteX187" fmla="*/ 13697 w 667195"/>
              <a:gd name="connsiteY187" fmla="*/ 388131 h 752475"/>
              <a:gd name="connsiteX188" fmla="*/ 10918 w 667195"/>
              <a:gd name="connsiteY188" fmla="*/ 382977 h 752475"/>
              <a:gd name="connsiteX189" fmla="*/ 8734 w 667195"/>
              <a:gd name="connsiteY189" fmla="*/ 377625 h 752475"/>
              <a:gd name="connsiteX190" fmla="*/ 6551 w 667195"/>
              <a:gd name="connsiteY190" fmla="*/ 372471 h 752475"/>
              <a:gd name="connsiteX191" fmla="*/ 4963 w 667195"/>
              <a:gd name="connsiteY191" fmla="*/ 366921 h 752475"/>
              <a:gd name="connsiteX192" fmla="*/ 3375 w 667195"/>
              <a:gd name="connsiteY192" fmla="*/ 361371 h 752475"/>
              <a:gd name="connsiteX193" fmla="*/ 2382 w 667195"/>
              <a:gd name="connsiteY193" fmla="*/ 355820 h 752475"/>
              <a:gd name="connsiteX194" fmla="*/ 1389 w 667195"/>
              <a:gd name="connsiteY194" fmla="*/ 350071 h 752475"/>
              <a:gd name="connsiteX195" fmla="*/ 794 w 667195"/>
              <a:gd name="connsiteY195" fmla="*/ 344719 h 752475"/>
              <a:gd name="connsiteX196" fmla="*/ 198 w 667195"/>
              <a:gd name="connsiteY196" fmla="*/ 338971 h 752475"/>
              <a:gd name="connsiteX197" fmla="*/ 0 w 667195"/>
              <a:gd name="connsiteY197" fmla="*/ 333222 h 752475"/>
              <a:gd name="connsiteX198" fmla="*/ 198 w 667195"/>
              <a:gd name="connsiteY198" fmla="*/ 327473 h 752475"/>
              <a:gd name="connsiteX199" fmla="*/ 794 w 667195"/>
              <a:gd name="connsiteY199" fmla="*/ 321923 h 752475"/>
              <a:gd name="connsiteX200" fmla="*/ 1389 w 667195"/>
              <a:gd name="connsiteY200" fmla="*/ 316174 h 752475"/>
              <a:gd name="connsiteX201" fmla="*/ 2382 w 667195"/>
              <a:gd name="connsiteY201" fmla="*/ 310624 h 752475"/>
              <a:gd name="connsiteX202" fmla="*/ 3375 w 667195"/>
              <a:gd name="connsiteY202" fmla="*/ 304875 h 752475"/>
              <a:gd name="connsiteX203" fmla="*/ 4963 w 667195"/>
              <a:gd name="connsiteY203" fmla="*/ 299523 h 752475"/>
              <a:gd name="connsiteX204" fmla="*/ 6551 w 667195"/>
              <a:gd name="connsiteY204" fmla="*/ 293973 h 752475"/>
              <a:gd name="connsiteX205" fmla="*/ 8734 w 667195"/>
              <a:gd name="connsiteY205" fmla="*/ 288621 h 752475"/>
              <a:gd name="connsiteX206" fmla="*/ 10918 w 667195"/>
              <a:gd name="connsiteY206" fmla="*/ 283269 h 752475"/>
              <a:gd name="connsiteX207" fmla="*/ 13697 w 667195"/>
              <a:gd name="connsiteY207" fmla="*/ 278115 h 752475"/>
              <a:gd name="connsiteX208" fmla="*/ 16476 w 667195"/>
              <a:gd name="connsiteY208" fmla="*/ 272961 h 752475"/>
              <a:gd name="connsiteX209" fmla="*/ 19652 w 667195"/>
              <a:gd name="connsiteY209" fmla="*/ 268005 h 752475"/>
              <a:gd name="connsiteX210" fmla="*/ 23027 w 667195"/>
              <a:gd name="connsiteY210" fmla="*/ 263247 h 752475"/>
              <a:gd name="connsiteX211" fmla="*/ 26799 w 667195"/>
              <a:gd name="connsiteY211" fmla="*/ 258490 h 752475"/>
              <a:gd name="connsiteX212" fmla="*/ 30571 w 667195"/>
              <a:gd name="connsiteY212" fmla="*/ 253931 h 752475"/>
              <a:gd name="connsiteX213" fmla="*/ 34739 w 667195"/>
              <a:gd name="connsiteY213" fmla="*/ 249570 h 752475"/>
              <a:gd name="connsiteX214" fmla="*/ 249925 w 667195"/>
              <a:gd name="connsiteY214" fmla="*/ 34690 h 752475"/>
              <a:gd name="connsiteX215" fmla="*/ 253895 w 667195"/>
              <a:gd name="connsiteY215" fmla="*/ 30924 h 752475"/>
              <a:gd name="connsiteX216" fmla="*/ 258262 w 667195"/>
              <a:gd name="connsiteY216" fmla="*/ 27157 h 752475"/>
              <a:gd name="connsiteX217" fmla="*/ 262630 w 667195"/>
              <a:gd name="connsiteY217" fmla="*/ 23589 h 752475"/>
              <a:gd name="connsiteX218" fmla="*/ 267394 w 667195"/>
              <a:gd name="connsiteY218" fmla="*/ 20418 h 752475"/>
              <a:gd name="connsiteX219" fmla="*/ 272357 w 667195"/>
              <a:gd name="connsiteY219" fmla="*/ 17246 h 752475"/>
              <a:gd name="connsiteX220" fmla="*/ 277121 w 667195"/>
              <a:gd name="connsiteY220" fmla="*/ 14471 h 752475"/>
              <a:gd name="connsiteX221" fmla="*/ 282282 w 667195"/>
              <a:gd name="connsiteY221" fmla="*/ 11894 h 752475"/>
              <a:gd name="connsiteX222" fmla="*/ 287642 w 667195"/>
              <a:gd name="connsiteY222" fmla="*/ 9317 h 752475"/>
              <a:gd name="connsiteX223" fmla="*/ 292803 w 667195"/>
              <a:gd name="connsiteY223" fmla="*/ 7335 h 752475"/>
              <a:gd name="connsiteX224" fmla="*/ 298362 w 667195"/>
              <a:gd name="connsiteY224" fmla="*/ 5551 h 752475"/>
              <a:gd name="connsiteX225" fmla="*/ 303920 w 667195"/>
              <a:gd name="connsiteY225" fmla="*/ 3965 h 752475"/>
              <a:gd name="connsiteX226" fmla="*/ 309677 w 667195"/>
              <a:gd name="connsiteY226" fmla="*/ 2577 h 752475"/>
              <a:gd name="connsiteX227" fmla="*/ 315632 w 667195"/>
              <a:gd name="connsiteY227" fmla="*/ 1388 h 752475"/>
              <a:gd name="connsiteX228" fmla="*/ 321587 w 667195"/>
              <a:gd name="connsiteY228" fmla="*/ 793 h 752475"/>
              <a:gd name="connsiteX229" fmla="*/ 327543 w 667195"/>
              <a:gd name="connsiteY229" fmla="*/ 198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667195" h="752475">
                <a:moveTo>
                  <a:pt x="333697" y="0"/>
                </a:moveTo>
                <a:lnTo>
                  <a:pt x="339850" y="198"/>
                </a:lnTo>
                <a:lnTo>
                  <a:pt x="345806" y="793"/>
                </a:lnTo>
                <a:lnTo>
                  <a:pt x="351761" y="1388"/>
                </a:lnTo>
                <a:lnTo>
                  <a:pt x="357518" y="2577"/>
                </a:lnTo>
                <a:lnTo>
                  <a:pt x="363473" y="3965"/>
                </a:lnTo>
                <a:lnTo>
                  <a:pt x="368833" y="5551"/>
                </a:lnTo>
                <a:lnTo>
                  <a:pt x="374391" y="7335"/>
                </a:lnTo>
                <a:lnTo>
                  <a:pt x="379751" y="9317"/>
                </a:lnTo>
                <a:lnTo>
                  <a:pt x="385111" y="11894"/>
                </a:lnTo>
                <a:lnTo>
                  <a:pt x="390074" y="14471"/>
                </a:lnTo>
                <a:lnTo>
                  <a:pt x="395235" y="17246"/>
                </a:lnTo>
                <a:lnTo>
                  <a:pt x="399999" y="20418"/>
                </a:lnTo>
                <a:lnTo>
                  <a:pt x="404764" y="23589"/>
                </a:lnTo>
                <a:lnTo>
                  <a:pt x="409131" y="27157"/>
                </a:lnTo>
                <a:lnTo>
                  <a:pt x="413498" y="30924"/>
                </a:lnTo>
                <a:lnTo>
                  <a:pt x="417468" y="34690"/>
                </a:lnTo>
                <a:lnTo>
                  <a:pt x="632455" y="249570"/>
                </a:lnTo>
                <a:lnTo>
                  <a:pt x="636823" y="253931"/>
                </a:lnTo>
                <a:lnTo>
                  <a:pt x="640594" y="258490"/>
                </a:lnTo>
                <a:lnTo>
                  <a:pt x="644366" y="263247"/>
                </a:lnTo>
                <a:lnTo>
                  <a:pt x="647741" y="268005"/>
                </a:lnTo>
                <a:lnTo>
                  <a:pt x="650718" y="272961"/>
                </a:lnTo>
                <a:lnTo>
                  <a:pt x="653696" y="278115"/>
                </a:lnTo>
                <a:lnTo>
                  <a:pt x="656277" y="283269"/>
                </a:lnTo>
                <a:lnTo>
                  <a:pt x="658460" y="288621"/>
                </a:lnTo>
                <a:lnTo>
                  <a:pt x="660644" y="293973"/>
                </a:lnTo>
                <a:lnTo>
                  <a:pt x="662431" y="299523"/>
                </a:lnTo>
                <a:lnTo>
                  <a:pt x="664019" y="304875"/>
                </a:lnTo>
                <a:lnTo>
                  <a:pt x="665210" y="310624"/>
                </a:lnTo>
                <a:lnTo>
                  <a:pt x="666004" y="316174"/>
                </a:lnTo>
                <a:lnTo>
                  <a:pt x="666798" y="321923"/>
                </a:lnTo>
                <a:lnTo>
                  <a:pt x="667195" y="327473"/>
                </a:lnTo>
                <a:lnTo>
                  <a:pt x="667195" y="333222"/>
                </a:lnTo>
                <a:lnTo>
                  <a:pt x="667195" y="338971"/>
                </a:lnTo>
                <a:lnTo>
                  <a:pt x="666798" y="344719"/>
                </a:lnTo>
                <a:lnTo>
                  <a:pt x="666004" y="350071"/>
                </a:lnTo>
                <a:lnTo>
                  <a:pt x="665210" y="355820"/>
                </a:lnTo>
                <a:lnTo>
                  <a:pt x="664019" y="361371"/>
                </a:lnTo>
                <a:lnTo>
                  <a:pt x="662431" y="366921"/>
                </a:lnTo>
                <a:lnTo>
                  <a:pt x="660644" y="372471"/>
                </a:lnTo>
                <a:lnTo>
                  <a:pt x="658460" y="377625"/>
                </a:lnTo>
                <a:lnTo>
                  <a:pt x="656277" y="382977"/>
                </a:lnTo>
                <a:lnTo>
                  <a:pt x="653696" y="388131"/>
                </a:lnTo>
                <a:lnTo>
                  <a:pt x="650718" y="393484"/>
                </a:lnTo>
                <a:lnTo>
                  <a:pt x="647741" y="398241"/>
                </a:lnTo>
                <a:lnTo>
                  <a:pt x="644366" y="403197"/>
                </a:lnTo>
                <a:lnTo>
                  <a:pt x="640594" y="407756"/>
                </a:lnTo>
                <a:lnTo>
                  <a:pt x="636823" y="412513"/>
                </a:lnTo>
                <a:lnTo>
                  <a:pt x="632455" y="416874"/>
                </a:lnTo>
                <a:lnTo>
                  <a:pt x="628088" y="421037"/>
                </a:lnTo>
                <a:lnTo>
                  <a:pt x="623522" y="425200"/>
                </a:lnTo>
                <a:lnTo>
                  <a:pt x="618758" y="428768"/>
                </a:lnTo>
                <a:lnTo>
                  <a:pt x="613994" y="431940"/>
                </a:lnTo>
                <a:lnTo>
                  <a:pt x="608833" y="435111"/>
                </a:lnTo>
                <a:lnTo>
                  <a:pt x="603870" y="438085"/>
                </a:lnTo>
                <a:lnTo>
                  <a:pt x="598709" y="440662"/>
                </a:lnTo>
                <a:lnTo>
                  <a:pt x="593349" y="442842"/>
                </a:lnTo>
                <a:lnTo>
                  <a:pt x="587989" y="445023"/>
                </a:lnTo>
                <a:lnTo>
                  <a:pt x="582431" y="446807"/>
                </a:lnTo>
                <a:lnTo>
                  <a:pt x="576872" y="448195"/>
                </a:lnTo>
                <a:lnTo>
                  <a:pt x="571314" y="449582"/>
                </a:lnTo>
                <a:lnTo>
                  <a:pt x="565756" y="450375"/>
                </a:lnTo>
                <a:lnTo>
                  <a:pt x="559999" y="451168"/>
                </a:lnTo>
                <a:lnTo>
                  <a:pt x="554242" y="451366"/>
                </a:lnTo>
                <a:lnTo>
                  <a:pt x="548684" y="451564"/>
                </a:lnTo>
                <a:lnTo>
                  <a:pt x="542927" y="451366"/>
                </a:lnTo>
                <a:lnTo>
                  <a:pt x="537170" y="451168"/>
                </a:lnTo>
                <a:lnTo>
                  <a:pt x="531810" y="450375"/>
                </a:lnTo>
                <a:lnTo>
                  <a:pt x="526054" y="449582"/>
                </a:lnTo>
                <a:lnTo>
                  <a:pt x="520495" y="448195"/>
                </a:lnTo>
                <a:lnTo>
                  <a:pt x="514739" y="446807"/>
                </a:lnTo>
                <a:lnTo>
                  <a:pt x="509379" y="445023"/>
                </a:lnTo>
                <a:lnTo>
                  <a:pt x="504019" y="442842"/>
                </a:lnTo>
                <a:lnTo>
                  <a:pt x="498858" y="440662"/>
                </a:lnTo>
                <a:lnTo>
                  <a:pt x="493498" y="438085"/>
                </a:lnTo>
                <a:lnTo>
                  <a:pt x="488337" y="435111"/>
                </a:lnTo>
                <a:lnTo>
                  <a:pt x="483374" y="431940"/>
                </a:lnTo>
                <a:lnTo>
                  <a:pt x="478610" y="428768"/>
                </a:lnTo>
                <a:lnTo>
                  <a:pt x="473647" y="425200"/>
                </a:lnTo>
                <a:lnTo>
                  <a:pt x="469081" y="421037"/>
                </a:lnTo>
                <a:lnTo>
                  <a:pt x="464714" y="416874"/>
                </a:lnTo>
                <a:lnTo>
                  <a:pt x="452208" y="400223"/>
                </a:lnTo>
                <a:lnTo>
                  <a:pt x="452208" y="634133"/>
                </a:lnTo>
                <a:lnTo>
                  <a:pt x="452009" y="639881"/>
                </a:lnTo>
                <a:lnTo>
                  <a:pt x="451612" y="646225"/>
                </a:lnTo>
                <a:lnTo>
                  <a:pt x="450818" y="651973"/>
                </a:lnTo>
                <a:lnTo>
                  <a:pt x="450024" y="657722"/>
                </a:lnTo>
                <a:lnTo>
                  <a:pt x="448634" y="663471"/>
                </a:lnTo>
                <a:lnTo>
                  <a:pt x="447046" y="669219"/>
                </a:lnTo>
                <a:lnTo>
                  <a:pt x="445260" y="674571"/>
                </a:lnTo>
                <a:lnTo>
                  <a:pt x="442878" y="680122"/>
                </a:lnTo>
                <a:lnTo>
                  <a:pt x="440694" y="685276"/>
                </a:lnTo>
                <a:lnTo>
                  <a:pt x="437915" y="690430"/>
                </a:lnTo>
                <a:lnTo>
                  <a:pt x="435136" y="695385"/>
                </a:lnTo>
                <a:lnTo>
                  <a:pt x="431959" y="700143"/>
                </a:lnTo>
                <a:lnTo>
                  <a:pt x="428783" y="704702"/>
                </a:lnTo>
                <a:lnTo>
                  <a:pt x="425012" y="709261"/>
                </a:lnTo>
                <a:lnTo>
                  <a:pt x="421438" y="713622"/>
                </a:lnTo>
                <a:lnTo>
                  <a:pt x="417468" y="717785"/>
                </a:lnTo>
                <a:lnTo>
                  <a:pt x="413498" y="721551"/>
                </a:lnTo>
                <a:lnTo>
                  <a:pt x="409131" y="725318"/>
                </a:lnTo>
                <a:lnTo>
                  <a:pt x="404764" y="728886"/>
                </a:lnTo>
                <a:lnTo>
                  <a:pt x="399999" y="732058"/>
                </a:lnTo>
                <a:lnTo>
                  <a:pt x="395235" y="735229"/>
                </a:lnTo>
                <a:lnTo>
                  <a:pt x="390074" y="738004"/>
                </a:lnTo>
                <a:lnTo>
                  <a:pt x="385111" y="740780"/>
                </a:lnTo>
                <a:lnTo>
                  <a:pt x="379751" y="742960"/>
                </a:lnTo>
                <a:lnTo>
                  <a:pt x="374391" y="745141"/>
                </a:lnTo>
                <a:lnTo>
                  <a:pt x="368833" y="746925"/>
                </a:lnTo>
                <a:lnTo>
                  <a:pt x="363473" y="748511"/>
                </a:lnTo>
                <a:lnTo>
                  <a:pt x="357518" y="749898"/>
                </a:lnTo>
                <a:lnTo>
                  <a:pt x="351761" y="751088"/>
                </a:lnTo>
                <a:lnTo>
                  <a:pt x="345806" y="751682"/>
                </a:lnTo>
                <a:lnTo>
                  <a:pt x="339850" y="752079"/>
                </a:lnTo>
                <a:lnTo>
                  <a:pt x="333697" y="752475"/>
                </a:lnTo>
                <a:lnTo>
                  <a:pt x="327543" y="752079"/>
                </a:lnTo>
                <a:lnTo>
                  <a:pt x="321587" y="751682"/>
                </a:lnTo>
                <a:lnTo>
                  <a:pt x="315632" y="751088"/>
                </a:lnTo>
                <a:lnTo>
                  <a:pt x="309677" y="749898"/>
                </a:lnTo>
                <a:lnTo>
                  <a:pt x="303920" y="748511"/>
                </a:lnTo>
                <a:lnTo>
                  <a:pt x="298362" y="746925"/>
                </a:lnTo>
                <a:lnTo>
                  <a:pt x="292803" y="745141"/>
                </a:lnTo>
                <a:lnTo>
                  <a:pt x="287642" y="742960"/>
                </a:lnTo>
                <a:lnTo>
                  <a:pt x="282282" y="740780"/>
                </a:lnTo>
                <a:lnTo>
                  <a:pt x="277121" y="738004"/>
                </a:lnTo>
                <a:lnTo>
                  <a:pt x="272357" y="735229"/>
                </a:lnTo>
                <a:lnTo>
                  <a:pt x="267394" y="732058"/>
                </a:lnTo>
                <a:lnTo>
                  <a:pt x="262630" y="728886"/>
                </a:lnTo>
                <a:lnTo>
                  <a:pt x="258262" y="725318"/>
                </a:lnTo>
                <a:lnTo>
                  <a:pt x="253895" y="721551"/>
                </a:lnTo>
                <a:lnTo>
                  <a:pt x="249925" y="717785"/>
                </a:lnTo>
                <a:lnTo>
                  <a:pt x="245955" y="713622"/>
                </a:lnTo>
                <a:lnTo>
                  <a:pt x="242183" y="709261"/>
                </a:lnTo>
                <a:lnTo>
                  <a:pt x="238610" y="704702"/>
                </a:lnTo>
                <a:lnTo>
                  <a:pt x="235235" y="700143"/>
                </a:lnTo>
                <a:lnTo>
                  <a:pt x="232258" y="695385"/>
                </a:lnTo>
                <a:lnTo>
                  <a:pt x="229280" y="690430"/>
                </a:lnTo>
                <a:lnTo>
                  <a:pt x="226898" y="685276"/>
                </a:lnTo>
                <a:lnTo>
                  <a:pt x="224317" y="680122"/>
                </a:lnTo>
                <a:lnTo>
                  <a:pt x="222332" y="674571"/>
                </a:lnTo>
                <a:lnTo>
                  <a:pt x="220347" y="669219"/>
                </a:lnTo>
                <a:lnTo>
                  <a:pt x="218759" y="663471"/>
                </a:lnTo>
                <a:lnTo>
                  <a:pt x="217369" y="657722"/>
                </a:lnTo>
                <a:lnTo>
                  <a:pt x="216575" y="651973"/>
                </a:lnTo>
                <a:lnTo>
                  <a:pt x="215583" y="646225"/>
                </a:lnTo>
                <a:lnTo>
                  <a:pt x="215186" y="639881"/>
                </a:lnTo>
                <a:lnTo>
                  <a:pt x="215186" y="634133"/>
                </a:lnTo>
                <a:lnTo>
                  <a:pt x="215186" y="400223"/>
                </a:lnTo>
                <a:lnTo>
                  <a:pt x="202679" y="416874"/>
                </a:lnTo>
                <a:lnTo>
                  <a:pt x="198114" y="421037"/>
                </a:lnTo>
                <a:lnTo>
                  <a:pt x="193548" y="425200"/>
                </a:lnTo>
                <a:lnTo>
                  <a:pt x="188982" y="428768"/>
                </a:lnTo>
                <a:lnTo>
                  <a:pt x="183821" y="431940"/>
                </a:lnTo>
                <a:lnTo>
                  <a:pt x="178858" y="435111"/>
                </a:lnTo>
                <a:lnTo>
                  <a:pt x="173895" y="438085"/>
                </a:lnTo>
                <a:lnTo>
                  <a:pt x="168536" y="440662"/>
                </a:lnTo>
                <a:lnTo>
                  <a:pt x="163374" y="442842"/>
                </a:lnTo>
                <a:lnTo>
                  <a:pt x="157816" y="445023"/>
                </a:lnTo>
                <a:lnTo>
                  <a:pt x="152258" y="446807"/>
                </a:lnTo>
                <a:lnTo>
                  <a:pt x="146898" y="448195"/>
                </a:lnTo>
                <a:lnTo>
                  <a:pt x="141340" y="449582"/>
                </a:lnTo>
                <a:lnTo>
                  <a:pt x="135583" y="450375"/>
                </a:lnTo>
                <a:lnTo>
                  <a:pt x="130024" y="451168"/>
                </a:lnTo>
                <a:lnTo>
                  <a:pt x="124268" y="451366"/>
                </a:lnTo>
                <a:lnTo>
                  <a:pt x="118709" y="451564"/>
                </a:lnTo>
                <a:lnTo>
                  <a:pt x="113151" y="451366"/>
                </a:lnTo>
                <a:lnTo>
                  <a:pt x="107394" y="451168"/>
                </a:lnTo>
                <a:lnTo>
                  <a:pt x="101637" y="450375"/>
                </a:lnTo>
                <a:lnTo>
                  <a:pt x="95881" y="449582"/>
                </a:lnTo>
                <a:lnTo>
                  <a:pt x="90521" y="448195"/>
                </a:lnTo>
                <a:lnTo>
                  <a:pt x="84963" y="446807"/>
                </a:lnTo>
                <a:lnTo>
                  <a:pt x="79404" y="445023"/>
                </a:lnTo>
                <a:lnTo>
                  <a:pt x="74044" y="442842"/>
                </a:lnTo>
                <a:lnTo>
                  <a:pt x="68685" y="440662"/>
                </a:lnTo>
                <a:lnTo>
                  <a:pt x="63523" y="438085"/>
                </a:lnTo>
                <a:lnTo>
                  <a:pt x="58561" y="435111"/>
                </a:lnTo>
                <a:lnTo>
                  <a:pt x="53399" y="431940"/>
                </a:lnTo>
                <a:lnTo>
                  <a:pt x="48635" y="428768"/>
                </a:lnTo>
                <a:lnTo>
                  <a:pt x="43871" y="425200"/>
                </a:lnTo>
                <a:lnTo>
                  <a:pt x="39305" y="421037"/>
                </a:lnTo>
                <a:lnTo>
                  <a:pt x="34739" y="416874"/>
                </a:lnTo>
                <a:lnTo>
                  <a:pt x="30571" y="412513"/>
                </a:lnTo>
                <a:lnTo>
                  <a:pt x="26799" y="407756"/>
                </a:lnTo>
                <a:lnTo>
                  <a:pt x="23027" y="403197"/>
                </a:lnTo>
                <a:lnTo>
                  <a:pt x="19652" y="398241"/>
                </a:lnTo>
                <a:lnTo>
                  <a:pt x="16476" y="393484"/>
                </a:lnTo>
                <a:lnTo>
                  <a:pt x="13697" y="388131"/>
                </a:lnTo>
                <a:lnTo>
                  <a:pt x="10918" y="382977"/>
                </a:lnTo>
                <a:lnTo>
                  <a:pt x="8734" y="377625"/>
                </a:lnTo>
                <a:lnTo>
                  <a:pt x="6551" y="372471"/>
                </a:lnTo>
                <a:lnTo>
                  <a:pt x="4963" y="366921"/>
                </a:lnTo>
                <a:lnTo>
                  <a:pt x="3375" y="361371"/>
                </a:lnTo>
                <a:lnTo>
                  <a:pt x="2382" y="355820"/>
                </a:lnTo>
                <a:lnTo>
                  <a:pt x="1389" y="350071"/>
                </a:lnTo>
                <a:lnTo>
                  <a:pt x="794" y="344719"/>
                </a:lnTo>
                <a:lnTo>
                  <a:pt x="198" y="338971"/>
                </a:lnTo>
                <a:lnTo>
                  <a:pt x="0" y="333222"/>
                </a:lnTo>
                <a:lnTo>
                  <a:pt x="198" y="327473"/>
                </a:lnTo>
                <a:lnTo>
                  <a:pt x="794" y="321923"/>
                </a:lnTo>
                <a:lnTo>
                  <a:pt x="1389" y="316174"/>
                </a:lnTo>
                <a:lnTo>
                  <a:pt x="2382" y="310624"/>
                </a:lnTo>
                <a:lnTo>
                  <a:pt x="3375" y="304875"/>
                </a:lnTo>
                <a:lnTo>
                  <a:pt x="4963" y="299523"/>
                </a:lnTo>
                <a:lnTo>
                  <a:pt x="6551" y="293973"/>
                </a:lnTo>
                <a:lnTo>
                  <a:pt x="8734" y="288621"/>
                </a:lnTo>
                <a:lnTo>
                  <a:pt x="10918" y="283269"/>
                </a:lnTo>
                <a:lnTo>
                  <a:pt x="13697" y="278115"/>
                </a:lnTo>
                <a:lnTo>
                  <a:pt x="16476" y="272961"/>
                </a:lnTo>
                <a:lnTo>
                  <a:pt x="19652" y="268005"/>
                </a:lnTo>
                <a:lnTo>
                  <a:pt x="23027" y="263247"/>
                </a:lnTo>
                <a:lnTo>
                  <a:pt x="26799" y="258490"/>
                </a:lnTo>
                <a:lnTo>
                  <a:pt x="30571" y="253931"/>
                </a:lnTo>
                <a:lnTo>
                  <a:pt x="34739" y="249570"/>
                </a:lnTo>
                <a:lnTo>
                  <a:pt x="249925" y="34690"/>
                </a:lnTo>
                <a:lnTo>
                  <a:pt x="253895" y="30924"/>
                </a:lnTo>
                <a:lnTo>
                  <a:pt x="258262" y="27157"/>
                </a:lnTo>
                <a:lnTo>
                  <a:pt x="262630" y="23589"/>
                </a:lnTo>
                <a:lnTo>
                  <a:pt x="267394" y="20418"/>
                </a:lnTo>
                <a:lnTo>
                  <a:pt x="272357" y="17246"/>
                </a:lnTo>
                <a:lnTo>
                  <a:pt x="277121" y="14471"/>
                </a:lnTo>
                <a:lnTo>
                  <a:pt x="282282" y="11894"/>
                </a:lnTo>
                <a:lnTo>
                  <a:pt x="287642" y="9317"/>
                </a:lnTo>
                <a:lnTo>
                  <a:pt x="292803" y="7335"/>
                </a:lnTo>
                <a:lnTo>
                  <a:pt x="298362" y="5551"/>
                </a:lnTo>
                <a:lnTo>
                  <a:pt x="303920" y="3965"/>
                </a:lnTo>
                <a:lnTo>
                  <a:pt x="309677" y="2577"/>
                </a:lnTo>
                <a:lnTo>
                  <a:pt x="315632" y="1388"/>
                </a:lnTo>
                <a:lnTo>
                  <a:pt x="321587" y="793"/>
                </a:lnTo>
                <a:lnTo>
                  <a:pt x="327543" y="198"/>
                </a:lnTo>
                <a:close/>
              </a:path>
            </a:pathLst>
          </a:custGeom>
          <a:solidFill>
            <a:srgbClr val="99CB38"/>
          </a:solidFill>
          <a:ln w="12700" cap="flat" cmpd="sng" algn="ctr">
            <a:noFill/>
            <a:prstDash val="solid"/>
            <a:miter lim="800000"/>
          </a:ln>
          <a:effectLst/>
        </p:spPr>
        <p:txBody>
          <a:bodyPr rtlCol="0" anchor="ctr">
            <a:normAutofit/>
          </a:bodyPr>
          <a:p>
            <a:pPr algn="ctr"/>
            <a:endParaRPr lang="zh-CN" altLang="en-US" sz="1350" dirty="0">
              <a:solidFill>
                <a:sysClr val="windowText" lastClr="000000">
                  <a:lumMod val="50000"/>
                </a:sys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1" name="任意多边形 560"/>
          <p:cNvSpPr/>
          <p:nvPr>
            <p:custDataLst>
              <p:tags r:id="rId3"/>
            </p:custDataLst>
          </p:nvPr>
        </p:nvSpPr>
        <p:spPr>
          <a:xfrm rot="1800000">
            <a:off x="4373922" y="1606446"/>
            <a:ext cx="629707" cy="710196"/>
          </a:xfrm>
          <a:custGeom>
            <a:avLst/>
            <a:gdLst>
              <a:gd name="connsiteX0" fmla="*/ 333697 w 667195"/>
              <a:gd name="connsiteY0" fmla="*/ 0 h 752475"/>
              <a:gd name="connsiteX1" fmla="*/ 339850 w 667195"/>
              <a:gd name="connsiteY1" fmla="*/ 198 h 752475"/>
              <a:gd name="connsiteX2" fmla="*/ 345806 w 667195"/>
              <a:gd name="connsiteY2" fmla="*/ 793 h 752475"/>
              <a:gd name="connsiteX3" fmla="*/ 351761 w 667195"/>
              <a:gd name="connsiteY3" fmla="*/ 1388 h 752475"/>
              <a:gd name="connsiteX4" fmla="*/ 357518 w 667195"/>
              <a:gd name="connsiteY4" fmla="*/ 2577 h 752475"/>
              <a:gd name="connsiteX5" fmla="*/ 363473 w 667195"/>
              <a:gd name="connsiteY5" fmla="*/ 3965 h 752475"/>
              <a:gd name="connsiteX6" fmla="*/ 368833 w 667195"/>
              <a:gd name="connsiteY6" fmla="*/ 5551 h 752475"/>
              <a:gd name="connsiteX7" fmla="*/ 374391 w 667195"/>
              <a:gd name="connsiteY7" fmla="*/ 7335 h 752475"/>
              <a:gd name="connsiteX8" fmla="*/ 379751 w 667195"/>
              <a:gd name="connsiteY8" fmla="*/ 9317 h 752475"/>
              <a:gd name="connsiteX9" fmla="*/ 385111 w 667195"/>
              <a:gd name="connsiteY9" fmla="*/ 11894 h 752475"/>
              <a:gd name="connsiteX10" fmla="*/ 390074 w 667195"/>
              <a:gd name="connsiteY10" fmla="*/ 14471 h 752475"/>
              <a:gd name="connsiteX11" fmla="*/ 395235 w 667195"/>
              <a:gd name="connsiteY11" fmla="*/ 17246 h 752475"/>
              <a:gd name="connsiteX12" fmla="*/ 399999 w 667195"/>
              <a:gd name="connsiteY12" fmla="*/ 20418 h 752475"/>
              <a:gd name="connsiteX13" fmla="*/ 404764 w 667195"/>
              <a:gd name="connsiteY13" fmla="*/ 23589 h 752475"/>
              <a:gd name="connsiteX14" fmla="*/ 409131 w 667195"/>
              <a:gd name="connsiteY14" fmla="*/ 27157 h 752475"/>
              <a:gd name="connsiteX15" fmla="*/ 413498 w 667195"/>
              <a:gd name="connsiteY15" fmla="*/ 30924 h 752475"/>
              <a:gd name="connsiteX16" fmla="*/ 417468 w 667195"/>
              <a:gd name="connsiteY16" fmla="*/ 34690 h 752475"/>
              <a:gd name="connsiteX17" fmla="*/ 632455 w 667195"/>
              <a:gd name="connsiteY17" fmla="*/ 249570 h 752475"/>
              <a:gd name="connsiteX18" fmla="*/ 636823 w 667195"/>
              <a:gd name="connsiteY18" fmla="*/ 253931 h 752475"/>
              <a:gd name="connsiteX19" fmla="*/ 640594 w 667195"/>
              <a:gd name="connsiteY19" fmla="*/ 258490 h 752475"/>
              <a:gd name="connsiteX20" fmla="*/ 644366 w 667195"/>
              <a:gd name="connsiteY20" fmla="*/ 263247 h 752475"/>
              <a:gd name="connsiteX21" fmla="*/ 647741 w 667195"/>
              <a:gd name="connsiteY21" fmla="*/ 268005 h 752475"/>
              <a:gd name="connsiteX22" fmla="*/ 650718 w 667195"/>
              <a:gd name="connsiteY22" fmla="*/ 272961 h 752475"/>
              <a:gd name="connsiteX23" fmla="*/ 653696 w 667195"/>
              <a:gd name="connsiteY23" fmla="*/ 278115 h 752475"/>
              <a:gd name="connsiteX24" fmla="*/ 656277 w 667195"/>
              <a:gd name="connsiteY24" fmla="*/ 283269 h 752475"/>
              <a:gd name="connsiteX25" fmla="*/ 658460 w 667195"/>
              <a:gd name="connsiteY25" fmla="*/ 288621 h 752475"/>
              <a:gd name="connsiteX26" fmla="*/ 660644 w 667195"/>
              <a:gd name="connsiteY26" fmla="*/ 293973 h 752475"/>
              <a:gd name="connsiteX27" fmla="*/ 662431 w 667195"/>
              <a:gd name="connsiteY27" fmla="*/ 299523 h 752475"/>
              <a:gd name="connsiteX28" fmla="*/ 664019 w 667195"/>
              <a:gd name="connsiteY28" fmla="*/ 304875 h 752475"/>
              <a:gd name="connsiteX29" fmla="*/ 665210 w 667195"/>
              <a:gd name="connsiteY29" fmla="*/ 310624 h 752475"/>
              <a:gd name="connsiteX30" fmla="*/ 666004 w 667195"/>
              <a:gd name="connsiteY30" fmla="*/ 316174 h 752475"/>
              <a:gd name="connsiteX31" fmla="*/ 666798 w 667195"/>
              <a:gd name="connsiteY31" fmla="*/ 321923 h 752475"/>
              <a:gd name="connsiteX32" fmla="*/ 667195 w 667195"/>
              <a:gd name="connsiteY32" fmla="*/ 327473 h 752475"/>
              <a:gd name="connsiteX33" fmla="*/ 667195 w 667195"/>
              <a:gd name="connsiteY33" fmla="*/ 333222 h 752475"/>
              <a:gd name="connsiteX34" fmla="*/ 667195 w 667195"/>
              <a:gd name="connsiteY34" fmla="*/ 338971 h 752475"/>
              <a:gd name="connsiteX35" fmla="*/ 666798 w 667195"/>
              <a:gd name="connsiteY35" fmla="*/ 344719 h 752475"/>
              <a:gd name="connsiteX36" fmla="*/ 666004 w 667195"/>
              <a:gd name="connsiteY36" fmla="*/ 350071 h 752475"/>
              <a:gd name="connsiteX37" fmla="*/ 665210 w 667195"/>
              <a:gd name="connsiteY37" fmla="*/ 355820 h 752475"/>
              <a:gd name="connsiteX38" fmla="*/ 664019 w 667195"/>
              <a:gd name="connsiteY38" fmla="*/ 361371 h 752475"/>
              <a:gd name="connsiteX39" fmla="*/ 662431 w 667195"/>
              <a:gd name="connsiteY39" fmla="*/ 366921 h 752475"/>
              <a:gd name="connsiteX40" fmla="*/ 660644 w 667195"/>
              <a:gd name="connsiteY40" fmla="*/ 372471 h 752475"/>
              <a:gd name="connsiteX41" fmla="*/ 658460 w 667195"/>
              <a:gd name="connsiteY41" fmla="*/ 377625 h 752475"/>
              <a:gd name="connsiteX42" fmla="*/ 656277 w 667195"/>
              <a:gd name="connsiteY42" fmla="*/ 382977 h 752475"/>
              <a:gd name="connsiteX43" fmla="*/ 653696 w 667195"/>
              <a:gd name="connsiteY43" fmla="*/ 388131 h 752475"/>
              <a:gd name="connsiteX44" fmla="*/ 650718 w 667195"/>
              <a:gd name="connsiteY44" fmla="*/ 393484 h 752475"/>
              <a:gd name="connsiteX45" fmla="*/ 647741 w 667195"/>
              <a:gd name="connsiteY45" fmla="*/ 398241 h 752475"/>
              <a:gd name="connsiteX46" fmla="*/ 644366 w 667195"/>
              <a:gd name="connsiteY46" fmla="*/ 403197 h 752475"/>
              <a:gd name="connsiteX47" fmla="*/ 640594 w 667195"/>
              <a:gd name="connsiteY47" fmla="*/ 407756 h 752475"/>
              <a:gd name="connsiteX48" fmla="*/ 636823 w 667195"/>
              <a:gd name="connsiteY48" fmla="*/ 412513 h 752475"/>
              <a:gd name="connsiteX49" fmla="*/ 632455 w 667195"/>
              <a:gd name="connsiteY49" fmla="*/ 416874 h 752475"/>
              <a:gd name="connsiteX50" fmla="*/ 628088 w 667195"/>
              <a:gd name="connsiteY50" fmla="*/ 421037 h 752475"/>
              <a:gd name="connsiteX51" fmla="*/ 623522 w 667195"/>
              <a:gd name="connsiteY51" fmla="*/ 425200 h 752475"/>
              <a:gd name="connsiteX52" fmla="*/ 618758 w 667195"/>
              <a:gd name="connsiteY52" fmla="*/ 428768 h 752475"/>
              <a:gd name="connsiteX53" fmla="*/ 613994 w 667195"/>
              <a:gd name="connsiteY53" fmla="*/ 431940 h 752475"/>
              <a:gd name="connsiteX54" fmla="*/ 608833 w 667195"/>
              <a:gd name="connsiteY54" fmla="*/ 435111 h 752475"/>
              <a:gd name="connsiteX55" fmla="*/ 603870 w 667195"/>
              <a:gd name="connsiteY55" fmla="*/ 438085 h 752475"/>
              <a:gd name="connsiteX56" fmla="*/ 598709 w 667195"/>
              <a:gd name="connsiteY56" fmla="*/ 440662 h 752475"/>
              <a:gd name="connsiteX57" fmla="*/ 593349 w 667195"/>
              <a:gd name="connsiteY57" fmla="*/ 442842 h 752475"/>
              <a:gd name="connsiteX58" fmla="*/ 587989 w 667195"/>
              <a:gd name="connsiteY58" fmla="*/ 445023 h 752475"/>
              <a:gd name="connsiteX59" fmla="*/ 582431 w 667195"/>
              <a:gd name="connsiteY59" fmla="*/ 446807 h 752475"/>
              <a:gd name="connsiteX60" fmla="*/ 576872 w 667195"/>
              <a:gd name="connsiteY60" fmla="*/ 448195 h 752475"/>
              <a:gd name="connsiteX61" fmla="*/ 571314 w 667195"/>
              <a:gd name="connsiteY61" fmla="*/ 449582 h 752475"/>
              <a:gd name="connsiteX62" fmla="*/ 565756 w 667195"/>
              <a:gd name="connsiteY62" fmla="*/ 450375 h 752475"/>
              <a:gd name="connsiteX63" fmla="*/ 559999 w 667195"/>
              <a:gd name="connsiteY63" fmla="*/ 451168 h 752475"/>
              <a:gd name="connsiteX64" fmla="*/ 554242 w 667195"/>
              <a:gd name="connsiteY64" fmla="*/ 451366 h 752475"/>
              <a:gd name="connsiteX65" fmla="*/ 548684 w 667195"/>
              <a:gd name="connsiteY65" fmla="*/ 451564 h 752475"/>
              <a:gd name="connsiteX66" fmla="*/ 542927 w 667195"/>
              <a:gd name="connsiteY66" fmla="*/ 451366 h 752475"/>
              <a:gd name="connsiteX67" fmla="*/ 537170 w 667195"/>
              <a:gd name="connsiteY67" fmla="*/ 451168 h 752475"/>
              <a:gd name="connsiteX68" fmla="*/ 531810 w 667195"/>
              <a:gd name="connsiteY68" fmla="*/ 450375 h 752475"/>
              <a:gd name="connsiteX69" fmla="*/ 526054 w 667195"/>
              <a:gd name="connsiteY69" fmla="*/ 449582 h 752475"/>
              <a:gd name="connsiteX70" fmla="*/ 520495 w 667195"/>
              <a:gd name="connsiteY70" fmla="*/ 448195 h 752475"/>
              <a:gd name="connsiteX71" fmla="*/ 514739 w 667195"/>
              <a:gd name="connsiteY71" fmla="*/ 446807 h 752475"/>
              <a:gd name="connsiteX72" fmla="*/ 509379 w 667195"/>
              <a:gd name="connsiteY72" fmla="*/ 445023 h 752475"/>
              <a:gd name="connsiteX73" fmla="*/ 504019 w 667195"/>
              <a:gd name="connsiteY73" fmla="*/ 442842 h 752475"/>
              <a:gd name="connsiteX74" fmla="*/ 498858 w 667195"/>
              <a:gd name="connsiteY74" fmla="*/ 440662 h 752475"/>
              <a:gd name="connsiteX75" fmla="*/ 493498 w 667195"/>
              <a:gd name="connsiteY75" fmla="*/ 438085 h 752475"/>
              <a:gd name="connsiteX76" fmla="*/ 488337 w 667195"/>
              <a:gd name="connsiteY76" fmla="*/ 435111 h 752475"/>
              <a:gd name="connsiteX77" fmla="*/ 483374 w 667195"/>
              <a:gd name="connsiteY77" fmla="*/ 431940 h 752475"/>
              <a:gd name="connsiteX78" fmla="*/ 478610 w 667195"/>
              <a:gd name="connsiteY78" fmla="*/ 428768 h 752475"/>
              <a:gd name="connsiteX79" fmla="*/ 473647 w 667195"/>
              <a:gd name="connsiteY79" fmla="*/ 425200 h 752475"/>
              <a:gd name="connsiteX80" fmla="*/ 469081 w 667195"/>
              <a:gd name="connsiteY80" fmla="*/ 421037 h 752475"/>
              <a:gd name="connsiteX81" fmla="*/ 464714 w 667195"/>
              <a:gd name="connsiteY81" fmla="*/ 416874 h 752475"/>
              <a:gd name="connsiteX82" fmla="*/ 452208 w 667195"/>
              <a:gd name="connsiteY82" fmla="*/ 400223 h 752475"/>
              <a:gd name="connsiteX83" fmla="*/ 452208 w 667195"/>
              <a:gd name="connsiteY83" fmla="*/ 634133 h 752475"/>
              <a:gd name="connsiteX84" fmla="*/ 452009 w 667195"/>
              <a:gd name="connsiteY84" fmla="*/ 639881 h 752475"/>
              <a:gd name="connsiteX85" fmla="*/ 451612 w 667195"/>
              <a:gd name="connsiteY85" fmla="*/ 646225 h 752475"/>
              <a:gd name="connsiteX86" fmla="*/ 450818 w 667195"/>
              <a:gd name="connsiteY86" fmla="*/ 651973 h 752475"/>
              <a:gd name="connsiteX87" fmla="*/ 450024 w 667195"/>
              <a:gd name="connsiteY87" fmla="*/ 657722 h 752475"/>
              <a:gd name="connsiteX88" fmla="*/ 448634 w 667195"/>
              <a:gd name="connsiteY88" fmla="*/ 663471 h 752475"/>
              <a:gd name="connsiteX89" fmla="*/ 447046 w 667195"/>
              <a:gd name="connsiteY89" fmla="*/ 669219 h 752475"/>
              <a:gd name="connsiteX90" fmla="*/ 445260 w 667195"/>
              <a:gd name="connsiteY90" fmla="*/ 674571 h 752475"/>
              <a:gd name="connsiteX91" fmla="*/ 442878 w 667195"/>
              <a:gd name="connsiteY91" fmla="*/ 680122 h 752475"/>
              <a:gd name="connsiteX92" fmla="*/ 440694 w 667195"/>
              <a:gd name="connsiteY92" fmla="*/ 685276 h 752475"/>
              <a:gd name="connsiteX93" fmla="*/ 437915 w 667195"/>
              <a:gd name="connsiteY93" fmla="*/ 690430 h 752475"/>
              <a:gd name="connsiteX94" fmla="*/ 435136 w 667195"/>
              <a:gd name="connsiteY94" fmla="*/ 695385 h 752475"/>
              <a:gd name="connsiteX95" fmla="*/ 431959 w 667195"/>
              <a:gd name="connsiteY95" fmla="*/ 700143 h 752475"/>
              <a:gd name="connsiteX96" fmla="*/ 428783 w 667195"/>
              <a:gd name="connsiteY96" fmla="*/ 704702 h 752475"/>
              <a:gd name="connsiteX97" fmla="*/ 425012 w 667195"/>
              <a:gd name="connsiteY97" fmla="*/ 709261 h 752475"/>
              <a:gd name="connsiteX98" fmla="*/ 421438 w 667195"/>
              <a:gd name="connsiteY98" fmla="*/ 713622 h 752475"/>
              <a:gd name="connsiteX99" fmla="*/ 417468 w 667195"/>
              <a:gd name="connsiteY99" fmla="*/ 717785 h 752475"/>
              <a:gd name="connsiteX100" fmla="*/ 413498 w 667195"/>
              <a:gd name="connsiteY100" fmla="*/ 721551 h 752475"/>
              <a:gd name="connsiteX101" fmla="*/ 409131 w 667195"/>
              <a:gd name="connsiteY101" fmla="*/ 725318 h 752475"/>
              <a:gd name="connsiteX102" fmla="*/ 404764 w 667195"/>
              <a:gd name="connsiteY102" fmla="*/ 728886 h 752475"/>
              <a:gd name="connsiteX103" fmla="*/ 399999 w 667195"/>
              <a:gd name="connsiteY103" fmla="*/ 732058 h 752475"/>
              <a:gd name="connsiteX104" fmla="*/ 395235 w 667195"/>
              <a:gd name="connsiteY104" fmla="*/ 735229 h 752475"/>
              <a:gd name="connsiteX105" fmla="*/ 390074 w 667195"/>
              <a:gd name="connsiteY105" fmla="*/ 738004 h 752475"/>
              <a:gd name="connsiteX106" fmla="*/ 385111 w 667195"/>
              <a:gd name="connsiteY106" fmla="*/ 740780 h 752475"/>
              <a:gd name="connsiteX107" fmla="*/ 379751 w 667195"/>
              <a:gd name="connsiteY107" fmla="*/ 742960 h 752475"/>
              <a:gd name="connsiteX108" fmla="*/ 374391 w 667195"/>
              <a:gd name="connsiteY108" fmla="*/ 745141 h 752475"/>
              <a:gd name="connsiteX109" fmla="*/ 368833 w 667195"/>
              <a:gd name="connsiteY109" fmla="*/ 746925 h 752475"/>
              <a:gd name="connsiteX110" fmla="*/ 363473 w 667195"/>
              <a:gd name="connsiteY110" fmla="*/ 748511 h 752475"/>
              <a:gd name="connsiteX111" fmla="*/ 357518 w 667195"/>
              <a:gd name="connsiteY111" fmla="*/ 749898 h 752475"/>
              <a:gd name="connsiteX112" fmla="*/ 351761 w 667195"/>
              <a:gd name="connsiteY112" fmla="*/ 751088 h 752475"/>
              <a:gd name="connsiteX113" fmla="*/ 345806 w 667195"/>
              <a:gd name="connsiteY113" fmla="*/ 751682 h 752475"/>
              <a:gd name="connsiteX114" fmla="*/ 339850 w 667195"/>
              <a:gd name="connsiteY114" fmla="*/ 752079 h 752475"/>
              <a:gd name="connsiteX115" fmla="*/ 333697 w 667195"/>
              <a:gd name="connsiteY115" fmla="*/ 752475 h 752475"/>
              <a:gd name="connsiteX116" fmla="*/ 327543 w 667195"/>
              <a:gd name="connsiteY116" fmla="*/ 752079 h 752475"/>
              <a:gd name="connsiteX117" fmla="*/ 321587 w 667195"/>
              <a:gd name="connsiteY117" fmla="*/ 751682 h 752475"/>
              <a:gd name="connsiteX118" fmla="*/ 315632 w 667195"/>
              <a:gd name="connsiteY118" fmla="*/ 751088 h 752475"/>
              <a:gd name="connsiteX119" fmla="*/ 309677 w 667195"/>
              <a:gd name="connsiteY119" fmla="*/ 749898 h 752475"/>
              <a:gd name="connsiteX120" fmla="*/ 303920 w 667195"/>
              <a:gd name="connsiteY120" fmla="*/ 748511 h 752475"/>
              <a:gd name="connsiteX121" fmla="*/ 298362 w 667195"/>
              <a:gd name="connsiteY121" fmla="*/ 746925 h 752475"/>
              <a:gd name="connsiteX122" fmla="*/ 292803 w 667195"/>
              <a:gd name="connsiteY122" fmla="*/ 745141 h 752475"/>
              <a:gd name="connsiteX123" fmla="*/ 287642 w 667195"/>
              <a:gd name="connsiteY123" fmla="*/ 742960 h 752475"/>
              <a:gd name="connsiteX124" fmla="*/ 282282 w 667195"/>
              <a:gd name="connsiteY124" fmla="*/ 740780 h 752475"/>
              <a:gd name="connsiteX125" fmla="*/ 277121 w 667195"/>
              <a:gd name="connsiteY125" fmla="*/ 738004 h 752475"/>
              <a:gd name="connsiteX126" fmla="*/ 272357 w 667195"/>
              <a:gd name="connsiteY126" fmla="*/ 735229 h 752475"/>
              <a:gd name="connsiteX127" fmla="*/ 267394 w 667195"/>
              <a:gd name="connsiteY127" fmla="*/ 732058 h 752475"/>
              <a:gd name="connsiteX128" fmla="*/ 262630 w 667195"/>
              <a:gd name="connsiteY128" fmla="*/ 728886 h 752475"/>
              <a:gd name="connsiteX129" fmla="*/ 258262 w 667195"/>
              <a:gd name="connsiteY129" fmla="*/ 725318 h 752475"/>
              <a:gd name="connsiteX130" fmla="*/ 253895 w 667195"/>
              <a:gd name="connsiteY130" fmla="*/ 721551 h 752475"/>
              <a:gd name="connsiteX131" fmla="*/ 249925 w 667195"/>
              <a:gd name="connsiteY131" fmla="*/ 717785 h 752475"/>
              <a:gd name="connsiteX132" fmla="*/ 245955 w 667195"/>
              <a:gd name="connsiteY132" fmla="*/ 713622 h 752475"/>
              <a:gd name="connsiteX133" fmla="*/ 242183 w 667195"/>
              <a:gd name="connsiteY133" fmla="*/ 709261 h 752475"/>
              <a:gd name="connsiteX134" fmla="*/ 238610 w 667195"/>
              <a:gd name="connsiteY134" fmla="*/ 704702 h 752475"/>
              <a:gd name="connsiteX135" fmla="*/ 235235 w 667195"/>
              <a:gd name="connsiteY135" fmla="*/ 700143 h 752475"/>
              <a:gd name="connsiteX136" fmla="*/ 232258 w 667195"/>
              <a:gd name="connsiteY136" fmla="*/ 695385 h 752475"/>
              <a:gd name="connsiteX137" fmla="*/ 229280 w 667195"/>
              <a:gd name="connsiteY137" fmla="*/ 690430 h 752475"/>
              <a:gd name="connsiteX138" fmla="*/ 226898 w 667195"/>
              <a:gd name="connsiteY138" fmla="*/ 685276 h 752475"/>
              <a:gd name="connsiteX139" fmla="*/ 224317 w 667195"/>
              <a:gd name="connsiteY139" fmla="*/ 680122 h 752475"/>
              <a:gd name="connsiteX140" fmla="*/ 222332 w 667195"/>
              <a:gd name="connsiteY140" fmla="*/ 674571 h 752475"/>
              <a:gd name="connsiteX141" fmla="*/ 220347 w 667195"/>
              <a:gd name="connsiteY141" fmla="*/ 669219 h 752475"/>
              <a:gd name="connsiteX142" fmla="*/ 218759 w 667195"/>
              <a:gd name="connsiteY142" fmla="*/ 663471 h 752475"/>
              <a:gd name="connsiteX143" fmla="*/ 217369 w 667195"/>
              <a:gd name="connsiteY143" fmla="*/ 657722 h 752475"/>
              <a:gd name="connsiteX144" fmla="*/ 216575 w 667195"/>
              <a:gd name="connsiteY144" fmla="*/ 651973 h 752475"/>
              <a:gd name="connsiteX145" fmla="*/ 215583 w 667195"/>
              <a:gd name="connsiteY145" fmla="*/ 646225 h 752475"/>
              <a:gd name="connsiteX146" fmla="*/ 215186 w 667195"/>
              <a:gd name="connsiteY146" fmla="*/ 639881 h 752475"/>
              <a:gd name="connsiteX147" fmla="*/ 215186 w 667195"/>
              <a:gd name="connsiteY147" fmla="*/ 634133 h 752475"/>
              <a:gd name="connsiteX148" fmla="*/ 215186 w 667195"/>
              <a:gd name="connsiteY148" fmla="*/ 400223 h 752475"/>
              <a:gd name="connsiteX149" fmla="*/ 202679 w 667195"/>
              <a:gd name="connsiteY149" fmla="*/ 416874 h 752475"/>
              <a:gd name="connsiteX150" fmla="*/ 198114 w 667195"/>
              <a:gd name="connsiteY150" fmla="*/ 421037 h 752475"/>
              <a:gd name="connsiteX151" fmla="*/ 193548 w 667195"/>
              <a:gd name="connsiteY151" fmla="*/ 425200 h 752475"/>
              <a:gd name="connsiteX152" fmla="*/ 188982 w 667195"/>
              <a:gd name="connsiteY152" fmla="*/ 428768 h 752475"/>
              <a:gd name="connsiteX153" fmla="*/ 183821 w 667195"/>
              <a:gd name="connsiteY153" fmla="*/ 431940 h 752475"/>
              <a:gd name="connsiteX154" fmla="*/ 178858 w 667195"/>
              <a:gd name="connsiteY154" fmla="*/ 435111 h 752475"/>
              <a:gd name="connsiteX155" fmla="*/ 173895 w 667195"/>
              <a:gd name="connsiteY155" fmla="*/ 438085 h 752475"/>
              <a:gd name="connsiteX156" fmla="*/ 168536 w 667195"/>
              <a:gd name="connsiteY156" fmla="*/ 440662 h 752475"/>
              <a:gd name="connsiteX157" fmla="*/ 163374 w 667195"/>
              <a:gd name="connsiteY157" fmla="*/ 442842 h 752475"/>
              <a:gd name="connsiteX158" fmla="*/ 157816 w 667195"/>
              <a:gd name="connsiteY158" fmla="*/ 445023 h 752475"/>
              <a:gd name="connsiteX159" fmla="*/ 152258 w 667195"/>
              <a:gd name="connsiteY159" fmla="*/ 446807 h 752475"/>
              <a:gd name="connsiteX160" fmla="*/ 146898 w 667195"/>
              <a:gd name="connsiteY160" fmla="*/ 448195 h 752475"/>
              <a:gd name="connsiteX161" fmla="*/ 141340 w 667195"/>
              <a:gd name="connsiteY161" fmla="*/ 449582 h 752475"/>
              <a:gd name="connsiteX162" fmla="*/ 135583 w 667195"/>
              <a:gd name="connsiteY162" fmla="*/ 450375 h 752475"/>
              <a:gd name="connsiteX163" fmla="*/ 130024 w 667195"/>
              <a:gd name="connsiteY163" fmla="*/ 451168 h 752475"/>
              <a:gd name="connsiteX164" fmla="*/ 124268 w 667195"/>
              <a:gd name="connsiteY164" fmla="*/ 451366 h 752475"/>
              <a:gd name="connsiteX165" fmla="*/ 118709 w 667195"/>
              <a:gd name="connsiteY165" fmla="*/ 451564 h 752475"/>
              <a:gd name="connsiteX166" fmla="*/ 113151 w 667195"/>
              <a:gd name="connsiteY166" fmla="*/ 451366 h 752475"/>
              <a:gd name="connsiteX167" fmla="*/ 107394 w 667195"/>
              <a:gd name="connsiteY167" fmla="*/ 451168 h 752475"/>
              <a:gd name="connsiteX168" fmla="*/ 101637 w 667195"/>
              <a:gd name="connsiteY168" fmla="*/ 450375 h 752475"/>
              <a:gd name="connsiteX169" fmla="*/ 95881 w 667195"/>
              <a:gd name="connsiteY169" fmla="*/ 449582 h 752475"/>
              <a:gd name="connsiteX170" fmla="*/ 90521 w 667195"/>
              <a:gd name="connsiteY170" fmla="*/ 448195 h 752475"/>
              <a:gd name="connsiteX171" fmla="*/ 84963 w 667195"/>
              <a:gd name="connsiteY171" fmla="*/ 446807 h 752475"/>
              <a:gd name="connsiteX172" fmla="*/ 79404 w 667195"/>
              <a:gd name="connsiteY172" fmla="*/ 445023 h 752475"/>
              <a:gd name="connsiteX173" fmla="*/ 74044 w 667195"/>
              <a:gd name="connsiteY173" fmla="*/ 442842 h 752475"/>
              <a:gd name="connsiteX174" fmla="*/ 68685 w 667195"/>
              <a:gd name="connsiteY174" fmla="*/ 440662 h 752475"/>
              <a:gd name="connsiteX175" fmla="*/ 63523 w 667195"/>
              <a:gd name="connsiteY175" fmla="*/ 438085 h 752475"/>
              <a:gd name="connsiteX176" fmla="*/ 58561 w 667195"/>
              <a:gd name="connsiteY176" fmla="*/ 435111 h 752475"/>
              <a:gd name="connsiteX177" fmla="*/ 53399 w 667195"/>
              <a:gd name="connsiteY177" fmla="*/ 431940 h 752475"/>
              <a:gd name="connsiteX178" fmla="*/ 48635 w 667195"/>
              <a:gd name="connsiteY178" fmla="*/ 428768 h 752475"/>
              <a:gd name="connsiteX179" fmla="*/ 43871 w 667195"/>
              <a:gd name="connsiteY179" fmla="*/ 425200 h 752475"/>
              <a:gd name="connsiteX180" fmla="*/ 39305 w 667195"/>
              <a:gd name="connsiteY180" fmla="*/ 421037 h 752475"/>
              <a:gd name="connsiteX181" fmla="*/ 34739 w 667195"/>
              <a:gd name="connsiteY181" fmla="*/ 416874 h 752475"/>
              <a:gd name="connsiteX182" fmla="*/ 30571 w 667195"/>
              <a:gd name="connsiteY182" fmla="*/ 412513 h 752475"/>
              <a:gd name="connsiteX183" fmla="*/ 26799 w 667195"/>
              <a:gd name="connsiteY183" fmla="*/ 407756 h 752475"/>
              <a:gd name="connsiteX184" fmla="*/ 23027 w 667195"/>
              <a:gd name="connsiteY184" fmla="*/ 403197 h 752475"/>
              <a:gd name="connsiteX185" fmla="*/ 19652 w 667195"/>
              <a:gd name="connsiteY185" fmla="*/ 398241 h 752475"/>
              <a:gd name="connsiteX186" fmla="*/ 16476 w 667195"/>
              <a:gd name="connsiteY186" fmla="*/ 393484 h 752475"/>
              <a:gd name="connsiteX187" fmla="*/ 13697 w 667195"/>
              <a:gd name="connsiteY187" fmla="*/ 388131 h 752475"/>
              <a:gd name="connsiteX188" fmla="*/ 10918 w 667195"/>
              <a:gd name="connsiteY188" fmla="*/ 382977 h 752475"/>
              <a:gd name="connsiteX189" fmla="*/ 8734 w 667195"/>
              <a:gd name="connsiteY189" fmla="*/ 377625 h 752475"/>
              <a:gd name="connsiteX190" fmla="*/ 6551 w 667195"/>
              <a:gd name="connsiteY190" fmla="*/ 372471 h 752475"/>
              <a:gd name="connsiteX191" fmla="*/ 4963 w 667195"/>
              <a:gd name="connsiteY191" fmla="*/ 366921 h 752475"/>
              <a:gd name="connsiteX192" fmla="*/ 3375 w 667195"/>
              <a:gd name="connsiteY192" fmla="*/ 361371 h 752475"/>
              <a:gd name="connsiteX193" fmla="*/ 2382 w 667195"/>
              <a:gd name="connsiteY193" fmla="*/ 355820 h 752475"/>
              <a:gd name="connsiteX194" fmla="*/ 1389 w 667195"/>
              <a:gd name="connsiteY194" fmla="*/ 350071 h 752475"/>
              <a:gd name="connsiteX195" fmla="*/ 794 w 667195"/>
              <a:gd name="connsiteY195" fmla="*/ 344719 h 752475"/>
              <a:gd name="connsiteX196" fmla="*/ 198 w 667195"/>
              <a:gd name="connsiteY196" fmla="*/ 338971 h 752475"/>
              <a:gd name="connsiteX197" fmla="*/ 0 w 667195"/>
              <a:gd name="connsiteY197" fmla="*/ 333222 h 752475"/>
              <a:gd name="connsiteX198" fmla="*/ 198 w 667195"/>
              <a:gd name="connsiteY198" fmla="*/ 327473 h 752475"/>
              <a:gd name="connsiteX199" fmla="*/ 794 w 667195"/>
              <a:gd name="connsiteY199" fmla="*/ 321923 h 752475"/>
              <a:gd name="connsiteX200" fmla="*/ 1389 w 667195"/>
              <a:gd name="connsiteY200" fmla="*/ 316174 h 752475"/>
              <a:gd name="connsiteX201" fmla="*/ 2382 w 667195"/>
              <a:gd name="connsiteY201" fmla="*/ 310624 h 752475"/>
              <a:gd name="connsiteX202" fmla="*/ 3375 w 667195"/>
              <a:gd name="connsiteY202" fmla="*/ 304875 h 752475"/>
              <a:gd name="connsiteX203" fmla="*/ 4963 w 667195"/>
              <a:gd name="connsiteY203" fmla="*/ 299523 h 752475"/>
              <a:gd name="connsiteX204" fmla="*/ 6551 w 667195"/>
              <a:gd name="connsiteY204" fmla="*/ 293973 h 752475"/>
              <a:gd name="connsiteX205" fmla="*/ 8734 w 667195"/>
              <a:gd name="connsiteY205" fmla="*/ 288621 h 752475"/>
              <a:gd name="connsiteX206" fmla="*/ 10918 w 667195"/>
              <a:gd name="connsiteY206" fmla="*/ 283269 h 752475"/>
              <a:gd name="connsiteX207" fmla="*/ 13697 w 667195"/>
              <a:gd name="connsiteY207" fmla="*/ 278115 h 752475"/>
              <a:gd name="connsiteX208" fmla="*/ 16476 w 667195"/>
              <a:gd name="connsiteY208" fmla="*/ 272961 h 752475"/>
              <a:gd name="connsiteX209" fmla="*/ 19652 w 667195"/>
              <a:gd name="connsiteY209" fmla="*/ 268005 h 752475"/>
              <a:gd name="connsiteX210" fmla="*/ 23027 w 667195"/>
              <a:gd name="connsiteY210" fmla="*/ 263247 h 752475"/>
              <a:gd name="connsiteX211" fmla="*/ 26799 w 667195"/>
              <a:gd name="connsiteY211" fmla="*/ 258490 h 752475"/>
              <a:gd name="connsiteX212" fmla="*/ 30571 w 667195"/>
              <a:gd name="connsiteY212" fmla="*/ 253931 h 752475"/>
              <a:gd name="connsiteX213" fmla="*/ 34739 w 667195"/>
              <a:gd name="connsiteY213" fmla="*/ 249570 h 752475"/>
              <a:gd name="connsiteX214" fmla="*/ 249925 w 667195"/>
              <a:gd name="connsiteY214" fmla="*/ 34690 h 752475"/>
              <a:gd name="connsiteX215" fmla="*/ 253895 w 667195"/>
              <a:gd name="connsiteY215" fmla="*/ 30924 h 752475"/>
              <a:gd name="connsiteX216" fmla="*/ 258262 w 667195"/>
              <a:gd name="connsiteY216" fmla="*/ 27157 h 752475"/>
              <a:gd name="connsiteX217" fmla="*/ 262630 w 667195"/>
              <a:gd name="connsiteY217" fmla="*/ 23589 h 752475"/>
              <a:gd name="connsiteX218" fmla="*/ 267394 w 667195"/>
              <a:gd name="connsiteY218" fmla="*/ 20418 h 752475"/>
              <a:gd name="connsiteX219" fmla="*/ 272357 w 667195"/>
              <a:gd name="connsiteY219" fmla="*/ 17246 h 752475"/>
              <a:gd name="connsiteX220" fmla="*/ 277121 w 667195"/>
              <a:gd name="connsiteY220" fmla="*/ 14471 h 752475"/>
              <a:gd name="connsiteX221" fmla="*/ 282282 w 667195"/>
              <a:gd name="connsiteY221" fmla="*/ 11894 h 752475"/>
              <a:gd name="connsiteX222" fmla="*/ 287642 w 667195"/>
              <a:gd name="connsiteY222" fmla="*/ 9317 h 752475"/>
              <a:gd name="connsiteX223" fmla="*/ 292803 w 667195"/>
              <a:gd name="connsiteY223" fmla="*/ 7335 h 752475"/>
              <a:gd name="connsiteX224" fmla="*/ 298362 w 667195"/>
              <a:gd name="connsiteY224" fmla="*/ 5551 h 752475"/>
              <a:gd name="connsiteX225" fmla="*/ 303920 w 667195"/>
              <a:gd name="connsiteY225" fmla="*/ 3965 h 752475"/>
              <a:gd name="connsiteX226" fmla="*/ 309677 w 667195"/>
              <a:gd name="connsiteY226" fmla="*/ 2577 h 752475"/>
              <a:gd name="connsiteX227" fmla="*/ 315632 w 667195"/>
              <a:gd name="connsiteY227" fmla="*/ 1388 h 752475"/>
              <a:gd name="connsiteX228" fmla="*/ 321587 w 667195"/>
              <a:gd name="connsiteY228" fmla="*/ 793 h 752475"/>
              <a:gd name="connsiteX229" fmla="*/ 327543 w 667195"/>
              <a:gd name="connsiteY229" fmla="*/ 198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667195" h="752475">
                <a:moveTo>
                  <a:pt x="333697" y="0"/>
                </a:moveTo>
                <a:lnTo>
                  <a:pt x="339850" y="198"/>
                </a:lnTo>
                <a:lnTo>
                  <a:pt x="345806" y="793"/>
                </a:lnTo>
                <a:lnTo>
                  <a:pt x="351761" y="1388"/>
                </a:lnTo>
                <a:lnTo>
                  <a:pt x="357518" y="2577"/>
                </a:lnTo>
                <a:lnTo>
                  <a:pt x="363473" y="3965"/>
                </a:lnTo>
                <a:lnTo>
                  <a:pt x="368833" y="5551"/>
                </a:lnTo>
                <a:lnTo>
                  <a:pt x="374391" y="7335"/>
                </a:lnTo>
                <a:lnTo>
                  <a:pt x="379751" y="9317"/>
                </a:lnTo>
                <a:lnTo>
                  <a:pt x="385111" y="11894"/>
                </a:lnTo>
                <a:lnTo>
                  <a:pt x="390074" y="14471"/>
                </a:lnTo>
                <a:lnTo>
                  <a:pt x="395235" y="17246"/>
                </a:lnTo>
                <a:lnTo>
                  <a:pt x="399999" y="20418"/>
                </a:lnTo>
                <a:lnTo>
                  <a:pt x="404764" y="23589"/>
                </a:lnTo>
                <a:lnTo>
                  <a:pt x="409131" y="27157"/>
                </a:lnTo>
                <a:lnTo>
                  <a:pt x="413498" y="30924"/>
                </a:lnTo>
                <a:lnTo>
                  <a:pt x="417468" y="34690"/>
                </a:lnTo>
                <a:lnTo>
                  <a:pt x="632455" y="249570"/>
                </a:lnTo>
                <a:lnTo>
                  <a:pt x="636823" y="253931"/>
                </a:lnTo>
                <a:lnTo>
                  <a:pt x="640594" y="258490"/>
                </a:lnTo>
                <a:lnTo>
                  <a:pt x="644366" y="263247"/>
                </a:lnTo>
                <a:lnTo>
                  <a:pt x="647741" y="268005"/>
                </a:lnTo>
                <a:lnTo>
                  <a:pt x="650718" y="272961"/>
                </a:lnTo>
                <a:lnTo>
                  <a:pt x="653696" y="278115"/>
                </a:lnTo>
                <a:lnTo>
                  <a:pt x="656277" y="283269"/>
                </a:lnTo>
                <a:lnTo>
                  <a:pt x="658460" y="288621"/>
                </a:lnTo>
                <a:lnTo>
                  <a:pt x="660644" y="293973"/>
                </a:lnTo>
                <a:lnTo>
                  <a:pt x="662431" y="299523"/>
                </a:lnTo>
                <a:lnTo>
                  <a:pt x="664019" y="304875"/>
                </a:lnTo>
                <a:lnTo>
                  <a:pt x="665210" y="310624"/>
                </a:lnTo>
                <a:lnTo>
                  <a:pt x="666004" y="316174"/>
                </a:lnTo>
                <a:lnTo>
                  <a:pt x="666798" y="321923"/>
                </a:lnTo>
                <a:lnTo>
                  <a:pt x="667195" y="327473"/>
                </a:lnTo>
                <a:lnTo>
                  <a:pt x="667195" y="333222"/>
                </a:lnTo>
                <a:lnTo>
                  <a:pt x="667195" y="338971"/>
                </a:lnTo>
                <a:lnTo>
                  <a:pt x="666798" y="344719"/>
                </a:lnTo>
                <a:lnTo>
                  <a:pt x="666004" y="350071"/>
                </a:lnTo>
                <a:lnTo>
                  <a:pt x="665210" y="355820"/>
                </a:lnTo>
                <a:lnTo>
                  <a:pt x="664019" y="361371"/>
                </a:lnTo>
                <a:lnTo>
                  <a:pt x="662431" y="366921"/>
                </a:lnTo>
                <a:lnTo>
                  <a:pt x="660644" y="372471"/>
                </a:lnTo>
                <a:lnTo>
                  <a:pt x="658460" y="377625"/>
                </a:lnTo>
                <a:lnTo>
                  <a:pt x="656277" y="382977"/>
                </a:lnTo>
                <a:lnTo>
                  <a:pt x="653696" y="388131"/>
                </a:lnTo>
                <a:lnTo>
                  <a:pt x="650718" y="393484"/>
                </a:lnTo>
                <a:lnTo>
                  <a:pt x="647741" y="398241"/>
                </a:lnTo>
                <a:lnTo>
                  <a:pt x="644366" y="403197"/>
                </a:lnTo>
                <a:lnTo>
                  <a:pt x="640594" y="407756"/>
                </a:lnTo>
                <a:lnTo>
                  <a:pt x="636823" y="412513"/>
                </a:lnTo>
                <a:lnTo>
                  <a:pt x="632455" y="416874"/>
                </a:lnTo>
                <a:lnTo>
                  <a:pt x="628088" y="421037"/>
                </a:lnTo>
                <a:lnTo>
                  <a:pt x="623522" y="425200"/>
                </a:lnTo>
                <a:lnTo>
                  <a:pt x="618758" y="428768"/>
                </a:lnTo>
                <a:lnTo>
                  <a:pt x="613994" y="431940"/>
                </a:lnTo>
                <a:lnTo>
                  <a:pt x="608833" y="435111"/>
                </a:lnTo>
                <a:lnTo>
                  <a:pt x="603870" y="438085"/>
                </a:lnTo>
                <a:lnTo>
                  <a:pt x="598709" y="440662"/>
                </a:lnTo>
                <a:lnTo>
                  <a:pt x="593349" y="442842"/>
                </a:lnTo>
                <a:lnTo>
                  <a:pt x="587989" y="445023"/>
                </a:lnTo>
                <a:lnTo>
                  <a:pt x="582431" y="446807"/>
                </a:lnTo>
                <a:lnTo>
                  <a:pt x="576872" y="448195"/>
                </a:lnTo>
                <a:lnTo>
                  <a:pt x="571314" y="449582"/>
                </a:lnTo>
                <a:lnTo>
                  <a:pt x="565756" y="450375"/>
                </a:lnTo>
                <a:lnTo>
                  <a:pt x="559999" y="451168"/>
                </a:lnTo>
                <a:lnTo>
                  <a:pt x="554242" y="451366"/>
                </a:lnTo>
                <a:lnTo>
                  <a:pt x="548684" y="451564"/>
                </a:lnTo>
                <a:lnTo>
                  <a:pt x="542927" y="451366"/>
                </a:lnTo>
                <a:lnTo>
                  <a:pt x="537170" y="451168"/>
                </a:lnTo>
                <a:lnTo>
                  <a:pt x="531810" y="450375"/>
                </a:lnTo>
                <a:lnTo>
                  <a:pt x="526054" y="449582"/>
                </a:lnTo>
                <a:lnTo>
                  <a:pt x="520495" y="448195"/>
                </a:lnTo>
                <a:lnTo>
                  <a:pt x="514739" y="446807"/>
                </a:lnTo>
                <a:lnTo>
                  <a:pt x="509379" y="445023"/>
                </a:lnTo>
                <a:lnTo>
                  <a:pt x="504019" y="442842"/>
                </a:lnTo>
                <a:lnTo>
                  <a:pt x="498858" y="440662"/>
                </a:lnTo>
                <a:lnTo>
                  <a:pt x="493498" y="438085"/>
                </a:lnTo>
                <a:lnTo>
                  <a:pt x="488337" y="435111"/>
                </a:lnTo>
                <a:lnTo>
                  <a:pt x="483374" y="431940"/>
                </a:lnTo>
                <a:lnTo>
                  <a:pt x="478610" y="428768"/>
                </a:lnTo>
                <a:lnTo>
                  <a:pt x="473647" y="425200"/>
                </a:lnTo>
                <a:lnTo>
                  <a:pt x="469081" y="421037"/>
                </a:lnTo>
                <a:lnTo>
                  <a:pt x="464714" y="416874"/>
                </a:lnTo>
                <a:lnTo>
                  <a:pt x="452208" y="400223"/>
                </a:lnTo>
                <a:lnTo>
                  <a:pt x="452208" y="634133"/>
                </a:lnTo>
                <a:lnTo>
                  <a:pt x="452009" y="639881"/>
                </a:lnTo>
                <a:lnTo>
                  <a:pt x="451612" y="646225"/>
                </a:lnTo>
                <a:lnTo>
                  <a:pt x="450818" y="651973"/>
                </a:lnTo>
                <a:lnTo>
                  <a:pt x="450024" y="657722"/>
                </a:lnTo>
                <a:lnTo>
                  <a:pt x="448634" y="663471"/>
                </a:lnTo>
                <a:lnTo>
                  <a:pt x="447046" y="669219"/>
                </a:lnTo>
                <a:lnTo>
                  <a:pt x="445260" y="674571"/>
                </a:lnTo>
                <a:lnTo>
                  <a:pt x="442878" y="680122"/>
                </a:lnTo>
                <a:lnTo>
                  <a:pt x="440694" y="685276"/>
                </a:lnTo>
                <a:lnTo>
                  <a:pt x="437915" y="690430"/>
                </a:lnTo>
                <a:lnTo>
                  <a:pt x="435136" y="695385"/>
                </a:lnTo>
                <a:lnTo>
                  <a:pt x="431959" y="700143"/>
                </a:lnTo>
                <a:lnTo>
                  <a:pt x="428783" y="704702"/>
                </a:lnTo>
                <a:lnTo>
                  <a:pt x="425012" y="709261"/>
                </a:lnTo>
                <a:lnTo>
                  <a:pt x="421438" y="713622"/>
                </a:lnTo>
                <a:lnTo>
                  <a:pt x="417468" y="717785"/>
                </a:lnTo>
                <a:lnTo>
                  <a:pt x="413498" y="721551"/>
                </a:lnTo>
                <a:lnTo>
                  <a:pt x="409131" y="725318"/>
                </a:lnTo>
                <a:lnTo>
                  <a:pt x="404764" y="728886"/>
                </a:lnTo>
                <a:lnTo>
                  <a:pt x="399999" y="732058"/>
                </a:lnTo>
                <a:lnTo>
                  <a:pt x="395235" y="735229"/>
                </a:lnTo>
                <a:lnTo>
                  <a:pt x="390074" y="738004"/>
                </a:lnTo>
                <a:lnTo>
                  <a:pt x="385111" y="740780"/>
                </a:lnTo>
                <a:lnTo>
                  <a:pt x="379751" y="742960"/>
                </a:lnTo>
                <a:lnTo>
                  <a:pt x="374391" y="745141"/>
                </a:lnTo>
                <a:lnTo>
                  <a:pt x="368833" y="746925"/>
                </a:lnTo>
                <a:lnTo>
                  <a:pt x="363473" y="748511"/>
                </a:lnTo>
                <a:lnTo>
                  <a:pt x="357518" y="749898"/>
                </a:lnTo>
                <a:lnTo>
                  <a:pt x="351761" y="751088"/>
                </a:lnTo>
                <a:lnTo>
                  <a:pt x="345806" y="751682"/>
                </a:lnTo>
                <a:lnTo>
                  <a:pt x="339850" y="752079"/>
                </a:lnTo>
                <a:lnTo>
                  <a:pt x="333697" y="752475"/>
                </a:lnTo>
                <a:lnTo>
                  <a:pt x="327543" y="752079"/>
                </a:lnTo>
                <a:lnTo>
                  <a:pt x="321587" y="751682"/>
                </a:lnTo>
                <a:lnTo>
                  <a:pt x="315632" y="751088"/>
                </a:lnTo>
                <a:lnTo>
                  <a:pt x="309677" y="749898"/>
                </a:lnTo>
                <a:lnTo>
                  <a:pt x="303920" y="748511"/>
                </a:lnTo>
                <a:lnTo>
                  <a:pt x="298362" y="746925"/>
                </a:lnTo>
                <a:lnTo>
                  <a:pt x="292803" y="745141"/>
                </a:lnTo>
                <a:lnTo>
                  <a:pt x="287642" y="742960"/>
                </a:lnTo>
                <a:lnTo>
                  <a:pt x="282282" y="740780"/>
                </a:lnTo>
                <a:lnTo>
                  <a:pt x="277121" y="738004"/>
                </a:lnTo>
                <a:lnTo>
                  <a:pt x="272357" y="735229"/>
                </a:lnTo>
                <a:lnTo>
                  <a:pt x="267394" y="732058"/>
                </a:lnTo>
                <a:lnTo>
                  <a:pt x="262630" y="728886"/>
                </a:lnTo>
                <a:lnTo>
                  <a:pt x="258262" y="725318"/>
                </a:lnTo>
                <a:lnTo>
                  <a:pt x="253895" y="721551"/>
                </a:lnTo>
                <a:lnTo>
                  <a:pt x="249925" y="717785"/>
                </a:lnTo>
                <a:lnTo>
                  <a:pt x="245955" y="713622"/>
                </a:lnTo>
                <a:lnTo>
                  <a:pt x="242183" y="709261"/>
                </a:lnTo>
                <a:lnTo>
                  <a:pt x="238610" y="704702"/>
                </a:lnTo>
                <a:lnTo>
                  <a:pt x="235235" y="700143"/>
                </a:lnTo>
                <a:lnTo>
                  <a:pt x="232258" y="695385"/>
                </a:lnTo>
                <a:lnTo>
                  <a:pt x="229280" y="690430"/>
                </a:lnTo>
                <a:lnTo>
                  <a:pt x="226898" y="685276"/>
                </a:lnTo>
                <a:lnTo>
                  <a:pt x="224317" y="680122"/>
                </a:lnTo>
                <a:lnTo>
                  <a:pt x="222332" y="674571"/>
                </a:lnTo>
                <a:lnTo>
                  <a:pt x="220347" y="669219"/>
                </a:lnTo>
                <a:lnTo>
                  <a:pt x="218759" y="663471"/>
                </a:lnTo>
                <a:lnTo>
                  <a:pt x="217369" y="657722"/>
                </a:lnTo>
                <a:lnTo>
                  <a:pt x="216575" y="651973"/>
                </a:lnTo>
                <a:lnTo>
                  <a:pt x="215583" y="646225"/>
                </a:lnTo>
                <a:lnTo>
                  <a:pt x="215186" y="639881"/>
                </a:lnTo>
                <a:lnTo>
                  <a:pt x="215186" y="634133"/>
                </a:lnTo>
                <a:lnTo>
                  <a:pt x="215186" y="400223"/>
                </a:lnTo>
                <a:lnTo>
                  <a:pt x="202679" y="416874"/>
                </a:lnTo>
                <a:lnTo>
                  <a:pt x="198114" y="421037"/>
                </a:lnTo>
                <a:lnTo>
                  <a:pt x="193548" y="425200"/>
                </a:lnTo>
                <a:lnTo>
                  <a:pt x="188982" y="428768"/>
                </a:lnTo>
                <a:lnTo>
                  <a:pt x="183821" y="431940"/>
                </a:lnTo>
                <a:lnTo>
                  <a:pt x="178858" y="435111"/>
                </a:lnTo>
                <a:lnTo>
                  <a:pt x="173895" y="438085"/>
                </a:lnTo>
                <a:lnTo>
                  <a:pt x="168536" y="440662"/>
                </a:lnTo>
                <a:lnTo>
                  <a:pt x="163374" y="442842"/>
                </a:lnTo>
                <a:lnTo>
                  <a:pt x="157816" y="445023"/>
                </a:lnTo>
                <a:lnTo>
                  <a:pt x="152258" y="446807"/>
                </a:lnTo>
                <a:lnTo>
                  <a:pt x="146898" y="448195"/>
                </a:lnTo>
                <a:lnTo>
                  <a:pt x="141340" y="449582"/>
                </a:lnTo>
                <a:lnTo>
                  <a:pt x="135583" y="450375"/>
                </a:lnTo>
                <a:lnTo>
                  <a:pt x="130024" y="451168"/>
                </a:lnTo>
                <a:lnTo>
                  <a:pt x="124268" y="451366"/>
                </a:lnTo>
                <a:lnTo>
                  <a:pt x="118709" y="451564"/>
                </a:lnTo>
                <a:lnTo>
                  <a:pt x="113151" y="451366"/>
                </a:lnTo>
                <a:lnTo>
                  <a:pt x="107394" y="451168"/>
                </a:lnTo>
                <a:lnTo>
                  <a:pt x="101637" y="450375"/>
                </a:lnTo>
                <a:lnTo>
                  <a:pt x="95881" y="449582"/>
                </a:lnTo>
                <a:lnTo>
                  <a:pt x="90521" y="448195"/>
                </a:lnTo>
                <a:lnTo>
                  <a:pt x="84963" y="446807"/>
                </a:lnTo>
                <a:lnTo>
                  <a:pt x="79404" y="445023"/>
                </a:lnTo>
                <a:lnTo>
                  <a:pt x="74044" y="442842"/>
                </a:lnTo>
                <a:lnTo>
                  <a:pt x="68685" y="440662"/>
                </a:lnTo>
                <a:lnTo>
                  <a:pt x="63523" y="438085"/>
                </a:lnTo>
                <a:lnTo>
                  <a:pt x="58561" y="435111"/>
                </a:lnTo>
                <a:lnTo>
                  <a:pt x="53399" y="431940"/>
                </a:lnTo>
                <a:lnTo>
                  <a:pt x="48635" y="428768"/>
                </a:lnTo>
                <a:lnTo>
                  <a:pt x="43871" y="425200"/>
                </a:lnTo>
                <a:lnTo>
                  <a:pt x="39305" y="421037"/>
                </a:lnTo>
                <a:lnTo>
                  <a:pt x="34739" y="416874"/>
                </a:lnTo>
                <a:lnTo>
                  <a:pt x="30571" y="412513"/>
                </a:lnTo>
                <a:lnTo>
                  <a:pt x="26799" y="407756"/>
                </a:lnTo>
                <a:lnTo>
                  <a:pt x="23027" y="403197"/>
                </a:lnTo>
                <a:lnTo>
                  <a:pt x="19652" y="398241"/>
                </a:lnTo>
                <a:lnTo>
                  <a:pt x="16476" y="393484"/>
                </a:lnTo>
                <a:lnTo>
                  <a:pt x="13697" y="388131"/>
                </a:lnTo>
                <a:lnTo>
                  <a:pt x="10918" y="382977"/>
                </a:lnTo>
                <a:lnTo>
                  <a:pt x="8734" y="377625"/>
                </a:lnTo>
                <a:lnTo>
                  <a:pt x="6551" y="372471"/>
                </a:lnTo>
                <a:lnTo>
                  <a:pt x="4963" y="366921"/>
                </a:lnTo>
                <a:lnTo>
                  <a:pt x="3375" y="361371"/>
                </a:lnTo>
                <a:lnTo>
                  <a:pt x="2382" y="355820"/>
                </a:lnTo>
                <a:lnTo>
                  <a:pt x="1389" y="350071"/>
                </a:lnTo>
                <a:lnTo>
                  <a:pt x="794" y="344719"/>
                </a:lnTo>
                <a:lnTo>
                  <a:pt x="198" y="338971"/>
                </a:lnTo>
                <a:lnTo>
                  <a:pt x="0" y="333222"/>
                </a:lnTo>
                <a:lnTo>
                  <a:pt x="198" y="327473"/>
                </a:lnTo>
                <a:lnTo>
                  <a:pt x="794" y="321923"/>
                </a:lnTo>
                <a:lnTo>
                  <a:pt x="1389" y="316174"/>
                </a:lnTo>
                <a:lnTo>
                  <a:pt x="2382" y="310624"/>
                </a:lnTo>
                <a:lnTo>
                  <a:pt x="3375" y="304875"/>
                </a:lnTo>
                <a:lnTo>
                  <a:pt x="4963" y="299523"/>
                </a:lnTo>
                <a:lnTo>
                  <a:pt x="6551" y="293973"/>
                </a:lnTo>
                <a:lnTo>
                  <a:pt x="8734" y="288621"/>
                </a:lnTo>
                <a:lnTo>
                  <a:pt x="10918" y="283269"/>
                </a:lnTo>
                <a:lnTo>
                  <a:pt x="13697" y="278115"/>
                </a:lnTo>
                <a:lnTo>
                  <a:pt x="16476" y="272961"/>
                </a:lnTo>
                <a:lnTo>
                  <a:pt x="19652" y="268005"/>
                </a:lnTo>
                <a:lnTo>
                  <a:pt x="23027" y="263247"/>
                </a:lnTo>
                <a:lnTo>
                  <a:pt x="26799" y="258490"/>
                </a:lnTo>
                <a:lnTo>
                  <a:pt x="30571" y="253931"/>
                </a:lnTo>
                <a:lnTo>
                  <a:pt x="34739" y="249570"/>
                </a:lnTo>
                <a:lnTo>
                  <a:pt x="249925" y="34690"/>
                </a:lnTo>
                <a:lnTo>
                  <a:pt x="253895" y="30924"/>
                </a:lnTo>
                <a:lnTo>
                  <a:pt x="258262" y="27157"/>
                </a:lnTo>
                <a:lnTo>
                  <a:pt x="262630" y="23589"/>
                </a:lnTo>
                <a:lnTo>
                  <a:pt x="267394" y="20418"/>
                </a:lnTo>
                <a:lnTo>
                  <a:pt x="272357" y="17246"/>
                </a:lnTo>
                <a:lnTo>
                  <a:pt x="277121" y="14471"/>
                </a:lnTo>
                <a:lnTo>
                  <a:pt x="282282" y="11894"/>
                </a:lnTo>
                <a:lnTo>
                  <a:pt x="287642" y="9317"/>
                </a:lnTo>
                <a:lnTo>
                  <a:pt x="292803" y="7335"/>
                </a:lnTo>
                <a:lnTo>
                  <a:pt x="298362" y="5551"/>
                </a:lnTo>
                <a:lnTo>
                  <a:pt x="303920" y="3965"/>
                </a:lnTo>
                <a:lnTo>
                  <a:pt x="309677" y="2577"/>
                </a:lnTo>
                <a:lnTo>
                  <a:pt x="315632" y="1388"/>
                </a:lnTo>
                <a:lnTo>
                  <a:pt x="321587" y="793"/>
                </a:lnTo>
                <a:lnTo>
                  <a:pt x="327543" y="198"/>
                </a:lnTo>
                <a:close/>
              </a:path>
            </a:pathLst>
          </a:custGeom>
          <a:solidFill>
            <a:srgbClr val="99CB38"/>
          </a:solidFill>
          <a:ln w="12700" cap="flat" cmpd="sng" algn="ctr">
            <a:noFill/>
            <a:prstDash val="solid"/>
            <a:miter lim="800000"/>
          </a:ln>
          <a:effectLst/>
        </p:spPr>
        <p:txBody>
          <a:bodyPr rtlCol="0" anchor="ctr">
            <a:normAutofit/>
          </a:bodyPr>
          <a:p>
            <a:pPr algn="ctr"/>
            <a:endParaRPr lang="zh-CN" altLang="en-US" sz="1350">
              <a:solidFill>
                <a:sysClr val="windowText" lastClr="000000">
                  <a:lumMod val="50000"/>
                </a:sys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2" name="任意多边形 561"/>
          <p:cNvSpPr/>
          <p:nvPr>
            <p:custDataLst>
              <p:tags r:id="rId4"/>
            </p:custDataLst>
          </p:nvPr>
        </p:nvSpPr>
        <p:spPr>
          <a:xfrm rot="5400000">
            <a:off x="4793451" y="2333084"/>
            <a:ext cx="629707" cy="710196"/>
          </a:xfrm>
          <a:custGeom>
            <a:avLst/>
            <a:gdLst>
              <a:gd name="connsiteX0" fmla="*/ 333697 w 667195"/>
              <a:gd name="connsiteY0" fmla="*/ 0 h 752475"/>
              <a:gd name="connsiteX1" fmla="*/ 339850 w 667195"/>
              <a:gd name="connsiteY1" fmla="*/ 198 h 752475"/>
              <a:gd name="connsiteX2" fmla="*/ 345806 w 667195"/>
              <a:gd name="connsiteY2" fmla="*/ 793 h 752475"/>
              <a:gd name="connsiteX3" fmla="*/ 351761 w 667195"/>
              <a:gd name="connsiteY3" fmla="*/ 1388 h 752475"/>
              <a:gd name="connsiteX4" fmla="*/ 357518 w 667195"/>
              <a:gd name="connsiteY4" fmla="*/ 2577 h 752475"/>
              <a:gd name="connsiteX5" fmla="*/ 363473 w 667195"/>
              <a:gd name="connsiteY5" fmla="*/ 3965 h 752475"/>
              <a:gd name="connsiteX6" fmla="*/ 368833 w 667195"/>
              <a:gd name="connsiteY6" fmla="*/ 5551 h 752475"/>
              <a:gd name="connsiteX7" fmla="*/ 374391 w 667195"/>
              <a:gd name="connsiteY7" fmla="*/ 7335 h 752475"/>
              <a:gd name="connsiteX8" fmla="*/ 379751 w 667195"/>
              <a:gd name="connsiteY8" fmla="*/ 9317 h 752475"/>
              <a:gd name="connsiteX9" fmla="*/ 385111 w 667195"/>
              <a:gd name="connsiteY9" fmla="*/ 11894 h 752475"/>
              <a:gd name="connsiteX10" fmla="*/ 390074 w 667195"/>
              <a:gd name="connsiteY10" fmla="*/ 14471 h 752475"/>
              <a:gd name="connsiteX11" fmla="*/ 395235 w 667195"/>
              <a:gd name="connsiteY11" fmla="*/ 17246 h 752475"/>
              <a:gd name="connsiteX12" fmla="*/ 399999 w 667195"/>
              <a:gd name="connsiteY12" fmla="*/ 20418 h 752475"/>
              <a:gd name="connsiteX13" fmla="*/ 404764 w 667195"/>
              <a:gd name="connsiteY13" fmla="*/ 23589 h 752475"/>
              <a:gd name="connsiteX14" fmla="*/ 409131 w 667195"/>
              <a:gd name="connsiteY14" fmla="*/ 27157 h 752475"/>
              <a:gd name="connsiteX15" fmla="*/ 413498 w 667195"/>
              <a:gd name="connsiteY15" fmla="*/ 30924 h 752475"/>
              <a:gd name="connsiteX16" fmla="*/ 417468 w 667195"/>
              <a:gd name="connsiteY16" fmla="*/ 34690 h 752475"/>
              <a:gd name="connsiteX17" fmla="*/ 632455 w 667195"/>
              <a:gd name="connsiteY17" fmla="*/ 249570 h 752475"/>
              <a:gd name="connsiteX18" fmla="*/ 636823 w 667195"/>
              <a:gd name="connsiteY18" fmla="*/ 253931 h 752475"/>
              <a:gd name="connsiteX19" fmla="*/ 640594 w 667195"/>
              <a:gd name="connsiteY19" fmla="*/ 258490 h 752475"/>
              <a:gd name="connsiteX20" fmla="*/ 644366 w 667195"/>
              <a:gd name="connsiteY20" fmla="*/ 263247 h 752475"/>
              <a:gd name="connsiteX21" fmla="*/ 647741 w 667195"/>
              <a:gd name="connsiteY21" fmla="*/ 268005 h 752475"/>
              <a:gd name="connsiteX22" fmla="*/ 650718 w 667195"/>
              <a:gd name="connsiteY22" fmla="*/ 272961 h 752475"/>
              <a:gd name="connsiteX23" fmla="*/ 653696 w 667195"/>
              <a:gd name="connsiteY23" fmla="*/ 278115 h 752475"/>
              <a:gd name="connsiteX24" fmla="*/ 656277 w 667195"/>
              <a:gd name="connsiteY24" fmla="*/ 283269 h 752475"/>
              <a:gd name="connsiteX25" fmla="*/ 658460 w 667195"/>
              <a:gd name="connsiteY25" fmla="*/ 288621 h 752475"/>
              <a:gd name="connsiteX26" fmla="*/ 660644 w 667195"/>
              <a:gd name="connsiteY26" fmla="*/ 293973 h 752475"/>
              <a:gd name="connsiteX27" fmla="*/ 662431 w 667195"/>
              <a:gd name="connsiteY27" fmla="*/ 299523 h 752475"/>
              <a:gd name="connsiteX28" fmla="*/ 664019 w 667195"/>
              <a:gd name="connsiteY28" fmla="*/ 304875 h 752475"/>
              <a:gd name="connsiteX29" fmla="*/ 665210 w 667195"/>
              <a:gd name="connsiteY29" fmla="*/ 310624 h 752475"/>
              <a:gd name="connsiteX30" fmla="*/ 666004 w 667195"/>
              <a:gd name="connsiteY30" fmla="*/ 316174 h 752475"/>
              <a:gd name="connsiteX31" fmla="*/ 666798 w 667195"/>
              <a:gd name="connsiteY31" fmla="*/ 321923 h 752475"/>
              <a:gd name="connsiteX32" fmla="*/ 667195 w 667195"/>
              <a:gd name="connsiteY32" fmla="*/ 327473 h 752475"/>
              <a:gd name="connsiteX33" fmla="*/ 667195 w 667195"/>
              <a:gd name="connsiteY33" fmla="*/ 333222 h 752475"/>
              <a:gd name="connsiteX34" fmla="*/ 667195 w 667195"/>
              <a:gd name="connsiteY34" fmla="*/ 338971 h 752475"/>
              <a:gd name="connsiteX35" fmla="*/ 666798 w 667195"/>
              <a:gd name="connsiteY35" fmla="*/ 344719 h 752475"/>
              <a:gd name="connsiteX36" fmla="*/ 666004 w 667195"/>
              <a:gd name="connsiteY36" fmla="*/ 350071 h 752475"/>
              <a:gd name="connsiteX37" fmla="*/ 665210 w 667195"/>
              <a:gd name="connsiteY37" fmla="*/ 355820 h 752475"/>
              <a:gd name="connsiteX38" fmla="*/ 664019 w 667195"/>
              <a:gd name="connsiteY38" fmla="*/ 361371 h 752475"/>
              <a:gd name="connsiteX39" fmla="*/ 662431 w 667195"/>
              <a:gd name="connsiteY39" fmla="*/ 366921 h 752475"/>
              <a:gd name="connsiteX40" fmla="*/ 660644 w 667195"/>
              <a:gd name="connsiteY40" fmla="*/ 372471 h 752475"/>
              <a:gd name="connsiteX41" fmla="*/ 658460 w 667195"/>
              <a:gd name="connsiteY41" fmla="*/ 377625 h 752475"/>
              <a:gd name="connsiteX42" fmla="*/ 656277 w 667195"/>
              <a:gd name="connsiteY42" fmla="*/ 382977 h 752475"/>
              <a:gd name="connsiteX43" fmla="*/ 653696 w 667195"/>
              <a:gd name="connsiteY43" fmla="*/ 388131 h 752475"/>
              <a:gd name="connsiteX44" fmla="*/ 650718 w 667195"/>
              <a:gd name="connsiteY44" fmla="*/ 393484 h 752475"/>
              <a:gd name="connsiteX45" fmla="*/ 647741 w 667195"/>
              <a:gd name="connsiteY45" fmla="*/ 398241 h 752475"/>
              <a:gd name="connsiteX46" fmla="*/ 644366 w 667195"/>
              <a:gd name="connsiteY46" fmla="*/ 403197 h 752475"/>
              <a:gd name="connsiteX47" fmla="*/ 640594 w 667195"/>
              <a:gd name="connsiteY47" fmla="*/ 407756 h 752475"/>
              <a:gd name="connsiteX48" fmla="*/ 636823 w 667195"/>
              <a:gd name="connsiteY48" fmla="*/ 412513 h 752475"/>
              <a:gd name="connsiteX49" fmla="*/ 632455 w 667195"/>
              <a:gd name="connsiteY49" fmla="*/ 416874 h 752475"/>
              <a:gd name="connsiteX50" fmla="*/ 628088 w 667195"/>
              <a:gd name="connsiteY50" fmla="*/ 421037 h 752475"/>
              <a:gd name="connsiteX51" fmla="*/ 623522 w 667195"/>
              <a:gd name="connsiteY51" fmla="*/ 425200 h 752475"/>
              <a:gd name="connsiteX52" fmla="*/ 618758 w 667195"/>
              <a:gd name="connsiteY52" fmla="*/ 428768 h 752475"/>
              <a:gd name="connsiteX53" fmla="*/ 613994 w 667195"/>
              <a:gd name="connsiteY53" fmla="*/ 431940 h 752475"/>
              <a:gd name="connsiteX54" fmla="*/ 608833 w 667195"/>
              <a:gd name="connsiteY54" fmla="*/ 435111 h 752475"/>
              <a:gd name="connsiteX55" fmla="*/ 603870 w 667195"/>
              <a:gd name="connsiteY55" fmla="*/ 438085 h 752475"/>
              <a:gd name="connsiteX56" fmla="*/ 598709 w 667195"/>
              <a:gd name="connsiteY56" fmla="*/ 440662 h 752475"/>
              <a:gd name="connsiteX57" fmla="*/ 593349 w 667195"/>
              <a:gd name="connsiteY57" fmla="*/ 442842 h 752475"/>
              <a:gd name="connsiteX58" fmla="*/ 587989 w 667195"/>
              <a:gd name="connsiteY58" fmla="*/ 445023 h 752475"/>
              <a:gd name="connsiteX59" fmla="*/ 582431 w 667195"/>
              <a:gd name="connsiteY59" fmla="*/ 446807 h 752475"/>
              <a:gd name="connsiteX60" fmla="*/ 576872 w 667195"/>
              <a:gd name="connsiteY60" fmla="*/ 448195 h 752475"/>
              <a:gd name="connsiteX61" fmla="*/ 571314 w 667195"/>
              <a:gd name="connsiteY61" fmla="*/ 449582 h 752475"/>
              <a:gd name="connsiteX62" fmla="*/ 565756 w 667195"/>
              <a:gd name="connsiteY62" fmla="*/ 450375 h 752475"/>
              <a:gd name="connsiteX63" fmla="*/ 559999 w 667195"/>
              <a:gd name="connsiteY63" fmla="*/ 451168 h 752475"/>
              <a:gd name="connsiteX64" fmla="*/ 554242 w 667195"/>
              <a:gd name="connsiteY64" fmla="*/ 451366 h 752475"/>
              <a:gd name="connsiteX65" fmla="*/ 548684 w 667195"/>
              <a:gd name="connsiteY65" fmla="*/ 451564 h 752475"/>
              <a:gd name="connsiteX66" fmla="*/ 542927 w 667195"/>
              <a:gd name="connsiteY66" fmla="*/ 451366 h 752475"/>
              <a:gd name="connsiteX67" fmla="*/ 537170 w 667195"/>
              <a:gd name="connsiteY67" fmla="*/ 451168 h 752475"/>
              <a:gd name="connsiteX68" fmla="*/ 531810 w 667195"/>
              <a:gd name="connsiteY68" fmla="*/ 450375 h 752475"/>
              <a:gd name="connsiteX69" fmla="*/ 526054 w 667195"/>
              <a:gd name="connsiteY69" fmla="*/ 449582 h 752475"/>
              <a:gd name="connsiteX70" fmla="*/ 520495 w 667195"/>
              <a:gd name="connsiteY70" fmla="*/ 448195 h 752475"/>
              <a:gd name="connsiteX71" fmla="*/ 514739 w 667195"/>
              <a:gd name="connsiteY71" fmla="*/ 446807 h 752475"/>
              <a:gd name="connsiteX72" fmla="*/ 509379 w 667195"/>
              <a:gd name="connsiteY72" fmla="*/ 445023 h 752475"/>
              <a:gd name="connsiteX73" fmla="*/ 504019 w 667195"/>
              <a:gd name="connsiteY73" fmla="*/ 442842 h 752475"/>
              <a:gd name="connsiteX74" fmla="*/ 498858 w 667195"/>
              <a:gd name="connsiteY74" fmla="*/ 440662 h 752475"/>
              <a:gd name="connsiteX75" fmla="*/ 493498 w 667195"/>
              <a:gd name="connsiteY75" fmla="*/ 438085 h 752475"/>
              <a:gd name="connsiteX76" fmla="*/ 488337 w 667195"/>
              <a:gd name="connsiteY76" fmla="*/ 435111 h 752475"/>
              <a:gd name="connsiteX77" fmla="*/ 483374 w 667195"/>
              <a:gd name="connsiteY77" fmla="*/ 431940 h 752475"/>
              <a:gd name="connsiteX78" fmla="*/ 478610 w 667195"/>
              <a:gd name="connsiteY78" fmla="*/ 428768 h 752475"/>
              <a:gd name="connsiteX79" fmla="*/ 473647 w 667195"/>
              <a:gd name="connsiteY79" fmla="*/ 425200 h 752475"/>
              <a:gd name="connsiteX80" fmla="*/ 469081 w 667195"/>
              <a:gd name="connsiteY80" fmla="*/ 421037 h 752475"/>
              <a:gd name="connsiteX81" fmla="*/ 464714 w 667195"/>
              <a:gd name="connsiteY81" fmla="*/ 416874 h 752475"/>
              <a:gd name="connsiteX82" fmla="*/ 452208 w 667195"/>
              <a:gd name="connsiteY82" fmla="*/ 400223 h 752475"/>
              <a:gd name="connsiteX83" fmla="*/ 452208 w 667195"/>
              <a:gd name="connsiteY83" fmla="*/ 634133 h 752475"/>
              <a:gd name="connsiteX84" fmla="*/ 452009 w 667195"/>
              <a:gd name="connsiteY84" fmla="*/ 639881 h 752475"/>
              <a:gd name="connsiteX85" fmla="*/ 451612 w 667195"/>
              <a:gd name="connsiteY85" fmla="*/ 646225 h 752475"/>
              <a:gd name="connsiteX86" fmla="*/ 450818 w 667195"/>
              <a:gd name="connsiteY86" fmla="*/ 651973 h 752475"/>
              <a:gd name="connsiteX87" fmla="*/ 450024 w 667195"/>
              <a:gd name="connsiteY87" fmla="*/ 657722 h 752475"/>
              <a:gd name="connsiteX88" fmla="*/ 448634 w 667195"/>
              <a:gd name="connsiteY88" fmla="*/ 663471 h 752475"/>
              <a:gd name="connsiteX89" fmla="*/ 447046 w 667195"/>
              <a:gd name="connsiteY89" fmla="*/ 669219 h 752475"/>
              <a:gd name="connsiteX90" fmla="*/ 445260 w 667195"/>
              <a:gd name="connsiteY90" fmla="*/ 674571 h 752475"/>
              <a:gd name="connsiteX91" fmla="*/ 442878 w 667195"/>
              <a:gd name="connsiteY91" fmla="*/ 680122 h 752475"/>
              <a:gd name="connsiteX92" fmla="*/ 440694 w 667195"/>
              <a:gd name="connsiteY92" fmla="*/ 685276 h 752475"/>
              <a:gd name="connsiteX93" fmla="*/ 437915 w 667195"/>
              <a:gd name="connsiteY93" fmla="*/ 690430 h 752475"/>
              <a:gd name="connsiteX94" fmla="*/ 435136 w 667195"/>
              <a:gd name="connsiteY94" fmla="*/ 695385 h 752475"/>
              <a:gd name="connsiteX95" fmla="*/ 431959 w 667195"/>
              <a:gd name="connsiteY95" fmla="*/ 700143 h 752475"/>
              <a:gd name="connsiteX96" fmla="*/ 428783 w 667195"/>
              <a:gd name="connsiteY96" fmla="*/ 704702 h 752475"/>
              <a:gd name="connsiteX97" fmla="*/ 425012 w 667195"/>
              <a:gd name="connsiteY97" fmla="*/ 709261 h 752475"/>
              <a:gd name="connsiteX98" fmla="*/ 421438 w 667195"/>
              <a:gd name="connsiteY98" fmla="*/ 713622 h 752475"/>
              <a:gd name="connsiteX99" fmla="*/ 417468 w 667195"/>
              <a:gd name="connsiteY99" fmla="*/ 717785 h 752475"/>
              <a:gd name="connsiteX100" fmla="*/ 413498 w 667195"/>
              <a:gd name="connsiteY100" fmla="*/ 721551 h 752475"/>
              <a:gd name="connsiteX101" fmla="*/ 409131 w 667195"/>
              <a:gd name="connsiteY101" fmla="*/ 725318 h 752475"/>
              <a:gd name="connsiteX102" fmla="*/ 404764 w 667195"/>
              <a:gd name="connsiteY102" fmla="*/ 728886 h 752475"/>
              <a:gd name="connsiteX103" fmla="*/ 399999 w 667195"/>
              <a:gd name="connsiteY103" fmla="*/ 732058 h 752475"/>
              <a:gd name="connsiteX104" fmla="*/ 395235 w 667195"/>
              <a:gd name="connsiteY104" fmla="*/ 735229 h 752475"/>
              <a:gd name="connsiteX105" fmla="*/ 390074 w 667195"/>
              <a:gd name="connsiteY105" fmla="*/ 738004 h 752475"/>
              <a:gd name="connsiteX106" fmla="*/ 385111 w 667195"/>
              <a:gd name="connsiteY106" fmla="*/ 740780 h 752475"/>
              <a:gd name="connsiteX107" fmla="*/ 379751 w 667195"/>
              <a:gd name="connsiteY107" fmla="*/ 742960 h 752475"/>
              <a:gd name="connsiteX108" fmla="*/ 374391 w 667195"/>
              <a:gd name="connsiteY108" fmla="*/ 745141 h 752475"/>
              <a:gd name="connsiteX109" fmla="*/ 368833 w 667195"/>
              <a:gd name="connsiteY109" fmla="*/ 746925 h 752475"/>
              <a:gd name="connsiteX110" fmla="*/ 363473 w 667195"/>
              <a:gd name="connsiteY110" fmla="*/ 748511 h 752475"/>
              <a:gd name="connsiteX111" fmla="*/ 357518 w 667195"/>
              <a:gd name="connsiteY111" fmla="*/ 749898 h 752475"/>
              <a:gd name="connsiteX112" fmla="*/ 351761 w 667195"/>
              <a:gd name="connsiteY112" fmla="*/ 751088 h 752475"/>
              <a:gd name="connsiteX113" fmla="*/ 345806 w 667195"/>
              <a:gd name="connsiteY113" fmla="*/ 751682 h 752475"/>
              <a:gd name="connsiteX114" fmla="*/ 339850 w 667195"/>
              <a:gd name="connsiteY114" fmla="*/ 752079 h 752475"/>
              <a:gd name="connsiteX115" fmla="*/ 333697 w 667195"/>
              <a:gd name="connsiteY115" fmla="*/ 752475 h 752475"/>
              <a:gd name="connsiteX116" fmla="*/ 327543 w 667195"/>
              <a:gd name="connsiteY116" fmla="*/ 752079 h 752475"/>
              <a:gd name="connsiteX117" fmla="*/ 321587 w 667195"/>
              <a:gd name="connsiteY117" fmla="*/ 751682 h 752475"/>
              <a:gd name="connsiteX118" fmla="*/ 315632 w 667195"/>
              <a:gd name="connsiteY118" fmla="*/ 751088 h 752475"/>
              <a:gd name="connsiteX119" fmla="*/ 309677 w 667195"/>
              <a:gd name="connsiteY119" fmla="*/ 749898 h 752475"/>
              <a:gd name="connsiteX120" fmla="*/ 303920 w 667195"/>
              <a:gd name="connsiteY120" fmla="*/ 748511 h 752475"/>
              <a:gd name="connsiteX121" fmla="*/ 298362 w 667195"/>
              <a:gd name="connsiteY121" fmla="*/ 746925 h 752475"/>
              <a:gd name="connsiteX122" fmla="*/ 292803 w 667195"/>
              <a:gd name="connsiteY122" fmla="*/ 745141 h 752475"/>
              <a:gd name="connsiteX123" fmla="*/ 287642 w 667195"/>
              <a:gd name="connsiteY123" fmla="*/ 742960 h 752475"/>
              <a:gd name="connsiteX124" fmla="*/ 282282 w 667195"/>
              <a:gd name="connsiteY124" fmla="*/ 740780 h 752475"/>
              <a:gd name="connsiteX125" fmla="*/ 277121 w 667195"/>
              <a:gd name="connsiteY125" fmla="*/ 738004 h 752475"/>
              <a:gd name="connsiteX126" fmla="*/ 272357 w 667195"/>
              <a:gd name="connsiteY126" fmla="*/ 735229 h 752475"/>
              <a:gd name="connsiteX127" fmla="*/ 267394 w 667195"/>
              <a:gd name="connsiteY127" fmla="*/ 732058 h 752475"/>
              <a:gd name="connsiteX128" fmla="*/ 262630 w 667195"/>
              <a:gd name="connsiteY128" fmla="*/ 728886 h 752475"/>
              <a:gd name="connsiteX129" fmla="*/ 258262 w 667195"/>
              <a:gd name="connsiteY129" fmla="*/ 725318 h 752475"/>
              <a:gd name="connsiteX130" fmla="*/ 253895 w 667195"/>
              <a:gd name="connsiteY130" fmla="*/ 721551 h 752475"/>
              <a:gd name="connsiteX131" fmla="*/ 249925 w 667195"/>
              <a:gd name="connsiteY131" fmla="*/ 717785 h 752475"/>
              <a:gd name="connsiteX132" fmla="*/ 245955 w 667195"/>
              <a:gd name="connsiteY132" fmla="*/ 713622 h 752475"/>
              <a:gd name="connsiteX133" fmla="*/ 242183 w 667195"/>
              <a:gd name="connsiteY133" fmla="*/ 709261 h 752475"/>
              <a:gd name="connsiteX134" fmla="*/ 238610 w 667195"/>
              <a:gd name="connsiteY134" fmla="*/ 704702 h 752475"/>
              <a:gd name="connsiteX135" fmla="*/ 235235 w 667195"/>
              <a:gd name="connsiteY135" fmla="*/ 700143 h 752475"/>
              <a:gd name="connsiteX136" fmla="*/ 232258 w 667195"/>
              <a:gd name="connsiteY136" fmla="*/ 695385 h 752475"/>
              <a:gd name="connsiteX137" fmla="*/ 229280 w 667195"/>
              <a:gd name="connsiteY137" fmla="*/ 690430 h 752475"/>
              <a:gd name="connsiteX138" fmla="*/ 226898 w 667195"/>
              <a:gd name="connsiteY138" fmla="*/ 685276 h 752475"/>
              <a:gd name="connsiteX139" fmla="*/ 224317 w 667195"/>
              <a:gd name="connsiteY139" fmla="*/ 680122 h 752475"/>
              <a:gd name="connsiteX140" fmla="*/ 222332 w 667195"/>
              <a:gd name="connsiteY140" fmla="*/ 674571 h 752475"/>
              <a:gd name="connsiteX141" fmla="*/ 220347 w 667195"/>
              <a:gd name="connsiteY141" fmla="*/ 669219 h 752475"/>
              <a:gd name="connsiteX142" fmla="*/ 218759 w 667195"/>
              <a:gd name="connsiteY142" fmla="*/ 663471 h 752475"/>
              <a:gd name="connsiteX143" fmla="*/ 217369 w 667195"/>
              <a:gd name="connsiteY143" fmla="*/ 657722 h 752475"/>
              <a:gd name="connsiteX144" fmla="*/ 216575 w 667195"/>
              <a:gd name="connsiteY144" fmla="*/ 651973 h 752475"/>
              <a:gd name="connsiteX145" fmla="*/ 215583 w 667195"/>
              <a:gd name="connsiteY145" fmla="*/ 646225 h 752475"/>
              <a:gd name="connsiteX146" fmla="*/ 215186 w 667195"/>
              <a:gd name="connsiteY146" fmla="*/ 639881 h 752475"/>
              <a:gd name="connsiteX147" fmla="*/ 215186 w 667195"/>
              <a:gd name="connsiteY147" fmla="*/ 634133 h 752475"/>
              <a:gd name="connsiteX148" fmla="*/ 215186 w 667195"/>
              <a:gd name="connsiteY148" fmla="*/ 400223 h 752475"/>
              <a:gd name="connsiteX149" fmla="*/ 202679 w 667195"/>
              <a:gd name="connsiteY149" fmla="*/ 416874 h 752475"/>
              <a:gd name="connsiteX150" fmla="*/ 198114 w 667195"/>
              <a:gd name="connsiteY150" fmla="*/ 421037 h 752475"/>
              <a:gd name="connsiteX151" fmla="*/ 193548 w 667195"/>
              <a:gd name="connsiteY151" fmla="*/ 425200 h 752475"/>
              <a:gd name="connsiteX152" fmla="*/ 188982 w 667195"/>
              <a:gd name="connsiteY152" fmla="*/ 428768 h 752475"/>
              <a:gd name="connsiteX153" fmla="*/ 183821 w 667195"/>
              <a:gd name="connsiteY153" fmla="*/ 431940 h 752475"/>
              <a:gd name="connsiteX154" fmla="*/ 178858 w 667195"/>
              <a:gd name="connsiteY154" fmla="*/ 435111 h 752475"/>
              <a:gd name="connsiteX155" fmla="*/ 173895 w 667195"/>
              <a:gd name="connsiteY155" fmla="*/ 438085 h 752475"/>
              <a:gd name="connsiteX156" fmla="*/ 168536 w 667195"/>
              <a:gd name="connsiteY156" fmla="*/ 440662 h 752475"/>
              <a:gd name="connsiteX157" fmla="*/ 163374 w 667195"/>
              <a:gd name="connsiteY157" fmla="*/ 442842 h 752475"/>
              <a:gd name="connsiteX158" fmla="*/ 157816 w 667195"/>
              <a:gd name="connsiteY158" fmla="*/ 445023 h 752475"/>
              <a:gd name="connsiteX159" fmla="*/ 152258 w 667195"/>
              <a:gd name="connsiteY159" fmla="*/ 446807 h 752475"/>
              <a:gd name="connsiteX160" fmla="*/ 146898 w 667195"/>
              <a:gd name="connsiteY160" fmla="*/ 448195 h 752475"/>
              <a:gd name="connsiteX161" fmla="*/ 141340 w 667195"/>
              <a:gd name="connsiteY161" fmla="*/ 449582 h 752475"/>
              <a:gd name="connsiteX162" fmla="*/ 135583 w 667195"/>
              <a:gd name="connsiteY162" fmla="*/ 450375 h 752475"/>
              <a:gd name="connsiteX163" fmla="*/ 130024 w 667195"/>
              <a:gd name="connsiteY163" fmla="*/ 451168 h 752475"/>
              <a:gd name="connsiteX164" fmla="*/ 124268 w 667195"/>
              <a:gd name="connsiteY164" fmla="*/ 451366 h 752475"/>
              <a:gd name="connsiteX165" fmla="*/ 118709 w 667195"/>
              <a:gd name="connsiteY165" fmla="*/ 451564 h 752475"/>
              <a:gd name="connsiteX166" fmla="*/ 113151 w 667195"/>
              <a:gd name="connsiteY166" fmla="*/ 451366 h 752475"/>
              <a:gd name="connsiteX167" fmla="*/ 107394 w 667195"/>
              <a:gd name="connsiteY167" fmla="*/ 451168 h 752475"/>
              <a:gd name="connsiteX168" fmla="*/ 101637 w 667195"/>
              <a:gd name="connsiteY168" fmla="*/ 450375 h 752475"/>
              <a:gd name="connsiteX169" fmla="*/ 95881 w 667195"/>
              <a:gd name="connsiteY169" fmla="*/ 449582 h 752475"/>
              <a:gd name="connsiteX170" fmla="*/ 90521 w 667195"/>
              <a:gd name="connsiteY170" fmla="*/ 448195 h 752475"/>
              <a:gd name="connsiteX171" fmla="*/ 84963 w 667195"/>
              <a:gd name="connsiteY171" fmla="*/ 446807 h 752475"/>
              <a:gd name="connsiteX172" fmla="*/ 79404 w 667195"/>
              <a:gd name="connsiteY172" fmla="*/ 445023 h 752475"/>
              <a:gd name="connsiteX173" fmla="*/ 74044 w 667195"/>
              <a:gd name="connsiteY173" fmla="*/ 442842 h 752475"/>
              <a:gd name="connsiteX174" fmla="*/ 68685 w 667195"/>
              <a:gd name="connsiteY174" fmla="*/ 440662 h 752475"/>
              <a:gd name="connsiteX175" fmla="*/ 63523 w 667195"/>
              <a:gd name="connsiteY175" fmla="*/ 438085 h 752475"/>
              <a:gd name="connsiteX176" fmla="*/ 58561 w 667195"/>
              <a:gd name="connsiteY176" fmla="*/ 435111 h 752475"/>
              <a:gd name="connsiteX177" fmla="*/ 53399 w 667195"/>
              <a:gd name="connsiteY177" fmla="*/ 431940 h 752475"/>
              <a:gd name="connsiteX178" fmla="*/ 48635 w 667195"/>
              <a:gd name="connsiteY178" fmla="*/ 428768 h 752475"/>
              <a:gd name="connsiteX179" fmla="*/ 43871 w 667195"/>
              <a:gd name="connsiteY179" fmla="*/ 425200 h 752475"/>
              <a:gd name="connsiteX180" fmla="*/ 39305 w 667195"/>
              <a:gd name="connsiteY180" fmla="*/ 421037 h 752475"/>
              <a:gd name="connsiteX181" fmla="*/ 34739 w 667195"/>
              <a:gd name="connsiteY181" fmla="*/ 416874 h 752475"/>
              <a:gd name="connsiteX182" fmla="*/ 30571 w 667195"/>
              <a:gd name="connsiteY182" fmla="*/ 412513 h 752475"/>
              <a:gd name="connsiteX183" fmla="*/ 26799 w 667195"/>
              <a:gd name="connsiteY183" fmla="*/ 407756 h 752475"/>
              <a:gd name="connsiteX184" fmla="*/ 23027 w 667195"/>
              <a:gd name="connsiteY184" fmla="*/ 403197 h 752475"/>
              <a:gd name="connsiteX185" fmla="*/ 19652 w 667195"/>
              <a:gd name="connsiteY185" fmla="*/ 398241 h 752475"/>
              <a:gd name="connsiteX186" fmla="*/ 16476 w 667195"/>
              <a:gd name="connsiteY186" fmla="*/ 393484 h 752475"/>
              <a:gd name="connsiteX187" fmla="*/ 13697 w 667195"/>
              <a:gd name="connsiteY187" fmla="*/ 388131 h 752475"/>
              <a:gd name="connsiteX188" fmla="*/ 10918 w 667195"/>
              <a:gd name="connsiteY188" fmla="*/ 382977 h 752475"/>
              <a:gd name="connsiteX189" fmla="*/ 8734 w 667195"/>
              <a:gd name="connsiteY189" fmla="*/ 377625 h 752475"/>
              <a:gd name="connsiteX190" fmla="*/ 6551 w 667195"/>
              <a:gd name="connsiteY190" fmla="*/ 372471 h 752475"/>
              <a:gd name="connsiteX191" fmla="*/ 4963 w 667195"/>
              <a:gd name="connsiteY191" fmla="*/ 366921 h 752475"/>
              <a:gd name="connsiteX192" fmla="*/ 3375 w 667195"/>
              <a:gd name="connsiteY192" fmla="*/ 361371 h 752475"/>
              <a:gd name="connsiteX193" fmla="*/ 2382 w 667195"/>
              <a:gd name="connsiteY193" fmla="*/ 355820 h 752475"/>
              <a:gd name="connsiteX194" fmla="*/ 1389 w 667195"/>
              <a:gd name="connsiteY194" fmla="*/ 350071 h 752475"/>
              <a:gd name="connsiteX195" fmla="*/ 794 w 667195"/>
              <a:gd name="connsiteY195" fmla="*/ 344719 h 752475"/>
              <a:gd name="connsiteX196" fmla="*/ 198 w 667195"/>
              <a:gd name="connsiteY196" fmla="*/ 338971 h 752475"/>
              <a:gd name="connsiteX197" fmla="*/ 0 w 667195"/>
              <a:gd name="connsiteY197" fmla="*/ 333222 h 752475"/>
              <a:gd name="connsiteX198" fmla="*/ 198 w 667195"/>
              <a:gd name="connsiteY198" fmla="*/ 327473 h 752475"/>
              <a:gd name="connsiteX199" fmla="*/ 794 w 667195"/>
              <a:gd name="connsiteY199" fmla="*/ 321923 h 752475"/>
              <a:gd name="connsiteX200" fmla="*/ 1389 w 667195"/>
              <a:gd name="connsiteY200" fmla="*/ 316174 h 752475"/>
              <a:gd name="connsiteX201" fmla="*/ 2382 w 667195"/>
              <a:gd name="connsiteY201" fmla="*/ 310624 h 752475"/>
              <a:gd name="connsiteX202" fmla="*/ 3375 w 667195"/>
              <a:gd name="connsiteY202" fmla="*/ 304875 h 752475"/>
              <a:gd name="connsiteX203" fmla="*/ 4963 w 667195"/>
              <a:gd name="connsiteY203" fmla="*/ 299523 h 752475"/>
              <a:gd name="connsiteX204" fmla="*/ 6551 w 667195"/>
              <a:gd name="connsiteY204" fmla="*/ 293973 h 752475"/>
              <a:gd name="connsiteX205" fmla="*/ 8734 w 667195"/>
              <a:gd name="connsiteY205" fmla="*/ 288621 h 752475"/>
              <a:gd name="connsiteX206" fmla="*/ 10918 w 667195"/>
              <a:gd name="connsiteY206" fmla="*/ 283269 h 752475"/>
              <a:gd name="connsiteX207" fmla="*/ 13697 w 667195"/>
              <a:gd name="connsiteY207" fmla="*/ 278115 h 752475"/>
              <a:gd name="connsiteX208" fmla="*/ 16476 w 667195"/>
              <a:gd name="connsiteY208" fmla="*/ 272961 h 752475"/>
              <a:gd name="connsiteX209" fmla="*/ 19652 w 667195"/>
              <a:gd name="connsiteY209" fmla="*/ 268005 h 752475"/>
              <a:gd name="connsiteX210" fmla="*/ 23027 w 667195"/>
              <a:gd name="connsiteY210" fmla="*/ 263247 h 752475"/>
              <a:gd name="connsiteX211" fmla="*/ 26799 w 667195"/>
              <a:gd name="connsiteY211" fmla="*/ 258490 h 752475"/>
              <a:gd name="connsiteX212" fmla="*/ 30571 w 667195"/>
              <a:gd name="connsiteY212" fmla="*/ 253931 h 752475"/>
              <a:gd name="connsiteX213" fmla="*/ 34739 w 667195"/>
              <a:gd name="connsiteY213" fmla="*/ 249570 h 752475"/>
              <a:gd name="connsiteX214" fmla="*/ 249925 w 667195"/>
              <a:gd name="connsiteY214" fmla="*/ 34690 h 752475"/>
              <a:gd name="connsiteX215" fmla="*/ 253895 w 667195"/>
              <a:gd name="connsiteY215" fmla="*/ 30924 h 752475"/>
              <a:gd name="connsiteX216" fmla="*/ 258262 w 667195"/>
              <a:gd name="connsiteY216" fmla="*/ 27157 h 752475"/>
              <a:gd name="connsiteX217" fmla="*/ 262630 w 667195"/>
              <a:gd name="connsiteY217" fmla="*/ 23589 h 752475"/>
              <a:gd name="connsiteX218" fmla="*/ 267394 w 667195"/>
              <a:gd name="connsiteY218" fmla="*/ 20418 h 752475"/>
              <a:gd name="connsiteX219" fmla="*/ 272357 w 667195"/>
              <a:gd name="connsiteY219" fmla="*/ 17246 h 752475"/>
              <a:gd name="connsiteX220" fmla="*/ 277121 w 667195"/>
              <a:gd name="connsiteY220" fmla="*/ 14471 h 752475"/>
              <a:gd name="connsiteX221" fmla="*/ 282282 w 667195"/>
              <a:gd name="connsiteY221" fmla="*/ 11894 h 752475"/>
              <a:gd name="connsiteX222" fmla="*/ 287642 w 667195"/>
              <a:gd name="connsiteY222" fmla="*/ 9317 h 752475"/>
              <a:gd name="connsiteX223" fmla="*/ 292803 w 667195"/>
              <a:gd name="connsiteY223" fmla="*/ 7335 h 752475"/>
              <a:gd name="connsiteX224" fmla="*/ 298362 w 667195"/>
              <a:gd name="connsiteY224" fmla="*/ 5551 h 752475"/>
              <a:gd name="connsiteX225" fmla="*/ 303920 w 667195"/>
              <a:gd name="connsiteY225" fmla="*/ 3965 h 752475"/>
              <a:gd name="connsiteX226" fmla="*/ 309677 w 667195"/>
              <a:gd name="connsiteY226" fmla="*/ 2577 h 752475"/>
              <a:gd name="connsiteX227" fmla="*/ 315632 w 667195"/>
              <a:gd name="connsiteY227" fmla="*/ 1388 h 752475"/>
              <a:gd name="connsiteX228" fmla="*/ 321587 w 667195"/>
              <a:gd name="connsiteY228" fmla="*/ 793 h 752475"/>
              <a:gd name="connsiteX229" fmla="*/ 327543 w 667195"/>
              <a:gd name="connsiteY229" fmla="*/ 198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667195" h="752475">
                <a:moveTo>
                  <a:pt x="333697" y="0"/>
                </a:moveTo>
                <a:lnTo>
                  <a:pt x="339850" y="198"/>
                </a:lnTo>
                <a:lnTo>
                  <a:pt x="345806" y="793"/>
                </a:lnTo>
                <a:lnTo>
                  <a:pt x="351761" y="1388"/>
                </a:lnTo>
                <a:lnTo>
                  <a:pt x="357518" y="2577"/>
                </a:lnTo>
                <a:lnTo>
                  <a:pt x="363473" y="3965"/>
                </a:lnTo>
                <a:lnTo>
                  <a:pt x="368833" y="5551"/>
                </a:lnTo>
                <a:lnTo>
                  <a:pt x="374391" y="7335"/>
                </a:lnTo>
                <a:lnTo>
                  <a:pt x="379751" y="9317"/>
                </a:lnTo>
                <a:lnTo>
                  <a:pt x="385111" y="11894"/>
                </a:lnTo>
                <a:lnTo>
                  <a:pt x="390074" y="14471"/>
                </a:lnTo>
                <a:lnTo>
                  <a:pt x="395235" y="17246"/>
                </a:lnTo>
                <a:lnTo>
                  <a:pt x="399999" y="20418"/>
                </a:lnTo>
                <a:lnTo>
                  <a:pt x="404764" y="23589"/>
                </a:lnTo>
                <a:lnTo>
                  <a:pt x="409131" y="27157"/>
                </a:lnTo>
                <a:lnTo>
                  <a:pt x="413498" y="30924"/>
                </a:lnTo>
                <a:lnTo>
                  <a:pt x="417468" y="34690"/>
                </a:lnTo>
                <a:lnTo>
                  <a:pt x="632455" y="249570"/>
                </a:lnTo>
                <a:lnTo>
                  <a:pt x="636823" y="253931"/>
                </a:lnTo>
                <a:lnTo>
                  <a:pt x="640594" y="258490"/>
                </a:lnTo>
                <a:lnTo>
                  <a:pt x="644366" y="263247"/>
                </a:lnTo>
                <a:lnTo>
                  <a:pt x="647741" y="268005"/>
                </a:lnTo>
                <a:lnTo>
                  <a:pt x="650718" y="272961"/>
                </a:lnTo>
                <a:lnTo>
                  <a:pt x="653696" y="278115"/>
                </a:lnTo>
                <a:lnTo>
                  <a:pt x="656277" y="283269"/>
                </a:lnTo>
                <a:lnTo>
                  <a:pt x="658460" y="288621"/>
                </a:lnTo>
                <a:lnTo>
                  <a:pt x="660644" y="293973"/>
                </a:lnTo>
                <a:lnTo>
                  <a:pt x="662431" y="299523"/>
                </a:lnTo>
                <a:lnTo>
                  <a:pt x="664019" y="304875"/>
                </a:lnTo>
                <a:lnTo>
                  <a:pt x="665210" y="310624"/>
                </a:lnTo>
                <a:lnTo>
                  <a:pt x="666004" y="316174"/>
                </a:lnTo>
                <a:lnTo>
                  <a:pt x="666798" y="321923"/>
                </a:lnTo>
                <a:lnTo>
                  <a:pt x="667195" y="327473"/>
                </a:lnTo>
                <a:lnTo>
                  <a:pt x="667195" y="333222"/>
                </a:lnTo>
                <a:lnTo>
                  <a:pt x="667195" y="338971"/>
                </a:lnTo>
                <a:lnTo>
                  <a:pt x="666798" y="344719"/>
                </a:lnTo>
                <a:lnTo>
                  <a:pt x="666004" y="350071"/>
                </a:lnTo>
                <a:lnTo>
                  <a:pt x="665210" y="355820"/>
                </a:lnTo>
                <a:lnTo>
                  <a:pt x="664019" y="361371"/>
                </a:lnTo>
                <a:lnTo>
                  <a:pt x="662431" y="366921"/>
                </a:lnTo>
                <a:lnTo>
                  <a:pt x="660644" y="372471"/>
                </a:lnTo>
                <a:lnTo>
                  <a:pt x="658460" y="377625"/>
                </a:lnTo>
                <a:lnTo>
                  <a:pt x="656277" y="382977"/>
                </a:lnTo>
                <a:lnTo>
                  <a:pt x="653696" y="388131"/>
                </a:lnTo>
                <a:lnTo>
                  <a:pt x="650718" y="393484"/>
                </a:lnTo>
                <a:lnTo>
                  <a:pt x="647741" y="398241"/>
                </a:lnTo>
                <a:lnTo>
                  <a:pt x="644366" y="403197"/>
                </a:lnTo>
                <a:lnTo>
                  <a:pt x="640594" y="407756"/>
                </a:lnTo>
                <a:lnTo>
                  <a:pt x="636823" y="412513"/>
                </a:lnTo>
                <a:lnTo>
                  <a:pt x="632455" y="416874"/>
                </a:lnTo>
                <a:lnTo>
                  <a:pt x="628088" y="421037"/>
                </a:lnTo>
                <a:lnTo>
                  <a:pt x="623522" y="425200"/>
                </a:lnTo>
                <a:lnTo>
                  <a:pt x="618758" y="428768"/>
                </a:lnTo>
                <a:lnTo>
                  <a:pt x="613994" y="431940"/>
                </a:lnTo>
                <a:lnTo>
                  <a:pt x="608833" y="435111"/>
                </a:lnTo>
                <a:lnTo>
                  <a:pt x="603870" y="438085"/>
                </a:lnTo>
                <a:lnTo>
                  <a:pt x="598709" y="440662"/>
                </a:lnTo>
                <a:lnTo>
                  <a:pt x="593349" y="442842"/>
                </a:lnTo>
                <a:lnTo>
                  <a:pt x="587989" y="445023"/>
                </a:lnTo>
                <a:lnTo>
                  <a:pt x="582431" y="446807"/>
                </a:lnTo>
                <a:lnTo>
                  <a:pt x="576872" y="448195"/>
                </a:lnTo>
                <a:lnTo>
                  <a:pt x="571314" y="449582"/>
                </a:lnTo>
                <a:lnTo>
                  <a:pt x="565756" y="450375"/>
                </a:lnTo>
                <a:lnTo>
                  <a:pt x="559999" y="451168"/>
                </a:lnTo>
                <a:lnTo>
                  <a:pt x="554242" y="451366"/>
                </a:lnTo>
                <a:lnTo>
                  <a:pt x="548684" y="451564"/>
                </a:lnTo>
                <a:lnTo>
                  <a:pt x="542927" y="451366"/>
                </a:lnTo>
                <a:lnTo>
                  <a:pt x="537170" y="451168"/>
                </a:lnTo>
                <a:lnTo>
                  <a:pt x="531810" y="450375"/>
                </a:lnTo>
                <a:lnTo>
                  <a:pt x="526054" y="449582"/>
                </a:lnTo>
                <a:lnTo>
                  <a:pt x="520495" y="448195"/>
                </a:lnTo>
                <a:lnTo>
                  <a:pt x="514739" y="446807"/>
                </a:lnTo>
                <a:lnTo>
                  <a:pt x="509379" y="445023"/>
                </a:lnTo>
                <a:lnTo>
                  <a:pt x="504019" y="442842"/>
                </a:lnTo>
                <a:lnTo>
                  <a:pt x="498858" y="440662"/>
                </a:lnTo>
                <a:lnTo>
                  <a:pt x="493498" y="438085"/>
                </a:lnTo>
                <a:lnTo>
                  <a:pt x="488337" y="435111"/>
                </a:lnTo>
                <a:lnTo>
                  <a:pt x="483374" y="431940"/>
                </a:lnTo>
                <a:lnTo>
                  <a:pt x="478610" y="428768"/>
                </a:lnTo>
                <a:lnTo>
                  <a:pt x="473647" y="425200"/>
                </a:lnTo>
                <a:lnTo>
                  <a:pt x="469081" y="421037"/>
                </a:lnTo>
                <a:lnTo>
                  <a:pt x="464714" y="416874"/>
                </a:lnTo>
                <a:lnTo>
                  <a:pt x="452208" y="400223"/>
                </a:lnTo>
                <a:lnTo>
                  <a:pt x="452208" y="634133"/>
                </a:lnTo>
                <a:lnTo>
                  <a:pt x="452009" y="639881"/>
                </a:lnTo>
                <a:lnTo>
                  <a:pt x="451612" y="646225"/>
                </a:lnTo>
                <a:lnTo>
                  <a:pt x="450818" y="651973"/>
                </a:lnTo>
                <a:lnTo>
                  <a:pt x="450024" y="657722"/>
                </a:lnTo>
                <a:lnTo>
                  <a:pt x="448634" y="663471"/>
                </a:lnTo>
                <a:lnTo>
                  <a:pt x="447046" y="669219"/>
                </a:lnTo>
                <a:lnTo>
                  <a:pt x="445260" y="674571"/>
                </a:lnTo>
                <a:lnTo>
                  <a:pt x="442878" y="680122"/>
                </a:lnTo>
                <a:lnTo>
                  <a:pt x="440694" y="685276"/>
                </a:lnTo>
                <a:lnTo>
                  <a:pt x="437915" y="690430"/>
                </a:lnTo>
                <a:lnTo>
                  <a:pt x="435136" y="695385"/>
                </a:lnTo>
                <a:lnTo>
                  <a:pt x="431959" y="700143"/>
                </a:lnTo>
                <a:lnTo>
                  <a:pt x="428783" y="704702"/>
                </a:lnTo>
                <a:lnTo>
                  <a:pt x="425012" y="709261"/>
                </a:lnTo>
                <a:lnTo>
                  <a:pt x="421438" y="713622"/>
                </a:lnTo>
                <a:lnTo>
                  <a:pt x="417468" y="717785"/>
                </a:lnTo>
                <a:lnTo>
                  <a:pt x="413498" y="721551"/>
                </a:lnTo>
                <a:lnTo>
                  <a:pt x="409131" y="725318"/>
                </a:lnTo>
                <a:lnTo>
                  <a:pt x="404764" y="728886"/>
                </a:lnTo>
                <a:lnTo>
                  <a:pt x="399999" y="732058"/>
                </a:lnTo>
                <a:lnTo>
                  <a:pt x="395235" y="735229"/>
                </a:lnTo>
                <a:lnTo>
                  <a:pt x="390074" y="738004"/>
                </a:lnTo>
                <a:lnTo>
                  <a:pt x="385111" y="740780"/>
                </a:lnTo>
                <a:lnTo>
                  <a:pt x="379751" y="742960"/>
                </a:lnTo>
                <a:lnTo>
                  <a:pt x="374391" y="745141"/>
                </a:lnTo>
                <a:lnTo>
                  <a:pt x="368833" y="746925"/>
                </a:lnTo>
                <a:lnTo>
                  <a:pt x="363473" y="748511"/>
                </a:lnTo>
                <a:lnTo>
                  <a:pt x="357518" y="749898"/>
                </a:lnTo>
                <a:lnTo>
                  <a:pt x="351761" y="751088"/>
                </a:lnTo>
                <a:lnTo>
                  <a:pt x="345806" y="751682"/>
                </a:lnTo>
                <a:lnTo>
                  <a:pt x="339850" y="752079"/>
                </a:lnTo>
                <a:lnTo>
                  <a:pt x="333697" y="752475"/>
                </a:lnTo>
                <a:lnTo>
                  <a:pt x="327543" y="752079"/>
                </a:lnTo>
                <a:lnTo>
                  <a:pt x="321587" y="751682"/>
                </a:lnTo>
                <a:lnTo>
                  <a:pt x="315632" y="751088"/>
                </a:lnTo>
                <a:lnTo>
                  <a:pt x="309677" y="749898"/>
                </a:lnTo>
                <a:lnTo>
                  <a:pt x="303920" y="748511"/>
                </a:lnTo>
                <a:lnTo>
                  <a:pt x="298362" y="746925"/>
                </a:lnTo>
                <a:lnTo>
                  <a:pt x="292803" y="745141"/>
                </a:lnTo>
                <a:lnTo>
                  <a:pt x="287642" y="742960"/>
                </a:lnTo>
                <a:lnTo>
                  <a:pt x="282282" y="740780"/>
                </a:lnTo>
                <a:lnTo>
                  <a:pt x="277121" y="738004"/>
                </a:lnTo>
                <a:lnTo>
                  <a:pt x="272357" y="735229"/>
                </a:lnTo>
                <a:lnTo>
                  <a:pt x="267394" y="732058"/>
                </a:lnTo>
                <a:lnTo>
                  <a:pt x="262630" y="728886"/>
                </a:lnTo>
                <a:lnTo>
                  <a:pt x="258262" y="725318"/>
                </a:lnTo>
                <a:lnTo>
                  <a:pt x="253895" y="721551"/>
                </a:lnTo>
                <a:lnTo>
                  <a:pt x="249925" y="717785"/>
                </a:lnTo>
                <a:lnTo>
                  <a:pt x="245955" y="713622"/>
                </a:lnTo>
                <a:lnTo>
                  <a:pt x="242183" y="709261"/>
                </a:lnTo>
                <a:lnTo>
                  <a:pt x="238610" y="704702"/>
                </a:lnTo>
                <a:lnTo>
                  <a:pt x="235235" y="700143"/>
                </a:lnTo>
                <a:lnTo>
                  <a:pt x="232258" y="695385"/>
                </a:lnTo>
                <a:lnTo>
                  <a:pt x="229280" y="690430"/>
                </a:lnTo>
                <a:lnTo>
                  <a:pt x="226898" y="685276"/>
                </a:lnTo>
                <a:lnTo>
                  <a:pt x="224317" y="680122"/>
                </a:lnTo>
                <a:lnTo>
                  <a:pt x="222332" y="674571"/>
                </a:lnTo>
                <a:lnTo>
                  <a:pt x="220347" y="669219"/>
                </a:lnTo>
                <a:lnTo>
                  <a:pt x="218759" y="663471"/>
                </a:lnTo>
                <a:lnTo>
                  <a:pt x="217369" y="657722"/>
                </a:lnTo>
                <a:lnTo>
                  <a:pt x="216575" y="651973"/>
                </a:lnTo>
                <a:lnTo>
                  <a:pt x="215583" y="646225"/>
                </a:lnTo>
                <a:lnTo>
                  <a:pt x="215186" y="639881"/>
                </a:lnTo>
                <a:lnTo>
                  <a:pt x="215186" y="634133"/>
                </a:lnTo>
                <a:lnTo>
                  <a:pt x="215186" y="400223"/>
                </a:lnTo>
                <a:lnTo>
                  <a:pt x="202679" y="416874"/>
                </a:lnTo>
                <a:lnTo>
                  <a:pt x="198114" y="421037"/>
                </a:lnTo>
                <a:lnTo>
                  <a:pt x="193548" y="425200"/>
                </a:lnTo>
                <a:lnTo>
                  <a:pt x="188982" y="428768"/>
                </a:lnTo>
                <a:lnTo>
                  <a:pt x="183821" y="431940"/>
                </a:lnTo>
                <a:lnTo>
                  <a:pt x="178858" y="435111"/>
                </a:lnTo>
                <a:lnTo>
                  <a:pt x="173895" y="438085"/>
                </a:lnTo>
                <a:lnTo>
                  <a:pt x="168536" y="440662"/>
                </a:lnTo>
                <a:lnTo>
                  <a:pt x="163374" y="442842"/>
                </a:lnTo>
                <a:lnTo>
                  <a:pt x="157816" y="445023"/>
                </a:lnTo>
                <a:lnTo>
                  <a:pt x="152258" y="446807"/>
                </a:lnTo>
                <a:lnTo>
                  <a:pt x="146898" y="448195"/>
                </a:lnTo>
                <a:lnTo>
                  <a:pt x="141340" y="449582"/>
                </a:lnTo>
                <a:lnTo>
                  <a:pt x="135583" y="450375"/>
                </a:lnTo>
                <a:lnTo>
                  <a:pt x="130024" y="451168"/>
                </a:lnTo>
                <a:lnTo>
                  <a:pt x="124268" y="451366"/>
                </a:lnTo>
                <a:lnTo>
                  <a:pt x="118709" y="451564"/>
                </a:lnTo>
                <a:lnTo>
                  <a:pt x="113151" y="451366"/>
                </a:lnTo>
                <a:lnTo>
                  <a:pt x="107394" y="451168"/>
                </a:lnTo>
                <a:lnTo>
                  <a:pt x="101637" y="450375"/>
                </a:lnTo>
                <a:lnTo>
                  <a:pt x="95881" y="449582"/>
                </a:lnTo>
                <a:lnTo>
                  <a:pt x="90521" y="448195"/>
                </a:lnTo>
                <a:lnTo>
                  <a:pt x="84963" y="446807"/>
                </a:lnTo>
                <a:lnTo>
                  <a:pt x="79404" y="445023"/>
                </a:lnTo>
                <a:lnTo>
                  <a:pt x="74044" y="442842"/>
                </a:lnTo>
                <a:lnTo>
                  <a:pt x="68685" y="440662"/>
                </a:lnTo>
                <a:lnTo>
                  <a:pt x="63523" y="438085"/>
                </a:lnTo>
                <a:lnTo>
                  <a:pt x="58561" y="435111"/>
                </a:lnTo>
                <a:lnTo>
                  <a:pt x="53399" y="431940"/>
                </a:lnTo>
                <a:lnTo>
                  <a:pt x="48635" y="428768"/>
                </a:lnTo>
                <a:lnTo>
                  <a:pt x="43871" y="425200"/>
                </a:lnTo>
                <a:lnTo>
                  <a:pt x="39305" y="421037"/>
                </a:lnTo>
                <a:lnTo>
                  <a:pt x="34739" y="416874"/>
                </a:lnTo>
                <a:lnTo>
                  <a:pt x="30571" y="412513"/>
                </a:lnTo>
                <a:lnTo>
                  <a:pt x="26799" y="407756"/>
                </a:lnTo>
                <a:lnTo>
                  <a:pt x="23027" y="403197"/>
                </a:lnTo>
                <a:lnTo>
                  <a:pt x="19652" y="398241"/>
                </a:lnTo>
                <a:lnTo>
                  <a:pt x="16476" y="393484"/>
                </a:lnTo>
                <a:lnTo>
                  <a:pt x="13697" y="388131"/>
                </a:lnTo>
                <a:lnTo>
                  <a:pt x="10918" y="382977"/>
                </a:lnTo>
                <a:lnTo>
                  <a:pt x="8734" y="377625"/>
                </a:lnTo>
                <a:lnTo>
                  <a:pt x="6551" y="372471"/>
                </a:lnTo>
                <a:lnTo>
                  <a:pt x="4963" y="366921"/>
                </a:lnTo>
                <a:lnTo>
                  <a:pt x="3375" y="361371"/>
                </a:lnTo>
                <a:lnTo>
                  <a:pt x="2382" y="355820"/>
                </a:lnTo>
                <a:lnTo>
                  <a:pt x="1389" y="350071"/>
                </a:lnTo>
                <a:lnTo>
                  <a:pt x="794" y="344719"/>
                </a:lnTo>
                <a:lnTo>
                  <a:pt x="198" y="338971"/>
                </a:lnTo>
                <a:lnTo>
                  <a:pt x="0" y="333222"/>
                </a:lnTo>
                <a:lnTo>
                  <a:pt x="198" y="327473"/>
                </a:lnTo>
                <a:lnTo>
                  <a:pt x="794" y="321923"/>
                </a:lnTo>
                <a:lnTo>
                  <a:pt x="1389" y="316174"/>
                </a:lnTo>
                <a:lnTo>
                  <a:pt x="2382" y="310624"/>
                </a:lnTo>
                <a:lnTo>
                  <a:pt x="3375" y="304875"/>
                </a:lnTo>
                <a:lnTo>
                  <a:pt x="4963" y="299523"/>
                </a:lnTo>
                <a:lnTo>
                  <a:pt x="6551" y="293973"/>
                </a:lnTo>
                <a:lnTo>
                  <a:pt x="8734" y="288621"/>
                </a:lnTo>
                <a:lnTo>
                  <a:pt x="10918" y="283269"/>
                </a:lnTo>
                <a:lnTo>
                  <a:pt x="13697" y="278115"/>
                </a:lnTo>
                <a:lnTo>
                  <a:pt x="16476" y="272961"/>
                </a:lnTo>
                <a:lnTo>
                  <a:pt x="19652" y="268005"/>
                </a:lnTo>
                <a:lnTo>
                  <a:pt x="23027" y="263247"/>
                </a:lnTo>
                <a:lnTo>
                  <a:pt x="26799" y="258490"/>
                </a:lnTo>
                <a:lnTo>
                  <a:pt x="30571" y="253931"/>
                </a:lnTo>
                <a:lnTo>
                  <a:pt x="34739" y="249570"/>
                </a:lnTo>
                <a:lnTo>
                  <a:pt x="249925" y="34690"/>
                </a:lnTo>
                <a:lnTo>
                  <a:pt x="253895" y="30924"/>
                </a:lnTo>
                <a:lnTo>
                  <a:pt x="258262" y="27157"/>
                </a:lnTo>
                <a:lnTo>
                  <a:pt x="262630" y="23589"/>
                </a:lnTo>
                <a:lnTo>
                  <a:pt x="267394" y="20418"/>
                </a:lnTo>
                <a:lnTo>
                  <a:pt x="272357" y="17246"/>
                </a:lnTo>
                <a:lnTo>
                  <a:pt x="277121" y="14471"/>
                </a:lnTo>
                <a:lnTo>
                  <a:pt x="282282" y="11894"/>
                </a:lnTo>
                <a:lnTo>
                  <a:pt x="287642" y="9317"/>
                </a:lnTo>
                <a:lnTo>
                  <a:pt x="292803" y="7335"/>
                </a:lnTo>
                <a:lnTo>
                  <a:pt x="298362" y="5551"/>
                </a:lnTo>
                <a:lnTo>
                  <a:pt x="303920" y="3965"/>
                </a:lnTo>
                <a:lnTo>
                  <a:pt x="309677" y="2577"/>
                </a:lnTo>
                <a:lnTo>
                  <a:pt x="315632" y="1388"/>
                </a:lnTo>
                <a:lnTo>
                  <a:pt x="321587" y="793"/>
                </a:lnTo>
                <a:lnTo>
                  <a:pt x="327543" y="198"/>
                </a:lnTo>
                <a:close/>
              </a:path>
            </a:pathLst>
          </a:custGeom>
          <a:solidFill>
            <a:srgbClr val="99CB38"/>
          </a:solidFill>
          <a:ln w="12700" cap="flat" cmpd="sng" algn="ctr">
            <a:noFill/>
            <a:prstDash val="solid"/>
            <a:miter lim="800000"/>
          </a:ln>
          <a:effectLst/>
        </p:spPr>
        <p:txBody>
          <a:bodyPr rtlCol="0" anchor="ctr">
            <a:normAutofit/>
          </a:bodyPr>
          <a:p>
            <a:pPr algn="ctr"/>
            <a:endParaRPr lang="zh-CN" altLang="en-US" sz="1350">
              <a:solidFill>
                <a:sysClr val="windowText" lastClr="000000">
                  <a:lumMod val="50000"/>
                </a:sys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3" name="任意多边形 562"/>
          <p:cNvSpPr/>
          <p:nvPr>
            <p:custDataLst>
              <p:tags r:id="rId5"/>
            </p:custDataLst>
          </p:nvPr>
        </p:nvSpPr>
        <p:spPr>
          <a:xfrm rot="9000000">
            <a:off x="4373922" y="3059722"/>
            <a:ext cx="629707" cy="710196"/>
          </a:xfrm>
          <a:custGeom>
            <a:avLst/>
            <a:gdLst>
              <a:gd name="connsiteX0" fmla="*/ 333697 w 667195"/>
              <a:gd name="connsiteY0" fmla="*/ 0 h 752475"/>
              <a:gd name="connsiteX1" fmla="*/ 339850 w 667195"/>
              <a:gd name="connsiteY1" fmla="*/ 198 h 752475"/>
              <a:gd name="connsiteX2" fmla="*/ 345806 w 667195"/>
              <a:gd name="connsiteY2" fmla="*/ 793 h 752475"/>
              <a:gd name="connsiteX3" fmla="*/ 351761 w 667195"/>
              <a:gd name="connsiteY3" fmla="*/ 1388 h 752475"/>
              <a:gd name="connsiteX4" fmla="*/ 357518 w 667195"/>
              <a:gd name="connsiteY4" fmla="*/ 2577 h 752475"/>
              <a:gd name="connsiteX5" fmla="*/ 363473 w 667195"/>
              <a:gd name="connsiteY5" fmla="*/ 3965 h 752475"/>
              <a:gd name="connsiteX6" fmla="*/ 368833 w 667195"/>
              <a:gd name="connsiteY6" fmla="*/ 5551 h 752475"/>
              <a:gd name="connsiteX7" fmla="*/ 374391 w 667195"/>
              <a:gd name="connsiteY7" fmla="*/ 7335 h 752475"/>
              <a:gd name="connsiteX8" fmla="*/ 379751 w 667195"/>
              <a:gd name="connsiteY8" fmla="*/ 9317 h 752475"/>
              <a:gd name="connsiteX9" fmla="*/ 385111 w 667195"/>
              <a:gd name="connsiteY9" fmla="*/ 11894 h 752475"/>
              <a:gd name="connsiteX10" fmla="*/ 390074 w 667195"/>
              <a:gd name="connsiteY10" fmla="*/ 14471 h 752475"/>
              <a:gd name="connsiteX11" fmla="*/ 395235 w 667195"/>
              <a:gd name="connsiteY11" fmla="*/ 17246 h 752475"/>
              <a:gd name="connsiteX12" fmla="*/ 399999 w 667195"/>
              <a:gd name="connsiteY12" fmla="*/ 20418 h 752475"/>
              <a:gd name="connsiteX13" fmla="*/ 404764 w 667195"/>
              <a:gd name="connsiteY13" fmla="*/ 23589 h 752475"/>
              <a:gd name="connsiteX14" fmla="*/ 409131 w 667195"/>
              <a:gd name="connsiteY14" fmla="*/ 27157 h 752475"/>
              <a:gd name="connsiteX15" fmla="*/ 413498 w 667195"/>
              <a:gd name="connsiteY15" fmla="*/ 30924 h 752475"/>
              <a:gd name="connsiteX16" fmla="*/ 417468 w 667195"/>
              <a:gd name="connsiteY16" fmla="*/ 34690 h 752475"/>
              <a:gd name="connsiteX17" fmla="*/ 632455 w 667195"/>
              <a:gd name="connsiteY17" fmla="*/ 249570 h 752475"/>
              <a:gd name="connsiteX18" fmla="*/ 636823 w 667195"/>
              <a:gd name="connsiteY18" fmla="*/ 253931 h 752475"/>
              <a:gd name="connsiteX19" fmla="*/ 640594 w 667195"/>
              <a:gd name="connsiteY19" fmla="*/ 258490 h 752475"/>
              <a:gd name="connsiteX20" fmla="*/ 644366 w 667195"/>
              <a:gd name="connsiteY20" fmla="*/ 263247 h 752475"/>
              <a:gd name="connsiteX21" fmla="*/ 647741 w 667195"/>
              <a:gd name="connsiteY21" fmla="*/ 268005 h 752475"/>
              <a:gd name="connsiteX22" fmla="*/ 650718 w 667195"/>
              <a:gd name="connsiteY22" fmla="*/ 272961 h 752475"/>
              <a:gd name="connsiteX23" fmla="*/ 653696 w 667195"/>
              <a:gd name="connsiteY23" fmla="*/ 278115 h 752475"/>
              <a:gd name="connsiteX24" fmla="*/ 656277 w 667195"/>
              <a:gd name="connsiteY24" fmla="*/ 283269 h 752475"/>
              <a:gd name="connsiteX25" fmla="*/ 658460 w 667195"/>
              <a:gd name="connsiteY25" fmla="*/ 288621 h 752475"/>
              <a:gd name="connsiteX26" fmla="*/ 660644 w 667195"/>
              <a:gd name="connsiteY26" fmla="*/ 293973 h 752475"/>
              <a:gd name="connsiteX27" fmla="*/ 662431 w 667195"/>
              <a:gd name="connsiteY27" fmla="*/ 299523 h 752475"/>
              <a:gd name="connsiteX28" fmla="*/ 664019 w 667195"/>
              <a:gd name="connsiteY28" fmla="*/ 304875 h 752475"/>
              <a:gd name="connsiteX29" fmla="*/ 665210 w 667195"/>
              <a:gd name="connsiteY29" fmla="*/ 310624 h 752475"/>
              <a:gd name="connsiteX30" fmla="*/ 666004 w 667195"/>
              <a:gd name="connsiteY30" fmla="*/ 316174 h 752475"/>
              <a:gd name="connsiteX31" fmla="*/ 666798 w 667195"/>
              <a:gd name="connsiteY31" fmla="*/ 321923 h 752475"/>
              <a:gd name="connsiteX32" fmla="*/ 667195 w 667195"/>
              <a:gd name="connsiteY32" fmla="*/ 327473 h 752475"/>
              <a:gd name="connsiteX33" fmla="*/ 667195 w 667195"/>
              <a:gd name="connsiteY33" fmla="*/ 333222 h 752475"/>
              <a:gd name="connsiteX34" fmla="*/ 667195 w 667195"/>
              <a:gd name="connsiteY34" fmla="*/ 338971 h 752475"/>
              <a:gd name="connsiteX35" fmla="*/ 666798 w 667195"/>
              <a:gd name="connsiteY35" fmla="*/ 344719 h 752475"/>
              <a:gd name="connsiteX36" fmla="*/ 666004 w 667195"/>
              <a:gd name="connsiteY36" fmla="*/ 350071 h 752475"/>
              <a:gd name="connsiteX37" fmla="*/ 665210 w 667195"/>
              <a:gd name="connsiteY37" fmla="*/ 355820 h 752475"/>
              <a:gd name="connsiteX38" fmla="*/ 664019 w 667195"/>
              <a:gd name="connsiteY38" fmla="*/ 361371 h 752475"/>
              <a:gd name="connsiteX39" fmla="*/ 662431 w 667195"/>
              <a:gd name="connsiteY39" fmla="*/ 366921 h 752475"/>
              <a:gd name="connsiteX40" fmla="*/ 660644 w 667195"/>
              <a:gd name="connsiteY40" fmla="*/ 372471 h 752475"/>
              <a:gd name="connsiteX41" fmla="*/ 658460 w 667195"/>
              <a:gd name="connsiteY41" fmla="*/ 377625 h 752475"/>
              <a:gd name="connsiteX42" fmla="*/ 656277 w 667195"/>
              <a:gd name="connsiteY42" fmla="*/ 382977 h 752475"/>
              <a:gd name="connsiteX43" fmla="*/ 653696 w 667195"/>
              <a:gd name="connsiteY43" fmla="*/ 388131 h 752475"/>
              <a:gd name="connsiteX44" fmla="*/ 650718 w 667195"/>
              <a:gd name="connsiteY44" fmla="*/ 393484 h 752475"/>
              <a:gd name="connsiteX45" fmla="*/ 647741 w 667195"/>
              <a:gd name="connsiteY45" fmla="*/ 398241 h 752475"/>
              <a:gd name="connsiteX46" fmla="*/ 644366 w 667195"/>
              <a:gd name="connsiteY46" fmla="*/ 403197 h 752475"/>
              <a:gd name="connsiteX47" fmla="*/ 640594 w 667195"/>
              <a:gd name="connsiteY47" fmla="*/ 407756 h 752475"/>
              <a:gd name="connsiteX48" fmla="*/ 636823 w 667195"/>
              <a:gd name="connsiteY48" fmla="*/ 412513 h 752475"/>
              <a:gd name="connsiteX49" fmla="*/ 632455 w 667195"/>
              <a:gd name="connsiteY49" fmla="*/ 416874 h 752475"/>
              <a:gd name="connsiteX50" fmla="*/ 628088 w 667195"/>
              <a:gd name="connsiteY50" fmla="*/ 421037 h 752475"/>
              <a:gd name="connsiteX51" fmla="*/ 623522 w 667195"/>
              <a:gd name="connsiteY51" fmla="*/ 425200 h 752475"/>
              <a:gd name="connsiteX52" fmla="*/ 618758 w 667195"/>
              <a:gd name="connsiteY52" fmla="*/ 428768 h 752475"/>
              <a:gd name="connsiteX53" fmla="*/ 613994 w 667195"/>
              <a:gd name="connsiteY53" fmla="*/ 431940 h 752475"/>
              <a:gd name="connsiteX54" fmla="*/ 608833 w 667195"/>
              <a:gd name="connsiteY54" fmla="*/ 435111 h 752475"/>
              <a:gd name="connsiteX55" fmla="*/ 603870 w 667195"/>
              <a:gd name="connsiteY55" fmla="*/ 438085 h 752475"/>
              <a:gd name="connsiteX56" fmla="*/ 598709 w 667195"/>
              <a:gd name="connsiteY56" fmla="*/ 440662 h 752475"/>
              <a:gd name="connsiteX57" fmla="*/ 593349 w 667195"/>
              <a:gd name="connsiteY57" fmla="*/ 442842 h 752475"/>
              <a:gd name="connsiteX58" fmla="*/ 587989 w 667195"/>
              <a:gd name="connsiteY58" fmla="*/ 445023 h 752475"/>
              <a:gd name="connsiteX59" fmla="*/ 582431 w 667195"/>
              <a:gd name="connsiteY59" fmla="*/ 446807 h 752475"/>
              <a:gd name="connsiteX60" fmla="*/ 576872 w 667195"/>
              <a:gd name="connsiteY60" fmla="*/ 448195 h 752475"/>
              <a:gd name="connsiteX61" fmla="*/ 571314 w 667195"/>
              <a:gd name="connsiteY61" fmla="*/ 449582 h 752475"/>
              <a:gd name="connsiteX62" fmla="*/ 565756 w 667195"/>
              <a:gd name="connsiteY62" fmla="*/ 450375 h 752475"/>
              <a:gd name="connsiteX63" fmla="*/ 559999 w 667195"/>
              <a:gd name="connsiteY63" fmla="*/ 451168 h 752475"/>
              <a:gd name="connsiteX64" fmla="*/ 554242 w 667195"/>
              <a:gd name="connsiteY64" fmla="*/ 451366 h 752475"/>
              <a:gd name="connsiteX65" fmla="*/ 548684 w 667195"/>
              <a:gd name="connsiteY65" fmla="*/ 451564 h 752475"/>
              <a:gd name="connsiteX66" fmla="*/ 542927 w 667195"/>
              <a:gd name="connsiteY66" fmla="*/ 451366 h 752475"/>
              <a:gd name="connsiteX67" fmla="*/ 537170 w 667195"/>
              <a:gd name="connsiteY67" fmla="*/ 451168 h 752475"/>
              <a:gd name="connsiteX68" fmla="*/ 531810 w 667195"/>
              <a:gd name="connsiteY68" fmla="*/ 450375 h 752475"/>
              <a:gd name="connsiteX69" fmla="*/ 526054 w 667195"/>
              <a:gd name="connsiteY69" fmla="*/ 449582 h 752475"/>
              <a:gd name="connsiteX70" fmla="*/ 520495 w 667195"/>
              <a:gd name="connsiteY70" fmla="*/ 448195 h 752475"/>
              <a:gd name="connsiteX71" fmla="*/ 514739 w 667195"/>
              <a:gd name="connsiteY71" fmla="*/ 446807 h 752475"/>
              <a:gd name="connsiteX72" fmla="*/ 509379 w 667195"/>
              <a:gd name="connsiteY72" fmla="*/ 445023 h 752475"/>
              <a:gd name="connsiteX73" fmla="*/ 504019 w 667195"/>
              <a:gd name="connsiteY73" fmla="*/ 442842 h 752475"/>
              <a:gd name="connsiteX74" fmla="*/ 498858 w 667195"/>
              <a:gd name="connsiteY74" fmla="*/ 440662 h 752475"/>
              <a:gd name="connsiteX75" fmla="*/ 493498 w 667195"/>
              <a:gd name="connsiteY75" fmla="*/ 438085 h 752475"/>
              <a:gd name="connsiteX76" fmla="*/ 488337 w 667195"/>
              <a:gd name="connsiteY76" fmla="*/ 435111 h 752475"/>
              <a:gd name="connsiteX77" fmla="*/ 483374 w 667195"/>
              <a:gd name="connsiteY77" fmla="*/ 431940 h 752475"/>
              <a:gd name="connsiteX78" fmla="*/ 478610 w 667195"/>
              <a:gd name="connsiteY78" fmla="*/ 428768 h 752475"/>
              <a:gd name="connsiteX79" fmla="*/ 473647 w 667195"/>
              <a:gd name="connsiteY79" fmla="*/ 425200 h 752475"/>
              <a:gd name="connsiteX80" fmla="*/ 469081 w 667195"/>
              <a:gd name="connsiteY80" fmla="*/ 421037 h 752475"/>
              <a:gd name="connsiteX81" fmla="*/ 464714 w 667195"/>
              <a:gd name="connsiteY81" fmla="*/ 416874 h 752475"/>
              <a:gd name="connsiteX82" fmla="*/ 452208 w 667195"/>
              <a:gd name="connsiteY82" fmla="*/ 400223 h 752475"/>
              <a:gd name="connsiteX83" fmla="*/ 452208 w 667195"/>
              <a:gd name="connsiteY83" fmla="*/ 634133 h 752475"/>
              <a:gd name="connsiteX84" fmla="*/ 452009 w 667195"/>
              <a:gd name="connsiteY84" fmla="*/ 639881 h 752475"/>
              <a:gd name="connsiteX85" fmla="*/ 451612 w 667195"/>
              <a:gd name="connsiteY85" fmla="*/ 646225 h 752475"/>
              <a:gd name="connsiteX86" fmla="*/ 450818 w 667195"/>
              <a:gd name="connsiteY86" fmla="*/ 651973 h 752475"/>
              <a:gd name="connsiteX87" fmla="*/ 450024 w 667195"/>
              <a:gd name="connsiteY87" fmla="*/ 657722 h 752475"/>
              <a:gd name="connsiteX88" fmla="*/ 448634 w 667195"/>
              <a:gd name="connsiteY88" fmla="*/ 663471 h 752475"/>
              <a:gd name="connsiteX89" fmla="*/ 447046 w 667195"/>
              <a:gd name="connsiteY89" fmla="*/ 669219 h 752475"/>
              <a:gd name="connsiteX90" fmla="*/ 445260 w 667195"/>
              <a:gd name="connsiteY90" fmla="*/ 674571 h 752475"/>
              <a:gd name="connsiteX91" fmla="*/ 442878 w 667195"/>
              <a:gd name="connsiteY91" fmla="*/ 680122 h 752475"/>
              <a:gd name="connsiteX92" fmla="*/ 440694 w 667195"/>
              <a:gd name="connsiteY92" fmla="*/ 685276 h 752475"/>
              <a:gd name="connsiteX93" fmla="*/ 437915 w 667195"/>
              <a:gd name="connsiteY93" fmla="*/ 690430 h 752475"/>
              <a:gd name="connsiteX94" fmla="*/ 435136 w 667195"/>
              <a:gd name="connsiteY94" fmla="*/ 695385 h 752475"/>
              <a:gd name="connsiteX95" fmla="*/ 431959 w 667195"/>
              <a:gd name="connsiteY95" fmla="*/ 700143 h 752475"/>
              <a:gd name="connsiteX96" fmla="*/ 428783 w 667195"/>
              <a:gd name="connsiteY96" fmla="*/ 704702 h 752475"/>
              <a:gd name="connsiteX97" fmla="*/ 425012 w 667195"/>
              <a:gd name="connsiteY97" fmla="*/ 709261 h 752475"/>
              <a:gd name="connsiteX98" fmla="*/ 421438 w 667195"/>
              <a:gd name="connsiteY98" fmla="*/ 713622 h 752475"/>
              <a:gd name="connsiteX99" fmla="*/ 417468 w 667195"/>
              <a:gd name="connsiteY99" fmla="*/ 717785 h 752475"/>
              <a:gd name="connsiteX100" fmla="*/ 413498 w 667195"/>
              <a:gd name="connsiteY100" fmla="*/ 721551 h 752475"/>
              <a:gd name="connsiteX101" fmla="*/ 409131 w 667195"/>
              <a:gd name="connsiteY101" fmla="*/ 725318 h 752475"/>
              <a:gd name="connsiteX102" fmla="*/ 404764 w 667195"/>
              <a:gd name="connsiteY102" fmla="*/ 728886 h 752475"/>
              <a:gd name="connsiteX103" fmla="*/ 399999 w 667195"/>
              <a:gd name="connsiteY103" fmla="*/ 732058 h 752475"/>
              <a:gd name="connsiteX104" fmla="*/ 395235 w 667195"/>
              <a:gd name="connsiteY104" fmla="*/ 735229 h 752475"/>
              <a:gd name="connsiteX105" fmla="*/ 390074 w 667195"/>
              <a:gd name="connsiteY105" fmla="*/ 738004 h 752475"/>
              <a:gd name="connsiteX106" fmla="*/ 385111 w 667195"/>
              <a:gd name="connsiteY106" fmla="*/ 740780 h 752475"/>
              <a:gd name="connsiteX107" fmla="*/ 379751 w 667195"/>
              <a:gd name="connsiteY107" fmla="*/ 742960 h 752475"/>
              <a:gd name="connsiteX108" fmla="*/ 374391 w 667195"/>
              <a:gd name="connsiteY108" fmla="*/ 745141 h 752475"/>
              <a:gd name="connsiteX109" fmla="*/ 368833 w 667195"/>
              <a:gd name="connsiteY109" fmla="*/ 746925 h 752475"/>
              <a:gd name="connsiteX110" fmla="*/ 363473 w 667195"/>
              <a:gd name="connsiteY110" fmla="*/ 748511 h 752475"/>
              <a:gd name="connsiteX111" fmla="*/ 357518 w 667195"/>
              <a:gd name="connsiteY111" fmla="*/ 749898 h 752475"/>
              <a:gd name="connsiteX112" fmla="*/ 351761 w 667195"/>
              <a:gd name="connsiteY112" fmla="*/ 751088 h 752475"/>
              <a:gd name="connsiteX113" fmla="*/ 345806 w 667195"/>
              <a:gd name="connsiteY113" fmla="*/ 751682 h 752475"/>
              <a:gd name="connsiteX114" fmla="*/ 339850 w 667195"/>
              <a:gd name="connsiteY114" fmla="*/ 752079 h 752475"/>
              <a:gd name="connsiteX115" fmla="*/ 333697 w 667195"/>
              <a:gd name="connsiteY115" fmla="*/ 752475 h 752475"/>
              <a:gd name="connsiteX116" fmla="*/ 327543 w 667195"/>
              <a:gd name="connsiteY116" fmla="*/ 752079 h 752475"/>
              <a:gd name="connsiteX117" fmla="*/ 321587 w 667195"/>
              <a:gd name="connsiteY117" fmla="*/ 751682 h 752475"/>
              <a:gd name="connsiteX118" fmla="*/ 315632 w 667195"/>
              <a:gd name="connsiteY118" fmla="*/ 751088 h 752475"/>
              <a:gd name="connsiteX119" fmla="*/ 309677 w 667195"/>
              <a:gd name="connsiteY119" fmla="*/ 749898 h 752475"/>
              <a:gd name="connsiteX120" fmla="*/ 303920 w 667195"/>
              <a:gd name="connsiteY120" fmla="*/ 748511 h 752475"/>
              <a:gd name="connsiteX121" fmla="*/ 298362 w 667195"/>
              <a:gd name="connsiteY121" fmla="*/ 746925 h 752475"/>
              <a:gd name="connsiteX122" fmla="*/ 292803 w 667195"/>
              <a:gd name="connsiteY122" fmla="*/ 745141 h 752475"/>
              <a:gd name="connsiteX123" fmla="*/ 287642 w 667195"/>
              <a:gd name="connsiteY123" fmla="*/ 742960 h 752475"/>
              <a:gd name="connsiteX124" fmla="*/ 282282 w 667195"/>
              <a:gd name="connsiteY124" fmla="*/ 740780 h 752475"/>
              <a:gd name="connsiteX125" fmla="*/ 277121 w 667195"/>
              <a:gd name="connsiteY125" fmla="*/ 738004 h 752475"/>
              <a:gd name="connsiteX126" fmla="*/ 272357 w 667195"/>
              <a:gd name="connsiteY126" fmla="*/ 735229 h 752475"/>
              <a:gd name="connsiteX127" fmla="*/ 267394 w 667195"/>
              <a:gd name="connsiteY127" fmla="*/ 732058 h 752475"/>
              <a:gd name="connsiteX128" fmla="*/ 262630 w 667195"/>
              <a:gd name="connsiteY128" fmla="*/ 728886 h 752475"/>
              <a:gd name="connsiteX129" fmla="*/ 258262 w 667195"/>
              <a:gd name="connsiteY129" fmla="*/ 725318 h 752475"/>
              <a:gd name="connsiteX130" fmla="*/ 253895 w 667195"/>
              <a:gd name="connsiteY130" fmla="*/ 721551 h 752475"/>
              <a:gd name="connsiteX131" fmla="*/ 249925 w 667195"/>
              <a:gd name="connsiteY131" fmla="*/ 717785 h 752475"/>
              <a:gd name="connsiteX132" fmla="*/ 245955 w 667195"/>
              <a:gd name="connsiteY132" fmla="*/ 713622 h 752475"/>
              <a:gd name="connsiteX133" fmla="*/ 242183 w 667195"/>
              <a:gd name="connsiteY133" fmla="*/ 709261 h 752475"/>
              <a:gd name="connsiteX134" fmla="*/ 238610 w 667195"/>
              <a:gd name="connsiteY134" fmla="*/ 704702 h 752475"/>
              <a:gd name="connsiteX135" fmla="*/ 235235 w 667195"/>
              <a:gd name="connsiteY135" fmla="*/ 700143 h 752475"/>
              <a:gd name="connsiteX136" fmla="*/ 232258 w 667195"/>
              <a:gd name="connsiteY136" fmla="*/ 695385 h 752475"/>
              <a:gd name="connsiteX137" fmla="*/ 229280 w 667195"/>
              <a:gd name="connsiteY137" fmla="*/ 690430 h 752475"/>
              <a:gd name="connsiteX138" fmla="*/ 226898 w 667195"/>
              <a:gd name="connsiteY138" fmla="*/ 685276 h 752475"/>
              <a:gd name="connsiteX139" fmla="*/ 224317 w 667195"/>
              <a:gd name="connsiteY139" fmla="*/ 680122 h 752475"/>
              <a:gd name="connsiteX140" fmla="*/ 222332 w 667195"/>
              <a:gd name="connsiteY140" fmla="*/ 674571 h 752475"/>
              <a:gd name="connsiteX141" fmla="*/ 220347 w 667195"/>
              <a:gd name="connsiteY141" fmla="*/ 669219 h 752475"/>
              <a:gd name="connsiteX142" fmla="*/ 218759 w 667195"/>
              <a:gd name="connsiteY142" fmla="*/ 663471 h 752475"/>
              <a:gd name="connsiteX143" fmla="*/ 217369 w 667195"/>
              <a:gd name="connsiteY143" fmla="*/ 657722 h 752475"/>
              <a:gd name="connsiteX144" fmla="*/ 216575 w 667195"/>
              <a:gd name="connsiteY144" fmla="*/ 651973 h 752475"/>
              <a:gd name="connsiteX145" fmla="*/ 215583 w 667195"/>
              <a:gd name="connsiteY145" fmla="*/ 646225 h 752475"/>
              <a:gd name="connsiteX146" fmla="*/ 215186 w 667195"/>
              <a:gd name="connsiteY146" fmla="*/ 639881 h 752475"/>
              <a:gd name="connsiteX147" fmla="*/ 215186 w 667195"/>
              <a:gd name="connsiteY147" fmla="*/ 634133 h 752475"/>
              <a:gd name="connsiteX148" fmla="*/ 215186 w 667195"/>
              <a:gd name="connsiteY148" fmla="*/ 400223 h 752475"/>
              <a:gd name="connsiteX149" fmla="*/ 202679 w 667195"/>
              <a:gd name="connsiteY149" fmla="*/ 416874 h 752475"/>
              <a:gd name="connsiteX150" fmla="*/ 198114 w 667195"/>
              <a:gd name="connsiteY150" fmla="*/ 421037 h 752475"/>
              <a:gd name="connsiteX151" fmla="*/ 193548 w 667195"/>
              <a:gd name="connsiteY151" fmla="*/ 425200 h 752475"/>
              <a:gd name="connsiteX152" fmla="*/ 188982 w 667195"/>
              <a:gd name="connsiteY152" fmla="*/ 428768 h 752475"/>
              <a:gd name="connsiteX153" fmla="*/ 183821 w 667195"/>
              <a:gd name="connsiteY153" fmla="*/ 431940 h 752475"/>
              <a:gd name="connsiteX154" fmla="*/ 178858 w 667195"/>
              <a:gd name="connsiteY154" fmla="*/ 435111 h 752475"/>
              <a:gd name="connsiteX155" fmla="*/ 173895 w 667195"/>
              <a:gd name="connsiteY155" fmla="*/ 438085 h 752475"/>
              <a:gd name="connsiteX156" fmla="*/ 168536 w 667195"/>
              <a:gd name="connsiteY156" fmla="*/ 440662 h 752475"/>
              <a:gd name="connsiteX157" fmla="*/ 163374 w 667195"/>
              <a:gd name="connsiteY157" fmla="*/ 442842 h 752475"/>
              <a:gd name="connsiteX158" fmla="*/ 157816 w 667195"/>
              <a:gd name="connsiteY158" fmla="*/ 445023 h 752475"/>
              <a:gd name="connsiteX159" fmla="*/ 152258 w 667195"/>
              <a:gd name="connsiteY159" fmla="*/ 446807 h 752475"/>
              <a:gd name="connsiteX160" fmla="*/ 146898 w 667195"/>
              <a:gd name="connsiteY160" fmla="*/ 448195 h 752475"/>
              <a:gd name="connsiteX161" fmla="*/ 141340 w 667195"/>
              <a:gd name="connsiteY161" fmla="*/ 449582 h 752475"/>
              <a:gd name="connsiteX162" fmla="*/ 135583 w 667195"/>
              <a:gd name="connsiteY162" fmla="*/ 450375 h 752475"/>
              <a:gd name="connsiteX163" fmla="*/ 130024 w 667195"/>
              <a:gd name="connsiteY163" fmla="*/ 451168 h 752475"/>
              <a:gd name="connsiteX164" fmla="*/ 124268 w 667195"/>
              <a:gd name="connsiteY164" fmla="*/ 451366 h 752475"/>
              <a:gd name="connsiteX165" fmla="*/ 118709 w 667195"/>
              <a:gd name="connsiteY165" fmla="*/ 451564 h 752475"/>
              <a:gd name="connsiteX166" fmla="*/ 113151 w 667195"/>
              <a:gd name="connsiteY166" fmla="*/ 451366 h 752475"/>
              <a:gd name="connsiteX167" fmla="*/ 107394 w 667195"/>
              <a:gd name="connsiteY167" fmla="*/ 451168 h 752475"/>
              <a:gd name="connsiteX168" fmla="*/ 101637 w 667195"/>
              <a:gd name="connsiteY168" fmla="*/ 450375 h 752475"/>
              <a:gd name="connsiteX169" fmla="*/ 95881 w 667195"/>
              <a:gd name="connsiteY169" fmla="*/ 449582 h 752475"/>
              <a:gd name="connsiteX170" fmla="*/ 90521 w 667195"/>
              <a:gd name="connsiteY170" fmla="*/ 448195 h 752475"/>
              <a:gd name="connsiteX171" fmla="*/ 84963 w 667195"/>
              <a:gd name="connsiteY171" fmla="*/ 446807 h 752475"/>
              <a:gd name="connsiteX172" fmla="*/ 79404 w 667195"/>
              <a:gd name="connsiteY172" fmla="*/ 445023 h 752475"/>
              <a:gd name="connsiteX173" fmla="*/ 74044 w 667195"/>
              <a:gd name="connsiteY173" fmla="*/ 442842 h 752475"/>
              <a:gd name="connsiteX174" fmla="*/ 68685 w 667195"/>
              <a:gd name="connsiteY174" fmla="*/ 440662 h 752475"/>
              <a:gd name="connsiteX175" fmla="*/ 63523 w 667195"/>
              <a:gd name="connsiteY175" fmla="*/ 438085 h 752475"/>
              <a:gd name="connsiteX176" fmla="*/ 58561 w 667195"/>
              <a:gd name="connsiteY176" fmla="*/ 435111 h 752475"/>
              <a:gd name="connsiteX177" fmla="*/ 53399 w 667195"/>
              <a:gd name="connsiteY177" fmla="*/ 431940 h 752475"/>
              <a:gd name="connsiteX178" fmla="*/ 48635 w 667195"/>
              <a:gd name="connsiteY178" fmla="*/ 428768 h 752475"/>
              <a:gd name="connsiteX179" fmla="*/ 43871 w 667195"/>
              <a:gd name="connsiteY179" fmla="*/ 425200 h 752475"/>
              <a:gd name="connsiteX180" fmla="*/ 39305 w 667195"/>
              <a:gd name="connsiteY180" fmla="*/ 421037 h 752475"/>
              <a:gd name="connsiteX181" fmla="*/ 34739 w 667195"/>
              <a:gd name="connsiteY181" fmla="*/ 416874 h 752475"/>
              <a:gd name="connsiteX182" fmla="*/ 30571 w 667195"/>
              <a:gd name="connsiteY182" fmla="*/ 412513 h 752475"/>
              <a:gd name="connsiteX183" fmla="*/ 26799 w 667195"/>
              <a:gd name="connsiteY183" fmla="*/ 407756 h 752475"/>
              <a:gd name="connsiteX184" fmla="*/ 23027 w 667195"/>
              <a:gd name="connsiteY184" fmla="*/ 403197 h 752475"/>
              <a:gd name="connsiteX185" fmla="*/ 19652 w 667195"/>
              <a:gd name="connsiteY185" fmla="*/ 398241 h 752475"/>
              <a:gd name="connsiteX186" fmla="*/ 16476 w 667195"/>
              <a:gd name="connsiteY186" fmla="*/ 393484 h 752475"/>
              <a:gd name="connsiteX187" fmla="*/ 13697 w 667195"/>
              <a:gd name="connsiteY187" fmla="*/ 388131 h 752475"/>
              <a:gd name="connsiteX188" fmla="*/ 10918 w 667195"/>
              <a:gd name="connsiteY188" fmla="*/ 382977 h 752475"/>
              <a:gd name="connsiteX189" fmla="*/ 8734 w 667195"/>
              <a:gd name="connsiteY189" fmla="*/ 377625 h 752475"/>
              <a:gd name="connsiteX190" fmla="*/ 6551 w 667195"/>
              <a:gd name="connsiteY190" fmla="*/ 372471 h 752475"/>
              <a:gd name="connsiteX191" fmla="*/ 4963 w 667195"/>
              <a:gd name="connsiteY191" fmla="*/ 366921 h 752475"/>
              <a:gd name="connsiteX192" fmla="*/ 3375 w 667195"/>
              <a:gd name="connsiteY192" fmla="*/ 361371 h 752475"/>
              <a:gd name="connsiteX193" fmla="*/ 2382 w 667195"/>
              <a:gd name="connsiteY193" fmla="*/ 355820 h 752475"/>
              <a:gd name="connsiteX194" fmla="*/ 1389 w 667195"/>
              <a:gd name="connsiteY194" fmla="*/ 350071 h 752475"/>
              <a:gd name="connsiteX195" fmla="*/ 794 w 667195"/>
              <a:gd name="connsiteY195" fmla="*/ 344719 h 752475"/>
              <a:gd name="connsiteX196" fmla="*/ 198 w 667195"/>
              <a:gd name="connsiteY196" fmla="*/ 338971 h 752475"/>
              <a:gd name="connsiteX197" fmla="*/ 0 w 667195"/>
              <a:gd name="connsiteY197" fmla="*/ 333222 h 752475"/>
              <a:gd name="connsiteX198" fmla="*/ 198 w 667195"/>
              <a:gd name="connsiteY198" fmla="*/ 327473 h 752475"/>
              <a:gd name="connsiteX199" fmla="*/ 794 w 667195"/>
              <a:gd name="connsiteY199" fmla="*/ 321923 h 752475"/>
              <a:gd name="connsiteX200" fmla="*/ 1389 w 667195"/>
              <a:gd name="connsiteY200" fmla="*/ 316174 h 752475"/>
              <a:gd name="connsiteX201" fmla="*/ 2382 w 667195"/>
              <a:gd name="connsiteY201" fmla="*/ 310624 h 752475"/>
              <a:gd name="connsiteX202" fmla="*/ 3375 w 667195"/>
              <a:gd name="connsiteY202" fmla="*/ 304875 h 752475"/>
              <a:gd name="connsiteX203" fmla="*/ 4963 w 667195"/>
              <a:gd name="connsiteY203" fmla="*/ 299523 h 752475"/>
              <a:gd name="connsiteX204" fmla="*/ 6551 w 667195"/>
              <a:gd name="connsiteY204" fmla="*/ 293973 h 752475"/>
              <a:gd name="connsiteX205" fmla="*/ 8734 w 667195"/>
              <a:gd name="connsiteY205" fmla="*/ 288621 h 752475"/>
              <a:gd name="connsiteX206" fmla="*/ 10918 w 667195"/>
              <a:gd name="connsiteY206" fmla="*/ 283269 h 752475"/>
              <a:gd name="connsiteX207" fmla="*/ 13697 w 667195"/>
              <a:gd name="connsiteY207" fmla="*/ 278115 h 752475"/>
              <a:gd name="connsiteX208" fmla="*/ 16476 w 667195"/>
              <a:gd name="connsiteY208" fmla="*/ 272961 h 752475"/>
              <a:gd name="connsiteX209" fmla="*/ 19652 w 667195"/>
              <a:gd name="connsiteY209" fmla="*/ 268005 h 752475"/>
              <a:gd name="connsiteX210" fmla="*/ 23027 w 667195"/>
              <a:gd name="connsiteY210" fmla="*/ 263247 h 752475"/>
              <a:gd name="connsiteX211" fmla="*/ 26799 w 667195"/>
              <a:gd name="connsiteY211" fmla="*/ 258490 h 752475"/>
              <a:gd name="connsiteX212" fmla="*/ 30571 w 667195"/>
              <a:gd name="connsiteY212" fmla="*/ 253931 h 752475"/>
              <a:gd name="connsiteX213" fmla="*/ 34739 w 667195"/>
              <a:gd name="connsiteY213" fmla="*/ 249570 h 752475"/>
              <a:gd name="connsiteX214" fmla="*/ 249925 w 667195"/>
              <a:gd name="connsiteY214" fmla="*/ 34690 h 752475"/>
              <a:gd name="connsiteX215" fmla="*/ 253895 w 667195"/>
              <a:gd name="connsiteY215" fmla="*/ 30924 h 752475"/>
              <a:gd name="connsiteX216" fmla="*/ 258262 w 667195"/>
              <a:gd name="connsiteY216" fmla="*/ 27157 h 752475"/>
              <a:gd name="connsiteX217" fmla="*/ 262630 w 667195"/>
              <a:gd name="connsiteY217" fmla="*/ 23589 h 752475"/>
              <a:gd name="connsiteX218" fmla="*/ 267394 w 667195"/>
              <a:gd name="connsiteY218" fmla="*/ 20418 h 752475"/>
              <a:gd name="connsiteX219" fmla="*/ 272357 w 667195"/>
              <a:gd name="connsiteY219" fmla="*/ 17246 h 752475"/>
              <a:gd name="connsiteX220" fmla="*/ 277121 w 667195"/>
              <a:gd name="connsiteY220" fmla="*/ 14471 h 752475"/>
              <a:gd name="connsiteX221" fmla="*/ 282282 w 667195"/>
              <a:gd name="connsiteY221" fmla="*/ 11894 h 752475"/>
              <a:gd name="connsiteX222" fmla="*/ 287642 w 667195"/>
              <a:gd name="connsiteY222" fmla="*/ 9317 h 752475"/>
              <a:gd name="connsiteX223" fmla="*/ 292803 w 667195"/>
              <a:gd name="connsiteY223" fmla="*/ 7335 h 752475"/>
              <a:gd name="connsiteX224" fmla="*/ 298362 w 667195"/>
              <a:gd name="connsiteY224" fmla="*/ 5551 h 752475"/>
              <a:gd name="connsiteX225" fmla="*/ 303920 w 667195"/>
              <a:gd name="connsiteY225" fmla="*/ 3965 h 752475"/>
              <a:gd name="connsiteX226" fmla="*/ 309677 w 667195"/>
              <a:gd name="connsiteY226" fmla="*/ 2577 h 752475"/>
              <a:gd name="connsiteX227" fmla="*/ 315632 w 667195"/>
              <a:gd name="connsiteY227" fmla="*/ 1388 h 752475"/>
              <a:gd name="connsiteX228" fmla="*/ 321587 w 667195"/>
              <a:gd name="connsiteY228" fmla="*/ 793 h 752475"/>
              <a:gd name="connsiteX229" fmla="*/ 327543 w 667195"/>
              <a:gd name="connsiteY229" fmla="*/ 198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667195" h="752475">
                <a:moveTo>
                  <a:pt x="333697" y="0"/>
                </a:moveTo>
                <a:lnTo>
                  <a:pt x="339850" y="198"/>
                </a:lnTo>
                <a:lnTo>
                  <a:pt x="345806" y="793"/>
                </a:lnTo>
                <a:lnTo>
                  <a:pt x="351761" y="1388"/>
                </a:lnTo>
                <a:lnTo>
                  <a:pt x="357518" y="2577"/>
                </a:lnTo>
                <a:lnTo>
                  <a:pt x="363473" y="3965"/>
                </a:lnTo>
                <a:lnTo>
                  <a:pt x="368833" y="5551"/>
                </a:lnTo>
                <a:lnTo>
                  <a:pt x="374391" y="7335"/>
                </a:lnTo>
                <a:lnTo>
                  <a:pt x="379751" y="9317"/>
                </a:lnTo>
                <a:lnTo>
                  <a:pt x="385111" y="11894"/>
                </a:lnTo>
                <a:lnTo>
                  <a:pt x="390074" y="14471"/>
                </a:lnTo>
                <a:lnTo>
                  <a:pt x="395235" y="17246"/>
                </a:lnTo>
                <a:lnTo>
                  <a:pt x="399999" y="20418"/>
                </a:lnTo>
                <a:lnTo>
                  <a:pt x="404764" y="23589"/>
                </a:lnTo>
                <a:lnTo>
                  <a:pt x="409131" y="27157"/>
                </a:lnTo>
                <a:lnTo>
                  <a:pt x="413498" y="30924"/>
                </a:lnTo>
                <a:lnTo>
                  <a:pt x="417468" y="34690"/>
                </a:lnTo>
                <a:lnTo>
                  <a:pt x="632455" y="249570"/>
                </a:lnTo>
                <a:lnTo>
                  <a:pt x="636823" y="253931"/>
                </a:lnTo>
                <a:lnTo>
                  <a:pt x="640594" y="258490"/>
                </a:lnTo>
                <a:lnTo>
                  <a:pt x="644366" y="263247"/>
                </a:lnTo>
                <a:lnTo>
                  <a:pt x="647741" y="268005"/>
                </a:lnTo>
                <a:lnTo>
                  <a:pt x="650718" y="272961"/>
                </a:lnTo>
                <a:lnTo>
                  <a:pt x="653696" y="278115"/>
                </a:lnTo>
                <a:lnTo>
                  <a:pt x="656277" y="283269"/>
                </a:lnTo>
                <a:lnTo>
                  <a:pt x="658460" y="288621"/>
                </a:lnTo>
                <a:lnTo>
                  <a:pt x="660644" y="293973"/>
                </a:lnTo>
                <a:lnTo>
                  <a:pt x="662431" y="299523"/>
                </a:lnTo>
                <a:lnTo>
                  <a:pt x="664019" y="304875"/>
                </a:lnTo>
                <a:lnTo>
                  <a:pt x="665210" y="310624"/>
                </a:lnTo>
                <a:lnTo>
                  <a:pt x="666004" y="316174"/>
                </a:lnTo>
                <a:lnTo>
                  <a:pt x="666798" y="321923"/>
                </a:lnTo>
                <a:lnTo>
                  <a:pt x="667195" y="327473"/>
                </a:lnTo>
                <a:lnTo>
                  <a:pt x="667195" y="333222"/>
                </a:lnTo>
                <a:lnTo>
                  <a:pt x="667195" y="338971"/>
                </a:lnTo>
                <a:lnTo>
                  <a:pt x="666798" y="344719"/>
                </a:lnTo>
                <a:lnTo>
                  <a:pt x="666004" y="350071"/>
                </a:lnTo>
                <a:lnTo>
                  <a:pt x="665210" y="355820"/>
                </a:lnTo>
                <a:lnTo>
                  <a:pt x="664019" y="361371"/>
                </a:lnTo>
                <a:lnTo>
                  <a:pt x="662431" y="366921"/>
                </a:lnTo>
                <a:lnTo>
                  <a:pt x="660644" y="372471"/>
                </a:lnTo>
                <a:lnTo>
                  <a:pt x="658460" y="377625"/>
                </a:lnTo>
                <a:lnTo>
                  <a:pt x="656277" y="382977"/>
                </a:lnTo>
                <a:lnTo>
                  <a:pt x="653696" y="388131"/>
                </a:lnTo>
                <a:lnTo>
                  <a:pt x="650718" y="393484"/>
                </a:lnTo>
                <a:lnTo>
                  <a:pt x="647741" y="398241"/>
                </a:lnTo>
                <a:lnTo>
                  <a:pt x="644366" y="403197"/>
                </a:lnTo>
                <a:lnTo>
                  <a:pt x="640594" y="407756"/>
                </a:lnTo>
                <a:lnTo>
                  <a:pt x="636823" y="412513"/>
                </a:lnTo>
                <a:lnTo>
                  <a:pt x="632455" y="416874"/>
                </a:lnTo>
                <a:lnTo>
                  <a:pt x="628088" y="421037"/>
                </a:lnTo>
                <a:lnTo>
                  <a:pt x="623522" y="425200"/>
                </a:lnTo>
                <a:lnTo>
                  <a:pt x="618758" y="428768"/>
                </a:lnTo>
                <a:lnTo>
                  <a:pt x="613994" y="431940"/>
                </a:lnTo>
                <a:lnTo>
                  <a:pt x="608833" y="435111"/>
                </a:lnTo>
                <a:lnTo>
                  <a:pt x="603870" y="438085"/>
                </a:lnTo>
                <a:lnTo>
                  <a:pt x="598709" y="440662"/>
                </a:lnTo>
                <a:lnTo>
                  <a:pt x="593349" y="442842"/>
                </a:lnTo>
                <a:lnTo>
                  <a:pt x="587989" y="445023"/>
                </a:lnTo>
                <a:lnTo>
                  <a:pt x="582431" y="446807"/>
                </a:lnTo>
                <a:lnTo>
                  <a:pt x="576872" y="448195"/>
                </a:lnTo>
                <a:lnTo>
                  <a:pt x="571314" y="449582"/>
                </a:lnTo>
                <a:lnTo>
                  <a:pt x="565756" y="450375"/>
                </a:lnTo>
                <a:lnTo>
                  <a:pt x="559999" y="451168"/>
                </a:lnTo>
                <a:lnTo>
                  <a:pt x="554242" y="451366"/>
                </a:lnTo>
                <a:lnTo>
                  <a:pt x="548684" y="451564"/>
                </a:lnTo>
                <a:lnTo>
                  <a:pt x="542927" y="451366"/>
                </a:lnTo>
                <a:lnTo>
                  <a:pt x="537170" y="451168"/>
                </a:lnTo>
                <a:lnTo>
                  <a:pt x="531810" y="450375"/>
                </a:lnTo>
                <a:lnTo>
                  <a:pt x="526054" y="449582"/>
                </a:lnTo>
                <a:lnTo>
                  <a:pt x="520495" y="448195"/>
                </a:lnTo>
                <a:lnTo>
                  <a:pt x="514739" y="446807"/>
                </a:lnTo>
                <a:lnTo>
                  <a:pt x="509379" y="445023"/>
                </a:lnTo>
                <a:lnTo>
                  <a:pt x="504019" y="442842"/>
                </a:lnTo>
                <a:lnTo>
                  <a:pt x="498858" y="440662"/>
                </a:lnTo>
                <a:lnTo>
                  <a:pt x="493498" y="438085"/>
                </a:lnTo>
                <a:lnTo>
                  <a:pt x="488337" y="435111"/>
                </a:lnTo>
                <a:lnTo>
                  <a:pt x="483374" y="431940"/>
                </a:lnTo>
                <a:lnTo>
                  <a:pt x="478610" y="428768"/>
                </a:lnTo>
                <a:lnTo>
                  <a:pt x="473647" y="425200"/>
                </a:lnTo>
                <a:lnTo>
                  <a:pt x="469081" y="421037"/>
                </a:lnTo>
                <a:lnTo>
                  <a:pt x="464714" y="416874"/>
                </a:lnTo>
                <a:lnTo>
                  <a:pt x="452208" y="400223"/>
                </a:lnTo>
                <a:lnTo>
                  <a:pt x="452208" y="634133"/>
                </a:lnTo>
                <a:lnTo>
                  <a:pt x="452009" y="639881"/>
                </a:lnTo>
                <a:lnTo>
                  <a:pt x="451612" y="646225"/>
                </a:lnTo>
                <a:lnTo>
                  <a:pt x="450818" y="651973"/>
                </a:lnTo>
                <a:lnTo>
                  <a:pt x="450024" y="657722"/>
                </a:lnTo>
                <a:lnTo>
                  <a:pt x="448634" y="663471"/>
                </a:lnTo>
                <a:lnTo>
                  <a:pt x="447046" y="669219"/>
                </a:lnTo>
                <a:lnTo>
                  <a:pt x="445260" y="674571"/>
                </a:lnTo>
                <a:lnTo>
                  <a:pt x="442878" y="680122"/>
                </a:lnTo>
                <a:lnTo>
                  <a:pt x="440694" y="685276"/>
                </a:lnTo>
                <a:lnTo>
                  <a:pt x="437915" y="690430"/>
                </a:lnTo>
                <a:lnTo>
                  <a:pt x="435136" y="695385"/>
                </a:lnTo>
                <a:lnTo>
                  <a:pt x="431959" y="700143"/>
                </a:lnTo>
                <a:lnTo>
                  <a:pt x="428783" y="704702"/>
                </a:lnTo>
                <a:lnTo>
                  <a:pt x="425012" y="709261"/>
                </a:lnTo>
                <a:lnTo>
                  <a:pt x="421438" y="713622"/>
                </a:lnTo>
                <a:lnTo>
                  <a:pt x="417468" y="717785"/>
                </a:lnTo>
                <a:lnTo>
                  <a:pt x="413498" y="721551"/>
                </a:lnTo>
                <a:lnTo>
                  <a:pt x="409131" y="725318"/>
                </a:lnTo>
                <a:lnTo>
                  <a:pt x="404764" y="728886"/>
                </a:lnTo>
                <a:lnTo>
                  <a:pt x="399999" y="732058"/>
                </a:lnTo>
                <a:lnTo>
                  <a:pt x="395235" y="735229"/>
                </a:lnTo>
                <a:lnTo>
                  <a:pt x="390074" y="738004"/>
                </a:lnTo>
                <a:lnTo>
                  <a:pt x="385111" y="740780"/>
                </a:lnTo>
                <a:lnTo>
                  <a:pt x="379751" y="742960"/>
                </a:lnTo>
                <a:lnTo>
                  <a:pt x="374391" y="745141"/>
                </a:lnTo>
                <a:lnTo>
                  <a:pt x="368833" y="746925"/>
                </a:lnTo>
                <a:lnTo>
                  <a:pt x="363473" y="748511"/>
                </a:lnTo>
                <a:lnTo>
                  <a:pt x="357518" y="749898"/>
                </a:lnTo>
                <a:lnTo>
                  <a:pt x="351761" y="751088"/>
                </a:lnTo>
                <a:lnTo>
                  <a:pt x="345806" y="751682"/>
                </a:lnTo>
                <a:lnTo>
                  <a:pt x="339850" y="752079"/>
                </a:lnTo>
                <a:lnTo>
                  <a:pt x="333697" y="752475"/>
                </a:lnTo>
                <a:lnTo>
                  <a:pt x="327543" y="752079"/>
                </a:lnTo>
                <a:lnTo>
                  <a:pt x="321587" y="751682"/>
                </a:lnTo>
                <a:lnTo>
                  <a:pt x="315632" y="751088"/>
                </a:lnTo>
                <a:lnTo>
                  <a:pt x="309677" y="749898"/>
                </a:lnTo>
                <a:lnTo>
                  <a:pt x="303920" y="748511"/>
                </a:lnTo>
                <a:lnTo>
                  <a:pt x="298362" y="746925"/>
                </a:lnTo>
                <a:lnTo>
                  <a:pt x="292803" y="745141"/>
                </a:lnTo>
                <a:lnTo>
                  <a:pt x="287642" y="742960"/>
                </a:lnTo>
                <a:lnTo>
                  <a:pt x="282282" y="740780"/>
                </a:lnTo>
                <a:lnTo>
                  <a:pt x="277121" y="738004"/>
                </a:lnTo>
                <a:lnTo>
                  <a:pt x="272357" y="735229"/>
                </a:lnTo>
                <a:lnTo>
                  <a:pt x="267394" y="732058"/>
                </a:lnTo>
                <a:lnTo>
                  <a:pt x="262630" y="728886"/>
                </a:lnTo>
                <a:lnTo>
                  <a:pt x="258262" y="725318"/>
                </a:lnTo>
                <a:lnTo>
                  <a:pt x="253895" y="721551"/>
                </a:lnTo>
                <a:lnTo>
                  <a:pt x="249925" y="717785"/>
                </a:lnTo>
                <a:lnTo>
                  <a:pt x="245955" y="713622"/>
                </a:lnTo>
                <a:lnTo>
                  <a:pt x="242183" y="709261"/>
                </a:lnTo>
                <a:lnTo>
                  <a:pt x="238610" y="704702"/>
                </a:lnTo>
                <a:lnTo>
                  <a:pt x="235235" y="700143"/>
                </a:lnTo>
                <a:lnTo>
                  <a:pt x="232258" y="695385"/>
                </a:lnTo>
                <a:lnTo>
                  <a:pt x="229280" y="690430"/>
                </a:lnTo>
                <a:lnTo>
                  <a:pt x="226898" y="685276"/>
                </a:lnTo>
                <a:lnTo>
                  <a:pt x="224317" y="680122"/>
                </a:lnTo>
                <a:lnTo>
                  <a:pt x="222332" y="674571"/>
                </a:lnTo>
                <a:lnTo>
                  <a:pt x="220347" y="669219"/>
                </a:lnTo>
                <a:lnTo>
                  <a:pt x="218759" y="663471"/>
                </a:lnTo>
                <a:lnTo>
                  <a:pt x="217369" y="657722"/>
                </a:lnTo>
                <a:lnTo>
                  <a:pt x="216575" y="651973"/>
                </a:lnTo>
                <a:lnTo>
                  <a:pt x="215583" y="646225"/>
                </a:lnTo>
                <a:lnTo>
                  <a:pt x="215186" y="639881"/>
                </a:lnTo>
                <a:lnTo>
                  <a:pt x="215186" y="634133"/>
                </a:lnTo>
                <a:lnTo>
                  <a:pt x="215186" y="400223"/>
                </a:lnTo>
                <a:lnTo>
                  <a:pt x="202679" y="416874"/>
                </a:lnTo>
                <a:lnTo>
                  <a:pt x="198114" y="421037"/>
                </a:lnTo>
                <a:lnTo>
                  <a:pt x="193548" y="425200"/>
                </a:lnTo>
                <a:lnTo>
                  <a:pt x="188982" y="428768"/>
                </a:lnTo>
                <a:lnTo>
                  <a:pt x="183821" y="431940"/>
                </a:lnTo>
                <a:lnTo>
                  <a:pt x="178858" y="435111"/>
                </a:lnTo>
                <a:lnTo>
                  <a:pt x="173895" y="438085"/>
                </a:lnTo>
                <a:lnTo>
                  <a:pt x="168536" y="440662"/>
                </a:lnTo>
                <a:lnTo>
                  <a:pt x="163374" y="442842"/>
                </a:lnTo>
                <a:lnTo>
                  <a:pt x="157816" y="445023"/>
                </a:lnTo>
                <a:lnTo>
                  <a:pt x="152258" y="446807"/>
                </a:lnTo>
                <a:lnTo>
                  <a:pt x="146898" y="448195"/>
                </a:lnTo>
                <a:lnTo>
                  <a:pt x="141340" y="449582"/>
                </a:lnTo>
                <a:lnTo>
                  <a:pt x="135583" y="450375"/>
                </a:lnTo>
                <a:lnTo>
                  <a:pt x="130024" y="451168"/>
                </a:lnTo>
                <a:lnTo>
                  <a:pt x="124268" y="451366"/>
                </a:lnTo>
                <a:lnTo>
                  <a:pt x="118709" y="451564"/>
                </a:lnTo>
                <a:lnTo>
                  <a:pt x="113151" y="451366"/>
                </a:lnTo>
                <a:lnTo>
                  <a:pt x="107394" y="451168"/>
                </a:lnTo>
                <a:lnTo>
                  <a:pt x="101637" y="450375"/>
                </a:lnTo>
                <a:lnTo>
                  <a:pt x="95881" y="449582"/>
                </a:lnTo>
                <a:lnTo>
                  <a:pt x="90521" y="448195"/>
                </a:lnTo>
                <a:lnTo>
                  <a:pt x="84963" y="446807"/>
                </a:lnTo>
                <a:lnTo>
                  <a:pt x="79404" y="445023"/>
                </a:lnTo>
                <a:lnTo>
                  <a:pt x="74044" y="442842"/>
                </a:lnTo>
                <a:lnTo>
                  <a:pt x="68685" y="440662"/>
                </a:lnTo>
                <a:lnTo>
                  <a:pt x="63523" y="438085"/>
                </a:lnTo>
                <a:lnTo>
                  <a:pt x="58561" y="435111"/>
                </a:lnTo>
                <a:lnTo>
                  <a:pt x="53399" y="431940"/>
                </a:lnTo>
                <a:lnTo>
                  <a:pt x="48635" y="428768"/>
                </a:lnTo>
                <a:lnTo>
                  <a:pt x="43871" y="425200"/>
                </a:lnTo>
                <a:lnTo>
                  <a:pt x="39305" y="421037"/>
                </a:lnTo>
                <a:lnTo>
                  <a:pt x="34739" y="416874"/>
                </a:lnTo>
                <a:lnTo>
                  <a:pt x="30571" y="412513"/>
                </a:lnTo>
                <a:lnTo>
                  <a:pt x="26799" y="407756"/>
                </a:lnTo>
                <a:lnTo>
                  <a:pt x="23027" y="403197"/>
                </a:lnTo>
                <a:lnTo>
                  <a:pt x="19652" y="398241"/>
                </a:lnTo>
                <a:lnTo>
                  <a:pt x="16476" y="393484"/>
                </a:lnTo>
                <a:lnTo>
                  <a:pt x="13697" y="388131"/>
                </a:lnTo>
                <a:lnTo>
                  <a:pt x="10918" y="382977"/>
                </a:lnTo>
                <a:lnTo>
                  <a:pt x="8734" y="377625"/>
                </a:lnTo>
                <a:lnTo>
                  <a:pt x="6551" y="372471"/>
                </a:lnTo>
                <a:lnTo>
                  <a:pt x="4963" y="366921"/>
                </a:lnTo>
                <a:lnTo>
                  <a:pt x="3375" y="361371"/>
                </a:lnTo>
                <a:lnTo>
                  <a:pt x="2382" y="355820"/>
                </a:lnTo>
                <a:lnTo>
                  <a:pt x="1389" y="350071"/>
                </a:lnTo>
                <a:lnTo>
                  <a:pt x="794" y="344719"/>
                </a:lnTo>
                <a:lnTo>
                  <a:pt x="198" y="338971"/>
                </a:lnTo>
                <a:lnTo>
                  <a:pt x="0" y="333222"/>
                </a:lnTo>
                <a:lnTo>
                  <a:pt x="198" y="327473"/>
                </a:lnTo>
                <a:lnTo>
                  <a:pt x="794" y="321923"/>
                </a:lnTo>
                <a:lnTo>
                  <a:pt x="1389" y="316174"/>
                </a:lnTo>
                <a:lnTo>
                  <a:pt x="2382" y="310624"/>
                </a:lnTo>
                <a:lnTo>
                  <a:pt x="3375" y="304875"/>
                </a:lnTo>
                <a:lnTo>
                  <a:pt x="4963" y="299523"/>
                </a:lnTo>
                <a:lnTo>
                  <a:pt x="6551" y="293973"/>
                </a:lnTo>
                <a:lnTo>
                  <a:pt x="8734" y="288621"/>
                </a:lnTo>
                <a:lnTo>
                  <a:pt x="10918" y="283269"/>
                </a:lnTo>
                <a:lnTo>
                  <a:pt x="13697" y="278115"/>
                </a:lnTo>
                <a:lnTo>
                  <a:pt x="16476" y="272961"/>
                </a:lnTo>
                <a:lnTo>
                  <a:pt x="19652" y="268005"/>
                </a:lnTo>
                <a:lnTo>
                  <a:pt x="23027" y="263247"/>
                </a:lnTo>
                <a:lnTo>
                  <a:pt x="26799" y="258490"/>
                </a:lnTo>
                <a:lnTo>
                  <a:pt x="30571" y="253931"/>
                </a:lnTo>
                <a:lnTo>
                  <a:pt x="34739" y="249570"/>
                </a:lnTo>
                <a:lnTo>
                  <a:pt x="249925" y="34690"/>
                </a:lnTo>
                <a:lnTo>
                  <a:pt x="253895" y="30924"/>
                </a:lnTo>
                <a:lnTo>
                  <a:pt x="258262" y="27157"/>
                </a:lnTo>
                <a:lnTo>
                  <a:pt x="262630" y="23589"/>
                </a:lnTo>
                <a:lnTo>
                  <a:pt x="267394" y="20418"/>
                </a:lnTo>
                <a:lnTo>
                  <a:pt x="272357" y="17246"/>
                </a:lnTo>
                <a:lnTo>
                  <a:pt x="277121" y="14471"/>
                </a:lnTo>
                <a:lnTo>
                  <a:pt x="282282" y="11894"/>
                </a:lnTo>
                <a:lnTo>
                  <a:pt x="287642" y="9317"/>
                </a:lnTo>
                <a:lnTo>
                  <a:pt x="292803" y="7335"/>
                </a:lnTo>
                <a:lnTo>
                  <a:pt x="298362" y="5551"/>
                </a:lnTo>
                <a:lnTo>
                  <a:pt x="303920" y="3965"/>
                </a:lnTo>
                <a:lnTo>
                  <a:pt x="309677" y="2577"/>
                </a:lnTo>
                <a:lnTo>
                  <a:pt x="315632" y="1388"/>
                </a:lnTo>
                <a:lnTo>
                  <a:pt x="321587" y="793"/>
                </a:lnTo>
                <a:lnTo>
                  <a:pt x="327543" y="198"/>
                </a:lnTo>
                <a:close/>
              </a:path>
            </a:pathLst>
          </a:custGeom>
          <a:solidFill>
            <a:srgbClr val="99CB38"/>
          </a:solidFill>
          <a:ln w="12700" cap="flat" cmpd="sng" algn="ctr">
            <a:noFill/>
            <a:prstDash val="solid"/>
            <a:miter lim="800000"/>
          </a:ln>
          <a:effectLst/>
        </p:spPr>
        <p:txBody>
          <a:bodyPr rtlCol="0" anchor="ctr">
            <a:normAutofit/>
          </a:bodyPr>
          <a:p>
            <a:pPr algn="ctr"/>
            <a:endParaRPr lang="zh-CN" altLang="en-US" sz="1350">
              <a:solidFill>
                <a:sysClr val="windowText" lastClr="000000">
                  <a:lumMod val="50000"/>
                </a:sys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4" name="任意多边形 563"/>
          <p:cNvSpPr/>
          <p:nvPr>
            <p:custDataLst>
              <p:tags r:id="rId6"/>
            </p:custDataLst>
          </p:nvPr>
        </p:nvSpPr>
        <p:spPr>
          <a:xfrm rot="12600000">
            <a:off x="3534871" y="3059721"/>
            <a:ext cx="629707" cy="710196"/>
          </a:xfrm>
          <a:custGeom>
            <a:avLst/>
            <a:gdLst>
              <a:gd name="connsiteX0" fmla="*/ 333697 w 667195"/>
              <a:gd name="connsiteY0" fmla="*/ 0 h 752475"/>
              <a:gd name="connsiteX1" fmla="*/ 339850 w 667195"/>
              <a:gd name="connsiteY1" fmla="*/ 198 h 752475"/>
              <a:gd name="connsiteX2" fmla="*/ 345806 w 667195"/>
              <a:gd name="connsiteY2" fmla="*/ 793 h 752475"/>
              <a:gd name="connsiteX3" fmla="*/ 351761 w 667195"/>
              <a:gd name="connsiteY3" fmla="*/ 1388 h 752475"/>
              <a:gd name="connsiteX4" fmla="*/ 357518 w 667195"/>
              <a:gd name="connsiteY4" fmla="*/ 2577 h 752475"/>
              <a:gd name="connsiteX5" fmla="*/ 363473 w 667195"/>
              <a:gd name="connsiteY5" fmla="*/ 3965 h 752475"/>
              <a:gd name="connsiteX6" fmla="*/ 368833 w 667195"/>
              <a:gd name="connsiteY6" fmla="*/ 5551 h 752475"/>
              <a:gd name="connsiteX7" fmla="*/ 374391 w 667195"/>
              <a:gd name="connsiteY7" fmla="*/ 7335 h 752475"/>
              <a:gd name="connsiteX8" fmla="*/ 379751 w 667195"/>
              <a:gd name="connsiteY8" fmla="*/ 9317 h 752475"/>
              <a:gd name="connsiteX9" fmla="*/ 385111 w 667195"/>
              <a:gd name="connsiteY9" fmla="*/ 11894 h 752475"/>
              <a:gd name="connsiteX10" fmla="*/ 390074 w 667195"/>
              <a:gd name="connsiteY10" fmla="*/ 14471 h 752475"/>
              <a:gd name="connsiteX11" fmla="*/ 395235 w 667195"/>
              <a:gd name="connsiteY11" fmla="*/ 17246 h 752475"/>
              <a:gd name="connsiteX12" fmla="*/ 399999 w 667195"/>
              <a:gd name="connsiteY12" fmla="*/ 20418 h 752475"/>
              <a:gd name="connsiteX13" fmla="*/ 404764 w 667195"/>
              <a:gd name="connsiteY13" fmla="*/ 23589 h 752475"/>
              <a:gd name="connsiteX14" fmla="*/ 409131 w 667195"/>
              <a:gd name="connsiteY14" fmla="*/ 27157 h 752475"/>
              <a:gd name="connsiteX15" fmla="*/ 413498 w 667195"/>
              <a:gd name="connsiteY15" fmla="*/ 30924 h 752475"/>
              <a:gd name="connsiteX16" fmla="*/ 417468 w 667195"/>
              <a:gd name="connsiteY16" fmla="*/ 34690 h 752475"/>
              <a:gd name="connsiteX17" fmla="*/ 632455 w 667195"/>
              <a:gd name="connsiteY17" fmla="*/ 249570 h 752475"/>
              <a:gd name="connsiteX18" fmla="*/ 636823 w 667195"/>
              <a:gd name="connsiteY18" fmla="*/ 253931 h 752475"/>
              <a:gd name="connsiteX19" fmla="*/ 640594 w 667195"/>
              <a:gd name="connsiteY19" fmla="*/ 258490 h 752475"/>
              <a:gd name="connsiteX20" fmla="*/ 644366 w 667195"/>
              <a:gd name="connsiteY20" fmla="*/ 263247 h 752475"/>
              <a:gd name="connsiteX21" fmla="*/ 647741 w 667195"/>
              <a:gd name="connsiteY21" fmla="*/ 268005 h 752475"/>
              <a:gd name="connsiteX22" fmla="*/ 650718 w 667195"/>
              <a:gd name="connsiteY22" fmla="*/ 272961 h 752475"/>
              <a:gd name="connsiteX23" fmla="*/ 653696 w 667195"/>
              <a:gd name="connsiteY23" fmla="*/ 278115 h 752475"/>
              <a:gd name="connsiteX24" fmla="*/ 656277 w 667195"/>
              <a:gd name="connsiteY24" fmla="*/ 283269 h 752475"/>
              <a:gd name="connsiteX25" fmla="*/ 658460 w 667195"/>
              <a:gd name="connsiteY25" fmla="*/ 288621 h 752475"/>
              <a:gd name="connsiteX26" fmla="*/ 660644 w 667195"/>
              <a:gd name="connsiteY26" fmla="*/ 293973 h 752475"/>
              <a:gd name="connsiteX27" fmla="*/ 662431 w 667195"/>
              <a:gd name="connsiteY27" fmla="*/ 299523 h 752475"/>
              <a:gd name="connsiteX28" fmla="*/ 664019 w 667195"/>
              <a:gd name="connsiteY28" fmla="*/ 304875 h 752475"/>
              <a:gd name="connsiteX29" fmla="*/ 665210 w 667195"/>
              <a:gd name="connsiteY29" fmla="*/ 310624 h 752475"/>
              <a:gd name="connsiteX30" fmla="*/ 666004 w 667195"/>
              <a:gd name="connsiteY30" fmla="*/ 316174 h 752475"/>
              <a:gd name="connsiteX31" fmla="*/ 666798 w 667195"/>
              <a:gd name="connsiteY31" fmla="*/ 321923 h 752475"/>
              <a:gd name="connsiteX32" fmla="*/ 667195 w 667195"/>
              <a:gd name="connsiteY32" fmla="*/ 327473 h 752475"/>
              <a:gd name="connsiteX33" fmla="*/ 667195 w 667195"/>
              <a:gd name="connsiteY33" fmla="*/ 333222 h 752475"/>
              <a:gd name="connsiteX34" fmla="*/ 667195 w 667195"/>
              <a:gd name="connsiteY34" fmla="*/ 338971 h 752475"/>
              <a:gd name="connsiteX35" fmla="*/ 666798 w 667195"/>
              <a:gd name="connsiteY35" fmla="*/ 344719 h 752475"/>
              <a:gd name="connsiteX36" fmla="*/ 666004 w 667195"/>
              <a:gd name="connsiteY36" fmla="*/ 350071 h 752475"/>
              <a:gd name="connsiteX37" fmla="*/ 665210 w 667195"/>
              <a:gd name="connsiteY37" fmla="*/ 355820 h 752475"/>
              <a:gd name="connsiteX38" fmla="*/ 664019 w 667195"/>
              <a:gd name="connsiteY38" fmla="*/ 361371 h 752475"/>
              <a:gd name="connsiteX39" fmla="*/ 662431 w 667195"/>
              <a:gd name="connsiteY39" fmla="*/ 366921 h 752475"/>
              <a:gd name="connsiteX40" fmla="*/ 660644 w 667195"/>
              <a:gd name="connsiteY40" fmla="*/ 372471 h 752475"/>
              <a:gd name="connsiteX41" fmla="*/ 658460 w 667195"/>
              <a:gd name="connsiteY41" fmla="*/ 377625 h 752475"/>
              <a:gd name="connsiteX42" fmla="*/ 656277 w 667195"/>
              <a:gd name="connsiteY42" fmla="*/ 382977 h 752475"/>
              <a:gd name="connsiteX43" fmla="*/ 653696 w 667195"/>
              <a:gd name="connsiteY43" fmla="*/ 388131 h 752475"/>
              <a:gd name="connsiteX44" fmla="*/ 650718 w 667195"/>
              <a:gd name="connsiteY44" fmla="*/ 393484 h 752475"/>
              <a:gd name="connsiteX45" fmla="*/ 647741 w 667195"/>
              <a:gd name="connsiteY45" fmla="*/ 398241 h 752475"/>
              <a:gd name="connsiteX46" fmla="*/ 644366 w 667195"/>
              <a:gd name="connsiteY46" fmla="*/ 403197 h 752475"/>
              <a:gd name="connsiteX47" fmla="*/ 640594 w 667195"/>
              <a:gd name="connsiteY47" fmla="*/ 407756 h 752475"/>
              <a:gd name="connsiteX48" fmla="*/ 636823 w 667195"/>
              <a:gd name="connsiteY48" fmla="*/ 412513 h 752475"/>
              <a:gd name="connsiteX49" fmla="*/ 632455 w 667195"/>
              <a:gd name="connsiteY49" fmla="*/ 416874 h 752475"/>
              <a:gd name="connsiteX50" fmla="*/ 628088 w 667195"/>
              <a:gd name="connsiteY50" fmla="*/ 421037 h 752475"/>
              <a:gd name="connsiteX51" fmla="*/ 623522 w 667195"/>
              <a:gd name="connsiteY51" fmla="*/ 425200 h 752475"/>
              <a:gd name="connsiteX52" fmla="*/ 618758 w 667195"/>
              <a:gd name="connsiteY52" fmla="*/ 428768 h 752475"/>
              <a:gd name="connsiteX53" fmla="*/ 613994 w 667195"/>
              <a:gd name="connsiteY53" fmla="*/ 431940 h 752475"/>
              <a:gd name="connsiteX54" fmla="*/ 608833 w 667195"/>
              <a:gd name="connsiteY54" fmla="*/ 435111 h 752475"/>
              <a:gd name="connsiteX55" fmla="*/ 603870 w 667195"/>
              <a:gd name="connsiteY55" fmla="*/ 438085 h 752475"/>
              <a:gd name="connsiteX56" fmla="*/ 598709 w 667195"/>
              <a:gd name="connsiteY56" fmla="*/ 440662 h 752475"/>
              <a:gd name="connsiteX57" fmla="*/ 593349 w 667195"/>
              <a:gd name="connsiteY57" fmla="*/ 442842 h 752475"/>
              <a:gd name="connsiteX58" fmla="*/ 587989 w 667195"/>
              <a:gd name="connsiteY58" fmla="*/ 445023 h 752475"/>
              <a:gd name="connsiteX59" fmla="*/ 582431 w 667195"/>
              <a:gd name="connsiteY59" fmla="*/ 446807 h 752475"/>
              <a:gd name="connsiteX60" fmla="*/ 576872 w 667195"/>
              <a:gd name="connsiteY60" fmla="*/ 448195 h 752475"/>
              <a:gd name="connsiteX61" fmla="*/ 571314 w 667195"/>
              <a:gd name="connsiteY61" fmla="*/ 449582 h 752475"/>
              <a:gd name="connsiteX62" fmla="*/ 565756 w 667195"/>
              <a:gd name="connsiteY62" fmla="*/ 450375 h 752475"/>
              <a:gd name="connsiteX63" fmla="*/ 559999 w 667195"/>
              <a:gd name="connsiteY63" fmla="*/ 451168 h 752475"/>
              <a:gd name="connsiteX64" fmla="*/ 554242 w 667195"/>
              <a:gd name="connsiteY64" fmla="*/ 451366 h 752475"/>
              <a:gd name="connsiteX65" fmla="*/ 548684 w 667195"/>
              <a:gd name="connsiteY65" fmla="*/ 451564 h 752475"/>
              <a:gd name="connsiteX66" fmla="*/ 542927 w 667195"/>
              <a:gd name="connsiteY66" fmla="*/ 451366 h 752475"/>
              <a:gd name="connsiteX67" fmla="*/ 537170 w 667195"/>
              <a:gd name="connsiteY67" fmla="*/ 451168 h 752475"/>
              <a:gd name="connsiteX68" fmla="*/ 531810 w 667195"/>
              <a:gd name="connsiteY68" fmla="*/ 450375 h 752475"/>
              <a:gd name="connsiteX69" fmla="*/ 526054 w 667195"/>
              <a:gd name="connsiteY69" fmla="*/ 449582 h 752475"/>
              <a:gd name="connsiteX70" fmla="*/ 520495 w 667195"/>
              <a:gd name="connsiteY70" fmla="*/ 448195 h 752475"/>
              <a:gd name="connsiteX71" fmla="*/ 514739 w 667195"/>
              <a:gd name="connsiteY71" fmla="*/ 446807 h 752475"/>
              <a:gd name="connsiteX72" fmla="*/ 509379 w 667195"/>
              <a:gd name="connsiteY72" fmla="*/ 445023 h 752475"/>
              <a:gd name="connsiteX73" fmla="*/ 504019 w 667195"/>
              <a:gd name="connsiteY73" fmla="*/ 442842 h 752475"/>
              <a:gd name="connsiteX74" fmla="*/ 498858 w 667195"/>
              <a:gd name="connsiteY74" fmla="*/ 440662 h 752475"/>
              <a:gd name="connsiteX75" fmla="*/ 493498 w 667195"/>
              <a:gd name="connsiteY75" fmla="*/ 438085 h 752475"/>
              <a:gd name="connsiteX76" fmla="*/ 488337 w 667195"/>
              <a:gd name="connsiteY76" fmla="*/ 435111 h 752475"/>
              <a:gd name="connsiteX77" fmla="*/ 483374 w 667195"/>
              <a:gd name="connsiteY77" fmla="*/ 431940 h 752475"/>
              <a:gd name="connsiteX78" fmla="*/ 478610 w 667195"/>
              <a:gd name="connsiteY78" fmla="*/ 428768 h 752475"/>
              <a:gd name="connsiteX79" fmla="*/ 473647 w 667195"/>
              <a:gd name="connsiteY79" fmla="*/ 425200 h 752475"/>
              <a:gd name="connsiteX80" fmla="*/ 469081 w 667195"/>
              <a:gd name="connsiteY80" fmla="*/ 421037 h 752475"/>
              <a:gd name="connsiteX81" fmla="*/ 464714 w 667195"/>
              <a:gd name="connsiteY81" fmla="*/ 416874 h 752475"/>
              <a:gd name="connsiteX82" fmla="*/ 452208 w 667195"/>
              <a:gd name="connsiteY82" fmla="*/ 400223 h 752475"/>
              <a:gd name="connsiteX83" fmla="*/ 452208 w 667195"/>
              <a:gd name="connsiteY83" fmla="*/ 634133 h 752475"/>
              <a:gd name="connsiteX84" fmla="*/ 452009 w 667195"/>
              <a:gd name="connsiteY84" fmla="*/ 639881 h 752475"/>
              <a:gd name="connsiteX85" fmla="*/ 451612 w 667195"/>
              <a:gd name="connsiteY85" fmla="*/ 646225 h 752475"/>
              <a:gd name="connsiteX86" fmla="*/ 450818 w 667195"/>
              <a:gd name="connsiteY86" fmla="*/ 651973 h 752475"/>
              <a:gd name="connsiteX87" fmla="*/ 450024 w 667195"/>
              <a:gd name="connsiteY87" fmla="*/ 657722 h 752475"/>
              <a:gd name="connsiteX88" fmla="*/ 448634 w 667195"/>
              <a:gd name="connsiteY88" fmla="*/ 663471 h 752475"/>
              <a:gd name="connsiteX89" fmla="*/ 447046 w 667195"/>
              <a:gd name="connsiteY89" fmla="*/ 669219 h 752475"/>
              <a:gd name="connsiteX90" fmla="*/ 445260 w 667195"/>
              <a:gd name="connsiteY90" fmla="*/ 674571 h 752475"/>
              <a:gd name="connsiteX91" fmla="*/ 442878 w 667195"/>
              <a:gd name="connsiteY91" fmla="*/ 680122 h 752475"/>
              <a:gd name="connsiteX92" fmla="*/ 440694 w 667195"/>
              <a:gd name="connsiteY92" fmla="*/ 685276 h 752475"/>
              <a:gd name="connsiteX93" fmla="*/ 437915 w 667195"/>
              <a:gd name="connsiteY93" fmla="*/ 690430 h 752475"/>
              <a:gd name="connsiteX94" fmla="*/ 435136 w 667195"/>
              <a:gd name="connsiteY94" fmla="*/ 695385 h 752475"/>
              <a:gd name="connsiteX95" fmla="*/ 431959 w 667195"/>
              <a:gd name="connsiteY95" fmla="*/ 700143 h 752475"/>
              <a:gd name="connsiteX96" fmla="*/ 428783 w 667195"/>
              <a:gd name="connsiteY96" fmla="*/ 704702 h 752475"/>
              <a:gd name="connsiteX97" fmla="*/ 425012 w 667195"/>
              <a:gd name="connsiteY97" fmla="*/ 709261 h 752475"/>
              <a:gd name="connsiteX98" fmla="*/ 421438 w 667195"/>
              <a:gd name="connsiteY98" fmla="*/ 713622 h 752475"/>
              <a:gd name="connsiteX99" fmla="*/ 417468 w 667195"/>
              <a:gd name="connsiteY99" fmla="*/ 717785 h 752475"/>
              <a:gd name="connsiteX100" fmla="*/ 413498 w 667195"/>
              <a:gd name="connsiteY100" fmla="*/ 721551 h 752475"/>
              <a:gd name="connsiteX101" fmla="*/ 409131 w 667195"/>
              <a:gd name="connsiteY101" fmla="*/ 725318 h 752475"/>
              <a:gd name="connsiteX102" fmla="*/ 404764 w 667195"/>
              <a:gd name="connsiteY102" fmla="*/ 728886 h 752475"/>
              <a:gd name="connsiteX103" fmla="*/ 399999 w 667195"/>
              <a:gd name="connsiteY103" fmla="*/ 732058 h 752475"/>
              <a:gd name="connsiteX104" fmla="*/ 395235 w 667195"/>
              <a:gd name="connsiteY104" fmla="*/ 735229 h 752475"/>
              <a:gd name="connsiteX105" fmla="*/ 390074 w 667195"/>
              <a:gd name="connsiteY105" fmla="*/ 738004 h 752475"/>
              <a:gd name="connsiteX106" fmla="*/ 385111 w 667195"/>
              <a:gd name="connsiteY106" fmla="*/ 740780 h 752475"/>
              <a:gd name="connsiteX107" fmla="*/ 379751 w 667195"/>
              <a:gd name="connsiteY107" fmla="*/ 742960 h 752475"/>
              <a:gd name="connsiteX108" fmla="*/ 374391 w 667195"/>
              <a:gd name="connsiteY108" fmla="*/ 745141 h 752475"/>
              <a:gd name="connsiteX109" fmla="*/ 368833 w 667195"/>
              <a:gd name="connsiteY109" fmla="*/ 746925 h 752475"/>
              <a:gd name="connsiteX110" fmla="*/ 363473 w 667195"/>
              <a:gd name="connsiteY110" fmla="*/ 748511 h 752475"/>
              <a:gd name="connsiteX111" fmla="*/ 357518 w 667195"/>
              <a:gd name="connsiteY111" fmla="*/ 749898 h 752475"/>
              <a:gd name="connsiteX112" fmla="*/ 351761 w 667195"/>
              <a:gd name="connsiteY112" fmla="*/ 751088 h 752475"/>
              <a:gd name="connsiteX113" fmla="*/ 345806 w 667195"/>
              <a:gd name="connsiteY113" fmla="*/ 751682 h 752475"/>
              <a:gd name="connsiteX114" fmla="*/ 339850 w 667195"/>
              <a:gd name="connsiteY114" fmla="*/ 752079 h 752475"/>
              <a:gd name="connsiteX115" fmla="*/ 333697 w 667195"/>
              <a:gd name="connsiteY115" fmla="*/ 752475 h 752475"/>
              <a:gd name="connsiteX116" fmla="*/ 327543 w 667195"/>
              <a:gd name="connsiteY116" fmla="*/ 752079 h 752475"/>
              <a:gd name="connsiteX117" fmla="*/ 321587 w 667195"/>
              <a:gd name="connsiteY117" fmla="*/ 751682 h 752475"/>
              <a:gd name="connsiteX118" fmla="*/ 315632 w 667195"/>
              <a:gd name="connsiteY118" fmla="*/ 751088 h 752475"/>
              <a:gd name="connsiteX119" fmla="*/ 309677 w 667195"/>
              <a:gd name="connsiteY119" fmla="*/ 749898 h 752475"/>
              <a:gd name="connsiteX120" fmla="*/ 303920 w 667195"/>
              <a:gd name="connsiteY120" fmla="*/ 748511 h 752475"/>
              <a:gd name="connsiteX121" fmla="*/ 298362 w 667195"/>
              <a:gd name="connsiteY121" fmla="*/ 746925 h 752475"/>
              <a:gd name="connsiteX122" fmla="*/ 292803 w 667195"/>
              <a:gd name="connsiteY122" fmla="*/ 745141 h 752475"/>
              <a:gd name="connsiteX123" fmla="*/ 287642 w 667195"/>
              <a:gd name="connsiteY123" fmla="*/ 742960 h 752475"/>
              <a:gd name="connsiteX124" fmla="*/ 282282 w 667195"/>
              <a:gd name="connsiteY124" fmla="*/ 740780 h 752475"/>
              <a:gd name="connsiteX125" fmla="*/ 277121 w 667195"/>
              <a:gd name="connsiteY125" fmla="*/ 738004 h 752475"/>
              <a:gd name="connsiteX126" fmla="*/ 272357 w 667195"/>
              <a:gd name="connsiteY126" fmla="*/ 735229 h 752475"/>
              <a:gd name="connsiteX127" fmla="*/ 267394 w 667195"/>
              <a:gd name="connsiteY127" fmla="*/ 732058 h 752475"/>
              <a:gd name="connsiteX128" fmla="*/ 262630 w 667195"/>
              <a:gd name="connsiteY128" fmla="*/ 728886 h 752475"/>
              <a:gd name="connsiteX129" fmla="*/ 258262 w 667195"/>
              <a:gd name="connsiteY129" fmla="*/ 725318 h 752475"/>
              <a:gd name="connsiteX130" fmla="*/ 253895 w 667195"/>
              <a:gd name="connsiteY130" fmla="*/ 721551 h 752475"/>
              <a:gd name="connsiteX131" fmla="*/ 249925 w 667195"/>
              <a:gd name="connsiteY131" fmla="*/ 717785 h 752475"/>
              <a:gd name="connsiteX132" fmla="*/ 245955 w 667195"/>
              <a:gd name="connsiteY132" fmla="*/ 713622 h 752475"/>
              <a:gd name="connsiteX133" fmla="*/ 242183 w 667195"/>
              <a:gd name="connsiteY133" fmla="*/ 709261 h 752475"/>
              <a:gd name="connsiteX134" fmla="*/ 238610 w 667195"/>
              <a:gd name="connsiteY134" fmla="*/ 704702 h 752475"/>
              <a:gd name="connsiteX135" fmla="*/ 235235 w 667195"/>
              <a:gd name="connsiteY135" fmla="*/ 700143 h 752475"/>
              <a:gd name="connsiteX136" fmla="*/ 232258 w 667195"/>
              <a:gd name="connsiteY136" fmla="*/ 695385 h 752475"/>
              <a:gd name="connsiteX137" fmla="*/ 229280 w 667195"/>
              <a:gd name="connsiteY137" fmla="*/ 690430 h 752475"/>
              <a:gd name="connsiteX138" fmla="*/ 226898 w 667195"/>
              <a:gd name="connsiteY138" fmla="*/ 685276 h 752475"/>
              <a:gd name="connsiteX139" fmla="*/ 224317 w 667195"/>
              <a:gd name="connsiteY139" fmla="*/ 680122 h 752475"/>
              <a:gd name="connsiteX140" fmla="*/ 222332 w 667195"/>
              <a:gd name="connsiteY140" fmla="*/ 674571 h 752475"/>
              <a:gd name="connsiteX141" fmla="*/ 220347 w 667195"/>
              <a:gd name="connsiteY141" fmla="*/ 669219 h 752475"/>
              <a:gd name="connsiteX142" fmla="*/ 218759 w 667195"/>
              <a:gd name="connsiteY142" fmla="*/ 663471 h 752475"/>
              <a:gd name="connsiteX143" fmla="*/ 217369 w 667195"/>
              <a:gd name="connsiteY143" fmla="*/ 657722 h 752475"/>
              <a:gd name="connsiteX144" fmla="*/ 216575 w 667195"/>
              <a:gd name="connsiteY144" fmla="*/ 651973 h 752475"/>
              <a:gd name="connsiteX145" fmla="*/ 215583 w 667195"/>
              <a:gd name="connsiteY145" fmla="*/ 646225 h 752475"/>
              <a:gd name="connsiteX146" fmla="*/ 215186 w 667195"/>
              <a:gd name="connsiteY146" fmla="*/ 639881 h 752475"/>
              <a:gd name="connsiteX147" fmla="*/ 215186 w 667195"/>
              <a:gd name="connsiteY147" fmla="*/ 634133 h 752475"/>
              <a:gd name="connsiteX148" fmla="*/ 215186 w 667195"/>
              <a:gd name="connsiteY148" fmla="*/ 400223 h 752475"/>
              <a:gd name="connsiteX149" fmla="*/ 202679 w 667195"/>
              <a:gd name="connsiteY149" fmla="*/ 416874 h 752475"/>
              <a:gd name="connsiteX150" fmla="*/ 198114 w 667195"/>
              <a:gd name="connsiteY150" fmla="*/ 421037 h 752475"/>
              <a:gd name="connsiteX151" fmla="*/ 193548 w 667195"/>
              <a:gd name="connsiteY151" fmla="*/ 425200 h 752475"/>
              <a:gd name="connsiteX152" fmla="*/ 188982 w 667195"/>
              <a:gd name="connsiteY152" fmla="*/ 428768 h 752475"/>
              <a:gd name="connsiteX153" fmla="*/ 183821 w 667195"/>
              <a:gd name="connsiteY153" fmla="*/ 431940 h 752475"/>
              <a:gd name="connsiteX154" fmla="*/ 178858 w 667195"/>
              <a:gd name="connsiteY154" fmla="*/ 435111 h 752475"/>
              <a:gd name="connsiteX155" fmla="*/ 173895 w 667195"/>
              <a:gd name="connsiteY155" fmla="*/ 438085 h 752475"/>
              <a:gd name="connsiteX156" fmla="*/ 168536 w 667195"/>
              <a:gd name="connsiteY156" fmla="*/ 440662 h 752475"/>
              <a:gd name="connsiteX157" fmla="*/ 163374 w 667195"/>
              <a:gd name="connsiteY157" fmla="*/ 442842 h 752475"/>
              <a:gd name="connsiteX158" fmla="*/ 157816 w 667195"/>
              <a:gd name="connsiteY158" fmla="*/ 445023 h 752475"/>
              <a:gd name="connsiteX159" fmla="*/ 152258 w 667195"/>
              <a:gd name="connsiteY159" fmla="*/ 446807 h 752475"/>
              <a:gd name="connsiteX160" fmla="*/ 146898 w 667195"/>
              <a:gd name="connsiteY160" fmla="*/ 448195 h 752475"/>
              <a:gd name="connsiteX161" fmla="*/ 141340 w 667195"/>
              <a:gd name="connsiteY161" fmla="*/ 449582 h 752475"/>
              <a:gd name="connsiteX162" fmla="*/ 135583 w 667195"/>
              <a:gd name="connsiteY162" fmla="*/ 450375 h 752475"/>
              <a:gd name="connsiteX163" fmla="*/ 130024 w 667195"/>
              <a:gd name="connsiteY163" fmla="*/ 451168 h 752475"/>
              <a:gd name="connsiteX164" fmla="*/ 124268 w 667195"/>
              <a:gd name="connsiteY164" fmla="*/ 451366 h 752475"/>
              <a:gd name="connsiteX165" fmla="*/ 118709 w 667195"/>
              <a:gd name="connsiteY165" fmla="*/ 451564 h 752475"/>
              <a:gd name="connsiteX166" fmla="*/ 113151 w 667195"/>
              <a:gd name="connsiteY166" fmla="*/ 451366 h 752475"/>
              <a:gd name="connsiteX167" fmla="*/ 107394 w 667195"/>
              <a:gd name="connsiteY167" fmla="*/ 451168 h 752475"/>
              <a:gd name="connsiteX168" fmla="*/ 101637 w 667195"/>
              <a:gd name="connsiteY168" fmla="*/ 450375 h 752475"/>
              <a:gd name="connsiteX169" fmla="*/ 95881 w 667195"/>
              <a:gd name="connsiteY169" fmla="*/ 449582 h 752475"/>
              <a:gd name="connsiteX170" fmla="*/ 90521 w 667195"/>
              <a:gd name="connsiteY170" fmla="*/ 448195 h 752475"/>
              <a:gd name="connsiteX171" fmla="*/ 84963 w 667195"/>
              <a:gd name="connsiteY171" fmla="*/ 446807 h 752475"/>
              <a:gd name="connsiteX172" fmla="*/ 79404 w 667195"/>
              <a:gd name="connsiteY172" fmla="*/ 445023 h 752475"/>
              <a:gd name="connsiteX173" fmla="*/ 74044 w 667195"/>
              <a:gd name="connsiteY173" fmla="*/ 442842 h 752475"/>
              <a:gd name="connsiteX174" fmla="*/ 68685 w 667195"/>
              <a:gd name="connsiteY174" fmla="*/ 440662 h 752475"/>
              <a:gd name="connsiteX175" fmla="*/ 63523 w 667195"/>
              <a:gd name="connsiteY175" fmla="*/ 438085 h 752475"/>
              <a:gd name="connsiteX176" fmla="*/ 58561 w 667195"/>
              <a:gd name="connsiteY176" fmla="*/ 435111 h 752475"/>
              <a:gd name="connsiteX177" fmla="*/ 53399 w 667195"/>
              <a:gd name="connsiteY177" fmla="*/ 431940 h 752475"/>
              <a:gd name="connsiteX178" fmla="*/ 48635 w 667195"/>
              <a:gd name="connsiteY178" fmla="*/ 428768 h 752475"/>
              <a:gd name="connsiteX179" fmla="*/ 43871 w 667195"/>
              <a:gd name="connsiteY179" fmla="*/ 425200 h 752475"/>
              <a:gd name="connsiteX180" fmla="*/ 39305 w 667195"/>
              <a:gd name="connsiteY180" fmla="*/ 421037 h 752475"/>
              <a:gd name="connsiteX181" fmla="*/ 34739 w 667195"/>
              <a:gd name="connsiteY181" fmla="*/ 416874 h 752475"/>
              <a:gd name="connsiteX182" fmla="*/ 30571 w 667195"/>
              <a:gd name="connsiteY182" fmla="*/ 412513 h 752475"/>
              <a:gd name="connsiteX183" fmla="*/ 26799 w 667195"/>
              <a:gd name="connsiteY183" fmla="*/ 407756 h 752475"/>
              <a:gd name="connsiteX184" fmla="*/ 23027 w 667195"/>
              <a:gd name="connsiteY184" fmla="*/ 403197 h 752475"/>
              <a:gd name="connsiteX185" fmla="*/ 19652 w 667195"/>
              <a:gd name="connsiteY185" fmla="*/ 398241 h 752475"/>
              <a:gd name="connsiteX186" fmla="*/ 16476 w 667195"/>
              <a:gd name="connsiteY186" fmla="*/ 393484 h 752475"/>
              <a:gd name="connsiteX187" fmla="*/ 13697 w 667195"/>
              <a:gd name="connsiteY187" fmla="*/ 388131 h 752475"/>
              <a:gd name="connsiteX188" fmla="*/ 10918 w 667195"/>
              <a:gd name="connsiteY188" fmla="*/ 382977 h 752475"/>
              <a:gd name="connsiteX189" fmla="*/ 8734 w 667195"/>
              <a:gd name="connsiteY189" fmla="*/ 377625 h 752475"/>
              <a:gd name="connsiteX190" fmla="*/ 6551 w 667195"/>
              <a:gd name="connsiteY190" fmla="*/ 372471 h 752475"/>
              <a:gd name="connsiteX191" fmla="*/ 4963 w 667195"/>
              <a:gd name="connsiteY191" fmla="*/ 366921 h 752475"/>
              <a:gd name="connsiteX192" fmla="*/ 3375 w 667195"/>
              <a:gd name="connsiteY192" fmla="*/ 361371 h 752475"/>
              <a:gd name="connsiteX193" fmla="*/ 2382 w 667195"/>
              <a:gd name="connsiteY193" fmla="*/ 355820 h 752475"/>
              <a:gd name="connsiteX194" fmla="*/ 1389 w 667195"/>
              <a:gd name="connsiteY194" fmla="*/ 350071 h 752475"/>
              <a:gd name="connsiteX195" fmla="*/ 794 w 667195"/>
              <a:gd name="connsiteY195" fmla="*/ 344719 h 752475"/>
              <a:gd name="connsiteX196" fmla="*/ 198 w 667195"/>
              <a:gd name="connsiteY196" fmla="*/ 338971 h 752475"/>
              <a:gd name="connsiteX197" fmla="*/ 0 w 667195"/>
              <a:gd name="connsiteY197" fmla="*/ 333222 h 752475"/>
              <a:gd name="connsiteX198" fmla="*/ 198 w 667195"/>
              <a:gd name="connsiteY198" fmla="*/ 327473 h 752475"/>
              <a:gd name="connsiteX199" fmla="*/ 794 w 667195"/>
              <a:gd name="connsiteY199" fmla="*/ 321923 h 752475"/>
              <a:gd name="connsiteX200" fmla="*/ 1389 w 667195"/>
              <a:gd name="connsiteY200" fmla="*/ 316174 h 752475"/>
              <a:gd name="connsiteX201" fmla="*/ 2382 w 667195"/>
              <a:gd name="connsiteY201" fmla="*/ 310624 h 752475"/>
              <a:gd name="connsiteX202" fmla="*/ 3375 w 667195"/>
              <a:gd name="connsiteY202" fmla="*/ 304875 h 752475"/>
              <a:gd name="connsiteX203" fmla="*/ 4963 w 667195"/>
              <a:gd name="connsiteY203" fmla="*/ 299523 h 752475"/>
              <a:gd name="connsiteX204" fmla="*/ 6551 w 667195"/>
              <a:gd name="connsiteY204" fmla="*/ 293973 h 752475"/>
              <a:gd name="connsiteX205" fmla="*/ 8734 w 667195"/>
              <a:gd name="connsiteY205" fmla="*/ 288621 h 752475"/>
              <a:gd name="connsiteX206" fmla="*/ 10918 w 667195"/>
              <a:gd name="connsiteY206" fmla="*/ 283269 h 752475"/>
              <a:gd name="connsiteX207" fmla="*/ 13697 w 667195"/>
              <a:gd name="connsiteY207" fmla="*/ 278115 h 752475"/>
              <a:gd name="connsiteX208" fmla="*/ 16476 w 667195"/>
              <a:gd name="connsiteY208" fmla="*/ 272961 h 752475"/>
              <a:gd name="connsiteX209" fmla="*/ 19652 w 667195"/>
              <a:gd name="connsiteY209" fmla="*/ 268005 h 752475"/>
              <a:gd name="connsiteX210" fmla="*/ 23027 w 667195"/>
              <a:gd name="connsiteY210" fmla="*/ 263247 h 752475"/>
              <a:gd name="connsiteX211" fmla="*/ 26799 w 667195"/>
              <a:gd name="connsiteY211" fmla="*/ 258490 h 752475"/>
              <a:gd name="connsiteX212" fmla="*/ 30571 w 667195"/>
              <a:gd name="connsiteY212" fmla="*/ 253931 h 752475"/>
              <a:gd name="connsiteX213" fmla="*/ 34739 w 667195"/>
              <a:gd name="connsiteY213" fmla="*/ 249570 h 752475"/>
              <a:gd name="connsiteX214" fmla="*/ 249925 w 667195"/>
              <a:gd name="connsiteY214" fmla="*/ 34690 h 752475"/>
              <a:gd name="connsiteX215" fmla="*/ 253895 w 667195"/>
              <a:gd name="connsiteY215" fmla="*/ 30924 h 752475"/>
              <a:gd name="connsiteX216" fmla="*/ 258262 w 667195"/>
              <a:gd name="connsiteY216" fmla="*/ 27157 h 752475"/>
              <a:gd name="connsiteX217" fmla="*/ 262630 w 667195"/>
              <a:gd name="connsiteY217" fmla="*/ 23589 h 752475"/>
              <a:gd name="connsiteX218" fmla="*/ 267394 w 667195"/>
              <a:gd name="connsiteY218" fmla="*/ 20418 h 752475"/>
              <a:gd name="connsiteX219" fmla="*/ 272357 w 667195"/>
              <a:gd name="connsiteY219" fmla="*/ 17246 h 752475"/>
              <a:gd name="connsiteX220" fmla="*/ 277121 w 667195"/>
              <a:gd name="connsiteY220" fmla="*/ 14471 h 752475"/>
              <a:gd name="connsiteX221" fmla="*/ 282282 w 667195"/>
              <a:gd name="connsiteY221" fmla="*/ 11894 h 752475"/>
              <a:gd name="connsiteX222" fmla="*/ 287642 w 667195"/>
              <a:gd name="connsiteY222" fmla="*/ 9317 h 752475"/>
              <a:gd name="connsiteX223" fmla="*/ 292803 w 667195"/>
              <a:gd name="connsiteY223" fmla="*/ 7335 h 752475"/>
              <a:gd name="connsiteX224" fmla="*/ 298362 w 667195"/>
              <a:gd name="connsiteY224" fmla="*/ 5551 h 752475"/>
              <a:gd name="connsiteX225" fmla="*/ 303920 w 667195"/>
              <a:gd name="connsiteY225" fmla="*/ 3965 h 752475"/>
              <a:gd name="connsiteX226" fmla="*/ 309677 w 667195"/>
              <a:gd name="connsiteY226" fmla="*/ 2577 h 752475"/>
              <a:gd name="connsiteX227" fmla="*/ 315632 w 667195"/>
              <a:gd name="connsiteY227" fmla="*/ 1388 h 752475"/>
              <a:gd name="connsiteX228" fmla="*/ 321587 w 667195"/>
              <a:gd name="connsiteY228" fmla="*/ 793 h 752475"/>
              <a:gd name="connsiteX229" fmla="*/ 327543 w 667195"/>
              <a:gd name="connsiteY229" fmla="*/ 198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667195" h="752475">
                <a:moveTo>
                  <a:pt x="333697" y="0"/>
                </a:moveTo>
                <a:lnTo>
                  <a:pt x="339850" y="198"/>
                </a:lnTo>
                <a:lnTo>
                  <a:pt x="345806" y="793"/>
                </a:lnTo>
                <a:lnTo>
                  <a:pt x="351761" y="1388"/>
                </a:lnTo>
                <a:lnTo>
                  <a:pt x="357518" y="2577"/>
                </a:lnTo>
                <a:lnTo>
                  <a:pt x="363473" y="3965"/>
                </a:lnTo>
                <a:lnTo>
                  <a:pt x="368833" y="5551"/>
                </a:lnTo>
                <a:lnTo>
                  <a:pt x="374391" y="7335"/>
                </a:lnTo>
                <a:lnTo>
                  <a:pt x="379751" y="9317"/>
                </a:lnTo>
                <a:lnTo>
                  <a:pt x="385111" y="11894"/>
                </a:lnTo>
                <a:lnTo>
                  <a:pt x="390074" y="14471"/>
                </a:lnTo>
                <a:lnTo>
                  <a:pt x="395235" y="17246"/>
                </a:lnTo>
                <a:lnTo>
                  <a:pt x="399999" y="20418"/>
                </a:lnTo>
                <a:lnTo>
                  <a:pt x="404764" y="23589"/>
                </a:lnTo>
                <a:lnTo>
                  <a:pt x="409131" y="27157"/>
                </a:lnTo>
                <a:lnTo>
                  <a:pt x="413498" y="30924"/>
                </a:lnTo>
                <a:lnTo>
                  <a:pt x="417468" y="34690"/>
                </a:lnTo>
                <a:lnTo>
                  <a:pt x="632455" y="249570"/>
                </a:lnTo>
                <a:lnTo>
                  <a:pt x="636823" y="253931"/>
                </a:lnTo>
                <a:lnTo>
                  <a:pt x="640594" y="258490"/>
                </a:lnTo>
                <a:lnTo>
                  <a:pt x="644366" y="263247"/>
                </a:lnTo>
                <a:lnTo>
                  <a:pt x="647741" y="268005"/>
                </a:lnTo>
                <a:lnTo>
                  <a:pt x="650718" y="272961"/>
                </a:lnTo>
                <a:lnTo>
                  <a:pt x="653696" y="278115"/>
                </a:lnTo>
                <a:lnTo>
                  <a:pt x="656277" y="283269"/>
                </a:lnTo>
                <a:lnTo>
                  <a:pt x="658460" y="288621"/>
                </a:lnTo>
                <a:lnTo>
                  <a:pt x="660644" y="293973"/>
                </a:lnTo>
                <a:lnTo>
                  <a:pt x="662431" y="299523"/>
                </a:lnTo>
                <a:lnTo>
                  <a:pt x="664019" y="304875"/>
                </a:lnTo>
                <a:lnTo>
                  <a:pt x="665210" y="310624"/>
                </a:lnTo>
                <a:lnTo>
                  <a:pt x="666004" y="316174"/>
                </a:lnTo>
                <a:lnTo>
                  <a:pt x="666798" y="321923"/>
                </a:lnTo>
                <a:lnTo>
                  <a:pt x="667195" y="327473"/>
                </a:lnTo>
                <a:lnTo>
                  <a:pt x="667195" y="333222"/>
                </a:lnTo>
                <a:lnTo>
                  <a:pt x="667195" y="338971"/>
                </a:lnTo>
                <a:lnTo>
                  <a:pt x="666798" y="344719"/>
                </a:lnTo>
                <a:lnTo>
                  <a:pt x="666004" y="350071"/>
                </a:lnTo>
                <a:lnTo>
                  <a:pt x="665210" y="355820"/>
                </a:lnTo>
                <a:lnTo>
                  <a:pt x="664019" y="361371"/>
                </a:lnTo>
                <a:lnTo>
                  <a:pt x="662431" y="366921"/>
                </a:lnTo>
                <a:lnTo>
                  <a:pt x="660644" y="372471"/>
                </a:lnTo>
                <a:lnTo>
                  <a:pt x="658460" y="377625"/>
                </a:lnTo>
                <a:lnTo>
                  <a:pt x="656277" y="382977"/>
                </a:lnTo>
                <a:lnTo>
                  <a:pt x="653696" y="388131"/>
                </a:lnTo>
                <a:lnTo>
                  <a:pt x="650718" y="393484"/>
                </a:lnTo>
                <a:lnTo>
                  <a:pt x="647741" y="398241"/>
                </a:lnTo>
                <a:lnTo>
                  <a:pt x="644366" y="403197"/>
                </a:lnTo>
                <a:lnTo>
                  <a:pt x="640594" y="407756"/>
                </a:lnTo>
                <a:lnTo>
                  <a:pt x="636823" y="412513"/>
                </a:lnTo>
                <a:lnTo>
                  <a:pt x="632455" y="416874"/>
                </a:lnTo>
                <a:lnTo>
                  <a:pt x="628088" y="421037"/>
                </a:lnTo>
                <a:lnTo>
                  <a:pt x="623522" y="425200"/>
                </a:lnTo>
                <a:lnTo>
                  <a:pt x="618758" y="428768"/>
                </a:lnTo>
                <a:lnTo>
                  <a:pt x="613994" y="431940"/>
                </a:lnTo>
                <a:lnTo>
                  <a:pt x="608833" y="435111"/>
                </a:lnTo>
                <a:lnTo>
                  <a:pt x="603870" y="438085"/>
                </a:lnTo>
                <a:lnTo>
                  <a:pt x="598709" y="440662"/>
                </a:lnTo>
                <a:lnTo>
                  <a:pt x="593349" y="442842"/>
                </a:lnTo>
                <a:lnTo>
                  <a:pt x="587989" y="445023"/>
                </a:lnTo>
                <a:lnTo>
                  <a:pt x="582431" y="446807"/>
                </a:lnTo>
                <a:lnTo>
                  <a:pt x="576872" y="448195"/>
                </a:lnTo>
                <a:lnTo>
                  <a:pt x="571314" y="449582"/>
                </a:lnTo>
                <a:lnTo>
                  <a:pt x="565756" y="450375"/>
                </a:lnTo>
                <a:lnTo>
                  <a:pt x="559999" y="451168"/>
                </a:lnTo>
                <a:lnTo>
                  <a:pt x="554242" y="451366"/>
                </a:lnTo>
                <a:lnTo>
                  <a:pt x="548684" y="451564"/>
                </a:lnTo>
                <a:lnTo>
                  <a:pt x="542927" y="451366"/>
                </a:lnTo>
                <a:lnTo>
                  <a:pt x="537170" y="451168"/>
                </a:lnTo>
                <a:lnTo>
                  <a:pt x="531810" y="450375"/>
                </a:lnTo>
                <a:lnTo>
                  <a:pt x="526054" y="449582"/>
                </a:lnTo>
                <a:lnTo>
                  <a:pt x="520495" y="448195"/>
                </a:lnTo>
                <a:lnTo>
                  <a:pt x="514739" y="446807"/>
                </a:lnTo>
                <a:lnTo>
                  <a:pt x="509379" y="445023"/>
                </a:lnTo>
                <a:lnTo>
                  <a:pt x="504019" y="442842"/>
                </a:lnTo>
                <a:lnTo>
                  <a:pt x="498858" y="440662"/>
                </a:lnTo>
                <a:lnTo>
                  <a:pt x="493498" y="438085"/>
                </a:lnTo>
                <a:lnTo>
                  <a:pt x="488337" y="435111"/>
                </a:lnTo>
                <a:lnTo>
                  <a:pt x="483374" y="431940"/>
                </a:lnTo>
                <a:lnTo>
                  <a:pt x="478610" y="428768"/>
                </a:lnTo>
                <a:lnTo>
                  <a:pt x="473647" y="425200"/>
                </a:lnTo>
                <a:lnTo>
                  <a:pt x="469081" y="421037"/>
                </a:lnTo>
                <a:lnTo>
                  <a:pt x="464714" y="416874"/>
                </a:lnTo>
                <a:lnTo>
                  <a:pt x="452208" y="400223"/>
                </a:lnTo>
                <a:lnTo>
                  <a:pt x="452208" y="634133"/>
                </a:lnTo>
                <a:lnTo>
                  <a:pt x="452009" y="639881"/>
                </a:lnTo>
                <a:lnTo>
                  <a:pt x="451612" y="646225"/>
                </a:lnTo>
                <a:lnTo>
                  <a:pt x="450818" y="651973"/>
                </a:lnTo>
                <a:lnTo>
                  <a:pt x="450024" y="657722"/>
                </a:lnTo>
                <a:lnTo>
                  <a:pt x="448634" y="663471"/>
                </a:lnTo>
                <a:lnTo>
                  <a:pt x="447046" y="669219"/>
                </a:lnTo>
                <a:lnTo>
                  <a:pt x="445260" y="674571"/>
                </a:lnTo>
                <a:lnTo>
                  <a:pt x="442878" y="680122"/>
                </a:lnTo>
                <a:lnTo>
                  <a:pt x="440694" y="685276"/>
                </a:lnTo>
                <a:lnTo>
                  <a:pt x="437915" y="690430"/>
                </a:lnTo>
                <a:lnTo>
                  <a:pt x="435136" y="695385"/>
                </a:lnTo>
                <a:lnTo>
                  <a:pt x="431959" y="700143"/>
                </a:lnTo>
                <a:lnTo>
                  <a:pt x="428783" y="704702"/>
                </a:lnTo>
                <a:lnTo>
                  <a:pt x="425012" y="709261"/>
                </a:lnTo>
                <a:lnTo>
                  <a:pt x="421438" y="713622"/>
                </a:lnTo>
                <a:lnTo>
                  <a:pt x="417468" y="717785"/>
                </a:lnTo>
                <a:lnTo>
                  <a:pt x="413498" y="721551"/>
                </a:lnTo>
                <a:lnTo>
                  <a:pt x="409131" y="725318"/>
                </a:lnTo>
                <a:lnTo>
                  <a:pt x="404764" y="728886"/>
                </a:lnTo>
                <a:lnTo>
                  <a:pt x="399999" y="732058"/>
                </a:lnTo>
                <a:lnTo>
                  <a:pt x="395235" y="735229"/>
                </a:lnTo>
                <a:lnTo>
                  <a:pt x="390074" y="738004"/>
                </a:lnTo>
                <a:lnTo>
                  <a:pt x="385111" y="740780"/>
                </a:lnTo>
                <a:lnTo>
                  <a:pt x="379751" y="742960"/>
                </a:lnTo>
                <a:lnTo>
                  <a:pt x="374391" y="745141"/>
                </a:lnTo>
                <a:lnTo>
                  <a:pt x="368833" y="746925"/>
                </a:lnTo>
                <a:lnTo>
                  <a:pt x="363473" y="748511"/>
                </a:lnTo>
                <a:lnTo>
                  <a:pt x="357518" y="749898"/>
                </a:lnTo>
                <a:lnTo>
                  <a:pt x="351761" y="751088"/>
                </a:lnTo>
                <a:lnTo>
                  <a:pt x="345806" y="751682"/>
                </a:lnTo>
                <a:lnTo>
                  <a:pt x="339850" y="752079"/>
                </a:lnTo>
                <a:lnTo>
                  <a:pt x="333697" y="752475"/>
                </a:lnTo>
                <a:lnTo>
                  <a:pt x="327543" y="752079"/>
                </a:lnTo>
                <a:lnTo>
                  <a:pt x="321587" y="751682"/>
                </a:lnTo>
                <a:lnTo>
                  <a:pt x="315632" y="751088"/>
                </a:lnTo>
                <a:lnTo>
                  <a:pt x="309677" y="749898"/>
                </a:lnTo>
                <a:lnTo>
                  <a:pt x="303920" y="748511"/>
                </a:lnTo>
                <a:lnTo>
                  <a:pt x="298362" y="746925"/>
                </a:lnTo>
                <a:lnTo>
                  <a:pt x="292803" y="745141"/>
                </a:lnTo>
                <a:lnTo>
                  <a:pt x="287642" y="742960"/>
                </a:lnTo>
                <a:lnTo>
                  <a:pt x="282282" y="740780"/>
                </a:lnTo>
                <a:lnTo>
                  <a:pt x="277121" y="738004"/>
                </a:lnTo>
                <a:lnTo>
                  <a:pt x="272357" y="735229"/>
                </a:lnTo>
                <a:lnTo>
                  <a:pt x="267394" y="732058"/>
                </a:lnTo>
                <a:lnTo>
                  <a:pt x="262630" y="728886"/>
                </a:lnTo>
                <a:lnTo>
                  <a:pt x="258262" y="725318"/>
                </a:lnTo>
                <a:lnTo>
                  <a:pt x="253895" y="721551"/>
                </a:lnTo>
                <a:lnTo>
                  <a:pt x="249925" y="717785"/>
                </a:lnTo>
                <a:lnTo>
                  <a:pt x="245955" y="713622"/>
                </a:lnTo>
                <a:lnTo>
                  <a:pt x="242183" y="709261"/>
                </a:lnTo>
                <a:lnTo>
                  <a:pt x="238610" y="704702"/>
                </a:lnTo>
                <a:lnTo>
                  <a:pt x="235235" y="700143"/>
                </a:lnTo>
                <a:lnTo>
                  <a:pt x="232258" y="695385"/>
                </a:lnTo>
                <a:lnTo>
                  <a:pt x="229280" y="690430"/>
                </a:lnTo>
                <a:lnTo>
                  <a:pt x="226898" y="685276"/>
                </a:lnTo>
                <a:lnTo>
                  <a:pt x="224317" y="680122"/>
                </a:lnTo>
                <a:lnTo>
                  <a:pt x="222332" y="674571"/>
                </a:lnTo>
                <a:lnTo>
                  <a:pt x="220347" y="669219"/>
                </a:lnTo>
                <a:lnTo>
                  <a:pt x="218759" y="663471"/>
                </a:lnTo>
                <a:lnTo>
                  <a:pt x="217369" y="657722"/>
                </a:lnTo>
                <a:lnTo>
                  <a:pt x="216575" y="651973"/>
                </a:lnTo>
                <a:lnTo>
                  <a:pt x="215583" y="646225"/>
                </a:lnTo>
                <a:lnTo>
                  <a:pt x="215186" y="639881"/>
                </a:lnTo>
                <a:lnTo>
                  <a:pt x="215186" y="634133"/>
                </a:lnTo>
                <a:lnTo>
                  <a:pt x="215186" y="400223"/>
                </a:lnTo>
                <a:lnTo>
                  <a:pt x="202679" y="416874"/>
                </a:lnTo>
                <a:lnTo>
                  <a:pt x="198114" y="421037"/>
                </a:lnTo>
                <a:lnTo>
                  <a:pt x="193548" y="425200"/>
                </a:lnTo>
                <a:lnTo>
                  <a:pt x="188982" y="428768"/>
                </a:lnTo>
                <a:lnTo>
                  <a:pt x="183821" y="431940"/>
                </a:lnTo>
                <a:lnTo>
                  <a:pt x="178858" y="435111"/>
                </a:lnTo>
                <a:lnTo>
                  <a:pt x="173895" y="438085"/>
                </a:lnTo>
                <a:lnTo>
                  <a:pt x="168536" y="440662"/>
                </a:lnTo>
                <a:lnTo>
                  <a:pt x="163374" y="442842"/>
                </a:lnTo>
                <a:lnTo>
                  <a:pt x="157816" y="445023"/>
                </a:lnTo>
                <a:lnTo>
                  <a:pt x="152258" y="446807"/>
                </a:lnTo>
                <a:lnTo>
                  <a:pt x="146898" y="448195"/>
                </a:lnTo>
                <a:lnTo>
                  <a:pt x="141340" y="449582"/>
                </a:lnTo>
                <a:lnTo>
                  <a:pt x="135583" y="450375"/>
                </a:lnTo>
                <a:lnTo>
                  <a:pt x="130024" y="451168"/>
                </a:lnTo>
                <a:lnTo>
                  <a:pt x="124268" y="451366"/>
                </a:lnTo>
                <a:lnTo>
                  <a:pt x="118709" y="451564"/>
                </a:lnTo>
                <a:lnTo>
                  <a:pt x="113151" y="451366"/>
                </a:lnTo>
                <a:lnTo>
                  <a:pt x="107394" y="451168"/>
                </a:lnTo>
                <a:lnTo>
                  <a:pt x="101637" y="450375"/>
                </a:lnTo>
                <a:lnTo>
                  <a:pt x="95881" y="449582"/>
                </a:lnTo>
                <a:lnTo>
                  <a:pt x="90521" y="448195"/>
                </a:lnTo>
                <a:lnTo>
                  <a:pt x="84963" y="446807"/>
                </a:lnTo>
                <a:lnTo>
                  <a:pt x="79404" y="445023"/>
                </a:lnTo>
                <a:lnTo>
                  <a:pt x="74044" y="442842"/>
                </a:lnTo>
                <a:lnTo>
                  <a:pt x="68685" y="440662"/>
                </a:lnTo>
                <a:lnTo>
                  <a:pt x="63523" y="438085"/>
                </a:lnTo>
                <a:lnTo>
                  <a:pt x="58561" y="435111"/>
                </a:lnTo>
                <a:lnTo>
                  <a:pt x="53399" y="431940"/>
                </a:lnTo>
                <a:lnTo>
                  <a:pt x="48635" y="428768"/>
                </a:lnTo>
                <a:lnTo>
                  <a:pt x="43871" y="425200"/>
                </a:lnTo>
                <a:lnTo>
                  <a:pt x="39305" y="421037"/>
                </a:lnTo>
                <a:lnTo>
                  <a:pt x="34739" y="416874"/>
                </a:lnTo>
                <a:lnTo>
                  <a:pt x="30571" y="412513"/>
                </a:lnTo>
                <a:lnTo>
                  <a:pt x="26799" y="407756"/>
                </a:lnTo>
                <a:lnTo>
                  <a:pt x="23027" y="403197"/>
                </a:lnTo>
                <a:lnTo>
                  <a:pt x="19652" y="398241"/>
                </a:lnTo>
                <a:lnTo>
                  <a:pt x="16476" y="393484"/>
                </a:lnTo>
                <a:lnTo>
                  <a:pt x="13697" y="388131"/>
                </a:lnTo>
                <a:lnTo>
                  <a:pt x="10918" y="382977"/>
                </a:lnTo>
                <a:lnTo>
                  <a:pt x="8734" y="377625"/>
                </a:lnTo>
                <a:lnTo>
                  <a:pt x="6551" y="372471"/>
                </a:lnTo>
                <a:lnTo>
                  <a:pt x="4963" y="366921"/>
                </a:lnTo>
                <a:lnTo>
                  <a:pt x="3375" y="361371"/>
                </a:lnTo>
                <a:lnTo>
                  <a:pt x="2382" y="355820"/>
                </a:lnTo>
                <a:lnTo>
                  <a:pt x="1389" y="350071"/>
                </a:lnTo>
                <a:lnTo>
                  <a:pt x="794" y="344719"/>
                </a:lnTo>
                <a:lnTo>
                  <a:pt x="198" y="338971"/>
                </a:lnTo>
                <a:lnTo>
                  <a:pt x="0" y="333222"/>
                </a:lnTo>
                <a:lnTo>
                  <a:pt x="198" y="327473"/>
                </a:lnTo>
                <a:lnTo>
                  <a:pt x="794" y="321923"/>
                </a:lnTo>
                <a:lnTo>
                  <a:pt x="1389" y="316174"/>
                </a:lnTo>
                <a:lnTo>
                  <a:pt x="2382" y="310624"/>
                </a:lnTo>
                <a:lnTo>
                  <a:pt x="3375" y="304875"/>
                </a:lnTo>
                <a:lnTo>
                  <a:pt x="4963" y="299523"/>
                </a:lnTo>
                <a:lnTo>
                  <a:pt x="6551" y="293973"/>
                </a:lnTo>
                <a:lnTo>
                  <a:pt x="8734" y="288621"/>
                </a:lnTo>
                <a:lnTo>
                  <a:pt x="10918" y="283269"/>
                </a:lnTo>
                <a:lnTo>
                  <a:pt x="13697" y="278115"/>
                </a:lnTo>
                <a:lnTo>
                  <a:pt x="16476" y="272961"/>
                </a:lnTo>
                <a:lnTo>
                  <a:pt x="19652" y="268005"/>
                </a:lnTo>
                <a:lnTo>
                  <a:pt x="23027" y="263247"/>
                </a:lnTo>
                <a:lnTo>
                  <a:pt x="26799" y="258490"/>
                </a:lnTo>
                <a:lnTo>
                  <a:pt x="30571" y="253931"/>
                </a:lnTo>
                <a:lnTo>
                  <a:pt x="34739" y="249570"/>
                </a:lnTo>
                <a:lnTo>
                  <a:pt x="249925" y="34690"/>
                </a:lnTo>
                <a:lnTo>
                  <a:pt x="253895" y="30924"/>
                </a:lnTo>
                <a:lnTo>
                  <a:pt x="258262" y="27157"/>
                </a:lnTo>
                <a:lnTo>
                  <a:pt x="262630" y="23589"/>
                </a:lnTo>
                <a:lnTo>
                  <a:pt x="267394" y="20418"/>
                </a:lnTo>
                <a:lnTo>
                  <a:pt x="272357" y="17246"/>
                </a:lnTo>
                <a:lnTo>
                  <a:pt x="277121" y="14471"/>
                </a:lnTo>
                <a:lnTo>
                  <a:pt x="282282" y="11894"/>
                </a:lnTo>
                <a:lnTo>
                  <a:pt x="287642" y="9317"/>
                </a:lnTo>
                <a:lnTo>
                  <a:pt x="292803" y="7335"/>
                </a:lnTo>
                <a:lnTo>
                  <a:pt x="298362" y="5551"/>
                </a:lnTo>
                <a:lnTo>
                  <a:pt x="303920" y="3965"/>
                </a:lnTo>
                <a:lnTo>
                  <a:pt x="309677" y="2577"/>
                </a:lnTo>
                <a:lnTo>
                  <a:pt x="315632" y="1388"/>
                </a:lnTo>
                <a:lnTo>
                  <a:pt x="321587" y="793"/>
                </a:lnTo>
                <a:lnTo>
                  <a:pt x="327543" y="198"/>
                </a:lnTo>
                <a:close/>
              </a:path>
            </a:pathLst>
          </a:custGeom>
          <a:solidFill>
            <a:srgbClr val="99CB38"/>
          </a:solidFill>
          <a:ln w="12700" cap="flat" cmpd="sng" algn="ctr">
            <a:noFill/>
            <a:prstDash val="solid"/>
            <a:miter lim="800000"/>
          </a:ln>
          <a:effectLst/>
        </p:spPr>
        <p:txBody>
          <a:bodyPr rtlCol="0" anchor="ctr">
            <a:normAutofit/>
          </a:bodyPr>
          <a:p>
            <a:pPr algn="ctr"/>
            <a:endParaRPr lang="zh-CN" altLang="en-US" sz="1350">
              <a:solidFill>
                <a:sysClr val="windowText" lastClr="000000">
                  <a:lumMod val="50000"/>
                </a:sys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6" name="椭圆 565"/>
          <p:cNvSpPr/>
          <p:nvPr>
            <p:custDataLst>
              <p:tags r:id="rId7"/>
            </p:custDataLst>
          </p:nvPr>
        </p:nvSpPr>
        <p:spPr>
          <a:xfrm>
            <a:off x="3702895" y="2121433"/>
            <a:ext cx="1132718" cy="1133484"/>
          </a:xfrm>
          <a:prstGeom prst="ellipse">
            <a:avLst/>
          </a:prstGeom>
          <a:gradFill flip="none" rotWithShape="1">
            <a:gsLst>
              <a:gs pos="0">
                <a:srgbClr val="99CB38"/>
              </a:gs>
              <a:gs pos="100000">
                <a:srgbClr val="FFFFFF">
                  <a:alpha val="0"/>
                </a:srgbClr>
              </a:gs>
            </a:gsLst>
            <a:path path="circle">
              <a:fillToRect l="50000" t="50000" r="50000" b="50000"/>
            </a:path>
            <a:tileRect/>
          </a:gradFill>
        </p:spPr>
        <p:txBody>
          <a:bodyPr wrap="square" lIns="0" tIns="0" rIns="0" bIns="0" anchor="ctr" anchorCtr="0">
            <a:normAutofit/>
          </a:bodyPr>
          <a:p>
            <a:pPr algn="ctr"/>
            <a:endParaRPr lang="en-US" altLang="zh-CN" sz="1200"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9" name="矩形 568"/>
          <p:cNvSpPr/>
          <p:nvPr>
            <p:custDataLst>
              <p:tags r:id="rId8"/>
            </p:custDataLst>
          </p:nvPr>
        </p:nvSpPr>
        <p:spPr>
          <a:xfrm>
            <a:off x="4975305" y="1140496"/>
            <a:ext cx="2601396" cy="468189"/>
          </a:xfrm>
          <a:prstGeom prst="rect">
            <a:avLst/>
          </a:prstGeom>
        </p:spPr>
        <p:txBody>
          <a:bodyPr wrap="square" anchor="ctr" anchorCtr="0">
            <a:noAutofit/>
          </a:bodyPr>
          <a:p>
            <a:pPr>
              <a:lnSpc>
                <a:spcPct val="110000"/>
              </a:lnSpc>
            </a:pPr>
            <a:r>
              <a:rPr lang="zh-CN" altLang="en-US" sz="1400" b="1" spc="150">
                <a:solidFill>
                  <a:sysClr val="windowText" lastClr="000000">
                    <a:lumMod val="50000"/>
                  </a:sysClr>
                </a:solidFill>
                <a:latin typeface="微软雅黑" panose="020B0503020204020204" pitchFamily="34" charset="-122"/>
                <a:ea typeface="微软雅黑" panose="020B0503020204020204" pitchFamily="34" charset="-122"/>
                <a:sym typeface="Arial" panose="020B0604020202020204" pitchFamily="34" charset="0"/>
              </a:rPr>
              <a:t>经大数据比对存在</a:t>
            </a:r>
            <a:r>
              <a:rPr lang="zh-CN" altLang="en-US" sz="1400" b="1" spc="150">
                <a:solidFill>
                  <a:srgbClr val="FF0000"/>
                </a:solidFill>
                <a:latin typeface="微软雅黑" panose="020B0503020204020204" pitchFamily="34" charset="-122"/>
                <a:ea typeface="微软雅黑" panose="020B0503020204020204" pitchFamily="34" charset="-122"/>
                <a:sym typeface="Arial" panose="020B0604020202020204" pitchFamily="34" charset="0"/>
              </a:rPr>
              <a:t>涉嫌虚开</a:t>
            </a:r>
            <a:r>
              <a:rPr lang="zh-CN" altLang="en-US" sz="1400" b="1" spc="150">
                <a:solidFill>
                  <a:sysClr val="windowText" lastClr="000000">
                    <a:lumMod val="50000"/>
                  </a:sysClr>
                </a:solidFill>
                <a:latin typeface="微软雅黑" panose="020B0503020204020204" pitchFamily="34" charset="-122"/>
                <a:ea typeface="微软雅黑" panose="020B0503020204020204" pitchFamily="34" charset="-122"/>
                <a:sym typeface="Arial" panose="020B0604020202020204" pitchFamily="34" charset="0"/>
              </a:rPr>
              <a:t>、未按规定缴纳消费税等情形的</a:t>
            </a:r>
            <a:endParaRPr lang="zh-CN" altLang="en-US" sz="1400" b="1" spc="150">
              <a:solidFill>
                <a:sysClr val="windowText" lastClr="000000">
                  <a:lumMod val="50000"/>
                </a:sys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70" name="矩形 569"/>
          <p:cNvSpPr/>
          <p:nvPr>
            <p:custDataLst>
              <p:tags r:id="rId9"/>
            </p:custDataLst>
          </p:nvPr>
        </p:nvSpPr>
        <p:spPr>
          <a:xfrm>
            <a:off x="5528310" y="2454090"/>
            <a:ext cx="2254885" cy="467995"/>
          </a:xfrm>
          <a:prstGeom prst="rect">
            <a:avLst/>
          </a:prstGeom>
        </p:spPr>
        <p:txBody>
          <a:bodyPr wrap="square" anchor="ctr" anchorCtr="0">
            <a:noAutofit/>
          </a:bodyPr>
          <a:p>
            <a:pPr>
              <a:lnSpc>
                <a:spcPct val="110000"/>
              </a:lnSpc>
            </a:pPr>
            <a:r>
              <a:rPr lang="zh-CN" altLang="en-US" sz="1400" b="1" spc="150">
                <a:solidFill>
                  <a:srgbClr val="FF0000"/>
                </a:solidFill>
                <a:latin typeface="微软雅黑" panose="020B0503020204020204" pitchFamily="34" charset="-122"/>
                <a:ea typeface="微软雅黑" panose="020B0503020204020204" pitchFamily="34" charset="-122"/>
                <a:sym typeface="Arial" panose="020B0604020202020204" pitchFamily="34" charset="0"/>
              </a:rPr>
              <a:t>走逃</a:t>
            </a:r>
            <a:r>
              <a:rPr lang="en-US" altLang="zh-CN" sz="1400" b="1" spc="150">
                <a:solidFill>
                  <a:srgbClr val="FF000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b="1" spc="150">
                <a:solidFill>
                  <a:srgbClr val="FF0000"/>
                </a:solidFill>
                <a:latin typeface="微软雅黑" panose="020B0503020204020204" pitchFamily="34" charset="-122"/>
                <a:ea typeface="微软雅黑" panose="020B0503020204020204" pitchFamily="34" charset="-122"/>
                <a:sym typeface="Arial" panose="020B0604020202020204" pitchFamily="34" charset="0"/>
              </a:rPr>
              <a:t>失联</a:t>
            </a:r>
            <a:r>
              <a:rPr lang="en-US" altLang="zh-CN" sz="1400" b="1" spc="150">
                <a:solidFill>
                  <a:srgbClr val="FF000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b="1" spc="150">
                <a:solidFill>
                  <a:srgbClr val="FF0000"/>
                </a:solidFill>
                <a:latin typeface="微软雅黑" panose="020B0503020204020204" pitchFamily="34" charset="-122"/>
                <a:ea typeface="微软雅黑" panose="020B0503020204020204" pitchFamily="34" charset="-122"/>
                <a:sym typeface="Arial" panose="020B0604020202020204" pitchFamily="34" charset="0"/>
              </a:rPr>
              <a:t>企业</a:t>
            </a:r>
            <a:r>
              <a:rPr lang="zh-CN" altLang="en-US" sz="1400" b="1" spc="150">
                <a:solidFill>
                  <a:sysClr val="windowText" lastClr="000000">
                    <a:lumMod val="50000"/>
                  </a:sysClr>
                </a:solidFill>
                <a:latin typeface="微软雅黑" panose="020B0503020204020204" pitchFamily="34" charset="-122"/>
                <a:ea typeface="微软雅黑" panose="020B0503020204020204" pitchFamily="34" charset="-122"/>
                <a:sym typeface="Arial" panose="020B0604020202020204" pitchFamily="34" charset="0"/>
              </a:rPr>
              <a:t>存续期间发生购销或者产销不配比、不申报、虚假申报开具</a:t>
            </a:r>
            <a:endParaRPr lang="zh-CN" altLang="en-US" sz="1400" b="1" spc="150">
              <a:solidFill>
                <a:sysClr val="windowText" lastClr="000000">
                  <a:lumMod val="50000"/>
                </a:sys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71" name="矩形 570"/>
          <p:cNvSpPr/>
          <p:nvPr>
            <p:custDataLst>
              <p:tags r:id="rId10"/>
            </p:custDataLst>
          </p:nvPr>
        </p:nvSpPr>
        <p:spPr>
          <a:xfrm>
            <a:off x="1017270" y="2482030"/>
            <a:ext cx="2138680" cy="467995"/>
          </a:xfrm>
          <a:prstGeom prst="rect">
            <a:avLst/>
          </a:prstGeom>
        </p:spPr>
        <p:txBody>
          <a:bodyPr wrap="square" anchor="ctr" anchorCtr="0">
            <a:noAutofit/>
          </a:bodyPr>
          <a:p>
            <a:pPr algn="r">
              <a:lnSpc>
                <a:spcPct val="110000"/>
              </a:lnSpc>
            </a:pPr>
            <a:r>
              <a:rPr lang="zh-CN" altLang="en-US" sz="1400" b="1" spc="150">
                <a:solidFill>
                  <a:srgbClr val="FF0000"/>
                </a:solidFill>
                <a:latin typeface="微软雅黑" panose="020B0503020204020204" pitchFamily="34" charset="-122"/>
                <a:ea typeface="微软雅黑" panose="020B0503020204020204" pitchFamily="34" charset="-122"/>
                <a:sym typeface="Arial" panose="020B0604020202020204" pitchFamily="34" charset="0"/>
              </a:rPr>
              <a:t>非正常户</a:t>
            </a:r>
            <a:r>
              <a:rPr lang="zh-CN" altLang="en-US" sz="1400" b="1" spc="150">
                <a:solidFill>
                  <a:sysClr val="windowText" lastClr="000000">
                    <a:lumMod val="50000"/>
                  </a:sysClr>
                </a:solidFill>
                <a:latin typeface="微软雅黑" panose="020B0503020204020204" pitchFamily="34" charset="-122"/>
                <a:ea typeface="微软雅黑" panose="020B0503020204020204" pitchFamily="34" charset="-122"/>
                <a:sym typeface="Arial" panose="020B0604020202020204" pitchFamily="34" charset="0"/>
              </a:rPr>
              <a:t>纳税人未申报或者未按规定缴纳税款的</a:t>
            </a:r>
            <a:endParaRPr lang="zh-CN" altLang="en-US" sz="1400" b="1" spc="150">
              <a:solidFill>
                <a:sysClr val="windowText" lastClr="000000">
                  <a:lumMod val="50000"/>
                </a:sys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72" name="矩形 571"/>
          <p:cNvSpPr/>
          <p:nvPr>
            <p:custDataLst>
              <p:tags r:id="rId11"/>
            </p:custDataLst>
          </p:nvPr>
        </p:nvSpPr>
        <p:spPr>
          <a:xfrm>
            <a:off x="1146810" y="1236795"/>
            <a:ext cx="2406015" cy="467995"/>
          </a:xfrm>
          <a:prstGeom prst="rect">
            <a:avLst/>
          </a:prstGeom>
        </p:spPr>
        <p:txBody>
          <a:bodyPr wrap="square" anchor="ctr" anchorCtr="0">
            <a:noAutofit/>
          </a:bodyPr>
          <a:p>
            <a:pPr algn="r">
              <a:lnSpc>
                <a:spcPct val="110000"/>
              </a:lnSpc>
            </a:pPr>
            <a:r>
              <a:rPr lang="zh-CN" altLang="en-US" sz="1400" b="1" spc="150">
                <a:solidFill>
                  <a:sysClr val="windowText" lastClr="000000">
                    <a:lumMod val="50000"/>
                  </a:sysClr>
                </a:solidFill>
                <a:latin typeface="微软雅黑" panose="020B0503020204020204" pitchFamily="34" charset="-122"/>
                <a:ea typeface="微软雅黑" panose="020B0503020204020204" pitchFamily="34" charset="-122"/>
                <a:sym typeface="Arial" panose="020B0604020202020204" pitchFamily="34" charset="0"/>
              </a:rPr>
              <a:t>丢失、被盗税控专用设备中未开具或者已开具未上传</a:t>
            </a:r>
            <a:endParaRPr lang="zh-CN" altLang="en-US" sz="1400" b="1" spc="150">
              <a:solidFill>
                <a:sysClr val="windowText" lastClr="000000">
                  <a:lumMod val="50000"/>
                </a:sys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73" name="矩形 572"/>
          <p:cNvSpPr/>
          <p:nvPr>
            <p:custDataLst>
              <p:tags r:id="rId12"/>
            </p:custDataLst>
          </p:nvPr>
        </p:nvSpPr>
        <p:spPr>
          <a:xfrm>
            <a:off x="4937840" y="3778291"/>
            <a:ext cx="2601396" cy="468189"/>
          </a:xfrm>
          <a:prstGeom prst="rect">
            <a:avLst/>
          </a:prstGeom>
        </p:spPr>
        <p:txBody>
          <a:bodyPr wrap="square" anchor="ctr" anchorCtr="0">
            <a:noAutofit/>
          </a:bodyPr>
          <a:p>
            <a:pPr>
              <a:lnSpc>
                <a:spcPct val="110000"/>
              </a:lnSpc>
            </a:pPr>
            <a:r>
              <a:rPr lang="zh-CN" altLang="en-US" sz="1400" b="1" spc="150">
                <a:solidFill>
                  <a:sysClr val="windowText" lastClr="000000">
                    <a:lumMod val="50000"/>
                  </a:sysClr>
                </a:solidFill>
                <a:latin typeface="微软雅黑" panose="020B0503020204020204" pitchFamily="34" charset="-122"/>
                <a:ea typeface="微软雅黑" panose="020B0503020204020204" pitchFamily="34" charset="-122"/>
                <a:sym typeface="Arial" panose="020B0604020202020204" pitchFamily="34" charset="0"/>
              </a:rPr>
              <a:t>申报抵扣异常凭证，其对应开具的专票（进项同时满足累计占同期全部增值税专用发票进项税额</a:t>
            </a:r>
            <a:r>
              <a:rPr lang="zh-CN" altLang="en-US" sz="1400" b="1" spc="150">
                <a:solidFill>
                  <a:srgbClr val="FF0000"/>
                </a:solidFill>
                <a:latin typeface="微软雅黑" panose="020B0503020204020204" pitchFamily="34" charset="-122"/>
                <a:ea typeface="微软雅黑" panose="020B0503020204020204" pitchFamily="34" charset="-122"/>
                <a:sym typeface="Arial" panose="020B0604020202020204" pitchFamily="34" charset="0"/>
              </a:rPr>
              <a:t>70%（含）以上</a:t>
            </a:r>
            <a:r>
              <a:rPr lang="zh-CN" altLang="en-US" sz="1400" b="1" spc="150">
                <a:solidFill>
                  <a:sysClr val="windowText" lastClr="000000">
                    <a:lumMod val="50000"/>
                  </a:sysClr>
                </a:solidFill>
                <a:latin typeface="微软雅黑" panose="020B0503020204020204" pitchFamily="34" charset="-122"/>
                <a:ea typeface="微软雅黑" panose="020B0503020204020204" pitchFamily="34" charset="-122"/>
                <a:sym typeface="Arial" panose="020B0604020202020204" pitchFamily="34" charset="0"/>
              </a:rPr>
              <a:t>且</a:t>
            </a:r>
            <a:r>
              <a:rPr lang="zh-CN" altLang="en-US" sz="1400" b="1" spc="150">
                <a:solidFill>
                  <a:srgbClr val="FF0000"/>
                </a:solidFill>
                <a:latin typeface="微软雅黑" panose="020B0503020204020204" pitchFamily="34" charset="-122"/>
                <a:ea typeface="微软雅黑" panose="020B0503020204020204" pitchFamily="34" charset="-122"/>
                <a:sym typeface="Arial" panose="020B0604020202020204" pitchFamily="34" charset="0"/>
              </a:rPr>
              <a:t>累计金额超过</a:t>
            </a:r>
            <a:r>
              <a:rPr lang="en-US" altLang="zh-CN" sz="1400" b="1" spc="150">
                <a:solidFill>
                  <a:srgbClr val="FF0000"/>
                </a:solidFill>
                <a:latin typeface="微软雅黑" panose="020B0503020204020204" pitchFamily="34" charset="-122"/>
                <a:ea typeface="微软雅黑" panose="020B0503020204020204" pitchFamily="34" charset="-122"/>
                <a:sym typeface="Arial" panose="020B0604020202020204" pitchFamily="34" charset="0"/>
              </a:rPr>
              <a:t>5</a:t>
            </a:r>
            <a:r>
              <a:rPr lang="zh-CN" altLang="en-US" sz="1400" b="1" spc="150">
                <a:solidFill>
                  <a:srgbClr val="FF0000"/>
                </a:solidFill>
                <a:latin typeface="微软雅黑" panose="020B0503020204020204" pitchFamily="34" charset="-122"/>
                <a:ea typeface="微软雅黑" panose="020B0503020204020204" pitchFamily="34" charset="-122"/>
                <a:sym typeface="Arial" panose="020B0604020202020204" pitchFamily="34" charset="0"/>
              </a:rPr>
              <a:t>万元</a:t>
            </a:r>
            <a:r>
              <a:rPr lang="zh-CN" altLang="en-US" sz="1400" b="1" spc="150">
                <a:solidFill>
                  <a:sysClr val="windowText" lastClr="000000">
                    <a:lumMod val="50000"/>
                  </a:sysClr>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1400" b="1" spc="150">
              <a:solidFill>
                <a:sysClr val="windowText" lastClr="000000">
                  <a:lumMod val="50000"/>
                </a:sys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74" name="矩形 573"/>
          <p:cNvSpPr/>
          <p:nvPr>
            <p:custDataLst>
              <p:tags r:id="rId13"/>
            </p:custDataLst>
          </p:nvPr>
        </p:nvSpPr>
        <p:spPr>
          <a:xfrm>
            <a:off x="1089660" y="3778700"/>
            <a:ext cx="2463165" cy="467995"/>
          </a:xfrm>
          <a:prstGeom prst="rect">
            <a:avLst/>
          </a:prstGeom>
        </p:spPr>
        <p:txBody>
          <a:bodyPr wrap="square" anchor="ctr" anchorCtr="0">
            <a:noAutofit/>
          </a:bodyPr>
          <a:p>
            <a:pPr algn="r">
              <a:lnSpc>
                <a:spcPct val="110000"/>
              </a:lnSpc>
            </a:pPr>
            <a:r>
              <a:rPr lang="en-US" altLang="zh-CN" sz="1400" b="1" spc="150">
                <a:solidFill>
                  <a:sysClr val="windowText" lastClr="000000">
                    <a:lumMod val="50000"/>
                  </a:sys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b="1" spc="150">
                <a:solidFill>
                  <a:sysClr val="windowText" lastClr="000000">
                    <a:lumMod val="50000"/>
                  </a:sysClr>
                </a:solidFill>
                <a:latin typeface="微软雅黑" panose="020B0503020204020204" pitchFamily="34" charset="-122"/>
                <a:ea typeface="微软雅黑" panose="020B0503020204020204" pitchFamily="34" charset="-122"/>
                <a:sym typeface="Arial" panose="020B0604020202020204" pitchFamily="34" charset="0"/>
              </a:rPr>
              <a:t>比对不符</a:t>
            </a:r>
            <a:r>
              <a:rPr lang="en-US" altLang="zh-CN" sz="1400" b="1" spc="150">
                <a:solidFill>
                  <a:sysClr val="windowText" lastClr="000000">
                    <a:lumMod val="50000"/>
                  </a:sys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b="1" spc="150">
                <a:solidFill>
                  <a:sysClr val="windowText" lastClr="000000">
                    <a:lumMod val="50000"/>
                  </a:sysClr>
                </a:solidFill>
                <a:latin typeface="微软雅黑" panose="020B0503020204020204" pitchFamily="34" charset="-122"/>
                <a:ea typeface="微软雅黑" panose="020B0503020204020204" pitchFamily="34" charset="-122"/>
                <a:sym typeface="Arial" panose="020B0604020202020204" pitchFamily="34" charset="0"/>
              </a:rPr>
              <a:t>缺联</a:t>
            </a:r>
            <a:r>
              <a:rPr lang="en-US" altLang="zh-CN" sz="1400" b="1" spc="150">
                <a:solidFill>
                  <a:sysClr val="windowText" lastClr="000000">
                    <a:lumMod val="50000"/>
                  </a:sys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b="1" spc="150">
                <a:solidFill>
                  <a:sysClr val="windowText" lastClr="000000">
                    <a:lumMod val="50000"/>
                  </a:sysClr>
                </a:solidFill>
                <a:latin typeface="微软雅黑" panose="020B0503020204020204" pitchFamily="34" charset="-122"/>
                <a:ea typeface="微软雅黑" panose="020B0503020204020204" pitchFamily="34" charset="-122"/>
                <a:sym typeface="Arial" panose="020B0604020202020204" pitchFamily="34" charset="0"/>
              </a:rPr>
              <a:t>作废</a:t>
            </a:r>
            <a:r>
              <a:rPr lang="en-US" altLang="zh-CN" sz="1400" b="1" spc="150">
                <a:solidFill>
                  <a:sysClr val="windowText" lastClr="000000">
                    <a:lumMod val="50000"/>
                  </a:sys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b="1" spc="150">
                <a:solidFill>
                  <a:sysClr val="windowText" lastClr="000000">
                    <a:lumMod val="50000"/>
                  </a:sysClr>
                </a:solidFill>
                <a:latin typeface="微软雅黑" panose="020B0503020204020204" pitchFamily="34" charset="-122"/>
                <a:ea typeface="微软雅黑" panose="020B0503020204020204" pitchFamily="34" charset="-122"/>
                <a:sym typeface="Arial" panose="020B0604020202020204" pitchFamily="34" charset="0"/>
              </a:rPr>
              <a:t>的</a:t>
            </a:r>
            <a:endParaRPr lang="zh-CN" altLang="en-US" sz="1400" b="1" spc="150">
              <a:solidFill>
                <a:sysClr val="windowText" lastClr="000000">
                  <a:lumMod val="50000"/>
                </a:sys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矩形 12"/>
          <p:cNvSpPr/>
          <p:nvPr>
            <p:custDataLst>
              <p:tags r:id="rId14"/>
            </p:custDataLst>
          </p:nvPr>
        </p:nvSpPr>
        <p:spPr>
          <a:xfrm>
            <a:off x="3816705" y="2298481"/>
            <a:ext cx="905097" cy="779389"/>
          </a:xfrm>
          <a:prstGeom prst="rect">
            <a:avLst/>
          </a:prstGeom>
        </p:spPr>
        <p:txBody>
          <a:bodyPr wrap="square" lIns="68580" tIns="34290" rIns="68580" bIns="34290" anchor="ctr">
            <a:normAutofit/>
          </a:bodyPr>
          <a:p>
            <a:pPr algn="ctr"/>
            <a:r>
              <a:rPr lang="zh-CN" altLang="en-US" b="1" spc="300">
                <a:latin typeface="Arial" panose="020B0604020202020204" pitchFamily="34" charset="0"/>
                <a:ea typeface="微软雅黑" panose="020B0503020204020204" pitchFamily="34" charset="-122"/>
                <a:sym typeface="Arial" panose="020B0604020202020204" pitchFamily="34" charset="0"/>
              </a:rPr>
              <a:t>专票</a:t>
            </a:r>
            <a:endParaRPr lang="zh-CN" altLang="en-US" b="1" spc="300">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descr="新logo图片"/>
          <p:cNvPicPr>
            <a:picLocks noChangeAspect="1"/>
          </p:cNvPicPr>
          <p:nvPr/>
        </p:nvPicPr>
        <p:blipFill>
          <a:blip r:embed="rId15"/>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16"/>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0" y="200517"/>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财行税申报简并</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nvPicPr>
        <p:blipFill>
          <a:blip r:embed="rId1"/>
          <a:stretch>
            <a:fillRect/>
          </a:stretch>
        </p:blipFill>
        <p:spPr>
          <a:xfrm>
            <a:off x="1331595" y="771525"/>
            <a:ext cx="6108700" cy="4121785"/>
          </a:xfrm>
          <a:prstGeom prst="rect">
            <a:avLst/>
          </a:prstGeom>
        </p:spPr>
      </p:pic>
      <p:pic>
        <p:nvPicPr>
          <p:cNvPr id="2" name="图片 1"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7" name="图片 6"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475"/>
            <a:ext cx="253746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一般纳税人申报表变化</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11" name="C9F754DE-2CAD-44b6-B708-469DEB6407EB-11" descr="wpp"/>
          <p:cNvPicPr>
            <a:picLocks noChangeAspect="1"/>
          </p:cNvPicPr>
          <p:nvPr/>
        </p:nvPicPr>
        <p:blipFill>
          <a:blip r:embed="rId1"/>
          <a:stretch>
            <a:fillRect/>
          </a:stretch>
        </p:blipFill>
        <p:spPr>
          <a:xfrm>
            <a:off x="179070" y="843730"/>
            <a:ext cx="8419465" cy="3866515"/>
          </a:xfrm>
          <a:prstGeom prst="rect">
            <a:avLst/>
          </a:prstGeom>
        </p:spPr>
      </p:pic>
      <p:pic>
        <p:nvPicPr>
          <p:cNvPr id="2" name="图片 1"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475"/>
            <a:ext cx="353187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一般纳税人申报表变化</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1115695" y="771975"/>
            <a:ext cx="6551930" cy="2168525"/>
          </a:xfrm>
          <a:prstGeom prst="rect">
            <a:avLst/>
          </a:prstGeom>
          <a:noFill/>
          <a:ln w="12700" cmpd="sng">
            <a:solidFill>
              <a:schemeClr val="accent1">
                <a:shade val="50000"/>
              </a:schemeClr>
            </a:solidFill>
            <a:prstDash val="solid"/>
          </a:ln>
        </p:spPr>
        <p:txBody>
          <a:bodyPr wrap="square" rtlCol="0">
            <a:spAutoFit/>
          </a:bodyPr>
          <a:p>
            <a:pPr fontAlgn="auto">
              <a:lnSpc>
                <a:spcPct val="150000"/>
              </a:lnSpc>
            </a:pP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案例：某企业（非</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A</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级）为增值税一般纳税人，在</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2020</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7</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月取得</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张增值税专用发票，对应进项税额</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20000</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元，并已在</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2020</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7</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月所属期申报抵扣。</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2021</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7</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月份该企业收到主管税务机关送达的税务事项通知书，告知其取得的该份发票为异常凭证。该企业在办理纳税申报时应当如何处理？</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2" name="表格 1"/>
          <p:cNvGraphicFramePr/>
          <p:nvPr>
            <p:custDataLst>
              <p:tags r:id="rId1"/>
            </p:custDataLst>
          </p:nvPr>
        </p:nvGraphicFramePr>
        <p:xfrm>
          <a:off x="1115695" y="3219900"/>
          <a:ext cx="6614160" cy="1323975"/>
        </p:xfrm>
        <a:graphic>
          <a:graphicData uri="http://schemas.openxmlformats.org/drawingml/2006/table">
            <a:tbl>
              <a:tblPr firstRow="1" bandRow="1">
                <a:tableStyleId>{5C22544A-7EE6-4342-B048-85BDC9FD1C3A}</a:tableStyleId>
              </a:tblPr>
              <a:tblGrid>
                <a:gridCol w="2204720"/>
                <a:gridCol w="2203450"/>
                <a:gridCol w="2205990"/>
              </a:tblGrid>
              <a:tr h="292735">
                <a:tc gridSpan="3">
                  <a:txBody>
                    <a:bodyPr/>
                    <a:p>
                      <a:pPr indent="0" algn="ctr">
                        <a:buNone/>
                      </a:pPr>
                      <a:r>
                        <a:rPr lang="zh-CN" sz="1200" b="1">
                          <a:solidFill>
                            <a:srgbClr val="000000"/>
                          </a:solidFill>
                          <a:latin typeface="Arial" panose="020B0604020202020204" pitchFamily="34" charset="0"/>
                          <a:ea typeface="宋体" panose="02010600030101010101" pitchFamily="2" charset="-122"/>
                        </a:rPr>
                        <a:t>增值税及附加税费申报表附列资料（二）</a:t>
                      </a:r>
                      <a:endParaRPr lang="en-US" altLang="en-US" sz="1200" b="1">
                        <a:solidFill>
                          <a:srgbClr val="000000"/>
                        </a:solidFill>
                        <a:latin typeface="宋体" panose="02010600030101010101" pitchFamily="2" charset="-122"/>
                      </a:endParaRPr>
                    </a:p>
                  </a:txBody>
                  <a:tcPr marL="12699" marR="12699" marT="12699" vert="horz" anchor="ctr" anchorCtr="0">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r>
              <a:tr h="181610">
                <a:tc gridSpan="3">
                  <a:txBody>
                    <a:bodyPr/>
                    <a:p>
                      <a:pPr indent="0" algn="ctr">
                        <a:buNone/>
                      </a:pPr>
                      <a:r>
                        <a:rPr lang="zh-CN" sz="800" b="1">
                          <a:solidFill>
                            <a:srgbClr val="000000"/>
                          </a:solidFill>
                          <a:latin typeface="Arial" panose="020B0604020202020204" pitchFamily="34" charset="0"/>
                          <a:ea typeface="宋体" panose="02010600030101010101" pitchFamily="2" charset="-122"/>
                        </a:rPr>
                        <a:t>二、进项税额转出额</a:t>
                      </a: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181610">
                <a:tc>
                  <a:txBody>
                    <a:bodyPr/>
                    <a:p>
                      <a:pPr indent="0" algn="ctr">
                        <a:buNone/>
                      </a:pPr>
                      <a:r>
                        <a:rPr lang="zh-CN" sz="800" b="0">
                          <a:solidFill>
                            <a:srgbClr val="000000"/>
                          </a:solidFill>
                          <a:latin typeface="Arial" panose="020B0604020202020204" pitchFamily="34" charset="0"/>
                          <a:ea typeface="宋体" panose="02010600030101010101" pitchFamily="2" charset="-122"/>
                        </a:rPr>
                        <a:t>项目</a:t>
                      </a:r>
                      <a:endParaRPr lang="en-US" altLang="en-US" sz="800" b="0">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栏次</a:t>
                      </a:r>
                      <a:endParaRPr lang="en-US" altLang="en-US" sz="800" b="0">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税额</a:t>
                      </a:r>
                      <a:endParaRPr lang="en-US" altLang="en-US" sz="800" b="0">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81610">
                <a:tc>
                  <a:txBody>
                    <a:bodyPr/>
                    <a:p>
                      <a:pPr indent="0">
                        <a:buNone/>
                      </a:pPr>
                      <a:r>
                        <a:rPr lang="zh-CN" sz="800" b="0">
                          <a:solidFill>
                            <a:srgbClr val="000000"/>
                          </a:solidFill>
                          <a:latin typeface="Arial" panose="020B0604020202020204" pitchFamily="34" charset="0"/>
                          <a:ea typeface="宋体" panose="02010600030101010101" pitchFamily="2" charset="-122"/>
                        </a:rPr>
                        <a:t>本期进项税额转出额</a:t>
                      </a:r>
                      <a:endParaRPr lang="en-US" altLang="en-US" sz="800" b="0">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800" b="0">
                          <a:solidFill>
                            <a:srgbClr val="000000"/>
                          </a:solidFill>
                          <a:latin typeface="Arial" panose="020B0604020202020204" pitchFamily="34" charset="0"/>
                          <a:ea typeface="宋体" panose="02010600030101010101" pitchFamily="2" charset="-122"/>
                        </a:rPr>
                        <a:t>13=14至23之和</a:t>
                      </a:r>
                      <a:endParaRPr lang="en-US" altLang="en-US" sz="800" b="0">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82245">
                <a:tc>
                  <a:txBody>
                    <a:bodyPr/>
                    <a:p>
                      <a:pPr indent="0">
                        <a:buNone/>
                      </a:pPr>
                      <a:r>
                        <a:rPr lang="en-US" sz="800" b="1">
                          <a:solidFill>
                            <a:srgbClr val="FF0000"/>
                          </a:solidFill>
                          <a:latin typeface="Times New Roman" panose="02020603050405020304" charset="0"/>
                        </a:rPr>
                        <a:t>            </a:t>
                      </a:r>
                      <a:r>
                        <a:rPr lang="en-US" sz="800" b="1">
                          <a:solidFill>
                            <a:srgbClr val="FF0000"/>
                          </a:solidFill>
                          <a:latin typeface="宋体" panose="02010600030101010101" pitchFamily="2" charset="-122"/>
                        </a:rPr>
                        <a:t>异常凭证转出进项税额</a:t>
                      </a:r>
                      <a:endParaRPr lang="en-US" altLang="en-US" sz="800" b="1">
                        <a:solidFill>
                          <a:srgbClr val="FF0000"/>
                        </a:solidFill>
                        <a:latin typeface="Times New Roman" panose="02020603050405020304" charset="0"/>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1">
                          <a:solidFill>
                            <a:srgbClr val="FF0000"/>
                          </a:solidFill>
                          <a:latin typeface="宋体" panose="02010600030101010101" pitchFamily="2" charset="-122"/>
                        </a:rPr>
                        <a:t>23a</a:t>
                      </a:r>
                      <a:endParaRPr lang="en-US" altLang="en-US" sz="800" b="1">
                        <a:solidFill>
                          <a:srgbClr val="FF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1">
                          <a:solidFill>
                            <a:srgbClr val="FF0000"/>
                          </a:solidFill>
                          <a:latin typeface="宋体" panose="02010600030101010101" pitchFamily="2" charset="-122"/>
                        </a:rPr>
                        <a:t>20000</a:t>
                      </a:r>
                      <a:endParaRPr lang="en-US" altLang="en-US" sz="800" b="1">
                        <a:solidFill>
                          <a:srgbClr val="FF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4165">
                <a:tc>
                  <a:txBody>
                    <a:bodyPr/>
                    <a:p>
                      <a:pPr indent="0">
                        <a:buNone/>
                      </a:pPr>
                      <a:r>
                        <a:rPr lang="en-US" sz="800" b="1">
                          <a:solidFill>
                            <a:srgbClr val="FF0000"/>
                          </a:solidFill>
                          <a:latin typeface="Times New Roman" panose="02020603050405020304" charset="0"/>
                        </a:rPr>
                        <a:t>            </a:t>
                      </a:r>
                      <a:r>
                        <a:rPr lang="en-US" sz="800" b="1">
                          <a:solidFill>
                            <a:srgbClr val="FF0000"/>
                          </a:solidFill>
                          <a:latin typeface="宋体" panose="02010600030101010101" pitchFamily="2" charset="-122"/>
                        </a:rPr>
                        <a:t>其他应作进项税额转出的情形</a:t>
                      </a:r>
                      <a:endParaRPr lang="en-US" altLang="en-US" sz="800" b="1">
                        <a:solidFill>
                          <a:srgbClr val="FF0000"/>
                        </a:solidFill>
                        <a:latin typeface="Times New Roman" panose="02020603050405020304" charset="0"/>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1">
                          <a:solidFill>
                            <a:srgbClr val="FF0000"/>
                          </a:solidFill>
                          <a:latin typeface="宋体" panose="02010600030101010101" pitchFamily="2" charset="-122"/>
                        </a:rPr>
                        <a:t>23b</a:t>
                      </a:r>
                      <a:endParaRPr lang="en-US" altLang="en-US" sz="800" b="1">
                        <a:solidFill>
                          <a:srgbClr val="FF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FF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5" name="图片 4"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7" presetClass="entr" presetSubtype="4" fill="hold" nodeType="clickEffect">
                                  <p:stCondLst>
                                    <p:cond delay="0"/>
                                  </p:stCondLst>
                                  <p:childTnLst>
                                    <p:set>
                                      <p:cBhvr>
                                        <p:cTn id="15" dur="2000" fill="hold">
                                          <p:stCondLst>
                                            <p:cond delay="0"/>
                                          </p:stCondLst>
                                        </p:cTn>
                                        <p:tgtEl>
                                          <p:spTgt spid="2"/>
                                        </p:tgtEl>
                                        <p:attrNameLst>
                                          <p:attrName>style.visibility</p:attrName>
                                        </p:attrNameLst>
                                      </p:cBhvr>
                                      <p:to>
                                        <p:strVal val="visible"/>
                                      </p:to>
                                    </p:set>
                                    <p:anim calcmode="lin" valueType="num">
                                      <p:cBhvr additive="base">
                                        <p:cTn id="16" dur="2000" fill="hold"/>
                                        <p:tgtEl>
                                          <p:spTgt spid="2"/>
                                        </p:tgtEl>
                                        <p:attrNameLst>
                                          <p:attrName>ppt_x</p:attrName>
                                        </p:attrNameLst>
                                      </p:cBhvr>
                                      <p:tavLst>
                                        <p:tav tm="0">
                                          <p:val>
                                            <p:strVal val="#ppt_x"/>
                                          </p:val>
                                        </p:tav>
                                        <p:tav tm="100000">
                                          <p:val>
                                            <p:strVal val="#ppt_x"/>
                                          </p:val>
                                        </p:tav>
                                      </p:tavLst>
                                    </p:anim>
                                    <p:anim calcmode="lin" valueType="num">
                                      <p:cBhvr additive="base">
                                        <p:cTn id="17"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475"/>
            <a:ext cx="353187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一般纳税人申报表变化</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683895" y="699585"/>
            <a:ext cx="7511415" cy="4154170"/>
          </a:xfrm>
          <a:prstGeom prst="rect">
            <a:avLst/>
          </a:prstGeom>
          <a:noFill/>
          <a:ln>
            <a:solidFill>
              <a:schemeClr val="accent1"/>
            </a:solidFill>
            <a:prstDash val="sysDash"/>
          </a:ln>
        </p:spPr>
        <p:txBody>
          <a:bodyPr wrap="square" rtlCol="0">
            <a:spAutoFit/>
          </a:bodyPr>
          <a:p>
            <a:pPr algn="l" fontAlgn="auto">
              <a:lnSpc>
                <a:spcPct val="150000"/>
              </a:lnSpc>
            </a:pPr>
            <a:r>
              <a:rPr lang="zh-CN" altLang="en-US" sz="1600" b="1" dirty="0" smtClean="0">
                <a:solidFill>
                  <a:srgbClr val="FF0000"/>
                </a:solidFill>
                <a:latin typeface="微软雅黑" panose="020B0503020204020204" pitchFamily="34" charset="-122"/>
                <a:ea typeface="微软雅黑" panose="020B0503020204020204" pitchFamily="34" charset="-122"/>
              </a:rPr>
              <a:t>注意：异常凭证转出的时间点</a:t>
            </a:r>
            <a:endParaRPr lang="zh-CN" altLang="en-US" sz="1600" b="1" dirty="0" smtClean="0">
              <a:solidFill>
                <a:srgbClr val="FF0000"/>
              </a:solidFill>
              <a:latin typeface="微软雅黑" panose="020B0503020204020204" pitchFamily="34" charset="-122"/>
              <a:ea typeface="微软雅黑" panose="020B0503020204020204" pitchFamily="34" charset="-122"/>
            </a:endParaRPr>
          </a:p>
          <a:p>
            <a:pPr algn="l" fontAlgn="auto">
              <a:lnSpc>
                <a:spcPct val="150000"/>
              </a:lnSpc>
            </a:pP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《国家税务总局关于异常增值税扣税凭证管理等有关事项的公告》（国家税务总局公告2019年第38号 ）规定，增值税一般纳税人取得的增值税专用发票列入异常凭证范围的，应按照以下规定处理:（一）尚未申报抵扣增值税进项税额的，暂不允许抵扣。已经申报抵扣增值税进项税额的，除另有规定外，一律作进项税额转出处理。</a:t>
            </a:r>
            <a:endPar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l" fontAlgn="auto">
              <a:lnSpc>
                <a:spcPct val="150000"/>
              </a:lnSpc>
            </a:pP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rPr>
              <a:t>   根据《国家税务总局关于印发《异常增值税扣税凭证处理操作规程》的通知》税总发〔2020〕4号第二条规定，异常凭证的税务处理，（一）尚未申报抵扣增值税进项税额的，暂不允许抵扣。已经申报抵扣增值税进项税额的，除另有规定外，一律在纳税人</a:t>
            </a:r>
            <a:r>
              <a:rPr lang="en-US" altLang="zh-CN" sz="1600" b="1" dirty="0" smtClean="0">
                <a:solidFill>
                  <a:srgbClr val="FF0000"/>
                </a:solidFill>
                <a:latin typeface="微软雅黑" panose="020B0503020204020204" pitchFamily="34" charset="-122"/>
                <a:ea typeface="微软雅黑" panose="020B0503020204020204" pitchFamily="34" charset="-122"/>
              </a:rPr>
              <a:t>收到《税务事项通知书》的当期（税款所属期）</a:t>
            </a: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rPr>
              <a:t>作进项税额转出，于</a:t>
            </a:r>
            <a:r>
              <a:rPr lang="en-US" altLang="zh-CN" sz="1600" b="1" dirty="0" smtClean="0">
                <a:solidFill>
                  <a:srgbClr val="FF0000"/>
                </a:solidFill>
                <a:latin typeface="微软雅黑" panose="020B0503020204020204" pitchFamily="34" charset="-122"/>
                <a:ea typeface="微软雅黑" panose="020B0503020204020204" pitchFamily="34" charset="-122"/>
              </a:rPr>
              <a:t>次月（季）申报期申报</a:t>
            </a: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4" name="图片 3" descr="新logo图片"/>
          <p:cNvPicPr>
            <a:picLocks noChangeAspect="1"/>
          </p:cNvPicPr>
          <p:nvPr/>
        </p:nvPicPr>
        <p:blipFill>
          <a:blip r:embed="rId1"/>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2"/>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7" presetClass="entr" presetSubtype="4" fill="hold" nodeType="clickEffect">
                                  <p:stCondLst>
                                    <p:cond delay="0"/>
                                  </p:stCondLst>
                                  <p:childTnLst>
                                    <p:set>
                                      <p:cBhvr>
                                        <p:cTn id="15" dur="2000" fill="hold">
                                          <p:stCondLst>
                                            <p:cond delay="0"/>
                                          </p:stCondLst>
                                        </p:cTn>
                                        <p:tgtEl>
                                          <p:spTgt spid="3">
                                            <p:txEl>
                                              <p:pRg st="2" end="2"/>
                                            </p:txEl>
                                          </p:spTgt>
                                        </p:tgtEl>
                                        <p:attrNameLst>
                                          <p:attrName>style.visibility</p:attrName>
                                        </p:attrNameLst>
                                      </p:cBhvr>
                                      <p:to>
                                        <p:strVal val="visible"/>
                                      </p:to>
                                    </p:set>
                                    <p:anim calcmode="lin" valueType="num">
                                      <p:cBhvr additive="base">
                                        <p:cTn id="16"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475"/>
            <a:ext cx="353187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一般纳税人申报表变化</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1043940" y="843730"/>
            <a:ext cx="6551930" cy="1337945"/>
          </a:xfrm>
          <a:prstGeom prst="rect">
            <a:avLst/>
          </a:prstGeom>
          <a:noFill/>
          <a:ln w="12700" cmpd="sng">
            <a:solidFill>
              <a:schemeClr val="accent1">
                <a:shade val="50000"/>
              </a:schemeClr>
            </a:solidFill>
            <a:prstDash val="solid"/>
          </a:ln>
        </p:spPr>
        <p:txBody>
          <a:bodyPr wrap="square" rtlCol="0">
            <a:spAutoFit/>
          </a:bodyPr>
          <a:p>
            <a:pPr fontAlgn="auto">
              <a:lnSpc>
                <a:spcPct val="150000"/>
              </a:lnSpc>
            </a:pP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承上例：若</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2021</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9</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月份，收到</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收到主管税务机关送达的税务事项通知书，告知该份发票已被主管税务机关解除异常，又如何处理？</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5" name="表格 4"/>
          <p:cNvGraphicFramePr/>
          <p:nvPr>
            <p:custDataLst>
              <p:tags r:id="rId1"/>
            </p:custDataLst>
          </p:nvPr>
        </p:nvGraphicFramePr>
        <p:xfrm>
          <a:off x="1024890" y="2643955"/>
          <a:ext cx="6589395" cy="1337945"/>
        </p:xfrm>
        <a:graphic>
          <a:graphicData uri="http://schemas.openxmlformats.org/drawingml/2006/table">
            <a:tbl>
              <a:tblPr firstRow="1" bandRow="1">
                <a:tableStyleId>{5C22544A-7EE6-4342-B048-85BDC9FD1C3A}</a:tableStyleId>
              </a:tblPr>
              <a:tblGrid>
                <a:gridCol w="2196465"/>
                <a:gridCol w="2195195"/>
                <a:gridCol w="2197735"/>
              </a:tblGrid>
              <a:tr h="299720">
                <a:tc gridSpan="3">
                  <a:txBody>
                    <a:bodyPr/>
                    <a:p>
                      <a:pPr indent="0" algn="ctr">
                        <a:buNone/>
                      </a:pPr>
                      <a:r>
                        <a:rPr lang="zh-CN" sz="1200" b="1">
                          <a:solidFill>
                            <a:srgbClr val="000000"/>
                          </a:solidFill>
                          <a:latin typeface="Arial" panose="020B0604020202020204" pitchFamily="34" charset="0"/>
                          <a:ea typeface="宋体" panose="02010600030101010101" pitchFamily="2" charset="-122"/>
                        </a:rPr>
                        <a:t>增值税及附加税费申报表附列资料（二）</a:t>
                      </a:r>
                      <a:endParaRPr lang="en-US" altLang="en-US" sz="1200" b="1">
                        <a:solidFill>
                          <a:srgbClr val="000000"/>
                        </a:solidFill>
                        <a:latin typeface="宋体" panose="02010600030101010101" pitchFamily="2" charset="-122"/>
                      </a:endParaRPr>
                    </a:p>
                  </a:txBody>
                  <a:tcPr marL="12699" marR="12699" marT="12699" vert="horz" anchor="ctr" anchorCtr="0">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r>
              <a:tr h="182880">
                <a:tc gridSpan="3">
                  <a:txBody>
                    <a:bodyPr/>
                    <a:p>
                      <a:pPr indent="0" algn="ctr">
                        <a:buNone/>
                      </a:pPr>
                      <a:r>
                        <a:rPr lang="zh-CN" sz="800" b="1">
                          <a:solidFill>
                            <a:srgbClr val="000000"/>
                          </a:solidFill>
                          <a:latin typeface="Arial" panose="020B0604020202020204" pitchFamily="34" charset="0"/>
                          <a:ea typeface="宋体" panose="02010600030101010101" pitchFamily="2" charset="-122"/>
                        </a:rPr>
                        <a:t>二、进项税额转出额</a:t>
                      </a: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182880">
                <a:tc>
                  <a:txBody>
                    <a:bodyPr/>
                    <a:p>
                      <a:pPr indent="0" algn="ctr">
                        <a:buNone/>
                      </a:pPr>
                      <a:r>
                        <a:rPr lang="zh-CN" sz="800" b="0">
                          <a:solidFill>
                            <a:srgbClr val="000000"/>
                          </a:solidFill>
                          <a:latin typeface="Arial" panose="020B0604020202020204" pitchFamily="34" charset="0"/>
                          <a:ea typeface="宋体" panose="02010600030101010101" pitchFamily="2" charset="-122"/>
                        </a:rPr>
                        <a:t>项目</a:t>
                      </a:r>
                      <a:endParaRPr lang="en-US" altLang="en-US" sz="800" b="0">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栏次</a:t>
                      </a:r>
                      <a:endParaRPr lang="en-US" altLang="en-US" sz="800" b="0">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税额</a:t>
                      </a:r>
                      <a:endParaRPr lang="en-US" altLang="en-US" sz="800" b="0">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82880">
                <a:tc>
                  <a:txBody>
                    <a:bodyPr/>
                    <a:p>
                      <a:pPr indent="0">
                        <a:buNone/>
                      </a:pPr>
                      <a:r>
                        <a:rPr lang="zh-CN" sz="800" b="0">
                          <a:solidFill>
                            <a:srgbClr val="000000"/>
                          </a:solidFill>
                          <a:latin typeface="Arial" panose="020B0604020202020204" pitchFamily="34" charset="0"/>
                          <a:ea typeface="宋体" panose="02010600030101010101" pitchFamily="2" charset="-122"/>
                        </a:rPr>
                        <a:t>本期进项税额转出额</a:t>
                      </a:r>
                      <a:endParaRPr lang="en-US" altLang="en-US" sz="800" b="0">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800" b="0">
                          <a:solidFill>
                            <a:srgbClr val="000000"/>
                          </a:solidFill>
                          <a:latin typeface="Arial" panose="020B0604020202020204" pitchFamily="34" charset="0"/>
                          <a:ea typeface="宋体" panose="02010600030101010101" pitchFamily="2" charset="-122"/>
                        </a:rPr>
                        <a:t>13=14至23之和</a:t>
                      </a:r>
                      <a:endParaRPr lang="en-US" altLang="en-US" sz="800" b="0">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82880">
                <a:tc>
                  <a:txBody>
                    <a:bodyPr/>
                    <a:p>
                      <a:pPr indent="0">
                        <a:buNone/>
                      </a:pPr>
                      <a:r>
                        <a:rPr lang="en-US" sz="800" b="1">
                          <a:solidFill>
                            <a:srgbClr val="FF0000"/>
                          </a:solidFill>
                          <a:latin typeface="Times New Roman" panose="02020603050405020304" charset="0"/>
                        </a:rPr>
                        <a:t>            </a:t>
                      </a:r>
                      <a:r>
                        <a:rPr lang="en-US" sz="800" b="1">
                          <a:solidFill>
                            <a:srgbClr val="FF0000"/>
                          </a:solidFill>
                          <a:latin typeface="宋体" panose="02010600030101010101" pitchFamily="2" charset="-122"/>
                        </a:rPr>
                        <a:t>异常凭证转出进项税额</a:t>
                      </a:r>
                      <a:endParaRPr lang="en-US" altLang="en-US" sz="800" b="1">
                        <a:solidFill>
                          <a:srgbClr val="FF0000"/>
                        </a:solidFill>
                        <a:latin typeface="Times New Roman" panose="02020603050405020304" charset="0"/>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1">
                          <a:solidFill>
                            <a:srgbClr val="FF0000"/>
                          </a:solidFill>
                          <a:latin typeface="宋体" panose="02010600030101010101" pitchFamily="2" charset="-122"/>
                        </a:rPr>
                        <a:t>23a</a:t>
                      </a:r>
                      <a:endParaRPr lang="en-US" altLang="en-US" sz="800" b="1">
                        <a:solidFill>
                          <a:srgbClr val="FF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1">
                          <a:solidFill>
                            <a:srgbClr val="FF0000"/>
                          </a:solidFill>
                          <a:latin typeface="宋体" panose="02010600030101010101" pitchFamily="2" charset="-122"/>
                        </a:rPr>
                        <a:t>-20000</a:t>
                      </a:r>
                      <a:endParaRPr lang="en-US" altLang="en-US" sz="800" b="1">
                        <a:solidFill>
                          <a:srgbClr val="FF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6705">
                <a:tc>
                  <a:txBody>
                    <a:bodyPr/>
                    <a:p>
                      <a:pPr indent="0">
                        <a:buNone/>
                      </a:pPr>
                      <a:r>
                        <a:rPr lang="en-US" sz="800" b="1">
                          <a:solidFill>
                            <a:srgbClr val="FF0000"/>
                          </a:solidFill>
                          <a:latin typeface="Times New Roman" panose="02020603050405020304" charset="0"/>
                        </a:rPr>
                        <a:t>            </a:t>
                      </a:r>
                      <a:r>
                        <a:rPr lang="en-US" sz="800" b="1">
                          <a:solidFill>
                            <a:srgbClr val="FF0000"/>
                          </a:solidFill>
                          <a:latin typeface="宋体" panose="02010600030101010101" pitchFamily="2" charset="-122"/>
                        </a:rPr>
                        <a:t>其他应作进项税额转出的情形</a:t>
                      </a:r>
                      <a:endParaRPr lang="en-US" altLang="en-US" sz="800" b="1">
                        <a:solidFill>
                          <a:srgbClr val="FF0000"/>
                        </a:solidFill>
                        <a:latin typeface="Times New Roman" panose="02020603050405020304" charset="0"/>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1">
                          <a:solidFill>
                            <a:srgbClr val="FF0000"/>
                          </a:solidFill>
                          <a:latin typeface="宋体" panose="02010600030101010101" pitchFamily="2" charset="-122"/>
                        </a:rPr>
                        <a:t>23b</a:t>
                      </a:r>
                      <a:endParaRPr lang="en-US" altLang="en-US" sz="800" b="1">
                        <a:solidFill>
                          <a:srgbClr val="FF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FF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2" name="图片 1"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7" presetClass="entr" presetSubtype="4" fill="hold" nodeType="clickEffect">
                                  <p:stCondLst>
                                    <p:cond delay="0"/>
                                  </p:stCondLst>
                                  <p:childTnLst>
                                    <p:set>
                                      <p:cBhvr>
                                        <p:cTn id="15" dur="2000" fill="hold">
                                          <p:stCondLst>
                                            <p:cond delay="0"/>
                                          </p:stCondLst>
                                        </p:cTn>
                                        <p:tgtEl>
                                          <p:spTgt spid="5"/>
                                        </p:tgtEl>
                                        <p:attrNameLst>
                                          <p:attrName>style.visibility</p:attrName>
                                        </p:attrNameLst>
                                      </p:cBhvr>
                                      <p:to>
                                        <p:strVal val="visible"/>
                                      </p:to>
                                    </p:set>
                                    <p:anim calcmode="lin" valueType="num">
                                      <p:cBhvr additive="base">
                                        <p:cTn id="16" dur="2000" fill="hold"/>
                                        <p:tgtEl>
                                          <p:spTgt spid="5"/>
                                        </p:tgtEl>
                                        <p:attrNameLst>
                                          <p:attrName>ppt_x</p:attrName>
                                        </p:attrNameLst>
                                      </p:cBhvr>
                                      <p:tavLst>
                                        <p:tav tm="0">
                                          <p:val>
                                            <p:strVal val="#ppt_x"/>
                                          </p:val>
                                        </p:tav>
                                        <p:tav tm="100000">
                                          <p:val>
                                            <p:strVal val="#ppt_x"/>
                                          </p:val>
                                        </p:tav>
                                      </p:tavLst>
                                    </p:anim>
                                    <p:anim calcmode="lin" valueType="num">
                                      <p:cBhvr additive="base">
                                        <p:cTn id="17"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475"/>
            <a:ext cx="353187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一般纳税人申报表变化</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1043940" y="843730"/>
            <a:ext cx="6824980" cy="3784600"/>
          </a:xfrm>
          <a:prstGeom prst="rect">
            <a:avLst/>
          </a:prstGeom>
          <a:noFill/>
          <a:ln w="12700" cmpd="sng">
            <a:solidFill>
              <a:schemeClr val="accent1">
                <a:shade val="50000"/>
              </a:schemeClr>
            </a:solidFill>
            <a:prstDash val="solid"/>
          </a:ln>
        </p:spPr>
        <p:txBody>
          <a:bodyPr wrap="square" rtlCol="0">
            <a:spAutoFit/>
          </a:bodyPr>
          <a:p>
            <a:pPr fontAlgn="auto">
              <a:lnSpc>
                <a:spcPct val="150000"/>
              </a:lnSpc>
            </a:pP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问：再次抵扣是否需要勾选？</a:t>
            </a:r>
            <a:endPar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ct val="150000"/>
              </a:lnSpc>
            </a:pP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rPr>
              <a:t>    纳税人在</a:t>
            </a:r>
            <a:r>
              <a:rPr lang="en-US" altLang="zh-CN" sz="1600" b="1" dirty="0" smtClean="0">
                <a:solidFill>
                  <a:srgbClr val="FF0000"/>
                </a:solidFill>
                <a:latin typeface="微软雅黑" panose="020B0503020204020204" pitchFamily="34" charset="-122"/>
                <a:ea typeface="微软雅黑" panose="020B0503020204020204" pitchFamily="34" charset="-122"/>
              </a:rPr>
              <a:t>2021年7月及之后税款所属期</a:t>
            </a: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rPr>
              <a:t>，作进项转出处理的异常凭证，在解除异常凭证后，纳税人</a:t>
            </a:r>
            <a:r>
              <a:rPr lang="en-US" altLang="zh-CN" sz="1600" b="1" dirty="0" smtClean="0">
                <a:solidFill>
                  <a:srgbClr val="FF0000"/>
                </a:solidFill>
                <a:latin typeface="微软雅黑" panose="020B0503020204020204" pitchFamily="34" charset="-122"/>
                <a:ea typeface="微软雅黑" panose="020B0503020204020204" pitchFamily="34" charset="-122"/>
              </a:rPr>
              <a:t>应先通过增值税发票综合服务平台对相关发票再次进行抵扣勾选</a:t>
            </a: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rPr>
              <a:t>，然后在</a:t>
            </a:r>
            <a:r>
              <a:rPr lang="en-US" altLang="zh-CN" sz="1600" b="1" dirty="0" smtClean="0">
                <a:solidFill>
                  <a:srgbClr val="FF0000"/>
                </a:solidFill>
                <a:latin typeface="微软雅黑" panose="020B0503020204020204" pitchFamily="34" charset="-122"/>
                <a:ea typeface="微软雅黑" panose="020B0503020204020204" pitchFamily="34" charset="-122"/>
              </a:rPr>
              <a:t>办理抵扣勾选税款所属期</a:t>
            </a: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rPr>
              <a:t>增值税及附加税费申报时，按照《增值税及附加税费申报表附列资料(二)》填写说明的要求，将允许继续抵扣的税额以负数形式计入《增值税及附加税费申报表附列资料(二)》第23a栏。在</a:t>
            </a:r>
            <a:r>
              <a:rPr lang="en-US" altLang="zh-CN" sz="1600" b="1" dirty="0" smtClean="0">
                <a:solidFill>
                  <a:srgbClr val="FF0000"/>
                </a:solidFill>
                <a:latin typeface="微软雅黑" panose="020B0503020204020204" pitchFamily="34" charset="-122"/>
                <a:ea typeface="微软雅黑" panose="020B0503020204020204" pitchFamily="34" charset="-122"/>
              </a:rPr>
              <a:t>2021年7月税款所属期之前</a:t>
            </a: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rPr>
              <a:t>已作进项转出处理的异常凭证，</a:t>
            </a:r>
            <a:r>
              <a:rPr lang="en-US" altLang="zh-CN" sz="1600" b="1" dirty="0" smtClean="0">
                <a:solidFill>
                  <a:srgbClr val="FF0000"/>
                </a:solidFill>
                <a:latin typeface="微软雅黑" panose="020B0503020204020204" pitchFamily="34" charset="-122"/>
                <a:ea typeface="微软雅黑" panose="020B0503020204020204" pitchFamily="34" charset="-122"/>
              </a:rPr>
              <a:t>不需要再次进行抵扣勾选</a:t>
            </a: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rPr>
              <a:t>，可以经税务机关核实后，</a:t>
            </a:r>
            <a:r>
              <a:rPr lang="en-US" altLang="zh-CN" sz="1600" b="1" dirty="0" smtClean="0">
                <a:solidFill>
                  <a:srgbClr val="FF0000"/>
                </a:solidFill>
                <a:latin typeface="微软雅黑" panose="020B0503020204020204" pitchFamily="34" charset="-122"/>
                <a:ea typeface="微软雅黑" panose="020B0503020204020204" pitchFamily="34" charset="-122"/>
              </a:rPr>
              <a:t>直接</a:t>
            </a: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rPr>
              <a:t>将允许继续抵扣的税额以负数形式计入《增值税及附加税费申报表附列资料(二)》第23a栏。</a:t>
            </a:r>
            <a:endPar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图片 1" descr="新logo图片"/>
          <p:cNvPicPr>
            <a:picLocks noChangeAspect="1"/>
          </p:cNvPicPr>
          <p:nvPr/>
        </p:nvPicPr>
        <p:blipFill>
          <a:blip r:embed="rId1"/>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2"/>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475"/>
            <a:ext cx="301625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小规模纳税人申报表变化</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7" name="C9F754DE-2CAD-44b6-B708-469DEB6407EB-14" descr="wpp"/>
          <p:cNvPicPr>
            <a:picLocks noChangeAspect="1"/>
          </p:cNvPicPr>
          <p:nvPr/>
        </p:nvPicPr>
        <p:blipFill>
          <a:blip r:embed="rId1"/>
          <a:stretch>
            <a:fillRect/>
          </a:stretch>
        </p:blipFill>
        <p:spPr>
          <a:xfrm>
            <a:off x="251460" y="1059630"/>
            <a:ext cx="8168640" cy="2743835"/>
          </a:xfrm>
          <a:prstGeom prst="rect">
            <a:avLst/>
          </a:prstGeom>
        </p:spPr>
      </p:pic>
      <p:pic>
        <p:nvPicPr>
          <p:cNvPr id="2" name="图片 1"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475"/>
            <a:ext cx="301625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小规模纳税人申报表变化</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aphicFrame>
        <p:nvGraphicFramePr>
          <p:cNvPr id="2" name="表格 1"/>
          <p:cNvGraphicFramePr/>
          <p:nvPr>
            <p:custDataLst>
              <p:tags r:id="rId1"/>
            </p:custDataLst>
          </p:nvPr>
        </p:nvGraphicFramePr>
        <p:xfrm>
          <a:off x="683895" y="843730"/>
          <a:ext cx="7193280" cy="3758565"/>
        </p:xfrm>
        <a:graphic>
          <a:graphicData uri="http://schemas.openxmlformats.org/drawingml/2006/table">
            <a:tbl>
              <a:tblPr firstRow="1" bandRow="1">
                <a:tableStyleId>{5C22544A-7EE6-4342-B048-85BDC9FD1C3A}</a:tableStyleId>
              </a:tblPr>
              <a:tblGrid>
                <a:gridCol w="855345"/>
                <a:gridCol w="473075"/>
                <a:gridCol w="661670"/>
                <a:gridCol w="604520"/>
                <a:gridCol w="589915"/>
                <a:gridCol w="635000"/>
                <a:gridCol w="779145"/>
                <a:gridCol w="726440"/>
                <a:gridCol w="619760"/>
                <a:gridCol w="612775"/>
                <a:gridCol w="635635"/>
              </a:tblGrid>
              <a:tr h="323850">
                <a:tc gridSpan="11">
                  <a:txBody>
                    <a:bodyPr/>
                    <a:p>
                      <a:pPr indent="0" algn="ctr">
                        <a:buNone/>
                      </a:pPr>
                      <a:r>
                        <a:rPr lang="zh-CN" sz="1000" b="1">
                          <a:solidFill>
                            <a:srgbClr val="000000"/>
                          </a:solidFill>
                          <a:latin typeface="Arial" panose="020B0604020202020204" pitchFamily="34" charset="0"/>
                          <a:ea typeface="宋体" panose="02010600030101010101" pitchFamily="2" charset="-122"/>
                        </a:rPr>
                        <a:t>增值税及附加税费申报表（小规模纳税人适用）附列资料（二）</a:t>
                      </a:r>
                      <a:endParaRPr lang="zh-CN" altLang="en-US" sz="1000" b="1">
                        <a:solidFill>
                          <a:srgbClr val="000000"/>
                        </a:solidFill>
                        <a:latin typeface="Arial" panose="020B0604020202020204" pitchFamily="34" charset="0"/>
                        <a:ea typeface="宋体" panose="02010600030101010101" pitchFamily="2" charset="-122"/>
                      </a:endParaRPr>
                    </a:p>
                  </a:txBody>
                  <a:tcPr marL="12699" marR="12699" marT="12699" vert="horz" anchor="ctr" anchorCtr="0">
                    <a:lnL>
                      <a:noFill/>
                    </a:lnL>
                    <a:lnR cap="flat">
                      <a:noFill/>
                    </a:lnR>
                    <a:lnT cap="flat">
                      <a:noFill/>
                    </a:lnT>
                    <a:lnB cap="flat">
                      <a:noFill/>
                    </a:lnB>
                    <a:lnTlToBr>
                      <a:noFill/>
                    </a:lnTlToBr>
                    <a:lnBlToTr>
                      <a:noFill/>
                    </a:lnBlToTr>
                    <a:noFill/>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R cap="flat">
                      <a:noFill/>
                    </a:lnR>
                    <a:lnT cap="flat">
                      <a:noFill/>
                    </a:lnT>
                    <a:lnB cap="flat">
                      <a:noFill/>
                    </a:lnB>
                  </a:tcPr>
                </a:tc>
              </a:tr>
              <a:tr h="246380">
                <a:tc gridSpan="11">
                  <a:txBody>
                    <a:bodyPr/>
                    <a:p>
                      <a:pPr indent="0" algn="ctr">
                        <a:buNone/>
                      </a:pPr>
                      <a:r>
                        <a:rPr lang="zh-CN" sz="1000" b="1">
                          <a:solidFill>
                            <a:srgbClr val="FF0000"/>
                          </a:solidFill>
                          <a:latin typeface="Arial" panose="020B0604020202020204" pitchFamily="34" charset="0"/>
                          <a:ea typeface="宋体" panose="02010600030101010101" pitchFamily="2" charset="-122"/>
                        </a:rPr>
                        <a:t>（附加税费情况表）</a:t>
                      </a:r>
                      <a:endParaRPr lang="zh-CN" altLang="en-US" sz="1000" b="1">
                        <a:solidFill>
                          <a:srgbClr val="FF0000"/>
                        </a:solidFill>
                        <a:latin typeface="Arial" panose="020B0604020202020204" pitchFamily="34" charset="0"/>
                        <a:ea typeface="宋体" panose="02010600030101010101" pitchFamily="2" charset="-122"/>
                      </a:endParaRPr>
                    </a:p>
                  </a:txBody>
                  <a:tcPr marL="12699" marR="12699" marT="12699" vert="horz" anchor="ctr" anchorCtr="0">
                    <a:lnL>
                      <a:noFill/>
                    </a:lnL>
                    <a:lnR cap="flat">
                      <a:noFill/>
                    </a:lnR>
                    <a:lnT cap="flat">
                      <a:noFill/>
                    </a:lnT>
                    <a:lnB cap="flat">
                      <a:noFill/>
                    </a:lnB>
                    <a:lnTlToBr>
                      <a:noFill/>
                    </a:lnTlToBr>
                    <a:lnBlToTr>
                      <a:noFill/>
                    </a:lnBlToTr>
                    <a:noFill/>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R cap="flat">
                      <a:noFill/>
                    </a:lnR>
                    <a:lnT cap="flat">
                      <a:noFill/>
                    </a:lnT>
                    <a:lnB cap="flat">
                      <a:noFill/>
                    </a:lnB>
                  </a:tcPr>
                </a:tc>
              </a:tr>
              <a:tr h="209550">
                <a:tc gridSpan="11">
                  <a:txBody>
                    <a:bodyPr/>
                    <a:p>
                      <a:pPr indent="0" algn="ctr">
                        <a:buNone/>
                      </a:pPr>
                      <a:r>
                        <a:rPr lang="zh-CN" sz="800" b="1">
                          <a:solidFill>
                            <a:srgbClr val="000000"/>
                          </a:solidFill>
                          <a:latin typeface="Arial" panose="020B0604020202020204" pitchFamily="34" charset="0"/>
                          <a:ea typeface="宋体" panose="02010600030101010101" pitchFamily="2" charset="-122"/>
                        </a:rPr>
                        <a:t>税（费）款所属时间：</a:t>
                      </a:r>
                      <a:r>
                        <a:rPr lang="en-US" sz="800" b="1">
                          <a:solidFill>
                            <a:srgbClr val="000000"/>
                          </a:solidFill>
                          <a:latin typeface="宋体" panose="02010600030101010101" pitchFamily="2" charset="-122"/>
                        </a:rPr>
                        <a:t>  </a:t>
                      </a:r>
                      <a:r>
                        <a:rPr lang="zh-CN" sz="800" b="1">
                          <a:solidFill>
                            <a:srgbClr val="000000"/>
                          </a:solidFill>
                          <a:latin typeface="Arial" panose="020B0604020202020204" pitchFamily="34" charset="0"/>
                          <a:ea typeface="宋体" panose="02010600030101010101" pitchFamily="2" charset="-122"/>
                        </a:rPr>
                        <a:t>年</a:t>
                      </a:r>
                      <a:r>
                        <a:rPr lang="en-US" sz="800" b="1">
                          <a:solidFill>
                            <a:srgbClr val="000000"/>
                          </a:solidFill>
                          <a:latin typeface="宋体" panose="02010600030101010101" pitchFamily="2" charset="-122"/>
                        </a:rPr>
                        <a:t>  </a:t>
                      </a:r>
                      <a:r>
                        <a:rPr lang="zh-CN" sz="800" b="1">
                          <a:solidFill>
                            <a:srgbClr val="000000"/>
                          </a:solidFill>
                          <a:latin typeface="Arial" panose="020B0604020202020204" pitchFamily="34" charset="0"/>
                          <a:ea typeface="宋体" panose="02010600030101010101" pitchFamily="2" charset="-122"/>
                        </a:rPr>
                        <a:t>月 日至</a:t>
                      </a:r>
                      <a:r>
                        <a:rPr lang="en-US" sz="800" b="1">
                          <a:solidFill>
                            <a:srgbClr val="000000"/>
                          </a:solidFill>
                          <a:latin typeface="宋体" panose="02010600030101010101" pitchFamily="2" charset="-122"/>
                        </a:rPr>
                        <a:t>  </a:t>
                      </a:r>
                      <a:r>
                        <a:rPr lang="zh-CN" sz="800" b="1">
                          <a:solidFill>
                            <a:srgbClr val="000000"/>
                          </a:solidFill>
                          <a:latin typeface="Arial" panose="020B0604020202020204" pitchFamily="34" charset="0"/>
                          <a:ea typeface="宋体" panose="02010600030101010101" pitchFamily="2" charset="-122"/>
                        </a:rPr>
                        <a:t>年 月 日</a:t>
                      </a:r>
                      <a:endParaRPr lang="en-US" altLang="en-US" sz="800" b="1">
                        <a:solidFill>
                          <a:srgbClr val="000000"/>
                        </a:solidFill>
                        <a:latin typeface="宋体" panose="02010600030101010101" pitchFamily="2" charset="-122"/>
                      </a:endParaRPr>
                    </a:p>
                  </a:txBody>
                  <a:tcPr marL="12699" marR="12699" marT="12699" vert="horz" anchor="ctr" anchorCtr="0">
                    <a:lnL>
                      <a:noFill/>
                    </a:lnL>
                    <a:lnR cap="flat">
                      <a:noFill/>
                    </a:lnR>
                    <a:lnT cap="flat">
                      <a:noFill/>
                    </a:lnT>
                    <a:lnB cap="flat">
                      <a:noFill/>
                    </a:lnB>
                    <a:lnTlToBr>
                      <a:noFill/>
                    </a:lnTlToBr>
                    <a:lnBlToTr>
                      <a:noFill/>
                    </a:lnBlToTr>
                    <a:noFill/>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R cap="flat">
                      <a:noFill/>
                    </a:lnR>
                    <a:lnT cap="flat">
                      <a:noFill/>
                    </a:lnT>
                    <a:lnB cap="flat">
                      <a:noFill/>
                    </a:lnB>
                  </a:tcPr>
                </a:tc>
              </a:tr>
              <a:tr h="351790">
                <a:tc>
                  <a:txBody>
                    <a:bodyPr/>
                    <a:p>
                      <a:pPr indent="0">
                        <a:buNone/>
                      </a:pPr>
                      <a:r>
                        <a:rPr lang="zh-CN" sz="800" b="1">
                          <a:solidFill>
                            <a:srgbClr val="000000"/>
                          </a:solidFill>
                          <a:latin typeface="Arial" panose="020B0604020202020204" pitchFamily="34" charset="0"/>
                          <a:ea typeface="宋体" panose="02010600030101010101" pitchFamily="2" charset="-122"/>
                        </a:rPr>
                        <a:t>纳税人名称：(公章)</a:t>
                      </a:r>
                      <a:endParaRPr lang="en-US" altLang="en-US" sz="800" b="1">
                        <a:solidFill>
                          <a:srgbClr val="000000"/>
                        </a:solidFill>
                        <a:latin typeface="宋体" panose="02010600030101010101" pitchFamily="2" charset="-122"/>
                      </a:endParaRPr>
                    </a:p>
                  </a:txBody>
                  <a:tcPr marL="12699" marR="12699" marT="12699" vert="horz" anchor="ctr" anchorCtr="0">
                    <a:lnL>
                      <a:noFill/>
                    </a:lnL>
                    <a:lnR>
                      <a:noFill/>
                    </a:lnR>
                    <a:lnT cap="flat">
                      <a:noFill/>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800" b="1">
                        <a:solidFill>
                          <a:srgbClr val="000000"/>
                        </a:solidFill>
                        <a:latin typeface="宋体" panose="02010600030101010101" pitchFamily="2" charset="-122"/>
                      </a:endParaRPr>
                    </a:p>
                  </a:txBody>
                  <a:tcPr marL="12699" marR="12699" marT="12699" vert="horz" anchor="ctr" anchorCtr="0">
                    <a:lnL>
                      <a:noFill/>
                    </a:lnL>
                    <a:lnR>
                      <a:noFill/>
                    </a:lnR>
                    <a:lnT cap="flat">
                      <a:noFill/>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800" b="1">
                        <a:solidFill>
                          <a:srgbClr val="000000"/>
                        </a:solidFill>
                        <a:latin typeface="宋体" panose="02010600030101010101" pitchFamily="2" charset="-122"/>
                      </a:endParaRPr>
                    </a:p>
                  </a:txBody>
                  <a:tcPr marL="12699" marR="12699" marT="12699" vert="horz" anchor="ctr" anchorCtr="0">
                    <a:lnL>
                      <a:noFill/>
                    </a:lnL>
                    <a:lnR>
                      <a:noFill/>
                    </a:lnR>
                    <a:lnT cap="flat">
                      <a:noFill/>
                    </a:lnT>
                    <a:lnB w="6350" cap="flat" cmpd="sng">
                      <a:solidFill>
                        <a:srgbClr val="000000"/>
                      </a:solidFill>
                      <a:prstDash val="solid"/>
                      <a:headEnd type="none" w="med" len="med"/>
                      <a:tailEnd type="none" w="med" len="med"/>
                    </a:lnB>
                    <a:lnTlToBr>
                      <a:noFill/>
                    </a:lnTlToBr>
                    <a:lnBlToTr>
                      <a:noFill/>
                    </a:lnBlToTr>
                    <a:noFill/>
                  </a:tcPr>
                </a:tc>
                <a:tc gridSpan="4">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a:noFill/>
                    </a:lnL>
                    <a:lnR>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a:noFill/>
                    </a:lnL>
                    <a:lnR>
                      <a:noFill/>
                    </a:lnR>
                    <a:lnT cap="flat">
                      <a:noFill/>
                    </a:lnT>
                    <a:lnB w="6350" cap="flat" cmpd="sng">
                      <a:solidFill>
                        <a:srgbClr val="000000"/>
                      </a:solidFill>
                      <a:prstDash val="solid"/>
                      <a:headEnd type="none" w="med" len="med"/>
                      <a:tailEnd type="none" w="med" len="med"/>
                    </a:lnB>
                    <a:lnTlToBr>
                      <a:noFill/>
                    </a:lnTlToBr>
                    <a:lnBlToTr>
                      <a:noFill/>
                    </a:lnBlToTr>
                    <a:noFill/>
                  </a:tcPr>
                </a:tc>
                <a:tc gridSpan="3">
                  <a:txBody>
                    <a:bodyPr/>
                    <a:p>
                      <a:pPr indent="0" algn="ctr">
                        <a:buNone/>
                      </a:pPr>
                      <a:r>
                        <a:rPr lang="zh-CN" sz="800" b="1">
                          <a:solidFill>
                            <a:srgbClr val="000000"/>
                          </a:solidFill>
                          <a:latin typeface="Arial" panose="020B0604020202020204" pitchFamily="34" charset="0"/>
                          <a:ea typeface="宋体" panose="02010600030101010101" pitchFamily="2" charset="-122"/>
                        </a:rPr>
                        <a:t>金额单位：元（列至角分）</a:t>
                      </a:r>
                      <a:endParaRPr lang="en-US" altLang="en-US" sz="800" b="1">
                        <a:solidFill>
                          <a:srgbClr val="000000"/>
                        </a:solidFill>
                        <a:latin typeface="宋体" panose="02010600030101010101" pitchFamily="2" charset="-122"/>
                      </a:endParaRPr>
                    </a:p>
                  </a:txBody>
                  <a:tcPr marL="12699" marR="12699" marT="12699" vert="horz" anchor="ctr" anchorCtr="0">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cPr>
                    <a:lnT cap="flat">
                      <a:noFill/>
                    </a:lnT>
                    <a:lnB w="6350" cap="flat" cmpd="sng">
                      <a:solidFill>
                        <a:srgbClr val="000000"/>
                      </a:solidFill>
                      <a:prstDash val="solid"/>
                      <a:headEnd type="none" w="med" len="med"/>
                      <a:tailEnd type="none" w="med" len="med"/>
                    </a:lnB>
                  </a:tcPr>
                </a:tc>
                <a:tc hMerge="1">
                  <a:tcPr>
                    <a:lnR cap="flat">
                      <a:noFill/>
                    </a:lnR>
                    <a:lnT cap="flat">
                      <a:noFill/>
                    </a:lnT>
                    <a:lnB w="6350" cap="flat" cmpd="sng">
                      <a:solidFill>
                        <a:srgbClr val="000000"/>
                      </a:solidFill>
                      <a:prstDash val="solid"/>
                      <a:headEnd type="none" w="med" len="med"/>
                      <a:tailEnd type="none" w="med" len="med"/>
                    </a:lnB>
                  </a:tcPr>
                </a:tc>
              </a:tr>
              <a:tr h="556260">
                <a:tc rowSpan="3">
                  <a:txBody>
                    <a:bodyPr/>
                    <a:p>
                      <a:pPr indent="0" algn="ctr">
                        <a:buNone/>
                      </a:pPr>
                      <a:r>
                        <a:rPr lang="zh-CN" sz="800" b="1">
                          <a:solidFill>
                            <a:srgbClr val="000000"/>
                          </a:solidFill>
                          <a:latin typeface="Arial" panose="020B0604020202020204" pitchFamily="34" charset="0"/>
                          <a:ea typeface="宋体" panose="02010600030101010101" pitchFamily="2" charset="-122"/>
                        </a:rPr>
                        <a:t>税（费）种</a:t>
                      </a: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p>
                      <a:pPr indent="0" algn="ctr">
                        <a:buNone/>
                      </a:pPr>
                      <a:r>
                        <a:rPr lang="zh-CN" sz="800" b="1">
                          <a:solidFill>
                            <a:srgbClr val="000000"/>
                          </a:solidFill>
                          <a:latin typeface="Arial" panose="020B0604020202020204" pitchFamily="34" charset="0"/>
                          <a:ea typeface="宋体" panose="02010600030101010101" pitchFamily="2" charset="-122"/>
                        </a:rPr>
                        <a:t>计税（费）依据</a:t>
                      </a: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rowSpan="2">
                  <a:txBody>
                    <a:bodyPr/>
                    <a:p>
                      <a:pPr indent="0" algn="ctr">
                        <a:buNone/>
                      </a:pPr>
                      <a:r>
                        <a:rPr lang="zh-CN" sz="800" b="1">
                          <a:solidFill>
                            <a:srgbClr val="000000"/>
                          </a:solidFill>
                          <a:latin typeface="Arial" panose="020B0604020202020204" pitchFamily="34" charset="0"/>
                          <a:ea typeface="宋体" panose="02010600030101010101" pitchFamily="2" charset="-122"/>
                        </a:rPr>
                        <a:t>税（费）率（征收率）（%）</a:t>
                      </a: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zh-CN" sz="800" b="1">
                          <a:solidFill>
                            <a:srgbClr val="000000"/>
                          </a:solidFill>
                          <a:latin typeface="Arial" panose="020B0604020202020204" pitchFamily="34" charset="0"/>
                          <a:ea typeface="宋体" panose="02010600030101010101" pitchFamily="2" charset="-122"/>
                        </a:rPr>
                        <a:t>本期应纳税（费）额</a:t>
                      </a: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p>
                      <a:pPr indent="0" algn="ctr">
                        <a:buNone/>
                      </a:pPr>
                      <a:r>
                        <a:rPr lang="zh-CN" sz="800" b="1">
                          <a:solidFill>
                            <a:srgbClr val="000000"/>
                          </a:solidFill>
                          <a:latin typeface="Arial" panose="020B0604020202020204" pitchFamily="34" charset="0"/>
                          <a:ea typeface="宋体" panose="02010600030101010101" pitchFamily="2" charset="-122"/>
                        </a:rPr>
                        <a:t>本期减免税（费）额</a:t>
                      </a: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800" b="1">
                          <a:solidFill>
                            <a:srgbClr val="000000"/>
                          </a:solidFill>
                          <a:latin typeface="Arial" panose="020B0604020202020204" pitchFamily="34" charset="0"/>
                          <a:ea typeface="宋体" panose="02010600030101010101" pitchFamily="2" charset="-122"/>
                        </a:rPr>
                        <a:t>增值税小规模纳税人“六税两费”减征政策</a:t>
                      </a: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rowSpan="2">
                  <a:txBody>
                    <a:bodyPr/>
                    <a:p>
                      <a:pPr indent="0" algn="ctr">
                        <a:buNone/>
                      </a:pPr>
                      <a:r>
                        <a:rPr lang="zh-CN" sz="800" b="1">
                          <a:solidFill>
                            <a:srgbClr val="000000"/>
                          </a:solidFill>
                          <a:latin typeface="Arial" panose="020B0604020202020204" pitchFamily="34" charset="0"/>
                          <a:ea typeface="宋体" panose="02010600030101010101" pitchFamily="2" charset="-122"/>
                        </a:rPr>
                        <a:t>本期已缴税（费）额</a:t>
                      </a: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zh-CN" sz="800" b="1">
                          <a:solidFill>
                            <a:srgbClr val="000000"/>
                          </a:solidFill>
                          <a:latin typeface="Arial" panose="020B0604020202020204" pitchFamily="34" charset="0"/>
                          <a:ea typeface="宋体" panose="02010600030101010101" pitchFamily="2" charset="-122"/>
                        </a:rPr>
                        <a:t>本期应补（退）税（费）额</a:t>
                      </a: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9339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zh-CN" sz="800" b="1">
                          <a:solidFill>
                            <a:srgbClr val="000000"/>
                          </a:solidFill>
                          <a:latin typeface="Arial" panose="020B0604020202020204" pitchFamily="34" charset="0"/>
                          <a:ea typeface="宋体" panose="02010600030101010101" pitchFamily="2" charset="-122"/>
                        </a:rPr>
                        <a:t>增值税税额</a:t>
                      </a: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800" b="1">
                          <a:solidFill>
                            <a:srgbClr val="FF0000"/>
                          </a:solidFill>
                          <a:latin typeface="Arial" panose="020B0604020202020204" pitchFamily="34" charset="0"/>
                          <a:ea typeface="宋体" panose="02010600030101010101" pitchFamily="2" charset="-122"/>
                        </a:rPr>
                        <a:t>增值税限额减免金额</a:t>
                      </a:r>
                      <a:endParaRPr lang="en-US" altLang="en-US" sz="800" b="1">
                        <a:solidFill>
                          <a:srgbClr val="FF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zh-CN" sz="800" b="1">
                          <a:solidFill>
                            <a:srgbClr val="000000"/>
                          </a:solidFill>
                          <a:latin typeface="Arial" panose="020B0604020202020204" pitchFamily="34" charset="0"/>
                          <a:ea typeface="宋体" panose="02010600030101010101" pitchFamily="2" charset="-122"/>
                        </a:rPr>
                        <a:t>减免性质代码</a:t>
                      </a: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800" b="1">
                          <a:solidFill>
                            <a:srgbClr val="000000"/>
                          </a:solidFill>
                          <a:latin typeface="Arial" panose="020B0604020202020204" pitchFamily="34" charset="0"/>
                          <a:ea typeface="宋体" panose="02010600030101010101" pitchFamily="2" charset="-122"/>
                        </a:rPr>
                        <a:t>减免税（费）额</a:t>
                      </a: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800" b="1">
                          <a:solidFill>
                            <a:srgbClr val="000000"/>
                          </a:solidFill>
                          <a:latin typeface="Arial" panose="020B0604020202020204" pitchFamily="34" charset="0"/>
                          <a:ea typeface="宋体" panose="02010600030101010101" pitchFamily="2" charset="-122"/>
                        </a:rPr>
                        <a:t>减征比例（%）</a:t>
                      </a: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800" b="1">
                          <a:solidFill>
                            <a:srgbClr val="000000"/>
                          </a:solidFill>
                          <a:latin typeface="Arial" panose="020B0604020202020204" pitchFamily="34" charset="0"/>
                          <a:ea typeface="宋体" panose="02010600030101010101" pitchFamily="2" charset="-122"/>
                        </a:rPr>
                        <a:t>减征额</a:t>
                      </a: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r h="35179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en-US" sz="800" b="1">
                          <a:solidFill>
                            <a:srgbClr val="000000"/>
                          </a:solidFill>
                          <a:latin typeface="宋体" panose="02010600030101010101" pitchFamily="2" charset="-122"/>
                        </a:rPr>
                        <a:t>1</a:t>
                      </a: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1">
                          <a:solidFill>
                            <a:srgbClr val="000000"/>
                          </a:solidFill>
                          <a:latin typeface="宋体" panose="02010600030101010101" pitchFamily="2" charset="-122"/>
                        </a:rPr>
                        <a:t>2</a:t>
                      </a: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1">
                          <a:solidFill>
                            <a:srgbClr val="000000"/>
                          </a:solidFill>
                          <a:latin typeface="宋体" panose="02010600030101010101" pitchFamily="2" charset="-122"/>
                        </a:rPr>
                        <a:t>3=1×2</a:t>
                      </a: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1">
                          <a:solidFill>
                            <a:srgbClr val="000000"/>
                          </a:solidFill>
                          <a:latin typeface="宋体" panose="02010600030101010101" pitchFamily="2" charset="-122"/>
                        </a:rPr>
                        <a:t>4</a:t>
                      </a: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1">
                          <a:solidFill>
                            <a:srgbClr val="000000"/>
                          </a:solidFill>
                          <a:latin typeface="宋体" panose="02010600030101010101" pitchFamily="2" charset="-122"/>
                        </a:rPr>
                        <a:t>5</a:t>
                      </a: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1">
                          <a:solidFill>
                            <a:srgbClr val="000000"/>
                          </a:solidFill>
                          <a:latin typeface="宋体" panose="02010600030101010101" pitchFamily="2" charset="-122"/>
                        </a:rPr>
                        <a:t>6</a:t>
                      </a: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800" b="1">
                          <a:solidFill>
                            <a:srgbClr val="000000"/>
                          </a:solidFill>
                          <a:latin typeface="Arial" panose="020B0604020202020204" pitchFamily="34" charset="0"/>
                          <a:ea typeface="宋体" panose="02010600030101010101" pitchFamily="2" charset="-122"/>
                        </a:rPr>
                        <a:t>7=（3-5）×6</a:t>
                      </a: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1">
                          <a:solidFill>
                            <a:srgbClr val="000000"/>
                          </a:solidFill>
                          <a:latin typeface="宋体" panose="02010600030101010101" pitchFamily="2" charset="-122"/>
                        </a:rPr>
                        <a:t>8</a:t>
                      </a: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1">
                          <a:solidFill>
                            <a:srgbClr val="000000"/>
                          </a:solidFill>
                          <a:latin typeface="宋体" panose="02010600030101010101" pitchFamily="2" charset="-122"/>
                        </a:rPr>
                        <a:t>9=3-5-7-8</a:t>
                      </a: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51790">
                <a:tc>
                  <a:txBody>
                    <a:bodyPr/>
                    <a:p>
                      <a:pPr indent="0" algn="ctr">
                        <a:buNone/>
                      </a:pPr>
                      <a:r>
                        <a:rPr lang="zh-CN" sz="800" b="1">
                          <a:solidFill>
                            <a:srgbClr val="000000"/>
                          </a:solidFill>
                          <a:latin typeface="Arial" panose="020B0604020202020204" pitchFamily="34" charset="0"/>
                          <a:ea typeface="宋体" panose="02010600030101010101" pitchFamily="2" charset="-122"/>
                        </a:rPr>
                        <a:t>城市维护建设税</a:t>
                      </a: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90830">
                <a:tc>
                  <a:txBody>
                    <a:bodyPr/>
                    <a:p>
                      <a:pPr indent="0" algn="ctr">
                        <a:buNone/>
                      </a:pPr>
                      <a:r>
                        <a:rPr lang="zh-CN" sz="800" b="1">
                          <a:solidFill>
                            <a:srgbClr val="000000"/>
                          </a:solidFill>
                          <a:latin typeface="Arial" panose="020B0604020202020204" pitchFamily="34" charset="0"/>
                          <a:ea typeface="宋体" panose="02010600030101010101" pitchFamily="2" charset="-122"/>
                        </a:rPr>
                        <a:t>教育费附加</a:t>
                      </a: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91465">
                <a:tc>
                  <a:txBody>
                    <a:bodyPr/>
                    <a:p>
                      <a:pPr indent="0" algn="ctr">
                        <a:buNone/>
                      </a:pPr>
                      <a:r>
                        <a:rPr lang="zh-CN" sz="800" b="1">
                          <a:solidFill>
                            <a:srgbClr val="000000"/>
                          </a:solidFill>
                          <a:latin typeface="Arial" panose="020B0604020202020204" pitchFamily="34" charset="0"/>
                          <a:ea typeface="宋体" panose="02010600030101010101" pitchFamily="2" charset="-122"/>
                        </a:rPr>
                        <a:t>地方教育附加</a:t>
                      </a: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91465">
                <a:tc>
                  <a:txBody>
                    <a:bodyPr/>
                    <a:p>
                      <a:pPr indent="0" algn="ctr">
                        <a:buNone/>
                      </a:pPr>
                      <a:r>
                        <a:rPr lang="zh-CN" sz="800" b="1">
                          <a:solidFill>
                            <a:srgbClr val="000000"/>
                          </a:solidFill>
                          <a:latin typeface="Arial" panose="020B0604020202020204" pitchFamily="34" charset="0"/>
                          <a:ea typeface="宋体" panose="02010600030101010101" pitchFamily="2" charset="-122"/>
                        </a:rPr>
                        <a:t>合计</a:t>
                      </a: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1">
                          <a:solidFill>
                            <a:srgbClr val="000000"/>
                          </a:solidFill>
                          <a:latin typeface="宋体" panose="02010600030101010101" pitchFamily="2" charset="-122"/>
                        </a:rPr>
                        <a:t>——</a:t>
                      </a: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1">
                          <a:solidFill>
                            <a:srgbClr val="000000"/>
                          </a:solidFill>
                          <a:latin typeface="宋体" panose="02010600030101010101" pitchFamily="2" charset="-122"/>
                        </a:rPr>
                        <a:t>——</a:t>
                      </a: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1">
                          <a:solidFill>
                            <a:srgbClr val="000000"/>
                          </a:solidFill>
                          <a:latin typeface="宋体" panose="02010600030101010101" pitchFamily="2" charset="-122"/>
                        </a:rPr>
                        <a:t>——</a:t>
                      </a: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1">
                          <a:solidFill>
                            <a:srgbClr val="000000"/>
                          </a:solidFill>
                          <a:latin typeface="宋体" panose="02010600030101010101" pitchFamily="2" charset="-122"/>
                        </a:rPr>
                        <a:t>——</a:t>
                      </a: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4" name="图片 3"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475"/>
            <a:ext cx="301625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小规模纳税人申报表变化</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nvPicPr>
        <p:blipFill>
          <a:blip r:embed="rId1"/>
          <a:stretch>
            <a:fillRect/>
          </a:stretch>
        </p:blipFill>
        <p:spPr>
          <a:xfrm>
            <a:off x="971550" y="771975"/>
            <a:ext cx="6898640" cy="3512185"/>
          </a:xfrm>
          <a:prstGeom prst="rect">
            <a:avLst/>
          </a:prstGeom>
        </p:spPr>
      </p:pic>
      <p:sp>
        <p:nvSpPr>
          <p:cNvPr id="4" name="文本框 3"/>
          <p:cNvSpPr txBox="1"/>
          <p:nvPr/>
        </p:nvSpPr>
        <p:spPr>
          <a:xfrm>
            <a:off x="971550" y="4284160"/>
            <a:ext cx="6898640" cy="737235"/>
          </a:xfrm>
          <a:prstGeom prst="rect">
            <a:avLst/>
          </a:prstGeom>
          <a:noFill/>
        </p:spPr>
        <p:txBody>
          <a:bodyPr wrap="square" rtlCol="0">
            <a:spAutoFit/>
          </a:bodyPr>
          <a:p>
            <a:pPr algn="l" fontAlgn="auto">
              <a:lnSpc>
                <a:spcPct val="150000"/>
              </a:lnSpc>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《增值税及附加税费申报表(小规模纳税人适用)》及其附列资料涉及到的增值税纳税</a:t>
            </a:r>
            <a:r>
              <a:rPr lang="zh-CN" altLang="en-US" sz="1400" b="1" dirty="0" smtClean="0">
                <a:solidFill>
                  <a:srgbClr val="FF0000"/>
                </a:solidFill>
                <a:latin typeface="微软雅黑" panose="020B0503020204020204" pitchFamily="34" charset="-122"/>
                <a:ea typeface="微软雅黑" panose="020B0503020204020204" pitchFamily="34" charset="-122"/>
              </a:rPr>
              <a:t>申报内容和口径没有变化</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5" name="图片 4"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475"/>
            <a:ext cx="301625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预缴税款申报表变化</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5" name="C9F754DE-2CAD-44b6-B708-469DEB6407EB-10" descr="wpp"/>
          <p:cNvPicPr>
            <a:picLocks noChangeAspect="1"/>
          </p:cNvPicPr>
          <p:nvPr/>
        </p:nvPicPr>
        <p:blipFill>
          <a:blip r:embed="rId1"/>
          <a:stretch>
            <a:fillRect/>
          </a:stretch>
        </p:blipFill>
        <p:spPr>
          <a:xfrm>
            <a:off x="107315" y="1347920"/>
            <a:ext cx="8305800" cy="2200275"/>
          </a:xfrm>
          <a:prstGeom prst="rect">
            <a:avLst/>
          </a:prstGeom>
        </p:spPr>
      </p:pic>
      <p:pic>
        <p:nvPicPr>
          <p:cNvPr id="2" name="图片 1"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475"/>
            <a:ext cx="301625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预缴税款申报表变化</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aphicFrame>
        <p:nvGraphicFramePr>
          <p:cNvPr id="3" name="表格 2"/>
          <p:cNvGraphicFramePr/>
          <p:nvPr>
            <p:custDataLst>
              <p:tags r:id="rId1"/>
            </p:custDataLst>
          </p:nvPr>
        </p:nvGraphicFramePr>
        <p:xfrm>
          <a:off x="1259840" y="915485"/>
          <a:ext cx="6681470" cy="3565525"/>
        </p:xfrm>
        <a:graphic>
          <a:graphicData uri="http://schemas.openxmlformats.org/drawingml/2006/table">
            <a:tbl>
              <a:tblPr firstRow="1" bandRow="1">
                <a:tableStyleId>{5C22544A-7EE6-4342-B048-85BDC9FD1C3A}</a:tableStyleId>
              </a:tblPr>
              <a:tblGrid>
                <a:gridCol w="744855"/>
                <a:gridCol w="744220"/>
                <a:gridCol w="551815"/>
                <a:gridCol w="544830"/>
                <a:gridCol w="493395"/>
                <a:gridCol w="580390"/>
                <a:gridCol w="1059815"/>
                <a:gridCol w="1059815"/>
                <a:gridCol w="902335"/>
              </a:tblGrid>
              <a:tr h="226060">
                <a:tc gridSpan="9">
                  <a:txBody>
                    <a:bodyPr/>
                    <a:p>
                      <a:pPr indent="0" algn="ctr">
                        <a:buNone/>
                      </a:pPr>
                      <a:r>
                        <a:rPr lang="zh-CN" sz="1100" b="1">
                          <a:solidFill>
                            <a:srgbClr val="FF0000"/>
                          </a:solidFill>
                          <a:latin typeface="Arial" panose="020B0604020202020204" pitchFamily="34" charset="0"/>
                          <a:ea typeface="宋体" panose="02010600030101010101" pitchFamily="2" charset="-122"/>
                        </a:rPr>
                        <a:t>增值税及附加税费预缴表附列资料</a:t>
                      </a:r>
                      <a:endParaRPr lang="en-US" altLang="en-US" sz="1100" b="1">
                        <a:solidFill>
                          <a:srgbClr val="FF0000"/>
                        </a:solidFill>
                        <a:latin typeface="宋体" panose="02010600030101010101" pitchFamily="2" charset="-122"/>
                      </a:endParaRPr>
                    </a:p>
                  </a:txBody>
                  <a:tcPr marL="12699" marR="12699" marT="12699" vert="horz" anchor="ctr" anchorCtr="0">
                    <a:lnL>
                      <a:noFill/>
                    </a:lnL>
                    <a:lnR cap="flat">
                      <a:noFill/>
                    </a:lnR>
                    <a:lnT cap="flat">
                      <a:noFill/>
                    </a:lnT>
                    <a:lnB cap="flat">
                      <a:noFill/>
                    </a:lnB>
                    <a:lnTlToBr>
                      <a:noFill/>
                    </a:lnTlToBr>
                    <a:lnBlToTr>
                      <a:noFill/>
                    </a:lnBlToTr>
                    <a:noFill/>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R cap="flat">
                      <a:noFill/>
                    </a:lnR>
                    <a:lnT cap="flat">
                      <a:noFill/>
                    </a:lnT>
                    <a:lnB cap="flat">
                      <a:noFill/>
                    </a:lnB>
                  </a:tcPr>
                </a:tc>
              </a:tr>
              <a:tr h="180340">
                <a:tc gridSpan="9">
                  <a:txBody>
                    <a:bodyPr/>
                    <a:p>
                      <a:pPr indent="0" algn="ctr">
                        <a:buNone/>
                      </a:pPr>
                      <a:r>
                        <a:rPr lang="zh-CN" sz="800" b="1">
                          <a:solidFill>
                            <a:srgbClr val="FF0000"/>
                          </a:solidFill>
                          <a:latin typeface="Arial" panose="020B0604020202020204" pitchFamily="34" charset="0"/>
                          <a:ea typeface="宋体" panose="02010600030101010101" pitchFamily="2" charset="-122"/>
                        </a:rPr>
                        <a:t>（附加税费情况表）</a:t>
                      </a:r>
                      <a:endParaRPr lang="en-US" altLang="en-US" sz="800" b="1">
                        <a:solidFill>
                          <a:srgbClr val="FF0000"/>
                        </a:solidFill>
                        <a:latin typeface="宋体" panose="02010600030101010101" pitchFamily="2" charset="-122"/>
                      </a:endParaRPr>
                    </a:p>
                  </a:txBody>
                  <a:tcPr marL="12699" marR="12699" marT="12699" vert="horz" anchor="ctr" anchorCtr="0">
                    <a:lnL>
                      <a:noFill/>
                    </a:lnL>
                    <a:lnR cap="flat">
                      <a:noFill/>
                    </a:lnR>
                    <a:lnT cap="flat">
                      <a:noFill/>
                    </a:lnT>
                    <a:lnB cap="flat">
                      <a:noFill/>
                    </a:lnB>
                    <a:lnTlToBr>
                      <a:noFill/>
                    </a:lnTlToBr>
                    <a:lnBlToTr>
                      <a:noFill/>
                    </a:lnBlToTr>
                    <a:noFill/>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R cap="flat">
                      <a:noFill/>
                    </a:lnR>
                    <a:lnT cap="flat">
                      <a:noFill/>
                    </a:lnT>
                    <a:lnB cap="flat">
                      <a:noFill/>
                    </a:lnB>
                  </a:tcPr>
                </a:tc>
              </a:tr>
              <a:tr h="211455">
                <a:tc gridSpan="9">
                  <a:txBody>
                    <a:bodyPr/>
                    <a:p>
                      <a:pPr indent="0" algn="ctr">
                        <a:buNone/>
                      </a:pPr>
                      <a:r>
                        <a:rPr lang="zh-CN" sz="1000" b="1">
                          <a:solidFill>
                            <a:srgbClr val="000000"/>
                          </a:solidFill>
                          <a:latin typeface="Arial" panose="020B0604020202020204" pitchFamily="34" charset="0"/>
                          <a:ea typeface="宋体" panose="02010600030101010101" pitchFamily="2" charset="-122"/>
                        </a:rPr>
                        <a:t>税（费）款所属时间：</a:t>
                      </a:r>
                      <a:r>
                        <a:rPr lang="en-US" sz="1000" b="1">
                          <a:solidFill>
                            <a:srgbClr val="000000"/>
                          </a:solidFill>
                          <a:latin typeface="宋体" panose="02010600030101010101" pitchFamily="2" charset="-122"/>
                        </a:rPr>
                        <a:t>  </a:t>
                      </a:r>
                      <a:r>
                        <a:rPr lang="zh-CN" sz="1000" b="1">
                          <a:solidFill>
                            <a:srgbClr val="000000"/>
                          </a:solidFill>
                          <a:latin typeface="Arial" panose="020B0604020202020204" pitchFamily="34" charset="0"/>
                          <a:ea typeface="宋体" panose="02010600030101010101" pitchFamily="2" charset="-122"/>
                        </a:rPr>
                        <a:t>年</a:t>
                      </a:r>
                      <a:r>
                        <a:rPr lang="en-US" sz="1000" b="1">
                          <a:solidFill>
                            <a:srgbClr val="000000"/>
                          </a:solidFill>
                          <a:latin typeface="宋体" panose="02010600030101010101" pitchFamily="2" charset="-122"/>
                        </a:rPr>
                        <a:t>  </a:t>
                      </a:r>
                      <a:r>
                        <a:rPr lang="zh-CN" sz="1000" b="1">
                          <a:solidFill>
                            <a:srgbClr val="000000"/>
                          </a:solidFill>
                          <a:latin typeface="Arial" panose="020B0604020202020204" pitchFamily="34" charset="0"/>
                          <a:ea typeface="宋体" panose="02010600030101010101" pitchFamily="2" charset="-122"/>
                        </a:rPr>
                        <a:t>月 日至</a:t>
                      </a:r>
                      <a:r>
                        <a:rPr lang="en-US" sz="1000" b="1">
                          <a:solidFill>
                            <a:srgbClr val="000000"/>
                          </a:solidFill>
                          <a:latin typeface="宋体" panose="02010600030101010101" pitchFamily="2" charset="-122"/>
                        </a:rPr>
                        <a:t>  </a:t>
                      </a:r>
                      <a:r>
                        <a:rPr lang="zh-CN" sz="1000" b="1">
                          <a:solidFill>
                            <a:srgbClr val="000000"/>
                          </a:solidFill>
                          <a:latin typeface="Arial" panose="020B0604020202020204" pitchFamily="34" charset="0"/>
                          <a:ea typeface="宋体" panose="02010600030101010101" pitchFamily="2" charset="-122"/>
                        </a:rPr>
                        <a:t>年 月 日</a:t>
                      </a:r>
                      <a:endParaRPr lang="en-US" altLang="en-US" sz="1000" b="1">
                        <a:solidFill>
                          <a:srgbClr val="000000"/>
                        </a:solidFill>
                        <a:latin typeface="宋体" panose="02010600030101010101" pitchFamily="2" charset="-122"/>
                      </a:endParaRPr>
                    </a:p>
                  </a:txBody>
                  <a:tcPr marL="12699" marR="12699" marT="12699" vert="horz" anchor="ctr" anchorCtr="0">
                    <a:lnL>
                      <a:noFill/>
                    </a:lnL>
                    <a:lnR cap="flat">
                      <a:noFill/>
                    </a:lnR>
                    <a:lnT cap="flat">
                      <a:noFill/>
                    </a:lnT>
                    <a:lnB cap="flat">
                      <a:noFill/>
                    </a:lnB>
                    <a:lnTlToBr>
                      <a:noFill/>
                    </a:lnTlToBr>
                    <a:lnBlToTr>
                      <a:noFill/>
                    </a:lnBlToTr>
                    <a:noFill/>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R cap="flat">
                      <a:noFill/>
                    </a:lnR>
                    <a:lnT cap="flat">
                      <a:noFill/>
                    </a:lnT>
                    <a:lnB cap="flat">
                      <a:noFill/>
                    </a:lnB>
                  </a:tcPr>
                </a:tc>
              </a:tr>
              <a:tr h="477520">
                <a:tc gridSpan="2">
                  <a:txBody>
                    <a:bodyPr/>
                    <a:p>
                      <a:pPr indent="0">
                        <a:buNone/>
                      </a:pPr>
                      <a:r>
                        <a:rPr lang="zh-CN" sz="1000" b="1">
                          <a:solidFill>
                            <a:srgbClr val="000000"/>
                          </a:solidFill>
                          <a:latin typeface="Arial" panose="020B0604020202020204" pitchFamily="34" charset="0"/>
                          <a:ea typeface="宋体" panose="02010600030101010101" pitchFamily="2" charset="-122"/>
                        </a:rPr>
                        <a:t>纳税人名称：(公章)</a:t>
                      </a:r>
                      <a:endParaRPr lang="en-US" altLang="en-US" sz="1000" b="1">
                        <a:solidFill>
                          <a:srgbClr val="000000"/>
                        </a:solidFill>
                        <a:latin typeface="宋体" panose="02010600030101010101" pitchFamily="2" charset="-122"/>
                      </a:endParaRPr>
                    </a:p>
                  </a:txBody>
                  <a:tcPr marL="12699" marR="12699" marT="12699" vert="horz" anchor="ctr" anchorCtr="0">
                    <a:lnL>
                      <a:noFill/>
                    </a:lnL>
                    <a:lnR>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cPr>
                    <a:lnT cap="flat">
                      <a:noFill/>
                    </a:lnT>
                    <a:lnB w="6350" cap="flat" cmpd="sng">
                      <a:solidFill>
                        <a:srgbClr val="000000"/>
                      </a:solidFill>
                      <a:prstDash val="solid"/>
                      <a:headEnd type="none" w="med" len="med"/>
                      <a:tailEnd type="none" w="med" len="med"/>
                    </a:lnB>
                  </a:tcPr>
                </a:tc>
                <a:tc gridSpan="4">
                  <a:txBody>
                    <a:bodyPr/>
                    <a:p>
                      <a:pPr indent="0" algn="ctr">
                        <a:buNone/>
                      </a:pPr>
                      <a:endParaRPr lang="en-US" altLang="en-US" sz="1000" b="1">
                        <a:solidFill>
                          <a:srgbClr val="000000"/>
                        </a:solidFill>
                        <a:latin typeface="宋体" panose="02010600030101010101" pitchFamily="2" charset="-122"/>
                      </a:endParaRPr>
                    </a:p>
                  </a:txBody>
                  <a:tcPr marL="12699" marR="12699" marT="12699" vert="horz" anchor="ctr" anchorCtr="0">
                    <a:lnL>
                      <a:noFill/>
                    </a:lnL>
                    <a:lnR>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a:txBody>
                    <a:bodyPr/>
                    <a:p>
                      <a:pPr indent="0" algn="ctr">
                        <a:buNone/>
                      </a:pPr>
                      <a:endParaRPr lang="en-US" altLang="en-US" sz="1000" b="1">
                        <a:solidFill>
                          <a:srgbClr val="000000"/>
                        </a:solidFill>
                        <a:latin typeface="宋体" panose="02010600030101010101" pitchFamily="2" charset="-122"/>
                      </a:endParaRPr>
                    </a:p>
                  </a:txBody>
                  <a:tcPr marL="12699" marR="12699" marT="12699" vert="horz" anchor="ctr" anchorCtr="0">
                    <a:lnL>
                      <a:noFill/>
                    </a:lnL>
                    <a:lnR>
                      <a:noFill/>
                    </a:lnR>
                    <a:lnT cap="flat">
                      <a:noFill/>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1">
                        <a:solidFill>
                          <a:srgbClr val="000000"/>
                        </a:solidFill>
                        <a:latin typeface="宋体" panose="02010600030101010101" pitchFamily="2" charset="-122"/>
                      </a:endParaRPr>
                    </a:p>
                  </a:txBody>
                  <a:tcPr marL="12699" marR="12699" marT="12699" vert="horz" anchor="ctr" anchorCtr="0">
                    <a:lnL>
                      <a:noFill/>
                    </a:lnL>
                    <a:lnR>
                      <a:noFill/>
                    </a:lnR>
                    <a:lnT cap="flat">
                      <a:noFill/>
                    </a:lnT>
                    <a:lnB w="635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zh-CN" sz="1000" b="1">
                          <a:solidFill>
                            <a:srgbClr val="000000"/>
                          </a:solidFill>
                          <a:latin typeface="Arial" panose="020B0604020202020204" pitchFamily="34" charset="0"/>
                          <a:ea typeface="宋体" panose="02010600030101010101" pitchFamily="2" charset="-122"/>
                        </a:rPr>
                        <a:t>金额单位：元（列至角分）</a:t>
                      </a:r>
                      <a:endParaRPr lang="en-US" altLang="en-US" sz="1000" b="1">
                        <a:solidFill>
                          <a:srgbClr val="000000"/>
                        </a:solidFill>
                        <a:latin typeface="宋体" panose="02010600030101010101" pitchFamily="2" charset="-122"/>
                      </a:endParaRPr>
                    </a:p>
                  </a:txBody>
                  <a:tcPr marL="12699" marR="12699" marT="12699" vert="horz" anchor="ctr" anchorCtr="0">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r>
              <a:tr h="364490">
                <a:tc rowSpan="4">
                  <a:txBody>
                    <a:bodyPr/>
                    <a:p>
                      <a:pPr indent="0" algn="ctr">
                        <a:buNone/>
                      </a:pPr>
                      <a:r>
                        <a:rPr lang="zh-CN" sz="1000" b="1">
                          <a:solidFill>
                            <a:srgbClr val="000000"/>
                          </a:solidFill>
                          <a:latin typeface="Arial" panose="020B0604020202020204" pitchFamily="34" charset="0"/>
                          <a:ea typeface="宋体" panose="02010600030101010101" pitchFamily="2" charset="-122"/>
                        </a:rPr>
                        <a:t>税（费）种</a:t>
                      </a: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1">
                          <a:solidFill>
                            <a:srgbClr val="000000"/>
                          </a:solidFill>
                          <a:latin typeface="Arial" panose="020B0604020202020204" pitchFamily="34" charset="0"/>
                          <a:ea typeface="宋体" panose="02010600030101010101" pitchFamily="2" charset="-122"/>
                        </a:rPr>
                        <a:t>计税（费）依据</a:t>
                      </a: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p>
                      <a:pPr indent="0" algn="ctr">
                        <a:buNone/>
                      </a:pPr>
                      <a:r>
                        <a:rPr lang="zh-CN" sz="1000" b="1">
                          <a:solidFill>
                            <a:srgbClr val="000000"/>
                          </a:solidFill>
                          <a:latin typeface="Arial" panose="020B0604020202020204" pitchFamily="34" charset="0"/>
                          <a:ea typeface="宋体" panose="02010600030101010101" pitchFamily="2" charset="-122"/>
                        </a:rPr>
                        <a:t>税（费）率（%）</a:t>
                      </a: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p>
                      <a:pPr indent="0" algn="ctr">
                        <a:buNone/>
                      </a:pPr>
                      <a:r>
                        <a:rPr lang="zh-CN" sz="1000" b="1">
                          <a:solidFill>
                            <a:srgbClr val="000000"/>
                          </a:solidFill>
                          <a:latin typeface="Arial" panose="020B0604020202020204" pitchFamily="34" charset="0"/>
                          <a:ea typeface="宋体" panose="02010600030101010101" pitchFamily="2" charset="-122"/>
                        </a:rPr>
                        <a:t>本期应纳税（费）额</a:t>
                      </a: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p>
                      <a:pPr indent="0" algn="ctr">
                        <a:buNone/>
                      </a:pPr>
                      <a:r>
                        <a:rPr lang="zh-CN" sz="1000" b="1">
                          <a:solidFill>
                            <a:srgbClr val="000000"/>
                          </a:solidFill>
                          <a:latin typeface="Arial" panose="020B0604020202020204" pitchFamily="34" charset="0"/>
                          <a:ea typeface="宋体" panose="02010600030101010101" pitchFamily="2" charset="-122"/>
                        </a:rPr>
                        <a:t>本期减免税（费）额</a:t>
                      </a: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000" b="1">
                          <a:solidFill>
                            <a:srgbClr val="000000"/>
                          </a:solidFill>
                          <a:latin typeface="Arial" panose="020B0604020202020204" pitchFamily="34" charset="0"/>
                          <a:ea typeface="宋体" panose="02010600030101010101" pitchFamily="2" charset="-122"/>
                        </a:rPr>
                        <a:t>增值税小规模纳税人“六税两费”减征政策</a:t>
                      </a: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rowSpan="3">
                  <a:txBody>
                    <a:bodyPr/>
                    <a:p>
                      <a:pPr indent="0" algn="ctr">
                        <a:buNone/>
                      </a:pPr>
                      <a:r>
                        <a:rPr lang="zh-CN" sz="1000" b="1">
                          <a:solidFill>
                            <a:srgbClr val="000000"/>
                          </a:solidFill>
                          <a:latin typeface="Arial" panose="020B0604020202020204" pitchFamily="34" charset="0"/>
                          <a:ea typeface="宋体" panose="02010600030101010101" pitchFamily="2" charset="-122"/>
                        </a:rPr>
                        <a:t>本期实际预缴税（费）额</a:t>
                      </a: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145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rowSpan="2">
                  <a:txBody>
                    <a:bodyPr/>
                    <a:p>
                      <a:pPr indent="0" algn="ctr">
                        <a:buNone/>
                      </a:pPr>
                      <a:r>
                        <a:rPr lang="zh-CN" sz="1000" b="1">
                          <a:solidFill>
                            <a:srgbClr val="000000"/>
                          </a:solidFill>
                          <a:latin typeface="Arial" panose="020B0604020202020204" pitchFamily="34" charset="0"/>
                          <a:ea typeface="宋体" panose="02010600030101010101" pitchFamily="2" charset="-122"/>
                        </a:rPr>
                        <a:t>增值税预缴税额</a:t>
                      </a: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rowSpan="2">
                  <a:txBody>
                    <a:bodyPr/>
                    <a:p>
                      <a:pPr indent="0" algn="ctr">
                        <a:buNone/>
                      </a:pPr>
                      <a:r>
                        <a:rPr lang="zh-CN" sz="1000" b="1">
                          <a:solidFill>
                            <a:srgbClr val="000000"/>
                          </a:solidFill>
                          <a:latin typeface="Arial" panose="020B0604020202020204" pitchFamily="34" charset="0"/>
                          <a:ea typeface="宋体" panose="02010600030101010101" pitchFamily="2" charset="-122"/>
                        </a:rPr>
                        <a:t>减免性质代码</a:t>
                      </a: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zh-CN" sz="1000" b="1">
                          <a:solidFill>
                            <a:srgbClr val="000000"/>
                          </a:solidFill>
                          <a:latin typeface="Arial" panose="020B0604020202020204" pitchFamily="34" charset="0"/>
                          <a:ea typeface="宋体" panose="02010600030101010101" pitchFamily="2" charset="-122"/>
                        </a:rPr>
                        <a:t>减免税（费）额</a:t>
                      </a: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p>
                      <a:pPr indent="0" algn="ctr">
                        <a:buNone/>
                      </a:pPr>
                      <a:r>
                        <a:rPr lang="zh-CN" sz="1000" b="1">
                          <a:solidFill>
                            <a:srgbClr val="000000"/>
                          </a:solidFill>
                          <a:latin typeface="Arial" panose="020B0604020202020204" pitchFamily="34" charset="0"/>
                          <a:ea typeface="宋体" panose="02010600030101010101" pitchFamily="2" charset="-122"/>
                        </a:rPr>
                        <a:t>本期是否适用</a:t>
                      </a:r>
                      <a:r>
                        <a:rPr lang="en-US" sz="1000" b="1">
                          <a:solidFill>
                            <a:srgbClr val="000000"/>
                          </a:solidFill>
                          <a:latin typeface="宋体" panose="02010600030101010101" pitchFamily="2" charset="-122"/>
                        </a:rPr>
                        <a:t>   </a:t>
                      </a:r>
                      <a:r>
                        <a:rPr lang="zh-CN" sz="1000" b="1">
                          <a:solidFill>
                            <a:srgbClr val="000000"/>
                          </a:solidFill>
                          <a:latin typeface="Arial" panose="020B0604020202020204" pitchFamily="34" charset="0"/>
                          <a:ea typeface="宋体" panose="02010600030101010101" pitchFamily="2" charset="-122"/>
                        </a:rPr>
                        <a:t>□是 □否</a:t>
                      </a: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r>
              <a:tr h="28194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zh-CN" sz="1000" b="1">
                          <a:solidFill>
                            <a:srgbClr val="000000"/>
                          </a:solidFill>
                          <a:latin typeface="Arial" panose="020B0604020202020204" pitchFamily="34" charset="0"/>
                          <a:ea typeface="宋体" panose="02010600030101010101" pitchFamily="2" charset="-122"/>
                        </a:rPr>
                        <a:t>减征比例（%）</a:t>
                      </a: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1">
                          <a:solidFill>
                            <a:srgbClr val="000000"/>
                          </a:solidFill>
                          <a:latin typeface="Arial" panose="020B0604020202020204" pitchFamily="34" charset="0"/>
                          <a:ea typeface="宋体" panose="02010600030101010101" pitchFamily="2" charset="-122"/>
                        </a:rPr>
                        <a:t>减征额</a:t>
                      </a: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r h="33591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en-US" sz="1000" b="1">
                          <a:solidFill>
                            <a:srgbClr val="000000"/>
                          </a:solidFill>
                          <a:latin typeface="宋体" panose="02010600030101010101" pitchFamily="2" charset="-122"/>
                        </a:rPr>
                        <a:t>1</a:t>
                      </a: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宋体" panose="02010600030101010101" pitchFamily="2" charset="-122"/>
                        </a:rPr>
                        <a:t>2</a:t>
                      </a: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宋体" panose="02010600030101010101" pitchFamily="2" charset="-122"/>
                        </a:rPr>
                        <a:t>3=1×2</a:t>
                      </a: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宋体" panose="02010600030101010101" pitchFamily="2" charset="-122"/>
                        </a:rPr>
                        <a:t>4</a:t>
                      </a: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宋体" panose="02010600030101010101" pitchFamily="2" charset="-122"/>
                        </a:rPr>
                        <a:t>5</a:t>
                      </a: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宋体" panose="02010600030101010101" pitchFamily="2" charset="-122"/>
                        </a:rPr>
                        <a:t>6</a:t>
                      </a: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1">
                          <a:solidFill>
                            <a:srgbClr val="000000"/>
                          </a:solidFill>
                          <a:latin typeface="Arial" panose="020B0604020202020204" pitchFamily="34" charset="0"/>
                          <a:ea typeface="宋体" panose="02010600030101010101" pitchFamily="2" charset="-122"/>
                        </a:rPr>
                        <a:t>7=（3-5）×6</a:t>
                      </a: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宋体" panose="02010600030101010101" pitchFamily="2" charset="-122"/>
                        </a:rPr>
                        <a:t>8=3-5-7</a:t>
                      </a: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4490">
                <a:tc>
                  <a:txBody>
                    <a:bodyPr/>
                    <a:p>
                      <a:pPr indent="0" algn="ctr">
                        <a:buNone/>
                      </a:pPr>
                      <a:r>
                        <a:rPr lang="zh-CN" sz="1000" b="1">
                          <a:solidFill>
                            <a:srgbClr val="000000"/>
                          </a:solidFill>
                          <a:latin typeface="Arial" panose="020B0604020202020204" pitchFamily="34" charset="0"/>
                          <a:ea typeface="宋体" panose="02010600030101010101" pitchFamily="2" charset="-122"/>
                        </a:rPr>
                        <a:t>城市维护建设税</a:t>
                      </a: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35915">
                <a:tc>
                  <a:txBody>
                    <a:bodyPr/>
                    <a:p>
                      <a:pPr indent="0" algn="ctr">
                        <a:buNone/>
                      </a:pPr>
                      <a:r>
                        <a:rPr lang="zh-CN" sz="1000" b="1">
                          <a:solidFill>
                            <a:srgbClr val="000000"/>
                          </a:solidFill>
                          <a:latin typeface="Arial" panose="020B0604020202020204" pitchFamily="34" charset="0"/>
                          <a:ea typeface="宋体" panose="02010600030101010101" pitchFamily="2" charset="-122"/>
                        </a:rPr>
                        <a:t>教育费附加</a:t>
                      </a: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4490">
                <a:tc>
                  <a:txBody>
                    <a:bodyPr/>
                    <a:p>
                      <a:pPr indent="0" algn="ctr">
                        <a:buNone/>
                      </a:pPr>
                      <a:r>
                        <a:rPr lang="zh-CN" sz="1000" b="1">
                          <a:solidFill>
                            <a:srgbClr val="000000"/>
                          </a:solidFill>
                          <a:latin typeface="Arial" panose="020B0604020202020204" pitchFamily="34" charset="0"/>
                          <a:ea typeface="宋体" panose="02010600030101010101" pitchFamily="2" charset="-122"/>
                        </a:rPr>
                        <a:t>地方教育附加</a:t>
                      </a: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1455">
                <a:tc>
                  <a:txBody>
                    <a:bodyPr/>
                    <a:p>
                      <a:pPr indent="0" algn="ctr">
                        <a:buNone/>
                      </a:pPr>
                      <a:r>
                        <a:rPr lang="zh-CN" sz="1000" b="1">
                          <a:solidFill>
                            <a:srgbClr val="000000"/>
                          </a:solidFill>
                          <a:latin typeface="Arial" panose="020B0604020202020204" pitchFamily="34" charset="0"/>
                          <a:ea typeface="宋体" panose="02010600030101010101" pitchFamily="2" charset="-122"/>
                        </a:rPr>
                        <a:t>合计</a:t>
                      </a: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宋体" panose="02010600030101010101" pitchFamily="2" charset="-122"/>
                        </a:rPr>
                        <a:t>——</a:t>
                      </a: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宋体" panose="02010600030101010101" pitchFamily="2" charset="-122"/>
                        </a:rPr>
                        <a:t>——</a:t>
                      </a: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宋体" panose="02010600030101010101" pitchFamily="2" charset="-122"/>
                        </a:rPr>
                        <a:t>——</a:t>
                      </a: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宋体" panose="02010600030101010101" pitchFamily="2" charset="-122"/>
                        </a:rPr>
                        <a:t>——</a:t>
                      </a: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1">
                        <a:solidFill>
                          <a:srgbClr val="000000"/>
                        </a:solidFill>
                        <a:latin typeface="宋体" panose="02010600030101010101" pitchFamily="2" charset="-122"/>
                      </a:endParaRPr>
                    </a:p>
                  </a:txBody>
                  <a:tcPr marL="12699" marR="12699" marT="12699"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4" name="图片 3"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0" y="200517"/>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财行税申报简并</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C9F754DE-2CAD-44b6-B708-469DEB6407EB-3" descr="wpp"/>
          <p:cNvPicPr>
            <a:picLocks noChangeAspect="1"/>
          </p:cNvPicPr>
          <p:nvPr/>
        </p:nvPicPr>
        <p:blipFill>
          <a:blip r:embed="rId1"/>
          <a:stretch>
            <a:fillRect/>
          </a:stretch>
        </p:blipFill>
        <p:spPr>
          <a:xfrm>
            <a:off x="35560" y="1563688"/>
            <a:ext cx="7397115" cy="2162175"/>
          </a:xfrm>
          <a:prstGeom prst="rect">
            <a:avLst/>
          </a:prstGeom>
        </p:spPr>
      </p:pic>
      <p:pic>
        <p:nvPicPr>
          <p:cNvPr id="2" name="图片 1"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475"/>
            <a:ext cx="301625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预缴税款申报表变化</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nvPicPr>
        <p:blipFill>
          <a:blip r:embed="rId1"/>
          <a:stretch>
            <a:fillRect/>
          </a:stretch>
        </p:blipFill>
        <p:spPr>
          <a:xfrm>
            <a:off x="972185" y="915485"/>
            <a:ext cx="7200265" cy="3380740"/>
          </a:xfrm>
          <a:prstGeom prst="rect">
            <a:avLst/>
          </a:prstGeom>
        </p:spPr>
      </p:pic>
      <p:pic>
        <p:nvPicPr>
          <p:cNvPr id="4" name="图片 3"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475"/>
            <a:ext cx="299720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消费税纳税申报表变化</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5" name="C9F754DE-2CAD-44b6-B708-469DEB6407EB-12" descr="wpp"/>
          <p:cNvPicPr>
            <a:picLocks noChangeAspect="1"/>
          </p:cNvPicPr>
          <p:nvPr/>
        </p:nvPicPr>
        <p:blipFill>
          <a:blip r:embed="rId1"/>
          <a:stretch>
            <a:fillRect/>
          </a:stretch>
        </p:blipFill>
        <p:spPr>
          <a:xfrm>
            <a:off x="826770" y="749115"/>
            <a:ext cx="7490460" cy="4394835"/>
          </a:xfrm>
          <a:prstGeom prst="rect">
            <a:avLst/>
          </a:prstGeom>
        </p:spPr>
      </p:pic>
      <p:pic>
        <p:nvPicPr>
          <p:cNvPr id="2" name="图片 1"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27405" y="196030"/>
            <a:ext cx="301625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消费税纳税申报表变化</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nvPicPr>
        <p:blipFill>
          <a:blip r:embed="rId1"/>
          <a:stretch>
            <a:fillRect/>
          </a:stretch>
        </p:blipFill>
        <p:spPr>
          <a:xfrm>
            <a:off x="251460" y="699585"/>
            <a:ext cx="4177665" cy="4391660"/>
          </a:xfrm>
          <a:prstGeom prst="rect">
            <a:avLst/>
          </a:prstGeom>
        </p:spPr>
      </p:pic>
      <p:sp>
        <p:nvSpPr>
          <p:cNvPr id="5" name="矩形 4"/>
          <p:cNvSpPr/>
          <p:nvPr/>
        </p:nvSpPr>
        <p:spPr>
          <a:xfrm>
            <a:off x="1043940" y="699585"/>
            <a:ext cx="2807970" cy="36004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251460" y="4660080"/>
            <a:ext cx="2663825" cy="43116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0" name="直接箭头连接符 9"/>
          <p:cNvCxnSpPr/>
          <p:nvPr/>
        </p:nvCxnSpPr>
        <p:spPr>
          <a:xfrm flipH="1">
            <a:off x="4427855" y="3075755"/>
            <a:ext cx="432435" cy="0"/>
          </a:xfrm>
          <a:prstGeom prst="straightConnector1">
            <a:avLst/>
          </a:prstGeom>
          <a:ln>
            <a:tailEnd type="arrow" w="med" len="med"/>
          </a:ln>
        </p:spPr>
        <p:style>
          <a:lnRef idx="2">
            <a:schemeClr val="accent1"/>
          </a:lnRef>
          <a:fillRef idx="0">
            <a:schemeClr val="accent1"/>
          </a:fillRef>
          <a:effectRef idx="1">
            <a:schemeClr val="accent1"/>
          </a:effectRef>
          <a:fontRef idx="minor">
            <a:schemeClr val="tx1"/>
          </a:fontRef>
        </p:style>
      </p:cxnSp>
      <p:sp>
        <p:nvSpPr>
          <p:cNvPr id="11" name="矩形 10"/>
          <p:cNvSpPr/>
          <p:nvPr/>
        </p:nvSpPr>
        <p:spPr>
          <a:xfrm>
            <a:off x="5003800" y="2572200"/>
            <a:ext cx="1512570" cy="36004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4996180" y="2932245"/>
            <a:ext cx="1512570" cy="36004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5003800" y="4084135"/>
            <a:ext cx="1512570" cy="36004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p:cNvPicPr>
            <a:picLocks noChangeAspect="1"/>
          </p:cNvPicPr>
          <p:nvPr/>
        </p:nvPicPr>
        <p:blipFill>
          <a:blip r:embed="rId2"/>
          <a:stretch>
            <a:fillRect/>
          </a:stretch>
        </p:blipFill>
        <p:spPr>
          <a:xfrm>
            <a:off x="4860290" y="690060"/>
            <a:ext cx="3894455" cy="4389755"/>
          </a:xfrm>
          <a:prstGeom prst="rect">
            <a:avLst/>
          </a:prstGeom>
        </p:spPr>
      </p:pic>
      <p:sp>
        <p:nvSpPr>
          <p:cNvPr id="4" name="矩形 3"/>
          <p:cNvSpPr/>
          <p:nvPr/>
        </p:nvSpPr>
        <p:spPr>
          <a:xfrm>
            <a:off x="4932045" y="3724090"/>
            <a:ext cx="1080135" cy="28829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32045" y="4012380"/>
            <a:ext cx="1080135" cy="28829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4932045" y="4804225"/>
            <a:ext cx="1080135" cy="28829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4" name="图片 13" descr="新logo图片"/>
          <p:cNvPicPr>
            <a:picLocks noChangeAspect="1"/>
          </p:cNvPicPr>
          <p:nvPr/>
        </p:nvPicPr>
        <p:blipFill>
          <a:blip r:embed="rId3"/>
          <a:stretch>
            <a:fillRect/>
          </a:stretch>
        </p:blipFill>
        <p:spPr>
          <a:xfrm>
            <a:off x="7686675" y="4772025"/>
            <a:ext cx="1372235" cy="372110"/>
          </a:xfrm>
          <a:prstGeom prst="rect">
            <a:avLst/>
          </a:prstGeom>
        </p:spPr>
      </p:pic>
      <p:pic>
        <p:nvPicPr>
          <p:cNvPr id="7" name="图片 6" descr="税徽"/>
          <p:cNvPicPr>
            <a:picLocks noChangeAspect="1"/>
          </p:cNvPicPr>
          <p:nvPr/>
        </p:nvPicPr>
        <p:blipFill>
          <a:blip r:embed="rId4"/>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27405" y="196030"/>
            <a:ext cx="301625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消费税纳税申报表变化</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nvPicPr>
        <p:blipFill>
          <a:blip r:embed="rId1"/>
          <a:stretch>
            <a:fillRect/>
          </a:stretch>
        </p:blipFill>
        <p:spPr>
          <a:xfrm>
            <a:off x="755650" y="627830"/>
            <a:ext cx="3676015" cy="4476115"/>
          </a:xfrm>
          <a:prstGeom prst="rect">
            <a:avLst/>
          </a:prstGeom>
        </p:spPr>
      </p:pic>
      <p:pic>
        <p:nvPicPr>
          <p:cNvPr id="4" name="图片 3"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27405" y="196030"/>
            <a:ext cx="301625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消费税纳税申报表变化</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nvPicPr>
        <p:blipFill>
          <a:blip r:embed="rId1"/>
          <a:stretch>
            <a:fillRect/>
          </a:stretch>
        </p:blipFill>
        <p:spPr>
          <a:xfrm>
            <a:off x="395605" y="987875"/>
            <a:ext cx="4647565" cy="3422650"/>
          </a:xfrm>
          <a:prstGeom prst="rect">
            <a:avLst/>
          </a:prstGeom>
        </p:spPr>
      </p:pic>
      <p:pic>
        <p:nvPicPr>
          <p:cNvPr id="4" name="图片 3"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27405" y="196030"/>
            <a:ext cx="301625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消费税纳税申报表变化</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nvPicPr>
        <p:blipFill>
          <a:blip r:embed="rId1"/>
          <a:stretch>
            <a:fillRect/>
          </a:stretch>
        </p:blipFill>
        <p:spPr>
          <a:xfrm>
            <a:off x="467360" y="771975"/>
            <a:ext cx="6502400" cy="3790950"/>
          </a:xfrm>
          <a:prstGeom prst="rect">
            <a:avLst/>
          </a:prstGeom>
        </p:spPr>
      </p:pic>
      <p:pic>
        <p:nvPicPr>
          <p:cNvPr id="4" name="图片 3"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27405" y="196030"/>
            <a:ext cx="301625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消费税纳税申报表变化</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8" name="图片 7"/>
          <p:cNvPicPr>
            <a:picLocks noChangeAspect="1"/>
          </p:cNvPicPr>
          <p:nvPr/>
        </p:nvPicPr>
        <p:blipFill>
          <a:blip r:embed="rId1"/>
          <a:stretch>
            <a:fillRect/>
          </a:stretch>
        </p:blipFill>
        <p:spPr>
          <a:xfrm>
            <a:off x="323850" y="1275530"/>
            <a:ext cx="7109460" cy="2419985"/>
          </a:xfrm>
          <a:prstGeom prst="rect">
            <a:avLst/>
          </a:prstGeom>
        </p:spPr>
      </p:pic>
      <p:pic>
        <p:nvPicPr>
          <p:cNvPr id="2" name="图片 1"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3" name="图片 2"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27405" y="196030"/>
            <a:ext cx="301625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消费税纳税申报表变化</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nvPicPr>
        <p:blipFill>
          <a:blip r:embed="rId1"/>
          <a:stretch>
            <a:fillRect/>
          </a:stretch>
        </p:blipFill>
        <p:spPr>
          <a:xfrm>
            <a:off x="755650" y="699585"/>
            <a:ext cx="6165850" cy="2216150"/>
          </a:xfrm>
          <a:prstGeom prst="rect">
            <a:avLst/>
          </a:prstGeom>
        </p:spPr>
      </p:pic>
      <p:pic>
        <p:nvPicPr>
          <p:cNvPr id="4" name="图片 3"/>
          <p:cNvPicPr>
            <a:picLocks noChangeAspect="1"/>
          </p:cNvPicPr>
          <p:nvPr/>
        </p:nvPicPr>
        <p:blipFill>
          <a:blip r:embed="rId2"/>
          <a:stretch>
            <a:fillRect/>
          </a:stretch>
        </p:blipFill>
        <p:spPr>
          <a:xfrm>
            <a:off x="755650" y="2932245"/>
            <a:ext cx="6165850" cy="2070100"/>
          </a:xfrm>
          <a:prstGeom prst="rect">
            <a:avLst/>
          </a:prstGeom>
        </p:spPr>
      </p:pic>
      <p:pic>
        <p:nvPicPr>
          <p:cNvPr id="5" name="图片 4" descr="新logo图片"/>
          <p:cNvPicPr>
            <a:picLocks noChangeAspect="1"/>
          </p:cNvPicPr>
          <p:nvPr/>
        </p:nvPicPr>
        <p:blipFill>
          <a:blip r:embed="rId3"/>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4"/>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27405" y="196030"/>
            <a:ext cx="301625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消费税纳税申报表变化</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4" name="图片 3"/>
          <p:cNvPicPr>
            <a:picLocks noChangeAspect="1"/>
          </p:cNvPicPr>
          <p:nvPr/>
        </p:nvPicPr>
        <p:blipFill>
          <a:blip r:embed="rId1"/>
          <a:stretch>
            <a:fillRect/>
          </a:stretch>
        </p:blipFill>
        <p:spPr>
          <a:xfrm>
            <a:off x="827405" y="627830"/>
            <a:ext cx="3926840" cy="4459605"/>
          </a:xfrm>
          <a:prstGeom prst="rect">
            <a:avLst/>
          </a:prstGeom>
        </p:spPr>
      </p:pic>
      <p:pic>
        <p:nvPicPr>
          <p:cNvPr id="2" name="图片 1"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0" y="1666885"/>
            <a:ext cx="9144000" cy="1814777"/>
            <a:chOff x="170694" y="177982"/>
            <a:chExt cx="3936004" cy="781165"/>
          </a:xfrm>
        </p:grpSpPr>
        <p:sp>
          <p:nvSpPr>
            <p:cNvPr id="44" name="等腰三角形 43"/>
            <p:cNvSpPr/>
            <p:nvPr/>
          </p:nvSpPr>
          <p:spPr>
            <a:xfrm>
              <a:off x="1048541"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6" name="矩形 45"/>
            <p:cNvSpPr/>
            <p:nvPr/>
          </p:nvSpPr>
          <p:spPr>
            <a:xfrm>
              <a:off x="170694" y="261768"/>
              <a:ext cx="3936004"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7" name="平行四边形 46"/>
            <p:cNvSpPr/>
            <p:nvPr/>
          </p:nvSpPr>
          <p:spPr>
            <a:xfrm>
              <a:off x="191643"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8" name="文本框 6"/>
            <p:cNvSpPr txBox="1"/>
            <p:nvPr/>
          </p:nvSpPr>
          <p:spPr>
            <a:xfrm>
              <a:off x="555512" y="261765"/>
              <a:ext cx="569115" cy="466581"/>
            </a:xfrm>
            <a:prstGeom prst="rect">
              <a:avLst/>
            </a:prstGeom>
            <a:noFill/>
          </p:spPr>
          <p:txBody>
            <a:bodyPr wrap="square" lIns="68580" tIns="34290" rIns="68580" bIns="34290" rtlCol="0">
              <a:spAutoFit/>
            </a:bodyPr>
            <a:lstStyle/>
            <a:p>
              <a:r>
                <a:rPr lang="en-US" altLang="zh-CN" sz="6600" dirty="0">
                  <a:solidFill>
                    <a:schemeClr val="bg1">
                      <a:lumMod val="95000"/>
                    </a:schemeClr>
                  </a:solidFill>
                  <a:cs typeface="+mn-ea"/>
                  <a:sym typeface="+mn-lt"/>
                </a:rPr>
                <a:t>03</a:t>
              </a:r>
              <a:endParaRPr lang="en-US" altLang="zh-CN" sz="6600" dirty="0">
                <a:solidFill>
                  <a:schemeClr val="bg1">
                    <a:lumMod val="95000"/>
                  </a:schemeClr>
                </a:solidFill>
                <a:cs typeface="+mn-ea"/>
                <a:sym typeface="+mn-lt"/>
              </a:endParaRPr>
            </a:p>
          </p:txBody>
        </p:sp>
      </p:grpSp>
      <p:sp>
        <p:nvSpPr>
          <p:cNvPr id="49" name="TextBox 48"/>
          <p:cNvSpPr txBox="1"/>
          <p:nvPr/>
        </p:nvSpPr>
        <p:spPr>
          <a:xfrm>
            <a:off x="2456180" y="2292165"/>
            <a:ext cx="5471795" cy="499110"/>
          </a:xfrm>
          <a:prstGeom prst="rect">
            <a:avLst/>
          </a:prstGeom>
          <a:noFill/>
        </p:spPr>
        <p:txBody>
          <a:bodyPr wrap="square" lIns="68583" tIns="34290" rIns="68583" bIns="34290" rtlCol="0">
            <a:sp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征期常见操作问题解析</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7" name="组合 6"/>
          <p:cNvGrpSpPr/>
          <p:nvPr/>
        </p:nvGrpSpPr>
        <p:grpSpPr>
          <a:xfrm>
            <a:off x="5366112" y="1275270"/>
            <a:ext cx="432048" cy="432834"/>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6" name="组合 5"/>
          <p:cNvGrpSpPr/>
          <p:nvPr/>
        </p:nvGrpSpPr>
        <p:grpSpPr>
          <a:xfrm>
            <a:off x="4069968" y="1275663"/>
            <a:ext cx="432048" cy="432048"/>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9" name="组合 8"/>
          <p:cNvGrpSpPr/>
          <p:nvPr/>
        </p:nvGrpSpPr>
        <p:grpSpPr>
          <a:xfrm>
            <a:off x="4718040" y="1275270"/>
            <a:ext cx="432833" cy="432834"/>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4" name="组合 3"/>
          <p:cNvGrpSpPr/>
          <p:nvPr/>
        </p:nvGrpSpPr>
        <p:grpSpPr>
          <a:xfrm>
            <a:off x="2773824" y="1275270"/>
            <a:ext cx="432833" cy="432834"/>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5" name="组合 4"/>
          <p:cNvGrpSpPr/>
          <p:nvPr/>
        </p:nvGrpSpPr>
        <p:grpSpPr>
          <a:xfrm>
            <a:off x="3421896" y="1275270"/>
            <a:ext cx="432833" cy="432834"/>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pic>
        <p:nvPicPr>
          <p:cNvPr id="2" name="图片 1" descr="新logo图片"/>
          <p:cNvPicPr>
            <a:picLocks noChangeAspect="1"/>
          </p:cNvPicPr>
          <p:nvPr/>
        </p:nvPicPr>
        <p:blipFill>
          <a:blip r:embed="rId1"/>
          <a:stretch>
            <a:fillRect/>
          </a:stretch>
        </p:blipFill>
        <p:spPr>
          <a:xfrm>
            <a:off x="7686675" y="4772025"/>
            <a:ext cx="1372235" cy="372110"/>
          </a:xfrm>
          <a:prstGeom prst="rect">
            <a:avLst/>
          </a:prstGeom>
        </p:spPr>
      </p:pic>
      <p:grpSp>
        <p:nvGrpSpPr>
          <p:cNvPr id="13" name="组合 12"/>
          <p:cNvGrpSpPr/>
          <p:nvPr/>
        </p:nvGrpSpPr>
        <p:grpSpPr>
          <a:xfrm>
            <a:off x="0" y="0"/>
            <a:ext cx="4237355" cy="438150"/>
            <a:chOff x="0" y="0"/>
            <a:chExt cx="6673" cy="690"/>
          </a:xfrm>
        </p:grpSpPr>
        <p:pic>
          <p:nvPicPr>
            <p:cNvPr id="3" name="图片 2" descr="税徽"/>
            <p:cNvPicPr>
              <a:picLocks noChangeAspect="1"/>
            </p:cNvPicPr>
            <p:nvPr/>
          </p:nvPicPr>
          <p:blipFill>
            <a:blip r:embed="rId2"/>
            <a:stretch>
              <a:fillRect/>
            </a:stretch>
          </p:blipFill>
          <p:spPr>
            <a:xfrm>
              <a:off x="0" y="0"/>
              <a:ext cx="791" cy="690"/>
            </a:xfrm>
            <a:prstGeom prst="rect">
              <a:avLst/>
            </a:prstGeom>
          </p:spPr>
        </p:pic>
        <p:sp>
          <p:nvSpPr>
            <p:cNvPr id="8" name="文本框 7"/>
            <p:cNvSpPr txBox="1"/>
            <p:nvPr/>
          </p:nvSpPr>
          <p:spPr>
            <a:xfrm>
              <a:off x="791" y="99"/>
              <a:ext cx="5882" cy="550"/>
            </a:xfrm>
            <a:prstGeom prst="rect">
              <a:avLst/>
            </a:prstGeom>
            <a:noFill/>
          </p:spPr>
          <p:txBody>
            <a:bodyPr wrap="square" rtlCol="0">
              <a:spAutoFit/>
            </a:bodyPr>
            <a:p>
              <a:pPr>
                <a:lnSpc>
                  <a:spcPct val="120000"/>
                </a:lnSpc>
              </a:pPr>
              <a:r>
                <a:rPr lang="zh-CN" altLang="zh-CN" sz="1400" dirty="0" smtClean="0">
                  <a:solidFill>
                    <a:schemeClr val="tx1"/>
                  </a:solidFill>
                  <a:latin typeface="微软雅黑" panose="020B0503020204020204" pitchFamily="34" charset="-122"/>
                  <a:ea typeface="微软雅黑" panose="020B0503020204020204" pitchFamily="34" charset="-122"/>
                </a:rPr>
                <a:t>国家税务总局晋中市榆次区税务局</a:t>
              </a:r>
              <a:endParaRPr lang="zh-CN" altLang="zh-CN" sz="1400" dirty="0" smtClean="0">
                <a:solidFill>
                  <a:schemeClr val="tx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2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4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6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80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0" y="200517"/>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财行税申报简并</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C9F754DE-2CAD-44b6-B708-469DEB6407EB-1" descr="wpp"/>
          <p:cNvPicPr>
            <a:picLocks noChangeAspect="1"/>
          </p:cNvPicPr>
          <p:nvPr/>
        </p:nvPicPr>
        <p:blipFill>
          <a:blip r:embed="rId1"/>
          <a:stretch>
            <a:fillRect/>
          </a:stretch>
        </p:blipFill>
        <p:spPr>
          <a:xfrm>
            <a:off x="251460" y="699453"/>
            <a:ext cx="6681470" cy="4170045"/>
          </a:xfrm>
          <a:prstGeom prst="rect">
            <a:avLst/>
          </a:prstGeom>
        </p:spPr>
      </p:pic>
      <p:pic>
        <p:nvPicPr>
          <p:cNvPr id="2" name="图片 1"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7" name="图片 6"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27405" y="196030"/>
            <a:ext cx="301625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常见问题解析</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 descr="新logo图片"/>
          <p:cNvPicPr>
            <a:picLocks noChangeAspect="1"/>
          </p:cNvPicPr>
          <p:nvPr/>
        </p:nvPicPr>
        <p:blipFill>
          <a:blip r:embed="rId1"/>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2"/>
          <a:stretch>
            <a:fillRect/>
          </a:stretch>
        </p:blipFill>
        <p:spPr>
          <a:xfrm>
            <a:off x="213360" y="200660"/>
            <a:ext cx="502285" cy="438150"/>
          </a:xfrm>
          <a:prstGeom prst="rect">
            <a:avLst/>
          </a:prstGeom>
        </p:spPr>
      </p:pic>
      <p:sp>
        <p:nvSpPr>
          <p:cNvPr id="3" name="文本框 2"/>
          <p:cNvSpPr txBox="1"/>
          <p:nvPr/>
        </p:nvSpPr>
        <p:spPr>
          <a:xfrm>
            <a:off x="539750" y="777875"/>
            <a:ext cx="5124450" cy="368300"/>
          </a:xfrm>
          <a:prstGeom prst="rect">
            <a:avLst/>
          </a:prstGeom>
          <a:noFill/>
        </p:spPr>
        <p:txBody>
          <a:bodyPr wrap="none" rtlCol="0">
            <a:spAutoFit/>
          </a:bodyPr>
          <a:p>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问题</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：申报增值税和附加税出现如下错误提示：</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a:stretch>
            <a:fillRect/>
          </a:stretch>
        </p:blipFill>
        <p:spPr>
          <a:xfrm>
            <a:off x="1691640" y="1347470"/>
            <a:ext cx="5841365" cy="35121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27405" y="196030"/>
            <a:ext cx="301625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常见问题解析</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 descr="新logo图片"/>
          <p:cNvPicPr>
            <a:picLocks noChangeAspect="1"/>
          </p:cNvPicPr>
          <p:nvPr/>
        </p:nvPicPr>
        <p:blipFill>
          <a:blip r:embed="rId1"/>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2"/>
          <a:stretch>
            <a:fillRect/>
          </a:stretch>
        </p:blipFill>
        <p:spPr>
          <a:xfrm>
            <a:off x="213360" y="200660"/>
            <a:ext cx="502285" cy="438150"/>
          </a:xfrm>
          <a:prstGeom prst="rect">
            <a:avLst/>
          </a:prstGeom>
        </p:spPr>
      </p:pic>
      <p:pic>
        <p:nvPicPr>
          <p:cNvPr id="4" name="图片 3"/>
          <p:cNvPicPr>
            <a:picLocks noChangeAspect="1"/>
          </p:cNvPicPr>
          <p:nvPr/>
        </p:nvPicPr>
        <p:blipFill>
          <a:blip r:embed="rId3"/>
          <a:stretch>
            <a:fillRect/>
          </a:stretch>
        </p:blipFill>
        <p:spPr>
          <a:xfrm>
            <a:off x="715645" y="699770"/>
            <a:ext cx="4892040" cy="1908175"/>
          </a:xfrm>
          <a:prstGeom prst="rect">
            <a:avLst/>
          </a:prstGeom>
        </p:spPr>
      </p:pic>
      <p:pic>
        <p:nvPicPr>
          <p:cNvPr id="6" name="图片 5"/>
          <p:cNvPicPr>
            <a:picLocks noChangeAspect="1"/>
          </p:cNvPicPr>
          <p:nvPr/>
        </p:nvPicPr>
        <p:blipFill>
          <a:blip r:embed="rId4"/>
          <a:stretch>
            <a:fillRect/>
          </a:stretch>
        </p:blipFill>
        <p:spPr>
          <a:xfrm>
            <a:off x="715645" y="2644140"/>
            <a:ext cx="4846320" cy="2338705"/>
          </a:xfrm>
          <a:prstGeom prst="rect">
            <a:avLst/>
          </a:prstGeom>
          <a:noFill/>
          <a:ln w="9525">
            <a:noFill/>
          </a:ln>
        </p:spPr>
      </p:pic>
      <p:sp>
        <p:nvSpPr>
          <p:cNvPr id="7" name="文本框 6"/>
          <p:cNvSpPr txBox="1"/>
          <p:nvPr/>
        </p:nvSpPr>
        <p:spPr>
          <a:xfrm>
            <a:off x="5887720" y="1104265"/>
            <a:ext cx="1680210" cy="1568450"/>
          </a:xfrm>
          <a:prstGeom prst="rect">
            <a:avLst/>
          </a:prstGeom>
          <a:noFill/>
        </p:spPr>
        <p:txBody>
          <a:bodyPr wrap="square" rtlCol="0">
            <a:spAutoFit/>
          </a:bodyPr>
          <a:p>
            <a:pPr fontAlgn="auto">
              <a:lnSpc>
                <a:spcPct val="150000"/>
              </a:lnSpc>
            </a:pPr>
            <a:r>
              <a:rPr lang="zh-CN" altLang="en-US" sz="1600" b="1" dirty="0" smtClean="0">
                <a:solidFill>
                  <a:srgbClr val="FF0000"/>
                </a:solidFill>
                <a:latin typeface="微软雅黑" panose="020B0503020204020204" pitchFamily="34" charset="-122"/>
                <a:ea typeface="微软雅黑" panose="020B0503020204020204" pitchFamily="34" charset="-122"/>
              </a:rPr>
              <a:t>解决：通过主表附加税费栏次进入附表五填写并保存。</a:t>
            </a:r>
            <a:endParaRPr lang="zh-CN" altLang="en-US" sz="1600" b="1" dirty="0" smtClean="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27405" y="196030"/>
            <a:ext cx="301625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常见问题解析</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 descr="新logo图片"/>
          <p:cNvPicPr>
            <a:picLocks noChangeAspect="1"/>
          </p:cNvPicPr>
          <p:nvPr/>
        </p:nvPicPr>
        <p:blipFill>
          <a:blip r:embed="rId1"/>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2"/>
          <a:stretch>
            <a:fillRect/>
          </a:stretch>
        </p:blipFill>
        <p:spPr>
          <a:xfrm>
            <a:off x="213360" y="200660"/>
            <a:ext cx="502285" cy="438150"/>
          </a:xfrm>
          <a:prstGeom prst="rect">
            <a:avLst/>
          </a:prstGeom>
        </p:spPr>
      </p:pic>
      <p:sp>
        <p:nvSpPr>
          <p:cNvPr id="3" name="文本框 2"/>
          <p:cNvSpPr txBox="1"/>
          <p:nvPr/>
        </p:nvSpPr>
        <p:spPr>
          <a:xfrm>
            <a:off x="755650" y="699770"/>
            <a:ext cx="7717155" cy="3692525"/>
          </a:xfrm>
          <a:prstGeom prst="rect">
            <a:avLst/>
          </a:prstGeom>
          <a:noFill/>
        </p:spPr>
        <p:txBody>
          <a:bodyPr wrap="square" rtlCol="0">
            <a:spAutoFit/>
          </a:bodyPr>
          <a:p>
            <a:pPr algn="l" fontAlgn="auto">
              <a:lnSpc>
                <a:spcPct val="150000"/>
              </a:lnSpc>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问题</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企业存在对方走逃失联的情形，需要转出进项税额。附表二23a栏次是灰色的，填列23b栏次，申报失败，应该怎么处理呢？</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l" fontAlgn="auto">
              <a:lnSpc>
                <a:spcPct val="150000"/>
              </a:lnSpc>
            </a:pP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l" fontAlgn="auto">
              <a:lnSpc>
                <a:spcPct val="150000"/>
              </a:lnSpc>
            </a:pPr>
            <a:r>
              <a:rPr lang="zh-CN" altLang="en-US" b="1" dirty="0" smtClean="0">
                <a:solidFill>
                  <a:srgbClr val="FF0000"/>
                </a:solidFill>
                <a:latin typeface="微软雅黑" panose="020B0503020204020204" pitchFamily="34" charset="-122"/>
                <a:ea typeface="微软雅黑" panose="020B0503020204020204" pitchFamily="34" charset="-122"/>
                <a:sym typeface="+mn-ea"/>
              </a:rPr>
              <a:t>解决：</a:t>
            </a:r>
            <a:r>
              <a:rPr lang="en-US" altLang="zh-CN" b="1" dirty="0" smtClean="0">
                <a:solidFill>
                  <a:srgbClr val="FF0000"/>
                </a:solidFill>
                <a:latin typeface="微软雅黑" panose="020B0503020204020204" pitchFamily="34" charset="-122"/>
                <a:ea typeface="微软雅黑" panose="020B0503020204020204" pitchFamily="34" charset="-122"/>
                <a:sym typeface="+mn-ea"/>
              </a:rPr>
              <a:t>1</a:t>
            </a:r>
            <a:r>
              <a:rPr lang="zh-CN" altLang="en-US" b="1" dirty="0" smtClean="0">
                <a:solidFill>
                  <a:srgbClr val="FF0000"/>
                </a:solidFill>
                <a:latin typeface="微软雅黑" panose="020B0503020204020204" pitchFamily="34" charset="-122"/>
                <a:ea typeface="微软雅黑" panose="020B0503020204020204" pitchFamily="34" charset="-122"/>
                <a:sym typeface="+mn-ea"/>
              </a:rPr>
              <a:t>、核实是否已经认证抵扣，若没有抵扣不需要做转出</a:t>
            </a:r>
            <a:endParaRPr lang="zh-CN" altLang="en-US" b="1" dirty="0" smtClean="0">
              <a:solidFill>
                <a:srgbClr val="FF0000"/>
              </a:solidFill>
              <a:latin typeface="微软雅黑" panose="020B0503020204020204" pitchFamily="34" charset="-122"/>
              <a:ea typeface="微软雅黑" panose="020B0503020204020204" pitchFamily="34" charset="-122"/>
            </a:endParaRPr>
          </a:p>
          <a:p>
            <a:pPr algn="l" fontAlgn="auto">
              <a:lnSpc>
                <a:spcPct val="150000"/>
              </a:lnSpc>
            </a:pPr>
            <a:r>
              <a:rPr lang="en-US" altLang="zh-CN" b="1" dirty="0" smtClean="0">
                <a:solidFill>
                  <a:srgbClr val="FF0000"/>
                </a:solidFill>
                <a:latin typeface="微软雅黑" panose="020B0503020204020204" pitchFamily="34" charset="-122"/>
                <a:ea typeface="微软雅黑" panose="020B0503020204020204" pitchFamily="34" charset="-122"/>
                <a:sym typeface="+mn-ea"/>
              </a:rPr>
              <a:t>2</a:t>
            </a:r>
            <a:r>
              <a:rPr lang="zh-CN" altLang="en-US" b="1" dirty="0" smtClean="0">
                <a:solidFill>
                  <a:srgbClr val="FF0000"/>
                </a:solidFill>
                <a:latin typeface="微软雅黑" panose="020B0503020204020204" pitchFamily="34" charset="-122"/>
                <a:ea typeface="微软雅黑" panose="020B0503020204020204" pitchFamily="34" charset="-122"/>
                <a:sym typeface="+mn-ea"/>
              </a:rPr>
              <a:t>、主管税务机关收到异常凭证任务，会在系统录入处理意见，比如</a:t>
            </a:r>
            <a:r>
              <a:rPr lang="en-US" altLang="zh-CN" b="1" dirty="0" smtClean="0">
                <a:solidFill>
                  <a:srgbClr val="FF0000"/>
                </a:solidFill>
                <a:latin typeface="微软雅黑" panose="020B0503020204020204" pitchFamily="34" charset="-122"/>
                <a:ea typeface="微软雅黑" panose="020B0503020204020204" pitchFamily="34" charset="-122"/>
                <a:sym typeface="+mn-ea"/>
              </a:rPr>
              <a:t>“</a:t>
            </a:r>
            <a:r>
              <a:rPr lang="zh-CN" altLang="en-US" b="1" dirty="0" smtClean="0">
                <a:solidFill>
                  <a:srgbClr val="FF0000"/>
                </a:solidFill>
                <a:latin typeface="微软雅黑" panose="020B0503020204020204" pitchFamily="34" charset="-122"/>
                <a:ea typeface="微软雅黑" panose="020B0503020204020204" pitchFamily="34" charset="-122"/>
                <a:sym typeface="+mn-ea"/>
              </a:rPr>
              <a:t>走逃户</a:t>
            </a:r>
            <a:r>
              <a:rPr lang="en-US" altLang="zh-CN" b="1" dirty="0" smtClean="0">
                <a:solidFill>
                  <a:srgbClr val="FF0000"/>
                </a:solidFill>
                <a:latin typeface="微软雅黑" panose="020B0503020204020204" pitchFamily="34" charset="-122"/>
                <a:ea typeface="微软雅黑" panose="020B0503020204020204" pitchFamily="34" charset="-122"/>
                <a:sym typeface="+mn-ea"/>
              </a:rPr>
              <a:t>”</a:t>
            </a:r>
            <a:r>
              <a:rPr lang="zh-CN" altLang="en-US" b="1" dirty="0" smtClean="0">
                <a:solidFill>
                  <a:srgbClr val="FF0000"/>
                </a:solidFill>
                <a:latin typeface="微软雅黑" panose="020B0503020204020204" pitchFamily="34" charset="-122"/>
                <a:ea typeface="微软雅黑" panose="020B0503020204020204" pitchFamily="34" charset="-122"/>
                <a:sym typeface="+mn-ea"/>
              </a:rPr>
              <a:t>，若通过当期且截至上期对应异常凭证勾选用途为“用于抵扣”，的，则自动在</a:t>
            </a:r>
            <a:r>
              <a:rPr lang="en-US" altLang="zh-CN" b="1" dirty="0" smtClean="0">
                <a:solidFill>
                  <a:srgbClr val="FF0000"/>
                </a:solidFill>
                <a:latin typeface="微软雅黑" panose="020B0503020204020204" pitchFamily="34" charset="-122"/>
                <a:ea typeface="微软雅黑" panose="020B0503020204020204" pitchFamily="34" charset="-122"/>
                <a:sym typeface="+mn-ea"/>
              </a:rPr>
              <a:t>23a</a:t>
            </a:r>
            <a:r>
              <a:rPr lang="zh-CN" altLang="en-US" b="1" dirty="0" smtClean="0">
                <a:solidFill>
                  <a:srgbClr val="FF0000"/>
                </a:solidFill>
                <a:latin typeface="微软雅黑" panose="020B0503020204020204" pitchFamily="34" charset="-122"/>
                <a:ea typeface="微软雅黑" panose="020B0503020204020204" pitchFamily="34" charset="-122"/>
                <a:sym typeface="+mn-ea"/>
              </a:rPr>
              <a:t>栏转出该</a:t>
            </a:r>
            <a:r>
              <a:rPr lang="zh-CN" altLang="en-US" b="1" dirty="0" smtClean="0">
                <a:solidFill>
                  <a:srgbClr val="FF0000"/>
                </a:solidFill>
                <a:latin typeface="微软雅黑" panose="020B0503020204020204" pitchFamily="34" charset="-122"/>
                <a:ea typeface="微软雅黑" panose="020B0503020204020204" pitchFamily="34" charset="-122"/>
                <a:sym typeface="+mn-ea"/>
              </a:rPr>
              <a:t>异常凭证</a:t>
            </a:r>
            <a:r>
              <a:rPr lang="zh-CN" altLang="en-US" b="1" dirty="0" smtClean="0">
                <a:solidFill>
                  <a:srgbClr val="FF0000"/>
                </a:solidFill>
                <a:latin typeface="微软雅黑" panose="020B0503020204020204" pitchFamily="34" charset="-122"/>
                <a:ea typeface="微软雅黑" panose="020B0503020204020204" pitchFamily="34" charset="-122"/>
                <a:sym typeface="+mn-ea"/>
              </a:rPr>
              <a:t>对应的发票税额。</a:t>
            </a:r>
            <a:endParaRPr lang="zh-CN" altLang="en-US" b="1" dirty="0" smtClean="0">
              <a:solidFill>
                <a:srgbClr val="FF0000"/>
              </a:solidFill>
              <a:latin typeface="微软雅黑" panose="020B0503020204020204" pitchFamily="34" charset="-122"/>
              <a:ea typeface="微软雅黑" panose="020B0503020204020204" pitchFamily="34" charset="-122"/>
            </a:endParaRPr>
          </a:p>
          <a:p>
            <a:pPr algn="l" fontAlgn="auto">
              <a:lnSpc>
                <a:spcPct val="150000"/>
              </a:lnSpc>
            </a:pP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27405" y="196030"/>
            <a:ext cx="301625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常见问题解析</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 descr="新logo图片"/>
          <p:cNvPicPr>
            <a:picLocks noChangeAspect="1"/>
          </p:cNvPicPr>
          <p:nvPr/>
        </p:nvPicPr>
        <p:blipFill>
          <a:blip r:embed="rId1"/>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2"/>
          <a:stretch>
            <a:fillRect/>
          </a:stretch>
        </p:blipFill>
        <p:spPr>
          <a:xfrm>
            <a:off x="213360" y="200660"/>
            <a:ext cx="502285" cy="438150"/>
          </a:xfrm>
          <a:prstGeom prst="rect">
            <a:avLst/>
          </a:prstGeom>
        </p:spPr>
      </p:pic>
      <p:sp>
        <p:nvSpPr>
          <p:cNvPr id="3" name="文本框 2"/>
          <p:cNvSpPr txBox="1"/>
          <p:nvPr/>
        </p:nvSpPr>
        <p:spPr>
          <a:xfrm>
            <a:off x="755650" y="699770"/>
            <a:ext cx="7717155" cy="3276600"/>
          </a:xfrm>
          <a:prstGeom prst="rect">
            <a:avLst/>
          </a:prstGeom>
          <a:noFill/>
        </p:spPr>
        <p:txBody>
          <a:bodyPr wrap="square" rtlCol="0">
            <a:spAutoFit/>
          </a:bodyPr>
          <a:p>
            <a:pPr algn="l" fontAlgn="auto">
              <a:lnSpc>
                <a:spcPct val="150000"/>
              </a:lnSpc>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问题</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b="1" dirty="0" smtClean="0">
                <a:solidFill>
                  <a:schemeClr val="tx1"/>
                </a:solidFill>
                <a:latin typeface="微软雅黑" panose="020B0503020204020204" pitchFamily="34" charset="-122"/>
                <a:ea typeface="微软雅黑" panose="020B0503020204020204" pitchFamily="34" charset="-122"/>
                <a:sym typeface="+mn-ea"/>
              </a:rPr>
              <a:t>系统自动带出附表五中第</a:t>
            </a:r>
            <a:r>
              <a:rPr lang="en-US" altLang="zh-CN" b="1" dirty="0" smtClean="0">
                <a:solidFill>
                  <a:schemeClr val="tx1"/>
                </a:solidFill>
                <a:latin typeface="微软雅黑" panose="020B0503020204020204" pitchFamily="34" charset="-122"/>
                <a:ea typeface="微软雅黑" panose="020B0503020204020204" pitchFamily="34" charset="-122"/>
                <a:sym typeface="+mn-ea"/>
              </a:rPr>
              <a:t>4</a:t>
            </a:r>
            <a:r>
              <a:rPr lang="zh-CN" altLang="en-US" b="1" dirty="0" smtClean="0">
                <a:solidFill>
                  <a:schemeClr val="tx1"/>
                </a:solidFill>
                <a:latin typeface="微软雅黑" panose="020B0503020204020204" pitchFamily="34" charset="-122"/>
                <a:ea typeface="微软雅黑" panose="020B0503020204020204" pitchFamily="34" charset="-122"/>
                <a:sym typeface="+mn-ea"/>
              </a:rPr>
              <a:t>列增值税留抵退税本期扣除额，且不得修改怎么办？</a:t>
            </a:r>
            <a:endParaRPr lang="zh-CN" altLang="en-US" b="1" dirty="0" smtClean="0">
              <a:solidFill>
                <a:schemeClr val="bg1"/>
              </a:solidFill>
              <a:latin typeface="微软雅黑" panose="020B0503020204020204" pitchFamily="34" charset="-122"/>
              <a:ea typeface="微软雅黑" panose="020B0503020204020204" pitchFamily="34" charset="-122"/>
            </a:endParaRPr>
          </a:p>
          <a:p>
            <a:pPr algn="l" fontAlgn="auto">
              <a:lnSpc>
                <a:spcPct val="150000"/>
              </a:lnSpc>
            </a:pP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l" fontAlgn="auto">
              <a:lnSpc>
                <a:spcPct val="150000"/>
              </a:lnSpc>
            </a:pPr>
            <a:r>
              <a:rPr lang="zh-CN" altLang="en-US" b="1" dirty="0" smtClean="0">
                <a:solidFill>
                  <a:srgbClr val="FF0000"/>
                </a:solidFill>
                <a:latin typeface="微软雅黑" panose="020B0503020204020204" pitchFamily="34" charset="-122"/>
                <a:ea typeface="微软雅黑" panose="020B0503020204020204" pitchFamily="34" charset="-122"/>
                <a:sym typeface="+mn-ea"/>
              </a:rPr>
              <a:t>解决：</a:t>
            </a:r>
            <a:r>
              <a:rPr lang="zh-CN" altLang="en-US" b="1" dirty="0" smtClean="0">
                <a:solidFill>
                  <a:srgbClr val="FF0000"/>
                </a:solidFill>
                <a:latin typeface="微软雅黑" panose="020B0503020204020204" pitchFamily="34" charset="-122"/>
                <a:ea typeface="微软雅黑" panose="020B0503020204020204" pitchFamily="34" charset="-122"/>
                <a:sym typeface="+mn-ea"/>
              </a:rPr>
              <a:t>享受过留底退税的一般纳税人，可以暂按系统带出留抵退税数据申报纳税。近期将上线附加税费计税依据扣除增值税留抵退税税额补录功能，通过该功能调整下期可扣除增值税留抵退税余额。</a:t>
            </a:r>
            <a:endParaRPr lang="zh-CN" altLang="en-US" b="1" dirty="0" smtClean="0">
              <a:solidFill>
                <a:srgbClr val="FF0000"/>
              </a:solidFill>
              <a:latin typeface="微软雅黑" panose="020B0503020204020204" pitchFamily="34" charset="-122"/>
              <a:ea typeface="微软雅黑" panose="020B0503020204020204" pitchFamily="34" charset="-122"/>
            </a:endParaRPr>
          </a:p>
          <a:p>
            <a:pPr algn="l" fontAlgn="auto">
              <a:lnSpc>
                <a:spcPct val="150000"/>
              </a:lnSpc>
            </a:pP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27405" y="196030"/>
            <a:ext cx="301625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常见问题解析</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715645" y="483870"/>
            <a:ext cx="7837805" cy="1614805"/>
          </a:xfrm>
          <a:prstGeom prst="rect">
            <a:avLst/>
          </a:prstGeom>
          <a:noFill/>
        </p:spPr>
        <p:txBody>
          <a:bodyPr wrap="square" rtlCol="0" anchor="t">
            <a:spAutoFit/>
          </a:bodyPr>
          <a:p>
            <a:pPr fontAlgn="auto">
              <a:lnSpc>
                <a:spcPct val="150000"/>
              </a:lnSpc>
            </a:pP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问题</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       企业</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在进行环保税采集，明细多，是可以正常导入的，但是点击保存后减免性质和减免额就没有了，也无法手工录入，去申报表看的时候也不</a:t>
            </a: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显示。</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文本框 5"/>
          <p:cNvSpPr txBox="1"/>
          <p:nvPr/>
        </p:nvSpPr>
        <p:spPr>
          <a:xfrm>
            <a:off x="827405" y="1779905"/>
            <a:ext cx="7556500" cy="3340735"/>
          </a:xfrm>
          <a:prstGeom prst="rect">
            <a:avLst/>
          </a:prstGeom>
          <a:noFill/>
        </p:spPr>
        <p:txBody>
          <a:bodyPr wrap="square" rtlCol="0">
            <a:spAutoFit/>
          </a:bodyPr>
          <a:p>
            <a:pPr fontAlgn="auto">
              <a:lnSpc>
                <a:spcPct val="150000"/>
              </a:lnSpc>
            </a:pP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解答</a:t>
            </a:r>
            <a:r>
              <a:rPr lang="zh-CN" altLang="en-US" sz="1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sz="1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对于</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一个企业所有的采取自动监测和监测机构监测计算方法下的大气和水污染物对应的所有排放口和</a:t>
            </a:r>
            <a:r>
              <a:rPr lang="zh-CN" altLang="en-US" sz="1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污染物，只要</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在申报时候有任何一个污染物的最高浓度超过其对应的标准浓度</a:t>
            </a:r>
            <a:r>
              <a:rPr lang="zh-CN" altLang="en-US" sz="1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值，那</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就所有的这些排放口和污染物都不能享受</a:t>
            </a:r>
            <a:r>
              <a:rPr lang="zh-CN" altLang="en-US" sz="1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减免。</a:t>
            </a:r>
            <a:endPar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sz="1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对于</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采用监测机构监测方法申报的排放口和污染物如果同一自然季度内三个月每月的废气（废水）总排放量、实测浓度、平均浓度、最高浓度数据都一样的情况下只能对其中一个月的排放口对应污染物符合减免条件的税款进行减免另外两个月的不能减免。</a:t>
            </a:r>
            <a:endPar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endPar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descr="新logo图片"/>
          <p:cNvPicPr>
            <a:picLocks noChangeAspect="1"/>
          </p:cNvPicPr>
          <p:nvPr/>
        </p:nvPicPr>
        <p:blipFill>
          <a:blip r:embed="rId1"/>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2"/>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27405" y="196030"/>
            <a:ext cx="301625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常见问题解析</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712470" y="972185"/>
            <a:ext cx="7837805" cy="782955"/>
          </a:xfrm>
          <a:prstGeom prst="rect">
            <a:avLst/>
          </a:prstGeom>
          <a:noFill/>
        </p:spPr>
        <p:txBody>
          <a:bodyPr wrap="square" rtlCol="0" anchor="t">
            <a:spAutoFit/>
          </a:bodyPr>
          <a:p>
            <a:pPr>
              <a:lnSpc>
                <a:spcPct val="110000"/>
              </a:lnSpc>
            </a:pP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问题</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b="1" dirty="0" smtClean="0">
                <a:latin typeface="微软雅黑" panose="020B0503020204020204" pitchFamily="34" charset="-122"/>
                <a:ea typeface="微软雅黑" panose="020B0503020204020204" pitchFamily="34" charset="-122"/>
                <a:cs typeface="仿宋" panose="02010609060101010101" charset="-122"/>
                <a:sym typeface="+mn-ea"/>
              </a:rPr>
              <a:t>水资源</a:t>
            </a:r>
            <a:r>
              <a:rPr lang="zh-CN" altLang="en-US" b="1" dirty="0">
                <a:latin typeface="微软雅黑" panose="020B0503020204020204" pitchFamily="34" charset="-122"/>
                <a:ea typeface="微软雅黑" panose="020B0503020204020204" pitchFamily="34" charset="-122"/>
                <a:cs typeface="仿宋" panose="02010609060101010101" charset="-122"/>
                <a:sym typeface="+mn-ea"/>
              </a:rPr>
              <a:t>税源</a:t>
            </a:r>
            <a:r>
              <a:rPr lang="zh-CN" altLang="en-US" b="1" dirty="0" smtClean="0">
                <a:latin typeface="微软雅黑" panose="020B0503020204020204" pitchFamily="34" charset="-122"/>
                <a:ea typeface="微软雅黑" panose="020B0503020204020204" pitchFamily="34" charset="-122"/>
                <a:cs typeface="仿宋" panose="02010609060101010101" charset="-122"/>
                <a:sym typeface="+mn-ea"/>
              </a:rPr>
              <a:t>采集</a:t>
            </a:r>
            <a:r>
              <a:rPr lang="zh-CN" altLang="en-US" b="1" dirty="0">
                <a:latin typeface="微软雅黑" panose="020B0503020204020204" pitchFamily="34" charset="-122"/>
                <a:ea typeface="微软雅黑" panose="020B0503020204020204" pitchFamily="34" charset="-122"/>
                <a:cs typeface="仿宋" panose="02010609060101010101" charset="-122"/>
                <a:sym typeface="+mn-ea"/>
              </a:rPr>
              <a:t>时申报计算明细，界面点不动，无法</a:t>
            </a:r>
            <a:r>
              <a:rPr lang="zh-CN" altLang="en-US" b="1" dirty="0" smtClean="0">
                <a:latin typeface="微软雅黑" panose="020B0503020204020204" pitchFamily="34" charset="-122"/>
                <a:ea typeface="微软雅黑" panose="020B0503020204020204" pitchFamily="34" charset="-122"/>
                <a:cs typeface="仿宋" panose="02010609060101010101" charset="-122"/>
                <a:sym typeface="+mn-ea"/>
              </a:rPr>
              <a:t>填写。</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cs typeface="仿宋" panose="02010609060101010101" charset="-122"/>
              <a:sym typeface="+mn-ea"/>
            </a:endParaRPr>
          </a:p>
        </p:txBody>
      </p:sp>
      <p:pic>
        <p:nvPicPr>
          <p:cNvPr id="7" name="Picture 2"/>
          <p:cNvPicPr>
            <a:picLocks noChangeAspect="1"/>
          </p:cNvPicPr>
          <p:nvPr/>
        </p:nvPicPr>
        <p:blipFill rotWithShape="1">
          <a:blip r:embed="rId1"/>
          <a:srcRect l="13437" t="14571" r="12419" b="27904"/>
          <a:stretch>
            <a:fillRect/>
          </a:stretch>
        </p:blipFill>
        <p:spPr>
          <a:xfrm>
            <a:off x="1707515" y="1831975"/>
            <a:ext cx="6737985" cy="2387600"/>
          </a:xfrm>
          <a:prstGeom prst="rect">
            <a:avLst/>
          </a:prstGeom>
        </p:spPr>
      </p:pic>
      <p:sp>
        <p:nvSpPr>
          <p:cNvPr id="4" name="文本框 5"/>
          <p:cNvSpPr txBox="1"/>
          <p:nvPr/>
        </p:nvSpPr>
        <p:spPr>
          <a:xfrm>
            <a:off x="827330" y="3976221"/>
            <a:ext cx="7554193" cy="988695"/>
          </a:xfrm>
          <a:prstGeom prst="rect">
            <a:avLst/>
          </a:prstGeom>
          <a:noFill/>
        </p:spPr>
        <p:txBody>
          <a:bodyPr wrap="square" rtlCol="0">
            <a:spAutoFit/>
          </a:bodyPr>
          <a:p>
            <a:pPr>
              <a:lnSpc>
                <a:spcPct val="120000"/>
              </a:lnSpc>
            </a:pPr>
            <a:r>
              <a:rPr lang="zh-CN" altLang="en-US" sz="1600" b="1" dirty="0">
                <a:solidFill>
                  <a:srgbClr val="FF0000"/>
                </a:solidFill>
                <a:latin typeface="微软雅黑" panose="020B0503020204020204" pitchFamily="34" charset="-122"/>
                <a:ea typeface="微软雅黑" panose="020B0503020204020204" pitchFamily="34" charset="-122"/>
                <a:cs typeface="仿宋" panose="02010609060101010101" charset="-122"/>
              </a:rPr>
              <a:t>解答</a:t>
            </a:r>
            <a:r>
              <a:rPr lang="zh-CN" altLang="en-US" sz="1600" b="1" dirty="0" smtClean="0">
                <a:solidFill>
                  <a:srgbClr val="FF0000"/>
                </a:solidFill>
                <a:latin typeface="微软雅黑" panose="020B0503020204020204" pitchFamily="34" charset="-122"/>
                <a:ea typeface="微软雅黑" panose="020B0503020204020204" pitchFamily="34" charset="-122"/>
                <a:cs typeface="仿宋" panose="02010609060101010101" charset="-122"/>
              </a:rPr>
              <a:t>：</a:t>
            </a:r>
            <a:endParaRPr lang="zh-CN" altLang="en-US" sz="1600" b="1" dirty="0">
              <a:solidFill>
                <a:srgbClr val="FF0000"/>
              </a:solidFill>
              <a:latin typeface="微软雅黑" panose="020B0503020204020204" pitchFamily="34" charset="-122"/>
              <a:ea typeface="微软雅黑" panose="020B0503020204020204" pitchFamily="34" charset="-122"/>
              <a:cs typeface="仿宋" panose="02010609060101010101" charset="-122"/>
            </a:endParaRPr>
          </a:p>
          <a:p>
            <a:pPr>
              <a:lnSpc>
                <a:spcPct val="120000"/>
              </a:lnSpc>
            </a:pPr>
            <a:r>
              <a:rPr lang="en-US" altLang="zh-CN" sz="1600" b="1" dirty="0" err="1">
                <a:solidFill>
                  <a:srgbClr val="FF0000"/>
                </a:solidFill>
                <a:latin typeface="微软雅黑" panose="020B0503020204020204" pitchFamily="34" charset="-122"/>
                <a:ea typeface="微软雅黑" panose="020B0503020204020204" pitchFamily="34" charset="-122"/>
              </a:rPr>
              <a:t>水资源</a:t>
            </a:r>
            <a:r>
              <a:rPr lang="zh-CN" altLang="en-US" sz="1600" b="1" dirty="0">
                <a:solidFill>
                  <a:srgbClr val="FF0000"/>
                </a:solidFill>
                <a:latin typeface="微软雅黑" panose="020B0503020204020204" pitchFamily="34" charset="-122"/>
                <a:ea typeface="微软雅黑" panose="020B0503020204020204" pitchFamily="34" charset="-122"/>
              </a:rPr>
              <a:t>税</a:t>
            </a:r>
            <a:r>
              <a:rPr lang="en-US" altLang="zh-CN" sz="1600" b="1" dirty="0" err="1">
                <a:solidFill>
                  <a:srgbClr val="FF0000"/>
                </a:solidFill>
                <a:latin typeface="微软雅黑" panose="020B0503020204020204" pitchFamily="34" charset="-122"/>
                <a:ea typeface="微软雅黑" panose="020B0503020204020204" pitchFamily="34" charset="-122"/>
              </a:rPr>
              <a:t>不在财</a:t>
            </a:r>
            <a:r>
              <a:rPr lang="zh-CN" altLang="en-US" sz="1600" b="1" dirty="0">
                <a:solidFill>
                  <a:srgbClr val="FF0000"/>
                </a:solidFill>
                <a:latin typeface="微软雅黑" panose="020B0503020204020204" pitchFamily="34" charset="-122"/>
                <a:ea typeface="微软雅黑" panose="020B0503020204020204" pitchFamily="34" charset="-122"/>
              </a:rPr>
              <a:t>产</a:t>
            </a:r>
            <a:r>
              <a:rPr lang="en-US" altLang="zh-CN" sz="1600" b="1" dirty="0">
                <a:solidFill>
                  <a:srgbClr val="FF0000"/>
                </a:solidFill>
                <a:latin typeface="微软雅黑" panose="020B0503020204020204" pitchFamily="34" charset="-122"/>
                <a:ea typeface="微软雅黑" panose="020B0503020204020204" pitchFamily="34" charset="-122"/>
              </a:rPr>
              <a:t>行</a:t>
            </a:r>
            <a:r>
              <a:rPr lang="zh-CN" altLang="en-US" sz="1600" b="1" dirty="0">
                <a:solidFill>
                  <a:srgbClr val="FF0000"/>
                </a:solidFill>
                <a:latin typeface="微软雅黑" panose="020B0503020204020204" pitchFamily="34" charset="-122"/>
                <a:ea typeface="微软雅黑" panose="020B0503020204020204" pitchFamily="34" charset="-122"/>
              </a:rPr>
              <a:t>为</a:t>
            </a:r>
            <a:r>
              <a:rPr lang="en-US" altLang="zh-CN" sz="1600" b="1" dirty="0">
                <a:solidFill>
                  <a:srgbClr val="FF0000"/>
                </a:solidFill>
                <a:latin typeface="微软雅黑" panose="020B0503020204020204" pitchFamily="34" charset="-122"/>
                <a:ea typeface="微软雅黑" panose="020B0503020204020204" pitchFamily="34" charset="-122"/>
              </a:rPr>
              <a:t>税</a:t>
            </a:r>
            <a:r>
              <a:rPr lang="zh-CN" altLang="en-US" sz="1600" b="1" dirty="0">
                <a:solidFill>
                  <a:srgbClr val="FF0000"/>
                </a:solidFill>
                <a:latin typeface="微软雅黑" panose="020B0503020204020204" pitchFamily="34" charset="-122"/>
                <a:ea typeface="微软雅黑" panose="020B0503020204020204" pitchFamily="34" charset="-122"/>
              </a:rPr>
              <a:t>合并申报里，需单独在《水资源税申报表》申报。</a:t>
            </a:r>
            <a:endParaRPr lang="en-US" altLang="zh-CN" sz="2000" b="1" dirty="0">
              <a:solidFill>
                <a:srgbClr val="FF0000"/>
              </a:solidFill>
              <a:latin typeface="微软雅黑" panose="020B0503020204020204" pitchFamily="34" charset="-122"/>
              <a:ea typeface="微软雅黑" panose="020B0503020204020204" pitchFamily="34" charset="-122"/>
            </a:endParaRPr>
          </a:p>
          <a:p>
            <a:endParaRPr lang="zh-CN" altLang="en-US" sz="2000" b="1" dirty="0">
              <a:solidFill>
                <a:srgbClr val="FF0000"/>
              </a:solidFill>
              <a:latin typeface="微软雅黑" panose="020B0503020204020204" pitchFamily="34" charset="-122"/>
              <a:ea typeface="微软雅黑" panose="020B0503020204020204" pitchFamily="34" charset="-122"/>
              <a:cs typeface="仿宋" panose="02010609060101010101" charset="-122"/>
            </a:endParaRPr>
          </a:p>
        </p:txBody>
      </p:sp>
      <p:pic>
        <p:nvPicPr>
          <p:cNvPr id="5" name="图片 4"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27405" y="196030"/>
            <a:ext cx="301625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常见问题解析</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715645" y="699770"/>
            <a:ext cx="7837805" cy="1170305"/>
          </a:xfrm>
          <a:prstGeom prst="rect">
            <a:avLst/>
          </a:prstGeom>
          <a:noFill/>
        </p:spPr>
        <p:txBody>
          <a:bodyPr wrap="square" rtlCol="0" anchor="t">
            <a:spAutoFit/>
          </a:bodyPr>
          <a:p>
            <a:pPr>
              <a:lnSpc>
                <a:spcPct val="110000"/>
              </a:lnSpc>
            </a:pP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问题</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环境保护税税源信息采集保存时提示“生产经营地所在街乡不允许为空</a:t>
            </a: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5"/>
          <p:cNvSpPr txBox="1"/>
          <p:nvPr/>
        </p:nvSpPr>
        <p:spPr>
          <a:xfrm>
            <a:off x="827330" y="3976221"/>
            <a:ext cx="7554193" cy="1652905"/>
          </a:xfrm>
          <a:prstGeom prst="rect">
            <a:avLst/>
          </a:prstGeom>
          <a:noFill/>
        </p:spPr>
        <p:txBody>
          <a:bodyPr wrap="square" rtlCol="0">
            <a:spAutoFit/>
          </a:bodyPr>
          <a:p>
            <a:pPr>
              <a:lnSpc>
                <a:spcPct val="120000"/>
              </a:lnSpc>
            </a:pPr>
            <a:r>
              <a:rPr lang="zh-CN" altLang="en-US" sz="1600" b="1" dirty="0">
                <a:solidFill>
                  <a:srgbClr val="FF0000"/>
                </a:solidFill>
                <a:latin typeface="微软雅黑" panose="020B0503020204020204" pitchFamily="34" charset="-122"/>
                <a:ea typeface="微软雅黑" panose="020B0503020204020204" pitchFamily="34" charset="-122"/>
                <a:cs typeface="仿宋" panose="02010609060101010101" charset="-122"/>
                <a:sym typeface="+mn-ea"/>
              </a:rPr>
              <a:t>解答</a:t>
            </a:r>
            <a:r>
              <a:rPr lang="zh-CN" altLang="en-US" sz="1600" b="1" dirty="0" smtClean="0">
                <a:solidFill>
                  <a:srgbClr val="FF0000"/>
                </a:solidFill>
                <a:latin typeface="微软雅黑" panose="020B0503020204020204" pitchFamily="34" charset="-122"/>
                <a:ea typeface="微软雅黑" panose="020B0503020204020204" pitchFamily="34" charset="-122"/>
                <a:cs typeface="仿宋" panose="02010609060101010101" charset="-122"/>
                <a:sym typeface="+mn-ea"/>
              </a:rPr>
              <a:t>：</a:t>
            </a:r>
            <a:endParaRPr lang="zh-CN" altLang="en-US" sz="1600" b="1" dirty="0">
              <a:solidFill>
                <a:srgbClr val="FF0000"/>
              </a:solidFill>
              <a:latin typeface="微软雅黑" panose="020B0503020204020204" pitchFamily="34" charset="-122"/>
              <a:ea typeface="微软雅黑" panose="020B0503020204020204" pitchFamily="34" charset="-122"/>
              <a:cs typeface="仿宋" panose="02010609060101010101" charset="-122"/>
            </a:endParaRPr>
          </a:p>
          <a:p>
            <a:pPr>
              <a:lnSpc>
                <a:spcPct val="120000"/>
              </a:lnSpc>
            </a:pPr>
            <a:r>
              <a:rPr lang="en-US" altLang="zh-CN" sz="1600" b="1" dirty="0" err="1">
                <a:solidFill>
                  <a:srgbClr val="FF0000"/>
                </a:solidFill>
                <a:latin typeface="微软雅黑" panose="020B0503020204020204" pitchFamily="34" charset="-122"/>
                <a:ea typeface="微软雅黑" panose="020B0503020204020204" pitchFamily="34" charset="-122"/>
                <a:sym typeface="+mn-ea"/>
              </a:rPr>
              <a:t>该问题需要核实采集信息中是否有生产经营地所在街乡为空的（包括已删除行的信息</a:t>
            </a:r>
            <a:r>
              <a:rPr lang="en-US" altLang="zh-CN" sz="1600" b="1" dirty="0">
                <a:solidFill>
                  <a:srgbClr val="FF0000"/>
                </a:solidFill>
                <a:latin typeface="微软雅黑" panose="020B0503020204020204" pitchFamily="34" charset="-122"/>
                <a:ea typeface="微软雅黑" panose="020B0503020204020204" pitchFamily="34" charset="-122"/>
                <a:sym typeface="+mn-ea"/>
              </a:rPr>
              <a:t>），</a:t>
            </a:r>
            <a:r>
              <a:rPr lang="en-US" altLang="zh-CN" sz="1600" b="1" dirty="0" err="1">
                <a:solidFill>
                  <a:srgbClr val="FF0000"/>
                </a:solidFill>
                <a:latin typeface="微软雅黑" panose="020B0503020204020204" pitchFamily="34" charset="-122"/>
                <a:ea typeface="微软雅黑" panose="020B0503020204020204" pitchFamily="34" charset="-122"/>
                <a:sym typeface="+mn-ea"/>
              </a:rPr>
              <a:t>保存时会同时校验新增、修改、删除和原有行的税源信息</a:t>
            </a:r>
            <a:r>
              <a:rPr lang="en-US" altLang="zh-CN" sz="1600" b="1" dirty="0">
                <a:solidFill>
                  <a:srgbClr val="FF0000"/>
                </a:solidFill>
                <a:latin typeface="微软雅黑" panose="020B0503020204020204" pitchFamily="34" charset="-122"/>
                <a:ea typeface="微软雅黑" panose="020B0503020204020204" pitchFamily="34" charset="-122"/>
                <a:sym typeface="+mn-ea"/>
              </a:rPr>
              <a:t>。</a:t>
            </a:r>
            <a:endParaRPr lang="en-US" altLang="zh-CN" sz="1600" b="1" dirty="0">
              <a:solidFill>
                <a:srgbClr val="FF0000"/>
              </a:solidFill>
              <a:latin typeface="微软雅黑" panose="020B0503020204020204" pitchFamily="34" charset="-122"/>
              <a:ea typeface="微软雅黑" panose="020B0503020204020204" pitchFamily="34" charset="-122"/>
            </a:endParaRPr>
          </a:p>
          <a:p>
            <a:pPr>
              <a:lnSpc>
                <a:spcPct val="120000"/>
              </a:lnSpc>
            </a:pPr>
            <a:endParaRPr lang="en-US" altLang="zh-CN" sz="2000" dirty="0">
              <a:solidFill>
                <a:srgbClr val="FF0000"/>
              </a:solidFill>
              <a:latin typeface="微软雅黑" panose="020B0503020204020204" pitchFamily="34" charset="-122"/>
              <a:ea typeface="微软雅黑" panose="020B0503020204020204" pitchFamily="34" charset="-122"/>
            </a:endParaRPr>
          </a:p>
          <a:p>
            <a:endParaRPr lang="zh-CN" altLang="en-US" sz="2000" b="1" dirty="0">
              <a:solidFill>
                <a:srgbClr val="FF0000"/>
              </a:solidFill>
              <a:latin typeface="微软雅黑" panose="020B0503020204020204" pitchFamily="34" charset="-122"/>
              <a:ea typeface="微软雅黑" panose="020B0503020204020204" pitchFamily="34" charset="-122"/>
              <a:cs typeface="仿宋" panose="02010609060101010101" charset="-122"/>
            </a:endParaRPr>
          </a:p>
        </p:txBody>
      </p:sp>
      <p:pic>
        <p:nvPicPr>
          <p:cNvPr id="10" name="Picture 2"/>
          <p:cNvPicPr>
            <a:picLocks noChangeAspect="1"/>
          </p:cNvPicPr>
          <p:nvPr/>
        </p:nvPicPr>
        <p:blipFill rotWithShape="1">
          <a:blip r:embed="rId1"/>
          <a:srcRect l="10393" t="21143" r="8500" b="30857"/>
          <a:stretch>
            <a:fillRect/>
          </a:stretch>
        </p:blipFill>
        <p:spPr>
          <a:xfrm>
            <a:off x="1567815" y="1797685"/>
            <a:ext cx="6983095" cy="2350135"/>
          </a:xfrm>
          <a:prstGeom prst="rect">
            <a:avLst/>
          </a:prstGeom>
        </p:spPr>
      </p:pic>
      <p:pic>
        <p:nvPicPr>
          <p:cNvPr id="5" name="图片 4" descr="新logo图片"/>
          <p:cNvPicPr>
            <a:picLocks noChangeAspect="1"/>
          </p:cNvPicPr>
          <p:nvPr/>
        </p:nvPicPr>
        <p:blipFill>
          <a:blip r:embed="rId2"/>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27405" y="196030"/>
            <a:ext cx="301625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常见问题解析</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5" name="图片 4" descr="新logo图片"/>
          <p:cNvPicPr>
            <a:picLocks noChangeAspect="1"/>
          </p:cNvPicPr>
          <p:nvPr/>
        </p:nvPicPr>
        <p:blipFill>
          <a:blip r:embed="rId1"/>
          <a:stretch>
            <a:fillRect/>
          </a:stretch>
        </p:blipFill>
        <p:spPr>
          <a:xfrm>
            <a:off x="7686675" y="4772025"/>
            <a:ext cx="1372235" cy="372110"/>
          </a:xfrm>
          <a:prstGeom prst="rect">
            <a:avLst/>
          </a:prstGeom>
        </p:spPr>
      </p:pic>
      <p:sp>
        <p:nvSpPr>
          <p:cNvPr id="3" name="矩形 2"/>
          <p:cNvSpPr/>
          <p:nvPr/>
        </p:nvSpPr>
        <p:spPr>
          <a:xfrm>
            <a:off x="925043" y="1503543"/>
            <a:ext cx="6743521" cy="865505"/>
          </a:xfrm>
          <a:prstGeom prst="rect">
            <a:avLst/>
          </a:prstGeom>
        </p:spPr>
        <p:txBody>
          <a:bodyPr wrap="square">
            <a:spAutoFit/>
          </a:bodyPr>
          <a:p>
            <a:pPr algn="l">
              <a:lnSpc>
                <a:spcPct val="140000"/>
              </a:lnSpc>
              <a:buClrTx/>
              <a:buSzTx/>
              <a:buFontTx/>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小规模印花税减半优惠政策</a:t>
            </a:r>
            <a:endPar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40000"/>
              </a:lnSpc>
              <a:buClrTx/>
              <a:buSzTx/>
              <a:buFontTx/>
            </a:pPr>
            <a:endPar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976827" y="2069812"/>
            <a:ext cx="7455621" cy="1960245"/>
          </a:xfrm>
          <a:prstGeom prst="rect">
            <a:avLst/>
          </a:prstGeom>
          <a:noFill/>
        </p:spPr>
        <p:txBody>
          <a:bodyPr wrap="square" rtlCol="0" anchor="t">
            <a:spAutoFit/>
          </a:bodyPr>
          <a:p>
            <a:pPr>
              <a:lnSpc>
                <a:spcPct val="180000"/>
              </a:lnSpc>
            </a:pPr>
            <a:r>
              <a:rPr lang="zh-CN" altLang="en-US" sz="1350" b="1">
                <a:latin typeface="微软雅黑" panose="020B0503020204020204" pitchFamily="34" charset="-122"/>
                <a:ea typeface="微软雅黑" panose="020B0503020204020204" pitchFamily="34" charset="-122"/>
                <a:cs typeface="微软雅黑" panose="020B0503020204020204" pitchFamily="34" charset="-122"/>
                <a:sym typeface="+mn-ea"/>
              </a:rPr>
              <a:t>（一）《关于实施小微企业普惠性税收减免政策的通知》（财税[2019]13号）第三条规定，由省、自治区、直辖市人民政府根据本地区实际情况，以及宏观调控需要确定，对增值税小规模纳税人可以在50%的税额幅度内减征资源税、城市维护建设税、房产税、城镇土地使用税、印花税（不含证券交易印花税）、耕地占用税和教育费附加、地方教育附加。第六条规定，本通知执行期限为2019年1月1日至2021年12月31日。</a:t>
            </a:r>
            <a:endParaRPr lang="zh-CN" altLang="en-US" sz="135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矩形 6"/>
          <p:cNvSpPr/>
          <p:nvPr/>
        </p:nvSpPr>
        <p:spPr>
          <a:xfrm>
            <a:off x="925195" y="830580"/>
            <a:ext cx="8996045" cy="607695"/>
          </a:xfrm>
          <a:prstGeom prst="rect">
            <a:avLst/>
          </a:prstGeom>
        </p:spPr>
        <p:txBody>
          <a:bodyPr wrap="square">
            <a:spAutoFit/>
          </a:bodyPr>
          <a:p>
            <a:pPr algn="l">
              <a:lnSpc>
                <a:spcPct val="140000"/>
              </a:lnSpc>
              <a:buClrTx/>
              <a:buSzTx/>
              <a:buFontTx/>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答疑丨小规模印花税减半优惠优惠如何申报享受</a:t>
            </a:r>
            <a:endPar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descr="税徽"/>
          <p:cNvPicPr>
            <a:picLocks noChangeAspect="1"/>
          </p:cNvPicPr>
          <p:nvPr/>
        </p:nvPicPr>
        <p:blipFill>
          <a:blip r:embed="rId2"/>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P spid="3" grpId="0"/>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27405" y="196030"/>
            <a:ext cx="301625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常见问题解析</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5" name="图片 4" descr="新logo图片"/>
          <p:cNvPicPr>
            <a:picLocks noChangeAspect="1"/>
          </p:cNvPicPr>
          <p:nvPr/>
        </p:nvPicPr>
        <p:blipFill>
          <a:blip r:embed="rId1"/>
          <a:stretch>
            <a:fillRect/>
          </a:stretch>
        </p:blipFill>
        <p:spPr>
          <a:xfrm>
            <a:off x="7686675" y="4772025"/>
            <a:ext cx="1372235" cy="372110"/>
          </a:xfrm>
          <a:prstGeom prst="rect">
            <a:avLst/>
          </a:prstGeom>
        </p:spPr>
      </p:pic>
      <p:sp>
        <p:nvSpPr>
          <p:cNvPr id="4" name="文本框 3"/>
          <p:cNvSpPr txBox="1"/>
          <p:nvPr/>
        </p:nvSpPr>
        <p:spPr>
          <a:xfrm>
            <a:off x="925392" y="2114262"/>
            <a:ext cx="7455621" cy="2453640"/>
          </a:xfrm>
          <a:prstGeom prst="rect">
            <a:avLst/>
          </a:prstGeom>
          <a:noFill/>
        </p:spPr>
        <p:txBody>
          <a:bodyPr wrap="square" rtlCol="0" anchor="t">
            <a:spAutoFit/>
          </a:bodyPr>
          <a:p>
            <a:pPr>
              <a:lnSpc>
                <a:spcPct val="160000"/>
              </a:lnSpc>
            </a:pPr>
            <a:r>
              <a:rPr lang="zh-CN" altLang="en-US" sz="1350" b="1">
                <a:latin typeface="微软雅黑" panose="020B0503020204020204" pitchFamily="34" charset="-122"/>
                <a:ea typeface="微软雅黑" panose="020B0503020204020204" pitchFamily="34" charset="-122"/>
                <a:cs typeface="微软雅黑" panose="020B0503020204020204" pitchFamily="34" charset="-122"/>
                <a:sym typeface="+mn-ea"/>
              </a:rPr>
              <a:t>（二）《山西省财政厅 国家税务总局山西省税务局关于转发&lt;财政部 税务总局关于实施小微企业普惠性税收减免政策的通知&gt;的通知》（晋财税[2019]2号）规定，自2019年1月1日至2021年12月31日，对我省增值税小规模纳税人减按50%征收资源税(不含水资源税)、城市维护建设税、房产税、城镇土地使用税、印花税(不含证券交易印花税)、耕地占用税和教育费附加、地方教育附加。</a:t>
            </a:r>
            <a:endParaRPr lang="zh-CN" altLang="en-US" sz="135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60000"/>
              </a:lnSpc>
            </a:pPr>
            <a:endParaRPr lang="zh-CN" altLang="en-US" sz="135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60000"/>
              </a:lnSpc>
            </a:pPr>
            <a:r>
              <a:rPr lang="zh-CN" altLang="en-US" sz="15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因此，该优惠政策截止到2021年12月31日。</a:t>
            </a:r>
            <a:endParaRPr lang="zh-CN" altLang="en-US" sz="15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矩形 6"/>
          <p:cNvSpPr/>
          <p:nvPr/>
        </p:nvSpPr>
        <p:spPr>
          <a:xfrm>
            <a:off x="925195" y="830580"/>
            <a:ext cx="8996045" cy="607695"/>
          </a:xfrm>
          <a:prstGeom prst="rect">
            <a:avLst/>
          </a:prstGeom>
        </p:spPr>
        <p:txBody>
          <a:bodyPr wrap="square">
            <a:spAutoFit/>
          </a:bodyPr>
          <a:p>
            <a:pPr algn="l">
              <a:lnSpc>
                <a:spcPct val="140000"/>
              </a:lnSpc>
              <a:buClrTx/>
              <a:buSzTx/>
              <a:buFontTx/>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答疑丨小规模印花税减半优惠优惠如何申报享受</a:t>
            </a:r>
            <a:endPar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矩形 7"/>
          <p:cNvSpPr/>
          <p:nvPr/>
        </p:nvSpPr>
        <p:spPr>
          <a:xfrm>
            <a:off x="925043" y="1503543"/>
            <a:ext cx="6743521" cy="865505"/>
          </a:xfrm>
          <a:prstGeom prst="rect">
            <a:avLst/>
          </a:prstGeom>
        </p:spPr>
        <p:txBody>
          <a:bodyPr wrap="square">
            <a:spAutoFit/>
          </a:bodyPr>
          <a:p>
            <a:pPr algn="l">
              <a:lnSpc>
                <a:spcPct val="140000"/>
              </a:lnSpc>
              <a:buClrTx/>
              <a:buSzTx/>
              <a:buFontTx/>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小规模印花税减半优惠政策</a:t>
            </a:r>
            <a:endPar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40000"/>
              </a:lnSpc>
              <a:buClrTx/>
              <a:buSzTx/>
              <a:buFontTx/>
            </a:pPr>
            <a:endPar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1" descr="税徽"/>
          <p:cNvPicPr>
            <a:picLocks noChangeAspect="1"/>
          </p:cNvPicPr>
          <p:nvPr/>
        </p:nvPicPr>
        <p:blipFill>
          <a:blip r:embed="rId2"/>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P spid="7" grpId="0"/>
      <p:bldP spid="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27405" y="196030"/>
            <a:ext cx="301625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常见问题解析</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712470" y="972185"/>
            <a:ext cx="7837805" cy="782955"/>
          </a:xfrm>
          <a:prstGeom prst="rect">
            <a:avLst/>
          </a:prstGeom>
          <a:noFill/>
        </p:spPr>
        <p:txBody>
          <a:bodyPr wrap="square" rtlCol="0" anchor="t">
            <a:spAutoFit/>
          </a:bodyPr>
          <a:p>
            <a:pPr>
              <a:lnSpc>
                <a:spcPct val="110000"/>
              </a:lnSpc>
            </a:pP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问题</a:t>
            </a:r>
            <a:r>
              <a:rPr lang="en-US" altLang="zh-CN"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小规模印花税减半优惠优惠如何申报享受</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a:t>
            </a:r>
            <a:endPar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5" name="图片 4" descr="新logo图片"/>
          <p:cNvPicPr>
            <a:picLocks noChangeAspect="1"/>
          </p:cNvPicPr>
          <p:nvPr/>
        </p:nvPicPr>
        <p:blipFill>
          <a:blip r:embed="rId1"/>
          <a:stretch>
            <a:fillRect/>
          </a:stretch>
        </p:blipFill>
        <p:spPr>
          <a:xfrm>
            <a:off x="7686675" y="4772025"/>
            <a:ext cx="1372235" cy="372110"/>
          </a:xfrm>
          <a:prstGeom prst="rect">
            <a:avLst/>
          </a:prstGeom>
        </p:spPr>
      </p:pic>
      <p:sp>
        <p:nvSpPr>
          <p:cNvPr id="3" name="文本框 5"/>
          <p:cNvSpPr txBox="1"/>
          <p:nvPr/>
        </p:nvSpPr>
        <p:spPr>
          <a:xfrm>
            <a:off x="827330" y="1940411"/>
            <a:ext cx="7554193" cy="1935480"/>
          </a:xfrm>
          <a:prstGeom prst="rect">
            <a:avLst/>
          </a:prstGeom>
          <a:noFill/>
        </p:spPr>
        <p:txBody>
          <a:bodyPr wrap="square" rtlCol="0">
            <a:spAutoFit/>
          </a:bodyPr>
          <a:p>
            <a:pPr>
              <a:lnSpc>
                <a:spcPct val="120000"/>
              </a:lnSpc>
            </a:pPr>
            <a:r>
              <a:rPr lang="zh-CN" altLang="en-US" sz="1600" b="1" dirty="0">
                <a:solidFill>
                  <a:srgbClr val="FF0000"/>
                </a:solidFill>
                <a:latin typeface="微软雅黑" panose="020B0503020204020204" pitchFamily="34" charset="-122"/>
                <a:ea typeface="微软雅黑" panose="020B0503020204020204" pitchFamily="34" charset="-122"/>
                <a:cs typeface="仿宋" panose="02010609060101010101" charset="-122"/>
                <a:sym typeface="+mn-ea"/>
              </a:rPr>
              <a:t>解答</a:t>
            </a:r>
            <a:r>
              <a:rPr lang="zh-CN" altLang="en-US" sz="1600" b="1" dirty="0" smtClean="0">
                <a:solidFill>
                  <a:srgbClr val="FF0000"/>
                </a:solidFill>
                <a:latin typeface="微软雅黑" panose="020B0503020204020204" pitchFamily="34" charset="-122"/>
                <a:ea typeface="微软雅黑" panose="020B0503020204020204" pitchFamily="34" charset="-122"/>
                <a:cs typeface="仿宋" panose="02010609060101010101" charset="-122"/>
                <a:sym typeface="+mn-ea"/>
              </a:rPr>
              <a:t>：</a:t>
            </a:r>
            <a:endParaRPr lang="zh-CN" altLang="en-US" sz="1600" b="1" dirty="0">
              <a:solidFill>
                <a:srgbClr val="FF0000"/>
              </a:solidFill>
              <a:latin typeface="微软雅黑" panose="020B0503020204020204" pitchFamily="34" charset="-122"/>
              <a:ea typeface="微软雅黑" panose="020B0503020204020204" pitchFamily="34" charset="-122"/>
              <a:cs typeface="仿宋" panose="02010609060101010101" charset="-122"/>
            </a:endParaRPr>
          </a:p>
          <a:p>
            <a:pPr>
              <a:lnSpc>
                <a:spcPct val="170000"/>
              </a:lnSpc>
            </a:pPr>
            <a:r>
              <a:rPr lang="en-US" sz="1600" b="1" dirty="0" err="1">
                <a:solidFill>
                  <a:srgbClr val="FF0000"/>
                </a:solidFill>
                <a:latin typeface="微软雅黑" panose="020B0503020204020204" pitchFamily="34" charset="-122"/>
                <a:ea typeface="微软雅黑" panose="020B0503020204020204" pitchFamily="34" charset="-122"/>
                <a:sym typeface="+mn-ea"/>
              </a:rPr>
              <a:t>1. </a:t>
            </a:r>
            <a:r>
              <a:rPr lang="en-US" altLang="zh-CN" sz="1600" b="1" dirty="0" err="1">
                <a:solidFill>
                  <a:srgbClr val="FF0000"/>
                </a:solidFill>
                <a:latin typeface="微软雅黑" panose="020B0503020204020204" pitchFamily="34" charset="-122"/>
                <a:ea typeface="微软雅黑" panose="020B0503020204020204" pitchFamily="34" charset="-122"/>
                <a:sym typeface="+mn-ea"/>
              </a:rPr>
              <a:t>采集时，只需要填列带星号的必填项，需要把本期申报的相关数据填列后保存。</a:t>
            </a:r>
            <a:endParaRPr lang="en-US" altLang="zh-CN" sz="1600" b="1" dirty="0" err="1">
              <a:solidFill>
                <a:srgbClr val="FF0000"/>
              </a:solidFill>
              <a:latin typeface="微软雅黑" panose="020B0503020204020204" pitchFamily="34" charset="-122"/>
              <a:ea typeface="微软雅黑" panose="020B0503020204020204" pitchFamily="34" charset="-122"/>
            </a:endParaRPr>
          </a:p>
          <a:p>
            <a:pPr>
              <a:lnSpc>
                <a:spcPct val="170000"/>
              </a:lnSpc>
            </a:pPr>
            <a:r>
              <a:rPr lang="en-US" altLang="zh-CN" sz="1600" b="1" dirty="0" err="1">
                <a:solidFill>
                  <a:srgbClr val="FF0000"/>
                </a:solidFill>
                <a:latin typeface="微软雅黑" panose="020B0503020204020204" pitchFamily="34" charset="-122"/>
                <a:ea typeface="微软雅黑" panose="020B0503020204020204" pitchFamily="34" charset="-122"/>
                <a:sym typeface="+mn-ea"/>
              </a:rPr>
              <a:t>2. 享受小规模印花税减半优惠的企业，不需要在“减免性质代码和项目名称”列</a:t>
            </a:r>
            <a:br>
              <a:rPr lang="en-US" altLang="zh-CN" sz="1600" b="1" dirty="0" err="1">
                <a:solidFill>
                  <a:srgbClr val="FF0000"/>
                </a:solidFill>
                <a:latin typeface="微软雅黑" panose="020B0503020204020204" pitchFamily="34" charset="-122"/>
                <a:ea typeface="微软雅黑" panose="020B0503020204020204" pitchFamily="34" charset="-122"/>
                <a:sym typeface="+mn-ea"/>
              </a:rPr>
            </a:br>
            <a:r>
              <a:rPr lang="en-US" altLang="zh-CN" sz="1600" b="1" dirty="0" err="1">
                <a:solidFill>
                  <a:srgbClr val="FF0000"/>
                </a:solidFill>
                <a:latin typeface="微软雅黑" panose="020B0503020204020204" pitchFamily="34" charset="-122"/>
                <a:ea typeface="微软雅黑" panose="020B0503020204020204" pitchFamily="34" charset="-122"/>
                <a:sym typeface="+mn-ea"/>
              </a:rPr>
              <a:t>  进行选择，该项优惠将在【财产和行为税合并纳税申报】中由系统直接减半。</a:t>
            </a:r>
            <a:endParaRPr lang="en-US" altLang="zh-CN" sz="1600" dirty="0" err="1">
              <a:solidFill>
                <a:srgbClr val="FF0000"/>
              </a:solidFill>
              <a:latin typeface="微软雅黑" panose="020B0503020204020204" pitchFamily="34" charset="-122"/>
              <a:ea typeface="微软雅黑" panose="020B0503020204020204" pitchFamily="34" charset="-122"/>
              <a:sym typeface="+mn-ea"/>
            </a:endParaRPr>
          </a:p>
          <a:p>
            <a:pPr>
              <a:lnSpc>
                <a:spcPct val="120000"/>
              </a:lnSpc>
            </a:pPr>
            <a:endParaRPr lang="en-US" altLang="zh-CN" sz="1600" dirty="0" err="1">
              <a:solidFill>
                <a:srgbClr val="FF0000"/>
              </a:solidFill>
              <a:latin typeface="微软雅黑" panose="020B0503020204020204" pitchFamily="34" charset="-122"/>
              <a:ea typeface="微软雅黑" panose="020B0503020204020204" pitchFamily="34" charset="-122"/>
            </a:endParaRPr>
          </a:p>
        </p:txBody>
      </p:sp>
      <p:pic>
        <p:nvPicPr>
          <p:cNvPr id="8" name="图片 7" descr="税徽"/>
          <p:cNvPicPr>
            <a:picLocks noChangeAspect="1"/>
          </p:cNvPicPr>
          <p:nvPr/>
        </p:nvPicPr>
        <p:blipFill>
          <a:blip r:embed="rId2"/>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0" y="200517"/>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财行税申报简并</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nvPicPr>
        <p:blipFill>
          <a:blip r:embed="rId1"/>
          <a:stretch>
            <a:fillRect/>
          </a:stretch>
        </p:blipFill>
        <p:spPr>
          <a:xfrm>
            <a:off x="715645" y="699453"/>
            <a:ext cx="7260590" cy="4215765"/>
          </a:xfrm>
          <a:prstGeom prst="rect">
            <a:avLst/>
          </a:prstGeom>
        </p:spPr>
      </p:pic>
      <p:cxnSp>
        <p:nvCxnSpPr>
          <p:cNvPr id="6" name="直接连接符 5"/>
          <p:cNvCxnSpPr/>
          <p:nvPr/>
        </p:nvCxnSpPr>
        <p:spPr>
          <a:xfrm>
            <a:off x="6660515" y="3723958"/>
            <a:ext cx="962660"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043940" y="4011613"/>
            <a:ext cx="10801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图片 2" descr="新logo图片"/>
          <p:cNvPicPr>
            <a:picLocks noChangeAspect="1"/>
          </p:cNvPicPr>
          <p:nvPr/>
        </p:nvPicPr>
        <p:blipFill>
          <a:blip r:embed="rId2"/>
          <a:stretch>
            <a:fillRect/>
          </a:stretch>
        </p:blipFill>
        <p:spPr>
          <a:xfrm>
            <a:off x="7771765" y="0"/>
            <a:ext cx="1372235" cy="372110"/>
          </a:xfrm>
          <a:prstGeom prst="rect">
            <a:avLst/>
          </a:prstGeom>
        </p:spPr>
      </p:pic>
      <p:pic>
        <p:nvPicPr>
          <p:cNvPr id="10" name="图片 9" descr="税徽"/>
          <p:cNvPicPr>
            <a:picLocks noChangeAspect="1"/>
          </p:cNvPicPr>
          <p:nvPr/>
        </p:nvPicPr>
        <p:blipFill>
          <a:blip r:embed="rId3"/>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27405" y="196030"/>
            <a:ext cx="301625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常见问题解析</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712470" y="972185"/>
            <a:ext cx="7837805" cy="782955"/>
          </a:xfrm>
          <a:prstGeom prst="rect">
            <a:avLst/>
          </a:prstGeom>
          <a:noFill/>
        </p:spPr>
        <p:txBody>
          <a:bodyPr wrap="square" rtlCol="0" anchor="t">
            <a:spAutoFit/>
          </a:bodyPr>
          <a:p>
            <a:pPr>
              <a:lnSpc>
                <a:spcPct val="110000"/>
              </a:lnSpc>
            </a:pP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问题</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8</a:t>
            </a: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一次性必须申报10个税种？</a:t>
            </a:r>
            <a:endPar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5" name="图片 4" descr="新logo图片"/>
          <p:cNvPicPr>
            <a:picLocks noChangeAspect="1"/>
          </p:cNvPicPr>
          <p:nvPr/>
        </p:nvPicPr>
        <p:blipFill>
          <a:blip r:embed="rId1"/>
          <a:stretch>
            <a:fillRect/>
          </a:stretch>
        </p:blipFill>
        <p:spPr>
          <a:xfrm>
            <a:off x="7686675" y="4772025"/>
            <a:ext cx="1372235" cy="372110"/>
          </a:xfrm>
          <a:prstGeom prst="rect">
            <a:avLst/>
          </a:prstGeom>
        </p:spPr>
      </p:pic>
      <p:sp>
        <p:nvSpPr>
          <p:cNvPr id="3" name="文本框 5"/>
          <p:cNvSpPr txBox="1"/>
          <p:nvPr/>
        </p:nvSpPr>
        <p:spPr>
          <a:xfrm>
            <a:off x="794945" y="2017246"/>
            <a:ext cx="7554193" cy="1863725"/>
          </a:xfrm>
          <a:prstGeom prst="rect">
            <a:avLst/>
          </a:prstGeom>
          <a:noFill/>
        </p:spPr>
        <p:txBody>
          <a:bodyPr wrap="square" rtlCol="0">
            <a:spAutoFit/>
          </a:bodyPr>
          <a:p>
            <a:pPr>
              <a:lnSpc>
                <a:spcPct val="120000"/>
              </a:lnSpc>
            </a:pPr>
            <a:r>
              <a:rPr lang="zh-CN" altLang="en-US" sz="1600" b="1" dirty="0">
                <a:solidFill>
                  <a:srgbClr val="FF0000"/>
                </a:solidFill>
                <a:latin typeface="微软雅黑" panose="020B0503020204020204" pitchFamily="34" charset="-122"/>
                <a:ea typeface="微软雅黑" panose="020B0503020204020204" pitchFamily="34" charset="-122"/>
                <a:cs typeface="仿宋" panose="02010609060101010101" charset="-122"/>
                <a:sym typeface="+mn-ea"/>
              </a:rPr>
              <a:t>解答</a:t>
            </a:r>
            <a:r>
              <a:rPr lang="zh-CN" altLang="en-US" sz="1600" b="1" dirty="0" smtClean="0">
                <a:solidFill>
                  <a:srgbClr val="FF0000"/>
                </a:solidFill>
                <a:latin typeface="微软雅黑" panose="020B0503020204020204" pitchFamily="34" charset="-122"/>
                <a:ea typeface="微软雅黑" panose="020B0503020204020204" pitchFamily="34" charset="-122"/>
                <a:cs typeface="仿宋" panose="02010609060101010101" charset="-122"/>
                <a:sym typeface="+mn-ea"/>
              </a:rPr>
              <a:t>：</a:t>
            </a:r>
            <a:endParaRPr lang="zh-CN" altLang="en-US" sz="1600" b="1" dirty="0">
              <a:solidFill>
                <a:srgbClr val="FF0000"/>
              </a:solidFill>
              <a:latin typeface="微软雅黑" panose="020B0503020204020204" pitchFamily="34" charset="-122"/>
              <a:ea typeface="微软雅黑" panose="020B0503020204020204" pitchFamily="34" charset="-122"/>
              <a:cs typeface="仿宋" panose="02010609060101010101" charset="-122"/>
            </a:endParaRPr>
          </a:p>
          <a:p>
            <a:pPr fontAlgn="auto">
              <a:lnSpc>
                <a:spcPct val="150000"/>
              </a:lnSpc>
            </a:pPr>
            <a:r>
              <a:rPr lang="zh-CN" altLang="en-US" sz="1600" b="1" dirty="0" smtClean="0">
                <a:solidFill>
                  <a:srgbClr val="FF0000"/>
                </a:solidFill>
                <a:latin typeface="微软雅黑" panose="020B0503020204020204" pitchFamily="34" charset="-122"/>
                <a:ea typeface="微软雅黑" panose="020B0503020204020204" pitchFamily="34" charset="-122"/>
                <a:sym typeface="+mn-ea"/>
              </a:rPr>
              <a:t>合并申报不强制要求一次性申报全部税种，纳税人可以自由选择一次性或分别申报当期税种。例如，纳税人7月应申报城镇土地使用税、房产税、印花税和资源税等4个税种，7月5日申报时只申报了城镇土地使用税、房产税、印花税等3个税种，遗漏了资源税，则可在申报期结束前单独申报资源税，不用更正此前的申报。</a:t>
            </a:r>
            <a:endParaRPr lang="zh-CN" altLang="en-US" sz="1600" b="1" dirty="0" smtClean="0">
              <a:solidFill>
                <a:srgbClr val="FF0000"/>
              </a:solidFill>
              <a:latin typeface="微软雅黑" panose="020B0503020204020204" pitchFamily="34" charset="-122"/>
              <a:ea typeface="微软雅黑" panose="020B0503020204020204" pitchFamily="34" charset="-122"/>
              <a:sym typeface="+mn-ea"/>
            </a:endParaRPr>
          </a:p>
        </p:txBody>
      </p:sp>
      <p:pic>
        <p:nvPicPr>
          <p:cNvPr id="8" name="图片 7" descr="税徽"/>
          <p:cNvPicPr>
            <a:picLocks noChangeAspect="1"/>
          </p:cNvPicPr>
          <p:nvPr/>
        </p:nvPicPr>
        <p:blipFill>
          <a:blip r:embed="rId2"/>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27405" y="196030"/>
            <a:ext cx="301625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常见问题解析</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712470" y="972185"/>
            <a:ext cx="7837805" cy="782955"/>
          </a:xfrm>
          <a:prstGeom prst="rect">
            <a:avLst/>
          </a:prstGeom>
          <a:noFill/>
        </p:spPr>
        <p:txBody>
          <a:bodyPr wrap="square" rtlCol="0" anchor="t">
            <a:spAutoFit/>
          </a:bodyPr>
          <a:p>
            <a:pPr>
              <a:lnSpc>
                <a:spcPct val="110000"/>
              </a:lnSpc>
            </a:pP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问题</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9</a:t>
            </a: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申报后发现某一税种申报错误，如何更正？</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5" name="图片 4" descr="新logo图片"/>
          <p:cNvPicPr>
            <a:picLocks noChangeAspect="1"/>
          </p:cNvPicPr>
          <p:nvPr/>
        </p:nvPicPr>
        <p:blipFill>
          <a:blip r:embed="rId1"/>
          <a:stretch>
            <a:fillRect/>
          </a:stretch>
        </p:blipFill>
        <p:spPr>
          <a:xfrm>
            <a:off x="7686675" y="4772025"/>
            <a:ext cx="1372235" cy="372110"/>
          </a:xfrm>
          <a:prstGeom prst="rect">
            <a:avLst/>
          </a:prstGeom>
        </p:spPr>
      </p:pic>
      <p:sp>
        <p:nvSpPr>
          <p:cNvPr id="3" name="文本框 5"/>
          <p:cNvSpPr txBox="1"/>
          <p:nvPr/>
        </p:nvSpPr>
        <p:spPr>
          <a:xfrm>
            <a:off x="794945" y="2017246"/>
            <a:ext cx="7554193" cy="2094230"/>
          </a:xfrm>
          <a:prstGeom prst="rect">
            <a:avLst/>
          </a:prstGeom>
          <a:noFill/>
        </p:spPr>
        <p:txBody>
          <a:bodyPr wrap="square" rtlCol="0">
            <a:spAutoFit/>
          </a:bodyPr>
          <a:p>
            <a:pPr>
              <a:lnSpc>
                <a:spcPct val="120000"/>
              </a:lnSpc>
            </a:pPr>
            <a:r>
              <a:rPr lang="zh-CN" altLang="en-US" sz="1600" b="1" dirty="0">
                <a:solidFill>
                  <a:srgbClr val="FF0000"/>
                </a:solidFill>
                <a:latin typeface="微软雅黑" panose="020B0503020204020204" pitchFamily="34" charset="-122"/>
                <a:ea typeface="微软雅黑" panose="020B0503020204020204" pitchFamily="34" charset="-122"/>
                <a:cs typeface="仿宋" panose="02010609060101010101" charset="-122"/>
                <a:sym typeface="+mn-ea"/>
              </a:rPr>
              <a:t>解答</a:t>
            </a:r>
            <a:r>
              <a:rPr lang="zh-CN" altLang="en-US" sz="1600" b="1" dirty="0" smtClean="0">
                <a:solidFill>
                  <a:srgbClr val="FF0000"/>
                </a:solidFill>
                <a:latin typeface="微软雅黑" panose="020B0503020204020204" pitchFamily="34" charset="-122"/>
                <a:ea typeface="微软雅黑" panose="020B0503020204020204" pitchFamily="34" charset="-122"/>
                <a:cs typeface="仿宋" panose="02010609060101010101" charset="-122"/>
                <a:sym typeface="+mn-ea"/>
              </a:rPr>
              <a:t>：</a:t>
            </a:r>
            <a:endParaRPr lang="zh-CN" altLang="en-US" sz="1600" b="1" dirty="0">
              <a:solidFill>
                <a:srgbClr val="FF0000"/>
              </a:solidFill>
              <a:latin typeface="微软雅黑" panose="020B0503020204020204" pitchFamily="34" charset="-122"/>
              <a:ea typeface="微软雅黑" panose="020B0503020204020204" pitchFamily="34" charset="-122"/>
              <a:cs typeface="仿宋" panose="02010609060101010101" charset="-122"/>
            </a:endParaRPr>
          </a:p>
          <a:p>
            <a:pPr fontAlgn="auto">
              <a:lnSpc>
                <a:spcPct val="150000"/>
              </a:lnSpc>
            </a:pPr>
            <a:r>
              <a:rPr lang="zh-CN" altLang="en-US" sz="1600" b="1" dirty="0" smtClean="0">
                <a:solidFill>
                  <a:srgbClr val="FF0000"/>
                </a:solidFill>
                <a:latin typeface="微软雅黑" panose="020B0503020204020204" pitchFamily="34" charset="-122"/>
                <a:ea typeface="微软雅黑" panose="020B0503020204020204" pitchFamily="34" charset="-122"/>
                <a:sym typeface="+mn-ea"/>
              </a:rPr>
              <a:t>合并申报支持单税种更正。纳税人更正申报一个或部分税种，不影响其他已申报税种。</a:t>
            </a:r>
            <a:r>
              <a:rPr lang="zh-CN" altLang="en-US" sz="1400" b="1" dirty="0" smtClean="0">
                <a:solidFill>
                  <a:srgbClr val="FF0000"/>
                </a:solidFill>
                <a:latin typeface="微软雅黑" panose="020B0503020204020204" pitchFamily="34" charset="-122"/>
                <a:ea typeface="微软雅黑" panose="020B0503020204020204" pitchFamily="34" charset="-122"/>
                <a:sym typeface="+mn-ea"/>
              </a:rPr>
              <a:t>例如，纳税人一次性申报了城镇土地使用税、房产税、印花税和资源税等4个税种，随后发现资源税申报错误，则可以仅就资源税进行更正申报。在更正申报前，先作废</a:t>
            </a:r>
            <a:r>
              <a:rPr lang="en-US" altLang="zh-CN" sz="1400" b="1" dirty="0" smtClean="0">
                <a:solidFill>
                  <a:srgbClr val="FF0000"/>
                </a:solidFill>
                <a:latin typeface="微软雅黑" panose="020B0503020204020204" pitchFamily="34" charset="-122"/>
                <a:ea typeface="微软雅黑" panose="020B0503020204020204" pitchFamily="34" charset="-122"/>
                <a:sym typeface="+mn-ea"/>
              </a:rPr>
              <a:t>“</a:t>
            </a:r>
            <a:r>
              <a:rPr lang="zh-CN" altLang="en-US" sz="1400" b="1" dirty="0" smtClean="0">
                <a:solidFill>
                  <a:srgbClr val="FF0000"/>
                </a:solidFill>
                <a:latin typeface="微软雅黑" panose="020B0503020204020204" pitchFamily="34" charset="-122"/>
                <a:ea typeface="微软雅黑" panose="020B0503020204020204" pitchFamily="34" charset="-122"/>
                <a:sym typeface="+mn-ea"/>
              </a:rPr>
              <a:t>资源税</a:t>
            </a:r>
            <a:r>
              <a:rPr lang="en-US" altLang="zh-CN" sz="1400" b="1" dirty="0" smtClean="0">
                <a:solidFill>
                  <a:srgbClr val="FF0000"/>
                </a:solidFill>
                <a:latin typeface="微软雅黑" panose="020B0503020204020204" pitchFamily="34" charset="-122"/>
                <a:ea typeface="微软雅黑" panose="020B0503020204020204" pitchFamily="34" charset="-122"/>
                <a:sym typeface="+mn-ea"/>
              </a:rPr>
              <a:t>”</a:t>
            </a:r>
            <a:r>
              <a:rPr lang="zh-CN" altLang="en-US" sz="1400" b="1" dirty="0" smtClean="0">
                <a:solidFill>
                  <a:srgbClr val="FF0000"/>
                </a:solidFill>
                <a:latin typeface="微软雅黑" panose="020B0503020204020204" pitchFamily="34" charset="-122"/>
                <a:ea typeface="微软雅黑" panose="020B0503020204020204" pitchFamily="34" charset="-122"/>
                <a:sym typeface="+mn-ea"/>
              </a:rPr>
              <a:t>申报，然后进入 “资源税税源信息采集”模块修改税源信息并保存后，返回申报模块，勾选</a:t>
            </a:r>
            <a:r>
              <a:rPr lang="en-US" altLang="zh-CN" sz="1400" b="1" dirty="0" smtClean="0">
                <a:solidFill>
                  <a:srgbClr val="FF0000"/>
                </a:solidFill>
                <a:latin typeface="微软雅黑" panose="020B0503020204020204" pitchFamily="34" charset="-122"/>
                <a:ea typeface="微软雅黑" panose="020B0503020204020204" pitchFamily="34" charset="-122"/>
                <a:sym typeface="+mn-ea"/>
              </a:rPr>
              <a:t>“</a:t>
            </a:r>
            <a:r>
              <a:rPr lang="zh-CN" altLang="en-US" sz="1400" b="1" dirty="0" smtClean="0">
                <a:solidFill>
                  <a:srgbClr val="FF0000"/>
                </a:solidFill>
                <a:latin typeface="微软雅黑" panose="020B0503020204020204" pitchFamily="34" charset="-122"/>
                <a:ea typeface="微软雅黑" panose="020B0503020204020204" pitchFamily="34" charset="-122"/>
                <a:sym typeface="+mn-ea"/>
              </a:rPr>
              <a:t>资源税</a:t>
            </a:r>
            <a:r>
              <a:rPr lang="en-US" altLang="zh-CN" sz="1400" b="1" dirty="0" smtClean="0">
                <a:solidFill>
                  <a:srgbClr val="FF0000"/>
                </a:solidFill>
                <a:latin typeface="微软雅黑" panose="020B0503020204020204" pitchFamily="34" charset="-122"/>
                <a:ea typeface="微软雅黑" panose="020B0503020204020204" pitchFamily="34" charset="-122"/>
                <a:sym typeface="+mn-ea"/>
              </a:rPr>
              <a:t>”</a:t>
            </a:r>
            <a:r>
              <a:rPr lang="zh-CN" altLang="en-US" sz="1400" b="1" dirty="0" smtClean="0">
                <a:solidFill>
                  <a:srgbClr val="FF0000"/>
                </a:solidFill>
                <a:latin typeface="微软雅黑" panose="020B0503020204020204" pitchFamily="34" charset="-122"/>
                <a:ea typeface="微软雅黑" panose="020B0503020204020204" pitchFamily="34" charset="-122"/>
                <a:sym typeface="+mn-ea"/>
              </a:rPr>
              <a:t>再次申报，无需调整其他已申报税种。</a:t>
            </a:r>
            <a:endParaRPr lang="zh-CN" altLang="en-US" sz="1400" b="1" dirty="0" smtClean="0">
              <a:solidFill>
                <a:srgbClr val="FF0000"/>
              </a:solidFill>
              <a:latin typeface="微软雅黑" panose="020B0503020204020204" pitchFamily="34" charset="-122"/>
              <a:ea typeface="微软雅黑" panose="020B0503020204020204" pitchFamily="34" charset="-122"/>
              <a:sym typeface="+mn-ea"/>
            </a:endParaRPr>
          </a:p>
        </p:txBody>
      </p:sp>
      <p:pic>
        <p:nvPicPr>
          <p:cNvPr id="8" name="图片 7" descr="税徽"/>
          <p:cNvPicPr>
            <a:picLocks noChangeAspect="1"/>
          </p:cNvPicPr>
          <p:nvPr/>
        </p:nvPicPr>
        <p:blipFill>
          <a:blip r:embed="rId2"/>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1">
            <a:extLst>
              <a:ext uri="{28A0092B-C50C-407E-A947-70E740481C1C}">
                <a14:useLocalDpi xmlns:a14="http://schemas.microsoft.com/office/drawing/2010/main" val="0"/>
              </a:ext>
            </a:extLst>
          </a:blip>
          <a:srcRect t="10367" b="10292"/>
          <a:stretch>
            <a:fillRect/>
          </a:stretch>
        </p:blipFill>
        <p:spPr>
          <a:xfrm flipH="1">
            <a:off x="203" y="356"/>
            <a:ext cx="9150296" cy="5130259"/>
          </a:xfrm>
          <a:prstGeom prst="rect">
            <a:avLst/>
          </a:prstGeom>
        </p:spPr>
      </p:pic>
      <p:sp>
        <p:nvSpPr>
          <p:cNvPr id="11" name="Rectangle 3"/>
          <p:cNvSpPr txBox="1">
            <a:spLocks noChangeArrowheads="1"/>
          </p:cNvSpPr>
          <p:nvPr/>
        </p:nvSpPr>
        <p:spPr>
          <a:xfrm>
            <a:off x="2764170" y="1282360"/>
            <a:ext cx="5141491"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zh-CN" altLang="en-US" sz="4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lt"/>
              </a:rPr>
              <a:t>感 谢 您 的 收 看</a:t>
            </a:r>
            <a:endParaRPr lang="zh-CN" altLang="en-US" sz="4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cxnSp>
        <p:nvCxnSpPr>
          <p:cNvPr id="13" name="直接连接符 5"/>
          <p:cNvCxnSpPr>
            <a:cxnSpLocks noChangeShapeType="1"/>
          </p:cNvCxnSpPr>
          <p:nvPr/>
        </p:nvCxnSpPr>
        <p:spPr bwMode="auto">
          <a:xfrm flipH="1">
            <a:off x="2973333" y="1898408"/>
            <a:ext cx="4617801"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矩形 9"/>
          <p:cNvSpPr>
            <a:spLocks noChangeArrowheads="1"/>
          </p:cNvSpPr>
          <p:nvPr/>
        </p:nvSpPr>
        <p:spPr bwMode="auto">
          <a:xfrm>
            <a:off x="8717919" y="1898579"/>
            <a:ext cx="416556" cy="1609725"/>
          </a:xfrm>
          <a:prstGeom prst="rect">
            <a:avLst/>
          </a:prstGeom>
          <a:solidFill>
            <a:schemeClr val="accent1"/>
          </a:solidFill>
          <a:ln>
            <a:noFill/>
          </a:ln>
        </p:spPr>
        <p:txBody>
          <a:bodyPr lIns="68556" tIns="34278" rIns="68556" bIns="34278"/>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mn-lt"/>
              <a:ea typeface="+mn-ea"/>
              <a:cs typeface="+mn-ea"/>
              <a:sym typeface="+mn-lt"/>
            </a:endParaRPr>
          </a:p>
        </p:txBody>
      </p:sp>
      <p:grpSp>
        <p:nvGrpSpPr>
          <p:cNvPr id="16" name="组合 15"/>
          <p:cNvGrpSpPr/>
          <p:nvPr/>
        </p:nvGrpSpPr>
        <p:grpSpPr>
          <a:xfrm>
            <a:off x="7546810" y="2201790"/>
            <a:ext cx="432048" cy="432834"/>
            <a:chOff x="6084168" y="1274820"/>
            <a:chExt cx="432048" cy="432834"/>
          </a:xfrm>
        </p:grpSpPr>
        <p:sp>
          <p:nvSpPr>
            <p:cNvPr id="2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27" name="组合 26"/>
          <p:cNvGrpSpPr/>
          <p:nvPr/>
        </p:nvGrpSpPr>
        <p:grpSpPr>
          <a:xfrm>
            <a:off x="6326866" y="2202183"/>
            <a:ext cx="432048" cy="432048"/>
            <a:chOff x="4788024" y="1275213"/>
            <a:chExt cx="432048" cy="432048"/>
          </a:xfrm>
        </p:grpSpPr>
        <p:sp>
          <p:nvSpPr>
            <p:cNvPr id="2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30" name="组合 29"/>
          <p:cNvGrpSpPr/>
          <p:nvPr/>
        </p:nvGrpSpPr>
        <p:grpSpPr>
          <a:xfrm>
            <a:off x="6974938" y="2201790"/>
            <a:ext cx="432833" cy="432834"/>
            <a:chOff x="5436096" y="1274820"/>
            <a:chExt cx="432833" cy="432834"/>
          </a:xfrm>
        </p:grpSpPr>
        <p:sp>
          <p:nvSpPr>
            <p:cNvPr id="3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3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33" name="组合 32"/>
          <p:cNvGrpSpPr/>
          <p:nvPr/>
        </p:nvGrpSpPr>
        <p:grpSpPr>
          <a:xfrm>
            <a:off x="5049772" y="2201790"/>
            <a:ext cx="432833" cy="432834"/>
            <a:chOff x="3491880" y="1274820"/>
            <a:chExt cx="432833" cy="432834"/>
          </a:xfrm>
        </p:grpSpPr>
        <p:sp>
          <p:nvSpPr>
            <p:cNvPr id="34"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35"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36" name="组合 35"/>
          <p:cNvGrpSpPr/>
          <p:nvPr/>
        </p:nvGrpSpPr>
        <p:grpSpPr>
          <a:xfrm>
            <a:off x="5688319" y="2201790"/>
            <a:ext cx="432833" cy="432834"/>
            <a:chOff x="4139952" y="1274820"/>
            <a:chExt cx="432833" cy="432834"/>
          </a:xfrm>
        </p:grpSpPr>
        <p:sp>
          <p:nvSpPr>
            <p:cNvPr id="37"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38"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2" name="组合 1"/>
          <p:cNvGrpSpPr/>
          <p:nvPr/>
        </p:nvGrpSpPr>
        <p:grpSpPr>
          <a:xfrm>
            <a:off x="0" y="0"/>
            <a:ext cx="4237355" cy="438150"/>
            <a:chOff x="0" y="0"/>
            <a:chExt cx="6673" cy="690"/>
          </a:xfrm>
        </p:grpSpPr>
        <p:pic>
          <p:nvPicPr>
            <p:cNvPr id="3" name="图片 2" descr="税徽"/>
            <p:cNvPicPr>
              <a:picLocks noChangeAspect="1"/>
            </p:cNvPicPr>
            <p:nvPr/>
          </p:nvPicPr>
          <p:blipFill>
            <a:blip r:embed="rId2"/>
            <a:stretch>
              <a:fillRect/>
            </a:stretch>
          </p:blipFill>
          <p:spPr>
            <a:xfrm>
              <a:off x="0" y="0"/>
              <a:ext cx="791" cy="690"/>
            </a:xfrm>
            <a:prstGeom prst="rect">
              <a:avLst/>
            </a:prstGeom>
          </p:spPr>
        </p:pic>
        <p:sp>
          <p:nvSpPr>
            <p:cNvPr id="8" name="文本框 7"/>
            <p:cNvSpPr txBox="1"/>
            <p:nvPr/>
          </p:nvSpPr>
          <p:spPr>
            <a:xfrm>
              <a:off x="791" y="99"/>
              <a:ext cx="5882" cy="550"/>
            </a:xfrm>
            <a:prstGeom prst="rect">
              <a:avLst/>
            </a:prstGeom>
            <a:noFill/>
          </p:spPr>
          <p:txBody>
            <a:bodyPr wrap="square" rtlCol="0">
              <a:spAutoFit/>
            </a:bodyPr>
            <a:p>
              <a:pPr>
                <a:lnSpc>
                  <a:spcPct val="120000"/>
                </a:lnSpc>
              </a:pPr>
              <a:r>
                <a:rPr lang="zh-CN" altLang="zh-CN" sz="1400" dirty="0" smtClean="0">
                  <a:solidFill>
                    <a:schemeClr val="tx1"/>
                  </a:solidFill>
                  <a:latin typeface="微软雅黑" panose="020B0503020204020204" pitchFamily="34" charset="-122"/>
                  <a:ea typeface="微软雅黑" panose="020B0503020204020204" pitchFamily="34" charset="-122"/>
                </a:rPr>
                <a:t>国家税务总局晋中市榆次区税务局</a:t>
              </a:r>
              <a:endParaRPr lang="zh-CN" altLang="zh-CN" sz="1400" dirty="0" smtClean="0">
                <a:solidFill>
                  <a:schemeClr val="tx1"/>
                </a:solidFill>
                <a:latin typeface="微软雅黑" panose="020B0503020204020204" pitchFamily="34" charset="-122"/>
                <a:ea typeface="微软雅黑" panose="020B0503020204020204" pitchFamily="34" charset="-122"/>
              </a:endParaRPr>
            </a:p>
          </p:txBody>
        </p:sp>
      </p:grpSp>
      <p:pic>
        <p:nvPicPr>
          <p:cNvPr id="4" name="图片 3" descr="新logo图片"/>
          <p:cNvPicPr>
            <a:picLocks noChangeAspect="1"/>
          </p:cNvPicPr>
          <p:nvPr/>
        </p:nvPicPr>
        <p:blipFill>
          <a:blip r:embed="rId3"/>
          <a:stretch>
            <a:fillRect/>
          </a:stretch>
        </p:blipFill>
        <p:spPr>
          <a:xfrm>
            <a:off x="7686675" y="4772025"/>
            <a:ext cx="1372235" cy="3721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1"/>
                                        </p:tgtEl>
                                        <p:attrNameLst>
                                          <p:attrName>ppt_y</p:attrName>
                                        </p:attrNameLst>
                                      </p:cBhvr>
                                      <p:tavLst>
                                        <p:tav tm="0">
                                          <p:val>
                                            <p:strVal val="#ppt_y"/>
                                          </p:val>
                                        </p:tav>
                                        <p:tav tm="100000">
                                          <p:val>
                                            <p:strVal val="#ppt_y"/>
                                          </p:val>
                                        </p:tav>
                                      </p:tavLst>
                                    </p:anim>
                                    <p:anim calcmode="lin" valueType="num">
                                      <p:cBhvr>
                                        <p:cTn id="1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1"/>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1000"/>
                                        <p:tgtEl>
                                          <p:spTgt spid="13"/>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par>
                                <p:cTn id="26" presetID="53" presetClass="entr" presetSubtype="16" fill="hold" nodeType="withEffect">
                                  <p:stCondLst>
                                    <p:cond delay="200"/>
                                  </p:stCondLst>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ppt_w</p:attrName>
                                        </p:attrNameLst>
                                      </p:cBhvr>
                                      <p:tavLst>
                                        <p:tav tm="0">
                                          <p:val>
                                            <p:fltVal val="0"/>
                                          </p:val>
                                        </p:tav>
                                        <p:tav tm="100000">
                                          <p:val>
                                            <p:strVal val="#ppt_w"/>
                                          </p:val>
                                        </p:tav>
                                      </p:tavLst>
                                    </p:anim>
                                    <p:anim calcmode="lin" valueType="num">
                                      <p:cBhvr>
                                        <p:cTn id="29" dur="500" fill="hold"/>
                                        <p:tgtEl>
                                          <p:spTgt spid="36"/>
                                        </p:tgtEl>
                                        <p:attrNameLst>
                                          <p:attrName>ppt_h</p:attrName>
                                        </p:attrNameLst>
                                      </p:cBhvr>
                                      <p:tavLst>
                                        <p:tav tm="0">
                                          <p:val>
                                            <p:fltVal val="0"/>
                                          </p:val>
                                        </p:tav>
                                        <p:tav tm="100000">
                                          <p:val>
                                            <p:strVal val="#ppt_h"/>
                                          </p:val>
                                        </p:tav>
                                      </p:tavLst>
                                    </p:anim>
                                    <p:animEffect transition="in" filter="fade">
                                      <p:cBhvr>
                                        <p:cTn id="30" dur="500"/>
                                        <p:tgtEl>
                                          <p:spTgt spid="36"/>
                                        </p:tgtEl>
                                      </p:cBhvr>
                                    </p:animEffect>
                                  </p:childTnLst>
                                </p:cTn>
                              </p:par>
                              <p:par>
                                <p:cTn id="31" presetID="53" presetClass="entr" presetSubtype="16" fill="hold" nodeType="withEffect">
                                  <p:stCondLst>
                                    <p:cond delay="40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par>
                                <p:cTn id="36" presetID="53" presetClass="entr" presetSubtype="16" fill="hold" nodeType="withEffect">
                                  <p:stCondLst>
                                    <p:cond delay="60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par>
                                <p:cTn id="41" presetID="53" presetClass="entr" presetSubtype="16" fill="hold" nodeType="withEffect">
                                  <p:stCondLst>
                                    <p:cond delay="80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4" grpId="0" bldLvl="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0" y="200517"/>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财行税申报简并</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cxnSp>
        <p:nvCxnSpPr>
          <p:cNvPr id="276" name="직선 연결선 143"/>
          <p:cNvCxnSpPr>
            <a:stCxn id="282" idx="2"/>
          </p:cNvCxnSpPr>
          <p:nvPr>
            <p:custDataLst>
              <p:tags r:id="rId1"/>
            </p:custDataLst>
          </p:nvPr>
        </p:nvCxnSpPr>
        <p:spPr>
          <a:xfrm>
            <a:off x="4617085" y="1368572"/>
            <a:ext cx="0" cy="339471"/>
          </a:xfrm>
          <a:prstGeom prst="line">
            <a:avLst/>
          </a:prstGeom>
          <a:noFill/>
          <a:ln w="19050" cap="flat" cmpd="sng" algn="ctr">
            <a:solidFill>
              <a:sysClr val="windowText" lastClr="000000"/>
            </a:solidFill>
            <a:prstDash val="solid"/>
            <a:miter lim="800000"/>
          </a:ln>
          <a:effectLst/>
        </p:spPr>
      </p:cxnSp>
      <p:cxnSp>
        <p:nvCxnSpPr>
          <p:cNvPr id="277" name="직선 연결선 143"/>
          <p:cNvCxnSpPr>
            <a:stCxn id="340" idx="2"/>
          </p:cNvCxnSpPr>
          <p:nvPr>
            <p:custDataLst>
              <p:tags r:id="rId2"/>
            </p:custDataLst>
          </p:nvPr>
        </p:nvCxnSpPr>
        <p:spPr>
          <a:xfrm>
            <a:off x="3077556" y="2812057"/>
            <a:ext cx="4763" cy="624179"/>
          </a:xfrm>
          <a:prstGeom prst="line">
            <a:avLst/>
          </a:prstGeom>
          <a:noFill/>
          <a:ln w="19050" cap="flat" cmpd="sng" algn="ctr">
            <a:solidFill>
              <a:sysClr val="windowText" lastClr="000000"/>
            </a:solidFill>
            <a:prstDash val="solid"/>
            <a:miter lim="800000"/>
          </a:ln>
          <a:effectLst/>
        </p:spPr>
      </p:cxnSp>
      <p:sp>
        <p:nvSpPr>
          <p:cNvPr id="282" name="矩形: 圆角 281"/>
          <p:cNvSpPr/>
          <p:nvPr>
            <p:custDataLst>
              <p:tags r:id="rId3"/>
            </p:custDataLst>
          </p:nvPr>
        </p:nvSpPr>
        <p:spPr>
          <a:xfrm>
            <a:off x="3502025" y="910908"/>
            <a:ext cx="2229485" cy="457835"/>
          </a:xfrm>
          <a:prstGeom prst="roundRect">
            <a:avLst>
              <a:gd name="adj" fmla="val 3420"/>
            </a:avLst>
          </a:prstGeom>
          <a:solidFill>
            <a:sysClr val="window" lastClr="FFFFFF">
              <a:lumMod val="95000"/>
            </a:sysClr>
          </a:solidFill>
          <a:ln w="12700" cap="flat" cmpd="sng" algn="ctr">
            <a:solidFill>
              <a:srgbClr val="000000"/>
            </a:solidFill>
            <a:prstDash val="solid"/>
            <a:miter lim="800000"/>
          </a:ln>
          <a:effectLst/>
        </p:spPr>
        <p:txBody>
          <a:bodyPr rtlCol="0" anchor="ctr"/>
          <a:p>
            <a:pPr algn="ctr">
              <a:lnSpc>
                <a:spcPct val="120000"/>
              </a:lnSpc>
            </a:pPr>
            <a:endParaRPr lang="zh-CN" altLang="en-US" sz="1350">
              <a:latin typeface="Arial" panose="020B0604020202020204" pitchFamily="34" charset="0"/>
              <a:ea typeface="微软雅黑" panose="020B0503020204020204" pitchFamily="34" charset="-122"/>
            </a:endParaRPr>
          </a:p>
        </p:txBody>
      </p:sp>
      <p:sp>
        <p:nvSpPr>
          <p:cNvPr id="284" name="文本框 283"/>
          <p:cNvSpPr txBox="1"/>
          <p:nvPr>
            <p:custDataLst>
              <p:tags r:id="rId4"/>
            </p:custDataLst>
          </p:nvPr>
        </p:nvSpPr>
        <p:spPr>
          <a:xfrm>
            <a:off x="3716655" y="952818"/>
            <a:ext cx="2014855" cy="375285"/>
          </a:xfrm>
          <a:prstGeom prst="rect">
            <a:avLst/>
          </a:prstGeom>
          <a:noFill/>
        </p:spPr>
        <p:txBody>
          <a:bodyPr wrap="square" rtlCol="0">
            <a:noAutofit/>
          </a:bodyPr>
          <a:p>
            <a:pPr>
              <a:lnSpc>
                <a:spcPct val="120000"/>
              </a:lnSpc>
            </a:pPr>
            <a:r>
              <a:rPr lang="zh-CN" altLang="en-US" b="1">
                <a:solidFill>
                  <a:sysClr val="windowText" lastClr="000000">
                    <a:lumMod val="75000"/>
                    <a:lumOff val="25000"/>
                  </a:sysClr>
                </a:solidFill>
                <a:latin typeface="Arial" panose="020B0604020202020204" pitchFamily="34" charset="0"/>
                <a:ea typeface="微软雅黑" panose="020B0503020204020204" pitchFamily="34" charset="-122"/>
                <a:sym typeface="微软雅黑" panose="020B0503020204020204" pitchFamily="34" charset="-122"/>
              </a:rPr>
              <a:t>财产行为税申报</a:t>
            </a:r>
            <a:endParaRPr lang="zh-CN" altLang="en-US" b="1">
              <a:solidFill>
                <a:sysClr val="windowText" lastClr="000000">
                  <a:lumMod val="75000"/>
                  <a:lumOff val="25000"/>
                </a:sys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340" name="矩形: 圆角 339"/>
          <p:cNvSpPr/>
          <p:nvPr>
            <p:custDataLst>
              <p:tags r:id="rId5"/>
            </p:custDataLst>
          </p:nvPr>
        </p:nvSpPr>
        <p:spPr>
          <a:xfrm>
            <a:off x="1962813" y="1875346"/>
            <a:ext cx="2229486" cy="936710"/>
          </a:xfrm>
          <a:prstGeom prst="roundRect">
            <a:avLst>
              <a:gd name="adj" fmla="val 3420"/>
            </a:avLst>
          </a:prstGeom>
          <a:solidFill>
            <a:sysClr val="window" lastClr="FFFFFF">
              <a:lumMod val="95000"/>
            </a:sysClr>
          </a:solidFill>
          <a:ln w="12700" cap="flat" cmpd="sng" algn="ctr">
            <a:solidFill>
              <a:srgbClr val="000000"/>
            </a:solidFill>
            <a:prstDash val="solid"/>
            <a:miter lim="800000"/>
          </a:ln>
          <a:effectLst/>
        </p:spPr>
        <p:txBody>
          <a:bodyPr rtlCol="0" anchor="ctr"/>
          <a:p>
            <a:pPr algn="ctr">
              <a:lnSpc>
                <a:spcPct val="120000"/>
              </a:lnSpc>
            </a:pPr>
            <a:endParaRPr lang="zh-CN" altLang="en-US" sz="1350">
              <a:latin typeface="Arial" panose="020B0604020202020204" pitchFamily="34" charset="0"/>
              <a:ea typeface="微软雅黑" panose="020B0503020204020204" pitchFamily="34" charset="-122"/>
            </a:endParaRPr>
          </a:p>
        </p:txBody>
      </p:sp>
      <p:sp>
        <p:nvSpPr>
          <p:cNvPr id="341" name="任意多边形: 形状 340"/>
          <p:cNvSpPr/>
          <p:nvPr>
            <p:custDataLst>
              <p:tags r:id="rId6"/>
            </p:custDataLst>
          </p:nvPr>
        </p:nvSpPr>
        <p:spPr>
          <a:xfrm>
            <a:off x="1962821" y="1872237"/>
            <a:ext cx="2229470" cy="364184"/>
          </a:xfrm>
          <a:custGeom>
            <a:avLst/>
            <a:gdLst>
              <a:gd name="connsiteX0" fmla="*/ 59838 w 2160201"/>
              <a:gd name="connsiteY0" fmla="*/ 0 h 410029"/>
              <a:gd name="connsiteX1" fmla="*/ 2100363 w 2160201"/>
              <a:gd name="connsiteY1" fmla="*/ 0 h 410029"/>
              <a:gd name="connsiteX2" fmla="*/ 2160201 w 2160201"/>
              <a:gd name="connsiteY2" fmla="*/ 59838 h 410029"/>
              <a:gd name="connsiteX3" fmla="*/ 2160201 w 2160201"/>
              <a:gd name="connsiteY3" fmla="*/ 410029 h 410029"/>
              <a:gd name="connsiteX4" fmla="*/ 0 w 2160201"/>
              <a:gd name="connsiteY4" fmla="*/ 410029 h 410029"/>
              <a:gd name="connsiteX5" fmla="*/ 0 w 2160201"/>
              <a:gd name="connsiteY5" fmla="*/ 59838 h 410029"/>
              <a:gd name="connsiteX6" fmla="*/ 59838 w 2160201"/>
              <a:gd name="connsiteY6" fmla="*/ 0 h 41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201" h="410029">
                <a:moveTo>
                  <a:pt x="59838" y="0"/>
                </a:moveTo>
                <a:lnTo>
                  <a:pt x="2100363" y="0"/>
                </a:lnTo>
                <a:cubicBezTo>
                  <a:pt x="2133411" y="0"/>
                  <a:pt x="2160201" y="26790"/>
                  <a:pt x="2160201" y="59838"/>
                </a:cubicBezTo>
                <a:lnTo>
                  <a:pt x="2160201" y="410029"/>
                </a:lnTo>
                <a:lnTo>
                  <a:pt x="0" y="410029"/>
                </a:lnTo>
                <a:lnTo>
                  <a:pt x="0" y="59838"/>
                </a:lnTo>
                <a:cubicBezTo>
                  <a:pt x="0" y="26790"/>
                  <a:pt x="26790" y="0"/>
                  <a:pt x="59838" y="0"/>
                </a:cubicBezTo>
                <a:close/>
              </a:path>
            </a:pathLst>
          </a:custGeom>
          <a:solidFill>
            <a:srgbClr val="8590CA"/>
          </a:solidFill>
          <a:ln w="12700" cap="flat" cmpd="sng" algn="ctr">
            <a:solidFill>
              <a:srgbClr val="000000"/>
            </a:solidFill>
            <a:prstDash val="solid"/>
            <a:miter lim="800000"/>
          </a:ln>
          <a:effectLst/>
        </p:spPr>
        <p:txBody>
          <a:bodyPr rtlCol="0" anchor="ctr"/>
          <a:p>
            <a:pPr algn="ctr">
              <a:lnSpc>
                <a:spcPct val="120000"/>
              </a:lnSpc>
            </a:pPr>
            <a:endParaRPr lang="zh-CN" altLang="en-US" sz="1350">
              <a:latin typeface="Arial" panose="020B0604020202020204" pitchFamily="34" charset="0"/>
              <a:ea typeface="微软雅黑" panose="020B0503020204020204" pitchFamily="34" charset="-122"/>
            </a:endParaRPr>
          </a:p>
        </p:txBody>
      </p:sp>
      <p:sp>
        <p:nvSpPr>
          <p:cNvPr id="342" name="文本框 341"/>
          <p:cNvSpPr txBox="1"/>
          <p:nvPr>
            <p:custDataLst>
              <p:tags r:id="rId7"/>
            </p:custDataLst>
          </p:nvPr>
        </p:nvSpPr>
        <p:spPr>
          <a:xfrm>
            <a:off x="2096608" y="2272502"/>
            <a:ext cx="1961901" cy="523040"/>
          </a:xfrm>
          <a:prstGeom prst="rect">
            <a:avLst/>
          </a:prstGeom>
          <a:noFill/>
        </p:spPr>
        <p:txBody>
          <a:bodyPr wrap="square" rtlCol="0">
            <a:normAutofit/>
          </a:bodyPr>
          <a:p>
            <a:pPr algn="ctr">
              <a:lnSpc>
                <a:spcPct val="120000"/>
              </a:lnSpc>
            </a:pPr>
            <a:r>
              <a:rPr lang="zh-CN" altLang="en-US" sz="1400">
                <a:solidFill>
                  <a:sysClr val="windowText" lastClr="000000">
                    <a:lumMod val="75000"/>
                    <a:lumOff val="25000"/>
                  </a:sysClr>
                </a:solidFill>
                <a:latin typeface="Arial" panose="020B0604020202020204" pitchFamily="34" charset="0"/>
                <a:ea typeface="微软雅黑" panose="020B0503020204020204" pitchFamily="34" charset="-122"/>
                <a:sym typeface="微软雅黑" panose="020B0503020204020204" pitchFamily="34" charset="-122"/>
              </a:rPr>
              <a:t>一主一附</a:t>
            </a:r>
            <a:endParaRPr lang="zh-CN" altLang="en-US" sz="1400">
              <a:solidFill>
                <a:sysClr val="windowText" lastClr="000000">
                  <a:lumMod val="75000"/>
                  <a:lumOff val="25000"/>
                </a:sys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343" name="文本框 342"/>
          <p:cNvSpPr txBox="1"/>
          <p:nvPr>
            <p:custDataLst>
              <p:tags r:id="rId8"/>
            </p:custDataLst>
          </p:nvPr>
        </p:nvSpPr>
        <p:spPr>
          <a:xfrm>
            <a:off x="2096608" y="1879346"/>
            <a:ext cx="1961895" cy="333311"/>
          </a:xfrm>
          <a:prstGeom prst="rect">
            <a:avLst/>
          </a:prstGeom>
          <a:noFill/>
        </p:spPr>
        <p:txBody>
          <a:bodyPr wrap="square" rtlCol="0">
            <a:normAutofit/>
          </a:bodyPr>
          <a:p>
            <a:pPr algn="ctr">
              <a:lnSpc>
                <a:spcPct val="120000"/>
              </a:lnSpc>
            </a:pPr>
            <a:r>
              <a:rPr lang="zh-CN" altLang="en-US" sz="1200" b="1">
                <a:solidFill>
                  <a:sysClr val="window" lastClr="FFFFFF"/>
                </a:solidFill>
                <a:latin typeface="Arial" panose="020B0604020202020204" pitchFamily="34" charset="0"/>
                <a:ea typeface="微软雅黑" panose="020B0503020204020204" pitchFamily="34" charset="-122"/>
                <a:sym typeface="微软雅黑" panose="020B0503020204020204" pitchFamily="34" charset="-122"/>
              </a:rPr>
              <a:t>财产行为税纳税申报表</a:t>
            </a:r>
            <a:endParaRPr lang="zh-CN" altLang="en-US" sz="1200" b="1">
              <a:solidFill>
                <a:sysClr val="window" lastClr="FFFFFF"/>
              </a:solidFill>
              <a:latin typeface="Arial" panose="020B0604020202020204" pitchFamily="34" charset="0"/>
              <a:ea typeface="微软雅黑" panose="020B0503020204020204" pitchFamily="34" charset="-122"/>
              <a:sym typeface="微软雅黑" panose="020B0503020204020204" pitchFamily="34" charset="-122"/>
            </a:endParaRPr>
          </a:p>
        </p:txBody>
      </p:sp>
      <p:cxnSp>
        <p:nvCxnSpPr>
          <p:cNvPr id="288" name="꺾인 연결선 146"/>
          <p:cNvCxnSpPr>
            <a:stCxn id="343" idx="0"/>
            <a:endCxn id="295" idx="0"/>
          </p:cNvCxnSpPr>
          <p:nvPr>
            <p:custDataLst>
              <p:tags r:id="rId9"/>
            </p:custDataLst>
          </p:nvPr>
        </p:nvCxnSpPr>
        <p:spPr>
          <a:xfrm rot="16200000">
            <a:off x="4607878" y="349568"/>
            <a:ext cx="3175" cy="3060065"/>
          </a:xfrm>
          <a:prstGeom prst="bentConnector3">
            <a:avLst>
              <a:gd name="adj1" fmla="val 7560000"/>
            </a:avLst>
          </a:prstGeom>
          <a:noFill/>
          <a:ln w="19050" cap="flat" cmpd="sng" algn="ctr">
            <a:solidFill>
              <a:sysClr val="windowText" lastClr="000000"/>
            </a:solidFill>
            <a:prstDash val="solid"/>
            <a:miter lim="800000"/>
          </a:ln>
          <a:effectLst/>
        </p:spPr>
      </p:cxnSp>
      <p:sp>
        <p:nvSpPr>
          <p:cNvPr id="292" name="矩形: 圆角 291"/>
          <p:cNvSpPr/>
          <p:nvPr>
            <p:custDataLst>
              <p:tags r:id="rId10"/>
            </p:custDataLst>
          </p:nvPr>
        </p:nvSpPr>
        <p:spPr>
          <a:xfrm>
            <a:off x="5023153" y="1875346"/>
            <a:ext cx="2229486" cy="936710"/>
          </a:xfrm>
          <a:prstGeom prst="roundRect">
            <a:avLst>
              <a:gd name="adj" fmla="val 3420"/>
            </a:avLst>
          </a:prstGeom>
          <a:solidFill>
            <a:sysClr val="window" lastClr="FFFFFF">
              <a:lumMod val="95000"/>
            </a:sysClr>
          </a:solidFill>
          <a:ln w="12700" cap="flat" cmpd="sng" algn="ctr">
            <a:solidFill>
              <a:srgbClr val="000000"/>
            </a:solidFill>
            <a:prstDash val="solid"/>
            <a:miter lim="800000"/>
          </a:ln>
          <a:effectLst/>
        </p:spPr>
        <p:txBody>
          <a:bodyPr rtlCol="0" anchor="ctr"/>
          <a:p>
            <a:pPr algn="ctr">
              <a:lnSpc>
                <a:spcPct val="120000"/>
              </a:lnSpc>
            </a:pPr>
            <a:endParaRPr lang="zh-CN" altLang="en-US" sz="1350">
              <a:latin typeface="Arial" panose="020B0604020202020204" pitchFamily="34" charset="0"/>
              <a:ea typeface="微软雅黑" panose="020B0503020204020204" pitchFamily="34" charset="-122"/>
            </a:endParaRPr>
          </a:p>
        </p:txBody>
      </p:sp>
      <p:sp>
        <p:nvSpPr>
          <p:cNvPr id="293" name="任意多边形: 形状 292"/>
          <p:cNvSpPr/>
          <p:nvPr>
            <p:custDataLst>
              <p:tags r:id="rId11"/>
            </p:custDataLst>
          </p:nvPr>
        </p:nvSpPr>
        <p:spPr>
          <a:xfrm>
            <a:off x="5023161" y="1872237"/>
            <a:ext cx="2229470" cy="364184"/>
          </a:xfrm>
          <a:custGeom>
            <a:avLst/>
            <a:gdLst>
              <a:gd name="connsiteX0" fmla="*/ 59838 w 2160201"/>
              <a:gd name="connsiteY0" fmla="*/ 0 h 410029"/>
              <a:gd name="connsiteX1" fmla="*/ 2100363 w 2160201"/>
              <a:gd name="connsiteY1" fmla="*/ 0 h 410029"/>
              <a:gd name="connsiteX2" fmla="*/ 2160201 w 2160201"/>
              <a:gd name="connsiteY2" fmla="*/ 59838 h 410029"/>
              <a:gd name="connsiteX3" fmla="*/ 2160201 w 2160201"/>
              <a:gd name="connsiteY3" fmla="*/ 410029 h 410029"/>
              <a:gd name="connsiteX4" fmla="*/ 0 w 2160201"/>
              <a:gd name="connsiteY4" fmla="*/ 410029 h 410029"/>
              <a:gd name="connsiteX5" fmla="*/ 0 w 2160201"/>
              <a:gd name="connsiteY5" fmla="*/ 59838 h 410029"/>
              <a:gd name="connsiteX6" fmla="*/ 59838 w 2160201"/>
              <a:gd name="connsiteY6" fmla="*/ 0 h 41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201" h="410029">
                <a:moveTo>
                  <a:pt x="59838" y="0"/>
                </a:moveTo>
                <a:lnTo>
                  <a:pt x="2100363" y="0"/>
                </a:lnTo>
                <a:cubicBezTo>
                  <a:pt x="2133411" y="0"/>
                  <a:pt x="2160201" y="26790"/>
                  <a:pt x="2160201" y="59838"/>
                </a:cubicBezTo>
                <a:lnTo>
                  <a:pt x="2160201" y="410029"/>
                </a:lnTo>
                <a:lnTo>
                  <a:pt x="0" y="410029"/>
                </a:lnTo>
                <a:lnTo>
                  <a:pt x="0" y="59838"/>
                </a:lnTo>
                <a:cubicBezTo>
                  <a:pt x="0" y="26790"/>
                  <a:pt x="26790" y="0"/>
                  <a:pt x="59838" y="0"/>
                </a:cubicBezTo>
                <a:close/>
              </a:path>
            </a:pathLst>
          </a:custGeom>
          <a:solidFill>
            <a:srgbClr val="8590CA"/>
          </a:solidFill>
          <a:ln w="12700" cap="flat" cmpd="sng" algn="ctr">
            <a:solidFill>
              <a:srgbClr val="000000"/>
            </a:solidFill>
            <a:prstDash val="solid"/>
            <a:miter lim="800000"/>
          </a:ln>
          <a:effectLst/>
        </p:spPr>
        <p:txBody>
          <a:bodyPr rtlCol="0" anchor="ctr"/>
          <a:p>
            <a:pPr algn="ctr">
              <a:lnSpc>
                <a:spcPct val="120000"/>
              </a:lnSpc>
            </a:pPr>
            <a:endParaRPr lang="zh-CN" altLang="en-US" sz="1350">
              <a:latin typeface="Arial" panose="020B0604020202020204" pitchFamily="34" charset="0"/>
              <a:ea typeface="微软雅黑" panose="020B0503020204020204" pitchFamily="34" charset="-122"/>
            </a:endParaRPr>
          </a:p>
        </p:txBody>
      </p:sp>
      <p:sp>
        <p:nvSpPr>
          <p:cNvPr id="294" name="文本框 293"/>
          <p:cNvSpPr txBox="1"/>
          <p:nvPr>
            <p:custDataLst>
              <p:tags r:id="rId12"/>
            </p:custDataLst>
          </p:nvPr>
        </p:nvSpPr>
        <p:spPr>
          <a:xfrm>
            <a:off x="5156949" y="2272502"/>
            <a:ext cx="1961901" cy="523040"/>
          </a:xfrm>
          <a:prstGeom prst="rect">
            <a:avLst/>
          </a:prstGeom>
          <a:noFill/>
        </p:spPr>
        <p:txBody>
          <a:bodyPr wrap="square" rtlCol="0">
            <a:normAutofit/>
          </a:bodyPr>
          <a:p>
            <a:pPr algn="ctr">
              <a:lnSpc>
                <a:spcPct val="120000"/>
              </a:lnSpc>
            </a:pPr>
            <a:r>
              <a:rPr lang="zh-CN" altLang="en-US" sz="1400">
                <a:solidFill>
                  <a:srgbClr val="FF0000"/>
                </a:solidFill>
                <a:latin typeface="Arial" panose="020B0604020202020204" pitchFamily="34" charset="0"/>
                <a:ea typeface="微软雅黑" panose="020B0503020204020204" pitchFamily="34" charset="-122"/>
                <a:sym typeface="微软雅黑" panose="020B0503020204020204" pitchFamily="34" charset="-122"/>
              </a:rPr>
              <a:t>九张</a:t>
            </a:r>
            <a:r>
              <a:rPr lang="zh-CN" altLang="en-US" sz="1400">
                <a:solidFill>
                  <a:sysClr val="windowText" lastClr="000000">
                    <a:lumMod val="75000"/>
                    <a:lumOff val="25000"/>
                  </a:sysClr>
                </a:solidFill>
                <a:latin typeface="Arial" panose="020B0604020202020204" pitchFamily="34" charset="0"/>
                <a:ea typeface="微软雅黑" panose="020B0503020204020204" pitchFamily="34" charset="-122"/>
                <a:sym typeface="微软雅黑" panose="020B0503020204020204" pitchFamily="34" charset="-122"/>
              </a:rPr>
              <a:t>税源明细</a:t>
            </a:r>
            <a:endParaRPr lang="en-US" altLang="zh-CN" sz="1400">
              <a:solidFill>
                <a:sysClr val="windowText" lastClr="000000">
                  <a:lumMod val="75000"/>
                  <a:lumOff val="25000"/>
                </a:sys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295" name="文本框 294"/>
          <p:cNvSpPr txBox="1"/>
          <p:nvPr>
            <p:custDataLst>
              <p:tags r:id="rId13"/>
            </p:custDataLst>
          </p:nvPr>
        </p:nvSpPr>
        <p:spPr>
          <a:xfrm>
            <a:off x="5156949" y="1879346"/>
            <a:ext cx="1961895" cy="333311"/>
          </a:xfrm>
          <a:prstGeom prst="rect">
            <a:avLst/>
          </a:prstGeom>
          <a:noFill/>
        </p:spPr>
        <p:txBody>
          <a:bodyPr wrap="square" rtlCol="0">
            <a:normAutofit/>
          </a:bodyPr>
          <a:p>
            <a:pPr algn="ctr">
              <a:lnSpc>
                <a:spcPct val="120000"/>
              </a:lnSpc>
            </a:pPr>
            <a:r>
              <a:rPr lang="zh-CN" altLang="en-US" sz="1200" b="1">
                <a:solidFill>
                  <a:sysClr val="window" lastClr="FFFFFF"/>
                </a:solidFill>
                <a:latin typeface="Arial" panose="020B0604020202020204" pitchFamily="34" charset="0"/>
                <a:ea typeface="微软雅黑" panose="020B0503020204020204" pitchFamily="34" charset="-122"/>
                <a:sym typeface="微软雅黑" panose="020B0503020204020204" pitchFamily="34" charset="-122"/>
              </a:rPr>
              <a:t>财产和行为税税源明细表</a:t>
            </a:r>
            <a:endParaRPr lang="zh-CN" altLang="en-US" sz="1200" b="1">
              <a:solidFill>
                <a:sysClr val="window" lastClr="FFFFFF"/>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347" name="矩形: 圆角 346"/>
          <p:cNvSpPr/>
          <p:nvPr>
            <p:custDataLst>
              <p:tags r:id="rId14"/>
            </p:custDataLst>
          </p:nvPr>
        </p:nvSpPr>
        <p:spPr>
          <a:xfrm>
            <a:off x="1626870" y="3612198"/>
            <a:ext cx="1694180" cy="1312545"/>
          </a:xfrm>
          <a:prstGeom prst="roundRect">
            <a:avLst>
              <a:gd name="adj" fmla="val 3420"/>
            </a:avLst>
          </a:prstGeom>
          <a:solidFill>
            <a:sysClr val="window" lastClr="FFFFFF">
              <a:lumMod val="95000"/>
            </a:sysClr>
          </a:solidFill>
          <a:ln w="12700" cap="flat" cmpd="sng" algn="ctr">
            <a:solidFill>
              <a:srgbClr val="000000"/>
            </a:solidFill>
            <a:prstDash val="solid"/>
            <a:miter lim="800000"/>
          </a:ln>
          <a:effectLst/>
        </p:spPr>
        <p:txBody>
          <a:bodyPr rtlCol="0" anchor="ctr"/>
          <a:p>
            <a:pPr algn="ctr">
              <a:lnSpc>
                <a:spcPct val="120000"/>
              </a:lnSpc>
            </a:pPr>
            <a:endParaRPr lang="zh-CN" altLang="en-US" sz="1350">
              <a:latin typeface="Arial" panose="020B0604020202020204" pitchFamily="34" charset="0"/>
              <a:ea typeface="微软雅黑" panose="020B0503020204020204" pitchFamily="34" charset="-122"/>
            </a:endParaRPr>
          </a:p>
        </p:txBody>
      </p:sp>
      <p:sp>
        <p:nvSpPr>
          <p:cNvPr id="348" name="任意多边形: 形状 347"/>
          <p:cNvSpPr/>
          <p:nvPr>
            <p:custDataLst>
              <p:tags r:id="rId15"/>
            </p:custDataLst>
          </p:nvPr>
        </p:nvSpPr>
        <p:spPr>
          <a:xfrm>
            <a:off x="1625600" y="3612198"/>
            <a:ext cx="1678940" cy="484505"/>
          </a:xfrm>
          <a:custGeom>
            <a:avLst/>
            <a:gdLst>
              <a:gd name="connsiteX0" fmla="*/ 59838 w 2160201"/>
              <a:gd name="connsiteY0" fmla="*/ 0 h 410029"/>
              <a:gd name="connsiteX1" fmla="*/ 2100363 w 2160201"/>
              <a:gd name="connsiteY1" fmla="*/ 0 h 410029"/>
              <a:gd name="connsiteX2" fmla="*/ 2160201 w 2160201"/>
              <a:gd name="connsiteY2" fmla="*/ 59838 h 410029"/>
              <a:gd name="connsiteX3" fmla="*/ 2160201 w 2160201"/>
              <a:gd name="connsiteY3" fmla="*/ 410029 h 410029"/>
              <a:gd name="connsiteX4" fmla="*/ 0 w 2160201"/>
              <a:gd name="connsiteY4" fmla="*/ 410029 h 410029"/>
              <a:gd name="connsiteX5" fmla="*/ 0 w 2160201"/>
              <a:gd name="connsiteY5" fmla="*/ 59838 h 410029"/>
              <a:gd name="connsiteX6" fmla="*/ 59838 w 2160201"/>
              <a:gd name="connsiteY6" fmla="*/ 0 h 41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201" h="410029">
                <a:moveTo>
                  <a:pt x="59838" y="0"/>
                </a:moveTo>
                <a:lnTo>
                  <a:pt x="2100363" y="0"/>
                </a:lnTo>
                <a:cubicBezTo>
                  <a:pt x="2133411" y="0"/>
                  <a:pt x="2160201" y="26790"/>
                  <a:pt x="2160201" y="59838"/>
                </a:cubicBezTo>
                <a:lnTo>
                  <a:pt x="2160201" y="410029"/>
                </a:lnTo>
                <a:lnTo>
                  <a:pt x="0" y="410029"/>
                </a:lnTo>
                <a:lnTo>
                  <a:pt x="0" y="59838"/>
                </a:lnTo>
                <a:cubicBezTo>
                  <a:pt x="0" y="26790"/>
                  <a:pt x="26790" y="0"/>
                  <a:pt x="59838" y="0"/>
                </a:cubicBezTo>
                <a:close/>
              </a:path>
            </a:pathLst>
          </a:custGeom>
          <a:solidFill>
            <a:srgbClr val="8EAADC"/>
          </a:solidFill>
          <a:ln w="12700" cap="flat" cmpd="sng" algn="ctr">
            <a:solidFill>
              <a:srgbClr val="000000"/>
            </a:solidFill>
            <a:prstDash val="solid"/>
            <a:miter lim="800000"/>
          </a:ln>
          <a:effectLst/>
        </p:spPr>
        <p:txBody>
          <a:bodyPr rtlCol="0" anchor="ctr"/>
          <a:p>
            <a:pPr algn="ctr">
              <a:lnSpc>
                <a:spcPct val="120000"/>
              </a:lnSpc>
            </a:pPr>
            <a:endParaRPr lang="zh-CN" altLang="en-US" sz="1350">
              <a:latin typeface="Arial" panose="020B0604020202020204" pitchFamily="34" charset="0"/>
              <a:ea typeface="微软雅黑" panose="020B0503020204020204" pitchFamily="34" charset="-122"/>
            </a:endParaRPr>
          </a:p>
        </p:txBody>
      </p:sp>
      <p:sp>
        <p:nvSpPr>
          <p:cNvPr id="349" name="文本框 348"/>
          <p:cNvSpPr txBox="1"/>
          <p:nvPr>
            <p:custDataLst>
              <p:tags r:id="rId16"/>
            </p:custDataLst>
          </p:nvPr>
        </p:nvSpPr>
        <p:spPr>
          <a:xfrm>
            <a:off x="1760855" y="4165283"/>
            <a:ext cx="1496695" cy="659130"/>
          </a:xfrm>
          <a:prstGeom prst="rect">
            <a:avLst/>
          </a:prstGeom>
          <a:noFill/>
        </p:spPr>
        <p:txBody>
          <a:bodyPr wrap="square" rtlCol="0">
            <a:normAutofit/>
          </a:bodyPr>
          <a:p>
            <a:pPr algn="ctr">
              <a:lnSpc>
                <a:spcPct val="120000"/>
              </a:lnSpc>
            </a:pPr>
            <a:r>
              <a:rPr lang="en-US" altLang="zh-CN" sz="1400">
                <a:solidFill>
                  <a:srgbClr val="FF0000"/>
                </a:solidFill>
                <a:latin typeface="Arial" panose="020B0604020202020204" pitchFamily="34" charset="0"/>
                <a:ea typeface="微软雅黑" panose="020B0503020204020204" pitchFamily="34" charset="-122"/>
                <a:sym typeface="微软雅黑" panose="020B0503020204020204" pitchFamily="34" charset="-122"/>
              </a:rPr>
              <a:t>9</a:t>
            </a:r>
            <a:r>
              <a:rPr lang="zh-CN" altLang="en-US" sz="1400">
                <a:solidFill>
                  <a:srgbClr val="FF0000"/>
                </a:solidFill>
                <a:latin typeface="Arial" panose="020B0604020202020204" pitchFamily="34" charset="0"/>
                <a:ea typeface="微软雅黑" panose="020B0503020204020204" pitchFamily="34" charset="-122"/>
                <a:sym typeface="微软雅黑" panose="020B0503020204020204" pitchFamily="34" charset="-122"/>
              </a:rPr>
              <a:t>个</a:t>
            </a:r>
            <a:r>
              <a:rPr lang="zh-CN" altLang="en-US" sz="1400">
                <a:solidFill>
                  <a:sysClr val="windowText" lastClr="000000">
                    <a:lumMod val="65000"/>
                    <a:lumOff val="35000"/>
                  </a:sysClr>
                </a:solidFill>
                <a:latin typeface="Arial" panose="020B0604020202020204" pitchFamily="34" charset="0"/>
                <a:ea typeface="微软雅黑" panose="020B0503020204020204" pitchFamily="34" charset="-122"/>
                <a:sym typeface="微软雅黑" panose="020B0503020204020204" pitchFamily="34" charset="-122"/>
              </a:rPr>
              <a:t>税种的减免税信息</a:t>
            </a:r>
            <a:endParaRPr lang="zh-CN" altLang="en-US" sz="1400">
              <a:solidFill>
                <a:sysClr val="windowText" lastClr="000000">
                  <a:lumMod val="65000"/>
                  <a:lumOff val="35000"/>
                </a:sys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350" name="文本框 349"/>
          <p:cNvSpPr txBox="1"/>
          <p:nvPr>
            <p:custDataLst>
              <p:tags r:id="rId17"/>
            </p:custDataLst>
          </p:nvPr>
        </p:nvSpPr>
        <p:spPr>
          <a:xfrm>
            <a:off x="1760855" y="3598228"/>
            <a:ext cx="1543685" cy="497840"/>
          </a:xfrm>
          <a:prstGeom prst="rect">
            <a:avLst/>
          </a:prstGeom>
          <a:noFill/>
        </p:spPr>
        <p:txBody>
          <a:bodyPr wrap="square" rtlCol="0">
            <a:normAutofit fontScale="90000"/>
          </a:bodyPr>
          <a:p>
            <a:pPr algn="ctr">
              <a:lnSpc>
                <a:spcPct val="120000"/>
              </a:lnSpc>
            </a:pPr>
            <a:r>
              <a:rPr lang="zh-CN" altLang="en-US" sz="1200" b="1">
                <a:solidFill>
                  <a:sysClr val="window" lastClr="FFFFFF"/>
                </a:solidFill>
                <a:latin typeface="Arial" panose="020B0604020202020204" pitchFamily="34" charset="0"/>
                <a:ea typeface="微软雅黑" panose="020B0503020204020204" pitchFamily="34" charset="-122"/>
                <a:sym typeface="微软雅黑" panose="020B0503020204020204" pitchFamily="34" charset="-122"/>
              </a:rPr>
              <a:t>财产和行为税减免税明细申报附表</a:t>
            </a:r>
            <a:endParaRPr lang="zh-CN" altLang="en-US" sz="1200" b="1">
              <a:solidFill>
                <a:sysClr val="window" lastClr="FFFFFF"/>
              </a:solidFill>
              <a:latin typeface="Arial" panose="020B0604020202020204" pitchFamily="34" charset="0"/>
              <a:ea typeface="微软雅黑" panose="020B0503020204020204" pitchFamily="34" charset="-122"/>
              <a:sym typeface="微软雅黑" panose="020B0503020204020204" pitchFamily="34" charset="-122"/>
            </a:endParaRPr>
          </a:p>
        </p:txBody>
      </p:sp>
      <p:cxnSp>
        <p:nvCxnSpPr>
          <p:cNvPr id="387" name="꺾인 연결선 146"/>
          <p:cNvCxnSpPr>
            <a:stCxn id="350" idx="0"/>
          </p:cNvCxnSpPr>
          <p:nvPr>
            <p:custDataLst>
              <p:tags r:id="rId18"/>
            </p:custDataLst>
          </p:nvPr>
        </p:nvCxnSpPr>
        <p:spPr>
          <a:xfrm rot="16200000">
            <a:off x="2742565" y="3243898"/>
            <a:ext cx="144780" cy="564515"/>
          </a:xfrm>
          <a:prstGeom prst="bentConnector2">
            <a:avLst/>
          </a:prstGeom>
          <a:noFill/>
          <a:ln w="19050" cap="flat" cmpd="sng" algn="ctr">
            <a:solidFill>
              <a:sysClr val="windowText" lastClr="000000"/>
            </a:solidFill>
            <a:prstDash val="solid"/>
            <a:miter lim="800000"/>
          </a:ln>
          <a:effectLst/>
        </p:spPr>
      </p:cxnSp>
      <p:cxnSp>
        <p:nvCxnSpPr>
          <p:cNvPr id="4" name="直接箭头连接符 3"/>
          <p:cNvCxnSpPr/>
          <p:nvPr/>
        </p:nvCxnSpPr>
        <p:spPr>
          <a:xfrm flipH="1">
            <a:off x="4183380" y="2354263"/>
            <a:ext cx="84899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977515" y="2336483"/>
            <a:ext cx="792480" cy="275590"/>
          </a:xfrm>
          <a:prstGeom prst="rect">
            <a:avLst/>
          </a:prstGeom>
          <a:noFill/>
        </p:spPr>
        <p:txBody>
          <a:bodyPr wrap="none" rtlCol="0">
            <a:spAutoFit/>
          </a:bodyPr>
          <a:p>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提供数据</a:t>
            </a:r>
            <a:endPar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图片 1" descr="新logo图片"/>
          <p:cNvPicPr>
            <a:picLocks noChangeAspect="1"/>
          </p:cNvPicPr>
          <p:nvPr/>
        </p:nvPicPr>
        <p:blipFill>
          <a:blip r:embed="rId19"/>
          <a:stretch>
            <a:fillRect/>
          </a:stretch>
        </p:blipFill>
        <p:spPr>
          <a:xfrm>
            <a:off x="7686675" y="4772025"/>
            <a:ext cx="1372235" cy="372110"/>
          </a:xfrm>
          <a:prstGeom prst="rect">
            <a:avLst/>
          </a:prstGeom>
        </p:spPr>
      </p:pic>
      <p:pic>
        <p:nvPicPr>
          <p:cNvPr id="8" name="图片 7" descr="税徽"/>
          <p:cNvPicPr>
            <a:picLocks noChangeAspect="1"/>
          </p:cNvPicPr>
          <p:nvPr/>
        </p:nvPicPr>
        <p:blipFill>
          <a:blip r:embed="rId20"/>
          <a:stretch>
            <a:fillRect/>
          </a:stretch>
        </p:blipFill>
        <p:spPr>
          <a:xfrm>
            <a:off x="213360" y="200660"/>
            <a:ext cx="502285"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i"/>
  <p:tag name="KSO_WM_UNIT_INDEX" val="1_1"/>
  <p:tag name="KSO_WM_UNIT_ID" val="diagram20177058_1*p_i*1_1"/>
  <p:tag name="KSO_WM_TEMPLATE_CATEGORY" val="diagram"/>
  <p:tag name="KSO_WM_TEMPLATE_INDEX" val="20177058"/>
  <p:tag name="KSO_WM_UNIT_LAYERLEVEL" val="1_1"/>
  <p:tag name="KSO_WM_TAG_VERSION" val="1.0"/>
  <p:tag name="KSO_WM_BEAUTIFY_FLAG" val="#wm#"/>
  <p:tag name="KSO_WM_UNIT_LINE_FORE_SCHEMECOLOR_INDEX" val="13"/>
  <p:tag name="KSO_WM_UNIT_LINE_FILL_TYPE" val="2"/>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2_1"/>
  <p:tag name="KSO_WM_UNIT_ID" val="diagram20177058_1*p_h_h_i*1_1_2_1"/>
  <p:tag name="KSO_WM_TEMPLATE_CATEGORY" val="diagram"/>
  <p:tag name="KSO_WM_TEMPLATE_INDEX" val="20177058"/>
  <p:tag name="KSO_WM_UNIT_LAYERLEVEL" val="1_1_1_1"/>
  <p:tag name="KSO_WM_TAG_VERSION" val="1.0"/>
  <p:tag name="KSO_WM_BEAUTIFY_FLAG" val="#wm#"/>
  <p:tag name="KSO_WM_UNIT_FILL_FORE_SCHEMECOLOR_INDEX" val="14"/>
  <p:tag name="KSO_WM_UNIT_FILL_TYPE" val="1"/>
  <p:tag name="KSO_WM_UNIT_LINE_FORE_SCHEMECOLOR_INDEX" val="15"/>
  <p:tag name="KSO_WM_UNIT_LINE_FILL_TYPE" val="2"/>
  <p:tag name="KSO_WM_UNIT_TEXT_FILL_FORE_SCHEMECOLOR_INDEX" val="2"/>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2_2"/>
  <p:tag name="KSO_WM_UNIT_ID" val="diagram20177058_1*p_h_h_i*1_1_2_2"/>
  <p:tag name="KSO_WM_TEMPLATE_CATEGORY" val="diagram"/>
  <p:tag name="KSO_WM_TEMPLATE_INDEX" val="20177058"/>
  <p:tag name="KSO_WM_UNIT_LAYERLEVEL" val="1_1_1_1"/>
  <p:tag name="KSO_WM_TAG_VERSION" val="1.0"/>
  <p:tag name="KSO_WM_BEAUTIFY_FLAG" val="#wm#"/>
  <p:tag name="KSO_WM_UNIT_FILL_FORE_SCHEMECOLOR_INDEX" val="5"/>
  <p:tag name="KSO_WM_UNIT_FILL_TYPE" val="1"/>
  <p:tag name="KSO_WM_UNIT_LINE_FORE_SCHEMECOLOR_INDEX" val="15"/>
  <p:tag name="KSO_WM_UNIT_LINE_FILL_TYPE" val="2"/>
  <p:tag name="KSO_WM_UNIT_TEXT_FILL_FORE_SCHEMECOLOR_INDEX" val="2"/>
  <p:tag name="KSO_WM_UNIT_TEXT_FILL_TYPE" val="1"/>
</p:tagLst>
</file>

<file path=ppt/tags/tag12.xml><?xml version="1.0" encoding="utf-8"?>
<p:tagLst xmlns:p="http://schemas.openxmlformats.org/presentationml/2006/main">
  <p:tag name="KSO_WM_UNIT_PRESET_TEXT" val="单击此处添加文本具体内容，简明扼要的阐述您的观点。"/>
  <p:tag name="KSO_WM_UNIT_NOCLEAR" val="0"/>
  <p:tag name="KSO_WM_UNIT_VALUE" val="26"/>
  <p:tag name="KSO_WM_UNIT_HIGHLIGHT" val="0"/>
  <p:tag name="KSO_WM_UNIT_COMPATIBLE" val="0"/>
  <p:tag name="KSO_WM_UNIT_DIAGRAM_ISNUMVISUAL" val="0"/>
  <p:tag name="KSO_WM_UNIT_DIAGRAM_ISREFERUNIT" val="0"/>
  <p:tag name="KSO_WM_DIAGRAM_GROUP_CODE" val="p1-1"/>
  <p:tag name="KSO_WM_UNIT_TYPE" val="p_h_h_f"/>
  <p:tag name="KSO_WM_UNIT_INDEX" val="1_1_2_1"/>
  <p:tag name="KSO_WM_UNIT_ID" val="diagram20177058_1*p_h_h_f*1_1_2_1"/>
  <p:tag name="KSO_WM_TEMPLATE_CATEGORY" val="diagram"/>
  <p:tag name="KSO_WM_TEMPLATE_INDEX" val="20177058"/>
  <p:tag name="KSO_WM_UNIT_LAYERLEVEL" val="1_1_1_1"/>
  <p:tag name="KSO_WM_TAG_VERSION" val="1.0"/>
  <p:tag name="KSO_WM_BEAUTIFY_FLAG" val="#wm#"/>
  <p:tag name="KSO_WM_UNIT_TEXT_FILL_FORE_SCHEMECOLOR_INDEX" val="13"/>
  <p:tag name="KSO_WM_UNIT_TEXT_FILL_TYPE" val="1"/>
</p:tagLst>
</file>

<file path=ppt/tags/tag13.xml><?xml version="1.0" encoding="utf-8"?>
<p:tagLst xmlns:p="http://schemas.openxmlformats.org/presentationml/2006/main">
  <p:tag name="KSO_WM_UNIT_ISCONTENTS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p1-1"/>
  <p:tag name="KSO_WM_UNIT_TYPE" val="p_h_h_a"/>
  <p:tag name="KSO_WM_UNIT_INDEX" val="1_1_2_1"/>
  <p:tag name="KSO_WM_UNIT_ID" val="diagram20177058_1*p_h_h_a*1_1_2_1"/>
  <p:tag name="KSO_WM_TEMPLATE_CATEGORY" val="diagram"/>
  <p:tag name="KSO_WM_TEMPLATE_INDEX" val="20177058"/>
  <p:tag name="KSO_WM_UNIT_LAYERLEVEL" val="1_1_1_1"/>
  <p:tag name="KSO_WM_TAG_VERSION" val="1.0"/>
  <p:tag name="KSO_WM_BEAUTIFY_FLAG" val="#wm#"/>
  <p:tag name="KSO_WM_UNIT_TEXT_FILL_FORE_SCHEMECOLOR_INDEX" val="14"/>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h_i"/>
  <p:tag name="KSO_WM_UNIT_INDEX" val="1_1_1_1_1"/>
  <p:tag name="KSO_WM_UNIT_ID" val="diagram20177058_1*p_h_h_h_i*1_1_1_1_1"/>
  <p:tag name="KSO_WM_TEMPLATE_CATEGORY" val="diagram"/>
  <p:tag name="KSO_WM_TEMPLATE_INDEX" val="20177058"/>
  <p:tag name="KSO_WM_UNIT_LAYERLEVEL" val="1_1_1_1_1"/>
  <p:tag name="KSO_WM_TAG_VERSION" val="1.0"/>
  <p:tag name="KSO_WM_BEAUTIFY_FLAG" val="#wm#"/>
  <p:tag name="KSO_WM_UNIT_FILL_FORE_SCHEMECOLOR_INDEX" val="14"/>
  <p:tag name="KSO_WM_UNIT_FILL_TYPE" val="1"/>
  <p:tag name="KSO_WM_UNIT_LINE_FORE_SCHEMECOLOR_INDEX" val="15"/>
  <p:tag name="KSO_WM_UNIT_LINE_FILL_TYPE" val="2"/>
  <p:tag name="KSO_WM_UNIT_TEXT_FILL_FORE_SCHEMECOLOR_INDEX" val="2"/>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h_i"/>
  <p:tag name="KSO_WM_UNIT_INDEX" val="1_1_1_1_2"/>
  <p:tag name="KSO_WM_UNIT_ID" val="diagram20177058_1*p_h_h_h_i*1_1_1_1_2"/>
  <p:tag name="KSO_WM_TEMPLATE_CATEGORY" val="diagram"/>
  <p:tag name="KSO_WM_TEMPLATE_INDEX" val="20177058"/>
  <p:tag name="KSO_WM_UNIT_LAYERLEVEL" val="1_1_1_1_1"/>
  <p:tag name="KSO_WM_TAG_VERSION" val="1.0"/>
  <p:tag name="KSO_WM_BEAUTIFY_FLAG" val="#wm#"/>
  <p:tag name="KSO_WM_UNIT_FILL_FORE_SCHEMECOLOR_INDEX" val="6"/>
  <p:tag name="KSO_WM_UNIT_FILL_TYPE" val="1"/>
  <p:tag name="KSO_WM_UNIT_LINE_FORE_SCHEMECOLOR_INDEX" val="15"/>
  <p:tag name="KSO_WM_UNIT_LINE_FILL_TYPE" val="2"/>
  <p:tag name="KSO_WM_UNIT_TEXT_FILL_FORE_SCHEMECOLOR_INDEX" val="2"/>
  <p:tag name="KSO_WM_UNIT_TEXT_FILL_TYPE" val="1"/>
</p:tagLst>
</file>

<file path=ppt/tags/tag16.xml><?xml version="1.0" encoding="utf-8"?>
<p:tagLst xmlns:p="http://schemas.openxmlformats.org/presentationml/2006/main">
  <p:tag name="KSO_WM_UNIT_PRESET_TEXT" val="单击此处添加文本具体内容，简明扼要的阐述您的观点。"/>
  <p:tag name="KSO_WM_UNIT_NOCLEAR" val="0"/>
  <p:tag name="KSO_WM_UNIT_VALUE" val="28"/>
  <p:tag name="KSO_WM_UNIT_HIGHLIGHT" val="0"/>
  <p:tag name="KSO_WM_UNIT_COMPATIBLE" val="0"/>
  <p:tag name="KSO_WM_UNIT_DIAGRAM_ISNUMVISUAL" val="0"/>
  <p:tag name="KSO_WM_UNIT_DIAGRAM_ISREFERUNIT" val="0"/>
  <p:tag name="KSO_WM_DIAGRAM_GROUP_CODE" val="p1-1"/>
  <p:tag name="KSO_WM_UNIT_TYPE" val="p_h_h_h_f"/>
  <p:tag name="KSO_WM_UNIT_INDEX" val="1_1_1_1_1"/>
  <p:tag name="KSO_WM_UNIT_ID" val="diagram20177058_1*p_h_h_h_f*1_1_1_1_1"/>
  <p:tag name="KSO_WM_TEMPLATE_CATEGORY" val="diagram"/>
  <p:tag name="KSO_WM_TEMPLATE_INDEX" val="20177058"/>
  <p:tag name="KSO_WM_UNIT_LAYERLEVEL" val="1_1_1_1_1"/>
  <p:tag name="KSO_WM_TAG_VERSION" val="1.0"/>
  <p:tag name="KSO_WM_BEAUTIFY_FLAG" val="#wm#"/>
  <p:tag name="KSO_WM_UNIT_TEXT_FILL_FORE_SCHEMECOLOR_INDEX" val="13"/>
  <p:tag name="KSO_WM_UNIT_TEXT_FILL_TYPE" val="1"/>
</p:tagLst>
</file>

<file path=ppt/tags/tag17.xml><?xml version="1.0" encoding="utf-8"?>
<p:tagLst xmlns:p="http://schemas.openxmlformats.org/presentationml/2006/main">
  <p:tag name="KSO_WM_UNIT_ISCONTENTSTITLE" val="0"/>
  <p:tag name="KSO_WM_UNIT_PRESET_TEXT" val="添加标题"/>
  <p:tag name="KSO_WM_UNIT_NOCLEAR" val="0"/>
  <p:tag name="KSO_WM_UNIT_VALUE" val="6"/>
  <p:tag name="KSO_WM_UNIT_HIGHLIGHT" val="0"/>
  <p:tag name="KSO_WM_UNIT_COMPATIBLE" val="0"/>
  <p:tag name="KSO_WM_UNIT_DIAGRAM_ISNUMVISUAL" val="0"/>
  <p:tag name="KSO_WM_UNIT_DIAGRAM_ISREFERUNIT" val="0"/>
  <p:tag name="KSO_WM_DIAGRAM_GROUP_CODE" val="p1-1"/>
  <p:tag name="KSO_WM_UNIT_TYPE" val="p_h_h_h_a"/>
  <p:tag name="KSO_WM_UNIT_INDEX" val="1_1_1_1_1"/>
  <p:tag name="KSO_WM_UNIT_ID" val="diagram20177058_1*p_h_h_h_a*1_1_1_1_1"/>
  <p:tag name="KSO_WM_TEMPLATE_CATEGORY" val="diagram"/>
  <p:tag name="KSO_WM_TEMPLATE_INDEX" val="20177058"/>
  <p:tag name="KSO_WM_UNIT_LAYERLEVEL" val="1_1_1_1_1"/>
  <p:tag name="KSO_WM_TAG_VERSION" val="1.0"/>
  <p:tag name="KSO_WM_BEAUTIFY_FLAG" val="#wm#"/>
  <p:tag name="KSO_WM_UNIT_TEXT_FILL_FORE_SCHEMECOLOR_INDEX" val="14"/>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i"/>
  <p:tag name="KSO_WM_UNIT_INDEX" val="1_3"/>
  <p:tag name="KSO_WM_UNIT_ID" val="diagram20177058_1*p_i*1_3"/>
  <p:tag name="KSO_WM_TEMPLATE_CATEGORY" val="diagram"/>
  <p:tag name="KSO_WM_TEMPLATE_INDEX" val="20177058"/>
  <p:tag name="KSO_WM_UNIT_LAYERLEVEL" val="1_1"/>
  <p:tag name="KSO_WM_TAG_VERSION" val="1.0"/>
  <p:tag name="KSO_WM_BEAUTIFY_FLAG" val="#wm#"/>
  <p:tag name="KSO_WM_UNIT_LINE_FORE_SCHEMECOLOR_INDEX" val="13"/>
  <p:tag name="KSO_WM_UNIT_LINE_FILL_TYPE" val="2"/>
</p:tagLst>
</file>

<file path=ppt/tags/tag19.xml><?xml version="1.0" encoding="utf-8"?>
<p:tagLst xmlns:p="http://schemas.openxmlformats.org/presentationml/2006/main">
  <p:tag name="KSO_WM_UNIT_PLACING_PICTURE_USER_VIEWPORT" val="{&quot;height&quot;:7060,&quot;width&quot;:1083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i"/>
  <p:tag name="KSO_WM_UNIT_INDEX" val="1_4"/>
  <p:tag name="KSO_WM_UNIT_ID" val="diagram20177058_1*p_i*1_4"/>
  <p:tag name="KSO_WM_TEMPLATE_CATEGORY" val="diagram"/>
  <p:tag name="KSO_WM_TEMPLATE_INDEX" val="20177058"/>
  <p:tag name="KSO_WM_UNIT_LAYERLEVEL" val="1_1"/>
  <p:tag name="KSO_WM_TAG_VERSION" val="1.0"/>
  <p:tag name="KSO_WM_BEAUTIFY_FLAG" val="#wm#"/>
  <p:tag name="KSO_WM_UNIT_LINE_FORE_SCHEMECOLOR_INDEX" val="13"/>
  <p:tag name="KSO_WM_UNIT_LINE_FILL_TYPE" val="2"/>
</p:tagLst>
</file>

<file path=ppt/tags/tag20.xml><?xml version="1.0" encoding="utf-8"?>
<p:tagLst xmlns:p="http://schemas.openxmlformats.org/presentationml/2006/main">
  <p:tag name="KSO_WM_UNIT_TABLE_BEAUTIFY" val="smartTable{6c301a38-5ab0-4797-a169-a6fe744df518}"/>
  <p:tag name="TABLE_ENDDRAG_ORIGIN_RECT" val="531*301"/>
  <p:tag name="TABLE_ENDDRAG_RECT" val="25*55*531*301"/>
</p:tagLst>
</file>

<file path=ppt/tags/tag21.xml><?xml version="1.0" encoding="utf-8"?>
<p:tagLst xmlns:p="http://schemas.openxmlformats.org/presentationml/2006/main">
  <p:tag name="KSO_WM_UNIT_TABLE_BEAUTIFY" val="smartTable{95b669af-023f-4ec3-8257-5f53315844a3}"/>
  <p:tag name="TABLE_ENDDRAG_ORIGIN_RECT" val="527*421"/>
  <p:tag name="TABLE_ENDDRAG_RECT" val="31*84*527*42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3"/>
  <p:tag name="KSO_WM_UNIT_ID" val="diagram160807_1*r_i*1_3"/>
  <p:tag name="KSO_WM_TEMPLATE_CATEGORY" val="diagram"/>
  <p:tag name="KSO_WM_TEMPLATE_INDEX" val="160807"/>
  <p:tag name="KSO_WM_UNIT_LAYERLEVEL" val="1_1"/>
  <p:tag name="KSO_WM_TAG_VERSION" val="1.0"/>
  <p:tag name="KSO_WM_BEAUTIFY_FLAG" val="#wm#"/>
  <p:tag name="KSO_WM_UNIT_DIAGRAM_CONTRAST_TITLE_CNT" val="2"/>
  <p:tag name="KSO_WM_UNIT_DIAGRAM_DIMENSION_TITLE_CNT" val="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1"/>
  <p:tag name="KSO_WM_UNIT_ID" val="diagram160807_1*r_i*1_1"/>
  <p:tag name="KSO_WM_TEMPLATE_CATEGORY" val="diagram"/>
  <p:tag name="KSO_WM_TEMPLATE_INDEX" val="160807"/>
  <p:tag name="KSO_WM_UNIT_LAYERLEVEL" val="1_1"/>
  <p:tag name="KSO_WM_TAG_VERSION" val="1.0"/>
  <p:tag name="KSO_WM_BEAUTIFY_FLAG" val="#wm#"/>
  <p:tag name="KSO_WM_UNIT_DIAGRAM_CONTRAST_TITLE_CNT" val="2"/>
  <p:tag name="KSO_WM_UNIT_DIAGRAM_DIMENSION_TITLE_CNT" val="1"/>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4"/>
  <p:tag name="KSO_WM_UNIT_ID" val="diagram160807_1*r_i*1_4"/>
  <p:tag name="KSO_WM_TEMPLATE_CATEGORY" val="diagram"/>
  <p:tag name="KSO_WM_TEMPLATE_INDEX" val="160807"/>
  <p:tag name="KSO_WM_UNIT_LAYERLEVEL" val="1_1"/>
  <p:tag name="KSO_WM_TAG_VERSION" val="1.0"/>
  <p:tag name="KSO_WM_BEAUTIFY_FLAG" val="#wm#"/>
  <p:tag name="KSO_WM_UNIT_DIAGRAM_CONTRAST_TITLE_CNT" val="2"/>
  <p:tag name="KSO_WM_UNIT_DIAGRAM_DIMENSION_TITLE_CNT" val="1"/>
  <p:tag name="KSO_WM_UNIT_FILL_FORE_SCHEMECOLOR_INDEX" val="10"/>
  <p:tag name="KSO_WM_UNIT_FILL_TYPE" val="1"/>
  <p:tag name="KSO_WM_UNIT_LINE_FORE_SCHEMECOLOR_INDEX" val="14"/>
  <p:tag name="KSO_WM_UNIT_LINE_FILL_TYPE" val="2"/>
  <p:tag name="KSO_WM_UNIT_TEXT_FILL_FORE_SCHEMECOLOR_INDEX" val="2"/>
  <p:tag name="KSO_WM_UNIT_TEXT_FILL_TYPE" val="1"/>
</p:tagLst>
</file>

<file path=ppt/tags/tag25.xml><?xml version="1.0" encoding="utf-8"?>
<p:tagLst xmlns:p="http://schemas.openxmlformats.org/presentationml/2006/main">
  <p:tag name="KSO_WM_UNIT_NOCLEAR" val="0"/>
  <p:tag name="KSO_WM_UNIT_VALUE" val="9"/>
  <p:tag name="KSO_WM_UNIT_HIGHLIGHT" val="0"/>
  <p:tag name="KSO_WM_UNIT_COMPATIBLE" val="0"/>
  <p:tag name="KSO_WM_UNIT_DIAGRAM_ISNUMVISUAL" val="0"/>
  <p:tag name="KSO_WM_UNIT_DIAGRAM_ISREFERUNIT" val="0"/>
  <p:tag name="KSO_WM_DIAGRAM_GROUP_CODE" val="r1-1"/>
  <p:tag name="KSO_WM_UNIT_TYPE" val="r_t"/>
  <p:tag name="KSO_WM_UNIT_INDEX" val="1_1"/>
  <p:tag name="KSO_WM_UNIT_ID" val="diagram160807_1*r_t*1_1"/>
  <p:tag name="KSO_WM_TEMPLATE_CATEGORY" val="diagram"/>
  <p:tag name="KSO_WM_TEMPLATE_INDEX" val="160807"/>
  <p:tag name="KSO_WM_UNIT_LAYERLEVEL" val="1_1"/>
  <p:tag name="KSO_WM_TAG_VERSION" val="1.0"/>
  <p:tag name="KSO_WM_BEAUTIFY_FLAG" val="#wm#"/>
  <p:tag name="KSO_WM_UNIT_DIAGRAM_CONTRAST_TITLE_CNT" val="2"/>
  <p:tag name="KSO_WM_UNIT_DIAGRAM_DIMENSION_TITLE_CNT" val="1"/>
  <p:tag name="KSO_WM_UNIT_PRESET_TEXT" val="标题"/>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26.xml><?xml version="1.0" encoding="utf-8"?>
<p:tagLst xmlns:p="http://schemas.openxmlformats.org/presentationml/2006/main">
  <p:tag name="KSO_WM_UNIT_NOCLEAR" val="0"/>
  <p:tag name="KSO_WM_UNIT_VALUE" val="9"/>
  <p:tag name="KSO_WM_UNIT_HIGHLIGHT" val="0"/>
  <p:tag name="KSO_WM_UNIT_COMPATIBLE" val="0"/>
  <p:tag name="KSO_WM_UNIT_DIAGRAM_ISNUMVISUAL" val="0"/>
  <p:tag name="KSO_WM_UNIT_DIAGRAM_ISREFERUNIT" val="0"/>
  <p:tag name="KSO_WM_DIAGRAM_GROUP_CODE" val="r1-1"/>
  <p:tag name="KSO_WM_UNIT_TYPE" val="r_t"/>
  <p:tag name="KSO_WM_UNIT_INDEX" val="1_2"/>
  <p:tag name="KSO_WM_UNIT_ID" val="diagram160807_1*r_t*1_2"/>
  <p:tag name="KSO_WM_TEMPLATE_CATEGORY" val="diagram"/>
  <p:tag name="KSO_WM_TEMPLATE_INDEX" val="160807"/>
  <p:tag name="KSO_WM_UNIT_LAYERLEVEL" val="1_1"/>
  <p:tag name="KSO_WM_TAG_VERSION" val="1.0"/>
  <p:tag name="KSO_WM_BEAUTIFY_FLAG" val="#wm#"/>
  <p:tag name="KSO_WM_UNIT_DIAGRAM_CONTRAST_TITLE_CNT" val="2"/>
  <p:tag name="KSO_WM_UNIT_DIAGRAM_DIMENSION_TITLE_CNT" val="1"/>
  <p:tag name="KSO_WM_UNIT_PRESET_TEXT" val="标题"/>
  <p:tag name="KSO_WM_UNIT_FILL_FORE_SCHEMECOLOR_INDEX" val="10"/>
  <p:tag name="KSO_WM_UNIT_FILL_TYPE" val="1"/>
  <p:tag name="KSO_WM_UNIT_LINE_FORE_SCHEMECOLOR_INDEX" val="14"/>
  <p:tag name="KSO_WM_UNIT_LINE_FILL_TYPE" val="2"/>
  <p:tag name="KSO_WM_UNIT_TEXT_FILL_FORE_SCHEMECOLOR_INDEX" val="2"/>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2"/>
  <p:tag name="KSO_WM_UNIT_ID" val="diagram160807_1*r_i*1_2"/>
  <p:tag name="KSO_WM_TEMPLATE_CATEGORY" val="diagram"/>
  <p:tag name="KSO_WM_TEMPLATE_INDEX" val="160807"/>
  <p:tag name="KSO_WM_UNIT_LAYERLEVEL" val="1_1"/>
  <p:tag name="KSO_WM_TAG_VERSION" val="1.0"/>
  <p:tag name="KSO_WM_BEAUTIFY_FLAG" val="#wm#"/>
  <p:tag name="KSO_WM_UNIT_DIAGRAM_CONTRAST_TITLE_CNT" val="2"/>
  <p:tag name="KSO_WM_UNIT_DIAGRAM_DIMENSION_TITLE_CNT" val="1"/>
  <p:tag name="KSO_WM_UNIT_FILL_FORE_SCHEMECOLOR_INDEX" val="14"/>
  <p:tag name="KSO_WM_UNIT_FILL_TYPE" val="1"/>
  <p:tag name="KSO_WM_UNIT_LINE_FORE_SCHEMECOLOR_INDEX" val="10"/>
  <p:tag name="KSO_WM_UNIT_LINE_FILL_TYPE" val="2"/>
  <p:tag name="KSO_WM_UNIT_TEXT_FILL_FORE_SCHEMECOLOR_INDEX" val="2"/>
  <p:tag name="KSO_WM_UNIT_TEXT_FILL_TYPE" val="1"/>
</p:tagLst>
</file>

<file path=ppt/tags/tag28.xml><?xml version="1.0" encoding="utf-8"?>
<p:tagLst xmlns:p="http://schemas.openxmlformats.org/presentationml/2006/main">
  <p:tag name="KSO_WM_UNIT_NOCLEAR" val="0"/>
  <p:tag name="KSO_WM_UNIT_VALUE" val="28"/>
  <p:tag name="KSO_WM_UNIT_HIGHLIGHT" val="0"/>
  <p:tag name="KSO_WM_UNIT_COMPATIBLE" val="0"/>
  <p:tag name="KSO_WM_UNIT_DIAGRAM_ISNUMVISUAL" val="0"/>
  <p:tag name="KSO_WM_UNIT_DIAGRAM_ISREFERUNIT" val="0"/>
  <p:tag name="KSO_WM_DIAGRAM_GROUP_CODE" val="r1-1"/>
  <p:tag name="KSO_WM_UNIT_TYPE" val="r_v"/>
  <p:tag name="KSO_WM_UNIT_INDEX" val="1_1"/>
  <p:tag name="KSO_WM_UNIT_ID" val="diagram160807_1*r_v*1_1"/>
  <p:tag name="KSO_WM_TEMPLATE_CATEGORY" val="diagram"/>
  <p:tag name="KSO_WM_TEMPLATE_INDEX" val="160807"/>
  <p:tag name="KSO_WM_UNIT_LAYERLEVEL" val="1_1"/>
  <p:tag name="KSO_WM_TAG_VERSION" val="1.0"/>
  <p:tag name="KSO_WM_BEAUTIFY_FLAG" val="#wm#"/>
  <p:tag name="KSO_WM_UNIT_DIAGRAM_CONTRAST_TITLE_CNT" val="2"/>
  <p:tag name="KSO_WM_UNIT_DIAGRAM_DIMENSION_TITLE_CNT" val="1"/>
  <p:tag name="KSO_WM_UNIT_PRESET_TEXT" val="请在此输入您的文本。请在此输入您的文本。"/>
  <p:tag name="KSO_WM_UNIT_TEXT_FILL_FORE_SCHEMECOLOR_INDEX" val="13"/>
  <p:tag name="KSO_WM_UNIT_TEXT_FILL_TYPE" val="1"/>
</p:tagLst>
</file>

<file path=ppt/tags/tag29.xml><?xml version="1.0" encoding="utf-8"?>
<p:tagLst xmlns:p="http://schemas.openxmlformats.org/presentationml/2006/main">
  <p:tag name="KSO_WM_UNIT_NOCLEAR" val="0"/>
  <p:tag name="KSO_WM_UNIT_VALUE" val="28"/>
  <p:tag name="KSO_WM_UNIT_HIGHLIGHT" val="0"/>
  <p:tag name="KSO_WM_UNIT_COMPATIBLE" val="0"/>
  <p:tag name="KSO_WM_UNIT_DIAGRAM_ISNUMVISUAL" val="0"/>
  <p:tag name="KSO_WM_UNIT_DIAGRAM_ISREFERUNIT" val="0"/>
  <p:tag name="KSO_WM_DIAGRAM_GROUP_CODE" val="r1-1"/>
  <p:tag name="KSO_WM_UNIT_TYPE" val="r_v"/>
  <p:tag name="KSO_WM_UNIT_INDEX" val="1_2"/>
  <p:tag name="KSO_WM_UNIT_ID" val="diagram160807_1*r_v*1_2"/>
  <p:tag name="KSO_WM_TEMPLATE_CATEGORY" val="diagram"/>
  <p:tag name="KSO_WM_TEMPLATE_INDEX" val="160807"/>
  <p:tag name="KSO_WM_UNIT_LAYERLEVEL" val="1_1"/>
  <p:tag name="KSO_WM_TAG_VERSION" val="1.0"/>
  <p:tag name="KSO_WM_BEAUTIFY_FLAG" val="#wm#"/>
  <p:tag name="KSO_WM_UNIT_DIAGRAM_CONTRAST_TITLE_CNT" val="2"/>
  <p:tag name="KSO_WM_UNIT_DIAGRAM_DIMENSION_TITLE_CNT" val="1"/>
  <p:tag name="KSO_WM_UNIT_PRESET_TEXT" val="请在此输入您的文本。请在此输入您的文本。"/>
  <p:tag name="KSO_WM_UNIT_TEXT_FILL_FORE_SCHEMECOLOR_INDEX" val="13"/>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i"/>
  <p:tag name="KSO_WM_UNIT_INDEX" val="1_1_1"/>
  <p:tag name="KSO_WM_UNIT_ID" val="diagram20177058_1*p_h_i*1_1_1"/>
  <p:tag name="KSO_WM_TEMPLATE_CATEGORY" val="diagram"/>
  <p:tag name="KSO_WM_TEMPLATE_INDEX" val="20177058"/>
  <p:tag name="KSO_WM_UNIT_LAYERLEVEL" val="1_1_1"/>
  <p:tag name="KSO_WM_TAG_VERSION" val="1.0"/>
  <p:tag name="KSO_WM_BEAUTIFY_FLAG" val="#wm#"/>
  <p:tag name="KSO_WM_UNIT_FILL_FORE_SCHEMECOLOR_INDEX" val="14"/>
  <p:tag name="KSO_WM_UNIT_FILL_TYPE" val="1"/>
  <p:tag name="KSO_WM_UNIT_LINE_FORE_SCHEMECOLOR_INDEX" val="15"/>
  <p:tag name="KSO_WM_UNIT_LINE_FILL_TYPE" val="2"/>
  <p:tag name="KSO_WM_UNIT_TEXT_FILL_FORE_SCHEMECOLOR_INDEX" val="2"/>
  <p:tag name="KSO_WM_UNIT_TEXT_FILL_TYPE"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5_1"/>
  <p:tag name="KSO_WM_UNIT_ID" val="diagram160252_5*n_h_h_i*1_2_5_1"/>
  <p:tag name="KSO_WM_TEMPLATE_CATEGORY" val="diagram"/>
  <p:tag name="KSO_WM_TEMPLATE_INDEX" val="160252"/>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6_1"/>
  <p:tag name="KSO_WM_UNIT_ID" val="diagram160252_5*n_h_h_i*1_2_6_1"/>
  <p:tag name="KSO_WM_TEMPLATE_CATEGORY" val="diagram"/>
  <p:tag name="KSO_WM_TEMPLATE_INDEX" val="160252"/>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160252_5*n_h_h_i*1_2_1_1"/>
  <p:tag name="KSO_WM_TEMPLATE_CATEGORY" val="diagram"/>
  <p:tag name="KSO_WM_TEMPLATE_INDEX" val="160252"/>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160252_5*n_h_h_i*1_2_2_1"/>
  <p:tag name="KSO_WM_TEMPLATE_CATEGORY" val="diagram"/>
  <p:tag name="KSO_WM_TEMPLATE_INDEX" val="160252"/>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160252_5*n_h_h_i*1_2_3_1"/>
  <p:tag name="KSO_WM_TEMPLATE_CATEGORY" val="diagram"/>
  <p:tag name="KSO_WM_TEMPLATE_INDEX" val="160252"/>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1"/>
  <p:tag name="KSO_WM_UNIT_ID" val="diagram160252_5*n_h_h_i*1_2_4_1"/>
  <p:tag name="KSO_WM_TEMPLATE_CATEGORY" val="diagram"/>
  <p:tag name="KSO_WM_TEMPLATE_INDEX" val="160252"/>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160252_5*n_h_i*1_1_1"/>
  <p:tag name="KSO_WM_TEMPLATE_CATEGORY" val="diagram"/>
  <p:tag name="KSO_WM_TEMPLATE_INDEX" val="160252"/>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37.xml><?xml version="1.0" encoding="utf-8"?>
<p:tagLst xmlns:p="http://schemas.openxmlformats.org/presentationml/2006/main">
  <p:tag name="KSO_WM_UNIT_SUBTYPE" val="a"/>
  <p:tag name="KSO_WM_UNIT_NOCLEAR" val="0"/>
  <p:tag name="KSO_WM_UNIT_VALUE" val="11"/>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160252_5*n_h_h_f*1_2_1_1"/>
  <p:tag name="KSO_WM_TEMPLATE_CATEGORY" val="diagram"/>
  <p:tag name="KSO_WM_TEMPLATE_INDEX" val="160252"/>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38.xml><?xml version="1.0" encoding="utf-8"?>
<p:tagLst xmlns:p="http://schemas.openxmlformats.org/presentationml/2006/main">
  <p:tag name="KSO_WM_UNIT_SUBTYPE" val="a"/>
  <p:tag name="KSO_WM_UNIT_NOCLEAR" val="0"/>
  <p:tag name="KSO_WM_UNIT_VALUE" val="11"/>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160252_5*n_h_h_f*1_2_2_1"/>
  <p:tag name="KSO_WM_TEMPLATE_CATEGORY" val="diagram"/>
  <p:tag name="KSO_WM_TEMPLATE_INDEX" val="160252"/>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39.xml><?xml version="1.0" encoding="utf-8"?>
<p:tagLst xmlns:p="http://schemas.openxmlformats.org/presentationml/2006/main">
  <p:tag name="KSO_WM_UNIT_SUBTYPE" val="a"/>
  <p:tag name="KSO_WM_UNIT_NOCLEAR" val="0"/>
  <p:tag name="KSO_WM_UNIT_VALUE" val="11"/>
  <p:tag name="KSO_WM_UNIT_HIGHLIGHT" val="0"/>
  <p:tag name="KSO_WM_UNIT_COMPATIBLE" val="0"/>
  <p:tag name="KSO_WM_UNIT_DIAGRAM_ISNUMVISUAL" val="0"/>
  <p:tag name="KSO_WM_UNIT_DIAGRAM_ISREFERUNIT" val="0"/>
  <p:tag name="KSO_WM_DIAGRAM_GROUP_CODE" val="n1-1"/>
  <p:tag name="KSO_WM_UNIT_TYPE" val="n_h_h_f"/>
  <p:tag name="KSO_WM_UNIT_INDEX" val="1_2_5_1"/>
  <p:tag name="KSO_WM_UNIT_ID" val="diagram160252_5*n_h_h_f*1_2_5_1"/>
  <p:tag name="KSO_WM_TEMPLATE_CATEGORY" val="diagram"/>
  <p:tag name="KSO_WM_TEMPLATE_INDEX" val="160252"/>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4.xml><?xml version="1.0" encoding="utf-8"?>
<p:tagLst xmlns:p="http://schemas.openxmlformats.org/presentationml/2006/main">
  <p:tag name="KSO_WM_UNIT_PRESET_TEXT" val="单击此处添加文本具体内容"/>
  <p:tag name="KSO_WM_UNIT_NOCLEAR" val="0"/>
  <p:tag name="KSO_WM_UNIT_VALUE" val="14"/>
  <p:tag name="KSO_WM_UNIT_HIGHLIGHT" val="0"/>
  <p:tag name="KSO_WM_UNIT_COMPATIBLE" val="0"/>
  <p:tag name="KSO_WM_UNIT_DIAGRAM_ISNUMVISUAL" val="0"/>
  <p:tag name="KSO_WM_UNIT_DIAGRAM_ISREFERUNIT" val="0"/>
  <p:tag name="KSO_WM_DIAGRAM_GROUP_CODE" val="p1-1"/>
  <p:tag name="KSO_WM_UNIT_TYPE" val="p_h_f"/>
  <p:tag name="KSO_WM_UNIT_INDEX" val="1_1_1"/>
  <p:tag name="KSO_WM_UNIT_ID" val="diagram20177058_1*p_h_f*1_1_1"/>
  <p:tag name="KSO_WM_TEMPLATE_CATEGORY" val="diagram"/>
  <p:tag name="KSO_WM_TEMPLATE_INDEX" val="20177058"/>
  <p:tag name="KSO_WM_UNIT_LAYERLEVEL" val="1_1_1"/>
  <p:tag name="KSO_WM_TAG_VERSION" val="1.0"/>
  <p:tag name="KSO_WM_BEAUTIFY_FLAG" val="#wm#"/>
  <p:tag name="KSO_WM_UNIT_TEXT_FILL_FORE_SCHEMECOLOR_INDEX" val="13"/>
  <p:tag name="KSO_WM_UNIT_TEXT_FILL_TYPE" val="1"/>
</p:tagLst>
</file>

<file path=ppt/tags/tag40.xml><?xml version="1.0" encoding="utf-8"?>
<p:tagLst xmlns:p="http://schemas.openxmlformats.org/presentationml/2006/main">
  <p:tag name="KSO_WM_UNIT_SUBTYPE" val="a"/>
  <p:tag name="KSO_WM_UNIT_NOCLEAR" val="0"/>
  <p:tag name="KSO_WM_UNIT_VALUE" val="11"/>
  <p:tag name="KSO_WM_UNIT_HIGHLIGHT" val="0"/>
  <p:tag name="KSO_WM_UNIT_COMPATIBLE" val="0"/>
  <p:tag name="KSO_WM_UNIT_DIAGRAM_ISNUMVISUAL" val="0"/>
  <p:tag name="KSO_WM_UNIT_DIAGRAM_ISREFERUNIT" val="0"/>
  <p:tag name="KSO_WM_DIAGRAM_GROUP_CODE" val="n1-1"/>
  <p:tag name="KSO_WM_UNIT_TYPE" val="n_h_h_f"/>
  <p:tag name="KSO_WM_UNIT_INDEX" val="1_2_6_1"/>
  <p:tag name="KSO_WM_UNIT_ID" val="diagram160252_5*n_h_h_f*1_2_6_1"/>
  <p:tag name="KSO_WM_TEMPLATE_CATEGORY" val="diagram"/>
  <p:tag name="KSO_WM_TEMPLATE_INDEX" val="160252"/>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41.xml><?xml version="1.0" encoding="utf-8"?>
<p:tagLst xmlns:p="http://schemas.openxmlformats.org/presentationml/2006/main">
  <p:tag name="KSO_WM_UNIT_SUBTYPE" val="a"/>
  <p:tag name="KSO_WM_UNIT_NOCLEAR" val="0"/>
  <p:tag name="KSO_WM_UNIT_VALUE" val="11"/>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ID" val="diagram160252_5*n_h_h_f*1_2_3_1"/>
  <p:tag name="KSO_WM_TEMPLATE_CATEGORY" val="diagram"/>
  <p:tag name="KSO_WM_TEMPLATE_INDEX" val="160252"/>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42.xml><?xml version="1.0" encoding="utf-8"?>
<p:tagLst xmlns:p="http://schemas.openxmlformats.org/presentationml/2006/main">
  <p:tag name="KSO_WM_UNIT_SUBTYPE" val="a"/>
  <p:tag name="KSO_WM_UNIT_NOCLEAR" val="0"/>
  <p:tag name="KSO_WM_UNIT_VALUE" val="11"/>
  <p:tag name="KSO_WM_UNIT_HIGHLIGHT" val="0"/>
  <p:tag name="KSO_WM_UNIT_COMPATIBLE" val="0"/>
  <p:tag name="KSO_WM_UNIT_DIAGRAM_ISNUMVISUAL" val="0"/>
  <p:tag name="KSO_WM_UNIT_DIAGRAM_ISREFERUNIT" val="0"/>
  <p:tag name="KSO_WM_DIAGRAM_GROUP_CODE" val="n1-1"/>
  <p:tag name="KSO_WM_UNIT_TYPE" val="n_h_h_f"/>
  <p:tag name="KSO_WM_UNIT_INDEX" val="1_2_4_1"/>
  <p:tag name="KSO_WM_UNIT_ID" val="diagram160252_5*n_h_h_f*1_2_4_1"/>
  <p:tag name="KSO_WM_TEMPLATE_CATEGORY" val="diagram"/>
  <p:tag name="KSO_WM_TEMPLATE_INDEX" val="160252"/>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43.xml><?xml version="1.0" encoding="utf-8"?>
<p:tagLst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160252_5*n_h_a*1_1_1"/>
  <p:tag name="KSO_WM_TEMPLATE_CATEGORY" val="diagram"/>
  <p:tag name="KSO_WM_TEMPLATE_INDEX" val="160252"/>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44.xml><?xml version="1.0" encoding="utf-8"?>
<p:tagLst xmlns:p="http://schemas.openxmlformats.org/presentationml/2006/main">
  <p:tag name="KSO_WM_UNIT_TABLE_BEAUTIFY" val="smartTable{a7e48bf8-be4c-489e-a387-defcc30d521f}"/>
  <p:tag name="TABLE_ENDDRAG_ORIGIN_RECT" val="520*104"/>
  <p:tag name="TABLE_ENDDRAG_RECT" val="31*246*520*104"/>
</p:tagLst>
</file>

<file path=ppt/tags/tag45.xml><?xml version="1.0" encoding="utf-8"?>
<p:tagLst xmlns:p="http://schemas.openxmlformats.org/presentationml/2006/main">
  <p:tag name="KSO_WM_UNIT_TABLE_BEAUTIFY" val="smartTable{72277af9-a7d9-464c-a216-ea55715d9d12}"/>
  <p:tag name="TABLE_ENDDRAG_ORIGIN_RECT" val="518*105"/>
  <p:tag name="TABLE_ENDDRAG_RECT" val="36*203*518*105"/>
</p:tagLst>
</file>

<file path=ppt/tags/tag46.xml><?xml version="1.0" encoding="utf-8"?>
<p:tagLst xmlns:p="http://schemas.openxmlformats.org/presentationml/2006/main">
  <p:tag name="KSO_WM_UNIT_TABLE_BEAUTIFY" val="smartTable{a2199511-8539-481f-b53f-0348b7a5fe74}"/>
  <p:tag name="TABLE_ENDDRAG_ORIGIN_RECT" val="566*290"/>
  <p:tag name="TABLE_ENDDRAG_RECT" val="31*77*566*290"/>
</p:tagLst>
</file>

<file path=ppt/tags/tag47.xml><?xml version="1.0" encoding="utf-8"?>
<p:tagLst xmlns:p="http://schemas.openxmlformats.org/presentationml/2006/main">
  <p:tag name="KSO_WM_UNIT_TABLE_BEAUTIFY" val="smartTable{eb3bdc30-8ea1-491a-808d-cfe058f517e6}"/>
  <p:tag name="TABLE_ENDDRAG_ORIGIN_RECT" val="526*268"/>
  <p:tag name="TABLE_ENDDRAG_RECT" val="42*72*526*268"/>
</p:tagLst>
</file>

<file path=ppt/tags/tag49.xml><?xml version="1.0" encoding="utf-8"?>
<p:tagLst xmlns:p="http://schemas.openxmlformats.org/presentationml/2006/main">
  <p:tag name="ISPRING_PRESENTATION_TITLE" val="蓝白商务述职报告工作总结ppt模板"/>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1_1"/>
  <p:tag name="KSO_WM_UNIT_ID" val="diagram20177058_1*p_h_h_i*1_1_1_1"/>
  <p:tag name="KSO_WM_TEMPLATE_CATEGORY" val="diagram"/>
  <p:tag name="KSO_WM_TEMPLATE_INDEX" val="20177058"/>
  <p:tag name="KSO_WM_UNIT_LAYERLEVEL" val="1_1_1_1"/>
  <p:tag name="KSO_WM_TAG_VERSION" val="1.0"/>
  <p:tag name="KSO_WM_BEAUTIFY_FLAG" val="#wm#"/>
  <p:tag name="KSO_WM_UNIT_FILL_FORE_SCHEMECOLOR_INDEX" val="14"/>
  <p:tag name="KSO_WM_UNIT_FILL_TYPE" val="1"/>
  <p:tag name="KSO_WM_UNIT_LINE_FORE_SCHEMECOLOR_INDEX" val="15"/>
  <p:tag name="KSO_WM_UNIT_LINE_FILL_TYPE" val="2"/>
  <p:tag name="KSO_WM_UNIT_TEXT_FILL_FORE_SCHEMECOLOR_INDEX" val="2"/>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1_2"/>
  <p:tag name="KSO_WM_UNIT_ID" val="diagram20177058_1*p_h_h_i*1_1_1_2"/>
  <p:tag name="KSO_WM_TEMPLATE_CATEGORY" val="diagram"/>
  <p:tag name="KSO_WM_TEMPLATE_INDEX" val="20177058"/>
  <p:tag name="KSO_WM_UNIT_LAYERLEVEL" val="1_1_1_1"/>
  <p:tag name="KSO_WM_TAG_VERSION" val="1.0"/>
  <p:tag name="KSO_WM_BEAUTIFY_FLAG" val="#wm#"/>
  <p:tag name="KSO_WM_UNIT_FILL_FORE_SCHEMECOLOR_INDEX" val="5"/>
  <p:tag name="KSO_WM_UNIT_FILL_TYPE" val="1"/>
  <p:tag name="KSO_WM_UNIT_LINE_FORE_SCHEMECOLOR_INDEX" val="15"/>
  <p:tag name="KSO_WM_UNIT_LINE_FILL_TYPE" val="2"/>
  <p:tag name="KSO_WM_UNIT_TEXT_FILL_FORE_SCHEMECOLOR_INDEX" val="2"/>
  <p:tag name="KSO_WM_UNIT_TEXT_FILL_TYPE" val="1"/>
</p:tagLst>
</file>

<file path=ppt/tags/tag7.xml><?xml version="1.0" encoding="utf-8"?>
<p:tagLst xmlns:p="http://schemas.openxmlformats.org/presentationml/2006/main">
  <p:tag name="KSO_WM_UNIT_PRESET_TEXT" val="单击此处添加文本具体内容，简明扼要的阐述您的观点。"/>
  <p:tag name="KSO_WM_UNIT_NOCLEAR" val="0"/>
  <p:tag name="KSO_WM_UNIT_VALUE" val="26"/>
  <p:tag name="KSO_WM_UNIT_HIGHLIGHT" val="0"/>
  <p:tag name="KSO_WM_UNIT_COMPATIBLE" val="0"/>
  <p:tag name="KSO_WM_UNIT_DIAGRAM_ISNUMVISUAL" val="0"/>
  <p:tag name="KSO_WM_UNIT_DIAGRAM_ISREFERUNIT" val="0"/>
  <p:tag name="KSO_WM_DIAGRAM_GROUP_CODE" val="p1-1"/>
  <p:tag name="KSO_WM_UNIT_TYPE" val="p_h_h_f"/>
  <p:tag name="KSO_WM_UNIT_INDEX" val="1_1_1_1"/>
  <p:tag name="KSO_WM_UNIT_ID" val="diagram20177058_1*p_h_h_f*1_1_1_1"/>
  <p:tag name="KSO_WM_TEMPLATE_CATEGORY" val="diagram"/>
  <p:tag name="KSO_WM_TEMPLATE_INDEX" val="20177058"/>
  <p:tag name="KSO_WM_UNIT_LAYERLEVEL" val="1_1_1_1"/>
  <p:tag name="KSO_WM_TAG_VERSION" val="1.0"/>
  <p:tag name="KSO_WM_BEAUTIFY_FLAG" val="#wm#"/>
  <p:tag name="KSO_WM_UNIT_TEXT_FILL_FORE_SCHEMECOLOR_INDEX" val="13"/>
  <p:tag name="KSO_WM_UNIT_TEXT_FILL_TYPE" val="1"/>
</p:tagLst>
</file>

<file path=ppt/tags/tag8.xml><?xml version="1.0" encoding="utf-8"?>
<p:tagLst xmlns:p="http://schemas.openxmlformats.org/presentationml/2006/main">
  <p:tag name="KSO_WM_UNIT_ISCONTENTS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p1-1"/>
  <p:tag name="KSO_WM_UNIT_TYPE" val="p_h_h_a"/>
  <p:tag name="KSO_WM_UNIT_INDEX" val="1_1_1_1"/>
  <p:tag name="KSO_WM_UNIT_ID" val="diagram20177058_1*p_h_h_a*1_1_1_1"/>
  <p:tag name="KSO_WM_TEMPLATE_CATEGORY" val="diagram"/>
  <p:tag name="KSO_WM_TEMPLATE_INDEX" val="20177058"/>
  <p:tag name="KSO_WM_UNIT_LAYERLEVEL" val="1_1_1_1"/>
  <p:tag name="KSO_WM_TAG_VERSION" val="1.0"/>
  <p:tag name="KSO_WM_BEAUTIFY_FLAG" val="#wm#"/>
  <p:tag name="KSO_WM_UNIT_TEXT_FILL_FORE_SCHEMECOLOR_INDEX" val="14"/>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i"/>
  <p:tag name="KSO_WM_UNIT_INDEX" val="1_2"/>
  <p:tag name="KSO_WM_UNIT_ID" val="diagram20177058_1*p_i*1_2"/>
  <p:tag name="KSO_WM_TEMPLATE_CATEGORY" val="diagram"/>
  <p:tag name="KSO_WM_TEMPLATE_INDEX" val="20177058"/>
  <p:tag name="KSO_WM_UNIT_LAYERLEVEL" val="1_1"/>
  <p:tag name="KSO_WM_TAG_VERSION" val="1.0"/>
  <p:tag name="KSO_WM_BEAUTIFY_FLAG" val="#wm#"/>
  <p:tag name="KSO_WM_UNIT_LINE_FORE_SCHEMECOLOR_INDEX" val="13"/>
  <p:tag name="KSO_WM_UNIT_LINE_FILL_TYPE" val="2"/>
</p:tagLst>
</file>

<file path=ppt/theme/theme1.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ud0ofpxa">
      <a:majorFont>
        <a:latin typeface="字魂105号-简雅黑"/>
        <a:ea typeface="字魂105号-简雅黑"/>
        <a:cs typeface=""/>
      </a:majorFont>
      <a:minorFont>
        <a:latin typeface="字魂105号-简雅黑"/>
        <a:ea typeface="字魂105号-简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蓝色背景">
  <a:themeElements>
    <a:clrScheme name="">
      <a:dk1>
        <a:srgbClr val="FFFFFF"/>
      </a:dk1>
      <a:lt1>
        <a:srgbClr val="000000"/>
      </a:lt1>
      <a:dk2>
        <a:srgbClr val="E3EBF1"/>
      </a:dk2>
      <a:lt2>
        <a:srgbClr val="336699"/>
      </a:lt2>
      <a:accent1>
        <a:srgbClr val="DDDDDD"/>
      </a:accent1>
      <a:accent2>
        <a:srgbClr val="B2B2B2"/>
      </a:accent2>
      <a:accent3>
        <a:srgbClr val="AAAAAA"/>
      </a:accent3>
      <a:accent4>
        <a:srgbClr val="DCDCDC"/>
      </a:accent4>
      <a:accent5>
        <a:srgbClr val="EBEBEB"/>
      </a:accent5>
      <a:accent6>
        <a:srgbClr val="9F9F9F"/>
      </a:accent6>
      <a:hlink>
        <a:srgbClr val="0099FF"/>
      </a:hlink>
      <a:folHlink>
        <a:srgbClr val="0066FF"/>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DDDDDD"/>
        </a:accent1>
        <a:accent2>
          <a:srgbClr val="B2B2B2"/>
        </a:accent2>
        <a:accent3>
          <a:srgbClr val="AAAAAA"/>
        </a:accent3>
        <a:accent4>
          <a:srgbClr val="DCDCDC"/>
        </a:accent4>
        <a:accent5>
          <a:srgbClr val="EBEBEB"/>
        </a:accent5>
        <a:accent6>
          <a:srgbClr val="9F9F9F"/>
        </a:accent6>
        <a:hlink>
          <a:srgbClr val="0099FF"/>
        </a:hlink>
        <a:folHlink>
          <a:srgbClr val="0066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gICAiRmlsZUlkIiA6ICIxMTYyMTY1OTM1MTYiLAogICAiR3JvdXBJZCIgOiAiMzI0NjA3NjY2IiwKICAgIkltYWdlIiA6ICJpVkJPUncwS0dnb0FBQUFOU1VoRVVnQUFBK3NBQUFKeUNBWUFBQUM4SGxGMkFBQUFDWEJJV1hNQUFBc1RBQUFMRXdFQW1wd1lBQUFnQUVsRVFWUjRuT3pkZDNoVVpmNys4ZmVVOUVZdmdkQkJrQ1lvc0FwU3BDb3NybVYxbFZWL2RsRVFGcEZkMWtYY0JSVExxZ2o2dFdCRlhIUXRLSWhVZ2RBRkJLUkxKeEJJQ09sMTJ2bjlNV2FXUUhwbXlDUzVYOWVWUzNMbXpHZWVFR2Q0N25PZVlqSU13MEJFUkVSRVJFUkVManVUeVdRcTdMajVjamRFUkVSRVJFUkVSSXFuc0M0aUlpSWlJaUxpWnhUV1JVUkVSRVJFUlB5TXdycUlpSWlJaUlpSW4xRllGeEVSRVJFUkVmRXpDdXNpSWlJaUlpSWlma1poWFVSRVJFUkVSTVRQS0t5TGlJaUlpSWlJK0JtRmRSRVJFUkVSRVJFL283QXVJaUlpSWlJaTRtY1Uxa1ZFUkVSRVJFVDhqTUs2aUlpSWlJaUlpSjlSV0JjUkVSRVJFUkh4TXdycklpSWlJaUlpSW41R1lWMUVSRVJFUkVURXp5aXNpNGlJaUlpSWlQZ1poWFVSRVJFUkVSRVJQNk93TGlJaUlpSWlJdUpuRk5aRlJFUkVSRVJFL0l6Q3VvaUlpSWlJaUlpZlVWZ1hFUkVSRVJFUjhUTUs2eUlpSWlJaUlpSitSbUZkUkVSRVJFUkV4TThvckl1SWlJaUlpSWo0R1lWMUVSRVJFUkVSRVQranNDNGlJaUlpSWlMaVp4VFdSVVJFUkVSRVJQeU13cnFJaUlpSWlJaUluMUZZRnhFUkVSRVJFZkV6Q3VzaUlpSWlJaUlpZmtaaFhVUkVSRVJFUk1UUEtLeUxpSWlJaUlpSStCbUZkUkVSRVJFUkVSRS9vN0F1SWlJaUlpSWk0bWNVMWtWRVJFUkVSRVQ4ak1LNmlJaUlpSWlJaUo5UldCY1JFUkVSRVJIeE13cnJJaUlpSWlJaUluNUdZVjFFUkVSRVJFVEV6eWlzaTRpSWlJaUlpUGdaaFhVUkVSRVJFUkVSUDZPd0xpSWlJaUlpSXVKbkZOWkZSRVJFUkVSRS9JekN1b2lJaUlpSWlJaWZVVmdYRVJFUkVSRVI4VFBXeW02QU54ZzUyV1F0V1VqZXoxdHdKcDdGeU11dDdDYUorQzFUVURDV0JvMEk2dDZMc0p2K2dDa2t0TEtiSkNJaUl0V1F6UW0vSk1EeFZFalBBNGVyc2x0VXMxbk5FQmtFTFdwQmw0WVFhS25zRmtsSlRJWmhHSlhkaUlxdzdkMUYrdnR6Q096Y2paQytnN0EyYVlZcE9MaXlteVhpdDR6Y1hCeW5UNUlUdXhMYjdoMUVQamlHd0k1ZEs3dFpJaUlpVW8yY1RvZllFOUEwRXE2b0I3VkRJRUJqZWl1VjNRVXBPWEF3Q1U2bFE5L20wQ1N5c2xzbEFDYVR5VlRvOGFvYzFtMTdkNUgyN2l5aUhwdEFZSWRPbGQwY2tTckh0bjhQYVcrL1N0UWo0eFRZUlVSRXhDdE9wOE9hNHpDZ0pVUkhWSFpycEREeEdiRDZHUFJ2Q1UzME82cDBSWVgxS250OXk4akpKdjM5T1VTTlZsQVhLYS9BRHAySWVtd0M2ZS9Qd2NqSnJ1em1pSWlJU0JWbmM3cnZxTitnb083WG9pUGNGMU5pajd0L1orS2ZxbXhZejFxeWtNRE8zUWhzcjZBdVVoR0JIVG9SMkxrYldVc1dWblpUUkVSRXBJcjdKY0U5OUwyeGdycmZpNDV3LzY1K1NhanNsa2hScW14WXovdDVDeUY5QjFWMk0wU3FoWkMrZzhqYjhWTmxOME5FUkVTcXVPT3A3am5xVWpWY1VROU9wRloySzZRb1ZUYXNPeFBQWW0zU3JMS2JJVkl0V0pzMHc1bDRwcktiSVNJaUlsVmNlcDU3TVRtcEdtcUh1SDluNHArcWJGZzM4bksxNnJ1SWw1aUNnekZ5dGVXaGlJaUlWSXpEcFZYZnE1SUFzM3VWZVBGUGVpdUppSWlJaUlpSStCbUZkUkVSRVJFUkVSRS9vN0F1SWlJaUlpSWk0bWNVMWtWRVJFUkVSRVQ4ak1LNmlJaUlpSWlJaUo5UldCY1JFUkVSRVJIeE13cnJJaUlpSWlJaUluNUdZVjFFUkVSRVJFVEV6eWlzaTRpSWlJaUlpUGdaaFhVUkVSRVJFUkVSUDZPd0xpSWlJaUlpSXVKbkZOWkZSRVJFUkVSRS9JekN1b2lJaUlpSWlJaWZVVmdYRVJFUkVSRVI4VE1LNnlJaUlpSWlJaUorUm1GZFJFUkVSRVJFeE04b3JJdUlpSWlJaUlqNEdZVjE0T2VmZjJiejVzMWxmdDZzV2JPWU5Xc1dBS21wcVJ3NGNLREU1MnpkdXBXNHVMaFN2OGJtelp0WnRXcFZtZHRXRXB2TmhzMW13ekNNQ3RYWnNHRkRtZHEzWU1FQzVzK2ZYNjdYbWpWckZuUG56aVV6TTdQWTh5Wk1tTURqano5ZXJ0ZndGOW5aMmJoY3JpSWZkenFkSkNjblg4WVdpWWlJaUZ3K1RxZXp4SE8rKys0N2R1ellVYXB6aTVLY25GemgvckEzcVE4b0YxSllCMmJPbk1tVUtWUEsvTHdmZnZpQnhZc1g0M0E0ZVBycHB4ay9manp6NTg4djhnMXZzOW1ZTVdNR0R6NzRZS2tEKzd2dnZzdk1tVFBMM0xhU0RCOCtuT0hEaDNQcTFLa0sxWmt6WjA2WjJ2ZkpKNS93MFVjZmxmbDFjbk56V2Jac0dRc1hMaVFnSUtEWWN3OGRPc1NoUTRmSy9CcitZdW5TcFl3YU5jcHpJYWd3bjMvK09mZmVleS9MbGkyN2pDMFRFUkVSOGIzNCtIanV1ZWNlRmkxYVZHUy8rc3laTTh5ZVBac1pNMmFVKzNVU0V4TVpNMllNenozM0hEazVPZVd1NHkzcUE4ckZySlhkZ0tyTWFyWGlkRHF4V3EyTUhqMmFHVE5tOE5GSEg3RnYzejRtVDU1TWVIaDRnZk0zYk5oQVZsWVd2WHIxSWlZbXhuTThJU0dCcjc3NnF0RFhTRWxKQWVDdHQ5NHFzaDJqUjQvR1pESjU0U2Z5THFmVGljbGt3bXl1K0RXaDdkdTNZN2ZidWU2NjZ3Z0tDdkpDNnk0MWVQQmdyOWRjc1dJRkFJWmhzRy9mUGpJeU1qeGZhV2xwSkNZbWtwQ1FRRUpDQWdNR0RPQ2hoeDZpUzVjdUJBUUVzR1RKRXVyVnE4Yzk5OXhUb09hdnYvN0t2SG56Q0F3TXBHdlhybDV2czRpSWlFaGxPbno0TUttcHFienh4aHZFeHNZeWFkSWs2dGV2WCtDYy9KR2RBd2NPeEdLeGxPdDFzckt5Y0RxZGJOeTRrWEhqeGpGanhnelA2M2lqWHpoa3lCQW1UcHlvUHFDVW04SjZCVml0VnZMeThqQU1nKzdkdXpONzltd21UNTdNNGNPSFNVbEp1U1NzTDF5NEVPQ1NOMTV5Y2pMZmZQTk5zYTlWM09PUFB2cG91VCtrZkduWXNHR1l6V2F2WFBuYnRHa1RBTDE3OTY1d3JaSTBhTkNneUlzZkNRa0pKWjVqR0FhSmlZa0ZqcGxNSnFaUG4wNVNVbEtCNDJGaFlkU3BVNGZvNkdnaUlpSUFpSTZPNXZubm4yZjgrUEhNbXplUFZxMWFlWDd1NU9Sa3BrNmRpc1BoWVBMa3lUUnExS2hDUDZ1SWlJaUl2K25idHkrTkd6ZG0yclJwN055NWswY2VlWVRKa3lmVHMyZFBBT3gyTzk5OTl4MEFYMy85TlY5Ly9YV3BhNDhZTVlKeDQ4WUIwTEpsUzE1NzdUWCsrdGUvY3V6WU1jYU5HOGNMTDd4QTgrYk5BYkJZTEVSSFJ4ZGFKeVVsaGN6TVRFSkRRNmxidDI2aDU5U3BVMGQ5UUtrUWhmVUtDQXdNOUZ5UnMxcXRSRWRIODhZYmI1Q1JrVUhUcGswTG5Idmd3QUgyN2R1SDJXem14UmRmTFBEWUJ4OTg0TGtEZTdFSEhuaUF1TGk0SWgrdkNmTHk4bGkzYmgxV3E1VnUzYnFWK2twblNlZTk5dHByZE9yVTZaTGpIMzc0SVlHQmdjWFdMTzRjbTgzRzhPSERMemsrYWRJa25FNG5VVkZSVEpzMmpUTm56bmd1NEZ5c1RaczJUSmd3Z2ZYcjE5T3NXVFBQOGN6TVRKbzNiODdBZ1FQcDI3ZHZzVCtmaUlpSVNGWFZ0bTFiM25yckxhWlBuODcrL2ZzTGhOT3Z2LzZhbEpRVUlpSWlxRldybHVkNFRrNE9TVWxKQkFVRjBhQkJnd0wxa3BLU3lNbkp1V1RFWjNSME5LKzg4Z3BQUGZVVUNRa0pmUGZkZDR3ZE94YUEyclZyODhFSEh4VGF2dkhqeDdOMzcxNGVmL3h4aGc0ZFd1elBvajZnbEpmQ2VqRktHd3B2dlBIR1FvOWZlT1h1NDQ4L0JzRGxjcFZwZ2JtYUlEczcyN05RM2NNUFAwenIxcTBMUEw1MjdWcXlzN1BwMDZjUGtaR1JCYVlRRk9iVXFWTVlobEhpZWI0YVRsK1VidDI2ZWY1c3RSYisxbnZxcWFjOFV4L3lUWjA2OVpMekVoTVQyYmh4bytmN292NGhFUkVSRWFtcXdzUERlZjc1NXpsKy9MZ251Q1ltSm5vV0s1NCtmVHBYWG5tbDUvd3Z2L3lTZDk1NWgySERoakZtekJqUDhjek1UTS9JMWtHREJsM3lPZzBiTnVTVlYxN2hpeSsrNElrbm5paXhYZWZPbldQZnZuM1VybDJiRzI2NG9jVHoxUWVVOGxKWUw0SFpiS1pKa3lhWEhEY01nMU9uVGhVN1BLWjI3ZG9BN05xMWkyM2J0dEdyVnkrbVQ1OWU1R3NWZDNHZ3NNZGlZbUtxN0J2VTRYQ3diZHMyVnExYXhhWk5tOGpMeXdQZ3NjY2V1K1RjcFV1WEF1Ni9nNkNnb0JKLzV0Ly8vdmZrNXVaV3liK2IrUGo0UzRaSmlZaUlpTlJVWnJPWlZxMWFjZlRvVVJvMGFNQ01HVFBJeWNsaDRNQ0JCWUs2WVJnc1g3NGNjQTgvdjlEbm4zOU9abVltdlhyMW9rT0hEb1crVHFOR2pYanl5U2RMMWFZZmYvd1J3ekM0OWRaYlMxejR1TFRVQjVUQzFOaXcvdmpqajEreVluaCtJTzdXclJzdnZmUVNBRkZSVVlXR1BzTXdHRHAwS09IaDRjV0dRb2ZEd1p3NWN6Q1pURHp3d0FNbHRpc3lNcElSSTBhVWVONW5uMzFXNGpuKzdNNDc3eVE5UGYyUzR4Y1BMZi8xMTEvWnZYczNnR2VlVWsxUTJta1BmLzd6bnozejZFVkVSRVNxb3g5KytJRTVjK1p3MjIyMzBhTkhEMUpUVXd2Y09RZjM5c0RIamgwRFlONjhlWFRxMUlrdVhib0E3cnZaa1pHUjNIZmZmUVdlYy9EZ1FWcTJiRm5rMU1ZTEZYYmo3UDMzMytmOTk5Ky81SGhGYnFpcER5Z1hxckZodlZHalJ1VG01Z0p3K3ZScFhDNlhaOWoweFhOY0NtTXltUWdPRGlZN083dlk4M2JzMk1IeDQ4ZTU2YWFiYU5XcVZZbDFvNktpdVAvKyswczhyNml3N25LNXlNaklLUEg1K1RJek0wbExTeXZ4dk1qSVNFd21FOG5KeWR4NTU1MlhQSDdoQjlqRkh6THA2ZW1zWExtU0pVdVdZTGZiUGNkYXRteEpuejU5Nk5PbkQ5T25UeWN1THU2U29la1gvcHdYRGh0Njhza25pOXh2UGY4dWZWRVhSMEpEUTVrelowNlJQK3Vqano1YTR1cjZ4WjFUMUJZamhYM0lYM2hzNE1DQnhiNm1pSWlJU0UyU2w1ZkhyRm16UEgzTG5Kd2NIbmpnQWU2NjZ5N1A0c3FHWWJCZ3dRSSsvUEJETEJZTG8wZVBadTdjdWZ6akgvOWc3Tml4REI0OG1QdnV1NDlSbzBZVjZFc2VQWHFVaVJNbjByaHhZLzcrOTcvVG9rV0xFdHRqdFZwcDNMaHhzZWNVTnQxVmZVQXByeG9iMXA5OTlsblBuKys0NHc1U1VsTEtmQVVzTkRTVTgrZlA0M1E2aTF5Ti9acHJycUY3OSs0Y09uU28wRGZxN2JmZnpxT1BQdXI1UGk0dXJrSmJSWnc4ZVpLSEgzNjQxT2VYZHJqUDU1OS9UcDA2ZGJCWUxBWG1nc2ZIeCtOME9pK1pINTZjbkF5NEx4Nzg2VTkvd202M0Z3aTNIMy84Y1lIcEF3NkhBeWg0Wi8zNDhlTUY1dVJjNlBUcDA0WGVtYjlRVVdzRGhJV0ZGZnU4MHV3OVg1Nzk2ZlAvanV4Mk8yZlBuaTF3RENoeUpkSExLZUhlbTh2OEhGTkFJSmFHamJIR05NY2Ewd0pyNHlhWWE5ZkZIRlVMYzFSdFRFWE16UklSRVpHcXplNkNQQWRrMmlETERqbDI3OVgrOWRkZm1UbHpKbkZ4Y1lTR2hqSmh3Z1Q2OWVzSDRPbDNIemh3Z0hmZmZaZmR1M2RqdFZyNTYxLy9Tdi8rL1ltT2p1YWYvL3duTDczMEVwczNiK2FlZSs2NUpJd2Joa0ZVVkJUSGpoMWp6Smd4akIwN3RzU0Y0aG8zYmx4aVhpaHE2aXI0ZHg5US9KTjYwUlVRRVJIQitmUG55Y3pNSkNvcUNuQ0gxTm16WjNQYmJiZlJxVk1uejNZTnMyYk5JamMzbDdpNHVBSlg1UzVjd1JMY2Q5WnZ2LzMyRWwrN3NDRTNsOFBGMHdMdXV1c3VrcEtTUE1kaVkyTTlLOWpucTFldkhvTUhEMmJJa0NIY2YvLzkyTzMyUytiNTU0ZjFDKytzLzkvLy9WK1JkNm56RlRaVWFNU0lFZGhzTnMrOHBRdVY1a0xJOTk5L1grSnE4TVdkVTlScThCZitIVTJiTnEzQXNYdy8vdmhqaWUzek40YmRodVBVQ1J5blRzQ20yQ0xQczlTcFMwQzdLN0hVYjRpbGZpTXNEUnU1LzF5bkhseTBNcXVJaUlqNGh5d2JwT1JDY283N3Z5ZlR2QnZLTCtaeXVmalBmLzdEdkhuemNEcWR0RzNibGlsVHBuajZ6dW5wNld6YXRJbmx5NWZ6eXkrL0FPN2dPMm5TSk5xM2J3OUFqeDQ5bURObkR0T21UU00yTnBaMTY5YlJzMmRQQmd3WVFJOGVQWWlNaktSMTY5YTgvZmJidlBEQ0MvejAwMCs4OHNvcjdObXpoNy84NVMrWHJCaGZVZFcxRHlpK3A3QmVCS2ZUQ2JqM1VMdzQ0SmxNSnBZdlgrN1pFekV0TGMwVDFoY3VYTWo2OWVzNWVQQWduM3p5Q1ZhcmxZQ0FBQ1pPbkFpNHcxNXhWK1VpSXlQNTA1LytWR0w3aWdyckxWcTBLTlZjbC95ZjZZTVBQaWh4MWZTeXlNdkxJejQrbnZidDIzUGd3QUhNWmpNZmYveHhpY1BLYzNKeU1KbE1uZ0FjR3h2THp6Ly9URXhNVElHcmtLWGhjcm1LWEdtektCZGVGQ2pwQWtGRmJkdTJ6ZlBuWGJ0MjRYQTR1UHJxcTMzNm12N0FtWHdlNStaMWhUNW1hUlNOcFVFanJQVWJZV25jQkd2VFpsaGptbU9PaUxyTXJSUVJFYW01YkU1SXpJS3ptZTZ2cEd6M3NjdnAyMisvNWFPUFBnSmcrUERoUFBIRUU1NUYzTmF1WGN1TUdUTThmYlhHalJ0enh4MTNjT09OTjE0eXlyVkZpeGE4L2ZiYkxGcTBpTTgrKzR3dFc3YXdaY3NXejQyMG5qMTdFaDRlenZUcDA1azdkeTVmZlBFRklTRWhtTTFtVHc2NHVHWkZSOERXMUQ2Z2xKL0NlaEh5MzZRWHowMkpqNC8zQk0vODFkN3o1M3puNWVYeC9mZmZBKzZoOVdVTmpPQytXcGkvSFVWVmxEOEhQU1FreFBOaFZsSlFCL2YyYlJmZXFWNndZQUhnSHFiL3hodHZsUHIxRGNQQTRYQVFHaHBhcG5hN1hLNHluVjllTHBlTExWdTJlTDcveHovK1FXQmdJTys4OHc3MTZ0VzdMRzBvVHNPUHZzR3c1V0hrNW1MazVYL2xZZVRsNHNySnhwV2FndXY4T1p6bkV0eGZTWW00TWt1L1JrSlJuR2ZqY1o2TngzYlJjWE5rRk5hbXpkM2h2V2tMOTMrYnRjQVVlSG0zM1JNUkVhbU9ET0JjRnB4SWRkOHhQNTlUMlMyQ2tTTkg4dE5QUDNIRERUZGNFb3o3OWV2SDl1M2JjVHFkM0hERERYVHYzcjNZZm1aQVFBQzMzbm9yTjkxMEUydlhybVhGaWhXRWg0Y1hXTFRZWkRMeDhNTVAwNk5IRDdwMjdRcmdXV1BwNHI1OGFHZ29mZnIwS2JiOWhZM3NCUC92QTRwL1VsZ3ZRdjZ3N0l2dmd0OTU1NTFrWldVQi81dGZrci9Od3JKbHkwaFBUNmR1M2JwRjdyMWVrclMwTk0vVnhLb29KQ1Nrek0vSnpNekU1WElSSGg3dU9kYXRXemZhdDIvUFZWZGRWZXh6TDE1RXpqQU1ETVB3TEVCU1d2bS83d3Z2N3Z2Q3p6Ly9USEp5TWlFaEllVGs1UERFRTAvdzczLy9tNWRlZW9rWFgzelJjMTVGcnRwV2lObU1LVGdFVTNEWmY0LzVqT3dzbk9mUHViL09KV0EvZkJEYjNsMjQwa3RleVBCaXJ2UTBiUHQrd2Jidmx3SnR0RFp0VGtEcmRnUzBha3RBNjNaWW8yTTBsRjVFUktRVVhBYkVaOER4VlBkWGRqbUd0RGNJZzFhMW9WRTQxQXFHd0F0dVFMKzd2V0x0czFnc3ZQRENDNTd2YjdycEprOTR2bEJSb2Jnd1pyT1paY3VXRlRzbi9jSStaLzRDMGhjdmZGeTNibDJlZnZycFlsK3JxSGI1ZlI5US9KTENlaEh5QS9uRmI5SUxoMWpucnhxZlAyLzlrMDgrQWVDKysrN3pQTy9jdVhQY2ZmZmRCV3BjUElUbXpUZmZwRjI3ZGtEcHQzcW82bS9rL0pYY0F3SUNXTHg0TVVDQi9leEhqaHg1eVh6K3doUzFpSnpMNVNyeXNjTGs1TGd2SlFjSEI1ZHFKRUI1TFYrK25EWnQycENYbDBkY1hCekRoZzFqNjlhdHhNYkdla1psd1A4V0hUbDE2aFFtazhuemR4TVhGNGZGWXZITStjOWY0TStmbUVMRHNJYUdZWTFwNFQ0dytIOWJFUnJaMlRqaTQ5eGZwMDdnT0g0VTI0RTlaWHNCbHd2SHlXTTRUaDRqWi9VeTkyc0dCUlBRc28wN3dGL1JrY0IyVjJJcTQrZ0tFUkdSNnNybWhMZzBkemlQU3kvYjBIYXpDYUlqM09FOEpoTENmSGRQbzFqbG5iWlptdjdndm4zN2FOZXVuYWVQbno5cU5qSXlzbHl2V1ppYTBBY1U3MU5ZTDBKK1dML3diaThVRE92NXcrTlBuejdOdkhuelNFdExvMFdMRmdXdTJsbXQxZ0lmTGhjdk1BY0ZWMEJQVDAvM0RBR3Z6bGF2WG4zSjhQWUJBd1o0L3R5d1ljTmluLy9WVjE4VmVuekhqaDFNbWpTSm5qMTdNbVBHakVzZUwrb2lSLzdGZzd5OHZGTGRrUy9QMW0xSlNVbkV4c1p5MzMzM0ZWaFg0TWtubjZSTm16WmNmLzMxaElXRmtadWJ5NDAzM29qVDZXVFlzR0VGUm5jTUhqeVkyclZyZTc1ZnMyYU41MEpEVldBS0RTV2d6UlVFdExuaWZ3ZGRMaHp4Y2RpUEhzSis1RmNjeHc1amp6c09aZmdIeU1qTHhYWmdqenY0Zi84MW1Fd0V0R2hOUVB0T0JIYm9SR0M3amdydklpSlNveGlHTzVqdk93ZW4wdDEzMU11aWZoaGNXUTlhMWk1NDU3eXlGSFV6NjhpUkk1ak5abHEyYkZubzQ2VzV3ZlhxcTYrU2xaWEZtMisrU1owNmRUejdsK2RQZWMxWDNqbnI2Z05LZVNtc1h5QTNONWNkTzNhUW5wN3VlWE5lL0NiTnk4dnpYR1hMRCtFLy8vd3ppWW1KbUV3bXhvOGZYMkFGeVF2ZlZGRHlBbk5wYVdtVnR0TDc1ZFM2ZFd2UHZQS29xQ2o2OSsvUFRUZmRWS1lhYTlhc1lkV3FWVXlkT3RWekFTWC82dW1GZCtrdjlQVFRUeGU2bGtCcWFpcFEranZ5NWRtNmJlSENoVGlkVHZyMjdWdmdnem9xS29xNzdyb0xLSGpCSW4vN3UrS3U2dmJ2MzcvTTdmQTd2dzFydHpadFRramZRWUE3Zk5zUDdjZTJiemUyZmI5Z1AzYlkzZXNvTGNQQWZ1d3c5bU9IeWY1aG9UdThOMjlGNEpWZENPeDZEWUh0T2tBUjJ5MktpSWhVWmRsMk9KRGsvc3E4ZURHWUVsaE0wTG9PZEt6dkR1ditMaTh2ajhjZWU0enc4SEMrK2VhYmN0VklUMC9uNU1tVGhJV0ZlZnI5K1gzQmkzY3Z1dmlHVzJFMzRRcnJSNm9QS09WVm84TzZ5K1hpMEtGRDJHenVUN0piYnJrRmg4TkJyMTY5UEF0UFhIaUgxekFNYkRhYlowWEtKazJhRUJnWVNIeDhQT0RlTXF4ang0NFZhbE5NVEF6dnZmZGVpZWNOR3phc1FxL2pTNFpobERpVS9Nb3JyK1RiYjc4dGNHekRoZzJzV0xHQ0lVT0djTjExMXhYN2ZKdk54cWVmZnNxSkV5ZDQ3NzMzR0QxNk5BQjc5KzRGOEV3cnVOaVFJVU1LUFo1L0JmWHFxNjltNXN5WlJiNXVlYmR1UzBsSlllSENoYlJ2Mzc3SUN3a1hPM3o0TUFETm1qVXIxZm5WaVNrb21NQk8zUWpzMUEwQUl5Y2IyOEY5N3ZucmUzYTZ0NGtyQzhQQWZ2d0k5dU5IeUZyeURhYVFVSUk2WFVWZzEyc0k2dElkYzYzYUpkY1FFUkh4VXdad09oMzJuNFBqYVdXN3ZnMFFFUWhYMW9jcjZrRndGVW9IK1hQWkw1NjJXaFo3OXV6Qk1BeTZkT25pNmI4ZU9IQUFLRGowZnVUSWtkU3BVNGRSbzBaNWpoVjJFMjcyN05uVXFWUEg4NzM2Z0ZJUlZlanQ2RjNQUHZzc3UzYnQ4aXdnQWU0MytuWFhYY2VRSVVPSWpYWHZGMzNobXlRckt3dkRNQWdPRGdiY0MyQzBiZHVXdlh2MzByUnBVeDU5OUZIQWZSSGc3Tm16bDF5Tks2Mkx0NG1vQ3VMajQxbTdkaTJyVjYvbXdRY2ZwRmV2WG1XdWNmcjBhVFpzMklEVDZTd3hyQWNHQnZMM3YvK2RNV1BHOFBYWFgxTzdkbTF1dWVVV3o1WWMrYXQ1bHRhSkUrN3dkK0dWVVc5YXMyWU5lWGw1M0hubm5hVit6dnIxNndGS3ZBQzBaczBhZ29PRDZkV3JsMC9uMjFjbVUwZ29RVmRkUTlCVjF3RGdQSmRBM3M1dDVPM2NpbjMvYm96ZkZnZ3NMU01ubTl5dEc4bmR1aEdBZ0JhdENleDZEY0U5cm5YUHRhK21mNDhpSWxLOTVEcmdZQkxzVDRMMHZMSS92MzRZZEc4TXpTS3I1ajk5K1lzODUyK2hYQjY3ZCs4RzhQUWREY1B3SE12ZnR4MWc3Tml4ZlBycHAremR1N2ZRdmxsY1hCeno1ODluOU9qUkJkcWpQcUJVUkkwTjZ5ZE9uQ0E3TzV2NjlldlRwMDhmcnJ2dU9qcDE2b1RWYXNYcGRQTHl5eThEN2owYTgvTHlNSnZObmp2QitZRnU5KzdkSER4NEVIQVBYY2tQOGVmUG4rZSsrKzdqcXF1dTh0UXB6b1Z6WDhveUZ5Yi8zSTRkTy9MNjY2K1gvb2Yza3VQSGo1T1g1LzZYNGI3NzdnUGNJeEhLc3lJOC9HL1lVUFBtelV0MWZxdFdyZmpyWC8vS0N5Kzh3UHZ2djgvNjlldkp5c3FpYTlldTFLOWZ2MHl2dldmUEhrOU5YK2pSb3djeE1USDA3dDI3Vk9lZk8zZU90V3ZYWXJGWVNuek83dDI3K2U2Nzc1ZzZkV3FKMjRsVUY1YjZEUWtkUEp6UXdjTXhjbk93N2QxRjNzOC9rYnQ5RThZRkYrQkt5M1BYL2R2UHNUUm9SSERQM2dUMTdFMUE4MVpWcy9jaUlpTFZXbW91N0R3TGg1UExQaGNkb0hZdzlHZ0NMVXBleTlldjVmZkR5M3VERE9DWFg5dzd6dVNIOWIxNzk1S1Nra0tkT25VSzNBbi8vdnZ2K2ZqamoxbStmRG52dmZmZUpYZnp0Mnpad3FwVnE0aUxpK1BsbDEvMlRQZFVIMUFxb3NhRzlYdnZ2WmNtVFpwd3hSVlhYSElsS2pZMmxyUzBORnEyYk1tUkkwZDQvUEhIQ3p6ZXIxOC80dVBqZWU2NTV6eGJmcTFldlpwNzdya0hrOG5FK2ZQbkFmY2NtS0lZaHNHQ0JRdG8yclFwSTBlT3JORFBVcEVQcUxJNmNlSUVYMy85TlZ1M2J1WGN1WE9BZTRoUW56NTl1UDc2NjJuYnRxM25YSlBKNUprNmtEOWtmTW1TSlVYV1BuVG9FQUJ0MnJRcGRYdjY5ZXVIMVdwbDJyUnBuZy9zN3QyN2wrbG5Ta3RMWS8vKy9RQjA2dFNwVE04dHJhWk5teko1OHVSU1hmVTBESVBaczJlVGw1ZkgwS0ZEUzd4YW5MOFk0c1hySzlRVXB1QVFncTcrSFVGWC80NkkrMGRqKzJVSHVWdldrYmQ5QzRhdDhOc01CbERVYjhLWmVKYXN4VitSdGZnckxQVWFFTlN6TjhFOXJpT2dWVnNGZHhFUnFWVEpPZkR6R1RpYVVyN25Sd1RCTlkyaFRaMnEvMCthWVJpZUhZVzJidDNLOU9uVDZkdTNMNzE2OVNyMXNQaTB0RFFPSFRwRWVIaTQ1NFpOZnMwTGcvS2hRNGQ0NjYyM3NGcXRUSmt5cGRENnQ5OStPeWRQbnVTSEgzNWc2dFNwdlBEQ0MxaXRWdlVCcFVKcWJGZ2ZPSEJnb2NjZERnZWZmdm9wOEw4NTZJMGFOY0l3RE9yVnE4Zmd3WVBwM0xrelR6LzlOT25wNlF3Y09KRGp4NDl6NU1nUnZ2LytlMGFNR01HWk0yZUFTNGRVNTYvWW1KMmR6YVJKazlpNWN5ZTMzWFliWThlT0xYRGUyclZyK2ZiYmI1azJiUnBoWWY5YjNXUHUzTG1jUDMrZU8rKzhreFl0V2x6Uzl2eTU5MlZodDl0TC9UeXoyVXh3Y0RCTGx5NGxKaWFHZSs2NWg3NTkreGJhRm5CdmJaZVFrTUIvLy90ZjdycnJyZ0lMNzEzSTZYU3laTWtTamh3NWdzbGtLdE84LzV5Y0hMWnYzMTVnNjRvUFAveVF6WnMzYytlZGQ5S3JWNjlDRjVTNzBJb1ZLM0E0SERSczJMRElsVVRMd3VWeUZYcjh3Z3NaeFhuMzNYZlp0R2tUNGVIaG5oRUx4ZFhQWHh5dnBCWDBhd0tUTllDZzdqMEo2dDRUSXkrWHZKM2J5TjBVUzk2dWJRVldseTl0LzhTWmxFajJrbS9JWHZLTis0NTc3LzZFOUI2QXBVRWozL3dBSWlJaWhVaktkb2YwNDZubGUzNW9nSHU0ZS90NjdxM1lxcEsvL2UxdmwyeFJscG1aeVd1dnZjYUJBd2NJRHcvSGFyV3lkdTFhMXE1ZFMxQlFFTDE2OWFKZnYzNzA2dFdMdi8vOTcwWDJRWC8rK1djTXc2QlRwMDZZVENaT25UckYyclZyZ2YrTmZEMTU4aVNUSjAvR1pyTXhkdXpZWXZ0ejQ4YU40L1RwMCt6Y3VaTTMzbmlEQ1JNbUFPb0RTdm5WMkxCZWxBVUxGbkR5NUVucTE2L1BzR0hEQ0F3TVpONjhlWjdIang0OXl0aXhZMGxLU3VLYWE2NWg0c1NKYk51MmpTbFRwdkQyMjI4VEdSbnBtV2R5Y1lqZHRXc1g0QjRtZi83OGVYcjI3TWtkZDl6aGVYenYzcjI4OTk1NzdOMjdsNENBQUhidTNPbTVxcGVjbk15S0ZTdElUazVtMWFwVlhILzk5WXdhTmFyQXNPMkxGelVyamZ4NTlxVVJIUjNOeHg5L3pQejU4NmxYcjE2SjUvZnIxNDh2dnZpQ2p6NzZpRTgvL2RRekhPaGlXVmxabmcvaC92MzdsMm9JZTE1ZUhzdVdMV1ArL1Bra0p5Y1RFQkRBbzQ4K1NucDZPbDkrK1NYNzkrL251ZWVlSXl3c2pHdXZ2Wll1WGJwd3hSVlgwS0pGaXdJZjJIbDVlZnozdi84RktMRGxYbW5sVDVISVgzUVEzS01zZ0FMSFNpTWpJNFBYWG51TmRldldZVGFiZWZycHB5LzV1d2dMQ3lNMU5aVmZmLzJWZHUzYWNlellNZmJ0MjBkSVNBaDE2OVl0Yy91ck0xTlFNTUc5K2hEY3F3K3VqSFJ5TjY0aForM0tzaTlPOXh0bjRsbXl2bTBxZTNzQUFDQUFTVVJCVkZsQTFqY0xDR2pibnBBK054RFVzemZtc1BDU255d2lJbElPQ1ZudWtCNlhWcjduQjVpaFcyUG8xQUNzaGVkVnY5ZTNiMS9BZmRmNTRNR0RyRjI3bGg5KytJR3NyQ3hDUWtLWU9uVXFuVHQzWnZ2MjdmejQ0NCtzWDcrZTJOaFlZbU5qQ1FrSm9VK2ZQZ3dhTktqUUJaQzNiZHNHUUpjdVhUQU1nMW16WnVGd09PallzU01kT25RZ0tTbUpTWk1ta1phV3hpMjMzRkpnTk96WnMyY0JDdHdVc2xnc1BQUE1NNHdlUFpvZmZ2aUJuajE3bG1wNHV2cUFVaFNGOVF2czNyM2JjMWY5aVNlZXVHUzE3eU5IampCaHdnU3lzN081NXBwclBGdUcvZTUzditNUGYvZ0RDeGN1Wk5xMGFaN3pMMTVrYmRHaVJZQjdjYlJISDMzVTg0YmZ1WE1uOCtmUForZk9uUUQwN05tVEo1NTRvc0R3OWpwMTZ2REpKNSt3YU5FaXZ2amlDMkpqWTFtM2JoMzkrdlhqL3Z2dnY2eEQ0VXNUMU1FOWo5MXNOck5telJvU0V4T0xuQmFRditWRjM3NTl1ZmZlZTR1dGVlREFBWDc4OFVkV3JseEpSa1lHQUowN2QrYkpKNS8wWEJ3Wk9YSWtpeFl0WXVuU3BTUWtKTEJ5NVVwV3JsenBlYTI2ZGV0U3IxNDlubnJxS1pZdFcwWnljakpCUVVIbG1vNndjdVZLWG4vOWRTd1dDMEZCUVRnY0RzOUloUTRkT3BTNnp1clZxNWs5ZXpZWkdSbFlyVlltVHB4WTZDSjdYYnAwWWRPbVRUenh4Qk1Gamc4YU5FZ0xpeFRESEJGSjZOQ1JoQTc1UGZaamg4bFp1NExjemVzd2Nzbyt2eDNBZnVnQTlrTUhNTTE3bDhCdVBRbnBPNGlnenQyZ2lDdjNJaUlpWlJHZkFUdk93T21NOHRkb1hRZXViZXErcTE2VnVGd3V6cHc1UTFKU0VtZk9uT0hVcVZNY09YS0VBd2NPa0ptWjZUbXZaOCtlakI0OW1xWk5tM3ErNzltekp6azVPY1RHeHJKaXhRcCsrZVVYVnF4WXdZb1ZLNmhidHk0REJ3NWs4T0RCbmo3amhXRjkyN1p0N055NUU1UEo1TG1aVmJkdVhRWU5Hc1RaczJjWlBYbzBxMWV2WnU3Y3VRUUVCSGltdlY2ODNsR2RPbldZUEhreWUvYnNLZFU4ZGZVQnBUZ0s2eGNJQ2dvaU1qS1NIajE2RlBybWF0bXlKZGRlZXkwaElTR01HVE9td0tydGp6LytPRTJhTk9HYmI3NGhPVG1abTIrKytaS3dObTdjT0taTW1jTEVpUk05dzJIUzA5T1pQbjI2WjQ1OGNTdXBCd1VGY2Z2dHQvUDczLytlTDc3NGdpKysrSUkxYTliUXJsMDcvdmpIUHhiWXQ5RWZCQVlHOHVDREQvTGdndzk2cmVhV0xWczgrMmgyN05pUnUrNjY2NUsvcjZpb0tQNzg1ejh6YXRRbzl1elp3OWF0VzlteFl3ZUhEaDNDNFhDUWtKQkFtelp0aUltSm9Xdlhybno1NVpmY2ZmZmRwVnBKTlA5dWVmNkhZdjd2MGVsMEZ0aFpvRTJiTm93ZlA3N1VQOWVWVjE2SllSakV4TVF3YWRLa0FxdVBYbWo4K1BHRWg0ZHo1TWdSN0hZN2dZR0JkT3pZa2Z2dnY3L1VyMVdqbVV3RXRHcExRS3UyUkl4NmtOeWZOcEN6ZkRIMjQwZktWYzV3T01qYnVwRzhyUnV4MUd0QVNQOGhoUFFiaERsS2M4ZEVSS1Rzem1YQjV0TndwZ0lodlZZdzlHNEdUU0s4MTY3TDdaLy8vQ2ZIamgyNzVIano1czI1N3JyckdEaHdZSkVMRW9lRWhEQjA2RkNHRGgzS21UTm5XTHAwS1N0V3JPRGN1WE44OGNVWEJBVUYwYUpGQ3d6RDRKRkhIbUhObWpXMGJkc1dzOW5NeUpFakNRc0w4L1RoVFNZVER6MzBrT2V1ZkV4TURJbUppWUM3WDk2dFc3ZEMrN2xYWFhVVlYxMTFWYWwrVnZVQnBUZ213eWpyVG96K0llSGVtMm40eWJjbG4xaEc4Zkh4MUsxYnQ4aUZLVXF6aDNoeENuditoZzBieU03T0x2T1ZzZVRrWkw3NjZpdnV2Ly8rRXVkbFYyWC8rYzkvU0VsSjRmSEhIOGZsY3ZINTU1L1RxMWV2TXEvYzduQTRpSXVMNDhTSkUzVHUzTmt6WkdqanhvMzA2dFdyM0Z2bTJXdzI3SFk3RG9jRGw4dEZVRkJRa1VQKzgyM2V2Sm1zckt3Q2F5Y2NPM2FNbUppWVN2dGQrdW85NWZjTUEvdmhnMlF2WCtUZXlxMklOUWRLeldJaCtPcmZFWExETUFJN2RLNzZLL2lJaUlqUFpkcmdwOVB1MWQzTHkvcmJrUGN1RGNGU2lmLzB2THNkSHJtNllqVzJiZHZHM0xsemFkS2tDUzFhdEtCTm16WjA2TkNCV3JYS3QzeTl5K1hpcDU5K0lqWTJsbkhqeGhYWnozYzRIRmdzbG1MNzQ0WmhZQmhHa2ZQZ1MrS1BmVUJ2L002a1lreEYvRStuc0M0aWdONVRBTTdrOCtUOCtBTTVxNWZoeWloNk40ZlNzalNLSm5UZ1RZVDBHNFFwdUh4YkdvcUlTUFZsZDdxM1lQc2xFWndWdUZiY29oWmNHd01SZ1NXZjYyc0tmbFdQZm1lVnI2aXdYbjF2eDRxSWxKR2xUbDNDYi84ellTUHZJR2Z0Y3JJV2Y0VXJwZnkzT1p4bjQ4bVlQNWZNcno4anBQOFFRZ2NQeDFLdmdSZGJMQ0lpVlpITGdJUG5ZZHRweUhHVXYwNTRJUFJwQnMxS25za25JbFdRd3JxSXlFVk1nWUdFRGg1QlNQOGg1TVN1Skh2Umx6aVR6NWU3bnBHVFRmWVBDOGxlOWgzQlBhNGpkTmpOQkxSdTU4VVdpNGhJVlhFcUhUYWZjdStaWGhGWDFvZGVUZDBydm90STlhU3dMaUpTQkZOQTRHL0QyQWVUdSs1SHNoWjlpVE1wc2Z3RlhTNXl0NnduZDh0NkF0cTBKMnpFYlFSMTY2RjU3U0lpTlVCS2pqdWt4MVZ3bGxWNElQUnREazBqdmRNdUVmRmZDdXNpSWlVd1dRTUlHVENVNE9zSGtydGhOVm5mL1JmbnVZUUsxYlFmUGtEcTZ6TUlhTkdhc0Z2dklxanJOUXJ0SWlMVmtOMEpXK05oYnlKVWRLR285dlhnZDAwaHNIeHI0b3BJRmFPd0xpSlNTaWFybFpCK2d3bnBjd001RzllNFEzdkNtUXJWdEI4L1F1cXIwd2xvMVphd1crNGlxRXQzaFhZUmtXcmllQ3BzT0FsWjlvclZDUTJBZnMwaFJuUFRSV29VaFhVUmtiS3lXQWk1ZmlBaDEvVW5kM01zbWQ5K2dmTnNmSVZLMm84ZUl2WGYveUtnZFR2Q2I3MmJ3RTVYS2JTTGlGUlJtVGJZRUFjblVpdGVxMTFkOTBydlFicWJMbExqS0t5TGlKU1h4VUp3N3dFRVg5dVBuUFdyeWZ6dko3alNLdFl6c3gvNWxaU1hueU9nVFh2Q2I3Mkx3STVkRmRwRlJLb0lsK0VlN3I0MUhod1YySW9OSUNRQXJtL20zcFpOUkdvbWhYVVJrWW95bXducE81RGdudGVSOWQxL3lWNzZMWWFqQW52eDRKN1RudkxTVkFMYVhla083UjA2SzdTTGlQaXhjOW13N2dRa1pWZThWdE5JR05BU1F0UlRGNm5SOUJFZ0l1SWxwdUFRd3UrNGw1RCtROGo0ejRma2JkOWM0WnIyWC9lUk1uTUtnVmQwSk96V3V3bnMwTWtMTFJVUkVXK3hPV0dibHhhUU01dWdSeFBvMGhCMGVWWkVGTlpGUkx6TTBxQVJ0Y1pOeHJaL054bWZ6c1VSZDd6Q05XMEg5Mko3NFJrQ08zWWw0dTRIc2NZMHIzaERSVVNrUXJ5MWdCeEFSQ0FNYkFVTndpcGVTMFNxQjNObE4wQkVwTG9LN05DWnV0TmVJL0wreHpGSGVHZERYTnZlWFp6L3h6Z3lQbjRIVjJhR1YycUtpRWpaNURwZzFURllmc1E3UWIxVmJianRTZ1YxRVNsSWQ5WkZSSHpKYkhidjBkNnJENWtMRjVDOTRudHdPaXRXMHpESVhyV0UzTTJ4aE4wMml0QUJROEdpWllKRlJDNkhrMmtRZXdLeXZSRFNyV2E0THNhOWY3cUl5TVdxN0oxMVUxQXdSbTV1WlRkRHBGb3djbk14QlFkWGRqT3FOVk5vR0JGM1AwamQ1MmNUZE5VMVhxbnB5c29rNDVOM09QL3NYN0R0MysyVm1pSWlVamliMHgzU2x4NzJUbEN2SFFLM3RLOStRZDFxQm5zRlY4S1h5OGZ1Z29BcW13aXJ2eXI3cTdFMGFJVGo5TW5LYm9aSXRlQTRmUkpMZzhhVjNZd2F3ZHE0Q2JVbVRLSFcrR2N3MTZydGxacU91Qk9rdlBBUFVtZS9pRE1wMFNzMVJVVGtmK0l6NE10OWNDREpPL1U2MUhNSDlkb2gzcW5uVHlLRElDV25zbHNocFpXUzQvNmRpWCtxc21FOXFIc3ZjbUpYVm5ZelJLcUZuTmlWQkhYcldkbk5xRkdDdXZlazNzdzNDZWs3eUdzMTg3WnU1UHlreDhuOGFqNUdua1llaVloVWxNTUZHK05nOGErUWFhdDRQWXNaK3JlQTY1dTc3MEJYUnkxcXdVRXZYZFFRM3p1WUJNMXJWWFlycENoVjltTWk3S1kvWU51OUE5ditQWlhkRkpFcXpiWi9EN1k5T3drYmZrdGxONlhHTVlXR0VmblFXR3BQZWc1TDNmcGVxV2s0N0dSOSt3WG4vL280dVp0aXdham9Sa0lpSWpWVFloWjh2Ui8yZUduQVVtUVEvT0VLYUZmWE8vWDhWWmVHY0NyZFBScEIvRnQ4aHZ0MzFiVmhaYmRFaW1JeWpLcmJrN1B0M1VYYXU3T0llbXlDOWg0V0tRZmIvajJrdmYwcVVZK01JN0JqMThwdVRvMW01T2FRK2ZrblpLOWE0dFc2QWUydUpQTGVSN0EyYStuVnVpSWkxWlhMZ08zeHNQTnN4ZmROejljc0NnYTBoS0Fhc2hibzZYUlljOXo5TTBkSFZIWnJwRER4R2JENkdQUnZDVTMwTzZwMEpwUEpWT2p4cWh6V3dSM1kwOStmUTJEbmJvVDBIWVMxU1RNdGxDVlNEQ00zRjhmcGsrVEVyc1MyZXdlUkQ0NVJVUGNqdHYxN1NIOS9OczdFczk0cmFyRVFOdUoyd202K0E1TlZtNENJaUJRbE5kZTlKZHY1Yk8vVnZDWWF1aldHUW52aTFkanBkUGVDZkUwajRZcDY3dm41V3Npc2N0bGQ3am5xQjVQY2Q5VDd0bEJROXhmVk5xd0RHRG5aWkMxWlNONk9uM0FtbnRFcThTTEZNQVVIWTJuUW1LQnVQUW03NlErWVFrSXJ1MGx5RVNNdmw4eXY1cE85YkpGWGg3RmJtelluOHVFbkNXalp4bXMxUlVTcWk0UG5ZY05KOXp4MWJ3aXl3QTJ0SUNiU08vV3FJcHNUZmttQUU2bVFucWRWNGl0YmdOazlIYU41TGZkMGhjQWFNdEtqS3FqV1lWMUVwRHF5SHo1QStudXpjWnc1NWIyaVpqTmhOOTFDMkMxL3doUVE2TDI2SWlKVmxNMEo2MC9DNFdUdjFhd1hDb05iUVlSVzJSYVJVbEJZRnhHcGdneTdqYXh2RnBEMS9kZmV2Y3NlM1pUSWg1NGtvTTBWWHFzcElsTFZuTXR5RDN0UHovTmV6U3ZxUXU5bTFYZTFkeEh4UG9WMUVaRXF6SFp3SCtuLzl3ck81UFBlSzJveUVUcnNac0p2RzRVcFVIZlpSYVRtTUlEZENmRFRhZmVDY3Q1Z05ybERlb2Q2M3FrbklqV0h3cnFJU0JYbnlzd2dmZTRiNVAzOGsxZnJXaHBGRS9Yd2t3UzA3ZURWdWlJaS9pakhBV3VPUVZ5Njkyb0dXMkZJYTJnVTdyMmFJbEp6S0t5TGlGUUhoa0gyeXUvSi9NK0hHQTZIOStxYVRJUU9HVUg0N1gvR0ZLUWROVVNrZWpyOTIzWlYyWGJ2MWF3VEFzUGFRTGdHS0lsSU9TbXNpNGhVSTQ0VFIwbDk4MldjWitPOVd0ZlNvQkdSRDQwbHNIMG5yOVlWRWFsTStYdW43L0RpcnBnQUxXcTU5eExYbG1RaVVoRUs2eUlpMVl5Um0wUDZ4KytRdTJHMWR3dWJUSVNOL0NQaGYvZ1RXTFN2aTRoVWJWazJXSGtNRWpLOVc3ZDdZN2c2dXVidG55NGkzcWV3TGlKU1RlV3VYMDM2eDI5ajVPVjZ0VzdBRlZjU05Yb2lsanAxdlZwWFJPUnlpYytBbFVjaDE0dXpocXhtNk44Q1d0WDJYazBScWRrVTFrVkVxakhuMlhoUzU3eUU0K1F4cjlZMWgwY1ErY2c0Z3E3cTRkVzZJaUsrdHV1c2U3VjNiM1owd3dKaGFHdjNQdW9pSXQ2aXNDNGlVczBaZGh1WkN6NG1lOFZpcjljT0hUYVM4RHZ1dzJTMWVyMjJpSWczMlp5dzlqZ2NTL1Z1M1laaDdoWGZRd0s4VzFkRVJHRmRSS1NHeU51MmliUjNYdmYrc1BpV2JZaDY0bWtzRFJwNXRhNklpTGVrNU1EeW81RG0zWTgvMnRXRjY1dURSUlBVUmNRSEZOWkZSR29RUjl3SlVtYzlqelBSdTBzZm0wSkNpWHpnQ1lKNzlmRnFYUkdSaWpxU0RHdFBnTVBsM2JvOW04QlZ1a1lwSWo2a3NDNGlVc080c2pKSm0vTVN0cjI3dkY0N1pNQlFJa1k5aENsUUd3dUxTT1Z5R2JEbEZPeE85RzVkaThtOUxac1draE1SWDFOWUZ4R3BpWnhPTWo3L2lPeWwzM205dERXbU9WRlBUTUlhM2RUcnRVVkVTaVBiN2w3dC9heVh0MlVMdHJvWGttc1k3dDI2SWlLRlVWZ1hFYW5CY3Rldkp2MkROekVjZHEvV05RVUdFWG4vYUlKN0QvQnFYUkdSa3B6TmRBZjFiTzkrckZFckdJYTFnY2dnNzlZVkVTbUt3cnFJU0ExblAzcUkxRm5QNDBwSjlucnQwQnYvUU1TZDk0SFo3UFhhSWlJWDIzY09Oc2E1aDhCN1UrTUlHTklLZ3JUeGhZaGNSZ3JySWlLQ0t6V0YxRGRtWWo5OHdPdTFBN3QwcDliakV6R0Zobm05dG9nSXVNUDV4amgzV1BlMmRuV2hiM013YThWM0Vibk1GTlpGUkFRQXcyRW40K04zeUZtN3d1dTFMWTJpcWZXWGYyQnQzTVRydFVXa1pzdDF1SWU5eDJkNHYvWTEwZEM5c2ZmcmlvaVVoc0s2aUlqOGoyR1F2ZW9ITWo1OUQxemUzZWZJRkJwS3JTY21FZGk1bTFmcmlrak5sWndEeTQ1QVJwNTM2NXBOMEs4RnRLM2ozYm9pSW1XaHNDNGlJcGV3N2QxRjZoc3pNWEt5dlZ2WVpDTGlydnNKSFRvU0N2LzNSMFNrVkU2a3dvL0h3TzdsL2RPRExEQ2tEVFRXaXU4aVVza1Uxa1ZFcEZDT3VPT2t2UEl2WENubnZWNDdwTThOUk53L0dsT0E5bU1Ya2JMYmVSWitPdTM5dXVHQmNGTmI5OHJ2SWlLVlRXRmRSRVNLNUV4T0l2WGxmK0k0ZmRMcnRRUGFYRUd0SnlkanJsWGI2N1ZGcEhweXVDRDJCQnoyL3VZVjFBNkJtOXBBbUs0aGlvaWZVRmdYRVpGaUdkbFpwTDcrUExZRGU3eGUyMXk3THJYRy81MkFsbTI4WGx0RXFwY3NPeXc3REVsZW5wMEQwQ2djaHJaeEQ0RVhFZkVYQ3VzaUlsSWl3MkVuL1ozWHlkMnkzdXUxVFFHQlJENDBsdUJyKzNxOXRvaFVENGxac1B3SVpOdTlYN3Q1RkF4c0JWYXo5MnVMaUZTRXdycUlpSlNPWVpDeDRDT3lmMWpvay9JUmYvcC9oTjUwaTA5cWkwalZkU1FGMWh3RHB3OTZwdTNyUVo5bTJrTmRSUHlUd3JxSWlKUko5ckpGWkh6MlB2amduNG5RWVNPSnVPc0JyUlF2SWdEc09BdGJmYkNRSEVDM3h0QWoyamUxUlVTOFFXRmRSRVRLTFBlbkRhUy8vUnFHdy90alVvT3Y3VXZrdzA5aXNnWjR2YmFJVkEwdUE5YWRoSU5KdnFsL1hReDBhdUNiMmlJaTNxS3dMaUlpNVdJN3VJL1UxNlpqWkdkNXZYWmd4NjdVZXZKdm1FSkN2VjViUlB5YnpRa3Jqc0RwRE8vWE5wdmdocGJRU3B0UWlFZ1ZvTEF1SWlMbDVqZ2RSK3JMeitGTTl2N3RMMnZ6VnRTZStDem1LUFdxUldxS0RCdjhjQWhTYzcxZk84QU1ROXBBa3dqdjF4WVI4UVdGZFJFUnFSQm5VaUlwTTZmZ1REenI5ZHFXK2cycC9mUnpXQnBwWXFsSWRaZVk1ZDZhTGNmaC9kb2hWcml4TGRUVFlCMFJxVUlVMWtWRXBNSmNLZWRKbWZrc2pqT252RjdiSEJGSnJhZWVKYUJWVzYvWEZoSC9jQ3dWZmp3R1RwZjNhMGNHd1UxdDNmOFZFYWxLRk5aRlJNUXJYT2xwcEx6NExJNjQ0MTZ2YlFvTW90YVRmeU93UzNldjF4YVJ5dlZMQW16Mi9uVSt3SDBuL2NZMkVLTDFLa1drQ2xKWUZ4RVJyM0ZsWlpMNjBsVHN4dzU3djdqRlF0U0RZd251TThEN3RVWGtzbk1ac0NFTzlwL3pUZjNvQ0JqU0dnSXR2cWt2SXVKckN1c2lJdUpWUm5ZMktmLytGL1pEKzMxU1ArTHVCd2dkZHJOUGFvdkk1V0Yzd3NxakVKZnVtL3F0YXNPQWxtQXB0SnNySWxJMUtLeUxpSWpYR1htNXBMNDJBOXUrWDN4U1AveU9ld2tiY1p0UGFvdUliK1U2WU1raFNNcjJUZjJPRGR6N3FDdW5pMGhWcDdBdUlpSStZZGhzcE0yZVNkNnU3VDZwSDM3cjNZVDk0VTZmMUJZUjM4aXd3WkpmSVMzUE4vVjdSRU8zeHI2cExTSnl1U21zaTRpSXp4Z09CMmx2dlVMZXRrMCtxUjkyOHgyRTMzbzNGUDV2bVlqNGtlUWM5eDMxYkx2M2E1dUE2NXREKzNyZXJ5MGlVbGtVMWtWRXhMZWNUdExlZlozY1RiRStLUjgyL0ZiQzc3aFhnVjNFajUzTmhLV0h3ZWIwZm0yTEdRYTFoT2ExdkY5YlJLUXlLYXlMaUlqdnVWeWtmL0FtT2JFcmZWSStkT2hJSXU1K1FJRmR4QStkU0hNdkp1ZUxQZFFETFRDc0RUUUs5MzV0RVpIS3ByQXVJaUtYaDh0RjJudHZrTHRodFUvS2h3NjhpWWg3SDFGZ0YvRWpCODlEN0Fud1JhOHlKQUNHdDRVNklkNnZMU0xpRHhUV1JVVGs4bkU2U1h2N1ZYSzNyUGRKK1pEK1E0aTgvM0VGZGhFL3NPc3NiRG50bTlwaGdUQ2lMVVFGKzZhK2lJZy9VRmdYRVpITHkra2tkYzVMNUczZjdKUHlJZGNQSlBMQk1XQTIrNlMraUJUUEFMYWNnbDhTZkZNL01naUd0NE9JUU4vVUZ4SHhGd3JySWlKeTJSa09PMm16WHZEWnRtN0IxL1lsNnBIeFlMSDRwTDZJRk01bHdOb1RjT2k4YityWENuWUg5YkFBMzlRWEVmRW5DdXNpSWxJcERMdU4xRmVuWTl1N3l5ZjFnNi90UzlTamY5RWRkcEhMeE9GeUx5UjNNczAzOWV1R3dFM3RJTVRxbS9vaUl2NUdZVjBxanlNRDQvaWJHSWsvUVBZeGNHWlhkb3RxTmtzb2hMYkUxT0JHVEMyZUFHdEVaYmRJYWdBakw1ZlVWLzZGN2VCZW45UVBHVENVeVA4M1duUFlSWHdzeitIZW1pMGh5emYxRzRUQmpXMGhTSU5scW9Vc3U1MTV1dyt5OXNScFRxVm5rdU53VkhhVHBCb0pzVnBwR2hsT3YrWk51S2Z6RllRRlZOMmhPQXJyVWltTTgyc3g5dndGVTczK21KcU9ndkQyWUFtcjdHYlZiTTRzeUR5QWNXbytSdElhVEoxZXcxUzNYMlczU21vQUl6ZUhsSmVtWWo5ODBDZjFRMi84QXhGLytuOEs3Q0kra21XREpZY2dKZGMzOVJ1SHU3ZG5DMUJRcnhaK2lrOWcydnF0WE51a0VTUGJ0YVJWclNoQ0F6UmNRcnduMis3Z2FHb2EzLzE2akUybnp6S2xUdzk2UmplczdHYVZpOEs2WEhidW9ENEdVK2UzTWRYcFhkbk5rVUlZeVJzd2RqK0dxZE9ibU9yMnJlem1TQTFnWkdlUk1uTUs5dU5IZkZJLy9MYTdDYnY1VHAvVUZxbkpVblBkUVQzVDVwdjZUU05oU0d1d2FqWkx0ZkJUZkFMUHJkM0N0UDYvNCtyR0RTcTdPVklEYkQrVHlKUTFtM211WDY4cUdkZ1YxdVh5Y21UZzJ0QVBjK2M1VU9lNnltNk5GTU1kMk1kaTdyMVdRK0xsc25CbFpaTHkvRE00NG83N3BIN0VxQWNKSFRyU0o3VkZhcUxFTFBmUTkxd2ZqV0J1VVFzR3RnS0xCc1ZVQzFsMk8zLzZaaG4vN051TDdvM3FWM1p6cEFiWmZpYVI1OWI5eElKYmhsYTVJZkZGaFhWZHZ4U2ZNSTYvaWFsZWZ3WDFLc0JVcHplbWV2MHhqcjlaMlUyUkdzSWNGazd0di8wTGEzUlRuOVRQbVA4K09XdFgrS1MyU0UxektoMFcvK3E3b042bURneFNVSzlXNXUwK3lMVk5HaW1veTJWM2RlTUdYTnVrRWZOMisyYTZYV1ZRV0JlZk1CSi9jTTlSbHlyQjFIU1Vld0ZBa2N2RUhCRkZyVW4vd2xLbm5rL3FwMy93SnJsYjF2dWt0a2hOY1RqWmZVZmQ0ZkpOL2ZiMVlFQUxNQ3VvVnl0clQ1eG1aTHVXbGQwTXFhRkd0bXRKN0luVGxkME1yMUZZRjkvSVB1WmVURTZxaHZEMmtIMjhzbHNoTll5bFRsMXEvZldmbU1OOU1QM0NNRWg3KzFXZjdlOHVVdDN0U1lRZmo3bjNVL2VGVGczZyt1WmFEN0k2T3BXZVNhdGFVWlhkREttaFd0V0s0bFJHWm1VM3cyc1Uxc1Uzbk5sYTliMHFzWVM1VjRrWHVjeXNqWnRTNjZsbk1RVUdlYis0MDBuYUd6T3g3ZC9qL2RvaTFkaTJlTmdZNTd2NlZ6V0M2MkpBT2IxNnluRTR0T3E3VkpyUUFDdlo5dXF6UmFEQ3VvaUlWS3FBMXUybzllVGZ3T0w5L1pvTXU0M1UxNlpoUDNySTY3VkZxaHZEZ0hVbjRPY3p2bnVOSHRIUXM0bnY2b3VJVkNjSzZ5SWlVdWtDdTNRbjZ1RnhQcWx0NU9hUyt2SnpPRTc3OEZhaFNCWG5OR0RsVWRpZjVMdlh1RFlHdWpYMlhYMFJrZXBHWVYxRVJQeEM4SFg5aUxqN1FaL1VkbVZsa3ZyS1AzR2xwdmlrdmtoVjVuREI4c053TE5WM3IzRjljK2lzN2JaRlJNcEVZVjFFUlB4RzZMQ1JoSTI0elNlMW5lZlBrZkx2ZjJIazV2cWt2a2hWNUhDNVYzeVBTL2ROZlpNSkJyU0VEcjdaK0VGRXBGcFRXQmNSRWI4Uy9zZDdDTGwrb05mcVhiaVl0ZVBFVWRMbXZBUk9wOWZxaTFSVmRpY3NPUVR4R2I2cGJ6YTU5MUJ2VzhjMzlVVkVxanVGZFJFUjhTOG1FNUVQUEVIUVZUMjhVKzZpNy9OKzJVNzZ4Ly9uWGsxTHBJYXlPZUg3UTNEV1J6c2NXY3d3cERXMHJPV2IraUlpTllIQ3VvaUkrQitMaGFneFR4UFF0cjFQeXVlc1dVSFdvaTk5VWx2RTMrVTVZUEd2a09pakhUdXRacml4RFRUVFZ0c2lJaFdpc0M0aUluN0pGQmhFclFsVHNEYjJ6VDVQbVY5K1N1NkcxVDZwTGVLdmNoMnc2RmRJeXZaTi9VQUxERzhIMFJHK3FTOGlVcE1vckl1SWlOOHloNFZUNjZsbk1VZEUrcVIrMnR6WjJQYnU4a2x0RVgrVGJZZEZCeUU1eHpmMTg0TjZ3ekRmMUJjUnFXa1Uxa1ZFeEs5WkdqU2kxdmkvWTdKYXZWL2M2U1QxalprNDRrNTR2N2FJSDhteXVlK29wL2hvTTRUOG9GNC8xRGYxUlVScUlvVjFFUkh4ZXdGdE94RDU4RGlmMURaeXNrbjk5ejl4SnAvM1NYMlJ5cGI1VzFCUDgyRlFINkdnTGlMaWRRcnJJaUpTSlFSZjI1ZncyKzcyU1cxbjhubFMvLzB2akJ3ZlRlUVZxU1RwZWZEZFFmZC9mU0hvdDZCZVQwRmRSTVRyRk5aRlJLVEtDQnQ1QjhGOUJ2aWt0aVB1T0dsdnY2b3QzYVRhU00xMUIvVk1tMi9xQi8wMjlGMUJYVVRFTnhUV1JVU2s2dmh0RC9iQUt6cjZwSHplanExa2ZqWGZKN1ZGTHFlVUhQZlE5Mnk3YitvcnFJdUkrSjdDdW9pSVZDa21hd0JSNHlaamFSVHRrL3BaMy8yWDNNM3JmRkpiNUhJNC8xdFF6L0ZWVUxjcXFJdUlYQTRLNnlJaVV1V1l3eU9vUFdFSzVyQnduOVJQbi9zRzl1TkhmRkpieEpmT1pjUGlnKzc5MUgwaHlBb2oyaXFvaTRoY0RncnJJaUpTSlZrYVJSTTEvdTlnc1hpOXRtR3prZmI2REZ4cEtWNnZMZUlyQ1Zudy9hK1E1L1JOL2Z5Z1hsZEJYVVRrc2xCWWx5clBaclB4K2VlZnMyelpNcCsrVG1KaUlyTm16V0xwMHFVK2ZSMkE3T3hzWEM1WGtZODduVTZTazVOOTNnNFJmeGQ0UlVlaUhuN1NKN1dkeWVkSm5UVVR3K0dqc2NRaVhuUW0weDNVYlQ0SzZzRlc5NnJ2Q3VyaWIydzJHemFiRGFPQ2k0TnUyTENCVmF0V2xmcjhCUXNXTUg5KzJkWTQyYmR2SDd0MjdTcnljY013K082NzcwaEtTaXIwY1lmRHdZY2Zmc2o1ODZYYmFuVGJ0bTJsT3ZldHQ5N2l3dzgvTEZYTnNsS2Z0bUlVMXFYSysvSEhINWs3ZHk2elpzM2k2TkdqUG51ZERSczJzSGp4WXViT25VdDJ0dSsyZDFxNmRDbWpSbzFpMXF4WlJaN3orZWVmYysrOTkvcjhBb1ZJVlJCOFhYL0NSdHptazlyMnd3ZkkrUEQvdEVLOCtMWFQ2ZkRESVhBVTNSK3VrT0RmNXFqWERmRk5mWkdLR0Q1OE9NT0hEK2ZVcVZNVnFqTm56aHhtenB4WjZ2TS8rZVFUUHZyb296Szl4clJwMDVnNGNXS1JqNjlidDQ3WnMyZnp6RFBQa0pPVGM4bmp5NWN2NTdQUFB1T1JSeDRoSXlPajJOZkt6czVteXBRcDNIWFhYYVNtcGhaNzdqZmZmTVBpeFl0TDkwT1VnZnEwRldldDdBYUlWTlN3WWNOWXUzWXQyN1p0NDhVWFgrVE5OOS9FYXZYKy85bzMzM3d6aXhjdjV1VEprM3o1NVpmY2UrKzlwWDZ1WVJqczI3ZVBqSXdNejFkYVdocUppWWtrSkNTUWtKREFnQUVEZU9paGgralNwUXNCQVFFc1diS0VldlhxY2M4OTl4U285ZXV2dnpKdjNqd0NBd1BwMnJXcnQzOU1rU29wL1BZLzR6aDVuTHhmdG51OWRzNjZWVmlidFNCMDZFaXYxeGFwcUxnMFdINEVuRDY2bnBSL1I3Mk9ncnJVWUU2bkU1UEpoTm5zMi91Y2ZmdjJwWGZ2M216WXNJRlhYMzJWWjU1NXh2T1l6V1pqL3Z6NW1Fd21KazZjU0VSRVJMRzF0bS9manNQaG9IUG56dFNxVmN0cmJWU2Y5dkpTV0JlL04zanc0RktmZS9Ub1VXNjg4Y1ppenpHYnpaNnJkOW5aMll3Wk02YlU5Zk92VEM1WXNJQTFhOWFVNmptalJvMWk0TUNCVEo4Ky9aSmhUV0ZoWWRTcFU0Zm82R2pQaDI1MGREVFBQLzg4NDhlUFo5NjhlYlJxMVlyZXZYc0RrSnljek5TcFUzRTRIRXllUEpsR2pScVZ1dTBpMVpyWlROVGpUM0grdVlrNHo4Wjd2WHpHWng5Z2JSSkRZS2R1WHE4dFVsN0hVMkhsVVhBcHFJdjQxTEJod3dyMEgzMXB3b1FKN04rL240Q0FBT3gyT3dFQkFZRDc3bmRpWWlKanhvemgybXV2TGJITzVzMmJBZWpYcngrYjBydEV2QUFBSUFCSlJFRlVOMjlteXBRcHhaNmZucDVlWXA5N3hZb1ZtRXdtOVdrdkk0VjFxVEppWW1JcVhDTXVMcTdBOXk2WDY1SmpwV0czMjB2OXZNek1UQUFtVFpxRTAra2tLaXFLYWRPbWNlYk1HUll1WEZqb2M5cTBhY09FQ1JOWXYzNDl6Wm8xSzFDcmVmUG1EQnc0a0w1OSs1YTUzU0xWbVNrMGpGcmpueUg1dVlrWXVaY09INndRd3lCMXpzdlVmZTRWbjIwWkoxSVdSMVBneDJNSzZpTFZRV0VoZWNXS0ZheFlzZUtTNDNQbXpHSE9uRG1lNzJOaVl2amdndzhLbkdPMzI5bTBhUk1XaTRXK2ZmdHk4dVRKWXZ2UmNYRnhtTTFtbWpScFVxcjJxazk3K1Npc1M1Vng4UWRSZVZ6OFlSZ2VIbDdvQjZITDVXTFJva1gwNnRXcnhDdDltWm1aL1B6enp5ViswSFRyOXI4N2NrVU4wMy9xcWFkSVNTbTQrdlRVcVZNdk9TOHhNWkdOR3pkNnZ2ZkczNDFJZFdDTmJrclVZMzhoOWZYbnZWN2J5TTRpOWZVWjFIbnUzNWlDZzcxZVg2UzBqcVRBajBmQlZ5c3BLS2lMbEU5MmRyWm5vYnFISDM2WTFxMWJsL3E1a1pHUmpCZ3g0cExqbjMzMldiR1BGV2JqeG8xa1pHVFF1M2R2YXRldVRlM2F0WXZ0S3c0ZVBKanc4UEJTOXlmVnA3MThGTlpGQ2pGdjNqdysvZlJURmk5ZXpCdHZ2RUZJU05FOWx2ZmZmNS9GaXhmVHUzZHZubnZ1dVFxOWJueDhmSkVyZ0lwSTZRUjE3MFg0clhlVCtYWGhuWmlLY01TZkl2M0RONGw2YkFLWVRGNnZMMUtTWTZudU8rb0s2aUwrd2VGd3NHM2JObGF0V3NXbVRadkl5OHNENExISEhpdFRuYWlvS082Ly8zNlNrcEt3V3EyZWVlYWZmZmFaNTdITXpFeVNrcEpvMGFLRjU3SENMRisrSEhBUDM2OHM2dE42aDhLNlZCa1BQUERBWlh1dFAvN3hqNnhkdTViang0L3p5aXV2RkRuUDU4Q0JBM3ovL2ZjQURCbzB5R3V2WDlqZC9zTDgrYzkvSmlFaHdXdXZLMUpkaE4xOEIvWVRSOG5idnRucnRYTTN4UkxRcGoyaGc0ZDd2YlpJY1U2a3dxcWp2dHVjSU9TM29GNWJRVjJrMU82ODgwN1MwOU12T1I0WUdBakFPKys4dzVkZmZsbmdzUXRIZWw3WTU4dk16T1NSUng2aGRldld2UGppaTVjc2FMZHc0VUxQbG5GUlVWR0Z0aWMrUHA1dDI3YngvOW03OC9pb3F2UHg0NTg3YS9hUW5ZUUVDQ1JoMzBWRUFVRlVObHV0T3hXbExxMnRWcjh1Mk5aV2EvM3FyLzNXMmxxM2FtMWRVQ21LV2hBVlYzWlFBVUZRMXBDUWhDeVFmVTltTXBtNXZ6K0dCQ1lMVE1LOU01UGtlYjlldkRKejU4NXpUaUFaN25QUE9jOEJPUGZjY3oxZU85MjFkRjFkWGFldm44MW90MXpUbmgxSjFrV1AwWjIxNWQwVkVoTEN3dzgvekIxMzNNR21UWnY0OE1NUDIwMC9jamdjUFBua2s2aXF5alhYWE1PMGFkTk9HN09qOVVpbkhwczllN1kyblJkQ2dLSVFlZnM5VkR6Nks1b0xqMm9ldnZZL0wyTk9UY09jTmt6ejJFSjA1R2cxZks1ak1UbEoxRVdnY2JsY1o5eWU3RlIxZFhWVVYxZWY4YnlJaUFnVVJhR2lvb0xycnJ1dTNldWRKZExnTHNMMnhSZGZzR2JOR2h3T1IrdXgxTlJVcGsyYnhyUnAwM2o4OGNmSno4L0hhclVDMEs5ZnY5YjE0a1ZGUlRpZHprN1hqNGVGaFhIbGxWZXlkT2xTbGk5ZnpnMDMzTkQ2V24xOVBTdFhydVRDQ3kvc05GRUg5MVpvTGZ1YXQwMzJUM2N0M1pVNlRuSk42enVTcklzZTQweDM1bXByYTNuampUY1lPWElrTTJmTzdQQ2N4WXNYWXpRYXZXb3ZOVFdWeFlzWGs1dWIyK0Y2OU5kZWU0Mjh2RHdtVHB6SWJiZmRkc1o0TFIvTURvZUQ0OGVQZXh3RGlJbUo4YXBmZWxKM1hJRmF2UXVNSVdBTUJXTXdHRU5RakNIdGpubjhNWVdESlE3RkdnZW1DRENHdVk4WlEwRFJkNXNUSVRxakJBWFQ3OTdmVWZISS9ianE2N1FON25SUy9keWZpWDdzS1F6aG5WODBDYUdGZ2hyNFBGdm5SSDBZUkVrcEJoRkFqaDQ5eWs5LytsT3Z6Ny83N3J1OU91L3R0OThtT2pvYW85SG9jUjNXV1NKZFVWRUJ1SlBaNjYrL0hvZkRnWExLTXFpbFM1ZVNsSFN5OEdoemN6TndjbVQ5dXV1dWE3MHBzSERoUXNyS3lrNDdVcjF3NFVLMmJ0MUtUazRPNmluVGFBNGNPSUNxcXR4NjY2MmR2cmVzckt4MUNueG5FaElTZVBQTk4wOTdUb3ZPUnJ0N3dqVnRieUhKdXVnMVZxNWN5Y3FWSy9uODg4OFpNMlpNaHg4VVM1Y3U3ZlQ5cDVzYWRNODk5N1E3VmxCUUFManZVbmFXckk4Y09aSWxTNVlBSjZjUWJkcTBpY2NlZTh6aldJdDE2OVoxMmdkZlVDdTJ1Qjg0RzRDVDY0eTh2VDcwK2pwU01VTndDa3JvRUFnZEJ0YjRFOGw5T0ZqNm9Waml3Wm9BNWloUXZMdTVJa1JIalBIOWlieHpDWlYvZVZUenVjUE9pbktxWC9nYlVVc2VBWjMzM2hWOVYxRXRmS3JqUHVyQjVoTWo2cEtvaXpaVW9OYmVSRm1qamZLR1Jzb2FiUlRVMUhHNG9vcXN5bXFPVm5zLzZoMklJaU1qUGE3RDJpYlNtelp0NHBaYmJ2RVliWTZOamVXU1N5N2gwa3N2NWVhYmI4YmhjSGdrNm5BeVdXOFpXZThxbzlISTMvLys5M2J2UCtlY2Mzanp6VGNKQ1FucDlMMnZ2LzU2YS90NjZnblh0TDJGSk91aTExaTRjQ0diTm0waUx5K1BGMTU0Z1ljZWVxaEw3Ky91TlB2UzB0Sk9YNHVOalcxM3JHVWRFY0NlUFh0b2JtNW0wcVJKM1dxN3gxSWQwSEFFdGVFSWxIN1IvdVcyQjhKSG9sajdneVhlbmRoYjQxc2ZLOVo0c01TQnVSOGdCYjlFZTViUkV3aS9iakcxYjcybWVleW12YnVwVy9rV1lWZjlXUFBZUWh5dmcwK3l3T25TSjM2d0dYNlFBZjBrVWUrVG1sMHVpdXJxT1ZwZHk5R2FPZ3BxNmlocmFLU3NvWkdzeW1vYUhQb25mYWN6ZVBCZ3I5WTd0MHkvZnVXVlZ6VFo1cmVGM1c2bnFLaUk0Y09IYy9EZ1FRd0dBMHVYTHZVWVZlOUlZMk1qaXFLMGpxeDdLejgvdjlOOXprLzNXb3VEQncveXlTZWZrSlNVaE1QaDZQVDZ0TGk0K0l5eHZDWFh0UHFUWkYzMEdBY09IUEI2aXRQR2pSdlp1SEhqYWM5NTZxbW5HRDE2ZEx2aksxZXVKQ3dzckZ0OVBCT1h5OFcyYmR0YW56LzAwRU5ZTEJiKytjOS9kcGpZKzF6VWVWQ3BmVUd1czFhN0g3VjJmNGN2dFNiMml0bWR4QWVub0FRUGd1QkJFREx3eE9PQllPMHZvL1I5V01pOEsyakt6c1MrNDhzem45eEY5ZSsvalRsdEdOWnhjb0VpdEZOY0R4OGZobWFkRXZVZ2t5VHFmWUVLbERZMGtsdFY0MDdLVHlUbVI2dHJLYXlydzZuWDJvcGVvR1VOZW5Cd2NHdHllNlpFSGR6YnQzVTFVUWNJRHc5bi92ejVYWHJQMjIrLzNmcjRoUmRlUUZWVmJydnROdjc5NzM5MytwNmdvQ0N2OXpYZnRHa1ROcHV0dzljQy9wcTJsNUJrWFFTMGxxazhKcE1KcTlYYTdvNXBRVUVCcXFxU25KenMxUWZvcVRxYm50VFZPRjJ4YTljdUtpb3FDQTRPcHJHeGtUdnZ2Sk8vL3ZXdlBQSEVFL3o1ejM5dVBVK3JPNTVkWlRqM3c3TUxvTHJBV1F1T0tuQlVvamFWUVdNaE5CNEYyMUhVeG56M1kzdUpOaDMyYU5zQnRrS3dGYUtlY3NQQkk1a1BUajZadkllNHY3WW05cFpvWkdTK0YxTVVJbSs3aS9MOFhKekhpelFQWC9QaTM0aCs3Q21Nc2ZHYXh4WjlUK21KUk4yaFU2SnVQVkZNVGhMMTNrVUZDbXZxT0ZoZXlhSHl5aE5mcTZobzdEalowa0trMVVKTWNCRFJKLzdFQkFleGZGK21idTM1MHVtMjdlMU1YVjBkTHBlcnk0TStQL25KVDRpTWpPeHdML1hUQ1E0T2JpMDJGeHNieThTSkU1aytmZnBway9YSXlFZ2VlT0FCcitMdjJiT24wMlE5MEs5cGV3dEoxa1ZBcTYrdkJ5QTBOSlFoUTRhMFd3K3pZTUVDSEE0SHI3enl5bGtsMmFldTcvRzJBRjEzZlBiWlo2U2xwV0czMjhuUHoyZnUzTG5zMkxHRFRaczJ0VzRCQnllTGRCUVVGS0FvQ2dNR0RBRGMwNkNNUm1QcitxaVdZaWdCUXpHQUtkTDlKM2hRdTlTM3czOGgxUWxOcGRCWWdIb2kyY1pXNEU2NjY3T2g3cUEyZlZNZDBKQ0QycERqZWJqbGdURVV3akpRUW9kQjJIQUlHNDRTbGdGQnlWSWtyNWRRZ2tQb2Q5ZXZxWGowQWRTbUprMWp1K3JycUg3bS80aDYrUDlRekYwZlVSR2lSVmtEZkhRWW1uVDZhTGNZWVVHNjdLUGUwNmxBWGxVTis4c3FPRmgyTWpHdlAxR2hYQXNqNDZLWmtCREhvTWh3QmthR2t4SVJSbHhJTUlZelhHLzFsbVRkVzNWMTdnS21ack9aRHo5MEQzcTBYTGQ1NjRZYmJ1RFpaNS9sMldlZjdkTDc3cnJycnRiSDgrYk42M0s3WjZQWFg5TUdDRW5XUlVBN05WbHZ5MjYzMDlUVVJHUms1Rm1QaHArYXJKdE0rdnhhbEpXVnNXblRKaFl2WHV5eEJ1dnV1KzhtTFMyTjZkT25FeG9haXMxbVk5NjhlVGlkVHViT25VdGlZbUxyVFlwTExybUVxS2lvMXVjYk5teWdzYkZSbC83NmpHSjBUMUczOWtmaEhNK1hXaDQ0YldBdlFtMHNnTVpjcU11RStzT285Wm5RcU5HV2ZzNTZxUDRXdGZyYjFrTXF1Q3ZhaHcwN0pZa2ZoaEkyVEpMNEhzcVVNcGp3bi95Q21wZWUxankySXplYjJtVXZFL0dUWDJnZVcvUU5GWTM2SnVwbUk4eFBoOWpPNjFPSkFPVnd1VGhRVnNudTRsTDJGSmV4KzNncDFYWnRianFhRFFZeVl2b3hLaTZHa2JIUmpJeUxabkJrK0JtVGN1RzJmdjE2bm5ubUdZOWpzMmJONm5LYzFhdFhkL2s5cHlicjU1eHp6bW5PUEVtTE5ldHlUZXM3a3F5TGdOYXl2MlpIeWZxeFk4Y0FkMEovdWtydWJiM3d3Z3Z0cHNDMzNCVTFtVXk2SmV1clZxM0M2WFF5WThZTWp3KzJ5TWhJRmk1Y0NIaCt1TGRzRlJJUkVkRnB6TTYycU90MWpFRVFNZ1FsWkFod2NwMlZBdTdLOWZWWnFQV0hvVDRUNmpMZFNYejlFZmRvK3RseU5uU2V4SWRtb0lRTmg0aFJLQkVUSUdLcys3Z0lhTUhUTHNLUmVZREdEYWZmM3FZN0d0ZDlnblgwZUt6blROVTh0dWpkS20zd1lTYllkYXJwWlRMQXZEU0liLy9mcVFoQXRVME92aXN1YTAzTzk1WlcwS1RScUtQWllHQk1mQXlUa3hJNE55bUJrWEhSbUdWSGkyNGJPblJvYTRYMnlNaElaczZjMmVXMTV5MVNVbEpPdTYxYmk3WlY2cnRDaXpYcmNrM3JPNUtzaTRDV2srT2VzdHgyV3d5QXZMdzh3RDBxN3UwSGx0Rm83SEN0ZW1WbEpYRDZENUd6VVZsWnlhcFZxeGcrZkxqWFU1U3lzcklBR0Rod29DNTk2aldNSVJBeEZpVmliT3NoQlVCdGhvWThkK0pldXc5cTlxRFc3QWJiTVczYWRUWkF6VzUzektJVENieGljQ2Z3RWVNaGNnSks1SGdJSHcyRzdtM2ZJdlFUZnVOUGNlUmswWngzUlBQWU5TOC9SL1NRZEl6UlVtQkhlS2ZxUktKdTB5bFJOeHBnYmhyMDE2ZDJxdEJBWTNNejN4NHZaVnRoTWR1TGlzbXFxUEorTzlRek1DZ0t3Mk9qbUp5WXdMbEo4WXhMaUNQSUpBVlh2YUdxNmhsbmI0NGNPWkwzMzMvZjQ5aldyVnY1L1BQUHVmVFNTem4vL1BNN2ZGOWRYUjFidDI1bHpwdzVtdlhYRzJlN1psMnVhWDFMa25VUjBMS3pzd0ZJVDA5djk5cnUzYnNCK05uUGZzWTExMXh6MmpnTkRRMWNmdm5sblJiOGFOa3pQU0VoNFd5NjI2a05HelpndDl1NTdycnJ2SDdQbGkzdVBjOUhqUnAxeHRoQlFVRk1tVEpGMStKNFBZNWlndENoS0tGRElYNmUreENBdmRpZFlGZnZocG9USStaTjVkcTBxYnFnN2lCcTNVRW9ldXRFQW05eXIzK1BuT0JPNENQR3U2ZlRHMlJkc3o4cFpndjk3dm8xNWIrL0Q3V2hYdFBZcnZvNmFsNThpcWpmUENiN3I0c3pxckc3RS9WRzdaWWFlekFvTUdjb0pJWHJFMTkwajlPbHNyK3NndTFGeFd3clBNNTNKZVUwdTdTcktCaGh0VEF0SlpIcEF3Y3dKU21CQ0t2OG4rT3RvcUlpTm03Y3lQcjE2N24xMWx1Wk1tVktsMk1VRmhheWRldFduRTVuaDhuNjczNzNPM2J0MmtWemN6TXpac3hvTFdaWFhWM05xNisrZXNiNDFkWFZYZTZUVnVTYTFyY2tXUmNCN2NDQkEwRDdaTjF1dDdkdXpUWmh3b1F6eG1tWjV0NVNNYk90L2Z2ZDI0SU5Iank0dTEwOXJjbVRKNU9Ta3NJRkYxemcxZm1scGFWczNMZ1JvOUY0eHZkOC8vMzNyRjY5bWtjZWVZUnAwNlpwMGQzZXpacUFFamNINHR4M3NoVlVzQldoVnUrR210M3VLZTgxdTkwVjdiV2dOa1B0WHRUYXZWRHdoanVCTjFnZ2ZEUkt2OGtRTlJVbGFpcFlZclJwVDNqTkdOK2Z5TnZ2cGVxcHh6V1AzWFJ3TC9VZnZFdm81ZGRxSGx2MEhyVW5FdlVHSFJQMVM0ZENzajZUeGtRWHFNRFI2bHEyRlI1blcxRXgzeFNWYUZvTURtQnd2d2htcENReGZXQVNZK05qTVJvazJmRldibTR1ZHJzZGdNV0xGd1B1QVp6dVZJUUhXbWQ4RGhvMGlPcnFhclpzMmNLR0RSc29MM2NQRG16ZnZoMlR5Y1NVS1ZOUTFaTnpLR3BxYXZqUGYvNXpOdC9LR1ozdG1uVzVwdlV0U2RaRndDb29LT0RRb1VOWUxCYUdEeC91OGRwYmI3MUZiVzB0UTRZTUlTMHQ3WXl4V3RiS1JFVkZ0WHV0dWJtWjlldlhBekIrL0hnTmV0NWVjbkl5RHo3NG9GZDNDVlZWNWRsbm44VnV0ek5uenB4T2J6QzBhQ25DMTlIM0pyeWhRTkFBbEtBQmtMRGd4QkhWWGNDdTRrdW8vTkw5MVg1Y3V5WmRUVkM5QzdWNkYrVDkwNTNBaDZhN2svYm84MUdpem5NWHNCTzZzMDZZVE9obFYxSC80WHVheDY1YnVSekx5TEdZMDRlZitXVFI1OVExdVJQMU9tMDNKbWlsS0RCN0NBdzgvWDhoUWtkTlRoZmZIaTloMDlFaU51Y1hVVlNyN1N3ZWc2SXdQaUdXbVlNR01IM2dBRklpWkoxRFYrVGw1ZkhmLy82WEhUdDJVRnBhQ3JqWGpFK2JObzNwMDZkN0RCUXBpb0txcWpRMU5iWHVvYjVtelpwT1l4OCtmQmlBdExRMC92R1BmN0J1M1RyQVhSdnAzSFBQWmNhTUdVeWRPclYxclh1TG5yQm1YYTVwZlV1U2RSR3dQdnZNWGZ4cDJyUnBIaDltMzM3N0xjdVhMd2ZncHB0dThpcFd5L3IyK1BqMmV5Q3ZXN2VPNnVwcWdvS0NtRHBWdjZKUUhVM2w3OGhMTDczRVYxOTlSVmhZV092ZDNWTzUya3lUcTZweWp3RHJOWVcvYjFMY2E4OURNeURsSis3a3ZTRVh0V0lyVkg2Rld2bWxkbFhvVzlRZmRoZkpLM2pkbmJ3SHA3aVQ5NWFSOTlDaHlEN3crZ2k3NmdZYzJZZG9PckJYMjhBdUY5VXYvSldZeC8rT0VpSlZ2Y1JKOVE1M29sNnJWNklPWERRWVV2dnBFMTkwcnFMUnh0YUNZMncrV3NUWGhjZHBjR2hiaUVBQkppYkdjMGxxQ2hjTlRpWTZPRWpUK0lHaXFSdmJhem9jRHEvZlp6QVlDQW9LNHBOUFBpRWxKWVViYjd5UkdUTm1kRHJETWo0K251TGlZdDU1NXgwV0xseUlvWk1sVGs2bmt6VnIxcENkblkyaUtJd2FOUXF6MlV4NWVUa1hYWFFSTTJiTTZQSWU3RnJUWXA5MXVhYjFIVW5XUlVBcUxTMWwxYXBWZ0h2ZnlCWTdkKzdrMFVjZnhlbDBNbXZXTEkvcE5DNlhpOHpNVENJakl3a1BEOGRxdGFJb0N0bloyU3hidGd5QTBhTkh0MnZueFJkZkJPRHl5eS92OW5RbkxkVFcxdkxVVTAreGVmTm1EQVlERHp6d0FIRnhjUjduaElhR1VsVlZSV1ptSmhrWkdlVGs1TEIvLzM2Q2c0T0ppWkZwMVBwUklDUVZKU1FWa2hlNVUrYkdmTlRLcjA2TXZHK0ZOdnUzbjdYR2ZOVEdmQ2hhNFU3ZUxiRW5SdDR2UUltOUNFSlNrZVJkSTBZamtYY3NvZnloZTNCVmE3VDg0UVJuV1FrMXIvNkR5RHVXdUljNlJaL1hjQ0pScjdIcjE4YUZnMkZvdEg3eHhVa3FrRlZSeGViOElqWWZMV0p2U2JsbWhlRmFLTUNFL25GY01tUWdGdzFPSnFhWEp1aW5XckJnUVpmZmMvdnR0M3Q5YmxKU0VrdVhMbVhac21YRXhwNjVHT2lGRjE3SWloVXJlTzIxMTNqenpUZmJqWWkzcUsrdmI5MHJmT2JNbWNURnhSRVhGK2YxbFBIS3lrcXY5bHB2S1l3Y3FPU2FWanVTckl1QTlQenp6OVBZMk1pSUVTTVlOMjRjcXFxMmZrZzJOemN6YXRRbzdydnZQby8zR0F3R0huNzQ0ZGE3Y20wbEp5ZHowVVVYZVJ4YnUzWXR0YlcxeE1mSDgrTWYvMWkzNytkTTFxOWZ6N1BQUGt0dGJTMG1rNGtsUzVaMFdKQms3Tml4ZlBYVlY5eDU1NTBleHkrKytHSXB4T0Zyd1Nrb3dTbVFkSzA3WmJZVm9wYXRnOUxQVWNzM3V2ZHQxMUpUR1dyeEIxRDh3WW1SOTBIdXBEMzJJcFRvNldDUzZZOW53eEFaUmVUdDkxTDV4Q09heDdadDI0Smx6RVNDWjh6V1BMYm9XUnFiM1lsNmRmdUJLczFNSHdRWmNwMnJLNWVxOGwxSk9ldHk4bG1mVjhpeE9vMC83MDhZbnhETHBTY1M5TmdRL3cwbTlHYmVKT3JnWHNkdU1CallzR0VESlNVbDFOVFVkSGlleVdRaU1UR1JHVE5tZUQzNzgxUjFkWFhkMm0vOWROcXVUKy9PbXZXVzgxZXZYbjNHZ1MyNXB0V1dKT3NpSUoxenpqbHMzNzZkSlV1V29DZ0tUVTFOckZ1M2p1Ym1aczQ3N3p4Kys5dmZFaFRVL3M3eXFGR2orT2FiYjNDNVhMaGNMaFJGSVM0dWp2SGp4M1BUVFRlMWU4L1ZWMS9OenAwN3Vmbm1tenU5UytvTEkwZU9SRlZWVWxKUytOV3ZmdFZ1alg2TGUrNjVoN0N3TUxLenMzRTRIRmdzRmthTkdzWE5OOS9zNHg2TGRvSUdvQ1RmQ01rM29yaWFVS3UydXhQM3NyVlFkMUQ3OWhyelVQTmZoZnhYVVJVVFJKMkxFbk1SU3V4c0NCL2wza1pPZElsbDlIamQxcS9YdnZFU2xvd1JHUHUzMzRaUzlBMjJadmdvMDcxTm0xNHVTSUVSc21PZ0xwd3VsWjNIUzFpWFc4RDYzQUxLRy9YNWgwd01DK1d5OU1Fc1NCdE1jaDllZzM3cTN0MkJ3R0t4Y091dHQzTHJyYmZxMm80ZWE5WlRVbExPdGx1dE9wditmeXE1cHRXV29wNWFnbEFJamJnK2pjVXdwK3lzWXV6YnQ4OWppNGY4L0h5MmI5L09sVmRlcWVrZE4yLzIwTlRhMTE5L1RYMTlQYk5ubnh4cHk4bkpJU1VsQlpQSlAvZlF0UGczRTUyd0ZhQ1dyb1d5TDA2TXVqZm8yNTRsOXVTb2U4d3NxVFRmRlU0bkZZLy9Ca2QycHVhaFRZT0dFUDNJRXlnbXMrYXhSV0N6TzkwajZ1VTYvdXFmbHd4alpabW5wcHFjTG5ZVUZiTTJONStOZVlWVTIvVXBNbUExR3BtZG1zSVAwZ2N6S1RFZVF3OGZWVHpuNWJmNTVsYnZ0L1VTYnZuNStaak5adnIzNzMvR2M0OGZQNDdENGVnMEVYL3JyYmVvcnE3dTB0S0E3Z3JFYTlxZStET29kSktNU0xJdWRDR0pYODhqLzJZKzRtcENyZnphUGVwZS9BSFlDcm9WUnFVTEs5WWpKNklrTEVDSlh3Q2haOTQ5b2E5emxoWlQvdEE5cUkzYVoxYWhQN2lhc0d0dTFEeXVDRndPbDN0RXZVU2ZtZElBVEU2Q0NZbjZ4ZTlMbXB3dXZpbzR4aGM1K1d3NldxVDU5bXFuR3A4UXl3OHpoakE3TlpsUWMrKzVpZGNURXlYUnUvVEVuOEhPa25XWkJpK0VFTDVrc0tERXpJQ1lHU2pEL3hkcTlxQWVYNDFhdkJvYWNyME8wNlZ4bHhQYnhLbVpqN21yM0NkY2hwS3dBQ0xHZGpWU24yQ01TeURpbGp1cGZ2NHZtc2V1Ly9BOXJCTW1ZMDZUN2R6NkFxY0xQc3ZTTjFHZm1DaUordGxTZ1QzRlphekp5dVdMbkh4cWRCcEJCMGdJRGVHeTlNRmNscDRxVzYwSkljNUlrblVoaFBBYkJTTEdvMFNNUjhsNEdHcjNveGF2UmoyK0d1b1BuM1gwRGtmZjZ6TlJqL3dOOWNqZklDZ1pKV0UreEM5QWlab0NpdnlYMENKb3lqU2E5dTJoY2NObjJnWldWYXBmZXBxWXg1NUNzZmIraXM1OW1VdUZ0VGxRV0t0ZkcrTVM0QndwZzlCdGVkVzFyTW5LNWVQc1BNMzNRRCtWMVdqa29zSEovQ0FqbFhONndUUjNJWVR2eUpXWkVFSUVCQVhDUjZHRWowSkpleERxRHJrVDkrSVBvWFpmZHlPZW5xMEFOZThseUhzSjFSeU5FajhYRWhhZ3hNd0VnN1ZiYmZZbTRZdHV3M0g0QU0yRjNoWHg4WmJ6ZUJGMUsxNG4vTWFmYVJwWEJBNFYySlFIdWRydUJPaGhkRHhNU2RZdmZtOVYwV2pqc3lOSFdaT2R4LzdTQ2wzYkdwY1F5dy9TVTdrNE5ZVXdTKytaNWk2RThCMUoxb1VRSWhDRkRVTUpld0JsNkFQUWNBVDEyRXJVWXl1Z1BsdWY5aHdWcUlYL2djTC9vSnJDVU9Jdmc2U3IzTnZDOWRFUmQ4VmlKZktPQjZqNHd4SlVoN2JUWWhzKy93anJ4Q2xZUm8zVE5LNElERi9sUTJhNWZ2Rkh4TUg1MmhWNDd2VnN6VTQySFMza282eGN2aW80amt2SGNrM3hvU0ZjbGphWXk5SUhNekF5WExkMmhCQjlROSs4QWhOQ2lKNGtaQWpLMFB0Umh0N25YbjlldEFMMTJIL0JVYWxQZTgxMXFFVnZRZEZicUpZNGxNUXJVUkt2Z3NnSjlMVTE3cWFVUVlUZmNDczFyNzJnZWV5YWZ6MU56QitmUlFrSjFUeTI4Sjl2aW1CdmlYN3hNMkpnMmtEOTR2Y1dMbFhsbTJNbHJNbktaVjF1QVEyT1psM2JPejg1a1d0R3BIRkJTcUpNY3hkQ2FFYVNkU0dFNkRFVWlKeUVFamtKWmRoajdqM2NpMWFnbG40S0xwMEtJaldWb3ViOUV6WHZuKzZiQm9sWHV4UDMwS0g2dEJlQWdtZk53YjV2RC9ZZFgyb2ExMWxSVHMyYi95THlaL2RvR2xmNHozZkZzT3VZZnZIVG91SENRWDN0bGxuWEhLNm80dU9zUEQ3SnpxT2tvVkhYdHNJdFpuNllNWVNyUjZSSnNUZ2hoQzRrV1JkQ2lKN0lZRUdKbndmeDgxQWNWYWpIMzBjdFdnRlYyL1JycytFSWF2WVRxTmxQdUF2akpWMk4wdjlIWU8zbG16c3JDaEczM0VsNTFrRmNsZHF1Y2JWdFdVL1FwUE93VGpwUDA3akM5dzZXd2RmZDI0blJLNmxSTUhNd3lLQnRleVgxRFh4eTVDaHJEdWVTVlZtdGUzdkRZcUs0ZG1RYWM0WU1Jc2hrMUwwOUlVVGZKY202RUVMMGRPWitLQ21MVVZJV1EwT3VlNXA4NFp0Z0s5S3Z6WnJkcURXN1VRLzkzbDJRTHZsR2xMZzVZTERvMTZZZkdVTERpTHoxTGlxZmZGVHoyRFd2L0lPWTlCRVlJaUkxankxODQwZ2xiTTdUTDM1S0JNeE9CWU1rNnExc3pVNit5TWxuVFZZdU80cUswVzhWdXB2WllPRGkxQlN1R1puT21QZ1ltZDBnaFBBSlNkYUZFS0kzQ1JtTWt2WXJsS0gzdWFmSjU3K0tXcm9XOUxxVVZWMm9aZXVnYkIycUpRWWw2WHFVNUJzaE5FMmY5dnpJTW5ZaXdiUG0wTGorVTAzanVtcXJxWG4xSC9TNyt6Y3liTm9ENWRmQXVoemRmc05JRElOTGhrcWkzaUtyc3ByL0hzeG1UVll1ZFUwTzNkdExDQTNocWhGRHVTSmpDTkhCc3QyaUVNSzNKRmtYUW9qZVNERzVSN3JqNXFBMDVxTVd2b2xhOEFiWWRheDgxVlNPbXZzOGF1N3pFSFVlU3ZLTktBay9CR093Zm0zNldQakNXMmphdHdkbnlYRk40OXAzZm8zdDY4MEVUWjJoYVZ5aHIrTjE4SG0yZTA5MVBjU0Z3SncwTUJuMGlkOVQySnFkZko1emxKVUhzL211Uk1jeSs2YzROeW1CYTBlbU16MGxDYVBjS1JGQytJa2s2MElJMGRzRnA2Q2tQWWd5ZEFscXlhZVEveHBxK1FaOTI2ejhHclh5YTlRREQ3clh0Zys0RVNMRzZOdW1EeWhCUVVUKzdIK28rSCsvQlkyM2Y2cDk4MTlZUm8vSEVCNmhhVnloajdJRytDUUxtbDM2eEk4S2hubnBZT25EUzZLUFZGYnozb2xSOUZvZmpLS0hXY3o4SUQyVnEwZWtNVWkyWFJOQ0JBQkoxb1VRb3E5UXpDZ0psMEhDWlNnTnVhZ0ZyNk1XTG9NbUhVZXFtbXRRajc2Q2V2UVZpQmpuWGx1ZmVEVVlRL1JyVTJmbWpKR0V6djhSOVIvOVY5TzRydG9hYXBmOW04aWYzNmRwWEtHOUtodXNPUXhOVG4zaVIxaGhRVG9FOWNHck5MdlR2UmI5dllQWmZGZGM1cE0yMDZQN2NjMklOT2FsRFNMWTFBZi8wb1VRQVVzK2tZUStqQ0hnckFlajdCL2NJOGkvVmQ4VE1oZ2w0L2NvYWI5QlBmNWYxTndYb0hhZnZtM1c3RUhkZHg5cTV2K2lKQzlDU2JrRmdudm1odEdoVi8wWSs1NmROQmRvVzFYTTl1VkdnczZiZ1hYOE9ackdGZHFwYTNJbjZqYWR0dTBPTmNPQ0RBZ3g2eE0vVUIycHF1Ry9CN1A1NkhDT1QwYlJEWXJDN01ISlhEY3FnM0VKc1ZJd1RrUEJKaE1Oam1aQ3pKSm1DTi9yYlQ5N2ZYd1ZsTkJOU0NyVUhmUjNMNFMzNmc1Q3lHQi85MEw0ZzhHQ2tuUTlodk0zb0V4ZTVWN25ydmRscTZNS05lYzVYSnZQUWQyOUdMVmlLL3FWNTlLSFlqSVQrZk43d2FqOUhPWGExLzZCMnRpZ2VWeHg5aG9kOEZHbU8ySFhRNURKbmFpSDk4NU5GZHF4TzUyc3ljcmp0Zy9YY3UxN0gvUFd2a3pkRS9VUXM0a2JSZy9qL1dzWDhLZUx6bWU4Sk9xYVM0NEk0MGlWL2x2b0NkR1JJMVZOcVVaNUFBQWdBRWxFUVZUVkpJZUgrYnNibXVrOXR4MUVRRkhpNTZFV0xFT0puT1R2cmdndnFBWEwzSHQyaXo1TVFZbWVCdEhUVUJxT29PYjlFN1h3UCtCczFLOUoxWVZhL0JFVWY0UWFQZ3BsNEU5UFRKSHZHUldYVFFOVENmdlJRdXJlZlZQVHVNNktjbXBYdkU3RTRwOXJHbGVjblNhbmUwUzkycTVQZkl2UlBmVzlYOC80OFQ4ck9WVTFyRHlZellkWnVkVFlkYnJ6MFVaQ2FBZ0xSMlZ3eGJBaGhGbjYyTFFGSDd0dzBBQldaK1l3T2k3RzMxMFJmZERxekJ4bURCcmc3MjVvUmxGVmpTdmtDQUhRWEl0cjY0VW9ZNTVGaWI3QTM3MFJwNkZXYkVYZGV6ZUc4emVDcWZmY2lSUWFjRlNoRnJ5QmV2UmYrdTdaZmlwekZFcnlUU2dEYjRHZ0h2Q2ZyZE5KeGVPL3daR2RxWG5vcU4vOUNjdXdrWnJIRlYzWDdJS1BEa054blQ3eFRRYjNpSHBDTDE2TjFPUjBzamEzZ0pVSHM5bDF2TlJuN1k2SWpXTFI2T0hNVGszR1pKQUpwYjVRNzNCdy9jcFArY1AwYzVtVUdPL3Y3b2crWk9leEVoN2R2SU8zZmpTbngwMkZWNVNPOTI2VlpGM29SaTNmaUxyM2x5aGpYcFNFUFVDcEZWdFJ2Lzg1eXVqblVXSmt5eWpSQ2RXQld2d2hhdTQvb1BwYjM3U3BHRkg2WDQ2UytqOFFQc28zYlhhVDgzZ1I1US85RDJxVHRpT0V4djVKeER6K05JcWxqOHlKRGxCT0ZUN05nb0lhZmVJYkZIZlY5d0c5dFBoNFlXMGRLL1puOGVIaEhLcDlOSW9PTUdOZ0VvdkdER2RDL3ppWjV1NEgyNHVLK2NQR2JUdzI4enhKMklWUDdEeFd3c01idnVZUEYwN2gzS1FFZjNlbnl5UlpGMzdoVHRqdlJZbWRpWko4QTRRTmwwSm0vdWFzaDdxRHFBWExVTXMyb0l6K3V5VHF3a3NxYXZsbU9QSTMxSW90UG10VmlaM3RUdHFqcDZMN2V2cHVhdmo4STJyZmVFbnp1S0dYWFVYWXRUZHBIbGQ0eDZYQzJoeklxZFFudnFMQXBVTmdVRDk5NHZ1TGl2dkNlZm0rVERibEZmcXNJb1hGYU9TeTlNSGNNSHFZYkwwV0FMWVhGZlBZbGgxTUhkQ2ZIMmFrTXFSZlpJOGI3UlNCcmNIUnpKR3FhbFpuNXZCVjRYRWVuamE1UnlicUlNbTY4S2ZtV3RUYzUxRkxQb2FHWEhleUtQekhHT3F1QkI0L0QyWHduV0NTQ3hyUkRWVTdVSTg4aFZyNm1lL2E3SGNPU3VyZEtIRnpRUW13NmF5cVN1VVRqOUMwYjQrMmNRMEdZaDc5SzZaQlE3U05LN3l5TVJjTzZiaXo0VVdwa0JhdFgzeGZzenVkZkpLZHgxdjdEbk80b3NwbjdVWUZXYmwyWkRwWGowZ2pLc2pxczNiRm1kVTdITHp4L1NFMjVSVlNVRnRIZzBPbmJSUkVueFJpTnBFY0hzYU1RUU80Y2N3d1FzMDl0eDZGSk90Q0NDRzBWN3NQTmVmdnFNZmZCOVhsbXpaRDA5MUplK0pWWUFpY0tlTE9pakxLZjNzWGFvTzJsZHpOUTlLSmZ1UXY3bUZZNFRQYkNtSFBjZjNpVHg4SUkrTDBpKzlMSlEyTnZMcy9pL2NPWnZsMHF2dmdmaEhjTUhvWTg5TUdZZFZoWndZaGhQQVZTZGFGRUVMb3ArRUlhczR6cUlWdmc2ci9Ic2tBQkNXaERQNEZTdkpOQWJPOHhyWmxQZFV2L1YzenVCRzMzRW53ekVzMWp5czY5bjB4ZkZXZ1gvenprbUZzejV5cDZXRnZhVG5MOTJYeVJVNCtUcGZ2TGlmUFNZeG4wWmhobkorY2lFRnVZZ2toZWdGSjFvVVFRdWpQVm9pYTh4eHF3Vkp3K1dpRXpSTGpIbWxQdVFXTXdiNXBzek9xU3RVei80ZDk1OWVhaGpXRWhSUHp4QXNZd21UWml0NnlLbUJkam43eEp5YkNPVW42eGRkYnM4dkZ1dHdDbHUvTDVQc1NIZGNJdEdFMEtNd1pNcEFiUmc5aldFeVV6OW9WUWdoZmtHUmRDQ0dFNzlpSzNHdmFDOTcwM1VpN0pSWmx5UCtnSk4vczE3M2FYYlhWbFAvbUxseTExWnJHRFo0MWg0aWI3OUEwcHZCVVVBT2ZaTGtMeStsaGREeWNuNkpQYkwxVjJlejg5MUEyNys3UG9xU2gwV2Z0QnBtTVhEazhqVVdqTTRnUERmRlp1MElJNFV1U3JBc2hoUEM5eHFPb1IvNkdXcmdjVktkdjJyVEdvNlRlZzVLeUdBeitLVFpsMzdXTnFyLy9VZHVnaWtMMEg1N0VuSnFtYlZ3QlFHa0RmSERJdmFlNkhvYkZ3b3hCZ2JxZlFlZXlLNnRadmkrVE5WbDVORGw5OURzTVJGZ3RYRDh5bmV0R1pSQnBEWnphRkVJSW9RZEoxb1VRUXZoUFF3NXE5aE9vUmUrQ3J6WnlDa3BFU2IwWEpYbVJYd3JSMWJ6ME5JMWIxbWthVTRyTjZhUGFEdThmQkp0T2hhcUhSTUhzMUo3enorWlNWYmJrSDJQNXZreDJGQlg3dE8zWWtHQnVHSjNCVmNQVFpKc3ZJVVNmSWNtNkVFSUkvNnZQUk0xNkF2WDRLdCsxR1RRQVpjaDlLTWsvQnNWMzI3cW9EUTJVLy9ZdW5CVmxtc2FWWW5QYWFuREErNGVnMXE1UC9JR1JjT2xRTVBTQVJMM2U0V0IxWmc1djd6OU1RVTJkVDlzZUVCN0c0ckhEdVN4OU1CYXA3QzZFNkdNa1dSZENDQkU0YXZlaFp2MEp0ZVFUMzdVWk9oUWwvV0dVaEFYNGFqSnkwLzd2cVB5L2h6V05hUWdOSStZdkwwcXhPUTAwT2VHRFRDalhkcmU5Vm9uaE1DOE5UQVo5NG11bHRLR1I1ZnN5ZWU5QU52VU9IOVdZT0dGb1ZDUzNqQnZKeGFrcEdIdkNIUTBoaE5DQkpPdENDQ0VDVCtYWHVETC9BRlhmK0s3TmZwTXhaRHdDVWVmNXBMbWFWNTZqY2NQbm1zYVVZbk5uejZuQ3g0ZWhxRmFmK0xFaGNGa0dXQUo0a0RpM3FvYlh2ei9JbXF3OG1sMDZMZGJ2eEpqNEdHNGVONUpwS2JMOW1oQkNTTEl1aEJBaVFLbW94UitnWnY0dk5PVDZyRlVsZmg1S3hzTVFtcUZyTzY3Nk9zcC9jeWV1NmlydGdpb0swWS84QmZPUWRPMWk5aUdxQ210ejRFaWxQdkVqZytEeVlSQVVvRXV1dnlzcForbDNCOWlZVitqenRzOGIwSitieDQxZ1ltSjhqeXUySjRRUWVwRmtYUWdoUkdCek5hSG12NGFhL1NRNEtuelRwbUpBR2JBSUplM1hZRTNRclJuYnRpMVVQLzhYVFdOS3NibnUyNW9QKzByMGlSMWloaXVHUTFpQUZUQjNxU3BiODQreDlMc0Q3QzdXdG83Q21TakFyTUhKL0dUY0NFYkdSdnUwYlNHRTZBa2tXUmRDQ05Fek5OZWdIbmthTmU5RmNPbFU5YXN0WXpESzREdFJVdThDWTZqMjhWV1ZxcWNleDc1YjIrbitVbXl1Njc0OURqdDBHbEMyR3VHSHd5QXFXSi80M2VGd3VmZzAreWl2ZjMrUUk1WFZQbTNiYUZDWVAzUXdpOGNPWjNDL0NKKzJMWVFRUFlrazYwSUlJWG9XV3lIcTRUK2hGcjJOejdaN3MvWkhHZllvU3VLVmFGMkV6bGxlU3ZsdmZvbHF0MmtXVTRyTmRjM0JNdGlVcDA5c2t3RVdaRUNDRHZkNnVxUEIwY3pLUTlrczI1dEpTYjFPRmZRNllURWErZEd3SVN3YU00ekVzQUQ1Q3hGQ2lBQW15Ym9RUW9pZXFXWTNydjIvZ3VwZHZtdXozeFFNSS80RUVXTTFEZHZ3NlFmVUx2dTNwakdsMkp4MzhxcmdzMng5YnZzWUZKZ3pGRklpZFFqZVJSV05OcGJ2eStTZEExblVOZm0yc251STJjUzFJOVA1OGFnTW9vT0RmTnEyRUVMMFpKS3NDeUdFNkxsVUYycmhmOXhGNkh5MW5oMEZKWGtSU3ZwRFlJblJKcVRMUmNXakQrREl5ZEltSGtpeE9TOGNyNE9QRG9OVHA0TG5GNlZDbXArWFloK3RxZVhON3cveDRlRWNtdlQ2UmpzUmFqWnovYWgwYmhnOWpBaHJnQzNXRjBLSUhrQ1NkU0dFRUQyZm94TDE4QjlSODEvRFoxUGpUUkVvYWI5R0dYZ0xLT2F6RHRkOE5JZnkzOThIR202VlpVNU5jeGViTXdUNGh0NStVTmtJcXcrQjNhbFAvUE5UWUhTOFByRzlzYiswZ3RlK084RDYzQUpmL1VhMENyT1lXVGdxZzRXak1pUkpGMEtJc3lESnVoQkNpTjZqWnMrSnFmRTdmZGRtMkRDVUVYOUdpWjUyMXFIcVZyeE8vWWZ2YWRDcGt5SnV2b1BnV1hNMGpkblQxVFhCKzRlZ3ZrbWYrQk1TWVhLU1ByRlBSd1crS2pqRzB1OE9zdk9ZVG1YdFR5UGNZbWJoNkdFc0hKVkJ1T1hzYjJBSklVUmZKOG02RUVLSTNrVjFvUll0ZDArTmJ5cjNXYlBLZ0J0UWh2MEJ6RkhkanFFMjJTbi83ZDA0UzQ1cjFpOHBOdWZKM3V4TzFLdTBxK2ZuWVVRc1RCK2tUK3pPdUZTVlRVZUxlSG4zUGc2VTZiUkovR2xFV0MzY01Ib1kxNDFNSjB5U2RDR0UwSXdrNjBJSUlWbzFPSnQ0djJBSDI4dXpPRzZyd3ViMGJTRXFJVVR2Rm1RMDB6K29IK2ZHcEhGNThtUkNqREpOWGdnaE9pUEp1aEJDQ0FEMlZPWHhmT2FubE5wci9OMFZJVVFmRUdlTjRNNk1PWXpyNStPcENFSUkwVU5Jc2k2RUVJSTlWWG44NGZ0My9OME5JVVFmOU9pWWF4bmJiNkMvdXlHRUVBR25zMlJkeXNZS0lVUWYwZUJzNHZuTVQvM2REU0ZFSC9WYzVpYzBPSFdxOWllRUVMMlFKT3RDQ05GSHZGK3dRNmErQ3lIOHB0UmV3L3NGTy96ZERTR0U2REVrV1JkQ2lENWllM21XdjdzZ2hPamo1SE5JQ0NHOEo4bTZFRUwwRWNkdFZmN3VnaENpajVQUElTR0U4SjRrNjBJSTBVZkk5bXhDQ0grVHp5RWhoUENlSk90Q0NDR0VFRUlJSVVTQWtXUmRDQ0dFRUVJSUlZUUlNSktzQ3lHRUVFSUlJWVFRQVVhU2RTR0VFRUlJSVlRUUlzQklzaTZFRUVJSUlZUVFRZ1FZU2RhRkVFSUlJWVFRUW9nQUk4bTZFRUlJSVlRUVFnZ1JZQ1JaRjBJSUlZUVFRZ2doQW93azYwSUlJWVFRUWdnaFJJQ1JaRjBJSVlRUVFnZ2hoQWd3a3F3TElZUVFRZ2doaEJBQlJwSjFJWVFRUWdnaGhCQWl3RWl5TG9RUVFnZ2hoQkJDQkJoSjFvVVFRZ2doaEJCQ2lBQWp5Ym9RUWdnaGhCQkNDQkZnSkZrWFFnZ2hoQkJDQ0NFQ2pDVHJRZ2doaEJCQ0NDRkVnSkZrWFFnaGhCQkNDQ0dFQ0RDU3JBc2hoQkJDQ0NHRUVBSEc1TzhPaU42dnB0SEJreDluOHY2dVFySkw2cW0zTi91N1MzMWFxTlhFMFBoUUxwODRnQ1h6TW9nSU52dTdTMElJSVlUb2hWUjdIZlZiWHNaKzhBdWNGVWRSbXhyOTNhV0FwRmlDTVVZUHhEcjhZa0tuM1lwaURmTjNsMFNBa0dSZDZPcUxmY1g4OUpXZFhEbzZnWmR1UG9kUkF5SUlDNUlmTzMrcXN6V3pyN0NHVnpibE1PNmh6L25YTFpPNGVGU0N2N3NsaEJCQ2lGNmtLZnRMYWxZOWhDWHRBaUl1Znh4VGZEcUtKY1RmM1FwSWFsTUR6U1dIYWR6NUx1WFAvWkNJS3g3SE12UjhmM2RMQkFESm1vUnV2dGhYekUvK3RZTTNmejZGbWNQai9OMGRjVUpZa0lrcFE2T1pNalNhRFFkTFdmVGlOcGIrN0Z4bWo0ejNkOWVFRUVJSTBRczBaWDlKOVg5L1RlVFZUMkpKbmVMdjdnUTh4UktDT1hrYzV1UnhOT1Zzby9yZEpVUmU5UVNXSVZQOTNUWGhaN0ptWGVpaXB0SEJUMS9aeVRKSjFBUGF6T0Z4dlBuektkejI4amZVTkRyODNSMGhoQkJDOUhDcXZZNmFWUThSZWMxZkpWSHZCa3ZxRkNLdmZwS2FsYjlEdGRmNXV6dkN6eVJaRjdwNDh1Tk1MaDJkd0lXU3FBZThtY1BqdUhSMEFrOStuT252cmdnaGhCQ2loNnZmOGpLV3RBdXdERDdYMzEzcHNTeXBVN0NrWFVEOWxwZjkzUlhoWjVLc0MxMjh2NnVRVzJhaytyc2J3a3UzekVobDliZEYvdTZHRUVJSUlYbzQrOEV2Q0o1MHRiKzcwZU1GVDdvYSs4RzEvdTZHOEROSjFvVXVza3ZxR1RVZ3d0L2RFRjRhTlNDQzdCS1phaVdFRUVLSXMrT3NPSW9wUHQzZjNlanhUUEhwT0N1Tytyc2J3czhrV1JlNnFMYzNTOVgzSGlRc3lFU2RUYmJVRTBJSUljVFpVWnNhcGVxN0JoUkxDR3BUZzcrN0lmeE1rblVoaEJCQ0NDR0VFQ0xBU0xJdWhCQkNDQ0dFRUVJRUdFbldoUkJDQ0NHRUVFS0lBQ1BKdWhCQ0NDR0VFRUlJRVdBa1dSZENDQ0dFRUVJSUlRS01sT3NXUWdnaGRLSUFVMk9IOFYxVkhuWE5ObjkzcDUza2tCaENUVllPMVJUNXV5cytrUmJXMytONVVXTUZEYzRtUC9WR0NDR0VPRDFKMW9VUVF2UXFyNTkzWit2anJMcGkvbmZ2dXo3dmd3S2NIemVNYXdkT1pXQklMQjhWN2VMZjJldDgzby9UTVNnSy96TnNIa1BEK3JPdStIdGV6OWxFamFQUjM5M3lTcHcxZ29xbU9weXF5K3YzR0JVRGY1bXd5T1BZSC9hK3c1N0tQSzI3NTFNSlFaRmNsRENhRlVlLzZ0TGZSNHNRazVWZnBGM0NlL25ieUswdjFhR0hRZ2dodWt1U2RTR0VFTDFLdURtNDlYR295ZXFYUGx3MzZIeXVHM2grNi9PNWllUDU5TmdlOGh2Sy9kS2ZqdndvK2R6V2tlYlpDV09ZRXBQT0gvZXQ1RUJOb1o5N2RucHBZZjE1ZVBSVkhLNDl4cE1IUDhEbWRIajFQclBCMk82WVMxVzE3cDdQUkppRHVTWmxLbk9UeG1GU2pJU2FyTjI2SVhUZHdQT1pGamVjQytLR3M3bmtBRy9rYnFMTVhxdERqNFVRUW5TVkpPdENDQ0c2N2NMNGtZenJOMGlUV045WEgyVjk4VDVOWXZuYlIwWGZzaUJwSW1HbUlNQTlxbnZ6a0puODc5NzMvTnF2RmlraE1SNDNFd0JxSEkzazFKZjRxVWZlR2ROdklBK092SUpnbzRWSjBVUDQzekhYOHZpKy8zbzFJOENrZEpTc2QzMGsydGZNQmhNSlFaRVlVRGphVU5aNmZHQklMQXNHVEVCQkFXQkIwa1J5NjB2NTR2ajNYc2RPQyt2UFpVa1RBZmRza0NteGFTelAyNnBwLzRVUVFuU2ZKT3RDQ0NHNmJWaDRJck1TUm1rU3E4blYzR3VTOVZwSEk4dHl0M0I3MnNXdHh5WkVwVElxTXBsOTFRVis3Sms3K2Z1ZllmTTlScHFkcW91bkRuN1U0U2oxbzJPdTFiMVBwZllhbnN2ODVJem5qWXBNSnRob2FYMmVIcDdJLzQzN01ZL3VmWmRpVy9WcDM5dlJ5SHAzcG8xclJVRWgzQnhNcERtWUNITUlrZVlRWXF4aFJGdkNpTFdHRTJNTkp6NG9rbWhMR0Fwd29LYVEzKzVaM3ZyK3ZkWDV2SlgzSlFzSFhkQjY3UGEwaThsdktQZXFCb0haWU9LdVlYTXhLRXJyc1Rkek4zUGNWcVhwOXltRUVLTDdKRmtYUWdnaGRQRDU4ZTlZa0RTQjVKQ1kxbU9MQmsvbndWTVNMbis0SS8xU2hvWWxlQno3VDk1V3N1cU9kM2orMkg0RGRlOVRZV09GVitlOWxmY2xnTWVzZ01UZ0tQNXYzQTM4WWU4Szh1ckxPbnNyWmtQN1M1NG1WM01YZTlvOVZvT1poMGRmU2FncGlGQ1RsUkNqbFJDVHBYVlUzQnREd3VJeEtnYVBHd3p2SFAyYWtSSEpqSXR5ejI0eEtVYnVIMzRaOSt4YVNrT3ovYlR4YmgweWk0RWhzYTNQRDlZVThsSGh0MTM4em9RUVF1aEprblVoaEJCOW1vTENvdFRwdXNTdWJLcjNTTmFIUnd6Z2p2UkxxZFc0TXZ3Yk9adThPdS95NUhPWUdUL1M0OWplNm54VzVtL1h0RDk2ZWl2dlN4d3VKNHNHbi93MzYyY0o0Zkd4MS9QbzkrOTJldFBCcExUZnJkYnU5RTJ5Ym5jNWlEQ0hrSExLejBKWFdRMW1Cb2JFZWl4VlVGSDUyNkdQZUhyaVl2cFpRZ0YzOGIxZnBGM0NYdzkrMkdtc0MrS0dNU2R4bkVmL25zMzhCSldldTRaZkNDRjZJMG5XaFJCQ2FPWkhtNS9zMHZrcnB5L1JxU2ZlTXlnS1Z5YWY2N1AyTHVrL1Z2T1kzaVRyNDZNR2M5UGdDejJPbGRwcitPdUJEM3Bja3ZaZS9qWWNybVp1SGpLcjlWaVlLWWhIeDE3TDQzdmY2N0JJbnFXRGtYVzd5N3ZpZEZySXFqM3VWYkplNDJpa3hGWk5xYjJHTW5zdHBmWWFTbXpWRk51cU81eUJVT05vNEovWlgvRHJFWmUzSHBzV041emRsYm1zTGQ3Yjd2eEJvYkg4TW4ydXg3RlhqMnlncUxHeUc5K1ZFRUlJUFVteUxvUVFRdlJ5R2VHSlBERGloeDdyazIxT0IzL2N0NUlxUjhOcDM5dlZHekMrc3Jwd0owYkZ5RTJwTTFxUGhSZ3RQRExtYXY2MGJ4VjdxankzWkR0MWw0QVdaNW9xcnFYZFZibUVtNE9vZGRpb2NUUlMwOXhJcmFNQnE5SE1yVU11YWozdkg0Yy9aVnQ1VnBkaWYxMTJtQy9MRG5GKzdEQUFkbFljWVc5MWZvZm5qb2hJeG5qS0xJTnQ1Vmw4ZW14UE43NGpJWVFRZXBOa1hRZ2hoT2pGMHNMNjg4am9xd2s1cFRDYmlzcmZEbjdZNC9mVlhsbXduU0NqbVdzSFRtMDlwcUI0SktNdElzMGhIcytkcW9zR1o1UHVmV3l4cWVRQW0wb090RHMrTURTMmc3Tzc3cVdzdFNRRTlXUEYwYS9ZZnBway81Tmp1OWxUbGN0dFEyY3pLRFNPNXc5L3FrbjdRZ2dodENmSnVoQkNDTjJjV3RUTHBicjhXbjI3TTA3VjFhM1I0OFRnS0k1cE9IWFlwQmhwVnAyYXhRTjNVYkpIeGx4TlNKdjk1cGZtYkdSSFJiYW1iZm5MOHJ5dEJCc3QvR0RBSkJxY1RmeS9mZjlsZndjVjl5UGFqS3pYYTF3M3dGZk9qeDNHZ0pDb0RsL2JWbjZZUWFHeERQTGlCc0RCbWtLT05WWXk5NVMxNjIyOWMvVHJidmRUQ0NIRTJaTmtYUWdoaEc1V1hIQlA2K05QaiszaHhhelB6L2llTUZNUVB4MDZXNVAyK3dmMTQ5NWhDenA4YldYQjltNk5MSWVZclB3a2RTWVg5eC9Ebi9ldjZ2S1U1Yzc4ZnZSVkZOdXFXWnF6a1RvTkVzbjA4RVIrUC9xcTFyM2VXNndxMk1IN0JkK2NkZnhBOHVxUjlUaFZGNXRMRDNLa3JyakRjOXFPckZkN3NUZDdJTG93ZmdUbnhxVDVwQzFKMW9VUXdyOGtXUmM5MXVyVnE5bS9mejlYWFhVVjZlbnBtc1hkdm4wN0JRVUZqQmt6UnRPNFhkSFEwRUJRVUJBR1EvdXBuQUJPcDVQcTZtcWlvNk45M0RNaDlHYzFtcGtSUDBLVFdCSG00RTVqYlNqWjMrVmtmWFJrQ3ZjTW0wK01OUnlBdXpQbXNXVDNtMmM5d241K2JBWmorZzFrRERBNVppaXZIRm5mNFpScGIwMkxHODdkR1hQYmJWZjJRZUZPbHVaczlEaG1OWml4R2szVTlORGtGVUNGZHQ5WFcyMlQ5WXFtT2gxN0pJVFEydTdkdTdIWmJKeDMzbmwrYVYrdXpZUS9kUHpUSmtTQWM3bGNyRml4Z3JWcjE2SW8zdTlUNjQyUFB2cUlGMTU0Z1dQSGpta2ExMXVmZlBJSk45eHdBMDgvL1hTbjU3ejk5dHZjZE5OTmZQcXByRFVVd3BmcW1tMGUwNmxEVEZaK1BlSnlyQVp6dDJOYURDWitNbVJtNi9OSWN3ajNERnRBUm5oaXQrSmRPM0FxOXcyL3JGMmkvbkhSdDd4eVpIMjc4NjlNT1pmbno3bVZPWW5qdXJUdmQwOGp5Ym9RUGR1VFR6N0p3dzgvN0plMjVkcE0rSXVNcklzZWFldldyUlFYRnpOeDRrVFMwclNkRHBpWm1ZbkJZR0RpeEltZG5uUEpKWmQwK2xwc2JDekxseS8zT0thcUt2djM3NmUydHJiMVQzVjFOU1VsSlJRWEYxTmNYTXlzV2JPNDdiYmJHRHQyTEdhem1UVnIxaEFiRzh1Tk45N1lybjl2dlBFR0ZvdUZjZU02WDJzb2hOQmVibjBwLzhwZXl4M3BjMXFQRFFxTjVlZnBsL0Qwb1RYZGlubGx5cm5FV1NNOGpuMVErQTJadFYyL1lYamIwSXRZa05UK3MrdlRZM3Y0Vi9iYWRzZmpyQkZja1R3Wmk4SEV6OU11NGVMK1kzajYwTWNVTkpSM3VXMDl6RSthb05tU2lMWm14WTlpVnZ3b1RXTnVMOC9tVC90WGFocnpUTFNzMXYvZ3lDdDhOc1ZlQ0MxdDM3NmRGMTk4MGF0em4zbm1HY0xDd3VUYVRQUUlrcXlMSG1uRmloVUFYSGZkZFpyRXUrV1dXOGpQOTl6bTVrYy8rbEhyNDVTVUZGNTU1UldQMTQxR0kwbEpTUjdIMnNab29TZ0tqei8rT0dWbFpSN0hRME5EaVk2T0ppa3BpZkJ3OTdUYXBLUWsvdmpIUDNMUFBmZnd4aHR2TUdUSUVDNjQ0QUlBS2lvcWVPU1JSMmh1YnViQkJ4K2tmLy8rM2Z1R2hRaGc1ZmJhYmlVZ00rSkh0RnVmbmxsN2pGL3ZYcVpWMXdENC9QajNqSThhM0xwTkZzRE0rSkhzcnN4bFk4bitMc1dLczBid296Wjd2R2ZWSGVkMUwvWk43MGgrQjBuMnUvbGZzeXgzUzRmbi8yVEloUjc3anc4SWpxYlJoeFhTZTV2VEZRaGNPWDJKVnpGK00vS0tEbzgzTk51NTRhdG51OVV2SVhxaXpnWkcyaDVQU0VqZzFsdHY3ZlFhckMyejJUMFRTcTdOUkU4Z3lib0lXTXVXTGVQRER6OXNkMXhWVmNyTDNSZWtmL25MWDdvVnUrM0lkNHVVbEpSMnh6cjc4SStOalcyWHdKOXV4UDFYdi9vVlRxZVR5TWhJSG52c01ZNGRPOGFxVmFzNlBEY3RMWTM3N3J1UExWdTJNSERnd05iamRYVjFEQm8waU5telp6Tmp4b3dPM3l2NkZvZlRSV09UazhZbUp3MG52alk2bkRUWVc3NDIwK2h3SCsvRk01d3hLQXJYRHp6ZlorMzk0L0JuWklRbkVYdGk3VHJBN1drWGM3Q21rR0pidGRkeGZwRitxVWV5M09oczRxOEhQdXgyMWZ6UGozL0hEd1pNWWtCd05FN1Z4VCt6UHVmejQ5OTNlTzdFcUZTUEd3NEEvOG5iUXJtOXRsdHRDMmgyYVZ2TnY5ZFNWZEI0Q1p2b2ZTNjk5RktQNTVzMmJjSm1zN1U3SGhFUndheFpzNWcxYXhiVjFkVmNmZlhWREJ3NGtKZGZmdG5qdkp0dXVvbGp4NDVoc1p6Y3hsS3V6VVNnazJSZEJLeTZ1cnAyZHp2Yk90UHJYZFdTZk52dGRxeFc5MVpIYlJOd1ZWVzdGWHZDaEFtdGowMm1qbi8xN3IvL2Zpb3JQUXRWUGZMSUkrM09LeWtwNGNzdnYyelhiK0YvcWdwTkhnbDBzMWVKZEVQYmhOdkw5elk3dmY5NXZPSTJIYjl4UDVzVlA1ckU0STYzczlKRGZiT2Q1ekkvNFE5anJtazlGbXkwY1Avd3kzaHd6M0t2a3UyTEVrWXpJV3F3eDdIbk1qL2h1SzJxMi8xeXFTb3JqbjdGTDlJdTVZa0RxL20yTXFmRDg2d0dNN2VuWGV4eDdFaGRNV3VLdnUxMjIzcXdPUjJVYTdDMjNHb3d0YXVLcjBYY01KUFZvMTVCSUc1TkdJaUtIeG1CWWc1Q01RZTd2MXFDVzUvVGVpekU4NXgyNTRhZ1dJSk9udS94TlJqRmJBVkZTalAxWkE4ODhJREg4ejE3OW1DejJkb2RQMVZkbmZ2M09pZ29xTjFyTnBzTmk4WGlVZXRJcnMxRW9KTmtYUVNzMjIrL25kdHZ2OTNqMk9IRGg3bmpqanRJU2tyaTFWZGY3YlFpWjNkVlZGUnc3NzMzTW1uU0pPNisrKzRPejZtdGRZODZoWVdGYWRvMlFGRlJrZVkzSUlRN2diWTVQSlBkRHBOaGo2UzV1WU1FMmJ2M3VycDVRMGQwajlsZzRycEJVMzNlN3A2cVBENDl0b2M1Si9hcHJtKzJzNmJvVzY4U3RuNldVRzRlTXRQajJPckNuWHhabG5uVy9kcFNlcERjdWxLT05uVCtXWExENEduRUIwVzJQbmVwS3Y4NC9GbkEvZXl1Szk3THV1SzlaeDNuaXVUSkxFNjlzUFY1WlZNOXQyM3pibjNyNmR3N2JJSEhiZ09ubXdiL2o4TWRGNTM2U2VwTVFrelcxdWNmRjMxTFRuMUp1L01jdlduVVhuV2hOaldnTmpYbzJvdzdlVCtaeUhzazlwYmdOamNBMnQ0VUNJRXozU3d3QjRIQnFPdjNJTHFtSlZudnFDSzd6V1pySFlqcENyazJFLzRreWJyb1VaWXRjNjg5dmVhYWE5b2w2dlBuejhmaGNQRDU1MmZleDdrelVWRlJORGMzczM3OWVuN3hpMSswcm1zNlZXbXBlNnVubUppWWJyZHpKdDUrRDRzV0xhSzR1T005aFFPZFMxVTdTSkJQSFVGdTdpQkJicE5JZCtHOW92ZTZJdm1jZGdYYWZPWDEzRTJjRzVOR1huMHB6eDMrMU9zcDVMZW5YZXd4MG51d3Bvalh6N0QxbUxkY3FucmFSSDEwWkFxWERaamtjV3hWd1hheVQ5bWYvTkV4MTJyU2wrN1lYSHFBTHpxWnV0OWRJeUtTUFo1M3AzaGZSMHh0RXJYVEpkUWRMVWRJQ0lyMFNOVEJmUk5vVzNtV0p2M3I2MVNIRGRWaEE3by9XK1ZNRktPNXpVMkFVMGIzTGUxSC9UdWRPZERCdVlybHhQa0dVNTljTm5EWFhYZHg4T0RCZHNmYnpuZzg5WnJweUpFakFDUW1ldTZtb2FvcU5wdU4yTmpZYnZlbkwxeWJpY0FqeWJyb01YSnpjL255eXkrSmpvNXV0MTVKSzRxaU1HUEdETjU5OTEyKyt1cXJEdGNlN2RpeEE0QkJnd1oxS1haSDY5bFBQVFo3dGo0Vmo3dWkyYWxxTmozN1RPKzFOOHQwVVhIMllpeGhYSms4cGZWNVE3TzlYZkxUSFpmMEgrUDF1V3VMdjZmRVZzM0VObFBhT3hNZkZNbDVNZWtleDNaWDVuSlJRdGNyazVmYWE5bGRtZXYxK1NFbUszY1BtK2RSdnVCSVhUSC95ZHZxY2Q3WWZnUHhsNnk2NDVySEhCN2hXUXhVczJSZDhVeldUemV5M3BGSjBVTTA2WWZ3SDlYcEFLY0QxVmFqWHlNR1l5ZExBa0pPdVFuUXdjMkNUbThZZERDN3dHUU51QnNDVTZaTThWZ2IzdG1hOVZQdDNyMGJnSXlNREkvak5wc05WVlhiVFkvdkNkZG1vbStUWkYzMEdNdVdMVU5WVmE2ODhrcVA0aUJhbXpadEd1KysreTVyMTY1dGw2emI3WGJXckhGdnp6UjkrdlIyNzdWYXJWUldWbkw0OEdIUzA5MFg0NnFxb2loS2EvRTZoOFBCOGVQdWk5RlRDOXJwT1ZMdkxmTXQ3L3E3QzBKMHlVMnBGeEprUERrRDVwMzhyejJtTzNmWHFWdXorY0wxZzdwWEhHOW54WkV1SmV1L1RKL2pNUXZCN25Md3Q0TWY5ZXExMWdOQ292bUhLVHdBQUNBQVNVUkJWSWt3QjNzY082eFJzbTV1TThPcnExUFZKMGFsZG5qY3FCaElDKy9Qb1pxaWJ2ZE45Q0l1SjZxOUh0VmVyMnN6U3JzWkFpSHRid0tZVHRRQ01CaFJUbnpGWUVCUmpDZU9hN2M4Y2RHaVJSN1B6N1JtM1c2M3MzUG5UaFJGYWJmOWJuMjkrKzh1T05qenM2QW5YSnVKdmsyU2RkRWo1T1Rrc0hIalJpSWpJN244OHN0MWJXdmt5Skg4NEFjL2FOMlNvNFhMNWVLWlo1N2gyTEZqWkdSa01IejQ4SGJ2SFRWcUZMdDI3ZUtPTys3QVpES2hxaXFUSjAvbXNjY2VheTAwc21uVEpoNTc3REdnZmZHUmRldlc2ZlJkQ2VGL0t0cXVoNTRRbGVxeFhyallWczJIaGJzMFNkWjdvL2xKRTVnYTZ6bmE5T3FSRFJRMlZ2aXBSNzR4c3MwVWVCV1ZyRnB0UnUvYmpxeDNKVmszRzB5TTZXQUd3NERnYUs0ZWZ4NERRMks1ZDlkU2lob3JPM2kzRU5wVEhZMm9qa2FnWi83TWZmREJCMVJYVnpOKy9QaDJhOVpibGpDR2hvWjZISmRyTXhIb0pGa1hQY0xTcFV0UlZaVnJycm1td3dxZldsSVVwY1BpY3UrODh3NmZmZllaSnBPSisrKy8zNk9hYUlzbFM1Ync4c3N2azUyZFRWTlRFNHFpTUc3Y09JOXp2dm5tbTliSGUvYnNvYm01bVVtVEpyVU5KVVNQMS9ZM1JNdmlaVUZHTTc5STk1eSt1RFJuWTVlbklmY1ZveUtUdVdYSXJIYkhQejIycDhQenU3UFBmVnNqSWdid3gzRUxOWS9iVlZOalBaY2NaTmNXYTdhWHZObmdlUm5sNk1MUDM2VG9WSTl0KzFyY21IcHlSdGZkR2ZONGNNOXl6VzkwQ1JIb1B2dnNzMDYzNSsxbzZ2cnk1Y3Q1NjYyM0FMajIybXVwcnE0bUlpSUNSVkZ3dVZ5c1hyMGFnT1RrNUhidkJiazJFNEZMa25YUkkyemQ2bDVQK2NFSEgvRHBweDFYMUcxdWJnYmdsbHR1NlRUTzFLbFQrZWxQZjlyNi9LMjMzdkxZaC9OMCs2VFBuRG1UWmN1VzhlQ0REekprU01mckRPUGk0dmpOYjM3VGFReVh5OFcyYmR0YW56LzAwRU5ZTEJiKytjOS9ubFhSRTYwMHYzbzE5bVlYTm9menhCOFh0cVpUSGp1YzdWL3Y2SEdURitlMGVXeDN5RHIyM3NiUVp0dWtaZzJuV2k4YVBOMWpPdmUzbGJsOHBVRWw5Yzc4Zk1lL3NMdWFkWXZmWFE0ditwUVFGTW12Umx5T3NROXVZeFZtQ21Kc1A4LzZJdHZLRDdjN2IzTDBVT3FhYlJ5b0tleFNmS3V4VGJMZWhaK1JXZkVkMXlnb2FDZ25PY1E5OVhaWVJCSlhKRTltWmNIMkx2V3JOMUpwZndOUTlGNUpTVWxlNzdOZVgxL1BiMy83VzZxcnE1azZkU3FUSjAvbXpqdnY1TWlSSTRTRmhkSFUxRVJEUXdPS29uUjRuUmZvMTJhaWI1TmtYZlFvM2xUWHpNL1A3L1MxdGdWSElpSWlTRWxKNGRpeFl6UTNOM3VzVTJvYkx5RWhnWC8vKzkvRXg4ZDNzZGNuN2RxMWk0cUtDb0tEZzJsc2JPVE9PKy9rcjMvOUswODg4UVIvL3ZPZlc4ODczVTBEUFJrTkNpRVdJeUVXLzJ4RjQxSlZtcHBkWjA3d203cHdFNkM1NDVzT25UMFcybW1mckd2ejl6c2hLcFg1U1NmWEl6cGNUdjZWL1lVbXNUdFQ3V2pBNW5UbzJvWWV3czNCUERUcXluWnJ0dnVLS1RIcDdXNVN0SzIwUGk5cEFyY051UWlIMnN5ZjlxOWlUMldlMS9GUDNXTWRvTW5MWkQzY0hOeGFYSzV0RXZwdS9qWnVIRHlkR0dzNEFBc0hYY0RYNVprY2EreTRvdm5LNlV1ODdtOVAxcWNUZGNXQVlyS2ltQ3hndEtDWTNIOHdXVkNNSjc4cVp1dkoxNDBXT1BHZWsrK3plcnl2dzhjbWE1czJyQ2RmTjFyYzFlL1BVSWl1K09HTTA3N3VqZEdqUnpONjlHaVBZNTJ0V1M4c0xPU1h2L3dsaVltSkxGbmkvbjFJVDA4bkp5ZUg2dXBxRkVVaEtTbUptMjY2aVJFalJ0QldvRitiaWI1TmtuWFJJM2l6WFVaM3RtNmJQMzgrOCtmUDU4WWJiNlNrcElSWFhubUY1dVpteXN2TFNVaElBRHcvbk9QajQ3MytzRTVJU09ETk45LzBPUGJaWjUrUmxwYUczVzRuUHorZnVYUG5zbVBIRGpadDJzUkhIMzNVZWw3TFRZT0NnZ0lVUldIQWdBR0ErOGFCMFdna0tjbGQyYmlvcUFpbnMvY2ttQVpGSWNoc0pNaHNCTnB2bTZjM1ZZVW1wL2MzQkR4bUdYUmpOa0ZIandOc20rdXpZbTB6eGJmSmVmWWoweEhtRU83T21OY211Zm02MDBTbUx3c3ltbmw0MUpXdG83UjkwUVZ4bmtuRHNjWks4aHZLVzUvL2NNQTVyZnZkV3hVenZ4dDVKVThlL0lEdFhtNmQxbllhdTdkcjFxZkhEVys5aVpCVmU0ejA4SlBiVE5tY1RieHlaRDBQalBnaEFHYURrZHVIWHNJZjlyN2pWV3loRWFQSm5kd2EyeWEwMWxPU1ljdHBrK2pPazJUcmlmZTJlYjJ6SkZuMmNqK3Q4dkp5cGs2ZHl2ejU4NG1JY00rNHV1ZWVlN2pubm51OGVyOWNtNGxBSnNtNkVFQlRVeE1ta3dtSHc4R2lSWXVJaTR2anVlZWU2L1Q4VXorVU85TFI2SDVaV1JtYk5tMWk4ZUxGSGpjVTdyNzdidExTMHBnK2ZUcWhvYUhZYkRibXpadUgwK2xrN3R5NUpDWW10aFk3dWVTU1M0aUtpbXA5dm1IREJob2JHN3Y3YllzMkZBV3NKZ05XazRISVlQL2NMSEE0WFowdk5UakxHd0xnL1lpaEZ0b202M2JYMlkxTUs4RGRHWFBwWndscFBaWlRYOEo3K2RzNmYxTWZGV1EwODd0UlYzb2tnWDFOUWxBazQvb045amoyZFpzcDhGdkxEakUvYVFJSlFaR0FPekgrMVlnZjh2U2hOV3d1YmIrL2MxdnRia2g1T2JJKzY1UnQrcjRxTzl6dTMrbkxza3gyVitZeS9zUjJnT09pQmpFamZnU2JTZzU0RmI5SFVoVFBCTGoxc2VYMGlXenJjYXZuU0hPN0JMak5pSEdIeVhWTERMTzdzcmtJS0MrKytHSzdKTGkrdnA2SEgzNllob1lHZnZ6akgzYzVwbHliaVVBbnlib1F1Sk4xcTlXSzJXeG0xS2hSYk42OG1jek16SGJUNWx2RXhzYTJxeFo2cW81RzMxZXRXb1hUNldUR2pCa2UveUZFUmtheWNLRzdDTk9zV1NjTFFGVlV1Q3MwdDl3bDdzak1tVE5QKzMySm5rVlJ3R0l5WURFWkNBL1MvdVA1UjV1LzFqem02YlRkNzd5aDJYNVc4YTRmZElISHZ0Uk8xY1V6aHo3V2ZOdXhqdFoyYTFrY1QyL0JSZ3NQajc2S0VSRURQSTRmckNscXQ5OTRiL2FEQVpNd3RKbXV1NkY0djhmemNuc3R2LzkrQmY5djdQWEVucGgyYmxRTTNEdDhBVmFqbVMrT2YzL2FOcXpHdHRQZ3ozeERhbmpFQU5MQytnUFE0R3hpVDFYSE45RmV5OW5BVTFHTFVVN01JN2s1ZFJiYnl0cVArUDhuYjB2cjQvTmlNaGdTZG5LcDFvcWpYM2tzUDVrUk44Smpwc1dwNyszb2RiM0UzcmUyellpMTFUMTZIR0Q3ZkF2LytkdmYvc2Jldlh2UGVKN05abXRkai83NzMvL2U2L2d0MTNCeWJTWUNuU1Ryb3M5ek9wM1UxOWUzVG51Zk8zY3VtemR2NW9NUFB1RCsrKy9YcEkzS3lrcFdyVnJGOE9IRFc2ZE5uVWxXbHZ1aWJPREE5bHY3Q05FVGhKazhkMjZvZDNZL1daOGNQWlJyQms3MU9QWlczbFp5NjB1N0hiTXpiYmZqZ3A2VHJFZGJ3bmhvOUpXa2huclcxdGhUbWNmTFI5Ynh6S1NiL2RRejN3b3pCVEU3WVl6SHNlK3Jqbkswb2F6ZHVTVzI2dGFFUGNyaTN0WkpRZUdPOURrNFhTN1dsK3pyc0EyRG9yU2JCbS8zWXFuSEZjbVRXeDkvVTU3ZGFTMkh2UG95MWg3Znk4WDl4MURlVk1jTGh6LzcvK3pkZDV4Y1ZkbkE4ZCtVblcyenZmZVNUYkxwSklHUTNrTVNwQmNCVVlPQXZrZ1RGUkVRUlFRTklvb3ZnYWlBdkNoTklVb1JnU1NrOTA3S0p0bk45dDdMYkozWm1ibnZINU1zbWUxbDdteDd2bno0SkhQbjNuUE9KcHZaKzl4enp2TjB1anJsL2Z5dkhzSWwrMGEwQmVzS0N2L0kyK09VUno3RkdPa1VqRjk4YldmdnEwVVgxREUvakJBWHE2aW82RFlIVVh1S292VHBmSkI3TXpFOFNMQXVocVI5Ky9ieDRvc3Y5dW1hMWxiSFRjeUZKNkU5K2VNZi8waEVSQVNWbFpVb2l0SldrL1BTU3k4bEtDaUk3ZHUzYysrOTkvWnQ0RjNZdm4wN1pyT1pXMjY1cGRmWDdON3RtUEdZTktuempNRVh0KzNsNWNYbGwxL2VhVGs1SVFaTHdFWEwxUUZNcmYxYkZoanZHOHBENDY5MDJxZCtzamFmZnhXb2t5RmJwM1dlV1Zkd1hYSThOZWswV3RaT3U0M3c4MHU2THpoWFg4S3paejVzQzBSSGcxVlIwL0JxTit2OTMrS2pYWjVmMGx4elBtQy9CWDhQeC9ldEJyaC8zQ29zaXBVOUZla2RydkhXR1RvYzYybXJSNVIzSUxOQ3hyUzkzbDUrdXB1ekhUUGZyWXFOdDNKM3RhMU0rYkR3VUpkTDlIMHZXczNTWkxYMHVlQmJkMjBMNFU1cjE2N3Q4WndQUHZpQTlldlg0K1hsUldSa0pJV0ZoVHo3N0xNZFN1WjJSZTdOeEhBZ3dib1lrbHBhV3FpczdEZ0QwaHU5dmU3Q3ZxZnk4bkxBVVhZTlFLdlY4ck9mL1l5UWtCQzh2VjJUUWZteXl5NGpMaTZPZWZQbTllcjhpb29LZHV6WWdVNm42L0dha3lkUDh2SEhIL1BrazA4eWYvNThWd3hYQ0pjSU1mZzV2YTYyTlBTNWpXQ0RrWjlQdXRGcFNiMnB0WmsvcG4rcVd1MXByM1ladnExRHNHUmJaMnlLbmV5R2NxZGdQYitwa3FmVC9qMHNNOW4zbDFIdnhkVXhsem9kcXpDYk9GU2QxZTExaFUxVi9QTGtCbjQ5N2RhMlFGeXIwZkREOFYvRGFyZDF5Q0x2by9QczBFWlBmODVYeDF6YXRxeTkwbHpQbHpXNXhQbDJQWk5kWTJua2xVem5TZ2ZkbFpmenV5anJmNk8xcGR1eGRLYXZwZXVFR0N5blRwM2l0ZGRlQXh5VE5IUG56dVgrKysvbkY3LzRCYi82MWE5NkZiREx2WmtZRGlSWUYwUFNraVZMblBZSTlVWi9zc0VEcEtjN1prd3VMdHZXMjZleXZSVWJHOHRqanozV3E2ZXJpcUt3YnQwNnpHWXpLMWV1SkNBZ29OdnpHeHNiQVFnS0NuTEpXSVZ3bFNqdlFLZlhWZWI2UGwzdmMzN3Y5WVc5eE9CWWp2NzdzLy9wVitEZlcwWVA1K1g3VFRhTGFuMjUya2RGaDVnZE9oYUE3SVp5bmpyMVB2WDlYTkV3WE4yZU9MOURxYnBQaW83MmFpdERUbU01ejU3K2tKOVB2ckZ0TzRST28rWGhDVmZ6ektsL08rMHY3K3ZNZW9pbkg4c2p2aXBGdGEwc3phVVBuSFFhTFRIZXdXMnZLL3Y0NzAySTRXTExsaTI4OE1JTFdDd1daczJheFcyMzNZWkdvK0h4eHgvbnFhZWU0dEZISCtYT08rL2twcHR1NnZhK1MrN054SEFnd2JvWTlTNGtNRWxKU2VuMU5aV1ZsZHg1NTUxOTZtZnMyTEc5T3UrVlYxNWgzNzU5R0kxRzFxeFowK0Y5dTkwNW1WWnRyYU5rMVlVOTkwSU1GUmNIRHFZKzFpbjMwbm53eE9RYlNmUU5jenIrWnU1T1R0VG11MnlNbmZGcnQ5ZCtvSW54M09tc3FaamN4Z29zZGl1L09yV0J4bUUwZGxkSThnMW5aWlR6dzlZS3M0blBTcjdzZFJzbmF2TlpsL0U1RDQzL1d0dldpN3pHU3ZMYTVVZG92OHdldXA5WnZ5MWhIaDduOTdncktHd3A2ejU1WFYvRitZVGdjVkdKci9iakZXSzRTMHRMNDgwMzMrVElrU01Beko4L244Y2ZmN3d0Mko0N2R5NVBQZlVVenp6ekRLKzg4Z3FiTm0zaVc5LzZGdlBtelVPbjY3ejhuZHliaWFGT2duVXhxalUwTkhENDhHRTBHZzJUSnp0bVBNckx5L0h4OGNISHg2ZHQxdDNMeS9ubTNXYXo5VG1SU1UvcTYrdDU0WVVYMkxWckYxcXRscC84NUNkdFMvTXY4UFgxcGJhMnRpMVRmVTVPRHFkUG44YmIyNXVRa05GYlMxa01uaWFiaFZwTFU2ZnZqVEYrZFpOUzJGU05oMWFQVWU5SmphV3g3ZmpHa3VOdHZ6OXRLZ1FjdGFzZm4zaDloMnptMjh0UDgySGhJVmNPdjFNQkhzNTd1K3VHMmN6MDY5bmJPRmRmTXFxV3ZvTmpqL2wzVTVhMUxUTy80Tzg1TzJudDQxYUduZVZuQ0RMNGNrZlNZbzdWNVBEY21ZODcvSG0yVDZBSVhRZnI4VDZoTEFuL2FvL3JnYXBNeWxycStqU21ub3h2bCtsZmplU0xRcmlUb2loa1oyZHo2TkFodG0vZlRsYVdZeXVMajQ4UGQ5MTFGOWRjYzAySGEyYlBuczM2OWV0NTdybm5TRTlQNSttbm55WW9LSWpaczJjemZmcDBVbEpTaUlxS1FxL3ZYUWdrOTJaaXNFbXdMa2ExQXdjT1lEYWJtVFJwVXR1U3BoZGVlSUhEaHc4N25UZGh3Z1NuMXhFUkViejExbHRkdHR0WjZiYnViTnUyalhYcjFsRmZYNDllcitmaGh4OW03dHk1SGM2Yk9uVXErL2J0NDc3NzduTTZ2bno1Y2tsZ0lnYkZXN203ZUN0M1Y0ZmpzVDRoVHZ0bnF5d05QRDNsNnhnOXZIajgrRDh3dFRvQy9EOW5PbTliOGRKNThPaUU2NWdTNkp4cDkyUnRQaTluYkZUaEsrZ29zbDJDdHRxTEhpNE1CeWRWWG5rd1ZOMFVQN3ZEQTU2TStoTDI5RE5oMmtlRmg2a3lON0N2TXFQVDhvRHR0MHNvUUVzWFd5WnVUMXpnVkVidUF4V1NJODRKZFM0MWVxNit0Tjl0YVFDdFJ1dnlzb2hDOUVaMmRqWi8rdE9meU16TXBLSGhxeTFQZm41K3JGNjltcTkvL2V2ZExrT1BqNDluM2JwMWJObXloWGZlZVllQ2dnSSsrK3d6UHZ2c013QTBHZzAvL09FUFdiMTZkYmZqa0hzek1SUklzQzVHdGZuejV4TVZGZVgwZ1QxbHloU0tpNHRwYlczRjA5T1RTWk1tOFozdnFGdnVhT0xFaVNpS1FseGNISTg4OGdpcHFhbWRudmZRUXc5aE5Cckp5c3FpdGJVVmc4SGdsdkVKMFZlWFhsUVBIV0IrV0dyYmZPZVRrMi9pNXlmLzJXRjV1Vkh2eFJPVGJ1Z3dRNWpmV01sdnozemt0b3pzRWUzMjJwZWJUVzdwVi9UZmxNQjRibzEzVHZpazRGaGxNSkJkNGJ1N0NmUjkyODJzbTIydG5mYWwwMmlaSFBoVlRwUXpwaUl5NmtzR01LcU8vRDI4bVJMdzFRT3VDck9Kbk1ieWZyZm41K0hOSDJhczRiUGlZMnd1UGRIdlNnNUM5RWRTVWhJYWpZYUdoZ1o4Zkh5WU9YTW1DeFlzWU83Y3VYaDZka3pzMkJtTlJzUHk1Y3Radm53NUowK2VaT2ZPblJ3OGVKRGk0bUlTRWhKWXRXcFZqMjNJdlprWUNpUllGeVBHMDA4LzNXSFBVRTg4UFQxNS9QSEhuZmFyZitNYjMrQWIzL2hHbDlmY2NjY2RHSTNHYnR2dDZaenZmZTk3YmNsSHdERlQvNGMvL0lHNHVMaHVsMllGQndmenlDT1BkTnUzRUVQQnhVdCtBYWVGeWNuR2NINDI4WHFlT3JVQnkvbmx5VHFObHFlbjN0SmhqM3B4Y3cxUG5uelByWHV2azl2VktDOXVyblpiMzZMdkFnMisvR2o4VlU0ejF3QWZGeDRtM1ZTc1dyOUd2WFBRMEdUci9IdlVwdGpaVVpiRzZ1anBRTWZhNXE3d3RlZ1pUbC8vZ2NyTWJzN3VtWmZPUUlqQnlEY1RGM0JML0J6ZXlkdmpsaTBvUW9BajBINzQ0WWVwcTZ0anpKZ3hhTnVWMCt5cktWT21NR1hLRk82Nzd6NU1KaE5tczduVEdXKzVOeE5Ea1FUcllzU1lPWE5tdjY3cjZrbHBWMjYvL2ZZQm56Tjc5dXdPeDVLU2t2bzBEaUdHcW1tQkNjVDdocmE5enF3djVWQjFGcmNsZkRYek9URWdsa2NtWE1QYTB4OWlVK3pZRkRzZkZCN2t3WEdyMFdrY04yWmxMWFg4NHVSNzFMWjJ2aWRlRFI1YVBZbEc1d2NHZVkzOUt5TXAxT2VsOCtDeGlkY1JhUEJ4T3A3ZFVOYnA5Z3hYOHRjNzk5bHM3YnBxd0djbFg3STZlam9uYS9NNVZwUGowbkg0ZVhoemRZenp6NzlkRldjRzFLYlBSWm51UGJSNnAzS0FRcmhEZUhnNDRlSGhQWi9ZUi83Ky9sMitKL2RtWWlnYTJLTXFJWVFRNGlJYU5IdzdhYUhUc1MxbHAzZ3ZmeCtiUzUyelg4OE1UdWJCY2F2Ylp0MTNscDg1WHovZFVmUDZaOGZmN1hPNXQ0R2FIQkRiVnJJTEx0UXVMM1ByR0VUdkdMUjZucGgwQStQOG9weU90OWhhK2NQWi82cStiU0xTdTExdWcyNGVLaFUwVlhIV1ZNVGZjM2U2ZkJ5M0o4eDNLaU4zcXE1Z3dNdnNmZHF0R3FnMnExY3FVUWdoUk5ka1psMElJWVRMM0JnM2krU0xzc0RYV3ByWVd1WW9qL2puekUwRUczeVplZEYrOW9YaEV6QzFOdlBYN0syQVk0K3doMWJIa2Vyc1Fka25PeS9NZWFYTkdWTlIyMUo5TVhSNGFIVThPdkU2SmdYRWRYanYxYXd0RkttOGRVR3YwVEd4WGQvbDV1Nnp1Lzl2K21lVXR0UzZkQnlYaDZSMEtGVzN3UVhMN050bnVxK3hTTEF1aEJDRFFXYldoUkJDdU1TMG9BUnVUWEJPOHZWMjNxNjJZTmV1S0R4LzlqOWtOamhucWI0cVpnWTN4VjNlOW5wYldWcS9BL1VMZGF6N3c2ajNZbTY3ak5wN0s5TDczZDVvcDlkMlh0ZDRvSHowbmp3MjhYcW1CeVYyZU8rOS9IMXRENGZVdERKcW10TlNjWEFrUXV5T3F3UDFPSjhRN2gvbm5DVHJXRTB1eDJ2ekJ0eTIvMFdWSEFBcTNiekNSUWdoaElNRTYwSUlJUVpzbkY4VWoweTR0bTIvT1VCYVhTRmIyaTE5YjdHMThzeXBmM2VvTVgxNzRnS1dSMDRaOERqQ1BaMzNJL2FsdnZhVjBkT2RsaFBiRkR0N0tpVlk3NjhJRmZZNVIza0g4ZHkwMnpzTjFEZVdIT2ZkdkQwdTc3TzlTNElTV2ROdXF3ZkEwV3JYN2tYdlRweFBDRTlQdmNWcEJyelJhdWJsak0vNzFJNmhpNGRiWWUzK0hWVklSUVFoaEJnVXNneGVDQ0hFZ0V3SmpPZlJpZGM1elRRMldGdjRZL3AvT3kxbFZkZmF4Ry9TUHVEWlM3N2hGQngvUCtVS1RLMU5IS3pLNnZkWUZvWlBjSHBkYjIzcDFYVWhCaVBYeGw3bWRHeHZaWWFVck9vbkRiQWljcXJUc1JaYjY0RGFuQmFZd01NVHJ1NndSQnRnZjlVNS9wTDVSWi9iL0ZiU1FscHNGcXJOalZSYjZxbTJOTkJzYThWaWE4Vml0MkkrLzdESFQrOUZzakdDUmVFVFdSQ2VpZ2JuVE5JWjlTWGtON2tuRWVHVXdIaCtuSG9WQVI3T0NlNWV5ZnFDcWg2V3E3ZmYwcEhvRzlicC92WkxMbm9Zb2lEQnVoQkNEQllKMW9VUVF2VGJpc2dwZkM5bGVZZWtiTStkK2JqYnBiUDVUWlg4TWYxVEhwMTRYVnZZbzlWbytISHExZnp5NVB1Y01SVTVuZStqTXpBaElKWUdhd3VOVmpQTlZqUE45bGJNdGxic2lrS29weC96d3NaemZld3M1MzU2bWNuOWV5a3JuQjQyS0NqOE0zOXZyNjRkVFZMOVkwanhpOERVMmt4OWF6UDExaGFzZGh1dGRodFd4WVpXb3lIS0s0aHJZaTd0a1BpdHZ3R2ZRYXZuR3duenVTWjJab2NnR1dCdlpmcjV4SVI5cjZpZTZoZk54SURZZm8zckFnVjRNOGYxaWVQYTAybzAzQnczaDFzUzVuVDRjL2hIM2w1Mmx2ZWNBYjdHMHVqMCtyc3B5MWlYOFRrRmpWVW9LQVFhZkxtMjNkOWRTWE1OclhaMWsvVUpJWVRvbkFUclFnZ2grc3hiWitEdU1VdFpHakhaNmJnQ3ZIeHVJeWRyODN0czQyQlZKdS9tN2VZYkNmUGJqbFdZVFozT1ppdkF6eWJkMEVtbzFyMUR2WmlsdnlIdWNtYUZqSEU2dHJVc2phSW1xYS9lWHFpbkgzY2xMKzNYdGFmcUN2cDh6YVNBT080YnU1SW83OEJPMy8rNDZBaHZaRy9yUjVqdWtOdFlNZUJnL2UzY1hmMzYydnBpUmxBU2E1SVhFZThUMnVHOXo0cVA5ZnJCMGxsVGtWT1p0eFJqSlA4NzQ0NXVyM0YxcVRraGhCQzlKOEc2RUVLSVBudDA0blZNRFl4M09xWUFmOG5jekxheXRGNjM4MzcrZmhKOXc1a2JPbzRqMWRuOElmMi9ORm5OSGM1cnRsa29iYTd0TW1qcnpKSHE3QTdKN05yejBYdHljNXh6YmQxYVN5TnZaRy92ZFQralNWNWpSYit1c3lvMi9sdDh0RS9YcEJnamVYcnFMWjArb0ZGUWVEMTdHNThVOWEzTjlnYVNOYjdGMXNwcldWdlpVbmF5NTVNSFlIcFFFaitmZkdPSDR3cndYdjVlL3BuWCt4VWdoNnF6S0d1cDYzVStnUlpiS3g4Vkh1NTErMElJSVZ4TEVzd0pJWVRvczc5a2JuYWFBYmNyQ3VzeVBtTmp5ZkUrdDdVdTR6UCttcjJWWDZkOTBHbWdma0ZCSC9ZRVo5U1g4R0xHWnoyZTEyUTE4MHE3dmM1L3p0eE1ReS8zdW84MnhjMDEyQlI3bjY2eEtqWmV6dGpZNTVVS21RMmxmRlI0cU1OeFUyc1R2MG43Y01DQk9rQkpjOTh5dE5zVU8xa05aYnlkdTV2L09mU0s2b0U2T0dhMjJ5OXhiN0cxOHR5WmovaEgzdDQrclNwb3RkdjQ3ZW1QcU81RktiYjYxbWFlUGYyaDdGY1hRb2hCSkRQclFnZ2grcXk0dVlablQzL0kwMU52d1dLMzh2dXpuM0NrT3J0ZmJiWFlXbnNWZUoyckwyV3NYeFJhaldQSHJnWU5HbzBHTFJyc0tEUmF6ZVExVnJLL01vT2RGV2Q2SFZSdUswOWpyRjhrcTZPbnM2RmdQd2VxTXZ2MWRZd0dOc1ZPY1hNTmNUNGhQWjVYYWE3blpHMCsveWsrMHV2Y0FlMzlQV2NuY1Q0aHpBeE9CdUJvVFE3cjBqK2p0cldwWCsyMWQ2d21oNXQyL3dGUG5RZWVXajJHOC8vck5UcDBXaTE2alJiUVlMWGJhTEMyVUcxcDZKQ2t6UjMrbkxtWlNRR3hoSGo2Y2JRbWgxY3l2K2hRVWFHM2Nockx1ZmZRWDVrYk9vNWtZd1ErZWtQYkhuZ0ZoV2FiaGV5R2N2WlhadEJrczdqeXl4QkNDTkZIRXF3TElZVG9sek9tSWw3SytKenN4dkorQjJOOXNhRmdQeHNLOXF2UzlsK3p0MUhUMnNpR2ZIWGFId3BhN1RhWFpDeC84TWovdGYzZThlRGsvSDhYclZkM1ZVSXlCWVUvcFArWFo2YmV3dWJTazN4V2ZNd2w3VjdNcHRocHNwcHBvdXRWSFdwcWJHMXgyanBTMFVsaXhtYWJoWmZQYmNSYloyQnZaY2FBK3pUYlc5bFduc2EyOHQ1dldSRkNDT0YrRXF3TElZVG90KzNscHdkN0NDNWhVK3k4UDRJRGRZQktjejAvT1BLR1M5dTBLd3BjV0lqZDN5eHZQV2l5bXZueDBiK3IxZnlncTdJMDlHckx4ckdhWFBVSEk0UVFZa2lSUGV0Q0ZiNmVlaHBhM0w5VVVQUlBRNHNWbzVjOHV4TkNERTBqTlZBWFlpVFNHTHhSTEs3WnFqS2FLWlltTkFhZndSNkdHR1FTckF0VmpBbjNKYTFJa3RJTUYybEZKc2FFR3dkN0dFSUlJWVFZNW5UQjhWakx6dzMyTUlZOWEvazVkTUh4UFo4b1JqUUoxb1VxcnAwUncrczdwVGJyY1BINnpoeXVtUjQ5Mk1NUVFnZ2h4RERubWJxYzVpTWJCbnNZdzE3emtRMTRwaTRiN0dHSVFTYkJ1bERGdzZ2SHNlbFVHZHZQOXE4bXIzQ2Y3V2NyMkp4V3hrK3VIRC9ZUXhGQ0NDSEVNT2M3L3k0c21YdXc1QndZN0tFTVc1YWNBMWl5OXVBNy8rN0JIb29ZWkJLc0MxWDRlM3Z3NnAweitlYWZEMGpBUG9SdFAxdkJOLzk4Z0ZmdnZCUS8yYk11aEJCQ2lBSFNlQnJ4dis0WjZqWThMQUY3UDFoeURsQzM0V0g4ci9zMUdrL2Z3UjZPR0dSeWR5NVVzM3hTQkc5ODl6Sys4K29ocnBnY3daMExrNWdVNHkrSnpBWlpRNHVWdENJVHIrL01ZZE9wTXY3MnZWa3NteGcrMk1NU1FnZ2h4QWhoR0RPWGdCdCtpK25majJGSW1ZZjN6SnZRaDQrVmhHbGRVQ3hOV012UDBYeGtBNWJNUFFUYytCeUc1RG1EUFN3eEJHZ1VSWkVrcTBKVnB1WldudjhzZzQrUEZaTlYzaUJaNGdlWjBVdlBtSEFqMTB5UDV1SFY0L0QzOWhqc0lRazN1WDdYODRNOUJDR0U0SU1GRHcvMkVJU2JLT1lHR25mL0ZmUFpMZGlxOHlWTGZCYzBCaDkwd2ZGNHBpN0RkLzVkYUR3bDZlOW9vOUZvTkowZWwyQmRDQ0ZHQnduV2hSQkRnUVRyUWdqaHJLdGdYZmFzQ3lHRUVFSUlJWVFRUTR3RTYwSUlJWVFRUWdnaHhCQWp3Ym9RUWdnaGhCQkNDREhFU0xBdWhCQkNDQ0dFRUVJTU1SS3NDeUdFRUVJSUlZUVFRNHdFNjBJSUlZUVFRZ2doeEJBandib1FRZ2doaEJCQ0NESEVTTEF1aEJCQ0NDR0VFRUlNTVJLc0N5R0VFRUlJSVlRUVE0d0U2MElJSVlRUVFnZ2h4QkFqd2JvUVFnZ2hoQkJDQ0RIRVNMQXVoQkJDQ0NHRUVFSU1NUktzQ3lHRUVFSUlJWVFRUTR3RTYwSUlJWVFRUWdnaHhCQWp3Ym9RUWdnaGhCQkNDREhFU0xBdWhCQ2poSmZPWTdDSElJUVk1ZVJ6U0FnaGVrK0NkU0dFR0NVaXZRSUhld2hDaUZGT1BvZUVFS0wzSkZnWFFvaFJZbFpJeW1BUFFRZ3h5c25ua0JCQzlKNEU2MElJTVVwY0czc1pZWjcrZ3owTUljUW9GZWJwejNXeGx3MzJNSVFRWXRpUVlGMElJVVlKSDUyQis4YXRIT3hoQ0NGR3FmdkhyY0piWnhqc1lRZ2h4TENoVVJSRkdleEJDQ0dFY0ovanRYbThuTEdSQ3JOcHNJY2loQmdGd2p6OXVYL2NLcVlHeGcvMlVJUVFZa2pTYURTYVRvOUxzQzZFRUtOUGs4M0NSNFdIT0ZpVlNXbExMUzIyMXNFZWtoQmlCUEhTZVJEcEZjaXNrQlN1amIwTUg1bFJGMEtJTGttd0xvUVFZbFFvckd2ZzhVLzM4Ti9UT1c3cmM4MmxFL25seXRuNGUvVXhJTEZZSUMwTjdIYlhEU1kwRkJJU1hOZmVNS0lvVUxERFJIMlJSWlgyZzhkNkVUWExxRXJiRGdwWlZZZlpsdjAzaWt4blZPeW5jMEhlOFFwNjdRQUFJQUJKUkVGVTBTeE8vamFUSTVhaTFlamMzcjhRUW94V0Vxd0xJWVFZMFN3Mk8rdjNIT2Y1N1Vkb2JyVzZwYytrWUgvK2VOMGk1aWZGOUsrQnpFeW9xM1BkZ0xSYW1EUUpES04zRnROdVZjalpWRWRMalRyZkErRlRmUWliNHFOSzIxOVJ5S3c2elBaQkN0cERmR0pabFBSdEprY3NRYU9SOUVaQ0NLRTJDZGFGRUVLTVdMdXlpL2pKSjdzNFYxSHJsdjYwR2czM3pKM0M0OHRtNGUyaDcxOGpOVFdRbmUzYWdVVkZRWFMwYTlzY2hxek5kckkvcjZXMXlZVXJGaTRTZmJtUm9CUXZWZHAyZGlGb2Y0TWkwMWszOU9jczFEZWV4VWxybUJpK2lDN3VJNFVRUXJpQUJPdENDQ0ZHbkxMNkpuNysrVjcrZFNMVGJYMm1oZ2Z6NHZXTG1Sa2IzdjlHYkRiSDh2ZFdGK1lLTUJnY3MrcGFtUWtGTU5mWnlObFVpODJpd20yT0J1SVgrT01YNTY0VkRBcVpWWWZPejdTN1AyZ1BOeWF4T0drTnFXSHpKV2dYUWdnVlNMQXVoQkJpeExEYTdieTIveFJydHg2aXdleWU1SGllZWgwL1dEQ2RoeFpPeDFNL3dQMjgrZmxRVWVHYWdWMHdaZ3dFQnJxMnpXR3VxYnlWM0MwbUZMdnJiM1UwV2cySnkvenhDZmR3ZWR0ZGN3VHQyN0xmb05pVTdzWitIU0w5VWxpY3ZJYnhvWE1BQ2RxRkVNSlZKRmdYUWdneEloeklMK1VuLzlsRldtbVYyL3BjbFpySXI2K2NTMktRLzhBYmEyaUFkQmNIV3Y3K01IYXNhOXNjSVV3RkZncDJxbE9tVUdmUWtMZ2lBSy9BZm02RjZEZEgwTDRyOXgzeWEwKzZ1VytJOWgvUDR1UTFqQTJaaFFUdFFnZ3hjQktzQ3lHRUdOWXFHNXY1NWNiOXZIdk1mVE9LeVNFQnJMMXlIc3ZIdWFnK3RLTEFtVFBRM095YTlnQTBHcGc0RWJ6Y3NZZDZlS3BPYjZIa2NJTXFiZXU5dFNTdkRNVERkM0MySCtUWG5tUlg3anRrVmgxMGU5OHgvaE5ZTXVZT3hnVFBSSUoySVlUb1B3bldoUkJDREVzMnU4TGZqNXpobWMwSHFHMDJ1NlZQSDRPZWh4ZlA1SjQ1VXdlKzVQMWlwYVZRVk9TNjlnQWlJeUdtbjlub1I1R3lMeHVwVEhQaFE1S0xlUHJyU0xvaUFKM240T1VMS0szUFpGZnVPNXd1M3dtNDk5WXVMbUF5UzhiY1FWTFFKVWpRTG9RUWZTZkJ1aEJDaUdIblFINHBQL3QwTDhlS3l0M1c1NDFUVTNocTVSeWkvSDFkMjdEWjdFZ3E1OG9mdTVKVXJrK0s5dFpUbTZQT0F4L3ZVRDJKeXdMUTZnYzNXSzFxS21CMzdqODRVYm9adTJKemE5OEpRZE5Za3JTR2hLQnBidTFYQ0NHR093bldoUkJDREJzNTFYVTh0ZWtBLzBsemNXbXpia3lPRE9FM1g1dkh2RVNWU3A5bFpFQjl2V3ZiVEU2R29DRFh0am1DS1hiSTMxNUhRNGs2U1FtTjBRYmlGL2t6RkVxVDE3V1VzemYvUFk0V2ZZclY3cDRWS1JmRUIwNWhVZEszU0E2ZWdjeTBDeUZFenlSWUYwSUlNZVJWTjdYdy9QWWp2SDR3alZhYk9qV3kyNHZ5OStXSjViTzRlZG80ZEZxVkFvdXFLc2pOZFcyYmZuNHdicHhyMnh3RjdLMEtPWnZyYUtteHF0SitZTEluTVhQOFZHbTdQeG90dFJ3bytCY0hDei9FYkcxeWE5OHgvaE5ZbVBSTnhvVmVqZ1R0UWdqUk5RbldoUkJDREZsbXE0MVg5NS9pOXp1T1lHcXh1S1ZQbzZjSER5Mll6ajF6cCtMdG9XSTJiNnZWc2Z6ZDZzTGdVSkxLRFlpMTJVN09wam9zRGVvc0V3K2Q2RTNFZEJkdm94aWdGbXNEaHdvL1puLytCcHBhNjl6YWQ2UmZDZ3NUYnljMWJJSFVhUmRDaUU1SXNDNkVFR0xJVVJUNDhGUVd2OXEwbi94YUZ5OFI3NEpPcStHT3l5Ynh5SktaaFBwNnE5OWhicTVqWnQyVklpSWdOdGExYlk0eUZwT043RTIxMk16cTNBWkZ6dlFsSk5VTjMxOTkxR296YzdUNHYrek5mdzlUUzRWYit3N3pUV0JCNHUxTWpsaUNaaWpzRlJCQ2lDRkNnblVoaEJCRHlyNjhFcDc4ZkI5SEN0MlhQTzdLQ1VrOGVjWGxwSVFHdXFkRGt3bk9uWE50bXg0ZWpxUnlPaGRtcVIrbG1pdXQ1SDVSaDkybXpxMVF6RncvQXBNOFZXbDdvR3gyS3lmTHZtQjM3cnRVTlJXNnRlOWdueGdXSkg2RHFaSEwwV3JjWGFOZUNDR0dIZ25XaFJCQ0RBbkhpeXY0OVJjSDJYS3V3RzE5WGhvWHdTOVh6bVpPUXBUYitzUm1jeXgvYjNWeE1yT2tKQWdPZG0yYm8xaDlrWVg4SFNaVnFwMXBOQkMzMEIrL1dJUHJHM2NSUmJGenBtSVh1M0xmb2JRKzA2MTlCM3BGTWoveE5pNkpXb2xPNitIV3ZvVVFZaWlSWUYwSUljU2dTaSt2NFRkYkR2TEo2UnkzOVRrMUtwVEhsODlpK2RoNDNMNVZWbzNsNzBZampCL3YyallGTlprdEZCOW9VS1Z0alZaRHdsSi9mQ09HZWpDcWtGbDFtSDM1NzVOZGZjU3RQZnQ1aGpJdjRSWm1SSDhORDkzUVhJa2doQkJxa21CZENDSEVvTWl0TWZIYnJZZDUvM2lHUzB1TWR5YzFQSmpIbDEzR2xST1MzQitrQTlUV1FsYVc2OXVkT0JHOGg5NCs2SkdnL0VRVEZTZlZ5WmF1MVd0SVhCNkFkOGp3V1BKZDFwRE4vdndObkNqZGdsMVJKMnQrWjN3TmdjeU4venFYeGw2RFFTZmY1MEtJMFVPQ2RTR0VFRzVWWW1yaytlMUhlT3ZJV2F4Mjk1UmhTdzRKNE5HbGwzSGQ1REhxbFdIcmlSclozd0hDd3lFdXpyVnRDaWZGQnhxb3lXeFJwVzJkUVVQU0ZZRjRCZ3lmWEFNTjVpb09GbjdFNGFLUGFXNTFUd0pJQUc4UFAyYkgzY1RsY2RmanFSOWFXZldGRUVJTkVxd0xJWVJ3aThyR1p2NTMxekgrZWlBTnMxV2QwbGp0eFFmNjhjalNTN2w1MmxqMDJrSE9NcDJWNVpoWmR5VzlIaVpQbHFSeUtsTVVLTmhob3I1SW5mS0JlbTh0U1ZjRVlEQU9yNy9IVnB1WjQ2V2IySisvd2EzSjZEejF2bHdlZHoyejQyN0UyOFBmYmYwS0lZUzdTYkF1aEJCQ1ZhWDFqYnkwK3podkhEcE5jNnQ3bHM3R0JoajV3Y0xwZkhQbUJBeTZJVkFLcXJvYWNsVFlrNStZQ0NFaHJtOVhkR0MzS3VSK1VVZHpsVHJmd3dhampxUXJBdEI3RDRIdjF6NVNGSVZ6VmZ2WmwvOCt1VFhIM2Rhdmg4NkxTMk91Wm5iOGpmaDdocm10WHlHRWNCY0oxb1VRUXFnaXY3YWVGM2NlNCsyalo3SFkzTFBjZld4WUlBOHRtTTZOVThmaU1SU0NkQUNMQlU2ZmRtU0JkeVZmWDBoTmRXMmJvbHRXczUyY2pYVlk2dFZaR2VJVnFDZHhSUUE2d3lCdDFYQ0Jrdm9NOXVWdklLMXNPM2JGUFN0b3RCb2RVeUtYTVMvaEZzSjhFOTNTcHhCQ3VJTUU2MkxRMUpzdHZMVDdPSitkelNXbnVvNG1pL3VTMVlpT2ZBeDZrb0lEV0oyYXlQM3pwK0huT1hSTENvbWhMYk95bGhkMkh1UDk0eG5ZN083NVVUSXRPb3dmTFpyQmxSTVMwUTVLNXJodW5Edm5xS3Z1U2hvTlRKZ2dTZVVHZ2FYQlJzN0dPcXd0Nmp5QThnN1ZrN2dzQUsxK2lIMGY5NUhKWE1IQmdnODVVdlFKTFZaMU11cDNabXpvYk9ZbjNFcDg0R1JnZVA4WmptUm1heE43ODk4anZXSVAxYzNGdE5yVXlRa2hSaWNQblJmQjN0R01ENXZIM1BpdjQ2bjNHZXdoOVpzRTYySlE3TWdxNUtFUGQ3QWtKWTdiWjZhU0doNkVyMkdvbDY4WjJSb3RyWnd0citIdEkyZlpsbG5BSDY5YnhLSXhzWU05TERHTW5DcXQ0b1VkUi9rb0xjdHQyZDNuSlVYenc0WFRXVHdtYm5DeXUvZWtvZ0x5ODEzZmJtUWt4TVM0dmwzUkt5MDFWbkkzMTJGclZlY2IzVGZTZzRRbC9tZ0dLeG1pQzFsc3pYeFovRG43Qy81RlRYT0oyL3FORFpqSXZJUmJHQjg2RjQxbWlLeXlFUUJrVngvbFAyZWVaMHpJWlV5UFhrV1liNkprK1JjdVpiRTFVOUdZeTdIaXo4bXFPc1RWRXg0bU9YakdZQStyWHlSWUYyNjNJNnVRKy82OWpiL2N0SXg1U2RHRFBSelJpVDA1eGZ6UGhpMnN2M0VwQzVNbElCRGRPMUpZemg5MkhPSHpzM2x1NjNQbCtBUWVXamlkV2ZHUmJ1dXp6OHhteC9KM1YyZTg5L0p5ektvUGRzSzhVYTZwb3BXOExTYnNOblZ1bC96akRNUXU4QithRDZINlFWSHNwRmZ1WlcvZSt4VFVuWEpidnlFK3NjeU4venBUbzFhZzE4cUtzY0dXWFgyVUQwLy9saHNtUFU1aTBMVEJIbzRZQlhKcmp2UHZ0Tjl3L2NTZmtqUU1BM1lKMW9WYjFac3RMSHpwZlY2NmNRbnpFaVZRSDhyMjVCUnovNyszc2ZQK20yVkp2T2pBWmxmWW1KN0x5M3VPc3ordjFDMTlHblJhcnArU3duM3pwakVwY2hna1ZVdFBod1lWbHYrT0h3OUdvK3ZiRlgzV1VHd2hmN3RKdFpVa2djbGV4TXcyanJqVjNFV21NK3pMMzhEcDhwMG9pbnZ5V2ZnYWdwZ2Rkd09YeGw2Tmw5N1BMWDBLWjJackUzOCtjRGZYVGZ3cENSS29DemZLclRuT1I2ZC95ejJYdnpic2xzUkxzQzdjYXUyV1ExUTBOUE9IYXhjTzlsQkVML3pvbzUyRUdiMTViTmxsZ3owVU1VUTBXYXk4KzJVNmY5cHpncHpxT3JmMEdlcnJ6WjJ6SnZHZFdSTUpOdzZUSDdKbFpWQ29RaW1yc0RDSWozZDl1NkxmNm5MTkZPNVJyOVo0U0tvM2tUTkhaazF4VTBzRlI0ci95NUdpVDJpMDFMaWxUNFBPbTVreFgyTjIzRTM0ZTBrR2VYZmFsdjBHalpZYXJrcjk0V0FQUll4Q241eDlBVjlERUV1Uzd4anNvZlNKQk92Q3JSYSsvRDR2WEx1SW1iSGhnejBVMFF0SENzdjUwVWM3MkhIZnpZTTlGREhJeXVxYmVQWEFLZDQ0bUVaTnM5a3RmVTZKQ3VXZU9WTzRma29LbnZwaFZIKzZwY1d4L04zVlAwWTlQR0RTSkttcFBnUlZwemRUY3JoUnRmYkRwL29RTm1XWVBLanFCNXZkeXRtSzNSd3ErcGc4TjVWK3U1QkJmbTc4MXdrM0pybWx6OUh1endlK3k5VVRma1NNLzRUQkhvb1loWXBNWi9qUG1SZTQ1L0pYQm5zb2ZkSlZzSzUzOTBERTZKQlRYVWRxZU5CZ0QwUDBVbXA0RURuVkxzNWlMWWFWdE5JcS9yVDNCUDg2Y2M0dDVkYzBHcmh5UWhMM3pKbktuSVNvNGJkZlYxRWM5ZFRWZU42ZGtDQ0IraEFWUE40YnExbWg0bVNUS3UyWG4yaENhOUFRTW41a0p1SFNhZlZNaWxqTXBJakZWRFRtY3Jqd1AzeFpzZ21MVFowL1R3QzdZdU40eVNhT2wyeGliT2hzNWlYY1FrTGdGRWJjbm9NaHBMcTVXRXJyaVVFVDVwdElUWFB4WUEvRFpTUllGNnBvc2xnbDYvc3c0bXZ3b05IU090akRFRzVtVnhTMm5pdmdUM3RQc0QxTGhhWGNuZkR6TlBETm1hbmNQWHN5aVVIK2J1bFRGYVdsMEtSQ2dCRVVCQUVCcm05WHVFejRWQjlzRmp2VjZlcVVvQ285M0lqT1EwdGdzcWNxN1E4VlliNkpyQjcvQU10Uzd1Wms2UllPRlg1RVdVTzJxbjJlcTl6UHVjcjl4UGhQWUY3Q0xhU0d6Wk1NOGlwb3RiVkkxbmN4YUF3NmJ5eTI1c0VlaHN0SXNDNkVFS05NWldNemJ4MDV5OThQbnlhdlJyMDl1QmU3SkNhTU5aZE81SVlwS1JnOWgvbUR2S1ltS0ZHaE5KVmVML3ZVaDRtb21VWnNab1c2WEhXMmloVHZyMGRuME9BWE8vS1RmanIybGwvRnpKaXZVVkNieHFHaWp6bGR2Z09iM2FwYW4wV21NN3gzOHBjRWU4Y3dLKzQ2TG9sYU5leVNVUWtoUmdjSjFvVVFZaFJRRk5pWFY4TC9IVXpqUDZlemFYWERVbmVqcHdkZm56YU9iMTA2Z2FsUm9hcjM1eGFLQXJtNTZpeC9qNDExQk94aTZOTkF6QncvYkJhRmhtS0x5NXRYRkNqWVpTSmhTUUMra2NQODRWYXZhWWdMbkV4YzRHUldqcjJYWThXZmNiam9QOVMxbEtuV1kzVnpFWjludk16V3JOZTVKSG9WczJLdkk4UW5WclgraEJDaXIrU3VRQWdoUnJDNkZqUHZmWG1PL3p1VVJucTVlN0l3ejR3Tlo4MWxFN2wrY2dvK2hoSDJZNmE0R0pwVldGNFhFQUFodzZCTW5XaWowVUxjQWoveXRwcG9xbkQ5TmlMRkR2azdUQ1F1RDhBN1pJVDlPK3FCcnlHUStZbTNNUy9oRnM1VkhlUnc0Y2VjcXpvSXFKTVQyV0pyNW1EQkJ4d3MrSUNVa011NFBPNEd4Z1JmUmhmNW5vUVF3bTFHMTZlL0VFS01FbDhXVmZCL2g5TDQxNGxNbWx2VlcwNTZnWituZ2E5Zk1vNXZYenFCeWNPaE5ucC9ORFE0OXFxN21rN25TQ29uaGgydFhrUDhZbjl5TjlmUlV1djZmMmQycTBMZTFqcVNWZ1RpR1RqNmtnNXFORnJHaGM1bVhPaHNhcHBMT0ZMMEg0NFdmMFp6cTNvSlVUT3JEcEZaZFloZ254aG14Y29TZVNIRTRKSmdYUWdoUm9pcXBoYitmU0tUZDQ2ZDVVUnhwZXI5YVRRd056R2EyNmFQNTdySlkvRDJHTUUvVXV4MngvSjNOY1RITzhxMWlXRkpaOUNRc05TZm5FMTFXQnBzTG0vZlpsSEkzVnBIMGhVQkdJeWpMMkMvSU1nN2l1VXAzMk54OGgyY0x0L0JvY0tQS2F3NzNmbkpDZ05POWw3ZEpFdmtoUkNEYndUZldRa2h4TWhuc2RuWm5KN0h1MSttc3prOUg2dGQvYjNvRXlLQytmcTBjZHc0TllXWUFLUHEvUTBKaFlWZ1ZpR1pXRkFRQkFlN3ZsM2hWbnB2TFFuTEhBRzd0ZG4xL3dhdHpYYnl0cGhJWEJHQWg4L296bDZ1MXhxWUdybUNxWkVyS0d2STRzdVNUWndzL1lKR1MrMVhKN2x3OWJyekV2bFpYQjUzdlN5UkYwSzRqUVRyUWdneHpDZ0tmRmxjenJ2SE12ajNpWFBVTkt1VGtmcGlrWDYrM0R4dExEZFBHOHVra2JyTXZTczFOVkJSNGZwMkpmdjdpR0l3NmtoWTZsZ1NiN080Zm0rMXBjRkczcFk2RWxjRW9QY2EzUUg3QlJIR01hd2MrMzFXcEh5WHpLckRIQy9aU0hybFh0VXl5V2RXSFNTejZpREJQakZjSG5zOTA2Sld5aEo1SVlTcUpGZ1hRb2hob3NUVXlIdkhNL2pIc1F3eUt0UlBGbWYwOU9DYVNXUDQrclN4ekUyTVJxY2RoVE5KRmd2azVhblRka0tDWkg4Zllid0M5Y1F2Q1NCdlN4MTJxK3NEZHJQSjFqYkRyak9Nd24rUFhkQnE5RzE3MjV0YjYwa3IyOGFYSlpzb01wMVJwYi9xcGlJK3kzaUpMVm12YzBuMFNsa2lMNFJRamR3bENDSEVFRmJUYk9hek16bjg2MFFtTzdJTFZha1lkakZQdlk0bEtiSGNQRzBjcThZbjREV1M5NkgzUkZFZ0p3ZHNydCtIVEVnSUJBYTZ2bDB4Nkh4QzljUXQ5Q04vdXdsRmhWMHBMYlZXOHJiV2tiZ3NBSzJIQk96dGVYdjRjV25zTlZ3YWV3MlZqZmtjTDkzTWlaTE5tTXl1WHgxanNUWEpFbmtoaEtwRzhWMllFRUlNVFRYTlpqNDlrOE5IcDdMWWtWV2srajUwWDRNSFY0eVA1NnFKeVN3Zkc0L1JVNUtkQVZCUzRzZ0E3Mm9lSGhBWDUvcDJ4WkJoakRJUU05ZVB3dDMxcXJUZlhHVWxiN3VKaENYK2FQVVNHSFlsMURlZVpXUHVZbW55ZDhpcCtaTGpKUnM1VTdHTFZwdnJ0dzVkV0NJZjVCM0ZKVkdydUNSNkpmNmVZUzd2UndneHVraXdMb1FRUTBCMVV3dWZuc25sbzFOWjdNeFdQMEFQOHZaa1ZXb2lWMDFNWmtsS0xKNzYwWnRsdWxQMTlZNWdYUTJKaVk1eWJXSkVDMGp3eEdaUktEbW93Z01mb0ttOGxZS2RKdUlYK2FQUlNjRGVIWTFHUzNMd0RKS0RaL0ExMnc4NFhiNlQ0eVdieUswNTd2SythcHBMMkpiOWYyelBlWU14d1pjeFBYbzE0MFBub3RQS0xiY1FvdS9razBNSUlRWkpWVlBMK1JuMGJIWm1GMkt6cTd2R1BjTFBoNnNtSkhIVnBHVG1KRVRob1pNa1ZaMnlXdFVyMHhZV0J2Nys2clF0aHB6Z3NWN1l6SGJLanplcDBuNURTU3NGdStxSlcraVBSdjQ1OTRwQjUrT1krWTVhUlcxTEtTZEtOdk5seVNacW1vdGQybytpS0cyejdUNGVBVXlOV3NHTTZOV0UrU2E2dEI4aHhNZ213Ym9RUXJoUmRsVWRtelB5MlppZXgrNmNJdFVEOUxGaGdWd3hMb0dySnlVek16WWNyZXlsN0ZsZW5pT3huS3Q1ZWtLc0pLRWFiY0ltKzJBeksxU2RiVmFsL2ZvaUM0Vjc2NG1kNTRmODgrNmJRSzlJRmlaOWk0VkozNlNnTm8wdlN6ZVJWcllOczlXMUQxZWFXdXZZbjcrQi9ma2JpUEZQWlhyMGFpWkhMSlZNOGtLSUhrbXdMb1FRS2pKYmJlekpMV1p6Umo2YjAvUEpxYTVUdFQ5Zmd3Y0x4OFN3Ykd3OHk4YkdFUi9vcDJwL0kwNUZCZFRXOW54ZVgyazBrSlFFV3BuK0hJMGlaL3BpdHlyVVpMYW8wcjRwejB5eERtSm0rN20weHZqb29TRXVjREp4Z1pOWlBlNCswaXYya1ZhK25YT1ZCN0RhWGZ2Z3JzaDBsaUxUV1RhZVc4L0U4RVZNajE1TlF1QVU1QzlPQ05FWkNkYUZFTUxGQ21ycjJaeVJ6eGNaK2V6TUxxSzVWWjJhdnhkTWpBaG0yZGg0bG8rTFkxWjhGQVpaM3Q0L3pjMVFVS0JPMjlIUjRPdXJUdHRpV0lpZVpVU3hLZFRtdUQ2NUdVQnR0aG10VGtQVUxLTXE3WThXZXEwbmt5SVdNeWxpTVJaYkV4bVYrMGtyMjg2NXFvUFk3SzB1NjZmVlp1WjR5U2FPbDJ3aTJDZUc2VkdydVNUcUNveWVJUzdyUXdneC9FbXdMb1FRQTJTMjJqaVlYOG9YNS9MWm5KRlBlcm02TmREOXZRd3NIaFBMc3JIeExCMGJSN1MvQklFRFpyZERkamFxMU1iejg0UElTTmUzSzRZWERVVFA4Y051QTFPK09nRjc5YmtXdEhvTkVUUGtNOEVWRERvZkprY3NaWExFVXN6V0pqSXE5NUZXdm9OTUZ3ZnUxVTFGYk1sNmphM1pyek0yWkJiVG82OWtYT2psYURWeW15N0VhQ2VmQWtJSTBVZG1xNDNEQldYc3ppbG1UMjR4aHd2S01GdFZxTVY5bnJlSG5sbnhrY3hMakdKZVVnd3pZOE1sT1p5cjVlZERpd3BMbFBWNngvSjNJWERzaG9pZDUwZUJUYUcrU0lXOENFRGxtV1kwZWczaFUyVS90Q3Q1Nm4yWUVybU1LWkhMdmdyY3k3YVRXWDBRbTkwMXE2Y1V4VTVHNVg0eUt2Zmphd2hpV3VRS0prY3VKY292QlZrbUw4VG9KTUc2R0hZVVJTRTdPNXVqUjQ5eThPQkI0dVBqZWVDQkIxVHA2KzIzMzBhcjFYTGJiYmQxK3I3ZGJ1ZmRkOThGNFBiYmIzZFp2MDFOVFhoNWVhSHRZbityeldhanJxNk80T0JnbC9VcHV0YlNhdVZ3NGZuZ1BLZVlJNFhscWdibmZwNEdaaWRFTWpjeG1ybUpVVXlMRHBQZ1hFMlZsVkJWcFU3YkNRbU91dXBDbktmUlF0d0NQL0ozbUdnb2NkM3M3TVVxVGphaDFXc0luZWl0U3Z1ajNjV0J1OFhXUkdiVllkSXI5bkt1YWovTnJmVXU2YVBSVXNQZS9QZlltLzhlSVQ2eFRJNVl3dVNJcFlUNnhydWtmZEhSb1VPSDhQTHlZc3FVS1QyZXF5Z0todzRkd3QvZm45VFUxRDczWmJWYTBldlZEY00yYk5pQTFXcmwxbHR2N2RYNVdWbFo1T1hsc1hUcFVwZU9RKzVwQjBhQ2RUSGt0YlMwY083Y09VNmZQazFhV2hxblRwMml2djZySDRicDZlbmNkZGRkK1BpNGZoYmhqVGZlNkRaWXQxcXR2UEhHRzREcmd2WFBQLytjdi96bEx5eGN1SkFmL3ZDSG5aN3p6My8razNmZWVZY0hIbmlBbFN0WHVxUmY4WlVtaTVValRzRjVHUmFiZW5YUGc3dzltWk1ZemJ6RUtPWW1Sak1wTWdTZFZtWlIzRUxOZmVwaFlSQVlxRTdiWWxqVDZEVEVMZlFuZjd1SnhqSjFBdmF5WTQxbzlScUN4M21wMHI1d01PaDhtQmkra0luaEM3RXJOZ3BxVDVGZXVaZXpGWHRkVmc2dXFxbVFIVGx2c2lQblRTS01ZODRIN2tzSTlKYnROYTcwK09PUEV4MGR6ZC8rOXJjZXo5MjdkeSsvL09VdlNVbEpZZjM2OVdqNldJcmhpU2Vlb0txcWlnY2ZmTEJYRHdmNjQyOS8reHN0TFMyOUN0WUxDZ3E0Nzc3N3NOdnRlSHQ3TTJmT0hKZU1RZTVwQjA2Q2RURmtXU3dXN3J2dlB2THk4bEF1MmtlcTErdEpUVTFsOHVUSlRKczJqYWxUcCtMajQ4T1ZWMTdaNjdiLzhZOS80Ty9HV3NlS29uRDY5R25xNit2Yi9xK3JxNk84dkp5eXNqTEt5c3BZc21RSmQ5OTlOMU9uVHNYRHc0TlBQLzJVME5CUXZ2V3Riem0xbFpHUndadHZ2b25CWUdEYXRHbHUreHBHS292Tnp1blNLbzRXbGZObFVRWEhpc281VzE2RFhZMjl5K2NsaHdRd0l5YWNXZkVSekUyTVpueDRrSlJVR3d3MkcyUmxPZmFydTVxWGw1UnBFOTNTNmpYRUwvSW5iMnNkVFpYcUpLRXNPZFNBVmdlQll5Umdkd2V0UmtkQzBEUVNncVp4eGRoN3FHak1KNzFpRCttVit5aXNPd01NL09kS1dVTVdaUTFaYk1sNmpSai9DVXlPV0V4cStId0N2VVpuNEw1aXhZbytYNlBWYXRtNGNlT0ErcDA3ZHk1ang0N2wzTGx6N04rL3YwL0JiVk5URThlUEh3Y2dQdDZ4VXFJL1h3ZkE1czJiKzNWZGUzRnhjZHh3d3cyOC8vNzdQUHZzczZ4YnQ2NXRiTzNKUGExN1NiQXVoaXlielVadWJpNEFDeFlzSURVMWxRa1RKakJ1M0RnOFBUMDduTi9hMnZ2WmlZdUQvenZ2dkxQYmMrMTJlNWZuOUthZDhQQndubjMyV1o1NTVoa3FLeXVkM3ZQMTlTVTRPSmpvNkdqOC9Cd2x0cUtqby9uTmIzN0RRdzg5eEp0dnZrbHljakx6NXMwRG9McTZtaWVmZkJLcjFjcGpqejFHcENTdDZoT2JYU0dqb29aalJlVWNLNnJnYUZFNXAwdXJWSjAxandrd01qMG1qT2t4NGN5SURXZGFkQ2dCWGgyL2Y4VWd5TTBGc3dxSnZqUWFTRTZXTW0yaVIxb1BEZkZMQXNqZFVrZEx0VG9CZTlHQkJqUjZEUUVKOHJualhockNmQk1JODAxZ2Z1STNhTEJVazFsMWtLeXF3MlJWSDZHNTFUVGdIb3BNWnlneW5XSGp1VDhSWVV4bWZOZzh4b2ZPSWRwL0hNTjVqM3R1Ymk3Zi9lNTN1ejFuN05peHJGKy9ucUNnb0E3dm1Vd21iRFliUnFNUmowNjJJZWwwdWw2UHBiaTRtRFZyMW5SN3ppOSs4WXN1Mytzc21ENTgrREJXcTVVbFM1WVFFQkRRZGx5ajBSRGJ5NGU4UlVWRjJGMzhvUG5PTysvazVNbVR0TGEyWXU3bVo2TkdvNUY3V2plU1lGME1DNDgrK2lnR2c2Rlg1MjdZc01IcHcrOWluVDI1TE9qRkV0aUJuR096T2ZZMlAvTElJOWhzTmdJQ0FuajY2YWNwS1NuaHd3OC83UFNhbEpRVWZ2U2pIN0Y3OTI2bko1c05EUTBrSkNTd2JOa3lGaTVjMk9PWVJyTjZzNFdNaWxveUttcElLNjNpV0ZFNXg0c3JWUzJqRnVManhmVFk4SytDODVod3dveXlaM1JJS2k5WHA1NDZPR2JVdmVYdlhmU096cUFoY1drQXVWL1UwVktyd3VlVEFrVjc2dEhxTlBqRjl1N25xSEE5b3lHWVM2SldjVW5VS2hSRm9hUStnNnpxSTJSVkg2YWc5aFIyWldCNVVNb2FzaWxyeUdabnpwdjRlWVl5UG13dXFhRnpTUXk2QkoxMmVPWE44UER3SUM0dXJ1MzFoZnVyaTQ5ZENPemVlKzg5cDJ1Ym01dTUrZWFic2R2dHZQYmFhNFNFREt3VW50Rm81SlpiYm1sN1hWUlVSRXhNVEtmbjV1Zm5kemtiZmJIZHUzY0RjUFhWVnpzZDkvSHg0ZlhYWCsvVnVHNjg4VVpNcHY0LzhPbHFncW14c1JFdkx5L1dybDNiNFQwdkx5L1dyMThQeUQydE8wbXdMa2E5N3BZUXJWaXhvdHZsVWhhTGhhOTk3V3M5dGdNd2ZmcjB0dDkzbFZUa3h6LytNVFUxem1XL25uenl5UTdubFplWHMzZnYzcmJYdmYxd0g0a3FHNXZKcUtnbHZhS0dqSW9hTXNwclNLK29vY1RVcUZxZkdnMGtCZ1dRR2hIRWhQQmdKa2VHTUQwMm5MZ0FQMlExK3pEUTJBaUZoZXEwSFJBQTRlSHF0QzFHTEoybmhvUmwvdVJ1cnNOc2NuM3lTa1dCZ2wwbTRoY0hZSXdhWG9IYlNLVFJhSWoySDArMC8zZ1dKSDREaTYySjNKcmpaRlVkSnJQNkVOVk5SUU5xdjk1Y3llSENqemxjK0RFR25ROWpRbWFTSERTRDVPQ1pCUHRFTTlSbjNXTmlZcHp1YXk1TXRQVG1YbWZQbmoyWXpXWW1UNTQ4NEVBZHdOL2ZuN3Z2dmh0dzdLM2VzMmNQUC9yUmoxaTFhcFhUZWVmT25lUCsrKy9IMjl1Ynh4NTdyTXYyR2hvYTJMTm5EeE1tVEZCbHIvckZRZmlGMmZHTGp5MWJ0b3piYjcrOVY1TlE3WGw1ZmJXZFJ1NXAzVWVDZFNHR2tPTGk0ZzdMaWtZN1JRR1QyVXhoYlFPRmRRM2tWcHZJcUtnaHZkd1JuRmMxcVZCdTZ5THhnWDZrUmdTVEd1NEl6RlBEZ3hrYkZvaTNoM3g4RGt0V3EzcjExQTBHU0V4MGZidGlWTkI3YVVsWUZrRHU1am9zRFNvRTdIWW8yR0VpWWFrL1B1RVNzQThsQnAwUDQwTG5NQzdVc2UrNXRxV1V2Sm9UNU5lZUpLLzJKRlZOL1UrQ2FiRTFjYVo4RjJmS2R3SGc3eFZHY3RCTWtvTm5rQnc4QTE5RHgyWGt3OW1XTFZzQVdMeDRzY3ZiWHJwMEtmLzYxNzk0OGNVWEdUTm1ER1BIamdVY3lZYWZmLzU1RkVWaDBhSkYzYmF4ZGV0V0xCYUwwMnk5SzNVV2hGOThyTHE2MnVtOUR6NzRBS1BSMkdPNy9kbFRML2UwcmlGM20wSjBvYVdsaGIvLy9lOWRscHBRVTI4VGhuenptOStrckt4TTVkR29xOVZtcDZTKzhYd3dYay9SK2FDOG9MYWVzK1UxRk5VMXFENEdqUWFpL1kyTUR3dEhUZWlSQUFBZ0FFbEVRVlFpTlNLSTFQQmdKb1FITXk0c0NLT24zTlNPS0RrNVlGR2h2dldGZmVvcWwrSVJJNXVIajViRTVRSGtiSzZsdGRIMXVUVHNOb1c4YlNZU2x3WGdIU3JmcTBOVm9GY2tnVkdSVEl1NkFvQkdTeTM1dFNmYmd2ZlNobk5PT1hQNnd0UlN3WmNsbi9ObHllY0FoQnVUU0F5Y1JrekFCR0w4VXdueGlXR296N3gzcGFhbWhxTkhqK0xoNGRIcjhtTzMzWGFiVTBCWlhGemNGcGplZGRkZE5EUTQzNE1rSkNSdzZ0UXBObXpZUUZoWUdBQjVlWGxrWjJjVEZ4Zkg2ZE9uT1gzNmROdjVxYW1weko4L3YrMzFmLy83WDhDUm9FNE5GOTgvWG4zMTFiUzB0TGdzQ1YxL2phWjdXalhJSjdVUVhWaS9majJabVpuY2YvLzlSRVJFT0wyM2FkTW13TEdjcUxjZlFwMDlsYno0MkxKbHl3WXcycUhCWmxjd21TM1VOcmRRM1dTbXZMNkovTnA2eC84MTllVFhtTWlycWFmZXJFS3cxSU5BYjA4U2d2eEpDUEp6L0JwOC92ZUIvc1FHR3ZIVTl6N2hqQmltU2twZ0FIdjh1aFViQzc2KzZyUXRSaFVQWHkySnl3TEkyVnlIdFZtRmdOMnFrTGV0anNUbEFYZ0Z5VzNnY09CckNHUkMrQUltaEM4QUhMUGxCWFdueWE4OVNXSGRHVXJxTS9wZDM3MjhJWWZ5aGh3b2RPdzM5dEw3RVJPUVNveC9LckgrcVVUN3ArSnJHQjRsS0RkdDJvVGRibWZSb2tWdENjNTZFaDBkamZmNUhDTUZCUVhvOVhxaW9xSUF4eEw0di83MXI1MWV0M1hyMWc3SENnb0srT2MvLytsMGJQWHExVzNCK3NHREI4bk96Z2JvdE5SYlUxTlRqMG1QTDJqL0VNSGRSc005N1ZBaG45SkNkQ0k5UFozUFAvOGNSVkVvS3l0ajRzU0pUdS8vN25lL0F4eFo2cjA3U1NTVmxaVkZSVVVGczJmUGJqdDJJVEZLYTJzcnBhV2xUc2NBbCt5dEdxZ3JYLzJRQS9tbGd6Mk1mZ24wOWlUYzZFUDhoV0M4M2EvK1hwSllhVlF6bWFEWU5UV1BPd2dLa24zcXdxVU1mam9TenkrSnQ1cGRIN0RiTEFxNVcwd2tyUWpBTTBBZVZBNDNCcDBQWTRJdlpVendwZWVQS05TMmxGRml5cUM0L3R6NVh6UDZsWEcreFZwUFZ0VWhzcW9PZFhndjBpK0YrTUFwUlBtTkpjS1lSS0JYRko1Nkg3UWExMzhQZFJhMFhueHM3Tml4VG52RFcxdGIrZmUvL3cxQVRrNE9qejMyR0d2WHJtMWJnZEJWSGZUZi8vNzNiYjlmc1dJRjRlSGhUbnVtKzFJV3VDZHZ2LzEydCs4cml0S3Z2ZVNEWVRqYzA0NFVFcXlMWWVGQ0VyZk9USjgrbmVlZWU4NWxmZGxzTnRhdFc0ZWlLRngzM1hVc1diS2tUOWVmT0hHQ1gvemlGNWpOWnA1NTVobG16cHdKZkpVd1krZk9uVHo5OU5OT3h5N283RW10T3czRlFOM1AwOEM0c0VBaS9IeUpNSG9UN3VkRHVOR0hDS01QRVg0K2hQdjVFT2JyTFRQam9tdG1zMlA1dXhvOFBTRWhRWjIyeGFqbUdhQnpKSjM3b2c2YnhmVTVGbXhtTzdsZjFKRzRJZ0JQZi9uOEhONDBqcVh6WHBGTUNMK1FWVnVocnFXY1lsTTZ4ZlhucUdqTW82cXBnT3FtWXV4Sy82b09sTlpuVWxxZjZicGhkNk9udmRmKy92NU83MjNjdUpIcTZtcVNrNVBKenM0bU56ZVg0dUppbm4vK2VhWlBuOTZodm5kZjlHY1dXNnZWNHVQajAvYjZ5SkVqVHN2ak8rUHI2OXNoby9xYU5Xc29MaTd1c0lwem9ObmdCMm80M05PT0ZCS3NpMkVoTkRTMHkvY0NBMTI3UE91dHQ5NGlQVDJkbVRObmNzODk5L1RwMms4KytZU1hYMzRacTlYS2xDbFRHRGR1WElkekRoOCszUGI3NDhlUFk3VmEyd0w2MGNMWDRFRjhrQjhwb1lHTUN3c2l4TWNMUDA4UC9Ed05CUGw0RW1IMEpkelBHMzlQVDhtdUxnYkdib2VzTEVkaU9WZlRhbUhNR09oRHpWNGgrc0lyU0UvQ1VrY2RkbnVyNndOMmE0c2pZRTlhSG9CQkF2WVJSa09BVndRQlhoRVhCZkJnVjJ6VXRwUlMxVmhBWlZNaFZVMEZWRFlWVU5WWVFJT2x1cHYyM092aTRQVEM4dXF1dGgzYTdmYTJFbTYzM25vcnYvbk5id0NvcjYvbnpKa3puRHAxaWlsVHBuREpKWmYwYXl6WFgzOTluNitKaTR0ckMxNnRWaXN2di93eTRDaEwxOXJhMnVIODBOQlFmUHV3bFdyNjlPazBOdmF1NnMzWnMyYzVjZUlFeDQ4ZlovejQ4WHo3MjkvdWRUODlrWHRhOVVtd0xvYUZ2LzN0YjcydXN6NFFhV2xwdlBQT093RDgvT2MvUjlmTG0vRG01bVplZXVtbHRyM3NLMWFzNEljLy9DRWVIczdKeWV4Mk93Y09IR2g3L2NRVFQyQXdHUGpMWC83UzdRTUpkMW1RSE1PeG9uSjhQRHp3TmVqeDl0RGpZL0RBNS95djdZLzVudi9WNkdrZzNPaE5xSzgzL2w0Ry9Ed2QvM3Q3NkNYWUZvTXJOeGVhbTlWcE96NWU2cWtMMVhtSDZFbFk0ay9lVmhOMnF3b0JlN09kbkMvcVNGb1JnTUZQQXZhUlRxdlJFZXdkUTdCM0RHUGJ2V2V4TmROZ3JxYmVVdVg0MVZ4SnZhV2EwdnBNOG1wUFlMTjNEREtIZ28wYk4xSlNVa0pNVEF5TEZpMXFDOVl2QkthdnYvNDZhOWV1NVpWWFhpRWdJS0JmZlFRRkJYSDc3YmYzNnR5WFhucko2ZlY3NzcxSFFVRUJDeGN1SkNjbnA5TlZBKysrKzI2Znh2UEVFMDkwK1Y1ZFhSMEhEaHpBZXY0aDlRTVBQTkQyWG1Sa1pOdHhnUHZ2djcvZmlaU0grajN0U0NIQnVoRG5sWldWOGF0Zi9RcTczYkUvc0xkUE9FK2RPc1h2ZnZjN2lvdUw4ZkR3NE41NzcrV3FxNjdxOU55alI0OVNYVjJOdDdjM3pjM04zSGZmZmZ6Kzk3L251ZWVlNDdlLy9XM2JlZjBwa2VFS0gzN242a0hwVndoVmxKVkJ1eHF2TGhNYUNySW5UN2lKVDVnSDhZdjl5ZHRtUXJHcEU3RG5mdUZJT2ljQisraGwwSGtUN0JORHNFOU1qK2NxaWgycjNVS3JyWVZtYXowTmxob2F6TlUwV21yNExPT2xIcTkzRlpQSnhHdXZ2UVk0bG95M0R6eHZ2ZlZXRGg4K3pJa1RKM2p1dWVkNDVwbG51dHkvM2gyajBjaTExMTdicTNQYkIrdjc5dTNEMjl1YmUrNjVoNS8rOUtkOTdydTNzckt5V0xkdUhXZk9uR203bHdXWU9IRWlNMmJNWU1hTUdVeVlNTUZwV1g5UlVWRy8reHZxOTdRamhRVHJRdURJd1BuRUUwOTBxRC9aazVkZmZwbE5temFoS0FxSmlZazgrdWlqakJrenBzdnpOMjNhUkVwS0NtYXptWUtDQWxhdFdzV2hRNGZZdVhObld6a1ArQ3BKUjJGaElScU5ocGdZeHcvT2dvSUNkRG9kMGRIUmdLUEVpTTNtK25xOFFneDdKaE1VRnFyVHRyYzNYSlJJUndoMzhJM3dJSDZoSC9rN1RDaXV6emxIYTlOWGU5Z05SZ25ZUmZjMEdpMGVPaTg4ZEY3NEdBSUo4Zm5xTTlHZHdmcXJyNzZLeVdRaU5UVzEwOXJxR28yR1J4OTlsTzk5NzNzY1BIaVFEejc0Z0J0dXVLSFAvUlFVRlBRNzZGeTJiQms2bmE2dDFOdkZldHRtVCtjdFdMQ0FhNjY1aHJTME5NQnhIM25oSHZGLy8vZC9uYzY5RUt4N2Vucnl5U2VmOUx0L3VhZDFEd25XeGFqWDBOREE0NDgvVG01dUxyZmVlaXYvK01jL2VuM3R4bzBiMFdxMTNIenp6ZHh4eHgwZGxyMWZyTEt5a3AwN2Q3Sm16UnFuZlZjUFB2Z2dLU2twTEZpd0FGOWZYMXBhV2xpOWVqVTJtNDFWcTFZUkZSWFZ0dTlweFlvVkJBVUZ0YjNldm4wN3pXb3Q4UlZpdURLYjRYeDVISmZUNlJ6NzFQdTViRkNJZ1RCR0c0aGI0RS9CVGhQOUxMUGRyZFltTzdtYkpXQVhRNWVpS09UbDVkSFMwb0xOWm1QanhvMW9OQnJ1dWVlZUxtZk13OExDZU9DQkIxaTdkaTJ2dmZZYU0yYk1JREV4c1UvOURtUVovTXFWSy9IeTh1cjAzTGd1SHZ4V1ZGVFEwdExpZEN3Z0lLQkRZcjBMUWtORENROFBaOUdpUlZ4OTlkVk1temFOcTYrK3V0UGc5MEt3M3RuRGc2N2NkZGRkNlBWZmhZMXlUK3MrRXF5TFVhMnhzWkdISDM2WXJLd3NaczJheFoxMzN0bHRzSDdtekJuKzlLYy90YjJlT0hFaVAvakJEMGhPVHU2eHJ3OC8vQkNiemNiQ2hRdWRQdGdDQWdLNDdiYmJBSnd5ejErWTVlL3FneG5vOUNteUVLUGFoWVJ5YWoyZFQweDBaSUFYWXBENHhScUltZWRINFo1NlVDdGdQNytIM2NOWEFuWXhkUHp5bDcvazVNbVRtRXdtbGk5Znp1blRwMUVVaGF1dXVvcEpreVoxZSszU3BVdlpzbVVMQnc4ZVpPM2F0Yno4OHN0T3dXZFBCcklNdnJNU3Z4ZTB6NkFPanRKekR6endBRk9uVHFXaW9vS1NraExtelp0SFRrNE9MNzc0SWthanNjdjJ1dHZMZmtGZVhoN1FmZkxtOW02OTlWYW4xM0pQNno0U3JJdGhxN2EybHAwN2QzTHMyREdlZlBMSkhzKy9lSS9PaGNSeG5wNmVtRXdteG8wYnh4TlBQTkhsVTluOC9IemVldXN0dG0zYjVuVDgyV2VmN2ZKRDJHdzJVMTVlVGx4Y0hEVTFOWHo0NFlla3BxYTJMZi9wU1dhbW96eEtmSHg4cjg0WFFxQnVRcm5vYUhCeDlRa2graU1nd2ZIQXFHaFB2VG96N0kxMmNqYWJ6Z2Zzc29wRXVGZHpjelBIangvbjRNR0RUZ25NOXV6Wmc5Rm9aT25TcFJ3OGVCQ1R5VVJZV0JqZi9lNTNlOVh1UXc4OXhOMTMzMDEyZGpadnYvMDJhOWFzNlhDT29paWNPM2VPQXdjT2tKYVd4dHExYXdISDN2ajMzMy9mTlY5Z041cWFtdHBLb2YzNHh6OXVxeVgvNElNUGN0ZGRkL0dyWC8yS3A1OStHczhCUERRK2UvWXNRSy92Ujl1VGUxcjNrbUJkRENzbWs0azllL2F3WThjT2poMDdodDF1N3pSWUxpc3JvN0d4RWFQUmlMZTNOeTB0TFcwejVsNWVYbTFQSmZWNlBmZmVleTlUcGt6cHRKMmNuQnplZXVzdGR1M2FoYUlvR0F3R3JyLytldjc1ejMvMk9OYWlvaUwrNTMvK2g5VFVWSll1WFlyWmJPYVdXMjdwOWRlNmUvZHVnQjZmRm0vZnZoMHZMeTh1di96eWZpVk5FV0xFS0MxVkw2RmNVQkJFUmFuVHRoRDlFSkRnS0cxWnVGdXRnTjNXbG5ST0FuYmhUbHUzYnVXUGYveGoyK3Vnb0NEbXpKbkQvUG56bVQ1OU91Ky8vejVidDI1Rm85SHdrNS84eEttZWVYZkN3c0s0ODg0N2VlbWxsemgzN2x6YjhmejhmRTZjT0FGQVNVa0o5OTU3TDREVHpIdGRYUjJ2dlBLS0s3NjhMcG5OWnA1NDRna0tDZ3I0d1E5KzBMYVhHeUE0T0ppSEgzNllwNTU2aXAvKzlLYzgvZlRUK1BuNTlhdWY5UFIwQUtaTW1kS3Y2N2R2M3k3M3RHNGt3Ym9Zc3VycjY5dCsvK21ubjdKdjN6Nk9Iei9ldHY5R285RXdkZXBVRmkxYTFPSGF2WHYzc243OStrN2JuVFZybHRQcitmUG5kem1HdXJvNmR1M2FCVGdTaEh6bk85OGhJaUtpVjhGNlpXVmxXeHVYWFhZWmNYRnh6SnMzcjhmcndMRlhhY2VPSGVoMHVoNnZPWG55SkI5Ly9ERlBQdmxrdDErTEVDT2F5UVFEeUdyYkxSOGZ4L0ozSVlZWS8zaFA0aFpxS05pbFR0STVTNE90TGVtY2g0OEU3TUk5NHVQakNRME5aY0dDQlN4WXNJREpreWUzQlc2dHJhM3MyYk1IZ0c5Lys5dE1uejY5VDIxZmM4MDFlSHA2c25MbFNob2JHMW16WmcxMWRYVnQ3K3QwT2laT25NaGxsMTNXZHI5NDFWVlh0ZTFaMzdWckY3Lys5YSs1NmFhYnVQdnV1d0ZZdFdvVmNYRnh2UHJxcTRCakdYeFFVQkFaR1Jra0p5ZjNhcmw5WTJOajJ6TC9hNis5dHRPcVF2UG16ZVA3My84KzY5ZXY1L3ZmL3o0Ly92R1ArL3oxbDVXVnRjMXlUNXMyclUvWFhpRDN0TzRsd2JvWXNrNmVQTm4yKzVkZmZobHdCT2pUcGsxajhlTEZ6SjgvbjhBdWxxUmUvRFR5QXIxZXo2eFpzN2ovL3Z0N1BZWkxMcm1FQng5OGtHblRwbldaQktRcnBhV2xBTVRHeGhJYkc4dGpqejNXcTZlRWlxS3didDA2ekdZeksxZXU3TEVtYUdOakkrQjQ4aXpFcU5UU29sNUNPYjFlRXNxSkljMHYxa0Rjd3ZOSjU5UUsyRGRMd0M3Y1o5S2tTYnp6emp1ZDNqTjVlSGp3NG9zdjh2bm5uN042OWYrM2QvZlJjWmQxL3Y5ZmM1L0paSExYcExscGt6YTliOEdDSUlKUW9GQmE2dzBzZUZZUkVEemNySGpVU21XbExPdDY0S2Zpb243M0lJdDd6c0p4VlVRV1dCVFlJMVNXVWlrM0xjVnkxNEswQW1tYXBrMXpmek9UeVdUdWYzOThTR2phcEpra24wOW1NbmsrenNtaG1YN21taXNsbVZ5dnozVmQ3K3N6NDI3YlpyTnAvZnIxa2o0Nm9yZWdvRUNmL09RbjlhbFBmVXBubkhIR2NVZjMzblRUVFVOLzNycDFxeVJwNWNxVlExc3FCdzErUG5qOWJiZmRwdnI2ZWozNDRJTW5YTForNE1BQjNYSEhIVHA4K0xET09lZWNvWm45a1Z4MjJXVktKQks2Ly83N3RXblRKcTFidDA1WFgzMjFLaXNyMC9yNi8vakhQeXFWU3FtdXJtN0NaNkV6cHAxYWhIVmtyWGZlZVdmb3ovUG16ZE9hTld1MFpzMGF6WjQ5ZTh6bmZ1SVRuOUJqanoybVpES3BWQ29sdTkydW9xS2k0ODdmVE1kSWR6ZnRkcnVTeWFTaTBlaW9lOVlINzF6T216ZFBrclI0OGVLMFh1LysrKy9YSzYrOG9vS0NnaEgzVXgxOWRxWms3TjJYcElxS2lyVGFCM0pLUEM1OThJRTFCZVZzTmlPb3U5M210dzJZeUQvSHJkcnpDM1h3aGFCU1NmUFh4QS9Pc05ldExaTFRTMkNIdGNZYXE5bnRkbjMyczU4MTViVisrdE9mYXQ2OGVjY0Y3NUU4K3VpajJybHpweW9ySzQ5YnBUbVNycTR1UmFQUlVZTjZQQjdYWTQ4OXBvY2VlbWdvek41ODg4MWpmdjEvLy9kL3I4cktTdjNrSnovUnM4OCtxNjFidCtycXE2OGVzMXA5SkJMUk04ODhJMG02K09LTHgrei9pVENtblRxRWRXU3RyMy85NitybzZOQm5Qdk1ablgzMjJlTjZyc1BoR0hYVzNRemw1ZVZxYlczVkgvN3dCMTE1NVpYRGp1UklKQko2NjYyM2hvclJwYnNuS0JnTTZ1Njc3OVpMTDcwa3U5MnVXMjY1NWJoak5YdytuM3A2ZXZUZWUrOXB5WklsYW1obzBMdnZ2aXV2MTZ0WnMyYVo5d1VDMDBFcVpWUitqMFNzYWIrbVJqcEIxVjBnbXhSVXUxVzcybThFOW9RRmdUMllVTU56dmFxN2lNQ08zREhXYVQ2cFZFcXZ2ZmFhSG5ua0VlM1pzMGNlajBlMzNucnJzSER2ZERyVjN0NnUzdDdlb1puakkwZU82T0RCZzFxNmRPbW9iVC95eUNONjRJRUg1SFE2ZGYzMTF4OVhjZjFFVnExYXBjV0xGK3Z1dSs5V1EwT0QxcTFiSjhuWWVsbFFVS0NEQnc5cVlHQmcySVRTZi8zWGY2bTN0MWMrbjA4WFhYUlIycTgxRVl4cHpVTllSOWJ5ZUR4REZUR3p6WVVYWHFpSEgzNTQ2R00wZFhWMWFkMTlmZjc1NTNYdnZmY3FHQXpLNlhUcXU5Lzk3b2czS0ZhdVhLbFhYbmxGMy96bU40YzlmdEZGRjFHSUF6TlBZNk4wMUNrUHBpb3ZOejZBYWFTZ3lxMTVxd3QxY0Z0QVNTc0NlK0Nqb25NRWR1U3FjRGlzbDE1NlNYdjI3Tkdycjc0Nk5OdGJXMXVyVzIrOVZVdVdMQmwyL2NLRkMvVzN2LzFOVjE5OXRjckt5cFJLcGRUVzFxWjRQSDdDUGRwWFhYV1ZFb21FempubkhDMWF0R2pjL2F5b3FOQmRkOTJsN3U3dW9XWGpOOTU0b3pvN080ZXVHYnhaOE5aYmIrbkpKNStVSkYxKytlVW5QRTV1c2hqVG1vdXdEaHpqNkZueTBWeHp6VFh5ZXIzNnkxLytNcXd3eWFEQ3drS3RXTEZDbDE5K2VWcUZSVmFzV0tGVUtxV2FtaHB0MnJSSnk1WXRHL0c2alJzM3FxQ2dRUFgxOVlyRlluSzczVHJwcEpOMDdiWFhqdjJGQWJta3BVVTZha0JpS3IvZm1GVUhwaUZmcFV1MUYzd1kyT1BtQi9aSUlLRURXejhNN0hrRWR1UWV0OXV0eHg5L1hQWDE5WktrNWN1WDYrLys3dTkwd1FVWGpMaEVmZVBHamZyNXozK3UrdnA2TlRVMVNUTEdnZXZYcjljWHZ2Q0ZVVi9IWnJPTnVEUjh2STdlMzExVFU2T3VyaTY1WEM0dFhyeFlHelpza0NRVkZ4ZXJwcVpHRG9kRFgvemlGeWY5bWlmQ21OWmN0bFRLaWdNL01OUE4rdjUvcXZPSFg1L1MxNHhHbzVLTU45bHN0M1BuVG9WQ0lhMVpzMmJvc1lhR0J0WFUxS1FWN3EyUWlmOW53SVIwZDF0WFVNN3RscFl2TndyTEFkTllmMXRNamM5YkU5Z2x5VlBrSUxCalJQL2Yxalc2ZmMzV1RIZGpVdDUvLzMyOThjWWJXclZxMVlUUEl4OUpQQjVYTXBsTWU2eDY1TWdSeGVQeGNSYzVIa2wvZjc4Nk96dE5hZXRvMlRpbW5ZN2ZnN1pSbGhNd0drSE9tQTRoZmRCWlo1MTEzR04xZFhVWjZBa3d6WVJDMG9FRDFyUnR0MHVMRmhIVWtSUHlaN3MwNzhKQ05mN1pvaG4yM3FObTJEMEVkdVNXeFlzWHAxMUViVHpHRzE2cnFxcE1lKzM4L1B5MHo2UWZEOGEwMXVMZEZRQXdQVVNqUnVYM3BBWG5VOWxzMG9JRmtvWDcrSUNwbGwvdTBydzFSYks3ck5uL0dlbEpxUEc1Z0JJUkMzNG1BUUNFZFFEQU5KQklHRUU5SHJlbS9kcGFhWXp6WDRIcEtML01xZmxyaXVTd0tMQVA5TVIxNExtQUVoRjJWUUtBMlFqckFJRHNsa29aZTlURFlXdmFyNnlVeXNxc2FSdklBdDVaVHMyN3FFZ090NFdCZld1dkVsRUNPd0NZaWJBT0FNaHVUVTFTSUdCTjI2V2xrb25GZzRCczVTMTFhcjZWZ2IwN3JnUFBFZGdCd0V5RWRRQkE5bXB0bGRyYnJXbTdvRUNhUDkrYXRvRXNsRmZ5WVdDM3FDRGNRSGRjamN5d0E0QnBDT3NBZ096VTFTVWRPbVJOMjNsNTBzS0ZSbUU1WUFiSkszR3F6c0lLN3VFdVk0WTlUdEU1QUpnMHdqb0FJUHNFQXRZZDBlWjBja1FiWmpSUHNVUHoxMXAzUnZwQWQxd0h0dlFxSGlhd0E4QmtFTllCQU5rbEZKTHE2NDNDY21ZYlBFdmQ0ekcvYldBYThSUjlHTmk5MWd3Rkk3MEpOV3pwVmF5ZndBNEFFMFZZQndCa2o0RUI2ODVTbDZTNk9zbm5zNlp0WUpyeEZEcFV0N1pJcm54cmhvUFJZRUlIdHZRcUZrcFkwajRBNURyQ09nQWdPOFJpMHZ2dlczZVdlazJOVkZ4c1RkdkFOT1gyR3pQc2xnWDJ2b1FhbnUxVk5FaGdCNER4SXF3REFESXZrVENDZWpScVRmdFZWZExzMmRhMERVeHo3b0lQQTd2UFlVbjdzZjZrR3JiMEt0SkxZQWVBOFNDc0F3QXlLNWswOXFpSHc5YTBYMTR1VlZkYjB6YVFJOXdGRHRXdEs1S255SnJBSGc4bmRXQkxyd1o2TEZvNUF3QTVpTEFPUytTN25RcEZZNW51QnRJVWlzYmtjN3N5M1EzTVJLbVVVZlU5R0xTbS9kSlNxYmJXbXJhQkhPUEt0NnR1WGJHOFpkYWNsQkNQZkJqWXV3anN1Y3pseUZNMFlkSE5WMkFNMFVSWWJvYzMwOTB3RFdFZGxxZ3JMZEsrdHU1TWR3TnAydGZXcmJyU3dreDNBek5SVTVQVWJkRjdSWEd4TkgrK05XMERPY3JodG1uK21pSVZWRmx6QXpjUlRlbkFjNzBLZHhEWWMxV3B0MXJ0b1FPWjdnWm1xUGJRQVpWNGMyYzFIV0VkbHZqTXN2bDY2UFY5bWU0RzB2VFE2L3UwZnRuOFRIY0RNODJSSTFKN3V6VnQrLzFHNVhlYnpacjJnUnhtZDlwVXU3cFFoYlhXSEhHWWlLVjBZR3V2K3R0WWdaZUxscGFmb3plYm44bDBOekJEdmRuOGpKYVduNTNwYnBpR3NBNUxmR3ZWS1hyK2d5WnRiMmpPZEZjd2h1ME56ZHBXZjBnYlZwMmE2YTVnSm1sdGxab3Rlbi93K2FTRkM0MHoxUUZNaU0xdTA5eFZmcFVzeXJPay9XUThwY2JuQXdxMUVOaHp6ZG0xWDFKOTV5NGQ2TjZkNmE1Z2hqblF2VnYxbmEvcG5IbGZ5blJYVE1OSUJwYndlOXo2K2FYbjY4YmZieVd3WjdIdERjMjY4ZmRiOWZOTHoxZUJoejNybUNMdDdkS2hROWEwN2ZWS2l4WkpEbXVLWkFFemljMG1WWjlab0xLVHJObi9PUmpZKzVvdE9nVUNHZUZ4NXV2aTVkL1Y0My85TVlFZFUrWkE5MjQ5L3RjZjY1TGwveWkzSXovVDNUR05MWlZLcFRMZENlU3VGK29QYWVPVEwraUNSVFc2NnZSbFdqYTdoRUptR1JhS3hyU3ZyVnNQdmI1UHozL1FwSHN1VzYzekZzekpkTGN3VTNSMkdnWGxyT0R4U0V1WFNpN2VZd0N6ZGU0TnErV05rQ1Z0Mit4U3pibUY4czkxVzlJK01tTi8xeHY2NDk3L3A0V3p6dERIcTllcjNEYy9wd3AvSWZPaWliRGFRd2YwWnZNenF1L2NwVXVXZjFkMXBhZGx1bHNUWXJPTnZHK1BzQTdMQlNOUi9lTGwzWHBtM3dFMWRBV29FcDloUHJkTGRhV0ZXcjlzdnI2MTZoVDVQUXlPTUVXNnU2WDkrNjFwMitXU2xpMlQzSHcvQTFicHFSL1E0VmY3SkF0R2pqYWJOSGVWMzdKOThzaU1TTHhmT3c3K2ovN1d2a1BkNFdhcXhNTlVib2RYSmQ1cUxTMC9XMmZYZmtrZTUvU2RVU2VzQXdBeXA2ZkhDT3BXL01weE9vMFo5VHhyOXRZQytFaXdLYXFtbHdOS0pTMW8zQ2JOK1pSZnhYVUVkZ0F6QzJFZEFKQVpnWUQwd1FmV0JmWEZpNlg4NlhzM0haaHVRcTB4SGR3V1VESnV6UkN5K3F3Q2xTems1aHVBbVlPd0RnQ1llc0dnRWRTVEZrekRPWjNTa2lWR1VUa0FVeXJjR1Zmajh3RWxJbFpNc1V0Vlp4U29kQW1CSGNETVFGZ0hBRXl0VUVoNjd6MkNPcENqSW9HRUdyZjJLdFp2VFdDdlBOMm5XY3Y0R1FlUSt3anJBSUNwMDk5dkJQVkV3dnkyWFM0anFMTkhIY2k0V0NpcHhqLzNLaEt3NEdkZFVzV3BQc3VPamdPQWJFRllCd0JNalhEWUNPcnh1UGx0RTlTQnJCT1BKSFh3endHRnV5ejRtWmRVL3JGOHpWNUpYUW9BdVl1d0RnQ3dYbisvOVA3N0JIVmdoa25HVWpyNFFrQ2hWbXVPWjUyMTNLdkswM3lXdEEwQW1VWllCd0JZS3hReWdyb1ZTOS9kYmlPb2V6alNDY2hXcVVSS1RTOEhGVHdVdGFUOTRnVjVxajZyUUNNUGFRRmcraUtzQXdDczA5ZG5WSDBucUFNeldpb2xOZS9zVTgvK0FVdmE5ODkxYSs0cXYrd09FanVBM0VGWUJ3Qll3OHJqMmR4dWFlbFM0NzhBcG9lVTFQSm1TSjE3dzVZMG56L2JwZHJWaFhLNENPd0FjZ05oSFFCZ3ZrQkFxcSszSnFoN1BNYU1Pa0VkbUpZNi9ocFc2MXNoUzlyT0szRnEzZ1dGY25ydGxyUVBBRk9Kc0E0QU1GZFBqN1IvdjdIdTFXeGVyN1JvRVVFZG1PYTYzeDlRODEvNkxHbmJYZURRdkRXRmNoYzRMR2tmQUtZS1lSMEFZSjd1YnFtaHdacWdYbEJnQkhVSEEzQWdGd1FQUlhYbzVhQ1NDZlBmTDV4NWRzMjdzRkI1SlU3VDJ3YUFxVUpZQndDWW83TlRPbkRBbXJhTGlxUUZDeVE3UzF1QlhCTHVqT3ZndG9EaUErWnZtWEc0YktwZFhhajgyUzdUMndhQXFVQllCd0JNWGtlSDFOaG9UZHRsWlZKdHJUaVhDY2hOMGI2RURqNGZVQ1JnL3FrUk5vZE5OZWY2NVovRDFoa0EwdzloSFFBd09XMXRVbE9UTlcxWFZVblYxZGEwRFNCckpLSXBIWHdob1A2Mm1PbHQyMnhTOVZrRktsNlFaM3JiQUdBbHdqb0FZT0thbTZValI2eHB1NlpHbWozYm1yWUJaSjFVTXFYRE8vclUyeGl4cFAySzAzd3FXKzYxcEcwQXNBSmhIUUF3ZnFtVXNleTlzOVA4dG0wMnFhNU9LaWt4djIwQTJTMGx0ZTRPcWVPdjFwekZYcmJDcTRxUCt5eHBHd0RNUmxnSEFJeFBNbWtjemRiYmEzN2JEb2UwY0tIazk1dmZOb0Jwby91REFSMzVTNThsQjB1VUxNeFQxWmtGbE1FQWtQVUk2d0NBOU1YajBnY2ZTS0dRK1cyN1hNYlJiUG41NXJjTllOcnBhNDZxNmFXZ2tuSHpoNlQrR3JkcXp2SEw1aUN4QThoZWhIVUFRSG9pRWVuOTk0My9tczNqa1JZdk52NExBQjhhNklxcmNWdEE4YkQ1Ujd2NVpydFVzN3BRRGhlQkhVQjJJcXdEQU1iVzMyOEU5WGpjL0xiOWZ1TU1kYWZUL0xZQlRIdXhVRklIdHdVMDBHUCsrMDllaVZQekxpeVVNODl1ZXRzQU1GbUVkUURBaVFVQ1VuMjlzVmZkYk9YbFJ0VjNObzhDT0lGa0xLVkQyNE1LSG82YTNyYmI3OUM4Q3d2bExuQ1kzallBVEFaaEhRQXd1czVPbytxNzJiOFNiRFlqcEplWG05c3VnSnlWU2tsdGI0WFU4YTc1bGVLZFhydm1YVmlvdkdKVytBRElIb1IxQU1ESVdscWt3NGZOYjlmcE5KYTlVL0Vkd0FUMDdCOVE4NnQ5U3BtODJNZmh0cWwyZGFIeXkxM21OZ3dBRTBSWUJ3QU1sMHBKVFUxU2U3djViZWZsR1JYZktTUUhZQkw2MjJNNitFSlFpWWk1aWQzbXNLbm1YTC84Yzl5bXRnc0FFMEZZQndCOEpCNDN6bEFQQnMxdnU2aElxcXN6emxJSGdFbUtoUkpxM0JaUXBDZGhhcnMybTFUMXlRS1ZMTW96dFYwQUdDL0NPZ0RBRUE0Ylo2aEh6Uy9ncE1wS3FicWFRbklBVEdWbDRibXlrN3lxT01VbjhiWUZJRU1JNndBQXFhZEhhbWd3ditLN3pTYk5ueStWbHByYkxnQjh5TXJDYzBYelBacnpxUUxaN0NSMkFGT1BzQTRBTTkyUkkxSnpzL250dWx6U3dvV1N6MmQrMndCd0RLc0t6K1hQZHFuMi9FSTUzQVIyQUZPTHNBNEFNMVV5S2JXZ1lBc0FBQ0FBU1VSQlZCMDRJSFYzbTkrMjMyL3NUM2RSVlJuQTFMR3E4SnluMEtIYUN6aUxIY0RVSXF3RHdFd1VqUnI3MDhQbUx4dFZWWlh4d2Y1MEFCa1FDeVhWOUZKQTRjNjRxZTA2OCt5cVhWMG83eXpPWWdjd05RanJBRERUQklOR3hmZTR1UU5adVZ6R2JEcm5wd1BJc0ZRaXBTTzdRdXF1SHpDMVhidkRwcm1yL1BMUDVXZzNBTllqckFQQVROTGVicHloYnZaYmZHR2hVVWlPWmU4QXNrajNCd002c3N2OGZleFZuL0NwZEtuWDNFWUI0QmlFZFFDWUNaSkpJNlIzZEpqZmRuVzFjVFFieTk0QlpLRndSMXdIWHd3b0hqWTNzYzlhNWxYbGFSenRCc0E2aEhVQXlIVURBOGF5ZDdQM3A3dGMwb0lGVWtHQnVlMENnTW5pQTBrMXZSUlVmMXZNMUhiOWM5MmFlNDVmZGllSkhZRDVDT3NBa01zNk82V0RCODAvUDcydzBOaWY3cVRRRW9EcElaV1VXdDhNcVhPZnVUY3U4NHFkcWwxZEtKZlBibXE3QUVCWUI0QmNsRWdZeTk0N084MXQxMmI3YU5rN0FFeER2UWNpYXQ3WnAyVEN2S0d1TTgrdW12TUxsVi9HRFV3QTVpR3NBMEN1NmUrWEdocU01ZTltY3J1TjJYU1d2UU9ZNWdhNjQycDZNYWhvWDhLME5tMTJxZm9zdjRyclBLYTFDV0JtSTZ3RFFDNnhxdHA3V1prMGQ2N2tjSmpiTGdCa1NDS2EwcUh0UWZVMVIwMXR0K3drcnlwT29mQWNnTWtqckFOQUxrZ2twQU1IcEo0ZWM5dDF1NlY1ODR3OTZnQ1FhMUpTNTc2d1d0OE1tWHFQazhKekFNeEFXQWVBNlM0VU1xcTlSODJkSFdJMkhjQk1FZTZJcStubGdHSWg4NHB4NXBVNFZYcytoZWNBVEJ4aEhRQ21zNVlXcWJuWjNHWHZ6S1lEbUlFUzBaU2Fkd1lWYURMdnhpZUY1d0JNQm1FZEFLYWpTTVJZOXQ3WFoyNjd6S1lEbU9HNi9qYWdsamY2bERKcGt0MW1sNnJQOUt0NEFZWG5BSXdQWVIwQXBwTlVTbXByTTJiVHpUdzduZGwwQUJneTBCVlgwOHRCUllQbVZZc3ZYWnFueXRNS1pHTlZQSUEwRWRhbmswUkNhbTAxQ2toRkl1WU8xQUc3WGZKNHBPSmlxYUtDbWRWc05EQWdOVFl5bXc0QVV5QVpTNm41MVQ3MU5rWk1hek8vM0tXYWMvMXllbWQyWWsvR1V1cllHMWF3S2Fwb1gwTEpPTEVqayt4T205d0ZEdmxyM0NwYjdwWGRSV0hFYkVGWW55NENBV09RWGxob0RLeTlYaU5jQVdaSkpxVndXT3JvTUw3Zm1HWE5Ib096NlljUHN6Y2RBS1pZOXdjRE92SmFTS21FT2UrL1RxOWROZWZOM0gzc29aYVlEcjhhVkVHbFd5VUw4K1FwZGxBMVA4T1M4WlFpUFFsMTF3K29yeVdxT1dmNjVhdDBaYnBiRUdGOWVnZ0VqTDJwZFhXUzM1L3AzbUFtQ0FhbGhnYSs1N0xCd0lEeDh4OEttZGVteldhc25xaXNaRFlkQU5JUTZVbW82ZVdBSXIzbUxJdTMyYVdxVHhTb1pIR2VLZTFORjZHV21BNi9FdFNjcy8zeVZSQUdzMUdvTmFiRE80S2E4eWtDZXpZZ3JHZTdSRUo2OTExcC9ueENFNlpXTUdpRXhCVXJDSFNaa0VvWjIxN01ydlJlVkNUVjFCaGJIZ0FBYVVzbVVtcDdxMStkKzhLbXRWbXlNRTlWWi9oa2MrVCt6SEl5bHRJSG03dU5FRGliRUpqTlFxMHhIZDRaMUtMUGxyQWtQc01JNjltdXVWbUt4WXlscXNCVWEyeVVYQzZwdWpyVFBabFp3bUhqUmtsL3YzbHRlanhHU0M4cU1xOU5BSmlCQm1lSFkvM20xQTd5em5LcTVyeEN1Zkp6ZTN0ajI1NSt4Y05KVlo5WmtPbXVJQTNOci9iSjZiVnI5c3I4VEhkbFJoc3RyT2YydThWMDB0Tmo3RkVITXFHc3pQZ2V4TlJJSnFValI2UzllODBMNm5hN1VUenVwSk1JNmdCZ0FsK2xTd3MvVjZMaU9uTldLSVU3NDlxL3VVZWgxcGdwN1dXcllGTlVKUXRuMXJMLzZheGtZWjZDaDZLWjdnWkdNVE1yWG1TalNNUW9KZ2RrZ3RkcmZBL0NlajA5MHFGRDV2NTd6NW9selpsanJJNEFBSmpHNGJacHp0bCsrZWU2MWZ4cW54TFJ5UzFJalVlU2F0emFxOW1uK2xTMjNDdmw0TXJqYUY5Q25tSzIxVTBYbm1LSHFVY1h3bHlFOVd5UlRGTDFIWmxqdDNORW9OWENZYW1weWFnUllKYjhmS20yVnZMNXpHc1RBSENjd2xxUDhzdGRPcnl6VDMzTms1dUZUS1drMWpkRENyWEdOT2ZzQWprOXVUWCtTOFpUVkgyZlJ1eE9HMGZxWmJIY2VuY0FnR3dUanhzaGZlOWU4NEs2MDJrVW8xeStuS0FPQUZQRTZiVnIzZ1dGcXZwa2dTbGh0Szg1cXZxbmU5VGZsdHZMNGdGTUhEUHJBR0NGVk1vNHk3NjUyUWpzWnJEYnBmSnlxYXFLeXYwQWtDR2xpL05VVU9uU29SMUJoVHNtOS80ZUR5ZlY4Rnl2WnEvTVY5bEorUnE1eEJTQW1ZcXdEZ0JtQ3dhTjJmU3dTY2YrMkd4R1NLK3NaRjg2QUdRQnQ5K2h1blhGNm53M3JMYTMrNVZLVEdJWmNVcHEyOTJ2VUd0TWM4LzJ5K2xsNFNzQUEyRWRBTXdTaVJqRjQ4eXFyRyt6R1pYNkt5c2x0OXVjTmdFQXByRFpwTEtUdkNxc2RhdjVMMzBLdFV4dU9YdW9KYWI2elQyYWU0NWZ2a3B1ekFJZ3JBUEE1Q1VTVWt1TDFOcHFMSCtmTEp2TnFQQmVWVVZJQjRBczUvWTdOSDlOa1hyMlI5VHlScDhTa1luL0hvZ1BKSFZnYTYvS1Q4NVgrVXFXeFFNekhXRWRBQ1lxa1RBQ2VsdWI4ZWZKc3RtazBsSWpwSHZNT2RjWEFEQTFpaGQ0NUovalVzc2JJZlhzbjl6eG5PM3Y5QTlWaTNjWFVLTUVtS2tJNndBd1h2RzRFZEROQ3VuU1J6UHBoSFFBbUxZY0hydm1mTXF2NHJvOE5iL2FwMmpmeEg5SDlMZkhWUDkwanlwUDk2bGtVWjZKdlFRd1hSRFdBU0JkOGZoSE0rbG1uVXMvT0pPZXgwQU1BSEtGcjlLbGhaOHJWdnM3L2VwOE56emhIVkxKZUVyTnIvWXAwQlRWbkxNS0tENEh6RENFZFFBWWk5a2hmWEM1ZTBXRjVQVk92ajBBUU5heE8yMnFPTldub3ZrZU5lL3NVN2h6K0RGdktVbnBia252YTQ3cWc2ZTZWZlhKQWhYTll3VVdNRk1RMWdGZ05QRzRVVGl1dmQyY2tPNXdHRWV3elo3TkVXd0FNRVBrRlR0VjkrbGk5ZXdmVU50Yi9Zb1BHTDlQeGxzN0xoRk42ZERMUVFXYW9xbytvMEFPRDlYbmdGeEhXQWVBWThWaXhreTZXU0hkNHpFQ2VsbVpaR2NKSXdETU5EYWJWTEl3VDBXMUhyWC90VitkZXdlVVNrNXNiWHlnTWFMK3RwaXF6eXlRZnc0bmhnQzVqTEFPQUlQNis0Mmw3bDFkNWh6QjV2Y2JJYjJvU0p5L0F3Q3d1NHlsOGFXTDg5VHlacjhDalJPckdoOFBKM1Z3VzBBbEMvTlVjWnBQRGplL1k0QmNSRmdITUxPbFVsSlBqeEhTKy9vbTM1N0RZVlIyTHkrbmFCd0FZRVF1bjBNMXEvenFYNXFubHRkRHgrMW5UMWQzL1lDQ2g2S3FPTTJuNGdYc1pRZHlEV0Vkd013VWowdWRuVVpJajBZbjM1N1Bad1Qwa2hLV3VnTUEwcEpmN3RLQ1R4ZXI1MEJFYlcrRkZPc2YvOWFyZUNTcHc2OEUxVk0vb0twUEZzaFR4TG5zUUs0Z3JBT1lPVklwS1JBd1FucFB6K1NYdWp1ZFJsWDNXYk9rL0h4eitnZ0FtRmxzVW5HZFI0VTFiblc4RzFibnUyRWxFK1AvL1JScWk2bCtjN2RtTGZlcS9PUjgyWjBzalFlbU84STZnTndYaVJnQnZiTno4clBvTnB1eEIzM1dMUGFpQXdCTVkzZmFOSHRsdmtvWDU2bmozYkM2M2g5UWFweWhQWldVT3Y0YVZ1K0JxS3JPOEZHQURwam1DT3NBY2xNOExuVjNHeC9CNE9UYjgvbU1nRjVTWXN5b0F3QmdBYWZYcnNyVGZTcGI0VlhIM3JDNjN4c1k5MHg3TEpUUXdXMEIrV3ZjcWpxOVFDNGYyN09BNllnUlp3Njc4ODQ3MWRMU29udnZ2WGZVYTc3Ly9lOHJtVXpxemp2dlBPN3ZObTNhSkovUHA5dHZ2MzNVNTIvZnZsMERBd05hczJaTlduMTY1SkZIbEVna2ROVlZWNlYxZlRyaThiaGVmZlZWU2RJNTU1eGpXcnVaMU4vZnI3eThQTmxIMmZ1Y1NDVFUyOXVyMHRMU0tlNVpsa3Nrak9YdFhWMUdRSi9zTXZmOGZDT2NsNVFZeDY4QkFEQkZuRjY3S2s4elFudm4zckM2M2h0UU1qNiszMnZCcHFqNkRuZXBkSWxYWlNkNzVmUk12OUIrOE9CQlNWSnRiVzJHZTNLOFN5KzlWSkwwSC8veEg1b3paNDRwYlRJR3hOR20zMDhzMGxaZlg2OTkrL2FkOEpxMzNucExiNzc1NW9oLzkrYWJiMnJQbmowbmZQNHZmdkVMM1hYWFhXbjM2YmUvL2ExKzg1dmZwSDE5T2tLaGtPNjQ0dzdkY2NjZHByYWJLYzg4ODR5dXV1b3EzWFBQUGFOZTgraWpqK3FhYTY3Ui8vM2YvMDFoejdMVVlLRzQrbnBwOTI3cHdBRmpYL3BFZzdyUEo4MmRLNTE4c3JSOHVWUlpTVkFIQUdTTU04K3Vpby83dE9UU0VwV2Q1QjMzWHZSVVV1cmNGOWI3VDNhci9lMStKV01tSEUwNmhUWnMyS0NOR3pkbXVoc2pDb1ZDQ29WQ1NpYkhYeGh3Skl3QmNTeG0xbUdaUkNJaG04MDI2cDNCYkxOMjdWclQyOXl5Wllza0taVks2ZDEzMzFVd0dCejY2TzN0VlZ0Ym0xcGJXOVhhMnFvTExyaEFOOXh3ZzFhdVhDbVh5NlhObXplcnJLeE1WMTk5OWJBMjMzdnZQVDM0NElOeXU5MDY1WlJUVE8venRCQU9TNzI5eGl4NktEUzV0bXcycWFEQTJIOWVVaUs1MmQ4SEFNZytEbzlkRmFmNlZMWThYNTM3d3VyOFczaGN3VHNaVDZsdFQ3ODYvemFnOHBPOUtsMlNKNXM5Kyt1dXBGS3BFY2VTRXgyM0RZN05wZ3BqUUV3R1lSMldXYjkrdmV4Mis3Uzc4emQ3OW16WlJpa2ExdHJhT3VZMXFWUktiVzF0d3g2ejJXejYwWTkrcEk2T2ptR1ArM3crbFphV3FycTZXbjYvWDVKVVhWMnRILy80eDlxNGNhTWVmUEJCTFZpd1lHaDVmMWRYbDI2Ly9YYkY0M0hkZHR0dHFxeXNuTlRYT20zRTQ4YXk5bURRbURXUFJDYlhuc3RsaFBPaUlzbnZOODVHQndCZ0duQjRiSnA5U3I1bUxmZXFaLytBdXQ0ZlVEU1FTUHY1aVVoU0xhK0gxTGt2ck5rcjgxVlVsNWZWdFZLVHlhUWNvL3llZGpxZHFxcXFTcXVkSTBlT0tCNGZmcDU5SUJEUWw3Lzg1Uk0rNzZtbm5wclV4Qk5qUUV3R1lUMkhqSGFIOGVqSEw3dnNNbjNqRzkrWXFpNU5TNy8rOWEvbEhtVjJkZkRmOGtUWFJLTlJmZTV6bnp2dThVMmJOaW1SU0tpb3FFZy8vT0VQZGVUSUVUMzU1Sk1qdHJGbzBTTGRmUFBOZXZubGw0ZnQwZXJyNjlPOGVmTzBaczBhblhmZWVlUDkwcWFQUkVMcTYvc29vUGYzVDY2OXdkbHp2OThJNkJ5ekJnQ1k1aHh1bTJZdDgycldNcTlDTFRGMXZUK2dZRk1rN1YxZ3NWQlNoMS9wVS92YllaVXV5VlB4d2p3NTNObVgyazhVMXF1cXF2U3JYLzFxMkdNLytNRVB0SGZ2WGozNDRJTnlIbFVROXJycnJsTlRVOU93YTFPcGxHS3gyQWxmUHpYWitqZGlESWlKSTZ6bmtIWHIxZzM3L09XWFgxWi9mLyt3eDVjdFd6YlYzUnBUZjMrL3RtL2ZycTFidCtvZi91RWZ0SERod2dtM05aNGxVZXZXcmRNdHQ5d3k0ZGNhcjQ5Ly9PTkRmM2FPVWszOEgvL3hIOVhkM1Qzc3NaRUsvTFcxdFduSGpoMURueC83aTJwYVNhV01aZTJoa0JIS1F5SGo4OG13Mll5OTUzNi84ZUh6U2ROa093WUFBT1BscTNUSlYrbFNQT3hUOXdjRDZ2NWdRTEgrOVBaUlIvc1NhbmtqcExiZC9TcXE4NmgwYVo3eWlqTVhFZDUrKzIzOS92ZS8xODAzMzZ5aW9xSmh5K0FQSFRxa3UrKytXMS80d2hkR2ZYNVhWNWM2T2pwR0RmaWpPWHA1ZkY5Zm55Njc3TEtKZlFFallBeUlpU0tzNTVCamcrZmV2WHZWMzk5LzNPTTMzbmlqOXUvZlAreXgwVUp1SUJBWStqc3o5L2pFNDNHOTl0cHIycnAxcTE1NTVSVkZQbHpXL1BXdmYzMVM3VlpVVktSOWJXRmg0YVJleXdyTnpjM0hMWlBLS1ltRUVjVERZV2xnd0FqbmZYMlRiOWZwTkdiTEJ3TTY0UndBTUFNNXZYYVZmeXhmWlNmbnErOVFWRjN2aDlWMzVNUXp4NE9TaWRSUTBNK2Y3ZEtzcFhueXovWElOc1cvVGx0YVdyUmp4dzZ0V3JWS2E5ZXVWVEtaSEFxNG16ZHYxcDQ5ZTFSZVhqN3E4eE1KWTB2QWFOc1ZzMVhPandFeElZVDFHYWlxcW1wb3ljK2hRNGNrU1hQbnpqM3V1cWFtSnRudGR0T09vamphNVpkZnJrQWdjTnpqb3kwdFQ5ZnZmdmU3U1QwL1c2UjdZK1FyWC9uSzBENzZySkZJU05HbzhSR0pHR0U4RURBZU40UE45bEV3SC95Z1dqc0FBRU5zTnNsZjQ1YS94cTFvTUtIZUF4SDFOa1lVNlUzdmQzRi9XMHo5YlRFNXZTRVYxbnBVVk91V3Q5dzFKWHZiQjJlaGQrN2NxWXN1dW1nb3JNZmpjVDM3N0xPU3BDOTg0UXZhdW5YcmlNK1BScU9qemw1UEI5TjZEQWpUVGQvdlpCeG50Qi9hbzJmTnQyelpNdXlJczg5Ly92T1NSbDVDczNidFdoVVVGQXo3dTY2dUxsMSsrZVZqdnNiUkFvR0FubnZ1T1czZXZIbm9Ka0VnRUZCZFhaMVdyVnFsVmF0VzZVYy8rcEdhbXBya3lZTFFkZU9OTjQ1NU4vWkUxNHkydDJtazFRdEhQNWJ1V2ZXV1NxV2taTkw0U0NRKyt2UGc1N0hZUnlGODhMOW1oZkNSdU4yUzEvdlJSMTZlOGQ5cGRyY2NBSUJNY2ZzZEt2OVl2c28vbHE5SWIwSzlqUkVGR2lPS3BGR1VMaDVPcXV0dllYWDl6ZGllVnJ6QUkxK0ZXNzRLcDF3K2E0cXpscFdWYWU3Y3VYcnR0ZGNValVZbEdVdkhYM3JwSmZYMjltckZpaFZhc21USjBQWFhYWGZkc09jZk9YSkVpVVJpMk9NampWMm4wclFZQXlJckVkWnp5TVVYWDZ4Z01EajArZWJObXhVTUJrMTlnM0k0SEtxcHFSbjZ2TG01V1lsRVl0aGpraEhxSmFNb3lKZS8vR1hGWXJGaDRmYUJCeDVRZFhYMTBPZUQxVGtuTzdOdWhzSFZCcE85NWxpRC8wYXhXRXd0TFMzREhwT2tXYk5tamJ0TjA3M3hSbVplTnkvUG1CMzNlRDRLNUY0dlZkb0JBRENScDhpaDJTdnpOWHRsdnFKOUNmVWRqaW5ZSEZXb0phWlVjdXhDYWozN0krclpQL3hFRnJ2VEprK3hReTZ2WFU2dk9Xdm1WNjVjcWMyYk4ydjM3dDJTSkpmTHBTZWVlRUtTOU1VdmZuSFl0Y2NXalJ2cDhaRldjNDdIV0RXUmpyMWhNT2dUbi9pRS92VmYvM1Y2akFHUmxRanJPZVRZVUw1anh3NEZnMEhkY01NTm96NW50TE1yUjFOVVZEUnNwdjJLSzY1UVIwZkgwR012dnZqaWNkVTJ5OHJLdEhidFdxMWJ0MDdYWG51dFlySFlzS0F1ZlJUV3MyRm0vZW1ubng2ekd2eUpyaG10R3Z6Ui8wWS8vT0VQaHowMjZNOS8vdk9FKzUzMVBCNWp5YnJiL1ZFdzkzZzQxeHdBZ0F4d0Z6aFV1dFNoMHFWNVNzWlR4dEwzOXJqNjIyTUtkOFNWVEtSWEJUMFpUeW5jRWRja1M4TU9NeGpXQnd1cEhUcDBTSDE5ZmFxcHFSazZ5bXpRc1NzNkw3NzRZdm45ZnYzM2YvLzNzTWYvOUtjL21kakQ4Wm54WTBCTUdHRjloaHR2V0I5TEpCSlJjM096bGkxYnBuMzc5c2x1dCt1QkJ4NFljMWw1T0J5V3pXYkwyTXo2MFV2WHpUaWk0MFJlZSsyMW9UL3YzcjFiOFhoY3A1OSt1cVd2YVNtSHd3amRnN1BoSG85eGp2bmdCMHZXQVFESWFuYW5UUVhWYmhWVUcrT3dWRklhNkk0cjNCVlhwQ2V1Z1o2RSt0dlNLMVJuaHBVclYrcVNTeTdSdWVlZXE2ZWZmbHFMRmkzUyt2WHJsWitmZjhJeFpVOVBqd1lHQm81YjhUbFpUei85OUlpUEQwN08zSGZmZlNQV2Z6cDJqSjF6WTBCWWpyQ2VJOTU1NXgxOTV6dmZHZkh2amwyNmMvUWR5SGc4cnJ5OFBOUDZNYmdIM2V2MURyMXVPdFU0Ky92N1J3M3E4WGhjWC92YTEwWjlidUtvUGRPakxVTTYya2o3ODVQSjlJNDNtYXhrTXFsWFgzMTE2UE4vK1pkL2tkdnQxbjMzM2FleXNySXA2Y01KOFFzREFJQVp6MmFYdkxPYzhzNGFIaFhpNGFSaW9hUmkvUW4xdDhmVmR5U2FkdEc2OFNndkw5ZUdEUnVHYWpFVkZoYW10YS83OE9IRGtveGl5cnQzNzlZcHA1eGlTbi9HbWt4eXVWeGpYcFAxWTBCa0pjSjZqaWdwS1JsMm5ucHJhK3ZRUHA5anoxOGZsRXdtbFVxbHhuME81WWw0dmQ1eFA2ZXZyMC9KWkZJRkJRVWovbjB5bVJ4MVA5S3gwcjN1V0lQTDhLMmUzWC9qalRmVTFkVWxyOWVyY0Rpc2IzN3ptL3EzZi9zMy9mU25QOVZQZnZLVG9ldkdjMTQ4QUFEQVZIQit1Qy9kSzZjS2F6MlNmTWRkODllSHpEdCtiSEN2ZWJySDdlN2N1Vk9TdEd2WExtM2Z2bDBQUFBEQXVJNzF0UkpqUUV3RVlUMUh6Smt6WjloNTZuZmZmZmRRV0QvMm5QVmozd1I2ZW5yU09tZjl5aXV2MUxYWFhtdEtmL3MrUEZ2YjVYTHBxYWVlR3ZvYXhqTFJzOTVIMjBjK0tCdzJkbHJsNWVWWmVpN25zODgrcTBXTEZpa1NpYWlwcVVucjE2L1hybDI3OU9LTEx3NWJZalc0Zk92UW9VT3kyV3hEL3paTlRVMXlPQnhEZS80SEMvd0JBQURrbXNHQ3hlbk9QTC80NG91U3BHOTk2MXY2MmM5K3BrY2ZmVlRmL3ZhM0xldmZlREFHeEVRUTFuTlFLQlRTODg4L1AvUjVLcFVhRmtBSDN3UUdCZ2JVM3Q2dXZMdzhsWmVYSDlmT3NlZXNGeGNYbTliSDU1OS9Ydi8rNy84KzdMRUxMcmpBdFBiSGEvRG1RU1FTU1dzcC9VU09idXZvNk5DTEw3Nm9yMzcxcThOdU9uejcyOS9Xb2tXTGRPNjU1OHJuODJsZ1lFQ2YrY3hubEVna3RINzllbFZWVlEwdDNWKzdkcTFLU2txR1B0KzJiZHZRalFZQUFJQmNNbmo2enA0OWUzVEZGVmVjc003U2poMDcxTnpjckJVclZtamR1blg2MDUvK3BHZWVlVVpmK2NwWFZGcGFPbFZkSGhGalFFd1VZVDBIL2VFUGYxQTRISmJkYmxjeW1kU0dEUnQwN3JubjZrdGYrcEpzTnR2UUQvbXp6ejZybi8zc1o3cmdnZ3QwODgwM0g5Zk9TT2VzbTJYaHdvWEt6OCtYWkZTWVg3MTZ0VDc3MmMrYS9qcnA2dW5wa1pUK2t2dUpITjMyNUpOUEtwRkk2THp6emh2MlJsMVVWS1FycnJoQzB2QWJGb04zazArMDlHdjE2dFhqN2djQUFNQjAwTmpZS01sWVF2NmYvL21mK3NZM3ZqSGlkYkZZVFBmZGQ1OGtZeVdvWkp4WTlMM3ZmVTlQUFBHRXJyLysrcW5wOENnWUEyS2lDT3M1cHJlM1Y0OC8vcmdXTDE2c2dZRUJOVFUxcWF5c1RMLzg1UysxZS9kdTNYcnJyU29xS3BJazdkMjdWNUswYU5FaVUvdHc3RXorU0Zhc1dLSC8vZC8vSGZiWTl1M2J0V1hMRnExYnQwNW5uMzIycVgwYXkyQUJrOU5QUDExMzNYWFhxTmROOU9pMjd1NXVQZm5razFxMmJGbGF5LzBsNllNUFBwQWsxZGJXcG5VOUFBQkFMdG03ZDYrY1RxZEtTMHYxeEJOUGFPSENoZnIwcHo5OTNIVy8vT1V2MWR6Y3JGTlBQVlZubm5tbUpPbU1NODVRVFUyTm5ucnFLVjExMVZWanZ0Wkk3WnFCTVNBbXc3d3p1NUFWN3J2dlBvVkNJVjF6elRWRGo5MSsrKzI2NUpKTHRHdlhMdjMwcHorVlpCUlVHNnhJdVd6WnNrbS9ibk56c3g1KytHRjk3V3RmMDEvKzhwY0p0WEg0OEdGdDM3NDlJK2RnRHQ2NXJhcXFzcVQ5YmR1MktSS0o2UExMTDAvN09TKy8vTElrNmFTVFRocXo3WjA3ZDFwKzVCd0FBTUJVNmV6c1ZHTmpvNVl1WGFwLytxZC9rczFtMHozMzNLUDMzbnR2MkhWUFBQR0VIbi84Y2ZsOFBtM2F0R25vY1p2TnBrc3Z2VlI5ZlgzYXVuWHJtSytYVENhSGZaaUZNU0FtZzdDZVEzYnQycVV0VzdibzlOTlAxMWxublRYMHVNMW0wNFlORzNUVFRUZnAxbHR2bFNTOThNSUxhbTl2MTd4NTg3Umt5WklKdmQ2QkF3Y1VpVVFrU1YvOTZsZjFxMS85U3YzOS9ST3FDQzk5Vk1sOTNyeDVFM3IrWkx6enpqdVNwQVVMRmxqUy91RGQzWFBPT1NldDY5dmIyL1hDQ3kvSTRYQ00rWnkzMzM1YjMvLys5N1Y5KzNZenVnb0FBSkJ4MjdkdlZ5cVYwc3FWSy9XeGozMU1YLzd5bHhXTHhmU0RIL3hncU5hUTlOSHMrKzIzMzM1Y0RhYTFhOWZxaWl1dVNLdkMrcFl0VzRZK25uamlDZE8rRHNhQW1BeVd3ZWVJenM1Ty9lUW5QNUhYNngyMTZ1WG5QLzk1U1VibDg5Lys5cmVTTk81OTRvMk5qWHI4OGNlMWE5Y3V0YmUzU3pJSzFxMWF0VXJubm51dUZpOWVQSFN0eldaVEtwVlNOQm9kV2pLK2VmUG1VZHQrLy8zM0pabS9MSDhzdmIyOVExc0NUajc1WkV0ZVkrN2N1YnJ0dHR2U3FqU2ZTcVYwNzczM0toS0o2Tk9mL3ZUUXRvWFJoRUloU2NieGZRQUFBTGxnY013NEdGaXZ2dnBxdmZqaWl6cDgrTEMyYmRzMmROMC8vL00vYS8vKy9TTk91SGk5M3JRS0J4L0xack1wTHk5djZNK1R3UmdRazBGWXp4Rjc5dXhSYjIrdk5tM2FOSFNrdzJoKzhZdGZxTG01V1JVVkZlTU82M2w1ZVhybW1XZFVVMU9qcTYrK1d1ZWRkNTdtejU4LzRyV3paODlXYTJ1ckhudnNzUk5XOEV3a0V0cThlYlBxNit0bHM5bkdYUEpqdGkxYnRpZ2VqNnVpb2tKMWRYV1RibSswcFZOSDM4ZzRrZnZ2djErdnZQS0tDZ29LOU5XdmZuWE05Z2VMNDJYTE9hSUFBQUNUOGZycnI2dSt2bDdWMWRWYXVuU3BKT080MzQwYk42cXpzMU5yMXF6UlBmZmNNM1Q5UkZkR2VyMWUzWFRUVGNjOTd2UDU5TWMvL25GaW5SOEJZMEJNRkdFOVI1eHh4aGxwTGZONTlORkg5ZXl6ejBxU3Z2T2Q3d3pkTlV4WFJVV0ZIbnJvb2JUT3V6ei8vUFAxUC8velAvck5iMzZqMy8zdWQwUFYzNDhWQ29XR3pvbGN2WHIxaU1mSURVcG5HZE40UkNJUlBmYllZNUltVmxna0VvbklicmZMNVhJTlBUWjRiTjdSajZVakdBenE3cnZ2MWtzdnZTUzczYTViYnJubHVIOExuOCtubnA0ZXZmZmVlMXF5WklrYUdocjA3cnZ2eXV2MWF0YXNXZVB1UHdBQVFEYUp4K05EbGQwdnZmVFNZWDkzNnFtbkR2dThxYWxwVW1ORHQ5czl0UEkwa3hnRFlqU0U5UnhSVUZBdzVqS2ZoeDkrZU9nWXRzc3Z2MXlubjM3NmhGNHJuYUF1R2Z2WTdYYTd0bTNicHJhMk5nVUNnUkd2Y3pxZHFxcXEwbm5ublRlc01ONUlCcytJSDY5VUtqWGljV3NQUHZpZ3VycTY1UEY0ZE1rbGw0eTczZWVlZTA0Ly8vblA1WEE0NVBGNEZJL0hGWTFHSlVuTGx5OVB1NTNubjM5ZTk5NTdyNExCb0p4T3A3NzczZStPV0JGLzVjcVZldVdWVi9UTmIzNXoyT01YWFhUUnBKZHBBUUFBWk5xVFR6NnBob1lHbFpTVWpMa0NkSEFNbVk0alI0NG9IbytiMFVWVE1RYkVpUkRXWjVEVFRqdE5temR2MWhsbm5LRWJicmpCOHRkenU5MjYvdnJyVFQzYmNxSm52bzkwbkpva25YTEtLZnI5NzMrdks2Kzhjc3g5UWRKSHMrV0RiNHFEeTVvU2lZVDYrL3VIcmx1MGFKRTJidHlZZHY5V3JGaWhWQ3FsbXBvYWJkcTBhZFFLL1JzM2JsUkJRWUhxNitzVmk4WGtkcnQxMGtrbjZkcHJyMDM3dFFBQUFMTFZoUmRlcU1jZWUwdzMzbmlqUEI3UENhK3RxcXBLZTJ4NDNYWFhEUlV6emlhTUFYRWl0aFMxL3JQRDY2OUxFNXpwSGsxSFI0Y1NpY1N3ZlN5aFVFajUrZm5UNmc1Y0lwSFFyMy85YTBtYThFMkdaREtwaHg5K1dKS09PMnR6eDQ0ZE92UE1NK1Z3T0NiVWRqUWFWU3dXVXp3ZVZ6S1psTWZqR1hYSi82Q2RPM2NxRkFwcHpabzFRNDgxTkRTb3BxWkdUbWVHN3FGWjhEMElBQUJtbHI4KzFLR1Rya3B2RmVab21wcWF4bHhOdVdIREJsVldWdXA3My90ZVdtM2VlZWVkYW1scDBiMzMzanVwdmsxV05vNEJ6ZmgvaHNteGpSTE9DT3ZaZ3FDRVRPTjdFQUFBVEJMQmIvcmgvMW5talJiV09XY2RBQUFBQUlBc1ExZ0hBQUFBQUNETEVOWUJBQUFBQU1neWhIVUFBQUFBQUxJTVlSMEFBQUFBZ0N4RFdBY0FBQUFBSU1zUTFnRUFBQUFBeURLRWRRQUFBQUFBc2d4aEhRQUFBQUNBTEVOWUJ3QUFBQUFneXhEV0FRQUFBQURJTW9SMUFBQUFBQUN5REdFOVc5anRVaktaNlY1Z3Brb21qZTlCQUFDQVNiQTdiVXJHVTVudUJ0S1VqS2RrZDlveTNRMk1ndEY1dHZCNHBIQTQwNzNBVEJVT0c5K0RBQUFBaytBdWNDalNrOGgwTjVDbVNFOUNicjhqMDkzQUtBanIyYUs0V09yb3lIUXZNRk4xZEJqZmd3QUFBSlBncjNHcnUzNGcwOTFBbXJyckIrU2Y2ODUwTnpBS3ducTJxS2lRQWdFcEdNeDBUekRUQklQRzkxNUZSYVo3QWdBQXBybXk1VjcxdFVRVmFvMWx1aXNZUTZnMXByNldxTXFXZXpQZEZZeUNzSjR0SEE1cDNqeXBvWUhBanFrVERCcmZjL1BuRzkrREFBQUFrMkIzMlRUblRMOE83d2dTMkxOWXFEV213enVDbW5PbVgzWVhlOWF6bFMyVlNsRUJJcHNFQWxKam8xUllLSldWU1Y0dmhiOWd1elhMbWdBQUFpVkpSRUZVcm1UUzJLUGUwV0Y4djgyZkwvbjltZTRWQUFESUlhR1dtQTYvR2xSQnBWc2xDL1BrS1haUXlDekRrdkdVSWowSmRkY1BxSzhscWpsbit1V3JkR1c2VzVCa3M5bEcvT0VnckdlalJFSnFiWlY2ZXFSSWhDcnhNSmZkYmhTVEt5NDJscjR6b3c0QUFDeVFqS1hVc1RlczRLR29vc0VFVmVJenpPNjB5ZTEzeUQvWHJiTGxYbWJVc3doaEhRQUFBQUNBTEROYVdHZDlOUUFBQUFBQVdZYXdEZ0FBQUFCQWxpR3NBd0FBQUFDUVpRanJBQUFBQUFCa0djSTZBQUFBQUFCWmhyQU9BQUFBQUVDV0lhd0RBQUFBQUpCbENPc0FBQUFBQUdRWndqb0FBQUFBQUZtR3NBNEFBQUFBUUpZaHJBTUFBQUFBa0dVSTZ3QUFBQUFBWkJuQ09nQUFBQUFBV1lhd0RnQUFBQUJBbGlHc0F3QUFBQUNRWlFqckFBQUFBQUJrR2NJNkFBQUFBQUJaaHJBT0FBQUFBRUNXSWF3REFBQUFBSkJsQ09zQUFBQUFBR1Fad2pvQUFBQUFBRm1Hc0E0QUFBQUFRSllockFNQUFBQUFrR1VJNndBQUFBQUFaQm5DT2dBQUFBQUFXWWF3RGdBQUFBQkFsaUdzQXdBQUFBQ1FaUWpyQUFBQUFBQmtHY0k2QUFBQUFBQlpockFPQUFBQUFFQ1dJYXdEQUFBQUFKQmxDT3NBQUFBQUFHUVp3am9BQUFBQUFGbUdzQTRBQUFBQVFKWWhyQU1BQUFBQWtHVUk2d0FBQUFBQVpCbkNPZ0FBQUFBQVdZYXdEZ0FBQUFCQWxpR3NBd0FBQUFDUVpRanJBQUFBQUFCa0djSTZBQUFBQUFCWmhyQU9BQUFBQUVDV0lhd0RBQUFBQUFBQUFBQUFBQUFBQUFBQUFBQUFBQUFBQUNicS93Y25rZjhKcXhXMWpnQUFBQUJKUlU1RXJrSmdnZz09IiwKICAgIlRoZW1lIiA6ICIiLAogICAiVHlwZSIgOiAibWluZCIsCiAgICJWZXJzaW9uIiA6ICIxNSIKfQo="/>
    </extobj>
    <extobj name="C9F754DE-2CAD-44b6-B708-469DEB6407EB-2">
      <extobjdata type="C9F754DE-2CAD-44b6-B708-469DEB6407EB" data="ewogICAiRmlsZUlkIiA6ICIxMTYyOTM3MDg2OTQiLAogICAiR3JvdXBJZCIgOiAiMzI0NjA3NjY2IiwKICAgIkltYWdlIiA6ICJpVkJPUncwS0dnb0FBQUFOU1VoRVVnQUFCZDRBQUFIbENBWUFBQURyK3U0dkFBQUFDWEJJV1hNQUFBc1RBQUFMRXdFQW1wd1lBQUFnQUVsRVFWUjRuT3pkZVhpVjFmbnU4WHRuSGlHQlFDWUNCTW84UXhnRUpDSU5XaFcxVm92OWFhRmlXMERnSUFocXhSRkZVYlJWQVN2SGl0TVB3ZW1nRlVYRklJb1VaQ1lFQ1BPd0F5RUpTY2kwTSszaC9JR2t4TXpKdTdNemZEL1g1U1Y1My9XdTlXd013ZHg3NVZrbWg4UGhFQUFBQUFBQUFBQUFxSmJKWkRKVk44YXRJUW9CQUFBQUFBQUFBS0NsSUhnSEFBQUFBQUFBQU1CQUJPOEFBQUFBQUFBQUFCaUk0QjBBQUFBQUFBQUFBQU1SdkFNQUFBQUFBQUFBWUNDQ2R3QUFBQUFBQUFBQURFVHdEZ0FBQUFBQUFBQ0FnUWplQVFBQUFBQUFBQUF3RU1FN0FBQUFBQUFBQUFBR0luZ0hBQUFBQUFBQUFNQkFCTzhBQUFBQUFBQUFBQmlJNEIwQUFBQUFBQUFBQUFNUnZBTUFBQUFBQUFBQVlDQ0Nkd0FBQUFBQUFBQUFERVR3RGdBQUFBQUFBQUNBZ1FqZUFRQUFBQUFBQUFBd0VNRTdBQUFBQUFBQUFBQUdJbmdIQUFBQUFBQUFBTUJBQk84QUFBQUFBQUFBQUJpSTRCMEFBQUFBQUFBQUFBTVJ2QU1BQUFBQUFBQUFZQ0NDZHdBQUFBQUFBQUFBREVUd0RnQUFBQUFBQUFDQWdRamVBUUFBQUFBQUFBQXdFTUU3QUFBQUFBQUFBQUFHSW5nSEFBQUFBQUFBQU1CQUJPOEFBQUFBQUFBQUFCaUk0QjBBQUFBQUFBQUFBQU1SdkFNQUFBQUFBQUFBWUNDQ2R3QUFBQUFBQUFBQURFVHdEZ0FBQUFBQUFBQ0FnUWplQVFBQUFBQUFBQUF3RU1FN0FBQUFBQUFBQUFBR0luZ0hBQUFBQUFBQUFNQkFCTzhBQUFBQUFBQUFBQmlJNEIwQUFBQUFBQUFBQUFNUnZBTUFBQUFBQUFBQVlDQ0Nkd0FBQUFBQUFBQUFERVR3RGdBQUFBQUFBQUNBZ1FqZUFRQUFBQUFBQUFBd0VNRTdBQUFBQUFBQUFBQUdJbmdIQUFBQUFBQUFBTUJBQk84QUFBQUFBQUFBQUJpSTRCMEFBQUFBQUFBQUFBTVJ2QU1BQUFBQUFBQUFZQ0NDZHdBQUFBQUFBQUFBREVUd0RnQUFBQUFBQUFDQWdRamVBUUFBQUFBQUFBQXdFTUU3QUFBQUFBQUFBQUFHSW5nSEFBQUFBQUFBQU1CQUJPOEFBQUFBQUFBQUFCaUk0QjBBQUFBQUFBQUFBQU1SdkFNQUFBQUFBQUFBWUNDQ2R3QUFBQUFBQUFBQURFVHdEZ0FBQUFBQUFBQ0FnUWplQVFBQTBLUmN2SGhSTnB1dDJuR3BxYWtOVUEwQUFBQUFsRWZ3RGdBQTBNakZ4Y1ZweXBRcDlacGo2ZEtsZXVLSkp3eXFxS3dkTzNZb01UR3gzUFV0Vzdib20yKytNWFN0WGJ0MjZaNTc3dEZMTDcxVTViZ0RCdzVvOHVUSit2REREdzFkSHdBQUFBQnF3c1BWQlFBQUFNRDU5dXpaSTdQWlhPNzY0c1dMYXpWUFlHQ2dac3lZVWViYUk0ODhvcWlvS0sxY3ViTE05VGZmZkZObXMxbmp4NDh2dlJZWEYxZmwvQlhOYzZXdVhidkt6ODlQR3pac1VGaFltQ1pObWxSdVRINSt2cFlzV1NLYnphYm82T2lhdkN3QUFBQUFNQlRCT3dBQVFBc1dIeDlmcS9FZE9uU285NW9oSVNFYU1XSkV1ZXZyMXEycjl0bWdvQ0E5L3ZqanV2LysrL1hCQngvb3V1dXVVMmhvYUpreEw3NzRvczZlUGF1YmI3NVpRNGNPclhlOUFBQUFBRkJiQk84QUFLZklMeW5SZS9zUDYvdlRaNVdjazZjQ3E5WFZKYUVCK0hwNHFFT3JBTVYyaXRRZisvV1F2NmVucTB0cTlONTQ0dzFsWkdSVU95NGpJNlBhM2VuZHUzZlhiYmZkVnVzYXF0dGxMa2tPaDBQang0K1hyNit2SkNrN08xdHZ2LzEyNmYyc3JDeTk4c29yWlo3SnlzcVNwTkxyTTJmT0xGMXY5dXpaNWRiNFpmQmUxZXNORGc1V2NIQ3czbnJyclhMM2NuTnpaVEtaZFBIaXhRcm44UFgxclhCOUFBQUFBREFLd1RzQXdIRGJ6NlhxNlI5MzZLcklNQzBZSGFNdVFhM2w1OGxmT1MyQnBjU3FFeGV6OWU4akozWG4ycS8xMk9paEdoWVJXdjJETGRqV3JWc3JiQUh6U3hhTHBkcmQ2UVVGQlhVSzNtc2lKeWRIa2hRUUVDRHBVanVYSzRQeXZMeThTbmVzWDc0K2ZmcjBXcTFaM2V0TlQwL1hrU05IS3IzL3d3OC9WSGk5VmF0V0JPOEFBQUFBbklvVUJBQmdxTzNuVXZYazl6L3A2V3RHYUVoNGUxZVhnd2JtNSttaHZ1M2FxbSs3dHRxVmtxYkhObTNUazdIRENkOXJZTU9HRFpYZWk0dUxxM0pYdXRsc3J2RHcxWXI2cVYrK0ZoTVRvK2VlZTY3QytaS1RreFVRRUNCZlgxOTVlWG1wb0tCQUgzLzhzU1FwSWlLaTlOK1hhNjZzdmlsVHBzaHNObGY1MnFwUzErY0FBQUFBd05VSTNnRUFoc2t2S2RIVFArN1FNMk92MHVDd2RxNHVCeTQySkx5OW5yNW1oSjdjdkYxcmZudGRzMms3WTdYYmRjRlNxTnppWWhYYjdDcXkyUlFkMUVyQlB0NnVMcTJjS3c4MS9mSEhIMld4V0VxdlZYWG82SU1QUHFqMDlQUnkxMDBtazhhT0hXdDhvUTNnMUtsVEtpNHVWdmZ1M1YxZENnQUFBSUFXZ09BZEFHQ1k5L1lmMWxXUllZVHVLRFVrdkwydWlnelRlL3NQYTlyZ3ZxNHVwOVpLN0hZbFhjalMzdFIwN1RsL1FZY3VaT3FDcFVDT1g0eHI2K3VqenlkT2tKZTdtMHZxck16OCtmTkxmMzNvMENGWkxKWXkxeW9URXhPai9mdjN5MmF6eVc2M3k4dkxTK0hoNGJybGxsczBZTUNBQ3AvSnpzN1d1KysrVys1YVJmYnMyVlBoYnZ5S3ZQdnV1Nlc5NHFzU0hCeXNTWk1tVlhwLzRjS0Y5ZHA5RHdBQUFBQzFRZkFPQURETTk2ZlBhc0hvR0ZlWGdVYm01dTdSZXZiSG5VMG1lSGRJMnAyU3B2Y1BITkhXNVBNcXR0bXFmU2Fqb0ZBWENnb1VFZUR2L0FJYndOeTVjMnY5VEU1T2p0NTc3NzBhalczZnZyM0dqQmxUN3ZybGRqWlgyclJwVTQxNjRFZEZSWlVKM3F0cnp3TUFBQUFBemtUd0RnQXdUSEpPbnJvRXRYWjFHV2hrdWdTMVZuSnVucXZMcUpiZDRkRDY0NmUxS3ZHd2ptUmNySEtzbjZlSEFyeThGT2pscVFBdlQ0M3NFRjd2MFAyVlYxNnA4bjVXVmxhbFkvTHlhdi83bTUrZkwzLy9TelZuWkdSbzhlTEZOWDcyZ1FjZWtPY3ZXZ2RWMWVQOWx5SWpJelYxNnRSeTF5c0szaStycmdjK0FBQUFBRFFtQk84QUFNTVVXSzN5OCtTdkZwVGw1K2toUzRuVjFXVlU2WHllUlk5OXYwMTd6cGZ0YSs3dVpsS2ZkbTNWTjZTTityWnZxOTRoYlJRZTRDOTNONVBoTmF4YnQ2N0srM2w1ZWRXT3FZblZxMWRyOCtiTkNnME4xUk5QUENGSnNsZ3NpbytQci9FYzk5OS9mN25ndlNZY2prdE5ldHpjR2xkTEhnQUFBQUF3R3VrSUFBQm8wVGFjTkd2Ump6dVVWMXhTZXEyOXY1OSsxN09yYnUzUlJXMTlmUnFtam1wMmRGZlZOc1ZzTm12S2xDbmxybHV0VmlVbUptcmJ0bTFLUzB1VEpLMWN1Vkp1Ym01bGVyVmZudnZGRjE5VWZIeThQdm5rRS9uNStaV1pLejgvWDdmZmZydmF0bTBySDUveXZ5YzE2ZkZ1KzdsdGo3dTdlNld2dFRKTGx5NnQ5VE1BQUFBQTRDb0U3d0FBb01YNkpPbTRudHV5cy9SalAwOFB6UjArU0JPNlJUdGxWM3RET25yMHFPYk5teWVMeFZMbStzeVpNeFViRzZ1Z29LQnl6d3daTWtSZmYvMjE5dXpabzFHalJwVzV0M1hyVmxtdFZvMGVQYnJDOVdyUzQ5MXF2ZlNURDNYWkxmL3ZmLys3MXM4QUFBQUFnS3NRdkFNQWdCYnBxK09udGZpSzBIMUllSHM5T1dhWXdwdkpBYWsrUGo0cUxDelV3SUVETldiTUdIM3d3UWRLVFUzVkxiZmNVdWt6UTRjT2xaZVhsOWF2WDE4dWVQL3NzODhrU2VQSGo2L3cyWnIwZUM4cUtwSWtuVGx6Uml0V3JLalY2NkhIT3dBQUFJQ21oT0FkQUFDME9MdlBwK3Z4NzMrUzQrZVByKzNjUWMrTkhkbmtkN2xmS1R3OFhHdldyRkZ3Y0xBa2FlM2F0ZFUrRXhBUW9LdXZ2bG9iTjI3VXlaTW5GUjBkTFVuYXZuMjdrcEtTTkhqd1lIWHAwcVhPTmVYbjUwdTYxQnFub2tOWEFRQUFBS0M1SUhnSEFBQXRTcUhWcG9XYnQ4dis4MEdmSXp1RWE5SFlxMXdldWk5ZXZMaksreGtaR1pXT3VSeG9YOG5EdzZNMGRLK05PKzY0UXhzM2J0VHk1Y3UxWk1rU0ZSVVZhZG15WlRLWlRCWDJrYStOaXhjdlNwTHV2dnR1VFo0OHVkeDlkcTREQUFBQWFDNEkzZ0VBUUl2eSt1NzlTczdKa3lTRit2dHA4YlVqNWVubTV1S3FwUGo0K0Nydld5eVdhc2NZb1d2WHJobzNicHkrL2ZaYnJWcTFTaWRQbmxSS1NvcHV1dWttOWVqUm8zVGNaNTk5cG1YTGxwVitiRGFiS3czT0wxOWZzR0NCSkNra0pLVFdkUkhLQXdBQUFHaEtDTjRCQUVDTGNUWTNUKzhuSGluOStHK2poc2pQczNIODcxQjFQY3dyNnFGK21kbHNydmR1OUN2ZGQ5OTkycmR2bjk1NTV4MUpsOEw0YWRPbWxSblR1WE5uM1hUVFRiV2E5OFNKRTVLa2poMDcxcnFtbTIrK3VkSjdITHdLQUFBQW9MRnBITjlwQWdBQU5JQlZpVWRLVzh5TTZSaXAwVkVSTHE3b1Vvc1pxOVZhcnpuQ3c4UDF6anZ2eU1mSHg1Q2FQRHc4MUxGalI2V25wMHVTdW5mdkxuZDM5ekpqQmd3WW9BRURCa2lTYkRhYlhuamhCVVZIUit2T08rOVVabWFtSG5ua0VVMllNRUUzM25oajZUUDMzWGVmUER3ODFLMWJ0MXJYTkd2V3JFcnZWUlM4MzM3NzdRb0tDcXIxT2dBQUFBQmdCSUozQUFEUUlsd3NMTkpuaDArVWZuelBnRjR1ck9hLzJyZHZYKzg1UER3OEZCRmh6SnNJcDA2ZDBzS0ZDMlUybTlXaFF3Zmw1dVpxL2ZyMVNrcEswa01QUGFTdVhidVdHVysxV3ZYTU04OW95NVl0aW91TGs4UGhrTHU3dS96OC9QVHl5eTlyMjdadG1qOS92dExTMG5UMDZGRU5HalNvd2pjSUhBNUh1V3YxTVhYcTFESWYyMncyUStjSEFBQUFnS29RdkFNQWdCYmhteE5uVlBSeitOby9ORVQ5MnJkMWNVWE9sNVdWcGNEQVFHVmxaU2s5UFYzZTN0NlZqaTBwS2RHYU5XdTBldlZxbFpTVTZKcHJydEhjdVhPVm41K3ZSWXNXS1RFeFVkT25UOWZJa1NOMSsrMjNxMi9mdnNyT3p0YkNoUXVWa0pDZ2NlUEdhZjc4K1RLWlRHcmR1clZlZU9FRnZmamlpOXE0Y2FPMmI5OWUycC8rdXV1dWt5VFo3WFpsWm1ZcU1EQlFucDZlMnJadG15VEp5OHVyVnEreHVMaFlrbVF5bFQwY056YzNWM2E3WFFFQkFUcCsvTGhTVTFNVkdCaFlxN2tCQUFBQW9LNEkzZ0VBUUl2dzdVbHo2YTl2NlI3dHdrb2F6cXhaczVTYW1scjZjYjkrL1NvY1o3UFpOSFBtVEowNGNVSyt2cjZhUG4yNkpreVlJRW55OWZYVlN5KzlwQTgrK0VDclY2L1dsaTFidEhQblRqMysrT042OWRWWGxacWFxdkhqeDJ2ZXZIbGx3bThQRHc4OTlOQkR1dkhHRzVXY25LeWRPM2VxZmZ2MmlvMk5MUjB6YWRJa2xaU1VsS2xsNE1DQjFiNnVGU3RXNk15Wk0vTHg4ZEg1OCtjbFhXcTNjNlhkdTNmcm1XZWVLWE90c3RjUEFBQUFBRVlqZUFjQUFNMWVaa0doOXB5LzFLL2N6V1JTYk1kSUYxZlVNUHIxNnllVHlTUjNkM2RGUlVXVk95RDFNbmQzZDExNzdiVUtDUW5SN05tenk3Vy9jWE56MHgvKzhBZGRmLzMxZXZ2dHQ5Vy9mMzlGUmtiS2JyZnJ0dHR1MDdScDA4cnRPSmN1N1VMdjE2K2Z6R2F6VENhVHBrNmRLZzhQajlJNVkySmlaRGFiWmJWYTVlM3RyY0dEQit0UGYvcFR0YS9MMzk5ZnUzZnZsczFtazd1N3U3cDI3VnJ1Y05rdVhib29LaXBLZHJ0ZEhoNGU2dEtsUzduMk13QUFBQURnTENhSDBRMDFBUUF0VnN5Ykgyam52Uk5kWFFZYUlWZC9ibngxL0xRZTNYU3BsY21ROFBaYWNjTllsOVZTRitucDZmTHc4RkJ3Y0xEaGMrL2V2VnMrUGo3cTFhdFhoZUY1VlhKemMydmN2dVhJa1NQcTNyMTdyZXV6MisybGZlTUJBQUFBb0RFdzFlQ2JKM2E4QXdDQVptLzN6N3ZkSlNrbXZQNkhtVGEwZHUzYU9XM3V3WU1IMS9uWjJ2Uk1yMHZvTGwzYUdROEFBQUFBVFEzZnlRQUFnR2J2eXVCOVFHaUlDeXNCQUFBQUFMUUVCTzhBQUtCWnl5d28xS21MT1pJdTlYZnYyNjZ0aXlzQ0FBQUFBRFIzQk84QUFLQlp1M0szZTdjMlFmTHpwTk1lQUFBQUFNQzVDTjRCQUkxV1ZsYVdubi8rZVczZnZyM1NNZDk5OTUxV3IxNnQxTlJVU1ZKQlFZRldyVnFsb3FLaUdxL3o4Y2NmYTgyYU5UVWVmL3o0Y1czY3VMSEc0NDFnczltMFlzVUtyVml4b3RxeFAvendnekl6TXh1Z3FxYUJOak1BQUFBQWdJYkdsaThBUUtQMXhSZGY2TnR2djFWS1NvcUdEUnRXN3I3RDRkQmJiNzJsbEpRVVJVVkZLVFEwVk11WEw5ZlhYMyt0YytmT2FmNzgrVFZhNTUxMzNsRmhZYUh1dlBQT2FzZWF6V2JObURGRGRydGR2cjYrdXVxcXEycjl1dXJDWnJQcDQ0OC9saVJOblRxMTBuSGZmdnV0bm4vK2VZV0hoNWYrdTZYYmxaSlcrdXVCQk84QUFBQUFnQVpBOEE0QWFKUnNOcHZXclZzblNaVUc0dHUyYlNzTjNVZU5HaVZKdXVlZWUvU2YvL3hIMzN6empZWVBINjR4WThZWVdsZFVWSlJ1dSswMmZmVFJSMXE4ZUxHV0xsMnFqaDA3R3JwR2ZZd2NPVkw5Ky9kWFFrS0M1c3lab3lWTGxpZ3FLa3FTOU1BRER5Z2hJYUhXYzNwNmV1ckxMNzgwdXRRR2NiR3dTTWV6c2lWSkprbkRJa0pkV3hBQUFBQUFvRVVnZUFjQU5Fby8vdmlqTWpJeTFLVkxGdzBmUHJ6Q01hdFhyNVowS1pnM21VeVNwTFp0MjJyR2pCbGF2SGl4WG4vOWRZMGNPVkllSHNiK2RUZGx5aFR0Mzc5ZkpTVWwxYmEwaVl1THEzYStEUnMyR0ZXYS9Qejg5T3l6eitxSko1N1FybDI3TkcvZVBMMzAwa3ZxMEtHREFnTURGUndjWEt2NXNyS3lES3ZORmE1c005T2piYkNDZkx4ZFdBMEFBQUFBb0tVZ2VBY0FORXFmZmZhWkpPbXV1KzRxRGRXdjlOTlBQK25Rb1VPS2lJalFyMy85NnpMM3hvMGJwOE9IRCtzM3YvbE52VVAzS1ZPbVZIZzlQejlmUGo0K2V1NjU1OHJkOC9IeDBXdXZ2VmJtV21obytaM1dsL3ZTRzgzYjIxdFBQZldVSG52c01VVkVSQ2drNUZKN2xTZWZmTExXYzlYa2pZUEdiT2NWYldhR1JiTGJIUUFBQUFEUU1BamVBUUNOenI1OSs3Ui8vMzUxNmRKRlYxOTl0U1JwMmJKbDh2YjIxdTkvLzN1MWF0VktiNy85dGlUcDNMbHp1dTY2NnlxY1orM2F0ZVd1VFp3NFVYLys4NS9MQk9xWGQ2MWZlVzNjdUhHNjY2NjdaRGFiYTEyL2o0OVB1V3Z2dlBPTzNOM2R5MXd6T3RUKy9lOS9MM2QzZDYxZXZWcmUzdDU2L3ZubkszelRvcVVvc2R1MTRjU1owbzlIUklhNXNCb0FBQUFBUUV0QzhBNEFhSFQrOWE5L1NiclVyOTFrTWlrdExVMWZmUEdGM04zZGRldXR0K3FMTDc3UXNXUEhaREtaMUtGRGgzTFBtODNtU3U4RkJRV1ZqcW5vdWNzeU16UEwzRnU3ZHEwQ0FnS3FyYjB1WWZyaXhZc1ZIeDlmNC9GWHJuRmxtNXFzckN5NXVibVZmdHlTUTNkSit2TFlLV1VWWG5wVEpkRExVd000V0JVQUFBQUEwRUFJM2dFQWpjb1BQL3lncEtRazllblRSeU5HakpBa2ZmamhoN0phcmJycnJydms3ZTJ0bFN0WFNyclV6L3p5cjY4VUZ4ZFg2YjNMcmd5c0oweVlvTUxDUWtON3JkZEdZR0JnYVR1WXFseTRjRUdTYWpUMlNwVzF5L21sOFBCd0xWcTBxRlp6TjFabnNuUDFqNS8ybG43OCs5N2Q1UDJMbnpnQUFBQUFBTUJaQ040QkFJMkd6V2JUeXBVclpUS1pORzNhTkVsU1JrYUcxcTlmcjNidDJ1bU9PKzdRa2lWTGxKdWI2K0pLalRWanhnek5tREdqeWpIRnhjVzY4Y1liSmYzM1VObWFxa3U3SEdjNG1aMnJiZVlVcDY1aGN6aVVVVkNvVDVLT3lWSmlsU1MxOHZiU25YMjZPM1ZkQUFBQUFBQ3VSUEFPQUdnMGNuSnlsSnFhS29mRG9kbXpaOHR1dDVmZW16WnRtalp2M3F6dnYvL2VoUlUyWFZGUlVWWCtCRUJESEtJNjhaUDFzanNjVGwvblNtNG1rNTYvZHFTQ2Zid2JkRjBBQUFBQVFNdEc4QTRBcUZLaDFhYVV2SHlsNU9YcmdxVlFaM0p5bFpCNlFXZHk4blRCVW1Eb1dzSEJ3ZnJIUC82aHBLUWs1ZVhsS1NVbFJkOTg4NDBHRHg2c01XUEdhTm15WlpJdUhYd2FIeDh2aThWU2FSdVZ5dTdObURGRFE0WU1NYlJ1b3lRbEpTazFOVld4c2JHdUxzVXBHanAwbDZSUWYxLzFER25UNE9zQ0FBQUFBRm8yZ25jQWFPRWNrbEx6TERweE1Wdm5jdk4xTGk5ZktibjVNdWZrS1NranE4SHI2ZG16cDNyMjdDbEpldmpoaCtYaDRhR1pNMmRLa3Y3NjE3OHFQejlmYytiTVVYeDh2QndPUjZWdFZDcTdsNStmWCtuYVNVbEpTa2hJMEw1OSs5U2pSdzlObWpUSmdGZDB5Vi8rOHBjcTcyL2J0azJQUGZhWXZMMjkxYnQzYjdWcjE4Nnd0UnVMb2VIdGRlaUNjeituN0E2SENtMjIwcEEvSmMraUIrTzNhUG4xc1hKcjRZZk5BZ0FBQUFBYURzRTdBTFFnRGtrcHVmbEt5c2pTb1F1Wk9uUWhTMGtaV2JwWVdPVHEwc3I1N3J2dnRHdlhMdDE5OTkyS2lvcVNKSGw1ZWVtaGh4NHFIZVB2NzY5UFAvMjAzTE54Y1hHVjNydFNkbmEyZnZycEoxbXRsM3FCejVvMXEvUmVXRmhZNlhWSm1qbHpwdHpjM09yOGVxcnJzejVzMkRCMTd0eFpwMDZkMHV1dnY2N0hIbnVzem10VkpDVWxwY2FIckRyTFAyOFkyeURyRk5scyt1ZXUvZnJmL1ljbFNUdk9wZXJyRTJmMG02NmRHbVI5QUFBQUFBQUkzZ0dnR2NzdEx0R3VsRFFscEYxUTBzOGhlMDVSc1dIenU1bE1DdlAzVTFpQW4wTDkvYlQrK0dsRDVzM0t5dEx5NWNzVkZSV2wvL21mL3pGa3ppc2RQMzVjUzVjdTFhRkRoOHIwa2UvZHU3Y0dEeDZzd1lNSHExZXZYc3JMeXl1OWQvYnMyWHF0K2RWWFg4bmQzYjNNdFN2N3FydTV1ZWt2Zi9tTEZpeFlvQjkrK0VFSkNRbnEzNzkvdmRhOGt0VnFiVFNIckRxYnQ3dTc3aDgyVUZrRlJmcmkyQ2xKMHIvMkhOQjFYVHF5NngwQUFBQUEwQ0FJM2dHZ0dTbTAyclF2TlYzYno2VnB4N2xVSldWazFhdXZ0cCtuaDBaMUNGZlBrR0IxYnhPczdtMkQxTmJYcDlMeFJnVHZkcnRkeno3N3JISnljdlQwMDAvTDA5TlRKU1VsU2t0TDA0VUxGelJnd0lCNnI1R2JtNnNEQnc1SXVuVG82TGx6NTJTejJmVEtLNitVR1hjNWVQZjI5dGE2ZGV0cU5IZDlEaWtkTm15WSt2ZnZyNFNFQlAzem4vL1VhNis5SnBOQlFYRmpPRnkxb2YyZllRUDA5WWt6c3RydE9wMmRxNlNNTFBXbTN6c0FBQUFBb0FFUXZBTkFFMmExMjNVZ1BWUGJ6NlZxeDdsVTdVL0xVTWtWTzdocks4akhXOE1qUXpVaU1rd2pJc1BVenMvWHdHcHJadW5TcGRxN2Q2OENBZ0wwK3V1dkt6VTFWWm1abVhJNEhHclhycDNlZi8vOWVxL1J2bjE3eGNiR2FzS0VDUm93WUlBbVRKZ2dtODFXYnR6bDRMMDIvZGJ2dmZkZWVYalUvYS9YZSs2NVIzUG16Tkd4WThlMGNlTkdqUnMzcnM1enRYUnRmWDAwdGxPa05weTh0Tk4vYS9KNWduY0FBQUFBUUlNZ2VBZUFKc1pTWXRXUDVuUGFkUHFzZmpTZms2WEVXdjFEbFRCSkdoVFdUbGQxQ05lSXlERDFhQnZrOGxZYzJkblpraTZGM2djUEhwUWtCUVFFS0N3c1RBTUhEaXd6MW1LeFZOcTN2TEo3TTJiTTBKQWhRL1RvbzQ5V1c4dnAwNWQyOEllRWhOUzQvanZ2dkxQR1l5dlN0MjlmalJneFFxR2hvYVdIektMdVJrVkZsQWJ2LzBsTzBiMERlN3U0SWdBQUFBQkFTMER3RGdCTndNWENJdjF3NXB3Mm5rcldUMmZQMTJ0WHV5VDFiZGRXMTNYdHFMam9LSVc0WUZkN1ZXSmpZeFVlSHE1T25Ub3BLaXBLRVJFUmF0MjZkWVZqSFE1SHBYM0xLN3VYbjU5ZjQxcVNrcElrU1pHUmtUVit4Z2hQUC8xMGc2N1huQTJOYUYvNjYvMXBHY29wS2xZcmJ5OFhWZ1FBQUFBQWFBa0kzZ0dna1VyTnQraTdVOG42N3ZSWjdUbWZYcTllN1pMVUpiaTFydS9TVWVPN2RGU0hWZ0VHVldtODJOaFl4Y2JHMW1pc3Y3Ky9QdjMwMDNMWDQrTGlLcjFYRzRjUEg1WWs5ZXZYcjE3ek5BWm1zN2xaOW5HdlRxaS9uenEyQ3RTWm5GelpIUTV0UDVlcVgwZEh1Ym9zQUFBQUFFQXpSL0FPQUkxSWRsR3h2amx4Umw4Y1BhWEU5SXg2ejlmYTIwczNkKytpRzd0MTFxK0NLOTQxam9xbHBxYnEyTEZqa21USWdhNlRKMCt1OXh6MTRlSGhvZkR3OENySFZIZS9xUm9hMFY1bmNuSWxTYnRTMGdqZUFRQUFBQUJPUi9BT0FDNVdiTE5yUy9JNWZYSDBsSDQwcDhoYXp6WXlralF3TkVTLzYvVXJqZXZjUVY3dTdnWlU2VG9GQlFVNmV2U29EaDA2cE1PSER5c2dJRUJ6NTg1MStycWZmLzY1SEE2SG9xT2phOVhqdlRLcHFha0dWRlYzNGVIaFdybHlwVXRyY0pWaEVhSDZKT200SkduMytYUVhWd01BQUFBQWFBa0kzZ0hBQlJ5U0RxUm42SXVqcC9UMWlUUEtLU3F1OTV6K25wNjZzVnRuL2E1blYzVnRvcnZiSFE2SDl1N2RxMlBIanBYK1l6YWI1YmlpemM2WU1XT2NYa2RSVVpHKyt1b3JTZEtFQ1JNTW1mT3JyNzZTK3kvZUJLbE42NWVDZ2dKSmtwdWJXNjNYZnVTUlIrVHY3MS9yNXdvTEN5VkpKaGNmdUZ0ZlE4TC8yK2Y5ZUZZMmZkNEJBQUFBQUU1SDhBNEFEU2cxMzZJdmpwN1N1bU9uZENZNzE1QTV1N1VKMHNUZTNUUytTMGY1ZVRiOUwrdUxGaTFTZG5aMjZjZGVYbDdxMXEyYit2VHBvOTY5ZTZ0djM3Nmw5L0x6OHlzTnJ5dTcxN2x6WjczeHhodkt6czVXUUVDQXpwdzVvOExDUXZuNi92ZVEyVGZmZkZQWjJkbnk5L2ZYcjMvOWF3TmZYZld5czdOMTRjSUZ0V3JWU2dFQkFmTHg4VkZCUVlIZWYvOTlTVkw3OXUycm1hRzhzV1BIVmp2R2FyWEt3K08vbno4T2gwTnIxNjZWSkVOMi9MdFNrSSszdXJjSjBwSE1pNUtrdmFucEd0T3hZUS9NQlFBQUFBQzBMRTAvb1FHQVJzN3VjT2luczZuNk9PbVlOcDg1Vis5RFVpOGJGaEdxeWYxN2FsaGttSnIyZnVUL01wbE11dWFhYTVTYm02dGV2WHFwVjY5ZTZ0cTFhNWxBK0pmak8zVG9VS3Mxd3NMQ0pFbFRwMDVWUnNaLysrajM2TkZEa3JSMzc5N1NRMWtuVHB4WUpwQTMyc2lSSTh0ZFMwdEwwMzMzM1ZmcE04N2E4Zi9uUC85WnFhbXA4dkx5a3B1Ym00cUtpbFJTVWxKcG5VMU5URVJvYWZDKyt6ekJPd0FBQUFEQXVRamVBY0JKc291SzllOGpKL1JKMG5FbDUrUVpNcWVieWFUeFhUcnFqLzE2cUVmYllFUG1iR3htenB4WjQ3RitmbjUxN2xzZUZSV2x6TXhNZVhwNnFsdTNicG8xYTVZa0tTZ29TRkZSVVhKM2Q5Y2RkOXhScDdtdnRHSERoa3J2UGZYVVUrV3VSVWRIeTkvZlgwVkZSYkxaYkhJNEhES1pUQW9KQ1ZGc2JLd21UWnBVNzVvcTByTm5UNTA5ZTFaV3ExWFNwVGMxMnJWcnAydXZ2ZFpwYXpha29lSHQ5WDdpWVVuU0ZuT0taZzhiMkd6ZXNBSUFBQUFBTkQ0bWg4T2dyWmNBQURra0phWmw2S05EeC9UdHlUTXF0dFgvb0ZSSjh2WHcwRzk3ZE5FZituWlhlRUR0ZTNVM2xKZzNQOURPZXljMnlGcXZ2ZmFhdkwyOWRlKzk5eG8rdDhWaVVVWkdocUtpb2d5ZnU3WXUvelhkVUgzV2JUYWI3SGE3M04zZDY5UlB2aklOK2JsUmtVS3JUZVBmLzFTV2trdHZMS3k1N1hyOXFvbWVoUUFBQUFBQWNDMVREYjVKWjhjN0FCaWd3R3JWK21PbjlYSFNNUjNKdUdqWXZLMjl2WFJYdng2NnZlZXZPQXp5RjZwcXgxSmZmbjUrOHZQemM5cjh0ZEhRQjV1NnU3dVhPd1MyT2ZEeGNOYzFuU0wxNWJIVGtxVDF4MDVyMXREK0xxNEtBQUFBQU5CY0Vid0RRRDFrRmhScXpjR2ordmpRTWVVVUZSczJiMnR2TC8yeFgwLzl2bmUzWm5GZ0t0QVlYTisxVTJud3Z2YndjZDA3c0RkL3ZnQUFBQUFBVHNGM213QlFCeWN2NW1oVjRtRjllZXlVWWUxa0pLbVZ0NWNtRWJnRFRqRWlNa3hkZzF2cmVGYTJjb3FLOWVtUkUvcWZQdDFkWFJZQUFBQUFvQmtpMVFHQUduSkkybk0rWGUvdFQ5TG1NK2NNbmJ2Vnp6dmNKeEs0QTA3alpqSnB5b0RlV3JCcHF5UnA1ZDZEdXI1TFI3WHg5WEZ4WlFBQUFBQ0E1c2E0VTlNQW9KbXkyUjNhY05Lc3lmL2VvTDkrc2RIUTBMMlZ0NWRteFBUWHVva1RkTStBWG9UdWdKUEZkWWxTdHpaQmtxU0xoVVY2ZnV0dUYxZFVNM0Z4Y1pveVpVcTk1bGk2ZEttZWVPSUpneW9xYThlT0hVcE1UQ3gzZmN1V0xmcm1tMitjc3VhVjdyNzdiazJmUHQzcDZ3QUFBQUJBVFpId0FFQWxpZ3ZPNVNnQUFDQUFTVVJCVkcwMmZYYmtwTjdibjZSenVmbUd6dTN0N3E2Nyt2YlFwUDQ5RmVEbGFlamNBQ3JuWmpMcHFkamhtdlRaQmxudGRzV2ZOT3ZEZzBmMSs5N2RYRjJhMCszWnMwZG1zN25jOWNXTEY5ZHFuc0RBUU0yWU1hUE10VWNlZVVSUlVWRmF1WEpsbWV0dnZ2bW16R2F6eG84Zlgzb3RMaTZ1eXZrcm1xYzZxYW1wS2lnb3FOVXpBQUFBQU9CTUJPOEE4QXRGTnB2V0poM1hPd2xKU3JjWUcrUzRtVXo2Ylk4dStzdWdQZ3J4OHpWMGJnQTEwNzFOa1A0NnVJOWUyN2xma3ZUQ3o3dmVXMEw0WHBINCtQaGFqZS9Rb1VPOTF3d0pDZEdJRVNQS1hWKzNibDI5NXdZQUFBQ0F4b0RnSFFCK1ZtQzE2cE5EeC9YdS9pUmxGaFFhUG45Y2RKU214L1JUeDFhQmhzOE5vSGIrMUwrWFRsM00xWmZIVGttNkZMNm41RmswYlVoZmVidTdOMmd0Yjd6eGhqSXlNcW9kbDVHUlVlM3U5TzdkdSt1MjIyNnJkUTAxMldYdWNEZzBmdng0K2ZwZWV0TXdPenRiYjcvOWR1bjlyS3dzdmZMS0syV2V5Y3JLa3FUUzZ6Tm56aXhkYi9iczJlWFdJSGdIQUFBQTBGd1F2QU5vOFN3bFZuMTA2S2plMjM5WUZ3dUxESjkvV0VTb1pnN3RyOTRoYlF5ZkcwRGR1SmxNZW5MTU1Oa2NkbjE5L0l3azZiMzlTZnIrOUZrdEdCMmpJZUh0RzZ5V3JWdTNWdGdDNXBjc0ZrdTF1OU1MQ2dycUZMelhSRTVPamlRcElDQkFrcFNmbjE4bUtNL0x5NnMwT0w5OHZTNTkyT2ZNbWFQczdPeHF4K1hsNVZYYkI3OXo1ODU2L1BISGExMERBQUFBQU5RV3dUdUFGaXV2dUVRZkhqeXEvMDA4ckp5aVlzUG43OTQyU0xPSER0RHd5RERENXdaUWYyNG1reGFPR2FHMlBqNTYvOEFSU2RLWm5GeE4vZkk3OVc3WFJyZDI3NkxydTNacXNFT1BOMnpZVU9tOXVMaTRLbmVsbTgzbUNrUG5pdnFwWDc0V0V4T2o1NTU3cnNMNWtwT1RGUkFRSUY5ZlgzbDVlYW1nb0VBZmYveXhKQ2tpSXFMMDM1ZHJycXkrS1ZPbXlHdzJWL25hcW5QMjdOblNuZk5Wc2R2dDFiNkI0ZVBqVStjNkFBQUFBS0EyQ040QnREaVdFcXZlVHp5c1ZZbUhsVnRjWXZqOFFUN2VtaEhUWDdkMGo1YWJ5V1Q0L0FDTTQrNW0wdHdSZ3hUYktWSlAvYkJkNS9JdUhhUjhNRDFUQjlNejlZK2Y5bXBnV0loNmhiUlJyNUJnOVdyYlJ1MzlmWnZNbiswckR6WDk4Y2NmWmJGWVNxOUZSMGRYK3R5RER6Nm85UFQwY3RkTkpwUEdqaDFyZktFMVVGbDRuNW1acVlrVEo2cHo1ODU2NDQwM3Fod0RBQUFBQUEyRjRCMUFpMUZzcytuanBPTjZhKzlCWlRtaHBZeWJ5YVNKdmJ2cEw0UDZxSlczbCtIekEzQ2VJZUh0dGVhMjY3VXE4YkErU1RxdUN6OGZyRnhndFdwcjhubHRUVDVmT3RZa3ljL1RVd0ZlbC83eDkvTFVxQTdodW5kZ2J4ZFZYN241OCtlWC92clFvVU95V0N4bHJsVW1KaVpHKy9mdmw4MW1rOTF1bDVlWGw4TER3M1hMTGJkb3dJQUJGVDZUbloydGQ5OTl0OXkxaXV6WnM2ZkMzZmgxa1ptWktVa0tDZ295WkQ0QUFBQUFNQUxCTzRCbXoyWjNhTjJ4ay9xL3V3OG9OZC9pbERXR1I0YnBnUkdEMUNXb2xWUG1CK0I4ZnA0ZStzdWdQdnJUZ0Y3NjdsU3lQang0VlB0U0w4anhpM0VPU2ZrbEpjb3ZLVkhxcFEzeVNraTlvTi84cXBNaUF2d2J1bXlubUR0M2JxMmZ5Y25KMFh2dnZWZWpzZTNidDllWU1XUEtYYi9jenFZMlRwOCtMVWtLRHcrdjliTUFBQUFBNEN3RTd3Q2FMYnZEb2ZoVHlmcm5ydjA2azUzcmxEVWlBd00wZC9oQWpla1VxYWJSZU1LNWZEMDhaQ214TmxoUGJEUU5UZTF6d3RQTlRlTzdkTlQ0TGgyVlYxeWlneGN5bFpCNlFRbHBHVHFhZVZIWlJVVXF0dG5MUE5QVzEwY2h2cjcxV3ZlVlYxNnA4bjVXVmxhbFkvTHk4bXE5WG41K3Z2ejlMNzFSa0pHUm9jV0xGOWY0MlFjZWVFQ2VucDVscmxYVjQvMlhJaU1qTlhYcTFITFg2eEs4SnlRa1NMcDBjQ29BQUFBQU5CWk41N3RnQUtnaGg2U3R5U2xhdm5PL0RtZFVmeUJmWGZoNmVHakt3TjY2cTI5M2VibTdPMldOcHFoRHF3Q2R1Sml0dnUzYXVyb1VOQ0luTG1hclEyQ0FxOHVva3dBdlR3MkxDTld3aU5BeTE0dHNOdVVVRlN1M3FGaTV4U1hxMkRwUVh1NXU5VnByM2JwMVZkN1B5OHVyZGt4TnJGNjlXcHMzYjFab2FLaWVlT0lKU1pMRllsRjhmSHlONTdqLy92dkxCZTgxNFhCYyt2a0JON2Y2L1Y1ZFZsUlVwQzFidGtpNjlMcTZkZXVtZnYzNkdUSTNBQUFBQU5RSHdUdUFaaVVoTFVOTGQrelRudlBsRHdVMHlnMi82cVNaUXdlb3ZWLzlkcmMyUjdHZEl2WHZJeWNKM2xIR3Y0K2MxSmhPa2E0dXcxRGU3dTVxNStlcmRnWitIYWpzOEZCSmlvdUxxM0JIK1dWbXMxbFRwa3dwZDkxcXRTb3hNVkhidG0xVFdscWFKR25seXBWeWMzTXIwNnY5OHR3dnZ2aWk0dVBqOWNrbm44alB6Ni9NWFBuNSticjk5dHZWdG0xYitmajRsRnVySmozZWJUYWJKTW5kb0Rjc1Avcm9JMlZuWnlzME5GUVhMMTdVL1BuemRkOTk5K25tbTI4MlpINEFBQUFBcUN1Q2R3RE53dms4aTE3ZHNVL2ZuRGpqdERWNmhRUnIvb2pCNmg4YTRyUTFtcm8vOXV1aE85ZCtyVjBwYVJvUzN0N1Y1YUFSMkpXU3BtMW5VN1htdDllNXVwUVc1K2pSbzVvM2I1NHNsckpuVzh5Y09WT3hzYkVWSGtZNlpNZ1FmZjMxMTlxelo0OUdqUnBWNXQ3V3JWdGx0Vm8xZXZUb0N0ZXJTWTkzcTlVcVNYWGFMZjlMaVltSldyVnFsU1JwenB3NTh2SHgwV09QUGFhbFM1ZnExS2xUbWpGamhtRUJQd0FBQUFEVUZzRTdnQ2JOVW1MVnUvdVQ5RzVDa29wLzNrbHB0RGErUHBvWjAxODNkZXNzTnhPZDNLdmk3K21weDBZUDFXT2J0dW5wYTBZUXZyZHd1MUxTOU5pbWJYb3lkbmlUNnZIZVhQajQrS2l3c0ZBREJ3N1VtREZqOU1FSEh5ZzFOVlczM0hKTHBjOE1IVHBVWGw1ZVdyOStmYm5nL2JQUFBwTWtqUjgvdnNKbmE5TGp2YWlvU0pKMDVzd1pyVml4b2s2dlM3clUxLzN4eHgrWDFXclZ6VGZmckNGRGhraVMvdkdQZitqaGh4L1c1NTkvcm5Qbnp1bnh4eDh2dDNNZkFBQUFBQm9DM3dVRGFKTHNEb2ZXSHordFpUc1NsRzRwY01vYTdtNG0zZG03dS80eXFJOEN2T3EvTzdPbEdCWVJxaWRqaCt2SnpkdDFWV1NZYnU0ZXJTNUJyUWxlV3doTGlWVW5MbWJyMzBkT2F1dlo4M295ZG5pNS91aG9HT0hoNFZxelpvMkNnNE1sU1d2WHJxMzJtWUNBQUYxOTlkWGF1SEdqVHA0OHFlam9hRW5TOXUzYmxaU1VwTUdEQjZ0TGx5NTFyaWsvUDEvU3BkWTRGUjI2V2gySHc2R1BQdnBJYjczMWxxeFdxMGFNR0tIcDA2ZVgzdS9VcVpOZWZ2bGx6WjgvWDd0MjdkS2NPWFAwM0hQUDFibGVBQUFBQUtnclVoQUFUYzYrMUF0NmFkc2VIYnlRNmJRMVJuWUkxOXpoQTlVNXFKWFQxbWpPaGtXRWFzMXZyOU43K3cvcjJSOTNLamszVDVZU3E2dkxRZ1B3OC9SUWg4QUFqZWtVcVRXL3ZVNytCclFVYVNrV0wxNWM1ZjJNakl4S3gxd090Sy9rNGVGUkdyclh4aDEzM0tHTkd6ZHErZkxsV3JKa2lZcUtpclJzMlRLWlRLWUsrOGpYeHNXTEZ5VkpkOTk5dHlaUG5senVmbHhjWEtYUEppWW02clhYWHRQUm8wY2xYZHA1UDJmT0hIbDRsUDNmMmREUVVMMzAwa3VhTjIrZVRwdzRvVGx6NXBRZUlnc0FBQUFBRFlYZ0hVQ1RrWktYcjZVN0VwemF4ejBpMEYvelJnelcxUjBqUkZPWit2SDM5TlMwd1gwMWJYQmZWNWNDTkFueDhmRlYzcmRZTE5XT01VTFhybDAxYnR3NGZmdnR0MXExYXBWT25qeXBsSlFVM1hUVFRlclJvMGZwdU04KyswekxsaTByL2Roc05sY2FuRisrdm1EQkFrbFNTRWp0ejhwSVMwdlQwYU5INWVQam8yblRwdW5HRzIrc2RHeTdkdTMwNG9zdmFzNmNPZXJUcDArRi9ld0JBQUFBd0prSTNnRTBlcFlTcTk1Sk9LVDM5aDkyV2g5M041TkpkL2Zyb2I4TzZpc2ZEdzdqQTlEd05tellVT205dUxpNENudW9YMlkybSt1OUcvMUs5OTEzbi9idDI2ZDMzbmxIMHFVd2Z0cTBhV1hHZE83Y1dUZmRkRk90NWoxeDRvUWtxV1BIanJXdTZkcHJyMVZCUVlHR0RoMnE5dTJyUHoraVhidDJldlhWVnhVVUZGUzYweDRBQUFBQUdnckJPNEJHeSs1dzZNdGpwN1ZzWjRJdU9LbVB1eVQxRG1talIwY1BWZmUyN0lnRTBQQVdMMTRzcTdWK3JaakN3OFAxemp2dnlNZkh4NUNhUER3ODFMRmpSNlducDB1U3VuZnZMbmYzc205S0RoZ3dRQU1HREpBazJXdzJ2ZkRDQzRxT2p0YWRkOTZwek14TVBmTElJNW93WVVLWm5lbjMzWGVmUER3ODFLMWJ0enJWVmRVdTk0cTBhZE9tVHVzQUFBQUFRSDBSdkFOb2xCcWlqN3V2aDRmdWkrbW5pYjI3eWMxRVl4a0FybEdUM2R2VjhmRHdVRVJFaEFIVlNLZE9uZExDaFF0bE5wdlZvVU1INWVibWF2MzY5VXBLU3RKRER6MmtybDI3bGhsdnRWcjF6RFBQYU11V0xZcUxpNVBENFpDN3U3djgvUHowOHNzdmE5dTJiWm8vZjM1cHE1aEJnd1pWK0FhQncrRXdwUDZLMkg3K2FTa1RYK3NCQUFBQU5CQ0Nkd0NOU2tQMGNaZWswVkVSZW5qa0VJVUYrRGwxSFFCd3BheXNMQVVHQmlvckswdnA2ZW55OXZhdWRHeEpTWW5XckZtajFhdFhxNlNrUk5kY2M0M216cDJyL1B4OExWcTBTSW1KaVpvK2ZicEdqaHlwMjIrL1hYMzc5bFYyZHJZV0xseW9oSVFFalJzM1R2UG56NWZKWkZMcjFxMzF3Z3N2Nk1VWFg5VEdqUnUxZmZ2MjB2NzAxMTEzblNUSmJyY3JNek5UZ1lHQjh2VDAxTFp0MnlSSlhsNWU5WDdOK2ZuNUNnZ0lrSyt2cnlUcDIyKy9sU1Q1Ky92WGEyNEFBQUFBcUNtQ2R3Q05ncVhFcXJjVER1bC85eWVwMkdaMzJqcHRmSDMwNEZXRE5TNDZpc05UQVRSN3MyYk5VbXBxYXVuSC9mcjFxM0NjeldiVHpKa3pkZUxFQ2ZuNittcjY5T21hTUdHQ0pNblgxMWN2dmZTU1B2amdBNjFldlZwYnRtelJ6cDA3OWZqamordlZWMTlWYW1xcXhvOGZyM256NXBYWlVlN2g0YUdISG5wSU45NTRvNUtUazdWejUwNjFiOTllc2JHeHBXTW1UWnFra3BLU01yVU1IRGl3WHE4NUlTRkJ6enp6VElYM1Jvd1lVYSs1QVFBQUFLQ21DTjRCdUZSRDlYR1hwTnQ2ZHRYTW1QNXE1VjIvM1pRQTBGVDA2OWRQSnBOSjd1N3Vpb3FLS25kQTZtWHU3dTY2OXRwckZSSVNvdG16WjVkcmYrUG01cVkvL09FUHV2NzY2L1gyMjIrcmYvLytpb3lNbE4xdTEyMjMzYVpwMDZaVjJNYkZaREtwWDc5K01wdk5NcGxNbWpwMXFqdzhQRXJuakltSmtkbHNsdFZxbGJlM3R3WVBIcXcvL2VsUDlYck5YYnQyVmVmT25XV3oyV1MzMitWd09CUVFFS0RSbzBmcnQ3LzliYjNtQmdBQUFJQ2FNam1jMlZBVEFLcHdKT09pRm0zWm9RUHB6dXZqTGtuUlFhMjBZUFJRRFF3TmNlbzZBT0FzNmVucDh2RHdVSEJ3c09Gejc5NjlXejQrUHVyVnExZXRlNkRuNXVZcU1EQ3dSbU9QSERtaTd0MjcxN28raThVaXU5MnVnSUNBV2o4TEFBQUFBTTVncXNFM1R3VHZBQnBjZ2RXcS83djdnRllsSHBiZGlWK0NQTjNjTkdWZ2IwM3UzMHRlN201T1d3Y0FBQUFBQUFBdFIwMkNkMXJOQUdoUW04K2MwL05iZCtsOG5zV3A2d3dPYTZkSFJzV29jMUFycDY0REFBQUFBQUFBL0JMQk80QUdrV1lwMEl0YmQydmpxV1NucmhQbzVhbjdody9VaEc3UmNxdGx5d1FBQUFBQUFBREFDQVR2QUp6SzduRG9vMFBIdEh4bmdpd2xWcWV1TmI1TFJ6MHdZcERhK3ZvNGRSMEFBQUFBQUFDZ0tnVHZBSnptY0VhV0Z2MjRVd2N2T1BmdzFGQi9QejB5S2tham9zS2R1ZzRBQUFBQUFBQlFFd1R2QUF4bktiRnF4ZTVFclQ1d3hLbUhwMHJTYjN0MDBmM0RCOHJmMDlPcDZ3QUFBQUFBQUFBMVJmQU93RkEvbkRtcjUvK3pXNm41emowOHRiMi9ueDRiUFZSWGRRaHo2am9BQUFBQUFBQkFiUkc4QXpCRVdyNUZTN2J1MFhlbm5YdDRxaVRkM0QxYWM0Y1BVb0FYdTl3QkFBQUFBQURRK0JDOEE2Z1h1OE9oRHc4ZTFXdTc5anY5OE5SMmZyNTZkUFJRZXJrREFBQUFBQUNnVVNONEIxQm5oeTVrNmRrdE8zVG9RcGJUMTdxcFcyZk5IVDVJcmJ5OW5MNFdBQUFBQUFBQVVCOEU3d0JxelZKaTFldTc5bXZOd2FOT1B6dzF4TTlYQzBiRjZPcU9FVTVkQndBQUFBQUFBREFLd1R1QVd2bFBjb3FlK1hHbjBweDhlS29rM2ZDclRwbzNZakM3M0FFQUFBQUFBTkNrRUx3RHFKRzg0aEw5L2FjOSt2ZVJrMDVmcTQydmp4YU1pbEZzcDBpbnJ3VUFBQUFBQUFBWWplQWRRTFcyblQydmhadDNOTWd1OSt1N2R0TDhxd2FyTmJ2Y0FRQUFBQUFBMEVRUnZBT29WSDVKaVY3K2FhL1dIajdoOUxXQ2ZiejF0MUV4dXJaekI2ZXZCUUFBQUFBQUFEZ1R3VHVBQ20wL2w2cUZtN2ZyZko3emQ3bkhSVWZwd1pGREZPemo3ZlMxQUFBQUFBQUFBR2NqZUFkUWhxWEVxbGUyNzlVblNjZWR2bGFRajdjZUhqbEV2NDZPY3ZwYUFBQUFBQUFBUUVNaGVBZFFhbWRLbWhiK3NGM244dktkdnRhMW5Udm80WkZEMU1iWHgrbHJBUUFBQUFBQUFBMko0QjJBTENWV0xkdVpvQThQSG5YNlduNmVIbnJ3cWlHNnNWdG5tWnkrR2dBQUFBQUFBTkR3Q042QkZtNzMrWFE5OWNOMm5jM05jL3BhL1VORDlIVHNjRVVHQmpoOUxRQUFBQUFBQU1CVkNONkJGcXJBYXRYeW5mdTE1c0FScDYvbDdtYlMxRUY5TmJsL0w3bTdzYzhkQUFBQUFBQUF6UnZCTzlBQzdVMjlvS2QrK0VubUhPZnZjdS9ZT2xEUHhJNVE3M1p0bkw0V0FBQUFBQUFBMEJnUXZBTXRTS0hWcHRkMjdkZnF4TU55Tk1CNnYrdlpWZmNQSHloZkQ3N1VBQUFBQUFBQW9PVWdEUU5haUlTMEREMzV3MDg2azUzcjlMV0NmYnoxMk5YRE5LWmpoTlBYQWdBQUFBQUFBQm9iZ25lZ21iUGE3WHBqendHOXRlK1E3QTduNzNNZkhSV2h4NjhlcWphK1BrNWZDd0FBQUFBQUFHaU1DTjZCWnN5Y2s2ZEhOMjNWZ2ZSTXA2L2w3ZTZ1dVNNRzZiYWVYY1h4cVFBQUFBQUFBR2pKQ042QlpzZ2g2Zk1qSjdWazYyNFZXSzFPWDY5WFNMQ2V1ZVlxZFdvZDZQUzFBQUFBQUFBQWdNYU80QjFvWm5LS2lyVm95MDdGbnpRN2ZTMDNrMGwvR3RCTGZ4M1VSeDV1Yms1ZkR3QUFBQUFBQUdnS0NONkJabVJuU3BvZTM3Uk5hWllDcDY4VkVlQ3ZoZGVNME1EUUVLZXZCUUFBQUFBQUFEUWxCTzlBTTFCaXQrdWZ1L2JydllRa09mLzRWT21tYnAwMS82ckI4dmYwYklEVkFBQUFBQUFBZ0thRjRCMW80azVkek5Ham03WXBLU1BMNld1MTh2YlNJNk5pOU92b0tLZXZCUUFBQUFBQUFEUlZCTzlBRStXUTlQK1NqdXZ2Mi9hb3lHWnorbnFEdzlycG1XdEdxTDIvbjlQWEFnQUFBQUFBQUpveWduZWdDY29xTE5MVG03ZnJoelBubkw2V204bWt2dzdxb3lrRGU4dk5aSEw2ZWdBQUFBQUFBRUJUUi9BT05ERmJrOC9yeVI5K1VrWkJvZFBYQ3ZYMzA2S3hWM0dBS2dBQUFBQUFBRkFMQk85QUUxRnNzMm5wamdTdFBuQ2tRZFliMjZtREhydDZxRnA1ZXpYSWVnQUFBQUFBQUVCelFmQU9OQUhIc3JLMTRMdXRPcDZWN2ZTMXZOemQ5Y0NJUWJxdFoxZlJXQVlBQUFBQUFBQ29QWUozb0JGelNQcnc0Rkc5c24ydmltMTJwNi9YSmFpVm5ydDJwTG9HdDNiNldnQUFBQUFBQUVCelJmQU9ORkk1UmNWYXVIbTdOcDArMnlEcjNkYXpxK1lPSHlRZkQvY0dXUThBQUFBQUFBQm9yZ2plZ1Vib1FIcW1IdDc0SDZYazVUdDlyVUF2VHowNmVxakdSVWM1ZlMwQUFBQUFBQUNnSlNCNEJ4b1JoNlQzRXcvcjFSMzdaTE03bkw1ZS85QVFMYnBtaE1JRC9KMitGZ0FBQUFBQUFOQlNtQndPaC9QVFBTZXkySXIxV2ZJT2JjODRwdk9GRjFWb0szRjFTVUNMNStQdXFUQ2ZJQTFyK3l2ZDBtR28vTnk5WEYwU0FBQUFBQUFBWUFpVHlXU3Fka3hURHQ3M1hUeXQ1VWUrVm5wUmpxdExBVkNKZHQ2dE5LUDdkUm9RMU1uVnBRQUFBQUFBQUFEMTFxeUQ5MzBYVCt2Si9SKzV1Z3dBTmZSVXY5K3JmMUJIVjVjQkFBQUFBQUFBMUV0TmduZTNoaWpFYUJaYnNaWWYrZHJWWlFDb2hXVkh2cExGVnV6cU1nQUFBQUFBQUFDbmE1TEIrMmZKTzJndkF6UXg2VVU1K2l4NWg2dkxBQUFBQUFBQUFKeXVTUWJ2MnpPT3Vib0VBSFhBbjEwQUFBQUFBQUMwQkUweWVEOWZlTkhWSlFDb0EvN3NBZ0FBQUFBQW9DVm9rc0Y3b2EzRTFTVUFxQVArN0FJQUFBQUFBS0FsYUpMQk93QUFBQUFBQUFBQWpSWEJPd0FBQUFBQUFBQUFCaUo0QndBQUFBQUFBQURBUUFUdkFBQUFBQUFBQUFBWWlPQWRBQUFBQUFBQUFBQURFYndEQUFBQUFBQUFBR0FnZ25jQUFBQUFBQUFBQUF4RThBNEFBQUFBQUFBQWdJRUkzZ0VBQUFBQUFBQUFNQkRCT3dBQUFBQUFBQUFBQmlKNEJ3QUFBQUFBQUFEQVFBVHZBQUFBQUFBQUFBQVlpT0FkQUFBQUFBQUFBQUFERWJ3REFBQUFBQUFBQUdBZ2duY0FBQUFBQUFBQUFBeEU4QTRBQUFDZ1JUcDU4cVRTMDlOZFhZYkwyV3cySFRseVJFZVBIcTEyN1BIangzWGt5QkhaN2ZZR3FBeXVsSnFhS3B2TjV1b3lhc1RoY0xpNmhDWWhPVGxacWFtcHJpNERBRm9NZ25jQUFJQVc3dE5QUDlYOCtmTzFhOWN1cDh4Lzd0dzVmZlhWVjVYZS8venp6NVdXbGxidStvVUxGN1I4K1hJVkZoWTZwUzVYS1NrcDBiNTkrL1N2Zi8xTFR6NzVwT0h6VDVreVJYRnhjVldPaVl1TDA5MTMzMjNJZW5YOTcrdHNSVVZGK3R2Zi9xYnZ2LysrMGpFdnZQQ0MvdmpIUHlvN083dlc4emVXejA4amZ2Ky8vZlpielpneFF4OTk5RkdWNHc0ZlBxeHAwNlpwNmRLbGNuUGpXOG5tSUM4dlQ2ZE9uU3AzUFRzN1czZmZmYmR1di8zMmN2ZGVlKzAxYmRxMHliQWE3SGE3YnJqaEJ0MXd3dzExbnVQbGwxL1dndzgrcURObnpsUTdkc3FVS1hyd3dRZnJ2Tll2T2V0cjRNR0RCelZuemh4OThjVVg5U212bE1QaDBPTEZpL1hIUC81UmUvZnVOV1RPK2xxd1lJR21UcDFhNVpqdDI3ZnJ1KysrcTlGOHExYXQwdEtsUzJ0ZHg5S2xTL1hFRTAvVStqa0FxSTZIcXdzQUFBQ0E4eHc5ZWxTUmtaSHk4L09yZE16bXpadVZrSkNnTys2NG84N3JXSzFXWldWbEtUMDlYYW1wcWNyT3p0YXR0OTRxU1ZxeFlvWCs4NS8veU52YlcyUEhqaTFYMzdKbHk1U2VucTRwVTZhVXViZHk1VXB0MkxCQisvYnQwOEtGQ3hVV0ZpWkpldmZkZDVXVmxWWG5XbU5pWWpScTFLZzZQWHYrL0huWjdYYUZoWVhWT0hqTXljblI0Y09IZGZEZ1FTVW1KdXJRb1VNcUtpcVNKSmxNSmlVbEphbG56NTUxcXFlaE9PTy9yN09kUEhsU1NVbEoycmx6cDc3Nzdqdk5tVE5IclZ1M0xyMmZuSnlzWThlT2FjU0lFV1d1MTFSRGZuNDY4L2ZmYXJYcS9mZmZsNWVYbCs2OTk5NHFhMXUxYXBVa2FmTGt5WFY5ZVhJNEhFcEpTWkdibTF2cDd4bGM1K3V2djlicnI3K3VXMis5VlRObXpDaTliamFiSlVrZE9uUW9NLzc4K2ZQYXNHR0QxcTVkcTAyYk5wWDdjMVVWczltc2Q5OTlWOE9HRFN2ejVxREQ0VkJKU1VtZFgwTm1acVkyYk5nZ0h4OGZoWVNFVkRzK09UbTUxait4NGV5dmdVVkZSYnA0OGFKQ1EwTkxyOWxzTmlVbUppbzVPVmxqeDQ2dDhPL3hwS1FrdFczYlZ1M2F0YXYyTmF4ZnYxNkhEeC9Xd0lFRE5XREFnSnErZEtjNmZmcDB0VHZ3WDMvOWRabk41bksvdHhXSmo0K1gyV3pXckZtemFsWEhuajE3U2ovbnI3UjQ4ZUphelJNWUdGam16eEVBRUx3REFBQTBVMGxKU1pvM2I1NTY5ZXFsWjU5OVZwNmVudVhHNU9UazZNQ0JBd29NRE5UZ3dZTnJQTGZENGRBRER6eWc5UFIwNWVibUtqOC92OHg5azhtazBhTkhLeVFrUkxObno5YisvZnYxOTcvL1hkMjZkU3NOY2twS1NyUmt5UklGQkFSbzRzU0o1ZGFZUFh1MnNyT3p0WDM3ZHMyYU5VdlBQUE9NZXZUb29VMmJObFg0RFhKTitmdjcxeWw0WDc5K3ZmNys5NzlyM0xoeGV2amhoNnNkYjdmYk5YbnlaSjAvZjc3MG1zbGtVcWRPbmRTM2IxLzE3OTlmQXdjT1ZIQndzSDczdTk4cEp5ZW4yamxidFdxbFR6NzVwTmExMTFaRC9QZDF0cDQ5ZTJyRmloVjY3cm5udEdYTEZoMDhlRkJMbGl4UnAwNmRKRWxyMTY2VkpHM2J0cTNhbnhDNGJQYnMyYnJwcHB0S2YrMnN6OCtSSTBjMjJPLy82dFdyZGU3Y09VbXE5S2NnWW1KaU5ISGlSRzNkdWxXUzlMZS8vYTNTK2ZyMDZhT1hYMzY1MHZzbWswbHIxcXpSK3ZYck5YZnVYUDNtTjcrcGRDeWM3NXR2dnBFa1hYUE5OV1d1WDk0NUhoMGRYZVo2V0ZpWVhuLzlkUzFhdEVoYnRtelJvVU9IOU9DREQycklrQ0hWcnZYNTU1OXIwNlpOY25kM3IvR2Z1WnI0OU5OUFZWSlNvc21USjFmNUp2T1ZUQ1pUbGZjYjhtdGdZbUtpRml4WW9LRkRoK3JSUng4dHZkNnZYejhOSFRwVU8zYnMwT3JWcXl0OFkrenBwNTlXV2xxYS92V3ZmNVYrYmF2SW1UTm45TTkvL2xPU3RIZnZYbzBmUDc3SzEvOUxIM3p3Z2RxMGFWUG0yb0lGQzVTU2tsTHBNeXRYcnF6VkdyVlJrNS9xcW9pbnA2ZSsvUExMR3E4VEh4OWZxN3ArK1VZVkFCQzhBd0Njdy9yLzJUdnpzS2lxLzQrL0xndzdDcktJcUlpaXVLQ291ZWErcEthbWxwV3AyV1o3cVpsYldabTVscHBtdVpiOXZwVmxvYVZwcHBKN3Jyam1qcEFvS0NJQ3Nna00yd3ozOThjMFY0YVpnUmxXbC9ONkhoN25ubnZPdVdmdXZYUEhlWi9QZVg4eWtHT1dJeWVHZ2pvYXRPcXFIcEdnTXJCMUJ1Y0dTRFVISU5VZkE2cHFWVDJpQjVxQWdBQUNBd001ZmZvMDgrYk5ZOXEwYVVaaXc1NDllOUJxdGZUcTFRdVZ5dkwvR2txU1JQdjI3VWxOVGNYVjFaVWpSNDV3NmRJbEZpMWFoSmVYRjk3ZTNvclE3K0hod1N1dnZNTFBQLzlNYkd5czhzTTBQRHljcEtRa1hubmxGVnhjWEl5TzRlRGd3TXlaTTVrelp3NkhEaDFpM3J4NS9POS8vMVAyNzl5NTA2ak45dTNiV2Jod0lZTUdEV0w4K1BFV3Y1K1NpSTZPWnNtU0pkU3VYWnNKRXlaWTFFYVdaVzdldkltRGd3UERodytuYWRPbU5HdldERmRYVjdOdC9Qejh6TzRyS3VhV1ZualFrNUNRWUxLT282TWpmLzc1WjRWZjM4cWdaczJhTEZ5NGtPKysrNDdMbHk4cjV6YytQcDdRMEZEcTFLbERwMDZkbFBybnpwMGpNaktTUG4zNjRPN3VycFR2M2J1WDVPUmtxbGV2cnBSVjlQMVpHZWMvSWlLQ1gzNzVoZURnWURwMTZvUmFyY2JXMWhZSEJ3ZURlbTV1Yml4YXRBaVZTc1VMTDd5QVNxVWlMUzNONEJ6cHNTVGllTnk0Y1Z5NGNJRWxTNWJRcEVrVEFnSUNTbXdqS0g4aUlpSzRjdVVLQVFFQk5HL2UzR0NmM3UrL1NaTW1SdTE4Zkh6NDRvc3ZXTDU4T1Z1MmJDRWtKSVEyYmRvVUsyYm41dVlxbjRraFE0YVUyM3RJVDA5bjA2Wk5lSHQ3S3hIb0pTSExjb2tybGlyak8wNVByVnExVUt2Vm5EeDVrb0tDQW9PeGpSNDltdVBIajdOeDQwYWVldW9wZzgrY1dxMG1NVEdSYXRXcVVhOWVQYlA5cTlWcVpzK2VyZGhpZGU3Y21kcTFhNWQ0bm80Y09jTDE2OWR4ZEhRMGVpYUE3amxhbGtuR3N2RDY2NitiTEYrM2JoM3A2ZWxtOTl2YTJscDlMRDgvdnhJbkVXUlpwbCsvZmpnNU9WbmR2MEFndUw4UndydEFJQkFJeWgwNWVSL3krUWxJWGoyeGFmNEZ1RFlGMjZvUlhRU1ZqRFlMTWlPUXIvOU13YUVlU0MwV0kzbjJxT3BSUGJEWTI5c3pjK1pNeG8wYngvNzkrL24yMjIrTmZvenFveDBQSGp6SXFWT25TdXl6Um8wYUxGcTBDSUNSSTBjcTVUZHUzT0RTcFV1MGJOblNvTDUrbWJZc3l6UnIxb3g5Ky9ZWmVHNEhCUVZ4OXV4WnpwOC9EMkFVU2E1U3FaZzJiUnBmZlBFRnp6enpUSWxpeWFsVHA3Q3hzZUdaWjU0cDhiMVlpaXpMTEZxMENJMUd3NFFKRTB3S0VNWGg3T3pNODg4L2IxSGQ0bjdjRnhYSnpZbjA4Zkh4YURTYUVrVjhXMXRiaytLTHczL3h6QUFBSUFCSlJFRlVvNk1qVURuWHR6S3d0YlhsdGRkZVV3UXRXWlpadW5RcCtmbjV2UFhXVzNUczJGR3BPM1hxVk96dDdYbjMzWGVWNnh3Ykc4dnZ2LytPajQ4UG5UdDNOdWk3SXUvUGlqNy9TVWxKekp3NUUwOVBUMmJNbUlHdHJTM2p4bzNEeDhlSDJiTm5HMHpFelpneGc1czNiL0xzczg4eWN1Ukl2dm5tRzNidjNzMVhYMzJGcjY5dmllK2xLSFoyZGt5Y09KRjMzMzJYaFFzWHNuejU4aElqa0FYbHp4OS8vQUZnVXJDT2pJd0VvRm16WmliYnFsUXF4bzhmVDFCUUVCMDdkaXp4K20zYXRJbk16RXhhdEdoQlVGQlFHVWQraDE5Ly9aWHM3R3pHakJsajlHd3V6dllwSlNXRnI3NzZ5cWk4Um8wYXZQRENDMERsUFFPOXZMenc5L2ZuNnRXclhMeDQwV0FTSkRBd1VJbDZYN2R1bllFZitvVUxGd0JvMGFLRjJmT2ZtNXZMdEduVGlJbUpvWGZ2M3V6ZnY1L282R2plZWVjZFBEMDlUYllCM1VxWTY5ZXZZMnRyeThjZmYxenN4RUhSU2NhWFgzNjV3Z1Y1YzlaNG9hR2hwS2VubDhrNnJ6VG9WNndWTjdFdUVBZ2VUSVR3TGhBSUJJSnlSU2U2ajBVSy9ockpvM1FleW9KN0dGc1hjR3VMNU5ZV1VnNGhuM3NUV2l4SDh1eGUxU043WUtsZXZib2l2di8yMjIvNCtma3AxZzduenAxVG9ocFRVbEpJU1VrcHNiL3M3R3lyam0vdE1tMVRvb1JLcGJJb0VaNHN5NXc2ZFlyZXZYdVhTZ3cweDk5Ly8wMWtaQ1FkT25TZ2Rldlc1ZFp2V1RFbjB1dEZqNUpFZkM4dnJ6SmJBWlRIOWEwczFHbzFxMWV2cG5uejVody9mcHkyYmRzYWlPNHhNVEg4ODg4L2l1KyszZ1A1cDU5K29xQ2dnQkVqUnBoY0ZWS1Y5MmRwejM5NmVqcVRKMDhtTnplWFJZc1dLWkg4SFR0MlpQMzY5WHorK2VkTW5Ub1ZTWklJRHcrbmJ0MjZkT3JVU1psQTZ0YXRHNXMyYmVMamp6OW02ZEtscFlyeWJONjhPWjA3ZCtidzRjUHMyYk9IUng1NXhPbytCR1hqekpremdFNWtMWnBZTnk0dURvQlpzMmFWT0tFVUVoSmlzRjMwdWFKV3EvbjExMThCbmExS2NhdHhTbHFwMDdseloyYk9uQW5veFBDTkd6ZlNxRkVqeFRwbHg0NGRKQ1ltTW5UbzBHSnRuekl6TTlteVpZdFJ1WitmbnlLOFcwSjVQUU03ZCs3TTFhdFhPWHIwcU5IcWd4RWpSbkQ4K0hIT256K1BMTXVLeUs2L2ZpMWF0RERaWjI1dUxqTm56dVRjdVhQMDY5ZVBLVk9tMEtKRkM1WXNXY0w0OGVPWk8zZXVrVDFOZW5vNml4Y3Y1dENoUXpnNE9EQjkrblE2ZE9oZzFYc3NURW01UFc3ZHVtVlViL0Rnd1F3ZE9yVEV2aTljdUdCZzVRWW9sa0Ntcmt2Ulo0eXBlMDFmMXE1ZE96Nzc3RE9UeDcxKy9UcXVycTQ0T1RsaGIyOVBkblkyNjlldkI3Qm9KWUZBSUhpd0VNSzdRQ0FRQ01vUFRRYnkrUW5ZQkg4REhwMUxyaSs0cjVFOHVrRHcxOGpueGlGMTJYZi8yTTdJK1pDYkFQbnBVSkNyKzNOcERQYm1JOGVxbXZyMTZ6Tmh3Z1ErKyt3emZ2LzlkL3IxNjRldHJTMXIxNjRGZExZUEpTMzkzNzkvUDdObnp5WXdNTkRxNDF1eVRMdG9oSnhHbytIZ3dZTkd2c09tS1ByamVkZXVYZXphdGF0VTR6Q0ZYcENxN0FpNjBsS25UaDJUZnY2RnFWNjlPdFdxbGM5bnNqVFh0N0tKaVluaGswOCs0Y2FOR3pScDBvUkpreWJ4MEVNUEtmc3pNelA1OU5OUEFWMXl2RGx6NXZERkYxL2c1K2ZIU3krOVJLMWF0ZWpmdjc5Uy8yNjZQMHR6L3F0VnEwYWpSbzBZTVdLRWdZZjM2NisvenJWcjEvRHk4cUtnb0FCYlcxc1dMbHhJYkd5c1FWUnJVRkFRWThhTUlTd3NESzFXYS9XWTlRd2JOb3pEaHcremZ2MzZpaGZlMWRISU9UY3E5aGhWZ0NUWmdsc2JzTEczdXEwc3l3REYrblRyQmZpeThOTlBQM0g3OW0ycVZhdG0wcDRJN2xocEZiZFNCd3l0akZhdVhFbCtmajVqeG94QmtpU3lzckpZdFdvVnQyL2ZOdmg4Rjc1M3M3T3pHVEprQ0UyYk5tWHAwcVVHZlpmV2Q3NDhub0hkdW5VakpDU0VYYnQyOGRKTEx4bE1kclJzMlpMWnMyY2JyU3c0ZlBnd29CT0ppNUtlbnM2MGFkT0lpSWlnWThlT1RKdzRFZENKMnJtNXVheGF0WW94WThid3hodHZLSGtyZHU3Y3lhcFZxMGhQVDZkMjdkcE1temF0Vk4vNWhiSDB1Vis0WGxwYUdpRWhJY3AxMDkrZmhjWDU3Nzc3amovLy9OUHN4SWVwcEtoRm56R0ZmZTRQSGp5SVdxMVd5b3JtTmlqTWUrKzlSMUpTa2xHNUpFa1dKWUFWQ0FRUEZrSjRGd2dFQWtHNUljY3NSL0xxS1VSM2dZTGswUVc4ZXVydWpVWlZGK2xhYWdyeTRQWlo1TFNqa0JxR25INWFKN29qRzlaenFJbE45OU9sRWo0cWk5NjllNU9jbkt5STdwR1JrUnc3ZGd4M2QzY2VmZlJSUUNmQ2pCbzFDaTh2TDVZc1dXTFEvczgvL3dUZ3NjY2VVOHFLaXhhek5vRlpVVmF1WE1ubXpadlp2bjA3a3lkUExuWkpQT2lFUlAzN01JVStHczFhWW1KaXVIVHBFdDdlM25kVnRMczV3c1BEdVhuekpsT21UREhhZCs3Y09mTHo4Mm5UcG8xRkNWb3I4dnBXSnJ0MzcrYkxMNzhrSnllSDNyMTcwN1ZyVjhWT0IzVFhlTzdjdWNURXhEQnk1RWk2ZGV2R2hBa1RHRHQyTEpNbVRhSjc5KzVHVVp1VmNYOVc1UG0zc2JIaDQ0OC81dmZmZnpld3hZQTdndFAzMzM4UDZFUXdnUC83di84ejZxZEJnd2JLQkI3QXE2KythdFU0V3JSb2dhK3ZMMUZSVWNURXhGQy9mbjJyMmx1S2ZIa2hjcFN4RUhjL0lJUHVPNmp6QWFzbmdJdEdxdXRac1dJRkd6ZHU1TlZYWHkxell1VEl5RWgrLy8xM2JHeHNXTEJnQVkwYU5US3FvOVZxbFlrdFN5ZWZkdTdjeVpFalIzajAwVWRwMGFJRkJRVUZyRjY5bXZUMGRBWVBIbXdVTmE1SGJ6MWppU1ZJWlQ0REF3TURxVisvUGpFeE1ZU0ZoUmtsQUgvNDRZY050cU9pb29pTmphVlJvMFltY3lSY3ZIaVJmLy85bDY1ZHUvTFJSeDhaZUpzLy9mVFQxS3BWaTBXTEZyRmt5UksyYmR1R1Zxc2xPam9hU1pJWU5HZ1FyNzMybXNXSmFvdkRWSzZMd2p6MzNITWtKQ1FZMVZ1eFlvV1JhRzlPeEMvcEdQUG16VE1wMEJmK25yeDQ4U0pxdGRya2QyZFIyclZyeDdsejU5QnF0UlFVRkdCdmI0K3ZyeStQUC82NHNsSktJQkFJOUFqaFhTQVFDQVRsaHB3WXF2TjBGd2dLSWRVZFJjR0ZpZmVROEM0anB4eUdxMThqMzlxamkyZ3ZpZHhFeUwwSlR1YVRtOTBORkk3WS91YWJid0RkRDNDOUwyNTJkalpKU1VsR1A3YXZYTG5DNmRPbjhmSHhNVmh5cm8rU0t5Z29VQVFJZlZscEVwZ1Zac1NJRVVSRlJYSGl4QW5lZU9NTkprK2ViQ1E4Rk1iZDNkM0ErN1lvcFJYZXc4TENBQXdTY042dHlMTE15cFVyaVltSlllL2V2VFJ1M05oZy8relpzMGxOVFRVcFVtZzBHclp2Mzg3QWdRT1ZpTXFLdkw2VlFYWjJOa3VYTG1YbnpwMm9WQ3JHakJsajRHVWRIeC9QaGcwYjJMcDFLeHFOaGhFalJqQjY5R2drU1dMdTNMbk1taldMMmJObkV4d2N6UFBQUDI4UVFWc1o5MmRsblAvUTBGQmlZbUlzcXJ0dTNib1M2MWdydklOT1VOeTRjU05Iang2dE1PR2Q5Sk1WMCsvZFFtNGk1TVNWeThvcldaYlp2MzgvZ0lFVlUybkl6czVtd1lJRkZCUVVNR3pZTUpPaWUyblpzMmNQb0p0WTI3bHpKd1VGQlFCNGVub1dleC9xaGZlU0pzdWc4cCtCQXdZTVVDYjFpZ3J2UmRtOGVUT0F3VXFjd2p6ODhNTjgvdm5udEdqUndzZ3FTSlpsdkwyOTZkeTVNenQyN0NBcUtrcloxN05uVDBhTUdGRXVvbnRaZVB2dHQzbjc3YmVCTzZzRnpBbnNKVVhWNisxbnlndjk2Z0dCUUNDd0JDRzhDd1FDZ2FEOFVFZnJFcWtLQklWeGJRcnFtS29lUmNuSVd1VDQ5Y2d4S3lIamZQRjFiVjNBemcxVWJxQ3FqdVRWMjJyUlhhdlZXdTJYYmczRlJmTWxKeWVUbUppSXQ3ZTNnWTlxZW5vNmdGR1N0alZyMWdBNmtiN3d2dkhqeHdNNnoxNjlLUEhPTysrVVM1SkViMjl2RmkxYXBJZ1EwNmRQWjlXcVZXYUZ1ZlQwZEg3ODhjY3lIN2NvNGVIaGdIa1BYVXRJVFUwdDFzS2dwR2c5UzltK2ZUc1JFUkc0dXJveWF0UW9pOXRsWm1ZeWMrWk1UcDgrVFh4OHZDSmFWZVQxcldodTNMakJoeDkrU0Z4Y0hCNGVIa3lmUGwySmdOMjZkU3Q3OSs3bDdObXp5TEpNdlhyMWVPT05Od3dtbFZxMWFzV0tGU3RZdkhneEowK2U1TDMzM3NQYjI1dE9uVHJ4d2dzdlZNcjlXUm5uLzl0dnZ5MnhUa21pVjFscDNydzVHemR1VkQ1ckZZSFVaQ2JZMVVET3VWNWh4NmdxSkd5aDVnQ29IbHd1L1owN2Q0N2s1R1RxMXExYnBva1FXWmFaUDM4KzE2NWRJeUFnZ05HalI1ZkwrUFQwNnRVTEd4c2IzTnpjY0hWMVpkdTJiZVRtNWpKMjdOaGlSV085U0d2SmU2dnNaMkQvL3YxWnZYbzFwMDZkNHNxVkt5WWoyVUdYazJYUG5qM1kyZGtWYTlHa1R3U2JtNXZMbFN0WGlJaUk0Tnk1YzV3OWUxYjV2bmR4Y2FGVHAwN2s1T1J3N05neDl1N2R5OTY5ZTZsZnZ6N0J3Y0VFQlFYaDcrK1BuNStmd1VvaGE0aU9qdWJZc1dObFhqMWhqcEo4NUV0RFZsYVdrbEEyT1RuWnBIV05PU1pObWxTaTNadEFJSGh3RU1LN1FDQVFDTW9QclZvblNBb0VoYkYxQVczNVJodVZPem5YS1RqN0pxUWVNU3lYVk9EV0JzbXR6WDlKWXg4Q3A3cTY4akp5L1BoeFB2NzQ0ekwzWXc1VEl0bkJnd2RwMkxBaHZyNisvTzkvLytQYXRXdlkyOSt4eDdseFErZC9mTzNhTmRScXRTSmVkTzdjR1kxR295UmxMY3FoUTRlVTErKzg4dzVEaGd3cHRWZHVZVlFxRmVQR2phTlJvMGJrNXVZcVFvbFdxeldLTnJ4OSt6WS8vZlJUbVk5WmxLdFhyd0lZSmFDekJoc2JHK3JVcVZOZVF6SkpZbUlpSzFldUJIUWloQ1UyQ2dBSkNRbDgrT0dIWEx0MmpRWU5HakI0OEdDak9oVjFmU3NTVDA5UDdPenNhTnEwS1RObXpEQ0licld6cytQTW1UTUVCd2N6Y09CQWV2ZnViVEo1cEkrUEQvUG16ZVBZc1dPc1hidVdjK2ZPY2UzYU5TVVJhV1hkbi9maStiZUdldlYwazVZVm1nUEFwVEZTOEFydS9pbWpxbWZ2M3IyQUxvR2tOZmZaakJrekRLSzBiOSsremZuejUzRnhjV0g2OU9ubExrVDI2OWRQOGVNT0RRMGxOemVYN3QyNzA3VnIxMkxiblRoeFF2bDM2TkNoRmtXdVY5Wm4wTm5abVNGRGhyQjI3VnFXTDEvT29rV0xUTlpiczJZTnVibTVEQmt5eE9TelhxMVdzM2J0V3E1ZnY4NjFhOWVJalkxVlZnU0FidEtoVzdkdVpHUmswS05IRDdwMTY2YTBPM0hpQktkT25lTE1tVE5zMmJKRnNabVRKSW5xMWF2ajZlbkpSeDk5cEh4dW9YaHZmRm1XbVRGakJ2SHg4YlJ0MjdaY1Z6M29LYTNWakNsQ1FrSTRjT0FBUGo0K2ZQTEpKNER1dkZpVFJQZmRkOThWd3J0QUlGQVF3cnRBSUJBSUJJSUhHdm5tSnVRTEUwRnorMDZoWTIya3VpOGkxWDBlSEdwVzNlREtFWTFHdzdKbHkxQ3IxY3liTjQrZ29DQ2pwR2xYcmx3QmRNdnFUNTgrVGVmT3Vud05mZnIwb1UrZlBtYjczYk5uRDVJa0ljc3lMaTR1TEZ1MmpKWXRXK0xqNHdOWUZpMlduSnhzZGw5UndUOC9QOS9vUjIxSnllMUtLNUxvRTZqVnJGbjYrOEROemExVVNUTXRwYUNnZ0FVTEZxQldxNEU3VmdnbHNYdjNicFl0VzBabVppWmR1blRoL2ZmZng4bkp5YUJPWlZ6ZmlzREJ3WUZQUC8wVWQzZDM3T3pzak1ZWEhCeE16Wm8xT1hIaWhDTEVGY2NYWDN6QjlldlhjWEJ3TUlwMnJjajdzNkxPZjJabXB1TGhYaEo2YTQ2aWlTaUxZOXk0Y1JiWDlmYjJCdURXclZzV3R4RlVER3ExbXIvLy9odEprbkIwZEVTU3BCS0ZiSDFTU3IxbG1SNDNOemVtVHAyS1NxV3EwSW5IcEtRa1ZxMWFoWWVIaHhLaGJvNkNnZ0wrK2VjZkFFNmVQTW1YWDM3SnBFbVRpbTFUMmMvQTRjT0hzMlhMRnM2ZVBjdmZmLzl0bE1ENTBxVkxiTjI2RlZkWFYxNTg4VVdUZlRnN094TWRIYzJSSTBmdzl2YW1YYnQyQkFZRzByUnBVNW8xYTRhYm14dlhyMTluOU9qUlpHWm1Lc0s3czdNejNidDNwM3YzN29BdTZ2dnk1Y3RFUjBjVEZ4ZEhmSHc4N2RxMU14RGR3VGdoYm54OFBCcU5CdEFKOWs4Ly9UUkxsaXpocDU5K1l1Yk1tUmFkQjJzbzdmZTdScVBoL1BuekhEbHloTVRFUkVDWFk4REd4c2JBcTEzLy9GNjRjQ0c3ZCs5bXc0WU5ScXNxc3JLeWVQcnBwL0gwOUN6MXlnQ0JRSEIvSW9SM2dVQWdFQWdFRHl4eTdBL0k0WlB2RktoY2tack1ScW96c2x5aTJvdmo0WWNmcmpEckJsUHMyTEdENU9Sa1BEdzh6QzVmdjNEaEFxRDdvYngzNzE1RmVDK09zTEF3VWxOVENRNE81dXpaczR3Yk40NVhYMzJWeFlzWEswS0V0ZEZpSlpHWm1Wa3AvclA1K2ZtS2VIQTMvNUJldVhJbFo4NmNVYlpMc2tGSVQwL255eSsvNU9EQmcwaVN4S2hSbzNqeHhSZE50cXVLNjF0ZTZBVmRvTXpqbXpwMUtuWHIxcldvYm5uZW54VjEvck96c3hXUGFFdXhwcjQxd3J2K3M1V1RrNE1zeS9lRWxkSDl5dWJObThuTXpLUnIxNjU0ZW5xeWVmTm1SbzBhUmUzYXRVM1d2M3o1TWp0MzdzVEh4OGNnQjRLZWR1M2FBZkRERHo4b3Z2RWxVWkp0U09FSkxQMmtZMlptSm5QbnpsVldvNWhqMTY1ZFpHUmswTHQzYjY1Y3VjSmZmLzJGajQ4UHp6MzNuTmsybGYwTTFBdnF5NWN2WjlXcVZiUnQyNVpxMWFvQmtKZVh4OEtGQ3lrb0tPRDU1NTh2OXYxKzhNRUhBR2FmUlhxaHVWYXRXbWI3Y0hGeG9XWExsb3BsalRtS1RpcnE3YW4wOU92WGo5V3JWM1A0OEdFdVg3NU13NFlOaSszUFdrcWEyRjYxYWhWSGpoaXVhTHgwNlJLVEowOVdKcXoxakIwN2xoNDlldUR1N203VVQ5dTJiZG0rZlR1blRwMHk4dUFQQ3d0RG85R1VPRkVsRUFnZVBJVHdMaEFJQkFLQjRJRkVqdCtBSEQ3bFRvRkhGMnhhTEFNblAvT043bEUwR2cwaElTRUF2UGppaXlaRlpQMFNjMTlmWCtyVXFjUGh3NGRKVFUybFJvMGF4ZmI5NjYrL0VoUVVwSWljZGVyVTRhbW5ubEtPMjdKbFMycldyTWw3NzczSG80OCtpcSt2TDZ0WHJ3WjBVV3I2U0xMNTgrY3JRa0JoSWlNaitlR0hIM2oxMVZkcDJMQWh1Ym01WkdkbjQrdnJhMUF2TFMxTlNSaGJFZHl0WXVEbXpadlp0R2tURGc0TzJOcmFHb2tJcG5qMTFWZEpTMHVqVHAwNlRKNDh1VmovK29xK3ZwV0p1YWp6bEpRVXRGcXRnVkN2cDZpQVZKU0t2ajhyNnZ4N2UzdVhhZUp2eFlvVjNMcDFpK25UcDVlNkQxUGNyWit6QjRIYzNGdzJiTmdBNktLdW5aeWMyTHg1TXovLy9ETlRwa3d4cWkvTE1sOS8vVFd5TFBQc3M4OFdhOW1Ta3BKaXNaV1FOWlpEMzMvL1BhZFBuMmJRb0VFRUJRVng4ZUpGWW1KaWlJNk81cVdYWGpLb201K2ZyM3cyaGc4ZmpxT2pJMlBHak9ISEgzL0V6OCtQSGoxNm1EeEdWVHdESDMvOGNmYnUzVXQ0ZURpelpzMWkzcng1Mk5yYXNuejVjc1g3ZmNpUUljWDI0ZXpzVEZ4Y0hHUEhqalc1WC85ZHNYLy9mczZlUFZ0c1gwNU9UaXhmdnR5aXNadkN3Y0dCeHg5L25COS8vSkdRa0JDbVRadFc2cjVNVVRUaXZpaDZyL2JDT0RvNmtwT1RRK3ZXcmVuZXZUdnIxcTBqSVNHQnh4OS8zR3cvN2R1M3g5N2VudERRVUNQaC9ZOC8vZ0JRN0k4RUFvRkFqeERlQlFLQlFDQVFQSGlraGlHZmV4dVFBWkI4QmlPMStyYkNvOXlyaXUzYnQzUHo1azM4L2YzcDM3Ky95VHA3OXV3aE56ZVhMbDI2RUJBUXdJa1RKMWkvZmoydnZmYWEyWDVQbmp4SlJFUUVFeWRPTklpNDFpZm5CQlNQMnZUMGRHUlpOaHVoOS83Nzc1c3NEdzhQNThTSkUzVHAwb1dHRFJzU0h4OFBnSmVYbDBHOWpJd00xcTlmYjNhc3BjSE96ZzViVzFzbEVhNmx2dW1WeFpZdFcxaTJiQm0ydHJaTW56NmQ1Y3VYbXhYZUl5TWp5Y25KQVhUZXkwOC8vVFF2dmZTU2tUMUVZU3JqK3Q0TnZQUE9PeVFtSnJKanh3NnIyMWJrL1hrM24vOFRKMDZVbXllNy9wNnRqRlVzQXZOczNicVZ0TFEwZ29PRGFkcTBLUUNQUHZvb2YvMzFGNzE3OTZadDI3WUc5VGR1M01qcDA2ZHAzcnk1MmZ3ZmVpWk9uTWpFaVJQTjd0ZHF0Y3AzazZVVFFtZlBubVh0MnJXQTd2dHJ5NVl0eWo0N096dmVmdnR0Zy9xclZxMGlNVEdSUng1NVJGbjFOWFhxVkQ3KytHTSsvL3h6bzhreXFMclBvQ1JKZlBqaGg3ejU1cHVjUG4yYUZTdFc0T1BqdzdadDIzQnpjMlBXckZtb1ZDWC9meVUvUDcvRXoybEdSZ1laR1JuRjFpbjZQQ3NOZ3dZTjRwZGZmdUhBZ1FQY3ZIbXoyRWo3NGtoSlNTRXNMTXdnR1hacHJHWjhmWDFadTNhdEVseXdjZVBHRXR1NHVyclNyVnMzOXV6WlEzUjBOQTBhTkFEZzJMRmpSRVJFMEtaTkc3TXJDZ1VDd1lQTC9mbnJVaUFRQ0FRQ2djQWMybXdLem84RFdRdUE1UFVJVXN0djdsdlJQUzh2ajU5Ly9oblFSZSthU2lLWmw1ZkhMNy84Z2lSSlBQYllZL2o0K1BEdHQ5K3ljZU5HQmd3WVlOSmlvNkNnZ0ZXclZ1SHE2a3F2WHIwTVJBbFR4TVRFQUZqdDlhdTN2d2tPRGdaMGlWOEJnekVOR0RBQUR3OFBKY0pSSDZWY1dNRDU0b3N2OFBEd3NPcllvQk1jRWhJU1NFcEtLbmZoL2ZidDJ4dzZkTWdpUzUvYzNGemdUa1J3VmxZV0sxYXNRSklrM24vL2ZUcDA2R0F5SWpFNk9wclZxMWNiSkFmODZxdXZGR0hOSEpWMWZlOEc4dkx5U20wbFZGSDNaMldjLzJQSGpsbmtiMjhLdmUvN2loVXJqUFlWRlR4TFFoOEZiR3JGZ2FCeVNFcEs0c2NmZjBTU0pONTQ0dzJsL09XWFgrYm8wYVBNbVRPSEw3LzhVa2t5ZmZUb1ViNzU1aHRjWFYyWk1tVktsYXhVY0hOekEzVEpxejA4UEdqZHVqWCsvdjc0K2ZrWkpjTmVzMllObXpadG9rYU5HcnorK3V0S2VjZU9IWG5xcWFkWXYzNDljK2JNTVdoVDFjOUFIeDhmcGsyYnhyUnAweFNiSjVWS3hmVHAweFZ2K1pLb1g3KysyWW1NMGFOSEV4Y1h4OXExYTR2OWJ1emZ2Ny9KaUhGcnFWR2pCazgrK1NRQkFRRVdqNzhvWThlTzVkOS8vMFdXWlFOUC9kSll6YWhVcWhKWDlKbGkyTEJoN05temgrWExsL1A1NTUrVG01dkxzbVhMa0NTcFJKc2tnVUR3WUhKLy9zSVVQREM0cWh6SjB1UWkveGV4V0ZZOEhhcVJuRnY4akg5VjRxcHlwSzFIQUdmU3JwS1dsMVhWd3hFSUJJSjdFam5xTTFESDZEWWM2eUMxK2gvWTJGZnBtQ3FTRFJzMmtKU1VSUFBtemMwS3ZOOTk5eDFKU1VuMDZ0VkxFUXhIalJyRnNtWExXTGh3SVlzV0xUS3lFZGk3ZHk5WHJseGg1TWlSRm9tV3g0OGZCNkJKa3labTYwUkVSRkN6WmswREVTQThQSnpxMWFzcnlkekN3OE1CRER4aUowNmNTR2hvS09ucDZZb1lveWM5UFoxZmZ2bUZOOTk4czFRUnRmWHExU01oSVlHWW1CZ2x1cTBzcEtlbmMvandZZmJ0MjhmcDA2ZlJhclZHSW5oYVdob0ZCUVU0T3p2ajRPQkFYbDZlRWkydFQzN3E0dUxDa0NGRENBb0tVaExoRmViMDZkUDg5dHR2SEQ5K0hGbVc4ZmIySmowOW5ieTh2R0pGOTltelo5T29VU004UFQwcjVmcFdOUnFOaHJTME5KUFJycFpRVWZkblpYeStMbHk0WUZHVVozR1lhbSt0OEg3MTZsVUFvNFNOZ3NwajBhSkZaR1ZsTVdEQUFJTjdxRWFOR256NDRZZE1uVHFWeVpNbk0zdjJiRkpTVXBnN2R5NDJOalpNbXphdHlpYmI2dFdyeHpmZmZJT2ZuNTlSTXVPaWhJU0VZR2RueDhjZmYyejAvSG5sbFZlNGZ2MDZvMGFOTXNoTlVGbmZjY1h4MEVNUDBhNWRPMFUwRGdnSUtKZUk2aE1uVG5EOStuV2FOMjllN0ZoeWNuTFFhclhsTnVsYzNBcTZvbVJuWjNQZ3dBRzJiZHVtUk8xSFJrWlN2MzU5ZXZYcVJjT0dEWlZKaGRKWXpaU1doZzBiOHNnamo3QnIxeTUrL3Zsbm9xT2ppWStQWjlDZ1FjVmVlNEZBOE9BaWhQY0t4TWZSamQ0K0xmajFXaGhhdWNEcTlzNHFCOTVxMUpjTnNVZUp5VXF5cW0xRFZ4K3EyVGx4T2pYRzZ1UGVTN3pUWkFCTnF0WG1UTnBWVHFWRWN6emxNcG1hSEt2N2FlWHV6MGovTHRSMTltVGN5ZTlJdlV0RjdZNmVnWXh0L0NnQVY3TnVzU3ZoTEZ2aS9xbmlVUWtFQXNFOVJQWlY1S3RmSzV0UzBFSlEzVjMySWVWSmFtcXFzaFIvOU9qUkp1c2NPblNJMzMvL0hXZG5aNFBsODRNR0RXTDc5dTFjdUhDQkZTdFdHQ1ZMYk5DZ0FjN096b3JYYlhIazUrZXphOWN1SkVrcU5ycDc3OTY5Yk42OG1XWExsdEd3WVVNU0V4TkpTa3FpVTZkT1NrU2xYdHdvN0V0KzVzd1pGaTllVEhoNE9KTW1UVExvYzkrK2ZmeisrKzljdTNaTkVZdXNJU2dvaU9QSGp4TWVIazZ2WHIyc2FxdFB6SnFmbjgvR2pSczVjT0FBNTgrZlI1WjFBUU9lbnA3MDZ0WExhQm4vbGkxYkZJL2dvclJ2MzE1NS9jWWJiNWlNTkQxNThpUlRwMDRGd01QRGd4RWpSakJvMENCR2pScEZYbDVlc1dNK2UvWXNodzRkWXVuU3BSVitmUUd1WExsaWtYQldVWVNIaHlQTE1qVnExS0Nnb01DcSs2TWk3OC9LK0h5TkhqM2E2TG53MTE5L2tabVp5ZE5QUDEzc01VMUY3WmVXOCtmUEE5QzhlZk15OXlXd25xMWJ0M0x5NUVuYzNOeE1SdXkyYnQyYUR6LzhrRTgvL1pSSmt5YWgwV2l3dGJYbGswOCtNYktmcVV3a1NiSlloQjQvZmp5ZW5wN0t5cFRDcUZRcVpzK2ViVlJlR1ovQjRvaUxpMlBCZ2dXRWg0ZGpiMitQSkVuOCsrKy92UGJhYTd6enpqdDA2dFNweEhHWklqczdXMW1wTW16WXNHTHIzcjU5RzBCSjdscVp6Smt6aDJQSGpnRzYxVEI5Ky9hbGQrL2UrUHY3MDdkdlg3Ny8vbnVscnFWV00vcDY4K2ZQcDAyYk5xVWUyOXR2djgyWk0yZVU3K21HRFJ2eTVwdHZscm8vZ1VCd2Z5T0U5d3FndXAwVHcvdzYwYjkySzFTU0xTNHFCLzd2OGg2cit4bGVyek5kdlp2U3hic3BCeEl2OGxQTWZtNVpFSTFkeDhtRDZTMmVvcHFkRTcvRUhHUkQ3TkZ5aWdlL3UzQ3l0YWUxZTMzc2JHenA1dDJVYnQ1TitlRE1MMFRjdm1GVlAyODA2a04vMzlhRnR2c3lMM3hUZVErM1hIallxNUh5MnQrbDdGNTdBb0ZBOEtBaHg2eUEveWJEcFpyOWtieXQ5d1c5bDFpNWNpVnF0WnFISG5xSVZxMWFHZTAvZGVvVW4zMzJHYklzTTM3OGVHcldyS25zczdXMTViMzMzbVBjdUhGczNyd1pGeGNYQTFFbUlDQ0FEei84MENpQzF4Uy8vdm9yeWNuSmRPclVxZGdsNXRuWjJXZzBHc1c3OXRTcFU4QWRHNDhyVjY1dzdkbzEvUHo4cUYyN05xQ0xHSjQzYng2dXJxNG1KeGVHREJsQ2VIZzR1M2Z2WnZueTVVWVRDQ1hScVZNblZxOWVUVmhZR0dQR2pMR3FyVjVRek16TVZJUU9Cd2NIdW5idFN0KytmV25UcG8xSjRkemYzMS94bHRmajV1WkcxNjVkRFd3U3pOazd0RzNibHFGRGgrTHY3MCsvZnYwc0ZyVnpjM05KVDAvSDE5ZVh3TURBQ3IrK2x5NWRZdEtrU1RSbzBJQVpNMmFVYXRsL1dTZ29LRkJzbUM1Y3VNRHc0Y1BwMGFNSHZYcjFJaWdvcUVUN2pJcThQeXZqODFVVXRWck51blhydUg3OU9wY3ZYMmJpeElrVlBpRWl5ekpIang0RjRPR0hINjdRWXdtTU9YUG1qSUZsbGJ1N3U4bDZIaDRlMUtwVmk3aTRPRUJucDJMT3k3d3F5TW5KSVNvcWlvaUlDQ0lqSTRtSWlEQ3dqaWxOd3N1cStBeUN6c044elpvMWhJYUdvdEZvYU5DZ0FSOSsrQ0UyTmpiTW5UdVhLMWV1TUgzNmRKbzJiY3B6enoxSGh3NGRMTGI2eWMvUFo4NmNPY1RHeHRLaFF3ZWpCS0dteGdLWXZTLzBsTVpqdlNRR0RoeUlvNk1qano3NktPM2J0emQ0ajRXL0IvV2twYVVaalRNNU9SbFBUMCtqdXFiczg2eEJwVkpScjE0OWtwSjB3WkdOR3pjdU5ybXdRQ0I0c0JIQ2V4bXdzMUhoNCtpR0RSTFgxTGVVOG5yT1hqeFc1eUVrZEY4T2o5VnVRMHhXRXJ0dW5yTzQ3MGF1dFJoVVd6Y0xLd0VkdlJvUmN2VlE4WTBBTDRkcXpBZ2VSblU3M1ZMVlVmVzdFVml0TmwvOXV3MjFKdGRrR3lkYmUreHNxdjZMSXE5QVE0NDIzK0w2YlQwQ0RNWjlLemVEU0N0RmQ0RGRDZWQ1MUxlVmNyMDZlamFpaTNjVERpVkZXdDFYUmVLcWNxU1ZlMzFsTzdjZ243MEpGNnB1UUFLQlFIQ3ZrWmZEQTllZ0FBQWdBRWxFUVZTTUhQZXpzaWsxZUxjS0IxUHhwS1NrS012VFgzamhCYVA5dTNmdlp1SENoV2cwR3A1NzdqbDY5KzV0VktkKy9mcTg5OTU3eko0OW01Q1FFRzdkdXNXNzc3Nkx2YjNPbXFkang0NGxqdVA0OGVQODlOTlBxRlFxazlHVSt1aHYwUG1XQThyU2Q3MndxWThlM3JCaEE0QXlWbzFHdzZ4WnM3aDE2eGJUcDA4M3UyUis0c1NKWEx0MmpjMmJOeE1ZR0dnMndhd3BHalpzU0VCQUFGZXVYT0gwNmRPMGJ0MjY1RWIvY2ZIaVJlVjFnd1lOR0Rod0lIMzY5Q2x4Mlg2M2J0MzQ2NisvQU4zNUtZMS9zaW03RDMwLzVvU2Y2T2hvWkZsV0xEOHErdnJXcVZPSG9LQWdUcDQ4eWJoeDQ1ZzdkNjZSTjNONVVUUXkrOUtsUzZ4Y3VaSno1ODRSRUJCQSsvYnQyYlZyRjMvODhRZC8vUEVITld2V3BGZXZYa3lmUHAzNjlldWI3TE9pNzgrS1B2OUZjWFoyWnNtU0pVeWZQcDFkdTNaeDgrWk5aczJhWlRMYXRhREErdFc4cHZqbm4zOFVLeXo5WklXZ2N2ajMzMytaUG4wNmVYbDVqQmd4d21BMURlaEUyb01IRC9Mbm4zOXk3cHp1ZDJ5UEhqM1FhRFFjT25TSThlUEgwNjVkT3g1Ly9IRTZkdXhZNlQ3djI3ZHY1OVNwVTF5NmRJblkyRmlEZTkzYjI3dGNvclFyOHpNWUdSbko1czJiK2Z2dnY1VzhFNk5HamVLWlo1NVJ2bk9YTFZ2Ryt2WHJXYnQyTFJFUkVVeWJOZzBmSHgvNjl1M0xJNDg4VXF5Z25KU1V4Snc1Y3dnUEQ4ZlB6OCtpWksrWEwxOEdLREVSYWxHcmwvajRlR1hGVjBtWVc0WFZwVXNYc3hNRGhTUDEwOVBUK2ZISEg5bTJiUnVmZlBLSk1vRjM1TWdSdnYzMlc5cTNiOCt3WWNPcyt1NHVqcGlZR0diTm1rVnNiQ3gxNjlZbEl5T0QwTkJRSWlJaWVQLzk5MHRjeVNBUUNCNDhoUEJ1QWdtSmFuWk91Tms1VWQzT0dUYzdaendkWFBHd2Q4WExvUnFlRHRXbzZlaUdoNzByRW5EeGRod2ZuZ2xSMnA5UGoyWHQxY09NOUwvelJmRkdvejdFcXBNdEVvYnRiRlNNYTlJZm0wTC9lVmtUYzRDYk9Xa2x0bld3dFRPeXRlbmcyWkNGclo5amJ2aEc0dFFwUm0zZWJUS1FEcDZOak1vcm0vMkpGMWtjdWRYaStwMjhBZzIyRHlWRmxpcXlQeXJqSm4vRy9jT1FPbmVXU3I0UzBKdFRLZEdvdGNVdng2NU11bmszTlpobytEc2huQ3d6a3lrQ2dVQWdNRWErdVJHMC85bVJ1WGNBOTNaVk82QUt4c1BEZzIrLy9aYlEwRkFEMnd0OVVzNGRPM1lBTUhMa1NGNTg4VVd6L1hUcjFvMEpFeWF3ZVBGaWR1N2NTVlJVRkJNbVRLQlpzMllsam1IbnpwMTgrZVdYYUxWYTNuNzdiU01CVTZWU2taU1VSSEp5TXZiMjlseThlQkVuSnlkRk1EbDE2aFFPRGc0RUJnWnk2ZElsZHU3Y2liMjlQWU1HRFVLV1pSWXNXTURaczJjWk1tUUkzYnAxVS9yTnk4c3pFSUhzN2UzNTZLT1BlT3V0dDFpNmRDbU5HemUyeWlmM21XZWVZZDY4ZWZ6MjIyOVcvWGdmTVdJRTU4K2ZaOGlRSVJZbFVEVkZlWXBaTldyVUlDVWxoVzNidGpGdzRFQUQ4VDB0TFkyZmZ2b0pvTVRFcTNyS2VuMmRuWjJaTTJjT2l4Y3Zac2VPSGJ6Nzdydk1uVHVYb0tDZzhubkRoY2pNek9UU3BVdWNPM2VPSTBlT2NPblNKVUJuYjZJWHhWOSsrV1ZPbkRqQjl1M2JDUXNMWTkyNmRheGJ0NDZtVFp2U3IxOC9ldlhxWlRCcFV0WDNaMW5QdnltcVZhdkcvUG56bVRObkRvNk9qamc2T25MejVrMWNYVjF4ZEhSRWtpVE9uVHRIUWtKQ3FSUFNGdWEzMzM0REtOSGFSbEMrNU9mbjgvSEhINk5XcStuZXZidXlHaU03TzV2VHAwK3piOTgrd3NMQ1VLdlZnRzVWeDBzdnZVVExsaTBCblozVnFsV3JPSEhpQkNkT25NRGQzWjFPblRyUnJsMDdtamR2anFlbkowbEpTVHo3N0xOV2o4M1M2T2wrL2ZxeGUvZHVIQndjYU5teUpTMWF0S0JKa3lZMGJkclVvdFV6dWJtNWlvVUwzSmxJcythK0x1dG44TWFOR3h3NGNJQy8vLzZicUtnb0FPenM3Qmc0Y0NBdnZQQ0NVYlMyblowZEkwZU9aTUNBQWF4ZHU1YlEwRkFTRWhKWXMyWU5hOWFzb1hidDJyUnAwNFkrZmZvbzFrMjV1YmxzMnJTSm4zLyttZXpzYkFJREE1azllN2JCaW9YTGx5L2o1T1NFbTVzYlRrNU9TSkpFVkZRVUlTRTZqVU4vM2MxUk5MbXAzb3FxTUhsNWVhU25wK1BpNG9LRGd3TUFCdzhlSkRVMXRWU1RKR2xwYVd6Y3VKRk5temFoVnF0NStPR0hEZkt3Tkc3Y21HZWVlWVkvLy95VFk4ZU9FUmdZeUxQUFBrdVhMbDJVYTY0L2RtcHFLa2xKU2NxNFRKR2ZuOC9hdFdzSkNRa2hQeitmbmoxN01uSGlSTEt5c3BnN2R5N256NS9ucmJmZW9uUG56ano5OU5NRy8rOFNDQVFQTmcrODhPNWdZOGZITFo3RVJlV0lpOG9CWjFzSG5GWDJTdlN6SlFTNDFzUldzakVRdkgrN2RvU2c2blZwVlVNWHRhT1NiSm5VZEJEdi9yUGFiT1M1bmxjQ2VsSFArWTZOU01UdE9MYkduYkpvTEhIcUZLYWNYc1BVWm84VDVIWm54dHZYcVFieldqM0wvUEEvT0o4ZVcwd1A5d2IyTmlyYTFERDhRWElnNmFLWjJpVVRjdlVnWGJ5YjRHbXYrekZWdzk2RlordDNMWlZGa0tWMDltcU1pOHI4bDN0UkN0dmhBS2kxdWZTdFpleFRXRnAyV3JFaVF5QVFDTzVGNUlUTnltdXBqdlZpd0wySWo0OFBMNzMwa3JKOS9QaHhGaXhZUUZwYUd2YjI5b3daTTRhQkF3ZVcyTStBQVFOd2NuSml3WUlGUkVkSHMzVHBVcFl1WFdwMmFiVkdvMkhtekpsS3hQMXp6ejNIMEtGRGplbzFhZEtFQ3hjdU1HTEVDS1ZNNzFzYkV4TkRTa29LclZxMXd0Yldsdm56NXlQTE1zT0hEOGZkM1ozczdHenk4dkpvMGFJRmI3MzFGbWZQbnVYQWdRTmtabWFTa0pCZ0ZEMWJwMDRkeG8wYng2RkRoMHFNM2l0Szc5NjkyYkJoQThlT0hlUE1tVE1tYlh0TW9WS3BtRGR2bmxYSHFrZzZkZXJFNWN1WGxldG5DbWRuWi9yMDZWTnNQK1Z4ZmZXb1ZDb21UNTZNU3FWaTI3WnRmUFRSUjZ4WnM2WmNrdUg5NzMvLzQ4eVpNOFRIeDVPV2RpZUFSWklrbWpkdnpoTlBQRUdQSGowVUVjYkd4b1lPSFRyUW9VTUhNakl5MkxWckYxdTJiQ0VpSW9LSWlBaSsvdnBySmsrZVRLOWV2YXIwL2l6UDgyOEtlM3Q3UHZua0UyeHNiQlFMa2hzM2pJT0hTdXN4cmVlZmYvN2g1TW1UQkFVRjBiVnIxekwxSmJBT096czdSbzBheGRHalIvbmdndzhBbURWckZtRmhZVXFrc3AyZEhiMTc5K2J4eHg4M21neHIyN1l0WDMvOU5mdjI3V1BkdW5WRVJVVVJHaHBLYUdnb3JWcTFZdDY4ZWFoVXFoS1RYcGFGNGNPSE0yalFJQUlEQTR1MWJqSEgvLzNmLzdGcDB5WWNIQnl3c2JFaE96c2J3S0tKdi9MNERCNDZkSWdaTTJZbzVhNnVyanoyMkdNOCtlU1RKU1pmZFhkMzU4MDMzK1Q1NTU5bjI3WnRiTjI2bGJpNE9HN2N1RUY2ZWpwUFB2a2s4Zkh4aElhR3NtM2JOdExUMDVFa2lhZWVlb3JSbzBjYkNjeExsaXhSRWtPRDdsbW9YOVhTc1dOSGs5NzQrbjJtSXJ4ZmVlVVZKYnBmVDJabXB0bUpHR3NtcHE5ZnYwNUlTSWl5TXFCKy9mcTg5dHByZE9qUXdhQ2VoNGNIcjc3NktpTkdqT0NQUC81Zy9mcjF6Snc1ay9yMTYvUCsrKy9UcUZFanhvMGJSMEpDZ3RMRzNQdlVhcldNSFR1V0sxZXU0T1RreEZ0dnZjWGd3WU1CWGNMelJZc1dzVzdkT2tKQ1FqaDA2QkFuVHB4ZzFhcFZZaFdQUUNBQWhQQk9ia0UrMWUyYzhYTTI5djZ5RkFjYk8rbzVleEdkbGFpVXljaDhFYm1WcjlxOGlMdTk3b2VEdDBOMTNtclVsMFVSVzh6MjFjVzdDWS82M3ZreGwxdVF6OUovLzBLMklwWTdJeitiR2VkL1kzempnWFR4dnBOWjIxWGx5Q2ZCVDdQaTN4M3NUYnkzTFVvZXFsRWZSOXM3bnBQWDFMZTRuSmxRVEl2aXlkSG04OTNsdlV4cE5sZ3A4N1N2aG8wa1VTQlhqRVArcy9XN1VzZkpzb3oycGhoYXQwUEpsYXhBQ084Q2dlQytKaThKVXNKMHJ5VmJwSm9EcW5ZOFZVUkFRQUNTSk5Hb1VTT21USmxpVmRSM3o1NDlxVjI3TnN1V0xlT1RUejRwMXM5VXBWSlJzMlpOcWxldnpyaHg0K2paczZmSmV1KysreTRyVjY0a0tTa0pTWkx3OC9OVGZOU2RuWjBaTW1RSWRlclVRWklrUm84ZXpicDE2eGc1Y2lTZys3RTdZOFlNY25KeVVLbFUyTm5aOGNjZmZ5RExNdDdlM2lhdFZ2cjI3VnNxTDFwSmtwZzhlVEpqeG94aDhlTEZmUFBOTjhWR3h0MnRqQm8xQ3RCRnEyWm1aaHJzczdPenc4L1BqK0hEaHhmclVRemxjMzBMSTBrUzc3NzdMalkyTnJScDA2WmNSSGZRUmJPdlhic1dsVXBGZ3dZTkNBd01KRGc0bUxadDIrTHQ3VjFzMjJyVnFqRjA2RkNHRGgzSzJiTm4yYkpsQzJmUG5sWHNPS3J5L2l6djgyK0t3cC92ZHUzYWNlclVLUW9LQ3BCbEdVZEhSMXEwYUdFMlliTWw1T2JtOHRWWFgyRm5aMmVVY0ZaUU9Rd1pNc1JnNWN1UUlVTUlDd3NqT0RpWW5qMTcwck5uejJKOTNDVkpVdXFkUFh1VzBOQlFMbCsrekl3Wk0xQ3BWTlNvVWNNb0V2cHVva1dMRnB3OGVWTFpkbkJ3SUNnb3lLTDd1ancrZzEyNmRLRno1ODZvMVdyNjkrOVB0MjdkRkVzWlMzRnhjV0hZc0dFTUd6YU1pSWdJZHUzYVJidDI3ZkR6OHlNOFBKeGZmLzBWV1picDFxMGJMN3p3Z2xuYnJIYnQycEdkblUxK2ZqNGFqUVliR3h0cTFxeEpodzRkZU9LSko4d2UvNDAzM2pCWmJzb2l4c1BEZytEZ1lOTFMwdEJxdFdpMVdod2NIR2pkdWpXdnZQS0t4ZSs1Um8wYS9QdnZ2OVN1WFp1UkkwZlNxMWV2WWxlR3VicTZNbXJVS0lZT0hjcUdEUnZZc21XTHNwSWdPRGdZU1pLd3RiWEZ6OC9QYklKVVcxdGJldmZ1alplWGwxRStITkJOVkl3Y09aTCsvZnZ6d3c4LzBMSmxTeUc2Q3dRQ0JVbVdLMGhWckVDR0hsaFlydjI5MDNnQXZYeWFsMWp2ZG40MmlUbnBKT1hlNWxadUJrbTV0MG5NU1NjaEo1MjQ3QlR5QzdSR2JSNzJDdVQ5Wm84YmxDMzc5eTkySjV3M3F1dnY0c1c4VnFNTUJPV3ZvM2F5UGY1TUtkNlZ6aHYrNVlEZURLcGpuTEY3M2JYRHJMMTZHSUFQZ3A0d3NKcXhOckhvQ1A4dTFIZTU4K1BsWUZJRUI1TWlyQjd2cmR3TWk4WHp5VTBIRzB3cS9CaTlueTAzVHZKRTNmYkZ0Q3FaeCt1MHgwWGx3TEhreTBSbHhwZXByOSt1SFNsMi83SjJMNWRKZUM5dnl2dHpaWTZOM1NaWHluRUVWVVBCZGk5c0hyMVZja1hCQTBkVjN4dHkvQWJrcy8vOVFQVG9nazM3UDZwc0xGVk5YRndjdnI2KzJOallsR3UvbHk1ZElqRXhVZm5CblptWmlWYXJ0U2d4bmFXVWxKU3Vvdm5ycjc5WXRHZ1JmZnIwc2NnZjF4b3VYTGlBUnFPeE9KcmVYQis1dWJtMGFXUDhmNyt5VWhuWHR5S0lqNC9IeDhlblhPNTNyVlpiN0lSVFJkNmY5K3I1Tjhlbm4zN0szcjE3bVRKbFNxa1NYd29xQnJWYWpiT3pjMVVQbzl4SVRVMUZvOUdVT05GbUNSWHhHU3h0RGc5TE9YYnNHQTBhTkNpWDkzODNvVmFyRlVzY2E3SDJPZjNQUC8vZzZPaElzMmJOS2oyUGdVQWd1UHVSTEhnd1BQQVI3d0NuMDJLb1p1ZElSbjRPdC9PenVhM0pKaU5mallPdEhhOEUzRWswdHVMU2RvNG1SMW5WOTVGYmx6aDhLNUxPWGpxUitHVEtGYk5XTDgycTE4Vld1dk9qNEdoeVZLbEZkd0FaK04rVlBkeldxSG5XMzNENXByZERkU1FrazVIMDFyeEhKMXQ3SmpVZHBHeHI1UUpXUisvalZtNUdxY2RkRXU1MnpqeGN5TjlkS3hld0x6RWNleHVWMGZzc0xSMDhHOUxCczJ5SlVVb1MzZ1VDZ1VCUWlhVGNTVkF1ZVR6WWxnWjE2dFNwa0g0REF3TUpETHp6L1Z4U0F0SFNVSldpTzBELy92MXAyN2F0RXZsYm5qL0M5WDY4VmQySE9TcmorbFlFdnI2KzVkWlhjYUk3Vk96OWVhK2VmMU1VRkJUd3lpdXY4TnBycjkxM2d1Qzl6djBrdWdNV2ViMWJTa1Y4Qml0YXlDMXF2M0svVUpiNzFOcm5kRVZNWkFzRWdnY0xJYnlqUytxNVA5SFlIN3llaTVlSjJ0YXpLbW8zUG83dS9Ib3RqR1BGaU5wL3haL21URm9NcnpaOEJIOFhiNVpmMmw0dXgvL3QyaEd5TkxtODJ2QVJwUCtPc3lwcVY2a1NrUmFsZzJjajdHenUzRVo3RXk1VXFPZ08wTmUzcGNFRXhZbVVLNlRrWlZybGwzNDNVbGtSNTNydXRvaDdnVUFncUVqazFMQTdHKzczNXc5UlFlVWdoRUtCb0d6WTJOaVVhR2NrRUFnRUFvRkFjRDhnaFBkeXBMTlhFK280bTU1VlA1cDhDWDhYTC93dEVQTWpic2NSbjUxS2YxL3pTNDJ0amFiZWR1TVV1ZHA4QWx4OStQYnlicXZhRmtjMzc2YkthNjFjd0liWW8rWFd0eWxzSklsK3RRelBTMWxXQlFnRUFvSGdBU0F2Q2JJdTZWNUxOa2h1YmF0MlBBS0JRQ0FRQ0FRQ2dVQWd1TzhSd25zNTBxTm1Nd092OUlxa05EWW11eFBPbS9TV0x5M3VkczQ4VktPQnN2MTM0Z1Z1NXFTVlcvK21hT2NSZ0pkRE5XVTdJU2VkMDZreEFHUnBjaXM5YWx3Z0VBZ0Vkejl5eXVFN0c5V2FnK3JldFdnUUNBUUNnVUFnRUFnRUFzRzlRZmxtMVJJOFVIU3YyUXliLzN6cHRISkJwWGlhOS9kOXlHQjc2NDEvVFByVUN3U0MrNFBVMUZUbXo1L1BzV1BIek5iWnUzY3ZJU0VoSkNUb2tqTm5aMmZ6ODg4L2s1dWJhL0Z4MXE5Zno5cTFheTJ1Zi9ueVpmYnMyV054ZlV1SmpZM2wyclZycFc0ZkZ4ZG5WWDJOUnNPMGFkT1lObTFhcVk5NVQ1QjZSM2lYaE0yTVFDQVFDQVFDZ1VBZ0VBZ3FBUkh4TGlpUmpkMG1sMWpIVnJMaDYvYXZXZDIzTlJIcWRadzlhRjJqdnJLZHJjMWo5ODF6VmgvemJzV1M4eXdRUEdoczNicVZYYnQyRVI4ZmJ6SkJsQ3pMZlAvOTk4VEh4K1BuNTRlUGp3L0xseTluKy9idDNMaHhneWxUcGxoMG5OV3JWNU9UazhPSUVTTktyQnNiRzh1WU1XTW9LQ2pBeWNtSlRwMDZXZjIrVEJFU0VzTDMzMzlQdzRZTldiNThPVFkyMXMyTnIxbXpobDkrK1lVSkV5YlF0MjlmaTlvVUZCUnc5R2pGV29UZERSaEV2TmQ0dU9vR0loQUlCQUtCUUNBUUNBU0NCd1lodkZjZzVXbDc4a0hRRXhiWjJJeHQvQ2c1Mm54V1IrOGp2MEJiYnNlL0d4aFJyek9GODc2ZlQ0OUZyYzJyc3ZFSUJJS0tSYXZWc21YTEZnQ3pndmlSSTBjVTBiMUxseTRBakI0OW1zT0hEN05qeHc0NmR1eEk5KzdkeTNWY2ZuNStQUG5ray96MjIyL01temVQcFV1WFVxOWV2VEwzMjdseloxYXZYazFVVkJTYk4yL21pU2Vlc0txOUpFbms1K2V6WU1FQ1ltTmpHVDE2TkpJa2xkendmaWN2R1RMMUNkUWxKSS95dlI4RUFvRkFJQkFJQkFLQlFDQXdoUkRlc1R6U2VHcVFhUkZFcmNsbFZOalM4aHhTcVhpbVhpY2U4UWtHb0ZuMXVpeU0yRXg4ZHNWNnJsY1c5Vnk4Nk9MZHhLQk1sczFielBnNHV0SFN2ZXhDbUxYc1NiaUFWaTZvOU9NS0JQY2pCdzhlSkRrNW1ZQ0FBRHAyN0dpeVRraElDS0FUNXZVaXM2ZW5KMlBHakdIZXZIbDgvZlhYZE83Y0daV3FmTC91WG43NVpjNmRPMGQrZnI1VmxqYkY0ZS92ejJPUFBjYm16WnRadlhvMVBYdjJ4TjNkM2VMMm8wYU53dDNkbmErKytvcVFrQkFTRXhPWlBIbHl1Yi8zZXcwNU5lek9SdlZnc1Blc3VzRUlCQUtCUUNBUUNBUUNnZUNCNGNIK05YNGYwY21yTVNQOXV5amJBYTQxV2ZqUUN5ei85eThPMy9xMzNJNXpNdVVLZjhXZktYWDcvcjZ0YU9zUllIVzdrZlc2SUdGNTVHWmdOVi9lRG56VTZ1T1VsUU5KRVdpMXBSUGVKLzd6WXptUHBuaW1CajFPVFVlM1NqMG1nSHpwVTdCMUx2VG5BaW9Yc0hWR0tscHU2d0syRG1ERnRSZmNQL3p4eHgrQVRsQTJGYmw5OU9oUkxsNjhTTzNhdGVuVHA0L0J2a2NlZVlUSXlFZ0dEQmhRWnVINTVaZGZObG1lbFpXRm82TWpuMzMybWRFK1IwZEhWcXhZWWZXeG5uLytlY0xDd2hnNGNDRDI5dlpXdDMvc3NjZHdjbkppL3Z6NTdONjlteFl0V2pCbzBDQ3IrN212U0Rtb3ZKUThlMVRoUUFRQ2dVQWdFQWdFQW9GQThDQWhoUGY3aERPcE1aeEl1VXc3ajRaS21iT3RQVk9hRGVIUHVKT3NqdDVYTHBIWWlUbnBuRWk1WE9yMmJRcDV0RnRLQTVlYWRQUUtMUFV4N3hXaXN4SXI5WGo1Y3RWWUVjbFh2akMvejFTaFpBTTJUam94WHFVWDR3dUw5QzZGQlB5aVpYZGVTeW9YWThIZnhoNGg2dCtkbkRsemhuUG56aEVRRUVDM2J0MEFXTFpzR1E0T0Rqenp6RE5VcjE2ZEgzNzRBWUFiTjI3dzZLT21KOW8yYnR4b1ZEWjgrSEJlZmZWVkEwRmRIN1ZldU95UlJ4NWgxS2hSeE1iR1dqMStSMGRIQUM1ZXZNZzc3N3hqZGZ2VnExZXpldlZxaStyT256K2ZObTNhS051OWUvZEdwVkp4NnRRcEhudnNNUURHalJ0SFJFUkVzZjBVNXd1L2MrZE9pOFp5MTFHUWgzeXowRDNnMmJQS2hpSVFDQVFDZ1VBZ0VBZ0VnZ2NMSWJ3REt5NXROMW4rVW9PZU9Lc2NsTzNRRzZkTWlxTjNnNWU2V3B2SHB4YzI4bXo5cmp6dFo1ZzRibkNkdGpSMDllSHppRDlKeTh1cW9oR1ducEgxdXdocDlFRkdMZ0J0bHU0dkwrbE9zYlhkbUNxVWJJdUk4YzVnNjZvVDlWV21vdThMbFNsUitzWWlQN2JPLzRuNmd0THlmLy8zZndDS1QzbGlZaUpidDI3RjF0YVdKNTU0Z3ExYnR4SVZGWVVrU2RTdFc5ZW9mV3hzck5sOWV2c1dVNEo2NGJLVWxCU0RmUnMzYnNUVjFiWEVzUmNXc0cxdGJYRnhjVEZaVDVabDFHbzFBTTdPenFYMll6Y1YwZCs5ZTNjRGIvdGF0V3FSbFdYOC9KZGxtZXZYcndNNjcvcjdEZm5HcnpxUGR3Q1ZHNUs3YWNzaWdVQWdFQWdFQW9GQUlCQUl5aHNodkFNN2I1NHpLdk54ZERNUTNRSE9wRjNsYUhKVVpRM0xhbVRnNTVpRHhLcVRHUnZZSHpzYlcyVmZrRnRkRmozMFBQUEQvK0RmalBpcUc2U1ZOSGVyUy90Q1VmeVdjakFwZ29OSnhVZDNDZ1RJV3RCazZQNEtGMXZUaGJrZGtzcEFvTmNMODVKUlJMNmgzVTdoUDZtbzRLK2ZESkRzU3Z1Tzd3bjI3OTlQUkVRRXpaczM1K0dIZFJPSnYvNzZLeHFOaGxHalJ1SGc0TUIzMzMwSDZBUnIvZXZDOU8zYjErdytQWVdqdUFjUEhreE9UazY1UjNZM2J0eVlUWnMybWR5WG5wN08wMDgvRGNDYU5XdW9WcTFhcVkrVGxaWEZoZzBiR0Q1OE9BNE9Ea2I3UC9yb0k1UHQ4dkx5bEtqNDRzN1ZQVW5XWmVUSTZjcW01UDhxMkRwVzRZQUVBb0ZBSUJBSUJBS0JRUEFnSVlSM001VEdoL3h1WVgvaVJSSnowdmtnYUNqVjdaeVVjZzk3VithMkdzR0M4TTBjTDROZFRHVmhLOW53UmlQejFnZjNHNVltK1JYY0k4Z2EwTnpXL1JVdXRxWUxjenRzN0kyRis2TFI5eXBUa2ZndWlvQi9ad0tnaU9BdjJabzdhcVdnMVdyNTdydnZrQ1NKTjk5OEU0RGs1R1JDUTBQeDl2Wm0yTEJoZlA3NTUyUmtaSlRRMDkxUDRhU3Nwc1J5YTFpNGNDRUhEeDdrd0lFRFRKczJEWDkvLzdJT3IyTElqS0lnZVhlRkhrS1NOWkNiaEJ6N3ZXNmxESUNkTzFLOTF5djB1QUtCUUNBUUNBUUNnVUFnRUJSR0NPOW1hRk9qZ2NseVc4bUdSdFZxRVhuN1JpV1B5RG9pYnQvZy9kTS84M0dMcDZqdFZFTXBUODdOSkRLajlHTWZVUHNoQnRSK3FEeUdXQ0pENjdiSHo5bFQyYzdJejZaYW9Za0VnZUNCcFNCUDk1ZWZabEJjZnFLK2F4RmJuU0xSOTVMdGYzK3FRcTl0Z0xLTDlyZHYzeVloSVFGWmxoay9mandGQlhkeVU3ejU1cHNjT0hDQWZmdjJsZms0ZHdONjRkM0d4cVpVaVZRTDg5cHJyeEViRzB0TVRBeGp4NDVsOHVUSjlPaHg5eVVTTFRqY1dXY2ZWWUVZM2R1U0xWTHI3OEhlMDFSMWdVQWdFQWdFQW9GQUlCQUlLZ1Fodkp2QXprWkZzSHM5by9JNlRoNDgzZnBoNmpsN01lR2YxZHpJVHEyQzBWbk96WncwcHA3NWhRK0RodEswZW0weU5Ubk1QcitCMi9uWkJ2VlVoU3hweWlNQmEzbmc0K2pHc0hxZERNcFdSKzluYkdQVENSUUZBa0U1VVpBSEJTbVFiK2h2YnEybmZtbXBVYU1HaXhjdkppSWlnc3pNVE9MajQ5bXhZd2R0MnJTaGUvZnVMRnUyRE5BbFB0MjllemRxdGRvZ0lXcGh6TzBiTTJZTWJkdTJyZEQzWVFsNjRkM1oyYm5NZmRXdVhac2xTNVl3ZS9ac1RwdzR3Wnc1YzBoS1NsS3NiTzRhcXVJN3hyRTJVdldXbFg5Y2dVQWdFQWdFQW9GQUlCQTgwQWpoM1FSdFBScGdiMk44YXA1dmNDZFIzVHVOQi9EQm1SRGtTcE9qU2tkR2ZqYWZuUHVWTVlHUHN2WEdQOFJscHhqVlVSV3lscmdiRXNVQ3ZONm9qOEUxQ0UrL3pwNkVjeFlMN3o2T2JyUTBNWGxTMGV4SnVGRHF5WXVKLy94WXpxTXBucWxCajFQVDBhMVNqeWtvR1JrZStHVENUWnMycFduVHBnQk1uVG9WbFVyRjJMRmpBWGo5OWRmSnlzcGl3b1FKN042OUcxbVdUU1pKQmN6dU01VmtWRTlFUkFSbno1N2x6Smt6TkduU2hCZGVlS0VjM3BGcDlNSjdabWFtUVVKV1MxaXpaZzArUGo0R1pjN096c3lkTzVldnZ2cUtzTEF3dW5UcFVtNWpMVGM4dWtIR21ZbzlocXdGYmZZZGtUODdGdm5VUzBqdDFsZTVsWkpBSUJBSUJBS0JRQ0FRQ0I0Y2hQQnVnbDQxbTVzc3Y2NU9wdTUvMWlkTnF0Zm1pYnJ0MlhqOVdHVU9yVlRrRldoWUhMblY3UDdDU1ZqekN6VEY5blV3S1lMZlkwdi9ucC8wNjBCWDc2YkYxbW5uMGREQTZrY3JGL0JOMUM2cnBqZ0NxL255ZG1EbFI4Y2ZTSXBBcXkyZDhCNmRsVmpPb3ltZWZQbnVtR1M1MjZocTRmdEJGOTBMczNmdlhrNmVQTWx6enoySG41OGZBUGIyOXJ6Ly92dEtIUmNYRjVQSlMvdjI3V3QyWDJIUzA5TTVldlFvR28zdTJUZHUzRGhsWDYxYXRaUnlnTEZqeDJKalkxT205MVFZL1FTQVNxV3lPTEZxYXFwdXBaV0xpNHZKL1RZMk5reVlNSUVYWDN3UkR3OFBBTE1yQWtBM09hR251SG9BSDN6d0FZR0JnUmFOMHh3MjdUZVdxYjNGYUhPUW96NUZqbGtCZ0p4eUFHNXVSUEs5eTFZQUNBUUNnVUFnRUFnRUFvSGd2a1VJNzBXb1p1ZWtKRll0S3NDdGp6M0s4L1c3NGVtZ0UwaEcrbmZoU1BLL3hHZW5HWGZFdlpNczA2NVFCS0NtaEdqdGpQenNNZ25FR1VWc2JreVJtSnR1c0wwaDlpalgxTGRLZlV6QnZZVVF2aTFBc2dOYkI3QnhBQnRIM2IrMi8vMXI0NEJrb2d3YngvL2FGRmVtMjViTTlLc3JzeTgyYXJoZ3UxZTV2TVhVMUZTV0wxK09uNThmeno3N2JMbjBXWmpMbHkremRPbFNMbDY4YU9Bakh4UVVSSnMyYldqVHBnM05talVqTXpOVDJSY1hGMWV1WTdoNTh5WUFIVHQyWk1hTUdTWFd6OHpNWk9qUW9VREo5alI2MFIwd3V5S2dLQ1hWSzV3TTlxN0gxaEdweVN6SVMwYStzUTRBK2ZKQ3BGcFAvcGVQUUNBUUNBUUNnVUFnRUFnRWdvcEZDTzlGNk9iZEZOdi9mcFJIWmNRVFdNMVgyWmVqemVPN0szdVowbXdJb0lzVWY2TmhYMmFjLzYxS3hscGV1S2djbE5lNUJmbFZPQklkMTdKdWNTRTlsdVp1Zmx6S2lPZlhhMkZWUFNSQkpTS0U3N0lKMy9jREJRVUZmUHJwcDl5K2ZadlpzMmRqWjJkSGZuNCtpWW1KM0xwMWkxYXRXcFg1R0JrWkdWeTRjQUVBUHo4L2J0eTRnVmFyNWF1dnZqS29weGZlSFJ3YzJMSmxpMFY5VzJvYmMvWHFWVURuejI0SitnaDVKeWVuWWlQdkV4SVN5TXpNcEdIRGhnRHMzTG5UWkwzNTgrZXphOWN1ZkgxOStmYmJiM0Z3Y0RCWjcxNUdhdndKY3Z6dklPZERWaFJrbklYcXJhdDZXQUtCUUNBUUNBUUNnVUFnZUFBUXduc1Jldm5jc1prSnUzWEpRSGdIT0h6clgwNm54dEM2Um4wQVd0WHdwM3ZOWnV4UHZGaVp3eXhYM096dVJFNFdUYnhhVld5UFAwTkQxMW9zanR4V0tzLzBnMGtSSEV5S3FJQ1JWUnl0M1AwcjlYZ09ObmFWZXJ4eVJRamY5elZMbHk3bDlPblR1THE2OHZYWFg1T1FrRUJLU2dxeUxPUHQ3YzB2di94UzVtUFVyRm1USGoxNk1IandZRnExYXNYZ3dZUFJhbzN0bC9UQ3U3ZTN0OFY5di9MS0s2aFVKWCs5bmo1OUdvQW1UWnBZMUs5K0xLNnVyc1hXMjdwMUt5RWhJUXdhTklqeDQ4ZWJySFB4NGtWMjc5NE53RHZ2dkhOZml1NEFPTlJFOG5rTSthYk9ja2hPMm8wa2hIZUJRQ0FRQ0FRQ2dhK1ZxSndBQUNBQVNVUkJWRUFnRUZRQ1FuZ3ZSTlBxZFdqa1dnc0F0VGFQTTJsWFRkYjdJZnB2RnRkNEVlbS8yTnpSRFhweDlGYVVVYjFmcmg1VVhqL3MyWmdBMTVySzlxL1h3dEFVOHRqdTd0MU04WTh2MnRiVWZrdjVJR2dvK3hMRE9Yd3IwdVIrbFdTTGM2R0k5OXY1YXF1UFVSRWNTYjVFQVRMeDJhbFZQWlJLWTBid3NLb2VRcVVnTlp3c2hHOUJzYVNuNit5bU1qTXpDUThQQjNSaWM2MWF0V2pkMmxBMFZhdlZacjNKemUwYk0yWU1iZHUyWmRxMGFTV09SUitWN3VWbHVZWE9pQkVqU3F3VEhSM050V3ZYa0NUSjRnaitqSXdNZ0JMOTRBOGUxSDEvK1B1Ym5zeVRaWm5seTVjanl6SjkrdlNoWGJ0MkJ2c3VYcnhJVUZDUVJXTzZKL0R1QTNyaC9kWWVwSWFUcW5oQUFvRkFJQkFJQkFLQlFDQjRFQkRDZXlHZXFOdGVlWDBpK2JLQk1GNllxMW0zMkgzelBIMXFCWk9jbDhuS1N6dE1XclQ4ZHUySThqckF4VWNSM21WazFsNDlaSkFzdEpGckxRTmh2WEJiVS9zdHdWbmxRSHZQQURwNE51U2F1aE9icmg5bmI4SUZnenB1ZGs0RzIra2xSTHdQcVAwUUEyby9aTlU0U2tOK2daWkRTYVluQ3dUM05sS2pxVlU5Qk1GZFRvOGVQZkQxOWNYZjN4OC9QejlxMTY2Tm01dWJ5YnF5TEp2MUpqZTNUMi9aWWdrUkVicVZNM1hxMUxHNGpTVnMzcndaZ0pZdFcrTHU3bTVSbTl1M2J3UEZDKyt4c2JIRXhzWWlTUkxkdTNjM1dXZkRoZzFFUmtiaTRlSEJtREZqbEhLTlJzT2tTWk9Jakl4azhlTEZOR3ZXek5LM2MxY2plWFM3ODMyYmZoenkwOERPc25NdUVBZ0VBb0ZBSUJBSUJBSkJhUkhDKzMvNE9yblR3Yk9oc3YxM1luaXg5WCs1ZXBCOFdjdWFtQU9vTmJxRWM1dXVIK2VBR1h1VHdqN3FhazJlZ2VodUNjWDFiWTRtMVh5VnFQeDZ6bDYwZFBjM0V0NXJPUm1LRCtsM1NjUzdRQ0I0Y09uUm93YzlldlN3cUs2TGl3dWJObTB5S3UvYnQ2L1pmZFlRR2FtYkFBd09EaTVUUDRXSmk0c2pORFFVZ0lFREIxcmNUaSs4VjY5ZTNXd2RmYlI3OCtiTkRSS3M2cmx4NHdZLy9QQURBSk1tVFRLd3JWR3BWQVFGQlJFZUhzNjhlZlA0K3V1dmNYSnlNdXJqbnNPeERqZ0hnUG9LeUFYSXlmdVFhajFlMWFNU0NBUUNnVUFnRUFnRUFzRjlqaERlLzJOd25YYUtTSDByTjRQVHFUSDR1WmlQTUUvTnkySlYxQzZEc291MzQ4eldyMVlvc2p4TGsyUDErSXJyMnh4TnF4dEdhSWFuWHplcVU5dkpVSmhKekVtMytqaDNLdzk3QlZKTjVWaHB4OHZTNUhMNDFyK2xidi9HOFcrdHFsOWQ1Y1J0VGVrOStXY0ZQNE9Qbytrb1lvRkFvRXRTR2hXbHN4RXJqNFN1b0VzY3UyalJJclJhTGY3Ky92VHMyZFBpdHFuL3o5NTVoMGRSdlczNG52UWVRaUJBSVBRZXVpZ2xJaUJWQkJXcEN1aFBVYVIrU0ZWUmFZS0NOSkVtWUVFUlFVSHBSQVFDR0FJWVNrSUpCQUlCRWtKNjJmU3l1L1A5c2U2UXpaYnNKaHVhYzE4WDE4WE1uamx6OW1SbmQrWTU3L3U4NlJyckxXUFIvd0RCd2NFQWRPblNSZTgxcFZMSkYxOThRVUZCQVMrLy9ETFBQUE9NWHB1MzNucUxmLzc1aDlqWVdGYXZYczJNR1RQTUh0K2pqT0Q5SEdKdXRHWWpQUVJrNFYxR1JrWkdSa1pHUmtaR1JrYW1ncEdGZDhEYjBaMmUxVnBJMjBjVEl4QXRqa2szanExZ1E4MWlBbmRLUVpiVitqYUZlY0s3bDg1MlhHNmF5VDdQcE4wazhGNjQzdjRYZmR2eVZPWDYwdmI4eTc4YlBQNEYzelk4WGJtQndkZXN6V3QxQXFqdFlyNHZjM21KeTB1elNIaS9tSDVIWjc0dFdmUjR1bklEcGpidHo3YVlFSGJmUFd2Uk9MV2NUNHZHMjlHMFY3U016S05BWGw0ZVVWRlJYTDE2bFd2WHJ1SG01c2JVcVZNci9MeDc5KzVGRkVYcTFhdG5rY2U3S2I3OTlsc3VYYm9Fd05peFk3R3hzVEg3MklTRUJNQzQ4QjRYRjBkVVZCUUF6ejc3ck01cm9pankxVmRmRVJrWlNmMzY5Umt6Wm96QlBod2NISmc2ZFNwVHAwN2xyNy8rb25QbnpnUUVCSmc5eGtjVzcrY2dkaE1BWXRxcGY1ZlpaV1JrWkdSa1pHUmtaR1JrWkdRcURsbDRSeVBRMnR0b3BrSkU1RWppSmF2MjcrZmlqYjNOL1dLUWQzS1NyZHEvSVd3RWdjYnVOYVJ0UlZFdWNYbjZvbm9kVjEweDZaNkJZcWFCOThLay8xOVczQ1VzL1paZW13N2VEWFcyRGJVQmNMWjFJQ1UvMC9UZy95TnN1SG1rVE1lOTZOdU8wUTI2SXlEd3YzcmRjTFN4NTdlWVUrVTZ2NzJOTGM5NE55UTBWYjlJc0l6TWcwUVVSY0xEdzdseDQ0YjBMelkyRmxHOHZ4aHF6THZjbWhRVUZQRG5uMzhDTUdEQUFLdjB1VzNiTnJadjN3N0FTeSs5cEZQVXREU1VTaVhoNFpwRnorclZxeHRzYytTSTVwcHUzTGd4UGo3M2kzbW5wNmV6Y3VWS1FrSkNjSFYxWmZiczJSUVZGYUZRS01qSnlTRTdPeHVGUWtGR1JnWVpHUmtvRkFvOFBEeFFLQlNzWExtU2xpMWJtclMzZVJ3UXZBTHVMNmRuWDRXaWRMRDNNbldJakl5TWpJeU1qSXlNakl5TWpFeTUrTThMNzdWZHF0RGR4MS9hL2lmMUJvbFd0bHRwNHVHcnMzMzdBUWp2ZFYycjRtUnJMMjFmVmVoYjFRZ0lOSEcvUDdZOFZTRnBoZGw2N2NvcUVKZkVWckRoWk1vMVRxYjhkNHVtMW5HdHd2L3FkZU5FY2lTblU2UEkrYmMrZ0phTzNvM3dkSENSdGcvR1g5RHJvNTZiajJTTEJKcUZJenZCbGwvdW5DalRtSHljUEpuWjdDVWF1RlZqOWZVL09aSjR1VXo5eU1oWWk0VUxGNkpRM1A4ZWRuQndvRkdqUnZqNys5TzhlWE5hdExpZm9aU1RrME92WHIwTTltUHN0YnAxNjdKeDQwWVVDZ1Z1Ym03RXhNU1FuNSt2NDJmKzNYZmZvVkFvY0hWMXBXZlBudVY2UDZJb3NtN2RPbmJ1M0FsQXUzYnRHRGR1bkY2NzI3ZHZrNUNRUUpVcVZmRHk4c0xOelEwSEJ3ZVNrcEw0NFljZlNFcEtRaEFFMnJZMVhPQmFLN3lYakhZL2UvWXNJU0VoZ0NaNzRLMjMzdEpaeURCRmVubzZxMWV2WnRhc1dXYS8zMGNTQjI5dzk0Y3NUWjBUTWYwZkJKKytEM2xRTWpJeU1qSXlNakl5TWpJeU1rOHkvM25oZlVUZEx0Z0k5MFhNbmJHaFZqOUhweXFOZGJhanNoTEszSmNBMkFnMnFFUzF5WFpOU3RyTVpPcmJ6TlIyOWNhbFdOSFhHNldNeTkvVGo2Y3JOMkJiVEFqNXFpTHpCdzEwcnRLRXQrcDM0NHNyTzRuT1RyTG9XR3N4TUhpcDFmdmMyV1c2UmUyNytmalR4cXN1YmJ6cU1sYnN4VGRSaDNTRTdvRit6K2hrS2hnUzN0ZGNQNGk5WU10elBzMmtmVU5xZDBSRVpPdWRFSXZHVTllMUtwKzFHb2JidjE3NDR4cjFKcjB3aC9OR01oWmtaQ29hUVJEbzFxMGJXVmxaTkd2V2pHYk5tdEdnUVFQczdBei9YQW1DUUsxYXRTdzZoelppL0wzMzNpTTFOVlhhMzZSSkV3REN3OE9sb3F6RGhnMHJWNEhSeE1SRUZpOWVMTm5MdEdyVmlqbHo1aGg4UDNGeGNjeWRPOWRrZi8zNjlhTmF0V3A2K3lNakk3bDM3eDZBbmpWTXQyN2RXTDkrUFFxRkFsRVU4ZkR3d012TEN5OHZMeXBWcWtTbFNwV2svM3Q2ZWtyN0xsKyt6SklsU3poNjlDaGR1M1o5N0MxbmhNclBJZjRydkpOK0VtVGhYVVpHUmtaR1JrWkdSa1pHUnFZQytVOEw3N2FDRFMwcStVbmJWelBqdUo0VmI5VnplTmc3MDlLenRyU2RYSkRKclp5eUM4L3U5czRzYi9jbWdmZkNPSlJ3a2N3aXc4VTFtNVVRM2cxRnZEZjM5TlBadnBaMXoraDU3UVJieGpic1NTMFhienBYYmN5R0cwYzRtM2F6MVBFNjJkb3pwbUZQS2F0Z1Z2T0J6QWovbWZUQ25GS1BmZElRRU9oU1RDeTNFMnpMdEFnakl2TDE5VUJjN1J4MWZQV0gxdTZFU2xTYnRKMXh0TEduUUgxLzBTUTJONVU3T2NuNC8vdFpzQlZzbU5Ic0pUNjkrQ3Mzc3N1K1FDUWpVeDRtVHB4b2Rsc1hGeGUrLy83N01wM0h6OCtQdExRMDdPM3RhZFNvRVpNbVRRS2dVcVZLK1BuNVlXdHJ5NUFoUThyVXQ1YXdzREJKZE8vUm93ZlRwazNEM3Q3ZVlOdTZkZXZpNHVKQ1hsNmVYa1M2cDZjbi9mdjNaOVNvVVFhUFZhbFV0R25UaHZUMGRHclhycTN6bXIyOVBXdldyTUhlM3A1S2xTcVo3U3Z2Nit2TGtTTkhpSTJOUlJDZUFGZDA3eTV3WngwQVl2SmhoQ2J6UUhaN2w1R1JrWkdSa1pHUmtaR1JrYWtnL3RQQ3UwcFVjend4Z2hkOE5XbjcyMk5PVy8wY0wvcTIwNG1vL3llbGZCN2FUcllPZUR1NE1iSnVGNGJWN3NRdmQwTFlkZmVNWHJ1bXhleHQ4bFZGUk9jazZyWHA2TjFJWnpzeTA3ancva3F0OXRSeThRYWdxcU1IUTJwMzVGemF6VkpMMENyVmFwM0NzdDZPN3N6eUg4aXNDOXNvVWl0TE9mckpvbzFYWGJ3ZDNLVHRHMWtKeE9TbWxLa3ZsYWpteTZ0N21OZHlxTTdmK3JVNkFlU3JDdGtUZDA3dkdBOTdGOWExSDAxd2NpUkJpWmU1bmhXUFNsU3o2TXB1dm13emtock9sUUROWXNrbkxWNWxadmdXaXdxK3lzZzhhQVlPSElpam8yUHBEWTJ3Wk1rU2cvdnIxcTNMcWxXclNFMU5OUnBwYnk1OSsvWWxPenNiVDA5UG81WTRXbXJXck1udTNic1JSWkdDZ2dJS0NncFFLcFhZMjl2ajd1NXVVdnoyOS9kbnlaSWxLSldHdjFjTlJjbWJ3OHlaTTNGMWRjWEp5YWxNeHo5S0NKVzdJTnE2Z2lvSGNxNUQxbFZ3Yi82d2h5VWpJeU1qSXlNakl5TWpJeVB6aEdKZTJOc1RUR0M4cGxqZHBZd1lvd1ZCeTRxN3ZUTURhajZsc3k4NCtXcTUrblN4ZFpEK2IyOWpoNCtUcDE2YmFrNmVWSFc4WHdqdld1WTkxQ1dpSjkzdG5mSDN2Ry9Qb0JMVlJHYnFSOFdEeGdkL2FPM09PbTNYUkIwc1ZYUUhVSW9xdnJ5NkIwVlJyclN2b1Z0MUpqYnFZOGJSVHhaOWE3VFcyVDVjemlLK2hXb2xDeVArSUM1WHQyanVzRG9CVkM0bThHdnhkZmJDeGM2UlBqVmFzN2pOQ0Q1ck5ReUFiR1UrQ3lQKzBQR2I5N1IzNGVQbUEzRXU5bm1Ua1huVUdEOStQS05IajY2UXZsMWNYUER6OHl1OW9Sa01Iank0Vk5HOU9JSWc0T1RraEtlbko5N2Uzbmg0ZUpnZGNWN2VoWUtTZUh0N1B4R2lPd0MyemdqVitrbWJZdnlPaHpnWUdSa1pHUmtaR1JrWkdSa1ptU2VkLzd6d0hwdWJTbVJtSEQvZC90dnFmWStvODZ5T2NIbFpFVnR1SzV2aW51d0FhUVg2eFZCYlY2cWpzMjNJMzcxemxjYllDdmYvL0pjell2VUtmWUxHZXVUOXB2Mnd0N0dWOXYwZSt3OHhPZVpIYXFjV1pMRXNjcCtPK1ArY1R6TUcxbnJHN0Q0ZWQ3d2QzV2xmdVlHMG5hY3E1SGpTbFhMM202M01aMzdFNzJRVWFoWTJrZ3N5K2ZqQ1ZvTkZjbXYvbTdHZ3BmamZPeTR2alMrdjd0YXBIVkRidFFwVG1yNm9VOGhWUmtaRzVyR214bURwditMZHpacm9keGtaR1JrWkdSa1pHUmtaR1JtWkN1QS9MN3dEckx3V1dHcGhVVXZwNE4yUVBpVWluSGRZd2NwR1d3UlRTN29CZ2JWVkNlSDlxb0ZJOWhkOTIrbHNuMHE5YnZCOHI5ZDlsbnF1UHRMMnJaeWtNbG55WE1xSVlYT0p4WTFSOWJyUXFsSnRJMGM4V2ZUemJhdGpPZlIzMGxXTEM5UWFJeWxmd2NJcmYzQlpFY3ZNOEMzY3prazIySzZ1bTQvT2RuUzJydjNRUlFOL282Y3JOK0NOZXM5Wlpad3lNakl5RHh2QnV6dTQvVnRyb3loZEk3N0x5TWpJeU1qSXlNakl5TWpJeUZRQXN2QU9KT1JuV0xVL1B4ZHZKamJ1cTdNdkxQMDJGekx1bEx0dkQzdG5uZTJVZ2l5ZGJRRm9XVXpNVm9scXJtZnFSdG0zOWFxSFg3SG9aN1VvY2pvbFN1OWN6M2czMUlsS0wxSXIrU3J5QUVwUlZhYXg3N3A3aGxNcDl3VitBWUZwVGZ2ajdlaGVwdjRlRjV4dEhlaGJYWGNSSmpBK3pLcm51SkdWd0tjWGZ5WERSTkhheHU0MWRMWU5GWGJkZmZlc3p0OEk0SlZhVC9OY3NhS3dNakl5TW84dGdnMUMvU25TcGhpOUFnckxWbXZqWVZCUW9KK1pKdlBrb2xBb3lNN1dEN0F3Uk1tQ3pES0drZWZwMFNVdkwrOWhEK0UveFpVclZ6aDU4cVJWNS8xeHZyNVVLaFhYcjE4bktrci9tYmdrTjIvZTVQcjE2NmpWNmxMYnlzakl5TWpJeU1LN2xmRno4ZWF6VnNOMEl0TnpsQVdzdWY2blJmMDQyQmoyNlMzdTNRNGFhNUhpMUhQejBSSG5iMlluVXFDK0gxa3RBTU5xZDlJNTVsVEtkUjBQZG9BYXpsNU1idEpQeDJUa3A5dC9sN2tZcUpiVjEvL1VHYk9IdlFzem1nN1FzYjE1MHVoVG83V09SZENsakJqdUdMSHFVWXU2TjNDZTlpNVdHWU8zbzd0TzVvS0l5UFVzdzhWMFYxLy9rM3Q1NmRMMnBZd1lMcWFYZjlGSVJrWkc1bEZBcVA0eXVQdHJOZ3BURWEvTWZMZ0RNcFBjM0Z6ZWZQTk5SbzRjaVVKaDNjTFhTcVdTM2J0M00zZnVYSXFLckpPTlZaSjc5Kzd4NTUvRzc0WDI3dDFMVWxLUzN2NlVsQlRXckZsRGZuNStoWXpyUVRGKy9Iam16NTl2ZHZ1Q2dnSUdEeDdNNU1tVFVhdlZmUDc1NSt6YnQ4OW8rNTkvL3BsSmt5WngvYnJoRE1hU0RCZ3dnUEhqeDVzOW50SUlEQXdrTURDd3pJdERIMzc0SVcrKythYlo3ZnYwNmNPNzc3NXI4WGsrK3VnalB2endROUxTMG95MkdUOStQQU1HRExDNDc0ZEpXYSt2UjRYRGh3L3ordXV2RXg0ZWJ2VytsVW9sKy9mdjU1ZGZmckY2MzFvZXgvbGZzMllOYytiTUlTSWl3aXI5S1pWSyt2WHJ4eGRmZkdHVi9pekJHdk4vK1BCaEpreVl3UGJ0MjAyMnUzYnRHbVBIam1YVnFsWFkyRHk1ejY4eUQ1WmR1M1l4WThZTXpwMDdWNmJqUTBORE9YcjBxRmx0dDJ6WndxcFZxeXcreDZwVnE1Z3paNDdGeHowcS9QRERENnhkdTdaQytqNXo1Z3lYTDEvVzJ4OFNFc0pmZi8xVkllY0UrT0NERDVnNmRTcDM3bGhIcXdrTEMrUC8vdS8vaUkyTk5kbnVyNy8rWXVyVXFadzllOVlxNS8wdllOMHFiUDl4V2xhcXpiU20vZlhFMGcwM0Q1TnF3QkttT0lWcXBjNTJYZGVxQnYzZzIzalZsZjR2b2krODY5bk1LSFJ0WnJwVjg2ZUpoNi9PdmoxeHVoZU11NzB6bi9pL3FsUElOVFQxQnZ2aXpoc2R2NDJaaGY5eVZZVjhkZTBBQzFvTms3ekRtM2o0TXJKdUYzNjhkZHlzUHNwS3Irb3RLN1IvUXpqYk92QnFDUy83dlhIR2YxQ3psYnJDUXJ2SzlUaWFXTDRiWWdGTnZZSGlmNk9iMllrR1BmMUI4emRhZkhVM2kxdVBZTis5YzJ5OUU2SlhuRmRHUmtibXNVV3d4YWJsV3RTbmVvSlloSmk0QjJLK1Jhajl6a01aVG5SME5Nbkp5U2dVQ2pJeU1raExTeU14TVpHa3BDUnljbkw0L3Z2dnNiR3hZZE9tVGFTbXB2TDIyMi9qNmFsZldMMDhaR1Zsc1hYclZsSlRVMW02ZENrZmZmUlJtZnBSS3BXa3A2ZVRuSnhNWW1JaUNvV0NWMTU1QllEMTY5ZHo4dVJKSEIwZDZkNjl1ODV4VVZGUnJGNjltdVRrWk41KysyMmQxNzcvL25zT0hUckVoUXNYbUQ5L1B0V3JWd2ZncDU5K0lqMDluYkxTdm4xN0FnSUN5blJzUWtJQ2FyV2E2dFdybXkyOFJFVkZXYlI0WUd1cnFhMGpDQUk1T1RuRXhjVng5T2hSYnQ2OHljU0pFNlhYUVJObGV2RGdRZExUMDZsV3JacFovZWZuNTF0MU1XUDU4dVdBWmw2clZxMXE4ZkZKU1VuY3UyYzRJTUFRYXJVYWxjcXlETXpNekV6Q3dzTHc5UFNrVXFWS1J0dVZaVzZtVEpsaXRRV3g3Ny8vM3VEK2lyaStIaFY4Zkh6SXljbGh4WW9WZlB2dHQ5amIyMXV0NzdTME5OYXRXNGRTcWVTNTU1NmpWcTFhWmVyblNaci9zTEF3cmwrL1R0T21UV25mdnIxVityeDM3eDVLcFpKNjllb1piYk5vMFNLanIzMzQ0WWNtKzYvSStWY3FsZnp5eXk4NE9EZ3dldlJvaytQWXNtVUxnRVVMaFNVUlJaSDQrSGhzYkd5azN6U1pKNWVvcUNocTFxeUppNHZ4Z0xyZzRHQXVYcnpJa0NGRHluU09iNzc1aHRqWVdMM1B2eUdPSERsQ2JHd3NreVpOc3VnY1lXRmhCZ1ZaVTllMUlkemQzWmt3WVlKRngxaURmZnYya1ptWmFWSFFnVktwWlBQbXpYVHYzcDI2ZGVzYWJUZHIxaXo4L1B6MGZyKy8rKzQ3WW1OajZkMjd0N1N2VjY5ZUpzOXBxQjlEM0x0M2ovUG56K1BtNWthTkdqVktiVzhPR1JrWlhMMTZsVldyVnZIbGwxOGFiWGYyN0ZrdVhicGs4ak10bzRzc3ZGc0JHMEZnaUY4bmh0WHBwRmVJY3R1ZGsveWRkTFhVUHRKTFdJUzgyN0FIcTY3L1NXeE9LaUlpbFJ4Y2VibG1leDI3a1BpOGRJclV1ZzhkK3Y3dTl3dXJldGc3ODBiZHJqcXZYOHU4cHlQdzI5dllNYXY1Sy9nNmUwbjdFdk1WZkgwOTBPVDRxenZkZjRBcHVZaFFraXVLdSt5TURlVlZ2dzdTdnBkclBVMVkraTB1WnNTWVBMWThqRy9VcDhMNk5rYVA2aTF3TDVhQkVKZWJ4dG0wbTBiYjM4NUoxaW5DT3JyKzg5Z0pOcHhMdTBWNllUYm15dCsyZ2cyVjdGMm83MWFORjMzYjBkcEw5M1B4VDhvTms4Zkg1S1F3N3N4R01rcGtRc2pJeU1nOEViajdJelNjaVJpMUVBRHhxdWFCLzJHSTc5OSsreTFuenB6UjJlZnA2WW0zdHpjMWE5WWtMUzJOOVBSMGR1L2VEV2hFT1dNMzVMTm16VExyb2Fza1hsNWV6Sm8xaStuVHAzUGh3Z1ZpWTJQeDgvTXI5VGhSRkprMmJSckp5Y2xrWldXUms2TjdMeU1JQXM4Kyt5eFZxbFJoOHVUSlhMcDBpZVhMbDlPb1VTTkovQ29xS21MSmtpVzR1Ymt4Yk5nd3ZYTk1uandaaFVKQmFHZ29reVpOWXNHQ0JUUnAwb1JqeDQ2VkdwRmpDbGRYMXpJSjc0R0JnU3hmdnB3ZVBYcVVLaFNWQnpzN093UkJRQlJGM04zZFdiNThPZlBuejJmZnZuMDBiZHFVUG4zdTM5T0VoWVdSbUpqSWdBRURkQlpsc3JPekdUaHdvTkZ6eE1iR0duMEFQSFRva1BYZVREazRjT0FBbVptWkRCOCt2Tng5blQ1OUdyVmF6WFBQUFdmMVNOVzR1TGh5TFFRWjRrRmNYdytLbFN0WGx0ckcwOU9UZS9mdU1XZk9ISk1MU0pNblQ3Ym8zRDQrUGd3Wk1vU2ZmLzZaVFpzMjhja25uNWgxM0pNMC95WFp2RmxUMzJUVXFGSGw3a3Y3dDlWR2xGKzhlSkhFUkUwZEtTOHZMOTU0NHcycDdaRWpSNHoyVS9MNzlFSE8vOWF0VzZXRnY1RWpSeHBzMDc1OWU0WU5HOGFwVTZjQVRDNVErL3Y3ODlWWFh4bDlYUkFFdG0zYlJtQmdJRk9uVHVXRkYxNHcybGJtOFNZeU1wTHAwNmZUckZrelB2LzhjNE9MaXBtWm1VUkVST0R1N2s2N2R1ME05RkkyU2hONGpiMXViMi9QZ1FNSHpENlBxZXZhRUdWZC9IelFSRVZGc1hUcFVxS2pvd2tPRG1ianhvMDZRUS9sb1VxVktuVHMyRkZ2djZuTXhwTHMyYk1IZ0JkZWVBRUhCNGRTV3B0SDkrN2QyYk5uRDJGaFladzZkWXBPblRvWmJIZjU4bVhjM054bzBxU0pWYzc3WDBBVzNzdEpPNjk2dkZtL0s3VmRxdWk5Rm5ndmpGOWpUcHJWVDJSbUhBTnFQaVZ0TjNTcnpzcDIvek41VEZqNkxaMXRPOEdXNXA0MWRmWnBDNnZhQ0FKVG0vYW5rc1A5VlNrUitPSFdNWjMyZFZ5cjZMeVhBblVSWDE3ZEkwVkgrN2w0azYzTUowOVZTSkZhaGIyTkxjOVdiVXFMWXI3eUpYM25EZkhMblJEYWVOV2x2cHZteGpva09kSmdoUC9qenI2NDg5ek1TcVJIOVJaMHFkcU1uWGREVFlybko1SWpHZVRYVVZxK2NiVnp0UHFDUWE2eWdMOFNMcFRhVGhiZFpXUmtubVNFZXY4SE9WR0k5MzREL2hYZjgySVJHbjRFdGs2bEhHMDkzbnJyTFFZTkdvU1hseGR6NTg0bFBqNmVIVHQyU0srbnBLUXdaODRjbkoyZERUNmNGeFVWc1dmUEhrUlJwSExseWdiUFVkckRWM0cwVWZXbThQWDE1Y2NmZjBRUUJKNSsrbW5TMDlOeGMzUGo5T25UUkVWRnNXelpNcXBVcVVMVnFsV2xoOHpLbFNzemV2Um90bXpaUW14c3JQVGdkZVhLRlpLVGt4azllalN1cnE1NjUzSjBkR1Rldkhrc1dMQ0FrSkFRRmkxYXhIZmZmU2U5YmtnZ1BuandJRXVYTHFWLy8vNFdpM1NtdUhYckZsOS8vVFcrdnI1TW1US2w5QVBLaWEydHJlUWhySjJId01CQUhkRWROTzhYTkprTDY5ZXZsL1lQSHo2Y01XUEdHT3g3dzRZTmVIcDZQbEppb0NGMjdOaEJiR3lzVllUM1k4ZU9BWm9IUzFOQ3NGWkFOOVhHM2QxZDd6b3hKVmFNSERtU3hNUkVrd3NhMmpaYUhzVDE5YUN3UkV3b3VSQlprdUxYdENYZmJRREhqeC9uK1BIU00yeTEzeDJQKy96UG5UdVhtQmpkb0NaUkZMbDdWeE9ZOWMwMzMvRE5OOTlZMUdmSmhkK1NmOXZpZno4L1B6OGQ0VjI3cjNnZmI3Lzl0c0ZGMUFmMStZK01qT1NYWDM2aFpjdVdkT3JVaWR6Y1hHeHRiWEYwZE5ScDUrbnB5YkpseTdDenMrT05OOTdBenM2T2pJd01nOWt6VmFybzZ3SWxtVFJwRWhFUkVYejk5ZGMwYWRLRSt2WHJsM3FNek9OSC9mcjFhZFNvRWVIaDRTeGF0SWhQUHZrRW9ZUlRRRkJRRUNxVml1N2R1Mk5uWnoxNXp0anYvNisvL29wQ29URDZlbG5FWlhPaXRFVlJwSGZ2M2pnN081dHM5N0RKenM3bXh4OS9aTStlUGFqVmFobzFhc1QwNmRQMTVrV2hVTEJwMHlacE96MDlYZSsrb2VUOXhNU0pFd0hOZkJtNlB5MzVmV3JPYjl6MjdkdEx0Y2dxaWFuNzQzZmVlWWU5ZS9kU3AwNGRnNjlydjFmNzlPbGp0WVdJL3dLeThGNE8ybnJWNDlNV2cvVDJpOEJ2TVNmNTlZNTVvanZBbWJTYkpPWXJxT1prWHZwNHZxcUkzWGQxTFdLYWV2amlhSE4vRlRVdUw0M01JazNCbk01Vm10QzZSRFQ4c2FRSXJtWHFwdlhleUVwZ2V2alBmTmpzWmZ4Y3EvRDF0VUNpcys4L0JIenMvMnFwWTd5UWZydlU4YXRFTmN1djdXZHg2eEZzdVhPQ3dIdldMVGI2S0hFMU00NnJtWEZzaWo1T25xclFaTnM3T1Nuc2l6dW5zd2hqVFlyVUtwWmYyeTk5TG1Sa1pHVCtzd2kyQ0MxV2dhaEVqUDhEQVBIMkdzU2tRQVQvRlFpVnkyWkRZaW1OR2pXUy9sL3lnU3NuSjRkWnMyYVJuSnpNdEduVDZOdTNiOG5EK2ZycnJ4RkZrWUVEQjlLNmRXdTkxNHYzYlkxVTFKSUN5V3V2dlNiOS85NjllMFJGUmRHcVZTdWROdG8wWkZFVWFkYXNtWjc0MWJ4NWN5NWV2Q2o1WTVhTWZMU3pzK09UVHo1aCtmTGxEQjA2dE5SbzViQ3dNR3hzYkJnNmRLamxiOUFJb2lpeWJOa3lsRW9sVTZaTTBSTmx5c0xISDM5TWZMenhvQU9WU2tWQ1FvS2V3THR6NTA1NjlPakJpQkVqdUhmdkhuLy8vVGR3WDFqV01tVElFS05wNnhzMmJNRER3NlBNYWUyUEl0bloyUnc3ZG96MjdkdnIyVGNrSlNWeDl1eFo2dFNwZzcrL1ArKy8vMzZwL1prU2k2dFZxL1pBYkVNZXhQWDFvTkF1MkpVVlF3S3RPWms1WmNITFM1UDUrN2pQZjN4OHZNbk1vUEprRFJYSGtPaFdVakFxUytIVmlwNy81T1JrNXMyYmg3ZTNOM1BuenNYVzFwWkpreVpSclZvMVB2dnNNNTNmNUxsejU1S1FrTURycjcvT2E2Kzl4dnIxNnpseTVBZ3JWNjRzMDIrcnZiMDlVNmRPNWYzMzMyZnAwcVdzV2JOR1Q1Q1ZlZnh4Y0hCZzNyeDVUSm8waWIvLy9wdU5HemZxQ2Q1YUQvQVRKMDRRRmxhNkp1TGw1Y1d5WmN0S2JXZnM5ejB3TUJDRlF2SEFmLzh6TXpVV3lXNXViZy8wdk9aU1dGakkzcjE3K2VXWFg4ak16TVRSMFpFUkkwWXdkT2hRZ3dKelRrNk96bjFDZG5hMjBmc0c3ZjV4NDhaWk5DWmp2M0hKeWNuazUrZmo1ZVZWcHZuVS9zYVpFdlpMWmpMVXIxK2Y5ZXZYUzdVRUVoSVNqQVlvVktwVXFWeDJYRThpc3ZCZURzTFNiL0YzMGxXZTgya203Y3RYRmJIeStnRk9wNVJlRWIwNFJXb1ZpNi9zNXBNV3IxTFp3ZlRGazFXVXg3TElmWHIrN240dTNvZ2dSVXNYOTNjUFNZNmtoYWNmZldwb0hzb3pDblA1S2Rwd3hFZDhYam9mWE5oQ1c2OTZuRXJSTGRJVmxSVnZVbmpQVVJhdzg2N3BTQlV0Y2JscHZIZG1nMUd2Y1dzek1IaXAxZnZjMldXNjJXMUwrcmNiNDRmb1kyUVU1VExJcjRPT3ozNTV1WlFSdzZaYng0ak9mclNLTzhuSXlNZzhOQVJiaEpacndjRUg4YzYvVVgrNTBZaG5Ya2IwYkl0UWF4UkM5VmZCN3VFOEpGeTllcFc3ZCsvU3RXdFhnNkw3a1NOSDJMdDNMMjNidHVXOTk5NHoyWmVQajQ5Wm5wR2xZV21FS1ZpZWhteEltTEt6czJQbXpOSUw0WXFpU0ZoWUdNOC8vN3pWUEM5QkkycGZ1M2FOWjU1NWhqWnQybGlsejlKRU1kRDRpeHBxb3kwTytzTVBQd0NhNHFyRzdEbU0vYzBNUUN6QndRQUFJQUJKUkVGVVdjMVV0SVdPdFZHcFZKdzVjNFpEaHc1eDZ0UXBpb3FLZEtMK3RRUUdCaUtLSWkrKytDSmcya3BISy9BK0tuWTdwV0dONit0eHhkQjMycmx6NTlpL2Z6OHpaODdFeWNsNDl0TDU4K2VKaW9waTBLQkI1WW95ZlpUbnYrUzFFQlVWeGZqeDQvSHo4K083Nzc2enF0Qjc5dXhaMXE5Zno3cDE2d3pPcDFaMGMzZDN0OW81b2V6enIxQW9tRDU5T2dVRkJTeGJ0Z3dQRHc4QU9uVG93STRkTzFpeVpBa2ZmdmdoZ2lCdzVjb1ZhdFdxUmFkT25TUjduaTVkdXJCcjF5NCsvZlJUVnExYVZhWW9YbjkvZnpwMzdzekpreWNKQ2dxaVI0OGVGdmNoOCtqajRlRWhpZS9idDIvSHo4OVB5bUM4ZE9rU1VWRWEzU2d0TGMxazRXOHRlWG5tQjlCRlJFU1FrSkNnczA5cjIyVG8yaW41R1RSMC82RGQxNzU5ZTZQRmxPL2V2WXVibXh2T3pzNDRPRGlRbDVjblpYUDYrdm9hUE9aaGtaMmR6Zjc5Ky9uamp6OUlTMHRERUFSNjlPakI2TkdqVGRhczhmWDFsZTRUZXZYcVpYQUJzcnozRTRaKzQ3UlpQRTVPVHF4WnM2Wk1kWFcwOU8vZjMreTJWYXRXSlRzN1cxb291bkRoQWhjdUdIWlI4UFgxbFlYM0VzakNlem41NXNZaC9EMXI0ZTNvenZuMFcyeTRjWmpFL0xJVlY3cVZrOFQ0TTkvUnVVcGo2cnRWdzhYT1FmS01GeEhKVXhVU25aM0U2WlRyNUJxSW5BNk1EK2RzV2pRQlZac1FVTFVKVjRyNXU0dkEraHVIY0xaMUlLQnFFNVpHN2pGcEpaS3ZLdElUM1FGdVpTZnhiTldtQm8rNWxubVBiMjRjMGxzUU1NV0RFdDBmSjBSRS9vajlod1AzenVQdjZZZWZpemV1ZG83WUNKYjVrYXBGTlhtcUlwTHlGVVJteHBsbEFTUWpJeVB6bjBPd1EyaTZBSHhlUUx3OENmTCtUY3RYaENFcXdoQWpQMEh3NmdnZWJjQ2pOWUpuYTNEMEJRdS9rOHRDKy9idFdiSmtDY3VXTFRNcGVJZUZoZWtJOCtZV1pucVFtRE9ta2hHdFNxV1NFeWRPMEsxYnQxTDdMemsvaHc4ZjV2RGh3MlVhaHlHMGFieVdSSWpObnorZjRPQmdhYnU0MEQxanhneHB2N0VIc3Y3OSsrUHM3R3cwaFRncUtvcmp4NC9UdDIvZlVvdXFsdlNGTjRRNVB0eVBBdHJJMmVUa1pJWVBIMDVHUm9iTzZ5V3pFUW9LQ2lRTG1MSXNIRDBPbE9YNmV0QmtaR1NVNnpObXJvZit3WU1IQ1E0T3BxaW9pUG56NXhzVWwvUHo4MW0rZkRtSmlZazRPRGlZcklWZ0RvL0QvSU9tS0RWb2JLaEt6c3ZJa1NPcFVhTUdTNVlzS1ZQZlRrNU8zTDU5bXdzWEx2RFVVL3FadTlyc0huTnNXQ3lsTFBQdjd1NU93NFlOR1Q1OHVFNUIyREZqeGhBVEUwT1ZLbFZRcTlYWTJ0cXlkT2xTUGZHc2VmUG1USmd3Z1ZPblRsbGM2TGs0UTRZTTRlVEprK3pZc1VNVzNwOWc2dGF0eTVRcFUvamlpeS80NDQ4LzZOMjdON2EydG16YnRnM1FXQSs5OU5KTEp2djQrKysvK2V5eno2Uk15YTFidDBxZlNlMzFWVHdUNi92dnYyZnYzcjFHRjZjTUZVVXQrUmtzWGhUMHhJa1Q1T2JtU3Z0TUZWS2VPWE1teWNuSmV2c0ZRU2hUTFNKckk0b2lFUkVSSER4NGtHUEhqcEdmbjQ4Z0NOTGlXdkZzMUVlTmRldldrWmVYeDdoeDQ4b2x1c045NnphbFVzbVBQLzdJNE1HRHBWcEJVVkZScEtXbDBhSEQvYnFNUC8vOE03bTV1VlN2WGwycUZhSmx3WUlGSEQ5K25JMGJONW9zUlB0ZlJSYmVUWkJUbE0vUnhBaHBPOW1BY0ptbkttUk4xRUdjYlIwNGFVQ290cFFDZFJGSGt5STRtaFJSZW1NREpCZGtzdXZ1R1hZWmlEb1hnZFZSZnhLU0VrbUU0cTcrd1dad09QRXkxN1Bpc1JFRUJFSEFCb0ZDdFpMNHZBelNDclBMMUtjbHFJdWxLYXBMU1ZsVWkyS3BiYXc1SHBXb3RtcmYrYW9penFWRmN5NHQycXI5eXNqSXlNam9JMVFPUU9qOE4rS2RkWWl4bTZEZ1g1czFWUzVpU2hDa0JBSDhXNmREMEVUQjIzbjgrODhkb1VvUGhBYlRMRDZ2cVdnaXJXZDBuejU5OUNLV2pHRW96ZlgxMTErWG92bkt5N0JodzNRS2VKb3ovckt5YnQwNjl1elp3OEdEQjVrK2ZUcmUzdDRtMjd1N3U1c1VsNHQ3NTF2QzdkdTNpWXFLb21yVnFoWkZ1MWVwVWtWS0U0Nk5qZFd4K3pISDc5blYxVld2b0dCeGpoNDlpcjI5dlZrRkVtdldyRmxxWk5PREZ0NjNiTm1pNDQ4S3VwK240aUpYU2tvSzU4K2ZsLzZCUmp4MWRIVGtwWmRlb252MzdtemF0SWtMRnk3b0ZSbmJ2MysvRkVWWVBDVjcxYXBWQnNlbEZYaU52VDVwMGlTRCs1VktwVkg3bVpTVUZBQ1Q5alRhTnNXcHlPdnJRWk9ibTJ1UjEzdFptVFp0R2pFeE1adytmWnBObXpieDFsdHY2Ylhac0dFRGlZbUpCQVFFOE1vcnJ4anQ2MG1hLzZpb0tFNmZQazIxYXRVTUNyemFSWWl5MHJ4NWM5emQzUWtPRGpZb3ZJZUVoQURRb2tVTHMvdXN5UG0zc2JIaDAwOC81WTgvL3REei9kY0tpdHFNSXUzaTNyZmZmcXZYVDcxNjlTVHhGRFQreUpiUW9rVUxhdFNvd1kwYk43aDkrM2JGQ1ZZNTF4R2pWeURteDVYZTlqRkR3Qlo4WGtDbzh5NzNjLzhmUFo1Ly9ubFNVMU1sMGYzYXRXdUVob1pTcVZJbDZkNUZGRVZHakJoQmxTcFYrUHJycjNXTzM3dDNMNENVdVpXZW5xNjNtR2RzY2ErMGlPdEZpeFlaRk9pTEJ3bGN2WHFWM054Y25YM0dhTisrUFpjdVhVS2xVcUZXcTNGd2NLQkdqUnE4L1BMTEptMFJIeFJCUVVIU3dvT0Rnd085ZXZWaTZOQ2g1YnIrRkFxRnRMaFpmSjhod3NMQ3loUUljT3pZTVlLRGc3R3hzZUhhdFdzR0YwK000ZW5wYWRUcTVxZWZmbUxidG0xa1pHUXdiZG8wMUdvMW4zLytPWW1KaVh6KytlZTBhZE9HcEtRa2Z2dE5VeGNySlNVRlVSUjFGbkMxOXpEV3pEWjlrcENGZHhPa0ZtYno5ZlhBVXR1Rm1lRnAvcWhRcEZZUm1ucXp6TWRuRnVWeVdmSHdpbTRPT2xHNm41bVdLZWZMN2lOcExwYU1SMFpHUmtibUVjZk9EYUhCRElSNmt4R1Q5aVBHZkFmcC80QmVXV3dSbEZtYWYyZ2VZc1dNVUFUZkllQmN1MlN2SnRFS0lDcVZTdkxvMXU3VHB1dGJVZ0N6dUxDVmtKREFyRm16cE8zOSsvZGJORFpUOU96WkV5OHZMMG5NVmF2VmtnaWkzVmZlb2t2RGh3L254bzBibkQxN2x2ZmVlNC9wMDZmVHNXTkhvKzByVmFwazBuS25yTUw3cVZPbkFPalVxWk5GeDQwZlAxNzZmNjlldmFoUm80Wk9WR2J4SXJHR2NIRnhJUzB0VGVmaEppc3JTN0pxR0Rod0lQZnUzZVAxMTEvWE8vWi8vL3NmSTBhTWtMYVBIRGxpc1NXRGx1WExseE1ZV1ByOU1HQndMQ1hSQ2dEMTZ0V1RQdXVuVHAwaU56ZFhSeENNaW9xU0ZoNktlejM3K2ZtUm5wNU9qUm8xMkxScGsrVDVYN3dRclphQ2dnSisvZlZYZytQWXMyZVB5WEVhZTkyWThDNktZcWtSelpaR1BGZms5ZldnTWNmai9kU3BVMFJIUit0OGRyVjgrT0dISm1zaWFIRjBkR1QyN05tTUd6ZU83T3hzUFhIZzFLbFQ3TjI3bDRZTkcwcFdJc1o0a3VaZnU4ZzFmUGp3Q2htN2pZME5UejMxRkNkUG50UXIyaGNmSDgvdTNidXh0YldsYTlldU9xOXB4ZjV6NTg1SmdyMWFyY2JHeHVhQnpIOWdZQ0MzYjk4MnE2Mng3NUxpV0NxOEEzVHMySkdkTzNmeXp6Ly9WSmp3TGw2Ymc1ajhlTmhuV1lvSWtCYjhiM1ppcTlLYVAxU0taODFwcmFBR0R4NHMvVzdsNWVXUm5KeU1pNHVMem5IUjBkR0VoNGRUclZvMW5ubm1HVUJ6ajZHOXp5ak4wcVMwM3g1VGkveGxZZXJVcVZidHo5cDA3OTZkNE9CZzJyWnRTNDhlUGF6aU81K1ptYWtYQlc0TUh4OGZubnZ1T2IzOXB1NVQ0K0xpV0xGaUJhRDVUZ3dLQ3JKb2ZOV3FWVE1vdkYrNmRJbGZmLzJWYXRXcVNmZlEyb1hKOTk5L256bHo1ckI4K1hJMmJkcEVYbDRlWGw1ZXBLZW5rNWFXcGhNUWs1U1VoSmVYbDFWcUlEMkp5TUs3akl5TWpJejFzSFVCVlE3WWxoN05LZk1mNG5IN1ROZzRJRlFmaUZCOUlDZ3pFUlZoa0hFR01zNGlabDJHb2pSUWw3QjhjL1FCeCtxRyt6T0IxbTgyTEN4TUV0NnQ1UUZjVkZSVVlkWUdTcVVTdUorbWV2bnlaVWtZK2IvLyt6K3JlQWRYclZxVlpjdVdTWkh2czJmUFpzT0dEVWFGQ1VQUlJ0Ymd5cFVyZ0dXUm1wWlFNdExjeHNhR1NaTW1TUStDV1ZsWlVzYkMxS2xUc2JXMVpjV0tGVlN0V3BWeDQ4WlJvMFlOUWtORGlZbUpZZkRnd1lBbStyUTQvdjcrREJnd3dPUTRqRVZPT1RzN2w1b3hVYnhvV21uRmI3VjA3dHlaenAwN0F4clJJRGMzVi9yczc5aXhRMmZob24vLy9yUnExWXJXclZ0VHVYSmxldlhxaFoyZG5jNjVpb3FLQUYzaGZkdTJiU1k5Y3cxWlZMejExbHZFeGNWSlBxWmFTck1LTVJXQk8zTGtTQklURTAxR0hXcmJGS2NpcjY5SERhVlN5VmRmZlVWbVpxYkJHZzJtSXZzTXZkYWlSUXR5Y25KWXZIaXh6djR6WnpSWndXNXVibnoxMVZjRys5TVdVSDVTNWo4aUlvTFEwRkI4Zkh3TTFndXhGb01HRGFKMzc5NDZoVlJ2Mzc3TjNMbHp5Y3ZMWTlTb1VWU3VYRm5ubUtaTm0zTHo1azFwRVVRVVJZWVBIODdvMGFNZnlQeHYzTGl4MURZVlhmZkIzOStmblR0M1NyODFGWUxuVS9DRUN1K0E1aDdNcWFaRmg2aFVLb3Y4MGkzRmxKaWJtcHBLVWxJU1ZhdFcxYkc2MGtaSWwveU0vL3p6ejRCR3BDL0w1NzhpaW9IbjVPUkkyWHVwcWFrV1JWOVBtellOZTN0N3E0L0pYR3hzYkpnN2Q2NVYrelRsOFY2U21qVnJHZ3dVTVNhOFoyZG5NM2Z1WEhKek5RR3dsbjRYR1l1dXo4cktrdjV1SDMzMGtjNW50bjc5K3N5YU5ZdlpzMmZ6OGNjZjgreXp6OUtrU1JONjlPakIyclZyaVlxS2tvVDNyS3dza3BPVDlZcGZ5OXhIRnQ1bFpHUmtaS3lIU3ozSWp0VGM0TXZJYU1tT0JKZTZEM3NVWmNQT0E4RzdLM2hyb3ZTa3h4MVZQaWd6b0NnRGxBcHdhUWcyWlUvVEwrNEZYakpDODkxMzN6VTdJcTg0Zm41K0Z0MmM5K3JWQzFkWFYzYnQybVh4dWJRMkFxQVJSbDU2NlNXcitHbmIyZGt4YWRJa0dqWnNTRUZCZ1NTNnExUXF2WWhIUzZLTkxPSE9uVHNBMUtsVHg2cjlhbjJCUzlwdjJOdmJNMm5TSkNwVnFnUm8zcGVIaHdlWExsM2k5dTNidEczYlZpcmtwNDFRU2s5UEp5WW14bWpFZi9YcTFVdjFEemIyMER4dTNEaWo2Y2xhdEgvckRSczJsTnR6RkRTaTZUdnZ2TVB1M2J0SlRrN1dpNkExUkY1ZUhvSWdTTUw3M2J0MytmWFhYNmxmdno3NStmbmN1M2ZQckhPcjFXcUxpMjFxbyswcmlvcTZ2aDRsN096c0dEVnFGQ3RYcnVUbm4zODJ5ODVBUzFteU9jTER3NDIrTm5IaVJKMEZuTWQ5L3JYWk5TTkdqQ2hYSWRuaWJOMjZsYVNrSkVCamVWRjhBZkhreVpQUy82T2pvNG1MaTZORGh3NEdNeG5lZnZ0dFZDb1ZrWkdSRkJVVllXTmpvN2R3K0xqUGYyblVycTNKbEt2SUdnQkNnK2tJTlFZaDVwdjNQZmc0SVFpMjRObk80bnV3TTJmTzhPbW5uMWJRcUF5TG95ZE9uS0JCZ3diVXFGR0Q3Nzc3anBpWUdCMkxKKzN2VkV4TURMbTV1VkxrZStmT25WRXFsVkpSVm11TXBUakdyR1lNc1hYclZvS0RnNmxXclJwejVzd0JORlppbG53UHYvLysreFV1dks5Y3VkS2d2Wmsxdmp2S3VnaW5YWlEwTjBBQk5KbDduMzc2YVptZUEwb2J5NkpGaTBoS1N1S2RkOTdCMzk5ZnIwMkhEaDBZUFhvMDI3ZHZwMGVQSHJ6Kyt1dkV4R2hxWVYyN2RrM0tRcjErWFdPNTNheFpNNnVPOFVsQ0Z0NWxaR1JrWkt5RzRQTUM0dDB0Q0xMd0xsTU04ZTRXQkoreVBTdzhzdGc2Z1czMU1rVzVsNlN3c0ZDS2RnZjQ0SU1QcUZtenBoVFoxNmRQSDFKVFU4M3FxelE3bGREUVVLcFdyVXFkT25Vc3V2RTNoVktwSkNnb1NJcFdkSFYxWmZYcTFiUnExVW9xK21sT05KU3A5MWp5WWJPb3FFanZvYTIwQW50bGZkalNGZ2p6OGZFcDAvSEdVS2xVT0RnNDZGZ0FEUmt5aFB6OGZBQzh2THdBamFoVnExWXR5ZC8xMVZkZnRmaGM1YkdhZVJnMGJkcVVwazJiY3ZEZ1FiT1B5Y3JLd3NuSlNkcmV2MzgvU3FXU3laTW5zM1RwVXJQN0tTb3FzdGpyV3FWU1dVM1FMTW1EdUw0ZUpPWmNoMy85OVpkZXhrRnhuSnljcE90QlM1VXFWZGk2ZFd1NXgxZVNKMkgrTDEyNkJNQ0tGU3NrcXdKREZDOEFYWkkxYTliUXVIRmphVHM0T0ppb3FDaEFFNDFwekwrL2UvZnVaR1JrTUhEZ1FJT1J1aDRlSGt5YlpydytTa1hOZjNaMnR1VGhYaHFsMVgwd2hERkxLa05vRnlzTjFYbXdLaTcxRUZ5TUY4U1VxVmlVU2lXclY2OG1OemVYUllzVzBieDVjNzBpbnRIUm10cHVhcldhOFBCd0tTdXNaOCtlOU96WnM4em5MdXY5ajFLcDVQTGx5NXcrZlZwYWFQdisrKyt4c2JIUjhXclgzbjh0WGJxVUkwZU84UHZ2dit2WjVlVGs1REI0OEdDOHZiMTFmcXNyQ2k4dkw2bk9EbWlzV3RScXRjNCswSHczNU9ibVVybHlaYlBxN3hqREhJOTNiY0NGdVZaWkJRVUZ6Sjgvbjh1WEw5T21UUnZpNHVJTUZxMHRDMWV1WE9IOCtmTUVCQVR3NnF1dkVoc2Jxek0zeWNuSmZQREJCN3oxMWx0czJMQkJ5bFp5ZG5iRzF0YVcwTkJRM256elRRRE9uajBMeU1LN0tXVGhYVVpHUmtiR2FnaDFKNkFPNlFwcElRaVZBeDcyY0dRZUFjUzBFTVRVNDloMFBsNTY0Lzhvd2NIQlpHVmw2UWdMKy9idFE2MVdNMlhLRk1rK3hCeE1DZTlxdFpvNWMrYWdVcW5Zdlh1M0ZEVmRYazZkT2tWNmVqb3RXN2JrNHNXTFRKbzBpWGZlZVljVksxWklZb2lsMFZDbGtaMmRyZmRRVnhFVUZSVkp0anJXZmxBc0xDelU4OElzSG0ydFRlRk5TVWtoTmphV3YvLyttM3IxNnRHaFF3Y0FJaU1qcGFLQVdnRk02eGtMMEs5ZlAra2hxanhXTTQ4RDhmSHhrdSs3bHM2ZE8yTnZiNjhYUFZzY1UwS2pKVUpGVVZHUlZUeGlEZkV3cmk5cm9sMUkwbDQvSll2OEJnWUc0dWpveVBQUFAyOTJuNFlpSlN2Sy91VnhuMzlBVDJneVJNa0MwQ1VwdVJpMWR1MWFLUUszVHAwNmVvVkh0ZGVQSUFpOCt1cXJabjIvZUh0NzgrNjc3K3JzcTZqNXo4dkxLN1hPUTBrc2FXK0o4SzY5TnZMejgvVXkzbVFxam80ZE8xYVlmWkFoL3ZyckwxSlRVNmxjdVRMMTY5YzMyQ1lpSWdMUVhEZEhqeDZWaFBmeVlpb29BVFRaYXFkUG45YlpGeFVWeGZUcDB5VjdFeTBUSjA2a2E5ZXVVbFplY1o1NjZpa09IanhJV0ZnWUFRRzZ6NEduVHAxQ3FWVHk3TFBQbHZGZFdNWWJiN3pCRzIrOElXMFBHalNJek14TXZibll0MjhmSzFldXBFV0xGdVhLZ0RBbjYxSjdQMmxPdEg5MmRqYWZmdm9wbHk5ZnBtblRwc3lmUDUreFk4Y0Mxb25hOS9mM1o5bXlaZFNwVTRmWnMyZHo5ZXBWdnZqaUMwazgzN1ZyRjdHeHNkeThlWk11WGJwSXh6azdPOU8wYVZNaUlpSklTa3JDeDhlSEV5ZE9ZR2RuOTBnVXpuMVVrWVYzR1JrWkdSbnJZZWVPMEdJRjRxV3gwUEliV1h6L2p5T21oU0JlR292UVlnM1lWWXdvOWJnamlpSy8vZlliMWF0WHg5Yldscmk0T0Q3NjZDT21UcDNLZ1FNSHFGNjl1aFJsVkY1aVltSlFLcFg0K1BoWVRYUUgrTzIzMzJqZXZMa1V0VmV6WmswR0RSb0VhQjR5V3JWcWhZK1BEek5uenFSUG56N1VxRkZES3JMWXExY3ZLVkpxOGVMRkJ0L3J0V3ZYMkxScEUrKzg4dzROR2pTZ29LQ0F2THc4UFlFb0l5TkRSM2kyTnRZV1EzSnpjL1VlWE5WcXRSUUpwWDEvaVltSkJBY0hvMUtwZVAzMTE2VngzTHAxUzIraHBmaDJ1M2J0Sk1HdFBGWXpqeklMRnk3azZ0V3JLQlFLUkZIVThSZHQyYktsU2RIOXBaZGUwdHRYVkZSRVlHQWdsU3RYMWhNSGdvS0N5TTdPMWp0R3BWSlJVRkNBU3FVeTZxT3JqV1ExNWJOckxOcTFvcSt2aWtZcjJtZ2pDWXZiQm9taXlQNzkrNmxSbzRaWmRrS0cwQW9aMXNyZ0tjbmpQdjlRdXVnR2hndEFsMFpCUVFHZ2lkNk1qSXhrMGFKRnJGeTVFazlQVDcyMjVnampmbjUrZXNKN1JjMS8xYXBWeXlXNnJsMjdscFNVRkdiUG5sM21QZ3doaSs1UEprcWxVc3JJZWZQTk53MHU1T2ZtNW5MMjdGbHExS2hCelpvMU9YbnlKT25wNlZMMlcza29iZkhOVUtTM2s1TVQrZm41dEduVGh1ZWVlNDVmZi8yVnhNUkVYbjc1WmFQOVBQMzAwemc0T0JBWUdLZ252Ty9ldlJ1QTNyMTdsK0VkVkJ5OWUvZG04K2JOL1AzMzMxeTZkSW1XTFZ1V3FSOXpQTjYxMzVreE1UR2wzcThHQlFWeCtmSmxXclJvd1lJRkMzVHUyMHN1WUplR3NZd2s3VDNTSzYrOFFuaDRPQjk4OEFHZmYvNDV2cjYrN05tekIyZG5aNE5abHM4Kyt5d1JFUkVjT0hDQVZxMWFrWkNRUUljT0hTb3NBT0ZKUUJiZVpXUmtaR1NzaXVEZEZWcXNScncwQ2FwMFE2ZzFBdHlhUGw3Rk5XWEtqaW9Ic2lNUjcyNUJURG1HMEdJTmd2ZHpEM3RVanl6QndjRkVSMGN6ZHV4WXlYTEV3Y0dCMmJObkV4NGVUcFVxVlN3U1FreWh0UnNvbWRwY25KeWNuRklqYVg3OTlWY3A1ZlRjdVhORVJrWXlkZXBVTGx5NElMVjU1NTEzcFA4dlc3WU1RQkpIalJYcS9PQ0REd3p1djNMbENtZlBuaVVnSUlBR0RSb1FIeDhQYUt3bGlwT1ZsVldxMVk2bDJOdmJZMnRyS3hWaEsrOURSWDUrUG1mUG5zWEh4NGVDZ2dLOXVTZ3FLcEtpNEgxOWZRRTRkdXdZTjIvZXBGR2pSblR0MmxWcSs4SUxMMGdXUEZwL1ZtTkMwdU5tTldNdVZhdFc1ZGl4WXdpQ2dMKy9QMis5OVpiTzY2YlN1U2RObWtSdWJpNnBxYW1TS0hIcjFpMENBd05wMGFLRlhzUnFURXlNOU5rcmpyYXdyRktwTE5XajJWSVA1d2R4ZlZVMDJ1S0Zob1Nkakl3TVJGRWtLeXVMdFd2WGx0clhPKys4b3hkNVhWaW9LWFJ0cVQyUU9Ud0o4MStSYUVVa1oyZG5LbGV1VEZ4Y0hNZVBIemU0cUFXbTdjQU0vZTQ4eXZOLzl1eFpxM215YXhlbkhrUVdsOHpENGVEQmd5UWtKRkNuVGgyakJZNkRnb0lvS0NnZ0lDQ0ErdlhyYy9ic1dYYnMyS0czR0ZVYWFXbHBuRHAxaW1lZWVVYmFWNVlJNlJvMWFyQnQyelpKK04rNWMyZXB4N2k1dWRHbFN4ZUNnb0s0ZGVzVzllcHBySTFDUTBPSmpJeWtYYnQyUnFQOUh4WU9EZzZNR1RPR1JZc1dzWGp4WXRhdlgxOHV5eGxUNU9Ua0FKcDdnZEsrUHdZTUdJQkNvV0RvMEtGNjJaR1dMbFFiRTk2MWRPalFnVTgrK1lUUFB2dU1XYk5tMGFSSkUvTHo4M243N2JjTmZxZjI2TkdEYjcvOWxyMTc5M0w1OG1VQWk3TFcvb3ZJd3J1TWpJeU1qTlVSdkxzaUJCeEh2TDBHZGNSVXlMMnRFV1Jsbm54c1hjR2xMb0xQQzlnRUhBYzc5NGM5b2tlV2dvSUNObXpZZ0l1TEMzMzc5dFh4K3ZieDhaR2lnb3FMcWFJb3NtUEhEaElTRWd5bXNyLzMzbnRHclFLMEJlcUtSd1dYUkJBRWF0V3FaWExjV2pGVHJWYXpZY01HM056YzZONjl1NDR3WWdodFlhaWFOV3VhYkZjU2JlcTFOZ3BKVzlpcCtEaGZlT0VGS2xldXpQLys5ei9nZnBSUjhibGJ2bnk1dEdCZ0NWV3FWQ0V4TVpIazVPUXlDZS9hNHF6eDhmRU1HalNJd3NKQ0tmSzU1T0pCWVdHaGxJSmNyMTQ5QkVIZzVzMmJBSXdkTzdiTTBaQlBxdFhNbURGamVQZmRkNlY1T1hmdUhKczJiYUpmdjM0MGJkclU1TEhwNmVtTUhUc1dKeWNuTm16WWdLT2pvK1N2cXkzaVc1d2xTNVlZN0VjYnFSNFFFTURjdVhNTnRoazVjaVNKaVlrbUkyeTFiYlE4cU91cm90RVdDelFVQlgzMzdsMEFrcEtTekJKMXRHbjJ4ZEV1ZkZoYnRIeFM1cjhpMGM2OXU3czdQajQrTkczYWxLQ2dJS1BDdXlVOGlQa1BEUTJWdklrdFJldjdibWpCYVB6NDhSYjFwWTNFdDBaaGFwbEhqOExDUXJaczJRSm83azBNWmVjVUZoYnl5eSsvSUFnQ0w3NzRJdFdxVldQanhvM3MzTG1URjE1NG9kVDdNaTBUSjA3ayt2WHJVdUZNTFdXeG1yR3pzeXRUdFAyUUlVTUlDZ3BpelpvMUxGbXloSUtDQWxhdlhvMGdDQ2F6dmg0bVBYcjA0TWlSSTV3NWM0YTVjK2Z5eFJkZlZFamRsb3lNREVEemU2LzFSeTlPOFFVU1FSQVlOV3FVMWNkZ2pJQ0FBR2JNbU1IaXhZc0pEdy9IMTlmWHFOV2xsNWNYUFhyMDRLKy8vdUxDaFF2NCt2cnFCSWJJNkNNTDd6SXlNakl5RllPZE8wTEREeEVhZnZpd1J5SWo4MGdTSGg1T1ltSWk3NzMzbnRGbzBEMTc5dEN2WHorMmJ0MUtTa29LOCtiTjQ4NmRPeHc4ZUJBdkx5OUdqaHlwYzh6RWlSTU5GbDY2ZCs4ZTU4K2ZCelNSNGNad2NYRXhPOEwrNk5HalJFZEg4OXBycjVubGYzN216QmtBbWpScFlyUk5aR1FrUGo0K09nTDVsU3RYOFBEd29IYnQydEkyUUlNR0RhUTJVNmRPSlRBd0VJVkNvU2Z3S1JRS2Z2bmxGOGFPSFZzbWNhNTI3ZG9rSmlaeSsvWnRLWHJMSE5hdVhjdng0OGRKUzBzRE5CSFIyb2VWa2xIdG9JbDZGRVZSaXR4MWRYWEYxOWVYdUxnNGV2ZnVMUzJZSkNjbm15WFFhSXQ0QVZTclZvMXUzYnFaYkw5bzBTSkVVVVNsVW1GalkvTlFMQThTRXhNSkNncmkwS0ZEckZ1M3pxeGppbzh6SmlhR3dNQkFIQndjU2hYZXZieTg2TkNoQTRHQmdYejExVmZNbkRtVHNMQXdBRnEwYUdIMm1PUGk0Z0NNTG5pVmxRZDFmVlUwMnNXTTR0ZXJGbTBXenR5NWMvVnNDWW96Y3VSSU1qTXpEUXBXMnNVS2E5Z3hGT2R4bi8rZmZ2cEpwMmkzT2NUSHg1c2xqR2wvSXhJU0VvRDdDNGlkT25WaTA2Wk5WaW4rOXlEbVB5SWl3cXdGSDFNWU90NVM0VjI3T0t2OWpaTjVzdmo5OTk5SlRrN0czOS9mcUdmNzk5OS9UM0p5TXQyN2Q1ZEU5aEVqUnJCNjlXcVdMbDNLc21YTDlESzQ4dkx5Q0E0TzVzQ0JBMUwwOUxWcjE2aGJ0eTdkdTNlblFZTUcwbUp2V2F4bXlrcURCZzNvMGFNSGh3OGZac3VXTGR5NmRZdjQrSGo2OSs5djh2cDgySHo0NFllTUd6ZU84UEJ3NXN5Wnc2ZWZmbXJ5dTJmMzd0MnNYcjFhMmphblpzekhIMzhNNkFkZFdJbzFQTjROMGJadFd6dzhQRkFvRkdSa1pCQVZGV1hVc3UvbGwxK1dpcUMvL1BMTFpoZU0vYThpQys4eU1qSXlNakl5TWcrQnA1NTZpalp0MmpCdzRFQ0Ryd2NGQmJGNTgyYWFOV3RHV0ZpWTlHQTFlZkprb3FPaitlbW5uNmhYcng0QkFRSGN1bldMV3JWcThjVVhYNUNWbFVXN2R1MTAvTU0zYjk2TUtJb0FiTnUyalhidDJwWFp4MUpMdlhyMWNIRnhrZngyVFZGVVZNVGh3NGNSQk1Ga3NiQ2pSNCt5Wjg4ZVZxOWVUWU1HRFVoS1NpSTVPWmxPblRwSkFxdFdZQ2t1amw2NGNJRVZLMVp3NWNvVnBrMmJwdFBuOGVQSCtlT1BQNGlKaVdIaHdvVVdlMEUzYjk2Y00yZk9jT1hLRmJwMzcyNzJjVEV4TWFTbHBWRzFhbFc2ZHUzS3M4OCtTL1BtelJFRVFSS3VhdFdxUlg1K1BuWjJkdXpkdXhmUStMR0RKaHBUYTIzU3MyZFBxZDhaTTJaUXExWXRGaXhZWVBUY2FyVmFKNTA5S0NpSW9LQ2dVc2VzYlRkNjlHaUdEeDl1OW5zdEQwbEpTWklkeWFoUm94QkZFVjlmWDhuR3doSzBFZFRtQ2xqanhvM2oyclZySEQ1OEdCc2JHMDZjT0lHbnA2ZkpySkNTWEwxNkZUQWNKVjhlSHNUMUJScGgzTS9QejZ4aWIyVkJXL2kzcE1XVktJb2NPWElFR3h1YlVndXlaV2RuRzdVUXVYSGpCb0RaRWFIbThyalBmM3A2dXNWV0tPYllKUlZIKy8yay9jN3EyclVycnE2dVZzaytlQkR6LzlaYmIrblpVLzM1NTU5a1oyZVhXdFRjVUZaVldkRmFOZmo3KzVlN0w1bEhpL1QwZExadDJ3YWc5MW5URWhJU3doOS8vSUdMaTR1T2pWTC8vdjA1ZVBBZ0VSRVJyRjI3VmkvTGNjR0NCWVNHaGdLYWJJbGV2WHJ4L1BQUFU2ZE9IWHIxNnNVUFAvd2d0VFZYcU5XMlc3eDRNZTNhdFRQL2paWmcvUGp4WExod1FhcTMwS0JCQTRNWlMrYVFrNU1qM1NkdjI3YXRRaFl1bFVvbEhoNGVMRnEwaUduVHBoRWFHc3FVS1ZPWU5XdVcwVVdMdW5Ycld1eTFybDJJTHU4aW03VTgzb3RUVUZEQW5EbHpVQ2dVTkc3Y21Pdlhyek5yMWl3V0wxNnN0MkNpVXFuWXVIR2p0TDE3OTI1NjkrNHRlN3liUUJiZVpXUmtaR1JrWkdRZUFuWjJkaXhZc01Cb2xNaGZmLzJGcDZlbjNzUENaYXM5QUFBZ0FFbEVRVlNQdmIwOUgzNzRJZlBtemNQZDNaMmNuQnpHakJsRG8wYU5lUDMxMTFtNWNpWGJ0bTJUSG5MT256OHYrWHZQbURHRFZhdFc4Y2tubnpCejVreVRVYWFsVWI5K2ZXYk5tbVhRUXFJa3YvMzJHNm1wcVhUcTFJbHExYW9aYlplWGw0ZFNxWlJTZkxVUnlOcEZndWpvYUdKaVl2RHo4NU9peFJVS0JZc1dMY0xOemMzZ2crMUxMNzNFbFN0WE9ITGtDR3ZXckRGbzBXT0tUcDA2OGVPUFAzTHExQ2ttVEpoZzluRURCdzVrMUtoUmt0aXVSUlJGZ29PREVRUUJlM3Q3UFF1WUxsMjZjT2ZPSFJZdVhJaGFyUWJnbjMvK29XM2J0b0FtRThMZDNiQ0ZVMkZoSWV2V3JhTjE2OWFNR3pkTzcvV2lvaUk5Z2MvUVBrc2l2c3ZLa1NOSDJMZHZIeEVSRVpJM2M5ZXVYZW5aczZkZWhKVktwZEs1VG95SlhkcUhXbk05WkoyZG5mbnl5eStaTVdPR0ZMazFjT0JBaXlLM3RBdEJwZ3E1bG9VSGNYMUZSVVV4YmRvMDZ0V3J4OXk1YzYwZU5WNVFVRUJvYUNqMjl2WjZFZTkvL3Zrbk1URXhkT3pZMGVURHVsS3BKQ2NueDZpRmlIYittelZyWnIyQjgvalAvK1RKa3kzeUFTNWVpTlJjdERaZzJreWdtalZyV3MxcTUwSE1mMGx5YzNQNTlkZGZ1WHYzTGpkdjNtVHExS2tWdGlDbFJSUkYvdm5uSHdBNmR1eFlvZWVTZWZDc1c3ZU8zTnhjMnJadGEzQ0JNU3dzakMrKytBSlJGSms4ZVRJK1BqN1NhN2EydHN5Y09aTkpreWF4Wjg4ZVhGMWRkVEpTK3ZYcmg1T1RFMzM2OU9IcHA1L1d1YzhZTTJhTTNya3lNakwwQ3JxbnBxYmk3ZTJ0MTdhOEM1bDJkbmJVcmwxYnluNXAzTGh4bVNPaXIxeTVnaWlLK1B2N1cxMTB2MzM3TnR1M2I2ZWdvSUJQUHZrRVB6OC9saTVkeXNjZmY4eU5HemNZTjI0Y28wYU40dFZYWDlYN0xtamR1clgwTjFXcFZIejU1WmZVcTFlUDRjT0hrNWFXeHF4WnN4Z3dZQUF2dnZpaWRNejQ4ZU94czdNeldXdkpIS3p0OFo2Zm44L0hIMzlNWkdRa0FRRUJ6Smt6aDVVclY3Si8vMzQrK3VnamxpOWZMZ1VYcUZRcVB2LzhjOExEdy9IeDhjSER3NE1iTjI3dzBVY2ZzV2pSb2dyengzL2NrWVYzR1JrWkdSa1pHWm1IUk1tQ1NWck9uajNMelpzM2VlV1ZWN0MxdFpVZXFFUlJSQkFFYXRldXpiZmZmb3NnQ0Z5OGVGSHFxMi9mdm16YnRvMTkrL1l4ZlBod2NuTnpwWWU2cmwyNzBydDNieXBWcXNTOGVmT1lPM2N1N2R1MzU4VVhYN1Fvd3JjNEhUcDBLTFhObVRObjJMeDVNM1oyZGdadERMU1IrSEMvOEpUMjRhcWs5Y2Z2di84TzNDL2lwRlFxbVQ5L1Bpa3BLY3llUGR2b1E5blVxVk9KaVlsaHo1NDlOR3JVeUdoeE0wTTBhTkNBK3ZYckV4MGRUWGg0T0czYXRESHJPR056YytiTUdlN2V2VXVyVnEzbzNMa3p0V3JWUXExV1U3bHlaYnAxNjBhN2R1MllQbjA2dWJtNURCbzBpTU9IRC9Qbm4zOHlZc1FJN096c3lNbkowWGs0QjgzaUE4Q0VDUk80ZmZzMmxTcFYwdkVQVFVoSVlOT21UVVJHUnJKbXpScnB3ZWoyN2R0TW16YU5BUU1HTUhqdzRBY2FyWFQ3OW0waUl5UHAxS2tUdlh2M3BrT0hEbnFDbUhZOGh3OGZwaytmUGliN0N3a0pJU0lpQWpzN094bzJiR2oyT0FvS0NuUWlkSGZ1M0VsOGZEekRoZzNEMzkvZnBPVk9aR1Frc2JHeCtQcjZscHJLWHhyYVJaYmlWUFQxVmJObVRabzNiODY1YytlWU5Ha1NDeGN1cEU2ZE9tVjlDM3FFaElTUWw1ZEgxNjVkY1haMmx2WkhSa2F5YnQwNkJFRXdHZ1dxUlJ0VmJjaGU2YzZkTzV3L2Z4NUhSMGVlZnZwcHE0MWJ5K00rL3hXSktJcUVoNGNqQ0lMWml4NnBxYWtXMVpLbzZQa3ZpWXVMQzE5Ly9UV3paOC9tOE9IREpDUWtNSC8rZklNTG5ZYXUxN0p3L3Z4NXlZYWt1UFdZek9OUFdscWE1SnYreGh0djZMMSs1TWdSbGk1ZGlsS3BaT1RJa1FhTFU5YXRXNWVaTTJmeTJXZWZTWmFENzcvL1BnNE9EZ1FFQkJnTm5oZ3laSWowZjRWQ3dVOC8vY1NCQXdlWU0yZU90TUJ6K3ZScE5tN2N5Tk5QUDgyUUlVUE12cmNwamR1M2J6Ti8vbnhpWTJPcFZhc1dXVmxaQkFZR0Voa1p5UWNmZkdEUWRzd1UyZ1crOGdTS0ZFZTcyTFZyMXk3T25Uc0hvQlBnVXJ0MmJkYXNXY1BubjMvT3VYUG5wQ0tpZ3dZTm9tL2Z2anEvWmFDNUQxMndZQUVoSVNIMDZ0VUxVUlN4dGJYRnhjV0ZyNzc2aXRPblR6Tmp4Z3lTa3BLSWlvcWliZHUyQmkxc2luOVhXUk50QVhKakpDY25NM2Z1WEs1ZnYwN3IxcTM1NktPUEVBU0IvL3UvL3lNOVBaMlRKMCt5WThjT3BrK2ZUbjUrUGdzWEx1VDA2ZE80dWJteGNPRkNYRjFkbVRoeG9sUUllLzc4K1NZWFFQK3J5TUs3akl5TWpJeU1qTXdqeHZidDJ4RUVRU3BTVjZWS0ZXSmlZZ2dLQ3FKYnQyNlNHSitSa2NIMjdkc0JqWFdOblowZGd3WU5Zc09HRFFRRkJmSEhIMytRa1pHQmw1ZVhGT245ekRQUHNIejVjcFl1WGNyWnMyZDFpc3ZsNXVieTVwdHZZbXRycTJQSm9sYXJVYWxVRkJVVlVWaFl5SkFoUXhnMmJGaXA3K1BRb1VOODlkVlhxRlFxeG84ZnIyZkhZV2RuUjNKeU1xbXBxVGc0T0hEMTZsV2NuWjBsb1NNc0xBeEhSMGNhTldwRVZGUVVodzRkd3NIQmdmNzkreU9LSWw5KytTVVhMMTdrcFpkZW9rdVhMbEsvaFlXRk9vS3BnNE1ESDMvOE1lUEdqV1BWcWxVMGJ0elk3S2hvZ0tGRGg3Sm8wU0syYjk5ZXJvZFRVUlNsaU5KWFhua0ZkM2QzblhUdzZPaG9KaytlVEVwS0N0MjdkK2U5OTk3RHhjV0Z6WnMzczJ6Wk1zbEdvWGhVYVVKQ2d2UmdldmZ1WGNhTUdTUFpKQ1FtSnZMYmI3OXg0TUFCbEVvbDdkdTNKeWNuUnhMZXM3S3k4UEx5WXN1V0xlemF0WXRodzRZeGFOQWd5V2ZlVWgvUjExOS8zYXgycnE2dS9Qampqd3dlUE5oa1JHdm56cDI1ZXZVcVM1Y3U1WWNmZmpCcVlaR1ptU2t0UHZUdDI5Y3NUMmlGUXNIT25UdlpzV01IQlFVRlBQUE1NM1RvMElITm16ZHordlJwVHA4K1RkV3FWUWtJQ01EZjM1OG1UWnJvK2JodjNib1YwQlJtczRTU1dRWlJVVkdrcHFaYUhGMWIzdXZMeGNXRkJRc1dzR0xGQ3Y3NjZ5L2VmLzk5Rmk1Y2FKWG9mYVZTeWM4Ly93eG9paDlyT1hQbURBc1hMaVF2TDQ4aFE0Ym9YSWZ4OGZGU0xRUW5KeWR5YzNQWnRHa1RvSW1ZTEk0b2luejk5ZGVJb3NpTEw3Nm9KNFk4Q0I3bCthOW9UcDQ4aVVLaHdOL2ZIM2QzZDRxS2lzakt5c0xEdzBNcWdGM3k4NXlibXl0bFgxbUQ4czYvSWR6ZDNWbThlREVMRml6QXlja0pKeWNuRWhJU2NITnp3OG5KQ1VFUXVIVHBFb21KaVdaOXo1U0c5dmU3TkdzYm1jZVB5cFVyczNIalJnSURBM1d5eUhKeWNsaTdkcTJVWmZYYWE2OFpMTFNwcFV1WExreVpNb1VWSzFadzZOQWhidHk0d1pRcFUwcGQ4TXJJeUdEbnpwM3MycldMM054Y09uYnNxRk9ucG5Ianhnd2RPcFM5ZS9jU0dob3FaVTBHQkFSSTkwL3A2ZW00dTd1VG5wNU9jbkt5MFdBUjBQeXViZHUyamExYnQxSlVWRVMzYnQyWU9uVXFPVGs1TEZ5NGtNdVhMek51M0RnNmQrN000TUdEemM2c3M0YndybFFxZFN6dGl0Y0c2ZCsvdjE3bW9kWjJKakF3a0crLy9aYkV4RVRXcmwzTER6LzhRS2RPblJnNWNpUitmbjRvRkFybXo1L1B4WXNYNmRHakJ6Tm16RUFRQkR3OVBmbnl5eTladW5RcFFVRkJoSWFHU3Q5OTJpQUN0VnBOV2xvYTd1N3UyTnZiUzRzMDJ2dXZzcjdQdExRMFhGMWRjWFoyUnFWU3NYdjNic0J3QWZJVEowNndjdVZLTWpJeWVPcXBwNWczYjU3ME43YXhzV0hXckZuczI3ZVBnUU1IRWg4Zno3eDU4N2g1OHlZZUhoNHNYcnhZK3M1ZHNtUUowNmRQSnpvNm1uSGp4akZod2dTTDc0dWVkR1RoWFVaR1JrWkdSa2JtRVdQT25EbUVob1pLVWJUOSt2WGovUG56TEZxMHlHREVZS1ZLbGVqWHI1L1V0blBuenR5OGVaT2twQ1FjSEJ5WU4yK2Vqc0RacEVrVE5tell3RC8vL01PSkV5ZUlpb29pUFQyZGdvSUNrcEtTVUNxVkpzZFhtdmVuVXFsazNyeDUwb1BFeUpFakRYclpOMm5TaElpSUNCMC84VTZkT2dHYXFLbTB0RFJhdDI2TnJhMHRpeGN2UmhSRmhnMGJScVZLbGNqTHk2T3dzSkFXTFZvd2J0dzRMbDY4U0hCd01ObloyU1FtSnVwRkQ5YXNXWk5Ka3lZUkVoSWllUktieS9QUFA4L3Z2LzlPYUdnb0Z5NWNLTldUMmhnN2R1emc1czJiTkdyVWlHZWZmVmJudFZ1M2JqRmx5aFJ5YzNQcDNMbXo5QUEzYk5nd2poMDdSa2hJQ0NFaElRQTY1OC9QejVkODBXZlBuazJEQmczSXpzNW0xYXBWSER0MkRMVmFqYSt2TDJQSGpwWG1Wa3ZMbGkzWnVIRWpodzhmNW9jZmZ1RDc3NzluNzk2OXpKczNqMGFOR2xWWTFKS0xpNHRaRmhKRGh3NGxMeStQUTRjT2taS1NRbXBxcXNGMk5qWTJWS3RXamVlZmY5NWdaR0Z4d3NMQ09IandJTUhCd1JRV0Z1TGk0c0tFQ1JONCtlV1hFUVNCbmoxN3NtL2ZQZzRjT0VCY1hCeTdkdTFpMTY1ZGdDYXJ4TnZibXc0ZE90QzVjMmRPbmp5Sm82T2oza043YVN4Y3VKQlRwMDdoNU9TRWpZME4yZG5aQUdiWFhiREc5YVhGenM2TzZkT25ZMmRueDRFREIvajQ0NC81K2VlZnk1MHV2bVBIRG1KalkyblVxQkh0MnJXam9LQ0FUWnMyOGZ2dnZ5T0tJcDA3ZCtiZGQ5L1ZPU1lrSklUMTY5ZnI5ZVhxNnFxWHBSSVVGTVRGaXhlcFhMbXlYcEhwaXVaeG1QK0s1dWpSbzhEOStoT1ptWmw2ZFNGS1JyYWFzckt4WkpIUG12TnZDQWNIQitiTW1TTVZtZjdnZ3crNGQrK2VYanR6K2pMRitmUG5PWGZ1SE0yYk45ZjdQWkI1TXFoV3JSci8rOS8vcE8welo4N3c1WmRma3BHUmdZT0RBeE1tVEpEdTNVenh3Z3N2U05ab3QyN2RZdFdxVmF4YXRjcWdmY3ZkdTNmWit2L3MzWGQ0VkZYK3gvSDNKSk1lUWdoSmdCUUl2YU5TTElnSWFFQmRCRjJ4SUt5TGlyb2lpQVZGY1cyc3VPd0NOa1FCZjViVlJ4RlhaRUZkaUNBQ2lpQXRGQ21LUUVnb0tZVDBTWi81L1hFM0l5R1RaSkxNa01MbjlUenpNSFB2dWVlY21jd015ZmVlKy8wdVdjTDY5ZXNwS2lvaUppYUcrKzY3ajBzdnZiUmN1NUNRRUNaT25NZ2RkOXpCaWhVcitQenp6M254eFJlSmlZbGgrdlRwZE9yVWlTbFRwdGlEMUZENS8xR2xwYVZNbmp5WkkwZU80T2ZueDRNUFBtai9mOUhQejQ5NTgrYXhkT2xTbGl4WndxWk5tOWkrZlR1TEZ5K3U5aXFQMHRKU0RoNDhTSWNPSGVwMFJjaWFOV3NvTGk0R2pBVUprWkdSM0g3NzdjVEd4bGFhZWdxTTEzM3c0TUY4L3Zubi9PYy8veUUzTjVlalI0OFNIaDdPMGFOSGVmYlpaMGxKU1dINDhPRk1temF0M0lJUHM5bk05T25UK2NNZi9zRHg0OGZadm4wNzRlSGhYSDMxMWZZMmQ5MTFsMzFlWmVxeXVLT29xSWp4NDhjN1hEMS83czkvNTg2ZHZQamlpNENSa25IU3BFa1YzazgrUGo3Y2Nzc3Q5cllXaTRYbzZHais5cmUvbFZzQTByWnRXOTU0NHcyZWVlWVpFaE1UZWZQTk4rbmJ0Ni9MMDljMVpncThpNGlJaURRdy92NytEQmt5eFA3NDZxdXZKalEwbE0yYk41T1JrV0hmN3VucFNhdFdyUmcrZkxqOThua2ZIeDlhdFdwRnExYXR1TysrKytqY3ViUERsVkVtazRuTEw3Kzgwcnl5TnB1TjB0SlMreS93SnBNSms4bGtEMFpVeFd3MjIzTS9UcGt5cGR4ek9kc2pqenpDMjIrL1RWcGFHaWFUaWVqb2FIc2VkWDkvZjBhTkdrVmtaS1E5SmNYU3BVc1pPM1lzWVB3eDk4SUxMOWlMazNwNWViRml4UXBzTmh0aFlXRk1talNwd25peHNiRTFYc1ZkOXR5blRadkdRdzg5eEt1dnZzcWlSWXVxWFBsVm1aWXRXK0xsNWNXVUtWTXF2SVl4TVRFTUhEZ1FmMzkvSmsrZWJOL3Y0K1BEbkRsemVPMjExNGlQajJmZ3dJSDA2OWV2M0hGbGdmS3lsWnlCZ1lINCtQZ1FFaExDdUhIanVQNzY2eXZOcjJveW1ZaU5qV1h3NE1GODhza25mUG5sbC9aVU5tVXJsdXVMaDRlSHd3S0lkWkdjbk15MzMzNUxZR0FndDl4eUMyUEdqQ2xYdU5QZjM1L2JicnVOVzIrOWxZTUhEN0p0MnpaMjd0ekprU05IeU0vUHg5UFRrM0hqeHVIcDZVbDBkRFNEQncrdTlvL0xxS2lvY2l1eWUvWHF4WUVEQnlncUtzSnF0UklZR0VpblRwMTQ5TkZIblhvT3J2aDhuYzFrTXZISUk0L2c0ZUZCMzc1OVhSTDB2ZlRTUy9uMDAwL3R3UWlyMWNwdnYvMkd6V2JqK3V1dmQvZ1o2TnExS3pFeE1aU1dsbEphV29xM3R6Y3hNVEdNSHorK1FucVFJVU9HOE8yMzMzTDc3YmRYdVlMWkhSckQ2Kzl1a3lkUEppOHZ6LzU5MnJKbFN6cDM3a3grZmo0bWs0bjI3ZHR6NzczMzJ0dTNhTkdpeXBOdDFlMC9tNnRmZjBmTy9yN3MzNzgvOGZIeFdLMVdiRFlidnI2KzlPclZxMDdmUzRXRmhieisrdXQ0ZVhsVktBZ3VUVmVIRGgwd21VeDA2dFNKSjU1NG9rWlgzZzBaTW9TSWlBamVmUE5Obm4vKytVci9UMi9Sb2dXLy92b3JFUkVSakIwN2xxRkRoMWI1TzF0Z1lDRGp4bzNqNXB0dlp0bXlaWHoxMVZmMnZPKzllL2ZHWkRMWi83K3JyRUNxcDZjbnc0WU5JelEwdEVLdWVqRCtMeDg3ZGl6WFhYY2RIM3p3QVgzNjlIRXFrSDc0OEdFS0NncnFuR2FtYjkrK0JBWUc0dWZueDMzMzNjZVFJVU9xL1QyMlRFQkFBSC8rODUrNTQ0NDdXTGR1SGIxNjljTEh4d2R2YjIrc1ZpdC8vT01mK2N0Zi91S3dQNVBKUk8vZXZVbEtTc0prTXZIQUF3L1lBLzBlSGg3MDc5K2ZwS1FrU2twSzhQSHhvVy9mdnVWTzFOU1V2NzgvdlhyMUlqMDlIUThQRHp3OFBQRDM5NmR2Mzc0VlRsRDM3ZHVYVzIrOWxaNDllMWI3K25idDJwWFdyVnZUcmwwN3BrNmQ2dkQvcU5hdFd6Ti8vbnplZU9NTit2WHJwNkQ3T1V3MmR5VVRjcU9idjU5YjMxTVFrVnBhZnRXMCtwNkNpRWlEbEp5Y1RIRnhjWjF6UmRlWFE0Y09rWnFhYXY4RlBqYzNsOUxTVXFlREtjNm9xakRlK2JCNjlXcm16WnZIdGRkZXkvVHAwMnZWeDhtVEp5djlnN01zaDc4ckZCY1hZN1BaYW56WnNzVmlxVFNsUzJPMVpjc1c4dkx5N0pjKzc5aXh3LzdIczdOc05odXBxYW40K3ZyYTM5UEp5Y24ya3ludWRqNCtYNjZXbXBwYUxnQlRXRmpJOXUzYlhacXIxMVdmbCtvMHh0ZS9LV2xxci8vTEw3L01kOTk5eHhOUFBNSHc0Y1ByZXpweUhwMDRjWUkyYmRxVVMrZm5haGFMQlQ4L3YxcDlQOWIwOTZ5ZE8zZmk2K3RMOSs3ZFhmNTluSm1aeWJGangyamZ2bjI1RStTMXNYLy9mdHExYStmU0U1czVPVGxPbi9qOTlkZGZLNlJNcTZsOSsvWlJXRmhZN1ZXbjdsQlFVT0NTOUZwTmtjbUpONzRDN3lKeVhpbndMaUlpalZsYVdocFdxNVh3OFBEekZ2UVRFWkdtd1dxMWtwYVdob2VIaDhPaXdTSWkwbmc0RTNoWHFoa1JFUkVSRVNjcFVDSWlJclZWVnBOQ1JFUXVETzY3dmtWRVJFUkVSRVJFUkVSRTVBS2t3THVJaUlpSWlJaUlpSWlJaUFzcDhDNGlJaUlpSWlJaUlpSWk0a0lLdkl1SWlJaUlpSWlJaUlpSXVKQUM3eUlpSWlJaUlpSWlJaUlpTHFUQXU0aUlpSWlJaUlpSWlJaUlDelhLd0x1dnAxZDlUMEZFYWtHZlhSRVJFUkVSRVJFUnVSQTB5c0I3YTkvZytwNkNpTlNDUHJzaUlpSWlJaUlpSW5JaGFKU0I5MHRiZHFydktZaElMZWl6S3lJaUlpSWlJaUlpRjRKR0dYZ2ZIVFdBTUorZytwNkdpTlJBbUU4UU4wVU5xTzlwaUlpSWlJaUlpSWlJdUYyakRMejdlM3J6VUpjUjlUME5FYW1CeVYydXc4L1R1NzZuSVNJaUlpSWlJaUlpNG5ZbW04MW1xKzlKMU5idXpHTXMrRFdPdE1McytwNktpRlFpekNlSXlWMnVvMDl3Mi9xZWlvaUlpSWlJaUlpSVNKMlpUQ1pUdFcwYWMrQWR3RkpheElyajI5aWEvaHZKQlprVWxCYlg5NVJFTG5pK25sNjA5ZzNtMHBhZEdCMDFBSCt0ZEJjUkVSRVJFUkVSa1NiaWdnaThpelJtU1Ztd0xnRUtTOXcvVnR2bU1DUUdmTTN1SDB0RVJFUkVSRVJFUktTcFV1QmRwQkhJTFlLMVJ5QTF6LzFqQlhyRHNQYlFPdEQ5WTRtSWlJaUlpSWlJaURSRkNyeUxOQkpXRzJ3NURqK251bjhza3drR1JNQkZyYUhhYndnUkVSRVJFUkVSRVJFcFI0RjNrVWJtU0Fac09BYkZwZTRmS3pvSWhyWlg2aGtSRVJFUkVSRVJFWkdhVU9CZHBCSEtLb0ExUitCTXZ2dkg4dmVDYXpwQUc2V2VFUkVSRVJFUkVSRVJjWW9DN3lLTlZJa1ZOaVhDTCtudUg4c0U5SXVBUzFvYmFXaEVSRVJFUkVSRVJFU2tjZ3E4aXpSeXY2VERENGxRYW5YL1dKRkJNQ3dHL0x6Y1A1YUlpSWlJaUlpSWlFaGpwY0M3U0JOd0poKytQUUlaQmU0Znk4OExybWtQRWMzY1A1YUlpSWlJaUlpSWlFaGpwTUM3U0JOUllvWE54K0ZBMnZrWnIyOGI2TmRHcVdkRVJFUkVSRVJFUkVUT3BjQzdTQk56TkFNMkhJT2lVdmVQRmRFTWhyVTNDckNLaUlpSWlJaUlpSWlJUVlGM2tTWW90d2pXSFlYa1hQZVA1V3MyZ3U5UlFlNGZTMFJFUkVSRVJFUkVwREZRNEYya2liTGFJUDRVN0R3RjUrTURmRWxyNkJjQkhrbzlJeUlpSWlJaUlpSWlGemdGM2tXYXVGTzV4dXIzdkNMM2o5VTYwQ2k4R3VEdC9yRkVSRVJFUkVSRVJFUWFLZ1hlUlM0QWhTVkczdmVFVFBlUDVXT0dxOXRCVExEN3h4SVJFUkVSRVJFUkVXbUlGSGdYdVlEc1Q0UE54NkhVNnY2eHVvZkJGVkZnOW5EL1dDSWlJaUlpSWlJaUlnMkpBdThpRjVneitmRHRVY2pJZC85WXdiNUc2cG1XL3U0ZlMwUkVSRVJFUkVSRXBLRlE0RjNrQWxSaWhTM0hqUlh3N3VaaGdzc2lvVmNyVU4xVkVSRVJFUkVSRVJHNUVDandMbklCUzhpRURRbFFXT3Irc2FLQ1lFZ00rSHU1Znl3UkVSRVJFUkVSRVpINnBNQzd5QVV1dHdpK093cW5jdDAvbHEvWkNMNjNiZTcrc1VSRVJFUkVSRVJFUk9xTEF1OGlnczBHOGNtdzR5U2Nqdzk3cjNBai9ZeW5DcStLaUlpSWlJaUlpRWdUcE1DN2lOaWw1Qm1yMzdNTDNUOVdpQjhNYTIvOEt5SWlJaUlpSWlJaTBwUW84QzRpNVpSWTRhZmpzTzg4RkY3MTlJRExvNkJubVB2SEVoRVJFUkVSRVJFUk9WOFVlQmNSaDQ1bkc0Vlg4NHJkUDFiYjVrYnVkMSt6KzhjU0VSRVJFUkVSRVJGeE53WGVSYVJTaGFYd1l5SWNPdVArc2Z5OWpPQjdWSkQ3eHhJUkVSRVJFUkVSRVhFbkJkNUZwRnBITStEN1JDZ29jZjlZZlZyQmdFandyUGFyU1VSRVJFUkVSRVJFcEdGUzRGMUVuSkpmREJzVDRWaW0rOGNLOVRjS3J3Yjd1bjhzRVJFUkVSRVJFUkVSVjFQZ1hVUnE1TmQwMkpRRXhhWHVIY2ZzQVFPam9WdW9lOGNSRVJFUkVSRVJFUkZ4TlFYZVJhVEdjb3RnZlFLY3pISC9XRzJidytCMlJnNTRFUkVSRVJFUkVSR1J4a0NCZHhHcEZSdXdMeFYrT2dHbFZ2ZU81V09HcTlwQ2h4YnVIVWRFUkVSRVJFUkVSTVFWRkhnWGtUckpMSUR2RWlBdHovMWpkUXlCUWRGR0lGNUVSRVJFUkVSRVJLU2hVdUJkUk9yTWFvTmR5YkR6bEhIZm5meTk0T3AyRU4zY3ZlT0lpSWlJaUlpSWlJalVsZ0x2SXVJeXB5M3czVkhJS0hEL1dOMUQ0ZkpvOFBKdy8xZ2lJaUlpSWlJaUlpSTFvY0M3aUxoVXFSVzJuWVE5S2U0ZnE1a1BESTJCMW9IdUgwdEVSRVJFUkVSRVJNUlpDcnlMaUZ1azVNSEdZNUNSNy82eCtyU0NBUkhncWRYdklpSWlJaUlpSWlMU0FDandMaUp1Y3o1enY3ZndNMWEvaC9xN2R4d1JFUkVSRVJFUkVaSHFLUEF1SW02WFdXQ3Nmay9PZGU4NEhpYm8yd1l1Ym0zY0Z4RVJFUkVSRVJFUnFROEt2SXZJZVdFRERxYkJUeWVncU5TOVk0VUZHS3ZmZzMzZE80NklpSWlJaUlpSWlJZ2pDcnlMeUhtVlZ3eWJFaUVoMDczamVIckFaWkhRTXh5MCtGMUVSRVJFUkVSRVJNNG5CZDVGcEY0a1pNSVBpV0FwZHU4NEVjMWdTQXdFZXJ0M0hCRVJFUkVSRVJFUmtUSUt2SXRJdlNrcU5WTFBIRWh6N3poZW5qQXdHcnEyZE84NElpSWlJaUlpSWlJaW9NQzdpRFFBeWJsRzhkWE1BdmVPRXhVRWc5dHA5YnVJaUlpSWlJaUlpTGlYQXU4aTBpQ1UyaUQrRk94S0Jxc2J2M0hNSG5CcEpQUU1nK3EvL2tSRVJFUkVSRVJFUkdwT2dYY1JhVkF5OG1IRE1Vak5jKzg0NFFGd2RUdG80ZWZlY1VSRVJFUkVSRVJFNU1LandMdUlORGcyRyt4UGc2MG5vTmpxdm5FOFRIQkphN2k0RFhocTlidUlpSWlJaUlpSWlMaUlBdThpMG1EbEZzR21SRGlXNWQ1eFd2akM0QmhvRmVEZWNVUkVSRVJFUkVSRTVNS2d3THVJTkhoSE1tRHpjY2dyY3U4NHZjSmhRQ1I0ZWJoM0hCRVJFUkVSRVJFUmFkb1VlQmVSUnFIRWFoUmUzWjFzRkdKMWwwQnZ1S29kUkFlNWJ3d1JFUkVSRVJFUkVXbmFGSGdYa1VZbHV4QzJISWVFVFBlTzB6a0Vyb2dHWDdON3h4RVJ1VkJsWm1iU3JGa3pQRDA5cTJ5WGtwSkNxMWF0YWoxT1Nrb0tvYUdoMVk0aklpSWlJaUxpU3M0RTNwVjBRVVFhakNBZkdONFJidWdNd2I3dUcrZlFHZmhzSC94MnhuMWppSWk0VW14c0xQZmNjMCtkK3BnL2Z6N1BQLys4aTJaVXVSMDdkbkQzM1hjemI5NjhLdHZ0MjdlUFAvLzV6M3oyMldkVnRzdk56U1VoSWFIQzlxeXNMTWFQSDgrWU1XTXE3SHZycmJkWXYzNTlUYVl0amR6RWlSTzU4Y1liYTMzOEs2Kzh3dE5QUCsxVTIzLzk2MTlNbVRJRnE5V05WZUlibVpNblQ3SjY5ZXBLOTMvNTVaZWtwcVpXMkg3NjlHa1dMRmhBUVVHQk82ZG45ODQ3Ny9EUlJ4OWhzVmdjN3QrNGNTTno1ODdGVld2VDB0TFNHRGR1SE11WEwzZEpmeUlpSXRLNGFMMm5pRFE0VVVFd3BnZnNTNE1kSjZHbzFQVmpGSlRBdXFORzhIMVFXeU1OalloSVV4WWZIMDlTVWxLRjdiTm56NjVSUDgyYU5lT2hoeDZxZEgvSGpoM3g5L2RuelpvMXRHN2RtcnZ1dXF0Q203eThQT2JNbVVOcGFTbnQyN2V2Y3J5NHVEZ1dMbHpJVFRmZFZHN2NzdWNTRlJWVnJuMXljakpyMXF4aCtmTGxyRisvbmtjZmZaVG16WnZYNUNtV1U1TVRIbTNhdEdIV3JGbTFIa3RxcjZDZ29FN0IyNTkvL3RuaDU4T1J6TXhNRGg0OFNGeGNITmRmZjMyVmJUZHUzTWlQUC81WTYzbFY1cW1ubm5KNW45VXBLU2toSXlPRHRMUTBVbEpTeU1ySzRxYWJiZ0pnMGFKRi9QampqL2o0K0RCMDZOQnl4eDA2ZElnMzMzeVR0TFMwQ3Arbjk5NTdqelZyMXJCNzkyNW16cHhKNjlhdEFmand3dy9KeU1pbzlWejc5Ky9QbFZkZVdXNmJ4V0poK2ZMbCtQbjVjZWVkZHpvODdxdXZ2aUkrUHA3T25Uc3pldlRvV285Zlp0T21UYVNtcHVMdjcxL252a1JFUktUeFVlQmRSQm9rRHhQMERvZE9JYkR0QkJ3ODdaNXhFclBnMy92ZzBpam9FUWJWWGlja0l0TEVmUHZ0dHpWcWYyNmcrMXpCd2NFODk5eHpQUExJSXl4ZHVwUVJJMFpVU0NjemQrNWNUcHc0d2FoUm94Z3dZRUNWL1gzenpUY0FEQmt5cE56MnhNUkVnQXFCKzlhdFc3Tnc0VUptelpyRnBrMmJPSERnQUU4KytTVDkrdlVyMSs2TEw3N2c3YmZmcm5Mc05XdldPQjJNRmZlSWpZMTFTL3RYWDMyVlhyMTYxV1pLM0hubm5heGV2WnIvL3ZlLzFRYmVEeDgrWE9QUG1EUEtBdTgxZlgyYzhleXp6eko0OEdCc05odVBQLzQ0YVdscDVPVGtrSmVYVjY2ZHlXUmkwS0JCaElhR01uWHFWUGJ1M2NzcnI3eEM1ODZkN2Q4VHhjWEZ6Smt6aDhEQVFHNi8vZllLWTAyZE9wV3NyQ3kyYnQzS2xDbFRlT21sbCtqYXRTdnIxNit2MDJjdklDQ2dRdUI5OCtiTkZCY1hNMkxFaUVyVFV6MzY2S05NbkRpUjk5OS9uMnV2dlphQWdBQ254cXZzUk1IMjdkc0IyTFZyRndjUEhxeXlqNmxUcHpvMWxvaUlpRFFlQ3J5TFNJUG1aNGJCN1l5ZytLWkVTTW1yL3BpYUtyWWFmUjgrWTR6bHpqUTNGNUtpVXRpVFl1VHN6eTQwaXVoSzAyZjJNTkpHeFFSRG4xYmdyZFRiMVhybm5YZElUMCt2dGwxNmVucTFxOU83ZE9uQ0gvLzR4eHJQSVRvNm12ZmVlNi9LTmphYmplSERoK1BuNTJmZlZ0VjhXclJvUVVaYlNXWUFBQ0FBU1VSQlZJc1dMWGovL2ZjcjdNdkp5Y0ZrTXBHWm1lbXdEejgvUDZaT25jckJnd2M1Y3VRSUhUcDBvR2ZQbnVYYUhEcDBDSUN1WGJ0V09MNVZxMWE4OHNvckxGaXdnSysrK29vbFM1YlF0Mjlmems3RDJLeFpNNktqbysyUGs1S1NNSnZOdEduVHBrSi96cncrN2dpQUNseHp6VFZPdGR1MGFSTUZCUVZPdHc4T0RxNjJ6YWVmZnNxNzc3NWI2ZjZEQnc5VytuTmZzMllOQUhmZmZUZDMzMzEzdFdOTm5EaVJZOGVPRVJjWGg0ZUg4OWxBejM0UFY2Y3NrRjNkTVdYQlpwUEp4SUFCQThqSXlDQXdNSkF0VzdadzZOQWg1czJiUjJob0tHRmhZWGg1ZVFFUUVoTEN2ZmZleThjZmYweFNVcEk5OEw1Ly8zN1MwdEs0OTk1N0hRYXhmWHg4ZVBIRkYzbnBwWmZZdEdrVHMyZlBMdmVhbDcyT1o0dUxpMlB1M0xtTUhEbXlSc0hxZGV2V0FUQml4SWdxdjd1YU4yOU9RRUFBOCtmUHI3VE5vRUdER0RSb2tQMXhkU2NLMXE1ZFcrMzhGSGdYRVJGcGVoUjRGNUZHSWRRZlJuY3o4clAvZEJ3c3hhNGZJemtYUHQ4UEY3YzJibVpWd2FpMUU5bXc4WmlSTm1od08yamhCMTU2UFM4SXhWYkl5SWRmVHNPeS9jYlBQektvdm1mVnNHM2V2Tm1wbFowV2k2WGFsYlA1K2ZtMUNydzdJenM3RzREQXdFRDd0dXJtazVhV3hxKy8vbHJwL28wYk56cmNIaFFVeE5TcFUxbXhZZ1dBUFozRjJYNzU1UmNBdW5mdjdyQVBzOW5NMUtsVDZkR2pCNWRkZGhubjFqNktqWTB0RnpTTmpZMmxUWnMyMVFiWUFWYXRXa1ZBUUFDREJ3K3V0cTNVamJNcFZjYVBIMDlCUVVHTlVyQnMzYnFWaFFzWEFuRHExQ21nZkdxaGlSTW5NbXJVS0d3MkcxOSsrU1V4TVRIMDZkUEhZVjhyVjY2a1o4K2VkT3pZMGVueHoxYVdMOTZKR2wzbE9QTitCU2d0TGVXNjY2NnIwVEVBWThlT3RkOC9lZklraHc0ZHF2QWFsQVd4YlRZYjNidDNaOE9HRFd6WXNNRyt2MGVQSHV6WnM0ZWZmLzRacVBnek5adk4vUFd2ZitXVlYxN2h0dHR1cS9iRVEzeDhQQjRlSHR4MjIyMU9QNDlUcDA2eGJkczJPblRvUUxkdTNaejY3bkpVVzZKTVJFUkV1Y0I3R1VjbkNxcHp6ejMzNk1vYUVSR1JKa3FCZHhGcFZEcUhRRXh6aUU4MlZsTmJYVlA3eXM1cWc1Mm40TmQwR0JodHJOcVZtam1SRGVzVFlHaDdpR2hXMzdPUjg4M0xBOElEak52SkhQanVLQXhwRDVGNkwxU3Jxb0JOYkd4c2xhdXVrNUtTSE9ZaWQ3UWF0MnhiLy83OStmdmYvKzZ3ditQSGp4TVlHSWlmbngvZTN0N2s1K2Z6K2VlZkEwYkF5Wms1dThMdTNic0JXTEprQ2YvKzk3L0w3VHR4NGdRQU0yZk9yRFpRdDJUSmtuS1BheEo0ZE9TVlYxNGhPanBhZ2ZkR0xpOHZyMExBOCt6SGwxeHlDUU1IRGlRNU9abHZ2dm1HN094czdycnJyZ28xQTFhdFdnVVloWUFuVFpya01JMkpzOEhWNGNPSFY3bmYzWis1MnFocEtoMUhKMGZNWmpOUFB2bGt0Y2ZhYkRiaTQrTVpObXlZdzZ0VEt2UGxsMTlpczluc2Vkc2I0dXNvSWlJaVRZOEM3eUxTNkhoNXdxV1IwRFVVTmljWmVkcGRMYmNJdmpsc3JOZ2VHSzMwTTg0cUtqVld1ZzlyRDIwVWFMM2dSVFF6VHNCc1NJQmJlalNkdEROV20zSFZUVkdwa1VLcDFBWXRmTUczQWY1V2RYWVE3NGNmZnNCaXNkaTNWVlhVOU1rbm55UXRMYTNDZHBQSlZLRndvcXNrSkNSUVZGUkVseTVkN050c051UHNhdGxxWkVmS0F2Qk5RWGFoOGY5UFUrTmhnckFBOEt4aklSVm4wdmxVMWViY2sxZERodzYxdjUvTEF1T09Bckt0VzdmbTNudnY1YTIzM3VMVlYxL2xoUmRlc08vTHlzcmkvLzd2Ly9EeDhlR3ZmLzFycGJuRHk0d2NPZExoOW5YcjFwR2ZuODhmL3ZBSGgvdlhyMTlQYm01dWxYM1hKMmZTTVoxNzhxR2twSVFmZnZpaFF2MEdSODc5dWE1ZHU5WmgraFpIODhqTnpiV2ZITG4yMm11ckhhc3VsSEpLUkVSRXp0WUEvMFFVRVhGT2N4KzRyaE1rWmNHUHh5R3J3UFZqSE04MjBzLzBhUVdYdEZHNmxPcnNTVEZPVmlqb0xtVWltaG52aVQwcDBEK2krdllOamRVR3B5MUdLcXBUdVpDVzV6alZsYjhYak8xZDk4Q2lxejN4eEJQMit3Y09ITUJpc1pUYlZwbisvZnV6ZCs5ZVNrdExzVnF0ZUh0NzA2Wk5HMGFQSHMxRkYxMVVybTFsUlFYUDFhSkZDKzY2NjY1Szk4K2NPYk5DNFBQY2xlcGwzbnJyTFpZdlg4N0VpUk1kRm14c2pIYWVndTBuNjNzVzd1UHZCV042MVAwRVZiTm16Umd4WWtTTmp5dTdZcU8yUm84ZXplclZxL0gxOWFXa3BBU3oyWGdpQ3hZc0lEczdtMm5UcGhFVEUxTnRQNVhsOGQ2MmJSdkZ4Y1dWN3QrOWUzZVZnWGVieldZdkZqeHAwcVJxNStHc3FxNmE4Zkx5NHIvLy9XK3QrMzc3N2JkWnVYSWxjWEZ4VEpzMmpaWXRXMWJadnJxZmZXVS80My8vKzkvMjE4N2IyOXUrL2I3Nzdxc3luVXhscWxvdC82Yy8vYW5HL2ExWXNjS2V5a3RFUkVTYUZnWGVSYVRSaTI0T3R3YkJ6Nm13NHhRVWw3cTJmNnNOZGlYRG9YUzRQQW82aHJpMi82WWtJZFBJNlMxeXRxNmg4UDJ4eGhWNFA1bGpmS2NrWlVPcEU0V0JMY1hHclpsMzlXMGJnOGNlZTh6cHR0VVZGU3dUSFIxZEx2QmVYZnFjeXRoc05udHUrTXN1dTZ4R3h6WmtxVzRvSHQ2UVdJcU4xZngxRGJ3SEJ3Znp3QU1QMVBpNG1nYmVseTlmWHVGS2k1aVlHSUtDZ2xpOGVERUFCUVVGZlBmZGR6UnIxb3pEaHcvejFsdHYyZHZlY2NjZGhJUTQvd3VEMVdxdFVWRlZSOGN2WDc0Y2NHM2d2V3lGdnRWcXRRZlp5N1pWdDdxL09uZmNjUWUvL2ZZYjI3ZHY1NEVISG1EYXRHbGNmdm5sbGJhdjdtZnY2R2VjbFpWbGYxM09kZlhWVjlPclY2K2FUN3dLVloxY3JNejY5ZXNWZUJjUkVXbWlGSGdYa1NiQncyU3NTdThVWXF3YVBIamE5Zm5mODRyaDI2Tnc0TFNSZmliRXo3WDlOd1haaFVZaFZaR3p0ZkF6M2hzTm5jMW1GSERlbXdycGxxcmJlbm1BdHhsOFBJMFVPbEZCZFErNnYvNzY2MVh1ejhqSXFMUk5iVkpRNU9YbEVSQVFBRUI2ZXJxOVFLSXpIbi84Y2J5OHZNcHRxeTVIdmF2czNidVg5UFIwb3FLaW5GcGhYSlZ6NTVXVWxHVGZGaFFVeExKbHl5b2NVMXBxbk4wOTkvblgxZVZSNEdOdW1xbG1UQmcxVTBMOTY5NVhWbFlXSDM3NFlkMDdxc2FHRFJ2WXQyK2ZVMjF6Y25JcUJIZHZ1T0VHaDRIMzZqNExEUzFWU2RrSy9KOS8vdGtlZUgvNDRZZHJYQVRXa2JDd01PYk5tMmRmK2Y3Y2M4K3hlUEhpU2ovWHRmblp2L1BPTytUbjV6dmNOMzc4K0pwT3VWcTFlVzltWmJraFo2S0lpSWcwQ0FxOGkwaVQ0dThGZzlvYVFmaHRKK0J3OWRrUGF1eGtEaXc3QUwzQ29WK2JwcE8zMmhWS3JFckhJeFY1ZVVDeEU2dkc2MU51RWF3N2FxU1VPVnRaYnVwd2Y2TmdiRmdBQkhvYjIxM3RxNisrcW5xT3ViblZ0bkhHa2lWTCtQNzc3Mm5WcWhYUFAvODhBQmFMcFVZRkVoOTU1QkdYQjU2ZDlkMTMzd0ZHQWRpYUJDbGZlT0VGcnJ6eXluTGJvcU9qN2ZlVGtwSXdtODMyZ28yQmdZRU8reWtMNHZuNXVmWXNZN0F2REkxeGFaZE5VbloyTmg5OTlKSGIraThvS0dETGxpMDg4OHd6aElXRlZkaS9kKzllc3JPekdUaHdZSzJDejZOR2pYSzRmZFdxVlhoNGVGU2FTbVhkdW5VdXkvRmUxZWVtYytmTzVWYnVsOW0wYVpQOS9zTVBQOHlvVWFOY2NwTEFiRFl6WmNvVU9uWHFSR0Zob1Qzb1hscGFXbUZGZlUxLzludjI3Q0V1TG83dTNidVRrNVBEOGVQSDZ6emY2cmp6dlNraUlpS05qd0x2SXRJa0JmbkFOUjNnSWd0c1BXSGthbmNsbXczMnBzQnZaK0N5U09qYzBsalJKeUtOejVFTW95aHcwVmxwcWdLOG9Yc29kQXMxVHVpZEQ5V3RHSzhxTFV0U1VoTDMzSE5QaGUwbEpTWDgvUFBQYk5teWhkVFVWQURlZSs4OVBEdzh5dVZxTCt0Nzd0eTVmUHZ0dHl4YnRneC8vL0xMay9QeThoZ3paZ3d0VzdiRTE3ZGl4ZW41OCtjNzlUenJ3bUt4c0g3OWVrd21FNzYrdnBoTUpnWU5HbFRsTVdWRlpYMThmQ3JzTy92MWpJMk5wVTJiTnRXbXZzbk16QVNNblBWeS90VW1QUkZVSFd6T3pjMmxvTUFvRkRObXpCZ0tDd3VaUFh0MmhjQjdXUjcxUTRjT01XZk9IQzYrK09JYXoyUEtsQ2tPdDY5YXRZcVFrSkJLOThmSHg3c3M4SDcyQ2FkenRXN2R1c0sya3BJUzFxMWJoOGxrd21hekVSQVF3SnR2dmttZlBuMW8xYW9WNE54Vk0rbnA2Wlh1dS83NjY4czlMaTR1cm5CeXI3cWYvYmsvNHc4KytBQ3oyY3dqanp6Q1N5KzlWS0c5TzNLOFY3V3ZNdWNXblJVUkVaR21RNEYzRVduU1F2M2hoczV3SWdlMkhvZTBhdEpIMUZSK01heFBNTkxQRElxR2xpNjRqRjVFenAvOWFmQkQ0dStQdlR6aGlpam8wdEk5cTlyUHAwT0hEakZ0MmpRc2x2SmZmSk1uVCticXE2OG1PRGk0d2pIOSt2VWpMaTZPK1BqNENxdkROMi9lVEVsSlNhV0I3cFVyVjdwdThwVll1WElsdWJtNURCbzBpSll0VzdKeTVVckdqUnRIUklUakFnS0hEeDltelpvMXRHclZpa3N1dWNRbGN6aDUwcWlBR2hrWjZaTCtwUDdzMnJXTDVjdVhzM1hyVmtwS1NnRHc4ZkZoMkxCaERnUFFHelpzNE5DaFExeDU1WlcxQ3JwWHBxaW9pT0xpWXBvM2IrNnlQcXRTMHhNWG16ZHZKaU1qZzk2OWU3Tm56eDZtVEpuQ3hJa1RlZlhWViszQjlwcGVOVk9kM056Y0NpZi9hdXJTU3kvbDhzc3ZwME9IRGc3M3V5UEh1NGlJaU1qWkZIZ1hrUXRDWkRPNHVidXhzblhiQ2NoeWNiN3BsRno0NGdCMEQ0TUJFVWFlWGhGcDJINDdVejdvSHRFTWhzUVlxV1NhQWw5Zlh3b0tDcmo0NG9zWlBIZ3dTNWN1SlNVbGhkR2pSMWQ2eklBQkEvRDI5bWJWcWxVVkF1OHJWcXdBWVBqdzRRNlBkWGVPOThMQ1Fudk85ZHR2dngwL1B6OVdybHpKeHg5L3pCTlBQRkdodmMxbVkrSENoZGhzTnU2ODg4NDZGNElzYytqUUlRQ2FOMjlPY25LeXd3Q3R1SThyYzd4djM3NmRIMy84a2VEZ1lBb0tDaWdvS09Denp6N0QwOU96eWxYSW16WnRxdlk5WGRubndWR2Roc0pDNDVlU00yZk9WRnJISVNQRERibnpuUFRaWjUvUm8wY1AreFVBa1pHUjNITExMWUN4R3I1UG56NkVoNGZ6NUpOUE1tTEVDTnEwYWNPLy92VXZvUHpWT3YvNHh6L3NWOTZjN1pkZmZ1R0REejVnNHNTSmRPellrY0xDUXZMejgrMXBuOHBrWm1heWFORWlwK2M5ZXZSb2gxZm5sSEZIanZlR2xxTmZSRVJFNnBkQ1F5SnlRZW5Rd2lqdzlzdHBvd2hyWHJIcityWmhySjQ5a2dHWFJrTFhVS1dmRVdtb1R1WENkd20vUDI3ZkFxNXAzL2hYdVordFRaczJmUHJwcC9hVUtPY1dmM1FrTURDUXE2NjZpblhyMW5IMDZGSGF0MjhQd05hdFd6bDQ4Q0I5Ky9hdGRQV291MzM5OWRka1ptYlN1M2R2dW5YckJzQ0lFU05ZdlhvMXc0WU5vMSsvZnVYYUwxKytuRjI3ZHRHelo4OEthU3pxWXZ2MjdaaE1KaFl2WHN5cVZhdHFsZlpFYXMrVk9kNHZ1ZVFTT25YcXhLQkJnN2ovL3Z0SlNrcXluNkNKalkwdEYreis0WWNmU0V0TDQrcXJyNjVRTlBXbm4zN2k1TW1UREIwNjFPR1ZKR2VycWs1RGFtcXFTK280dU5LT0hUczRlUEFnanozMkdMdDM3N1p2bnpoeG92Myt2SG56QU9Pa2lNMW1JeWdveUdGZjA2ZFBkN2g5Ly83OWJOKytuU3V2dkpLT0hUdHk2dFFwQUVKRFE4dTF5OG5KNGZQUFAzZDY3dFhWWWZqd3d3OXJmRUtqUllzVzNIWFhYWlh1SHpseXBNUHRSVVZGZUhzN1BxdTdmdjE2bDZVUkVoRVJrWVpGZ1hjUnVlQjRtSXlWNlYxYXdzRjBpRDhGRmhjRzRBdEtqSHpSQjlMZzhtaG80N2crbjRqVWt4SXJiRWd3YWpVQVJBYzFqS0M3TS9tUksydVRsNWRYWVp2WmJLNVZIdkpiYjcyVmRldldzV0RCQXViTW1VTmhZU0Z2dnZrbUpwUEpZUjc1OHlFdExZMFBQL3dRazhuRUF3ODhZTjkrenozMzhOTlBQL0hTU3kveDJtdXYwYTVkTzhBSWhDNWF0SWpBd0VDZWVPS0pXaFhCTEROa3lCQjdBUEQ0OGVQczI3ZVBpeTY2aUYyN2RwVnI5K3l6enhJUUVGRHJjY1E1cnN6eGZ1N0ptck9OSFR2V2ZuL1hybDM4NXovLzRlS0xMK2FaWjU0cDkzN0t6YzBsTGk2TzZPaG9ubjc2NlVyZmF3c1dMR0RldkhsRVJVVXhZY0tFY3ZzV0xseklzbVhMbUQxN2RxVnpldUNCQjg1N0huQ3IxY3JpeFlzSkRBeGs2TkNoNVFMdmpwVGxTNjlwR3FaOSsvWUIwTHQzYndBU0U0MUxrYUtpb3V4dHJyLytla0pDUXV5dlhka1ZDV2RmV2ZES0s2OVVPQ2xTbGZYcjE5ZjROWTJPanE0UWVDOHBLZUc1NTU2anFLaUlMbDI2VkRqbXZmZmU0OGNmZjJUT25Ea092NU5Iang1TlZsWVdpWW1KdEczYnRrYnpFUkVSa1laTmdYY1J1V0I1ZWtEUE1PaldFZzZlaHZoazF3YmcweXp3NVMvUUx0Z293QnBjK2RYT0luSWViVDhKMmY5TE54WG9EZGQycVArZ08xQnRmbVJYNTFDdVRNZU9IYm5tbW10WXUzWXRIMy84TVVlUEh1WFVxVk9NSERtU3JsMjdWbnFjTzFNc3pKczNqN3k4UEs2Ly92cHljMmpSb2dVelpzemdxYWVlWXRxMGFmenRiMy9qekprenpKbzFDdzhQRC83NjE3L1dPQWlZbDVmSFR6Lzl4QTgvL01EOTk5L1BNODg4WTkvMzdydnZZclBadU9HR0d5b0UzZ2NQSGt4UlVSR3BxYW1FaDRmWDdRbExnNUdWbGNYczJiT3gyV3pjZXV1dEZRTHJiNy85TmhhTGhjbVRKMWQ1Z3NmWDE1ZjgvSHcrK2VRVFdyVnFaYjhLbzdTMGxJMGJOeElRRUVDZlBuMHFQYjRtS1ZaYzVidnZ2dVBJa1NPTUhUdTJ5cFF0WmJadDJ3WlE1ZmZFd1lNSENROFBMeGNnMzc5L1AwRkJRZmFnOC83OSt3SGp1NmpNWTQ4OXhxcFZxOGpLeXFxUUN6OHJLNHRQUHZtRXYvemxMN1hLQys5c1FWUkgzM0VwS1NuY2Q5OTkzSFRUVGZZVGsyUEhqaVVpSXNKK0pVQlVWQlRIamgzamlTZWU0SlZYWHFsd1JVQmtaQ1N6WnMwaUt5dUxOOTU0USttclJFUkVtaEFGM2tYa2d1ZnBBVDNEb1Z1b1VTUjFsNHNEOE1jeUlUSFQ2TDlmQlBoN3VhNXZFYW1aN0VMWW0vTDc0MEZ0allLcURVRjFPZEtyV3VtYmxKVGswdFhva3laTll2ZnUzZlk4elIwN2R1UXZmL2xMbGNlTUdqV3EwbjExS2J6NjlkZGZzMlBIRHBvM2IrN3dPVjU4OGNYTW1ER0RsMTkrbWNjZmY1eVNraEk4UFQxNS92bm5xMXpSZkxZVEowNEFjT3JVS2NhTUdXTXZ0SG5iYmJmWmcyQ3JWcTNpaHg5K29GT25UZ3daTW9TWFgzNjVRaituVDU5bXdvUUpYSGZkZFR6MjJHTzFmY3BTaGFTa3BQT2FSN3VrcElRaFE0YXdldlZxbm5ubUdYcjI3TW5Ja1NNWlBIZ3d5NVl0NDV0dnZtSGd3SUZjZSsyMVZmWmpNcG1ZTVdNR2p6enlDSysrK2lycDZlbU1HemVPbFN0WGtwYVd4czAzMzR5WFY4UDZCYUY5Ky9iNCsvdmI4N2xYcGJpNG1MVnIxMkl5bVJnNGNHQ2w3Yjc3N2p0V3JsekptMisrU2NlT0hVbE5UU1V0TFkwcnJyakNmdUtpTElCL2R1SFQzYnQzOCtxcnI3Si8vMzRlZi96eGNuMXUyTENCTDc3NGdzVEVSUHRKdC9NbExpNk8vUHo4Y2l2WlQ1OCtYUzdOemZEaHcwbE5UZVZmLy9vWE0yYk1ZTjY4ZWZqNCtMQjc5MjYyYnQzS3FGR2p1T0dHRzNqcnJiZDQrdW1ubVQ5L1BvR0J1bHhTUkVTa0tWRGdYVVRrZnp3OW9OZi9BdkFIWFJ5QXQyRUU5UStkZ1Q2dDRLSldEU2ZZSjNJaDJadGlmQjdCdUJxbGJmTXFtNThYczJmUHRnZDZhNnVzbUtFenExS2RZVGFiYWR1MkxXbHBhUUIwNmRLbDJ1S2tVNlpNcVhTZm84RDdtREZqcXMySHZYdjNidDU2NnkxTUpoUFRwMCt2dEgxSVNBaXRXN2UyQjlBakl5TXJ6VE5kWnUvZXZheFpzNFlkTzNiWUN6NldscGJTbzBjUEJnMGF4RlZYWFVXclZxMEEyTGh4STIrODhRWStQajVWcHE3SnljbkJack54K3ZUcEtzZVcyZ3NLQ3FxeVFIQmxhcHNYdm1YTGx2emxMMzlod29RSnhNWEY4Y1VYWC9DUGYveUQrZlBuWTdGWWlJaUlZUHIwNlU2bE13b0lDR0RPbkRsTW56NmRmLzNyWDN6Ly9mY2tKaWJTdkhsejdyenp6bHJOejUwNmRPakFqQmt6S3F3d2QrU3p6ejRqUFQyZEs2NjR3djY1Y1NRL1A1K1NraExNWnVQUDBQajRlT0QzTkROSGpod2hNVEdSNk9ob0lpSWlnTit2T2dnTURPVHV1Kyt1ME9lb1VhUFl2MzgvMzM3N0xRc1dMS2p5dThpVnJGWXIzM3p6RFdhem1XdXV1YWJLdHVQSGorZllzV09FaG9iYWM3MGZPblNJeno3N2pNaklTRzYrK1dZU0V4UDU2cXV2bURsekpuLy8rOTlkVmhCYVJFUkU2bzhDN3lJaTV6Q2ZGWUEvY0JwMnV6QUFYMkkxaXJvZVNETld2M2NMYlJncExrUXVCQVVsOEV2Njc0OHZhU0JYODdzaUxZblpiTFlIcWVvcUlTR0JtVE5ua3BTVVJGUlVGRGs1T2F4YXRZcURCdzh5ZmZyMGN1a2Y2dUxzWE8xZ0JMM1A5dXV2djlyekp0OXh4eDBNR0RDZzNQN2k0bUorK09FSHZ2enlTL2J1M1F2QTFWZGZUVWxKQ1pzMmJXTHExS24wNzkrZjBhTkhjOWxsbDFVSWpGb3NGbGF0V29XSGh3ZDkrdlJoOE9EQlhIWFZWZVZTWU5oc05qNysrR043ZnZtLy92V3Y1WXJMMnNvS0JmelBtVE5uQU5mOFRNV3g1czJiVjFuY3NqSjFMY2pxNit2TDRNR0R5YzdPNXBOUFBzRmlzUURHVlJLelpzMWl6Smd4WEhMSkpkWDJFeHdjek15Wk0zbnd3UWM1Y3VRSVlBVGsxNjVkeTZXWFh0cmdjbnhmZHRsbDFiYlp0bTBiSDMzMEVXYXoyZUZWS1dkL1RzcnFVWlI5enNvQzcyV3IyNWN0V3diQXNHSERBT09LZzVrelozTDY5R21lZSs2NVNuTzRQL2JZWXlRbUpySnk1VW82ZCs3TWRkZGQ1K3hUckxYdnZ2dU9sSlFVcnJubW1nb24rczc5UGdONCt1bW55NjNHLy9YWFh3SG8xS2tUQUE4OTlCQ0hEeDhtUGo2ZWpSczNNblRvVURmT1hrUkVSTTRIQmQ1RlJDcGg5b0RlNGRBakRINDdZd1RnTXd0YzAzZCtDZnlRQ0h0VG9WOGI2QmdDaXIrTHVOZmhNOGJKTDRCV2dSQitBZFRCek1qSW9GbXpabVJrWkpDV2xvYVBqMCtsYll1TGkvbjAwMDlac21RSnhjWEZEQmt5aE1jZWU0eTh2RHhtelpyRnp6Ly96SU1QUHNqQWdRTVpNMlpNdVRRUVZTa3FLZ0tvRVBqT3ljbkJhclVTR0JqSTRjT0hTVWxKb1Ztelp2YTVQUHZzczFnc0ZnWVBIbXhmNVpxZm44K3VYYnZZc0dFRG16ZHZ0Z2MvZS9mdXpZUUpFK3c1c25mczJNSGl4WXZadm4wNzI3ZHZKemc0bUN1dXVJTCsvZnZUczJkUFdyWnN5V1dYWGNaVFR6MUZ2Mzc5SEs2a1AzejRNSysvL2pvSERoekExOWVYR1RObWNNVVZWOWozKy9uNWtacWFTa0pDQWpFeE1lVG41N04yN1ZxQUJoYzhiYXpPbkRuRDRzV0x5MjJycXNod2RjNDlkdXJVcVFBVUZCUncrdlRwQ3FsZXJGWXJodzhmWnMrZVBXelpzb1U5ZS9aZ3RWcnRSVDVqWW1MNDlOTlAyYng1TTF1M2JxVkRodzdjZHR0dERCa3l4T0ZxNVdQSGpyRnExU3BXclZxRnhXS2hUWnMyaElTRXNHL2ZQaFl0V3NTaVJZdG8zcnc1blR0M3BsMjdka1JFUkJBZUhrNXdjREJCUVVINCsvdmo0K09EMld6R3c4T2owdUJ5ZGFsNG5FblZNMlBHREtjQ3YydldyT0cxMTE2anRMU1VTWk1tRVJNVFUyNi8yV3dtTFMyTjlQUjB2TDI5T1hEZ0FINStmdmJQZW54OFBENCtQblR1M0psRGh3NnhaczBhdkwyOUdUbHlKRGFialgvKzg1L3MyYk9IVWFOR2NkVlZWOW43TFNvcUt2ZWQ0dTN0elRQUFBNT0REejdJL1BuejZkS2xTN21UWkZWNS9mWFhuV3AzcmlWTGxnQlVTTVVUSEJ4TVNrb0tlL2Z1cFZldlh2WjVsZ1hkUzBwSzJMbHpKei8rK0NNQkFRSDJrNWxtczVsbm4zMldQWHYyS09ndUlpTFNSQ2p3TGlKU0RVOFRkRzBKWFZvYStkcDNKME5Lbm12NnppcUFkVWVOd3E3OTIwQk1Dd1hnUmR6bFNPYnY5N3Uyckw5NW5FOVRwa3doSmVYM3BQWmw2UnpPVlZwYXl1VEpremx5NUFoK2ZuNDgrT0NEM0hqampZQVJZSjQzYng1TGx5NWx5WklsYk5xMGllM2J0N040OGVKS1Y5a3ZXclNJeE1SRWZIMTlTVTVPQm94ME9HZmJ1WE1uTDczMFVybHRaZlB6OHZKaTNMaHgvUFRUVHp6OTlOTUF6Snc1azgyYk45dlQ4bmg1ZVRGczJEQkdqeDVOang0OXl2WFRyMTgvRmk1Y3lJWU5HMWk2ZENtLy9mYWJQZUI1MFVVWE1YdjI3RXJUUXhRV0Z2THFxNit5YnQwNmJEWWI3ZHUzWjhhTUdSVUNpbGRlZVNWcjE2N2x2dnZ1SzdmZDM5Ky9YSUJRYWk4dkw2OUNRZUc2RkJrKzk5aXJycnFLRjE1NHdmNjRXN2R1QUd6ZHVwWDMzMytmeE1SRSs0a2pNRkl1alJ3NWttSERodGxQWXIzNDRvc2tKQ1R3NmFlZnNtN2RPbWJQbnMwWFgzekJnZ1VMeU0zTlpldldyUnc0Y0lCdDI3YlpVeUVGQmdZeVljSUV4b3daZzQrUER3a0pDWHovL2ZmczJMR0RYMzc1eFg3Q3FDb0RCdzRrT2pxNlZxK0RNd0lDcWo0eldWSlN3b3N2dnNpV0xWc0FJNVhLelRmZlhLRmQxNjVkMmJkdkgzZmNjWWQ5VzlrSnJJU0VCTTZjT2NORkYxMkVwNmNuLy9qSFA3RFpiTngrKyswRUJ3ZVRuNTlQVVZFUnZYcjE0c0VISDJUUG5qMTgvLzMzNU9ibWtwS1NVdUg3SnpJeWtpbFRwckJwMDZZYUZTajk2cXV2bkc1N3Rwa3paN0pseXhZNmQrNWNidnZsbDEvTzZ0V3JuYXJ6Y1BQTk41YzdTUk1XRmxadDJob1JFUkZwUEJSNEZ4RnhrZ21JQ1RadXlibEdEdmpFTE5mMG5aRVBhNDVBUzM4akFOK3U2clRISWxKRCtjVndLc2U0YnpJWm4rTUxRZS9ldlRHWlRIaDZlaElkSFYxcGdWUlBUMCtHRFJ0R2FHZ29VNmRPclpBcXhjUERnN0ZqeDNMZGRkZnh3UWNmMEtkUG55cFQyd1FFQkxCejUwNUtTMHZ4OVBTa1k4ZU9GVkpRZE9qUWdlam9hS3hXSzJhem1RNGRPcFJMUDFOV2NMQXNGL1NvVWFQWXZIa3p2WHYzWnNpUUlRd1pNcVRLUE80bWs4bmVicytlUGF4YXRZckRody96d2dzdjJQdDB4TWZIaDlEUVVIeDlmUms3ZGl5MzNucXJ3L2FQUGZZWVhicDA0YmZmZnFPMHRCU1R5VVJZV0JqWFhYY2RZV0ZobGZZdnpvdU9qcTZ5NkhCZEpTUWswSzVkTzZ4V0srSGg0ZHgvLy8yQThibEpTMHZEMTllWFN5NjVoTDU5K3pKdzRNQktnN2t4TVRFODlkUlRqQnMzam84KytvaVdMWTB6ZTU2ZW5yejc3cnVrcHFaaU1wbm8zYnMzc2JHeERCMDZ0Rnc5aHBpWUdHSmlZdmpUbi81RVNVa0pDUWtKSER0MmpCTW5UdGhYaTJkbVpwS2JtNHZGWXFHb3FJaXhZOGZhVHhUVUI3UFpUSGg0T0VGQlFVeVpNb1VoUTRZNGJQZklJNC93OXR0dms1YVdoc2xrSWpvNm1vY2VlZ2d3VGxLTkdqV0t5TWhJVENZVGQ5OTlOMHVYTG1YczJMR0FjZEx2aFJkZW9LQ2dBTFBaakplWEZ5dFdyTUJtc3hFV0ZzYWtTWk1xakJjYkcrdHdSYitucDJlRm9xdGwyK0xpNHB4NnppTkdqQ2dYSkkrSWlPQ1BmL3hqaFhhVEprMmllZlBtN042OTI1NWE1MndtazRtUWtCQUdEaHpJVFRmZDVOVFlJaUlpMGppWmJPY21weFFSRWFlZHlZYzlLVVlxR3FzTHYwM0RBcUIvQkVSWFhSdXd3Vm04QSs3dlY5K3prSWFvdnQ4YnY1MHhyaTRCaUdnR0k3dlUzMXhxSXkwdERiUFpUSXNXTFZ6ZTk4NmRPL0gxOWFWNzkrNU9GWWc4bDlWcXhXYXpuWmRDZ0JhTEJYOS9mN2VQWTdQWnlNN09kcXFvcERSTk9UazU5blFvTldXejJleWZwVDE3OXBDV2xrYi8vdjBiL2Z2cDBLRkRwS2FtY3VXVlZ3S1FtNXRMYVdtcFM1L1gyWVZYUlVSRVJCb3lreE4vUENud0xpTGlBcmxGc0Q4TkRwNDJDamk2U3F0QVl3VjhaQ01Kd05kM2NGVWFydnArYjN4L3pDaVdETVpKcmI1dHFtNHZJaUlpSWlJaVVobG5BdTlhVGlBaTRnS0IzbkJwcEJITU81SUJQNmZDYVV2ZCswM0poYThQUWFnL1hOd2EyZ2NiYVRKRXBHWk81ZjUrdjlVRlVGUlZSRVJFUkVSRTZwY0M3eUlpTG1UMk1JcXdkbWtKcVhsR0FQNUlSdDNUMEp5MndOb2owTndIK3JTR0xpSGdoU25OSUFBQUlBQkpSRUZVNlZIOWNTSmk1SGZQTEREdW00QndCZDVGUkVSRVJFVEV6UlI0RnhGeGsvQUFHTlllcm9neVVsd2NTSU84NHJyMW1WVm9wTXpZY1JKNmgwUDNNUEIyZjFwbGtVYnQ3Tlh1TGYzQlM1OFpFUkVSRVJFUmNUT3RseFFSY1RNL0x5TUZ6ZGplY0cwSGlISkJ2blpMTWZ4MEFqN1pDMXRQR0RubW01cWtwQ1JlZSswMU5tL2VYR1c3MmJObjgvcnJyMWZZL3ZycnJ6Tjc5dXdxajgzTnphV3dzTEJPODVTRzcxVE83L2VWWmtaRVJFUkVSRVRPQjYxNEZ4RTVUenhNMEtHRmNjc3Jna05uNE5mMDMxTmcxRVpSS2V4S2h0MHAwSzQ1OUF5SHlHYXVtM045MnI1OU8xOS8vVFhlM3Q1Y2NjVVZsYmI3OXR0dkNRb0tZdXJVcWVXMmI5eTRrZXpzYko1NjZpbUh4NTA1YzRhbm4zNmEwTkJRWnM2Y2lhZG4rV1hRRHovOE1MbTV1UTZQcmNwNzc3MVg0MlBFdmM1ZThkNjZpWHcrUkVSRVJFUkVwR0ZUNEYxRXBCNEVlQnZGVWk5dWJlU0MveVVkRHA4eEF1bTFZYk5CUXFaeEMvYUZIbUZHbnZuR25JWm05KzdkQUZ4ODhjVnU2Zi9FaVJNa0ppWnk1TWdSWG52dE5SNS8vUEVLKzdPenMrczhUbXhzYkozN3FNd0xMN3pBbFZkZTZiYittNEtDRWppVC8vdmpwbkppU2tSRVJFUkVSQm8yQmQ1RlJPcFplSUJ4dXlJS2ptVWFRZmpqZFlqM1poYkFqMGxHQ3BvdUxZMGdmSWlmNitaN1BoUVZGYkZ6NTA2OHZMeTQ1SkpMM0RKRzc5NjltVFJwRW0rODhRYXJWNjhtSWlLQ3NXUEhWbWkzWnMwYXAvcTc1WlpiSEFicW82T2puWjVUVWxJU0pwT0pxS2dvcDlyNysvdmI3N3N6d0w5MDZWSkNRa0xjMXI4N25iM2FQZFFmZlBXYmo0aUlpSWlJaUp3SCt2TlRSS1NCTUh0QXh4RGpsbGNNUnpQZ2FDWWs1NEN0RnYyVldHRi9tbkVMOVlkT0ljYk4zOHZsVTNlNWJkdTJrWitmajcrL1A3Tm16U3EzNy9ISEg2K3dPajAzTjVkNzdybW53amFnd3ZiLys3Ly93OFBES0hGeTQ0MDNjdWpRSVZhdFdzWDc3NzlQVEV4TWxXbHRhcU1tcVdlR0R4K090N2QzcmRMVmxEMG5aMW10VnFlUE01bE1OWjVQUTNIeXJQenVrUzZvcnlBaUlpSWlJaUxpREFYZVJVUWFvQUF2NkJWdTNQSkxqQlF5UnpPTUlLSzFGbEg0MHhianR1VzRrV3FqVXdpMGI5RndVOUdzWGJzV0FJdkZ3azgvL1ZSdVgxRlJFVWxKU2VXMldhM1dDdHZLbkx2ZFppdi9BazZlUEpsZmYvMFZtODFHMTY1ZDZ6cjFXclBaYkJYbVZoTnhjWEZPdDAxS1NyS2ZrS2pKY1kyTjFXYWtjQ29UcFRReklpSWlJaUlpY3A0bzhDNGkwc0Q1bWFGN3FIRXJMSVhFVEdNbGZGSTJsRnByM3QrSkhPUDJReUswRFlhT0xTQXFxT0VFNFZOVFUvbnh4eDhKREF4azd0eTVGWXFlaG9hR2xrdi9FaHNiUzFCUUVNdVdMU3ZYcml6MVMzV3BZcnk5dlhueHhSY0pEQXdrSUNEQWRVL2tITTZtZ2lrc0xLeTJyYlBwYnk1MHY2WWJPZDdCZUgrM0NxemYrWWlJaUlpSWlNaUZRNEYzRVpGR3hNY1RPcmMwYnNWV09KNEZ4M1BnUkRaa0Y5YXNyMUxiLzlMWlpJREpCSzBDakFCOGRITWpOVTE5SlJmNS9QUFBzVnF0M0hqampYVHMyUEc4ak5tcVZhdEs5N2t5ZDdxSGh3ZVJrWkVPOTlsc05vNGZQMTVsanZmang0L1hhVlg4aFNTcndMakNvMHl2Y0NPZGs0aUlpSWlJaU1qNW9NQzdpRWdqNWVWaHBJdHAzOEo0bkZOb3JHUS9ubTJrcENsYjZlc01tdzJTYzQzYjlwTkdBY3FvSU9NVzZnL0J2dUJ4SGlMeHljbkpmUG5sbDNoNWVURjY5R2ozRCtnRVo0dWpuamh4d3A0M3ZUS0JnWUdWNW04dkxDeGs1TWlSVmJhNTZhYWJ5TXZMcTNZdXI3enlDZ0FUSmt4b1VFVlJzd29nTWN1OVk5aHNZQ21GQTZuR3lTa3dUbGoxQ25mdnVDSWlJaUlpSWlKblUrQmRSS1NKYU9ZRDNYeWdXNmhSakRYZFlxeUVQNTREcWJtL0J5R2RVVkFDdjUweGJtZHIwd3phQkJvcE81cjdHQUY2VjZhb3ljN09wcVNraE5qWVdPNjQ0NDRLKzJmTW1NRkhIMzFVWVh0TmlxdmVjTU1OeE1YRlVWcGFXbTc3dWNIdTRjT0hVMUJRd05TcFU1MmErNkpGaXlnb0tIQ3FyU05sODZscGtWUkhWcTFhQmNDdHQ5N2FvQUx2biswM0F1UG5rOGtFc1IyTjk2cUlpSWlJaUlqSSthSS9RMFZFbWlBVHhrcjFVSCs0cUxVUmlNOHFnRFFMcE9YOVhteTFwSVk1NGsvbEdEZDM2ZEtsQ3pmZWVDTzMzbm9yQnc4ZUpDa3BDYlBaVEpzMmJRQUlDQWh3V0VTMUpzVlZNek16U1V4TXJIWjErZ01QUEZDanVUdlQzdEVKZ2pKbDg4bkp5YW0wamNWaXFkR2NHcHI2eUpJVDZHVjhEa1JFUkVSRVJFVE9Kd1hlUlVRdUFDYU1kREhCdnRENWZ3dWdyVGJJTERBQzhHbDVjQ1lmY29vZ3Q2aGVwOHFVS1ZNd21VeTg5OTU3eE1iR0VoNGVYbTQxdWlzS2kwNmNPTkYrLzRZYmJxQzR1TmorT0NzcmkwY2ZmYlJPL1UrYk5vMGVQWHBVMkY3VkNZS2F0SEdsRzIrOHNjcjk5OXh6RHpmZmZMTkx4b3BzQm1uNUx1bXFVamFiY1VLcExNaWZVd1RmSElZL2REWld2NHVJaUlpSWlJaWNEd3E4aTRoY29EeE1FT0puM0xxMC9IMjcxV1lFMzdNTGphQmxUaUZrNU1NeE4rZm1MbU9xNStob2FXbHBuUVBmbGFXY0NRb0tZdG15WlE3M3BhYW1NbTdjT0dKaVluam5uWGNjdG5FMngzdE5WSmNlcDZTa0JzVUNxdkdITGk3cnFrb2xWcU5Xd1o0VTQvSEpIRGljQVowYVR0WWRFUkVSRVJFUmFlSVVlQmNSa1hJOFRCRGtZOXlxWXYzZnl1TENVc2o3MzByNWRVZlB6eHloWXU3MjZ2ajcrL1BtbTI5VzJ5NGtKS1RTVmZVMm00M2h3NGZqN2UzTjExOS9YYVB4cTFPV1JpWWdJTUNsL1ZiSEZWY1FORFJtRDdnOHlxaFY4R3U2c1czbktlZ1lZbHo5SVNJaUlpSWlJdUp1Q3J5TGlFaXRlSmlNd3FyZW50RE0yOWhXMThEN3RtM2JtREZqUnJsdEowK2VKRFkyMXY2NExGQmMwMVhwcmdobzUrY2JlVks4dmIzcjNOZTVNakl5QUJwVU1kVEc3dEpJbzBEdzJXbVZ3cFR2WFVSRVJFUkVSTTREQmQ1RlJLVEI4UFB6SXpvNjJ2NzQzT0txNTZvcWRjdlp6ZzdjMThXWk0yY0FDQXdNck5YeDJkbloxYzdsKysrL2Q5bDhMM1QrWGhBVERFZU1jeG9rWlNud0xpSWlJaUlpSXVlSEF1OGlJdEpnOU9yVnExd2hWVWZGVmQzTm1hQjNjbkp5dGUzZWUrKzljaWNSb3FPaktTNHV4bVF5WVRaWC9PODNQVDBkaThWQ2FHZ29mbjUrRHZzOGZ2dzR0cktxb2VLVXRzMS9EN3dmejRhK2pzL2hpSWlJaUlpSWlMaVVBdThpSWlKbk9UdFlmcTdVMUZRS0N3c0JhTjY4T1VGQlFaVzI5Zkx5S3ZmNEgvLzRCODgrK3l5ZE8zZm04Y2NmcjlCK3dvUUpXQ3dXNXMyYlIwUkVoTU0rM1ZGY3RhbUxhUGI3L1pSY295YUJqMmY5elVkRVJFUkVSRVF1REFxOGk0aElvMUZTVWxKdXRiZ3pxVnRxNnQxMzM4VmtxbGlDTXpzN216Lzk2VS80K2ZsUlZGUkU4K2JOV2Jod1lZVUFlMlZDUWtJSUNRbGg5ZXJWZUh0N00zbnlaUHM0dTNidDRzU0pFN1J2Mzc3U29EdkFmLzd6bjlvOXFRdFlvRGMwOTRHc1FyQUJKN0toUTR2Nm5wV0lpSWlJaUlnMGRRcThpNGhJbzVDUWtNQTc3N3pEckZtejdOdTh2THdZT25Sb3RjZCs4ODAzVG8xeDh1UkozbmpqRFdiUG5sMWgzeHR2dklIRll1SDIyMitub0tDQUZTdFc4TkZISDNIUFBmYzQxYmVucHlmUFBmY2MwNlpOWStYS2xadzRjWUlubjN5U3dNQkEzbjc3YlFCdXZ2bG1wL3FTbW9rTWdxdzA0LzdKSEFYZVJVUkVSRVJFeFAwVWVCY1JrUVp2eDQ0ZC9PMXZmeU1nSUtEY2RqOC9QNTU0NG9scWo2OHM4RzZ6MmV3NTA3LzY2aXNXTFZwRVFVRUJSVVZGZUh0NzI5dTk4ODQ3Yk5pd2diQ3dNTzY4ODA1S1NrcjQ5dHR2K2ZUVFR3a0tDbUxNbURGT1BROWZYMS9tekpuRDNMbHoyYmh4SXhNbVRDQXlNcElqUjQ3UXJWczNSb3dZNFZRL1VqTVJ6V0QvL3dMdnlibjFPeGNSRVJFUkVSRzVNSGpVOXdSRVJFUWNLY3VsZnZyMGFaNTU1aG04dmIxNStlV1hYVHBHU2tvS0pTVWxBTHorK3V1VWxKVHc1ei8vMlo0K0pqczdtNWt6Wi9MWlo1L2g2K3ZMQ3krOGdMKy9QMEZCUVR6enpETjRlbnF5YU5FaTNuenpUU3dXaTFOait2bjU4ZVNUVDlLOWUzZnk4L1A1N2JmZkFHUDEvdGRmZjAxeWNySkxuNk9Vei9OK0poOEtTK3B2TGlJaUlpSWlJbkpoMElwM0VSRnBrSTRlUFFwQVVWRVJ3Y0hCekowN2w3WnQyNVpyazV1YjYzU3FGMGMrL2ZSVCsvME9IVG93ZmZwME9uVG9RR0ZoSWYvOTczLzUrT09QeWNyS0lqZzRtSmt6WjlLbFN4ZDcrLzc5Ky9QVVUwL3g4c3N2czJMRkN0YXZYOC80OGVPNTl0cHJDUXdNZERqZWtTTkhXTGR1SGQ5ODh3MFpHUmw0ZW5weTJXV1hzWGZ2WHZzTmpIenc3ZHExbzEyN2RrUkZSZEdpUlF1Q2c0TUpEZzRtSUNBQXM5bU1sNWVYL2QvaHc0YzdITStaMThiWkhQa3Z2L3d5QXdZTWNLcHRRK05yaHBaK2tKNXZQRTdPaFhiQjlUc25FUkVSRVJFUmFkb1VlQmNSa1FacDQ4YU5BRFJyMW94Ly92T2ZGWUx1QUZhcmxhU2twRnFQTVdEQUFMNysrbXR1dXVrbTdyLy9mcEtTa2xpMGFCRnhjWEhrNU9RQWNQbmxsL1BvbzQ4U0VoSlM0Zmlycjc2YThQQnc1c3laUTFKU0Vnc1dMR0Rod29YMDd0MmJoeDkrbUlLQ0FnNGVQTWpCZ3dlSmo0OG5MYzNJZDJJMm14azZkQ2pqeDQrbmJkdTJGQlVWc1gzN2RyWnMyY0x1M2JzNWVmSWtaODZjSVQ0K3ZzcjVlM3Q3ODhFSEgrRGg0ZjRMMk03SEdPNFVFZlI3NFAyVUF1OGlJaUlpSWlMaVpncThpNGhJZ3pSKy9IaDI3TmpCd3c4L1RQdjI3UjIyQ1FvS1l0bXlaZFgyVmRtcTdpdXZ2Skw1OCtmVHJWczN3RWd0czN6NWNrcExTK25WcXhmang0K25YNzkrVmZiZHZYdDMzbjc3YmI3NDRndSsvdnByVWxKU0NBd01KQ29xaXFWTGwvTHV1KzhDWURLWjZOYXRHMWRkZFJYWFhudHR1VUMrdDdjM0F3Y09aT0RBZ1lDeGt2L3c0Y01rSlNWeDh1UkpUcDgrVFhwNk90bloyZVRrNUdDeFdDZ3NMR1RreUpHRWhZVVJGeGRYN1d0d29ZdHNCbnRUalB1SldYQjVWUDNPUjBSRVJFUkVSSm8yazYyc3FweUlpRWdkTGQ0QjkxY2RwNjZSYzR1Y25tMysvUG40K2ZreGNlTEVhdnVaUDM4K3ZyNiszSGZmZmRXMi9lbW5ud2dMQzZORGh3NDFucS9OWm1QSGpoMzA3TmtUUHo4L1NrdExlZi85OStuWXNTTVhYWFNSdzFYekZ3cFh2emRxcXNRS0grMkdZcXZ4ZUV3UENQR3J2L21JaUlpSWlJaEk0MlV5bVV6VnRsSGdYVVJFWEtXK2c2dlNjRFdFOThaM1IrSFFHZVAreGEzaDBzajZuWStJaUlpSWlJZzBUczRFM2h0M3dsWVJFUkVSSjNWcStmdjlBNmQvWC8wdUlpSWlJaUlpNG1vS3ZJdUlpTWdGSVNybzkvUXloU1Z3OEhUOXprZEVSRVJFUkVTYUxnWGVSVVJFNUlKZ3drZ3hVeWIrRk9TWDFOdDB4QVZTVWxJb0xTMnQ3Mm1JaUl1a3BxWTYzYmE0dUppU0VuMkppNGlJU01PbHdMdUlpSWhjTURxMitIM1ZlMEVKYkVxczMvazRLelkybG52dXVhZE9mY3lmUDUvbm4zL2VSVE55cmF5c0xJNGVQZXB3WDI1dUxna0pDUTZQR1Q5K1BHUEdqS213NzYyMzNtTDkrdlV1bnFVMEJBY09IT0QxMTE5bjI3WnQ1YmFucDZmejJHT1A4ZFpiYjdsbDNGT25UakZyMWl6Mjdkdm5sdjZiK21mY0dibTV1VXlZTUlGSEgzM1VxZmFqUm8xaXdvUUpBTVRIeDVPY25PeTJ1VlgxSFhVaE9IbnlKS3RYcjY1MC81ZGZmdW53cE1ucDA2ZFpzR0FCQlFVRjdweWUzVHZ2dk1OSEgzMkV4V0p4dUgvanhvM01uVHNYVjVXNVMwdExZOXk0Y1N4ZnZ0d2wvZFZXUTM5LzZ2dE5SQzVrNXZxZWdJaUlpTWo1WWpMQjBQYXcvQUJZYlhBa0EvYWxRcy93K3A2Wis4WEh4NU9VbEZSaCsrelpzMnZVVDdObXpYam9vWWVxYkZOVVZFUmVYaDU1ZVhuazV1YVNuWjFOVGs0T0dSa1paR1pta3BHUlFYcDZPbWxwYWFTbHBaR2ZuMitmUzc5KzVhdnd4c1hGc1hEaFFtNjY2YVp5NDVZOWw2aW9xSEx0azVPVFdiTm1EY3VYTDJmOSt2VTgrdWlqL0g5N2R4NFdWYjMvQWZ3OU1ERHNtd2lDVXJqZ2pwVnA1WktoWmk0Wkx0ZjBrbVdhNXBab29xUnlTOHUwTEFQTDFOS3VtcFhoa3RjcjZRK1J4UlZCaFJCd3dYQW5OUmdSa1UxZzRQeittRHNuaGxtQkdReDl2NTVubmdmT051Y001M3g1NW4yKzUvTjFkbmF1MHpIV1ZKZXd3TXZMQzh1WEw2LzNlNUZoc2JHeDJMdDNMd0NnWjgrZTR2VDQrSGhrWm1iQzN0N2VMTzk3Ky9adEhENThHQmtaR2Rpd1lVT0R6aWx6YWN4cjNCd09IanlJeXNwS2RPelkwZWgxSkJJSkZBcUZHS1orOGNVWDhQYjJOcmllcWRxb0kwZU80UGp4NDNVL1dBTVdMbHhvOG0wYW9sQW9VRkJRQUxsY2p0emNYQlFXRm1Ma3lKRUFnUFhyMStQNDhlT1F5V1RvMzcrLzJucloyZGxZczJZTjVISzVSbnU1YWRNbXhNYkdJajA5SFV1WExrV0xGc3JIem43NDRRY1VGQlRVZTE5NzlPaUJQbjM2cUUwckxTM0Y3dDI3WVd0cmk5ZGVlMDNyZW52MzdrVmFXaHI4L1B3d1lzU0llcisvU21KaUl2THk4bUJuWjlmZ2JkVmtxdk16TVRIUkxPZG5hR2lveWJkcFNGTnYzNGpvMGNYZ25ZaUlpQjRweld5QnA3MkJVemVVdnlmKzczdmNveEMrYXhNZkgxK241V3NIM1FEdzVwdHY0djc5K3lndkwwZFpXUm1xcStzMmNxMU1Kb09ibXh2aTR1STBndmNEQnc0QUFBSUNBdFNtWDcrdWZGeWhkZXZXYXROYnRHaUJiNy85RnN1WEwwZGlZaUxPbnorUDk5NTdUMk83Ly9uUGYvRE5OOS9vM2EvWTJGaXRYL1Rwd2FpdXJzYXhZOGNBQUMrKytLTGF2TGk0T0FEQXdJRUR6ZkxlL3Y3K0dEZHVITFp0MjRaZHUzWTF1UGRtWXpMRk5kNFlWRGRVRGgwNmhCTW5UcWpOOC9EdzBBallCRUdBaFlVRnBGSXBQdjc0WTh5Yk53OGhJU0ZZdVhJbGZIeDgxSlkxVnh0MTZkS2xPbisreGxBRjc0TUdEVEw1dGovNDRBUDA2OWNQZ2lCZzNyeDVrTXZsS0NvcVFrbEppZHB5RW9rRWZmdjJoYnU3TytiTW1ZUE16RXhFUkVUQXo4OVBQRWNxS3l1eGN1VktPRGc0WU55NGNScnZOV2ZPSEJRV0Z1TGt5Wk1JRGc3R3NtWEwwS0ZEQnh3NmRLaEJiYXU5dmIxRzhKNlVsSVRLeWtvTUhqd1lscGFXV3RlYk8zY3Vwa3laZ3MyYk4rUEZGMTgwK2thZHJoc0ZLU2twQUlEVHAwOGpLeXRMN3pibXpKbWpjNTQ1ejAvVi8xQlRlaERCdXk1TnBYMGpva2NYZzNjaUlpSjY1RHpwQ2R5OUQyVG5LMzlQekFHS0tvQWUzb0Mwa1F2eGZmZmRkOGpQenplNFhINSt2c0dlWGUzYnQ4Zm8wYVBydkE4K1BqN1l0R21UM21VRVFjQkxMNzBFVzF0YmpYazNiOTRFb1B6eTcram9DQnNiRzlqYjI0c3ZSMGRIT0RrNXdkSFJFYzdPem5CeGNZR3pzelBjM056ZzZ1cXFzN2RnVmxZV0xsKytqRFp0MnFCTGx5NXE4N0t6c3dFQUhUcDAwRmpQMDlNVEVSRVJXTHQyTGZidTNZdkl5RWgwNzk0ZEVvbEVYTWJSMFZFdG5Ndkp5WUZVS29XWGwxZTlQaDl6QkdTa0xpMHREUVVGQldqVnFwWGErWkNhbW9vclY2N0EyZGtaZmZ2MnJkZTI2L0wzaTR5TVJHUmtwTjVsbm5ycUtYeisrZWNBSG81cjNOeVNrNU54K2ZKbEFNcW5DMnJUTnBaRFZWVVZMQ3lVRFhhYk5tMndiTmt5TEZpd0FPbnA2UnJCdTduYXFFbVRKbUhTcEVrR2oyL0tsQ200ZHUwYVltSml4SDAyUnUzajBFY1ZaQnRhUnhVMlN5UVM5T3paRXdVRkJYQndjRUJ5Y2pLeXM3TVJIaDRPZDNkM05HL2VIRlpXVmdBQU56YzNUSjQ4R1Z1M2JrVk9UbzRZWHA0N2R3NXl1UnlUSjAvV0dtTExaREo4OU5GSFdMWnNHUklURTdGaXhRcHMzTGhSbkI4Ykc2dXhUa3hNREw3NDRnc01IejVjYjFoZFcwSkNBZ0JnOE9EQmVxOGpaMmRuMk52YjQrdXZ2OWE1VE4rK2ZkWGFFa00zQ2xRMy92VFJkeXptT2o4blRKaUFDUk1tR055M3Q5NTZDems1T1ZyL0hvYXdmU01pMG8vQk94RVJFVDF5SkJJZzRIRkFFSUNMZDVUVE1uS0JhM2VCNXg4SHZCMGJiMStTa3BLTTZ2bFhXbHBxc0dkWFdWbFp2YjYwR3VQZXZYc0FBQWNIQjYzejNkM2REWWFSZGJWbnp4NEFFTXNkMUhUaHdnVUFRS2RPbmJTdUs1VktNV2ZPSEhUdTNCblBQdnVzV3VnT0tJUFdtbUhyb0VHRDRPWGxaZkRMT3dCRVIwZkQzdDRlL2ZyMU0vcFlxT0dpb3FJQUFNT0hEMWVidm0zYk5nREtPc2REaHc0MWVudWhvYUY0NmFXWHhOOGRIQncwbnF5b3I4Y2VlMHo4K1dHNXhzMUZFQVJzM2JvVkFCQVJFUUYvZjM5eG5sd3V4MnV2dlFZUEQvVkhrbFNEcWtxbGYzMmQ3ZEtsQ3padTNBaFBUMCt0NzJPT05zcFlxaDdNdGRzaFE0eHBqd0RsVFlnaFE0YlVhUjBBQ0FvS0VuKytlZk1tc3JPejBhMWJON1ZsVkdHcElBam8xS2tURGg4K2pNT0hENHZ6TzNmdWpJeU1ESnc1Y3dhQVpwa2NxVlNLOTk5L0h4RVJFUmc3ZHF6Qkd3OXBhV213c0xEQTJMRmpqVDZPVzdkdTRkU3BVMmpUcGcwNmR1eG84RHFTeStWYXh3NVI4ZmIyMW5vVHJ6N0J0Q3JVTnVSQm5wOE53ZmFOaUVnL0J1OUVSRVQwU0pKSWdBQmZ3RllLWlA1dlRMakNjbUR2NzBCemU2Q2pPOURPRmJEUy9zUzZ5ZW43UWo5bzBDQzlQYnB5Y25LMGxyN1Exb3RYTmExSGp4NzQ5Tk5QdFc3dmp6LytnSU9EQTJ4dGJXRnRiWTJ5c2pMODhzc3ZBR0JVL1dSVFNVOVBCNkRzWWJ4ejUwNjFlVGR1S0dzRkxWMjYxR0NRVXp2TXFFc3dwVTFFUkFSOGZId1l2RGVpdkx3OEpDY25ReWFUWWZEZ3dlTDAxTlJVbkQ1OUdqWTJObUxwaWZqNGVOaloyYUZYcjE1NnQxbjc2UVpYVjFleFYycGhZU0djbkp6RW9EUXRMUTFuejU3RmdBRUQxSzRCVlhtVWwxOSsyV0NveW10Y3V3TUhEaUFyS3d1OWUvZUdoWVVGcmx5NUlwYVFTa3RMQTZDOGtWSHorRldEWTk2NGNVUHI1ekpuemh3ODhjUVRqYkQzU3NhR3F6VnY5R2hUbjJEWDNPcGF5a05iZlhxcFZJcjMzbnZQNExxQ0lDQXRMUTBEQmd6USt2U1JMci8rK2lzRVFSRHJ0djhkUDhjSGJmUG16VHJuRlJZV0dsekcwZEZSNjJEbUttemZpSWkwWS9CT1JFUkVqeXdMQ2RETEIzamNCVGg4VlZsdUJnRGtKY3BYVWc3UXdrRVp4RGUzQTl6dEFIdHJvRzU5RmgrY21pSFBzV1BIVUZwYUtrNnJYUnU5cHZmZWV3OXl1VnhqdWtRaTBSaFl6NXhVNGRxdFc3ZDBMcU1LNE9uaHRudjNibFJYVjhQRHcwUHNzYWhRS0xCMjdWb0F5cDY3cWdFVjQrUGowYXhaczNvUFVDa0lBbWJObWdXSlJJSk5telpCS3BVaUtTa0p1M2Z2aHIrL3Z4amNsSmVYSXlvcUNsZXVYRUYwZERUbXpwMkxkdTNhbWVCb2pkZlVyL0dpb2lKODk5MTNrTWxrbURGakJwWXRXNGFMRnk5aTlPalJtRGh4b2xqQ28zdjM3dUlURHpWVlZsWnFEYnhWZzAwMnR0cFBZNmdrSkNTZ3JLd01MNy84c3RiNWh3NGRRbkZ4c1RsM3JVR01LZVZSKythRFFxSEFzV1BIakhxS3BIYkFHaGNYcDdWOGk3YjlLQzR1Um5SME5BRE5zUjlNclNtWEZQdjU1NThidEl5bnA2ZmU0TjBjbW5yN1JrUUVNSGduSWlJaWdyY2pNS2F6c3VmN09UbFFXcW1jcnFnRy9yaW5mTlZrYmZuWHk4b1M4SEVDdWh2Zk9hL1IxQndBN2Z6NTh5Z3RMVFZxVUxRZVBYb2dNek1UVlZWVnFLNnVoclcxTmJ5OHZEQml4QWlkdlVodjM3NXRzbEJpNnRTcGVQWFZWM1UrZHI5dTNUcnMzcjBiVTZaTTBUcWdYMU4wOXo2UWRnc29ybnpRZTJKNkVnQytMa0RYZWc1Z2ZPZk9IZno2NjY4YTB5TWpJNUdUazRNV0xWcVlOQkJLVDAvSG4zLytpVkdqUm9tbFRLNWR1d1lBOFBYMUZaZVR5V1JZdTNZdE5tL2VqRjkrK1FYQndjSFlzR0ZEbmVweU4xUmpYdVBtRUJFUmdjTENRa3llUEJrdFdyVEE0c1dMc1diTkd1emN1Uk5KU1VtNGNlTUd2TDI5MGFkUEg3VWV0VWxKU1ZpOGVERUFZUDM2OVdqVHBvM0I5ekpIRzFXYnJqcmVwMDZkUW1WbHBjNzU2ZW5wZW9OM1FSREV3YUJuenB4Wmp6M1dUbCtQWWlzcksvemYvLzFmdmJmOXpUZmZJQ29xQ2pFeE1aZy9mejZhTld1bWQzbEhSMGUxcDFscVUvVllybTNuenAzaVoyZHRiUzFPZi92dHQvV1drOUZGWDgvdE45NTRvODdiMjdObmoxam1SSi9HT0Q5MTNVQXhWT1A5UWQxd2FPcnRHeEVSd09DZGlJaUlDSUF5UU8vdUJUelpBcmh5RnppYkIveXBJd2VwcUZLK1ZIS0xBYjltZ0tPMTl1V2JtcENRa0RxdlkybHBhYkpIdUoyY25IVE9Fd1FCUjQ0Y0FRQTgrK3l6Sm5tL3Y0UGtQNERyaFE5Nkw4em5acEh5NlJGMzdXTUE2clYxNjFhVWw1ZXJUVHR6NWd4Kyt1a25TQ1FTeko0OVd5MXdhNmlvcUNoSXBWSzFNRDg3T3hzZUhoNXdkblpXVzliS3lncFRwMDdGTTg4OGcxdTNialZxNk40UTlibkdUVzMzN3QwNGR1d1lPbmJzaUI0OWVpQW5Kd2MrUGo1WXVuUXBZbUppc0hyMWFnaUNvTFdYZUVwS2l2aHpVbEtTVWNGN1k3VlIybFJYVjlkcFVGVnQ2Ky9ldlJ1QWFZTjNWUS85NnVwcU1XUlhUYk8wYkZpZHRYLys4NSs0ZVBFaVVsSlNNRzNhTk15ZlB4L1BQZmVjenVWZFhGd3diZG8wbmZPMUJlK0ZoWVhpNTFMYkN5KzhnSzVkdTlaOXgvVXdacURTMmc0ZE9tUlU4UDRnejgrSHpkK2hmU01pVW1Id1RrUkVKaU8xQUNxckFhdjZmN2VraDFCVE95Y3NKRUJiVitXcm9rcFpjaWIzZjYvOFVxQmNBVlFKNnV2WVdTbGZEZkhWVjEvcG5WOVFVS0J6bWZxVUtDZ3BLWUc5dlQwQUlEOC9YeHhBenhqejVzMkRsWlg2QWJ1NXVUVzRkcm94TWpNemtaK2ZqMWF0V3FuMVBxNlAycjM0Y25KeXhHbE9UazdZdFd1WHhqcFZWY283THJXUHY2RTg3Qi91NE4zT0NuQ29SelorNWNvVjdOdTNEMjV1YnJoejU0NDQvY3laTTZpdXJzYm8wYVBSczJkUGpmVU1uZE12dnZnaWV2VG9vVEc5c3JJU3g0OGZSMVZWRmNhUEg2ODJyNmlveUdEUHo0aUlDQURBakJrek5BWUpiT3JYdUtsVlZGVEF6czRPaXhZdHdxcFZxM0QyN0ZsTW1EQUI0OGFOZzYrdkx5b3JLK0hrNUlSWFhubEZiYjJTa2hJa0pDVEExZFVWSGg0ZWlJbUpRVkJRa01GZ3V6SGFLRVBueDkrdFZJbXFCLzZaTTJmRTRIMzI3TmwxSGdSV20rYk5teU04UEZ6cytiNTQ4V0pzMkxCQlo3dGRXRmlJSDM3NG9VN3Y4ZDEzMytrc0svVDY2Ni9YZFpjTnF1ditBWC9WVHpla3NmNkhtZ3ZiTnlJaTdSaThFeEdSeVRqSmdJSXlaWUJFcEZKUXBqdzNtaUpyUzZDbGsvSlZrNkphR2NxWEs0RHlLc0RGQnJCc1lFNmhHcVJSbCtMaVlvUExHQ015TWhKSGp4NkZwNmNubGl4WkFnQW9MUzJ0MHdCNjc3NzdydmlsVlZXSHZTRzlPZXZpNE1HREFKU0RwOVVseFByd3d3L0Z3VGRWYXZaT3pzbkpnVlFxRlFmMFU5VVJyMDBWOHRqYTJ0WnB2dzNwN2dXMGN3T0tLMHk2MmI4RkM0bHluSVM2WGlPQ0lHRFZxbFdvcXFyQ3hJa1R4VkFiVVBhbTlmYjIxam1BcXFGenVuMzc5bHFEZHdBWU9uU28ydThYTGx4QWRuWTJ1bmZ2Ym5TUFZHMDlzSnZxTlc0dTQ4YU5ROSsrZmVIdDdZMndzRENzWExrU0d6ZHVSSEp5TW9xS2lpQUlBcVpNbWFKeHJmMzAwMDhvTGk3RytQSGo0ZXJxaWpWcjFpQXVMazdud0tXTjJVWUZCZ1pxblI0ZEhRMExDd3VkcFZRU0VoSk1WdU5kWDd2bzUrZUhkZXZXYVV4UFRFd1VmNTQ5ZXpZQ0F3Tk5jcE5BS3BVaU9EZ1k3ZHExUTNsNXVSaTZWMVZWYWZTb3YzZnZIbjc4OFVlanQ1MlJrWUdZbUJoMDZ0UUpSVVZGK09PUFB4cTh2NGJVWmYrTTFaam41OTI3ZC9IdmYvOWI2M1FBV3VjWmkrMGJFWkYyRE42SmlNaGtmRjJBQzdjWnZKTzZDN2VWZzVjK1RLUVd5bGREZTduWHBLK3U3S0JCZy9RT2JwZVRrNE8zM25vWXU0MTZBQUFiQ1VsRVFWUkxZN3BDb2NDWk0yZVFuSnlNdkx3OEFNQ21UWnRnWVdHaFZ1ZFV0ZTB2dnZnQzhmSHgyTFZyRit6czFHdUNsSlNVWU15WU1XaldyQmxzYkd6RTZkWFYxUUFnMXNJMnA5TFNVaHc2ZEFnU2lRUTJOamFRU0NUbzI3ZXYzblZVQTdMSlpKcDNmMnArbm9NR0RZS1hsNWZCSG9lcWdNTFYxYlVlUjZDZms2enAzcVF5aC9UMGRKdy9meDUrZm40WU1tU0lXdkFPQVAzNjlkTzVyakdEUWFxb25tS3d0TFNFbFpXVlJoM3VCUXNXUUNLUklEUTBGTzd1N25VOGlyODAxV3ZjbkZxMmJBbEFlVDB0WDc0YzI3WnRFeitEN3QyN2E5d0VPWG55SkhidDJnVVhGeGVNR1RNR0ZoWVcyTEpsQ3paczJJQm5ubmtHTGk2YS8yd2FzNDBLRGc3V09qMDZPaHB1Ym00NjU2ZWxwWmtzZU5kWDdxaEZpeFlhMHhRS0JSSVNFaUNSU0NBSUF1enQ3YkZtelJwMDY5WU5ucDZlQUl6clVaeWZuNjl6WHUyL1kyVmxwVWJ3YWVpYXJYMGo0UHZ2djRkVUtzVzc3NzZMWmN1V2FTeHZqaHJ2K3VicFVudlEyZG9hOC93c0tpckM5dTNiZGM3WE44OFF0bTlFUk5veGVDY2lJcFBwNWduc09xZXM1ZXZ0K0tEM2h2NE9iaFlwQnlZZDAvbEI3OG1qSnpzN0cvUG56MGRwYWFuYTlGbXpadUdGRjE3UUdsQTkvZlRUaUltSlFWcGFta2J2OEtTa0pDZ1VDbzJndTZKQzJVVzdackN0N1F1ME1Rd0ZwVkZSVVNndUxrYmZ2bjNSckZrelJFVkZZZno0OFRwN0lWKzZkQW14c2JIdzlQVEVVMDg5VmE5OXF1M216WnNBL2dvTXlYeTZkdTBLRHc4UHpKOC8zeVNsTDNSUktCUUF0SmNQdW5QbkR0TFQwK0hvNktpMTlGQnRnd2NQYm5BSkpHTTExalhlbUc3ZHVnVUE4UEx5d3IvKzlTKzFlUmtaR2ZqNDQ0OEJLRXRGcUo1S2VlT05ON0J1M1RwODlORkhXTEZpaGNaTnRzWnNvN1NwcUtoQVpXV2x4dmdBNWxMWGZVeEtTa0pCUVFIOC9mMlJrWkdCNE9CZ1RKa3lCYXRXclJMRDlycjJLRGFrdUxoWUl4aXRxMmVlZVFiUFBmZWN6dnIrNXFqeGJnNk5lWDQycGNGVkg4YjJqWWdlVFF6ZWlZaklaS3d0Z1g2UEF3ZXZBUDFiTTN4LzFOMHNVcDRMQWEyVkE1ZFM0N0t4c2NIOSsvZng1Sk5Qb2wrL2Z0aStmVHR5YzNNeFlzUUluZXYwN05rVDF0YldpSTZPMXZqU3VtZlBIZ0RRS09lZytsSmNzeHlFdnQ1OTlWVmVYaTRHbitQR2pZT3RyUzJpb3FLd2RldFdoSWFHYWl3dkNBSysvZlpiQ0lLQTExNTdyY0VEQmFwa1oyY0RBSnlkbmZIbm4zOXE3VUZLcGlHVlNyRnk1VXFURFRpb2k2cW5zYllnTUNZbUJsVlZWYmgzNzU3V3dSMXI2OWF0VzZNRjc0MTFqVGVHc3JJeWZQYlpaMGhNVEVTelpzMndmUGx5dFFFaW82T2pzWHIxYWlnVUNreWZQbDF0a002UkkwZmk2TkdqeU16TXhLSkZpN0JreVJLMWtMdXgyaWhBZTUxcjFjREFkKzdjMFZuanVxQ2d3Q3o3WTR3ZE8zYWdjK2ZPYU42OE9RRGxUY1YvL09NZkFKUTNwYnAxNndZUER3Kzg5OTU3R0R4NE1MeTh2TEJseXhZQTZqMlpQL3ZzTTdGWGNrMFhMbHpBOTk5L2p5bFRwcUJ0MjdZb0x5OUhXVm1aV05aTDVlN2R1MWkvZnIzUit6MWl4QWk5UFpmTlVlUGRIQUYwWTU2ZlRjbkQxTDRSMGFPTndUc1JFWmxVU3ljZ3dCYzRmQlZvNVFSMGNBZGNiWnZXNEpwVWY1WFZ5cHJ1RjI0cmU3b0h0QVphOGdiTUErSGw1WVZ0MjdhSkpWRjI3OTV0Y0IwSEJ3YzgvL3p6U0VoSXdKVXJWOUM2ZFdzQXl2SU9XVmxaNk42OXUwYnZRdFhBY2JWN2MzcDZldUtubjM0eWFsOWZmLzExNU9ibTZsMW0zNzU5dUh2M0x2ejkvZEd4WTBjQXl0N0YrL2Z2eDRBQkEvRDAwMCtyTGI5NzkyNmNQbjBhWGJwMDBTaHowQkFwS1NtUVNDVFlzR0VEb3FPam0vUmdlRTJCdVVOMzRLL3lRYlY3VUNvVUN1elpzd2VPam82b3JxNkd2NysvMk9PNnBvS0NBa3llUEJrMk5qWW1lN0xDR0kxMWpadGJWbFlXVnF4WWdSczNic0RiMnhzclZxd1FROW5jM0Z5c1c3Y094NDhmaDZXbEpXYlBucTB4MktwRUlzSGl4WXN4ZCs1Y1pHWm1ZdXJVcVFnT0RoWjd0alpXR3dYb3IzT2RsNWRua2hyWHBwU2Ftb3FzckN5RWhJUWdQVDFkbkQ1bHloVHg1L0R3Y0FES3oxRVFCTFViSWpVdFdMQkE2L1J6NTg0aEpTVUZmZnIwUWR1MmJjV25HbXFYYlNvcUtqTHE1cGFLb1hFMmZ2amhoenJmMEhCMWRjV0VDUk4wemg4K2ZMalc2UlVWRmJDMjFqNTY5S0ZEaC9TV0VXck04N01wZVZqYU55SWlCdTlFUkdSeUxaMkFmM1FHTW5LQm85ZUFlK1hLUUpZZWZsWVd5aHJWajdzb3p3RnI5blEzbWpIMWMzVXRVMUpTb2pGTktwWFdxdzc1cTYrK2lvU0VCS3hkdXhZclY2NUVlWGs1MXF4WkE0bEVvdlh4ZDlXWC9ZYlV2alpFTHBmamh4OStnRVFpd2JScDA4VHBiNzMxRms2Y09JRmx5NWJoeXkrL3hPT1BQdzRBT0hIaUJOYXZYdzhIQndlRWhvWTJxRXhKUUVDQWVHeC8vUEVIenA0OWl5ZWVlQUtuVDU5V1crNkREejZBdlQwSHVQaTdNRlNUMnRmWEYvLzg1ejhCL0ZYZXBQYlRDL3YyN1VOK2ZqNG1USmdBUzB0TGJONjhHUWNQSGtULy92M0ZaUVJCd0dlZmZZYWlvaUxNbXpkUGJ3L2NwbnFObTB0NWVUbldyVnVINk9ob0NJS0FQbjM2SURRMFZPMDZXcjkrUFk0ZlB3NFBEdzhzWExnUS92NytXcmZsNHVLQzhQQndMRm15QkwvLy9ydGEyYURHYUtQV3JsMkw4UEJ3dEdyVkNoTW5UbFNiOSsyMzMyTFhybDFZc1dLRnhnMUNsV25UcGpWNkwrZnE2bXBzMkxBQkRnNE82TisvdjFyd3JvMnFYbnBkeTJ5ZFBYc1dBTVMvM2ZYcjF3RUFyVnExRXBjWk9uUW8zTnpjeE05T1crbVRpSWdJdUxtNUdmMitodzRkcXZObjZ1UGpveEc4S3hRS0xGNjhHQlVWRldqZnZyM0dPcHMyYmNMeDQ4ZXhjdVZLcmRmamlCRWpVRmhZaU92WHIrT3h4eDdUbUcrdTgxTXVsK08xMTE1VG01YVRrNk8zMTc2K2VibTV1V3J6YTVlbFlmdEdSS1FkZzNjaUlqSUxhMHVnaDdmeVJVU0dHYXFmYStvYXU3cTBiZHNXQXdjT1JGeGNITFp1M1lvclY2N2cxcTFiR0Q1OE9EcDA2S0N4L0pVclZ3QkFhNkJnS3VIaDRTZ3BLY0hRb1VQVjlzSFYxUlZoWVdGWXVIQWg1cytmajQ4Ly9oaDM3dHpCOHVYTFlXRmhnZmZmZjcvT0lWRkpTUWxPbkRpQlk4ZU9ZZXJVcVdwMXBqZHUzQWhCRURCczJEQ040TDFmdjM2b3FLaEFYbDRlUER3OEduYkExR0NHcnBlbm5ucEtETjR2WDc0TVFQMGNMaW9xd284Ly9nZzdPenVNR2pVS05qWTJPSGp3SUZhdFdvV1dMVnVLQWR6cTFhdVJtcHFLa1NOSGFwUTJxSzJwWHVQbUlwUEpZR05qQXhjWEYweWRPaFV2dnZpaXhqSno1ODdGWTQ4OWhyRmp4K3F0Q1M0SUFuSnpjN0ZxMVNwa1pXV3AxZlp1akRiS3hzWUdaV1ZsK1Bubm4rSHA2U2srWlZOVlZZVWpSNDdBM3Q0ZTNicDEwN2wrWFVxc21NckJnd2R4K2ZKbEJBVUZHVFhZNUtsVHB3QkE3em1TbFpVRkR3OFB0WUQ4M0xsemNISnlFai8vYytmT0FWQ2VoeW9oSVNHSWpvNUdZV0doUnMvdndzSkMvUHp6ejVnK2ZYcTk2c0liT3lDcXR0QTVOemNYYjcvOU5rYU9IQ21HdGtGQlFmRDI5aGFmQkdqVnFoV3VYYnVHME5CUVJFUkVhRHdSMExKbFN5eGZ2aHlGaFlWWXZYcTF4ZzArYzUyZnRyYTJhbVZWRGh3NEFEczd1M3JWT0Q5dzRBQnNiR3owRG1qTjlvMklTRHNHNzBSRVJFUi9BL3JDZ1pwMWRMWEp5Y2t4YVUrdW1UTm5JajA5WGF6ajI3WnRXMHlmUGwzcnNxcGVrdnBDcFliWXQyOGZVbE5UNGV6c3JQVVluM3p5U1lTRmhlR1RUejdCdkhuem9GQW9ZR2xwaVNWTGx1anNYVnJialJzM0FDaDdQbzhaTTBZY2JIUHMyTEZpU0JJZEhZMWp4NDZoWGJ0MkNBZ0l3Q2VmZktLeG5kdTNiMlBpeElrWU1tUUlRa0pDNm52SVpBTDZycGZhVkVHZ3FvUVJvT3pCWEZoWWlPblRwNHVEZUM1ZXZCaXpaOC9Hd29VTHNYanhZc1RIeDJQLy92M28wNmNQWnN5WVlmQjltdW8xYmtoSlNRbEdqUm9GQU5pMmJWdWRlaVZQbno0ZGI3NzVKc0xEdzNIdTNEbk1uRGtUVXFrVXhjWEYyTGR2SDE1NTVSVzFIdVNYTDEvR2YvLzdYNHdkTzFhdHgvVFhYMytOZmZ2MlljMmFOUm9EYXBxN2pRS1U1VzdDd3NMdzdydnZZdFdxVmNqUHo4ZjQ4ZU1SRlJVRnVWeU9VYU5HYVIyODkwRnEzYm8xN096c3hIcnUrbFJXVmlJdUxnNFNpUVM5ZS9mV3VkekJnd2NSRlJXRk5XdldvRzNidHNqTHk0TmNMa2V2WHIzRUo0OVVBWDdOdjFONmVqcFdyVnFGYytmT1lkNjhlV3JiUEh6NE1QN3puLy9nK3ZYcjRrM1Z4aElURTRPeXNqSzFudGUzYjk5V0szUHowa3N2SVM4dkQxdTJiRUZZV0JqQ3c4TWhrOG1RbnA2T2t5ZFBJakF3RU1PR0RjTzZkZXV3YU5FaWZQMzExMktiQXBqdi9GUTk4YVZ5NE1BQk5HdldUT3VZS0lZY09IQUF6czdPZXRkOVdOczNJcUtHWXZCT1JFUkU5QUN0V0xGQ0RIcnJTelhZblRHOUZvMGhsVXJ4MkdPUFFTNlhBd0RhdDIrdmRYRFN3c0pDWkdSa29GV3JWbUl0VlZOS1QwL0h1blhySUpGSXNHREJBbzBhM0NwdWJtNW8wYUtGR0tDM2JObFNaeDFpbGN6TVRNVEd4aUkxTlZVY0VMQ3FxZ3FkTzNkRzM3NTk4Znp6ejhQVDB4TUFjT1RJRWF4ZXZSb3ltVXh2NlpxaW9pSUlnb0RidDIvWDk1Q3BrWldXbGlJakl3UHU3dTVpajlQOSsvY2pQajRlYmRxMEVRTmxRQm5tZi9ycHAxaTBhSkVZUUEwY09CRHo1OC9YR3dZMjVXdmNHT2ZPbllNZ0NPalNwVXVkUW5kQUdWai8rZWVmT0hMa0NMcDA2UUtwVlBuMU5EWTJGdi8rOTc5UlVWR0JOOTU0UTF6K3lwVXJpSTZPeHUzYnQ5VnVmZzBjT0JDLy92b3J2dnp5UzdHc0JHRCtOcW9tZTN0N3JGeTVFZ3NXTE1DV0xWdHc5T2hSWEw5K0hjN096aG9sUC80TzJyUnBnN0N3TUkwZTV0cnMyTEVEK2ZuNTZOV3JsOWd1YWxOV1ZnYUZRaUgrSGRQUzBnRDhWV2JtOHVYTHVINzlPbng4Zk1UeEd3b0xDN0ZpeFFvNE9EaGcwcVJKR3RzTURBekV1WFBuRUI4Zmo3VnIxeUk0T0xqT3gxb2YxZFhWT0hEZ0FLUlNLUVlPSEtoMzJkZGZmeDNYcmwyRHU3dTdXT3M5T3pzYk8zYnNRTXVXTFRGcTFDaGN2MzRkZS9mdXhkS2xTL0hwcDUvQzB0S3lVYzlQYzNuWTJ6Y2lvb2JpVUhkRVJFUkVENUNIaDBlREI1Q1VTcVh3OXZhdWMraWx6ZFdyVi9IT08rOGdOVFVWclZxMWdyT3pNNktqb3pGejVreGN1blJKYmRsOSsvWkJvVkFnTURDd3dlOWIyKysvL3k3VzFSMDNiaHg2OXV5cE5yK3lzaElIRHg1RVNFZ0k1czZkaXhzM2J1Q0ZGMTVBbno1OWtKT1Rnemx6NW1EUm9rVklUazZHSUFnYTJ5OHRMUlVEdkc3ZHVtSFdyRm5ZdG0wYnZ2enlTNHdaTXdhZW5wNFFCQUUvL2ZRVGxpMWJodXJxYWl4YXRFaHRZTGJhMjcxejV3NEFzTlJNRTVLUWtJREt5a3F4L01McDA2ZngxVmRmd2M3T0R1Ky8vNzVhb0g3bnpoM0V4OGZqL3YzNzRyUkxseTdwUE1kVW12STFiZ3hWRFc5RHBYWjAyYnAxS3dCZzNMaHg0clJodzRiQnhjVUZ2L3p5QzRxS2lzVHBBd1lNZ0orZkgwNmRPb1dUSjArSzA3dDA2WUtBZ0FEOC92dnYyTGR2bnpqZG5HMlVOaTR1TGxpNmRDa2NIUjF4K2ZKbEtCUUsyTnZiSXk0dVRxeHQvbmZ5N0xQUEdsem0xS2xUK1BISEh5R1ZTclgyU3E1NTdxdHFkYXZPVTFYd3J1cmR2bXZYTGdES3Z5T2dySisrZE9sUzNMNTlHM1BuenRWNWZvZUVoTURQenc5UlVWSFl2Mysvc1lmWElBY1BIa1J1Ymk1ZWVPRUZqUnU1VlZWVkdzc3ZXclFJMDZaTkUyLzYvUDc3N3dDQWR1M2FBUURlZWVjZGRPclVDV2xwYVRoeTVBaUF4ajgvemVGaGI5K0lpQnFLUGQ2SmlJaUlIbElGQlFWd2RIUkVRVUVCNUhJNVpES1p6bVVyS3l1eGJkczJSRVpHb3JLeUVnRUJBUWdKQ1VGSlNRbVdMMStPTTJmT1lNYU1HZWpkdXpmR2pCa0RYMTlmN055NUUrN3U3aGcyYkpqRzltb1B4RllYbFpXVitPQ0REMUJhV29wKy9mcUp2U0RMeXNwdyt2UnBIRDU4R0VsSlNTZ3RMUVdnN0UwNWNlSkU4Vkg5MU5SVWJOaXdBU2twS1VoSlNZR0xpd3Q2OWVxRkhqMTZvRXVYTG1qV3JCbWVmZlpaTEZ5NEVFOC8vYlRXbnZTWExsM0NWMTk5aGZQbno4UEd4Z1poWVdIbzFhdVhPTi9XMWhaNWVYbTRldlVxZkgxOVVWWldocmk0T0FEbXJTVk5wcU5RS0xCanh3NEFFT3YyTDE2OEdGVlZWUWdORFlXUGp3OFVDZ1hTMHRJUUh4K1B3NGNQUTZGUW9HdlhycGcyYlJxU2s1T3hZOGNPZlBUUlIvRHc4TURBZ1FQUnExY3ZkT2pRb2RIS1laanpHcTlkc2tXWGhnVHYyZG5aT0hyMEtOcTBhWVBubm50T25DNlR5VEI2OUdoczJyUUp1M2J0RXN2TlNDUVNUSm8wQ1dGaFlkaTRjU042OXV3cEJwMlRKMC9Hc1dQSHNIbnpaZ1FFQkFDQTJkb29iYTVkdTRibzZHaEVSMGVqdExRVVhsNWVjSE56dzltelo3RisvWHFzWDc4ZXpzN084UFB6dytPUFB3NXZiMjk0ZUhqQXhjVUZUazVPc0xPemcwd21nMVFxaFlXRkJZWU1HYUwxZlF6dHN6SEhGQllXcGpaSXNDNnhzYkg0OHNzdlVWVlZoWmt6WjhMWDExZHR2bFFxaFZ3dVIzNStQcXl0clhIKy9IblkydHJDMGRFUmdESjRsOGxrOFBQelEzWjJObUpqWTJGdGJZM2h3NGRERUFSOC92bm55TWpJUUdCZ0lKNS8vbmx4dXhVVkZXcFBGbGxiVytOZi8vb1hac3lZZ2ErLy9ocnQyN2RYdXdtcXoxZGZmV1hVY3JWRlJrWUNnRVlwSGhjWEYrVG01aUl6TXhOZHUzWVY5MU4xelNzVUN2ejIyMjg0ZnZ3NDdPM3R4VnIyVXFrVUgzendBVEl5TXRDL2YzOFVGeGMzNnZscHJMeThQTWhrTXNoa01rZ2tFcVNrcEFDQTJKTy9NZjBkMmpjaW9vWmk4RTVFUkVUMGtBb09Ea1p1YnE3NHUrcHgvOXFxcXFvd2E5WXNYTDU4R2JhMnRwZ3hZd1plZWVVVkFNcUFPVHc4SE51M2IwZGtaQ1FTRXhPUmtwS0MzcjE3bzdpNEdMTm16ZEw2WmRqUzB0TG9YbkEzYjk1VTYwRm9aV1dGOGVQSDQ4U0pFMWkwYUJFQVlPblNwVWhLU2hJZmFiZXlzc0tBQVFNd1lzUUlkTzdjV1cxN1R6LzlOTDc5OWxzY1Bud1kyN2R2eDhXTEY4VkE3SWtubnNDS0ZTdDBsZzhvTHkvSHFsV3JrSkNRQUVFUTBMcDFhNFNGaFdrRVRuMzY5RUZjWEJ6ZWZ2dHR0ZWwyZG5acUFSTDlmUjA5ZWhTM2J0MUM3OTY5MGJwMWEyUm1aa0lRQk15Yk53L2R1blVUUXpMVkRaNHVYYm9nS0NoSTdDWGNzV05IdlB6eXk5aTVjeWRpWW1JUUdSbUp5TWhJMk5qWUlEZzRXRzFnUTNNeDV6VytZY01HZzlkd1ZWVVZzckt5MEtaTm0zcjFlbDIzYmgwRVFjQ2tTWk0wU2ppOS9QTEwyTHAxSytMaTRqQmh3Z1F4Mk96WnN5YzZkZXFFMHRKUzVPYm1pdU13dEdqUkFvR0JnVGg1OGlUeTgvUHgzLy8rMTJ4dEZBQVVGeGZqNU1tVE9ILytQRTZkT2lXV3VuSndjTURFaVJNeFpzd1l5R1F5WEwxNkZVZVBIa1ZxYWlvdVhMZ2czaERVcDNmdjN2RHg4VEZxMytyRDN0NWU3M3lGUW9HUFB2b0l5Y25KQUpTbFZHcVdYVkxwMEtFRHpwNDlLdzVVREVDOFFYbjE2bFhjdVhNSFR6enhCQ3d0TGZIWlo1OUJFQVNNR3pjT0xpNHVLQ3NyUTBWRkJicDI3WW9aTTJZZ0l5TURSNDhlUlhGeE1YSnpjelgrTmkxYnRrUndjREFTRXhNMUJpalZaKy9ldlVZdlc5UFNwVXVSbkp3TVB6OC90ZW5QUGZjYzl1L2ZiOVE0SHFOR2pWSXJjZEs4ZVhQeC84N0dqUnZOZW43VzE1SWxTM0R4NGtXTjZiV2ZPbXNNRDdwOUl5SXlCUWJ2UkVSRVJBOHBmMzkvU0NRU1dGcGF3c2ZIUitmZ1lwYVdsaGd3WUFEYzNkMHhaODRjalZJcEZoWVdDQW9Ld3BBaFEvRDk5OStqVzdkdWFOZXVIUndjSExTRzF6NCtQbWpXckJsV3JseHAxSDZHaG9ZaVB6OWZiWnBxUURwVnJlREF3RUFrSlNYQjM5OGZBUUVCQ0FnSTBGdkhYU0tSaU10bFpHUWdPam9hbHk1ZHdvY2ZmaWh1VXh1WlRBWjNkM2ZZMk5nZ0tDZ0lyNzc2cXRibFEwSkMwTDU5ZTF5OGVCRlZWVldRU0NSbzNydzVoZ3daZ3ViTm14dDEzUFJnQlFRRUlDa3BTWHlpd3QvZkgxdTJiQkhMSFhoN2UrUHExYXNZTm13WVhucnBKYTAxbUpzM2I0NlpNMmRpOHVUSlNFeE14UEhqeDFGWVdHaXdKclNwbVBNYU55YVV1blRwRXU3ZnYxK3YzdTZDSUNBb0tBaS8vZmFiV205M0ZTY25KM3o2NmFkbzM3Njl4aE1FbjN6eWlkb0FsU3B2dnZrbXBreVpBaXNySzR3Y09SSVNpY1JzYlpTbHBTVTJidHlJdkx3OFNDUVMrUHY3WTlDZ1FlamZ2NzlhcldwZlgxLzQrdnJpalRmZWdFS2h3TldyVjNIdDJqWGN1SEZEN0MxKzkrNWRGQmNYbzdTMEZCVVZGUWdLQ2xJYjdMZXhTYVZTZUhoNHdNbkpDY0hCd2VJVEJMVzkrKzY3K09hYmJ5Q1h5eUdSU09EajQ0TjMzbmtIZ1BJbVpHQmdJRnEyYkNrK3FiQjkrM1lFQlFVQlVBYWlIMzc0SWU3ZnZ3K3BWQW9yS3l2czJiTUhnaUNJMTFWdGd3WU4wdG9MM05MU1V1TWNVVTJMaVlreDZwZ0hEeDZzRnBKN2UzdGo5T2pSR3N2Tm5Ea1R6czdPU0U5UEYwdnIxQ1NSU09EbTVvYmV2WHRqNU1pUk90L1AzT2RuYmI2K3ZrYmRzQWdNRE1UWnMyZkZFa0pXVmxabzI3WXRoZzRkYXRTK21OS0RidCtJaUV4Qkl1Z3JTRWhFUkVSRUQ1eGNMb2RVS29XcnE2dkp0LzNiYjcvQnhzWUduVHAxMGpsbzZOOUZhV2twN096c3pQNCtnaURnM3IxN1JnMDZTSTNuMHFWTHNMYTJOdGdUMk5qbERCRUVvZEd1aWFaNmpkKzlleGZYcmwxRDY5YXREUTVvL0RES3lNaUFYQzVIang0OW1ueDdrWjJkamJ5OFBQRW1TbkZ4TWFxcXFreDZYRFVIWHFWSFIxTnQzNGlJREpFWTBmQXdlQ2NpSWlJaUlpSWlJaUlpTXBJeHdYdmpqUHBEUkVSRVJFUkVSRVJFUlBTSVlQQk9SRVJFUkVSRVJFUkVSR1JDRE42SmlJaUlpSWlJaUlpSWlFeUl3VHNSRVJFUkVSRVJFUkVSa1FreGVDY2lJaUlpSWlJaUlpSWlNaUVHNzBSRVJFUkVSRVJFUkVSRUpzVGduWWlJaUlpSWlJaUlpSWpJaEJpOEV4RVJFUkVSRVJFUkVSR1pFSU4zSWlJaUlpSWlJaUlpSWlJVFl2Qk9SRVJFUkVSRVJFUkVSR1JDRE42SmlJaUlpSWlJaUlpSWlFeUl3VHNSRVJFUkVSRVJFUkVSa1FreGVDY2lJaUlpSWlJaUlpSWlNaUVHNzBSRVJFUkVSRVJFUkVSRUpzVGduWWlJaUlpSWlJaUlpSWpJaEJpOEV4RVJFUkVSRVJFUkVSR1pFSU4zSWlJaUlpSWlJaUlpSWlJVFl2Qk9SRVJFUkVSRVJFUkVSR1JDRE42SmlJaUlpSWlJaUlpSWlFeUl3VHNSRVJFUkVSRVJFUkVSa1FreGVDY2lJaUlpSWlJaUlpSWlNaUVHNzBSRVJFUkVSRVJFUkVSRUpzVGduWWlJaUlpSWlJaUlpSWpJaEJpOEV4RVJFUkVSRVJFUkVSR1pFSU4zSWlJaUlpSWlJaUlpSWlJVFl2Qk9SRVJFUkVSRVJFUkVSR1JDRE42SmlJaUlpSWlJaUlpSWlFeUl3VHNSRVJFUkVSRVJFUkVSa1FreGVDY2lJaUlpSWlJaUlpSWlNaUVHNzBSRVJFUkVSRVJFUkVSRUpzVGduWWlJaUlpSWlJaUlpSWpJaEJpOEV4RVJFUkVSRVJFUkVSR1pFSU4zSWlJaUlpSWlJaUlpSWlJVFl2Qk9SRVJFUkVSRVJFUkVSR1JDRE42SmlJaUlpSWlJaUlpSWlFeUl3VHNSRVJFUkVSRVJFUkVSa1FreGVDY2lJaUlpSWlJaUlpSWlNaUVHNzBSRVJFUkVSRVJFUkVSRUpzVGduWWlJaUlpSWlJaUlpSWpJaEJpOEV4RVJFUkVSRVJFUkVSR1pFSU4zSWlJaUlpSWlJaUlpSWlJVFl2Qk9SRVJFUkVSRVJFUkVSR1JDRE42SmlJaUlpSWlJaUlpSWlFeUl3VHNSRVJFUkVSRVJFUkVSa1FreGVDY2lJaUlpSWlJaUlpSWlNaUVHNzBSRVJFUkVSRVJFUkVSRUpzVGduWWlJaUlpSWlJaUlpSWpJaEJpOEV4RVJFUkVSRVJFUkVSR1pFSU4zSWlJaUlpSWlJaUlpSWlJVFl2Qk9SRVJFUkVSRVJFUkVSR1JDRE42SmlJaUlpSWlJaUlpSWlFeUl3VHNSRVJFUkVSRVJFUkVSRVJFUkVSRVJFUkVSRVJFUkVSRVJFUkVSRVJFUkVSSFJRKy8vQWFlNmhrclNVL0pXQUFBQUFFbEZUa1N1UW1DQyIsCiAgICJUaGVtZSIgOiAiIiwKICAgIlR5cGUiIDogIm1pbmQiLAogICAiVmVyc2lvbiIgOiAiMjEiCn0K"/>
    </extobj>
    <extobj name="C9F754DE-2CAD-44b6-B708-469DEB6407EB-3">
      <extobjdata type="C9F754DE-2CAD-44b6-B708-469DEB6407EB" data="ewogICAiRmlsZUlkIiA6ICIxMTIzOTc3NjQ1NzEiLAogICAiR3JvdXBJZCIgOiAiMzI0NjA3NjY2IiwKICAgIkltYWdlIiA6ICJpVkJPUncwS0dnb0FBQUFOU1VoRVVnQUFCbjRBQUFHTkNBWUFBQUEvNXcvSUFBQUFDWEJJV1hNQUFBc1RBQUFMRXdFQW1wd1lBQUFnQUVsRVFWUjRuT3pkZDFnVTEvb0g4Ty9DTGt0dkZoQUZGUnQycjhaZW9sRlNqQ1o2b3lhV2FHelJLTmhOTkdwQXNkZUlMWnFyMTRMWEVxUEdtbWlNRllPS0dqUWlVVUFVcEZjcHd0YmZIL3gyd2dvTHUwdVZmRC9Qa3ljeWMrYk1tV0ZZOUx6enZrZWtWcXZWSUNJaUlpSWlJaUlpSWlJaW9pcExKQktKOUdsblV0NERJU0lpSWlJaUlpSWlJaUlpb29yQndBOFJFUkVSRVJFUkVSRVJFVkUxd2NBUEVSRVJFUkVSRVJFUkVSRlJOY0hBRHhFUkVSRVJFUkVSRVJFUlVUWEJ3QThSRVJFUkVSRVJFUkVSRVZFMXdjQVBFUkVSRVJFUkVSRVJFUkZSTmNIQUR4RVJFUkVSRVJFUkVSRVJVVFhCd0E4UkVSRVJFUkVSRVJFUkVWRTF3Y0FQRVJFUkVSRVJFUkVSRVJGUk5jSEFEeEVSRVJFUkVSRVJFUkVSVVRYQndBOFJFUkVSRVJFUkVSRVJFVkUxd2NBUEVSRVJFUkVSRVJFUkVSRlJOY0hBRHhFUkVSRVJFUkVSRVJFUlVUWEJ3QThSRVJFUkVSRVJFUkVSRVZFMXdjQVBFUkVSRVJFUkVSRVJFUkZSTmNIQUR4RVJFUkVSRVJFUkVSRVJVVFhCd0E4UkVSRVJFUkVSRVJFUkVWRTF3Y0FQRVJFUkVSRVJFUkVSRVJGUk5jSEFEeEVSRVJFUkVSRVJFUkVSVVRYQndBOFJFUkVSRVJFUkVSRVJFVkUxd2NBUEVSRVJFUkVSRVJFUkVSRlJOY0hBRHhFUkVSRVJFUkVSRVJFUlVUWEJ3QThSRVJFUkVSRVJFUkVSRVZFMXdjQVBFUkVSRVJFUkVSRVJFUkZSTmNIQUR4RVJFUkVSRVJFUkVSRVJVVFhCd0E4UkVSRVJFUkVSRVJFUkVWRTF3Y0FQRVJFUkVSRVJFUkVSRVJGUk5jSEFEeEVSRVJFUkVSRVJFUkVSVVRYQndBOFJFUkVSRVJFUkVSRVJFVkUxd2NBUEVSRVJFUkVSRVJFUkVSRlJOY0hBRHhFUkVSRVJFUkVSRVJFUlVUWEJ3QThSRVJFUkVSRVJFUkVSRVZFMXdjQVBFUkVSRVJFUkVSRVJFUkZSTmNIQUR4RVJFUkVSRVJFUkVSRVJVVFhCd0E4UkVSRVJFUkVSRVJFUkVWRTF3Y0FQRVJFUkVSRVJFUkVSRVJGUk5jSEFEeEVSRVJFUkVSRVJFUkVSVVRYQndBOFJFUkVSRVJFUkVSRVJFVkUxd2NBUEVSRVJFUkVSRVJFUkVSRlJOY0hBRHhFUkVSRVJFUkVSRVJFUlVUWEJ3QThSRVJFUkVSRVJFUkVSRVZFMXdjQVBFUkVSRVJFUkVSRVJFUkZSTmNIQUR4RVJFUkVSRVJFUkVSRVJVVFhCd0E4UkVSRVJFUkVSRVJFUkVWRTF3Y0FQRVJFUkVSRVJFUkVSRVJGUk5jSEFEeEVSRVJFUkVSRVJFUkVSVVRYQndBOFJFUkVSRVJFUkVSRVJFVkUxd2NBUEVSRVJFUkVSRVJFUkVSRlJOY0hBRHhFUkVSRVJFUkVSRVJFUlVUWEJ3QThSRVJFUkVSRVJFUkVSRVZFMXdjQVBFUkVSRVJFUkVSRVJFUkZSTmNIQUR4RVJFUkVSRVJFUkVSRVJVVFhCd0E4UkVSRVJFUkVSRVJFUkVWRTF3Y0FQRVJFUkVSRVJFUkVSRVJGUk5jSEFEeEVSRVJFUkVSRVJFUkVSVVRYQndBOFJFUkVSRVJFUkVSRVJFVkUxd2NBUEVSRVJFUkhSYStUeDQ4ZDQ5T2hSWlErREFGeTVjZ1cvL1BJTFVsSlNLbnNvWktRLy8vd1RqeDgvcnV4aFVBR1BIajNDOCtmUEszc1lSRHJsNXVZaVBEeThzb2RobEFjUEh1QzMzMzZyN0dFUVVRVmc0SWVJaUlpSWlNZ0FhclhhcUdNV0xseUk5ZXZYQXdEeTh2S01Qdi8wNmRNeGRlcFVvNCtuc3JOejUwNnNYYnNXRHg4K3JPeWhrSkZtenB5SkZTdFdsRmwvZCs3Y3dhbFRwOHFzdjVLTUd6Y09ucDZleGJZWk5XcFVpVzJxaWovKytBUGUzdDc0K3V1djhlTEZDNlA3U1UxTlJVQkFBREl6TTdXMi8vTExMOWkwYVpQTzQ3WnYzNDV6NTg0WmZkN1NDZ29LUWtaR2hzNzkyN1p0dzhDQkEzSGl4SWx5RzhQQ2hRdkw5R2VpS3NqTHkwTkdSZ2JpNHVJUUVSR0JrSkFReE1YRkdkVlhRa0lDeG80ZGk3bHo1eUlwS2FtTVIxcStIajE2aEJrelptRE5talVJQ3dzeitQaDc5KzVCcFZJWmRNeW9VYU13ZCs1Y2c4OUZSS1VucnV3QkVCRVJFUkVSdlM0aUl5T3hkT2xTekprekJ5MWF0TkQ3T0xWYWpSczNic0RGeFFXWm1abVlObTBhZXZmdWpURmp4cFRqYUtrOFBYandBTEd4c1hCM2QwZjM3dDNML1h3cWxRb21KdVh6N3VaSEgzMWs5Q1M3cmEwdGZ2enhSNE9PMGVkYXhvMGJaOVI0Q3RxMWE1ZlJ4KzdkdXhlWExsMHk2QndLaFFMcjFxMURZbUlpYnQrK2pkbXpaOFBhMnRyb01md1R0VzNiRnUzYnQwZHdjRENXTDErT0ZTdFdRQ1FTR2R6UHpwMDdjZTdjT1NpVlNyUnIxdzdPenM1d2NuSkNXRmdZQWdNRDRlM3REUUFJQ1FrUjlxblZhcHc2ZFFvZmZ2aGhXVitXWGg0OGVJQnZ2dmtHTld2V3hEZmZmQU1QRHcrdC9iR3hzVGh4NGdSc2JXM3g5dHR2bDlzNGJ0eTRBVnRiMjNMcnZ6U09IRG1DKy9mdlE2VlNRYWxVUXFGUUNQK1h5K1ZRS0JUSXk4dURYQzZIVENaRFhsNGU4dkx5aW54aDQ0TVBQaENlQTBNNE9UbWhRWU1HQ0E0T3hycDE2N0J5NWNxeXVMUUswYlJwVTNoNmV1TDgrZk5ZdFdvVnZ2dnVPMGlsVXIyT3ZYcjFLdno4L05DMmJWc3NYTGdRZG5aMmVoMlhrSkFBTXpPejBneWJpSXpFd0E4UkVSRVJFWkdlSWlJaUVCTVRnL256NTJQTm1qVm8yclNwWHNkcEppNU5UVTFoYm00T0Z4Y1hCQVFFSURFeEViTm56eTYzQ2YzS0Vod2NqRjkvL1JXaG9hRklUVTBGQURnN082TkxseTRZT25Sb3NSTkdGeTVjd09uVHB4RVJFWUc4dkR3NE9UbWhSNDhlR0Q1OHVNNUo5SW8rSDVBL0FRa0F5Y25KR0Q5K2ZJbjNSSmMzM25nRFU2Wk1LYlJkb1ZEZzNyMTd1SG56Sm03Y3VJRXhZOGFnZCsvZU92c3B6VDNRY0hWMU5XanMwZEhSZXJVejlGb002YnU4cEtXbEdUd0dzVmlNbFN0WFl2SGl4YmgyN1JyQ3c4UGg2K3VMUm8wYTRkQ2hRL2psbDErTUdrdHBBbGl2RzVGSWhIbno1dUh6eno5SFdGZ1luajU5aWdZTkdoalV4NzE3OTNEKy9IbTR1cnBpeElnUjZOKy9Qejc5OUZPTUhqMjZVTnM1YytZSSsySmlZcENibTR0V3JWcVYwZFVZcGtXTEZ2amtrMDl3NE1BQnpKbzFDOU9tVGNPNzc3NExJUC9sZ1kwYk4wS2hVTURTMGhMZmZ2dXQzdjI2dWJsaHhJZ1I1VFhzQ2lXWHl4RVdGZ2FKUkFLeFdBeUpSQUtKUkFJek16TllXVm5Cek13TTkrL2Z4OHVYTC9IMjIyOURLcFVLLzVtYm13di9XVmhZd01uSnllaHhUSnMyRFJNbVRJQ3BxU215czdOaFpXVlZobGRadmlaUG5veXdzREFNSFRyVW9JQk1odzRkMEtGREJ3UUhCOFBMeXd0K2ZuNEcvMndTVWNVU3FZMnBVMEJFUkZRQ2xWeU41SWN2a1JrdGd5eExDWldDdjI2SWlLb2lFN0VJWnRhbXNIRTFRODNtRmpDUkdQNW05VC9ONGNPSDhmMzMzOFBXMWhicjE2OUgvZnIxOVRyTzA5TVRycTZ1MkxWckZ4UUtCUll1WElnLy8vd1RXN2R1aFp1Ym05N243OSsvUCtSeXVkN3RQL3ZzTTR3Y09WTHY5cVdoVUNnd2I5NDhoSVNFQUFDa1VpbnM3ZTJSbVptSm5Kd2NBSUNqb3lQV3JWdUhldlhxYVIyclZxdXhZc1VLWEx4NEVRQmdhV2tKaVVRaWxEMXljWEhCaGcwYjRPam9XR25uMDRpT2pzYjQ4ZU9OS3Z2M3FwNDllK0tiYjc0UnZqNXo1Z3h1M3J5Sk8zZnU0T1hMbDhMMnI3LytHbjM2OUNsMGZHbnVnWVltNCtmOCtmTUdqZDNUMDdQWWpCOURyK1hWdmdFWVBLYVNqbjAxa3lnNk9ocGlzUmgxNnRRUnRqVnIxZ3hmZmZWVnNlY1lOMjRjb3FPaml6ekh5NWN2c1h6NWNnUUZCVUVxbFdMRmloVzRmdjI2RUN3MDFQbno1ekZ3NEVEazV1WWFkYncrL1ZjVWZUTzUwdExTWUdwcVdtTG1pWU9EQTlhdFd5ZDhuWk9UZzBtVEppRTVPUmtiTm15QWg0Y0hQRDA5aGVET3hvMGJFUmdZaU1PSER3T0Excjd6NTg5ajNicDFPSHIwS0N3dExZMi95Rkk2ZnZ3NHRtN2RDclZhallrVEoyTFlzR0U0Y2VKRXNTWHFpdE9tVFJ1WW1aa2hPRGk0akVlYXJ5S2ZIMzBVOTdPcDcvSDZTRTFOTGZMM3c2dUdEeDllWWFVVzlSMjdXcTNXSzVOT0lwRmcrL2J0d3RkS3BSTHIxNi9IdVhQbllHbHBDVDgvUDdScDA2YllyS2NMRnk3QTB0SVNYYnQyTFhLL2w1Y1hNeU9KRENUU014V1dHVDlFUkZUbXN1UGxlSDRqRTliT1puRHBiQTJwdlNsTXhKeElKQ0txaWxRS05mTFNsVWlMeUVYNG1UVFU3V3dESzJkSlpRK3JTaHMyYkJqaTQrTng4dVJKeko4L0g5dTNiNGVOalUySnh4WDhONXBZTElhUGp3L0N3OE1OQ3ZvVXBHOTJocjdsV01wQ2JtNHVRa0pDMEs1ZE80d1lNUUp0MnJTQnFha3AxR28xYnQyNmhkV3JWeU0xTlJVclZxekFsaTFidEk0OWRPZ1FMbDY4Q0tsVWlsbXpacUZQbno0UWlVUzRjK2NPL1B6OEVCc2JpdzBiTnNEUHo2L1N6cWV4YytkT3FOVnFyRnExQ3UzYnQ5ZDVQenc5UGVIZzRDQk1NdXRqdzRZTkFQS2ZseFl0V2lBME5MVFk5cVc1QitYTjBHdXBDRVZsOFNnVUNxM3REZzRPcFRxSGhZVUZGaTllakMxYnRpQTBOQlJObXpaRjY5YXRNV25TcEVKdE5ZSGNraWFwWFYxZGl3ejh4TVhGUWFGUUZQdDVFQnNiQzZWU2FYQkdWM2t3Tkl1cXVQVnVBR2dGRk5WcU5WYXZYbzM0K0hoTW1qUkpxMVNhVENaRFZsWVc1SEk1MUdvMXNyS3lDdlYxLy81OU9EazU0ZDY5ZTFyYnJheXMwTHAxYTRQR1hScURCZzJDdGJVMXpwdzVnM2ZmZlJmMzc5L0h0bTNiSUpGSXNHWExGalJzMk5EZ1B0ZXZYNi8zOXo4Nk9ob21KaWFvVzdldXdlY3BUMGVQSHRXcm5XWmRKMzNiVzFwYUNwbFZnR0hQYUhaMnR0N2pxUWhsblNrcGtXai9mZERVMUJSejVzeUJyYTB0Z29PRGhiKy9YTGh3b2RoK2NuSnlkTGJ4OHZJcW04RVNVU0VNL0JBUlVabktqcGZqK2UrWnFOdk5CbFpPbkRna0lxcnFUTVFpV05RVXc2S21OYklUNUhoK1BSTjF1ekw0VTVLcFU2Zmk2ZE9uYU42OE9XeHNiUFIrbXpjNk9yckl0cnQyN1RKNFVyWXFsbjh5TVRIQjFLbFRNV2pRSUszdElwRUluVHAxd3ZUcDA3Rmt5Ukk4ZXZRSVVWRlJRcG1ZN094c0hEaHdBQUF3ZnZ4NHZQWFdXOEt4N2R1M2g1ZVhGMWF1WEltZ29DQThlZkpFbVBpczZQTUJ3TzNidHhFWUdJaE9uVG9WRy9ReFZxOWV2ZENsU3hkMDZ0UUpkbloySlQ1Ynh0NkRpbURvdFZTRVZ3TXNCVFB4eXBLSmlRbTh2YjJSazVPajl4b2F4ZG02ZFd1UjJ6WFpEY1dOZjlTb1VVaElTS2d5bnhsT1RrNElDQWdvY2w5Z1lDRGF0V3VuVittc1Y1K24vLzczdndnTURFU2ZQbjB3Wk1nUXJYMkhEaDNDb1VPSGhLOEhEeDVjcUwvYnQyOGpNVEVSaXhZdDB0cnU3dTZ1bGZWUUVmcjE2NGQrL2ZyaHlaTW5XTHg0TVJRS0JhWk5tMlpVMEFjQVpzMmFwWGRiVDA5UFdGdGJWNW5uUldQYnRtM2wwdDdKeVVrcjhBUGtCL3VPSHo5ZTdIRVhMbHlBUkNKQnIxNjlEQnBYZVpOSUpEaHo1a3lwKzlIMWVTMFNpVEJwMGlTTUdUTUc1dWJtd25aZG42TzZQbU85dmIwUkZoWldxZGwxUk5VZEF6OUVSRlJtVkhJMW50L0lSTjN1TnJDcXpRbERJcUxYalpXVEJIVzcyZUI1VUNZYTkzZW9WbVhmMUVvMWxMTDgvMVJ5TmN3ZFRTRXlNZjc2VEUxTnNXelpNbUhTUTUrZ1RVeE1ERXhNVE9EaTRsSm8zNnR2MWI2dUxDMHRDd1VnQ25yampUZUVQejkvL2x3SVFseTdkZzA1T1Rtd3NySkMvLzc5Q3gzWHUzZHZmUGZkZDBoUFQ4ZlZxMWVGeWMrS1BsOU9UZzc4L2YxaFltS0NpUk1uNnI0UnBmRHFwSE5KakwwSEZjSFFhM25kL2ZiYmI3Q3dzTkFxYVZUZWs1cWRPM2RHbzBhTkFBRHIxcTJEcWFrcFpzeVlvZFdtUzVjdUpXYk9WQVVSRVJGWXZIZ3g3TzN0RVJBUVlORDZJMmZQbnNXQkF3ZlFxbFVyekowN0YzbDVlYmh4NHdhNmQrOWVaTmFlaHVZWmZmejRNWktTa3JCeTVVcmhlN1o4K1hJNE9qb1d1cC9sSlRJeUVyVnIxeGJLWGlVa0pHRE9uRGw0OGVJRjNuLy9mZnp4eHgvdzkvYzNxTS9UcDA4YmRCK3JzcDkvL2xtdmRoTW5Ua1IwZExUZTdmV3NtS1JGclZaajVjcVZzTGUzcjNLQm4vTHkxMTkvb1ZHalJoQ0w4NmVTQ3daOWpKR1ptUW1wVkZydDFqZ2txa29ZK0NFaW9qS1QvUEFsckozTkdQUWhJbnFOV1RsSllPMXNodVNITDFHN3pldjNGcVphcWNiTFZBVnlraFRJU1pRak4wMEJaWjRhS3FYMldpeGlDeE0wZXQ4ZVlxbnhFdzRGSnozMGVUTjY2TkNoTURVMTFhdnR0R25UaWl4RkJPU1hwUUpLcnVWdmJXMXQ4Q1NoeHZmZmY0K1RKMDlpOE9EQkdEdDJyRkY5RktYZ0JFL0J5Y2k3ZCs4Q0FGcTNibDFrZG9TcHFTbmF0R21ESzFldTRPSERoNVYyUG45L2Y4VEd4bUw0OE9HdnphTFd1dTVCVWZSZEgrS2Zvcmo3RVJjWHAvVjFjbkl5MXE5Zmo3eThQSFR2M2gzZTN0Nm9VYU5HZVE5UnEzemNMNy84QWlzcnEwS0JpcXBVU3VtTk45N1FXVXB2Nzk2OVVLdlZlUC85OS9VS1Zyenh4aHRDS2N0bXpacWhaY3VXV0xac0dTUVNDWTRjT1lMdDI3ZGovUGp4cUZXcmxzNCs1czJiQnpNek0xeTZkQWtpa1FqdDI3Y1hBZ0c1dWJsd2NYRXhPc3ZHRUFrSkNmanl5eTloYm02T2hRc1h3c1BEQTdWcjEwYnYzcjJSa3BJQ2IyOXZlSHQ3UXlLUjRKMTMzaEdPVXlxVk1EVTFMZFJmWUdBZzB0TFNDcjFVb0cvVzNZc1hMMHBzV3g2WmNzWFJYR2RFUkFTU2twSjB0dE9VUkx4MTYxYXgvWFhwMHNYb3NXaCtEeGQxNzZ1ajBOQlF6Smt6QjI1dWJsaXdZRUdabEkxMGRYVkZ6Wm8xeTJCMFJLUUxBejlFUkZSbU1xTmxjT25NaFJtSmlGNTNEbzNNRVhzejYvVUovS2lCckRnWlV2N0tSWGE4REdwVnlZY29YcXFneUZZWkZQaVpQMysrMXVMWWhrNTZtWnViNnd6bXZPcjU4K2Q0OGVKRnNXMUtxdVZmMHFMb3hUbCsvRGhrTWhtT0hUdFdwb0VmVFJCRkpCS2hTWk1td3ZZblQ1NEFRTEVUckpxMUJKNC9mMTRwNTFPcjFWQ3BWR2pRb0FGR2p4Nk43ZHUzSXkwdHJjUXhaR2RuRjd2d2RVa1QwNldsNng0VXBhelhoNmhLOHZMeThNVVhYeFM1THk0dXJsQ1FaOWV1WFFiZGo1bzFhK0tiYjc3QnVuWHJFQmdZaUpDUUVFeWJOZzE5K3ZRcDFiajFwVm03eHNMQ29rTE9aNndWSzFZVXVUMHNMQXpYcjErSG5aMGRoZzRkYW5CZjd1N3VRc1pUZG5ZMkRoNDhpRHAxNm1EdzRNRVlNR0JBc2YxWVcxdERJcEZBcFZJaE96c2IxdGJXVUNnVXlNaklxTENKNlJvMWFxQmJ0MjQ0ZS9Zc1pzNmNpUysrK0FJZmZQQUJ2THk4b0ZLcFlHcHFpdGpZV05TcFV3ZlRwMDhIQU55OGVSTmJ0bXpCb2tXTDBMaHhZNjMrSGo5K2pJeU1qQ0t6V1N3c0xOQ3RXemV0YlM5ZnZpenkyVkVxbFZDcFZJVUNTQ1d0NlZLZWZ2amhCNzNPWDFMR1lVbnJhaFZITHBjREtEbVlYdEZPbno1dFZBWlRTWDAxYU5BQW5UcDFRbUJnSUtaTW1ZS1pNMmRxbFVnMVJuR1plRVJVTmhqNElTS2lNaVBMVWtKcS84OTQ2NG1JcURxVDJwdENscW1zN0dHVVNLMVNJeTA4RHlsL3ZZVHNSZkhqTlpHSVlDb1J3Y1JNQkZNekU5aTZtY0hjMGJCL0R0V3FWVXQ0eTlXWUNYSUxDd3NrSnljYmRJeXhFMU9sWFV2bG80OCt3dW5UcC9IaGh4K1dxcDlYSFRseUJBRFF0V3RYMk52YkM5czE5Nlc0QUlnbWV5STlQYjFTemljU2lmRFZWMThoTVRFUllyRVkxNjlmUjJ4c2JJbGprTWxreFU1U2Z2TEpKK1VhK05GMUR3cFNxOVVRaVVRNGQrNmNRWDFYaFRWNzlLVlNxWFQrM0NvVUNwMzdkQVY0Wjg2Y1dTZ0kyYWxUSjN6Ly9mZFl2WG8xYnR5NGdlWExsNk5telpwbzNicDE2Uy9nLzczenpqdFFxWFJIdDVPU2tvcjl2b2pGWXB3OWU3Yk14bE5XZHU3Y0NTQi9QU0pqeStOcHNpOENBZ0tRa1pHQitmUG5ReXFWNHZ6NTg0aU5qWVdYbHhmYzNOeXdhdFVxU0tWU3JlZCs0OGFOQVBMdm43VzFOZUxpNHFCV3ErSGs1RlEyRjFnQ3NWaU1XYk5td2MzTkRUdDI3TUNtVFp2dzRzVUxqQm8xQ3FhbXBzakl5RUIyZGpaYXRtd3BIR05yYTR2czdHek1tREVEOCtmUFIvZnUzWVY5Q29WQ1p3bFJCd2NIekpzM0QwQit3R2Z4NHNWSVRVM0ZoZzBiQ3EydDlOTlBQK0hvMGFPWU4yOGVtamR2TG15dnpNQ1B4ckZqeDRyYzd1WGxoZWZQbit2Yy8rMjMzK0x5NWN1bE9uZDJkallBVkxsQWExa0dvZ3IyWldscENSOGZIK3pkdXhjQkFRRllzV0lGWkRLWjF0cElLU2twT2w5eUtHcWZnNE9EVnNZaUVaVTlCbjZJaUtqTXFCUnFtSWlyejNvUVJFVC9WQ1ppRVZRS2Rja05LMUZ1dWdMUEE3T1FtNjdRMmk0U0FSWTF4TENvS1lGRlRURXNhb2doc1RKRldid0FXM0J4N0ZjblZrc3FrYlZ1M1RyWTJOaEFvVkFnTHkrdlRCWjdMMC9qeG8wcjg3SmZaOCtleFkwYk55Q1ZTZ3V0ajZPWlJDdHV6UUROUGRPVThhbU04NW1hbXFKT25UcGE3WW9Mem5sNmVzTEJ3UUdIRHgvV2E4eGxyYmg3VUpCU3FheXk2MHlWMVhOb1lXRlI1UGRxM0xoeGlJNk9OampJdW1IRGhpSzMyOXJhd3MvUER3Y1BIa1J5Y25LWkJuMEFvRzdkdWxBcUN3ZTZaVElaa3BPVElaVktkWmFZaTQyTkZkYm5xR2doSVNHWU0yZE9pZTIyYk5tQ0xWdTJHTnkvNXZzWEdSbUpZOGVPb1Z1M2J1alFvUU1BSUNNakF3c1hMb1NMaXd1V0wxOE9xVlNLUC8vOEUydldyTUhjdVhNUkhCeU1qaDA3SWpBd0VOSFIwV2pZc0NHZVBYc0dRTC8xMjhyU2tDRkRVTHQyYld6ZnZoMzkrdlVUdG10S0N6bzdPd3ZiUER3OHNHSERCbno1NVpkWXUzWXRXcmR1TFdSNktoUUt2YjdYRmhZV3FGT25EbTdmdmcxZlgxK3NXTEZDT0M0N094djc5dTJEVXFtc2tpVzVOR3NodlVwVDNsTFhmbjN1aXliVFJkZm5qeWJqSnlZbXB0alBLSWxFZ3UzYnQ1ZDR2ckpRWHFVNmE5U29nVFZyMWtBa0VtSE1tREZ3Y1hIQjJiTm5DMlV6NXVUazZBd0lGclhQeGNXRmdSK2ljc2JBRHhFUkVSRVJ2VDdVK1d2S0pZWmthNVYwazFpWndyR0pPZXdiU1NFMnIvaUZna3ZLQUZJb0ZNS0UzSXNYTDhvMXc2TXF1blBuanJEZTBMUnAwMUN2WGoydC9ab01odUxXUzlCTTV1bFR4cWFpejFjVmxYUVBDcExMNVZVMkdGa2U1ZWRPbno0Tkd4dWJVaS9LcnNrWWVaVklKTUx3NGNOTDFiY3V1M2J0S3ZLOFY2NWNnWitmSDNyMjdJbXZ2dnFxeUdQZmZ2dHRZZEk3UFQwZGRuWjJGZlo4UzZYU0lvTW9LcFZLeUp4eWNYSFIrVE9wVkNvUkd4c0xrVWlrODFsV0tCUll2WG8xbEVvbEhCMGRBUUJSVVZGWXRtd1psRW9scGsrZmpxU2tKTVRIeDJQRmloV29WYXNXSEIwZE1YbnlaRHg4K0JDaG9hRjQvUGd4ZXZYcWhjZVBId1BJTHlGWDBYcjE2b1d1WGJ0cUJXTTEyWVVGQXo5QWZtQnEzYnAxU0V0TDB5cnZLWmZMOVE3eWVYbDVJU29xQ2c4ZlBrUklTSWdRTU51OWV6Y3lNakt3WU1HQ0t2azdxNlNNUTJNeUVsOWR1NmVrengrWlRGWnNtNG9NcUpkWHFVNlpUS2IxdGFlbkovcjE2eWQ4ZHFqVitTOEtOV2pRQU45Ly96M1dyMStQczJmUHd0L2ZYeXRMVE9PWFgzN0IyclZyMGJScDAzSVpMeEg5allFZklpSWlJaUo2YmNUZHlrTHE0Nzh6TU1SU0V6aDN0SUtkbXhTb3hQbjVndGtDdWpJSU5CT1JxYW1wVlhJU3JiemN2MzhmUGo0K1VDZ1UrUFRUVC9IMjIyOFhhaU9SU0NDVHlRcE5NQldVbDVjSEFDV1dnYXJvODFWRit0d0REWVZDQWJsY3JqTkxwTElaVSs2d3BBbmZyVnUzd3RuWnVkU0JuNnRYcitMa3laTVlQMzQ4UER3OHRQYXBWQ29oZUZqV05tellBSWxFZ3M4Ly8xd0kyTVhFeEFEUVhiNVFyVlpEclZiRDFOUVVodzRkd3U3ZHUrSHI2NHZPblR1WHl4aGY1ZUhoVVdUSnZCTW5UbURUcGsxbzI3WXQxcTVkcS9QNFM1Y3VZZG15WmVqUW9ZUE9kWUsyYmR1R2lJZ0lyVzMzN3QxRFZGUVVBR0RxMUtuQ0pIWGZ2bjB4WThZTUlldXZlL2Z1T0hueUpFSkNRb1RqbkoyZFlXTmpZL0MxbGdXSlJJS0lpQWhNbmp4WmEvdU9IVHV3WThjT3ZmdlIvQ3dVOVhPMGYvOStZZDA1SnljbjFLaFJBOEhCd1FnT0RvWlNxY1NKRXlkZ2IyK1B2Lzc2QzMvOTlSY0FWS2tNRFYxcjdIMzk5ZGVJajQvWHVYL0hqaDBJQ2dvcWNwOG1rMGNUc05IMStiTm56eDRFQkFRQUFEWnYzb3htelpvWk5QYnlvTzlucFZLcEZFcTBHVnRPdG1EQVdQTzdVbE1hN28wMzNzRFpzMmNSR0JoWVpPRG50OTkrQTRCU3J4RkVSQ1ZqNEllSWlJaUlpRjRMOGJlenRZSSt0bTVTMU9sa0JiRzA0ak44aktFcGxaT2NuS3ozSkZGNWxXNnBLUGZ1M2NQQ2hRdVJtNXVMWWNPR1lmVG8wVVcyczdlM1IySmlJdExTMG5UMmxacWFDZ0RGbGh5cTZQTlZSZnJlQXczTnhHOXljdkpyLzd6cEl5OHZEektack5CYUpzYkl6TXpFSDMvOGdVZVBIaFVLL096ZnZ4L1Buei9IMkxGankzU2RtSHYzN3VIbm4zOUdyVnExdENiaC8venpUd0JBL2ZyMWl6eE9rK1ZtWm1ZR1oyZG5LQlFLbkR4NXNzSUNQMFZKUzB2RGYvLzdYNWlhbXNMTHkwdG5PNVZLaFFNSERnQ0F6blhIZnZubEY1dzRjUUlkT25UQTdkdTNoZTM5Ky9kSHk1WXRZVzF0amYzNzkrUHk1Y3VZT25VcTNuNzdiZno2NjY5UUtwVjQ1NTEzQUFETm16ZkgvdjM3aGV5WHlwcVl6c2pJZ0xtNU9XeHNiTkMzYjE4QStkLzNwS1FrZE8zYVZhOWc5T1hMbDJGbVpvYXVYYnZxYkhQcTFLa1MxNTFMVDA4WDFna0RxbGJnUjFjWlBrM1FSdGYrNG43Mk5aK0hKZDNqNE9CZ21KcWFRcVZTNGVqUm81Zy9mNzQrUTY0V0xseTRBSWxFSW1TbFpXUmtBSUNRY2RhcFV5ZFlXVm5oN05teitQVFRUN1d5U2NQRHczSG56aDNVcVZNSG5UcDFxcFR4RS8yVE1QQkRSRVJFUkVSVlh2S0RsMGdKZXlsOFhhdVZKV3EzZmIweU1UUWxlalJyTmVpanZFcTNWSVM3ZCs5aTBhSkZ5TXZMdy9EaHc0c05LdFN0V3hlSmlZbkN1aHBGMGR5TGhnMGJWb256VlVXRzNBTU56Y1N2UXFGNHJaODNmYVdrcEFESVgxaThvSUpaUXU3dTducXR5NkVKSEJhVlpYUHAwaVU4ZS9ZTUxWcTB3QWNmZkZDYUlRdmtjam0rL2ZaYnFOVnFqQnMzVG5qRFBqYzNGL2Z1M1FNQW5Xc0tGY3hrNk42OU8renM3SER6NWswa0ppYWlkdTNhWlRJK1EyM2V2QmxaV1ZuNDE3LytoYnAxNitwczk4TVBQeUF5TWhLdFc3ZEdseTVkaW14alkyTURWMWRYTEZpd0FQLys5NytGN1dLeEdDa3BLZkR4OFVHOWV2V3dZOGNPMUs1ZEd6azVPWWlJaU1EeDQ4Zmg1dWFHNXMyYjQ0MDMza0JBUUFDV0xWc0doVUpSYVVHeFU2ZE80ZkRodzVnNmRTcm16WnNISUw5Y1kxSlNFdWJObXljRUpZNGNPWUluVDU1Zyt2VHB3ck9nY2YzNmRUZzdPd3ZIRjBVVFRIdlZPKys4ZzdwMTYrck1tS2txeXFQVW15YmdiMmRucDdOTlpHUWt3c0xDMExselp5Z1VDbHk4ZUJIRGhnMURvMGFOREQ3ZjYrajA2ZE80Zi84K2xpNWRpczZkT3lNeE1SSEEzeTlKbUp1YjQ3MzMzc09SSTBkdzlPaFJyYktYTzNmdUJBQU1IejY4MkZLclJGUTJHUGdoSWlJaUlxSXFMVGROZ2NTUWJPSHJtaTB0cWxUUUp5a3BDY0hCd1hqdnZmZUtiZWZtNWdZQWVQcjBxZDU5RzF1R3haZ0pyN0owNjlZdCtQcjZRaWFUWWR5NGNTV3VkOUt5WlV2Y3ZYc1hJU0VoUmE1Zm9sYXJoUkpNLy9yWHZ5cmxmR0ZoWVZpOWVyWFFSalBaVlZKd0pTTWpRNjhBVEdrbldRMjlCeHFhRW1HREJ3L0dsQ2xURERwblpUOW54dEJjNzZ1WlhBV3pBK3JVcVFQZzc2QkJWbFpXb1lYaWxVb2w3dDY5Q3dDRmdoYVJrWkY0OXV3WnBGS3BrTEZSRnI3NzdqdEVSMGVqU1pNbVd0a281OCtmUjE1ZUh0emQzWFVHY1RSbERjM016Q0FXaStIcDZZa2pSNDdndDk5K3d5ZWZmRkptWTlSWFhsNGV6TTNOSVJhTGNmZnVYUXdmUGh3REJ3N0V3SUVEaGJLWUFIRHo1djBTZmd3QUFDQUFTVVJCVkUzczJyVUw1dWJtbUQ1OXVzNyt1bmJ0aW1iTm1oVXF6YlpyMXk0aHdKR2JtNHZ4NDhjTHBhazBWcTVjaVIwN2RxQkZpeGFvVmFzV29xS2lZR0ZoVVdtQm45RFFVT1RrNU1EQ3drTFlGaHNiQzF0Ylc2MU1sS1NrSkp3N2R3NVBuejZGbjUrZlZqQlRMcGNYQ2daVk43cUNXanQyN0VCcWFxck8vU2RQbnNTREJ3K0szS2RyTGFXQ05KL1Y3Ny8vUGl3c0xIRDc5bTJzVzdjTy92NytlcStyOUxwU0twVjQ5T2dSVEV4TWhDRHpreWRQQUdobkczNzg4Y2Y0K2VlZkVSQVFnQjQ5ZXNEVjFSWG56cDFEY0hBd1BEdzhoQ3c3SWlwZjFmc1RpWWlJaUlpSVhtdHFsUm94MXpQeC84c3l3TmJWREU3dFNsK2lxYXhrWm1iaTY2Ky9SdlBtemZVSy9JakZZb1NIaDJzZEh4WVdodmJ0MjJ1OS9lcnI2eXU4b2EraFVDZ0tUU3E5ZVBFQ1lyRzRVRm1hVmF0V0NZdFVWN1Nnb0NBc1diSUVDb1VDVTZaTXdlREJnMHM4cG5mdjNnZ0lDRUJTVWhJdVg3Nk0zcjE3YSsyL2RPa1NVbEpTWUdGaGdaNDllMWJLK2ZMeThvck1pQ2twUzBhbFVwVjdKbzB4OTBCRHMzYkg2NVRaVkJxUEh6OEdBRHgvL2x4cmUxR0J0OGFOR3lNc0xBd2pSNDRzdEFaU1JrWUdYcng0QVh0N2U5U3JWMDlybnlaZzI3Tm56eklwS1FjQTE2NWR3NGtUSjJCaVlvSVpNMllJd1VxNVhDNlU0aXJ1TXlnM043OU1wbVpObTdmZWVndEhqaHpCeFlzWEt5WHdJNVZLTVhmdVhJd2RPeGJIamgzRHFWT25FQkFRZ0lNSEQ2SlBuejRZTW1RSVltSmlzR3JWS3FqVmFzeWFOVXRuR1RzZ2Y4MlJvdGFwNnRldkg3S3lzdURrNUFSYlcxdGN2MzRkUVVGQitPNjc3MkJ0YlkzNCtIZ3NYcndZVVZGUmFOYXNHVHAzN294VHAwNmhlL2Z1V2lXcUtvcEtwVUpvYUNoRUlwRVFkTTdLeWtKR1JrYWhFcUZmZlBFRjdPenM4Ti8vL2hkcjFxekI4dVhMQWVSUHppc1VpbUlEUDJGaFliaDgrWEtSKzlScU5kTFQwM1ZtdlZWMnViZHUzYnJCeWNsSloxQjEvLzc5U0UxTjFibGZLcFdpZmZ2MlJlN1RyQkdscTB6Y3I3LytpaHMzYnNEZDNSMWR1blNCU0NSQzkrN2RFUmdZaU0yYk4yUEdqQmxHWE5IcjQ5R2pSOGpMeTRPSGg0Znc5NDc3OSs4REFKbzJiU3EwczdlM3gvang0N0Z4NDBZc1dyUUlYbDVlOFBmM2gxUXF4ZXpaczh0dC9UTWkwc2JBRHhFUkVSRVJWVm1wajNLUmw2NEVBSmhLVFZDbmszVUpSMVNjM054Y3pKOC9IMUZSVVJnNGNHQ0o3U1VTQ2R6ZDNSRWVIbzdzN0d4WVdWa2hJU0VCWDMvOU5TWlBub3lQUHZvSVFINHB1TTJiTjJQaXhJa0E4aWNDNTgyYkI2bFVDajgvUDZHL0F3Y09ZTStlUFJnMmJKaFdSa2xzYkN4Mjd0d0pkM2QzbzJ2bzc5cTFDeWRQbnNTZ1FZTXdac3dZdlk4TERBekUwcVZMb1ZRcU1XdldMR0VCNlpMVXIxOGZ2WHYzeHFWTGw3Qng0MFpZV2xvS1k3OTkremI4L2YwQkFDTkdqTkRLdktqSTg3VnQyOWJnREN4UFQwODRPRGpnOE9IREJoMW5DR1B2Z2NiTm16Y0JBSzFhdFNxUDRWVTVtaXlkMjdkdkMwRXZYV2JNbUlFMWE5WWdNakt5VVBET3hNUUU3dTd1bURwMXF0WWtwa0tod0lVTEZ3RGtyeTlURm1ReUdUWnYzZ3dBR0RKa2lOWUU2Lzc5K3hFYkc0dGF0V29WRy9qSnlja0JBQ0dMcEVtVEpuQjFkVVZrWkNTZVBuMHFCRlVpSXlQaDZ1b3FySk5TM21yV3JJbUpFeWRpeElnUk9IWHFGSTRlUFlyejU4L2ovUG56RUlsRVVLdlZtRGx6SnZyMDZXTlUvMjV1YmpBM04wZUxGaTNRdW5Wcm9ieGpvMGFOY096WU1jamxjdXpidHc5V1ZsYkl6YzNGMWF0WEFRQjM3dHlCVENZckZEd3A3L3NUSGg2T3JLd3NOR25TUlBqczBaUUgxV1NpRlRSaXhBalVxRkVESFR0MkZMWnBnbnpGQlg2ZVBIbWl0WGJQcXpJek0zWHVMeTd3VTk3M0p5SWlBbks1SEc1dWJzTFAyYXV5cy9NemhIWHRCL0t6OUM1Y3VGQW9PS1RKOUh4MXpTNEFlUERnQWI3OTlsdUlSQ0o0ZTNzTHdkZnAwNmNqTkRRVXAwK2ZocVdsSlNaT25GZ29pMVNqb24rK3lwcm0vclJ0MnhaQWZ1QTVPRGhZK0JrcmFNQ0FBUWdORGNYNTgrY3hmLzU4aUVRaUxGeTRFQTBhTktqb1lSUDlZekh3UTBSRVJFUkVWWkpLcVVaeTZOL3Iramgzc0lMWXZQTGZFdFdVQ1VwS1NrSlNVaEkrLy96ekl0ZndlUExrQ2FLaW92RGt5UlBrNWVYaGl5KytRSWNPSGZEbzBTUGN1SEVEYjczMWxyQW9jc0UxUXJadTNZckl5RWc4ZVBBQWI3enhCa3hNVENDWHl4RVNFb0tVbEJUaHJmWjI3ZHBoMTY1ZCtPbW5uekJreUJCaFllVWFOV29nSlNVRkVSRVJHRGx5WkxFbGEzVDU4Y2NmSVpQSjhPT1BQeG9VK1BIejg0TlNxWVJFSXNHQkF3ZDByaUVCQUZPbVRORXFwVFI5K25ROGUvWU1rWkdSV0xCZ0FXeHRiU0VTaVlSNzFMZHZYM3o4OGNlVmVyNktvT3QrYjl1MkRidDM3eGErM3JObkQ0RFMzWVBRMEZBOGUvWU05ZXJWMC9tR2Uya1llaTNsTFNVbEJmZnYzNGVKaVFsYXRXcUZOV3ZXQ0pQa1JXblVxQkcrKys0N2c4NXgvZnAxcEtXbG9XN2R1anJYMnpHVW1aa1ovUDM5Y2ZEZ1FZd2VQVnJyWFAvNzMvOEFBSjkvL25teEdTcnA2ZWtBb0JVNEhUNThPTVJpc2ZDOWYvejRNV2JQbm8yR0RSdkMxOWUzMERwSTVjbkt5Z3BEaGd5QmpZME5ObTNhQklWQ0FmWC9wM29lTzNZTVlyRVliNzMxbHNHbHRLS2lvbkRreUJFb2xVcXQ3NGRhcmNhdFc3Y1FIQnlNeG8wYm8zMzc5dmpmLy82SGpJd01PRGc0SURVMUZULysrS05XeWNTS3VEOTM3dHdCQUsyTUZFM1E3dEtsUzdoMDZaTGVmUVVIQjhQVDB4UHZ2ZmNlWnMyYXBiWHZ2ZmZlMHhrb05IYU5uNHE0UHhjdlhzU2hRNGYwYXJ0eTVjb1MyeFFNL0NRbEplR3Z2LzZDVkNvdEZNUzRlL2N1ZkgxOWhmWFRDZ2JLSFJ3Y3NHVEpFc3laTXdjLy9QQURFaE1UTVhQbXpFTFpmcFg1ODFWV05JRnpUZURueXBVcnlNckswdm16NmVIaElid3dZV2RuVnlnN2tvaktGd00vUkVSRVJFUlVKYVdINTBMeFVnVUFNTE14aFYyRGlpKzdVNVFiTjI0SWZ4NDdkaXo2OXUyTEV5ZE9JQ1ltQnMrZVBVTjhmRHlBL0lsWURjM2J3NzE2OWNLQkF3ZHc1c3dadlBYV1cwaEtTZ0x3OTV2Y1Y2OWVSVkJRRUdyVnFxVlZmcWxYcjE3NDg4OC84ZXV2dndyQmlPYk5tNk5seTVaNDhPQUJUcHc0Z1ZHalJnSElMMk16WnN3WXJGKy9Ib2NPSFNwMlhReGRQdmpnQTV3NmRRb2ZmdmloUWNjcGxmblpXWEs1WEZnclFSZk5aS2FHdGJVMU5tN2NpTU9IRCtQaXhZdUlpNHVEUkNKQnExYXRNR0RBZ0NMTDlsVDArU3FDcnV0SVMwdERXbHBhb2UybHVRZWFDVlJqMWx2UTlGVmN5UjVEcjZVbytxeVBwSzlqeDQ1QnBWS2hkZXZXV0xod0lhWlBueTc4RFA3NTU1OW8yclJwcWRkRk9YbnlKQUR0OVkrS3V3Wk5TY2JpMnBpYW11TDc3Ny9IdEduVGhHMkJnWUZZc1dJRjFHbzFCZ3dZVUtoYzRhdUtXby9vMVRXYTZ0YXRpeFl0V3VEMjdkdnc5dmJHc21YTGlpMnZWbFlTRWhKdzRjSUZuRDE3VnZqODdOcTFLN3AxNjRZZmYvd1JVVkZSV0xObURYYnQyb1hCZ3dkajRNQ0JoY3BiNnJKdjN6NklSS0pDNVE5RkloRysvUEpMVEpnd0FhdFdyY0xYWDMrTkgzNzRBZGJXMXZqMjIyOHhkZXBVN04rL1gxaWZCS2lZKzZQNS9kS3VYVHRoVzQwYU5UQmd3QUM5KzBoTVRNVE5temZoN3U2T0ZpMWFWRmcyWDBYY243Rmp4Mm9GUDRzeWFkSWt4TVRFNFBUcDB3YjEvZE5QUDBHdFZxTlRwMDVDRUZXbFV1R0hIMzdBcmwyN29GS3A4T2FiYjJMczJMR0Zqdlh3OE1EeTVjdXhhTkVpWEw1OEdROGZQc1NrU1pQUXExY3ZvVTFsL1h5OUtpc3JDd0IwWmlYcGtwdWJpL3YzNzhQVTFCU3RXcldDVXFrVUFzK3ZQcCt4c2JIWXNtVUxidDY4Q2JGWWpDWk5tdURodzRmdzh2TENzR0hEOE1rbm53aGxKNG1vL0REd1EwUkVSRVJFVlZMcW83L2Z4Sy9ad2dJR3psR1VtMGVQSGdISVg3eDR4SWdSZVByMEtUWnQyaVRzZDNSMFJJTUdEZURtNW9iNjlldkQxZFZWS0czU3VIRmp0RzdkR2lFaEliaHk1UW9pSXlNaEVvbFF0MjVkWkdSa0NDWEdKaytlclBYMmZyZHUzYkIxNjFZRUJnWnFaYUVNR2pRSUR4NDh3TW1USi9ISko1OEliOXkrODg0NytPR0hIM0QrL0hsODl0bG5zTE96TStnYUowMmFaTlE2RG9hV1FudVZ1Yms1Um84ZVhlTEVYbVdkcnlJWWVrM0czb05idDI3aCt2WHJzTFMwTEhGU1dST2MwRHhmU3FVU0J3OGVCSkJmcXF1c3gxWlFXYTJQbEplWGgrUEhqd1BJWC9mRndjRUIvdjcrV0xkdUhZS0NnakJ6NWt5WW1KaWdSbzBhc0xhMmhxbXBxZGJFcUZxdEZ2NVRxVlJRS3BYQ2YwMmFOSUdQancvQ3c4UHh4eDkvUUNRU29WKy9mZ1pkUTNGdFhpMGx0Mi9mUGh3NGNBQnF0Um85ZXZUQTFLbFRBZVJQNk1iRXhNREJ3UUUyTmpZd016T0RUQ1pEVUZBUWZ2enhSd0RhQVlWWFdWcGFZdW5TcGRpd1lRUE9uVHVIR1RObVlObXlaWVd5SDBvckl5TUQ0ZUhodUh2M0x1N2N1WVB3OEhBaHU2ZEZpeFlZUFhvME9uVG9BQ0Qvc3l3d01CRDc5KzlIZUhnNC92T2YvK0RBZ1FNWU9IQWdCZzhlREVkSFI1M251WC8vUHE1Y3VZSzMzbnBMeUh4ODhlS0Y4SDIxdDdmSHRHblRFQklTSW1RWmpSOC9IaTR1THBneVpRcFdyMTROUHo4L2JOeTRFUllXRnVWK2Z6SXpNeEVhR2lwTXJHdlVxMWRQWndBL0tTa0pabVptc0xTMGhGZ3NSa0pDQXRhdlh3OEFHRGh3b0VFQkkzMkZob1lDUUtFTWovSzhQeTlmdmhSKzk1WkVrNVg3OE9GRHZkcWJtWm5CMnRwYStIelFaUENHaFlWaHk1WXRDQXNMQTVEL3VURjc5bXlkQVpNMmJkckEzOThmaXhjdlJuUjBOUHo4L05DNGNXTjg5dGxuNk55NWM0WDlmQlVVRVJFQkd4c2JXRnBhd3R6Y0hMbTV1ZGkzYng4QUdKeHhkUGZ1WGNqbGNuaDRlTURDd2dJSERoekFzMmZQMExadFd5R2JMaUVoQVljT0hjTFpzMmVoVUNqZzZ1cUtlZlBtb1VtVEpnZ0lDTUQrL2Z1eGYvOSs0Y1dTOTk1N3I5amZJVVJVT2d6OEVCRVJFUkZSbGZNeVdZRzhGL21aRENZU0Vld2FWbzFzSHlEL3pmd2FOV3BnMEtCQkFQTFhrUEQyOWtiRGhnM1JvRUVEMk5qWUZIdTh0N2MzdkwyOXNYVHBVZ0JBZ3dZTmhBbWg5UFIwZE9uU1Jlc3RZUUJ3Y25LQ3E2c3J3c0xDa0pHUklRUnlldlRvQVZ0YlcwZ2tFc1RFeEFnQkpoTVRFNHdjT1JJclY2N0VMNy84Z21IRGhwWHhYYURYV1ZKU0VsYXZYZzBndjl4WHdmSmZSYmwzN3g2Kyt1b3JpTVZpbUptWklTOHZUOGcwS3UvTUtHT0NSNjltc2dENW1YQnZ2dmttZ29PRGhUSGIyOXZEejg4UGYvMzFGeTVldklnSER4NGdOallXS1NrcFVLbFVlcC92My8vK040Qy9Gemx2MDZZTm5KeWNTblVOcjFLcjFiaDgrVEwyN3QwckJJaysrT0FEclRXR01qTXo0ZTN0cmJPUGpoMDdDZ0VWWGNSaU1lYk1tUU94V0l3elo4NWd3WUlGQ0FnSUtGUzJ5aGp4OGZHWU9YTW1rcE9UdGJiYjJOaWdXN2R1K09DREQ3VFdMd0x5c3hKNjlPaUJIajE2SUNnb0NMdDM3MFpFUkFRT0hqeUluMzc2Q2Z2MjdkTVoyRzdZc0NFR0R4NE1EdzhQSVRoLzZkSWxyYlZ5ZXZYcWhkOS8veDFQbno1RisvYnQ4Zjc3N3dQSWY0WnUzYnFGaXhjdll1M2F0VmkwYUZHNTM1L0F3RUNvVkNxMGFORkM3MnlJVFpzMjRmZmZmeSswM2M3T3JzUXNNSDJrcHFaaXdvUUpzTEN3Z0ZRcWhWcXRGdFljYXRLa1NhSDI1WFYvWW1Oak1XZk9ISU9PMGJlOWs1TVRGaTFhQkxWYWpRNGRPcUJkdTNaNDh1UUpaczZjQ1lWQ0FiRllqUEhqeDJQSWtDRWw5bFcvZm4xczI3WU5lL2Jzd2RHalJ4RVpHYW4xZkpibjgxTVVIeDhmSkNRa0ZMbnZ6VGZmTktpdmE5ZXVBY2d2OHhZV0ZvYmR1M2RETEJiRHk4c0xZV0ZoT0hqd0lJS0NncUJVS21GdWJvNlJJMGZpNDQ4L0Z0WXordlRUVDlHbFN4ZHMyclFKRHg4K3hONjllN0Z2M3o1TW1EQ0JmMGNoS2ljTS9CQVJFUkVSVVpXVC91VHZiQjliTnlsTVRLdEl1Zy95Z3lvRnl3YUpSS0lpMS9qUnBXSERobGkrZkRrMmJOaUF6TXhNVEp3NEVVQitRT25seTVlWU9YTm1rY2ROblRvVmRlclVLVFNKdEhuelpqZzdPeGQ2QzdsUG56NjRkKzllcFpVc28veHNHSHQ3KzhvZVJpRXltUXlXbHBad2RIVFVhekt6UVlNR2NIUjBGREpjTEN3czRPam9pSDc5K3VHamp6NHFsekdXWm4wbFhjZU9IajBhSFR0MkxMUVdUck5temRDc1dUT3RiWnByVmFsVVVLbFVXaGsvQllsRUlsaFlXQUFBQmc4ZWpLWk5teGE3YnBDeE1qSXlzR2ZQSHNURXhLQkdqUnJ3OXZaRzkrN2R0ZG80T3p1alZxMWF5TW5KZ1Z3dWgwcWxnbGdzUnAwNmRkQ3paMCs5SjFkRkloRm16SmdCRXhNVHRHL2Z2c3dtcFoyZG5kRzRjV05rWkdTZ2NlUEdhTm15SlRwMjdJaTJiZHZDMU5TMHhPTzdkT21DenAwNzQrclZxOWk3ZHk4NmR1eFliRGFqdGJVMXBreVpndGpZV0t4WXNRSkFma0NrWUJsT3RWb05oVUlCUjBkSGZQWFZWMXFmbzdObXpVSnNiQ3c2ZHV5bzFXOTUzUitwVkFwM2QzZGgvUlI5dEd2WERqRXhNWkRKWkZDcFZMQ3dzRURUcGsweFlzU0lFZ082dXJ6MzNudkM1NWFqb3lNa0VnbVNrcEtFWjE4c0ZxTkRodzRZUDM1OGtjZVh4LzJwVjY4ZXRtelpVdXAraWlLUlNOQ3dZVVBNbVRNSExWdTJCSkQvZTNybXpKazRmLzQ4cGs2ZEtyeFVvUStwVklyUFAvOGNBd1lNUUZoWW1GRHFWYU84bnAraU5HL2VITm5aMmNKbm1WcXRocTJ0TFhyMjdLbnorNmVMaDRjSG9xT2owYlp0VytIbnQzZnYzbWpRb0FFU0VoTHc0TUVEU0tWUzlPL2ZIeDkvL0hHUnYvdWFOR2tDZjM5L0JBWUc0b2NmZm9CU3FSUmVvaUdpc2lkU3YvcTNGaUlpSWlNOTJKK01saU9acWsxRVZCMVU5bWY2bzJPcGtPZmt2M0hmb0s4ZHJKd2xsVFlXb3Vvb1BUMGRPVGs1Y0hGeHFleWhrSjdpNCtOeDZkSWxEQjQ4dUZEdzZuV1JuWjBOTXpNeklRdkFXSnFBVFZIOW5EMTdGbTV1YnNJa3ZvWktwU3B5VFNxWlRJYlkyTmdpSi9lenNySmdaV1ZsOEhvb3BhRnJuR1VoS1NrSnBxYW14WmJJMDBXcFZFS3RWaGNxOFViL1RMbTV1VnFaYWMrZVBVUE5talgxWG44TGdKQlJSVVNHRWVuNVM0bUJIeUlpS2pPVlBVbElSRVJscHpJLzAvTmVLQkYrTW4vaGR4T3hDQjVEYTBCVVBuTmdSRVJFUkVSRXJ3MTlBei84NXhNUkVSRVJFVlVwMlhFeTRjK1d0U1VNK2hBUkVSRVJFUm1BLzRRaUlpSWlJcUlxSlN0T0x2elp1ZzVMdkJFUkVSRVJFUm1DZ1I4aUlpSWlJcW95MUNvZ08rSHZ3QS9YOWlFaUlpSWlJaklNQXo5RVJGU3RYYng0RWRldVhUUDYrTVRFUkd6Y3VCRS8vL3h6bVkxSnJWWmovZnIxQ0EwTkxiTStOUlFLQmJLeXNuU2VkLzc4K1pnL2Z6NVNVbExLL055dnlzbkpnVXFsMHJsZnFWUWlOVFcxVk9kUXE5VUlEQXpFbFN0WEVCUVVWS3ErQ2dvT0RzYk5temYxYW52MjdGbmN2WHUzek01TlphTWluajlkUEQwOU1XalFvSExwKzU4Z0owa09sU0ovR1ZLeHVRbk03Ym5vTHhFUkVSRVJrU0g0cnlnaUlxcldsaTlmRGlzcksvVG8wY09vNHdNREEzSHExQ2xjdlhvVnZYcjFncVdsWmFuSGRQejRjWnc5ZXhhWEwxOUdRRUFBYkd4c1N0MG5BTHg4K1JLTEZ5OUdRa0lDbGkxYkJoY1hGNjM5Y3JrY3djSEJBUElEUk9YcDU1OS94dmJ0MjlHclZ5L01uRG16eURhSERoM0MvLzczUDNoN2UrT2RkOTR4Nmp3N2R1ekFrU05IQUFCdnZ2a211blRwWXZTWU5WSlNVdURqNHdPUlNJUlZxMWFoWmN1V090dkd4c1ppOCtiTmtNbGtHRDkrUEQ3NTVKTlNuNytzSlNjbkl5Z29DTC8vL2p1V0xWdW0xekVKQ1FrNGRPZ1FidDY4aWVUa1pFaWxValJ0MmhTREJ3OUd0MjdkakI1TFptWW1WcTVjQ2JsY2prOC8vUlN0VzdjMnVxL2lsT1h6bDVPVGc3UzBOQ1FsSlNFeE1SRnhjWEhJenM3R2xDbFR5bVhzQkdURi9yMitEOHU4RVJFUkVSRVJHWTZCSHlJaXFuSThQVDFMYk9QcTZvcGR1M2FWKzFnKy9QQkRuRHAxQ3MrZVBjT1JJMGN3ZXZUb1V2VVhGUlVsakh2aXhJbEMwQ2M2T2hxelo4ODJ1TC9EaHc4TGZ6WXhNWUZhclVaTVRBeW1UWnVHcFV1WHdzUERROWd2bC85ZE9ra3NOdnl2QUdxMUdxR2hvY2pNekJUK3k4aklRR0ppSWhJU0VwQ1FrSUErZmZwZ3dvUUphTk9tRFNRU0NjNmNPWU9hTld2aTAwOC8xZXJyMGFOSDJMZHZIOHpNek5DMmJWdUR4d0xrWjlwb2dqNG1KaWE0ZlBreTJyVnJod0VEQmhqVm4wYU5HalV3YytaTXJGNjlHZ3NYTHNUbXpadFJ0MjdkSXR2NisvdERKcFBCMmRrWi9mdjNMOVY1WC9YOCtYTjRlWGxCcFZMQjM5OGY5ZXZYMStzNHRWcU44UEJ3L1A3Nzd3Z0tDc0xqeDQ4Tk91L2R1M2ZoNit1TG5Kd2NZVnRPVGc3KytPTVAvUEhISHhneVpBZ21UWnBrVUo4YTMzMzNuWkJKNWVqb2FGRGdwNktlditqb2FDeFpzZ1JaV1ZsNDhlSUZaRElaaWpKeTVFalkyZGtaZUFmMDkvejVjMHlkT2hVaWtRaWJObTFDdlhyMXl1MWNWVTFXYklIMWZlcWFWZUpJaUlpSWlJaUlYazhNL0JBUlVaVWtGb3RScDA2ZEl2ZEZSMGVYcXUrY25CeDRlWG5wM1Q0OVBSMEFjUERnUVZ5NmRFbXZZMGFPSEltK2ZmdHFiY3ZLeW9LUGp3OXljM1BScFVzWHJRQ0ZVcWxFV2xxYTNtTXFpbFFxeGRLbFM3Rmt5UklFQlFYaHl5Ky9oSyt2TDlxM2J3OUFPL0Fqa1JqK0ZyMUlKTUxTcFV1Um5KeXN0ZDNLeWdxT2pvNXdjWEVSQWxrdUxpNVl2bnc1WnN5WWdYMzc5c0hkM1IzZHUzY0hBS1NtcHNMSHh3Y0toUUx6NTgrSHM3T3p3V081ZnYwNi9QMzlBUUFqUm95QXM3TXoxcTlmajAyYk5zSEJ3VUU0bDdINjlldUh1TGc0N04yN0Z6NCtQdGk4ZVRQTXpjMjEycHcrZlJxM2I5K0dwYVVsL1B6OFlHdHJXNnB6RmlTVHllRHI2NHVzckN3c1dMQkE3NkFQQUF3ZlB0em9VbjRKQ1FsQzBLZDI3ZG9ZTjI0Y21qUnBndmo0ZU96Y3VST1JrWkU0Y3VRSW1qWnRpajU5K2hqVTkrWExsM0h1M0RtWW1wcENKQkxod29VTDZOU3BFOTU2NnkyOWpxK281NjkyN2RwNCt2UXB6TTNONGVqb2lPVGtaQ2dVQ3J6NzdydXdzN09EdmIwOTdPenNJQktKRExwK1E5V3RXeGR6NTg2RnI2OHZ2dm5tRzJ6YnRnMVNxYlJjejFrVnlITlV5RTNQejBnVWlRQnJGd1oraUlpSWlJaUlETVhBRHhFUlZVbDE2dFRSbWRHalQwWlFjVlFxbFZIQkk3bGNydmR4cjY2ems1ZVhCMTlmWDhUR3hxSmV2WHFZTjIrZTF2NEdEUnJnL1BuekJvL3BWUktKQkQ0K1BsaThlREdDZ29Ld2RPbFM3TjI3RjliVzFzak16QlRhV1ZsWkdkWC9sMTkrQ2FWU0NUczdPL2o1K1NFdUxnN0hqeDh2c20zanhvMHhhOVlzWEx0MkRXNXVic0wyckt3czFLOWZIMzM3OWtXdlhyME1Ic1BwMDZmaDcrOFBsVXFGdDk5K0c1OTk5aGxFSWhGU1VsS3daODhlTEYyNkZMTm56MGEvZnYyTXVrYU5VYU5HSVNJaUFuWHExQ2swNFI0WEY0ZnQyN2RETEJiRDE5Y1hEUm8wS05XNVhyVjM3MTVFUlVXaFY2OWU2TjI3dDBISGFvSStUazVPNk5LbEMrTGo0M0hqeGcyOWp2MysrKytSazVNRGEydHJiTml3QWJWcjF3WUF1TG01b1VXTEZ2ajg4OCtSbEpTRVhidDJvWGZ2M25vSFA1NCtmWXIxNjljREFNYU5Hd2RUVTFOODk5MTM4UGYzUjh1V0xlSGs1S1JYUHhYeC9FbWxVcHc1YzBiSWloczFhaFFTRWhLTXlzZ3JyZTdkdTZOdjM3NjRjT0VDZHUvZWJYU20xZXVrWUprM1N5Y0pUQ1hsRzJBaklpSWlJaUtxamhqNElTS2lLdS9SbzBjd016TXJzOGwxYTJ2cklvTXNLcFVLSjArZVJPZk9uVXZNUXNuS3lzS2RPM2YwQ2x6STVYTDQrdm9pSkNRRTF0YldXTEpraWRHQkYzMkl4V0o4ODgwM1dMZHVIUVlOR2dScmEyc0FFREtLcksydFlXcHFhbFRmLy9yWHY3VE9VNVRaczJjWHlsN3k4ZkVwMUM0eE1SSFhyMThYdnRhbmROKytmZnV3ZCs5ZUFNRGJiNytOT1hQbUNNR0hVYU5HUWFsVUlpQWdBS3RXcmNLelo4OHdkdXpZRW9NVHhhM3ZvbGFySVJLSmNQVG8wVUxiMWVyOHhlZGZEZUpwTkdyVUNGdTNiaTN4bWw0Vkh4K1BIMy84RVJLSkJKOS8vcm5CeDQ4Wk13YmR1bldEdTdzN0FHRDc5dTE2Qlg1U1UxTng5ZXBWQU1CSEgzMGtCSDAwcksydDhja25uMkRUcGsySWo0L0h2WHYzOUNyVGw1cWFpZ1VMRmlBbkp3ZWRPblhDMEtGREFRQzNiOS9HclZ1M3NHREJBcXhac3dZT0RnNGw5bFZSejUrK3BSREhqUnVuYzE5T1RrNlIrdzB0VVRsKy9IaGN1M1lOeDQ4Zng0QUJBM1NXSGF3dTBoN25DbisyWVprM0lpSWlJaUlpb3pEd1EwUkVWZDdVcVZOMXJ1bWpUL1pQZG5hMjBNN0t5a3BuaHNDK2Zmc1FFQkNBVTZkT3dkL2ZIeFlXRmpyNzNMbHpKMDZkT29YdTNidkQxOWRYWjd2TXpFejQrUGpnL3YzN01EYzN4N0pseStEcTZvcjA5SFFrSlNXaFNaTW1KWTdmR0JLSnBGQkFRbE95cmp6WEpRR0EyTmpZUXVXNFNpczFOUlZyMTY3RnJWdTNBQUREaGczRGhBa1RDZ1YxeG93WkF5c3JLK3pZc1FNSERoeEFSRVFFWnN5WWdWcTFhdW5zVzZWU0ZYdHVUWURIME9PVlNtV3h4K2x5Nk5BaEtCUUt2UC8rKzNwbndoUTBhdFFvbzg0YkZCUWtYSXV1YkttZVBYdGkwNlpOQVBJRE55VUZmbEpUVXpGMzdsd2tKQ1NnZHUzYStQTExMNFh2MlpkZmZvbkpreWZqNmRPbm1EdDNMdGF1WFF0N2UzdWp4bDVRZVR4L3VoU1hBYWhXcTB0ZGxoSUFhdFdxaFhmZmZSYy8vZlFURGh3NGdEbHo1cFM2ejZvcUsxYUdsNm41WmQ0Z0FteGRHZmdoSWlJaUlpSXlCZ00vUkVUMFduTnhjZEc1THowOUhUazVPUkNKUk1KNlFaYVdsanJiRHgwNkZKY3ZYMFpVVkJUV3JsMkxSWXNXRmRrdUxDd01wMCtmQnFCN2dseGp6cHc1aUl5TWhGUXF4WklsUzlDaVJRc0F3SC8rOHgvOCt1dXZtREpsQ2o3NDRJTmkreWhKZEhRMEpreVlVR0k3VFFEaitmUG54V2E1RkRSLy9ueURTNDFwNkZ1NlRsTktTNWZBd0VCczJMQUJHUmtaTURNenc3UnAwNG9kLzVBaFExQzNibDJzWExrU04yL2V4SVFKRXpCMjdGaDgrT0dIUldiL0ZEWE9qSXdNREJreXBNVHIwQVFVanh3NVVpWUJ0WnljSFB6NjY2OEFnQTgvL0xEVS9Sbml3WU1IQUlDYU5XdnF6SGh6Y0hCQW5UcDFFQmNYaDRpSWlHTDdpNCtQeC96NTh4RVRFd05IUjBlc1diTkc2eDdaMjl0ajllclZtRFZyRnA0K2ZZbzVjK1pneFlvVnhRYnBERkZXejE5SmlncEtlM3A2RmdveWp4czN6dWhBMEljZmZvaWZmdm9Kdi8zMkd5WlBuaXhrOFZVbjhtd1ZuZ2Y5WFNMVHZxRTVKRmJHWlNZU0VSRVJFUkg5MHpId1EwUkVyN1U5ZS9ZVXVUMHZMdzlqeG94QlRrNE9MQzB0ZGJZcnlOTFNFb3NXTGNLVUtWTnc1Y29WbkRwMUNnTUdETkJxSTVmTHNYYnRXcWpWYWd3ZE9oUTlldlFvdHMvMjdkc2pNVEVSUzVjdVJjdVdMUUhrQjQ3T25Uc0hJTDhjV0Zrb0tXdkYyUGF2bG9RcktzT3E0TGErZmZzYU5JN2l4TWJHWXVmT25iaHk1UXFBL0FuMmhRc1hDaVhNaXRPMWExZHMyN1lOeTVZdHc2TkhqN0JseXhiOC9QUFBHRDU4T0hyMjdBa1RFNU15RzJkWnVubnpKbkp6YytIbTVvYUdEUnRXNkxtZlBYc0dJUDgrRjZkZXZYcUlpNHREWEZ5Y3pqYWhvYUh3OGZGQmVubzY3T3pzc0diTm1pS0R0RzV1YmxpOWVqWG16cDJMcDArZll0S2tTWmcxYTViT242dUtlUDcyNzkrUEN4Y3VDRjlyc29kZUxkdG1hTW0yMG5CMWRVWERoZzN4NU1rVEJBVUZsWHI5S2tPay92VVNKU1M5bFk0YS9DUGxqQUFBSUFCSlJFRlVrT2Vxa2ZiNEpWVHkvQk9aaUVXbzFWcDN4aVVSRVJFUkVSRVZqNEVmSWlJeWlGcXBoa29GcUJWcUtQUFVVT1Nwb014VFFaRlhuak9EaGp0OCtMQ3d5TDBoR2pac2lERmp4aUFxS3FySTlYdDI3OTZOcDArZm9uMzc5bnBsMlF3ZE9oVHZ2dnN1NnRldkR3QlFLQlRZdUhFajFHbzEzbm5uSFNFWVZCcXVycTU2WlRkTW1USUZqeDgvaHBlWFY0blpKR1BHakVGc2JDd2tFa21oY3dINUFiRDQrSGl0YlFCUW8wWU5RNGRmU0dabUpnSUNBbkRpeEFrb0ZBcElKQktJUkNMazVlVmg2ZEtsQnZXbFVDamc0ZUdCc0xBd1JFUkVZT25TcFhCeGNjRm5uMzJHUG4zNmxIcXNaZTMyN2RzQWdFNmRPbFg0dVJNVEV3SGtaL3dVUjdNV3o2dnI2R2djUFhvVTMzLy9QUlFLQldyWHJvMWx5NWJCemMxTlozL3U3dTVZczJZTkZpMWFoTVRFUkN4ZXZCajkrL2ZINU1tVEM1VmJySWpuTHpVMXRjak1uTElvMjFZYUhUdDJ4Sk1uVDNENzl1MEtDZnprWnVhWFhJc0x6aTczYzJrUkFmVjYyTURNbXRrK1JFUkVSRVJFeG1MZ2g0am9IMDZ0QXVRNVNzaXpWVkRrcXFETXpRL215SE5VeUVtU1EvYkN1SFZLS2xOS1Nnb09IejRNc1ZnTWhVSlJiTnZpRm1lZk1XTkdvVzB4TVRFQWlpK3YxcUpGQzJFZERrZEhSemc2T2dyN2R1L2VqZkR3Y0RnNk9tTFNwRWtBOUZ1bnFEajZsQmw3K2ZLbFVKcXJXYk5tSmZZcGs4a0FvRkRnUjVQbGNPWEtGZmo1K1dsdDAvanR0OS8wRzdnT3UzZnZ4b2tUSndBQUhoNGVtRHQzTGhZdFdvVFkyRmlqK3R1N2R5OHVYNzZNUFh2MklEbzZHckd4c2JDeXNpclZHTXRMV0ZnWWdQenJybWhaV2ZsbHRvb3JoMWh3ZjI1dXJ0YjJ4TVJFckZ1M0RuZnUzQUVBdEdyVkNqNCtQbHJyOXFTbXB1TGpqejhHQUJ3N2Rrd29XZWJ1N282dFc3ZGkyYkpsdUh2M0xzNmNPWU5yMTY3aG80OCt3cUJCZzRSelZzVHo1KzN0RFc5dmJ3REEvZnYzTVd2V0xBRDZsNDRyTDgyYk53Y0EvUFhYWHhWeXZ0eWt5dm5zbDFpWXdMSW0vNGxDUkVSRVJFUlVHdnhYRlJIUlA0QlNwb1lzU3dsNWxoS3lUQlZrV2NyLy8xb0ZlYmF5Zk12NGxKR2kxbWJSWmV2V3Jjak56Y1dvVWFNUUVCQlFiRnRqMytKUFNrclN1VTlYeGtSSVNBZ09IejRNQUpnMWF4WnNiR3dBL0oxQlVSeE5kb1dkblYyaE1tWDZsQzBMRFEyRlNxV0NSQ0pCNDhhTlMyeXZLL0NqRVJ3Y0xQdzVKQ1FFQ29VQ0hUcDBLTEZmZll3ZlB4NS8vUEVIQmc0Y0tLekxvMCtwdnVLOCtlYWI2TldyRndJREF4RVZGVlVwR1RVbFVhdlZRbUN4cEhKcjVVRXVsd1BRL1QzWEVJdnovL3FvVk9ZSEJoUUtCWTRlUFlxQWdQOWo3NzdqbzZyeS80Ky9wbVltdlJGcWdOQkVpb0tyZ0dKQldiQ3ViVjFYWE11S1A3c3JpcTVyRjhYdTJ0QmR5NnByK3k0V0ZCVmxYVllFUVpRaUlOSkJRQWdwcFBkTXY3OC9zaGtaMGliSnBCRGV6OGZEaDduM25udk9tVEFKNGI3ek9lY2RxcXVyQVRqOTlOTzU2YWFiZ20zRGtaQ1F3R09QUGNZYmI3ekJlKys5UjFsWkdmLzg1ei81NElNUHVQUE9PMFArek5yeS9iZS9wVXVYUnJ6UGx1clRwdzhBT1RrNUdJYlJyTytKTFpFNElJcXM3OHF4UkptZ2VTdEpOb3NCQkh4USt4ZVJ0eXJBN2tWbDlKK1VnTm5TdHE5UlJFUkVSRVNrcTFMd0l5TFNoUVI4QnU1U1A2NFNIKzZTbXYrN2l2MzQzVzM0MUs2TjFUNWNQbkN2bVlaOCtlV1hMRm15aEY2OWVqRmx5cFFtZzU5YSsxY2Z0SVhzN0d4bXpweUo4YitIbTJQSGpnMWVxdzJER2xOYkZmVE1NOCswS0JUNDVwdHZBQmcxYWhSV3F4WERNRmk4ZUhHRHk1MDFGdndFQWdGV3JGZ1JQTDdubm51dzIrMjgvUExMVFM0VEZvN282R2hlZmZYVmlEL1lOcGxNSEgvODhVM3V5d1ROM3pNcEVrcExTNE1WYXQyNmRXdjM4V3NaVFNUQnRWK1R0YUhPMHFWTCtjYy8vZ0ZBWW1JaTA2Wk5DK3R6WEIrejJjelVxVk01OGNRVGVmNzU1OW0wYVJNUVdxWFcxdSsvL2NmWlAvZ3BLeXNqTnplWElVT0dSR3lNNXFoOWJUNmZqNUtTa3JBQzQwZ1lla0hybDg5cmloRXd5TjlRVGY3NktnQ3FDMzBVYlhXUk9rejcvSWlJaUlpSWlMU0VnaDhSa1lPVXR5cEFkWUVYVjRrZmQ0a1BWNGtmVDNua2wrWXhtVTA0VTYxRXAxcHhKRnV4eDFxd3g1cXgyTTF3d0hQNWpmOVhFUEh4YXgrRWgxTTVrSmVYeHdzdnZBREFqVGZlaU4xdUQzdWN0dnp0K1lxS0N1NjU1eDVLUzB2YmJJekdCQUlCbGkxYkJzQnh4eDBId0FzdnZNQ25uMzdLMXExYnVmYmFhK3ZjVXh2ODFQYzVYTE5tRFVWRlJUaWRUcXFycTduaGhodDQ2cW1uZU9LSkozajg4Y2VEN1ZxemhGMWJWelBVT3ZYVVV5UFM1c0lMTDZ6M3ZNVmlZZjc4K1dITnBiWmFCcWl6dDAxN2NEcWRWRlZWaGN5alByVkx2TlVHcFNlZmZETC8rYzkvaUkrUDU4WWJieVErUHI3VmN4azBhQkRQUHZzc0N4WXNBQWhaeXJBOTNuOEFLMWV1cEtEZ2wrOXAxMTU3TFpXVmxUeisrT01kc2hTZncrRUlmbnpnTW5zSE81UFpSTm9SMFFSOEJvV2JhOTUvQlJ1clNCcmt3R0pYMVkrSWlJaUlpRWh6S2ZnUkVUa0lCTHdHMVVVK3FndDhWQlY2cVM3dzRhdU9YRVdDeVF4UkNUWEJqalBKaWlQWmdpUEppdG5hOFEvY2FoOXdOdlVnM09QeDhOQkREMUZaV2NuWlo1L05NY2NjMDJUZisrLy9FMjVGVVhPVmxKUnd4eDEza0ptWlNXSmlJaVVsSlcweVRtTysrZVliaW91THNWZ3N3ZURuOU5OUDU4c3Z2K1RERHovRVlyRncxVlZYQmR2Ny9mNWd4VXQ5d2MrQ0JRc1lOR2dRYnJlYnpNeE1UanZ0TkZhdFdzV1NKVXY0L1BQUGcrMXFLNVAyN3QyTHlXU2lkKy9lUU0zeWVoYUxoVjY5ZWdFMTFWQzFWU1QxYVd3ZnB1WTRjQzhZQ0sreUoxSnRtckovcFUwNHkvZEZXa0pDQWxWVlZVMitSMnVYSGR5L3V1YUJCeDRnS2lvcW92TXhtVXoxaG03dDlmNmJOMjhlQUZGUlViamRiaVpObXNTLy92VXY3cnp6VHA1OTlsbjY5ZXNYMGRjcmtIWmtOS1U3M2ZqY0Fmd2VnL0s5YmhJSE9KcStVVVJFUkVSRVJFSW8rQkVSNllUY3BYNnE4cjNCb01kZDZxL1pDQ0ZDckE0ejBXazJZdEtzT0x2WmNDUmFNSms3UHVTcFQrMUQ1c2FXWVRNTWc4Y2ZmNXpObXplVGtaSEJOZGRjRTFiZit3Yy96ZG1MSkZ3dWw0dnAwNmVUbVpsSlNrb0s5OXh6RDdmY2NrdkV4Mm5LaHg5K0NNRHh4eDlQY25JeVVGTlJNV1BHRE82NjZ5N2VmLzk5NHVQaitmM3ZmdzlBVlZWVjhONERIK1lYRkJTd1pNa1NMci84OHBETjdtKzY2U1lHRFJyRUNTZWNRRXhNREM2WGk5TlBQeDIvMzg5cHA1MUd6NTQ5ZzhITHBFbVRTRXBLQ2g0dlhyeTQwU3FUbHU3REZJNzlYOFArQW9FQXA1MTJHb1poOE82Nzc1S1NVdjl5VjdWVkpYUG16QW1wU21tSi9UL1hMcGVMNk9qb1Z2WFhYTDE2OVNJbko0ZXNyS3hHMjlWZTc5dTNiL0JjcEVPZmhyVFgrMi9Iamgyc1hMbVNJNDg4a3R6Y1hQYnQyOGNWVjF4QlJVVUZuMzc2S1hmZWVTZXpaczBDYXQ2ZjlWVVhWVlpXdHJycWFILzdWL25zWC8zVGxaZ3RKcEtHT0lKTHZwVmxlaFQ4aUlpSWlJaUl0SUNDSHhHUlRzQmQ2cWR5bjVmS2ZWNnE5bm54UlhoUEhsdTBtWmp1TnFMVGF2NkxpbStiNnBhMlVMdlVVa01QM3FHbWttUEpraVhFeE1RRTkvc0lSMFZGQlZBVCtyUkY4T053T0lpS2lpSWxKWVVubm5paVE1YnZXckZpUlhDZmxIUFBQVGZrMnVqUm83bnR0dHQ0N0xISGVPMjExMGhOVFdYaXhJbU5CajhmZi93eGZyK2ZFMDg4TWVUQmUwSkNBbE9tVEFFSTJUZW9xS2dJb05IbHZ5Wk1tQkRXYS9uODg4K2J0WHdmMUZTQ25Ybm1tYzI2QnlBM054ZkRNTEJhcmUyMmwwcENRZ0lta3duRE1DZ3NMR3ozNEdmSWtDR3NYcjJhUFh2MlVGRlJVVy9ZV2w1ZXp0Njlld0VZUG54NHU4NFAydS85OSthYmJ3Snd6am5uOFBMTEx3ZlAzM2pqamVUbDVWRmNYRXhaV1JsUTgvMmpaOCtlSWZkblptWmlNcG5vMDZkUDhGeE9UazVJMk54Y3RkOExyVllyaVltSkxlNm5zMHZvR3hVTWZpcHl2QVI4UnFlb1BoVVJFUkVSRVRtWUtQZ1JFZWtBYlIzMG1LMG1ZcnJiaU8xbEo3YVhEWHZzd1JQMEhHakhqaDBBSVE5VzQrUGpndytsMzM3N2JkNTk5MTJzVml2MzMzOS9TQlZDVTJxcmlTS3hKMGxETHIvOGN2cjE2MGZQbmozSno4OXZzM0hxNC9QNWVQSEZGd0U0K3VpakdURmlSSjAyRXlkT1pQZnUzY3lkT3pkWURWUlpXUm04dm45bFFYRnhNUjkvL0RGRGh3NE5McHZWbEo5KytnbWdXWDh1bmNIYXRXdUJtc3FvOWxwMnpXcTFrcGFXeHI1OSs4akt5Z291VmRaZWpqbm1HR2JQbm8xaEdDeGV2Sml6empxclRwdXZ2LzRhd3pBd204M0JaUVBiUzN1OS8xYXVYTWwzMzMxSGVubzZ4eDkvZkVqd1l6S1p1TysrKzdCYXJaaE1Kdjc0eHorU2tKQlE1M00xYWRJa29xT2pRNVlYL095enoxcTF6MWR0cFZXUEhqM2FiUStzamhDVmFNRVdZOEZiNmNmd0cxVGtlSWxQYjE3Z0t5SWlJaUlpY3FoVDhDTWkwZzU4MVFFcXNqMVU1SGlweVBYaUR5UG9NWURtUE5xTFNyQVEyOHRPWEM4NzBXbldUcnQwV3pqbXpwMGJmTmord3c4L0FMQjA2Vkl5TXpPWlBuMTZjT215bDE5K21UbHo1bUF5bWJqbGxsc1lQWHAwczhhcHJWem8zcjE3QkdjZmF0eTRjVzNXZDFOZWUrMDFzckt5TUpsTUlYdjRIT2lLSzY3ZzE3LytkZkRoZUczd1l6YWJReXArRmk5ZWpOdnREaTRKRjQ1dnZ2a0dhTG82WlBIaXhUZ2NEc2FPSGRzcEhtclg3aFh6cTEvOXFsM0hQZXl3dzlpM2J4OWJ0MjV0OS9mT2lCRWpTRTlQSnpNemszLzk2MStjZE5KSnhNWEZCYTlYVkZRd2UvWnNBRTQ0NFlSR3EvRGFRbnU5Lzc3Ly9uc0Fycjc2Nm5yZml6YWJMZmp4SC83d2g3RG5VbCtRMWh4YnQyNEZhdDRqWFYxY0h6dEZXMnVXM3l2UGRDdjRFUkVSRVJFUmFTWUZQeUlpYmNBSUdGVGwrYWpJOFZDUjdjVlYwdnpsZlpwNjlHMHlRVXdQRzNIcFVjVDFzbU9MYWYvTjROdEtiVFZQYm00dWE5ZXV4VzYzazVlWHgrYk5tM0U2blZ4MzNYV3NYcjA2R1BwTW56NmR5Wk1uTjN1YzJpWFErdmZ2SDhucGR3cmZmZmNkYytiTUFlRENDeTlrd0lBQkRiWTFtVXdoRlJHMXdjK0JTOU1kYzh3eHBLZW5NMzc4K0xEbWtKK2Z6OWRmZjQzRlltbnludlhyMS9QcHA1OXkvLzMzYy96eHg0ZlZmMXY1NnF1djJMNTlPeWFUS2FKN3RJUmo5T2pSTEZteWhPKy8vNTdMTDcrOFJYMWtaMmVISE85ZndYWGd0VjY5ZWdVL05wbE1YSFBOTmR4enp6M2s1K2R6ODgwM2M4VVZWOUN2WHoreXNyTDQ1ei8vU1Y1ZUh0SFIwWTBHaVcybHZkNS9reWRQcHJDd3NFTkQyL3JVQmxMTkRiZ1BSbkc5ZndsK0tySzl6ZjlOQ0JFUkVSRVJrVU9jZ2g4UmtRanhWUGlweVBaU2tlMmhjbC9OdmdTUlpyYVlpT2xsSXo0OWlyamVkaXoycnYwazdLV1hYc0x2OXpONThtVE9QZmRjcGsrZnprY2ZmVVIwZERTWFgzNDUxMTEzSFNrcEtaeDAwa25ON3R2bjg3Rm8wU0lBUm8wYUZlbXBkNmlOR3pmeThNTVBBelZMbGYzeGozOXMxdjIxNGNEKzFSNEFmZnIwNGM0Nzd3eXJJc2N3REo1Ly9ubmNiamVubm5vcUNRa0pqYmF2RFNmYWF6K2RobVJsWlRGcjFpd0FUam5sbExDWEZJdVU4ZVBIOC96eno3TjE2MWJ5OHZKSVMwdHJkaCtOQlVZSFh0dC9ueHlBc1dQSGN1V1ZWL0xhYTYreFo4OGVIbmpnZ1pEcjBkSFJQUERBQTIxYUpkZVE5bnIvRFJvMGlGdHZ2VFVpYzQ2VTNOeGN0bS9manRWcTdYU0JWRnVJNlc3RmJEVVI4Qm40M0FGY3hUNGN5ZnBuaTRpSWlJaUlTTGowTHlnUmtSWXlES2d1OEZLKzEwUDVYZy91TW4rYmpHT3htWWp0YlNlK2J4U3hQVzJIekNiWGI3MzFGc3VXTFNNMk5wYkxMcnVNMU5SVVpzeVl3WjEzM3NrNzc3eERiR3dzdi8zdGJ4dnRvN3E2NWpmR0xaYTZleHg5OWRWWGxKYVc0bkE0T1BiWVk5dmtOVVJLN2VzSXgvcjE2N24zM250eHU5MGtKeWN6WThZTXJOYncvN28zRElPbFM1Y0NoR3hNWDJ2dzRNRmg5ZlBLSzYvdzNYZmZFUnNiVzI4UUVRaUVMbmRZVWxJQ3RPMnllMDNKenM3bTl0dHZwN0t5a29TRUJLNisrdXAybjBOU1VoTGp4NDluNmRLbGZQYlpaMHlkT3JYZDUzRFJSUmR4MkdHSDhjRUhIN0JwMHlhcXE2dEpUVTFsekpneFRKa3lwVVZoVktTMDEvc3ZPanE2bFRPTnJIbno1Z0UxUyt3MUZXSjFCU2F6aVppZU5zb3pQUUJVNUhnVi9JaUlpSWlJaURTRC9nVWxJdElNQVo5QlpZNlhzaXdQRlhzOStNTFlxNmNsVE9hYXBXNFNNaHpFOWJZZDFQdjFORmNnRU9DVlYxN2h3dzgveEd3MmM5dHR0NUdhbWdyVVZPYmNjc3N0UFBua2s3ejg4c3ZFeHNaeTZxbW5Balcvc1Y5VlZVVk1UQXdPaHdPdjE4c0hIM3dBMUEwVDh2UHplZW1sbHdBNDU1eHo2aXhwMXBIMjdkdEhjWEV4Y1hGeDJPMTJBb0VBYytmT0RWNXZyQ0xtUC8vNUQ4OCsreXcrbjQvbzZHZ2VlZVNSQm9PVXI3NzZpb1NFQkpLVGszRTRIRml0VnZMeThwZzdkeTRiTm13QTRMampqbXYyL012THkzbm1tV2RZdW5RcFpyT1pQLy81ejNUcjFpMmtUVXhNRENVbEpXemJ0bzBoUTRhd2E5Y3VObTNhaE5QcGJIVGZtRFBQUExQWjh3blg5OTkvejZPUFBrcFpXUmxXcTVXNzc3NmI1T1RrTmh1dk1SZGRkQkhmZlBNTjgrYk40OElMTHd3dWZSaXVBNnQ0V21MMDZORUg1WkppYmZuKzZ5aWxwYVY4L3Zubm1Fd21McnJvb282ZVRydUo2MlgvSmZqSjlwQTZ2UE44bnhZUkVSRVJFZW5zRlB5SWlEVEI1d29FcTNvcWNyMFkvc2d2NFZZcnVwdU54SXdvNHZ0RmRmbGwzT3BUWFYzTkhYZmN3YVpObXpDWlROeDY2NjExOXVhWVBIa3l1M2J0NHZQUFB3OEpiTFpzMmNJZGQ5eFJiNzhubm5oaXlQSENoUXNwTHk4bkxTMk5peSsrT1BJdnBCVzJiTm5DUXc4OVZPKzFJVU9HMUJzQ2xKYVdNbXZXTEpZc1dRSkFjbkl5RHovOE1BTUhEbXh3bkRsejVyQjkrL1lHcnc4Wk1vVFRUanV0V1hOZnRHZ1J6ei8vUE9YbDVWaXRWbTY3N2JaNnc2TWpqamlDNzc3N2podHV1Q0hrL0s5Ly9ldEdsL0hxMDZkUFdNdDg3Yzh3RFBidTNkdG9tNy8vL2U5OC9QSEhHSVpCVkZRVWQ5OTlkNGVHSGtPR0RHSGl4SWw4K2VXWHZQWFdXMXgvL2ZVZE5wZURTVnUvL3pyS1cyKzlSV1ZsSmFlZGRscWplM1YxTmJHOTdNR1Bxd3E4Qkx3R1psdm4rL01SRVJFUkVSSHBqQlQ4aUlqVXcrY0tVTGJIUStsdU4xVjUzallkeXg1bklURWppb1NNS095eGRaY2tPNVE0blU0T08rd3dkdTdjeVIxMzNOSGdodXhYWFhVVlo1OTlOajE3OWd5ZXk4aklDRDYwTlF3RGs4bEVXbG9hRXlkTzVJSUxMZ2k1LzRJTExtRDE2dFZjY2NVVm5XNUpwL1QwOUpEWEFUWExUZzBiTm93YmI3eXgzbnRXcjE0ZERIMEdEQmpBQXc4OFFJOGVQUm9kWjhDQUFlemN1Uk8vUDNTSnd0VFVWQ1pNbU1DbGwxNkt6V1pyMXR5SERSdUdZUmlrcDZkeisrMjNNM1RvMEhyYjNYenp6Y1RHeHJKanh3NjhYaTkydTUzaHc0ZHp4UlZYTk5yL3l5Ky9qTjF1YjdUTmdUd2VUNU9WUXFOSGorYmpqeittVjY5ZTNIUFBQV0V2SjlhV3JyLytldGF1WGN2SEgzL01TU2VkeFBEaHd6dDZTcDFlVzczL0hBNEhEb2VqTGFmZW9QWHIxek52M2p4U1UxTzU1cHByT21RT0hjVVdiY2FSWk1WVjdNTUlRSG1XaDRUK1VSMDlMUkVSRVJFUmtZT0N5YWg5cWlRaWNvanpld3pLTTkyVTduWlRrZXVGTnZ6dWFJa3lrOURmVG1KL0I4N1VycFBCYi95L0FvYi9JYlZWZlFRQ0FiS3pzK3ZkWHlhU2FzT2g5dVJ5dWZqeXl5OEJPT3Vzc3lMYTkrdXZ2NDdMNWVLcXE2NXFWbURqOS92eGVyMEVBZ0ZzTmx1ejdsMitmRG1WbFpWTW5EZ3hlRzdYcmwya3A2YzNhMStocHJ6Nzdyc0FYSGpoaFpqTjVtYmRHd2dFZ3Z1am5IUE9PUTIyVzcxNk5TTkdqQ0FxcW5rUGxsZXRXZ1hVaEVlUmZNMEFtelp0NHJiYmJpTXhNWkcvL2UxdmpTN3pkN0NvcUtqZzRZY2ZCdUQrKys5dlZhRFNYdSsvbHZENy9aaE1wbWEvWC9kWFZGVEU5ZGRmVDFsWkdVOC8vWFNEUVZaYmlzVDM5TllvMkZqTnZoOHFBWWp0YWFQZktWMS9meU1SRVJFUkVaSEdtTUo4bUtYZ1IwUU9hUUdmUWZuZW1zcWVpbXdQUnR0czJRUFViRllkbDI0bk1TT0sySjUyVEMxL0h0aHBkZlJEUXBHdXByaTRHSS9IUTF4Y1hLZXJUcE8yVlZWVlJYbDVPWGE3dmNOQ3Y0NytudTZyRHJCMWJsSHdGekVHbjVOMHlGZkdpb2lJaUlqSW9TM2M0S2ZyL0pxNWlFaVlETDlCUmJhWDB0MXV5ck04Qkh4dG0zL0hkTGVSa0JGRmZOOG9MTnFmUUVTYW9TdFUrVWpMUkVkSEgvSmhuOVZwSnE2WG5mSXNEMUJUQWRScmJOMTl6a1JFUkVSRVJDU1VnaDhST1NRWUFhak1yYW5zS2N2MEVQQzJiZGhqaXpHVE5NaEJZb1lEVzB3WExPMFJFUkZwQjkxR1JBZURuNUlkTGxLSE8xWDFJeUlpSWlJaTBnUUZQeUxTWlJrR1ZPVjdLZnZaVGVrZUQzNTNHNjdqQm1DQ3VGNTJrb2M0aU9scHA1MjNqeEVSRWVseW5LbFc0bnJYVlAwWUJ1U3NxcVRmeWZFZFBhMUR4cElsUzZpdXJ1Ym9vNDhtSlNXbG82ZlRyc3FXcjhVYzdTRDJpTU03ZWlxSG5FQWcwT0FlYVkxZEV4RVJFWkZmNkNjbUVlbHlxZ3Q4NUs2dVpOdmNJbjcrYnlsRjIxMXRHdnBZbldhNmpZeG15RG5KOUowUVQyd3ZoVDRpSWlLUjBuMVVUSEJmdklwc0QwWGJYQjA3b1VQSWE2Kzl4bC8vK2xjMmI5N2MwVk5wZCt2UG5NcTJxKzdxNkdsRVRFbEpDWGZkZFJlMzNub3JpeGN2N3VqcDFDc1FDUEQwMDA5ejExMTMwZEJXeEgvLys5KzUrdXFyV2JkdVhZdkhNUXlERjE5OGtXM2J0clc0RHhFUkVaSE9UaFUvSXRJbCtLb0RsT3gwVTd6RGhhZmMzeTVqeHZhMGtUVFlTVnh2ZS9DQmxJaUlpRVJXVktLRjdxTml5RjFUQ1VEdW1rcWlFaXpFZExkMThNd09YdUZVVFd6Y3VKSHM3R3dHREJqQStQSGoyMmxtVFZzeGVBSytvdElXM1d0TlRtRHM5c1d0R24vUDR5OVI4TkYvbW14MzFJcTVyUm9ua253K0h3ODg4QUFiTm13QW9McTZtakZqeGpSckg3R3BVNmRHZEU0OWUvYms0WWNmRGpsbk5wc0pCQUtzWHIyYWQ5OTlseWxUcG9SYzkzZzhMRnk0RUpmTFJlL2V2VnM4OXJ4NTgvam9vNDlZc0dBQmI3LzlOckd4Mmp0TVJFUkV1aDRGUHlKeTBESU1xTWp5VVB5VGk0cnNtaVZnMnBvbHlrelN3Q2lTQmptd3gybVBBUkVSa2ZhUU10UkpSWTZIaWh3dmh0OWc5Nkl5K3A0WVIyd3ZlNGZONmZ2dnYrZkxMNzlrMDZaTkZCVVZBZENqUncvR2pSdkg3MzczT3hJU0VocThkK0hDaFh6KytlZnMyTEVEdDl0TjkrN2RPZjc0NDVreVpVcURENkZiTTU3UDUrUEhIMzlrNWNxVnJGaXhnc3N2djV3SkV5WTArdnJtekprRFFFRkJBVmRlZVdXamJSdHo5TkZIYy8zMTE5ZDdyZlNiVmVUK2N3NWx5OWZpTFNqQ1pMRmc3OVdkNU5OT0l1T2hXeHZ0MXptb2Y3UG1VZjNUejgxcTN4QnZYbUhFK21vdnp6Ly9QQnMyYkNBakk0T1VsQlMrLy81N1pzeVl3U09QUElMVkd0NGpnY3pNekRhZVpZMXJyNzJXVmF0VzhmYmJiek5od2dSNjl1d1p2TFpnd1FJcUtpcVlQSGt5cWFtcExlcC8rL2J0dlBMS0t3RGNmUFBOd2ErM1NaTW1OYXVmZi96akgvVHYzNzlGY3hBUkVSRnBEd3ArUk9TZzR5bnpVN3pEUmNrdU43N3FOdDYzNTMraTAyd2tEM1lRMzllT3lheDEzRVJFUk5xVkNmb2NIOC9QQzB0eEZma3cvQVo3dmk0ajdjZ1lVZzUzdHVzU3F6NmZqenZ1dUNPNDFGUlVWQlNKaVltVWw1ZXplL2R1ZHUvZXpYLy8rMStlZXVvcCt2VHBFM0t2WVJnOCt1aWpMRnEwQ0lEbzZHaGlZMlBKenM3bS9mZmY1NXR2dnVHWlo1NGhPVGs1SXVQTm56K2ZsU3RYc21iTkdxcXJxMFBtMFpqTXpFeVdMVnNHUUZsWkdXVmxaUzM4YkZIdnczSEQ0K1dubXg4azc3M1BBREJaTGRpNnBZRGZqK3ZudlJSK3RyREo0S2U1RlRYTFVrWTNlbjNOMlBQcW5IUHR5UW81SDNmVWNBYS8rQkFEbjdxNzBYNDZTekJrR0FhelpzMWkvdno1SkNVbE1YUG1UQklURS9uTFgvN0MyclZybVRGakJuZmZmVGRPcHpPcy90TFQwM245OWRkYlBhL0dRcGJZMkZodXVPRUdDZ29LNk5HalIvQjhJQkRnZ3c4K0FHb0NvQVVMRmpRNXpsbG5uY1cwYWRPQ3gwVkZSZHgvLy8yNDNXN09PKzg4VGpycHBPQzE5UFQwWnIwR20wMFZoeUlpSXRLNUtmZ1JrWU5Dd0dkUXRzZEQ4UTRYVlhuZWRoblRZak9ST01CQjBtQUhVUW1xN2hFUkVlbElGcnVKL2hNVDJQMVZLZFdGUG93QTdGdGJTZW5QYm5xTmpjV1owajcvdEhHNVhLeGJ0NDVSbzBaeDhjVVhjOFFSUjJDeFdEQU1nMVdyVnZIRUUwOVFWRlRFbzQ4K3l0Lys5cmVRZTk5Nzd6MFdMVnBFVkZRVTA2ZFA1K1NUVDhaa01yRm16UnBtenB4SmRuWTJ6enp6RERObnpvekllTTg4OHd3QUpwT0pZY09Hc1duVHByQmU0MnV2dllaaEdEeisrT01jZGRSUkRiYWJOR2tTU1VsSnZQLysrK0YrK2dEWWV2V2RGTTViaUsxYkN2M3YreE1wNTA3R0VsMFRQdmpMS2loZnZiNVovVVZDZldHTjRmR0duTGQzVDJtL0NiV1N6K2ZqaVNlZVlOR2lSVGlkVGg1NDRBRzZkKzhPd0VNUFBjUnR0OTNHaWhVcm1EWnRHak5uemd4ZTZ3Z05CVUV2dnZnaUFNY2RkeHhISDMwMDJkblpEQjQ4bUl5TWpMRDZQZnp3dzRNZmw1U1VjUHZ0dDVPZm44KzRjZU80N3JyclF0cEdJdEFTRVJFUjZVd1UvSWhJcDFaZDZLUDRKeGVsdTkwRXZPMndsaHZnVExIV1ZQZjBpOEpzVlhXUGlJaElaMkd4bStoM1NnTFp5OHNweS9RQTRDcjJzZk9MRXFLNzJVZ2FHTlhtZjMrYnpXWnV1T0VHemozMzNKRHpKcE9KTVdQR01HM2FOQjU4OEVHMmJkdkd6ei8vSEt4NHFheXNaUGJzMlFCY2VlV1ZuSExLS2NGN2p6cnFLRzY4OFVZZWUrd3hsaTlmenE1ZHU0SVB0MXM2SHNDSko1N0l1SEhqR0RObURBa0pDV0V0WjdWNjlXcVdMVnZHbURGakdnMTlXaXIzalRrVXpsdUl2V2NhSXo5L0hVZS8wTDFhTFBHeEpKNThiTVRIYmNyNHdyVWh4OHRTUnVNYzFMOVQ3ZFVUcnJ5OFBCNTU1QkUyYnR4SVhGd2Nqenp5Q0VPSERnMWVqNDJONWVtbm4rYkJCeDlrOWVyVjNIREREVXliTm8wVFRqZ2hyUDVmZU9FRi9QN203Nm01Zi9YTi9rNC8vWFFBbGkxYmhzZmo0ZVNUVHc2NW5wYVd4cHR2dm9uVDZXVG16Sm1rcFB3U3dDMVlzSUNZbUpoRzk2SEt6OC9ucnJ2dVl2ZnUzWXdjT1pLNzc3NGJVM3VXQ1lxSWlJaDBBQVUvSXRMcCtOMEdKYnRjbE94dzR5cnh0Y3VZSmhQRTk0c2laYWl6M1g1aldFUkVSSnJQWWplUmZtSThwYnZkNUt5cXhPK3VXZmExS3Q5TFZiNlhuTzhyaWU1bXc1bGl4WkZzeFpsaXhlWTBRNFNlODBaSFI5Y0pZZlozOU5GSEJ6L095c29LQmpIZmZQTU5WVlZWeE1URWNNWVpaOVM1YjhLRUNiejAwa3VVbEpTd2RPblNZUERUMHZFQTdyMzMzbkJmRmdCVlZWWE1talVMczluTVZWZGQxYXg3d3hGd2U5anoyRXNBREhyNm5qcWhqN1Rlc21YTCtPdGYvMHBGUlFVcEtTazg5dGhqOVM2M0Z4MGR6Y01QUHh4Y0N1N0JCeDlrM0xoeC9PbFBmeUl0TGEzUk1lYlBuNC9YMi93Sy9JYUNuK25UcHdPd2RldFdxcXFxZ3NlMW5uenlTVXBMUzdudXV1dENRcC9hYStucDZRMEdQOXUzYitlZWUrNmhxS2lJSTQ4OGtvY2VlZ2lIdzhHeVpjdjQ5Tk5QdWZycXF4azRjR0N6WDR1SWlJaElaNmVubXlMU09SaFFrZXVsZUllTDhrdzNSdnRzM1lQRmJpSnBrSU8wTUx2eUFBQWdBRWxFUVZUa3c1ellvczN0TTZpSWlJaTBXa0svS0dKNjJDamNWRTN4RGhkK2QwMWxjTUJuVUpIam9TTEhFOUxlYkROaHNaa3cyMDFZN0diaSs5cEpPU3k4dlUyYXcyeis1ZWNKdTkwZS9IanQycHFLa3BFalJ4SVZGVlhuUG92RndoRkhITUdTSlV2WXZIbHpxOGRyaVZtelpwR2RuYzJVS1ZQYVpPUDZvaSsreHB0ZmlITklCa21UdzZzdWFVaDllL0swbDhiR2R1M0phc2VaL0tLZ29JQi8vT01mZlBYVlZ3Q01HaldLdSs2Nmk2U2twQWJ2c1ZnczNITExMWXdZTVlLLy9lMXZMRisrbkxWcjEzTG1tV2R5L3Zubk43ajgyL3o1OCtzOVAzWHFWREl6TS9udmYvL2JvdGZnOVhxeFd1cytvcmpzc3N1SWo0L24zLy8rTjYrKyttcUQ0OWZINVhKUlZGVEVTU2VkeE8yMzM0N2Ric2Z0ZHZQU1N5K1JtNXZMdG0zYkZQeUlpSWhJbDZUZ1IwUTZsTGNxUVBGUExrcDJ1dkJXdGxQYUE5ampMYVFNZFpLWW9lWGNSRVJFRGxiV0tEUGRSOGVRZGtRMHBYczhGRzJycHJxZy9tcmhnTmVvV1RhMkNzQlBWWjZYbUc0MkhNbVIvU2RSYldoak1wa1lQSGh3OFB5dVhic0FHdDJmcEcvZnZrQk41VTVyeDJzdXd6QUlCQUwwNzkrZnl5NjdqSmRmZnBuaTR1SW03NnVzck9TeHh4NXI4UHFWVjE1SnQyN2RBQ2haK0MwQVNTY2ZpK0h6cysrdGp5ajhiQ0h1N0gxWTQrT0lPM29rUGErYWdpT2pUNVBqMXJjblQwc0VxbDM4TUdGS3ZkZGNlN0xxaER4SHJaZ2JzYkVqd2VQeE1HZk9IR2JQbm8zTDVjSmtNbkh4eFJkeitlV1hoNzJjMmFSSmt6anl5Q041OHNrbitlR0hIL2pvbzQvNDVKTlBtRHg1Y3AzcW03Yms5L3ZyRFMrN2QrL09OZGRjdzRvVkt4cXNOSEs3M2F4ZnY1N1ZxMWV6ZXZWcTdycnJMdnIzN3g5YzJ1MmtrMDRLZmo3ZWZQTk5jbk56T2Vxb280TEx6SW1JaUloME5RcCtSS1JEVk83elVyUzFtcks5SG1pZnJYc0FpT2xoSTJXb2s3aGU5b2d0K1NLL01GdE5CSHlHd2pRUmtZUGN3ZmE5M0dReGtaZ1JSV0pHRkg2UFFYV2hqK29DTDFVRlBsekZQdnh1QXlNUStnT0gxV25HR2hQNWF0ODVjK1lBY095eHg1S1ltQmc4WDFCUUFCQU1RZXBUdTR4VlNVbEpxOGRyTHBQSnhGLys4aGZ5OHZLd1dxMTgrKzIzWkdkbk4zbWZ4K05oNGNLRkRWNi82S0tMZ3ErNTRzZWFrQ29xdlNjYmYzc2RwZCtzQ21sYnZubzl1Vy9NWWNqTGo1RHltNG4xZDJnQVpqUGo4MWVIOThMK1oxbks2UHE3Q3dRYURISU1qN2ZCYXczdC83UCt6S2xVNzlqVHJMbTFSbmw1T2UrLy96NHVsNHVNakF4T09PRUVGaTFheEpJbFMxclUzN1JwMDVnelp3NVpXVm5CSUxLOWVEd2Vzck96Nit4Rk5XZk9IQklTRW9MSGJyZWJuMy8rbVowN2R3S1FrNVBEK2VlZmo4ZnpTNVhmL2xWMUV5Wk1DSDY4ZnYzNllIOS8vdk9mQWNMYSs2bys2ZW5wdlA3NjZ5MjZWMFJFUktTdEtmZ1JrWFlUOEJtVTduSlR1SzBhZDBuek40UnRLWk81NW1GUThsQUhqa1I5MjJ0TDlsZ0w3aEkvemxSOW5rVkVEbWJ1RWovMk9FdEhUNk5GTEhZVHNUMXR4UGEwaFp3UCtBMENIZ08vcDZieXg1RnN3V1NPYkxqMTczLy9teFVyVmhBVkZWVm5qNXpLeWtvQUhBNUhnL2ZYUHF4MnVWeXRIcThsTEJZTFBYdjJERG5YMkxKZGt5Wk5JaWtwaWZmZmZ6K3MvdDE3Y3dISWVmVTlESitQb1cvOGxjUUo0ekJaTFpTdCtJRmQ5enhGMWVhZjJIYnQzWXdhTmdqbndINTErakM4UHN5MnlQMmNZWW1KWm56aDJqcm4xNHc5aitxZmZxNzNXbU5HZnQ2K1FVQktTZ3BYWFhVVlpXVmxYSGpoaFN4YnRvek16TXdXOTNmY2NjZHgrdW1uczNEaFFpWk9yRDk4cTY2dTV1eXp6MjZ3ajRhQ2xLYVdnUE40UENRbkp6TjI3RmlnWmwrczh2Snljbkp5V0xCZ1FiQUM3VGUvK1EyRzhVdVFhektaR0Q5K1BFY2RkUlNmZmZZWlc3ZHVyZmZycktTa2hJY2ZmaGpETUxqOTl0dEpUVTBGYWdLY3h0UitQZzlzZCtEWGlvaUlpRWhub2lkekl0TG1QQlYraXJhNktObmh3dTl0di9JZXE4Tk04aEFIU1lNZFdCM2F2NmM5eEtYYktkN2h3cGthMjlGVEVSR1JWaWplNFNLdVQrdjJpK2xzekJZVFpxY0phK1MzOVFGZ3pabzF6Sm8xQzRDYmJycUpQbjFDbHlzTEJHcVd0TFZZR2c3VWF2ZnJDV2VKcnFiRzY0ejhaZVVBK0lwTEdmWDFlMFNsLy9MZ1BISENPRVo4L0Fwcmp6c2ZiMkVKV1MrOHhhQm43cTNUaCtIMVluWTJISjYxUnU2YkgySk5qQ2YxbkpaVmdBUUZBbUJ1djU4OXp6enp6T0RISjU1NFlvTUJ5MjkrOHh0Y0xsZFllL0JNbmp5NXdXdFdxNVd6empxcnp2bkZpeGRUVVZGUjc3VndlRHdlQmd3WUVGeGVic09HRFpTWGw3TjY5V3JlZU9PTllMc3p6amlEakl3TU1qSXl1UFhXVytuUm93ZDMzWFVYQUY5ODhRVUFUbWZvRjdyWDYyWEdqQmtVRmhZQ01HYk1tT0MxcHFwMmFvTXNWZmVJaUlqSXdVVEJqNGkwRFFNcWNqd1ViblZSa2UxcHVuMEVPUkt0cEJ6dUlLRmZGQ2JMd2JOTVRWZVFlcmlUbitZWFU3blBTMHgzVzlNM2lJaElwMU81ejB0RnJvZEJaelM4S2J5RVdyOStQZmZmZno4K240OUxMNzIwM29mbU5wc05qOGNUc2h6VmdkeHVOd0RSMGRHdEhxOVRzbGpBSDZEN1plZUhoRDYxYktsSmRQdmRtV1MvOUgrVUxsbFo1N3JoOVJGd2U3RDNhSGk1dk5iWWRlY1RSUFhyM2VyZ3AvQ3pyOGg1L1FQNjMvY25ZbzhhRWFIWmRSNDJtNDFwMDZiVk9iOXUzVG9xS2lxWU5tMGF4Y1hGdlBUU1MxeHh4UlgwNk5HanlUNE53OER0ZG1Pei9mTHpvOWZyeFd3MmMrcXBwM0xpaVNkeTMzMzNzWGZ2WG02KytlWUcrNm1xcXNKa01vVlUvUGg4UGg1NjZDRTJidHpZekZjcUlpSWljdkJTOENNaUVlWDNHcFRzY0ZHMHpZV252UDJXY3dPSTYyMG5aYWlUbUI0S0hEcUsyV2FpOTlnNHNyNHRwL2R4Y1FwL1JFUU9NcFg3dkRYZnc0K053MnpUTDArRTQ4Y2ZmK1NlZSs3QjVYSng0WVVYY3RsbGw5WGJMakV4a2J5OHZPQnlWZlVwS2lvQ0NDNUIxWnJ4T2lOclhBemV3aEtpaHcxdXNFMzBzRUVBZUhMeTZsenpsWllCNE03Slk4M1k4eUk2dDRETFRjRHR3UnJmK3FwbGIzRXBwVXRYVXI1MlU1Y01mc0t4WnMwYXZ2cnFLelp2M3N4enp6MUhVbExqUVhKbFpTV0dZUkFiKzh2bjMrUHhZTGZiZzE4UDRWVENWVlJVaEZUN3VOMXVIbnJvSVpZdlg4N2d3WVBadlh0M28rR3JpSWlJU0ZlaDRFZEVJc0pkNnFkb2F6VWx1OXdFZk8yM25KdkpiQ0pwWUJRcFE1M1k0dy9PdlFpNm1wZ2VObm9mRzBmVzhuSmllOWhKR3VnZ0t0RnlVRzBTTGlKeUtBbjRETndsZm9wM3VLakk5ZEQ3MkRqOUVrV1kxcTVkeTczMzNvdmI3V2JLbENsTW5UcTF3YmE5ZS9jbUx5K1BQWHYyTk5pbWRpK1JqSXlNVm8vWEdUa3kwdkVXbHVBdnIyaXdqYWwydVR0NzNmZWdKN3NtRERJOFhxcC8ram1pYy9QazVBTmc2NVlTY241Wnl1amd4ekVqaGpEcTYvZWE3TXViWHhQZ1JmWHVIc0VaTmkwM056ZTQ1Rmw5YWl2S21ucmZSR0pKczRrVEo1S1ZsY1hiYjcvTm80OCt5aE5QUE5Gbys0S0NBcUFtSUszbDlYcUQrMTZGbzZ5c2pLS2lvcEM5ZDk1KysyMldMMTlPZW5vNmp6NzZLSmRjY2trelg0bUlpSWpJd1VuQmo0aTBtR0ZBeFY0UGhkdXFxY3oxdHV2WUZwdUo1TU9jSkIrbS9YczZvNWdlTmdhZGtVVEI1bXF5VjFiZ0tmZTNheUFvSWlMaE0xdE4yT01zeFBXeE0raU1KRlg2aEduVnFsWE1tREVEajhmRDFLbFRtVEpsU3FQdGh3OGZ6dHExYTFtM2JoMkdZZFNwWGpBTWczWHIxZ0V3ZXZUb092YzNkN3ptMnJKbFM4akQrYnk4bXBDbHFaQ2d0TFEwckFEcTlkZGZKKzZZSXluL2ZqMWwzNjZoNTVXL3I3ZGQ1YWFmQUhBTzZsL25XdldPM1FEMHZIb0tBeDY5dmNreDk3ZC9nRk9mMnI2amVxV0ZuTjkvSG82K3ZRRXcyYXg0Y3ZQeGxaUmhUWXdQYVcvNC9KUXVXVkZ6NzRDK3pacGphM205M21CNDJKaHcya1RDcFpkZVNsVlZGV2VjY1VhVGJiT3lzZ0JDUWh1MzI5MWtwVkN0cTYrK21xS2lJdngrUDhPSER3K2VQK1dVVTFpNWNpV1BQLzQ0Q1FrSnpYd0ZJaUlpSWdjdkJUOGkwbXgrdDBIeERoZEYyNnJ4VmdiYWRXeXIwMHpLVUNmSmd4MTZNTlhKbVcwbTBvNklKdTJJeHZjcEVCRVJPZGdzWDc2Y0J4OThFSi9QeC9YWFg4OTU1elc5N05pRUNSTjQ1NTEzeU0vUDUrdXZ2MmJDaEFraDF4Y3ZYa3hoWVNGT3A1TVRUamloMWVNMWw5dnRyamNRYUNva0NBUUNZUWNKM1g1M0J0a3Z2a1BoNTE5UnRma25vZzhmRkhMZFYxUksvbnZ6QUVnOSs5ZDE3cTlZVzdOSFMwd2pTOFcxVk1XNlRRQlU3d3g5TFVldG1GdW5iY3pJb1ZTczJjRDNvODdBM2oxMHZ5RnZVVEcrb2xKc3FjazRCdmFMK0R3Yms1NmV6bi8vKzk4R3IvL21ONy9CNVhJMTJpWWN6ejMzWEwzbmE1Y3hQUEQ2M0xrMW44TisvZnB4N3JubjFudnZUei9WQkg3OSsvY0hhb0pRajhjVGRzV1AzVzZudExTVXZuMzdjdEZGRjdGKy9YcEdqaHpKZ0FFRG1EVnJWc2llUHlJaUlpS0hBZ1UvSWhJMlQ1bWZnaTNWbE94MFkvamJ0M3JESG1jaGRaaVR4SXdvVEJZRlBpSWlJdEl4bGkxYnhrTVBQWVRmNzJmNjlPbWNkdHBwWWQzWHIxOC9Ka3lZd09MRmkzbnV1ZWVJam81bXpKZ3hBS3hldlpwWnMyWUJjUEhGRjRmc2M5TFM4WnJyeUNPUGJIWWdNR25TSkpLU2tuai8vZmZEYWg5NzVPR2tuanVaZ284WHNPbWlQekhreFllSlArNG9BS3EyN0dEN0RmZmhMU3pCa2RHSEhsZGVXT2Yrb3Y5K0EwRDhzWTFYNzdSRTZkY3JBU2haOUYwd1lHcklvS2Z2WWZ1ZjdxZHk0L1k2Uzg2WkxHWmlSZ3doNDVIYk1WbkNyMHF2ckt3TUJucnZ2dnN1eWNuSnpYc0I3ZWl6eno1cjBmV2pqejY2d2VCbjNicDFtRXdtaGd3WkFrQjFkVFZBMklITkN5KzhFS3lreTgzTlpmcjA2UXdkT3BUbm4zOWVvWStJaUlnY2toVDhpRWlUcXZLOUZHeXVwanl6L1RkQ2RTWmJTUjN1SkM0OWlqRDJjeFVSRVJGcFV6Tm56c1R2OTJPejJaZzllemF6Wjg5dXNPMzExMS9QMkxGamc4ZlRwazFqejU0OTdOeTVrN3Z2dnB2NCtIaE1KaE9scGFWQXpiNG92Lzk5NkJKb3JSbnY4c3N2cjdmZGl5Kyt5QnR2dkJFOGZ2UE5OeHQ5elpFMDhPbDdjTzNPb21MdFJ0Yi81a3FzeVFtWXJWWThlWVVBUlBYcHdiQi96Y0lTRTFveFhMN3FSNnEzN2NJNXNGKzl5OEMxaGljM243TGxhekJaek1TUEc4MzJHKzdEWDFYZFlQdVlrWWN4YXZHN0VaM0RwazJiTUF5RDRjT0hkK3JRQjJoMXhkQ0JDZ3NMMmJCaEE4T0dEU01tSmdhb0NjSUFuRTVubmZaK3Z4K0xwZTdlbnJYTEorYms1RFI0cjRpSWlNaWhRc0dQaU5UTE1LQjhyNGZDVFZWVUZmamFmZnlZSGphNkRZL1c1dElpSWlMU3FmajlmcUJtUDVYczdPeEcyMVpWVllVY3g4Ykc4dHh6ei9IKysrK3phTkVpY25KeXNObHNqQmd4Z3JQT09vdUpFeWRHZEx5RzJoY1hGd2VYNVdwdjFvUTRSbjcrT2ptdnZrZituUGxVYjkxSndHUWlldWhBVXM0NmhWN1hYNG8xSWE3T2ZYdWYreWNBYVJlZjArd3gvZVUxSVlMSlhEY3NBTWg1WlRhR1AwRDhzVWR4Mkd1UDgrTnBmOFNUdlErQXN1VnJpUjA5SEhPVXZkbmpOc2ZHalRWVlJ1UEhqMi9UY1RxalR6NzVCTU13T1Bua2s0UG52di8rZTRDUVBYNXFRNkZseTVaeDRva25BblZES0svWEc2dzRxcTBlYWcyZnIvMy9IU1FpSWlJU0NRZDk4RlBsOS9ESjNsV3NMUHlKWEZjSkxuLzdiakF2MHVWRkE4M2NsOVp1V0VuMnhYRjRWVi9HbDQvQUVRZ05id3lnb2VLZCtMNVJwQTV6NGt3NTZMODlpWWlJU0JmVTJtb0hoOFBCWlpkZHhtV1hYZGJtNDBXNk1pTlN6RkYyZXQ5d0tiMXZ1RFNzOXNVTHY2WG8zNHV4eE1YUTQ0Ky9iYlN0NGFuNTk2REpYdlB6cCtIekIwTWplNiswT3UwRDFTNnlYLzRYQUdrWG5vbXRXd3BIL09kTmZycnBBWXIrczRUMVowN0ZaREZqNzVHR0pTRU9rOVdDYWIrZlpBMk1tdCtZQ2dRdy9BRU12eC9ENThQdytZazljaGhEMy94cldLK3hOY0hQaGcwYmVQcnBwNXRzNTNhN0FaZzZkV3BZL2I3Kyt1c2h4ems1T1dIZkc2NnNyQ3crK3VnalltTmpzZHZ0WEg3NTVaak5ackt5c2dBNDVwaGpnbTEvOWF0ZnNXWExGbWJPbkVsYVdscWQvWDhNdzZDb3FJaXFxaXJNWm5PZGZiU2FVbFZWUlhsNU9YRnhjZGp0TlVIZnZIazFlMDZGdTllUWlJaUlTR2R4VUQ5WlhWZXltNzl0K3cvNTdyS09ub3FJN01kajhwRnJLeVkzb1ppMU1UczR0K2c0QnJsNkJhOGZHUHFZekpBNHdFSHE0VTdzOGZYL0pxYUlpSWlJSEhvODJmdllmdjI5QVBTNStVcXNpZkdOdGkvOWJnMGJ6NzhXazkyR09jcE9vTnFGNGF1cG11cDJ3UmwxMnB1ZERsTFBuVXpKVjkvUzdjSXpBYkNsSm5QNHY1NmpZdTFHOGovOGdySVZQK0Q2T1JOUGJoNkdQeEQyM0h0ZCs0ZXcydm45ZnJaczJjS0FBUVBvMWF0WDB6Y2NvTHE2bXN6TXpMRGJONmZ0L253K1g0dnZiWWpMNWNKc05uUFpaWmN4ZE9oUXlzcks4UHY5SkNjbjgrdGYvNXBKa3lZRjIxNTg4Y1dVbHBieTlkZGZrNWVYVjI5L1ZxdVZ3WU1IYzhrbGx6Qm8wS0JteldYMzd0M2NkTk5OOVY0Yk5XcFVzL29TRVJFUjZXZ0hiZkN6cm1RM005Wi8wTkhURUpFbWxGZ3JlQ050QVZma25jcEFWOCtRYTJhcmllVEJEcEtIT3JGRmg3LzVyWWlJaUloMHZOVFVWQklURTl0MERML0xqU1V1R251UDFMQXFoS0lQSDRROUxlVi9sVGQrTExFeDJOSlNTUHY5V2ZTK3J2NGdwdThkMTVIMDYvR1lIYUZWSGJHamh4TTdlbmpJT2NQbnIrbmI3d2QvQUF3REkxRHoveEFtRTViWW1MQmU0NDRkTzNDNVhDMWU1dTJZWTQ1cGwrcXU5UFQwT2xWQUxiRi9tRE53NEVDZWZQSkpoZ3daZ3Nsa1l1N2N1UTNlWjdmYm1UWnRHdE9tVFd2MUhPclRyMTgvNHVQakNRUnF3ajNETUlpS2ltTEVpQkhjY01NTmJUS21pSWlJU0ZzeEdjYUJQNkYyZmxWK0R6ZXZma09WUGlJSGtVUmZMRGZtbm9NallNTVNaU0pscUpQa0lVNHM5b1lXZlJNUkVSRVJBVzlCRWY3eVNod1o2UjA5bFRaUlVsTEM3dDI3eWNqSUlENis4WXFtanJKaHd3YWlvcUlZUEhod3EvdmF0bTBiZHJ1ZC92Mzd0MzVpemJSOCtYTDhmdjhodVplU2lJaUlkQTBta3ltc2g2a0haZkF6ZS9jeTN0L3pYVWRQUTBTYWFXTGxLQzdxTzU3a0lRN01WZ1UrSWlJaUlpSWlJaUlpSXVFS04vZzVLSmQ2VzFuNFUwZFBRVVJhWUVlM0xGS0hPVHQ2R2lJaUlpSWlJaUlpSWlKZDFrRzVxVWF1cTZTanB5QWlMWkRyMXRldWlJaUlpSWlJaUlpSVNGczZLSU1mbDkvYjBWTVFrUmJRMTY2SWlJaUlpSWlJaUloSTJ6b29neDhSRVJFUkVSRVJFUkVSRVJHcFM4R1BpSWlJaUlpSWlJaUlpSWhJRjZIZ1IwUkVSRVJFUkVSRVJFUkVwSXRROENNaUlpSWlJaUlpSWlJaUl0SkZLUGdSRVJFUkVSRVJFUkVSRVJIcEloVDhpSWlJaUlpSWlJaUlpSWlJZEJFS2ZrUkVSRVJFUkVSRVJFUkVSTG9JQlQ4aUlpSWlJaUlpSWlJaUlpSmRoSUlmRVJFUkVSRVJFUkVSRVJHUkxrTEJqNGlJaUlpSWlJaUlpSWlJU0JlaDRFZEVSRVJFUkVSRVJFUkVSS1NMVVBBaklpSWlJaUlpSWlJaUlpTFNSU2o0RVJFUkVSRVJFUkVSRVJFUjZTSVUvSWlJaUlpSWlJaUlpSWlJaUhRUkNuNUVSRVJFUkVSRVJFUkVSRVM2Q0FVL0lpSWlJaUlpSWlJaUlpSWlYWVNDSHhFUkVSRVJFUkVSRVJFUmtTNUN3WStJaUlpSWlJaUlpSWlJaUVnWG9lQkhSRVJFUkVSRVJFUkVSRVNraTFEd0l5SWlJaUlpSWlJaUlpSWkwa1VvK0JFUkVSRVJFUkVSRVJFUkVla2lGUHlJaUlpSWlJaUlpSWlJaUloMEVRcCtSRVJFUkVSRVJFUkVSRVJFdWdnRlB5SWlJaUlpSWlJaUlpSWlJbDJFZ2g4UkVSRVJFUkVSRVJFUkVaRXVRc0dQaUlpSWlJaUlpSWlJaUloSUY2SGdSMFJFUkVSRVJFUkVSRVJFcEl0UThDTWlJaUlpSWlJaUlpSWlJdEpGS1BnUkVSRVJFUkVSRVJFUkVSSHBJaFQ4aUlpSWlJaUlpSWlJaUlpSWRCRUtma1JFUkVSRVJFUkVSRVJFUkxvSUJUOGlJaUlpSWlJaUlpSWlJaUpkaExXako5RFoyY3dXYmhoOEtuYnpMNStxTjNkOXpUNVhhYXY2N2VGSTVMS01FNFBIN29DUEY3WjlnZDhJdEtyZjVrcTJ4MUxrcVloNHZ6MmRTZVJVRjBlODM5Wkt0TWRnTWYyU2R4YTZ5enR3TmlJaUlpSWlJaUlpSWlJaWthWGdwd2xuOWpxS2s5S0dCWSszbEdXMU92UUIrRVAvNHprMmRVancrTk9zMWUwYSt0ak1GcTRmZkNxL1Nzcmdudlh2c2FleUlHSjlqMHpzeXdNamY4ZVh1UnQ0YTlmWFZQaGNFZXU3dFo0WTlRZTZSY1VIajg5Yit0Y09uQTM4djRHbmtHeVBEUjQvc2ZuVERweU5pSWlJaUlpSWlJaUlpQnpzRlB3MEl0YnE0TGZwWTBQT3ZmUHpONjN1TnlNbWpmSGRoZ2FQM1FFdmN6Tlh0THJmY0NYWW9ybHoyTGtjRnQ4TGdBZEdYTWpkUDg0bU93SVZPamF6bGVzR1RjS0VpVWs5UmpJMlpTQnY3UHFhUmZzMnRycnZybWhVVW45Nk81TTdlaG9pSWlJaUlpSWlJaUlpMGtVbytHbkVCZW5qaUxVNmdzY3JDM2V3c1RTejFmMWVrbkVDcHYyT1A5NjdpaEp2VmF2N0RaZlA4T08wMklQSGlmWm9ab3o4SFhldW05M3FwYzkrMy9kWWVqcVRnc2Z4dG1oK216Nlc3d3EyNGZKN1c5VzN3Ty82am11M3NUN0xXa08xMzlOdTQ0bUlpSWlJaUlpSWlJaEk2eW40YWNDQTJPNmMxZnVvNExIZkNQRG1yc1d0N3ZlWTVJRWNsWlFSUEM3eVZEQTNjMVdyKzIyT1NwK2JCemZNNGZGUmZ5QWxLZzZBYmxIeHpCaHhBWGV1bTkzaXBka0d4SGJuM0Q3SGhKeHorYjA4dHVrVGhUNFJjbkcvNDl0dHJIOW4vOUJ1WTRtSWlJaUlpSWlJaUloSVpDajRxWWZOYkdIYVlhZGpNWm1ENXl3bU0zODcrc29XOVhmSmQ4OVQ2WE1UWmJieC93YWVFbkl0MlI3THUrT250WGl1LzlpeGtQblphNXQ5WDZHbmdvYzN6dVdSSTZmZ3NOZ0E2Qk9kd2gzRHptSEcram40REgreityT2FMUHhweUdraG56TURlRzdiZlBaV0ZUWjdmdEx4Vk8waklpSWlJaUlpSWlJaWN2QXhOOTNrMEhOeHYrUHBHNTBhOFg0djdEdU9ORWRDeFB0dHFWMlZlVHl6OVRPTS9jNE5UMGpuK3NHVG05M1h4ZjNIMHorbVc4aTVEL1o4eC9LQzdhMmNwWFFFZDhDTDN3aDA5RFJFUkVSRVJFUkVSRVJFcEpsVThYT0EwVWtabk5QbjZJajNPeWl1QitjY3NBeGFaN0N5Y0FmdjdsN0dsSDdqZytkTzdqNmNMV1ZaTE1qOU1hdytEby92WFdlSnQrVUYyM2wzOTdLSXpsVkNGWG9xK0g4clhvcFlmNitNdVpwdVVmRUFWUHRVN1NNaUlpSWlJaUlpSWlKeU1GTHdzNS8wNkJSdU8vdzNtREFGejcyNysxdVc1RytxMC9hSXhINXNMTjJMUDR3bDBRekRZUHBoWjRZc2cvYWZuSFY4a2hXNnQ4L2g4WDNZNXlxbHlGTWU5cHhMdmRWaHQyM0lCM3UrWTFCY0Q0NUpIZ2pBK3BJOUxDOE1yMUluMXVyZ2xxRm5obnpPZGxiazhkeTIrU0dWUksxMVN2Y1JwRVRGdHJxZmFFdFV5UEh2K281cmRaOEFSZTVLRnU1Ykg1RytPa3FVK1pkdkI1VStkd2ZPUkVSRVJFUkVSRVJFUkVSYVNzSFAvOFRibk53OS9IeWlMZmJndVpXRk8zaC96N2NoQVliVlpPR0tBUk00bzlkb3ZpM1l4bE5iNWhFd0dvODRiaHh5S2oyZFNjSGpmYTVTL3Jsek1lNkFGd0FUSmk3b081YUwrbzRucTdxSXUzOThsL0lJQkRyaE1vRG50czdueVZHWHNxcG9CMi91V3R6a2E2cDF3K0JUZzFVaUFJWHVjaDdlK0JFdXZ6ZWljenkxNTVFTWllc1owVDZoWmxtL1NOaFJzZStnRDM1aXJJN2d4eFUrVndmT1JFUkVSRVJFUkVSRVJFUmFTc0VQNExUWXVXdlllWFRmYi8rZFhGY0pzK3FwV3JsMjhLK1oySDBrQU1lbERzRTM1QXllM2ZwNWc5VXRFN3VQQ0xhSG1wRGwrVzFmQkVNZmdJazlSZ1FEaVBUb0ZPNGI4VnZ1Ky9GOXF2MHRXMjVyN2dtM3RlZytnTE43LzRxemUvK3F4ZmVuUk1YeDJ0aHJtM1hQMnVLZmVYRERuQmFQMmRuRjI1eWtSZFcvdDVQZEhQb2xPQ2kyUjczdGZxcklqZmk4OWhkbmM0WlVwSlg3Mmk5NEZCRVJFUkVSRVJFUkVaSElPZVNEbjJockZQZVB1Q0NrbXNRYjhQSEVway9yWGU3cXZkM2ZjVXp5UU9KdDBRQ2NtSFk0aFo1eTN0cTFwRTdib2ZHOXVIYndwSkJ6ODdQWHNMRTBNK1Rjd3R3TkhKczZoS09TTW9DYWgvOS9QdnhzSHRyNFlkaVZOOUo1alUwWnhQV0RUdzJyN1pPakw2bjMvSGxML3hySktkVXhMTDUzeUhHaHU2Sk54eE1SRVJFUkVSRVJFUkdSdG5GSUJ6K3hWZ2Yzajd3Z3BNckN3R0RXdGkvWVZabFg3ejM1N2pLZTJEeVBCMGIrTGxnaGNWNmZNZXl0S3VLcmZSdUM3ZUp0VHU0WWRpNVdreVY0YmxkbEhtL3UrcnBPbndZR1QyLzVqS2RHWHhhc09ocWQxSitwQTA3bTFSMWZSZVMxZGpVdERVSmVHWE4xeU5KMHJRbFVXbE5aMVpta09SSzRZc0RKSWVjeXF3bzdhRFlpSWlJaUlpSWlJaUlpMGhxSGRQRFQzWkZBYjJkeThOZ0Evclp0QWQva2J3R2dwek9KbXc4N2d4ZTNMK0RueXZ4Z3U0MmxtYnp6ODFJdXp6Z3BlRzVFWW5wSThGUG1yZWJWSFY5eDFjQlRpTGRGVSszMzhPVG1UL0VHL1BYT3BkTG41ckZOSC9QRXFEOWcrOS95WDBjbTlpUGFZcWVxbVV1K0ZYckNyOVpJc2NlR0hKZDRLdkUzdUhCZDgvb3E5bFFTQ0tPdk1tOVZpOGFUaHAzUmF6UlQrbzJuMUZORnVhK2FDcCtMS3ArSGFyOEhkOEJId0FnUVpiYlMzWm5Ja1luOVFwWjVDeGdHS3d0LzZzRFppNGlJaUlpSWlJaUlpRWhMSGRMQno0NktmVHk0NFVObWpMeUFLTE9OVjNjc1pPRys5UUFNak8zT2ZTTitTN3d0bXBsSC9KNkhObjdFMXJMczRMMmY3RjNGeU1TK0hKbllqemQyTGVhenJEVjErdjhtZndzL2x1em11a0dUV1Zhd2xaenFra2JuODNObFB2L2M5VFZYRDV6SXlzS2ZlSGJyL0JidDgvUC9WcndVZHR1UFRyZ1ZFNmJnOFcxcjMyNVdjTFMvQXl0Z2JsN3pCbVZlN1JXenFuQUhkMVhOcnZmYUxVUFBES2xBdW10ZC9lMmFhMGZGUG1LdERtS3RqbWJmKzBYT0QrUzd5eUl5RHhFUkVSRVJFUkVSRVJGcFg0ZDA4QU93cFN5TFo3WjhUazluRXZPejF3YlBUK3crSXJpUFQ2elZ3WXdSditQUlRYUDVzV1FQVUZNZDlOeldmOVBMbVVTK3U0eTAveTNSVnA5Lzdsb00wR2liV211S2RqTGI2dURydkUzRTJaekUyWngxMnJqOFhsWEpIRVJLdkZXVU5QRG41UW40UW80M2wyVkZaTXhkRlhrRURBT3p5ZFIwNC8wc3lkdk02enNYUldRT0lpSWlJaUlpSWlJaUl0TCtEdm5nQjJCRlBjdGF2Ylp6RVdtT0JINlZQQUFBaDhYRzNjUFA1NEVOYzloVXVoZW9XYUtzekZ2RnEyT3ZyYlBNV1d0TjZUZSt3V3ZmRld6amljMmZSblE4NlZvOEFSOC9WK2JUTHlZVnM4a1VVdFcxdjRCaFVPZ3BaMHRaTmd0ejE3T3VaSGM3ejFSRVJFUkVSRVJFUkVSRUlrbkJUd1A4Um9Bbk44L2p3U011WkVoY1R3RHNaaXQzRHorZiszOThuNThxY2p0NGhpS051M1h0VzhHUFRZRFpaTVpzTW1IR2pNa0VoZ0h1Z0xmakppZ2lJaUlpSWlJaUlpSWlFV2R1dXNtaHl4M3dNblBEaHlGNzgwUmI3TnczNHJjdDJqdmxZR0IwOUFTa1RSalVoSm5lZ0I5M3dJdkw3MVhvSXlJaUlpSWlJaUlpSXRJRnFlS25DUlUrRjQ5dCtwakhSLzBCaDhVR3dKek01VlQ0WE1FMlY2OTh1Y0dsdENKbHp2SFQyN1IvRVJFUkVSRVJFUkVSRVJFNStDbjRDY09lcWdLZTJ6cWYyNGVkdzF1N3Z1YlRyTlVoMXdPR2dXcGwydGZvcEl3VzNXYzNoNzdsVzlxUGlJaUlpSWlJaUlpSWlBUS9SWm9BQUNBQVNVUkJWRWhucE9CblAzY09PNWN4S1lPQ3grY3QvV3Z3NCtXRjIvbkxELy9IOXZLY2pwaWFIT0MrRWIvdFZQMTBoQlI3TEhOUHVLM04rdi9Iam9YTXoxN2JadjJMaUlpSWlJaUlpSWlJU09RcCtHbUdReUgwTVZTNTFDbVlUU2FHSjZSelhPb1Foc2IzNXBZMWIzYjBsRVJFUkVSRVJFUkVSRVRrSUtEZzU1QVh1amVSWVNqNDZVaGpVd1l4Tm1Vd1J5Y1BJTTdtQktETVc5M0JzeElSRVJFUkVSRVJFUkdSZzRXQ254WkljeVR3OGpGWFJiemYvWmVXYXkrbUE0NFBsdGpuaWhVdnR1aSt2NDY2aEpTb3VGYjNBL0RQc2RlMStONkczREhzM0RybnJHWkx2VzJyL0I0KzNyc1NBSWZaeHZucFk0UFh2c25md3A2cWdtYU5mVkszWWZTT1RnNGVWL3M4emJwZlJFUkVSRVJFUkVSRVJEcWVnaDhKY2JBczlWYmlxV3pSZllFRFhsOUwrMmtwRXpBd3JnZEhKdy9nVjBrRDZPVk1idkllR3FqQ3F2WjcrR0RQOHVEeENXbUgweTBxSG9CaVQyWEl0YVpZVEdiTzduMTA4RGhnR0t3dTNoWDIvU0lpSWlJaUlpSWlJaUxTT1NqNDZVTG1ubkJicS90NGM5d05FWmhKeS92cWlLcW50aFp2Y3pJcXFUOUhKV1V3S3FrL0NiYm9KdStwOExsWVdmZ1RLd3EzczdaNGQxamovRkM4bTBrOVJnSndkUElBWHQrNUtPdzVqa3pzUzZ6VkVUemVXSnBKbWJjcTdQdEZSRVJFUkVSRVJEcUxuSndjNHVQamlZbUpxWFBOTUF5MmJkdkdZWWNkMWdFekU0bXNxcW9xb3FPYmZ0WllYbDVPWEZ4Y2srMms2MUR3RXdIUGJwM1AxM21ibW4zZjcvcU80K0oreDdmQmpLU3pNQUd2anJrR216bThMN1gvNUt6anU0SnRiQ2pOeEc4RW1qWFdEOFUvQjRPZm5zNGtlam9UeWFrdUNldmVZMU9IaEJ4L1Y3Q3RXV09MaUlpSWlJaUlpTFNuU1pNbWtaNmV6dXV2dng1eS91ZWZmK1pQZi9vVFE0Y081ZEZISDhWcURYMG04OFVYWC9EMDAwOXovdm5uYzkxMURTL2pieGdHYjczMUZtUEdqT0h3d3c5dnNOMnR0OTVLV2xvYWYvbkxYMXIzZ3ZhVG5aM05qei8reUdtbm5WYnY5WG56NWpGMjdGalMwdEthMWEvYjdjWnF0V0t4MUwrdFFLVDgrOS8vSmpzN20zSGp4akY4K1BBNjE1OTg4a21TazVPNThzb3JHK3pqazA4K29iUzBsRXN2dlJTVDZjRE5LdHBXVzMzK29lYlBZTmFzV1ZSWFZ6TisvSGdtVHB6WW9qa2Foc0dqano3S3pwMDdlZXFwcDBoSVNHaXdyYy9uNCthYmI2Wjc5KzVNbXphTjd0Mjd0MmhNT2JnbytCRnBRd1pRNkttZ2h5TXhyUFl2L2ZUZkZvLzFZOGx1QW9hQitYOS9HVTVJRzg3czNjdWF2Qy9hR3NYeDNZWUdqd09Hd1hlRjIxczhEeEVSRVJFUkVSR1JqdEsvZjMvR2p4L1B3b1VMZWU2NTU3ajExbHVEMThyTHkzbnR0ZGR3T3AyY2Z2cnBqZmF6YWRNbTNubm5IYnhlYjZQQno0OC8va2g2ZW5xejUrbnorU2d1TGlZL1A1OTkrL1pSV2xyS3VlZlc3UDM4OHNzdjgrMjMzeElWRmNYSko1OGNjdC8yN2R0NTRZVVh5TS9QWityVXFRMzJYMXBhU21abUpqdDM3bVRuenAxczNicVZYYnQyY2UrOTl6SisvUGhtenhkZzZ0U3BaR1ptMW52dFgvLzZGOTI2ZFFQZzdiZmZKajgvbnpGanh0VGJkc0dDQmFTbnB6Y2EvSHo4OGNmczNidVhTeTY1cEUyQ243YisvRGZrMldlZjVjc3Z2d1RBWkRMOWYvYnVPNjZwNi8wRCtPZG1RdGd5RkFRSGJoeDE3MXIzcXJXMlZxdlcxaXBhYXhWeGZhMnI3bFd0V3BYV2FsdGJWNTNWVnExYUYySWR5SENqdUJpeURKRTlROGI5L2NFdlZ5SkpTQ0FRd09mOWV2bDZKZmVlZSs3SkpZUjRudnVjcDlTQkg0Wmg0T0hoZ2NEQVFNeWZQeDhiTm15QXRiVzF6clo3OSs3RjgrZlBrWjJkWGU1QlAxSjVVT0NuR2trcHlEYjVHRWVoQkh5R3h6M1BWT1JCd2FwS2RYNW5rYTNXODdTQ25HSTFkZDVFc3Z4TXJjQ1BUSjZKYTdMSHVQYnlFZnliRElhSHRaTlp6cE90ek1ldHRHaTBxK0VOQUJqZy9oYU94QVZEb1RiODh4eFk2eTFJK0NMdStiV1hqeXE4OWhFaGhCQkNDQ0dFRUVLSXVjeVlNUU9QSHo5R1JrWUc1SEk1eEdJeEFPQ25uMzVDWm1ZbWxpNWRpbnIxNmhuczQvcjE2d0NBcmwyN0lpQWdBQ3FWL3ZtVnRMUTBiTjY4V2U5K2YzOS9zQ3lMMmJOblF5YVRJU3NyQ3prNTJuTXZETU9nZS9mdWNIRnhnYisvUCs3ZHU0ZU5HemVpVWFORzhQVDBCQUFvRkFxc1g3OGV0cmEyK1Bqamo3V09qNDJOeGU3ZHV5R1ZTcEdZbUlpc3JDeXQvYmEydG1qZHVqVjRQQjdLcW1pdzR0cTFhOGpMeTROUUtBUUFQSDc4R0RLWkRON2UzbWpac21XWnoyV3VvRTk1WDM5ajdOMjdGK2ZQbjBldFdyWGc2T2lJeTVjdjQvZmZmOGZubjM5ZXF0YzBidHc0eE1mSEl5Z29DS3RYcjhieTVjdUxYYTlIang3aHdJRURFQWdFV0x4NE1WeGNYRXAxTGxMMVVPQ25HcGw0NHllVGovbXQweFE0aWw2dGQ3b3E0aWdlWnlXVjZ2eXYxeGlhY2ZOM1pDcnlTdFZYZFpJc3owUnlmZ2F1dlh5TXF5OGY0V25XQzI0ZmErYkEyTmtYZDdqQWo0TlFndTZ1VFJFb2pkRGJYc2pqNDczYTdiUzIvUlVmYXRZeEVVSUlJWVFRUWdnaGhKUzN0V3ZYNHNLRkMxcmI0dUxpTUdUSWtHSnRseXhab3ZYODNMbmlLN0JjdTNZTlRrNU9hTmFzR2ViTW1RT0ZRcUgzM05uWjJUaDU4cVRlL2Y3Ky9tQVlCaDA2ZEVCYVdocHNiVzBSSEJ5TUowK2VZTU9HRFhCeGNZR3JxeXNYUE5Fc2c3WnYzejdFeGNWeGdZY0hEeDVBSnBQQjE5ZTNXUDBpVjFkWFhMdDJEU0tSQ0xWcjEwYjc5dTBSR0JnSU56YzNiTnk0c2RqeVhtUEhqb1ZVS3RVN1pvMmFOV3RpNzk2OVd0dm16WnNIQU1qSnlVRmdZQ0JxMTY0TlI4ZkNtNTQxMlN3alI0NHNzVzlEMUdyalNpQ1VsSFhqN3U2T1ZhdFdsZnYxTDhtaFE0ZXdhOWN1U0NRU3JGaXhBZzRPRHZEejg4TytmZnRnYlcxZHFrQVN3ekNZTTJjT1ltTmpJUktKSUpmTFlXWDFxb1ozWGw0ZVZxOWVEWlZLaGJsejUrcGNkbzlVWHhUNE1ZT0pEWHJqMC9vOVREN091a2lXaFNYd0dBWU9JdTNpWDZtbHlCb2lodjBlZFFuWnl2d0tPVmRZYWhSU0NySzU3S3NQUFR2aWN2SkR2ZldDQm51MDBRcjgzVXQvam1mWkpmL1JKNFFRUWdnaGhCQkNDS21NL1AzOWkyM2J2SGt6bWpkdmpyNTkrMnB0Ly9mZmZ4RVpHVm1zZlVSRUJPTGk0dkQrKysrRFlSaWNPblZLNy9uMDFSclNaZlRvMGR6anhNUkVQSG55QksxYXRkSnFzM2J0V2dDRkdTck5talZEVUZBUWdvS0N1UDArUGo2NGUvY3U3dCsvRCtCVkVFWWlrZURJa1NOYUFZbkF3RUNJeFdLRE5WME1MVk9uYjFrM2pkdTNiME90VnFOTGx5NEFDak5penA4L0QwZEhSL1RzMmRQZ3NhOExEZzdHamgwN3VPZkp5Y2tBb0hNNXVDVkxscUJ1M2JwR2piR284cnorK3JBc2k1MDdkK0xBZ1FNUWk4Vll1WElsbDIyMmR1MWF6SjQ5RzcvODhndXlzckxnNit0ck1NTkpYNUFySnljSDBkSFIrT3FycjdTMjUrWGw0ZVhMbCtEeitkaS9mei8yNzk5ZjdOaHQyN1p4R1hHa2VxSEFqeG5ZQ3F4Z1czS3pTc2RaWkFjR3J6NU1XQlF1ejBiTXE2S0NQa0JoZlo3ekwrN2k0enBkQVFDZUVtZTg2OUVXeHhQQ2lyVjFGZHRqVkIzdE5WMlB4WWRVeURnSklZUVFRZ2doaEJCQ3lzT1FJVU9RbVptSm5Kd2N1THU3QXlnTS9OU3BVd2REaGd5QlZDcEZmbjQrNnRhdGkvdjM3K3NNL0dnQ1BhOEhpaXJDNjFsTEpTa2FlREExQ3dXQXdZQlZ2Mzc5REI0YkVsSTRqOVMxYStFOFZGQlFFTEt5c3VEbDVRVStuMjh3R3ljcEtZbmIzNlpORy9qNCtPZ000dWphOXZxeWV4NGVIdGkxYTVmSjQ5ZWxMTmYvZGJtNXVWaS9majJ1WExrQ2lVU0M1Y3VYYXkxLzUrbnBpZSsrK3c1ZmYvMDFEaDQ4aUppWUdNeWRPeGYyOXZZNit6TVU1RXBOVGRXN1Q2VlM2VDNXMk13cVV2VlE0T2NOMXRUZVErdTVORDlkYjJaSVpmUDZzbktXN3FjeU9abHdFKzk2dElXdG9EQzFjMVRkcnZoUDlyQllVRzl5dzc2dzRndTU1MkdwejNBckxhWWloMG9JSVlRUVFnZ2hoSkEzQUt0U2dNMUpoVG92QTJ4QkRnVHV6Y0VJVEY4SjUvV0ovTGk0T1BUcjF3OVdWbGJvMXEzdzVsYVdaVEZ6NWt3SUJBSnMzYm9WSXBIMmVmYnQyNGVnb0NDZDJROEFrSldWaGFDZ0lEZzdPNk5wMDZiYzlvTUhEeUk5UFYzbk1lbnA2ZGkrZlh1eDdZNk9qcVZhd3N1WURLSUpFeWFZbE8xU0hrSkRRK0hnNElBV0xWcUFaVmtjT0hCQWE3K2g4U21WU202L2w1Y1grdlRwbzFVN2FNeVlNY2pNek5SYVFtL1pzbVc0Y3VXS1dlb1VHV0tPNi8vdzRVT3NYYnNXaVltSmNIVjF4Y3FWSytIdDdhM3pYRnUyYk1IQ2hRdHg0OFlOVEpvMENkT25UK2ZlejBYcFdwSnc1TWlSU0V0THc3Ly8vcXYzdWd3ZlBoeVptWms2anlmVkZ3Vit6T0Q3UjZjUWxQekE1T05HMU9tTU1YVzdsOE9Jak9QajRLbjEvRkZtb29WR1Fzd3BXNW1QSTNIQitMeCtUd0NGU3dwKzFhZy9Wa2NjNHlvS0RYQi9pNnNGQkFCeXRRSS9QN3RZOFlNbGhCQkNDQ0dFRUVKSXRjT3FGQ2g0ZWdYeXlBdFFKa1pBS1gwTVZ2V3FSZzdQMWhYTzAwNkFaMVBEcEg2TExrc1dGeGNIZ1VBQWQzZDNyYm9tRE1OZ3pKZ3hXTHQyTFg3NzdUZE1uanlaMi9mOCtYT2NQWHNXSDN6d0FTUVM3ZklIR2tlT0hJRmNMb2VibTV2VzluLy8vVmZ2Ukg5V1ZoYU9IRG1pYzd4RkF6KzZNbEEwMjRSQ29jRWw1VXFpcThZUjhDbzRWcFE1QWdEUG5qMkRUQ2JENE1HRHdUQU1MbCsrak5qWVdLUE9ZOHp5ZUNxVkNudytYMnViSmp2bDllM0dLcy9ycjVHWGw0ZmR1M2ZqNk5HalVLdlZhTk9tRFJZdVhBZ0hCd2U5eDdpNHVHRExsaTNZdkhrenpwMDdoNlZMbDZKOSsvYnc5ZlZGdzRZTkRaNlBaYzFiUDV4VUh4VDRlVVB4R1I2NnVEVFcya2FCbityam40UmJHT1RlQmpXdEN2K290Sy9SQUIvWDdZb0RzZGZRM01FVGt4cjAwV3AvNkhrd2t2TXpMREZVUWdnaGhCQkNDQ0dFVkJQcXZBemsvcmNEZVdHSG9NN1RQOCtnenBaQmxaRmtjdUNuYUtDZ1g3OStjSGQzNTdacGFyTUFRSjgrZlJBWUdJaWtwQ1N0cGF6Q3c4UGg3T3lNVHovOVZHZi8yZG5aK091dnZ3eU93ZGlnaWE0Z3c1QWhRd0FVQmpBMFFRYk50dElHTXpUYXRHa0RhMnRyN3ZuVHAwOFJHUmtKVzF0YmsrdnRHT1A2OWVzQWdCNDllcUNnb0FBLy8vd3piRzF0a1oxdG52cmhDb1VDQW9IMjFIVlpBei9sZWYxWmxzVzVjK2Z3KysrL1F5YVRnV0VZMk5qWUlEazVHVE5uempTNkh4NlBoOXExYXlNc0xBemg0ZUhvMEtFREprMmF4TlVGSXNSWUZQaDVRM1Z5YmdnSG9mYWREVlZwbWErRHo2K1Y2cmozUE5wQkluaFZzS3kwL1FEZzZ1aFVSa3BXaFYrZVhjVEM1aDl3MjBiVzZZcE1SUjQrcnRNRmZPWlY2dWZqckNUOEhSOXFpV0VTUWdnaGhCQkNDQ0drT21EVnlMMitHOW1CVzhIbVorbHN3ck56QTgvYUFZeTFBNnlhRDRUUTNhZGNocUlKUE15ZVBSdENvUkM1dWJrQUNnTUovZnIxUS9mdTNhRldxNUdkblEybFVxbDE3TDU5KzdqMjVjSGYzeDhBY1AvK2ZTN3dNSDM2ZERBTVkrZ3dvd3dZTUFBREJnemdudnY1K1FFQW5KeWN1UE9hVTFoWVlUMXBOemMzbkRwMUNpOWV2TURFaVJQeHl5Ky9jRzBlUFhxRVgzLzlGVE5teklDSGg0ZStyblFxS0Nnb1Z1dW1ySUdmOHJ6K1lXRmhXTDkrUFlEQ21rTno1c3pCd1lNSGNlUEdEWlA3MnJadEczNzQ0UWVjUG4wYUR4OCtoS09qWTVuSFI5NDhGUGg1QXpFQVB2RHFxTFV0TWpNUkwvSjFyMU5hR1IySUxWM0FwbmZORmxxQm45TDJBMVR1d0E5UVdMUG5lRUk0aHRadUI2RHc1LzU2cGs5NlFRN1dQZmk3eXRSMklvUVFRZ2doaEJCQ1NPV2l6cFloNDgrdlVmRDBpdFoydm9NSHJGb05nYWhoZHdnOWZNQlk2UzVZYjI0ZmZQQ0J6dTNuejUvSCtmUG45UjczN05rekhEMTZGTzNhdFVONGVMamVkcm95ZVV4MTllcFY3dkgwNmRNeGRPaFFzL1NyRVJrWmljaklTTzU1UmthR3dhWEdTdU9qano1Q1JFUUVmdmpoQjh5YU5Rdi8vUE1QUHZ6d1E2M0FUMDVPRG03ZHVvWGR1M2RqM3J4NVJ2Zk5zaXdLQ2dvZ0ZvdTF0bXNDZFdYTnppbVA2OStoUXdlODg4NDc4UER3d0NlZmZBS3hXSXlXTFZ1V3VyOVpzMmFoZCsvZXlNek1OQ3J3WTQ3Z0ZhbGVLUER6QnVycDFod05iV3RwYmJ1VUhHR2gwWkR5dERzNkNFM3RQZERZenIzWVBpV3J3cmNQanlPbHdEd3B1SVFRUWdnaGhCQkNDSG16cU5MaWtQYmJPS2pTNHJsdGdwcU5ZZHRuQnNSTmV3T003bUx6NWNIVDB4UE5temZIKysrL2IvUXhOMi9lNU9yMjdOeTVFendlRDFPblRzV0VDUlAwSHFOdm1ialg3ZG16UitkMnBWS0ppeGN2Z21FWXNDd0xHeHNiQkFRRW9GV3JWcWhac3lZQUlDVWxSV3ZwT2wxU1VsSU1ubHZUZjNwNk9zYVBINCtQUHZvSVk4YU1NV3JzeHVqZXZUczZkdXlJa0pBUUpDWW1Zc09HRFJBS2hWcHQyclp0QzI5dmIxeThlQkdqUjQ5RzNicDFqZW83T3pzYkxNc1dxOE9rQ2Z5OHZnU2NLY3J6K2k5YXRLalU0OUtsZGV2V0piYlIxUGlod0E5NUhRVit6TUMveVNCTWJ6ekk1T01zOGZ2b0tKVGdzL285dExabEtISVJsUHlnNGdkamd2RFVLQ1RrcGxwNkdGb0NwYStDWmRKS1doOUh4YXB4SnZFMkdqY3BIdmdKU1htR3lNd0VDNHlLRUVJSUlZUVFRZ2doVlowcUxRNnBQNCtDT2t0V3VJSEhoMjNmbWJEcDVndnd5cGFSVVJwang0N0YyTEZqVFRxbVY2OWUzT05telpyQng4Y0hYbDVlQm8vNTdMUFBqT3BiWCtEbit2WHJTRXRMUTh1V0xYSDM3bDM0K2ZsaDRzU0oyTFJwRXhkc3lNM054WVVMRjR4OEZkcnUzYnVIa0pBUXZQUE9Pd2dLQ29KRUlvR2JteHQrKyswM1pHZG40NHN2dmloVnY3cDg4c2tuQ0FrSndZa1RKL0ROTjkvb2JETjgrSENzWDc4ZWh3OGZ4cHc1YzR6cTkrWExsd0FBWjJkbnJlMHFsUXBBMlRKK3l2djZsNWVTTXBLTXlWalMxK2JZc1dPd3RiVXQxYmhJNVVXQkh6Tmd3RmdraUdNcUJneG1OUjBDUjVHTjF2WS80MjRnWDZXdzBLaU1jK2o1ZFVzUG9aZ3RqMDliZWdnbGV0K3pQVDZyOTQ3T2ZWMWRHbU9lenpBRVBENkRiR1YrQlkrTUVFSUlJWVFRUWdnaFZSV3JMRURHQVg4dTZNTlkyY0ZwN0E0STY3YXo2TGdtVEpqQVpmQVk2OXk1Y3dDQTk5NTd6NmpKNzkyN2Q1ZHFiQnFIRGgyQ2o0OFBYRjFkQVFDMWE5Zkc4T0hEQVJSbW83UnExUXB1Ym02WU8zY3VCZ3dZQUhkM2QremF0UXRBNGNTOWw1Y1hkdTdjaVcrLy9SYkp5Y2xhZmF0VUttemR1aFVNdzJEVXFGRUlDZ3FDU0NUQ3lwVXJNWGZ1WEJ3K2ZCZ3N5Mkx5NU1sbGVnMGFtdGNSRmhZR2xtVjFacDI4ODg0NzJMWnRHeTVldkFoZlgxODRPVG1WMkc5aVlpSUFjTmRJbzZDZ0FFRFpNbjdLOC9vWFZkYWw0elR2U3cxOUFjbjQrSGl3TEdzd1lKbVFrQUMxV3EyM0RZOVhjWmw1cE9KUTRPY05Nc0c3RjFvNjF0SGFKcE5uNGt6U0hRdU5pSlFYVzRFVnBqWWFnTTR1alF5MjYrVGNFQTNhanNQUHo4NGpKT1ZaQlkyT0VFSUlJWVFRUWdnaFZWbjJtYlZRSk40SEFEQlc5bkFhdnd0Q2orWVdIdFVyeG1TMUhEeDRFQmtacjFad01iWUdqcjVNSG1PRWg0Y2pNaklTczJiTndwMDdyK2JqSms2Y3lEM2VzR0VEZ01LNlBDekx3dDVlZDIya3I3Lyt1dGkyUTRjT0lUbzZHcjE3OTBiRGhnMjU3UktKQkt0V3JZSy92ei9TMHRLNDVjSE1vVUdEQmdnT0RrWnljakszVkZwUllyRVkvZnYzeC9YcjEvSGl4UXVqQWo5UlVWRUFnUHIxNjJ0dFZ5Z0tiMXgvZlVrNVk1WDM5WDhkbjgrSGg0ZUhTV05NVEV6a01wdUsycmx6WjdGdGFyVWFBd2NPaEVRaTBibGZZL2p3NGNqTXpEVFlobFEvRlBneGcrOGZuYXIwUzZWOVd1OXRES25kVm1zYkN4YWJINTJDUXEyMDBLZ0lEK1pQRld2bFdBZlRtd3lHczBqN0xwVk1SUjUramJxSVlaNGRVTi9HamR2dUlyYkRmSjhQRUo0YWhWK2pMaUlwTDkzc1l5S0VFRUlJSVlRUVFrajFrQjl4QnJrMzluTFBIWVovV3ltQ1BrV0RHU05HakNpeC9lblRwN1VDUDhaNlBSTkRuOWN6UHRScU5YYnMyQUZiVzF2MDZ0VkxLL0NnUzB4TURJRENqQlJqUkVaR1l0ZXVYWkJJSkZxQkRBMEhCd2RzMkxBQlRrNU9acTBISXhhTEFRQTVPVGw2MjR3Yk53NWZmdm1sMGVlOWQrOGVBR2dGcjRCWGdaL1NaUHlVOS9YWHhjWEZ4ZVJneTlpeFl5R1ZTbzFxKy96NWM3QXNhM0p3aWJ3WktQQlRCZGdJeEZyUGxhemE2R041RElQUDYvZkVlN1dMcDlvZWl3OUZSRWE4anFOSVJlQXpQRGdWQ2M2VTlWNExHNEVZNCtxL2c3NjFXaFVMSjhYa3lMRG13VjlJenMvQWpaZFBNYTN4QUhSM2JhclZwbDBOYjdSMnFvZkx5UTl4T0M0WVNYbHBaUndSSVlRUVFnZ2hoQkJDcWhOMVZqSXlqeTNnbmt1NmZBWngwejRXRzQ5S3BjTFZxMWR4NGNJRnJXWGFORXVDR1dMT3JCZGpCQVlHSWlvcUNxTkhqNGFWbFZXSjdVTkRRd0VBVFpvMDBkc21NaklTYm01dXFGR2pCbzRmUHc2VlNnVmZYOTlpUzZScHZGNHpwNnhVS2hXZVBIa0N3SERHbEVRaU1iclAvUHg4UkVSRVFDS1JvRkVqN1pWczVISjVxYk45eXZ2Nlc4TDE2NFdsTVpvM3QzemdsVlErRlBncGhSUjVGcjRLKzRWN25sYWdQNkp0RGo3Mm5sclBzeFI1UmgwbkVZZ3hwK2tRdEhHcVgyemZ6YlJvL0JGenhTempJNGJaQ01Td0ZWZ2hRNUhMMVZMaU16eU1yTk1GVnZ4WGY2eHlsZkpTbjZPYmF4UDRldmVHMDJ2MW13RGdndlFlZm41NkVYSjE0Ym5sYWdVMlJKNUVSRVk4UHZkK0IyTGVxekh3R1I1NjFXeU9kOXg4RUpMeUZHZGYzTVh0dEJpd1pRNUxFVUlJSVlRUVFnZ2hwS3JMdWJ3ZHJEd2JBQ0J3OTRGdC83a1ZQb2EwdERSdVVqNHhNUkZMbHk0RkFQVHMyWk5yOCs2Nzc1YmIrVXRidTZWKy9mcVFTQ1JjUFJsREZBb0Z6cDgvRDRaaDBMVnJWNzN0QWdNRGNmejRjUVFFQkdEbzBLSEl6TXpFZSsrOVY2cnhtV0xGaWhYZzgvbUlpNHREWW1JaUdqZHViTGFnMHVYTGwxRlFVSUFPSFRxQXorZHI3U3RMNEtlOHIzK0RCZzFLTmE3U3lzL1B4MTkvL1FWQSs3MVBpQVlGZmtwQnhhck50aHlXbzFBQ1Q0a3pzcFg1eUZibUkwOVZBS1ZhRFFXcmhCVlBpR1lPbnZpaVlWK3RZMkp5OUJjTzAvQng4TVQweG9OUTA2cDR0UDFSWmlMV1BUZ09sUW1aUTZUMDZraGNzUHF0MFFBSzN6dDVxZ0pZODBYZ005cUYwK0p6VTB6dXU1Nk5LeVkyNklQbURwN0Y5dVdxQ3JEdHlWbGNrVVhxUFBaTTBtM2NTWS9GakNhRDBkak9YV3NmajJIUTJhVVJPcnMwUW5KK0J2NTNleTh5alF3NEVrSUlJWVFRUWdnaHBQcFJaMHFSRjNhdzhBbkR3R0g0T2pBQ1VZV2RQeU1qQTE5Ly9UV2lvcUs0YkowNmRlcWdhOWV1Nk5xMUs1bzJiUXBmWDE4QXdQLys5NzhTKy92MTExK1JtcHBxOGpnKy9mUlRvOXE5WGd2STI5c2JDeFlzTUtxVzBLRkRoNUNTa29JdVhicm9ySnVqa1plWEI2VlNDWUZBZ0FZTkdtRFJva1VtTCtNMlljSUVrOW9EZ0xXMU5mNzk5MThBaFJreDgrYk5NN2tQZlU2Y09BRkFkNEJOTHBmRHhxYjRUYy9KeWNrbHZvN3l2djRWYmZ2MjdVaE5UVVd6WnMzUW9rV0xDajgvcWZ3bzhHTmg5a0lKVnJUNjJPajJDclVLb1NuUERMYjVySDRQRFBQc0FFWkgvWmpJekVTc2lqaktaWCtROGhlZjkrcExCSi9od1ZhZ081MzAyc3ZISnZldEwraHpKejBXUHp6K0Z6SjVwc0hqay9MU01PLzJIeGpnL2hZK3FkZGQ1OWpPSk4yaG9BOGhoQkJDQ0NHRUVQS0d5L2x2QjFobDRSSnFWajRESUtqWnVFTFA3K0RnQUpWS2hicDE2NkpuejU3bzBhTUh2THk4ZExidDM3OS9pZjBkT0hDZ1ZJR2Z6ejc3ektoMnJ3ZCtBS0JUcDA0bEhoY2FHb285ZS9aQUlCRG9ER1lVWGFKT1UxZEhzOVNZTVV1WXZTNHVMczdrWS96OC9EQnUzRGhZVzF0ckxiRm5ERVBMOE4yNGNRT1JrWkZ3ZFhVdGRxM1MwdEpRVUZDZ014Q2pWQ3FOZWgzbGZmMHJ5cUZEaDNEeTVFa0lCQUpNbXphdFFzOU5xZzRLL0ZoWVhHNEtsd0ZpakNOeHdVaFg1QnJ1TXlkRlo5RG5paXdTV3g2ZmdVS3RMTlZZU2Vsa0tmS1FyY3pYRy9BQmdLZlpMM0E2NlpiSmZXOTdjaGFiMm40R0lhL3dWemxQVllEZDBaZnhiOUp0b3hkblk4SGlUTkp0WEh2NUdKL1U2NDQrTlZ0dzJValhYejdHc2ZnUWs4ZEZDQ0dFRUVJSUlZU1E2a01yMndlQXpUdFRMREtPNzcvL1htZkd4K3YrL3Z2dkV0dGtaMmViWTBobWRlN2NPWHovL2ZkUXFWVDQ2cXV2VUs5ZVBhMzlBb0VBTXBrTUtTa3BFSWxFZVBqd0lheXRyV0ZuWjFlbWMrcWpiMWs3c1Zpc3Q0N1E2NlJTS2NSaU1lenM3S0JVS25IMDZGRUFnS09qbzFhNy9QeDhiTjI2RlFBd2N1UklzQ3lMNE9CZ05HN2NHRFkyTnRpL2Z6K0F3aXl2MTNsNGVHRFhybDFHajE4ZmMxOS9xVlJhNnFVQmRWRXFsZGl4WXdlT0hUc0dBSmd5WlFvYU42N1lBQ3lwT2lqd1kyRXNXTVRtdkVSVGV3K0Q3UlJxRmY2TXU0SER6NitYMkdkZ2NnUnFTMnBndUZkaEZGdkZxbkVnOWlyK2pMdEJsVm9zSkRFdnJkaHlhaXBXRFdsK0JxNjlmSVEvNDI1QW9WYVozRzlDWGlyK2pBdkJxTHBkY2UzbFkreDhkaEVwQmFYNzRwS3B5TVcySjJmeFYzd0lSdGZ0RG04Yk4yeDlmS1pVZlJGQ0NDR0VFRUlJSWFUNnlBMzVnOHYyRVRmcEJZRjdNNHVNdzVpZ0R3QUVCQVNZN1p5dlQ5eWJNcEVmRnhlSGZ2MzZZZWpRb2ZEejg5UGJUcWxVWXRteVpRZ09EZ1lBakIwN0ZoOTg4RUd4ZGsyYU5FRkVSQVJHalJyRmJldlNwWXZSNDdHRVBYdjJjTXZDRmRXN2QyL3VNY3V5V0w5K1BhUlNLZXJWcTRjaFE0WkFJQkJnN2RxMVhGYU5oamtES1JybGRmMzVmRDQ4UEF6UCtiNHVNVEVSS3BYdU9jSWxTNVlnSkNRRURNUGd5eSsveE5DaFEwM3FtN3haS1BCVFJLWWlyOVNUNW1WeFBDRU1rWm51RVBFRUVQTDQ0REU4OEJnR1lJRWNwUnl4dVRLRXBUd3JNZE9ucUgweFYxRFB4aFV1WW50c2ZuUUswVWJVQlNxcm1CeVoxbk9xSWZUSy9EdC9nTS93dUV3c05jdEN4YXBNRHNTOXlIOVZXeXF0b1BBUDM5SDRHNGpNVE1DZDlGaXpqRFVwTHgwYkkwK0N6L0RvWjBnSUlZUVFRZ2doaEx6cFdCYjU5LzdobmtyZW5tVEJ3UmptNE9DQTdPeHM3TjI3dDhTMmMrZk9SV0ppWW9udGhnd1pVdVp4dFd6WjB1QitnVUFBTnpjMzJOdmJ3OC9QRHoxNzl0VFpic2FNR2RpMmJSdGtNaGtZaG9HWGx4ZW1UcDFhcWpHMWE5Y082ZW1HYTVoMzdkcFZLek9IeitlRHgrTVpPS0l3T0NlUlNMam5yVnExd3NPSEQ2RlNxY0F3REdyVXFJRytmZnRpMEtCQlhCdTFXZzI1WEE2aFVJZzVjK1p3TlhNNmRPaUFKMCtlUUtsVXd0cmFHZ01IRGtTM2J0MjB6dWZoNFFFM056ZWRZekcwcjZqeXV2NHVMaTdZdVhObmllY3ZhdXpZc1pCS3BUcjNmZjc1NTBoSVNJQ2ZueC9hdFd0bmRKOXVibTZ3dHJZMmFSeWs2bVBZb2dzVFZoRWYvUGVkcFlkUUpWanpSVkNvVlZDeXBtZVNFRkplanIwOXg5SkRJSVFRUWdnaGhCQkNpSkVVQ2ZlUit0T0hBQUMrZ3p0Y1psOENtT0lsQnFxVE8zZnVRQ3dXbzJuVHB1VjJqaWRQbmlBNU9aa0xaR1JuWjBPbFVzSEJ3Y0ZzNXpoOCtERHM3ZTB4WU1BQXMvVlpYdVJ5T2U3Y3VZT09IVHRXeVBuSysvcHYzcndaZG5aMk91c0VHYkovLzM1a1ptWmk4dVRKT3ZlekxBdW1tdi8rRWNNWUk5OEFGUGdoaEZRb0N2d1FRZ2doaEJCQ0NDRlZSOWFadGNpOVdwaTFJT2sySG5ZRDUxdDRSSVFROHVZeU52QmpPRGVQdEswdTRBQUFJQUJKUkVGVUVFSUlJWVFRUWdnaGhCRHlabUxWa044N3hUMjFhajdJUUdOQ0NDR1ZCUVYrQ0NHRUVFSUlJWVFRUWdnaHhTZ1M3a09WK1FKQTRUSnZRcyszTER3aVFnZ2h4cURBRHlHRUVFSUlJWVFRUWdnaHBKaUM2QnZjWTNHVDN0Vyt0ZzhoaEZRWEZQZ2hoQkJDQ0NHRUVFSUlJWVFVbzRnSjRSNEw2M1d3NEVnSUlZU1lnZ0kvaEJCQ0NDR0VFRUlJSVlRUWJXb1ZDbUxEdWFlaWV1MHRPQmhDQ0NHbW9NQVBJWVFRUWdnaGhCQkNDQ0ZFaStMRlE3RHliQUFBMzhrTFBEczNDNCtJRUVLSXNTandRd2doaEJCQ0NDR0VFRUlJMGFLSUNlVWVVN1lQSVlSVUxRSkxENEFRUWtqMXhNcXprWFBsVjhnanowT1YraHhzUVo2bGgwUUlxV1lZa1RYNE5lcEEzTFF2YkxyN2doSGJXbnBJaEJCQ0NDSFZoaUl4Z25zczlHcGp3WkVRUWdneEZRVitDQ0dFbUYzQnMydkkvR3NSUkEyN3dmNzlsUkM0TlFJamtsaDZXSVNRYW9ZdHlJVXkrUW55d284Z0pXQW83SWV0aEtoQlYwc1BpeEJDQ0NHa1dsQktIM0dQQmJXYVdIQWtoQkJDVEVXQkgwSUlJV1pWOE93YU1vNStEWWVQdm9Pb2ZpZExENGNRVW8weElnbUVubTlCNlBrV0NxSnZJT1BJSERnTVh3ZVJkeGRMRDQwUVFnZ2hwR3BUS2FHVVBlT2VDdHdhV1hBd2hCQkNURVUxZmdnaGhKZ05LODlHNWwrTDREQmlBd1Y5Q0NFVlNsUy9FeHcrK2c2Wnh4WnlSWWdKSVlRUVFranBLRjlHQVNvbEFJRHZXSnVXMUNXRWtDcUdBaitFa0FxVnRtc0M4bS8vQlZhZVkrbWhrSEtRYytWWGlCcDJnNmhlUjBzUGhSRHlCaExWN3dSUncyN0l1ZktycFlkQ0NDR0VFRktsYVMzelZyT3hCVWRDQ0NHa05DandRd2lwVUFWUHJ5RGp6N21RcmUyTWpBUFRrUjl4QnF3aTM5TERJbVlpanp3UDYzWWZXWG9ZaEpBM21IVzdqeUNQdkdEcFlSQkNDQ0dFVkduSzVLZmNZd3I4RUVKSTFVTTFmZ2doRnNFcTVjaVBPSVA4aUROZ1JCS0ltL1dGVll2QkVEWHNEa1lnc3ZUd1NDbXBVcC9UMnMrRUVJc1N1RFdDS3ZXNXBZZEJDQ0dFRUZLbHFkTGl1TWY4R25Vc09CSkNDQ0dsUVlFZlFvakZzUVc1eUw5ekhQbDNqb094c29lVlQzOVl0UnhjV0p5Yng3ZjA4SWdKMklJOE1DS0pwWWRCQ0htRE1TSUoySUpjU3crREVKUGR2MzhmWXJFWWpSclJEUlJ2cXBTVUZEQU1neG8xYWxoNktKVkNkSFEwMUdvMTZ0ZXZEeDZQRmlzaHhudnk1QWxZbGtYanhwU2xVaGFxdEhqdU1kL0p5NElqSVlRUVVocjA3WWtRVXFtdytabkl1M2tFYWJzbVFMYXVHektQTDBGQlRBaWdWbGw2YUlRUVFnZ2g1V2JtekpsWXMyYU5wWWRodE9EZ1lHUmtaT2pkdjIzYk5yejMzbnM0ZnZ4NHVZMWgwYUpGVmVxYWxXVENoQW1ZTVdPR3BZZFJhZmo1K2VITEw3OUVUbzdwdFVIVDA5TWhsVXBMYkRkdjNqeE1tellOa1pHUnBSbGlsWmFmbjQvZmYvOGRjcm5jN0gyekxGdXFZeFl0V29TTkd6Y0NRSm5HNWUvdmo2bFRwNWI2ZUZKSU8vRGphY0dSRUVJSUtRM0srQ0dFVkZycW5GVGtoZTVIWHVoKzhPemNZTlZpRUt4YXZndWg1MXNBdzFoNmVJUVFRZ2lwWUdxMXVzTHYvQjgrZkRneU16TkxkYXk5dlQzKy9QUFBNcDEvOSs3ZHVIVHBVb250ZHU3Y1dhYnptQ0lpSWdLTEZ5K0dpNHNMRmk5ZWpLWk5tMnJ0VDB4TXhQSGp4MkZ2YjQvKy9mdVgyemh1M0xnQmUzdjdjdXUvdEJZdVhJaWtwQ1NkK3dJQ0FpQ1I2TTZPVnF2VjRQTkx6bmFmTUdGQ21jYW5UNE1HRGJCdzRjSnk2YnNzR0JPLzk3OTQ4UUxUcGsxRGpSbzFzSFhyVm9qRllwM3RYcjU4aVpzM2I4TEt5Z3AxNmxTK1pheE9uanhwMXY0OFBUM1J1blZyN3ZtdVhidHc1TWdSUkVSRVlPWEtsWHF2azZtaW9xS3djdVZLekprekJ6NCtQa1lmeDdJc2J0eTRBUThQRDJSbFpXSDY5T25vMmJNbnhvMGJaNVp4RWRPd0JYbFFaNzhzZk1MamcrL2didGtCRVVJSU1Sa0ZmZ2doVllJNkt4bTUxM2NoOS9vdThCMXJ3NnJsWUZpMWZCZUNXczBvQ0VRSUlZU1lJQ3dzRE9mUG44ZURCdytRbXBvS0FLaFZxeFk2ZCs2TUVTTkd3TUhCUWUreEZ5NWN3RC8vL0lObno1NUJMcGVqWnMyYTZONjlPMGFQSGcxYlcxdXpuMCtwVk9MdTNic0lDUW5CalJzM01HN2NPUFRzMmRPazE5dXZYNzhTMi96ODg4K29WNitld1RaZVhxWXRjeE1YRjFkeUl5T2twYVdaclM5ejhmSHh3YWhSbzdCLy8zN01talVMMDZkUHg4Q0JBd0VVVHQ1dTNyd1pTcVVTRW9rRTMzLy92ZEg5MXFsVEIyUEdqQ212WVZlWXBLUWt2VDh6UTVrUVNxWFNxTUJtZWIwZmJHeHN5cVhmMGlwTjFnaFErUG5TckZrekJBY0hZOHVXTGZqZi8vNm5zOTM1OCtmQnNpejY5T21qTnhoblNaczNielpyZi8zNzk5Y0svSXdmUHg1UlVWRzRlZk1tRmk5ZWpKVXJWMElvRkdMU3BFbUlpWWt4dXQrYU5XdGk3OTY5M1BObno1NGhQajRlOCtmUHgvcjE2NDFlYmswVDRPUHorYkN5c29LSGh3ZjI3dDJMNU9Sa3pKNDltNWI3cTJDcTlDTFpQZzd1dEFRN0lZUlVRUlQ0SVlSVU9hcjBCT1Q4OXpOeS92c1pmT2Q2aFVHZzVnTWhxTm1FZ2tDRUVFS0lIa3FsRXZQbXpjT2RPM2NBQUdLeEdJNk9qc2pLeWtKc2JDeGlZMk54N3R3NWJOaXdBWjZlMmt1NnNDeUxOV3ZXSURBd0VBQWdrVWhnYTJ1THhNUkVIRHAwQ0ZldVhNR21UWnUwYXBPVTVYeW5UcDFDU0VnSWJ0NjhpYnk4UEsxeGxKYVRreE9zcmExMTdoTUtoU1VlYjJwR1RVa0JKMTFaRzBsSlNWcmJtelJwZ3ErLy9ocisvdjRHKzZub3dCRERNSmd3WVFKcTFLaUJIMy84RVJzMmJFQm1aaVpHamh5SkV5ZE80T2JObXdDQStQaDR4TWZIbDlEYks2MWF0Y0s5ZS9jUUZoWm05REdabVpsR0JmY0E0Tnk1YzBiM2F3NmE4K1hsNWVIRER6K0VvNk1qYkd4c3NIYnRXcDN0VlNvVlVsSlNkTzd2M3IwN3VuZnZydFd2UG9NR0RZS1RreFArK09NUGJ0dTRjZU9RbUpoWTRkZWdMTlJxTlFDVWFzSi96cHc1K09LTEwzRDI3Rm0wYmRzV2ZmcjAwZnMrT1hueVpJblpOWU1HRGNLc1diTk1Ia2RaZVhsNWxWczJuMGdrd3ZMbHl6RnYzanpjdkhrVGYvenhCOGFORzRkYXRXcEJwVEp1bVcxZG56MzkrdlZEV2xvYWZ2NzVaOHlmUHg4Yk4yNUUzYnAxUyt5cmFHYVhVQ2pFc21YTHNHalJJZ1FGQmVIamp6OHVWVmFXc1o4Tm4zLytPVDc1NUJPVCs2L09hSmszUWdpcCtpandRd2lwMGxRcE1jaTU5Q055THYwSWZvMDZzUExwRDdGUGZ3ZzlXd0VNM1JWR0NDR0VhT1RuNStQT25UdG8zYm8xeG93WmcxYXRXb0hQNTRObFdZU0dobUxkdW5WSVRVM0ZtalZyOE1NUFAyZ2RlL0RnUVFRR0JrSXNGbVBXckZubzFhc1hHSWJCelpzM3NXTEZDaVFtSm1MVHBrMVlzV0tGV2M2M2FkTW1BSVVUZ1Q0K1Buanc0RUdaWC8rVUtWUFFxMWV2TXZkakxyb21USlZLcGRaMkp5ZW5paHlTeVlZTkd3WmJXMXVjT25VS0F3Y094TDE3OTdCdDJ6WUloVUw4OE1NUHFGKy92c2w5YnR5NDBlanNxcmk0T1BCNFBOU3VYZHZrODFTazhQQndLSlZLZE83Y0dVQmg1cHcrT1RrNU92ZDdlSGh3Z1orU0dMdGtYR1duQ1Q2VTVyVTRPRGhneG93WldMeDRNYlpzMllLT0hUdWlUNTgrM1A2RWhBUkVSa2JDdzhNRHpabzFLN0UvWTlxVUY1Vkt4V1hVbFVYUm9GOXNiQ3lVU2lVYU5HaUFWYXRXNGZ6NTh4Z3laQWdBYUgyT2wwUmZZR1hreUpGNDhlSUZUcHc0Z2ZuejUyUDc5dTJ3czdNcnNiK2l3UitCUUlBbFM1Ymc2ZE9ucFY2S3o5alBFa09acDI4cTdjQ1BhUm12aEJCQ0tnY0svQkJDcWcxVjZuUGtYUGtGT1ZkK0FjKytKcXlhOVlPNCtRQ0k2cmFuMUhSQ0NDRnZQQjZQaDZsVHAyTFlzR0ZhMnhtR1FjZU9IZUh2NzQvbHk1Zmo4ZVBIaUltSjRaWSt5OG5Kd2Y3OSt3RUF2cjYrNk4yN04zZHMyN1p0TVczYU5LeGR1eGJCd2NHSWpvN21KdnRMZXo0QTZOR2pCenAzN295T0hUdkN3Y0hCNkx1MnE1TFhNeS82OWV0WHJuZjNsNWUrZmZ1aWI5KytpSTZPeHJKbHk2QlVLakY5K3ZSU0JYMEFtSlJWMGE5ZlA5amEybGI2YXhZY0hBd0E2TktsQ3dEZEdUc3N5NkovLy82b1Y2OGVmdjc1NXpLZHp4SzFzTXlOWlZrdXc2KzBRYXd1WGJwZzFLaFJhTmV1SGV6czdEQnYzanh1bitieGxDbFR1SUJjVEV3TUJBSkJzUXhFUytQeitYcmY0MGVPSE1HcFU2ZXdjZU5HT0RvNkd0M253b1VMSVpWS2NlN2NPVWdrRWd3ZE90UmN3K1ZNblRvVnNiR3hhTmFzR2V6czdJeitISStMaTlQWmR1Zk9uU1l2dVZuWlB4c3FNOHI0SVlTUXFvOENQNFNRYWttZEtVWHVqYjNJdmJFWFBJa1R4TTM2UXV3ekFLSUdYY0R3UzE3T2hSQkNDS2x1SkJKSnNTQk1VZTNidCtjZUp5UWtjSUdZSzFldUlEYzNGelkyTmhnOGVIQ3g0M3IyN0ltZmZ2b0o2ZW5wK08rLy83Z0ovOUtlRHdDKytlWWJZMThXc1lDb3FDaTR1Ymx4ZFoya1Vpbm16Sm1Eek14TXZQdnV1N2g5K3phMmJObGlVcC8vL1BNUFJDSlJlUXpYb2xpV1JVaElDQ1FTQ2RxMGFRTUFrTXZsdUhEaGdzN2ZwOWNETnFkT25VTERoZzJOcnBPaVZDcDE5bE9aNkZybTBKQXZ2dmpDcUhhREJ3L0dSeDk5cExYTjE5ZTNXTHVuVDU4aVBEd2NYbDVlNk5TcEU3ZDkwcVJKeGVyVlZCWmVYbDQ2c3dTVGtwTGc0T0JnTU9oamEydHJrZXhCUHArUFZhdFd3Y3JLQ29CeDJUZng4ZkhnOFhqdzhQQW90cytZSlRtSithalNYcjNmS1BCRENDRlZVNVVNL0ZqeGhjaFhLU3c5REVLSWljU3NHb3hJQXJZZ3QwTFBxODVOUTE3NFllU0ZId1pqWlFkeGsxNnc4aGtBVWFQdVlJUzYxL29uaEJCQzNqUkZKNHFMVHNEZnVuVUxBTkN5WlV1SXhlSml4L0g1ZkxScTFRcVhMMS9HdzRjUHkzeSt5c3JVeWVxS09uZFNVbElGanFRd3lETjM3bHhZV1ZsaDBhSkZhTnEwS2R6YzNOQ3paMCtrcEtUQXo4OFBmbjUrRUFxRkdEQmdBSGVjU3FYU21ibHg5ZXBWcEtXbEZadlVOVFk3d0pnYVA1Yk1wSHI0OENIUzB0THd6anZ2Y0s4eElDQUFaODZjUVhwNk9zYU1HUU5BZHoyYnlNaEliTm15QmE2dXJ2anR0OThnRUx6NjcvdllzV01obFVyMW5qYytQbDduZGRGM3JTb3k0R0ZxVFNwajI2ZW5weHZWVHBQQk9HTEVDSzJseFNvN1E1OERodllOR1RMRVlKMnc4cVFKK2dER1pkK01HREhDWUlaVFVkT25UMGQyZHJiT2Zab0FhRW1mMjdhMnRpWUhxZDhVRlBnaGhKQ3FyMG9HZm1wWk9TSW1SMmJwWVJCQ1RPUnVXeE91ODBPZ2lBMkZQUElpNUpFWG9VcFBxTkF4c1BsWnlMOXpIUGwzam9NUldrUFV1RWRoWGFBbXZjQ0liU3QwTElRUVFraGxvZ25hTUF5RFJvMGFjZHVqbzZNQndPRFNYWnI2Q3drSnh2OWQxM2UreXNyVXlXcDk1SEk1cGt5Wm9uTmZVbEpTc1luS25UdDNtdTNjNXVEczdJeXVYYnZpOU9uVG1EbHpKcVpNbVlLaFE0ZGkyclJwWEcyWnhNUkV1THU3YzVQTklTRWgrT0dISC9ETk45K2dZY09HV3YwOWVmSUVHUmtaT2lmZ3JhMnQwYlZyVjYxdGVYbDVzTFl1ZnVPT1NxV0NXcTB1RmtBeVZFK25JbHkvZmgwQTBLMWJOMjdiK1BIakVSd2NqTjkvL3gwTkdqUkFwMDZkb0ZBVTN0aW9DZTVrWldWaDVjcVZZQmdHOCtiTjB3cjZGS1VyaXlJcEtRbEtwVkpybjY1dEdoWDkvdEsxMU4zcm5qMTdoaSsvL0JJQWNPREFBVGc3T3h2Vjk3Rmp4M0RpeEFtdGJVV0RDSThlUGNMbHk1Zmg1dVpXSlplUU5EV0lVOUd2Y2Y3OCtRZ0xDK09lbXhwMHRiS3kwaHZNZVYxQ1FnSXlNek1OdGlucHZXMXZiMi8wMk40b0xFdEx2UkZDU0RWUUpRTS9IWjBiVXVDSGtDcW9vM05ETUFJUlJBMjZRZFNnRyt3R0w0SlM5aFFGVC82RC9Pa1ZLR0pDd1NybEZUWWVWcEVIZWNTL2tFZjhDNFl2aEtoQlY0aWJENEM0U1Mvd2JJejd6eVVoaEJCU1hSdzVjZ1JBWVYyTW9zc0d2WHo1RWdEZzZ1cXE5MWpOcEt5eGQ5d2JPbDk1V2IxNk5WYXZYZzJ4V0F4WFYxZTBiTmtTdzRZTmc3ZTN0OEhqV0pZRnd6QTRlL2FzU2VmVE4rR3FWcXYxVGtZcWxVcTkrL1JOb002Y09kT2tnRnRaQ1FRQ3pKbzFDM1hxMU1HT0hUdXdkZXRXWkdabVl1ellzZUR6K2NqSXlFQk9UZzZhTjIvT0hXTnZiNCtjbkJ6TW1ERUQ4K2ZQMXdxQ0tKVkt2VXM0T1RrNWNiVlk4dkx5c0d6Wk1xU21wbUxUcGsyd3NiSFJhdnYzMzMvajZOR2ptRGR2SHBvMWE4WnR0M1RnUnlZci9IK3JYUDdxTzI2TkdqWHc5ZGRmWThHQ0JWaTdkaTMyN05uRDFiUFJYSXZ2dnZzT1Vxa1VmbjUrV3RmeWRicmVFKysvL3o1RUlwSFd2bkhqeGlFeE1WRm4rOG9ZQUhuKy9EbjMrTzdkdStqVnE1ZFJ4NlducHh1YzdOZlVUL3I0NDQvMUJ0TXFzNU1uVCtMa3laT1dIb1plcnE2dVhIQ3hOQUZGYTJ0cjdtK09zWXdKSk9wU0dkLzNsWVU2THgyc1BBY0F3SWh0d0xOeHNmQ0lDQ0dFbEViVis2WUQ0SDNQRGdpVVJrQW1OM3gzQnlHazhuQVYyMk9ZWndmdGpRd0RnVnNqQ053YVFkSnRBbGhGUGhUUHd5Ri9lZ1VGVDY5QStlSlJoWTJQVlNrZ2Z4d0UrZU1nZ0dFZ3JOMEs0aWE5SUc3U0M0SmFUWUVxdEF3RUlZUVFZcXJUcDAvanhvMGJFSXZGbURScGt0YStuSnpDeVoraVMvYThUck1FWEg1K2ZwblBaMjRDZ1FDMnRyYXdzcktDVXFsRWVubzY0dVBqRVI4Zmo3Tm56Mkx5NU1uNDRJTVA5QjZ2VXFuTVdsdkMydHBhNTBUbGhBa1RFQmNYWi9JazVxWk5tOHcxTkpOODlORkhjSE56dy9idDI5RzNiMTl1dTJicHVWcTFhbkhibWpadGlrMmJObUh1M0xuNDdydnYwTEpsUys1T2U2VlNhZFFFdkxXMU5kemQzUkVlSG82bFM1ZGl6Wm8xM0hFNU9UbllzMmNQVkNvVlhGd3Exd1RsNU1tVEVSb2FpcDkrK2dtZE8zZm1ncHp0MjdmSDJMRmowYVJKRTlqYTJuTEx0bW15bVlZT0hRcDNkM2NNSFRyVXBQUEZ4OGNqTnplM1NtVFJHVkowMmNpd3NEQ2pBei9qeDQvSCtQSGpBYno2blNycXpwMDdBSUN0VzdkaTY5YXR4WTZYU3FVNkF3SmR1M2JGc21YTGpCNS9XV2tDZ2E4dmo5aS9mMytqYXg0QktGYnpxTHpObWpXTGUvejZkU3hwMmJVTkd6YkF6czRPU3FVU2NybGM1OUtpcEdJVXpmWVJ1TlNuL3dzVFFrZ1ZWU1VEUHhLK0NGTWJEOERTZTRjdFBSUkNpSkdtTlI0SWE3N2g5ZnNab1JXWERZUUJYME9kSlVQQnM2dVFQNzJLZ3FkWG9NNUpxWmpCc2l3VThYZWdpTCtEN0F2ZmcyZGZrd3NDaWJ3N1UxMGdRZ2doMWNyTm16ZTVHZ2ZUcDArSHA2ZjJraTZhMmlPNjZyTm9hT3FTR0ZNdm82VHptZHZwMDZlMW5pdVZTb1NIaCtPWFgzNUJURXdNZnZ6eFI5U3JWdzl0MnJUUmVieENvU2kzQ2NoLy92a0hkbloyNk5HalI1bjYwV1FsVmJRZVBYcWdTNWN1V29HeHhNUkVBTnFCSDZBd1kybkRoZzFJUzB2VFdsNUpvVkFZblhreGJkbzB4TVRFNE9IRGg3aHo1dzdhdFdzSEFQajk5OStSa1pHQmhRc1hHc3hNc3dRbkp5ZU1HemNPVzdkdXhiNTkrekIxNmxSdTMyZWZmY1k5MWl4WlpXdGJ1UFJ3dTNidHVOZG5DazJHVSt2V3Jjc3liSXU3ZnYwNkdJYUJwNmNuTGwrK2pHblRwdWxjNHM5VWZmcjAwYnZ2d29VTHNMS3kwc3BJMDJqY3VIR1p6MjBLVFkyYTE0UE9aOCtlTlRuN3NMSW9LUU5JcVZSeW53MlptWm1WN25mNVRhSktMVkxmeDFuL01xK0VFRUlxdHlvWitBR0F0eHpyWW1uTEVmamg4YitVK1VOSUplWXF0c2UweGdQUnlyR095Y2Z5N0Z4aDFYb1lyRm9QQTFnMWxOTEhYRGFRSWpZTXJMS2dIRVpjbkRwVGlyelFBOGdMUFFCR0lJYW9RWmZDSUZEam51QTd1RmZJR0FnaGhKRHljTy9lUFN4WnNnUktwUktmZnZvcCt2ZnZYNnlOVUNoRVFVRUJDZ3IwLzkzVkxHTWxrVWpLZkw3eUpoQUkwS2xUSjdSbzBRS1RKMCtHVkNyRjRjT0hkUVorbEVvbEZBcUYwZlZGVFBYamp6K2lWcTFhWlE3OC9QZmZmemh4NGdSOGZYM1J0R2xUTTQzT09FS2hVS3NlaThhT0hUdXdZOGNPby92UlpBZm95bmphdDI4ZlYvZWpaczJhY0haMlJsaFlHTUxDd3FCU3FYRDgrSEU0T2pyaTBhTkhlUFNvTUdOODh1VEpwWDFKWmpkdzRFRHMzcjBiWjgrZWhZdUxDMWMzcTZqVTFGUUFoVFZvMXE1ZHE3TWZ6YkozK3FTbXB1TG8wYU5nR01ZaXYxdm1jdnYyYmJ4NDhRSStQajdvM2JzM0FnSUNjT2JNR1lPWmVjWXlkQTB2WExnQUJ3ZUhFcTl6UmRCOHByNmVhVm5aTTM0TUtmcTdyUy9Ec1VhTkdnQUszOHNVK0xFY1ZkcXJ3SS9BaFFJL2hCQlNWVlhad0E5UUdQejV2dDNuK0RzK0ZDRXBUL0VpUHgzNUtvV2xoMFhJRzgrS0wwUXRLMGQwZEc2STl6MDdRRkpDcG85UkdCNEV0WnBDVUtzcGJMcFBCS3ZJZ3lJMjdQOERRVmVobEQ0MnVpc1dRR252aVdXVmNzZ2ZYWUw4MFNVQWdLQldFeTRiU0ZpN0ZjRFRmemMwSVlRUVVwbmN2WHNYaXhZdFFuNStQa2FPSEttVmZWQ1VvNk1qa3BPVGtaYVdwcmN2emFTMW9XVzJqRDFmUmJHeHNjRzc3NzZMblR0M0lqSXlVbWNiVGJEaDVjdVhKUzVUWkNxNVhJNkNnb0ppdFdwS0l5c3JDN2R2Mzhiang0OHJOUENUa1pFQkt5c3IyTm5aY1prVWQrL2VoVXdtUTVjdVhVb01CQUpBVUZBUVJDSVJ1blRwb3JmTnlaTW5TNno3a1o2ZXp0V05BaXBYNEVja0VxRjkrL2E0Y09FQ2poNDl5djIrNkpLUWtLQzNacE9oZ0VSK2ZqNldMVnVHM054YzlPclZDL1hxMWRQYXI4a0lrMHFscUZtenB1a3ZvZ0x0MjdjUFFHSEFySHYzN3ZqMTExK3hiOTgrREJnd3dLajNWSFdnK2V6UlpJQnBGQlFVY05saDFaSG1iOGpMbHkvUnBFa1RvNDR4OTJjejBRNzg4RjBNMThFamhCQlNlVlhwd0E5UXVPemI2THJkTUxwdThYUnNRa2oxeFFpdElXcjROa1FOM3dZQXFMT1MvMzlKdVA5UUVIVUQ2bXlaL21QTk9BN2xpMGRRdm5pRW5LQ2Z3Sk00UWRUNG5jSkFVTVB1WUt6c3pIZ21RZ2doeEh4dTNicUZiNzc1Qm5LNUhLTkhqelk0Y1ZhN2RtMGtKeWRyRlZ0L25XWUpuL3IxZGQ4WmJNcjVLcEpta2xGZmJTSk5zRUdwVkphcVVMa2hLU21GUzlnNk9UbHBiUzlhRjhQYjJ4dmJ0Mjh2c1M5TlVLNmk3NUEvZWZJa0RoMDZoS2xUcDNKQmllblRwME1tazJIZXZIbmNKUDJSSTBjUUhSME5mMzkvaUVUYU53UmR1M1lOdFdyVk1oalUyTDkvdjg3dEF3WU1RTzNhdGJGejUwNHp2YUx5NCtIaEFhRHcrdWhhU3N6UHo0OExRSzVkdTlha1pkNWtNaG1XTDErT3lNaEl1THE2YWkwbnAxR3JWaTBrSkNSZzRzU0psVHFUNHNLRkM3aDkremFjblozUnQyOWZDSVZDdlBmZWV6aDA2QkIrK3VrbnJSb3kxWm5tZC9yMWJNTkxseTdoMHFWTEZoaFJ4ZEFzRWFtcEZXWU1jMzgyRSsybDNpampoeEJDcXE0cUgvZ2hoQkFBNE5tNXdick5CN0J1OHdIQXNsQ2x4cUlnSmhRRk1hRlF4SVJDbGE3N3prbHpVdWVtSWYvMlg4aS8vUmZBNDBOVXR3TkVEYnRCMUtBcmhPNCtsQTFFQ0NHa1VnZ05EY1hTcFV0UlVGQ0FDUk1tWVBUbzBRYmJOMi9lSExkdTNjS2RPM2QwMXBKaFdaWXJtSzVydVRSVHoxZVJOUFZvOUUyRXg4Y1hGcmorNElNUDhOVlhYNW5VdDY0QzhicjZmajFMeXN2TGkzdnM3bDY0cEt4QUlFQktTZ3F5czdPTFpRQ29WQ3JjdW5VTFFHR1FyaUk5ZVBBQXVibTVXclZYRWhNVFlXOXZyNVdaSVpQSmNQYnNXY1RHeG1MRmloVmF3UzZGUWxFc0dGU2RLUlRGVjZpSWpvN0dvMGVQMEtsVEo5eStmUnRIamh3eE92QVRFUkdCQlFzV0lEYzNGelZxMU1DYU5Xdmc0T0JRck4ya1NaT1FrcEtDMk5qWVNqdFIvdUxGQ3dRRUJBQW96TmpTMUxjWlBYbzB6cDA3aDlPblQ4UEh4d2NEQnc0MHVXK3BWSXF4WThjYTFVN2Y3KzdxMWF2Um9VTUhrODlkR3ByQWg1dWJHN2Z0M0xsenlNakl3T3paczZGV3EvSGRkOTl4UzZQcE0zZnVYTlNwWS9xUzIrWW1rOGtRRmhhR1FZTUdHV3luR1d0c2JLelJmZXRhSHRJWUpYMUd2OG0wTW42YzYxbHVJSVFRUXNxRUFqK0VrT3FIWWNCM3JnZHI1M3F3YmpjQ0FLQktUNEFpTm93TEJDbGZGbDliM2F6VUtoUkVCNk1nT2hnNHR3R01sVDFFM3AwZ2F0QVZZdTl1NER2WEJTeFFoSmtRUXNpYkxUZzRHTXVYTDRkU3FjUlhYMzFsVk0yTW5qMTdZdS9ldlpESlpBZ0tDa0xQbmoyMTlsKzZkQWtwS1Ntd3RyYkcyMisvWGVielZaVDA5SFQ4ODg4L0FJQk9uVHJwYktPcEY2TXZrNmtzbmp4NUFnREZsdlhTbGIzU3NHRkRSRVpHNHBOUFBpbVdBWkNSa1lITXpFdzRPanJDMDlQVDdPUFVSNjFXNDhHREIyQVloZ3Y0Wldkbkl5TWpvOWdTVFZPbVRJR0Rnd04rKyswM3JGKy9IcXRYcndaUUdMUlNLcFVHQXorUmtaRUlDZ3JTdVk5bFdhU25wK3ZOaXJMMGNtKzV1Ym1RU0NUSXlzckNmLy85QndERmxtQURnTzNidDRObFdZd2FOUW8xYXRUQTZkT25jZi8rZmJSbzBhTEVjL2o0K0dEUW9FR0lpSWpBb2tXTDlDN2oxcUJCQS96ODg4ODY5MVdHQ2ZDMHREUjgvZlhYeU03T1J2ZnUzZEdyVnk5dW42MnRMZno4L0xCOCtYSjgvLzMzRUlsRTZOMjd0MG45VzFsWmNjc1I2blBod2dWWVdWbnB6TWdDaW1mZmxDZk41MFBSUUxCVUtzWENoUXU1b01qSEgzOXNWRit6Wjg4Mi93Qk5rSldWaFFVTEZxQlpzMlpHQlg0RUFnR2VQbjJxZFh4a1pDVGF0bTBMUHYvVmpYUkxseTR0RmtoVktwVVFDTFNudVRJek15RVFDSW90RS9qdHQ5OUNxVlNXOW1WVlh5b2xWQm1GZ1VlK2ZTMHdJdXNTRGlDRUVGSlpVZUNIRVBKRzREdldCdCt4TnF6ZWVoOEFvTTZXb1NBbURJcVlVQlRFaGtMNTRsRzVucC9OejRUOHdUbklINXhERmdDK2d6dEUzbDBnYXRBVm9nWmR3TE90dkV0dVZGYTV1Yms0ZXZRb0Jnd1lVTzVMbHVUbTVzTEt5Z284SGsvbmZwVktoWXlNakJMdnVxeE1vcUtpa0pPVGcrYk5tK3Q4WFlHQmdlRHorUVlMamtkR1JvSmxXVFJyMXF3OGgxcWlpdmo1c0N5TGE5ZXVRYVZTUVNRU29YUG56cVh1cTZpd3NEQ28xV3AwN05peHhMYW5UNTlHclZxMWRHWlVGSldXbGxaczZTaGpxTlZxdlAvKyt4QUlCRGgyN0Joa01obHNiR3pLVkU4aExTME5jK2ZPQlFCczI3YXQyR1FNcVZoWHIxN0Z5cFVyb1ZLcE1HdldMS1B2bXE5YnR5NTY5dXlKUzVjdVlmUG16WkJJSk54N05qdzhIRnUyYkFFQWpCa3pSaXNicGJUbks0MC8vdmdESjA2Y3dOQ2hRN1V5aW80ZVBZcnM3R3owN2R1WFcycExyVmJqNXMyYitPR0hINUNXbGdZSEJ3ZU1HalZLWjc4aElTRUFZTlFFdktrMFdUcmg0ZUZjZ0VtZkdUTm1ZUDM2OVlpS2lpcVdyY0hqOGVEdDdZMnBVNmZxL1J6VUpTY25od3ZFSFRod3dPVFB5S2RQbnlJN094dU5HalhpZnU2YUxBVk5wbEpSWThhTWdiT3pzMWJHaEdhSlBVT0JuK2pvYUszYVBhL0x5c3JTdTk5UTRDY3FLZ3BlWGw1Y1ZrbDUyTGh4STBKRFF5R1h5NkZTcWRDNmRXdlVyVnRYcTgzKy9mc1JIaDZPTGwyNm9FV0xGckMzdDhlNWMrZXdkdTFhYk4rK3ZjUWFVQXpENE1zdnY0UmFyVGJwNTErU2lyZytHZ2tKQ2ZqbW0yK1FtSmlJdW5YcjRuLy8rMSt4Tm0rLy9UWSsvdmhqSER4NEVHdlhyb1ZVS3NXb1VhT0taU0RxNCtEZ1lIQTVRYUF3OEdOTU82RDhyOC9ObXpjQmdQdU9GUndjak8rKys0NExmTlNyVnc4VEowN2tQdGVLU2s1T3hvNGRPeEFWRllWdTNicFo5UHRwZm40KzVzK2ZqNWlZR0x6MzNuc2x0aGNLaGZEMjlzYlRwMCtSazVNREd4c2JTS1ZTTEZpd0FGOSsrU1dHRHg4T29QQ3pKaUFnQUpNbVRRSlErTGsrYjk0OGlNVmlyRml4Z3V0di8vNzkyTFZyRjBhT0hLbEdtQmxtQUFBZ0FFbEVRVlMxeEdoaVlpSisvZlZYZUh0N0cvVWQ3SFZsL2Z5c3pKU3laNEJhQlFEZzB6SnZoRlFKbWh0TlNwS1ZsUVU3T3lwSjhDYWgvMzBUUXQ1SVBGdFhXTFVZQktzV2hYZWRxZk15dERLQ0ZFa1B1Qys4eG1KaGZQMGdWVVlTOG00ZFJkNnRvd0FBUWMzR3J3SkI5VHFDRVplOTBITjF0MnJWS29TRWhPRGh3NGRZdFdwVnVaM256Smt6Mkw1OU8zcjA2SUdaTTJmcWJIUHc0RUg4OGNjZjhQUHp3NEFCQThwdExDVXhWRE5qOU9qUlduZjBCZ1FFSUNZbUJuLysrYWZPOXF0WHI0WlFLRFFZK0prK2ZUcFlsc1haczJlTm5uZ3h0NHI2K2V6WXNZT2JXSHpublhmTUV2aEpTVW5Ca2lWTHdEQU12djMyV3pSdjNseHYyOFRFUkFRRUJLQ2dvQUMrdnI1Nko2bXZYcjJLTld2V3dOL2YzK1E3dUZtV1JYNStQb1JDSVRJeU1qQno1a3dJaFVJc1hyeTQxTmtPU3FVU01URXhBQW9uWllobHJWaXhBaXFWQ2tLaEVQdjM3OWRiTndVQXZ2cnFLNjBzR0g5L2Z6eC8vaHhSVVZGWXVIQWg3TzN0d1RBTU1qSXlBQUI5K3ZRcGR2ZDVXYzQzYnR3NG5lMjJiZHVHMzMvL25YdSthOWN1QUlXVGUvbjUrZGkvZjc5VzRDYzdPeHQ3OXV6Qm5qMTdZR3RyQ3hzYkc2U25wME11bHdNb1hPSnQyYkpsT2lmdEhqeDRnT2ZQbjhQVDAxUHJybnR6U0VsSndiMTc5OERqOGRDaVJRdXNYNzllYjUwaG9EQmI0NmVmZmpMckdCNDhlQUNXWmRHOGVmTlNUVnBxSnFiYnRtM0xiY3ZOelFWZ2VoMlNzTEF3OU92WEQ0TUdEU3BXdzJYUW9FRjZzd1JLVytQbnlaTW5tRDE3TnVyWHI0K2xTNWVXS2xodWpCNDllaUFoSVFFQ2dRQnQyN2JGaUJFanRQNWVIajU4R0wvOTlodGNYRnd3WThZTUFJVVpENTk4OGdsMjdkcUZWYXRXWWNtU0pSQ0x4U1dleTV4Qm40cTZQZ0J3L2ZwMXJGdTNEdG5aMmZEeThzSzZkZXYwVGw3NSt2b2lKeWNISjArZXhNNmRPeEVhR29wcDA2YkIyN3Q0OFhtcFZJcjA5SFFBZ0Z3dU4rb2FHcXU4cjQvbXM3WnUzYnJnOC9sWXQyNGR6cDA3aC9idDIyUHg0c1c0YytjT05tM2FoS1ZMbDJMSWtDSDQ4TU1QNGU3dWp1VGtaUHo1NTU4NGVmSWtSQ0lSL1AzOThlNjc3MXJrTzVybU0xWW1rMEVtaytHTEw3N0EwS0ZEaTdXTGpvNUdURXdNb3FPaklaZkxNV1hLRkxScjF3NlBIei9HalJzMzBMdDNiKzd2VE5FYnZYNzg4VWRFUlVVaElpSUM3ZHUzQjQvSGcwS2h3SjA3ZDVDU2tzSmxaN1Z1M1JvN2QrN0UzMy8valk4KytnajI5dllBQ3JPM1VsSlM4T3paTTN6eXlTZGNiU0ZqbGZYenN6SlRKTjduSGd0cU5yTGdTQXpMek15RW5aMmQwZS92TFZ1MlFDNlg2d3dzbTJMeTVNbUlpb3JDNmRPbnRXNW82dGV2SDd5OHZNeGFjeTR4TVJGMzc5N1ZlK1BNaVJNbjBLbFRKNjBsSVkwaGw4c2hFQWkwTXVqS3crblRwNUdZbUlqT25UdnIvSC9PK3ZYclVhTkdEZmo2K3VydDQrKy8vMFpHUmdZKy9mVFRDdjhzSzYvckR4VCtETFpzMllLOHZEeDA2OWF0eEl4VWZWaVd4Wm8xYXhBVkZZVU5HemJvWE9wVlE2bFVZc2FNR2FoWnN5YjgvZjMxWmdpVDZvVUNQNFFRQW9CbjdRQngwejRRTnkzOGc4dktjNkNJdTRXQ21CQW9udCtDSXZFK1dIbU93VDdLOGpWRUtYME1wZlF4Y3EvdkFuaDhDRDNmZ3FoQk40Z2FkSUhROHkwdy9QSy8yN0txK2Z6enp4RWFHb3FRa0JBRUJnWnFMUWxTRXBabDhlREJBMlJsWlhIL01qSXlrSnljREtsVUNxbFVpbDY5ZW1IaXhJbG8xYW9WaEVJaFRwMDZCUmNYRjN6NjZhZGFmVDErL0JoNzl1eUJTQ1RDVzIrOVZleGNtemR2eHRXclY4djhlZ0hnMEtGREJ2Y2JXck0vS3l1TGV5eVR5WEQvL24xMDd0elpZZ0ViUXlyeTUyT00wNmRQYzBFZkhvK0hvS0FndEc3ZEdrT0dEQ25UNjNSMmRzYk1tVE94YnQwNkxGcTBDQUVCQVhycmMyelpzZ1VGQlFXb1Zhc1dCZzhlckxmUHpNeE15T1Z5ZlBmZGQ3QzJ0a2IzN3QyTkhvL212Y0RqOFdCdmI0OGVQWHJnOE9IRG1ENTlPaFl1WEdpMkxDZGlPU3BWNFEwTkNvV0NxMjJqajJZQ1g4UFcxaGFiTjIvR29VT0hFQmdZaUtTa0pBaUZRclJvMFFKRGhnelIrUi9Xc3B4UFgvdTB0RFN1NkhsUlE0WU13Y21USjR2ZFVkNnRXemZFeDhmajRjT0hTRTFOUlc1dUxteHRiZEc0Y1dOMDdkb1Znd2NQMWp2SmZQRGdRUUFvVmNCWTgzcjBUY1lmTzNZTWFyVWFMVnUyeEtKRmkrRHY3dytaVEFZQXVILy9QaG8zYmx6dWRXOGlJaUlBUU8reVZpVzVjZU1HZ01LSlZRMW5aMmVUUGh1VGs1TVJFaElDYjI5ditQajRsRXRtbFM2MWE5ZUdqNDhQd3NQRDRlZm5oMVdyVmhYTHhER0hIajE2Nkx5QklqYzNGMXUyYk1HRkN4ZGdiMitQVmF0V2FVMGVqeDQ5R2pkdjNrUm9hQ2ptelp1SDVjdVhWK2dkdWhWeGZWSlRVL0hUVHo4aE1EQVFRT0dTZFNVRlVSaUdnYisvUDJyVXFJRTllL2JnM3IxNytQTExMOUdyVnk4TUd6YU15NDU1OXV3WkZpeFlnT3pzYkRBTWcwV0xGbUh4NHNWbXU0YmxmWDMrK3VzdkFFRHYzcjN4OHVWTGhJU0VZTVNJRWZEMTlRV2Z6MGZuenAzeDIyKy80Y2lSSXpoeTVBaisvdnR2Tkc3Y0dFK2VQSUcxdFRVKy9QQkRqQmd4Z2d0eWxCZE5jRWZYZDBuTjV3TUFqQjgvSG4zNjlNSHg0OGNSSHgrUDU4K2Y0OFdMRndDQUw3NzRnbXZYdEdsVEFJVy9OL3YzNzhlcFU2ZlF1M2R2N3JOUmswbjQzMy8vSVRnNEdLNnVybG8zd3ZUbzBRUDM3OS9IK2ZQbnVSc1JtalZyaHViTm15TWlJZ0xIangvbjZqeUp4V0tNR3pjT0d6ZHV4TUdEQitIdjcyL1NheS9yNTJkbHBreDRGZmdSMWErYzMvMnlzckl3YTlZczFLeFpFd3NXTE9BeUk5VnFOWDc1NVJmWTJka1ZxeWQ0OGVKRjVPVGtGQXY4SEQ5K0hES1pET1BIanpjcWdLNVpYdEJjUVJPbFVvbTB0RFRJWkRKSXBWSmtaR1JnMkxCaEFBcVhBYjEyN1JyRVluR3gvK3MrZWZJRUFRRUJrTWxrQm0vK3k4aklRRnhjSEtLaW9oQVZGWVZIang0aE9qb2EzM3p6VGFuZnZ4TW1UTkQ3Lzg0Ly92aURDOUx1MmJNSE1wbE1iMWJkMmJObjRlWGxaVER3ODlkZmZ5RStQaDVqeDQ0dGwvKzNsdmYxMStmNzc3L0grZlBuQVJSK2hwWTI4TU13RER3OFBCQVlHSWo1OCtkanc0WU5XblVYaTlxN2R5K2VQMytPN096c2NnLzZrY3FEQWorRUVLSURJN2FCcUdGM2lCcisvNlFwcTRieVpUU1VDZmVnaUw4TFJjSTlLRjg4Qktzc01QL0oxU29vbnQrRTR2bE41QVJ1QlNNUVExQzdCVVJlYlNEMGFnMmhWeHZ3N0docHVFYU5HcUYzNzk2NGNPRUN0bS9manU3ZHV4dTkzQWJETUZpNWNpVmV2bnlwdGQzR3hnWTFhdFNBaDRjSE56bmc0ZUdCMWF0WFk4YU1HZGl6WncrOHZiMjVMOG1wcWFsWXNtUUpsRW9sNXMrZnIvTnV3ZXpzYkoyVGxPWEZ5Y2xKSzBEazcrK1BCdzhlYU5WOXVIanhJbGlXTFhISk1HT1orMHQ0UmY1OFNuTHQyald0WmF4cTFhcUZqUnMzWXV2V3JYQnljaXJ6Zi9qNzl1MkxwS1FrN042OUcwdVdMRUZBUUFDc3JLeTAydnp6eno4SUR3K0hSQ0xCaWhVckRFN2tEQm8wQ0JrWkdmajExMSt4ZXZWcXJGdTN6dWlKMUtJL1I0Wmg4TVVYWDhEQndRRy8vUElMOXUzYmgwNmRPcFhwWnoxNThtU2pqL2YxOWEyV2t5bVdWdG9DMkJwV1ZsYjQ3TFBQOE5sbm41WDcrVXc5ZHZMa3lUcVg5V3JRb0FFV0xGaGc4dmxEUTBOeDdkbzFTQ1NTRWdNWm1ob1JtanQvVlNvVkRodzRBQUJ3Y1hFcDFsNHVsM01UdTMzNzlvV1RreE8yYk5tQ0RSczJJRGc0R0RObnpnU1B4NE96c3pOc2JXM0I1L08xZm5kWWx1WCtxZFZxcUZRcTdsK2pSbzJ3Wk1rU28xNWpXU1l1czdLeThPREJBL0Q1ZkszUEdFOVBUNzBUcURLWkRDS1JDQktKQkFLQkFGS3BGQnMzYmdRQXZQZmVlMlVPcHV2eTRNRURBQ2kyektSRUlzSEtsU3V4YWRNbW5EMTdGak5tek1DcVZhdndmK3pkZVp4TjlmL0E4ZGRkWnJzelk4WXdnMkhHTVBabEltUXRoVkJwUlNXeTExZkpVb2tLbGJVUlVsUitSRVhhcEJKUkVzUFUyTGNJZ3hqTW1OWHM2MTNQNzQvYnZlYk92WGZ1dlROM2pPWHpmRHc4ekQzN1BaYzc1NXozNS8xK3QyclZ5dTNIVUpva1NlemN1Wk5QUC8yVXpNeE1Ra05EbVQxN3RsWFFRS0ZRTUhmdVhLWk5tOFkvLy96RHFGR2pHRE5tRFAzNzk3ZjZIcTJLL2p4VmVYN3k4dkw0NXB0djJMeDVNMnExR3BsTXhzTVBQOHk0Y2VPY3ZvNTc5dGxuYWR1MkxVdVdMQ0U1T1ptZE8zZXljK2RPZXZmdXpZTVBQc2pNbVRNcEtpcmlsVmRlSVNjbmg4OCsrNHhSbzBieDJHT1AwYmx6WjBKRFEyMlcwSnN6WjQ3RjcyQ0R3WUJXcTBXbjA1bDd4NWhLb0ZiVitVbFBUK2UzMzM3RHk4dUxoeDU2aUlDQUFOYXVYV3NPVU9mazVIRDI3RmxPbno3TjBhTkgwV2lNOXlJWkdSa1lEQWFLaTRzNWN1UUlHbzJHSmsyYUVCRVJZZmY5dWtLcjFTS1R5Y3ovbHlSSll1dldyUUFFQmdaYUxYLzI3Rm5BMklmb21XZWU0ZEtsU3l4YnRzdzhQeWdvaUlpSUNNTER3Mm5Zc0NGaFlXSG0vbGRObWpTaGJkdTIvUDMzMzhUR3huTGh3Z1ZrTWhuMTY5Y25OemZYZkYwMmJ0dzRpMHl1YnQyNjhja25ueEFYRjJlUmdmcllZNDl4OHVSSk5tL2V6Tk5QUDIxK0QvMzY5ZVA3Nzc5bisvYnRqQnc1c3R5UjhtWGR5b0VmemVYRHhoOWtjandiMmU1L1Y5MWtNaG4rL3Y0Y09IQ0FpUk1uTW0vZVBPcldyVXRlWGg2N2QrOG1QVDJkd01CQWh6Mmx6cDgvei8vOTMvK2gxV3FKakl3MDl6Qk1UazYybTNsczByZHZYNnRwaVltSk5yK1RTMmNDU1pMRXE2KytTa1pHQnZuNStSUVdXZzR1bGNsazlPalJnOXExYXpOcDBpUk9uRGpCKysrL1Q5T21UYzMzYzFxdGxvVUxGK0xuNTJlVmJYM3AwaVhXcmwxTFdsb2F5Y25KRm9QL3dEaVFwMTI3ZG03SkVpMGRyTml6WncvRnhjWG03L0d6WjgrU2taRkI0OGFOYWR1MmJhWDM1YTc3emFvKy84NVl0MjRkZi96eEIzWHIxaVV3TUpEWTJGaSsrT0lMUm80Y1dhSDNOR0xFQ0pLU2t0aTllemZ6NTg5bjl1elpWdWZyekpremZQdnR0eWlWU3Q1NjZ5MmIxNmZDclVrRWZnUkJFSndoazZNTWprUVpISWwzTytNSUVFbXZOV2JxWERtQjlyOC91dlJ6THBlSWMwVFNxZEZlT296MjBtSHpORVZBNkg5QklPTWZaYjFXeUpSVk96TDRSalJxMUNqeTgvTVpNV0tFeXpYV3AwNmRpbDZ2SnlBZ2dEbHo1cENTa21KK0VGZFdreVpOZU9XVlYvanJyNzhJRHc4M1R5OG9LS0JodzRiMDd0M2Jia20wNmRPbk0zMzZkSXRwVHo3NUpObloyU3hmdnB3bVRacVVlNXdmZlBBQlc3WnNxZEFvNktLaUlzNmNPWU9YbDVkNVJMWWtTV3pldkJtQWpoMDd1cnpOMGlSSmN1b2kzTm1IVXIvOTlwdDU5TkgxK256S3MyWExGcFl1WFlyQllLQnYzNzZNSERrU21VeEdabVltYTlhc1llN2N1Yno2NnF2MDZkUEg1VzJYTm16WU1NNmZQMCs5ZXZXc1N0R2twS1N3WXNVS2xFb2w3N3p6anMybTRHVTkvZlRUWkdSa3NHblRKdDU2NnkyV0xsMWE0WWJ2VHozMUZJR0JnWFR2M3IzU04xeEpTVWxPTDF2Mkprd1FycWVNakF6ZWUrODl3Smg1VWJwdmtTM0hqeDluMnJScEtKVktQRDA5emYxY0FKc2pPTDI4dk9qWnN5ZUhEaDB5enc4TURHVE9uRG1jT1hPR21KZ1lUcDQ4U1hKeU1wbVptUzZWU1h6aWlTZWNXazZ2MXhNZkgwL2p4bzF0OWdoeEpDNHVEb1BCUUt0V3JheUMxZllzVzdhTXZYdjNXazBQQ0Fnd1AyeXJqS3lzTE1hT0hZdVBqdzllWGw1SWttVHVPZFMwcVhXNUlxVlN5WlFwVTFBcWxXemR1cFhwMDZlemJ0MjZTajhnTDgvcTFhdk5tV1QzM25zdmt5Wk5zdnZ2UzZWU0VSMGR6Y0tGQzRtTGkrT2JiNzdoN3J2dnRscmVIV1VJYlkzY3JxcnpJMGtTZi83NUoycTFtdERRVUNaUG5seWhnU2p0MnJWajFhcFYvUHp6ei96d3d3LzQrZmt4ZnZ4NE5tellRRkZSRVlNR0RUSS85RlVvRkh6KytlZXNXYlBHWEI3UzlCNUwvekVZRE9oME9uT3dSNUlraTMyKy92cnI1dit6VlhWK0Nnb0trTXZsUFBMSUl3UUVCS0RUNmZqODg4OUpTRWpnOHVYTDVzRkVYbDVlUkVWRk1XN2NPUE5EeW5QbnpoRVhGOGZodzRmWnVIR2p4WGVIcjY4djNicDFNL2ZkYzlXQkF3ZDQ1NTEzek45ek9wM09ISFRxMmJPbjFmS2pSNCttVnExYTVwSHo0ZUhoVEpnd2dVYU5HaEVSRWVFdysyckNoQWxNbURDQnVYUG5Bc2FlUnFhQVcwNU9EbDI2ZExHNnRxdFRwdzVoWVdIRXg4ZVRtNXRyRHVUMDZOR0RHalZxNE9IaFFWSlNrdmxhU2k2WE0zVG9VS0tqbzltMmJSdFBQdm1rVStlaXN0K2ZOeko5MWlWMHFmRUFlRFNJUXVaOVkvWUM4ZlB6SXpvNm1ybHo1N0p2M3o1ejVsMnpaczJZTzNjdWt5Wk40c01QUHlRa0pJUU9IVHJZM0VadWJpNnpaczFDcTlYeXlDT1BXUHdlcWxtenB0MWVYNmJTeTJYTGtrWkhSeE1VRkdTUnhXYWFYcHBNSnFOVHAwNWtaMmZqNStmSHZuMzdPSGZ1SElzWEw2WjI3ZG9FQndlYjcydE5aZEMrK3VvckVoTVR6ZGZ6cDA2ZElpTWpnekZqeGxoOTV3UUhCN05ueng0OFBUMnBYNzgrSFR0MkpDWW1ocENRRU41Ly8zMnI4bDdEaGcwakxTM056cG0rcGs2ZE9xeGJ0ODVpbXVrY0ZSWVdFaE1UUS8zNjljMkJZRk0yaTdQL3IreHg5aHJJVWRaTnZYcjFtRGR2WHBXZmYwZldyMS9QbWpWcnpBUDZBZ0lDbURCaEFsOTk5UlUrUGo0VkNpVEpaREttVEpuQ3BVdVh6TmVocGEvTmlvdUxtVDkvUG5xOW5xbFRwNVpiWGx5NDlZakFqeUFJUWdYSkZCNTRoTGJHSTdRMVBwMk1aUVlrYlRHNmxOUG1RSkQyeW5IMFZ5KzZmZC82M0dUMHVjbVUvTFBWZkN6SzBOWVd3U0JGalhwd0E1Ynhjb2FybzFkTnpiY2R1ZmZlZTgxQm1OSVBHZXcxbkgvMTFWZXRzblZzamFST1QwOW56NTQ5NXRlT2FqdWJTbU00S3VPVGxwYkd0bTNiQVB2OUxzcHo3Tmd4OUhvOW5UcDFNdTlyejU0OXBLV2w0ZXZyNi9MRG9uLysrY2VxajQ0a1NYWS9yMlhMbHBuTGRnQjI2d2pidXRtb3pzOEhqS1VKMXE1ZEN4aEg5RTJaTXNVYytCZzJiQmg2dlo1MTY5YXhZTUVDTGwrK3pLaFJveHdHUnNvckYyVUtvdjM0NDQ5VzAwMFBudXpkZ0VaR1J2TEpKNTlZVEh2eHhSZTVmUGt5eGNYRkJBWUc4dlBQUC9Qenp6K1gvNmIvbzlGb3JHNmVUQThxSzFPM2ZNdVdMVlZldWtvUTNFR2owYUJTcVFnS0NtTFFvRUVPbDQrSWlDQW9LTWljZGVQajQwTlFVQkI5K3ZReE55SXZhL2p3NFhUcTFNa3EyTnU4ZVhPYU4yOXVNYzIwWFlQQmdNRmdzTWo0S1UwbWs5a3Q3MUhXK2ZQbktTa3BxZkJvZFM4dkx4bzNidXhTQ2MxMjdkcVJsSlNFUnFQQllERGc0K05EczJiTmVPYVpaeHdHMSt4NTRJRUh6QStaZ29LQzhQRHdJQ01qdzN4dWxFb2xIVHAwc0Z0R1JpYVRNWG55Wk9SeU9YZmVlYWZiZ2o0S2hjTG1hT3JCZ3dkejVNZ1JoZzhmN2xUNVRGOWZYOTU1NXgwMmI5NU1xMWF0Yko0bmQvU1RzUGQ3dkNyT1QwQkFBTE5temVMbzBhTTg5dGhqZG4vSE84UER3NE5CZ3dieDJHT1BVVnhjakwrL1AwODg4UVRuejUvbnVlZWVNeS8zNUpOUGN1Kzk5N0pqeHc3aTQrUEp6TXlrcEtRRXJWYUxYcTgzL3kyVHlmRDI5a2FsVWlHWHk4MS9GQW9GZ1lHQlZnSEtxamcvalJzMzVvMDMzakJmQnltVlNobzNic3pldlh0cDNibzFMVnEwb0UyYk5qUnYzdHpxM0RWdDJwU21UWnN5Y3VSSWlvdUxPWHYyTEdmUG51WGl4WXRjdm56WllmWkRlWm8yYlVwd2NMRDUrOGpEdzRPNmRldlNxMWN2bTk5emNybWN4eDkvM1B4YUpwUFo3UEZqVDZOR2paZy9mejVMbGl3aFB6L2YvSG1PSGoyYTR1Sml1MzBkeDQ4ZlQ3MTY5U3l5ZDVSS0pSOTk5QkYxNjlhMXVsYTc3Nzc3T0g3OHVFdGxsaXI3L1hrakt6bTV6Znl6VjNQbnkyaFhCeTh2TDk1KysyMFdMRmpBcmwyN09IejRNTTJhTmFOUm8wWk1temFOV2JObU1XZk9ISll2WDI0dUUyaWkwV2g0NjYyM1NFbEpvV2ZQbnJ6MDBrc1c4MzE4Zk96K20xaXhZb1hOMGx6UjBkSDQrdnJhbkY1VzZUSjB5Y25KbkR0M2pxaW9LSnZyU1pKRXk1WXQyYjE3Tjd0Mzd6YlBiOVdxRmNlUEgrZWZmNHlsK1V6M0NTcVZpZzBiTmxoOEg4WEV4T0RsNVZWdVQ1Znk3Z3ZMS3ljT3hudE9nOEZBMTY1ZEFXTkd6QjkvL0dIemU5T1JmZnYyc1hMbFN2UHI5UFIwQUp1L3g5OSsrMjF6eHF5all5eXRLcysvUFpJazhkbG5uL0h0dDkvaTVlWEYzTGx6elVIbzZPaG9YbjMxVlZhdFdrVitmajVqeG93cDk3N1NYcENyc0xDUWhJUUVYbnp4Ull2cHhjWEZYTDE2RllWQ1liZm41dkxseTkzYUMwKzRjWWpBanlBSWdodkpQSHp3Q0w4VGovQnJqWTZsa2p5MHlTZXZsWWhMT1lVKzIvbVI3ODZROUZxMGljZlFKaDR6VDVQN0IrTVIxaDZQQm5mZ0Vkb0taWjNteVAxdWpwUmVaMitjVFZrQktwWEtxV3dFWjBjbG15UW5KMXVWRzNNSFV3TnZSdzg3dnZycUszUTZIVzNidHJYb29lQ3NRNGNPQVZnMFREYzl3RmNvRkN4YnRveE5temJaWFYrcjFWbzhERnEyYkpsRm1iRzh2RHdBcTlKakJRVUZHQXdHcTlyQmE5YXNzVmxQdUtKbGFxcmk4OG5LeW1MUm9rVWNQSGdRTUQ0c0dqdDJyTlcvcnhFalJ1RHI2OHZLbFN2NTVwdHZPSC8rUEpNblQ3Wm9QRnlXb3hGclpSL2lPcnUrS2JPZ05JVkN3Y3laTTFFcWxhaFVLbk45YjJkSWt1VFN6Wk1nM0dycTE2L1BoeDkrU0ZGUmtWTVBwWU9DZ3N6ZnJjNnFVNmVPMDAxMUZRcUYyMnV4aDRTRXNHalJJaG8xYWxTaDllKzc3ejd1dSs4K2w3T1JuTTFJQW1PZkFFZnZlL0xreVJhdlRaK0RYcTlIa2lTblBqOVQzeGgzK3ZUVFQyMU9Ed2dJc0FyVU82TnM3eW93RG1ZeC9SNnVyQWNlZU1CdUdkR3FPRCtSa1pGRVJrYTZiWHRLcGRLY1FSSVFFTURzMmJPdEFtOGhJU0ZXUFQvY29Tck9UOW1Bd2dNUFBPQnkwTWJIeDRjNzdyakRibkMyN01oOVIwSkNRdmo2NjY5ZFdxZXlvcUtpK1B6enp5Mm1oWWFHTW0vZVBMdnIyTXZ1S1B2ZzMwUXVsOXNOSXRsVDJlL1BHNVdoS0p1aU9PUDVsaW05ekFNYmIyUktwWkkzMzN5VEhqMTZXR1NlZGUvZW5hZWZmcHJDd2tKQ1FrSnNydXZuNThkZGQ5M0Y2NisvYnZNK01qczdteU5IamxoTkx5b3F3c1BEZ3gwN2Rsak5LeXdzdERtOUlsemRUdW5BUTBXQzBPVU5JbkIwcjJZYWhObXRXemNBZHUvZVRYNStQbUZoWVNnVWluS3pjVkpTVXN6ejI3ZHZUNnRXcld6ZWg5aWFWdlllS0RRMDFDS3IwOW5qdDZVeTU3K3NvcUlpRmk1Y3lGOS8vWVZLcFdMMjdOa1c1ZThhTkdqQW9rV0xtRFp0R3Q5OTl4MFhMMTVrNnRTcGRuOHZsM2VmbHBXVlpYZWVYcSszdTY0cjEzUEN6VVVFZmdSQkVLcVl6THNHbm8yNzR0bTRxM21hcEM1RWwzNE9YZG9aZEtsbmpDWGowczVnS001MTIzNE4rUm1vVC8yTyt0VHY1bWx5M3lDVWRacWpyTnZjK0hlZDVpaERJcEY1T0RkQytIcXhWOUtyTE5ORjNFY2ZmZVNXVWlmMk9OdHJ3cGxVZWJWYWJiNncycjkvdjhWb3lOSlNVbEw0L1hmaloxZVJiQjh3OXFpUXlXVG1pL0M0dURoT256NXRudS9yNjJ1M2liSXBrNmIwL0JZdFd2REREejhBeHFEUWd3OCtpTGUzdDNtYXlmUFBQMDlDUXNKMWF4cnByczhuTGk2T0pVdVdrSnViaTZlbkp4TW5UaXczUzJmUW9FSFVyMStmNk9ob0RodzR3Tml4WXhrMWFoU1BQdnFvelJ0SVc4ZVptNXRyemlnbzczMlkvcTF2MkxEQjZScjBwVzhXbk9uTGN2SGlSWjU3N2psYXQyN05CeDk4NE5RK0JPRldGUmdZYUxOdnhhM0NYZS9QSFQwQzdDa3ZrTzdJN2RDMGVPellzVzdiVnRtU1JUZTdxdngzS1FpMzVPOEh2WTY4bjJkZ0tNd0V3UHZPZ2NoVnR1OFJiZ1JhcmRhY2pTZVR5V3lXR3l3dkc5L1QwNU5aczJaaE1CanNEaEE0ZXZTb3pXd2RNTjdQMlpxWGxaVmxkNTJLS04wYnlKN1JvMGRYKzRDdGd3Y1BFaEFRUUpzMmJaQWt5ZHpuMEtTODQ5UHBkT2I1WVdGaDlPN2QyeUpyNnBsbm5pRXZMNDlmZnZuRlBHM1dyRm44OWRkZlZmNWQ3NDd6Zi9yMGFhS2pvMGxPVGlZNE9KaTVjK2ZTdUhGam0vdGF1blFwMDZkUFovLysvVHozM0hOTW5EalJabWFoclh0R1V5bjViZHUyMlQwdkF3Y09KQzh2cjlJOVA0V2Jpd2o4Q0lJZ1ZBT1psNis1Skp1WkpHSElUMGVYZGdadDJsbjBHZWZSWFUxQWZ6VUJRMUcyL1kyNXdGQ1loZWJDWGpRWExHdnN5N3o5OGFqYkFrVlFReFJCNFNocWhSdC9ydGtBdVhlTm03WmtYSGxzamZ3cFBjMlZrZyt1S0QwNmQ5T21UVHoyMkdNMmIwcldyVnVIWHE4bktpcktwVkk2SnBjdVhTSTFOWlhXclZ1YlN4Q1ZIVFU1ZXZSb3V5T3c3ci8vZmp3OFBGaS9mcjNOK1dXYm1aZG15bHlweklPMzYvbjVKQ2NuczNyMWFtSmpZd0hqaGZlTUdUTnNYcFNYMWJWclY1WXZYODY4ZWZNNGUvWXNIMy84TWIvOTlodERoZ3poN3J2dnZxa2VQcGxLUkpscTlqdWpvS0NBaVJNbjJwMWZlaVRlLy83M1A0ZVplYXRXclhMYk9TdmF1eFoxL0I5d3E0MWdrOHZ4YXRFSFZaZG5iOG52WmtFUUJFRVFqSW9PZkVQQnR2ZEFWMUtsKzVFa0EveDMvUzZUeWRFbG55Ujc5YkFxM1dkRnIyY2tTV0xCZ2dXa3BxYnl4aHR2VUw5K2ZZdjVqckk3Yk0zMzhQQmc2OWF0RnRPU2s1UHg5ZlcxR0pDWWtwTEM4T0hENmRxMUs3Tm56N2JhcnExQVFVeE1qRlVHVG5uM09iYU94UlhSMGRFMnMxVVNFeE90OXV1T0FNRDU4K2ZKeU1qZ3dRY2ZSQ2FURVJzYnk2VkxsNXphajcxelZwcGVyN2U2cHpRTm9xem92V1pWbm4rVDR1SmkxcTVkeTQ4Ly9vakJZS0I5Ky9aTW56NjkzQUY4dFd2WFp1blNwWHo0NFlkczM3NmRkOTU1aDQ0ZE96Sm16QmlIZllFZFZZNFFibDhpOENNSWduQ2prTW1RMTZpRFo0MDZlRGExYkZacUtNNUZmelVCZmVaRmRGY3ZvTC82MzkrWmw1QjA2a3J2V2lySlIzUHhJRnc4Nk5UeWlvQlE1TDQxa1huNUkvUDJRK2JsaDl5cll2WDVxNHNwUTBpcjFaS2FtbW94RGFCV3JWcFZzdC9TZ1ora3BDU09IRGxpc3l5RnFTSG04ZVBIclM1T1AvdnNNNGNaVHZ2MjdRT01EVzBCdnYzMld5NWR1b1MvdnovNStmbVZlZzl3TFRoZ0svQmpldGhmbWNEUDlmaDg4dlB6V2JkdUhaczJiVUtuMCtIaDRZRk1Ka090VnB1YkNUdExwOVBSb2tVTDR1UGpPWC8rUEhQbnppVTBOSlNSSTBkeTMzM1hwMGE2cll3bVYyN29US1VRVFQyb25GRmV5WUN5a3BJY2w3aDA1MDFML2xiWFBzT2JpZWJDUGp3YWRzQWpWRFJuRlFSQkVJUmJWY0d2YzVGMDJ1dTZUMGt5b0UzNis3cnNxeUxYTThYRnhSUVhGM1BtekJsZWVPRUZKazJhWkRVZ1RLbFUyaTN2VjFaeWNyTE42U2twS1ZZbFdTOWV2QWpnMU9Bd0UxdjNBUU1HREFDTUFReFRrTUUwcmJJWnErM2J0N2ZvOS9mdnYvOFNIeCtQbjUrZnkvMTJuTEYzcjNGQTZUMzMzSU5HbytIVFR6L0Z6OCtQZ29JQ3QyeGZxOVZhM1c5V052QlRsZWRma2lTMmI5L09GMTk4UVVaR0JqS1pERjlmWDlMVDAxMHFLeW1YeTZsZnZ6NkhEaDNpOE9IRGRPclVpZWVlZTg3Y0YwZ1FuQ1VDUDRJZ0NEY0J1VThBOHJJWlFnQ1NBVU5oSnZyc0sraXprOURubFBvN0p3bEQ5aFVrdmZ0dkZ2UzV5ZWh6YlY4azN5eE1JNHRpWTJPWk0yZU94VFNUblR0M3VuMi9wcnE3bnA2ZWFEUWF2dnZ1TzV1Qm43S2pnUXdHQTdtNXhsS0F6bVJFN04rL0h6QUdTMUpTVXZqcXE2OEFtREJoQXZQbnp3ZU1EKzEvL2ZWWEVoSVNtREJoZ2t2dnd4VDQ4ZlQwdEpwbnVoaXZUTVBtNjhZMGtoc0FBQ0FBU1VSQlZQSDVmUEhGRitZZVJ5MWF0T0MxMTE1ajVzeVpkbThBSFZtN2RpMjdkKzltelpvMUpDWW1ta2NLWGkvMTZ0VXpmeDVKU1VrdUIxRk14MnJxbmVXcWlvNGFMQ2dvc0Z2eXNETGtmc0VZQ2pMY3Z0MGJnZHd2R0VXQWN3ODBCRUVRQkVHNE9jbHIxRUdmNWQ3ZXNEZVNpbHpQcUZRcTVzMmJ4ODgvLzh5S0ZTdUlqbzdtMUtsVEZ2Y3k5ZXJWYzFpaXkyVFlzR0UyKzZLa3BLUnc0Y0lGbTlraFgzMzFsZm5lcWpSYldUVW05ZXZYNTRzdnZnQXc5d1g3NTU5L3pJR0hpUk1uT3RXejFwRisvZnBabEtvMm5aZWFOV3U2dlI4WlhPc3BHeElTd3RhdFcwbE5UV1hzMkxHc1dyWEt2TXlaTTJkWXZYbzFreWRQSmpRMDFLWHRhelFhcTE0M2xRMzhWT1g1UDNUb0VBc1hMZ1NNUFllbVRKbkNkOTk5Wjc0M2Q4WHk1Y3Y1K09PUCtmWFhYemw5K3ZTdFYySlN1QzVFNEVjUUJPRm1KcE1qOXd0RzdoZHNIUlFDWTJDbzRDcjZ2RFFNK2VrWUNxNWl5TTlBWDNEMTJ1dmNWUFI1cWRmLzJHOFFwb3RWZ0wvLy9odWRUbWUzTWF3N21ESXkyclZyUjNaMk5rZVBIdVhBZ1FQY2RkZGRGc3VWTGJFV0V4UEQvUG56Q1E4UGQrcUN1WGZ2M3B3NGNZSlZxMWF4Yk5reTZ0ZXZUK1BHamJudnZ2dk1nUis1WE03MzMzOVBjbkl5dlhyMW9uVnI1MGZibVFJL1hsNWVWdk5NWmVEYzBXT2hLaitmTVdQR2NPellNUjUrK0dGelh4NWJEVUZkMGJOblQrNjU1eDdpNHVLNGVQR2kxZWRhbFV3M0dRQ1BQZmFZUlFCbjl1elo1bEdLOW56MjJXZjQrUGk0YllSZWRhdjlhZ3phSzhmQm9IZTg4TTFFcnNDamZoUXlwWFhRVlJBRVFSQ0VXMGZ0bDNkU2N2d250SmVQVjkxT1pDQnBTMUQvOHhzR3RmSGFVZFY5TkY3TnF6aGp2WkxYTTQ4KytpaHQyclFoT2pxNlFtV3hIUms4ZURBUFBmU1ErZlhseTVmNSt1dXZDUXNMWStqUW9WYkxSMGRIRXhRVXhQUFBQMjh4WGEvWHMzRGhRdno5L2EzV2lZdUxNLzg4Y2VKRUhubmtFWWVsNmx3Ukh4OVBmSHk4K1hWdWJxN1R2VUtkTldqUUlFNmVQTW5ISDMvTUs2Kzh3cFl0VzNqaWlTY3NBaitGaFlVY1BYcVV0V3ZYOHZycnJ6dTliVW1TMEdnMFZ2ZWI3cnJYcklyejM2bFRKM3IyN0Vsb2FDaERodzdGeTh1THRtM2JWbmg3cjd6eUNyMTY5U0l2TDgrcHdJODdnbGZDclVVRWZnUkJFRzVsTWpseS94RGsvaUhsTHlkSlNKb2lET3A4cEJMakg0UHA3L3owLzNvTlhVQ1hkUmxEWGxyNTI3cUpHQXdHaTlFM00yYk13TlBUa3hVclZsQzdkdTBxMmFjcG02UmV2WHJjZi8vOXpKczNqMVdyVnRHcFU2ZHlMOVEyYk5nQXdCTlBQT0hVQmQxRER6M0VqaDA3T0hIaUJEdDM3bVRLbENtRWg0ZGJMQ09UeVJnOGVEQWZmdmdocTFldjV2MzMzM2Y2ZlJRWEZ3UFh5b09WNW81U2IxRDFuNDlLcFdMVnFsVnV2MENXeVdUMDZOSERYR2F2UElicjFIOG1OVFhWcVpKc05XclVJQzB0RGJWYWJUT29kek9SS1QzeGJOaXh1ZzlERUFSQkVBU2h3cnlqSHNjN3l2MlowV1dwVzl4UHpsZmpqRCtmM29GLzM5ZEFYdmxCWEZVcE1qS1NUei85MUdwNlNrcUszVDZtWlYyOWV0Vm1OWVd1WGJ1YWYwNU1UT1R6eno5SExwY3pZY0lFMnJkdmI3VjhkSFEwdnI2KzlPN2RHN1ZhalZhclJhVlNjZlRvVVFDcnNuRTZuWTZkTzNjaWs4bVFKQWxmWDE4Kyt1Z2pvcUtpek10bVptWVNIUjFkN3ZGblptYmFuZmZsbDErYXQ1K1RrOE9vVWFNWU5HZ1F6enp6VExuYmRFV1BIajI0NjY2N09IRGdBTW5KeVN4ZXZCZ1BEdytMWmU2ODgwNGFOMjdNenAwN0dUSmtDQTBiTm5ScTJ3VUZCVWlTaEVxbHNwaGVYcTlaWjFYbCtaOHhZMGFGajh1V2R1MXNEUEF0UXpMMzZCS0JIOEdTQ1B3SWdpQUlJSk1oOC9KRjRlVUxOZXBXZUROcE01dTU3WkJjR1czanpJVjlpeFl0V0xac21jVzBJMGVPa0pXVmhZK1BEOFhGeFl3ZlA1N0ZpeGZ6M252dnNXREJnZ29kaXlPbXJJdnc4SER1dWVjZXZ2bm1HeTVjdU1CUFAvM0VFMDg4WVhPZDJOaFl6cDQ5UzNCd01IMzY5SEY2WDJQR2pHSHk1TWw4Ly8zM2ZQNzU1emFYNmR1M0wxOTg4UVVuVHB6Z3hJa1RUbzlJTXBWRXNEWHl5RjJCbit2eCtWeXZpK1BTSlJjcXM4eVRUejVwYzdwQ29TaTNFZWtubjN4aThkclVENmhzZWJaYXRXcVJscFpHWm1hbXk2VVlCRUVRQkVFUWhKdVRWNHRlZUVjTm9PVDRMK2l6TGxGeWVqdmVyZnRYOTJGVmlFNm5jN29ISmRndm8xMWNYTXhQUC8zRTExOS9qVTZuWThxVUtUYURQZ0RQUHZ1c09ac21PenViWjU5OTFtSis2VUFTR0h2alpHZG4wN1p0VzQ0ZlA4NkVDUk1ZTzNZc1M1WXNNUWNiaW9xSzJMRmpoOVB2bzdRVEowNXc0TUFCZXZic3llN2R1MUdwVklTRWhQRDU1NTlUVUZCZ2xabFVHVU9IRHVYQWdRTnMzcnlabVRObjJseG00TUNCTEZ5NGtPKy8vNTRwVTZZNHRkMnJWNjhDMXIxZDNYR3ZXZFhudjZvNHV1OTE1cjdZM2pJLy9mUVRmbjQzVjk5bXdURVIrQkVFUVJCdVNNNzBSakdWc2xLcFZBNGY0SmNkS1FUdysrKy8wNlJKRTlScU5ZbUppZlR2MzUrREJ3OFNHeHZMbGkxYnpNdUZoWVVCeHI0cE1wbU0rdlhyQThiUlh3cUZ3dnlBUERrNTJYd2hhb3NrU1p3NWN3WXdqbENUeStXTUh6K2VWMTk5bFZXclZ0R3VYVHVyWnFIRnhjWDgzLy85SHdDalJvMXlLUXVqZGV2V2hJV0ZrWmlZeUwvLy9rdVRKazJzbHZIMDlPU0JCeDdnMjIrL1pmMzY5UzRIZm9LQ2dxem1hYlhHdmxKbFIzdTU2bnAvUHM2T0RIVEVWazF4WnpKNzNMVk1aWmd5cWRMVDAwWGdSeEFFUVJBRTRUYmljK2RBU283L0FrREozNXR1K01EUHJsMjdLQ2dvNE41Nzc3VjRZQjBXRmxiaEhqOGxKU1VjUDM2Y3VMZzRkdTNhUlZGUmtYbmVlKys5eDN2dnZWZnU5ajc2NkNQenp6VnExT0NKSjU0Z01qS1NMbDI2V0N5M2Z2MTZXclZxUlhCd01HRHNBVFJ3NEVEQUdMaUtpb29pSkNTRXFWT24wcTlmUCtyVnEyY3VTWDMvL2ZlYjMrT0NCUXRJVDArMzJMWmVyMmZac21YSVpES2VmdnBwZHUvZWphZW5KM1Buem1YcTFLbDgvLzMzU0pMRS8vNzNQNmZPa1NPbTkzSG8wQ0VrU2JKNVg5NnpaMCtXTDEvT3pwMDdHVE5tRERWcjFuUzRYVk9sRE5NNU1qR1ZISzlNeGs5Vm52L1NLanVBdE93Z1BkTjliMW1tL3E3MjVnTmN1WElGZzhGZ2R4bG4rZ2dMTng4UitCRUVRUkJ1U0JzM2JuUzRqT2xDNnFPUFBpcjNJc2VXcTFldkVoc2J5NGdSSXl3dXFDWk9uRWlUSmsyNCsrNjc4ZlgxcGFTa2hBY2VlQUM5WGsvLy92MHRtb1hlZi8vOTFLeFowL3g2MTY1ZDVoSm90cHc1YzRhOHZEdzhQVDFwMnJRcEFGRlJVZHgvLy8xczM3NmQrZlBuOC9ISEgxc0VkNVlzV1VKR1JnWXRXN1owS2R2SEpDb3Fpc1RFUk9MajQyMEdmZ0FHREJoZ2JqcVpsSlJFZ3dZTkhHN1hOSXF1YmwzckRERlQ0S2N5RitQVjhmbTRNakxRVldVdjJrME1CZ1A5Ky9kSGtpUysvZlpicXhGdEpxWi82eHMyYkhCN2JlN1NTZ2ZKbkNrclVGcEZBMmZYcTl5ZGNIdkozUFFIK29KQ0FudDF3N051c09NVkJNRVprZ1NpaklvZ0NMY296MFpka0t0cVlpaktSbk5oSCtoMW9MaHhIeHZ1MnJXTHVMZzRsRW9sL2Z1N0owaTFmZnQybGk1ZENrRHo1czFKVGs0bVB6L2ZLb1BIa1MrLy9KS0FnQUNiL1lBT0h6NU1mSHc4cjd6eUNuLy8vYmQ1K3RpeFk4MC9MMTY4R0REMjVaRWtpUm8xYXRqY3o3UnAwNnltclYrL25vU0VCSHIxNm1WeC82ZFNxWmczYng2VEprMGlPenZiWEI3TUhTSWpJOW0zYngvcDZlbFdaZTNBMkJlMmI5Kys3TjI3bDlUVVZLY0NQeGN1WEFDZ1VhTkdGdE1yTzhpd3FzOS9XYVVISWpyTDNvQkZld01NKy9mdmowcWxLamZnT1hEZ1FQTHk4cHdPaWdxM2hodjNHMXdRQkVFUXF0REdqUnZSNi9YY2M4ODlGZy9sQXdJQ0dESmtDQUQzM1hldHFhbHBKSmk5aXo2QWUrKzl0OXg5eHNURUFNWmdqS2ZudFVhbUw3MzBFaWRQbnVUU3BVdTgvZmJiekprekJ3OFBEMzc0NFFkaVltTHc5dlptMnJScEZTcExac3JnTUtYSzIxS25UaDJlZmZaWm1qZHZiczZXY2NSVXNpNGlJc0pxbm1rVVZtVXlmcXJqOHpIWnNtV0x4ZWZqREkxR1k5RUExbG1wcWFsSWtvUlNxWFRxQnFpaTR1UGphZHk0c2NQM1pRcWdYcnAweWVWOVZHWGdUQkJjZFhIMmg1UWtKTkZpelNKcURlaGQ2ZTNwOHdxNDhNWjcrRFJ0UklQSm81eGF4NkRXb012SlE1ZVpqVFlyQjIxbUR0cjBURFNwR2FpYU55YjRTZGUvTThwejZxbVgwS1JtMEc3M2R5NnRsL3ZYUVJJWHJTSjQ4QVBVR2ZxWVc0K3BOTzNWTE02OU9CTkRpWnE2b3daVCszSEg1UzJ2dHlPZEg2ZjQzNHQwenp4cWMzN3EyaCs1OHVIbmhFOS9pZUNCL1NrK204RDUxOTRsOUlXaEJQWHZlWjJQVmhBRXdjM2tDandqdTFGeVlndVN1Z0R0bGVONGhOOVozVWRsMStuVHB3SGp2Wlc3REJnd2dOemNYRHAyN0VpTEZpMFlQWG8wK2ZuNURCOCszR0k1U1pJNGQrNGNBUUVCTmdNZFgzNzVwYzN0R3d3R1ZxNWNpWitmSC9mZGQ1OUY0TUVXMHoyWHMvZG84Zkh4ckZtekJwVktaUkhJTUFrSUNHRHg0c1hVckZuVHJTV3ZUUU1YVFJVNWJCa3hZZ1RqeG8xemVyOG5UcHdBc0JxOFdKbEJobFY5L20ycFhidTJ5OEVXVTFsdVoxeStmQmxKa2tTMUJzRW1FZmdSQkVFUWJqdloyZGxzM0xpUkZpMWFPSDBSOSsrLy93TEczandWb2RWcTJiVnJGMkFac0FEajZLdVpNMmZ5OHNzdmMvandZZWJPblV2bnpwMVpzV0lGWUF3TVZmUmkwNVRoNG1oRWx5dWoyQ1JKNHRTcFU0RDFoYmhPcDBPU0pCUUtSWVZ2SnFyajg2a3Vwb2F2VFpvMHFiTDArb1NFQk41NDR3MCsrZVFUNnRXclYrNnlwaEYxNTgrZnQ1aHVyMnhENlJGc3B2SUhyaW9xS3VLRkYxNEFSRU5Td1RGSmIwQ21LUC8vU3Q3K1k1UWtKT0hidWltMUh1cmxsdjNxY3ZQSjNMd0RnMFpENEwyZDhXdlh5bmc4V2gzeEk2ZWd6eTlFWDFDSXZyQVlYVzQrK3J4OERHcU4zZTM1ZDJqcjlzQlAwWmtMcUJOVFhGN3Y2c2JmeWYzekFBRjNkM1RyOFpRbWFYWEVqNWhDM2o3amQ1NCt2NGlhOS9kQTRlZTRyS3ZKa2M3dWJXN3VIVkdmVnQ5OTVIakIvMGdhTFVudnIwS2RuSTV2YTJQV3JrR2pKZi9nMzV3N0VVKzdYZC9pRlM0ZXVnaUNjSFB6cUI5RnlRbGpTV1gxdjMvZHNJR2Y1T1Jrc3JLeXFGMjd0dFVENzhURVJKZEtiSlVlckNhVHlSZzJiSmpEZFRRYURlUEhqMmZBZ0FGTW1qVEo2WDNGeE1SdzRjSUZoZ3daZ3JlM3Q4UGxEeDQ4Q0JpemoreUpqNDhuSkNTRW9LQWdObTNhaEY2dlo4eVlNVllsMGt6c1ZSaW9LTDFlejdsejV3REtyVXhncS9TNlBTVWxKWnc4ZVJLVlNtV3VsR0dpVnFzclBNQ3dxczkvZGRpN2R5OWdMUE11Q0dXSndJOGdDSUp3MjltMWF4ZHF0WnFubm5ySzZYWCsrdXN2d1BFRjFhNWR1L0QyOXFaejU4NFdEN0czYk5sQ1ZsWVdLcFdLSGoxNldLM1hwRWtUM25ubkhXYk1tTUdlUFh2WXMyY1BBRU9HREtGZlArZEhSUnNNQmtwS1N2RDI5aVlySzR2ZHUzY0RsUnVsVk5iWnMyY3BLQ2dnT0RqWXF0UmJTVWtKVUxsc24rcjRmS3FMcVZkUmh3NGRxbVQ3bHk1ZFl1clVxUlFVRkpDVmxlVlU0TWZUMDVQNCtIaDBPcDE1Sk4zS2xTdTVjdVVLWThhTW9XSERodWJsdmIyOWVmZmRkeTF1dUNWSjR1alJvelJ0MmhSL2YzL3o5TUxDUW1KaVltalZxcFZGTHl1VlNzVzc3NzVMVmxhV3FDMTluZVRzM0VQNitpM2tIenlPSmpVREFPK0c5UW5xMzVQUThjUHhxQlZvZDkyTTc3ZVN1dVlIQ2srY3dWQlNnbGRZUFdvTjZFMkRsOGVnRFBDM3VVNWw5aWRwdE9UdVBVTDI5ci9JL3YxUHd0OTR3V0dtU1BJbjZ3QlFwNlJ6cE1zVDVTNWJuc0JlWFduODdsUUF2TUxxMGZDdENWeVl0b0N6ejcxQnU5anZrUHQ0SS9OUVVuVG1QQ1VKU1FESUZISVUvbjU0MWcxR25aS09wTkVTOHN5amVBUUZvS3daaUVldFFEeHExN1FxUDNmcXFaY291WGpGN3JIY3VmK25DcitQOGtoYUhWZC8zZzV5T1NGUFBWd2wrd0E0UC9WZDh2WWRSZFdxS1o1MWc4blp1WWZUejc1QzYrOCtRdWJwM08rTDRuOHZWdG54T1NOMXpRK29rMUlKZWZwaFZDMGlBZkJ0MDR5R015ZVFNR014NXlhOFE1dWZWOXBjTjY2VzdXYmdsZEUxZVQ5eUw5ZXlVd1ZCRUJ4Uk5yalc3MU9YY3FvYWo2UjhwbXdRVzlrK1NxWFM0VFd2aWFtUGpLdE0xUlJjRGFJMGF0UUlsVXBsN2lkVEhxMVd5eDkvL0lGTUpxTmJ0MjUybDR1SmlXSFRwazE4OU5GSFBQTElJK1RsNWZId3cxWDNPOTFrenB3NUtCUUtFaE1UU1U1T3BsbXpabTRMS3NYR3hxTFJhT2pVcVJNS2hjSmlYbVVDUDFWOS9pTWpJeXQwWEJWVlVsSmlMcEh2YkhVTDRmWWlBaitDSUFqQ2JhZFRwMDZFaFlYUnZYdDNwNWJQeU1oZzkrN2RLQlFLaCt1Y09IR0NUWnMyOGZiYmI1c0RQRVZGUlh6enpUY0FQUHJvbzNaSE83VnUzWnFXTFZ1YWIyUThQRHk0ODA3WFI5bU5IRGtTdFZwTmNYRXhlcjJld01CQXA5K3JNLzc4ODA4QU9uYTBIaDJ1VnFzQlhDNlZWdHIxL255cXk4NmRPemwzN2h3eW1helNqVC9MTW1WNFRaa3loWnljSEI1OTlGRmF0V3BWN2pvNm5RNjVYRTZyVnEwNGR1d1l4NDhmTi8vN3k4N09adS9ldlR6KytPTVdnWi8xNjlmejVaZGZNbnIwYUFZUEhnekFCeDk4d05hdFd4azdkcXhGOE82YmI3N2h1KysrbzJmUG5zeVlNY004UFQ0K25zbVRKeE1RRU1EcTFhc3Rtdk1LN2lWcHRKd2M5Q0s1Y1ljQWtIdDc0UkVjaEM0N2o2SXpGeWc2YzRIMGJ6ZlRadk1xZkNJYldxNXNNSEIyM0hReWZ2Z05BSVcvTDhyQUdwUWtKSEZsMlJveWY5bEoyNjJmNHhsU3l5MzdTMXY3STluYi95Sm45MzcwaGRjYUsrT2dISDN4dVl0a2JqV1cxZFJsNWFMTHlxM0lxUUpBMWRMeTVyM2VtS2ZJK09FMzhnLzh6Y1haUzgxQm9UWS9yZ0NGSEdXQXYwVUdpNmxzV05ObDd6amNWOG5GSzFVYTJIQW04SERvamdkYzNtN2RrWU9JWER6ZC9nSUdBK2RmZTVlMHRUL2lFVnlMVmw5L2lFZnRtcHdjK0FLNXNRYzRQZUpWbXErS1J1SHIzQ2hnbnlZUmJnbUN1UnFJMFdibWNEbDZPUXBmRlEzZm1tZ3hML1IvejFCeTZRcDFSdzZ5dTc1M0krdmVlZXFrVkNTdER1K0c5VUZ1ZXlCQ3lhVmtNQmhzcm44akRGNFFCT0hXNDFIdjJ2V2lMdU5DTlI1SitVeFo4MjNidHJXYVY3cm5weVBEaGcwemw0eDJ4WUVEQndCalp2M3g0OGRwM2JxMVZZRENsc2FORy9QbW0yODYxYk56L2ZyMVpHWm0wclZyVjV2bDVFeUtpNHZOQTdZaUl5T1pNV09HeTc4akt0S3IwOGZIaDIzYnRnSEdqSmpYWDMvZDVXM1lzM256WmdDYjkwaHF0UnBmWCt1TTRmVDBkSWZ2bzZyUC8vVzJZc1VLc3JLeWFObXlKVzNhdExudSt4ZHVmQ0x3SXdpQ0lOeDJHalJvd0J0dnZPSFVCYkVrU1N4YnRneTFXazIvZnYwY1hpU2E2aHFYN3RkaXVpQlRxVlRtaCtObG5UaHhna1dMRnBHY25JeE1Ka09sVWxGWVdNaHJyNzFHdjM3OUdERmloTjEwL2RMa2NqbGR1blJoMjdadGVIdDcwNnBWSzU1Ly9ubWJGOGNWb2RQcHpEMTNldmEwN21kUVZHUjhRR3VxODF6YWM4ODk1OVErcnZmblV4MnVYTGxpYmh6YnExY3Z0MlprRlJRVW1EK0huSndjSG4vOGNWNTg4VVh6ZkwxZWo4RmdBSXpCbUV1WExwR1FrTURseTVkWnMyWU5YYnAwNGRpeFkrellzY01jK01uSnlRR3d5UEJLUzB2ajY2Ky9ScWZURVJJU1lwN2V1WE5udG03ZHlpKy8vTUtUVHo1cC9od0hEQmpBK3ZYcitmUFBQMGxMU3pQZlFEVnYzcHdtVFpwdzVzd1pWcTllN1ZLNURNRTErdUlTY3VNT0VYRDNYVFI0WlF3QjNUb2dVeXBBa3NqZXNZZHo0MmVpU2J2SzJlZmY1STRkWDFtc203UjBEUmsvL0liYzI0c21INzVOOE1EK0lKT1JzM3MvWjBaUHBTUWhrZk9UWjlQeTZ3L2RzcjkvWDU1ai9FRXV4NzlURlBrSGp6djFIaS9OWGdvR0E2MS8vRDhDZTNhMnUxeGNyZlo0Qk5maXJ2Zy9uRHg3Z0V4RzVNSTMrYnZYRUZJKy9aYTZJd2FpYWhIcDF2SmVaWHZMbUlKSGxlWFRKTUxtZEhWaU1nYTFCdStJQnNncThNRENJOFQreUY1SnErUHNpek80K3VNMkZMNHFXcTViZ2xlWWNRUjJ5MitXOHMrano1SDkrNThjN3orU1ZsOTlVRzFsMGdxT25pUjV4ZGNBYU5LTUdXbG54MTBMWmpYN3YzbGNtcnNNWFU0ZUFBZGIyUTdVcDN6NnJkVzBEb2MyNGQwb2pBNkhObHZOTzl6eFlVb1NrcmdqNWh1NzJYTDdtOTZMTGl2WDV2cUNJQWhWUWVhcFF1NGZqQ0UvQTMxMklwSmVpMHhSOFV6K3FsSmU0TWVkSG43NFlmTjFjT2w5cjEyN0ZybGNUbXhzTExHeHNmajYrdEt4WTBlNmR1MUtwMDZkV0xwMHFjMzdJVEJlS3p0eThPQkJ2dnp5UzVSS3BjMWdSdWt5M3FiN0cxT3BNV2RLbUpWVmtWNmRFeVpNWU1TSUVmajQrTGc4Y012VUU5YVcvZnYzRXg4ZlQzQndzTlc1eXM3T1JxUFIyQXpFNkhRNnA5NUhWWi8vNjJYOSt2WDg4c3N2S0pWS1hucnBwZXU2YitIbUlRSS9naUFJd20ycGJLMWdlMWF1WE1uZXZYdng4L05qeElnUlZ2Tk5EOUJOVERjR3BvdlJBd2NPc0hYclZzQVkrQ2hkK2dxTTVRVldyMTVOYkd3c1lMeGduRHAxS3BHUmtTeGV2Smg5Ky9heGJkczJkdXpZUWI5Ky9SZ3dZSUJWWDUyeUprK2V6T1RKazUxNmY3YVkrZ0xaR3JXMmMrZE9zckt5Q0FrSm9YMTc2eEhUQ1FrSkFOU29VY05xbmlzM0ZOZnI4NmtPeWNuSlRKMDZsY0xDUWdJQ0FuaisrZWZkdW4zVHlEdUFSeDU1aExGang3SnMyVEpTVTFPNWN1VUtxYW1wNlBWNkFJdlJrRjVlWG5oNmV0S3JWeTlXclZwRlRFd01JMGVPSkRnNG1MUzBOSlJLcFVXQTUrT1BQMGF0VnRPMmJWdUxJT0JkZDkyRm41OGZxYW1wSEQxNjFCdzhxbHUzTG5mZGRSZjc5KzlueTVZdDVwc29tVXpHdUhIamVQbmxsOW15WlF2OSt2V2pSWXNXYmowbmdwRk1JYWR4OURUcVBmZDBtUmt5YXZicFR1U2k2Y1NQbkVMQnNWTVV4WjgzbDdQUzV4V1F0R1ExQUJGdlR5SjQwTFhNa01DZW5Xa2NQWTJ6NDZhVHRTMldvbFBuVUxWcVdxbjlBZFIrOUg1cTlydUhtbjE2NEZFcjBLa01qWnlZdldSdWphRm1uKzdsQm4wcXc3ZE5NMEpmZkJidmhnMHNqdmQ2Y05UalJwT1NiclZjM2RHRENmM2ZNemF6Wk5TWGt6bmMrVEY4SWh2U2Z1K1BWcjJUOUVYRklFbE9aK05ZYkRzcGxiUFB2MEhlL21Nb2F3YlFldjFIK04xNWJTU3FNc0NmdHB0WEV6L3FOWEppOXZKM242RkVMcDVCcllkN083WDlDOU1XSU9sMExoK1hyZXdrZFdJS0dkOXZ0WmhXK25YSU00K1M5cVh4L05uSzZrbjlZZ1BLQUgrYkpRZ1YvaUtEVVJDRW00OGlLQnhEZmdZWTlPaXpMcU1NdnI2Lzd4eEpTRWdnS3l1TEdqVnF1TlRmczZpb0NFOVBUM05tUm1KaUlsbFpXZVdXRFh2ODhjZlI2WFRFeDhkejVNZ1JkdS9lellVTEYxQ3BWRVJIUnhNWUdFaHNiQ3gvL3ZrbnUzZnZadmZ1M2NqbGNxS2lvdWpldlR2Ky92NU9EZDRyYmZ2MjdYend3UWZvOVhwZWZQRkZJaUlpTE9ZcmxVb3lNakxJek16RTA5T1QwNmRQNCtQalkzV2Y2ZW8rN2JGWG1jREx5OHZwOTVhV2xvYVhseGYrL3Y3b2REcCsvUEZIQUFJRExjdjlscFNVc0d6Wk1nQ2VmUEpKSkVsaTM3NTlOR3ZXREY5ZlgzTVZEVnVmZTJob3FNMmVvNjVXVm5EMytVOUxTM05yZFFlZFRzZktsU3Y1NlNmanRja0xMN3hBczJiTjNMWjk0ZFlpQWorQ0lBakNEYVVpRjBXdXBLYTNhTkhDZkRGWm52ejhmSllzV2NLZmYvNkpYQzdudGRkZXM3cXc5ZlgxSlNjbmg3Tm56OUtzV1RNU0VoSTRkZW9VUGo0KzFLcFZpOFRFUk9iUG53L0FIWGZjd1VNUFhXdmtmZkxrU1g3NDRRZisrdXN2SkVsQ0pwUHgwRU1QTVhyMGFQTkY0NXc1YzRpTGkyUDE2dFVrSmlheVpjc1d0bXpaUWtSRUJGMjdkaVVxS29xb3FLaEtsVlVyS1NraFBUMmRvS0FndkwyOVVhdlZmUDIxY2VSejJmNDlhcldhTDc3NEFqRGVCQlVXRnZMMzMzOFRFUkZCelpvMXljcktZdDA2WTI4TlcvV05mL3Z0TjV2QnBJcDg1dTc0Zk93cC9UbTUyNkZEaDNqMzNYZkp5OHREcVZReWZmcDB0NDhPTTQyZzY5dTNMeSs5OUJJeW1ZejQrSGpPbmowTEdHL1NtalJwUXNPR0RRa1BEeWNpSW9MdzhIRHExcTFyenM3cDM3OC92L3p5Q3dzWExtVHk1TW1rcEtUUW9FRUQ4K2YzMjIrL3NYZnZYaFFLQlJNbldwWTlVaXFWZE8zYWxlM2J0N05yMXk2TGNvWDkrdlZqLy83OS9QNzc3NHdjT2RMYzA2ZE5telowNzk2ZHVMZzRWcTVjeWZ2dnYrL1djeUlZS2Z4OHJZTXdwUVQyNm1yK3VmakNaWE5nSS9PWEhlZ0xDbEhVOEtQT2NPdWVPYlVmNzBmQ2pNVm9yMlp4ZGZNT3d2OEwvRlIwZndETlAzdlArVGNHNkFzS09mL2FmR1FLT1JHelhuWnBYVmRGdkdNTXJPdHk4em5lZDdqZDVVb3VHM3YybEJld0NYOTluTU9lUlNiT1p2NlVYazU3TmR2dWNwZm1mNHlrMGRMZzFiRldRUjh3bG43VFplVmFaU0U1a3JsbEovOU9uSVV1SncvUHVzRzAzdkFKcXBiV0F4WVUvcjYwK25ZWjUxK2JUOXJhSDRrZk9ZV2dmdmZRK0wwMzhHcFExOGFXcjBuNzhrY01hdnVqaGUyeEZmaXA5VWdmODNzMFpWaVpYdXZ6Q2poNjkyRDRiMlN2cmZWVHY5aUFSM0N0OGt2ZUNZSWczRVFVTmNQUVhqb01nRDdqd2cwWCtObS9mejlnTEpQdFNrbXpaY3VXOGNjZmY2QlVLbEVvRk9ZUzFXWExJYWVtcHZMTEw3K1FtcHBLWW1JaWx5OWZSdmZmWUFNZkh4OEdEQmpBTTg4OFk3NzNhTlNvRVNOR2pDQXhNWkhZMkZoaVltSTRkdXdZeDQ0ZDQ1TlBQcUZseTVhOC9QTExWZ0dFc25RNkhiTm16V0xmdm4yQXNRemQ0NDliWDBNMGI5NmNreWRQOHZUVDE2Nnh1bmJ0YXJYY2plVExMNyswR0p4bTBxdFhML1BQa2lTeGNPRkMwdExTaUlpSVlNQ0FBU2lWU3FLam84MVpOU2J1THBNTlZYZitGUXFGUlQ5VVp5UW5KNXNINnBYMTl0dHZjK0RBQWZQZ3VVY2VlY1NsYlF1M0Z4SDRFUVJCRUc0b1ZaMko0VXpEeVppWUdKWXRXMForZmo1S3BaSXBVNmJZYk9nWUZSWEYzcjE3R1Q5K3ZNWDBQbjM2SUpQSjJMQmhBNFdGaFFRR0JqSnQyalJrTWhsYnQyN2x1KysrTXpjU2xjbGtkTzNhbFpFalIxbzB2RGZwM3IwN1hicDBZZGV1WGZ6d3d3K2NPM2VPaXhjdmN2SGlSWGJ1M01tbm4zNWF3VE5ocE5WcUdUTm1qTTE1dlh0YmpyeGV2bnc1R1JrWkJBY0g4L0RERHlOSkVyTm56N1pJZFRkNThNRUhLM1ZjNVhIWDUyTlBnd1lOWEs2TExVa1NTVWxKNVM3enlTZWZzSEhqUmlSSndzdkxpK25UcDl2TW1xcXNJVU9HNE8zdHpjTVBQMngrSCtQR2pTTXZMNDlHalJwUnIxNDloKzl2OU9qUkhEcDBpS05IajVvenFlNjQ0dzdBMk14MitmTGxnSEVrbnEyYjJHN2R1ckY5KzNiaTR1S1lQSG15T2NEVHVYTm5WQ29WT3AyT3BLUWtpOUY2STBlT1pNK2VQWnc0Y1lKOSsvYlJwVXVYU3A4THdUVXkrYldILy9KUzVVbHkvandJUUVDM0RzaTlyY3VXeUpRS0FycDM0T3JQMjhrL2RLTFMrNnVJODYrOVMwbENFZzBtajc1dW1UaVNUdTlVTUthOFpYUTUrVTd2ejFFQTVsQzdCMUVucGpnVnFDazRkb3FNRGIvaTNTaU00RUh1K2I3V3BLUno4WjBQeU5qd0t3QUJkOTlGODAvbjR4RnMvL2V1VEttZ3laS1oxT2pTbmd1dkx5QnJXeXc1c1Flb08ySWdvZU9HbWt2RGxkVTFlYi9ONldVRE41VWlTWng5WVFicXBOVEtiMHNRQk9FbW9neTZkbjJtdTNxQnl2MkdkcjhtVFpwd3p6MzNuOWJEVEFBQUlBQkpSRUZVMEs1ZE81ZldpNHFLNHRTcFUraDBPblE2SFg1K2ZqUnMySkFKRXlaWUxCY1VGTVRXclZ2Sno4L0h6OCtQbGkxYjBxSkZDKzY0NHc3YXQyOXZkOUJkV0ZnWVE0Y09aZWpRb1Z5NGNJRmR1M1lSRXhORFptYW1VMldkVGRuMU5XclVZTUtFQ2R4Nzc3MDJsNXM4ZWJMNXZrd21reEVXRm1aMXYrT3NEaDA2V0pXeUs2dGJ0MjRXbVRrS2hjSjhiVytQcjYrdlJWL2JxS2dvVHA4K2pWNnZSeWFURVJRVVJKOCtmWGpnZ1d0WjVBYURBYlZhalllSEIxT21UREZuWm5YcTFJbHo1ODZoMCtudzhmR2hmLy8rVm4xZFEwTkRMU29UT0R1dnRLbzYvN1ZyMTNhNjU1VEpzR0hEU0V0THN6bHY1TWlSWExseWhRa1RKdENoUXdlbnR4a1NFb0tQajQ5THh5SGMvRVRnUnhBRVFiaWhtREpHcWxPclZxMlFKSW13c0RDbVRwMXF0K3pVNU1tVDhmUHo0L3o1ODJpMVdqdzlQV25kdWpXalJvMENqQS9iejU0OXk0c3Z2bWdlRVJZYUdrcHljakplWGw3MDdObVRRWU1HMGFoUm8zS1BSNkZRMEx0M2IzcjM3czNKa3lmWnNXTUhzYkd4dlBEQ0N4VzZlSlBMNWViTURYOS9mMEpEUTBsTFMwT3YxK1BwNlVuZHVuWHAxNjhmZ3daZEsya2pTUktwcWFubTkyV3FXZDJnUVFPU2twTE13Wi9nNEdCR2poeEo2OWF0WFQ0dVo3bnI4N0ZueFlvVkxtZFJhVFFhaDVsQzdkdTNaK1BHallTR2hqSmp4Z3lueTlsVlJOblJhYTdXUC9mMzkyZlJva1hNbXplUDA2ZFBVNjllUGZPb3RscTFhakZzMkRCMjdkckZzODgrYTNQOWpoMDdNbnIwYUhyMjdHbHhZK2pwNmNtaVJZdG8xS2lSVlFQVWlJZ0k3ci8vZnZ6OC9LeEdYZ3JYUi83aC80STJjamwrZDF6N2YxVjA2aHlBemF3TkU1K21FUUNVWExoYzZmMjVUSkpBcjBmVnNnbmgwOFp4OGEzMzBhUm5PbHhObjVkdjBjdWxySWkzSnVJWldvZExjNWFTK1V1TXhidzc5LytFUjYzQWNnTU1iZzFDdUpHazFmSHZ4SGRBa21nMDkxV2IyVDZ1TUtnMUpIKzhscVFsbnhuTHc4bmxoTDA4aHZEWHg0R0RCME1tSVU4TklLQjdSODY5OURhNWZ4NGcrZisrSW1YVnQ0UU1lWVFtSDd4VnFlT3JxTFN2ZmlicnQ5MTROd3BEMG1oUlh4RUJJRUVRYmcrS29ERHp6L3FyRjZyeFNHenIyTEVqSFR0MnREbXZ2SkpsRHp6d2dFV2d3UjVQVDArV0xsMktyNjl2aGZ1Q05tN2NtTWFOR3pONjlHaHljM1B0bHBNYk9IQWdkOTk5dC9uMXFGR2pHRDU4ZUxsOVN5TWlJbGl3WUlIVHgvTDg4OC9iTE1NTjhQTExqck9rWjgyYVpmSGFtWUdIR3pkdXRIamR0MjlmK3ZidFcrNDZDb1dDbVRObjh2ZmZmOU84ZVhQejlPblRIV2ZVMmlyeDVzeThxajcvQXdZTXFGQUp2b2NlZW9pOHZEeWI4NW8yYmNybm4zL3U4a0JGMDhBOTRmWWlBaitDSUFqQ2JlLzU1NSszU0IrdlU2Y083Ny8vUG1GaFlWWVBwMHN6OWVPeHg4ZkhoNlZMbDFwYzZMZHIxNDQ1YytiUXBrMGJsNXRnZ3JHa1FldldyUmsvZnJ4VjJiUk5telk1SEgwRldLWFpsM2N4YkNLVHlYanJyYmY0NmFlZnVPZWVlOHpUVGFPWFRPVVBiSjJ2OG03QW5KbGZWWjlQV2FiTXAvSzJhWTh6VFRXN2R1M0t1KysrUzVzMmJldzJlN1hIVkRMUTE5Zlg1V09ycURwMTZyQjA2VklLQ2dydzlmVTEzMXpJWkRJR0R4N013SUVEN2Y1NzgvYjJac2lRSVRibmxSZndldTIxMXlwLzRFS0ZYZm40U3dDQyt0MkRSKzFySlFqVnljWVJoMTZoOWpNeVBlc2FSMUpxTTdJcXZUK1h5V1EwL1dRdTZxUVVaSjRlWkc2Tm9TU2gvQXc4TUFZc3l2WjJLYTNCcEZGNGh0WkJrM3JWNlRKclZhM28xRG15LzRpai9zU1JGZDVHMGdlZlVYanlIRUg5ZXhMVXY2ZmpGUnpRWmVlU3RHd04rcUppVksyYVV2dmgzbVQ4OEJ0WGZ5Ny91OTJleUVYVFNmN2tTNG92WE1hbmFma0RJNnBTOE9BSHlkbTFqL3JqbitYc3VCa0FuSDkxbnMxbHRSbVpOdWVGdi9FaUhyVXI5dEJRRUFTaHVpaEtaL3hrM0hpQm4rdWhRWU1HYnR0V2VVR0VwazJiV2x3YlYrVCswSkhCZ3dlN2ZadFZ4Y3ZMaTd2dXV1dTY3YStxei8ra1NaTXF0SjY5K3lnVFY0TSt3dTFMQkg0RVFSQ0UyNTZ0a2xLT3NuQ2NaV3QwbHp0S1dObnFsVlBWcWRzcWxZcWhRNGZhbkZlUllJbXpxdkx6S2ExMG5XWlh5ZVZ5SG4zMFVZZkx1WktPWDFxblRwMHF0SjQ3MkxzQmNpYklLTnc4MHI3OGllemYvMFR1N1VYRXJNa1c4L1I1QlFESWZlMS94OGhWM3NabGkwc3F2YitLa0NrVmVFZFlQcVFwTDlNbXJsWjdQSUpyY1ZmOEh3NjMzZlRqMlRUOWVEWndMWXVucXNUVktxZjhveVJ4ZXZncmxGeThRdUM5WGZDTmNqMUxLbS92RVJJWHJRU2djZlMwaWg2bUJjKzZ3VVM4TXhsZGRpNzFYeHBCMXRhWVNwMmpvSWZ1bzg2emo1T3hZYXZkTW5UNndpTDJoWGUzT1Evc24wZFhzcTlrTWhuMVJqK0pYN3RyR1lpcFgyeXd1YXd1TjkvbXZQb3ZEZWQ0Zjl0OW9Fd2w1UDYrYndqSWJUL0FNWlVDUE56eFladnoyKzM2Rm9YZjlSc1FJQWpDN1VGUnB0UWJrZ1RpUWJNZ0NNSk5Sd1IrQkVFUUJFRVFCT0UybHJON1ArZW52Z3NZbTlmN1JEYTBtQy9wRFFESWJBU2NUVXo5ZXB4NUx1Um9memVqOGdJMnR1YlpDMEQ0Tkltd2VGMXkrUXFTUm10OElaTlIvOFhobkg5dFBwZmZXMEhMZFV0Y09rWk4ybFhPako2S3BETTJDemIxenlrMzJGVE8vRHQyZkdVT2l0UWRNZEE4dmRZamZleSt2MzFoM2RBWEZUc1ZnQWw1Mm5hd0EwQ21WRkozNUNDcjZWZC8yb1l1TjkvbVBFZjBoVVVZTkJvQS9ubmtPZklQbjhCUW9xWkx3cC9tWld3ZGQxeXQ5dmcwaWVETy9UL1ozSzZqN0xPU1MxY2NIcHU5YlpqK2J3cUNJTGlUWEJXRXpOTUhTVk9NVkpLUG9UQVR1Vi90Nmo0c1FSQUV3VVVpOENNSWdpQUlnaUFJdDZtOHZVZUlIL1l5a2taTDJOVC8yWHpZTHZmMHdLRFdZRkNyN1c3SDhGK21qNlBzQTJmMmQ3TlNCdmhUKy9GKzVTNWpDa3pZVXpaNFVEYkRLT1NaUjdpOFlEbFp2KzZpOE1RWmZOczJ4eG1HNGhMaWg3OWlzL2RSMldDVFNVbkNaU1M5d2U1OHVYZjF0ZnVXZTNrU3VkaTY1bi91WDRmUTVlWVR1WGc2Mm94TUVtWXNKdnpOOFhnM3ROOVVPMmYzZmhJWHJTVC8wQWx6a0MzLzBISDhPclNoUnBjNzdXYmpPTXRla090Z20zNW9VdExwbXJ3ZnVaZnR2bkw3bTk2TExpdjNodXNUSlFqQ0xVNG1ReEVVamk3MURBRDY3RVFSK0JFRVFiZ0ppY0NQSUFpQ0lBaUNJTnlHY3VNT2MzcklSUFJGeGRTZk1JTHdhZU5zTHVjUkhJUTZLUld0amFDQmlTbWc0Rmt2cE5MN3UxbDVCTmV5R1l3b3pSU1lxQ2k1dHhmMXhqekY1UVgvUjlJSG45Rjh0ZVBtd3BKT1QveW8xOGcvZEFMdmlBWVlpa3ZRcEYwMXo3ZVhxV0lLT3RpYmY2UEwyYldmakEyL2tuL29CRkcvZllGSGNDMmJ5Mm11cEpLMzV3aXFWazFSSnlhanp5K2tjOEtmZG9NeDdxTFBMMFRtNlZIbCt4RUVRYWdJUmMyd2E0R2ZyRVE4d3NyUERoVUVRUkJ1UENMd0l3aUNJQWlDSUFpM21aellBNXgrWmhLRzRoSWFUQjVOdzVrVDdDN3IzVGdjZFZJcXhXY1Q3QzVUZk00NFQ5V3FTYVgzSjVTdjdxaEJKQzVaVGVibVB5aTVkS1hjYkJhQWxKVmZrNzM5THp5Q2E5RjZ3eWVjZW5vaWxBcjh1RlBKcFN1Y2V2SWx1L05OUGFDT2RINjgzTzI0STlnVVBQaEJpaTljSnZHOUZaeDUvazNhL0xUQzVuS0J2YnJSNGRBbXZCdUZHVE9zOGd2dEJtUE92enJQNW5SdFJxYk5lZUZ2dkloSDdacFcwL1dGUmVnTENzc05sQXFDSUZRblJWQ1krV2Q5ZG1JMUhva2dDSUpRVVNMd0l3aUNJQWlDSUFpM2tld2RlNGgvOW1VTWFnME5aN3hFZzVmSGxMdDhqYzd0eUkwOVFNNWZoOEJnZ1AvNitaZ1pET1QrZFFpQXdIczZWM3AvcmlvNDhnOW5YNWhwZnExT1NnVWNCeGQwV2RrT2x3SDNCQ0hjeVNPNEZxSC9ld2JmMXMzdy9xOVBUM25xUFBzRVZ6ZHVwK2xIcy9CdUZPWncrY3FRTkZxTDBuVDJPTE9NTzRSUC9SLzYvRUxxRG4vQzdqS2VkWU9kM2w3cUZ4dHNUdGZsNXR1Y1YvK2w0VFlEUDhYbkxnTGdIZEhBNlgwTGdpQmNUNHFhNGVhZjlkbmw5eW9UQkVFUWJrd2k4Q01JZ2lBSWdpQUl0NG1zYmJHY0dmVWFCbzJXeHU5T3BkN3pReHl1VS92eGZpUXVYSWttT1kyclAyKzM2bU56ZGVOMk5La1pLSHhWMUhxa1Q2WDM1eXA5Y1luTlFJS2o0SUtrTjdnMUFHRXY2NlBzTXU0UThjNWtwNWRWK1BzU3RXME55Q3JYcThZWlBrMGp5dTFIc3krc0cvcWk0a3IzckNrdjg4YlcvT1FWWHdPZ2FoRkp2ZWVlcnZCK2JSMTNYSzMyK0RTSmNDbEFhQXFVK2tXMXFQQ3hDSUlnVkNWRnpWSVpQMWtpNDBjUUJPRm1KQUkvZ2lBSWdpQUlnbkFieU55eWt6TmpwaUhwRFRUNThDM3FESDNNcWZWVXpSdFQrL0YrWFAxcEcrZW56RWZoNzBmTlB0MEJ5SW5aeS9uWDVnUFE0Sld4S0FQOEs3MC9Wd1YwNytoeUlDR3VWbnM4Z210eFYvd2ZydTNNWUxBN3kxN1d4dzNoT2dSOXJpZEg1OW5lL01CZTNTb1YrSEVIU1c4Z2JaMHhTQlRZdTN1MUhvc2dDSUk5b3RTYklBakN6VThFZmdSQkVBUkJFQVRoTm5CbTlGUWtuUjY1bHlkSlMxYVR0R1MxM1dVYno1OUt6YjUzbTE5SExucVQ0bk1KRlA1emxsTlB2WVF5S0FDWlRJWTJNd2N3OWxOcE1IR0UyL1ozdU9QRE5wZTc4T1pDTHMzL3lQeTZ3NkhONWI5cE4wcGV2bzdpQzVjQjBLU2tXL1ZuY1NicjQwam54OHZOTW9xckpacG5PNk95R1VQVktXbnhweFNmdTRoM1JBTUM3KzFTM1ljakNJSmdreUt3dm5IUWdDU2h6MHRGMG1tUUtXMzNQeE1FUVJCdVRDTHdJd2lDSUFpQ0lBaTNBVW1uQjhDZzFsQ1NVSDY5Zm4xQmtjVnJaV0FOMnY3NkJWZVdyZUhxRDc5UmNpa0p1YWNuTmJxMHArN0lRUVFQZnRDdCs3TzN2RFlqRTIxR3VadXFFdWxmLzB6Q3pQZVJLUlZJT2ozeEk2YlE2dHRsS0lNQ0FHaithVFFLZjErSDIyazA5MVgwK1lWMjUvczBpYkI0WFhMNUNwSkc2OVF4R2tvMFRpMVgydGx4MCsxdnI3RFk0VExlamNJSW56Yk81ZjNlcmxKV2ZzUGw5MVlBMEdqZUZHUUt1WU0xQkVFUXFvZE02WW1pUmwzMHVTa2dTUmh5a2xIVWpxanV3eElFUVJCY0lBSS9naUFJZ2lBSWduQWJxR3lXaEVMbFEvaTBjVTQvNksvTS9tNmtqSTdNWDNidzcrVFpJSlBSL0xQM3lQNzlUOUxXYmVSb2owR0V2akNNb0g3M1VMUC9QU2hVUGc2M1ZmUCtIbUF3WUNoUlkxQnJrSHQ1SXZmMk1zOHZtekZrSzBQSW9OYWd5OHhHNGUrSDNNZmJmSXphakV5VU5RTmNlbThaMzIrdDFETCtIZG9TUG0wY2VmdU84dStrMlE2M3BTOHVBWXp2eXhsbHowZko1U3RPcitzc1NhZEgwdXZSRnhTaFNjdEE1dWxoZDFsN0dWbkYvMTYwT2MrVUJhWXZLT1RDNisrUi9zMG1BTUxmZUpHZy9qM2Q4d1lFUVJDcWlLSm1tREh3QStpekw0dkFqeUFJd2sxR0JINEVRUkFFUVJBRVFSRHNTRnUzRVVsdm9OR2NWNmoxVUM5cTl1bUJ6RU5KNnVjYnVQak9CMXg4NXdQamduSTVNb1VjbVVLQlRLazAvcXhVZ0V5T3BOTWhhYlFZTkJwekpoUkEyODJycWRIdFRtcjJ2UnZmdHMydDl0M3dyUW5vOHdvc3B1bHk4em5ZdHIvTll3MTY0RjZYM3B1N0FtejZ3dUp5UzlpVjVjcXlwVWthYllYWHRYc3M1eTl4dE50QTgydFZxNloybDYwLy9sbVh0dTFSTzRqTVgzWnc0ZlgzMEtTa0kxTXFpSmoxTXFIamhsYjRlQVZCRUs0WFJWQVlYRHdBZ0M0N0VWSG9UUkFFNGVZaUFqK0NJQWlDSUFpQ0lOeFdQT3VGNEJFYzVOU3k5VjhhanJKbUFLRXZHaC82eTcwOGlWdzBuYnFqbnVUcUQ3OVNGSDhlVFdvR0JyVUdTYTgzWjVDZ054Z0RQZ1lKbVljSE1nOFA1TDRxODNhOVFrT28wZFdZSmRKb3ppczI5MTNyb1Y3V3h4NVNpeHBkNzBSN05jdTRmYjBCdWJjWGdYZDNvdUZiRTEwOUZXNVJzM2UzNjVLbDVVd2ZKV2VVenM3eENxdUhNaWdBdVZLSlI5MWdHczE5MWU1NkViTnRmMDdseWRtOUgwM2FWYndiTmFEcHgzT28wYmxkaFk1WkVBVGhlbE1FTlRUL3JFOC9YNDFISWdpQ0lGU0VUSklrcWJvUFFoQUVRYmcxcE0rNWcrQnBlNUY1cWh3dkxBaUNVQVVrVFJFWkM3b1JNdk5ZZFIrS2NBc3hsV1c3RlpSY012WU44bWthVWQySDRwSzhmVWVScTd6eGkycFo2VzBWSER1RjNOc0xWWXRJcDVZdi9PY3NoaEkxL2gzYlZtaC9PVHYzVUtOYkI0dXlmczRvK1BzMGtsWlg0ZjBLZ2lCVWhqcCtKemxmR2N1N2VrYmNSYzB4NjZyNWlBUkJFQVFBbVV3bWMyWTVrZkVqQ0lJZ3VJMGlLQnhkK2prOEd0eFIzWWNpQ01KdFNwZCtEa1ZRZUhVZmhuQ0x1VldDUGdEZURldFg5eUZVU0kwdXR2dnJWSVJmdTFZdUxlL2JwbG1sOWhmWXExdUYxdk83by9KQkxrRVFoSXBTMXIxV2dsU1hkZ1lrQ1p4NzFpZ0lnaURjQU9UVmZRQ0NJQWpDcmNPclJSK0tEMitvN3NNUUJPRTJWbng0QTE0dGVsZjNZUWlDSUFpQ0lOelVGQUdoeUx6OUFUQVU1MkxJVDYvbUl4SUVRUkJjSVFJL2dpQUlndHY0OWhpRDV0ODROQW43cS90UUJFRzREV2tTOXFNNUg0ZHZqN0hWZlNpQ0lBaUNJQWczTjVrTVpaMXJXVC9hMURQVmVEQ0NJQWlDcTBUZ1J4QUVRWEFibVpjZk5SNmJTKzZHS1NMNEl3akNkYVZKMkUvdWhpblVlR3dlTWkvZjZqNGNRUkFFUVJDRW01NUgzUmJtbjNYSi8xVGprUWlDSUFpdUVqMStCRUVRQkxmeWpPeEd3Qk1MeVB2eERUeWJkTWVud3lDVUlVMlJlYXFxKzlBRVFiakZTSm9pZE9ubktENjhBYzIvY1FRTWZBL1B4bDJyKzdBRVFSQUVRUkJ1Q1I3aGQ4TCtkUUJvTGg1RURLMFJCRUc0ZWNna1NaS3EreUFFUVJDRVc0K2tMcUR3cjlXbzQzZWd6N3FNOVAvdDNYbGNsT1grLy9IM3NJMHNpZ3Vpb0JTNWtFcjV5MHJMNVpocnRxZ2RzOU1tWlVjc081Vkw3cWZ3cTFaMjdLQWxZWm1WRmk2NTFLL0ZMRE1YRG41TkZLWFNOQ0JLS3hBRFZKQlZZR0MrZi9CZ0RnTXpNQ0JxVGEvblh6UDNkZDNYZFEzZS9YTy8rMXhYYWRIbFhoSUFKMlB3OEpKcjZ5dGs3RFpVM2dQQ1pURDZYTzRsQVFBQU9JMksvR3hsLzd1L0pNbmc0U24vWnhJbFYvNGZjZ0M0bkF3R2c4R2hmZ1EvQUFBQUFBQUFBR282RXpWQ3B0TW5KRW10Sjcwdjk0Ny83ekt2Q0FEKzNCd05mampqQndBQUFBQUFBRUF0N2xmZGJQbGNlaUxoTXE0RUFOQVFCRDhBQUFBQUFBQUFhdkhvZEpQbGMrbVBleS9qU2dBQURVSHdBd0FBQUFBQUFLQVdqODc5TGVmNmxKNDRvSXJDTTVkNVJRQUFSeEQ4QUFBQUFBQUFBS2pGeGROWHhxNERLNytZSzFSeWJQdmxYUkFBd0NFRVB3QUFBQUFBQUFCc2F0Wnp0T1h6K2FQYkx1TktBQUNPSXZnQkFBQUFBQUFBWUpPeDIyQVpQTHdrU2FVL0o2Z2lQK3N5cndnQVVCK0NId0FBQUFBQUFBQTJHZHc5WmV4eGErVVhzMWxGKzlkZTNnVUJBT3BGOEFNQUFBQUFBQURBTHEvZTkxcytGKzFmcTRxaTNNdTRHZ0JBZlFoK0FBQUFBQUFBQU5qbGZzWDE4dWp5RjBtU3ViUklSZnRXWCtZVkFRRHFRdkFEQUFBQUFBQUFvRTQrUTZkYVBsUDFBd0MvYndRL0FBQUFBQUFBQU9yazNyR25qTjJHU3BMTUpZWEszN3BBTXBzdjc2SUFBRFlSL0FBQUFBQUFBQUNvbDgvUXFaS2g4blhpK2U4K1YvSEJEWmQ1UmJhZE9uVktoWVdGTnR2TVpyTlNVbEl1OFlvQTJGSlVWT1JRdi96OC9JdThFdWREOEFNQUFBQUFBQUNnWG03dHU4bG4yTk9XNy9tZkwxSlp4ckhMc3BiaHc0ZHJ3b1FKdGE3Ly9QUFBldXl4eDdSZ3dRS1pUS1phN1Y5ODhZV2VldW9wclZpeG9zN3h6V2F6WW1KaWxKU1VWR2UvR1RObTZLV1hYbXJZNHV1UmtaR2hMNzc0d203N3A1OStxcXlzckNhZHN5RktTa3IwMGtzdjZlREJnN1hhSWlJaXRHREJBcFdWbGRWcVc3VnFsYUtqb3k5bzN2THk4a2JmNzZodDI3WnAxYXBWT25iTTlyTWRHUm1wVmF0VzFUbkdKNTk4b2pWcjFzaDhHYXJpTHVielUxSlNvc2pJU0QzMzNIUGF0V3RYWTVjb3M5bXNGMTk4VVZPbVRORzVjK2ZxN0dzeW1UUnQyalE5ODh3enlzek1iUFNjZnpadWwzc0JBQUFBQUFBQUFQNFl2UC95cU1wK1RWUkp5bjlrTGkvVHVRMVBxZFhFOVhMMURiemNTNU1rQlFjSHEzLy8vdHExYTVlaW9xSTBZOFlNUzF0K2ZyNVdyVm9sVDA5UDNYNzc3WFdPOC8zMzMydmR1blVxS3l0VDkrN2Q3Zlk3Y3VTSWdvS0NHcnhPazhta25Kd2NaV2RuS3pNelUrZk9uZE5mLy9wWFNkTEtsU3UxYjk4K0dZMUdEUjQ4Mk9xKzFOUlVMVisrWE5uWjJWYkIxN3AxNjVTZW5sN25uSFBuemxWRVJFU0QxenB1M0RpcnYwRmNYSngyN3R5cDRPQmc5ZTdkMjNJOU56ZFhDUWtKdXZubW0rWHU3bDVyblBqNGVMVm8wY0toT2MrZE82ZTB0RFFkUDM1Y3g0OGZWMHBLaWs2Y09LRjU4K2FwZi8vK0RmNE5ralJod2dTbHBhWFpiSHZ2dmZmVXRtMWJTZExhdFd1Vm5aMnRQbjM2Mk96NzVaZGZLaWdvU09IaDRYYm4rdmpqajVXZW5xNndzREFaRElaR3JiY3VUZjM4T0dyWnNtWGF1WE9uSk1sZ01Ham8wS0dOV3IvQllGQmdZS0JpWTJQMXozLytVMHVYTHBXbnA2Zk52dXZXcmRPdnYvNnFnb0lDdWJxNk5tcStQeU9DSHdBQUFBQUFBQUNPTWJpb3hkaEluWDM5cnlyUFBhbnkzSlBLZWZOK3RSeS9XbTcrWFM3MzZpUkowNlpOMHc4Ly9LQno1ODZwcEtSRVJxTlJrdlRHRzI4b0x5OVBDeFlzVUhCd2NKMWp4TWZIUzVMNjlldW41Y3VYMTFscGtwT1RvNmlvS0x2dFU2ZE9sZGxzMW93Wk01U2RuYTM4L1B4YVc5RVpEQVlOR0RCQWZuNSttanAxcXI3NzdqdTkvUExMNnRxMXF6cDI3Q2hKS2lzclUyUmtwSHg4ZkhUZmZmZFozWC9vMENHN0ZTcFY1czZkcTZOSGo5YTZYbEZSb2VMaVlybTR1Tmg4K1o2WGwyZjEvYlBQUHBPM3Q3ZEdqUm9scVRKTStQSEhINVdjbkN5ejJheTJiZHRxMjdadGtxUXVYYnFvYTlldU1wbE1Pbm55cEZWUVZOMHZ2L3lpTld2V0tETXpVeGtaR2JXMjl2THg4ZEYxMTEwbkY1Y0wzOENxZWxpeGI5OCtGUmNYVzRLcUgzNzRRZG5aMmVyVXFaT3V2ZmJhQzU2cnFVS2ZpLzM4T0dMZHVuWGF1WE9uMnJkdnI1WXRXMnJQbmoxNjk5MTM5Y2dqanpUcU40MGZQMTdwNmVtS2k0dlRpeSsrcU9lZWU2N1czeXNsSlVVYk4yNlVtNXViL3VkLy9rZCtmbjZObXV2UGlPQUhBQUFBQUFBQWdNTmNQSDNsZTMrMGNsYVBrN20wV09WNXYrbnNHMlBWL0k1bjVYbkQzNlNMVU9GUW44V0xGOWZhZWlvdExVMGpSNDZzMVhmKy9QbFczM2ZzMkZHcno3NTkrOVNxVlN0MTc5NWRNMmZPdExsMVdaV0NnZ0p0M2JyVmJ2dlVxVk5sTUJqVXUzZHY1ZVRreU1mSFIvdjM3MWRxYXFxV0xsMHFQejgvdFczYjFoSSt0RzdkV3VIaDRWcS9mcjNTMHRJc0wrNi8vLzU3Wldkbkt6dzhYTjdlM2xaekxGdTJ6T2JjQnc4ZVZFUkVoQ1hzK1BqamoydjFpWTJOMVlzdnZxZ2hRNFpvenB3NWRuK0hKQ1VsSmVuNzc3OVhXRmlZdkx5OEpGV0daR3ZYcnJYMDJiSmxpK1h6UXc4OXBLNWR1eW9sSlVVbWswblhYSE9OelhIYnRtMnJmZnYyeWNQRFF4MDZkTkNOTjk2bzJOaFkrZnY3NitXWFgxYTdkdTJzK29lRmhUbTA3VmU3ZHUyMGJ0MDZxMnR6NTg2VkpCVVdGaW8yTmxZZE9uUlF5NVl0SmNsU3pYTHZ2ZmZXTzNaZEtpb3FIT3BYWDlWTlFFQ0FGaTFhZE5HZm4vcHMzcnhaTVRFeDh2THkwdlBQUHk5ZlgxOU5uanhaNjlldmw2ZW5aNk9DSklQQm9Ka3paK3FYWDM2Umg0ZUhTa3BLMUt4Wk0wdDdjWEd4WG56eFJaV1hsMnYyN05rS0RRMXQ4QngvWmdRL0FBQUFBQUFBQUJyRXZjTTFhalZodlhMWGhLdWlLRWZtc21MbGZSS2g0cS8vdjN5R1BTMlBxMjY2TEFIUTFLbFRhMTJMaW9wU2FHaW9oZzBiWm5WOSsvYnRTazVPcnRYLzJMRmpTa3RMMDExMzNTV0R3YURQUC8vYzduekRodzlYVUZDUVZxOWVYZS9hSG5qZ0Fjdm5qSXdNcGFhbXFtZlBubFo5Rmk5ZUxLbXl3cU43OSs2S2k0dFRYRnljcGIxSGp4NDZjdVNJcFhLbktzU284dE5QUDZtaW9rSmR1M1pWV2xxYUZpMWFwQTRkT21qS2xDbDIxL1hERHo5SWt0MVFwcnBObXpiSnk4dExZOGVPcmRWV00wQWJQbnk0NWZPUkkwY2tWVlltMVR3M3FYUG56aG84ZUxBKytPQURxMEFpTmpaV1JxT3hWdWhUWFYzYjdObmIxcTNLdDk5K3E0cUtDdlh0MjFkU1pVWE16cDA3MWJKbFN3MGFOS2pPZTJ2YXYzKy8zbnp6VGN2M3FqTjBiRzBITjMvK2ZGMTU1WlVPcmJHNlMvSDgxR1EybTdWNjlXcHQzTGhSUnFOUkw3endncVZhYnZIaXhab3hZNGJlZnZ0dDVlZm5Lenc4dk00S0ozc2hWMkZob1U2Y09LRW5ubmpDNm5weGNiRk9uejR0VjFkWGJkaXdRUnMyYktoMTc0b1ZLeXdWZmJCRzhBTUFBQUFBQUFDZ3dkdzdYS1BXa3picjNLYW5WWlpSK1NLNUxPMGI1Ynp6c0Z6OWd0WHNtanZrMGJtZjNOdDNsNkZaODB1eXBwRWpSeW92TDArRmhZVUtDQWlRVkJuOFhISEZGUm81Y3FReU16TjEvdng1WFhubGxUcDY5S2pONEtjcTZLa1pGRjBLTmF1VzZsUDl4WDErZnI1bXpacWwwdEpTUGZua2s5cThlYlBLeXNvVUVSRmhWVWxSVTJwcXFxVDZnNS9VMUZUdDI3ZFBEei84c0h4OGZMUjc5Mjc1K3ZyS2JEYlh1ODdFeEVSSnNsa1pOV2pRSUEwZVBMakJWU2lTNmd6Y3FnZFB0aVFrSkVpcTNNNVBxank3S0Q4L1gwRkJRWEoxZGEyekd1ZlVxVk9XOWw2OWVxbEhqeDQyUXh4YjEycHVHeGdZR0tpWW1KZ0dyOStXQzNsK2Fpb3FLbEprWktUMjd0MHJMeTh2UGZmY2MxYmIzM1hzMkZGTGxpelJuRGx6dEduVEp2Mzg4OCthUFh1MjNYT2M2Z3E1enA0OWE3ZXR2THpjN3IyT1ZsYjlHUkg4QUFBQUFBQUFBR2dVMTlaWHF0VmptMVQ0bjlkVXRIZVZ6S1lTU1ZMNTZaOVYrSi9YVmZpZjF5VkpMczNieXNXenBReWV2bW9XZXB1OGJuNm93UlZCTlYrRXA2V2xhZmp3NFdyV3JKbjY5Kzh2cWJKQzRlbW5uNWFibTV1aW82UGw0ZUZoZGMvNjllc1ZGeGRuczNwQXFneFA0dUxpMUtaTkczWHIxczF5ZmRPbVRjck56YlY1VDI1dXJsYXVYRm5yZXN1V0xSdTFCWllqRlVRVEpreW85VEs4ZWZQbWlvaUkwTHg1OC9UeXl5OUxrcVpNbWFKT25UcFo5Yk1YS0V5Y09MSE90YXhhdFVxK3ZyNjYrKzY3VlZ4Y3JPWExsOHZiMjF0RGhneXBjOXpjM0Z3ZE9YSkU0OGVQVjFoWW1DVHBndzgrME1xVkt4VVRFNlBBd01BNmYrdkZjdkRnUWZuNit1cWFhNjZSMld6V3hvMGJyZHJyQ2lwTUpwT2xQU2dvU0VPSERyVTZPK2pCQng5VVhsNmVWZEMxY09GQzdkMjd0MG5PS2FwTFk1K2Y2cEtTa3JSNDhXSmxaR1NvYmR1MmV1R0ZGMm85UjFWenZmcnFxM3IyMldkMTRNQUJQZnJvbzVveVpZcmx2OGZxYkcycGVPKzk5eW9uSjBmYnQyKzMrM2NaTzNhczh2THliTjRQK3doK0FBQUFBQUFBQURTYXdkVmRQa09ueWF2UE9CWCs3MG9WZi8yaHpDVUZWbjBxOHJOVmtaOHRTU3I3NVpEY3I3eEI3b0VOTzdPaityWmVhV2xwY25OelUwQkFnRlUxaThGZzBJTVBQcWpGaXhmcm5YZmUwYVJKa3l4dHYvNzZxNzc4OGt1TkdUUEdjajVOVFI5ODhJRktTa3JrNys5dmRYMzc5dTEyWDVUbjUrZnJndzgrc0xuZTZzR1ByV0NrNnBxN3UzdWRXOG81NnZycnI5ZThlZk0wZi81OFZWUlV5TmZYMTJZL0x5OHZEUmd3b002eHZ2enlTOHZudUxnNEpTWW02dEZISDFWWldabTJiTm1pL1B4OFRabzB5WExXVHMyd29hb2lacytlUFRLYnpaYnR6YVRLN2Iya3lyQktzbjFHay9UZmNLKzZwZ2dBZnZyT0RQeWRBQUFVd2tsRVFWVHBKMlZuWit1T08rNlF3V0RRbmoxNzlNc3Z2emcwanlQYis1V1hsOHZWMWRYcVdsVjFTczNyanJvVXowOXhjYkhXckZtakR6LzhVQlVWRmVyVnE1ZWVmZlpadTgrUkpQbjUrZW5WVjE5VlZGU1VkdXpZb1FVTEZ1akdHMjlVZUhpNHVuVHBVdWQ4amxTTG9YRUlmZ0FBQUFBQUFBQmNNSmZtYmRYOGpnajUzRHBMcGFuL3E1TGtYU3JMT0NaVFZxcFU4ZC90clZ4ODJzclZONkRCNDFkLzBUNTgrSEFGQkFSWXJsV2RiU0pKUTRjT1ZXeHNyRTZkT21XMUZWUmlZcUxhdEdtamh4NTZ5T2I0QlFVRit2ampqK3RjZzZPaGc2Mlg5Q05IanBSVUdRQlV2YVN2dXRiWU1NQ1dtMisrV1ZPbVRGRjBkTFJhdG14cHMwK2JObTAwYTlZc3kvZk16RXk1dXJyS3o4L1BjcTE2OEZOMUxzOWJiNzJsdDk1NlMxTGxGbVhEaGczVCt2WHJKZGsvYitlenp6NlRKSjArZmRweUxUYzNWMjV1YnZMeDhaRlV1VjJhcDZlbnBmM0hIMzlVY25LeWZIeDhHbnplamlQaTQrTWxTUU1IRGxScGFhbmVldXN0K2ZqNHFLQ2dvSjQ3SFZOV1ZpWTNOK3RYN3hjYS9Gek01OGRzTm12SGpoMTY5OTEzbFoyZExZUEJJRzl2YjJWbFplbnBwNTkyZUJ3WEZ4ZDE2TkJCaHc0ZFVtSmlvbnIzN3ExSEgzM1VjaTRRTGgyQ0h3QUFBQUFBQUFCTnh1Qm1sTEg3TUJtN1Y1NlJZemFWcXFMd3RNem5DMlF1TFpSYlFLZ01iaDcxak5JNFZTL3VaOHlZSVhkM2R4VVZGVW1xZkJFL2ZQaHdEUmd3UUJVVkZTb29LSkRKWkxLNmQvMzY5WmIrRjhQVXFWTWxTVWVQSHJXOHVKOHlaWW9NRGR6eXpoWjdGVE16WnN5dyttNHZ1QW9MQzZ1eml1WE9PKy9VRlZkY29UWnQybWpQbmozNjhzc3ZOWDc4ZUt2QXdWYllsWlNVcE9QSGo4dk56YzFTR1NSVmhrQnQyclN4L1BZUkkwWm94SWdSbHZiSmt5ZExrbHExYW1YNXV6V2xRNGNPU1pMOC9mMzErZWVmNjdmZmZ0UEVpUlAxOXR0dlcvcWtwS1JvMWFwVm1qWnRXb08zb3lzdExhMTExczJGQmo4WDgvazVkT2lRSWlNakpWVUdlak5uenRTbVRadDA0TUNCQm8rMVlzVUt2ZmJhYTlxMmJadVNrcExzaG8rNHVBaCtBQUFBQUFBQUFGdzBCamNQdWZvR1N2WjNpMm95WThhTXNYbDk1ODZkMnJsenA5MzdmdnJwSjMzNDRZZTY0WVlibEppWWFMZWZ2WE5zR3VLcnI3NnlmSjR5WllwR2p4NTl3ZU9HaGxwdm14Y2ZINitpb2lJTkhUcFVack5adTNmdmxydTdlNlBIRHdvS1VsQlFrTTZmUDY4bFM1Ym9xcXV1MHVEQmc2MzZ6Sm8xUytucDZmTDE5Vlh6NXMwVkdSbXA5dTNieTkvZlg2R2hvVlpicWYzMjIyOEtDTEJkOVpXY25Lems1R1RMOTNQbnp0VzUxVmhqM0hQUFBUcDI3SmhlZSswMVRaOCtYWjk5OXBudXZ2dHVxK0Nuc0xCUTMzenpqZGFzV2FPNWMrYzZQTGJaYkZacGFhbU1ScVBWOWFxZzhVS3JjeTdHODlPN2QyL2Rjc3N0Q2d3TTFMaHg0MlEwR25YdHRkYzJlcnpwMDZkcnlKQWh5c3ZMY3lqNGFZcndDdFlJZmdBQUFBQUFBQUQ4b1hYczJGR2hvYUc2NjY2N0hMN242NisvdHB6YnMzcjFhcm00dU9qSko1KzBuRTFqaTcxdDRtcGF1M2F0emVzbWswbTdkKytXd1dDUTJXeVd0N2UzbGk5ZnJwNDllNnBkdTNhU3BETm56bGh0WFdmTG1UTm5yTDZQR2pWS28wYU5zbnlmTUdHQ2lvcUtOSGZ1WEtXbnAydjM3dDNxMWF1WFEydXZ5MGNmZmFUYzNGek5talhMOHJKKzlPalJHamh3b0l4R28xNTU1UldOR1ROR1k4ZU9WVWhJaUZxMmJLblJvMGNyUGo1ZVc3WnNzZndOMHRQVDFiTm5UNXR6ckYyNzF2TDN5YzNOMWQvLy9uZmRjODg5ZXZEQkJ5OTQvVlVHREJpZ1BuMzZLQ0VoUVJrWkdWcTZkR210WU96NjY2OVhwMDZkdEh2M2JqM3d3QU5XWnhUVnBhQ2dRR2F6dWRZNVVsWEJUODB0NEJyaVlqMC9raFFSRWRIb2RkbHkzWFhYMWR1bjZvd2ZncCttUi9BREFBQUFBQUFBNEE4dExDeE1ZV0ZoRGJxbmVzVks5KzdkMWFOSEQ3dm4xRlI1K09HSEhScmJYdkFUSHgrdm5Kd2NYWHZ0dFRweTVJZ21UNTZzaVJNbjZwVlhYckc4ckM4cUtySzViVnRqZmZmZGQ1SlVxMEtuU25sNTVmbExMaTR1ZFk1ejl1eFpiZHk0VWRkZGQ1MzY5T2tqcVRLSXlNcktrbFM1dlZsZ1lLQzJiTm1pdm4zN3ltZzBLaXNyU3dFQkFlcmN1YlBPbkRtajdPeHM1ZWJteW1ReXFVdVhMamJYbXBDUW9GdHV1VVZ4Y1hIeTh2S1N2NysvM25ubkhSVVVGT2l4eHg1cjlOK2hwbkhqeGlraElVR2ZmdnFwNXMyYlo3UFAyTEZqRlJrWnFmZmZmMTh6Wjg1MGFOeXFzNHphdEdsamRiM3E3M3doRlQrWDQvbHBDdlZWSkRsU3NXU3Z6MGNmZldRNUt3ci9SZkFEQUFBQUFBQUE0QTl2d29RSmxnb2VSMVdkZVROcTFDaUhYaDZ2V2JPbVVXdXJzbm56WnZYbzBVTnQyN2FWSkhYbzBFRmp4NDZWVkJtaTlPelpVLzcrL3BvOWU3WkdqQmloZ0lBQXhjVEVTS3A4OFYxMURzOUxMNzFrQ1Z6cWMrREFBZm40K09ndmYvbUx6ZmJDd2tKSlVyTm16ZW9jSnpvNldrVkZSYnJycnJ2MDNYZmZLU3NyUzIzYXROR3NXYk5xOVowK2Zicmw4OXk1YzNYampUZEtrZzRmUHF4ejU4NUprbnIwNkdGMVQzbDV1YUtqbzJVd0dIVC8vZmNyTGk1T0hoNGVldUdGRnpSNzlteTkvLzc3TXB2Tm1qUnBra08vdXo1Vi93NkhEaDJTMld5MldYVnl5eTIzYU1XS0ZkcTllN2ZDdzhQVnFsV3Jlc2ZOeU1pUUpNdS9jWlhTMGxKSkYxYnhjNm1lbnd2ZE9xN21XVkwyQXRYMDlIU1p6ZVk2QTllVEowK3FvcUxDYnAvNkFzcy9LNElmQUFBQUFBQUFBRTdEa2FxUVRaczJXUUlJU1E2ZklXT3Zrc2NSaVltSlNrNU8xdlRwMDNYNDhHSEw5WWtUSjFvK0wxMjZWRkxsdVRabXMxa3RXclN3T2RhY09YTWNudmVSUng1UlJrWkdyVE5ucXB3NmRVcFM3YUNpdWhNblRtanYzcjJTcElVTEYxcXV2L3p5eTNyMTFWZTFiZHMyZmZIRkY0cUtpcXAxYjJCZ29IeDlmZFc1YzJmdDNidFhoWVdGOHZQenE3VjEydWJObTNYaXhBa05HVExFcWhySXk4dExpeFl0MHRTcFU1V1RrMlBaSHF3cGRPN2NXZnYzNzFkV1ZwWmxxN1RxakVhamJyMzFWc1hIeCt1MzMzNXpLUGc1ZnZ5NEpPbXFxNjZ5dWw1V1ZpWkpqVDVyNlZJL1A2NnVyZ29NREd6UUdqTXlNaXlWVGRXdFhyMjYxcldLaWdyZGR0dHQ4dkx5c3RsZVplellzY3JMeTZ1ekQyb2orQUVBQUFBQUFBRHdoMVk5RFBqYjMvNVdiLzl0MjdaWkJUK09xbG5KWUUvTmlvbUtpZ3E5K2VhYjh2SHgwZURCZzYxZTNOdnk4ODgvUzZxczZMaFF3Y0hCQ2c0T3R0dWVsSlFrU1RhM1hxc1NGQlNrUVlNR0tTQWdRQUVCQWZMMzk1ZWZuNStDZ29MazR1S2l1TGc0R1kzR1d1R0owV2lVdDdlM0pLbHYzNzdhdEdtVFRDYVRSbzhlYmRVdk9UbFpNVEV4OHZMeXNnb3lxdmo2K21ycDBxVnExYXBWazU0SFV4V0dWVlU5MlRKKy9IZzkvdmpqRHM5YnRiVmV6YjluVmZEVG1JcWZ5L0g4K1BuNU5UaHNDUXNMVTJabXBrTjlmLzMxVjVuTjVnYUhTM0FNd1E4QUFBQUFBQUNBUDV6eThuSjk5ZFZYMnJWcmw5VTJiVlZiYXRXbEthdEdIQkViRzZ2ang0L3JnUWNlcUhkTE5VazZlUENnSk9ucXE2KzIyeWM1T1ZuKy92NXEzYnIxQmExdDU4NmRrcVJldlhyWjdlUG01cVpubjMzV2JudDJkcmJPbnordisrNjd6K3I2aUJFakxHZmpEQnMyVE92V3JaTWszWHJyclZiOXRtelpvdkx5Y29XSGg5dXRQS3A1WnM2RktpOHZWMnBxcXFTNks3Njh2THdjSHZQOCtmTTZkdXlZdkx5ODFMVnJWNnUya3BLU1JsZjcvSjZmbjhhS2o0K1hKSVdHaGw2VytaMGR3UThBQUFBQUFBQ0FQNFNjbkJ6TFMrMk1qQXd0V0xCQWtqUm8wQ0JMbnp2dnZQT2l6ZC9ZczArdXV1b3FlWGw1V2M1anFVdFpXWmwyN3R3cGc4R2dmdjM2MmUwWEd4dXJMVnUyYVBueTVlcmN1YlBEYTdudnZ2dlVzbVZMeXhncEtTbVNwQ1ZMbGlnaUlrS2RPbldxMWErbTB0SlNuVHg1VWxsWldicnBwcHVVa3BLaWtKQVFQZlRRUTVZK0N4Y3V0QXJreXNySzVPTGlJb1BCSUE4UEQ2dnhSbzhlcmJ5OFBJMGFOY3JoMzlGWXp6Ly92RnhkWFpXV2xxYU1qQXlGaElRMFdhaTBaODhlbFphV3FuZnYzbkoxZGJWcXU1RGc1L2YwL0RTRjgrZlA2K09QUDVaay9kOHVtZzdCRHdBQUFBQUFBSURmdFhQbnptbk9uRGs2ZnZ5NHBWcm5paXV1VUw5Ky9kU3ZYejkxNjlaTjRlSGhrcVJaczJiVk85NnFWYXQwOXV6WkJxK2plckJSbDVwbkFYWHExRW5QUFBPTVEyY0piZDY4V1dmT25GSGZ2bjF0bmp0VHBiaTRXQ2FUcWNGYmgxVnRwWmFjbkt4bHk1YkpZRERvemp2djFMWnQyelI1OG1UOTR4Ly8wTWlSSTYyMlhFdE1URlI4Zkx6UzA5T1ZucDZ1ckt3c21jMW1CUWNIeTlmWFY1bVptUm94WW9SdXZ2bG1TWlhoZzhsa3N2eGVrOG1rSlV1V3lHdzJ5MkF3Nkxubm5sTlVWSlNhTjI4dVNlcldyWnNpSWlJYXZJM2JoQWtUR3RSZmtqdzlQYlY5KzNaSmxSVXhjK2ZPYmZBWTluejY2YWVTYkFlRUpTVWxsbTN2cXN2S3lxcjNkL3llbnArbXNITGxTcDA5ZTFiZHUzZlhOZGRjYzhubi96TWcrQUVBQUFBQUFBRHd1K2JyNjZ2eThuSmRlZVdWR2pSb2tBWU9IS2lnb0NDYmZXdHVJMmJMeG8wYkd4WDhQUHp3d3c3MXF4bjhTTkpOTjkxVTczMEhEeDdVMnJWcjVlYm1aak1NcUw1RlhkVzVOTGEyNnFwdks3c3Z2dmhDeTVjdlYwbEppWjU0NGdtTkdUTkd3NFlOMDcvKzlTOUZSVVhwNk5HamV2cnBweTFuNEdSa1pPaVRUejZSMFdoVWx5NWQxSzlmUDRXRWhLaDc5KzU2L2ZYWFpUQVlOSFRvVU12NHAwK2Z0bHJiNjYrL3JwU1VGTjEzMzMxcTFxeVpZbUppOU13enoyalJva1ZxMGFLRkpEbTBoVmxOYVdscERiNW44dVRKR2o5K3ZEdzlQYTBxa2h4UjF6YUNCdzRjVUhKeXN0cTJiVnZyM3pvbkowZWxwYVUyZ3hpVHllVFE3N2lVejgvRnRIbnpabTNkdWxWdWJtNTY2cW1uTHVuY2Z5WUVQd0FBQUFBQUFBQis5NVl0VzJhellxS21Uejc1cE40K0JRVUZUYkdrSnJWanh3NHRXN1pNNWVYbGV1S0pKeFFjSEd6Vjd1Ym1wdXpzYkowNWMwWWVIaDVLU2txU3A2ZW5wV3FteXBrelo1U1ZsU1VYRjVkYWM2U2twT2p0dDkvV3Q5OStLMWRYVjAyWk1zV3l2VnBvYUtqZWVPTU5MVm15Ukx0MjdkS0pFeWUwY09GQ3RXL2ZYZ01IRGxSb2FLaUNnNE90eHQyNmRhc1NFaEowNjYyM3l0ZlhWeWFUU1dheldWdTNicFVrZGV6WVVldldyZE9ubjM2cTd0Mjc2NUZISHBHcnE2dVNrcEtVa0pDZ3FWT25LaUlpb3RGYmplM1lzY051bTcxdCtZeEdvOTF6aEdyS3pNeVUwV2hVOCtiTlpUS1o5T0dISDBwU3JTM3d6cDgvcitqb2FFblN2ZmZlSzdQWnJQMzc5eXNrSkVUZTN0N2FzR0dEcE1vcXRab0NBd01WRXhQajhQcnRhYXJucC9wdmIreldocmFZVENhOStlYWIrdWlqanlSSi8vakhQeFFTRXRKazQ4TWF3UThBQUFBQUFBQ0EzejFIUWg5SldyNThlWlBOV2ZQRmQwTmVoS2VscFduNDhPRWFQWHEwSmsrZWJMZWZ5V1RTd29VTHRYLy9ma2xTV0ZpWXhvd1pVNnZmMVZkZnJXUEhqdW4rKysrM1hPdmJ0NjhrS1RJeVV0OTg4NDA4UER4MCt2UnBsWmFXV3IxVVQweE0xT2JObS9YMTExOUxxZ3hrWnMyYXBSNDllbGpONGVQam8vbno1K3U5OTk1VFRFeU1ubnp5U1MxYnRreEJRVUcxdGhtTGpZMVZkSFMwMnJWcnA4Y2ZmMXpSMGRIYXRXdVhwVDBrSkVSZmYvMjExcXhaby9idDIydkJnZ1dXYmNVaUlpSTBlL1pzSlNjbmErL2V2WmY4akJsSHJWMjcxckl0WEhWRGhneXhmRGFiellxTWpGUm1acWFDZzRNMWN1Ukl1Ym01YWZIaXhaYXFtaXBOR2FSVWFZcm54eFpYVjFjRkJnWTJhQzBaR1JrcUx5KzMyVFovL253bEpDVElZRERvOGNjZjEralJveHMwTmhxRzRBY0FBQUFBQUFEQUg1NnZyNjhLQ2dxMGJ0MjZldnZPbmoxYkdSa1o5ZlliT1hMa0JhL3IybXV2cmJQZHpjMU4vdjcrYXRHaWhTWlBubXozc1B0cDA2WnB4WW9WeXM3T2xzRmdVRkJRa0o1ODhrbEprb2VIaDdLenN5M2poWWFHYXRxMGFaWjdQVDA5ZGZUb1VmbjQrT2orKysvWDNYZmZMWGQzZDV2ekdBd0dqUnMzVHAwN2QxWjBkTFQ4L1B4czl1dlVxWk5DUWtJMGMrWk1OVy9lWEhmZWVhYzZkdXdvczlrc1B6OC9EUm8wU0ltSmlXclhycDMrL2U5L1cyMHA1dW5wcWNXTEYydjE2dFVPbjV0VTNRMDMzS0RjM053NisvVHIxOCtxTXNmVjFkVm1GVlIxM3Q3ZTh2THlzbnp2MmJPbmtwS1NWRjVlTG9QQm9OYXRXMnZZc0dHNi9mYmJMWDBxS2lwVVVsSWlkM2Qzelp3NTB4SnU5ZTdkVzZtcHFUS1pUUEwwOU5SdHQ5Mm0vdjM3VzgwWEdCZ29mMzkvbTJ1cHE2MjZwbmgrYlBIejg5UHExYXZybmIrNnNMQXdaV1ptMm14NzVKRkhkUExrU1UyZVBGazMzSENEdzJQNisvdkwwOU96UWV1QVpERFh0K0VqQUFBQUFBQUFBUHhKSEQ1OFdFYWpVZDI2ZGJ0b2M2U21waW9ySzhzU0JCUVVGS2k4dkx4V1ZVMVRTa2xKVVZCUWtGV3dVWi96NTg4MzZ1eWQ2Z29LQ2hwOGxvNGt2Zi8rKzJyUm9vVkdqQmh4UWZOZkNpVWxKVHA4K0xENjlPbHpTZWE3Mk05UFZGU1VtamR2YnZPY29McHMyTEJCZVhsNW1qUnBrczEyczlrc2c4SFFGRXY4MHpJNCtBY2srQUVBQUFBQUFBQUFBUGlkY3pUNHFidTJEUUFBQUFBQUFBQUFBSDhZQkQ4QUFBQUFBQUFBQUFCT2d1QUhBQUFBQUFBQUFBREFTUkQ4QUFBQUFBQUFBQUFBT0FtQ0h3QUFBQUFBQUFBQUFDZEI4QU1BQUFBQUFBQUFBT0FrQ0g0QUFBQUFBQUFBQUFDY0JNRVBBQUFBQUFBQUFBQ0FreUQ0QVFBQUFBQUFBQUFBY0JJRVB3QUFBQUFBQUFBQUFFNkM0QWNBQUFBQUFBQUFBTUJKRVB3QUFBQUFBQUFBQUFBNENZSWZBQUFBQUFBQUFBQUFKMEh3QXdBQUFBQUFBQUFBNENRSWZnQUFBQUFBQUFBQUFKd0V3UThBQUFBQUFBQUFBSUNUSVBnQkFBQUFBQUFBQUFCd0VnUS9BQUFBQUFBQUFBQUFUb0xnQndBQUFBQUFBQUFBd0VrUS9BQUFBQUFBQUFBQUFEZ0pnaDhBQUFBQUFBQUFBQUFuUWZBREFBQUFBQUFBQUFEZ0pBaCtBQUFBQUFBQUFBQUFuQVRCRHdBQUFBQUFBQUFBZ0pNZytBRUFBQUFBQUFBQUFIQVNCRDhBQUFBQUFBQUFBQUJPZ3VBSEFBQUFBQUFBQUFEQVNSRDhBQUFBQUFBQUFBQUFPQW1DSHdBQUFBQUFBQUFBQUNkQjhBTUFBQUFBQUFBQUFPQWtDSDRBQUFBQUFBQUFBQUNjQk1FUEFBQUFBQUFBQUFDQWt5RDRBUUFBQUFBQUFBQUFjQklFUHdBQUFBQUFBQUFBQUU2QzRBY0FBQUFBQUFBQUFNQkpFUHdBQUFBQUFBQUFBQUE0Q1lJZkFBQUFBQUFBQUFBQUowSHdBd0FBQUFBQUFBQUE0Q1FJZmdBQUFBQUFBQUFBQUp3RXdROEFBQUFBQUFBQUFJQ1RJUGdCQUFBQUFBQUFBQUJ3RWdRL0FBQUFBQUFBQUFBQVRvTGdCd0FBQUFBQUFBQUF3RWtRL0FBQUFBQUFBQUFBQURnSmdoOEFBQUFBQUFBQUFBQW5RZkFEQUFBQUFBQUFBQURnSkFoK0FBQUFBQUFBQUFBQW5BVEJEd0FBQUFBQUFBQUFnSk1nK0FFQUFBQUFBQUFBQUhBU0JEOEFBQUFBQUFBQUFBQk9ndUFIQUFBQUFBQUFBQUFBQUFBQUFBQUFBQUFBQUFBQUFBQUFBQUFBQUpyYy93R2F1cXEzeFZ4SzB3QUFBQUJKUlU1RXJrSmdnZz09IiwKICAgIlRoZW1lIiA6ICIiLAogICAiVHlwZSIgOiAibWluZCIsCiAgICJWZXJzaW9uIiA6ICIzOCIKfQo="/>
    </extobj>
    <extobj name="C9F754DE-2CAD-44b6-B708-469DEB6407EB-4">
      <extobjdata type="C9F754DE-2CAD-44b6-B708-469DEB6407EB" data="ewogICAiRmlsZUlkIiA6ICIxMTY4NTkxNzgzOTMiLAogICAiR3JvdXBJZCIgOiAiMzI0NjA3NjY2IiwKICAgIkltYWdlIiA6ICJpVkJPUncwS0dnb0FBQUFOU1VoRVVnQUFCWUVBQUFIbENBWUFBQUNqNVRQcUFBQUFDWEJJV1hNQUFBc1RBQUFMRXdFQW1wd1lBQUFnQUVsRVFWUjRuT3pkWjNoVTFmNzI4ZStrTndKSnFJSFFRWlNtRkVWQkJKR2lJbGhRRGtjRUJmeDdRS0tBeUJGUmlpQWlWUVZFaW9wZ0F3dFNCQUdGMEl2U3kwRWlSVUpMSVNTa0p6UFp6NHM4bWNNd2s4bWtVWEx1ejNWNU1iUDMybXV2MlprSmVNL2F2MlV5RE1OQVJFUkVSRVJFUkVSRVJHNDVKcFBKbEY4YnQrc3hFQkVSRVJFUkVSRVJFUkc1TVJRQ2k0aUlpSWlJaUlpSWlKUmlDb0ZGUkVSRVJFUkVSRVJFU2pHRndDSWlJaUlpSWlJaUlpS2xtRUpnRVJFUkVSRVJFUkVSa1ZKTUliQ0lpSWlJaUlpSWlJaElLYVlRV0VSRVJFUkVSRVJFUktRVVV3Z3NJaUlpSWlJaUlpSWlVb29wQkJZUkVSRVJFUkVSRVJFcHhSUUNpNGlJaUlpSWlJaUlpSlJpQ29GRlJFUkVSRVJFUkVSRVNqR0Z3Q0lpSWlJaUlpSWlJaUtsbUVKZ0VSRVJFUkVSRVJFUmtWSk1JYkNJaUlpSWlJaUlpSWhJS2FZUVdFUkVSRVJFUkVSRVJLUVVVd2dzSWlJaUlpSWlJaUlpVW9vcEJCWVJFUkVSRVJFUkVSRXB4UlFDaTRpSWlJaUlpSWlJaUpSaUNvRkZSRVJFUkVSRVJFUkVTakdGd0NJaUlpSWlJaUlpSWlLbG1FSmdFUkVSRVJFUkVSRVJrVkpNSWJDSWlJaUlpSWlJaUloSUthWVFXRVJFUkVSRVJFUkVSS1FVVXdnc0lpSWlJaUlpSWlJaVVvb3BCQllSRVJFUkVSRVJFUkVweFJRQ2k0aUlpSWlJaUlpSWlKUmlDb0ZGUkVSRVJFUkVSRVJFU2pHRndDSWlJaUlpSWlJaUlpS2xtRUpnRVJFUkVSRVJFUkVSa1ZKTUliQ0lpSWlJaUlpSWlJaElLYVlRV0VSRVJFUkVSRVJFUktRVVV3Z3NJaUlpSWlJaUlpSWlVb29wQkJZUkVSRVJFUkVSRVJFcHhSUUNpNGlJaUlpSWlJaUlpSlJpQ29GRlJFUkVSRVJFUkVSRVNqR0Z3Q0lpSWlJaUlpSWlJaUtsbUVKZ0VSRVJFUkVSRVJFUmtWSk1JYkNJaUlpSWlJaUlpSWhJS2FZUVdFUkVSRVJFUkVSRVJLUVVVd2dzSWlJaUlpSWlJaUlpVW9vcEJCWVJFUkVSRVJFUkVSRXB4UlFDaTRpSWlJaUlpSWlJaUpSaUNvRkZSRVJFUkVSRVJFUkVTakdGd0NJaUlpSWlJaUlpSWlLbG1FSmdFUkVSRVJFUkVSRVJrVkpNSWJDSWlJaUlpSWlJaUloSUthWVFXRVJFUkVSRVJFUkVSS1FVVXdnc0lpSWlJaUlpSWlJaVVvb3BCQllSRVJFUkVSRVJFUkVweFJRQ2k0aUlpSWlJaUlpSWlKUmlDb0ZGUkVSRVJFUkVSRVJFU2pHRndDSWlJaUlpSWlJaUlpS2xtRUpnRVJFUkVSRVJFUkVSa1ZKTUliQ0lpSWlJaUlpSWlJaElLYVlRV0VSRVJFUkVSRVJFUktRVVV3Z3NJaUlpSWpkVVJrYkdqUjdDLzVSang0NXg0TUNCR3owTUVSRU13eWkydmhJU0VyQllMUG0yaTQ2T0xyWnppb2pjU2hRQ2k0aUlpRWl4KysyMzN4Zy9manlSa1pGTzJ5MVlzSUJodzRaaE5wdXYwOGhrOHVUSkRCOCt2TVQ2NzlpeEkvMzY5U3RTSHpObnptVE1tREhGTktLYjEvbno1L25sbDEveTNMOXk1VXBpWW1LSzdYejkrdldqWThlT3hkWmZTU3ZzOVltTGkyUDI3Tm1rcDZlWDVQQ3M1cytmeitMRmkwbE5UWFc0Zi9QbXpVeWRPclhZQXMvWTJGaWVmZlpabGkxYlZpejlGVlpHUmdieDhmR2twS1E0YlJjZEhjMlVLVk00YythTXpmYmR1M2ZUdTNkdkRoMDZWT1N4N05temh4ZGVlSUZwMDZZNWJYZmt5Qkg2OXUzTDBxVkxpM3hPRVpGYmpjZU5Ib0NJaUlpSWxDNkdZZkR0dDk5eSt2UnBldlRvNGJTdHA2Y254NDhmWjlHaVJVVU9EcVgwMkxkdkgxRlJVWGJiSjAyYVZLQit5cFFwdzhzdnY1eHZ1K3pzYk56Y1NtWitqTmxzNXZMbHk4VEd4aElkSFUxaVlpS1BQLzQ0QUhQbnptWDc5dTE0ZTN2VHZuMTdtK01pSXlPWk5Xc1dzYkd4RGo4YmhtR1FtSmhvMC9mNTgrZUpqNDluNU1pUkpmSmFTa0pKWEovUFB2dU05ZXZYYytEQUFkNTU1eDBxVjY0TXdLSkZpN2g4K1hLaHg5cWlSUXRhdDI1dHN5MDFOWlZseTViaDYrdkxQLy81VDRmSHJWcTFpbjM3OWxHdlhqMjZkKzllNlBQbjJyWnRHekV4TWZqNStSWHErS2lvS0g3KytXZXlzN094V0N4a1oyZGpOcHV4V0N5WXpXYk1aak5aV1ZuVy96SXpNNjMvcGFlbms1NmVUbXBxS3RuWjJRRDA2dFhMNmUvdkdUTm1zR2ZQSHU2Nzd6NnFWNjl1M1Y2aFFnVXVYNzdNNk5Ham1UdDNMaFVyVml6VTZ3R29VNmNPZm41K3JGKy9uc3FWSzlPblR4KzdOaWtwS1V5Wk1nV0x4VUt0V3JXYzlsZWNYNWFzWDcrKzJQb1NFU2tLaGNBaUlpSWlVcXgyN2RyRjZkT25hZDI2TmJmZmZydlR0ajE3OW1UMTZ0WHMzTG1UUG4zNjRPR2hmNTRXMXFsVHAvaisrKy96YlhmcDBpVUFwa3laNGxLL0w3endBdVhMbHkvUzJJckxiNy85VnFEMjFhcFZjN2pkYkRaejhPQkJkdS9lemE1ZHUramJ0eS90MnJYTDk5dy8vL3d6SjA2Y0lDTWpnMHFWS3RHbVRSdDY5ZXBGUUVDQXRaMWhHTHoyMm12RXhzYVNsSlJrTjB2U1pETFJwazBieXBjdno2dXZ2c3FoUTRlWVBuMDY5ZXJWczQ0M0t5dUxLVk9tRUJBUVFNK2VQVzJPWDdkdUhSOS8vREdwcWFsNXppenQxNjhmbFNwVnl1L3kzQkFsZlgwQVhuMzFWUklURTltOWV6Zmg0ZUZNbURDQjIyNjdqWWlJQ0lkZkxyakszOS9mTGdUZXNXTUhXVmxaZE83Y0dYZDNkNGZIRFIwNmxBRURCdkQ1NTUvejBFTVA0ZS92NzlMNThncXQvL2pqRHdEMjc5L1BzV1BIblBieDZxdXYybTN6OFBEZ2h4OStjR2tNdWR6ZDNmSDI5c2JMeTR1QWdBQkNRa0x3OGZIQng4Zkg1djEvcmVYTGw3Tm56eDd1dnZ0dVdyWnNTV1ptcG5WZjFhcFZlZWFaWjFpK2ZEbVJrWkdVSzFjdXozN2MzTnljL3YxUXJsdzVSbzhlelpBaFExaXlaQW1kTzNlMit3eE1uVHFWYytmTzBhMWJOMXEyYkpudmEyN2R1alg5Ky9lMzJkYXZYejg2ZCs1czk3NXp0SDNSb2tWRVJFVGtleDRSa2V0Ri84b1dFWkdTWVU3Q09EMGJJMllOcEo0Q2krTmJKRVZ1YXU1KzRGY0xVOFdITWRWOEdUekszT2dSM1JJV0xWcUV1N3U3OVgrZTQrTGlHREZpUko3dE16SXlTRXRMNC8vKzcvOGM3aDh4WWdRTkdqUW9rYkdXSm5GeGNheGJ0ODdsOXE2MmZmcnBwNjBoOFB6NTg2MGhzak9YTGwzS2Q5WnUvZnIxZWZMSkoxMGF3OVhDd3NMNDdMUFBuTFl4RElOT25Ucmg2K3RyczMzMTZ0WHMzcjJidlh2M2twYVdadFBlV1YvdnZmY2VHemR1Qk1EUHo0K0FnQURPbnovUDBxVkwyYnAxS3pObXpDQTRPQmpJQ1RGYnRteko1Y3VYQ1FnSVlPZk9uVVJHUmpKdDJqVEtseTlQaFFvVjhQVDBCQ0E0T0pqKy9mdnoxVmRmRVJVVlpRMDVqeDQ5U214c0xQMzc5N2NMREt0WHIwN1pzbVd0Zis3Y3VaUEF3RUI2OWVwRlNFZ0l3Y0hCQkFZR3VuZzFyNytTdmo0QTN0N2VqQnMzamdrVEpyQnQyelltVFpyRXA1OSthdDN2YUdibTJyVnJtVHAxS2wyN2RuVVluT1psdzRZTkFIVHUzTm5wZTc1czJiTDQrL3N6YytiTVBOdTBhZE9HTm0zYVdKL25GMXIvK3V1ditZN1AwV3VwWExreTc3NzdMaDRlSG5oNGVPRHU3bzZucHllZW5wNTRlSGpnNmVuSnFWT25DQW9Lb2xhdFduaDVlV0V5bWV6NjJidDNMNFpoMEx4NWM0Zm5QbnIwS0o5ODhnbVFVL3JoMFVjZnpYT2NZOGVPZGZvNjJyVnJ4NmhSb3dEbmR3UUVCUVVSRkJURTU1OS9icmN2S1NrSms4bEVRa0tDd3o1OGZYMXRycGUvdno5aFlXRjI3Y3FVS2VQU2RtZmh1SWpJamFBUVdFUkVpcDF4YVJQRzRhR1l5cmZEcmVGMENHZ0E3cTdOZWhHNXFWaFNJUGtZeHRtdnlONzJBS1pHTXpDRlBIQ2pSM1ZUMjdadEc1R1JrWFRyMXMzNlA4TVdpeVhmMlhmT2FrcHE0VGpYdEd6WjBxWGJqdnYxNjBkVVZGU2hibEhlc1dPSFN6TXBVMU5UODUyMW01YVdWcWdRMkJWWHJsd0I3RU9ZR1RObUFEbEI1QjEzM01IUm8wZno3V3ZKa2lWczNMZ1JiMjl2aGcwYlJ2djI3VEdaVE96ZHU1Zng0OGR6L3Z4NVpzeVl3Zmp4NDYzSDlPclZ5L3I0L1BuelJFWkcwcVJKRTV0K2MwTW93ekM0L2ZiYjJiUnBFNXMyYmJMdXYrT09Pemg0OENDSER4OEc0STAzM2dDZ1FZTUdmUEhGRjlaMkhUdDJwR3pac3ZtV1hybVpsT1QxeWVYaDRjRmJiNzNGOU9uVGVlYVpaL0l0OTdGdjN6N2MzTng0NXBsblhINGRGeTVjNFBmZmY2ZDI3ZG8wYU5BZzMvZDhiR3dzcDArZnpuTi9hR2lvVFFpY3F6Q2YxZHpQdVNNbWs0bW1UWnZ5L2ZmZjA3MTdkN3ZQeWY3OSt4a3paZ3gxNjlibHd3OC9kQmdBbnp0M2p2SGp4NU9Ta3NLTUdUTm8yTENoemY2b3FDaEdqeDZOMld6bXR0dHV5N084d3F4WnM1enV6M1gxckg1WHJ2UHg0OGZ6M0w5NTgyYUgyd01EQTIxQzRKU1VGSWZYTUNrcHlhWHR5Y25KVHNjcEluSzlLUVFXRVpGaWxSTUFEOGJVK0JOTXdhM3pQMERrWnVidUQyV2JZeXJiSE9LM1lSejZGelNhalNtazdZMGUyVTNKYkRZemI5NDh5cFFwUTkrK2ZZR2NFZ1dlbnA1MklVWjhmRHovK3RlL0NBME5aZXJVcVNvRGNZdHhGa3AxN05qUjZXemRxS2dvaC9WREhZVkF1ZHRhdEdqQmUrKzk1N0MvczJmUEVoQVFnSyt2TDE1ZVhxU2xwVm5MWW9TR2h0cTBiZHUyTGExYXRlTHV1KyttYk5teStRWlBLU2twZlBQTk53RDA3OStmQng5ODBMcXZXYk5tREI0OG1FbVRKckZ6NTA1T25UcVZiNTNScXhXMHRNVzFJV2QrbkwwMlIvdHV0cnFseFhGOVBEdzhuTjZGa01zd0RQYnQyOGVERHo1SWxTcFZYRDdueXBVck1RekRXdWYzWnJ1R3pxeGV2WnFGQ3hleVo4OGVKazJhaEplWGwzWGZuWGZleVQzMzNNUE9uVHVaUDM4K2d3WU5zamsyTlRXVnQ5OSttK1RrWkxwMzcyNFhBRis0Y0lGLy8vdmZKQ1ltQWprQmJsNjFrR2ZObXVWMHZ5UFg2enB2MjdhTmJkdTIyVzFmdTNZdGE5ZXVkWG03aU1qTlF2L2FGaEdSNG1OT3dqZzhGTGZHY3lINHZoczlHcEZpWlFwdURZMC93VGdVanFuMXB0SlZHaUk3QTdJU0lPc3ltSk1oc0FtNGVlVi8zRFcrKys0N3pwOC9UM2g0T0lHQmdaak5ac2FQSDA5VVZCU1RKazJ5M2pLY25aM054SWtUdVh6NU1zOC8vN3hOQUx4dDJ6WXFWcXhJdlhyMWl1M2wvUy9ac1dNSE8zYnNjTm9tUGo0ZWdPblRwK2ZiMzdCaHc0cGxYSzdvMUttVDlmSFdyVnRKVFUyMWJuTVdybzRZTVlMWTJGaTc3U2FUeVc0eHNiZmZmcnRBWThvZGg3Ky9QNDg4OG9qZC9uYnQydkhKSjUrUWtKREFsaTFiQ2hRQ2cydWxMWnpONk15UG41K2Z6Y3pTYTYvcjFkdHVSb1c1UG1hem1hMWJ0K1piNHhuc3cvQmZmLzNWWVlrRlIrTklUazVtelpvMUFEejAwRVA1bnFzb2luT1JzbHlQUC80NGh3OGZadlBtemJ6NzdydU1IVHZXWnNidjhPSEQrYi8vK3orV0xWdEd5NVl0clRWMExSWUw3N3p6RGxGUlViUnUzZHB1NGNYang0OHphdFFvRWhJUzZOcTFLNnRXcmVLMzMzNXpHdXJudDc5VHAwNjgvdnJyUlh6RmpwMCtmWnJNekV6cTE2OXZzLzNycjcvRzE5ZlhhVW1IL0w3d1NrNU90aWs3SXlKeW95a0VGaEdSWW1PY25vMnBmRHNGd0ZKcW1ZSmJRL2wyT2UvMXVnV2JsWGRUeU02QXhIMFlDYnZoOGk2TXBFT1FGUStXZE50MjNoVnh1MjhMZUlXNDNQWEpreWRadkhneERSbzA0TEhISHNNd0RKWXNXVUpVVkJRTkd6YTBxUms1Zi81OERodzRRSWNPSFd5Q3RiLysrb3R4NDhaUnJWbzE1c3laZzdlM2Q1RmZja21ZUDM4K0sxZXU1SWtubnVDRkYxNjQwY094RVJrWmFRMm04dU5LdStzWkFsOGQ4dnpuUC84aE5UWFZwZUNuUllzV0hEcDBDSXZGUW5aMk5sNWVYbFNwVW9YdTNidlR0R25USW8xcDM3NTlBRFJ1M05qaCs5SGQzWjBtVFpxd2VmTm0vdk9mLzFpM081dlY3T25weWVyVnF3czlwcmZmZnB0ejU4N1piTHR3NFlMTjdPcmNVQ29rSkNUZjY1cTc3WG9xeWVzelo4NGNWcXhZd2RxMWF4aytmRGdoSWM1L2o1VXBVNGJPblR2bnVUK3Z4UmEvKys0NzYrMytWOCtpZmZIRkY1MldmTWlMczltdHp6MzNYSUg3Vzc1OHViVXNpaU1tazRrUkkwWnc3dHc1dG0vZnpxeFpzd2dQRDdmdUwxdTJMSys4OGdwang0N2xrMDgrb1VXTEZwaE1KbWJNbU1HZVBYdG8yTEFoSTBlT3RDc1Y4ZWVmZjFvRDRGZGVlWVZWcTFiUnNHRkRIbnZzTVlmam1EUnBrdFA5Z01QWjJYa3RtbmV0b0tBZyt2VHBrK2YrM0VBNzkvcWJ6V1l1WExnQVFIcDZlcjdueU1yS3l2ZExtdHo5anVvSWk0aGNUd3FCUlVTazJCZ3hhM0pxQUl1VVlxWnF6NUo5Wk5pdEV3SWIyUmh4RytETWZJejRMWkNkbWY4eEdUR1FmcTVBSWZDbVRadkl5c3JpK1BIamRPblNoZXpzYkNBbmFMaDZwdGpLbFN2NS92dnZxVnUzTGtPSERyWHBvMjdkdWp6eHhCUDgrT09QekpzM3p5YVF1Sm44OU5OUFpHWm1zbXpac3BzdUJPN1RwNC9Ud0FPS1ZoUDRabFNTUWZXcFU2Y0E1ek9ScTFldkRtQVR6SGJ0MmhYSW1mV2VHMmptYm5OM2R5L1NtQzVldkdnWE9wbk41a0xQRnI0UlN2TDYvT01mLytDdnYvN2lqei8rNEtXWFhtTDQ4T0cwYXRVcXovYmx5cFhqcFpkZXluTy9veEE0TVRHUlpjdVdPV3ovd0FNUDBLaFJvNElQM0luOFB0T09SRVJFT0EyQklXY0J2VEZqeGpCbzBDQU9IanhJWW1JaVpjdVd0ZTV2M2JvMVE0Y09wWFhyMXBoTUpvNGNPY0s2ZGV1b1VhTUdFeVpNY1BqRnlHT1BQVWE1Y3VXNC8vNzdyZHNxVjY1TWh3NGRISTVoMHFSSlR2YzdlMzJ1dk9mRHdzSnNybDkrczNkalltSWNscXZKeThXTEYxMXVYMXArNTRySXJVc2hzSWlJRkovVVV6bUx3SW1VWmdFTklQWDBqUjVGL3JJek1jNHV4amd6RDFKT09HL3JFUUFlZ2VCUkZqekxZYXIwR0FRMkx0RHA3cjMzWG80ZlAwNWdZQ0JseXBSaDA2Wk5KQ1FrMEwxN2QydHBoM1hyMWpGcjFpektsU3ZIdUhIanJBR0NZUmhrWkdTUWxwWkdseTVkV0xkdUhTdFhydVQrKysvbnpqdnZCSEp1UVM3SjIyb0xzb3I3VTA4OXhjOC8vMXlnR3BZMzAvaUx3NGNmZnVoMC8rWExsL05zVTVqRmtsSlNVdkQzejFsZzlOS2xTOVpGdzF6eDJtdXY0ZW5wV2VCekFzVEZ4UUZRb1VLRlBOdmt6alJOU0Vpd2JzdGRYT3J3NGNQV2tQT1ZWMTV4dU1CV1FjMmZQOS82ZU0yYU5VeWZQdDJsc2drM2s1SzhQaFVxVkdEYXRHbldHY0dqUjQ5bTNyeDUxS3haMDJIN3hNUkVGaTFhVktCenpKOC9QOC9QYysvZXZRczY1SHdWZEh5QXRSNXZmcXBVcWNLTUdUT29WcTJhWFczMjNNQTA5NDZOaGcwYjhzWWJiOUM0Y1dPbnYzT3VEb0FoLzNJUFJTa0hrVjk5OG9JS0RRMTFPYXpOTDFBV0ViblpLQVFXRVpIaVkwbk5XVWhMcERSejl3ZEx5bzBlaFhOSlI4ZytOQkNTanRwdU4zbEEyYnR5RnJvcjJ4eFR1V2JnVXpWbmV4RTFhTkRBdW5EWG9VT0hXTDU4T1NFaElkYVpzdSs5OXg0Yk5td0FjbVl0RGhreWhJeU1EREl5TXNqTXpNUXdETHMrWjh5WXdmejU4L0h5OHVMMzMzOHZjRDNYZ2lqSURLMSsvZm9WYUtZWWNGM0dQMlhLRkpmYVhycDBDY0RsOXVYTGw3ZWI4YnhxMVNxbnh5UW5KK2ZieGhYZmZQTU5XN1pzb1ZLbFNvd1pNd2JJV1pTcUlJdUdEUmt5cE5BaGNFcEt6bWZkeDhjbnp6YTVYMmFrcDZmYjdidDZVYWxYWG5tRmJ0MjZGV3Q5MTl6UDFLMnFwSzZQaDRjSDRlSGgxSzFibDR5TURHc0FiTEZZN0dZYVg3bHloY1dMRjd2Yzk4R0RCMW03ZGkyMzMzNDdTVWxKbkQxN3Rzamp6VTlCeGxjWWVRWGtqbHk5T0tLclNxSWN4UFV3YWRLa2ZIL1hSRVZGT1gzUGF2YXZpTnhNRkFLTGlJaUlsQlpHTnNicGp6SCttbWhiOXNHM09xYXd2cGlxL2hPODhwN1JXQndzRmd1elpzMENjbWI3K2ZuNUFiWWhRM0p5TXNuSnliaTV1ZEd3WVVNQ0F3UFp0MjhmcWFtcDlPN2RHMzkvZjNidDJzWCsvZnRadkhneC9mdjNMOUV4bHhicjFxMHJrZlkxYTlhMEM0SHptMzNuYkhaY1ZGU1V3eERkYkRaeitQQmhkdTdjU1V4TURKQlQyOWJOemMybXRtOXUzMU9uVHVXMzMzN2poeDkrc0w3UGNxV2twTkNqUnc5Q1FrS2NCcmo1eVMxcjRxeEVnWnViRzREZExGYXoyY3lHRFJzd21Vd1lob0cvdnorelpzMmlTWk1tVktwVUNYQnRWbk51YUgrdDJOaFlEaDQ4YUIzbkYxOTh3WU1QUG5qTDFCMHQ2ZXNEOFBEREQ5czh6OHJLc3Z0Q0lMK1puTmNHZkFzWExzVER3NE1oUTRZd1ljSUV1L1lsVVJPNE1FRmlYZ3NLdnZmZWUwUkdScnJjejdYMXBwM0o2enFXUkRtSVhETm56aXpVY1FWUm1KbSs4K2JOWStmT25TVXdHaEdSd2xNSUxDSWlJbElxR0JqL0dZRVJ0ZkMvbTd4Q01OMytQcVpLM2NEa2RsMUdzWFRwVWs2ZVBFbjc5dTI1OTk1N3Jkc2ZlZVFSL1AzOXFWcTFLaUVoSWZ6clgvOGlPRGlZNmROejZvajM2OWVQMU5SVSt2YnRDMENyVnEzbzM3OC9PM2Z1cEcvZnZyUnExZXFXbmxGMVBjYWZYLzlMbGl4aHdZSUZCQVlHY3VYS0ZkNTg4MDNhdDIvdnNLM1piTGE3TmJ3a1JVWkdNbno0Y0xzRnlnWVBIc3dERHp4QXVYTGw3STVwM3J3NWE5ZXVaZCsrZmJSdTNkcG0zNDRkT3pDYnpiUnAwNlpJNC9MMDlDUXpNNVBNekx4cmFXZGtaQURZQmRFN2R1emc4dVhMTkc3Y21JTUhEeEllSHM2QUFRT1lNV09HTmRnczZLem1xNjFjdWRJYVVpY2tKTEIwNlZMV3IxL1BSeDk5UkhCd2NLSDZ2SjVLK3ZvNGtweWNiUGR6S3FpNzc3NmJWcTFhVWJ0MmJZZjdTNkltY0hHS2pvNHVVUDNvNHFnM1hkUnlFQUIzM1hVWGt5ZFB0dHUrWXNXS0lvM05GYUdob1FVK3BxanZNeEdSa3FBUVdFUkVST1NXWjJBY2U4c21BRFpWNm9icGppa0ZXdHl0cVA3NjZ5OFdMVnBFU0VpSWRWRzM1T1JrenA0OVM0MGFOZWpXclJ1UU14dlBZckU0clNsWnJWbzFKa3lZd0YxMzNYVmR3OGpTYXZYcTFTeFlzSUNhTld2eTdydnY4dUtMTC9McHA1L1NwazBidTVtUlI0OGVaZnIwNlhUcTFJbG5ubm5tdW96UHg4ZUg5UFIwN3J6elR0cTJiY3VTSlV1SWpvNTJXbmU1WmN1V2VIbDVzV2JOR3JzUWVQbnk1VUJPTGRHaUtGZXVIREV4TVZ5K2ZEblBOdkh4OFVCTzJZeXJMVjI2bER2dXVNTmFUN2hxMWFvODlkUlRRRTZ3MXFSSkV5cFdyTWlJRVNQbzNMa3pWYXBVNFlzdnZnQnNaMU8vLy83NzFwblJ1ZExUMDFtOWVqWDE2OWZuK1BIakJBY0g4K1NUVC9MaGh4L3k5dHR2Vzc5Y2lZK1B0ejYrZXF5T3RsMXZKWGw5QVA3ODgwOFdMbHpJZ0FFRHFGT25qclh1K0xXbEJSSVNFcGc3ZDY3TDQrN2V2YnZUMmVVbFVSTzRPRXVJZlBEQkIwNzNYN3g0a1dIRGhwR1JrY0dWSzFmdzgvTWpNek9UZSs2NWh6Rmp4aFNxYm5POWV2WHkvTUxKVmJtenc2OVYzRFdCSGVuU3BVdXg5Q01pY3FQcFg5UWlJaUlpdHpqajFFY1lmLzgzeEREVkhvcXAzcHRBMFJkWmNsVmFXaHBqeDQ3RmJEWVRFQkRBbTIrK3libHo1MGhLU2dMZ3h4OS90TGJOWFVETDBlek9xN1ZzMmJMa0J2dy81T3V2djJiaHdvVlVxRkNCOGVQSFU3RmlSWHIyN01ubm4zL08vUG56R1RSb0VKQVQyQzljdUpBVksxWmdHQWEvL1BJTGp6NzZxSFZCdHBKVXBVb1Z2djMyVzRLQ2dnQll0bXhadnNjRUJBUncvLzMzczJIREJrNmRPa1d0V3JVQTJMMTdOOGVPSGFOWnMyWjV6dFowVmRXcVZZbUppZUhNbVRONXRzbWRKWmw3Zm9BOWUvWnc3Tmd4aGcwYnhvRURCNnpiQnd3WVlIMDhiZG8wSUdjQkw4TXdDQXdNZE5qL3YvLzliN3R0UC83NEk0bUppZlR2Mzk4YTZIYnQycFUvL3ZpRDdkdTNzM2Z2WGlDbkxNYWFOV3Zzam5lMDdYb3E2ZXNET1Y5bS9QSEhIN1J1M1pvNmRlcHc0Y0lGd0Q2c1QwcEs0dnZ2djNkNTdMNit2azczTDFxMHlPbVhCbzRFQlFYUnAwK2ZQUGQzN2RyVjRmYk16RXk4dkx3YzdvdUlpQ2p3SW93eE1URU1IejZjaElRRUprK2V6TkNoUXdrSkNhRjc5KzdNbWpXTDJiTm5NM2p3NEFMMStmcnJyMU9sU2hVYU43WmZiTFJqeDQ1MDZOQ0JOOTU0bzBCOVhtKzVYejRVeE55NWM5bStmWHNKakVaRXBQQVVBb3VJaUlqY3lxNGN3b2g4ei9yVVZIdklkUStBSWVlMitkeHc5OHlaTTVRdlg1NDZkZXBRcFVvVnFsV3JScGt5WmF4dHo1MDdCeFR1Rmx0eFhWcGFHak5tekdEanhvMEFUSjQ4bWNxVkt3UHd6RFBQRUJFUndiSmx5NmhXclJxWm1abDg5ZFZYSkNjblU2MWFOWjU5OWxrZWZQQkJhNzNiYTdsU3B6V3ZOcm1MclYzTnc4UERHZ0FYeE5OUFA4MkdEUnVZUFhzMlU2Wk1JU01qZzFtelptRXltUXE4ZUo4akRSczJaTisrZlJ3NGNBRERNT3htUVJxR1lRMHg3N3JyTGlDblB1KzhlZk1JQ0FpZ2ZmdjJOaUduSTduMVk2dFdyZXJTbU9MajQxbTZkQ2toSVNFODlOQkROck42aHd3WlFxZE9uYXlsV0s2dGQ1dGJKL2JxMlpONTFZNHRLU1Y5ZlhJZE9YSUV3Qm8rNWdiNTFhcFZzN1o1K09HSENRNE81dm5ubndjY1g1L3AwNmNYcUx4R1JFUkVnYTluV0ZpWVhRaHNOcHNaUFhvMG1abVoxSzlmMys2WXp6NzdqTzNidHpObHloU0huNTN1M2J1VG1KakltVE5ucUY2OWVyNWpPSFRvRU9QSGp5Y2hJWUdSSTBmYWxMVG8zcjA3UjQ0Y1lmbnk1YVNtcHZMcXE2OWFGMFIwWk5HaVJUYlBMMTY4eUw1OSt4eTJQWG55cEYxN1I4cVZLMmU5bStSNnMxZ3NCVDRtdDFTTGlNak5SQ0d3aUlpSXlLMHFPNVBzUTRQQU1BTmdxdFFWVTcxUlhPOEFHSEpDdkhIanhoRVlHRWhZV0pqVDI2VVBIejRNMk02Y2RNUnNOdVB1N2w2bzI0Ly8xKzNjdVpPUFB2cUkyTmhZNjdhcnd5OFBEdzlHalJyRks2KzhZbDFZS1N3c2pNR0RCOU8rZmZzOHc5OWMrZFh2TE81YXJubXBVNmNPSFRwMDROZGZmK1dycjc3aTFLbFRYTGh3Z2E1ZHUzTGJiYmNWdWY5Mjdkcng1WmRmRWhzYnk2Wk5tMmpYcnAzTi9vaUlDQzVkdW9TdnJ5LzMzMzgvQUJzM2J1VGt5WlAwNnRYTHBVWHBmdi85ZHdDbjR6MTI3QmdWSzFZa09EaVltVE5ua3BLU1F2LysvZTFLZVpRclY0Nzc3cnNQZ1BIangrYzdheFZ5Rm5CTVMwdkx0MTF4S2Vucmsrdm8wYU1FQmdaYUE5Q2pSNDhDT2UrWlhNT0dEV1BObWpVa0ppWlN0bXhabXo0VEV4UDUrdXV2K2RlLy9sV28rcTZ1MWdCM1ZMSWdPanFhRjE5OGtjY2ZmOXo2WlVhdlhyMElEUTIxenBDdVZxMGFmLy85TjYrLy9qclRwMCszbXlsZHRXcFYzbjMzWFJJVEUvbm9vNCtzWHdCZEt6czdteDkrK0lGUFAvMFVrOG5FeUpFakhaWnVlUDMxMThuTXpHVDkrdldjT0hHQ045NTRJOC9mNFlzWEwzYnB0UU9jT25XS1U2ZE81ZHV1WnMyYURrUGc0aXlWa1pmaStFSkpST1Jtb0JCWVJFUkU1QlpsUkgwS3lmL0plZUlWZ3VtT3FkeUlBRGhYOCtiTjdiYWxwNmR6L1BoeFFrSkNxRnExS29aaHNHblRKZ0NhTm0zcXRML0Rodzh6ZGVwVWV2ZnVmVlBWWlB6c3M4OVl1WElsanovK3VIVWh1NXRGWkdRa2l4Y3Zac2VPSFhoNWVURm8wQ0JXckZqQjJiTm43ZHJXcUZHRHQ5NTZpekZqeHBDVmxVV3JWcTE0NElFSDhnMkFJZjg2bk5mT1FMMWFWRlJVc1lZcWd3WU40c0NCQTlaYnR1dlVxY08vL3ZXdll1bTdSbzBhdEd2WGpvaUlDRDc4OEVQOC9QeTQrKzY3Z1p5U0JoOTk5QkVBLy96blA2MDFybXZWcW9XZm41KzF2cTB6V1ZsWi9QcnJyNWhNSm10NDY4akdqUnRac1dJRnMyYk5JanM3bXpwMTZ2RG9vNDg2N2J0VnExWXV2Y2I4UG9kNVNVbEo0WWtubmdEZzIyKy9kWG0yYkVsZm56cDE2aEFURTBOc2JDejMzbnV2OVV1azNERDU2aG11Qnc0Y1lNYU1HUnc5ZXBUWFhudk5wczlObXpieDQ0OC9jdWJNR2Q1OTkxMlhQaGZGWmUzYXRhU2xwZG5NOEkyTGk3TUo5VHQxNmtSTVRBeGZmUEVGYjc3NUp0T21UVTgwZTZFQUFDQUFTVVJCVk1QYjI1c0RCdzZ3ZS9kdXVuWHJ4aU9QUE1MSEgzL015SkVqbVRsenBsMGQ5cU5Iai9MUlJ4OXg0c1FKL1B6OEdEdDJySFZHKzdVOFBUMFpQWG8wMDZkUForM2F0YnowMGt0MDZOQ0J2bjM3MmdYTWVmMStNSnZOTEZxMGlDVkxsdEN3WVVNT0hUcEVXRmdZOGZIeG1NMW1YbmpoQlo1ODhza0NmZkhuYkhad2NTMGFWNWhGUFNkTm1uUmR2Z2dURVNrSWhjQWlJaUlpdHlKTE9zYXBtZGFucHR2R2cxZDVKd2VVdk16TVRFNmVQTWxmZi8zRjhlUEhPWGJzR0gvLy9UZloyZG1NSFR1V3FsV3I4c3N2djNENjlHbnExYXRIelpvMW5mYVhrcEpDZEhRMEowK2V2RDR2d0VVLy9QQURtWm1aL1BERER6ZE5DSnljbk14Nzc3M0g3dDI3QWFoZnZ6NGpSb3lnUm8wYXJGeTUwdUV4U1VsSkdJYkJoQWtUR0RkdUhOOTk5eDA3ZCs3a3VlZWVvMTI3ZGc2RG1FbVRKbUUybTRzMDF0d0Z2bHlaQmVvS0R3OFBxbGV2YnAzMVhMOStmZHpkM1IyMnpldm5OV2ZPSEJZdVhHaDlmblVOMEZkZmZaVXpaODV3OHVSSlJvMGFSV0JnSUNhVGljVEVSQUE2ZE9oQXo1NDlyZTFyMTY3Tm0yKythVGV6MUpHbFM1ZHk2ZElsN3IzMzNqd1h2b0tjMGg1bXN4a1BEdzk2OU9oQm1USmxybXNvNmNqUm8wY3hESU9HRFJzV3FGeENTVjhmd0ZwNklMY1V4TW1USnpsejVneGhZV0hXTWpTSmlZbE1talNKZ0lBQVhuamhCYnMrdTNYcnh0R2pSL250dDkrWVBYdTJkYkhMa3BhZG5jMjZkZXZ3OFBDZ1E0Y09UdHYyN3QyYnYvLyttL0xseTF0ckEwZEdSckowNlZLcVZxM0tFMDg4d1preloxaTFhaFh2dlBNTzc3MzNIdTd1N2tSR1J2THR0OSt5WmNzV0RNT2dVYU5HdlBIR0cwNnZNWUNibXh2RGh3K25jZVBHekpremgxOS8vWlVOR3piUXBFa1QycmR2VDl1MmJmTmM4UFBnd1lQTW5qMmJreWRQMHFOSER3WU1HRUNYTGwyb1g3OCtmZnIwWWR5NGNYenl5U2RzM0xpUkFRTUdjT2VkZDdwMHZaejlYQnlGd0QxNjlNaTNIdjIxcnNkc1l4R1I2MEVoc0lpSWlNZ3R5RGkzR0RKaWNwNzQxY0pVSmY5WmRTWHB5eSsvNU1zdnY3U3BuUmdXRmthblRwMjQ0NDQ3YU5La0NmdjI3ZVBqanovR1pETFJ2MzkvaC8xY1hYZjEwcVZMQUZTb1VLSGtYMEFCZE92V2pWV3JWdEc5ZS9jYlBSU3JnSUFBeXBZdFM0VUtGWGpoaFJkNDZLR0hISWE0Rm91RlBYdjJzSDc5ZXJadDIwYkRoZzJaTW1VS2MrYk00YjMzM3VQWXNXTk1uRGlSZWZQbTBhNWRPMXEyYkVtREJnMnN0OE5YckZpeHlHUDE4UEFvdG5yUXAwK2Y1cDEzM2lFcUtvcHExYXFSbEpURW1qVnJPSGJzR1AvKzk3OXRidjBIT0gvK3ZNTitMbCsrbk9kaVhnRUJBWHo0NFljc1hicVVqUnMzY3VIQ0JUdzlQV25VcUJGZHUzWjFHTlRkYzg4OStZNzk5OTkvWi9IaXhYaDRlRGljR1cwWWh2VnhiaDNsNE9CZ2F0U29rVy9mMTBOdXpkM1dyVnNYK05pU3ZEN3czeEE0ZDlidkR6LzhBTUNERHo0STVNeElmZWVkZDRpTGkyUDA2TkY1aHRqRGhnM2p6Smt6ckZpeGducjE2bDJYT3hJMmJ0eElkSFEwSFRwMHNDdng0S2cyN2NpUkkyMitFRGgrL0RnQWRldldCZURsbDEvbXhJa1Q3TnUzajgyYk43TjE2MVkyYjk0TWdMZTNONzE3OTZabno1NEZtbjNidVhObm1qVnJ4aWVmZk1LV0xWdll2MzgveDQ4ZnAxbXpaZzVuRzMvMTFWZnMzcjJiME5CUUprMmFaSGZYU0dob0tETm56dVRycjc5bTZkS2x2UDc2NnpSdTNKZ25uM3lTVnExYVdjUDk0dkRTU3kvWlBIZWwzbTllZHpVNE0yL2VQSGJ1M0ZuZzQwUkVTcEpDWUJFUkVaRmJqb0Z4NWxQck0xT3RWOERrZU9iajlWSzNibDFxMUtoQjA2Wk5hZHEwS1kwYU5iTE85RE9ielh6MzNYY3NXclFJczlsTTc5Njk3VUtBc21YTEVoVVZ4WjQ5ZTJqUm9nV3BxYWxzMmJJRktQaUNVQ1h0cFpkZXNnc1NiZ2JoNGVHNHViblpMZGlVbEpRRXdJY2Zmc2ptelp1NWN1VUtBSUdCZ2RaYnYwTkRRL25vbzQ5WXYzNDlYMzc1SlJjdVhPRDc3Ny9uKysrL3AyWExsa3ljT0xIRXgzLzU4bVhLbENuRDVjdVhpWTJOZGJyd1ZGWldGdDkrK3kzZmZQTU5XVmxadEd2WGptSERocEdTa3NLNzc3N0w0Y09IR1Rod0lQZmRkeDg5ZXZTd2hvR0Z1YTBid01mSGh6NTkrdGd0M2xWWTY5ZXY1NE1QUHNCaXNUQm8wQ0M3V2ZFZUhoN0V4c1p5NmRJbHZMeTgrTTkvL29PdnI2L05Bb3MzV2xGQzRQd1U5ZnJzMjdjUGIyOXY2dFdyUjJSa0pPdlhyOGZMeTR1dVhidGlHQWFUSjAvbTRNR0RkT3ZXelZyTEdYTHVacmc2RFBYeThtTFVxRkVNSERpUW1UTm5VcjkrZldyWHJ1M1NhL2p3d3c4TDlkcS8rZVliQUx0eUdlWEtsU002T3BwRGh3N1JxRkVqNnpoekEyQ3oyY3pldlh2WnZuMDcvdjcrMWk5QVBEdzhlUHZ0dHpsNDhDRHQyN2NuSUNDQWJkdTIwYWxUSi9yMjdVdElTRWloeGxtaFFnWGVmdnR0b3FLaStPNjc3N2pqamp1c1pTRmlZbUxZc1dNSGE5YXNzWmFhNk4yN043MTY5YkxPV0w2V2w1Y1h6ei8vUEowNmRXTEJnZ1ZzM2JxVlE0Y09FUmdZU0pzMmJXaldyQmwzM25tblN6UElJZWRuQ2RpRjIwbEpTV1JuWnhNUUVNQ0pFeWVJam83TzkzTVZGaGJtMGptdjV1L3ZYK0JqUkVSS21rSmdFUkVSa1Z0TjRsNUkrU3Zuc1VjQXBpcFAzOWp4a0ZOLzFGRU4wbFdyVnJGa3lSSXVYcnlJdTdzN0F3WU1zTGwxUGxlelpzMDRmUGd3STBlT3RObnU0K05Ea3laTlNtemNwWW1qUmNCMjdkcEZRa0lDa1BPejhQYjJwbjM3OW5UbzBJRVdMVnJZbEUwd21VeDA2dFNKamgwNzh2dnZ2N05seXhhT0h6L09pQkVqcnN2NHc4UERpWTZPdGo3UHZaWC9XaGFMaGNHREIzUHk1RWw4ZlgwWk9IQWdqejMyR0pCekRhWk5tOGFTSlV2NDVwdHYyTFp0RzMvODhRZno1czBydHRuSFJXRTJteGszYnB4MWhtRHYzcjJ0ZFhXdmR0dHR0M0hreUJIKzhZOS9XTGZkZSsrOTEyMmMrYkZZTEJ3N2RvemF0V3NYNjNVdGp1dHordlJwNHVQamFkcTBLZTd1N3J6Ly92c1loa0hQbmowcFY2NGNhV2xwWkdabTBxaFJJd1lPSE1qQmd3ZlpzbVVMeWNuSlJFZEgyNzJlcWxXckVoNGV6clp0Mi9KY1hNMlJWYXRXRmVZUzhNNDc3N0J6NTA3cTFhdG5zNzFWcTFiODhzc3ZEQnMyTE44K25uamlDWnZQZG9VS0Zhd3oxbHUyYk1rMzMzeGpVMis0S01MQ3dtekc5TVVYWC9EbGwxOENPVjgwOWU3ZG02ZWVlaXJQTWhIWENnME5aZlRvMFp3OWU1YnZ2LytlRFJzMnNIcjFhbGF2WHMzUW9VTjU1SkZIOGp4Mjd0eTVuRGx6Qmg4Zkh5NWV2QWprbEorNTJ0NjllNWt3WVlMTnRxdC8xemdxL1ZDVWNoQlhIenQxNnRSQzErQVdFU2tPQ29GRlJFUkViakhHK1NYV3g2WkszY0M5ZUdxcmxvU01qQXd1WHJ4SS9mcjFlZVdWVjdqdHR0c2N0dXZac3lmcDZlbnMyN2VQOVBSMEFNcVhMMit6NEpZVVhQUG16YWxWcXhiZTN0NDgrdWlqdEczYjFscmFJUzhtazRtNzc3N2J1Z0RhOWRLNGNXTk1KaFB1N3U2RWhZWGx1YmlidTdzN0R6NzRJT1hMbCtmVlYxKzFLMUhoNXVaR3IxNjk2TktsQ3dzWExxUkpreVkzUlFBTU9iTXlLMWFzU0dCZ0lPSGg0YlJyMTg1aHV5RkRoakJuemh4aVkyTXhtVXlFaFlYeDhzc3ZYOS9CT25IaXhBblMwOU9MZlJad2NWd2ZQejgvdW5YclJ0V3FWVEdaVEx6d3dnc3NXYktFWHIxNkFUbGZGSXdkTzViMDlIUThQRHp3OVBSaytmTGxHSVpCaFFvVkdEUm9rTjM1T25iczZEQUlkSGQzdDZ2Tm5MdHQ3ZHExTHIzbXpwMDcyd1Myb2FHaFBQbmtrM2J0QmcwYVJObXlaVGx3NElDMS9NWFZUQ1lUd2NIQjNIZmZmVHorK09OT3oxbGNBYkFqVHovOU5OSFIwZHg3NzczY2UrKzloUzdsVUsxYU5ZWU1HY0xBZ1FQWnZYczNCdzRjeUxjY2g3Ky9QM3YzN3NWaXNlRHU3azZkT25Yc1NvblVybDJic0xBd3NyT3o4ZkR3b0hidDJqWjNkcnp4eGh1RkdxOHJxbGV2WG1KOWk0aTR3bVJjWFV4SlJFU2tDTExYbHNldGM5eU5Ib1pJaWJ1eDczV0Q3RTEzUXZvNUFFd3Rmc0FVOHNBTkdrditETU5nLy83OWVhNDRMeVV2SlNYbHV0NmFIQnNiaTRlSFI0a0VUWHYzN3NYSHg0ZmJiNys5UURWTWI2VEl5RWhpWW1Lc2dXbHljaklXaThYbDI5cnprNWFXNXJBTWlDT0ppWWxZTEpZQ0xlVG1TRUpDQW4vLy9UZTFhdFd5cTF0YlVDVjlmUUNiUmVQRWRRVjViMTF2MmRuWkdJYVI1eUtRSWlML2Ewd3UvTU5JSWJDSWlCUWJoY0R5ditLR3Z0ZFRJc25lK3Y5dkMzZjN3KzNCdjhETmNZMUZFUkVSRVJFcC9Wd0pnZDN5YXlBaUlpSWlOdy9qVW9UMXNTbjRQZ1hBSWlJaUlpS1NMNFhBSWlJaUlyZVN1STMvZlh3VGw0RVFFUkVSRVpHYmgwSmdFUkVSa1Z0RmRpWkcvRmJyVTFPd1FtQVJFUkVSRWNtZlFtQVJFYm5wN2QrL254OSsrSUdMRnkvYTdaczVjeWJUcDA4blBUM2R1dTNLbFN1Rk9zL2N1WE9aTW1VS3g0NGRzOXUzWU1FQ0ZpeFlRR0ppWXFINnpzdWNPWFA0OE1NUGlZdTdmdlZsVTFOVHljN096bk8veFdJaFBqNisyTTVuR0FacjFxd3AxajR6TWpLS3JhOWJpWkh3TzFoU2M1NTRsWWN5dDkvWUFZbUlpSWlJeUMxQlM2U0tpTWhOYjlteVpXemZ2cDM5Ky9jemZ2eDRtMzFyMTY0bEl5T0RBUU1HNE9QalExeGNISU1IRDZaV3JWcUVoNGNUR2hycTBqa3lNakpZdlhvMXFhbXB0R25UeG03L2tpVkxBT2pjdVhPeHJsais4ODgvazVHUndSTlBQRkZzZlRyenl5Ky9NSGZ1WE5xMmJjdlFvVU1kdGxteVpBbGZmLzAxNGVIaGRPN2MyVzcvMnJWckNRa0pvVVdMRmk2ZGM5R2lSWHo1NVpmY2M4ODlUSmd3b1VEanRWZ3N4TWJHRWhVVnhmSGp4emwrL0RoLy92a25sU3RYNW9NUFBtRHc0TUdrcHFZV3FNL1BQdnVzUU8xdktuRy9XaCtheXJjSDhsMy9RVVJFUkVSRVJDR3dpSWpjM0pLVGs5bTllemNBM2J0M3Q5dHZHQVlBdVl1aEppY240K2ZueHg5Ly9NR0xMNzVJbno1OWVQcnBwM0Z6YzM3enkvYnQyMGxOVFNVNE9KaTc3NzY3bUY5RjNpd1dDd0FlSG9YL0s5a3dESTRlUFVwU1VwTDF2OFRFUkdKaVlvaU9qaVk2T3ByMjdkc3pZTUFBbWpScGdxZW5KNnRYcjZaOCtmSTg5OXh6Tm4wZFAzNmN4WXNYNCtYbFJkT21UZTNPRlJVVnhmVHAwd0Y0OGNVWDZkR2pSNzdqZStxcHAxaTNiaDI3ZHUxaTdkcTFEb1BscTJWbFpURnExQ2pPbno5UGJHeXN3MW5MM3Q3ZVdDd1d6cDQ5UzBwS1NyNWpLQzJNdU4vKys2U0M4K3NvSWlJaUlpS1NTeUd3aUlqYzFDSWlJakNiellTR2h0SzhlWE83L2RlR3dEVnIxbVRPbkRuTW16ZVBGU3RXc0dEQkFyWnQyOGJJa1NPcFVxVktudWRaczJZTkFCMDdkc1RkM2IzQTQ0eU1qT1Rnd1lNOCtlU1QxckhreHpBTXpHWXpBRjVlWGdVK1p5NlR5Y1NFQ1JQc1NrcjQrL3NUSEJ4TWFHZ29aY3FVQVNBME5KU0pFeWN5Wk1nUUZpOWVUTzNhdFduZHVqVUE4Zkh4akJrekJyUFp6TWlSSTZsY3ViTGR1Y0xDd25qOTlkZVpObTBhYytmTzVmejU4d3dlUE5ocHlCNFFFTUR3NGNONTY2MjM4ZzNqQVR3OVBURU1nMHVYTGxHaFFnVXFWYXJFd1lNSENRb0s0clhYWHFOZXZYb0VCd2ZiSExOKy9mcDgrMzNxcWFjS1hTcmtwcEIrSHBLTzVqdzJlV0FxLytDTkhZK0lpSWlJaU53eUZBS0xpTWhOeXpBTWZ2enhSd0NlZU9JSmgrRnE3a3phcThORmIyOXZ3c1BEYWRxMEtWT25UaVVxS3NxbVp2QzFJaU1qMmJkdkgrN3U3blRyMXEzQTQ0eUxpK1B0dDkvbTBxVkxuRHAxaXVIRGg3dDBYRlpXbHZXeGo0OVBnYzk3dFJFalJtQ3hXQ2hidGl6ang0L253b1VML1BUVFR3N2IxcTFibDJIRGhyRjE2MWFxVjY5dTNaNmNuRXlOR2pYbzBLRURiZHUyemZOY0R6MzBFRUZCUVl3Wk00YVZLMWVTbUpoSW16WnRtRGh4WXI3am5EeDVNcE1uVDg1emYyNllPMzc4ZUx5OXZhMC84NDRkT3hJUUVNQTk5OXlUN3psS0srUHFVaEJCOTRKSDRBMGNqWWlJaUlpSTNFb1VBb3VJeUUxcjE2NWRSRVZGRVJ3Y3pDT1BQR0szMzJLeFdFc0ZlSHA2MnUxdjI3WXROV3ZXNU1xVks5U3FWU3ZQOCtUVys3My8vdnVwV0xGaWdjYVlrWkhCNk5HanVYVHBFbDVlWG5ZaDhzY2ZmOHl5WmN2eTdjZVZtc0J2dlBFR0hUcDBjTGp2cnJ2dXNqN09xN1RFYTYrOXh1WExsMjIyalJrenhxNWRURXdNMjdkdnR6NTNWRU8zZWZQbVRKZ3dnUWtUSnZESUk0OWdzVmdJQ3d1emE1ZWNuSXlibXh0K2ZuNk9YMVFlaWhxS2x6NEdSdFFYLzMxYXNkT05HNHFJaUlpSWlOeHlGQUtMaU1oTkt6ZWM3ZG16cDhOeUNWZlBwTTByK0x4NnBxc2paOCtlWmN1V0xZRGptc1BPR0liQjVNbVRpWXlNQkdEWXNHSFVyMSsvUUgwVWhLT2d1eURPbno5dlZ6S2lLTzY4ODA2Kyt1b3J2TDI5QWV4cUtWKzhlSkhodzRlVGtKREFjODg5eDZPUFBscHM1LzVmWThSdGdDc0hjcDZZM0RCVjFMVVVFUkVSRVJIWEtRUVdFWkdiMG80ZE96aDgrREJlWGw3VzhMQmZ2MzQyYmE1ZU1LeC8vLzR1OWR1b1VTT0dEUnRtZlQ1MzdseHJQOWZXbVhVbU96dWJEejc0Z00yYk4xdlA3MmlXYnI5Ky9YajIyV2Z6N0dmdzRNRmN2SGlSY2VQRzBiQmhRNGR0eG93Wnc1RWpSNHEwZU56VlhLbWZDOUM3ZDIraW82TnR0a1ZGUlZsckRRUFdBUGhhNTgrZlovanc0Y1RHeHRLbVRSczZkYktkdWJwcDB5WTJidHpJeUpFajgreWpJSzU5YnppU25KeGM1UFBjRU9sbk1RNi9ZbjFxQ3UwSnZzNi8zQkFSRVJFUkVibWFRbUFSRWJucG1NMW01czJiQitUTWZzME5DYU9pb3ZJOHh0bStxMVdxVk1uNmVNK2VQZXpjdWJQQTQ4dkt5bUxpeElsczNib1ZnRjY5ZXZHUGYvekRZVnNmSHgrbnBRM1MwdEtzNHlwYnRxelQ4enFiQ2R5eFkwZW4yL0lxSTFFUTBkSFJEQjgrbk16TVRBWU5HdVR3bkFDSERoMWkzTGh4SkNZbTByVnJWOExEdzIxcU5odUd3Y2FORzltMmJSdmp4NDluM0xoeE5vdnhiZHUyamJGang5cjFHeFVWWlhQT3E4TnNWMy8reFNuNzc3a2wyci9KTUVOR0hNYlpoV0JPeXRubzdvZXBqbXMxcDBWRVJFUkVSSElwQkJZUmtadk9Uei85eE5telorMjJPNXJCK3ZUVFQ1T1FrTUFYWDN4QjM3NTlBVmkyYkJrQkFRRk96MkUybTVrelowNkJ4NWFhbXNxYmI3N0ovdjM3Z1p3QTJKVlpxTC85OWh1cHFhbTBiZHZXR3ZabVoyZHo1Y29WQUtjQnNObHNCbkpDNE1qSVNLS2pvMm5UcG8xTm05eDZ2RmxaV1Z5OGVORm1HMEJJU0lpckx6RlBJU0VoUFBEQUF5eGJ0b3pKa3llelk4Y09oZzRkU3BreVpZQ2NjSGZGaWhWODhza25BSVNIaHp0Y2FNOWtNdkhHRzI4d2RPaFFkdTNheFl3Wk0yd1cwL1B6ODdNWis1VXJWMGhNVE1URHc0TXFWYXJZOU9YdTdvNmJteHRyMTY3TmQvelBQUE1NaVltSmhYcnROc3ovZjBieHNWRkY3OHNKNDlvTkpqZE1UUmVBYjQwU1BhK0lpSWlJaUpRK0NvRkZSTVE1U3hxa1IyR2tuWUdNR0VnNWdaSDRPNlNjZ0l6by9JOHZvRE5uenZENTU1KzczRDRwS1dlR1pHQmdZSUhPczNEaFF2NysrMitDZ29Mc0ZrdHo1cDEzM2lFbUpnYVR5Y1RBZ1FOZFd0RE5Zckd3WU1FQzR1TGlPSC8rUEMrOTlCSUFDUWtKR0lhQnlXUWlLQ2dveitOemF4OWZ1WEtGRVNORzRPM3RUYk5teld3V1c4dGR2RzN6NXMyTUh6L2VabHV1RFJzMnVQdzZIZkh3OEdEUW9FSFVxMWVQR1RObXNHWExGazZjT01IOCtmT0ppNHRqNHNTSi9Qbm5uMERPek9idDI3Y1RFUkZCWm1ZbUdSa1paR1pta3A2ZWJ2MHpOOXhldTNZdFlXRmg5T3paRThoWjVPN3FzYi83N3J0RVJFUlFwVW9WdTlmMHd3OC91RHorcFV1WEZ1bjFXeVVkTEo1K0NzcTdDcWF5elcvTXVVVkVSRVJFNUphbUVGaEU1SCtlQWVubk1KS1BRVm9VcEoyQnRDaU0xSk53NWZxR1hSYUxoVW1USnBHWm1VbW5UcDFZdDI2ZDAvYng4ZkZZTEJZOFBUM3g5L2QzK1R4SGpoeXhCb0xoNGVHODg4NDdMaDhiRXhPRHI2OHZ3NGNQcDIzYnRpNGRzM256WnVMaTR2RDA5S1JIang3Vzdia3pkc3VYTDI5VER1RmF1U0Z3bFNwVmFOYXNHWHYyN0dIZHVuVTgvdmpqZG0zLytPTVA2K01EQnc1Z05wdHAzcng0ZzhPT0hUc1NHaHJLMkxGamVmNzU1L0h5OGlJb0tNajZlaUNuZE1TMTlZUzl2YjN4OWZXbFRKa3lWS3hZRVY5Zlh6dzhQRGh3NEFDZmZ2b3AxYXBWbzNYcjFqYkhaR1JrRktwa1I0a0t1aS9uVDgrQ2ZmRlFZSVlCbGxRd0xEblAwOCtSdmJjWGJpMVhnSHZlSlVaRVJFUkVSRVN1cFJCWVJPUi9pZ0ZwWnpDdUhJUXJCeUR4QUViU1FjaThkS01IQnNEeDQ4ZUpqSXlrZlBueURCdzRNTjhRK1BUcDB3QlVxMVlOazhuazhubG16NTZOWVJpMGJkdVcrKysvMzJuYmpJd01tNW5KWVdGaGpCa3poaG8xWEw4bC84Y2Zmd1NnYytmT05tVVpjdXZZaG9hR09qMCtOd1QyOVBTa2MrZk83Tm16aDVVclY5cUZ3Tm5aMmV6YXRjdjYvSzIzM3NMTHk0dTVjK2RTdm54NWw4ZnJpb1lORzdKbzBTSjhmWDBCOFBYMUpUdzhuUGo0ZUtwVnEwWkFRQUMrdnI3NCsvdGIvOHpyWnpSKy9IZzJiOTVNUkVTRVhRaThmZnQyMHRQVHJjLzM3OTlQdzRZTjhmVDBaTkNnUVVSR1JoWnEvSzR1anVlTTI0TW5pOXhIdnJJek1VNU94emd4TmVkNTRsNk1Nd3N3MVJwYzh1Y1dFUkVSRVpGU1F5R3dpRWhwWms3RWlOOEdDYi9EbFlNNTRXK1c2NlVQOG1WeUI1K3E0Rk1WazA5VmpBdmZGNm03QmcwYVVLVktGVWFNR0pGdlRWL0FXbnFnWnMyYUJUcFBpeFl0U0V4TVpPalFvVTdiSFRseWhLbFRwOXJVSng0OWVuU0JBdUE5ZS9adzdOZ3gzTjNkcmVVT2NwMDRjUUxJZi95Wm1aa0FlSGw1MGJwMWEvejgvRGh6NWd4SGpoeWhZY09HMW5aNzkrNGxQajRlWDE5ZjB0TFNlUG5sbDVrMmJScVRKMC9tL2ZmZnQ3YkxhMEczZ3NvTmdITTk4TUFEUU03TVo0dkZ3dTIzMzI3ZHQzbnpacnk4dkdqVnFoV1FVd0lpUFQyZDd0MjdNM2p3WU82NjZ5NjZkdTFxZDQ3bHk1Zmo0ZUdCMld3bU5qYVdrU05IMHFaTkc5NTg4MDBxVjY1c0V4RG5NZ3pEK2pPN3VyYndMY25OQzFQZE44Q1Npbkg2WXdDTWt6TXdoVDBISHM0WEVoUVJFUkVSRWNtbEVGaEVwRFN4cEdFazdJSkxtekV1YmM2cFhXcGtGNzQvZDM5TUZUcENZQk1vMHdoVG1VYmdYVEhQNWtVTmdVMG1FNU1uVDZaeTVjb3V0ZCt6Wnc4QVRabzBLZEI1SG52c01lNjU1NTQ4ZytiWTJGZ1dMbHpJK3ZYck1RekRwbTZ3czdJTjF6SU1nM256NWdIdzhNTVAyNzJ1dzRjUEF6bmh0ek81SWJDbnB5ZGVYbDdjZDk5OS9QcnJyNnhkdTlZbUJGNjNiaDExNjlZbEl5T0RxS2dvdW5UcHd1Ky8vODdtelp2NStlZWZyZTF5ZzlHelo4OWlNcG1vV3JVcWtETXoyZDNkM1RveitmejU4MWdzbGp6SGRlWEtGYnRhekZsWldZd2ZQNTZRa0JDKy9mWmI2L2J4NDhjVEZCUmtMY1B4NmFlZmN2bnlaYnAzNzA1UVVKRERBUGpQUC8va3lKRWp0RzNibHMyYk4xT3VYRG1DZ29LSWlJaWdSbzBhakI0OU9zL3I5ZWlqandMMmRaRnZWYWE2YjJLY1g1SXphOStjaUJHOUdsUFZYamQ2V0NJaUlpSWljb3RRQ0N3aWNpc3pzbkp1RDcrMEdTTitDeVQ4QWRtWmhlL1BLd1JUeUFNUTBoNVQrZmJnN1ZvWVc1eGNEWURqNCtPdElXcXpaczBLZEk0S0ZTcFFvVUlGaC91V0xsM0tGMTk4WVExZXUzVHB3a3N2dmVUU0FuRFgrdVdYWHpoNThpVGUzdDcwN3QzYlpsOXNiQ3gvL2ZVWEFFMmJOblhhVDBaR0JwQXpFeGlnWGJ0Mi9QcnJyMFJFUkRCbzBDQjhmSHlJaTR0ajgrYk45TzNiMTZiVXdTdXZ2RUxkdW5XNS8vNzc4ZmYzSnowOW5ZY2ZmaGlMeFVLWExsMXNGbHZyMkxFalFVRkIxdWNSRVJHa3BhVTVITk81YytkNDhjVVh1ZmZlZXhrMWFoUnVibTZBYmVtS29zb2RSOWV1WGRtOGVUT2VucDZNSFR1V2dRTUhzbWpSSWxxMGFKRnZnRjVxdVB0Z0N1dUhjV0pLenZPWW4wRWhzSWlJaUlpSXVFZ2hzSWpJcmNhY2pCRzNIcUpYNS94cFRpNUNaeVlJYW9XcGZJZWMwTGRNWXpDNUZkdFFTOUw2OWV1eFdDelVxMWN2MzVxNkFLbXBxZnoxMTE4MGJ0ellhZjNnME5CUU1qTXp1ZjMyMjNucHBaZHNadHJtNTlTcFU4VEh4M1BublhmaTd1N09yNy8rQ3NEamp6OXVVd3NZWU9YS2xSaUdRZjM2OWZNTXBDR256bTl1c09ydDdRMUE4K2JOdWZ2dXU3bm5ubnVzN1g3NjZTY3NGZ3R0MjdhMUNZSExsaTFMcjE0NVlXSDc5dTJ0MitQajR3SHNadkplclYyN2RubnVPM1RvRUZsWldadzVjOFlhQUVQTzdHQ3dMeFZSVUh2MjdHSHYzcjNVcTFlUHUrNjZ5N285T0RpWXQ5NTZpOE9IRDNQYmJiY1Y2UnkzR2xQbGJ0WVEySWpiaU1tU0N1NStOM2hVSWlJaUlpSnlLMUFJTENKeUs4aThoQkg3QzBTdndyaTBxV2l6ZlFIS05zZFU1VWxNbFI4SDcwckZNOGJyS0RNejA3clltcXYxYldOaVluanR0ZGVvVUtFQ2MrZk9wVXlaTWc3YnRXblRobW5UcGhXNHhBVGtsSGY0NktPUHFGMjdOblBuem1YcTFLbHMyYkxGSnNRRXVIRGhnblg4anNvZ1hPM3FtcmU1SWJDSGh3ZnZ2dnV1ZGZ2bHk1ZjU2YWVmYU5DZ2diVzBRMzV5WnlGWHIxN2RwZmJYT25Ub0VJRGRhN3QwS1dlUndlRGc0RUwxQzVDV2xzWUhIM3dBUUo4K2ZlejJOMjdjbU1hTkd3UDUvL3dkN1gvaWlTY1lOR2hRb2NkM3d3UTBBTi9xa0hZR3NqTXc0alpncXVUOC9TTWlJaUlpSWdJS2dVVkVibDdwNXpDaWY4YUkrUmt1N3loYWJWK0FnQWIvUC9oOUV2eHFGc3NRYjVTZmZ2cUorUGg0QWdNRDZkS2xpMHZISkNVbEFUa2hwWitmODltVGhRbUFBUklURXdHc3RZWk5KaE50MjdhMWFXTTJtNWt5WlFvWkdSblVxRkVqM3hBenR4eURsNWRYbmpPWUl5SWl5TWpJc0Z0NHpwbXRXN2NDNUR2VE9TSWlBaDhmSCs2NTV4NmI4K2VXNHJqenpqdHQydWN1ZGxlcFVzRy9YRGgxNmhTMWF0WGlwNTkrNHVMRmk3UnMyZEs2a0Z4ZUhDMzhsdC9DY0VGQlFRVWUyODNCaEtsQ1o0d3o4M09leHF3R2hjQWlJaUlpSXVJQ2hjQWlJamVUckhpTUN6L2xMQUNWdUtmby9Ya0dZNnJhQzFOb1R5aHpSOUg3dXdsY3ZIaVJ4WXNYQTlDalJ3K1h5dzdFeGNVQkVCSVNVcURGM1FvaU4zak1xNjV4ZG5ZMkV5ZE81TkNoUTVoTUpsNTk5VlU4UEp6L1ZYeng0a1dBUEJleEEyalpzaVZoWVdHMGJ0M2FwWEhHeHNheWFkTW0zTjNkOHozbTBLRkRyRml4Z2pGanh0Q21UUnNncDVURStmUG5jWE56czZ0bnZHL2ZQZ0RxMWF2bjBsaXVObXJVS0R3OVBSa3hZZ1QrL3Y2OCt1cXIrUjdqYU9HMzByZ3duRlhGenZEL1EyQWo3amRNUnZZdFU4SkZSRVJFUkVSdUhJWEFJaUkzV25ZbVJ1eDZPTDhrNTA4anEraDlCclhDRlBZOHBrcVBnWnQzMGZ1N1Naak5adDUvLzMzUzA5TUpEUTNscWFlZWN0ak9NQXk3YmJrQnJhdmxFcTVsTXBrd0RNTmFuOWVSa3lkUEFvNUxMS1NrcERCeDRrUjI3OTROUUhoNHVMV2tnVE81b2FxemNWZXJWbzJSSTBjNnJYV2N5ekFNWnM2Y1NVWkdCcDA3ZDZaczJiSk8yNmVrcEFDMnMyZi8rT01QQU9yV3JZdS92NzkxZTNSME5EdDM3c1JrTXRHOGVmTjh4M0t0NU9Sa01qSXl1T09PTzVnK2ZYcWhaaE9YZHFhZyt6RGMvY0NTQ3BtWElPa3dCQlp1NXJxSWlJaUlpUHp2ME5RUkVaRWJ3b0RFUFJqL0dVRjJSRU9NL1gweFlsWVhMUUQyS0lPcCtnRGNXbS9CN2U1Vm1LcjBLRlVCTU1EczJiTTVmUGd3SnBPSm9VT0g0dVhsWmJQZng4Y0grRytwZzF4UnhIc1pjd0FBSUFCSlJFRlVVVkdzV2JNR2dOdHZ2NzFRNTY1WXNTSUFxMWV2eG1LeDJPMy83YmZmT0hYcUZBQjMzR0U3Ni9yVXFWT0VoNGV6ZS9kdVRDWVRBd1lNNExISEhyUHVUMHBLNHZqeDQ4VEd4cEtabVZQdjJXdzJzMjNiTnI3Nzdqc0FtalZyNW5SOHJzNjhuVGR2SGp0MjdDQWdJSUMrZmZ2YTdjL090aTA3a3BDUUFOaVdkOWl4WXdkZ1d3ckNiRFl6ZGVwVXpHWXpMVnUycEVxVktrN0hjVzFnblpLU1FscGFHdVhMbDhka01sRzdkbTJYWHMvL0hEY3ZUQ0h0ckUrTnVBMDNiaXdpSWlJaUluTEwwRXhnRVpIcktmMGN4dmtsT2VVZVVrNFVUNTlsR21LcVBnQlRsU2ZCM1QvLzlyZW96ejc3akZXclZnSHc3TFBQMnRXaWhad0Z3MzcvL1hlbVQ1L083Tm16OGZEd3dHS3hXQmRYOC9MeW9sT25Ub1U2Zjd0MjdWaXlaQW5MbHkvbjU1OS90cWtybkpHUlFVWkdCcEF6TzdaUm8wWUFXQ3dXdnYzMlc3Nzg4a3ZNWmpNK1BqNjgvdnJyZG5XQ0wxKyt6TXN2djJ4OW5odVE1czVvRGd3TXRBbU5DeU1wS1lrWk0yYXdaY3NXM056Y2VQMzExNmxRb1lKTkczOS9meElTRWpoKy9EajE2OWZuMUtsVEhEMTZGRjlmWDBKQ1FnREl5c3BpejU2Y1VpVzVwU0FTRWhKNDc3MzMyTDkvUDM1K2Znd2NPRERmOFFRRUJCQWZIMjg5MTZaTm13REhOWHdkK2VhYmIxaS9mcjNEZlZmUEJPL1hyMStlZmR5eXBTSXFkTXlwQnd3WWx6WmdxajNrQmc5SVJFUkVSRVJ1ZGdxQlJVUkttcEdOY1NrQ29qN0hpRjFiOUFYZS9qOVR5QU5RS3p6blQvSXZBM0FyeThySzR1REJnd0MwYnQyYVBuMzZPR3czZE9oUVB2NzRZdzRkT2tSS1NncFpXVm1ZVENaOGZIeW9VYU1HenovL1BOV3FWU3ZVR1ByMDZZT2JteHNiTjI0a0ppYUdLMWYrSDN2M0hSYkYxYllCL0I1NkUxQ2FJaWoyamhwRmplYUxoYWd4VVZPTUdqWGxWZlMxbDJCTDFNU0dKWmFvcURHSnZmZVlXR012c1NBYWpRVkVpUXFCZ0lpSUlKM2RuZStQZlhmRHlsYllBY0g3ZDExZUYreWNPZWZzN083Z1BQdk1jOUxWMndSQlFLVktsZENpUlFzTUhqeFlIY1M5Zi8rK09nQmNwMDRkVEpvMENYNStmb1g2cmxxMUtpd3NMTlJadUFXRG1EVnIxc1RFaVJNTmxtM1E1L1RwMDFpK2ZEbWVQMzhPS3lzclRKZ3dBVzNidGkzVXp0L2ZINWN1WGRJSVNBUEFXMis5cFg1T2YvNzVKN0t6czJGaFlZSEdqUnZqd0lFRDJMaHhJOUxTMHVEZzRJQ1pNMmNhZFl5Yk5tMkt2Ly8rdTlCWXJWdTNOdW81cGFhbUlpNHV6bUE3WTlxVU5ZTDdXMUMvUTFLdkFMSU13RXAzeldnaUlpSWlJaUlHZ1ltSXBKTC9GT0kvMnlIR3JRZXlZc3pUcDJBSm9mTDdFUHhHQWM2RzY4bVdkYjYrdm5Cd2NJQzF0VFhtelp1SFRaczJZZENnUVRwcjMzcDRlR0Q2OU9rbWo2TXFQV0J0YmEyempZMk5EUVlOR3FRM3MvUkZkZXZXeGZEaHc1R2RuWTNldlh2RHdrSjdGU1pMUzB0czI3WU5PVGs1eU0vUGgxd3VoMEtoZ0t1cmE2RnMzYUpvMkxBaFJGR0VyNjh2SmsyYWhQcjE2MnR0TjI3Y09EZzVPZUgrL2Z2SXo4K0hqWTBOR2pWcWhJRURCNnJicEtlbnc4dkxDNjZ1cm5Cd2NJQW9pa2hMUzBPOWV2VXdlZkprb3pONWc0S0NJSW9pSWlNamtaK2ZEenM3TzdSbzBRSTllL1kwYXY4UkkwWmd4SWdSUnJVdGQreXFBQlVhQWM4akFERWZZdkl4NVowQVJFUkVSRVJFT2dpaXR0VnppSWlvaUVUZzJSOFE0OVpCZlBRTG9NZ3pUN2VXRGhCOFBvTlFmU2hnYjF5UXJUUW9qcnJEb3V1VDBwN0dLeThzTEF5Wm1aa0lEQXhVUC9idzRVUDQrdnJDeXNvODMvOW1aV1dwUzJKY3ZYb1ZMVnEwTUdwaHVxSTZkdXdZSEIwZDBhNWRPOG5HTUVWcHY5ZkZoOHNnM3BzTkFCRGNPa0JvdWFmVTVrSkVSRVJFUktWTE1PSmlqRUZnSWlKemtHZEJUTndEOGU5MXdQUGI1dXZYdWhJRXYrRVFmQWNDMXE3bTYxY2lwUjBZSXlvcHBmNWV6MzBFeFZuLy81V1hFV0R4NWxYQXZucnB6WWVJaUlpSWlFcU5NVUZnbG9NZ0lpcU92R1NJc2FzaHhxMEQ4cCtacjEvclNoQnFqSVRnRzhSYW4wUlVtRzFsWlczZzVHTUFSSWdQbGtKb3RLUzBaMFZFUkVSRVJDOHBCb0dKaUlvaTh4N0VtRlVRRTNhYXIrUURBRmhYaEZCakZJTy9SR1NRVUd2OC80TEFnUGpQZGdnMXh6RWJtSWlJaUlpSXROSytRZzBSRVdraEFxbVhJRjdyRDhYNXRoRGpONXN2QUd4ZEVVS2RhYkI0OHpxRUdtTVpBQ1lpdzF4YVFQRG9xdnhabEVHTW5BeWdiRmI1a3Nsa3BUMkZsMHBXVmxacFQ0SEtzS2lvS055NGNhTzBwMEd2c0x5OFBOeTdkdyt4c2JGNjIyVmxaZUhldlh0SVNFZ29vWmtSRWIzYUdBUW1JakpFbEVGODlBc1VZVjJnQ08raHpyd3pDMnZYZjRPL05jY3grRXRFSmhIcVRnTUVhd0NBK09RRXhML1hsL0tNQ3V2Y3VUT1dMMSt1dDgzWXNXTXhjZUpFbUdPcGl0emNYQ3hjdUJDelpzM0N5Wk1uaTkxZlNmdjExMS9ScjE4L1hMaHdRYkl4RWhJUzhOdHZ2K25jZnVEQUFUeCsvTGpJL1I4NWNnUnIxNjVGUkVTRTF1MExGeTdFMnJWcjlmYng2NisvWXRPbVRXWjVUNWhLNnVNanRRVUxGbURDaEFtUzlkKzVjMmNNR2pTb1dIMHNYNzRjMDZkUE45T015cWVvcUNqTW5UdTNUSDRwdEhIalJvd2NPUkpuejU3VjIyN3o1czBZT1hJay92ampqeEthR1JIUnE0M2xJSWlJZEZIa1FvemZDakZtSlpDdFA1UEJaSloyRUtvUGgxQmpOR0RsYk42K2llalY0ZFFBUXQydklkNzlCZ0FnM3YwYWNLb0hvVks3RXA5S1JFU0V6b3plbEpTVVFwbUpUWnMyQlFERXhzYmkzcjE3YU51MkxZeFl6OEtncFV1WDRzU0pFd0FBUVJBUUdCaFk3RDVMa3BPVEU3S3lzaEFhR29xbVRadkN5YWxvWHc3S1pES2twcVlpT1RrWlNVbEpTRXRMdy92dnZ3OEErUEhISDNIeDRrWFkydHFpWThlT0d2dEZSMGRqeFlvVlNFNU9MaFRvR3pSb0VPTGk0clNPdDIzYk5uaDRlQUJRQm5hU2s1UFJxbFVyclcyUEhUc0dYMTlmQkFVRjZaei9MNy84Z3ZqNGVIenl5U2RtZVYrOFNJcmpROGE3ZnYyNjF2ZlMvUG56VGVxblFvVUtHRGx5cExtbVpaQzVYL04xNjlacGZUd3JLd3ZmZnZzdGtwS1M4UEhISDZObXpacEZIbnZObWpXd3NGRG1mcFhFL0tPam83RjM3MTY0dTd1alQ1OCtPdmZOeU1qQTRjT0g0ZTd1anE1ZHU1cDFYa1JFcEIyRHdFUkVMNUxuUUl6ZkJQRmhLSkQ3eUx4OUM1WVFmRDZGVUdzaVlPdGwzcjZKNkpVa1ZCOEdQRGtOTWVXMDhzdXJQL29BelRkQ2NIK3JST2N4YytaTXBLYW1hdDEyNGNLRlFwbXR4NDhmQjZBTTlnRkFwMDZkaWoySExWdTI0TVNKRTZoY3VUSmNYVjF4N3R3NWJOaXdBZi81ejMrSzNYZEo2ZFNwRS9idDI0ZTdkKzlpelpvMUdEZHVuRkg3aWFLSThlUEhJems1R2MrZlAwZG1acWJHZGtFUThNWWJiOERkM1Ixang0N0ZyVnUzOE4xMzM2Rk9uVHJ3OGZFQkFPVG41MlBod29Wd2NuSkMzNzU5ZFk1Vk1MQis4ZUpGWkdkbnc5cGFtWkYrNzk0OUpDY25vMmJObW1qU3BJbXBUNzhRY3dXQVMvTDRTT1hodzRmWXMyZVB3WFlwS1NrQWxCblh4aGc0Y0NEYzNkMkxOVGR6TVRWN1gvWGFsQlJkWDRLWWsxd3V4NXc1Y3hBZkg0OWh3NGFoWnMyYXhScTdZRGE5MVBQUHlNakFyRm16SUpmTDhlVEpFL1RvMFVOcnV4OSsrQUduVDU5R1ZsWVdzckt5OE82NzcrcnMwOC9QRDZ0WHI1WnF5a1JFcnhRR2dZbUlWT1JaRU9NMlFIeTRITWhMTm52M1F1WDNJZFNaQWpqVU5IdmZSUFFLRXl3Z05QMEo0dFZlUVBwTlpTRDQycWRBbmFrUS9JWUJRc244ZDIvcDBxV1F5K1dGSGg4MGFCQUNBd014WU1DQVF0dWVQbjJLWThlVUpYWkNRa0lRRWhLaXRlL2ZmdnNObHBhV2VzZmZ0V3NYTm03Y0NBY0hCOHllUFJzdUxpNFlQWG8wdG03ZENudDcrMUlKMmhXRklBZ1lNbVFJUWtORDBiSmxTNVAyQ3dnSVFHcHFLcHljbkJBV0ZvYm82R2dzWHJ3WTd1N3U4UER3VUFkcUsxV3FoS0NnSUd6ZHVoVnhjWEhxUUZwa1pDU1NrNU1SRkJRRVIwZEhuV045K2VXWEFJRE16RXljUG4wYVZhdFdoYXVyS3dDb3M3RDFaUUFhUTZGUUdOWE9VR1pqbFNwVk1HZk9uQkk5UGxKNTh1U0ordk5pREdQYjl1N2RXeDBFWHIxNnRUcUlyRTlLU29yQnJOMjZkZXZpd3c4L05Hb09CZm42K3VyTWtGVVJSUkZkdW5TQnZiMjl5ZjBYbHpIek0wUlhWcjFjTHNlOGVmTVFIaDZPamgwN29sZXZYdXB0cWkvT3RPbmN1YlBSODVKcS9qazVPWmc2ZFNvZVBYcUV3TUJBMUt4WkUwZU9IRUdIRGgzZzRPQ2cwZmJSbzBmWXZYczNmSHg4OE00Nzd5QThQQnlPam81bzFLaFJvYkZjWEZ5S05WY2lJdm9YZzhCRVJMSU1pSEhybEdVZjhneGYrSmhLY0dzUG9lN1hnSE16cy9kTlJBUUFzSzRJaTVZL1EzSDFJeUQ5VDBETWgzaHZCc1JIZTJIUmFFbUpuSCs4dmIyUmxwYUc5UFIwZzIyZG5aVmxjTmF0VzRlOHZEeDRlM3RyWkpmS1pETHMyTEVEUFhyMGdJdUxpL3BXWm0xRVVjUzZkZXV3WThjTzJOcmFJaVFrQkg1K2ZnQ1V0NWFQSHo4ZWE5YXN3ZlBuenhFVUZDUkphUUZUR0hzN3R1cDVHUXJXdUxpNFlNbVNKUUNBZnYzNnFSOVBTRWhBZEhRMC9QMzlOZHFyQW5laUtLSkJnd1k0ZS9hc1J0M09oZzBiNHViTm03aDkremFBZndPKzJ2ejU1NTlRS0JSNC9mWFhBU2d6WlUrY09BRlhWMWQwNk5EQnFPZXBFaFlXaHA5Kytrbjl1NnJtcnJhU0VkT25UMGYxNnRVQm1KYlpXTkxIeDl3Q0FnTDBCZ0pWVkFFNlk5cSs2TktsUzBZZDA2eXNMSU5adTluWjJVVUtBaHREZFo0cGFybVVsMUYyZGpaQ1FrSVFIaDZPK3ZYclkvejQ4YVU5SmFPbHBhVmgrdlRwaUl5TVJQdjI3VEY1OG1SRVIwZGp6Wm8xdUhQbkR1Yk9uUXNMQ3d2azV1Ymk0c1dMdUhuekpoUUtCVWFQSG8xR2pScGh6NTQ5eU0zTnhlZWZmNDRhTldxVTl0TWhJaXEzR0FRbW9sZVhMQjNpMzJzZ3hxd0M4clhmd2x3c0ZScERxRGNEZ2xzSDgvZE5SUFFpYTFkWUJPeUZlSHNNeEtSRHlzZlNiMEZ4NlMzQXRUVUVud0VRS3I4SFdFcVh3Zmp6eno5ajI3WnRoUjQvZWZLa1JzQ29mLy8rYU5XcWxUcFRNUzB0RFI5Ly9ERnNiR3dBS0FPQ05qWTJHRDU4T0t5c2RQOTNOU3NyQ3dzWExzVDU4K2ZoNE9DQVdiTm1hWlFnOFBIeHdhSkZpekI1OG1UczNMa1RNVEV4bURScGtqb0lYUnJNZlR0MlJrYUdTZTFOdmQxZVg1QXpQRHdjQU5DMmJWc0F3Tm16Wi9IOCtYUDQrdnJDMHRKU2I4QTdNVEZSdmIxNTgrWm8yTENoMW1PaksxdXlJRzl2YjJ6Y3VMRlF1ODZkTytzY1h4ZHpIcCt5ckRoWnAzRnhjVnBmZTIydmgrcXhsaTFiWXQ2OGVWcjdpNCtQaDVPVEUrenQ3V0ZqWTRQczdHeDFXUXh2YjIrRHo2VXN5TXJLd2hkZmZJRUhEeDdBejg4UGMrZk9oYTJ0TGY3NjZ5LzQrUGpBenM2dXRLZW8xL2J0MnhFUkVZRTJiZHBnMHFSSkVBUUJkZXZXUlo4K2ZiQno1MDdzMkxFRC9mdjN4dzgvL0lDREJ3OWk1c3laYU5Tb0VWNTc3VFVBd05TcFV6Rng0a1RNbWpVTGE5YXNNWGpuQnhFUkZRMkR3RVQwNnBGbFFJejlRUm44bGFXWnYzOGJOd2gxcGtHbzJoOFErSjlZSWlwQlZpNFFtbTBBSHYwSzhjN2tmKzl1ZUhZWjRyUExFTzk4QmFGaWEyVm1zSE5UQ0M3TkFOc3FnS0E3MDdZb0NnYVFPbmZ1ako0OWUyTDA2TkhxM3pNek16RnYzanlJb29qT25UdmorUEhqK08yMzM5Q3paMDhBd05HalI5RzBhVk85QWVBN2QrNWcvdno1U0VoSWdJZUhCMEpDUXRTMU13dnk5ZlZGYUdnb3BrNmRpc3VYTDJQSWtDRVlNMllNMnJVcitjWHpBUDNCTlJWVllNeVlNaGhGWWN6dDRQb1dnVk81Y3VVS1hGeGMwTGh4WTRpaWlCMDdkbWhzMTdlL1RDWlRiL2YxOVVWZ1lLQkdObmovL3YyUm5wNk9nd2NQcWgrYk9YTW16cDgvcnpjejNCek1kWHlrY09uU0pWeTZkRWx2bTZkUG53SUF2dnZ1TzRQOUJRY0htMlZleHVqU3BZdjY1L1BuenlNckswdjltTDdzejBtVEppRTV1WENaTGtFUUNpM2NWNUltVFpxRTY5ZXZtN3lmdG5PQWc0TURyS3lzVUxObVRYejc3YmVvVUtFQzh2UHpNV1BHRENnVUNpeGR1aFNlbnA3bW1MYWFPZWMvYU5BZ09EczdvMi9mdmhybnJQLzg1ei9JeU1oQTkrN2RBU2hManh3K2ZCaWJObTNDcWxXcjFPMzgvZjB4Wk1nUTFLdFhqd0ZnSWlJSk1RaE1SSzhPUlM3RXVQVVFIeXlScE93REJFc0kxUVlyRjMyemRqVi8vMFJFUmhHVU5jZ3IvUi9FbU9VUTQ3Y0IrY3FnRU9TWkVKK2NBcDZjQWdDSS8yc1BLeWZBeWxuNXo5b0ZnbGRQQ05XSEtMY1Z3WXZCc2N6TVRJM0haRElaQWdJQ0VCc2JpNGtUSnlJbUpnWWJOMjdFLy8zZi8rSEJnd2M0Zi80OEprNmNxTFh2N094c2JOcTBDVC8vL0RNVUNnV2FOMitPcVZPbjZxMGI2ZTd1anREUVVDeGJ0Z3pIangvSGpCa3owTEpsU3dRRkJhRjI3ZG9tUDcvVnExZmp3SUVEK09DRER6Qnc0RUNUOTVlS3ZreExhMnRySEQ1ODJHeGozYjkvSDhuSnlYam5uWGNnQ0FMT25UdUgyTmhZalRhNkF0N0cxQytWeStXRmdrR3FPc0ZGRFJLVjVQR1JTblIwTkk0Y09XSlVXMlBhbFdRUXVPQm4rczZkTzhqS3l0TDVPUytvWmN1V3VIWHJGdVJ5T1JRS0JXeHNiRkNsU2hXODk5NTdhTnEwcVpSVDFzdlQweE8rdnI1bTYyL01tREdvV3JXcXVzVEZuajE3a0pTVWhQcjE2OFBEdzhOczQ2aVljLzQyTmpZNGNlSUUxcTlmcjNYN29VT0hOSDYvZi8rK3hwY0N1cGlqZmpFUkVmMkxRV0FpS3Y5RUdjUi9ka0M4dnhESStVZVNJUVMzRGhEcXp3R2M2a25TUHhHUnlXemNJTlNkQWFIMlZ4QWYvUW94YmgzdzdLcVdoaUlnZTY3OEIrVTVVa3dOZzFDeERlRHNyNlc5WVMvZUN2NWlPUWdYRnhjTUhEZ1FvaWhDRUFUODk3Ly94YVJKay9ETk45OGdKU1VGTGk0dWhXcktpcUtJNDhlUFk4T0dEVWhPVG9ZZ0NIQjBkTVRqeDQveHhSZGZHRDAzQ3dzTFZLMWFGVmV2WHNVZmYveUJnSUFBREJreVJGMUgyQmkvL1BJTDh2THlzRy9mdnBjcUNLekt0bE1vRk9xQXB1b3hjMmZYcWJKUjMzenpUZVRsNVdIMTZ0Vndjbkl5dVR5Rkx2bjUrWVV5d1lzYkJDN0o0eU9Weno3N0RKOTk5cG5lTnNXcENmd3lLc2xBdFNrbVRKaGcxdjdxMWZ2My81Q0ppWW5ZdW5VckJFSEF5SkVqMWJYTUJ3MGFwRjdzc0xqTVBYOFZjeTNDdVhQblRyUDBRMFJFLzJJUW1JaktMMUVCTVdrL3hML21BWm4zcFJuRHZqcUUraUVRUE45R1VUUG15aFZMQjBDZUtXbk5VYUpTVjliZTR4YTJFTHo3UVBEdUE4alNJS1pkVXdhRG4xMkYrUHkyc2lhNklrOXpIMXRQd0s2cXlVTlZybHdaL3Y3K1dMUm9FYlp0MjRaTm16WkJvVkNnWjgrZUNBb0tnb09EQThhUEg0L0tsU3NEZ0RxdzBheFpNL1R1M1J1N2R1MENBQXdlUEZoZEgxamw2dFdyV0xod0lRQmxIZEFKRXlaZzU4NmR1SHo1c3NuelhMVnFGVmF1WElralI0N2d6cDA3Y0hVMTdlNk5YcjE2NGRDaFEzanZ2ZmRNSGx0S1k4ZU9CUURjdm4xYkhlUWNNMmFNSkl2aFhiMnEvRUxCMDlNVGh3OGZ4cU5IanpCNDhHQ3NXYk5HM2VidTNidFl1M1l0eG8wYlozTHQxcnk4dkVLMW00c2JCSmJ5K01qbGNtUm5aeGU3SDExS2VnRzBaY3VXNmQyZW1wcXFzMDFSdmdqSXpNeUVvNlB5dkpxU2txSmVvTThZNDhlUGg3VzF0Y2xqdnF4RVVjU2lSWXVRbTV1TER6NzRBUFhyMTFkdks0MFNKS1lhUEhpd1dmcGhFSmlJeVB3WUJDYWlja2lFK09Ra3hPZzVRUG90YVlhd2RJQlFNeGlDMzNEQXdsYWFNY29paHhwQVJoVGcwcUswWjBJa25Zd293TUd2dEdkUk5GWXVFTnc2QW03S09wcnEwSmM4QjVBOUEvS2ZBYklNWlFhd2hZM09iblRwMXEwYkFnSUNNSEhpUk55NmRRc0RCZ3pBNXMyYmNmNzhlWnc2ZFFxOWV2WEM3Tm16NGVEZ29ONUhsWlY1NHNRSjlXTmJ0bXhSQjBBcVZLZ0FBQWdJQ0VENzl1M2g3ZTJOQVFNR3dOYldWbU1ST0ZNRkJ3ZWpVNmRPU0U5UE56a0lQR2pRSUwyTG5wVzJDeGN1cUg4ZU0yWU1ldmJzV2FSRjB2VDU2S09QRUJFUmdaVXJWeUk0T0JpSERoM0NoeDkrcUJFRXpzek14UFhyMTdGcDB5YVRGbEFUUlJGNWVYbXd0ZFg4K3lxVHlRQVVQMnRYaXVOejVjb1ZmUDMxMThYcVE1L2p4NCtydndReEpDVkZXZkxLMlBidTd1NkZNdG9MMW1MV0ppTWp3MkFiWTJ6ZnZoMi8vLzQ3dkx5OE1IMzZkQURLUmRKTVdhQnYzTGh4cFJvRU52WmNZR3haZzYxYnQrTG16WnNtOVExb0xyYW9VclZxVmN5ZVBWdnZmdWFhZit2V3JWR3JWaTBBUlZ1VUVkQXNJUk1ZR0FnM043Y2k5VU5FUk5veENFeEU1Y3V6SzFEY213bWtoa2syaE9EZEcwS2Rid0M3S3BLTlVWWUpudDBneG0rRndDQXdsV05pL0ZZSW50MUtleHJtWldrSFdGWUdiQ3NYdVl1MHREVHMzcjBidi83Nks1eWRuYkY0OFdJMGJ0d1ltemR2UnN1V0xWRzllblhzMmJNSHYvenlDOGFNR1lNR0RScW9GNFJMVEV5RXM3TXp2djc2YThqbGNxeFlzUUtiTjIvRzl1M2IwYkpsUzB5Wk1nWDI5dmFZTm0yYUdaKzBNZ081cEQxKy9Oam9nT2lRSVVNTXR2bnBwNTgweWliSVpES2NPblVLZ2lCQUZFVTRPanBpeFlvVjhQZjNoNWVYRndEak1pMVZnVVJkM25qakRiUnExUXJoNGVGSVNFakE0c1dMQ3dYaVhudnROZFNzV1JPblRwMUN2Mzc5VUwxNmRZUFBCMUFHR0VWUjFQaXlRUFhjQU9oZE1OQ1Fram8rVWpoMjdKZ2s3ZjM4L0FvRmdmV1ZrakJVMHprdUxrNXJZRkVtaytIMjdkc0lDd3ZENDhlUEFTZ0RpeFlXRmhxMWZWVjlMMXEwQ0NkUG5zVGV2WHNMdlJjeU16UHgwVWNmd2MzTkRYWjJka1k5VDZtWU16czNMQ3dNbXpadFV2OXV5bk1ydU5paWlqRmZtSmhyL2tPSER0WDR2V0xGaWdaTGw2aHMyclFKcWFtcEdvK1o4c1VSRVJFWmgwRmdJaW9mY3VJaDNwc0pNWEdmZEdNNE40VkZnM21BYXl2cHhpampCTCtSVUZ4b0R6eTlBS0ZTdTlLZURwSFppVTh2UUV3NUM0dTJaMHQ3S2krVjJOaFlqQjQ5R3FJb29sZXZYdWpUcDQ5RzBNYk96ZzU5K3ZSQmp4NDlzR3ZYTHRqYTJ1TDc3Ny9IK2ZQbllXVmxoYmZmZmhzREJ3NUVwVXFWQUNpRGgzdjI3TUhCZ3dmUnVIRmoyTnZibDlaVE16dHRnUnBkakdtbktwR2djdW5TSmFTbXBxSkpreWE0ZWZNbVJvOGVqY0dEQjJQSmtpWHF3S2FwbVphNkRCZ3dBT0hoNFRodzRJRE9MTmhldlhwaDRjS0YyTDE3dDlFMVNKODhlUUlBaGJJQTVYSTVnT0psQWt0MWZOcTBhU041RFY1RC9lL2N1Uk5yMXF5QnM3TXowdFBUTVdYS0ZIVHMyRkZyVzVsTVZxeGd1cW1pbzZNeFljSUVaR1ZsYVR3K2F0UW90Ry9mWG1zMmZvc1dMWEQwNkZGY3YzNGQ3ZHBwL3AvaTBxVkxrTWxrZU9PTk55U2R0N0gwQmNWVk5ab05pWWlJUUVoSWlMcFd1aWlLWnB0RGNmWTFkdjR2Y25KeVV0ZmNOdVRubjM4dUZBUW1JaUx6WXhDWWlNbzJlU2JFaDhzaFBsd09LSEtsR2NQR0hVTGRyeUY0OXdNRUMybkdLQytzS2tCb3ZBVGlyV0ZBa3g4WUNLWnlSWHg2QWVLdFlSQWFyd1NzU3JZKzU4dXVldlhxK1BqamovSDIyMityQTdrcXdjSEI2Z3hRZTN0N2ZQNzU1d0NBVnExYTRkQ2hRMmpWcWhVOFBUMDE5bkZ4Y1VGUVVCRDY5Kyt2TXhPdXVMZnZsOWFpV2Q3ZTNnYkhWajIzMzM3N3plU0E1NjVkdTlDd1lVTjRlSGdBVU40TzNxdFhMd0RLd0orL3Z6ODhQVDB4YWRJa2RPM2FGVldxVk1IR2pSdlY0NnFDUWQ5Kys2MDZXMU1YMVRoWHIxNVZCNjVlMUw1OWU2eGF0UXFuVHAxQ1VGQVFLbGFzYVBBNUpDUWtBSUQ2T2FqazVTbHJWeGNuZUZtU3g2Y2tIVDU4R0d2V3JJR2ZueC9tekptRElVT0dZTzNhdFhqampUY0taV2hIUmtiaXUrKytRNWN1WGRDblQ1OFNtWitkblIxeWNuTFFyRmt6dlBubW05aTVjeWVTa3BMMDF0VU9DQWlBalkwTmpodzVVaWdJL091dnZ3SUF1blRwSXVtOFM4cWZmLzZKNmRPbkl6YzNGd01IRHNUMjdkdVJrNU5UMnRNcWxyeThQTnk1Yzhmb3RrUkVKRDBHZ1ltb2JCSVZFQk4zUTd3M0c4aDlKTTBZZ2hXRTZ2K0ZVR3NDWU9Wc3VEMEJBQVMzOWtEakZSQnZqUWJjTzBEd0dRQTQxUzliQzJrUnFjZ3pnWXdvaVBGYklUNDVBNkh4U2dodWI1YjJyRjVLL2Z2M3gvVHAwM0h4NGtXejlXa29XR3BwYVdueWdtTUpDUW5xak5MeTVvOC8va0JVVkJTQ2c0Tng0OFlOOWVNRkYycGF2SGd4QUdYNURsRVVDeTIrcGpKNThtU2p4cXhWcTViNjluNVZPWVdDYkcxdDBhVkxGMXk2ZEFtUEhqMHlLZ2o4NE1FREFFQ05HalUwSHMvUHp3ZUFJdGQvTFkzalV4SzJiZHVHRFJzMndNUERBN05uejRhbnB5ZjY5dTJMOWV2WFkvWHExUmd4WWdRQVpabU5EUnMyWVAvKy9SQkZFYi85OWh2ZWZmZGQ5WUpzVXFwU3BRcDI3TmloZnYzMzdUTjg1NWFUa3hQKzcvLytENmRPbmNMRGh3L1Y3NGZ3OEhCRVJVV3B5NDJVQjVHUmtjakt5a0xmdm4zUnYzOS9iTisrdmJTblZHeEpTVWtZTTJaTWFVK0RpSWdLWUJDWWlNcWVaNWVodURNVlNQOVRzaUVFOTBBSTlVTUF4enFTalZHZUNXN3RJYlE3Q3pGbUpSUVJ3VUJXakRLWVJsVFdXRG9DRG40UVBMdkJvdDFad0twQ2FjL29wZGFoUXdmMXdrRDZiTjY4R2M3T3pucXpBSTNoN3U1dTh1M1BuM3p5Q1pLU2tvbzE3c3RJb1ZEZ3A1OStncE9URXpwMjdLZ1I1TlFtSmlZR2dESVR0amhVaTdkbFp1byt4My8rK2VjWU5teVkxa3hoYlc3ZFVpN3FXcnQyYlkzSFZVSGdvbVFDbDlieGtWSjJkamFXTEZtQzA2ZFBBd0FXTEZpQXlwV1ZkYjM3OU9tRE0yZk9ZTisrZmZEeDhVRmVYaDYyYnQyS2pJd00rUGo0WU1DQUFlalVxUk1zTExUZjRXUk1UV1JkYmJTOUY2eXNySXo2QXVCRnZYdjN4cWxUcDdCeTVVb3NYTGdRdWJtNVdMRmlCUVJCZUtrWFp6VFZ1KysrQzBFUTBLOWZ2OUtlaXRsNGVYbGg1c3laUnJVOWV2UW8wdFBUSlo0UkVSRXhDRXhFWlVkMkhNVG9XZExXL2JXdkRxSEJYQWdlWFFBWWQ3RktPbGhWZ0ZEN1N3aTF1YkFIMGF1aVlQM1JCdzhlSURjM0Z3MGFOQ2pVYnZQbXpYQnhjVEY2MFNBeTdQVHAwM2p3NEFINjlldG4xR0pTVjY1Y0FRRFVxMWRQWjV1b3FDaDRlbm9XS3ZHaElwZkxFUjBkRFVCWndrT1hGeGYxMGljbkp3Y1JFUkZ3Y0hCQW5UcWFYOFRtNXVZV09RdTROSTZQbE1MQ3doQWFHb3JrNUdUMVl6NCtQdXFmcmF5c01IWHFWSXdaTXdiTGx5OEhvS3o3T21yVUtIVHMyRkZuOEZmRlVFMWtjOVdWTnFSV3JWb0lEQXpFaVJNbnNIWHJWang4K0JDSmlZbm8zcjI3M3RlbXBNWEZ4UldyUkkyTGkwdXBCb0NMTzM5dHJLMnQ0ZXZyYTFSYlZUYStxaXlFalkyTldlZENSRVJLREFJVDBjdFBuZ254WVNqRWh5dWtxL3NyV0VMd0d3R2gxaVRBc3Z3c1FFUkVWRnBDUWtJUUZ4ZW5zNlJEV2xvYU5tM2FwSFAveG8wYjQ3WFhYcE5xZXNXeWJ0MDZIRGh3QU8rLy83NjZ4bkZwcTFHakJod2NITlQxYmZYSno4L0hpUk1uSUFnQzJyWnRxN1BkNmRPbnNYLy9mcXhZc1VJanczdjI3Tm13dExSRVhGd2NFaElTVUxkdTNVS0x1QlhWdVhQbmtKZVhoNENBZ0VMMWtJc1RCQzdKNHlPbDZPaG9iTjY4R1pjdVhZS05qUTFHakJpQi9mdjNJejQrdmxEYjZ0V3JZOXEwYVpnK2ZUcnk4L1BScGswYnRHL2YzbUFBR05CZmlxVmdiV1J0NHVMaXpKcWxPMkxFQ055NGNVTmRtN2xXclZvWU5teFlrZnJLek16RUJ4OThBQURZc1dPSDJRTDRWbFpXcUZLbGlsbjZLZzFTekQ4K1BoN3Z2dnR1a2ZZdHJacnRSRVRrZ2UxN0FBQWdBRWxFUVZUbEhZUEFSUFR5RWhVUUUzZjlyKzZ2aExmdU9qZURSZU9sUUlYRzBvMUJSRVFhMHRQVHNYbnpacDNiKy9idCs5SUdnZmZ1M1l1OHZEenMzYnYzcFFrQzE2eFpFMU9tVE5HYmthdXlhOWN1cEtTazRQWFhYOWRheDFjbE96c2JNcG1zVVBrRmUzdDdIRDE2RklBeVUvYkxMODEzeDhlQkF3Y0FhRi80THpjM1Yydjkyc2VQSHhzTU9wYms4WkZDUmtZRzVzMmJoL0R3Y0FCQTNicDFNV25TSkZTdlhsMTl6RjcwL1BsemlLS0lrSkFRekp3NUU3dDM3MFpZV0JnKy9mUlRkT2pRUVd0NWp2bno1ME1ta3hWcnJxckY5SXpKdURhR2xaVVZxbFdycHM1NnJsdTNyc2tMSnFwRVJrWkNGRVUwYXRUSWJBRmdaMmRuVksxYUZhR2hvV2JwcjZSSk5mOUtsU29oS0NqSXBIM1dybDJMcDArZm1uVWVSRVQwTHdhQmllamxWQUoxZjJIcEFLSE9WQWpWQmdOQzBTNG1pSWlvYVBSbEVyN3NldmJzaVlNSER4YTdwckc1dFc3ZDJtQ2JLMWV1WVBQbXpiQ3lzdElhT0JWRlVmMnpxcmJyaThHeTBhTkg0L1BQUDRlOXZUMmNuSnhNbXFQcWRtOXRMbCsraktpb0tIaDRlQlI2THFtcHFjakx5OU1hbEpYSlpJaUxpek00ZGtrZEh5azRPVG5CeGNVRkhoNGVHRGh3SU41NjZ5MnRRVnk1WEk0Ly92Z0R4NDhmeDRVTEY5Q29VU01zWExnUXExYXR3cng1OHhBVkZZVzVjK2ZpcDU5K1FvY09IUkFRRUlENjlldXJTM1o0ZW5vV2U2NVdWbFltTDlpb1MweE1ER2JObW9XNHVEajQrUGpnK2ZQbk9ITGtDS0tpb2pCNThtU1RNN0FqSWlJQUFPM2F0VFBML0FEbGwwS21LdmcrS20xU3pkL1IwUkZkdW5ReHFkOGRPM1l3Q0V4RUpDRUdnWW5vNVpJZEIvSGVMSWlQSkt6N0MwRHc2QXloNFVMQXpzZHdZeUlpZWlrbEpTV1p2WTZsTVlZT0hZcWhRNGVhdkorcGMzMzc3YmVOYXVmbDVZVXRXN1lZYkhmOCtIRXNYYm9VY3JrY0kwYU1nSitmbjhaMkt5c3JKQ2NuSXlVbEJUWTJOcmh6NXc3czdlMVJvWUxtZ29pMnRyYnc4UEF3YW01SlNVbXd0YlZGaFFvVklKUEo4UFBQUHdNQVhGMWROZHJsNU9Tb2E5ZjI2ZE1Ib2lnaUxDd01kZXZXaGFPakk3WnYzdzRBcUZhdFdxRXh2TDI5MWFVQ0NqTDFlSnZyK0VobDlPalJzTEN3VUMvR3AvTDgrWE1Bd0xKbHkzRHUzRG4xQWx2T3pzNW8zcnc1QU9VeENnME54ZkhqeDdGbHl4WWtKaVppejU0OTJMTm5Ed0lDQWpCMzdseko1NSthbW9vS0ZTb2dOVFVWeWNuSmhaNUhRZm41K2RpeFl3ZTJiOStPL1B4OGRPalFBY0hCd2NqTXpNU2NPWE53Ky9adERCOCtIRzNidHNWSEgzMkV4bzJOdTV0TGlpQ3dJVEV4TVhCMmRvYWpveU5zYkd6dzRNRURKQ1VsR1YzM2R1alFvZXBGRVFFZ01URlI2eGNVdWg0djdwZHRSWjEvV2xvYTFxOWZiOUpZYVdscHhaa3FFUkVad0NBd0ViMGM1SmtRSHl5REdMTUNVT2pPRWlvMkd3OElEZVpEcU53VFhQaU5pTWg4ZXZUb2daeWNuRUtQNndyRW1iSVFrYTc2a0phV2xpWm5IQ1lrSkVBdWw1dTBqN2tZdTBpU3FRelY0NVhKWkpnNWN5YkN3c0lBQUo5ODhvbTZMbXBCOWVyVlEwUkVCRDcrK0dQMVk2Ky8vbnF4NXJaNTgyWjE2WWlDT25YcXBQNVpGRVVzWExnUVNVbEo4UFB6US9mdTNXRmxaWVg1OCtlcnMyMVZwQWo2bCtieE1ZVzlmZUUxQ3k1ZnZveG56NTRCQUE0ZVBBaGJXMXQwN05nUmdZR0JhTm15cFViWkJFRVEwS1ZMRjNUdTNCbFhybHpCNzcvL2pudjM3bUhTcEVrbE12L1JvMGNqS2VuZjhsNU5talRSMms0dWwyUFVxRkY0OE9BQjdPM3RNWHo0Y1BUbzBRT0E4aGdzWHJ3WU8zZnV4UGJ0MjNIaHdnVmN2WG9WUC8zMGs4RnpnVnd1UjFSVUZHcldyR20yVEdWamZQUE5OMGhNVEN6MGVKczJiWXphUHk0dVRpTUlyQ3Z6M2RpTWVGTVZkZjdwNmVuWXRtMmIyZWREUkVSRnh5QXdFWld1a3FyN0MwRHcrUXhDM1c4QWExZkRqWW1JeUNUOSsvZlhDRlNVQkhkM2Q1T3ozRDc1NUJPTlFGUkpLcTN5RjFaV1Z2RDA5SVN6c3pOR2p4Nk5EaDA2YUcwM2J0dzRyRnExQ3NuSnlSQUVBYjYrdmhnNWNxUjZ1NldscGNGRnhSd2RIZFdsQlFEQTM5OGZkKzdjZ1Z3dWh5QUlxRlNwRXQ1NjZ5MTA2OVpOM1VhaFVLZ1hmWnN3WVlLNnhtNUFRQUNpbzZNaGs4bGdiMitQdDk5K3UxQUdwN2UzdDg0U0J2cTJGV1N1NDFNYVdyUm9nUm8xYXNEVzFoYnZ2dnN1M256elRZM2pyNDBnQ0dqVnFoVmF0V3BWUXJOVWF0S2tDUVJCZ0tXbEpYeDlmWFV1N21acGFZbE9uVHJCM2QwZFk4ZU9MZlFhV2xoWW9GKy9mbmo3N2JleFljTUcrUHY3R3hYVXZYLy9Qbkp5Y29xVkJlemw1V1h5SW9oZHVuUkJaR1FrOHZQeklaUEpZR2xwaWRxMWEyUEFnQUZHN1gvNDhPR2lURldya3B4L1VVcitEQm8wU0pKQU5oRVJLUW5peTFTUWlJaGVMYzl2UXhFUkRLUmRrM1ljeDdxd2FQUWRVTkc0akFzaUlucjVMVnUyREJVcVZEQzRJTmlMdG0vZmp2VDA5Q0tWY3loTG9xT2o4Zmp4WTNYQUt5TWpBM0s1M0tpRjBVcERibTR1YnR5NFVXS0J5YkoyZlBUSnpNelV1bUNlVkpLVGsyRmxaWVdLRlN1YXZlOXIxNjdCenM0T0RSbzAwRnJ6dURpZVBYdUcyTmhZMUtoUkE4N096bWJ0Mjl4U1VsS2dVQ2lNTHJ2eXNpbnFlNlFzZnc2SmlFcWJZTVFmVGdhQmlhamt5Yk1nL3ZVdHhOZ2ZBRkhDVzNJdGJDRFUvQUpDamJHQWhYRjExNGlJaUlpSWlJaUl5aEpqZ3NBc0IwRkVKVXBNUGdZeGNoS1FFeS90UUJWZlYyYi9PdGFSZGh3aUlpSWlJaUlpb3BjY2c4QkVWREp5RWlGR1RZR1lkTUJzWFlyUXNyU2JsUXVFZWpNaFZPMFBDUHJyRmhJUkVSRVJFUkVSdlFvWUJDWWlhWWx5aUhIcklFYlBBV1FaWnUzNnhRQ3dVT1VEQ1BYbUFMYUdGNEVoSWlJaUlpSWlJbnBWTUFoTVJOSkp2d1ZGeEJkQStwL1NqbU5YRlVMRHhSQTgzcEoySENJaUlpSWlJaUtpTW9oQllDSXlQM2xtZ1lYZkZKSU9KZmg4Q3FIZUxNQ3FncVRqRUJFUkVSRVJFUkdWVlF3Q0U1RlppWTkvZzNobk1wRHpqN1FEMlhsRGFMUVVnbnNuYWNjaElpSWlJaUlpSWlyakdBUW1JdlBJU1lBWTlSWEVwRU9TRHlWVUhRQ2gvbXpBeWxueXNZaUlpSWlJaUlpSXlqb0dnWW1vZUVRNXhML1hLaGQrazJkS081WnRaV1gyTDJ2L0VoRVJFUkVSRVJFWmpVRmdJaXE2OUJ0UVJBUUQ2VGNrSDBydy9oaEMvUkRBMmxYeXNZaUlpSWlJaUlpSXloTUdnWW5JZExJTWlIL05oL2ozVDVJdi9BWmJMd2lObGtEdzZDTHRPRVJFUkVSRVJFUkU1UlNEd0VSa0V2SEpDWWdSd1VCT2d1UmpDZDY5SWRTZkMxaFhsSHdzSWlJaUlpSWlJcUx5aWtGZ0lqS09MQjFpMU5jUS85a3EvVmcySGhBYWZRZkJzNXYwWXhFUkVSRVJFUkVSbFhNTUFoT1JRV0xLYVlpM3g1Wk05bStWWGhBYXpBT3NLMGsrRmhFUkVSRVJFUkhScTRCQllDTFNUZlljNHQxdklNWnZsbjRzR3pjSURSZEQ4T291L1ZoRVJFUkVSRVJFUks4UUJvR0pTQ3N4NWV6L3NuL2pKUjlMcVB3K2hBYmZBalp1a285RlJFUkVSRVJFUlBTcVlSQ1lpRFRKTWlEZW13RXhib1AwWTltNFFXaXdBRUxsOTZRZmk0aUlpSWlJaUlqb0ZjVWdNQkdwaVUvUFE3dzlCc2orVy9LeEJLL3VFQm91QW16Y0pSK0xpSWlJaUlpSWlPaFZ4aUF3RVFIeVRJajNaa0g4ZTYzMFkxazZRbWo0TFFUdnZnQUU2Y2NqSWlJaUlpSWlJbnJGTVFoTTlLcEx2UVRGclZGQWRxejBZN20yZ29YL0tzQyt1dlJqRVJFUkVSRVJFUkVSQUFhQmlWNWQ4aXlJMFNFUVkzK1NmaXpCQ2tMdFNSQnFqQUVFbm5hSWlJaUlpSWlJaUVvU296RkVyNkxVTUNodWp3YXlIa28vbG1NdFdEVDVBWEJwTHYxWVJFUkVSRVJFUkVSVUNJUEFSSzhTZVRiRTZMa1FZMzhBSUVvK25PRDdId2oxWmdHV0RwS1BSVVJFUkVSRVJFUkUyakVJVFBTcWVIWUZpdHVqZ016NzBvOWw0d2FoY1NnRWo2N1NqMFZFUkVSRVJFUkVSSG94Q0V4VTNvbjVFTzh2Z3ZoZ0NTQXFKQjlPOE9nTW9YRW9ZT01oK1ZoRVJFUkVSRVJFUkdRWWc4QkU1Vm5XUXlodURnWFNya2svbHFVZGhIb2hFSHcvQnlCSVB4NFJFUkVSRVJFUkVSbUZRV0NpY2ttRStNOTJpSGUrQk9SWjBnL24zQlFXL2o4Q2pyV2xINHVJaUlpSWlJaUlpRXpDSURCUmVaT2ZDakZpUE1Tay9kS1BKVmhBcURFT1F1MkpnR0F0L1hoRVJFUkVSRVJFUkdReUJvR0p5aEh4NlhtSXQ0WURPWW5TRDJaZkRSWk52Z2NxdHBGK0xDSWlJaUlpSWlJaUtqSUdnWW5LQTBVZXhML21RWHk0QW9BbytYQ0M5OGNRR3N3RHJDcElQaFlSRVJFUkVSRVJFUlVQZzhCRVpWMW10SEx4dC9TYjBvOWw3UXFoNFdJSWxkK1RmaXdpSWlJaUlpSWlJaklMQm9HSnlpd1JZdHhHaUhlbkFmSWM2WWVyMUJZV1RYNEE3THlsSDR1SWlJaUlpSWlJaU15R1FXQ2lzaWd2QmVMdE1SQ1RqMG8vbG1BQm9kWWtDRFcvQUFSTDZjY2pJaUlpSWlJaUlpS3pZaENZcUl3Um41eUNlSHNVa1B0WStzSHNxc0xDLzBjdS9rWkVSRVJFUkVSRVZJWXhDRXhVVmloeUlkNmJCVEgyeHhJWlR2QjZGMEtqcFlCMXhSSVpqNGlJaUlpSWlJaUlwTUVnTUZGWjhEeFN1ZmhieGgzcHg3S3doVkIvRGdUZnp3RUkwbzlIUkVSRVJFUkVSRVNTWWhDWTZLVW1Rdng3RGNTNzB3RkZudlRET2RXRFJkTTFnRk1ENmNjaUlpSWlJaUlpSXFJU3dTQXcwY3NxLzVseThiZkhoMHRrT01IM2N3ajFRZ0JMK3hJWmo0aUlpSWlJaUlpSVNnYUR3RVF2bzdSclVOd0lBckxqcEIvTHlnVkM0eVVRdkhwS1B4WVJFUkVSRVJFUkVaVTRCb0dKWGlvaXhKaFZFTy9OQWtTWjlNTzV0b0tGLzQrQXZhLzBZeEVSRVJFUkVSRVJVYWtRUkZFVVMzc1N4WkVsejhPdjhWY1FudklYSHVVOFE0NDh2N1NuUlBUS3M3TzBSbVU3VjdSeXE0MzNmQUxnWUdsVDJsTWlJaUlpSWlJaUlpcVhCRUVRRExZcHkwSGdHODlpc2ZMZVVTVG5wcGYyVkloSUJ3OWJaNHlzMnhWTlhhdVg5bFNJaUlpSWlJaUlpTXFkY2gwRXZ2RXNGak51N1M3dGFSQ1JrV1kyNlFOLzEycWxQUTBpSWlJaUlpSWlvbkxGbUNDd1JVbE14Tnl5NUhsWWVlOW9hVStEaUV5dzR0NXZ5SkxubGZZMGlJaUlpSWlJaUloZU9XVXlDUHhyL0JXV2dDQXFZNUp6MC9Gci9KWFNuZ1lSRVJFUkVSRVIwU3VuVEFhQncxUCtLdTBwRUZFUjhMTkxSRVJFUkVSRVJGVHl5bVFRK0ZIT3M5S2VBaEVWQVQrN1JFUkVSRVJFUkVRbHIwd0dnWFBrK2FVOUJTSXFBbjUyaVlpSWlJaUlpSWhLWHBrTUFoTVJFUkVSRVJFUkVSR1JjUmdFSmlJaUlpSWlJaUlpSWlySEdBUW1JaUlpSWlJaUlpSWlLc2NZQkNZaUlpSWlJaUlpSWlJcXh4Z0VKaUlpSWlJaUlpSWlJaXJIR0FRbUlpSWlJaUlpSWlJaUtzY1lCQ1lpSWlJaUlpSWlJaUlxeHhnRUppSWlJaUlpSWlJaUlpckhHQVFtSWlJaUlpSWlJaUlpS3NjWUJDWWlJaUlpSWlJaUlpSXF4eGdFSmlJaUlpSWlJaUlpSWlySEdBUW1JaUlpSWlJaUlpSWlLc2NZQkNZaUlpSWlJaUlpSWlJcXh4Z0VKaUlpSWlJaUlpSWlJaXJIR0FRbUlpSWlJaUlpSWlJaUtzY1lCQ1lpSWlJaU1rRlVWQlJ1M0xoUjdINmVQMytPdUxnNG85b21KQ1JBb1ZBVWUwd2lLbjFaV1ZtbFBRV2lWeG8vZy9TcVloQ1lpSWlJaUVyZHRtM2JNSDM2ZEFES0lPdWhRNGVLMUk4b2l2anFxNi93MVZkZm1YTjZHaFlzV0lBSkV5WVVxNC8wOUhRTUh6NGNZOGFNUVVSRWhONjJHUmtaK09LTEx6QjA2RkFrSnllYk5NN0Jnd2V4ZGV0V3ZXMysrdXN2TEZ1MkRGZXVYREdwNzVLV201c0x1Vnh1MWo2bE9qNURodzdGakJremlqazdLaWxmZmZVVnZ2dnV1eUx2bjVlWGg5R2pSMlBuenAxNjIyVm1abUxreUpFWU8zWXM4dkx5aWp5ZU1jeDFUaTFQaXZzNnZ5eDQzaXFNbjBFaTQxaVY5Z1NJaUlpSWlDSWpJM0g1OG1VQXlndW5TNWN1UVNhVDRiMzMzak9wSDRWQ2dhdFhyMG94UmJOeWRuWkc5Kzdkc1hidFdreWVQQm5UcDA5SFFFQ0ExclkvL3Znam5qNTlpa2FOR3NIRHcwTm5ueGtaR1ZpN2RpM2VlZWNkMUtsVEJ3RHc4ODgvSXk0dURnTUdEQUNndkZDZU9YTW0zbmpqRFhUcjFnMEFjTzNhTlJ3OGVCQTFhOVkwYXU0SER4N0VzbVhMVEhtNkdvWVBINDRQUC94UWI1dTB0RFRFeGNYaHdZTUhlUERnQWU3ZXZZdUhEeC9pNjYrL1JydDI3WW8wYmtrZEh3QjQ4T0FCOHZQejFiK0hoNGZqK3ZYckpzL1oxZFVWZmZ2Mk5hcHRhbW9xZnZ6eFI1UEhBSUF2di95eVNQczlldlFJQ29VQ2xTdFhob1hGeTVWZmRQTGtTZHkrZlZ2bjlyRmp4NnAvdm5yMUtueDlmZlgybDVxYUNsZFhWd2lDVUdqYm1UTm5FQlVWaFFZTkd1anR3OUhSRWJWcTFjS1JJMGV3WmNzV0RCbzB5TUN6S0RwanpxbFNqTy9tNW9hRkN4Y2FiS2RRS0V4K3oyamJweVJmNTlMQTg1WnVCYzliWmZVeldKNUk5VGRJRkVVa0ppYkN3c0lDbFN0WEx1cjA2SDhZQkNZaUlpSWlzN2gxNnhiMjd0MkxMNy84RW5aMmRpYnRxN3JnVm1YeWpoczNEaXRYcmtURGhnM1ZGNzVTZS9qd0lmYnMyV093WFVwS0NnQVlGZWdBZ0lFREI4TGQzYjNRNHg5Ly9ERmtNaGsyYnR5SWI3NzVCai84OEFPcVY2K3UwU1lzTEF5Ly9mWWJhdFNvZ1lrVEorb2RKemMzRnhjdVhNREZpeGV4Y3VYS1FtT0tvb2h2di8wVzRlSGhxRmV2bnZyeHUzZnZBZ0JhdEdoaDFQTlJtVEZqQnFwVnEyWjArOFRFUkV5ZE9sWHJ0dGpZV0d6YXRBbEpTVWxJU0VqQTgrZlBOYlk3T1RtaFdiTm14UW8wbHZUeEtlam16WnRHdmJkZTVPdnJpNzU5KzBJbWsrRy8vLzJ2M3JZaElTRTRlZkpra2VaWGxDRHdrU05IOE4xMzN5RXdNTkRvL2VQaTRuRHc0RUZjdjM0ZGlZbUprTWxrcUZTcEVwbzNiNDUrL2ZxaGF0V3FPdmZ0M0xtendmNVhyMTROUHo4L0FNQ05HemR3NU1nUm5XMExCZ2NOK2Z2dnYvSGxsMStpY2VQR21EeDVNaXd0TFRXMkh6aHdBRlpXVnVqZHU3ZkJ2b1lNR1lJTEZ5NGdNVEhSWUZ1cHo2bkdscU14aGE3c1NwbE1ocHMzYnlJOFBCeVhMMS9HNTU5L2pnNGRPdWp0eTVoOVN2SjFMZzA4YitsVzhMeFRWaitES2xldlhzV0pFeWNRR1JtSnAwK2ZBZ0FxVjY2TU5tM2FvSGZ2M25CeGNkRTV6c21USjNIbzBDSGN2MzhmdWJtNThQTHl3aHR2dklGKy9mckJ5Y25KNlBuR3g4ZGoyTEJoeU0zTkJRQWNQMzVjdmEwMC93WUpnb0FkTzNiZ3lKRWpDQTRPVm4vUlFVWERJREFSRVVsRExnZVNrb0JuejREY1hJQzFMS2tzc3JBQWJHMEJWMWZBeXd0NENTNElYMlluVHB6QWhRc1hNRy9lUE15WU1jT2tUS3FDRjB2Mjl2YVlQWHMyYnQrK3JUY0FMSW9penB3NWc3WnQyOExXMWxabnU1eWNIQ3hkdWhUZTN0NzQ3TFBQZExaNzh1UUpqaDA3WnZTY2pXM2J1M2R2OVlYNzZ0V3IxVUZrRlFjSEI5aloyV0g3OXUyRjlsVmxOVmVvVUVFais5Yk56UTFEaGd6UmFPdm01b1lwVTZaZzBxUkpXTDU4T1diT25LbXhmZFdxVlRoMzdoeTZkdTJxUGc0S2hRSTNidHhBelpvMTRlM3RiZFR6VWJHMnRvYU5qWTFKN1hYeDhQREF4WXNYWVdOamc2cFZxNkpseTVZNGZmbzBQRDA5OGQxMzM4SEx5MHVqL1NlZmZJS2twQ1NEWTNwNWVXSExsaTBBU3Y3NGFMTnUzVHFEbVlncUJZT2VDb1hDWU1ETzI5dGI0NklkVUdhaWpSMDdGZzBiTml4Vzl2YUxIajU4aU5EUVVIaDdlK09MTDc0d2VyK1FrQkE4ZVBBQVZsWldxRml4SW5KeWN2RDQ4V01jUFhvVVo4NmNRVWhJQ0pvMWE2YTNqNG9WSzhMZTNsN3J0b0x2c2VEZ1lBUUhCeGRxTTJqUUlKT0NuN2R1M2NLTUdUT1FucDZ1TlFoMCsvWnRSRVZGb1h2MzdocVorb2JHT1hQbURNNmNPYU4xbStwMWxQcWMrdUw3cGFEUTBGQWNPSEFBTGk0dW1EOS9QbXJYcm0zMDJBVWRQbndZNGVIaHVIYnRHckt6czlXUGk2Sm9sbjFLNm5VdUxUeHZHVDV2bGVYUG9Fd213NWRmZnFsZVo4RFcxaGF1cnE1NC92dzVZbU5qRVJzYmkrUEhqMlB4NHNYdzhmSFI2RjhVUmN5Yk53K25UNThHb1B5L2hKT1RFeElTRXJCcjF5NmNQMzhlUzVZc1FhVktsUXpPVlJSRkxGcTBTQjBBZmxGcC93MGFQWG8wSWlJaUVCb2FpbnIxNnBtVTRVNmFHQVFtSWlMelMwOEhZbU1CWjJlZ2VuWEEzbDRaVENNcWF4UUtJRHNiZVBJRWlJeFV2cCtkblV0N1ZpK3RVYU5HNGY3OSs3aDQ4U0xXcjErdnZzM1NtQXcrbGE1ZHUycjhQbS9lUFBqNysyUHg0c1dGMmw2OGVCRno1ODZGajQ4UDFxMWJwL1BpTENrcENaY3VYVUpXVmhaY1hWM1JzMmRQcmUwQ0FnTDBCa1ZVVkJlV3hyUjkwYVZMbDdSZVNHVmxaZW5Ob0xsNTg2Ykc3NzYrdm9XQ3dBRFFyRmt6VEpzMkRhKzk5bHFoYlQxNzlvU1ZsUlVHRHg2czBXOWFXaG9xVnF5bzh3S3RjZVBHQ0F3TUxQUzRycXplb25Cd2NNQ2VQWHZnNk9pb2Z1ejA2ZE93dGJVdEZBQXVTRjlnUXR0eGx1cjRWSzFhRlFzV0xOQjRQREV4VWYwWmFOdTJyYzU1R3NQR3hrYmovV2JzZXpBNk9ob0EwTHg1ODJLTlg1QW9pbGk4ZURGa01obSsrT0lMdlYvQXZLaEtsU3JvMDZjUDJyVnJwdzYwUlVkSFk5NjhlWWlMaThQOCtmT3haY3NXV0ZucHZrd2RQbnc0T25ic1dPem5ZWXpEaHc5aitmTGxrTXZsK1BUVFQ3VitpYlJ6NTA1WVdWbWhYNzkrV3Z2bzNyMjcwZU9kT1hNR0dSa1o2dDlMK3B3S0tGL2ZWYXRXNGNDQkEzQnpjOE9DQlFzS1pmeWZPblVLclZxMU1pckxjTW1TSlFDVUFiR0dEUnNpTWpKU2tuMkt3NWpYdVRUeHZLVmZXZjRNNXVUazRNYU5HMmpXckJuNjkrOFBmMzkvV0ZwYVFoUkZYTGx5QlFzV0xNRFRwMDh4Yjk0OHJGeTVVcU9mblR0M3F2OU9CZ2NIbzJQSGpoQUVBZGV1WGNQczJiT1JrSkNBSlV1V1lQYnMyUWJudUhmdlhrUkVSS0J5NWNwNDlPaFJvZTJsL1RmSTJ0b2F3Y0hCR0RkdUhCWXRXb1NWSzFlK05DVmJ5aG9HZ1ltSXlMelMwNEdZR0tCR0RhQkNoZEtlRFZIeFdGZ0FqbzdLZjgrZkF3OGY4cjJ0aDdXMU5iNysrbXNNR3pZTU8zYnNRTDE2OWRUMVc2dFdyYXIzSXVEYXRXdElTRWhBdDI3ZEN0MkNxK3NXY2RWdHFtKy8vYmJlaTRIcTFhdGoyclJwbURadEdsYXNXQUZYVjFlOCtlYWJwajQ5czlKMzRkUzVjMmY0K3ZwaTNicDFPcmRyVTdBVzM1MDdkd0FBejU0OUs3UnQ5ZXJWcUZldkhqcDA2SUN6Wjg4Q0FHSmlZaEFURTZPMVg3bGNyalVJUEh2MmJKUExRZWk3NWJOZ0FOaFl1bzRSVVBnNFNYbDgzTjNkQ3dXZFpUS1pKTGZibStMZXZYc0FZREM3MWhSbnpwekIzYnQzMGFwVks1UDcvZWFiYndxVjlLaFRwdzdHalJ1SDhlUEhJeVVsQlpHUmtmRDM5emZiZklzaUt5c0xvYUdoT0hueUpPenM3UERWVjE5cFBXZmN2WHNYWVdGaCtPQ0REK0RwNlluazVHVHMyclVMSDMzMGtick4yTEZqRVJrWmlmcjE2eHNzWjNManhnMk5BRlJKbjFNVkNnV1dMbDJLSTBlT3dNdkxDd3NXTENpVVNYcm56aDNNbXpjUFBqNCttRE5uanNGTTB6ZmZmQk50MnJSQnExYXQ0T0xpWWxUd3JDajdGSVd4cjNOcDRubEx2N0wrR2JTd3NNRElrU1B4L3Z2dmEyd1hCQUd0V3JYQzJMRmpNV3ZXTE55N2R3OHhNVEhxY2plWm1abnF1NGVDZ29MUXFWTW45YjZ2dmZZYVJvMGFoZm56NXlNc0xBd1BIejVFalJvMWRNNHpQajRlR3pac2dJT0RBejc4OEVOOC8vMzNlbytSS2N6NU42aFJvMFpvMjdZdExsNjhpRk9uVG1uOWZ3a1p4aUF3RVJHWmoxeXV6QUJta0l6S293b1ZsTy90bUJpZ1ljUHlWUnBDb1ZCK2ZtVXk1YzhPRGtBUk15eTh2THp3eFJkZjRNY2ZmOVM0cGJaKy9mcDZhek4rKysyM1NFaEl3SWdSSTR5NkZUY2lJZ0szYjkrR2s1TVRldlRvWWJCOVFFQUFSbzBhaGREUVVNeWZQeDh1TGk1bzJyUnBvWGFYTGwzQ3BVdVg5UGFscXRkbnpDcnoybTVUbG9xKzJvMHZidXZTcFF0YXRHaUI0OGVQbzE2OWVsaXhZb1hHOXZIangrUG16WnZZc1dNSDNOemN0UGI1OWRkZkYzL1NKVWpxNDFNd3NQOWlJSC9ObWpVQXBGbUlxeUJkdHovcnFpZXQ3OHNHWFhidjNnMEFSdFhlZkpHdUFFekJ4WnpTMDlOTjd0ZWNybCsvamlWTGxpQXhNUkYrZm42WU9uV3FPdkR5b3JWcjE4TEJ3VUc5UU5mdTNidnh5eSsvb0hidDJ2RHo4NE9kblIxdTNyeUo4ZVBIbzFXclZwZ3paNDdlc1FjTUdLQVJnQUpLN3B5YWs1T0RPWFBtSUN3c0RIWHExRUZJU0lqVzI4Z2JOR2lBUVlNR1lkMjZkUmd6Wmd4bXo1NnRkekd1b3B3blN1TGNZc3JyWEpwNDNpcXM0QnpMK21mUXdjR2hVQUM0b0pZdFc2cC8vdWVmZjlUdjBmUG56eU1yS3d1T2pvNTQ1NTEzQ3UzWG9VTUgvUERERDNqMjdCbCsvLzEzblVIZ2dtVWdnb09EaTEwS1JlcS9RYjE3OThiRml4ZXhaODhlQm9HTGlFRmdJaUl5bjZRazVhM3lEQUJUZVZXaGd2STlucFFFbUtIT1hvbFRLSUNzTENBalEva3ZPL3Zmd0c5QjF0YktRTGVlVzdMMWVmUE5OL0g2NjY5cnJRRzdhZE9tUW85NWVIaW9hOHZLWkRMMTQwK2VQSUdibTV2V0xOK05HemNDQUQ3ODhFTTRPRGdZTmE4ZVBYcmduMy8rd2Q2OWV6Rmp4Z3dzWGJxMDBFSnMwZEhSZWhjWktzaVlkaVVaQkM1NE1aK1dsb2JKa3lmai92MzdBSUR0MjdjWE9wWmJ0bXhCYm02dXhtcndLaytmUG9XRmhRVXFWcXhZYUp1UGp3OENBd1B4K2VlZnc5UFQwK2o1UFgzNkZHdlhydFdhUFR4Ly9ueXQ1VERpNHVJS1pRRVdwUXpIaS90SmVYejA2ZHExS3lwbytSdVpsNWNIQ3dzTGpUSUlSVm1RU2NXWWkrT2lMT0FURXhPRDZPaG9lSGg0bURXN09ETXpVLzJ6dnZJZnBwREw1ZWpXclp2ZTJyTXZDZ3NMVXdjZ3UzZnZqbUhEaHVrc2QzSHUzRGxjdjM0ZGd3Y1Bob3VMQzU0OGVZSkRodzZoVHAwNjZOS2xpL29XOEJrelpnQUEzbm5uSGFNeldrK2NPSUhseTVlcmY1ZjZuQm9mSDQrWk0yY2lKaVlHcjcvK09xWk1tYUkzR05Tdlh6K0lvb2oxNjlkajRzU0ptRFp0R3RxMGFXUFVjek0zcVYvbjBzYnpscWFDNTYzeTlCblVwZUFYWndWcjhGKy9maDBBMEtSSkU2M3ZYVXRMUy9qNysrUGN1WFBxREhKdFZHVWdXclJvZ1c3ZHVxbnJDeGVYVkgrREdqZHVqQ3BWcXVDdnYvN1N5SXdtNHpFSVRFUkU1dlBzbWJKbUtsRjU1dTZ1ekhndlMwSGd0RFRnOFdObFNRdGpMcFR6ODRHOHZDSUhnUUhkaTRCdDNyeTUwR1AxNjlkWFo1SVZYRmwreXBRcHlNckt3b1lOR3pRdU1tL2R1b1hyMTYralFvVUs2TldybDBuekdqcDBLR0pqWTNIMTZsVk1uVG9Wb2FHaEd0bHVuMzMybWNGNmtNV3BDYXhpNkVKVVcvRFRXSThlUGNLVUtWT1FrcElDSnljblpHUmtZT3pZc2ZEMTljV1VLVlBnN095c3ZtVlcxYjRnVVJTUmxKUUVMeTh2OVFYbzBLRkQ4ZURCQTQxMlJWMEYvTVg5OXUzYmgrYk5tMnNzOXZYWFgzOGhLaW9LVGs1TzZOQ2hRNUhHMFVXSzQyT3N2bjM3YXExanJLMEVTSnMyYllvY21OSlhka09sS0srZktrdis5ZGRmTjNsZmZZNGVQUW9BcUZhdFdwRVhJSHZSMDZkUElZb2lQRHc4MExwMWEvWGpMOWI4TEtoVnExWUlEQXhFbHk1ZHROWmZMZWpDaFFzQWxKbUlhOWV1VlFjaFI0d1lvUTd3eE1URTRPTEZpNmhXclJyYXRtMnJjWXQ2VEV3TXJsNjlpcFl0V3hZS1pHZ0xoRXR4VG8yTGk4T2hRNGV3Zi85KzVPZm5vMWF0V2dnTURNVHZ2LytPM054Y2pYOTVlWG1GL3RuWjJTRW5Kd2N6WnN4QWNIQXd1blRwb3ZlWVNVSHExL2xsd2ZPV1VzSHpWbm40REJxaUN1QUtncUN4b056RGg1bzdxeFVBQUNBQVNVUkJWQThCUUcrWkI5VVhydi84ODQvVzdRWExRSmo3QzJ1cC9nWUJ5dmZZdm4zN2NQbnlaUWFCaTRCQllDSWlNcC9jWE9VaWNFVGxtYjI5OHIzK3NoTkY1WUoyang4RE9UbjYyMXBhYXY2cldGRlpFa0lDdWdLbkd6WnNBS0NzMFZpcFVpVWtKQ1RnNGNPSGFOMjZ0Y2FGa2lpSytPbW5ud0FvTDB5TnpRSldFUVFCVTZkT3hhaFJvL0RQUC85Zyt2VHBXTFJvVVlsbmdlbGJxT2Jnd1lONmc1OEhEeDdVdWUrMWE5Y3dkKzVjNU9mblkrN2N1Vmk4ZURFeU1qTFFybDA3N051M0R5TkdqTUNzV2JPd2I5OCtaR2RucTRNSnljbko2bFhWRXhNVGtaK2ZyM0hSUDJ2V0xJMExXWE55ZEhSRTE2NWROUmJQR1QxNk5BQ2dZc1dLZW0rM05aVlV4MGNLMnNxVkZNWFVxVk9SbUpob2N0a0hiVlFMZERWdTNMallmZVhtNXVMdnYvL0dpUk1uc0cvZlByaTR1R0RLbENrR00rVG16cDJMdVhQbnd0YldGaDRlSG1qU3BBbmVmLy85UXF2RnA2U2tBQUQ4L2YwMTNrT0JnWUhJenM3VzJyZUZoWVZSd1F0QWVldTlrNU1US2xXcWhQVDBkUHo4ODgvbzJMR2p4ckhadkhrelJGSEVwNTkrQ2tFUU1IVG9VUFcyOWV2WDQrclZxL2owMDAvUnNHRkRvOGJVcGpqbjFKTW5UMkx2M3IzcWZlN2Z2NCtRa0JDRFl3cUNBQ3NySzlqYTJzTEZ4UVZwYVdsWXRHZ1Jzck96OGQ1Nzd4WDV1UlNGMUsvenk0RG5MZTNLdzJmUUVGVm05ZXV2dnc1WFYxZjE0MCtlUEFFQTlldXJqYXJraDZxR2RFRUZ5MENNSFR2V3BMdDZUR1hPdjBHQXNqYnd2bjM3SkY4d3NyeGlFSmlJaU14SG9WQXVwRVZVbmxsWUZDNmY4TExKemxZdVl2ZmlCYkFnS0lPN3FzWHVIQjBCRzVzaTEvL1ZaZmZ1M1VoTlRVWGZ2bjNoNHVKaTFENnFWZVpWbVZ1cWk2b1hieWs4ZWZJa29xS2k0T25waVE4KytLQkk4M055Y3NMTW1UTXhac3dZUkVWRllmdjI3ZmpQZi82RGhRc1hHclcvS3VoZ2JIdDNkM2NNSERoUTR6RjlnYzJEQncvcURYNXFDd0xuNXVaaTQ4YU4yTE5uRDl6YzNQRHR0OStpVnExYTZ1MGpSb3hBdFdyVnNIejVjb3dkT3haQlFVR29XYk1tQWdNRHNYcjFha1JHUnFKOSsvWUFsQXZ0QU5ESXlDeVlGWldhbXFvenc4NFlUazVPZW05SGpvcUtRbFJVbFByM3RMUTBvOTlIdWtoOWZIUkpTMHZEaFFzWElKZkxBU2h2RzFhOTExK1VtcHFLWmN1V0ZYcThYYnQyR25VaFRaV1ltR2kyaFo1aVkyTUJvRkFaRlZOTW16WU5seTlmVnY5dWJXMk45OTkvSHdNR0RORDdPbHRaV2NISnlRbDJkbmFReVdSNDl1d1o0dVBqRVI4ZmoyUEhqbUhvMEtFYTV3UlZrTVRkM1YyakgxV0FxRStmUGtoTlRWVS9ia3IyL2ZIang5R2lSUXUwYU5FQ2dETElZV3RyaXlGRGhxamJSRVJFNE55NWN3Q2dmdThVOU5kZmY4SEd4Z1oxNjlZMU9KNVU1OVFQUHZnQSsvYnRROVdxVmVIdDdRMFhGeGYxUHljbkovVS9Cd2NIMk52Ync5N2VIbloyZGhwZm1vbWlpS2xUcCtMS2xTczRlL1lzdW5YcnBuSGJ1dFNrZnAxTEU4OWIrczliNWVFenFNK1JJMGR3K2ZMbFFzOEwrTGVFanI2eUxhclBhWTZXUkFCVkdZam16WnZyL1ZMYUhNejVOd2o0TjhPNXRCY3dMS3NZQkNZaUlpSXFUNUtTZ0gvKzBTejdZR01EZUhnQWJtN0tlcjhTTzNQbURPN2R1NGYzM25zUHpzN09HdHVXTDErTy9mdjNhenpXc21WTGRPellFWUF5WTBXaFVPRG8wYU53ZG5aV3I4SU5LQzk2VkF2VkJBVUZtUnhvRUVWUmZSSGRxMWN2VEo0OEdSY3VYRUQvL3YwQkFNZU9IVE9wUDJQYisvbjVGUW9DbTl1ZmYvNkozYnQzbzFtelpwZ3laWXJXSUd2Mzd0M2g3dTZPdlh2MzR0MTMzMFdYTGwzVXRTVnYzTGlodmtpK2ZmczJBT2pNak5xMGFaUGViR1JEdW5mdnJqY0l2bm56WmdpQ0FGRVU4ZXpaTXd3Y09CQWZmZlNSK25VcWlwSThQcXJiZEJNU0V0Q25UeDhvRkFyMDdOa1RnUEt6b1V0R1JvYlc0K3JsNVZXc1lJbzVKU2NuQTBDeHNzYmMzTnpnN2UyTnZMdzhQSHYyRFBuNStkaS9mei9pNCtNeFpNZ1FuYmMzdjFpRFd5YVQ0WTgvL3NDYU5Xc1FFeE9ENzcvL0huNStmbWpldkRtQWY0T0R1aFkyckZxMXFqcElFeGNYQnlzcksxU3BVZ1Z5dVJ3SkNRa0d2NnhRT1gvK1BNTER3ekZvMENCMVZwNUNvY0RLbFN2VmJWVFp6ZG9XVGVyV3Jadkc3OW9DajFLZFUxMWNYTEJueng2ZHQ3bXI5T3ZYRHpZMk51cGE3QVVKZ29BcFU2Ymc0TUdENk4yN055eExlTkhVa25xZFN3UFBXOFlweTU5QlhhNWR1NGJRMEZBQXdKZ3hZK0RqNDZPeFhmRy9aQVI5bnpkVjJROXROY0EzYk5nQWUzdDdqQjgvM3VCY1hqYXExMWoxMlNmVE1BaE1SRVJFVkY3OC9UZnd2eUFOQUdWTjMyclZsT1VkU3NqejU4OFJIUjBOWDE5ZmVIbDVJZmQvcFRNS0Jtd3RMUzBSRkJRRTROOWJIVlVYOEUrZVBNSDU4K2VSbkp5TVBuMzZhT3ozNDQ4L0lpVWxCWTBhTlZKZlhKbGkzYnAxT0hueUpDNWV2SWpXclZ1amJkdTJhTnUyclhxN29heXZuVHQzWXMyYU5YQjJka1o2ZWpxbVRKbWljeDR5bVV6djdaN3o1OC9YTzFaS1NvckJOZ1cxYnQwYUN4WXNRTE5telNBSUFxS2lvakJ6NWt6MDc5OGZQWHIwVUxkcjA2YU5lZ0VuYTJ0ck5HalFBQTRPRHJodzRRSkdqeDROUVJCdytmSmxXRmxab1VtVEpuckgxSFc4T25mdWpNREFRSzIzV3h2S3dMdDE2eGJDdzhQUnZuMTduRDE3Rmc0T0R2RDA5TVQ2OWV1UmtaR0IvLzczdjRZT2hWWlNINS9idDI5ai8vNzkrSC8yN2pzOGluSjc0UGgzTjlsMDBnZ2xDUUVTT3FIbjBnWHBSUkJCcW9Lb3daOWNFY1FHb3FDSUZCVXVJbkFWUWVXS1ZBbUNVaUtLR0pyMFhrTU5rSkNRaFBTZWJQbjlzZTRrbSszcHdQdDVIaDZ5cysvTXZMdlpuYzJjUFhQTzJiTm5wYXhEbFVwRm8wYU42TldyRjdHeHNRQnMyTERCNk9XN3htcHJWalVGQlFWU2c2UFNkSkIvNjYyM3BKOVZLaFdYTDE5bS9mcjFuRGh4Z2dzWEx2RGxsMS9xWlR1YVltOXZUOGVPSFduUm9nVVRKMDRrUGo2ZXNMQXdneUR3NGNPSHVYdjNyc0g2bjN6eWlkVHNxbS9mdnZqNitySjY5V28wR2cyalI0L0cxOWZYYUlaalVXbHBhU3hmdnB5QWdBQkdqaHdwTFE4TEMrUDY5ZXNtMXpQMmhjYk9uVHRKVDA4M1dGNmV4MVF3WGVlMHFBY1BIcGdkNStibXhwZ3hZeXh1cHp4VXhPKzVzb2pqbG1XUHdudXd1QXNYTGpCNzlteVVTaVV2dlBDQzBWcmJDb1ZDcXMxdGltNmVSY3RtRlMwRE1XWEtsREpyeEZtUmRKOC91Ym01YURRYXE1dnNDVm9pQ0N3SWdpQUlndkFvaUk3V0R3QjdlV2tEd0tWbzdsWVNKMCtlUktQUjBMNTllNkR3TXNpaVFTTzVYQzZkck9teWFYVW5tUGZ1M1dQWHJsM1kyOXN6ZE9oUWFaMnNyQ3pPbmoyTG5aMGRVNmRPdGZtUC9nMGJOckJwMHlZcGEwMTNPYUcxd3NQRCtlNjc3Nmhmdno3ejU4L24vLzd2Ly9qKysrOTU0b2tuRElJamx5OWY1b3N2dnFCZnYzNk1HalhLNlBZc05VVEp6czYycVdsS2JHd3N4NDhmNS9qeDQ0QTJJUExnd1FPdVhMa2luY2dYcGF1TGFHOXZUMGhJQ0FjUEh1VFVxVk00T3pzVEh4OVBTRWlJeFhyTDVnSzZlL2Z1dGJucGkwcWxZdm55NWNoa01zYU1HY1ArL2Z0eGNIQmczcng1VEo4K25iQ3dNRFFhalY1TlIydVY5L056L2ZwMUlpSWlrTWxrQkFjSGMrblNKUUlDQXZqNjY2OEIrUFRUVHdGdC9lT0tscHViYTNQdGJFdks2cVRienM2T2xpMWI4dW1ubi9MV1cyOXg2ZElsdnYzMlc1dStBSEYxZFdYUW9FR3NYcjFhcjR5SUxqaDQ5dXhaenA0OWE3QmVhR2lvMGUzSlpESzZkT25DcmwyN2lJNk9ObGxEVmExVzgvbm5uNU9jbk13enp6ekQvdjM3aVltSm9WYXRXb1NGaGVIcTZrcTlldldNMXEwMGRtWEF3WU1IalFhZ3l1dVkrcWdvNzk5elpSTEhMZlBIclVmeFBYaisvSGxtelpwRmJtNHVvMGFOTXRtbzF0UFRrNFNFQkwxU0o4VWxKeWNEK3FWU2RHVWdXcmR1cmZkRlFua3FqODhnSFJFQXRwMElBZ3VDSUFpQ0lEenM3dC9YTm9EVHFWMGIvUDByWlNxNldwOGRPblFBQ2svUUxWMXVXN3QyYldReUdidDM3eVl6TTVPQkF3ZnFaUjY1dXJyeTNYZmZjZjc4ZWJQZHNJdlRhRFNzWHIxYUNnQy85ZFpiVXNhVXRUWnMyTUFQUC94QWpSbzFtRHQzTGpWcjFtVDA2Tkg4NzMvLzQ5dHZ2MlhTcEVtQTlzVHdoeDkrWVB2MjdXZzBHbmJ2M3MyZ1FZUDBUcUNiTjIrT2o0OFBDeGN1TkxrL1M5bFYwNmRQTjdnY1B6RXhVY28rS3NwVXRtN1JRR3IvL3YwNWVQQWdtemR2bG1vZFdsT3pjTjI2ZFVhWGp4czNqcTVkdS9MYWE2OFp2YytVelpzM0V4VVZSYTlldmZUcVZycTR1REIvL255bVRwMUtTa3FLMUFIZUZ1WDkvTFJvMFlLMzMzNWJhdDVUUEVDZWxwYUdvNk5qdVowSW02TFJhRWhQVDlkcktGUlNDb1VDT3pzN1ZDcVYxSHlxck1oa01ucjM3czJsUzVla3k5WnRvUXR5RksxOU9XUEdES1BaNkpNblQrYnExYXRtQTFzREJneGcxNjVkYk42ODJlVGwwdGV2WCtmRWlST0F0c0VVZ0xPek15Ky8vREtqUjQrbVRwMDY3TisvdjlUTmk4cnJtQW93Zi81OHFYU0FKVXFsMG1SQVZhY3lNa0xMKy9kY21jUnh5L3h4NjFGNER4WjE1c3daUHZ6d1EvTHk4bmp1dWVmTXZ0LzgvZjFKU0Vnd212MnVveXQ3VWZSdkpsMnp1blBuemhuTk1DNUs5M29vVFczc3N2d00wc25PemdhbzhOZmxvMElFZ1FWQkVBUkJFQjVtMmRsUU5DT29FZ1BBYXJXYUV5ZE80T1RrUkt0V3JZRENSbEsrdnI1bTEzVndjTURQejQ5NzkrN2g0T0JnTkZqbzRPQmdzY2FnbloyZGRNS1NsWlhGNTU5L3pwRWpSNURKWkx6Nzdyc1dUM3FLeXNuSlljbVNKVVJFUkFDd2NPRkNhdGV1RFdpYkRlM2J0NDl0MjdaUnAwNGQ4dlB6V2I5K1BabVptZFNwVTRleFk4ZlNxMWN2cVNhZnpydnZ2bXYxL2sweEZrQnUzYm8xZS9ic0lTTWpnNWRmZmhsdmIyOVdyRmloVnk5UVYzTzFlRTNJOXUzYjQrZm54NWt6WjVESlpIaDZlaHB0b2xPY3VSTmdCd2NIbStwc1JrWkdzbWJOR2x4Y1hIamxsVmNNN3ZmdzhHRHg0c1Y0ZVhtVktQT252SitmUm8wYTBhaFJJNVA3ajQrUGx3TDNwaktvalRXczZ0aXhJL1BtelRQNzJHSmlZamg3OWl4Tm1qUXh1Ty8rL2Z2azVlVVoxSk1zS1I4ZkgrTGo0MGxNVEN6VElEQVVablNaSzZOaWlpNHIwbHlBUlNjN094dG5aMmVEOTJaUlRaczJKVGc0bUQvKytJUGh3NGRUdjM1OWd6RjE2OWFsZCsvZUJBVUZFUmdZU1AzNjlhWDk2eTVSM3I5L3Y5SHQvL2pqandiTDB0TFNESmFWOXpIMS92MzdWamRYMG1nMEQxVWpwckw2UFZjbWNkd3lmOXg2Rk42RE9pZE9uT0Rqano4bVB6K2YwTkJRbm52dU9iUGJEZzRPNXN5Wk01dzdkODVvU1FTTlJzTzVjK2NBcEJJNWdNVXYwZFBUMDZYamFkT21UYzJPMWFuSXp5Q0FoSCtTSHF3NTNndUdSQkRZQW9YY2p0Y2I5Y2RCWHZoVXJZbmFUM3l1NFFIQ0ZyV2RQQmtmMkYyNm5hZFc4dDlydTFGcEtyYmJ1TGVERzhuNUplL3ViSXF2c3hkeE9hWXZUUkRLVjEwWEgvN2xIY1NWOUh2Y3lMeFBnVnBWMlZNU0JFRVF5b05HQTdkdkZ6YUI4L1NzdEFBd2FDOWpURTlQcDNQbnpsS0pCRjBHVHRHVGE0MUdJNVVLeU1yS2tyTDRBZ01EdVhmdkhzT0hENWRPUEgvLy9YZmF0bTFyY3lPcWMrZk84Y1VYWHhBYkc0dUxpd3N6WnN5Z2MrZk9WcTkvOU9oUmxpMWJKalhDQXZST1l1enQ3Wms1Y3ladnZQRUd5NWN2QnlBZ0lJREpreWZUczJkUGc4Q0RwUXk2NHVMaTRxeGU1Ny8vL2ErVUViTnExU3JTMHRKNDdiWFg5QUlGU3FXU1JZc1dvVktwRExZcmw4c1pQMzQ4bjMzMkdScU5oakZqeGxqVmRHL1FvRUVtNzR1SWlKQ0M1OWJZdm4wN0twV0tDUk1tbUR5eE05WDR5UllWK2Z6b0ZCUVVFQmNYSjExS0RGQ3RXalg2OSs5dmNwMnNyQ3lEUm1pZ2ZlOUVSVVdSazVNRHdPalJvNlZMZm8wMTI5TmxzT21DRjZWVnQyNWQ0dVBqdVgzN3RrMForYUI5SGt6VmxkVm9ORkx6S1ZPTnEweEpUVTFsMTY1ZGdEYjRaRWxtWnFaVkFleVhYbnFKYWRPbXNXalJJcFl1WFdvUW5IWjJkamFhZ1FxV0wxRmV1M2F0eGYxRCtSOVRkY2N1Uy9yMjdZdENvU0E4UE55cThWVkJXZjJlcXdKeDNETHVVWGdQZ3ZidmpVOCsrUVNsVXNta1NaTVlObXlZeFhuMTZOR0RkZXZXa1ppWXlQNzkrK25SbzRmZS9mdjI3U01wS1FsbloyZTZkZXNtTGJmMG5vK0lpR0RCZ2dVbXgxYjJaeEFVQnVGdExlc2xhRlc5STF3Vk04aXZIVS9XTFB4REpETDlYcWtEd0FCajZ6OUJaNS9HMHUzdDkwNVZhQUJZSWJkalVxUCtoSGdGTXV2Q1Q5ek5LcnZPaWkwOTZ6S241VWordkgrUkg2UDJrNm5NdGJ6U1F5cklyU1ozc2g1VWVQRGVrcDYxZ2hsYVIvdUJyZFNvT0pSNGxhVlhINTQvMmdSQkVBUXJKU1RBUDMrSVkyOFA5ZXBWNm5RT0hqd0lJSlZiMEdnMG5EaHhBamMzTitvVm1adFNxZFNyK1ZtdlhqM3UzYnNuMVQwc21rRzZmUGx5Zkh4OHBFc1lMVWxPVG1iMTZ0WDgvdnZ2Z0RZd08yZk9IS3ZyUFY2L2ZwMjFhOWR5NU1nUkhCd2NtRFJwRXR1M2J5Y21Kc1pnYkwxNjlaZzFheGF6WjgrbW9LQ0FUcDA2OGVTVFR4ck5QTE0xZzA2cFZGcTlqcTVMdUVhandkdmJHMmRuWno3Ly9ITU9IanpJcUZHamFOS2tDUXNYTHVUeTVjdU1HREdDNE9CZ2cyMFVyYVZwN3ZKUzBBWVg1SEs1MFV3cU1GOE9Zdno0OFVhZm55RkRocENlbmw2dU5Rb3I2dmtwN3ViTm02aFVLcjFtWjU2ZW5tWnJHOGZHeHVvRlUrN2N1Y09xVmF1NGRPa1NXVmxaMHZLc3JDemF0R2xENjlhdGFkdTJMVnUzYnBYdUt5Z29ZTnUyYlFEODlkZGZCQVlHMnZSRmlESE5temZueElrVFhMNTgyZWJtakpzM2J5WWhJWUhCZ3dmVHNHRkRLVWdURXhQRDk5OS96N2x6NTVESlpJd2RPOVpnM2ExYnQ1S1ptVW1mUG4zdzgvTUR0Sy83MDZkUDg5VlhYNUdTa29LSGg0ZkY1bVFhallhTWpBeXJqZ2R0MnJTaFI0OGU3TnUzajYrKytzcG9nTU9VM054Y3M4M3pqRjFlSFJvYWF2Q2Vyd3JIMUlkUlJmMmVyWldWbFNVRjlqWnQyb1MzdDdmVjY0cmpWc21PV3cvTGUvRHZ2LzltM3J4NXFGUXEzbjc3YlFZTUdHRFY0NnRYcjU3MHVsMjZkQ2t1TGk1U3VZcFRwMDZ4Yk5reVFOc0FyeXl1MnFncW4wR0FWRExJMkd0ZXNFd0VnYzF3czNkaWVJRCt0OG5yYmg4cTlYWURYV3ZTdFVaaGFuMmV1b0J0MGNkS3ZWMXJlU2hjZUwvNVVKcTRhLytBbXROaUZEUFBieVMyRERKM0ZYSjdYbXZZRnhreSt0WnVTY2ZxRGZnaGFqOFI4WmRLdmUycXBvRmJMZWEzSGtOVVpnS0xJM2Z5SUMranNxY2s2VkxrQ3daN21SMjNzeExNakJZRVFSQWVTbW8xeE1jWDNxNVRwOEtid09sUFI4MkJBd2VBd3JwNUZ5NWNJQ0VoZ1o0OWUrcGw1U2dVQ3IxNnNuSzVuTm16WjZOU3FiQzN0K2ZQUC85azJMQmhwS2FtV24wWllXcHFLcHMzYjJiNzl1M2s1ZVVobDh0NTl0bG5lZW1sbDNCMGRMUzRmbVptSnA5KytxbDB3dGE0Y1dPbVQ1OU92WHIxMkxGamg5RjFNakl5MEdnMHpKczNqemx6NWhBV0ZzYlJvMGQ1NFlVWDZOR2poOTVqdHFXbVhrazdyc3RrTWw1KytXV2VmZlpaTm16WXdJNGRPL2o3NzcrcFhyMDZTVWxKZE8zYTFXaXBoWTBiTjdKNzkyNWNYRnpRYURTRWg0ZFR1M1p0Zzh0Uk16SXlTRTFOWmVqUW9Rd2RPdFJzVjNLVlNtWDAvdSsrK3c0b0RJcnJnalJObXpabDFxeFpOcGQ2c0NYRHVyeWZIMU5Pbno0TjJKN2hXcFM3dXpzblRwekF6czZPNE9CZzJyWnRTOXUyYlduV3JKbGVkdTM3Nzc5UFhsNGVHbzFHeW9UMzgvTWpKaWFHano3NmlPRGdZQ1pNbUVETGxpMVpzbVNKVmUrTm9qcDM3c3lhTldzNGN1UUlyNy8rdWszcnFsUXF3c1BEQ1E4UHg4bkpDUThQRDNKeWNxUkdURTVPVHJ6OTl0dEdUK3d6TXpOWnUzWXRhOWV1eGMzTkRWZFhWK240QU5yTGd1Zk1tV014dUphZW5vNVNxVFFiRk1uT3ptYnQyclcwYnQyYUtWT21jUEhpUlhidTNFbTFhdFdNdnQ0eU16TzVjZU1HMTY1ZEl6SXlraXRYcnRDdFd6ZXBWbmhKVmZZeHRheTgrT0tMUnBldldMRkNMeEM5WnMyYVVxMVRWSG44bmt2ajh1WExhRFFhZ29PRGJRb0Fnemh1V1hQY2VwamZnM1BuemtXbFVxRlFLTmk0Y1NNYk4yNDBPWjlKa3licFhlMHdkZXBVN3Q2OXk2MWJ0NWc1Y3lidTd1N0laREtwckVYdjNyMFpQWHAwcVo0RG5hcnlHYVRSYUtUc1lsdjdPd2hhSWdoc3hvaUFUcmpaRjM1N2REenBKcGZTU2w4SGFWeGdONHIrZWZ0THpBbFNDN0pMdlYxcktUVXFuTzBLTHdYeGRIRGg0NVlqZWYvY1JwSktHY2djWGJjenZzNkYzM0s1SzF3WUh0Q1JJdyt1a2FzcXNIbDdUOVpzenB0Tm5pclZuQ3o1K3ZydjdMbC93YVoxdkIzY2VEOTRHSTV5QlUzZC9WblM3a1craU56Rm1aU29jcHFsOVJxNDFhS21rNGQwdTBDdFpPOTkyeHRzQ0lJZ0NGWGNnd2RROE05bnE2TWoySGhpV2RhdVhidEdXbG9halJvMWtpNkQzTHg1TXdDOWV2V1N4ZzBZTUlEV3JWdnJuUWgvL2ZYWFhMNThtVEZqeHBDUWtNQmZmLzNGMmJObnBZeFJVM1VhZFRYdndzUERPWGp3SUVxbEVvQ1dMVnN5Y2VKRW8vWHBUSEZ6YzhQRHc0TWFOV3J3OHNzdjA2ZFBINk1CU1pWS3hhbFRwOWl6Wnc5Ly8vMDN3Y0hCTEZxMGlCVXJWdkRwcDU4U0dSbkpnZ1VMV0xWcUZUMTY5S0I5Ky9ZMGJkcTBRaHVZZUhoNE1ISGlSQndjSE5pMGFSTkpTVWtBUkVWRkVSNGVUcjkrL2FRVHI0MGJON0o2OVdya2Nqa3paODRrUHorZlR6NzVoTldyVjVPVmxjV0VDUk9rNTJIWHJsMTgvLzMzVnMzaDZOR2pIRDE2MU9LNG9zRnhjMWxicHBTa1JtbDVQVCttN04rL0h3Y0hCMXEzYm0zelhIVzh2THhZdUhBaFRabzB3ZG5aMmVTNFJvMGFrWjJkemJ4NTh6aHc0QUExYTlia3l5Ky9KRDA5blcrKytZYVRKMC95OXR0djA2RkRCMTU3N1RXYmc0RU5HalFnS0NpSVc3ZHVjZmJzV2RxMGFXUDF1azgvL2JTVVJSY1RFME5pWWlKT1RrNDBiTmlRa0pBUWhnd1pZckxzUzlldVhZbUppZUhLbFNza0p5ZVRuWjJObTVzYmpSczNwa3VYTGp6MTFGTld2Y2QwcjVlaVRZcDBqUWJWYWpXLy9mWWJQL3p3QThuSnlUZzVPZEdwVXljKy92aGozbm5uSFRadTNFaFNVaEp2dnZrbUNvV0NiZHUyOGZQUFB4TmY1TXM0WjJkbldyUm9RWmN1WGF4K1hreXBqR05xZVlndFdyTytpSlNVRkZKU2pDY2hsV1Nkb3NyeTkxd1dMbDNTSmtSMTdkcTF4TnNReHkzRDQ5YWo4QjVVcWJSbEd3c0tDa3krN25WMERkRjAzTnpjV0xwMEtaczNieVlpSW9LNHVEZ1VDZ1V0V3JSZzhPREJWalY0dFZaVitRdzZmZm8waVltSkJBY0hTMWVGQ0xZUlFXQVRndHhxTWRpL25YUmJwVkd6Sm1wZnFiZmIzcnNCN2J3SzYyY2w1MmV5TGZwRXFiZHJpeXhsSHA5YzNNTG5iY1pTM2JFYUFEVWMzZm00eFFqZVA3ZXh4T1ViZ3R4cVNTVUlkSEpWQlh4MitkY1NCWUNyS2dlNVBlOEhENlc2UStFM3k0NXllN0txU05tTDdqV2I2ZDArbUJqNVNKZmtFQVJCZUd3VnFWVkw3ZHBRZ21aWlphbHAwNlpzMkxCQmF0aHg1c3daamgwN2hxK3ZyMTdtU3ZGR05GdTNibVhidG0wRUJRVXhmdng0b3FLaWlJaUlZUEhpeGRMSlFlUEdoVmU0WkdkbmMvSGlSUTRmUHN5UkkwZWtXblNnelZnYU8zYXNsTEZqcXlsVHBpQ1h5dzB5VXpJeXRGK1NMMTI2bEFNSERraVppKzd1N2xMREZUOC9QNVl0VzhhZVBYdFl0MjRkY1hGeGJObXloUzFidHRDK2ZYdXB4bDU1UzA5UEp5SWlncTFidHhJYkc0dUhod2NUSmt3Z01qS1NQLzc0ZzJYTGxuSDI3RmxtekpqQjh1WEwrZTIzMzdDenMyUEdqQm5TOHpabHloU1dMVnZHVHovOXhMVnIxM2publhlb1Zhc1dZOGFNc1hpNVBXZ3ptWHYzN20yeVZtTlpNcGRoYmF5UlVYazlQNTZlbmhRVUZPRHE2aW8xNDFFb0ZGeTRjSUZidDI3UnJWczN2ZGVWc1daS2xsZ0t1R28wR3Y3NjZ5OVdyMTVOUWtJQ3RXclZZc0dDQlhoNWVlSGw1Y1dubjM3S3NXUEhXTGx5SmNlUEgrZjA2ZE1NSHo2Y3NXUEhtajJwTDI3VXFGRjg5dGxuaElXRjJSUUU5dkx5NHNVWFh6U1o1V2xPZ3dZTitPQ0REMnhhSnowOW5aeWNIS3BWcTRhenN6TXBLU2xzMkxBQmdLQ2dJR25jN2R1M0FiaDM3eDVmZlBFRkNvV0NVYU5HTVh6NGNBQ2FOR25DN05teitmampqL25qanorNGV2VXFpeFl0d3M3T2pxU2tKRnEyYkVuYnRtMXAxNjRkVFpvMHNhcW1yQzRqdnFqVTFGUzkyK1Y5VEgzNjZhZkp6YlgrSEtHZ29NRHExMnpSOTZVdFYwR1VaSjN5L2ozYjB1RFNsTklHZ2NWeHkvaHg2MkYvRDBMSjNoOUZPVGs1TVg3OGVNYVBIMStxN2VqMDdOblRaS21mcXZBWkZCWVdCc0NJRVNOc2UyQ0NSQVNCalZESTdaamFaQ0Iyc3NKNlpYWXlPVi85YTBLSnRqZnV5SEt5bEhrNHloVzgwcUNYM24zZURtNXM2bHJ5dWtQZjN0eExlT3dabTlkTHlzOWsvcVZ0TEdqOUhFNTIybTg0NjdoVVowYnpaL2o0d2hhVUd0c2FpZG5MN0pqU2VJRGVjNllCbGw0TEp5WTd5ZWI1bVhJdko5bnlJQ3Y0TzVjc1cwb3VrL0ZXazBFMGRLdXR0L3kvMTMvbldrWmNXVXl0Vk9ReUdkMXI2QWVCZDVYZzlTRUlnaUJVY1ZsWm9EdDV0N09yOUN4Z0hSOGZIM3g4ZkZDcFZDeFpzZ1RRWHRackt1TW9QRHljRlN0VzRPcnF5b2NmZm9oQ29hQng0OGIwNnRXTHZYdjNjdi8rZmV6dDdXblRwZzBuVDU3azIyKy9KU29xU3Nyb0FuQjFkYVZidDI0TUdUTEViSmR6YXhnN0NUbDI3SmgwWXJoejUwNGNIUjNwMmJNbnZYdjM1bC8vK3BkZWt4NlpURWEvZnYzbzI3Y3ZKMDZjNE9EQmcxeTdkbzNwMDZlWGFsN1dPSFBtREJzM2J1VENoUXNvbFVxY25Kd1lQWG8wbzBlUHBscTFhZ3djT0pBeFk4YXdkdTFhQmd3WXdKUXBVN2g1OHliT3pzNTg4TUVIZXBkVlB2MzAwemc3TzdONDhXTE9uRG5EZi8vN1g2dXllb3ZhdTNldjFDVEhrdFdyVjF0ZHM3bWt5dnY1R1Q5K3ZNR2x4eTFidHVUbm4zOEdZUERnd1hyM1ZhdFdqYWVlTW4yMVcxWldGanQzN3JUcXNlWGw1YkY5KzNaMjdkckZ2WHYzQUcydzZhMjMzc0xEdzBOdmJNZU9IV25YcmgxcjE2NWw4K2JOL1BUVFQremJ0NC92di8vZTZzdHllL1hxeGM4Ly84eng0OGM1ZCs1Y3FUSUZ5OVAxNjllTmZoSGg0dUtpMTl5cWFObVZqaDA3TW1uU0pJTU1zL2J0MnpOLy9uem16SmxEdTNidDhQTHlvaytmUHZUcjE2OUVHZXcvL2ZTVFZlUEs4NWdhRUJCZ1V4QzRxaXJ2MzNOcHFWUXFJaU1qQ1FvS3NqbHpVUnkzdEV3ZHQvNzczLzgrMU8vQlIwVkZmUWFkUG4yYVU2ZE8wYng1YzU1NDRvbHllenlQT2hFRU51TDVlazlRMThXbnpMYzdxbTRudmN2MEsxdFVWZ0pMcnU1a1J2TmhVbm1LWUk4QUpqWHF4N0pyaGwwOXpYbStmbGZxdStwM2NnNjdlNFNqRDY2WDBXeTFwcDc2b1V5YXNHM3I5cTdONjhpUThXYVRRWFR5MFQvQjNCSjlsQU1KVjBvOXA3TFEyck0rbmc2dTB1M0k5Rmh1WmNhYldVTVFCRUY0S0NVVitZTFYweE9NTk5xcVRIWjJka3ljT0pFZE8zYm9YVEpaWE1lT0hXblpzaVZqeDQ3VnV5Und5cFFwcEtTa2NPYk1HWjUvL25uYzNkMXAyYklsV1ZsWmFEUWEvUDM5YWQyNk5WMjdkcVZkdTNibDJzMDlKQ1NFd01CQUhCMGRHVFJvRU4yN2Q3ZDQyYmxNSnFORGh3NGx6a2gyZFhXMXVYeUV0N2MzWjgrZXBVbVRKdlRwMDRlK2Zmc2FiTVBYMTVmcDA2ZWpWQ3J4OFBDZ2J0MjZ6Sm8xaThEQVFJUHQ5ZW5UYWxUSEhRQUFJQUJKUkVGVWh6cDE2ckJreVJLbVRKbkNxNisrV3FMSFlnMWZYMStiMXdrSkNUSEkyaXF1UzVjdTB1WGc1ZjM4dUxtNTBhQkJBMVFxbFZRek1UUTBsUGo0ZUhKemMyblhydkFLUTNkM2QvejkvWTNXOGRTNWYvOCtCdzRjd05YVjFlUVlIUWNIQjA2ZE9zVzllL2NJRGc1bS9QanhldnNyVHFGUUVCb2F5cE5QUHNuaXhZdnAwYU9IVFhVWlpUSVo3Nzc3THErLy9qcExsaXhoNWNxVk50ZDFyQWlOR2pXaWZ2MzZLSlZLbEVvbGNybWN3TUJBeG8wYlI0MGFoZWN0bzBlUDV1TEZpMHllUE5uczVkTnQyclJoMWFwVjBtWGhwU254WW0xVEtwM3lPS1orL2ZYWEpaNS9WVkxlditmU3VubnpKcm01dVNYS0FoYkhyVUxHamx0RnkzM1lxaXE4Qng4VkZmRVpsSmVYeDlLbFMxRW9GTHp6emp0bC9SQWVLekpOMFZTS2g4U3dnLzhwdDIyMzlRcmt3eGJQSXFQc0xxa2NkMlE1dnM1ZWZOYjZlYjFNMmJKUTBremdva2JWN2N4ejlmUS9sRlpjLzRNLzdwKzNhdjFtN3Y3TWJ6MUc3ems3K3VBNkM2LzhTbWxmWE1WckFvODQ5RVdaQjRHdHFRa3NROGFVSmdQb1dWTy9VY1dSQjlkWWRHVzdWWTl6VEwwdWpLNXJmVzJpRFhjT0VYYTNNT3VtbnFzUGphdVpQMG5xVnFNWkxUM3JTcmNQSmtaeUlmV08xZnNzYW0vOFJkVGxjSGdvU1FCZWVJaWNPZ1VoSVpVOUMwRW9mNVg5V3I5d0FYUk50eG8xZ2lwNk1xRTdzU3dwdFZvdDFjOERiWjFJWjJmbk1zbk9za1ZXVnBaVko3V1ZMVDA5M2VvVHkrenNiT3pzN0N5ZWVHazBHcHVidFpXVnNMQXczTjNkOWJMNVNxT3lucC9Tdmcrc2taS1N3b01IRDJ6T2hsZXIxY2hrc2hMOWpuZnYzczNpeFl2cDA2Y1A3NzMzbnMzclZ5WGw5UjdQek13a0p5ZEhDa1ptWjJlalZxdU5OaXd6ZDU5T1dSOVRIemVWY1N4UFRVM2x6cDA3QkFZR2xpandKNDViaG13NWJvbjNZTVVvNzkvbGdnVUxpSWlJWU5xMGFmVHIxNjgwVTMya3lheDRVNGhNNENJQ1hLcnpick9uOVlLWm0rNGM1a0RpWllPeHJUenJjU2t0QnBVVlpSTTBHZzF2Tnhta0Z3RCtQZTRjdjk3VHJ3WGN6TDBPOGJscEpPZGIzNXd0clNESDZyR21oTjA5UXNOcXRXbnYzUUNBQzZsM09acGtYUWF2bTcwVGJ6VWRwUGVjM2NwTVlPbTE4RklIZ0tzS0dUSmViOXpQSUFCOEppV0tKVmQzVmRqamJPc1Z5SXVCVDlxMFRyY2FUZWxXbzJtSjlyY3Y0UXBxamJKRTZ3cUNJQWpsS0RlM01BQXNsME8xYXBVN0h6Tktld0paL0VTcHNwcUFQQXdCWU1DbUFJTzFXWXlWRlFBR0dEbHlaSmx1cjdLZW4vSU9wQUJTelVWYmxTWVlNV0RBQUVKQ1FsQ3IxWlg2WlVGWktLLzN1SnVibTE1QXlkenJ5cHJYWEZrZlV4ODNsWEVzOS9UMExGWEdxamh1R2JMbGRTemVneFdqUEgrWGFyV2FDUk1tOEgvLzkzOTYyZjFDeVlnZzhEL2NGYzdNREg0V0Z6c0hhZG54cEp0c3ZudFlMOGhuTDdQajVhQWVQT1hYbHNNUHJyRTRjb2ZGYk1uSmpmdmo2MXo0aG9qUFRlTi90L2FScDlZMlM1TWhZMFRkam95cDI1VjdPY25NUEwrSmpESUk3bHBMQXl5OUdzNmlOaTl3SXZrbWE2TDJXWjBCK25xai90UndMUHhnU3NyTFlQNmxyZVhXQ0c3TEUyK1h5M1pOY1pRcmVLdnBJRHBXYjZpMy9IenFYVDY5L0NzRmF0dHFKd3VDSUFoQ3FmM1RsQXpRQm9BZjRzQ0xJQWdQTjNGQ0xnaUNJSlFudVZ4T3JWcTFLbnNhand3UkJBYWM3Uno0b1Brd2FoV3AxM3MvTjVWbFJySlovOTJvRDcxcnRRU2dpMDlqbEkyZjRrc3oyYUM5YTdXUXhvTTI0THI4Mm00cEFBelF1M1lMbnErbkxXd2Q0RktkajFvTTU2UHptOGxSNVpmbzhaVG1jdnNoL2lFTThTLzU1YTNWSGF2eGZjZC8yN1RPbVpUYmZISnhTNG4zV1Y2OEhGeVpHZndzRGR6MER6aVgwMkpZY0drYkJlclNaY211dmhWaHNDdzB5SGduVGtFUUJFR1FGQThDQzRJZ0NJSWdDSUlnV1BEWUI0RmQ3QjJaM1dLRVhxM1ZBcldTaFplM2s2WE1NeGovMDUwanRQZHVnTHRDZTZsQTk1ck5TTXJQNE1lb0F3WmptN3I3OGU5R2ZmV1doY2VlNWxLYWZySHh2ZmN2MHRtbk1lMjh0TVhiRzdyVlpscXpJY3k3OUhPNTFHUjltUDF4L3p4bFVjYTZ2Ni81THNiMVhXc3dNL2haZkJ6MVQ2N1BwZDdoODh1LzZnWHhTMnJIdlZNR3kyd0pBby82Kzh0U0I2S0xHbHFudmMzbEpnUkJFSVFLcHRGQVJwR3lVVlcwRnJBZ0NJSWdDSUlnQ0ZYTFl4MEVkck4zWW5iTEVUUjBxeTB0MDZCaDJiWGRSR1VsR0Ywbk1TK2RoVmQyTUtmbFNLbkc3N0E2SFlqSlR1YXYrSXZTT0hlRk16T2FEOFZlVmxnekppb3JnVFZSK3cyMnFVSERGNUU3V2R4MnZKU04zTmFyUHFGQlBmbnU1bDlsOGxnZkZhdHUvRmttamVGTUJZRmx3Rk4rN1hneHNEc0t1ZjdiSXlMaEVsOWQrNzFNOWk4SVF2bVpOR2tTQlFVRmZQdnR0OXk0Y1lOTm16YngxbHR2bWEwRE4yM2FOQUlEQTVrMGFWSUZ6bFJyeFlvVjVPZm5NM2JzMkRMclJHMUpkblkyVGs1T0p1dHdxVlFxMHRMUzhQYjJ0bnFiYXJXYWI3NzVoaFl0V3RDbFN4ZnM3Y3Z1VDR4MTY5YWhWcXNaUDM1OG1XM3pvWldaQ2VwL1BvZnM3Y0hadVhMbkl3aUNJQWlDSUFqQ1ErSFJyRXB0cFZwT0h2ZzdGNTdnYW9DdnJ2M0JvY1JJQUh5ZHZmaTh6VmpxdStyWHVycVVGczI2MndmMWxyWHdETkM3blY2UXczYzMveUs5SUJ1QUhGVStpNjVzTjFsRE5rdVp4MmVYZjlITDdHenRXVSt2UnJHMWt2SXpyZjVYWEdwK2xrM3JtOXRXaXBYYjBqMUhsYzNUd1pVUFd3em5sUWE5REFMQVlYZVBzdXpxYnlJQUxBZ1BnVHQzN25ENzltMEFJaUlpMkw5L1B6Tm16Q0E3Mi9peEpqWTJsck5uejNMdjNyMEtuR1doWGJ0MnNYUG5UcFB6SzJ1N2QrOW03Tml4TEYyNjFPU1luMzc2aWZIangvUDc3NzlidmQxdnYvMldiZHUyc1hUcFVsSlRVOHRpcXBLMWE5ZXlkdTNhTXQzbVE2dG9LUWlSQlN3SWdpQUlnaUFJZ3BVZTYwemdtNW54ZkhMeFp6NXVPUUpIdVlMdmJ1NWxiL3dGQUJxNDFlS2pGc054Vjdnd3Q5Vm81bDNheXRYMFdHbmRYMk5PME5LekxxMDk2L0ZEMUQ1MjNqdHRzUDFEaVpHY1Q3M0RhdzM3OGZlRHE4VGxtRDhwdnAyVnlQK2k5dk5xZzk0Y1Q3ckJsMWZEUzFRWCtKVmozMWc5ZG11M2Q1QlIyRkRtM1ROcmpRWjByVkc4RnZHYnAzOGd2UUliM0pYV3UwMmZKdGlqanQ2eUFyV1NsVGYrWkcrUkxHOWpPbFJ2aUF3NGxuU2pIR2NvQ0krSDMzLy9uZXZYcnpONTh1UVNyYS9yZUt6UmFIamxsVmRJVEV3a0lpS0N4WXNYOCtHSEh4cU12M2hSKy83dTJMR2owZTJGaG9aYXZlOEdEUm93YytaTW0rYXJVbW0vSEN4TjVxeEdvK0h5NWN0a1pHUkkvOUxTMGtoSVNDQStQcDc0K0hoNjl1ekpLNis4UXF0V3JWQW9GSVNIaCtQajQ4TUxMN3lndDYxcjE2NnhkdTFhSEJ3Y2FOM2FmT2tjbmQyN2Q3Tmx5eFprTWhrelpzeW9zSXhtZ0w1OSsxb2VWTXllUFh2S1lTWVZKQzJ0OE9kU2RCc1hCRUVRQkVFUUJPSHg4bGdIZ1FFaTArK3hKSElYdnM1ZWhNZWVrWmIzcnRWQ3F2dnJadS9FeHkxRzh1bmxiWnhQdlF0b3M0YVhYdjBOUDJjdkV2UFNxVm1rcVZ4eC80dmFCMkIyak03cDVGdHN0SGRpZjhKbHFpbWNxYVl3dk13elYxVlFaYkpuSzlxV0o5NHV0MjMvSjNJSEMxcU53ZGZaQzRCNzJja3NpdHpPbmF3SFp0ZXI1K3JEVzAwRzRXaW40S2M3aDlsODk3REpSb0dDSUppWG1wckt5cFVyeWNqSXdNL1BqMmVmZmRibWJkalpGWmJoa2Nsa1RKczJEVTlQVDhhTUdXTjAvSVVMMmkvL09uVG9ZUFQrNk9ob284dU5jWE56czJHbTJ1Q3RVcW05QXNUQndmWXJQM1JrTWhuejVzM2p3UVA5NDVXcnF5dmUzdDc0K2ZsUjdaOEdZbjUrZml4WXNJQTMzM3lUdFd2WEVoUVVSTmV1WFFGSVRrNW05dXpaS0pWSzNuLy9mV3JYcm0yd3IrSU9IRGpBa2lWTHBNZnp3UWNmV0RYblpjdVcwYXhaTTFzZXBra3ltWXc2ZGVwWUhCY1RFMU1tZGVVclRYNCs1UHp6NWFwTUpqS0JCVUVRQkVFUUJFR3cybU1mQkFiajJadmYzNHFncHBNSElkNUJBRGpaS1pnWi9DeHpMbTdoY2xvTUFPa0YyYVFYWlBOZHgzOVQzY0cyRTM5TG5xdlgxZVI5Ung1Y1krR1Y3V1c2UDBGYkN1T1Rpei96ZVp2bk9aVVN4YW9iZjVLck10OEF6bDNoekFmTmgrRmtwd0JnVEwwdStEbDdzZVRxcm9xWThzTXBOaGJrY3YxL2RuYm1id3VQRFU5UFQ2WlBuODZISDM3SXlwVXJhZENnZ1pTTk9uUG1UT0xpNGl4dUkrZWZJTm1FQ1JQMGxwODhlVkphZnZqd1lmNzQ0dys5KzR0bnhQcjQrTEJ4NDBhTFdhUFIwZEZNblRxVnpNeE1SbzhlYlhGK1JSVVVGQjVqbkp5Y2JGcTN1T25UcDZOU3FmRHc4R0R1M0xuRXhjWHh5eSsvR0IzYnNHRkQzbjc3YlE0ZE9rVGR1bldsNVptWm1kU3JWNC9ldlh2VHZYdDNpL3ZjdjM4L24zMzJHV3ExbWhvMWFsaDhEUEh4OGVUbmE2OXdjWFIwdE9IUm1lZmk0c0xxMWFzdGpoczZkQ2haV1ZsbHR0OEtWN1FVaEp1YjlsZ3BDSUlnQ0lJZ0NJSmdCUkVFTmtHbFViUG95ZzQrYVRXS3h0VjhBWENRMnpNeitGbG1uOS9NamN6N2xUekR4OU85bkdTVDk4bVE0ZXZzUlZwK05sbXFYTFBiS1ZvTHVxajd1YW04Y2VvSDBxekl0TGFUeVpuZWJJaGVocmNHRFVlVHJsdGN0NnpaeWVTNDJ0c2VVS21VY2gxV0JQRU1XQk1vdHZXMkNEQlhXWjA2ZFdMSWtDRnMzNzZkQlFzV3NHTEZDcnk5dlltTGk3TXBLOWZVMkt5c0xMeTl2UWtJQ0NBL1A1LzQrSGpjM2QzeDhOQy9Xc1BMeTh2aVBsSlRVL25nZ3cvSXlNamcxVmRmbFRKcWkvcjY2Ni9adG0yYnhXME5HemJNNHBnWk0yYlF1M2R2by9lMWJkdFcrdGxVYVlsMzNubUhsSlFVdldXelo4ODJHSmVRa01EaHc0ZWwyOFlDck51MmJXUEZpaFZvTkJxNmQrL08rKysvYjdha3haNDllMWkwYUJFQXI3MzJHa0ZCUVNiSGduNFpEdlUvamRDS0x2UDM5MmZ1M0xsbXQvSElTVXdzL05uRDh0VkZnaUFJZ2lBSWdpQUlPaUlJYkVhZXVvQzVGMzltWVp0eCtEcHI2KzY1MkRud1VZdmhURHI1UFpsSzg0SEdoMUZWdjBoMjZxa2ZqRFpuZTdKbWM0WUhkRVFHSk9TbDhmNjVEYWpOWFBKYnZINXhVZFlFZ0FIKzNiQXZ3Ujc2RFFGL3VMV1BJdyt1V2JWK1dXcmxXWStQV2d5M2ViMWhCLzlURHJNcEIycTE5bDlaazhsc3owcTI5clpNWm5uL2drbXZ2dm9xcDA2ZDR0NjllNnhaczRhMzNucEx1czlTWnU2WU1XTklTa29pUER3Y2hVSmhjdHlFQ1JQWXUzY3ZuMzMyR1ZPbVRLRkhqeDQyelRFcEtZbVpNMmR5Ly81OUpreVl3TWlSSTIxYXZ5VE1QUjVyeE1iR0dwU01zSlZTcVdUbHlwVlNsbkh2M3IyWlBuMDZjak5mcWtSRVJQQ2YvMmlQTjFPbVRHSElrQ0VXOTJNc2lGOTBtZDNqbGdXYm5nNUZtd2RhOFNXRklBaUNJQWlDSUFpQ2pnZ0NXNUNwek9Xenk3L3dlWnV4MGlYL1c2S1A2Z1dBWHoyK1VxKzVXbmtvejFxNFZkbmhCOWM0bDNwSHVtMHNBQXpReml1UUFKZnFBRFN1NXNzUS8zL3hTOHdKazl0OStkZ0s2ZWRzWlo3Tjg1b1ExSXMrdFZ2cUxkc1ZlNXJ0OTA3WnZDMmhFbWswb0ZKcC81VzFvZ0ZtYTdLU2JRazJQd1lCWmtkSFI2WlBuODdPblR1Wk5HbVNUZXZxc2xFTENnb3NCazFQbkRpQlhDN25YLy82RjZHaG9VUkhSMXZWTk96NjlldDgrT0dISkNVbE1YWHFWQVlQSG14eWJHaG9LR1BIampWNS8rVEprN2wvL3o1ejVzd2hPRGpZNkpqWnMyZHo2ZEtsVWpXUEs4cmF4bWpqeG8walBqNWV1djNnd1FQbXpwM0w1Y3VYQVczMjhtdXZ2U1kxNHpQbTk5OS9aL0hpeGNqbGNxWlBuMjR5azluY0hQdjM3NDlhclg2NEc3cVZSbjQrM0w1ZGVMdDZkU2hGRFdsQkVBUkJFQVJCRUI0L0lnaHNoYnZaRDFoNk5aenB6Wi9oeDZqOUJvRStiY1pwVmMraGZUZ1ZxSldrNWlzdGp2djI1bDVhZWRiRjA4RVZnTkYxdTdBLzRUSXArY1pyUDZhYVdHNk5Gd0s3TTlpL25kNnlvMG5YK2Y1bVJJbTNLVHlDaWdhWUM4elhscmFaTHNCY0ZpVXhpaStyUWdIbTVzMmIwN3g1YzZQMzZjb0tGRGRpeEFpcHdacXU0UnBvRzU3bDV1Ymk1K2NuTGROb05KdzhlWkptelpwWjNkQk5vOUd3WThjT1ZxMWFSVjZlOWd1a3paczNVNzE2ZFRwMzdteDBIU2NuSjdPMWNuVTFqR3ZWcW1WUWtxSTRjMEh0dm4zN21sMW1iZkRWbk16TVRPTGk0bkIwZEdUeTVNbHMzcnpab1BaeWNicG1iQXFGZ3ZYcjE3TisvWHFqNDZ5cDZWdmxGQW1RbHd2ZGNTUXhzZkRMS3JrY2ZIM0xkNytDSUFpQ0lBaUNJRHh5UkJDNGlQZWJENlZEOVliUzdhS1h5aDlOdXM1N1o5ZHpQYU1FOVV3Rm0zM1g4ZDgycitOc1g1Z1Y1V1NuWUZuSXkrU3BMUWVRaXpxVmZJc1YxLzh3ZWYvb3VsMTR0azRIdldYblUrK3lKSElYbWlyMFJjQXJ4MWVTbEpkaHNMeFhyUlpNYVR5Z0VtWWtsS255em1DMkZEeVd5UXIvNmRZcCtuOEZLTjdVVGFkSGp4NVN3RlVYcEFYWXNXTUg2OWF0NDZXWFhwS3ljcTlldlVwYVdwclZaUnh1M2JyRmtpVkxpSXlNeE4vZm55bFRwdkRMTDc5dzlPaFJQdnJvSXpwMDZNQ2tTWlB3OS9jM3V2N2V2WHZKenM2bWUvZnVVckJYclZhVC9rK3pMM01CWUYxQVc2RlFjUDM2ZGVMajQzbmlpU2YweGdRRWFNdlRGQlFVY1AvK2ZiMWxBTldyVjdmcWNacFR2MzU5UHZ2c00yUXlHZjcrL2l4ZXZOanFkWE56YzIycTZXeUxyS3dzbzBId2NxTXJUeE1UVTNINzFBa0tnakpzcWljSWdpQUlnaUFJd3VOQkJJRnQ4RGdFZ0t0S0lMTzZnM1ZaZWVhNDJUdGg2MWFxMlp2TzFodGR0d3RqNm5YUlczWXhMWm9GbDdhUmIyT3dXUkNxTEkwR2xGWC85V3l1TE1EbXpac0JiV0N3Um8wYUFPemJ0dytBVnExYVNlTU9IVG9FWURLRFYrZjI3ZHRzMnJTSmZmdjJvVktwNk5hdEcrKysreTR1TGk2RWhJU3diOTgrdnY3NmE0NGZQODdaczJjWk4yNGNJMGVPMUN2ZG9GS3ArTzY3NzNqdzRBR3hzYkZNbkRnUjBEYVcwMmcweUdReXM0M29DdjdKSms5UFQyZjY5T2s0T2pyU3JsMDdYRnhjcERHNlROb0RCdzVJRGRPS1o5Zis5ZGRmWmgrck5YUU4zZkx6ODZWbEpTM1RrSitmejZCQmcwbzlKNWxNUnAwNmRTeU8wMlVsbDFwV3lhOG1LUldGQWx4ZEsyZmZnaUFJZ2lBSWdpQTgxRVFRK0xHbm43bFhKaWZIanhnN21aeUpEZnZTdDFnTjRNdHBNY3kvdEpVOGRSbGY2aThJQWdCLy92a24vdjcrTkd2V3pLYjFYUDhKa21YOUU2aTdmdjA2TVRFeDFLaFJneFl0V2tqakRoOCtqSitmSDNYcjFqVzZIWlZLeGR5NWN6bDgrREFhalFZM056ZGVmdmxsZzZabVBYcjBJQ1FraEdYTGxyRnYzejVXcjE3TlgzLzl4WUlGQzZRZzlJRURCM2p3NEFFS2hZSVJJMFpJNitveWRuMThmTXcyT3RNRmdYMTlmV25YcmgyblRwM2lqei8rWU9qUW9RWmpUNTQ4S2YxODd0dzVsRW9sSVNFaHBwK3djalJseWhRQUZpNWNpTE96YzVsdE56OC9uMnZYcmttL1R4Y1hGNnZLU1F3ZE9sUjZYWlJLdFdyYS84dW9Sck5KR28wMjYxajMyVnhRQURkdVFPUEcycXg4UVJBRVFSQUVRUkFFSzRrZ2NBblVkUEpnWmZ2L0svUHRGaTAvVVZHS1g3eGRWVUxBbGZGY0dPTmtwMkJhc3lHMDh3clVXeDZaSHN2Y1N6K1RxeElCWUVFb0x4czJiQ0E2T3BvdnYveVM0T0JnVkNxVjFJRHM3Ny8vNXZUcDB3YnJqQjQ5V2lxcmtKcWFDaFJtdnc0Y09GQ3ZnWm11TkVIeE1nSzYyL1hyMStkZi8vb1hNcG1NUVlNRzhkSkxMNWtzMlZDdFdqVm16cHhKbHk1ZFdMWnNHWEs1SEc5dmIrbityVnUzQXRvR1owWExNdWptVUxSV3NURzZJTEJDb2FCLy8vNmNPbldLSFR0MkdBU0IxV28xeDQ0ZGsyN1BtalVMQndjSFZxNWNpWStQajlsOWxJZkl5RWhBRzFBdkM5OTk5eDBYTDE3azZ0V3JLQlFLdG0vZlhpYmJMYkhXcmN0L0h4b054TVZwLzRFMkN6a3hFV3JWS3Y5OUM0SWdDSUlnQ0lMd3lCQkJZRUZQVlNrSFVSVjRPcmd5Sy9oWkdyanBuMmlmUzduRDUxZCtGUUZnb2ZMb0dzTVYvNzhpbGhXdEJXek1xVk9tNzdOQlFrSUMwZEhSdUxpNDBLUkpFMENiMmF2TDhyMTQ4YUxSQUdELy92Mmw0R3R5Y2pMWjJkbjg5dHR2Mk52Ykc1UWRLRm92RnlBdUxnNmxVaWt0cjEyN05pKzg4QUw5K3ZVak1GRC9peUJUZXZic1NhdFdyY2pJeUpBeWUwK2RPa1ZrWkNSMmRuYU1IajFhYi96Tm16Y0JiY0RaSEYzcEJRY0hCN3AyN1lxTGl3dDM3OTdsMHFWTEJBY0hTK05Pbno1TmNuSXl6czdPNU9UazhQcnJyN040OFdJV0xsekk1NTkvTG8ycjBQcTVKYURSYUxoNjlTcW5UNS9tNU1tVHFQK3B3ZnZUVHo4QjRPam9TT3VLQ01CV0JUSVorUGxwTTRKMWplamk0c0RIUjF1dld4QUVRUkFFUVJBRXdRb2lDUHdJMmRidDNWSnZZMDJuMTh0Z0ppWGZWbFhKQUc3dFdZODNtd3pDMDhGRmIvbUJoQ3NzdS9ZYktvMjZrbVltVkFsVk9RajdpRGoxVHpDNWJkdTJVbTNkckt3c2crWm1hOWFzd2MvUGowMmJOdkg5OTk4RFNCbXY4Zkh4N05peGc2eXNMSHIyN0ttWG1RdUc5WEpEUTBPSmpvNDJXSzZycjJ1dE9YUG1TRUZkalViRHFsV3JBRzBtY3UzYXRmWEdYcng0RVlDbVRadWEzYVl1Q0t4UUtIQndjS0JMbHk3OCtlZWYvUDc3NzNwQjRELysrSU9HRFJ1U2w1ZEhkSFEwQXdZTTRNU0pFeHc0Y0lCZHUzWko0M1NCN3BpWUdLbkpHMmd6ayszczdLVE01TmpZMkRMSjRwWForSnBOU0VpUVNra1VOWEhpUkZxMGFFSERoZzMxYWk0L0Z2ejhJQ2xKVzdOYnBZTFVWQ2lEWm4rQ0lBaUNJQWlDSUR3ZUhyTXpxUEx4NWRWdzlpZGN0bm05a1hVNzhYeTlKeXdQZk16MXF0V0NLWTBIbE52Mml3YWU1VElaejlYcnl2Q0Fqc2lLRmN2NEplWUVQMGJ0RjduU1ZZRUl3ajd5ZENVTk9uYnNDRUJPVGc1S3BSSTNOOHZ0SG4xOWZRRzRkZXNXTjIvZVJDYVQ4Znp6ejVkNExycVNEZFlxMmpCdDkrN2QzTHAxQzBkSFI4YU5HNmMzTGpFeGtSczNiZ0JZekdyTnk4c0R0Sm5Bb0sxRC9PZWZmN0p2M3o0bVRacUVrNU1URHg0ODRNQ0JBN3o0NG90NmpkcmVlT01OR2pac1NMZHUzWEIxZFNVM041ZUJBd2VpVXFrWU1HQUF2cjYrVXVDN2I5KytlSGw1U2JmMzdkdEhUazZPVFk5ZnAyancyTmFBcmF1cks3Nit2blRwMG9WT25UcngzbnZ2b1Zhcjllb3BQM2JrY3FoUm83QXNoQWdDQzRJZ0NJSWdDSUpnQXhFRUZvUi9WSGR3NCsybWcybnVvZDloWHEzUjhMK29DSGJlTTZ3L0twU0FyNjhJd2dwbUtaVktxZDV2Ky9idEFXMUFGNUFhclptamEvUjI0c1FKQUxwMTYyYXgzSUl4cWFtcHVMcTY2Z1ZVZGNhTkcwZDhmTHpSKzRyNjg4OC9BVzFEc3VKWnpEdDI3RUNqMGRDNGNXT3pqMHV0VmtzMWdSMGRIUUVJQ1FtaFE0Y09VcEFjNEpkZmZrR2xVdEc5ZTNlOWVYbDRlUERjYzg4QjJuSVZPc25KeVFDNHU3dWIzSGVQSGozTVBqNXpNakl5QUcwQVdCZTh0cGFibXhzLy92aWoxZU96czdNSkRRMjFhdHhEemN1ck1BaWNucTR0RVNFYXhBbUNJQWlDSUFpQ1lBVVJCSDZFSk9WbjJyeU9wOElGTzFuaENXUjZRUTRGbXBKZCtsdmRRVDlETHlVL0MzVTU1TTNleTBrdTFmcXVkbzU0T3JnYUxOY0ExUjJyNlMxTEw4aG1jZVJPenFmZXRiaGRGenNIUXJ5RE9KZ1lXYXI1UGZJc05NQVNoRE5uenBDVGswUERoZzJsMGc1WHIxNEZrT29EbStQajQ0T0hod2RwYVduWTI5c3pZY0lFZ3pHeHNiRWtKQ1NRa3BKQ2NuSXlTVWxKVWxEMHBaZGVJakV4a2Z6OGZNTEN3dkQwOUN6eFkvblBmLzdEd1lNSGFkdTJyZDd5dUxnNHFWbmM0TUdEelc0ak56ZFgrbGtYQkxhM3QyZisvUG5TOHBTVUZINzU1UmVhTm0wcWxYYXdSSmVGckF1YWx6VmQ0TjdkM1IyVlNsV3U1UnMwR28zTkdkc1BKV2RuY0hDQS9IeHRBRGc5SFVyeCtoUUVRUkFFUVJBRTRmRWhnc0NQa0ZlT2ZXUHpPdi9yK0pwZVFIVCtwYTFjeTRncjBmNkwxeVIrOC9RUHBCZVU3REppY3lhZlhHMTVrQm1teWtzazUyZnk4WVV3UG04ekZuZUZNOWN6NGxoNFpUc1A4aktzMnU0ckRYdlRzMll3N2FzMzVKc2JlOGhXNXBWcW5vTHd1RHA0OENBQW5UcDFrcFpGUm1xL1hHbmN1TEhlMkI5Ly9CRlhWMWNwb0tuajQrTkRXbG9hVHozMWxCUVVQWERnQUZGUlVmVHQyNWYvL09jL1hMaHd3ZWorSFJ3Y2FOT21EVFZyMWl4VkFCaTB0WEM3ZCsrdXQweXBWTEpvMFNMeTh2S29WNitleFNadHVuSU1EZzRPSm12cjd0dTNqN3k4UElQR2MrWWNPblFJUUsrbXNLbHRPems1MGJGalI1dHEreDQ0Y0FEUVpoeS84TUlMREI4K25FR0RCdUhzN0d6MU5xemw2dXJLTDcvOFluSGMwS0ZEeWNyS0t2UDlWeWhQVDBoSTBQNmNtaXFDd0lJZ0NJSWdDSUlnV0VVRWdjdkFLdzE2OFVKZ2Q4c0RpM0cycyszeTJMSW1sOG53S05iNExMa0UyY1NQa3Z1NXFYeDIrUmU2MVd6RzZwc1JLSzNNaXU3czA1aWVOYldCbEc0MW10S2ttaTl2bi9tUkxCRUlGZ1NicU5WcWpodzVBaFRXQTg3T3p1Ym8wYVBZMmRrWk5GRGJ1M2V2d1RZMmJkckV6WnMzQWZRQ2ZsZXVYR0hMbGkyNHU3dlRvMGNQbWpkdlR1M2F0YWxac3lhMWE5Zm13dzgvSkRZMlZtcmtWaDdVYWpVTEZpemd3b1VMeUdReXBrNmRhakZEOXY3OSt3Qm02eUczYjkrZWdJQUF1bmJ0YXRVOEVoTVQyYjkvUDNaMmRoYlh1WERoQXR1M2IyZjI3Tms4OFVSaEhYdUZRc0dNR1RPTXJuUHExQ2wyNzk0TlFQMzY5Ymw5K3pZclY2NWsvZnIxREIwNmxLRkRoK0xoNFlGQ29lQ3JyNzZ5YXM2bTlPN2RHeWNuSjZ2Rzl1alJReSt6K3FIazRWRVlCRTVMcTl5NUNJSWdDSUlnQ0lMdzBCQkI0RExnWnUrRTVWWkZWVTkxaDJwNnpjODBhRXM0UE82dXBOL2pTdm85cThmWGN2SmdVcU4rZXN2T3A5NFZBV0JCS0lFelo4NlFtcHFLdDdlM1ZQb2hJaUtDbkp3Y09uZnViRkMvZHMyYU5mZ1ZLVEZ5OXV4Wi92ZS8vMkZ2YjQ5TUp1UFFvVU5rWldYaDZ1b3FCVlByMXExTFNFaUl3Yjd0N096SzhaRnBBOUlMRml6ZytQSGpBRXlaTW9XV0xWdGFYTy9NbVRNQVpzczgxS2xUaC9mZmY5K3FURjJOUnNQeTVjdkp5OHVqZi8vK2VIaDRXSnczZ0plWGw5NXltVXhHNzk2OTlaYmw1ZVd4ZnYxNndzTENVS2xVZE92V2pZOCsrb2hUcDA2eFpzMGFybHk1d3JwMTZ3Z0xDK09wcDU1aXpKZ3hCdG5kdGpJVmlEYm16VGZmTE5XK3FvUnExYlIxZ05WcVVDb2hPeHRjWEN5dkp3aUNJQWlDSUFqQ1kwMEVnUjlqVGQzMWE3UEc1NmFpMHFncmFUWVBKMGU1Z2huTmgrSm1YNWlGRnB1VHd2ZTMvcXJFV1FuQ3crdnZ2LzhHa0VvUHFOVnFmdjMxVndDZWV1b3BhVnpuenAzeDl2YldDd3Jmdm4yYmVmUG1vVmFyZWVPTk43aDU4eVk3ZHV4ZzY5YXR2UERDQzl5OXE2M3QzYkJod3dwOFJGcFJVVkhNblR1WDZPaG9aRElaRXlaTTRPbW5uNWJ1ejhqSUlDNHVEaTh2THp3OFBIQndjRUNwVkhMczJESEN3c0lBYU5ldW5kbDlOR3JVeUtxNXJGcTFpaU5IanVEbTVzYUxMNzVvY0w5YXJmODVrSnFhQ2tDdFdyVk1iak01T1psZHUzYXhjK2RPcWJaeTE2NWRwUUJ0U0VnSUlTRWhIRDkrbkxWcjF4SVpHY20yYmRzSUR3OW4rUERoakJvMUNsZFh3MXJ0Z2hFeUdiaTdhMHRCZ0xZdXNBZ0NDNElnQ0lJZ0NJSmdnUWdDbDRFdnI0YXpQK0d5emV1TnJOdUo1K3M5WVhsZ09XbnVVVWZ2OXRYMDJFcWFpVzJLMXg2dUxETGc5Y2I5cWU5YVExcFdvRmF5T0hJbnVhb0NpK3MvN1crWWlWaFd2dXN3c2R5MkxRaW9yZzBZQUFBZ0FFbEVRVlRsYWZMa3lUejU1Sk5TY0hmTGxpMUVSVVhoNStkSGh3NGRwSEd0V3JXaVZhdFcwdTFyMTY3eC92dnZrNTZlempQUFBNT2dRWU5JU0VoZ3o1NDliTnEwQ1psTVJuUjBOSDUrZmhZelgzVW1UWnBrc25UQWd3Y1BBQWdORFRXNS91clZxMUdwVkd6YXRJbDE2OWFoVkNweGNuSmkyclJwQm5XQ1UxSlNlUDMxMTZYYnVveGVqVWJiWE5QZDNWMHZhRndTR1JrWkxGbXloSU1IRHlLWHk1azJiUm8xYXRUUUcrUHE2a3BxYWlyWHJsMmpjZVBHUkVWRmNmbnlaWnlkbmFsZXZicmUyT2pvYUU2ZVBNbmZmLy9OaFFzWHBPQ3hoNGNIb2FHaGVrRjduUTRkT3RDaFF3ZU9IajNLcWxXcmlJNk9ac09HRGV6Y3VaUG5ubnVPSVVPRzRPQ2dMWldVbVptSms1TVQwZEhScU5WcVhJb0ZPcDk3N3JsU1BSK3RXN2UyS1l1NFN2SHcwQThDMTY1ZHVmTVJCRUVRQkVFUUJLSEtFMEhneDVTZFRFNW5ILzFMY0IrV0lIQlZNUzZ3TzkxcTZOY24vZWJHbjl6S2pMZHEvZENnbnVVeExVRjRxTW5sY2xxM2JnMW9hd0d2WDc4ZWdEZmVlQU81WEc1MG5haW9LS1pObTBaMmRqWjkrL1psMHFSSkFOU3NXWlBRMEZDKy92cHIxcXhaQTBDWExsMnNua3QwZExURitySFIwZEZtNzc5NTg2WVVBRzdVcUJIVHAwK25mdjM2QnVQOC9mMlJ5K1ZTSUZVWC9BVUlDZ3BpMnJScFZnZXZqWW1JaUdENTh1VmtaR1JnYjIvUHUrKythL1M1YU5XcUZVZU9ITkVMU0FQMDZkTUhtVXhHUVVFQkN4WXM0UHo1ODZTbnArdU5xVk9uRGs4Ly9UUURCdzYwMlB5dFU2ZE90Ry9mbnUzYnQ3TjI3VnJTMDlOWnVYSWwyN1p0WThXS0ZiaTd1N053NFVLcFBqUmdVQTlhRjRndnFiU0h1WjV1MGRkQ1ppYW9WRkRPNVV3RVFSQUVRUkFFUVhpNGlTRHdZNnBqOVlaNEtQU3pxczZrM0s2Y3lkam9YazZ5MGVXT2NnVStqdFdrMi9HNWFVWWJ1N25hT2VMcFVMckxqZ2Y2dGVYWk9oMzBsdjBXZTRhLzRpK1dhcnVDSUJSeWNYRmgxcXhaSERwMHlHZ05YNTM2OWVzVEdockszYnQzbVR4NXNsNWQzR0hEaHFGU3FmajExMS94OWZWbDdOaXhWdTkveDQ0ZHBaby9RT1BHalhudHRkZkl5Y2xoNU1pUkpnUFpkbloyYk5pd2dkemNYQW9LQ2xDcFZLalZhanc5UFEyeWRVdWllZlBtYURRYUFnSUNtRDU5dWtGQVZlZk5OOS9FemMyTm16ZHZVbEJRZ0lPREE4SEJ3Yno4OHN1QXRobWNyNjh2aHc0ZEFyVFBmY2VPSFhuaWlTZE1idE1VT3pzN2hnMGJSdCsrZmZueHh4L1pzV01IWGJ0MmxiTEEvZno4c0xlM3g4SEJnVWFOR3ZIR0cyL29yYjlueng1Ym40WkhoMElCenM2UWt3TWFqYlpCbkxkM1pjOUtFQVJCRUFSQkVJUXFUQVNCSDBNeVlGaUFmZ0F6TWoyVys3bXBsVE1oQzJKemt2bnovZ1hwOWxmWGZ6YzZyclZuUFQ1dU9WSzZ2ZUR5TnU1bUdXYUtOWFgzbzNjdHk4MllUT2xkcXlYLzEwQy9HZEs1bER0OGZ5dWl4TnNzYTIrZS9rRTArUk1lQ2UzYnQ2ZDkrL1pteDhoa01wNTU1aG1UOTQ4WU1ZSVJJMFpZM05mQ2hRdFJxUXkvT0NxdElVT0dXRFd1ZUxtRjBuajExVmVsaG02Z3JlZjd4UmRmRUJBUWdMMjk2WTkrYjI5dnBrK2ZibmJiNDhhTkl6ZzRtQll0V3BRcU8xbkh6YzJOU1pNbThjd3p6MUN6WmsxcCtiLy8vVy8rL2U5L2wzcjdqeXh2YjdqM1R4UFRwQ1FSQkJZRVFSQUVRUkFFd1N3UkJINE05YWdaVEVNMy9mcUIreEl1VmRKc0xJdE1qeVh5bjFJVmpuSUZRK3UwWjFmc0dRclVTcHUyMDZkMlMrcTcxdUIvdC9aSjI3TlY3MW90ZWIxeGYyUkZsa1ZsSmZENWxWOXRicW8zN09CL0RKYVZWYjNqVEdVZTZRVTVaYkl0UVhoYytQajRWUFlVeWt5blRwME1sZ1VHQnBiSnRsMWNYT2phdFd1WmJLc29mMy8vTXQvbUk2MTY5Y0lnY0hvNjVPV0JvMlBsemtrUUJFRVFCRUVRaENwTEJJSEx3TlFtQTNtajhVQ2IxNVBKTEk4cGE1NEtGOFlINmpja1NpdklMbEZqdTRwbUo1UHpYdk1odFBVS3BIZXRGbng1Tlp5YlZ0VGZsUUV2QkhabjJEL2xHd0pjZkZoMFpUdVpTdk8xUG9zYjVOZU9DUTE2NmdXQTQzUFRtSHZ4WjNKVStUWnRxNnhGWlNXd09IS25kRHREQklBRlFSQWViUXFGdGphd3JyYngvZnRRcjE3bHpra1FCRUVRQkVFUWhDckxlSEZDd1NZeVpNaGx0ditUVWJGUllCa3kzbTQ2MktBZTdzL1J4OGhWRlZUb1hHd2xsOGw0czhsVHRQWFNackxWY2FuTzFDWlBZU2V6L0JLdXBuQWh4Q3RJdXQzS3N5NEwyNHpEejluTDZ2Mi9FTmlkVnhyMDB2dWRKZWFsODlHRnpWV2k3RUpxZmhhSEVpT2xmL2syWmtrTGdpQUlEeUZmMzhLZms1SzAyY0NDSUFpQ0lBaUNJQWhHaUNEd1l5UTBxQ2N0UGV2cUxVdk1TMmQzM0xsS21wRjFaTWlZMnZncG5xaFIySFFvT1QrVGVaZTJXbFdDSWIwZ20vZlBiZUJNU3BTMHpOZlprODlhUDA5VGR6K3o2enJLRmJ6ZGRMQkJFN2lrdkF3K1BQOFRDYmxsMjEyK2FDQTNPaXVwVExjdENJSWdQR0pjWGJYWndLQnRFQmNkWGJuenNVRm1aaVpLcGZqQ1VyQ2RScU9wN0NrSWdpQUlnaUE4bEVRNWlETHc1ZFh3S2w5TzRZWDYzUmpzMzA1dm1RWU5TNitHMjF4YnR5TFp5ZVM4MFhnZzNXczJrNVpsS25QNTVPSVdtd0t3MmFwODVsM2F5aXNOZWpQUXR3MEExUlRPZk5KeUZGOUU3dUpvMG5XRGRXbzVlVENqK1ZEcXU5YlFXeDZiazhMSEY4Skl6RXUzNmJFY2UzQ0RoRnp6NnhRdDZWRFJGSEs3U3R1M0lBaUNVRUwrL3RxYXdCcU50alJFWWlMVXFHRjV2VXAwNE1BQmxpNWRTcjkrL1pnNGNXSmxUNmRLZWUrOTl5Z29LR0RxMUtuVUs2UHlIanQzN2lRdExZMnhZOGVhSEhQanhnMTI3ZHBGbHk1ZExEYmoxSms0Y1NLK3ZyNTgvUEhIWlRKUGF5UW5KL04vLy9kL2RPN2NtWGZlZVFkWkJkVldtemh4SXM3T3puejU1WmNWc2o5TGpoOC9UbFpXRmoxNzlyUTRkdjM2OVNRbkp6Tmx5cFFLbUprZ0NJSWdDRldaQ0FJL0JGenQ5UnU5S0cxb1FDYVh5WGdwc0FkUCs0Y1kzTGN0NWdTWDBtSktQYi95NGlDM1ozcXpJWVI0RjVaeXlGTG04ZkdGTU81a1BUQVk3MmluMEx0ZFBGTkVyZEd3NnNhZlpCVGtNS3B1WndBVWNudW1OQm5JNVJQM1NDL0lsc1oyck42UXlZMEg0R2J2cExlTkc1bjNtWHR4cTk1WWEwVmxKUkNWbFdEemVoWEYxMG0vUEliYXhrWjNnaUFJUWlWd2R0WUdnbVArK1R5UGlRRW5KNmhXclhMblpZYWZueDlaV1ZuOC9QUFBkT25TaFpZdFc1YnA5a05EUTYwZTYrdnJ5L3o1ODh0MC95VVZHeHZMNmRPbmNYTnp3N2RvcVE4YlpHWm04djMzMy9QVVUwL1JxRkVqQUxadTNVcDBkTFFVQk03UHoyZk9uRGs4OGNRVERCeW83V2x4K3ZScGR1N2NTVkJRa01sdEYzZnIxaTBLQ2dyTGlSMC9mcHd6Wjg3WVBHZFBUMDlHang1dDFkaERodzZSbnA1T2ZuNStoUVdBQVc3ZnZvMmJtNXZaTWV2V3JTTW14dnpmMVRObXpHRFdyRmsyNzMvczJMRTBhMWFZRVBITk45OFFIUjF0VlJCNDc5NjlSRWRIaXlDd0lBaUNJQWdpQ0Z3U1NYa1pURHI1blhTN3ZHdkNObmV2bzNmYjJxWmZMdmFPdk50MHNGUkh0NmpUS1ZGc3VIMm9UT1pYSGp3VkxzeG9QcFFtUmNvMVpDbnptSE54aThsbWNBM2NhdW5kTnRXc2JlT2R2MUZwMUR4WHJ5djVhaVdmWHRvbUJYVWQ1UW9tTk9oSjM5cXRETlk3bG5TREw2L3VxdkwxazB2QzM4V2JMalVhUzdkelZQbFdsZG9RQkVFUXFvQmF0YlRad09ucG9GYkRqUnNRRkZSWUtxS0thZGl3SVNOR2pHRHo1czBjTzNiTTZpRHcxcTFiV2JGaWhka3hlL2JzSWJxVVpUR2VlKzQ1SGp3dy9MTFpWZ3FGZ3ZEd2NLdkhiOSsrSFlDQkF3Zmk0T0JRb24zbTVlWHg5OTkvYy9qd1liNzY2aXQ4Zkh6MDd0ZG9OSHorK2VjY1AzNmNKazJhU011dlhyMEtRRWlJWWRLQXRjNmZQOCtXTFZ0c1hpOGdJTURxSVBCZmYvMEZ3TFBQUG12emZrQ2JoVDUzN2x5TDQ3WnQyNllYOUpYSlpNamw1cXZvblR4NWtrdVhMcGtkTTJQR0RDNWV2R2l3WEsxV2s1T1RnMXd1eDluWjJlRCs5SFRMVjUvMTdkdTNSUGZiK2pvVkJFRVFCT0hoSllMQUphRFNxSW5MU1MyVGJYa3FYS2pqVXAxTVpTNlp5bHh5VlBrbzFXb0tORXFjNUFxYWVkVGgxWVo5OU5hNWJVVTJhWE9QT3J6UmVDQzFuQXhQQUsrbXg3THc4dllxRytSelY3aXdzTzA0YWppNlM4dFM4N09aYzFHYkFkeldxejRQOGpKSUxjZ21WNVdQUW1aSFcrOUF2V3puUEhVQnlmbVpKdmV4K2U0UkN0UXFibVhGY3pGTmU3TFkwck11cnpYc2g2K3pwOEg0c0x0SDJYam5FQTl6RmJyWkxVYmdiT2NndmM0SzFDcVVHaFVlQ2xkYWU5WEZVVjZZU1gwbks3RVNaeW9JZ2lEWUxEQVFybCtIN0d4dElQam1UVzJHY00yYVVJRVprOU9tVFNNcHlYSk4rL3o4ZkJ3ZEhUbDgrRENIRHg4Mk83WjY5ZW9zV3JTSWF0V3FFUkFRSUMyUGpvN0czdDdlYU5ac1FFQUFxMWV2TnJ0ZFUwRXhQejgvbzRFNFc1Z0tSRnNLMUFHRWhZVVJGaFptMC80R0R4N00xS2xUcVY2OU9oOTg4QUhUcDA5bitmTGx6Smt6UjIvY2loVXJPSERnQVAzNzkyZjgrUEdBTmdCNTd0dzVnb0tDOFBNejN5dkJHcXRYcjliN1BabGo2dmt3bGMwZEV4T0RUQ1pqNGNLRlZzK2xLRmRYVjZ2bVZqemdxMWFyTFFhQlRaV0tPSEhpQkxObXphSjM3OTRBL1BMTEx3WmpJaUlpV0xCZ0FiMTY5ZUs5OTk2ek9EOWpYbjMxVmFQTGYvcnBKOUxTMGt6ZWIyY255b0VKZ2lBSXd1TkNCSUVybWJ2Q2hibXRyTXQrQUNoUXF6aVJkTlBzbVBHQjNSbGFwejB5REUvNkl0TmptWDlwSzNucXFwdk5tbDZRelk1N3AzZzVxQ2N5NEg1dUtwOWMvSm00bkJRQVhtdlVUeTlBYk15WjVOdW9MVFFPMlJaekhOQm1URThJNmttdldpME14bVFxYy9udnRkMGNTN3BSc2dkVGhlU3FDbWpqVmQrcXNmdXFlSTFyUVJBRW9SaDdlMmpjR0s1ZDB3YUNOUnB0YVlqa1pLaFhEMXhjS21RYWNYRnh4TWNidjJMSEdHdXlkdlB6dFZmMjlPM2JWeTlvMkxkdlgzeDlmUzBHZXdGKysrMDNYRjFkNmQ2OXU4V3hpeGN2dGpqR0VsUEJUVk1CeU1URVJISnpjL0h5OHJKWWRzQVlMNi9Da2s1dDJyUmgxcXhadEd2WHptRGNrQ0ZEc0xlMzU1VlhYcEdXblQ5L25yUzBOTHk4dkZpNmRLblI3YmRvMFFKL2YzK0Q0R3RjWEp3VXNPM1NwWXZOOHpiRjB1dWlwTm5lSVNFaFZyMWVpdE5vTkZZSFMyL2V2SWxhcmFaUm8wWkVSMGN6Zi81OC9QMzllZU9OTjB5dWMrM2FOVUQ3UEpmVXlKRWpqUzcvN2JmZlNFdExNM20vSUFpQ0lBaVBEeEVFcm1UUjJVbmtxUEp4dHJQdXNyOHQwVWRKdFZDUE5qb3J5V2dBK0ZCaUpNdXU3YTdTamVCMGR0dzdSVXArRm4xcXRXVHgxWjE2SlRCdVpzU2JEUUxucVF2WWNNZjZVaGQ1cWdLY2pEei9sOUppV0hKMUYwbDVHYlpOdm9xNmxSVlBKNTlHRnNlZFM3bkRudnZuSzJCR2dpQUlRcG15czlNR2dtL2ZodFIvcmxqS3pvWXJWOERORFh4OHdNc0xMR1EwbG9VOWUvWklQeWNuSitQdDdXMTBYRVJFQkdxMVdzcVNMTTZhekZscmZQSEZGd1FFQkZnVkJDNVB4Z0tRaVltSlRKZ3dBU2NuSjc3NjZpdHFsS0t4MzhxVks2V2ZyMXk1QWtEcVA2K0ZvdmQ5KysyM05HblNoQjQ5ZXJCLy8zNUFXL2YyOXUzYlJyZXJVcW53OGZFeENMNHFsY3BTbDk4d3BWYXRXcXhidDY1RTY0NGJOODZtTHlPS1c3bHlwVUZwaThURVJKT3Z4eDkrK0FGL2YzOHlNaktZTm0wYStmbjV2UDc2NjJ6ZXZKbUNnZ0ptelpxRms1T1QwWFVCcmwvWE5pZ3VUUkFZK0gvMjdqdXN5Zk45Ry9nWkNCc1ZBUVZVM0hzcjR0Nm8xRjJ0NHJadXEzWFViZmxxdFdyZHE4NDZhdFdpT090UHBWTDNRQnlvRlFVVnhjM1FNRVZtSUNIdkgzbVRFcEpBZ2dRRXo4OXhlQnp3clB0SlNJS2N6L1ZjTng0OWVvVDM3OStyTEV0T2xyZXR1M2p4b3RyMjJ0NTNSRVJFVkR3eEJDNWtNc2p3SmprR3RVdm1mUHRkUnFZVXg4TnU0K2pibTdrZTgzTFVJNVMzdE1VM3ppMEF5TnRYSEhyamorTmh0NHRVTzRQcjBTRzRIaDJpdGp3aU5VN3JQczhTMzJIWDg0c0lTOG45VmxRRnFTd1Q2MEpPdzZ4dVA3allWa1Y2cGdUZWIveHhLdUp1cnRYRVJVbFlzdmJuSkUyYWdZalVPRnlMZW9JemtmZUwxZU1tSXZxaUdCc0QxYW9COGZIQTI3ZUE1UDlmK0UxS2t2OTcrMVllQ0Z0WnlhdURMUzJCUFBhZjFZV2ZueDlXclZxRi92MzdZL0Rnd2JETVZwRzhaczBhU0NTU3p5cU15c3pNVkU2aTV1M3RiZkR4dG0vZmp0VFVWRXlhTk9tVEFtQUFPZmJremI2dVc3ZHVjSEZ4d2ZuejUxR3JWaTFzMmJKRlpmMnNXYlB3OE9GREhEcDBDSFoyZGdCVXcvMnVYYnVxdE4zWXZWcytYNFkrRS9OOXJteHNiSlJWMnpLWkRPSGg0UnBiajBSRlJVRXNGa01vbFA5SlZhSkVDU3hZc0FBTEZ5N0UrdlhyQVFEVHBrMVRtM0JQVzVpY3RVSmJRZkVjZTN0N0s1Ly9kKy9lQVZCOXJ2ZnMyWVBUcDA5ckRIc0JZT1hLbFdyTFBxZjNIUkVSRVJrZVErQXNQbWFrSWphSFByS0djaXJpTGtJK09zSFVTQWdUSTJNWUNZeGdKQkFBTXZsa2FHOVNvbkUzOWtXdUZjQlpIWGg5SFpXdHlzRGVyQ1IrZlhvR3IzVG9JL3lwWG1mckkydW9uc09uSXU3aFZrd29qQVFDR0FrRUVFQ0FqRXdwb3NVZmthREhjNVJWcGt5RzlTRStHRk90TTQ2OXZZWDNhZm5UOHprL1JhYkdJeUJMVzRwTVBaL2ZXN0doNk8rM1R2bWNBZktMRUpteXpDSjFjWUNJaUhSUXVqUlFvZ1R3L2owUUcvdGZHSnlaK2Q4a2Nsa1pHNnYrSzExYTNrOVlUME9IRGxWV0hnSkFURXdNTWpNejRlM3RqVE5uem1EQ2hBbm8xcTJiY24xdXQ5bFBtREFCVmxaV2VwL0hwNURKWlBreU1ad3VybHk1QWo4L1B4Z1pHZUhwMDZjYWd6cHRTcFVxaFVtVEpxa3N5eHJTSmlRa1lONjhlWGp4UXQ1R3pOdmJHM1oyZGhCazZSSHQ1ZVVGc1ZpTWpBejFObUZ4Y1hFd01qSlNhVFdoQzNkM2Q1UW9VVUp0ZVhwNk9veU1qSlNCS1pCemFGMllCZzBhcEp5c0xpMHREYjE3OTBhRkNoV3dhOWN1bGUxKytPRUhQSHIwU09VeE5XM2FGQXNYTHNTaVJZdVFtWm1KVWxvbWFMUzB0RVRidG0xelBJOXo1ODRwdjQ2UGoxZXJ1dFpXaFozMWRhREp5cFVydFliRlJFUkVWSHd4Qk01aWEralpRaG4zWnN3ejNJeDVscS9IbEVHR2RTRSt5c20vQ3NLTWYvY1Z5RGdmTTFMd01ZOWhiMDVTcE9uWTh1eWZmRDl1ZmdtSWZhNFNBdWVGRERKSVdlVkxSUFJsRUFxQkNoV0FjdVhrbGNIUjBVQ1dnRmFGVkNyL3A1Q1VKSzhZMXJPWGNJOGVQVlMrNzlldkgxcTNibzAvL3ZnRGx5NWR3cG8xYTNEMTZsVXNXN1lNQW9FQVVxazB4OXZraTNNZjA0aUlDR3pZc0FHQXZQcjQwcVZMZXUzdjRPQ2dGZ0lydkgvL0hwNmVub2lOallXMXRUV1NrcEl3ZmZwME9Eczd3OVBURXlWTGxrUjBkRFNPSERtaTNENHJtVXdHa1VnRUJ3ZUhYQ2RFeTI3UW9FRWFleDlucnh3R2dKWXRXOExNekV5djR4YzBSVUNlTmVoVmtQei9peXZaMTdWczJSTFRwazNENXMyYllXT2pQdUV3SUovd2NNNmNPY3J2UlNJUmpJMk5ZVzl2cjF5V05RU2VQSGt5SmsrZURFQmVBUndXRnFZMTdNMnRSVWV5dHM4QklpSWlLdFlZQWhkanFkTDB3ajRGSXZyU0dCbkpLdzBMb09jb1VhRXBhcTl4SXlQQXprNytUeXFWQjhISnlmS2dOelZWWGlXYy9RS2hpY2tudFlsSVNFakE4K2ZQNGVMaUFnY0hCOHlmUHgrOWV2WEM1czJiMGF4Wk13Z0VBb2pGWXNoa01yMUN3T3kzMFllRmhTbVhsU3haRXNlUEgxZmJSL3IvdzIwVEV4TzlINGVoV2hza0pTVmg4ZUxGU0VtUlg5VE9yWEl6dTV4NkpmLzc3NzlZdm53NU1qSXlzSHo1Y3F4YnR3NUpTVWxvMDZZTlRwdzRnY21USjJQSmtpVTRjZUlFVWxOVGxTRnhkSFMwc2gzRnUzZnZrSkdSb1hVaXUvelNxRkVqcmV0RUlsRys5WVFHQUg5L2Z5eGV2RmpuN1JVL0U4WFBTTlBGQ2tVSWJHSmlvclc2ZHRhc1dScVBtOTN3NGNQVlF2SzhLZzR0T1lpSWlDai9NUVFtSXFMOFkyWW1ENVVLK1BadG9nS1ZtaXAvclJkRnhzWkF5Wkx5ZjFsbFpzb0RZb2xFL3JXbEpTQlFuMlJXVjd0MjdjTFpzMmRSclZvMWVIaDRvR1BIanFoZnZ6NjJiOSt1YkVlUWxDUnZ3YVZQdTRlc29XUllXSmhLbjFacmEydU4rNlNteWllWHRiQ3cwUHR4R0dMU003RllqSVVMRjJxZGhPMVRqcnR2M3o0Y08zWU1kbloyV0xWcUZhcFZxNlpjUDNueVpGU3NXQkdiTjIvRzlPblRNWGJzV0ZTdFdoVnVibTdZdFdzWEhqOStqQTRkT2dBQW5qNTlDZ0NvWHIxNnJ1TW1KQ1RBMzk5ZkdiYnYzNzlmNjg4aVBqNGV2Lzc2cTlyeU5tM2FvRm16WmlyTGpJMk5VYTVjem5ObWFCTVpHYWs4SHdWTFMwdVYxMDl5Y2pMaTR1SmdiVzJkWThzTFJkVnM5bjdXZ0dvSVhLOWVQWlYxTjIvZVJFcEtDdHpjM0NDVHlYRHAwcVU4WFlqSUM3YURJQ0lpSWswWUFoTVJVZjZ4c1FGaVloZ0NVL0VXRXlOL3JSY25Sa2J5Zi9rVVVnMGZQaHhDb1JCbno1N0ZpaFVyNE9YbGhSRWpScUJUcDA3S2JlTGk1Qk85YXJ0ZFhwT3NWWkpkdTNhRms1TlRycFdUSHo3SSsvenIyOXNXMEw5Q04rdTVhU0lXaTdGa3lSSUVCd2VqY2VQR2lJaUlRSFIwdE1adDlSVVlHSWlqUjQraWNlUEc4UFQwMVBoNGUvWHFCWHQ3ZXh3L2ZodzllL1pFdDI3ZGxEMkRIeng0b0F5Qmc0T0RBUUIxNjliVk9OYXJWNjhBeU1OV0R3OFBaR1ptb2srZlBnRGtmWTYxU1VwS2dvK1BqOXB5QndjSHRSRFkzdDQrejFXeHc0Y1BoMGdrVWxuV3BFa1RsZU50M0xnUmYvLzlONlpQbjQ2T0hUdHFQWmFpUDdTbTNyNVpXMFgwN3QwYnZYdjNWcTRiTTJZTVVsSlNNSC8rZklTSGgrUFNwVXRvMHFSSm5oNlB2dkt6Z3BxSWlJaUtENGJBUkVTVWZ4d2NnTWVQZ2NSRSthUlVSTVZOWXFKOFVqVXQ0UmpKT1RvNjRvY2Zmc0N3WWNPd2QrOWVuRDkvSHBjdVhWSUpnZCs5ZXdjQUtKdUhDZWowRVJrWkNRQW9YNzY4UWNmSlRWSlNFaFl1WElqZzRHRFVybDBiUzVZc3dYZmZmUWNnZjBLN0ZpMWFZUFhxMVdqY3VERUVBZ0ZDUWtMdzg4OC9ZK2pRb1NyaFpNdVdMZEd5WlVzQThncldPblhxd05MU0V2NysvcGc2ZFNvRUFnRnUzNzROb1ZDSUJnMGFLUGNMRGc3R3FWT25FQmdZaVBqNGVBRHlWaHMxYXRSQTU4NmRsYy96d1lNSGxXMGxzdExVRTdpd1pHUms0T3JWcTdDMXRjMTFjamJGNDFKVW5HY2xsVXBoWW1LaU10bWVKa0ZCUVFDZzh2clBmaHdBZXZkZjFpYTM1M2puenAyNGRldFd2b3hGUkVSRVJRZERZQ0lpeWovR3hrQ2xTc0NyVjBDVktneUNxWGhKVFB6dnRXMXNYTmhuVXlTVUtWTUdjK2JNd1RmZmZLTldTUmthR2dvQXFGU3Bra0hQUVRGT3FWS2w4UDc5ZXpnNk9ocDBQQUQ0KysrLzFZTEJTNWN1SVRnNEdQWHIxOGV5WmN0VTJsUDA2dFZMcitOcnFxYU5qSXhFUUVBQUFnSUNBQUEzYnR4QVRFd01uang1b2d3eXM1bzRjU0lBZVJXcmk0c0wvUHo4Y08vZVBWaFlXRUFrRXNIRnhVV2xCVUpvYUNndVg3NE1nVUNBZXZYcTRkR2pSM0IyZHNhMmJkc0FBQ3RXckFDZ1gzdVB3dUxuNTRla3BDUmx4WHA2ZWpvdVhicUV6cDA3d3pSYkwrem56K1dUOG1ycWo1eWVucTYydlNhM2I5K0d0YlUxMnJWcnAzRzlvdVZFVHBNazZpTzNYczVGNFdkRVJFUkUrWThoTUJFUjVhK1NKWUhLbFlIWHIrVmYyOXNERmhaRmF5SXRJb1hNVEhrUDRKZ1llUVV3TDI3a1NKOEpxUlMzMlo4NmRTclgvcVR1N3U0WU5HaFFuczdwN3QyN0VBZ0UyTGx6SjN4OWZRdWtFbFZUTU5pN2QyOGtKQ1RBdzhORGJUSzg2ZE9uNjNWOFRTRndkSFEwamgwN3ByWmNXMHNMUlFnTXlKOWZQejgvSERseVJCbld1N201cVd4ZnYzNTl6Snc1RTYxYXRZS05qWTFhOVhKQ1FnTE16TXcwOXM3Tmk1aVltRHhQY0taNGJXbmo0K09qYk9FQUFGNWVYdkQyOW9aRUlsRUw1Qld0TWJMMy9BWGtrOGJwRXFpT0dqVUtrWkdSV2lkQlZGVEZhNnFnemsxY1hCeHUzcnlKNXMyYks1ZXhIUVFSRVJGcHdoQ1lpSWp5WDhtUzh0dmxSU0xnelJ0QUxKYUhhVVJGalpHUmZCSTRHeHY1YTVvVndEbkt5MFJxY1hGeHl2N0EyaWo2K3VxaVk4ZU9zTGUzQndDRWg0ZmowYU5IYU5Tb0VRSURBMVcyVzdod29jRXJJdjM5L1JFY0hJek9uVHVqUm8wYUdERmloTUhHYXRTb0VjNmZQNC9FeEVTTUhqMGF0cmEyMkw1OU80eXp2R2JEdzhNeGZ2eDR0VjYvcnE2dUtGZXVITzdmdncrQlFBQWJHeHRsZjJDRkdqVnFvRWFOR2xySEY0bEV5dFllMmtMSXNMQXd0WFV0V3JUQXNtWEwxTGFWU3FVR21aZ3ZORFFVUVVGQjZOYXRHMnh0YlFFQVBYdjJ4T0hEaDNIMDZGSDA2TkZEMlpZaExDd01FUkVSY0hKeVVndG9aVElaeEdLeFRyMm1LMWV1ak1xVksydGQvK1RKRXdDNlRjU1gxWlFwVS9EczJUUElaREtzWExsU3VaenRJSWlJaUVnVGhzQkVSR1FZeHNaQXVYTHlmMFQwUmRCbElyWDQrSGhNbVRJRlVWRlJHRHQyTEFZUEh2eEpZeVluSitQMjdkdTRmdjA2Smt5WWdQLzk3My9LZGIvLy9qdGtNaGw2OU9paEZnSzNiOThlNmVucGlJcUtNbGhmNG1mUG51SFlzV1BLM3JuYTVHZmw1czZkTzVHUWtJQkpreWFwQk1BU2lRUnIxcXlCVkNwVnE3QTFNakxDeUpFanNYTGxTc2hrTWd3ZVBGaW5OZ2NLR1JrWmVQZnVIVnhkWFpYTFNwUW9BWGQzZDYzN0pDY253OWZYVit0NkJ3Y0hlSGw1Nlh3T1dXbWFHRTdCMjlzYkFvRUFIaDRlS21PMWF0VUsvdjcrdUg3OU90cTNidzhBeWdwMXhmZFpwYWFtQXNpZkZnNFhMbHdBZ0J3bmprdE5UWVdmbngvT25EbWpETWVmUG4yS3lwVXJvMU9uVHFoV3JacnkvY2QyRUVSRVJLUUpRMkFpSWlJaUtoQmhZV0ZZdUhBaG9xS2lBQUI3OSs1RmFHZ28rdlRwZzBhTkd1bDhuSWlJQ0FEeTIrZ0hEQmdBaVVRQ0FQRHc4RkQyL1BYMTljWDE2OWRSdlhwMWRPellFY3VYTDFjN1RreE1ERWFOR29XdnZ2b0tNMmZPL05TSHArYjE2OWNBa0dNVktKQS9QWUVCZVhXcXJhMHRMQ3dzc0dyVkt2ajUrY0hEd3dPMWF0WEM2dFdyOGZqeFl3d1lNRUJqYTRPc0lmbmJ0Mi8xT3A4WEwxNUFLcFdpV3JWcXltVTJOallxTFNleWk0eU16REVFTm9SNzkrN0J6ODhQYmR1MlZldEYzYnQzYi9qNysrUEVpUk5vMzc0OXhHS3g4bm51MHFXTDJyRStKUVFlTkdnUWJHeHNBQUNYTDEvRzA2ZFBBUUJyMTY3RmdnVUxVTFZxVmJYdGxpMWJwdXozWEtaTUdYVHQyaFdkTzNkR3BVcVYwTFZyVi96eHh4L0s0K3Q2VVVHeDNhcFZxOUMwYVZPOUh3Y1JFUkVWTFF5QmlZaUlpTWlneEdJeC92cnJMeHc0Y0FCaXNSaXRXclZDaHc0ZGNQejRjVnk3ZGczWHJsMUQ1Y3FWMGFkUEgzVHAwa1ZsMGpTRm9LQWduRDkvSHZmdTNWT0d5RktwRkhYcjFrWGJ0bTNScmwwN09EZzRBQUN1WGJ1R1RaczJ3Y3pNREhQbXpGR2JwRTBoTVRFUk1wbE1wWWVza1pFUkJBSUJaRElaRWhNVFVTS1BQYUFsRWdtQ2dvSUFJTWNxWUNCL2VnSURnRUFnd09qUm85Ry9mMzhjUEhnUXAwK2ZocisvUCt6czdCQWJHNHMyYmRwZzNMaHhhdnQ1ZTN2am4zLytnYVdsSldReUdjNmNPUU5IUjBjTUdUSkVwL1A1OTk5L0FVQ3R6Y1RuSkRRMEZJc1hMd1lBbUptWllkdTJiZmp3NFFQaTQrTVJHeHVMMk5oWUFQSWV3Qzlldk1DdFc3ZVFrSkFBVjFkWGpTSCtwNFRBaXA5QlNFZ0lObTdjQ0lGQWdKNDllOExYMXhkVHAwN0ZwRW1UMEt0WEw1V2ZWWThlUFdCdWJnNTNkM2U0dW9HeC9MUUFBQ0FBU1VSQlZMcXF2S1luVEppZ05zYUhEeCtVQWJKQ2JHd3M3T3pzMUxhdFVLR0MzbytCaUlpSWloNkd3RVJFUkVSa0VPSGg0VGgzN2h6T25EbWpuRGhzM0xoeDhQRHdnRUFnZ0p1Ykd3SURBM0gwNkZIY3VYTUhtelp0d3UrLy80N3UzYnZqNjYrL1ZvYTZnSHdTTGw5Zlh4Z1pHYUZodzRabzM3NDkyclZycCt6ckNzZ3JZUThjT0lEOSsvZERJQkNvVkZVcTFtZWw2RVdjdFIyRVFDQ0F2YjA5b3FPanNYZnZYa3lZTUVIcmhGN2FmUGp3QWZ2MjdVTmlZaUtzcmExVkttUS9WWHA2ZXE3YmxDcFZDaE1uVG9TcHFTa09IVHFrRERoZnZYcUZNMmZPb0Z1M2Jzckg1TzN0alQxNzlzREl5QWovKzkvL2tKNmVqaVZMbG1EUG5qMUlUazdHMkxGanRZYm9DbGV2WG9XcHFhbGUxZHdGclh6NThzcGV2NG8yRDBaR1JpaGR1alRzN096UXNHRkRKQ1VsSVRnNEdFZU9ITUgxNjljaEVBZ3dhdFFvamNkVHZIYTB0VmJJL2xyTDdwOS8vc0dXTFZzZ0Zvc3hlZkprOU92WEQxMjZkTUdLRlN2dzY2Ky9Jamc0R0RObXpGRCtuTnEwYVlNMmJkcG9QTmJBZ1FPVlh5Y2tKR0QvL3YwNGMrWU1GaTFhaEpZdFd3SUFidDI2aFYyN2RzSFYxUlVEQnc1RTQ4YU5jencvSWlJaUtuNFlBaE1SRVJGUnZraEtTa0pJU0FnQ0F3Tng1ODRkdkh6NUVnQWdGQXJoN3U2T0VTTkdxQVM3QU5DNGNXTTBidHdZYjk2OHdaRWpSM0R4NGtVY08zWU1mLzMxRjlxMWE0ZHZ2dmtHZGVyVVFZc1dMVEIvL255NHVMaW9WVGdDOHBZRXYvNzZLNTQ4ZVFKemMzTjRlbnFpVmF0V3l2VVdGaGFJaW9yQzY5ZXZVYmx5WmFTbXBpcDdzVmFzV0ZIbFdPN3U3dkR5OHNLcFU2ZHcrdlJwQ0lXNi81ZFpKcE1wMjFNQThoWVZpdkJSWHhLSkJIRnhjYkN5c29LRmhRV2tVaWxPbmp3SkFMQzB0TlM0ejhlUEgzSDU4bVg4OWRkZmlJeU1SS2xTcFRCMjdGaUVoSVRnM0xsejJMUnBFd0lEQXpGLy9ueHMzcndadnI2K01EWTJ4dno1ODlHOGVYTUF3TlNwVTdGcDB5WWNQbndZejU0OXc2eFpzMkJqWTRPTWpBeFlXVm5od1lNSEFBQVRFeE1FQlFYaDVjdVhhTmV1blVwWXJta1NPSDJJUktKODdaVnNhV21KaFFzWFFpd1d3OTdlSHZiMjlyQzF0VlVKdU9QaTR2RDI3VnRzM3J3WjZlbnA2TldyRjJyV3JBbEEzb0xFMnRvYVZsWldTRTVPeHVIRGh3R292M1lBZWNWdFZGU1V4cC83MDZkUHNYdjNiZ1FHQnNMWTJCalRwazFENzk2OUFRRDE2dFhEYjcvOWhyVnIxK0xpeFl0NDllb1Zmdjc1WjJXTGs1eDgrUEFCSjA2Y3dQLzkzLzhoSlNVRkxWdTJSSlVxVlpUcmE5YXNDUThQRDV3K2ZSb0JBUUdvVWFNR2hnNGRpalp0MnVRYThoTVJFVkh4SUpEbGRwbjZNOVRQYjIxaG53SVI1ZEdKZHJNTCt4U0lpTWdBM3J4NWcvSGp4NnRVUURvN082Tno1ODdvMGFPSFNzVnVUa1FpRVE0ZE9vU3paODhpSXlNRHhzYkcyTE5uRDhwcG1XUlNMQlpqdzRZTnVIVHBFbVF5R2FwVXFRSlBUMCsxVy9oWHJWcWxESDJ6c3JTMHhPN2R1MUdtVEJubE1xbFVDaTh2TDV3OWV4WXhNVEc1Vm5WbUp4UUs0ZXpzakY2OWVxRjM3OTVhUTdadnYvMFdrWkdSV2lmVVMwbEp3ZGRmZjYxeC9FR0RCcW0wQzdoLy96Njh2YjBSRkJRRWlVUUNjM056OU8zYkY0TUdEVksydEhqMzdoMysvUE5QZlBYVlY5aTJiUnRldkhnQkN3c0xlSHA2S2l0R0ZTNWN1SUIxNjlaQklwR2daY3VXR0RseUpDWlBucXl5VGQrK2ZSRVRFd04vZjMrVnZySmR1M1pGaVJJbDBLTkhENjNQVVhKeU1ueDhmTkNpUlFzc1c3Wk1aVjNYcmwxaGJHeXM5V2VlbThqSVNFaWxVcDBtS3N3cUpTVUZucDZlZVBUb0VTcFZxb1F0VzdZbzJ6M01tVE5IYlhKQm9WQ0lIVHQyb0dMRmlsaXpaZzN1Mzc4UFUxTlR4TVRFUUN3V28yYk5tdGk2ZFNzQWVUL2lJMGVPS0Z0blZLaFFBWFBtek5IWVFrTW1rK0hnd1lQWXQyOGZTcFFvZ1kwYk4ycWQ3QzA4UEJ6ZTN0NjRjdVVLMHRQVFVibHlaWXdmUDE0WjZHZVhsSlNFa3lkUDR0aXhZMGhLU2tMbHlwVXhiOTQ4Vks5ZVhhL25pb2lJaUQ0dkFoMnU2cklTbUlpSWlJZytXYVZLbGVEcTZncXBWSW9tVFpxZ1JZc1d1VTZJcG9tRGd3T21UNStPRVNORzRNaVJJekF6TThzeEREUXpNNE85dlQzTXpjMHhaTWdRREJ3NFVHUGw3c3laTTFHelprMDhmLzRjVXFrVUFvRUFaY3FVd1ZkZmZhVVNBQU9Bc2JFeHZ2MzJXM3o3N2JkNm4zOStzclMwUlAzNjlSRWJHd3NqSXlNWUdSbkIwdElTVFpzMnhmRGh3MVcydGJXMVJXQmdJR3JWcW9VdVhicWdhOWV1YXRYQ1RrNU9tRHQzTGlRU0NVcVZLb1dLRlN0aXdZSUZLaFdqQ2wyNmRFR0ZDaFd3WWNNR1RKMDZWZG5XUWlxVnd0allHUFhxMWNPWU1XTWdFb21RbHBhbU1yRll5WklsVWI1OGVZMzloeFhldjMrUGE5ZXVhVzJuWUc5dmp6MTc5dWp6ZENrTkh6NGNJcEZJNy8zUzB0SVFFeE9EVXFWS1lmSGl4U3I5ZnBzMmJRcVJTSVNNakF6SVpESTRPanBpMkxCaHlrcGdVMU5UUkVkSEE1Q0h3L1hxMWNNUFAveWczTi9Dd2dMQndjR3d0cmJHNE1HRDBiOS9mNWlZbUdnOEQ0RkFnR0hEaHFGYXRXcll2SGt6N08zdHRaNXo2ZEtsOGV6Wk01UXJWdzVEaGd4QnAwNmRjcXpzdGJhMnhyQmh3OUN2WHo4Y1AzNGNQajQrR3ZzRUV4RVJVZkhEU21BaUtsQ3NCQ1lpb3Z3bWs4bnc4ZU5IbENwVnFyQlBSUytQSGoyQ1dDeFdDVkEveGNlUEgxR3laRW1kdGsxSlNZR3hzWEd1L1k1bE1sbXU3UUlVd1hCK2lZeU1oTEd4c1ZyckVGMkpSQ0pJcGRJOFZSS0hoWVZCTEJZYnBETDI2ZE9uY0haMjF0cktRNU8wdExSY0o1OUxTVW1CaFlWRm50bzZTQ1FTdmRxZEVCRVIwZWRKbDBwZ2hzQkVWS0FZQWhNUkVSRVJFUkVSNVI5ZFF1Qzh6VkpCUkVSRVJFUkVSRVJFUkVVQ1EyQWlJaUlpSWlJaUlpS2lZb3doTUJFUkVSRVJFUkVSRVZFeHhoQ1lpSWlJaUlpSWlJaUlxQmhqQ0V4RVJFUkVSRVJFUkVSVWpERUVKaUlpSWlJaUlpSWlJaXJHR0FJVEVSRVJFUkVSRVJFUkZXTkZNZ1EyTnpZcDdGTWdvanpnZTVlSWlJaUlpSWlJcU9BVnlSRFkwZHltc0UrQmlQS0E3MTBpSWlJaUlpSWlvb0pYSkVQZzVuYlZDL3NVaUNnUCtONGxJaUlpSWlJaUlpcDRSVElFN2x2QkZXWE1TaGIyYVJDUkhzcVlsY1RYRlZ3TCt6U0lpSWlJaUlpSWlMNDRSVElFdGpRMnhmYzEzUXY3TkloSUQxTnFmZ1VMWTlQQ1BnMGlJaUlpSWlJaW9pK09RQ2FUeVFyN0pQTHF3WWMzMlByc0xLTEZId3Y3VkloSWl6Sm1KVEdsNWxkb2FGT3hzRStGaUlpSWlJaUlpS2pZRVFnRWdseTNLY29oTUFDa1NOTnhNdndPQW1LZjQzM2FCNlJKTXdyN2xJaStlT2JHSm5BMHQwRnp1K3JvVzhFVmxxd0FKaUlpSWlJaUlpSXlpQzhpQkNZcXlud2Z2c2Z3MzI0akxqbmQ0R1AxYXV5RXZlT2J3ODZhZ1N3UkVSRVJFUkVSVVhIQkVKaW9DSGdibXdLUHJUZHgrMFdjd2NkeXRyV0U5K1FXYUZQRDN1QmpFUkVSRVJFUkVSR1I0VEVFSmlvaTBpV1ptSFBvSVRhZER6WDRXTVpHQWl6N3BqN205cXdGbzl3L0k0aUlpSWlJaUlpSTZEUEdFSmlvaURrYUVJNnh2OTlCWXByRTRHTjkxY0FSK3ljMlI1a1NaZ1lmaTRpSWlJaUlpSWlJRElNaE1GRVI5T3g5SWdac3ZvbWc4QVNEajFYT3hnTGVrMXVnZmEweUJoK0xpSWlJaUlpSWlJanlIME5nb2lJcUpWMktLZnYveFI5K3J3MCtscEZBZ0ovNzE4T1B2V3JEMklqdElZaUlpSWlJaUlpSWloS0d3RVJGM0I5K3J6RjUzNzlJeTVBYWZLd3U5UnpnTmJFNUhFcVpHM3dzSWlJaUlpSWlJaUxLSHd5QmlZcUJvUEFFRE41MkM0OGpQaHA4TElkUzVqajRYUXQwcmx2VzRHTVJFUkVSRVJFUkVkR25Zd2hNVkV5a3BFc3g4MkFnZGx4K2FmQ3hCQUpnWWQrNitLbHZYYmFISUNJaUlpSWlJaUw2ekRFRUppcG1qdDhOeDdqZjcrSkRTb2JCeCtwWXV3d09UR3FCY2pZV0JoK0xpSWlJaUlpSWlJanloaUV3VVRIME5qWUZ3MzY3amV2UFlndytWcGtTWnZENnJnVzYxWGN3K0ZoRVJFUkVSRVJFUktRL2hzQkV4WlJFS3NPeVU0K3g5T1FUWkJyNExTd1FBRC8ycW9PZis5V0QwSmp0SVlpSWlJaUlpSWlJUGljTWdZbUt1V3RQb3pIc3Q5c0lqMHMxK0ZodGE5ckRlMUpMVkxCbGV3Z2lJaUlpSWlJaW9zOEZRMkNpTDBCY2NqckcvWDRYSis1RkdId3NXeXRUL0Q2MkdiNTJLVy93c1lpSWlJaUlpSWlJS0hjTWdZbStFRElac09QeUM4dzQrQUJwR1ZLRGp6ZXhVMVdzSDlvWWxxYkdCaCtMaUlpSWlJaUlpSWkwWXdoTTlJVUpEay9BNEcyMzhDamlvOEhIcXUxVUF0NlRXNkp4UlJ1RGowVkVSRVJFUkVSRVJKb3hCQ2I2QXFXbVN6SEwrd0cyWDNwaDhMRk1oVVpZNmRFQTA3dlZnRkh1bnpkRVJFUkVSRVJFUkpUUEdBSVRmY0ZPM0l2QTJOL3ZJajQ1M2VCanVUZHd4Tjd4cm5Bc1pXN3dzWWlJaUlpSWlJaUk2RDhNZ1ltK2NHRnhLUmorV3dDdVBZMDIrRmhsU3BqaGovR3U2Tm5JeWVCakVSRVJFUkVSRVJHUkhFTmdJb0kwVTRibHA1OWc4WW5IeUN5QXQvdlVydFd4ZWxCRG1KdHcwamdpSWlJaUlpSWlJa05qQ0V4RVNqZWZ4MkxremdBOEZ5VVpmS3dHRlVyaDRLUVdxRitobE1ISElpSWlJaUlpSWlMNmtqRUVKaUlWeVdJSjVoMEp3dFlMencwK2xybUpNZFlPYm9qSmJ0WEJPZU9JaUlpSWlJaUlpQXlESVRBUmFYUStXSVRSdSs4Z0lqN1Y0R1AxYXV5RVBlTmNVYWFFbWNISElpSWlJaUlpSWlMNjBqQUVKaUt0NHBQVE1jMHJFRjQzM2hoOExNZFM1dGcvb1RtNjFuY3crRmhFUkVSRVJFUkVSRjhTaHNCRWxLdmpkOE14OFk5N2lFMUtOL2hZczdyWHhDOERHc0JNYUdUd3NZaUlpSWlJaUlpSXZnUU1nWWxJSjZLRU5FejQ0eDVPM1k4MCtGaE5LdG5BZTFKTDFISXFZZkN4aUlpSWlJaUlpSWlLTzRiQVJLUXptUXpZZC8wMXBubmRSMktheEtCaldab2FZK093eGhqWG9Tb25qU01pSWlJaUlpSWkrZ1FNZ1lsSWIyOWlVakJxVndDdWhFUWJmS3llalp5d2Ewd3pPTm1ZRzN3c0lpSWlJaUlpSXFMaWlDRXdFZVZKcGt5R3plZWZZLzZSSUtSbFNBMDZscTJWS2JhUGFncVA1czRHSFllSWlJaUlpSWlJcURoaUNFeEVueVRrWFNKRzdnakFuVmR4Qmg5cmNFdG5iQjNaRkxaV3BnWWZpNGlJaUlpSWlJaW91R0FJVEVTZlRDS1ZZWVhQRXl3NStSZ1NxV0UvTHB4c3pQSDdXRmQwYitobzBIR0lpSWlJaUlpSWlJb0xoc0JFbEcvdXZZN0h5SjBCZUJ6eDBlQmpUZWhZRmV1R05JSzF1ZERnWXhFUkVSRVJFUkVSRldVTWdZa29YNlZsU0xIZ2VERFcvL01NaHY3a3FGTEdDdnZHTjBlN1d2YUdIWWlJaUlpSWlJaUlxQWhqQ0V4RUJuSHplU3pHNzdtTFJ3YXVDaFlJZ0ZsZjFjTFNiK3JCM01UWW9HTVJFUkVSRVJFUkVSVkZESUdKeUdEU0pabFk5WGNJbHAxNmduUkpwa0hIcWxlK0pQWlBhSTZtbFVzYmRCd2lJaUlpSWlJaW9xS0dJVEFSR1Z6SXUwU00zM01YMTUvRkdIUWNvYkVBUC9XdGl4OTcxWUhRT05mUE5pSWlJaUlpSWlLaUx3SkRZQ0lxRUpreUdYWmRlWVc1aHgvaVkycUdRY2R5cldLTC9ST2JvN1pUQ1lPT1EwUkVSRVJFUkVSVUZEQUVKcUlDRlJHZmlxbC8zc2VKZXhFR0hjZmN4QmdyUFJwZ2F0ZnFNTXI5YzQ2SWlJaUlpSWlJcU5oaUNFeEVoZUxFdlFoOHYvOWZ2UHVRWnRCeE90VXBpei9HdWFLU3ZhVkJ4eUVpSWlJaUlpSWkrbHd4QkNhaVF2TWhKUVB6anp6RWpzc3ZEVHBPQ1hNaGZoM2VCS1BhVmdhTGdvbUlpSWlJaUlqb1M4TVFtSWdLbmQvVEdFejQ0eTVDM2lVYWRCejNCbzdZTWNxRlZjRkVSRVJFUkVSRTlFVmhDRXhFbndXeEpCUExUei9CaXRNaHlKQm1HbXdjS3pNaGZobFFIMU82VklleEVjdUNpWWlJaUlpSWlLajRZd2hNUkorVlJ4RWZNZTczdTdqMUl0YWc0N1NvWm92Zng3cWlYdm1TQmgySGlJaUlpSWlJaUtpd01RUW1vcytPTkZPRzdaZGU0TWVqUVVoS2t4aHNIQk5qSTNqMnJvMGZlOWVCbWRESVlPTVFFUkVSRVJFUkVSVW1oc0JFOU5rS2kwdkI5L3Z2NC9UOVNJT09VN2Q4U2V3ZTB3eXRxdHNaZEJ3aUlpSWlJaUlpb3NMQUVKaUlQbXN5R1hEc1RqaG1lZ2NpUEM3VllPTUlCTUNVTHRXeGZFQURXSnNMRFRZT0VSRVJFUkVSRVZGQll3aE1SRVZDc2xpQ2xUNGhXSFBtS2NRU3cwMGNWOUhPRWp0R3UrQ3JCbzRHRzRPSWlJaUlpSWlJcUNBeEJDYWlJdVZsZERKbWV6L0FpWHNSQmgxbmVPdEsyREMwRWV4TG1CbDBIQ0lpTWp5cFZBcGpZK01DRzA4bWswR0gvMk4vRVpLVGt5R1ZTbEd5Wk00VHNhYW5weU0xTlJVbUppYXd0TFFzb0xPam9zelgxeGRTcVJTOWV2VXE3Rk9oSWlZdUxnN0d4c1lvVmFwVVlaOEtFVkdCMGlVRTVteEpSUFRacUZyR0NuOU5hNDF6YzlxalRybWMvNkQ4RkY0MzNxRE9qMmR4OE9aYjhESVlFVkhCaTR5TXhELy8vS04xL2VuVHB4RVZGWlhqTWVMaTRqQnQyalJzMkxBaHYwOHZ4ekVIREJpQXRXdlhvaURyS0NaT25JZ2ZmdmhCcDIyZlBYdUdodzhmNm5YOEhqMTZvRWVQSHNqTTFQMXVISkZJaEVHREJtSHAwcVc1YnV2cDZZa0JBd2JnMHFWTGVwMVhRZkR4OGNHQkF3ZHkzT2I1OCtmNDlkZGZjZWZPSFoyUE8zSGlSQ3hldlBnVHp5NW5kKy9lemZGOWxGVm9hQ2gyNzk2TjVPVGtUeDVYSXBIZzVNbVRrRWcwVC9EcjcrK1BXN2R1YVh5UExGcTBDSFBuenMxMWpHM2J0dUhYWDMvOTVIUE5pOTI3ZDhQYjI3dFF4dFpGMTY1ZE1XYk1tRTg2eHViTm03Rm8wYUo4T3FPQzllN2RPK3pac3dmcDZlbHE2NlJTS1FZTkdvUnAwNlpwM0Rja0pBVExseS9IeDQ4ZnRSNS94b3daOFBEd3lMZnpKU0w2bkxBNUpoRjlkcnJXZDhDRFpWMng5Y0lMTERyeENCOVRNL0o5akpoRU1ZYjlkaHNIYnI3RmI2T2F3dG1XbFVsRVJQbEpJcEVnUGo0ZTBkSFJFSWxFU0VoSXdOZGZmdzBBMkxGakIyN2N1QUV6TXpOMDZ0UkpaYi9RMEZCczJiSUYwZEhST1FZZHRyYTJrTWxrT0gvK1BEdzhQRkN4WWtXVjlmb0VTRU9HREVIWnNtVnozZTc2OWV2NCtQRWowdFBUQzdRYStQWHIxN0MydHM1MU81RkloRm16WmdFQVZxNWNpWHIxNnVsMC9Jd00rZTlaZllMdGJkdTJRU3dXNDl0dnY4MXh1OHVYTCtQQmd3ZW9WS2tTdW5mdnJ2UHhEU0VwS1FtLy8vNDdldlRvZ1JvMWFnQUEvdnJyTDRTRmhXSFlzR0VBNUZYTFAvLzhNOXEyYmFzODMzLy8vUmMrUGo2b1dyV3F6bU85ZlBsUytid0NRRUJBQU83ZnY2LzNPZHZZMkdEUW9FRWFIOHN2di95Q3BLUWtKQ1VsWWNDQUFWcVBJWlZLc1hidFdyeDgrUkl2WDc3RTh1WEw5VDZQck02ZlA0OHRXN2JnOWV2WG1ENTl1c3E2aElRRXJGMjdGa2xKU1pnOWV6YmMzZDFWMWo5NDhDQmZnbWhET256NE1PenQ3VEZreUpEQ1BoV0R1WC8vUHNMQ3d0U1dyMXk1VXEvamxDaFJBdDkvLzczS3NqVnIxbnpTdWRuYTJtTHMyTEZhMTkrK2ZSdmUzdDY0ZHUwYVpzMmFoUVlOR3VSNnpNek1UQnc5ZWhSNzkrNkZSQ0pCZW5xNjFvczBDUWtKaUkrUFYxcytac3dZamMrWk51ZlBuOWQ0alB5eWUvZHVHQm14cG8rSTlNTVFtSWcrU3liR1J2akJ2UWFHdHFxSS94MEx3dS9YWGhta2F2Zk1nM2VvKytOWnJCellBSlBjcXNHSXQvZ1NFZVdKVENiRHJGbXpFQjBkamNURVJMV2dSeUFRb0czYnRyQzN0OGYwNmRNUkZCU0U5ZXZYbzBhTkdxaFFvUUlBZVJpNVpzMGFXRnRiYXd5K25qeDVvdko5NjlhdEVSSVNnai8rK0VPdGNzdkh4MGZuYysvZXZidE9JYkNpa3JWLy8vNDZIenVyYTlldTZWUTVlK0xFQ1pYUVZ5QVE2UFRIdm9PREEvcjE2d2R2YjI5NGVucGk5ZXJWcUZXclZwN09OU2VuVDUvR2pSczNBTWlyNWpRcFdiSWs5dTdkaTUwN2R3SUEzcng1ZzYrKytrcmp0azJhTk1IcTFhdnovVHl6RTR2RjhQZjN4NDBiTjdCMTYxYlkyOXVyckpmSlpGaTFhaFVDQWdKVW5yZW5UNThDQUZ4Y1hQSTg5c09IRDNIczJERzk5M04yZHRiNFhyQzJ0c2FTSlV2dzQ0OC9Zc2VPSFVoTFM4UHc0Y00xSHNQYjJ4c3ZYNzVFNmRLbE1YUG1USTNiaUVRaXJmdG5kKzdjT1Z5N2RnMCtQajVvMUtnUk9uYnNxRnozMjIrL0lTa3BDVzNhdEZFTGdQTWJXN1BrdjRzWEwrcTF2ZUt6TzZ0ejU4NTkwams0T3p2bkdBSi8vZlhYTURNenc2Wk5tekJyMWl5TUd6Y3V4OHBka1VpRVpjdVdJU1FrQkdabVpoZzFhaFMrK2VhYlBKL2ZpQkVqY2x4Lzh1UkpyWlhHK29USXVXRlhUeUxLQzRiQVJQUlpLMXZTREx2R05NTjNuYXRoNnAvM2NmTjViTDZQa1pRbXdaUS83OFA3VmhoMmoyMkcyazRsOG4yTUw5SEgxQXlzOVgyR2svOUc0RVZVTXBMRm1tOGJKZnFjV1prSlVhMnNGZm8yTFkvWjNXdWlwSVZKWVovU1owc2dFTURWMVJYeDhmR3d0cmJHclZ1M0VCb2FpblhyMXNIZTNoNWx5cFNCaVluOCtWTlVlaDA0Y0FCaFlXSEtJT0h4NDhlSWpvN0cyTEZqWVdWbHBUYUd0bHQ4cjErL2p1dlhyNnNzeTE2RnBRaGdwMHlaZ3I1OSsrYjRXTFJWYTRXSGgwTWdFT2djV083WnMwZmxleXNyS3pnN08rZTZYL2JBTnpNelUrZUtyekZqeGlBMk5oYm56cDNEanovK2lQWHIxNk55NWNvNjdhdUxPM2Z1WU51MmJhaFVxUktHREJtQzgrZlBJeVVsUmUwNUZRZ0VXTHg0TVdKaVl1RG01Z1pYVjFjOGZmb1VaODZjd2RpeFkxWDZDTnZhMnViYitlWEV6czRPbnA2ZW1EdDNMalp2M295ZmYvNVpaZjMyN2R0eDdkbzF1THU3WStUSWtRRGt6LzJEQnc5UXRXcFZsQ3RYN3BQUFljK2VQVHE5QmdENWJmODVhZENnQVg3KytXY3NXTEFBKy9idGc2MnRMWHIwNktHeXpkT25UK0hsNVFXaFVJaEZpeGFwQmQ4SzV1Ym1jSE56dzgyYk41R1NrZ0kzTnpmbHV1ekxCQUlCNXM2ZGkvSGp4MlBUcGsxbzFxd1pySzJ0Y2UvZVBWeTRjQUhseTVmSG5EbHpkSHFNZVJVZkg0LzU4K2Rqd29RSmNIRnhRVkpTRXZyMTY1ZnJmcHMyYlVLZE9uVU1lbTZmWXRldVhZaU56ZjMvdXJHeHNibFc3ZGFzV1ROUEY2eWNuWjNWUHJ1eWs4bGs2TmF0R3l3c0xQSjhERTF5ZTgwcmRPL2VIWTZPanRpMWF4YzZkT2lRNDdaV1ZsYUlqNDlIaHc0ZE1ISGlSSlFwVTBidjg4cEs4ZG1nelpVclY3U0d3SnFxZzRtSUNoSkRZQ0lxRWx3cWw0Yi9nczQ0Y1BNTjVoNStpSGNmMHZKOURQL1FHRFJhY0E3emV0YkcvRjYxWVdsYWNCTU5GVGNYSG9rd2ZzODlkS3Z2Z0oyam02RmUrWkt3TnVldkhDcDZrdElrZUJUeEVYdXV2VUtqQmVleGE0d0x1dFJ6S096VCtteGx2WDA2TWpJU29hR2hhTml3b2NvMml1QkNKcE9oVHAwNnVIcjFLcTVldmFwY1g3ZHVYVHg4K0JEQndjRUFnUG56NTZ2czM3NTlld3dkT2hRUkVSRW9YNzY4MmprY1BIZ1ExNjVkVTF2Kyt2VnJBRUR0MnJWemZSeTVWV3ZsdFpyTHhjVWxUOEdJVENiVGEvSzdHVE5tSUNJaUFvOGVQY0tkTzNmeUxRUytmZnMybGk1ZGl0S2xTMlBGaWhVb1U2WU0zcjkvajcxNzk2SjU4K1lxbGFSYnRtekJ3NGNQVWFOR0RjeWVQUnRDb1JCbHk1YUZyNjh2TGx5NGdQWHIxOFBNck9BbmFHM2N1REVXTEZpQXBrMmJxcTNyMDZjUGhFSWh4bzBicDF6MjhPRkRKQ1Frb0hUcDBscGJqTlN2WHgvbHk1ZFh1emp3N3QwNzVRV0YxcTFiNStPaitJK0xpd3ZtejUrUHMyZlBxclZXRVl2RldMVnFGYVJTS1diUG5wMWplNUJTcFVwaC92ejVHRE5tREZKU1VsVGVkNXFXbFM1ZEduUG56b1dGaFFXc3JhMlJrcEtDRFJzMndOemNISXNYTDlaNEVTZS9aR1JrWVBIaXhYajU4aVcyYnQyS25UdDN3c2pJS01kd1BUbzZHbWxwYVo5OTVmRE5temQxK254SlNVbkp0V28zTlRVMXozY3Q1RVlSY3VyU3BpYS9hR3ZIb0ttQ1BUSXlVaTFRRm9sRUtyOXJnUC9DNm9zWEx5cC81eWhhUVdSOXYyZHRlN0ovLy80Y3p6TWhJU0dYUjBKRVZIajRGemtSRlJrQ0FUQzhkU1gwYlZvZXkwOC93ZnAvbmlGZG92c2tOcnBJbDJSaTZjbkgyTy8vR2h1R05zYlhUY3ZqTS85NzRiTno0WkVJbzNiZGdkZDNMZEN4OXFkVld4QVZObXR6SVZwVXMwV0xhcmE0RWhLTjRiL2R4cjRKemVGV04vZldBYVNadnJjYlp3K0JTNVlzQ2JGWWpLVkxsMkxvMEtFWVBYcTAybnBOM3J4NUF4TVRFMVNyVmsybmNSMGNIT0RsNWFYWHVTb01IejRjSXBFb1Qvc0M4cDdKMlZzSFJFZEhhNjJTMjd0M3Iwb2dMaFFLOGROUFB5RTRPQmp0MjdmUDgzbGtsWkNRZ0pVclY4TFcxaFlyVjY1VVZ0TU5IVG9VVDU4K1JWUlVGS1JTcVRLczl2RHdRRnhjSEw3Ly9uc0loZkkvT1JvMGFJQ0ZDeGZpNk5HanlNaklLUEFRZU1lT0hjcXZGYTFGUG56NG9MWnUxNjVkcUZXckZqcDI3S2dNalY2L2ZxMjhrSkNkVkNxRnZiMjlXa0Fsa1VqeTlmWnZRTjdtUkZzWTNhZFBINjM3clYyN0ZtdlhybFZicm05bFltUmtaSzU5b01lUEgvOUpZK1JFS3BWaTZkS2xlUHo0TWNxVUtZTVZLMVpBS0JSQ0tCVG1lSUhsKysrL3g3Tm56MUMyYkZtZCtyTEd4OGNydCt2YXRXdUI5d2ZPNlRucjJyVnJqcFcyWVdGaEdoK2pwczhQeGJKbXpacGh4WW9WR284WEhoNE9hMnRyV0ZoWXdOVFVGS21wcWNyUHAveW9qdGRYcjE2OTh1VTRXVnNHUFhqd0FMNit2bHJYWncyQkR4MDZsT054dFUyWVNFVDBPV0FJVEVSRlRnbHpJVllNYklBeDdhdGc1c0ZBK0FTK3kvY3gzc1Nrb1ArbUcraFczd0diaGpkQkxiYUkwTW5IMUF5TTMzTVBCNzVyZ1E0TWdLbVk2Vmk3REx5K2E0SFJ1Kzdnd2JLdXhhbzFSRnFHRlBISkdZaExUa2RpV2dhYVZDb05NNkhoSnB6UjVWWmhUVlZmaHc4ZmhybTVPWDc1NVJjQThsdjFzL2YrclZxMUtnNGZQZ3hBYytpUmZYSXlOemMzdGFDNXNOblkyQ2lyR21VeUdjTER3eUVVQ3VIazVLU3lYVlJVRk1SaXNUSmt6Y3JXMWpiZkFtQkFYaW02ZXZWcTJOblp3ZGJXVnVOem16MUVBUUEvUHorTngrdlhyMStCM3hxZFUwL2U3T3U2ZGVzR0Z4Y1huRDkvSHJWcTFjS1dMVnRVMXMrYU5Rc1BIejdFb1VPSFlHZG5CMEExdU1zZTFPM2V2UnZBcDA4TVpXMXRuV3M3Q2NYN1J0ZTJFL29RQ29WcXgzMy8vajB5TWpKUW9VSUZnMWJhWm1abVl0V3FWYmg1OHliczdPeXdhdFVxT0RqOGQyZEdaR1FrRGh3NGdCOSsrRUhaZWtiaDNidDNzTGEyaHEydHJVN0J2RlFxVlc2bmFaS3dvcWhidDI3S3I2OWZ2NDZVbEJUbHNpcFZxbWpkYis3Y3VZaU9qbFpiTGhBSTFLclBGY0xDd25SdTdhQk5URXlNeHZZbDJTY2p6S3Vzdnp0bXpweXA3SmV0K04yajdmUHB6Smt6T1I1WDN3bmtpSWdLRWtOZ0lpcXlhamhZNC9TTXR2QjkrQjQvSEFqRXMvZUorVDdHdVdBUkd2enZIR1orVlJNTCt0UmhTNE5jclBWOWhtNzFIUmdBVTdIVnNYWVpkS3Z2Z0xXK3o3Q2t2L1picXo5WGFSbFMzSDBWRC8vUUdQaUh4dUwrbTNqRUpxVWpOVjJxc3AxaktYTTgvS1VieXBUUXIxSXpwMG96RXhPVFhQOTR6bzJ0clMzdTNidUhnSUFBQUpvcnNod2NITkM3ZDIvbDkrWExsMGVUSmswMEhrK2Z5ZU1LMHFCQmc1U1RnYVdscGFGMzc5Nm9VS0VDZHUzYXBiTGREei84Z0VlUEhta01nUTJoUm8wYUt0KzNiTmtTRXlaTTBQczRPM2Z1eEsxYnQvTHJ0SFNXTmRSSlNFakF2SG56OE9MRkN3RHl5ZFBzN094VVFrd3ZMeStJeFdKa1pHU29IU3N1TGc1R1JrWW9YYnEwWHVmZzd1Nk9FaVhVTHl5bnA2ZkR5TWhJNVdlcEtiVHV0K2MzM0FBQUlBQkpSRUZVMkxHanlrUnMyU2w2dFJvYkcrZXA5WWlDdGdDdmJObXlhc2VkT0hFaVhyNThpZDkrKzgxZzFkMFpHUmxZdG13WmJ0eTRBVWRIUjZ4WnN3YU9qbzRxMjV3NWN3Ym56cDFENmRLbFZWcDZSRVZGSVRFeEVZMGJOd2FRZTJWeTE2NWRZVzl2RDI5djcveC9JSVVvYTUvbUowK2VJQ1VsUmFmZXpjMmFOVU5RVUJDa1Vpa3lNek5oYW1vS0p5Y245TzNiRjQwYU5kSzRqNVdWVlo0dVFtVzlrRFJ2M2p6WTJkbHA3TUYrOHVUSlBMZGR5SzJuTHhGUmNjWTBnNGlLdk80TkhlRld0eHMyblEvRmt2OTdqTVMwL0wwTkswT2FpVlYvaDhEcnhodXNIZHdJZzFvNHMwV0VGaWYvamNETzBjMEsrelNJREdwTSt5cVl1UGRla1FtQk0yVXkvUFB3UFRhZmY0NUxUNkowYXFQelBpRU5ZYkVwZW9mQWl0dDBNek16bFlHdllwaytQVzIxVWZRZGRYSnl3czZkTzJGdWJxNWNkL255WlN4ZnZoeWRPM2RXMmFkMjdkcGFLOGMrMXhBNEswVUFxU25vVmR4MkxCUUtjZjM2ZFN4ZHVsUmx2YU9qSS9idDJ3ZEEzdC95d1lNSE9ZNlYvVGIrckRRRmltWm1abnFIb0lyOUN0UDc5Ky9oNmVtSjJOaFlXRnRiSXlrcENkT25UNGV6c3pNOFBUMVJzbVJKUkVkSDQ4aVJJOHJ0czVMSlpCQ0pSSEJ3Y05CNXdqNkZRWU1HYWF6UTFYU0xmOHVXTGZQOFhIMXFSVzdXVys2dlhMbUNwS1NrZkIxVFc4amN2WHQzWlVXbVFsSlNFaFl2WHF5Y29HLzU4dVhLNnV1c1Jvd1lBVDgvUHh3OWVoUnQyN1pWOXY4T0NRa0JJTy9kVFByTC92UFFoYTJ0Ylo3MnM3ZTNSNmxTcFpDU2tvTHc4SENWbi9PZ1FZT1V2WWhQbmp5WjUycGJSUWc4WWNJRXJlMkRzb3FMaTFPWnZESXZGYzZmZWdkQVR1Yk9uYXRUcjNzaUlvQWhNQkVWRTZaQ0k4enVYZ3ZEVzFmQzBwT1BzZlBLUzBpa3Nud2RJeUkrRlVPMjM4S095eSt3ZVVRVDFLOVFLbCtQWHh5OGlFcEd2Zks1LzRlYXFDaXJWNzRrWGtUbEhvZ1VOckVrRTd1dnZNU204ODl6dlZPaWhMa1FwU3hOWUdOcENsc3JVM3pqV2g1Tkt1a2Y3aW5DMXVEZ1lHVUlQRzNhdEh5NVJWd21rMkhkdW5XSWlvckM0c1dMNGVQamd4NDllc0RTMGhKaFlXSFl0R2tUSEJ3Y01HellNSTM3cDZTa1lPalFvWEJ6YzhQVXFWTnpIVThrRW4zeTdjeForZnY3WS9IaXhUcHZyNmhXVEVsSkFRQ1Z3RnRCRVFLYm1KakF6TXhNcFRJeU1qSVNVdWwvRmQ3UjBkSDVQdUZkOWtuOWlvSi8vLzBYeTVjdlIwWkdCcFl2WDQ1MTY5WWhLU2tKYmRxMHdZa1RKekI1OG1Rc1diSUVKMDZjUUdwcXFqSWtqbzZPVnZaQmZ2ZnVIVEl5TWd6U2JpRXJiVldXQlNIcmhaTUhEeDdrR0FKbnZSaWhLMjNQWGRhd0RaQy9KaGN1WElpSWlBaTBiTmtTbnA2ZXNMQ3cwTGl2bVprWlpzNmNpVGx6NW1EMTZ0WDQ3YmZmWUdwcWlqdDM3Z0Q0Ny9tTWpZM0ZqaDA3NE9ibWhoWXRXdWg4emdWSlc5OW5oZmo0ZUszYjZCTFlaNWVjbkt5Y3pDODJObFk1Z2FjdVpzMmFwZEordzlUVUZMR3hzVWhOVGRYNnM5SkdFZEQrL2ZmZnlNek1WTG1MdzkzZFhXMTdmVnJLWkcvVE1IRGd3QnkzRHc4UHgvYnQyMUd5WkVuTW16ZFB1WHpFaUJFNTduZnk1RWxsV0sxZ3lQWVFZckhZWU1jbW91S0hJVEFSRlN1T3BjeXhkV1JUekhDdmlRWEhnM0g0ZHY3L3ArdEtTRFFhTHp5UGFWMXJZRkcvdWloVmpQcUNmcXBrc1lRdE02allzellYSWltZjd6aklidy9ERWpEOHQ5c0lDbGU5WFZab0xJQnJGZmxFZHkycTJxRjVOVnRVdExXRTBEaC9iMi93OS9kWGZqMXQyalQwNmRQbmt3UFZ4NDhmdzgvUFQvbUgvTzdkdStIbDVZV2VQWHZpOHVYTHlNakl3S0pGaTdSV1Rob1pHU0U1T1JucDZlazZqV2RzYkp6blNZK3lCN0FBWUdscHFSSjhKU2NuSXk0dUR0YlcxamxXMHlZbkp5djN6eTVyQ096cTZxcXMrZ1hVcTlXV0xWdW1kUXpGdHYvODg0OWVGZHZ0MnJYRGxDbFRkTjVlWWN1V0xWcDdCUnVLV0N6R3ZuMzdjT3pZTVdVLzJheVRCRTZlUEJrVksxYkU1czJiTVgzNmRJd2RPeFpWcTFhRm01c2JkdTNhaGNlUEg2TkRodzRBZ0tkUG53SUFxbGV2bnV1NENRa0o4UGYzVjc0ZTl1L2ZEMnRyYTQzYmFndjIyclJwZzJiTmRMdkxSakZPZmxUZTYwclJ5a0tmcW1oZFcxVk1uVG9WeWNuSkdEaHdJTWFQSDUvckJhVkdqUnFoWjgrZThQSHh3ZDY5ZXpGdTNEamN2bjBiSlVxVVFJTUdEUUFBYjkrK3hlWExseEVjSEl6ZHUzZHJmRzhWdHR6dVVraEtTc3FYT3htOHZiM2g1K2NIQndjSExGcTBDSUQ4d3BNK0UzaG03OEhjb0VFRDNMdDNEOTk5OXgxcTFhcWwxK3RDSnBNaEppWUdRVUZCTURVMVZidXpveURJWlBJaWt2SGp4ME1pa2FCSGp4NEFnTm16WnlNdExRMU5temJOY2Y5bXpab2hMUzFOWlprK1liWGk4N2lnZTZZVDBaZUJmNmtUVWJGVTNjRWFoeWEzeEp3ZXRmRGowU0NjRDg3N0xPMmFTRE5sMkhEMkdRN2Vlb3ZWZ3hwaWVPdUtNR0tQQ0NJcVpKa3lHZGI1UHNPQzQ4RXFiUjhxMjF0aFlxZXFHTjJ1TWh4S3FWZVU1aWVKUklKTGx5NUJJQkJBSnBQQnlzb0tXN1pzUWNPR0RaV1RPT2xTYVJZYkc2dnlmYjE2OWJCNjlXcGxYODlxMWFwaDQ4YU55bHYyR3pWcXBLelUxQ1F6VS81ODZGcVZiRzl2bitlZXFzT0hENGRJcFBwN3AwbVRKaXJIMjdoeEkvNysrMjlNbno0OXh4NnZNVEV4QU9RVHMyV1hVNnVJZ3BDUmthRU1xZlhkcjZBRkJnYmk2TkdqYU55NE1UdzlQVFVHNzcxNjlZSzl2VDJPSHorT25qMTdvbHUzYnNxZXdROGVQRkNHd01IQndRQ0F1blhyYWh6cjFhdFhBT1FYQXp3OFBKQ1ptWWsrZmZvQWtMZFcwRVpic09mZzRJREdqUnZyMUg5WkVXQ2xwNmZyZkF2NnlwVXJVYlpzV1oyMnplbGlqcloxdlhyMXl2TmtYZ0tCQUlzWEwwYWJObTEwM21mY3VIRzRlZk1tamgwN0JxRlFpUGo0ZUdXZlpFRCtYbXpidGkydVg3K09YYnQyNWR0RVkva3Bwd0JRVSt1UXJNTEN3alQrN0NVU0NZS0RnM0hyMWkxRVJVVUJrSWZ4UmtaR0tsWG5pbU92WGJzV0Z5OWV4UEhqeDlXQzh1VGtaQXdZTUFCMmRuWnFkeW5NbURFREd6WnNRRkJRRUNJakkzVit6QW9tSmlhb1hiczJ4b3dab3pMeG55YjVkYmVHVkNxRnY3OC8vdnJyTDRTSGh3TUFXclZxaFNGRGhpQTRPQmc3ZHV4UWJxdW9MTStOWXJ1SkV5ZXFyWlBKWkpCS3BYcDlka3VsMGdLOXVFTkV4Uk5EWUNJcTFsd3FsOGE1T2UxeDhYRVU1aDk1aUx1djhuZUdaMUZDR3I3ZEdZQWRsMTlnNjhpbWFGelJKbCtQVDBTa0s1a00rSDcvZmZ4MjZZVnlXWmtTWnRneXNna0d1Rllvc0F0Vk4yL2VSSHg4UEJvMGFJQ0hEeDlpNnRTcEdEZHVIRFpzMktBTWZ2V3RORk5RQk1CeGNYRTRmLzQ4UkNJUjdPM3RZVzl2andjUEhtRGt5Skg0NXB0dk1IRGdRTFhRUWxFMWEycHErb21QOE5ObFpHVGc2dFdyc0xXMVJkdTJiWFBjVmhHaU9EazVxYTJUU3FVd01USEpsM1liZVhIcjFxMUNtZUF0TDFxMGFLRzhpQ0FRQ0JBU0VvS2ZmLzRaUTRjT1ZabElzR1hMbG1qWnNpVUFlUmhWcDA0ZFdGcGF3dC9mSDFPblRvVkFJTUR0MjdjaEZBcVZsYVdBUEJnK2Rlb1VBZ01ERVI4di83K0dWQ3BGalJvMTBMbHpaK1hQOGVEQmd4b3ZWdVFXN0tXbnArdDFTN2xNSnRONWU4VjdJL3Y1YUpLOWpZTk1KbE9HWm1YTGx0VllpWitYdnRFSzI3WnQwL2phejRtVmxSV21UWnVHUllzV0tTZDNVMVJ6S256MzNYZTRjK2NPL3Y3N2IzVHYzaDAxYTliTTh6a1dCYUdob1pnOWU3YXl2WXpDbENsVDBLRkRCOWpZcVAvLzFjWEZCV2ZQbnNYOSsvZlZRdmliTjI5Q0lwRm8vUHh5Y0hCUWZ0WUhCd2ZEeE1RRXRXclYwbnB1cjErL1JucDZlcDUrQnBwYU0vejU1NSt3c3JKQy8vNzlWWlpyYXRPZzhOTlBQeUVnSUFBQ2dRREd4c2FRU3FYNDZhZWZBQUFiTm14QWFHaW8zdWVtb0NrRXZuTGxDdmJ2MzQ4Wk0yYWdZY09HdVI3andvVUwyTHQzTDlhdFc1ZHJNRTVFbEJPR3dFVDBSWENyV3hZQmk3cmcySjF3L085WUVFSkYrZHZQODBab0xGeCt1b0R2T2xmRjBtL3F3OWFxOEVNR0l2cHl5R1RBaklPQktnSHdBTmNLMlBadFU3MG5kL3RVUjQ0Y1FkMjZkWlZCVi9ueTVmSE5OOThBa0lkTkRSczJSTm15WlRGMzdseTR1N3ZEeWNsSjJjWWdheEMyYXRVcVpiV2F3cXRYcjNEbXpCbWNPM2NPS1NrcDZOS2xDNzcvL250WVcxdkQzOThmZS9ic2daZVhGKzdjdVlNdFc3YW83S3ZvbTZpcHQyNUI4L1B6UTFKU0VvWVBIdzZoVUlqMDlIUmN1blFKblR0M1ZndXBuejkvRGtCekQ5WDA5UFJDRGJYZDNOd3dmLzU4dmZkYnVYSmxuaTRDZklySXlFZ0VCQVFnSUNBQUFIRGp4ZzNFeE1UZ3laTW5HcXNWRmNHTlVDaUVpNHNML1B6OGNPL2VQVmhZV0VBa0VzSEZ4VVhsUWtOb2FDZ3VYNzRNZ1VDQWV2WHE0ZEdqUjNCMmRzYTJiZHNBQUN0V3JBQUFaZDlWZlptYW11cDBlL2kyYmR0dzRzUUpBRUMvZnYwd2VmTGtQSTJuYldLNDdDRjExcXJUdm4zN3dzUERJMC9qYWFOdkFLelF1blZydEcvZkh0ZXVYVVA1OHVWUnI1N3FSSjRPRGc3bzE2OGZEaDA2aEMxYnR1RFhYMzh0dElzcEJjSGMzQnhwYVdsbzNMZ3gycmR2ajhPSEQwTWtFcUZ2Mzc1YTkzRjFkWVdwcVNsOGZYM1ZRdUNUSjA4Q0FMcDE2NloxZjVsTWhoa3pac0RCd1FGZVhsNWF0MXV5WkFuQ3dzTDBhbi9RdjM5L0pDUWthT3dCLytlZmY4TGEybHJaWDFqQjF0WVdDUWtKYXRzRDh1ZW5hdFdxbURadEd0YXRXNmR5QVVYeEh0WW10d3M0MldWbVp1TFBQLzlFZUhpNDF2UEo3djc5K3hDSlJGaTZkQ2syYnR4WWFIZC9FRkhSeDA4UEl2cGlDQVRBd09ZVjhMVkxPZXk1OWhwTFR6NUdSSHhxdmgwL1V5YkR0b3N2Y0NRZ0hDc0dOc0NZOXBYWklvS0lDc1NxdjBQdzY3bi9LcFU4ZTlmQnNtL3FvNkEvZ3U3ZHU0ZVFrQkRNbkRrVER4NDhVQzRmTjI2Yzh1dDE2OVlCa1BkS2xjbGtXbWRuenpvUkR3QWNQWG9VTzNmdUJDQ3Y2aHc1Y3FSSzVWaWJObTNRcWxVcm5EbHpSbVBQVlVVRm1MWityTm5GeE1Ua2VVWjNSUXNIYlh4OGZDQVVDcFVWcUY1ZVh2RDI5b1pFSWxFSjM0RC9XZzlrRDdFQWVVVjFYa1BGL0pDY25KeW5DWS95MGtMaVUwVkhSK1BZc1dOcXk3VUZUMW1yOTl6ZDNlSG41NGNqUjQ0bzIzSzR1Ym1wYkYrL2ZuM01uRGtUclZxMWdvMk5qVm9sYlVKQ0Fzek16QXphZnpZNU9Sa1hMbHlBUUNCQTZkS2w0ZVBqZ3o1OStxQkNoUXA2SDB2WGllR2VQSG1pL05yWDF4Y0RCdzc4Yk1KVVJZVnpaR1FrUWtKQ1VMdDJiWlgxZ3djUGhxK3ZMNTQvZjQ3bno1K2pSbzBhaFhHYUJjTEp5UW1IRGgxU1ZtVXJMaFRreE5yYUd1M2F0Y09sUzVmdzZ0VXJWS2xTQlFBUUVCQ0FrSkFRTkczYUZGV3JWdFc2djZJL2RYNWVxRHA4K0RBK2ZQaWcvRDVybTRhc0VoTVR0YTVUTExleHNjR2dRWU1BQU1PR0RVUGx5cFZ6N0Y4OGFkSWtoSWVIdzh2TFMyTjdIbDJkUFhzV1lXRmhhTml3SWRxMWE2ZlRQdE9tVFVOSVNBaWVQbjJLYmR1MllkcTBhWGtlbjRpK2JBeUJpZWlMWTJKc2hJbWRxdUxidHBYdys5VlhXSDQ2QkpFZjhpOE1qa2tVWS95ZXU5aHgrUVhXRFdtRTlyVzA5NmdrSXZwVTk5OTh3TUsvZ3BYZi85aXJkcUVFd0ptWm1kaTVjeWVzcmEzUnFWTW5sUkJZazlldlh3T1FWd3Jyd3MzTkRYRnhjUkNKUlBEejg4UHQyN2MxYmpkZ3dBQ050OSsrZi84ZWdMd2FUQmRTcWRRZ003cUhob1lpS0NnSTNicDFVNTVMejU0OWNmandZUnc5ZWhROWV2UlFCaEZoWVdHSWlJaUFrNU9UV2dzQm1Vd0dzVmo4U2JmYWY2cWkxQTZpVWFOR09ILytQQklURXpGNjlHalkydHBpKy9idEtqMDJ3OFBETVg3OGVMVmV2NjZ1cmloWHJoenUzNzhQZ1VBQUd4c2JaWDlnaFJvMWF1UVlJb3BFSW1YZlhXMnRGc0xDd3RUV3RXalJJc2RKL2JMYXYzOC9FaE1UMGFaTkc3UnAwd2FyVjYvR3lwVXJEVm81cVBqNU4ydldESGZ2M3NYVnExZHo3SEdkbi96OS9SRWRIWTAyYmRxb3ZUOENBd054NDhZTlpRWHMrdlhyc1czYk5wWG53Y3JLQ3ZQbno0ZXpzL05uZDR1OUxqM1R0VzJqNlNLTFVDak0wMmZGd0lFRGNlblNKV3pkdWhWcjFxeUJXQ3pHbGkxYklCQUlWQzZTYmQyNkZZbUppU3I3S2tMNCtQajRIQitQb3YrN3RtMnkzbTJnQ0ZCems1S1NvdkdpVDFiT3pzN0tFRGluTUJ2NHI3MUtUaGN1ZFpHV2xvYTllL2RDSUJEb1ZhVnZabVlHVDA5UFRKa3lCYWRQbjBhREJnM1FxVk9uUEo4SEVYMjVHQUlUMFJmTDNNUVkzM2VwanJFZHFtRDMxVmRZa2M5aDhOMVg4ZWl3L0FyNk5DbUhsUjROVUtkYzN2L1RTRVNraVZpU2laRTdBeUNSeWllRDZ0K3NQSDRaMEtEQUEyQUF1SHo1TWw2K2ZJa2hRNGJvMUhKQk1XbE9UcjBpUTBKQ1VMWnNXZGphMnNMVzFoWVRKMDVVVm5GcG1pUkxVU21zaWFLbm82NmhjMjYzTU9kRTA4UndDdDdlM2hBSUJDcTN6VHM0T0tCVnExYnc5L2ZIOWV2WDBiNTlld0JRdGt4UWZKOVZhcXI4OTVVKzdTMmtVaWtTRXhNMTl2L1UxNmhSbzFDbFNoVzBidDBhczJmUFJsUlVGUGJ2MzUvalBtUEdqSUdUa3hONjl1eXBuRHl0b08zY3VSTUpDUW1ZTkdtU1NnQXNrVWl3WnMwYVNLVlN0UXB3SXlNampCdzVFaXRYcm9STUpzUGd3WVAxcW03TXlNakF1M2Z2NE9ycXFseFdva1FKdUx1N2E5MG5PVGtadnI2K09vOXg0OFlObkRoeEFrS2hFS05IajBiRmloVng3dHc1QkFZR1l2WHExZmp4eHgvelhLR3JtR3pPMjlzYno1OC94OFNKRTFHMmJGbDgrUEFCTjIvZWhLT2pJNlpQbjQ3Um8wZGo5KzdkYU5XcWxjYmV3TGtKREF5RXVibTVXc1d1TmtGQlFUaCsvRGcrZnZ5b2N1dC9hbW9xMXE5ZkQwQWVJUDcxMTE5NCtQQWhEaDgrck5ZK29GbXpabnFmWjBISXJWMUtYdnVxNjZ0YXRXcHdjM1BEaFFzWGNPREFBYng2OVFydjNyMURyMTY5VkQ2N3IxKy9ydlVPaUtTa0pKM09WZHMybWxyTzVEWnhYbTZmMy9wT0tCY1JFUUd4V0l6YXRXdHJmQjlwdW9BRHlDY2hYTDE2dGZMN1E0Y09JUzR1RHQyN2QwZTFhdFgwT29kcTFhcGg3Tml4MkxGakJ6WnUzSWc2ZGVyQTBkRlJyMk1RRVRFRUpxSXZucm1KTWFaMHFZNXhIYXBnNTVXWFdPa1RnbmNmMHZMdCtLZnVSOEluOEIzR2RhaUN4ZjNxd2NtbThQdFJFbEh4c08zaWN3U0h5M3NLMnBjd3cvWnZYUW9sQUFhQUtsV3F3TkxTVXRuL055Y1pHUm5LMjlaYnQyNnRkYnZMbHkvajFLbFQyTEpsaTlvZnpBTUhEbFRiUG5zSVhLOWVQVlNvVUFFU2lVUVpNTHg2OVVyWldrR3h2cURjdTNjUGZuNSthTnUyTFNwVnFxU3lybmZ2M3ZEMzk4ZUpFeWZRdm4xN2lNVmkrUGo0QUFDNmRPbWlkaXg5UStDUWtCQnMyTEFCWDMvOU5icDM3NjczdVV1bFV2ejc3Ny9LN3hXdE9PN2N1WU5YcjE0aFBUMWRHZXhyRXhZV2hyUzBOSmlZbUtCbXpab3EyeXNDMHBjdlg4TFoyUmttSmlaNm4yTnVaRElaYkcxdFlXRmhnVldyVnNIUHp3OGVIaDZvVmFzV1ZxOWVqY2VQSDJQQWdBRWFXMjhFQmdZcXYzNzc5cTFlNDc1NDhRSlNxVlRsTld4alk2T3hZbDBoTWpKUzV4QTRJQ0FBdi96eUMyUXlHVWFOR3FWOGJjMmJOdzlUcDA3RjVjdVhrWm1aaVhuejV1WDR2S2FtcGlJakl3T0EvSlo1Ulp1RXJQMkFCUUlCQmc0Y2lMSmx5eXBibUxpN3U4UFIwUkc5L2g5N2R4NGZ3LzAvY1B5MXllWStTWWlRRUxlSzBycnFxSHpWM1ZMcXFxcWpwVlJwSFMxeEs2VlUwVkphcXE1cTNSU2xib0pJaGJycmlxWVNGVmNTT2VRKzl2ajlrZDlPcld5U1RTUWsrbjQrSG5sME0vT1p6M3htWnpLMTczM1ArOU9wRTl1M2IrZTc3NzdqazA4K01XdnM2ZW5wQkFRRXNIMzdkc0xDd2hnNWNxVFpRV0JEMFBIUkxONXZ2LzJXdTNmdjByaHhZNW8zYjA3RmloVVpNbVFJYTlldXhjL1B6MlI5N2NLU25KeE0xNjVkZ2F5QW43bFBIandxcnlCbmJqVm9INjdUWEJpR0RSdkdoUXNYbE5ydFZhdFc1WU1QUGpCcVk1aUE3MkdCZ1lITW1ERWp4NmN6REFZT0hKanZtc0JQMnNOLy96cWRMbHZaQ0dkblo1UDFsUit1YVgzcjFpMDJiZHFFazVOVGdjOVA5KzdkT1g3OE9CY3ZYbVQyN05sOC9mWFh1WmF3RUVLSVIwa1FXQWdoL3ArdGxTVWoybFpuOFArcUtNSGdldzhLSnhpczArdjU0VWdZYTQ3L3c1alhhakxtMVpvNDJjb3RXQWhSY0trWld1YnN1cWI4L25YdmVwUjFmcktUd0Qyc1NwVXFUSnc0MGF4YWlaczJiU0ltSm9hbVRadm0raGgyYW1vcUdvMm13SSt5TDFpd0FNZ0tVTnk3ZHcrMVdzMDMzM3pEbFN0WEdERmloTEwrU1FnTkRXWGF0R2xBMXFPOWl4Y3ZKajQrbnJpNE9HSmlZcFJIb2k5ZHVzVDE2OWM1Y2VJRUR4NDhvRkdqUnZqNCtHVHJ6OXdnY0ZKU0VxdFdyV0xuenAzbzlmb0NaNE9tcHFZeWNlTEVYTnZrdFI2eWF2T2FhbmZnd0FGQ1EwTVpQWG8wbFN0WFp0cTBhWVZlNmtLbFVqRmd3QUM2ZGV2R3VuWHIyTGx6SjcvLy9qdHVibTdFeE1UUXZIbHpvL3JWQnV2WHIyZnYzcjNZMjl1ajErdlp2WHMzNWNxVm8zZnYzbWJ0MXhBOGY3VE14T1BTNi9WczJyU0pWYXRXb2RWcWVlMjExNVRIMndIYzNkMlpPWE1tWThlTzVlalJvOXk2ZFl2eDQ4ZWJ2SjdPbnovUDJMRmpsYXpmTFZ1Mm9GS3BxRlNwRWhxTmhyUzBOQllzV0VDMWF0V3dzYkhocjcvK1lzZU9IZGpiMjlPNWMyY2dLenY4OTk5L1o4K2VQVlN1WEZrSmhqNDZac2dLVk83YXRZdDkrL1lwUWVicTFhc3JkV2NmYnAvVE5Ydjc5bTNBZU5MRXJWdTNzbi8vZmx4Y1hCZzllclN5L3UyMzMyYjE2dFVzV0xDQWVmUG1GVm5kNGl0WHJxRFg2L0gxOVMxUUFIajI3TmxLR1lXQ01reTJXVmlUWUtyVmFpcFdyRWgwZERTUTlRWFF3MW4wT2RtMWF4ZGd1cDc1MDJTb1Zad2ZodzhmQnJLK1RGdXdZQUdqUm8weUNyNjZ1TGhrbTRqdVlYcTlubSsrK1liTXpFdysvdmpqQWorTm9WS3BHRGR1SE8rLy96NlhMMTltM2JwMTlPM2J0MEI5Q1NIK215UUNJWVFRajdDenRtUmt1K3E4MzdJS1N3K0hNWGYzdFVJckU1R1NvV1g2OWl0OEgzQ2RhVjE5R2ZTL3lsaFp5amY0UW9qOFczNDBYUG1pcXBxSEkyODNyZmlVUjVSVnZ6UXZwMDZkNHVlZmYwYXRWcHZNaGpJRWllRGYycFlGemFZRDJMOS9QNnRXcmNMRnhZVkZpeGF4ZlBseURodzRRRWhJQ0o5KytxbkpnRmhScUZDaGdoSTBNR1FsVzFoWVVLcFVLZHpjM0toYnR5NUpTVWxjdW5TSlRaczJFUlFVaEVxbDR0MTMzelhaWDJ4c0xJREppZUZTVWxLQXJNbklCZ3dZUUh4OFBKNmVub3dZTWFMQWo3ODdPRGl3Yk5teWJNdTNiZHZHN3QyNzZkbXpKKzNhdGN1MWo4R0RCMU91WERsbXpKaGhjbjJGQ2hXb1hiczJaODZjWWZqdzRjeWNPVE5ieG5SaGNIRnhZY2lRSVZoYlc3Tmh3d1lsQUI4ZUhzN3UzYnRwMTY2ZFVzNWcvZnIxckZ5NUVnc0xDeVpObWtSR1JnYlRwMDluNWNxVkpDY244OTU3NytVWlVEeDY5Q2pXMXRiVXExZXYwSTdoK3ZYckxGcTBpTXVYTHdOWnRiQk5sVWlwVXFVSzgrZlBaL0xreVZ5L2ZwMmhRNGZ5K3V1djA3dDNiNk1nZStYS2xYRnhjYUZXclZyVXJsMmI1NTU3amhvMWFtQnZiNjlrYWhxQ2ViR3hzVXlmUGgyTlJzUEFnUU9WR3FrT0RnNU1talNKTVdQR3NHVEpFblE2bmRHVEFSRVJFY3ExYWZqYlY2dlZ0R25UaGpmZWVNT292SUMxdFRWcGFXbGN1M2JOWkdad2FHZ29ZV0ZocUZRcUpYQWNHQmpJMHFWTFVhbFUrUHY3RzkwMzNucnJMUUlDQW5qdzRBR0ppWWs1MW5VMWZMbFMwT3hLdy9sbzNyeDVnYlkzMUkxK0hHcTFtdkxseXo5MlA1QlZ1MzM2OU9sRVJFVGc1ZVZGWW1JaWUvYnNJU1FraEhIanh1VlkwbUQxNnRXY1BYc1dEdzhQbWpScFVpaGpLYWdIRHg1Z2FXbXBCTVgzN3QwTG1QLy9sZERRVVA3ODgwK3FWYXVHblowZGUvYnNJVEl5a2xHalJobGwrdVptNTg2ZG5EOS9ub1lORytaYWlzS1FpWjhiRHc4UEJnOGV6RGZmZk1QYXRXdHAzNzU5dHByWVFnaVJFd2tDQ3lGRUR1eXNMUm5WdmpwRFcxZGxYZkJONXV3S0llUnVZdDRibWlFcUlaMWhxOCt5WUY4bzA3cldwdGRMM2xnVWs5bTBoUkRGbjE0UDN4MzZXL2w5N0dzMXNiUW8vdmVRQXdjT3NHREJBclJhTGNPR0Rjc1dnRldyMVVSSFJ4TVRFNE8xdFRWWHIxN0Z6czRPSnllbmJIM2xWZE14TFMyTnBVdVg4dHR2djJGblo4ZlVxVlB4OVBSa3lwUXBiTnk0a1pVclZ6Sml4QWpHakJsanN1WnVaR1JrdnV0RzVzYmUzcDRwVTZhUW5wNk91N3M3N3U3dWxDNWQyaWlBR0JzYnk4MmJOMW0wYUJFWkdSbDA2dFJKS2J0dysvWnRIQjBkY1hCd0lEazVtWTBiTndKUXNXTDI0SDlRVUpEeUhtUmtaTkNyVnkvNjlldFhvRHF0QmlxVnl1aDhaV1JrOE1zdnY3QnYzejVjWFYzcDNidTN5ZlAwS0NzcnF4d0Q3L2IyOW56KytlZk1ueitmL2Z2M00yclVLR2JPbkZtb0diUUpDUWtjUG55WXJWdTNjdWZPSFZ4Y1hIanZ2ZmNJQ1FsaC8vNzlMRnk0a1BQbnp6TisvSGdXTFZyRW5qMTdzTFMwWlB6NDhUUnUzQmlBNGNPSHMzRGhRalp1M01oZmYvM0Y2TkdqY1hWMUpUTXpFd2NIQjJWU1JDc3JLeTVldkVoWVdCZ3RXclF3ZXY5enFpR2FsOURRVURaczJNQ3hZOGVVU2FwR2poeHA4aG8yOFBiMlp2SGl4U3hjdUpDQWdBQzJiZHZHenAwN2FkbXlKVzNhdE9HRkYxN0F4Y1dGelpzMzU3bi82T2hvSmt5WVFHUmtKSFhyMXFWSGp4NUc2MzE5ZmZIMzkyZjI3Tmw4Ly8zM2hJYUc4dEZISCtIbzZHZzBtYU1oZzdocjE2NG1nM0cxYXRYaWp6Lys0T09QUDhiRHc4TW9LS3ZSYUxoMzd4NTZ2WjdHalJ0aloyZkg3Ny8venF4WnM5RHBkQXdaTWlUYkYxSnF0WnJQUHZ1TXNtWExLdWNoS1NtSmxKUVVIQjBkc2JXMUpUMDlYU2xyVU5Bdm5oNDNDRnlVNHVMaWNISnlJaTR1anVqbzZGenZCNW1abVd6WXNJSDE2OWVUbVpsSnk1WXQrZVNUVDBoT1RtYm16SmxjdW5TSm9VT0gwcXhaTTNyMDZFR2RPbldBckFrNEZ5OWVUSEJ3TUdxMUduOS8veUtibE5CY216WnRZdE9tVGRtV215cEZsSktTUWtKQ2dwTHByTmZyK2U2Nzd3QVlNR0FBenozM0hCTW5UdVRzMmJNTUhEaFE2VU9uMDVHWm1hbVVXOUZxdFdSbVpwS2VubzY5dlQyeHNiSFkyZGt4YXRRb1pWOTZ2WjVidDI3aDZ1cUtuWjBkZXIyZW5UdDNBbGwvSDducDJMRWoxNjlmcDEyN2RoSUFGa0xraXdTQmhSQWlEelpxQ3dhMDhPR2RseXV4ODl4ZHZ0d1ZRdkRmTVlYUzkxLzNFbmw3eVVsbTdyaktaOTE4NmRxZ2dnU0RoUkI1K2lNc2xtdi8vNldVazYyYXZzMEtQMXV5TUdrMEdqNzc3RE5PbkRnQlpFMmNadXBSOFpvMWEzTDU4bVhlZXVzdFpWblRwazFOOXBuYnhIRGJ0MjluM2JwMXhNWEY0ZUhod2VUSms0MnlDWHYxNmtYbHlwWDUvUFBQbVRGakJoOS8vREd2dmZhYVVWK1dscFlGenFhN2MrZU95VWVPODhyQ3RiVzE1Y2NmZitUbXpadFVxbFRKcUk3bWdnVUxqT3BTd3I5WmxLYjJEMW5abmY3Ky9sU3ZYcjBnaDJIUzZkT25PWGJzR0VGQlFTUWtKRkNtVEJsbXpacGxWZ0RZSEdxMW1qRmp4cUJXcTltOWV6ZVRKazFpelpvMUpqT2U4K1BjdVhPc1g3K2VpeGN2b3RGb3NMVzFwVmV2WHZUcTFRc25KeWRlZmZWVjNucnJMWDcrK1djNmRPakE4T0hEdVg3OU9uWjJka3ljT05Fb20vSDExMS9IenM2T3I3NzZpblBuenZIdHQ5L1N2MzkvaGczT2hjNE9BQUFnQUVsRVFWUWJaclRQNTU5L25sOSsrUVdBVHAwNkdhMXpjbkxLZHMwOUxEazVXYWtKRFZsWnluUG56bFVtT0xTd3NLQmR1M1lNSGp6WXJCSXNEZzRPVEpnd2diWnQyN0pzMlRMQ3dzSTRlUEFnUjQ0Y1lkNjhlV1k5c24vdDJqVW1UNTVNZkh3ODN0N2VmUHJwcHlhem9GdTFhb1ZlcjJmZXZIa2NPblFJblU3SHhJa1Q2ZGF0RzhlUEg2ZGN1WElNR1RJazEzRVBIejZjT1hQbWNQWHFWYVhzdzhQczdPeG8wS0FCSTBhTUFMTCtkclJhTFcrKytXYTJ3TFRCbzdXQXIxeTV3cVJKazB5MmJkMjZkWTVqeTRsV3F5VWtKSVFxVmFvVVdpWnVZUm8rZkxqUmhKWFBQLys4eVhaYXJaYVBQdnFJc0xBdzdPenNsT3h4UUxudU4yN2N5UHIxNi9uOTk5ODVmZm8wMzMvL1BldldyU01nSUFDdFZvdTl2VDBUSjA0czFPeDN3T3pNMjRmVnJGbVQ4dVhMbzlQcEFIQnpjNk5GaXhhODhjWWJTcHVwVTZkeS9QaHg1WGZEUFhQRmloVmN2bnlaTm0zYUtGOEN6WjgvbjgyYk4vUExMNzhRR0JnSVpIMUpsOVBmODZwVnEzajMzWGZwMEtHRFVma2psVXJGOE9IRGxTZGVIdGFnUVlOY2owbWxVakZ5NUVoekRsOElJWXhJRUZnSUljeGtvVkxScFg1NU9yOVlucUMvN2pObmR3aS9uYjliS0gxZnZwMUFqMFhCdkZEUmxjKzYrZkw2QytXZjJ1Uk9Rb2ppNzZmZmJ5aXZlelR5d3M0NjcvcU1UNU5hcmFaczJiSTRPenN6ZlBod1dyWnNhYkxkcUZHaldMSmtDZEhSMGFoVUtyeTl2Zm53d3crTjJsU3FWSW1YWG5ySjVNUndTVWxKMUtsVGh4TW5UcENZbUVqbnpwMFpPSENneVFCaTQ4YU4rZXFyci9qODg4OU5mdUIyZDNmUGNlS2x2UFR0MjljbzJHS3V0TFEwN3QrL2o0dUxDOU9tVFRPcTZWbS9mbjBpSXlQSnpNeEVyOWRUcmx3NSt2VHBZeklUdUYrL2ZyaTZ1dEtwVTZkQ3o4S3pzYkZoejU0OVZLcFVpWjQ5ZTlLMWE5Zkh5akEyUmFWU0tUVTM2OWV2LzlnQllNaks3RHgvL2p3MWE5YWtUWnMydEczYk5sdTJuYWVuSjJQSGprV2owZURpNGtMRmloV1pQSGx5dGpxMWtEVlpuNWVYRi9QbnoyZjQ4T0U0T2pwU3RXcFZ0Rm90bHBhVytQcjZNbkRnUUNJakkwbExTNk4rL2ZyS3RzN096bFNvVU1Gay9XR0RlL2Z1RVJnWXFCeTdqNDhQNWN1WEp6dzhuSll0VzlLN2QyK1Q1ejR2RFJzMnBFR0RCaHcvZnB4dDI3YlJva1VMczJ1MlZxcFVpWW9WSzFLNmRHbSsrT0tMWElPNHJWdTNwbXpac2l4ZXZGajVHN2F3c09DTEw3NHc2M29wVjY0Y1gzLzl0WGtIUlZiUWJPYk1tVXFnemh5VksxZkcwZEVSdlY2UFRxZERwVkxoNXVaRysvYnRUVTd5bFpmcjE2K1RscFpXTExPQUlTdm9xMUtwc0xTMHhOdmJPOXZrYmdhV2xwYTBhdFVLZDNkM1JvNGNtYTFFaFlXRkJiMTc5NlpEaHc3OCtPT1AxSzFiRnk4dkw1bzBhY0toUTRkNCtlV1grZUNERDNLdDkxNVFNMmZPelBjMmZuNSt1V2JLUTlaN2MvdjJiYXl0clNsVHBnenZ2dnN1YVdscGhJZUg4L3p6enh0bDhLclZhbnIzN2szUG5qMjVldlVxMTY5Zkp6WTJsdlQwZERJeU1zakl5RkN1SjdWYVRZVUtGWUNzYS9wUlZhcFU0ZXJWcTBvWkpEczdPK3JYcjY5OHVTR0VFSVZOcFgrNDhKb1FRb2g4dVhUckFYTjNYMlBkaVp0b3RJVjNPMjFVdVRUVHUvdlN2azY1RWhVTVZyMnpHZjNxN0lFWklaNDFUL05hMSt1aDBpZTdpSWpOcXExNVlLd2ZiWHdMLzhQMjR3b05EU1VxS2tvSmlDUWxKYUhWYXMzS1dueGNxYW1weE1YRm1aV05aMnJpdVR0MzdtQnBhVm5nSUVaa1pDUmFyYlpBMllBUkVSR2twNmRUclZxMUF1MzdTWGp3NE1FVE9ZK0ZMU0VoSWNkYXNJOUtTVW5CMHRJeXo0Q2xPWlB0R1FMRGp5c3pNNVBFeE1USHFwRmRFR2ZPbkNFNU9Say9QejlTVWxLd3NMQXdlOUt4eDVtTXNLU0pqNC9ubjMvK29YTGx5bVpmWndVUkhSMk5XcTB1OUlrVElXc1NRMXRiVzU1Nzdya0NuYmU0dUxoOGordmV2WHRrWm1abXk5UXVxT3ZYcjZOV3F3dXRudmpqVEU0cWhCQlBrc3FNRzdjRWdZVVFvaERjakVsaDhhSHJMRDhhUmt4U1JxSDEyNnk2RzU5MTlhVjFiWThTRVF5V0lMRDRyM2lhMTNySTNVU2VHNTgxc1kyRGpacll4VjJ3VnNzRWswSUlJWVFRUXZ4WG1STUVsazhNUWdoUkNDcTYyVFA3emVlSm1OK0pWWU1hVWQrbmNMSXpqb2ZHMEhaT0lJMm1IV1RMcVZ0b2RmSzluUkQvZFFjdS9WdG00SCsxeWtnQVdBZ2hoQkJDQ0pFbitkUWdoQkNGeU03YWtuZGIrSEI2V2h1Q1AyMUZuNllWc2JKOC9GdnRtUnR4OVB3Mm1PZkc3K1dISTJHa1pXYWZjRWdJOGQrdy85STk1WFViMzdLNXRCUkNDQ0dFRUVLSUxCSUVGa0tJSXFCU1FaT3FicXo1NENVaTVuZGtSdmM2VkNobDk5ajloa1ltTVdUVkdTcVAzczJjWGRkNGtKcFpDS01Wb3VUSXlNaTczSXBlcitkWnJYYVZvZEZ4K0dxMDhudHhyQVVzaEJCQ0NDR0VLSDRrQ0N5RUVFWE13OFdXeVoyZkkveXIxOWo4VVZQYVAvLzRrNzNkZTVER3VFMS9VdkhqWFl6ZmRGR1pJT3BaOC9YWFg3Tmt5WktuT2dhOVhzL0preWM1ZXZSb2tmUy9aTWtTdnZubUcrN2Z2MThrL1p1U2twS0NUcWZMY2IxV3F5VTJOdmFKamNjZ3Q4RHR2WHYzR0R0MkxKOSsrbW1lL1Z5K2ZKbk9uVHN6YTlhc3doeGVzWEQ4N3hpUzB6VUFsSFcyb1U2RmtqYzVseEJDQ0NHRUVPTEprMmt1aFJEaUNiR3l0S0JISXk5Nk5QTGlWbXdxYTQ3L3c0OUJON2gyTjdIQWZTYWtadkxscmhEbTdibEc1eGZMODJHYmFyUjZybXlKbUVUT0hIdjI3TUhaMlptaFE0ZG1XemQzN3R4ODllWHY3MStnTVlTSGh6Tmx5aFFjSFIxcDFLZ1I5dmIyQmVvbko3dDI3U0k5UFoydVhic1dhcjg1MmJ0M0wwdVhMc1hQejQrUFAvN1laSnVOR3pleWJ0MDZoZzhmVHZ2MjdmUHNVNnZWb3RQcDBHcTFaR1pta3A2ZW51MG5LU2xKK1VsT1RpWXhNWkc0dURqaTR1S0lqWTBsTGk2Tzl1M2JNMnpZTUpQN2NIRnhJU0lpZ3Z2MzczUHMyREZhdEdpUjQzaXVYcjFLV2xvYWRuYVBuMzFmM096NTg2N3l1bDJkeC85Q1NRZ2hoQkJDQ1BIZklFRmdJWVI0Q3J4SzJ6RytVeTNHZGF6RnliQVlmangyZ3cwbklncGMza0dyMDdQdHpHMjJuYmxOTFU4bmhyV3VSditYSytGaVoxWElJeTgrOXUvZm42LzJCUTBDVjZsU0JUOC9QNDRlUGNyT25UdnAxYXRYZ2ZySmlWYWJWZDlaclM3NC81TDFlajFYcmx3aE1URlIrWG53NEFGUlVWRkVSa1lTR1JuSks2Kzh3cUJCZzZoYnR5NVdWbGJzM3IwYmQzZDMrdlhyWjlUWFgzLzl4YzgvLzR5MXRUWDE2dFV6dWIvTXpFdzZkKzZNVnFzdDFMSUxBUUVCdlAvKyt5YmZDenM3T3dZTkdzVHMyYk5adm53NVRaczJ6ZkU5dTNyMUtnQyt2cjZGTnJiaVlzK0ZmK3NCdi82aTUxTWNpUkJDQ0NHRUVLSWtrU0N3RUVJOFJZYmF3VTJxdWpILzdSZjQ5ZXdkZmd5NndmNUw5eWhvYkMza2JpSWoxcHhqd3VhTDlHdGVpV0d0cS9LODE3UDV5TGkzdHpjclY2N010YzNBZ1FPSmlJakl0cnh0MjdiNTN0L3k1Y3Radm55NVdXMHRMQ3pZdDI5ZnJtMzBlajBhVGRhai9kYlcxdmtlajRGS3BlTHp6ei9QVmxMQ3djR0IwcVZMVTc1OGVaeWNuQUFvWDc0OHMyYk5ZdFNvVWZ6ODg4OVVxVktGNXMyYkF4QWJHOHZVcVZQUmFEUk1tRENCY3VYSzVUbHVKeWNuckt5c1VLdlZxTlZxckt5c3NMYTJ4dHJhR2x0YlcyeHNiQWdPRHNiT3pvNzI3ZHZqNk9pSXZiMDk5dmIyT0RnNDRPam9pTE96TTA1T1RqZzZPdVlhREcvVnFoVTdkKzZrYnQyNmFEUWFrMjAxR2cxbno1NUZwVkxSc0dIREFyMmZ4ZFd0MkZRdTNub0FnTnBTUmZ2blRaOGZJWVFRUWdnaGhIaVVCSUdGRUtLWXNMTzI1SzBtM3J6VnhKdmJjYW44Y3ZvV1cwL2Y1dGkxKytnS0VCRk9UdGZ3ZmNCMXZnKzRUbjJmVXZScFdwRzNtbmhUM3ZYWmUwUytJTHk5dll1MGYwdEx5enpiWkdiK20vbHRhMnY3V1BzYk8zWXNXcTBXRnhjWFpzeVl3ZDI3ZDltK2Zidkp0dFdxVmVPVFR6NGhLQ2lJaWhVcktzdVRrcEtvVktrU3JWdTN4cy9QejZ6OWJ0MjZOYzgyYmR1MkpTVWxoVUdEQnBrZDdCNDRjR0NPNjRLQ2dnZ0tDakphNXVQanc2ZWZmc3FaTTJkSVRrNm1aczJhbEM1ZDJxeDlsUlM3SHlvRjRWZXp6RE9kNlMrRUVFSUlJWVFvWEJJRUZrS0lZcWhDS1R0R3RLM09pTGJWaVVwSVovdloyMnc5Zlp0RFZ5TFJhUE1mRUQ1N0k0NnpOK0lZcytFQ3JaNHJ5OXROSzlLOWtWZXhDeUtGaElRd1o4NGNvMlZKU1VsR0FjR0hNMytqb3FJWU8zWnNybjFHUlVXWlhKNVhCbkZoV2J4NE1kdTJiY3V6blRrMWdjZVBIMC9yMXExTnJudnh4UmVWMXpsbDA0NGVQWnE0dURpalpWT25UczNXTGlvcWl1UEhqeXUvUDZuMzZtR21zcmR6WXdpaUh6NThHSUJidDI3bEdraXVXYk1tNDhhTksvZ0FuekM5SG40NEhLYjgzdWtGS1FVaGhCQkNDQ0dFTUo4RWdZVVFvcGdyNjJ6RCt5MnI4SDdMS3NRbFovRGIrYnY4Y3ZvVyt5NUdrcGFwelZkZmVqMGN1aExGb1N0UkRGdDlsazR2bEtmWFM5NjByZU9CcS8zVER3aW5wNmRuQy83cGRMb2NBNElaR1JsY3VuUXAxejROWlF2eThzWWJiNUNjbkd6ZVFFMXdkbmJtbDE5K0tmRDI1ckN5ZXJ4emRPZk9uV3dsSXdwRGJzSFdodzBaTWdSVkhqT1pHUUxPQnc0Y3lQYzRZbUppT0hyMEtBREp5Y201bnM5U3BVcmx1LytuYWQrbGU1eTVrUlhBdDFDcDZOcWd3bE1la1JCQ0NDR0VFS0lra1NDd0VFS1VJS1Vjck9uWHZCTDltbGNpS1UzRHZrdjNPSEFwa29PWG83Z2VsWlN2dnRJMU9uNDVmWXRmVHQvQzBrSkZrNnB1ZEtoYmpnN1BsNk8ranlzV2VRVHJpa0s5ZXZXTWduOXQyN2JOTmJqcTVlVlY0SnJBT2VuY3ViUFpiUTEyN05pUjYvNzc5T21UNC9xUFB2cUllL2Z1OGRsbm4rVTRrZG5VcVZPNWZQbnlZMDBlOXpCekE2eDkrL1lsTWpJeXozYm12ciszYnQweXE5MmpkdTdjaWErdkwxV3FWRkdXSFRwMGlBWU5HdURxNnFvczI3NTl1eEwwMzdCaEEyNXVic3E2cEtRa3VuYnRpcU9qbzFtWjJjWEp6WmdVQmk0L3BmemUvK1ZLK0xnN1BNVVJDU0dFRUVJSUlVb2FDUUlMSVVRSjVXaXJwbnRETDdvMzlBSWdQRHFaZzVlekFzS0hya1FTazVSaGRsOWFuWjdmUSsvemUraDlwdnh5aVRKT05yU3I0MEViWHcvcSs1VGl1ZkpPV0ZsYUZOV2hGQ3ZEaHcvUDl6YTVCWUZ0YlcxenJmZWJtcG9LZ0llSEJ5NHV1VS9nbDFzbXNLbUo3aDVlbGxNWmljS1FWMURaTUk1ZHUzYmxld0s4UzVjdXNXalJJbXh0YmZuNTU1OXhjWEVoT0RpWTJiTm5VNlZLRmI3NjZpc2NIUjJKam80MkN1NUdSMGNiQllFTkdkQ2Vub1ZYUm1IQi90QkM2OHNVclZaUFZFSWEzeDhPSXlFMXEzNjBnNDJhVDd2VUx0TDlDaUdFRUVJSUlaNDlFZ1FXUW9oblJPVXlEZ3h1V1lYQkxhdWcwK3M1LzA4OEJ5OUhjZUJ5SkNldXg1Q1VabDVaQklEb3hIVFdCdDlrYmZCTm8rWC9xMVdHRmpYY2FWN0RuUnJsbkhCenRNYloxb3Fua0RRTVpEMytQM2Z1M0R6YkZBZUhEaDBpSlNVRlB6OC9KZGlyMCtsSVNFZ0F5RFVBYk1odXRiS3lJalEwbE1qSVNGNSsrV1dqTm9hSjdqSXpNN2wzNzU3Uk1zQW9JRnBTSkNjbk0zdjJiUFI2UFlNR0RWTGVveVpObXRDeVpVdU9IRG5DbENsVCtQTExMMW15WkFucDZlbFlXVm1SbVpsSlZGUVV0V3JWVXZveVhBZmx5cFY3N0hFbC9QL2Ywc2Ryeno5MlgvbGhvVkt4WVZnVEtwZVJMR0FoaEJCQ0NDRkUva2dRV0FnaG5rRVdLaFgxZlVwUjM2Y1VZenZXUktmWDg5ZTlKRTZIeDNJNlBJN1Q0WEdjL1NlTzFJejgxUlErR2hMTjBaRG9JaHAxenZSNlBhZE9uZUxBZ1FOTW1qUkpXWjZTa3NMKy9mc0xkVittTW1vZmwxYXJaZm55NWR5L2Y1ODdkKzR3Wk1nUUFPTGo0OUhyOWFoVXFseHIxR1ptWm1XQkppUWtNSGJzV0d4c2JLaGZ2ejcyOXZaS0cwTlpqTURBUUdiTW1HRzB6Q0FnSUtCUWo2dW9MVml3Z01qSVNKbzFhMlpVcGtPbFV1SHY3OCs5ZS9lNGRPa1NzMmZQSmlVbEJYdDdlL3IxNjhmU3BVc0pDd3ZEejg5UDJTWThQQnlBOHVYTFAvYTR6djhUbDNlaklsQ2h0QjFOcXBaK0t2c1dRZ2doaEJCQ2xHd1NCQlpDaVA4QUM1V0tXcDVPMVBKMG9tK3pTZ0JvdEhwQzdpWmtCWVZ2eEhFeDRnSGgwY25jaWt0QnIzL0tBMzVJU2tvSy9mcjFJekl5RWdlSGZ6TWdSNDRjaWFPakl5MWJ0c3gxK3lOSGpwQ1VaSDY5NU1LdUNReFpnZG43OSs5alpXVkZqeDQ5bE9XR2pGMTNkM2NzTFMxejNONFFCUGIwOUtSKy9mcWNPWE9HL2Z2Mzg4WWJiMlJyZS9yMGFlWDFoUXNYMEdnME5HalFJRi9IVTFCNVRSQ1gyOFJ3andhc2Qrell3WkVqUi9EdzhHRE1tREhaMmx0YlcvUFpaNS94NFljZmN1ellNY2FQSDg5cnI3MUdoUXBaRTZhRmhJUVl0Zi9ycjc4QXFGbXpwdG5Ia3hPL21tVUFpbnd5UlQyUW5LWkZvOU1CRUJHVFFzZXZnemd5b1NWMjFqbGZMMElJSVlRUVFnanhLQWtDQ3lIRWY1VGFVa1VkTHhmcWVMbndiZ3NmWlhtR1JzZk5tQlRDbzVNSnY1OU1lSFF5bDI4bnNQUGNuU2MydHRUVVZIYnQyZ1ZrbFVLSWpJekV6OCtQUVlNR0tXMDZkZXBrVmw5NUJZa05GaTVjaUU2bnc4ZkhKNy9EcFgzNzlybE8ycloxNjFhbDNjTmxHUXdUcXVXVm5Xb0lBbHRaV2RHK2ZYdk9uRG5EenAwN3N3V0JkVG9kSjArZVZINmZQSGt5MXRiV0xGMjZGSGQzOS93ZFZDNE01U2tlUGVhOEpvZ3pkMks0eTVjdnMyVEpFdFJxTlZPbVRNSEp5U2xibTdDd01LS2lvcGcyYlJyLy9QT1BVdk00TXpNVEd4c2JybDY5aWthalVjWjQrZkpsQUo1NzdqbXp4bUNPdUNYWmcvQ0ZMVjJqWSthT3E4ejQ5UW9BZjRURjh1M0J2L0YvN2ZHRDJVSUlJWVFRUW9qL0Rna0NDeUdFTUdLdHRxQ2FoeVBWUEJ4emJhZlI2a25PMEJDWG5FRkVUQ29Sc1NuMCtmNWtydHZrNWNHREIyemJ0bzBkTzNhUW1KZ0lnSTJORFhQbXpLRjI3ZHBFUjBjWFNya0d3MFJtQ3hjdUpEMDkvYkg3ZTVTTmpRMGpSb3dBNE15Wk00U0VoR0JwYVVtdlhyMk0ybDIvZmgwZ3o4QnpSa2JXSkgvVzF0WTBiOTRjZTN0N2J0Njh5ZVhMbC9IMTlWWGFuVDE3bHRqWVdPenM3RWhOVGVYRER6L2txNisrWXM2Y09YejU1WmRLdThkOUQ3WGFyRElpcGdMZkZoWVc3TnUzeit5KzJyZHZqKzcvTTEwTktsV3FSTU9HRFduY3VERU9EZzVNbmp5WlR6NzVoTktsL3kyRnNIYnRXZ0lEQXhrMGFKRFIrMnBsWlVYdDJyVTVkKzRjNTg2ZG8xR2pSb1NHaGhJVkZZV0hoMGVoQnNPZkJCdTFCZE83K1pLU29lR3JQVm5aekxOMlhtVnd5eXBGbm9rc2hCQkNDQ0dFZUhaSUVGZ0lJVVNCcUMxVnVOaFo0V0puaFk5N1ZwbUd4dzBDSHo5K25MVnIxd0pRb1VJRmJ0KytqWTJORGJWcjE4N2FwMXB0Tk5uWm8yN2Z2bzFPcDh1MXpjTUNBZ0pJVGs1K3JER2I0dURnd0lnUkk5RHI5Znp3d3c4QXZQcnFxOWttSmJ0MDZSS0EwUVJtcGhpQ3dGWldWbGhiVzlPc1dUTU9IanpJdm4zN2pJTEErL2Z2cDFxMWFxU25weE1SRVVHSERoMDRkZW9VZ1lHQlNtWTEvRHRoM0sxYnQxQ3BWRW9KaFlpSUNDd3RMWlhNNUR0MzdpZ0IzNGVscEtRQUdOVWt6czNzMmJQSnlNaGc0c1NKdVdaTUd6ZzZPako5K25SVUtoVUxGeTdrNU1tVGZQenh4OHlkTzVleVpjdHk1ODRkZ29LQ1VLdlZ0R3JWS3R2MmpSbzE0dHk1Y3h3OWVwUkdqUm9SR0JnSWtHMHl2WkprUnJjNi9CVDBEOUdKNmNTblpMTDl6RzJqREg0aGhCQkNDQ0dFeUkwRWdZVVFRaFFiWmN1V3BVNmRPdlRzMlpPbVRadlNybDA3by9XbFNwVlNhc2VlT1hNR0N3c0xYbnp4UldYOW0yKytTVnhjWExiNnNua3haQVlYaG9lemJQZnUzVXRZV0JnMk5qYjA3ZHZYcUYxMGREUi8vLzAzQVBYcTFjdTFUME8yc3JXMU5aQlY0dUxnd1lNY09YS0VZY09HWVd0cnkvMzc5d2tNRE9TZGQ5NHhPcDRSSTBaUXJWbzFXclJvZ1lPREEybHBhYno2NnF0b3RWbzZkT2lBcDZlbjhuNjFiZHZXNkQwK2N1UUlxYW1wMmNaanlOSTJWYWJCbEdQSGppbUJiSE1aYWdkLzlORkhQSGp3Z01EQVFFYVBIczI4ZWZOWXNXSUZPcDJPMTE1N2pUSmx5bVRiOXBWWFhtSFpzbVVFQkFUUXQyOWZkdS9lRFpoZkdxUTRzck8yWkdqcnFremZubFVXWXBzRWdZVVFRZ2doaEJENUlFRmdJWVFReFViOSt2WE5tc1Rzd1lNSGpCOC9udkxseTdONjllcENIOGVpUll2TWJqdDgrUEFjMXgwOGVCQ0FOOTU0dzZnV01NRE9uVHZSNi9YVXFGSERaQ0RUUUtmVEtUV0JiV3hzQUdqUW9BR05HemZtcFpkZVV0cHQzNzRkclZhTG41K2ZVUkRZeGNXRjNyMTdBMW5CVVlQWTJGZ0FuSjJkYzl4M1RrSFQrL2Z2QTFsQitiem85WG8wR2cwcWxTclh5ZTl5WW1GaHdjU0pFOG5JeU9ERWlST01HREdDMk5oWUhCMGRlZmZkZDAxdTQrN3VUc09HRFRsMTZoUVRKa3dnSVNHQlNwVXE1Wmx4WGR6MWJPU2xCSUgzWDRva09WMkRnNDM4VTA0SUlZUVFRZ2lSTi9ua0lJUVFvdGd3WkgvbXhUQUJtYWVucDhuMWMrZk9OYm04WThlT1NtbUozT3pZc2NPc2NVRHVRZUI1OCtaeDdOZ3hvMnhsZ0x0Mzd5cVR4ZVUxd1YxYVdwcnkyaEFFVnF2VnpKdzVVMWtlRnhmSDl1M2JxVldybGxMYUlTK0dMT1NLRlN1YTFmNWhkKy9lQlhKKy94K1duSnlNVHFmRHdjSEI3UFA3S0V0TFM2Wk1tY0xFaVJPNWNPRUNBRys5OVJZdUxpNDVidE83ZDI5T25UcWxURWJYcDArZkF1MjdPUEd0NElLUHV3TTM3aWVUbHFsbDM4Vkl1alUwNzN3TElZUVFRZ2doL3Rza0NDeUVFS0xFTVV5b1ZxMWFOWlByOSsvZmIzSjUvZnIxelFvQ1ExYmQzTnpLU2d3Y09GQUpSdWRFcFZMaDUrZG50RXlqMFRCMzdselMwOU9wVktsU25wTzBHY294V0Z0YjV4aEVQWExrQ09ucDZka21uc3ROVUZBUWdGRk40Wno2dHJXMTVhV1hYbEwySHhZV0JvQ1hsMWVlK3pFRVlUMDhQTXdlbXlsV1ZsWkdRZDlkdTNiUnFsV3JITE9vNjlTcGc0ZUhCNUdSa1RnNk9tWTdEeVdSU2dXdnYrakpvZ05aQWZ6dFoyOUxFRmdJSVlRUVFnaGhGb3VuUFFBaGhCQWl2NDRlUFFyQXlaTW5UVTVjZHVEQUFaTS9yVnUzZnRKRE5hTFQ2WmcxYXhZWEwxNUVwVkl4Y3VUSVBDZEt1M2Z2SHBBMVdWcE9HalZxaExlM044MmJOemRySE5IUjBSdzllaFJMUzhzOHQ3bDQ4U0pUcGt6aDk5OS9WNVpkdVpKVmtxQkdqUnA1N3V2RWlSTkExbkVzVzdhTXFLZ29zOGI0cUo5KytvbkF3RUJjWFYzeDl2Ym03dDI3K1B2N0syVXRIclZxMVNvaUl5TUJTRXBLWXRXcVZRWGFiM0h6K2d2bGxkZDcvN3lIVHE5L2lxTVJRZ2doaEJCQ2xCU1NDU3lFRUtKRWlZeU01TktsUzZoVUttN2N1TUhTcFVzWk5teFlvZThuTGk0dTE5ckFjWEZ4K2Vvdk9UbVpXYk5tOGNjZmZ3QlpaU1NlZi83NVBMYzdkKzRjUUs1bEhyeTh2Smd3WVlKWjVSYjBlajJMRmkwaVBUMmQ5dTNiNTFwU3dUQnUrTGYrYjJSa0pEZHYzc1RLeW9ybm5udk9xTzJ5WmN1TWZ2L3JyNy9Zc21XTE1xNU5temF4WmNzV1huNzVaYnAxNjRhdnJ5OUxseTdOYzh6cjFxMWp6Wm8xV0ZsWk1XM2FOTXFVS2NQSWtTTzVmZnMyNDhhTjQ2dXZ2aktxYmJ4bHl4YldyMThQUU1PR0RUbDkralFiTjI3RTFkV1ZIajE2NUxtLzRzeXZWaGtjYk5Ra3AydUlUa3puL0QveDFQZkp1emF6RUVJSUlZUVE0cjlOZ3NCQ0NDRktsQlVyVnFEWDYrbmJ0eTkvLy8wMzI3WnR3OUxTa2tHREJoWHFmcEtTa3ZKVkd4aXlTajFBOXRyRzRlSGh6Smd4ZzRpSUNGUXFGZSs5OXg2dnYvNjZzajR4TVpHN2QrOVNxbFFwWEZ4Y3NMYTJScVBSY1BMa1NUWnYzZ3hrbGJMSVRmWHExYzBhNHc4Ly9FQndjRENPam82ODg4NDcyZGJyZERxajMrUGo0NEYveXprWUpwMnJXN2V1VXFQWXdNZkhCNENNakF4Ky9mVlhWcTllVFhwNk9qMTY5S0J2Mzc3czJMR0RyVnUzRWhnWVNHQmdJTFZxMWFKbno1NjBhTkhDNUZpMVdpMUxseTVWenZHRUNST1U4aFd6WnMxaTFLaFIzTGh4ZzNYcjF2SEJCeDhBc0diTkdtV3l3RzdkdWpGMDZGRG16WnZIdm4zN1dMcDBLUWtKQ1F3WU1LREE5WW1mTmh1MUJXM3JlTEQ5ekcwQTlsMktsQ0N3RUVJSUlZUVFJazhTQkJaQ0NGRXNHU1l1czdhMlZwYWRQWHVXdzRjUDQrTGlRcytlUFFFWU4yNGNXN1pzNGVUSms2U2twQUNRa3BLQ3JhMHRGaFpaVlk5ME9oMlptWmxrWm1hU2taR0JvNk9qVWIrUDh2SHhvVnk1Y3N5WU1TUEhOakV4TWFoVUt0TFMwckN4c1NFek01TmR1M1lCNE83dURtUUZNVGRzMk1DYU5XdlFhRFRZMnRyaTcrK2ZyVDV0WEZ3Y0gzNzRvZks3SVVDcC8vOUgvWjJkblkyQ3hnV1JtSmpJL1Buek9YYnNHQllXRnZqNysyZXJwK3ZnNEVCOGZEeC8vZlVYTldyVUlEdzhuQ3RYcm1Cblo0ZWJteHVwcWFsczM3NGRJRnN0WTYxV3k1VXJWd2dLQ3VMUW9VTThlUEFBbFVwRnIxNjllTys5OTFDcFZQVHUzWnR1M2JxeGQrOWVObS9lVEVoSUNETm16S0JDaFFyMDdObVRkdTNhWVdWbEJXUmxITStkTzVjTEZ5NmdWcXVaTUdHQ1ViQzRjdVhLVEowNmxhQ2dJQVlQSGt4NmVqcno1OC9uMEtGREFIVHUzRmtKREgvODhjY2tKeWNURkJURSt2WHJDUTBOWmZUbzBjcDVLbWxlcTF2dTN5RHd4WHRNNkZUcktZOUlDQ0dFRUVJSVVkeEpFRmdJSVVTeEVSZ1l5TXlaTTRGL00xS3JWS2tDWkFXRkRVSFpvVU9IWW05dkQ4RDgrZlA1NmFlZjJMcDFLK25wNlFCMDZkSWx4MzJvMVdvMmJ0eVlheEQ0MGJJR3BxeGZ2NTVmZi8zVjVMcVhYMzRaeUpyQXpoQUFybDY5T21QSGpsV3laUjlXb1VJRkxDd3NsR1BXUDFUbnRVcVZLdmo3KytkWnRpRTNodzhmWnRHaVJTUW1KcUpXcXhrelpnek5talhMMXE1dTNib0VCd2NiQmFRQjJyUnBnMHFsWXZYcTFUeDQ4SUF5WmNyZzUrZkg5ZXZYT1hqd0lILy8vVGNoSVNHa3BhVXAyenovL1BPODk5NTcyU2FlczdHeG9VdVhMblRzMkpIZHUzZXpmdjE2YnQrK3pZSUZDL2pwcDUrWU9IRWltWm1aVEo4K25kVFVWSnlkblprMmJackowaG4xNjllbmZ2MzZoSWVITTJ2V0xHN2N1QUZBMzc1OWpiS2NMUzB0bVRScEVnc1dMR0Rmdm4yY1BuMmFEejc0Z0o5KytrbTVqa3FTMStwNUtxK1BoOGFRbUtiQnlWYitTU2VFRUVJSUlZVEltWHhpRUVJSVVXeFVyRmdSQ3dzTExDd3NzTE96bzBxVktrcTkzeDA3ZHBDY25NemJiNzl0Tk1HYldxMW00TUNCdlBYV1d3UUZCWEhseWhXaW82T0ppNHNqSXlORHlRQ0dyQXpiQmcwYUdOV1BMYWg2OWVweDl1eFp0RnF0RXJ4MWMzT2phZE9tZE8vZUhjaWFPRzNvMEtHa3BxYlNzMmRQSlRQNVVaYVdscXhidDQ2MHREUXlNek9WUGwxZFhiTmw2eFpFN2RxMTBldjFlSHQ3TTNic1dHclZNcDA1T21yVUtCd2RIYmwrL1RxWm1abFlXMXZqNit2TGdBRURnS3pzMzcxNzl6Snc0RUNzckt3b1hibzBlL2JzVWVvR2UzdDcwN1JwVTFxM2JxMEU3M09pVnF2cDNMa3pIVHAwWU9mT25XellzQUdBYXRXcW9WS3BLRnUyTEM0dUxvd2JONDZ5WmN2bTJ0ZWRPM2VJaUlqQTN0NmUwYU5IWjh1ME51eHZ6Smd4K1BqNHNHTEZDcnAzNzE0aUE4QUFGVXJaVWEraUt4ZHV4cE9wMWZIYitUdjBibEx4YVE5TENDR0VFRUlJVVl5cDlIcVpWbG9JSVVUaFVMMnpHZjNxbmtYVy8rM2J0eWxmdm55aDFYUE56TXhFcjlmbm1oVmNFcDA0Y1lMazVHU2pZSGw0ZURqZTN0Nm8xU2xnWGNvQUFDQUFTVVJCVkkvMy9XOUVSQVRlM3Q3Szc2ZFBueVlqSTROYXRXcFJ1blRwQXZlYmxwYkduVHQzbE9CeGZIdzhMaTR1WnAvcndNQkFhdGFzcWRRdXprMTRlRGdWSzFiRTB0S3l3T010Nm1zOUw3Ti9DMkhDNW9zQXRLM2p3WDcvN0lGdklZUVFRZ2doeEgrRHlvd1BUaElFRmtJSVVXaWVkbUJNaUNmbGFWL3JkK0pUOFI2MUM1MWVqMG9GMStlK1J1VXlEazl0UEVJSUlZUVFRb2lueDV3Z3NPbm5Vb1VRUWdnaFJMRlYzdFdPMStxVkEwQ3ZoeTkrQzNuS0l4SkNDQ0dFRUVJVVp4SUVGa0lJSVlRb2dTWjNycTI4WG5Vc25MRG81S2M0R2lHRUVFSUlJVVJ4SmtGZ0lZUVFRb2dTNktXcXBYbjl4ZklBYUxSNlB2cnBMRkxrNjlrUUVoTENoUXNYbnZZd2hCQkNDQ0hFTTBTQ3dFSUlJWVFRSmRTc0huV3dzc3o2NTl5ZVArK3hKT0Q2VXg1UjhUQmh3Z1MrL3ZycngrcGowYUpGVEowNnRaQkdsRDl6NXN4aHpKZ3hUMlhmSmNIMjdkdng5L2ZuekprelJkSi8yN1p0R1RodzRHUDE4VFN2bjVMdWNjOXZlbm82WDM3NUphZE9uY3EyYnZMa3lVeWJObzNNek14czYxYXNXTUdpUll2eXRhOUZpeGF4ZHUzYUhOY0hCQVN3ZCsvZWZQWDVyQ3VNKzdOQlNFZ0l5Y21GOHhTTVRxZGo2OWF0YURTYVF1bFBDQ0dLbzhlYklsd0lJWVFRUWp3MWRieGNtUDNtODR4ZW41VTFPbnI5QldwWGNLWmxyVEpQZVdTRjc5Q2hRMXk2ZENuSDlTTkhqbFJlbno1OUdtOXY3MXo3aTR1THc5WFZsWnptMERoMzdod1JFUkhabHMrZVBkdk1FV2R4Y25MaXd3OC96TmMyLzJXaG9hRlVxRkFCZTN2N0hOc2NPM2FNUC8vOGs1NDlpKzlFcEhMOW1QWWt6dS9SbzBjNWVQQWdQajQrTkdyVVNGa2VIeC9QSDMvOFFaTW1UYkN5c3NxMlhYQndNTTdPenZuYTE0NGRPL0QyOXFaUG56NDVycy9JeUtCRGh3NzVPNGdTNWtuZm53R2lvNk9aT0hFaWRlclVZZnIwNmNweXZWNVBhbW9xS1NrcEpDY25rNVNVUkVKQ0F2SHg4Y1RIeDNQLy9uMmlvcUlZTjI0Y2pvNk95blpMbGl4aCsvYnRoSVNFTUdIQ0JHWGZTNWN1NWVUSmszbStCemxadVhKbGdiY1ZRb2pDSmtGZ0lZUVFRb2dTYkZUNzZ1eTdlSS85bHlKSnk5VHk2cnhqYkIzUmpGZnJsbnZhUXl0VUZ5NWNZTStlUFRtdWZ6aklrSmViTjI4eWZ2eDQ2dFNwdzdoeDQ3QzB0RFI3MjBPSERwbmRGc0RMeTB0NUhSNGV6cFl0Vy9MY0ppWW1Cb0M1YytlYXRZOEJBd2JnN3U2ZXIzRVZSeUVoSVl3Wk00Ym5ubnVPV2JObW1RelVKU1FrY1BueVpaeWNuS2hmdi81VEdPWGplWnpycDZSN1V1ZDMxNjVkT0RnNDhQcnJyd05aZ2VlLy8vNmJrSkFROUhvOVpjcVVVZTRsMWFwVm8zcjE2bWcwR203ZnZtMFVOSDVZZW5vNkd6ZHVOTG51d1lNSC9QVFRUOW1XOSt2WGp4czNidENpUllzQ0hVZEo4cVR2enpxZGppKysrSUtVbEJUNjkrL1AxcTFiK2Zubm4wbFBUemVaNWYwb1MwdExidHk0UVowNmRaUmx2WHIxSWpnNG1NT0hEK1BtNXNhUUlVTUF1SC8vdnNrdmRJUVFvaVNTSUxBUVFnZ2hSQWxtb1ZLeGZsZ1QyczRKNU95Tk9OSXl0WFJaOERzemU5VGg0L1kxVUZ2bW5FbFZrbnp5eVNkODhza24yWllQSERnd1h4L1FMMTY4eUxScDAwaElTTURXMXJaQVkvSDI5czR6dTB1djE5T3VYVHZzN095VVpmZnYzMmYvL3YxbTc4ZmN0ajE3OW53bWdzQlZxbFNoZXZYcW5EOS9udG16WnpONTh1UnNtWUFCQVFGb3RWcGVlZVVWMU9yOGY1Ulp0bXlaRW1UUFRVeE1USjVadXpWcTFLQmJ0Mjc1SGtOQnI1K1M3a21jMzZ0WHIzTGx5aFg2OXUyclpCc0hCd2Z6ODg4L0syMTI3Tmlodk83WHJ4L1ZxMWZuMnJWcmFEUWFvNkRndzlMUzBvejZlRmhDUW9MSmRYNStmaVFuSjFPelpzMThIMGRKODZUdno4dVdMZVBpeFl1ODg4NDdWS3RXRFJzYkc0S0RnN0cxdGNYT3pnNDdPenNjSEJ6WXZIa3pwVXVYWnVqUW9UZzdPK1BxNmtxcFVxVk1aaG03dTd2ejVaZGZNbkxrU0xaczJZS0hod2R2dlBFR2t5Wk5ZdEtrU1RtT3BXM2J0bmg0ZUxCbXpScXpqMU1JSVo0V0NRSUxJWVFRUXBSd3BSMnNPVGpXajNaekF6a2RIa2VtVnNmWWpYK3kvc1JOZmhqUWtJYVZTejN0SVJZTHUzZnZadEdpUldpMVd2cjE2MGYvL3YyTGJGOEpDUWtBUm84Yk4yclVpQU1IRHVTNXJTRndZazdiWjRtMXRUV2ZmZlladzRjUEp6QXdrR1hMbHZIKysrOGJ0VEVFeG9PQ2dqaDM3bHllZlpZcVZZcXZ2dnBLK1QwNE9OaXNvRlJLU2txZVdidXBxYWtGQ2dLYnc5VDFVOUk5aWZPN2NlTkc3TzN0NmQ2OWU3YTJqLzQ5dFczYlZubjk1NTkvQWxtbENxNWV2V3JVcm1yVnFyenl5aXNtL3g3YnRtMmJZMUQvdDk5K0ErQ2JiNzdobTIrK3lmRVkzbi8vL1dKZDJ1UkpNZmYrSEJBUXdKWXRXM0IzZCtmdHQ5OEdzcjVZTWZYa3hPYk5tM0Z3Y0tCbHk1Wm1qYUZDaFFwODl0bG4rUHY3czI3ZE9qcDA2RkRnTHd1RkVLSTRraUN3RUVJSUljUXpvSlNETlFmRy9vK0J5MCt4N2N4dEFNNzlFMCtqYVFkcFh0MmQ5LzVYbVo2TnZIQzAvZS85OHk4bEpZV0ZDeGR5Nk5BaGJHMXRtVEJoQW41K2Z0bmFQUndVZW5SWnc0WU4rZUtMTDB6MmYrdldMUndkSGJHenM4UGEycHJVMUZTbDdFUDU4dVVMOFVpZWZjN096a3FnY1BQbXpYaDdlL1BxcTY4Q1dWbUNvYUdoQU1UR3hoSWJHNXRuZjZtcHFTYVg1eFpnenkyd0J4QVJFV0Z5NGppNWZ2SldsT2MzTkRTVTQ4ZVAwNzkvZnh3ZEhRa0lDTURGeFFXOVhwOW5QNFpKNkF5QjI0ZTFiTm1TVjE1NXhhemplOWpwMDZleHQ3ZW5hZE9tSnRlSGhZVVJIaDZPdGJWMXZ2dCtscGg3ZndZNGYvNjhFdXkxczdQRHdxTHc1N24zOWZWbDdOaXgrUGo0U0FCWUNQSE0rZTk5Q2hCQ0NDR0VlRWE1Mmx2eHkvQm1iRDRWd1ljL25lTitZam9BdjRmZTUvZlErNHhZYzQ3bTFkMXBXTGtVRFh4SzBiQnlLU3FVc3NNaWw4bDNTcnB6NTg0eGYvNTg3dDY5aTQrUEQ1TW1UY0xIeDhkazIzYnQyaW12ZzRLQ1NFbEpVWlpWcmx3NXgzMk1IVHVXNk9qb2JNdFZLbFcyNEZGd2NEREJ3Y0c1anRrUS9QcjY2Njl6YlFlWWZBUzdwUFB4OGVIamp6L21peSsrWU92V3JiUnIxdzVMUzBzMmJOZ0F3UERodytuY3VYT3VmUVFHQmpKanhneXFWNi8rSklZTVBKbnI1MWxRVk9kM3hZb1Z1TGk0MEsxYk4xSlRVL24yMjI5eGNIQ2dWYXRXZ09rZ1BXUk5HUGZubjMveXpqdnYwTGR2WHdDMmJObkMwcVZMV2IxNnRSS0lUMDlQSnlBZ0lOdjJ5Y25KMmVyaHRtN2Rtak5uenVEbjU0ZS92ejkzNzk1Rm85SGc1ZVdsbENFWU5Xb1VLcFdLWnMyYW1mTzJQWlB5YzM4T0RRMWwyclJwV0Z0Ym85Rm9sT1Y1M1NkalkyTnpiZE9xVlN0ZWVPRUZvMlhtWmc0TElVUkpJMEZnSVlRUVFvaG5pRW9GYnpiMjVwWG55akozOXpWV0JvWVRrNVFCUUZLYWhuMFg3N0h2NGoyajlrNjJWcmpZV2VGaWIwVXBCeXQ2TlBKaWVKdnFGS2ZZc0ZhcjVkVlhYelVycTgvZ3hJa1RUSmt5QllCT25Ucnh3UWNmWUdOamsyTjdmMzkvNWZYVnExZEpTVWt4V3BhVGhnMGJjdkhpUmJSYUxUcWREbXRyYXp3OVBlblNwUXYxNnRVemFoc2FHcHJyQkVvUE02ZmRzeGdFaHF6QVRFeE1qQklndkhidEduLzg4UWV1cnE2MGI5OGV5S3FiMjZkUEg5emQzVm00Y0tIUjlqdDM3Z1NnWThlT1Qyek1UK0w2ZVZZVTl2azlldlFvWjg2Y1lmRGd3V1JtWnJKanh3NFNFeE1aTW1RSWtaR1JBTmt5dXczWjNJR0JnZWoxZWlwVnFxU3NTMDVPQnNESnlVbFpscENRWURLWWFDckk2T0RnUUZwYW1qSXAzUGp4NDdsejV3NTc5KzVWSmlXN2ZQa3lqUnMzcGt5Wk12bDg5NHFmb3I0L2g0YUdNbmJzV05MVDA1azVjeWJqeG8xVDF1VjFuelFWcEg5WTFhcFZzd1dCVFJrMmJCZ1JFUkhLdFNlRUVDV1JCSUdGRUVJSUlaNUJaWnhzbU5Pckx0TzcrYkw1ajFzc1BuU2RFOWV6VDRpbDEwTkNhaVlKcVpsRS9QL1QxOGV1M2VmbDZ1N1U5eWsrdFlSalkyUFI2L1dVS1ZPR2wxNTZTVmwrNU1nUmtwS1NURzdUdUhGaldyZHVUYnQyN2FoZnYzNlJqUzAvZ2RqKy9mdm5XWXY0djFvVCtGRVAxMGxkdW5RcEFEMTY5RkFDUmFtcHFVUkhSeXNUZ0JtRWhZVngvdng1UER3OGFOeTQ4Wk1iY0FFOXE0SDh2QlRtK1RYVThWMjJiQm5MbGkwRHNrcHB0R25UaHJWcjF3SlpkV05OMmJWckY1QTFjYU5CZkh3OGFyWGFxQ1p6bVRKbHpQNmJuRFJwRXFWS2xhSlJvMFpBVmtCYnBWSmhhV2tKd05hdFd3RjQvZlhYemVxdnVDdnErN09kblIyMnRyYU1IRGt5Vzl2SEtlMWlNSFhxVkk0ZlA1NXJ2MmxwYWFTbHBlWGFqeEJDRkhjU0JCWkNDRkZvSEd6VUpLVnAvcE0xUjhWL1IwbTd4bTJ0TE9uWHZCTDltbGNpUGlXVFA4SmlPZkYzRE1GL3gzQWhJcDdZcEF6U05UcWpiY3E1Mk9MdFpwOURqNlpwdGRvYzY2OFdocGlZckFCMjNicDFHVGx5cExLOGRldldPZTdYd3NLQzhlUEhGOHIrazVPVGNYQndVTVl5ZS9ac3M3Y2RQWG8wVmxaV2hUS09wNldvejI5dUU2REZ4TVFRRlJWRm1USmw2TnExcTdMOHdZTUhBTXJqOVFacjFxd0JzZ0tLajY0enlHMmlMb0M0dUxnYzIrUVUxTXBOY2I5K1N2cjU3ZGl4SXhVclZzVE56WTNBd0VEMjc5L1BPKys4b3dSZHdYUTVpS3RYcnhJV0ZvWmFyVll5aGlFcklPem01cFp0M3ovOTlGT2V4OXE0Y1dQZWUrODlidDI2cGV4Zm85R2dVcW1VWVBCNzc3M0hpeSsrYUJRd0xVb2wvZjdzNWVYRmloVXJzbjBoVUZqYzNkMlZMd2tNcFR1RUVPSlpWSEkrd1FnaGhDajJxcFoxNFBMdEJGNnFXdnBwRDBXSUluUDVkZ0pWeStZYzBDak9YTzJ0YUZmSGczWjFQSXlXcDJab2lVdkpJQzQ1azhTMFRGNnNWQW9iZGY0bTNEbDE2cFR5YUc5Um1EcDFLcEQxWWYxaGRlclVBZUROTjk4a0xpNU9XUjRSRVpGakRkQkg1WlpKdG43OWVvNGRPNGFIaDRjeWhwU1VGQTRkT21UMjJFZU5Hb1dWbFpYSjJldE5NUVJVekczdjd1N09nQUVEekI1UFFSVDErVFYxRG9LQ2dxaGF0U3FlbnA2c1dMR0NtemR2R2syaWRlZk9IUUJ1M3J4SlNrcUtFaUJxMXF3WkdvMUdtWERNRkZNVGdEMHNLU2twenpibUtNenJweWlWOVBQcjdlMk50N2MzYVdscHpKczNqOHFWSzJlcnArenY3OCt0Vzdkd2NYSEJ5Y21KdVhQblVxNWNPY3FXTFl1dnJ5Ly8vUE9QMHZiZXZYdDRlbnBtRy9QUFAvK2M1N0c2dUxqUXBVc1hxbFNwb2l4TFMwdERwOU54OSs1ZHlwY3ZqNHVMeXhPdDkvd3MzSitMS2dBTVdYV29EUXhQWXVSSFpHU2t5ZU9aTm0wYXpaczNmK3p4Q1NGRVlaRWdzQkJDaUVMVHBYNEZWZ2FHU3hCWVBOTldCb2JUK2NYeVQzc1loY3JPMmhJN2F6dkt1OW85N2FIa3lQQ290cHVibThuMUZTcFVVTElOSXlJaVVLdlZlSHA2b3RWcXVYUG5EbzZPanBRcWxYdDVDNDFHdzZWTGx6aHg0Z1JSVVZGQVZoMVJDd3NMbzlxc2hzZUw1ODJieDZGRGgvamxsMSt5QlNpU2s1UHAwYU1IYm01dXlnenorL2Z2ejljeG05dmV4OGVueUlQQVQ1cEdvK0hiYjc4bEpTV0YyYk5uVTd0MjdXeVR2SVdGaFFHZzArazRmLzY4TXNGV216WnRhTk9tVGE3OVA4NGo1QkVSRVVvOTJVZkhYSlRYejdPa3FNN3Z0bTNiaUkrUHg5L2ZYOG5pN2R5NU0zNStmdGpZMkRCLy9ueTZkdTFLOSs3ZHFWR2pCcTZ1cm5UdTNKbmc0R0IyN05paGpPM1dyVnZVclZzM1cvOEZLZEdpMSt1VkdzUGg0ZUhLUkhQUGtpZHhmODVOYmdIbDNBTE9LMWV1ekxGTVNINVlXbHFhUEs5RkdiZ1dRb2lDa0NDd0VFS0lRalBtMVJyVW0zeUFJeUhSdEt4VjhpYzZFZUpSUjBLaU9YQTVrZ3VmdDN2YVF5bDJtalJwVXFRMWJKY3ZYdzdBOGVQSHVYbnpacmIxMDZkUFZ5WnhhdHUyTFo2ZW5xeGN1Uks5WGsrdlhyM3c5UFRNdFFSQWFHZ29ZOGFNSVNVbHhXajVSeDk5eFAvKzl6OWNYVjJ6YmRPZ1FRUDI3ZHZIdVhQbnNtVjdCUWNIbzlGb2VQbmxsNVZsZWIwL0d6ZHVaUG55NVRnN081T1FrTURFaVJOenpCYlVhRFNvMVUvdW4vSkZmWDRmdFgvL2ZtSmlZaWhkdXJSUlJ1WERMbCsrREdTVkN6aDgrTEFTSkh3YW5zVDFVNVNlaGZNYkd4dkxoZzBiZU9HRkY1UmF3UnFOUmduSVoyUmtVTDU4ZVhiczJFSFRwazJ4c2JFaEtpb0tUMDlQcWxhdFNreE1ETkhSMGNUSHg2UFJhS2hXclZxaEhHdGNYQnc2WFZiSm5VdVhMajJWek5DU2ZuL09TN3QyQmZ0L3NxRkV5K055ZDNmUHMrNndFRUlVQnhJRUZrSUlVV2ljN2F4WU5yQUJmYjgveVpvUFhwSkFzSGltSEFtSnB1LzNKMW45Zm1PY1NsQk40R2VGSWRQcy9QbnpuRDkvUHR0NlU1bVprQlZBYXRhc0didDI3U0lpSWlMSHJDOWJXMXZTMHRKNDRZVVg4UFB6WStQR2pVUkdSdEtsUzVjY3g5U29VU09zcmEzWnMyZFB0c0RPcjcvK0NwZ2ZuTmk5ZXpmTGx5L0h4OGVIbVRObk1uandZRmFzV01ITEw3K2NyUlRBbFN0WCtQcnJyMm5YcmgxdnZ2bW1XZjJYSkJxTmh2WHIxd1B3emp2dm1NeUVUVWxKNGZUcDAzaDZlbEtoUWdXT0h6OU9YRnpjWTJVVFBvNm5mZjJVSkVWMWZoY3RXa1JLU2dwZHVuVGg0c1dMUkVWRjRlYm1ocisvZjdhMkQwL0dOMzc4ZUJvMmJBakFoUXNYbEZyRXRXdlhOdHJHM1BJRkFLVktsV0xUcGswQVNsQlVwVkp4NGNJRnMvc29TWXI2L3Z5bzhlUEhHd1Z3VFoxaklZUVEyY2tuR0NHRUVJV3FqYThIUHc1dXhJQmxwMmhYeDRPQmZwWHhyZUJjb2liU0VzSWdLVTNENWRzSnJBd01aLytsU0ZhLzM1ald0Y3MrN1dIOUo0MGZQOTdrSkVJZmZmUVIxNjVkeXpXanEwT0hEdXphdFl0Tm16WXhldlJvazIwOFBUM1pzR0dERW1UYXRtMWJubU55ZEhTa1JZc1dCQVFFRUI0ZVR1WEtsUUg0NDQ4L0NBa0pvWDc5K2psbU9UNXMzYnAxL1Bqamo1UXBVNFlaTTJaUXRteFpldlhxeGFwVnExaTJiQm5EaGcwRHN1clUvdmpqait6WXNRTzlYcy9ldlh2cDJMRmpvV1d6RlJmNzl1M2ozcjE3VktwVWlRNGRPcGhzRXhBUVFIcDZPczJiTjZkS2xTcWNQbjJhTFZ1Mk1Ianc0Q2M4Mml4UDgvb3BhWXJpL0lhSGh4TVVGQVRBWjU5OXBpei8rdXV2V2Jod0lYdjI3R0h2M3IwbXMwME5OWHFyVnExS1VGQVF5Y25KdUx1N1U2bFNKYU4yL2ZyMXk3YnQrdlhyc2JhMnBudjM3a2JMN2V6K0xhMXo2ZElsSU9zK3RHZlBIaUlqSS9Id01LN0xYdElWOWYzNVVhMWJ0MVplTDE2OE9NLzJycTZ1dlAzMjIyYjEvVENOUnNQRml4ZDU4Y1VYODcydEVFSVVSL0tKWEFnaFJLRnI0K3ZCaGMvYk1tL1BYd3o1OFF6WG81SklTcE9abGtYSjQyaXJwbXBaUnpxL1dKNExuN2ZGMmE1b0oyY1MrWmVTa29LZG5SMFdGamxQWkZlclZpMThmWDNadjM4LzNidDN4OGZISjFzYnRWcGRvQ3pTbmoxN0VoQVF3SGZmZmNmY3VYTkpUMC9uMjIrL1JhVlM1Wmo5WnBDYW1zcjgrZk01ZlBnd0FIUG16S0ZjdVhKQTFrUktSNDRjWWR1MmJYaDVlWkdSa2NIYXRXdEpTa3JDeTh1TFBuMzYwS3BWcTF5UHV5UXlIQ2RrWlErYU9yNk1qQXpXclZ1SFNxV2lZOGVPZUhoNHNHelpNclp0MjhhcnI3NktsNWRYbnZ1WlBYdDJydXRqWW1KeWJHT283L3F3cDNIOWxFUkZkWDY5dmIxcDJiSWxucDZlZUhwNlVyWnNXZHpkM2ZIMjlzYkN3b0tqUjQ5aVkyT1RMZmhxWTJPakJDaWJObTNLeG8wYjBXZzBkTzdjT2RzKyt2ZnZ6NE1IRDlpN2R5OWR1blRCMXRhV3paczNZMjl2VC8vKy9aWHlGYjYrdmtiYkhUOStIRzl2YjE1Ly9YWDI3Tm5Ed1lNSDZkT25UOEhld0JLbXNPN1B1VEhuQzVmeTVjdm5Pd2lzMSt1Wk0yY09PcDFPZ3NCQ2lHZUdCSUdGRUVJVUNXYzdLNlozODJWNk45KzhHd3NoUkFFbEpTVXBFdzdsNXQxMzM4WGYzNSs1YytmeXpUZmZGRm85M2FwVnE5SzZkV3NPSGp6STJyVnJDUThQNSs3ZHUzVHExSW1hTld2bXVOMkpFeWRZdUhBaDBkSFJ5cktIZzF0cXRacEpreVl4WXNRSUZpMWFCR1FGdWo3NjZDTmVlZVdWWnk3NGEvRExMNzhRSFIyTnI2OXZqalZnVjY1Y1NYUjBOSys4OG9yeW52WHAwNGR2di8yV2VmUG04ZFZYWDJGcGFabnJmZzRkT3BUcitwU1VsRHpiRklhQ1hqOGxWVkdkWDhQZlMwNmlvNk5KUzB1alY2OWVSc3ZidDIvUG1ERmpnS3dKNTlhc1dRUGtYSVpqNTg2ZHJGNjlHamMzTjZQSjZYUTZIVjk4OFFVNm5ZNGZmdmhCdVNlRmhZVVJHaHBLang0OXFGYXRHbTV1YnV6Y3VaTmV2WG85MFpyZVQwdFIzNThOdFphOXZMeFl0V3FWeVRZNWxmRzRjK2NPUjQ4ZXBXUEhqamc3TzJkYnYzanhZZzRmUGt6WHJsM05Hb3NRUXBRRXorYS9Ib1VRUWdnaHhETlByOWVUbUpob1ZwRGhoUmRlb0dYTGx2ejExMTk4OTkxM2hUcU9ZY09HVWFaTUdWYXZYazFnWUNCVnExYmxndzgrTU5rMk5EU1VUei85bENsVHB2RGd3UU9HRFJ1V1krWnFwVXFWbUR4NXNsSVR1RW1USnZ6dmYvOTdyQUJ3Y25JeTdkcTFvMTI3ZHNUR3hoYTRuNklRRnhmSGhnMGJBQmd3WUlESk5yLy8vanRidDI3RjN0NmVRWU1HS2NzN2RlcEU5ZXJWdVh6NXNsbVBoeDg0Y0NESEg4Z0t1T2UwdnJBbmdNclA5Wk1YT2I5Wk1qSXlDQThQNStUSmt3QmN1M2FOR2pWcU1HUEdET1ZIclZZYjNUc3lNek94c0xEQTB0SVNhMnRyazMzKyt1dXYrUGo0R0pVakFMQ3dzS0IvLy81RVIwZnp3dzgvS012WHJGbURTcVdpVTZkT3luOWpZbUxZc1dOSG5zZGdTbkUrdjQ5NkV2ZG5RLzNtZ3BURXVYMzdOaXRYcmxScU54c2tKU1VCc0gzN2RscTNiczNRb1VQejNiY1FRaFJYRWdRV1FnZ2hoQkFsVWtKQ0FocU5KdGNnUTBwS0NrdVhMdVhFaVJNTUh6NGNkM2QzZnZ2dHQwSU41S25WYWlwV3JLajhYcU5Hald5WmlrbEpTVXlhTklsaHc0WVJIQnhNalJvMVdMeDRNVjI3ZGtXbFVwbnNOekV4RWIxZXorZWZmNDY5dlQyYk4yL20vZmZmNS9EaHcrajErZ0tOOWNxVksrajFlbXJYcmszcDBxVUwxRWRSV2JKa0NTa3BLYno0NG92VXExY3YyL3B6NTg3eHhSZGZvTmZyR1RseUpHWEwvbHVmMjlMU2tyRmp4MkpyYTh1T0hUdHlQTCt6Wjg5bTllclZqelZPVDA5UFZxOWV6Y2lSSXgrckh3TnpyaDl6L1ZmUDc1a3paL2oyMjI4WlAzNDhmZnYycFZPblRyei8vdnNzWDc2Y2tKQVFJaU1qYWRLa2lmTFRvRUVETkJvTkxpNHVRRmJ0MTNuejVpbC9WOU9uVHljeE1kRm9IOXUyYlNNK1BwNzMzbnZQNU45c216WnQ4UFQwWk8vZXZWeS9mcDJ6Wjg5eTdOZ3hYbnJwSlNwVXFBREEvN1YzdDZGZFZYRWN3SDl6czMrVE5xbG0ydERRemF6bEhHRStaSmFZa1QxSVVoUU93MHBmbFUrRWxjdk1ja1ZxVFNwcVltVVVrZEtNZkJNSmdoSTlhZWhNb1JMVTB0SkVTelJuTnMySDZYb2grK05TYzZtcmVmdDhYbTJYdy8yZit6K1h3L2E5NS83TzBLRkRJNVZLeGR5NWM5T2JxZjBUTFhsOC8rcmZtSisvL2ZiYmlJamo2amMzeFMrLy9CSVJrUjZiaUtNUDZXcHFhaUxpNkVPM2lSTW5ublIrQmpnWENZRUJBRGduYmRteUpTS09idnJUb0NIRU9YTGtTQ3hhdENoR2pSb1ZDeFlzaVBYcjEwZHVibTZVbDVkSEtwV0txcXFxbURselpodzZkT2lNK3JCcDA2WVlPM1pzckZxMUtqcDI3Qmh0MjdhTlJZc1d4Wmd4WTJManhvM3BkaGRjY0VHMGJkczIyclZyRjJWbFpURnIxcXdUQmhlSER4K082dXJxbURadFdwU1dsc1lISDN3UVBYdjJqTmRlZXkydXZQTEsyTEpsUzB5ZlBqM3V2ZmZlZU9PTk4yTDE2dFd4YjkrK0p2ZTNvVzVwLy83OXoraTZ6N1pkdTNiRjh1WExJK0pvN2RXLyt2ampqMlB5NU1seDRNQ0JHREZpUkF3YU5PaTROcDA3ZDQ2eXNyTEl5TWlJcXFxcXFLaW9pSU1IRHpacWM4a2xsMFIrZnY0WjlUVXJLeXZ5OC9QUFNnalgxUHVucWY2djQ3dHQyN2I0OE1NUFk4MmFOWkdYbHhkMzNubG5QUDc0NDFGZVhoNXo1ODZOakl5TVJxdDNHd0xZaGpHY1BYdDJyRisvUG9ZTkd4WWpSb3lJTFZ1MnhPVEprMlBQbmowUmNmUWh6dno1ODZOWHIxNXg3YlhYcHMvVFVJNGc0dWhxNEFjZmZEQ2VmZmJadVBqaWkyUG16Sm1SbVprWkkwZU9UTGZKemMyTnUrNjZLMnByYTJQR2pCbFJWL2ZQOWt0b3FlTjdJczA5UCsvYnR5L216cDBiRVhIUzBpSU5qaDJuQnBzMmJZcUl4Z0h5Z1FNSElpc3JLNjY2NnFxWU1tWEthVCtNQVdpcGtsK0lDQUNBYzk2ZVBYdmlqei8raUp5Y25Nak96bzZhbXBwNDc3MzNJaUtpb0tBZzNhN2hIL3V0VzdmR1N5KzlGSzFidDQ1aHc0YkYzWGZmSFJFUlYxeHhSVXlkT2pYS3k4dGo4ZUxGc1g3OStwZzVjMlpjZU9HRlVWTlRFems1T1ZGVFV4TTdkdXlJVkNwMTB2NGNPblFvNXMrZkgxVlZWWEhvMEtFWU9IQmdQUExJSTdGMzc5NllObTFhckZtekprYVBIaDNYWFhkZDNIUFBQVkZjWEJ6ang0K1BWcTFhSFhmZWhoV0hyN3p5U256KytlZnA0Q2szTnplOUlWRitmbjY4K3VxcnNXVEprcGczYjE3OC9QUFBzV0RCZ2xpd1lFSDA3dDA3cGsrZjNxVHZzYVdHU0JkZGRGRzgrZWFic1dqUm9pZ3VMazRmMzd0M2I4eWVQVHNXTDE0Y0VSSERodytQQng1NDRLVG51ZUdHRzJMQ2hBbng4c3N2eDVJbFMyTERoZzB4WWNLRUtDb3FhdlpyYU83N3B5bityK003WU1DQTZONjllM1R1M0xsUnVaU0ZDeGRHZFhWMURCNDhPTnEyYlJ0MWRYVlJYMThmQ3hjdWpJaWp0V1RuelpzWEgzMzBVUlFWRmNYSWtTTWpNek16MXE1ZEc5WFYxZkh3d3cvSGxDbFRvckN3TUVhTkdoWGR1bldMZmZ2MlJTcVZpaSsvL0RJT0hqd1lPVGs1NmMvcjM3OS83TisvUDhyS3ltTG56cDFSV2xvYWhZV0ZqYTdoL3Z2dmorWExsOGMzMzN3VEw3endRanp4eEJOTkx2SFNVc2YzMzVpZkd4dzVjaVNXTGwwYWI3MzFWbXpidGkxS1NrcitOZ1JPcFZLeFk4ZU8yTEJoUTNUdDJqWHE2K3RqdzRZTjhkbG5uMFdyVnEyaVM1Y3U2YmJGeGNYeDFGTlBSZmZ1M1NPVlNwMndudkNKam0zZnZ2Mmt0WWZMeTh0YjNIZ0IvMTlDWUFBQVdyenZ2LzgrSmsyYWROenhObTNheEMyMzNKTCsvZGpYaVB2MjdSdGp4b3c1YnVWbjc5NjlZOXEwYWZITU04OUV6NTQ5MHdIRCtQSGpZL3YyN2VsMlBYcjBPR0ZmRGg4K0hPUEdqWXNmZnZnaHNyT3pZL1RvMFhISEhYZEVSRVIyZG5hOCtPS0w4Zjc3NzBkVlZWVXNXN1lzdnZycXE1Z3paODRKVjZDdVdMRWlkdS9lSFJGSEE2dFVLaFUzM25oajNIVFRUZEdyVjY5R0s5RXlNakppOE9EQmNmUE5OOGZLbFN2aml5KytpTysrK3k3S3lzcE8rZjAxOUh2ZHVuVlJVRkJ3eHF0aG0wUDc5dTBiclpwY3VYSmxWRlJVeE83ZHUrTzg4ODZMc1dQSHh1MjMzMzdLODl4MjIyMlJuWjBkRlJVVjhlT1BQMFpsWldWVVZsWTIrNnErLytMKytldDUvOC9qMjFEYW9jRW5uM3dTbFpXVjBiNTkrM2pvb1llaXNyS3kwV1ovM2JwMWk5V3JWOGU3Nzc0YkhUcDBpUEx5OHZTR1pGT21USW15c3JKWXQyNWRMRjI2TkFvTEMyUG8wS0d4Yk5teUdEOStmS1BQNmRtelovcm4ydHJhZVBycHAyUHQyclZSVUZBUTk5MTMzM0g5YjkyNmRVeWFOQ2ttVEpnUW4zNzZhZnorKysveDNIUFBuWEl6dEpZOHZzMDlQeDg0Y0NDKy92cnJXTEZpUlN4ZHVqUmREN2xmdjM3cDFlRW5VMXhjSEt0V3JUcGhiZDkrL2ZwRmRuWjJvMlBIQnNxZE9uVTZ4WldmV3BzMmJjNzRIQUJuaXhBWUFJQVc3L0xMTDQvT25UdEhYVjFkMU5YVnBWZHdqUmd4SXRxMWE1ZHVWMXBhR212V3JJbHg0OFlkdDNuVFN5dUhhZ0FBQTcxSlJFRlVzYTYrK3VxWU0yZE81T1hscFkvMTZORWpNakl5SWpNek16cDE2blRTemJreU16TmowS0JCa1plWGQxenQwb2lqcjRVUEh6NDhicjMxMW5qbm5YZWlwS1RrcEtITk5kZGNFMTI2ZElsVUtoVkRoZ3lKQVFNR25ESTB5TWpJaUQ1OStrU2ZQbjMrdHQxZmJkeTRNZmJ2MzMvT3JFb3JLQ2lJakl5TTZOcTFhMHljT0xIUmlzSlRHVGh3WU9UbjU4ZXNXYk5pNnRTcC84cHIzZi9GL1hNczQzdjgrYnQxNnhhUFBmWlk1T1RreEpBaFE2Smp4NDVSWDE4ZmVYbDVNWERnd0ZpMWFsVzBiOTgrS2lvcUdwWDN5TTdPanVlZmZ6N2VmdnZ0UmtGdVFVRkJYSGJaWlZGZlh4OXQyclNKa3BLU1J1VXRkdTdjR2IvKyttdTBhOWN1cGsrZmZ0TFY0SVdGaFRGanhveDQ4c2tubzIvZnZxY01nQ05hOXZnMjkveGNXMXNiRlJVVjZZM2dTa3BLb3JTMHRFbHo0S09QUGhxdnYvNTZiTjY4T1YwV0lpc3JLNHFLaWhwdFBuZ2laM3NUU0lEL1drYjk2ZTRxQVFBQUxkRGV2WHRQYTdmNHBsaTllbldjZi83NVVWUlVkTlkyREdyTy9oNXI5Kzdkc1huejV1alNwVXZrNXVZMisrZWREVnUzYm8xTEw3MjB5YS9MbncwN2R1eUlyS3lzUnErZ255M05jZjgwTUw2bnA3YTI5bTgzTC91bmZ2dnR0OWl6WjArVFZwSHUycldyeWJXbHo4WHhQWkhUbmUrcXE2dmpwNTkraXV1dnZ6NDZkT2pRREQwRE9MZGxOT0VQQ3lFd0FBQUFBTUE1cWlraDhILzN5QlVBQUFBQWdHWW5CQVlBQUFBQVNEQWhNQUFBQUFCQWdnbUJBUUFBQUFBU1RBZ01BQUFBQUpCZ1FtQUFBQUFBZ0FRVEFnTUFBQUFBSkpnUUdBQUFBQUFnd1lUQUFBQUFBQUFKSmdRR0FBQUFBRWd3SVRBQUFBQUFRSUlKZ1FFQUFBQUFFa3dJREFBQUFBQ1FZRUpnQUFBQUFJQUVFd0lEQUFBQUFDU1lFQmdBQUFBQUlNR0V3QUFBQUFBQUNTWUVCZ0FBQUFCSU1DRXdBQUFBQUVDQ0NZRUJBQUFBQUJKTUNBd0FBQUFBa0dCQ1lBQUFBQUNBQkJNQ0F3QUFBQUFrbUJBWUFBQUFBQ0RCaE1BQUFBQUFBQWttQkFZQUFBQUFTREFoTUFBQUFBQkFnZ21CQVFBQUFBQVNUQWdNQUFBQUFKQmdRbUFBQUFBQWdBUVRBZ01BQUFBQUpKZ1FHQUFBQUFBZ3dZVEFBQUFBQUFBSkpnUUdBQUFBQUVnd0lUQUFBQUFBUUlJSmdRRUFBQUFBRWt3SURBQUFBQUNRWUVKZ0FBQUFBSUFFRXdJREFBQUFBQ1NZRUJnQUFBQUFJTUdFd0FBQUFBQUFDU1lFQmdBQUFBQklNQ0V3QUFBQUFFQ0NDWUVCQUFBQUFCSk1DQXdBQUFBQWtHQkNZQUFBQUFDQUJCTUNBd0FBQUFBa21CQVlBQUFBQUNEQmhNQUFBQUFBQUFrbUJBWUFBQUFBU0RBaE1BQUFBQUJBZ2dtQkFRQUFBQUFBQUFBQUFBQUFBQUFBQUZxVVB3SDNqYStMVDhUOUVRQUFBQUJKUlU1RXJrSmdnZz09IiwKICAgIlRoZW1lIiA6ICIiLAogICAiVHlwZSIgOiAibWluZCIsCiAgICJWZXJzaW9uIiA6ICIxOCIKfQo="/>
    </extobj>
    <extobj name="C9F754DE-2CAD-44b6-B708-469DEB6407EB-5">
      <extobjdata type="C9F754DE-2CAD-44b6-B708-469DEB6407EB" data="ewogICAiRmlsZUlkIiA6ICIxMTYzMzYxMjM1MDEiLAogICAiR3JvdXBJZCIgOiAiMzI0NjA3NjY2IiwKICAgIkltYWdlIiA6ICJpVkJPUncwS0dnb0FBQUFOU1VoRVVnQUFCcUlBQUFMUkNBWUFBQUF3YnJJZUFBQUFDWEJJV1hNQUFBc1RBQUFMRXdFQW1wd1lBQUFnQUVsRVFWUjRuT3pkZVh4VFZmNy84WGU2bDI2VXZZV3lLWXNnb2dpS0c0cE1GVkVSL2FvTWdxS0lNTWdPQTZMSU1nS0tJQ0NnSW9vS0tHS1Jueklvb0NLeUx6cUt5cjRvaTlYVzdpMkVybW55K3lNbU5rM1Nwa3RvZ2RmejhjakQ1TjV6enozSlRUdWQrK1p6anNGaXNWZ0VBQUFBQUFBQUFBQUFlTWhnTUJnOGFlZmo3WUVBQUFBQUFBQUFBQURnMGtRUUJRQUFBQUFBQUFBQUFLOGdpQUlBQUFBQUFBQUFBSUJYRUVRQkFBQUFBQUFBQUFEQUt3aWlBQUFBQUFBQUFBQUE0QlVFVVFBQUFBQUFBQUFBQVBBS2dpZ0FBQUFBQUFBQUFBQjRCVUVVQUFBQUFBQUFBQUFBdklJZ0NnQUFBQUFBQUFBQUFGNUJFQVVBQUFBQUFBQUFBQUN2SUlnQ0FBQUFBQUFBQUFDQVZ4QkVBUUFBQUFBQUFBQUF3Q3NJb2dBQUFBQUFBQUFBQU9BVkJGRUFBQUFBQUFBQUFBRHdDb0lvQUFBQUFBQUFBQUFBZUFWQkZBQUFBQUFBQUFBQUFMeUNJQW9BQUFBQUFBQUFBQUJlUVJBRkFBQUFBQUFBQUFBQXJ5Q0lBZ0FBQUFBQUFBQUFnRmNRUkFFQUFBQUFBQUFBQU1BckNLSUFBQUFBQUFBQUFBRGdGUVJSQUFBQUFBQUFBQUFBOEFxQ0tBQUFBQUFBQUFBQUFIZ0ZRUlFBQUFBQUFBQUFBQUM4Z2lBS0FBQUFBQUFBQUFBQVhrRVFCUUFBQUFBQUFBQUFBSzhnaUFJQUFBQUFBQUFBQUlCWEVFUUJBQUFBQUFBQUFBREFLd2lpQUFBQUFBQUFBQUFBNEJVRVVRQUFBQUFBQUFBQUFQQUtnaWdBQUFBQUFBQUFBQUI0QlVFVUFBQUFBQUFBQUFBQXZJSWdDZ0FBQUFBQUFBQUFBRjVCRUFVQUFBQUFBQUFBQUFDdklJZ0NBQUFBQUFBQUFBQ0FWeEJFQVFBQUFBQUFBQUFBd0NzSW9nQUFBQUFBQUFBQUFPQVZCRkVBQUFBQUFBQUFBQUR3Q29Jb0FBQUFBQUFBQUFBQWVBVkJGQUFBQUFBQUFBQUFBTHlDSUFvQUFBQUFBQUFBQUFCZVFSQUZBQUFBQUFBQUFBQUFyeUNJQWdBQUFBQUFBQUFBZ0ZjUVJBRUFBQUFBQUFBQUFNQXJDS0lBQUFBQUFBQUFBQURnRlFSUkFBQUFBQUFBQUFBQThBcUNLQUFBQUFBQUFBQUFBSGdGUVJRQUFBQUFBQUFBQUFDOGdpQUtBQUFBQUFBQUFBQUFYa0VRQlFBQUFBQUFBQUFBQUs4Z2lBSUFBQUFBQUFBQUFJQlhFRVFCQUFBQUFBQUFBQURBS3dpaUFBQUFBQUFBQUFBQTRCVUVVUUFBQUFBQUFBQUFBUEFLZ2lnQUFBQUFBQUFBQUFCNEJVRVVBQURBUlNRdkwwK1ptWmxWUFF3QUFBQUFBQUJKQkZFQUFLQ0kvdjM3YThLRUNWN3JmOENBQVlxTmpTMzM4V1BIamxXZlBuMHFjVVRPWnMrZXJYZmVlY2RyL2UvZnYxL1BQLys4ZHV6WTRiWk5Ta3FLUm8wYXBaVXJWNWE1Lzg4KysweTllL2ZXNXMyYkt6Sk1XU3lXQ2gxZkhoZkQ5UVVBQUFBQUFJNzhxbm9BQUFEZy9EQ1pURnF3WUlHdXZQSkszWEhISFM3YkpDUWt5TmZYMStXKy9QeDhUWnMyVGExYXRWTGZ2bjFsTUJpOE9WeVhNakl5bEpxYTZyUTlMeTlQaFlXRk1wdk5LaWdvVUhaMnRyS3pzM1h1M0RsbFpXVXBJeU5EbVptWlNrdExVM0p5c3BLVGsyVTBHclZzMlRMVnFGSERvYSt2dnZwS01URXhldkxKSjczeUhyNzU1aHQ5KysyMzZ0Q2hnOXMyTzNiczBNR0RCMVd2WHIweTlaMmJtNnRWcTFZcElpSkNOOXh3Zzl0MkNRa0pTazFOVlg1K3ZveEdvODZlUGF2TXpFeWxwcVlxT1RsWnYvLyt1d3dHZzVZdFczWmVyL1BGY0gwQkFBQUFBSUFqZ2lnQUFDNFJ2LzMybTdadjM2NE5HemJvNk5HakdqSmtpUHo4UFB0VElDOHZUNU1tVGRLUFAvNm9reWRQcW52MzdxcFRwNDZYUit5Wi9QeDgzWFBQUFI2MzkvZjNWODJhTlZXblRoMGRQWHBVMTF4empVZkhUWnc0VVltSmlSNmY1OTEzMzNYYVpqS1p0SFhyVmdVR0Jyb05BeVZwKy9idGtxVGJiNys5MVBQczJiTkhreVpOY3RwKzc3MzN1bXkvY2VOR2ZmVFJSOXF3WVlQRDlobzFhaWd5TWxKMTZ0UlIyN1p0VmI5K2ZSbU5ScDA3ZDA3UFBmZGNxZU1vai8vODV6K0tpWWtwc2MyRmRIMEJBQUFBQUlBemdpZ0FGNzdDUWlrcFNjck1sUEx5SkxPNXFrZUU4OEhIUndvTWxHcldsT3JYbDl4VThlQnZ6WnMzMTRJRkMvVHNzODlxN2RxMSt1MjMzelJseWhTRmhvYVdlRng2ZXJxbVRwMnF3NGNQcTNuejVucnBwWmRVcTFhdDh6UnF6NFdHaHFwSGp4NEtEQXhValJvMUZCSVNvb1VMRnlvNE9GZ3Z2ZlNTd3NQREZSNGU3bFFoNDZuRXhFVEZ4OGRYYUl5N2R1M1MyYk5uMWFOSEQ3ZWZlMEpDZ2c0Y09LQ3dzREMxYk5sU1dWbFpMdHVGaElUSXo4OVB6WnMzMThpUkkxVllXS2pGaXhjcktpcEs5OTkvdjBmamVmZmRkeFVTRXFMdzhIQzNvV1JtWm1hRjM3YzcrZm41SHJlOUVLNHZBQUFBQUFCd1JoQUY0TUoyNW94MCtyUVVIaTQxYVNJRkIxc0RDbHo4ekdZcEowZEtUWlVPSGJKZS8vRHdxaDVWdFJjVEU2UDU4K2ZybVdlZTBVOC8vYVFSSTBab3hvd1ppb3FLY3RuKytQSGptakpsaWxKU1V0U2hRd2RObVRMRjdZMytIajE2cUtDZ3dLTnhlTEpPMU1hTkd5VkpmLzc1cDVZdVhTcEpTa3RMa3lUTm5EblQzbTdNbURHU3BNaklTRDMxMUZNT2Ziejk5dHN5R0F4cTJiS2xSK1B5aEcxYzdnd1lNTUFwME9qWHI1K1NrcExzcjlldlg2LzE2OWU3N1BlTEw3NlF4V0xSMmJObjFidDNiN2ZubVRadG1qcDM3cXg2OWVycG5udnUwWVlORzFSUVVLQi8vZXRmNnRTcGt4SVNFcFNWbGFVcnJyakNiUitsVlNQWjJwVDJubTJPSGoycUVTTkd5R3cyMjhkWG1vdmgrZ0lBQUFBQUFQY0lvZ0JjdU02Y2tVNmRrcG8xazhMQ3FubzBPTjk4ZktTUUVPdmo3Rm5wNUVtK0N4NnFYYnUyNXN5Wm8vSGp4MHV5VG1YbXp2cjE2NVdTa3FLZVBYdnE2YWVmZHJ0K2xHUU5MRW9Mb2hJVEUyVXltVHdLUUd6T25EbWpUWnMyT1d3cit0b1dWTGdTR0JpbzdPenNFdnRmdm55NTNuLy9mWWR0OGZIeERtR1pwMEZNYVNJakk1MjJaV1pteW1LeFNMSk9nYmh1M1RvWkRBWTFhdFRJWlI5SlNVbkt6ODkzdUc2NXVibGF0bXlacnJ2dU9uWHExRW1TOVgxdDJyU3B4TEdYVnBIazQrUGo4ZlNOQlFVRmV1V1ZWMlEybTlXdFd6ZVBRaWpwNHJxK0FBQUFBQURBR1VFVWdBdFRZYUcxRW9yZ0FaTDFPOUNzbVRXWWJOUG00cG1tejJLUkNncXMzM2V6MmZvNktFanlNQmdvcnJDdzBQNDhORFJVTTJmT2xMKy92NEtEZ3gzMkZUVml4QWgxNmRMRm8zVjJGaTllWEdvYld6VkpXZGJYYWRteXBUMG9zQjFmTkRnb0tVd0pDZ3BTUmtaR2lmMUhSRVE0QkdQeDhmSHk4L056V3lWV0VhdFdyWExhVnJSYWF2MzY5VHB6NW94dXVlVVdUWjQ4MldVZlE0Y08xYkZqeHh5Q3FKTW5UeW90TFUxcGFXbE8xV2JGWDIvY3VGRzV1Ym1TcEx2dnZydkU4ZDUyMjIyYU9IRmk2VzlNMHFKRmkzVHExQ25WcTFkUHc0WU44K2dZNmVLNnZnQUFBQUFBd0JsQkZJQUxVMUtTZFJvMlFpalloSVZadnhOSlNWSjBkRldQcHV3c0ZpazdXeklhclk5ejU2d2hWSEgrL2xLN2RwTEJVT1pUZE8vZTNhTjJ4YXRGM0xrUXFraHNJVnQrZnI0Q0FnSmN0cm52dnZ0MDMzMzMyVi9IeHNZcUtpcXFUR0ZaWmNqT3p0YktsU3ZsNCtPanh4OS8zRzA3ODEvcjRCV3RWSXFLaXRMSWtTTWQybjM1NVpjNmN1U0kwM2JKT2dWZW5UcDE5TVFUVDlpM2ZmREJCMHBNVE5UWXNXUGw4OWNVcHcwYU5QQm83Tjk4ODQwKysrd3orZmo0YU1LRUNhV3VPMVpaTHFUckN3QUFBQURBcFlvZ0NzQ0ZLVFBUdWlZUVVGU2RPdFpLdVFzcGlEcDdWa3BPdGs0MStWZkFVS0tDQXV2RHpVMzMwbFJHSlVoQ1FvTGJDcXJxSmlRa1JKS1VrNVBqTnFpb0xyNysrbXRsWkdUby92dnZWK1BHamQyMnN3VlJSU3VpYXRhc3FYdnV1Y2VoM1lFREIzVGt5QkhkYzg4OXlzL1BWM1oydG5KemMyV3hXSFRpeEFsMTZOQkJkOXh4aDczOVo1OTlwc1RFUk1YR3hwWTRCV054aHc0ZDBwdzVjeVJaSyszaTR1TFVybDA3ajQrdmlBdnArZ0lBQUFBQWNLa2lpQUp3WWNyTGs0S0RxM29VcUc2Q2c2M2ZqZXJPWXBIUzA2MEJWQ25yMjhqSHh6b1ZuNit2OVJFZVh1NFFTbEtsVklMMDZkTkhxYW1wRmVxak1tUm1abXJIamgzMk1DVXhNVkVEQmd4d2FKT1NraUxKT3NXZ3EzQ2xZY09HbWpadG12Y0g2NEdlUFh1cVVhTkdhdHEwcWQ1KysyMzE2dFZMZGV2V2RXcG5NcGtrL1IxRUpTVWw2Zmp4NDhyTnpWVk9UbzZ5czdPVm5aMnQ0OGVQUzVMdXV1c3UrekhSMGRFYU0yYU1qRWFqcnIzMjJncVArZFNwVTVvOGViTHk4L1BWczJkUHJWMjdWdDkrKzYwa0tTTWpROU9uVDllQUFRUFV0bTNiTXZkOXNWMWZBQUFBQUFBdVZRUlJBQzVNWnJQMUJqMVFsSStQWjFWRlZTay9YenA1MGpyOVhsRUdneFFTSXRXb1lmMXZTSWcxY0NySEZIeFZvWGhBNEU1aVltS1oydDl3d3cxNjZxbW5uTGEvK3VxcjJyaHhvMEpEUSsxQmhjbGtVbng4dk10K0VoSVNYRzR2cmZLbm9LQkF4NDRkSzFlUVVoNGRPblRRcGsyYnRHclZLdjM0NDQrYU4yK2VBZ01ESGRvVUQ2TDI3OSt2bDE5KzJhRk5RRUNBTEJhTEpLbHYzNzRLQ1FsUlVGQ1E2dGF0cTFXclZpa3dNRkMzM0hKTGhjWWFIeCt2WjU1NVJsbFpXZXJTcFl1R0RCbWl0V3ZYMnZldlhMbFMrL2J0MCtqUm8zWDMzWGRyNE1DQjlncW0wbHlzMXhjQUFBQUFnRXNSUVJRQUFPZExSb1oxNnNDaTA5b0ZCRmluRkt4VHg3ciswM20yZVBGaWo5b05Iank0eFAzdUFvS0t0bS9ac3FYOStZa1RKM1RtekJsSjBycDE2eFFjSEt4YmI3M1Z2ajhtSnNhcDJtdkpraVdLaTR2VGl5KytxRTZkT3BWNlBsdDRrNUdSb1lrVEorcm5uMzlXUUVDQVB2bmtFNC9HV3hwWEFWeng2ckp1M2JwcCsvYnQycmx6cCtiUG42L3g0OGM3N0xkTmkyZ0xvanAwNktEcDA2Y3JNakpTa1pHUkNnOFBWMkJnb0diT25LbE5temFwWDc5KzltTy8vdnByZmZmZGQvcm5QLytwc0Fxc3NYZnMyREU5OTl4enlzcktVb2NPSFRSaHdnUVppb1dtZ3djUFZ1M2F0YlY4K1hKOS92bm4yclZybDRZT0hhb3VYYnE0N1BOaXVMNEFBQUFBQU1BWlFSUUFBT2REU29yMDIyOS92L2IxbFJvMWttclhydEtxcDlXclYzdlVyclFnYXVQR2pTWHVUMDVPMXZEaHc1V2VuaTVKQ2dzTDAvejU4eFVURTFQcXVWTlNVdlRXVzI5cDY5YXQ5aUJoeUpBaDZ0Njl1MnJVcUtIOC9IeTN4OWF2WDErU2xKYVc1cmJOOGVQSDlkTlBQMm5mdm4wNmNPQ0FKTWxvTk9xNzc3NVRreVpOZE1NTk41UTZSazk1R3NDTkhUdFdSNDhlMWNhTkc5VzJiVnZkZmZmZDluM0ZLNkpxMWFxbDY2Ky8zcU4rMjdWcnArdXZ2OTRobkxKcDFLaVI4dlB6blFLbDRuYnUzS21YWDM1Wk9UazU2dHk1c3laUG5peC9mMytuZGNOOGZYM1Z1M2R2M1hqampabzFhNWFPSERtaWFkT21xVXVYTGhveFlvUWlJaUlrWFZ6WEZ3QUFBQUFBT0NPSUFnREEyOUxUSFVPb3NEQ3BhZE1LcmZWVW1WeFZtdGdNR0RDZ3pOVk94Um1OUmsyY09GR0ZoWVdLaUloUVZsYVdhdGV1cldlZmZWWUxGaXhRclZxMVNqeis1TW1UMnJKbGl4bzBhQ0NqMFNpajBhZ0hIbmpBbzNQYmdncDNVN2RKMXFxd24zLytXWklVR2hvcVNhcGJ0Njdtelp0blA3Nnl1QXJzK3ZYcnA2U2tKSWR0WVdGaEdqMTZ0Q1pPbktnMzNuaERiZHUyVmRPbVRTVlpwNU9Uck5QdnVSSWJHMXZpYTBtNjU1NTczSTdSeDgyMHAyYXpXY3VYTDllSEgzNG9pOFdpcmwyN2F2ejQ4Zkx6Sy9uUHlaaVlHTTJmUDE4clZxelFpaFVydEczYk52Mzg4ODhhUG55NGJyMzExb3ZxK2dJQUFBQUFBR2NFVVFBQWVKUFJLSjA2OWZmcnlFaXBXYk1MWnUybmlqSWFqWHIrK2VmMXh4OS9hUGJzMlpvelo0NnlzckkwZGVwVURSMDZWQk1tVE5DTUdUTlV0MjVkdDMxRVJVV3BmLy8rNnQyN3R3WVBIaXhqOGZXMVN0QzRjV05KMHFtaTE2Q1l6cDA3NitxcnIxYkhqaDNWc21WTDNYbm5uUW9LQ3FyeWtPSzY2NjVUMTY1ZHRYbnpabjM4OGNjYU4yNmNKTmtyaFB4TG1Nb3hJaUpDdlh2M0x0UDU0dUxpbEpXVjVYSmZZbUtpWnMyYXBRTUhEc2hnTUtoLy8vN3EyN2R2cWRWVE5qNCtQbnIwMFVmVnNXTkh2ZlRTUzBwTVROVDA2ZE9Wa3BLaTY2Ky8vcEs4dmdBQUFBQUFYQ29Jb2dBQThCYXoyUnBDL1RYZG1NTERMNmtRS2pVMVZjOCsrNnhPbno2dDU1NTdUbTNidHJYdmE5aXdvWjU3N2psTm5qeFp3NFlOMDMvKzh4KzFidDNhWlQ4eE1URXVwNUx6UklNR0RSUVpHYW1qUjQrNmJmUGdndytXcSsvelllalFvV3JZc0tINjl1MXIzNWFYbHllRHdlQzJJa3FTd3NQRDlkQkRENVhwWEJzMmJIQVpSSDMrK2VkNjg4MDNsWmVYcDlEUVVJMGJOMDQzM25oam1mcTJ1ZUtLSy9UbW0yOXEzcng1MnI5L3YySmpZeFVSRVhISlhsOEFBQUFBQUM0RkJGRUFBSGhMUW9LVWwyZDlIaEFnTlc5ZUxVT296TXhNTFY2ODJPMis4ckN0QjVTZW5xNkpFeWZxMWx0dmRXcHozWFhYYWVyVXFYcmhoUmMwZHV4WURSNDhXUGZlZTYvSFZUYWxzVmdzTWhnTWF0T21qWGJ1M0tsVHAwN1pwN2VUckZQY2xWUlZWQjFFUkVTb2YvLys5dGNGQlFXeVdDd0tEQXdzOGJqQ3drSzMxVTBsSGVOSy9mcjFsWitmcjJ1dXVVYmp4bzByc1hyTkV6VnExTkRFaVJPVm5wNXVYeWVxUEM2RzZ3c0FBQUFBd0tXQUlBb0FBRy9JeTVPS3J2dlR1TEhrNjF0MTR5bkIyYk5udFhyMTZrcnB5Mkt4YU5XcVZYcnZ2ZmZrNStlbktWT21xSFBuem03YmQrN2NXUysrK0tLbVRKbWloUXNYNnV1dnY5Ym8wYVBWckZtekNvM2orKysvMStyVnF6Vno1a3pkZlBQTjJybHpwN1p0MitZUVZMejU1cHM2ZWZLa25ubm1tUXRtbXJiczdHeEpLaldJU2toSXFMUktvRTZkT21uZXZIbHEwNlpOcFlXRWtrcGRHNndrRit2MUJRQUFBQURnWWtRUUJRQ0FOeFFOb1dyV2xDcFErZUZ0TVRFeGV2ZmRkeXZjejZsVHA3Unc0VUx0MjdkUERSczIxSlFwVXp3S2xLNisrbW90WHJ4WU0yYk0wT0hEaHpWa3lCQjE3ZHBWRHozMGtKbzNiMTZtTVJpTlJpMWF0RWhmZmZXVlFrSkNaTEZZZFBQTk4ydkJnZ1ZhdDI2ZGV2ZnViUTl4MHRMU3RILy8vbks5MTZweTd0dzVTVkpRVUZDSjdlcldyYXNSSTBhVXFlOEZDeFlvSlNYRjViNmkweXBXcFl2OStnSUFBQUFBY0RFaWlBSUFvTEtaVEZKYTJ0K3ZHelNvdXJHVVl0NjhlYVZXMTVRbU96dGJTNWN1MWRxMWExVllXS2hiYnJsRlk4ZU9WVWhJaU1kOU5HalFRSysrK3FxV0wxK3VWYXRXNmV1dnY5YlhYMyt0Tys2NFErUEdqU3Z4MkxTL1B1dU1qQXc5K2VTVFNrOVBWNWN1WGRTL2YzOFpEQVlGQlFXcFo4K2Vpb3VMMDlLbFN6VjQ4R0JKMGg5Ly9DRS9Qei9WcVZPblRPODNOamEyVE8wcjYxaEpPbjM2dENRcE5EUzB4SFpCUVVFbFZxSzU4dFpiYjVWN1hONTBJVjFmQUFBQUFBRGdqQ0FLQUlES2xwNHVtYzNXNTZHaFVoa0NtZlB0eWl1dkxIRi9Ra0tDZ29PREZSd2NMSVBCb0gzNzlpa3RMYzBodkNvb0tOQ1dMVnNVRVJHaG9VT0hxa3VYTHVVYWk2K3ZyNTU0NGdsMTc5NWRTNVlzMGQ2OWUvWFFRdy9aOTV2TlpobU5Sdm41T2Y3NXNtSERCa25XYXBuNjlldnJ4UmRmbE1GZzBNaVJJL1g4ODgvcjJtdXZWZCsrZmZYMTExOXI5ZXJWcWxHamhycDE2NmJmZi85ZGpSczNWazVPamlUcjJrVUhEeDZVSktkekZCVVRFMVBpKzBoTVRKVEpaUEw0MklTRUJLZjFtWDc0NFFkSlVzT0dEUlVXRnFiZzRHRDk5dHR2ZXUrOTl5U3AxRXF6YytmTzJUOFhUOW1xcmFyS3hYQjlBUUFBQUFDQU00SW9BQUFxVzJibTM4OXIxNjY2Y1ZTQzZkT242L2p4NDA3YnI3dnVPdnZ6aUlnSXZmRENDMnJVcUZHcGxUcWVpSXFLMHFSSmsyUTBHaFVhR3FxVWxCVDkrOS8vVmw1ZW5qSXlNdFNvVVNPSDl1SGg0WktrdSsrK1cvLzYxNzhVRkJTa3JLd3NSVVpHYXRLa1Nab3hZNGF1dWVZYVRaMDZWZVBIajlmeTVjdTFmUGx5U2RJMTExeWo3ZHUzYSs3Y3VRNTl0bWpSd3UzNFNwdkdjTUNBQVlxUGovZjQySDc5K2ltcDZGU09rbjc4OFVmRnhjVzU3TVBYMTFmMzMzOS9pV05JVDA5M2VrL1YxY1YwZlFFQUFBQUFnRE9DS0FBQUtsTkJnWFQyclBXNXdXQmRIK29DMXFGREIyVm5aOHRzTnN0c05pczRPRmp0MjdmWDQ0OC83dEN1ZGV2V2xYNXVXNmhWcTFZdEpTVWxxYkN3VUdGaFlSb3dZSUJEdXdjZmZGQlhYSEdGd3pwR0VSRVJldW1sbC9UMDAwL3J5eSsvMURYWFhLUFdyVnRyNGNLRldyeDRzZmJ2MzYrbVRadXFkKy9leXNqSVVPUEdqV1d4V09UbjU2ZG16WnJwcWFlZWNocFB2WHIxbkNxWFhQRzBuVTFVVkpRQ0FnSWN0clZzMlZMUjBkSEt6YzFWZm42K3pHYXovUDM5ZGRsbGwrbVJSeDVScTFhdDNQWVhFaEtpNk9ob3pabzF5K014U05MNDhlT1ZrSkJRcG1NcXc4VitmUUVBQUFBQXVOUVpMQmFMcGFvSEFRQmw5c01QMHJYWFZ2VW9VQjFWOVhjalBWMDZlZEw2UEN4TWF0bXk2c1pTVEZaV2xueDlmU3VsYXFtOFRDYVR6R2F6VS9EaUNZdkZJb1BCVUtaalVsTlR5N3hHRUtvRzF4Y0FBQUFBZ0F1THdjUC9JMDlGRkFBQWxjbFdEU1ZaZzZocUpDSWlvcXFIVU9MYVBLVXBhMGdoaVpEaUFzTDFCUUFBQUFEZzR1UlQxUU1BQU9DaVlqVCsvVHdrcE9yR0FRQUFBQUFBQUZRREJGRUFBRlNXZ2dJcE4vZnYxd1JSQUFBQUFBQUF1TVFSUkFFQVVGbUtWa1BWcUNINStsYmRXQUFBQUFBQUFJQnFnQ0FLQUVwaHNWaDA0TUFCSFRod3dPVisyejZMeFhLZVIxWisyZG5aTXB2TmJ2Y1hGaFlxUFQzZG83NXljM08xWnMyYUMrcjllMDNSOWFHb2hnSUFBQUFBQUFBSW9nQmMyazZlUEtueDQ4ZnI1TW1UYnRzVUZCUm85T2pSR2oxNnRNdjl0bjBGQlFYZUdtYWwrdUtMTDlTM2IxL05uei9mYlp1NHVEZzk5dGhqK3ZMTEwwdnRiOWV1WFhyOTlkZTFhOWV1eWh6bWhhbG9SVlJZV05XTkF3QUFBQUFBQUtnbS9LcDZBQUJRbFQ3Ly9IUDkrT09QZXY3NTUvWGFhNjhwTWpMeXZJOWh6NTQ5bWpScFVybVAvK0tMTCtUajQ2TkRodzdwN05tejlrZFdWcGFTazVPVmxKU2twS1FrZGUzYVZRTUhEdFJWVjEwbGYzOS9yVisvWG5YcTFOR2pqejdxME4reFk4ZjAvdnZ2S3lBZ1FPM2J0eS8xL0YyNmRORWJiN3loeno3N1REZmRkSlBUL3RqWTJESzluMlhMbGlrNk9ycE14MVFMSnBPVWsvUDNhNElvQUFBQUFBQUFnQ0FLd0tWdDBLQkIycmR2bjA2ZE9xVXBVNlpvN3R5NTh2T3J2RitOYytmT2RUdWxuODNJa1NNVkV4UGp0RDA3TzF0cGFXbnk5ZlV0TVpneEdBd3lHQXlhUG4yNlVsTlRIZmFGaElTb1ZxMWFpbzZPVnRoZndVaDBkTFJlZlBGRmpSbzFTdSsvLzc2YU4yOXVENURTMDlNMVpjb1VtVXdtUGZ2c3MyclFvSUhUK1pZc1dlSzBMU0lpUW52Mzd0VmJiNzBsSDUrL2kyMXIxcXpwOU40S0N3dVZrSkFnUHo4L1JVVkZPZlZWbVovL2VWVjhmYWdMOVgwQUFBQUFBQUFBbFlpN1pBQXVhWUdCZ1hyKytlYzFaTWdRSFQ1OFdJc1dMZEx3NGNNcnJmK1VsQlRGeDhlWDJLWjkrL1o2OTkxM25iYXZXTEZDUzVjdTFkVlhYNjJaTTJlV2VxN3g0OGVyc0xCUUVSRVJtalp0bWhJVEU3Vm16UnFYYlMrLy9IS05HVE5HTzNic1VPUEdqZTNialVham1qUnBvbTdkdXFsTGx5NHVqNDJMaTNNN2hvOC8vdGpoZFV4TWpOTjdPMzc4dUo1KyttbTFiOS9lby9kMXdTaTZQbFI0ZU5XTkF3QUFBQUFBQUtoR0NLSUFYUEthTkdtaXZuMzdhdW5TcGZyc3M4OTA1NTEzS2lZbVJqMTc5blJxVzlJMGMzZmZmYmZENjQwYk4rcWxsMTV5T3Q3SHg4ZWp0WmYyNzk4dlNicm1tbXM4ZVJzTzdkeFZGWTBkTzFZWkdSa08yNlpNbWVMVUxqazUyV0hOcCtKaGtpMWd5czdPVm1KaW9pNjc3REtuUHR4OVZyLy8vcnNrcVczYnRtN2V5UVhJWXBIUzAvOSt6YlI4QUFBQUFBQUFnQ1NDS0FDUUpQWHUzVnNuVDU1VXIxNjkxTEpsUytYbDVkbW5sTE5ZTFBid3hOVVVlcmFLcDBhTkdzbGdNRlRLZU14bXN3NGZQaXhKNnRDaFE2WDBLVWtKQ1FsTzAvZFZ4SWNmZnFpNHVEaTk5ZFpiYXRhc21VZkgyRDZ2Tm0zYVZObzRxbHhhbW5XTktFbnk5WlZDUTZ0MlBBQUFBQUFBQUVBMVliQllMSmFxSGdRQWxOa1BQMGpYWG50ZVRwV1hsNmQ3N3JsSGtyWEtxVGhiNWMrNmRlc1VFQkJRWWwvdUtxTHV2UE5PbWMzbU1vMnJwTXFxQVFNR0tENCszbW04ZmZyMFVXcHFxc3YzNFVxL2Z2MlVsSlRrME41b05Nckh4MGNaR1JrYU5HaVFBZ0lDWEZhUHRXdlhUbTNhdEZHTkdqVktyQ1FyeXRWVWZtVjJIcjhia3FUY1hPbklFYW13MFBvNktrb3FZVTB2QUFBQUFBQUE0R0pnOFBCZjVWTVJCUUFlcXF4cXA1SzRxcmh5eGRXNlU2N0NucUxidW5YclZ2NkJGUkVhR2lxejJhelpzMmNyUHo5ZitmbjUrdkRERDUzYURSOCtYQjA3ZHJTLzl2UHpVMVJVbE50K1MxdExxMHh5YzZXc3JNcnJ6eFdMeFJvK0pTZEx0aERSMTFlcVY4Kzc1d1VBQUFBQUFBQXVJQVJSQUM1SkJRVUZldUtKSnh5MkJRVUZhY21TSlZVMElpdFBxNEZjaFU2MkVLdWdvRUIvL3Ztbnd6WkpxbDI3ZGlXTTBPcnR0OS9Xd1lNSGRkdHR0Mm5peEluMjdYLzg4WWNHRGh3b1B6OC9YWC85OVE3SFJFVkZsZmorUEsyYThzaWhROWFnNkh3eUdLVExMcFBjck04RkFBQUFBQUFBWElxNFd3YWdlaktacFB4ODYrUHNXV3QxUzE1ZXBYVnZzVmlVbEpUa3NDMG9LTWhsMjBMYmxHdFZZTVdLRlNvc0xOUmpqejFXYWx0YnlMTnQyelpObXpiTlladk5OOTk4VStFeHJWMjdWcXRYcjFaTVRJd2VmdmhoSFRod1FGZGVlYVVrNlkwMzNwREpaTkpUVHoybCt2WHJ1KzFqK1BEaHlzbko4Vjd3VnhXenp2cjdTelZxblAvekFnQUFBQUFBQU5VWVFSU0FxbGRZS0owN0oyVm5XLzlyTkZxREtDOEtDQWh3V1Blb3BHb2MyOXBOdnI2K1hoMlRLeXRXckZCQlFZRkhRWlROOTk5L2IzLys4ODgveTJReTZkcEtXalBwNE1HRGV1MjExMVNyVmkxTm5qeFpMN3p3Z3VMajQ5VzFhMWMxYU5CQTMzMzNuYnAxNjZiNzc3Ky94SDZTa3BKMDd0eTVTaG1UUzJGaFVrNk85L3FYckdHWDJmeDM2SldmTC8zNnE5U2loYlU2Q2dBQUFBQUFBQUJCRklBcVlsdkRKeXZMR2p4VlJRV0xHeWRPbk5EMDZkUHRyMjBWVVlXRmhSb3dZSURiNHdZUEh1eTBqcFNuVSsxVkZyUFpyRysvL2RiKyt2bm5uMWRBUUlBV0wxNnNPblhxVkxqL3RtM2JhdENnUWJyMjJtdlZ0R2xUUGZmY2MxcStmTGsyYjk0c1NhcFZxNWFlZnZycFV0ZlRzbGdzM2wxenEyVkw3L1ZkbE5rc0pTUkl0dXE2czJlbGpBeXBWcTN6YzM0QUFBQUFBQUNnbWlPSUFuRCs1T1pLNmVuV1IzbW0yZlB6azRLRHJWT2dwYWRYL3ZqK2twZVhwL2o0ZUtmdEZvdkY1WGFiMzMvLzNXdGo4dFRldlh1Vm5wNnU0T0JnNWVUa2FPalFvWm96WjQ1bXpacWxsMTkrMmQ2dUl1c3hQZmpnZy9ibmRldldWYzJhTldVd0dCUVVGS1QwOUhROTl0aGo2dG16cHg1NDRBSFZyRm5UWlI5bXMxbCtGOE5hU2o0K1VxTkcxZ3ErdERUcnRzUkVnaWdBQUFBQUFBRGdMeGZCWFVBQTFWcGhvZlVHZlhxNmRkbzlUNFdFU0RWcldoK3UxbTd5WWhCMXhSVlhPRXpidDJIREJzMmRPMWZYWDMrOVE2V1VqUzNVV2JkdW5RSUNBaXAxTEJhTFJUNCtQaDYzLytxcnIzVDU1WmZidzdUdTNidnJmLy83bjdadDI2WjE2OWJaMjhYRXhFaXlobWNHZzBFTkd6YVVKTVhIeDh2WDExZlIwWkgxVTNjQUFDQUFTVVJCVk5HU3BJU0VCSmRyWkNVbkoydnQyclZhdTNhdGNuTno5WC8vOTM5NjRva250R1hMRmkxYnRrd3JWNjdVSjU5OG9vY2ZmdGpsdElKNWVYa0tDUWtwMDJkUnJUVnNhUDFPV2l6V3dEVTdtL1dpQUFBQUFBQUFBQkZFQWZDVzNGd3BPZGthUXYyMXhsS3BmSDJsT25Xa3VuV2x3RUR2anE4TTl1L2ZMMGxxM2JyMWVUMXZmbjYrVENhVHdzUERQV3FmbXBxcWJkdTJxWC8vL2c1QjJvZ1JJM1Q1NVpmcmxsdHVVVWhJaUhKemMzWFhYWGVwc0xCUTNidDNWMVJVbEgwS3dkallXRVZHUnRwZmI5bXlSVGxGMWxyYXZYdTMvdnZmLzJydjNyMnlXQ3hxM2JxMUJnMGFwSGJ0MmttUzdyampEblh0MmxXZmZQS0pWcTVjYVErOGlqS1pUTXJMeTFQZHVuWEwvZGxVTy83KzF0QTBJOFA2T2l1TElBb0FBQUFBQUFBUVFSU0F5bVkwV3FjbU8zUEc4Mk44ZmFXb0tHc0FWWWJxbi9NaEx5L1B2dWJTbFZkZWVWN1BuZjVYMVZkWVdKaEg3ZGVzV2FQQ3drSjE2ZExGSVlpS2lJaFFuejU5SkVsZHUzWjE2citrb091MjIyNXplTzNyNjZ1OWUvZXFWYXRXeXN6TVZNdVdMYlZseXhadDJiTEY2ZGdWSzFhNHJIcnk1THdYcElpSXY0T29NMmVzMzJrQUFBQUFBQURnRWtjUUJhQnlHSTFTUW9KMDlxem54eGdNMXZBcEtzcTYvbE0xOU9XWFgrck1tVE9LaW9wUysvYnRLNjFmazhta28wZVA2dWVmZjFab2FLakxOci84OG9za3FXblRwcVgybDVHUm9UVnIxcWgxNjliMmFmWktZK3UvY2VQR25nMWEwblhYWGFlNHVEaEZSa1lxTmpaV2E5ZXVkZHQyK1BEaExyZmIxdG1xWGJ1MngrZTlJQlFOREkxRzY3U1V2cjVWTng0QUFBQUFBQUNnR3FpZWQzNEJYRGpPbmJNR1VHV3BnSktzMDVnMWJPaDYvYWRxSWlrcFNlKzk5NTRrcVdmUG5qSVlET1h1S3ljblIwZU9ISkVrbWMxbTllclZTM2w1ZVpLa1cyNjV4ZVV4TzNic2tDU1BBckF0VzdZb0x5OVB2WHYzOW5oTXR2N2J0bTFiYXQ5QlFVRzYvdnJyWlRBWUZCa1phZDhYRXhOam44YlBac0NBQWZhd3laVjkrL1pKa2hvMWF1VHhXQzhJQVFIV0tTWC91cTQ2YzBZcThsa0JBQUFBQUFBQWx5S0NLQURsVTFBZy9mR0hkUTJvc2dnT2xtSmlIS3RIcXFIMDlIUk5tVEpGUnFOUnpaczNWNjlldmNyY2g5bHMxb0lGQzNUNDhHR2RPblZLNWlKclpSVVVGS2hGaXhacTM3NjlicmpoQnUzY3VkUGgyTjkvLzExYnQyNlZKRzNjdUZHWFgzNjVmUjBtVnpwMTZxU1ltQmpkZE5OTkhvMHRKU1ZGVzdkdWxhK3ZiNm5IN04rL1gydlhydFdVS1ZOMDg4MDNlOVIvY2RIUjBhcFhyNTZ5czdPMWZ2MTZTZExSbzBlVm1abXBtalZyT3JTNW9JV0hTeWtwMXVkbnp4SkVBUUFBQUFBQTRKSkhFQVdnYk14bUtTbEordk5QNi9PeXFGL2ZXZ1ZWZ2NvaWIxaTZkS2trNjNSNWFXbHBxbDI3dHQ1ODgwMzkrdXV2Q2drSjBUUFBQQ08vY2t3ZDZPUGpvNk5IaityRWlSTXlHQXhxMGFLRnJyNzZhbDExMVZXNjZxcXJWS05HRFh2YlNaTW0yWU1xbzlHb2FkT215V1F5S1RRMFZNZVBIOWVZTVdQVXBVc1hEUnc0VUZGUlVabzBhWko4aXF5bjFhaFJJejM3N0xNZVZXMVpMQll0WExoUWVYbDV1dlBPT3hVUkVWRmkrM1BuemttU1F5VlVXUzFidGt5U05ILytmR1ZtWnNySHgwZDc5KzdWVTA4OXBiRmp4NnB6NTg3Mk5oZTBzTEMvZ3lpanNXckhBZ0FBQUFBQUFGUURCRkVBUEhmMnJIVHFsSlNmWDdiai9QMmxwazJ0MVNMVnpLSkZpL1RKSjUvSVlERElaREpwMHFSSm1qNTl1a2FOR3FVelo4NW80TUNCYXQ2OGVibjc3OSsvdndvTEM5VytmWHUzYTBGSnNsY2FKU1ltYXRxMGFUcHg0b1RxMTYrdmhRc1hhdS9ldlhycnJiZTBiZHMyN2Q2OVd3ODg4SUFlZmZSUkJRWUdPdlRSb2tVTGo4YjAxbHR2YWZmdTNRb05EVlgvL3YyZDlwdUxCWXlabVptU3BQcjE2M3ZVdnlzV2kwWHZ2dnV1UHYvOGMvbjQrT2lWVjE3UjRjT0h0V3paTWsyYU5FbDMzWFdYaGc0ZDZ2U2VMamhGSy8xeWNpU1RxZHF1ZndZQUFBQUFBQUNjRDl3ZEExQTZzMW42L2ZlL0t6M0tJaUxDR2tKVnM1dnh0cXFneno3N1RQNysvcG8yYlpxKy9QSkxiZDY4V1FNSER0Ujk5OTJuZ1FNSHFrR0RCcVgydFhIalJ2dHpzOW1zZ29JQ0ZSUVV5R1F5cVdQSGpoNVZVNWxNSm4zMjJXZGF1blNwc3JPelZiZHVYYjM4OHN1S2pJeFV0MjdkZE1NTk4yajU4dVZhczJhTjR1TGl0SFhyVm8wYU5VclhYbnV0eCsvNTdObXptamR2bnJadjN5NGZIeCtOR3pkT2RldldkV2dURWhLaXpNeE1IVHQyVEMxYnR0VEpreWQxNk5BaEJRY0hxM2J0Mms1OXhzZkhLelkydHNUenBxV2xhZmJzMmZyaGh4OWtNQmcwY3VSSXRXdlhUdTNhdGRNTk45eWdXYk5tYWNPR0RUcDQ4S0FtVFpxa3BrMmJldnllcWgwL1ArdjBrems1MXRkR28zVTlOQUFBQUFBQUFPQVNaYkJZTEphcUhnU0FhcXk4VlZBR2c5U29rZVN0Tlg5KytFRXFRd2hUWEVaR2h2cjI3U3VUeWFRcFU2Ym9wcHR1VWtGQmdaWXNXYUpQUC8xVVJYODFHZ3dHK2ZuNXlkL2ZYNzYrdnZMejg3T0hTeWFUeVI0OEZSUVVPRlFUQlFRRTZPT1BQM2FZZ3ErNHJLd3NiZHk0VVo5KytxbVNrNU1sU1IwN2R0U0VDUk5jVHBsMzRzUUp2Znp5eXpweDRvUWtxVnUzYmhveFlvVFRPUVlNR0tENCtIaDdTTFo1ODJZdFhMaFFaOCtlbForZm4vNzk3MytyVzdkdVR2MVBuanhadTNmdmR0citqMy84UTg4ODg0ekR0dGpZV0lXR2h1cjIyMjkzMlA3Tk45L0lhRFRxazA4K1VWeGNuTmFzV2FPOHZEeUZob1pxekpneHV1V1dXeHphbTgxbXZmLysrMXF4WW9VQ0FnSTBZY0tFY3E5RkphbkMzNDBLKy8xMzYvU1ZrblU2eWthTnFtNHNBQUFBQUFBQWdKY1lQRmtuUkZSRUFYQ25JbFZRQVFIUzVaZGJLME9xcWNqSVNOMTU1NTFxM0xpeGJycnBKa21TdjcrL2hnd1pvdnZ1dTA5YnQyN1Y4ZVBIbFphV3B1enNiSmxNSnBsTUpoVVdGc3BrTWlrM04xZG1zOW0rSmxOQVFJQUNBd1B0cncwR2d6cDM3bHhpQ0pXZG5hMG5uM3hTV1ZsWmtxVG82R2dOSERqUUthZ3Bxbm56NW5yOTlkZTFkT2xTclZxMVNpZFBudlJvT3JzMmJkcklZckVvSmlaRzQ4ZVBWK3ZXclYyMkd6VnFsRUpEUS9YcnI3K3FvS0JBQVFFQmF0dTJyWjU0NGdtbnRxMWJ0MWFEQmcwMGZQaHdoKzIxYXRWU2VucTZDZ29LdEdYTEZ1WGw1ZW5tbTIvVzAwOC83VlNCSlZuWDB1cmZ2Ny9hdDIrdmwxNTZTV0ZGcDdlN0VJV0YvUjFFWldVUlJBRUFBQUFBQU9DU1JrVVVBR2RuejBxblQwdDVlV1UvTmlSRXV1d3k2N3BRM2xRSlZTODVPVGtLcnVLdzdLdXZ2dEttVFp2VXMyZFAzWERERGZMeDhmSDQySU1IRHlvZ0lNRGwybEI3OXV6UnVYUG5IS3FlVHA0OHFaaVlHSSttQ3F3c3AwK2ZWbDVlbmxxMmJPbFJlNlBSV09KYVdoNnA2b29vczFuNitXZnJmeVdwVFp0cUhjb0NBQUFBQUFBQTVlRnBSUlJCRklDL1ZhUUtTckt1aGRPc21WU0dNS1hjcWpwc1FQVlZIYjRiSjA5SzZlblc1dzBhU0EwYlZ1MTRBQUFBQUFBQWdFcm1hUkIxSHU0V0E3Z2c1T1ZKUjQ2VVA0U3FWMDlxM3Z6OGhGQkFkVmU3OXQvUFUxUC9ybzRDQUFBQUFBQUFMakhjTVFaZ1hjZm04R0VwSjZkOHg4ZkVXQitlQmVEQXhTODgvTy9wK0V3bWF4Z0ZBQUFBQUFBQVhJSUlvb0JMWFdLaTlNc3ZVbUZoMlkvMThiR3VCMVd2WHVXUEM3alFOV2p3OS9QRVJHc2dkUWxoNWw5VWQ0WGwrZDg5bkZmWjJka3lHbzFWUFl4eXljdkxVMDU1LzRIUEJTNDNON2VxaHdBQUFBQ2dtaUdJQWk1VmhZWFNyNzlLQ1FubE85N1hWMnJaMHJvdUZBQm5rWkdPVlZHLy9WYTE0em1Qa3BPVDFiZHZYNjFZc2FMUyt4NDdkcXo2OU9sVDZmMFdOWHYyYkwzenpqdGU2My8vL3YxNi92bm50V1BIRHJkdFVsSlNOR3JVS0sxY3VkS2pQaTBXaTlhc1dhT2twQ1MzYmZyMTY2ZlkyRmlYKzJKalk5V3ZYeitQemxXVkVoSVM5TVVYWDdqZC85bG5ueWs1T2JuRVB0TFQwelZpeEFqTm16ZXZzb2NuU1RJYWpabzJiWnIrMy8vN2Y2VzJ6YzdPMXNLRkM3VjI3ZG9LbjdlZ29FRHo1OC9YL1Bueks5eVh0OTE3NzcxNit1bW5TMjAzYk5ndzNYLy8vVjRieDhTSkV6Vmd3QUN2dEI4eVpJaDY5dXhaM3FGVnVROCsrRUR6NTg5WFFqbitUbnp1dWVmMCtPT1A2OFNKRXlXMjY5R2poM3IxNmxYZUlRSUFBQUM0Z1BoVjlRQUFWSUhjWEdzSVZkNS9zV29Mb1dyVXFOeHhBUmNUZzBGcTFzdzY3YVhGSW1Wa1NNbkpsMFFGNGNjZmY2eVVsQlFWWGEveTU1OS9MdE1OOG5mZmZkZmw5b3lNREtXNm1Pb3dMeTlQaFlXRk1wdk5LaWdvVUhaMnRyS3pzM1h1M0RsbFpXVXBJeU5EbVptWlNrdExVM0p5c3BLVGsyVTBHclZzMlRMVktQYTc3S3V2dmxKTVRJeWVmUEpKajhkYkZ0OTg4NDIrL2ZaYmRlalF3VzJiSFR0MjZPREJnNnJuNGZkbHk1WXRldjMxMTdWMTYxYk5uVHRYSHE0Vldta3lNakswZVBIaWNoMDdZY0lFaDljbWswa1pHUmxLU1VsUlVsS1Nzckt5N0RlckZ5OWVyRjI3ZGlrd01GQmR1M1oxT083NDhlTjY3YlhYbEpLU1VtSllVS3RXTFZrc0ZtM2N1RkVQUC95d0dqZHU3TEMvTE4vVFBuMzZPRjJqL2Z2M2E5dTJiYkpZTFBxLy8vdS9FbzgvZlBpdzFxNWRxNGNmZnRqamM3cGpNcG4wK2VlZlM1SkdqaHhaNGY1SzgrZWZmOHBzTnF0Qmd3YnlLZVA2a0xtNXVWVlNOV094V0J4K05oSVRFeFVmSCsveDhXVnRYNVp4SlNVbHFVSFJTdHEvbENVb3M0bUtpdEtNR1RQc3I5OSsrMjJscGFVNXRZdUlpTkNRSVVPY3R1L1pzMGZMbGkyVFpBMnBvNk9qUFQ2MzBXalV3WU1INWVQajQvTDlGRlZRVU9CeHY2NVlMQllsSmlaNmRDNEFBQUFBVllzZ0NyalVaR1pLcDA2VmJ5bytpUkFLS0l2Z1lDazZXdnJqRCt0cjJ3M01LZ3FqK3ZUcDR6TEVLU3QvZjMrdFg3L2U1YjcwOUhSdDJMQkJ0V3ZYZHJnSm41T1Q0NVVidUpLVW41K3ZlKzY1eCtQMi92NytxbG16cHVyVXFhT2pSNC9xbW11dThlaTRpUk1uS2pFeDBlUHp1QXJUVENhVHRtN2Rxc0RBUU4xeHh4MXVqOTIrZmJzazZmYmJiL2ZvWExmZGRwdldyMSt2bjM3NlNYRnhjZnJuUC8vcDhUaExZektaTkdqUW9CTGJUSjgrWFpzMmJTcFgvODg4ODR6R2poMnJsSlFVblQxN1Z1Zk9uWFBZYnpBWWRQUE5ONnRPblRvYU9YS2s5dS9mcjdsejU2cEZpeFpxMUtpUkpPc043ZG16WnlzME5GUzllL2QyT3NmaHc0Y2RYdDk0NDQwNmN1U0kzbnZ2UGFjUXlCYm1lT0t1dSs1eUNxSisvUEZIU1ZLWExsMUtQZjdRb1VPU3BEWnQybmgwdnYvOTczL3k4ZkhSdGRkZTYvRVlpeDh2U1owNmRTclg4VFliTm16UTNMbHoxYTFiTjZjZzBaMWx5NWFwYWRPbXV2WFdXeXQwN3VKT25UcWxwNTU2cXRSMnI3enlpb3hHbytiTW1hUHg0OGVyYytmT0ZUNzNWMTk5cGRtelo1Zll4bDBWb2lSdDNMaFJGb3RGczJmUDFyZmZmcXU1YytlcVNaTW1EbTBxNC9mbTd0MjdYZlpUdjM1OXB5REthRFRhdzFpRHdhQlhYMzFWcjczMm1nSUNBanc2MS8vKzl6K1p6V1oxNk5EQktlU3ZiQWFEUVI5OTlKRTJiTmlnTVdQRzZLNjc3dkxxK1FBQUFBQ1VIMEVVY0NsSlNMQ3VWVk5lZm41U2l4YUVVRUJaMUs5dnJUNjAvV3YwK0hncFA5OGFVSld4aXFDaW9xT2pGV3liTHJDY1Nyc3B1bXpaTXVYbDVXblVxRkVLREF5MGIrL2N1Yk0yYnR4WTRyRnZ2LzIyVnExYVZlS04yNUtFaG9hcVI0OGVDZ3dNVkkwYU5SUVNFcUtGQ3hjcU9EaFlMNzMwa3NMRHd4VWVIbDd1bTZPVlVRMnhhOWN1blQxN1ZqMTY5RkJvYUtqTE5na0pDVHB3NElEQ3dzTFVzbVZMWldWbHVXd1hFaElpUHovcm4zSUdnMEhqeG8zVFUwODlwZVhMbCt1bW0yNVNURXhNaGNacVl6YWJTMzNmMGRIUlR0ZjMwS0ZER2pseXBOcTBhVk5xbFZHblRwMlVrWkdoME5CUTdkbXpSOGVQSDllY09YTlVwMDRkMWExYlYvNysvcEtzMVV4UFB2bWtWcXhZb2ZqNGVIc1FkZWpRSWFXa3BPakpKNTlVU0VpSVUvOGpSb3h3ZWQ0ZE8zWTRUWkZZL0gxczI3Wk4wNlpOMDdCaHczVGZmZmU1N0tmb2VsTS8vUENEQWdNRDFhbFRKNGZ0Qm9QQnFYTG80TUdETWhnTWF0ZXVuYnVQeHNGenp6MG5IeDhmZmZubGx4NjFkM1c4NVB3ZXkrTGt5Wk5hc0dDQm9xT2pOWHIwYUkrT3NWZ3NXcmx5cGE2KyttcTNRWlNyNzBoR1JvYmJmVDQrUGhvK2ZMaENRa0xVclZzM1NkYXBEbmZ2M3ExR2pScXBWYXRXRHUwakl5UDEvZmZmeTJnMDZ2TExML2RvM0tWcDBhS0YyOHJKMWF0WEt5c3J5NlBLU3BQSnBETm56dWlaWjU3UnZIbnpGQlVWNWJBL0ppYkdiWlZvY2FVRlg5TGY0VjN4ME10aXNlamxsMTlXYW1xcTdybm5Ib1dGaFdubHlwV2FPM2V1eDRHajdlZnBsbHR1OGFoOVJRMGZQbHdIRHg3VWdnVUwxS3BWS3pWdjN2eThuQmNBQUFCQTJSQkVBWmNDaThXNlBrMUZLaUVJb1lEeU1SaWtKazJzUDRmcDZkWnRTVW5XNnNRbVRhU3dzUE0ybERsejVsUzRqNUp1Y3A0K2ZWcGZmdm1scnJqaUN2dU40ZUpUWWJrVEZ4ZW5WYXRXcVZXclZrN1RpdjM1NTU5YXVuU3BKTm1ubDVvNWM2WjkvNWd4WXlSWmJ6UVhyNHg0KysyM1pUQVkxTEpseTlMZm5JZEt1NGsvWU1BQXArQ21YNzkrRHVzM3JWKy8zcW1xek5idkYxOThJWXZGb3JObno3cXM3ckdaTm0yYVExVkh2WHIxOU5oamorbk5OOS9Vd29VTE5XdldMRTJkT2xXLy9iVSttYTBhenQxVVg2bXBxUTc3YkRlK0F3SUNITjZ6N2YyVjlqa2NQMzVja2p5cU9DdTY3bGRDUW9LT0h6K3VxNjY2eXFHTjdacGJMQlpkY2NVVjJycDFxN1p1M1dyZjM2Wk5HKzNidDA4SERoeVE1RHpsWDVjdVhmVElJNC9vanovK1VNT0dEWjNHOE9HSEgycmJ0bTFPMjArZE9pVkphdDI2dGR2eGQrL2UzV2xiOGJWdmdvS0M5TzY3NytxUlJ4NXhhdXR1Q3I4MzMzeFRsMTEybWR2em5tOFdpMFZ6NXN5UnlXVFM2TkdqSGNMbWtxU21wcXF3c05EbDUyNVRVaVdhcTMyMklLcHUzYnIyYS8zRER6OW85KzdkdXV1dXUxeE9kL2pUVHo4cE1EQlFTNVlza2VUNjk0bk5vRUdEVkt0V0xaZmplZSs5OTNUbm5YZXFXYk5tYXRhc21jczJYMzMxbGJLeXNrcXRUclNGeUttcHFkcS9mNzhtVEppZ0JRc1dLQ0lpb3NUakttTFBuajJTNUJRS3Z2WFdXOXF6WjQ4dXUrd3kvZXRmLzVLZm41OE9IRGlnVFpzMktTUWtSTU9HRFN2eDkvbVpNMmUwYTljdVNkYWZwOVdyVnp1MWFkKytmYVZPSGVudjc2OHhZOFpvMUtoUmV1V1ZWL1Q2NjYrZjk2bEpBUUFBQUpTT0lBcTQySm5OMHNtVDFwdmU1ZVhuWjUyT3I0S1ZGTUFseTJDUW1qYTEvaXdsSjF1MzVlVkp4NDVKSVNGU25UcFNaS1IxNnNzTDJJSUZDMlN4V0RSeTVFZ1pEQVlsSkNSbzdOaXg2dDY5dXg1NzdER1hOd2N0Rm92ZWUrODlyVnk1VW8wYk45YU1HVE9jYm02Zk9YUEdhZHEzb3E5dFFaUXJnWUdCeXM3T0xuSGN5NWN2MS92dnYrK3dMVDQrM2lGMHEwZ0ZTVkdSa1pGTzJ6SXpNMld4V0NSWjE3cGF0MjZkREFhRHZkcW51S1NrSk9YbjU5dXJoSXJxMWF1WDl1elpveWVlZUVLUzZ5b3VkOVZOaFlXRmxUcDk0ckZqeHlSSlYxOTlkYVgwVjlhcC80b0hVZUhoNGNyTHk5TzBhZFAweUNPUDJEK2pvdnRkT1gzNnRQejkvVXNNaEhyMjdDbEpPbkxraUk0ZE82YWJicnBKdFd2WGRtZ1RFQkNnNE9CZyt6U1N5Y25KK3U2NzczVDU1WmU3RGJuY2phbXFiTm15UlVlUEh0VjExMTFYcHV0cUMvTisrZVVYTFZ5NFVKSzEyc24ydkc3ZHVpNS94andOUFcxKytlVVhTWEo1cmJLeXNuVHMyREdaemVZU2Y1L1k5TzNiVjdWcTFWSnFhcXIrKzkvLzZzNDc3N1R2Mjd4NXMzYnQycVhYWG51dDFHbEIzWVgzbjM3NnFiMHEwdC9mWHkrODhJS0dEaDJxaElRRVRaa3lSYk5temZKNE9yeXkyck5uai96OC9IVGpqVGZhdHkxYnRreXJWNjlXclZxMTlNSUxMOWgvRDArZE9sV2pSbzNTMnJWcmxaYVdwdkhqeDd1dEt0MjBhWk5NSnBNa09RVHZSWlVVUnBaWDI3WnRkZU9OTjJyWHJsMzY1cHR2N1A4UUFnQUFBRUQxUVJBRlhNd0tDNlZmZnBHTXh2TDNRUWdGVkE2RFFZcUprV3JXdEs3VGxwOXYzWDd1blBVUkh5K0ZobHFEcVJvMXJJOUt2Z2xwTnB2VnQyOWZTZExLbFNzcnRlOE5HelpvMzc1OWV2REJCKzAzZ1JjdFdxVFUxRlNscHFhNkRLRnM2N1hzMkxGRFRabzAwU3V2dk9LeUNxQmx5NWIyRzlHdWJrem4yejVMRjRLQ2d1elRlN2tURVJIaE1JMWRmSHk4L1B6OG5LYkhxZ3lyVnExeTJsYTBXbXI5K3ZVNmMrYU1icm5sRmsyZVBObGxIME9IRHRXeFk4ZGNCbEcrdnI0T2E5WXNYcnpZNlR5dWJ1ckh4c2FxZnYzNit1Q0REOHI4bm14Y1ZZSkowcmh4NDF5Mkw4dDBZMlU1eHRVNDR1TGlGQlFVcEJrelpraXkvaXdVcjdKcDNyeTU0dUxpSkxrT0Q0cXZQMU4wZmFUaHc0ZExra2FQSHEyZ29DQk5tREJCUjQ4ZVZXQmdvRlBJWktzRytmREREL1hkZDkrcFQ1OCtIcTBuVlIxOC9QSEhrcVNISG5xb1RNZjkrdXV2a3F4VEtOcld4VElhalZxN2RxMGs2MmRmR2V1YUhUdDJUQWFEd1dsYVBza2F2cGpOWmkxY3VOQitUVHdKdW43NzdUZDk5TkZINnRpeG8zM2J4SWtUTldyVUtDMVpzcVRjVS9NVkQ5eERRME0xZGVwVURSOCtYRWVPSE5HaFE0Y3FMY1F0S2lzclM0Y09IVktuVHAwVUdob3FzOW1zUllzV2FjMmFOUW9QRDlmTEw3L3NzTzVaZUhpNFhubmxGVDN6ekRQYXVYT25CZzhlckZHalJqbXRVMmF4V094Vm5zV3JOU1ZyaURsanhneUZlYWtLK0tHSEh0S3VYYnUwZXZWcWdpZ0FBQUNnR2lLSUFpNVdCUVhTOGVOU1RrNzUrL0QxSllRQ0tsdFltTlNtamJVeUtpWEYrck1xV2FzWHo1eXhQb3J5OVhWOGhJZEw1UXhJTEJhTGZYcTJ5cFNRa0tCRml4WXBPanBhanovK3VDd1dpN1p2MzY0OWUvYW9aczJhR2p4NHNOTXgzMzMzblY1OTlWV2xwS1RJWUREb2p6LyswSW9WSzlTdlg3OUtuWklxT0RoWWhZV0Z5cy9QZDF0ZGNOOTk5em1zL1JNYkc2dW9xS2d5aHlRVmxaMmRyWlVyVjhySHgwZVBQLzY0MjNabXMxbVM3T3REZWNwV2RlVnRudHdFTGw2QjRpcjRzVzN6OS9kM21zYXdyR3JWcXFVZmZ2aEIzMzMzblNUcG80OCtjbXBUdjM1OTNYdnZ2ZmJYRFJzMmREdXRvS3VwNHBLVGszWHc0RUhkZHR0dENnb0swci8vL2U4U2c3UHZ2LzllUGo0KzZ0Q2hRM25lMG5sMzZ0UXBIVDkrWEhYcjFpMXpRUExUVHovSjE5ZFhuMzc2cVlLRGd4VWJHMXV1SUxJa2hZV0YycnQzcnl3V2krNi8vMzc3ZHR2M1ovUG16UW9KQ1Nuek5KM0pmMVd4RmcxbldyVnFwZkhqeDZ0OSsvWnVwKy96ZEdxK29wbzFhNmJ4NDhjcktDaklLeUdVWlAzZGE3RllkT3V0dHlvckswc3paODdVOTk5L3J6cDE2bWptekpsTzYwWkoxcCtmZWZQbWFmcjA2ZnJoaHg4MFljSUVYWC85OVpvOGViTDk5K3J1M2J0MTZ0UXBSVWRINi9ycnIzZnE0NDgvL3BEa3VpSnEwNlpOOHZQemM3dCttQ2V1dlBKS1JVVkY2WmRmZnRHcFU2ZlV0R25UY3ZjRkFBQUFvUElSUkFFWG85eGNhd2hWUXBWQXFRd0c2YkxMQ0tFQWIvRDF0WVpKRFJwWXA4MU1UblpmdVZoWWFIM1lHSTFTN2RxVlhpMVZFVHQyN0ZCT1RvN3k4dkowNzczM09nUWV3NFlOczA4L0pVa25UcHpRZSsrOXB6MTc5c2pYMTFjREJ3N1VUVGZkcE5kZWUwMXIxcXpSMTE5L3JiNTkrNnBYcjE1bERscGNDUWtKa1NUbDVPUjRiWnFyeXZMMTExOHJJeU5EOTk5L3Z4bzNidXkyblMySXNsVkV2ZlBPTzlxNWM2ZERHMWMzK005WEVGVjhTanhYaWdkUnR1bk56R2F6UFhTeWJmT3RoQ2tyczdPek5XL2VQRVZGUmVtdHQ5NVNVRkNRZmQvbXpadjE0b3N2NnZiYmIzYzRwblhyMW03WHNuRVZSRzNldkZrV2k4VnRFSmVjbk94UWlYam8wQ0VGQndmcm5YZmVLWEhzdzRZTnE1VFBvS0oyNzk0dFNicmhoaHZLZEZ4ZVhwNE9IRGlnVnExYUtkakYzeFFGQlFWNjQ0MDNYQjVycTJhY1AzKysyLzV0MStqQWdRTXlHbzFxMWFxVlBVelp0V3VYQ2dzTDdZOXJyNzFXUGo0K1pScC9Ra0tDZkh4OFZMZHVYWWZ0TjkxMGsrNisrKzVTank5cFhiMUJnd1k1VlpkNXV6cXU2TFI4Q3hZczBQZmZmNjhtVFpybzlPblRHamh3WUtuSGQrdldUVnUzYnBYQllIRDRuZnJoaHg5S3NsWW11YXFBdFUzVjJieDVjNGZ0aFlXRm1qZHZudkx5OG5UdzRFRU5HalNvM0wvN08zZnVyRTgvL1ZUZmZ2c3RRUlFBQUFCUXpSQkVBUmViN0d4ckNQWFhIUDNsMXJ5NXRYS2p1dkx4c1ZhUWxQR0dFaTV5RjlwM3dtQ3dyZzBWR1drTm0yelQ5SjA3Wi8xWk5wbWs0dUdCdjcvMVVVRURCZ3lvY0I4MkhUdDIxTjY5ZXhVUkVhR3dzRER0M0xsVHFhbXA2dEtsaTI2OTlWWVZGaGJxKysrLzE5cTFhL1cvLy8xUEZvdEZMVnEwME9qUm85V2lSUXRKMHN5Wk0vWE5OOS9valRmZTBPTEZpN1Zod3dZTkd6Yk1iVVdLWkYxYmFjZU9IYnJqampza1dkZERLdjYrVWxKU0pFa2pSb3h3ZVRPL1ljT0dtalp0V21WOUZCWFNzMmRQTldyVVNFMmJOdFhiYjcrdFhyMTZPZDM4bG1SZmc4VVdSS1ducDN1MHRwUEZZbkY1ZzlpYkprNmNxTVRFeEZJclg0cUdDYllnYXNTSUVaVXlYb3ZGb2psejVpZzVPVmxUcDA3VjU1OS9yaDQ5ZXFoR2pScUtqNC9YZ2dVTFZMOStmZnUwbGNWbFoyZnJrVWNlVWJkdTNleFQ4TGs2eCtlZmY2NWF0V3FwVTZkT0x0dGtabVk2QlZqbnpwMXpHV29WTldUSUVJZnZydGxzZHZueld6Um9yTXlmYnh2YmxIcFhYbmxsbVk3YnNXT0g4dkx5M0g0dUpwT3AxTStncFAyMjc0NHQzQnc1Y3FUOTkwcXZYcjNVb0VFRCs1U1Y1UWxqZi92dE4wVkZSVG1GSTM1K2ZtNm4zZk5VdTNidEtuUjhlZVRuNTZ1d3NGQW5UcHpRQXc4OG9OcTFhK3Z4eHgvWHZIbnpITnJ0M3IxYjJkblpUc0hxb0VHRDlNOS8vdFBoOC9qMjIyOTE5T2hSMWExYlY5MjdkM2M2cDhWaXNYOS9ycmppQ29kOXZyNittakZqaHY3em4vL28wMDgvMWJGanh6UnAwaVNuTmRZODBiWnRXMzM2NmFmMmN3RUFBQUNvUGdpaWdJdkptVFBTcjc5YWI4WlhST1BHMW5Wc3FyUEFRT3UwZzM5Vk93Q1NyTitKWXV0dVhEQnMwKzZGaHp0dU41dXRJWlhKWlAxdlVKQTF3S29nVDRJTFR6VnYzbHd6Wjg2VUpPM2Z2MTlyMTY1VnpabzFOV0xFQ0tXbnAydklrQ0ZLVDArWFpKM2U2dEZISDlXZGQ5N3BGRExjZnZ2dDZ0aXhveFlzV0tDdFc3ZHEvUGp4R2pObWpOUGFQSkwwNnF1dmF1UEdqUW9ORGJVSFVTYVR5ZTM3U2toSWNMbTl0RXFUZ29JQ0hUdDJURzNidGkzNVE2Z2tIVHAwMEtaTm03UnExU3I5K09PUG1qZHZudE5hTXNXRHFISGp4dG5YWVhLM1RwTmtEVERPZHhDVm1KaFlwdTlhMGNxdUVTTkdxR2ZQbmlWV2xIamkwS0ZEMnI1OXUvMnpXYkpraVQ3NDRBUGRmZmZkMnJ4NXN3b0tDalJseWhTbno5bkd4OGRINTg2ZEszRXRzdDI3ZCt2UFAvL1VRdzg5NUxiaXB1aGFaM1Btek5FWFgzemhzRjVSV1pUMm1WYm16N2ZONmRPbkpjbmwxRzBsYWRPbWphNisrbXJkZlBQTkx2Y0hCd2VYdUVaVFVkdTJiVk5JU0lqVCtrUlpXVm5hdEdtVG1qWnRhZytoa3BPVGRlN2NPY1hFeEdqWnNtVktURXgwNmk4dExVMlM3TCsvaXBzd1lZSk9uanpwOGozNytQaFV5cnBXbm9pUGo2L3d6NEhOaUJFajlNUVRUK2pWVjEvVmtpVkw3TisvNHBXTXl2VDFNQUFBSUFCSlJFRlVBd1lNVUhaMnRzc0t4NkxURVpwTUppMWF0RWlTOU5oamo4blgxMWYvL2U5L2RjY2RkOWdyNEE0ZlBxek16RXcxYmRwVU5WMzhmZG0rZlh1OTl0cHJtamh4b2c0ZVBLaW5uMzVha3lkUEx2UHZYVnNscVRlKy93QUFBQUFxaGlBS3VGaGtaa29uVGpoWFQ1UlZkTFRrNGwvZ1Z6czFhMHFwcVFSUmNKU2FXdjFEMUxMeThiRStLcUVLcWloUGIvd1dWOUxOME56Y1hMM3l5aXV5V0N3YU4yNmNmYTJuSGoxNmFOZXVYYnIvL3Z2MWozLzhvOFJwbDhMRHcvWDg4OC9yeGh0djFMSmx5eHh1WHA4NGNVSm4vbHBEYTkyNmRRb09EblpZVThUVm1qTkxsaXhSWEZ5Y1huenhSYmNWR1VYWktpWXlNakkwY2VKRS9menp6d29JQ05Bbm4zeFM2ckdlY0ZXcFVuemRybTdkdW1uNzl1M2F1WE9uNXMrZnIvSGp4enZzTC94cnFrYi9VcjRUVHozMWxFNmRPdVcwM2QwMVRFcEtjdHBYM3U5SmVaaE1KbjN6elRjeUdBeXlXQ3dLQ1FuUmE2KzlwcXV1dWtyMTY5ZVhaQTBPM0lVR05yWnd3YVp0MjdhYU5XdVdmYzJkeXk2N1RLKysrcXBXclZvbHlYb1QzRlhsbVkxdEtzU1NRanhiTmM3cDA2Y2RwcEhMeU1od2VEMXk1RWhaTEJiOWYvYnVQQzZxZXYwRCtHZG0yRmVSVFFSVU5GZlMzTk0wYzdsbXVaV2xtZnZOTEs4YW1wcTdpRjczekhETHJiVGNNcmZxNTVvcnBwbW81UVlxU1FvQ2dqQ3NNdXl6L1A2WTVsd0dab1lCRHB0KzNxK1hyeXZuZk05enpzeWNROWZ2TTgvM3VYcjFLcHlkbmRHMGFWT1RyNlVvVTU5SFRrNE9CZzRjYUhKY2VaSVp1dXJDd3IyU3pPSGw1WVZWcTFZVjI1NmZueS8wYm1yVHBnMkdEeDllWXF6Rml4Y2JmTTUvL3ZsbjVPZm5vMCtmUHJoNTh5WmF0MjZOVzdkdUFkRDJjenAvL2p3aUl5T054aTI2VktUTzdObXpNWHo0Y0wzbFJZc3lsZncxeGxSL3JJc1hMOExTMGhLZE9uVVN0bGxZV01Ecm45NkFjWEZ4a0VxbHFGdTNMZ0J0MHFYdy9wS3V4ZDNkSGUrODh3NzI3dDJMczJmUGxqdkJkZURBQVR4Ky9CaU5HalZDbno1OWNPalFJV3pac2dVLy92Z2o1cytmajhhTkcrUDgrZk1BZ0ZkZWVjVm9uTHAxNjJMZHVuVllzR0FCd3NQRDhkbG5ueUVnSUFCOSsvWTErMXAwejNGRjlFSWtJaUlpSXFMeVlTS0s2Rm1Ra1NGT0VzcmRYZHUzcGlidzlBVHUzZ1V5TTZ2M0VvSlVlVEl6dFZXQkxWcFU5WlU4dDc3NjZpdkV4OGZqN2JmZlJzZU9IWVh0bzBlUHhwZ3hZMG9WcTJmUG51aldyUnNzTEN3Z2w4dXhkZXRXL1BycnIwS2lhTUtFQ1hqampUZGdaMmRuc2xLbGNBTERtTWpJU055OGVSTzNiOTlHZUhnNEFFQ2hVT0RxMWF1b1g3OStxWHZpbUdMdWhQWDA2ZFB4MTE5LzRmVHAwL0QzOTlmclJWTzBJc3FZT25YcUNFa3JsVXFGK1BoNFdGcGFvazZkT2dhdlN5YVRDWlBiVmVIeTVjdElTMHREeTVZdGNmdjJiUVFFQkdEY3VIRUlEZzRXa2svWjJkbEdrd2FtNkpKUXFhbXBPSDM2TkJJVEUrSG01Z1kzTnpmY3VuVUxvMGVQeHJ2dnZvc2hRNGJBenM1TzcxamQrMjJxeDFoZVhoNEE0T3JWcTNyYkZRcUYzckp5VTZaTXdmMzc5NUdhbW9wZXZYcFZlb1ZhV1JPTEJRVUZ3dnRRdUw5V2FhV21wdUxDaFFzQXRJblA0T0JneUdReXRDakg3KzNFeEVRY09IQUE3dTd1aUkyTnhkYXRXekZzMkREaFdXdlpzaVhlZSs4OXZXTTBHZzJtVDUrT3NMQXdBTnBrNVpvMWF3ekc3OU9uajFuWE1XclVLTFBHN2RxMXkrVCtnd2NQNHU3ZHV3Z0tDa0xYcmwzeDVwdHZvbmJ0MnZqM3YvOE5BSGpqalRmZzRlRWhKTEo2OSs0Tkx5OHY0ZWN2di94U3IyTEprQUVEQm1EdjNyMDRkZXBVdVJOUmFXbHBrRWdrK09TVFR5Q1JTTkMzYjEvOC9mZmZPSHYyTEtaTW1ZS3hZOGZpMUtsVEFHQzBmNXFPbzZNalZxNWNpUlVyVnVEaXhZc21mN2Nib3JzM2MzTnpxMlFwVWlJaUlpSWlNbzZKS0tLYVRyY2NYM21UVUxWcUFiNis0bHhUWlpESmdQcjFnYWdvd00rUHlham5YV2JtLys2RkVwWmFvL0k1ZHV5WXdjbTlYMzc1QmIvODhndWFOR21DanovK0dNbkp5WGowNkJHaW9xTFF2bjE3TkdqUW9GUVRuaTR1TGtMRlNsUlVGTTZmUDQ4NmRlcEFvVkJBb1ZEZ25YZmVNU3VPTGhGbGJHaytBTml5Wll0UVBhR3JmSEIzZDBkd2NMQnd2RmdNSlFKR2poeUp4TVJFdlcyT2pvNllPblVxNXMyYmg0MGJOOExmM3g4TkdqUUFvRTBLQUtZVEl3RDBlbC9kdm4wYjA2ZFBSN3QyN1F6MnhPcmR1emZjM054SzdPVlVXcm01dWNVU084YnMzNzhmTFZxMEVLb2F2TDI5OGU2Nzd3TFFKb05hdFdvRkR3OFB6Snc1RTMzNjlJR1hseGQyN05naFhMK3V5bVRseXBWSVNrclNpeDBWRllYang0L2oxS2xUeU03T3hyLys5UzlNbWpRSkRnNE91SFRwRXJadjM0N2R1M2ZqMnJWcjJMQmhnOTZ4dWlTVHFRVE1raVZMaW0wcmZFMkZ4Y1hGQWRCVzRaU1VWQ3Q4djRTR2hnS0FYcVZNV1lTR2hrSXFsZW9saTB1anRKUDdDb1VDWjg2Y3dZVUxGeEFlSGk0a2srM3Q3ZkhoaHgvaXRkZGV3NW8xYTh6Ky9WQjBtYnBSbzBZaEx5OFBIM3p3QVZxM2JvM0l5RWg4Ly8zM0FMUy9Sd3d0Zlhqa3lCSGN1M2NQRGc0T1VDZ1VpSXlNeE9YTGw4dVZkQjQ5ZXJSWjQwd2xvdUxqNDNIMzdsM1kyZGtKeXc5T216Wk4ySitkblEyVlNtV3lRcXZ3ZUdQYzNkM2g3ZTJOZS9mdW9VK2ZQa0xWbnlIR1BoZmR2VGx5NUVqSVpES2hkNWlkblIxbXo1Nk5ObTNhWU4yNmRkaXlaUXNBYlRKWXQzU2VLVlpXVmdnTURNUzVjK2RLVEZ5WndpUVVFUkVSRVZIMXdrUVVVVTJXbVNsT0VzckJRVHVCWDlQKzBlN2tCRFJvQUVSSGEvL3U1Z2JZMm1xWE1hTm5uMXF0N1FtVm5LeE55REloV1NrTUpUOWlZbUtFNWNmUzB0THc3cnZ2SWljblI5ai8wa3N2QWRBdVIxVlUwV1dsZEhUTCtnSGFwYjNHakJtRG9VT0hZdno0OFZBb0ZHWmZyMjdpMDlBU2RUcWRPblZDNjlhdDBiNTllelJwMGdSOSt2U0JqWTJONkVtbzB1cllzU042OU9pQmtKQVFIRGh3UU9nRHBhc1NLS2tpcXJEZmYvOGR3UDgraThxZzBXanc5T2xUZ3oxaGl2cnp6ejhSRVJHQmFkT21DVWxCQUJnM2Jwenc5OVdyVndQUTlnUFNhRFJ3S3RwUDdSK3paczNTKy9uQWdRUFl1blVyQU9EbGwxL0c2TkdqMGFSSkUyRi9seTVkMExselp4dy9mdHpnQkw5dU9VaFRrLytsNGUzdGpmNzkreHZkSHhVVmhUdDM3aFJMZkFVR0JnSW8vM0tKZ1lHQnNMUzB4UEhqeDgwK3h0TFNFaktaRENxVkNqazVPYVY2TDJKalkvSFZWMThCMENhRzMzampEZXpZc1FPMWE5ZkdnQUVEQUFEdDJyWFRlK2FOT1hyMEtCd2NITkM5ZTNkaDI1QWhRNUNSa1NFa1RJS0RnN0Znd1FKY3YzNGRyNzc2YXJHRWhLNVAyTnR2djQwclY2NUFvVkRnOWRkZngrYk5tOUc2ZFd1aHIxRnBpZEhEU2ZlWkZPNnZWSmd1b1c1cUtVbHplWGg0NFBIangralNwWXZCSk92bHk1ZVJuWjFkWWpMSXlja0o0OGVQTDdhOVQ1OCtjSFoyRnU1YmM1WmUxSkZJSkdWS1FtVm5ad09BMmNsdklpSWlJaUtxUEV4RUVkVlVtWm5BMzM5ckorUEx3OFlHZU9HRm1wdThjWExTTHNXV21BZzhlZ1RrNVpYL1BhR2FRU29GcksyMTFYd3RXckFTcXBKZHVuUUo0ZUhoNk5teko5emMzS0JVS2lHUlNDQ1R5ZENxVlN2NCt2ckMxOWNYM3Q3ZThQUHpBd0NEMVRaRmw1VXl4TmZYRnlOSGppelRkZGFwVXdjdUxpNzQ2Nisvakk0WlBIaHdtV0pYaGttVEpzSGIyeHNqUm93UXR1WGw1VUVpa1pSWUVhV1RtWm1Ka3lkUFFpcVY2dlhVRWtOY1hCeHUzcnhwc05mUmt5ZFBrSmVYQng4Zkg1TXgxR28xdG03ZENnY0hCL1RvMFVNdkVXV0lMcW5vN2UxdDFqWDI2dFVMcWFtcFNFeE14TVdMRjNIbHloV0Q0d1lQSG14d1F2M0preWNBVU9KeVo4WW9sVW9rSkNUZzhlUEg4UFQwUkxObXpReFc2ZWpPRlJBUUFLbFVpdm56NTVmcGZCWEZ6YzBOaVltSmtNdmxwVXBFMWE5Zkg5MjZkVVBmdm4zUnRtMWJTQ1FTb1pKTlI3ZjA1S2xUcDJCaFlZR2VQWHNhakhYMDZGRzR1TGhneXBRcGV0c0RBZ0tFdjF0YVdnb1Zoa1VUZnRuWjJRZ0tDb0t0clMxR2pod3AzQXZEaHcvSHlaTW5zV0hEQmlIaFcxb2ZmL3l4V2VOMFNkR2lsRW9sZnZubEZ3QVFlbjBWRlJFUkFVRDducGFYTG1relo4NGNXRnRiSXlrcFNhLy8xOWl4WTVHZG5ZM1pzMmNMMTJlcXY1OGhKMDZjQUtCTnFyZHAwNmJjMTF3U1hTV2tHSWs2SWlJaUlpSVNGeE5SUkRXUlFpRk9Fa29tMHlhaGF2b0V2a3dHMUsyci9VTkVsZUwrL2ZzNGVQQWdWQ29WSms2Y2lDMWJ0c0RiMnh2VzF0WlZmV2tDWFkrUUZpMWE0TktsUzRpT2poYVd0d08wUzl5VnBxcW9Lamc3Tyt2MTF5b29LSUJHb3luVis3eCsvWHFoNnFNOEU3UWFqUVpSVVZGQ3RkdlFvVU9SbXBvS0FNVVNBd0NFU2Y1V3JWcVpqQnNTRW9LSER4OWkyTEJoWnZVZnVuYnRHZ0FZVEg3cFJFUkV3TVBEQTdWcjEwYnQyclV4ZnZ4NFlZa3dRd2tEWThrQlFOdERERENlK05Kb05FaExTME5pWWlLZVBIbUNoSVFFb1hJbExpNE9mZnYyRlpham16bHpKdXJXcll1VEowK2lYNzkra0JYNjc2OUNvY0M4ZWZPUW5wNk95Wk1uNCtXWFh6YjFObFM2ZXZYcUlURXhFZEhSMFVKeTJSeDJkblpDVll3cDJkbloyTHAxSzNKeWN1RGo0Nk5YdFZZYXAwNmR3dVBIajlHdVhUdTk2MVFxbFZpNmRDbmk0dUt3Yk5reTJOdmJDL3ZjM2QzeDNudnZZYytlUFhqaGhSY3dhTkNnVXA5M3lKQWhabzB6ZHEvOSt1dXZ5TWpJUU92V3JRMVdqK3JHQUNWWE5tbzBHaFFVRkJSTFZwOCtmUnAyZG5hSWlZbkIvZnYzVWJkdVhWaGJXeU0xTlJYanhvMURuejU5TUduU3BHTHhFaElTRUJRVWhENTkrZ2pMWlpiazRNR0QrUDMzMzJGalk2T1hLS3hJang0OUFnQ3psZ0FrSWlJaUlxTEt4VVFVVVUyalVBQ1JrZVZQUWtra1FLTkcyb29TSXFKUzBsV2w2Qkk3RFJzMk5EZ3VLeXNMY3JsY0x3RlVHZjc0NHc4Y1BIZ1FLMWFzUU5ldVhYSHAwaVZjdUhCQjd6bzJiOTZNcUtnb3pKbzFxOHFYNFRPWHJvckJuRVNVU3FYQ3hvMGJFUklTZ3RxMWE1dGRzVkhVbzBlUHNIWHJWdHk1Y3dkWldWbkM5cXlzTExSdTNSb3Z2ZlFTMnJScGd4OS8vRkhZVjFCUWdKOSsrZ2tBY083Y09majUrUm50ditQbjV3YzdPenV6SnJnTENncHc1c3daU0NRU3ZQTEtLMGJIaFlTRTRQRGh3OWl3WVFNYU5XcWt0ODlRd3FCb2NzRGYzeDgrUGo1UUtwVkNINmVvcUNqNCsvdnI3UWVBdi83NnkraEV1NVdWRmRxM2J3OGZIeC80K1BpZ1E0Y08rT2FiYi9Eenp6L2oyTEZqbUQ1OU9wbzBhUUtWU29YLy92ZS9pSW1Kd1h2dnZTY3NXVmVkdEdqUkF0ZXVYY1BkdTNmUm8wY1AwZVBiMmRsaDd0eTVtRDE3TmhZdFdvUk5tellaWFg3Um1QVDBkSHo5OWRlUVNDUjZ5enFxVkNvc1diSUVWNjlleGVEQmc5RytmZnRpeDQ0WU1RS1hMbDNDcGsyYllHZG5oejU5K3BUcTNBY09IQ2pWK0tJT0hUb0V3SGcxMUkwYk4zRHo1azI0dUxpVW1Jakt5Y25CaUJFak1HREFBSXdkTzFiWS91dXZ2d29KWW9sRUlpUzV0MjdkaXR6Y1hMMGxEd3V6c0xDQVFxSEE1czJiWVdkbmh6ZmZmTlBrK1M5Y3VDQThVNU1uVDBhZE9uVk1qaGRMZUhnNEFBalBLUkVSRVJFUlZSOU1SQkhWSkZsWjRsUkNBWUN2TC92cEVEMW5wRklwSkJJSk5Cb05Nak16NFZqRzN3RktwUkpoWVdFQWdNYU5Hd3ZiOC9MeThQRGhRMFJHUnVLdnYvNUNSRVFFWW1OajhlcXJyNXBWRVNFR2hVS0JUWnMyNGRTcFU3QzN0NGRHbzBIWHJsMnhidDA2SER0MkRFT0hEaFdTT0NrcEtjTHJxQ2wwaVNCRGxVTW5UcHhBYkd3c0FHM3k2T25UcHpoKy9EaWNuSnl3ZE9sU3MzcndHT0xrNUlScjE2NUJKcFBCMzk4ZmJkcTBRWnMyYmRDOGVYTzlpckk1YytZZ0x5OFBHbzBHWDM3NUplTGo0MUczYmwzRXhjVmh3WUlGOFBmM3g0Y2Zmb2lXTFZzaU9EaFkrQndhTm15SXVYUG5tblY5Ky9mdlIwcEtDanAzN213eWVaaVRrMU9tcGNSMDFxeFpBd0RZdTNjdm5qeDVBZ3NMQzZ4ZHV4WjM3OTdGNU1tVGhmMkF0bEtxYmR1MjhQWDFSYjE2OWVEajR3TmZYMThNSHo0Y0hoNGVXTGh3b1Y3c0VTTkdJRFUxRlJjdVhFQkFRQUFHRHg2TWpJd00zTGh4QTkyNmRkTkxvRlFublR0M3hvNGRPM0Q1OG1XRFZUTmlhTnUyTGQ1Ly8zM3MzYnNYdTNmdnhzU0pFODArVnFQUllQWHExWGo2OUNrR0RoeUlGMTU0QVlEMlhsaTJiQmxDUTBQUnFWTW5mUFRSUndhUHQ3UzB4SUlGQ3hBUUVJRFZxMWNqS1NrSkkwZU9MTlpqeWhoVFZYVWx1WG56SmlJakkrSHE2bW93d1pxWW1JZ1ZLMVlBQUlZTkcxYmlmWjJWbFFXRlFvSGJ0Mi9yYlgvMzNYZFJ2MzU5Mk5yYTR1V1hYMGJqeG8xeDllcFZuRDE3Rm9NSER6YWF3SEYzZDhleVpjc3dkZXBVckZtekJrNU9UdWpTcFl2QnNXZlBuc1dxVmF1ZzBXZ3dlUEJnVVhwbm1VT2owUWhKdGs2ZE9sWEtPWW1JaUlpSXlIeE1SQkhWRk5uWjJrb29sYXI4c2R6ZHRYK0k2TGtpa1VqZzV1WUd1VnlPNzc3N0RoOS8vSEdwbDlKTFQwL0hqaDA3a0ptWkNRY0hCelJxMUFqbno1L0huajE3RUJNVEEvVS9pWEpyYTJzMGJkb1VyN3p5aXRGS0dMR2twS1FBQU5MUzB2RGhoeDhpTlRVVjNicDF3NWd4WXlDUlNHQmpZNE9CQXdkaTM3NTkrTzY3NzRRK1FJOGZQNGFGaFFYYzNOeEtkYjd5VEt5V2QxSld0L1JVMFI0OUZ5NWNRSEJ3TUR3OVBmSDA2Vk1zV2JJRXExYXR3cElsUytEdDdWMWlSVUwvL3YyTkppWmRYRnp3K2VlZm8yblRwckMxdFRVYW8zSGp4c2pPenNhU0pVdHc0Y0lGZUhoNFlNMmFOWGo2OUNrMmI5Nk1QLzc0QTlPbVRVUEhqaDB4WWNJRXZkNVI1aXhEZCszYU5lemF0UXNXRmhaNlZSNDZ1dVh2Z1A4bDdNcmExd25RTHZIMjdiZmZ3dG5aR2V2WHI4YzMzM3lEMDZkUEl5SWlBZ3NXTEJDcTZ4d2RIYkZ5NVVxejQ5YXFWUXVCZ1lINDdiZmZzRzdkT3V6ZnZ4K0F0akpzMXF4WlppYytLbHVqUm8zUXNHRkRQSHo0RURkdjNrVHIxcTByNUR5NjUzYjQ4T0Y2Mi9QejgwMGV0MjNiTm9TR2hzTFgxMWVvL3N2SXlNQ01HVE1RRlJXRkZpMWFZTjY4ZVpDYTZJbnA2K3VMeFlzWFkrN2N1ZGk1Y3ljYU5teG9OT0ZTMU9uVHA4MGFaK2gzd083ZHV3RUFiNzc1cHQ1eWpRRHc0TUVEQkFZR0lqVTFGYTFidDhaYmI3MVY0am1TazVNQlFLL25Fd0FoaWF5VG1wcUtWYXRXb1dIRGhzV2VxY0xQRTZDdGZsMjBhQkZtelpxRlpjdVdZZVhLbFhqeHhSZjF4dS9jdVJONzl1eUJScU5CdjM3OXlseUZXUmJYcjErSFhDNkh2NzgvNm5LcFppSWlJaUtpYW9lSktLS2FJQzlQdkNTVW82TzJHb3FJbmt0OSt2VEI3dDI3Y2Zqd1lSdzVjcVJVRlNNYWpRWktwVkw0K2IzMzNvTlVLb1dycXlzU0VoTFFwazBidEc3ZEdxMWF0VUtUSmsyRTJJYVNCb1VsSkNRWUhSTWNIQ3hVeXFqVmFpZ1VpbUxYZk9MRUNRRGFhaWhQVDA4c1c3WU1Fb2tFVTZaTXdmejU4OUd1WFR1TUdERUNaODZjd2NHREIyRm5aNGRldlhvaExpNE85ZXJWRTNvZTJkblo0YzZkT3dCZzhuMHgxcitsOE9zcC9ENlZkR3g4ZkR4VVJYNi8vL25ubndDMDFUYU9qbzZ3dGJWRlRFd012djMyV3dEUTYzM3o1NTkvWXZueTViQzJ0c2FTSlV0dzQ4WU5iTnk0RWVQSGo4Zjc3NzhQTHkrdkVxdURkRDJlVkNvVmxFb2xDZ29LVUZCUUFDY25KOGhrc2hLVERocU5CdWZPbmNQMjdkdVJsSlFrZkE0dUxpNXdjWEhCOHVYTGNlWEtGV3pac2dWWHIxN0Y5ZXZYOGU2NzcyTEVpQkVtazFzNnAwK2Z4cG8xYTRTZVpFV1hlclN3c0lCY0xrZEtTZ3Fzckt4dzc5NDkyTnJhR2t5dWxaUU16TTNOeFpZdFczRDA2RkhZMnRvaUtDZ0lYbDVlQ0F3TXhMNTkrN0I5KzNaTW5qd1puMzMyR2JwMTYxYml0UnZUdFd0WHZQVFNTMWkvZmoxQ1FrSVFIUjJOYmR1MlllellzU1lUeE1hZWxjS0pnNUtldWJKNjc3MzNzR0xGQ2h3NGNLRENFbEV5bVF3ZmZQQUI0dVBqNGVUa0pGVC9IVGx5QkVEeEpDd0EvUERERDlpM2J4OGNIUjJ4YU5FaTRmMXpjbkpDKy9idDRlenNqTVdMRjV2Vmc2eGx5NWI0NG9zdjhPREJBN09UVU9aS1RFd0VBTDE3UGlJaUFyZHUzWUpVS2tYZnZuMkY3V3ExR2ovKytDTysvZlpiNU9mbm8xbXpabGk0Y0dHeFJKcE1Ka055Y2pJU0V4UGg2ZWtKbFVxRmtKQVFBTkJMOWhxeVpNa1M1T2ZuSXpBd0VBVUZCY2pKeVlHOXZUM2k0K01obDh1TEpjVmF0V3FGR1RObVlNV0tGWWlKaVJFU1VmSHg4ZmppaXkrRUN0UGh3NGZqZ3c4K0tPTzdWRGE2cFJFSER4NWNxZWNsSWlJaUlpTHpNQkZGVk4wcGxkb2tsSkZKelZLeHRnWWFOdFQyaHlLaTU5TElrU01CQUNkUG5rUnljaklLQ2dwS2RieUZoUVY4ZlgzUnYzOS9vWS9OaXkrK2lKOS8vdGxvb2tPM1hKd3hTcVhTNkJpVlNnVzVYSTdQUHZzTWVYbDVTRXRMS3phNXF1c2owNjlmUC96blAvK0JqWTBOTWpJeTRPTGlnc0RBUUN4ZHVoUnQyclRCd29VTE1YUG1UT3pjdVJNN2QrNEVvSzBRdUhqeElyNzg4a3U5bUlXWEhDeHErL2J0SmwvUDJMRmpqYjRlUThlT0hEbFNtS0RXdVhIakJ2YnQyMmN3aGt3bXc2QkJnNFNmang4L0RxVlNpZW5UcDZOQmd3Wm8wS0FCTWpNenNYdjNibXpjdUJFYk4yNEVvSzJJazhsa3NMQ3dnSVdGaFRESlhGQlFJQ1NmQ2ljenJLMnRjZWpRb1dLVDBZWGw1ZVhoOE9IRE9IYnNHQjQvZmd3QTZOS2xDNlpPblZwc3FiMlhYMzRaYmR1MnhhNWR1N0IvLzM3czI3Y1A1OCtmeDdadDI0d21YcFJLSlJZdFdvVFEwRkRodlNyODJuV2FObTJLTzNmdTRQMzMzeGUyR2F2RU0xU2xvVnRXN2VlZmY4YjMzMytQdExRMGVIcDZZdjc4K1dqV3JKa3didWpRb2ZEejg4T1NKVXV3ZVBGaVRKMDZWUzk1VUZxT2pvNllPM2N1T25Ub2dBMGJOdURISDMvRXRXdlhzSHIxYXJpNHVCZzhwcVRueWR3eFpkR3paMDhjT25RSVY2OWV4YTFidDByc1ZWUWU4K2JOUTF4Y1hMSHRSWk5EbHk1ZHdyWnQyMkJuWjRmRml4ZnJKWHNsRWdrKy92ampVaS9UMkxScFV6UnQyclRzRi8rUER6NzRBTm5aMmJDeXNoSVNSb0EyMlZYNFhKOTg4Z251M2JzSDkzK3ExZS9jdVlOMTY5Ymg0Y09IQUlCZXZYcGg2dFNwQnArVHBrMmI0dTdkdThMdjlzTGF0V3RuOHZyZWZ2dHRXRmxad2NmSEI5ZXZYOGVzV2JQMDlyZG8wYUxZTVQxNzlrVERoZzMxa3NHNkpKU2pveU9tVFp1R3JsMjdtanl2Mks1ZnY0NC8vL3dUTFZxMHFQUnpFeEVSRVJHUmVaaUlJcXJPMUdwdEVpb3ZyL3l4WkRMZ2hSZUFNdmJMSUtKbmcwd213NWd4WTRRbTlXS1FTQ1FtSjNuTlhiTEtHSlZLaGNURVJLaFVLamc2T2hhcjloZzhlRENhTjIrdTE5L0UyZGtaeTVjdng4U0pFM0h5NUVtMGFkTUd6Wm8xdy9yMTY3Rmx5eGFFaFlXaFFZTUdHRHAwS05MUzBsQ3ZYajFvTkJwWVdGakF6OC9QWUI4WkR3K1BZcFZMaHBnN1RzZkx5d3RXVmxaNjI1bzBhWUs2ZGVzaU56Y1grZm41VUt2VnNMUzBSS05HalRCOCtIQzlTZkloUTRiQTB0SVMvL3JYdjRSdG8wZVBScmR1M1hEcTFDbEVSa2JpNmRPblFzS3A4QitOUmdPcFZBcHJhMnZZMk5nSXk4SkpKQkowN3R5NXhLVWJyYXlzOE9lZmYrTHg0OGZ3OS9mSDZOR2owYlp0VzZQakxTMHRNWGJzV0x6MjJtdFl2WG8xdW5mdmJ2SWNGaFlXOFBEd2dKT1RFd0lDQXRDOWUzZUQ0ejc5OUZOczJyUUpjcmtjRW9rRXZyNit4Zm9ZMWE5Zkh5Ky8vREtHREJsUzdIaUZRb0VYWDN3Um9hR2h5TXpNeE1DQkF6RjI3RmpZMjlzWEc5dXhZMGVzWHIwYVM1WXNLWEdpMzF5OWUvZkdpeSsraU9YTGw4UFQwOU5nRXFxOHoxSGhjNVdWUkNMQlo1OTloa21USmlFNE9CaGJ0bXdwOWZLZTV0SXRJYWRiN3RQWjJSbXZ2dnBxc1lxWExsMjZZTXlZTWVqUW9ZUFI1RkZaZTRXVlYvdjI3WEhyMWkxb05CcElKQkw0K2ZtaFJZc1dHRDE2dERCR0lwSGdyYmZlMGx0eXo5cmFHakV4TWFoZHV6WW1UWnBrc3ZKdTl1elorT2FiYi9EbzBTUGh2YkszdDBmZnZuMk45bnpTS1J5M2Z2MzY4UFgxRldMNCtQZ0l5NWdXVmJRaWNkYXNXZGl4WXdmR2pSdFhydVV3eXlJdkx3OXIxNjZGcGFVbHBrK2ZYcW5uSmlJaUlpSWk4MGswUlJjQUo2THFRYU1CSGp3QU1qTEVpZGU0TWZCUDFRQVJVVTJrbTh3dGplVGs1RkwzZ0txSjh2UHppeVd6S2t0YVdocVNrNU5OVnBFWm9sYXJJWkZJaW4ybWtaR1JTRXBLRWlwZkZBb0ZWQ3BWc1FxcmlwQ1RrNE8wdERTemVzeVVWR1VUR3hzTFMwdkxFdnR6RmFaYkdyR2lranRpK2VXWFg3QjY5V3I4NjEvL0tsWkY4eXpMenM2R1dxMDJ1RHlnMkc3Y3VJSG16WnVidFp4Z1NjTER3NUdUazRNT0hUcUljR1hWeTdKbHl4QVNFb0laTTJiZzlkZGZyK3JMSVNJaUlpSjY3a2pNbktoaElvcW91b3FPQmxKU3hJbmw3UTJVWWlLTWlJaUl5QlM1WEE2MVdnMFBENDlTSjRpSnhLQldxeUdYeXlHVlNvVmxEWW1JaUlpSXFISXhFVVZVazhYSEF3a0o0c1NxVlF0bzFFaWNXRVJFUkVSRVJFUkVSRVJFTUQ4UkphM29DeUdpVXBMTHhVdENXVnNEUmRieEp5SWlJaUlpSWlJaUlpS3FMRXhFRVZVbjZlbEFUSXc0c2FSU2JTV1VUQ1pPUENJaUlpSWlJaUlpSWlLaVVtSWlpcWk2eU1vQ29xTEVpMWV2SG1CcksxNDhJaUlpSWlJaUlpSWlJcUpTWWlLS3FEckl6d2YrL2h0UXE4V0o1K1lHdUxxS0U0dUlpSWlJaUlpSWlJaUlxSXlZaUNLcWFtcTFOZ21sVklvVHo4NE84UFVWSnhZUkVSRVJFUkVSRVJFUlVUa3dFVVZVMWFLamdad2NjV0xKWk5xK1VGSSsya1JFUkVSRVJFUkVSRVJVOVRoYlRWU1ZFaEtBdERUeDR2bjVBVlpXNHNVaklpSWlJaUlpSWlJaUlpb0hKcUtJcWtwNk9oQWZMMTQ4THkvQTJWbThlRVJFUkVSRVJFUkVSRVJFNWNSRUZGRlZ5TWtCb3FMRWkrZmdvRTFFRVJFUkVSRVJFUkVSRVJGVkkweEVFVlUycFJMNCsyOUFyUllubmt5bVhaSlBJaEVuSGhFUkVSRVJFUkVSRVJHUlNKaUlJcXBNR2czdzRBR1FueTllekFZTjJCZUtpSWlJaUlpSWlJaUlpS29sSnFLSUtsTnNMS0JRaUJmUDNSMm9WVXU4ZUVSRVJFUkVSRVJFUkVSRUltSWlpcWl5eU9YYVAyS3h0UVY4Zk1TTFIwUkVSRVJFUkVSRVJFUWtNaWFpaUNwRFZwYTJHa29zVXFtMkw1U1VqekFSRVJFUkVSRVJFUkVSVlYrY3hTYXFhRW9sOFBDaHRqK1VXSHg4dEJWUlJFUkVSRVJFUkVSRVJFVFZHQk5SUkJVdE9ockl6eGN2bm91THRqY1VFUkVSRVJFUkVSRVJFVkUxeDBRVVVVVjY4Z1RJeUJBdm5wVVZVTCsrZVBHSWlJaUlpSWlJaUlpSWlDb1FFMUZFRlNVekUzajhXTnlZZm42QVRDWnVUQ0lpSWlJaUlpSWlJaUtpQ3NKRUZGRkZLQ2dBb3FMRWpWbW5EdURnSUc1TUlpSWlJaUlpSWlJaUlxSUt4RVFVa2RnMEdtMFNxcUJBdkpoMmRrRGR1dUxGSXlJaUlpSWlJaUlpSWlLcUJFeEVFWWt0UGw2N0xKOVlKQktnUVFQdC94SVJFUkVSRVJFUkVSRVIxU0JNUkJHSktTTURlUEpFM0pqZTNvQ3RyYmd4aVlpSWlJaUlpSWlJaUlncUFSTlJSR0xKendlaW84V042ZWdJZUhxS0c1T0lpSWlJaUlpSWlJaUlxSkl3RVVVa0JvMEdlUGdRVUNyRml5bVRhWmZrSXlJaUlpSWlJaUlpSWlLcW9aaUlJaEpEUWdLUWxTVnVURjlmd01wSzNKaEVSRVJFUkVSRVJFUkVSSldJaVNpaThsSW90SWwxMytGYkFBQWdBRWxFUVZRb01kV3FCYmk2aWh1VGlJaUlpSWlJaUlpSWlLaVNNUkZGVkI0cUZSQVZKVzVNUzB1Z2ZuMXhZeElSRVJFUkVSRVJFUkVSVlFFbW9vaks0OUVqSUQ5ZjNKajE2d01XRnVMR0pDSWlJaUlpSWlJaUlpS3FBa3hFRVpWVlNncVFsaVp1VERjM3dObFozSmhFUkVSRVJFUkVSRVJFUkZXRWlTaWlzc2pMQTJKaXhJMXBaUVg0K0lnYms0aUlpSWlJaUlpSWlJaW9DakVSUlZSYUdvMjJMNVJhTFc3Yyt2VUJtVXpjbUVSRVJFUkVSRVJFUkVSRVZZaUpLS0xTU2tnQXNyTEVqZW5xQ2pnNWlSdVRpSWlJaUlpSWlJaUlpS2lLTVJGRlZCb0toVFlSSlNaTFM4RFhWOXlZUkVSRVJFUkVSRVJFUkVUVkFCTlJST1pTcWJSTDhvbU5TL0lSRVJFUkVSRVJFUkVSMFRPS2lTZ2ljOFhFQVBuNTRzWjBkUVdjbmNXTlNVUkVSRVJFUkVSRVJFUlVUVEFSUldTT3REUWdOVlhjbUphV2dJK1B1REdKaUlpSWlJaUlpSWlJaUtvUkpxS0lTcUpVYXF1aHhGYXZIbUJoSVg1Y0lpSWlJaUlpSWlJaUlxSnFnb2tvb3BMRXhHaVRVV0txWFJ1b1ZVdmNtRVJFUkVSRVJFUkVSRVJFMVF3VFVVU21wS1ZwLzRqSndnTHc5UlUzSmhFUkVSRVJFUkVSRVJGUk5jUkVGSkV4QlFWY2tvK0lpSWlJaUlpSWlJaUlxQnlZaUNJeXBpS1c1S3RWQzNCeEVUY21FUkVSRVJFUkVSRVJFVkUxeFVRVWtTR3BxVUI2dXJneHBWSXV5VWRFUkVSRVJFUkVSRVJFenhVbW9vaUtxcWdsK2VyV0JheXN4STlMUkVSRVJFUkVSRVJFUkZSTk1SRkZWTlNqUjRCS0pXNU1PenZBdzBQY21FUkVSRVJFUkVSRVJFUkUxUndUVVVTRnBhUUFHUm5peDYxZkg1Qkl4STlMUkVSRVJFUkVSRVJFUkZTTk1SRkZwRk5RQU1UR2loL1h3ME5iRVVWRVJFUkVSRVJFUkVSRTlKeGhJb3BJSnlaRy9DWDVyS3kwdmFHSWlJaUlpSWlJaUlpSWlKNURURVFSQVVCYUdwQ2VMbjVjWDE5QUpoTS9MaEVSRVJFUkVSRVJFUkZSRGNCRUZKRktWVEZMOHRXcXBmMURSRVJFUkVSRVJFUkVSUFNjWWlLS0tDNU8yeDlLVEZLcHRocUtpSWlJaUlpSWlJaUlpT2c1eGtRVVBkOHlNNEhrWlBIamVudHIrME1SRVJFUkVSRVJFUkVSRVQzSG1JaWk1NWRhRFR4NkpINWNPenZBM1YzOHVFUkVSRVJFUkVSRVJFUkVOUXdUVWZUOFNrZ0E4dkxFajF1L1BpQ1JpQitYaUlpSWlJaUlpSWlJaUtpR1lTS0tuazg1T1VCaW92aHhQVDIxRlZGRVJFUkVSRVJFUkVSRVJNUkVGRDJITkJydGtud2FqYmh4cmF5QXVuWEZqVWxFUkVSRVJFUkVSRVJFVklNeEVVWFBIN2tjeU1vU1AyNjllb0NVanhRUkVSRVJFUkVSRVJFUmtRNW56ZW41a3A4UFBINHNmdHhhdFFCblovSGpFaEVSRVJFUkVSRVJFUkhWWUV4RTBmTWxKZ1pRcThXTktaTnBxNkdJaUlpSWlJaUlpSWlJaUVnUEUxSDAvRWhQQnpJeXhJOWJ0eTVnYVNsK1hDSWlJaUlpSWlJaUlpS2lHbzZKS0hvK3FOVkFiS3o0Y2UzdEFYZDM4ZU1TRVJFUkVSRVJFUkVSRVQwRG1JaWk1ME44dkxZL2xKZ2tFdTJTZkJLSnVIR0ppSWlJaUlpSWlJaUlpSjRSVEVUUnN5OG5CMGhLRWordWh3ZGdaeWQrWENJaUlpcEdMcGNqTlRXMXFpK0RSQllmSDQvWTJGaG9OSnFxdmhTcUFmTHk4cENlbmw3VmwwSC80UE5MUkVSRVJPWmlJb3FlZlRFeGdOai9PTEt5MHZhR0lpSjZ4b3daTXdhelo4K3VzUGhqeDQ1Rjc5NjlLeXgrNzk2OU1YYnMySExGV0w5K1BZS0Nna1M2SXZNVkZCUmc3ZHExV0x0MmJhV2ZXMnlqUjQvRysrKy9ML3djSHgrUGlSTW40dnIxNjJXT09YejRjRXllUEZtTXk2c3lOZm4rQkNybStaMDZkU3JHamgyTG5Kd2NVZU9LN2NHREI0aU9qcTdTYTRpUGo4Y3Z2L3hpZFArUkkwZVFWTUtYcjhMQ3dqQi8vbno4OXR0dlJzZkk1WEo4K3VtbjJMdDNiNW12dGFJY09YSUVRNGNPUlVoSVNMbmlWTGZFeWNhTkcvSHR0OThpTHkrdlRNY3JGQXFUKzQ4ZE80WlRwMDZKL3B6VmxPZVhpSWlJaUtxZVJWVmZBRkdGU2trQlN2aUhXWm40K2dKUzVuR0pxR1pSS3BWWXQyNGRYbnp4UmJ6Kyt1c0d4OFRIeDBNbWt4bmNsNStmajhXTEY2TnAwNllZTVdJRUpNL28wcVEzYnR4QXJJRytnaXRXckNoVkhFZEhSMHlhTk1uczhVcWxFa2VQSGdVQVRKa3lwVlRucW01eWMzT1JtWmtwL0N5WHk1R1VsSVJaczJhaGI5KyttREJoQW14c2JDcmszTGR2MzBhclZxMHFKSFoxVUZYM1owVlJLcFVBQUV0THl3bzlUMmtUdkM0dUxoZzllalFBSURvNkdwOTg4Z2s4UFQyeGNlTkcyQldwaUM5TmNzN1gxeGZidDI4M3VsK3BWQ0l0TFExeXVSeUppWW5JeU1qQTIyKy9EUURZc21VTGZ2LzlkMWhiVzZOSGp4NTZ4MFZHUm1MRGhnMlF5K1VtazUzbnpwM0RsU3RYMExadFc2TmpmdnZ0Tjl5NWN3Y2VIaDVtdjY3S2tKdWJpLzM3OThQWjJSbWRPM2MyT2k0K1BoN0p5Y25JejgrSFFxRkFabVltMHRQVGtaeWNqS1NrSk1URnhVRWlrV0RIamgzVjRyOWpaOCtleFU4Ly9RUUxDd3QwNnRRSnpaczNMOVh4aHc0ZHd1N2R1N0Z5NVVvMGFkS2sySDZsVW9sdDI3WWhKeWZINVB0V0ZqWGgrU1VpSWlLaTZvR0pLSHAyS1pWQVhKejRjWjJjZ0ZxMXhJOUxSRlRCWW1KaWNQSGlSWnc0Y1FKLy9mVVhKa3lZQUFzTDgvNnZRRjVlSGdJREEzSGp4ZzFFUlVYaGpUZmVnSnViV3dWZmNmVnk5dXpaVW8zMzhmRXB0dTNhdFd1UVNxVm8xNjVkbWE3aDJyVnJBSUFPSFRvVTI2ZFdxekZ1M0xneXhUWEUxR1I1U2F5dHJmV1d6M3JwcFpld2RldFdMRisrSE1lUEgwZDhmRHhXclZvbHhtWHErZkhISDdGcDB5YjA2TkVEYytmTzFkczNiTmd3SkNjbmwvc2NscGFXT0g3OGVMbmppRTJNKzdNcTVPZm5ReUtSbEhraU96dzhIRk9uVGpXNnYwR0RCdmo2NjYrRkpLKzVmSDE5aFluc0JnMGFvR3ZYcmpoLy9qeldybDJMT1hQbUZCdnY0T0NBN3QyN200eHA2Qm8wR2cybVQ1OE91VnlPek14TVpHVmw2ZTJYU0NUbzJyVXIzTnpjTUdYS0ZJU0ZoZUhMTDc5RTQ4YU5oYyt3b0tBQXExYXRnb09EQTRZT0hXcjAvRXFsRXIvKytpdXNyYTJOZmhrQkFDNWV2QWdBNk5tenA4blhVeGxDUTBNUkdCaFliUHVBQVFNTWpqOTkralIrK09FSG5EaHhRbSs3blowZFhGeGM0T2JtQm45L2YzaDZla0toVUNBcks2dlk3d3F4TEZxMENMNit2aWJIUEhqd0FHdldyQUVBVEo0OHVkUkpLQUJJU1VtQlFxSEFuRGx6c0hyMWFqUm8wRUJ2Ly9YcjE1R1ptWWxPblRyQjBkR3gxUEZOcVFuUEx4RVJFUkZWRDB4RTBiTXJQbDZiakJLVFJLS3RoaUlpcW9FYU5teUlkZXZXWWM2Y09UaDgrREJpWW1JUUZCUUVCd2NIazhlbHBxWmk0Y0tGdUhmdkhobzJiSWpseTVlamR1M2FsWFRWLy9QMTExOGpKU1dseEhFcEtTa2xWb2MwYWRJRTc3enpUcW12b2FScUJrQTdzZno2NjYvRDF0YTIyTDY1YytkQ0twWGk1TW1UcFQ2MzduaEFPOWxxNkx5R0ttV3FnbzJORFRRYURWUXFsVkJoVjd0MmJheGN1Ukk3ZCs0MCtxMzhraXBMRWhNVERZNzU2cXV2RUJzYmk4MmJOOFBhMmhwOSt2UXBOcVp1M2JvR1A1UFNNUFgrUGd2M1oxWEl6OCtIbFpWVm1ZK3ZWYXNXZXZYcUpmeDg5dXhaMk5uWkNmZVl1N3U3c0svbyt6TjI3RmpFeHNZV2U1NE0zV01CQVFHNGVmTW16cDA3aDQ0ZE8rcWRFOUJXWUpSVXlXaG9NbDBpa2FCRGh3NUlTMHVEZzRNRFFrTkRFUmtaaWRXclY4UE56UTN1N3U3Q0pIL3Qyclh4NFljZllzK2VQWWlOalJVU1VYZnYzb1ZjTHNlSEgzNEllM3Q3bytmLy9mZmZrWm1aaWI1OSt4cjl2UjhmSDQvdzhIQTRPanFpU1pNbXlNaklNRGpPM3Q3ZTdDOHlsRWZEaGcweFpjb1VxRlFxYk5teUJWNWVYaGcwYUpCWngyN2Z2aDMyOXZad2NuSXllcTNwNmVrVjluc3pQei9mNVA3VTFGUUVCZ1lpTnpjWDc3Ly9QdDU4ODAyRE1USXpNK0hxNm1vMHprY2ZmWVRrNUdTRWhJUmcxcXhaV0xObURieTh2SVQ5dXNSNVJTeUxXMU9lWHlJaUlpS3Fla3hFMGJNcEt3dVF5OFdQNitFQlZOQlNRa1JFbGNIWDF4ZHIxNjdGckZtemNQUG1UVXllUEJsTGx5N1ZtN1FxTERJeUVrRkJRWkRMNVdqYnRpMkNnb0tLTFV1bDA3ZHZYeFFVRkpoMUhlWk1GQldkWExwOCtiSlpFNGJaMmRrbFZvZms1T1NVYWFMZkhFK2ZQZ1dBRWhOOEZjbFFvc29jS3BVS2I3enhSckh0cGUxcjlPVEpFd0RBdUhIakRDNTlkZUhDQlFCQW16WnRFQkFRSUd6djM3Ky8wWmhIang2RnJhMXRzUVFBb0syYTJMMTdONnlzckxCNDhXSzBhZE9tMkpqVnExZVg2alVZWXVxK3JlbjNaMFUrdnpkdjNzVGl4WXNOamxPcjFjalB6OGU3Nzc1YllreEQxUjQrUGo1NmZlM09uajBMVjFkWDBYdmRPVGs1WWRLa1NWaTZkS213eEttbnA2Y29zWWNOR3liOFBUNCtIcEdSa2NXV2w5UWxMelVhRFpvM2I0NWZmLzBWdi83NnE3Qy9SWXNXdUgzN05zTER3d0ZBNy9XUEhEa1NpWW1Kd3MvSGp4OHZWdFduKzd4KytlVVhhRFFhWkdabW1xeXVXcng0TVRwMTZsVGFsMXBxSGg0ZTZOKy9QMDZjT0lHQ2dnTDg1ei8vUVljT0hSQWZINCtNakF5VEZVUWxWU1BweHBqNysvS3Z2LzdDNU1tVG9WYXJ5LzM2czdLeU1HL2VQTWpsY3ZUdTNSc2Zmdmhoc1RHNXVibVlPWE1tTWpJeUVCd2NiUFFMSUJLSkJETm56c1NUSjA5dzc5NDl6SjgvSDE5Ly9UV2tVaWxTVWxJUUdob0tBRWFmUVVOMjc5NHQzTi9Qd3ZOTFJFUkVSRldQaVNoNjltZzBRRXlNK0hFdExRRWpFN1ZFUkRXSnE2c3JWcTllalprelp3SXczZHZoK1BIamtNdmxHRGh3SUNaT25HaTBmeFNnbmRBcmFTSTdJU0VCU3FYU3JBbENZMHhOR3ZidTNkdGtWVWhzYkt6QnBJcWhpWFhkdHZidDIyUDU4dVVHNDhYRnhjSEJ3UUcydHJhd3NySkNUazRPRGg0OENFQmJnZk9zS0d2RlFGd0pTK1FXdlE5TVZaUWNQWG9VVGs1T2VtTTBHZzEyN05pQlhidDJ3ZFhWRlVGQlFXVmEya3BNTmZYK3JNam50NkNnUUVpQUdhTFJhRXp1MTZucWZqN2R1M2ZIcVZPbllHVmxWYXpIV1hwNk9yWnMyVkpoNXk3dDBvdUdKdkpkWEZ5S2JVdFBUNGRHb3dHZ1hZTDEyTEZqa0Vna1JwZHVURXhNUkg1K2ZvWDNCQ29zTnpjWE8zYnNRTWVPSFlWbFNYZnUzSW16WjgrYWZONUtxa2lTU3FWbVYzVVZGQlRnaXkrK2dGcXRScTlldmNxVmhNck56Y1c4ZWZQdzk5OS9vMHVYTHBnK2ZickJjVFkyTm1qYXRDbCsvdmxuekp3NUU2dFhyNGF6czdQQnNSWVdGbGl3WUFGbXpweUpnSUFBU1AvcFpYdnc0RUdvVkNxNHVMam9KWi9qNHVLZzBXaU1Qc3VGLzF2L3JEeS9SRVJFUkZTMW1JaWlaNDljRG1Sbml4L1gyeHN3TVFGTFJGUVJOS29DYUxKU29jN0pnQ1kzRXpJM1AwanR5N1lzbmtxbEV2N3U0T0NBRlN0V3dOTFNFcmEydG5yN0NwczhlVEs2ZGV0bXNNS2tLSE1tWVhWTDZaU24vMUJGS053djViZmZma04yZHJhd3pjL1B6K2h4TTJmT2hOeEFCYTVFSWtHUEhqM0V2OUFxVXRvS0s3bGNqdUhEaDZOcDA2YllzR0ZEaFZ6VDA2ZFBzV3JWS29TR2hzTGYzeDhMRml3d3VXU2tXcTNHaUJFakFBQjc5KzZ0a0d1cUtKVnhmMWJrODl1aFF3ZWo5MUJBUUFBaUlpS3dmZnQybzVQaVU2ZE9SWGg0ZUxtVEg3R3hzU2FUZXVZSURBdzB1S3hoWm1hbWtPU3JLT1lzdmFqN2pBelp2Mzkvc1cyRnE2V09IeitPcDArZjR0VlhYOFdDQlFzTXhwZzBhUkx1Mzc5ZnFZbW9xS2dvcEtTa0lDVWxwZGhuVmZUbjA2ZFBJemMzRndEUXIxOC9rM0c3ZCsrT2VmUG1tWFVObXpadFFuUjBORHc4UFBESko1K1U0dXIxWldkbkl6QXdFSGZ1M0VHSERoMHdmLzU4azEvd21EaHhJakl5TWhBU0VvTFpzMmNMdmNBTWNYTnp3emZmZkNNa29USXlNbkQwNkZISVpES3NYYnRXci9KWlZ3RnB6clA4TEQyL1JFUkVSRlIxbUlpaVo0dFNxZTBOSlRaN2U4REUydXhFUktKUktaSDM0Qkx5N3AyR012NE9sSW4zb1ZIOXIwcEI2dUFPdCtraGtGaVV2aWVEb1NYWERERTIyVk5VV1pkL3E0NW16SmdoL1AzZXZYdkl6czdXMjJaTSsvYnRFUllXQnBWS0JiVmFEU3NySzNoNWVlR3R0OTdDU3krOVZKR1hYSzNwK3RUazVPU1lOWDd0MnJWbWpYdjY5S2t3OXNxVks1REw1YkMwdElTUGp3OTI3ZHBWYkh5OWV2V0VmaklhalFiSnljbG1uYWU2ZVpidno2eXNMQUNtbDdKVS90UHpzN3dUMlk2T2pucjl3MDZlUEluTXpFd01IanhZYjV5cGhKS3gzbHJtSkltTS9WNDFOYmx1YVdsWmJCbTlpcENkblkyOWUvZENLcFhpMy8vK3Q5RnhhclVhQUNxbFA1U09sNWRYc1dySmt5ZFBJaUlpd21BVlpVcEtDdHpjM1BEQkJ4OEkyM2J2M28yRWhBUk1uejVkU05UVXFWUEhyUE9mTzNjT1I0NGNnVlFxeGV6WnM4dTg3R3BHUmdibXpKbUR5TWhJZE96WUVRc1hMaXp4ZlpSSUpKZ3hZd2FTazVNUkZoYUcrZlBuWStYS2xiQzJ0alk0WHZmYUFHREhqaDNJemMzRm0yKythWFQ1M2ZLcWFjOHZFUkVSRVZVZEpxTG8yZkw0TVdEa1cvM2xVcStlK0RHSmlBclI1RDVGMW0vYmtQUEhQcWl6VW8yT1V5dmtVQ3Zra05YeUx0TjVMQ3dzeWowaEZSOGZiN1NDNm5remJkcTBxcjZFU3FYclUyT01iamt3VzF0YlNDUVNnNG1vbXpkdndzL1BUMitKcWFOSGo1cDEvcHljbkdKakN3b0tjUExrU1lQajI3UnBJeVNpbmtmVjdmNzgrdXV2a1orZmoySERoZ25WYStucDZaQklKSEJ5Y2pKNm5PNzNUVXBLQ280Y09ZSVhYM3dSSFR0MkxQWDVhOVdxaGZIanh3cy9YN2x5QlptWm1YcmJBUDJKN0czYnR1SFNwVXQ2KzhXdTZOVDFSbE9yMVVMU1NiZk5WTFdNbU02Y09ZTzB0RFFNR2pRSTlVejgvMTVkSXFveUs2SnExYXBWckg5Y2VIZzRJaUlpMEw5L2YrVG41eU03T3h1NXViblFhRFI0K1BBaDJyWnRxMWRKZU9USUVTUWtKS0IzNzk2bGVrL3YzcjByOUpkemNIREF2bjM3MExKbHkxSmR2MXF0UmtoSUNMWnUzWXJVMUZSNGVYbWhYNzkrdUhyMUt2THk4cENYbDRlQ2dnTGg3N201dWNYK1Y3Zk00SjA3ZDdCMDZWSXNYTGdRYXJVYUgzLzhjYkh6YmQrK0hibTV1Ymh3NFFKc2JXMHhac3lZVWwydk1UWHgrU1VpSWlLaTZvT0pLSHAyWkdjREZmRk5aemMzd001Ty9MaEVSQUNnVVNQN3loNG96cTZGSnRkd2p3V3BvenVrdHJVZ3NYR0VkZU51WlU1Q0FkcHZscGQzRW5YWXNHRlZXbGxTVXZWTVdscWEwVEVLaGFMVTU4dkt5aElxZkZKU1VrcE14aFEyZmZyMFloTzJhclhhWUI4Z1haOFdBQWIzVndjbDlhblJKYUlrRWdrY0hCeUs5UTFSS3BWWXVuUXBjbkp5OFAzMzN3dVRsK1pVMTEyL2ZoMWZmZlVWWW1KaTRPN3VqcUNnSURSdDJyUk1yNk1pMzkrYWZuOVdsTnpjWEJ3OWVoUktwUktqUm8wQ29FMGlLaFFLT0RrNW1Vd082SHBYWldWbFllL2V2V2pac3FYZVJIYlIxMXo0ZmZEMzk4ZUFBUVBLZk4ycHFhbG05VWd6OWJtV1JGZlZFeDRlTGlTaUprK2VYS2s5ZFFZT0hBZ2ZIeDgwYU5BQVgzLzlOZDUrKzIyNHU3c1hHeWRXZFl1NUVoTVRFUmtaaWR6Y1hPVGs1Q0E3T3h2WjJkbUlqSXdFQUx6NTVwdkNOZFd0V3hmVHBrMkRRcUZBdTNidHluM3U2T2hvTEZpd0FQbjUrUmc0Y0NBT0h6Nk1LMWV1QU5CKzNrdVdMTUhZc1dQaDcrOXZNazVPVGc2Q2c0T1JsNWNIUU50ckxTZ29xRlRYSXBQSllHOXZqN3k4UEZ5K2ZCbHIxNjdGcEVtVGpONmJOalkyK09xcnJ4QVdGZ1pYRVZaMXFLblBMeEVSRVJGVkgweEUwYk9qakkzVVRaTEp0TDJoaUlncWdEb3JCUm1IWmlFLzhvTGVkcG16RjJ4YURZRFZDMTFoV2JjRkpEYkd2MmxjWFpnN3NaK1FrRkNxOFowN2Q4WkhIMzJrdDYyazZobUZRbUYyaFkwcGUvZnV4Y1dMRitIcDZTbE1HbVpuWjVlWWpDbnMwMDgvTlRoaFc5TEV0amtUMzFYRjBCSmtodnJTdUxxNklqbzZHZ3FGUWxpMktUUTBGT25wNmVqWXNhUEpiOUFYOXZqeFkyemZ2aDBYTG1pZms1ZGVlZ256NXMyRGk0dExtVjlEUmI2L05mSCtySXpuOTh5Wk04ak96c1liYjd3aGZQWkpTVW5RYURUdzhQQXdHVWRYRGRLeVpVdlVxMWNQWVdGaGVQVG9FZXJYcncrZ2VJSzA2UHRRbm9uc0dUTm1DTXNnbXVxL0pNYm5Xcmp5YXZMa3lSZzRjR0NsOXI5cDI3WXR6cDQ5aS8zNzkrUEdqUnNJRGc0dXRnUmNaU2Vpd3NMQ3NITGxTcjF0VmxaV1F1Sit4SWdSc0xlM2g0Mk5EZHpkM2JGLy8zNVlXMXZqMVZkZkxkZDVZMk5qTVd2V0xHUmtaS0JidDI2WU1HRUNEaDgrTE96ZnUzY3ZidCsramFsVHA2SmZ2MzRZTjI2Y2tCQXV5dDdlSHIxNjlVSkVSQVM4dkx6ZzdPd01PenM3Mk5yYVl2LysvWkRKWkpneVpRcnM3T3hnWTJNREd4c2JCQVFFd05uWkdkOTk5eDFzYkd5RUpmeHUzTGlCT1hQbTRQang0M2poaFJmMGt2aEZ2eVRpNmVrSlQwL1BjcjBQT2pYMStTVWlJaUtpNm9PSktIbzJwS1lDWmZnV2NZbnExZ1VxY1ExOElucCtxRExpa2JaOURGU3BqNFJ0RnU2TjRQQ3ZhYkJ1M2d1UVNFMGNMWjR0VzdhWU5hN28wamRGbFhaaTM5enhUWm8wS2JiTlZQVk03OTY5VGZacWlZMk5OVGlKcmxRcUVSNGVqdERRVUNRbEpRSFFMbThrbFVyMWV1bm9Zbi94eFJjNGUvWXNEaDA2QkxzaVZiTlpXVmtZUEhnd1hGMWRZV05qWS9hMTUrVGtZT0RBZ1NiSDFhU203THBFbEZ3dUZ4SlJKMDZjQUFDODlkWmJKUjZmbEpTRTNidDM0OVNwVTFDcFZKREpaQmcxYWhTR0R4OWU3a3FSc3ZZM0syL3Z0T3A2ZjFiMDg2dlJhUERUVHo4QkFONSsrKzFpY1h4OGZFekcwVlZVV0ZwYTR2WFhYOGMzMzN5RFk4ZU9ZZUxFaVFEMDMzTlQ3N0d4L25kaVBGZUZ6Nm5SYUF6ZW8wRkJRWEJ6YzBOWVdCaGVmUEZGdlRGS3BSTG56cDJEUkNLQlJxT0J2YjA5Tm16WWdGYXRXZ25KQkhNcTNsSlNVb3p1TTNSdkZhMXU3ZFdyRnk1ZXZJaExseTVoN2RxMW1EbHpwdDUrM1RKcmxaV0lhdHUyTFpZc1dRSVhGeGU0dUxqQXlja0oxdGJXV0xGaUJjNmVQWXVSSTBjS1k4K2NPWU9yVjYvaS9mZmZoNk9qWTVuUGVmLytmY3lkT3hjWkdSbG8yN1l0WnMrZVhlenpIRDkrUEZ4ZFhiRno1MDRjUFhvVXYvLytPeVpObW9SdTNib1pqRGwxNmxTRDIvZnUzUXNYRnhmMDdObXoyRDZwVkZxczkxS2JObTB3WWNJRVhMOSszZVI5Ky9qeFl3UUdCaHJkcjBzb21rb3FMMXEwQ0w2K3ZzL0Y4MHRFUkVSRUZZOHo3RlR6cVZSQVhKejRjVzF0QVFOTGtoQVJsWmY2YVNMU3ZoNE9WVWE4ZG9ORUNvZWVBYkR2OWg5QVdqbjlRSFRNN2FWUVVpS3FwSW45cEtRa0JBUUVJRFZWMi8vSzBkRVJhOWV1aGErdnIza1hXb0VpSXlQeDJXZWZJVHM3VzIvN0o1OThndGRlZXcyMWF0VXFka3k3ZHUxdzh1UkozTGh4QTEyNmROSGJkL255WlNpVlNuVHQybFgwYXkxckFxVXE2TDRsSHhzYkN6OC9QOFRGeGVHUFAvNUE0OGFOVGZZSCtmdnZ2M0h3NEVHY1AzOWVyeGVaU3FYQ2Q5OTloKysrKzg3a2VXdlNlMlNPeXJnL0svcjUvZTIzM3hBVEU0TldyVnFoVWFOR3d2YS8vLzRiQU5DZ1FRT1R4K2ZuNThQQ3dnSVNpUVE5ZXZUQU45OThnM1BuenVIamp6OFdLa1hNNGVEZ2dPN2R1d3Mvbno5L0hncUZvbGovb2ZKVU5qMTkraFNmZnZvcCt2ZnZqMEdEQnVrbE1JWVBINDV2dnZrRzA2Wk53L2p4NHpGNDhHQmgzK1hMbDVHV2xvYVdMVnZpOXUzYkNBZ0l3TGh4NHhBY0hDd2tuMHBiOFZhVXVRbkU2ZE9uNDYrLy9zTHAwNmZoNysrUGZ2MzZDZnNxdXlLcWR1M2FlUG5sbDgwYTI3SmxTN3o4OHN0NnlTa2RIeDhmNU9mbmw1akV2blRwRWxhdVhJbWNuQngwNnRRSkN4WXNnS1dsWmJHK2lES1pERU9IRHNVcnI3eUN6ei8vSEJFUkVWaThlREc2ZGV1R3laTW42L1hBTXlZckt3dEtwZEpvSlpVeGI3MzFGZ1lPSEdqeXRSUVVGSmoxZVpzYW82dGtlcDZlWHlJaUlpS3FPRXhFVWMzMzVBbnd6emZ0Uk9YckMxVGkydnhFOUp4UXE1QytmNnFRaEpKWTI2UFdpRTJ3OHV0VVpaZGtxa0xEMUZKVTVsSW9GSmczYng1VUtoV2NuWjJSa1pFQlYxZFh6Smt6Qit2V3JST2FubGNWR3hzYjVPYm1vblhyMXVqV3JSdjI3ZHVIeE1SRWsxVTdIVHAwZ0pXVkZVNmNPRkZzb3YvLy91Ly9BQUN2di82NjN2YlEwRkFBUUtkTzVmdXNRME5ESVpWS3k5VHN2VExWcTFjUEFQRG9rYmJxYit2V3JWQ3IxUmd4WWtTeHNmbjUrZmp0dDk5dy9QaHgzTHAxUzlqZXYzLy9ZbFZseHB3OGVSS1ptWmtpWExseHg0NGRxOVMrUFVEbDNaL0dsUGY1MVdnMDJMMTdOd0R0MG1HRjZUN3JaczJhbVl5Um41OHZMQkhuNGVHQlpzMmFJU0lpQXFHaG9XWW5mRWVOR2dWbloyZTk5KzNXclZ0UUtCUkNqeVlkRnhjWHN4SUpoaVFuSjBPbFVtSFRwazA0ZCs0Y3BrMmJCZ0RZc1dNSGZ2Lzlkd0RhMzdtMnRyWjZ4KzNmdng4dFdyUVErako1ZTN2ajNYZmZCYUJOL3JScTFRb2VIaDZZT1hNbSt2VHBBeTh2TCt6WXNRT0FmaFhKeXBVcmhhcTVvZ3dsSEVlT0hJbkV4RVM5Ylk2T2pwZzZkU3Jtelp1SGpSczN3dC9mWDBnMjZLcGJyS3lzeXZMMmxGdlI2aGREMVRCRkV4T0ZTYVdHcTQzVmFqVjI3dHlKNzcvL0hocU5CajE2OU1ETW1UTkxUSlQ0K3ZwaTdkcTEyTE5uRC9iczJZTUxGeTdnMXExYkNBZ0l3R3V2dldieTJMaC92a2hucUJkWFNVcjZQZFNnUVFPVENlYStmZnVpb0tDZ3hDVDA4L2I4RWhFUkVWSEZZU0tLYXJhOFBLRElQNTVGNGVJQ2xHTkpEeUlpWXhRaDYxSHc2QThBMmlTVXk3Ky9nNlhQU3lVY1ZYTXBGQXJNbno4Zmp4OC94cXBWcTdCNjlXcGtaR1JnNGNLRm1EUnBFbWJQbm8ybFM1ZVdhU0pPTEY1ZVh2amhoeCtFbmtPNkpZaE1jWEJ3d0t1dnZvcHo1ODRoS2lvS2ZuNStBSUNyVjY4aUlpSUNiZHUyUmNPR0RmV08wUzJUVk42S25jREFRRmhhV3VMNDhlUGxpbE5XeHBaSEtrcVhpTHA3OXk1dTNyeUp5NWN2bzJYTGxzVVNJMWV2WHNXS0ZTdUVKRkxUcGswUkh4K1B6TXpNWWhPTXBseTVjcVhDRTFGVk1mbGVXZmVuSVdJOHY2ZFBuOGJEaHcveHdnc3ZvSDM3OXNMMjlQUjBoSVdGd2RyYUd2NysvaWF2SXk4dlQyOWkrYlhYWGtOQ1FnSXlNakpLZkEwNm8wZVBycEN4UlRWczJCQmJ0MjdGdG0zYjhQUFBQMlBDaEFuQ1VuMWR1M2JGVzIrOWhkYXRXK3NkOCtlZmZ5SWlJZ0xUcGszVFM4U09HemRPK1B2cTFhc0JBQmtaR2RCb05FWjdyTTJhTmF2TTExNVl4NDRkMGFOSEQ0U0VoT0RBZ1FOQ255eGRsVXhsVlVRWjR1enNqS0ZEaDVicW1IMzc5aG05WHhJU0V2RDU1NThqUER3Y0Vva0VZOGFNd1lnUkk4eE9Pa3VsVW93YU5RcnQyN2ZIOHVYTGtaQ1FnQ1ZMbGtBdWwrdFZ2UlgxOE9GREFDVXZiVmVWbnJmbmw0aUlpSWdxRGhOUlZMUEZ4Z0wvTkNzV2pWUUtWT04vRUJKUnpaWC80SGRrL2JwSitObnByU1hQZEJJcU9Ua1pjK2JNd2FOSGp6QjM3bHk5eVNwdmIyL01uVHNYQ3hZc3dDZWZmSUpGaXhhVitLMXFIWE42cEJnYms1V1ZWV3liaFlXRk1NbGZHa09HRE1HNWMrZncxVmRmWWRXcVZjakx5OE9HRFJzZ2tVaE05dDJvNmV6czdOQzVjMmU5Ylpjdlh5NjJkSnl1UDlDZE8zZXdhZE1tU0NRU1RKZ3dvVmk4VnExYXdjWEZCVjI2ZEVHL2Z2M1FyRmt6akIwN3RzS1RTdVZ4NmRJbGhJZUhvMmZQbm1qY3VMSGV2bWZsL2hUcitYM2xsVmN3YXRTb1l1L1RUei85QkpWS2hTNWR1Z2pWRW9iazUrZERyVmJySlFFSERCaUFRWU1HUVNZemJ5blRIMy84RWZmdjM5Q0pvN01BQUNBQVNVUkJWQysyWGRkUHlkam5NWHYyYkxQaUYyVnRiWTIrZmZ2Q3pjME5odzhmUm1KaUl1clVxWU4zM25rSExWdTIxQnVyVnF1eGRldFdPRGc0b0VlUEhucUpLRU9pbzZNQmFEK0RpalpwMGlSNGUzdnJWVEhtNWVWQklwRlVXVVVVQURnNU9XSElrQ0dsT3ViRWlSTUdFeDlIang3RjVzMmJrWmVYQndjSEI4eVlNUU92dlBKS21hNnJlZlBtMkx4NU00S0RneEVXRmxaaXd2N3ExYXNBRFBkQ3JDNmV4K2VYaUlpSWlDb0dFMUZVYzJWa2FQK0lyVTRkb0FyL2NVMUV6eVpOYmlZeURuNG1KTTl0Mnd5Q1RjdCtKUnhWT2RMVDA3Rmx5eGFqKzhwQzF5OGpOVFVWOCtiTk03aEVVY2VPSGJGdzRVTDg5Ny8veGZUcDB6RisvSGdNR0RDZ3hHK2hsOVFqcGJ4OVZNelZxRkVqOU9yVkMyZk9uTUdlUFhzUUZSV0ZoSVFFOU8vZkgwMmJOcTN3ODFjVlYxZlhZaE44ZS9mdVJWcGFtdDYyV3JWcXdkZlhGN0d4c1hqNDhDSGVlKzg5dmNuTVAvLzhFMzUrZnFoZHV6YTJiZHRtOEZ6VnRRbjkvZnYzY2ZEZ1FhaFVxbUlUdE0vQy9Tbm04K3ZnNEZDc1F1SHg0OGM0ZE9nUUFPQ2RkOTR4ZVMyNXVia0FvTGRFbzZtSjc2SXlNakp3NjlZdFlWazhRNHg5SHFXZHlOWm9OTGh5NVFwKyt1a25YTDkrSGVQR2pjUFdyVnV4ZWZObW5EaHhBdE9uVDBlL2Z2M3cwVWNmd2M3T0RnQVFFaEtDaHc4Zll0aXdZV1l0UTNudDJqVUFNUGtaUmtSRXdNUERvOXpMbmpvN08yUE1tREhDendVRkJkQm9OS1Y2L3l1Q1NxVXFWVFdON2hoRFBEMDlrWitmanpadDJtREdqQm5scnM2MXM3UER2SG56a0pxYWFuSjV1UFQwZEZ5N2RnMFNpUVJ0MjdZdDFUazBHZzIyYjkrT2J0MjZGZnY5VTNUY2lSTW4wTGR2MzFMRkwreDVlbjZKaUlpSXFHSXhFVVUxazBZRC9MT3V1cWlzclFGUFQvSGpFdEZ6THp0MEY5U0taQUNBckhaOU9QWmJVTVZYOUQrWm1aazRlUENnS0xFMEdnMzI3OStQYjcvOUZoWVdGZ2dLQ2pMWkU2bFRwMDVZdG13WmdvS0NzSDc5ZXB3NWN3WlRwMDRWbGhJenhOVFNkb1Y3cFJnU0d4c3JhclhTeElrVGNldldMYUZYUzZOR2pmQ2YvL3hIdFBqVnplN2R1dzEraTEzWE8wVHpUNkpWSXBFZ0p5ZEhHRnQwUWhzQWR1M2FoWWlJQ1B6Zi8vMmYwWW5KanovKzJPeHJNN1gwbHRoMFZTbTZ2am1GMWVUN3N6S2UzNnlzTEN4Y3VCQjVlWG5vMnJWcmljdDY2VDVUWGVMR0hGbFpXZGk2ZFNzdVg3NE1aMmRuckZtenh1QTRYUSs4OGl5WHFldnprNUtTZ2xHalJnbjlsbHEwYUFGL2YzL1kyZGxoMnJScDZOaXhJNEtEZzNIMDZGR0Vob1ppMnJScDZOQ2hBL3o4L0dCblp5ZjBnektsb0tBQVo4NmNnVVFpTVZtMUV4SVNnc09IRDJQRGhnMW8xS2hSbVY5YlVicXF4N0lrb3JLeXNqQm8wQ0FBd0E4Ly9GQ3VKRmw4Zkx6SkplOUtvME9IRGdnT0RrYUxGaTFFN2Y5VzB1dmJ0V3NYOHZMeTBLVkxsMUwzTThySnljRVBQL3lBZ3djUDRzU0pFd2JINU9YbDRmUFBQOGZGaXhmUm8wZVBZajNKeXVwWmUzNkppSWlJcVBJd0VVVTFVMUlTOE04MzdFVGw0Nk5kbW8rSVNFU2F2Q3hrLy82dDhMUFRvR1dRV050WDRSWHBNelV4WGhyUjBkRll2MzQ5YnQrK0RXOXZid1FGQlptY2tOWnAzYm8xdG16WmdxVkxsK0xldlh1WU1HRUNldlRvZ1NGRGh1ajFzVm14WWdXVVNtVzVydEhMeXdzN2R1d3dxL0xBSEJZV0ZxaFhyeDdrY2prQTdSSkw1aTQzVkpFcWFtbEF6MysrcktIUmFKQ1VsSVNZbUJnOGV2UUlqeDQ5UW5SME5LS2pvL0h0dDkvQ3pzNE9jK2ZPRlJJMkdSa1plUERnQVpvM2J5N0VldkxrQ2R6YzNFeE9hcGRtK1MxalMyL3BTS1ZTU0NRU2FEUWFaR1ptd3JHTXZTQ1ZTaVhDd3NJQVFLOGFvYWJmbnhYOS9BTGFubFB6NXMxRGRIUTBQRHc4OE9tbm41WVkvK2JObXdDMDc0MGh1Ym01dUh2M0xzTEN3bkQ3OW0wQVFHcHFLZzRjT0FCTFMwdlJFakczYjk5R1VsSVNBT2pkUHhjdVhBQ2dUZExrNWVXaFo4K2VHREprQ0Y1NDRRVzk0N3QyN1lwbXpacGgrZkxsdUgzN05uSnljZ0JvZTByTm5UdlhyR1RFL3YzN2taS1NnczZkT3d2UG9pRTVPVGxRS3BXd3NCRDNuM3E2cFNQTGNuL2V2WHNYR28wRy92Nys1YTdVY25kM3grVEprMHQxekxwMTY0VG5vS2lTa2lsaXUzVHBFZzRmUGd5WlRJYVJJMGVXK25pRlFnSEFlTElySVNFQml4WXR3b01IRCtEcTZvcXNyQ3hSRWxFMStma2xJaUlpb3FySFJCVFZQRW9sa0pBZ2Zsd25KNkJXTGZIakV0RnpML3ZxSHFoenRCUGtWZzA2d0twQmh5cStvdjhKRGc0dTl6SkwyZG5aK082NzczRDQ4T0gvWisvT3c1c3Fzd2VPZjdNMFhlbEdhU20wN0NLeXlnNkN5RElpb2lBemdnZ0lLS2lNc2ltSURBNklJeUFPeWlZT0NnS0tvb2cvRjBSQVdhUlFVTm0zQWlKVlFFb0xiZW0rWnIyL1AycGlRNU0yTFdsVDhIeWVoNGZrTHU5OW0rWTJ1ZSs1NTd5WXpXYnV2dnR1cGs2ZGlyKy82OEcyMnJWcnMyVEpFajc4OEVNKysrd3pkdTdjeWM2ZE8rbmJ0eS9UcGswRElEdzgvSWI2Q1VVRDgzWHExTG5oZHFCbzRQN1ZWMThsSVNHQnFLZ29jbkp5K1BiYmJ6bDc5aXpUcDAvMzZBQmFRa0tDMjlyS3lNamcwS0ZESkNVbGtaaVlTRUpDQXBjdlgwYXYxOXR0NSt2clM3MTY5Y2pMeTJQT25EbWNPWE1HZjM5L2hnNGR5cG8xYTFpOGVESExsaTNEMjl1YjNOeGMwdExTNk5hdG05djZXUmFWU2tWWVdCaXBxYWw4OE1FSFBQMzAwK1YrNzJkbVpySjI3VnB5Y25JSUNBaXcreDNmck8vUHFqcC9rNUtTbURWckZwY3VYU0k0T0pqNTgrZmJnaTlaV1Zta3BhVVJIQnlNdjc4LzN0N2VXQ3dXdTJ5dTl1M2JPengyVEV3TWl4WXRzajJQaW9xaVU2ZE90Ry9mbmpadDJyaWxqTnp4NDhlWk9YTW1Cb01CZ0ZkZmZaWC8vT2MvK1BuNU1YandZUGJzMlVQOSt2VVpPM1pzcVFHaXNMQXczbnp6VFg3ODhVZTc5MzduenAzTDdNT2hRNGY0NktPUDBHcTFEZ1BOU3JFNVU2MEJvK3NERlRkYTZ2TDMzMzhIaXNxMWxkZnAwNmNCM0hMTysvajRsSnFwNThqS2xTdHYrTGp1OE4xMzM3RjA2VktnS0pQMCtvQmxjYzdLQ1ZyblJycStqS0QxOS83c3M4K1NtNXRMNjlhdG1UbHpab1htbUx2ZXpYeitDaUdFRUVLSTZrRUNVZUxtYytVS09Ma3dxekNWQ3FLajNkdW1FRUlBaXFHQS9CLyt6RGJ5ditjWkQvYW1wSll0VzVhNlBpa3BDVjlmWDN4OWZWR3BWSnc4ZVpLMHREUzd3U0dqMGNqdTNic0pDZ3BpL1BqeDlPalJvMEo5MFdnMFBQSEVFL1RyMTQ5VnExWng5T2pSY2s5SVgxRVpHUm5VcUZHRGpJd01VbE5UU3gzOE1ocU5mUHJwcDZ4ZnZ4NmowVWpQbmoyWk1tVUtlWGw1ekpzM2oxT25UdkhNTTg5dzExMTNNWGp3NEJLdnNiTnNwZUlEeVRlYTBWVFJVa1ZtczVsKy9mclpMY3ZQeitlTk45NndQZmYyOXFaKy9mbzBidHlZK3ZYclU2OWVQZXJYcjArdFdyWDQ1WmRmK1BlLy8wMXljaktob2FITW56K2ZSbzBha1ppWXlMWnQyNWc5ZXpZdnZmUVNKMDZjQUlyS2w1WEczWE5FM1hmZmZheGJ0NDVObXpieHpUZmZsQ3RqUkZFVXU0eW5SeDU1QkhVVlpWRlg1dnN6T2pxNjBzL2ZtSmdZbGk1ZFNsNWVIcEdSa2N5Yk40L29ZdCs3RWhNVG1UeDVzdTI1dFVTYTlaeW9WNjhlUFh2MmRIamM3dDI3czJ2WExqcDM3a3lYTGwySWlvcXlyU3NvS09EMTExOTMybWZyZ0g1cDIvVHIxNCtaTTJlaTErdVpObTBhY1hGeGZQZmRkeno1NUpNTUdUS0VEaDA2OE9hYmI1YVpZYWNvQ21hekdiUFpUTnUyYmNuSnlVR2owYmhVc216SGpoMHNXYklFczluTXM4OCtXNklrcEZhckpUVTFsYlMwTkhRNkhULy8vRE8rdnI0bCtoVHQ0THR1VWxKU2lZREhrU05IQUtoYnR5NDFhdFRBMTllWFM1Y3U4Zjc3UlptOXJtVEtYYytkZ2FpOHZEeW5KZWxLMjhlVEVoSVNlUGZkZHpsNDhDQUF2WHYzWnVUSWtVNjNEd3dNSkRzN204T0hEOU8rZlh2Yk9aR1RrOFBYWDM4TkZKMFhWaGN2WHJSbDJlWG01akp3NEVDZWZmWlp0MlRvM3N6bnI4d1RKWVFRUWdoUmZVZ2dTdHhjOUhwd1VsYmpob1NIZzV2SzRBZ2hSSEdGY1p1eDVLVUQ0RlduSmJyR1ZaY0I0ZzV6NTg0bFBqNit4UEpPblRyWkhnY0ZCZkhxcTY4U0ZSVlZvVHZscnhjWkdjbXNXYlBJemMxMVMzdXVtRGh4b20xdUY0QldyVm81M001c05qTmh3Z1RPbnorUHI2OHZ6enp6REFNR0RBQ0tNb0lXTGx6SWhnMGJXTDkrUFQvODhBT0hEeDltNWNxVmRsa3VybVFyVlNTalNhVlMzWEJneEZFYmRldldaY3lZTWRTdFc1ZUdEUnNTRlJYbGNDNlZiNzc1aHVYTGwyTXltV2pXckJrelo4NjBaWWRNbWpTSnExZXZjdVRJRVlZUEg0N0ZZZ0hLemdRcHp6d3cyN1p0SXljbnA5UnRyR1d3dG0zYnhyVnIxekFhalM2M0QwVUQvdEhSMFR6NDRJTzIzM3RWcU96M1oyV2V2MmF6bVMrKytJSzh2RHc2ZGVyRTlPblRDUXdNdE51blhyMTZ0cktKOE9jQXRrNm5vMHVYTG93ZlB4NmRUdWZ3ZURWcTFMQUxsQlpuTUJqNC92dnZ5K3h6YWR1WXpXYjBlajBqUjQ2a2I5Kys5TzdkRzYxV3krYk5tMW0rZkxsdHUrTG5oRXFsc3YyenRsRTgwR3oxK09PUE0yTEVDS2ZITnBsTS9PYy8vMkgvL3YxQTBmdlhPczlTY2JmZmZqdW5UNS9tMFVjZnRTM3IyclZyaWUwY2xXQjk3TEhIN041YkFNZU9IV1BEaGcwTys2VFJhQnoyb1RSbXM1bXpaOC9TcUZFanQyVDhwYWVuMjJYUlZHZFpXVmtzV0xDQVE0Y09vU2dLS3BXS2YvempINHdiTjY3VU9hazZkdXpJOTk5L3o0d1pNeHl1VjZ2VjlPM2IxL2I4eXkrL3RDMGZQMzQ4QXdjT2RFdi9iL2J6VndKUlFnZ2hoQkRWaHdTaXhNMGxNUkVjWE1qZkVDOHZjRkszWEFnaGJsUmgzRmJiWTcvdVk0c3lNRzhpN2RxMUl6OC9INHZGZ3NWaXdkZlhselp0MnZENDQ0L2JiZGVzV1RPM0g3dXFnbEJRTkxDdlVxblFhRFJFUjBmenozLyswK0YyR28yRzNyMTdFeFlXeHVUSmswdVVZMU9yMVF3Yk5veCsvZnJ4d1FjZjBMcDFhOXZBcTdzbVZIZVdKYVJXcTltMmJkc050ZTJzaldIRGhwVzViMVJVRkY1ZVhnd2RPcFNSSTBmYTNZbXYwK2w0N2JYWCtQenp6OW0yYlJ1Wm1aa01IejZjK3ZYcmw5cm11SEhqWE83N2dRTUh5Z3hFYVRRYVJvOGV6ZWpSbzExdXR6cW83UGVudThvQkZtYzlmelVhRFMrOTlCS0hEeDltd0lBQkRnZmZBd0lDMkw1OU93YURBWlBKWkF0VSt2djdsenBZWDVhZ29LQWJQdS9PblR1SHlXU3laYTlvdFZvbVQ1N01nQUVEaUltSklUNCtudXpzYkl4R295M2p5V0t4MkI0N0NrQlpsWlY5cHRWcUNROFBKekF3a0lrVEp6ck5Lbm51dWVkNDU1MTNTRTFOUmFWU0VSMGR6Zmp4NDEzNitTSWpJMHNFQ1pvMmJVcWRPblVvTEN6RVlEQmdzVmhzOC9VTUh6NmMyMisvM2FXMnJYNzc3VGNLQ3d2ZGtnM2w3KzlQblRwMVdMQmdRYm4yZS9IRkYwbEtTcnJoNDVkWFVGQ1E3WDNRckZrenhvMGJWMlltTXNDRUNSTUlEQXprekprejVPZm4yNVpydFZwcTE2N05Rdzg5Wk5mT0UwODh3Y21USnhrK2ZMaGRnT3BHM2V6bnJ4QkNDQ0dFcUQ1VVNtbFhSMEpVSjdtNThNc3Y3bSszUVFPb1dkUDk3UW9oL3ZJc2VlbWtMdWdHRmpNcUx4OXEvZXNBS3QyTlR4aGVVVmxaV1dnMG1pb044RnpQT2tqbDdPN29HNVdhbW9wV3EzWExuQmpYTzNyMEtENCtQdHh4eHgwM05MaDJLM05YRnR1SkV5Y29LQ2dvMXp3d0ZkbW5xdDNzNzgvS1BuK3JLNVBKVks0eWpqY2lQajZlbEpRVVc5QW1OemNYczlsc200L25acFNabWNudnYvOU93NFlOUzJUVC9CVWtKeWVUa1pGUktUZHNGSmVmbis5U3FVZUFqei8rR0xQWnpLaFJveXExVDBJSUlZUVE0dGFuY3ZFQ1ZBSlI0dVp4OWl5NHU3Njd2ejlVOGtXaEVPS3ZxK0R3QnJLL25nV0FkL08rQkE5NzI4TTlFa0lJSVlRUVFnZ2hoQkRDUFZ3TlJGWE5ETXRDM0tpTURQY0hvUUNLVGZJcmhCRHVWcndzbjArTCt6ellFeUdFRUVJSUlZUVFRZ2doUEVNQ1VhTDZVNVNpdWFIY3JXWk5jTEY4aFJCQ2xKZFNtSTNod2dFQVZCb3Z2Ry92NWVFZUNTR0VFRUlJSVlRUVFnaFI5U1FRSmFxLzFGVFE2OTNicGxvTmxUQXh0eEJDV0JrdUhRT2xhTUp1ci9vZFVIbDdibDRtSVlRUVFnZ2hoQkJDQ0NFOFJRSlJvbm96bStIS0ZmZTNHeEVCZjdHSnRvVVFWY3Y0KzJIYlk2LzY3VDNZRXlHRUVFSUlJWVFRUWdnaFBFY0NVYUo2dTNvVlRDYjN0dW5sQmJWcnU3ZE5JWVM0anVIaUlkdGpYYjEySHV5SkVFSUlJWVFRUWdnaGhCQ2VJNEVvVVgwWkRKQ2M3UDUyNjlRcEtzMG5oQkNWUkRFV1lrdzhXZlJFcGNJcnFvMW5PeVNFRUVJSUlZUVFRZ2doaElmSWFMeW92aElUUVZIYzI2YXZMOVNzNmQ0MmhSRGlPc2JFT0RBWFpYTnFJNXFpOHFuaDRSNEpJWVFRUWdnaGhCQkNDT0VaV2s5M1FBaUg4dk1oUGQzOTdVWkZnVXJsL25hRlJ5bjZYUEwyclVaL2RpZm05RXNvaGdKUGQwbFVBWlhPRjAxb1BieWIvUTMvN21OUmVRZDR1a3MycGlzLzJ4NTcxVzN0d1o0SUlZUVFRZ2doaEJCQ0NPRlpFb2dTMWRQbHkrNXZNeWdJQWdQZDM2N3dLTU52UDVLOWNTYTZKdDBJZkdndTJ2RGJVT244UE4wdFVRVVVRejZtbEhnS2pueE8ydHNEQ1J3MEYxM2p1enpkTFFCTUtmRzJ4OXFJcGg3c2lSQkNDQ0dFRUVJSUlZUVFuaVdCS0ZIOVpHVkJUbzU3MjFTcGlyS2h4QzNGOE51UFpIMDVuYURCYjZKcjJOblQzUkZWVEtYend5dXFEVjVSYlRCY09FRFc1eThROVBBQ2RJMjZlcnByOW9HbzhOczgyQk1oaEJCQ0NDR0VFRUlJSVR4TDVvZ1MxWXVpVkU0MlZGZ1krUGk0djEzaE1ZbytsK3lOTXdrYXNsQ0NVQUpkdzg0RURYNlQ3Sy8ramFMUDlXeG5GT1c2UUZRVEQzWkdDQ0dFRUVJSUlZUVFRZ2pQa2tDVXFGNnVYWVBDUXZlMnFkRkFuVHJ1YlZONFhONisxZWlhZEVQWG9KT251eUtxQ1YzRHp1aWFkQ052MzJxUDlzT1NrNEpTV0pUVnFmSUpSQjFReTZQOUVVSUlJWVFRUWdnaGhCRENreVFRSmFvUHN4bXVYSEYvdTdWcmcxYXFVTjVxOUdkMzR0dCtzS2U3SWFvWjMvYUQwWi85M3FOOU1GMDdiM3VzcmRXNHFEU29FRUlJSVlRUVFnZ2hoQkIvVVJLSUV0VkhjaklZamU1dFU2ZUQ4SEQzdGltcUJYUDZKWmw3UjVTZ0RiOE5jL29sai9iQm5QRm5lVkZOYUxRSGV5S0VFRUlJSVlRUVFnZ2hoT2RKSUVwVUQwWmpVU0RLM2VyV0JiVzh6VzlGaXFFQWxjN1AwOTBRMVl4SzU0ZGl5UGRvSDh5WlNiYkhtbUFwQ3lxRUVFSUlJWVFRUWdnaC90cGtoRjVVRDBsSllMRzR0MDEvZndnTmRXK2JRZ2hSQm5ObW91MnhKcml1QjNzaWhCQkNDQ0dFRUVJSUlZVG5TU0JLZUY1QkFWeTc1djUybzZMYzM2WVFRcFRCWWhlSWtvd29JWVFRUWdnaGhCQkNDUEhYSm9FbzRYbUppV1Z2VTE0aElSQVE0UDUyaFJDaURNVkw4Nm1ESkNOS0NDR0VFRUlJSVlRUVF2eTFTU0JLZUZadUxtUmx1YmRObGFwb2JpZ2hoS2hxRmpQbTdLdTJwNXFnU0E5MlJnZ2hoQkJDQ0NHRUVFSUl6NU5BbFBDc3BLU3l0eW12OEhEdzluWi91MElJVVFaejlsV3dtQUZRKzRXZzB2bDZ1RWRDQ0NHRUVFSUlJWVFRUW5pV0JLS0U1K1RrRlAxeko2MFdJaVVEUVFqaEdjWEw4bW1DSlROVENDR0VFRUlJSVlRUVFnZ0pSQW5QcVl5NW9TSWpRYU54Zjd0Q0NPRUNTK2FmZjlmVXdYVTgyQk1oaEJCQ0NDR0VFRUlJSWFvSENVUUp6OGpLZ3J3ODk3YnA0d08xYXJtM1RTR0VLQWR6c1VDVVpFUUpJWVFRUWdnaGhCQkNDQ0dCS09FcGxURTNWTjI2b0ZLNXYxMGhoSENSZldrK3lZZ1NRZ2doaEJCQ0NDR0VFRUlDVWFMcVpXWkNmcjU3MjZ4UkE0S0QzZHVtRUVLVWsxMUdWR2g5RC9aRUNDR0VFRUlJSVlRUVFvanFRUUpSb21vcFN1VmxRd2toaEljVno0alMxbXpndVk0SUlZUVFRZ2doaEJCQ0NGRk5TQ0JLVksyTURDZ29jRytiSVNIZzcrL2VOb1VRb3J3VUM1YXNQd0pSS2pYcUVBbVFDeUdFRUVJSUlZUVFRZ2doZ1NoUmRTb2pHMHFsZ2pveUQ0c1F3dk1zZVdrb0pnTUFtdUM2cURSZUh1NlJFRUlJSVlRUVFnZ2hoQkNlSjRFb1VYWFMwa0N2ZDIrYllXSGc0K1BlTm9VUW9nS0tsK1hUU0ZrK0lZUVFRZ2doaEJCQ0NDRUFDVVNKcXFJb2NPV0tlOXRVcXlFeTByMXRDaUZFQlprekUyMlB0VFhyZWJBblFnZ2hoQkJDQ0NHRUVFSlVIeEtJRWxYajJqVXdHTnpiWmtRRWVFbnBLeUZFOVNBWlVVSUlJWVFRUWdnaGhCQkNsQ1NCS0ZINUxCYjNaME5wdFVXQktDR0VxQ1lzeFRLaUpCQWxoQkJDQ0NHRUVFSUlJVVFSQ1VTSnlwZWFDa2FqZTl1c1hSczBHdmUyS1lRVCtmbjV4TVRFRUJNVDQrbXV1T1Q4K2ZNVUZoWjZ1aHRBMFd0bnNWaWNyamViemFTbnAxZGhqeXFQS1RuZTlsZ2JXdCtEUFJGQ2lLcFYydDk1VWZtU2twSklTRWhBVVJSUGQwV0lhc1ZzTm51NkMwSUlJWVFRNGc5YVQzZEEzT0xNWnJoNjFiMXQ2blFRSHU3ZU5vVW9SVnBhR3ErOTlob0F2WHIxOG5CdlNyZHo1MDRXTGx4SW56NTllT0dGRjBxc256QmhBdm41K2VWcWM4MmFOUlhxeTNmZmZjZUtGU3ZvMGFNSHp6Ly92TU50Tm16WXdDZWZmTUxFaVJPNTc3NzdLblNjYWtGUk1GNzlHUUNWVm9jbUpNckRIUkpDaUtweCtQQmg1czJieHdNUFBNQ1RUejU1dysxTm5UcVZwS1FrMXE5Zjc0YmUyZnZ0dDkvUWFEUTBhTkRBN1cyN0tpa3BpWk1uVDlLdlh6K0g2Ny81NWhzNmQrNU1lRG0rNno3Ly9QT2twNmZ6OWRkZjQrZm5WK0crN2RpeGd3NGRPaEFTRXVMUzlrOC8vVFFwS1NsczNMaXh3c2NVcmxNVWhhKy8vcHF1WGJzUzRhUXl4R09QUFVaeWNqSTdkdXdvc2U3ZWUrOGxJaUtDZGV2V1ZYWlhiNGc3enBIMDlIUmVlZVVWNnRXcjUvRDc4STNLemMxbDhlTEZORy9lbkljZmZyalViZlB6ODFtOWVqWDE2OWRuNE1DQk4zUmNvOUhJOHVYTEFaZzhlZklOdFNXRUVFSUlVZFVrRUNVcVYwb0ttRXp1YmJOT0hWQ3AzTnVtRUxlSXhvMGJBN0J0MnphNmR1MUt0MjdkN05aZnZueVp2THk4Q3JldktBcG56cHdoSnlmSDlpOHJLNHVVbEJTU2s1TkpUazZtVjY5ZVBQbmtrN1J1M1Jvdkx5KzJidDFLV0ZnWUkwZU90R3ZyM0xsemZQVFJSK2gwT3RxMGFWUGhQbFVINXN6TEtJVTVBSGhGdHdPTmZMd0tJVzU5bVptWkxGaXdnTnpjWE82NDR3NjN0Sm1Sa2NHMWE5ZEtMTmZyOVpqTlppd1dDMGFqa2Z6OGZQTHo4OG5MeXlNcks0dU1qQXd5TXpOSlMwc2pKU1dGbEpRVWNuTnpXYnQyTFg1K2ZseThlSkVKRXlZUUVSSEI4dVhMU3dSczdyMzNYcGY3R0IwZFhlcE5HaWFUaVl5TURGSlRVMGxPVGlZcks0dEJnd1lCc0dMRkNuNzg4VWU4dmIxTDNOd1NIeC9QMjIrL1RXcHFLbVBHakhHNVA2WS92bXQ3M2NEY3FjZU9IV1BCZ2dXRWhZWHg4c3N2dS9UN3RMNytvbXJzM3IyYi8vM3ZmK3paczRkRml4YWhxdUxyb1l5TURGYXNXRkdoZmYvMXIzL1pQYS9zY3lRME5CUkZVZGl4WXdlUFBQSUk5ZXJWczF1L2RPbFNsL3MrYk5pd0VrR3Z1TGc0WW1OalVSU2x6RURVenovL3pLWk5tM2pra1VkY1BxWXpKcE9KelpzM0F4S0lFa0lJSWNUTlIwYktST1V4bXlFNTJiMXQrdnBDYUtoNzJ4Ui9hUWtKQ2JZTFdVZDNqN3JLT29DMVpzMGFvcU9qUzZ4UFQwOW42TkNoRlc3ZmtVMmJOdUhyNjJ1M3JHSERoano2NktPc1c3ZU9KVXVXMExKbFM0S0Nna3JzNjhyUE9tellzQktEZ1NxVmlybHo1NVpZN3UvdlQyaG9LSFhxMUtGR2pSb0ExS2xUaDlkZWU0M25ubnVPano3NmlFYU5HdGtDWStucDZjeWVQUnVUeWNTTUdUT29YYnQydVg3MjZzWjQ2YWp0c2E1Ulp3LzJSQWdocW9iRll1SDExMThuSXlPRGdJQUE5dTdkeTk2OWU1MXVYNnRXTGNhT0hWdWhZeGtNQmg1ODhFR1h0L2Z5OGlJNE9KaXdzREIrK2VVWDJyWnRTNE1HRGVqZXZUdTdkKzltNmRLbHpKZ3hvOFIrQVFFQjlPelpzOVMycllQQXhTbUt3dFNwVTBsTlRTVW5KNmRFY0VhbFV0RzllM2ZDd3NLWVBIa3ljWEZ4TEZxMGlOdHV1NDJvcUtJTVdxUFJ5QnR2dkVGQVFFQzV2eThZREFaVUt0VU5CYUxhdG0zTDZOR2pXYnQyTFZPblR1VzU1NTZqYjkrK0ZXNVB1Ri9QbmozWnVuVXJ4NDhmWjhPR0RUejY2S051YTl0a012SDAwMCtYdXMzY3VYUDUvdnZ2SzlUKzlPblRLLzBjK2Zubm4rMmUzM1hYWFp3OWU1YjMzMysvUkJESTBYbnN6UDMzMzE4aUVIWHMyREVBZXZUb1VlYitaODZjQWFCNTgrWXVIZS9Rb1VPbzFXcmF0Mi92Y2grdjN4K2dZOGVPRmRwZkNDR0VFS0t5U0NCS1ZKN2s1S0pnbER2VnJTdlpVT0ttRnh3Y1hPRzdXQzBXQzFsWldhVnVNM3o0Y0dKaVlraE1UT1IvLy9zZkw3MzBVb1dPNWN5TEw3NkkyV3dtS0NpSU9YUG1jT1hLRmFkbGVabzBhY0tVS1ZQWXQyK2YzZDJvdWJtNTFLOWZuejU5K3JoMEVWL2RGWjc1TTdDbmE5akZnejBSUW9pcThiLy8vWThqUjQ0QVJYL1R5eHFnYnRDZ1FZVURVVllCQVFIMDc5OGZiMjl2L1B6ODhQZjNaOW15WmZqNitqSi8vbndDQXdNSkRBeDBXcDV1NHNTSkhEOStuRjI3ZHRHcFV5ZjY5T2xqdHo0a0pLVE1MQU5IQTlncWxZcU9IVHZhZ25MNzkrOG5QajZlaFFzWEVoWVdScTFhdFd4Qm90RFFVTWFPSGN2SEgzOU1Ra0tDYlpEOXpKa3pwS2FtTW5ic1dQejkvY3YxdWhnTUJuUTZYYm4yY2VTeHh4NGpKQ1NFcFV1WDhzWWJiNVE3QUNncWwwcWxZdHEwYVR6MTFGTjgrT0dIZE92V3plSE5UeFZoc1ZoSVNFZ29kWnM2ZGVxVXVKSHB6Smt6VEo0OG1lYk5tNWVaWlZUWjU4aWtTWk1jSG5mZnZuM3MyN2ZQYnRuMVAwZHNiQ3h6NXN4aHdvUUpQUFRRUXc3YktUN2YxSkVqUi9EMjlxWmp4NDUyeTFVcUZXcTEvVFRjcDArZlJxVlMwYXBWSzJjdmpaMlhYbm9KdFZyTnRtM2JYTnJlMGY1d1l6ZllDU0dFRUVKVUJnbEVpY3BoTXJrL0c2cEdEWENRMlNIRXplYjk5OThuSUNDZ1F2dW1wcVl5ZlBqd1VyZng4dkppNHNTSi9PdGYveUltSm9iQmd3ZlR0R25UQ2gzUGtiWnQyOW9lYTdXT1AwYW1UcDFLUmthRzNiTFpzMmVYMkM0bEpZVWZmL3pSOXJ5aTgxRjVrbUlzd0JBZkM0RGFOd2h0VkdzUDkwZ0lJU3JYNTU5L3pxWk5td2dQRDJmNTh1VU9NMitoNkROcndvUUpwS2VuTTJEQUFLZnRYYjE2bFE4KytBQW9tcGNSNFBYWFg3ZXRuekpsQ2xBVUtIcnFxYWZzOW4zdnZmZFFxVlF1ZmM0RkJnWXlmdng0NXMyYngxdHZ2VVhMbGkyZHpyVlRYc09HRGJNOVRrcEtJajQrbnRhdDdUOFByRCtUb2lqY2NjY2Q3Tm16aHoxNzl0aldOMi9lbkpNblQzTHExQ25BdnB6WjhlUEhtVE5uanNOald5d1dEQVpEbVNYQ0FCWXVYRmpxSEZrUFBQQUF2cjYrL04vLy9aOHRPOHhaQ1RScmRyU3o5WDM2OUdIRWlCRmw5a200TGp3OG5GR2pSdkh1dSsreWJOa3lGaXhZd0N1dnZNS2xTNWVBc244bjE2NWRzMXRuL2Q2bDArbnNBaGRqeG93aElTR2h6R0JHZkh3OFlQL2QwSm5LUGtlZ0tFTnArUERoSkNZbVVyZHUzUko5K09TVFQ0aU5qUzJ4L09MRml3QTBhOWJNYWY4ZHpWbGxMU2RvNWVQanc1bzFheHgrVjNkMmZyNzc3cnUyMHRwQ0NDR0VFTGN5Q1VTSnluSDFLbGdzN20zVHdjV0VFTUt4OXUzYjA2dFhMMXEwYU9Gd2NNNlZ1U2V1RHlTVlIxSlNrc001UG01RmVYdmZRekVXQXVEYmFUZ3FUY1ZMSXdraFJIWDN4UmRmc0dMRkNyeTl2Wms5ZTdiVElGUmhZU0d6NXV1WHd3QUFJQUJKUkVGVVpzMGlQVDJkd1lNSE0zRGdRS2R0Wm1kbmw4aW9LdjdjR29oeXhOdmJtL3o4ZkpmNzM3Tm5UN1p2MzQ1T3A4UEh4OGR1WFdabVpvWG53SEZGZWN1YUZSOWtOeHFOWkdkbk85MVdVWlJTMTF1NWtwSGR1M2R2ZXZic2FjdnNLQ3RUeHRuNjlQVDBNbzhseW0vUW9FSHMzNytmSjU1NEFvQXJWNjZVK0IwNCs1Mll6ZVl5ZjUvbGNlN2NPUUR1dlBOT3Q3UjNJK2NJRkFXYjlYbzljK2JNWWZqdzRiYlhxUGg2UjM3Ly9YZTh2THhLRFFoWi80YWRQWHVXYytmTzBhMWJOMnJXckdtM2pVNm53OWZYMTVaSm1KS1N3c0dEQjJuU3BJblRJSmV6UGdraGhCQkMzR29rRUNYY3oyaUUxRlQzdGhrY0RPVXNVeUxFWDkyTUdUT2NEamk1Y3hDaU5LNldCWG5zc2NkSWRuY1daUlV3Smh3amI4ODdBS2cwWHZoMWVjekRQUkpDaU1xemJ0MDYxcTVkaTBxbFlzYU1HVTZ6a0JSRjRiWFhYdU8zMzM2amUvZnVaYzQ5MDdScFU5dm5oYU5NRElQQjRIUmZIeCtmY3Q4NE1XdldyQkp6TEFMazVPVHcrZWVmbDZ1dDhvcU9qaTR6KzlmNkdoVFhzV05IcDUrcEV5ZE81T3paczA3bnFRUjQvdm5uT1hYcWxOTjVwQTRmUGt6OSt2V3BWYXNXZ0YxNU1XZkh0WDUyU3dtd3FxWFJhSGpqalRkc3o0c0hUMHY3bmR4Nzc3MUVSRVN3YnQyNkNoL2IwWHNUWU5xMGFRNjNkK1g5WHBGOUhQVmp3NFlOK1BqNE1HL2VQS0FvVS9ENlVwcU5HalZpdzRZTndKL3p1eFozLy8zMzJ6M3YwNmVQTGRnMWNlSkVvT2hjOHZIeDRWLy8raGUvL1BJTDN0N2VKWUpNMWhLZm4zenlDUWNQSG1UWXNHRzNSQ2xxSVlRUVFvZ2JJWUVvNFg3dXpvWlNxU1FiU29nS0tPMnVaMWNHallZTkcrWXdxOG5SaFh2eFpkZlB1ZUVKR2UrUHdwUjB1cEtQb21EUjU0R2lBT0RiL2hIVUFiVXErWmhDQ0ZFNnhXVEFkT1VNcHVSZnNPUm5vaFJrWVNuSXdsS1lqYUxQdzd0cFQveTZqQ3pYbkpzRkJRVzgrZWFidHBKV2lxTHd5aXV2dUxUdnZuMzc2TnUzcjkyeWlneE9PK1ByNjR2WmJDN1hQRW1PZ2xDdTlzdlJaNkN6NWRabFhsNWViTjI2MWFXK1ZVUmVYaDVBcVdWL1RTYVRyUy9YdTNqeElyTm56MGFuMHpGOStuUzZkUEhzWEllbTFOL0kyL011bHF3ckh1MUhwVkNyOFc3MnQzS2ZnNjVTL3ZoT1V0bGMrYTUzZlhaVFpaOGpvYUdoSERseWhJTUhEd0x3NmFlZmx0Z21JaUxDcmt4bzNicDFuWllWZERRZlhFcEtDcWRQbjZabno1NzQrUGp3d2dzdmxQcDM0L0RodzZqVmF0cTFhMWVSSDBrSUlZUVE0cFlpZ1NqaFhrWWp1THNjVjgyYWNGM3BGSEdMTUp1d0ZHUmd5Yy9Fa3ArQmtwZUJKVDhkVTNJOHB1UmZNRjI3aUNYWHpkbDF0eWlqMFZpaS9JaVBqdytyVnExeSs3R3NkMXNialVhdVhyMXF0d3dvVWFiRUV3em45MWZ0QWRWYXRGRXRxL2FZUWdnQm9GZ3cvUFlqK3ZpOUdCT09ZMG82aFdJMk90M2M4T3Mrdk9xM3g2dE9DNWNQc1dYTEZtSmpZd2tJQ0VCUkZQTHk4cHdPUk1mRXhLRFJhSnplL1YvZTBsdGw4ZjhqWTc2Z29NQnBJR3IxNnRYODhNTVBkc3ZjUFNlaHRSU1h4V0t4RGFoYmwyazBHcmNkNTczMzNzTmdNREJzMkRCQ1EwT0JvcEtDS3BXcTFCSmZack1aS0pxRDY1dHZ2cUZseTVaMDZ0UUpnUHIxNi9Qd3d3K3pmdjE2WG43NVpVYU1HTUdvVWFOY0t1TlhHWEszL1JmOUw3czljdXlxWURpL3Y5em5vS3Z2NGFvS1JGMWZFcytSNjgvMXlqNUg4dlB6V2J4NE1aR1JrYXhjdWRLdTlHWk1UQXl2dmZZYXZYdjN0dHVuV2JObXR1eWw2emtLUk1YRXhLQW9pdE8vZnlrcEtheGZ2OTcyL015Wk0vajYrcko2OWVwUyt6NWh3Z1MzL3AwUVFnZ2hoS2lPSkJBbDNDczUyYjNaVUdvMTFLbmp2dlpFMWJHWU1lZW1Zc2xNd3B4eEdYTm00aC8vSjJIT1RNU1NmZFUycjA1MTRXd1NZVXV4OTdRckU0RjdncUlvSlVyYlhULzNoYnRZQno1aVkyTnRFNmRmUHhpeWE5ZXVTam0yeTFScVVOdzhUMTFwTENheXY1eUJ5c3NQbjViM2w3MjlFRUxjSUV0QkZvVkh2eVQvNENlWTAzOTNlVDkxUUMwMFFaSGxPdGJERHo5TWFtb3FBd2NPWk5hc1dlVGw1VGtjaURZYWpYei8vZmRFUlVVNUhhZ3VUeUFxTXpQVExxUHF5cFVySmVZNFRQMmpIUFNrU1pNY0R1VFdyVnVYd01CQWwwclNabVJrc0hUcFVwZjdWNXgxTVB2VXFWTzJRZlpKa3lhNU5aaFRXRmpJNXMyYk1abE1qQnc1RWloNnpYTnpjd2tNREN4MUlOdG9MQXBPNXVYbHNYNzllbHExYW1VTFJLbFVLc2FNR1VOVVZCU0xGeTltM2JwMVpHZG4yMHFSVlRXdnFEYTNkQ0NxSXVkZ2VucTZTKzloUlZHcVBJRDQ3My8vbXl0WHJwUVozSzNNYzBSUkZCWXVYRWhLU2dxdnZQSUttemR2cG4vLy92ajUrWkdRa01CYmI3MUZSRVFFSTBhTWNMaC9mbjQrdzRjUHAwK2ZQazdmOTRxaXNIbnpaa0pEUStuWXNhUERiVEl6TTBzRXNQTHk4aHdHdFlwNzVwbG43TTVmaThYaWNEN1g0b0ZHVitaN0ZVSUlJWVNvVGlRUUpkekhaSEwvM0ZEaDRlQ2tscjJvSGhSRFBxYVVYekdsL29vcEpSNXpTanltYXhjeFp5V0IyZVRwN3BXTEs1Tjh1N0tOSitoME9ydHllODVLQjdtNjNoV0hEeCsyUFQ1eDRnUW1rNG4yN2R2ZmNMdnVVSFBpRmd6eGV5djNJQllMbHZ3MDhnOTlpbEtZQTBEMkY5UHdxdHNLVFVoVTVSNWJDUEhYWlRHVHQyOFZlYnYvNS9pR0RyVUdiZmh0ZU5WcGlTWTRFcFYzRFZRK05WRDcxRURsRzRoWGREdFVXdGRLMkZtcFZDcWVlZWFaTXJkTFQwOEhzTTB6ZENPV0xGbkNqaDA3Q0FnSXNBV2lUQ2FUMDhINHBLUWtoOHMxR2cxejVzeXh6V0hqYkk0YmdOemMzRElIak10U1BHdGwwcVJKREJ3NDBDMmZ1UUE3ZCs0a1B6K2ZmdjM2MmJLZlVsSlNVQlNGOFBEd1V2ZTF6clBWcWxVcjZ0V3JSMXhjSEwvLy9qdjE2OWUzYmRPM2IxOXExcXpKb2tXTEdEaHdvRnY2WEJIK1BjZmowL3BCekZsWFBkYUhTcVBXNEZXM2RiblB3V25UcHJuMEhyWllMRlVlaUxweTVVcTU1aDZ0akhQa3pKa3o3TjI3MS9iYXJGcTFpblhyMXZIQUF3OFFFeE9EMFdoazl1elplSHQ3Tzl4ZnJWYVRsNWRYNm54MFAvMzBFMWV2WG1YSWtDRjJjNmdWVjN5K3U0VUxGL0xkZDkreGJObXlFbk5JdWFLczE3U3E1bnNWUWdnaGhIQVhDVVFKOTNGM05wUldDN1ZydTY4OWNXTXNaa3pYTG1CTWpNT1VjcTRvNEpUOGExSEFxUktwdERyVU5TSlErd1dqOGcxQzdSdUUyamVZL0lNZnU2WDk2T2pvTXVkTFNraElzTjExNkd4YmR3MHlWUlZuazVrWFp5M2pZemFiVWF2VmRnTWJGb3VGQXdjTzJKN1BuRGtUblU3SGloVXJDQXNMYzMrSHkwbGJxekhhV28ycjVGaStuUjhqL2QySHNlUmVRekVaeU52ekRvR0Q1bFhKc1lVUWZ5Mm0xUE5rZnprZDQrVVRkc3MxUVhYd2FmY1B2Rys3RzIzdE8xQjVlYWFrOFlVTEZ3Qm8yTEJoaGZZL2YvNjg3WWFQTFZ1MjRPdnJ5ejMzM0dOYjcyZ3VsbFdyVnJGaHd3WmVlKzAxcDFrS3JpcmV2clBNa3Rtelp4TVdGa1pjWEJ3dFc3YTAyOFprTXJGcjF5NVVLaFdLb3VEdjc4L2JiNzlONjlhdGlZaUlBSXBLNDczKyt1dWw5aU10TGEzRU1rVlIrT3FycndBWU5HaVFiYmwxTURvcXF2UWJJS3daVVY1ZVh2VHQyNWRWcTFheFpjc1dubjMyV2J2dDJyZHZ6OXExYTlGcWl5NFRYZmwrVTlvMkRSbzA0TDMzM2l1empldHBRdXVqQ2ExZjlvWi9jVTg5OVJRWEwxNHNzZHpaN3lRNU9ibkVPbGZtRFhXWHlqcEhXclJvd1lJRkM3anp6anNCYU55NE1VdVdMT0d6eno0RG9FMmJOcVVHeUszVkQwb0w0bG16T1gvLy9YZTd6TW5yTXlrblQ1Nk1vaWdjUEhpUW9LQWdici85OWxKL2x1dVY5dnNvS0Npd0JZbHZsV3NTSVlRUVF2eDFTQ0JLdUlmWjdQNXNxTnExUVdwbGU0YWlZTTYrZ3ZIeVNVeVhUMkpNak1PWUdJZGl5SGZyWVRTaDlmQ0tiSTYyZGpPMHRadWhDV3VJSmlqU3BRRTBkd1dpM0dYVHBrMUE1WlhEY3pmclFOdFhYMzFGYm00dWp6NzZhSWtKekJWRjRmdnZ2MmZNbURIMDd0MmIwYU5IMjlZZFBYcVU5UFIwZkgxOUtTZ29ZUHo0OFN4Y3VKQUZDeGJ3My8vKzE3YmRYK0ZpV0JNVVNlREFWOG44cEdnd3IrRFlsd1QwblliYUw5akRQUk5DM0VvTThiRmtmaklleGFTM0xkTTF1UnYvYmsrZ2E5UVYxSjcvem5UNjlHbUFjZys4cHFhbXNuTGxTdmJzMldNclBmWE1NOC9RcjE4Ly9QejhTczFTS0Q1NDdTN1oyZGs4OTl4elBQamdnL3o5NzMrM0c1d2VQbnc0cTFhdFlzcVVLWXdiTjQ3Qmd3ZmIxdjMwMDA5a1pHVFFxbFVyVHA0OHljU0pFM255eVNkWnZIaXhiV0E5UHorL1F2Tms3ZHUzajB1WEx0RzZkV3NhTi83elJvdGZmLzBWS0FyNGxNWmdNS0RWYWxHcFZQVHExWXRWcTFheGE5Y3Vubjc2YVZ2UXlhcjRjMGMzcnBqTlpsc0dXbmg0dU5Nc0U0RGFjbE5acGFwZHU3YmRqVU5KU1VsNGVYazVmTjBURWhMUWFEVFU4V0RaODhvOFI2eEJxUFQwZEhiczJFRnljakpoWVdHRWhZVng0c1FKUm8wYXhjTVBQOHlRSVVQdzgvT3oyOWRrS3FyaTRHeWVPUUM5dnVodjc4R0RCKzJXWDU5Sk9YbnlaTTZkTzBkNmVqcDkrdlNwOGd5MXFnd3NDaUdFRUVLVWh3U2loSHVrcEJRRm85eEZwd00zbEhVUkxqS2JNQ2JGWWJod0VPT2xveGd2bjhTUzU3NEJIUUJOWUcyOEduUW9tcHc1c2dYYWlLYW9kSDVsNzFqSkNnb0tnS0lBMG8xY0tGb0RNb1dGaFRmY1ZsWFI2L1Y4K3VtbnBLZW5zMnZYTGlaUG5zeWRkOTZKeFdJaEppYUdqei8rMkhhbjljNmRPeGswYUJCQlFVRUFiTisrblNaTm1xRFg2MGxJU0tCZnYzNGNPblNJMk5oWXRtelpZanVHZFFEcjh1WExxRlFxNnRhdEM1UWNERWxLU3JJTnBOeU12SnYxUmxPekFlYTBpMkF4WS9qdEIzeGFQZURwYmdraGJoRkZRYWhuVVV4RkFSbTFmeWcxSHBpRlQ4dis0S0hQbTlKdU5KZzNieDd6NXJtZUdYcmh3Z1YyNzk1TjdkcTF5YzNOSlRjM2wzLzg0eDh1N1dzTlJEa3J6VmNSMTY1ZHcydzI4ODQ3NzdCcjF5Nm1USmtDd05xMWEvbnh4eCtCb3M4M1gxOWZ1LzArKyt3em1qZHZic3U4cUZ1M3JtMXVTWlBKUk92V3JRa1BEK2ZGRjEva3Z2dnVJekl5a3JWcjF3SkZyNmMxSSt1Ly8vMHZLU2twdG5ZVlJXSGR1blVBREJzMnpPNllKMDRVWmNlVlZmckxZRERZQWtiaDRlRTBhOWFNczJmUHNuLy9mcnAzNzI3YnJyQ3drTTgvLzV6Ky9mc1RHaHJxY042ZnI3NzZpdVhMbHhNZEhjM0tsU3RMQkxKRTFiSE8xUWx3OHVSSnBrNmRTdnYyN2UyV1c5MTc3NzJFaFlXVk9aZFRlUlVXRnBZSTdEaFRXZWNJRlAwZDJicDFLOXUzYnljL1A1Ky8vZTF2akI4L25vQ0FBSDc0NFFmV3JGbkR1blhyT0hUb0VHKy8vYmJkdnRZZ1UyazNsTTJkTzdmRXN1SjlLdTd5NWN0QVVSWlZXVUcxNG9Hai9mdjNBOUNsUzVkUzl5bkwvdjM3VWF2VnRubmdoQkJDQ0NHcUE3bHFFRGZPYkM0cXkrZE9kZXFBazlyYjRzWXBKZ09teERnTUZ3L2FnaytLc2NDdHg5RFdhb1JYL1E3bzZuZkFxMEZITkVGMVBEWllWaHByZVlzMWE5YTRWSzdPbGJiV3JWdG5HeGlyenJ5OXZWbXhZZ1hMbGkwak5qYVdhZE9tMGIxN2Q4NmZQMDlTVWhJcWxZcjI3ZHN6Y09CQXVuYnRhZ3V1WGJ0MmpkallXRWFQSG0xMzhUeHAwaVNhTkduQzNYZmZqYisvUDRXRmhkeC8vLzJZeldiNjlldEhaR1NrN1VMOTNudnZKU1FreFBaODkrN2R0cURnVFVtbHhxZjFnK1RGRkExc0dPSmpKUkFsaEhBTHc4V0Rka0VvcitnN0NYNXNCV3EvRUkvMnEwK2ZQbmJQVTFKU2lJdUxJeUlpZ3BZdFd6cmR6OUdnYkdSa0pLTkhqMmJvMEtHTUd6ZU8zTnhjbC90UnIxNDlBSWZseVNxcVVhTkdyRnk1a3RXclY3Tng0MGFlZWVZWlc2bSs3dDI3ODlCREQ5bXlMNnlPSERuQzJiTm5tVEpsaWkwNEJQRGtrMC9hSGk5Y3VCQ0FyS3dzRkVXeHpmTjB2ZW5UcDlzOTM3RmpCK2ZQbjZkSmt5WjA2TkRCdGp3ek01TzR1RGk4dmIxcDBhSkZxVCtUWHErMzNVd0NjTTg5OTNEbHloV3lzckxzdGp0MDZCQnIxNjdsNk5HakxGcTBxRVE3T1RrNWZQamhoMERSNTc0RW9hb1BhNUMwVFpzMlZYWk1SVkhJenM0bU9ManNMUERLUEVmKzcvLytqNVVyVndMUXVYTm5SbzBhUmRPbVRXM3J1M1hyUnRldVhkbTZkU3NCQVFFbDJyT1dCSFcwcmlMcTFxM0xndzgrNkhUOWhRc1hPSDM2ZEluQTE2eFpzNEFiejJxYU5Xc1dYbDVlYk4yNjlZYmFFVUlJSVlSd0o3bHlFRGN1TmRXOTJWQStQaEFhNnI3MkJDZ1dqRWxuTU1USFlyaXdIK09sWTNhbGZkeEJwZk5EMTZRYjNrMTdvcnZ0YmpTQlVvcmxaaEFjSE15c1diT0lqWTFsMmJKbDdOdTNEeWdhRkp3elo0N2RKT1pXR3pkdXhHdzIwNk5IRDdzTDVhQ2dJTnVkMnIxNjliSXR0MDVlNzJ3d0FhQm56NTd1K0hFOFN0ZW9xeTBRcFkvZkM0b0ZWQkpRRjBKVW5LVWdpNnovbS9wbkVLcCtlMEpHdm9mSzJ6MkRwUlhScDA4ZjB0UFRtVGh4b3QzeW1UTm5BakJtekJpaW9xTFE2WFFPeThYNSsvc1RldDMzdk9qb2FCNTc3TEVLOWFkMjdkcUVoSVR3eXkrL1ZHaC9aN3k5dmVuZnZ6OWhZV0ZzMnJTSjVPUmthdGV1elQvKzhROWF0V3BsdDYzRlltSGx5cFVFQkFUUXExY3Z1MEYyUjZ4Qk0ydVdjRm51dXVzdVJvNGN5VzIzM1dhMy9LdXZ2c0pzTnRPdFc3ZFN5K01aREFZc0ZvdGQyYkVCQXdidzk3Ly9IYzExWmJDdHdZeTc3NzdiWVZ0cjFxd2hOemVYKysrLzN5NFlkK3pZTWVMaTRoZzFhcFJMUDVOd3I1eWNITFp0MjRaYXJiYWJWODBkTGwrK3pQSGp4eDJXM0x4NjlTcDZ2YjdNT2NvcSt4eXgvbDFLVGs1bTc5Njlkdk9ZRmpkNDhHREdqUnZuOE9jQVN2eHRjcFhKWk9MS2xTc2tKaVlTRVJGQnMyYk5uR1lwWHIxNmxZa1RKNkpXcTIxL040VVFRZ2doL2dva0VDVnVqTVZTT2RsUTFUQno1bVpqeVV2SDhPdGU5UEY3TWNUdnhaS2Y0ZlpqYUdzMVJuZDdUN3liM29OWHZmYW9ORjVsN3lTcWxmejhmTDc3N2p1MmJ0M0txbFdyZU91dHQ0aU5qZVhLbFNzc1diS0VLVk9tMkdXS1pXUmtzSEhqUnBvMWErYnk0SUIxL2dyclhldTNLcS9vTzFGNSthSVlDN0RrWHNOMDlSZTBrWGQ0dWx0Q2lKdVZvcEN6YVRhVzdLTHZXWnF3Qm9TTVd1M3hzcllqUm93b3Nlejc3Ny9ud0lFRE5HalFnSHZ1dVlkKy9mbzVMRmNGMkFKWVdWbFpyRjY5bXY3OSs1ZFpWczRaYTVaUzgrYk4rZUdISDdoNDhhSmQ4TXRvTkphWS85Q1ZOZzhjT01CWFgzM0YwYU5IZWZMSkoxbTVjaVh2dnZzdTMzNzdMVk9uVHVXQkJ4N2dxYWVlc3BVamk0bUo0Zno1OHd3Yk5zeWx1U0lQSFRvRWxENlgxdG16WndrUER5YzBOSlNBZ0lBU0FaN0V4RVMrK09JTGdETExHQllXRmdMMlpjY2NCYTVNSmhQNzkrKzNaWDVkNzlTcFUyelpzb1ZhdFdyWkRlYnI5WG9XTEZqQXRXdlhxRmV2M2kxeGM4bk5adG15WmVUbTV0SzNiMTliMmJ1S1VCU0ZDeGN1MkxMVWh3NGRhcnVoYVBMa3lTVzJ0d1o4V3JkdVhXcTdsWDJPaElhR01tN2NPRmFzV0FIQTAwOC9YV0o3YThhVUkvSHg4WUR6d0plaUtHUmtaSkNjbk16VnExZTVjdVdLclJ6bzVjdVg2ZCsvdjIxK3V4ZGZmSkU2ZGVxd2JkczJIbmpnQWJ0Z2IyNXVMdi8rOTcvSnpNeGswcVJKZE83Y3ViU1hRUWdoaEJEaWxpS0JLSEZqVWxQaGo4bGQzY0xQRDBJOFcycm1wbVV4WTd4OEFuMThMSWI0V0l4SnArR1BDeUozMGtZMng2ZEZQM3hhOUVNVDFzRHQ3WXZLb3lnS1JxTVJLSnFqYWRPbVRiWTYrbEEwejlXc1diUFl0V3NYYjczMUZxZE9uZUtmLy93bm8wYU5Zc2lRSWFqVmFuYnYzbzFlcjJmbzBLRXVIOWVhWlZWVzJhRGR1M2ZqNCtORDU4NmRiNG81dHE2bjBuamhWYjhEaGwvM0FxRC9kWjhFb29RUUZXYjQ3UWNLVC8xUlZrbXRJZWpoTnowZWhITGs1NTkvWnZIaXhhalZhaVpObWxRaXc4YVp6TXhNdnYzMlczSnljcGc5ZTNhNWozdjQ4R0UrLy94elhuLzlkYnAzNzg0UFAveEFiR3lzWFNEcTNYZmY1Y0tGQzB5ZlByM1Vrcm5XK1Z6UzB0SVlPWElreVgvY1pOVzhlWE5hdEdpQm41OGZVNlpNb1ZPblRpeGV2SmpObXplemYvOStwa3laUXNlT0hXbllzQ0YrZm42MnVXNUtZelFhMmJsekp5cVZpcnZ1dXN2cGRqRXhNV3phdEltMzMzNmJ4bzBiMjYzTHk4dmpsVmRlUWEvWDA3MTc5ekkvWDYzbDk4cWF4K2ZvMGFQazV1Wnl4eDEzbEFobTZQVjZXNm0rRjE1NEFYOS9mOXM2YjI5dnBrNmR5b3daTTFpeVpBbDMzSEhIVFZHaStGWmdOcHRadm53NU1URXhoSWFHT2d6QXVPTDMzMzluNWNxVm5ENTltcnk4UE52eXZMdzg3cnp6VHRxMGFVUGJ0bTM1OHNzdmJldU1SaU5mZmZVVkFMdDI3YUpodzRaMDdkclZZZnRWZlk0TUdUS2t4UGJYQjZKYXRHaEJWRlFVSnBQSlZqTDB3b1VMdHZQSnVoN2dsMTkrS1pFRmFxWFQ2ZWpRb1FOUlVWRkVSVVhSc1dOSFZxMWF4Y2FORzlteVpRdFRwMDZsYWRPbW1NMW1YbjMxVlM1ZHVzUWpqenpDZ0FFRHlud3RoQkJDQ0NGdUpSS0lFaFZYV2RsUXdtV0t5WURoL0Uvb3oyeEhmM1lYbHJ5MFNqbU9WNTJXZUxmc2gwK0wrOUNFbGl6Vkpxb1h4VWtBOHVUSmt4Z01SZVdkeG80ZGk2SW9xTlZxN3I3N2JnWU5HbVFyMmRPN2QyOWF0bXpKZ2dVTE9ISGlCS3RXcmVMQWdRTXNYTGlRamgwN0VoMGRUYmR1M1Z6cVMycHFLbnYyN0VHajBaUzVUMXhjSEpzMmJXTDI3TmtPNzhTK0dlZ2FkN1VGb295L0g0SzduL0p3ajRRUU55VkZJWGZYTXR0VC83dWV3Q3VxOUl3RFR6aHk1QWl2dnZvcWVyMmVwNTkrdWtUSnV0S2twcVlDbER0N0l6YzNsM2ZlZVlmdDI3Zmo3KytQb2loMDc5NmR0OTU2aXkxYnRqQjA2RkJidGs5YVdocHhjWEcyZlUrZVBFbEtTZ3BRVk1xc1JvMGFBTVRHeGdKRldjSjZ2WjdldlhzelpNZ1FtalJwWW5mczd0MjcwNnhaTStiUG44L0preWR0V1NPTkdqWGlwWmRlc3B1RHlablBQdnVNdExRMHVuYnRXbXF3cHFDZ0FKUEpWR0lPSm10R3hjV0xGd2tQRCtlNTU1NHI4NWpIang4SGlzcnVsc2I2T2pncXk3ZHMyVElTRWhKNCtPR0hhZGV1WFluMUhUcDA0UDc3NytmYmI3OWwvdno1TEZxMENMWE05K3AyMzM3N0xRa0pDVUJSOENnN081dXRXN2NTR0JqSXZIbnpYSG9QT2hJWUdNaWhRNGZRYURTMGFOR0N0bTNiMHJadFcrNjQ0dzY3ck1JWk0yYWcxK3RSRklWRml4YVJsSlJFblRwMXVIejVNaSsvL0RJdFdyUmc3Tml4dEdyVmlzV0xGOXZPeGFvOFIxeTFaTWtTQU5hdlg4L1ZxMWZSYXJVc1hicVVNMmZPTUduU0pOdDZLTXFVYXRldUhkSFIwZFNyVjQrb3FDaWlvNk1aUG53NDRlSGh2UExLSzNadGp4Z3hndlQwZEdKalk1azRjU0tEQnc4bUt5dUxZOGVPMGFOSEQ3dDVzWVFRUWdnaC9pb2tFQ1VxTGkwTi9zaXVjSXVBQUtqZ3hkTmZpYUxQUlg5dUQvb3pPOUNmMjQxaXlLK1U0MmhDb3ZCdDl6QStiUjVDRTFKNjNYZFJQbi8vKzk4cnJXMUZVV3dYemthamtjdVhMOXZ1NXJUV3Z3Znc4dkxpdnZ2dVkralFvUTR2OHNQRHczbmpqVGY0NUpOUCtPaWpqMnhaU2xGUlVjeVlNY09sakNWRlVWaTJiQmw2dlo3NzdydXZ6TUVINngyNElUZHhWcVN1VVJmYlk4UHZSOEJpQnJWcjJRRkNDR0ZsK08wSGpBbkhBRkRwZlBHN3UySlpEcFhGWkRLeGJ0MDYxcTlmajhWaVlmanc0U1V5RUl4bGZFZThkT2tTVUhad0JJb0NTbEJVSG5iczJMR2twNmZUbzBjUFJvOGVqVXFsd3NmSGg0RURCN0pod3dZKytPQURXOW00eE1SRXRGb3RZV0ZoSEQ5K25Ka3paOXB1eUhqMTFWZjV6My8rZzUrZkg0TUhEMmJQbmozVXIxK2ZzV1BIbGpyNEhSWVd4cHR2dnNtUFAvNW9kNE9GS3lXMkRoMDZ4RWNmZllSV3EyWE1tREVsMWhlL2tjVDZtVmg4enBxa3BDUm16WnJGcFV1WENBNE9adjc4K2JiUDFxeXNMTkxTMGdnT0RzYmYzeDl2YjI4c0Znc25UcHhnN2RxMUFMUnYzOTVwMzB3bUV6Lzg4QU5nSDRneW1VeXNXTEdDYmR1MjBheFpzeElENlBuNStXUm1acEtWbFVYcjFxM1p2bjA3cDArZjV0TlBQMlg0OE9GbHZpYkNkYkd4c1N4ZXZKaUlpQWl5czdPWk8zY3ViN3p4Qm5QbnpxVnUzYnJVcmwzNi9Ld1BQdmlnTGZoNnZaQ1FFQllzV01EdHQ5K09yNit2MHpadXUrMDI4dlB6bVR0M0xyR3hzWVNIaDdOa3lSS3lzN041OTkxM09YejRzQzE3OEpsbm5yR2JPNm9xenBIeTJyNTlPKysvL3o1QlFVRXNXN2FNVmF0V3NXUEhEczZlUGN2TEw3OXN5N0NzVWFNRy8vM3ZmMTF1MXpvSDY3NTkrM2pycmJmNDdMUFBnS0xNc09uVHA5K1VtZjlDQ0NHRUVEZEtBbEdpWWhRRmlnMXF1NFZrUXptbDZITXBQTE1kL2FtdEdINzdDY1hzeGdCZ01TcXROOTR0K3VIYi9tRjBEVHFCU3U1a3JRekJ3Y0VWdmdDMVdDeTJFanZYVXhTRmhRc1hzbTNiTnJ5OXZkSHI5Yno4OHN2TW5UdVhPblhxY045OTkzSGd3QUYwT2gxUFAvMTBtUmZ1S3BXS0VTTkcwS1ZMRnhvMWFtUmJmdjFrNmM2c1hMbVNuMzc2aVlDQUFFYVBIdTN3WnlrdU16TVQ0S1l1NStOVit3NVVQb0VvaGRrb2hUbVlVdUxSMXE3WTNDZENpTCt1L0lPZjJCNzdkWDRNdFYrd0IzdnpKN1Baek83ZHUxbTdkaTFYcmx4QnE5VXlhZElrSG5qZ0FidnQvUHo4U0VsSjRkaXhZN1JxMWNvdVkwRlJGQklTRXRpOGVUT0FYZGFSeFdJaE56ZTNSSWJEdDk5K0N4UmxBMFZFUlBEYWE2K2hVcW1ZUEhreU0yZk9wSDM3OW93WU1ZS2RPM2Z5K2VlZjQrZm5SNTgrZmJoOCtUTDE2dFVqTGk2T21UTm5vdGZybVRadEduRnhjWHozM1hjOCtlU1REQmt5aEE0ZE92RG1tMjg2SGFRdjNuZXoyWXpaYktadDI3Yms1T1NnMFdqS0xIa0hzR1BIRHBZc1dZTFpiT2JaWjUrMUt5RUlvTlZxU1UxTkpTMHREWjFPeDg4Ly80eXZyNit0VHpFeE1TeGR1cFM4dkR3aUl5T1pOMitlM1J5T2lZbUpkblA0V0w5bldBZnV5NXE3NmNDQkErVG01dEtvVVNPN2dNWW5uM3pDeG8wYmdhSzVwaVpQbmt4dWJpNTVlWG5rNWVWaGNsS2krNk9QUHFKang0NHVmMmNRcFR0eTVBano1OC9IMjl1YnVYUG5jdXpZTVpZdlg4NjRjZU40OU5GSGlZeU1MRE03eVByK01Kdk5tRXdtakVZalJxT1J3TUJBTkJvTmQ5NTVaNmw5VUJTRlhidDJzV2JOR2xKU1Vtem5Za2hJQ0NFaEljeWZQNThEQnc2d1lzVUtEaDQ4eU5HalIzbjQ0WWNaTVdKRXFjRXRxeHM5UjRxNzk5NTdTejFXWVdFaEsxYXNZUFBtemZqNitqSjc5bXdpSXlPWk5Xc1dHelpzWU0yYU5VeWFOSWtYWG5pQkhqMTZsTmwzWjdwMzcwNmJObTFZdG13Wk1URXhYTHg0a2RXclZ6Tm16QmlIODdSWk9RckNnWDBnenRrMlFnZ2hoQkRWbFFTaVJNV2twY0VmZDVTNlJXQWdsSEh4LzVkak1hUC85UWNLVDJ4RS8vTk9GR05ocFIzS3EyNHJmTnNQd2FkVmYxUStnWlYybk9wc3dvUUpUb05EeFMvNkJnMGFkTVBIZXYvOTl3a0lDS2pRdnFtcHFRN3ZNQzRlaFBMejgrUE5OOTlrMjdadGZQMzExNHdiTjQ3Ky9mdlRvMGNQSmt5WTROS2RveGFMeFRaUVliM3oxbXcyRXhJU1VtWVFMU2NuaDhXTEY3TjM3MTdVYWpYVHBrMHJVWHJKMzkrZnpNeE16cDA3UjlPbVRibHc0UUpuenB6QjE5ZVhtalZybHU5RnFVN1VHblFOTzZIL2VTY0Fob3VISkJBbGhDZ1hTMzRHK25PN2JjOTlPejdxdWM3ODRkcTFhMnpac29WdDI3YlpTdXJkZHR0dHZQRENDM1kzS2xpMWJ0MmEvZnYzOCtLTEw1YlZmRDV0QUFBZ0FFbEVRVlRhYnBNbVRXalpzaVdwcWFtODhNSUw2UFY2TWpJeTdMSW9vS2hzR01BRER6ekFQLy81VDN4OGZNakt5aUlrSklSWnMyWXhiOTQ4MnJadHl5dXZ2TUtMTDc3SWh4OSt5SWNmZmdoQTI3WnQyYkpsQzNxOW5wRWpSOUszYjE5NjkrNk5WcXRsOCtiTkxGKyszSGFjNHA5dktwWEs5ZytLQnU4ZGxiNTkvUEhIR1RGaWhOT2YwV1F5OFovLy9JZjkrL2NEOE5oamp6bk1qTDc5OXRzNWZmbzBqejc2NSsvYk90K08yV3ptaXkrK0lDOHZqMDZkT2pGOStuVGJhMkpWcjE0OVZDcVZyWS9XLzNVNkhWMjZkR0g4K1BHMkVyeU83TnhaOUxsMWZXbmM3dDI3ODlGSEh3Rnc4ZUpGZkh4OENBa0pvVzdkdWdRSEJ4TVVGRVJ3Y0xEZDR5Ky8vSktEQncreVlNRUNsaTlmYmxmYVRWVE0xcTFiTVpsTVRKMDZsUVlOR3RDZ1FRTnljbkpZdDI0ZHk1Y3Z0NzJQVlNvVkdvMEdyVmFMVnF1MXpkbG1OQnB0d2FmaTcyTnZiMisrK09LTFV1ZDIwK3YxYk5xMGlTMWJ0cENZbUFoQXQyN2RlUDc1NTB0a3UzZnUzSmwyN2RyeDBVY2Y4ZGxubjdGaHd3WjI3OTdONnRXcm5RWmUzSEdPWE0vUlhGbldPYUkyYnR6SUo1OThRa1pHQmhFUkVjeWNPWk5temY3OHJqWjA2RkFhTm16STNMbHptVE5uRHM4Ly96ejkrL2QzK3ZxVXBVYU5HcnowMGt0MDdOaVJ0OTkrbXkrLy9KSkRodzZ4Y09GQ3AxVUFyT1VYUytQS05rSUlJWVFRMVlrRW9rVDVTVFpVNVZFVVRGZC9wdUQ0MXhTZS9BWkw3clZLTzVUYUx3U2ZPd2ZoMis1aHRCRk5LKzA0TjR2OGZOZEtIQmFmd0xrNnljcktJaVltQnExV3krelpzN250dHR0bzNMZ3h3Y0hCZlB6eHgzejU1WmQyRTB4ZlA5aFcvSCtMeGVKd3NDMHlNdEkyc09kTVRFd015NVl0SXljbkI2MVd5d3N2dk9Cd291bldyVnZ6MDA4L01YNzhlTHZsZi92YjMyNzZjaVc2UmwzL0RFUmQySTlmbDVFZTdwRVE0bVpTZUdvcm1JdXlUTHlpMjZJSmlTNWpqOHJuNWVYRjFxMWJTVTlQSnpJeWtwRWpSNWI2OTNyS2xDbDg4TUVIbkR0M0RyMWVYMko5Y0hBd0xWcTBZTWlRSWFoVUtrSkRRMGxPVHNac05sT2pSbzBTZC9vUEhqeVlPKzY0Z3hZdFd0aVdCUVVGTVgvK2ZKNTk5bG0yYmR0RzI3WnRhZGFzR2N1V0xXUEZpaFhFeGNYUm9FRURoZzRkU21wcUtpYVRpWkVqaS80ZWE3VmFKaytleklBQkE0aUppU0UrUHA3czdHeU1ScU10NDhsNlE0YXpBSlJWV2RrU1dxMlc4UEJ3QWdNRG1UaHhvdE9zcE9lZWU0NTMzbm1IMU5SVVZDb1YwZEhSdHM5SWpVYkRTeSs5eE9IRGh4a3dZSUREMXowZ0lJRHQyN2RqTUJnd21VeTJyR04vZjMrWFBsZERRME1KREF3czhabmRxRkVqbGkxYlJsQlFFS0dob2FWbWNWaEZSMGN6ZHV4WWF0YXNTV1ptWnJubkFSTWxEUmt5QkM4dkwvNzJ0Ny9abG8wYU5Zb2VQWHF3ZmZ0MnUvZXd5V1N5KzJlZEU5VGIyeHNmSHgrNzczMWR1M1l0ODNlcTArazRjdVFJaVltSnRHalJnbEdqUmptY0o4ekt5OHVMTVdQR2NNODk5N0J3NFVKNjl1eFo2akhjY1k1WTFhOWZuODZkTzVjb0ZRcEZHWlV0Vzdaay8vNzk1T1RrTUhEZ1FNYU1HWU8vdjMrSmJUdDE2c1RDaFF1Wk8zZHVxU1V0eStQZWUrK2xaY3VXeko4L240aUlDSWRCcUIwN2RyanRXRUlJSVlRUTFZMUtLZTNLU2doSDB0TGc0a1gzdFJjY0RJMGJ1Nis5bTVBNSt5cUZKelpSZVB4clRDbnhsWGNnbFJydnBqM3diVGNZM2UyOVVHbHUzanRVazJjMUpXTE9PVTkzdzQ3MW9tL2R1blVseXN2cDlYcjI3TmtEWUxzVHV5S0t0OU9uVHgrN08xaVhMVnRHNDhhTlM5eTFtWjZlenA0OWV6aDc5aXpYcmwwakx5L1Bib0N0K0tDYm9paE9COXdlZXVpaEVuZDlqeGt6aG9TRUJOdUZjM0p5TXYvODV6OEpDUW5oeFJkZnRMdkQ5UG8rclZxMWl0OSsrdzJqMFloT3A2TkZpeFk4OGNRVEZjNFdzL0wwZThPVWVwNjB0L29Cb1BMeW9kYS85cVBTbFYyMlNRZ2hBRExYalVQL1N3d0FOZTUvQ2IrN0h2ZHNoLzV3K1BCaDlIbzlkOTExVjZYZE1LQW9Tcm5idm5idEdtRmhZV1Z1VjFiWk1uZUtqNDhuSlNYRk5vZFVibTR1WnJPNXpMa1NQYzFzTnBlYUdWTWV5Y25KTjNXcDNlcklZRENVbXRWV21USXlNcmgyN1ZxNVN5MWFMQmE3ekVJclQ1NGpCUVVGWkdSa1VNZUZHeUhMK3J1UmtKQ0FsNWRYbWZOekZXZXRPT0JLVUZjSUlZUVE0bWFnY3ZFaVRnSlJvbndVQmM2Y2dVSTNsb2xyM2h4Y3FCdCtxMUgwZVJTZTJVN2g4WTBZTHV3dmVtMHJpU1lrR3Q4T2orQjc1eURVZ2JmR29JQ25ndzJPV0NkQTkvTHk4a2hXajE2dnIvS0wydjM3OTVPWGwwZWZQbjFzeXk1Y3VFQjBkSFNWRGZoZHJ6cThOOUwrTnhEVDFiTUFCQTFaaEUvckJ6M2FIeUhFelVFeEcwbDlyUU9Lb1FDQW1oTzNvZzF2VXNaZVFnZ2hoQkJDQ0NHRVo3Z2FpSkxTZktKOE1qUGRHNFFLRGYxckJhRXNaZ3puZjZUZytOZm96K3hBTVJaVTZ1RjBEVHJoZDlmamVOL2VDOVR1dWNOVk9PZXB1MVN0UEhGblpaY3VYVW9zYTlpd1laWDNvN3J4YVQyQTNEOENVUVZIUHBOQWxCRENKY2FFWTdZZ2xMcEdMYlMxL3RvWjQwSUlJWVFRUWdnaGJnMFNpQkxsYytXSys5cFNxU0F5MG4zdFZXUG1qQVFLRHE2bjRNVFhXSEpTSy9kZ2FnMCtyUjdFNzY3SDhhclRvdXp0aFJCdTUzdm5JUEsrWDRKaU5tSTR2eDlqWWh4ZWRWdDV1bHRDaUdyTzhPcysyMk5kbzd1S3Zpc0pJWVFRUWdnaGhCQTNPUWxFQ2RkbFprS0JHek40YXRZRUh4LzN0VmZkS0JZTXYrNGovOERINk0vdHJ0VFNld0JxM3lCOE93M0RyL05qcUd1RVYrcXhoQkNsVTllb2hVLzdJUlFjL0FTQXZOMy9JM2pFdXg3dWxSQ2l1ck1MUkRYdTZzR2VDQ0dFRUVJSUlZUVE3aU9CS09FNnlZWnlpVktZVGNIUkw4Zy84QW5tOU44ci9YamFzSWI0M2ZVNFBuY09RdVgxRnlwektFUTE1My8zVXhRYzNnQVdNL3F6dXlnOHRSV2ZsdjA5M1MyUFNFcEt3bXcyRXhVVjVaSDUwNFM0R1ZqeU16QW1uYlk5MXpXU1FKUVFRZ2doaEJCQ2lGdUQydE1kRURlSjdHekl6M2RmZTdWcWdZZm4wM0UzMDlWZnlQNTZGcWtMN2libjIvbVZIb1RTTmVwSzhNajNxRG5wVzN3N0RwTWdsQkRWakNhNEx2NzNQR043bnZQTksxaHlLN2swWnpYMS9QUFBNMmJNR0FyY21WWHJBVWFqa2FWTGw3SjA2VkpQZDhXaDMzNzdqWXNYTDNxMEQwbEpTWHozM1hkTzEzL3p6VGVrcEtTVTJrWmNYQnd6Wjg1azM3NTlUcmRKVFUzbHVlZWVZLzM2OVJYdWEzVmorUFVIVy9hME5xSXBtcUJiODRZZElZUVFRZ2doaEJCL1BaSVJKVnlUbk95K3R0UnFxRjNiZmUxNWt0bEU0Yy9ieWQrL0R1UHZoeXY5Y0NxTkZ6NXRCdUxYOVhHMHRXK3Y5T01KSVc1TXdEM1BZdmdsQm1QU2FTejVtV1M4L3pnaFl6NUU3Vi9UMDEyclVpYVRDUUF2TDY5S1BVNTVBMFFoSVNHTUdqWEs1ZTFOSmhPYk4yOEdZUExreWVVNlZtVzdlUEVpRXlaTUlDSWlndVhMbCtQbjUyZTMvdDU3NzNXNXJlam9hTmFzV2VOMHZjbGtJaU1qZzlUVVZKS1RrOG5LeW1MUW9FRUFyRml4Z2g5Ly9CRnZiMjk2OWVwbHQxOThmRHh2di8wMnFhbXBqQmt6eG1uN3UzYnQ0c0NCQTdScjE4N3BOdnYyN2VQMDZkT0VoOTg2cFdnTnYrNjFQZmErdlZjcFd3b2hoQkJDQ0NHRUVEY1hDVVNKc3VYbkYyVkV1VXQ0T0ZUeVlHUmxzK1NrVW5ENFUvSVBmWW9scC9JekhGVGUvdmgxZmd5L3JxTlJCNFJWK3ZHRUVHNmkwUkk0K0UzU1Z3NUZLY3pHbEJKUHhwcVJoSXgrSDNWZ1JKVjNaOWl3WVZ5N2R1MkcyL0h5OG1McjFxMHViMjh3R0ZDcFZCVU9SSjA2ZFlybm4zL2U2Zm9HRFJydzNudnYyWUpFcm9xT2ppNFJpRHAwNkJCcXRacjI3ZHRYcUsrSERoMENvR1BIamlYV1dTd1dubnp5eVFxMTYwanhZRkdEQmczbzNyMDd1M2Z2WnVuU3BjeVlNYVBFOWdFQkFmVHMyYlBVTmgyOWhvcWlNSFhxVkZKVFU4bkp5U0V2TDg5dXZVcWxvbnYzN29TRmhURjU4bVRpNHVKWXRHZ1J0OTEyRzFGUlVVQlJOdGtiYjd4QlFFQUFRNGNPZFhwOGs4bkVuajE3OFBiMnBtL2Z2azYzMjd1M0tHalR1M2Z2VW4rZW00WmlRUi8vWndhWUJLS0VFRUlJSVlRUVF0eEtKQkFseW5iMXF2dmEwbWdnb3VvSFg5MUNVVEJlK24vMjdqc3VxaXY5SC9qblRnT0dvUmRGd2Q2eHhJWTF4aExMTjFFVFc3TEdsa1dqdjhTMVJLT3hyc2xtamJyUkdGM1hSRmVUc0RGcjFwZzFzWmNnc1dNdjJMR2pvSFNZQWFiZjN4OHNFMGRtWUlDQkFmeThYeTlmbVh2dXVlYzhBM09WM0lmbm5IUElQZmtkdEZmMkFXWlR1VThwdUh0QjJlVnRLTHVNaGNURHA5em5JeUxua3dVMWhOL2IzeURqbTNFUWRSb1lrMjhoOWUrdndPdi81c0tqN2JEOFBmTXFTSzFhdGVEaFViWmxQQk1TRWtwOGpWNnZoNklNeTdINit2cWlUNTgrbHVQbzZHZ29sVXAwNlpLL2gwNVFVSkRsM0xQVlBKR1JrVWhJU01DQkF3ZXN4clJYSVRSdjNqeElKQkxzMjdldlZMSE9temNQQUFyTkIrUW5kRXJ6OVhQVWxDbFRjT0hDQlJ3OGVCQVJFUkZXWHpNZ3Z3S3N1RW91VzRrb1FSRFFzV05IWkdSa1FLVlNJVFkyRnZIeDhWaXhZZ1VDQXdNUkZCUmtTVEw2Ky90ai9QangrUDc3NzVHUWtHQkpSRjI5ZWhVcEtTa1lQMzQ4UEQwOTdjNS8vUGh4cU5WcXZQTEtLMUNwVkRiN0pDWW00dkxseS9EeThrS1RKazJRbFpWbHM1K25weWRrc3FyeG82Nys5akhMMHAwU3BTL2tvVzFjSEJFUkVSRVJFUkdSODFTTi96c24xOUhwZ0l3TTU0MVhvd1pRUlI0S1dZaG02SzRlUU02UmRUQTh1bHdoVTBvOGZLRHMra2NvTzQrQjRPNVZJWE1TVWZtUjEyNEZ2M0Via1JFMUhxSk9BMUdyUnZhMmVkQmUrQVhLN2hQZzFxZzdJSkdXZXh3clZxd284eGoyRWpnWExsekFKNTk4WXZPYzJXeUdYcS9Ic0dIRGloMS94WW9WcUZldm5sVmJhR2dvNXN5Wll6bU9qbzVHUUVDQVZWdFZZeXRSNVFpVHlZUUJBd2JZUE9mdDdZM0preWRqOGVMRldMMTZOVnEyYklrYVR2cmxqNUVqUjFwZUp5WW1JajQrSHExYnQ3YnFzM1RwVWdENUNiZm16WnZqMEtGRE9IVG9rT1Y4aXhZdGNPblNKVnkrblA5djZkUGZ2OUdqUitQSlU4c0E3OTY5dTFEVlhjSFhiTy9ldlJCRkVXcTF1c2pxcWs4KytRU2RPM2N1NlZ1dGVLSVpPWWZYV3c3ZG12YXFrTDhQaUlpSWlJaUlpQ3BLRmNzSVVJVno1dDVRTWxuK3NueFZoR2d5UUh0eE8zS1BySWN4OVc2RnpDbFIra0haTFJMS1RxTWh1Tm4valhFaXFucmtZVzBSOEtjZHlONDJGL283c1FBQS9kMlQwTjg5Q2FsM1RiaTNIdzYzeGowZ3E5a01ndHpkeGRHV25NRmdRSFlSeTdpS29samsrUUpDQlZhSVZVYzllL2JFL3YzN29WQW80TzV1L1RuS3pNekV1blhyeW0zdTZPam9FdlczbFVqMDgvTXIxSmFabVFsUkZBRUFPcDBPdTNidGdpQUlsbXFyWnoxNThnUjZ2YjdjOXlSekNsRkV6dUYxME44OW1YOHNDRkIyRysvYW1JaUlpSWlJaUlpY3JNb25vbkpOZXZ6eThEUk9wZDNDWTIwbXRDYURxME9pb2h3djNXK0EyK011bGFPbXV5OGlBaHJodGRDT1VFcEx2L1JUQVZHZmg3eXpXNUI3N0d1WXNwS2NFR1h4Sko0QjhPdytBUjRSSXlFb2xNVmZRRVJWa3RTM052emUvaGE1cHpaRGMyQTVSRjMrWGp1bTdNZklpVm1EbkpnMWdFUUtXWEFqeUd1MWhNU25GaVR1S2dqdVhoRGNWSkM0ZTBGV3N6a2tudjZsbXQ5c05tUFVxRkVBZ00yYk56dnRmUUg1ZXlMWnEvS1pNbVVLcmwrL2pxKy8vaHBoWVdFMis3ei8vdnU0ZlBseW1aTUhDUWtKTnF1MjdGVnlWVWNMRnk2MHVRU2pXcTNHMXExYnkzWHVaNWRHdEtWZ3VVUmJ0bXpaVXFqdDZXcXAzYnQzSXpzN0d5KysrQ0wrL09jLzJ4eGo4dVRKdUhuelpwaytTL3E3eDJGTXVsbnE2NHNqQW9CUkM4TzlNOURGSDdhMHU3Y2VCRm1OSnVVMkx4RVJFUkVSRVpFclZPbEUxTVhNKy9qSHpYMUkwUlgvRzlaVVBXbE5CdHpMU2NHOW5CVEVQTG1DeVUzNm80MXYzVktOWmM3TFF0N0o3NUY3SWdybVhDY3VSMWdFaVZjUVBGK2NDSThPYjBDUWwyM2ZGaUtxSWdRSmxKMUd3ZU9GMTVGMzRXZmtuZndPeHBRN3Y1ODNtMkI4ZkFQR3h6ZHNYaTd4OEVIQXRIMmxTa2FKb29qVTFOVFNSbDVxT1RuNUNUZDdlLzRBZ05Gb0JJQXlKNks4dkx6UXYzOS95L0crZmZ1Z1Zxc3hmUGh3cTM3bG5aQnhKWHY3Z0RtU0pMS1hzQ3NxdVNlWHl3c3RvMWNlY25OenNYbnpaa2drRXJ6OTl0dDIrNW5OWmdBbzlmNVFHZCtNdFZRdFZpUlpTSE40RC9xNHd1Y2xJaUlpSWlJaUttOVZOaEYxTWZNK1BvcjcwZFZoVUNXU29zdkdSM0UvNHVOV2I2QzFieDJIcnpPclU1QjcvQnZrbnZvM1JIMXVPVWI0TzZsM1RTaDdUSUpIKytFUVpHNFZNaWNSVlM2Q215ZVVuVVpCR2ZFVzlIZGpvYnQ1Q0lhRUN6QW1Yb1pvMU51OXpweVhCVk5XVXFtcm9zcmJQLy81VCtqMWVvd2NPUkwrL3ZreFptWm1RaEFFZUh0NzI3M09aRElCQU5MUzByQmp4dzYwYk5rU0VSRVJKWjdmMTljWGt5Wk5zaHlmUEhrU2FyWGFxZzJvWG9tb2pSczM0dGl4WTFadHhTV2NTbXJnd0lFQThwTThCVW1uZ2phcHRHTDJNL3IxMTErUmtaR0JJVU9Hb0U0ZCsvL09GeVNpU3B2VU5DYkhsK3E2TWhFQTkxYXZjRmxlSWlJaUlpSWlxcGFxWkNJcTE2VEhQMjd1YzNVWVZFbXR1YmtYWDdSL3U5aGwra3pwRDVCemRBTzA1MzZDV0VGTE9rcDlRdUQ1MHJ0d2J6c1VncXpzeXdnK3p3U0ZCMFI5THBjeUpDdFY4ak1oQ0ZBMDZBSkZneTRBOHZlbk15WmRnL0h4ZFpoek15QnFzMkhPeTRLWWx3MnpOaHZ5T3UwZ0QybFI1bWtqSXlQTFBNYXp0Rm90ZHU3Y0NhUFJpREZqeGdESTN6dEtvOUhBMjl1N3lJU0Z3WkQvOTNCT1RnNDJiOTZNVnExYVdTV2lsaTVkYXRVL0xTM04waFllSG81Qmd3WTU3WDJZeldhYlg1K0NmWXFBOHZuNmxWWjZlcnJkcGU2ZWxwR1JnVldyVnBWcWptblRwZ0VBTGwrK2JFbEVUWjA2dFVMMzlCbzhlREJDUTBOUnIxNDkvUE9mLzhUcnI3K09vS0NnUXYzS1dsM24vZm9TcUhmL0ZXSTVWa2VMQUdBeVFqVGtXUm8wQno2SExLZ3gzSnIxTHJkNWlZaUlpSWlJaUZ5aFNpYWlmbmw0bXN2eGtWMHB1bXo4OHZBMFJ0YnRadk84OGZFTjVCeFpCMjNjYmtBMFYwaE1FcVV2UEY5NkZ4NFJiN0VDeWttay9uVmdUSTZIUExTTnEwT2hTc1NZSEErcHYrTVZrWldSSUpWREh0b2E4dERXNVRxUEk0bUxrdnIxMTErUm01dUxBUU1HV0txZmtwT1RJWW9pZ29PRGk3eFdyOCt2QW12VnFoWHExS21EdUxnNDNMOS9IM1hyNWkrM0doMGRiZFUvTnpmWHFzMlppU2lnK0s5UGVYejlTbXZXckZtWU5Xc1dnS0wzWDlKb05OaTVjMmVaNW5xNjhtcnExS2tZUEhod2hlNi8xYTVkTzBSSFIyUExsaTA0Zi80OFZxNWNDVGMzNjM5WHk1cUljbXZhRTI1TmU1WTFWSWNZSHNVaGErdE1tRkx2QWFJSTljNlBvV2pVbmIrc1FrUkVSRVJFUk5WS2xVeEVuVXE3NWVvUXFKSTdsWGFyVUNMSytPUW1OTkZmUUhmdDEwTDlSUURsOFR2ZGdzSUR5bTdqNGRrdEVvS2IvYjFScU9UY21yMk12TE5ibVlnaUszbG50OEt0V1I5WGgxRWxIRGh3b0ZUWDJVczZpS0tJYmR1MkFRQmVmLzExUzN0QlVpUTBOTFRJY1FzcW91UnlPZnIxNjRjTkd6WmcxNjVkZU8rOTl3ckYyN2R2WDd2N0hTVWtKQlM1bjFGeGl2cTY1T1hsWWZEZ3dVWDJxOGlrVEVrOS9UVVRSZEZtTmRPaVJZc1FHQmlJdUxnNHRHelowcXFQMFdqRXdZTUhJUWdDUkZHRXA2Y24xcXhaZzlhdFc2TkdqUm9BckN2VjdFbExTN043emxhbDJiUDdtdlhwMHdkSGpoekJzV1BIc0dyVktzeWVQZHZxZk1FeWoyWGRiNndpeUd1M2d0K1lEVWhiK3hwRVhRNU1XVW5JTy9jamxCR2pYQjBhRVJFUkVSRVJrZE5VeVVUVVkyMm1xME9nU3U3cHo0Z3A3UjQwQjFkREc3Y0xlR3BacGFjNVBRa2xsVUVaOFJZOFgzb1hFczhBWjQ5T0FEeTdqMGZhbXNIUTN6MEpSZjFPcmc2SEtnSDkzWlBRM3o2R2dNazdYQjNLYytubzBhTjQ4T0FCV3JkdWpZWU5HMXJhYjkzSy8rV1JldlhxRlhtOVhxK0hUQ2FESUFqbzFhc1hObXpZZ0lNSEQyTGl4SW1ReVJ6L2NVV2xVcUZuejU2VzQ5OSsrdzBhamNheW4xR0JzbFlHMlZQYUJGOUZ5czdPeHZUcDB6Rnc0RUFNR1RMRUt0bjAxbHR2WWNPR0RaZ3hZd1ltVFpxRTRjT0hXODZkT0hFQ0dSa1phTldxRlM1ZHVvUXBVNlpnd29RSldMbHlwU1g1OUd5bFdrazVXbWsyYytaTTNMaHhBd2NPSEVCNGVEaGVmZlZWeTdteVZrUlZOS2wvSFhoMmk0VG00TjhCQU5yelB6TVJSVVJFUkVSRVJOVktsVXhFYVN0b1B4K3F1clFtQTB4WmljaUorUWZ5enY4WE1Kc3FabUpCZ0h1YjE2RHFNdzFTMzlvVk0rZHpTbkJUd2Z2MXZ5SnI2d2Z3R2I2Y3lham5uUDd1eWZ6UHdyQy9RWER6ZEhVNDFkcXVYYnNLVmRLSW9vaE5tellCQUVhT0hHbDE3dUxGaXdDQVpzMmFGVG11WHErM0xMRVdIQnlNWnMyYTRmcjE2NGlOalVYMzd0MGRpbTNNbURIdzhmSEJhNis5WmpXL1JxT3g3SEZVd00vUER6NCtQbFp0c2JHeEFJRE9uVHM3Tko4OXNiR3hrRWdrVm50Y1ZTYXBxYWt3bVV6NDhzc3ZjZkRnUWN5WU1RTUFFQlVWaGVQSGp3UElyNTd5OFBDd3VtN0xsaTFvMGFLRlpWK20yclZyWTlpd1lRRHlreit0VzdkR2NIQXdacytlamY3OSt5TWtKQVJSVVZFQXJLdllsaTFiaHVUa1pKdXgyVXJralI0OUdrK2VQTEZxOC9MeXd2dnZ2NC81OCtkajdkcTFDQThQdHlRN0M2cnJGSXFxczd5ZFI4ZVIwUHkyRmpDYllIaDBDV1pOS2lTcVFGZUhSVVJFUkVSRVJPUVVWVElSUmVTSXRKVjlJVlpnMHRLdFdSK29YbjRmc2hwTkttek81NTJpWVZmNERGMkc3UC9PaGFKUk4zaTBIdzVaY0dNSUNxV3JRNk1LSU9wellVeU9SOTdacmREZk9nYWZZWCtEb2tFWFY0ZFY3ZGw2dUgvZ3dBSGN1WE1IalJvMVFvY09IU3p0bVptWmlJdUxnNXViRzhMRHc0c2NWNmZUV1NXR1hucnBKU1FsSlNFcks4dmgyTWFPSFZ1bXZnc1hMZ1JROXFxbWhRc1hRaTZYWS9mdTNXVWFwN3cwYU5BQTY5ZXZ4OGFORy9Ienp6L2ozWGZmdFN6VjE3MTdkN3oyMm10NDRZVVhySzQ1ZS9Zc3JsKy9qaGt6WmxpU2l3QXdZY0lFeStzVksxWUFBTEt5c2lDS29tV2ZzR2Q5K09HSFRua2ZFUkVSNk5XckYySmlZdkRqano5YTlza3EyRytzcWxSRUFZQkVGUWg1YUJzWUhwd0RSQkc2K01Qd2FEdlUxV0VSRVJFUkVSRVJPUVVUVVZSdFZWUVNTbDYzQTd6NmZRQjVuWFlWTWg5WlV6VHNpb0EvYlVmTzBZM0kvbVVoVE9rUElPcHpYUjBXVlFCQm9ZVFV2dzdjbXZWQndKKzJjeCsyQ25iczJERmN2bndadlh2M1J0ZXVYVEZtekJnMGJ0ellxcysyYmR0Z01wblFyVnMzUzdXVExYcTlIbWF6MlNySk5XalFJQXdaTWdSU3FkU2hlUDc3My8vaTVzMmJoZG9MOWlPeXQyL1JuRGx6SEJxL3VuRnpjOE1ycjd5Q3dNQkFiTisrSFUrZVBFSE5talV4ZE9oUXRHclZ5cXF2Mld6Ryt2WHJvVktwMEt0WEw2dEVsQzMzN3QwRGtGOHhWZDRtVDU2TTJyVnJZOVNvMzVleTArbDBFQVNoU2xWRUFZQmI0eGZ6RTFFQWREZGltSWdpSWlJaUlpS2lhb09KS0tKU2t0VnNCbFhmRCtEVytFWEF4b2J2VkhFRU54VlVmYVpCMVdkYThaMkp5Q2x1M3J5SnJWdTN3bVF5NGIzMzNpdFVZZlRvMFNQODlOTlBBSUNoUTR0K29LN1ZhZ0VBN3U3dWxyYWlFbGZQeXNyS3dzV0xGeTNMeXRsaWI5K2k1eTBSSllvaVRwNDhpVzNidHVIY3VYT1lNR0VDMXE5Zmo2KysrZ3A3OXV6QnpKa3o4ZXFycitLZGQ5NkJVcGxmWFJvVEU0TTdkKzVnNU1pUlZ0OGplMDZmUGcwQWFOcTBxZDArMTY5ZlIzQndNUHo5L2N2MGZueDhmREJ1M0RqTHNjRmdnQ2lLSmZyOFZCYUt4ajJBNkZVQUFIMzhFWWdtQXdScDFhbnFJaUlpSWlJaUlyS0hpU2lpRXBMNjFvYXE3d3k0dDNvVkVDU3VEb2VJeUNVS3FsNEs5dVY1V2s1T0RqNzY2Q1BvZERwMDc5NjkyR1g1Q3BiZkswaDhPQ0luSndmcjE2L0hpUk1uNE9Qamd5KysrTUptdjhqSVNDUWtKSlI1dWIycTdPSERod0R5cThQR2pCbGoyVytwUllzV0NBOFBoMUtweEl3Wk14QVJFWUdWSzFkaTU4NmRpSTJOeFl3Wk05Q3hZMGZVcjE4ZlNxWFNzaDlVVVF3R0EzNzk5VmNJZ29DdVhidmE3UmNURTRQdDI3ZGp6Wm8xYU5pd29YUGVLSURjM1B5SzJLcVlpSkxYQ29kRTZRdHpiaVpFZlM0TUNSZWdxTmZSMVdFUkVSRVJFUkVSbFJrVFVVUU9FdHc4NGRuai8wSFo5VzBJc3FyM2dJdUlTQ0tSUUJBRWlLSUl0Vm9OTHkrdlVvMWpOQm9SRnhjSEFJV1c0OU5vTkpnL2Z6N3UzYnVINE9CZ1RKOCt2ZGp4TGx5NEFBQUlDUW14ZVY2cjFlTHExYXVJaTR2RHBVdVhBQURwNmVuNDhjY2ZJWmZMblpySXFDaVJrWkZPSC9QU3BVdElUazRHQUt2djcrSERod0hrSjJsME9oMTY5KzZORVNOR29GR2pSbGJYZCsvZUhjMmFOY09TSlV0dzZkSWw1T1hsQWNqZlUycmV2SGxXZTNqWnMyWExGcVNscGFGTGx5Nm9VYU9HM1g1NWVYa3dHbzJReVp6N28yaE9UZzRBT0ZTNVZla0lFaWdhZG9NMmJoY0FRSC83T0JOUlJFUkVSRVJFVkMwd0VVVlVIRUVDai9iRG9lb3pIUkpWb0t1aklTSXFOVUVRRUJnWWlKU1VGSHo3N2JlWU9IRmlpU3RITWpNekVSVVZCYlZhRFpWS1paVUVTa3hNeE1LRkMvSGd3UVA0K3ZwaXlaSWxsdVJGVmxZVzB0TFM0T3ZyQzA5UFQ3aTV1Y0ZzTnVQaXhZdUlpb29DQUxSdjM5N21uREV4TWZqODg4OHR4Nkdob1lpSWlFRDc5dTNScGsyYktsbjlrcENRNE5UeExseTRnQVVMRmtDdjF3TUEvdktYditEamp6K0dVcW5FOE9IRGNlalFJZFN0V3hmang0OHZNa0VVR0JpSTVjdVg0L2p4NCtqV3JadWx2Vk9uVHNYR2NQcjBhWHozM1hlUXlXUTJFMjJpS0ZwZUZ5U01ubDJhcjIvZnZzWE9VNVQ3OSs4REFGU3FxcmxubktMUlU0bW9PeWNBTGpsTFJFUkVSRVJFMVFBVFVVUkZVRFRzQ3E4QmN5R3JhWCtmQ3lLaXFxUi8vLzdZdEdrVHRtL2ZqaDA3ZHBTb0lrVVVSUmlOUnN2eEcyKzhBWWtrZjRuU21KZ1lyRnExQ2prNU9RZ0pDY0hpeFlzUkZoWm02ZnZvMFNOTW0vYjdRM1hoZjN2ckZTUW42dFNwZzU0OWU5cWN0M3YzN2poNDhDQTZkZXFFenAwN0l6UTAxSEl1THk4UFM1Y3V0UnR6V2xvYUFCVFo1OWw5b3V4Vkt6MmRTQ2xyUlZOcGx3bzBtVXdZTUdDQVZWdEJFa3FuMDJIV3JGbUlpNHZEM3IxN01XSENCSXdZTVFJZE9uVEE4dVhMaTYyQUUwVVJKcE1KSnBNSmJkdTJoVnF0aGxRcWRXakp4QU1IRHVDTEw3Nnc3Qm4yN0pLTk1wa01LU2twU0V0TGcwS2h3TFZyMStEaDRWRW9wcWMvTXdVU0V4TmhNcG1zMnM2ZVBRc0FxRjI3TnJ5OHZPRGg0WUVIRHg3Z20yKytBUURVcjErLzJKZ3JJMFhEMzVOL2hvY1hJZXB5SUxoNXVqQWlJaUlpSWlJaW9ySmpJb3JJQmxsZ2ZhZ0d6SUZiazU3QS94NldFaEZWQjZOSGp3WUE3TnUzRDZtcHFUQVlEQ1c2WGlhVElTd3NEQU1IRHNTZ1FZTUE1Q2RIZnZycEorVGs1Q0FpSWdJZmZ2Z2h2TDI5cmE2clU2ZU9aVmxBNFBla2prS2hRT2ZPblRGNThtUW9GQXFiYzNwNWVlR3p6ejZ6ZVU2djF5TTZPcnJZdUl2cTgyd2l5cEZxcGRKVU5BbUNZRW5jbFphdE1YYnQyZ1dkVG9jeFk4YWdYNzkrNk4yN04yUXlHWGJ1M0ltMWE5ZGFYZnYwNjRJL1FQNzM4T2xFVzR0RWNvQUFBQ0FBU1VSQlZJRzMzMzRibzBhTnNodVAwV2pFeHg5L2pOallXQUQ1bjY4aFE0WVU2dGUwYVZOY3VYSUZmL2pESHl4dFhicDBLZFR2NjYrL0x0UTJldlJveTc1V0JjNmZQNC8vL09jL05tT1NTcVUyWTZnS3BENGhrQVUxaERIbE5tQTJRWC92Tk55YTluUjFXRVJFUkVSRVJFUmx3a1FVMFZNa0hqN3c3RDBWeW80akFTbHZEeUtxZnFSU0tjYU5HNGR4NDhZNWRjeDU4K2JoekprekdEUm9rRlhDbzRCS3BjTCsvZnVoMSt0aE5CcGhOcHNCQUo2ZW5qYjdPOHJIeDZmVTFVWFBjdFk0OXBhWGswZ2syTGR2WDVuR3RqWEdpQkVqWURRYU1XYk1HQUQ1eWNKcDA2WmgwS0JCaUltSlFYeDhQTEt6czJFd0dDd1ZUMmF6MmZMYVZnS3FRSThlUFlxTVJ5YVRJVGc0R043ZTNwZ3laWXJkcXJicDA2Zmp5eSsvUkVwS0NnUkJRRmhZR0NaUG51elFldzRKQ1NtVXBHelNwQWxxMWFvRnJWWUx2VjRQczlsczJTL3NyYmZlUXRPbVZiZVNXZEdvZTM0aUNvRHVlalFUVVVSRVJFUkVSRlRsQ1dKUlR4OHFxU0ZIbHJzNkJLb0N2dHEvM3ZIT0VpbVVuY2ZBcytka1NEeUszNHlkaUlpb01qRWFqU1ZhWnJFczR1UGprWnljYk5sRFNxUFJ3R1F5V2ZZRG83TFIzeitEakExdkFjai9CWm5BRDQ5RGtNcGRIQlVSRVJFUkVSRlJZWUtEdjEzTWtnOTY3cmsxZnhsZS9XWkRHbGpQMWFFUUVSR1ZTa1Vsb1FDZ2NlUEdhTnk0c2VWWXBWSlYyTnpQQTBXZGRwRDZoY0tVOFJEbXZDem9iL3dHdHhhMnEreUlpSWlJaUlpSXFvS3liVlJBVklYSmFqU0IzeC8vQmQrMzFqSUpSVVJFUkpXRElJRkgyNkdXdzV3ajY0R3F0NEFCRVJFUkVSRVJrUVVUVWZUY0VkeTk0RFh3endoNDd4Y29HblIyZFRoRVJFUkVWanc2allLZ1VBSUFEQTh2UW4vbnVJc2pJaUlpSWlJaUlpbzlKcUxvdWVMUmZnUUNwKytIc3ROb1FDSjFkVGhFUkVSRWhVaVVmbEIySG1NNVZ1LytGS0pSNThLSWlJaUlpSWlJaUVxUGlTaDZMc2hydDRUL3BLM3dmbjB4Sko0QnJnNkhpSWlJcUVqS2J1TWhVZm9CQUl6SjhjaUpYdVhpaU93em04MnVEb0dlTStucDZUaHo1Z3l5c3JKY0hRb1JFUkVSRVRtQWlTaXExaVJLWDNpL3ZoaitrN1pDSHRyYTFlRVFFUkVST2FUZ1o1Z0NPY2MyUW50bHJ3c2pzdTNNbVRNWU5td1lObXpZVU9heGJ0KytqWHYzN3BVOXFESklURXpFM3IzMnY4NDdkdXhBY25KeUJVYjAvTGgvL3o1bXpweUp4NDhmRjl2MzhPSERtRHQzTG80ZVBWb0JrVlVlMWUwZStmdmYvNDd2di8vZTd2bURCdzhXT1JjUkVSRVJWUjB5VndkQVZGNlVuVWJCczg5MFNEeDhYQjBLRVJFUlVZbTVOWDhaSGgzZVFONlpMWUFvSW12TCs4QndFOXhidmVycTBBQUFtWm1aK052Zi9nYU5Sb1Btelp1WGFheDc5KzdoVDMvNkUyclVxSUcxYTlkQ3FWUmFuZS9idDYvRFk0V0ZoZUhycjcrMmU5NW9OQ0lqSXdNcEtTbDQ4dVFKc3JLeThQcnJyd01BMXExYmgrUEhqOFBOelEyOWV2V3l1aTQrUGg1cjFxeEJTa29LSWlNalMvRHV5QkVuVDU3RXBVdVhzR2pSSXF4ZXZScHVibTUyKzhiR3hrS2hVT0NsbDE0cTBSek8vcjdKNVhLc1c3Zk9xV1BhVXgzdmtlM2J0eU1zTEF5alJvMnllMTZ2MTJQQWdBRU92emNpSWlJaXFweVlpS0pxeTJ2Z0lsZUhRRVJFUkZRbVhxOHVoQ2t6Q2ZwYlJ3Q3pDVmsvem9RcDlTNlVQU1pCa01wZEZwZlpiTWJTcFV1UmtaRUJsVXFGSTBlTzRNaVJJM2I3QndVRllmejQ4WGJQMTZ0WEQ5MjdkOGR2di8yR1ZhdFdZZTdjdVlYNnFGUXE5T3paczhpNGR1N2NXYWhORkVYTW5Ea1RLU2twVUt2VnlNbkpzVG92Q0FLNmQrK093TUJBVEpzMkRYRnhjZmo4ODgvUnVIRmpoSWFHQWdBTUJnTSsrK3d6cUZRcXZQbm1tMFhHUUtVellzUUlYTHg0RWFkT25jTEtsU3N4Wjg0Y3k3bi8vT2MveU16TXRCeWZQMzhlQVFFQlJWYlRUSm8wcVZCYlFrS0NVMk9XeTYzdndaRWpSeUkxTmRVcDQrN2V2ZHVxclNyZkl6cWREdi81ejM5c3hwT1ZsWVYvL2V0ZmhkckhqQm1EZS9mdTRjVVhYeXp5L1JBUkVSRlIxY0JFRkJFUkVSRlJKU1hJM09BN2FpMHl2Mzh2UHhrbG1xRTV1QnJheTN2Zy9mcGZJUTlyNjVLNC92R1BmK0RzMmJNQUFJMUdnK2pvNkNMNzE2dFhyOGhFRkFCTW1USUZGeTVjd01HREJ4RVJFWUUrZmZwWW5mZno4OE8wYWRPS0hNUFdRM1pCRU5DeFkwZEwwaXcyTmhieDhmRllzV0lGQWdNREVSUVVaRWtvK1B2N1kvejQ4ZmorKysrUmtKQmdlY2grOWVwVnBLU2tZUHo0OGZEMDlDd3lCaW9kUVJEdzRZY2ZZdUxFaVlpT2prYWJObTN3Zi8vM2Z3Q0FmZnYyRlVvaXBhU2tZT3ZXclhiSHM1V0lBbXduZVVyRFZnVlNyVnExNE9IaFVhWnhpMHFXVmRWN1JLdlY0cnZ2dnJNWlQzWjJ0czF6UFhyMFFFNU9EcG8yYlZyayt5RWlJaUtpcW9HSktDSWlJaUtpU3F3Z0dhWGU4Ukh5enYwRUFEQW14eU45L1p1UWg3MEFqL1lqNE43eUZRaHVGWk1nMmJwMUs3WnYzNDdnNEdDc1hic1dQajYybDBGT1NVbkJuLzcwSjZTbnAyUFFvRUhGanV2dDdZM0preWRqOGVMRldMMTZOVnEyYklrYU5XbzRKZWFSSTBkYVhpY21KaUkrUGg2dFcxdnZIN3AwNlZJQStkVWh6WnMzeDZGRGgzRG8wQ0hMK1JZdFd1RFNwVXU0ZlBreUFGaFY3SkJ6ZUh0N1k4YU1HWmcvZno0MmJOaUFuajE3V2lWMkRodzRVT3dZa1pHUlRxOThjdFNLRlN2S1BFWlJTK3hWMVh2RXg4Zkg1dmV1YjkrK2RwY0pMRWlZclZxMUNxdFdyYkliOThTSkV6Rml4QWhIM3lZUkVSRVJ1UWdUVVVSRVJFUkVsWndnYzRQM2tDVndhOUVQMmI4c2dGbWRBZ0F3SkZ5QUllRUMxTHYvQ25sWU84aERXMEZlcXhWa3RWdEM2bDBERUNST2plT25uMzdDdW5YcjRPYm1oa1dMRnRsTlFtbTFXaXhjdUJEcDZla1lQbnc0Qmc4ZTdORDRQWHYyeFA3OSs2RlFLT0R1N201MUxqTXpzMXozNHltdXF1dFpURVNWajRpSUNFUkdScUpMbHk1bHJpNnFqcDZYZStUTW1UTlFLcFhvMHFXTHpmTjM3dHpCM2J0M29WQW9TajBIRVJFUkVWVWNKcUtJaUlpSWlLb0l0NmE5RURCbE4zS1Bia0RlbVMwdzUyWUFBRVI5SHZTM2owRi8rOWp2blFVQmdzSVRFbmN2Q081ZUVOeTk0UjQrQU1yT1l3QkJLUEhjbXpadFFsUlVGQVJCd055NWM5R2tTUk9iL1VSUnhLZWZmb3JidDIramUvZnVtRGh4WW9ubVdiaHdvYzBFaEZxdExuSXBObWV3VjUzeHRMSlczQmhUYmlQbjBGY3daeVdWZW94S1N5S0JXN09YUy8wWksvQjBkVTVWWWphYk1XclVLQURBNXMyYnkyMmVxbmlQNkhRNkhEeDRzRkRmbkp3YzdObXp4NnF0VDU4K09IdjJMSHIwNklGWnMyWWhLU2tKUnFNUm9hR2hFUDczdVpvK2ZUb0VRVURYcmwzTCtJNklpSWlJcUNJd0VVVkVSRVJFVklWSVBIeWc2anNUbnIybVFIZGxMM0pQL1J1R2hQT0FLRnAzRkVXSU9nMU1PZzN3djZTSDRmNFp5T3UyaDd4V3VNUHo1ZVhsWWZueTVUaDgrUEQvaGhYeDBVY2ZPWFR0MGFOSDBhOWZQNnUyNGg1azI2dUNjZVFCdUwxbHpXeTFGN1E1YTg4Z1IybjJMWVB1eG04Vk5sOUYwOStKTGZGbnpGR09WUHRrWm1hV2FFeEhFNHVPTEFzb2lpSlNVMU5MTkg5cFZNVjdKRHM3RzU5Ly9ubWg5dlQwOUVMdG5wNmUwR3ExZVBIRkZ3SGtWMVlsSmlaaTc5NjlrRXFsdUhmdkhxNWN1WUtJaUFnRUJRV1ZLUzRpSWlJaXFoaE1SQkVSRVJFUlZVR0NUQUgzTm9QaDNtWXdSSzBhaGtlWFlIaHdIdnFFQ3pBK3ZnWXhMd3VpVVc5MWpVUVZCS2xQU0lubTJiVnJGdzRmUGd5VlNnVlJGSkdUazRNK2Zmclk3QnNURXdPcFZJb2VQWHJZUEc5cmFhK05HemZpMkxGalZtM0ZQVXd2cVlFREJ3TElyMWdwZUtCZTBDYVZTcDA2VjNIa29XMnFkU0txTkoreFU2ZE80Y3laTTFadDc3MzNYcUYrNVZudFkrOHpmZUxFQ2VUbTVwYmJ2STZvRHZkSVVGQ1FROGs4QUpnL2Z6NzgvUHpRc1dOSEFQa0pQa0VRTEhIODk3Ly9CUUNIOXA0aklpSWlvc3FCaVNnaUlpSWlvaXBPY1BlQ29tRTNLQnAyZytkVDdhSkJDMUdiRFhOZUZrUmREbVFoTFNESVNyYW55ckJodzVDU2tvTEJnd2RqNGNLRnlNbkpzYm4zaThGZ1FIUjBORUpEUSszdURXTXJFWldlbnU1UVJVcEdSZ1pXclZwVm90Z0xUSnMyRFFCdytmSmx5MFAycVZPbldwYjVxa2llUFNmRHZmVkFtTEllVi9qYzVVNGloYngyNnhKL3hxNWN1WUp0MjdaWnRkbEtSRG1TeUNqdDBvbjJQck9Sa1pHbFNrUkZSa2FXK0JwN3Fzczk4cTkvL2F2WVBoRVJFUmcvZmp3ZVBueG9TVHdaalVZSWdtQkpTSTBmUHg1dDI3WkZwMDZkbkJZYkVSRVJFWlV2SnFLSWlJaUlpS29wUWU0T1FlNE9pVmR3NmNjUUJMejc3cnZGOWt0UFR3ZUFFaStWTld2V0xNeWFOUXRBMFVrRWpVYURuVHQzbG1qc1p6MWRWVEoxNmxRTUhqelk3bEpsNVVucVh4ZFMvN29WUG05bE5YejRjUFR2M3g5QWZrSW9LYW4wKzJjNXUxS290TXF5ajlpenFzczk4dDEzM3hYYng4ZkhCNis5OWhvYU5HaGdhZE5xdFRDYnpVaEtTa0t0V3JYZzQrT0RYcjE2T1NVbUlpSWlJcW9ZVEVRUkVSRVJFVkdaM2IxN0Z3QlF2Mzc5Y2huLzZmMXZDaW9qbnJWbzBTSUVCZ1lpTGk0T0xWdTJ0T3BqTkJweDhPQkJTMldGcDZjbjFxeFpnOWF0VzZOR2pSb0FnTFMwTkN4ZHVyVElPTkxTMHB6NHJnZ0F2THk4NE9YbEJRQ1F5ZXovTDZvamUwUVY4UFgxeFp0dnZsbm0yRXJMMFdYb25sV1dwRTlsdjBkSzh6VXBXQTRVeVA4N3BsYXRXaVVlZzRpSWlJaGNqNGtvSWlJaUlpSXFzeXRYcmdBQW1qWnRXcTd6WkdkblkvcjA2Umc0Y0NDR0RCbGk5U0Q5cmJmZXdvWU5HekJqeGd4TW1qUUp3NGNQdDV3N2NlSUVNakl5MEtwVksxeTZkQWxUcGt6QmhBa1RzSExsU3N1RDlkemNYSnZMQjFMbFVKSTlvc0xDd2x5YWlIS2w2blNQWkdSa3dHdzJBOGhmTnJCYnQyNFZOamNSRVJFUk9ROFRVVVJFUkVSRVZDSkZWVzBzWHJ3WWl4Y3ZMcmU1VTFOVFlUS1o4T1dYWCtMZ3dZT1lNV01HQUNBcUtnckhqeDhIa0orRThQRHdzTHB1eTVZdGFOR2loV1hwd05xMWEyUFlzR0VBOGl0QldyZHVqZURnWU15ZVBSdjkrL2RIU0VnSW9xS2lBT1MvMzRKcWsyWExsaUU1T2JuYzNoL1o1MmhGalN1V1czU1dYYnQybFhsZnBzcDRqNVRrZStMbjU0Y3RXN1lBQUI0OGVBQWdmNG5RaXhjdmx2UkxRVVJFUkVTVkJCTlJSRVJFUkVSVUluMzY5TEU2VGs1T1JseGNIR3JVcUlHV0xWdmF2YzRabFJRTkdqVEErdlhyc1hIalJ2ejg4ODk0OTkxM0xjdVFkZS9lSGErOTlocGVlT0VGcTJ2T25qMkw2OWV2WThhTUdWWVBzeWRNbUdCNXZXTEZDZ0JBVmxZV1JGR0V0N2UzemZrLy9QRERNcjhIcW53cVMvSktvVkNVZVl6S2VJK01HVE9tVU52bXpadWhVQ2dzeWE0Q1R5ZklMbCsrREFBWU1HQUE5dXpaZ3lkUG5saVdDU1FpSWlLaXFvT0pLQ0lpSWlJaWNraWZQbjJRbnA2T0tWT21XTFV2V0xBQUFCQVpHWW5RMEZBb0ZBclVxMWV2MFBXZW5wN3c5L2N2Y3h4dWJtNTQ1WlZYRUJnWWlPM2J0K1BKa3llb1diTW1oZzRkaWxhdFdsbjFOWnZOV0w5K1BWUXFGWHIxNmxWc1ZjVzllL2NBNUZlRDBQUGoyZVJxZ1JNblRpQTNON2VDb3dHT0hUdUd5NWN2bzNmdjNtamN1SEdKcjY5czk4allzV09SbFpXRnZYdjM0clhYWG9PN3V6dCsvUEZIS0pWS2pCMDcxckswWjNoNHVOVjF4NDhmUjFoWUdBWU5Hb1E5ZS9iZzExOS94YWhSb3h5ZWw0aUlpSWdxQnlhaWlJaUlpSWpJSWJZZUFFZEhSK1BreVpPb1Y2OGVYbnJwSlF3WU1NQ3lSTmV6Q2hKWVdWbFoyTGh4STE1NTVSVTBhOWJNNGZsRlVjVEpreWV4YmRzMm5EdDNEaE1tVE1ENjlldngxVmRmWWMrZVBaZzVjeVplZmZWVnZQUE9PMUFxbFFDQW1KZ1kzTGx6QnlOSGpvUzd1M3V4YzV3K2ZScEEwWHRkWGI5K0hjSEJ3VTVKcWxIbE1HZk9ISnZ0a1pHUkxrbEUzYng1RTF1M2JvWEpaQ3BSSXFveTN5TTdkdXhBVkZRVUFnSUM4UExMTDF2YXpXWXpsaXhaWXBVUUE0QTdkKzRnUGo0ZXc0Y1BSNk5HalJBUUVJQWRPM2JnelRmZmhFekdSeGxFUkVSRVZRbC9laXVHVXFxQUNDRFBwSGQxS0VSRVJFUkVsY3ExYTlld2N1VktTQ1FTVEowNkZWS3AxS0hyTWpNenNXZlBIcWpWYWl4YXRLakl2ZzhmUGdRQXBLV2xZY3lZTVhqeTVBa0FvRVdMRmdnUEQ0ZFNxY1NNR1RNUUVSR0JsU3RYWXVmT25ZaU5qY1dNR1RQUXNXTkgxSzlmSDBxbHN0RHlYN1lZREFiOCt1dXZFQVFCWGJ0MnRkc3ZKaVlHMjdkdng1bzFhOUN3WVVPSDNqT1ZYWGtzbnpkNzltem9kTHBTbnk4dkJWVkh0aW9MbjFVVjdoRzlYbzlmZnZrRjllclZLMVI5SnBGSU1IYnNXSHoyMldkWXYzNjlaVStyVFpzMlFSQUVEQnc0MFBMZnFLZ29iTisrSFVPSERpMDJWaUlpSWlLcVBKaUlLc2JBMnUweHNtNDNwT2sxZUppYmh0TnB0N0VyOFZ5WnhneDI5OEc2anU5WXRRMDVzcnhNWXhJUkVSRVJWYVN6WjgvaUwzLzVDM1E2SFNaT25GaG91YStpcEtTa0FBQ0Nnb0lzYlpjdVhVSnljaklBUUsxV3c4dkxDd0J3K1BCaEFFQnViaTUwT2gxNjkrNk5FU05Hb0ZHalJsWmpkdS9lSGMyYU5jT1NKVXR3NmRJbDVPWGxBY2pmTDJmZXZIbnc4ZkVwTnE0dFc3WWdMUzBOWGJwMEtYSWZtcnk4UEJpTlJsWmxPRmw2ZWpxeXM3TUJBRHFkRG01dWJsYm5odzhmN3RBNFc3ZHVkWGpPNGlyeVNsS3hKNUZJSUFnQ1JGRzArZ3lYbE5Gb1JGeGNIQUJZVlVOVjVYdGsyN1p0eU16TXhNeVpNeUVJUXFIK0w3LzhNalp0Mm1SWnVpOHJLd3RIamh4QjU4NmRMVXNBRGg0OEdELzg4QU8rKys0NzlPalJBNEdCZ2NYR1MwUkVSRVNWQS8vUHFSaE52RUlBQUFFS0ZRSVVLdHpWSkxzNElpSWlJaUlpMXpFYWpkaTBhUk0yYjk0TXM5bU10OTU2Q3lOR2pMRHFZekFZaWh6andZTUhBSUNRa1B5ZnRTOWN1SUFGQ3haQXI4OWZoZUF2Zi9rTFB2NzRZeWlWU2d3ZlBoeUhEaDFDM2JwMU1YNzgrQ0lmZmdjR0JtTDU4dVU0ZnZ3NHVuWHJabW52MUtsVHNlL3I5T25UK082Nzd5Q1R5UkFaR1Zub3ZDaUtsdGM1T1RrQXdLWDVuT2pldlh1WVAzOCtqRVlqUER3OHNHREJBaXhjdUJEZTN0NFlPblFvc3JLeUhONGJxSG56NXZEMDlDem5pQXNUQkFHQmdZRklTVW5CdDk5K2k0a1RKeFpLcGhVbk16TVRVVkZSVUt2VlVLbFVsb3E3cW55UGFEUWEvUERERCtqUW9RTTZkKzVzNldNMm15MnZKUklKSmsyYUJLbFVpb0NBQUN4WXNBQlNxUlJ2di8yMnBZKzN0emVHREJtQ0gzNzRBVXVXTE1HeVpjdVlEQ1lpSWlLcUl2aFRXekVhZTlXME9yNlJuZWlpU0NyV3RoYy9xTEM1V0ExR1JFUkVWUG1aVENiODl0dHZpSXFLUWxKU0VtUXlHYVpPbllwWFgzM1ZxcDlTcVVSeWNqTE9ueitQVnExYVdUMG9Ga1VSQ1FrSjJMbHpKd0NnVWFOR2xnZnNPcDBPczJiTlFseGNIUGJ1M1lzSkV5Wmd4SWdSNk5DaEE1WXZYMTVzZFlrb2lqQ1pURENaVEdqYnRpM1VhaldrVXFsbEg1eWlIRGh3QUY5ODhRVk1KaFBlZSsrOVFzdWh5V1F5cEtTa0lDMHREUXFGQXRldVhZT0hoMGVwSzE3SVdseGNIUDc4NXo4akx5OFBTNWN1UlhaMk5qNzU1QlA4OFk5L3hPREJnOUdsU3hkTFZZd2p1bmJ0Q29QQkFMVmFEYVBSQ0Q4L1A4czVnOEZRTGt2OEZlamZ2ejgyYmRxRTdkdTNZOGVPSFNWS2xJaWlDS1BSYURsKzQ0MDNJSkZJcXNVOThzYy8vaEZObWpSQmJtNHUzTnpjY1B6NGNlajFlcXVZdTNYckJxMVdpOW16WnlNMU5SVnZ2dmxtb2FVdng0NGRpOWpZV0Z5NmRBbkxsaTNEM0xseklaRklpbzJmaUlpSWlGeUxpYWdpMUhEM2diZmMrb2Z5YTltUFhCUU5FUkVSRVZIRlMwMU54YTVkdTdCdjN6N0xrbnFOR3pmR0J4OThnQVlOR2hUcTM3cDFhOFRHeG1MMjdObEZqdHVvVVNPMGJOa1NuMzc2S1hRNkhjYU1HWU4rL2ZxaGQrL2VrTWxrMkxseko5YXVYV3ZwLy9SeVhvSWdXUDRBK1VteXA2c3hDcno5OXR0RlZ0RVlqVVo4L1BISGlJMk5CUUNNSGowYVE0WU1LZFN2YWRPbXVITGxDdjd3aHo5WTJycDA2VkxrK3lQSG5UbHpCaHFOQnUrODh3NWVlT0VGQU1CSEgzMkVGU3RXWU5PbVRkaTBhUk9BL08rN1ZDcUZWQ3FGVENhRFZDcUZSQ0tCeVdTQzBXaUV3V0N3U3VRQStaL0hGU3RXV0k0RlFVQm9hR2laWTA1SVNMRFpQbnIwYUFEQXZuMzdrSnFhV214MTRMTmtNaG5Dd3NJd2NPQkFEQm8wQ0FDd2E5ZXVLbitQREI0OEdNZU9IY09VS1ZPc3JtdlhycDNsdFVhandaLy8vR2RjdTNZTkRSbzB3Smd4WXdyTkk1ZkxNV2ZPSEx6Ly92djQ3YmZmb0ZhcjhkZS8vcFdWVVVSRVJFU1ZISDlhSzBKTG56Q3I0OGZhVEdRWmNsMFVUZkdjVWNVMDZmUS9rYXpOY2tJMFJFUkVSRlFkeU9WeTdONjlHK25wNlFnSkNjR1lNV1B3OHNzdjI5em5CUUJtekppQmI3LzlGamR2M29ST3B5dDAzdGZYRitIaDRSZ3hZZ1FFUWNDSUVTTmdOQm90RDUxbE1obW1UWnVHUVlNR0lTWW1Cdkh4OGNqT3pvYkJZTEJVYzVqTlpzdHJXdy9YQy9UbzBhUEk5eWFUeVJBY0hBeHZiMjlNbVRJRlBYdjJ0Tmx2K3ZUcCtQTExMNUdTa2dKQkVCQVdGb2JKa3ljWE9UWTVidWpRb1hqNDhLSFZFby9kdW5WRDI3WnRjZWpRSVZ5OGVCRXBLU25RYURRd0dBeFdmNHhHSTZSU0tUdzhQS0JTcVNDUlNDekpLcWxVaW1IRGhsbkdiTnUyTGVSeU9SWXZYbHptbUdmUG5nMjVYRjZvWFNxVll0eTRjUmczYmx5WjV5aFFYZTZSQmcwYW9FNmRPaEJGRVVxbEVxMWJ0OGJZc1dNdDUxTlRVNUdXbG9hZ29DQjgrdW1uZHBjMWJOaXdJWllzV1lMNTgrZWpVNmRPVEVJUkVSRVJWUUdDV05SUHBaVlVSUzNsTnJYcC82RlhjTGpsT09iSkZheSt1YWZNNHdhNysyQmR4M2VzMnB6eG5weVppSHA2ckxzNXlkaVRlTDdJNjk1cjNOL2gvdjFEWGtCRDFlL3JscGZYOTdNaWx4Y2tJaUlpcXM3T25Ea0RuVTZIcmwyNzJrMUFsWVhSYUt5d2g4bng4ZkZJVGs2MjdJK2owV2hnTXBuZzQrTlRJZk9UYmFJb2xzdG5xN3A0WHU2UnJLd3NaR2RuSXl3c3JOaSs2ZW5wM0tlTmlJaUl5TVVFQjMrSTU2OE9GZUhaaXFoTG1mZGRGSWxycFdpemNlQnhYSkY5bms1RUZkZS9yVjk5cTBRVUVSRVJFVlZ1SFRwMEtOZnhLN0tpb1hIanhtamN1TEhsV0tWU1ZkamNaQitUVUVWN1h1NFJIeDhmaHhOZVRFSVJFUkVSVlIxTVJOa1I0dUdMSURkdnE3YUxsVHdSOWUvN1IrMmVlNnR1ZDh2cmg3bHBPSnh5eldZL2pWSHI5TGlJaUlpSWlJaUlpSWlJaU9qNXhFU1VIZTM4ckRkZVRzaE5RNFkreDBYUk9PYkhCN0YyenoyZGlFck15eWl5THhFUkVSRVJFUkVSRVJFUmtUTklYQjFBWmRYZXY3N1Y4Zk82TEI4UkVSRVJFUkVSRVJFUkVWRnBzU0xLQmplSkhPSFA3QS8xYXExMmVMVld1eEtOY3luekFSYkZiWEZtYUVSRVJFUkVSRVJFUkVSRVJGVUdLNkpzYU85Zkh3b0pjM1JFUkVSRVJFUkVSRVJFUkVSbHdXeUxEVjBDbTdnNmhFckZWK0dKRHY0Tm5kYmZUK0hwakxDSWlJaUlpSWlJaUlpSWlLaVNZeUxxR1hLSnJGQVM1VkZ1T3JSbVE3SFhlc3JjVU5QZDEzSnNGczFPajg4Vm1uaUZZSDc0a0hMclQwUkVSRVJFUkVSRVJFUkUxUk1UVWMvb0ZOQUk3bEs1NVZobk51Q0RDOTlCYXlvK0VkVzdSa3RNYVRMQWNweW0xNVJvYmcrcEFtMTg2eUkyTGI1RTF4RVJFUkVSRVJFUkVSRVJFVlZHVEVROW8zZU5jS3ZqcytsM0hFcENBVUNnbTVmVjhlTzhUSWZubFFvU3pHbytHRzM5NnVGNDZnMThkZXRYcUExNURsOVBSRVJFUkVSRVJFUkVSRVJVMlRBUjlSUS9oU2ZhK05hemFqdVVmTTNoNjRQY3ZLMk9IMnNkVDBSTmF2UXkydnJsejkwMXNDbGFlSWRpYmZ4K25FNi83ZkFZNWVWVTJpMHN1ZnB6a1gyMnZmaUJ3LzFuTngvTWZiaUlpSWlJaUlpSWlJaUlpSjRERWxjSFVKbjBxZEVLRWtHd2FydVhrK0x3OVdIS0FLdmpoTnhVaDY5dDUxZmY2dGhYNFlsNTRVUHcveHIxaFVMQ2ZDRVJFUkVSRVJFUkVSRVJFVlU5VEVUOWowUVEwRCtrVGFIMjV0NjFIUjdqNlVTVXdXekN3OXgwaDYrZGZpNEtKOU51Rldydkg5SUduN2NkaXdhcVlJZkhJaUlpSWlJaUlpSWlJaUlpcWd5WWlQcWZpSUJHaGZaNEFvQld2bUVPWFYvTHd3OUttWnZsT0NFM0ZTYlI3UEQ4R3FNV1M2LytqUFczbzJFd0c2M08xVmI2WTlrTG96Q3dkcnNpeHhBQXlDVXltMytzK2dtQ1EvMklpSWlJaUlpSWlJaUlpSWpLZ3BtSC8zbXRkZ2ViN1MxOTZqaDBmVlB2V2xiSDE3TVRTeFhIbnNUenVKYjFFTE9iRDBhSWg1K2xYU1pJTWI1QmI0VDdoR0hOemIzSU1lb0tYZHZNdXpZK2JUT3kyRGs2K2pmRWxtN1RiWjRiY21SNXFlSW1JaUlpSWlJaUlpSWlJaUo2Rml1aUFMVHdDVVV6TzB2dzFYRDNRYkM3VC9GamVJZGFIVi9KZWxqcWVPN2xwT0NEODkvaGVPck5RdWM2QnpURzUyM0hvcUdxUnFuSEp5SWlJaUlpSWlJaUlpSWlxZ2lzaUFJd05EVEM2bGhyTXNCZEtyY2NkdzVvaE8yUHpoWTVSbHUvZXBiWElvQ3JXUWxsaWluWHBNZG4xN1pqWU8xMmVMdCtUMGlGMzNPR3dlNCtXTkptSk5iZCtoWFJUeTZYYVI1SCtDbzgwY0cvb2RQNit5azhuUkVXRVJFUkVSRVJFUkVSRVJGVmNzOTlJcXFKVndqYSt6ZXdhdHQ0NXlER04raHRTVVoxRFd4YVpDS3FubWNRQXA3YVgrcU81Z2t5RGJsT2lXL25vM080cTBuQnJPYUQ0Q05YV3RybEVobisxR1FBNm5nRzRwczd2d0VBa3JWWmlMcDd5T1k0NCtxL1pIbjlJRGNWTVUrdU9CeERFNjhRekE4ZlVtNzlpWWlJaUlpSWlJaUlpSWlvZW5ydUUxR2o2NzFvZGZ4WW00bURUeTZqdlg4RGRBNW9EQUJvNGwwTEFXNWVTTk9wYlk3UkxhaXAxZkhwdE50T2pmRktWZ0krT1A4ZFBtenhHaHFwYWxxZGkxYy90cnhPMDJ2dzg4UFROc2Q0T2hIMU9DL1RiajhpSWlJaUlpSWlJaUlpSWlKbmVhNzNpR3JtWFF1dGZPdFl0ZjAzNFJUTW9vZ3pUeVdUQkFEZEFwdkNuaGVEbWxzZG4wcTc1ZFE0QVNCVnA4Yjhpei9nZU9vTlM5c3ZEOC9nYU1wMXA4OUZSRVJFUkVSRVJFUkVSRVRrRE05MVJWUzgrakhpTWg5WWtsRUYxVkFBY0RyOURreWkyYkkzVTcrUTF0ang2QXpFWjhabzdWc0hOZHg5TE1jUGNsTnhOeWU1WE9MVm00MVlmbTBIUnRiTlFEUHZXdmpYUGR2TDhEbmIrWXk3V0gxemI1Rjl2dW4wcnNQOUp6ZnVWNkk5cDRpSWlJaUlpSWlJaUlpSXFHcDZyaE5SSnRHTXBkZCt3WkxXSTFISE14Q2I3eCtEU1RRREFMSU51VGliZmdjUkFZMEFBTFU5L1BHQ1gzMmN6N2hyTmNZcnRkcFpIZi8yNUdxNXhpd0MrUGY5bzVBS0VwakZaOU5penBOcjFGbGVxdzFhWk9wekhMN1dZRFlWMlY5dDFGcU5UMFJFUkVSRVJFUkVSRVJFMWROem5ZZ0M4aE11bjE3ZGhzbU4rK05JOGpXcmM5RlA0aXlKS0FBWVdMdWRWU0lxeE1NWEhaK3E3REdLSnNRa1h5bi9vQUZMd3F5OGpEcng5M0liZS9XTlBlVTJOaEVSRVJFUkVSRVJFUkVSVlI3UDlSNVJCWjVvcy9EeDVhMkZsdDA3bTM0WEdVOVY5clQxcTQ5Nm5rR1c0K0ZoblNFUkJNdnhzWlFiSmFvY0lpSWlJaUlpSWlJaUlpSWlxczZZaVBvZld4VkdKdEdNWFlubkxNY0NnSEgxWHdJQTFQTHd3MHZCTGF6NjczaDB0bHhqSkNJaUlpSWlJaUlpSWlJaXFrcVlpQ3JHbnNUenlIbHFQNk1YL09xaHJWODkvTEZCVDBpRjM3OTg1ekx1NHJibVNjVUhRaVo4dXdBQUlBQkpSRUZVU0VSRVJFUkVSRVJFUkVSRVZFazk5M3RFRlNmWHBNZXV4SE40bzA0WFM5dlVKcS9BVjZHMDZ2ZnZlMGNyT3JSeTB6Mm9XWm11OTNkVGxYaU0yTlI0R0VWVG1lWWxJaUlpSWlJaUlpSWlJcUxLaFlrb0Ivenk2QXo2MVd4alNUNDltNFE2bm5xeldsVkR6V3cyc0V6WE4xTFZMUEVZNDJML2dXeERYcG5tSlNJaUlpSWlJaUlpSWlLaXlvVkw4emtnMTZqRHQzZC9zM2xPWnpiZzJ6dTJ6eEVSRVJFUkVSRVJFUkVSRVQzUG1JaHkwS0hrcTdpUm5WaW9mZGVqYzBqUlpic2dJdWVyN2VFUEFZS3J3eUFpSWlJaUlpSWlJaUlpb21xQ1MvTTVxTDVuTU9wNkJoVnE3MU96RlE2blhNUDluRlFYUkZVMlVrR0M1dDYxMFRHZ0lUcjZOMFNJaHgvZU9iVU83NTNaVU9LeDFuYVlZSGw5TWZNKzF0MDZVS0xyMVFadGllY2tJaUlpSWlJaUlpSWlJcUxLallrb0IvZ3FQREV2ZkFqY3BmSkM1M3prU256UzZrMThkSGtyN2xTUmZhSkNQUHp3UWJOQmFPdFhEMHFabTlXNVlIY2ZYTTE2V0tieGRTWURrdkl5eXpRR0VSRVJFUkVSRVJFUkVSRlZmVnlhcnhqdVVqbm10WGdkZ1c1ZWR2dDR5VDJ3dVBVZjBMZG1xd3FNekRIdVVqbmErdFczYWd0VEJxQmJVTk5DU1NnQUNISDNxNmpRaUlpSWlJaUlpSWlJaUlpb21tTkZWQkhjcFhJc0NCK0d4bDRoVnUzSFUyL2lSdllqL0xGQkw2dSs3elh1ajA0QmpiRTJmai9TOVpxS0RoY0FvSlM1b2JsM2JZVDdoQ0xjSnd3TlZUVWdGUnpMTjJxTVdwaGhMdWNJaVlpSWlJaUlpSWlJaUlqb2VjRkVsQjM1U2FpaENQY0p0V3EvbzNtQzFUZjJRR2MyUUdzeVlHS2psNjBTUGUzOUcrQ3JqaE1RazN3VnZ6dzhqY1M4akVKajYwd0duRXE3NWRSNGV3V0hZMkR0OXFpdkNvSUF3YUZyUkFCM05jazRsM0VIWjlQdjRxWTZFV1pSZEdwY1JFUkVSRVJFUkVSRVJFVDAvR0lpeWdZdnVRZm10bmdkemIxclc3Vm42SFB3NmRXZm9UTWJBQUQ3SDE5Q2tqWVRNNW9PaEs5Q2Fla25sOGpRcjJacjlLM1pDcGN6RTNBcDh6NHVaVDdBTGMxam1FVVJXWVpjTExuNnMxTmoxaGkxYUtBS0xyWmZqbEdIaTVuM2NDNzlMczVtM0VXbVBzZXBjUkFSRVJFUkVSRVJFUkVSRVJWZ0l1b1p0VHo4c0NCOEdFSThmSzNhc3cxNVdCUzNCV2s2dFZWN1hPWURURHYzTFNZMWVobGRBNXRZblJNZ29KVnZIYlR5cllOUkFQUm1JNUx5TXBHVWw0RTB2UnJwT2cyeWpYbFFHL0tRYTlKRGF6SkFaemJBWURiQkpKcGhNcHVlR2t5QVZKQkFLa2dnRXlTUVMyUndrOGlna01xUXJNM0cyWXc3U05OckVLQlFGWHBQVDdSWk9KMTJHNmZTYitGcTFrT1lSQzYvUjBSRVJFUkVSRVJFUkVSRTVZK0pxS2UwOHEyRDJjMEhReVZ6dDJyWEdMVllGTGNGQ2JscE5xL0xOdVRpczJ2Yjh4Tk9kYnVqcVhjdG0vMFVFaG5xZWdhaXJtZWdVK09lYy9IZlNNckx3TUhIbHpHaVRtY0F3RzNORTV4S3U0VlRhYmR3THllbDJESCtVTGVyMCtLcHJmUXY5WGg3RWk4Z3k1RHJ0RmlJaUlpSWlJaUlpSWlJaU1oMW1JZ0NJQkVFdkZHbkMwYUVkWUZFc041ZktkdVFpNzljL3NtaFpFNWM1Z1BNeWZ3M3duMUMwYmRtYTNRT2JBdzNpYnk4d2dZQVBNaE54WTNzUkFEQS9zY1hrYUhYNEZUNjdVS1ZXOFY1czQ0VEUxRWUvcVVlNzNqcVRTYWlpSWlJaUlpSWlJaUlpSWlxaWVjK0VSWGs1bzMzbTcxYWFEOG9BRWpLeThRblY3WWlLUyt6UkdOZXlYcUlLMWtQSVkrWG9aVlBHTUo5dzlCSVZSUDFQSVBnTGZkd1Z1Z0FnQk9wTnkydlUzVnE3RW02NE5UeGlZaUlpSWlJaUlpSWlJaUlTdXU1VDBUVjhReEVBMVZ3b2ZhYjZpUXN2cklOMldXb3pqR1lqVGlYY1Jmbk11NWEybnpsU3RSUytxT0dtdzhDM0ZUd1U2amdJMWZDVStZR3Bjd05IbElGRkJJWjVCSXBaSUlFRWtFQ0FRSkVpRENMK1g5TW9na0cwUVM5MldpVmlDSWlJaUlpSWlJaUlpSWlJcXBNQkZFVVJWY0hVVkpEaml4MzZuaU52VUt3SUh5b3BWcHBYOUpGYkx4ekVBYXp5YW56VU1YYTl1SUhyZzZCaUlpSWlJaUlpSWlJaUtoYUVvUm45anF5UTFMZWdWUUY4ZW9rekx1NEdROXowN0R5eGk1OGRlc0FrMUJFUkVSRVJFUkVSRVJFUkVSbDlOd3Z6VmZnVVY0NnBwNzlCbFd1UEl5SWlJaUlpSWlJaUlpSWlLaVNZa1hVVTVpRUlpSWlJaUlpSWlJaUlpSWljaDRtb29pSWlJaUlpSWlJaUlpSWlLaGNNQkZGUkVSRVJFUkVSRVJFUkVSRTVZS0pLQ0lpSWlJaUlpSWlJaUlpSWlvWFRFUVJFUkVSRVJFUkVSRVJFUkZSdVdBaWlvaUlpSWlJaUlpSWlJaUlpTW9GRTFGRVJFUkVSRVJFUkVSRVJFUlVMcGlJSWlJaUlpSWlJaUlpSWlJaW9uTEJSQlJWVytrM3RSQkZWMGRCUkVSRVJFUkVSRVJFUlBUOFlpS0txcTJrMHhyYzJaT0p2RlNqcTBNaElpSWlJaUlpSWlJaUlub3VNUkZGMVpvMnc0ZzcrektSZUZJRGs4N3M2bkNJaUlpSWlJaUlpSWlJaUo0clRFVFJjeUhqbGhieDJ6T1FjVXNMY0xrK0lpSWlJaUlpSWlJaUlxSUt3VVFVUFRkTWVoR0pKelc0c3k4VGVXbGNybytJaUlpSWlJaUlpSWlJcUx3eEVVWFBuYncwSSs3c3pVVFNLUTFNT3BaSEVSRVJFUkVSRVJFUkVSR1ZGNW1yQXlCeWxmUjRMYkx1NnhEY1dnbS94aDRRbUpZbElpSWlJaUlpSWlJaUluSXFQbnFuNTVwSkx5THBUQTV1Nzg2QUprbnY2bkNJaUlpSWlJaUlpSWlJaUtvVkpxS0lBT2l5VExoL01Cc1Bmc3VHUHR2azZuQ0lpSWlJaUlpSWlJaUlpS29GTHMxSDlCVDFJejAwU1hyNE4vVkFVRXNscEFyQjFTRVJFUkVSRVJFUkVSRVJFVlZacklnaWVvWm9CdEt1NWVIVzlneGszTkpDRkYwZEVSRVJFUkVSRVJFUkVSRlIxY1JFRkpFZFJwMFppU2MxdUxNbkV6bFBESzRPaDRpSWlLbzRuVTZIek14TVY0ZEJSRVJFUkVSRVZLR1lpQ0lxaGpiRGlIdS9aaUhoaUJwNkRmZVBJaUxYR0RkdUhPYk1tVk51NDBkR1JxSnYzNzdsTm43ZnZuMFJHUmxacGpIKy92ZS9ZOUdpUlU2S3FMRFBQdnNNR3pkdUxMZnhIYlZwMHlhc1dyVUtpWW1KSmJvdUxpNE9DeFlzd05HalIrMzJTVWxKd2ZUcDA3RjU4K2F5aGttbHNHUEhEcno1NXB1SWlZa3AwemhpSlN2WFhydDJMYjc1NWh2b2RMcFNYYS9SYUlvOHYydlhMdXpmdng5NWVYbWxHcjlBVmIvSGlZaUlpSWlJcWlydUVVWGtvT3dIT3FnZjZoSFEzQjFCNFVwSTVOdy9pb2ljdzJnMFl2WHExV2pac2lYNjlldG5zMDlpWWlLa1Vxbk5jM3E5SHA5ODhnbWFObTJLVWFOR1FSQ3E1OTlQNTgrZlIwSkNRcUgycFV1WGxtZ2NMeTh2VEo0OHVWRDcvdjM3RVJZV2h2SGp4NWM2eG1mOTg1Ly9SRnBhV3FGMkh4OGZ2UHZ1dTRYYVkyTmpFUlVWQlNBL2VWZXJWaTJINXpwNDhDQk9uanlKZHUzYTJlMXo5T2hSWExseUJjSEJ3UTZQUzg2aDFXcXhaY3NXK1BqNG9FdVhMbmI3SlNZbUlqVTFGWHE5SGhxTkJtcTFHcG1abVVoTlRVVnljakllUG53SVFSQVFGUlZWS2U3MTZPaG9iTnUyRFRLWkRKMDdkMGJ6NXMxTGRQMVBQLzJFVFpzMllkbXlaV2pTcEVtaDgwYWpFUnMzYmtSZVhsNlJYemRIVlBWN25JaUlpSWlJcUtwaUlvcW9CRVN6aU5RcmVjaThyVU5RS3lYOEdybERZRjBoRVpYUmd3Y1BjT1RJRWV6WnN3YzNidHpBdSsrK0M1bk1zWCtpZFRvZEZpNWNpUFBueitQdTNic1lNR0FBQWdNRHl6bml5aVU2T3JwRS9VTkRRMHZVZi83OCtVaEtTbks0LzlkZmYyMTVmZUxFQ1p2SnN4bzFhaFI2U0szUmFMQnExU29BZ0NBSStPS0xMN0JtelJvb0ZJcGk1elFhalRoMDZCRGMzTnpzSmpNQjRNaVJJd0NBM3IxN08vUmVxR3hpWTJPeGNPSENRdTJEQmcyeTJmL0FnUVA0NFljZnNHZlBIcXQycFZJSlB6OC9CQVlHSWp3OEhEVnExSUJHbzBGT1RnN216WnRYTHJGLy9QSEhDQXNMSzdMUDdkdTM4Y1VYWHdBQXBrNmRXdUlrRkFDa3BhVkJvOUZnN3R5NVdMRmlCZXJWcTJkMS90eTVjMUNyMWVqY3VUTzh2THhLUEw0anFzSTlUa1JFUkVSRVZKVlZ5VVNVdTFRT3JZbDc5cEI5Q3JGOFA5cEdyUmxKcHpWSXU1Nkg0RFpLK05SMUs5ZjVxR2htZzRqVWEzbFFKK2loMTVoZ05sYXVKWXVlTnhLWkFJVktDcTh3QlFLYmU3QjYwQUVOR2pUQTZ0V3JNWGZ1WEd6ZnZoMFBIanpBb2tXTG9GS3Bpcnd1UFQwZEgzMzBFYTVkdTRZR0RScGd5WklsOFBmM3I2Q29mMmV2SXVCWmFXbHB4Vll2TlduU0JFT0hEaTF4REdGaFlWWVBoMjBSUlJIOSt2V0RoNGRIaWNaT1NrcXkrYUM1SkE0Y09BQUF1SGZ2SHQ1NTV4M1VyVnUzVUd6TGxpMURhbW9xQmc0Y0NDOHZMMnpldkJtZmYvNjVRMHN5SGo5K0hHcTFHcSs4OG9yZHowMWlZaUl1WDc0TUx5OHZOR25TQkZsWldUYjdlWHA2T3B3SXBhSTFhTkFBMDZaTmc4bGt3cnAxNnhBU0VvSWhRNFk0ZE8zWFgzOE5UMDlQZUh0NzIvMStaR1ptbHZtemFZLysvN04zMytGUlZWc0RoMzlUTXBuSnBKQkNBb0ZRcElNZ0lDQ0tnSUFvS29yMVE4UUdWMFZwb2tnQXFRSktFd0gxWGtSUlFRVUVVUkVWTEFSRVFJcUlsMTZsR0VnSXFVTW0wOHYzUnk0allTYkpKSm1RQk5iN1BENHk1K3l6enA3Sm5CUFk2Nnk5YmJZaTkyZGxaVEZod2dRc0ZndVBQdm9vZDkxMWw4OFl1Ym01UkVkSEZ4cm4yV2VmSlNNamc0MGJOeko2OUdqbXpadEh6Wm8xUGZ2WHJsMExVSzVUaDFhRmExd0lJWVFRUWdnaHFySXFPY3BRUTF1TlUzbnBGZDBOVVlsRk84T3Z5SGxzdVU3T2JNa2w4NUNadURaNjlIRkJWK1M4NGg5NTUreWMzWkZMYUEwTjhUZUZFbHhOaFZJdGlZK0s1SEs0c2VZNHlmN0x3dkcxMmRTNktReDlEYmsyaXBPUWtNRDgrZk1aUFhvMC8vM3ZmeGsrZkRpdnYvNTZnUUhaU3gwN2RveEpreWFSbnA1TzI3WnRtVFJwRWlFaElUN2IzbjMzM2RqdC9qM0E0YzlnNzhVQjE0c0txd2k0bk1sa0tyWjZ5V3cybHlvUjVZOExGeTRBRkp2Z0s4emw3L3R5QXdjT0xQWnoyTDU5T3dCZHUzWXRzUDM5OTk5bisvYnROR2pRZ09lZmZ4NjFXczMrL2Z0SlNrcENyOWN6ZE9oUW45T3dQZjc0NDZTbHBYbGVyMTI3MWpOd2YzbS9mL2poQjl4dU43bTV1ZlR0MjdmUVBrNmRPcFdPSFRzVytUNkVmMkpqWStuZHV6ZnIxcTNEYnJmei9QUFAwNzU5ZTFKU1VqQVlERVZXRUJWWGpYU3hUWEhmeTR1T0hEbkM4T0hEY2JsY1pmNFo1K1hsTVc3Y09OTFQwK25aczZmUHFlNHNGZ3VKaVlrWURBYm16cDFiYUpKY29WQ1FtSmpJdVhQbk9IVG9FT1BIaitlRER6NUFxVlNTbVpucHVXYW1UcDNxZC84Kysrd3o0dUxpU3Z5K0t1TTFMb1FRUWdnaGhCQlhneXFaaU9vUTNWQVNVYUpJbmVzM29XYXRVTkwzbVhCWVhPVitQbk9tZzFQckRZVEdhNGhyRTRLMldwVzh0S3FjdkhOMnptN0xwZFl0WVpJRXJFU1VhZ1c2R0RXNm1GRHkwdXljL1MyWFdqZExNc29mMGRIUnpKa3poOFRFUkFDQ2dnci96TmF1WFV0NmVqcjMzWGNmZ3djUExuVDlLTWdmckM0dUVaV2Ftb3JENGZCcjhMc3dSUTNpOXV6WnM4aXFwZVRrWkFZT0hPanp1TUsydFd2WGp1blRwL3VNZCtiTUdVSkRROUhwZEdnMEdzeG1NNnRXclFMd3JNbnl5U2VmOE9tbm4zcjE0OUp6K2p2STc2L3QyN2VqVnF1NTVaWmJQTnVXTEZuQ3FsV3JpSXFLWXNxVUtRUUg1MWZaVHA0OG1SRWpSckJtelJveU16TkpURXdzTk5rWUdSbnB0UzBuSndlM083OUMxR3ExOHYzMzM2TlFLQXFkbWpBdExRMmJ6VmJrOTA2VW5NVmlZY21TSlhUbzBJSDI3ZHNEK2QrOXBLU2tJcjlmeFZVa0taVkt2eXZYN0hZN2I3NzVKaTZYaXg0OWVwUXBDV1d4V0JnM2JoekhqeCtuVTZkT2pCdzUwbWM3clZaTGt5Wk5XTDE2TlltSmljeVpNNGVJaUFpZmJkVnFOUk1uVGlReE1aRmh3NGFoVk9iUGU3eHExU3FjVGllUmtaRUZFc2huenB6QjdYWVhlcis2ZUQrOG1xNXhJWVFRUWdnaGhLaktxdVJvZVovYTdkbVlkb0IwNjRXSzdvcW9oS29IaDNOL1FudDBLZzNWcmdzbTg3Q1pqSU5tWFBieW42N05tR0xEbUdLald2MWdZbS9RRTZTWEJhVEtpOHZ1NXV5T1hHcDFDa01mSzRPbWxaVStMb2hhdDRSeGRuc3VEZStPdktxbTZYTTczVGh0Ri85em9RbFhvUTR1M1RYdmREbzlmdzRORFdYR2pCa0VCUVdoMCtrSzdMdlU4T0hENmRLbEMyM2F0Q2syL3NLRkM0dHRjL0ZKLytLbXQ3dlNMbDN2YU11V0xaaE1KcysyK3ZYckYzcGNZbUlpNmVuZUQ2MG9GQXE2ZGVzR1FFUkVSSUdCN09Ua1pOUnFkYUZWYUdWbE1CZzRlUEFnN2R1M0p6UTBGSmZMeFlJRkMxaTllalhoNGVITW5EbVQyTmhZVC92dzhIRGVmUE5OUm84ZXpkYXRXeGswYUJBalJvemd4aHR2OUlxOWN1VktyMjJYVmt1dFhidVdDeGN1MExselp5Wk9uT2l6ZjBPR0RPSG8wYU5sU2tUWmNwM1lUZVgvQU1pVnBsQ0FMa2FOUWxueWU5akpreWZKek13a016UFRLN0Y2K2V1ZmYvNFppOFVDd0QzMzNGTmszTnR1dTQxeDQ4YjUxWWNGQ3hadzZ0UXBZbU5qR1RwMGFBbDZYNURKWkdMQ2hBa2NPSENBOXUzYk0zNzgrQ0tUNElNSEQ4WmdNTEJ4NDBiR2pCbkQ3Tm16QzYxSWpJbUpZZEdpUlo0a2xNRmc0THZ2dmtPbFVqRi8vdndDMStYRktzL2k3bGRYMHpVdWhCQkNDQ0dFRUZWWmxVeEVoYWcwREdsOEo1UDNmVkhSWFJHVjBOREd2ZENwOGhkOVZxb1ZWTDgraEtqR09qSU9tTWc4WXNIdExQK0VWTTVKSzRiVFZxS2E2S2plSWdSVjhOVXorRjVaWkJ3eUUxcERJMG1vS2tBZkYwUm9EUTBaaDh6RXRxcDZUM3E3blc3TVdRNU02UTVNNSsxWXNoMDRyVzVjbDkxTDFEb2xqZStQTE5WQWRhOWV2ZnhxZC9tVC9JVUo5QlArRlduVXFGR2VQeDg2ZEFpVHlWUmdXMkhhdFd2SHZuMzdjRHFkdUZ3dU5Cb05OV3ZXcEUrZlB0eHd3dzBBOU9uVGh6NTkrbmlPNmRtekp6VnIxaXkzWk56T25UdHh1OTEwN2RvVmc4SEFqQmt6MkxWckZ6RXhNY3lZTWNOclRSbUFxS2dvNXM2ZHk3UnAwL2pqano4WU0yWU1OOTEwRXhNblRrU2owZmgxWHBQSnhQTGx5MUVxbFR6OTlOT0Z0bk81OGhOSXBWMGZLbjJmaWZON1RhVTZ0aXBRNjVRMHVLZGFpUlBPTld2VzVNVVhYeXl3N2NjZmYrVHc0Y05lMnlGL0xiV1ltQmdHREJqZzJmYlpaNStSbXByS3lKRWpQWW1hR2pWcStIWCtEUnMyOE8yMzM2SlVLaGt6Wmt5cHA2WTBHQXlNSFR1V1k4ZU8wYUZEQnlaUG5senNkMFdoVURCcTFDZ3lNakxZdDI4ZjQ4ZVBaK2JNbVo2S29NdGRmRytRWDBWa3NWaTQ2NjY3U3AwNHVsYXVjU0dFRUVJSUlZU283S3BrSWdyZ2htcDFtZHp5RWY1OTlFZXBqQkpBZmlYVTBNYTlhRld0anRjK2xVWkJYQnM5VVUxMFpCNDBrM1c4L0JOU2JoZGtIaktUYzl4Q1RJc1FvcHBxVWFva0lSVW91Y2syNG04cTNXQ2F1UElpRzJoSjJXbXNPb2tvTnhoVGJXUWVzWkIzem9iYmp3SVBoOW1Gdyt3aVNGOTRkVUJSQXZHVWZrcEtTcUVWVk5lYWwxOSt1YUs3NE9YU0tidmVmdnR0ZHUzYVJkMjZkVGw5K2pUUFBQTk1zY2YzNk5HRFRaczJvVkFvU2pSQXZYNzllckt6czNuZ2dRZW9VOGY3ZCtSRkZ4TlJwYTJJTW1jNlNuVmNWZUV3dTNEa3VVcWNpS3BXclJxOWUvY3VzRzMvL3YwY1BueVkzcjE3WTdQWk1KbE1XQ3dXM0c0M0owNmNvRzNidGdXcUFiLzk5bHRTVTFQcDJiTm5rUlZJbHp0NDhDQno1c3dCOHFzdFY2eFlRY3VXTFV2VWY1Zkx4Y2FORzNuLy9mZkp5c3FpWnMyYTNIUFBQZXpjdVJPcjFZclZhc1Z1dDN2K2JMRll2UDUvY1pyQkF3Y084UHJycnpONThtUmNMaGZQUGZlYzEvaysrdWdqTEJZTHYvNzZLenFkanFlZWVxcEUvYTFJRlhXTkN5R0VFRUlJSVVSbFYyVVRVWkNmakpwMzQ5TjhjK1ozZG1ZZTU1d2xCNHZUdjhYWXhkVkJxd3FpaHJZYUhhSWIwcWQyZTBKVVJmK2pQU2hFU1kxMmVtS3UxNUY1eUV6V01VdTVUOW5udEx0SisyOGVXVWZOVkc4VlFyWHJ0TWhhMUdWbk16b0pybGE2QVg5eDVRVlhVMkhMcmZ3SkVyZkxUZlp4SzVsSHpOZ3VGTjFmWlpBQ1ZaQUNwVWFCS2toSmFIeFFxWk5RUUVDZTB1L1hyeDhaR1JsbGlsRVc4K2ZQTDNKL2RuWjJvVzJNUm1PSno1ZVhsNGRlcndmeXEwaG16SmpoOTdFalI0Njg0bXNoMld3Mm5FNG5KMDZjNE1FSEh5UTZPcHFubjM2YXVYUG5GbWkzYmRzMlRDWVRQWHIwS0xEOXVlZWU0OUZISHkxeHhkSjk5OTFIN2RxMXFWZXZIaDk4OEFIMzMzOC8xYXRYOTJybmNPUW5ra3I3dWNTMTBhUFNLTERuWFgxVDg2R0VzTm9hdEZFbCsrelQwdEk0ZHV3WUZvc0ZzOW1NeVdUQ1pESng3Tmd4QU82NjZ5N1A1eDRmSDgvTEw3K00wV2dNeU5Sc3AwNmRZdUxFaWRoc051Njc3ejdXckZuRGpoMDdnUHhyY2RxMGFRd2NPSkFXTFZvVUdjZHNOak4zN2x5c1ZpdVF2NTdjcEVtVFN0UVhsVXFGWHEvSGFyV3liZHMyNXMrZno1QWhRMGhPVHZiWlhxdlY4dTkvLzV0OSsvWVJIUjFkb25OVnBJcTZ4b1VRUWdnaGhCQ2lzcXZ5LzhvSlVXbm9WN2NUL2VwMnF1aXVYSlV1TEY2QWVjTVBBWXNYTmVVdGd1bzFDRmk4MGxKcmxjUzEwUlBUSW9Tc0kyWXlENXR4MnNvM0lXVTN1VWpaYmlUamdKbnExNGNRVVQ5WUVsSmw0SEs0VWFybEE2d3FsR29GTGtmNVQ0dFpGcFljQjJlM0dySGtGS3pxVUNoQUY2MUdGeE9FTGthTkxscE5rRjVWWmE3ZmdRTUgrdFV1TlRXMVJPMXZ2dmxtbm4zMjJRTGJ2dnZ1dXlLUE1ScU54YmJ4eC9MbHk5bThlVE54Y1hHZUFYR1R5VVJTVXBMZk1VYU1HRkZrd3NWdXQzUDA2TkZpQitsTFl2anc0UXdZTUlCNTgrYXhhTkVpbWpadENzQ1lNV01LdEJzNGNDQW1rOGxyTytSUDQxVWFiZHUySlNrcGlaVXJWL0xubjM4eWQrNWNyK25SeXBxSUNvNVFVZXVXc0ZJZGU3WGF0MjhmTTJmT0xMQk5vOUhnZHVmZkQvdjM3NDllcjBlcjFWSzllblZXcmx4SmNIQXduVHQzTHRONWs1T1RHVDE2TkFhRGdTNWR1dkRDQ3krd1pzMGF6LzdseTVlemQrOWVYbnJwSmU2NTV4NmVlZVlaVDFMM2NucTluaDQ5ZW5ENDhHRnExcXhKUkVRRUlTRWg2SFE2VnE1Y2lVcWw0c1VYWHlRa0pBU3RWb3RXcTJYWXNHRkVSRVN3ZVBGaXRGcXRKN0h5NTU5L01uYnNXTmF1WFV2RGhnMExUQ042ZVNJOUxpNk91TGk0TW4wT1JibmFybkVoaEJCQ0NDR0VxTXlxZkNKS2xDOTk3NGN3Yi9vWkFqVFZrL0h6eFVTT25rSmxHY0ZWYVJSVWJ4bENkRk1kV2NjdFpCNDA0N0NVNzVQY3Rsd25aN2Zsa3I3ZkpBa3BJU29EZC82YVkrZjM1QldZZ2k5SXJ5S3FrWlpxRFlKUmEwczJGVmNnTEZ5NDBLOTJnd1lOS25KL1lSVUhaVzNmdUhGanIyMUZyVTNWczJkUEVoSVNDcTM2U2s1Tzlwa0VjemdjN04rL24rM2J0M1ArL0hrZ2Yrb3VwVkxwV2VzSjhNUis4ODAzU1VwSzRzc3Z2eVFrcE9CVWtIbDVlVHo4OE1ORVIwZWoxV29MN0x1WUdNak96bWJjdUhIczJiTUhqVWJEVjE5OVZlaDdLcW5xMWF2ejRJTVBzbno1Y3BLU2t2eGE3OHRmdmo2N3k2dmpldlRvd2ViTm05bTZkU3Z6NTg4bk1UR3h3UDZMMHpwZTZVcXhxMW5idG0yWk5tMGFrWkdSUkVaR0VoNGVUbkJ3TURObXpDQXBLWW5ISDMvYzAzYjkrdlhzM0xtVFJ4OTlsTEN3MGlmMGpoNDl5cXV2dm9yQllLQnQyN2FNR1RNR3hXVi8wUmcwYUJEUjBkRjg4c2tuZlBmZGQvejIyMjhNR1RLRUxsMjYrSXo1MGtzditkeStmUGx5SWlNajZkNjl1OWMrcFZMcHRSNVZtelp0ZU9HRkY5aTllM2VSMy8relo4OHlZY0tFUXZkZlRKb1dsVGgvN2JYWFNFaEk4THl1NnRlNEVFSUlJWVFRUWxSbGtvZ1NSVkxGeEtMcmRCdm1YLzEveXJ3b3RvTjdzZTM3RTAycnRnR0pGeWpLSUFVeHpYUkVOZGFTODVlVmpJT21jcDlheUpPUTJtZWlla3RKU0FsUlVWSi9ONUoxek9KNXJRNVdVcU85bm9nNndWQ0IxK1NxVmF2OGFsZGNJcXFvNUJEQStmUG5HVFpzR0ZsWldRQ0VoWVV4Zi83OEFnTzRGZVhZc1dPODhzb3JtRXltQXR1SERoMUsxNjVkcVZhdG10Y3hOOTU0SXovKytDTi8vdmtublRvVnJKYmV0bTBiRG9lRFcyKzkxUlAvdi8vOUwzdjM3bVgvL3YxQWZ0WFd6cDA3cVZ1M0xqZmZmSFBBMzlPOTk5N0w4dVhMK2Vtbm53STZTTzF2QW5Ia3lKRWNPWEtFbjMvK21SWXRXbkRQUGZkNDlwVzFJa3A0aTRxSzRxYWJidktyYmN1V0xibnBwcHNLSktjdXFsMjdOamFielN1aGRMbXRXN2N5YytaTXpHWXpIVHQyWk9MRWlRUUZCWG10SGFkU3FlamJ0eSszM0hJTHMyYk40dkRodzB5ZE9wVXVYYm93ZlBod0lpSWlpdTF2WGw0ZURvZWowRXFxd3ZUcDA0Zjc3cnV2eVBkaXQ5djkrazRYMWNabXMxMVYxN2dRUWdnaGhCQkNWR1dTaUJMRjB2ZCtHUFBtRGVBT3pMUmF1U3VXRUgxOWExQmUrUXFENGloVkNxSWFhNGxzcU1WdzBrTDZBWE81cjJ0ak0wcENTb2lLY3U2UHZBSkpxUEE2d2RUc29FY2RYRG51VDBWVkVBMGNPTERFMVU2WE14cU5qQnMzRHFmVFNVUkVCQWFEZ2Vqb2FNYU9IY3ZiYjc5ZDRWTkVhYlZhTEJZTHJWdTNwa3VYTHF4WXNZSzB0RFQ2OU9sVDZESHQyN2RIbzlHd2J0MDZyMFRVTjk5OEE4QWRkOXdCNUZlZDdkbXpCOEJUdVZHOWVuWG16cDFiYmxPQ1ZhOWVuVnExYW5IbzBDSHV2UE5PWEs3Q0gzb29iQkRiVjNMUjE3YkhIMytjdExTMEF0dkN3c0o0NmFXWEdEZHVIUC81ejM5bzBhSUY5ZXJWQS9JSC95Ri82amhSUGk3L21mcjZHZmZ1M2J2UTQ1V0YvTjNKNVhMeHlTZWZzR3paTXR4dU45MjZkU014TWJIWXRZWVNFaEtZUDM4K1M1Y3VaZW5TcGZ6NjY2L3MyYk9IWWNPRzBiVnIxeUtQUFhQbURJRFA5Y2FLVTF4Q3JWNjlla1VtMGUrKysyN3NkbnV4aWZaWFhubmxxcm5HaFJCQ0NDR0VFS0lxazBTVUtKYXFSanphanAyeGJQczFJUEVjeWFjdy8vWUx1bHU5cDNHcExCUktxTlpBUzhSMVdpNzhiU1ZqdjlscjNaaEFrNFNVRUZkV3hvSDg5ZUV1cW41OUNMRTNoQlJ4eE5YRmFEUXlmdng0enA0OXkrelpzNWt6Wnc0R2c0SEpreWN6Wk1nUXhvd1p3K3V2djE2cVFlWkFxVm16SnA5Ly9qbVJrWkVBZlAzMTE4VWVFeG9hU3VmT25kbXdZUU1uVDU2a2Z2MzZBT3pjdVpQRGh3L1R0bTFicnJ2dU9nQTZkdXhJNjlhdGFkZXVIWTBiTitiT08rOUVxOVdXNjdvMEFMR3hzWnc5ZTVaT25UcDVUUkVJK1pWYkpwT0pIajE2bE12NU8zVG9RTGR1M2RpNGNTTmZmUEVGbzBhTkF2SXJTRUFxb3NwYlJFUUVmZnYyTGRFeEsxYXN3R0F3K055WG1wcktyRm16Mkw5L1B3cUZncWVlZW9yKy9mc1htK3k1U0tsVThzUVRUOUN1WFR1bVQ1OU9hbW9xMDZaTkl6MDluWWNmZnJqUTQwNmNPQUhrVjJ0VlZ0ZnFOUzZFRUVJSUlZUVFsWTBrb29SZjlQZjlYOEFTVVFCNXE1YWk3WEFyaWtyKzFMVkNBUkYxZzRtb0UwenVXUnVaaDh6a25iZVg2emtMSnFSMFJOVFhTa0pLaUFDelpEczR2eWZQOHpxbWhlNmFTa0psWkdRd2R1eFlUcDgremF1dnZrcUxGaTA4KzJyVnFzV3JyNzdLeElrVEdUcDBLSys5OWhwTm16YjFLKzZNR1RPSzNKK1ptVmxvbTd5OFBLOXRhclhhazRRcWlVY2VlWVFOR3pidzczLy9tOW16WjJPMVdubjMzWGRSS0JRRjFwUXBhcEM5UEYyY2FuRHMyTEVFQndkei92eDVZbU5qUGZzSERoeUl5V1JpekpneFFQNlVlY1ZWdHBUVWtDRkRxRldyRnYzNzkvZHNzMXF0S0JRS3FZZ3FaK0hoNFR6eXlDTWxPbWJkdW5VK0UxSGZmZmNkNzczM0hsYXJsZERRVUVhQlM0czBBQUFnQUVsRVFWU05Hc1V0dDl4U3FuNDFhOWFNOTk1N2o3bHo1N0p2Mzc1aXA1WGJ1WE1uNEh1OXVNcmlXcjdHaFJCQ0NDR0VFS0l5a1gveENMK29heVdnN2RBSnk4NnRBWW5uek1yQTlQTjM2Tzk1TUNEeHlwMEN3bXByQ0t1dHdaTHRJT3VJaFp5VFZ0eXV3RXhYNkV0K1FzcEkrajZ6SktTRUNDQzN5ODJaMzNJOXM0MkdKMmlJYTEyeU5VNnVsSnljSEJZdVhGam92dEs0dUJaTVZsWVc0OGFOOHpuOVZvY09IWmc4ZVRKVHBreGg1TWlSREJvMGlIdnZ2YmZZQ291a3BLTFhFelNaVE1XMkNZUUdEUnJRbzBjUDFxOWZ6OUtsU3psNThpU3BxYW4wN3QyYkprMmFsUHY1ZmZuNTU1OEpDUW5oNzcvLzV1alJvOFRIeHhNY0hFeFdWaGJQUFBNTWQ5NTVKME9HRFBFNkxqVTFsVW1USm5Ibm5YZnkwRU1QQmF3L0VSRVJQUFhVVTU3WGRyc2R0OXROY0hCd3dNNGhmSE02bllWV054VjFqQzl4Y1hIWWJEYmF0R25EcUZHanlsekJHQklTd3JoeDQ4akt5aXB5bmFpY25CeCsvLzEzRkFvRmJkdVdiTjFQdDl2TlJ4OTlSSmN1WFdqVXFGR1I3ZGF0VzhmZGQ5OWRvdmdWcGJKZDQwSUlJWVFRUWdoUm1VZ2lTdmhOLzBBL0xMLy9GckMxb3ZLKy9RSmQxNTRvUThNQ0V1OUswVWFxaWU4WVNseWJFTEtQVzhrNmFzWnVLbnorLzdLNk5DRVYzVnhIdGZyQktOV1NrUktpdExLT1dyRG01QS9xcW9LVjFPd1FXc0U5S2x4dWJpNnJWcTBLU0N5MzI4M0tsU3Y1K09PUFVhdlZUSm8waVk0ZE94YmF2bVBIanJ6eHhodE1talNKZDk1NWgvWHIxL1BTU3k5NXBycnpwYWgxVFhyMjdGbmttbGZKeWNrRnFwWEthdkRnd2V6WnM0Y2xTNVlBK2NtcDU1OS9QbUR4UzJyVHBrM3MyTEVEd0ROOUdzRDc3NytQeFdMaHR0dHU4M21jV3EzR2FEVHkzbnZ2RVJJU3dsMTMzVlV1L2J0WXdTR0pxUEtYa3BJU3NFcWQ5dTNiTTNmdVhKbzNiKzczVkh6K0tHNTl1RTgvL1JTcjFVcW5UcDJLVEZqNVlqYWIrZnp6ejFtMWFoWHIxcTN6MmNacXRUSnIxaXcyYjk1TXQyN2QwT2wwSlRwSFJhanMxN2dRUWdnaGhCQkNWQ1JKUkFtL3FXc2xvTDI1QzViZk5nVWtudHRrSW0vTkY0UTlGcmlCeHl0SkZhd2twb1dPNkdZNmNzOVl5VHhzd1pSZWZ0UDIyWXhPVW5jYU9iOG5qNmpHT3FJYWExRnJmUzlhTG9Ud3plVjBrM0h3bjNXaGF0eW9yOVRYVVZHSm01STRkZW9VNzd6ekRudjM3cVZXclZwTW1qU3B5SVRTUmExYnQyYmh3b1c4L3ZyckhEcDBpQmRlZUlGdTNicnh5Q09QZU5aWmd2d3ArUnlPc3EyalY3Tm1UWllzV2VKelBaWFNVS3ZWMUtsVGgvVDBkQ0IvK2pDVlNoV1EyS1h4MEVNUFViZHVYWFE2SFRmZGRCT05HalZpNTg2ZEpDVWw4ZkRERHhlWUh2RlMxYXRYNTQwMzN1Q2xsMTVpM3J4NWhJZUgwNmxUcDREMzcrTFVpSUg2L0VYaHFsZXZ6dkRodzB0MHpOdHZ2KzM1TGwrdXNPOU9lZG02ZFN0cjFxeEJwVkx4K09PUGwvaDRvOUVJRko3c1NrMU41YlhYWHVPdnYvNGlPanFhdkx5OEtwR0lxdXpYdUJCQ0NDR0VFRUpVSkVsRWlSSUp2ZjlSTE5zM2d5c3dGVURtOWQ4VGNrZHZWREd4eFRldXBCUktDSzhUVEhpZFlDeFpEaktQV0RDY3N1QXVweUlwcDlWTitqNFRHUWZNVktzZlRIUXpIY0VSRlRlNEtrUlZrblBjZ3NPY2YzRnF3bFJFMUt1ODFSOXo1ODR0YzNXS3lXUmk4ZUxGckZtekJxZlRTZWZPblJrNWNpUjZ2ZjlURWRhb1VZTjU4K2J4eVNlZnNITGxTdGF2WDgvNjlldTU0NDQ3R0RWcUZFQ0J0VTlLUzYxV0V4OGZYK1k0a0o5NG16SmxDc25KeWRTdVhadmMzRnpXclZ2SDRjT0hHVDE2TkEwYU5DaFYzT0xXekNsS216WnRhTk9tamVkMVZsWVdzMmZQNXJycnJ2T3FCSE5mVm5sY3IxNDlYbnZ0TlVhUEhzMGJiN3pCekprenVmNzY2d1BXTjREVHAwOERFQnBhZVNzRXJ4WmFyYmJJYWtSZjNuLy8vWExxVGNuODhNTVB6SjgvSDRCKy9mclJzR0hEUXRzV05wMWdabVltZ05jMGdoZVRvWU1IRDhab05OS3FWU3ZHang5ZnFuWGlTcXN5WCtOQ0NDR0VFRUlJVVpWSklrcVVpS3BHUExwYnUyUCtkWDFBNHJrZERveXJQaVBpK1pjREVxK2lhYVBVMUxyNTRyUjlGcktPL2pQb0hXaHVsNXZzdnl4ay8yVWhORjVEVERNZCtocEI1WEl1SWE0V1dVY3Ruai9ITk5kVjZuWFhpaHVFVEVsSlFhZlRvZFBwVUNnVTdOMjdsOHpNekFMSks3dmR6aSsvL0VKRVJBUkRoZ3loUzVjdXBlcUxTcVZpd0lBQjlPclZpMFdMRnJGNzkyNGVlZVNSVXNVcXFlenNiTUxDd3NqT3ppWTlQYjNJNUp6ZGJ1Znp6ejluK2ZMbDJPMTJicnZ0Tmw1KytXWHk4dko0L2ZYWDJiOS9QeSs4OEFLMzNISUxEei84TVBYcTFRUHkxOFU1Y09BQWtKOFFLMHhDUWtLUmZVMU5UZlc3TW16YXRHblliRFltVEppQTNXN0hiRGFqMSt0SlNVa2hQVDNkcTNxclZhdFdqQm8xaWhrelp2RDMzMzk3ZlQ5ODlTMGxKY1VyR2ZESEgzOEFVS3RXTGNMQ3d0RHBkUHo5OTk5OC9QSEhBSDVWeW9teXljdkxLM1JLdXFLT3FVakp5Y204OTk1NzdOeTVFNER1M2J2enhCTlBGTm8rUER5Y0N4Y3VzR3ZYTG02ODhVYlB0SUc1dWJsODg4MDNBTlNwVThmVC90U3BVNWpOK2RXcVJxT1IrKzY3ajhHREI1ZTVpdkZpOWRYVmNJMExJWVFRUWdnaFJGVW1pU2hSWXZyNysyTGV1aEVLZWRLMXBDeS9iU0trVngrQzZwWHVDZlhLU0sxVlV2MzZFR0thaDNBaDJVcldrZktkdHMrWVlzT1lZa01icVNhbXVZN3dPc0VvS3U5c1kwSlVDSE9HQSt1Ri9QdVdNa2hCUlAzS1d3M2xqMm5UcG5IczJER3Y3UjA2ZFBEOE9TSWlnaWxUcGxDN2R1MkFWTHJVckZtVENSTW1ZRFFhcjFqbHpMQmh3MGhMUy9POGJ0bXlwYzkyVHFlVG9VT0hjdUxFQ1hRNkhTKzg4QUwzM25zdkFEcWRqamx6NXJCaXhRcVdMMS9PMXExYjJiVnJGLzM3OS9lYStyQlJvMGFGOXFXNGFSSUhEaHhJY25LeVgrL3IvdnZ2UjZQUlVMdDJiWGJ2M3MzbzBhTUw3Ry9ldkxuWE1kMjdkK2U2NjY3ekpOQ0s2OXZqano5ZTRMTUQrUFBQUDFteFlvWFBQcWxVS2g1NDRBRy8raTlLTHlzcmk3ZmVlcXVpdStFWGc4SEFyRm16K1AzMzMzRzczU2dVQ2g1ODhFRUdEUnBVNUpwVTdkdTNKeWtwaWJGangvcmNyMVFxdWVPT096eXZ2L3JxSzgvMklVT0djTjk5OXdXay81czNiL2I2ckt2cU5TNkVFRUlJSVlRUVZaa2tva1NKcVdKaTBYWHRpWG5ERHdHTGFWeXhoTWpFMTZqVTVRbWxvRkJDUk4xZ0l1b0dZODV5a1BPWEJjTXBLMDZidS9pRFM4R1M3ZURNMWx5Qy9zd2pxb21PeUVaYVZFRlgxMmNxUkdubG5QeW5HaXE4VGpCS1ZkVytOdHEyYll2SlpNTGxjdUZ5dWREcGROeHd3dzA4L2ZUVEJkbzFiZG8wNE9lK2t0TzN0V3paRW9WQ2dVcWxJaUVoZ2VlZmY5NW5PNVZLUmZmdTNZbUppZUhGRjEvMG1pNVFxVlRTcjE4L2V2WHF4ZUxGaTJuVnFoWDE2OWRuL2ZyMXVOMXUxR28xOWV2WDU5bG5uL1dLSFJzYlcrZzBZNlZwQnhTb1RxdGJ0eTRKQ1FtNC9qZnRiZTNhdFJrMGFKRFA0MG95UUYyelprMDBHazJCYlkwYk55WStQaDZMeFlMTlpzUGxjaEVVRkVTREJnMTQ3TEhIYU5La2lkL3hSY25wOVhyaTQrT1pOV3RXaVk1TFRFd2tKU1dsbkhwVnVJaUlDSnhPSjI2M202Wk5tekpvMENDL0tuV0dEaDFLZUhnNEJ3OGV4R1F5ZWJhcjFXcHExS2hCbno1OUNzUVpNR0FBZS9mdTViSEhIaXVRb0NxckprMmFVS2RPbmF2MkdoZENDQ0dFRUVLSXFrTGh2bnlTY2lIODRNektKUE9WUWJnZGdhdnlpUncxR1UzTE5zVTNyT0xjTGplNVorM2tuTEJnUEd1alBLOUFaWkNDeUFaYW9wdnFDTkpmWFNWU0I1Wm0wS0ovVEVWM1E1UkFSZi9Nam42ZGhkMlVQd2hZcjBkRXBackswbUF3b0ZLcEtuUjlIb2ZEZ2N2bDhrcGNCRXA2ZWpwcXRicGMxbnZadlhzM1dxMldaczJhRlZtbFVSSDI3OStQMld5bWZmdjJGZDBWSVVvbExTMk43T3pzY2tscVg4cGtNaEVTRXVKWDI2VkxsK0owT25ueXlTZkx0VS8ra0d0Y0NDR0VFRUlJY1MxVCtEa1FJNGtvVVdxNW4zMkE2YWZ2QUhBRFpSMzZVOWVwVC9TVXQwQjVkU1ZNaXVLd3VqQ2N0Skp6d29vbDI3ODFCMHBGQVdIeEdxbzEwQkpXUzNOVlROdFgwVWtOVVhJVitUT3pYbkJ5L050c0FKUnFCVTBmaWI0cXJnTWhoQkJDQ0NHRUVFSUlJU3FLdjRrb0dZWVRwYWEvOTJFVS8zdHlQaERQbnp2K1Bvbmx0MDBCaUZSMXFJT1ZSRGZWMGVEdWFqUzRweG94elhTb2RlVndXYm9oOTZ5TjVGOHZjUFRyTE5MK3pNTjJJVEJyZkFsUkZlU2wyangvRG9rTmtpU1VFRUlJSVlRUVFnZ2hoQkJYaUF6RmlWSlRSa1NpdS8yZWdNWTBydm9NdDkxV2ZNT3JrTGFhbXJpMmVoby9FRVhkYnVGRTFBMUdvUXo4RkZNT2k0dU1nMmFPZlp2TnlaOE41SnkwNG5KSVlhUzR1aGxULzVsR05MUm01Wm1TVHdnaGhCQkNDQ0dFRUVLSXE1MjZvanNncWpiOVBROWczckFPdDhVU2tIak9yQXhNUDMrUC91NEhBaEt2S2xJb0lEUmVRMmk4QnFmTnpZVy9yZVQ4WmNHVUVmaXArMHpuN1pqTzIwa05VbEN0WGpDUkRiVm9vK1MyVUJTMzIwMTJkdjRVYjVHUmtaVnVQUnJoemUyQ3ZMUi9FbEdWYVcwb0lZUVFRZ2doaEJCQ0NDR3VkbElSSmNwRUdSWkJ5QjMzQmpSbTNwb3ZjQmx6QXhxenFsSnBGRVEyMUZML3ptbzB1amVTMkJ0QzBFWUdQbEhrc3J2Sk9tYmhyM1U1L0xVMmg2eWpGcHkycTc5S3ltcTFzbXpaTWh3Tzd5U2Z5V1FpSXlQRGE3dkZZcUZ2Mzc3MDdkdVh2THc4ci8zbno1L0hicmQ3YlMvS2wxOSt5YUpGaS9DMVpOK2lSWXRZdFdwVmllTDV3MlF5NFhLNUN0M3ZkRHJKeXNvSytIa3JnaW5kN3FuNlUydVZhS3RKc2xVSUlZUVFRZ2doaEJCQ2lDdEZFbEdpekVMdXVoOUZTRWpBNHJsTmVlUjlzeUpnOGE0V21uQVYxYThQb2NIZDFXalVKNUlhYmZXRXhBUitRTjJTN1NEMWR5Tkh2c3JpN0crNTVKMno0eU0vY2xXWU4yOGVIMy84TWErODhvcW55Z2tnSXlPRG9VT0hNbUxFQ05MUzB2eU9aektaR0QxNmRJbVArLzc3NzFteFlvWFA2cW9WSzFhd2R1MWF2MlA1NDRjZmZxQi8vLzdNbnorLzBEWXJWcXpneVNlZjVNY2Zmd3pvdVN1Q01lV2Y2VDVsV2o0aGhCQkNDQ0dFRUVJSUlhNHNlU3hjbEpsU0g0cSsxLzBZdjFvV3NKaW05V3NKNlhFM3FocnhBWXQ1TmRHRXFvaHVwaU82bVE2N3lVWHVHUnNYL3JhU2Q5NE9BVW9hdVoxdWNrNWF5VGxwUlJXc0pMeU9ob2c2d1lURUJYRzF6RWIzNUpOUGN2RGdRUTRjT01Dd1ljT1lQbjA2Q1FrSlJFVkZVYnQyYmJadDIwWmlZaUx6NXMwak1qS3l5Rmh1dDV0WnMyWng1c3dadEZvdEJvT0J1TGc0ei81ang0NXgvdng1bjhjYWpVYVVTaVZidDI3MXVkOXNOdnZjRnhJU1FwczJiVHpuUDNqd0lMbTV1WjcvREFZRDU4K2ZKeTB0amJTME5McDE2OFl6enp4RHExYXRDQW9LWXUzYXRjVEV4UERFRTA4VWlIdjA2RkUrL2ZSVE5Cb05OOXh3UTVIdnV5b3dwbHl5UGxRdFRRWDJSQWdoaEJCQ0NDR0VFRUtJYTQvQzdXc3VLQ0ZLeUcwMmtmSHlzN2p5akFHTEdkejJKcXFOZURWZzhhNEZUcHNiWTZvTlk0b040MWs3RG12aFU2K1ZsbHFySkR4QlEzamRZRUppS3k0cGRXQnBCaTM2eDVRNVRuWjJObVBHak9IRWlST0Vob1l5WmNvVVdyWnNpZFZxNWFXWFh1TFlzV05jZDkxMXpKMDdsNUNRRU14bU0vZmRkeDhBWDMvOU5hR2hvUUFzV0xDQXI3NzZDcFZLeGRTcFUybmZ2bjJCODh5WU1ZT2twS1F5OS9kU0NRa0pmUFRSUjU3WC9mcjE4NXBPVUsvWEV4VVZSWFIwTk8zYXRhTnYzNzRBSEQ5K25CRWpSbUN6MlpnMGFSS2RPblVDSUNzcml5RkRocENSa2NHRUNSUG8wcVZMd1BvYnFKOVpTZGhOTG81K25UL0ZvRUlCVFI2SlJoVjBsV1JTaFJCQ0NDR0VFRUlJSVlTb1FBcGZVeno1SUJWUklpQVV1aEJDN25rUTQ4cFBBaGJUdW5zSHRrUDcwRFJyR2JDWVZ6dVZSa0ZFM1dBaTZnYURHOHhaRG93cE5uSlRiSmd6dk5kQktnMkh4VVhXTVF0Wnh5eW9ncFdFeFFjUkdxOGhORjZEU2xQMUJ2Z2pJeU9aTTJjT1k4ZU81Zmp4NDVoTUpnQ0NnNE41N2JYWEdEcDBLQ2RPbk9DTk45NWcyclJwUG1Nc1c3YU1yNzc2Q3FWU3laZ3hZN3lTVUFEUFBmY2MvZnYzOTNuOGl5KytpTlBwNU4xMzMvWGFOM0RnUUdyVXFNRWJiN3podGYxeWlZbUpPSjFPSWlJaW1EcDFLcW1wcWF4ZXZkcm5PUnMyYk1qTEw3L01saTFicUZPbmptZTcwV2lrYnQyNjlPalJJNkJKcUlweTZiUjhJWEZCa29RU1FnZ2hoQkJDQ0NHRUVPSUtrMFNVQ0ppUTIrL0J0TzRiWExtR2dNWE1YZm9oMFZQZUFxVXNaMVppQ3RCRnE5RkZxNm5lTWdTSDFZVXh4WTRwelU1ZW1oMmIwVm5tVXppdExzLzBmU2dnSkNhSTBQZ2d3bXBwMEVaV25kdExhR2dvTTJmTzVPalJvN1J1M2RxenZYcjE2a3ljT0pINTgrZnp6RFBQRkhwOHc0WU5DUWtKWWRpd1lkeDIyMjArMjBSRlJSRVZGZVZ6bjBLaElDZ29pSVNFQkovN2k5cDNxWXZUOUFHbzFiNC8vNUVqUnhaWUR3dGcwcVJKWHUzT256L1BiNy85NW5sOWFlVlZWWko5ek9MNWM1aE15eWVFRUVJSUlZUVFRZ2doeEJWWGRVYUtSYVduMEdyUjMvc3d1Y3MrREZoTXg5OG5NVy9aaUs1TGo0REZ2RmFwZzVWVXF4OU10ZnJCQU5qelhPU2wyY2s3bjUrY0tuTml5ZzJtZER1bWREdm45NWhRQlN2Ung2b0ppUTFDSHhkRWNEVjFwVnRieXVGd2VCSTJJU0VoQlpKUUY3Vm8wWUtGQ3hkU1ZKVnBodzRkV0xwMHFXZWF2c0xzMkxHRGt5ZFBlbTAzbTgxb05CbysvL3h6bjhkZHVIQ2gwSDBsbFpLUzRqVjkzOVhLbUdMRG5QVy9Ta0FGaENkSUlrb0lJWVFRUWdnaGhCQkNpQ3RORWxFaW9IVGRlNUczN210YzJWa0JpMmxjOVNuYURwMVFhTFVCaXlrZ1NLK2syblhCVkx1dVlHTEtsRzdIbk9uQWt1T0FNcXdnNTdTNnVKQnM0MEp5L3RSb3FpQUZJYkZCaE1RR29ZdFNvNDFVb1FxdXVFcTNreWRQTW03Y09BWU5Ha1RYcmwyOTl2L2YvLzJmeitNdVhWWnZ3SUFCUGhOVTRlSGhMRnEweUd2N3FsV3IrTzkvLytzenJ0MXU1OE1QZlNkeERRWkRvZnRLNitlZmYvYXIzZU9QUDA1YVdscEF6MzBsMlBOY25OMyt6NXAxMWVwckNkS3JLckJIUWdnaGhCQkNDQ0dFRUVKY215UVJKUUpLb2RHZ3YrOFJjcGNzREZoTVYwNDJlV3UvSXZUQnh3SVdVM2k3UERIbGNyaXhaRGt3Wnpvd1pUb3daeml3NTVXK2FzcHBkNU43MWtidTJYL1c3RkZybGVpaTFXaWoxR2dqMVFTSHFRalNLMUZlZ1hWOE5tN2NTSHA2T3RPbVRXUFBuajBNSGp5NHdIUjJsMDlmNTB0T1RvN1A3VTZuNzgvcHpKa3p0RzdkbXRtelp4ZllObURBQURwMjdNalVxVk85anVuWnN5Y0pDUWxlVStNdFhicVVpSWdJcjdhK2pyK29SNCtLcnl6TVBHd3UzeE80d1c1eGszM01qTXVlbnpSVXFoVlViNmtyMy9NS0lZUVFRZ2doaEJCQ0NDRjhra1NVQ0RoZDF6c3dyZnNHNS9sekFZdHBXdnMxdXR2dVJCVVZIYkNZb21oSzlUOFZUQmMvZFlmRmhTWExnU1hIaVRYbmYvODNPSEc3U2xjNjViQzR2SkpUdmdUcGxhZzBTbFRCQ3MvL3kycmd3SUdFaDRmei92dnY4KzIzMzNMaXhBa21UWnBFWkdSa2dYYitWZzRCWkdWbDBiZHZYNS83ekdZekdSa1pkT2pRb2NEMkV5ZE9BSERkZGRlVnFQLzkrL2YzMm5aeEhTbTczYzY1YytjS2JBT0lqcTY0NjhmbGNBRnc3bys4SzN0aUJkUytOUXhOcUZSRENTR0VFRUlJSVlRUVFnaFJFU1FSSlFKT29WWVQrc2dUR1A0OXUvakdmbkxiYkJoWGZVckVjeU1DRmxPVW5GcXJKRFJlUTJqOFA5dmNickRsNWllbXJBYm4vNUpURHV4NUxseU9Nc3p0ZHdsN25ndDduaXNnc1M3MThNTVBVN05tVGFaUG44NkJBd2RZdEdnUm8wYU5Ddmg1SUwveUNXRHQycldzWGJ2V2EvK3laY3RZdG15WnoyT1RrNU45VmpzQjFLMWIxek1ONE1XcXFWOS8vZFZUWFhWNUpkV0dEUnRLOXdiS3lMTlcweFVXcEZNU0VpTy82b1FRUWdnaGhCQkNDQ0dFcUNneU9pZktoYlpESjB6clZtTS9jU3hnTVMxYk5oTFNzemRCOVJzR0xLWW9PNFVDZ3NOVkJJZDdWNXc0clM1c1JoZjJQQ2UyUEJkMm85UHoybUYyNGJRRkpsRlZGcDA2ZFdMMjdObDgvUEhIREJreXBOek9vOVBwZVBycHB3dHMrL3Z2djltd1lRT3hzYkhjZmZmZFBvOWJ2SGd4RVJFUlBQREFBd1cydTkxdWxpeFpnazduUGVYY3JsMjdQSC9lczJjUERvZURHMis4c2V4dm9nejBzUm9nZjYydzh1UUdYQTd5TTZTQTNlVGk5TVlMMU9zWmdWSlYvbE0rQ2lHRUVFSUlJWVFRUWdnaENwSkVsQ2dmQ2dXaGZaOG1lL3E0Z0liTlhmWWhVYSsra1ovOUVKV2VLbGlKTGpoL0hTaGYzRzV3MmR3NHJTNGNWaGRPcXh1SDFZWE40TVNTNDhCNndWa3VsVkNYYTlhc0diTm16Zks1YitEQWdYN0hLV3h0S0lEYXRXc1htRTR2SXlPREVTUHlLL3dHRFJwRWx5NWRmQjYzZVBGaXdzUER2YWJpUzBsSlljbVNKVjdUN2JsY0xuYnMyT0Y1UFg3OGVEUWFEUXNYTGlRbUpzYnY5MUplbXY1ZitVOFA2SGE1U2Q5dkpuMmZDUUJ6cG9Pc0l4Wmltc3M2VVVJSUlZUVFRZ2doaEJCQ1hHbVNpQkxsUnRQc2VvSmIzWWgxN3g4Qmkyay9jaERySDlzSmJuZHp3R0tLaXFOUWtML3VVN0FLRFNWYncrZkEwb3h5NmxWQnljbkpBWSs1ZWZObTVzK2ZqOEZnNE1FSEh5dzBDZVdyTCsrLy96NTZ2WjdEaHc4RCtWUHpYV3IzN3Qxa1pXV2gwK2t3bTgwTUdUS0VPWFBtTUd2V0xHYk9uT2xwVjloVWYxY0RoVkpCYktzUVhBNDNtWWZNQUdRY01CSFpVSXRLSTBsc0lZUVFRZ2doaEJCQ0NDR3VKRWxFaVhJVjJ2ZEpyUHQyZTZiSkNvVGN6eGVqYWQwT2hUb29ZREhGdFczUm9rVzBhZE9HTm0zYW9GUXFDK3o3K2VlZi9ZNlRsWlZGMzc1OWZlNnpXcTFzMmJLRkw3LzhrbVBIOHFlczFHcTFHSTFHWnM4dWZEMjFPKzY0QTREWnMyZmpjcm5Zdm4wN0FFcWxrdWJObTNQLy9mY1hhUC9UVHovUnNHRkRyRllyeWNuSjlPclZpOTkvLzUxZmYvMlY3Ny8vM3RNdUlTRUJ5Ris3U3FGUVVLdFdMU0EvMmFWU3FZaVB6MThJTENVbHBjaEtyOG9zOW9ZUURDZXMrZFYyTmplNVo2eFV1MDViMGQwU1FnZ2hoQkJDQ0NHRUVPS2FJb2tvVWE3VUNmWFFkZXFHZWN1R2dNVjBuaitIZWYxYVFucjFDVmhNY2UweUdvMnNYTG1TRlN0VzhKLy8vSWRHalJvRk5QNzU4K2VaTzNjdWUvZnV4V2F6RmRobnNWajQ2YWVmU2h3eklTR0Jqejc2eUd0N1JrWUd2Lzc2SzA4OTlWU0JCTnJ3NGNOcDJMQWhuVHQzUnEvWFk3Rll1T3V1dTNBNm5mVHExWXVhTld0NjR2WHMyWlBJeUVqUDYxOSsrUVd6MlZ6aVBsWUdTcFdDeU1aYXp4UjlGNUp0a29nU1FnZ2hoQkJDQ0NHRUVPSUtrMFNVS0hmNmh4N0RzbjB6Ym9jOVlER05xejlIMjZrYnlyRHdnTVVVMTZaRGh3N2hkcnNKQ1FtaFFZTUdBWThmR3h1TFFxRkFxVlJ5KysyMzA2ZFBINFlORzFab01xazRSVTJwdDNyMWFweE9KMTI2ZENtUWlJcUlpS0JmdjM0QWRPdld6Yk05S3lzTGdQRHd3cStqMjI2N3JjUjlyRXdpNmdSN0VsSEdWRHN1aHh1bFdxYm5FMElJSVlRUVFnZ2hoQkRpU3BGRWxDaDNxdWpxNk83b2pXbnQxd0dMNlRhWnlGdTlnckFubmcxWVRIRnRPbmp3SUFETm16ZjNtcFlQWU9EQWdYN0hLbXdLdTlHalI2UFZhZ2tPRGk0Mnh1TEZpekdaVEF3ZVBOanY4d0prWjJlemV2VnFtalp0NnBsbXJ6akhqeDhIb0U2ZE9pVTZWMVVTWEUxRmtGNkZQYytKMituR21Hb25QRUZUMGQwU1FnZ2hoQkJDQ0NHRUVPS2FJWWtvY1VYbzczMFk4eTgvNFRibEJTeW1LV2t0dXR2dlFsMnpkc0JpaW12UG9VT0hBTGorK3V0OTdrOU9UaTd6T1NJaUl2eHUrODAzM3dDVU9CSDF5eSsvWUxWYUMxMmp5cGN0VzdZQTBLSkZpMkpqYTdWYWJycnBKaFNLcWxkTkZGWmJROWFSL09rRmM1T3Rrb2dTUWdnaGhCQkNDQ0dFRU9JS2trU1V1Q0tVK2xEMDl6MkM4ZlBGZ1F2cWNtRmN2cGhxTDQ4UFhFeHhUWEc3M1J3K2ZCaUFsaTFiK214ejZSUjN4Y25LeWlwUkl1aHlCb01CbzlGSWt5Wk5TbnhzKy9idFNVaElvRk9uVG42MVQwOVBaOU9tVGFoVXFtS1AyYmR2SDJ2V3JHSFNwRW5jZXV1dEplNWJSUXVyOVU4aXlwaGlCemRROWZKcFFnZ2hoQkJDQ0NHRUVFSlVTZDd6VUFsUlRrSjYzb01xS2lhZ01hMy8vUjNiZ1QwQmpTbXVIVWVPSENFdkx3KzFXbDJxNUUrZ2JkcTBDWUNjbkJ4V3JWckY2ZE9uL1Q2MmR1M2FqQjA3MXErS0piZmJ6VHZ2dklQVmF1WDIyMjh2dG1Jckx5Ky9rakV5TXRMdi9sUW0ramkxWjEwb2g5V0ZKZHRSd1QwU1FnZ2hoQkJDQ0NHRUVPTGFJUlZSNG9wUkJHblFQL1FZRno1NE82QnhjNWQ5UlBUVXVlQmpmUjhoaXJKNzkyNEFHalpzNk5mNlRjVnh1VngrdFh2eHhSY0pEUTMxdkhhNzNXemV2SmtQUC93UXBWSkpkblkyQ3hjdVpPSENoY1RHeHRLeFkwZHV1dWttV3JkdXpYdnZ2WWRHNDN0cXVVYU5HdmwxL3ZmZmY1OXQyN1lSR2hyS1UwODlWZXo3eU1uSkFTQXVMczZ2K0pXTlFxbEFYek9JM0dRYkFNWlVPOW9vK2ZVbmhCQkNDQ0dFRUVJSUljU1ZJQ054NG9yU2RlcUc2WWR2Y0NUN1grbFJIRWZ5S2N5Yms5QjE3Um13bU9MYThNY2Zmd0RGcjVIa2k5VnFSYVBSRktoQTJyeDVNMENCSkpNdnZYdjN4bVF5c1d2WEx2NzQ0dzgyYmRwRWVubzZLcFdLRVNORzBMVnJWN1p2Mzg2dnYvN0tybDI3V0xObURXdldyRUdyMWRLK2ZYczZkZXBFWkdSa3NlZTVYRzV1TG5QbnptWHo1czBvbFVwR2pScEY5ZXJWQzdUUjYvWGs1T1J3OU9oUkdqZHV6TW1USnpsNDhDQTZuWTdvNk9nU25hOHlDWXZYL0pPSVNyRVIwMEpYd1QwU1FnZ2hoQkJDQ0NHRUVPTGFJSWtvY1dVcGxZVCszMVBrekprUzBMREdMejVGMjc0VGlwQ1FnTVlWVnkrTHhjTEJnd2NCYU42OGVZbVBuenQzTGtsSlNRUUhCeE1VRklURDRjQmlzUUMrRTFzLy9mUVR4NDhmSnkwdGpWT25UcEdhbW9yYjdRWkFxVlRTcVZNbm5uenlTYTY3N2pvQXVuZnZUdmZ1M2JGWUxKNmsxSTRkTzlpOGVUT2JOMjlHclZiVHRtMWJubnZ1T2VyV3JWdHNmemR1M01nNzc3eERibTR1YXJXYVYxNTVoVnR1dWNXclhhdFdyZGkyYlJ0RGhnd3BzUDMyMjIvM2E5cS95aW8wL3A4cU1sT0dIWmZkalRLbzZyNGZJWVFRUWdnaGhCQkNDQ0dxQ2tsRWlTc3V1RlZiTk0ydXgzWm9mOEJpdWk0WU1LNytuTERIQmdZc3ByaTZtVXdtT25mdXpLNWR1N2orK3V0TGZIeWpSbzNZc0dFRFZxc1ZxOVVLUUZCUUVLMWJ0K2FaWjU3eGFuLysvSG0rL3ZwckFCUUtCWEZ4Y1RSdjNweldyVnZUc1dQSFF0ZGYwbXExM0hiYmJkeDIyMjJZVENhMmJObkNoZzBiK1BQUFB6bHk1QWl4c2JGKzliZDU4K2E0M1c0U0VoSklURXlrYWRPbVB0dU5HREdDME5CUS92cnJMK3gyT3hxTmhoWXRXakJnd0FDL3psTlpCWVVvMFVhcXNXUTdjTHNnOTZ5TmlIcGxuNDVSQ0NHRUVFSUlJWVFRUWdoUk5JWDc0aVA1UWx4QjloUEh5SnI4U21DRHFsUkV2LzQyNnZqYWdZMHJLcVVEU3pObzBUK216SEhjYnJmUFNwL2s1R1FBRWhJU2lqemU2WFRpZERweHVWd0VCd2NYV2pXVWs1UERIMy84UWExYXRhaFRwdzRoWmF6ZXk4bko0ZHk1YzRVbWxMWnYzMDVlWGg0OWV2VHdiRHQ1OGlRSkNRbW8xUlh6REVLZ2ZtYWxsWEhBVE5wLzh3QUlyUmxFM2U0UkZkWVhJY3M1WXI0QUFDQUFTVVJCVklRUVFnZ2hoQkJDQ0NHcU9vV2ZVeWhKSWtwVUdNTzdzN0RzM0JyUW1KcnIyeEE1YWhKVTRTbkVoSDhxT3FraFNxNmlmMllPczRzalgyZkIvMzdyTmVvVGlTWlVWV0g5RVVJSUlZUVFRZ2doaEJDaUt2TTNFYVVzNzQ0SVVaalFSNTRBVldBSGdXMzcvOFM2ZTBkQVl3b2hyZzVxblpLd1M5YUt5amhncnNEZUNDR0VFRUlJSVlRUVFnaHhiWkJFbEtnd3FyaWFoSFM3TStCeGM1ZCtpTnRtQzNoY0lVVFZWLzM2ZjZaRXpQbkxnczNvck1EZUNDR0VFRUlJSVlRUVFnaHg5Wk5FbEtoUStqNTlVV2kxQVkzcHpEaVBhZDNxZ01ZVVFsd2RkREZxd21ybFYwVzUzWkQ2ZTE0RjkraktreGw1aFJCQ0NDR3VMVmxaV1RpZDhnRFc1VnhXRzluckE3dGNnQkJDQ0NGOGswU1VxRkRLaUdybzcza280SEh6dnYwQ1oyWjZ3T01LSWFxK3VOWjZGUC83N1dkTXNaRjExRkt4SGJxQ3pwOC9ULy8rL1ZtNmRPa1ZQM2ZQbmowWk9IQmdtV0s4ODg0N1RKbzBLVUE5OGpaNzltdysvUEREY292dnI4OCsrNHo1OCtlVGtwSlNvdVAyN2R2SCtQSGoyYkpsUzZGdDB0UFRHVEZpQk11WEx5OXJOMFU1ZXZ6eHgrblpzMmU1bjJmWnNtV2VhK3J3NGNOOC8vMzNwWTQxZmZyME1sMmZ2Ly8rTy92MzcvZmF2blhyVm43NjZhZFN4L1hIZi83ekh6NysrR09zVm11cGpqY2FqVVh1Ly83NzcvbnBwNTh3bThzMkphemNvMG92SlNXRkgzNzRvZEQ5MzM3N0xlZlBuL2NyMWp2dnZGUGs3OUVOR3pZVWVTNVJ2aXJyL2JNaXYvOXIxNjdseVNlZlpNbVNKUUdOZTFGWjcvLzJ6QnhPSkU0bjdaT3ZpbTI3cytudC9ISGp2YVUrVndFdUYzdTZQOGJCdmtQSi9ybnduNHNRUWdnaEFrTmQwUjBRSXVTdSt6RnYraGxuaG4vLytQT0gyMmJEK1BsaUlvYU1DbGhNSWNUVkliaWFpcmpXZXM3dHpxK0dPcmM3aitBSUZmcTRvQXJ1V2ZuNzRvc3ZTRTlQNTlKMUpQZnMyY1A4K2ZQOWp2SFJSeCtWUjlmODh1ZWZmNUtjbk95MWZjYU1HU1dLRXhZV3hwQWhRN3kyLy9UVFR5UWtKUEN2Zi8ycjFIMjgzQWNmZkVCbVpxYlg5b2lJQ0Y1NDRRV3Y3ZHUzYi9jTUZQWHMyWlA0K0hpL3o3Vmh3d1oyN05oQjI3WnRDMjJ6WmNzV0RodzRRR3hzck45eFJka2NQSGlRelpzM00yalFvSXJ1aXBlREJ3K3lZMGYrMnByTGxpMWoyN1p0T0J3Tyt2VHA0OVUyT3p1YmMrZk8wYXhaTTUreGR1ellRVjVlNFZXbWFXbHBHQXdHR2pkdTdIUC9xNisrU2tKQ2d0Yzk1c01QUHlRNU9aazc3cmpEczYyNFFXWmZjUXFUbEpURTExOS9qVnF0cG1QSGpvVyt2OEo4K2VXWGZQYlpaOHljT2RQbmUzTTRISHo0NFllWXpXWnV2dm5tRXNXK25OeWppdVp3T01qT3ppWTlQZDN6ZmJ2Ly92c0JXTGh3SWIvOTlodkJ3Y0YwNjlhdHdISEhqaDNqM1hmZkpUMDkzYThISnRhc1dVTkNRZ0w5Ky9jdmRML05acU5YcjE0bGZnOVZWYjkrL2NqSXlDaFRqSmlZR0s4RXpOVnkvNFNLL1IzZHJGa3pYQzRYbjMvK09UZmZmSE9KNzNQbGZmKzNwNldUK3RFWEJFVlhJK2JCTzFHRjZndU5aVS9QeEpXbksxSC9DNlZVVXZOZmZmbHIxQnVjR0RPVHRsMXZRcUc1K3Y4OUlJUVFRbFFVU1VTSkNxZlFhQWp0TndERE96TURHdGV5WXd1NjdyM1FOR3NaMExoQ2lLb3Z1cWtPWTZvTlk2b2R0OVBONlkwWHFOTWxqTkI0VFlYMEp4QURPQUJCUVVHc1hidlc1NzZzckN6V3JWdEhkSFEwRHozMFR5V3EyV3oybWR5cFNwS1Nra3JVdm5idDJpVnFQMjdjT0ZKVFUvMXVmK2tBK0xadDIzeCt2bkZ4Y1Y2RHZFYWowWk1VVkNnVXpKczNqM2ZmZlJlTnB2anZwY1BoWU5PbVRRUUhCeGNZc0wvYzVzMmJBZWpldmJ0ZjcwV1VqZFZxWmVMRWlSZ01CcG8xYTBhWExsMENmbzU5Ky9ieDVaZGZNbWJNR0xRbG5PNzRZbExhN1hZemR1eFlSb3dZd2IvLy9XK2FOMjlPbzBhTlBPMmNUaWV2dlBJSzZlbnB2UEhHRzF4Ly9mVWxPazllWHA3bk9wbzhlVEx0MjdjdjBmRyt4TVRFMExGalI2L3QzMzMzbmQ4eC92cnJMK2JObXdmQThPSERTenc0QzVDWm1ZblJhR1RzMkxITW1UT0hldlhxRmRpL2UvZHVjbk56NmRpeEkyRmhZU1dPNzQ5cjlSN2xkcnNaT1hJazZlbnA1T2JtZWcyRUt4UUticjMxVm1KaVluanh4UmZadDI4ZmI3MzFGbzBhTmZMOEhyRGI3Y3llUFp2UTBGRDY5dTFiNEhpcjFjcUtGU3Q4bnR0Z01QREpKNTk0YlgvaWlTYzRkZW9VblR0M0xyYi81ZTNjdVhPOCt1cXI1Ukw3dGRkZUl5RWh3V3U3cjIzKzhQVWR2RnJ1bjFEeHY2UHIxNi9QWTQ4OXhwSWxTL2psbDE5S2RLKzdFdmYva09hTmlMNm5PNW5mSlpHeVlDa0pvNTRyMFRuS0l1NnBoMGhadUF5SElSZlQwWlBvci9lZExCTkNDQ0ZFMlVraVNsUUsyblkzWTI1MlBiWkQzbE95bEVYdXB4OFFQWFV1cUZRQmpTdUVxT0lVVVB2V2NFNGxHYkJrT1hBNzNmeTk2UUt4TitpSmJxYmprb0toS3lJK1BoNmRybXhQZHhhWFRGcXlaQWxXcTVVUkkwWVFIQnpzMmQ2eFkwZCsvdm5uSW8vOTRJTVBXTGx5WmFGVkNJVTlVWCs1ek16TVlxdVhHamR1eklNUFBsaHNyTXY1VXdIaGRydTU0NDQ3U3Z4WnA2YW1samxaZC9FelBuWHFGTTgrK3l4MTY5YjE2dHZNbVRQSnlNaWdkKy9laElXRnNYejVjdDU2NnkzR2pCbFRiUHpmZnZ1TjNOeGM3cjc3YmtKRFEzMjJTVWxKWWYvKy9ZU0ZoZEc0Y1dNTUJvUFBkbnE5SHJWYS9vb1lDTUhCd1F3YU5JaFpzMmJ4emp2dmNNTU5OeEFSRVJIUWM2eGZ2NTZ0VzdjeWZmcDBKaytlWEtEaXNUaVhEcVRxZERxbVRwM0svdjM3dlFaUlZTb1ZUejMxRk5PbVRlUFZWMTlsK3ZUcHRHalJ3cTl6Mkd3MkpreVl3T25UcDZsWHIxNkJBVkNEd2NEaXhZczlyN096czcwcU5MT3pzd0U4MjRjT0hRcmtYL012dnZpaTEvbjhUVVJsWldVeFljSUVMQllMano3NktIZmRkWmZQdnVmbTVoSWRIVjFvbkdlZmZaYU1qQXcyYnR6STZOR2ptVGR2SGpWcjF2VHN2L2h3UUhsT0ZYYXQzcU1VQ2dYdDI3Y25PenViME5CUXRtL2Z6ckZqeDVnelp3NHhNVEZVcjE2ZG9LRDg2b2FvcUNqKzlhOS9zWFRwVXBLVGt6MkpxSU1IRDVLZW5zNi8vdlV2OVBxQ1ZSZ1dpNFZQUC8zVVp4OHVYTGpnYzErWExsM0l5OHVqU1pNbXhYNG01YzF1dDVmYmd5WTJtODNuOXRKV1RmdTZQcTZXK3llVS8rOW9meXI1SEE0SGFyV2EzMy8vbmQ5Ly83M0l0bVBIanZXOGovSzYvMSt1MXJDbnlQd3VpYXdmTmdVa0VaVzY2SE5TUC9DZFNMNmNQU01MbFQ2RUkvOGE3VmY3dGp1K0xrdlhoQkJDaUd1V2pES0l5a0doSUt6L00yUk9lQW5jN29DRmRadzVqV25ERDRUMHZDZGdNWVVRVndlVlJrRzlIaEdjM21EQW5PbkE3WUswUC9Nd25MSVNmMU1vdXVncjl5dHl6cHc1Wlk1UjFDRG42ZE9uK2ZISEgybldyQms5ZXZRQThnZE8vQmx3V2JGaUJTdFhycVJKa3lZK0IzMmg4Q2ZxTDJjeW1ZcXRYaktiemFWS1JQbmp3b1VMQUlVT0FoV251SVRkd0lFRGkvMGN0bS9mRGtEWHJsMExiSC8vL2ZmWnZuMDdEUm8wNFBubm4wZXRWck4vLzM2U2twTFE2L1VNSFRyVTU4L3I4Y2NmSnkwdHpmTjY3ZHExWGxWeEYvdjl3dzgvNEhhN3ljM045WHJ5LzFKVHAwNzFXV2tpU3Fkbno1Nzg4c3N2N055NWt3VUxGdmcxYUY4U1E0Y081YSsvL3VLMzMzN2o0NDgvOWd4SWxpVHhjZWVkZHhaNFBYMzZkRnExYWxYZzN0U2xTeGVHRFJ2RzIyKy96Zmp4NDVrN2Q2NVg5Yy9sSEE0SFU2Wk1ZZCsrZmNUSHh6Tmp4b3dDMTE5ZVhsNkJ4SkhSYUN3MGtYUnh1Ni9wNGtycTRoUDY2ZW5wOU96WjArZFVkeGFMaGNURVJBd0dBM1BuemlVcUtzcG5MSVZDUVdKaUl1Zk9uZVBRb1VPTUh6K2VEejc0QUtWU1NXWm1wdWVhbnpwMXF0LzkrK3l6ejRpTGl5dngrN29XNzFIOSt2WHpiRTlKU2VIWXNXTzBhdFdxUVB1TEQwQzQzVzZhTld2R3BrMmIyTFJwazJkLzgrYk4yYnQzcjJlTnNvdlhhRVJFaE0vUHRHZlBub1UrL0hEeGV6cC8vdndpcDcxOTdybm5lT1NSUndyZEh3Z0pDUW5GZmljdU9uTGtDTU9IRDhmbGNsV3Ezd0ZWL2Y1NXBYNUhseVRoNkUvYnk5ZkxLNC83LytYQzJyV2t5WWN6aWI0bk1OVmc5c3djek1kUCtkM2VrWE1oSU9jVlFnZ2hST0VrRVNVcURYV2QrdWk2M1lsNVEyQVg5elYrdVJSdHgxdFJoZ1gyQ1RvaFJOV24waWlvMnoyQ2xPMjVYRWpPZjdyWGt1M2d4QTg1aEZRUElySkJNT0YxZzFHcXIzQ0pWSUM5L2ZiYnVOMXVYbnp4UlJRS0JTa3BLWXdjT1pKZXZYcng1Sk5QK2h3OGRMdmRmUHp4eHl4ZnZwdzZkZXJ3K3V1dkY2aWs4cVdvQWEraUJ1NGdmMkRFMXhPOXZnYURMbTVyMTY0ZDA2ZFA5eG52ekpremhJYUdvdFBwMEdnMG1NMW1WcTFhQmVCWjArU1RUejd4ZXFJOU9UbTV3RG45SGNUejEvYnQyMUdyMWR4eXl5MmViVXVXTEdIVnFsVkVSVVV4WmNvVXorYzhlZkprUm93WXdabzFhOGpNekNReE1aR1FrQkNmY1NNakk3MjI1ZVRrNFA3Znd4MVdxNVh2di84ZWhVSlI2TlNFYVdscDJHdzJUd1dCQ0p4aHc0Ynh6RFBQa0pTVXhPMjMzMDY3ZHUyQTRnYzdDOXUvWXNVS1QySWtLQ2lJQ1JNbThQenp6L1A1NTUvVHBFa1RPblhxQkVDdFdyVm8wNlpOb2ZGMzc5NU5Ta29LZDkxMUY2ckxxc2RyMWFybDFmN2VlKzhsTlRXVkw3NzRnbGRmZlpXMzMzNmJtSmdZbjdGdE5odFRwMDVseDQ0ZHhNWEZNWHYyYksvS292ajRlTTgxVnRnOTRtTHlKRkRYb3NWaVlkeTRjUncvZnB4T25Ub3hjdVJJbisyMFdpMU5talJoOWVyVkpDWW1NbWZPbkVLck1kUnFOUk1uVGlReE1aRmh3NGFoVkNvQldMVnFGVTZuazhqSXlBSURzR2ZPbk1IdGRoYzZqZG5GbjRYY293b3E3VDJxcE5PM2xpWFpzV3ZYTGtKQ1FncGREK3pFaVJPY1BIblNyK2tNcnhTNzNjNmJiNzZKeStXaVI0OGVsU1lKZGRIVmNQKzhFdC8vb3FabkRvUkEzLzlQSk00ZzljT2lLNVk2WmY1WjZ2N1dHZjA4ZFVZL1grcmpoUkJDQ0JGNGtvZ1NsVXJvUS8yeGJOK00yMVQ0WXFjbDVUYmxZVnkxbFBBQmd3TVdVd2h4OVZCcEZDUjBDY2R3MmtycTczazRyUzRBVE9sMlRPbDJVbmZsRVZJOUNGMjBHbTJVR2wyMG1pQ2RFZ0tZbTNLNVhKNUZ6eTlmcUx1czFxMWJ4OTY5ZTNuNDRZZHAwS0FCQUFzV0xDQWpJNE9NakF5ZlNTaWowY2ljT1hQWXNtVUxkZXZXNWMwMzN3ejRkRGordW5RdGhTMWJ0bUF5bVR6YjZ0ZXZYK2h4aVltSnBLZW5lMjFYS0JTZWhlb2pJaUlLREFRbkp5ZWpWcXNMVEtzVlNBYURnWU1IRDlLK2ZYdENRME54dVZ3c1dMQ0ExYXRYRXg0ZXpzeVpNd3NzVUI0ZUhzNmJiNzdKNk5HajJicDFLNE1HRFdMRWlCSGNlT09OWHJGWHJsenB0ZTNTSjdIWHJsM0xoUXNYNk55NU14TW5UdlRadnlGRGhuRDA2RkZKUkpXREdqVnEwSzlmUHhZdlhzekNoUXU1OGNZYlBkZWVyKzljU2tvS1RxZlRLMUZ4L3Z4NXJ5ZlZJWDg5bjVkZWVvbUZDeGNXV09la2FkT21oVll5QXN5Y09aT1VsQlFHRHg3czkvb296ejc3TEtkUG4yYm56cDE4KysyM0RCZ3d3R2U3QlFzV3NIMzdkdUxqNDVrOWUzYUI3M1pGTVpsTVRKZ3dnUU1IRHRDK2ZYdkdqeC92TllCOHFjR0RCMk13R05pNGNTTmp4b3p4ckNYa1MweE1ESXNXTGZJa29Rd0dBOTk5OXgwcWxZcjU4K2NYK0JuZmZmZmQyTzMyWXFjeGszdFVRV1c1Ui9remZhdXZpakdyMWNxR0RSdTgydWJsNWJGdTNib0MyM3IwNk1FZmYveEJseTVkR0RWcUZLbXBxVGdjRG1yWHJ1MjUza2VNR0lGQ29TaVE2S3RvQ3hZczROU3BVOFRHeG5xbXZxeE1yb2I3WjBWLy95SC9BYU1MLzgvZWZZYzNWYjU5QVArZUpOMFRPb0N5eWg1S0JXVElsQ0VpZTRqSUxFdEIyY095RVJGVU5zaVFJU3BGb0lDaURLRnNaTXFTMFVJWi9URkxXN3BwbTQ0MDQ3eC85RTBrVGRLbTdTbFErSDZ1eTh2MjVKdzdKK3RKZWU1ejMwOUtTcUgrbnBOeS9MY3A1UUdIcXI0bTI3V3BTbVRGeEtPbyttUm5SY2ZpN2hmZm90SzNBYkN2YUhyQmhVNlZoZHZEcHNDeGVpVlVuRGthK1A4eG5ZaUlpQXFQaVNoNnFjaGNYT0hjc3g5U04vOG9hZHlNdncvQm9YVjcyUGhXa1RRdUViMDYzQ3Jhd2FtMERSTENNcEIwTnhOYVZmWlZxanFOQ0dWMEZwVFJ4dXNoeUd3RXlHMEV5R3dGeUcxa2NQYXhnZGViNXE4RXo0c29pb2lQankvMFk4Z3BLaW9LYTlhc2dZK1BEd1lQSGd4UkZISHExQ21jTzNjTzd1N3VHREZpaE1reEZ5NWN3UExseXhFWEZ3ZEJFQkFaR1lrdFc3Wmd3SUFCTHlRWkZSQVFZUGo1NXMyYlNFOVBOOXBtU1lNR0RSQWFHZ3F0Vmd1ZFRnZGJXMXVVS1ZNRzNicDF3MXR2dlFVQTZOYXRHN3AxNjJZNHBsMjdkaWhUcGt5QjE3akl5NFVMRnlDS0l0NTk5MTBrSnlkai92ejV1SFRwRWp3OVBURi8vbnlUTlZtQTdIVk5saTFiaG5uejV1SGZmLy9GMUtsVDBiaHhZM3o1NVpkV1gxR2ZucDZPb0tBZ3lHUXlEQjQ4Mk9KK09sMTJFcmFnNjBPcGtyV0l2NUVPZFpxdVFNZS8xR1NBU3psYmVOUW8rRnB1SDMzMEVlTGo0L0h4eHg4YkpZRE52ZWYwRTVRNXQwK2FOQWtoSVNGbTQ3ZHMyUkpObWpReE8wbTVhZE1tazIxZVhsNkc5NUJHb3pGc2o0K1BoNGVIaDhYV25ZSWdZTnEwYVFnT0RrYXZYcjBzUEZwZzJMQmhFRVVSL3Y3K0Z0dmE1WlNjbkd4eXJwYldTYmx5NVVxKzJtY2xKeWRqMnJScENBOFBSNk5HamZEVlYxL2wrVjRYQkFFQkFRR0lqNDlIYUdnb1pzNmNpUVVMRmxpc0RwVTlNMkVaR0JpSXpNeE1kT2pRb2NDSkk0NVJ4c3lOVWJsVnpVcFJJWktTa29LbFM1ZWFiRTlNVERUWjd1VGtoTXpNVExSbzBRSkFkbVZWVkZRVURodzRBTGxjamdjUEh1REdqUnRvMUtnUnZMeThDblZlVWpsMjdCajI3dDBMbVV5R3FWT25GcmgxYlZGN1ZjWlBjNHJpT3pvcks4dm84L2ZreVJPTUdUTUd2cjYrV0xSb2tjbit1M2J0UWt4TUROcTFhNGZLbFN0YmpDdmwrRjkrMHFjb1ArbFRvMjJpV29QUUxzT1FGUk9Qc21NRzVmNFlZK0tSRlIwTDU3cTFjOTNQNkpqWUJGenZQZ0laLzNzQXVhc3pxcStaWjdwUFZDelNidHhCWXZEZlVJYmNRbzBOODZGd2Q3WDZQb2lJaU1neUpxTG9wZVBZdGdNeWpoK0FKbExDeFhWRkVhbWIxcVBrclBsRmRuVVZFUlYvQ2pzWlN0VnpncmVmSTVJZlpTSHhUZ1l5NGpWbTk5V3BSZWpVSXBBT0FGcWt4Nm5oWHNrT05rNldyNjUvM2s2ZlBvMk1qQXlvVkNwMDZkTEYwQUlHeUY0WDRka0pwM3YzN3VHWFgzN0J1WFBuSUpmTDhja25uNkJaczJaWXRXb1ZkdTNhaFNOSGpxQi8vLzdvM3IxN2dSTVZ6OVBFaVJOZjlDbVllTGJsMVlvVkszRHAwaVZVckZnUkR4OCt4Q2VmZkpMbjhXM2J0c1dKRXljZ0NFSysyam9kT1hJRVNVbEo2TkdqQnlwVXFHQnhQLzBrVjBHdnRvNjVrb2JVU1BNTDJMOEswcDZvNGVSbEEvdVNCWHYvMjlyYTVucDF2UlFzdlhZNTI3c0IyVmY3NnhlT3o4cjY3M1diUG4wNjB0UFRzWEhqUm91ZmRXZG41enpYdDNGMmRzYjQ4ZU90UFhVQTJaUCs1czdWSEc5dmI3UnMyZEprdTc0RnA1NU9wOFB4NDhleGZ2MTZKQ1ltb2t5Wk11alVxUk11WExnQWxVb0ZsVW9GdFZwdCtEa3pNOVBrLy9ybjU4YU5HL2ptbTIvdzFWZGZRYWZUWWZqdzRTYjMvL1BQUHlNek14TW5UNTZFZzRNREJnM0tmVEwxWlZJY3g2ak9uVHNiYnRNbm5mVGJjcXQyczVhWGw1ZlY3UTluekppQkVpVktvR0hEaGdEK1c0dFJmeDUvL1BFSGdPd1daeStEc0xBd3d6cHd6czdPMkw1OU8rclVxVk9vbVBsSkR1ZkhxelIrNWlUMWQvVEtsU3R4K1BCaEJBWUdHbG9DZW5sNUlTTWpBemR1M0lCS3BUSkpwaDg2ZEFqaDRlR29WS2xTcm9rb29Pakdmd0I0OE5WeXBGNE1nV3VUK3FnNHczSjFuazZ0eHRWMyswQ2Jxa1QxOWQ5YXRhNlVLaUlhMTN1TVFPYjlDTGkzYVlxcXk4MVhudGxYS29lM0RtL0d6WUVUOFBUNFB3aHBOeEMxdG40UGgycSsrWDQ4UkVSRVpPemxuMG1pMTQ5Y0RwZitueUJwNFd4Snc2ci9kd3VaLzV5QWZkTldrc2FsRjBPbUVLRFRpTVYrN1o3WFJYRjdyUVM1QVBkS2RuQ3ZaQWR0bG9pTUJBMHk0dFZJajljZ00wa0RyVXFFcUJPTmpsRTR5S0J3S0h6N0RuUHJKQlZVZ3dZTmNQbnlaYmk1dWNIRnhRVm56cHhCZkh3OFdyWnNpWGZmZlJkYXJSYVhMbDNDbmoxN2NQSGlSWWlpaUdyVnFtSENoQW1vVnEwYWdPeEYzbzhkTzRZZmZ2Z0I2OWF0UTNCd01FYVBIbTEyM1lUY0ZtWUhnS1NrSkl2N0tKWEtmRCsrdExRME9EazVBUUFTRWhJTUM5SmJZOUtrU2MrOUJWMVdWaGEwV2kzdTNidUhuajE3d3NQREE0TUhEOGF5WmN1TTl2dm5uMytRbnA2T3RtM2JHbTBmUG53NCt2VHBrKzlFWU5ldVhWR3VYRG40K3ZyaXh4OS9SUGZ1M2MxZWphKy9xcnVnejR1RGgrS1ZUa1FwSEdSUU9CWFBGajJXSnRJM2J0d0lJUHVLL0pJbFN5SXFLZ3IzNzk5SDQ4YU5qZDVuZmZ2MnRicHFNNitKYUNjbkoremF0Y3ZzYmJtdEVaVlQyYkpselZaMTVreEVaV1JrWU5teVpZYVdYTkhSMFpnOU8zOS9ZOHJsY2pnNU9VR2xVdUdmZi83Qjk5OS9qMUdqUnBrOUx5QjdmYW5WcTFjak5EVFVaRjJVbDFseEhLUDB5WW5yMTY4YkVsRmp4NDdOVjBWS1hzeFZ4T1RVcUZFakRCczJESThmUHpZa25qUWFEUVJCTUNTa2hnMGJobnIxNnFGeDQ4YVNuVnRCUFhqd0FGOSsrU1d5c3JMUXRXdFg3Tm16QitmUG53ZVEvVjA5Yjk0OERCMDZGRys4OFVhKzRscGE5eXl2ZGRFc2ZaWmVCb1VkUC9NaTlYZTBXcTFHUmtZR1RwOCtiVWg2eXVWeVZLOWVIYUdob2JoeDR3YnExNjl2MkYrcFZPSi8vL3NmQkVGQW8wYU5UT0k5ci9FL2F0MVdSSzNkQW9mS0ZWQXpjQWtFaFJ6S3k5ZnhlUGt2cUxacUR1U3UvMTA4SmJPeFFZWEpJM0IzeW56Y0doeUF5dk9ub015dzNoYnZOeTNrRnNMNmpVTldkQ3hLZG1pRkdqOHRnTXpPY3JKY1ptZUxOM2V0eDUzUFppQmh6eEdFdFBkSHpjREZjR3RoK3Z3UUVSR1I5WmlJb3BlUzdadDFZVmUvTVZTWHowc2FOM1hiUnRqVmJ3ekJ2dUN0ZGVqbFlPc3NoK3FwRmc2ZUhNYUtBOVZUTFd4ZFhwNUtvZnlRMndwd0xtTUQ1ekxHLy9EWGFVWG9za1JvczBSb3MzU3dkWlZEa0JWKzRrdkt5WmpLbFNzYmtqT2hvYUhZczJjUDNOM2RNWGJzV0NRbUp1THp6ejlIWW1JaWdPenFnb0VEQjZKOSsvWW1FM2h0MnJSQmd3WU5zR0xGQ3B3NGNRS1RKMC9HeElrVDBhRkRCNlA5L3ZycnIxelBSNmxVNXJtUE5ZS0NnbkRxMUNtVUtsWEtNS0djbnA2ZXJ3WHB4NDhmbit0a2pscXR4cDA3ZC9JOUNaZWJzV1BIWXNpUUlWaStmRGsyYk5pQW1qVnJBc2h1My9Tc29VT0hJajA5M1dRN0FLdGJuT1ZVdjM1OUhEMTZGRHQyN01DVksxZXdiTmt5a3l1aUM1dUk4cXJqQ0RkZk82alRYNzNXZklJQU9IZ3FDdjBaejlrdVNVcS8vZllia3BLUzhQSEhIMXZkUmxOZkZhbFBCT3NuWEhNbUdIeDhmT0RnVVBpL25hUVkzL1NWblRJcjErMXdjbkpDMjdadGNldldMWlFwVXdadWJtNXdkSFNFZzRNRGR1ellBYmxjam5IanhzSFIwUkgyOXZhd3Q3ZkhtREZqNE9ibWhvMGJOOExlM3Q0d3FYemx5aFZNbXpZTisvZnZSOVdxVlkwbXFITk8xcFlxVlFxbFNwVXE5T08xaEdPVXNUTm56aGc5anE1ZHUwcFduV05ObFo2Ym14dTZkZXRtVkUyU21aa0puVTZINk9obytQajR3TTNOemJCRzRZc1VFUkdCS1ZPbUlEazVHUzFidHNUbm4zK09QWHYyR0c0UENncENTRWdJSmt5WWdFNmRPdUdUVHo0eFhQUmhTZGV1WFpHV2xtYXhjcTVMbHk3SXpNeTAyRlp5dzRZTmVkNUhjUjAvclNIRmQ3VCtiN2ZHalJzak9EZ1laODZjTWFxK2UrT05OeEFhR29yUTBGQ2pSTlNWSzFjZ2lpSnExS2dCZDNkM2s3alBZL3lQM2JvYjkyY3NCZ0RVM3JFYU5oN3VTTDk5RHpjK0hnMU5VZ3BLN25zWDNuMjdHaDFUZXVoSGtMczRJWHpVTE55Yi9CM1VjUW1vTVBWems5Z0plNDhpZk9Rc2FOTXo0TjJuQzd6N2RVVm9oOEdvOGZOQzJQdVdNM3MrSVIySFFPN3NpQm9iNXNPMnRCZWkxd2ZoeGtlalVHM0ZWL0RxM2FrUXp3SVJFZEhyalRPNDlOSnk2VGNVV1NIL1F0U1liNHRWRUxxblNVamJ2UVBPSHhlZk5pbGtua3Q1V3lUZHpZU0Q1OHZaeTU2TUpkM05oRXU1b3BrOGVGRmtjZ0V5QndFS0J3Q1FMc2xtYlF1Z25IS2JjTXZNek1UaXhZc2hpaUlDQWdJTWt5d2RPM2JFMmJObjBhTkhEN3ozM251NVhzSHI2dXFLbVRObm9tblRwZ2dNREVUejVzM3pkZTd0MnJYTGRiSDRpSWdJczlWZ0dvMEcxNjlmeDdsejV4QWJHd3NndS9XVlRDWXpyUFVFL0ZkSnNYanhZaHc5ZWhRN2QrNkVvNlB4bWwxcGFXbm8xYXNYUER3OFRCWVcxMDl1SnlVbFljYU1HYmgyN1Jwc2JXME5yWlNrNE9YbGhaNDlleUlvS0FoSGp4NlZ0SVdSdWVjdTV4WE1iZHUyeGFsVHAzRG16Qmw4Ly8zM21EeDVzdEh0V3EwV1FNRVRVUUJnNnlJdnRrbm5vcVpTcVRCbzBDQjA2dFFKL2ZyMWs2UnQyTFArL3Z0djNMbHpCOTI2ZFlPcnEvRjZGaXRYcmpTYWFBYXlLeWIxaytKUG56NkZUcWZEd1lNSDRlcnFpbWJObWhudHEyL2ZWVmg1dmVldFdTTksvejdOei9NM1ljSUVzOXVEZ29KUW9rUUp0R2xqMnRaSkpwT1pySmRUcjE0OWZQNzU1N2g4K1hLdWp5VXlNaEt6WnMyeWVMdCtRam0zQ3RnNWMrWVlWWTl3akxJOFJtazBHaHc3ZHN4UWZlVGs1SVJWcTFiQno4L1BrQXkwcG1vMklTSEI3UGFDZkMrTG9vaTB0RFFBd1AzNzkrSGo0NVB2R0VYaHpwMDdtRDU5T3BLVGsxRy9mbjFNblRyVjVPS1RFU05Hd01QREE1czJiY0pmZi8yRnMyZlBZdFNvVVdaYlllcjE3ZHNYang4L1JrSkNRb0dxQVBOcS9WaWN4MCtnNk4vL3dIOXJSOVd2WHg4S2hRTFhybDFEZW5xNjRXOGhmZEw2K3ZYclJzZGZ2bndaQUN4VzZoWDErQisxYm10MkV1ci94emk3Q2o1SXYvay9YTy94R1hScEdhaXhZVDQ4dTc5djlsaXZqenBDVU1oeDU3TVppRmkwSHRyVU5GVDY1Z3NBMmV0TlBaaTlERkhydGdJQXluL3hLU3BNRzRtWVRYOUFlZTBtSGkvOUNWVlhtRmJISmgwK2pmU3djRGhVcmdDN010Nm8vTjFrS054ZEViRndIZTZNbkFWRlNYZVVlTS8wTlNZaUlxSzhNUkZGTHkyNWQyazRmdEFOYVgvdGxEUnUyb0hkY0hpM0hlU2xYNDUvRUZMQmVOWnl3UC8ySnlFdFJnMm5VcyszdlJibFQxcU1Hc29uV2FqYXNjU0xQcFhYMXVyVnF4RVZGWVh1M2JzYnRWM3g5L2ZQOS9vbGJkcTBRY3VXTFovTE9sSGg0ZUg0NG9zdmtKNmViclI5OU9qUmVQZmRkODFldWZ2MjIyL2o0TUdEdUhMbGlzbGswRC8vL0FPTlJtTklvb1dIaCtQcTFhc0lDUWt4VE13b2xVcGN1SEFCRlN0V1JKTW1UU1IvVEYyNmRFRlFVQkFPSFRvazZTU3Z0WlVta3laTnd1M2J0M0g0OEdHODhjWWI2TlRwdnl0N0Mxc1JSYm03ZXZVcUVoSVNjUHo0Y1F3Y09GRFMyS21wcVFnUEQwZjU4dVZScWxRcFF4dTZaNnNINUhJNWhnMGJCdUMvOW5YNkNlUDQrSGljUG4wYWNYRng2TjI3ZDVGVkhlVEZtaldpcEhxZnBxV2xRYVBSNUZtRmtWTzNidDNRdFd2WFhGdS9xZFZxcXo2VHVlMlRsWlhGTWNyS01lcWZmLzVCVWxJUzZ0U3BnNUNRRUl3Wk13YWZmUElKbGkxYlprZys1YmRxdHJDU2twSU1hL3BjdjM3ZGJITGllVHR6NWd3V0xGaUFqSXdNdlBQT08vanl5eTloWTJOalNIRG95ZVZ5ZlB6eHlyMUxxUUFBSUFCSlJFRlV4MmphdENrV0xseUlXN2R1WWU3Y3VXalpzaVhHamgxcnNXSm8rZkxsdUhidEdoWXNXR0JVY1NPRjRqNStGdVg3WDYxV0cyMTNjSENBbjU4ZkxsKytqRXVYTGhrU2lOV3JWd2VRbll6VXQ0c0VZR2pKMkxScFU2dk9VU3FpV29QN001Y2dlc00yS0VxNFFWUmxRWnVlZ1pEMi9sQTlpZ1FFR2Q3Yy9TTmNHdnJsR3NlelIzdUlHaTN1akp5RnFMVmJvRk9wVUdYUmRFQW1nK3J4RThqczdWRDErOW53NnBWZHhlL2Rwd3NpbHZ5SW1LQTlLRDMwSXpqWHJmMWZNSjBPRCtldUFBQ1VDeGdPL0gvbGJZVXBuMEZtYTRQVWl5RndiL1ZPMFR3aFJFUkVyd0Vtb3VpbDV0VDFJMlNjUGdiZDB5VHBnbXExU04yOEFlNlRabVgzMnFGaVNXWWpvR3hqRjBTZVRVWFpwaTVNUnIyazBtTFUyYTlSRXhmSWJQaDVLMHI3OXUwek96RjY0TUFCSERod0FOV3JWOGZ3NGNNUkh4K1BodzhmNHY3OSsyalFvQUY4Zlgzek5kbFlva1FKN05peFE4cFR0OGplM2g2Wm1abW9XN2N1V3Jac2llM2J0eU1tSmdiZHVuV3plRXpEaGcxaGEydUw0T0JnazRtLzNidDNBd0RlZnovN3l0cDE2OWJoMnJWckFQNXJzZVBsNVlWbHk1WVZXVXN0THk4dmxDMWJGamR2M2tUNzl1ME5FNVhtV0hwZHpGMmRiMjdiZ0FFREVCTVRZN1ROeGNVRkV5Wk13SXdaTS9ERER6L2dqVGZlZ0srdkw0RC9Kck5lVkJMaVZhZWY3TXRaZlJNZEhXMXl0YnorU3ZtYzIvVlZnVGxkdW5RSm9paWlZY09HQVA1ckZmVnM1WjlNSmpNc01IL28wQ0VBTUt4REVoa1ppWDM3OWtHaFVLQjc5Kzc1ZjNBU3NXYU5LUDBrOGFOSGo3QnUzYm9DMzlmang0OEJ3T3hhTEhuSmEvMGhYMS9mWEt0b09uYnNDTFZhbldlbHpSZGZmTUV4eW9veGFzZU9IYWhkdTdiaHRTeGJ0aXcrL1BCREFObVQ5MzUrZnZEMjlzYmt5WlBSdm4xN2xDbFRCb0dCZ1liSG9IL2ZMVml3d09RelZ0RHZ4MGVQSGdISWZxL29YOE1YUmFmVFlkT21UZGk2ZFN0RVVVVHIxcTB4ZWZMa1BDOG9LVisrUEw3Ly9udHMyYklGVzdac3djbVRKM0h0MmpXTUdUTUc3Nzc3cnNuK0R4NDhNQndudGVJK2ZoYmwrMTkvdnM5V2NEWnMyQkNYTDEvR2hRc1hESW1va2lWTHd0WFZGU2twS1hqNDhDRjhmWDN4NE1FRHhNWEZ3ZHZiRzFXcVZERjc3a1hsOXRESlNOaC9ITGFsUFBIR3pqVzQ4ZEVvYU5NemtCNFdEcDBxQzk1OXU4TEpyNlpWc2J3KzZnaXRNaDEzdi9nR1QzNzVIZTd2dmdPUExtMVJmZDAzeUh6d0dJNjFxaHIyRld4dDREdDdQRzUvT2hYL0cvc1YvQTV2TnF3WEZiMWhPOUp1aE1QbDdUcncvcWlqMFgyVW16QU1vbFlIUVY0ODE0b2tJaUo2R1RBUlJTODF3ZDRCTHIwSElYbjlja25qcWtMK2hlcmFKZGpWYlNocFhIcStuRXJib0d3VEYwU2VTNFZ6YVZ1VXFHSVBPM2M1WkFvbVBGNGtuVWFFNnFrV1NYY3pvWHlTaGJKTlhPQlVtb25Db21ZdWVmRG8wU044Ly8zM0FMS3Z6djd3d3crUmtaRmh1RjNmMnM3Y3BGRkVSQVFVQ2dYS2xDbGp0TjNhdFJPa1VLWk1HV3pidGcwbFNtUlgwLzM1NTU5NUh1UHM3SXdXTFZyZzJMRmp1SC8vUGlwVnFnUUF1SERoQW03ZHVvWDY5ZXNiMXZCNDU1MTNVTGR1WFRSbzBBRFZxMWRIKy9idFlXOXZYNlRydWdEWjYzRkZSa2FpV2JObUppMENnZXlyKzlQVDB3dTB6b1ExR2pWcWhOYXRXK1A0OGVQNDdiZmZFQkFRQUNDN0FnTmdSVlJSRUVVUlo4K2VCV0E2a2FyUmFDeGVMVy90VmZUNlNWcDl4YU4rSWxiLzJiR2tkT25TRUFRQkJ3NGNnRktwUkljT0hjd21abUpqWTgydUIvUWk2TnVkUlVSRUZHck5xWHYzN2dFQXlwVXp2MGJJeTRCalZONWoxTC8vL290YnQyNWg0c1NKUmdtZloxdTk2VnVMSlNjblF4UkZrOVpyZWxPbVRESFpacTc2Smlnb0NMYTJ0b1prbDk2ejYram9LOWcrK09BREJBY0hJeVltcHNoZk4zT2lvNk94Y09GQ1hMOStIWUlnWU5DZ1FlamZ2MytleVZROW1VeUdnUU1Ib2tHREJ2anV1KzhRSFIyTmVmUG1JUzR1RHIxNjlUTHNsNWlZaU9Ua1pMaTR1TURUMDlOaXZMd1NlelZyMXNUS2xTdU50aFgzOFRPLzh2c2RuWlNVWkhLKytyL3ZMbDI2WkxSdnhZb1ZFUm9haXYvOTczL3c5ZlUxUFBiY3FpdUxhdnkzOFNvSnB6ZXJvOWJtNWJBci85L2ZtbjRITitIMkoxTVJHN1FIeXN2WFVXMzExM0N1bC9kYWVLV0g5RUpXVEJ4a0R2Ync2Skk5TnNrYzdJMlNVSHFlUGRzakptZ1BuaDQ3aS92VEZxTEswcGxJRHd2SGc2K1dRN0MxUVpVbE04eGVzTW9rRkJFUlVlRXdFVVV2UGZ0bXJaQitaQi9VOThJbGpadTZlUU5zMzNnTGdnMnYvQzdPbkVyYm9HckhFb2kvbVlHb0MwcGtwV3FoMDRndityUmVhektGQUZzWE9WeksyYUpxeHhLc2hIck96cHc1Zyt2WHI2Tk5temJ3OVBTRVJxT0JJQWlReStYdzgvTkQrZkxsVWI1OGVaUXRXOWFRcERHM2JsTzdkdTFRcGt3WmkyczZtV1BOK2h1Vzl0RlBMajlMb1ZEa09SRmt6a2NmZllSang0NWg5ZXJWV0xSb0VWUXFGVmF0V2dWQkVJeXVrSDUyRXUxNTByY2FuRFp0R3V6czdCQWJHd3R2YjIvRDdVT0hEa1Y2ZXJwaDRrZWowVWplQ25IVXFGRW9XN1lzK3ZmdmI5aW1VcWtnQ0FJcm9vcEFXRmdZRWhJU1VLTkdEWk8xWXN4VkFlbXZsTTk1RmYya1NaTVFFaEppdEUybjArSGl4WXV3dDdlSG4xOTJDNk9IRHg4Q2dFa2lPU2RiVzF2NCtQZ2dNaklTdHJhMkdEQmdnTm45Y3B2c2ZkNmVQbjBLSVBzNU10ZGExTm9LbGdzWExnRDRyMTNWeTRoalZPNWpsRTZudy9yMTYrSHM3SXpXclZ2bldYbWtyOWdwVzdhczFlZmg3KytQNU9Sa0hEaHdBTjI2ZFlPOXZUMSsrKzAzT0RvNnd0L2ZIemR1M0FEdzMvbzdlbWZQbmtYNTh1WFJwVXNYQkFjSDQ4aVJJMGFQNVhuNDY2Ky9zSGJ0V3FoVUtqZzdPeU1nSUtEQTdkZHExYXFGdFd2WFl0bXlaUWdORFRYNW5KMDhlUklBNE9mbmwydVNLNjlxcWRLbFM1dHNLKzdqWjBIazV6czZNaklTQUl5ZW02cFZxOExaMlJrSkNRbDQ4T0NCb2FxcVVxVktoa1RVZSsrOWg5T25Ud01BV3JSb1lmRmNpbXI4OXhudEQ5dlNYcEE3T2hodGQ2cFRBM1gvRHNMZGlmTVF1Mk1mYmc2WWdMZi8zUXVadlYyZU1TdE0vZHpxKzYrMmFnNnV0dXlOSjRFN0lYZDJSUHl1dzlDcHNsQnAzaVE0MWFtUjc4ZERSRVJFZVdNaWlsNStnZ0NYZ2NPUk9DZEEwckRhMkNkSTM3OExUdDE2U3hxWG5qK1pqUUJ2UDBkNCt6bSs2Rk1oZXVIdTNMbUQzMy8vSFZxdEZpTkhqc1M2ZGV0UXRteFoyTm5sL1EvNHdzcHIvWTNudFVaSGxTcFYwTFp0V3h3NWNnUmJ0bXpCL2Z2M0VSMGRqYzZkTzZOR2pSY3p1WEQ0OEdFNE9qcmkwYU5IdUhQbkRueDhmR0JuWjRmRXhFUjg4c2tuYU4rK1BVYU5HbVZ5WEhSME5HYlBubzMyN2R1YlhIMWZHRzV1YmthVCtHcTFHcUlvUHBmM3lldElQMG5icWxVcm8rMDFhOVkwTy9GcVNjV0tGWkdWbFdWMFJYeElTQWhTVWxMUXBFa1R3L2F3c0RBQU1FdytBdGxWQmZyUFgxcGFtcUZxb1ZLbFNvaU1qTVNISDM1b1NEWWNQSGdROWVyVk0venU0K09UWnhzNWErU2N2TjY5ZXpkV3JWcGwrRDBpSXNKaUlrbS9mY2FNR1FDUWE5VkZYcDQrZllxTEZ5OUNFSVI4cjJVamlpSisvdmxudEd6WkV0V3FWY3QxditEZ1lIVHMyTkhpUGkrVDRqaEdIVDkrSFBmdTNVUGZ2bjNOVm03bGRQSGlSUURJOVh2ZzFxMWI4UGIyUnNtU0pRM2I5dTdkaThEQVFIaDRlT0M5OTk0emJOZnBkUGp1dSsrTUVtSkFkclZkZUhnNGV2WHFoYXBWcThMRHd3Tjc5KzdGeHg5Ly9GeldWOVFyVmFvVXNyS3lVSzllUFFRRUJCUzZXc2ZSMFJFelpzeEFZbUtpU1hXMGZteVJ5K1c1eHNqUHhTMTZ4WDM4TElqOGZFZmZ2WHNYQUZDaFFnWEROa0VRNE9mbmg3Tm56K0x5NWN1R3gxSy9mbjNJNVhLMGFORUM4Zkh4dUgzN050emQzUTFKT0hPS2F2eDNxRnpCd3A3WmxVelYxc3lEYTVQNnNQTXRaMVVTS3I5c1MzbWkxdWJsdU41OU9DSlhaNjlOV01xL0ozdytseTZoU0VSRVJNYVlpS0ppd2FaS2RkZzNiNDNNMDhjbGpadTI1emZZTjJrSnViZjEvNGdoSW5xWjZhLzQxazg2Nk52UTVaU1dsb2E0dURpamlaYkN5bTJpNHRsMU9NeUppSWd3V2MraE1FYU9ISWxyMTY0WjFnR3BVcVVLUHZ2c004bmk1OWVKRXljTUxYRDA3WkVBWVAzNjljak16RFNaWU5OVEtCUlFLcFZZdTNZdEhCMGQwYUZEaHlJNVAzMEZCQk5SMHRQcGREaCsvRGdFUVRCWlZ5Vm5DNnE4akIwNzFtVGJxVk9uQUdTM2NRT3lKMHd2WHJ3SVoyZG5WS3hZMGJDZlJxTXhxa2lzV0xFaUlpTWpEWlZCejFZZnJseTVFcDZlbnRpNGNXTyt6aSsvZkgxOTBibHo1M3dkbzIrcDkreWthMzc5K3V1dlVLbFVhTmFzV2I3YmpXWmtaR0RidG0zNC9mZmZFUndjYkhZZmxVcUZoUXNYNHRTcFUyamR1clZSeTdhWFZYRWNveXBWcWdSSFIwZXJFbUJxdFJwSGpoeUJJQWk1VmdVZFAzNGNlL2Jzd2FwVnExQ2xTaFZrWldWaDkrN2Q4UFgxTldsRktKUEo0Ty92ajBXTEZtSDkrdldZT0hFaUFHRHo1czBRQkFHZE8zYzIvRDh3TUJCNzl1eEJ6NTQ5OC8zWTA5TFMwS05IRHdEQXRtM2JqSkprdVduWXNDR1dMVnVHMnJWclc5Mkt6eG81N3o4ME5CUzNidDBDa0owME9uTGtpRkhDcmpBNGZtYkw3VHRhM3dheWR1M2FSdHZyMXEyTDJOaFlvM05yMXF5WllmM01YYnQyUVJSRk5HL2VYTkwzaDVSSytlZi84Mkl0TVV1TmxIOHVBK0ovblRSVWo1OUFGUkZ0MUNxUWlJaUlwTU5FRkJVYkxyMEhRWFhwSDRpWm1aTEZGTlZaU05tMERpVW1mV20yRHpRUjBmTWdrOGtnQ0FKRVVVUnFhaXBjWEZ3S0ZFZWowU0EwTkJRQWpLN1VWNmxVaGl1MGI5KytqVnUzYmlFaUlnSXRXclRBckZtekNuMys4K2ZQaDBhaktWUU0vZUx4MWx6VmJnMkZRb0VLRlNvZ0xpNE9RSGI3cmJ5dTFDNUtIMzc0SVNwV3JBZ0hCd2MwYnR3WTFhcFZ3NFVMRjNEMDZGSDA2dFhMcEsyVG5wZVhGNzc5OWx0TW1EQUJ5NWN2aDZ1cnEyRVNTVXI2MW9oU1BmLzBuMHVYTGlFcEtRbTFhOWVXWlAyUVorbDBPa08xZ0g1OWs5RFFVTVRHeHFKMTY5WkdrNHMyTmpiWXZIbXo0WGVaVEliWnMyZERxOVZDb1ZEZ3lKRWo2TkdqQjU0K2ZRcVZTdlZjMWs1NjY2MjNER3VaYUxWYUxGeTRFSlVxVlVLZlBuMlFtSmlJNmRPbm8wdVhMdWpVcVpQaG1KRWpSMEtoVU9SYWpaU2JNMmZPWU0rZVBaREw1UVZxcGFWVUtnR1lUc2JyUlVkSFk4NmNPYmg3OXk0OFBEeVFscFpXTEJKUnhYR01xbHk1TXFaUG4yNVZNbkhIamgxSVNFaEFreVpOY2wycktTTWp3NmpWNEo5Ly9vbW5UNTlpMHFSSlppZnIzM3Z2UFd6ZXZOblF1aTg1T1JtblRwM0NPKys4WTJnQjJMVnJWMnpidGcyLy92b3JXclpzbWU5cXZyQ3dNSWlpaURmZWVNUHFKSlNlcGRkTktocU54ckFXWmUvZXZYSCsvSGtzV3JRSXFhbXA2TjY5ZTZFVEhCdy9zMW42ams1TVRFUllXQmdjSFIxUnExWXRvOXU2ZCs5dVNHQ2FvNi93S3FxMTNsNVdZcFlhc2IvdHcrTmxQeUh6L21NSU5ncVVtekFNU1VkTzQrbXhzN2pjdUR0S0Qva0lQaU1Id0s0c0wxWWxJaUtTRWhOUlZHekkzRXZBcVd0dktIZHNralJ1VnNobFpGNDhDL3RHMHYram1ZaklHb0lnd05QVEUzRnhjZGk0Y1NPR0R4K2U3OHFVcDArZklqQXdFS21wcVhCMmRrYVZLbFh3OTk5L1k4dVdMWGowNkJGME9oMkE3S3RwYTlTb2dhWk5tK2E2T0hWK0ZLYjlqSjVDb1RCWis2R2dIang0Z0srLy9ob1JFUkVvVjY0Y1VsTlRFUndjakZ1M2JtSEtsQ21vVXFWS2dlSmF1L2FNT2ZYcTFVTzlldlVNdnljbUptTFJva1dvWExteVNTV1lLQnF2YytmcjY0czVjK1pneXBRcCtQYmJiN0Znd1FLOCtlYWJrcDBiOE4rYUdQcldVaVNkQXdjT0FJREoxZnhTdUhQbkRwS1RrMUd0V2pYRDVQYU9IVHNBQUczYXRESHM5OEVISCtDdHQ5NHltc1QrNFljZkVCWVdoajU5K2lBMk5oYkhqaDNEMWF0WElaTmxMOFl1WmJWa1hqUWFEZWJObTRjelo4NmdYYnQyRUVVUmNya2NqbzZPV0w1OE9jNmRPNGVBZ0FERXhzWWlQRHdjOWVyVk01czB6Zm5aeWVuQWdRT0dTZk8rZmZ1aWFsWFRSZXoxdEZxdDJlMEpDUWtBWURJcHJwOG9Iamx5SkpSS0pmejgvREJ6NXN3Q3JYTlhVSy9qR05XNGNlTThqNzE0OFNKKy9mVlhLQlFLczVXM3p6NGUvZXRZc21SSktKVktiTnUyRFEwYU5EQlV6QUF3Zko4QzJRbUpFU05HUUM2WHc4UERBek5uem9SY0xzZmd3WU1OKzdpNnVxSkhqeDdZdG0wYnZ2dnVPeXhZc0NCZkxmcjA2MUFWUllLdnNOYXZYNCtIRHgvQ3g4Y0hnd2NQUnFkT25UQmh3Z1Q4OE1NUE9IVG9FSHIxNm9XNmRlc1dPUDZyTW40VzFmdC8vLzc5RUVVUlRaczJOWGxQNVpZRWZQejRNVzdkdW9WU3BVb1ZlYkx5WlpGKyt4N2l0ditGbUsxN29JN0xIc2ZkV2pSQzVlOEM0RmlyS2lwTStReVJxemZoOGRLZkVMVjJDNkovRElKN202Ync2dmtCU3JSckRrV0ovRlhQRWhFUmtTa21vcWhZY2Z5Z0t6TCtQZ1J0N0JOSjQ2WnUvaEYyZGVwQmNPQWFRMFQwWXJSdjN4NmJOMi9HbmoxN3NIZnYzbnhOVW9taWFGU1IxTHQzYjhoa01uaDRlQ0E2T2hyMTZ0VkQzYnAxNGVmbmgrclZxeHRpNTlVS0x6bzYydUkreTVZdHkzZExxNEpJU2txQ2k0c0xrcEtTRUJjWGwydUNUcTFXWTl1MmJRZ0tDb0phclVhclZxMHdjZUpFcEtXbDRadHZ2c0gxNjlmeCtlZWZvMm5UcHVqVnE1ZGhvc2pSMGRFdzBaZmI4NTdYSXV2UjBkRldWNGJObXpjUFdWbFptRFZyRnRScU5USXlNdURrNUlTb3FDakV4Y1daVkcvNStma2hJQ0FBOCtmUHg2TkhqMHdtZWMyZFcxUlVsTWxrK3IvLy9nc0FLRnUyTEZ4Y1hPRGc0SUJIang3aGwxOStBWkRkNm9xa2s1aVlpTE5uejBJUWhGd1hneStvbWpWcll1dldyWWlOalFVQVhMbHlCZWZQbjBlWk1tV01KdWlyVmF0bVZFSDB4eDkvNE04Ly8wVGx5cFhoNysrUCsvZnY0L2p4NDFpeVpJbmhTdjdxMWFzRHlKNXcvZlBQUHlVL2Q3M2s1R1I4L2ZYWENBa0pRZHUyYlJFUUVBQkJFT0RtNW9hRkN4ZGk4ZUxGT0hic21LRTZCOGdlTDRIc2hFQmlZaUpjWEZ4Z1kyT0RjK2ZPQVFCc2JXMk43aU1pSWdKcjE2NDF0TkZxMDZZTkJnNGNhUEdjWEYxZGtaS1Nna3VYTHVIdHQ5ODJUT2ltcHFaaTkrN2RBSXhiQXo1NDhBQVpHUmtBc2l1bXVuYnRpcEVqUnhhNkNsTmZmY1V4cXVCajFPSERoN0Y4K1hMRHVvazVFd1FLaFFKeGNYRklTRWlBcmEwdGJ0NjhDUWNIQjBObDhwQWhRMUM5ZW5Xa3A2ZkR6czRPWjgrZVJWWldsbEhsY3JObXpaQ1ptWW5Ka3ljalBqNGVIMy84c2NrRkQvNysvamgzN2h4Q1FrS3dZTUVDVEpzMnpaQzB5TXZMbW9qYXNHRUQvdnp6VHdpQ2dGR2pSc0hHeGdZK1BqNVl2MzQ5bGk5Zmp0T25UeHUxc3dPeW4wK0ZRbUY0N0tJb1FxZlRRYVBSUUtQUlFLMVdRNlZTWWZYcTFYQndjQ2oyNDZkZVViei9rNUtTOFB2dnZ3TUF1blhyQmlEL0NhK1ltQmk4Ly83N0p0dGJ0V3FGR1RObUZQbjRYNVJFalJhcC80WWk2ZkJwSkFiL2pmUmIyV3RwUVJEZzNyb0p5bzBiRExjV2pRejdDellLbEJzL0ZLVUdkRWZrNmwveFpPUHZTRHA4R2ttSFR3TXlHWnpyMUlEck8vWGdYTGMydkhwMUFLejgvQklSRWRGL21JaWlZa1ZRMk1DbDMxQThYZjZ0cEhGMVQ1T2czTGtGTGdNK2xUUXVFWkcxOUMyaURoNDhpUGo0ZUtqVjZud2RyMUFvVUw1OGVYVHUzQmxkdW5RQkFMejU1cHZZdFd1WHhZbkxpSWlJWEdOcU5CcUwrMWlxRnBEYW1ERmpFQk1UWS9pOVRwMDZGczluOU9qUnVIZnZIaHdjSFBENTU1OGJuZ2NIQndjc1diSUUyN2R2UjFCUUVNNmNPWU5MbHk2aGYvLytKbXRXNWRidUs2OUYxb2NPSFpybmM2clh2WHQzMk5yYW9seTVjcmg4K1RLbVRKbGlkSHZPdFI2QTdNbnp5cFVybTYxVU1YZHVBd1lNTUhydWdPeUp0dTNidDVzOUo3bGNubXNiSDhxL3pNeE12UFhXVzBoUFQ1ZThyWlNlcDZjblBEMDlvZFZxc1d6Wk1nREFvRUdETEY0TnYzLy9mcXhac3daT1RrNllOV3NXYkd4c1VMMTZkYlJwMHdaSGp4N0ZreWRQb0ZBb0RGVU1KVXFVeURQQllhMmNuNC83OSs5ajFxeFpoc25RTDc3NHd1aThGUW9GcGt5WmdrNmRPdUh4NDhlNGRPa1N2TDI5amFvai9QMzlUY1pML2Jrbkp5ZGo0Y0tGdUhqeElrUlJoQ0FJNk5tekowYU1HSkZydFVERGhnMXg5T2hSVEpzMnplenRNcG5NYVBMMmp6LytNR3dmTldvVXVuYnRhdVV6a3J0VHAwNWg2ZEtsUnRzNFJsazNSbWswR3N5Wk04ZVFuQnd3WUlEWlkydlVxSUViTjI2Z1Q1OCtobTNQVmd0Mzdkb1ZaODZjd1pneFk0eU9xMSsvdnVGbnBWS0pMNy84RWpkdjNrVGx5cFhOSmpsdGJHd3dkZXBVVEpnd0FYLy8vVGRTVTFNeGI5NjhQQzg2MFdxMXVIWHJGaXBYcml4WjFiQVV0Rm90TGw2OENBQVlNV0tFb2JVZEFMaTV1V0gyN05sNDhPQUJqaDgvanREUVVNVEZ4U0V4TVJHUEh6L09NM2JseXBWUnRteFpSRVZGRmZ2eFU2OG8zdisvL1BJTDB0TFMwS2hSSTlTc1dSTkEzc2xvYStrcnhJcHkvQzlxY2IvdFEvam8yWWJmYlV0NXd1dWpqaWcxc0FjY3F2cGFQTTdHc3lSOFo0OUQrWURoaU45NUFMRTcva0xLdWF0UVhyc0o1YldiS1BOcEgzajE3bVR4ZUNJaUlyS01pU2dxZHV6cU5ZTHRtM1dSZGYycXBISFREKytEZmZNMnNQRXRXTXNtSXFMQ2tNdmxHRFJva0dHQmVDa0lncERySk5maHc0Y2x1NitpVXFkT0hRaUNBTGxjanZMbHkrT3p6ejR6dTU5Y0xrZWJObTNnNmVtSmNlUEdtYlFMbE1sazZOdTNMejc0NEFOczNMZ1JmbjUrcUZTcEVvNGNPUUpSRktGUUtGQ3BVaVY4K3FucEJRbmUzdDVXSmQ2czNROEFXclpzYWZpNVlzV0tLRisrdktIZFU3bHk1VEJpeEFpengrV25YVnFaTW1WTUtrT3FWNjhPSHg4ZlpHWm1JaXNyQ3pxZERqWTJOcWhTcFFyNjlldUhHalZxV0IyZjh1Ymo0NE1GQ3hZWUtsdUtrbHd1eDRnUkk3QjM3MTZqdGxJNU5XN2NHSFhxMUVILy92Mk4xakVaTTJZTWtwS1NjT1hLRmZUcjF3K3VycTRBc2x2WTllM2JWNUp6ekhtMXZxMnRMWFE2SFhyMjdJblBQdnZNN09TdklBaW9VNmNPSWlJaUlBZ0NSb3dZWVJqWFpESVpHalJvZ0lpSUNHZzBHdGpaMmFGKy9mcUd0bWh1Ym03UWFyVVFSUkUxYTliRWlCRWpUQ3AxekJrOWVqUmNYVjBSRmhhRzlQUjB3M2FGUW9IU3BVdWpXN2R1Um5HR0RCbUNrSkFROU92WHoyeDFRVUhWcUZFREZTcFU0QmhWZ0RGS29WREEyOXNicnE2dUdETm1ERnExYW1WMnYvSGp4MlBObWpXSWk0dURJQWdvWDc0OFJvMGFaYlJQNWNxVkRhK0RvNk1qL1B6ODRPL3ZiN2c5UGo0ZUNRa0podld5TEZYdVZxbFNCZDk5OXgxbXpKaUJ4bzBiVzFYNWZQZnVYV1JtWnI1MDFWQnl1UnhUcGt6Qm1UTm44T0dISDVyZHg5ZlhGME9HRERIWnJ0Rm9vTlBwSUlxaTRUOGcrN091Lzc0SFhvM3hNemVGZmY4UEdEQUExNjVkdytqUm93M2I4a3BHNTFkUmp2OUZ6YnR2VnlTZnZBQzVxd3M4dXJhRlc1UDYrYXBpa2pzNm9OVEFIaWcxc0FleVloT1FkT2dVbEZkdndIZk9oQ0k4YXlJaW9sZWJJT2JWVEozb0phUjlFb1dFNldNaGF2SlhNWkFYbTBwVlVYTDJJcGJhRXhGSkxDNHVEZ3FGb2tqV1M3bDgrVExzN2UxUnExYXRRaStNTHJYcjE2OGpJeU1ERFJzMmZOR25Rc1dJZnBLMklLM2R0RnB0b1ZyQzZYUTZxMXVHNWRlMWE5Y2dsOHVOa2ppcHFhbEdiYzV5YytmT0haT1dWM21KaVlsQlVsS1NvV0tncUtTbnA4UFIwYm9XejF1MmJJRldxelZLWnJ3b3I5SVlGUjRlanRqWVdFUFNScWxVUXF2VlBwYzJzc25KeVVoSlNiR3FlaVF4TWRGb3ZhSGNQSDM2RkE4ZlBrU2xTcFdzU203UXF6dCttcU5TcWZLOXB1aUxZbTc4SnlJaW9sZURZT1ZFREJOUlZHeWw3ZDRPNWM2dGtzZDE4UjhCeC9jNlNoNlhpSWlJaUlpSWlJaUlpT2hWWVcwaWltVWZWR3c1ZHVvSlJabHllZStZVDhyZmZvWHVhWkxrY1ltSWlJaUlpSWlJaUlpSVhqZE1SRkd4SlNoczRESjBwT1J4eFl4MHBHNzlTZks0UkVSRVJFUkVSRVJFUkVTdkd5YWlxRml6cmZFR0hONlZmdUhUekhPbmtIWDlpdVJ4aVlpSWlJaUlpSWlJaUloZUoweEVVYkhuM0djd1pDN1NMMEtjc25FdHhLd3N5ZU1TRVJFUkVSRVJFUkVSRWIwdW1JaWlZay9tNUF5WC9zTWtqNnVOZllLMHYzNlhQQzRSRVJFUkVSRVJFUkVSMGV1Q2lTaDZKZGczYVFuYk4rdEtFa3Q4NXVmMHYzWkNFeDBwU1Z3aUlpSWlJaUlpSWlJaW90Y05FMUgwYWhBRXVBNytISUtOYmVGRFBmT3pxTkVnTlhBdElJb1c5eWNpSWlJaUlpSWlJaUlpSXZPWWlLSlhodHk3Tkp5NjlaWThibFpZQ0RML09TbDVYQ0lpSWlJaUlpSWlJaUtpVngwVFVmUktjZXpZQTRxeUZTU1BtN3IxSitqU2xKTEhKU0lpSWlJaUlpSWlJaUo2bFRFUlJhOFVRYUdBNjlDUmtzZlZwU1JEK2R1dmtzY2xJaUlpSWlJaUlpSWlJbnFWTVJGRnJ4eWJhclhnMExxOTVIRXpqaCtFK24rM0pZOUxSRVJFUkVSRVJFUkVSUFNxWWlLS1hrbk92ZjBoYzNPWE5xZ29JbVhqR2tDcmxUWXVFUkVSRVJFUkVSRVJFZEVyaW9rb2VpWEpuSnpoMHY4VHllTnFIdDFIK3VGOWtzY2xJaUlpSWlJaUlpSWlJbm9WTVJGRnJ5ejd4czFoNjFkZjhyaktuVnVnVFl5WFBDNFJFUkVSRVJFUkVSRVIwYXVHaVNoNmRRa0NYQWQ5QnNIV1Z0S3dvaW9UcVp2V0E2SW9hVndpSWlJaUlpSWlJaUlpb2xjTkUxSDBTcE43bFlKVDl6NlN4MVZkUG8vTUMyY2tqMHRFUkVSRVJFUkVSRVJFOUNwaElvcGVlVTRkdWtOUnZxTGtjVk0zcllNdU5Wbnl1RVJFUkVSRVJFUkVSRVJFcndvbW91alZKNWZEZGNnb1FCQWtEYXRMVFVIcXJ6OUtHcE9JaUlpSWlJaUlpSWlJNkZYQ1JCUzlGbXlxMW9Cam13NlN4ODA4ZHdxcXkrY2xqMHRFUkVSRVJFUkVSRVJFOUNwZ0lvcGVHODRmRFlUTXJZVGtjVk0ycm9FdVRTbDVYQ0lpSWlJaUlpSWlJaUtpNG82SktIcHRDSTZPY0IzOG1lUnhkVStUb0F6NldmSzRSRVJFUkVSRVJFUkVSRVRGSFJOUjlGcXhlL3NkMkRkcEtYbmNqSk5Ia1JWNlJmSzRSRVJFUkVSRVJFUkVSRVRGR1JOUjlOcHhHVGk4YUZyMC9iUUtZa2E2NUhHSmlJaUlpSWlJaUlpSWlJb3JKcUxvdFNOemRvSHJrSkdTeDlVbXhpTjF4eWJKNHhJUkVSRVJFUkVSRVJFUkZWZE1STkZyeWE1K0k5ZzNieTE1M0l5andjaTZlVjN5dUVSRVJFUkVSRVJFUkVSRXhSRVRVZlRhY3VuL0NXUWxTa29lTitXbmxSQlZtWkxISlNJaUlpSWlJaUlpSWlJcWJwaUlvdGVXek1rWnJrTkhTeDVYRy9zRXlwMWJKSTlMUkVSRVJFUkVSRVJFUkZUY01CRkZyelc3dDk2R1E4djNKSStiZm5BdjFQKzdMWGxjSWlJaUlpSWlJaUlpSXFMaWhJa29ldTI1OUJzR2VVbFBhWU9LSWxJMnJJQ296cEkyTGhFUkVSRVJFUkVSRVJGUk1jSkVGTDMyQkVkSHVINHlSdks0bXFqSFNOdTlRL0s0UkVSRVJFUkVSRVJFUkVURkJSTlJSQUJzMzZ3TGg5YnRKWStiOXRkT3FCL2NsVHd1RVJFUkVSRVJFUkVSRVZGeHdFUVUwZjl6NlRzRWN1L1MwZ2JWNlpEeTR3cUlHbzIwY1ltSWlJaUlpSWlJaUlpSWlnRW1vb2orbjJEdkFMY1JFd0JCa0RTdUp1SUIwdmZ0bERRbUVSRVJFUkVSRVJFUkVWRnh3RVFVMFROc3F0V0VVN2Zla3NkVjd0b096ZU9Ia3NjbElpSWlJaUlWalM1REFBQWdBRWxFUVZRaUlpSWlJbnFaTVJGRmxJTnp0NDloVTZXNnRFRzFXcVJzV0Fsb3RkTEdKU0lpSWlJaUlpSWlJaUo2aVRFUlJaU1RYQTYzenlaQ3NMT1hOS3o2WGpqU0QrNlJOQ1lSRVJFUkVSRVJFUkVSMGN1TWlTZ2lNK1NseXNCbDRLZVN4MVh1M0FwTmRLVGtjWW1JaUlpSWlJaUlpSWlJWGtaTVJCRlo0TkNpTGV6ZWZrZlNtS0k2Q3lucmxyRkZIeEVSRVJFUkVSRVJFUkc5RnBpSUlySkVFT0E2YkRSazdpVWtEYXUrRjQ2MHZiOUxHcE9JaUlpSWlJaUlpSWlJNkdYRVJCUlJMbVRPTG5BYlBsN3l1TXBkMjZDK0Z5NTVYQ0lpSWlJaUlpSWlJaUtpbHdrVFVVUjVzSDJ6TGh6YmQ1VTJxRTZIbEhYTElHYXBwSTFMUkVSRVJFUkVSRVJFUlBRU1lTS0t5QXJPdlFkQ1ViNmlwREUxMFpGUWJnK1VOQ1lSRVJFUkVSRVJFUkVSMGN1RWlTZ2lLd2cydG5BYitRVUVXMXRKNDZZZjNvZXMwQ3VTeGlRaUlpSWlJaUlpSWlJaWVsa3dFVVZrSlVYWkNuQVo5Sm5rY1pOLy9CNDZaYXJrY1ltSWlJaUlpSWlJaUlpSVhqUW1vb2p5d2FGRld6ZzBieU5wVE4zVEpLUnVYQU9Jb3FSeGlZaUlpSWlJaUlpSWlJaGVOQ2FpaVBMSlpkQUlLSHpLU1Jvejg4SVpaUDV6VXRLWVJFUkVSRVJFUkVSRVJFUXZHaE5SUlBrazJObkRiY3dVeWRlTFN0bTBGdHFFT0VsakVoRVJFUkVSRVJFUkVSRzlTRXhFRVJXQW9td0Z1UGhMdTE2VW1KNk9sUFhMQVoxTzByaEVSRVJFUkVSRVJFUkVSQzhLRTFGRUJlVFFvZzNzbTdlV05HYld6ZXRJMi9lSHBER0ppSWlJaUlpSWlJaUlpRjRVSnFLSUNrb1E0RHJvTThuWGkxTHUzQUwxLzI1TEdwT0lpSWlJaUlpSWlJaUk2RVZnSW9xb0VBUTdlN2lObml6dGVsRTZIWkxYTElHWW5pNWRUQ0lpSWlJaUlpSWlJaUtpRjRDSktLSkNVcFNyS1BsNlVkcTRHS1FFcmdGRVVkSzRSRVJFUkVSRVJFUkVSRVRQRXhOUlJCSndhTkVHRGkzYVNob3o4NStUeURoelhOS1lSRVJFUkVSRVJFUkVSRVRQRXhOUlJGSVFCTGdNK2d3MnZsVWtEWnNhdUE3YUoxR1N4aVFpSWlJaUlpSWlJaUlpZWw2WWlDS1NpR0JyQzdkeDB5QnpjWk1zcHFqS1JQSVBpeUZxTkpMRkpDSWlJaUlpSWlJaUlpSjZYcGlJSXBLUTNNTUxicU1uQXpMcFBscnFCM2VoL0gyelpQR0lpSWlJaUlpSWlJaUlpSjRYSnFLSUpHWmI2MDI0OUIwcWFjejAvWDhpSy9TS3BER0ppSWlJaUlpSWlJaUlpSW9hRTFGRVJjRHgvYzZ3Yjk1YTBwako2NWREbC94VTBwaEVSRVJFUkVSRVJFUkVSRVdKaVNpaW9pQUljQjA4RWphK1ZTUUxxVXQraXVRMVN3Q2RUcktZUkVSRVJFUkV6NXNvaWkvNkZBcnQ4ZVBIaUltSmVkR25VV3hwTkJwb3RWcEpZeXFWU21pS3dmcktXcTNXcXMrQVRxZXplbDhpSW10SlBmWVNXWXVKS0tJaUl0amF3bTNjTk1oY1hDV0xtUlVXQXVXZlFaTEZJeUlpSWlJaWVwNWlZMlBSdjM5L2JObXk1Ym5mZDFSVUZBNGNPR0R4OXIxNzl5STJOamJQT0tJb1l2NzgrUmc0Y0NDdVhyMHE1U2xpNk5DaG1ERmpocVF4YzdwMDZWS3V6OE96d3NQRHNXSERCcVNscGVXNTc5Q2hROUd1WGJzODk3dDc5eTQrL2ZSVC9QREREMWFkZ3pWT25qeUpRWU1HNGFlZmZwSXNabEU0ZnZ3NFB2amdBMnphdENuWC9XSmpZOUd4WTBkMDdOZ1JjWEZ4aGI1ZmxVcUZSWXNXNGV1dnY4YlJvMGNMSEdmUm9rV1lOR2xTb2M4bnZ6UWFEWGJ2M28ydnZ2b0thclc2d0hGQ1EwTXhjK1pNbkQ1OTJ1SStjWEZ4R0Q5K1BJS0NPUGNpdFpVclZ5SWdJQUJoWVdHR2JWOTk5UlZHakJoaGR2L1kyRmdNR0RBQWUvZnV0UmhURkVYczJyVXIxd3NEQmd3WVlIRnNhdGV1SFFZTUdHRGxJM2h4cFBqK1NreE14Tml4WTdGczJUS3BUdzlBOXNVQWMrZk94YzZkTy9QY056MDlIU3RYcnNTZVBYc0tmYjlxdFJyZmYvODl2di8rKzBMSG9xS2xlTkVuUVBRcWszdDR3VzMwWkNRdCtGS3lTcWEwM1R0Z1U2MG03UHplbGlRZUVSRVJFUkhSOC9MYmI3OGhMaTRPZ2lBWXRsMjdkaTFmRTBnLy8veXp4ZHMwR2cyU2twSVFGeGVIbUpnWUpDY25vM3YzN2dDQWRldlc0ZXpaczdDenMwUHIxc2F0MU1QRHc3RnExU3JFeGNWaDZORGMxL3dORGc3RzdkdTNVYmR1WGJ6MTFsdFduN2MxSWlJaUxONlcxM25sOXJ6b0taVktmUFBOTjFBcWxWQXFsZWpWcTVmRmZiVmFMUll2WG94NzkrN2gzcjE3K1BiYmIvT01iNDFTcFVwQnJWWmp6NTQ5cUZhdEdqNzQ0SU5DeC9UeDhVRmFXaHAyN3R5SnBrMmJvazZkT2hLY3FmUisrKzAzQUVDTEZpMXkzZS8zMzMrSFZxdEY2OWF0NGUzdFhlajdYYjU4T1k0Y09RSUFFQVFCYmR1MkxWQ2NPM2Z1NE1HREIyWnZ5K3Y5K1N4cjNxdlBTazFOUlZCUUVCSVNFckI0OFdKTW16WXRYOGZySFR0MkRPZlBuMGY5K3ZVdDduUDY5R25jdUhGRGt1ZWRqSjArZlJxSmlZbnc4UEF3Ykh2MDZKSEZjZS9ldlh1SWlZbUJuWjJkeFpoLy8vMDNWcTllalJNblRtRHAwcVZHM3kzUFExSlNFdGF0VzFlZ1k2ZE9uV3IwZTFGL2Y1VXNXUktpS09MdzRjUG8zYnMzS2xTb1lIUjdmcjZIKy9idGEvSVpDUTBOeGNtVEp5R0tJajc4OE1OY2o3OTU4eWIyN05tRDNyMTdXMzJmbG1nMEd2ejExMThBZ0hIanhoVTZIaFVkSnFLSWlwaHRyVHB3NlRzRXFWdWt1eklyWmMxU2xKeTdESEpQL21GRVJFUkVSRVRGUTJKaUlvS0RnK0hoNFdFMFNaV1JrWkZyQWlZM29paGkwcVJKaUl1TFEycHFxa25samlBSWFONjhPVHc5UFRGdTNEaUVob1ppNmRLbHFGYXRHc3FWS3djZysycnFSWXNXd2RuWkdSOS8vSEd1OS9mbzBTT3NXYk1HQUhEMTZsVzgvLzc3K1RyZjdkdTNvMlRKa3ZrNlJxK2d6OUd6bkoyZDhmWFhYMlBhdEdsWXQyNGRNak16TFZZREJBVUY0ZDY5ZXloUm9nUW1UcHhZNlB0KzloeW1UNStPaVJNbjR2VHAwMmpmdm4yaEo0K3JWcTJLWHIxNlljZU9IVGgvL3Z4TG1ZZzZlZklrd3NQRG9WQW9MRllNVktsU0JVMmJOalZNcWlZbEpXSFJva1ZtOXgwK2ZEamMzTnp5dk4vTm16Zmp5SkVqS0YyNk5OemQzWEh5NUVsczNMZ1Jnd2NQTHZCak1VZUs5NmNsSlVxVXdQVHAwL0hGRjEvZzJyVnJpSWlJUVBueTVmTVZRNlBSNE1TSkU3Q3pzOHYxYzN2cTFDa0FRSnMyYlFwMXpsS0lpSWpJVjRJdnYzNzk5VmRNbno2OVNHTFBtVFBINkRXNmYvOCtFaE1UVWFOR0RaUXFWY3FxR0hmdjNnVUExS3haMCtJK3JWcTF3djc5KzNIMTZsVnMzNzRkZmZyMEtkeUpQME9qMFdENDhPRzU3ak52M3J3Q1Z4bE9tVEtseUwrL2J0NjhhZlI3MDZaTmNldldMZnp5eXk4bVNTRDl1R09ORGgwNm1DU2lybHk1QWdCbzJiSmxuc2ZycStKcTE2NXQxZjFkdkhnUk1wa01iNzlkc0l2eUwxNjhDQUJvMkxCaGdZNG5hVEFSUmZRY09MN2ZCWnFIOTVGeCtwZ2s4WFJwU2lTdldvZ1NNNytEb0xDUkpDWVJFUkVSRVZGUkNnd01oRXFsd3ZqeDQ0MnVjSC9ublhkdytQRGhYSS85OGNjZnNXUEhEcFAyU29JZ29HSERoa2hLU29LenN6UE9uVHVIOFBCd0xGbXlCSjZlbnZEeThvS05UZmEvbVVxV0xJbGh3NFpoeTVZdGlJaUlNRXpraFlXRklTNHVEc09HRFlPVGs1UEZjMGhQVDhmY3VYT1JtWmtKSUh0Q3o4ZkhKOC9IZmU3Y09UeCsvQmoyOXZhNVh0bHZqVktsU21IejVzMUcyd1lNR0pDdjlhcnExS21ET1hQbVlPYk1tUWdNREVUSmtpWFJzV05IbzMxdTM3Nk56WnMzUTZGUVlQYnMyZkQwOUN6UStZNGRPeFpLcGRMc2JRcUZBbEZSVVJnMmJKaloyL1ZWTXdFQkFVaElTTWp6dnJLeXNtQm5aNGV6WjgvaTdObXp1ZTdyNGVGaE1jRlRGRlFxRmRhdlh3OGdlM0w3MEtGRFp2ZHIzTGd4UWtKQ0RPM25jbXY5Nk8vdm4yY2lhc2VPSFFnTURJU2pveVBtenAwTE56YzNqQmt6Qmx1MmJJR0RnME9laWRmOEtsKytmSzdWVGtPSERqV2JzTEttcGFOZVFrSkNuc2taSHg4ZkJBWUdHbTA3ZS9Zc1VsTlQwYkZqUnpnN081czlMaW9xQ3Rldlg0ZUxpd3VxVjYrTzVPUmtzL3M1T1RsQm9TajZLVlViRzV0OEo5ek1lZno0TVVSUk5JbWxWcXVMTElHWWxaVmw5THYrTTVtZkJGOVlXQmpjM2QxTktuZWVKUWdDQWdJQzhPbW5uMkxUcGsxbzFxeVpKTThaa0wxT1cxN1BqNCtQajhuM1YxaFlHTWFORzRmYXRXdm5XV1ZVMU45Zlk4ZU9OWHUvcDArZk5tbFJtZk54bkR4NUVuUG56c1hvMGFQUnJWczNzM0dlWFcvcTMzLy9oWjJkSFJvMmJHaTBYUkFFeUdUR3F3UGR1SEVEZ2lCWWZkSEE5T25USVpQSmNQRGdRYXYyTjNjOFlQb1k2ZmxpSW9yb2VSQUV1QXdkQlcxQ0xMSnVYcGNrcFBwZU9KUkJ2OEJsWU81WFp4QVJFUkVSRWIxb0R4OCt4TUdEQjFHclZpMURXekJSRksycWhObStmVHQyN05pQkdqVnFtRzI3MDdkdlg4UFBVVkZSQ0E4UGg1K2ZuOUUrOCtmUE45eG5yVnExY09MRUNadzRjY0p3ZSszYXRSRVNFb0xyMTdQL3ZaYXpaWkpLcGNMTW1UUHg0TUVEdEduVEJpZFBuc1Q5Ky9jeGR1eFlvelpUT1FVRkJlSHg0OGVReStXWU5XdVd5VVRob1VPSFRLNVlUMHBLTXBxOExJcFdRMisvL1RhbVRwMktnd2NQbXJSNVVxbFVXTEJnQWJSYUxiNzQ0Z3U4OGNZYkJiNmZ5TWhJcEtTa1dMemRta253Nk9qb2ZDWGFySW1aYzVLOHFLMWV2Um94TVRGbzJiSWxaczJhaGVEZ1lGeTllaFdUSjArR1hDNDM3SGZzMkRGODk5MTNjSFYxeFU4Ly9RUm5aMmNFQmdZaUxpNE9reWRQTnBuTXRVUVVSZno4ODgvWXRtMGI3T3pzTUcvZVBQajYrZ0xJL2l4TW1qUUpHelpzUUdwcUtvWU5HNWJyNXpBNE9OandjMnBxcXNtMjZ0V3JvMHFWS2liSFJVWkdRcTFXRys0M0x3cUZBbVhLbExGcTM5emtmUDF6Sm1yMzc5K1AvZnYzRysyam41dytjT0FBUkZGRWFtcHFya202dVhQbjRwMTMzaW4wdWVhbGRPblMrVzVqYUU3SGpoMmhWcXZOeHJKMll2NzI3ZHNZTzNZc2REcGRnUjcvMGFOSG9WQW9yRzRMcWRGb0VCSVNBbmQzZC96eXl5OG10M2ZxMU1sUWtlUHQ3UTEvZjMrc1hic1dLMWV1eE1LRkMvSFZWMS9oMGFOSEFJRDQrSGdBbHR0SHhzZkhHOTJtZjU1c2JXMk5uaDk5SWpXdjV5dzhQQndBVUs5ZXZUd2Y1L1A0L21yWnNpWDY5ZXVIeU1oSWxDMWIxdVFjdG03ZGlwTW5UNXBzMTdmaHpLMGl6VnhyVlgwN1FUMTdlM3Y4L1BQUDZOZXZuOG0rbGxyNHJWMjcxdXk0UXNVYkUxRkV6NG1nVU1CdDdEUWtmVDBabXVoSVNXS21IOTRIbStxMVlkKzR1U1R4aUlpSWlJaUlpc0tLRlNzZ2lpTEdqUnNIUVJBUUZSV0ZTWk1tNFlNUFBvQy92Ny9aaVhCUkZQSExMNzhnS0NnSUZTcFV3RGZmZkZQZ2lxTDh0azU2ZGlKUHBWSmh6cHc1Q0EwTnhmdnZ2NCtBZ0FDOCtlYWJXTEZpQmNhTkc0ZHZ2dmtHRlN0V05EbytPVGtaeTVZdHc1a3paMkJuWjRjdnYvd1NqUm8xTXJtZmE5ZXVtVlRIS0pWS294WkpVaVNpL3Zyckw0dFg1bmZ0MnRYaWNZc1hMOGJpeFl0TnR1c25Za2VPSEdtWWROVjd0cnJsMlFsYlVSUXhmdng0aElXRklTQWdJTjl0RForTmxaaVlhTEhGNGZIang2SFQ2U3hPZU9lbitrWUtodzRkTXJTazFGY25wS2FtNHRpeFl4QkZFZE9tVFlNZ0NJaUppY0hLbFNzQkFLTkhqNGE3dXp0RVVVUk1UQXlPSHo4T0lMdVZWMTdKMi9UMGRDeGF0QWluVDUrR282TWp2djc2YTZPcWczTGx5bUh4NHNXWU1tVUt0bS9mamdjUEhtRHk1TWx3ZFhVMUcyL3AwcVc1YmhzOGVMRFpDZU5aczJaWk5XbXY1KzN0TFVuU3hkTHJXNkpFQ1pOdFQ1OCtoU2lLQUxJLzUvdjI3WU1nQ0lacWs1eGlZbUtRbFpWbHFGSjVYYWpWYWl4ZXZOand1Y3B2RWlvOFBCd1JFUkZvMXF3WjR1UGp6YTVObC9OMVc3SmtDVEl6TS9Ia3lSTnMzYnJWWlArR0RSc2F0WWJyM3IwN3pwMDdoeUZEaGdESVRtRG5URXBhU2xKcnRWcEpLOFB1M0xrREFLaGJ0NjRrOFFyei9RVUFycTZ1VUtsVW1EdDNMdnIxNjJkNGpwNjkzWnlIRHgvQ3hzWW0xNFNRL3Z2ajFxMWJ1SFBuRHBvMWEyWnljWWF0clMwY0hCelF1WE5uQUVCc2JDd3VYTGlBcWxXcldreHlXVG9uS3Q2WWlDSjZqbVJPem5DZjlDVVM1MHlHTHRWOGlYZCtwZnkwRW9vS3ZsQ1VNZitIRWhFUkVSRVIwWXNVSEJ5TWtKQVE5T3JWeXpDaHRXYk5Hc1RIeHlNK1B0N3N4THBTcWNTU0pVdHcrdlJwVkt4WUVZc1hMN1pxUFp6YzVOVTJEREJ0SFphY25JeVpNMmZpMXExYmFOeTRzV0d0cEM1ZHVoamFyWTBhTlFvalJvd3dUTElkUG53WTY5ZXZSM0p5TW54OGZEQno1a3hVcTFiTjdQMEZCQVFnSUNBQVFIWUx2MW16WmxsMW52bmw3T3ljWjdzcS9lUE9UMXVyeG8wYkc5cG1uVHAxQ2xsWldSWVRRUHYyN1VOWVdCamVmdnR0a3lUVXhZc1g0ZVRrWk5WNklhZE9uY0tDQlF2UXMyZFA5T25UQjQ2T2prYTNMMXEwQ0JxTnh1cktpNkowN3R3NUxGMjZGRFkyTnBnMWF4YmMzTnlnMCtuUXMyZFBoSWFHNHZqeDQzajMzWGZSb0VFRHpKNDlHMHFsRW0zYnRqVlVxUW1DZ01tVEp5TTVPUmxuenB6Qi9mdjNVYmx5Wll2M2QvUG1UY3lmUHg5UlVWSHc4dkxDdkhuenpPNWZ2bng1ckZpeEFqTm16TUQ1OCtmeDZhZWZZdXpZc1dqV3JKbkp2cXRYcnpiOFBHL2VQRVJIUnh0dEsyamJ4dWR0eDQ0ZEp0dWVyWmJhdjM4L1VsSlMwS0pGQzN6NTVaZG1ZNHdhTlFwMzd0eDU3UkpSYTlhc3dZTUhEK0R0N1kzUm8wZm4rL2pkdTNjRHlFNEd1cnE2R3NaS0FQajc3NytoVkNxTnRnRXdKRitEZ29JTTc3RUpFeWJnK3ZYckNBd01OR21MS3BmTGpkcHRybHUzenZDei9uVTJseFJ0MTY2ZDJaYW4rV0dwNWFSK2JNK3BJR044UWI2L2dPeUtZbnQ3ZTN6enpUY0FzdHNONWx3THFuTGx5dGkrZlRzQTg0bmNEaDA2R1AzZXRtMWJRN0pyekpneEFMSmZHM3Q3ZTB5ZE9oVzNiOStHbloyZFNaSkpmMUhGMXExYmNlSENCZlR0MjllcTlhVG8xY0ZFRk5Gekp2Y3VEZmNKMDVIMDdVeUlHbldoNDRtWm1VaGVzUUFsdjFvRXdjNWVnak1rSWlJaUlpS1NSbFJVRk5hc1dRTWZIeDhNSGp3WW9pamkxS2xUT0hmdUhOemQzVEZpeEFpVFl5NWN1SURseTVjakxpNE9naUFnTWpJU1c3WnN3WUFCQTh3bW84eE5uT20zMmRqWW1MVGh5bytiTjIvaXpwMDdhTjY4T1diTW1HSFVScTFYcjE0b1hibzBsaXhaZ2hVclZtRC8vdjNRYXJXNGYvOCtCRUZBNTg2ZDhlbW5uNW9rU2l3NWYvNThnYzh6TDYxYXRVS3JWcTBzM2k2S0l0NS8vMzNJNWZKOFRaQU9HalFJQUpDU2tvSmp4N0xYUk01NU5UNEF4TVhGNGFlZmZvS0Rnd01tVEpoZ2RGdDZlam9XTDE2TXhNUkVyRnk1MG1UeXNsKy9ma2hMU3pQOEhoOGZENTFPaDZDZ0lPemZ2eC9EaHc4M1NteUpvbWowT3VVMGZQandYTmNDazVLTGl3dWNuWjB4ZHV4WVE0dkQvZnYzWS9mdTNSZy9mank2ZGV1R0JnMGFJREV4RWZiMjlxaGF0YXJKODZOUUtOQ2hRd2MwYjk3Y1loSXFJeU1EbXpadHdoOS8vQUdkVG9kNjllcGh4b3dadVNadlBUMDlzV0xGQ3Z3ZmUrY2RGc1hWOXVGNzZSMUVFQnNSaldpc3NXQlB4RzZpQ1orSk1jYWVXR05pdzRBRlk0ZGdiTmhyTElrYXhjUVNZNGthSldKdnNhQ29NV0lVQlFHbHQ0WGRuZThQM3AyWGxhMkFpSG5udmk2dnk1MDU1OHlaM2RtWjVmbWQzL01zWGJxVW8wZVBNbXZXTEh4OGZCZzJiQmkxYTljVzI5V3BVMGY4djVXVkZUS1pUR05iYWRDL2YvOVNjMEQwN2R2WFpORTZPenViN2R1M1kyWm14cWVmZnFxem5VcWxBaWlUK2xEUE0yWEtGQklURXcyMnExU3BrcGpLclRRNGZ2dzR2Lzc2SzJabVpreVpNa1ZuZlMxZEpDY25hemg2M04zZE5WeWUxNjVkSXpNelUyT2JRcUhnNDQ4L0J0RDRMcXZyelpsNnJhaGRieThhWThUdjU5MU5ML0w1QlFXMXBTNWZ2c3lGQ3hjQTJMRmpSNUUySGg0ZXZQLysrK0xyYXRXcTZVd3IrTHlJQlFVT3A1czNiOUtoUXdkc2JHd0lDQWpRSzV4ZHVuUUpNek16bWpWclZweFRrbmlGa1lRb0NZbVhnR1h0TjNENjNKKzBGZk5MWlR6RjQ0ZWtiMXlKOCtjVHdZZ2M2eElTRWhJU0VoSVNFaElTRW1YQnFWT255TW5KUVM2WDgvNzc3MnNFQk1lTUdhTVIxSXlKaVdIVHBrMmNPM2NPYzNOemhnOGZUcnQyN1ZpeFlnVjc5KzdsOTk5L1o4Q0FBZlRxMVVzakVLeGVTYTlTcWNTZ25YcWJQa0hDR0ZxM2JzMkNCUXRvMkxCaGtmbzhnaURnN3U1TzI3WnRPWExrQ0gvLy9iZTRyME9IRGxyZE9yb1FCSUZ6NTg2VmFLNmxnVEUxdTdRUkZSV2xNOWdyQ0FLaG9hRmtabVlTR0JpSWg0ZUh4djcxNjllVG5KeE02OWF0dGFacDZ0R2poOGJyRHo3NGdMWnQyN0pwMHlhT0h6L09nZ1VMT0hIaUJNSEJ3Y2hrTXBSS0pUWTJ1aGRwOXVuVHB4aG5XRHdhTkdqQWxpMWJzTFcxQlFvQzZkOS8vejFLcFJJdkx5OVJFSE4xZFdYaHdvV2twNmRyVFQ4WkVoSkMxYXBWTllMRlVQRGVIajE2bE0yYk40dkNyYjI5UFltSmlVVUVMWDJZbVpsUnJWbzFMbDI2eE9YTGwyblJvZ1VqUm93b1V0OUpFQVNUNmxRWnVwNmVQSGxDVUZDUStQckFnUU5HejlrUVhicDAwWnFPVHh1Ly8vNDdLU2twZlBEQkI2TERUeHRxSWVwbE9LTGk0K09KaTRzejJFNnBWSmJhTWFPam8xbTBhQkZRNEtvTUR3L1hTUE5vREx0MjdVS2hVSmpVNThTSkUySTlzcFNVRlBGelRFMU54ZHJhV254dWJOaXdnZE9uVDJ2MDFTWitsSlVRcFUyRWY1N25oYWdYK2Z5Q0FwRTFMQ3lNS2xXcXNHN2RPbzE3WTBSRUJOOTg4dzJkT25YUzZQUEdHMi9vVEFtclRZaUtpSWhBRUFTZFFseGlZaUxidDI4WFgwZEhSMk5yYTh1R0RSdjB6bjNNbURHbDhoNUlsQjhrSVVwQzRpVmgwN0lkeW84SGs3bnpoMUlaTC9kc0pKWmVyMlAzYmkvRGpTVWtKQ1FrSkNRa0pDUWtKTW9BSHg4Zi92enpUNXlkblhGMGRPVDA2ZE04ZmZxVTl1M2I0K3ZyaTFLcDVOS2xTK3pidDQrTEZ5OGlDQUxlM3Q3NCsvdUw2ZXptelp2SDhlUEhXYlZxRld2WHJ1WFFvVU9NR1ROR1hMR3REcGpkdUhGRERPU05HemV1MktMSzg2Z0x4OHZsY21KaVlyaDkrelpSVVZGY3YzNmR0TFNDbE92Mjl2YTBhZE9HM054Y0xseTRRRVJFQkJFUkVYaDVlZEdvVVNQcTE2OVBqUm8xOFBUMDFDcVNYTHg0a2FkUG53SUY5VmltVFp0R2x5NWR4QlJ0NVoyelo4K0svMzllZ05pd1lRTlJVVkg0K3ZxS3ppVkJFTWpKeWVIczJiUHMzNzhmRnhjWGc4SkpXbG9hZi8vOU44MmJOOGZEdzRNcFU2YnczbnZ2c1h6NWNueDhmSkRKWk1qbGNnUkJLSFl0c1JlQldvU0NndmNpTlRXVlVhTkdGWEZsV1ZoWTZLeDdwWXRMbHk2SjZjaXFWcTFLUUVBQTRlSGh4WExYclY2OW1wVXJWM0xvMENGdTNicUZpNHRMa1RaS3BkTG93SEIrZnI1QndTWS9QNzlVYS9NVXhoVHh3OC9QaityVnErUGw1Y1g2OWV2cDFhc1g3dTd1T3NkOG1hbjU5TlhjS3MzNlovLzg4dzh6WnN3Z0x5OFBQejgvOXUzYkoxNVhLU2twQkFjSE0zVG9VTkhwcDQzRXhFVDI3dDJMdTdzN1NVbEpSaDFYRUFSMjdOaUJsWlVWZVhsNUpDUWtVS3RXTGZMejgwbExTOU9vMzVXY25HelU5V09NS0ZyYVRKczJqZmo0ZUlNTzB4ZjUvQklFZ1VXTEZwR1ltTWlzV2JQWXYzOC9QWHIwd003T2p0allXSll0VzRhSGh3Y0RCZ3pRMmo4N081disvZnZUdVhObk1RV2Z0bVBzMzc4ZlYxZFhXclJvb2JWTmFtcHFFUUVyS3l0THE2aFZtTkdqUjJ2Y2IxUXFGVU9IRHRVNkJ6WGE5a3VVSHlRaFNrTGlKV0xmODBPVWlmSGsvR0ZjOFU1RFpPellqRVgxR2xnMTBtNmhsWkNRa0pDUWtKQ1FrSkNRS0V0cTFhb2xwb21LaW9waTM3NTl1TGk0TUc3Y09KS1RreGs5ZWpUSnljbEFRVXFwUVlNRzBiMTc5eUpCdUU2ZE91SGo0OE95WmNzNGNlSUVreVpOWXVMRWlScTFLd3F2akI4M2JoeCtmbjRsQ3N4bVoyZXpZOGNPSGoxNnhNT0hENG1OalJVZEVRQmVYbDY4L2ZiYlpHUms0T3ZyeTl0dnZ5MzJ1M1RwRWxldVhPSGF0V3ZzMzcrZlgzLzlGU2h3SERrNU9WR3hZa1dtVFpzbXVpOE9IanhJdFdyVmVQejRNWGw1ZVR4NjlJalEwRkN5c3JLSzFFNTVFYWhkRk1WWmZhNVVLamx6NW96NGV0S2tTYlJzMlpJK2ZmcXdkdTFhZnY3NVo2Q2dtTDA2elY1T1RvNFlQRlNuL0hKMWRSVzNhUXZDcmwrL25zT0hEL1A2NjYvejhjY2YwNkZEQnhvMmJNanExYXZGOXVyVVhXV1ZlczhVcmwyN3hvRURCNmhRb1FLOWV2VXlPV0NhbUppbzBlZWJiNzZoUllzVytQcjZVclZxVlFZTUdJQzF0YlhKanBYQ1RKdzRrVTZkT3BHZW5vNkxpd3ZQbmozVHFKMlRrcEtDVXFsazZkS2xHdjIwdVNkeWMzTU5mZzZlbnA1NmhaWG42ZHExSy9iMjl1emR1OWZvUHNiU3JGa3pqaDA3eHM2ZE83bHk1UXBoWVdGRkJNM3lJRVNWQmJHeHNVeWVQSm0wdERUYXQyL1A2TkdqMmJkdm43aC8rL2J0WEw5K0hYOS9mM3IyN01udzRjTzFmdGJyMTY4bkx5K1BZY09HR1owdU1DVWxoU2RQbnZEKysrL3oyMisvOGVEQkE5cTBhVU5jWEJ5Q0lHZzQxZ3JYMk5OVnB3a0tCSXl5RnFMaTQrTk5FbGxMKy9rRkJjNmpreWRQaXUvTmQ5OTl4OWF0VytuWnN5Y1JFUkhrNStjemMrWk1uY0s5bVprWldWbFo1T1hsNlR6RzJiTm5lZkxrQ1gzNjlOSHBscXhUcDQ3NFBWKzBhQkcvL2ZhYjFqU3N4bURvUFgxUndyWkU2U0FKVVJJU0x4T1pES2NobzFFK1RTTHZ4dFdTanljSXBLNWNRTVZaQ3pHdlhOVndld2tKQ1FrSkNRa0pDUWtKaVRJZ056ZVhoUXNYSWdnQ2dZR0JZZzJYSGoxNmNPYk1HVDc0NEFPNmRPbWl0L2FLazVNVFgzLzlOVzNidHVYNzc3L25yYmZlRXZjcEZBcU9IeitPVENaREVBVHM3ZTFac1dJRmpSczNGbFBCUFh2MnpHQXc5Tm16WitMLzdlenN1SC8vUHVmT25jUGQzUjBmSHgrOHZiMTU0NDAzcUZldkhzN096ang2OUlqUFB2dU16TXhNVVlpeXM3T2pmZnYyWWhIMnJLd3M3dDI3eC8zNzkzbjgrREh4OGZINCtQaUlBZFg3OSs5ejVzd1pCZ3dZd05hdFc3RzN0K2ViYjc1aC9QanhMRjI2Rkdkblo5cTFhd2VZWHB0R29WQXdjdVJJZyszVUFsQmVYcDdSQXNtOGVmT29WS2tTcDArZkpqOC9IdzhQRHhJU0VyQ3dzR0RkdW5VYTdnVUxDd3N4bFdIZHVuWEp5c3JpeXBVclFFSDZwZWJObXdPd2JkczJMbDI2UkdCZ0lOV3FWZE00M3NDQkE3R3dzT0R3NGNPRWhvYXlkZXRXQmcwYXBPRWFVNHVhMnR3OEw1UE16RXptejUrUElBZzRPRGhnWVdGaGNzQlVvVkJvOU1uUEw2ZzUvZlhYWDVmcVhKczBhU0wrUHlNalE2dHI0Zmx0end0UktwV0s5UFIwblRXdDlISGh3Z1hjM2QycFVhT0cwV2tBalVIYmRhMTJJYXJwM0xrekowK2U1UFRwMHl4ZHVwUkpreVpwN0ZjTHR2OW1JZXF2di80aUtDaUl0TFEwbWpWcnhwUXBVNHFJT0tOR2phSml4WXI4OE1NUDdOKy9uek5uenZEbGwxK0s5encxOSs3ZG8zNzkrblRxMUtuSXZmZDVrYVh3Nnhrelp0Q29VU091WDc4dXBqeU5pWWtCMEtoZnBvc1JJMGJ3enovL0ZObXVTOWhKU0Vnb3NzOFVnYlNrdklqbkZ4U2tCcDAvZjc3NG5YNzk5ZGRac21RSk8zZnVCT0ROTjkvVTZ2eFRvMTU0b1UvRVU2Y2FmUERnZ1laQW5aS1NvdkY2L1BqeENJTEFoUXNYY0haMnBtN2R1bnJQNVhuMGZSNDVPVG40K2ZucGJWZWFia0dKNGlNSlVSSVNMeHR6YzF6R1RDWTVlQXFLUnc5S1BKeVFuVVhxa2hCY1p5NUFabXRjUG5JSkNRa0pDUWtKQ1FrSkNZa1h5Y3FWSzRtTGk3ZUZHSndBQUNBQVNVUkJWS05YcjE2MGJObFMzRDU0OEdDR0RCbGkwbGlkT25XaWZmdjJHcUxNMmJOblNVbEpFWU9YWThlT1pmanc0WVNGaFluQnUrenM3Q0wxT1F3eGRlcFVBSjIxbmhJVEV3R29YTG15empIczdlMXAzTGl4bU9MdmVYNzRvU0JkK3p2dnZDTzZUeXBYcmt4SVNBZzdkKzZrZGV2V3lPVnlBSk5UenFsVUtwTUVEMEVRakc2dmRvZnMyN2NQSHg4Zkhqd28rSHMySkNTRWxTdFhFaDRlenJ4NTgxaS9majJ2dmZhYUtDckV4TVNJQWY3Qmd3ZUxkWTl1M0xqQmxpMWJzTGEyMWxybnBuTGx5a3lZTUlFQkF3YXdlZk5tamg0OXl2SGp4eldFcVBqNGVLREFYVmRlVU5mSVVsOHJhZ29IVEEybHZPdmF0U3RWcTFibCsrKy9mMkh6MUlhWGw1YzRUMEVRNk42OU96VnExR0Q5K3ZWNit5VW1KaUlJZ2tZYU5XTlFxVlRNbkRrVHBWTEpMNy84b3BIV3NLUVllMTEvOWRWWDNMbHpoNk5IajlLZ1FRTjY5dXdwN3Z1M082Sk9uejdOdDk5K1MwNU9EcTFidDJiR2pCbFlXbG9XK1Q2YW01dlR0MjlmMnJadHkvejU4N2w5K3paejU4NmxmZnYyakJzM1RseG84UDc3NzR0cE03WGg2T2hJOSs3ZHhkZUhEeDhtSXlOREZQVnIxNjR0MXM2N2Rlc1dBQTBiTmpSNEhwVXJWeGJuckZRcWlZdUx3OUxTVXV0OU9qWTJGbk56YzZwV2ZYbUx1Vi9VOHd2K0t5d25KeWR6OU9oUkVoSVNjSE56dzgzTmpXdlhyakY0OEdCNjkrNU5uejU5aWp6bjFOZTdsWldWenZIVno2WUxGeTVvYk0vTXpOUVFyTWVQSDg5ZmYvMUZjbkl5blR0M0xuT0hXbGtLaXhLNmtZUW9DWWx5Z016T2pncUJNMG1lT3dYbDAwVERIUXlnaUh0RTJ0b3dYTVlIUVJuZjNDVWtKQ1FrSkNRa0pDUWtKQXJ6MjIrLzhkdHZ2MUduVGgxR2poekowNmRQZWZEZ0FmZnYzOGZIeHdjdkx5K1RWaXRYcUZCQlhOR3RadWZPbmRTdlgxOWMzVjJ0V2pWNjkrNE5GQVRUR2pkdVRLVktsWmcwYVJMZHUzZW5TcFVxWWxDL2E5ZXVlSHA2c25IalJyNzk5bHNOd2NET3pvN0hqeDh6WnN3WXJYUEp6czRHSURJeWt1dlhyK3VkdDYydExTdFhydFRZOXVlZmYzTHExQ25hdFdzbnJueFhVN3QyYllLQ2dvRC9PamVjbkp6MEh1TjVyS3lzakFyQXJWcTFpajE3OWdEd3dRY2Y4TVVYWHhnMWZuUjBOTmV1WFdQNjlPbHMzcndaS0Vqbk5IYnNXSHg4ZkVTbms1cExseTRSRWhKQ1ptWW1uMzc2cVZpYkpERXhrVGx6NXFCU3FRZ0lDTkJJdi9VODd1N3VCQVlHMHJ0M2J6SGdyZWJ1M2JzQTFLaFJ3Nmo1bHdXclY2L213b1VMMUtoUlF4VHIxQWlDUUhoNE9MLysraXRMbGl6UjYwNHdocEt1K3RkM3JhU21waUlJQWtxbGtyeThQTDNCNlh2MzdnRUZuMVZzYkN5ZW5wNUdIZi9odzRjb0ZBb3FWYXBVcWlJVWFEKzNnUU1Ia3BDUW9MSE4wZEVSZjM5L3BrMmJ4cXBWcTJqUW9BRmVYbDdBZjExbytzNzlWVVNsVXZIRER6L3c0NDgvSWdnQ0hUdDJaTktrU1FZZG1KNmVuaXhkdXBSdDI3YXhiZHMySWlNanVYYnRHbVBIanNYWDE1Y1BQdmhBYjM4WEZ4ZEdqUm9sdmo1Ly9qd1pHUm5pNjNyMTZuSG8wQ0h1M3IzTDVjdVhzYkd4b1g3OStnYlBaKzdjdWVML3IxKy96bGRmZlVYejVzMDF0cXZwMnJVcmJtNXVCbXM1bVVwdWJxN09CUXpQODZLZVgxRGd1RDE0OENCSGpod2hPenViTGwyNjhPV1hYK0xnNE1EcDA2Zlp1SEVqVzdkdTVlTEZpNnhZc1VLanIxcGswbGJYVUUxd2NIQ1JiWVhuVkpoSGp4NEJCUzRxUTZKYTRlK3JXb3hzM2JxMTNqNkdPSGZ1SEdabVpocUxZU1RLRmttSWtwQW9KNWhWcUVpRktYTkpuanNGVlZwS2ljZVQvM21Cek4zYmNlamR2eFJtSnlFaElTRWhJU0VoSVNFaFlUb1BIejRVMC9Pa3BLVFF1M2R2Y25KeXhQMXZ2dmttZ05aQWRXeHNMQllXRmxTcFVrVmorL1BpdytYTGw3bDkrellUSjA3azJyVnI0dmJodzRlTC8xKzBhQkVBYVdscENJS2dVOUNaUEhseWtXMzUrZmtHM1JRWkdSa2FBVlJ0dUxtNUZkbTJmZnQyWkRLWlFWZVkydW1qYll6bkVRVEJwTlhtV1ZsWi9QNzc3OGhrTWlwVXFNRCsvZnZ4OC9NenlzMnllZk5tbkoyZGFkT21qU2hFcVduVHBvM0duSGJ1M01uR2pSc3hNek1qSUNCQWRFSmtabWJ5OWRkZms1S1NRdCsrZll1azl6S2xscEphc051M2I1L0JRR2YzN3QzcDI3ZXYwV01YaC9Ed2NQYnMyWU85dlQyelo4L20wMDgvMWRndms4bUlqWTBWaGJpd3NEQ1QweTgrVDNIY0hYRnhjVnBkYUlWUmZ3ZGlZMk1KQ0FoZ3pwdzVPbE1nL3Zubm53RHMzYnVYbjMvKzJXZzNRbFJVRkFEZTN0NDYyMlJsWlJrVTNNTER3M0YxZFRYcW1OcG8yYklsSFR0MkpDSWlncDkrK2ttc1E2U3VsZk52Y2tURng4Y3pmLzU4YnR5NElkNkxCZ3dZWVBROXhNek1qRUdEQnVIajQwTm9hQ2p4OGZFRUJ3ZVRsSlRFUng5OVZLSzUrZmo0QUFYM21ZY1BIOUtoUXdlVFJVQjEvVHIxczZZc0VBUkJyTE5taUJmNS9QcnBwNTlZdDI0ZEFLMWF0V0x3NE1IVXFWTkgzTit1WFR2YXRHbkR3WU1IY1hCd0tESmVlbm82Z05aOXhhRmF0V3A2YXg3ZXYzK2ZtemR2RmhHK3BrK2ZEcFRjMVRSOStuUXNMUzA1ZVBCZ2ljYVJLRDZTRUNVaFVZNHdyMVNaQ3BObmt4SVNoQ29yczhUalpmMFNqc1ZyWHRpMGFGc0tzNU9Ra0pDUWtKQ1FrSkNRa0RBTlIwZEhGQW9GTXBrTWMzTnpHamR1aktlbko1NmVubFNyVm8yYU5Xc0NhRjJOM3JWclY2cFVxYUozcGJwS3BXTGR1blU0T0RqUXNXTkhqVUNlTnRSMVE1NnZQNlNQd3VuSm51ZXp6ejdqOGVQSDdOaXhRMi9nKzUxMzNzSGUzcjdJOW1iTm1tbThEN3I0NjYrL0FPT2NQa2VQSHVYVXFWTU1IVHBVZEhMbzQ0Y2ZmaUFqSTROMjdkclJybDA3NXMrZno3eDU4MWl5WklsQlVTUXZMdzgvUHorOWdma25UNTR3Zi81OG9xS2ljSGQzWjlxMGFUUm8wQUFvY0pSTm1US0YrL2Z2MDcxN2Q0WU5HMWFrZjNHS3p5Y25KNHYxb25TUm1wcHE4cmltVXJGaVJTd3NMSmcrZmJyT2EyN01tREhjdUhHRDI3ZHY4OTEzMy9INTU1K1g2SmpGY1hkb2N3WTlqem8xbXJlM043ZHUzV0xzMkxGODg4MDNvb2pjcWxVcjNOM2R5Y3ZMNDhTSkUxU3NXQkU3T3p1TnoyL1lzR0ZrWldYcFBNYnAwNmNCZEtheGhBTHh6cEJJcWkvTm9iRjgrZVdYVkt0V1RYVHRRWUZEUkNhVHZWUkhWR25XdXRtL2Z6OXIxcXhCTHBmajRPQkFZR0FnYmRzV0wzNVVyMTQ5MXF4WlExaFlHRkZSVWFVeVQzVk5PWFhhdDNmZWVjZWsvaGtaR1J3K2ZCZ3pNek44ZlgxTFBKL0NQSHIwaUt0WHIycXRkZlRreVJQa2NybkI2L1JGUDc4NmQrNU1jbkl5Q1FrSm5EeDVrdlBuejJ0dDk5RkhIMms0MHdxZkIxQnNVVmVoVUJBZkg4L2p4NC94OFBEZ2pUZmU0STAzM3REYTlzbVRKNHdkT3hZek03TlNyM3NuVVg2UWhDZ0ppWEtHUmZVYXVBVE1KR1hlZEFSNWJvbkhTMSs3Qkl2S1ZiSHc5Q3I1NUNRa0pDUWtKQ1FrSkNRa0pFeWdRb1VLckYyN2xtclZxcGxjMzhnWUlpSWlpSW1Kb1YrL2ZuclRCNm01ZVBFaWdONUM2YmR2MzZaU3BVb0dnMitYTGwzaTBhTkhOR2pRUUcvYjNOeGNsRXFsMWxYbDNidDNOMm5laFZlejZ5SWpJNE96WjgvaTYrdHJVSWc2YytZTWUvYnN3Y0xDZ3M4Kys0elhYbnVOSTBlT2NQWHFWZWJQbjgvVXFWUDFPaVA4L1B4bzFhcVYxbjF5dVp3ZE8zYncwMDgvSVpmTDhmWDFaZHk0Y2VKcS9wU1VGSUtDZ3ZqNzc3L3g5ZlZsNHNTSldvOWx6Q3I0bEpRVXhvd1pRMkppSXNPR0RlT1RUejR4MktjczZOaXhJMDVPVGtWU0ZCYkcxdGFXU1pNbTRlL3Z6KzdkdTJuZHVyVlkxNlU4b1E1aXo1NDltL0R3Y0g3NTVSZkdqeC9QM0xsemFkQ2dnWmlpNitlZmZ5WXRMWTIrZmZ1S2JoUTE3ZHExQXlBcEthbElHc0s0dURqUlNhWFBYV2huWjFmcWFkUzA0ZXpzck9GVXpNL1BSeENFRjNJZk13VkRhUTVOcVkvbTRlRkJYbDRlVFpzMkpUQXdzTVNwSWUzczdKZzJiUnJKeWNsRm5LdkZwVnUzYnR5NWM0ZWFOV3ZxL1I1cFkvbnk1V1JtWnRLdFc3Y1NuWnNnQ055L2YxOTA4L2J0MjFjVXVzZVBIMStrdmZxN29rOVFoUmYvL0hKMWRXWFVxRkdzWGJzV2dKRWpSeFpwcjNaTWFVT2Q2bFNYOENVSUFpa3BLU1FrSlBEa3lSUGk0K09KaTRzRENvUzZIajE2SUFnQ0FKTW1UYUpxMWFvY1BueVluajE3YW9qRm1abVpUSnMyamRUVVZNYU5HNmZ6bVNMeDZpTUpVUklTNVJETDErdmdNaUdJMUVWekVQNVRITEM0Q0hseVVzTkNjSjIxRURPbjB2a2hJQ0VoSVNFaElTRWhVYjRwN0VBcExUSXpNN0d4c1NseDJxanlRRkpTRXVibTVpVkszU1JoUExWcTFkSzZQU3NyaTZTa0pLTmNPN3FvV2JNbWRuWjJZajBOZmVUbjU0c3A2UFN0K28rSWlHRGZ2bjJzV0xHQzExOS9YV3Vibkp3Y1ZxMWFCVUNmUG4zMEhsZWQzc2pSMGJISVBtT3V3WVNFQktLaW9yQ3hzYUZodzRZRzI2ZWtGS1I2TjVURzc4S0ZDNFNFaENBSUFwOSsrcW5vdHBvOGVUSmp4NDRsSWlJQ2xVckY1TW1UZFRxZU9uWHFwSFA4OCtmUHMzWHJWanc4UEJnOWVyUW9RZ0RFeE1Rd2MrWk1jY1c5SUFqazUrY1hLOGdmR3h2TDlPblR4ZG9vbXpkdjV1N2R1L2o1K1pWYU9xNnNyQ3l4M28waDkxdGh6TTNOamFwSDBxQkJBL3o4L0xoNDhXSzVUUHVXa0pEQWpSczM4UGIyeHQzZG5TKy8vSkxNekV5T0hUdkc1TW1UQ1FvS29tM2J0c1RGeGJGbHl4YXNyYTM1OE1NUGl3aFJhb1lQSDA2VEprMllQWHUydUczTGxpMWkwSHJIamgwMGE5YU1SbzBhbGNuNUdZTzZIbHh4cnRIaVhqL2FLRTBScmtXTEZvU0ZoVkcvZm4yVDBua2FvalNmcmVwcktDRWhRYXVBcVEybFVzbXFWYXVJaUlqQTFkVlZxd0JqREE4ZVBHRGR1blhjdkhsVHc4bVhsWlZGa3laTmVQUE5OMm5hdENtN2QrOFc5K1huNTR2MTlvNGZQMDdObWpVMTBwUVdwcXlmWDlxZVZjOExVUTBhTktCNjllb29GQW94dmVuOSsvZEZGNnQ2UDhDZE8zY1lPM2FzMW5sWVdWbmg0K05EOWVyVnFWNjlPaTFhdE9DNzc3NWo3OTY5SERod2dLKysrb282ZGVxZ1ZDcVpNMmNPRHg4KzVPT1BQK2I5OTk4MytGNlVOakV4TVhoNmVwYkxlKysvalZmL0x3Z0ppWDhwVmczZXhQbkxRRktYellQLy9CZ3JMc3FuaWFTR0JWTmhhakF5cTVlN2VrZENRa0pDUXVKVlJhRlFzR0hEQnZMeTh1alpzNmZPd0dwNTROYXRXeHc1Y29TMmJkdlNva1VMY2Z1elo4OElDUW1oZHUzYVJoZWlMMDhNSERnUVIwZEhWcTllWGF6Ky92NytQSDc4bUowN2Q1Ynl6QXlUbjU4dkJxMjFyWjQxaHFGRGh4SWJHMnZRSFhEdjNqMkNnNE5wMXF5WnpnQ0JxVVJHUnJKMDZWSzZkZXVtTlgxTGFhQ3J1TFV4WkdSa1lHTmpZM1FRb1gvLy9yaTV1YkY5KzNhVGp5VlJQT1J5T1RFeE1keTllNWM3ZCs1dysvWnRZbU5qZWZ2dHQ4WDZEOFdoVnExYUJBVUZHYlg2ZnVmT25UeDc5b3cyYmRyZzRlR2hzMTFPVGc0S2hVS242SnFmbjA5d2NEQ3hzYkcwYk5sU1EyRFJobnJsdkRIMVFuVE5XeEFFMnJScFkxUktNSFdkSkYwQlczVzlwazJiTnFGVUt1blJvNGRHclNRM056ZENRa0tZTkdrU0owNmM0TkdqUjB5Wk1zVmt3YkI5Ky9aTW56NmRWcTFhYVFUdkR4MDZ4TXFWSzhuTHk2TmZ2MzVFUlVVUkdSbko0OGVQbVRObmp0R09EcmxjenU3ZHU5bTJiUnR5dVp3MmJkcmc2K3ZMcmwyN2lJeU1KREl5RWk4dkwvejgvT2pTcFF1MnRyWW16Yjh3MGRIUkNJSmcwUDFXRWthTUdNR0lFU05ldXVOR0czdjI3RUVRQkxHK2kwd21JeUFnZ0dmUG5uSDE2bFVpSXlOcDNMZ3hzMmJOSWpzN204OCsrMHpuKzZSUUtNak96aGJybmtGQlRTbDEwRHN3TUpEbHk1Zno5ZGRmTTJuU0pJUGZyN0pDTFVRWTQxeDVudEs0ZmlaTm1vUmNMaTlXWDMyb0JZYVhRV3hzck40VWZydDM3K2J5NWN0VXIxNmRSNDhlRVJJU3dzS0ZDNHZjbXc4ZE9pU21nSHp3NEFIcDZla2NQSGdRSnljblFrSkNpdTNPY25KeTR1TEZpNWlibTlPZ1FRT2FObTFLMDZaTnFWZXZuc2J2amFsVHB5S1h5eEVFZ2NXTEZ4TVhGMGZWcWxWNTlPZ1JNMmJNb0VHREJnd2JOb3hHalJvUkZoWW1mc2RmeHZQTEVFdVdMQUVLNmhjK2VmSUVDd3NMbGk1ZFNuUjBOT1BHalJQM1E0RlRxbG16Wm5oNmV2TGFhNjlSdlhwMVBEMDk2ZCsvUDVVcVZXTFdyRmthWXc4WU1JRGs1R1FpSXlNWk8zWXNIMzMwRVdscGFWeTVjb1gyN2R0cjFNVXFLKzdldmN0WFgzMUZ6Wm8xbVRWckZoVXFWQ2p6T2Z3dklRbFJFaExsR092bXJYRWFNWTcwZFV0TFBGYit2YjlJVzcwWWw3R1R3Y3lzRkdZbklTRWhJU0h4OGxDcFZKaVY4Zk5zMjdadC9Qenp6MERCcXZieUxFUWRQWHFVL2Z2M0EyZ0lVY2VPSFNNcUtrcHJuUkpqTWFWb3ZDNkt1NW8zSVNGQlRJdFNITkxTMGtTblFHSFVBbyt4RktkWXNrS2hFRCtUNGdwUnh1TGg0VUYrZmo3Nzl1M0QyOXZiNUpvSzJxaGF0U3BaV1ZuczJyV0x0bTNibHF0VjZ2SHg4VXlaTW9XNmRlc2FUQ01tVWZiODhjY2ZiTnUyalljUEg2SlNxWUFDUjBIZHVuVnAyN2F0enBYaXBtQk1HcCtMRnkreVpjc1dMQ3dzdE43SGhFS0wvOVFCWjIwQjQ2U2tKSUtEZzRtT2pzYlQwN05JY1hodDNMdDNENERLbFNzYmJQczh0Mi9mRnU4ZHZYcjEwdHBHN1h4TVRrN0d5Y21KbXpkdlltNXVybFhRdVhmdkhzdVhMK2Ztelp0QVFXMFFiVzZCV3JWcUVSWVd4dGRmZjgyOWUvY1lQWG8wNzcvL1B2MzY5VE1wVU5lK2ZYdngvd2tKQ1N4WnNvUkxseTVoYjIvUDFLbFRhZGV1SFhLNW5KQ1FFTTZlUGNzWFgzekJuRGx6cUYrL3ZzNHhIejE2eEpFalJ6aDQ4Q0JwYVdsWVcxc3pmUGh3UHY3NFkyUXlHWjA3ZCticTFhdjg5Tk5QWEx4NGtXWExsckZod3diZWZmZGRldlhxcFRlSXF3djErL1VpUlJGZEFwUlF3b1dwSlNVcEtZbjkrL2ZqN094TTU4NmR4ZTBXRmhiTW5EbVRxMWV2MHJScFU0S0Nna1RuUkdGaEV3ck9RWDF2VmorSDFaOURYRndjb2FHaENJS0FyNjh2M2JwMXc4WEZoZG16WnpOcjFpeDhmSHpvMmJPbndUUm5oaWhwemFJSER4NEFhRTJ4YVlqU3VINktLeGdwRkFvVUpjeTA4Nkp3ZEhTa2UvZnVXdmRkdW5TSmRldlc0ZVRreEtKRmkxaXpaZzBSRVJHRWhJUXdiZG8wVVdpSmpJd2tMQ3dNRHc4UDB0UFRDUTRPWnNHQ0JRUUhCMU90V2pXRDk5MzMzbnRQcTFzVkNsTEx6cDgvbjdwMTYrb1ZzcjI5dmNuT3ppWTRPSmpJeUVncVZhckVraVZMU0U5UFo4MmFOVnk2ZEltSkV5ZlNzbVZMUm84ZXJWRTdxaXlmWDhaeTVNZ1JObTNhaExPek04dVhMK2U3Nzc3ajZOR2ozTDU5bXhrelpvaUxFaHdkSGZuMjIyK05IdGZGeFlYcDA2ZHo2dFFwbGkxYkppNE1xMW16SnBNblQzNHB2OStxVmF0Ry9mcjF1WHo1TW1QSGppVWtKTVNvV293U3hVTVNvaVFreWptMmIzVkN5TTRtWSt2NkVvOGx2M3lPakIyYmNPeGZ0QUNzaElTRWhJUkVlVWFoVUhEOStuVXVYTGpBK2ZQbkdUSmtDQjA2ZE5EYjU5aXhZeHc0Y0lCNzkrNGhsOHZ4OFBEZ3JiZmVvbCsvZmlZSEVXN2V2TW4yN2RzeE56ZkgzTnljSFR0MjBMWnRXNk5xZGFnWk9IQ2dTY2ZVaDZXbEpaczJiZEs2VDZWU2NlclVLUUM2ZE9taXNlLzMzMzhIMEFna21VcHhpc2EvS2d3YU5FanYvbDkrK1VWTXNhV05peGN2WW1abVpuSU5nOEw5UVZNOExBNE9EZzRFQlFVeGNlSkVUcDA2UmZmdTNVdjh4MzN0MnJYNTZLT1AyTGx6SitmUG55OVhRcFNqb3lNMk5qWkVSRVRnNGVIQnNHRUZ2M1VIRGh4SVFrS0N6bjVQbno3Vkc1Z3NqdUFvVVpTS0ZTc1NIeDlQMDZaTmFkS2tDWTBiTjZaT25UcGlFTkdRdUIwZkg2K3pUVmhZbUZFcnlZOGVQY3FTSlV0UUtwVjg4Y1VYUlp3OUZoWVdKQ1VsOGV6Wk02eXNyTGgxNnhhMnRyWWF3VW01WE03ZXZYdlp0bTBiT1RrNWVIdDdNM2Z1WExIZUVSU0lQTGEydGpnN08yTnJhNHRNSnVQdnYvOFduWGVtQnRLVGtwS1lNMmNPS3BXS3RtM2I2aFJucWxldlRseGNITU9IRDhmUzBwTGs1R1NhTkdtaXNTTCs3dDI3N05peGc1TW5UeUlJQWs1T1Rvd2ZQMTVES0hvZVQwOVBWcTFheGJKbHl6aCsvRGg3OXV6aDExOS9wVU9IRG5UcDBvVW1UWm9ZbGY0ek16T1RIVHQyc0h2M2J2THo4Mm5XckJrQkFRR2lZOHZhMnBwWnMyWVJGaGJHYjcvOVJtQmdJQUVCQVhUczJGSHNmL3YyYmE1ZXZjckZpeGVKaVlrQkNqNjM3dDI3TTJqUW9DTGlVcE1tVFdqU3BBa1BIanhnNTg2ZEhEdDJqSjkvL3BuZHUzZno5dHR2MDd0M2IrclZxMmR3N21yS1FvaFNFeHNiaTRPREEzWjJkbGhhV29yMVpveDE0aVFrSkpSWWRDbk1talZya012bGpCbzFxb2hZNXVEZ1FOMjZkWms0Y1NJeE1URjRlSGd3WThZTThicFFCKy9QbkRsRDI3WnRVYWxVNG0rUjExNTdqWWNQSHhJVUZFUnFhaW9WS2xRUVhid3RXN1prOGVMRkxGeTRrRXVYTG5IcDBpWHhtTm5aMlF3Wk1nUnpjM09OUlVrcWxRcWxVa2wrZmo1NWVYbjA2ZE5IUXhEVFZsc3BMaTRPcFZLcHNlM3k1Y3RBUVlEYTBkRVJXMXRiSGo1OEtQN3VxbG16cHNudllWbGRQeGtaR2FoVUt2SGFVU3FWN04yN0YwRVFTclFJNlVYaDR1S2kxV1VkRlJYRjdObXpVYWxVVEpreUJWZFhWeVpPbkVoc2JDeW5UcDFpOHVUSlRKczJqZnYzN3hNYUdvcTF0VFhCd2NGY3VYS0ZWYXRXTVdyVUtENzU1Qk9xVktsaTBCMmtYaHlrVkNwUktCVGs1K2VUbjUrUGs1TVQ1dWJtQnV1MUNZTEE4ZVBIMmJoeEk0bUppWGg0ZVBETk45OVFvVUlGS2xTb1FHaG9LT2ZQbjJmdDJyVmN1SENCUC8vOGs5Njllek5nd0FDalhKcWw4ZnhTWStpK2tKdWJ5OXExYTltL2Z6KzJ0cmJNbkRtVEtsV3FNSDM2ZE1MRHc5bTRjU1BqeG8waklDQkE3N1BERUcrOTlSWnZ2dmtteTVjdkp5SWlnbi8rK1ljTkd6WXdkT2hRdlk1UVhiOEZDZ3R4cGk2WXM3T3pJemc0bUxDd01JNGNPY0tFQ1JNSUNRblJ1eGhDb3ZoSVFwU0V4Q3VBWGJmM0VIS3l5TnoxWTRuSHl2NXRIK2J1SHRoMWZhOFVabFkrRUhLeXlUcTRGL21mNTFFbVBrR1E1NzdzS1VsSVNFaG9SV1p0ZzNtbHlsZzNhNFY5ajE3SWJPMWU5cFRLUFFjUEhoVC9hQ3ZzaE5HM09sZ1FCRUpEUTRtSWlBQUsvc0J3Y0hBZ0xpNk9uVHQzY3VyVUtjTEN3b3hlS2ZqczJUT0NnNE5SS3BVTUdUSUVHeHNiMXE1ZHk1dzVjMWkxYXBWR0VGSWYrZ0xpcHFJdi9kaVZLMWRJU1VtaGV2WHFHcXRuTDErK3pQMzc5M0YyZHVhdHQ5NHE4UnlLRTZRdnpjRFlpMkR3NE1GNjkvL3h4eDk2aGFpZ29DRE16TXc0ZlBod3NZNGZGQlFFbVBiZWpoczNqc3pNVEszN0xDd3NpSXVMRTRXWjUxRTcwd0lEQTNuMjdKbkJZK1hsNVdGdGJjMlpNMmQwMXYxUVU3RmlSUllzV0NDK1hyOSt2VkhIZVBic0dmUG16ZFBicGs2ZE9uejQ0WWZpYXdjSEIwSkRReGsvZmp3N2R1eWdSbzBhZE9uU2hUNTkrdWg4YnpadjNveWRuUjBmZi95eHdUbEpsSXlHRFJ1eWQrOWVuWUZBUStLMlFxSFEyZWI1QUxLMnZyTm56K2JjdVhOQWdUaXBydE5TbUxwMTYzTHo1azArK2VRVGNadmFxUlVmSDgraFE0ZEU5NDFNSnFOMzc5NTg5dGxuUlFKbXk1WXRJem82V254dFptWW11c0JhdFdwbHNvQTdkKzVja3BLU2NIWjJac3lZTVRyYkRSczJqUGo0ZUI0OWVnUVVCTXJWQWYzNzkrK3pZTUVDc2VpOG1aa1ozYnAxWThTSUVVYUplR3JuVXRldVhWbS9majB4TVRIOC92dnYvUEhISHl4Y3VOQ2dTK1A3Nzc5bjE2NWQ1T1RrNE9ibXh2RGh3N1V1aGpBek0yUGl4SW5ZMmRteGUvZHVObXpZUUpzMmJVaElTR0RFaUJFYXozMVBUMDg2ZGVwRWp4NDlERDdMYTlTb1FXQmdJSU1IRDJiSGpoMGNQbnlZRXlkT2NPclVLVFp1M0VqVnFsVU52Z2RLcFpMYnQyOVRxMVl0bzlxWGxFV0xGb25DUldHYU5tMXFWSDl6YzNPVDU2bE5rQUg0NTU5L2lJeU14TnZibTU0OWV4YlpmK3ZXTFdiT25FbEtTZ3B1Ym01OCsrMjNHcDlKMjdadCtldXZ2NHFrNkxLMHRLUkxseTQ4ZXZTSXhNUkVyS3lzbUQxN3RzWTFXYmR1WGRhdFc4ZjU4K2M1ZGVvVWQrL2VKU1VsQmJsY1RtSmlva0dYVDdObXpUUmVhM05qYTF1d2NPWEtGY0xEdzdXT2FXNXVydlVlb28reXZINysrT01QbGkxYkJpQ0tkT3A3VUhFWHlid28xcTlmci9YMzdOMjdkOFZVZDU5Ly9ybTRPTWZHeG9aNTgrWVJFQkRBalJzM1NFNU81dURCZ3lnVUNyNzY2aXU4dkx6dzh2SWlJeU9EclZ1M3NtclZLakVsc3JwbXBvV0ZCUllXRnFKUW1wK2ZMNHBQaGU4eDF0Ylc3TnExUzYvUUxwZkwyYmR2SHdjT0hPRHg0OGRBZ2REbzcrOWY1TjdhcWxVcm1qVnJ4cFl0VzlpNWN5Zmg0ZUg4OGNjZmJOaXdRYWZ3VWhyUHIrZlI1bjVWMTRqYXUzY3ZQLzc0SXlrcEtYaDRlUEQxMTEvenhodHZpTzM2OXUxTHpabzFDUTRPWnU3Y3VmajcrOU9qUncrZDc0OGhIQjBkQ1FvS29rV0xGcXhZc1lMZHUzZHo4ZUpGRmkxYXBOTjFhOHhpdU9Jc21MT3dzQ0FnSUFBTEN3c09IanpJdEduVDJMcDFhN2tVYjE5MUpDRktRdUlWd2Y3LytvTE1qTXlmdDVaNHJJeXQzMkZlMFIzclpvWXR3T1dkdkp2WFNOK3dBcXRHVFhFYStpVVcxVjVEVm95Y3pSSVNFaEpsZ1pDYmkrTHhRM0lpZitmWnRQRTREUnVEVllQU0thTDlieVVzTEF3bytBT3lmdjM2R2dFK1hZU0hoeE1SRVlHMXRUVVRKMDZrWThlT3lHUXkvdnp6VCtiT25VdGNYQnhoWVdITW5Udlg0RmhaV1ZrRUJRWHg5T2xUbWpadFN2LysvWkhKWkZ5NmRJbkxseS96OWRkZnMyREJBcVBxT1JnU0Z6SXpNOFUvTUV2aXhOaTNieCtBV01kQnpZNGRPNENDOUhUdnZ2dXUwZU1GQmdiU3JWdTNZcy9IV1B6OS9VbExTelBZTGpNejArQnFSeTh2TDJiTW1BRVVPT051M0xnQi9EY2QwTktsLzAxN1hEaE4zZzgvL0tCM1hHUG1WOVk4ZnZ4WXJ6aG16Qi9rOGZIeEpnbWx4b3labDVlbjhmcnMyYk5HOWN2T3poYnJoT2dpSnlkSFE0aUNnaFEwYytmT1pmejQ4Vnk0Y0lFdVhicndmLy8zZnpySFVBdFJBd1lNTURnbmlaSWhrOG4wcmtaL2tjNHpDd3NMS2xXcWhKT1RFMlBIanRYcHBKMHdZUUtyVjY4bUtTa0ptVXlHcDZjblgzNzVKVkJ3MzFEWGFIcjc3YmNaUEhpd3pscEpQajQrNU9Ua2lNRk5Nek16S2xXcVJNdVdMWFdtMWRQSGtDRkRtRDE3TmpObnp0Ulo3d2tLMHVqcFNubnE1ZVZGMWFwVnVYLy9QaDA2ZEtCZnYzNjg5dHBySnMvRng4ZUg1czJiYytiTUdmYnMyY1BiYjc5dFZLcXdpaFVyWW10cnk4Q0JBL0h6ODlQcjZwSEpaSXdlUFJvM056ZmF0V3VIalkwTk5XclVvRVdMRmlpVlNwbzJiVXFyVnExTXJsVUZCV25neG84Zno2QkJnOWk1Y3lmVzF0Wkdpd0wzN3Qwak56ZTN6R29WTlczYWxNek1USlJLSlNxVkNpc3JLNW8wYWNLbm4zNXFWSDgzTnplVFUrRHFjcEI2ZVhuUnJsMDdSbzRjcVRVbGNyVnExYWhVcVJJT0RnNTg4ODAzUmRLZzllL2Zud29WS2hBZEhTMEtSMDVPVG5UdDJwV2FOV3RTczJaTlJvd1lnYmUzdDFhSG1rd21vM1hyMXJSdTNWcnJ2QVZCUUtsVWlpS0NUQ1pESnBOaFptWm1sQk80U3BVcVJlcXUxYWxUaDZwVnE1S2JtMHRlWGg0cWxRcExTMHRlZi8xMSt2ZnZUOTI2ZFEyT1c1aXl2SDY4dkx6RTgxWUxVRFkyTnFWYU03SzRXRnBhYWdnN3VyN0hOV3ZXcEdIRGh0U3JWNC9ldlh0cjdITjJkbWJKa2lWRVJrWlN1M1p0K3ZUcEk0cWFhZ1lQOFRVVDJnQUFJQUJKUkVGVUhrejc5dTA1Y3VRSWQrL2VKVDA5WGJ3bkYvNG5DQUptWm1aWVcxdGpZMk1qdm04eW1ZdzJiZG9ZL0cxdlpXWEY1Y3VYZWZ6NE1RMGFOR0R3NE1GRnhNL256My9vMEtINCt2cXlhTkVpT25Ub29QY1lwZkg4VWxPalJnMWF0V3BGbno1OWl2VFB6TXlrWWNPR25EdDNqb3lNRFB6OC9CZzZkS2hXRWFabHk1WXNXclNJNE9EZ1VoTTJ1M2J0U3NPR0RRa05EY1hEdzBPckNGVmF2eFAwTFlpVHlXUk1tREFCTXpNem1qVnJKb2xRTHdpWjhMS1R6VXBJU0poRTlxRzlaR3pYbm9ySEZHUldWbFFJK2diTFd0NmxNS3VYUTk3TmE2U3RXNHJ6NXhPeHF0ZndaVTlIUWtKQ3dpVHlidDBnYmMxaW5FZU9sOFFvUGN5ZE81ZldyVnZUc21WTG5KMmR4VDhnZ29LQ3hKUTloY25LeXFKLy8vNWtaMmZ6eFJkZkZGazVlT3pZTWRGdHNXN2RPcjNwVlRJek01azZkU3EzYjkrbVdyVnFMRnUyVEhRL3BhZW5NM2JzV09MaTRtalNwQW16WjgvR3pxNWtEcmZTRUtJU0V4TVpOR2dRbHBhVzdOaXhRMHhCZVBueVphWk1tWUtOalkwWUNEbDI3QmgyZG5ZRzY3UDA3TmxUWXhXLytqTW9pU05LVzkrUFAvNVlhLzJtNHVEdDdTMnVnbDI4ZURHSERoM1MyZmJvMGFOaWpTaDlUak5BREZ6b092ZXVYYnZxZEVUbDVPVGc1K2NuSGxOWC8rZjNmL0hGRjZLVFFkZjgxUWlDd0lRSkU0aU9qalpKUUZRSElBdVBsWnljck5OcEVCRVJnVXFsMHBuaXNXdlhybmg0ZUxCMTYzOFhVS25mWTMzWFRkZXVYZkgwOU5RWlFJMk5qV1hvMEtHMGJkdVcyYk5uYTIwVEhSMU43ZHExeGNCaWNWMTRvMGVQTGlKMlNid2EzTDE3bDhURVJQRmVwdzdvRjdkWVBjQ0ZDeGVvV2JPbVhqSG9SWkdVbEZUaTQrYm41NU9Sa1ZHaW1pSEdrSktTZ2tLaDBKaXZJQWprNStjWENmYS9TcVNtcHZMZ3dRTnExcXhwdEF2NlpiRjA2VkljSFIxTlRrKzFmZnQyMHRQVHRhWkpLMXpmU1J0WldWa0lnbENzMmtuL0M3eEsxMDk1SVM4dnoraDdoaWx0UzV1VWxCU2VQbjJLdDdkcGNUV1ZTaVdLcG9WNUVjOHZZOG5KeVNFbEpjVW9nZDVRdWtQMWIycFQ2aUtxVXlNYXM3aFBvdndoTXpJSHVPU0lrcEI0eGJCN3R4ZFlXcEh4dzlvU2pTUGs1Wkc2ZUM2dU14ZGc3bTU2c2RhWGpaQ1RUZnFHRlRpUG5valZHNUlJSlNFaDhlcGhWYThoenA5UEpIMzlVaXFHTFAzM3BPbFRLbEdtSmlOa1p5SGs1NE5TZ1VYTjJzZ3M5QWY0ZFRGOStuU1QycDg2ZFlyczdHenM3ZTIxcG92bzBLRURhOWFzSVRVMWxaTW5UK29Vb3BLU2tzVGM4K3BVTTRXREIwNU9Uc3liTnc5L2YzK3VYcjFLUUVBQXMyZlBmaWxCeXNMczJiTUhsVW9scms2R2dqOFdWNjVjQ1VDL2Z2M28zNzgvVUNCRVZheFlrU2xUcHJ5MCtXcERsMUNSbkp4TTM3NTk4Zkx5WXYxNjdiVXoxVzBLTTNIaVJDWk9uQWdZRmtNT0hqeW9kMjdxL21WSnExYXRSUGZDeVpNbnljdkwweWtBSFRod2dPam9hSm8zYjE1RWhMcDQ4U0wyOXZaRzVidy9lZklrMzM3N0xSOSsrQ0dmZlBKSkVaRjF3WUlGS0JTS0V0VWFlMUU4ZjM2NkhBU0dVdk9WcERhQU1pRWVaYkxoTklTdkhHWm1XTDd1WGV6N2VWbmg3ZTJ0RVJRc2plQjR5NVl0U3p4R2NTbU41NHFscGVVTEY2RUFyU3ZaWlRMWkt5MUNRVUVkR3hjWGw1YzlEYU1vN1BJMWhYNzkrdW5jWnlpK0tEa0g5UE1xWFQvbEJWUHVHUy96L3FLdUEyVXEydHlGOEdLZVg4WmlhMnRyVk0wcVFLOElCZHJyc1JsQ1hZZFg0dCtOSkVSSlNMeUMySFhwZ2N6Q2d2Uk5xNkFFcGtaVmVocXBDK2RRWWNhM21ObS9XcXVYc2c3dXhhcFJVMG1Fa3BDUWVLV3hxdGNRcTBaTnlUcTRGNGZlL1YvMmRFeEdVQ2hRL0hPUC9MK2l5ZnNybXZ6N2Y2TktUU255YkRKenJrREZiNVppNXZqaVYvTmR1WElGZ0VhTkdtbGRVV2R1Yms3anhvMkpqSXprMXExYldzZUlpb29pT0RpWTVPUmtQRHc4V0xCZ1FaRWk2RkNRem1YeDRzVk1talNKdTNmdk1ucjBhUHo5L2Nzc2RjL3pKQ2NuOCt1dnZ4Ylp2bjM3ZG1Kalk2bGN1VElmZmZUUlM1aFo2WkNjbkF6d1B4Zk1HVEprQ0ZEZ3dqdCsvRGlBVnZFd0tTbUpEUnMyWUd0cmk3Ky92OGErN094c0ZpNWNTSEp5TXN1WEw5ZkkrUThGcVpPeXNyTEUxMCtmUGtXbFVyRjkrM1lPSGp6SXlKRWpOWVF0UVJEMEJndEdqaHhaWm9ISjNOemNJblZDQ2dkdWRLWGVlMUdwK2JKK0NTK1Z1cTdsbGJLOG4wdElTRWhJU0VoSVNQeDdrSVFvQ1lsWEZOc08zWkJaV0pLMmZtbUp4Q2hGL0NOU0Y4Mmh3cVRaeUd5TVcvMVFIcEQvZVI2bm9WOGFiaWdoSVNGUnpyRnQzNFgwVGF0ZUhTRktFTWk3ZlpQc3cvdklpN3FDa0o5bnNJc3FMUVhsczZkbEVyaThmLzgrZ042VWUycDNpYnF3c0JxbFVzbjI3ZHZac21VTEtwVUtiMjl2Z29PRHhWWGtjcm1jSDM4c0NEQVBHREFBS3lzcnFsYXR5ckpseTVnNWN5YTNiOTltMXF4WnRHL2ZudUhEaDFPbFNwVVhjWW82MmJadEczSzVYR1BialJzMzJMcDFLektaakhIanhyM1NxOUlmUEhnQVVLcnY2L1BwNTRxYnhxMHNpSXFLUWxkV2RVRVFDQTBOSlRNems4REF3Q0xDNmZyMTYwbE9UcVoxNjlaRlJDaWdpSHZ3Z3c4K29HM2J0bXphdEluang0K3pZTUVDVHB3NFFYQndNREtaREtWU3FiZk9pN1lhQkMrSzRPQmd6cDgvcjdIdDZOR2pSbjJXVDU4KzFkc3VQRHpjWkJkSi9yMi9UR3IvcWxHVzkzTUpDUWtKQ1FrSkNZbC9ENUlRSlNIeENtUHpWa2V3dENSdDlTTDRUeUhLNHBELzl4MVN3NEp4K1dvbXNsY2tRS1ZNZklKRk5kT0w3RXBJU0VpVU55eXF2WVl5TWY1bFQ4TXdLaFc1WjA2UTlkc3ZLQjdlMTl0VVptT0RtWjA5TWpzSHpPd2RzRzdSRnNzYXRjcGttaytmUGdYMHB6S3FXTEVpVUpDelg4MWZmLzNGa2lWTHhGbzhuVHQzeHQvZlg4TlZsWnViS3dwUmZmcjBFVVVkVjFkWEZpOWV6Sm8xYTlpM2J4K1JrWkdjT1hPR3JsMjc4dEZISHhXcktMeXAzTDkvbndNSER1RHE2aW82aDZCQWlGS3BWSHo0NFllMGFOR2lTTDluejU2Sk5iTzAwYVZMRjN4OGZGN0luRTNsK3ZYcmdPN2kxcWJ3Nk5FalZxOWVqWk9URTVNblR4YTNEeG8wU0crL1gzNzVoZlQwZEwxdFZDcVYxdG9jaFVVa1UydDNBSnc5ZTFaanJNS3BralpzMkVCVVZCUyt2cjZpYzBrUUJISnljamg3OWl6NzkrL0h4Y1dsaUZQcWVkTFMwdmo3Nzc5cDNydzVIaDRlVEpreWhmZmVlNC9seTVmajQrT0RUQ1pETHBjakNFS3hjL2d2WGJwVTcvNlVsQlNkYlRJek00dHNhOUtraWVpQU9udjJMTm5aMllEdWxIeW1VSnk2Ync2ZmZJYk0zaEhWczZRU0g3L2NZV2FHZGJOV1pYWS9sNUNRa0pDUWtKQ1ErUGNnQ1ZFU0VxODROcTNlUW1aaFFlcUsrYUJVRm51Y3ZGczNTRnMrRCtmeFFjZ001SHN0RHdqeVhHUjZWdUpLU0VoSXZDckliR3dRY25OZjlqVDBvbnlXUk5xYXhlVGZpZGJjWVc2T1pTMXZMR3ZWd2ZMMU9salc4c2E4b2p1OHhQemU2dlJpK3R3YTZnQjY3bi9lOXdNSERyQjA2VklFUWNEVzFwYlJvMGZ6N3J2dm1uUmNTMHRMeG80ZFM1czJiVml5WkFrSkNRa2NPblNJcGsyYnZuQWhTaEFFd3NMQ1VDcVZmUHJwcHl4ZXZGamM5OGtubjFDMWFsWGF0R21qdFc5MmRqYkhqaDNUT1hhZE9uVjBDbEhGRVZPS2kxd3U1L1RwMDBCQnFrRnZiMjhhTldwazhqaHFNV2pFaUJFb0ZBclJDUlFRRUVCdWJpN05talhUMjkvSHgwZThidlJocUk2VXFYV21sRW9sWjg2Y0VWOVBtalNKbGkxYjBxZFBIOWF1WGN2UFAvOE13TzNidDhVMGV6azVPZUw1bXBtWk1XWEtGRnhkWGNWdDJtcCtyRisvbnNPSEQvUDY2Ni96OGNjZjA2RkRCeG8yYk1qcTFhdkY5bW94cUxpcDkvYnYzNjkzZjJabXBzRTJoU21jYm5MbzBLR2lFRlhhS2ZlTXhhSnFkWnhIVFhncHg1YVFrSkNRa0pDUWtKQW9yNVQvYUxPRWhJUkJySnUzeG1WOEVHbkx2elVxUlpJdTVOY3VrNzVtTWM2anYzcXBRVVFKQ1FrSmlmSkQ3dmxUcEc5YWlmQ2Y0QzZBdVd0RmJEdStnMjJIcnBnNW0xNmc5MFdpK285RFdGLzlHbldCWUhWZ3ZVMmJOcXhmdjU2NmRlc3lZY0tFRXFWKzgvSHhZY09HRFlTSGgzUG56aDA2ZHV4WTdMR001ZHExYTl5NmRRdHZiMi9lZWVjZERTRUtvSDM3OWpyN2VucDZzbkhqeG1JZDExUXhwU1Q4OU5OUHBLV2w0ZUhoUVdwcUtvR0JnWHp4eFJmNCtma1o3S3RVS2psOStqUzdkKy9tMGFOSFFNRm4zcTlmUDI3Y3VNSGF0V3ZGdGhjdlhqUnFQdXAybzBhTjB0aCs5T2hSblgxeWNuTEUrZXBxcHl0TjNPblRwOG5QejhmRHc0T0VoQVFzTEN4WXQyNGRhV2xwVks5ZUhTZ29IQzBJQXU3dTd0U3RXNWVzckN5eFp0cVlNV05vM3J3NVVKREM4ZEtsU3dRR0JsS3RXaldONHd3Y09CQUxDd3NPSHo1TWFHZ29XN2R1WmRDZ1FSclhjVWxyZGVsN2o3cDI3YXIzbW95TmpUVlpBQjA2ZEtqSjEycEp2aGNTRWhJU0VoSVNFaElTRWtXUmhDZ0ppWDhKMWsxOHFEQTFtTlN3RUZRWmFjVWVKL2ZDYVdUV05qZ05Id3RhVnNwS1NFaElTUHp2a0hQOE45STNyeFpmeTJ4c2Nldy9ETnUzTzVYYkJRdVdscGJrNWVXUmw2ZDdZWWE2anBJNjdaYXJxeXVyVnEyaWF0V3FwVElIYTJ0ckJnOGVYQ3BqR1VQRGhnMnBWS2tTQVFFQldsMHVMd3A5Z29JdWlsT0Q2Y2FORzJ6YnRnMEFmMzkvYkd4c21ENTlPc3VYTCtlZmYvN2h5eSsvMUNzOHpwZ3hnd3NYTGlDVHlUQTNOMGVwVkRKanhnd0F3c0xDeEhTTXhlRjVJYXFrNkhwUDkrM2JoNCtQajFnbkt5UWtoSlVyVnhJZUhzNjhlZk5ZdjM0OXI3MzJtaWl5eHNURU1HblNKQUFHRHg3TSsrKy9EeFM4bDF1MmJNSGEyaHFsRmlkOTVjcVZtVEJoQWdNR0RHRHo1czBjUFhxVTQ4ZVBhd2hSOGZFRnFVUXJWYXBVZWlkZUJoaEt1NmhteTVZdEwzZ21FaElTRWhJU0VoSVNFdjk3U0VLVWhNUy9DTXZhZFhHZE9aL1VSWE5ReEQ4MjNFRUhPU2VQSWJPeHdYSGdDRW1Na3BDUWtQZ2ZKZmRzSk9uZnJ4RmZXOVZyaU5PSThaaTdsZS9nczR1TEM0bUppYVNrcE9oc28zWjB1TG01aWR0S1M0UjZHVmhZV0xCZ3dZSlgraHgwY2YzNmRXYk1tSUZDb2NEUHowOTA5WVNGaFRGbHloUisvZlZYNHVMaW1ERmpoczU2UGpZMk50U3FWWXR4NDhheGFORWlEWGZNcWxXcjlCN2ZrRU9uTU9mT25RT2dkZXZXeHA2ZXpuSE16TXhvMmJJbEFOSFIwVnk3ZG8zcDA2ZXplZk5tb01EVk4zYnNXSHg4Zk1UM1JNMmxTNWNJQ1FraE16T1RUei85VkV4Umw1aVl5Snc1YzFDcFZBUUVCT2hOR2VudTdrNWdZQ0M5ZS9mRzJkbFpZNTlhdUt0Um8wYUp6ck9zTVZZY2xvUW9DUWtKQ1FrSkNRa0ppZEpIRXFJa0pQNWxtRmVxVElVWjgwbGI4ZzE1ZDI0V2U1enNvd2VRV2R2ZzhISFpyZWlXa0pDUWtDZ2Y1TjI1U2RyYU1QaFBMUm5yRm0xeCtTS2czTHFnQ2xPdFdqVVNFeE41K1BDaHpqWnFJYUptelpwbE5hMFh6cjlOaEJJRWdaOSsrb2xObXphaFVDaG8zYm8xbzBlUEZ2ZlhxRkdESlV1V0VCZ1l5T1hMbC9IMzl5YzBORlRyV0FNR0RNREx5MHQwQzJsajlPalJQSHIwaUsxYnR4WVJYb3hsK3ZUcFFQR2NZcytQWTJscHljR0RCd0hZdkhrenpzN090R25UUmhTaTFCU3UvU1VJQWp0MzdtVGp4bzJZbVprUkVCQkE5KzdkZ1lLNlMxOS8vVFVwS1NuMDdkdTNTTHBHVTlMZFBYMzZGQ2h3YWVtckx3YlF2WHQzK3ZidGEvVFlMNUxpdVBFa1hnN0p5Y25FeE1UZzdlMWQ3TytqaElTRWhJU0VSTm1pVkNxNWQrOGVNcGtNYjI5dnZXM3YzYnVIVXFta2R1M2FlbitqRjBhaFVHRHhDdFMwbDlDTjlPbEpTUHdMTWJOM3dHWHliTkxYTHlQM2JLUkpmUVZBN1lISzJyOExMQzF4NlBXSjVJeVNrSkNRK0I5QnlKT1R2bjRaL0tmV2tsWGpacTlVN2NBR0RScHc1Y29WcmwyN2hpQUlSVkxWQ1lMQXRXdlhBR2phdE9uTG1HSzU0dG16Wjh5Yk4wL25maTh2THo3NTVKTXluRkZCK3JoVnExYUp6cHR1M2JyaDcrOWY1QTlQRHc4UEZpMWFSRUJBQURFeE1majcrek56NXN3aTQ5V3FWVXZ2OFFSQklEWTJGa0VRY0hKeUtyMFRLU1h5OHZMdzgvUEQwdEpTWjVzblQ1NHdmLzU4b3FLaWNIZDNaOXEwYVRSbzBBQ0E3T3hzcGt5Wnd2Mzc5K25ldlR2RGhnMHIwcjg0OWI2U2s1TkZkNkV1VWxOVGkyelRkNzJCL21zeUt5dkwrQWsreDhpUkk0MXF0MjdkdW1JZlEwSTNEeDQ4WU5teVpRUUdCbEs1Y21XOWJTTWpJMW01Y2lVVEpreWdaOCtlWlRURGw4KzllL2N3TnpmSHk4dnJwYzBoTGk2TzY5ZXY4ODQ3NzJqZC8rdXZ2OUtxVlN1alVuTXVYNzRjVjFkWDBaWDVQTWVQSHljdkwwL25zY283QXdjT0pDRWhvY1NMRHd6eDQ0OC9jdWZPSFdiUG5zM3QyN2U1ZCs5ZXNiOFhvYUdoNU9ibU1udjI3R0wxdjNqeElyYTJ0alJzMkZCaisrblRwOG5LeXFKYnQyN0ZHdGNZVnExYWhhMnRMZjM3OThmYTJ0cmsvcG1abVRnNE9PamNmK0RBQVN3dExYbjc3YmV4dGJVdDFoeS8rdW9yNHVMaTJMNTllN0g2RzhPQ0JRdHdkWFhWK2l3dkRhS2lvZ2dQRCtlZGQ5N2hyYmZlMHRvbUtTbUprSkFRV3JWcVJiOSsvWXdhTnowOUhVZEhSNk5UU0M5YnRneTVYRTVnWUtEUmM5ZkdxRkdqaUltSjRkQ2hReHEvSTAxeHZCdExhZDQvWC9UNEwrcisvUHZ2djdOdzRVSTZkdXhJVUZDUXpuWjM3dHhoekpneHZQSEdHeXhmdnR5b3NkUFQwK25idHkrMWF0Vmk1Y3FWZXR1Ky8vNzc1T2JtdnZEN3M0VHBTRUtVaE1TL0ZKbUZKYzZmVDhTOFVtV3lmdGxwZkwvblhtZnQyWUdRbTR2ako1OUtZcFNFaElURS93Q1p1MzVFbWZnRUFITlhOMXpHVEVMMkNxMDg2OUNoQTF1M2JpVXBLWWtUSjA3UW9VTUhqZjEvL1BFSHo1NDl3OWJXbHJmZmZ2dmxUTElja1oyZHJkZlYwclJwMHpJWG9oSVRFN2w3OXk0Mk5qWjgvdm5uZWdOdTd1N3VMRnk0RUg5L2Z4bzBhSUNMaTR2SngzdjgrREZ5dVp3MzNuaERhNEFrTmpaV3E1dW1hZE9teko4LzMrVGptWXFmbngrdFdyWFN1azh1bDdOanh3NSsrdWtuNUhJNXZyNitqQnMzVGhUVVVsSlNDQW9LNHUrLy84YlgxNWVKRXlkcVBVZGovbEJQU1VsaHpKZ3hKQ1ltTW16WXNHSmZGNFpjVklhdVNWTVEvdVBxQk9qVHA0OVJmU1FoNnNWdy92eDVybCsvenN5Wk0xbTJiSm5lUVBLNWMrZXdzckxDMTlmWHBHT1k0dXd6Qmt0TFM5YXVYVnVxWStyaW4zLytZY3lZTVhoNGVMQnExYW9pcVVaTmNmUVpDcTRxRkFwU1VsSklTa29pSVNHQnRMUTBldlhxQmNEYXRXczVjK1lNMXRiV0dyWGhvQ0F0NTRvVkswaEtTakxxdmQ2M2J4K2VucDQ2QTUzNzl1MHJOMEpVZEhRMEowK2VMUFc2ZjZWQmRIUTA1OCtmQndwRXFiTm56NkpRS1BpLy8vdS9JbTFUVWxKNDh1UUo5ZXJWMHpyVytmUG45UXI2NnV1aFRwMDZXdmNIQlFWcHZiNDJiTmhBYkd5c2hoQmw2Sm8xUlFRNGR1d1llL2Jzd2NMQ2d0YXRXK3M4UDEzczJyV0xyVnUzOHUyMzMybzlONFZDd1lZTkc4akp5ZEZ3R3B0S1NrcUs2Qm91akZ3dVI2bFVvbEtweU0vUEp6czdtK3pzYkxLeXNraExTeU1sSllYVTFGU2VQWHRHWW1JaWlZbUpaR1ptOHYzMzN4ZTVGeHc1Y2dSUFQ4OFhKa1FkUDM2YzgrZlAwNnhaTTUxdFRwMDZ4YzJiTjQwV1ZESXlNcGc0Y1NJZUhoNEVCUVZoYjI4UGdFcWw0cnZ2dnNQUjBiR0lvSFg4K0hHeXNyS0tDRkg3OXUwaktTbUp6ejc3ekNnWFRYNStQb0RlV3FLbThLTHZuNi95L1ZtaFVQRGpqejlpWldWbDhQcFUxMzRkTW1TSTBlTkhSMGVqVUNoMHB1SitrU3hkdXRTazloVXFWQ2pUZXNHdkVxOU9WRUZDUXNKMFpESWNlZy9BM04yRDlFMnJRRXRSYW1QSVByUVhJVGNIcDA5SFMyS1VoSVNFeEw4WVplSVRzbi83Ulh6dCtPbG9aRGJGV3hYNnNxaFJvd1lkT25UZ2p6LytZT25TcGRqWjJZbTFkaTVmdnN5eVpjc0E2Tisvdjk2VnNmOHJsUFpxME5LZ1U2ZE81T1RrMEtKRkM2T0NITzd1N2l4YnRnd1hGeGV0RGh4RFhMMTZWZnkvU3FVcUV0aHdjbkxTR3ZDclVxV0t5Y2NxRHAwNmRkSzU3L3o1ODJ6ZHVoVVBEdzlHang1TnUzYnR4SDB4TVRITW5EbVRKMDhLaEdWQkVNalB6eS9XU3ZMWTJGaW1UNTlPWW1JaVVKQXU4TzdkdS9qNStmSG1tMithTkpZKzBjdlFDdVhZMkZpanhZYkxseStMd1Z2MTJCSXZqejU5K25EdDJqVXVYTGdnMW5oVEV4NGVydkhkdlhMbENoVXJWaFFEVmRyUUpoZ1V4OW1uaitkZGlQMzY5ZE1hWkM3T3VPclVtMnE4dkx4NDY2MjN4R2ZYMUtsVGkvUnpjSEFvc3JqaWVmYnYzMTlrbXlBSWZQWFZWeVFsSlpHUmtWRkVpSkRKWkx6MTFsdTR1Ymt4ZnZ4NG9xS2lXTHg0TWQ3ZTNsU3ZYaDBvQ09ZdVdMQUFCd2VISXVrMjVYSTU0ZUhoV3VlVGxwYkdEei84VUdUN29FR0QrT2VmZjhyRmdoQzVYTTZNR1ROSVMwdWpYcjE2UlZLWGxnWlJVVkhzMnJXTEtWT21ZR05qWTFKZjllSUJRUkNZT25VcUV5Wk1ZT1hLbGRTdlgxOGo5WlZTcVNRZ0lJQ2twQ1MrK2VhYklxNGxRMlJsWlRGdDJqVGk0K09aTldzV0xWcTBNS20vTnR6YzNMVFdUZFIybmVyaTNyMTdMRm15QklCeDQ4YVpMRUpCZ2RNMk16T1RxVk9uc21qUm9pS3V3ei8vL0pPTWpBeGF0MjZObzZPanllUHJJeTh2ai9mZWU4L285cGFXbHJpNHVPRG01c2FkTzNlTWR1K3JQenRqMGZhY1ZTZ1VuRGh4QW10cmE3M3V0cE1uVHdMNmY1OFVSaWFUNGVqb3lJVUxGeGczYmh3aElTRlVybHlaOVBSMFRwdzRRV0ppSWk0dUxyejc3cnQ2eDdsMzd4NXIxcXdoUHorZjExOS9YYndmeHNYRkdSUTB0SjJQcm9WR2hYK0h2T2o3NTcvcC9yeDkrM2JpNHVLQUFzZW9Obng4Zk9qYnR5OW56NTRGMFBxc1U5T2dRUVB4dXc4RlFoUlFySHVBTG03Y3VJRy92Ny9PL1Y1ZVhxeGZ2OTZrZXhZVVhFT1NFS1VkU1lpU2tQZ2Z3TFo5Rjh3cnVwTzZiQjVDVG5heHhzaUpPSXdnejhWNXhQaFhKajJUaElTRWhJUnBaUC8yeTMvclFqVnJpWFVUbjVjOEk5MHI1VmF2WHExUkwrZjc3NzhYL3o5Ky9IZ2VQbnhJVEV3TTA2Wk53OG5KQ1psTVJscGFHZ0NkTzNjdU4zVnJKTFJqYXRvaFYxZlhZaDhySWlJQ2dOdTNiN05reVJJbVRKaWdJVVk1T3p1WDJ6OG0yN2R2ei9UcDAyblZxcFdHd0hUbzBDRldybHhKWGw0ZS9mcjFJeW9xaXNqSVNCNC9mc3ljT1hPTVhzVXNsOHZadlhzMzI3WnRReTZYMDZaTkczeDlmZG0xYXhlUmtaRkVSa2JpNWVXRm41OGZYYnAwMFp2T2FONjhlU2dVaWhLZGI1VXFWZmorKys5MUJuTFZEcWhWcTFheGQrOWVqUUNlbEpydjVTS1R5Wmc4ZVRJalI0N2syTEZqdlBubW0yTFE4ZkRodzBWRXBLU2tKSDcrK1dlZDQrbHlybWdUZVlxRHR1QmsxYXBWaTUyeVM0MCtzV3pzMkxGY3ZYcVY0OGVQMDdKbFN6cDM3cXl4djBLRkNvd2ZQMTd2K05xQ1pUS1pqQll0V3BDU2tvS0Rnd1BuenAzajd0MjdMRnEwQ0RjM045emQzVVhSVFozeWE5dTJiY1RHeG9xQnp1am9hSktTa2hnMmJKam9abENUbTV2TGxpMWJ0TTRuUFQxZDY3NzI3ZHVUbFpWRjNicDE5WjVQV1dCdGJjMm9VYU9ZUDM4K3k1Y3Y1ODAzM3l6MTJtUy8vLzQ3cDArZkpqUTBsRm16WmhtZG5ndzBoU2hiVzF2bXpwM0xqUnMzaXRSZk1UYzNaOGlRSVFRSEJ4TVVGRVJvYUtpWW90VVFlWGw1VEo4K25RY1BIdURsNWFVUjZFMUxTOVA0dlpXU2tsTEVIWkNTa2dMODF6VXdac3dZb0NBWXErMmFOVGFvbTV5Y3pQVHAwOG5OemVXVFR6N1JLbFRrNWVXUmtaRkJ4WW9WZFk0ellzUUluajU5U2tSRUJKTW5UMmJKa2lVYWkwblU5NHdYdVdEQndjR0JIajE2WUcxdGpaMmRIZmIyOWl4ZnZoeGJXMXRDUTBOeGNuTEN5Y21wMkc2UCtQajRFb3Z4Wjg2Y0lTTWpneDQ5ZXVoY3JCVVhGOGVOR3pkd2RIU2tUcDA2NG0vcjU3RzN0eGRUNFRrNE9EQnYzanlDZzRNNWQrNGNZOGVPSlNRa2hEcDE2aEFjSE16NDhlTlp1blFwbFNwVm9ubno1bHJIUzB0TFkvYnMyZVRuNStQbjU2Y2h5bGVvVUVGamNVTmhWcXhZUVY1ZUhoTW5UdFRZUG0vZVBGeGRYWXY4Tm5nK05mQ0x2bi8rVys3UHQyL2Y1c2NmZjZSUm8wYTBhZE9HN094c3pNM05peXgrY25aMlp0R2lSVmhZV0RCNDhHQXNMQ3hJVFUzVm10SEF6YzFONDNWVVZCUUFqUnMzTm5wZWhuQnhjZEY0MWg0N2RndzdPenZSR2VudTd2Ny83SjEzZUJUVjI0YnZMZW1OSGdpRTNrR0tOQkVJVGFTRGdFaFJRaGNCby9RZXFrZ1QwYWdnUlFWVStnK1FGbm9nZ0VBSUVCSUlKVW9MYVNTa2Jzb21XNzQvOHUyWXpaWnNrZzFZNXI0dUxyS3paMmJQenM2ZVBYUGU5MzBlNGJuOGlWSmp4b3doTWpMU0lNRktUSHd5anhpSUVoSDVqMkRicUNsbEZuOUJ5cmVyVUVVK0tkSXhzbjQvajFhcHhHM3lEQ1J5MHo0RklpSWlJaUwvUERScHFXUUduaFllTy9WNTl4WDI1aTkwbVhYNVNVcEtFaFkrOHVQczdNelhYMy9ObmoxN0NBZ0lJQ1ltQmhzYkd4bzNia3lmUG4wTUZ2ZEVpb2ExWmJDc2dmci9xNzh0WGVTTGlJZ2dORFNVMnJWcjQrRGdnTCsvUDNGeGNVeVpNdVdsVlR3Vmw3elorM0Z4Y1h6MTFWY0VCd2ZqNU9URTNMbHphZGV1SFVxbGt1WExsM1A1OG1VbVRackUwcVZMYWRpd29jbGpQbnYyakpNblQzTHMyREZTVWxLd3M3TmozTGh4dlBmZWUwZ2tFcnAyN1VwSVNBaDc5KzdsMnJWcitQbjU4Y01QUDlDelowL2VlZWNkM04zZERZNVpWRStFdk1qbGNqdzhQSXcrbDVPVEkxU3JIRGh3QUhkM2Q5NS8vMzBobTlZU2FUNnRWaXNHb2tvUVYxZFhwazJieHZ6NTg5bXlaUXVkT25YU0MreFlJaEdwVy9oNUZheGR1N2JZeHpDM1FPWHE2c3JreVpOWnZudzVmbjUrTkc3YzJPaDNxU2prbGIyS2pvNG1JaUxDWURGUHR3Q3IxV3BwMEtBQjU4K2Y1L3o1ODhMekRSczJKRFEwbE51M2J3TUlDNzl1Ym01R1B6dHpGWTY2UU1UWFgzOXRWdkxvd3c4L3RGaFdzemgwNjlhTmMrZk9FUlFVeElZTkcwd3VhaGVWanovK21ELy8vSlBmZi8rZG4zNzZTZmo5TE15Q1pmZnUzZlVlcjFpeGdpWk5tdWhkbDE1ZVh2ajQrT0RuNThlQ0JRdFl0MjVkZ1o1aktwV0twVXVYRWhZV2hvZUhCeXRYcnRRTFFxU25wK3NGamhRS2hjbEFrbTc3eElrVExYNWZwdEJWYU1YSHg5T3RXemVqVWw5WldWbk1taldMbEpRVTFxMWJaeklwUlNLUk1HdldMR0pqWTdsNzl5NExGaXhnOCtiTlNLVlNYcng0d1pVclZ3Qll0bXlaeGYzVFZTUEh4c1lLZ2JvWEwxNEErc0VNWFFDa2RPblNqQjgvWHU4WW16ZHZSaUtSbUpSQ0xBb0ZqYVBHeGxDZDM1bU9ZOGVPR1FUMGRjYzlmdnc0V3EyV3RMUTBzMGxkeTVZdDA2dUdzN096WTlHaVJheGF0WXB6NTg1eC9mcDE2dGF0UzQwYU5aZzllelpMbGl4aDJiSmxiTml3d1dEK2xaMmR6Y0tGQzRtSmlhRmp4NDVDb0ZPSGc0T0R5Ym45eG8wYmhYbExYbGF1WEltVGs1UFI3ZmtweWZHenBJLy9Nc2JuK1BoNGxpeFpRdG15WlZtOGVERXltUXdmSHgvYzNkMVp0bXlabmpmWDRzV0xpWTJOWmZqdzRRd2JOb3lOR3pkeTVzd1p2djc2YTdQejdyUzBOTUxEdzVISlpCWUgyQzJoU3BVcWVwL0ZtVE5uS0Z1MnJOVi9BMFQrUWd4RWlZajhoNUJYcWt5WlJXdEkrM2t6bWVlTFp0cW52SDZGNUM4L285U25jNUhZRlU1V1FFUkVSRVRrNzB2V2xRdG9zN01Cc0tsVEg1dmFyejVMR1N4Ym1EU0d2YjA5M3Q3ZWY0dEtsaSsvL0JKL2YvOFlObEpUQUFBZ0FFbEVRVlJDN1dQcDR0U3JOT0Y5Vll2Qk9wS1Nra2hQVDhmWjJWbFl6RDU5T2plWW1qOGpGSEs5aDFKVFV3V2ZBSzFXSzVnZGp4NDltZ1lOR2pCdjNqeHUzTGpCbURGamVQUE5Od0VFVHdkZFJxcGFyU1luSndlbFVvbWpvNk9CZkplcEFGMWV2eUpyQi9FVUNnVzdkdTFpLy83OTVPVGs4UHJycnpOanhnd2hrOVBPem83Rml4ZXpidDA2amg4L3pzeVpNNWt4WTRiZ01hQlFLTGgzN3g0aElTRmN1M2FOaHc4ZkFybUJuKzdkdXpOaXhBaURCZkZtelpyUnJGa3puang1d3A0OWV6aHo1Z3o3OXUxai8vNzlkT2pRZ1VHREJsbFZQcVVnamh3NVFsWldGcERyRlRkbHloU2oxMEZlc3JLeTlLcXJidHk0QVlDdHJXM0pkZlEvVHV2V3JSa3paZ3h0MjdZdGRuWFJ2NUZPblRweDh1UkpiRzF0RFNyL2twT1RTOVN6cXJEZWJNVlpxQXNPRHRiTE9zL1B3NGNQZWZUbzBVdjlMdnI0K0RCdTNEak9uRG5EVzIrOVJjdVd1VlhoQmYwZW0zcCs5KzdkUW1ERXhzWUdYMTlmUHZyb0kzYnQya1c5ZXZVRUtkWEtsU3VibFYrN2NlTUcwZEhSOU96WjA4RG5wbkxseWdidCsvYnRTMHhNREh2MzdtWGV2SG40K2ZrWlZCYm95TTdPWnRteVpWeTllaFYzZDNmV3JGbGpVRm5rNGVFaHpEVk1MVjZicWd3b0tsbFpXY3lmUDU4Ly92aURkdTNhTVgzNmRLUHQ3TzN0cVZldkhnY1BIbVRXckZtc1hidldaRFdiWEM1bjRjS0Z6Sm8xQ3g4Zkg2SHllZCsrZmFqVmFrcVhMcTBYZ0h2MjdCbGFyUlpQVDArang5TjlGcW1wcVFiZm5ieVA4MWZpNU1YT3pvNk1EUE9LTmR1M2J6ZW9Xc2t2S1dldDgxNjZkR21EYmNuSnljTDhSYWxVY3ZUb1VTUVNpVkNOazUrNHVEaXlzN01ONWthUSt4bk1temVQOXUzYjYza0F0bXZYanFGRGg1S2VubTR5YWNYWjJabldyVnN6Wjg0Y284bEdTVWxKd205NFhqSXlNckN4c1RFNnZxV25wMXZOazdLa3g4Ky82L2lja3BMQ2pCa3pVQ3FWckYyN1Z2QW9iZE9tRGZ2MjdXUE5talhDWnhZZUhrNlZLbFZvMjdZdEkwYU1BS0JEaHc0Y1BIZ1FYMTlmb1VMUUdFRkJRV2cwR2lEWE85VVltemR2TGpEd0x2THFFUU5SSWlML01TUzJkcmlPL1JqYmVvMUkzYm9CYmJheTBNZkl2aDFDMHBvbGxKN21pK1FWR0FXS2lJaUlpRmdmNWJYZmhiOGR2TjU2aFQzNTkxR21UQm1UQ3huL1pJcXk4R0ZOdVlyUTBGQSsrK3d6bzgvbHpjSmR0R2dSdi8vKzEvV3RrelA2NFljZnVIUG5EbSs5OVpiZ0k3WnUzVHIyN3QwclNNOEJSRVZGMGF0WEw2T3Y4OU5QUHhrc3hsZ1NvTE5tRUcvYnRtMzg3My8vSXpNemszTGx5akZ1M0Rpam1jRlNxWlJwMDZiaDZPakkvdjM3K2VHSEgyamJ0aTF4Y1hHTUh6OWVMMURtNmVsSmx5NWQ2TldyVjRHeWg5V3FWV1BtekpsNGUzdXphOWN1VHB3NHdmbno1N2w0OFNJLy92aWp5UW9tYTlPK2ZYdDI3dHlKdDdlM3hYNGNFeWRPSkNvcUNqczdPeVFTQ1ptWm1RRENBclJJeVpEZmxQNmZna2FqRVl6ZGQrN2NXV0t2NCt2cmEzUXhMaTB0emF4Y29UV3d4RGZRV0VXRlVxbms3Tm16Qm0zVDA5TU5Fakc2ZHUzSzlldlg4Zkx5WXViTW1jVEV4S0JTcWFoU3BZcXd3RHhseWhRa0VvbVFFUEF5cUZpeElzT0dEV1ByMXExczNMaVJGaTFhQ1AyUnkrVUcyZnJSMGRHbzFXcUQzL2ZuejUralZCcmVZN3U3dXpOMTZsUTJidHlvRjJTc1g3KytXY25GVmF0V0VSMGR6YVJKa3l6Mmx4by9manhQbmp3aEtDaUl3NGNQTTNyMGFLUHRObXpZd0pVclYvRHc4R0RObWpWV3FWd3RMaGtaR2ZqNituTG56aDFhdFdyRmdnVUxEQUp3ZVprMGFSSXBLU2tFQkFRd1o4NGN3U3ZIR09YS2xXUExsaTFDRUNvbEpZVWpSNDRnazhrTUtqSjY5ZXBGVGs1T2dkK0h1blhyQ3ZNaFl3RzU3UDlQOGpLR3ZiMjl5ZXArSFc1dWJuclhXR1JrcE5IcjBScnMyYlBIWUZ2ZWFxbGp4NDZSbXBwS2h3NGRXTGh3b2RGalRKNDhtUWNQSHVnRm9uSnljcEJLcGNoa01pUVNpVjRRU3NmbzBhTk5WclBiMnRxeVpNa1NOQnFOWG5WTlhtN2V2R20wbWdseXh5ZGp6eVVtSnByY3B5Z1VkZndzNmVPWDVQanM0dUpDN2RxMUdUcDBLRFZxMUJDTzgrR0hIL0wwNlZQS2xTdUhScU5CSnBQeHhSZGZHSHcvR2pac3lPVEprN2w4K2JLZ2FtQU0zVHkrWExseUJyK1B1akczTUpLblJjR1VwNWdveFZjNHhFQ1VpTWgvRlB2Mm5aSFhxRTNLTnl0UlJUOHI5UDQ1RDhKSlhEYWJVbFBuSTZ0UXNRUjZLQ0lpSWlMeXN0Q2tKSk45LzA3dUE2a1V1OWZidk5vTy9jc1lOV29VbzBhTmV0WGRzQnJGOGRleXBqZFhyVnExcUY2OU9tcTFHbzFHZzFhcnhkblptZmJ0MnpOZ3dBQ2gzV3V2dlVaVVZCUzJ0cmFVTDErZVVhTkdrWldWeGFOSGozanR0ZGVZTW1XSzBGWXVsek5zMkRBR0R4N00zYnQzK2ZQUFAwbE1URVNwVkpLZG5VMTJkallhalFhSlJJSmNMdGZMUnJkV1JuSmhiMmpMbGkyTGc0TURIM3p3QWYzNjlUTzdVQ21SU0pnNGNTTGx5cFdqWGJ0MjJOdmJVNjFhTlZxMWFvVmFyYVo1OCthMGFkT21TQm1sN3U3dWZQcnBwNHdZTVlJOWUvWmdaMmYzMG9KUWtLdmp2MjNiTm9NRkNtZG5aeUZETnorZE9uVWlQRHdjaVVTQ1ZDckYzdDZleG8wYm04eTJGU2xaTEtuMlNVNU9MdFF4TFYzMHMrVDdxOVZxQmZuSGtzUlVScmdsaTVDbXhnOXppMmZXOE5WS1RVM2x5eSsvTk5pZW1KaG9zTjNKeVltc3JDdzZkT2dBNUdidVIwZEhjL3o0Y1dReUdZOGZQK2JPblR1MGJ0MWF6NS9qWlRCNDhHQVNFaElZTW1TSTNxSm1wVXFWRE02OWJvRSsvL2JwMDZjVEdocHE5UGhlWGw2MGJkdldhTFhJOXUzYkRiYVZMMTllcUFyTDY3R1hrSkJBMmJKbFRTNjhTaVFTNXM2ZGk3Ky9QKysrYTFwcWVlellzV2kxV3J5OXZTMzJXa3hKU1RIb3F5bWZvSnMzYnhicU55MGxKWVc1YytjU0VSRkI2OWF0V2J4NHNjbkFndzZKUk1MTW1UTkpTRWdnTEN5TUJRc1dzR3JWS2dOdkdoMTVQU0MzYmR0R1ZsWVdQWHYyZkNWeXZBNE9EcWpWYXJLenMwMVcvL1h2MzUvKy9mc0xqN3QxNjJiMGVpeHBNakl5MkxsekoxS3AxT3ljVmxlMW92dmN0Rm90cTFhdElqWTJscmx6NXhwVThSV2w0dERZbUJVZEhZMlRreE1IRHg0VXRzWEV4T0R0N1UzYnRtMVp1blNwd1hHTmpha0JBUUVHMWRRbFBYNyswOGRuWDE5Zjl1L2ZyeWNWQ0FpQnFaOSsrZ240Ni9kN3k1WXRCbjJwVWFNR3UzYnRFaDZQR3pkTytEc3RMWTNMbHk4amtVZ0VMN0c4akI4L25zZVBIeHY5dmJoOCtUSzNiOTltMUtoUlJzZmR3dURpNHFJbmtYcml4QW5TMHRJTXh0aVNUaGo1cHlNR29rUkUvc1BJSzN0U1pzbGFVcmQrVDlhbGdFTHZyNHA2U3VMaUdiaDlNZ2ZiK28xTG9JY2lJaUlpSWkrRDdQQlErUDlxQ050NkRaRzZHRiswL2E5alNtZjk3OGIzMzM5dmtaeVJwZTN5ay9mbTBKcjdidDI2VlZqQXNJUXFWYXF3ZWZQbUF0dTkrKzY3UmhmaWxpOWZqa3FsTXJySUpaZkxlZTIxMTNqdHRkY3M3bysxTUhlTnJWMjdWbTh4RXFCMzc5NjgvZmJiaGZvczgzdXVMRisrdkhDZE5FT1pNbVg0NktPUGlyVHZqaDA3Q2x4ME5JZXhCWHcvUHorVDdVZU9IRm5rMXhLeG5LQ2dJSUtEZy9XMlRabzB5YUJkU1M3ZW1QSVB1WHo1Y29IU1dDWE5Eei84d0tWTGwvUzJXWHVSV1ZjbHFORm9oRVZOM1RaejFTYVdVcjU4ZVl0L0grZlBuMC9wMHFWcDFhb1ZrTHRRTFpGSWhIN3MzNzhmeUpXWWU5blkydHFhclU2eUJxWVdRL1BMcjBGdXRaUk80alJ2WmMyOGVmUEl5TWhnNjlhdEpzZE1aMmZuQXYyMW5KMmQ5Wkl4TENFMU5kVm9YNDFSb1VJRlBSOURIZm0vNnhxTmhvQ0FBRFp0MmtSaVlpS1ZLbFdpZCsvZUJBVUZvVlFxVVNxVmdpU3VVcWtrS3l2TDRIL2QrYmx6NXc3TGx5OW44ZUxGYURRYVB2endRNFBYLy9ISEg4bkt5aUl3TUJBSEI0ZFg5bHVnQzNoa1ptYis3U1ZoVDU4K1RWSlNFZ01HREtCcTFhb20yK25tY2JyclBETXprOHpNVE83ZnY4L0VpUlA1OU5OUERjYmp3bFI0bWZLT2pZbUpNWkFRZnZ6NE1RQTFhOWEwNk5pQUlGbWNsNUllUC84TjQ3Ty92Nzl3dmd0aTkrN2RCYmJKZTc5dyt2UnBjbkp5OFBEd01BaENhYlZhb3FPaktWKytQSTVHMUpvMmI5NU1aR1FrVjY5ZVpmYnMyWUlxUWxFb1Zhb1VFeVpNRUI1ZnZYcVZ0TFEwdlcwZ0JxSUtRZ3hFaVlqOHg1SFkyZVAyNGFmWTFtdEUycytiME9hWUxoMDNoa2FSUnRLcWhiaDZUOENoYy9lQ2R4QVJFUkVSK2R1UmZlKzI4TGR0Z3labVdvcjhFNmhWcTVaVjI3MHNqTjFBbGpURkNYcThDb3o1TjBna2tyLzlBcGFsdk96cUI1R1h3NTA3ZHpodzRJRGVObU9CS0VzV3lvb3FhMlRLTDJQTW1ERkZDa1JaMCtjdE1USFJvdmVVbEpSazFqamVITHJneXUzYnQ0V0Z6azgrK2NTcVVrYkdLbnJ5MDdwMWE4YU9IY3V6WjgrRWhVMlZTb1ZFSWhFV1BNZU9IU3RVWi82WE1IWDliOTI2RmNpdFNDbFRwZ3pSMGRFOGV2U0lObTNhNlAyR0RSczJ6T0tLdllLcVVQSlhsdVRGbkVkVWZpcFhybXl3U0F1R0M3V1ptWm1zVzdkT2tEU01pWWxoMGFKRlp2dVlINWxNaHBPVEUwcWxrc3VYTC9QMTExOHplZkprazk4dGUzdDd2dnZ1TzhMQ3dneDhzYXhCY25JeUZ5OWU1TzIzM3daeTMxUCtjU00rUGg3SS9TNGFDemhVcmx5WlpjdVdXYjF2UmFGZnYzNVVxVktGNnRXcnMzbnpadDU1NXgyanY5bTZaQmxkSU1yUjBaSGx5NWZ6MjIrL3NYSGpSbGF1WEVsNGVEZytQajdDUG9XcDhQcmdndzlJVEV3MDJCNFRFOFBEaHcrTlh0dS8vdm9ydi83NnE4RjJVMUpya0h2dWRkKzlraDQvL3czanN5V0pZVVgxa3RPZGs1aVlHQlFLaFlHWFczWjJ0cDRzWUY3OC9QeFl0MjRkZ1lHQitQajQ0TzN0emJCaHcvVE9iWDU1eGhjdlhnamJHalZxOUVxU0l2N04vTFB1dkVSRVJFb0dpUVNIVHQyd3FWV0hsSTFmb1hyNnFIRDdxOVdrL3JRZTFiTW51QXdmQzFiSTJoQVJFUkVSZVhuazNMc2ovRzFUcC80cjdJbUlpSWlJeUwrTmQ5OTlWNUN6bVRObkRqRXhNVVUrMXN1V296S0ZOWDNlWnM2Y3ljeVpNd0h6Z1RhRlFzR1JJMGVLOVZwNUs2OCsrZVFUK3ZYclp6Vi9DMHVxWk56YzNPamZ2NzllaFVKV1ZoWWFqWWFZbUJnOFBEeHdjM016V3BYd3NqQW5rMVpjOXU3ZFMxSlNFa09HRE1ITnpjMmlmWFNMcmdxRkF2Z3JZSlcvcXNURHc4T2tyR05oc01hMXJmTWN6Q3VEWnc0bkp5ZTZkdTNLdlh2M3FGU3BFbTV1YmpnNk91TGc0TUNlUFh1UXlXUjgrdW1uT0RvNlltOXZqNzI5UFQ0K1ByaTV1YkYxNjFiczdlMkZvTnpObXplWk8zY3V4NDRkbzNidDJucUwzdm1EZGU3dTdnWlZOTmJncTYrKzR0U3BVemc3T3d1QktKVktaZkxjbXFyeUthZ2FKaWNuaHdjUEh0Q29VYVBpZGRoQ1huLzlkYzZjT2NPZVBYdTRlZk1tNjlhdE01QkF6QitJMHRHL2YzOGFOMjdNeXBVcmFkcTBxZFg3Tm5qd1lIcjM3aTA4ZnZyMEtUdDI3TURUMDFQdzlzdkx5cFVyS1ZPbWpFSEZuRnF0WnMyYU5iaTR1QmpzVTVMalowa2YvNTg2UGwrK2ZGbW90TkpxdGR5NGNVT3Z5dkxtelpzQU5HL2UzT2orenM3TytQcjY0dS92ejNmZmZjZFBQLzFFYUdnb2MrYk1vVlNwVWdDY09YTkdiNStNakF5OWJXSWd5cnFJZ1NnUkVSRUJ1V2QxeWk1WlM3ci9RZElQN0NwMGRWVEdxYU9vb3AvaDl2RXNwRTdHRFVKRlJFUkVSUDVlYUZLU1VjWDh2MWVnUklKTnJicXZ0a01pSWlJaUl2OHFYRnhjaEVVOWMxV0lsbmhFNlNoVnFwUlZQZWNLUzFGbFdvdXpxSmkzRWtXWG5aNmZSWXNXVWE1Y09jTEN3bWpjdUxGZUc1Vkt4ZG16WjRYc2RpY25KNzc5OWx1YU5Ha2lMTWJuelFRM3hZc1hMNHh1TDhvNTBXcTFwS2VuQS9EbzBhT1g2aXRuREtWU3ljaVJJK25kdXpmRGh3KzNpaXhXWHM2ZE84ZURCdy9vMzcrL2dYZmROOTk4dzZGRGgvUzJ0V3paVWxqMFRVNU9ScVBSY09MRUNWeGRYV25YcnAxZTI3VnIxMXFsandWZG81WjRSS25WYXFCd3NtSlRwMDQxdW4zbnpwMlVMbDJhTGwyNkdEd25sVXIxcWlNZ2QwRjY0c1NKM0xoeHcreDdpWXFLd3RmWDErVHp1b0NLdWVySEpVdVc0T25wQ2NERGh3OUpUVTBGNE9qUm96ZzRPTkN4WTBlaHJiRktzaTFidHJCNzkyNCsvL3h6UVFyTkhMb0FYMUpTRXZQbnorZldyVnZZMnRvS2NtbkZ4ZGg3elY5bDE3VnJWeTVjdU1DbFM1ZjQrdXV2bVRWcmx0N3p1cy9lbUFSbHJWcTFqRmJPR0tzV00wVkNRb0xSQUdmYnRtMkZ2eU1qSS9ucHA1K1FTcVg0K1BnWURWS3NYTGxTQ0lEcXBCOGRIUjJGd0ViK0FHVkpqNS8vMVBGWm9WQUlIbEFGa1pTVUJPU09kWlp5Nzk0OUFJWU9IY3F1WGJzNGYvNjhYaURxMnJWclFPNVlhWTZlUFh0U3IxNDlGaTFheFBYcjExbTBhSkZRWVp6MzNKanlEZ1BURlhUV0RFYitGeEFEVVNJaUl2cklaRGoxR1lSOXF6ZEovV2w5cm05SUljaStjNHZFeFRNbzlja2M1SjdWUzZhUElpSWlJaUpXSS92K1g5VlE4cW8xa05nWFA1dFdSRVJFUkVTa3NCVEdWOEhUMC9PVkJxSmVKYW1wcVV5Wk1vVStmZm93WU1BQXZXRFQ4T0hEMmJKbEM5T21UV1BDaEFsNi9uaVhMMThtS1NtSjExNTdqZERRVUh4OGZCZzNiaHpyMXEwVEZqZnpaNEtYTkVsSlNZS256TzNidHcyQ0t5K2JrSkFRWHJ4NFFVQkFBQ05HakxEcXNkUFMwb2lJaU1EVDB4TjNkM2RCaGk1djlaVk1KbVBzMkxIQVg5OEhuV3hjUWtJQ0Z5OWVKRDQrbnZmZWUrK1ZTYkphNGhGbHFpcW1zS1NucDZOU3FRUXZKVXZwMzc4Ly9mcjFNeXR0bHBPVFkxSDFsN2syMmRuWnhNZkhzMm5USnM2ZlB5OEVpaVpPbkVpUEhqMXdkSFRVOC9iS1Q5NEFneWtpSWlJSUNRa2hORFNVMjdkenBiUVZDZ1ZCUVVGVXExWk5Md0JUWEN5dGhwcytmVHIzNzkvbjFLbFROR3JVU0s4U3FTaWZ2YmxxTVdPWXFyVEx6TXprd0lFRDdOaXhBNVZLeFl3Wk0weFd5b3dZTVVLb1NreEtTakw0dnVjL3J5VTlmdjVUeCtmTXpFeURBSHBCRktaOTZkS2xxVkNoQXQ3ZTNseS9mbDN3WlhKeGNlSEZpeGNFQlFYaDZlbEo5ZXJWQ3p4V3pabzFXYjkrUFd2WHJzWGIyN3RRZlliYzZxcE9uVG9KajgrZE80ZENvUkQ4dkhRVXQzTDUzNDRZaUJJUkVUR0t6TDBTcFdjdkpmUENXUlE3ZjBTVHJyQjRYM1ZjREltTHB1TTA2SDJjZXI0REZwYmt2MnBHamh5Sm01dWJXVk5ySGIxNjlVS3RWblBpeElrUzdkUGl4WXRKVGs3bXE2KytLdlMrT1RrNXhaNzhpeFFkZjM5LzJyUnBRNWt5WlVyc05aUktKV3ZYcnFWTGx5NjBhZE9tUUIzcDlldlhrNU9UWTNVVDVveU1ET3p0N1UzZUZLalZhbEpTVW9wOUxpSWlJbENwVkZTcFVzV29YSUpJMGNqSjZ3OGx5dktKaUlpSWlMd2lMTTNZL2lkbkh4ODllclRZdmg4SkNRbW8xV28yYk5qQTJiTm5tVFp0R2dEYnRtM2o5OTkvQjNJRGRmbGwydmJzMlVQRGhnMEZYNWZLbFNzemFOQWdJSGNodUVtVEpsU29VSUZaczJiUnZYdDNLbFdxeExadDJ3RDlMUEZWcTFieC9QbHp2V01YNWpNcFhibzBlL2JzQVhMbHN5RFg2KzdXclZ1RlBSVlc1K3JWcXdBRzFUZkdLalowbFNMNXQrYy9OenFDZzRQUmFyVkM1WXRPYXMvZTNsNW9JNVZLR1R4NE1BQW5UNTRFL3ZMT2k0cUs0dWpSbzhqbGN0NTU1NTNDdnprcllZbEhsQzdJOXZUcDAwSlZPdWJuMmJQY2l2MmkrQWNXOUQyclhyMjYyVEduVjY5ZTVPVGtGRGd1QlFVRmNlN2NPU3BXckloQ29VQ2hVREJ3NEVDTCtxZ0xSSm1TNW9QY1NsSGRkME5YL1ZXK2ZIbldyVnRuZFZsQlkrLzFndzgrSUM0dVRtK2JpNHNMVTZkT1pmNzgrYXhmdjU1R2pSb0pnWUNjbkJ3QW80RlMzY0o5cDA2ZDlDclpURldnR0NPL1IxUldWaGFob2FGY3VuU0pjK2ZPNlhuK3JWNjltdFdyVjVzOTNyZmZmaXY4N2VycXlzQ0JBNmxWcXhadnZQR0dYcnVTSEQ5TCt2Z2xPVDZYTDErK3lCWENrTHMra1pDUXdNS0ZDNDArSHhFUlFVeE1ERFkyTm5UdjNwMXZ2LzJXbzBlUE1uVG9VSTRjT1lKR295bVVkSjZMaXd1TEZ5OHVkRDkxZ2N2Ky9mc0wyMjdkdW9WQ29UQllXeWxkdXJURjBxdi9SY1JBbElpSWlHa2tFaHk4dW1MWHRBVnB2MndtNitwRmkzZlZxbFFvZG05RGVTTUl0d2xUa0ZXb1dJSWR0UTdSMGRGa1ptWmExRmF0Vmd2WklTWEovZnYzTFRhZHpZdENvV0RRb0VHVUwxK2U5ZXZYRzBnLzVDVStQcDdodzRjRFJaY1orVGR5OU9oUklRRFl2bjM3UWhubWhvV0Y4ZVdYWCtMbzZNaXZ2LzVxSUJsaExVNmRPa1ZBUUlCZ1dGd1F4NDRkUTZsVVdqVVFkZno0Y1RadTNJaVhsNWRKU1kzZHUzZXpZOGNPZkh4OEJJK0lvakI5K25ReU16Tlp2bnc1clZ1M0x2SnhSUFRKenVzUFZlL2xhTXlMaUlpSWlJaThUUDR1d1N0clZMSFVyRm1UVFpzMjhjTVBQM0R3NEVFbVRwd29TUFcxYjkrZS92MzcwNnhaTTcxOXJsKy96cjE3OTVnMmJacmVndUs0Y2VPRXYzWFNiaWtwS1dpMVdwUDNEN05uenpiWVpxeDZhT2ZPbmRqYTJncUxxVHJ5QnNoMEZSNDlldlRBMzkrZnVMaTRFdkhzc1FTdFZpc0U4dklIb3N4VmJGaGF5YUVMY3VubXNMcDd2TktsUzV2ZHIyTEZpa2drRW80ZlA0NUNvYUJuejU1R0F6UFBuejluenB3NUZ2V2xwTkhKZVVWR1JoYkxjK3JodzRjQVZLbFN4U3I5S2drcVZhckV5SkVqR1RKa0NCTW1UQkFDakpaUXRXcFZBTUVEeHhodnZQRUd6Wm8xbzJYTGx0U3RXNWZ1M2J0amIyLy95cjRuT2xxM2JrM256cDBKQ0FoZzc5NjlncytkcmdMTVdFTHN1WFBudUhUcEVuSzVuQjQ5ZWxpbEg2ZE9uUklTaWV2VnEwZDBkRFJwYVdtRnJtajgrZWVmY1hOek0rb25WZExqNTM5NWZBNE9Ealk3UnRTcFU0YzZkZW9BdWIvalc3ZHVaZCsrZmJSdjM1Ny8vZTkvT0RvNnZwVGY5OEpVVUJXbDJ1cS9oQmlJRWhFUktSQ3BXeW5jSnMvRXZsMW4wclp1UUoyb0h4alJBcWJ5alhJaTd2SmkvcWU0REIrRFE2ZTNvWmdaZ05aRXBWS1JscFpXNE9TL09DUWxKVEY5K25TTDJxNWJ0NDZyVjY5eTZ0UXBQdnp3UStFSHR5amN1WE1IalVhRFdxMDJHNFFxS1lveUdYQjNkK2VYWDM0cDF1dEdSVVh4OGNjZm85Rm84UFB6bzFxMWFrVStWdDZ5OTZ0WHI1S2VubTZ4TElRdU8ybnc0TUZDRUdyU3BFbEVSRVJZL1BvRm5RK3RWaXZvZ1k4YU5jcmk3RnBMMm1tMVdzTER3MGxMU3hQK3BhU2s4UHo1YytMaTRvaUxpNk56NTg2TUd6ZU9KazJhWUdOanc3Rmp4eWhYcnB6QlJQZkJnd2Y4L1BQUDJOcmFGc3VZVnFsVUNvRmlhMS9UVVZGUlRKNDhHWWxFd2pmZmZQTzN2dG0xTnBxMFZGVFBudVEra0Vpd2JkamsxWFpJUkVSRVJFU2tCT2phdGF2UjdaY3ZYOWJMb0g5WlhMcDBpZHUzYjlPbFM1Y2l6Zm50N096bzFhc1g1Y3FWNDlDaFE4VEZ4Vkd4WWtVR0RoeklhNis5cHRkV285R3dhZE1tbkoyZDZkeTVjNEdWUjdwRjhjcVZLMXZjSDI5dmIxSlNVamgrL0RqOSsvZkgzdDZldlh2MzR1am9pTGUzTjNmdTVDYTlOR3Frbi9EeSsrKy80K25wU2QrK2ZmSDM5K2YwNmROR0Y0SmZCdUhoNGJ4NDhZSjY5ZW9aZUtFWXE5alFWWXJrVCtTYlBuMDZvYUg2OHZZYWpZWnIxNjVoYjI5UGt5YTVjNjBuVDNMblg1VXFWVExiTDF0Yld6dzhQSWlLaXNMVzFwWVBQdmpBYUx2Q3lwdVZKTW5KeVVEdU9SbzVjcVRCODViZUt3WUZCUUZRdCs3ZjE3L1UwOVBUNUdkU0VCVXJWcVIwNmRMY3YzL2ZaSnU4OHBwL055WlBua3pseXBYMXZyTktwUktKUkdJMDZINzM3bDBBNFR0Z0RmcjA2VU5LU2dvdFc3YWtmdjM2akJremhyUzBOSU5nZ0ZhckpTSWlBamMzTjZQQkZGTnlreVU5ZnY0Ynh1ZWdvQ0NDZzRNdDdrOWVkTDVSNjlldk4zaHUwcVJKZW84ZEhSMFpOR2dRMjdadFk4cVVLV1JtWmpKbXpKZ1NTL3JWc1gvL2ZoNDhlR0N3WFNlcGFjcTM2KytTR1BCM1F3eEVpWWlJV0l4ZHM1YllydDVBWnNCeDBnL3ZRNU9hYTBwYTBMSzJWcGxGNmsvclVkNjRpdXRZSDZTbFNpN3dVeGllUG4zS2hBa1RlT3V0dDR4bWpsaUR3dHdRcU5WcWJ0KytUVWhJQ0k2T2pzVjZYZDFrb25IanhzVTZUbjVtelpvbEdIaWFRbmN6SnBQSkRHN2lJaU1qVFc0dkx0bloyU3hldkJpRlFzSDgrZk9MRllSNi92eTVrQUZrWTJORFRrNE9nWUdCOU96WnM4QjlnNE9EdVhYckZsV3FWTkh6THFoWXNTSlpXVmtrSnllVGxwWkdtVEpsakFhMjB0TFNoSnMzYzF5NGNJSEl5RWpxMWF0bmRUMTlpVVRDWjU5OVpsQ041K1RrUkpreVpmRHc4QkNrOFR3OFBQajg4OCtaTW1VS1AvLzhNelZyMWhUNms1aVl5S0pGaTFDcFZNeWRPNWVLRll0ZUdablhCTm5hd2VQS2xTc3pjK1pNRmk5ZXpNS0ZDOW13WVFOMmRuWldmWTIvS3psNS9LRnNxdFZFNnZMeUE5Y2lJaUlpSWlJbGpha0ZvVEZqeHJ5U1FOU0RCdy9ZdDI4ZmFyVzZVSUVvclZiTDFhdFhPWERnQURkdTNHRGN1SEZzMnJTSjc3Ly9IbjkvZjZaUG4wN3YzcjBaUDM2OGNEOFJFQkRBdzRjUEdUWnNtSjRNbkNsMDV1LzE2dFV6MmViZXZYdFVxRkJCVDNiNThPSERiTnUyamJKbHkvTFdXMjhKMnpVYURTdFdyTkJiY0lYY2FwZUlpQWplZmZkZGF0ZXVUZG15WlRsOCtEQkRoZ3hCTG4vNVMxV0JnWUVBZWg0Z0FQWHIxeS9VSExaYXRXcGtaMmZyVllTRWhvYVNtcHBLMjdadGhlM2g0ZUVBZXQ0bVdxMVdTSVpMVDArblhMbHlBTlNvVVlPb3FDZ0dEUnBFaFFvVkFEaHg0Z1RObXpjWEhudDRlRmhGM1NKL2tPaTMzMzdUa3krTGpJdzBHVWpTYlo4L2Z6NkEwUCtpa0p5Y3pMVnIxNUJJSkx6Kyt1dUYybGVyMWZMamp6L2k1ZVZsOXZ1bDFXcng5L2VuVjY5ZVJlNW5VZEZWTVRaczJKQkxseTd4K1BGanZXdmhueUN6NytibXBoZG96TW5KUWF2VkdyMlBpbzZPSmpFeGtYTGx5aGxkQ3loTUltdmU4eUtSU0N3S0JHWm5aek41OG1UNjlPbFRLSFdRa2g0Ly93M2o4NTA3ZHpodzRFQ0JmVGVIc2YzekI2SUEzbnZ2UFU2ZE9rVjBkRFFWS2xRbzhVQnRTa29LdDI3ZEVxcGxqV0hLdDBzTVJCbEhERVNKaUlnVUNvbXRMWTdkKytIUTZXMHlUaDBsNCtoK2kvMmpsTGV1a3pCbk1rNTkzOFd4VzI4a3RxOTJvVmVubld2T2E2YWdDWkdwNXc4Y09JQ3pzN09CWnE1T1AvdlFvVU1HdXUyUUs4Vlh2bno1UW1XNEdFTVhSQ25zcEwwZ0tsU29nS2VucC9EWVZHQUpjbTg4OG1jT2R1dld6ZVQyNHJKOSszWWVQMzZNbDVlWHdRMWtZUWtJQ0VDcjFWS21UQms4UFQyNWRlc1daOCtlTFRBUXBkRm9CQjMwS1ZPbTZFMlNkYnJIR3pkdVpOKytmWXdhTmNybzhXYk9uRWxJU0loWnFUMnRWaXRrYlkwZlA5N2k5Nlc3NGJHRVdiTm1vVmFyY1hOelk5bXlaY1RFeEhEdzRFR2piV3ZYcnMyMGFkTzRlUEdpSURFQnVSS1IxYXBWbzJ2WHJuaDVlVm5jVDJQb2duTlNxYlJZTjdXbWFOZXVIVjI3ZHVYTW1UTnMzYnFWQ1JNbVdQMDEvbzVrM3cwVC9yWnRWUFNLTlJFUkVSRVJrZUpTRXZJNnMyYk5FdnhxaXZKOFNhSExhcmZFWUYzbmsvUGl4UXRHakJnaCtMVTBiTmlRUm8wYTRlam95TFJwMDJqZHVqWHIxcTNqeUpFalhMbHloV25UcHRHcVZTdHExS2doWkpJWFJFNU9EcWRQbjBZaWtmRG1tMithYkJjUUVNQ2hRNGY0OXR0dnFWV3JGdG5aMmZ6MjIyOVVyMTdkb1BwTUtwWGk3ZTNObWpWcjJMUnBrK0JwOWNzdnZ5Q1JTT2pUcDQvdy83WnQyemgwNkpCUmo1MkhEeC9pNmVsWklvdnpHbzJHZ0NWQnZpMEFBQ0FBU1VSQlZJQUFKQklKSFR0MjFIdnVtMisrS2RTeFB2bmtFNE50Rnk1Y0FCQjhaN1JhTGRldVhjUFoyVmt2ZVU2bFV1bGwxMWVyVm8yb3FDaWhNaWh2TXRZMzMzeER1WExsMkxwMWE2SDZWMWlxVjY5T256NTlDcldQVGxJdjczMUJZZm41NTU5UktwVzBhOWV1MEg0cm1abVo3TnExaTMzNzl1SHY3MiswalZLcFpQWHExVnk0Y0lIT25Uc2J2VGN2S1lLRGc5bTNieDhyVjY2a2ZmdjJYTHAwaWNEQVFMM3g0UHZ2ditmUm8wZk1uajM3bGN2d1dZb3VxRzhzRUJVV2xudlBZYXdhU2k2WEYxZ1pxTU9jbjVZNWRBbVdaY3VXTGRSK0pUMSsvaHZHNTlHalJ6TjY5R2k5YlRvcDBZSUNSYnIxTVV1RDZNK2VQUlBXQlJJVEU3bHc0WUtCbEdweFNVOVBaOU9tVFZ5K2ZCazNOemVUZnUyRjdidElMbUlnU2tSRXBFaEk3T3h4NmpNSXg2NDl5VGh4bUhUL2cyZ3pDODRtMUdha285aTlqWXlUaDNGK1p5Z09YbStCVFBZU2VteUliaEpqVG9ZcmI5QWxMN29LSGxQUFM2VlNnMjNaMmRsRVJVVlJ2bng1b3hOZHBWTEo0OGVQc2JHeEVVeHZkYVhLK1Uxd2RXelpzc1hndGRMUzBvUU11eFl0V2hqZHI2ak1tREZENzdHcHdOTExKalkybHYvOTczL1kyTmp3NFljZkZ2dDR1cXlXbGkxYkNvR29XN2R1RVI4ZmI5WXM5OUNoUXp4Ky9KZ2VQWG9JTW5TN2QrL203dDI3ZUh0N1U3Tm1UYk92R3hvYVNraElDSFoyZG1abFNjNmRPOGZqeDQ5cDA2YU44RHBxdFJyWi8zK1gzbm5uSFVHYjNSaW1GbnFjbkp5RVlGUHo1czJGN2FheVVxZFBueTVjb3pxTWVXazlmLzVjTDR1b0tOZUxUcjZrZlBueXd2dTBObVBIanVYaXhZc2NQSGlRUG4zNkZEc2cvSGRIcTFLUmRlVXY3ei9ieHMzTXRCWVJFUkVSRVNrZWlZbUpwS2FtQXJuejN2eUxsWlptTnUvYnQ4L2kxNnhmdjM2eG5zK0xWQ3BGSXBHZzFXcEpTMHN6bTh4bURwVktKU3pLNXEzV0NBME5GUkxsOGg1ZlY2bVRrWkdCVXFta1M1Y3VEQjQ4bU5xMWErc2R0MzM3OXRTdlg1OFZLMVlRR2hvcVNCclhyRm1UZWZQbVdiU1l2MmZQSGw2OGVFSGJ0bTNOTG41blptYWlVcW1FT2VLQkF3ZElUazVtK3ZUcFJwT2UzbnJyTFg3NTVSZEJHaW9sSllVTEZ5N3d4aHR2Q1BPdGZ2MzZzV3ZYTG43KytXZTh2THowRW84aUlpS1lQbjA2TldyVVlQSGl4VmF2amc4T0RpWXBLWW1HRFJ1YW5lc1hCWTFHSTN5R09uK29zTEF3bmo5L1R1Zk9uZlhPbDQyTmpaNDB0MVFxWmRHaVJhalZhdVJ5T2FkUG4yYkFnQUVrSnllalZDcGZpcHgwMDZaTjllNDNWcTllVFkwYU5SZzZkQ2lKaVluTW16ZVB2bjM3MHJ0M2IyR2ZTWk1tSVpmTGl5dzFmK25TSlE0ZE9vUk1KaXVTN0ozT3B5bHZSVWhlWW1KaVdMSmtDWC8rK1NkbHk1WWxQVDM5cFFTaUZBb0ZHelpzNE9USmt6ZzVPYUhWYW1uZnZqMStmbjRjUFhxVUlVT0dDT1BpaXhjdmhISGluNEx1L3ROWVpZOU9WU1cvZENqa3lsTmFlbi80d1FjZmtKaVlXT2krNllLNWp4NDlJalEwbEVhTkdsbDBUMW5TNDJlMWF0WCs4ZU56ZmpJeU10aTllemZQbmozanp6Ly9aTnEwYVZaSklJaU1qR1Rldkhsa1pHVFFxVk1ucmx5NXdvb1ZLd2dPRG1iTW1ERkZTbGJOeXNvaVBEeWNzTEF3UVZJMU1UR1J2WHYzWW1OalE2MWF0WXJkYnhGOXhFQ1VpSWhJc1pBNE9PTDB6aEFjdXZVbXcvOGdHU2NPbzFWbUZiaWZKaW1SMUovV2srNS9FT2RCNzJQZnV0MUw5NC82ODg4L2dWeWpSdDNpZTBwS2lsN1F4OVNFcUh2MzdtZzBta0l0cUQ5NThnU05Sa09OR2pXTVBuL3o1azAwR2cxS3BkSkFxczZVZEoxV3F6WFlkdlhxVmRScU5ZREpZRWFqUm8xTVpuYjhFOW05ZXpjcWxZcmV2WHNYTzJQczRjT0hQSHIwQ0FBdkx5ODhQVDM1NFljZjBHcTFCQVFFOE41Nzd4bmRMeTR1amg5Ly9KR3laY3Z5MFVjZkFibVpWNy84OGd0S3BWTEljdEpvTklEeFlLVXVvN0ZmdjM0bWI1eVVTaVZidG14QkpwTUpWVHNhallaSmt5YlJvRUVEdld5ay9JSFN5TWhJSkJLSjBadldvc2dqUmtkSEc4ajNsUlM2ek1xMHREUzlpYlUxS1YrK1BEMTY5T0MzMzM1ajU4NmRCb0hYZnh0Wmx3TFFwUDIveEtxakV6WjFHcnppSG9tSWlJaUkvRnQ1L1BneDgrZlBSNlZTNGVEZ3dJSUZDL0QxOWNYVjFaV0JBd2VTa3BKaXNUZFFnd1lOTFBidHRDWVNpWVJ5NWNvUkh4L1AxcTFiK2ZERER3c3Q1WnVjbk15MmJkdElTMHZEMmRsWldPUUtDUWxod1lJRlpHZG5BN0IwNlZLV0xGbUNvNk1qNzc3N0x1ZlBuNmRhdFdxTUhUdlc3RnkzWExseWZQSEZGL3orKys5NjBzM21LdTExWEx0MmpaOS8vaG01WEc0MENTN3ZmWWR1d2JsTW1USW9GQXAyN2RwRnk1WXRoWW9mK0d2T0M3bnozZ2tUSmlDVHlTaGJ0aXdMRml4QUpwTXhhdFFvb1kycnF5c0RCZ3hnMTY1ZHJGaXhnbFdyVmduenZjcVZLOU93WVVPdVg3K09qNDhQeTVjdkw1WU1kMzZPSHo4T1lGQU5aUTBlUEhoQVNrb0tkZXJVRVJaSzkrelpBNkNYeWE5TFpNdDdEN0IrL1hyQ3c4TVpPblFvejU4LzUrelpzNFNFaEFqM0VaWlUxRmtMbFVyRlo1OTl4cVZMbCtqV3JSdGFyUmFaVElham95TmZmZlVWVjY1Y1llYk1tVHgvL3B5SWlBaWFOMjl1TkNCaDdQNDFMOGVQSCtmcnI3OEdZTml3WVFZQjE3em83bm56by9OdXlSOVUxRjIza3laTlFxRlEwS1JKRXhZc1dGQ2ludEc2dmlRbEpURjI3RmdTRXhQeDh2Smk1TWlSU0NRUzdPM3Q2ZGV2SDd0Mzc5WlRaWWlLaWtJdWx4ZDZjYjA0bGFYRnJVclZKUTRhOCt3eEY0aXlKbjM3OWpXUXViOTU4eWJidDI5SEtwVVNHQmhJWUdBZ1RrNU90R3paa3JadDI5S3FWU3Y4L1B4TWp1Y2xPWDZXOVBGZnh2aWNIMGRIUi96OC9GaTRjQ0duVDU4bU5qYVdwVXVYR2szZXlOc1BjOXk3ZHc5ZlgxK1NrNVBwMTY4ZlBqNCsvUEhISDN6KytlZWNPbldLczJmUDBycDFhNW8zYjA2MWF0V1lQMzgrTGk0dVJ0Y050Rm90MmRuWnlPVnlBZ0lDK1BMTEw0WG5xbFNwUXV2V3JXblJvZ1ZObXpiOXo4ajF2MHpFUUpTSWlJaFZrRG81NC96dUJ6aDI3MHZtYVg4eXpwMUFrMVJ3cG9vNk5wcVU3OWFRZnVSL09QVWVpRjNMTjVESVg0NFdzczV3TU85Q3VrYWpLVEdUVjUwSnFTbXoxYXRYcndLd1k4Y09ZZEk4Yk5nd0VoSVNDbFh1cTZzOHNiT3pNL2pSVmF2VlpHVmxXU3pQVmh6aTR1S01UbVpOYlM4cUdSa1puRDU5R29EKy9mc1grM2huejU0RmNxdURXclJvSVdUelJVUkVjT2JNR2FPQktMVmF6YXBWcThqTXpNVFgxMWRZSE5td1lRTlpXVmtNR0RCQW1IVHJKbHY1SjhnM2J0d2dMQ3dNUjBkSFBXK3AvT3phdFl2bno1OHpjT0JBSWRCMDlPaFJIajU4U0hKeU11UEdqUlBhNWcyVTV1VGswS3RYTDF4ZFhZMEdVSXZ6bVZoNmZlcE1uWXVDTGhDVmtaSEJuVHQzaE14TWE5Ty9mMzkrKyswM3pwNDl5MGNmZlZUaTVxZXZDblZzTkdrNy83b09jdVZTRFUyRlJVUkVSRVJFaWt0WVdCZ0xGeTRrTXpPVGxTdFhrcHFheXJKbHl4ZzllalQ5K3ZXamJkdTJoYXBDZnZQTk44bkp5UkdTVS9JdUl1Zms1SlNJeEorTzd0Mjc4OHN2djNEbzBDRU9IejVjcU1RWXJWYUxTcVVTSHIvMzNudElwVkloQ0tWVUtwazVjeVpoWVdFY1AzNmNjZVBHTVhqd1lGcTJiTWtYWDN4UllBV1dWcXRGclZhalZxdHAzcnc1YVdscFFxQ2dJRTZkT3NWWFgzMkZXcTFtMHFSSkJnRU91VnhPZkh3OEwxNjh3TmJXbHJ0MzcrTGc0Q0QwYWZUbzBkU3RXNWVNakF6czdPejQvZmZmeWM3TzF1dHp1M2J0eU1yS1l0YXNXU1FrSkRCa3lCQ0RiSE52YjIrdVhMbENhR2dvcTFhdFl1N2N1VWlsVWh3ZEhmbnNzODlZdDI0ZEowK2VaTXFVS1N4ZnZweUdEUnNXK040S0lqRXhrZDkvL3gySlJFS0hEaDJLZmJ6ODFLOWZueDA3ZGdqVmJqZHYzdVRxMWF0VXFsUkpid0c2VHAwNmVoVkUrL2Z2NThDQkE5U3NXUk52YjI4ZVBYcEVRRUFBYTlldUZaTEtkUGVWNjlldkw3WkhpemxTVWxKWXVuUXBvYUdoZE8zYWxaa3paeUtSU0hCemMyUDE2dFY4OGNVWG5EMTdscUNnSUVGWm9udjM3a0R1dlU5aVlpSXVMaTdZMk5odzVjb1ZBR3p6elRzakl5UDUvdnZ2aGNxVkxsMjZNR0xFQ0pOOWNuVjFKVFUxbGVEZ1lGcTBhQ0hjMzZhbHBmSGJiNzhCK3RLQWp4OC9GcW9FRlFvRi9mcjFZOUtrU1ZaVFd0Qm9OQ2dVQ29NeFFTY05xRkFvY0hkMzUvUFBQMGNpa2ZEcHA1K3lZTUVDV3JSb3dmdnZ2OC9wMDZmWnQyOGZqbzZPZE8zYWxXZlBubEcxYWxXaHo0Nk9qb0lQdExseHg1UmlpNDZZbUJpOWNhaWdmYU9qb3cwQ2Z0ZXZYd2R5QThRdUxpNDRPRGp3OU9sVGZ2cnBKd0NEeE50SGp4NlJtSmlJcTZ0cm9lUWFNekl5c0xXMUZkNXZaR1FraVltSlpxdHJCZ3dZZ0VxbDR0NjllOXk0Y1lQejU4L3o4T0ZESEIwZFdibHlKYVZLbFNJd01KQUxGeTV3L3Z4NXpwOC9qMVFxcFVtVEpyUnIxdzRYRjVkQ1YwVVdkL3dzNmVPWDlQaHNEQmNYRjFhdFdzVm5uMzJHdmIwOTl2YjJ4TWJHNHV6c2pMMjlQUktKaExDd01PTGk0Z3IweHZMMzkrZmJiNzhsT3p1YnJsMjc4dkhISHdPNTlnQ2JObTNpMEtGREhEcDBpTXVYTDNQNThtV0QvV1V5R1JLSlJLaG9WcWxVU0tWU2R1ellRZnYyN1RsNzlpeHQyclRoalRmZTBFdlkxYzFaVEtFTE1wdHJJL3BFR1NJR29rUkVSS3lLMU1VTnB3RkRjZW8zR0dYSU5UTE8rSk45TzZUQS9WUlBIcEt5L2d1a3ppN1l0KytNZmR1TzJGU3ZWV0pWVWtsSlNUeDU4b1RLbFNzTFZTamR1bldqZE9uU1FvYWF0UWtPRGdaeTlYYnpTaTdVcVZPSDlldlhjL1hxVmR6ZDNZc2xCNkZRS0lUSnU1K2ZuNEVVM09uVHAxbTFhcFZKYmVUSXlFaXVYcjNLb0VHRGloMnNNdVlkWmNwVHFqakJ2NkNnSUxLeXNxaGF0YXJKYWpOTDBXcTFRaURxelRmZkZDYTlIVHQySkNJaWdvY1BIeG9ZeVVLdWlXOVlXQml1cnE2Y09YT0dZOGVPa1ptWnlmWHIxL0h3OEdEczJMRkMyNXljSEFBdVg3NnNGM0Rhdm4wN0FBTUhEalJabWg4UkVjSE9uVHNwVzdZc0kwZU9SS3ZWa3BTVUpGekRreVpOTWhrNDBRVytMTTBnTnJhSWszZGJmbjNwa2tTdFZndUJZOGo5ekVzcUVPWHA2VW1OR2pWNDlPZ1JWNjVjMFROekxXazBXUmxrWGppSHhFUjJwelhRNWloUnB5U1RGWGdLYlZadTlhclV5Um5IdHd1bi9TOGlJaUlpSW1JcHdjSEJLQlFLeG84ZlQ3Tm11VEt3aXhjdlp1M2F0WHJ6WW9sRWdrd21ReWFUSVpmTGtjbGtTS1ZTMUdvMUtwV0tuSndjZ3dYVUprMmFzSGJ0V3VHeHFjcnZ3bUpxYnFxVENUdHg0Z1FKQ1FuQ3ZNNVM1SEk1bnA2ZTlPblRoNzU5K3dLNUNVVktwWklSSTBidzl0dHYwNlZMRitSeU9VZU9IR0g5K3ZYQ3Zubm41cnBGTmQwMnRWcHR0TkprMUtoUlppdk5WQ29WUzVZc0VZSURIM3p3QVFNR0REQm9WNjllUGU3Y3VjUFFvVU9GYlczYnRoWCs3dGV2SDVjdVhjTEh4MGR2djd4K3RRcUZnb1VMRjNMMzdsMXExcXhwTk1oZ1kyUERuRGx6bURwMUt1Zk9uU010TFkzUFB2c011VnlPWEM1bnhvd1p5T1Z5amgwN3h2ejU4L25sbDErS1hSMlhsWlZGMDZaTnljaklzTG9zbjQ1eTVjcFJybHc1MUdvMTY5YXRBeEFxWW94eDdOZ3hObXpZZ0pPVEU3Nit2dGpZMkZDM2JsMjZkT25DbVRObmlJMk5SUzZYQzkrbjBxVkxGeGlBc0pUODEvNmpSNC93OWZVbExpNk90OTkrbXhrelp1ajFXeTZYTTN2MmJIcjM3czJ6Wjg4SURnNm1Rb1VLZXRWbDN0N2VCdDhWWGQ5VFVsSll2WG8xMTY1ZEUveHNCdzRjeUlRSkU4emVqN1pxMVlvelo4NHdkKzVjbzg5THBWTGVmdnR0NGZIKy9mdUY3Wk1uVDZaZnYzNFduaEh6eE1mSE0yUEdESlJLSlVsSlNRYmpqNnVyS3dDOWUvZm1vNDgrd3Q3ZW5wU1VGRXFYTG8ydnJ5L0xseStuZWZQbUxGNjhtRm16WnJGOSszYmh2ckI1OCtaY3VIQkJyMklETUN0NVdKQmlpODdYeHRKOWpTVVMzcng1azkyN2R4czloa3dtTXhoRGRBbTNqUm8xS3RRYXd6ZmZmTVBwMDZlRjN3T2RuMS8rQUhSc2JDeEhqaHdoTmphV3lNaEluajU5S3Z4V09EZzQwS2RQSDRZUEh5NTh2MnZVcU1ISWtTT0pqSXdrTURDUWdJQUFRa0pDQ0FrSllmMzY5VFJvMElDcFU2Y1dXSEZvcmZHenBJLy9Nc1puWTlqYTJySm8wU0pCMW5iMjdObEdQYjdNbllzdFc3YXdlL2R1SkJJSkkwZU81UDMzM3pjWWZ3WU9ITWlBQVFONDh1UUpkKzdjNGNtVEo4VEV4SkNjbkV4YVdocFpXVm1vVkNyQnlrQW1rOUc0Y1dOaFRXek5talZHWHpzN08xc0lySnZEWEJzeEVHV0lHSWdTRVJFcEdXUXk3RnE4Z1YyTE4xREh4NUYxNVFKWlZ5NmdpbnhzZGplTklvMk00NGZJT0g0SUFIblZHamkwNzR4TnZVYklLMWUxV3NaK1VGQVFXcTFXendjblA2WjhtZUN2cWhaemJYeDhmSVRqcTFRcWJ0NjhxUmVFVWFsVXhNVEVJSlZLaVkyTkpURXhzZGlMKzJmT25FR3BWT0xoNFdIVWp5Z3FLZ293blNtMVlNRUNvcU9qdVhMbENyTm56eTdXelpneDd5aFRubExGeVZ6VlpXVHBOTmVMUTJob0tQSHg4WUMrTkVmSGpoM1pzbVVMa0h1Tzh3YVdBT0V6emNqSTRPYk5temc2T3ZMczJUTWtFZ216WnMzU0srbldUYUREdzhOSlRFd1VTdkoxR1c3NUE1Vyt2cjU0ZVhrQnVZRkV0VnBOWW1JaUF3WU0wQ3RsYjlPbWpWazVFWjJYazZYU0U3cHJKQ2NuaDlqWVdMMXRVSGlqMStKdzU4NGRGQXFGTU9rTURBeGszTGh4SlZiWjE2cFZLeDQ5ZXNUMTY5ZGZhaUFxZnNMN29MVk1uc0JxU0tXNCtjeEc2bEk0RTJnUkVSRVJFUkZMR1Rod0lNK2VQV1B3NE1IQ3RuYnQydEc4ZVhQT256OHYrSEFxRkFweWNuTDAvcWxVS21ReUdRNE9Eamc3T3lPVlNvV0ZKSmxNcG1mdzNyeDVjMnhzYkZpK2ZIbXgrenhyMWl5aldmY3ltWXlSSTBjeWN1VElZcitHanNHREI2TlNxWVNGUDdsY3pxZWZma3Jmdm4wSkNBZ2dJaUtDMU5SVWNuSnloSW9ualVZai9HMU82a3czaHpTRlhDNm5Rb1VLdUxxNjR1UGpRNmRPbll5Mm16SmxDaHMyYkNBK1BoNkpSSUtucHllVEowL1dhMU96WmsycVZxMktWcXZGMGRHUkprMmE0TzN0TFR5ZmtKREFpeGN2S0YrK1BKOS8vcmxKeWFOYXRXcXhZc1VLNXMrZlQ1czJiZlFXT1NVU0NWT21URUVxbGZMNjY2OWJSYUxSdzhPRFZhdFdDYjVDSllsT1d2dnc0Y042c256NWFkT21EYSs5OWhydnYvKytYbUREeDhlSHBLUWtidDY4eWZEaHc0VWd4N0Jod3hnMmJKaFYrcGovdnN6VzFoYU5Sc1BBZ1FQNTZLT1BqTTYvSlJJSnI3MzJtaUFEUG1IQ0JPRnprMHFsdEd6WmtzaklTRlFxRlhaMmRyeisrdXVDN0plYm01dHdIZGV2WDU4SkV5YlF1SEhqQXZ2NThjY2Y0K3JxU25oNE9Ca1pmM2xWeStWeUtsYXNTUC8rL2ZXT00zcjBhRUpEUXhrK2ZMaGVnS3E0bENsVGhyaTRPTlJxTlM0dUxnYnJBKysrK3k0TkdqU2dVYU5Hd2pZM056ZFdyRmpCcEVtVE9ISGlCTTJiTjZkKy9mcDg4ODAzYk55NGtiQ3dNS3BYcjg2UUlVTklTa29TdmxkeXVad2FOV293ZnZ4NGczNVVxRkRCcEZSaFVkcnBxRlNwa2tIMVd0MjZkZkh3OENBcks0dnM3R3cwR28zZ3B6TjgrSERxMWF1bjE3NTI3ZHA0ZVhrSndVZExhZEtrQ2VIaDRhaFVLbFFxRmM3T3psU3JWczBnb0ZLbVRCbU9IVHNtU0o0MmFOQ0ErdlhyMDdScFU1bzNiMjdRZngyZW5wNjgvLzc3dlAvKyt6eDgrSkJ6NTg0UkVCREFpeGN2TEtyU3RlYjRXZExIZnhuanN6SHlWaHkyYk5sU3NLUFFhclhZMjl2VHVIRmpQV3VCL0F3Yk5vekl5RWg2OSs1dGRyMUhJcEZRdlhwMXE4cVZ1cm01RlVxWlNNUXlKTnFDQkZwRlJFUkVySWdxS3BLc3F4ZklEcjFCenFNL29CaERrUHYyMzRxODc4eVpNd2tKQ1dIWnNtV0NWbTcraXFqaXlub3NYcnhZMEdZUENncGkvdno1ZUhsNTRldnJDOER0MjdlWk9uVXFIVHAwWU9IQ2hhU21wcUpRS1BTcWhRb3J6VGRod2dTaDlIei8vdjBHVWdPZmYvNDVBUUVCekpzM2o4NmRPd081V1Z6RGh3OEhjc3VLVjZ4WVFVcEtDczdPem56eXlTZENPMk4wNjlZTmQzZDN2Y0NKTmJkYnd2ang0M244K0RFTEZpd290cTc3bDE5K2liKy9QMDVPVHV6YnQwOXZZdlh4eHg5ei8vNTlLbFNvd0MrLy9LSjNFNlpXcTFFb0ZMaTZ1aUtSU0FSNWpDRkRodWhKNVVIdWRYSHAwaVhobURvNXdmdzNMYm9Nbm9VTEZ3b3lJUmN2WG1UcDBxVTRPVG5oNHVLQ1Zxc2xOallXZTN0N3RtelpJbmdHdlBQT082U25wK3RkTjRHQmdTeGJ0b3llUFhzeWJkbzBnL2ZlclZzM25KeWNCTCswL1B1Qm9RUmZZYTlQWFVaZFlTZDBHemR1Wk4rK2ZkU3JWdzk3ZTN0dTNickZGMTk4VVdKVlVSY3ZYbVRKa2lWNGVub1d5Z2V1T01SNUYxOVdzdEJJSkRnUEhJNVRmK08rWnlJaUlpSWlJdFpDVitrZ1lweVM4cjgwUmtSRUJNK2ZQeGZ1VXhRS0JXcTEybVJGdmpWSlNVa2hOVFhWb3VxZHZBbGJmMGQwaTZsRmtYYlRaZVlYNTdWTlNXSVZsMXUzYmdrVkF6clMwdElzbGhGNzhPQ0JTU2w2VThURnhaR1VsRVQ5K3ZVTHRWOWh5Y2pJc0VpcUV1RFhYMzlGclZickxkYWJveWhqWEVKQ1FxRTlvRVNNOCt6Wk01eWNuS3ppOTVXU2ttSldvYVFreDA5eGZCYjVweUt4Y0FBVUs2SkVSRVJlS3ZMS25qZ1BIQTREaDZOUnBKRWRIa3AyMkUxeUl1Nmlpb2txVm1DcU1IVHYzcDNZMkZoYXRteHBzazFoRnN2Ly9QTlBKQktKMFNva2dNT0hEd1BRcTFjdllkdmp4NDhCaEN3M1YxZFhJYXV0S055NmRVdlBSeWNpSXNKZ01oOFdGZ1pnY3BMZm9rVUxObTdjeVBMbHl3a0xDK1B6enovbjl1M2JUSnc0RWJsY3pyVnIxNWczYjU3ZVB2azluMTVtMW9oV3ErWFpzMmRBd1hyWUJaR1RrOE9GQ3hjQWZWaytIUjA3ZHVUKy9mczhmLzZjMjdkdjZ4bXR5bVF5WVhKNDY5WXREaDQ4U00yYU5mVU1QblhvekVNbEVnbkhqaDBUQWxINUF4N1RwMDhuTkRSVVQzcWhYYnQyK1B2N0N6ZXU4K2JOSXpZMmxqRmp4cGcxcnRiMUsrL3JXNHBPVWxKM0RKVktSWXNXTFFwMWpPS2cxV29GMzdNMzMzd1RaMmRuYnQyNnhmSGp4MHNzRUtYN1RzYkV4THpVaFRPN2xtK1NjemUwUk1kQnJWcUY5dityOHRCcXlUaitHdzVkZWlCMUtmcllJeUlpSWlJaVVoQmlFTW84THlzSUJZWmVSQy9URDlQTnpjM2lCZFcvK3lKbmNRSkJ4ZlVsS3FrZ0ZHQjBmbTFwRUFwTSt5R2J3OTNkdmNCN0dXdGdhUkFLTUN0cGFZeWlqSEZpRU1wNldFT1NWWWU1TWFxa3gwOXhmQmI1dHlNR29rUkVSRjRaVW1jWDdGdTN3NzUxYnJhSFZwbUY2dWxqY2g3L2llclpFN0xEUTFISHhaVElhNy8xMWx0MDZOREI2RTNmdzRjUHVYcjFLa0ZCUVlLR2QwRjg5TkZIMk5qWWNPellNWVBuNHVQakNRb0t3dDNkWFUrSDk5R2pSMER1WktOdjM3NWsvYjlmaXpITVZXZnBBai9idG0wRGNpWFRYcng0d2RXclYvVUNUbEZSVVNRa0pGQ3BVaVVxVmFwazhuaGx5NWJsaXkrKzRNY2ZmMlQzN3QwY09uU0lCdzhlc0hEaFFod2NIUFFDUHFZOG55QTN3OHVZZEtHcDdVVWhKU1ZGMEg4dXJxWjdVRkNRSU1saHJMTEt5OHVMVFpzMkFYRDI3Rm05UUZUZS9xeGN1UkpiVzF2bXpadG45UHJTZVRXMWFOR0M0T0JnN3Q2OVM0TUdEZlRhUkVkSEV4WVdSdjM2OWFsWXNhS3dYZWVkQUhEeTVFbXVYYnRHMDZaTmVlZWRkd3A4ZnpkdjNnUnlLNXkrL2ZaYndlVFRIQnFOUnREMGhsenBSbHRiV3padTNQalNicHl1WGJzbWFFbDM2TkFCRnhjWE5tell3TGx6NXhnelpreUphUG5yM3B0S3BTSTVPZGtxbVhXV1VPcVQyUy9sZGRTeDBTU3RYb1E2NFRtYWRBV0tmYi9nT25yU1MzbHRFUkVSRVJFUkVSRVJFUkVSRVJHUi94NWlJRXBFUk9Sdmc4VE9IcHM2OWJHcGs2OWFSNnRGazVHT1ZwR1d1M0NhbEVqS3BxK0svWG82M1Z1MVdrMUlTQWlRNjZNelljSUV3SHJaSjcvKytpc2FqWWJldlh1emZmdDJldmJzU1lVS0ZRUnZveVpObXVEcDZXa1FpTkpKczBGdTlwWTVUNTZRa0JEQ3dzS1FTcVg0K3ZveWRlcFVBZ01EOWZUckwxNjhDR0JSTll0VUttWGN1SEhVcUZHREw3LzhrdnYzN3hNWkdjbnJyNyt1Vjdsanl2TUpjcytyTVNOVVU5dUxRbVptcHZDM2c0TkRzWTUxK3ZScEFKeWNuSXllSTNkM2R4bzBhTURkdTNjNWYvNDhreWRQMWdzMDZjeEVFeElTbURwMUt0V3FWUU55UGFHZVAzOU9wVXFWa012bEpDUWtBTGwrQ2NIQndlemJ0MCtRYTlTeGQrOWV0Rm90M2J0M045clh1TGc0dnZ2dU94d2RIWms1YzJhQkdYaVBIejhtTWpLU01tWEtrSjZlem0rLy9ZWk1KbVBpeElsbTk3dHg0d2FKaVlrNE9EaVFtWm5KNU1tVFdidDJMYXRYcjJiVnFsVkN1K0xLV0pwRFp5eXMrNTVBYmtBcUlDQ0EzYnQzV3hSUUt5ejI5dmJDMytZQ3hQOVVaQlU5S0RWekVTL20rb0JHUSthNWt6ajFmdzlaR1RFclUwUkVSRVJFUkVSRVJFUkVSRVJFeFBxSWdTZ1JFWkcvUHhJSlVpZG5jSEpHNXA1YnlWUGNRSlF1K0JRWUdNaWxTNWRJU1VuNS81ZVM4TVliYjlDdFd6ZmVlT09OUWxYdXFGUXF2Zlp1Ym01OCt1bW4rUHY3VTc1OGVUdzhQUGpzczg4NGVQQWdJMGFNSUNvcWlscTFhdUhtNXNiNjlldjFqcFdabWNuNDhlT0ZRSlNOalExZmYvMjFTVmtFZTN0NzdPenM2Tml4STQwYU5hSkJnd2FFaDRkejc5NDlvU3JxeElrVGdQRnFIMU4wN2RxVnlwVXI4K0RCQTcxcUxrc29yRWRVVWNocmMxZ2NpWXIwOUhTaDhpYzlQWjJlUFh1YWJaK1dsa1pRVUJCdnZ2bW1zRzNObWpXRWhZWGg0T0JBVUZBUXg0NGQ0L256NXlRbEpTR1JTRGg2OUNqcDZla29GQXFjbkp4bzFhb1Z0V3JWNHNLRkMvejU1NS9VcWxVTHlBMHluVGh4QW1kblo2UG5KVHM3bXlWTGxwQ1JrY0gwNmRQMVpDelMwOU9ObWpicnp2ZkFnUU9wV3JVcWl4Y3Zadi8rL2RqWTJCaDRXT1hsNU1tVDFLNWRHNlZTU1dSa0pEMTY5T0RhdFdzRUJnWnk5T2hSb1owdVFQVHMyVE1rRW9sZzdwcS9ZaTQ2T3JwUTVyZ1JFUkZDd0xadjM3N0M5djc5K3hNUUVJQy92eitEQmcweVcrRW5ZaHg1cFNyWXQzcVRyS3NYUWF0RkdmUTdqajM2dmVwdWlZaUlpSWlJaUlpSWlJaUlpSWlJL0FzUkExRWlJaUwvU2I3NjZpdU9Iejh1UEs1Y3VUSlJVVkdVS2xXS3BVdVhDdHNMVTdtajFXcjEyaXNVQ203ZXZJbEdvMkhjdUhGMDdOZ1JoVUxCK3ZYcjJiQmhBd0NkT25VeWVxeE5temFSa1pHQnM3T3pJQmUzZWZObXBrMmJaclI5L2ZyMW1UVnJGdlhxMVFOeUF6dmg0ZUVjUEhpUU9YUG1jUFBtVFNJakk2bFNwUXJObWpXeitEM3BqbDFZNDFnL1B6OXNiR3hLckwwT1hWVWI1RmF1RkViM095K0JnWUhrNU9RVWFwOHpaODdvQmFKMEVvR1ptWmxjdVhLRkNoVXFVTDE2ZGQ1NDR3MnFWcTJLalkwTkR4NDhBUDRLM0F3YU5JalZxMWV6WmNzV1ZxeFlBY0NHRFJ2SXljbGg4T0RCZXU4UGNxK3hMNzc0Z29pSUNOemQzY25Nek1UUHo0L0l5RWllUG4yS3ZiMjlJTkdvNCtIRGh3UUdCdUxvNkVpUEhqMXdjM05qOHVUSmZQUE5OK3pldlJ0bloyZUdEaDFxOFA0U0VoS0VxcnE4dmwrZmZQSUp0V3ZYcGtPSERqZzVPWkdWbFVYUG5qMVJxOVgwNk5HRFNwVXFDUlZ5M2JwMW8zVHAwc0xqYytmTzZWV3htVU9yMWVMbjV5ZWNMeTh2TCtHNVJvMGEwYXhaTTBKQ1F2RHo4eFBPbmJYSVd3V1Z0enJxMzRaRGx4NjVnU2dnSytpaUdJZ1NFUkVSRVJFUkVSRVJFUkVSRVJFcEVjUkFZVE5lYlFBQUlBQkpSRUZVbElpSXlIK1N5cFVySTVmTGFkKytQYjE3OTZacDA2YTgvZmJiQnUxMEMvQ1JrWkY2M2tqNTZkYXRtMUdQS0sxV1MxWldGbDI2ZEFHZ2QrL2UxS3BWQ3g4ZkgyUXlHVjI3ZGpVNDFxVkxsemh5NUFnK1BqN3MzTGtUaFVMQmlCRWorTzY3NzJqVnFoVWRPblF3Mm9lOEMvVmR1blRoaHg5KzROeTVjN3ovL3Z0Q0lLQjM3OTRGbkJucmtOL3p5TnJ0ZGJpNXVTR1JTTkJxdGJ4NDhhTElnYWl6Wjg4Q1VLcFVLWHg4Zk15MjNiVnJGeEVSRVZ5NWNvV01qQXpoTlljTUdVS1hMbDN3OVBURXc4UERxRC9VN2R1M0FZVEFYcGN1WGRpeFl3ZkJ3Y0djT0hFQ096czdMbDI2aEl1TEMrKzk5NTdCL3FtcHFRUUVCQUM1bFZONUsrbHNiR3hvM3J5NVh2dVVsQlNXTEZtQ1ZxdGw2TkNoZ3Zsb3YzNzllUGJzR1FjT0hPQ0hIMzR3V21sMzhPQkIxR28xWGw1ZWVvRW9OemMzaGcwYkJrRG56cDJGN1ltSmlRQzR1cnFhUEhlbUFxL0dPSHIwS1BmdTNRTmc1TWlSQmhWdm8wZVA1dE5QUHlVNE9KaVRKMDhhL2Y0V0ZaMThvbHd1cDFTcFVsWTc3dDhObXpvTmtOamFvYzFXa3ZQSGZUU0tOS1RPbHB0Umk0aUlpSWlJaUlpSWlJaUlpSWlJaUZpQ0dJZ1NFUkg1VDlLMWExZDY5T2hSNENLelZxdmw4ODgvNS9MbHk2eFpzNmJRQVJPSlJDSXMydXU0ZGVzV2tDdVJWNzU4ZWIzbkhqOSt6S3BWcTZoVHB3NTkrdlJoNTg2ZEFQVHAwNGZEaHcremV2VnFLbGV1VE0yYU5jMitycU9qSS8zNzkrZlhYMzlsL3Z6NXhNVEVVSzVjT1QxNXM1TEMxOWVYcUtnb2s4OG5KQ1NZbER3MDVqVmxEcmxjVG9VS0ZZaUxpeU1xS3Nwc3NOQVU4Zkh4d21mU3ZuMTd2WUNlTVZKU1VvaUlpQ0E3TzVzTEZ5NElQazUxNjlhbGJ0MjZadmU5ZlBreUFFMmJOZ1ZBSnBNeGJ0dzRGaTlleklZTkd3U3ZwMUdqUmhtVjJITnpjNk5PblRyWTJ0cFN0V3BWNForbnB5Y1ZLMVkwOElwYXRHZ1IwZEhSTkdqUWdNR0RCK3M5TjJIQ0JCNDlla1JJU0loZWRTRGtlcVVkUEhpUSt2WHJDeko3QmZISEgzOEFVTFZxVll2YW0rUEpreWRzM3J3WmdHYk5taG1WazJ6WXNDRmR1M2JsekpreitQbjVVYXRXTFVIZXNMam9ybDlqNS9UZmhFUXV4NlorSTdKRGJ3Q2dldklRMjBaTlgzR3ZSRVJFUkVSRVJFUkVSRVJFUkVSRS9tMFUzVkJEUkVSRTVCOU0rZkxsTGFwMGtFZ2tWS3BVQ2FWU2lhK3ZMOUhSMGNWNjNlVGtaSGJ0Mm9WVUtqVUlVTVhIeCtQcjY0dFdxMlh1M0xsNkZTQXltWXk1YytlaVZxdVpNMmNPRHg4K0xQQzEzbnZ2UGNxVUtVTk1UQXlRRzl6SUwvVm1iVkpTVW9pTmpTVXlNdExvUDhqMTV6TDNmR0hSeVJIZXYzKy9TUHNIQkFRSVhsT1crR2QxN05oUnFIWTZjK2FNeVhZcWxZcmJ0Mit6ZmZ0MmpodzV3dlBuendrUEQ4Zk96bzZXTFZzSzdkcTFhOGViYjc0cCtFYzFhdFRJYk1Cdy9mcjFmUFhWVjB5Yk5vMTMzMzJYMXExYlU2bFNKYU1CazRTRUJDcFVxSUN2cjY5QmhaWk1Kc1BYMTVkUm8wYXhidDA2dmVmT25UdUhVcWxreUpBaEJaNFBIUmN2NWtxOE5XclV5R3k3YytmT2NlWEtGVDEvcjd5a3BxYmk2K3RMUmtZR2RuWjJUSjA2MWVTeEprNmNpSnViRzBxbGtrV0xGaEVmSDI5eGY4Mmh1NVowMTlhL0dac2F0WVcvVlU4S0hsZEVSRVJFUkVSRVJFUkVSRVJFUkVSRUNvdFlFU1VpSWlKU0FLTkhqK2JwMDZkY3VuU0poUXNYNHVmblYyUUp1TFZyMTZKUUtPamZ2ei9WcTFjWHRzZkh4ek5qeGd4aVkyT1pPWE9tMGNxZVdyVnFNWEhpUlB6OC9KZytmVHJMbHYxZmUvY2RIVldkLzMvOE5abEpEd1NrbHlpaGlZSVV3WWhVRVZCQ1VheFVBYk9yU0JFRUlTSkZVQmVXRmFrQlhJcUNySzZLcUZUUkx5RWdDTVJRRFJCUlFKQVFNSlJBZXB2TS9QN0lMN01NYVpNeUJ1THpjWTduek56N3VmZStaekkzQitlVjkrZnpqcG8xYTVidnRUdzlQWFhublhmYXBrekxhL3ExMHBDWm1hbU5HemRxOSs3ZGlveU0xTnExYTIxVHdOMnNlL2Z1cWxHamhqNysrT05TdTM2clZxMjBhOWN1SFRod1FFT0hEaTN5OFRsaFVxVktsZFM4ZWZOQ3gxZXNXRkZ0MnJSUmVIaTRqaHc1b3F0WHI2cEtsU295bTgwNmVmS2tJaU1qYmYvbHJEWFVvMGNQblR0M1RsYXJWVzNidHJWYmR5Z2pJOE8yRHBpVVBlWGUrZlBuaTlYZGRlM2FOYnVBZGVyVXFhcFVxVkt1enJzYlg4dWdRWU55YlgvZ2dRZms1K2VuOXUzYk8zVGR5NWN2Ni92dnY1ZlJhQ3owbUtOSGoycmp4bzJhUG4yNk9uVG9ZTGN2SlNWRk0yYk1zSVduNDhhTlUrM2F0Zk05bDYrdnI0S0RnelYxNmxURnhzWnEvUGp4ZXUrOTkxU2pSZzJINnM3UGdRTUhKQ25YVklmbGthbk8venJZTXMrZEtjTktBQUFBQUFCQWVVVkhGQUFVd21Bd0tEZzRXTFZyMTFaMGRMUU9IejVjclBOODhjVVhDZzhQVjgyYU5mWENDeS9ZdHYvMjIyOGFOMjZjTGx5NG9BRURCaFM0MWsyZlBuMDBlUEJnSlNVbGFjS0VDZnIwMDAvejdTeFp0bXlaamh3NVl1dXNldWVkZDdSbHk1WmkxWDZqMU5SVVJVUkVhUG55NVpLeTF3WUtDUW5Sa1NOSFpMRllGQnNiVytKckZFWDc5dTNsNHVLaVgzNzVSWmN1WFNyU3NXZlBuclYxbDNYbzBDSFhPa1Q1eVZuenkycTFhc2VPSGZycXE2L1V0MjlmalJrelJpdFhybFJFUklTcVY2K3VwNTU2U3JObXpWSy9mdjIwZGV0V1NkS1RUejVwTzA5NmVycG16SmloeU1oSWVYaDRxR0xGaXJweTVZckdqUnVubzBlUEZsaERZbUtpRGg4K3JNOC8vMXh2dmZXV0JnNGNxUDc5Kzl0MVJqVnAwa1ExYTlZczBuc2lTWFhyMXRVYmI3emgwTFIwVnF0VklTRWhTazlQVjdkdTNmSU5JWE1rSnlkTGtpcFhybXkzL2RxMWEzcnR0ZGRzci91Wlo1N0pjdzIxbXdVRUJHallzR0dTcEQvKytFTmp4b3pSa1NOSENqMHVQMy84OFlkT25qd3BrOG1rdG0zYkZ2czh0NHNiZ3lnNm9nQUFBQUFBZ0RQUUVRVUFEdkR5OHJKTkYzWnoxMHhPMTB0QkljYjI3ZHUxWXNVS21Vd21UWmt5eGJiK3o2RkRoL1RtbTI4cVBUMWRQWHIwc0F1bzhqTjA2RkNaVENaOTlORkhXclZxbGVyVXFaTnJYYU5WcTFicHl5Ky9sSXVMaTZaUG42N2ZmdnROSDMzMGtSWXNXS0RkdTNkcjBLQkJ1dSsrK3lSSmJtNXVEblVDV1N3V1RadzRVY2VQSDFkV1ZwWnR1OUZvVk5PbVRmWFFRdytwWGJ0MkJYYXdPRVBseXBYVnZuMTc3ZDY5VzVzM2I4NTMvYW04aElXRjJSNDdNaTFmam5idDJzblQwMU9wcWFuYXZuMjd4b3daSTBscTI3YXRIbnp3UVQzNDRJTjJYVWhUcDA1VldscWFXclpzYVp1Njd2cjE2NW8yYlpwT25EZ2hUMDlQelp3NVU5N2UzZ29PRGxaOGZMeUNnNE0xYk5nd1BmZmNjN1pBYU5ldVhRb0xDOU9wVTZkeUJYNGVIaDYydGFlS0txOHdzMUdqUmc0ZHUzejVjdTNidDA4K1BqNTVkcVJaTEJhNzU5ZXZYNWNrdTY2bDA2ZFA2NjIzM3JKMVFnVUdCdXFsbDE1eXVQNkJBd2NxSVNGQlgzNzVwZUxpNGhRY0hLeisvZnRyNE1DQmR0MW5qdGkwYVpNa3FXUEhqb1dHYXVXQnNWWnR5Y1ZGc2xoa3ZuQmUxb3gwR2R5Y080VW5BQUFBQUFENGF5R0lBZ0FITld6WVVDa3BLYnB3NFlJcVZxd29EdzhQWldWbDZZc3Z2cEFrVmFsU0pjL2p2dm5tR3kxYXRFaVNGQndjckNaTm10ajJOVzNhVkczYXRGRzFhdFUwY3VSSWh6cFFKR25Rb0VGcTFLaVJNak16N2FaQ3MxZ3NXcnAwcVRaczJDQkpHak5tak5xMWE2ZDI3ZHJwcnJ2dVVraElpQTRlUEtpREJ3K3FSbzBhYXRHaWhlcldyYXZldlh2TDE5ZFh2L3p5aXp3OVBlWGk0bUlMMXN4bXN6SXlNaVJscjYyVmxaVWxWMWRYdFc3ZFdwMDZkZEpERHowa0h4K2ZJcjZicGF0Ly8vNzY0WWNmdEduVEpqMzMzSE1PMXhNVUZGU2s0Q3FIdTd1N05tN2NhTGZ0NjYrL2xxdXJhNjZ4bXpadDBvOC8vaWlqMGFpWFgzNVpraFFaR2FtWk0yY3FMaTVPWGw1ZW1qVnJsaTJnV3JSb2thWk1tYUx6NTg5cjVjcVYycmR2bjE1NTVSVTFhTkJBMTY1ZDA1NDllMlF3R0ZTdlhqMDFhOVpNOTl4emp4bzNicXc3Nzd6VG9ZNnVqSXdNR1kxR0dZMUcyN1k5ZS9aSVVwRitqb21KaVpvL2Y3NTI3OTR0RnhjWFRadzRNZGNVZ043ZTNycCsvYnArL2ZWWE5XN2NXR2ZPbkZGVVZKUThQVDF0MHhuKzk3Ly8xYWVmZmlxejJTeEpldUtKSnpScTFDaUg3NFVjTDcvOHN0emMzR3hkZ3A5KytxbSsrKzQ3QlFjSHEzWHIxZzZkSXo0K1hsdTJiSkhCWUZELy92MkxkUDNibGNIa0tsT04yakpmUEM5WnJUSkgveTdYQm8zTHVpd0FBQUFBQUZDT0VFUUJRQkZjdm54WmYvLzczL1BjMTY1ZHUxemJEaDA2cFBuejU4dGdNR2pNbURIcTBxV0wzWDUzZDNlOStlYWJEazhKZDZPQWdBQzc1L0h4OFpvOWU3WnRmWnRodzRhcFY2OWV0djBkTzNaVXExYXR0SG56Wm0zZXZGbXhzYkg2di8vN1A0ZXYxNjFiTi9YcjEwOEJBUUZxMjdadHJuV3lzckt5MUtOSGowTFBFeHNicSs3ZHUrZTdmK3pZc2VyZHU3ZkRkVWxTNDhhTjFiVnJWNFdHaG1yTm1qVWFPWEpra1k0dkRYbUZVRWVPSE5HU0pVc2taWGZ0MUtsVFJ5RWhJZHEwYVpPc1ZxdHExYXFscVZPbnFuSGovMzN4WDd0MmJTMWV2Rmh6NXN6Um5qMTdkUHo0Y1FVSEIrdUREejVRNTg2ZFZhdFdMZDE3NzczRkR2ODJiTmlnNWN1WHk4M05UVzV1YnNyS3lsSnFhcW9rNmY3NzczZm9IRHQyN0ZCSVNJZ1NFeE5sTXBrMFljS0VQRC8velpzMzE3NTkrelJxMUNpNzdkMjZkWlBCWU5DQkF3ZjBuLy84UjVKa01wazBhdFNvSXYvc2J4UVVGQ1IvZjMvTm56OWZxYW1wOHZiMnRudHZDN05telJvbEp5ZXJSNDhlcWwrL2ZySHJ1TjBZNjk2WkhVUkpNcDg3UXhBRkFBQUFBQUJLRlVFVUFCUkIzYnAxNWVibVp1c1Frckk3b1RwMTZtUmJwK1pHOTk5L3Y4YU1HU05mWDk5YzArZmxLRTRJZGJQTXpFeU5HemRPMGRIUmNuTnowL2p4NC9OY1g4Zkh4MGY5Ky9kWC8vNzlGUk1UbytQSGordmN1WE82ZVBHaXJsMjdwb1NFQktXbXBpb3pNOVBXb1dJeW1XUXltZFMxYTFmNSsvdkwzOTgvenhvTUJvUDgvUHhLL0ZxS0c3Q01IRGxTaHc4ZjF2cjE2OVc1YzJkYmgxRlpxbFdybHZ6OC9GU2xTaFVOR2pSSVZxdFZGeTllbE5WcVZjK2VQZlh5eXkvTDA5TXoxM0hlM3Q2YU1XT0dObTNhcE5XclYrdnR0OTlXcFVxVkpPVU9JSXVxU1pNbWR1c3p1Ym01cVhyMTZtclJvb1hEM1dIMzNudXZyRmFyL1B6OGNuWDUzZWpWVjErVmo0K1BUcDgrcmN6TVRMbTV1YWxwMDZhMktTamJ0bTJyd1lNSEt6dzhYQk1uVGl5VjhLZExseTVxMXF5WlZxeFlvV0hEaHFsQ2hRb09IWGYwNkZGdDJyUkpWYXRXMWZEaHcwdGN4KzNFVk50UDZmLy9zVG5tWEpuV0FnQUFBQUFBeWgrRE5iOVY3Z0hnRmhZNzVBblZXTE9oeks1dnRWcGxzVmhrTUJoS0pVZ3FEV2ZPbk5HY09YTTBac3lZZklPQjhpNHFLa29USmt4UXBVcVZ0R1RKRXJ2QXBhd2tKQ1RJYURUYTFnVkxTVWxSVkZTVTJyUnA0OUR4R1JrWmNuTnpLOUkxUTBORGxabVpxY0RBd0NMWG01Znc4SEFsSnlmYmhadG56cHlSbjUrZlRLYVMvVTFMenIxMDQxU0JmN2E0dURpTkhEbFNDUWtKbWpkdlhwbmNQMlg1T3kzdHh4OFV2MlNPSk1tdFdVdFZEbjZyVE9vQUFBQUFBQUMzRjRPRGF5c1FSQUc0TFpWMUVJVmIxN1ZyMTVTUmthRUtGU3JrbWo0UXlFdEtTb29TRXhQbDV1WldadUZsV2Y1T00wZi9ycXRUeGtpU2pIZFVVZFVGSDVaSkhRQUFBQUFBNFBiaWFCREYxSHdBZ0hMbFZ1aUN3dTNGeTh2ckx4MWFHbXZWbGx4Y0pJdEZXWEZYWlUxTGxjRWo5NVNSQUFBQUFBQUF4WEZyekNjRkFBQ0FNbUV3dWNwVW81YnR1ZmxpVEJsV0F3QUFBQUFBeWh1Q0tBQUFnTDg0WTIwLzIrT3NDOUZsV0FrQUFBQUFBQ2h2Q0tJQUFBRCs0a3gxL2hkRW1TK2NMOE5LQUFBQUFBQkFlVU1RQlFBQThCZG5xbk9uN2JFNWhvNG9BQUFBQUFCUWVnaWlBQUFBL3VKTWQ5YXpQYzQ4YzFLeVdzdXVHQUFBQUFBQVVLNFFSQUVBQVB6Rm1Xcjd5ZURwSlVteVhJdFRWdHlWTXE0SUFBQUFBQUNVRndSUkFBQUFmM1VHZzF3YjNHMTdtbm55UkJrV0F3QUFBQUFBeWhPQ0tBQUFBTWl0VVJQYjQ4eVRQNWRoSlFBQUFBQUFvRHdoaUFJQUFJQmM3NzdYOWpqOXA0T3NFd1VBQUFBQUFFb0ZRUlFBQUFEa2RuZFR1WGo3U0pLeUx2MGg4NFhvTXE0SUFBQUFBQUNVQndSUkFBQUFrSXhHdWJWNndQWTAvVkJFR1JZREFBQUFBQURLQzRJb0FMY2xnN3VIckdscFpWMEdBSlNZTlMxTkJnK1BzaTVEa3VUUjVpSGI0L1Q5ZTVtZUR3QUFBQUFBbEJoQkZJRGJrckY2VFpsanpwVjFHUUJRWXVhWWN6SldyMVhXWlVpUzNKcTFrc0hUUzVLVWVmYTBNay85VXNZVkFRQUFBQUNBMngxQkZJRGJrdnY5RHlwMVYyaFpsd0VBSlphNksxVHVyUUxLdWd4SmtzSE5UWjVkSHJNOVQvbDJReGxXQXdBQUFBQUF5Z09DS0FDM0plK2VmWlZ4OUxBeWZqNVcxcVVBUUxGbC9IeE1HY2VPeUx2WGsyVmRpbzNYbzcwbG8xR1NsSFpnbjdLdVhDcmppZ0FBQUFBQXdPMk1JQXJBYmNuZzZhV0tmeHV0K0gvUEk0d0NjRnZLK1BtWTR2ODlUeFdEUnNuZzRWblc1ZGdZNzZncWp3YzdaRCt4V3BYMDZhcXlMUWdBQUFBQUFOeldERllycTFBRHVIMWxIUDlKQ1I4c2x0dDlyZVRacVp0TWRlNlV3Y09qck1zQ2dEeFowOUpramptbjFGMmh5amg2V0JYL05scHVUVnVVZFZtNW1NLy9ycXZUeGtsWldaS2tTbVBma0h2cnRtVmNGWUNDbU0xbW1VeW1zaTREWlNRakkwT1NaREtaNU9MQzM1c0NBQURnejJFd0dBd09qU09JQW5DN3M2YW1LUG1iOVVvL0hLR3NTeGRsVFVzcjY1SUFJRThHRHc4WnE5ZVNlNnNBZWZmc0s0T25WMW1YbEsra0x6OVI4b2Exa2lTWFNwVlZkZllTR2J5OC8vUTZybCsvTGw5Zlh6bnliOXVFaEFSOS9mWFhNcGxNZXU2NTUrVHE2dXJRTmZidjN5OVBUMDgxYTliTWJ2dWVQWHVVbkp5c1J4OTl0RmkxT3lvb0tFalIwZEhhdG0xYnNZNGZOMjZjWW1KaXRIYnQybEt1ckhDWm1abGF1blNwSkduczJMRi8rdldSTFNFaFFmMzY5VlA5K3ZXMVpNbVNBc2YyNmROSGFXbHB4ZjY4SVc5bXMxa2pSNDVVNTg2ZE5XalFvRC8xMnN1V0xkTzZkZXNrU1N0V3JGQzlldlZLZk00ZE8zYklZckdvYTlldURtMEhBQURBWDVPalFSUi9NZ2ZndG1mdzlKTFAwd1BsOC9UQXNpNEZBTW9ON3llZVUvcUJmVExIUk10eS9acXVMNXF0U3VPbnl1RG0vcWZWRUJFUm9YLys4NS9xMjdldmhnNGRXdURZdUxnNFRaNDhXYWRQbjlZZGQ5eWhidDI2cVVhTkdnNWRaL0xreWZMejg5T0hIMzVvdC8yRER6NVFkSFMwWFJEVnZYdjNBcytWMTNtY0xUNCtYdGV1WGN1MVBTZmdjbFJ4Z2dtejJhek5temRMSW9ncVMxRlJVVEtiemZMeSt2UEQ3WVVMRnhacGZPWEtsVFZreUJEYjg2Q2dvRkt0NTgrKy8zSkVSVVhwekpremV1U1JSL0lkTTN2MjdIejNUWm8wcVZqWDNiSmxpeTJFa3JLRHFIZmVlYWZFWFZGejVzeFJabVptcnNBcHYrMEFBQUJBUVFpaUFBQUFrSXZCNUtxS2Z4K2p1TGVESmF0VkdWR1J1cjVnbGlxTm15S0RxOXVmVW9PL3Y3K01ScU0rK2VRVCtmdjdxMU9uVG5tT08zcjBxR2JObXFXclY2OXE0TUNCK3VhYmJ6UjI3RmpObURGRFRabzBLZlc2cWxhdHFyWnRjMDlWbUJQSTNHcWVmLzc1QXZkdjJMQkJDUWtKK2U3ZnYzKy9YRnhjMUxwMTYySmRmLy8rL1pLa0J4NTRvRmpIbzNCUlVWR1NwSHZ1dWFmVXpubnMyREdOR3pjdTMvMzE2dFhUaWhVcml2eTU5L1B6c3d1aWloS1czc29PSERnZ1NlcmN1WE9lKzYxV3E3WnYzNTd2OGNVSm9pSWlJaFFTRWlKSkdqVnFsTFpzMmFLSWlBZ3RYYnBVbzBlUEx2TDVBQUFBQUdjaGlBSUFBRUNlWEJzMGx1OUxZeFcvZkdGMkdIWHNpSzR2bUNYZmw4ZkxwVUpGcDErL1dyVnFtakJoZ3FaTm02YTVjK2VxZnYzNnFsdTNybTEvZkh5OFZxOWVyUzFidHNqTHkwdlRwMDlYKy9idDFiVnJWNzN4eGhzYU4yNmMrdlhycHdFREJzamQzYjZUSytmWUhOZXVYY3ZWMlpIVFpaU3pQZWVMWFQ4L3Z6eTdmMjdWSU9yR0wvM3pzblBuemdLRHFNbVRKOHZGeFVYZmZmZGRzYTQvZWZKa1NjWHJ1SUpqamg0OUtrbHEzcng1cVoyelVxVktkbDB2Mjdkdmw1ZVhseDU2NkNGSjJmZG5qcHM3QWZPYmJqSy9qc0xTNkNRc2FnZGdhYm41TmQxNHYzWHQydFVXTUpuTlprbi9DL0J5RkxmdWJkdTJhZDY4ZWNyS3lsSlFVSkQ2OXUycjl1M2JhOHlZTWRxd1lZTXNGb3RHang3TmVsRUFBQUM0SlJCRUFRQUFJRjhlN2J2SWFyVXFZY1dpN0REcTZHRmREUjRobi83RDVObXBtK1RZZE5ERjFyWnRXd1VHQmlvOFBGeFhybHhSM2JwMUZSOGZyL1hyMSt1cnI3NVNTa3FLV3JkdXJYSGp4dG1tNHJ2enpqdTFkT2xTelowN1Y1OTg4b20yYnQycXA1OStXb0dCZ2FwUW9ZSWtLVGs1MlM0NFNrcEt5amRJeXRrK1lzU0lJdGZmczJkUFpXWm1PalMyc0duL3BQK0ZPZHUzYjlleFk4Y2s1UTdNSlB0cDh0YXNXVlBnT2VQajR4MnFEN2VteE1SRVJVVkZ5V2cwcW1uVHBxVjIzcnAxNjlwMTZXemZ2bDFWcWxRcDloUnk1Wm12cjY4NmR1eG90KzNtM3ljcEtTbVNKQThQanhKZjc5TlBQN1VGZHpsaHU1UWREczZhTlV2QndjSGF0R21UTGwyNnBDbFRwc2pUMDdQRTF3UUFBQUJLZ2lBS0FBQUFCZkxzOEloa3NTcmhneERKYXBVbE9Va0pIeXhXNnE1UStUdzFVRzczTm5kcUlEVjgrSEQ5N1c5L1UyeHNyT2JPbmF1d3NEQmxaR1NvZHUzYWV1U1JSOVNnUVFQYjlHODNDZ2dJVVBmdTNiVnk1VXF0V0xGQ3ExYXQwb01QUHFnbm5uaENyVnExc29VNjNidDN6N01qSTcrdWpxTHc4L01yTklpNmVQR2l6R2F6L1B6OEhEN3ZUei85cEsxYnQ5cHR1L0dMN3h1RHFNOCsrNnpBYytWMGF1RDJGQkVSSVl2RklrbDYvUEhIOHh5ellzVUsxYXRYNzArczZxK2xldlhxR2pObWpFNmRPcVZHalJwSnloMUVYYnAwU1pKOUoxbFJ4Y1hGYWY3OCtRb1BENWZCWU5DSUVTUDA1Sk5QMm8zeDkvZlh3b1VMTlduU0pQMzQ0NDk2K2VXWE5XN2NPTFZzMlRMWCtheFdxM2J2M3EyRWhBVDE3dDI3MkhWSlVscGFtbmJ1M0tsT25UcVZ5VnBsQUFBQXVMVVJSQUVBQUtCUW5wMjZ5bGl0aGhLV3pWTlczRlZKVXViSkU3cjJyemRsckZaRDd2Y0h5TzJlNWpMVnF5OWo1U3FsR2t4NWUzdExrazZkT3FWdDI3YXBXclZxNnRldm4zcjA2S0gzM25zdjE1UjZOOXEyYlp2YXRXdW5uVHQzYXYzNjlkcTNiNThHRHg1Y2FyVVZadG15WllXT3lRbThpakkxMmZqeDR6VisvSGk3NC9NTHpMNzU1aHVIcm8vYjA5NjlleVZscjExMmMrZkxwVXVYbEo2ZUxvT1RPeGVqbzZQejdPaHpwTXZ2UnNIQndUcDgrSENScjM4clRQc1lFUkdocVZPbmF0NjhlYnJ2dnZ0eTdkKzFhNWNrNVZxM3ptZzBTcEppWW1KVXAwNmRmTSsvWThjT0xWNjhXQWtKQ2ZMMDlGUndjTEE2ZE9pUTU5amF0V3RyNGNLRm1qRmpocUtpb2hRY0hLekF3RUFGQlFYSjE5ZlhOaTQ5UFYxejVzeVJ1N3U3ZXZUb0laT3ArRjhQN05xMVMzUG56dFhhdFd0TFBNMGlBQUFBeWgrQ0tBQUFBRGpFN1o1bXFqSXJSRW5yUDFmS3RzMVNWcFlrS2V0eXJGSysyNlNVN3paSmtneXVibks1bzRvTTdoNXk4ZlNTK3dQdDVOVzlWNG5EcWRhdFcrdjk5OS9YWFhmZFpWdjNaTktrU1lWT0ZYYjE2bFhWcmwxYklTRWh1bnIxcXFwVXFaSnJUSHg4Zks0cDdQS2JzdTd3NGNORi9vSWRKV08rY0Y3Skc3K1FKZTVLV1pkUytseGM1SDcvZzhXNlJ4SVRFN1Z2M3o0WkRBWXRYTGhRMWF0WHQ5di80b3N2NnV6WnMzbDI0ZXpidDAvSGpoM1RzR0hENU9ycVdxS1hVS0ZDQlQzMjJHTzI1OTk5OTUwU0V4UDF6RFBQMkkxYnQyNWRnZWVwWHIxNmtUb0RieVVCQVFHcVdiT21Qdm5rRTgyZVBkdHVYMWhZbU5hdVhTc2ZINTljdnp2dXZ2dHVuVDE3VmkrOTlKSnExcXdwZzhHZ2R1M2FLU2dvU0pJVUZSV2wxYXRYMndLNnUrKytXNU1uVDFidDJyWHR6dE9uVHg5NWVucHE3ZHExa3FUS2xTdHIzcng1K3VpamovVFpaNS9wbTIrKzBmYnQyOVd6WjA4OTk5eHpxbHExcWp3OFBOU2hRd2VGaG9acTc5Njk2dFNwVTdGZmY4NGFjdDI2ZFN2Mk9RQUFBRkIrRVVRQkFBREFZUVl2YjFVWUdDU3Y3cjJVR3ZhdFVuZHZseVhCUHJDeFptWW9LL2FpN1huR0w4ZmwydmdldWRacjRQQjFkdTNhcGRXclY5dHQrL0RERCtYdjc2OWx5NWJsKzRYMk04ODhvK0hEaDJ2NjlPbDYrT0dIMWFWTEYzMzk5ZGRhdDI2ZHRtM2JsbWNJSlVrSkNRbjZ6My8rNDFCdDFhdFh6L01MMjhLK1pQK3p4TVhGNlk0NzdyQTlMdytoV2RKbnE1Uis1RUJabCtFMEdWR1JSYjVISkNrME5GU1ptWm1xWGJ0MnJoREthclhxd29VTHFsYXRXcDVUcGExWXNVTFIwZEg2OGNjZjlmcnJyOXVtbEN1T1NwVXFhZmp3NGJiblAvNzRveElURSsyMlNZWGZJeE1tVENoMkRXWE5ZRERvaVNlZTBMSmx5M1Rod2dYYjlwVXJWK3J6enorWG01dWJwa3lab3NxVks5c2Q5K0tMTHlvcEtVbUhEaDNTdVhQbkpHWGZzK2ZPbmRPeVpjc1VFUkVoU1hKeGNWRy9mdjAwWk1pUVBEdVgwdExTY20wekdvMEtDZ3BTNjlhdHRXREJBcDAvZjE1ZmYvMjFUcHc0b1VXTEZ0bXVGUm9hcW0rLy9iYllRVlIwZExRaUl5TmxNcGtVR0JoWXJITUFBQUNnZkNPSUFnQUFRSkVacTlXUVQ3K2g4bmxtc0RKTy9xeU1ZMGVVK1V1VXpIOWNrQ1grbXQxWUY5L0tNbGFwV3FUekp5Y25GenBkM0kzcklFbXltNkp2Nzk2OWF0REE4Uy8xQzFvajZtWjE2dFRKOVFXN1ZQWkIxUG56NS9YKysrK3JZc1dLZXYzMTEyM2JuMy8rK1FLUDI3QmhneElTRWdvY1k3RlliQjBhTjdKYXJiYkhlZTB2TGE0TkdwZnJJS280OTRqMHYya1hMMTY4cUtTa0pQbjQrTmoyblQ5L1hoa1pHZkwzOTgvejJFV0xGbW4rL1BuYXRXdVhYbm5sRlEwWk1rUURCZ3l3bThidjVzNmVxMWV2MnJZMWJkcFVmZnIwS1hMTmY1YXNyQ3lscHFZNjdmdzN2dGM1SG52c01UVnYzdHl1VytuaGh4L1d3WU1ITlhiczJGelQ4a21TcjYrdlpzeVlrV3Q3Ykd5c2poOC9Ma2xxMGFLRlJvMGFsZS9Qc2pBdFdyVFFpaFVydEg3OWVuM3l5U2NhUFhxMGJWK3JWcTFVclZvMUhUaHdRRmV1WEZIVnFrWC9IRzdjdUZGUzltdTlPV2dEQUFBQUpJSW9BQUFBbElUUktMY216ZVRXcEpsdGt6VTFSWmFFZUZuVDAyVE5TSmVwWGdNWlRFV2IraXN3TU5EMmwvV3paOC9XOXUzYmM0M3AzYnUzM2ZPQzFvb3FEVG1oUzg2MGdJVnhOSmk1ZVBGaWtjWS85TkJEZXZIRkYzUFY5ZUtMTDhwc05xdG56NTZTc3J0TDB0TFNkUC85OXhkNHZqWnQydVRaVFhHendvSkJaNjR6NWYxRVAzbTA3V1JibjZ4Y2NYR1JhNE5HUmI1SDl1M2JwN05uejBySy9nd2NPblRJcnFNbFp5cTNWcTFhNVhtOGo0K1BwazJicHExYnQyckpraVZhdFdxVklpTWpOV25TSkZXcVZFbVNjdDEzS1NrcGR0dWNGVVE1ZWk4VXRCYlIvdjM3TlczYXROSXFLYzlyZi9YVlY1S3kxK0s2OGZmUDFxMWJiWThiTm15bzk5OS92OGpucjFHamhsNTc3VFdaeldaMTZkS2x4UFdhVENZOTg4d3o2dE9uajl6ZDNXM2JEUWFESG5ua0VYMysrZWZhdm4yNyt2WHJWNlR6cHFTazJOYm9ldXFwcDBwY0p3QUFBTW9uZ2lnQUFBQ1VLb09ubDR5ZXVhY0NLMjJsT2VYNnhtMzdBQUFTR0VsRVFWU2NJMnRFWmYzL05iR01ScU5ENXl4cU1PUG8rTWFOR3lzckswdDc5dXpSVjE5OXBmUG56MHZLRHFnR0RCaWdZOGVPYWRteVpiYngrL2Z2ZCtpOE9lTnU3dmJLK1pJNUw2bXBxWHI4OGNjTEhGZGFQeWRqalZveTFxaFZLdWNxRHo3KytHTkpVdi8rL2ZYWlo1L3ArKysvdHd1aWNuNmViZHEwS2ZBOGdZR0J1dnZ1dXpWOStuUWRQSGhRMDZkUHQ0VXFOLzVNdTNmdm5tZm5vSlQ5MmMzcjUxemNuNzB6UTgzU2N2bnlaVzNldkZsUzl1K0tuTWQ1Y2ZSOTZOMjd0MTJuWjhlT0hlMzI5KzNiVjU2ZW52cjAwMCtMVVhHMkcwT29IQTgvL0xBKy8veHpoWWFHRmptSTJycDFxNUtUazlXOGVmTVNUZThJQUFDQThvMGdDZ0FBQUxlbFNaTW0yVDIvZVJxeG9uQmtqU2l6MlN4SmNuVjFySE9sb0FCSHl1NmllT1dWVnhRWEZ5ZEpxbENoZ2hZdVhDZy9QNzlDenoxbHloUkZSRVRJWURESWFEUXFLeXRMYjc3NXBpUnAvdno1T25ueXBFTTE1aVd2YVFkTG9yRDNBVVdYbEpTa3k1Y3ZxM3IxNmhveVpJZ09IanhvVzVlcFFvVUt1bnIxcWlJaUl1VG41NmQ2OWVvVmVyNzY5ZXRyNmRLbG1qdDNyb1lNR1ZMa2VueDhmUFR3d3cvYm51L2N1Vk5KU1VtNXVoWUxDbXR1bGwvb0plVS9iZWFOMnJadDYvVFAzclp0MjlTOWUzYzFhdFJJUzVjdXRkdDNZL2prNStlblM1Y3VLVDA5WFhYcTFNblZWWG4xNmxXbHBLUVVlcjNrNUdSYklKNlg5UFQwQXJ2SjVzK2ZMMTlmMzF6Ykd6WnNxSm8xYStyczJiUDY3YmZmVkw5Ky9VSnJrYkxEK2ErLy9scVNpaHhnQVFBQTRLK0ZJQW9BQUFDM3BhNWR1OW85TDBrUTVjZ2FVZW5wNlpLa2MrZk8yWFVjRlVkU1VwS21USm1pckt3cytmcjZLajQrWGxXcVZORWJiN3loUllzVzZZNDc3aWp3ZUE4UEQ5V3ZYMTlqeG96UjNMbHo3ZXE4K1F2eG14WFUyWEt6OFBCd1NkbGY2cGRFZUhpNFhGeGNGQkFRVUtMeklKdVBqNDltenB5cGl4Y3Z5dFhWVlk4OTlwZ1dMMTZzTFZ1MnFILy8vdHE4ZWJNc0ZrdVJwczZyVUtGQ25tc1ZGZWI1NTUrWHI2K3ZubmppQ2R1Mm4zNzZTVWxKU2JuV2NhdGN1WEtlUVVoNWtaR1JJVGMzdDF6YlAvendReTFidGt6cjFxM1R4SWtUMWJScFU5cytpOFdpd1lNSEt5VWxwZER1dGNKWXJkWUNBN3FDUXF5T0hUdnFpeSsrVUZoWW1NTkJWRmhZbUdKalkxVy9mbjN1YlFBQUFCU0lJQW9BQUFDM3BieldqWEttNU9Sa1NkblRocFZrNnJDa3BDUk5uVHBWTVRFeG1qTm5qdWJPbmF2NCtIak5tREZEbzBhTjBxUkprelJ6NWt4VnExWXQzM01NR2pSSTllclZLM0M5cWhFalJ1ajgrZlA2K09PUGkvM2xmODRhT3lYdExKazJiWnBjWFYzMXpUZmZsT2c4K0o5R2pSclpwa0xyM3IyN1ZxOWVyWFhyMXFsRGh3NzY4c3N2NWVYbFZhclRWK2FuS0IxVXhlbTJ1cFhsck05bU1CZ1VHaHFxZi8vNzMxcXpabzI4dkhKUFRkcTVjMmV0VzdkT1lXRmhka0ZVV0ZpWUxsKytyTHZ1dWt2dDJyVXJVVDBlSGg3YXRHbFRzWTdOQ2FMMjdObWp2Ly85NzRXT3QxcXR0aWtDQncwYVZLeHJBZ0FBNEsrRElBb0FBQUMzcFpKMFFCWEg5ZXZYSlVtREJ3L1cwS0ZEYysxMzVFdi9LMWV1NkkwMzN0RHZ2Lyt1eVpNbjIzMGhYYWRPSFUyZVBGbHZ2dm1tUm84ZXJiZmVla3RObWpUSjh6eUZkU3prZEVaWXJWWlZyRml4MExwd2UvUHk4dExUVHordGp6NzZTSysrK3FwU1UxTVZGQlFrSHg4ZnAxNzNxNisrMHErLy9wcHIrOVdyVnlYbGY0L2VQSzNtN1NvakkwT1M1T0xpb252dnZWY0pDUW5hdEdsVG50UFVOV25TUkUyYU5ORzJiZHMwWk1nUStmcjZLaVVseGRhWk9IcjBhQmtNaGorMS9wdnJHekpraUhyMjdPbndNWC83MjkrMGQrL2VYR3RaQVFBQUFEY2ppQUlBQU1CdDZlWXVuUnVEb0J2MzVYUXQzR2pEaGcxYXZIaXg3WGwwZEhTK1FWTE85aWxUcGtpU3FsYXRXcXg2VDV3NG9YZmVlVWR4Y1hHYU1tV0tPbmZ1bkd0TVFFQ0Fac3lZb2JmZmZsdXZ2ZmFhaGc4ZnJqNTkraFQ1QytxWW1CaWxwNmVyU1pNbWVSNmIzK3R0MWFxVjNuMzMzU0pkQzdlRzU1NTdUdHUyYmRPRkN4ZFV2WHAxUGZQTU0wNjlYbng4dkg3NjZTZnQzYnMzM3pINWRTMDZFa1FWZEUvZUtoSVNFaVJsQjRHMWE5ZldBdzg4b0EwYk51VDczZ2NGQlNrNE9GakxseS9YeElrVEZSSVNvc3VYTCt2eHh4OVh5NVl0Lzh6U2N6RVlESHIrK2VlTE5MNTkrL1pxMzc2OUU2c0NBQUJBZVVFUUJRQUFnTnVTMVdxMWhTd25UcHlRSkxtN3UrY2E4K3V2ditiYVhxOWVQZlh1M2J0STEvdnR0OThrU1hmZWVXZVI2MXk3ZHExV3JWb2xrOG1rNmRPbkY3am1VdHUyYlRWcjFpeE5uejVkSVNFaENnME4xYmh4NCtUdjcrL3dOWThjT1dKN2JMRlljazNoVjdGaVJiczFmWExVcWxYTDRXdmcxbkwrL0hsYjExNWNYSngyNzk2dFJ4NTVwRlN2a1p5Y3JPWExsMnZmdm4zeTlmWFZnZ1VMOGh5WHM3NWFTYVowTkpsTXQvem44ZEtsUzVKa1c5T3RWNjllK3ZiYmI1V1VsSlRuK0ZhdFd1bXh4eDdUZDk5OXArdlhyeXNpSWtJdFdyVFFpQkVqL3JTYUFRQUFnTEpBRUFVQUFJQmIxdG16WjNYdzRFRkoyUjBZTjY1MUZCa1pxWWtUSjhwb05NcHNOc3RnTUtoTm16WTZlL2FzUm93WUlYZDNkMlZsWlNrdExTMVg4Tk9pUlF1MWFORkNrcFNWbGFWMzMzMVgvdjcrNnQrL3YrTGk0alI1OG1UMTZkTkh2WHIxc2gwemN1UkltVXdtMjdvOGp0WWZFaEtpeU1oSTFhbFRSOU9uVDNjb1VHclpzcVdXTFZ1bW1UTm42dWVmZjlhSUVTUFVwVXNYUGZ2c3M0Vk95eWRKTzNic2tKUWQwQzFZc0VDdnZ2cXFYUmpsNit0Yjd0YnIrU3VMam83VzVNbVRsWktTb29jZmZsamg0ZUg2NXovL3FRTUhEaWdvS0toWVhYeHBhV21LaW9yUzBhTkhGUmtaS1NrNzRQcmlpeS9rNnVxcUJnMGFsUGJMc0tsWXNhTHExS21qUllzV09lMGFwZUgwNmRPU0pEOC9QMGxTdTNidENsM25hZlRvMFlxSWlGQkVSSVQ4L1B6MGozLzhReVlULzFzT0FBQ0E4bzEvOFFJQUFPQ1dkUHIwYVFVSEJ5c3hNVkVHZzBFelo4N1UyMisvcmJ2dnZsdVBQdnFvL1AzOTlkaGpqMG1TUER3ODlOQkRENmxaczJaS1QwOVhqeDQ5YkoxQVZhdFd6YlA3UjVMTVpyUCs4WTkvYU0rZVBlcmV2YnVzVnF1TVJxTzh2THkwWU1FQ2hZZUhhK0xFaWJwMDZaSk9uanlwVnExYXljUERJOWQ1YnA3K0x5VWxSYXRYcjliR2pSdVZsWldsamgwNzZyWFhYcE8zdDdmRHI3OW16WnBhc0dDQjFxeFpvN1ZyMXlvME5GU2hvYUY2OU5GSE5YSGl4SHlQTzNueXBDSWpJOVd3WVVONWVucHE2OWF0aW8yTjFhdXZ2bnJMZDVpZzZFNmNPS0ZwMDZicCt2WHJldnp4eC9YS0s2L28xS2xUbWpWcmxyWnQyNmF3c0RBRkJBU29WYXRXdXV1dXV6Umx5aFJWcUZCQlpyTTVWd0JpdFZxVmtaRWhrOG1rSFR0MmFONjhlYlo5ZGV2V1ZVQkFnRnEzYnEwV0xWcms2aklzVFY5KytXV1JqOGxyQ2s1bnkrazh2T2VlZXh3YWYrTEVDUzFac2tUWHJsMlR3V0JRZEhTMC92V3ZmMm5vMEtHcVY2K2VFeXNGQUFBQXloWkJGQUFBQUc0NXAwNmRzb1ZRbzBhTlVreE1qTmF2WDYvaHc0ZnIyV2VmMWVEQmcrWGg0YUh4NDhmbldnUEozZDFkWThlT2xaUTlMVjFXVnBheXNyS1VsSlFrczlrc1QwOVB1YnU3S3o0K1htKy8vYllpSXlQVnRXdFhUWnc0VVFhRFFiNit2bnIzM1hmMTNudnZLU3dzVEJFUkViYTFibktDTDR2Rm9yaTRPRldvVUVHdXJxNEtEdytYSkxtNXVVbVNNak16dFhQblR2bjYrbXJVcUZIcTFLbFRzZDRIbzlHb0YxNTRRVDE2OU5ES2xTdDE2TkFoUGZ2c3M3YjlLU2twU2toSWtORm9sSlQ5WmZ5U0pVc2tTUys4OElMdXVlY2VUWjQ4V1ljT0hWSlFVSkN0VzhOaXNTZ3pNMU91cnE2U3NydkNNak16bFo2ZUxpOHZMOXYySEVGQlFYbldkK09YLy9tTmdmTnMzYnBWaXhjdlZrWkdocnAyN2FyUm8wZExraG8yYktqbHk1ZHI0OGFOMnJoeG8vYnQyNmQ5Ky9ibE90NW9OTXBnTU1oZ01NaHF0Y3BzTnN2RnhVWC8vZTkvMWFGREI0V0ZoZW5CQng5VTI3WnRWYmR1WGR0eHFhbXBtajE3ZHI1MVhiMTZWWklLSE9QSU9sSDVPWHYyckNwV3JDaHZiMis1dWJucHQ5OStVMnhzck8zKyt6TWtKeWNySWlKQzN0N2VhdGFzbWN4bXMxSlRVK1h0N2ExVHAwNUp5cDVlMEdLeDZNQ0JBMXEvZnIzMjc5OHZTUW9NRE5UQWdRTVZFaEtpSDM3NFFULzg4SU5hdG15cHpwMDdxMDJiTnFwWnM2WWs2ZGl4WTNaaG9DU2xwNmZuZTY4VnRPOUdIMzc0b2FLam94MGFXOWphZWZrcHliU01BQUFBS0g4SW9nQUFBSERMMmJwMXF4SVRFL1gwMDArcmI5Kyt5c3JLa3RsczF1Yk5tN1Z3NFVLN3NRYURRUzR1THJaQXltcTF5bUt4NU5zaDhmNzc3OHRvTkdyYXRHbUtqWTNWbzQ4K3Fna1RKdGdGV2lhVFNhKy8vcnA2OWVxbDgrZlA2OENCQTZwZXZibzZkKzVzR3pOa3lCQmxabWJhbmJ0bHk1YVNzcWUrZS92dHQxVzNibDM1K1BpVStQMm9WYXVXcGsyYnBxU2tKUG40K0dqNjlPbmF1M2V2YlgvT2RJRWZmUENCamg4L3JtN2R1aWtnSUVDU05ILytmSDN4eFJmNjhzc3Z0V3ZYTGtsU1RFeU1ldmJzbWVlMVZxMWFaUmM2U05sVHZ4WEdrVEVvUFN0WHJ0VG5uMzh1ZzhHZ29VT0hhdENnUWJrK3cwODk5WlNlZlBKSi9mNzc3enArL0xoKy8vMTNYYng0VWRldlgxZGlZcUxTMHRKa05wdVZsWlVsbzlFb285R29aczJhcVVxVktwS2tPWFBtNUhudGpJd01Xemhia0lMR2xDU0lldlBOTjNYeDRzVmMyd3RhZTYyMGJkbXlSZW5wNlFvTURKU3JxNnV1WExtaUFRTUcySTFwM0xpeGhnd1pvdGpZV0VsUy9mcjFOV0xFQ052dmlaa3paMnJQbmoxYXMyYU5qaHc1WXV1d0dqdDJySHIzN3EzVTFOUmM5NVhWYXMzM1hpdG8zODFjWFYxdFV3b0NBQUFBemtZUUJRQUFnRnZPMDA4L3JRc1hMdWlsbDE2U2xOMjVNWGJzV1BYcDAwYzdkKzdVbVRObmxKeWNySXlNREdWbVp0cDFQa25LTTRneUdBeXFWcTJhR2pac3FKaVlHRmtzRmozMTFGTjYrZVdYYzNWVjVZeS83Nzc3RkIwZExZUEJvT0hEaDl1bU1uTnhjVkdiTm0wVUhSMHRzOWtzZDNkMzNYLy8vUm8yYkpqdCtDWk5tcFQ2KzVJVGF0MTMzMzJLaVltUm01dWJxbFdycG1IRGhpa3RMVTFuenB6UmZmZmRwMWRmZmRWMmpNbGswb0FCQS9Uc3M4L3E1NTkvMXVuVHB4VVhGNmYwOUhSbFpHUW9JeU5ERm90RkJvTkJKcE5KZGVyVXNSMWJXbDBOaFhWUG9PZ0dEQmlnNk9obzllclZ5eFk2NXNWZ01LaGV2WHFsT3ZXYnI2OXZxWDAyYXRTb1lRdStIUFhvbzQ4cUtpcEttWm1aTXB2Tk1ocU5hdGl3b1FZTkdsUXFOVG1pZS9mdTJyMTd0L3IxNnlkSnFscTFxZ0lEQTVXV2xpWVhGeGMxYjk1Y2dZR0JTa2hJME5HalIvWDQ0NCtyWGJ0MnVYN1h0Ry9mWHUzYnQ5ZXhZOGYwL2ZmZjY0OC8vckNGeEE4ODhJRFRPb3RxMXF5cER6LzgwQ25uQmdBQUFHNW1zSmJGWk5vQUFBQkFJZkphdzZZMEpTWW1xa0tGQ2c2Ti9mWFhYOVc0Y1dPbjFHRTJtMld4V0VwdFdqRm52MjhBc3VXc1F3Y0FBQUQ4VlJueStxdk92TVlSUkFFQUFBQUFBQUFBQUtBb0hBMmkrUE10QUFBQUFBQUFBQUFBT0FWQkZBQUFBQUFBQUFBQUFKeUNJQW9BQUFBQUFBQUFBQUJPUVJBRkFBQUFBQUFBQUFBQXB5Q0lBZ0FBQUFBQUFBQUFnRk1RUkFFQUFBQUFBQUFBQU1BcENLSUFBQUFBQUFBQUFBRGdGQVJSQUFBQUFBQUFBQUFBY0FxQ0tBQUFBQUFBQUFBQUFEZ0ZRUlFBQUFBQUFBQUFBQUNjZ2lBS0FBQUFBQUFBQUFBQVRrRVFCUUFBQUFBQUFBQUFBS2NnaUFJQUFBQUFBQUFBQUlCVEVFUUJBQUFBQUFBQUFBREFLUWlpQUFBQUFBQUFBQUFBNEJRRVVRQUFBQUFBQUFBQUFIQUtnaWdBQUFBQUFBQUFBQUE0QlVFVUFBQUFBQUFBQUFBQW5JSWdDZ0FBQUFBQUFBQUFBRTVCRUFVQUFBQUFBQUFBQUFDbklJZ0NBQUFBQUFBQUFBQ0FVeEJFQVFBQUFBQUFBQUFBd0NrSW9nQUFBQUFBQUFBQUFPQVVCRkVBQUFBQUFBQUFBQUJ3Q29Jb0FBQUFBQUFBQUFBQU9BVkJGQUFBQUFBQUFBQUFBSnlDSUFvQUFBQUFBQUFBQUFCT1FSQUZBQUFBQUFBQUFBQUFweUNJQWdBQUFBQUFBQUFBZ0ZNUVJBRUFBQUFBQUFBQUFNQXBDS0lBQUFBQUFBQUFBQURnRkFSUkFBQUFBQUFBQUFBQWNBcUNLQUFBQUFBQUFBQUFBRGdGUVJRQUFBQUFBQUFBQUFDY2dpQUtBQUFBQUFBQUFBQUFUa0VRQlFBQUFBQUFBQUFBQUtjZ2lBSUFBQUFBQUFBQUFJQlRFRVFCQUFBQUFBQUFBQURBS1FpaUFBQUFBQUFBQUFBQTRCUUVVUUFBQUFBQUFBQUFBSEFLZ2lnQUFBQUFBQUFBQUFBNEJVRVVBQUFBQUFBQUFBQUFuSUlnQ2dBQUFBQUFBQUFBQUU1QkVBVUFBQUFBQUFBQUFBQ25JSWdDQUFBQUFBQUFBQUNBVXhCRUFRQUFBQUFBQUFBQXdDa0lvZ0FBQUFBQUFBQUFBT0FVQkZFQUFBQUFBQUFBQUFCd0NvSW9BQUFBQUFBQUFBQUFPQVZCRkFBQUFBQUFBQUFBQUp5Q0lBb0FBQUFBQUFBQUFBQk9RUkFGQUFBQUFBQUFBQUFBQUFBQUFBQUFBQUFBQUFBQUFBQUFBQUFBQUFBQUFBQUFBQUFBQUFBQUFBQUFBQUFBQUFBQTNDYitINm9CYjZtUDUzNjlBQUFBQUVsRlRrU3VRbUNDIiwKICAgIlRoZW1lIiA6ICIiLAogICAiVHlwZSIgOiAibWluZCIsCiAgICJWZXJzaW9uIiA6ICIzMSIKfQo="/>
    </extobj>
    <extobj name="C9F754DE-2CAD-44b6-B708-469DEB6407EB-6">
      <extobjdata type="C9F754DE-2CAD-44b6-B708-469DEB6407EB" data="ewogICAiRmlsZUlkIiA6ICIxMTYzMjA5NjE4MDAiLAogICAiR3JvdXBJZCIgOiAiMzI0NjA3NjY2IiwKICAgIkltYWdlIiA6ICJpVkJPUncwS0dnb0FBQUFOU1VoRVVnQUFDQUVBQUFOcUNBWUFBQUQyRGNESUFBQUFDWEJJV1hNQUFBc1RBQUFMRXdFQW1wd1lBQUFnQUVsRVFWUjRuT3pkZVZoVjFmN0g4YzloRUJrRVJkRkVLWE82RGxtYVEycGxta1BYTXROcldnNDVOVjY5em1hVGFlYUVjNmxwVnBybVdKbHpsa01pbUlpaU9ZV29sQk9LQ2dJaU14dzR2ei80Y2ZMSVlWTEFPcjVmejlQem5MUDMybXV2dzlwZzhQMnU3ektZVENhVEFBQUFBQUFBQUFBQUFBREEzNHJCWURBVTlocTc0aGdJQUFBQUFBQUFBQUFBQUFBb2VTUUJBQUFBQUFBQUFBQUFBQUJnSTBnQ0FBQUFBQUFBQUFBQUFBREFScEFFQUFBQUFBQUFBQUFBQUFDQWpTQUpBQUFBQUFBQUFBQUFBQUFBRzBFU0FBQUFBQUFBQUFBQUFBQUFOb0lrQUFBQUFBQUFBQUFBQUFBQWJBUkpBQUFBQUFBQUFBQUFBQUFBMkFpU0FBQUFBQUFBQUFBQUFBQUFzQkVrQVFBQUFBQUFBQUFBQUFBQVlDTklBZ0FBQUFBQUFBQUFBQUFBd0VhUUJBQUFBQUFBQUFBQUFBQUFnSTBnQ1FBQUFBQUFBQUFBQUFBQUFCdEJFZ0FBQUFBQUFBQUFBQUFBQURhQ0pBQUFBQUFBQUFBQUFBQUFBR3dFU1FBQUFBQUFBQUFBQUFBQUFOZ0lrZ0FBQUFBQUFBQUFBQUFBQUxBUkpBRUFBQUFBQUFBQUFBQUFBR0FqU0FJQUFBQUFBQUFBQUFBQUFNQkdrQVFBQUFBQUFBQUFBQUFBQUlDTklBa0FBQUFBQUFBQUFBQUFBQUFiUVJJQUFBQUFBQUFBQUFBQUFBQTJnaVFBQUFBQUFBQUFBQUFBQUFCc0JFa0FBQUFBQUFBQUFBQUFBQURZQ0pJQUFBQUFBQUFBQUFBQUFBQ3dFU1FCQUFBQUFBQUFBQUFBQUFCZ0kwZ0NBQUFBQUFBQUFBQUFBQURBUnBBRUFBQUFBQUFBQUFBQUFBQ0FqU0FKQUFBQUFBQUFBQUFBQUFBQUcwRVNBQUFBQUFBQUFBQUFBQUFBTm9Ja0FBQUFBQUFBQUFBQUFBQUFiQVJKQUFBQUFBQUFBQUFBQUFBQTJBaVNBQUFBQUFBQUFBQUFBQUFBc0JFa0FRQUFBQUFBQUFBQUFBQUFZQ05JQWdBQUFBQUFBQUFBQUFBQXdFYVFCQUFBQUFBQUFBQUFBQUFBZ0kwZ0NRQUFBQUFBQUFBQUFBQUFBQnRCRWdBQUFBQUFBQUFBQUFBQUFEYUNKQUFBQUFBQUFBQUFBQUFBQUd3RVNRQUFBQUFBQUFBQUFBQUFBTmdJa2dBQUFBQUFBQUFBQUFBQUFMQVJKQUVBQUFBQUFBQUFBQUFBQUdBalNBSUFBQUFBQUFBQUFBQUFBTUJHa0FRQUFBQUFBQUFBQUFBQUFJQ05JQWtBQUFBQUFBQUFBQUFBQUFBYlFSSUFBQUFBQUFBQUFBQUFBQUEyZ2lRQUFBQUFBQUFBQUFBQUFBQnNCRWtBQUFBQUFBQUFBQUFBQUFEWUNKSUFBQUFBQUFBQUFBQUFBQUN3RVNRQkFBQUFBQUFBQUFBQUFBQmdJMGdDQUFBQUFBQUFBQUFBQUFEQVJwQUVBQUFBQUFBQUFBQUFBQUNBalNBSkFBQUFBQUFBQUFBQUFBQUFHMEVTQUFBQUFBQUFBQUFBQUFBQU5vSWtBQUFBQUFBQUFBQUFBQUFBYkFSSkFBQUFBQUFBQUFBQUFBQUEyQWlTQUFBQUFBQUF1RXVTa3BKMCt2UnBoWWVINTluT1pETHA5T25UK3ZQUFAwdG9aUGNtNWdOQVlTVWxKUldvWFh4OGZER1A1Si9qNU1tVE9ucjA2TjBlQmdBQWdFMGpDUUFBQUFBQWdMdms4ODgvMStEQmd4VVlHSmhudTRDQUFBMGVQRmhyMXF3cG9aSGRubW5UcG1uVXFGRld6OFhGeFduaXhJbTZkT21TMWZPSmlZa2FPblNvZ29PRGkzT0llV0krL3ZKM21JKzgvUFRUVDFxOGVMRkNRa0tzbnA4eFk0WVdMMTZjWng4Yk4yN1VOOTk4STVQSlZCeER6Rk5FUklSKy92bm5YTTl2M3J4WmtaR1JoZXJ6elRmZlZQdjI3V1UwR2kyT3QyL2ZYZ01IRHJ5dGNSYW51L2w4YnRpd1FXKy8vYllPSFRwMFc5ZExXY2xBVTZaTTBkQ2hReFVYRjVkblc2UFJxT0hEaCt2OTk5L1gxYXRYQzlULzl1M2JOV1hLRktXa3BGZzlIeFlXcG84KytxaFlnK2tIRGh6UW0yKytxZTNidHhkcHY5T25UOWZvMGFPTHRNOVRwMDVwMmJKbGlvNk9MdEorQVFBQS9xa2M3dllBQUFBQUFBQzRGNTA4ZVZJLy8veXpLbFdxcEM1ZHV1VGFMak16VXl0V3JKREJZRkN2WHIxS2NJU0ZkK3JVcVZ4WDBRY0dCaW9nSUVCbno1N1Z2SG56NU9ycWFuRit4WW9WQ2cwTjFhZWZmcXJGaXhmTHljbEprb29sZUZtK2ZIbk5tREhENHRnL2JUNHlNek5sWjVmMzJvN2ltSS9pTm5EZ3dGekh2R3JWS25sNWVVbVNsaTlmcnFpb0tEVnIxc3hxMiszYnQ4dkh4MGV2dnZwcXJ2ZmFzR0dETGw2OHFENTkrc2hnTU56NTRHOWhOQm9WR3h1cnFLZ29YYjE2VlhGeGNlWm5hOUdpUlFvTURKU1RrNVBhdEdsamNWMVlXSmptejUrdnFLaW9RajMvNmVucGtpUjdlL3VpK3hERnFMaWV6N0N3TUZXcFVrVXVMaTY1M252UG5qMDZkdXlZdW5mdmZ0dmpOeGdNOHZiMmxwK2ZuOTU3N3ozTm1qVkx6czdPVnR1dVdMRkNGeTVjVUVKQ1FvSG5aL2Z1M2Zyenp6OVZ1blJwcStkWHJWcWx2WHYzcWx1M2JyZjlHZkxqNysrdk0yZk9LRE16czlqdVVSUmlZbUkwWWNJRVJVVkZxV3pac25yaGhSZnU5cEFBQUFEdU9wSUFBQUFBQUFBb1lZbUppWm84ZWJKTUpwT3VYcjJxVHAwNldXM1h2MzkvdWJxNjZ0eTVjNUtrTjk1NEk5Yyt2LzMyVzNsNmVrcVN3c1BEdFdYTEZoMCtmRmlYTDErVzBXaVVwNmVuR2pWcXBKNDllNnBLbFNxNTloTVhGNmQxNjlZcEtDaElFUkVSTWhxTnFscTFxcDU2NmltOStPS0x1UWFrOHRPeFkwY2RQSGhRQVFFQm1qTm5qc2FPSFdzK0Z4NGVyZzBiTnNqQndVRmp4NDYxQ09qbFY1ci9kcVNscFZtOEwrNzV5TTNGaXhmMTFsdHZLVFUxVlpLMFk4ZU9YTnNhalVZZE8zWk1CdzRjMFA3OSs5V3ZYeisxYnQwNnovN3pjcnZ6Y1NmQ3c4TTFjT0JBRFJnd1FMMTY5VkpFUklUNjlldW5mdjM2cVUrZlBoWnQyN1p0YTM0ZEdCaW81T1JrT1RvNlNwSk9uejZ0cUtnb1ZhOWVYUTBhTkxqamNSVlZBb0RKWk5Lb1VhTVVGUldsK1BoNEpTWW01cmpQRTA4OG9Rb1ZLbWpZc0dFNmZ2eTRacytlclZxMWFxbHExYXFTc2dMNU0yYk1rSnVibTE1NjZhVWM5OGorbXVXbFE0Y09PWTZGaDRlcmZmdjJPWTc3K1Bob3laSWxGc2Y4L1B3MFpjb1V0V3paVWhNbVRORGV2WHYxMFVjZnFVbVRKcG82ZFdxK1g0ZWljTHZQNThtVEp6VjY5R2pWclZ0WFU2Wk1NVDh6Tjd0eDQ0WkNRa0pVcGt3WlBmcm9vM2Mwem43OSt1bml4WXZ5OS9mWGxDbFQ5UEhISCtkNG5rNmRPcVUxYTliSXdjRkI0OGFOVTRVS0ZmTHROejA5WGNlT0hkTmpqejFtOVh4SVNJajI3dDJyY3VYSzZlVEprenA1OHFUVmRvOCsrcWhxMUtoaGZoOFVGS1FQUC93dzEvdmUvRHdZalVidDI3ZFBUazVPYXRXcVZiNWpscVN6Wjg5cTdkcTErYmJMWHExL2F6SldiZ1lNR0pEcjF5MHBLVWxqeDQ1VlZGU1UyclJwUXdJQUFBREEveU1KQUFBQUFBQ0FFcFNXbHFieDQ4ZnJ5cFVyYXRPbWpieTl2YlZ4NDBhOThNSUxPVmE3dXJ1N2E5NjhlWEp6YzFQUG5qMTE1c3dablQ5L1hrOC8vWFNPZm0rK2R0S2tTVHB6NW93Y0hCeFVybHc1cGFTa0tESXlVdHUyYmRQdTNiczFhZElrTld6WU1FY2ZKMDZjMFBqeDQzWDkrblZKa3FlbnB6SXlNblR1M0RtZE8zZE8vdjcrbWpsenBqdzhQRzdyczQ4WU1VSWhJU0h5OS9kWHUzYnQxTHg1YzJWbVptckdqQmt5R28wYU1tU0k2dFNwWTNGTlhvSHh1WFBuYXZQbXpmTHc4SkN2cjY5cTFxeFo2REdWeEh4WVl6S1pOSFBtVEhNQ1FHNjJidDJxQXdjTzZMZmZmbE55Y3JMRjlYZnFkdWJqVG1SdnMxQ3ZYajJMOS9YcjE4L1I5dDEzMzVXVWxhRGg1K2VuS2xXcXFHelpzcEtrblR0M1NwSjY5T2h4UitNcDZPcm0vRmJqVjY1Y1daTW5UNWJCWUZEVHBrMFZHeHNyTnpjM0JRVUZLU3dzVExObXpWS0ZDaFhrNWVWbERrcDdlbnJxMVZkZjFjcVZLeFVlSG01T0FqaHg0b1Npb3FMMDZxdXZXbjJHeXBVclovN2EzR3IrL1BsS1MwdlR5SkVqTFk3Nyt2ckswOU16UjlLS3I2K3YxWDUrLy8xM1NkTGpqejl1OVgxSnVaM25zM3IxNnFwVnE1YU9IRGtpWDE5ZmpSMDdOa2RRZnRldVhjckl5RkNiTm0zazRIQm5meG8xR0F3YVBYcTB6cDgvcjFLbFNpazFOZFVpVVNvNU9WbFRwa3hSUmthR3hvd1pZL1ZadCtidzRjTktUVTNWSTQ4OG9zaklTTVhIeDV1RCtVYWpVWFBuenBYSlpGSnNiS3krK09LTFhQdjUzLy8rWjVFRTRPWGxaWkZnYzdOZmZ2bkY0djMrL2ZzVkh4K3Y5dTNiNTFsVjRXYlhybDByMU5ZQkJXM2J2WHQzcTBrQXFhbXArdkRERHhVV0ZpWXBLNEhGejgrdndQZlA2OThYQUFDQWZ6cVNBQUFBQUFBQUtDRkpTVW42K09PUGRmVG9VYlZ0MjFidnZQT09qaHc1b2pWcjF1alFvVU9hTm0yYU9kaVNrSkNnd1lNSEt6VTFWYU5HalZLYk5tMDBjK1pNL2ZISEgzcisrZWYxN0xQUDVucWZ5cFVycTBlUEhucjg4Y2ZOQWFtd3NEQk5uVHBWNGVIaDh2WDExWW9WS3l3Q1lOZXVYZFBZc1dNVkh4K3ZCZzBhYU1TSUVmTHg4WkdVdGJwMit2VHBPbmZ1bkdiT25LbUpFeWZlMXVkM2MzUFQ4T0hEZGZIaVJmTUsxKysvLzE2aG9hRnEzNzY5T25mdVhLQitUQ2FURmk1Y3FNMmJONnQ4K2ZLYVBuMjY3ci8vZm9zMnUzYnRVck5temVUbTVwWnJQeVUxSDliODhNTVBDZ2tKMFgzMzNhY3JWNjdrMm03T25EbVNzb0tOOWVyVjA0a1RKd3Axbjd3VTFYd1UxTDU5KzJSdmIyOE8zQVlHQnNyT3ppN1BSSU1qUjQ0b016TlRMVnEwa0pTMVFucm56cDBxVzdac29Tc2hCQVVGV1FSTUl5TWpKY25xbGdIang0L1hBdzg4SUtsdzFTaDY5dXhwZmgwUkVhR3dzREE5L1BEREZtMnlnKzhtazBsMTY5YVZ2NysvL1AzOXplZnIxYXVuWThlT21ZUHZOd2Y5bloyZGN3M2lMbHEwU0FhREljZDVYMTlmdWJxNldqMXVUVWhJaU96czdNelBSRWhJaUF3R2cza09Tc3J0UEorbFNwWFNoQWtUTkdUSUVBVUVCT2pMTDcvTWtmeVFIWGorOWRkZmRmanc0WHpIVWE1Y09jMmFOVXRTN2draGlZbUpPbnYyckFZTkdtUnhQRGs1V2RldVhaTzl2YjFXcjE2dDFhdFg1N2gyNGNLRk9hcHQ3TnExUzFMV1N2NWx5NVpwKy9idDVvRDE0c1dMelVsZWMrZk9WYTFhdFN5dWpZaUkwS0JCZzJRd0dOUzhlWE9MY3pWcTFNZzFpZVRXSklCdDI3WkprZzRlUEpodklrekZpaFhsNit1cnBrMmJGaWl3bnIzdHg1MEU0Wk9Ta3ZUaGh4L3EyTEZqcWx5NWNvR3JnaHc2ZEVqUjBkRUZUbXdBQUFENHB5SUpBQUFBQUFDQUV1THI2NnREaHc2cFE0Y09Hamx5cEF3R2d4bzFhcVNoUTRkcXpwdzUrdVdYWC9UODg4OUx5Z3FBZGU3Y1dkSFIwZVk5dzRjTkc2Yno1ODlyK2ZMbGF0MjZkYTVCakhIanh1WFlMNzVXclZvYVBueTRSbzBhcGVqb2FKMDRjY0lpT1BudHQ5OHFQajVlbFN0WDFwUXBVeXhXczlhcFUwZSt2cjU2N2JYWEZCUVVwTkRRVU5XdFcxZVNySllZeno1V3VuUnBiZDY4MldvQWFldldyWktreTVjdlM1S09Iejl1MGU3KysrL1hSeDk5bE9PNnpNeE1mZkxKSi9ycHA1OVVxVklsVFo4K1hkN2UzaFp0UWtORE5YWHFWRld0V2xXVEowL09jVDViU2MzSHJTNWV2S2lsUzVmS3hjVkYvL25QZjdSZ3dZSmMyN1pxMVVyTm16ZFhzMmJONU9IaFlmWHJmYk9Tbm8rQ3VuNzl1azZjT0tHYU5XdXFkT25TaW91TFUwaElpS3BYcjU3clB1cVNkT0RBQVVsU3k1WXRKV1h0VVI0Zkh5OGZIeC9aMjl2bkdaeThmUG15K1h5alJvMVVyMTQ5cXdGOWE4Y3lNaklzM250N2UydlpzbVU1MnVVM0g5YmNHbXpOejYxQjI5allXUDMyMjI4NTJpVWxKY25SMGRGcS80bUppUVc2YjNKeXNzNmVQYXY2OWV2THc4TkRhV2xwQ2dzTFUrM2F0VlcrZlBsQ2pkdWFrbmcrM2QzZHpZa0EzMy8vdlh4OGZOU3hZMGZ6ZGRtcnhtTmlZaFFURTVQdm1HK3V3SkZYUWtoZWZXVmtaT1I2N2EwVktWSlRVeFVZR0tqeTVjdWJLMFJrQ3dnSTBBOC8vS0JhdFdvcEppWkc0OGFOMHllZmZLSktsU3BKeW5vMlB2amdBNldrcEdqU3BFbm00NFVWSFIxdC90NkxqWTFWYkd4c251MXYvWDRwYnRIUjBSbzdkcXorK09NUFZhdFdUZE9tVGN0Myt4V1R5YVRGaXhlYkV3Q21USmxTUXFNRkFBQzRPMGdDQUFBQUFBQ2dnREtOSmhtVE01V1JhbEpwVDNzWjdBcTNsL2pnd1lQVm9FRUROV25TUlBQbno3YzRWNmRPSFowNWMwYWZmdnBwanV0dVBsYTJiRm1WTDE5ZVgzNzVwYVNzUVBTdGJrMEF5SllkdUpleTlzVytXVkJRa0tTc3ZiaHZUZ0RJVnJGaVJiVnQyMVpidG15Um41K2Z1YSt1WGJ1YTIyemJ0azFKU1VubVk2VktsWkpVc0pYVXQ2Nkd0N2FYZDBwS2lpWlBucXlnb0NEVnFsVkxreVpOc2hyNHFWdTNyZ1lPSEtnbFM1Wm82TkNobWpoeG9zVm56MVpTODNHem03Y0JHRGx5cE5XdjljM3kyci9ibXBLY2o4SUlDZ3FTeVdReWJ3VVFGQlNrek16TWZNdWpCd2NIeThQRFF3ODk5SkJNSnBQV3JGbGpjVDZ2ejJJMEdzM25mWHg4MUxadFc0dlY4TDE2OWRLTkd6ZTBaY3NXODdFSkV5Ym8xMTkvemZWN3FLamN2UGQ2YnJKWFM5L3E4T0hEdWE3aVQwMU50WG91SmlZbTEydHVGaG9hcXN6TVRIUFN4ZW5UcDJVMEdvdHNLNENTZWo2clZhdW1FU05HYU9yVXFWcTNicDA2ZE9nZ2UzdDc4L016Wk1pUWZDdGRCQVFFYU9MRWlSWXI3YTJ0WE8vUm80ZGlZMk8xYmR1MlhKK2JidDI2NmNhTkd3VmErYjU3OTI0bEp5Zm5LSDkvL3Z4NVRaczJUZTd1N2hvL2ZyeHUzTGloa1NOSGFzU0lFWm8wYVpLY25KejB3UWNmNlBMbHl4b3pab3lhTkdtUzc3MXlzM0hqUm1Wa1pLaG56NTVXa3pLR0RoMnEwTkJRclZ1M1RtWEtsTEU0dDIvZlB1M2J0eS9QL3JNVEptYlBucDN2V0c3ZDN1TDMzMy9YeElrVEZSTVRvMGFOR21uY3VIRzZjT0dDNHVMaTlPQ0REK1o2djJuVHB1bTMzMzVUK2ZMbE5XWEtGRld2WGozZmV3TUFBUHlUa1FRQUFBQUFBRUJ1VEZMQzVUVEZYMHhUL0tVMHBTZjl0V0xUd2RsT05aNHJLd2VuZ2djTEsxV3FwTzdkdXlzb0tNZ2k4Smp0NU1tVGhSNWlma0hubXlVbUpscU01V2JYcmwyVGxCWHN6MDN0MnJVbFdZNHp1L3gxYkd5c05tellZSEVzVzFIc3Uzeng0a1ZObURCQjU4NmRVNHNXTGZUKysrL25HVUR2MmJPblRDYVR2djc2YTczOTl0c2FPM1pzanRMWWQyTStzcmNCYU55NHNUcDI3RmlvL2FzTG9xVG1vN0FDQXdNbHlSejB2L1c5TlgvKythZWlvcUwwN0xQUHltQXdLQ0FnUU9mUG43ZG9rOXRuYWQrK2ZiNkI5b3lNRE5uYjIxc2N5MTZWZmV2eGdzcHJwYnVqbzZONVJmdWRpSWlJa0t1cnEzbCtwYXdWOG4zNzlsV0xGaTMwOGNjZjU3aS90YStGbjUrZlhGMWRMWTZGaElSSStxdnlRdmI3b3RvS29DU2Z6NmVmZmxyUjBkSG1CSUJUcDA3cHdJRURLbHUycko1NTVobEpXVWs1dlh2M1ZvVUtGVFIzN2x5TDZ6ZHYzaXhKZXU2NTUvSzhqOGxrS3BMeFpsdTNicDNWNC9mZmY3OTY5KzZ0aGcwYnFsS2xTcXBVcVpKOGZYMDFkdXhZRFJreVJJNk9qaklhalJvM2J0d2RKVzJrcEtTWWZ4NWV2MzdkYXB2SXlFZzVPVG5sU0FDUXNyYWUrZW1ubndwMHI0SzB5MDRDTUJxTldyVnFsVmF1WEtuTXpFeDE3ZHBWYjc3NXBpNWZ2cXpSbzBmTDBkRlI3NzMzWG82ZjgzNStmdnJzczg4VUZ4ZW4rdlhyYTl5NGNmbFdEUUFBQUxBRkpBRUFBQUFBQUdCRi9LVTBSUjVKVXNwMW85WHp4dVJNcFNka0Zpb0pJRnZ6NXMzekRYUzFiOTllbFNwVjBvb1ZLNnllejIyVmNGNnk5M2krLy83N1ZiTm1UWXR6cFV1WFZrSkNnamtad0pyc2tzOFJFUkU1emdVSEJ4ZDVNRXpLV2hYODQ0OC9hdE9tVFVwUFQxZU5HalhVdG0xYjdkbXpSNm1wcVJiL3BhV2w1Zml2ZE9uU1NrbEowVWNmZmFTUkkwZXFRNGNPT2U1UlV2Tng4ellBdDY1dUxXckZOUiszNjliQTlJUUpFL0s5Sm5zMWNhdFdyWlNXbHFZdnYveFNibTV1U2toSUtKSXhwYWVueThIQjhrOWpkNW9FMEtsVEozTS8yUUgvN0dPMzIrZXRMbCsrbkNPSjU5eTVjNUpVcU5YTjJkdGEzT3lWVjE3Uks2KzhZbjcvMGtzdjZhV1hYcnE5Z2VhaHBKN1A3dDI3bTE4dldyUklrdlRpaXkvS3ljbEpVbGFwLzZpb3FCeGJlWnc1YzBaSGpoeFJwVXFWMUt4WnMySWZaN1lqUjQ3b3pKa3pWczhaREFiMTZ0WEw0cGl6czdPcVZxMnFreWRQS2kwdFRaVXFWZEtOR3plVW5KeWM1elliZVZtL2ZyM2k0K01sU1gvODhVZU84OG5KeVlxT2pzNTExWDNmdm4zVnQyL2ZQTytSL2ZPeU1Ba2ZzYkd4K3ZISEgrWHE2cXJodzRlclZhdFdrcVNxVmF0cTFLaFJtamx6cHNhTkc2Zi8vdmUvNnRxMXE4NmZQNi9QUC85Y0J3OGVsTDI5dmZyMjdhdGV2WG9WMmZjaEFBREEzeDFKQUFBQUFBQUEzQ1FqM2FSTGdmR0t2NWlXNDV6Qkxxc0NnS09MdmR3ZktDWG44bi8vWDZ0VFUxTjE0Y0lGN2R5NVUrdlhyNWVIaDRmZWYvOTlHUXlXV3huVXExZFBCdzRjMEk0ZE85U3RXemVyd2RHZE8zZEtzcXdva0czMzd0M20xd2NPSE5EMTY5ZXRCdHdMNjVkZmZ0RVBQL3hnZnYvbm4zOXEwcVJKK1Y1bk1Cams0T0FnSnljbmVYaDRLQzR1VGpObnpsUnljckplZU9HRk94NVhZZDI4RGNDd1ljUHlyTGhRRklwclBrclN3WU1ISldWVnA5aTZkYXV1WExtaTExNTdUVjk5OVpXNXphbFRwN1I0OFdJTkh6NWMzdDdlaGVvL0xTMU43dTd1RnNmdU5Ba2d1eExFNzcvL2JrNENHRHAwYUk3dnR6dHgrZkpsblRsenhtclZnWlVyVjJybHlwVTVqb2VIaDF0dEwwbFZxbFRSMHFWTGkyeDhCVkhTejJkMGRMUWlJeVBsNWVWbHNTVkJYRnljSk9XWW4reGtueGRmZkxGSTV5NC8zM3p6alJ3ZEhaV2VucDVybTh6TVRCMDZkRWdiTjI3VWdRTUhWS3BVS2ZYdjMxK1M5UDMzMzJ2MjdObjY3TFBQMUxoeFl6VnUzRmgxNjliVmd3OCthUDZabnRlMkVCa1pHVnE3ZHEwOFBEejA4TU1QYTkrK2ZVcE5UVFVuVFVneUp5bmNmLy85UmZDSkM4N0x5MHRUcDA2Vmg0ZUh5cGN2YjNHdWJkdTJLbHUyckQ3NjZDTXRXTEJBL3Y3KzVxMHQ2dGV2cjJIRGh1V2F0QUFBQUdDci92NS9yUUFBQUFBQW9JU2t4bVhvZ3Y4TnBjVm5tSS9abHpLb2JQWFNjdmNwSldjdlJ4VlZQT2p6eno5WGFtcHFubTF1M0xoaGRVOTZLV3RWWkY3R2poMnIvZnYzbTk4N09qcXFTNWN1NnQyN3R6dzhQSEswNzk2OXU0S0RnM1grL0htTkh6OWVnd2NQTmdkVnIxNjlxb1VMRnlvME5GUlN6dkxYTVRFeE9uVG9rUG45N05tekZSTVRvNVNVbEh6MzNjNVAxNjVkdFg3OWVsV3BVa1hlM3Q3eThQQXcvK2ZtNW1iK3o4WEZSYzdPem5KMmRsYnAwcVV0Z2xZbWswa2ZmUENCZ29PRDVlL3ZyNDRkTzVyM0g4OVczUE9SdlExQW8wYU56Q3ZEaTB0eHprZEpldkhGRnhVU0VxTFBQdnRNSTBlTzFJOC8vcWovL09jL0Zra0FpWW1KT256NHNMNzU1aHU5Kys2N0JlN2JaRElwTFMzTjRqbVJza3FPUzNlK2FuL3YzcjNtMTBPSERsWG56cDF6RGNJWFZ2ZnUzUzFLMUYrNGNFR3JWcTJTajQrUGV2ZnVuYU85cjYrdlBEMDk5Y1liYjFnY3o4akkwSXdaTTZ5V2RDOU9KZmw4L3ZycnI2cFJvNFlxVjY2c3hZc1g2OEtGQ3hiZis5bFZUUzVjdUtDa3BDUnpSWUNXTFZ2S2FEU3FZOGVPQmI3WG5TWUw3TisvWDhlUEgxZm56cDIxYWRPbUhPZlBuRG1qRFJzMktDZ29TTEd4c1hKMmRsYTNidDNVdlh0M2VYcDY2c2FORzNyaGhSZTBhOWN1N2RpeFE0R0JnUW9NREpTOXZiMldMbDJxKys2N1QxSldZbFZ1N08zdDFhMWJONVVxVlVyMjl2YmFzMmVQVHB3NG9VYU5HcG5iWkcrVFVxdFdyUnpYejVneG8wQ2ZOVG82dWxEdEsxU29vQUVEQnVSWjZhSkNoUXI2MTcvK3BhTkhqeW9rSkVSVnExWlYvLzc5OWRSVFR4WG9IZ0FBQUxhR0pBQUFBQUFBQUNTbEpXVG8zTTQ0R1ZPeVZnSWJESkpuSFdkNVBlUWkrMUpGdXhJMExDek1ZblY3YnBLVGs2M3VWVjhRNWN1WGw3ZTN0OUxTMG5UOStuV2xwNmRyMDZaTnVuanhvbDUvL2ZVY3F5SWJObXlvTjk5OFU0c1dMZEtCQXdkMDRNQUJlWHA2eW1Bd0tEbzZXaTR1THVyU3BZdldyVnVYbzh6MGxpMWI1T0xpSWpjM04xMjVja1ZUcGt6UnlKRWpOVy9lUE5uWjJkMVIwTnZEdzBOcjE2NlZvNk5qbnUxNjl1eXBVcVZLYWRteVpUbk9HUXdHdmYvKys5cXlaWXU2ZCsrZUk4QmIzUE9SdlEyQXM3T3pSbzBhVmVqckM2czQ1Nk1rUGZIRUUycldySmtPSERpZ2lJZ0l6Wm8xSzhkejhPaWpqNnA2OWVyYXRXdVhldmJzcVFjZWVLQkFmU2NrSk1oa011VW9BNStkQkhCckpZekNNQnFOMnJWcmx3d0dnMHdtazF4ZFhUVi8vbnc5L1BERDVqTCswZEhSZWE3SXptNWpUWXNXTGN5dnc4UEQ5ZlhYWDh2T3prNURoZ3l4Q05abTgvWDFsYXVycTlxMmJhdlUxRlNscDZmTHhjVkZodzhmbHFRY1d3c1V0NUo2UG8xR28rYlBuNitrcENUNSt2cXFYcjE2T1FMWDJhdmFNek16ZGVUSUViVnMyVktTMUs1ZE83VnIxNjVBOThsT2lyclRKSUJObXpiSnljbEp2WHIxc3BvRVVMWnNXZTNaczBkZVhsN3EyYk9uT25Ub0lGZFhWMGxaZ2YyRkN4ZnFzY2NlMDl0dnY2M09uVHZyNnRXckNnNE9WbUppb2prQklKdVBqNCtXTEZsaWNTdzdTYVZuejU3S3lNalEyYk5uSldWdHkzSHpjM1hreUJGSjBrTVBQWlJqak51M2J5L1VaeTVvKzJyVnFtbkFnQUU1am1ka1pDZ29LRWcvL3ZpakRoNDhLSlBKcEZxMWF1bkZGMTlVNjlhdFpXZFgrTzE2QUFBQWJBVkpBQUFBQUFDQWU1NHhPVlBuZjdsaFRnQ3dMMldRejVQdWNyMHY3OER6N2Rxelo0OGtxWC8vL2xaWDdrcjU3MEgvN3J2djZ2TGx5N25lWThTSUVlYlhHUmtaT25IaWhGYXVYS25nNEdBZFAzNWNuM3p5aVdyVXFHRnhUYmR1M1ZTblRoMnRYYnRXeDQ4ZjEvWHIxK1h1N3E2bm4zNWFmZnYyTmUvUlhxRkNCZk0xcWFtcDJyUnBrNTU4OGtuOS92dnZrckwySlI4M2JwemVlKzg5ZmZYVlYycllzS0hHalJ0WGdLL01YMjRPVU9XWEFDQkoxNjVkeTdPZG01dWJYbjc1WmF2bmluTStidDRHWU1pUUljVWVjQzJKK1NoSnZYdjMxb0VEQjdSNTgyWjkrT0dIVnR0MDY5Wk5NMmJNMFBmZmY2L1JvMGNYcU45cjE2NUpVbzZ5NGhrWldWVkE3cVFTd0w1OSt4UWJHNnNHRFJybzJMRmpHakpraUY1NzdUWE5tVFBISFBoUFNrcktjMFYyZnBLVGs3VisvWHF0V3JWS1JxTlJvMGVQdHBvQUlFbXZ2UEtLdWZwSGJHeXNYbm5sRll2ek55Y1ZGTGVTZkQ2M2I5K3U2T2hvZVhwNjVycUNQQ1FrUkZKV0FOL1B6OCtjQkdCTmZwVWNDbExwSWJjMjY5ZXZWNU1tVFZTM2J0MGN6MlEyVDA5UExWMjYxS0tTeStIRGg3Vmt5UktkUEhsU1ZhdFd0ZWkvVXFWS2hVcW9HRFpzbU56YzNNeGJxZFNzV1ZQbHlwV1R2NysvM25yckxkbloyU2twS1VtLy9mYWIzTnpjVktkT25SeDk3Tml4STg5N2ZQdnR0L3JxcTYvazd1NnVHemR1NlAzMzMxZWJObTJzdGpVYWpia200NFNHaHNyUHowLysvdjZLaVlreEg3ZTN0MWRLU29wV3JGaVI2OC9xYktWTGw5YUNCUXZ5YkFNQUFQQlBSaElBQUFBQUFPQ2VaakpKNGIvR0t5MGhLL2puVU5wTzFkcDd5TW45enNxQjV5VTc2TnkwYWRQYjdpTy9WY1EzczdlM1Y0TUdEVFIxNmxTTkdERkNJU0VoK3ZMTEw2MzJVYjkrZmRXdlg5OXFQeGN1WEpDVXRTb3oyN3AxNnhRWEY2ZG5uMzNXSE5TVHNsWm9qeGd4UXJWcjExYVpNbVVVSGg1ZTRQR1d0T0tjait4dEFCNTU1QkU5Ly96enQ5MS9RZG5DZk55c1hyMTY4dkx5TXEveXRiYmErcW1ubnRMQ2hRdTFhOWN1dmZycXF5cFhybHkrL1dhWGdmZnk4ckk0bnBhV0p1bk9LZ0Y4OTkxMzVuRkxVdjM5S1p3QUFDQUFTVVJCVkpVcVZkU3RXemRKV1lITmh4OStXQlVyVnRTWU1XUDB6RFBQcUhMbHl1WUtGdTNidHpldjBwNDJiWm9pSXlQTi9hYWtwT2pZc1dQYXUzZXZkdS9lcmFTa0pQTzU2ZE9uYS9yMDZYbU9hLzc4K2ViWDd1N3UrczkvL3FNYU5XcW9lZlBtdC8xWkM2dWtuaytqMGFqVnExZExrdnIxNjZmU3BVdm5hSk9VbEtTREJ3K3FjdVhLcWxLbGlnSURBeFViRzV2cjgrUGo0MlAxK01XTEYyVXltWEk5TDBtWExsMVNabVptcm0zczdPelVybDI3SE50VDNNckR3ME9KaVlrS0NBalFwazJiOU1jZmY4amQzVjF2dnZtbXVuVHBJZ2NIQjIzYnRrMVJVVkhxMDZkUG5uM2Q2dGFFQVlQQm9GYXRXbW5qeG8zYXUzZXZubnp5U2UzYXRVdHBhV2w2K3VtbkM1MG9zM1hyVm4zMTFWZXFWcTJhSmsrZXJOZGZmMTJMRnkvV0UwODhrU09CNjhTSkU1bzllN1k2ZE9pZ0hqMTZTSktPSHordVgzNzVSZnYzN3pjbjhkd3FJeU9qd00rT3RXY0NBQURBbHBBRUFBQUFBQUM0cDBXSEppc3BNbDJTWk9kZzBQMnQzWXMxQVNBcUtrb1hMMTZVd1dEUWp6LytxSjkrK2luWHRubnRRWCt6d1lNSEZ5aG9hVEFZMUxadFc0V0VoRmdFNEFyQ1pES1o5L0YrNUpGSEpFblhyMS9YNnRXclZiZHVYYXVyUXYvOTczK2JYK2UzUWpRM2t5ZFAxcDkvL2xtZ3RrYWpVUU1IRHN5enphMHJob3Q3UHBZdVhTcEpPbnIwcURwMDZKRG5kZG1yZUcvM2ExVVM4M0UzMUtoUlEwRkJRWXFNakxSYVNjSEp5VWtkT25UUXZuMzdkT1hLbFFJbEFXU1hnYjkxVzR6MDlLeWZCUVdwUG1ITm9VT0hkUExrU1kwY09WSkhqeDQxSDMvdHRkZk1yMmZObWlWSmlvdUxrOGxra3J1N3U5Vyszbm5uSFl2M08zYnMwTnk1Y3lWSi8vclh2eFFSRWFINCtQZ2NLL3Z6czN6NWNubDRlT1JhOWFLNGxPVHp1VzNiTmwyNWNrVVBQUENBUmI4MzI3VnJsMUpUVS9YNDQ0K3JldlhxT25qd29OYXVYYXZYWDMvZGFudHIxUVl5TXpQMTczLy9XeTR1TG5sV3kraldyWnR1M0xoeHh4VTE5dXpab3lsVHBzaG9OS3BDaFFwNi9mWFgxYWxUSjdtNHVDZ21Ka2J6NXMzVHI3LytxcXBWcStxRkYxNVFtVEpsN3VoK3p6NzdyRFp1M0tnVksxYW9lZlBtK3Y3Nzd5Vkp6ejMzWEtINldiVnFsWll1WFNvdkx5OU5uRGhSRlN0VzFFc3Z2YVN2di81YVgzNzVwUVlOR2lRcGE1dU9wVXVYYXRPbVRUS1pUUHI1NTUvMTNIUFB5ZFhWVlltSmlmcnh4eDhsU2JWcTFWS0hEaDIwZXZWcXhjVEVGUHA1NmRhdG16bmhCd0FBd0ZhUkJBQUFBQUFBdUdlbHhtVW84bWlpK1gyVkZtNXlMbCs4dnlwbkJ4bE5KcE8yYnQyYVo5dUM3a0UvZVBEZ0F0OC9leVYxWVZjNlp3ZGhIUjBkOWVTVFQwcktDcjRhRElaQ3J6Z3RqQ3RYcmhSNFphZkpaQ3IwQ3VMaW5vOWJnOHkzdW5IamhubFZ1clhBYUdHVXhIemNEZG1yb3hNVEUzTnQwNjlmUDczMTFsc0YzcGY5K1BIamtxU2FOV3RhSE05K0htNm5Fa0JtWnFhKytPSUx1Ym01cVUyYk5oWkpBTmFjTzNkT1VsYWxnSUxvMUttVDR1TGkxS1JKRTlXcFUwY0RCdzVVZkh5OCt2YnRhOUhPWkRJcExDeE1IaDRlVnBNbWxpOWZYckFQVk1SSzZ2bE1TMHZUeXBVckpVa0RCdzYwdWk5OFdscWFWcTFhSllQQm9PZWVlMDZWS2xYU2wxOStxZlhyMTZ0ang0NnFXclZxZ2U1MTRjSUZtVXdtZVh0N0YrbG55TTBUVHp5aHJsMjc2cUdISHRKamp6MW1MbisvYXRVcWZmdnR0MHBPVGxhWExsMzAybXV2eWNuSlNSa1pHWVZhc1g5ckNmN3ExYXVyZWZQbUNnb0swcWhSb3hRUkVhSEdqUnNYK0dkVmNuS3k1c3laSXo4L1AwbFpGU3Z1dSs4K1NWS1BIajIwZS9kdXJWKy9YbFdyVmpYUFcwSkNncXBXcmFyZXZYdnI2YWVmTnM5ZjgrYk5OV3pZTURWbzBFQVBQUENBSkdudDJyVUYvbXdBQUFEM0dwSUFBQUFBQUFEM3JDdS9KY3FVbWZYYW81cVQzTy9QdXhSelVmRDI5czUxMWVLR0RSdjArZWVmeTh2TFMxZXVYTWx6RDNvcEs0Z1NHeHRyRWVSSlQwL1BkUld6eVdUUzd0MjdKV1dWV1Mrb21KZ1lmZmJaWjVLazU1OS8zcndudGJPenM0WU5HNlptelpvVnVLL0NtamR2WG9IYXRXL2ZYbzZPanZrRzhtOVYzUE9SMy9qOS9QdzBaY3FVQXJYTlQwbk1SMG5MeU1oUVdGaVlKRm5zaFg0ckZ4ZVhBdmVaa3BLaWtKQVF1Ymk0cUZhdFdoYm5VbE5UYjdzS2dKK2ZuODZjT2FPZVBYc1dxTlI0Y0hDd3BLeFYvYms1ZWZLa0tsYXNLRTlQendJSDBOUFMwalI0OEdCMTZ0Ukp3NFlOSy9nSEtHWWw5WHorOE1NUGlvcUtVdjM2OWRXeVpVdXJiWllzV2FLb3FDaTFhZFBHSFBEdjNidTM1cytmcjVreloycldyRmtGQ3A3djI3ZFBrbkxkUXFXb0dRd0d2ZkhHRzVLeUtpdHMyYkpGR3pac1VGeGNuQm8wYUtCQmd3YXBaczJhU2s5UDE4S0ZDM1hxMUNuTm5Ea3ozNlNXOVBSMGJkeTRVUnMzYnRRMzMzeGprVXp6NXB0djZyZmZmbE5vYUtnY0hSMzExbHR2Rldpc1FVRkJtanQzcnFLaW9zekhiazZ1Y0hCdzBBY2ZmS0NoUTRlYWYvYjUrUGpvZi8vN245cTBhV00xZWVQV0xRc0FBQUNRTzVJQUFBQUFBQUQzcElUTDZVcUkrUC85djB2YnFYSlR0N3MybHJpNE9DMVlzRUM3ZHUyU2o0K1BwaytmcnA0OWUrWjVqY2xrVWx4Y25LU3NvRi8yYXVudnZ2dE9rWkdSNnRTcGsycldyR2tPNWx5OGVGR0xGeS9XMGFOSFpUQVlySllDWDdGaWhkcTNiMjllUFd3MEdyVnYzejR0V3JSSVY2OWVWYlZxMVRSZ3dBQ0xhNTUrK3VrNy92eC9OMFU1SHlYTlZ1Wmo0c1NKc3JlM1YzaDR1Q0lpSWxTN2RtMlZMMSsrU1BvT0NBaFFXbHFhbWpadG1pUFFleWRKQUE4KytLQmNYRnpVclZ1M2ZOdW1wNmRyNTg2ZE1oZ011UWFxcGF6RWdrMmJObW4rL1BtcVVhTkdnY2FSdlY5NlVYMjlpbEp4UDUreHNiRmFzMmFOSk9YNFdaVnQ3OTY5V3JkdW5WeGNYQ3kyYWVqVXFaTzJiZHVta0pBUUxWaXdRRU9HRE1uelhpa3BLZHF3WVlNa3FYWHIxa1h6QWZLUm5wNnVnd2NQYXVmT25Rb01ESlRSYUZTZE9uVTBldlJvTlcvZVhGSldsWXM1YytZb1BEeGNEejMwa0JJU0VsUzJiRm1yL1JtTlJtM2J0azByVjY1VVZGU1U3TzN0ZGUzYU5YbDVlWm5iWEwxNjFSeVFkM1oyVmtaR1JwNWpEQXNMMC9MbHk3VnYzejZWS2xWS2d3WU4wcVpObTNUeDRzVWNiUjk0NEFHTkhUdFc0OGVQVjNwNnVwbzNiNjZubm5yS2FnSUFBQUFBQ29ja0FBQUFBQURBUFNueXlGK2x4U3M4NUN6N1VnVXJJMTZVakVhanRtN2RxcSsvL2xvSkNRbHEyclNwM25ubm5UeFhQR2M3Y2VLRU1qTXo1ZWpvYUxIS015TWpRMXUzYnRYV3JWdFZ1blJwZVhoNEtEazVXVGR1M0pBa2xTNWRXaU5IanJTNmNuWFpzbVZhdG15WjNOM2Q1ZVRrcE92WHI1dkxvOWVyVjA4ZmZmUlJnVlk0LzFNVngzemNxWDc5K2xrOXZuRGhRaTFkdXRUOGZ0bXlaVVYyejc4RFoyZG5iZHUyVFZMV1N2bDMzMzIzeVByZXZIbXpwS3pxRWJkS1RVMlZxNnRyanVPUmtaRWFPSEJnbnYxV3IxNWQ3Ny8vZm9HZWwrKysrMDdSMGRGcTBhS0YxWkw5MlpLVGszT1VhTS9QZ1FNSEpFbG56NTdWc1dQSFZMOSsvVUtWaFA4blc3aHdvWktTa3RTb1VTTTk4c2dqT2M0ZlBueFlVNmRPbGNsazByQmh3MVN4WWtYek9YdDdlNDBaTTBaRGhnelJwazJiNU9ycW11ZWNMMXEwU0RFeE1hcGJ0NjRlZXVpaFl2azhralI2OUdpTkhEbFNVbGFDMHF4WnM1U1FrS0Rtelp2cmhSZGVVS05HalNSSkVSRVJXckpraWZ6OS9lWG82S2dCQXdibzVaZGZ0Z2lvbTB3bVNWay82elpzMktEdnZ2dk9IUHgvNXBsbjFLZFBIM01DZ01sazBuZmZmYWV2di81YUdSa1pxbFdybHNMQ3dqUnk1RWlOR0RFaVIrSkRRa0tDcGs2ZGFuNythdGV1clRGanh1aUJCeDR3ZjgvZEtqNCtYaWFUU1pNbVRkS0VDUlAwL2ZmZkt5Z29TSys4OG9wYXQyNWQ0TzA5QUFBQWtCTkpBQUFBQUFDQWUwNWlaTHFTWTR5U0pFY1hPM25XS3RuQTl2WHIxL1hqano5cTA2Wk5pb21Ka1l1TGk0WVBINjdubm5zdTEycysrT0FEWGJseXhiekMvTUtGQzVLa1J4OTkxQ0xBOS96eno4dGtNaWs0T0ZnWEwxNVVWRlNVU3BjdXJabzFhNnB4NDhicTNMbXpSZURyWmwyNmROR1JJMGQwK2ZKbHhjZkh5OTNkWGJWcjExYTdkdTNVcGswYm13M0lGT2Q4M0ttSWlBaXJ4Mk5qWXhVYkcxdGs5L203R1RKa2lQcjE2eWRuWjJlNXVSV3VTa2RhV2xxdTUvYnYzNitUSjAvS3k4dExqejMybU1XNTJOaFlwYVdsV1EzS0c0MUdoWWVINTN2dlcvdTBKamc0V011WEw1ZURnNFBWSUhOMm9GYVNFaE96a3BVOFBUMXp0SHYrK2VkMS9mcDFpMk9IRHgvV045OThJenM3T3dVRUJDZ2dJRUN1cnE1cTBxU0pXclJvb2FaTm0ycnUzTGwzclZKRmNZcUppVkZRVUpBa3FXL2Z2am5PLy9MTEw1bzVjNmFNUnFQNjlPbGp0U3BCdFdyVk5HYk1HRTJjT0ZHclY2L1d0V3ZYTkh6NGNKVXFWY3FpM1hmZmZhY3RXN2JJd2NGQi8vdmYvNHJuQS8wL2c4RmcvcGxTb1VJRlRaMDZWWjZlbnVaS0QzLzg4WWZXcmwwclB6OC9aV1ptcWttVEpobzBhSkI4Zkh4eTlIWHAwaVZKMHVYTGwvWFpaNS9KWURDb1RaczI2dCsvdjd5OXZjM3R3c0xDTkcvZVBJV0doc3BnTU9pMTExN1RTeSs5cEdYTGxtbkZpaFdhUEhteWR1L2VyWUVEQityKysrK1hKTG01dWNuRHcwTmVYbDRhTUdDQTJyVnJaL1hmakl5TURCMDZkRWc3ZHV6UTNyMTdWYjkrZmMyWU1VTUxGeTdVMUtsVGRmTGtTVTJaTWtWZmZQR0ZXcmR1cmFaTm02cE9uVHFGMnZJREFBQUFKQUVBQUFBQUFPNUIwYUhKNXRjVjZybklZRmY4d1cyVHlhU05HemRxejU0OSt2MzMzNVdabVNrWEZ4ZjE2dFZMTDc3NG9zcVVLWlBuOVY1ZVhnb09EallIQ04zYzNOUzRjV01OSFRyVW9sMjVjdVhVcjErL1hGZVE1Mlh3NE1HRnZpWXZBUUVCbWpoeDRtMWZYN3AwYWFXa3BCUzRmWHA2dXRYVjNkWnMzNzY5Uk9ZalAyM2F0RkdiTm0xeVBiOWp4NDVDOVplWE81MlBvaHhMZnB5Y25DeEtrdWZsNnRXcmNuSnlVcGt5WldRMEdyVnUzVHBKeWxFQ1BTVWx4YnozZUk4ZVBXUXltUlFVRktUYXRXdkwxZFZWcTFldmxpUnpVUE5tM3Q3ZVZxc3RGUFI1eTdaanh3NTk4c2tueXNqSTBLQkJnMVN0V2pXTDh3NE9Eb3FLaWxKMGRMUktsU3FsME5CUU9UczdXMzBldTNidEtxUFJxSk1uVCtxMzMzNlR2NysvenB3NUl4Y1hGL242K3FwczJiSUtDQWpRbmoxNzVPL3ZMMzkvZjluWjJlbmhoeC9XNDQ4L3JqSmx5aFQ0YTF3U2l1TDUvUExMTC9YVFR6OVpyTXhQVEV6VWdnVUx0SDM3ZGtsU3o1NDk4L3o1K09TVFQyckVpQkdhTTJlT2R1ellvVC8rK0VNalJveFEzYnAxWlRRYTljVVhYMmo5K3ZXU3BQLys5NytxWGJ2MmJZLzVkdFNxVlV0eGNYSGFzbVdMdG0vZnJ0RFFVRWxTM2JwMTFhOWZQelZ1M0RqWGEvMzgvTXl2R3pkdXJOZGVlMDAxYTlZMEh6dC8vcnhXcmx5cDNidDN5MlF5eWN2TFMyUEdqRkhEaGcwbFpWVW1xVldybG1iT25LbTllL2NxTURCUVR6NzVwRHAyN0tqR2pSdHJ5SkFoc3JPenk1RmtFaDhmTDBuNjlOTlBGUkFRWUs1TTQrN3VicTVrNE8zdHJibHo1MnJIamgxYXNXS0ZMbCsrckxWcjEycnQyclZxMnJTcHBreVprdXZuS3V6M29TU2JybW9EQUFBZ2tRUUFBQUFBQUxqSHBDZG1LUDVpMWtwaE8wZUR5bFl2bVJXeEJvUEJYSjY3YnQyNmF0dTJyZHEyYlZ2Z1ZjN0Rody9YOE9IRGkzbVVSY3ZWMWRYcWF0U0NLbXdTUUdFd0g3WmorZkxsNXEwRGJuYnpTbStUeWFRWk0yYm82dFdycWxhdG1qcDE2aVFIQndmNSt2cWFWOXRudTUyQVluNk1ScU1tVEpoZ1hxbmVwMDhmZGUzYU5VZTdmLzNyWHdvSkNkSExMNzlzUHRhaVJRdno2eXRYcm1qTGxpMjZjdVdLd3NQRGRlSENCUm1OV1ZWTm5KMmQxYWxUSi9YcTFjc2MzSC93d1FmVnIxOC9oWWVIS3lBZ1FINStmanB5NUlpT0hEbWlCUXNXcUc3ZHVob3hZa1NPWklTN29TaWV6MHFWS3FsLy8vN205OEhCd1pvK2ZicXVYNyt1VXFWS2FmRGd3WHIyMldmejdhZGp4NDV5ZG5iVzlPblRkZmJzV2MyYk4wL3o1czNUK1BIamRlREFBUmtNQnIzMTFsdnEzTG56SFkyM01DSWlJdVRuNTZkRGh3NHBKQ1JFbVptWmNuQndVS3RXcmRTbFN4YzFhTkFnM3o2ZWUrNDViZCsrWGErLy9ycGF0V3BsUG00eW1UUnQyalR0MnJWTEpwTkpEZzRPNnRLbGkxNTU1WlVjSy9CYnRteXBKVXVXNlBQUFA5ZXVYYnNVRUJDZ2hJUUVOV3pZVU03T3pqbnV1WC8vZm5QRmlpMWJ0c2pKeVVsdDJyUlIyN1p0MWFSSkU0dktLUWFEUVIwNmRGRDc5dTBWSEJ5c1BYdjI2UFRwMHhvelpreWVuNnR0MjdiNWZ2YWJCUVFFRktvOUFBREFQeEZKQUFBQUFBQ0FlMHJjaGI5S2haZDkwRWwyamlWWDR2NzExMS9YeXkrL3JNcVZLK2ZiMXRYVjlSOWYvcmh4NDhaYXNtVEozUjVHcnBpUHZ4OTdlM3VMUGN5dHVYVXVIbjc0WVlXR2hpb2pJME1HZzBHZW5wNXExNjZkT25ic2FHNlRtWm1wMU5SVU9UbzZhdlRvMFhKd3lQcVRXTk9tVFJVV0ZpYWowU2huWjJmOSs5Ly8xdU9QUDI1eFAyOXY3MXkzME1qcjNNMGNIQnhVc1dKRnVidTdhOGlRSVRuMlU4ODJmUGh3TFZ5NFVGRlJVVElZRFBMeDhiR28wT0hwNmFtdFc3Y3FQajVlYm01dXFsdTNydXJVcWFOSEhubEVqUm8xeWxHMlBwdVBqNDk2OSs2dDNyMTc2OHlaTTlxOWU3ZjgvUHdVSFIydEtsV3E1RHYra2xBY3oyZjE2dFZsTUJoVXMyWk52ZjMyMjZwZXZYcUJyMjNkdXJXOHZiMDFmLzU4alI4L1h2YjI5dXJmdjc4dVhicWtJVU9HNUxuaS9sWVZLMWEwR2lBdkRFZEhSNjFaczBaR28xRU5HemJVRTA4OG9WYXRXc25EdzZQQWZYaDZlbXJKa2lWeWRIUzBPRzR3R1BUc3M4OXF6NTQ5ZXZMSko5VzNiMStMN1FGdVZiWnNXYjM3N3J0NjhjVVh0WGJ0V2cwYU5NajhQWFdyeG8wYjY4RUhINVNUazVPZWUrNDV0V3JWS3QrZnBRYURRYzJhTlZPelpzM3liSmY5OCtMZGQ5L05zOTJ0ZnZ2dHR6eTNEUUVBQUxBRkJ0UE5HNDBCQUFBQUFHRGp6bXk3cnVScldTdG5hM1FzcTlLZTVNY0Q5NExVMUZRZFBYbzAzOEJpVVFrTEMxTmtaS1E1cVNBaElVRVpHUm1GQ3RwYWMvSGlSYm02dXFwY3VYSjNQTWE0dUxnN0hzL2YzYVZMbDFTNWN1VjhrMHNLeW1ReVdkM3J2aWpGeGNYSjN0NCtSMldTOCtmUHExS2xTc1ZXeWo0eE1WR3VycTcvbUg0QkFBRHVGWWJiK0I5UWtnQUFBQUFBQVBlTTlNUk1uZDRRSTBseWRMVlQ3UzZlZDNsRUFBQUFBQUFBdWJ1ZEpJQ2lTWUVGQUFBQUFPQWY0RVo0cXZsMW1hcE9kM0VrQUFBQUFBQUF4WU1rQUFBQUFBREFQZVBHaGIvMkFIYXZhbjN2YkFBQUFBQUFnSDh5a2dBQUFBQUFBUGNFWTNLbWtxTFNKVW4ycFF4eXFlaDRsMGNFQUFBQUFBQlE5RWdDQUFBQUFBRGNFMjVjL0tzS1FKa3FwV1RnTjJJQUFBQUFBR0NEK0pNSEFBQUFBT0Nla0JTWmJuNWRocTBBQUFBQUFBQ0FqU0lKQUFBQUFBQndUMGlLTXBwZnN4VUFBQUFBQUFDd1ZTUUJBQUFBQUFCc25qRTVVK21KR1pJa1IxZDdPWlRtMTJFQUFBQUFBR0NiK0tzSEFBQUFBTURtSlVYOXRSV0Fjd1dIdXpnU0FBQUFBQUNBNGtVU0FBQUFBQURBNWlWZHUya3JnUElrQVFBQUFBQUFBTnRGRWdBQUFBQUF3T1pSQ1FBQUFBQUFBTndyU0FJQUFBQUFBTmcwVTRaSktURlpsUUFNQnFsME9aSUFBQUFBQUFDQTdTSUpBQUFBQUFCZzAxSmlNMlRLekhydFZOWkJkZzZHdXpzZ0FBQUFBQUNBWWtRU0FBQUFBQURBcHFYR0djMnZTM3RTQlFBQUFBQUFBTmcya2dBQUFBQUFBRFl0OVVhRytiV1R1LzFkSEFrQUFBQUFBRUR4SXdrQUFBQUFBR0RUVXVOdVNnTHdJQWtBQUFBQUFBRFlOcElBQUFBQUFBQTJ6U0lKb0F4SkFBQUFBQUFBd0xhUkJBQUFBQUFBc0ZtbURKUFNFck9TQUF4MmtxTWJTUUFBQUFBQUFNQzJrUVFBQUFBQUFMQlpxZkVaa2lucmRha3k5akx3V3pBQUFBQUFBTEJ4L1BrREFBQUFBR0N6TExZQ2NLY0tBQUFBQUFBQXNIMGtBUUFBQUFBQWJGYmFqYitTQUVxUkJBQUFBQUFBQU80QkpBRUFBQUFBQUd4V1drS20rWFVwTjVJQUFBQUFBQUNBN1NNSkFBQUFBQUJnczlLVC9xb0U0T2pLcjhBQUFBQUFBTUQyOFJjUUFBQUFBSUROU2svOHF4S0Fvd3VWQUFBQUFBQUFnTzBqQ1FBQUFBQUFZTE1za3dENEZSZ0FBQUFBQU5nKy9nSUNBQUFBQUxCSnhwUk1tVEpOa2lSN1I0UHNIQTEzZVVRQUFBQUFBQURGanlRQUFBQUFBSUJOU2svNnF3cUFBMVVBQUFBQUFBREFQWUsvZ2dBQUFBQUFiSkxGVmdDdTluZHhKQUFBQUFBQUFDV0hKQUFBQUFBQWdFMUtUOHd3djNha0VnQUFBQUFBQUxoSDhGY1FBQUFBQUlCTk1pYmZWQW1BSkFBQUFBQUFBSENQNEs4Z0FBQUFBQUNiWkV3eG1WL2JsK2JYMzF1ZFBIbFNSNDhldmR2RHlGTlNVcEpPbno2dDhQRHdQTnVaVENhZFBuMWFmLzc1WndtTkRNVWxLU25wcnQwN0ppWkdHUmtaK1RmRTN4cHorUGVXbXBxcTVPVGt1ejJNZTFaKy81NFdWa0pDZ2hJU0VvcTBUd0FBVURUNEt3Z0FBQUFBd0NZWlUvNnFCT0R3RDB3QytPbW5uN1I0OFdLRmhJUllQVDlqeGd3dFhyejR0dnVmUG4yNlJvOGVmZHZYbDRUUFAvOWNnd2NQVm1CZ1lKN3RBZ0lDTkhqd1lLMVpzNmFFUm5aN3BrMmJwbEdqUmxrOUZ4Y1hwNGtUSityU3BVdFd6eWNtSm1ybzBLRUtEZzR1emlIbWErWEtsZHF5WlV1aHJ0bXlaWXRXcmx4Wm9MYVRKazNTa0NGRDhnd3F2Zm5tbTNyMjJXY0xOWWI4Yk4yNlZYMzc5dFd5WmN2dXFKL1EwRkI5K3Vtbk9lWXBPanBhSTBlTzFJSUZDd3JWbjhsazBvWU5HM1QxNnRWYzIvVHAwMGZ0MjdlM2VxNTkrL2JxMDZkUG9lNTVOMFJFUk9qbm4zL085ZnptelpzVkdSbVpaeDh4TVRFYU9uU281c3laVTlURGs1UVY3Snc0Y2FKKytPR0hmTnNtSlNWcDNyeDUyclJwMHgzZk56MDlYWjkrK3FrKy9mVFRPK3JuK1BIakdqdDJySDc5OWRkYzIwUkZSV240OE9GYXZYcDFvZnIrNElNUE5IRGd3QUsxL2U5Ly82dk9uVHNYcXYraUVoWVdkbGZ1SzBuang0L1h2SG56U3VSZUdSa1pHanQyckg3KytXZVpUSDhsUk02ZVBWc0RCdzdNOWY4cnJERWFqVnEvZnIzUzB0S3MzcWRyMTY3cTJyV3J4WDBBQU1EZmc4UGRIZ0FBQUFBQUFNVWhJL1htSkFERFhSeUpwWUVEQithNkVtL1ZxbFh5OHZLU0pDMWZ2bHhSVVZGcTFxeVoxYmJidDIrWGo0K1BYbjMxMVdJYjY5MTA4dVJKL2Z6eno2cFVxWks2ZE9tU2E3dk16RXl0V0xGQ0JvTkJ2WHIxS3NFUkZ0NnBVNmR5bmZ2QXdFQUZCQVRvN05tem1qZHZubHhkWFMzT3IxaXh3aHhnWHJ4NHNaeWNuRXBpeURrc1hicFVQajQrNnRTcFU0R3ZXYmR1bmNMRHc5VzdkKzg4MnlVa0pPanc0Y01xVjY2YzNOemNjbTJYbnA2dTlQVDBBdCsvSU9yV3Jhdk16RXl0V2JOR0xWcTBVTjI2ZFcrcm54MDdkcGlUSkpvMmJXbysvc3N2ditqNDhlTTU1alUvdTNmdjFtZWZmU1ovZjMvTm5qMWJCa1BKL2l5TGpZM1Zva1dMYnV2YWQ5OTkxK0s5MFdoVWJHeXNvcUtpZFBYcVZjWEZ4Wm0vdHhjdFdxVEF3RUE1T1RtcFRaczJGdGVGaFlWcC92ejVpb3FLeWpQUTdPbnBLWlBKcEIwN2RxaEhqeDY2Ly83N0xjNFhKb2plczJkUFZheFkwZUxZOGVQSEZSQVFJSlBKcEc3ZHV1VjVmV2hvcURadDJxUWVQWG9VK0o2NU1ScU41bWRxMkxCaHQ5M1BybDI3dEgvL2ZqMzY2S081dHZuMTExOFZFaEtTNDdQbjUvTGx5MFcrd3J3b21Vd216WjgvWDVzM2I5YW9VYVAwekRQUGxQZ1lBZ01ENWVQalkvVmNabWFtMHRQVGxacWFxb1NFQkNVbUp1ckdqUnVLam81V2RIUzBJaU1qZGVuU0pWMjZkRWw5K3ZSUng0NGQ4N3pYMnJWcnRYLy9mc1hHeGxwODFpWk5tcGdUREdmUG5sMmdjUzlkdWxUZmZ2dXQvUHo4OVBISEg2dHMyYkxtYzlrL2h3MEdRNG4vYkFJQUFQa2pDUUFBQUFBQVlKTXNLZ0U0L2YwcUFiUnQyOWI4T2pBd1VNbkp5WEowZEpRa25UNTlXbEZSVWFwZXZib2FOR2hRcUg3UG5qMnJ0V3ZYNXRzdU9qcGFVbFpGZ1lJWU1HQ0FLbFNvVUtpeDNLN0V4RVJObmp4WkpwTkpWNjllelRYZzNMOS9mN202dXVyY3VYT1NwRGZlZUNQWFByLzk5bHQ1ZW5xYTN4ODhlRkE3ZCs3VWlSTW5GQk1USTBtNjc3NzcxTHg1YzNYdjNsMGVIaDQ1K2dnUEQ5ZVdMVnQwK1BCaFhiNThXVWFqVVo2ZW5tclVxSkY2OXV5cEtsV3EzUFpuN3RpeG93NGVQS2lBZ0FETm1UTkhZOGVPdGJqdmhnMGI1T0Rnb0xGanh4WlpBa0I0ZUxnR0RoeW9BUU1HcUZldlhvcUlpRkMvZnYzVXIxKy91N0o2UERBd1VFYWpVWTgvL25pSjMvdkJCeDlVcjE2OXRHelpNdTNldmZ1MmtnQXlNelBOcTZ6YnRXdG5jVzduenAyU0xML3ZDNkoxNjliYXVuV3JqaHc1b20rLy9WWXZ2L3h5b2NlVkc2UFJtT2YzakpSVm1lR1hYMzY1cmY3ZmVlY2RqUm8xU2xGUlVZcVBqMWRpWXFMRmVZUEJvQ2VlZUVJVktsVFFzR0hEZFB6NGNjMmVQVnUxYXRWUzFhcFZKV1VGR1dmTW1DRTNOemU5OU5KTE9lNFJHaHBxOGI1bHk1WTZlZktrdnY3NjZ4d0IrTUpVc09qWXNXT09RUGpodzRjbFNhMWF0Y3IzK2hNblRraVM2dFdyVjZEN0JRY0h5ODdPVG8wYk55N3dHRys5WHJKTVBMbVowV2lVdjcrL25KeWMxS0ZEaDF6NzJiTm5qeVRwNmFlZnZxMXhaTnUrZlh1Ky83YmtWcjFDeWtxbWtmSk9tc3Z2Mm14R28xR3paOC9XamgwN2ROOTk5NmxodzRZVzUvMzgvRFJseWhTMWJObFNFeVpNME42OWUvWFJSeCtwU1pNbW1qcDFhcUh1ZlRzNmRPaFFvRlgwZG5aMktsdTJyRTZkT3BWbkVzQ2xTNWYwelRmZnlNN09UaU5HakxBSXpqLzU1Sk9xVWFPR2poOC9ycjE3OXhib1orMHJyN3lpTTJmT0tEZzRXRU9IRHBXdnI2Kzh2YjBsL1pVRVVLcFVxWHo3QVFBQUpZOGtBQUFBQUFDQVRjcEkvZXVQNnZaL3crMEFzbGZKSmlZbXlzL1BUMVdxVkRHdnNNc09HTjdPS3RKcjE2NXArL2J0Qlc1ZjBMYmR1M2MzSndIa0Zid3ByQlVyVnFoU3BVcm05MmxwYVJvL2ZyeXVYTG1pTm0zYXlOdmJXeHMzYnRRTEw3eVFZeFcxdTd1NzVzMmJKemMzTi9YczJWTm56cHpSK2ZQbnJRYXdzcTgxR28xNjk5MTNkZlRvVVVtU2s1T1R5cFl0cS9qNGVKMC9mMTduejUvWGpoMDdOR3ZXTEhNZ010dWtTWk4wNXN3Wk9UZzRxRnk1Y2twSlNWRmtaS1MyYmR1bTNidDNhOUtrU1RrQ1RJVXhZc1FJaFlTRXlOL2ZYKzNhdFZQejVzMlZtWm1wR1RObXlHZzBhc2lRSWFwVHA4NXQ5MytyN0cwV3NnT1YyZS9yMTY5dmJtTnRyc1BEdzIvckdiajVtbHZuWFpLNUhIeDJZR3J4NHNXS2lZblIyMisvWGVoNzNhb2dwY3FOUnFNY0hCd1VIQnljNzdZTDc3MzNubXJWcW1WeDdQRGh3NHFOalZYVnFsVXR2b2FIRGgzUzJiTm41ZUhob1NlZWVLSlE0ellZREhyNzdiZjErdXV2NjV0dnZ0SGpqeitlNjJyaXdzck16TXczd09ydDdaMGpxSHJpeEluL1krKytvNk1xdDRlUGZ5YzlJYlFBQ1ZYcEFxRkxxSXBnaENzZ2lFcTVvUXNxU2k4SzBoRkNFUytnd0VWUWlqOEpJRVdsUmdFaEdGcElDTVdRQXBFYUNDU0I5TUlrTTVuM2o3eHp5R1JtTXBNUWl0ejlXY3UxWnM1NXpqblBUS2JnN1Azc3pmang0Mm5VcUpIRjFmVmVYbDRrSlNYaDZ1cEtVRkFRMGRIUkxGMjZsSW9WSzFLcHdXSExOd0FBSUFCSlJFRlVVaVVsOGNuTnpZMFJJMGF3ZWZObVltSmlsUGRlUkVRRUNRa0pqQmd4d21RVmhYSGp4cG04N3ZIang0M0szaGQ4SElHQmdjeWZQNTh4WThidzl0dHZtenlQVnF0VmJvZUdodUxvNklpWGw1ZkJkcFZLaFkyTjRYZE1lSGc0S3BYSzZpU3U2ZE9uWTJOanc0RURCNndhYitwNE1INk1laWRQbmlRdExZM3UzYnVicmJJUkd4dkx4WXNYS1YyNk5QWHIxeWNsSmNYa3VGS2xTbUZuVi9oUHl2WHExVE5icFdibnpwMmtwS1JZVmNXbVNwVXF5dTJZbUJqczdPd010dW1Uc2N5OUp4SVRFNWszYng3aDRlRzg4TUlMTEZxMHlDaTU0K0xGaThERHo1MkM5eDgzblU2SGk0c0xyNzc2S3E2dXJnYi9sU2xUaHZMbHkxT2hRZ1hLbFN0bjlEb3JTSzFXTTMvK2ZMS3pzK25UcHc5MTY5WTEySzlTcVJneFlnVFRwMC9uUC8vNUQ3VnExVklDK3VZNE9qb3liOTQ4Rml4WXdQSGp4NWt3WVFMTGxpMmpldlhxWkdabUF1RHM3UHhvVDRJUVFnZ2hIZ3RKQWhCQ0NDR0VFRUlJOGR6SjFlakkxZVFsQWFoc3dOYmgyUzFUZS83OGVYSnpjMm5YcmgyUXQ3THVqei8rb0Z5NWNuVHExS25JNS9QeThqSWJDTXBQdjhMU21yRlBTbVptSnZQbXplUENoUXQ0ZTNzemRlcFV6cDgvejA4Ly9VUm9hQ2hmZnZrbExpNHVRRjdwK05HalI2TldxNWs4ZVRLZE8zZm1QLy81RDMvLy9UYzllL1kwMnpQK3dZTUhYTGh3Z2ViTm16Tmd3QUNhTm0yS3JhMHRPcDJPa0pBUWxpeFpRbUppSW9zV0xlSy8vLzJ2d2JGVnFsU2hYNzkrZE9qUUFTY25KeUN2VlBtaVJZdUlpWWxoOGVMRitQbjVXUXlRbWVQcTZzcUVDUk80ZGVzV2JkcTBBV0RIamgxRVJrYlNwVXVYRXUramZlclVLV3h0YlpYRWdwTW5UMkpqWTJPUWFGQXd1R1lxRUdlSnFVQ2RyYTJ0d1pqcjE2OFRGaFpHeFlvVmFkYXNHUUFuVHB3Z0ppYW1SSklBaXJLYTJKcXhhclhhYUp1Ky8zdkJ5aFUvL2ZRVEFDa3BLUmJMZU9mMzJXZWYwYlZyVjl6ZDNSa3laQWhyMXF4aDVjcVZMRm15aExsejUzTHo1azBnTC9FSHpDYzYzTHQzejJEZmhnMGJnTHpWdS9uZi85WitKdWo3cXJkbzBjTGlZL0R4OFZGdXg4YkdFaDBkVGRPbVRRM0dMRjY4R01nTGhqWnMySkEvLy95VFAvLzhVOW5mcUZFai92cnJMeVU0VzdETlFNZU9IUmt3WUFDM2I5ODJXWTFqeTVZdEJBWUdHbTNYVnhBcExMSG16VGZmTk5wV3NEMkprNU1UR3pac01ObU94RnpiZ0RWcjFsQ25UaDJ6MXkwcGd3WU5JaTR1VHJudjcrK1B2Nysvd1JqOTMxdmZQejR0TGMxazFRVzkrZlBuMDdadFc1UDdObTdjeUwvKzlTOXExYXBGclZxMVRJNDVlUEFnS1NrcFZsVzFXTEJnZ1hLN1M1Y3V1THU3SzY5ZmVQaWF6YjlONzhTSkV5eGZ2cHlVbEJSYXRteko3Tm16VFNhU2hJZUhZMk5qbzN6bTZoTTQ5Ti9KVDBLRkNoWDQ5Tk5QSC9rOHk1Y3Y1OHFWSzlTcFU0ZjMzMy9mNUJndkx5OTY5KzdOcmwyN21ETm5EaXRXckxBWXhMZXpzMlBHakJuNCt2cmk1T1JFNWNxVmdieDJJUUNsUzVkKzVMa0xJWVFRb3VSSkVvQVFRZ2doaEJCQ2lPZU9WdjJ3RllEdE05Z0tJTC9nNEdBZ3I0dzF3SjkvL2tsYVdobzFhdFRBMXRhMjBCWE1kKzdjVWZhM2FOR0NzV1BIUHY0SjgzREZka25JSHd4ZXZIZ3hvYUdoZE8zYWxVbVRKcUZTcVdqUm9nWGp4bzFqK2ZMbEhENThtSjQ5ZXdKNUFmTmV2WHB4Ly81OXBZZjQrUEhqdVhIakJwczJiYUpUcDA1S3drQitOalkyakI0OTJpaVFwMUtwYU4yNk5lUEhqMmZldkhsY3ZueVo2OWV2VTdObVRXWE03Tm16alZaaTFxdFhqd2tUSmpCNThtVHUzNzlQUkVTRVFaRFQxSXA1L1RZbkp5ZjI3dDFyOG0rc0Q5VGR1WE1IeU90SG5uL2NDeSs4d055NWM0MmZVQ3NsSnljVEVSRkIzYnAxY1hKeUlpVWxoZkR3Y0dyWHJtMFFFQ29ZWE92U3BRdFZxbFF4R1hRenA3QkFuZDd1M2J1QnZITDVSZTB0ZmUvZVBTSWlJb2lJaUNBOFBKd3BVNmFZWEJsc2IyOXZGQUF0S2ZIeDhRUUZCZUhvNkdqUWd6czBOSlR6NTgvajVPU2tyQ3crZlBnd0xpNHVGb09NK1JNdGV2ZnVUVkJRa0JMWU05V0QzVnp5Z2xhckxkRis3WmN2WHdaNHBLb1grUlcxM1VEQkpJQXlaY29vSzZBSERCaGdGUHdzVTZhTXlmUGN1SEVEZTN2N1FvUHgrc1NicUtnb0xsKytUSWNPSGFoUW9ZTEJHQWNIQjV5ZG5aWGtqL2o0ZUlLRGc2bGJ0NjdaQkFOemMzcGN5cGN2YjdRdE9UbFpLVU92VnF2WnYzOC9LcFhLcUFLS1hseGNITm5aMlVyMWhudjM3ckY3OTI2RDEzdEFRQUFuVDU1azFhcFZadHU0Nkptckp2THJyNythclZaZ2pmdjM3L1BkZDk5eDVNZ1JWQ29WUGo0K0RCczJ6T1FxK3F5c0xLNWR1NGFucHlkbHk1WWxPenViNk9obzZ0ZXZiL1IzTG82Q2p6Ri9GWlVXTFZxd1pNbVNSNzZHM3BZdFd6aDgrRENsU3BWaTl1elpoWmJvSHpseUpCRVJFVnkrZkpsWnMyWXhkKzVjaTgrNW5aMGRzMmJOd3NiR1J2bU1UazVPQmt5L3ZvUVFRZ2p4OUVrU2dCQkNDQ0dFRUVLSTU0N213Y05XQUhiUFlDdUEvRUpDUWloYnRpeU5HemRHcDlNcHE0YjFDZ3ZlYVRRYVpYLytvT2VwVTZjNGRlcFVvZGROVEV3RVlObXlaUmJuT0duU0pJUDdCVmR4bDVUUm8wZlRwRWtUV3JWcXhhcFZxd3oyTldqUWdLdFhyNW9zUDU1L1c3bHk1YWhRb1FMZmYvODlrSmNZa0orTGk0dFJBa0IrclZxMVVtN2Z2bjNiSUFuQVhDbm0vUDNqVTFOVERmYTk4ODQ3eXUwREJ3NlFtWm1wYk5NSGFhd0owTjY5ZTlmZ3ZqNFFWMXhCUVVIb2REcWxGVUJRVUJDNXVia0daZXlmbFB2Mzd5dHRLUXJyVnc1NUFXMTlLZllGQ3hZUUhoNU9Ra0tDd1pqaXZqNTFPaDJwcWFtVUxWdTJ5TWYrK3V1djVPYm00dTd1cmdUVE5CcU5VazNDeDhkSFdTbCsrUEJoS2xTb1lCVE1Mb3l0cmExQmovVzFhOWNxdC9XcnZVMnQ0Ty9TcFFzZUhoNzQrZmtWK1RIcG1ldkxicTVDUTQwYU5ZcVVKR0x0TWFibXNXM2JOcHljbkpRVjQ3bTV1ZXpidDg5Z1RPM2F0ZG0yYlJ0Z092QmNzRHFEdDdlMzhyZlJKMVpObkRnUkp5Y25Qdi84Y3k1ZHVvU2pvNk5SZ0YvL1diTmx5eGFDZzRQeDhmR2hZOGVPaFQ2bUoyWDc5dTFHMi9KWENmRDM5eWMxTlpWWFgzMlYyYk5ubXp6SDZOR2p1WHo1c3ZMWmMvUG1UWDc2NlNlRHo4d1pNMll3WWNJRTFxMWJWK3gyQUk2T2prVjZiUGtsSkNUdzBVY2ZrWjZlanJ1N081OSsrbW1oRlNzaUl5UEp6YzFWa3ZBdVg3Nk1ScU1wc1ZZQStiK1hDMVpSS2RpVzRGRnMzNzZkalJzM29sS3BtRHAxcXNVUy8zWjJkc3llUFp1SkV5ZHk0Y0lGeG80ZHk0SUZDd3lPMjdadG04WDJGQmtaR1VCZWRSQnJXcTZNR1RPR2xpMWJXdkdJaEJCQ0NGRVNKQWxBQ0NHRUVFSUlJY1J6Ui9QZ1lTVUFPNmRudHhYQWxTdFhTRWhJb0h2MzdxaFVLZ0lEQTdseDQ0YkJHSE9sdWJ0MDZXSTJjQllkSGMxdnYvMW0xUnlzR1Zjd0NlQng4ZkR3b0cvZnZnUUZCUmtGOGlCdk5XNVJGVXdDc0NSL29MK3dsWlQ1NlFNaGdGR2YrMUdqUmdGNVpaTjM3ZHBsc0UzdmFiUmtPSG55SklBUzlDOTR2ekQzNzk5WFNyaGI0Lzc5KzRYdTkvUHpJenM3RzhpcmNGRFFzV1BIaUl5TUpESXlrdWpvYUtVVS85R2pSL0h3OE1EYjJ4dFBUMC8yNzkvUGxTdFhyRXFReU03T052ajczcjE3bDdGangxS3paazJEWUx2ZXJsMjdpSXVMbzB1WEx0U3VYZHRnWDJKaUludjM3alU2WnV2V3JjVEV4RkM1Y21YNjlPbGpjVTdGcFYvTi9iaDVlM3RiSEZOd1ZYOWhsVEJLb2pLRG01c2JvYUdoU2tXVmdrbFVrUGVlMUZjUUFhaFdyWnJad0xDcHo1MzQrSGpDdzhQcDFLa1RUazVPZlBycHA0VW1MWnc1Y3dZYkc1dC9UTEF6TXpPVHJWdTNZbU5qdzdCaHc4eU95ODNOKzE3VnR6dUpqNDhIRElQWkw3MzBFbE9tVEtGWnMyYTR1Ym1aUEU5UjJnRVVWYVZLbFpnMGFSSmhZV0c4Ly83N0JsVk5kRG9kSzFhc29GV3JWa3FRUHp3OEhIaFlpVWQvdjZSYUFlUi9qUlNuaW9vMXRtN2R5b1lORzFDcFZFeWNPTkhxdVh0NGVMQjgrWEttVEpuQ3JWdTNHRE5tREo5ODhnbHZ2UEVHS3BXSzVPUmtxeXVJWkdWbFdUVlcvemt2aEJCQ2lDZERrZ0NFRUVJSUlZVDRINUNibytOZVpCWnBNZGxrcDJ1Vlh1bENsQVFiT3hVT3JyYVVydUZBeFliTzJOZy8vYUM3MWlBSjRObXRCS0JmcmQreFkwZXlzN1A1L3Z2dmNYVjFKVDA5L1pIT08yVElFSVlNR1ZMb0dHdjdmejhOYmR1MnRUZ3ZTeXVjemExZXRpUXlNaExJYXc5UXIxNDlxNDdScjVaODRZVVhxRnUzcnNreElTRWhUeXhZYTQxNTgrWVozUC9paXkrc1BqWXpNN1BJSmR6TmlZMk5OV292Y2VEQUFjNmRPNmVzVXRiUDFjN09qcnAxNjNMejVrMHlNelA1NmFlZkRFcDI2K2RrS1hsajVjcVZIRHAwaVAvN3YvOVR5bGhYcWxTSnJLd3N3c1BEVWF2VlJxdVJEeDQ4U0hSME5MVnExVEpLQXRpOGViT1NtS0IzOGVKRi9QejhVS2xVakJzM3p1cUVrdnpXcjEvUGlSTW5ETGFaQ2lBK3FkZVZOWlVMQ3I0dTlDWGhjM056bFlDL2ZsdEpWQlRKek14aytmTGxWS2xTaGUrKyt3NG5KeWRsWDBCQUFBc1hMdVQxMTE4M09LWkJnd1ptazROTUpRRUVCQVNnMCtuTUprSEV4OGV6ZGV0VzVYNUVSQVRPenM2c1g3KyswTG1QR1RQbXNWVlZLWW8vL3ZpRHBLUWszbm5uSFpOSk9IcjZKQUI5a2sxc2JDdzJOalpVcWxUSllGeUhEaDNvMGFPSHhldWFhd2NBOE5GSEg5RzNiMTlycG0vazFWZGY1ZFZYWHpYWXB0UHArTTkvL3NQQmd3ZTVmdjA2N2R1M1I2VlNNWGp3WUFZUEhxeU02OSsvUC8zNzl5L1dkUjlGL2pZQjFoZ3dZQUFEQmd4ZzZkS2xCQVFFQVBEeHh4OGJWYld3Uko4SU1HM2FOSzVldmNxU0pVdllzMmNQbzBhTll1VElrWXdjT2JMUTQ4ZU9IVXRVVkJTelo4ODJlczd6Ky9qamo2MU8wQkpDQ0NGRXlaRWtBQ0dFRUVJSUlaNXpHWGR6dUgwNkRkZktEbFJ0NDRwak9WdHM3SjUra0ZZOFAzSTFPdFRKV3BLdVBPQnYveVNxdFNsTnFjcFA5NGRlamZwaFVNelc4ZGxOQWpoejVneVF0NUxTMzkrZnUzZnY4c0VISDdCdTNUcGx6S1ZMbDFpL2ZqMFRKa3l3V09KWFBMcWRPM2NDZVN0Qnk1VXJaM2FjV3EzbTVzMmIvUEhISC96NjY2K1VMVnVXNmRPbm0rMW5mL1RvVWVWMmNIQXd5Y25KRmt2ZlA2dUtXdTY5c0lTTVZhdFdvZEZvRExiNStma1p0RC80NktPUGFOU29FZlhxMWNQQndZSGh3NGVUbVpscDFMTmJmeDVMNWNSemNuTEl5c3JpK1BIanlncHhXMXRiNnRldlQxaFlHT0hoNFFhcnVOUFQwL243Nzc5UnFWUzBidDNhNEZ6WHJsMWovLzc5dUxtNUtTMDJJQzhKSURjM2wzZmZmUmN2THkrak9WaXFwdkRHRzIrUW1KaG9WU0tMVHFjeis3cDdYR2JNbU1HZE8zY3N2Zzcwd2ZhTEZ5OHFTUURqeG8wcmtmbnFkRHFXTGwxS2ZIdzhjK2ZPWmQrK2ZYVHYzaDBYRnhkaVltSllzV0lGSGg0ZURCdzQwT1R4bVptWkRCZ3dBRzl2YjZYc3Y2bHI3TnUzRHpjM041Ti9SOGpyaTE0d2VTQWpJOE5rUWtGK24zenlpVUVTUUc1dXJzbVM2dm1UUEt3cHVWNVV2WHIxb25yMTZ0U3NXWlB2di8rZTNyMTdHd1gyNGVIN0szODdnQ3BWcWlpVkFmVHM3T3pNbHZxM1ZwTW1UUjdwK1B4eWNuSll2SGd4Z1lHQjFLNWRHMTlmM3lmK2ZyRWtmNXVBL083Y3VZTkdvekZvS3dCNWJXODJiOTVNUUVBQXRyYTJqQnMzanU3ZHV4ZnIybTV1YnF4WXNZSU5HemJ3NjYrL0VoVVZ4WjQ5ZXd6YTNKaVNsWlZGZEhRMFlMbUNURTVPRG1COWRSMGhoQkJDbEF4SkFoQkNDQ0dFRU9JNWxuRTNoOXVuMHFqV3ZqU2xQR1QxalhnOGJPeFVPRmUwdzdtaUt4bHhPZHcrbVVhMWRrODNFVUR6RDZrRTBLZFBIOExEdy9udmYvL0xwRW1UMkw5L1ArKysrNjVCRWtCR1JnYm56cDNqeHg5L3RHb2xycWxTNXFib1M3UmJPNzVpeFlxOC8vNzdWbzB0Q1d2V3JERmFYVjFRYW1vcTMzenpqY2w5U1VsSlJiN21iNy85eHVuVHAzRjBkT1RERHo4ME9XYm16Sm1jUG4xYXVXOXZiMC92M3IwWk9IQ2cyVjd5aVltSmhJYUdLdmVYTFZ0R1ltSWlEeDQ4b0ZldlhrV2U1L1BpOE9IRGhJU0VLQUhIaElRRUlHOTFhWlVxVlpnelp3NHhNVEZXcndqV3YxN01KUUhvQTM5dDJyVGh0OTkrNDhTSkV3Wmw0ajA5UFFrTEN5TXNMTXdnQ2VEY3VYUG9kRHBlZXVrbGc4UVFuVTdIOHVYTDBXcTFEQnMyakdYTGxpbjcvdjN2ZjFPMWFsV3pwYmt0VlZPb1g3OCtuMzMyR1o5OTlobFFlQ0pGYm03dUV3OXEzcmx6cDBpVk52SlhOQmczYmh5OWV2VXEwc3BuVXlJaUlqaDI3Smp5M0t4YnR3NC9Qejk2OU9oQlFFQUFPVGs1ekprengrenJ3Y2JHaG95TWpFSkxsSjg2ZFlxN2QrL1N0MjlmZzFZaCtkV3ZYMStwWExKMDZWSisvLzEzVnE1Y1NZTUdEWXI4bUN3OXA4V3BibUtObGkxYmN2andZYlp2Mzg2NWMrZFl2bnk1MGZOV01BbmcyclZydlBqaWkwYm5zckd4S1pGUy94Y3VYT0RUVHo4MTJCWWJHMXRvaXdrOS9kOGpKU1dGTDc3NGdyQ3dNT3JXcmN2aXhZc3BWYXJVSTgvdFVjVEZ4WEh5NUVuVWFyWHlQSmxyRTZCL2JadmFsNU9UdytYTGwrbmZ2ejloWVdHUGxDQ3ljT0ZDUHZua0UxNTU1UlgyN05uRDVNbVRMUjV6OXV4WnRGb3RWYXRXTmR2NklmOWNBYWtFSUlRUVFqeGhrZ1FnaEJCQ0NDSEVjeW8zUjhmdDAybFU2MUNhVXU3eW81dDRNa3A1MkZPdGZXbHVCNlZSdDN2NXA5WWFRS3QrbUFSZzYvUnNyZmpMNzVWWFhxRjE2OVlFQndjVEd4dkwwcVZMalg0a2I5bXlKYlZyMStiSWtTUDQrUGlZRExya2QvRGd3U0xOd2RyeE5XdldmR0pKQU5IUjBmejg4ODhXeDJWbFpWbGNiV3V0czJmUHNtTEZDaUF2U0ZtOWVuV1Q0eXBVcUVEVnFsWEp6czRtT1RtWm5Kd2M5dXpadzYxYnQvand3dytwVmF1VzBUSDc5dTNEeGNVRlYxZFg3dDY5eThLRkM1azBhUklyVjY3RXhzWkdLWS8rVDJGcEZidXA4YWI4K09PUEFFeWFOSW5WcTFjcjJ3dXV0cmRXVmxZVzl2YjJSZ0Z4ZmZCU3YySzVaY3VXMk5uWmNlSENCVEl6TTNGeGNRRWVybWE5ZVBHaXdmRm56NTRGOHBJSDhydHc0UUtSa1pIVXExZVBOOTk4MHlBSkFQTGFmSmhUMUdvSytYMzQ0WWRjdjM3ZGFMdTVvSHBjWEp6WklPbVRvTkZvT0hMa0NDcVZDcDFPUjZsU3BWaTFhaFZObXpiRnc4TURzTzQxVmZCMTVPbnB5WklsUzJqZXZEa0FkZXJVNGV1dnYyYjc5dTBBTkd2V3pPU0tkajE5ZWZ2Q0VpajBpUm8zYnR3d1NEaEtTa295dUQ5Ky9IaDBPaDNCd2NHVUxWdVdsMTU2cWRESFVsQmhmNCtzckN3bFdjamNPRXNKRmFZQ3hQZnUzVE80NyszdHpiRmp4emh4NGdUZmZQTU5VNlpNTWRpdjFXcUJoNEhjQVFNRzRPcnFXdWcxaTVxMGtQOTk0ZWpvYUxBQ1BpWW14bWpGdkxtVjhnRGg0ZUVzV0xDQWhJUUVHamR1aksrdjcxTkpBTWpOelNVOFBCeUFXN2R1TVdqUUlBQ3pDVUxXc3JlM1Y5NHpnWUdCajVRZ29uOFBOR25TeE9vcURFZU9IQUZRMmdEczM3K2ZreWRQTW1mT0hLTVYvL29FTGFrRUlJUVFRanhaa2dRZ2hCQkNDQ0hFYytwZVpCYXVsUjBrQVVBOGNhVTg3SEd0N01DOXlDemNtN284bFRsb0hqd3NuL3dzVndJQUdEaHdJTUhCd2V6ZHU1ZFpzMmFaSFBQZWUrL3gxVmRmc1dQSERxT1ZrUVZaQ3U1dDI3YU5kZXZXVWFaTUdWSlRVNWsrZlRxZE8zYzJPVmFqMFJpVmVuNFNqaDA3QnNDd1ljUE1sdkx1MHFVTEhoNGUrUG41bWR6LytlZWZjK2ZPSGF1dUZ4WVd4cHc1YzlCb05Bd2VQTGpRTXYwVEowNVVibXUxV2lJaUl0aThlVE1oSVNHRWhZWHg5ZGRmVTZkT0hXV01XcTFtejU0OXZQcnFxMHB3dVhidDJzeWVQWnRwMDZheGJ0MDZtamR2enV6WnM2MmFxMTV4QThnbHdkSXFkbXMxYTlhTU5tM2EwS3BWcXhLWUZhU2xwU2tCL2Z3S3JrSjFkbmFtYWRPbW5EMTdsak5uemlqQit2cjE2d053K2ZKbGd4TDcrc29QN2R1M056aHY0OGFOY1hkMzU5TlBQMzJpSy9FclY2NnNCR1MxV2kyeHNiSFkyOXRUdVhKbG83RXhNVEhZMnRvKzFWWWlwMDZkSWlrcGlTWk5tdkRYWDM4eGR1eFlQdmpnQTVZdlg2NEVNWXY3bXRJbkFDUW1KbkxvMENIaTR1S29XTEVpRlN0VzVNS0ZDd3daTW9UMzNudVB2bjM3R3IwMjlNa2hoUVVtOWNITDRPQmdnKzNwNmVrR0NVamp4NC9uOHVYTEpDWW00dTN0L2NRck0xajYzTGMyUUR4NThtUXVYYnJFb1VPSDhQVDBwRWVQSHNxK2dwVUEvdld2ZjFsMXpzR0RCMXMxYnRPbVRRYjNHelJvb0h6T3FkVnEzbnJyTFY1NDRRWFdybDJyakRHMVVsNmowYkJwMHlZMmI5Nk1WcXVsYTlldVRKZ3c0WW12UW8rTGkyUGp4bzJjUG4yYTlQUjBJSy90aUplWEYrM2J0NmR0MjdaS0lvcStMVVJtWmlhSmlZbG1rOURNR1Q5K3ZOSjZBK0R1M2JzTUhqeVlsMTU2aVZXclZwazlybHUzYm1nMEdweWNuSXAwdmFTa0pJS0NnZ0I0N2JYWEFQajc3NzhKRGc1bTFxeFp6SnMzejZDU2hMN2FobFFDRUVJSUlaNHNTUUlRUWdnaGhCRGlPWlVXazAzVk51WlhhQW54T0pXdjQwUnNjUHBUU3dMUS9rUGFBUUEwYXRTSVNwVXFjZWJNR2JPOXZWOTc3VFcrL2ZaYmpodzV3b2dSSXloZnZueXhydVh2NzgrNmRldW9XYk1tQ3hZczRNTVBQMlQ5K3ZXODhzb3JSai9PUjBSRXNHelpNcnAyN1VxL2Z2MktkYjNpMGljQm1PdkJiUTFyVjZyLzlkZGZ6Snc1a3djUEh0Q3ZYeitHREJsaTlUVnNiVzFwMHFRSml4WXRZdUxFaVlTSGgvUDk5OThiWFB1WFgzNGhKU1dGN3QyN0c2d3diOW15SlJNblRxUisvZnFVTGwzNnNaWDVmaHlLdW9yZDNJcmdmdjM2bVF4Y1cwdXRWcE9abVVucDBxVTVmZm8wbVptWlNpQS9QMzBBTHYrcVpTOHZMODZlUFV0d2NMQ1NCT0RtNXFZa3g5eTRjWU9hTld0eS9mcDFFaElTY0hkM04wanVnTHpLQWw5OTlkVVREN0RQbno5ZnVmM1hYMzh4ZWZKa1huNzVaWVB0ZWwyNmRLRml4WW9sbmpUeTRNRURrd2tYcG16ZnZsMzVuQU9vVnEwYTc3MzNIcEFYc0czYXRDbnU3dTVNbVRLRmYvM3JYMVNwVW9YLys3Ly9VK2F2ZjcxOStlV1h4TWZIRzV6NzJyVnIrUHY3Yy9EZ1FUSXpNM25qalRjWVBYbzBycTZ1bkRoeGdnMGJOdURuNTBkSVNJaFJNRlFmNEM4c0FPcnI2MnUwTGYrYzhydDE2eGFRVnozQVVrSkQvcUM5UHBqYXRtM2JRbyt4SkNnb0NCc2JHNU9WTkV3bENRd2FOSWk0dURpRGJhVkxsMmJpeEluTW1ER0QxYXRYNCtucFNjMmFOWUhpOTNXMzlqTzFZQkpBZnZvZ3NxVnJwNmFtTW5ueVpLNWZ2NDZkblIyZmZQSUo3Nzc3cnNFWXJWYXJCTjBmcC9UMGRBNGZQb3lycXl0dnZ2a212Ly8rTzFXcVZHSGV2SG5LbU16TVRPQmhjSHpMbGkxczM3NmRUcDA2bVUyQXM0YStha2JGaWhYTmp0SHBkRllsd3BpeWMrZE9zck96YWRpd0lmWHExUVB5S3Vpa3A2ZHo5T2hSNXMyYnh4ZGZmS0VrRWVvZloxR1REWVFRUWdqeGFDUUpRQWdoaEJCQ2lPZFVkcm9XeDNLUC8wZE9JVXh4TEdkTGRwcjJxVjFma3k4SndOYngyVzBIb0ZlblRoMkNnb0tJajQ5WHltUG41K2pvU05ldVhaWCsxTVZKQXRpeVpRcy8vUEFEbFNwVll2NzgrYmk3dTlPL2YzODJidHpJOTk5L3o2aFJvNEM4d01VUFAvekFuajE3ME9sMC9QNzc3L1RvMGVPSmxWRk9TRWpnMXExYnFGUXE5dS9mejIrLy9XWjJiR3BxcWtGSmJuTkdqeDV0c3FMQnVYUG5tRFZyRm1xMUdoOGZuMkwzVkZhcFZIaDdleE1lSG00UTZFOU9UbWJyMXEwMGJOalFaSC93Tjk5OFU3bjlKTXV6UHl1S3V0cTFvSVNFQktNV0ZTKy8vTExSdUtTa0pBQ0Q5MDJ6WnMwQU9IUG1qTUhZRjE5OGtiQ3dNUDcrKzI5cTFxeXBWQUV3VjdyN2FhNndCemg1OGlUdzhQRThDVHFkanRUVVZNcVZLMmR4Ykdob0tGRlJVVXlhTklrTEZ5NG8yei80NEFQbDl0S2xTNEc4L3UwNm5ZNHlaY3FZUE5mVXFWTU43dS9Zc1lQdnZ2c095R3ZWTUdUSUVJTWtrQTRkT3RDdVhUdjgvZjFObHExUFRVMEZLTFNrZlZGVXExYXQwTlllMTY1ZEl6dzgzQ2dRcXE4QTg2aWZBYk5temNMZTNoNS9mLzlIT2svcjFxM3AzTGt6QVFFQjdOaXhnODgrK3d3by9tcHVTNjBLckpHWW1BaGc4YnV2VEpreWRPL2VuYjE3OXpKdDJqUWxRSzEzOWVwVnZ2amlDNlpQbjE3a2xnMUZWYlZxVldiTm1rVzdkdTJ3dDdmbjk5OS9OeHFUbkp5c3pCdFFLcFFFQkFSdzlPalJZaWNyWEwxNkZjQmttd1E5ZlJJTUZDMDRIeGNYeCs3ZHV3SG8wNmVQc2wybFVqRjE2bFNTazVNSkRnNW15WklsVEo4K0hiVmFyVlE4a0NRQUlZUVE0c21TSkFBaGhCQkNDQ0dlVTdrYUhUWjJ6Mzd3VXp5ZmJPeFU1R3AwbGdjK0pwcC9VQ1VBUUNtYm01R1JZWGJNMEtGRCtmampqNHRjWmpvcks0dmx5NWNURUJBQXdKSWxTNVRWMS8zNjllUG8wYVA4K3V1dlZLOWVuZXpzYkRadjNreDZlanJWcTFkbjRNQ0J2UDc2NjlqWVBMbm5VTC9hVktmVFdReG1aV1ZsR1pUa05tZjA2TkZHMjBKQ1FwZzdkeTdaMmRrTUh6NGNIeCtmNGszNC85UC9YZkluR3pnNk9xSlNxWlFlMEtKa1ZhdFdqVHAxNnZEZ3dRTWNIUjFwMXF3Wi9mcjFNNnFvY2Z2MmJjQXdZRiszYmwxY1hWMjVmLzgrMTY5ZlYxWTcxNnBWUzBrQ2VPT05OemgrL0Rqd3NPOTFTYmwvLzM2aDFTcHExcXpKdi8vOTcwTFBrWmFXeG9FREI3Q3hzVkZLY3BlVVc3ZHVjZjc4ZVpPQjBydDM3NkpXcXkwbWNlVG01dkxkZDkvaDZ1cEs1ODZkRFpJQVRMbCsvVHFROTNlMWhyZTNONG1KaWNURnhYSHMyREVsWWFPZ1BuMzZNSExrU0pPUEEvSXFRQlNIUnFQaHpwMDczTDU5R3c4UER4bzBhR0F5MlVkL3JiRmp4MkpqWThQTW1UT0xkYjBuYWZUbzBWU3JWczFnTmJwYXJVYWxVaFY1MWZoSEgzMWsxVGg5UW9jcCt0WXUxbFFPZWVlZGQralZxNWRSQUQwdUxvNXAwNmFSbUpqSXhZc1hIM3NTZ0xPenMxSmx4Qno5NDlLdjJHL2R1ald0VzdmbXhJa1RiTnk0a1JzM2JnQjU3VzBHRGh4SWt5Wk5yTHAyV0ZnWWdNbktLSHI1SzJFVTVkOFZLMWFzUUsxVzA2aFJJNlBQUlRzN08rYk1tY1BFaVJOcDJyUXBZUGp2R21kblo2dXZJNFFRUW9oSEowa0FRZ2doaEJCQ0NDR2VLOXBzSGJyL253TmdZNjk2NXBOaHRGb3QwZEhSQUpRdFc5YnNPR3RMYitjWEZCVEVpaFVyU0VoSVVMYmxEOXpaMmRreFk4WU14bzBieDhxVks0RzhsWU5qeG95aGMrZk9UelQ0cjFlMWFsV3pLMkozN2RyRm1qVnJxRlNwRW5mdjNzWER3d00vUHorejUrclhyeDlKU1VsR3dhQ2dvQ0Rtelp1SFJxTmgxS2hSdlBQT094Ym5sWk9UWTNZRnJFNm40K2pSbzBCZWV3YzlaMmRueG84ZmI3STg5ejlCUWtJQ0F3WU1NTm9lRXhOVHJOVzlCWTk1MUpYUEtwV0tOV3ZXR0d3TENBaGc1Y3FWOU8vZm4vNzkrd053NWNvVkFGNTQ0UVdEWTVzMmJjckpreWM1ZS9hc2tnVFFzbVZMYkcxdGVmWFZWN2wzN3g2WExsMmlYTGx5U2tDcnBHUm1aaFphTXI1Rml4WVdrd0JXcmx4SmVubzZYYnQyVlVydEY0ZE9wK1BhdFd0a1pXVUIwTDkvZjJYbGRmNCs0M3I2WUx1bDV5UWdJSUNyVjYvaTQrTmoxUXJna0pBUWdFS0RzMUZSVWJpN3UrUG01b2FibXhzalI0NVVlc1NiQ2pZWEZsaldmKzZhU3pyUTZYUWtKU1VSRnhmSDNidDN1WFBuRHJHeHNVQmVra1QzN3QzUjZmS1MzYVpNbVVMVnFsVTVjT0FBUFhyME1Qak1TVTlQWjhhTUdTUW5Kek51M0RqYXRHbFQyTk9ZOHJhY0FBQWdBRWxFUVZUd1RDaGJ0aXhEaHc1Vjd1Zms1S0RUNlF6NnZGdXJiOSsrVm8wcjdHOTE2ZElsSUM5NXh4b0ZQL1B2M3IzTDFLbFRTVXhNNU4xMzMxWGFVVHh0K3RlZy92TkhyME9IRHJSdjM1NmhRNGR5NTg0ZFFrTkRDUTBOcFhIanhnd2VQSmlXTFZ1YVBXZFdWaGFuVDUvRzF0YVdGaTFhbUIybkQ4NFg1ZDhXMjdadEl6ZzRHQnNiRzhhTUdXTXllY0RWMVpYVnExY3IzNWY2ZGl4MmRuWW1LL0lJSVlRUTR2R1JiMTRoaEJCQ0NDR0VFTStWZjBvVmdQbno1Mk5yYTB0TVRBeXhzYkhVcjErZkNoVXFsTWk1bzZPajJiUnBFNmRPbmNMQndZRlJvMGF4Wjg4ZXBXZDFmaSsrK0NJelo4NWt6cHc1NU9UazBMWnRXMTU3N2JXbmtnQmdUa3BLQ3F0WHIrYklrU1BVcUZHREpVdVdXRnk1cjlQcFNFbEpBZkxLV091RFZ5ZE9uTURYMXhldFZzdWtTWk1NU3ZJWFp2djI3Y1RIeC9QV1cyOVJ0MjVkSmZoeDY5WXQxcTlmejRVTEYxQ3BWRVo5bkY5Ly9mV2lQdHhuaHAyZFhhSGxwSjlGY1hGeHBLV2xLUUZ0UUduUmtEOUJBNkI1OCtiRXg4Y2JsQmp2MEtFREhUcDBBUEtTVG5RNkhhKzg4a3FSSzNCWVlxcW52TFcwV2kyclY2OG1JQ0FBTnpjM3ExZGFGM1RqeGcyKysrNDd3c1BERFZiclptUmswTHg1YzVvMWEwYUxGaTM0NVpkZmxIMDVPVG44K3V1dkFCdzVjb1JhdFdxWmJaVlFxMVl0WEZ4Y3JBcTQ1dVRrOE1jZmY2QlNxV2pmdnIzWmNRRUJBZXpaczRkVnExWlJwMDRkZzMybWdzMEZBOHVlbnA1VXIxNGRqVWFqSkdGY3UzWU5UMDlQZy8yUUYzZ2VPM2FzeVhrNE9EalFxbFVycWxldlR2WHExZkh5OG1MZHVuWHMycldML2Z2M00zbnlaT3JYcjQ5V3EyWGV2SG5jdkhtVGZ2MzYwYk5uVDR2UHhiTkkzOU85T0VrQU8zYnNlT1RyNjl0Mk5HN2N1TWpIWHJseWhlblRwNU9ZbUVqUG5qMzUrT09QSDNrK0pTVTBOQlRBWkFVSmxVcWxCTTNIangvUHBrMmJ1SGp4SWxPblRtWGF0R2xtdjF0Mjc5NU5abVltN2RxMUs3VFZoZjQ5YiszcS9CTW5UckIrL1hvQWhnMGJadFJxSWIvOENYUDZ0aHRQcXFXUUVFSUlJUjZTSkFBaGhCQkNDQ0dFRU0rVmYwb1NnTE96TXdjT0hBRHlWcjUrL3Zubmozek85UFIwRmkxYVJIQndNSkJYQ25qS2xDbTgrT0tMN04yNzErUXhhV2xwNkhRNmZIMTkrZUtMTDlpeFl3ZEJRVUVNSGp5WVRwMDZHUVEvZi9qaEI3WnYzLzdJOHpURlZPbC9qVWFEdjc4L0d6ZHVKRDA5SFM4dkw2Wk9uVnBveFFTOWlJZ0ljbk56c2JlM04xaDlPSC8rZkxSYUxmYjI5bXpkdXBXdFc3ZWFQY2VvVWFPVVZidGFyUlovZjMvOC9mMXhjbktpYk5teVpHVmxLUUVPSnljbkprMmFwQVFUbndmbHk1YzNHNmpPenM3bTU1OS94dFBUMCtTSzhIMzc5cEdXbHNhYmI3NXBzWTkzVVJVV1BMOTU4eWJ3Y05WL1ltSWlFUkVSdUxpNDBMQmhRNE94dlh2M0xyUUtoRDVJN08zdC9haFRmaVMvL2ZZYk1URXhRRjdnUGpVMUZYOS9mOHFVS2NPQ0JRdXNlaitZVXFaTUdVSkNRckMxdGNYVDA1TVdMVnJRb2tVTEdqWnNhQkRFbXpadEdtcTFHcDFPeDdKbHk0aU5qYVZxMWFyY3VuV0wyYk5uNCtucHlZZ1JJMmpTcEFuTGx5OVhBc1cxYTlkbSt2VHBWczF2Ky9idDNMOS9uM2J0MnVIaDRXRjJYRlpXRmhxTnB0Z3Jpci8rK21zQXRtN2R5dDI3ZDdHenMrT2JiNzRoSWlLQ2NlUEdLZnNocjBKQXk1WXRxVkdqQmkrODhBTFZxMWVuUm8wYURCZ3dBSGQzZCtiT25XdHc3b0VEQjVLWW1FaGdZQ0JqeDQ2bFQ1OCtwS1NrY083Y09UcDI3TWdISDN4UXJEay9DL1FCNCtMMGRDOXNoYjgxWW1KaXVIVHBFclZyMXpabzZXR05VNmRPc1hqeFlqSXpNK25idDIreEUyWWVoNFNFQkM1Y3VFQ3BVcVdNUHBzS2V1dXR0K2pTcFFzLy8vd3pZV0ZoZE9yVXllUzRhOWV1c1duVEpsUXFsVklKcGJEckE1UXVYZHJpWEFNREExbTBhQkU2blk1MjdkcFpyRktTWDFSVUZFQ0pKVGtLSVlRUXducVNCQ0NFRUVJSUlZUVE0cm1peWNxWEJPRDg3Q1lCakIwN2xxRkRoK0xzN0Z6b2FqMVRzck96VFc1M2RYV2xiTm15VktwVWlmZmZmNTgzM25qRDVBcG1yVlpMYUdnb2h3NGQ0c1NKRTNoNmV2TFZWMS94N2JmZnNtalJJcUtpb2xpNGNDSGZmZmNkblRwMXdzdkxpd1lOR3FEUmFNakp5U25XNHkySzVPUms5dS9mejU0OWUwaE1UTVRGeFlVSkV5YlFvMGNQczhmTW1ER0R1M2Z2S2dGSWZUQllYOTVkVDZ2VkFua3JqL1dsdmMzUnIzNEY2Tm16SnpxZGpwQ1FFRzdkdWtWQ1FnSk9UazdVclZ1WGwxOSttVjY5ZXVIdTdsN3N4L3hQa1pPVHc0RURCOWl5WlFzSkNRbFVxVktGRFJzMkdBUmxrNU9UV2JObURXcTFtaDkvL0pGWFhubUZ0OTkrdThpcmVQWG5URXRMc3lwUUJRL0xodXQ3WWZ2Nys2UFQ2V2pmdnIxUjRMaXcxZjIzYnQwaUtpb0tEdytQcDVyWUVSZ1l5UExseS9IdzhDQTFOUlZmWDErKyt1b3JmSDE5cVZhdG1zVWU2Vys5OVpiWjU2NTgrZklzV2JLRWwxNTZxZERWd1BYcTFTTXpNeE5mWDE4Q0F3TnhkM2ZuNjYrL0pqVTFsVFZyMW5EbXpCa21UWnBFNjlhdCtlU1RUd3hhamxoVCtqNGtKSVJObXpaaFoyZkg4T0hEamZiclMrN0R3MkMwbTV1YnhmT2FjL0RnUVRadTNFalpzbVZadVhJbDY5YXQ0OUNoUTBSRlJURjc5bXlsTkh2cDBxWDU4c3N2clQ1dnVYTGxtRFZyRnNlUEgyZkZpaFZLd2xTdFdyV1lPblZxaVZlVEtJcml0Ty9JVDkrYnZxamZWV0I5Mnc5emM5eXlaUXM2bmE1SVZSUnljbkw0N3J2djJMVnJGelkyTm93ZVBacmV2WHRiZmZ5VHNHUEhEblE2SFowN2R6WnFYMkNLbzZPanlmWXNlakV4TWN5WU1ZUHM3R3g2OXV4cDhYUHI3Tm16Z1BsMkdKRDMzdnZ4eHgvWnZIa3pPcDJPNXMyYk0zUG1US1BYc2xhckpTWW1oa3FWS2lrci9uVTZIV2ZQbm1YTGxpMEFOR3ZXek9KakZFSUlJVVRKa2lRQUlZUVFRZ2doaEJEUEZjTktBRTh2NkdLSm82T2oxWDI4NCtMaWNIUjBwSFRwMG1nMEdxVThkN2x5NVl6R2poMDdGaHNiRzZPeXpXbHBhUUI4ODgwM0JBWUdLaXZZeTVRcG8vUU5ybHExS2l0V3JPRFFvVVA0K2ZseDU4NGRkdTdjeWM2ZE8vSHk4bUxod29XUGJUV3JUcWRqOSs3ZEhEdDJqSXNYTDVLYm00dUxpd3NEQmd5Z1Q1OCtGb1BBbFNwVklpUWtSQWtZdXJxNjh2TExMek51M0RpRGNjWHRRMSsrZkhtR0RoMXEwQ2Y3VVFVR0JqSi8vdnhpSDEvY3gxSWNLU2twU21MRy9mdjNzYk96bzF1M2J2ajQrQmdGMTh1Vks4ZTMzMzdMenovL3pCOS8vTUhSbzBjNWV2UW90V3ZYNXIzMzN1UDExMSszYWlWMzVjcVZ1WGJ0R2hzMmJHRDQ4T0ZtWHdNNm5ZN2s1R1IyNzk3TnpaczNxVnk1TXRXcVZTTXBLWW1kTzNjQzhQYmJid05GRDRiR3hjWFJ0V3RYbysyZE9uVml4b3daUlRwWFVZV0dockpvMFNJY0hSM3g5ZlhsM0xsenJGNjltcEVqUi9MdmYvK2JLbFdxV0Z3VlAzNzhlQ0F2U0tkUDRzbkp5YUZNbVRMWTJ0clN2SG56UXVlZzArazRjdVFJR3pac0lENCtIZzhQRHhZdVhFajU4dVVwWDc0OGl4WXQ0dlRwMDZ4ZHU1Ymc0R0RPbmozTGUrKzl4OENCQTYwcU0zN28wQ0crL3ZwcnRGb3RvMGFOTXVxTmJtZG5SMEpDQXZmdjM4ZkJ3WUhJeUVpY25aMU52aFlzL1cwZlBIakEyclZyMmJkdkg4N096c3laTTRjcVZhb3dhOVlzdG0zYnhvWU5HeGczYmh5ZmZ2b3BIVHQydERoM2MxNTU1UldhTld2R3lwVXJDUWdJNFByMTY2eGZ2NTdodzRjWFdrN2ZWQUlFR0NaQm1CdGppYW0ySHJHeHNVcFNsSjYrUEgyMWF0VW9YYm8wenM3TzNMeDVrNDBiTndKNUNRMlBRMXhjSEdCY212N01tVE1jUG53WUR3OFBxOSs3NGVIaHJGaXhncXRYcjFLMmJGbW1UNTlPeTVZdFMzek8xa2hPVHNiVjFWVkpTdE1IKzZPam85bXpadzgyTmpaV3RjdXdKREF3a0crKytZYlUxRlNhTm0zS3lKRWpsWDFSVVZFNE96dFRybHc1SEIwZDBXZzBuRHg1a3YzNzl3UFF1blZyaytlOGZ2MDZYMy85TmVIaDRVQmVxNVJwMDZiaDRPQmdOTmJHeG9heFk4Znk0TUVEVkNvVmpvNk9hTFZhSldtd2RPblM5T25UNTVFZnB4QkNDQ0dLUnBJQWhCQkNDQ0dFRUVJOFY3UVBIZ1pNbnVWMkFFV3hhZE1tcFhWQWZxWjZBcHNLdkowK2Zacms1R1FncjB5N282TWpuVHQzeHR2Ym0xYXRXaG1zUWxTcFZIVHQycFV1WGJvUUVoTENzV1BIdUh6NU1sT21UQ25CUjJSTXBWSng3ZG8xL3Zyckx4bzJiSWkzdHpmZTN0NVdyenlkTUdFQ0V5Wk1lS3h6TEdtbFNwVXlHWng3VnVoWGNoNDRjSURqeDQrVGs1T0R2YjA5YjczMUZqNCtQb1ZXUHFoUm93WVRKa3pnL2ZmZlorL2V2Zno2NjY5Y3ZYcVZyNzc2aXZYcjE5T25UeC82OU9sVDZPcm9uajE3Y3VyVUtmYnQyOGUrZmZ1c21yTktwV0w0OE9Hb1ZDbzJidHhJUmtZR3JWdTNWbnB1bDlUelhiRml4Ukk1VDJIOC9mM1JhRFJNbmp5Wm1qVnJVck5tVGRMUzB2RHo4MlAxNnRXc1hyMGF5SHZNdHJhMjJOblpZV2RucDd5ZmMzSnlsTUIvL2tDeW82TWpQLy84YzZHcmo5VnFOWHYyN0dILy92M2N2bjBieUFzQ1RwdzQwYWk4ZjVzMmJXalpzaVdiTm0xaSsvYnRiTnUyamFOSGo3SisvWHF6UVcrTlJzTVhYM3hCVUZBUUFJTUdEVExabXVHbGwxNGlQRHpjb1B4NHUzYnRUSjdUVktsM2ZTbjZYYnQyc1dYTEZwS1NrdkR3OEdEbXpKa0dmZGo3OSs5UHJWcTE4UFgxWmY3OCtVeWNPSkh1M2J1YmZYNHNLVjI2Tk5PblQ4Zkx5NHRWcTFieHl5Ky9FQklTd3RLbFM4MjJ4OUMzZkNpTU5XTk1NZFZDWTlDZ1FVcndYZS9jdVhOczI3Yk41RGxzYlcwTGJaOVJGTysvL3o2Wm1aazRPRGhnYTJ2THZYdjNBR2pTcElreUpqbzZtZ1VMRmdCNXlTeUZKVkJBWHV1UGRldlc4Y2NmZjZEVDZXalNwQW5UcGsyek90bnVjUmd6Wm96QmMxeW5UaDEwT2gxZmZ2a2xXcTJXdDk5KzI2QnlSbEdGaFlXeFpjc1d6cHc1QTBEYnRtMlpNV09Hd1hPMWFkTW1wVVZRUVo2ZW5yejIybXNtOTYxWnM0Ync4SEJVS2hVK1BqNE1HemJNN09lMVNxV2laczJhWExwMENaMU94NE1IRHdCd2NYR2hSWXNXakJneDRuK2lVbzRRUWdqeHJKRWtBQ0dFRUVJSUlZUVF6NVZudlIyQXJhMHROamFGejZ0VXFWSzR1TGdvOTVzMmJVcGtaQ1JhclJhVlNvV2JteHR2dlBFRzNicDFzK3FhTDcvOE1yVnExY0xSMFpFZVBYclFzV05IZy9PYm9sS3BhTjI2dGRsVmdvL0RoeDkrcUt4d3RxVGdjL1JQOVBMTEx4ZmEzLzVweTh6TVpNNmNPYWpWYXR6ZDNlblJvd2ZkdW5Vekc4UTBwV3pac2d3YU5JaDMzMzJYWDM3NWhaOS8vcG5FeEVUdTNyMXJzVHk2bDVjWGl4Y3ZadS9ldmR5NWM2ZlFWaFF1TGk1VXExYU50OTU2U3dra0RobzBpQXNYTGpCbXpCaGwzTFA4ZkJmVXQyOWY3TzN0ZWVPTk41UnRRNFlNb1dQSGpodzhlSkRvNkdoU1UxT1ZZSC8rLzNRNm5WSVJ4TW5KU1htdVZTb1Y3ZHExc3hoUWRYQndJRFEwbE51M2IrUHA2Y21RSVVNS1hVMXRiMi9QOE9IRGVlMjExMWk2ZENtZE9uVXE5QnAyZG5hNHU3dFRwa3daeG80ZGE3YkgrWVFKRS9qMjIyOUpTRWhBcFZKUm8wWU5SbzhlYlREbXhSZGZwRTJiTnZUdDI5Zm8rUFQwZEJvM2JreFFVQkJwYVduMDZ0V0w0Y09IS3lYTDgydmR1alZMbHk3RjE5ZVhsMTkrMmV6Y2k2SkxseTQwYnR5WVJZc1c0ZUhoWWZLOVUxSVZQWXBhNWFKS2xTcEdxN3JyMTY5UDFhcFZlZkRnQWRuWjJlVG01bUp2YjArZE9uVVlNR0FBTDczMFVvbk10VldyVmx5NGNBR2RUb2RLcGFKV3JWbzBhdFNJSVVPR0tHTlNVMU5KVDA5bitQRGhlSGw1V1R5blJxUGgvUG56Mk5uWk1XVElFUHIzNy85VVd6QUFORzdjR0pWS2hZMk5EVFZyMXVTRER6NUFwVkl4WXNRSWZ2amhoMGVxcktQVDZmajU1NTg1YytZTXJxNnVEQnMyVEtsNGtsL0xsaTI1ZCs4ZUR4NDhVRDRieXBZdFMrdldyZkh4OFRHYkREUno1a3krL1BKTGZIeDhhTlNva2NYNXJGeTVFc2o3TytnclRGajZuQkZDQ0NIRTQ2WFM1VThGRmtJSUlZUVFRanczd2pmZnczUGc0MStwS0lRNVQrczFlUE5vS21tM3N3RjQ0YlV5bEs1dVhMcjJmMUZHUm9iSndKY1FoZG14WXdmVnExZW5UWnMyRnBOWHJKR1JrWUcvdno5dnYvMjJRUUJ5Mzc1OXBLU2tNSERnd0VlK1JuNXF0ZnFKQmFLdVhMbUNnNE9EeFdvRDFvNER5TTdPTmxsKyswbElTa3JpM3IxNzFLdFhyMGpINWVibW9sS3BqQUt3MGRIUnhNZkgwNkZEQnlBdlFLL1ZhbzBxQ3p3T1dWbFpKQ1VsVWJWcVZZdGpMYlZZaUltSndkN2Vuc3FWSzF0OWZYMDdodWMxS0pxWm1VbHVicTdWbFZ1c0ZSb2FXbWhDUm1CZ0lCa1pHVXBDM0xWcjE3Q3pzM3VtSzZ6b1dmUFpkUFhxVmRScU5RMGJOalM1UHlzcmk3MTc5OUs5ZS9jU2YrNkZFRUlJOFd4UkZTTzdVWklBaEJCQ0NDR0VlRTVKRW9CNDJwN1dhL0RxYjhsa0pXb0FxUDFtT1p3clNCRThJWVFRUWdnaGhCQkMvRE1WSnduZzJhdUxLSVFRUWdnaGhCQkNQQUxOZzN6dEFKemtmM3VGRUVJSUlZUVFRZ2p4djBWK0RSRkNDQ0dFRUVJSThWd3hUQUo0dXYyQWhSQkNDQ0dFRUVJSUlaNDBTUUlRUWdnaGhCQkNDUEhjMEdicjBQMy9IQUJiZXhVcVcwa0NFRUlJSVlRUVFnZ2h4UDhXU1FJUVFnZ2hoQkJDQ1BIYzBHVGxxd0xnTFAvTEs0UVFRZ2doaEJCQ2lQODk4b3VJRUVJSUlZUVFRb2puUms2bVZya3RTUUJDQ0NHRUVFSUlJWVQ0WHlTL2lBZ2hoQkJDQ0NHRWVHNWtwejVNQW5Bc1kvc1VaeUtFRUVJSUlZUVFRZ2p4ZEVnU2dCQkNDQ0dFRUVLSTU0WTZMVjhTUUZsSkFoQkNDQ0dFRUVJSUljVC9Ia2tDRUVJSUlZUVFRZ2p4M01oZkNjQ2hqTjFUbklsMU1qTXp1WHo1TWpFeE1ZV08wK2wwWEw1OG1TdFhyanlobVlsL2dzVEVSRkpTVXA3Mk5JUjQ3TFJhcmVWQi80UGtPMFFVUldabTV0T2VnaEJDQ0NHZUlFa0NFRUlJSVlRUVFqeHp6cDgvVDBKQ3dtTzlobHF0WnVIQ2hRUUZCYUhUNlN5T1g3MTZOZDk4ODAySnp5TXpNNVBjM0Z5eis3VmFMWW1KaVk5OG5lam9hQ0lqSTBsTFMzdmtjejNMc3RNZVBwZi9oRW9BYTlhc1lmVG8wWnc4ZWJMUWNZR0JnWXdlUFpxZmZ2cnBDYzNzeWZueXl5K1pQSG15eVgwcEtTbk1ueitmMjdkdm05eWZrWkhCdUhIakNBa0plWnhUZkdydTNMbkRoZzBieU03T050cW4xV3JwMzc4LzQ4YU5NM2xzVkZRVUN4Y3VKRFUxMWFwclJVVkZrWkdSOFVqejFjdk56ZVdYWDM1Qm85R1V5UGtLazU2ZXp2ejU4L241NTU4dGpzM016R1RseXBYczJiUG5rYStiazVQRE45OThVNnp2QloxT3g2NWR1NGlMaXpNN1p0Q2dRWFRwMHNYa3ZpNWR1akJvMEtBaVgvZEppNDJONWZmZmZ6ZTdmKy9ldmNUSHh4ZDZqc1RFUk1hTkc4Znk1Y3RMZW5wUGpWcXRMckdrQnZrT2VlaDUrQzdadkhreisvYnRLOUl4Ky9idFkvUG16VmFOOWZYMVplellzYVNucDVzZE0zTGtTTHAzNzE2a09RZ2hoQkRpMmZUc0w0c1FRZ2doaEJCQy9FL0p5Y2xoMXF4WjFLeFprNVVyVno2MjZ4dzZkSWlBZ0FDdVhidEdtelp0TEk3MzkvZEhyVll6ZnZ6NEVwdkQ3Ny8venRxMWErbllzU01USjA0ME9XYmJ0bTFzMmJLRnNXUEg4cTkvL2F2WTE1bzhlVEpaV1Zrc1dMQ0ExcTFiRi9zOHo3SmNqWTdzakx6QWlvMmRDbnVYWnp2dlBTb3FpdDkvL3gwUER3OTY5KzV0ZGx4dWJpNStmbjZvVkNvR0RCandCR2Y0WkZ5NmRNbnNLdGFUSjA4U0dCakl0V3ZYV0xseUphVktsVExZNytmblIyUmtKTjk4OHczcjE2L0gwZEh4U1V4WjhkVlhYejNTOFc1dWJvd1lNY0xzL3RPblQ3TjE2MVlDQXdPWlBIa3lUWm8wc1hqTzNOeGNkdXpZd1E4Ly9JQkdveUU3TzV1NWMrY1dla3hDUWdMVHAwK25jZVBHekpzM1Q5bXUwK25JeXNvaU16T1RqSXdNMHRQVFNVMU5KVGs1bWVUa1pPN2R1MGQ4ZkR4VHAwN0YxZFZWT2U3YmI3OWwxNjVkUkVWRk1XM2FORlFxRlFCcjE2N2w5T25URmgrRE9SczJiRERhRmhZV1JtQmdJRHFkanZmZWU2L1E0eU1qSTltelp3LzkrdlVyOWh6ME5CcU5FcXdyNnZmQzBhTkgrZTkvLzh1ZmYvN0pzbVhMbE9mblNVbEtTbUx0MnJYRk92Ynp6ejgzdUsvUmFFaEtTaUloSVlHNHVEaFNVbEtVejdPMWE5ZHk4dVJKSEIwZDZkeTVzOEZ4MGRIUnJGcTFpb1NFQklZUEgyNzJlbTV1YnVoME9nNGRPa1MvZnYxNDRZVVhEUFlYSlFuRHg4Y0hkM2QzcThlWGhKU1VGR0ppWXJoNjlTcFhyMTdsMHFWTFhMdDJqVm16WnRHaFE0ZEhPdmZ6OUIyaVQzaVpQbjI2MFd2Rld2L2s3eEs5SDM3NGdSbzFhdkRXVzI5WmZjd3Z2L3hDVEV3TUF3Y09MSFJjZW5vNjU4NmRvM3o1OGdhZjF3WGw1T1NRazVOajlmV0ZFRUlJOGV5U0pBQWhoQkJDQ0NIRU0rWGN1WE04ZVBDQUhqMTZtQjJqMFdqbzFxMmIyZjFseXBRcGRGV29UcWZqbDE5K0FXRFlzR0ZXQjJDc0dhZlQ2WWlJaUNBdExVMzVMeVVsaGZqNGVPTGk0b2lMaTZOejU4NTg4TUVITkczYUZIdDdlL3o5L2FsWXNTS0RCdzgyT05mbHk1Zlp0R2tURGc0T05Hdld6S281bXFKV3E4bkt5Z0x5bnB2bjFZTkVEZnovb2c1TzVaL3QvOTNOeU1oZ3dZSUY2SFE2NHVMaXpQN2dQMnpZTUVxVktzWDE2OWNCK09pamo4eWVjOXUyYmJpNXVTbjN6NXc1d3g5Ly9FRkVSSVJTVGFKeTVjcTBiZHVXdm4zN1VyWnNXYU56eE1URXNHL2ZQczZkTzhlZE8zZlFhRFM0dWJuUm9rVUxmSHg4cUZhdDJpTTg2cUxyMXEwYlo4NmNJVEF3a09YTGx6Tno1a3lEdWU3YXRRczdPenRtenB4WllrR2JtSmdZaGc4Znp2dnZ2OCtBQVFPSWpZMWw2TkNoREIwNjFHajE5Y0dEQngvcFdqVnExQ2cwQ2FCMzc5NDRPanF5WXNVS0prK2V6QWNmZkZCb0FEc3VMZzVmWDEraW9xSndkSFJrMkxCaEZnUGp1Ym01TEZxMGlNek1USVlNR2NJdnYvekNwazJiVUt2VlZnV0NiRzF0dVg3OU9vMGJOMWEyOWUvZm4xT25UaEVRRUVDRkNoVVlPWElrQVBmdTNiTll0cnlvenAwN0IwREhqaDB0am8ySWlBQ2dVYU5HVnAwN0pDUUVHeHNiWG43NTVXTE5UYitxMk12THkyQjdwMDZkOFBmMzUvejU4MnpidG8xLy8vdmZ4VHEvS1JxTnB0RFBDY2hiRFh6NDhPRmluWC9xMUtsTW5qeVpoSVFFMHRMU2pLcEhxRlFxWG5ubEZTcFdyTWo0OGVNSkN3dGoyYkpsMUt0WGorclZxd041UWNhdnZ2b0tWMWRYK3ZmdmIzU055TWhJZy92dDI3Y25LaXFLalJzM0dyMytpN0pxdWx1M2Jrb1NRRUJBQUFzWExxUjkrL1o4OGNVWG5EaHhncmx6NTlLcVZTc1dMVnBrOVRrTHVuSGpCai8rK0NOeGNYSEV4c1lhVmQ5eGRYV2xlZlBtMk5nOFdwS2FmSWNVemJQK1hmSWtuRHg1RW8xRzg4akpKMElJSVlUNDUzaTJmeFVSUWdnaGhCQkMvTStZTVdNR2QrN2NVVXBYYjk2OG1lM2J0eXY3ODY4QTFaZnZ0N096bzBxVktnYm5zU2JBZE96WU1XSmlZbmpwcFpkSy9NZFFsVXFGcjY4djkrN2RNOWhlcWxRcDNOemNxRnExS3FWTGx3YWdhdFdxTEZ5NGtBa1RKckJwMHlacTE2NnR6Q2N4TVpFNWMrYWcwV2lZTm0wYWxTdFhMdmFjOHZjTUwxKytmTEhQODZ6TFRIaFlldHkxaXYxVG5Fbmhzck96bVRObkRuZnYzcVZ6NTg1VXJWcVYzYnQzOC9iYmJ4dXRUaXhUcGd3clY2N0UxZFVWSHg4ZnJsNjl5bzBiTjNqOTlkZU56cXMvVnFQUjhQbm5uM1Bod2dVQUhCMGRLVmV1SEdscGFkeTRjWU1iTjI1dzZOQWhsaTVkcWdUbDlIeDlmYmw2OVNwMmRuYVVMMStlQnc4ZUVCOGZ6NEVEQnpoNjlDaSt2cjQwYjk3OE1UMHpwazJjT0pIdzhIRCsvUE5QM25qakRkcTJiVXR1Ymk1ZmZmVVZHbzJHc1dQSDBxQkJneEs3bnI2c3RqNVFyTC92NmVscGNueU5HalZNcmxDM3hGeXA5NEs2ZGV0RzVjcVYrZjc3NzNudHRkY0tIVnVxVkNtU2twSjQ3YlhYR0RseUpKVXFWYko0L3UrLy81NndzRENHRGgxSzNicDFjWFIwNU5TcFV6ZzVPZUhzN0l5enN6T2xTcFZpeDQ0ZHVMbTU4Y2tubjFDbVRCbktsU3RIK2ZMbEtWZXVuRkdDVk1XS0Zmbnl5eThaUDM0OE8zZnVWRllxejVneGd4a3paaFQ2bkhoNGVPRG41MWZvblBPWFVnOE5EY1hSMFJFdkx5K0Q3U3FWeWlqUUdoNGVqa3Fsc3FxaUF1U3RTcmF4c2VIQWdRTldqVGQxUE9SVm5zbFBwVkx4MldlZjhlR0hIL0xqanovU29VTUhhdFNvVWF4ckZKU2JtMnZ4ZTdCcTFhcEdjNHFJaUdEOCtQRTBhdFRJNHVwNkx5OHZrcEtTY0hWMUpTZ29pT2pvYUpZdVhVckZpaFdwVktrUzl2WjVuNy82U2hlYk4yOG1KaVpHK2J5SmlJZ2dJU0dCRVNOR0dIM21BV1piWEJ3L2Zwemp4NDhiYkN2NE9BSURBNWsvZno1anhvemg3YmZmTnZzWUxsNjhDS0I4NXhhOFgxeVZLbFhpNU1tVE9EZzRVSzFhTlZxMWFrVkFRQUR1N3U0c1c3WU1EdzhQZy9HREJnMHF0QzJFWHY3M2hYeUhGTSt6K0YxaTZuc2dKaWJHNnUrSC9QSWY0K2ZuWi9SYTA3Zm0wTC9HMTY5ZlQySmlJcDk5OWxtUnJ5V0VFRUtJZndaSkFoQkNDQ0dFRUVJOEUrN2N1V01RdUxoNzk2N1pzV3ExR3NnTFpLeGZ2OTVnbjZVZlRuVTZIWnMyYlFMZ3d3OC90SHArT3AzTzZvb0JVNlpNUWF2VlVyWnNXZWJQbjgrZE8zZll0V3VYeWJGMTY5WmwwcVJKSEQ5KzNLRE1jWHA2T2krKytDTGUzdDVXclhBdFRISnlNZ0EyTmpaVXJGanhrYzcxTE10TWVMaHEyYldxdzFPY2lYbVptWm5NbXplUEN4Y3U0TzN0emRTcFV6bC8vancvL2ZRVG9hR2hmUG5sbDdpNHVBQjVyNEhSbzBlalZxdVpQSGt5blR0MzVqLy8rUTkvLy8wM1BYdjJOTnV6OThHREIxeTRjSUhtelpzellNQUFtalp0aXEydExUcWRqcENRRUpZc1dVSmlZaUtMRmkzaXYvLzlyOEd4VmFwVW9WKy9mblRvMEFFbkp5Y2dyMnozb2tXTGlJbUpZZkhpeGZqNStXRm45K1IrVG5CMWRXWENoQW5jdW5WTGFkMnhZOGNPSWlNajZkS2xDNzE2OVNyUjY1MDZkUXBiVzFzbEdIVHk1RWxzYkd4S05EaGt5ZkRodzAwR2NrMnRIbzJOalRYNjNJdUxpK1BQUC84MDJHWXFXZUhJa1NQczNMbVRpaFVyS21YQ2E5U29ZYkxOd1k0ZE95aFZxaFNkT25XeTZqRlVxMWFOTDc3NGdzOCsrNHd0VzdidzVwdHZLcStwUi9YbW0yOGFiU3RZRHQzSnlZa05HemFZTEg5dXJqckNtalZycUZPblRvbk0wUkozZDNlR0RCbkNtalZyV0xseUpVdVdMR0h1M0xuY3ZIa1RRRWtrTTFjcS85Njlld2I3OUg5YkJ3Y0hnOEM0L3JWVU1GaGVVSFIwTkFBdFdyU3dPSGNmSHgvbGRteHNMTkhSMFRSdDJ0Umd6T0xGaTRHODc4NkdEUnZ5NTU5L0dyd21HelZxeEY5Ly9hVUUzd3UyR2VqWXNTTURCZ3pnOXUzYkpsZVBiOW15aGNEQVFLUHQraFh2bHQ2djRlSGgyTmpZS0o4cCtnU1JkdTNhRlhxY0pTNHVMdXpjdWRNZ0dCOFFFSUNqbzZOUlVEYS93cEpBOG44V3lIZEk4VDJMM3lVRi8rNHhNVEVtRTF3TG82KzRrUDljdHJhMkJtT3VYNzlPV0ZnWUZTdFdWQ3BMblRoeGdwaVlHRWtDRUVJSUlaNWprZ1FnaEJCQ0NDR0VlR2FVS2xYS0tGaHVLaGltTDY5Ym5JRFMwYU5IdVg3OU9tM2F0RkYrQ05WcXRjb1BwcjE3OXpZcWI1eWZ1U1NEL0hQUEgwUXg5MFAzNU1tVFNVcEtNdGcyWjg0Y28zSHg4ZkhLNmpFdzNSUGJraHMzYmdCNUt4UUwvakQ4dk5EbFBrd0NzSFcwd2RudDJmemYzY1dMRnhNYUdrclhybDJaTkdrU0twV0tGaTFhTUc3Y09KWXZYODdodzRmcDJTT2FMQndBQUNBQVNVUkJWTE1ua0JldzZOV3JGL2Z2MzFkNkpJOGZQNTRiTjI2d2FkTW1PblhxcEFSNzhyT3hzV0gwNk5GR1FWR1ZTa1hyMXEwWlAzNDg4K2JONC9MbHkxeS9mcDJhTldzcVkyYlBubTIwZXJwZXZYcE1tRENCeVpNbmMvLytmU0lpSW93Q2ZrVmw2bjJrMytiazVNVGV2WHROQmovOS9mMkJ2S0FINVBXRHp6L3VoUmRlWU83Y3VjV2VWM0p5TWhFUkVkU3RXeGNuSnlkU1VsSUlEdytuZHUzYU9EczdGL3U4eFZXVXZ0Q0ZNVlV5L2Z6NTgwcXczOW5aK1pITGs1dmk2ZW5KbENsVHFGbXpab2tsQUFCS3NDNHFLb3JMbHkvVG9VTUhLbFNvWURER3djRUJaMmRuNVRtTWo0OG5PRGlZdW5Ycm1nMFFQK2wyS2IxNzl5WW9LSWozMzM4Zk1FNkdBL1BWYmJSYWJZbTJWcmg4K1RKQWlhM1NMbXE3Z1lKSkFHWEtsRUd0VmpOLy9ud0dEQmlnUEVmNTk1dHk0OFlON08zdEMwM215TXJLNHRxMWEzaDZlbEsyYkZteXM3T0pqbzZtZnYzNlJxK2o0akJWM2NDU3dyN2I4MzlleW5lSStlZW00TFovd25kSndiOTdseTVkcUZLbFNwSCtyYWYvZDNKaHgremV2UnNBYjI5dnF4TmE5ZTdkdTBkRVJBUVJFUkdFaDRjelpjcVVFcXRjSW9RUVFvakg2OW44VlVRSUlZUVFRZ2p4UHlzOVBaMGRPM2J3OXR0dkcvU216VThmK0NqcWovVnF0WnAxNjlaaGEydXI5S2pPemMxbDFLaFJOR3pZMENESVlHcDFsa3FsTWlwOW0zOCtSUkViRzJ2VU11Qnh1WHIxS3BDWFBLSFJhSjdLQ3J6SExlV0dHbTEyWHBzSTF5cjJVTFRmdUorWTBhTkgwNlJKRTFxMWFzV3FWYXNNOWpWbzBJQ3JWNithTE1XZGYxdTVjdVdvVUtFQzMzLy9QWkFYMU1uUHhjWEZLSGlUWDZ0V3JaVGJ0Mi9mTmdqZ21Bc0VOMnpZVUxtdGI5bnhLTjU1NXgzbDlvRURCOGpNekZTMk9UamtWWEd3NW4xVnNHS0l2Z3g1Y1FVRkJhSFQ2WlR5elVGQlFlVG01cHB0QmFDZlozRktOK2QzNzk0OWsxVTZDdjV0aTZ0Z0VrQjBkRFJ6NTg3RndjRUJqZVpoRzQxbHk1WVZlcDdFeE1SQ3g3eisrdXRHUVdSckt3Y1V4ZGl4WTRHODh0NU9UazU4L3ZublhMcDBDVWRIUjZNQXYvNDUzTEpsQzhIQndmajQrRHh5ZFpXU1ltdHJhMUIxWWUzYXRjcHRmWmw0VXl2NHJXMmJVQmh6MVNiTXJRb3VUdHNMYTQ0eE5ZOXQyN2JoNU9URWdnVUxnTHp2NllLdjRkcTFhN050MnpiQWRDQzRXN2R1QnZlOXZiMlZSSVBJeUVoeWMzTnAzNzQ5a0pjQThVL3BsUzdmSVlhZXArK1N4K1grL2ZzY1BIZ1FnSzVkdXhZNlZxdlZLbTFWRml4WVFIaDRPQWtKQ1Faam50ZGtVaUdFRU9KNTlQejk4aU9FRUVJSUlZVDRSOHZPem1iYnRtM29kRHFUcTdkME9wMnk0cjVldlhwRys1MmNuTWpJeUNBK1BoNTNkM2VEZlQvOTlCUHg4Zkc4Kys2N1NwQi8vLzc5WEwxNmxlVGtaRDc0NEFObGJQN0FSVTVPRHQyN2Q2ZE1tVEltQXhxUEVnQzBWS0paejlxK3dhYm9rd0F5TXpNSkR3OVhLaUE4VHhLanNwVGJaVjkwZklvektaeUhod2Q5Ky9ZbEtDakk1T3JzcUtpb0lwK3pxSUhpL0VFYWZaREVrdnpWTVV5VnROWm9OUHp4eHg4RUJnWnk1Y29WVWxOVGNYUjBwRjY5ZXZUcDAwY3B2YXczYXRRb0FKS1NrcFQzczM2Ym5yWHZqWkpVc0dlenFSN09CWlVxVmFwWVFlWGZmdnROdVQxMTZsUXFWS2pBa2lWTGpNYnQzcjJibEpTVUlwOGZZTWlRSVViYm9xT2ptVEpsQ21xMW1nVUxGakIxNmxTVGN6SWxJeU9qMERGMTZ0U3hhaVg1cUZHamlJbUpZZS9ldlJiSG1oTWZIMDk0ZURpZE9uWEN5Y21KVHovOXROQ2c4NWt6WjdDeHNhRmx5NWJGdnVhVHBOUHBuc2gxdkwyOUxZNHB1S3Evc05YWDl2YjJ5aXJyNG5KemN5TTBOSlRnNEdBZzc3dTdJQThQRDJYRk8rUzFuekRYeXFEZ1oyMTRlRGlBa2dTZ3YvK29yUUFnYjZXK3FTb0lwcEtGaXZNWjk3eCtoK1NuVnF2WnRtMGJSNDhlSlRZMkZtZG5aeG8xYWtTL2Z2Mk0vdjN5UEgyWDZOMi9mMTlwcDJHTisvZnZGN3JmejgrUDdPeHNBSU8yVTNySGpoMGpNaktTeU1oSW9xT2psWlpiUjQ4ZXhjUERBMjl2Ynp3OVBkbS9mejlYcmx4NTVBUUpJWVFRUWp3NWtnUWdoQkJDQ0NHRWVLYTR1Ym5SdW5Wcjl1L2Z6K0RCZ3czMnFkVnFsaTlmVGtoSUNIWjJkcnorK3V0R3h6ZG8wSUR6NTg4emRPaFFwWkxBeHg5L1RPWEtsZG02ZFNzVktsUmc2TkNoNkhRNmtwS1MrT0dISDRDOEg0MWRYVjFOemlrNU9SbXd2c1J2WVFFU3NDN29VbEswV3ExUzVoa2dPRGo0aVNZQnhQK1ZpVmFkKy9ndW9JTHN0Rnl5RXZOV016dTQybUpqcHlJakx1ZnhYUk5RcWNDNW9oMHFtK0tWSEdqYnRxM0Z3SVNsMWI3bVZ2SmFFaGtaQ2VTVmRqYVZTR1BLZ1FNSGdMd0FRdDI2ZFkzMkwxeTRrR1BIamdGNXEwamQzTnhJVEV6ay9QbnpuRDkvbmttVEpobXR6SVgveDk1OWgwZFZiUThmLzg1azBnT0JDQW1RQkVFNm9TTWcxUklRQmNWQ0w2S2k0a1drQ3lwRlVMQ2hpQkpFNUFwZXIzb1IvQ0ZJaVFKQ3FJS0VJb1RRSlVBZ0ZkSXp5V1RLZWYvSU84Y01tVWttaFNUZytqelBmVzdtbkgzMm5La0haNjI5RmtSR1JsWllzTk1aNzd6empzM3R0OTkrdTloai9QejhtRHAxYW9udnExYXRXdmo2K3FMWDY3bDY5YXBOWlpPaFE0ZXFxMlYvL3ZublVwZDl0eVlCakIwN1ZpMmY3dW5waVllSEI1TW1UU29VRUMvcVBkbW5UeCtuVm5iUG5Udlhwb1dKdlhsemMzUEp6YzExK25IWUV4RVJnYUlvRHI5UGs1S1NXTDE2dFhyNzFLbFRlSHA2c25MbHlpTG5mZlhWVjIvcFN0ZVZLMWV5Zi85K20yMzJudE9LK2x6Y1hJYmZucHVEMnRZV0N4YUxSUTM0VzdlVngzT24xK3RadkhneGRldldaY1dLRlRhdEpDSWlJbmp2dmZjS1hmK2JOMi91TUpoOWM3RDhtV2Vlc2ZuM3hkQ2hReGs2ZEdpWnp4dnkyd0VWTFBkKzRjSUZ6cHc1ZzQrUFQ3bFd4YmpUcmlGV09UazVUSjA2bFhQbnp1SGo0ME9OR2pXNGNlTUdodzRkSWpJeWtva1RKOXB0azNJblhFdXM5SHA5aWR0cE9CSVhGOGV2di81cXMyM3IxcTBjTzNaTVRTeTFucXRPcDZOeDQ4WmN1WElGdlY3UER6LzhZSE5kc3A2VHM0a2ZRZ2doaEtoOGtnUWdoQkJDQ0NIRUhVQXhLNWp6Rkl4NkN5YTlCYVArRmdaZEs4REREei9NZ1FNSDFGV0FrTi9uZDlhc1dlcVBsaSs5OUJLQmdZR0ZqcDB5WlFwTGxpemg5T25USkNVbEFWQ3ZYajIyYmR1RzJXd21KU1dGcDU1NkNvdmw3K2VvUzVjdTNILy8vUTdQSnpVMUZZQ2FOV3M2ZGY3V0tnTkdvMUV0TVZ1d3ZVQjU5QngyVm5SME5GbFpXV29QMkQxNzl2RGlpeStXdUNkc2FTVkg2U3ZrZnF6eXNzeGMybEc2VmRNbHBmUFUwcWgvRFhUdTVkOUwvVmI2di8vN1B5Qi8xV3VOR2pVY2pqTVlERnk1Y29YZmZ2dU45ZXZYNCt2cnk4eVpNKzIrZC9MeThoZ3dZQUNQUC82NFdobzZJeU9EZDk1NWgrUEhqN055NVVyNjlPbFRxQlhGcmwyNzFMOFBIVHBFV2xwYXNlV0txeEkzTnpkdTNMaEJUazZPVGVEUEdkWUEvWll0VzdCWUxEYXJtUHYyN1Z0b2ZFbFdzOTRjM0JzOGVMRDZkMUJRRUN0WHJyVGJDN3c4MUtwVlMvMitpNCtQdDJrM1VGNFVSV0h6NXMzNCtmblJxVk1udTJQUzB0SUtCWCt6czdQdHJwNHVhTnk0Y1RhQmJJdkY0ckFxalpXOS9ZNmtwS1E0RlhoVkZLWEN2cWV0WnMyYVJYeDhmTEdKSHRaZys4bVRKOVVrZ0lrVEo1YkwrU3FLd3FKRmkwaEtTbUxldkhsczNyeVpmdjM2NGVYbFJXeHNMRXVXTENFZ0lJQ1JJMGZhUFY2djF6Tml4QWhDUTBQVnRoRVZxVy9mdmphZlgrczUxS3haczl6YWUxUzJXM0VOc2ZybW0yL3c4dkppOGVMRnRHclZDc2h2T2JCdzRVSk9uVHJGNTU5L1R1dldyYm43N3J0dGpydmRyeVVGbGJUMVJsSEpIRXVYTGkzMEhmemRkOS9adEQ4WU8zWXNMVnUycEVtVEpyaTV1VEZtekJqMGVuMmhmNnRhNTNGM3I3clZsb1FRUWdoaFM1SUFoQkJDQ0NHRXVFMG9GZ1ZEdXBuY0ZCT0dERFBaQ1VaMTlmT2Rwa3VYTGt5YU5JbHUzYnFwcXphRGc0TnAwS0FCTjI3Y1lPellzVFo5WUF1cVY2K2UzVEtxclZ1M1p2MzY5WGg3ZTFPdFdqVVVSU0VoSVFFUEQ0OWlBd1hXSDB2dGxWRzF4L3JqN1o0OWU1Zy9mNzdOTnF1ZE8zYzZOVmRaSFRod0FJQ21UWnZpNGVIQjhlUEhPWEhpeEIzWkVxQ2ltWElzR0xNc3BVNENXTDU4dVZwMjE1R01qQXk3L1ozaDcrU1VrdmpsbDEvNDQ0OC9jSGQzNTZXWFhySTdadmJzMmZ6eHh4L3FiVmRYVjU1ODhrbEdqaHlKcjYrdjNXTmVlKzIxUXNHZzZ0V3I4L0xMTC9QS0s2K1FucDdPaFFzWGJQcTFwNlNrY09USUVmWDJKNTk4UWtwS0NybTV1UXdZTUtERWo2MHl0RzdkbWlOSGp2Q3ZmLzJMWnMyYU9leUhiWStpS0Z5L2ZwMm9xQ2pjM056c1ZqYTVWVzVWQWdCZzgzMWFtcFhHaVltSmRxdXB6SnMzVCszWmZ1REFBUklTRWhnOGVMREQ1N3hwMDZacTRzU2lSWXY0OWRkZkNRc0xzM2tQT3F1NHgxQ1N4emg5K25TbVQ1OE9GUDM4V0N5V0NrOENpSStQTDlGaktWalJZT0xFaVF3WU1LQk03WEVndjJMRDNyMTcxZWZtcTYrKzRydnZ2cU4vLy81RVJFUmdOQnFaTzNldXcwQ2tWcXNsT3p0YkxYOWVtYzZjT1dOVG5qODlQZDNoZDJocDNFblhFQ3VEd2NEU3BVdXBYYnUydWkwd01KQUZDeGJ3L1BQUGs1NmV6b1lORzJ3U0t1NkVhOG10c0dQSERpSWpJOVhuTWprNUdjai9qcTVidHk1ejU4NGxOamJXSmttc0tOYjNtaVFCQ0NHRUVMY1BTUUlRUWdnaGhCQ2lLbExBa0c0bU84bEl6ZzBqdVNsbWN0TXFOdUIvOHVSSnBreVpjc3Z2eDk3cVZsZFgxMExsWHJWYUxUTm56aVFoSVlGNzdybW54UGZUdlh0M2Z2bmxGM1dGcDNXdU1XUEdGTnVmOXZqeDQ0QnRUMXRuSEQ1ODJHWU9rOGxFeDQ0ZFMzam1wYWNvaWxxV3UxdTNidmo0K0hEOCtIRisvZlhYQ2tzQzBMcG9VQ3kzcmtTdkFtaVUvUDhIY1BYVTRsYnQxcFh5Vm1taFdwQWJubmVWN2orcno1OC96N3AxNjRvZGw1T1RVK3pLWldjZFBYcVVKVXVXQVBrQnU2Q2dJTHZqN3Jyckx1clZxMGRlWGg1cGFXa1lqVVkyYnR6STFhdFhlZW1sbDJqWXNHR2hZeHl0QmkyNC9mcjE2emI3Tm0vZWpKZVhGejQrUGlRa0pQRGVlKzh4ZGVwVXdzTEMwR3ExZGtzK1Z6VlRwa3hoOGVMRlJFVkZFUmNYVitMalhWMWRhZDY4dVZQZlEyVU5yanFycVB1eDE5ZmNhdFdxVlRZVlQwckx4Y1dGZXZYcUZkcGVNSEhCV3BiNjh1WExOZ0hPMU5SVW05dVRKazFDVVJRT0hUcUVyNjh2elpvMUs5RzVGRlY5SVNjblJ3MHdPaHBYa3Rmc3BaZGU0dEtsUzA3UFlTOVpvaUo3bjV0TUpuYnUzSWxHbzBGUkZMeTl2Vm02ZENsdDJyUlIzOHZPOURhL3VaOTVTRWdJQ3hjdXBGMjdkZ0EwYXRTSVR6LzlsTFZyMXdMUXRtMWJtd0R4emF4VmZpbzZnY0tlYjcvOVZuMSswdExTZVA3NTV4azBhQkFqUm93bzg5eDMyalhFNnVHSEg3YjcrbGFyVm8ySEhucUk5ZXZYcS84bXM3b1RyaVVGT2ZPNXVYbThQZi85NzM4Qm1EcDFLc3VXTFZPM2QrN2N1VlRubFpPVGc2dXJhNVg0YkFraGhCRENPWklFSUlRUVFnZ2hSQldSbTJJaU85RklkcElSZlpJUmMxN1Y2VzE2SzkyOFlxeW9vTW5aczJjSkN3dHpldTc1OCtlckxRTTBHbzJhQUxCdDJ6WWlJeU5wMjdZdFR6NzVaTEh6SER0MkRNaGYyYjkwNlZKZWZmWFZZbyt4V0N3MmoydjI3Tm00dWJueDVaZGZVcXRXTGFjZlExbEVSa2FxZ2NtZVBYdFNyVm8xdnZqaUMzYnQyc1dZTVdPS0RLU1VseGJEYm4zckEyTzJoUXViVTdHWUZFd0dDdzM3MXNEVnUycVg2Tis3ZHk4QXp6MzNuTU95MXNYMWMzN2pqVGVJajQ5MzZ2NmlvcUtZTzNjdUpwT0paNTU1cHNneXlRV1RmOHhtTTZkT25lTDc3NzhuTWpLU3FLZ29QdjMwVXhvMWFsVG91UFBuejNQdzRFRXVYcnhJWEZ3YzhmSHg1T1RrcVB1TlJxUDZ0OEZnWU9QR2pmVHMyWk9USjA4Q2NNODk5L0RXVzIveDVwdHY4dFZYWDlHdVhUdmVldXN0cHg2ZlZVbEtLSmVIZ0lBQU5WaHo4dVJKWEYxZGl3dzBYN3AwaWJ5OFBKbzJiVnJpK3lyWXc5enEyMisveGR2Ym02ZWZmdHBtKzg4Ly8weEdSa2FKN3dNb2RRbHRiMi92VWgxM3MxcTFhaFg3T2xwWHBCWnNHUU9RbFpWbEUvQ2NOR2tTNTg2ZEl5VWxoZERRMEFvUFhwVWtLRituVGgzTVpqT1EvN21MaTR2RDFkV1ZPblhxRkJvYkd4dnJNRm1pb2h3NGNJRFUxRlJhdDI3TmlSTW5tREJoQWkrKytDS0xGeTlXUHhPbDdXMXVUUUJJU1VsaCsvYnRKQ1ltVXF0V0xXclZxc1h4NDhjWlBYbzBBd2NPWlBEZ3dZV3FXbGhMbGxkMjMvS29xQ2dPSFRyRS9mZmZ6KzdkdS9IeThzTGYzNSt2di82YXJLd3N4bzRkVzZiNTc4UnJDRURqeG8wZHptdE5IckN1YUljNzUxcFNVR2svTnpkcjI3WXRYYnAwNGQ1Nzd5MkhzNExNek14YldrVkdDQ0dFRU9WUGtnQ0VFRUlJSVlTb0pJb0Y5RWxHTW1JTlpGN053NmkzRkgvUVRkeDhYS2hlM3cyZnVtNjQxM0JCNS9GMzREUDYrK3RGSEZtOEprMmFWTWlQb0QvOTlCUEJ3Y0hFeDhkak5wc0xyU3dyMkZOYXI5ZVhxRlJ4d2FDalZXSmlJcDkvL2psZVhsNU1uejY5MktEUXBVdVhpSTJOeGMvUGorenNiSDcrK1dkY1hGd1lOMjVja2NjZFBYcVVsSlFVUEQwOXljbkpZZno0OFN4YXRJaUZDeGZ5NFljZnF1TnU1ZXJlbjM3NkNZQTJiZHFvSzNSNzl1eEpSRVFFYTlhc2NTcVo0WGJnNnEybFptTVBicHpKUWJGQTZvVmMvTnRXN1IrcXJRRWNSLzNNbmVIc1NzRVRKMDR3ZS9ac2NuTnpHVEpraU5xTDNoa3VMaTYwYnQyYTk5OS9ueWxUcGhBZEhjMi8vLzF2bS92T3k4dmp3dzgvWk0rZVBVQitxZURBd0VEYXQyOVB2WHIxMVA3UkJmMzAwMCtrcDZmVHIxOC9OWEFEMEtGREI2Wk1tVUxUcGsycFZxMWFpVXZKVnhaRlVaZ3laVXFSQVRlQWQ5NTVoOWpZMkJJRmg1OSsrbW5TMDlQdEJ2cSsvZlpiZkh4OENyMm1mbjUrcEtlbk96WC9HMis4WVJQQXQ1YXFyOG9XTEZoUWFGdWZQbjNzOXRLK2V2VXFrRjg5b0xqQVdzSFg1ZURCZ3dEY2Q5OTlaVHJYZ3djUG90VnFpMTE5YTIwZEEvbWYyV25UcHRHeFkwZWI3Vlo5K3ZSeEtsbWlwSEp6YzUwTzhxMWR1NWFXTFZ1cXlXU0JnWUVNSERnUXlBL0V0Mm5UQm45L2YyYk1tRUhmdm4ycFc3Y3UzM3p6alhyKzF0ZnF3dzgvSkNrcHlXYnVtSmdZd3NQRDJiWnRHM3E5bnQ2OWV6TisvSGg4Zkh6WXYzOC9xMWF0NHJ2dnZpTXlNcEtsUzVmYUhHdE5FUEh3OENqVGMxRVdack9ac0xBd05Cb053NFlOWS9mdTNiaTV1YkZnd1FKbXpKakJqei8raUtJb3ZQenl5Nlcranp2cEdsS1FxNnVydzdsMHV2eWZzUXYydUwvVHJpV0EzZSt4b2pocUt6Smt5QkM3U1VUT01oZ002UFY2cWxXcnhoOS8vSUZlcnk5VkFwc1FRZ2doS284a0FRZ2hoQkJDQ0ZHQkxFYUZyUGc4TW1MenlMcVdoOWxZc3RYKzFZTGNxRmJQRGU4NnJyZTg1TG03dTN1NWxIWXVqcld2NjVneFkwaEpTU24wdzJmQkh6ZTdkKy9POXUzYm1UVnJGb2NPSGVLTEw3NG90R29zTHkrUEVTTkdZRFFhQy8zNG1aZVh4OXR2djQxZXIyZmF0R2syNWJlenM3UHRybVMxQnZTZWZ2cHA2dGV2ejd4NTgvanBwNTl3ZFhYbHhSZGZkUGk0dG0zYlJ1UEdqVEVZRE1UR3h2TElJNDhRR1JuSm5qMTcyTEpsaXpyTytoeGZ2WG9WalVhalZpNjRlYVZuWEZ5Y3VrclVHZWZQbjFkNzVENysrT1BxOWllZWVJS0lpQWgrK2VVWEJnNGNTTjI2ZFoyZXN5cnphK2JCamJNNW9FRG10YndxblFTUW5KeXN2dDVidG16aGwxOStjVGkycUg3T0JZMGZQMTROa0JSMDdOZ3g1c3laZzhGZ1lQanc0WXdaTTZaVTU2elJhQWdORFNVNk90b20wQUx3OWRkZnMyZlBIbXJVcU1HTUdUUG8yTEdqMnFkZFVaUkNTUUJwYVdtc1hyMmFGaTFhMk8zUC9zZ2pqNmgvVjJSNTg3S3dmamJMYy9YeG1qVnJTRXRMVTI5LytlV1hkc2RsWm1ZNjNHZmRYcU5HRFlZT0hXcDNUR2hvcVBwM3daTFJqdFNvVWFOVTVjeE5KaE5SVVZHMGI5Kyt4TWVXUldCZ1lKSGx3R05pWW9pT2ppNFVOSjR6Wnc1UTl2ZmduRGx6Y0hWMUpUdzgzT2xqckcxY0txcHRDK1IvVmpNeU1oeTI5aWpveUpFam5EbHpocWxUcDlxVVppOTRUVnkwYUJFQTZlbnBLSXBDOWVyVjdjNzErdXV2Mjl6KzhjY2ZXYkZpQlFCZHVuUmg5T2pSTm9ISDd0MjcwN1ZyVjhMRHcvSHg4U2swbjdVQ2hyMTlGV1h0MnJYRXhNVHcwRU1QMmZ3YnhjdkxpM2ZmZlpkSmt5YVJtcHFLb3BTdTR0T2RkZzF4VmtwS0NnQyt2cjdBblhrdEtVK08yalU0S3prNW1lZWZmOTVtVzBXMnRCSkNDQ0ZFMlVrU2dCQkNDQ0dFRUxlWUtjZEM1clg4d0g5MlFoNUtDUmI4YTNVYXFnVzY1YS8ycitlR1ZuZm45K0c4ZXZVcXExYXQ0clhYWG5PNElyRnIxNjRjT25TSVhidDJGVW9DMkxwMUsrbnA2VHorK09NMlFSMUZVZmo0NDQ4NWYvNDhBUUVCNU9Ua3NHVEpFbUpqWTdseTVRb2VIaDdxS2tXcml4Y3ZzbWZQSHJ5OHZIamtrVWZ3OWZWbC9QanhoSVdGc1diTkdueDhmQmcyYkZpaDg3dCsvVHA3OXV6aDJXZWZ0Zm5oZWVMRWlUUnUzSmllUFh2aTdlMU5ibTR1ano3NktHYXptVWNlZVlTNmRldXFTUkI5K3ZTaFpzMmE2dTFkdTNiWmxGWXZpcUlvYXQvZTRPQmdldlhxcGU0TENRbWhYYnQyL1Bubm55eFpzb1QzMzMvZnFUbXJPamNmRnp4cjZzaEpNWkdiYXNLVVkwSG5XVFZiQWxnclZDaUtVbXhnME5sK3p1UEhqeSswTFRJeWtubno1cEdYbDhlWU1XTVlQbng0NlU3NC83Tld6Ymc1VUxSejUwNEFoZzRkV21oVnFyMWV4ZTd1N21nMEdrYU5HbFdtODZrc24zLytPWm1abVRiYnJDdFRVMU5UaTF4ZGEzMCtISTE1NDQwMzFMKzNidDNxMU9wVnZWNXZ0OXBDUWNIQndRNlRBQXBhdjM1OXNXUHExYXRYNGlRQVJWRll1SEFoRm92bGxpY0JtRXdtNHVQanVYYnRHZ0VCQVRSdjN0eHVnQkFnSVNHQkNSTW1vTlZxbVQxNzlpMDlMMmRsWm1heWRldFd0Rm90OTk5L2Y3bk9mZlhxVmY3ODgwKzdMU3NTRWhJd0dBekZCZzR0RmdzclZxekF4OGVIQng5OHNGQi85cHRkdW5RSlFFMXdLMDVvYUNncEtTa2tKaWF5ZCs5ZW03WTZCUTBhTk1qdVN2cUVoQVFndnhwR1pUaHo1Z3pmZlBNTlhsNWVkaE1GZlgxOVdiUm9FVFZyMWl4MWU0bzc3UnBTVUdKaW9zTjlKMDZjQVBJclZjSHRmeTJwNmdJREEyblVxQkc1dWJtNHU3dlR0bTFiaGd3WmdxSW9GZDVhUlFnaGhCQ2xJMGtBUWdnaGhCQkMzQUptZzBKYVRDN3BsdzNrWERjVmY4Qk5QTy9TVWJPeEI3NTN1Nk4xL1dmODBHWXltZEJxdFpoTUp2YnUzVXU3ZHUwWU1HQ0EzYkVQUFBBQXk1Y3ZKenc4bkZHalJxbkJmcjFlejMvLysxOTBPaDJEQmcyeU9TWWpJNE9JaUFnZy8wZm1naXRlWFYxZEN3V20wdFBUZWZ2dHQxRVVoV0hEaHFrcnp3WU1HTURWcTFkWnYzNDlLMWV1cEZxMWFvWE9iOE9HRFpqTlpucjE2bVdUQk9EcjY2ditpUDdnZ3crcTI2MnIyeHl0bExRK1ptZHQyYktGTTJmT0FQRHNzOCtxcTdLdG5uLytlU1pObXNUaHc0Zlp0bTFicVh1QVZ6VmUvcTdrcE9SLzNqTGo4cWpacVBMS1FSZWxYcjE2RGxjbGJ0aXdnZVhMbDFPN2RtMFNFaEtLTFM4L1pNZ1FVbE5UY1hHeHJReHk4T0JCM25ubkhVd21FNis4OGdwUFBmVlVzZWRsTkJvZGxtSldGSVZkdTNZQjBMSmxTNXQ5MXBXMzlwSjJ0bTdkV21pYnA2Y25reVpOS3JZOGVsVzFiOTgrcmwrMzMyNGxLeXZMcVY3T2pzWVVUQUt3S21vRmEzRTl2NjFqbkdHeDVHZW9CUVVGOGZYWFg1ZG9ycmk0T0hidjNrMy8vdjN0Zm84dFc3YU1pSWdJcDk2SHhWRVVoZFRVVkJJVEUwbElTQ0ErUHA2NHVEZ2dQOGpkcjE4L2RZWDFqQmt6cUZldkhsdTNicVYvLy80Mm41T3NyQ3htelpwRldsb2FFeWRPcEV1WExtVSt0L0lRRmhaR1ZsWVdEei84c0ZwcXZ6UVVSU0VtSmtaTkhoczZkS2g2cmJGVzRDbklHbXh2MDZaTmtmTkdSRVJ3OGVKRmhnOGY3bFRKL2NqSVNBQzdpUWRXWjg2Y3dkL2ZIejgvUC96OC9IajU1WmZWS2haang0NHROTjVhS2NDZTgrZlBBODRuSFpTM2pSczNZamFiZWVHRkZ4eStmbmZkZFZlWjd1Tk91NFlVOU1zdnYvRFVVMC9oN3U1dXMvM0NoUXNjUG53WVFFMXN2TjJ2SmNuSnlYWVRxbUpqWTB2Vkt1cm1ZOHBhL1VDajBiQjgrWEtiYlJFUkVZU0ZoVEYwNkZDbkVzdUVFRUlJVWJra0NVQUlJWVFRUW9oeW9paVFuWkJINmw4R01tTU5KVnJ4RCtEaXFzRzNvVHMxRzN2Z1VmT2Y5MC8xckt3czNOemNhTkNnQWMyYk4yZlRwazBPa3dCOGZIem8yN2N2R3pkdTVJY2ZmdUM1NTU0RDhvTW5hV2xwREJnd1FDMmpiK1hyNjB1VEprMXdjM09qZnYzNjZ2K0NnNE9wVTZkT29WVk5jK2ZPSlM0dWpoWXRXakI0OEdDYmZTKy8vREl4TVRIOCtlZWYvUHJycnpiN1VsTlQyYkJoQTgyYk4zYzZDSEhod2dVQTZ0ZXY3OVQ0b2x5K2ZKbC8vL3ZmQUxScjE4N3VTdEtXTFZzU0docktqaDA3V0xKa0NZMGFOYUpSbzBabHZ1L0s1bFZieDQzODNBZXlybFhkSkFCNzB0UFRXYlpzR1R0MzdpUTRPSmlGQ3hjV3UrcFNVUlMxNzN0ZVhwNGFOTm0vZno4TEZpekFiRFl6ZGVwVW01TElSVm03ZGkxSlNVazg5dGhqTkc3Y1dQMU1YTDE2bFpVclYzTDgrSEUwR2syaDN2U0JnWUZjdm55WmRldlcwYkZqUndJQ0FqQ1pUUHo2NjY4T1Y2Zy85TkJEVHAxVFZiUjY5ZXBDMi9iczJjUDgrZk1kcms2MnNyWTNxWXFscWEzdkpYdHRVWXB6N2RvMVZxMWFSWFoydHMzcTU2eXNMQ0EvTUJrYUdzcTRjZVBLZko1bno1NWx3b1FKZHZlNXVibHg3NzMzRWhRVVJGQlFFSjA2ZGVLcnI3NWl3NFlOYk5teWhXblRwdEcwYVZQTVpqUHZ2UE1PVjY1Y1ljaVFJVFl0VXlxTDJXeFdreVg4L1B6c0JyK2RjZm55WlZhc1dFRjBkRFRaMmRucTl1enNiTnExYTBmYnRtMXAzNzQ5UC8zMGs3clBhRFNxVlNCMjd0eEp3NFlONmRxMXE5MzVHelpzaUplWEZ3TUhEaXoyWEl4R0k3Lzk5aHNhalladTNibzVIQmNSRWNIR2pSdFp1blJwb1d2UnpkZGZLSndFRUJJU1FsQlFFQ2FUU1Uyd2lZbUpJU1FreEdaL1JSZ3dZQUFaR1JrVi9wNjZuYThoQmNYSHh6Tjc5bXltVHAycXRpczZkdXlZV2tta1ljT0dOa21VdC9PMVJLZlRWVWpicmZLVW1KaElabWFtMDVXcGhCQkNDRkc1L25tL0xBb2hoQkJDQ0ZITzhyTE1wRjAwa1BaWExrWjlDU1AvZ0ZkdFYybzI5cUI2L1g5R3VYOTd6R1l6MmRuWmFnL2YzcjE3czNUcFVuVTF1ejNQUFBNTU8zYnNZTTJhTlhUdDJwV3paOC95MjIrL1VidDJiVjU0NFFXN3h6alQ3OXJxK3ZYcitQdjdNMmZPbkVLbGExMWNYSmd6Wnc2Yk5tMWk2TkNoUFByb28rcStYYnQyWVRBWVNyUkNhdCsrZlFCcXdNS1JYYnQyNGVIaFFaY3VYZXlXWXMzSXlHRE9uRG5vOVhyYzNkMlpNbVdLdzduR2pSdkg0Y09IU1U5UForN2N1U3hldkxoTXEwNnJBcS9hZjY5QTFKZWlBa2RsTUpsTWhJZUg4L1hYWDVPVmxVV25UcDE0L2ZYWDFjb1RSVGwxNmhRV2l3VlhWMWViOStqOCtmTXhtODI0dXJxeWV2VnF1MEZycTFkZWVVVmRBVzAybXdrUER5YzhQQndQRHc5OGZYM0p5Y2xSVi9wN2VIZ3dkZXJVUXUvVGtTTkg4dDU3NzNIbHloV2VlZVlaYXRldVRVWkdCZ2FEZ2VuVHA3Tnc0Y0xTUERXM2xTMWJ0Z0RGZjRZcm10bHNkbnBzVkZRVUFIZmZmWGVKNzhkYWdyMWc0dFA1M2VOanV3QUFJQUJKUkVGVTgrZEpUVTBGNEw3NzdtUDY5T25sVWtJNk1EQ1FEaDA2RUJ3Y1RQMzY5UWtLQ2lJNE9KZ1JJMGJnNysvUHZIbnpiTWFQSERtU2xKUVU5dXpadzRRSkV4ZzBhQkRwNmVrY08zYU1YcjE2MlMzWlhoRisrZVVYdGQzRDVjdVh5Y2pJSUR3OG5PclZxL1B1dSs4NjlSMWdUL1hxMVltTWpNVEZ4WVdRa0JEYXQyOVArL2J0YWRHaWhjMHE3VGZmZkJPRHdZQ2lLSHp5eVNmRXhjVlJyMTQ5cmw2OXlsdHZ2VVZJU0FndnZQQUNyVnUzWnZIaXhXcUErSjU3N21IbXpKbE9uZC9hdFd1NWNlTUdYYnQySlNBZ3dPRzRuSndjVENaVGtXWGlpL0xwcDU4QytRazZDUWtKNkhRNlB2dnNNMDZkT3NYRWlSUFYvUldoZWZQbXpKNDl1OFR2OVRGanhwVHEvdTZFYTBoQmd3WU5ZdE9tVFl3ZVBacGF0V3FSbTV1ckpoUFZybDJiZWZQbWxmcDlVdFVVYlBsMHM3eThQTmF0VzBkSVNJamQ2aHliTjI4bU16T1RSeDU1aEpvMWE1YnJlVGs2SjRBclY2NEE1Wk8wS29RUVFvaGI3ODc0VjVNUVFnZ2hoQkFWekdKV3lJek5JL1d2WExJVGpDVStYcXZUVUxPeEJ6VWJlK0R1NjFMOEFYZTR5NWN2WTdGWTFCOHlIM2pnQWE1ZnYxN2tDcWthTldyd3lpdXY4TkZISHpGcjFpd3lNakxRNlhTOCtlYWJkc3VTRnljMU5aVWFOV3FvdDJmUG5rMk5HalVjQnNhclY2OXVkelZicDA2ZENBNE9wbnYzN2s3ZGIzSnlNcnQzNzhiRnhhWFlZNktpb3RpNGNTTno1ODZsUjQ4ZU52djBlajN6NXMwalBqNGVnQ2xUcGhTcWhsQ1FyNjh2TTJiTVlQYnMyU1FtSmpKMTZsUSsvdmpqSWdNMVZaM09VNHVMdXdhelFjR1VZOEZzVkhDcG91MDAwdExTMkxKbEN4czNiaVFsSlFVdkx5OG1UNTVNLy83OUhSNHphOVlzRWhJUzFHQ2M5Y2Y0RGgwNjJKUnl0Z1oralVhaldpYmRFYjFlci83OStPT1BveWdLa1pHUlhMMTZsZVRrWkR3OFBHamN1REVkTzNaa3dJQUIrUHY3RjVyandRY2Z4TjNkblRWcjF2RFhYMytSbHBaR2t5Wk5HRGx5SkowNmRicmprd0MrK2VZYmpoNDlTa0JBQVBmZGQxK2xua3Q2ZWpvdUxpNXFtWFpycFpMaStxUHI5WHErL2ZaYmdDSlhiTVBmYlFNS3N2WjlMNWhBWURBWTBPbDBORzNhbE5telp4Y3FOMTVhMWFwVjQ4TVBQM1I2ZkkwYU5aZ3padzc3OXUxanlaSWxyRjI3RnNoZjBmNzY2NjlYU20vclBYdjJzSGp4WWdJQ0Fzakl5R0RCZ2dWODlORkhMRml3Z01EQVFPclVxVlBrOFk4OTlwamRWalNRSDFoY3VIQWh6Wm8xdzlQVDArRWNUWm8wUWEvWHMyREJBdmJzMllPL3Z6K2Zmdm9wR1JrWkxGKytuTU9IRHpOMTZsUTZkKzdNdUhIamJGYlNPOU02SVRJeWttKy8vUmFkVG1jM3dHMXQyUUNvRlF1S2U1OFdaZHUyYlh6OTlkZjQrdm9TRmhiR1YxOTl4ZmJ0MnpsejVneHZ2ZlVXRFJvMEtQWGNKZVZNbTRTYldSTkNuSFVuWFVNS2F0S2tDV0ZoWWF4YXRZcmp4NDlqTkJvSkNncWlSNDhlREIwNlZFMFd2Vk1aalVhMmJ0M0svLzczUDVLVGs2bGJ0eTZyVnEyeVNYeElTMHRqK2ZMbEdBd0cvdnZmLzlLalJ3K2VlT0lKV3JWcVZhTDdzczZabVpucDhQdmtabWZQbmdXZ2FkT21KYm92SVlRUVFsUU9TUUlRUWdnaGhCQ2lCSEpUVEtUK2xVdjZKUVBtUEtYNEEyN2k0cTdocm1hZStEWHp4TVd0YWdZbks4UHAwNmVCdndOSXZyNitEbGZ6Ri9UUVF3K3hidDA2TGw2OENPVDN0bTNkdW5XeHgyVm1abkxod2dYT25UdkhtVE5uT0h2MkxEZHUzTERwWDk2OGVmUFNQQlNDZ29KNDg4MDNuUW9zS1lwQ1dGZ1lCb09Cdm4zN0ZydHl6eG9vdVhuVlYycHFLak5uemxUYkNnd2FOSWpRME5CaTc3OXo1ODQ4OTl4emZQMzExeVFrSkRCeDRrVGVmUE5OMnJWclYreXhWWlY3TlJmMGh2d3FBSG5wWmp4clZaMy83RlVVaFo5Ly9wbTllL2R5OHVSSkxCWUxYbDVlakJneGdrR0RCaFg3STN6dDJyV0pqSXhVZzJjK1BqNTA3TmlSaVJNbjJvd3JiYW41bWpWcjh1eXp6L0xzczgrVytOaHUzYm81REI2WDlIeXNwZlZMcTZKSzdTY2tKTEJzMlRJT0hEaUFUcWRqK3ZUcGxiNUNkZTNhdFdxUXV5QkhyNDNGWW1IZnZuMnNYTG1TdUxnNDJyUnBVMlFTZ0x1N084bkp5Vnk0Y0lIR2pSdWpLQW9YTGx4ZzkrN2RhTFZhR2pac3FJNXQxYW9WYytiTUlTUWtCSGQzZDdzOXJ1MXRTMHhNZE5nUGU5NjhlVTRuV04yc1I0OGV0RzNibHJDd01DSWlJcmgwNlJJclY2NWt6Smd4aGZxUEYrUm9oWGJCSUhaSlZuRWZPWEtFOTk5L0gzZDNkeFlzV01DeFk4ZFl0bXdaTDcvOE1zT0dEYU51M2JyRnJvcWZOR2tTa0Irc05abE1HSTFHakVZajFhdFh4OFhGcGRqdmNFVlIyTGx6SjZ0V3JTSXBLWW1BZ0FEZWUrODlhdGFzU2MyYU5Ybi8vZmY1NDQ4LytQTExMemwwNkJCSGp4NWw0TUNCakJ3NXNzakVBcXZ0MjdmejZhZWZZamFiZWVXVlZ3b0Y0SFU2SGNuSnlkeTRjUU0zTnpkT256Nk5wNmVuM2UvQTRucWo1K2JtOHVXWFg3SjU4Mlk4UFQyWk8zY3VkZXZXWmM2Y09heFpzNFpWcTFZeGNlSkVYbnZ0TmJXWGZGVlUxUGVXOVRtNGs2OGhOOS9uTysrOFU2cHpLT2gydVpaQWZnS1hOYW5qeG8wYjZIUTZIbjMwVVlZUEgxN291NkJHalJwODhjVVhyRnUzanQ5Kys0MWR1M2F4YTljdTdybm5IZ1lPSE1oRER6M2sxTFdvVHAwNnhNVEVzR3JWS3NhTUdlUHcvYU1vQ21scGFmejg4ODljdVhLRk9uWHFPTjN1U2dnaGhCQ1ZxK3I4R2lLRUVFSUlJVVFWcFpnVjBpOFp1SEUybDl6VTBwVVlkL1hXVXF1Rkp6VWFlZnhqUy80WFplZk9uVUIrbVdGbkhUMTZsQysrK0VKZGdRcXdaczBhekdZenc0WU5LN1JhYk0rZVBlemN1Wk1MRnk2UW1KaG9zOC9EdzRPMmJkdVc2dHdMQm9Lc21qUnA0dFN4SzFhczRNQ0JBL2o0K05qOTBmem1GYmRwYVdrQU5xdjEvL3JyTDk1KysyMjFBc0Nqano1YW9sN1NJMGFNSUNNamczWHIxcEdTa3NLTUdUTVlObXdZSTBhTUtOVnF4c3JtVmwybnRnSXdwSnVxVkJLQVJxTWhKaWFHRXlkTzBLSkZDMEpEUXdrTkRYVjZaZVBreVpPWlBIbnlMVDdMeXVmdDdWMmwreVJiTEJZKy92aGpkdTdjaWRsc3hzdkxpNWt6WjViNk84UVJhei9za21qV3JCbjE2dFZUdnp2dXV1c3VldmJzeVpOUFBxbU9NUmdNSEQ5K25ELysrSU45Ky9hUmtwSUNRTmV1WFpreFkwYVJDVXl0V3JYaXlKRWpqQnMzcnRDK3JsMjdGZ29RRjB3b0tJL1h0RFJWWGdxcVZxMGFNMmZPcEZPblRpeGR1cFNmZnZxSnlNaElGaTFhNUxDa3RqTXJ0RXV5aWpzOFBCeVR5Y1MwYWRObzBLQUJEUm8wSURNemsrKysrNDVseTVhcGJXczBHZzB1TGk3b2REcDBPcDI2VXR0b05LcUIvNExYSDNkM2Q5YXRXMWRreFFXRHdjREdqUnZac21VTDE2NWRBNkI3OSs1TW1US2xVQkphbHk1ZDZOQ2hBOTkrK3kxcjE2NWx6Wm8xN05xMWk1VXJWenBNbWpDWlRMejk5dHNjUEhnUWdGR2pSdkhVVTA4Vkd0ZXNXVE9pbzZNWk5teVl1cTFyMTY1MjU3UjNQVnV4WWdVQUd6WnM0SC8vK3grcHFha0VCQVF3ZS9ac213UytvVU9IMHJCaFF4WXNXTUQ4K2ZPWk1tVUsvZnIxYy9qOFZIVnlEU21acW40dFVSU0ZvMGVQc25YclZ2YnQyNGZSYU1UVjFaWEhIbnVNNGNPSEYxazFJVGc0bU1tVEovUDg4OCt6YWRNbTFxOWZ6OFdMRi9ub280OVl1WElsZ3dZTll0Q2dRVVYrbnovKytPTWNPSENBelpzM3MzbnpacWZPV2FQUk1HYk1tRXFwb0NLRUVFS0lrcXM2djRZSUlZUVFRZ2hSeFpnTUZsTFA1Wkp5TGhkVGJ1SHl4ODV3OTNXaFZvZ1h2bmU3bzlHVzh3bmVJUzVkdXFUMm9yNDVDSkNYbDBkR1JvYmF4OWhzTm5QdzRFSFdyVnVuSGxPM2JsMW16cHpKc1dQSCtNOS8vc09hTld2WXZIa3pmZnYycFhmdjNqUnUzQmlOUmtOcWFpcjc5KzlIbzlIUW9FRURXclZxUllzV0xXamF0Q24xNjlkSHF5MytCY3JMeThQRnhjVW15TEovLzM2QUVwV296Y3pNWlBIaXhlemR1eGV0VnN2MDZkTUx0UjN3OXZZbUxTMk5jK2ZPMGJScFUySmlZamgxNmhTZW5wN2NkZGRkbUV3bS92ZS8vN0Y2OVdwTXB2eWc5eE5QUE1INDhlTkwvT1Bzdi83MUw5emMzRmk5ZWpXS29yQjY5V3EyYnQzS2pCa3o2Tml4WTRubXFtenUxZjkrYlF3Wnp2ZERyeWd2dmZTU3V0cTNPTjdlM21VT2V0Nk9PbmJzV0dSUDRzcW0xV3E1Nzc3NzJMRmpCejE2OU9CZi8vclhMV21qOGU2Nzc1YjRtRjY5ZWhXNzJqa3JLNHVGQ3hlU25wNE9RSnMyYlJnNmRDaWRPM2N1ZHY1cDA2YXhmUGx5dFlVTDVLL3FidEdpQlMrKytHS1J4MWFsMTdSUG56NjBhdFdLOTk5L240Q0FBTHNKQU9XMUN2am1sZXlEQncvRzFkV1YzcjE3cTl0R2p4NU5yMTY5MkxadEcrZlBueWNqSTBNTjloZjhuNklvYUxWYTNOM2Q4ZkR3VUwvck5Sb05YYnQyTGJLaUFZQ2JteHRIamh6aDJyVnJoSVNFTUhyMGFEcDA2T0J3dkt1cksyUEdqT0grKys5bjBhSkZQUERBQTBYZWgwNm53OS9mbityVnF6Tmh3Z1FlZU9BQnUrTW1UNTdNRjE5OFFYSnlNaHFOaHVEZ1lNYVBIMjh6NXU2Nzc2WkxseTRNSGp5NDBQRlpXVm0wYXRXS2d3Y1BrcG1aeVlBQkF4Z3paZ3plM3Q2RnhuYnUzSmxGaXhheFlNR0NLbms5NjlpeG81cmc1MGkzYnQzVWRrVnlEWEZlVmIrVzZQVjY1czZkaThGZ3dOL2ZuLzc5Ky9Qb280ODZURWl5eDlmWGwxR2pSdkgwMDAvejAwOC9xUW1kQ1FrSnhmNWJzRk9uVG56d3dRZHMyclNKK1BoNGpFYkg3YzI4dkx3SURBemtzY2NlYzZyaWxoQkNDQ0dxQm8xaWI5bUtFRUlJSVlRUS8yQ0dkRE0zenVTUWR0R0FZaW5kUDVjOWErbW9IZUpGdFVBM3FLVEZNdEhmWHlka1pLM0t1WE1uS1lyQ2xDbFRpSTZPSmlRa2hFOC8vUlNMeGNLUUlVUHc4dklpT3p1YmpJd01HamR1VFAvKy9mblBmLzZqQnE1Y1hWM1Y4c1RXRmV2bno1OG5MQ3hNYlM4QStUK1FMbHEwQ0Y5Zlg4NmRPMGZMbGkyTEROZy8rZVNUWkdkbjJ3MEEvZmpqajZ4WXNRSTNOemZjM053d204M2s1T1FBK1N2d3AwNmRXdWlZTVdQR0VCc2JxODRYRVJGQldGZ1ltWm1aNkhRNlhudnROYnVsKzk5NjZ5ME9IRGhRYUh2djNyMTUvZlhYT1hqd0lIUG16QUh5QXkvang0L25zY2NlYy9pNG5CRVJFY0hpeFl2Snlja2hPRGlZeno3N3pPaytzZlpVeG5zd0l6YVAyRDBaQUZRTGRLUCtBOVVyOVA3RlAwZHFhbXFKZ2pXUTMwTEFhRFNXMityVXYvNzZDNTFPcDdaU2NkYWhRNGU0Y3VVS1BYcjBLTGIvL08waU5qWVdWMWZYRWowZWF6bjk0b0xuNVMwdkx3ODNON2NLdlUrcjFOUlVybCsvN25URkdpdUx4WUpHb3lrVVdEeC8vanhKU1VscW00YXNyQ3pNWm5PeDdXM0tRMDVPRHFtcHFkU3JWNi9Zc2NXMVdMaVZmdnp4UjZwWHIwN2Z2bjByNWY1RjFmWGpqejhTRkJSRWx5NWRuRXBHTFU1MmRqYmg0ZUU4OGNRVE50OHhtemR2SmowOW5aRWpSNWI1UG9RUVFnaFJPVFNsS01VamxRQ0VFRUlJSVlUNC83TGlqZHc0azBOV1hGNnhZeFhzeC9aOTZycFN1NVVYWHY2dTVYNStkeUtMeFVLTEZpMklqbzdtdWVlZUEvSlgyZGFzV1pOTGx5NmgwV2dJREF6azFWZGZwWHIxNm1SblorUGw1VVhmdm4wWk1tUUl0V3JaQnBpYk5HbkNraVZMT0hMa0NCczJiT0R3NGNPMGJObFNEWkE1czlLMUtNMmJON2NKK3JtNXVlSHY3MC9idG0yZDdnbmRzbVZMRkVVaE9EaVlHVE5tMkpRdUxtank1TW40K1BqdzExOS9ZVFFhY1hOekl5UWtoT2VmZng2QSsrNjdqMUdqUm5IdzRFR21UNTllb2xZS2pqejQ0SU8wYXRXS2YvLzczenozM0hObFNnQ29MRzQrZi8rSWJzd3VYUVVQSVp4UjBnUUFvTndEN28wYU5TclZjWjA3ZHk3ejkyRlZVNXJFaXBzcnUxU1V5a29BZ1B6M2JXbmV1NDRDbEUyYU5MRkpLQ2hKVlp5eTh2VDBMTlNDd3BIS1NnQUE3Rll6RUFMSy83M2g3ZTF0ZDg2eUpva0tJWVFRNHZZa2xRQ0VFRUlJSWNRL21tSldTTHRrNE1hWkhBeHBwUzhkN2xYYkZmOTJYbmhYb2VELzdWQUp3Q29xS3FwUWVWR0x4WUxGWXJINTRmNzA2ZFBjYzg4OVRxL2FMTTJLeE45Kyt3MmowY2lqano3cTlERkZPWGp3SU5uWjJUYXIvV05pWWdnT0RpNXpVRUpSRkN3V1M2VUVzWnhSR2U5QlU2NkZzK3Z5ZTV6cjNMVTBHK1JYb2ZjdmhCQkNDQ0dFRUVJSVVaNmtFb0FRUWdnaGhCQk9NaGtzcEo3TEplVmNMcWJjMHE4VzlxaXBJNkNkRno3MUttOVYzNTNBWG45UnJWWmJhT1ZoaXhZdFNqUnZhVllrRnV6VFhCN3V1KysrUXRzYU5teFlMbk5yTkpvcW13QlFXVnpjdGZsbE9wVDh6N2xpQVUzWksrd0tJWVFRUWdnaGhCQkMzRFlrQ1VBSUlZUVFRdnlqNUdXWnVSNmRROXBGQTRxbDlFV3gzS3U3NE4vV2krckI3dmI3QWdnaEtvVkdrMThCd0pyY1l6WlkwSGxLRm9BUVFnZ2hoQkJDQ0NIK09TUUpRQWdoaEJCQy9DUGtaWnBKUHBsRGVrd3VaV21JNWVxdHhiK05GNzROUFNoNUlTNGhSRVhRZWY2ZEJHREtrU1FBSVlRUVFnZ2hoQkJDL0xOSUVvQVFRZ2doaExpakdkTE5KSi9VazM3WkFHVUkvdXM4dGRSdTVVWE54dTVvdEJMOUY2SXEwM244SGZRdlM3c1BJWVFRUWdnaGhCQkNpTnVSSkFFSUlZUVFRb2c3a2lHdFFQQy9ERnpjTk5RSzhjS3ZxUWRhblFUL2hiZ2Q2RHovL3F5YWNpUUpRQWdoaEJCQ0NDR0VFUDhza2dRZ2hCQkNDQ0h1S0xtcEpwS2o5R1RFNXBWcEhvMFcvSnA1VXJ1VkZ5NXVFdndYNG5aaVd3bWdEQ1ZBaEJCQ0NDR0VFRUlJSVc1RGtnUWdoQkJDQ0NIdUNEazNUQ1NmMUpONXRXekJmNERxd1c0RXRQZkdyWnBMT1p5WkVLS2k2VHdMSkFIYzVwVUFVbEpTOFBYMXhjVkZ2bzl1WjJheldWN0RLc3hnTUdDeFdQRDA5S3pzVXhGQ0NDR0VFRUtJY3FFdGZvZ1FRZ2doaEJCVlY4NTFFNWNqTXJqNGExcVpFd0E4L1hRMDdPTkxjSy9xa2dBZ3hHMnNZQ1VBWSs3dG13UVFIaDdPNk5HaitlYWJiOG8weituVHAvbnNzOCtJakl5MDJYN2p4ZzJtVHAzS3NtWExTalNmb2loczJMQ0J4TVJFaDJOR2pScEZuejU5N083cjA2Y1BvMGFOS3RGOVZvYTR1RGgrL2ZWWGgvczNiZHBFVWxKU2tYT2twS1F3Y2VKRUZpOWVYTjZuQjBCV1ZoYno1ODluM2JwMXhZN1Y2L1dFaFlXeGNlUEdNdCt2MFdqa3M4OCs0N1BQUGl2VFBGRlJVY3llUFp0OSsvWTVISk9jbk16a3laTlp2WHAxaWVhZU5Xc1dZOGFNY1dyc3VISGpHREJnUUlubUx5L256NSt2bFBzVlFnZ2hoQkJDM05ta0VvQVFRZ2doaExndDVWdzNrWFFpbTZ4NFk1bm5jdlhTNHQvT214b04zRUVxL3d0eDI3dFRLZ0cwYU5FQ2k4WENEei84UU5ldVhXblJva1dwNXRtK2ZUdWJOMjhHb0ZPblR1cjJIVHQyRUJVVmhiZTNkNG5tMjdWckY1OS8vam03ZCsvbWswOCtRYU9wMkMvTzFOUlV2dnp5eTFJZCs4WWJiOWpjTnBsTXBLYW1rcHljVEdKaUl1bnA2VHo1NUpNQWZQbmxsL3orKysrNHU3dno0SU1QMmh4My92eDVsaTVkU25KeWNwR0JaajgvUHhSRllmdjI3UXdaTW9UNjlldmI3QzlKRUgzNDhPSDQrL3ZiYkl1S2ltTFBuajBvaXNMQWdRT0xQUDcwNmROczNMaVJJVU9HT0gyZmpwaE1KdlU5TlduU3BGTFBzM1BuVHY3NDR3ODZkT2pnY015K2ZmdUlqbzR1OU5pTEV4OGZUMnhzYktuUDdWWlRGSVdsUzVleWFkTW1wazJiUnQrK2ZTdjdsSVFRUWdnaGhCQjNFRWtDRUVJSUlZUVF0eFZEdXBuRVA3UExwZXkvVnFlaFZvZ25kelgzUkt1VDZMOFFkNHFDbFFCTXQzRWxnSVlOR3pKaXhBaSsrZVliZHUzYVZhb2tBSXZGb3E2eTd0Mjd0ODIrMzM3N0RZRFEwTkFTemZuQUF3OFFIaDdPbjMvK3labzFheGcyYkZpSno4c1JrOG5FMkxGaml4eXpZTUVDZHV6WVVhcjVYMy85ZGFaTm0wWnljaktabVpsa1oyZmI3TmRvTlBUbzBZTmF0V294YWRJa29xS2krT1NUVDJqU3BBbEJRVUZBL2lyNGp6NzZDQjhmSDRZT0hWcm9QazZmUG0xenUxdTNicHc1YzRhdnYvNjZVQURlR2toM3hxT1BQbG9vRUg3czJERUFldlhxVmV6eHAwNmRBcUJseTVaTzNWOWtaQ1JhclphT0hUczZmWTQzSHcrMmlTY0ZtVXdtZHUvZWpidTdPdzgvL0xERGVmYnUzUXZBUXc4OVZLcnpzTnEyYlJzZmZmUlJrV01jVmErQS9HUWFnREZqeHBRNHVjQjZySlhKWk9LVFR6NWgrL2J0MUtsVGgzYnQydG5zajRpSTRMMzMzcU5idDI2OC9mYmI3TisvbjNuejVuSHZ2ZmZ5L3Z2dmwraStoUkJDQ0NHRUVQOU1rZ1FnaEJCQ0NDRnVDOFpzTTBrbjlLUmROSlRMZkRVYmVlRGYxc3RteGJBUTRzNXd1MVFDY0taVXVjbGtRcWZURVJrWldhaWMvODNlZlBOTm1qUnBZclB0MkxGanBLYW1FaFFVUkVoSWlMcjl5SkVqeE1URTRPdnJTNDhlUFVwMDNocU5odW5UcC9QU1N5L3gzLy8rbCs3ZHV4TWNIRnlpT1J5eFdDekZCbGpyMWF0WEtLaDY2dFFwSmsyYVJNdVdMWXRkWGQrcFV5ZFNVMVB4OGZIaDRNR0RuRDkvbmtXTEZsR3JWaTFxMTY2TnE2c3JrTCtLLzRVWFh1RDc3NzhuTmpaV1RRSTRkZW9VeWNuSnZQRENDM2FyS0V5Y09OSHUvZTdidDY5UTJmdWJIOGVlUFh1WVAzOCtyNzc2S2s4ODhZVGRlY3htcy9yM2tTTkhjSGQzcDFPblRqYmJOUm9OV3EzdDlTMDZPaHFOUmtQcjFxMGRQVFUyWnM2Y2lWYXJaZXZXclU2TnQzYzhGSDZNVnIvLy9qdVptWm4wNjljUEh4OGZ1MlBpNHVJNGVmSWsxYXBWbzJuVHBxU25wOXNkNSszdGpVNVg5RTljVFpvMDRZVVhYckM3Ny8vKzcvOUlUMDkzdUwrZ3VuWHJxbi9IeHNhaTArbHN0c1hIeDJNeW1SeCtKbEpTVW5qbm5YZUlqbzZtZnYzNnZQLysrNFdTTzA2ZVBBbEE5KzdkN2Q0V1FnZ2hoQkJDaU9KSUVvQVFRZ2doaEtqU1RMa1dya2Zua0hJdUI2VWNZbm5lZFZ5cDA4RWJqNXJ5VDJFaDdsUXViaG8wV2xBc1lERXFXRXhLbGF6MlVaTFZ4TTZNTlJnS0owbForNzgvOXRoak50dC8rT0VIQU5MVDAzbjAwVWVkUG8vcDA2Zno4TU1QNCsvdnoralJvMW0rZkRsaFlXRXNYTGlRZWZQbWNlWEtGUUN1WDc4T09FNTB1SDc5dXMyK1ZhdFdBZURtNW1ZVE5MYXV1bllVU0xheTlsVnYzNzU5c1k5aCtQRGg2dDl4Y1hHY1AzK2VObTNhMkl6NTRJTVBnUHlTN1MxYXRHRDM3dDNzM3IxYjNkK3laVXRPbkRpaEJtZHZialBRcTFjdlJvd1l3YlZyMXdnTURDeDBEdi83My8vWXMyZFBvZTJYTGwwQ29Ibno1ZzdQLzVGSEhpbTB6ZHJDd01yRHc0TlZxMVl4WXNTSVFtTWR0UTFZdm53NWpSbzFjbmkvNVdYVXFGRWtKaWFxdDhQRHd3a1BEN2NaWTMyOWYvMzFWeFJGSVRNejAyN1ZCYXY1OCtkejMzMzMyZDMzOWRkZjA3ZHZYeG8yYkVqRGhnM3RqdG0yYlJ2cDZlbE9WYlY0OTkxMzFiLzc5T21EdjcrLyt2NkZ2OSt6QmJkWjdkKy9uOFdMRjVPZW5rNkhEaDE0NjYyMzdDYVNSRWRIbzlWcTZkS2xpM3BibzlIUXRXdlhZczlQQ0NHRUVFSUlJVUNTQUlRUVFnZ2hSQlZsTVNwY1A1M0RqZE01V0V4S21lZHo4M0doVGtkdnFnVzVsY1BaQ1NHcU9wMkhGcU0rUDNQSWxHdkJ6Y2Vsa3MvSVBsZFgxMElCMFBLU2xKVEV3WU1IY1hkM3QrazNmdVRJRWY3ODgwODhQRHpVbGNVN2R1ekF5OHVyMkNCandSWFBUejc1SkFjUEh1VDU1NThIN1BkZ2Q1UzhZRGFieTdWZis3bHo1d0FLbFZVdnJaSzJHN2c1Q2FCNjllb1lEQWJtejUvUGlCRWoxT2VvNEg1N0xsKytqS3VyYTVIQitBRURCZ0J3NXN3WnpwMDdSL2Z1M2JucnJydHN4cmk1dWVIcDZha21meVFsSlhIbzBDRWFOMjdzTU1IQTBUbmRLalZyMWl5MExTMHREVVhKditZYkRBYTJiTm1DUnFOUnF6RGNMREV4a2J5OFBMVjZ3L1hyMS9uNTU1OXQzdThSRVJIOC92dnZMRjI2dEZBeXpNMGN0UU5ZdjM2OXcyb0Z6cmh4NHdZclZxeGc1ODZkYURRYWhnOGZ6blBQUFZlb1dnTkFUazRPTVRFeGhJU0U0T3ZyUzE1ZUh1ZlBuNmRwMDZhRlhtY2hoQkJDQ0NHRWNFU1NBSVFRUWdnaFJKV2ltQlZTenVlU2ZGS1AyVkQyNEwvR1JVUHRFRTlxdGZSRTQxTDFWZ0xmU2xxZHBzcXVnQlozdnNwKzd4Vk1BakFiRkNoOS9LNVNLWXBDUmtZR3ZyNitKVDUyL2ZyMVdDd1cvUDM5MVFDbXlXVGk4ODgvQi9KWHhGdFhpdS9Zc1lPNzdycXJVREM3S0M0dUxqWTkxci84OGt2MWIrdHFiM3NyK1B2MDZVTkFRQURmZmZkZGlSK1RsYU8rN05PblQ3YzdQamc0Mk83SzdLSTRjNHk5ODFpelpnMGVIaDdxaW5HTHhjTG16WnR0eHR4enp6MnNXYk1Hc0I5NHZyazZRMmhvcVByYVRKZ3dBWUFwVTZiZzRlSEJHMis4d2RtelozRjNkeThVNEo4MGFSS1FYM25nMEtGRERCOCtuRjY5ZWhYNW1DcksyclZyQzIwcldDVWdQRHljakl3TWV2YnN5VnR2dldWM2p2SGp4M1B1M0RrMUNlREtsU3Y4OE1NUDNIdnZ2ZXFZV2JObU1YbnlaTDc2NnF0U3R3TndkM2N2MFdNcktEazVtYkZqeDVLVmxZVy92eit2dmZaYWtSVXJUcDgramNWaW9WdTNia0IrZ292SlpKSldBRUlJSVlRUVFvZ1NrU1FBSVlRUVFnaFJKU2dLcEYzTUpmbUVYZzNjbFZYMVlEZnFkUFRHMWJ0cXJnQysxZHg4WERDa21mR3NKZi9zRnhYUGtHYkdyVnJsZmZaY1BQNWVZV3ZLTFovdmxGc3RMeThQTjdlL3E1VWtKQ1F3WWNJRUdqUm9ZQk5zdDlxd1lRT0ppWW4wNmRPSGUrNjV4MlpmU2tvS216WnRLblRNNnRXcmlZMk5wVTZkT2d3YU5LajhIOFQvWjEzTmZhdUZob1lXTytibVZmMzJndTdXYmVWUm1jSFB6NDhqUjQ1dzZOQWg0Ty9XQ3dVRkJBVHcrT09QcTdjREF3TWRCb1p2VGlDQS9KWDkwZEhSUFBEQUEzaDRlUERhYTY4Vm1iUncrUEJodEZvdEhUcDBLTTFEcW5CNnZaN1ZxMWVqMVdwNTdybm5ISTZ6V1BJLzJ6cGQvblV1S1NrSkFIOS9mM1ZNczJiTm1ERmpCbTNidHNYUHo4L3VQQ1ZwQjFCU3RXdlhadXJVcVVSRlJmSDg4OC9qNmVtcDdsTVVoU1ZMbG5EdnZmZXFRZjdvNkdnQU5RbkFlbHRhQVFnaGhCQkNDQ0ZLUW40TkZFSUlJWVFRbFM0ak5vK2tQN014WkpqTFpUNjM2aTdVdmRjYm43ci83TkwvMVlMZFNQMHJGODlhdCtrU2FIRmJTLzBydDFMYmIrZzgvcTVDY0Rza0FZU0ZoYkY5KzNhKytlWWJ0VXg2N2RxMXljbkpJVG82R29QQlVHZzE4clp0MnpoLy9qd05HellzbEFUdy9mZmZZekFZYkxhZFBIbVM3Nzc3RG8xR3c4U0pFMjBTRHB5MWN1Vks5dS9mYjdQTlh1QzVvcElBbktsY2NITVNnTFVrdk1WaVVRUCsxbTB1TG1WUFhOSHI5U3hldkppNmRldXlZc1VLUER3ODFIMFJFUkc4OTk1N1BQVFFRemJITkcvZVhGMjFmek43U1FBUkVSRW9pdUl3Q1NJcEtZblZxMWVydDArZE9vV25weWNyVjY0czh0eGZmZlhWY25rT3l1cTMzMzRqTlRXVnA1NTZpdnIxNnpzY1owMENzRllDaUl1TFE2dlZVcnQyYlp0eDNidDNwMy8vL3NYZXI2TjJBQUJqeDQ1bDhPREJ6cHgrSVQxNzlxUm56NTQyMnhSRjRlT1BQMmJidG0xY3VuU0pidDI2b2RGb2VPYVpaM2ptbVdmVWNVT0hEbVhvMEtHbHVsOGhoQkJDQ0NIRVA1Y2tBUWdoaEJCQ2lFcVRuV2drOFZnMk9UZE01VEtmVnFlaGRtc3Y3bXJ1aWFad205MS9uRm90UExrUW5rcDJvaEh2QU5mS1BoM3hENUtkYUNRcklZL0cvUXIzL0s0b092ZS92d1RNdVJVVGtDNExvOUZJVGs0TysvYnRVMWVJdTdpNDBMUnBVNktpb29pT2pyWlp4WjJWbGNXRkN4ZlFhRFIwN3R6WlpxNlltQmkyYk5tQ241OGZLU2twNnZhVEowOWlzVmg0K3VtbjZkU3BVNkZ6dUhIakJoOTg4SUhEYyt6ZHV6ZG82NVRFQUFBZ0FFbEVRVlFwS1NsMnkvRGZURkVVTkpxS2JRY3hhOVlzNHVQaml5M2hidzIybnp4NVVrMENtRGh4WXJtY3I2SW9MRnEwaUtTa0pPYk5tOGZtelp2cDE2OGZYbDVleE1iR3NtVEpFZ0lDQWhnNWNxVGQ0L1Y2UFNOR2pDQTBORlF0KzIvdlBqWnYzb3lmbjUvZDF4RWdMUzJ0VVBKQWRuYTIzWVNDZ3NhTkcyZVRCR0N4V0JnelpvemRjN0N5dDcrc0Jnd1lRRkJRRUEwYU5PRGYvLzQzVHo3NVpLSEFQdVMzdHdCczJnSFVyVnRYclF4Z3BkUHBISmI2ZDFicjFxM0xkSHhCUnFPUkR6NzRnRDE3OW5EUFBmZXdZTUdDQ3YrOENDR0VFRUlJSWU1c2tnUWdoQkJDQ0NFcW5DSERUT0xSYkRLdjVaWGJuTDUzdXhQUXdSdFhMNG4rVzJsZE5RUjJxY2ExM3pNSjdGWk5FZ0ZFaGNoT05PYS81N3BXUSt0YWVVR3QyNlVkZ0RYdzE2VkxGMzc1NVJmMjc5OXZVeVkrSkNTRXFLZ29vcUtpYkpJQWpoMDdocUlvTkd2V2pCbzFhcWpiRlVWaDhlTEZtTTFtbm52dU9UNzU1Qk4xMzdCaHc2aFhyNTdEc3VKNnZiN1Fxdm1DbWpadHl2VHAwNWsrZlRxUUgveDFsQkJnc1ZncVBLZ1pIeC92VklLQ1ZjR0tCaE1uVG1UQWdBRkZyZ1IzeHFsVHA5aTdkNi82M0h6MTFWZDg5OTEzOU8vZm40aUlDSXhHSTNQbnpuWFlZMTZyMVpLZG5VMWVudVByNDRFREIwaElTR0R3NE1Gb3RmYXZlVTJiTm1YNzl1MEFMRnEwaUY5Ly9aV3dzRENhTjI5ZTRzZFUzSE5ha3VlOEpEcDA2TUNPSFR0WXUzWXR4NDRkWS9IaXhZV2V0NXVUQUdKaVlyajc3cnNMemFYVmFzdWwxUC94NDhkNTdiWFhiTGJGeGNVVjJXTEN5dnA2cEtlbjgvYmJieE1WRlVYanhvMzU0SU1QOFBiMkx2TzVDU0dFRUVJSUlVUkJrZ1FnaEJCQ0NDRXFqTm1na0JTbEovVmNEdVZWS2RyZDE0VzZuWHdrd08yQWR4MVhBcnRXNDlyQlRIenF1Rkd6a1FmdU5WelE2bVRGb1NnL0ZwT0NJYzFNNmwrNVpDWGtFZGkxR3Q1MUt2Y3pxYXZpU1FEVzRLVjF4WEtIRGgzUTZYUWNQMzRjdlY2UGw1Y1hrSjhFQVBtcjFnczZldlFva0o4OFVORHg0OGM1ZmZvMFRabzA0WkZISHJGSkFnRG8xYXVYdzNNcXFxZDhjVjU2NlNVdVhicFVhTHVqb0hwaVlxTERJR2xGTUpsTTdOeTVFNDFHZzZJb2VIdDdzM1RwVXRxMGFVTkFRQUJRZkdVRTY1aUNRa0pDV0xod0llM2F0UU9nVWFOR2ZQcnBwNnhkdXhhQXRtM2IybDNSYm1VdGIxOVVBb1UxVWVQeTVjdDg5dGxuNnZiVTFGU2IyNU1tVFVKUkZBNGRPb1N2cnkvTm1qVXI4ckhjcktqWEl5Y25od0VEQmhRNXJyaUVDbnNWQks1ZnYyNXpPelEwbEwxNzk3Si8vMzQrKyt3elpzeVlZYlBmYk01dkkyUk5BaGd4WWdRK1BvNWI0QlNWdU9KSXdjK0Z1N3M3d2NIQjZyN1kyRmgwT2gxMTY5WlZ0OFhIeDJNeW1XekdXVVZIUi9QdXUrK1NuSnhNcTFhdFdMQmdnU1FBQ0NHRUVFSUlJVzRKU1FJUVFnZ2hoQkMzbkdLQmxITTVKRWZwTWVlVlQvUmY2NnJCdjQwWGZrMmw5SDl4dk91NDByaGZUYTZmemlIdVVCWjVtV1lzcHFwZkhsM2NQclE2RFc3VlhLZ1c1RWJqZmpVcnRRS0FsYzdqNzNPb2lra0FScU1SK0R0NDZlbnBTWnMyYlRoNjlDaUhEeDlXZy9WTm16WUY0Tnk1Y3pZbDl2LzQ0dzhBdW5YclpqTnZxMWF0OFBmMzU3WFhYcXZRbGZoMTZ0UlJBN0ptczVtNHVEaGNYVjJwVTZkT29iR3hzYkc0dUxoUXIxNjlDanUvbXgwNGNJRFUxRlJhdDI3TmlSTW5tREJoQWkrKytDS0xGeTlXQS8vRlZVWnd4Sm9Ba0pLU3d2YnQyMGxNVEtSV3JWclVxbFdMNDhlUE0zcjBhQVlPSE1qZ3dZUFZaQThyYTNLSW01dWJ3L2tOQmdNQWh3NGRzdG1lbFpWbFUrNS8wcVJKbkR0M2pwU1VGRUpEUXl1OE1rTnhTUjNPQnVPblRadkcyYk5uMmI1OU95RWhJZlR2MzEvZGQzTWxnTDU5K3pvMTV6UFBQT1BVdUcrLy9kYm1kdlBtemRXRUFJUEJ3R09QUFViOSt2WDU4c3N2MVRIV1JJT0NDVFVtazRsdnYvMlc3Ny8vSHJQWnpNTVBQOHpreVpQVjh4WkNDQ0dFRUVLSThpWkpBRUlJSVlRUTRwYktpTTBqOFZnMmVabm1jcHV6UmtOM0F0cDdvL09VNkwrenJFa1QvbTI4aWg4c3hCMmdZRHNBYzI3VlMzckp5c29Dc0ZtMTNLbFRKNDRlUGNxaFE0ZlVKQUEvUHorcVY2OU9Sa1lHbHk5ZnBrR0RCbHk2ZEluazVHVDgvZjFwMUtpUnpidzZuWTZQUHZxb3dnUHM4K2ZQVi84K2NlSUUwNlpObzJQSGpqYmJyZnIwNlVPdFdyVktYWFhBa2R6YzNFSkJkVWZXcmwxTHk1WXQxVlg1Z1lHQkRCdzRFTWdQMkxacDB3Wi9mMzltekpoQjM3NTlxVnUzTHQ5ODg0MTYvdGJWNFI5KytDRkpTVWsyYzhmRXhCQWVIczYyYmR2UTYvWDA3dDJiOGVQSDQrUGp3Lzc5KzFtMWFoWGZmZmNka1pHUkxGMjYxT1pZYTREZnc4UEQ0Ymt2V0xDZzBMYUM1MVRRMWF0WGdmenFBY1VsTkJRTTJoODhlQkNBKys2N3I4aGppblB3NEVHMFdpMmRPM2N1OHY2c1JvMGFSV0ppb3MyMmF0V3FNV1hLRkdiTm1zV3laY3NJQ1FtaFFZTUd3Ti9KTkVVbFRkZ3pldlJvcDhiZG5BUlFrTFZsUTNIM25aR1J3YlJwMDdoMDZSSTZuWTV4NDhieDlOTlAyNHd4bTgyNHVMZzRkVTVDQ0NHRUVFSUk0UXhKQWhCQ0NDR0VFTGRFYm9xSmhDUFpaQ2NaeTIxTzkrb3UxTzBzcGYrRkVNV3I2dTBBVWxOVEFhaFpzNmE2clczYnRnQWNQbnpZWnV6ZGQ5OU5WRlFVRnk1Y29FR0RCbW9WZ0s1ZHU5cWR1ekpYMkFQOC92dnZ3TitQcHlJb2lrSkdSZ1kxYXRRb2R1eVJJMGM0YytZTVU2ZE81Zmp4NCtyMkYxOThVZjE3MGFKRlFINy9ka1ZScUY2OXV0MjVYbi85ZFp2YlAvNzRJeXRXckFEeVd6V01IajFhcmVZQTBMMTdkN3AyN1VwNGVMamRzdlVaR1JrQVJaYTBMNG5Bd0VBZWUrd3hoL3RqWW1LSWpvNHVsSFF3Wjg0Y29Pd3RHdWJNbVlPcnF5dmg0ZUZsbXFkejU4NDgrT0NEUkVSRThPT1BQeko5K25UZzcwQjhTVmZVRjllcXdCa3BLU21BN1dmWW51clZxOU92WHo4MmJkckVtMisrU1pNbVRXejJYN3g0a2JmZmZwdVpNMmVXdUdXREVFSUlJWVFRUWpnaVNRQkNDQ0dFRUtKY0dmVVdrbzVuazNiUlVHNXphclFhYXJmeXBGYUlKeHB0NVpjWkYwSlVmVHIzQXUwQURCWlFnQ3IwOVhIdDJqWEFObURmdUhGamZIeDh1SEhqQnBjdVhWSlhPemRzMkZCTkF1amR1emY3OXUwRG9HZlBudVY2VGpkdTNGQkw0ZHZUb0VFRGhnMGJWdVFjbVptWmJOMjZGYTFXeS8zMzMxK3U1M2YxNmxYKy9QTlB1NEhTaElRRURBWURRVUZCUmM1aHNWaFlzV0lGUGo0K1BQamdnelpKQVBaY3VuUUp5QSttT3lNME5KU1VsQlFTRXhQWnUzZXZtckJ4czBHREJ2SHl5eS9iZlJ5UVh3R2lORXdtRS9IeDhWeTdkbzJBZ0FDYU4yOU84K2JON1k1TlNFaGd3b1FKYUxWYVpzK2VYYXI3cTBqang0OG5NRENRa1NOSHF0c01CZ01hamFiRWxRREdqaDNyMURoclFvYzk4Zkh4QUhaYlh0enNxYWVlWXNDQUFZVlcreWNtSnZMbW0yK1NrcExDeVpNbkpRbEFDQ0dFRUVJSVVXNGtDVUFJSVlRUVFwUUxpMG5oK3FrY2Jwek9LZGQrODk1MVhLblgyUWUzYWxJbVZ3amhQSTJMQnEyckJvdFJBUVhNZVJaYzNLdE9DNUcvL3ZvTGdQcjE2NnZiTkJvTmJkcTA0ZmZmZitmbzBhTnFFa0NIRGgxd2NYR2haOCtlWEw5K25iTm56MUtqUmczYXRHbFRydWVrMSt1TExCbmZ2bjM3WXBNQXdzTEN5TXJLNHVHSEgxWkw3WmVHb2lqRXhNU1FrNU1Ed05DaFE5V1YxNU1tVFNvMDNocHNMKzQ1aVlpSTRPTEZpd3dmUHJ6SWt2dFdrWkdSQUVVR1o4K2NPWU8vdno5K2ZuNzQrZm54OHNzdnF6M2k3UVdiaXdvc256OS9IbkNjZEtBb0NxbXBxU1FtSnBLUWtFQjhmRHh4Y1hGQWZwSkV2Mzc5VUpUOGEvQ01HVE9vVjY4ZVc3ZHVwWC8vL2pZQjZLeXNMR2JObWtWYVdob1RKMDZrUzVjdVJUME5WWUt2cnkvUFB2dXNldHRvTktJb0N1N3U3aVdlYS9EZ3dVNk5LK3ExT252MkxKQ2Z2T09NbXhNQUVoSVNlUDMxMTBsSlNlSHBwNTlXMjFFSUlZUVFRZ2doUkhtUUpBQWhoQkJDQ0ZFMkNxVEZHRWo4TXh0VFR2bVYzTlo1YUtuVDBSdmZCaVgvY1Y4SUlRQjA3bHJ5akdZQVRMa0tMbFhvNitUa3laTUF0R3paMG1aN3UzYnRTRXBLc2lreDNyMTdkN3AzN3c3QWhnMGJVQlNGSGoxNm9OR1ViMmtEZXozbG5XVTJtMW0yYkJrUkVSSDQrZms1dmRMNlpwY3ZYMmJGaWhWRVIwZVRuWjJ0YnMvT3pxWmR1M2EwYmR1Vzl1M2I4OU5QUDZuN2pFWWo2OWV2QjJEbnpwMDBiTmpRWWF1RWhnMGI0dVhsNVZUQTFXZzA4dHR2djZIUmFPaldyWnZEY1JFUkVXemN1SkdsUzVmU3FGRWptMzMyZ3MwM0I1WkRRa0lJQ2dyQ1pES3BTUmd4TVRHRWhJVFk3SWY4d1BPRUNSUHNub2VibXh2MzNuc3ZRVUZCQkFVRjBhbFRKNzc2NmlzMmJOakFsaTFibURadEdrMmJOc1ZzTnZQT08rOXc1Y29WaGd3Wnd1T1BQMTdzYzFFVjZmVjZnRklsQWZ6NDQ0OWx2bjlyMjQ1V3JWcVYrTmkvL3ZxTG1UTm5rcEtTd3VPUFA4Ni8vdld2TXArUEVFSUlJWVFRUWhRa1NRQkNDQ0dFRUtMVTlFbEc0bzlrazV0aUt0ZDVhemIySUtDOU55NXVWYWgydHhEaXRxUHowSkNYbGYrM0tkZUN1Mi9WcUNpU2twTENxVk9uOFBMeW9rV0xGamI3bm56eVNaNTY2aW1IeDFxRHhLR2hvYmYwSEl2enl5Ky9FQnNiQy93Lzl1NDdQTW9xL2YvNFoxb21QUkJJUWtKSGtTWk5pclJGRU1GVnNhMWZMSUNvNk9vcUlpRG9zallzcUt5c29JQ3l1Z0xySWlxSUhWRXBJckFJVXFRSkJySWlFRWdoUUVneWt6TDE5MGQrR1JNeVNTYVFnUUR2MTNWNVhjbDV6blBPbWVROGNaaHpuL3NVTDl6bjV1WnE2ZEtsaW82TzFvc3Z2cWlZbUpoVGFqYzZPbHFiTm0yU3lXUlN1M2J0MUxselozWHUzRmx0MnJRcGMrNzczLzcyTnhVVkZjbnI5V3JhdEdsS1MwdFRVbEtTRGgwNnBHZWVlVWJ0MnJYVHZmZmVxL2J0MjJ2NjlPbStoZUlXTFZyb2lTZWVDR2g4aXhZdDByRmp4OVN6WjA4bEpDUlVXSytnb0VBdWwwdG04Nmw5eFBMYWE2OUprajc0NEFObFpHVEliRGJyOWRkZjErN2R1L1hJSTQvNHJrdkZHUUl1dSt3eU5XN2NXRTJhTkZHalJvM1V1SEZqRFIwNlZQSHg4WHIyMldmTHREMXMyREFkUDM1Y2E5YXMwZWpSby9WLy8vZC95c25KMGRhdFc5VzNiMS9kZDk5OXB6VG0ycUFrU0NTUWpBNG5xMnlIZnlCU1UxTzFaODhldFdqUm9zeVJIb0ZZdjM2OXBreVpvdno4ZkEwWk11U1VBMllBQUFBQW9ESUVBUUFBQUtEYW5Qa2VaZjVrVjg2Qm9ocHQxMXJIcEtUdWtRcVBzMVJkR1FDcVlBcjlQZjIvcTdEbU1wV2NycVZMbDhycjlhcFhyMTdsRm80cjI5MS82TkFoSlNjbkt5RWh3YmRML0d4WXMyYU5waytmcm9TRUJPWG01bXJ5NU1tYU9uV3FKaytlcklZTkcxWjVSdnJnd1lNVkZSWGw5MXJkdW5YMXlpdXZxRldyVmdvTEM2dXdqWll0V3lvL1AxK1RKMC9XbWpWckZCOGZyOWRlZTAyNXVibjY1ei8vcWMyYk4rdlJSeDlWOSs3ZDllQ0REL3AyMGtzS0tQWDlwazJiTkgvK2ZKbk5abzBjT2JMYzlaS1UrOUx2aTlHeHNiRlZ0bHVSWmN1V2FkNjhlWXFKaWRITW1UUDF6anZ2YVBueTVVcE9UdFl6enp6ak94b2lLaXBLZi8vNzN3TnV0MDZkT25yNjZhZjEzLy8rVnpObXpOQ2lSWXNrRldkRStPdGYvMXJqMlNTcVkrREFnYWQxLzRFREJ5UkprWkdSMWI1MytmTGxBZFdyYUl6dnYvKyt2RjV2dGJJb09KMU92ZjMyMi9yc3M4OWtOQm8xYXRRbzNYVFRUUUhmRHdBQUFBRFZRUkFBQUFBQUF1YjFlSFhzbDBKbC9ad3ZqOHRiOVEwQk1wb01pdXNRcm5xdHcyU29QVWQyQXpqSG1Vc0ZBYmhyU1JCQWRuYTJGaTllTEVtNjhjWWJKVlYvTVRRek0xT0RCZzBxVjk2dlh6ODkrZVNUcHovSVNtelpza1V2di95eXJGYXJKaytlcksxYnQrck5OOS9VQXc4OG9OdHZ2MTJKaVlsVjdvb2ZNMmFNcE9JakJGd3VsNXhPcDV4T3A2S2pvMlV5bWRTcFU2ZEt4K0QxZXZYZGQ5OXA3dHk1T25Ma2lCSVNFdlRTU3krcGJ0MjZxbHUzcmw1KytXWDkrT09QZXV1dHQ3Ung0MGI5OU5OUHV1V1dXelJzMkxCS0F3dEtMRisrWEsrOTlwcmNicmNlZXVnaDN3SjhDYlBackt5c0xCMDdka3doSVNINjVaZGZGQllXNWpld29hcmZiV0Zob2Q1NjZ5MHRXYkpFWVdGaG1qUnBraElURS9YMDAwOXI0Y0tGbWp0M3JoNTU1QkZObURCQmZmdjJyWExzRmVuVHA0ODZkdXlvbVRObmF0V3FWZHEvZjcvbXpKbWprU05IVnBwTzMxOEFoRlEyQ0tLaU9sVnAzTGh4dWJLMHREUzUzZTR5WlZ1MmJKRlVuQVVoS2lwS1lXRmhPbmp3b09iTm15ZXBPS0FoR0RJek15V3AzSnpadkhtelZxNWNxWVNFaElDZjNWMjdkbW5HakJuYXQyK2ZZbUppOU1RVFQraXl5eTZyOFRFREFBQUFRQW1DQUFBQUFCQVFXNXBENlp2dGN1UzVxNjVjRFZFTlE1VFlMVUtXaU5xUnBodkErY05jSmhOQXpRVXVuWTU1OCtiSmJyZXJlL2Z1YXQyNnRTVC9pNkdub243OStqWFNUbVdXTGwwcWw4dWw4ZVBIcTFtelptcldySm55OHZMMDNudnY2YzAzMzlTYmI3NHBxVGlqZ2Nsa2t0bHNsdGxzbHNsVS9EZmU2WFQ2RnY1TEx5UmJyVlo5L1BISHZucitGQlVWNllzdnZ0QlhYMzJsdzRjUFM1SjY5KzZ0Y2VQR2xVdnZmL25sbCt1eXl5N1QvUG56dFdqUklpMWN1RkRmZi8rOTVzeVpVK0dpdDh2bDBuUFBQYWNOR3paSWtvWVBIKzczYUlaV3JWcHAxNjVkdXYzMjIzMWxQWHYyOU51bXYxVHZKYW5vUC92c003My8vdnZLenM1V1FrS0NubnJxS2QrY2tLVGJicnROelpzMzErVEprL1hDQ3k5bzNMaHh1dmJhYXl2OCtWUWxLaXBLVHp6eGhMcDE2NlpaczJicGswOCswYVpObS9UcXE2K3FidDI2ZnU4cE9mS2hNb0hVOFdmdTNMbmx5b1lQSCs1YmZDK3hkZXRXTFZ5NDBHOGJKcE9wMHVNenF1T2VlKzVSZm42K1FrSkNaREtaZFBUb1VVbFMrL2J0ZlhWU1VsTDA0b3N2U2lvT1pxa3NnRUlxUHZyam5YZmUwWW9WSytUMWV0VytmWHY5N1c5L1UxeGNYSTJNR1FBQUFBQXFRaEFBQUFBQUt1V3d1Wld4MmE2OHc0NGFiZGNjWmxSaTF3aEZONm44QTNRQU9GV1c4TitEQUp6Mm1nMWdPbFhEaHcvWDl1M2I5ZkRERC92Sy9DMkcxbFpEaGd5UnhXTFJWVmRkNVNzYk1XS0UrdmJ0cTJYTGxpa2xKVVc1dWJtK3hmN1MvM205WGhtTlJsbXRWb1dHaHZwUzBSc01CdlhzMmJQS0JkV1FrQkJ0MmJKRmh3OGZWcnQyN1RSaXhJaEtkMU5iTEJhTkhEbFNWMXh4aFY1OTlWWDE2OWV2MGo3TVpyUGk0K01WSFIydDBhTkhxMSsvZm43cmpSMDdWck5uejFaV1ZwWU1Cb01hTjI2c1VhTkdsYW5UdEdsVFhYNzU1Um95WkVpNSsyMDJteTY5OUZKdDJMQkJlWGw1dXVHR0d6Unk1RWhGUkVTVXE5dTllM2U5K3Vxcm1qeDVzcnAwNlZMaDJLdGo0TUNCdXZUU1MvWHl5eThySVNIQmJ3QkFvT255QSttck9oSVRFeFVTRWxLbTdKSkxMbEZTVXBJS0N3dmxjRGprOFhoa3NWaDAwVVVYYWVqUW9XclZxbFdOakxWcjE2N2F2bjI3dkY2dkRBYURtamR2cnJadDIyckVpQkcrT3JtNXViTFpiQm81Y3FTNmRldFdaWnN1bDB2YnRtMlQyV3pXaUJFamROdHR0NTNWSXhnQUFBQUFYRGdNM3RLaDl3QUFBTUQvNTNGNWRYUlhnWTd1THBEWFU3TnZHV05iaGlxaGM0U01GajRJQnhBOHRqU0hEcXpLbFNSRkpGalU3S3FZS3U0NE00cUtpcXBjOEs0cHYvNzZxMEpDUXFyTU5oQm9QVWx5T0J6bEZtclBsT3pzYkIwOWVsUXRXN2FzMW4wZWowY0dnNkhjQW14S1NvcU9IRG1pM3IxN1N5cGVvSGU3M2VVeUN3UkRRVUdCc3JPemxaU1VWR1hkcW81WVNFMU5sY1ZpVVlNR0RRTHV2K1E0aGpNMUY4KzAvUHg4ZVR3ZVJVWkcxbWk3Vzdac3FUUWdZODJhTmJMYjdicm1tbXNrU2IvOTlwdk1abk9OWmZ3QUFBQUFjT0V4bkVJME1VRUFBQUFBS0NmM1lKRXlmckxMYWEvWk03UkRJazFLNmhHcGlBUkxqYllMQVA0VTViajF2eVhaa29yLy9yUzgwWC9LY3dBQUFBQUFnTnJxVklJQU9BNEFBQUFBUGtVNWJxVnZ0c21lNGF6WmhnMVN2ZFpoaXU4UUxxT1ozZjhBem93eXh3SGt1eVd2SlA0RUFRQUFBQUNBOHh4QkFBQUFBSkRiNlZYV2pud2QzMU9nbXM0VFpZMHhxV0hQS0lYVjQ2MG5nRFBMYURISUZHS1EyK0dWMXlPNWlqd3loeHFydmhFQUFBQUFBT0FjeGlleEFBQUFGekt2ZE9LM0ltVnV0Y3RWV0xPcC93MEdxZjZsNFlxN05Gd0cxdHdBbkNXV0NKUGNEcGNreVdrbkNBQUFBQUFBQUp6L0NBSUFBQUM0UUJWbXU1UyswYWI4bzY3VGFzZGZkdTJ3ZW1ZbDlZaFVhQjNlYmdJNHV5emhSaFZtRjMvdHpQY29yTjdaSFE4QUFBQUFBRUN3OGFrc0FBREFCY2JqOU9ySWpud2QyMU5RdklKL21rb0hBQmhNQnNWM0NGZTlObUV5Y080MmdGckFFdm43em4rbjNYMFdSd0lBQUFBQUFIQm1FQVFBQUFCd0FjazlXS1NNTFhZNTgyczI5YjhraGNkYjFQRHlTSVZFbTJxOGJRQTRWU0dSdi85TmN1UVNCQUFBQUFBQUFNNS9CQUVBQUFCY0FCdzJ0OUkzMldWTGM5UjQyMGF6UVFtWFJTajI0dER5NXdJQXdGbG1qZm45bjcxRk9RUUJBQUFBQUFDQTh4OUJBQUFBQU9jeHIwYzY5a3VCc25ibXkrT3VnZHovSjRsTUNsRlM5MGhaSW94VlZ3YUFzOEFhODNzbWdDSXlBUUFBQUFBQWdBc0FRUUFBQUFEbnFmd2pUcVZ0dEFWbDU2c3B4S0FHWFNKVnA0VzF4dHNHZ0pwa0NUZkthREhJNC9US1ZlaVIyK0dWS1lTMEpRQUFBQUFBNFB4RkVBQUFBTUI1eGwza1VjYldmSjM0dFRBbzdVYzNzU3F4YTRUTVlleitCM0J1c01hWVZIRFVKVWx5NUxvVlZwOS9DZ01BQUFBQWdQTVhuM3dBQUFDY0w3eFM5cjVDWmY1a2w5dFI4Nm4vemFGR0pYYUxVSFFUZHY4RE9MZFlvODIrSUlDaUhCZEJBQUFBQUFBQTRMekdKeDhBQUFEbmdhSVRicVZ0dENrL3l4bVU5dXUwc0twQmwwaFNhQU00SjFsalRMNnZpM0pyL29nVUFBQUFBQUNBMm9RZ0FBQUFnSE9ZeCtWVjFzNThIZnVsUU42YTMvd3ZTNFJSU2QwakZaa1VVdk9OQThBWlVqb0lvUEFFUVFBQUFBQUFBT0Q4UmhBQUFBREFPU3J2c0VQcG0yeHkyajFCYVQvMmtsQWxkSXFRMGNMdWZ3RG50dEM2di8vVHQrQ1k2eXlPQkFBQUFBQUFJUGdJQWdBQUFEakh1QW84U3Q5a1UyNnFJeWp0aDBTWjFMQkhwTUxqTFVGcEh3RE9ORXU0VVpZSW81eDJqOXhGSGpsc2JvVkVtcXErRVFBQUFBQUE0QnhFRUFBQUFNQzV3aXRsLzY5UW1WdnRjanVEa1B2ZklOVnZFNmE0RHVFeW10ajlEK0Q4RWg1blVZNjlTSkpVY05SRkVBQUFBQUFBQURodkVRUUFBQUJ3RGlqS2RTdnRSNXZ5anppRDBuNW9IYk9TZWtRcXJCNXZEd0djbjhMakxNclpYeHdFa0gvVXBaaG0xck04SWdBQUFBQUFnT0RnVTE0QUFJQmF6T3VSanU3S1Y5YlArZko2YXI1OWcxR0t1elJjOWR1RnkyQ3MrZllCb0xZSWovdjluNzhGUjRNVFVBVUFBQUFBQUZBYkVBUUFBQUJRUytVZmRTbHRRNTZLY3R4QmFUK3NubGtOZTBUSldvZVUyQURPZjlZNlpobk5CbmxjWGhVZWQ4bmo5bkwwQ1FBQUFBQUFPQzhSQkFBQUFGRExlSnhlWlc2MzYvaWV3cUMwYnpCSzhSMGpWSzlObUF5c2Z3RzRRQmdNVWxoOXMrd1pUbm05VXVGeGw4TGpMR2Q3V0FBQUFBQUFBRFdPSUFBQUFJQmFKTyt3UStrYmJYTG1CeUgzdjZUUXVtWTE3QldwMERxOERRUnc0UW1QczhpZVVYd1VRTjRoQjBFQUFBQUFBQURndk1TbnZ3QUFBTFdBcThDajlDMTI1UjRvQ2s0SEJpbXVYYmppMm9mTFlBeE9Gd0JRMjBVMURGSFd6bnhKVW02cVF3bWRJODd5aUFBQUFBQUFBR29lUVFBQUFBQm5XZmF2aGNyOHlTNjN3eHVVOWtPaVRXclVNMHBoOVhuckIrRENGbGJQTEV1RVNVNjdXNDQ4dDRweTNMTEdtTTcyc0FBQUFBQUFBR29VbndRREFBQ2NKWTQ4dDlKK3RNbWU2UXhhSC9WYWhTbStVN2lNWmtQUStnQ0FjMGxNMHhBZDNWMGdTY3BOTFZKY1RQaFpIaEVBQUFBQUFFRE5JZ2dBQUFEZ0RQTjZwR08vRk9qSWpueDVQY0haL1crSk1LcGh6eWhGSkhEZU5RQ1VGdDNFV2lvSXdLRzRTd2tDQUFBQUFBQUE1eGVDQUFBQUFNNmdndU11cGEyM3FmQ0VLMmg5MUwwb1ZBMjZSTWhvWWZjL0FKeXM5SkVBaGNkZGN0bzlza1FZei9hd0FBQUFBQUFBYWd4QkFBQUFBR2VBMSszVmtaMzVPcmE3UU43Z2JQNlhPZFNvcEI2Umltb1lFcHdPQU9BOFVmcElnQk8vRlpJTkFBQUFBQUFBbkZjSUFnQUFBQWl5L0tNdXBhM1BVMUd1TzJoOVJEZTFLcWxicEV4V2R2OERRRlZLSHdsd2ZHK2g2cmNObDRGa0FBQUFBQUFBNER4QkVBQUFBRUNRZUZ4ZUhkbWVyMlBKQlVIcnd4UmlVR0wzU01VMHRRYXREd0E0MzRUVk15dXNubGtGeDF4eUZYaVVtMXJFMzFFQUFBQUFBSERlWUs4REFBQkFFTmd6bmZyMXF4TkJEUUNJVEFyUnhZUHJzbkFGQUtlZ1hwc3czOWRIZnk2UWduUlVDd0FBQUFBQXdKbEdKZ0FBQUlBYTVIRjZsYm5WcnVNcGhVSHJ3MmcycUVHWENOVzlPRFJvZlFEQStTNjZpVldXQ0x1Y2RvOEtUN2lVYzZCSU1jMElxZ0lBQUFBQUFPYytnZ0FBQUFCcWlDM2RvYlFmYlhMYVBVSHJJenplb29ZOUl4VVNhUXBhSHdCd0lUQVlwUGdPRVRxOFBrK1NkR1I3dnFJYWhjaG9OcHpsa1FFQUFBQUFBSndlamdNQUFBQTRUVzZIVjRmWDIzVGd1OXlnQlFBWWpNVzcvNXRmRlVNQUFBRFVrRHJOclFxTkxZNk5kOWpjT3JJdC95eVBxS3owOUhUWjdYYS8xN3hlci9iczJYT0dSM1RoK08yMzM1U1ZsWFcyaHdIVUtrVkZSU29vQ041UlY4R1FuSnlzN2R1M24rMWhBQUFBQUdjY1FRQUFBQUNuSWUrUVEvOWJrcTBUKzRLWC9qK3NubGtYWFZ0SDlWcUhTV3hRQllDYVk1QVN1MFQ0dmoyMnAwRDJET2NaSGNMQWdRTTFjdVRJY3VYNzkrL1gvZmZmcjJlZmZWWXVsNnZjOVcrKytVWVBQL3l3WnMrZVhXbjduMy8rdWY3em4vL0k2L1hXMkpnRDlmWFhYMnZPbkRuYXRXdVgzK3RUcDA3Vm5EbHpnanFHYjc3NVJwOTg4a21ac3FLaUl2M3RiMy9UNnRXcks3enZsVmRlMFoxMzNxbWNuSnpUNnYrQkJ4N1F0ZGRlZThidU94L1Z4RHc2bTg5QldscWF2dm5tbXdxdmYvbmxsenB5NUVpMTJuemdnUWMwY09EQWNuOGJLdnA3VXBrbm4zd3k0SHNlZlBCQjNYREREZFZxLzJ4NzVaVlhOR0hDaExNOURBQUFBT0NNNHpnQUFBQ0FVK0FxOGloamsxMDVCNHFDMW9mQklNVzFEMWY5ZHVFeUVMb0pBRUVSSG05UnZUWmhPdlpMOGU3VzFMVzVhbjUxSFZtanoyN1dsV2JObXFsMzc5NWF1WEtsWG4vOWRZMGZQOTUzTFM4dlQzUG16RkZZV0ppdXVlYWFTdHY1N0xQUGRPalFJUTBmUGx3R1E4MUVrbzBjT1ZLcHFhbCtyNzMvL3Z1S2k0dVRKTTJmUDE5WldWbnEzcjI3MzdyTGxpMVQ0OGFOZGUrOTk1WnJ2N3FtVEptaStQajRjdVh2dmZlZU1qTXo5YWMvL2NsWDl0dHZ2eWs1T1ZtYk4yL1dxbFdyTkc3Y09NWEV4UGl1SHpwMFNQLzczLy9VbzBlUE11V253dWwweXVtc2ZtREpxZDUzTGduMlBDb3RHTTlCYVM2WFM5bloyY3JLeWxKbVpxWnljbkowMDAwM1NaTGVldXN0L2ZEREQ3SmFyZXJmdjMrWisxSlNValJyMWl4bFpXVlZhOTZYekEyVDZmVC9UcVducDFmNGV6Z2RYcTlYbVptWmF0Q2dRYmxycC9LTUp5WW02c1VYWDZ5Sm9RRUFBQUFYQklJQUFBQUFxaW5uUUpIU045bmxMZ3BPNm45SnNzYVkxS2hYbEM5Tk5RQWdlQkk2aFRrc1BIVUFBQ0FBU1VSQlZNdWU0VlJodGt0dWgxY0h2c3RSODRGMVpJazR1eEZZWThlTzFkNjllNVdUazZPaW9pSlpyVlpKMGovLytVL2w1dWJxMldlZlZiTm16UUpxS3hnTG53TUdEUEI5L2NNUFA2aWdvRUFXaTBXU3RIZnZYbVZsWmFsRml4WnEzNzU5dGRvOWxRVkpmOWtTS3RLNmRXdTk5ZFpiZXZubGw3VnUzVHJ0M3IxYlU2ZE9WZE9tVFNWSm4zNzZxU1JwdzRZTkdqaHdZRUJ0amhrelJvTUhENWJOWnROMzMzMm42NisvM3UvUGZNT0dEYkphcmVyUW9ZTk1KcE9XTFZ1bUZpMWE2T0tMTHc1NC9DZjc5ZGRmTlhic1dNWEd4bXIyN05rS0R3L1h6ei8vckhIanhwMXlteFZadm55NXBrK2ZycVZMbCtydXUrL1dzR0hEVG5tTUpZSTFqL3lwcWVmQTYvVnEvUGp4eXNyS1VsNWVYcmxqT3d3R2cvcjA2YVA2OWV0cnpKZ3gycmx6cDZaTm02YVdMVnVxVWFOR2tvb1g4cWRPbmFySXlFamRkdHR0NWZwSVMwdlRYWGZkVmVrNEJnMGFWSzRzTlRYVjc3eHQzTGl4NXM2ZFcrVnJXN1pzbWFaT25WcHBuY3FlaStYTGw4dnI5V3JxMUtuNjhjY2ZOVzNhTk4relZYcU1wK3UzMzM3VDRzV0xxNngzN05neFNhcnlOWlc0NTU1N05ILysvR3JQY1FBQUFLQzI0Vk5sQUFDQUFMa0tQRXJmWkZOdXFpT28vZFJ2RzZiNER1RXltTWo5RHdCbmdzRm9VT08rVWZydDJ4eTVDajF5MmozYTk4MEpOYjRpV3VIMXordy9tNmRNbWFLVksxZVdLVXROVGRYZ3dZUEwxWjAwYVZLWjc1Y3ZYMTZ1anNjVFdNQmFWVHR6L2UzQ25UaHhvaVRKYnJkcjFhcFZhdGl3b2VyVXFTTkpXckZpaFNUcDFsdHZEYWovMGs1K0hlKysrNjdlZSs4OWpSbzF5cmU3dXFMWGtKcWE2dmZuY0xMNCtIajk0eC8vME55NWMvWHJyNytxY2VQR2tvcDNSWC85OWRkcTJMQ2hldmJzNmF1L2MrZE83ZG16UjFkZGRaWHZOVXJTcWxXcmRPellNVVZIUjB1Uzl1elpvNWt6WjZwSmt5YnExS2xUbVQ2OVhxOW16SmdobTgybUR6LzhVSVdGaFpvNWM2WThIbzlHalJwMVN1bi9iVGFibm5ubUdUa2NEajN4eEJPK3hYV3IxZXA3VFNmTHpjMVZUazZPb3FPalR5blR3YWhSbzdSejUwNjkrKzY3YXRteVpZVTc5S3NhWTRsZ3phUFNhdm81TUJnTTZ0YXRtN0t6c3hVWkdha05HellvSlNWRnI3NzZxdXJYcjYrNHVEaGZJRU5zYkt6dXZmZGVMVml3UUttcHFiNGdnTjI3ZHlzckswdjMzbnV2SWlJaXl2VlZ0MjVkMzgvbVpMTm16WkxENGRDamp6NWFwbnpLbENtS2pZM1YvZmZmWDY0OFVDMWJ0cXd3cThMaXhZdVZrNU5UYWRhRkVpNlhTN201dWZyclgvK3E2ZE9uS3pFeHNjejFRSU1TSlA5QkIwZVBIdFd5WmNzQ3VsOVN3SFdIREJsUzdUa09BQUFBMUVZRUFRQUFBQVFnNTBDUjBqZmE1SFlFN3l6WmtFaVRHdmFLVkhpY0pXaDlBQUQ4QzRrMHFlbUFhTzFmbmlPM3d5dFhvVWY3bDU5US9iYmhxdDgyVEViTG1RM01Hak5tVExteTExOS9YZTNhdGROVlYxMVZwdnpiYjc5VmNuS3lwT0tkNW0rLy9iYnZXc2xaNC80VzdTWk5tdVRib1hzNk8zTzNiZHNtajhmald6UjNPcDFhc1dLRjZ0U3BvMzc5K3AxeXV5VldyVm9sczlsY0xwWDY2VEtaVFByem4vOHNqOGNqbzlFb3I5ZXJtVE5ueXVsMDZzRUhIOVRsbDEvdXF6dHg0a1NGaElSbzdOaXh2b3dNcWFtcCt1U1RUNVNRa0tCZXZYcEpranAxNnFUbzZHaDkrKzIzNVlJQXRtL2ZycXlzTEEwZVBGamg0ZUVLRHcvWDlPblROV25TSkUyZlBsMy8rOS8vTkdyVXFHcWxlSjg5ZTdhT0hEbWlHMis4VWExYXRmS1Z0Mnpac3NJRjFyZmZmbHNmZmZTUlJvd1lvUnR2dkRIZ3ZrcUVoSVJvekpneG1qQmhndjd4ajM5bzNyeDVmaGV4cXhyanlXcHlIcDJKNStDT08rN3dmWjJXbHFhVWxCUjE2TkNoVEoyU3hYZXYxNnMyYmRwbzllclZXcjE2dGU5NjI3WnR0V1BIRHYzODg4K1NWR2JSUHl3c3JFeVdoTkxlZXVzdEdReUdjdGVuVEptaWlJZ0l2K1ZWbVRkdm5xNisrbW8xYjk1Y3paczM5MXRuMmJKbHlzbkowZTIzMzE1cFd3YURRWTg5OXBpT0hqMnFuVHQzYXVMRWlab3hZOFpwSDY5UldyZHUzUUlLK0tsT2NGQnAxWm5qQUFBQVFHMUVFQUFBQUVBbDNFVWVwVzJ5Sy9kQVVWRDdpVzBacW9UTEltUTBzL3NmQU02VzBEcG1OUnNRbzROcmN1VzBlK1QxU0ZrLzUrdDRTcUhxWG1SVlZLTVFoZFczS0FpWjljc1pQSGl3Y25OelpiZmJmVHRvWDMvOWRUVnAwa1NEQnc5V1ptYW1DZ3NMMWJScFUvMzg4OCsrSUFDNzNlNTNJZE5mbWR2dEx2TjlVbEtTM24zMzNYTDFxa3FKdjNIalJrbnlMWVN2WHIxYWVYbDVhdHk0c1V3bVU2VzdxOVBUMDMzWE8zZnVyTkdqUjVlNW5wS1Nvc09IRCt2S0s2K3MwUVhFMHZMejgvWHV1KytxWGJ0MjJyUnBrN3AwNlZJbUFHRC8vdjM2NmFlZlpEQVlsSnljckk0ZE8wb3FQcXZlNC9Ibzl0dHZsOWxjL1BHS3lXUlN6NTQ5dFhyMWFqM3l5Q05sK2xteVpJa2s2ZnJyci9lVlhYenh4WHJqalRmMDlOTlA2OHN2djFSaVlxS0dEQmtTMExqMzd0MnI1Y3VYeTJxMWF2anc0UUcvM29NSEQwcFNoWmtDQXRHeFkwZDE2OVpObXpadDBvSUZDOHJ0UEQrVk1kYmtQR3JidHUwWmZ3NzhPVG1yUjFWTzN2bWZuWjJ0bjM3NnFWeTkvUHg4V1N3V3YrM2I3ZllxK3oxNjlLZysvL3h6WFgzMTFiNnlWYXRXNlljZmZ0Q3NXYlA4Wmg0cHJhS2Z4YWVmZnFySXlFaEprc1ZpMGZQUFA2OVJvMFlwTFMxTmt5Wk4waXV2dktLUWtKQksyNjR0QXAzakFBQUFRRzFGRUFBQUFFQUY4ZzQ3bExiQkpsZGhZQ2xrVDRVbDNLaWtIcEdLVER3M1BoQUZnUE5kYUt4WkYxMVRSNGZXNWNtVzdwUlVIQkIyZEhlQmp1NHVrTUZra0RuVUtIT1lRWkdKSVlydkVGNUZpK1dkdklCV2NvWjNhR2lvZXZmdUxhbDQ1L0M0Y2VOa05wczFjK2JNY2d0bkN4WXMwT3JWcS9YQkJ4K1VLUjh3WUVDWlhjQkRodzVWYm02dWJ3RmFrcDU3N2puOTk3Ly9sZEZvclBiWS9kbTBhWk5pWW1KMDZhV1h5dXYxNnNNUFB5ejMraXJpY3JsODEvMHRTaTlkdWxTU3RIWHJWcitMd1BYcTFRdjRyRzkvOXUvZnIwbVRKaWt0TFUydFdyWFMrUEhqMWJselo5OTFtODJtbDE1NlNaSVVGUldseVpNbmE5cTBhV3JjdUxIdXZ2dHVOV2pRUUgvODR4L0x0Tm03ZDI5OSsrMjNXcnQycmEvcytQSGpXcmR1blRwMTZxUVdMVnFVcVYrblRoMzk0eC8vMElJRkMzVHp6VGNIUFBZUFB2aEFYcTlYQXdZTUtITkVRVlZLZnQ1Tm1qUUorQjUvYnJubEZtM2F0RWxmZnZtbGhnNGQ2bHY4UGRVeDF1UThPaHZQUVVVQ1NYdGZzbHY5WkZ1M2JxMXdGMzlSVVpIZmE4ZVBINjl5NS8vQmd3ZjE0WWNmcW12WHJyNnlKNTk4VW1QSGp0VTc3N3h6eXNjQmxHVEpLQkVaR2Fsbm4zMVdvMGVQVm5KeXNuYnYzbDB1UThicFdMOSt2ZGF2WDE5cG5lUEhqMHVTcGsyYlZtVjdKeCt2RU1nY0J3QUFBR29yZ2dBQUFBQk80blo2bGJIWnJoUDdDb1BhVDUzbVZqWG9HaWxUQ0x2L0FhQTJNVm1OYW5wbGpISlRIVHF5M2E2aW5OOTNDbnZkWGpudGJqbnRVc0ZSbDZJYWhpaXNYdlgrYVYxNnNUczFOVlZtczFtSmlZa0tEUTMxbFJzTUJnMGRPbFJUcGt6UnZIbno5TUFERC9pdUhUeDRVTXVXTGRQTk45OWM3bnoxazduZDduTHA1VXZPUjY5TzJ2bUsvUHJycjhyS3l0SzExMTRyZzhHZ05Xdlc2TUNCQTJYcVZKU0dlK0RBZ1pVdWtPYm01dnJ1emM3T1ZuWjJkcms2RG9mamxNZStjdVZLdmZiYWF5b3NMTlNWVjE2cFBuMzZsUGtkN04rL1h5KysrS0wyNzkrdk8rNjRRMy80d3g4MGJ0dzRQZnp3d3hvL2ZyejY5dTNyTnpEaHNzc3UwODAzMzZ6T25UdjdGcklMQ3d2Vm8wZVBjZ0VESmF4V2E1WG4wWmVXazVPakgzNzRRWkkwYU5DZ2dPOXpPcDFLVDA5WGVIaTQ2dGV2SC9COS9seDIyV1dLaTR0VFZsYVd2dnZ1Tzkxd3d3Mm5QTVpnemlNcE9NK0J2OTN3SldVV2k4VVh3SEk2MHRMU0ZCRVJvYzgrKzh4WGxwNmVyaEVqUnFobno1NTYvdm5ueS9YdjcyZXhhdFdxTXVuc1M0NUhpSStQOTVXMWF0Vktqei8rdURwMjdLalkyRmkvNHduME9JRFNtamR2cnNjZmYxeWhvYUUxR2dBZ0ZXY0srZnJycndPcUcwaTlrNE1BcXByakFBQUFRRzFHRUFBQUFFQXA5Z3luRHEvUGt6TS9lTHYvVFZhamtpNlBWSFJqZHY4RFFHMFczVGhFVVkxQ1pFdHp5SGJZb2J6RGpqTC9mekNGR0dTSnJQNHU0dElMZEFNSERsUmlZcUt2clBRTzNnRURCbWpWcWxWS1QwLzNMVmhLMHBZdFcxU3ZYajNkZWVlZFZmYmxkRHA5cWVwTDFHUVFRTWt1M0w1OSs4cmhjT2hmLy9xWElpTWpaYlBaVHJ2dEpVdVdxS2lvU0gvKzg1OTE2NjIzbHJsMjRNQUIzWGZmZldVV01RTlZVRkNnbVRObmF2bnk1VEtielJvMWFwUnV1dWttMy9YMDlIUjkvUEhIK3VxcnIrUnl1WFQ3N2Jmcm5udnVrY0ZnMElzdnZxam5uMzllTDd6d2d0cTNiNjg3Nzd5elRPWUFxWGhCLzZHSEhpcFRscFNVcEVtVEpwVXBTMHRMMDlLbFN6Vml4SWhxcDBqLzRZY2Y1UEY0RkJNVG83WnQyd1o4MzZGRGgrVDFlay9yS0lBU0JvTkJsMTkrdVpZc1dhSWZmdmloM0FKcGRjWVl6SGtrQmVjNUtFbVo3L0Y0ZkF2K0pXVTE4V3hKeFhNeElTR2hUTm4rL2ZzbHFWeEdpY3IwNzkrL3pQZHBhV2t5R28yS2k0c3JVOTY3ZDI5ZGQ5MTFWYlpYMmRFSTk5OS9mN2tqTGZyMjdSdndXS3RqeElnUkdqRmlSS1YxU3JJc1ZCUkVVcG1xNWpnQUFBQlFteEVFQUFBQUlNbmo4aXB6cTEzSDl3WjM5MzlVd3hBbDlZaVVPVFM0cVdjQkFEWERZQ2orMngzVk1FU0pLdjcvaGF2UUkxZWhWeUZSUnBtdHdmbDdYckw0T1g3OGVGa3NGdVhuNTBzcVhzd2NPSENnK3ZUcEk0L0hJNXZOSnBmTFZXRTdEb2REMGRIUlpjcHFNZ2hnOCtiTmtvcDNGQzlkdWxRWkdSbTY3Nzc3OU00NzcvanE3Tm16UjNQbXpOSFlzV09WbEpRVVVMczJtMDJMRnk5V2VIaTQzL1BKZCs3Y0tVbTY5TkpMcXpYZXRMUTBQZkhFRXpwOCtMQmlZMlAxekRQUHFGMjdkcEtrcjc3NlNxdFdyZEtPSFR2azlYclZwRWtUUGZEQUErcmV2YnZ2L280ZE8rck5OOS9VOU9uVHRXWExGajMrK09PS2k0dFR6NTQ5TldMRUNLMWN1Vkt6Wjg4dTErL0ppNlpmZmZXVmxpeFpvbzgrK2tqcjE2L1h4SWtUMWJKbHk0QmZ4ODgvL3l4SmF0T21qUXdHL3htRnhvMGJwNXljbkRKbGhZWEY3M01PSGp3WWNPYUJ5bmJZWDNycHBWcXlaSWwyN2RvbGo4ZFRKclYrSUdNc0VheDVWQ0lZejhHWU1XTWtGYi9Pa2lDQVJ4NTVwTXJYV2gzcDZlbmF0MitmMzBYM0JRc1dhTUdDQmVYS1M0NFg4YWRodzRiNjk3Ly9yWU1IRHlveE1iRmNZSVRaYks0dzFYK2cycmR2ZjFyMzF6YVZ6WEVBQUFDZ05pTUlBQUFBWFBEeXM1dzYvSU5ORHB1NzZzcW55R2cycUVHWENOVzlPTFRxeWdDQVdzdG9OaWdrMHFTUUlCOE5YZEhaOEN0V3JOQ0tGU3NDYXNQcjljcmhjSlE3cDdza2FLQW1nZ0QrNy8vK1Q3dDI3ZEliYjd5aFJ4OTlWRjk5OVpYKzlLYy9sVm04dGR2dDJycDFxLzd6bi85bzRzU0pBYlg3M252dktTOHZUME9IRHZWNzVFSEp6dkhxcGhldlY2K2VMQmFMV3JkdXJXZWZmVmIxNnRYelhiTllMTnErZmJ2YXQyK3ZhNis5VmxkZWVhWGZCYitFaEFSTm1USkZHemR1MUljZmZxaWRPM2ZxNE1HRGlvNk9Wb3NXTFh4QkN6azVPVnE3ZHEwa2xRdGtNSmxNdXYvKysxVzNibDNObVROSFk4YU0wWU1QUHFqcnI3OCtvTmV4Yjk4K1NWS3paczBxckhQNDhHRy9SeWhJeGRrUS9KMUJYMTBsL1JjV0Zpb2pJNlBNNG53Z1l5d1JySGtrQmY4NVdMZHVuZS9yUng1NVJEZmNjRU9sTytXclk4aVFJV1YyNWg4OGVGRHZ2LysrR2pkdXJHSERocFdyUDJYS0ZNWEd4dXIrKys4dlUrNTJ1elYxNmxSRlJVVkprbjc3N1RjMWJkcTAzUDFHbzdGYXFmNVBSMlhCQ29HWU9uVnFRUFdPSFR0V3JmcjE2OWZYUGZmYzQvdStzamtPQUFBQTFHWUVBUUFBZ0F1VzErM1ZrUjM1T3JxN0lLajloTlV6cTFHdktJVkUxMHhxV0FEQSthdFJvMFpxMTY2ZGJyenh4b0R2K2Vtbm4vd3U2TnBzTm5tOTNuS0w2Q1dMbnlmdkFqNFZmZnIwVWZmdTNiVng0MGFscGFYcDFWZGZsY1ZpS1ZQbnNzc3VVNHNXTGZUZGQ5L3BqanZ1OEx2NFdGcHFhcW8rLy94elJVVkY2YWFiYnRKcnI3Mm1FU05HK000cHo4bkowVTgvL2FTWW1CaDE3Tml4V3VPMVdxMTY2YVdYVktkT0hWa3NsakxITDBqRnU1amo0K08xZWZObTMrNzB5a3liTmsySERoMlMxV3FWd1dCUXAwNmRmSUVKbjN6eWlTOElvR1RYK01tR0RCbWlTeTY1Uk04Ly83em16cDJyM3IxN1YzZ2VlMm4rem5RLzJhSkZpOHFWVFpreVJTdFhydFRFaVJNMVlNQ0FTdnU0OXRwcjVYUTZLNjFUT3AxOFptWm1tUVhTUU1aWUloanpxRVF3bndPWHk2WHZ2dnRPQm9OQlhxOVhFUkVSbWpWcmxqcDA2T0JMNDMvczJMRnk4K3hrSlF2VkordlpzNmZ2NjlUVVZNMmJOMDlHbzFHalI0OHVkd3lGVlB6N2pZaUkwSUFCQTFSVVZDU24wNm53OEhCdDNicFZrbnhqR2pwMHFDSWpLNDVrS2ttaFh4Mk5HemV1TUd2RTJyVnJaYkZZMUtOSEQxK1oyV3hXWW1LaXBPSmpLb3hHbzIvK3BLYW1scm51Ynl6TGxpMnIxdmdDcmQrc1diTXlRUUNWelhFQUFBQ2dOaU1JQUFBQVhKQUtqcnQwK0ljOEZlVUViL2UvREZKY3UzREZ0UStYZ2N5aEFJQUFEQjgrWE1PSEQ2L1dQU2VmOTEzaTZOR2prbFJtdDd0VXZDdFlxcmx6eTRjTkc2YU5HemZxeXkrLzFOTlBQKzIzemkyMzNLS3BVNmZxbzQ4KzBvUUpFeXBzeStQeDZKVlhYcEhMNWRKZGQ5Mmx0V3ZYNnF1dnZ0TG16WnMxWmNvVU5XclVTTjk4ODQxY0xwZis4SWMvbk5KcktMMm90M0xseW1yZlg5ckVpUlBWcUZFanY5ZSsrKzQ3MzllTEZpMVNRVUdCN3JycnJuTDFPbmJzcUZtelp1bm8wYU1CQlFCSThoMFBFUllXVnEzeEhqcDBTSklxSEhOMWxWNVlMeG5UeWQ4SE9zYWFuRWVsQmZNNVdMOSt2Ykt6czlXK2ZYdnQyTEZEbzBlUDFuMzMzYWZwMDZmN0Z2N3o4L05QYTU0VkZCVG8wMDgvMWZ2dnZ5K1h5NlVKRXliNERRQ1FwRHZ2dkZNeE1UR1NwT3pzYk4xNTU1MWxycGNFRlZ4OTlkVUI5WDN5L1JXWlAzOStwZGNYTDE2czNidDNhOUtrU2VyVHA0K3V1ZVlheGNiRzZ1Njc3NVlrL2ZHUGYxUjhmTHd2aUdEZ3dJRktURXowZlQ5dDJyUnl6OGJ5NWNzcjdYUGh3b1Y2NTUxM0ZCMGRyZHpjWEQzeHhCTVYvcTEwdVZ3VkJvTlVOc2NCQUFDQTJvd2dBQUFBY0VIeGVxU3NuL04xOU9kOGViM0I2OGNTWVZTalhsRUtqN2RVWFJrQWdGSk9aUmV1dndXeHRMUTBTV1VYdmFYaTg5R2xtc2tFSUVsdDI3WlZYRnljTm0vZUxLL1g2L2RNOUN1dXVFS3paOC9XZDk5OXAzdnZ2VmQxNjliMTI5YkNoUXVWbkp5c1N5NjVSRGZjY0lPazRyVDJuM3p5aWNhUEg2L25ubnRPSDMvOHNRd0dRN1d5SlZTbW9oM014NDhmbDl2dEx2ZnprNnIrSFNVbkoydlBuajJ5V3EwcUtpclM5dTNidFhIalJvV0VoT2lPTys0b1Z6OHhNZEczNjluaGNQZ1dxTC8rK210bFpHUW9JeU5EbDF4eWlXNjU1UlpKeFNudUpWWDcvUG5EaHcvN1huTk5LTjIvOTZRM1Z0VWRZMDNPbzlLQytSd3NXclRJTjI1SmF0aXdvZTkzNUhLNTFLRkRCOFhIeCt2eHh4L1gxVmRmcmNURVJMMzc3cnVTaWhlNlMrYmUzLy8rZDEvbUJLazQ5ZnlPSFR1MGJ0MDZmZi85OTJVV24xOTU1Ulc5OHNvcmxZNXIxcXhadnEram82UDFwei85U1JkZGRGR1puZmlCR0RGaVJFRDFLZ3NDU0V0TDArN2R1eFVlSHE0dVhicElraDU5OUZIZjlmejhmTG5kN2tvekU1U3VINGlsUzVmcW5YZmVVYk5temZUaWl5L3F6My8rcytiTW1hTStmZnFVeXpDeGUvZHVUWnMyVFlNR0RkS3R0OTVhcnEzSzVqZ0FBQUJRbXhFRUFBQUFMaGhGSjl3NnRENVBoY2RkUWUyblRuT3JHblNMbE1sU3ZRL21BUUFvN2VSenZmMVp1SENoY25KeS9GNHJPWk85ZWZQbVpjcExVcnlmdkJoMk9pNjY2Q0p0MkxCQlI0NGM4YVVjTDgxcXRXclFvRUZhdjM2OU1qSXlLbHk4OVhxOXNsZ3NtakJoZ20veDdjRUhIMVJFUklUbXo1K3ZNV1BHeU9QeHFIdjM3Z0dkTlg4NkhubmtFUjA1Y3FUYWFjY2w2YU9QUGxMcjFxMWx0OXVWbXBxcXA1OStXbzg5OXBqbXpwMnI2T2hvWFhIRkZmcjU1NTkxNU1nUlpXWm1sdm52eElrVHZzWEdhZE9tK2Rvc3ZSZ1pHaG9xdTkydWdvTEFqelE2Y2VLRWJEYWJZbU5qeTZYR1AxV2wrejk1eC8rcGpMR201bEZwd1hvT3RtelpvdVRrWkQzNjZLUGF2bjI3ci95KysrN3pmZjNxcTY5S0tqN0N3dXYxS2pvNjJtOWJmLzNyWDh0OHYzejVjczJZTVVPUzFLcFZLNldscFNrdkx5L2duZmtsNXMrZnI1aVlHQTBiTnF4YTk1VVlPSERnS2QxWDJ0S2xTeVZKZ3dZTjhwc1ZvcUlnalZQMS92dnY2OS8vL3JmaTR1TDB3Z3N2S0Q0K1hyZmRkcHZtelp1bmYvM3JYM3Jvb1lja0ZSOFQ4ZTkvLzF0ZmZQR0Z2RjZ2dnZubUcxMTMzWFdLaUlnbzAxNWxjeHdBQUFDb3pRZ0NBQUFBNXoydlZ6cjJTNEdPYkxmTDZ3bGVQNllRZ3hLN1J5cW1xVFY0blFBQXptdWxkNW9PR1RLa3l2cGZmLzExaFVFQU8zZnVsQ1JkZlBIRlpjcExGajlyS2hPQVZMdzRLMGwydTczQ09uZmRkWmYrOHBlL1ZMb3ovTVliYjFUZHVuWExMZGlPR0RGQ1JVVkZXclJva1l4R28rNjk5OTZhR1hnbEhBNkhRa05EcTMzZjNyMTd0WGJ0V28wZE8xYUxGeStXVkx3Zy90eHp6K25oaHgvVzh1WEwxYlJwMDNJcDc2T2pvNVdRa0tCMjdkcHA2OWF0c3R2dGV2cnBwOVdnUVFNMWFOQ2d6QUp5WEZ5YzdIYTdMOVY5SUdyNktBQkp5c3JLOG4xZHYzNzlNdGRPWll3MU5ZOUtDOFp6NFBGNDlQYmJieXN5TWxMOSsvY3ZFd1Rnei83OSt5VVZad29JeE9EQmc1V1RrNk91WGJ1cWRldldHamx5cFBMeThzcnR6UGQ2dlVwSlNWRk1USXpmb0ltcTB2UlhKWkJBSkVsNisrMjMvWmE3WEM1OTg4MDNrdVRMN0hHeTVPUmtTVkxUcGsxUFlZUy9LeWdvMFBUcDA3VnExU3BKeFJrVEdqUm9JRW02OWRaYjlmMzMzK3ZUVHo5Vm8wYU41SEE0dEdEQkF0bHNOalZxMUVqRGhnM1RsVmRlS2FPeC9QbGRsYzF4QUFBQW9EWWpDQUFBQUp6WEhIbHVIVjV2VTM2V002ajlSQ1JZMUxCWGxDemg1VDg4QkFDZ01tNjNXK3ZXcmRQS2xTdkxwTVF1U1ZkZW1ZclNVeGNXRm1yWHJsMEtEdzlYeTVZdHkxd3JLaXFxMFN3QWJyZGJLU2twa3VRN2o5eWZRSGFmUjBSRTZKcHJyaWxYWGxSVXBNMmJOMHNxWGlCdDBhTEZLWTQyTUM2WFN5ZE9uUENsNkErVTErdlZtMisrcVppWUdGMTExVlcrSUFCSmlvMk4xYXV2dnFxNHVEZzVIQTZOSGoxYUNRa0pTa2hJVUlNR0Rjb0VISXdjT1ZKMnUxMTkrL2IxMjAvVHBrMjFmLzkrSFRod0lPQ3hsUVFCMU5SUkFKSjA4T0JCU2NVTDZVbEpTYWMxeHBxY1J5V0M5UnlzV3JWSysvYnQweDEzM0JGUW9NaW1UWnNrRmUvcXIwaHljckxpNCtNVkd4c3JnOEdnNGNPSFY5bXV3K0hRcUZHak5IandZSTBaTXlid0Z4Q2dRQUtScElxREFGYXZYcTJjbkJ4MTZ0U3B3bm0zZXZWcVNWTEhqaDByN2NQcjljcnBkQ29rSktUY3RRMGJObWpHakJsbEZ1eExCN3VZeldZOStlU1RldVNSUnpSejVreEp4Yy9Cd3c4L3JQNzkrL3RkL0M5UjJSd0hBQUFBYWpPQ0FBQUF3UG5KS3gzZlc2ak1yWFo1M01FN3Y5TmdsT0k3UnFoK216Q0o3UDhBZ0FCbFoyZjdGZ2JUMHRMMDdMUFBTcEw2OWV2bnEzUGRkZGVkY3Z0cjFxeVJ3K0ZRdDI3ZFpES1p5bHlycVNDQUYxNTRRU2FUU2FtcHFVcExTOU1sbDF5aWV2WHFuWGE3Si9ONnZabytmYnIyN2R1bmhnMGJsa20zWHRwZi92S1hTbmVRVjhmdTNidmw5WHBWdDI1ZGVUeWVTaGNKUy92ODg4KzFhOWN1L2VVdmYvRzdXRmtTVkdBMm15dmNHUjJJU3krOVZLdFhyOVl2di93UzhEM0J5QVN3ZS9kdVNjV0wyeWZQcVVESEdNeDVGS3pub0huejVnb1BEOWN0dDl4U1pWMm4wNmtWSzFiSVlEQ29WNjllRmRaYnRXcVZ2dmppQzgyYU5Vc1hYWFJSUU9Nb3liSVFqT2RPS2o3VzRuUjgvUEhIa2lyT0FyQjE2MVp0MjdaTmRldldyVElJb0tDZ1FNT0dEZFAxMTErdmtTTkhTcEpTVWxJMGYvNThyVisvWGlFaElYcm9vWWYweFJkZitPWjZhVTJiTnRWVFR6MmxTWk1teWVsMHFrZVBIcnJpaWl1cWZMWXJtK01BQUFCQWJVWVFBQUFBT084NDdSNGQzcEFuZTBad2QvOWJZMHhxMUR0S29YVjVTd1VBQ0V4T1RvNysrdGUvYXQrK2ZiNWQvRTJhTkZHdlhyM1VxMWN2dFc3ZDJwZnEvckhISHF1eXZUbHo1dWo0OGVQbHlyLzg4a3RKL3MvMExpb3FLbmZ1dFNRZE9YTEV0N2dXaUxDd01IMzc3YmVTaWhmSUprNmNHUEM5MVRGNzlteXRYTGxTVnF0VlR6MzFWSVhuY25mdjNyMUcrdk40UEZxd1lJRWthZGV1WGJydHR0dDB4UlZYcUgvLy9tcmJ0bTJsYWVpTlJxT2FOR21pRzIrOHNVYkdVcEdlUFh2cWpUZmUwTEZqeDVTU2tsSnVsN3Mvd2NnRXNHSERCdDk0VG5XTXdaeEh3WG9PV3JSb29TZWVlS0xTakFVbEZpMWFwR1BIanFsbno1NStVL2FYS0Nnb2tNdmxxdGJ4QkJzM2JwUWsvZmJiYjlxeFk0ZmF0V3RYTHRqaGRGUzB3ejhRMjdadFUwcEtpdXJWcStjMytDRXpNMU5UcGt5UkpOMXh4eDFWdm02NzNTNmJ6YVlkTzNiSVpyUHA1WmRmOXIzK1N5NjVSSTgvL3JpYU5tM3ErNTJmTEM4dlQxNnZWNU1uVDlaenp6Mm5qejc2U0JzMmJOQ2RkOTZwZnYzNlZmaGNWemJIQVFBQWdOcU1UNndCQU1CNTVjU3ZoVXJmWXBmSEdiemQvNUlVMnlwVUNaMGpaRFN4L1I4QUVMaVltQmk1M1c0MWJkcFUvZnIxVTkrK2ZTdGNsQjAwYUZDVjdYMzQ0WWZsZ2dCKy9QRkhKU2NuS3k0dVRwZGZmbm1aYTluWjJYSTRISDRYSTEwdWwxSlRVd04rTGFOSGo5WmRkOTJsc0xDd01zY1lCQ0tRb3c0OEhvL2VlT01OZmZIRkZ6SWFqWHJxcWFmS25ldGVGWmZMVmVuMTVjdVhsL2srSlNWRnMyZlAxczZkTzlXaVJRdDE2OVpOSzFhczBPZWZmNjdQUC85YzhmSHg2dCsvdjU1NTVoazFhOWFzWEh0WFhIR0YyclJwYzBybnpGZEhRa0tDdW5UcG9pMWJ0bWo1OHVVQkJRRWNQbnhZVXMxbEF0aTFhNWZTMHRKa05wdDExVlZYbmZJWWd6V1BndjBjbk55bVA1czJiZEw4K2ZObE5wdjlCaGFVUHM2akpJdEZiR3hzdVhyWFgzKzlUcHc0VWFaczY5YXQrczkvL2lPajBhZzFhOVpvelpvMWlvaUlVTmV1WGRXelowOTE2OVpOTTJiTWtOVnFyWEtjRlRuNSthaUl2eUNMOTk1N1Q1SjB6VFhYbEF0TStQWFhYL1gwMDAvcitQSGo2dFNwVTBCQk15VlpEK0xqNHhVWkdhbVltQmpGeGNYcG5udnUwVlZYWGVWM0VkL3RkdnZtMzdwMTY5U3VYVHROblRwVnMyZlAxc3N2djZ6azVHUzk5TkpMZXZ2dHQ5V3ZYejkxNjlaTnJWdTM5aDA1VWRVY0J3QUFBR296Z2dBQUFNQjV3VlhnVWRxUE51VWRybnBSNFhTWVE0MXEyRE5Ta1VubFUvd0NBQkNJMTE1N3plOE81Sk45L3ZublZkYXgyV3hsdmk4c0xQU2RlWDNycmJmSzYvVnF3NFlOdXVTU1N4UVJFYUVQUHZoQVVuSDJnWk1sSlNYcDNYZmZMVmZ1YjRGUGtxeFdxK0xpNHFvY28xUzg2OWRxdFNvcUtrb3VsMHVmZlBLSkpLbE9uVHArNjl2dGRrMlpNa1ViTm15UXlXVFNZNDg5cGg0OWVsVFpoOUZvVkZSVWxLeFdxN1p0MjZiang0OVg2MDFTbWdBQUlBQkpSRUZVZW1hN3pXWlRTa3FLZHU3Y3FRMGJOdmpPcEcvWHJwMmVlZVlaeGNiR2F1VElrZHE4ZWJPKy9mWmJyVisvWGdzWEx0VENoUXZWdW5WckRSbzBTUDM3OS9jdFhzZkV4QVMwTzd3bTNISEhIZHF5Wll1V0xWdW1FU05HK01hUW1wcXFTWk1tbGF0ZkVnVHc1Sk5QQm5TOFFVa0F4Y21MMTNQbnpwVWszKy93NnF1dnJqQWRmVVZqTEMwWTgraE1QZ2NWV2I1OHVWNTc3VFc1M1c0OTlOQkQ1WUpHekdhenNyS3lkT3pZTVlXRWhPaVhYMzVSV0ZpWW9xS2l5clYxODgwM3krVnlLVGs1V1QvOTlKTldyMTZ0ZmZ2MktUdzhYRk9tVEZHZE9uVzBaczBhclYyN1ZxdFhyOWJxMWF0bE5CclZvVU1IOWU3ZFcxRlJVUUgvaktzck16TlRrc3BrNkVoT1R0YjI3ZHRsTkJwMTdiWFgrc285SG84KytlUVR6WnMzVHc2SFE2MWJ0OWF6eno1YmJqNmFUQ1lkUFhwVW1abVpTa2hJa052dDFxcFZxeVQ5SHNReWV2Um9HWTNHY2tFT2VYbDVrcVRYWDM5ZGE5YXNVVzV1cmlRcE9qcGFuVHQzbGxUOE81NHhZNGFXTDErdTk5NTdUK25wNlZxOGVMRVdMMTZzYnQyNjZhV1hYcElVMkJ3SEFBQUFhaXVDQUFBQXdEa3Y1MENSMGpmYTVIWUVkL2QvVktNUUpmV0lsTmthMkxuQUFBRDRFMGdBZ0NUTm1qV3JXdTE2dlY1Tm5UcFZtWm1aYXRhc21RWVBIaXl6MmF3cFU2YjRkaG1YcU82QzV1bWFQMysrTCtWN2FWZGVlV1c1c3IxNzkrcUZGMTVRUmthR3dzTEM5UFRUVDZ0YnQyNVY5dkhWVjEvNUZuZEw2OUNoUTVudjU4eVpvKzNidHlzOVBiM003bXFEd2FCMjdkcnBwcHR1MGhWWFhPSGJXV3cwR3RXOWUzZDE3OTVkZVhsNVdyRmloWllzV2FMazVHUWxKeWZybi8vOHB5Wk1tS0QrL2Z0WE9jYWExTEZqUi8zaEQzL1EyclZyOWVHSEgrcSsrKzZUVkx3N3ZyS2Q3Q1hCQUlIeTE5YWVQWHUwZHUxYVJVWkc2dTY3NzY3MkdFOVZJUFBvYkQ4SExwZEx6ejMzbkMrTi9QRGh3M1h6elRlWHE5ZXFWU3Z0MnJWTHQ5OSt1NitzZE1yNWpJd01MVm15UkJrWkdVcE5UZFhCZ3dkOWdSbGhZV0VhUEhpd2hnNGQ2bHZjYjk2OHVlNjY2eTZscHFacXpabzFXclZxbGJadDI2WnQyN2JwelRmZlZKczJiVFJ1M0RpL0dTeXE0NTU3N2xGK2ZyNUNRa0o4aS9XUzFMNTkrekt2N2VHSEg5WXZ2L3ppRzkrdVhiczBZOFlNN2R1M1Q1STBZTUFBalJzM3ptK21nbGF0V21uMzd0MGFQbng0dVd0ZHVuVHgvUXhPOXVPUFAvcWU2U1ZMbHNocXRhcC8vLzRhTUdDQXVuYnRXaVlqZ2NGZzBLQkJnelJ3NEVCdDJyUkphOWV1MWQ2OWUvWDQ0NDlMQ255T0F3QUFBTFVWUVFBQUFPQ2M1Uzd5S0cyVFhia0hpb0xhajlGc1VJTXVFYXA3Y2NVN0NRRUFxQ2t4TVRHeTJXeStkTnFWZWZ6eHg1V1dsaWFwZUpkdFVWR1JMQmFMSmt5WTRFdEozNjFiTjZXa3BNamxjaWtzTEV4Ly9PTWYxYnQzN3pMdEpDVWxLVDQrM204ZkoxOHptVXhWN2lTUGlJandwZFNXaWhmaWYvbmxGN25kYmhrTUJzWEd4dXFxcTY3U05kZGNVKzdla0pBUU9Sd090V2pSUWs4OTlWVEFaOWhmZlBIRnZ1TVdKTWxpc2FobHk1WWFNMlpNbVhydDJyWFRoeDkrS0xQWnJPYk5tNnRseTVacTM3Njl1blRwVXVWdTZhaW9LTjE4ODgyNitlYWJ0V1BIRGkxWnNrUTdkdXdJS0VnaEdNYU1HYVBkdTNmcjQ0OC8xcFZYWHFrV0xWcm9vb3N1Q2ppTis2bHd1VnlhUG4yNnZGNnZ4bzBiVjJFMmg4ckdLQVZ2SHAycDU2QWlack5aOGZIeGlvNk8xdWpSbzlXdlh6Ky85Y2FPSGF2WnMyY3JLeXRMQm9OQmpSczMxcWhSbzN6WFkyTmp0WFRwVXVYbDVTa3lNbEp0MnJSUjY5YXQxYkZqUjNYdTNGa2hJZjZ6VWpWdTNGakRoZzNUc0dIRHRHL2ZQbjMvL2ZkYXRXcVZqaDA3cG9ZTkcxWTUvcXAwN2RwVjI3ZHZsOWZybGNGZ1VQUG16ZFcyYlZ1TkdESENWOGRnTU9qR0cyOHNrK2JmYXJYcTRNR0RpbzJOMWFoUm85UzNiOThLKzVnNGNhTGVlZWNkSFRod1FCNlBSMUx4WExqMjJtdlZybDI3Q3UvcjBxV0xtamR2THF2VnF1dXV1MDU5Ky9ZdE0zLzhNUmdNdmlDZkV0V2Q0d0FBQUVCdFpQQ1dQb0FNQUFEZ0hKRjMyS0cwRFRhNUNqMUI3U2VzbmxtTmVrVXBKTnBVZFdVQUFNNnlvcUlpYmQrK3ZjeUMxcmtvSXlORHNiR3hGUzUwbnE3MDlIUWxKQ1FFbEJhL0ttNjN1OXlaNTJmUzNyMTdOWDc4ZU1YRnhlbU5OOTd3dTBPNkpyMzU1cHY2OU5OUGRlZWRkNVpaK0sxTll6elR6MEZLU29xT0hEbmlDeXF3Mld4eXU5Mm5mVFRFb1VPSEZCRVJvYnAxNjU3MkdITnljdnlPSno4L1h4NlB4KzlSRFRWdDY5YXRhdE9tVGFWSGRKd3V1OTBlY0xhVmlwektIQWNBQUFDQ3lWQ1NxcTQ2OXhBRUFBQUF6aVZ1cDFjWm0rMDZzYTh3dUIwWnBMaDI0WXBySHk0RDJmOEJBQUFBQUFBQUFHZkJxUVFCY0J3QUFBQTRaOWd6bkRxOFBrL08vT0R1L3JkRW1OU29kNlRDNHl4QjdRY0FBQUFBQUFBQWdKcEdFQUFBQUtqMVBDNnZNcmZhZFh4dmtIZi9TNnJUd3FvR1hTTmxzbFE3dUJJQUFBQUFBQUFBZ0xPT0lBQUFBRkNyNVdjNWRmZ0hteHcyZDFEN01ZVVlsTmc5VWpGTnJVSHRCd0FBQUFBQUFBQ0FZQ0lJQUFBQTFFcGVqM1JraDExSGR4VUV2YStJQklzYTlvcVNKZHdZOUw0QUFBQUFBQUFBQUFnbWdnQUFBRUN0VTVUcjF1RjFlU280N2dwcVB3YWpGTjhwUXZWYmgwbGsvd2NBQUFBQUFBQUFuQWNJQWdBQUFMWEs4WlJDWlc2eHkrUDJCclVmYTR4SmpYcEhLYlF1YjRjQUFBQUFBQUFBQU9jUFB2VUdBQUMxZ3F2SW83VDFOdVVkZGdTOXI5aFdZVXJvSEM2amllMy9BQUFBQUFBQUFJRHpDMEVBQUFEZ3JMT2xPWFI0dlUydVFrOVErekdIR3RXd1o2UWlrMEtDMmc4QUFBQUFBQUFBQUdjTFFRQUFBT0NzOGJpOXl0eHExL0U5aFVIdks2cFJpSko2Uk1wc05RYTlMd0FBQUFBQUFBQUF6aGFDQUFBQXdGbFJtTzNTb1hWNUtzcHhCN1VmbzhtZ0JsMGpWUGZpMEtEMkF3QUFBQUFBQUFCQWJVQVFBQUFBT0xPODB0SGtBaDNaWnBjM3VObi9GVnJYckVhOW8yU05NUVczSXdBQUFBQUFBQUFBYWdtQ0FBQUF3Qm5qelBmbzhQbzgyVE9jUWUrclhxc3dKWFFPbDhGa0NIcGZBQUFBQUFBQUFBRFVGZ1FCQUFDQU15TDNZSkhTZnJUSjdmQUd0UitUMWFpR1BTTVYxVEFrcVAwQUFBQUFBQUFBQUZBYkVRUUFBQUNDeXVQMEtuMnpUU2YyRlFXOXI0Z0dGalhxRlNWem1ESG9mUUVBQUFBQUFBQUFVQnNSQkFBQUFJSW1QOHVwd3ovWTVMQzVnOXFQd1NERmQ0cFEvVFpoRXRuL0FRQUFBQUFBQUFBWE1JSUFBQUJBamZONnBheWQrY3I2T1Y4S2J2Wi9oVVNhMUtoUGxNTHE4YllHQUFBQUFBQUFBQUErTFFjQUFEWEtrZWZXb1IveVZIRFVGZlMrNmpTM0tyRmJwSXdXdHY4REFBQUFBQUFBQUNBUkJBQUFBR3BROXErRnl0aHNsOGNWM08zL1JvdEJTZDBqRmRQTUd0UitBQUFBQUFBQUFBQTQxeEFFQUFBQVRwdTd5S3UwSC9PVW0rb0llbDloOWN4cTFDZEtJWkdtb1BjRkFBQUFBQUFBQU1DNWhpQUFBQUJ3V216cFRoMWVueWRYZ1Nmb2ZkVnZGNmI0RGhFeUdJUGVGUUFBQUFBQUFBQUE1eVNDQUFBQXdDbnh1cjNLM0phdlk4a0ZRZS9MSEdaVW8xNVJpbWhnQ1hwZkFBQUFBQUFBQUFDY3l3Z0NBQUFBMVZaMHdxMUQ2L0pVZU1JVjlMNmlHb1lvcVdla3pGYTIvd01BQUFBQUFBQUFVQldDQUFBQVFPQzgwckU5QmNyY21pK3Z4eHZVcmd4R2d4cGNGcUhZVnFGQjdRY0FBQUFBQUFBQWdQTUpRUUFBQUNBZ3JnS1BEcS9Qa3kzZEdmUytyREVtTmVvVHBkQTZ2RlVCQUFBQUFBQUFBS0E2K0dRZEFBQlVLUy9Wb2NNLzVzbGRGTnpkLzVKVTkrSlFOZWdTSWFQWkVQUytBQUFBQUFBQUFBQTQzeEFFQUFBQUt1UnhlWld4eGE3cy94VUd2UzlUaUVGSlBhSVUzVGdrNkgwQkFBQUFBQUFBQUhDK0lnZ0FBQUQ0VlhETXBVUHI4dVRJY3dlOXIvQjRpeHIxanBJbDNCajB2Z0FBQUFBQUFBQUFPSjhSQkFBQUFNcndlcVdqdS9LVnRTTmYzbUJuL3pkSThlM0RWZi9TY0JuSS9nOEFBQUFBQUFBQXdHa2pDQUFBQVBnNDdSNGRXcGVuL0N4bjBQdXlSQmpWcUhlVXd1TXNRZThMQUFBQUFBQUFBSUFMQlVFQUFBQkFrcFNiNmxEYWhqeTVIY0hlL2k5Rk43RXE2ZkpJbVVMWS9nOEFBQUFBQUFBQVFFMGlDQUFBZ0F1Y3grMVY1aGE3anFjVUJyMHZvOW1nQmwwalZQZWkwS0QzQlFBQUFBQUFBQURBaFlnZ0FBQUFMbUJGSjl4Sy9XK3VpbkxjUWU4cnRLNVpqZnBFeVJwdENucGZBQUFBQUFBQUFBQmNxQWdDQUFEZ0FuVThwVkFaVyt6eXVvT2YvcjllNnpBbGRBNlh3VWo2ZndBQUFBQUFBQUFBZ29rZ0FBQUFMakJ1aDFkcEcvS1VtK29JZWw5bXExRU5lMFVxTWlrazZIMEJBQUFBQUFBQUFBQ0NBQUFBdUtEa1p6bDE2TDk1Y3VaN2d0NVhaS0pGRFh0R3lSeG1ESHBmQUFBQUFBQUFBQUNnR0VFQUFBQmNBTHhlNmVqUCtUcXlNMThLY3ZaL2cwR0s3eFNoK20zQ0pMTC9Bd0FBQUFBQUFBQndSaEVFQUFEQWVjNlo3OUdoZFhuS1ArSU1lbCtXQ0pNYTk0bFNXSDNlWWdBQUFBQUFBQUFBY0Rid0NUMEFBT2V4dkVNT0hWNmZKN2NqeU52L0pVVTNzU3JwOGtpWlF0aitEd0FBQUFBQUFBREEyVUlRQUFBQTV5R3YyNnVNbit3NnZyY3c2SDBaakFZMTZCcWgySmFoUWU4TEFBQUFBQUFBQUlEL3g5NTloelYxL1g4QWY0Yzl3aEJFQmFGdUsxcHRiZFc2MnE4VzllZnFzTmF0dFdMVnRsYkIyZGE2QitKcXExSzF0ZHF2MjdaKzY5NERSVUVVdCtLaXhRRUNHaGtoSkpDUTVQNytvRWtKQ1JDUU1QVDllaDZmNStiZWM4ODV5YjAzSU9kelBvZUt4aUFBSWlLaTU0eFNxa0hpR1JseU10UVdiOHZlMVJxK0hWM2dVSTIvVWhBUkVSRVJFUkVSRVJFUlZRYjhpejBSRWRGekpQMnZIS1Jja0VPcnNYejZmL2Y2OXZCdUxZYVZEZFAvRXhFUkVSRVJFUkVSRVJGVkZnd0NJQ0lpZWc1b1ZBS1N6bVVoODZIUzRtMVoyWWpnM1VZTTkzcjJGbStMaUlpSWlJaUlpSWlJaUloS2hrRUFSRVJFVlp4Q2tvdkVTQmx5NVZxTHQrVlF6UWErSFYxZzcycHQ4YmFJaUlpSWlJaUlpSWlJaUtqa0dBUkFSRVJVUlFrQzhEUldBY2sxQlFUTFovK0hSMk1IMUhyZEdTSnJwdjhuSWlJaUlpSWlJaUlpSXFxc0dBUkFSRVJVQmVVcXRIZ1VKWVA4Y1c2WjF5MEF5RC9NYjIwcmdrODdGN2o2MlpWNVcwUkVSRVJFUkVSRVJFUkVWTFlZQkVCRVJGVEZ5QjZwOE9pc0RCcWxaYWIvNXc4QWNLeHVBNytPTHJCMVp2cC9JaUlpSWlJaUlpSWlJcUtxZ0VFQVJFUkVWWVNnRmZENGtnS3BkN0xMcGIzcVRSMVI0MVZuaUt6S3BUa2lJaUlpSWlJaUlpSWlJaW9EREFJZ0lpS3FBcFNaR2lTZWtTRW5YVzN4dG16c3JWQzd2UmhpSDZiL0p5SWlJaUlpSWlJaUlpS3FhaGdFUUVSRVZNbGwvSjJENUF0eWFOV1dTZitmbjNOTlcvaDJjSUdOSTZmL0V4RVJFUkVSRVJFUkVSRlZSUXdDSUNJaXFxUTB1UUtTejJkQmVsOXArY1pFUUkzbVRxaitpaE5FSXNzM1IwUkVSRVJFUkVSRVJFUkVsc0VnQUNJaW9rb28rNmthaVpFeXFMSTBGbS9MMXNrS3ZoMWM0RlREMXVKdEVSRVJFUkVSRVJFUkVSR1JaVEVJZ0lpSXFESVJnS2Uzc3ZIa2loeUM1YlAvdzZXMkhXcTNFOFBhbnVuL2lZaUlpSWlJaUlpSWlJaWVCd3dDSUNJaXFpVFUyVm9rUnNrZ1Q4bTFlRnNpSzZCbVMyZDRObkcwZUZ0RVJFUkVSRVJFUkVSRVJGUitHQVJBUkVSVUNXUWxxL0FvTWd0cXBkYmliZG1KcmVIYjBRV09udncxZ0lpSWlJaUlpSWlJaUlqb2VjTy8vaE1SRVZVZ1FRQ2VYSlhqYVd4MjJkY05RRlJnbjFzZGUzaS9LWWExYmNFalJFUkVSRVJFUkVSRVJFVDBQR0FRQUJFUlVRWEpWV2lSZUVZR2hjUXk2Zi96RC9PTHJFWHdidVdNYWcwZExOSVdFUkVSRVJFUkVSRVJFUkZWRGd3Q0lDSWlxZ0JaU1Nva1JzbWdVUW9XYjh2ZXpScCtIVjFoNzI1dDhiYUlpSWlJaUlpSWlJaUlpS2hpTVFpQWlJaW9IQW5hZjlMLzN5ejc5UCttVkd2Z2dGcXRuR0Zsdy9UL1JFUkVSRVJFUkVSRVJFUXZBZ1lCRUJFUmxaTmN1UmFKa1paTC81K2ZsWTBJUG0rSzRWYlgzdUp0RVJFUkVSRVJFUkVSRVJGUjVjRWdBQ0lpb25JZ2U2VENveWdaTkNyTHAvOTM4TENCWDBjWDJMa3cvVDhSRVJFUkVSRVJFUkVSMFl1R1FRQkVSRVFXSkdpQngxZmtTTDFWUHVuL1BaczRvbVpMSjRpc21QNmZpSWlJaUlpSWlJaUlpT2hGeENBQUlpSWlDOG1WYTVGd0poUFpUOVVXYjh2YVRvVGE3VnpnNG10bjhiYUlpSWlJaUlpSWlJaUlpS2p5c3Fyb0RoQVJFVDJQWklrcS9IMGd2VndDQUJ3OWJkQ2dwenNEQUlpSWlLaFVrcE9USVpmTFRSNFRCQUYzN3R3cDV4NFpVeWdVdUh2M0xoSVNFb29zSndnQzd0NjlpNy8vL3J1Y2V2Wmk0dlVnb3RKUUtCUm1sWlBKWkJidWllV28xV1g3TjREYnQyL2o2dFdyWlZvbkVSRVJ2UmdZQkVCRVJGU0dCQzJRY2xHT2g2Y3lvVkVKRm0vUDA5OFI5YnE1dzliWjJ1SnRFUkVSVWRYVnRXdFhCQVlHR3UyL2YvOCtSbzhlamRtelo1c2N1RGgwNkJDKy9QSkxyRjY5dXNqNmQrL2VqWTBiTjBJUUxQUDd6NW8xYXpCMjdGaEVSVVVWV1M0aUlnSmp4NDdGOXUzYkxkS1BzckpvMFNKTW1qVEo1REdwVklwNTgrYmgwYU5ISm8vTDVYS01IejhlTVRFeGx1eGlrWjYzNndGVS9XdFNsSU1IRDJMZHVuV0lqWTAxZVh6SmtpVll0MjVka1hWWStoa3ZTbEpTRWc0ZE9sVG84YjE3OStMSmt5Y2xxblBNbURIbzJyV3IwZmRlWWQrVkZhMGk3ODlkdTNaaHlwUXB1SGp4WXFuT0IvSUNna0pDUWpCKy9IaElwZElpeTZyVmFnUUhCMlBhdEdsNC9QaHhrV1VWQ2tXeDMwTmxxV3ZYcmxpNWNtV1JaWUtDZ2pCbHlwUXllMVlXTDE2TXlaTW5sMGxkT25mdTNNR0dEUnVRbXBwYXB2VVNFUkZSNWNMbEFJaUlpTXFJS2t1RHhETXlaS2N5L1Q4UkVSRlZEWFhyMWtXSERoMXcvUGh4TEYrKzNHQ1FTU2FUWWQyNmRYQjBkRVNQSGoyS3JHZlhybDFJVEV6RTBLRkRJUktKeXJTUHQyL2Z4cUZEaDFDelprMTg4TUVIaFpiVGFyWFl2SGt6UkNJUkJnOGVYS1o5S0d0Mzd0d3BkQlo5VkZRVUlpSWljTy9lUGF4Y3VSTE96czRHeHpkdjNveGJ0MjVoK2ZMbFdMZHVIZXp0N1FIQUlnT1hucDZlV0xKa2ljRys1L0Y2QUphNUpwWVdHQmhZYUorM2J0MEtMeTh2QU1DbVRac2drVWpRcGswYmsyV1BIRGtDUHo4L2pCdzVzdEMyTFBtTUEza0R2K25wNlpCSUpIajgrREdrVXFuKy92cnBwNThRRlJVRmUzdDdkTzdjMmVDOHVMZzRoSVdGUVNLUmxPZ1p5TTNOQlFCWVcxZU5ZR3BMM1o5eGNYR29YYnMybkp5Y0NtMzc5T25UdUhidEd2cjE2MWZxL290RUl2ajQrQ0E4UEJ6ZmZQTU5saTFiQmtkSFI1TmxOMi9lakljUEh5SXJLNnZZNnpOOStuVGN1SEVENDhlUFIrL2V2Zlg3TjI3Y2lQVDA5QkwzczFxMWF2ajQ0NDhSR3h0YjZJeisxTlJVbzVuNXI3NzZLZ0Rnd1lNSHVIdjNMdHEzYjIrUjU2UXNwS1dsWWM2Y09aQklKSEIzZDhmNzc3OWYwVjBpSWlJaUMyRVFBQkVSVVJuSVRGQWg2YXdNbXR4L28vMEZBSmI0YjcranB3MzgzbkxoN0g4aUlpSXFFOEhCd2JoNzl5NmtVaW1VU3FWK2dHak5talhJek16RTdObXpVYmR1WGJQcUt1dEJEN2xjamdVTEZrQVFCRHgrL05oZ2tDZS9Uejc1Qk03T3pyaC8vejRBWVBUbzBZWFcrZHR2djhIRHcwUC8rc0tGQ3poMjdCaHUzcnlKdExRMEFFQ3RXclhRdG0xYjlPdlhEMjV1YmtaMUpDUWtZTisrZmJoOCtUS1NrNU9oVnF2aDRlR0JsaTFiWXRDZ1FhaGR1M2FwMzNPUEhqMXc0Y0lGUkVSRTRQdnZ2OGYwNmRNTjJ0MjFheGRzYkd3d2ZmcDBnOEc4NGxMemw0WktwVEo0WFZtdkI1QTNRN2M0YTlldU5mdGV6cSswMStSWkpDUWtJREF3RUNOR2pNRGd3WU9SbEpTRTRjT0hZL2p3NFJnNmRLaEIyWUNBQVAxMlZGUVVzck96WVd0ckN3QzRlL2N1SkJJSjZ0ZXZqK2JObXo5enY4cnFHUmNFQVpNbVRZSkVJb0ZNSmpOYWtrUWtFcUZqeDQ2b1hyMDZnb0tDY1AzNmRYejMzWGRvMUtnUmZIMTlBZVFONUM5WnNnUmlzUmdEQmd3d2FrUDNtUldsVzdkdVJ2c1NFaEpNM2s5K2ZuNVl2MzY5d2I3dzhIQ0VoSVNnZmZ2Mm1ETm5EaUlqSXpGNzlteTBhdFVLQ3hjdUxQWnpLQXVsdlQ5djM3Nk55Wk1udzkvZkh5RWhJZnA3SnIvTXpFekV4c2JDeGNVRnI3LysralAxYy9qdzRVaE1UTVNwVTZjUUVoS0N1WFBuR3QxUGQrN2N3ZmJ0MjJGalk0T1pNMmVpZXZYcVJkWTVac3dZVEpvMENTdFdySUM5dmIzK3VwMDhlYkpVMzRsK2ZuNzQrT09QTVdmT25FS0RDQ0lqSXhFWkdXbXc3K2pSb3dEeWdtVUE0SjEzM2ltMnJYdjM3bUhIamgzRmx0UE4xaThZa0ZXWUVTTkdGUHE1S1JRS1RKOCtIUktKQkowN2QyWUFBQkVSMFhPT1FRQkVSRVRQUU5BS1NMa2tSOXFkSEtOamxnZ0E4UFIzUk0zWG5DSGlnajVFUkVUMERFSkRRM0g4K0hHRGZRa0pDU1lIZFdmTm1tWHdXamZZa1o5V3F6V3IzZUptNm5wN2UyUEJnZ1VBOGdhZ1o4MmFoWlNVRkhUdTNCaytQajdZdlhzMzNuLy9mYU9acnE2dXJsaTVjaVhFWWpFR0RScUUrUGg0UEhqd3dPUkFqTzVjdFZxTnI3LytXaitqMDk3ZUh1N3U3cERKWkhqdzRBRWVQSGlBbzBlUFl0bXlaZnBCUjUzNTgrY2pQajRlTmpZMnFGYXRHbkp5Y3ZEa3lSTWNQbndZSjArZXhQejU4L0hhYTYrWjlabVlNbUhDQk1UR3h1TFVxVlBvMHFVTDJyWnRDNjFXaXlWTGxrQ3RWbVBjdUhGbzBxU0p3VG1tcm92T2loVXJzSGZ2WHJpNXVTRTBOQlFOR3pZc2NaOHE4L1hJcjFxMWFvWE9NRFkxeUdtdTBseVRaNkZMY2Q2MGFWT0QxODJhTlRNcSsvWFhYd1BJQzlJSUR3OUg3ZHExNGU3dURnQTRkdXdZQUtCLy8vN1AxSit5ZnNaRkloRmF0MjZOOVBSMGlNVmlSRWRISXk0dURzdVdMVVAxNnRYaDVlV2x2MTRlSGg0WU9YSWt0bXpaZ29TRUJQMzF2M256SmlRU0NVYU9IR2wwRHdKNTk0THVzeWtvTEN3TUtwVUtFeWRPTk5nZkdob0tEdzhQbzhDVjBOQlFrL1hjdUhFREFOQ2hRd2VUcjh0TGFlN1ArdlhybzFHalJyaHk1UXBDUTBNeGZmcDBvMEg1RXlkT1FLUFJvSFBuenJDeGViWS9JNHRFSWt5ZVBCa1BIanlBblowZGxFb2xIQndjOU1lenM3TVJFaElDalVhRHFWT25tcnpYQzNyNTVaY3hiZG8weko0OUcwdVhMb1dUazVQQloxL3dlekV5TWhKeXVkeGs4RWYrd0k4ZmZ2Z0JHbzNHcUV4Z1lDQUNBZ0l3Wk1nUW8yTnBhV2s0Y3VRSWdMeWZFZlBuenpmWjUwT0hEc0hhMmhwUG56N1ZsemVIdVdYNzlldG5NZ2hBcVZSaXhvd1ppSXVMQTVBWHdCSWVIbTUyKzBYOWpDRWlJcUxLaVVFQVJFUkVwYVRLMGlEeHRBelphVXovVDBSRVJGVlRVRkNRMGI3bHk1ZWpXYk5tNk5LbGk4SCt3NGNQNC9idDJ3Q0E2T2hvL1B6enovcGp1dlc0VGFVVG56VnJGdXJVcVFQQS9ObnFDb1VDYytmT3hkV3JWeEVRRUlDdnZ2b0tWNjVjd2ZidDIzSHg0a1VzV3JSSW43NDZLeXNMWThlT2hWS3B4S1JKazlDNWMyY3NYYm9VZi8zMUY5NTk5MTMwN05uVFpCczVPVG00ZXZVcVhudnROUXdlUEJndFdyU0F0YlUxQkVGQVRFd01GaTllakxTME5DeGN1QkEvL3ZpandibmUzdDdvMzc4L09uVG9vQi9FaW91THc4S0ZDNUdRa0lEUTBGQnMzcnk1MUlObVlyRVl3Y0hCU0V4TXhKdHZ2Z2tBK09PUFAzRHIxaTEwN2RvVjc3MzNubG4xQ0lLQTFhdFhZKy9ldmZEMDlNVGl4WXZ4MGtzdkdaUTVjZUlFMnJScEE3RllYR2c5bGYxNjVQZjU1NThicFl3dkMyVjFUY3gxOXV4WldGdGI2d2R1bzZLaVlHVmxWV1Nnd1pVclY2RFZhdEd1WFRzQWVUUGxqeDA3Qm5kM2QzVHExS2xFN1Z2NkdRZUFRWU1HNmJlVGtwSVFGeGVIRmkxYUdKVFJEYjRMZ2dCL2YzK2NPblVLcDA2ZDBoOXYyclFwcmwyN3BoOTh6ei9vNytqb2FKQWxJYitmZnZvSklwSEk2SGhvYUNpY25aMU43amNsTmpZV1ZsWlcrbnNpTmpZV0lwRklmdzNLUzJudVR6czdPOHlaTXdmanhvMURSRVFFMXE1ZGF4VDhvQnQ0UG5QbURDNWZ2bHhzUDZwVnE0Wmx5NVlCS0R3Z1JDNlg0OTY5ZS9qaWl5OE05bWRuWitQcDA2ZXd0cmJHdG0zYnNHM2JOcU56VjY5ZWJaUnRvMzM3OWhneFlnVFdyMStQUzVjdUZSbUFzVzdkT2lRa0pKZ01Bc2pQeDhjSFVxa1VtWm1aUlpZRDhvS2VBR0Q5K3ZWUXFWVHc4ZkV4dUgvVWFqVzJiOStPZDk5OUYyNXVickN5eW92b2I5MjZ0VmtENjdwbFA1NWxFRjZoVUdER2pCbTRkdTBhdkwyOXpjNEtjdkhpUmFTbXBoYTVYQVFSRVJGVlhnd0NJQ0lpS29YTWgwbzhpczZDTmwvNmYwdGgrbjhpSWlLeWxONjlleU16TXhOeXVSemUzdDRBOG9JQVhucnBKZlR1M1J1UEh6OUdUazRPNnRTcGd4czNidWlEQU9SeXVjbkJQbFA3Q3M2bTlQSHh3WVlORzR6SzVaK0ZHUm9haW9zWEw2SmJ0MjZZT0hFaVJDSVJXclpzaWZIangrUDc3Ny9IOGVQSDhlNjc3d0xJRy94Njc3MzNrSnFhcWgvOERRb0t3b01IRDdCcDB5WjA2dFRKNUFDR2xaVVZ4bzRkYTdTdXZVZ2tRcHMyYlJBVUZJUzVjK2ZpN3QyN3VILy92a0VhK1prelorb0hjblFhTldxRTRPQmdUSm8wQ2FtcHFiaDU4NmJCZ0thcDlPSzZmUTRPRHRpN2Q2L0pRYk1EQnc0QUFKS1Rrd0VBMTY5Zk55ajMwa3N2WWZiczJVYm5hYlZhL1BERER6aDQ4Q0JxMXF5SnhZc1h3OGZIeDZETXJWdTNzSERoUXZqNittTEJnZ1ZHeDNVcSsvVW9yZksrSnViS3lNakF6WnMzMGJCaFF6ZzRPRUFxbFNJMk5oYjE2OWN2Tk1zQkFKdy9meDVBM3FBb0FKdzZkUW95bVF4K2ZuNnd0cll1Y3BaK2NuS3kvbmpMbGkzUnRHbFRpejdqNWlxWXNhUTRCV2YrcDZlbjQ5S2xTMGJsRkFvRmJHMXRUZFl2bDh2TmFqYzdPeHYzN3QxRHMyYk40T2JtQnBWS2hiaTRPRFJ1M0JpZW5wNGw2cmNwNVhGL3VycTY2Z01CL3ZqakQvajUrYUZIang3NjgzU3p4dFBTMHZUTGN4UWxPenRidjExVVFFaFJkV2swbWtMUExTd2poVzRabHJmZmZydllQcHJyenovL3hOYXRXNDMySHo5KzNPRCtHRHg0TU5xMGFhTVBtSkJLcFJnNGNDRHM3UElDK0tPam8yRm5aNGZQUC8vOG1iTXBsRVpxYWlxbVQ1K092Lzc2QzNYcjFzV2lSWXNNbG1BeFJSQUVyRnUzVGg4QUVCSVNVazY5SlNJaW9yTEVJQUFpSXFJU0VEVC9wUCsvYTV6KzN4S1kvcCtJaU9qRkpBREl6Z1hrS3NERENiQXV4VHBEQlFlUWRPdGNPemc0NkdkS0NvS0FDUk1td01iR0JpdFhydFFQV3VoczJiSUZwMDZkTXBxUkdSQVFZRERUY2ZEZ3djak16TVMrZmZ2MCsrYk1tWU16Wjg0WURaYWJZK3pZc1dqZXZEbGF0V3FGc0xBd2cyTk5talJCZkh3OGxpOWZiblJlL24zdTd1N3c5UFRFMnJWckFSaG5QWEJ5Y2pJYWNNNnZWYXRXK3UxSGp4NFpERG9YOXA3OC9mMzEyd1Zua1BicDAwZS9mZmp3WVNnVUN2MCszZWR1eml6cWxKUVVnOWVtVXR6bjVPUmd3WUlGaUk2T1JxTkdqVEIvL255VGd6NysvdjRJREF6RSt2WHJNWDc4ZU15Yk44L2dQZWhVOXV0Uld1VjVUVW9pT2pvYWdpRG9sd0tJam82R1Zxc3ROajE2VEV3TTNOemM4TW9ycjBBUUJHemZ2dDNnZUZIdlJhMVc2NC83K2ZsWi9Ca3ZDVDgvUDZ4ZnY3N0lNcnJaMGdWZHZueTUwRm44U3FYUzVMRzB0TFJDejhsSkNsNkNBQUFnQUVsRVFWVHYxcTFiMEdxMStxQ0x1M2Z2UXExV2w5bFNBT1YxZjlhdFd4Y1RKa3pBd29VTDhlZWZmNkpidDI2d3RyYlczei9qeG8wck50TkZSRVFFNXMyYmgwYU5HdW4zbVpxNTNyOS9mNlNucCtQdzRjT0YzamQ5Ky9aRlptWm1pV2UrRnhZQVVGUXdCUUQ4K09PUGFOeTRjYUgxNXUrSExxdkN1SEhqOUsvbGNqa1dMbHdJUVJEUXRXdFhIRDE2RkljT0hkSi9ab2NQSDhhcnI3NXFNZ0RnN05tek9IdjJiSkh2U3hjdzhkMTMzeFZaRG9EUjhoWTNidHpBdkhuemtKYVdocFl0VzJMbXpKbDQrUEFocEZJcDZ0V3JWMmg3aXhZdHdxVkxsK0RwNlltUWtCRFVyMSsvMkxhSmlJaW84bUVRQUJFUmtabFVNZzBTVHN1UWs4NzAvMFJFUkZUMmNyVkFmQnB3SnhWNElnZTAveVFjY3JJRlBtb0tPSlR3Zi9CK2ZuNzY3WVNFQk5qWTJNRGIyOXRnRFdhUlNJVEJnd2NqTkRRVXYvNzZLOGFNR2FNLzl2RGhReHc1Y2dSOSt2UXBOaFd3UnFPQnRiVmgxaUxkak0yQys4MVJzMlpOOU92WEQ5SFIwUWFEampxNmpBUWxZV3JwZzZMa0g2QXFHQnhSR0xsY3J0K3VXYk9td1RGZDZ1djA5SFRzMnJYTFlKOU9XYXk1bkppWWlEbHo1dUQrL2Z0bzE2NGRwazJiWm5ETkN4bzBhQkFFUWNDdnYvNktLVk9tWVByMDZXamJ0cTFCbWFwNlBZcFRYdGVrcEtLaW9nQkFQK2hmOExVcGYvLzlOeVFTQ1hyMjdBbVJTSVNJaUFnOGVQREFvRXhoNzZWcjE2N0ZEclNYOVRPdWE3ZXdmYmEydHZvWjdjOGlLU2tKenM3Tyt1c0w1TTJRLy9qamo5R3VYVHZNblR2WHFIMVRuMFY0ZURpY25aME45c1hHeGdMNE4vT0M3blZaTFFWUW52Zm5PKys4ZzlUVVZIMEF3SjA3ZDNEKy9IbTR1N3ZqLy83di93RGtCWTBOR1RJRTFhdFh4NG9WS3d6TzM3dDNMd0NnVjY5ZVJiWWpDR1dUU2UvNDhlT0lpWW5Sdi9iMDlNU29VYU5NbGgwMmJKaCtlL2Z1M2NqTXpEVFlWMXpXaG9LQkZnVXo0YWpWYXJSdTNSb1BIanpBbENsVGNQLytmV3pZc0FGdnZmVVc0dVBqY2ViTUdVeVpNc1ZrM1hGeGNUaDQ4R0NSN2V1WVUwNFhCS0JXcTdGMTYxWnMyYklGV3EwV2ZmcjB3Wmd4WTVDY25JekpreWZEMXRZVzMzenpqZEYzZlhoNE9INzg4VWRJcFZJMGE5WU1NMmZPTERackFCRVJFVlZlREFJZ0lpSXlnL1NCRWtuUldkQ3FtZjZmaUlpSXl0NU5DWER1RVpDck1UNm15QVd5VkNVUEFzZy9pTlcxYTFkNGUzdnI5K1dmNVJvUUVJRHc4SEFrSnljYnBGcStlUEVpUEQwOURRWkxDcE9ibTJzMHkvRlpCd2dCb0czYnRzVU9jblh0MmhVMWE5YkU1czJiVFI0dmJJWndjVzdkdWdVZ0wxQWkvK3pXb2h3K2ZCaEFYcnJ0aGcwYm1pd1RFeE5UWmdOaCtTVWtKR0QvL3YzWXMyY1Bjbk56MGFCQkF3UUVCT0QwNmROUUtwVUcvMVFxbGRFL0J3Y0g1T1RrWVBiczJaZzRjYUxKTmJPcjJ2VXdsNld1U1drVkhKaWVNMmRPc2Vmb1poTy8vZmJiVUtsVVdMdDJMY1JpTWJLeXNzcWtUNVo0eG52MzdxMnZSemZncjl2M0xOOGIrU1VuSnhzRjVOeS9meDhBU2pTN1diZTBSWDdEaGcweitINGNNR0FBQmd3WVVMcU9GcUc4N3M5Ky9mcnB0My82NlNjQXdFY2ZmUVI3ZTNzQWVhbitKUktKVVZCWWZIdzhybHk1Z3BvMWE2Sk5tellXN3ljQTNMbHp4eUFsdjUrZlg2RkJBQjkvL0xGKysrVEprOGpNekRUWVY1eUNTeTRVWEE3QXpjME5JMGFNZ0NBSUVJbEVHRDE2TktaT25ZcVpNMmNpTlRVVmJtNXU2TlNwVTZGOUs2NHZ1dS9Na2dSOHBLZW5ZLy8rL1hCMmRrWndjTEErUzRLdnJ5OG1UWnFFcFV1WFl1Yk1tZmo4ODgvUnAwOGZQSGp3QUd2V3JNR0ZDeGRnYlcyTmp6LytHSU1IRHk2ejU1Q0lpSWdxQm9NQWlJaUlpcURWQ0VpNUlFZjZYMHovVDBSRVJHVlBrUXVjdkE4a1pob2ZjN0FCM095QkJoNUE5YUluNHBlYWJvQncwcVJKc0xXMWhVS2hBSkEzNE5lMWExZDA3TmdSV3EwV1dWbFpVS3NMejRha1Vxbmc2dXBxc0s4c2dnQXEwbzRkT3dEa3plcDFkM2N2dEp4U3FjVERodzl4N05neDdOeTVFMjV1YnBnMmJScEVJdE5yT0p3OGVWSy9mZjc4ZVdSa1pKZ2NjQytwNDhlUDQzLy8rNS8rOWQ5Ly80MzU4K2NYZTU1SUpJS05qUTNzN2UzaDV1WUdxVlNLcFV1WElqczdHKysvLy80ejk2dXNtSHM5UWtKQ0VCSVNBbnQ3ZTNoNWVhRjU4K2I0NElNUGloend0ZFExS1U4WExsd0FBTlNvVVFNSERoeEFTa29LUHYzMFUvenl5eS82TW5mdTNNRzZkZXNRSEJ3TUh4K2ZFdFZ2aVdkY2x3M2l4bzBiK2lDQThlUEhGL3JzbEVaeWNqTGk0K05OWmgzWXNtVUx0bXpaWXJSZnQzU0tLYlZyMThaLy8vdmZNdXVmT2NyNy9reE5UY1dUSjAvZzVlVmxzQ1NCVkNvRkFLUHJvd3Y0K2Vpamo4cjAyaFhsaXkrKzBHZEZLT3hhQVhrQkZMb0FJdURmOTdCeDQwYURjcVlHNG12VnFvVVdMVnBnNmRLbDJMcDFLelp1M0FpdFZvdjMzbnNQSTBlT2hKT1RFeVpObW9SYXRXb0IrUGR6ZWUyMTE5Q3ZYei84L3Z2dkFJQlBQLzIwekxLWG1Ndkx5d3NMRnk2RW01dWJVYWFEZ0lBQXVMdTdZL2JzMlZpMWFoVk9uVHFsWDlxaVdiTm1DQW9LS25TcEFDSWlJcXBhR0FSQVJFUlVDR1dtQm9tblpjakpLUHYwL3dLQS9IOGVZZnAvSWlLaUY0OGlGOWh6QjhoVS9ydXZtaVBRekF0bzZBSFlsY1BZZWY0Qm52eU9IVHVHWThlT21WV0hJQWhRcVZUNjJhSTZ1cUNCWncwQ1dMTm1EWlJLWlpGbE1qTXpUYTVKRCtUTmlDeXBnd2NQNHR5NWM3QzN0eTkwZHVuMDZkTng3dHc1L1d0YlcxdDg4TUVIR0RKa0NOemMzRXllazVhV2hvc1hMK3BmZi9mZGQwaExTME5PVGs2eGEyNFhwMCtmUHRpNWN5ZHExNjROSHg4ZnVMbTU2ZitKeFdMOVB5Y25Kemc2T3NMUjBSRU9EZzRHMTAwUUJIejc3YmVJaVluQnFWT24wS05IRDZQQnE4cDZQV3hzYkNBV2krSGc0QUMxV28yTWpBd2tKaVlpTVRFUlI0NGN3Wmd4WTB6ZTc1YThKdVhwbzQ4K1FteHNMSDc4OFVkTW5EZ1IrL2Z2eDRjZmZtZ1FCQ0NYeTNINThtVnMzTGdSWDMvOXRkbDFXL29aajR5TTFHK1BIejhlNzczM1hwRUR1eVhScjE4L2d4VDFEeDgreE5hdFcrSG41NGNoUTRZWWxROE5EWVdIaHdkR2p4NXRzRitqMFdESmtpVndjWEVwazM2WnF6enZ6ek5uenFCQmd3Ync5dmJHdW5YcjhQRGhRNFBuUHlrcENVRGVaNmhRS1BRWkFkcTNidysxV28wZVBYcVkzVlo1QlF2RXhNUmc1ODZkUnZzM2JkcGs4TnBVRUVDUEhqM1F1blZyVEpreUJkZXZYOGVRSVVPd2FkTW1uRGx6QmlkT25FRGZ2bjB4Yjk0OGc4d0l1cXdXK1g5K2J0NjhHVXFsRW4zNjlERzRmNVlzV1dMV2UwaE5UUzFSK2VyVnEyUEVpQkZGQmo1VnIxNGRMNy84TXE1ZXZZclkyRmo0K3ZyaWswOCt3WC8rOHgrejJpQWlJcUtxZ1VFQVJFUkVKa2p2SzVGMHpuTHAvL1AveVlQcC80bUlpRjQ4MmJuQXZydi9CZ0JZaVlCMnZrQ3pHdVhUdnErdkw1bzFhMWFpbWQ2WExsMHltY1k5S3lzTGdpQVlwWWpXRFJBV1RDRmVFbkZ4Y1FhejJ3dVRuWjF0Y3EzNjByaDA2WkordmV2eDQ4ZkQxOWZYWkRsUFQwLzQrUGhBcFZJaEl5TUR1Ym01MkxObkR4SVRFekZxMUNpVE15bjM3ZHNISnljbmlNVmlwS1NrSUNRa0JCTW5Uc1RLbFN0aFpXV2xUNFZlR201dWJ0aXhZd2RzYlcyTExEZG8wQ0RZMmRsaHc0WU5Sc2RFSWhHbVRadUdmZnYyb1YrL2ZrYUR1NVg1ZWhSY0wxdXRWdVBpeFl2NDVaZGZjUC8rZmF4YXRRcDE2OVpGeTVZdERjcFo4cHFVcDQ0ZE82Sk5telk0Zi80OGtwS1NzR3paTXFONzRmWFhYMGY5K3ZWeDRzUUpEQm8wQ0hYcTFER3Jia3MrNDJxMUdpZE9uSUJJSklJZ0NIQjJka1pZV0JoYXRHaWhUK09mbXBwcXNJU0pLYnFCMG9MYXRXdW4zMDVJU01DdnYvNEtLeXNyakJzM3p1aGVBUEtDQUp5ZG5SRVFFQUNsVW9uYzNGdzRPVG5oOHVYTEFHQzB0SUNsbGRmOXFWYXJFUllXQm9WQ2dkRFFVRFJ0MnRSbzJZMzQrSGdBZVFQZFY2NWNRZnYyN1FFQVhicDBRWmN1WGN4cVI3ZXNRVVZrRENnSnFWU0tQLzc0QTd0Mzc0YXJxeXVXTFZ1R1YxNTVCWnMyYlVLclZxMVFwMDRkN05peEE3dDI3Y0w0OGVQaDcrK1BvMGVQNHRDaFEwaE9Ub2FycXl0bXpKZ0JqVWFEc0xBd2JOcTBDZHUyYlVPclZxMHdiZG8wT0RvNjRzaVJJeVhxazdubDY5YXRpeEVqUmhqdDEyZzBpSTZPeHY3OSszSGh3Z1VJZ29CR2pScmhvNDgrUXFkT25XQmx4WFNFUkVSRXp4c0dBUkFSRWVXalZmK1Qvdjl2cHY4bklpSWl5OUFLd05GNElPT2ZYemVjYklIdURTMlg4dCtVb1VPSFl1alFvU1U2eDlTYTJBRHc5T2xUQURCS09helJhQUE4Mnl6aDA2ZFBBd0ErK2VRVGs3TjJnZUxYb1AvNjY2K1JuSnhzVm52WHIxL0hyRm16b0Zhck1XellzQ0pUYmsrWU1FRy9yZEZvY1BQbVRXelpzZ1V4TVRHNGZ2MDZmdmpoQnpSbzBFQmZScWxVWXMrZVBYanJyYmR3NDhZTkFIbHJrcytjT1JQZmZQTU5mdm5sRjd6MjJtdVlPWE9tV1gzVldiOSt2WDY3dUFBQUlPOTZGVlZPTEJaajRNQ0JKbzlWNXV0UmtJMk5EZDU4ODAyODhzb3JHRE5tREI0L2Zvdy8vdmpEWU9DM1BLNUplUm95WkFqT256K1B2WHYzWXNhTUdTYkw5TzNiRjB1V0xNRWZmL3lCeVpNbm0xV3ZKWi94czJmUElqMDlIYzJiTjhlMWE5Y3didHc0ZlBycHAvaisrKy8xQS84S2hjSmdEZmFTeXM3T3hzNmRPN0YxNjFhbzFXcE1uanpaWkFBQUFBd2JOa3lmeVNNOVBSM0RoZzB6T0o0L3FNRFN5dlArUEhMa0NGSlRVK0hoNFZIb0RQTFkyRmdBZVFQNDRlSGgraUFBVTRyTDVHQk9wb2ZDeXV6Y3VSTmlzYmpZODB2cndZTUhHRGR1SEFSQlFOKytmZEcvZjMrREFCZ0hCd2YwNzk4Zjc3NzdMbjcvL1hmWTI5dGoxYXBWT0hQbURHeHNiTkM5ZTNlTUdERUNIaDRlQVBLQ2IzYnMySUY5Ky9iaGxWZGVnYU9qSXdEZzZOR2pSZmJqdDk5K3d5Ky8vQUpYVjFka1ptWmkyclJwaGY0Y1ZxdlZoUWJqM0xwMUMrSGg0VGgxNmhUUzB0TDArNjJ0clpHVGs0UE5temNYK24yZC96MnZXcldxeURKRVJFUlUrVEFJZ0lpSTZCOUtxUVlKWnpLaHpOQ1VlZDFNLzA5RVJFUTZWMUtBbEt5OGJUdHJvR2Nqd01PeC9Qc1JHQmhvY21aL1VVd05XdWhTUkh0NWVSbnNWNmxVQUo1dGxyQnUwTGwxNjlhbHJxTzRHY1E2MTY1ZHcvVHAwNUdUazRQKy9mdWJUQTlkR0d0cmF6UnYzaHdMRnk3RWhBa1RFQnNiaTdWcjF4cTAvZWVmZjBJcWxhSm56NTc2QVQwZ2I0Qm93b1FKYU55NE1WeGNYRXA4VGNwVFZia2UrVGs3TzZOWHIxNVl2MzQ5YnQrK2JYRHNlYmdtK1RWdDJoUmVYbDc2V2I2bVpsdi81ei8vd2VyVnEzSGl4QW1NSERrUzFhcFZLN1plU3o3anYvLyt1NzdmQUZDN2RtMzA3ZHNYUU43QVpvc1dMVkNqUmcxTW5Ub1YvL2QvL3dkdmIyOTlGb3V1WGJ2Q3o4OFA2OWV2eDZKRmkvRGt5Uk45dlRrNU9iaDI3Um9pSXlOeDh1UkpLQlFLL2JIRml4ZGo4ZUxGUmZZckxDeE12KzNxNm9vUFAvd1FEUm8wUU51MmJVdjlYa3Vxdk81UHRWcU5iZHUyQVFDR0R4OE9Cd2NIb3pJS2hRSVhMbHlBdDdjM2F0ZXVqYWlvS0tTbnB4ZDYvL2o1K1puY241aVlDRUVRQ2owT0FJOGVQWUpXcXkyMGpEa3oxbk56Y3cyQ25Zb0tPaWo0YzYxT25Ub1lPSEFndW5mdnJoL0kxNWs0Y2FJK2c0YWpveU9HRHg4T0FHalRwZzMyNzkrUE5tM2FvRVlOdzVRK2JtNXVHRGx5SkFZUEhtenlzelhsd0lFRCtPV1hYMUMzYmwwc1dMQUFvMGFOd3JwMTY5Q3hZMGVqSUs2Yk4yL2l1KysrUTdkdTNkQy9mMzhBZVFGVXg0OGZ4N2x6NS9SQlBBVnBOQnF6N3gxeiswMUVSRVNWQzRNQWlJaUlBR1RjVXlMNVBOUC9FeEVSa1dVOWtRTVgvNWtFTFJJQjNScFVUQUJBZmdYWHZqYmx0OTkrZzFRcU5YbE1seUs2WVByNzNOeGNBT2JOVGpkRklwRWdNVEVSSXBFSSsvZnZOMHIzbmw5UmE5RG5OM2JzV0pNRGxwY3ZYOGFNR1RPZ1ZDb3hhTkFnQkFZR2xxclBJcEVJQVFFQmlJMk5OUmkweThqSXdMWnQyK0R2NzQ4bVRab1luZGU5ZTNmOWRuR3pRd3V6WU1FQy9QMzMzMmFWVmF2VnhiN0hnck9GcStMMTBLbGV2VHFBdklGaG5mSzRKaFdoUVlNR2lJNk94cE1uVDB5bXJyZTN0MGUzYnQxdzl1eFpwS1NrbUJVRVlLbG4vT0xGaTdoOSt6WW1UcHlJcTFldjZ2ZC8rdW1uK3UxbHk1WUJ5RXZQTGdnQ1hGMWRUZGIxMVZkZkdidytldlNvZmhtSmwxOStHVWxKU1pESlpFWXorNHV6YWRNbXVMbTVGWnI1d2xMSzgvNDhmUGd3VWxKU1VLZE9IWU42OHp0eDRnU1VTaVU2ZE9pQSt2WHI0OEtGQzlpeFl3ZEdqUnBsc3J5cGJBTmFyUmJkdTNlSGs1TlRrZGt5K3ZidGk4ek16RkpuMUpCSUpKREw1VWJMVjlTclZ3OGRPM2JVdno1ejVnenUzYnRuc283Qmd3ZGoxcXhaaUlxS0tsVWZUREgzT20zZHVoWC8vZTkvNGVYbGhYbno1cUZHalJvWU1HQUFmdjMxVjZ4ZHUxYS92RUZXVmhiKys5Ly9ZcytlUFJBRUFZY09IVUt2WHIzZzdPd011VnlPL2Z2M0F3QWFOV3FFYnQyNllkdTJiVWhMU3l2eC9kSzNiMTk5d0E4UkVSRlZMUXdDSUNLaUY1cFc4MC82LzcrWS9wK0lpSWdzU3dCdzVpSHd6NUxJZUxVbTRPTlNRWDBSL2cxODdOZXZYN0hsRHg0OFdHZ1F3UFhyMXdFQURSczJOTml2R3lBczdTeGgzZm1DSU9EQWdRTkZsalYzRGZxeFk4Y2E3WXVKaWNIczJiT2hVcWtRR0JpSVFZTUdsYXEvT3JyWjEvbmZ0NzI5UFVRaVVZbVhZQ2lKbEpRVXMyZDFDb0pRNHRuRFZmVjZBS1puc3BmSE5ha0k5dmIyQUFDNVhGNW9tZUhEaCtPenp6NHplMTEyU3p6aldxMFdQLy84TThSaU1UcDM3bXdRQkdESy9mdjNBZVJsQ2pCSDc5NjlJWlZLMGFwVkt6UnAwZ1NCZ1lHUXlXUkdHU1VFUVVCY1hCemMzTnhNQmsxczJyVEp2RGRVeHNyci9sU3BWTml5WlF1QXZPd3dwbWJacTFRcWJOMjZGU0tSQ0wxNjlVTE5tald4ZHUxYTdOeTVFejE2OUlDdnI2OVpiVDE4K0JDQ0lNREh4NmRNMzROT2JtNHVWcTVjQ1FDUXlXUUd5N0VBZVVzcDVMLytTVWxKaFFZQkFFQ25UcDJNNmpCbDA2Wk5jSFYxeGZ2dnYxL0tudWZKenM3Rzk5OS9qL0R3Y0FCNUdTdHExYW9GQU9qZnZ6OU9uanlKblR0M3d0ZlhWMy9kc3JLeTRPdnJpeUZEaHVDZGQ5N1JYNysyYmRzaUtDZ0l6WnMzMTJjdTJMRmp4elAxajRpSWlLb2VCZ0VRRWRFTFN5WFRJT0cwRERucGFvdTN4ZlQvUkVSRTlIY2E4UFNmak5UdURzQWIzdVhidmthalFXUmtKSTRmUDI2d25ySTVNL3p5Qncza2w1T1RnOWpZV0RnNU9hRlJvMFlHeDVSS1phbG5DQU9BajQ5UG9UTVdkKzNhaFRWcjFzREx5d3NwS1NsRnJrRVA1QTJncEtlbkc2MWRIaDBkamJsejUwS3RWdU9MTDc1QW56NTlpdTFYd1RUVCtRbUNnSk1uVHdMSVM4MnU0K2pvaUtDZ0lMUnAwNmJZK2t0TE4vaFZuSzVkdThMVzFyYllnZnlDS3V2MUtFNUdSb1orUnV5YmI3NnAzMThlMTZTOGFUUWF4TVhGQVlCK1hYdFRDczZRTG9xbG52SHc4SERFeDhkajBLQkJacVVhajRtSkFaQTNxNzh3dDIvZlJvMGFOZURoNFdIMkFMcEtwY0xZc1dQUnUzZHZCQVVGbWY4R0xLeTg3cy8vL2U5L2tFZ2thTmFzR2RxM2IyK3l6UHIxNnlHUlNOQzVjMmY5Z1ArUUlVTVFGaGFHcFV1WFl0bXlaVWJQc2lsbno1NEZBRFJyMXF6TStxOVc1LzFmWGk2WEl5Z29DSEZ4Y2ZyTUNTKzk5Tkl6MWQyNWMyZjlkbng4UEpSS0pmejkvWTNLNmJKRmxIYkpFaUR2dTIvRmloV1FTQ1Q2ZmZtREsyeHNiUER0dDk5aS9QangrdTk2UHo4L2ZQbmxsK2pjdWJQSjRJM2V2WHVYdWo5RVJFVDBmR0FRQUJFUnZaQXlFMVI0ZEZZR2JhNWwwdi9ueC9UL1JFUkVwQkdBbUtSL1gzZDhDYkF1aDh4QTZlbnArc0d6cEtRa3pKNDlHMERlREVlZFhyMTZsYnIraUlnSXFGUXF0RzdkMm1nUTZGbURBRXlSU3FWWXRXb1ZUcHc0QVQ4L1B5eGV2TGpZbWVLQ0lPaXpHS2hVS3YxTTZjaklTTXlmUHg4YWpRWVRKMDRzTkExMlFiLy8vanVlUEhtQzNyMTdvMkhEaHZyWjFJbUppVmkzYmgydVhyMEtrVWhrbEQ3OG5YZmVLZW5icmZRcXcvVUE4dFpPejhyS1FwY3VYZlN6akxWYUxTNWR1b1FmZi93UjZlbnBjSE56dzhDQkF3M09lMTZ1eWJ4NTgyQnRiWTJFaEFRa0pTV2hjZVBHOFBUMExKTzZMZldNMTZ0WEQwNU9UdWpidDIreFpYTnpjM0hzMkRHSVJLSkNCNnFCdk1DQ1BYdjJJQ3dzekt3WjNBRDA2NldYMWVkVmxpeDlmNmFucDJQNzl1MEFnQkVqUnBnc0V4a1ppVC8vL0JOT1RrNEd5elQwN3QwYmh3OGZSbXhzTEZhdFdvVng0OFlWMlZaT1RnNTI3ZG9Gd1BEbno3TzZjK2NPQUNBdExRMVNxUlNqUm8xQ1ZsWVdidCsrYlRSZ0h4OGZqNDBiTnhxOE50ZjgrZk9Sa0pCUWFDQ1VWQ28xcUx1Z1YxNTVCYSsvL3JyUi9yaTRPR3phdEFsbno1NkZuWjBkdnZqaUMrelpzd2VKaVlsR1pldlVxWVBwMDZkajFxeFp5TTNOUmR1MmJmR2YvL3pIWkFBQUVSRVJFY0FnQUNJaWVzRUlXdUR4WlRsU2IyZVhTM3RNLzA5RVJFUUFFSmNLeUpSNTJ6NHVsbDhHUUNxVjRxdXZ2a0o4Zkx4K0Z2OUxMNzJFOXUzYm8zMzc5bWpTcEFsR2pod0pBSmd5WlVxeDlhMWJ0dzVwYVdsRysvZnUzUXNnYjNaNVFVcWxFczdPemtiN256eDVVdUkxM3RWcU5RNGNPSUJmZi8wVldWbFphTjI2TmI3NjZxc2laenZyM0x4NUUxcXRGcmEydGdacHkrZk5td2VOUmdOYlcxdHMyN1lOMjdadEs3U09MNzc0UWorTFhLUFI0TUNCQXpodzRBQWNIQnpnNXVhRzdPeHNaR1ptQWdBY0hCd3djZUxFTXAzdFd0bFVwdXNCNUsyTnZXblRKbXphdEFsaXNSak96czdJeU1pQVVwbjMwSGw1ZVdIT25Ebnc4UEI0aG5kZGVUazZPdUx3NGNNQThtYktmLzMxMTJWV3Q2V2U4ZnIxNjJQYXRHbG0zVE8vLy80N1VsTlQwYTVkTzVNcCszV3lzN09oVnF0THREekIrZlBuQVFEMzd0M0R0V3ZYMEt4Wk03Tm10VDhQVnE5ZURZVkNnWll0VytMVlYxODFPbjc1OG1Vc1hMZ1FnaUFnS0NnSU5XclUwQit6dHJiRzFLbFRNVzdjT096WnN3Zk96czVGWHZPZmZ2b0phV2xwOFBmM3h5dXZ2RkptNytIWXNXTUE4b0k0WnN5WUFYOS9md3diTmd5QVllWVBJTzhhRjVYKy8xbGtabVlXdVhURWdBRURESUlBc3JLeXNIRGhRdjM5MTdoeFkweWRPaFYxNnRUUlAzTUZ5V1F5Q0lLQStmUG5ZODZjT2Zqamp6OFFIUjJOWWNPR29WT25UbVl2NzBGRVJFUXZEZ1lCRUJIUkN5TlhvVVhpNlV3b25qTDlQeEVSRVpXdjJDZi9icGZITWdCdWJtN1FhRFNvVTZjT09uWHFoTGZmZmh0K2ZuNG15M2JyMXEzWStyWnYzMjRVQkhEdTNEbmN2bjBiWGw1ZVJvTXQ2ZW5wVUtsVUpnZnMxR3ExMmV2UjYxSzU3OW16QjJscGFYQnlja0p3Y0hDUjJRdSsvZlpicEtTazZHZVlQM3o0RUFEdyt1dXZHd3p1YVRRYUFIbXpqSFZyeGhkR29WRG90OTk5OTEwSWdvQ1ltQmdrSmlaQ0lwSEF3Y0VCRFJzMnhCdHZ2SUgzM252UFlMRHNlVklacndjQWRPalFBWW1KaWJoMTZ4YlMwdEtnVUNnZ0ZvdlJ1SEZqdEcvZkhqMTc5aXhSQ3Z5cVp0eTRjUmcrZkRnY0hSME5sdm93UjFITGdWajZHUzlZcHlreE1USFl0R2tUYkd4c1RBNHk1MStxUkM2WEE0REpZSTkzMzMwWEdSa1pCdnN1WDc2TWpSczN3c3JLQ2hFUkVZaUlpSUN6c3pOYXRXcUZkdTNhb1hYcjFsaXhZb1grM24yZXBLV2xJVG82R2dCTXByRS9mdnc0bGk1ZENyVmFqYUZEaDVyTVNsQzNibDFNblRvVjgrYk53N1p0Mi9EMDZWTUVCd2ZEenM3dy84Qy8vLzQ3OXUzYkJ4c2JHM3o1NVpkbCtqNkdEUnVHMU5SVUJBY0h3OFBEQXdjUEhzU1RKMC9Rb2tVTGZWWVFuWUNBZ0RJTmtNblB6ODhQNjlldk43dThXQ3lHbTVzYnZMeThNR0xFQ0hUcDBzWGtJTDVHbzhIRml4ZHg5T2hSUkVaR29sbXpabGl5WkFsV3IxNk5oUXNYNHZidDJ3Z0pDY0hQUC8rTVRwMDZvWFhyMW1qU3BNbHovWDFIUkVSRTVtTVFBQkVSdlJDeWtsUklqSkpCby96M2owUUNBRXZFeWpQOVB4RVJFZVdYa2dXay9wT0VxS1lZOExad0ZnQ2RIMzc0d2VRczNZSjI3OTVkYkptc3JDeUQxems1T2ZwMWlmdjM3dzlCRUJBZEhZM0dqUnZEMmRsWlA0dmIxSnJNUGo0KzJMQmhnOUYrM1V4alFSQ3dlL2R1bkQ1OUdqZHUzSUJXcTRXVGt4TUdEeDZNano3NkNDNHVSWCtBWGw1ZWlJbUowUThPaXNWaXZQSEdHeGcvZnJ4QnVjTFNPaGVuV3JWcUdENThPSVlQSDE2cTgwMkppSWpBdkhuelNuMitnNE1EY25KeXpDNmZtNXRyY21hM0tVZU9IS25VMXdNQUdqUm9nR25UcHBYNmZGT2U5Wm84eS9zcEtYdDdlM2g1ZVpsVjl2SGp4N0MzdDRlTGl3dlVhalgrL1BOUEFJQzd1N3RCT1VzKzQrWTZldlFvZnZqaEIyZzBHbnp4eFJlb1c3ZXV3WEViR3h0SUpCS2twcWJDenM0T3QyN2RncU9qbzhsN3NrK2ZQbENyMWJoOSt6WXVYYnFFVTZkT0lUNCtIazVPVGdnTkRZVzd1enNpSWlKdyt2UnBuRHAxQ3FkT25ZS1ZsUlZhdEdpQkRoMDZ3TVhGeGV6UHVEeVV4ZjI1ZHUxYUhEeDQwR0Jtdmx3dXg2cFZxM0RreUJFQXdLQkJnNHI4cm52cnJiY3dZY0lFZlAvOTl6aDY5Q2orK3VzdlRKZ3dBZjcrL2xDcjFmajU1NSt4YytkT0FNRG5uMytPeG8wYmw3clBwbmg0ZUdEdTNMa0E4cFoyV0x0MkxRQVlMY2V5Wjg4ZWZZWUlRUkNRblowTlIwZEgvY0Q3N2R1M0FhQkVXU1NlMWJoeDQyQmxaV1VVWkNLVHlRQUF5NWN2UjBSRWhEN0xqS3VySzFxMmJBa2c3eGxic1dJRmpoNDlpczJiTnlNNU9SazdkdXpBamgwNzBMcDFhNFNFaEJUYWJrbWZReUR2Wnd3UkVSRlZQUXdDSUNLaTU1b2dBSkxyQ2tpdUs0eU9XU0lBZ09uL2lZaUlxS0FiK2JJQStGY3Z2M2JOQ1FBQWdMQ3dzQkxWS3dnQ2xpeFpnc2VQSDZOdTNicm8zYnMzYkd4c0VCb2FxcCtKcTFPYXdRYVJTS1JQemUzdjc0K0FnQUFFQkFTWVBjTTVPRGdZd2NIQkpXNjNJams3T3hlYXFjRWNKUTBDS0lrWDhYb0F6MzVOS3F0Tm16YnBsdzdJTC85TWIwcy80OFZScTlXWU0yZU9mcWI2MEtGRDBhZFBINk55TDcvOE1tSmpZekZ3NEVEOXZuYnQydW0zVTFKU3NHL2ZQcVNrcENBaElRRVBIejZFV3AyWEZjN1IwUkc5ZS9mRzRNR0Q5WVA3OWVyVncvRGh3NUdRa0lDSWlBaUVoNGZqeXBVcnVITGxDbGF0V2dWL2YzOU1tRERCS0JpaElwVEYvVm16WmsxODhza24rdGN4TVRGWXZIZ3hNakl5WUdkbmg3Rmp4NkpuejU3RjF0T2pSdzg0T2pwaThlTEZ1SGZ2SGxhdVhJbVZLMWRpMXF4Wk9ILytQRVFpRVQ3NzdETzg5OTU3ejlUZjRpeGN1QkF5bVF5ZE8zYzJTTDBQNUYzdi9ENzU1Qk5rWkdUQXdjRUJOalkyK2tDM1JvMGFBY2pMSEdIcU83V3crejBoSWNIc1owRVhJRlN3VDBCZTlnMWR4b3A5Ky9iQjN0NGVuVHQzUmtCQUFGcTFhbVdRUFVVa0VxRmJ0MjdvMnJVclltSmljUHIwYWR5OWV4ZFRwMDR0c3YyQWdBQ3orcWtURVJGUm92SkVSRVJVZVRBSWdJaUlubHZxSEMwU0kyV1FwK1JhdkMybS95Y2lJaUpUVkJyZy9qOFpxTzJzZ2ZyVktyWS8rYm01dVNFckt3dWJOMjh1dHV6VXFWUDFLZHExV2kyVVNpVnNiVzB4ZWZKay9jekoxcTFiSXk0dURtcTFHbzZPanVqZXZUczZkT2hnVUkrUGowK2hxZkx6SHhzMWFoUUdEaHdJYisvaTEwNXdkbmF1OHFtUDMzampqUktsa2k1dkw5cjFBQUg1cnprQUFDQUFTVVJCVkNyL05RSHkxbVczc2lvNityamc5V2pSb2dWdTNib0ZqVVlEa1VnRUR3OFBkT25TQlQxNjlOQ1hLWTludkNnMk5qYW9VYU1HWEYxZE1XN2NPSFRxMU1sa3VlRGdZS3hldlJvU2lRUWlrUWgrZm40WU8zYXMvcmlIaHdjT0hEZ0FtVXdHc1ZnTWYzOS9OR25TQksrKytpcGF0bXhwbExaZXg4L1BEME9HRE1HUUlVTVFIeCtQa3lkUElqdzhIS21wcWFoZHUzYXgvUzhQbHJnLzY5ZXZENUZJaElZTkcyTEtsQ21vWDcrKzJlZDI2dFFKUGo0K0NBc0x3NnhaczJCdGJZMVBQdmtFang0OXdyaHg0L0RHRzIrWVhWZU5HalZNRHBBWFo5Q2dRVkFvRk1VR0hZbEVJblRxMUFrWEwxNkVXcTJHVnF1Rmk0c0xYbjc1Wll3ZVBSb0FNSGp3WU9UbVd2N3ZDQVc5OGNZYnFGZXZIdXp0N2RHclZ5KzgvZmJieFg2ZmlrUWl0R25UQm0zYXRDbXluTzc3b3FSTElseTZkS25JWlVPSWlJaW84aElKK1JmUElpSWllazRvbnVRaTRZd002bXl0eGR0aStuOGlJaUlxekoxVTROVDl2TzJtWGtCSDQ4elpWWkpTcWNUVnExZUxIWFFnb3FxcHZKL3h1TGc0UEhueVJCOVVrSldWQlkxR0F6YzN0MmVxTnpFeEVjN096cWhXN2RranNLUlM2VFAzcDdKNzlPZ1J2TDI5aXcwdU1aY2dDQ2JYdXJlVTNOeGMyTnJhbGx0N2xpQ1h5ODNPNUVORVJFUXZEbEVwZnFsaUVBQVJFVDFmQk9EcHJXdzh1U0pIZWZ5RTgyanNnRnB2T0VOa1ZYNS8yQ0FpSXFLcTQwQWNrSmkzbkMvZWV4bW9aVjRHZFNJaUlpSWlJaUlpQUtVTEF1QnlBRVJFOU56UXFBUThpcEpCOXNqeXFlcXNiRVR3YVN1R1d4MTdpN2RGUkVSRVZWTzJHbmdreTl0MnRBRnFjbUlmRVJFUkVSRVJFWlVEQmdFUUVkRnpJVHRWallUVE11VEtOUlp2eTk3TkduNXZ1OExlbGVuL2lZaUlxSEFKVXVnekU5VjFCOG94SXpJUkVSRVJFUkVSdmNBWUJFQkVSRlZlMnQwY3BGek1ncUMxZkZ2dTllemgzVVlNS3h2K0ZaK0lpSWlLbGlUN2Q3dU9lOFgxZzRpSWlJaUlpSWhlTEF3Q0lDS2lLa3ViS3lEcFhCYWtENVFXYjB0a0pZSjNhMmRVYStoZzhiYUlpSWpvK2FBTEFoQ0pBRzl4eGZhRmlJaUlpSWlJaUY0Y0RBSWdJcUlxU1ptaFFjTHBUQ2d6TFovKzMwNXNEYiszWE9EZ3dSK2JSRVJFWkI2WkVzaFM1VzFYZHdSc3VZb1FFUkVSRVJFUkVaVVRqbVlRRVZHVmt4R3ZSUEw1TEdnMWdzWGJjdkd6USsyMkxyQzJZL3AvSWlJaU1sLytwUUM4WFNxdUgwUkVSRVJFUkVUMDRtRVFBQkVSVlJsYWpZQ1VDM0trLzVWajhiWkVJcUJtUzJkNCtqdGF2QzBpSWlKNi91UVBBcWpGcFFDSWlJaUlpSWlJcUJ3eENJQ0lpS29FbFV5RGhOTXk1S1NyTGQ2V2phTVYvTjV5Z1pPWHJjWGJJaUlpb3VjVGd3Q0lpSWlJaUlpSXFLSXdDSUNJaUNxOXpBUVZIcDJWUVp0citmVC96clZzNGR2QkJUWU9WaFp2aTRpSWlKNVBVaVVnejgzYnJ1WUFPUEIvM2tSRVJFUkVSRVJVanZpbkNDSWlxclFFTGZENHNoeXB0N1BMcFQydjVrN3dhdTRFa2FoY21pTWlJcUxuVlA0c0FONHVGZGNQSWlJaUlpSWlJbm94TVFpQWlJZ3FwVnlGRm9tbk02RjRhdm4wLzliMkl2aDJjSUhZMjg3aWJSRVJFZEh6NzNIV3Y5dGNDb0NJaUlpSWlJaUl5aHVEQUlpSXFOTEpTbEloTVVvR2pkTHk2ZjhkcTl2QTd5MVgyRG94L1Q4UkVSR1ZqYlI4U1l4cU9sZGNQNGlJaUlpSWlJam94Y1FnQUNJaXFqUUVBWkJjVjBCeVhWRXU3WGsyY1VUTmxzNFFjZnlmaUlpSXlvZ2dBT2s1ZWRzMlZvRFl2bUw3UTBSRVJFUkVSRVF2SGdZQkVCRlJwYUJSQ2tpTWxDRXJXV1h4dHF4c1JhamRWZ3pYbC9oWGVTSWlJaXBiVWlXZzBlWnRWM01FUkJYYkhTSWlJaUlpSWlKNkFURUlnSWlJS2x4MnFob0pwek9SSzlkYXZDMEhkeHY0dmVVQ08xZHJpN2RGUkVSRUw1NzhTd0ZVYzZpNGZoQVJFUkVSRVJIUmk0dEJBRVJFVktIUzQzS1FmQ0VMZ3VYSC8xR3RnUU5xdFhhR2xUWG41QkVSRVpGbDVBOEM4SENzdUg0UUVSRVJFUkVSMFl1TFFRQkVSRlFodEdvQnlURlp5SWhYV3J3dGtiVUlQcTJkNGQ2QTAvR0lpSWpJc3ZJSEFianpWdzhpSWlJaUlpSWlxZ0FNQWlBaW9uS25rbW1RRUNGRFRvYmE0bTNadVZqRDd5MFhPRlRqanp3aUlpS3lQR1lDSUNJaUlpSWlJcUtLeGhFUklpSXFWN0pFRlI1RnlhREpGU3plbHV0TDl2QnBLNGExTGRQL0V4RVJrZVdwdFVEbVAwbU9iSzBBc1YzRjlvZUlpSWlJaUlpSVhrd01BaUFpb25JaENNQ1RxM0k4amMwdXZ2QXpFb21BbXE4N3c3TUpwOThSRVJGUitVblA5MnRPTmY0YVFrUkVSRVJFUkVRVmhFRUFSRVJrY2VvY0xSSWpaWkNuNUZxOExWc25LL2krNVFxbjZ2d1JSMFJFUk9VclBlZmY3V29PRmRjUElpSWlJaUlpSW5xeGNZU0VpSWdzS3Z1cEdnbW5NNUdyMEZxOExiRzNIWHc3aUdGdGIyWHh0b2lJaUlnS2tpbi8zWFpqRUFBUkVSRVJFUkVSVlJBR0FSQVJrY1drM2NsQnlxVXNDSllmLzBlTkZrN3dlc1VKRUZtK0xTSWlJaUpUWktwL3Q4VjJGZGNQSWlJaUlpSWlJbnF4UFJkQkFBcU5DcnNUWTNBKzlTK2s1R1FnUjJQNWROTkVSR1FtMzNKcUp3UEFtWEpxaTZpS2NiQzJSUzBIZDdUeGJJajNmVnZEeVpvalUwUkVscEEvQ01DRlg3VkVSRVJFUkVSRVZFR3FmQkRBMVl3SCtQSHVZVWlVbVJYZEZTSWlJcUpLS1VlVGkvdHlDZTdMSlFoL0hJdXhqZjhQcjdyWHFlaHVFUkU5ZC9JdkI4Qk1BRVJFUkVSRVJFUlVVYXIwb3NsWE14NWc5dlUvR0FCQVJFUkVaQ2FKTWhPenIvK0JheGtQSzdvclJFVFBGYTBBeVA5SlNtY2xBcHhzSzdZL1JFUkVSRVJFUlBUaXFySkJBQXFOQ2ovZVBWelIzU0FpSWlLcWtzTHVIb0pDb3lxK0lCRVJtVVdlQ3doQzNyYXpIU0FTVld4L2lJaUlpSWlJaU9qRlZXV0RBSFlueGpBREFCRVJFVkVwU1pTWjJKMFlVOUhkSUNKNmJ1UmZDc0NGU3dFUUVSRVJFUkVSVVFXcXNrRUE1MVAvcXVndUVCRVJFVlZwL0gyS2lLanNaT1ZMcmlKbUVBQVJFUkVSRVJFUlZhQXFHd1NRa3BOUjBWMGdJaUlpcXRMNCt4UVJVZG5KbndtQVFRQlZWMkppSWg0L2ZselIzYURuU0hKeU11Unl1Y2xqZ2lEZ3pwMDc1ZHdqS2d1UEh6K0dScU9wNkc1VWVvSWdRS1BSOExNcVFrNU9UcG5VdzgrWWlJaUlDcXF5UVFBNW10eUs3Z0lSRVJGUmxjYmZwNGlJeW82TW1RQXFURkpTRWc0ZE9sVG84YjE3OStMSmt5ZkYxaU1JQWtKRFF6RnMyREJjdVhLbExMdUl3TUJBZlB2dHQyVmFaMEVYTGx3bzhuUElMeTR1RHIvODhrdWhnOU9tcUZRcWpCOC9Idi83My84TTlndUNnTTgrK3d4anhveEJidTYvdjF1VTFjQldXYmgrL1RxbVQ1K09NMmZPRkZwR0lwRWdPRGdZMjdadEszSDlYYnQyUldCZ29OSCsrL2Z2WS9UbzBaZzllemJVYXJYUjhVT0hEdUhMTDcvRTZ0V3JpNnhmRUFSczJMQUJ0MjdkS3JMY3BFbVRzR2pSb3BKMXZoaGw5WHdWcEZhck1YandZUFRxMVF2Mzd0MTdsaTVhVEZaV0Z1N2Z2MiswWHlxVll1alFvZmpvbzQrTWpxMWF0UW9uVDU2MGZPZXFBS2xVaWxHalJxRjc5Kzc0N0xQUElBaENtYmRSRnZmbmhnMGJjT3pZTWFObjFGUi9mL3JwSnl4WXNLREUvVnkwYUJGbXpweUo3T3hzZy8xSGpoekJ3SUVEY2ZueTVSTFhxWk9XbG9ieDQ4ZmorKysvTDNVZFJFUkU5SHl5cWVnT0VCRVJFUkVSRVZWMWxYazVBRk9EazgvaXd3OC9STy9ldmN1MHp1S28xV3FrcDZkRElwSGc4ZVBIa0VxbCtPQ0REd0RrRGNwRVJVWEIzdDRlblR0M05qZ3ZMaTRPWVdGaGtFZ2t4WDRPQnc4ZXhKMDdkL0RhYTYvaDFWZGZMZFArSnlRa0ZIcXN1SDZ0WDcrKzJQcXpzckt3WU1FQ1pHVmxJU3NyeStUZ3BJNUdvOEhTcFVzUkh4K1ArUGg0aElTRUZGcy9BRVJHUnVMV3JWdnc4dkpDMzc1OTlmdEZJaEVlUEhnQXRWb050Vm9OVzF0YlJFZEhZOUdpUlpnd1lRTGVmdnR0cytxM3BCTW5UdURjdVhONC9mWFhDeTF6NXN3WnhNYkdva2FOR21YV2J0MjZkZEdoUXdjY1AzNGN5NWN2eDZSSmsvVEhaRElaMXExYkIwZEhSL1RvMGFQSWVtN2V2SW5ObXpjak56Y1gvdjcraFphN2R1MGEvUHo4U3R6UDhuaStDb3FLaW9KRUlrSGp4bzFScjE2OUV2ZFpaOEtFQ1pCS3BhVStQNytDejlyaHc0ZXhaczBhZlBEQkJ4ZzdkcXgrdis1NTl2WDFOU2lma3BLQ28wZVBZdWZPblRoNThpUW1USmdBTnpjM2syMEZCZ1lXK2IxUVdrZVBIaTN6T2t0RExwZmptMisrd1lNSEQrRHU3bzc3OSs5ank1WXRHRHAwYUlucnN1VDltWlNVaE0yYk42TlJvMFlJQ0FqUTd6OTgrREEyYjk2TTZkT240K1dYWDlidlAzZnVIQklTRW95Q3VzTEN3cUJTcVRCcTFDaTR1TGdZOWVQNDhlTjQvZlhYNGVqb2FIRE14OGNIQ29VQ0N4WXN3Sm8xYTFDOWV2VVNmejRlSGg0UUJBRkhqeDVGLy83OThkSkxMeGtjWDc1OHVkbDFEUm8wcUV5L0E0bUlpS2hpTVFpQWlJaUlpSWlJNkJrcDhpVlhjYkt0dUg2WVV0WURUV1V4NEphUWtJREF3RUNNR0RFQ2d3Y1BSbEpTRW9ZUEg0N2h3NGRqNk5DaEVBUUJreVpOZ2tRaWdVd21NNXF4TGhLSjBMRmpSMVN2WGgxQlFVRzRmdjA2dnZ2dU96UnExRWcvTUplYm00c2xTNVpBTEJaandJQUJSZmJuNGNPSCt0bllWNjVjUWJkdTNVcjBmbjc3N1RkNGVIaVU2Qnlkc3JnK1lyRVljK2ZPeFRmZmZJT2Zmdm9KT1RrNWhRNjJiZHUyRGZIeDhhaFdyUm9tVHB4b2RodUhEeDhHQUhUdjN0M29tSjJkSGRScU5iUmFMWUM4ckFFcWxRcno1czNEd0lFREVSZ1lDSkZJWkhCTzE2NWR6VzdiWFB2Mzc0ZWRuV0VVamxxdHhxbFRwMkJ2YjEva2RUMTkralFBNEoxMzNpblRQZ1VIQitQdTNidVFTcVZRS3BXd3Q3Y0hBS3hac3dhWm1abVlQWHMyNnRhdFcyUWRaOCtlQlFDMGI5OGVZV0ZoUmFiOVRrOVBMM0xRTHlnb3FOeWZMMU1PSERnQUFPalZxMWVKejgzdjBhTkhTRTlQZjZZNkNuUGt5QkVBUUtkT25RejJQM3o0RUFDTWdoZHExYXFGTld2V1lNR0NCZnFnbWFsVHArS05OOTR3cW52QWdBSEl6TXcwMmU1dnYvMEdxVlNLMGFOSG03Vy9vSlNVRkV5Yk5xM0lNcVUxWjg2Y1lnTk5wRklwWnN5WWdiaTRPSFRyMWcyZmYvNDVKazZjaUEwYk5zRE96Zzc5Ky9jdjh2enl2RDkxV1FSR2p4NXQ4QjFWcDA0ZFpHUmtZT3JVcVFnTkRTMHkrR2JidG0zWXZYczNQRDA5TVhUb1VJTWdBSzFXaXhVclZrQVFCSHo0NFlkSVMwc3pPTmZIeHdlZE8zZEdSRVFFb3FLaTBMRmp4MExic2JPemcxZ3NCZ0NqckNEdDI3Zkg3ZHUzOGV1dnZ4cDl2dnYyN1N1MHpvSjY5T2loRHdJSUR3OUhTRWdJMnJkdmp6bHo1aUF5TWhLelo4OUdxMWF0c0hEaFFyUHJKQ0lpb29yRElBQWlJaUlpSWlLaVo1UmRpWU1BQUtCbXpacll2SGx6b2NmMzdObURsU3RYd3QvZkh5dFdyTEI0ZjZLaW9nQUFUWnMyTlhqZHJGa3pBSG1EUEsxYnQwWjZlanJFWWpHaW82TVJGeGVIWmN1V29YcjE2dkR5OG9LdGJkNEg3ZUhoZ1pFalIyTExsaTFJU0VqUUR3TGR2SGtURW9rRUkwZU9oTE96YzZGOVVTZ1VtRGR2bmo1OWZmdjI3ZUhqNDFQc2U0aU9qa1ppWWlJY0hCejBBN3VsWmVyNkRCMDZGSThmUHphN2p1Yk5tMlBPbkRtWVBuMDZObXpZQUE4UEQvVHMyZE9nekowN2Q3QjU4MmJZMk5oZzFxeFpaczg2VFVwS3dxVkxsMUNqUmcyVEE1b09EZzVRS0JUNndlbTMzMzRibnA2ZW1ERmpCclp2MzQ2a3BDUjg5ZFZYQmdQMHBqN2pKMCtlUUsxV28xYXRXckN5TXIyQ1pYSnlNZ1JCTUhtK3FYT2lvcUlnazhuUXMyZFAvUUNhcWZkMzQ4WU51TGk0b0hIanhvVUd1amc3TzhQR3B2Zy9wWVdHaHVMNDhlTUcreElTRWt4bTBKZzFhNWJCYTFNenVhT2lvbEN0V2pYNCsvdGo4dVRKQnNzdUZKU1ZsVlhrb0Y5UVVGQzVQVjlGWlFkSVRFd0VrRGVBdW1QSGprTEw1UmNXRmdZbkp5ZWovZi9QM3AzSHhaei9jUUIvelRTZFVoU2xraU8zWElzVklVZlM3a3JZelNMWHI5YXhGbG0zZFpPd0ZyazM3UEpqa2RqZEZqbXFKVnFSV3lqUmRqQXFTY2QwVDAwenZ6L21OMTl6TnpNZHN2dCtQaDRlMjN6bTh6MW0rbjZucmZmNzgzN3I2K3N6U1FYeUpQZVJ1aFh5eXU2MXhNUkVwS1Nrd01IQmdmbGNra2hLU2dJQW1SWGlFdGJXMXRpK2ZUdjI3dDJMc0xBd0JBY0hvMmZQbmdwSk1PN3U3aXJQNStMRmkrRHhlQmc3ZHF4RzQvSXFLaXBxcGNvQUlFN3dVZWZGaXhkWXRXb1ZNak16TVhUb1VDeGF0QWdzRmdzQkFRSHc4L1BEd1lNSDhlTEZDL2o1K2FuODNLeXI2NVBQNXlNc0xBd21KaWFJakl5VXVVYSsrdW9yckZ5NUVxdFhyOGFLRlNzUUdCaUlsaTFiS3V6anQ5OSt3NkZEaDJCcWFvcE5tellwcktJUENRbEJZbUlpQUZUWkVtYjM3dDNZdlh1M3l1ZWxnKzkrZm41SzUxeS9mbDJoN1luOHRSOGRIUTEvZjMvTW1UTUhvMGFOVW5tOEowK2VBQUQ2OSsrdjlERWhoQkJDNmo5S0FpQ0VFRUlJSVlRUVFxcWhVZ1R3Lzc4d2w4VUNERC9BMzdRdlhyd0lBR29EQWpYcDVzMmIwTlBUUThlT0hRR0lnNXhzTnB0NURJakxFa3RrWkdRZ0tTa0ozYnAxazluUDVzMmJBWWhYam5icTFBblhybDNEdFd2WG1PYzdkKzZNUjQ4ZU1jR0xaY3VXeVd6UDUvT3hjdVZLcEtXbFllalFvWWlPamtacWFpcjgvUHhnYVdtcDh2eURnNFB4NnRVcjZPbnBZZFdxVlFwQnBvaUlDSVdWbXZJcnRPZk5tNmY2RGRKUnIxNjlzR3paTW9TSGh5dVV4dWJ6K2ZqKysrOVJXVm1KUllzV0tRUTIxVGw5K2pSRUloRThQVDJWQnRwTlRFeVFtNXVMMHRKU21KbVpBUkFuZEd6ZHVoVkxsaXhCZEhRMEJnMGFKTk1hNE1pUkl3cjdtVHAxS2pJeU12RGpqeitxRE5oLzhjVVhLQ2dvVUxxOU5QbkE3b1VMRnhRQ3haTGcyS1ZMbHlBU2lWQllXS2gyMWJDL3Z6LzY5dTJyOXJqU2xIMlBkKzdjQ1VkSFJ3d2JOa3htUER3OG5Ba1dTb3VQandlWHk4V29VYVBBWXJGVUJyc0JjWFVGZTN0N2pWcEkxTVg5cFVrZyt2WHIxMVhPa1pCVW1xZ0xaODZjQVFDbTdMeTBaOCtlQVlESzFlRWNEZ2Z6NXMxRDU4NmQ0ZVRrcEpBQUlQSHk1VXVsVlF3a0NVbHhjWEVhalV0STJwalkyOXRyM0JiZzJiTm44UFB6ZzFBbzFQcjZsaGNURTRNdFc3YWdwS1FFbzBhTmdvK1BEMDZkT2dVdkx5ODBiZG9VTzNic3dLcFZxeEFSRVlHLy8vNGJ5NVl0VTlrS29pNnV6N0N3TUJRV0ZnSjRWL1ZCWXZ6NDhYQnljc0wwNmRPWmxnUHlTUUJ4Y1hFSUNncUNzYkV4Tm03Y3FQQmFIajU4eUh4T0xWMjZWT1YxY09EQUFlVG01aXFjbnp6NW4wa3VMaTd3OXZaR2VubzY3T3pzRk9hZk9IRUMwZEhSQ3VOcGFXa0FJUFB6VnBuNCtIaXcyV3c0T1RreGoxa3NGdnIxNjZkMk8wSUlJWVRVSHgvZ255WUlJWVFRUWdnaGhKRDZRN29LZ0RFSFVQNW4vdnJqK1BIak1pV0orWHcrL3Y3N2J3REE0OGVQa1pDUW9IUTdDd3NMVEp3NHNkckh6OC9QUjBKQ0F0cTJiUXNqSXlQd2VEekV4OGZEd2NGQm9WOXlWZVJYVzFkRk9zakM1L094YnQwNlBINzhHTU9IRDhmaXhZdlJwVXNYN05xMUMvUG16VU5BUUlCQzBJZkg0eUV3TUJBeE1URXdORFRFNnRXcjBhZFBINFhqeE1YRktRU1Y1RmRvMTBRU1FGaFltTXJTNzU2ZW5pcTMyN3AxSzdadTNhb3dyaXh3bUplWGg0aUlDSEE0SEpXOTZ5V3JzNHVLaW1CdGJjMk1Pemc0WU51MmJYank1SWxNQWtCZGF0eTRzY0pZZm40K1JDSVJBUEYxY1A3OGViQllMSVVlN3hKWldWa29MeTluVmg5cnlzUERBd1VGQlNndUxvYU5qUTBBY1JKQWl4WXQ0T0hoZ2F5c0xKU1ZsYUZseTVaNDh1U0owaVFBU2RCZlBtbWdMbFRuL2dLVVgwOGlrUWlUSjA5R1ZsWVdBZ01EMGFWTGwycWRZMjJSQk5xRGc0TngrdlJwbWVmUzA5TUJBT3ZYcjFkWnNVSWlPRGhZNXJGMGdzYUpFeWZVdnNlTEZpM1NhbHpUd0w5RVJVVUZ0bTdkQ3FGUUNGZFhWNTBUQUlxS2lyQm56eDVjdm53WmVucDZtRHQzTGp3OVBYSGl4QWtjUG53WUtTa3BXTFpzR2F5dHJiRmp4dzVzM0xnUnQyN2R3dGRmZncwUER3OU1uVHFWU1I3U1JuV3V6NUtTRWdRSEI4UGQzVjNsK3drQVhsNWVzTEt5VXZyNTFiMTdkM2g1ZWNIWjJWa2hJU1FqSXdQcjE2OW5xcU9vdTM4bFA1TmRYVjIxZWoxbVptYmc4L253OS9lSHQ3YzNmSHg4Rko1WDVzV0xGOURYMTBlYk5tMVU3cnUwdEJTcHFhbHdkSFNFdWJrNXlzdkxrWlNVaFBidDI2dE5rQ09FRUVKSS9VSkpBSVFRUWdnaGhCQkNTRFhJSkFIVXcxWUE4aTVmdnF4eWhlNzU4K2RWYm1kdmIxOGpTUUN4c2JFUWlVUk1LNERZMkZnSWhVS3RWcWJMbjFkVks1OTlmWDFsWGpPUHg4UEtsU3VSbUpnSUp5Y25MRml3QUFBd2N1Ukk4UGw4SERod0FMTm56OGJNbVRPWkV1NlJrWkU0Y09BQWVEd2ViRzF0c1hMbFNyUnIxMDdwOFJZdlhvekZpeGN6cjIvVnFsVWFyOURXaHFtcGFaWDl1U1d2dTZwNXFwdzRjUUxsNWVVd016TlRHVlNTakJjVkZjbU1sNWFXZ3MxbXc4YkdCaEVSRVNnb0tJQ1hsNWRPNTZHclU2ZE9LWXhKVndtNGNPRUNDZ29LTUhEZ1FLeGV2VnJwUG1iUG5vM256NS9MSkFHNHVibkp6T0Z5dVhCemM0T1JrUkZUTGxza0VtSCsvUG5nY0RqWXZYdTNURHNFUUJ6OHUzYnRta0tnV0tLd3NCRFhybDJEcGFXbHpLcmRrSkFRNU9mbks5MG1QejhmKy9mdlZ4aHYxS2lSMmlvSHF1aHlmNmx6NTg0ZFpHVmxvV1hMbHZVMkFRQUFreVNTbVptcGNvNGtHYUM2NU4vZjVjdVg0L1hyMXhxUEh6aHdBTEd4c1ZvZjk4Y2ZmMFJhV2hxc3JLd3daODRjcmJjWGlVUzRldlVxZ29LQ2tKdWJDMnRyYXl4WnNvUlpzVDkrL0hqRXg4Zmp5cFVyc0xDd3dNeVpNMkZpWWdKL2YzK2NQMzhlQnc4ZXhObXpaM0hseWhWNGVuckN3OE1EVFpzMjFlb2NkTDAranh3NWdzTENRcG1LQTZxb1MyQ2FPWE9td2xobVppWVdMVnFFd3NKQ2NEZ2NDQVFDaGM4TFpkVE5ZYlBaQ0E4UFp4NkhoSVRBeU1nSUFRRUJBTVJWTXVUYmdEZzRPQ0FrSkVUbHZ1V1R1bHhkWFpsRWlhZFBuMElvRk1MWjJSa0E4UHo1Y3dnRUFtb0ZRQWdoaEh4Z0tBbUFFRUlJSVlRUVFnaXBoaExCdTY5TlBxRGZzclZaTmFwSkFFTlROMjdjQUFBbTZDLy9XTjB4SldQcWVvQnI0dW5UcDNqKy9Ea0dEQmlBRlN0V1FFOVBqM25PeThzTHpabzF3N1p0MjdCcjF5NWN1SEFCbFpXVlNFMU5CWXZGZ29lSEI2WlBuNjYwTjdreXQyN2Qwdms4cXpKNDhHQU1IanhZNWZNaWtRakRodytIbnA2ZVRna0lYQzRYNTg2ZFUvb2NuOC9IbXpkdjhPYk5HNVNVbEFBQWpoMDdodURnWUx4OSt4YloyZG5NdUxTUkkwZXE3QVZlMXlTcmdkbHNOdjd6bi8rb25DY3BROC9odkx2QnBaTXF1Rnd1T0J3T2JHeHNZR1JreEl5eldDeDRlM3RqOCtiTk9IejRzRXpBOE9YTGw0aUlpTUNZTVdOVVhrdS8vdm9yK0h5K1FwL3g4UEJ3bFVIM3dzSkMvUHJycndyajl2YjJNa2tBdFhsL3FTTUpWSTRZTWFMRzlpa1FDT0RyNjZ2MHViZHYzd0tBeXVlbDUwaFRsWml4Yjk4K2hJYUdZdHEwYVRvbFZTZ2puNkFqU1RiUmRGeFZ6M3Qxcmx5NWduUG56b0hOWm1QWnNtVXEyMitvY3Z2MmJSdzZkQWpKeWNrQUFIZDNkM3p6elRjeTF6S2J6Y2J5NWN1eFlNRUN0RzNibGhtWGZJNzI3ZHNYZS9ic1FVeE1ERTZjT0lHUWtCQU1HalFJUzVjdWhidTd1OEl4YStyNjVQRjQrT09QUHpCczJEQ2xaZlRsajZmcGM1S0VoUDM3OXlNN094c3paODdFaFFzWHdPVnlNV1BHREpYN0Nna0pBWS9IVXp0SHZwV0FoWVVGN3QyN2g5dTNid01BVHA0OHFiQ050YlUxUm80Y3lUeTJzN1BEUng5OXBIVC84Z2tFOGZIeEFNQWtBVWdlVXlzQVFnZ2g1TVB5QWYxNWdoQkNDQ0dFRUVJSXFYOCt0RW9BNzl2NjlldGxIcTlidDA3cFBNa0tmS0ZReUFSOEpHUFNRWHRkOU8zYkZ6Lzg4QU82ZE9taVVNNWJKQktoYWRPbWNIWjJabnBYU3d3ZVBCamp4NC9YT0FGQUpCTHB0RUszcHFucVJWMlZBd2NPTU9Xc0pUWnYzb3c3ZCs2Z29LQkFZZjdEaHc4QmlOc0RORzNhRkUyYU5HSCtLL202dXQrN212VG5uMzhpTHk4UFk4YU1RWXNXTFZUT2t5UUJTRmNDa0U2cWNITnpnNDJORFRNbTZWVU9pRmZYUmtWRklUTXpVNmFuL2IxNzkyQnBhWW5Ka3ljclBXWlJVUkgrK09NUHRlZXZhU0tQc29CbGJkNWZnT3FndTJUMS9HKy8vYVl5d1VRZFBUMDlIRHg0VUdaTUpCSlZXWWxBMDBvRjZvaEVJcWJIdXFSUCtvY29JU0VCMjdadEF5Q3VKaElTRW9LdVhidHF2SDEyZGpZMmJOaUEwdEpTT0RnNHdOdmJHN2R2MzhiZXZYdVZ6bmR3Y01EOSsvZHgvLzU5aGVmV3JsMkxaOCtlNGVqUm83aDkrelphdDI0Tk5wdGRxOWVudWJrNVhGMWRWYTdROS9Ed1lOcTFTSko3cWlKOWZjMmRPeGM5ZS9hRXA2Y25jKzVqeDQ1VnVlM0ZpeGZCNC9IVXpwRlhVbEtDd01CQTJOalk0TUNCQXpMSlIxRlJVZGk0Y1NPR0RoMHFzMDNIamgxVnRxR1JUd0tZUEhteXpHZlR1SEhqYWl6cGhSQkNDQ0YxaDVJQUNDR0VFRUlJSVlTUWFpajVRSk1BZnZycHAvZDlDbXBKZ2hWUG5qeGhBaWwrZm40NkI3VGxTVXBXOC9sOHBLU2tJREV4RVk4ZlA4YWpSNC9BNC9FQWlGZlk5dXZYRDJWbFpiaDkremFpb3FJUUZSV0ZWcTFhb1d2WHJ1amN1VE5hdG13SmUzdDdtU0NNeEowN2Q1aFZ4aFVWRlZpeFlnV0dEUnVHSVVPRzFNaHJxRTFSVVZHSWpZMkZ0YlUxVXpvZkFBd01ER0J1Ym81MjdkckJ5c29LVmxaV2VQMzZOY0xEd3pGOCtIRE1tVE1IeHNiRzcvSE1OZWZwNllubXpadWpWYXRXT0hqd0lFYVBIcTIwSExsQUlDNzNJWjBFb0FsSmU0U0ZDeGRDWDErZnFZeFFVVkVCTnpjM0RCZ3dBRUtoRUVWRlJjd3hKSTRmUDY2MGtrSk5xZTM3cTZxZ3UvUTFwUTM1cEIxQS9jcHdTZXNIZFFrVDB1MGgxSG44K0RGeWNuS1lhNmFtcUZweHJ1MjRKdExTMHJCNjlXcVVsNWZEMDlNVFo4K2VaYXFWNU9YbFljT0dEZkQxOVZYYm5xVnAwNmFZTldzV1dDd1czTjNkOGZidFcyellzRUduODFtOGVERTZkT2lBZ0lBQUpDVWx3Y0hCQVVEdFg1OExGaXpBalJzM3dPRndFQkVSQVJNVEV3d1lNQUFBMEtsVEoyYWVkSEtQT3RMZkUwdExTM2g2ZXFwOFhwTjl5Sk51QnlBU2liQnQyemE4ZWZNR2E5ZXVSVmhZR0Q3NzdET1ltSmlBeStWaTE2NWRzTGEyVnRtK3A2U2tCTjdlM25CMWRjWGN1WE9yUEM5Q0NDR0VmTGdvQ1lBUVFnZ2hoQkJDQ0trRzZVb0E5YTBkZ0tTdnRiTEFtYVJYY0gwWEV4UERmTzNuNXdkUFQ4OXFCY0ZLU2twdzh1Ukp2SHIxQ2k5ZnZnU1h5NVZab2QycVZTc01IRGdRaFlXRkdEUm9FQVlPSE1oc2QvZnVYVHg0OEFCeGNYRUlDd3RqVmpLeldDeVltWm5CMHRJU0sxYXNZRmFWWDdod0FYWjJka2hQVDBkNWVUbGV2WHFGVFpzMm9iaTRtRm5WV3Bza3EvaTFYVG1ibTV1TDNidDNBeEFINDVZdlg4NDh0MkRCQW9YNWNYRnhDQThQUjM1K3ZrWUpBRk9uVGxVNi91Yk5Hd0RBckZtemxGNnpnTGpjdmJwOS9QampqeHBYYWdDQW5qMTc0dkxseXpoMTZoUWVQSGlBd01CQWhYWUZ1aVlCakJrelJ1bjRuMy8raVQvLy9GUGxkc25KeWZqOTk5L1JxMWN2M0x0M1QrVzhtbWpUVWRQM2w0U3lvTHVrTi92R2pSdng4Y2NmVi9zWUFHVHUzZG9XRlJVRkFIajE2cFZXNzlIYXRXdlY5bEpYdFRwYlUrSGg0VWhNVEt4eUhwZkx4ZEtsUzhIalh3SzZ2QUFBSUFCSlJFRlU4ZURpNG9KWnMyYmg3Tm16elBQQndjRjQ5T2dSNXMrZmp4RWpSbURhdEdrcVd3MUk5NU52MnJTcHhsVXB5c3ZMc1hyMWF0eTdkdzllWGw0eXo3VnIxMDVoZm0xZG54d09CeTR1TG5CeGNVRkVSQVFzTFMyeGVQSGlhdTlYbFpwc0I1Q1FrSUMvL3ZxTHVaOSsrdWtuSER0MkRDTkdqRUJVVkJRcUtpcXdaczBhbFcxWDJHdzJpb3VMVVY1ZXJ2c0xJb1FRUXNnSG9aNzllWUlRUWdnaGhCQkNDUG13bEVndDRLMXZsUUFrUVdEcFh1WVNtZ1p0Z0pvSk51cENJQkRneXBVcllMRllFSWxFYU5DZ0FmYnMyWU51M2JyQjJ0b2FBSkNUa3lOVGZsMlpuSndjNW1zVEV4T2twcVlpTmpZV1RaczJSZS9ldmRHdVhUdDA3TmdSblRwMWdybTVPVjY5ZWdVZkh4OFVGUlV4U1FBbUppWk0wQWdBaW91TGtaeWNqTlRVVktTbnB5TXpNeE85ZS9kbUVnQlNVMU54NDhZTlRKdzRFY2VPSFVPREJnMndjZU5HekpzM0R6dDM3b1M1dVRrVEdGVDIvYW5xZlZFWE1KS1FKSUdVbDVlcjdZa3ViZlBtellpSmlVRmhZU0hjM053MEN0WktYbk5hV3BwR3g4akl5RkQ3L092WHIzWGVoM3hRV05ucmx1OEI3K3JxaXIvKytnc3hNVEhZdVhNbmxpeFpJdk84NUQ3U05BbWdlZlBtY0hSMHhLaFJvelNhRHdEMzc5OW5WczhmT25RSWJEWWJzMmZQVnZ0OVU5VktRTjR2di95aWRMdzI3aTlWRWhJU3dPVnlZV2xwaVY2OWVtbDAzcHFvckt6VSt2N1JSVWxKQ2E1ZXZRb1dpd1VqSXlPd1dDeG01YmdxMTY5ZlIwbEppY3BnN1BqeDR6RjgrSEQwN05teld1ZldwVXNYNU9ibXFwM3ovUGx6TEYrK0hEd2VEejE3OXNTeVpjc1VWdFhQbkRrVGxwYVdPSHIwS01MQ3duRGp4ZzNNbmoyYitjeXJydExTVXF4YnR3NzM3dDJEcTZ0cmxaOWhkWGw5cXBLWm1hbnhaNmM2TmRrT3dOSFJFVnUyYkVHUEhqMEFBRzNhdE1HT0hUdHc2dFFwQUVEMzd0MlZWalNSa0h4RzFsUlZCVUlJSVlUVVg1UUVRQWdoaEJCQ0NDR0VWSU4wSlFEamV2WmJ0bVNsbjRHQndYcytFOTNjdkhrVGVYbDU2TnExS3g0OWVvUzVjK2RpMnJScENBd01aQUkvSlNVbHVIejVzbGI3L2U2Nzd3QkE1WXB4eVlyMFpzMmFxZHhIZ3dZTjBLMWJONmF0Z0x5alI0OENBRDc1NUJNY08zYU0yVjlBUUFCT25UcUZ2bjM3Z3MvbkE0REtJS0VxUXFGUXF4N25tdlJNbHhBSUJIQnhjY0c1YytjMExoWGR1SEZqV0ZoWTRNMmJOOGpMeTBQanhvM1Z6bGVWZ0RKaHdnUzhmZnNXRnk1Y1VCbHcvK0tMTDFCUVVLQnhFb3VtcjN2aHdvVjQ5dXdaSWlNajRlam9pQkVqUmpEUGFWc0pZTktrU1pnMGFaSkdjeVdrVzBSMDZ0UUpuVHQzaHIyOXZkcHRwa3lab3RHK1ZTVUIxTmI5cFV4RVJBUUFZTml3WVNxclBPaWlvcUlDcHFhbU5iWS9WYzZlUFl1aW9pSU1HREFBbHBhV09IdjJMQ1pPbkFoYlcxdWw4NU9Ua3hFWkdRbHJhMnQ4OU5GSFN1Y1lHQmdnT1RrWnljbkpOWEtPM2JwMVU1b1FFUk1UZysrLy94NmxwYVhvMjdjdlZxOWVEWDE5ZlNhNVJVSlBUdy9qeG8yRHM3TXp0bXpaZ3NURVJQajcrOFBGeFFWK2ZuNHdOemZYK2R4RUloR1dMMStPSjArZXdOWFZGVXVXTEtreUNGMmIxK2NQUC93Zzh6Z25KMGRtVEpLZ0lCQUl0UHFzVmVYMDZkTXFueXNvS0toeWpzVHc0Y05oYm03T0pBRGs1dVlpTWpJU1dWbFphTktrQ1pvMGFZSzR1RGhNbVRJRlgzenhCY2FPSGF2d2MwN3llZmFoL244QklZUVFRalJYei80OFFRZ2hoQkJDQ0NHRWZGajRVbkVVbzNyMlczWnhjVEVBNWNIdTk3VzZYeHVuVHAxQzU4NmRtVldOZG5aMitPS0xMd0NJQXhuZHVuV0RsWlVWbGl4WkFuZDNkOWpZMk9ESWtTTUF4Sy9QM3Q0ZWh3NGR3dmZmZjg4RTlnSHgrNUdlbm80NWMrWW9QYTZrRjN0MGREUWVQWHFrOWh5TmpZMnhkKzllbWJINzkrL2ordlhyNk4rL1A3TmlWYUp0MjdaTWVYM0ppblF6TXpPTjNnOEpBd01EallMZysvYnRRMmhvS0FCeGFmcHZ2dmxHNDJOczI3Wk5vOUwrRXAwNmRVSk1UQXdTRWhMVWxqNVhwNlNrQkJ3T1IrdXkrK29vZTUrVTlZQnYyTEFoNXMrZmp4VXJWbURmdm4xd2RIUmsrcjVYVklnemZiUUpta2xLZGV0eXJpTkhqdFFvc0MxSk5ORlZiZDFmeWlRbEpRRVFsejdYcFJXSnN1OWpaV1VsK0h3K0tpc3JWYTdXbHR4ajZsWnp5MWVHa01mbjgvSGJiNzhCQU1hTkd3ZGpZMk9jUFhzV3g0OGZWMXBDWGlRU0lTZ29DQ0tSQ043ZTNpcmJjYVNtcHVMQWdRTnFqNjBORHc4UG1TUUFvVkNJbzBlUDRzU0pFeENKUkJneVpBaVdMRmxTWmVVRWUzdDc3Tnk1RThlUEg4Zng0OGNSSFIyTnVMZzR6SjA3RjRNR0RkTHAzRmdzRmhZc1dJREl5RWo0K1Bob3RBcTlOcTlQU1ZLS1JFbEppY3lZSk1GR3NvK3FWUFh6VkpQdnN5WnpldmJzQ1hOemM2U21wdUxDaFF1SWlJaEFTVWtKaGcwYmh0bXpaOFBVMUJReE1URTRkT2dRamgwN2hqdDM3bURQbmoweSs1QWtueGtaR1ZWNVBFSUlJWVI4Mk9yWm55Y0lJWVFRUWdnaGhKQVBDMStxSFlCaFBmc3RtOGZqQVZBZVpGYldyencwTkJRbUppWndkM2RYR0s5cjkrN2RRMkppSWhZc1dJQzR1RGhtZk5xMGFjelgyN1p0QXlCK25TS1JTR1V3ZmVuU3BRcGpGUlVWVlFacEN3c0xtUjcwcWpScDBrUmhMRGc0R0N3V1MyWGZlb25NekV5Vis1QW5Fb20wS3Q5Y1hGeU1QLy84RXl3V0M0MGJOMFpZV0JnOFBUM1J2SGx6amJhdmFqVy92SzVkdXlJbUpnWjM3OTdWS1FtZ3RMUVVKU1VsR3IwWHRhVlBuejRZTW1RSW9xS2ljUHIwYVNiQUs2bW9vVXR5Z2ladEd5UTl3U1UwWFhHdGFvVy9KbXI3L3BKbmJXMk4wdEpTcmM3eHpaczNUTUJTR2NrS2FrMVdhMWRuTmZmNTgrZVJuNStQcmwyN29tUEhqZ0FBZDNkM1hMcDBDVU9IRGxWb2J4QWFHb3FIRHgvQzBkRVJuMzc2cWNyOTl1L2ZYNnUyTE5ySXpNekVsaTFiOE9USkUrYXphT0xFaVJwL2hyRFpiRXllUEJtOWUvZkdwazJia0ptWmlRMGJOaUE3T3h0ZVhsNHljN1ZOS0FzT0RwWjVyQ3pRWHR2WHAvVDdMcDB3VU5NNmRPaUF4bzBiTStkYUUwNmZQczBrRERnNU9XSEtsQ2xvMzc0OTgzei8vdjNScjE4L1hMaHdRV2t5a2VTK3FZc0tHb1FRUWdoNXYrclpueWNJSVlRUVFnZ2hoSkFQaTNRbEFFUGxDejdmRzhscVowdExTMmJzd0lFREVBcUZ1SC8vUHB5Y25HU0NRcUdob1dqWXNDR3pZanc1T1JsMmRuYVlObTFhalpid3JvcFFLTVNCQXdkZ2FtcUtJVU9HeUFTQmxKSDBvcmV6czlQNEdLMWF0VklaZ1BQeDhVRjZlanBPbmp3SkN3c0xsZnY0NUpOUDBLQkJBNFh4bmoxN3dzN09EcTFidDFaN0RzK2ZQd2NBdEd6WnNzcnpqWXlNeFBYcjErSHI2OHVzVUZmbjZOR2pLQ3dzUlAvKy9kRy9mMzlzMmJJRm16ZHZ4bzRkTzJxbGgzcWZQbjBRRkJTRTJOaFkrUG41YWQxdldoS2t0Ykd4cWZGejA4YnMyYk5oWjJlSGlSTW5NbU44UGg4c0ZrdmpTZ0Fpa1lqNVdwTSszNUtlNE5yU05JQXNINlN0aS90TDN1clZxN1dhLzl0dnYySC8vdjNRMTlmSG9rV0xsTTZSck9EdjM3OC8xcTVkcTNTT3BPcUR1dmRLV1dVSWllenNiQnc5ZWhRc0Znc3paODVreG4xOWZYSHIxaTFzMkxBQk8zYnNZTzdoVzdkdVlmLysvVEExTmNYaXhZdFYzZ2VhbEg3WGhiVzFOUW9LQ2hBVUZBUStuOCtjaDdPenMwNzc2OVNwRTRLQ2doQVlHSWpIangrckRQaHpPQnlkN2wxbHlSbnY0L3FzTFYyNmRFRk9UazYxcTNaSXQvNXdkWFZGYm00dXNyS3k4TmRmZitIV3JWdEt0L0h5OHBLNVppVmV2MzROQUdwL3RoRkNDQ0hrbjRHU0FBZ2hoQkJDQ0NHRUVCMEpoRUNsVVB3MWl3WG8xN01rZ05UVVZBQ3l3UkVPaDRQSXlFaHMyYklGam82TzJMNTl1OUlBZjFKU0V1YlBuNDhPSFRwZzQ4YU50Ukk0VmlVcUtnb3BLU21ZTUdHQ1JpV0w3OXk1QTBDODZsS1Z4TVJFV0ZsWlZSbjR1SHYzTGw2OWVnVkhSMGUxYzh2S3lsQlpXYWwwTmFXN3U3dFc1eTI5aWxPVndzSkMzTHg1RTRNR0Rhb3lDZURHalJzSURRMEZoOE9CajQ4UFdyUm9nWWlJQ0R4OCtCQmJ0bXpCZDk5OXAzV1F2aXIyOXZabzFhb1YwdExTY1BmdVhYejg4Y2N5enlja0pDQXJLd3Y5K3ZWVCt0NUlBbjF0MjdhdDBmUFNscm01dVV3Rmg0cUtDb2hFSWhnYUdxcmRyckt5RWpFeE1iaDgrYkxNTlNHcElxQ09kTkpBWFhnZjk1ZElKTUtwVTZmZzR1S2lObGdzRkFxeGI5OCtuRGx6QnVibTVsaTNiaDBjSFIyVnprMVBUd2RRdTRrajI3WnRRM0Z4TVQ3OTlGT1oxOSs0Y1dNc1g3NGN5NVl0dzZKRmkrRHY3NC9jM0Z3RUJBU0F6V1pqNWNxVmFvUFNOZGtHUU5wSEgzMkVzV1BIb3J5OEhCOTk5QkVXTDE3TWxOUFhsWW1KQ1Zhc1dJSGMzRnlWVlNwc2JHeDBXa212TEtuZ2ZYNyt5K055dWRWcW5YUCsvSG1tRlVaMVNDY0JXRmhZWU9iTW1kaS9mejhBNWRWRzFGMWZrdk9wajBrVGhCQkNDS2xabEFSQUNDR0VFRUlJSVlUb3FMd2VWd0VBM2dWV3BZUE0yZG5aK1BISEh3RUFBd1lNVUxuQ3YwMmJOdWpkdXpkaVltS3dkdTFhK1B2NzExa2lRT3ZXcldGaVlzTDBmMWFub3FLQ0tYdXZiclZyVkZRVXpwNDlpejE3OXFCTm16Wks1NVNXbG1MZnZuMEFxbDdCTFNtcDNMQmhRNFhuTkFrMFpXVmw0ZkhqeHpBeU1rS1hMbDJxbkorWGx3ZWc2dFlCdDIvZlJrQkFBRVFpRWY3em4vOHdLNVNYTGwyS3VYUG5JaW9xQ2tLaEVFdVhMdFdwdkwwNjd1N3UyTDkvUDA2ZlBxMlFCSERuemgwY08zWU1QajQrOFBiMmxubE9LQlRpNHNXTEFLQ3czZnRXVWxJQ0FFcVRBUEx5OHBnQVpFWkdCck1hZmZEZ3djeWNFU05HMU5xNTZScWNmQi8zVjNoNE9INzY2U2Y4L1BQUEdEaHdJTWFPSGN1VTFwY29LeXREUUVBQVltTmpZVzl2ancwYk5zRFcxbGJsTVo4K2ZRb0FHbFhHME1YNTgrZHg3OTQ5bUp1Ync5ZlhWK0g1SGoxNllQbnk1ZGk0Y1NNV0xsd0lnVUFBUFQwOXJGbXpScUZGZ0R4bGxRbmk0dUxRdm4xN0dCc2J5NHpMbDZ0UFNVbEI4K2JOMVZhbUNBd01ST2ZPbldzMDJhZXVWbzYvcjg5L1pUU3RjRkJWdTRtelo4OHFmRjgxNGV2clcrVytsZjJza2s4Q2NIUjBSUFBtelNFUUNIRDU4bVVBNGlSQlNZS041SGxDQ0NHRS9MTlFFZ0FoaEJCQ0NDR0VFS0tqTXNHN3J3M3IyVy9ZdWJtNWVQejRNVXhNVEpoZ20xQW94T2JObTFGWVdJaStmZnVxRGJLdzJXeXNXTEVDUzVjdXhkMjdkN0ZwMHlhc1hMbXl4bGVRSytQZzRJRGx5NWRyMUJ2OTFLbFR5TW5KUWI5Ky9XQnRiYTF5WG1scEtRUUNnY3BFaG9xS0NtellzQUZjTGhkOSt2U3BzcTk5Ym00dUFLQlJvMFpWbnFPcTh4YUpST2pYcjU5R1plWWxwYzlWcmVxVnJMUStmUGd3S2lzcjhkbG5uMkhjdUhITTgwMmFORUZBUUFDV0xGbUNhOWV1NGRXclYxaTJiRm1OQmxBLysrd3pIRDkrSEE4ZVBNQ3RXN2ZnNU9URVBKZVNrZ0pBL0wyVmQvejRjWEM1WE5qWTJGUVpQSzFyeGNYRkFDQ3pJcG5INDJIcDBxVklTVWxoVnZHM2FORUN6czdPY0haMlJzZU9IZkhWVjE4QkFCWXZYbHpsTVg3KytXZm1ldExHNU1tVE5acjN5eSsveUR4K0gvZVhpNHNMZUR3ZWZ2LzlkMFJIUnlNNk9ocmR1blhEdUhIajBLZFBIK1RtNW1MbHlwVklTa3BDang0OXNHYk5taXA3bGtzU01EcDM3bHpsNjlCV1hGd2M5dTNiQnhhTGhhVkxsNnE4enkwc0xOQ3NXVE9tS29HZG5aM0szdlNxRkJVVjRhZWZmc0w1OCtmUm8wY1BiTm15UmVYbkxKZkx4Yng1ODJCc2JJelBQLzhjSTBlT1ZOcVNSRlgxaEEvQis3ZytKYkt5c3ZETEw3OHdMU2cwclhCUW5Xb0JkV0hIamgwQWdPRGdZTHgrL1JvY0RnYzdkKzVFUWtJQy9QejhtT2NKSVlRUThzOVN6LzVFUVFnaGhCQkNDQ0dFZkRqcWN5V0E4K2ZQbzdLeUVnTUhEbVFDSHdjUEhzU2pSNDlnYjIrdlVCSmVXVWx5ZlgxOXJGKy9IbjUrZm9pT2pzYStmZnN3ZS9ic09qbC82UUN5S25mdTNNRXZ2L3dDRG9lamRLV3U5R3VTQkhPVnJXYk56czdHaGcwYmtKQ1FBSHQ3ZXl4ZHVyVEtZeWNuSndNQW1qVnJWdVZjZVltSmlRZ0xDd01BakI0OVd1a2NQVDN4QlpXYm13c3pNelBFeDhkRFQwOFBWbFpXU3M5bDkrN2RpSStQQnlEdUJhMnNSTFNEZ3dNQ0F3T3hjdVZLSkNjblk5YXNXUmc1Y2lRbVRKaUF4bzBiYS8wNjVKbVltR0RLbENuWXQyOGZ0bS9mamgwN2RqQ3JhQ1huSnQvNklEUTBsQWxTejVvMVMyVmxDbDFWTnpqMzRzVUxBSkFKU0p1Ym02T3lzaEl0VzdiRTRNR0Q0ZUxpQW50N2U2WGJEeDgrdk1wam5EeDVVcWNrQU9rUzRlcklKd0VBZFh0L0FlSnJZOXk0Y2ZqODg4OFJIaDZPa3lkUDR0R2pSM2owNkJFY0hCeFFXRmlJN094c3VMdTc0OXR2djYweVdKdVltQWd1bHd0YlcxdVY3NzJtaEVLaHpPUG56NTlqOWVyVktDOHZ4L2p4NHhXcVUxUlVWT0Q2OWVzNGQrNGNIajkrREFBWU5HZ1FCQUlCWW1KaU1HL2VQUFR1M1J1alJvMkNrNU9UeW9DK1VDakVoUXNYOE4vLy9oYzhIZyt0V3JYQzFLbFRaZWJMbjV1RmhRWEdqQm1EMzMvL0hULy8vRE9DZzRNeGF0UW9lSGw1YVoxOFVKL1YxZlZaV2xySy9EY3dNQkFSRVJFUUNBVDQ1cHR2cW5QNjlWSkVSQVFPSHo0TWMzTno3TjY5R3ovOTlCTWlJeU9SbUppSTFhdFgxMXBGRFVJSUlZUzhQNVFFUUFnaGhCQkNDQ0dFNktpK1ZnSW9LQ2pBNzcvL0RnQVlOV29VQUNBc0xBeS8vdm9yR2pWcWhJQ0FBQlFYRjZPb3FBaG1abVl3TUREQTlldlhBVUJoVmFtcHFTbjgvZjB4Wjg0Yy9QSEhIN0N6czFNWnVLNUxrWkdSMkxGakJ5b3JLL0hOTjk4b0JEQTRIQTZ5czdPUms1TURBd01EUEgzNkZNYkd4akxsKy9sOFB2NzQ0dzhjUDM0Y3BhV2xhTmV1SGZ6OS9XV0NhY25KeVRBMk5vYTV1VG1NalkzQllySHc5OTkvSXpnNEdBRFFyVnMzcmM0N096c2I2OWV2aDFBb2hMT3pzOHBWek0yYk4wZEdSZ2FtVFpzR2ZYMTk1T2Jtb2tlUEhqTEIwYVNrSkp3OGVSSi8vZlVYUkNJUnpNek1NRy9lUExpNHVLZzh2cjI5UGZidDI0ZGR1M2JoeXBVckNBME54Ymx6NXpCNDhHQU1HellNUFhyMFlCSVFkREY2OUdqY3ZYc1h0Mi9meG9JRkMrRG41d2VCUUFBZWp3ZGJXMXNtQ0ZkU1VvSzllL2NpSWlJQ0FEQjE2bFQwNjlkUDUrT3FvaXhBbkpHUmdjcktTcG14ZS9mdUFSQ3Y1RzdZc0NHTWpZM3g4dVZMSEQ1OEdJQzRSTG0wSFR0MktGMkJMZS9NbVROVnppa3FLcXB5VGwycmlmdExHWDE5ZlhoNGVPRFRUei9GNWN1WEVSd2N6RlNKTURRMDFIaFZ2K1QrYzNWMTFlcDFWVlJVeUxUQlNFcEtRazVPRGpOV1VWR0JWYXRXb2FTa0JDNHVMdkR4OFFFZ0RoSS9mUGdRMTY1ZHc4MmJONWsyRVYyN2RzVi8vdk1mNW5QZzNyMTdPSERnQU83ZXZZdTdkKytpVWFORzZOZXZIM3IzN2cxSFIwZFlXbHBDSkJJaEtpb0t4NDRkQTVmTGhiR3hNV2JNbUlIUFAvOGNPVGs1S0NrcGdaR1JFU29yS3hFZUhnN2dYU1dLQmcwYXdOZlhGNk5HamNLUkkwZHc2ZElsQkFjSEl6UTBGSjZlbmhnN2Rxek8xVW1xZzh2bDF1bHErSnE2UGk5ZHVnUkFYR25sNHNXTEdEQmdBQ1pObWdRVEV4T1Z4eTRySzVPcERDTDU3RkNYdUJJY0hLeFRPeDBlajFmbG5LcmU5N0t5TXV6ZnZ4OWhZV0V3TmpiR21qVnJZR05qZzFXclZpRWtKQVNIRGgyQ241OGZGaTFhcFBabkJ5R0VFRUkrUFBYb1R4U0VFRUlJSVlRUVFzaUhwYjVXQWpoejVneUtpb3JnN095TWR1M2FJUzh2RHdjUEhrU0RCZzBRRUJBQUd4c2JuRHAxQ2djUEhsVFlWbGxQZGpzN08zejMzWGRZczJaTmxUM3BhNXRBSU1DNmRlc1FHeHNMQUpnMGFSTEdqQm1qTUs5RGh3NklqNC9IK1BIam1URkprRGt6TXhNWEwxN0VoUXNYd09QeHdHS3g4TVVYWDhESHgwZWg5L3V1WGJ1UWtKREFQR2F6MmN6cVhDY25KM1R0MmxXcjgvZjM5MGQyZGpiTXpjMHhaODRjbGZPKyt1b3JaR1ptNHRXclZ3REVRZWk1YytjQ0VQZHkvdUdISDVDVWxNU2MwL0Rod3pGOStuU05TbWczYU5BQTMzMzNIZHpjM0hEdzRFR2twS1RnenovL3hOV3JWN0YxNjlacWxSSm5zVmhNR3duSkNsT0pnUU1IQWdDdVg3K092WHYzNHUzYnQ5RFQwMk1Db0xWQldTbnZTWk1tSVNzclMyYnN3WU1IQ0FrSlVib1BQVDA5aFd0TWt3UUFBTml6WjQrR1oxbzErV0NmTmtGWFNaRFcwOU9UdVk2VXFZbjdTeE42ZW5vWVBudzRoZzBiaHN1WEwrUDQ4ZU5JVDA5SFlHQWdqaDA3aHZIang4UFQwMVBwdGc4ZlBzU05HemRnYUdpSWtTTkhhbnhNQUFnSUNNRE5temRoWkdRRU5wdk5KR0JJN21OOWZYMU1uRGdSdDI3ZHduZmZmUWNBV0w5K1BXN2V2QW1CUU1ETUdUcDBLRWFOR3FXUXROQ3JWeThFQlFYaDJyVnJDQWtKd2Q5Ly80MkxGeS9pNHNXTDZONjlPelp2M293WEwxNWcwNlpOWUxGWWNITnp3N1JwMDVqa21Ibno1akd0UDZUSmZ5NWJXbHBpd1lJRkdEMTZOSUtDZ3ZEZ3dRT2NQbjBhZ3djUGZpOUpBQndPaDZuNm9ZMnErdDNMcStucjA5N2VIaXdXQzEyNmRNSFhYMyt0VUtsRW1Za1RKNkt3c0JDR2hvWVFpVVRnOC9rQUZLdWNTSk1rcmRRR1pWVmZEaHc0QUFENDQ0OC9jT0xFQ2VUbDVjSGEyaG9yVjY1azJnTUJ3TGh4NDlDNmRXdHMyTEFCL3Y3K21EOS9Qajc3N0xOYU8xZENDQ0dFMUMxS0FpQ0VFRUlJSVlRUVFuVEVyNmVWQUVhUEhvM282R2g4L2ZYWEFJREdqUnRqMjdadHFLaW9ZQUlWSFRwMFFLdFdyVkJaV1luS3lrb1lHUm1oZCsvZUtrdU05K25UQjRjT0hkSXAwRk9UT0J3T3JLeXNZR1ptaHJsejUyTHc0TUZLNTMzNzdiZjQ4Y2Nma1oyZERSYUxCWHQ3ZTZhVlFWNWVIazZkT2dXUlNJU0JBd2RpeXBRcEtrc2g5KzdkRzZXbHBhaW9xSUJBSUFDYnpZYVZsUlg2OU9talUwV0VxVk9uWXQyNmRWaXpaZzJhTm0ycWNwNkRnNFBLWHRTdFdyV0NyYTB0VWxOVE1YandZRXlZTUFFdFdyVFErbHg2OSs2TlhyMTY0Y2FOR3dnTkRjWEFnUU5ycEplNGlZa0p0bTdkaXVQSGorUENoUXNvS0NqQXh4OS9ERzl2YitiNW5Kd2MyTnJhWXNtU0pYWGV2OXpHeGdZR0JnWXlZKzNidDRldHJTM0t5c3BRWGw0T29WQUlmWDE5dEduVEJ0N2UzdWpRb1lOV3h6QTNOMGRSVVJHT0hUdFc1ZHdsUzVZZ0l5T2p5bmtlSGg1YW5ZTXlWU1d0MU1UOXBRMDJtdzAzTnplNHVyb2lNaklTdi96eUM3S3lzcENlbnE1eW03WnQyOExlM2g0dUxpNVZ0ckZvM3J3NWpJMk5tY2RkdW5UQjA2ZFBtZSt4cWFrcDJyWnRpL256NXpOelBEMDk4ZGxubnpFcnR6MDlQWEh6NWsxMDdkb1Znd2NQeHVEQmc5V1czbWV4V015OFI0OGU0ZUxGaTBoT1RzYmF0V3ZCNFhEUXBrMGJlSHA2WXZqdzRRclhWWThlUGZEczJUTUloVUtJUkNJMGJOZ1FmZnYybFFsbVMzTndjTUNXTFZzUUV4T0R0TFEwdEd2WFR1MzdVVnRzYkd4VWZsNnBvMjMxZ0pxK1BudjM3bzF0MjdhaFM1Y3VLdHMyeU92VnF4Zmk0K01oRUFoUVdWa0pVMU5UT0RvNll2cjA2U3EzT1h2MnJNeDFxQ2xmWDErVmlSSXRXN2FFazVNVHhvNGRxL0JjVVZFUnVuVHBndGpZV0JRV0ZzTFQweE8rdnI1S2s1ZjY5T21EYmR1MlljT0dEZWpWcTVmVzUwZ0lJWVNRK29zbFV0YjA3d013NXErdDcvc1VDQ0dFRUVJK2VLRURGNzN2VXlDRWtBL2EzUXpnZnFiNDY1NDJRRy9iOTNzKzB2aDh2c0txOWc5VlVsSVMzcng1Zy83OSt3TVFCemdxS3lzMVd2V3V5dTNidDlHNmRXdTFnZmpha3AyZFhlM2pWbFJVb0xDd1VHVVA5cHJFNVhLaHA2Y0hXMXZkTG5DaFVBZzJteTB6ZHZmdVhYVHQybFhyYXpRcEtRa0NnUUNkT25YUzZWdytOSEZ4Y1RBME5KUlp2VnZUYXVQKzBwVkFJRUJrWkNTR0RCa2lVM0pkM3V2WHIyRnBhU2xUMnI4MmxaU1VxQzBSLzIvMi9QbHpHQmdZNk5SVG5zdmxRbDlmSDgyYU5WTTU1MzFkbjVXVmxXQ3hXQXFmWGRyZzgva1FDb1U2SlFEVXhQYWxwYVhJeTh2VDZMTmJJQkRvMUxLQUVFSUlJWFdEcFduR292UTJsQVJBQ0NHRUVQTHZSVWtBaEJCU1BURXZnZmhzOGRmOTdJR3VWdS8zZkFnaGhCQkNDQ0dFRVBMUG9rc1NBS1gzRVVJSUlZUVFRZ2doT3VKWHZ2dmFVRS8zL1FpRVFIWUprRjhtL2xkYUFWUUlnVW9oME1JYzZFTEpCWVFRUWdnaGhCQkNDTkVRSlFFUVFnZ2hoQkJDQ0NFNjRndmVmVzJvNVcvWUZaVkFVaTZRbGc5a0ZnS1ZLdXIwdlNvQW1wa0NUYWdTTlNHRUVFSUlJWVFRUWpSQVNRQ0VFRUlJSVlRUVFvaU9kS2tFd0JjQTkxOERpZG5pMWY1Vk1kRUhUQTEwT3o5Q0NDR0VFRUlJSVlUOCsxQVNBQ0dFRUVJSUlZUVFvaU50S3dFa3ZnVnV2WkpOSHBDd01CYXY5amMzQkJvWUFBWjY0bi9XcG9DZTF0My9DQ0dFRUVJSUlZUVE4bTlGU1FDRUVFSUlJWVFRUW9pT05LMEVVRjRKWEhzQnBPYkpqamN4QVRvMkFWbzFFcS80SjRRUVFnZ2hoQkJDQ0trdVNnSWdoQkJDQ0NHRUVFSjBwRWtTUUlVUXVQZzNrRlgwYnF5QlB0Qy9oVGo0VHdnaGhCQkNDQ0dFRUZLVEtBbUFFRUlJSVlRUVFnalJRWGtsSUJLSnYrYXdBVDIyNGh5QkVMZ2tsd0RReFFyNDJCYlFWMU01Z0JCQ0NDR0VFRUlJSVVSWFN2NUVRV3FTSVZzZjFXbmRhS1p2VW1QblFnZ2hoQkJDQ0NHazVsUlZCYUJTQklRbkE1bUY0c2RzRmpDOERlQnMvKzlPQUJBSUJEVzJyNktpSWhRVkZWVTlzUjdMek14RWNYR3gwdWRFSWhHZVBYdFd4MmRFYWtKV1ZoWXFLeXVybnZndkp4S0pVRmxaU2UrVkdtVmxaVFd5SDNxUENTR0VFRUwrWFNnSlFBMUhjM3NNc3VyTS9OTldXOU5tMk41ekNyeGJEZERwK1AyYmRzQ0JQdE14b1dWL0dPblZYSFBJNmlRbHlITTBidzRueTdiTVAvTHZ3NnJSSzBwUlUwTXo3T250Sy9PUEVDSm13akhVZWR0R0JnMWdhZGlRK1ZkZE5zYU5ZR2Rpd2Z5cjNVOEdRZ2docEg3Z1M4V3lEWlhVMmJ1WEFhUVhpTDltc1lDaHJldSsvSDlKU1FsdTNMaFJaOGR6YzNQRDd0MjcxYzZaTjI4ZUZpOWVESkdraklJYUFvRUFvYUdoS0M4dlYzaXVzcklTWThhTXdaZ3hZelRhMS92azV1WUdYMS9GMzJYUzB0SXdZOFlNckYyN1ZtbHl4S1ZMbHpCbnpoejgrT09QYXZjdkVvbHc1TWdSUEgzNlZPMjhoUXNYNHZ2dnY5ZnU1S3VRa1pHQlM1Y3VxWHorM0xsemVQUG1qZGI3RlFnRThQYjJ4b2dSSTVDYW1scWRVNncxUlVWRlNFdExVeGpuOFhpWU5Ha1N2THk4Rko3YnQyOGZybDY5V3Zzbjl3SGc4WGlZUG4wNlB2bmtFM3o5OWRlMWNoL1h4UFY1NU1nUi9Qbm5ud3IzcUxMejNiOS9Qd0lDQXJRK3orKy8veDZyVjY5R2FXbXB6SGhFUkFUR2p4K1BCdzhlYUwxUGlkemNYUGo1K1NFd01GRG5mUkJDQ0NHRWtBOFB0UU5RdzlPdUYvcElCYmF2dlVuUWVOc1J0ajNoNHpBWWVpdzJ2T3o3Z2x1U2crZzM2bjhabDJhaVp3QmZoeUV3Wk92anl4Yjk0TmFzR3c2bFJPRjZkcUlXcjBDNUwxczR3NmxKVzl6TFRjR2RuR1FrRmI2R0NMcjlvaldsOVNDMGIyakRQQjd6MTlacW4xOWRzRFl5eDFEckxqajE4aVlxUlVLdHR6ZmhHR0pXV3pmOHhyMkZ0T0xzV2pqREQ4T1hMZnFoazVrZHRpV0dvVWlnV1dhNkFadUQ1aWFXU0NuSzBtZytoODJHbmJHRnp1ZllycUVOa2dvemRkNitLbE5iRDhMbzVoOHpqOGZIN0FSZldLRjJtOUNCaTVpdkwyWTh3SUhreTdWMmZqV0I3cGY2aWNQU3c4R1BaNkJVV0lHa3drd2tGYjVHUkdhY3h2ZmlsaDZsRVJEMkFBQWdBRWxFUVZRVDBkVFFqSGxjM2MvdmpkMjgwY2pnWGZXYUwyTUNVU0g4OTYwMG9mdUZFRUwrWFdTU0FPUlc5cjh0QWVLay9wZDNTQ3ZBb1hGZG5KV3NsU3RYNHNtVEovRHo4NE9IaHdjemZ2VG9VZVRsNVdtOXY4YU5HMlBLbENtSWo0OVh1YUkvSnljSGNYRnhNbVBkdTNjSEFMeDQ4UUxQbnorSHM3TXpXS3lxMHdiLys5Ly9JaVFrQkZGUlVWaS9majBhTlhxWFJWRlJJZjcvYmhhTHBkRys2cU5XclZxaGYvLyt1SHo1TW5idTNJbUZDeGN5enhVV0Z1TG5uMytHc2JFeFB2MzBVN1g3U1VoSXdMRmp4MUJSVVlGT25UcXBuUGZvMFNQWTI5dHJmWjRDZ1FCNWVYbkl6czVHVmxZV2VEd2VSbzhlRFVBYzlMeHg0d1lNRFEweFpNZ1FtZTJTa3BLd1o4OGVaR2RuSzAyQ1VPZkdqUnZJenM1RysvYnQwYnAxYTYzUFdXTCsvUG5nOFhnNmJ5L3QwS0ZETW8vRHc4TVJGQlNFMGFOSFkvYnMyY3c0bDhzRkFEUnYzbHhtL3V2WHJ4RVpHWW5RMEZCY3ZYb1Y4K2ZQaDdtNXVkSmorZnI2TXZ1cFNaR1JrVFcrVDEwVUZ4Zmp1KysrdzRzWEw5Q29VU09rcGFYaCtQSGptRFJwa3RiN3FzM3JNeU1qQThlT0hVTzdkdTNnNnVyS2pJZUhoK1BZc1dOWXVYSWxPblRvd0l6ZnVuVUxYQzRYSzFhc2tOblBuajE3VUY1ZWp1blRwNk5oUTlrazdLU2tKRnkrZkJrOWUvYUVzYkd4ekhPMnRyWW9LU2xCUUVBQWdvS0MwS1JKRTYzZkh3c0xDNGhFSWtSR1J1TExMNzlFaXhZdFpKN2Z1WE9ueHZ1YU1HRUNyS3lzdEQ0SFFnZ2hoQkJTOXlnSm9KYmtsQmRDai9XdTBNS2NkcC9nZFdrK25tc1lqUFJ1TlFBV0JxYk1Zek45WStTWEt5OFBxSzJlRnEzUnVvRVZXamV3Z3BkOVh5eDg4SXZHQWRrUG5abStNY2JhOThNbnR0M0JZZW1oQWNjUVB5VmYwWG8vNDFvNFkwRFRqdWpmdENQK2V2TVV2NlJGNHkyL3NCYk91UDc2MUtZSEpyVHNEd0Q0NGFOSkNJZ1B4YXVTSExYYldCbVpZMm1uVWJBM3NjRG1oRE80bjFlN3F6bEcyUGJFdERaRGNUYjlMbzZtUnVzVWtLc0tXKzZQamJWeGpQZUY3cGVhd3dKTDRWclJoQWdpQ0ZXc2h1bmV1Q1ZNT0lZd2dTRXNMZHVocTNrTG5IMTF0N3FuV2czMWUvVmRiYVA3aFJCQy9wM0twTnNCU1AxMkxSUUJWOU1BeVkveERwWkFXOTN6V3F0bDVzeVpXTGh3SVhidDJnVkRRME80dWJrQkFLNWV2YXBUZ05IZTNoNVRwa3pCdW5YclZDWVJ4TVRFSUNZbVJtWk1Fbmo4NDQ4L0FBQkRodzdWNkhpVEowOUdTa29LN3R5NUF6OC9QMnpldkJtMnRyWUEzaVVCR0JnWWFQMDZxb3ZMNWNMWDF4YytQajd3OXZaR1JrWUdwazZkaXFsVHAyb2R4UHoyMjIveC9QbHo4SGc4OFBsOEdCcUtxejBGQlFXaG9LQUFhOWV1UmF0V3JkVHU0K2JObXdBQVoyZG43Tm16UjIzWjc3eThQTFZCdjNuejVrRWtFbUhod29YSXpzNUdZV0doUXJzQ0ZvdUZBUU1Hb0VtVEpwZzNieDRlUDM2TTdkdTNvMTI3ZGt6Z3U2S2lBai84OEFOTVRVMHhidHc0VGQ0S0dSY3VYQUFBakJneFF1dHRwYVducCt1VThLS0ppSWdJQU1EZ3dZTmx4bCsrZkFrQUNza0x6Wm8xUTFCUUVBSUNBaEFURTRPblQ1OWl5WklsNk5Xcmw4Syt4NDBiaDRLQ0FxWEhEUWtKQVkvSHc0d1pNelFhbC9mNjlXc3NYNzVjN1J4ZHJWdTNyc3BFRXg2UGgxV3JWaUVwS1FuRGh3L0hyRm16c0dEQkFodzVjZ1FHQmdiNDhzc3YxVzVmbDllbnBJckFqQmt6WkpLTldyWnNpZno4ZkN4WnNnU2JOMjlXbTN3VEhCeU1NMmZPd05MU0VwTW1UWkpKQWhBS2hkaTFheGRFSWhFKy8veHo1T2JteW14cmEydUxJVU9HSURvNkdqZHUzTUNBQWFxcmpSb1lHTURVVlB5M1JQbXFJTTdPemtoTVRNVGh3NGNWM3Qrd3NEQ1YrNVQzNmFlZk1ra0FVVkZSMkxoeEk1eWRuYkZ1M1RyRXhNUmc3ZHExNk4yN056WnQycVR4UGdraGhCQkNTTzJnSklCYUV2czJDV0hwOStGaDF4TUFvTS9XdzVKT25sanc0Q2dLS2tyVmJ0dTJZVE44WnZ1UnpOaVIxR3Q0d3F0K0JuZ0RqaUhhbWpaakhyOHV5LzlISmdEb3N6bXdOaklIR3l5OExIbkxqTGN3YVlJUmRoOHhKZXhIMlBaRVduRTIvbno5V09OOXR6VnRCZzliOGZlVkJjQ3BTVnNFdjRoUnY5RS9UUHVHTnBqZTlsMEdmRE9qUnZpK3V6ZTJKcDdEZzd3MHBkdDBObStPWloxR29hRytPS3Q5V2VmUjJKZ1Fpb2NxNWxkWEp6TTcrRGdNQmdCNDJ2VkcrNGEyMlByMExITEthN1pmS0ljbHUrU3JVdlRoclh5bSs2WDJyZTA2RnQwYXRhaDZvcHpYWmZtWWRlY25wYy8xYTlKZTV2R050ODhocUVmWFh6MnZ5S3N6dWwvSWg2eThFbmlVQmFUbEF3VjhRUERQeVZzai95SWNObUJtS0M2cDM4MGFNTkNyZXB2YUpGMEp3RWpxdCt0SFdVRHUvMy90TStZQWZXVVhBOWVwRGgwNllQbnk1Vmk3ZGkyMmJ0MEtFeE1UOU8vZm4zbGVmbFZ3VEV3TWlvdUxNWHo0Y0lWOVNSSUlBR0RIamgxS0E4Mit2cjV3ZFhYRnhJa1RGWjdMemMxbGdxWWJObXpBaGcwYmxKN3pwVXVYb0tjbi91WWFHaHBpL2ZyMUNBZ0l3UFhyMS9IdHQ5OWkrL2J0YU42OE9VcEtTZ0JBWWVWc1haQzBXT2pjdWJQTVkwZEhSNDIyMzd4NU15NWZscTBJeHVWeVphbzFTS3haczBibXNiS1YzRGR1M0VEanhvM1JxVk1uTEZxMGlFbVFVS2FvcUVodDBHL2V2SGxnc1ZqNCtPT1BrWmVYQjFOVFU4VEd4aUlwS1FuYnRtMURreVpOMExScFUranJpOXNXV2xoWTRLdXZ2c0x4NDhmQjVYS1pJR3RDUWdLeXM3UHgxVmRmb1VHREJrcVBwYTQ2d0t0WHJ3Q0lBNmkvL3ZxcnlublM5dXpaQXhNVEU0VnhmWDE5SnFsQTNxUkprNUNWbGFWMmhieGtqclRFeEVTa3BLVEF3Y0ZCNGZ1ZWxKUUVBRElyeENXc3JhMnhmZnQyN04yN0YyRmhZUWdPRGtiUG5qMFZxbG00dTd1clBKK0xGeStDeCtOaDdOaXhHbzNMcTZpb3FKVXFBd0NVdHU2UTl1TEZDNnhhdFFxWm1aa1lPblFvRmkxYUJCYUxoWUNBQVBqNStlSGd3WU40OGVJRi9QejhtSVFZZVhWMWZmTDVmSVNGaGNIRXhBU1JrWkV5MThoWFgzMkZsU3RYWXZYcTFWaXhZZ1VDQXdQUnNtVkxoWDM4OXR0dk9IVG9FRXhOVGJGcDB5YUZWZlFoSVNGSVRCUlgvWlN2SGlCdjkrN2RhdHV0U0FmZi9mejhsTTY1ZnYwNnJsKy9Mak1tZisxSFIwZkQzOThmYytiTXdhaFJvMVFlNzhtVEp3REEvRXlSZjB3SUlZUVFRdDR2U2dLb1JmOU52WXFPWnJabzIxQWNkTGMwYklqNUhVWmcvWlBmVkpiZjEyZnJ3YS85cHpKOTFxKzlTY0M1OUhzMWNrNDlHcmVTV1kwYWsvMnNSdlpiVjFoZ29hRytNY3oxaldHbWJ3SnpmUk5ZR3ByQ3dzQVVUZjdmMTlyS3lCd1dCcVpnQVhoYWtJN2xjY0hNOWs5NFhKeDhjWU5ad1E0QU05c09BN2NrQjg4S01xbzh2ajZiZzdrZFBwRjVENCtsL1lYWFpmazEranJydStlRm1UajlNaFpmdHVqSGpKbHdETEhTOFF2OG5ISUZGeklVZTlWbGx4V2dYQ3BBcWMvV3czZWRSOFAveVc4MWt1QWlyYkZCQXl6cDVDbFRqYU9qbVMybXRCNkV3R2ZuYS9SWSt1eDNINk1Wd3NwNnRSYjZRNzlmcE5zbTFBZmhtWEVJK3J0K2xNN1VZN0hoSk5XdUJnRCt5dGE4NVV4dGtMLzJkVzB6ODc1ODZQY0xJVlZKTHdDaVh3RE56UUNYbGtCalkwQ2ZYZlYyaE5RM0ZVSWdyeFI0OWhiNExVRjhQZHVaVmIxZGJTbVRiZ2Z3Ly84dHJCUUNqNlZpaGM3MnNsVUMzZ2RuWjJmNCtQamcwS0ZEdUgvL3Z0b0F6YzgvL3d3dWw2czBDVUNhcmEwdGVEeWV5cFhLMHN6TXhOK2tRNGNPb2J5OEhMYTJ0akpsdFFVQ0FVNmVQSW1SSTBmQzNOd2NiTGJzQnhTSHc4R0tGU3V3WWNNR0dCa1pvVmt6OGUvWWt0WGQ4cVcxNjhMTm16ZWhwNmVIamgwN0FoQUg0ZGxzTnZOWVUvUG16Vk1ZMjdsekp4d2RIVEZzMkRDWjhmRHdjQ1pZS0MwK1BoNWNMaGVqUm8wQ2k4VlNHZXdHeElrYzl2YjJDbVh0bFprd1lRTHpkVVpHQnBLU2t0Q3RXemVaT1pzM2J3WWdYcG5kcVZNblhMdDJEZGV1WFdPZTc5eTVNeDQ5ZXNRRUI1Y3RXeWF6dlNhQjZOZXZYMWM1UjBJb3JMc010ek5uemdBQVUzWmUyck5uNHIrMXFGb2R6dUZ3TUcvZVBIVHUzQmxPVGs0cTIxbThmUGxTYVJXRHNqSnhDekQ1dGh1cXhpVWtiVG5zN2UwMWJndnc3Tmt6K1BuNVFTZ1V3dC9mSDMzNzl0Vm9PMlZpWW1Ld1pjc1dsSlNVWU5Tb1VmRHg4Y0dwVTZmZzVlV0ZwazJiWXNlT0hWaTFhaFVpSWlMdzk5OS9ZOW15WlNwYlFkVEY5UmtXRm9iQ1FuRlZMa2tDazhUNDhlUGg1T1NFNmRPbk15MEg1Sk1BNHVMaUVCUVVCR05qWTJ6Y3VGSGh0VHg4K0JCSGpod0JBQ3hkdWxUbGRYRGd3QUhrNXVZcW5KODhTMHRMbWNjdUxpN3c5dlpHZW5vNjdPenNGT2FmT0hFQzBkSFJDdU5wYVdrQVVPWG5XWHg4UE5oc05weWNuSmpITEJZTC9mcjFVN3NkSVlRUVFnaXBHNVFFVUlzcVJVSUVQanVQN1QybndKQXR6a0IyTUxXR3JVbGpwSmZrS3QxbWZNditzRGQ1OXovdFNZV1oySnNVb1hTdUxwd3MyOGs4bGlRQlNBY3l0U0gvNjRtdSt4RVR5ZlNQTm1UclkxV1h6OUdBWTRRR0hFT1k2Qm5DaEdNZ2t5QlJGUWRUSytpeDJESWwyaysvakVWbnMrYm8zbGo4eXhtSHBZZUZIVDN3N2YwaktCSHcxZTd2SzRjaGFHSHlydjlhWWtFNnpxY3JCcnovRFlKZnhDQ3Z2Qmd6MnJveTN4TTJpNFhwYlZ4aGJkUUkvMDI1S2hNRXpPWVhZUDNqWDdHcCt3U1ljTVRaL0Fac0RwWTdqc0hxUjZmd2Q1SG1mOWhSUjQvRnhwSk9vOURJUURhVFA3WDRqZG9BN3F4Mnc5SEx3a0hyNDVseTNxMU00TEQxOEpQVDExcHRQOFM2Qy9vMGFWZjF4UCs3OHZvSlRyeTRyakJPOTh1L1M5ZEdMV0RLTVdJZTU1UVg0VWwrN2F6azBkU0hGUFNuKzRYODI2UVhpTXVTRDJrTjJOWjluSXlRR3FYUEJxd2FpUDlsRkFKUnFjRGcxb0RkZTdxMnBaTUFqUDVmbGVCNUxsRDYvM0ZMRTZETmUyb0RJRy9DaEFtd3M3T0RpNHRMamUzejk5OS94NGtUSnhUR0wxKytMTFBLM2R2YkczMzY5R0dDYUR3ZUQrUEhqMmZLK01mR3hzTEF3QUN6WnMwQ2g2UDhkMG9PaDROVnExYUJ6V1l6Z2JMOGZIR3lYT1BHald2c05Xa2lQejhmQ1FrSmFOdTJMWXlNak1EajhSQWZIdzhIQndldHF4SjRlSGlnb0tBQXhjWEZzTEd4QVNCT0FtalJvZ1U4UER5UWxaV0Zzckl5dEd6WkVrK2VQRkdhQkNBSitzc25EZFFGK1dvR1ZaRVBZaW9MUkl0RUlreWVQQmxaV1ZrSURBeEVseTVkcW5XT3RVVVNhQThPRHNicDA2ZGxua3RQVHdjQXJGKy9YaUdwUlY1d2NMRE1ZK2tFalJNblRxaDlqeGN0VXA0NHJXcGMwOEMvUkVWRkJiWnUzUXFoVUFoWFYxZWRFd0NLaW9xd1o4OGVYTDU4R1hwNmVwZzdkeTQ4UFQxeDRzUUpIRDU4R0NrcEtWaTJiQm1zcmEyeFk4Y09iTnk0RWJkdTNjTFhYMzhORHc4UFRKMDZsVWttMGtaMXJzK1NraElFQndmRDNkMWQ1ZnNKQUY1ZVhyQ3lzbEw2MmRxOWUzZDRlWG5CMmRsWklTRWtJeU1ENjlldlp5cXFxTHQvang4L2p0emNYSm5rS1UyWW1abUJ6K2ZEMzk4ZjN0N2U4UEh4VVhoZW1SY3ZYa0JmWHg5dDJyUlJ1ZS9TMGxLa3BxYkMwZEVSNXVibUtDOHZSMUpTRXRxM2I2K1FqRUFJSVlRUVF0NFBTZ0tvWlJtbGVUaWNjaFZmdDNYRHc3dzA3SHArRVhubHhVcm50bTlvZzlGMkh6T1BjOHVMc0RuaERDcUVBcVh6dGFYSFlxTlg0M2RaeHhtbGVVZ3RmZ01BT05YLzJ4bzVSblgyVTFoUmlpbXhlNW5IZkdFRnpQUk5aSklpdEdYSTFrY0xreWJNNndURWdhcnR6ODVqWjgrcFRLQzRxYUVaWnJWMXc3WkUxU1VSK3pmdEFIZWI3akxudC92NXBROHE4RlhUTG1VK1JLR2dGUE03akpCWmRlOXAxd3RXUm1iWW5uaGU1dnA5V2ZJV201K2V3Wm91WHN4OFl6MERyT3J5QlZZOE9vbFhKVG5WT2g4V0FMLzJuNktqbWEzTWVGWVpELzVQZmtOcHBlcXloQTA1UnJBME1LMzI4YlhkaDVHZVBvejA5RFdlTDUxMElJM3Vsdy9MTDJsL0tSMXZibXlCSWRidlNvbVdWU292NDlxL2lXeFowYWlzSisvOXZXWExCZERmOS9tb1EvY0wrVGNwcnhSWEFCamFHckNoQkFEeUQyUGJVSnpjY2kwTitLTHorMmtOd0plckJDQ0N1QldBUkRjcmhVM2VLMVVKQU5KbC9wV043ZDI3RiszYnQxZVlJeUVkV0hSemM0T25weWZtenAzTFBDNHVMc2FtVFpzZ0Vvbmc1dWFHeU1oSVhMcDBDWjZlbmdERUs5eTdkKzh1a3dBUUVoS0M4UEJ3dGE5SDBnYzhLU2xKYlZsNWlUbHo1cUJuejU1VnpxdEtiR3dzUkNJUjB3b2dOallXUXFGUW9TUzgvUHZLNVhMaDV1WUdJeU1qcGhxRFNDVEMvUG56d2VGd3NIdjNiaVl4UXVMNDhlTzRkdTJhUXFCWW9yQ3dFTmV1WFlPbHBhWE1xdDJRa0JBbVNVSmVmbjQrOXUvZnJ6RGVxRkVqdGIzUlZkR2tzb0N2cjYvRzVlZnYzTG1Eckt3c3RHelpzdDRtQUFEaTd4MEFaR1ptcXB3alNRYW9Mdm4zZC9ueTVYajkrclhHNHdjT0hFQnNiS3pXeC8zeHh4K1JscFlHS3lzcnpKa3pSK3Z0UlNJUnJsNjlpcUNnSU9UbTVzTGEyaHBMbGl4aFZ1eVBIejhlOGZIeHVITGxDaXdzTERCejVreVltSmpBMzk4ZjU4K2Z4OEdEQjNIMjdGbGN1WElGbnA2ZThQRHdRTk9tVGJVNkIxMnZ6eU5IanFDd3NGQ200b0FxNnBLclpzNmNxVENXbVptSlJZc1dvYkN3RUJ3T0J3S0JRT25uc0R4MWM5aHN0c3huWmtoSUNJeU1qQkFRRUFCQVhDVkR2ZzJJZzRNRFFrSkNWTzc3MDA4L2xYbnM2dXJLSkVvOGZmb1VRcUVRenM3T0FJRG56NTlESUJCUUt3QkNDQ0dFa0hxRWtnQnFnSmU5RXlhMEhGRGx2RzZOV3VLblBxcFhDYk5Zc21zUUd4dVk0bUFmeFY4V3BNMi9mMFNtSjdINjQ3ZGdWbUFEd0kyMzliOFZ3TitGcnpVSzBoUlVsT0pOR1EvWi9BSzg1UmNpbTErQU4yVThaSlh4a0Y2cVdIV2hvS0lFKzVQL3hOSk83M3FiRFdqYUVRL3owbkE1NjRuQy9KWU5tbUJPdTA5a3hnNm5YRVZHcVdKWnZuK2JtT3huS0t1c3dOSk9uaktWSVBwYXRzUDZybDlpWTBJb0NpdEttZkhIK1MreEx5a0NjOXUvZXovTjlJMnhwb3NYbHNXZFFBNi9VT2R6bWRiR0ZTNVdzdG4xK2VYRldQdjR0TXJrbTMrU2Y5cjk4aWovcFViek9wblpRWi85N3EvK0tVVnZVQ1FvMCtwWXluUnQxRUxtTTFrb3FyblNvcjl6YnlrZDk1YjdXZklnTDFWaGpyR2VBUVkwZmZjSFhoRkVpTWg4VkdQbnBqdTVKQUJSOVFQWTMzVldMSzJxaTdMS0NvVldJUCswKzRVUVZSNWxpVnNBVUFJQSthZXliU2kreGg5bEFiMXRxNTVmMDhyZUZUS0RFUWZnOGdEZS8vODN4RVQvL1ZZQnVIejVNdTdjdWNNOHRyUzB4UFRwMDVYT25UeDVNdlAxbVROblVGQlFJRE5XMWFwTytlQlpjWEd4ekpoQUlNREhIMytNRnk5ZVlQSGl4VWhMUzhPUkkwY3djT0JBcEtTazRQcjE2MWk4ZUxITVB2THo4elVPR3BlV2xtbzB0NnBlNVpxNmNlTUdBREJCZi9uSEV2YjI5c3pYWEM0WEhBNEhOalkyTURKNlY5R0p4V0xCMjlzYm16ZHZ4dUhEaDJVQ2hpOWZ2a1JFUkFUR2pCbWp0TTg5QVB6NjY2L2c4L2tLZmNiRHc4TlZ2aWVGaFlYNDlkZGZGY2J0N2UxbGtnRFVKWWZvNit1cmJUdFFIWkpBNVlnUkkycHNud0tCUUdXaXlOdTM0citwcUVza2tjeVJwaW94WTkrK2ZRZ05EY1cwYWROMFNxcFFSdnBhQXNEMHU5ZDBYRlhQZTNXdVhMbUNjK2ZPZ2MxbVk5bXlaVEExMVM3aC9mYnQyemgwNkJDU2s1TUJBTzd1N3ZqbW0yOWtybVUybTQzbHk1ZGp3WUlGYU52Mlhic3pGb3NGRHc4UDlPM2JGM3YyN0VGTVRBeE9uRGlCa0pBUURCbzBDRXVYTG9XN3U3dkNNV3ZxK3VUeGVQampqejh3Yk5nd3BXWDA1WStuNlhPU2hJVDkrL2NqT3pzYk0yZk94SVVMRjhEbGNqRmp4Z3lWK3dvSkNRR1B4MU03Ujc2VmdJV0ZCZTdkdTRmYnQyOERBRTZlUEttd2piVzFOVWFPSE1rOHRyT3p3MGNmZmFSMC8vSUpCUEh4OFFEQUpBRklIbE1yQUVJSUlZU1Erb09TQUdvQWk4V1M2ZUdyaWlaelpQWUx4ZitKVnpwSlE5SkJJd0NJZnZOKyswZHI0bUYrR2hycUc2R3dvZ3dGRmFVb0VKU2lzS0lFaG5yNitNcGhLRE52WDFJNGJ1WDhyZFcrWTk4bTRjYmJaM0QrLzRyYWU3a3BLbnZUZHpKckxyUFMvVmJPM3dqUFZONWo3OS9vWG00Sy9PTi94L0xPWTJSV3RiZHZhSU9PRFcxeEp6ZFpadjZWckNld043SEU2T2J2S2w4ME1XeUlOVjI4c0R3dVdLY0E3b1NXL2ZHWnJld3ZxMFdDTXF4NzhxdEdQYlczUEQycjlURUJZTG5qR0h4c0lTNlJsMXRlaEs5dUJWVzVqWFN2KzRzWkQzQWdXWDJKUXVuNTZ2elQ3cGMxajA5cE5POUkzOW5RWjc4cnUvcmYxS3Q0ckdFQ2dTcE9sbTNSclZFTG1iSG83TnIvek94cElkc2o4cmFTNzVPTFZTZVorK3hlYmdxeStWWDM0cTF0YkxtZlJ6V3hocjJQWmR1cUoybEFXU24rZjlyOVFvZ3FhZm5pbnVtRS9KTjFhQUw4OWVMOUpBRklWd0l3NGdCUHBlS0VuWnNxL255c1M4K2VQWk1waFcxdmI2OHlDV0RLbENuTTExZXZYa1ZCUVlITVdGWGtnNmZ5N1FETXpjM2g0K01Ea1VnRUZvdUZHVE5tWU1tU0pWaTllalZ5Y25KZ2JtNk93WU1IeSt4ajVzeVpTbGZRU3BzN2R5NFNFeE94ZXZWcURCdzRVT1c4cjcvK0dzbkp5VXlBdExyV3IxOHY4M2pkdW5WSzUwbXZQblp6YzRPTmpRMHpKdWxWRG9oWDEwWkZSU0V6TTFPbXAvMjllL2RnYVdrcGs1QWhyYWpvZit5ZGQxZ1VWOXZHN3kzQUFrdnZTQk5zU0JGN0JWdXNVZXhkb3pHbW1kZVNtTVRFTDlFWVRYeGpZalRHRkkzNkp0WllvcEdvcU5oaUYwWEZpaUpGRWFSM0Z0ZzIzeC9yRGp0Ylo1ZWx5Zm5sOHNyT21UTm56aTV6dHN4elAvZFRqci8vL2x2dlhObmF2MnNMV0k0WU1RS0FJb05ZR1ZCVnR2RjR0YmZlMEJWMFYyYlAvL1hYWC9qbm4zK01IcGZINCtHMzMzNWp0RkVVWlZBb3dsWjBvZytLb3VnYTY4bzY2VTJSKy9mdlk4MmFOUUFBb1ZDSVBYdjJJQ3dzalBYeGVYbDVXTGx5SlNvckt4RVlHSWlwVTZjaVBqNGVQLzMwazliK2dZR0J1SEhqQm03Y3VLR3g3NHN2dnNERGh3K3hiZHMyeE1mSG8yWExsdUJ5dVhWNmZUbzRPR0Rnd0lFNk0vUkhqQmlCQlFzV0FBQXQ3akdFNnZVMWI5NDhkT3JVQ2RIUjBmVGNKMHlZb1BQWTJOaFlsSlNVNk8yamprZ2t3dHExYStIbDVZVk5tell4eEVkbnpwekIxMTkvalFFREJqQ09hZGV1SGYyODFGRVhBY3lZTVlQeDNqUnAwaVN6aVY0SUJBS0JRQ0FRQ09hQmlBQ2FDWlpjUG5xNDF0ZzNQaXA3amd3VjYvVjFEMDFUU0UvMjd3VlBnV090eHdHZ3RlekJ1ZHdIV3NVS2ZyYXVHbTJtc09ueEtYZ0lITEgzNldXdHdUWWx4NTdmUW1KeE91WUVEWVMvclJ0K1N0WnZTOWtjdVZQOEZGL2MzWWVsSWVOZ3c3Y0NCV0JEOGpFTkFZQ1NiV25uNEd2amdzN09nWFNicjQwTDVyVVpobFgzRHhwMTdsZTlPMkdpSDFOdFhpa1RZL25kL1VpdnlEUDZ1UmlEYXZCT1pzWk1jVk5vcnV2RmtzdjhLSlBLWlRwNnNvTURZTEkvMDhMd1psRTZra3F6YWpXdUlSd3NiQkFvOUtDM2k4VWlQQ3pWdEJaVnRZMEhnTmlzVzNVNkwvYlVSRG1hZ28xOWMxMHZoT1pIYVRYZ1pGeDVhZ0toeWVGa3JialdHNElxbFo4d2ZCN3dSRVY3R2xTL1plbzFtRHQzTHViT25RdEFmN2JxdFd2WDhPQkJ6V2RpU1VrSkFHRGJ0bTJNZnRwRUFaNmVuZ2dQRDhkMzMzMkhYYnQyWWR1MmJaREw1WWlPanNZYmI3d0JHeHNiTEZxMENKNmVuZ0JxUk80UkVSR1lNR0VDOXU1VmlEN256Sm1qWVlOdmlNcktTaVFuSndQUXpNQlhSeUpSbEZneTloejFRWGw1T1FCZzBhSkZzTEN3Z0Vna0FxQ1k4NkJCZzlDblR4L0k1WEtVbDVkREttWCtadDY1Y3lmZHZ5NVFCZ1B2M3IxTEJ5cm56NTl2T0ZtQkpZYUM3ams1T1hyMzY0TEw1V3EwNmNzTW56NTlPbkp5Y3ZRS0pwUjlESEhuemgwVUZCVEF4OGNIQVFFQnJPZHNDRjFyMk5oMk5xU25wMlBwMHFVUWk4V0lqbzVHVEV3TXJsNVZPSmtWRlJWaDVjcVZtRDE3dHQ1MTUrYm1obmZmZlJjY0RnZERoZ3hCZm40K1ZxNWNhZEo4UHZyb0k3UnQyeFpmZmZVVmtwT1RFUmlvdUlkUTE5Zm5CeDk4Z0V1WExvSFA1K1BFaVJPd3NiRkJuejRLNTdiZzRCb0hRbFZ4ano1VS95WXVMaTUwT1JSdCs5bU1vWTVxT1FDS29yQm16UnJrNXViaWl5Kyt3T0hEaHpGOCtIRFkyTmdnSXlNRDY5ZXZoNGVIQjZaTm02WjFMSkZJaEtsVHAyTGd3SUYwYVJjQ2dVQWdFQWdFUXRPRGlBRHFnREhudjJQVlR6VzdkMnZxR2Z5VG1XRHdtTzR1cmZDSkNmYklYVjJDWU1PcnVlRnhNcHRwSGYxdjduMmp4d1NBNGQ0ZEdTSUFVOGVwYTNxNXRrVUxHKzEzNGE0V0pNUGYxaFgrTEFJL1NhV1plRjVaaEtGcVFUaFY5ajAxdnM3ZXk4TEQwaXdzdmJNWHkwTEg0OCtubDNBbTU1N092c3JhMmFzanBxR0Z0Y0luOVVGcEpqWTlacGVwb29wWUxvV01rdE1CK1NxWkJDdnZIY0Rqc216VG5vZ1I4RGsxR1FaaW1hYVFwU25TMU5hTEZZLzVVU2FoYWljQzZPWFdGZ0cyekRxVHU1OWNyTldZYk9qazFKSmg3bksxSUZram1ON0d6Z3N0YlpsV3J6ZUwwdXQ4YmtwV2RaaUNkdmE2N1RDVmNNQmg3V0FCS0VSQkI1L0YxMlpxRFVaVFd5K0U1b2RVRGxob3hrSUloSmNLQ3k0Z2FTQXRwcW9Jb0ZnRWlGOThEWEd5Qmh3RTJvOXBiRnk3ZGcwSEQycUtjTGR2Mzg3WTFpWUNHRFpzR0xwMjdZcVBQdm9JZCs3Y3diUnAwN0I5KzNaY3VIQUJwMCtmeHJoeDQ3Qml4UXFHL2JjeWEvZmt5Wk4wMjQ0ZE8xQmRYWTB4WThiQXpvNWQvWkliTjI1QUpwUEIyOXNienM3NjZ5NG9SUURtY2dJd0oyUEdqTkhhZnZMa1NjWnJwRTVLU2dvT0hEaUF6cDA3SXlGQjk3MkUyZ1NEbFZ5OFdQTmRlUDc4K1lpT2pqYkx1TnFDN3NyYTdGOS8vVFc2ZHUycTVTampVWFZYcUd2T25Ea0RBSGoyN0psUnI5RVhYM3lodDVhNnJ1eHN0aHcvZmh4SlNVa0crMlZrWkdEeDRzVW9LU2xCVkZRVTNuMzNYY1RFMUxqbTdkNjlHN2R2MzhiNzc3K1BWMTk5RlhQbXpORlpha0MxbnJ5Ym14dHJWd3F4V0l5bFM1Y2lJU0VCNDhlUForeHIzYnExUnYrNnVqNzVmRDZpb3FJUUZSV0ZFeWRPd01YRlJhTnNpVGt4WnptQSsvZnY0L3o1OC9SNjJyeDVNM2JzMklGWFgzMFZaODZjZ1VRaXdiSmx5MkJsWmFWMUxDNlhpNHFLQ3JPVlVDRVFDQVFDZ1VBZ05BeEVCTkJNR09nUlNqK3Vra2x3UHMvd2o3K1hpYjd1d1dhemxUWkVjdy9TcEpUbjRMMkVyU2lUVkJyc0s1SldZOVc5di9GTnhEU2N5RTdFenZRTEptWFR4MlhmUmw1MUtUNEtqZ2FQdzhIS2V3ZHd2K1NaS2RNM0dtc1ZXL1lLV1FPbG9KbVpwclJlTExnOGNOVHFvbFRMSkNhUHh3RUhrLzE2TWRvU0NsT1JYS2Faa1c5dXVyZ0VNYll2Rnp6UzZLUHVBZ0RVWk4wdkQ1dG8xUGtjTFpoMVpYVWQvN2pzT2Jhbm56ZHFiR05ocys1RjBtcE11L3dqNnpHTkVTSFVocWEwWGdnRUFvRmdYdVJVVGRBZkFKNlYxVHh1NmFqWnY3R2k2aGhnRENVbEpkaTNieDhPSFRvRWUzdDdyRm16QnFHaG9kaStmVHU2ZE9rQ2YzOS83TisvSDMvLy9UZm16NStQNE9CZ3hNWEY0ZGl4WTNqKy9EbnM3ZTN4K2VlZlF5YVRZY09HRGRpK2ZUdDI3OTZOTGwyNllNbVNKYkMyMW05amN2cjBhUUNneXdBY09YSUVseTVkd3JKbHl6UXkvcXVyRmQvVEc1TVRnSStQRDBKQ1FqQnExQ2pXeDl5NGNZUE9udCs2ZFN1NFhDN2VlKzg5dmJYc2RaVVNVRWRkOUtGRUtwWGk5T25UNEhBNG9Pcmh4Q1VBQUNBQVNVUkJWQ2dLdHJhMjJMQmhBOExEdytIaG9YQ3hLaWdvWUpRMzBFWkJRWUhlL1lBaWNKbVJrUUVYRnhkMDd0eVoxYnpaSUpQSndPZlgvZTB2a1VpRXMyZlBnc1BoUUNBUWdNUGgwSm5qdXJodzRRSkVJcEhPWU96a3laTXhlUEJnZE9yVXFWWnpDdzBOUldGaG9kNCtqeDQ5d3BJbFMxQlNVb0pPblRyaGswOCswY2lxZi92dHQrSGk0b0p0MjdiaDhPSER1SFRwRXQ1Nzd6MUVSVVhWYW41S0tpc3JzWHo1Y2lRa0pHRGd3SUY2Zzk1QS9WNmZ1bmorL0xuZU5jZ1djNVlEQ0FrSndlclZxeEVSRVFFQUNBb0t3cnAxNjJqM2xRNGRPc0ROelUzbjhVcmhqTGxjRlFnRUFvRkFJQkFJRFFNUkFkUXhBcDRGZkt4ZDhMamMrSXprS1BkZ3BKVG5JRk9rLzRlYUlkd0ZEb2h3Q3FDM0wrWW5vYW9XUVRJQ3dSQnNCQUJLTWlzTDhlNzF6VVlkbzQxYlJlbjROSEVYN1BqV3VLZWo5allib2x0MFFiUlBGOWI5VlFPcGdVSjNiTzcramxIbjYrOFJpbTZ1bXRrTUJIWlk4elJ2bGxWcktTM0Nsa2ozZHZDeGNXRzAxWWNMQUkvRFpieFBsMHVyY0xlWWVSMjdXZG1qcjN0N25XT0VPL3JWYWc2NmpxK1BNaGNOWFVxRFFDQVFDQVJUVUJVQVdQS0FMQlVSZ0g4VEVnR1l3cE1uVHpCdjNqeFFGSVZ4NDhaaDRzU0pqR3gvZ1VDQWlSTW5ZdVRJa2RpN2R5K3NyS3p3ODg4LzQ4S0ZDK0R6K1JnNmRDaGVmLzExT29PL1U2ZE8yTDkvUHc0ZlBvelEwRkNEQW9DaW9pSmN1YUlReC9YdDJ4Y0E4UGp4WThUSHgrUHp6ei9IbDE5K3lRaXFLck5aRzVNVHdQVHAwekY5K25Tamp1bmZ2ei85T0RnNEdPM2J0NGV2cjYvZVk3UTVPR2hEbHdqZzh1WExLQ29xUWxoWUdHN2Z2bzE1OCtaaHpwdzVXTHQyTFIxWUZZbEVPSFhxRk10bm9ac1RKMDRBQUY1NTVSV3RsdjZtSXBGSUlCUUt6VGFlTG1KaVlsQmVYbzQrZmZyQXhjVUZNVEV4bURadEdyeTl2YlgyVDBsSlFWeGNIRHc4UE5DeFkwZXRmU3d0TFpHU2tvS1VGTzFsOW93bFBEeGNxeURpNHNXTCtPYWJiMUJaV1lrZVBYcGc2ZEtsc0xDd2dFekdkRm5qOFhpWU5Ha1NldlhxaGRXclZ5TXBLUWtyVnF4QVZGUVU1cytmRHdjSEI1UG5SbEVVbGl4WmdydDM3Mkxnd0lINCtPT1BEUWFoNi9MNi9QYmJieG5iQlFVRmpEYWxRRUVxbFJvc2JjR0dmZnYyNmR4WFdscHFzSStTd1lNSHc4SEJnUllBRkJZV0lpNHVEams1T1hCMWRZV3JxeXNTRXhQeDJtdXZZZHk0Y1pnd1lRTGovUnNBWFhxa01RbW5DQVFDZ1VBZ0VBakdRMFFBVUZqYXUxaHBXZzc2cWdXQ1pyVFVWRFp2VHp1bmM5eDI5dDVZMEhZNGhId0JGaWI4amdKeE9lczUyVnZZNEoxV2c4RG44TEQzNldVY2ZCWnZjcEJra0djWUkxUDJaUFlkdmYyMXZSYTZVTFZDTi9aWUFDaW9MalBjaWRBb3NlVHlJYTVGc0ZXVjJnb0FsRHl0eUsvMUdFRkNEN2hZbW5hRGlNL2hHWDJzZ0djQkFhL3gzSXhzYXFpV09WSFNTdWlCM0tvU284ZmljalJkQU9JTFVwQlNibG90VW1NSWNmQmhQSmNyK2NrYTcvbmpmTHZUSlM4YWlxZWlBbkIxektHbHJSc3N1RFZmS3g2WFpVT3VWczVBaVl1VkhXT3R5SWtJZ0VBZ0VBaE5FTlZTQUJaOG9QeUZLWlFsRDNEVkg4TnVGRWdrRWtaUVhKOTl0cnFOdDcrL1B5WlBub3loUTRkcVdQRi84TUVIOFBmM0J3QllXMXRqNXN5WkFJQnUzYnJoeUpFajZOYXRHOXpkbWVXTkhCd2M4TVliYjJEcTFLa1FDQXpYVWRpL2Z6L0VZakdDZzROcGUvRDU4K2Vqdkx3Y1o4K2V4WmRmZm9ubHk1ZlR3VTZSU0FRQXJNYXVUNVJXM2NhZy9GdU1IRG1TVldCNzI3WnRKczFOeWQ2OWU5RytmWHM2YTdoRml4WVlOMjRjQUVXZ01EdzhITzd1N3ZqNDQ0OHhaTWdRZUhsNTRZOC8vZ0NndUtaOGZYMnhkZXRXZlBQTk44ak56ZFY3cnVUa1pBQUs2L005ZS9ZWVBWZHRkdk15bVF6VjFkV1F5V1E2czdYejh4Vy9JL1ZsY3l2NzZLSzZ1aHAvL2ZVWEFHRFNwRW13dHJaR1RFd01kdTdjcWRWQ25xSW8vUHJycjZBb0NsT25UZ1dQeDlQb0F3QnBhV25ZdEdtVDNuTWJ3NGdSSXhnaUFMbGNqbTNidG1IWHJsMmdLQXI5Ky9mSHh4OS9iTkE1d2RmWEZ6Lzg4QU4yN3R5Sm5UdDM0dHk1YzBoTVRNUzhlZk5vWVk2eGNEZ2NmUERCQjRpTGk4UHJyNy9PS2d1OUxxOVBwU2hGaVVna1lyUXBCVGJLTVF4aHFFUUJtNzh6bXo2ZE9uV0NnNE1EMHRMU2NQVG9VWnc0Y1FJaWtRaXZ2UElLM252dlBRaUZRbHk4ZUJGYnQyN0ZqaDA3Y08zYU5XellzSUV4aHRJOXBiRzlaeElJQkFLQlFDQVFqSU9JQUFBTThBaEZrTkREWUwreFB0MDAyblNKQUt5NEZsalNmZ3pzTEJSM2Z4YTBIWTVsZC9acDFIZld4V1MvbnJCK0VSQ2FGdEFIS2VVNXVGbVV4dXBZVlN5NFBBenlER2UwSlpWbTZUMW1jN2UzalQ2UHFjZU9PZitkeWVlcURlWTg3NmZ0UjllYkZYUmpZWmgzUjR6eDZZcnZIdnlEUjBiWXBDOE9IZ1Vidm5hYlExMVljalhmcG95MVBRY1V0Ym1QWnQwMDJNOWJSMjN2NWt4alhpL1dXa1FBL1QxQ2NDbGYwMHJmRVAzZFErQmxYZlAzcHdEOFdROHVBQUEwWHBPTCtROFoyeTVXZGhqb0dZcUc1cGZrRTdyM2RaMERUMEZOMnVPUzI3c2hrY3UwOXAwZUVJbHh2dDNwYlYxaWdhWklZMTR2QkFLQlFEQXZxaUlBcnNwSG1ZY1FhT3dPeW5sNWVhaW9xTkRJL216WnNpWER2dnpDaFF0SVM5UCtPM1RxMUtsWXRtd1pMbDI2WkxaNXNha1pucE9UZzBPSERnRUFvMTQ0aDhQQjRzV0xVVnhjalBqNGVLeGV2UnBMbGl4QmRYVTFiVzNkV0FOYWhpelBnWnFhNEVyWVpsenJ5dkJuUTBKQ0FwS1NrdkRCQng4Z01UR1JicDh6Wnc3OWVNMmFOUUFVNVNFb2lvSzl2YjNXc1JZdlhtendmQjRlSHFpc05FNGducHViU3djc3RhSE1vR2FUclYyYmJPNGpSNDZndUxnWVlXRmhhTmV1SFFCZ3lKQWhPSGJzR0FZTUdLQlIzdURnd1lPNGRlc1dRa0pDTUd6WU1KM2o5dTdkbTlXNk1JWG56NTlqOWVyVnVIdjNMamdjRG1iT25JbHAwNmF4dG9EbmNybVlNV01HdW5UcGdsV3JWdUg1OCtkWXVYSWw4dkx5R0dzVE1Cd0FWMmYzN3QyTWJXMkI5cnErUGxWZmQxWEJnTGxwMjdZdG5KeWM2TG1hZzMzNzl0R0NnZTdkdStPMTExNURtelp0NlAyOWUvZEd6NTQ5Y2ZUb1VhMWlJdVc2cVE4SERRS0JRQ0FRQ0FSQzNVRkVBSFZFdFZ5Q0hlbm44Vzdyd1FDQU1FYy9qUEhwaWdQUDRnMGU2MnZqZ3NFcWRaOFRDbE5ORWdBQVFELzNFRGlvMVgxdVNyQ3Q2ZnhKKzlGYTI0MnRJVTB3VEdmblFNd0pIQUF1aDRPdk8wekJ0clIvRVpPWndPcllFQWNmV2hoVEcweXhQYzhVc2F2eDV5Mm9DUUlmZW5ZZHY2ZWQxZG5YMlZLSUxTcjIvN3VmWE1UZXA1Y05ua1AxdW83TnVvbE5LZnF0Q2RtdWcrYTRYdXdzTkcva2RuUnFDVWNMR3hSTFJLekg0WEc0bU9EWGs5RjJOVDhaYVJYNnM1WE1oV3FndDFSU2lUdkZUeG43eC9sMDAzQmVVY2ZZNFBPbWJtL0J6YXJtSmxodGc5ZnFMZ1ZTdWU3c2ZxN2FqY1dHS0FmUUhOY0xnVUFnRU14THRZb0lRUFdUektzUngwd2tFZ2wrL0ZIeCtWVldWb2Fnb0NERy9zREFRSVo5ZkZaV2xrNFJBQUQwNjlkUFl3eHRiTisrSGZiMjloZzFhcFNKTTY5aC9mcjFxSzZ1UnZ2MjdSRVpHY25ZeCtmenNXelpNcnovL3ZzSUQxZUk0U3NxS3VqOWhzb00xQ2NVVmFNY1lWUG5XMWtUM0ZqWUJwRFZnN1J5dVJ5Yk5tMkNVQ2hFLy83OUdVRldiYVNucHdOUVpHS2J5dEtsUzQzcS85ZGZmMkhqeG8yd3NMREFoeDlxLzI2bnpPRHYzYnMzdnZqaUM2MTlwaytmanB5Y0hMMnZsYktQTnZMeThyQnQyelp3T0J5OC9YWk5Zc1RzMmJOeDllcFZyRnk1RXV2V3JhTWRNcTVldllxTkd6ZENLQlRpbzQ4KzBobDBaMlA5YmdvZUhoNG9MUzNGcjcvK2l1cnFhbm9ldlhyMU1ueXdGb0tEZy9IcnI3OWk3ZHExdUhQbmpzNkFQNS9QaDVlWGw5SGpheE5uTk1UMVdWZUVob2Fpb0tDZzFxNGRxdS9kQXdjT1JHRmhJWEp5Y25EKy9IbGN2WHBWNnpIang0OW5YTE5Lc3JNVkpVM1ZuVjRJQkFLQlFDQVFDRTBMSWdLb1ErS3liNk92ZTN1MGQvQUJBRXoyNzQycmhZK1JLU3JVZTl4YnJWNmhneWxpdVJTL0dRZ1E2b0lEWUZRTDlyWE5DUVJET0ZuYTRzTjJJK2tBSG8vRHhldUIvZEhXdmdVMlBEcUdTcG00Z1dkWU94d3RiQmhPQmJuVittK3lxWmUvS0tobVgvTERHTGFubjZjZnA1Um4xOGs1bWlyMldrUk9QQTRYL1R4QzhQZXphNnpIZWNVekRCNkNtbXdxQ3NEdXAvWGpBaEFrOUdBRTR5L25QMklFeGQyczdQR0ttcU5MWTBSVnBFQzkrRThYWERBRkF6STlnZ0VDZ1VBZ0VCb3JWU3FHTjFLVng1Nk5UQVNnck8xY1VWR0JCUXNXSURrNW1jNVU5dk16WGx5cmltcU4rdFRVVkZSWFZ5TTRPRmlqMy9idDIrSGc0TUM2UHIwdTl1elpnL2o0ZUhDNVhQem5QLy9SR2p3VkNvWDQrZWVmNlZJSDVlV0s3K2g4UHQrZ3hYbGRJNVBKY1BIaVJadzZkWXFSWVNzV0cvNGRwU29hcUEvT25EbUQxTlJVVEpreWhaV0R3clZyaXUvZWJkdTIxZGtuS1NrSjd1N3VPZ09MRkVWaDc5NjlpSXFLMGhzc2xzdmwrUG5ubjNIbzBDRTRPRGhnK2ZMbENBa0owZG8zTXpNVEFFd0tQck5selpvMXFLaW93TEJod3hqUDM4bkpDVXVXTE1Fbm4zeUNEei84RUN0V3JFQmhZU0crK3VvcmNMbGNmUGJaWjNxRDB1WXNBNkJLeDQ0ZE1XSENCSWpGWW5UczJCRWZmZlFSYmFkdktqWTJOdmkvLy9zL0ZCWVc2blNwOFBMeU1pbVRYcHVvb0NHdVQxMWtaR1FZN1hTZ3lwRWpSK2hTR0xWQjlmM1YyZGtaYjcvOU5qWnUzQWhBdTl1SXZ1dExPWi9HS0pvZ0VBZ0VBb0ZBSUxDSGlBQUFmSGhUdXoyZXVnMnZzVm1TRklDZkg1L0FENTFtZ2NmaHdvTEx3N3pXUS9GcDRtNmR3WkdCSHFFSWRmQ2x0L2Mrdll3Y0UycGJBMEIzMTlab1lWTTcxVzVpMFJOc1RUdFRxekZVbWQyeVB6bzQrWnR0UEVMOVVpU3V3RzhwcC9CdTYwR01nRjh2MXpid3MzSEJxdnQvSTZ1eXFBRm5XRHRVcmVBQklLK3ExRUIvUjhaMnZsaC9mMU01a0tGZHRVOEE3UGphYi9nTTg0ckFvV2ZYV1pWZzRYSTRHTy9iZzlFbWxrdndSdUFBZzhjdXU3T1gzVVQxME1PMU5XUDdmTjREeHZhY29BR3c0T3AzQVdnTXFNNVJxcU1NZ0JJTkp3QVFFUUNCUUNBUW1oNnFUZ0JpbFk4eTU4YVRiQTRBZVBoUVVXYW9zTEFRSlNVbGVQUE5OMUZlWG82a3BDU05nSDFxYWlvakd6VTFOWlgxZVZhdVhJbU1qQXlkMmRRbEpTVjZNMTFEUTBQUnFWTW5uZnN2WHJ5SUxWdTJBQUJtelpxRjFxMWI2K3lyRkFBQU5iYld0cmEyZXVkZlZ4UVZGZEVCeUt5c0xEb2J2VisvZm5TZlYxOTl0YzdPYjJwd3NtWExsckN4c2FIcnErdERJcEhnNU1tVDRIQTRlclBKejV3NWc1aVlHR3pZc0VHcmc4VHg0OGV4ZWZObWJObXlCWkdSa1pnd1lRSXRXRkZTVlZXRnI3NzZDbGV1WElHdnJ5OVdybHdKYjI5dm5lZDg4RUR4M1RvZ0lNRGc4ekNGSTBlT0lDRWhBUTRPRHBnOWU3Ykcvb2lJQ0N4WnNnUmZmLzAxRmkxYUJLbFVDaDZQaDJYTGxtbVVDRkJIMjFwS1RFeEVtelp0TkZ3dDFPM3FVMU5UNGVQakEwdEx6ZkpwU3RhdVhZdjI3ZHV6dHY5blEzMWxqamZFOWFrTHRnNEhoc3BOeE1URW1PUldNbnYyYklOamEzTWJVUmNCaElTRXdNZkhCMUtwRktkT0taS1IwdExTYUlHTmNqK0JRQ0FRQ0FRQ29lbEFSQUIxVEthb0VQOWtKbUMwVDFjQVFINTFHYXg0ZkZUSkpGcjc5L2VvVWErblZlUWFsY21xQ2dmQVpML2VKaDJyaWtoV2phY1YrYlVlUjNVOFkvZzUrYmpXOWxrdCt6RXl0bU96Ym1xMTdkWlZqNXBnT3FkejdpSzdxaGlmdGg4Tm9Vb0Exc2ZHQmQ5R1RNZjNENDhnb1pEZHpVSnoxczVXcDY5N2V5eHNPOXlvWTd5dG1UY3M4cXIxQi9YOWJGd1oyNFpjUHVxYTVyaGVIQ3kxbHp0eEZ6aWdxMHNRNGdzZUd4ekRrc3VIcTVxcmd4WFh3cVN5RTZiUXk3VW1HeVcvdWd6M1M1N1IyNTJkQXhsaXRDcVpCQ1VTRWNPMW9MR2dLZ0l3ZEMwMWhuSUF6WEc5RUFnRUFzRzhWS21JQUpSSjJuYVdnR1VqMCs2ZFBIa1NBT0RpNG9MUFAvOGN3Y0hCbURGakJnQkZyV2hWMHRMUzlOci8xNGJTMGxLOTlla25UWnFrVXdSdzd0dzVyRnExQ2hSRm9XZlBucGc4ZVRMcjh5WWxKUUZRUFAvNnBLU2tCSXNYTDBacWFpcWR4ZS9uNTRkZXZYcWhWNjllYU5ldUhkNTQ0dzBBd0VjZmZXUnd2QzFidHFDdzBQamZHOHEvdFNIVS96YUJnWUZZc21TSnpxeHVWZmJ1M1l1Q2dnTDA3TmtUSGg0ZU92dFZWbFpDS3BYcWRHU0lpb3BDU1VrSkRodzRnSFBuenVIY3VYTUlEdy9IcEVtVDBLMWJOeFFXRnVLenp6NURjbkl5SWlJaXNHelpNb00xeTVVQ2pQYnQyeHQ4SHNhU21KaUluMy8rR1J3T0I0c1hMNGFqbzZQV2ZzN096dkQwOUtSZENWcTBhS0d6TnIwdXlzdkxzWG56Wmh3NWNnUVJFUkZZdlhxMXp1QjlSa1lHRml4WUFHdHJhNHdkT3hZalI0N1VLb0xSNVo3UUZHaUk2MU5KVGs0T3RtL2ZUcGVnWU90d1VCdTNnUHBnM2JwMUFJRGR1M2NqT3pzYmZENGZQL3p3QSs3ZnY0LzU4K2ZUK3drRUFvRkFJQkFJVFFjaUFxZ0g5ajY5aks3T1FmZ3I0eXJPNU43VDIzZlpuWDBZNzlzRG8zeTZZUDNEV0pNREl6MWQyOExmMXRWd3gwWk9YUFlkalRZUGdRTWpRQU1BaWNWUGNKVkZzSTlnSHU2WFBNTW50M2JoODlCeGpHQ2tEZDhLL3hjeUJ0dlR6dVBncy9nR25LRnBlTnN3blFCeURZZ0EydGpWcVAxRjBtcmtWNWZWeWJ6WTBoelhpN09sbmM1OUk3dzdzUklCTkNRQnRtN3dWbkdndUpDWFJIc1hXSEQ1ZUROb0lLUC9YeGxYMGRVbFNLOElnTS9oSWRLOUhmN052UTk1UGRyR1duSnJ2bEpJS1AwQmNtWEpHeVVOVVE2Z09hNFhBb0ZBSUpnWFZSR0FFbWZ0K3NRR1pjYU1HU2dvS01EQ2hRdmg3T3lNMk5oWTVPYm1Janc4WENPRGV1REFnZmprazAvcVpCNnFXY3Bzb1NnSzI3WnR3ODZkTzBGUkZDSWlJdkRaWjU5cEJEOWxNaGt5TWpMZzV1WkdCenNwaXNLTkd6ZXdhOWN1QUVDSERoM004MFJZNHVEZ0FKbE1CbjkvZi9UcjF3OVJVVkh3OWZYVjJuZnc0TUVHeC92enp6OU5FZ0d3TGNHZ1RhQ2hMaExSeHJWcjE3QjkrM2J3K1h5dG1mQ3FaUXdxS2lvQTZNNFd0N0d4d2FSSmt6QjI3RmdjUDM0Y2YvNzVKMjdmdm8zYnQyOGpNREFRWldWbHlNdkx3NUFoUTdCdzRVS0R3ZHFrcENSa1pHVEEyOXRiNTJ2UEZybmE5OVZIang1aDZkS2xFSXZGbUR4NU1ycDI3Y3JZTDVGSWNPSENCZnp6enorNGMwZnh2Yk52Mzc2UVNxVzRlUEVpRml4WWdDNWR1bURVcUZIbzNyMjd6b0MrWEM3SDBhTkg4ZnZ2djZPa3BBUUJBUUdZT1hNbW83LzYzSnlkblRGbXpCZ2NPSEFBVzdac3dlN2R1ekZxMUNpTUh6L2VhUEZCWTZhK3JzL0t5a3I2LzJ2WHJzV0pFeWNnbFVveGQrN2Mya3kvVVhMaXhBbjg3My8vZzRPREEzNzg4VWRzM3J3WmNYRnhTRXBLd3RLbFMrdk1VWU5BSUJBSUJBS0JVRGNRRVVBOVVDa1RZOEdOMzFrRjlHV1VISHVlWHNJL1dRa1FTWTNMbWxmQzQzQXhQYUNQU2NjMkJUbzdCemIwRkFnQU1pc0w4VW5pTGl3TkhZZVd0dTUwT3djY3ZOWXlDdTRDZTJ4OGZMSUJaMmc4M21ybEFIYjJuTWY2V0J1K0ZRNUdmbWowT1lkNWQ4UXc3NDVHSHhlYmRST2JVazRaN1BleXJ4ZG5TMlpHUzdtMGluYW9DSFAwUXhzN0x6d3FlMTRuNTJaVGFzQVFxbG4rQU9CclU1T2g5cXAzUjBhd1A2KzZGSWN5cjZPcmkzWnJTaDZIaTFjOHd6RGV0d2RjcmV3Z28rUTRsL3RBYTE5elk4SGxnNE9hRzVGaXVaYW9pQXBjZFJGQUF6Z0JhT05sWHk4RUFvRkFNQytWV2o3dVhCcFpLUUJBRWRENjhzc3ZBUUQ1K2ZuNDdiZmZBQURUcGsxajlJdUppYUdEcWhSRm9iS3lFdGJXMW5Td1VabFJieWp3YWk3UzA5T3hidDA2M0x1bkVOTDM3dDBibjM3NnFWWjdjeTZYaTNuejVxR3FxZ29jRGdkV1ZsYVF5V1NRU0JRT2ZIWjJkaGcvZm55OXpGdVZkZXZXc1NwRGNPalFJWU45eXN2THpURWxzeElYRjRkMTY5WkJKcE5oN3R5NUdnRkNQcCtQdkx3OEZCUVV3TkxTRWc4ZVBJQzF0VFhzN0hRTGVRRkZPWWNSSTBaZzJMQmhPSFhxRkhidjNrMlhwckN5c21LZDFiOTc5MjRBQ25HTE1VZ2tFa1pKaWVUa1pCUVVGTkJ0RW9rRW4zLytPVVFpRWFLaW92RDY2NjhEVUFTSmI5MjZoWC8vL1JlWEwxK0dTQ1FDQUlTRmhXSFdyRmtJRHc4SEFDUWtKR0RUcGsyNGZ2MDZybCsvRGtkSFIvVHMyUk5kdW5SQlNFZ0lYRnhjUUZFVXpwdzVneDA3ZGlBakl3UFcxdFo0NjYyM01IYnNXQlFVRkVBa0VrRWdFRUFtaytINGNZWERsVUNnK0Ixa2EydUwyYk5uWTlTb1Vmampqejl3N05neDdONjlHd2NQSGtSMGREUW1USmlnMDdXZ0xzbkl5S2pYYkhoelhaL0hqaDBEb0hqL2pJMk5SWjgrZlRCOStuVFkyT2hXZlZWVlZkRi9EMER4TjFlZVV4ZTdkKzgyNmYyMXBNUndDVkZEcjN0VlZSVTJidHlJdzRjUHc5cmFHc3VXTFlPWGx4YysvL3h6N05tekIxdTNic1g4K2ZQeDRZY2ZJaW9xeXVnNUVnZ0VBb0ZBSUJBYUJpSUNxQ2VNRFhDWUtnQUFGSUVqOWRybXBtTER0MklFZU0weFhtM3A1TlJTYXp1UHcwVXJPMDg4TE0ycTlUa0k3Q2dXVitEL0V2L0VwKzFISTB6Rk9sMU9VYmpPc2lSQVkwSmRCTkNZcVdCWld1TmxYeTl1QW1ZbXk4R01lRXoyN3dXTEYxbnBFLzE2WXVXOUEzckhxSkpKV0pXbStDWmlHc1A5SWI0Z3hZUVpNN21ZOXhEamZMdlRXZlNkblFQUng2MGRMdVFsNFVaUkdxWUY5QUdmby9BVTNwcDZCaEk5d1hVdWg0dXAvbjFnYjZHSVBrenc3WUh6dVVsbUVTc1l3b3JML0RxaHErU05FblVuQUdrakVRRzg3T3VGUUNBUUNPYWxRcXpaNXR3SVJRQ3FyRnExQ21WbFplamZ2NytHOWI1NkxlcFpzMmFodUxnWUFvRUFmRDZmRGtLM2J0MGFBREJ5NUVoVVZWVnBuRU5Yc01tWUFHQmNYQngrL2ZWWDNMdDNEeHdPQjFPbVRNR3NXYk4wWmt0ek9Cd0VCQVRnNGNPSG9DaUtucGVOalEwNmR1eUlOOTU0QSs3dTV2dGR5eFkyQWdBQTJMQmhnOW5PcWY0YUd4TjBWZjZOb3FPak1XK2Via0cwVkNyRjh1WExjZVhLRlFEQTlPblRNV2JNR0kxK2JkdTJ4YjE3OXhqbEczcjI3TWw2UGp3ZUQ0TUhEOFlycjd5Q1U2ZE9ZZWZPbmNqTXpNVGF0V3V4WThjT1RKNDhHZEhSMFZxUHZYWHJGaTVkdWdRckt5dU1IRG1TOVRrQjRLdXZ2c0xseTVjaEVBakE1WExwYXo4c0xBeUFRcVF3YmRvMFhMMTZGWjkrK2lrQTRNc3Z2OFRseTVjaGxVcnBQZ01HRE1Db1VhTTBSQXVkTzNmR3I3Lytpbi8vL1JkNzl1ekI0OGVQRVJzYmk5allXSFRvMEFILy9lOS84ZVRKRTZ4YXRRb2NEZ2VEQmczQ25EbHo2QXoxQlFzV0lEOWZzMnlqdWh1Qmk0c0xQdmpnQTR3ZVBScS8vdm9yYnQ2OGlYMzc5cUZmdjM0TklnTGc4L253OHZJeTNGRU5RL1h1MVRIMzllbnI2d3NPaDRQUTBGQzg4ODQ3YU5PbWpjRTVUSnMyRFdWbFpiQ3lzZ0pGVWFpdVZ2eCsxM2VzVXJSU0Y3ejExbHNhYlpzMmJRSUEvUDMzMzlpMWF4ZUtpb3JnNGVHQnp6NzdETzNhdGFQN1RabzBDUzFidHNUS2xTdXhZc1VLdlAvKyt4ZyszTGpTaXdRQ2dVQWdFQWlFaG9HSUFPb0FVN0tCWndmMngrekEvclUrdDcyRk5TYjQxZnhvS1pWVTRuRjV0czdBaGlFNk9QcmorMDdzN0FQckF3c3VueEZzVnRMQzJobmpJM3JBejhZVjc5LzRBMW1WUlEwd3UrWkpwVXlNRmZmK3dnZHRSNkNIcStLRzROYlVNMGhvZ2lJQUN3NGZCV0xER1RZV0hDN3NMV3BVLzNLS1FwR2tndlY1WEN4cjZsWld5U1NzQS9xcXgxV3dFQXE5N091RkE4QlR3THg1OWFqc09jN2xQY0JBRDhVTnVzN09nV2dsOU1Uajh1eGFuYXVkdlRkREFBQUFoNTVkcTlXWWdNSlI0NCswZnhtMi8yOEU5c2VOb2pROHJjakgzOCt1WWJ4dkQxd3RlSXdyK2NsNng1TElwWWpMdm8xeHZncGJUQjhiRi9SMmE0c0xlVW0xbnFjaDFFVUExWEw5SWdDK2hoT0EvdklCOWNITHZsNElCQUtCWUg3S202QUlZTXFVS1JDSlJGaTRjS0hlZmh3T0IvMzY5VU5DUWdLa1Vpbmtjam5zN096UXRtMWJPcGcwZGVwVU90TytMdmpzczgvd3pUZmZZTXFVS2F3eXYzLzg4VWNBaWdDZ1RLYjRibUZsVlhzUmVsM2k0T0NBOHZKeTdOaXh3MkRmanovK0dGbFpoZ1dKSTBhTXFQVzhsTUZ1WGZENWZMaTd1OFBlM2g3ejVzMUR2Mzc5dFBaYnVIQWhmdm5sRitUbDVZSEQ0Y0RYMXhmdnZmZWUwZlBoY3JrWU5HZ1FCZzRjaUxpNE9HemZ2aDA1T1RuSXpNelVlVXlyVnEzZzYrdUxxS2dvT0RucEYzdjcrUGd3UkRDaG9hRjQ4T0FCeEdJeDVISTVoRUloV3JWcWhmZmZmNS91RXgwZGplSERoOU9aMjlIUjBiaDgrVExDd3NMUXIxOC85T3ZYVDYvMXZuS045ZXZYRDdkdjMwWnNiQ3hTVWxMd3hSZGZnTS9uSXlnb0NOSFIwUmc4ZUREYXRtM0xPRFlpSWdJUEh6NkVYQzRIUlZHd3M3TkRqeDQ5R01Gc1ZRSURBN0Y2OVdwY3ZIZ1I2ZW5wdEpDbnZ2SHk4aks2SkFoZ25KQUZNUC8xMmFWTEY2eFpzd2Fob2FFNmhVanFkTzdjR2ZmdTNhUGZqNFJDSVVKQ1F2RG1tMi9xUENZbUprWkRqTVdHMmJObjZ4UksrUHY3bzN2MzdwZ3dZWUxHdnZMeWNvU0dodUxLbFNzb0t5dERkSFEwWnMrZXJWVzgxSzFiTjZ4WnN3WXJWNjVFNTg2ZGpaNGpnVUFnRUFnRUFxRmhJQ0tBbDR6WEEvdlRWdGdBc0MzdEhNSzFCRFdhS3AyZFd6THFUaXVaMGJMR2pteCttMkg0TkhGM3ZXUy9FaFJJNURKOG14U0RkMW9OaGxndXdaR3NHdzA5SlpPWWUzMnp3VDRjY1BCSisxRU1HL2VqV1RleEpmVTA2L09vQ29YTzVOeGxaZXN2NEZsZ2Q2OEY5SGFKUkdUd21KZDl2VGhiMldrOHY1eXFFdnlUbVVDTEFBQmdabUJmZkg1N1Q2M09OYkpGRjhaMmN0bHpQQ2pWZmRQUkdHS3picUtQV3pzRTI3Y0FBRGhhMmlLNlJXZjgrZVFTRGo2N2hraTNZR3hpV1ZyajJQTmJHT1BURGR3WE42Y20rUGJBeGJ5a092L3JXdklzR052VlJqb0JOSVp5QUMvN2VpRVFDQVNDZVpIS2dTbzFneDRlRjdCdjNERm5kT25TQlIwNmRHQlluZXZDVUwzcktWT21tR3RhV2hFS2hWaXhZb1hSeC9INS9Ib3JXVkJiMXE1ZHk3cnZ1blhyZE83NzdydnZhTUhEZ2dVTGRQYXJEZVBHalVOa1pDUzkvZnJycitPMTExNkRnNE9Eem1NQ0FnTHd6VGZmbUcwT1hDNFhRNFlNb2NVQS9mdnJUcVFRQ29YNCt1dXY0ZUxpb3JPUGt2Lys5NytNN2ZIang3TXFINkY2blVWRVJPQ3Z2LzdTYXhHdmkvRHdjTHBVZ0NxNjNCZ1dMMTVzOURrQVJVbU4zcjE3RzNVTWo4ZERYRnljU2VkVDVhZWZmdEpheW9NTlc3ZHVOZmllVmRmWHB5NWh6TEZqeDdRS0E1WXNXY0pxWEVEeFBpQ1h5MDBTQUFEQUw3LzhBcmxjKysrcG9VT0hZdWpRb1ZyM0tjdFloSWFHWXR5NGNmRDI5dFo3bnRhdFcyUExsaTFONXYyVlFDQVFDQVFDZ1VCRUFIV0NuS3E3NEFDSEEwYmRaVlU2T1Bxam4zdE5oa1JTYVNaTzU5eDVxVVFBL2QxRHRMWS9FeFhBNTBVdDdiYjIzaGp0MHhVSG44WFg1OVNhUFhLS3dzL0p4M1ZlbjlwNEs4aTQyb3pHNEczdGJQWXhlUnd1M21zOWhDRUF5S3N1eFo2bmw4eCtMblg4YkZ3WjI3bFZodXYrdmV6cnhjK0dlVU92U2laQmZuVXBxR3JnVHZGVE9xczcxTUVYM1Z4YUliN2dzVW5uY1JjNG9JY0xNMXZtVU9aMTB5YXRCUW9LWm5kWklnQUFJQUJKUkVGVTk0elZFZFBwMVRQU3V6TU9aOTVBdWJRS2kyL3RaQ1g2QUlEODZqTEVGenltWFRuOGJGM1J3N1VOTHVjL010dDh0YUVxUGdNTWx3UGdjM21NN2NaUUR1QmxYeThFQW9GQU1DL2FYQUNjQkFDWC9WZmhCb09OQUlEUXRPalFvVU9kbjZOMTY5YU1ESEtoVUtpbmQ5M0M1L014Yk5nd2cvMDhQVDNyWVRZMW1DSUFhQzZ3c2REWGhhK3ZyOEUrRFhWOThuZzh3NTBNVUZ2SGt0b2ViMjF0elZxQVFBUUFCQUtCUUNBUUNFMEw4dTJ0RGhoM1lVMmRqZDNkcFJVK2FUOWE2NzZ1TGtIMFl5a2x3NitQNDJxZHEzZzUveEZXUDRpcDVTZzFmQndjalo2dXB2MzRzN093Um1mblFBQ0tvSm5xL2JYOUdWY3hJeUFTTGxaMkFJQXAvcjF4cGVBUm5sY1dheDNMbEpJTkJIWVlreUU3ekx0akhjN0V2TGhZQ3JHZzdYQ0dYWGlWVElMVjkyTlFMdFdzaFdvS2xsdysvRzNkVUNvUm9WeGFCYkZjQ2hrbGg2ZkFFZE1ESWhsOXMzVmMyMHFhdzNyeHQzVmpiRDhURmRCWDM4Rm44WXkvMWF5V2ZYR3pLQTBTdWZHMjh6TUNJdW5NZWtEaE5tRHVvUHJqc214Y3pFdENIemRGN1VVYnZoV0dlblhBL295cnJBVUFTbzVrM2FCRkFBQXcycWRybllzQVZFdFZBSWFkS2pUS0FlaklYS2t2bXNONklSQUlCSUo1cWRBaUFuQWw4VDhDZ1VBZ0VBZ0VBb0ZBSUJBSWpRU3U0UzRFUTl3c1RNZHZLYWZvZjNWSmVrVWU0MXlGMVRYMXkyT3pidEVCc04xUEx1RkpSWDZkenFXK2lYUnJSMXRJUHk1N3p0aFhKUk5qYStvWmV0dUN5OFBiUWNiVmpTTVF0TUhqY0RITXV5UFdkWjdGQ0NwWHlzUlljZSt2V3RlYVYwVkd5YkVzZER4Kzdmb21kdlNjaDcyOTM4ZGZmUmJocHk1dk1NNmRLU3BFZ2JoY3owak5ZNzBFQ1QwWTIwOUVOZTk1TjR2U2tWajhoTjcyc25iQ0JOK2VScDhqMkw0RkhaaFhzaTN0WEowNHZzUmtKakMyKzN1RW1qVE8zWklNUEZWNUxkclllV204VnViRzJZb3BBaWcwY0gzeU9PcE9BTWFMTTh4SmMxZ3ZCQUtCUURBdjJwd0EzRFRMS0JNSUJBS0JRQ0FRQ0FRQ2dVQWdOQWhFQkdBR0hwZG40MmpXVGZwZlhaSlRWY0k0bDJvR2NtWmxJVzRWcGVOQmFTWU9acng4VnNYOVBXcXNtaS9uSjJ2c3Y1VC9DTGVLMHVudERrNytpSElQcm8rcEVWNUNMTGw4RFBIcWdCODd2NDYzZ2dZeTdNNmZWeFpoOGEyZHVGL3l6S1N4RHoyN1R2OVREVlRMS0Rsald4Y0hXRmlSTjRmMTBzNitCV1A3Y1JsVGtQRjc2bG1HTThWWTMyN3dzMldXVmRBSEJ4eTgyWXBac2lLcE5CT1g4aCthTUZ2REpKYzlSMHA1RHIzdGJlMkVOblplSm8xMUt2c09ZN3V1WFRlYzFad0E4cXZMOVBaWGR3Sm82SElBeldHOUVBZ0VBc0c4bEdrVEFSQW5BQUtCUUNBUUNBUUNnVUFnRUFpTkJGSU93SXdJZUJhdzVOYlBTMW9xcWRUYUhwTjVIYzhyaTR5eVpHOEt0TE52Z1ZaQ1JUMC9rVXlzTTFENmU5cFpySFdhU2RlbGY3MWxmMXpOMTZ3RHZ1dkpCZnB4RDVjMkNCUzYwOXQ3bjE1bVpLVkd1UVhUOWFEVmo5VzJ2em5Td3RvWlBDNFhUNDEwbnhoei9yczZtaEhRMTcwOUZyWWRidFF4SEFCdDdWdWdyM3N3K3JpMTA2aHpyc1RMMmduck83OXVobGtDbzlDRmRkK2NxaExzZTNvWnAzUHU2dTNYSE5hTHA4QVJyaS9zMlpVOFVzdmdUcS9JdyttY3V4am9FUVpBNGVxd29NMHdMTDYxaTFYbStYRHZqbWhwVy9OY0tRQmJWRExDNjRMNGdzZU1yUDB3UnorTjU4V0dzN2tQOEZyTHZuUjJlNlJiTy95ZWV0WnNwU3ZVOFJRNE1yWUxxdlU3QVZqeG1MV0lwU2FVYVRBWHpXRzlFQWoxeVkwYk53QUFJU0VodGE1UisrYWJiOExhMmhycjE2ODN4OVMwTW5IaVJMUm8wUUpyMTY3VjJTY3JLd3Q4UGgvdTd1Nk05cHljSFBCNFBMaTZHaGFZVlZkWFk4MmFOUmd3WUFDNmQrOE9Ea2QvNGZpZmYvNFpFb2tFQ3hZc1lQZEVXQ0lTaVNBUUNNRGxhdGVDeTJReWxKU1V3Tm5adVZiblNVNU9obFFxaFkrUEQrenM3QXdmMEFRcFV2czV4dU1BenV4S0toTUlCQUtCUUNBUUNBUUNnVUFnMURsRUJHQkdaclhzaHlGZUhlcmxYTHFDcDZxWml1YWdwMnViUmxIZmVMUlBWL3J4OVlJVW5RRzhKeFg1T0pWOUY2OTRocUZBWEk1ZmtrK2dXaTdSNkxmdjZSWDZjYUN0Qngya29VRGh6eWNYR1JLS1ZrSlBSaEJHOVZodCs1c2pmZDNiWTRKZkR6d3FlNDdUT1hkeE1lOWhuUVVielkyYmxUMkNIVm9nd2lrQW5aeGF3c0dpY2FWd2ZYQmpHMlNRbzBoY2dUSWQ0aDkxbXNONlVkWnZWMUlwRStOSlJaNUd2NTNwRjlEYnRSMEVMNExPZ1VJUHpHelpGMXRTVCtzZFAxRG9qcGt0K3pMYXp1WGUxM0FiTURlM2k1OWlpbjl2ZXR0VUo0QlNpUWpYQ2xMUXc3VTFBSVd6eFN1ZVlmajcyVFd6ekZPZEFLRWJZenVucWxodmZ3dHU0eWtIMEJ6V0M0RlFueXhldkJnQXNIWHJWdmo2K3RacXJLZFBuMElvRkJydVdBdUtpb29Nbm1QbXpKbnc5ZlhGMXExYkdlM1RwMC9YMnE2TnVMZzRuRGx6Qm1scGFlamV2YnZCL2tlUEhrVjFkYlZaUlFESGpoM0R4bzBiRVJVVmhmZmZmMTlybnoxNzltRFhybDJZTjI4ZWhnd1pZdks1RmkxYWhNcktTbnoxMVZmbzFxMmJ5ZU0wWmdyVnZ1cTYyQUJjL2RvT0FvRkFJQkFJQkFLQlFDQVFDSVI2ZzRnQUNJMGVMMnRIZEhNSm9yZlA1dDdYMjMvWGt3dVFVRExzU0Q4UGtiUWFBUEQzczJzNG41ZWt0Yjh0dnlaTFRTUVZHKzJob0cvczVrSWJlMFdnc28yZEY5clllU0hDS1FEZjNEL1V3TE15ekpkaEV4SG02TmZRMDlCTFdrV3VVZjJieTNwUkJyZVYzQ25PZ0V5THBYeVJ1QUsvcDUzRk82MXFhcmlQYU5FSmQwdWU0bXFCWmhZM0FGanpMUEZodTVHTVFIV3hXSVN0cVdkclBXOURwS3Y5dlgxdDJKY3ZVT2RremgzRzZ6VFVLd0tIbmwwenUwK01KWmNQTDRFVHZTMlJTNUZaV2FqM0dBc09Vd1FnYVNBbmdPYXlYZ2lFbDVGQmd3WVo3cVJDWEZ4Y0hjM0VNQlJGNGNDQkF3Q0FXYk5tR1hRQlVNS21IMFZSdUgvL1Bzckt5dWgvSlNVbHlNM05SVTVPRG5KeWN0Qy9mMy9NbVRNSDRlSGhzTEN3d05HalIrSHE2b29aTTJZd3hucjA2QkcyYjk4T1MwdExkT2hndXJDNXVyb2FsWlVLNGFLOXZiM0o0elJtcEhLZ1ZFMEVRRW9CRUFnRUFvRkFJQkFJQkFLQlFHaE1FQkVBb2RFenNrVVgybjQ1djdvTXQ0clM0V3VyT3pPeVNGeUJUWTlQTXRvZWxHYnE3RzluVWVQYldXRkM5cnErc1pzREhBQ3RYMWhwSzNsUThxeGhKbU1rTzlMUFkxV0hxZUJxdWNtZVdwNkxZODl2WVc3cndYVGJwZnhIMksrV3FXdHV4dnAyUXgrM2RpWWYzeHpXaTZPRkRVSWNmQmh0dDRyU2RQWS8vandSblowRDBkVzVKdGk3c08ycitEUnhGOUsxdUFlODIzb3d2S3lkR0cwYmtvK2hWQ0txNWN3TlV5V1RvRnhhUlplaWNMSzBOWG1zbTBWcEtCU1h3OG5TRmxmeWszRWdJNzVPQ3NYNDJiZ3kxbENHcUFCeVN2K1pMTlJLNTBnYXlBbWdPYXdYQXVGbGhzZmp3ZHZiVzIrZnJLd3N5R1RzMzJPdVhMbUM3Ny8vWHFNOU16TVRFeWRPWk5YKzAwOC93YzJ0eGlIbC9Qbnp5TWpJUU51MmJkRzdkMi8xSVdvRmg4UEJ5cFVya1ovUExNbGthMnNMWjJkbmVIdDcwM2I4M3Q3ZStQcnJyN0Z3NFVKczM3NGRnWUdCOUh3S0N3dXhiTmt5U0tWU2ZQcnBwL0QwOU5RNEYxdEtTa3JveDA1T1RucDZObDJLcTZEeG1lcG0ra2MyZ1VBZ0VBZ0VBb0ZBSUJBSUJJTFpJU0tBT3NTYzljN2ZhVFdvM2tvTnFKSlkvQVIvcFA1cnR2Rm1CdlpGQjBkLzF2MWRyT3p3aWtjb3ZYMG01eDRvTTRheGVCd3VXbGpYMUR6TnJ5NHoyOWpOQlY4YlY5andtVFYvN3pVUkVjQ2pzdWM0a1oySW9WNFJBSUJ5YVJXdTVDY2pMdnMyWFlkZFZRUlFKcWswT2pQZldOaGEvbXVqdWF5WEFaNWhkT0FXVU5pc1h5bEkxbnZNaGtmSDhVT25XWEMwVktUcENYZ1crQ3hrTEQ2K3RST0Y0cHI2OVRNQ0loR3BKc0tJZlg0TENZV3BabndHK3FtVWlXa1JnSUJuQVFzdUh4SzUxT2h4NUJTRmpZOVBJbE5VYURBenZ6YUVPRElGR1dsYWhCWHFXS3FMQUJyQUNhQzVyQmNDNFdYR3ljbkpvQlgvOU9uVGtaT1R3M3BNTnpjM1JFWkdNdHBpWW1KZ1kyUER1bDBnRU5DUEtZckM5dTNiQVFCdnZ2a202M2xRRk1YYU1lRGpqeitHVENhRGc0TURWcXhZZ2VmUG4rUHZ2Ly9XMnJkVnExYjQ0SU1QY09IQ0JmajUxYmdobFplWHc5L2ZId01IRGtSVVZCVHJlV3FqdUZoUkVvYkw1Y0xWMVhSSG04Wk1vWmF2YSs1RUJFQWdFQWdFQW9GQUlCQUlCQUtoRVVGRUFBUzlpS1RWWmcxNkt1MlQyVExGdnplZE1VcUJ3cW1jTzJhYkN3RDQycmd3TEwrMTFSUW42RWRaQ2tDSlNDYXU4MEM1T2RuNzlESXN1SHhjem4rRVcwWHBXaTNsbXdyTlliMXdPUndNOFF4bnROMHZlWVlpY1lYZTQwb2xJbXhJUG9iUFFzYlNiUzVXZGxnZU5nR2YzZDZERW9rSW8zeTZZS3d2czA1enBxZ1F2OWRER1FCVjFLM3lOWE1OMlJPdm8rU0JPVkVYZGowdXl6WjRqT3AxQkFEU0JoQUJOSWYxUWlBME5UNysrR1BHTmtWUkVJbEVqUGFGQ3hmcXpQN2Z0bTBiaEVJaHhvNGRxM1UvRzRLQ2dqQnYzanhHVzB4TURKeWNuRmkzcTNMMjdGbWtwNmVqZS9mdXRNVytUQ1lEajZkNGZ4ZzllalFxS25SL2h1a3FlMkJyYTBzSCtqdDI3RWkzOC9uYWY5NHRXclFJUlVWRmpMWmx5NVpwOU12TnpjV2xTNWZvYlVNaUMyMDhlZklFZ0VKUW9YeWVMeHZQU3BuYlRnTEFVYUM5TDRGQUlCQUlCQUtCUUNBUUNBUkNRMEJFQUxXRUE0NVpNd2NKTmZqWnVLSy9ld2k5ZmJYZ01YS3FTdlFjWVR4dDdaazNrYlZaZ3hQMDA5NmVtUVdjVkpwcDBBcGNpV3FkZG5QamJjM09mclpJWElFTmo0NlovZnlUL0hyaFZXL0ZUWGtKSmNNYlYzODEremxVYVM3ckpkSXRHTzRDQjBaYlhEYTc0RzFDWVNwMnBwL0h0SUNhakUwZkd4ZDhHVFlScDNMdVltYkxmb3orWlpKS2ZIWC9JTVFtWk9HYmlvQm5BUWZMbXFMQ01rb09xYnp4Q2xQNEhCNkMxZDREYmhjL01YaWNGZGVDZml5ajVQWCtPZHBjMWd0YmR0MEIrRnpGUHdzdXdPZTkrTCtXYmJadFhIWUp6SVFtU2s1T0RvNGRPNFlCQXdiQTE5ZlhZSCtaVElaVHAwNmhYYnQyak94emRXN2V2S25SSnBWS0dlM0tXdlBhMkw1OU96dzhQUFNLQUw3Ly9udkV4c1l5MmpJeU1oakI5cmk0T0ozSEcwTjFkVFUyYjk0TUhvK0h0OTkrR3dBZ2w4c3hkKzVjQkFjSDQvWFhYNmY3cXIrT0dSa1o0SEE0OFBGaHZzY3E5eGxMVmxhV1JzbUF1aUkxVmVHZVUxWldCcWxVcWxPWTBGU1J5WUVuYWg4WlFjN2EreElJQkFLQlFDQVFDQVFDZ1VBZ05CUXYxeDJaZW9MTDRTRFV3UmQ5M0lMUnp0NGI4eFArMTlCVGVpbVpGaERKcUROOU1DUGU3T2ZvNmRxR3NaM01Jb05WRnh3QVhBNjNTV2VTbTBKN3RkcnM5NHJaMzVodWlCSVg5WVV0MzRxdUIxNWFDNHQvdGpTSDljTGxjRERCcndlanJWUWl3cVg4aDZ6SDJKOXhGYTVXOW94cno4L1dGYThIOW1QMGs4aWwrUHIrUVR5dlpHWk4xalhkWFZvelNoMWtWeFUzYXFGWm1LTXZCTHlhZ0g1ZWRTbXlETHhtWEE2SGtTRmZueUlMSmMxaHZSaER1ZGo4WTNJNTdFVUY2djk0cXRzY0hlMUVhTkNnSER0MkREdDI3TURwMDZmeHh4OS9HT3kvZHUxYUhEOStITDE2OWNMeTVjdDE5bE1Qdmc4Wk1nUjJkbmJZdjM5L3JlZXN4Tm5abVE2NFYxUlVvTEN3RUh3K0gxNWVUR2VqSDMvOGtYNGNIUjJ0MGFhdDNkblpHZE9tVGFQMy8vbm5uOGpOemNYWXNXUHBjeDQ1Y2dTcHFha29MaTdHbkRsejZMNnFHZmNTaVFURGh3K0h2YjI5MWt4OFhlNEFiR0FyY0RDMmpJSXFTaEdBU0NUQ3ZYdjNhQWVFbDRWblpZQkV6Y0NtRlJFQkVBZ0VBb0ZBSUJBSUJBS0JRR2hrRUJHQUVZUTQrS0szVzF2MGRHbEQxNVd1bGtzYWVGWXZKendPRjZHT05SbFJEMG96NlJydDVzTGV3aHBoRGpYWmFIblZwYld5c2JlenNNYjNuV1lpTnVzbTRySnYxMHZndDZGeHNSVENReTByKzI2SjhkbHBMeVAyTHdRQUFDQ1NHVmNHdzFpYXkzb1o0aFhCcUxFT0FQOWszakM2bnZ5bWxKTnd0aEtpcTNPUTF2MFVLSHovOEFpU1NyT01HdGNZUEFRT3lLMHFZWVQzV3drOU5jUUk5MHN5NjJ3TzVxQy9SeWhqTzdISXNBdUFRTVVGQUZBSUx1cVQ1ckplR2hvNUJZaGxpbitvbzY5S1hJNTJ3WUM2V0lDTnlFRGZNVHd1UVBRR05WQVVSUWVTaHcwYnh1cVk2T2hvSEQ5K0hKY3VYVUpTVWhMYXRXdkgrbHdjam5sZi9WbXpabUhXckZrQWdJMGJOMkwvL3Yzdzh2TFNDTGJIeE1RWVBiYXZyeTh0QWtoT1RzYnUzYnZoNHVLQ21UTm5ncUlvRkJVVjRmZmZmd2NBekowN0YwS2hVT3M0eGNYRkFCU1cvMnpRSmdwUWJSczRjS0F4VDZOV3lHUXlQSHIwaU42T2o0OS9xVVFBRkFYY1V0TjBCYnNCOWxZTk14OENnVUFnRUFnRUFvRkFJQkFJQkYwUUVZQVJyQXlmcE5GbXhiVUFuOE9EbE5JTVFoMk0vTEErcGxXbjlIUnQweURQUTBiSjhXL09QUXg3WWFlKzcra1ZzNS9qVmU5T2pFelFxL20xcTUwdDRGbkN4VktJNlFHUm1PVFhFN3VlWE1UZno2NXA3V3ZKNVRkSTlxdTVDVlp6QWFpV1M1QlNibHJXMk11R3E1VWQvZGhRdmZyYThyS3ZGMEFSQkozcTM1dlJWaTZ0d3RHc0cwYWZXMDVSK09uUmNmelNkUTZzZVpZYSsrOFdaK0JhUVlyUjR4ckRKKzFIdzFQZ2lPd3FSYURIaXN1SGw1WVNGbWR5N3RicFBHcUREYzhTM1YxYU1kcmlDd3hmRjVZOHBnaEFiS1NJbzdZMGgvWFNYSkJUZ0Z5bW1aRmJIMWh3QVF2ZUMzY0RWYWNETmk0SEw4UUxTaEVEai9QaUg3Zm0vNnI3R3B2alFXSmlJbkp5Y3NEajhUQjQ4R0JXeDdScDB3WTlldlRBbFN0WHNHWExGbno3N2Jlc2pxTW9DbHd1bDNWZkFFYlZvTDk4K2JMZS9iNit2bG96OGJXaEhvZy9lZklrWkRJWkNnc0xNV2JNR01oVlNydDA3OTRkZmZ2MjFUbFdVWkhDVWNYSmlWMXBJNlhMZ0VRaVFYWjJOcU1OQUZ4Y1hGaU5Zdzd1M2J1SDh2SnlXcnh4N3R3NXpKa3p4K3hpRGwxc012NXJnVkZ3S0RBRWZGWjhvS3UzenU0RUFvRkFJQkFJQkFLQlFDQVFDQTBHRVFHb1lXZGhqYzVPTGRIRk9RamhqdjRHK3hlSXl5SGdXYUJjMmdCM29GOXlZcC9md2pEdmpyaFQvQlEzaTlMTU9yYWRoVFZHdHVqTWFEdWY5NkJXWTlxb0JCTXR1SHlOdXVWMFA3NFZWb1JOUkVwNUxqWTlQcWxWUU5KVUNGRVRBU1NWWmhsbFZ6M20vSGZtbmhKTlgvZjJXTmgyZUoyTnJ3OE9PQWl3ZGFlM1UrdEJHUEd5cmhjbGJ3WU5oSkF2WUxUOWxYRVZJcG54UHVhdDdEenhRZHNSV2dVQUFCRG02SWZ2Tzc2R241S1BtejFEWE1tbC9JZVk2dDhIQWJadU92dWN6YjJQQjZXTjF3a2d5cjA5TExrMVh5TktKU0xjWUhIdHFUc0JOSVFnNm1WZkw0UzZSeUpYL0d1T0hENThHSUFpa08zc3pONEQvYlhYWHNPVksxZHc2OVl0SkNRa29IUG56bnI3SzRQbWJJUDZWVlZWQUFDQlFHQ2dwNExVMUZSa1ppcmVZOFZpTWRhdVhZdXBVNmZDdzhPRDdsTlNVb0wvL2MrMHNsOWhZV0U0ZVBBZ2JHMXRZV2RuQjRxaWtKMmREWUZBZ0huejV1azlWaG5JOS9QejA5dFBpVktvY083Y09heFlzWUxScHVUMDZkUEdQZ1dUVUFvcjJyUnBBNEZBZ01URVJOeStmYnZPM1FET0tZMm82cmlDanVyd1BBNHdNQUFRa0YvVUJBS0JRQ0FRQ0FRQ2dVQWdFQm9oemY2V0JRZEFTNkVIT2ptMVJHZm5RTFN4ODJKazc2a2pvK1M0WC9JTU40dlNjYk1vRGVrVmVUcjd5aW56M1lYaWNEak56b28yUTFTQXBOSk1iRXMvWi9heHAvbjNZUVFBNzVaazFEcllaOE5uK29BV1ZwZHI5Qkh3TExBMFpCd0NoUjRJRkhyQXg4WVovNzEvQ0tVU1VhM08zVkNvQzJYdWx6eHJvSmswTHRyYWU4Tlc1WHJROXo1aExsN0c5YUtraDJ0clJMb3hyYU9mVnhiamNLWng2WDRjY0RER3R4dW0rdmNHajZNL3M5VFAxaFgvalppSzJLeGIySmwrM2lTeGdUNFNpNTVncW44Zm5mdlA1VDdBVDQrT20vV2M1b1RINFdLTVQxZEcyN25jSkZZaUlIWHhCZHV5T3BZOFB0NXBaWG9kYkZWZTV2VmlDbDI5RlZuMU11cEZkajJsc2kzWHMrL0ZmaG1sc01pV1U0QWNpdjlUYXYwcHFzNWpjNFI2b0tDZ0FCY3ZYZ1RBdmhTQWt0YXRXNk5idDI2SWo0L0hsaTFiMEtsVEo0M3M4Tm16WjlPUGxabjloWVdGakhhaFVJajE2OWRyakM4V0s5Nm5iV3hzV00zbitQSGpjSEJ3UUVsSkNhcXFxbkQyN0ZuY3ZuMGJQL3p3QSt6dDdRRUFwYVdsMkxWcmwxSFBVMG52M3IwUkd4dExpeGlXTEZtQzdPeHN6SjQ5bXlFMDBFWmlZaUlBb0tMQ09DZWg2OWV2TThhUVNxVUd4UmJtaEtJb1hMcDBDUURRcTFjdkNJVkNKQ1ltNHRpeFkzVXVBZ2gwQUpKTXI3cGlFaklLdUpFTnRMQUg2c25vZ0VBZ0VBZ0VBb0ZBSUJBSUJBS0JOYzFlQk9CaVpZZHZJNmJyRGZ5WFNpcVJVSlNLaE1KVTNDeEtoMGpLcnI3M3VBdHJ6RFZOdk5OcUVJWjQxWDg5emNUaUovZ2o5Vit6alRjenNDODZzSEJZVVBMRHcxamFMdHRjZEhkcHBmRmE3amVESGJSNmxuS1JXRE5JODFwQUZOcmExM2lHQnR1M3dIY2RwMlBsM1FONEtzcXY5UnpxRTFjck8zaXIyWmZmSXlJQUFNQ3JMMnpHbGJ3Vk5CQTlYRnJqYXNGalhDdE1RWEVkbFFkNDJkWUxBTGhaMmVPOTFrTTAyamVubkRMS1JhT05uUmZtQkExQWF6c3ZqWDM1MVdXNGxQOFFyM3AzWW9nRE9PQmd1SGRIUkxrSEl5YnpPbzVrM1dUOS9tK0lsUEljcEZma3dZNHZnQlhQQWxVeUNVb2tJand1eThhL2pkd0JBQUQ2dVlkb1pLT2ZabG02d0UxZ3o5Z3VsMVN4T283UDRabjFjL0JsWEMrbTBsRnpXZFFKRkRURkFiUmdBTHJGQTRiRUJXejM2enczaS8xU09TQ1dLMG9QaUp1dWdVK3RPWHo0TUtSU0tWeGRYZEd0V3plamo1ODZkU3JpNCtPUm5KeU1DeGN1SURJeWtyRS9JeU5ENHhpWlRNWm9Wd2JvMVNrc0xBU2dFQWtZUWl3VzQ5U3BVK2pWcXhkaVkyTmhiMitQeVpNbjQ5dHZ2OFh5NWN2eHpUZmZBS2hkT1FBT2gwTUxBRTZjT0lGcjE2NmhRNGNPR0QxNnRNR3hidDY4Q1VDUjJiOWh3d2I4NXovL01YaU1YQzdIMWF0WDZlM1BQdnNNbHBhVzJMaHhJMXhkWFZrOWg5cHk3ZG8xWkdWbEFRQWlJeU5oWjJlSFgzNzVCV2ZQbnNYczJiUGg1cWJiL2FhMitMeTRMUHdkNit3VUFBQ3BESGhlcm5oZkFJRHNjdUIrSGhEaXJ2ODRBb0ZBSUJBSUJBS0JRQ0FRQ0lUNnB0bUxBUEtyeTNDdE1FV2pybkZPVlFtdUZqeEdmRUV5SHBSbW1qV3J2eWtoa2xZanJjSjhhVFhHQnRETUhhRHh0WEhCZjlvTVpiVGRMRXBIWXZHVFdvOXRiMkhOMk02dkx0UG9zeTM5SE53RTl1amlIRVMzdVZuWlkxWEVWS3grY0FpSlJiV2ZSMzJoN2dJZ3BXUklyaVByOUtaRU41Y2c5RkhMV3JmZzh0SFpPUkNkblFOQkFVZ3VlNDc0Z3NlNFVwQ01URkVobysrenlrTGNMbjVxMHJsZnR2WEM1L0R3WWZCSWpRRG8yZHo3ckd6bkFjRFpVb2daTGFQUTE3MjlWamVWK0lMSCtQSFJNWlJMcTNBNVB4a0wydzZIaDFwd1c4Z1hZS3AvSDR4dTBSV0hzMjdnY05ZTmxFa3FXWjFmRnpKS2p2ZHYvRkdyTVdvTDE0QWJnaTRzdVh4TThPdkJhRXNzZXNMNnN5TFl2Z1ZqdTdTV3I2V3B2R3pycFNuQWdTSmJ0ckhWdUc4SWxNNElsT3JqRjE4MWxjRkZaYnRTaENDbkFKbGN0Mk9EcnZacldlYVpzMWdzeHBFalJ3QUFRNGNPQlpkci9IdElTRWdJd3NQRGNmdjJiZXpZc1FOOSt2Umh1QUhFeGNYUmoxTlRVL0gyMjI4aklpSUMzMzc3cmNHeGMzSVVwWGY4L1EyTFRVK2NPSUdTa2hMMDZkTUhzYkd4QUlEQmd3ZmoxS2xUeU03T1JrRkJnYkZQVGUrOGZ2cnBKOWpZMk9Damp6N1NjRDlRSnowOUhSa1pHWEIyZGtaRlJRVU9IVG9FSG8rSGQ5OTlWKzl4TjI3Y1FHRmhJYXl0clZGWldZbjMzbnNQYTlhc3dlclZxMmxSQTZBcFZqQW5CdzRjQUFDRWg0ZkQxOWNYZ0VJTWNPYk1HZXpaczRlVm1LRzJEQWt5M0tlMjNNb0c0bFcwZXZHWlFKQXpLUXRBSUJBSUJBS0JRQ0FRQ0FRQ29YRkJibFVBaU0yNmllNHVyZkNrSWg5WENoN2hTbjV5dmRoM0Urb1hYeHNYckFpZnhBZ29Wa2lyOGRPalkwYU5ZOG5sYTYxaDdXYkZ6RXpMcXk3VjZGTWxrK0RyZTMvamphRCtlTlc3RTkxdXc3UEU1eUhqOEV2eUNaeGltVTNiMEtnN09xU1U1VFJJYlc5ZDhFME1jS3F6N3VGUituRldaWkdlOHlteWxHZTI3S3QzUEE0VVdlbHQ3THd3UFNBU3owUUZ1RktRak12NWo1QmFub3VqV1RkeE5PdW1XZVplR3hyRGVwbmJlakRhcUdYdUY0ckxzU1hGY0YxalJ3c2JqR2pSR2E5NmQ0S0FaNkd4WDBySjhIdnF2emlTVlZOU0lLazBFd3R2L0k3cEFaRVk3dDBSNmtWWWJQaFdtT2pYRTJOOXUrRjZZU3IremJtUDY0V3BSamtTTkJZc3VIdzRXOXJTMjJ4cy9KVk04ZSt0SVpUWWwzR1oxYkUyZkN2MDl3aGh0RFUxRnhSdE5JYjFRbWhhY0Rpb2VZZXBZMUdFdVVRQXg0NGRRMUZSRVN3dExSRWRIVzN5T0JNblRzVHQyN2VSbXBxS1M1Y3VvWGZ2M2xyNzVlVXB2b3RiVzF0cjNhOU9XcHBDSEJZUUVLQzNuMHdtdzc1OSsrRHM3SXd1WGJvdzlpMWF0QWcyTmphMG0wQkdSa2F0Z3VaaXNSakxseStIU0NUQ29rV0xHR1VBS2lvcVlHdHJxM0hNamgwN0FBQmp4NDZGbjU4ZnZ2amlDeHc0Y0FBV0ZoYVlNMmVPem5PZE9IRUNyVnExUW5WMU5USXlNakIwNkZCY3UzWU41ODZkbzhVYkFPamcvTE5uejhEaGNOQ2lSUXY2dWZKNFBIaDdLeHlyc3JLeUlKT3gvM3hMVGs1R1FrSUNBR0RreUpGMCs2aFJvM0RtekJuRXhzWmkzTGh4OFBLcUordVJPcVNWTTFNRUlKRURqd3VCVU9JR1FDQVFDQVFDZ1VBZ0VBZ0VBcUVSUVVRQUFHNFhQOEU3MTM1RFRsVkpRMCtGVUVlRU9mcGhVYnNSY0xCZzFvbmRsSElTQlFac2xkVURNZ0cyYmxyck8wYzRCZENQS2VnTzBsQ2dzRG5sTklyRUZaZ2VVR09EeStOdzhaODJRK0ZrYVl2OUdWZTFIdHRZNEFBSWQvUmp0TjB2YlZ5bEFQeHRtWmF6VWlPQ25LcjhtM3RmNzM0dmEwZjBjdy9CWU05d09Gb3liK1kvS251T0kxazNFT25XRGhGT0FlQnplQnJIKzlpNFlMeU5DOGI3OWtCdVZRa3U1VC9DeGZ5SGVGeVdiZEo4elVGaldDOWpmYnRyQklzcFVGaWJkQVRsVXQzMjhaNENSNHoyNllvQkhpR3c0R3IvaUx0VC9CUWJVMDVxdURBQUNxSE81cFRUT0pWOUYzT0NCcUM5ZzQ5R0h6NkhoeDR1cmRIRHBmVUxCNEZIdUZYMEJQZExNbEFzRWVtY1cyT2luM3N3UStUQTF0a2dVT2lCNkJiTW9ObTlrbWQwS1JCblN5RmEyWG1pb0xvTUpSSVJ5cVZWcUpKSndJRmlUYjdkNmhXTjYrcGhHYnNJcFVoYWpXbVhmMlRWRndBT1JuN0l1bTl0YUF6cmhVQ29hMlF5R2ZidTNRc0FHRFpzR0p5Y25Bd2NvWnR1M2JvaElDQUE2ZW5wMkxsenAwNFJRRzZ1d2wza3lwVXJpSTJOeGJCaHcvU09lL3YyYlFEQXZuMzdjTzNhTlh6NjZhZGErLzN6enovSXlzckNsQ2xUTk53TTNOMlpVVnloVUlnQkF3WXcybUppWW1CcmE0dUJBd2RxdEt0Q1VSUysrKzQ3SkNjbnc4UERBNVdWbFZpL2ZqMHlNakx3OU9sVENBUUMvUEVIMHhFbU5UVVY1ODZkZzQyTkRZWU9IUW9IQndlODk5NTcrUEhISDdGbnp4NEloVUpNbmp4WjR6bmw1K2ZqM0xsem1EbHpKc05OWWY3OCtXalZxaFVpSXlOaGEydUxxcW9xREJzMkRES1pERU9IRG9XWGx4ZGQ3bURRb0VGd2NuS2l0OCtlUFl2S1NuYWZEUlJGWWYzNjlRQ2IwcDFoQUFBZ0FFbEVRVlFVSW9Pb3FDaDZYMGhJQ0NJaUluRHIxaTJzWDc4ZXExYXRZalZtWTBab0NiamJBcmtxMVowZUZSQVJBSUZBSUJBSUJBS0JRQ0FRQ0lUR0JSRUJRSEZEdlM0RUFQVVZnREFWWjBzaEFvVWVldnM0V2RveXJPdHJpNU5ha0ZUYjJOY0xVOHgyUGk2SGd3bStQVEhKdjZkR1Z1K2ZUeTdoWE80RGcyTVVxZFZ2ZjdQVlFQejQ2Qmd5S2dwQWdZS2pwUzFHdGVqQ3lGaCtYbGtFaVZ4Lzl0UmZHVmRSTEJaaGJ1dkI0S3BZdzA0TGlJU2RoVFgrbDNxV3hUTnNHQUtGSGhvQjd3Y2xkVi9EWE1nWGdNdmhRQ1FWNjh5KzVvQ0RTUGQyR09ZZHdXZzNsK1c0QlplSDFuWmU2T0RvajY0dVFXaHBxLzJPYjFwRkxsYmQveHZGNGdxY3kzMEFJVitBSHE2dDBjZXRIY0ljL0JoL2N5WHVBZ2VNOXVtSzBUNWRrVk5WZ2t2NUQzRXg3eUZTeW5QTU1uZEROSmIxTXRBakZETUNtSFdpQVdEdjA4dTRXNkpaTDVySDRhS3pjeUFHZUlTaXEzT1ExdGNXQUlyRkZmaGYybGxXenlPdEloZi9kL3RQZEhFT3d0U0EzanIvemtLK0FJTTh3ekhJTXh3QWtGbFppRHZGVDdFbDVVeURPUVFFQ2ozZ0tYQkVvYmdNeFdKRklMNVNKZ1lBdUZyWm9ZZHJhMHoyWXdiZDBsaTQzd2o1QW56WWJnVGo5YVZBNFhlVjl5b0xMZytmdHRlc2QwMUJlN0p6c1ZpRXU4V2FmOU9tUUdOWkx3UkNmWERpeEFuazVPU0F6K2RqNHNTSnRScUx3K0ZnL1BqeGRJRDh5cFVyNk5HamgwYS9PM2Z1QUZBRW1OZXVYUXVKUktMVGdhQzR1QmkzYnQyQ282TWpVbE5UVVZXbFd5d1dGeGNIQ3dzTGpCNnQrVjZseXJCaHcrRHM3SXhaczJiUmJXS3hHREV4TWZEMDlNUzhlZk1ZL1NYL3o5NTloMFYxdEE4Zi95NGRCRkZRVUJSVXJLQ3hWMkpReEpMa1VkU28wZGhMWW9rUm82S3g5eGFmR0d1c2lTWTJmcGJFRXJGakJjV3VVUlE3aWdHUjN0dXkrLzdCc3h1V0xTeElNKzk4cml0WDNEbHo1c3d1dTJmUnVlZStzN0t3c2JGUlBrNU1UT1RjdVhOQVRrbUFEUnMyS0k4Wkd4dlRyRmt6bGZNVEVoSllzR0FCY3JtY0FRTUdZRzJkazNIRnk4dUwxNjlmYy9EZ1FYNzU1UmVzckt6VTVucm8wQ0d5czdOeGQzZFhDUUt3dHJibWl5KytBTUREdzBQWkhodWJFd1JYdnJ4cWxwSGNPbmJzcVBWWVhuNStmb1NFaEFBd2JOZ3d0ZUNLRVNOR01ISGlSRzdjdU1HcFU2Zm8ycldyM21PWFZiVXFxQVlCUktkQ2ZEcFVNTk4ramlBSWdpQUlnaUFJZ2lBSVFra1NRUUQvSDNPMXJzNlVCdDExOW1sUXZocXpHdll1dGpsb0dydjNwUitLWk96bUZXc3h6TGtEVGhhVjFJNGRENy9OM2xlWDlSb25KUEZ2ZWxScm9YeGN4N0lLYTVvUDEzbk9iVDNybGZ0SDNpTkRsc1czOVQvRk1GZjZlcTlxTFRFMU1HYnowOVBJOVJxcFpMV3djVlo1TEFjZUpoWi9FRUMzcWsyVTJST2s4bXd5c3FWa3luTCt5NWJMTUpRWVlHTlNUdU1POE1Jc3BCc2JHRkhkM0FhbmNwVnd0clNucmxVVjZsamFhOTFoRGpscDFVOUUzT0czRnhmSnlyWExOMW1henBrMzl6ano1aDdXeGhhNFZhN1BSNVViMEtCOE5ZMkxvL1ptMXZTdTNwcmUxVnNUa1JiSHhhaUhYSHo3VUdkSmduZFJWajR2RlV6S01hYU9ldXJsNjdIUDJQdFNkUTYxeXRuUnliNFI3bllOS0o5bkYzWnU2ZGxaSEkrNHpZRlhRYVQrYnpGY1h6ZGluM0V6OWhtdGJHdlR1M29iR3BSMzBObS9tcmtOTjJKS3QwU0F2WmsxVTExNjVOOHhsNkRveHpxUEcwZ2srRFRvUVZWejFkMi94OEp2OHpUNW42d1ZrZWtKSkV2VFZkTGlnL1pzNS90ZVhTNVFLWUt5b3F4OFhnU2hKR1JrWkNoM3JIZnUzRmx0dDN4aGRPclVpWjkvL3BuNCtIaDI3OTZ0RmdRZ2s4bTRjZU1HQUMxYXRPRG16WnVzVzdlT3pNeE0rdmJ0QzBEMzd0MlZhZnVQSERtQ1ZDcmx3dzgvVkVsOUR6QnIxaXd5TS8rNTkzZnQycFdJaUFpVkJYdE5Kaytlck5ZV0h4OFBnSzJ0YmI3OXJhMnRxVnUzTGlZbUpqZzVPU24vYzNSMHBFcVZLa2p5Qkt6Tm16ZVA4UEJ3WEZ4YzZOZXZuOHF4TVdQRzhPTEZDKzdjdWNPSkU2cGxSdUxpNGpoMDZCQU5HalJRcHZiUHo5T25Ud0Z3Y25MS3AyZitYcjU4eWRhdFd3Rm8yclFwSFRxb2wwVnlkWFhGMDlNVGYzOS8xcTVkUyszYXRhbGR1K2lDakV0RFpmVktEa1FtaXlBQVFSQUVRUkFFUVJBRVFSREtEaEVFSVB3ck5hdFlpem1OK3FpMXk4bFpkTXE3bUtqTDlkaG5SS1lucU5YQTFpWTlPNHZEcjIvb1BYNUFWQWpaY2hsVEduUlhDUVJ3dDNQaDhOODNpQ2ltUmQ5M2tUY0lJQ3dsV21lSzlxS1NleUhmU0dLSWtaRWg1VEROOTd5WWpDVCtpbitwOWJpWm9USHRLemZBMXNRS1cxTXJxcGhaVThXOEFwVk1yZFIyK0dxVEpaTVNFUDJJL2ErQzh2MlpKV1NsY2p6OE5zZkRiMk5yWXNtSGxldmpidWRLYlMyWk9hcWFWNlMva3h2OW5keDRsaHpKSDJIWHVCejlTSzk1NmFNc2ZWN2lNMVBZOHV3TTQrdDJVN2E5VG8xaFZZaWZXa0JNSzl2YWRLL1dYT3ZZR2JJc2pvZmY0ZURyNnlTK1E1cCtPWEF0NWhuWFlwNVJ6Nm9xbnpnMDQ4Tks5VEUyVUMvdkVKRVd4NTZYQVlXK1ZsRW9hQ21KVnluUm5Ic2JyTE9QbzRVdERTdW9sa2FJeVV4bWQ2ajZjMzJaRWtWRGE4ZDhyM3ZoN1FOT1JOd3QwRnpMZ3JMMGVSR0VrbkRnd0FGaVltSXdNREJRN2lwL1Y4Ykd4bmg1ZWJGanh3NmVQbjFLYUdnb05XdldWQjYvZS9jdVNVbEoyTmpZc0hUcFVsYXNXSUcvdnorYk4yOUdJcEhRcDA4ZkprNmNDRUJFUkFUNzl1MURJcEhnNWVXbEZnVGc0dUlDNU5Tc3IxdTNMcDZlbm1vTDhMbDE2YUllaUpiWHRXdlhkUFk3ZVBBZ2xwYVdLcnYvOHhNZEhZMmRuUjF6NXN6QnlFajFyMmlHaG9iTW1UT0hQLy84ay83OSs2dVVSamgvL2p3WkdSbjA3OTlmNzJzRkJPVGN1eHMyYktpejMvbno1ekV6TTZOTm16WWFYN1BFeEVUbXpKbERhbW9xcHFhbVRKbzBTZXRZNDhhTjQ4YU5HeVFrSkRCdjNqeFdyVnBGNWNxVnRmWXY2MnpNMWRzaVU2QytlbXlZSUFpQ0lBaUNJQWlDSUFoQ3FSQkJBTVZveE5XTlJUYlcwRnJ1ZU5qcC9vYzY0UiszNDE1dzhlMUQzTzFjbEczcDJWbXNlWHlNb09nbkJSb3JTNWJOOXc4T003dlJaOWlZV09yc201U1Z4c3FRb3dXdTEzd2wrakVyUTQ3aTA2QUhCaElKNmRsWkxMei9lNWtNQUxBd05NSFpVblVYWUVsa0FRQUkxU05sZVY2Wk1pbHJIeC9YdWRzNFBUc0xUL3RHTkNpdjN3NDZoV3k1akFjSnJ3bUtlY0xGdHc4TEZRZ1JrNW5Na2I5dmN1VHZtMVMzc01YRHpoVjNPMWNxbWFxbit3V29iV21QaktMZE9WM1dQaTluM3R6RDFzU0tBVFhjaU10TVllSDkzNVhwN0hQYi95cUlSdGFPZkZCQmRTZWpJdXZDb2RmWFNYaUh4WDlOSGlkRjhQaFJCTDg4TzR1N25RdWQ3QnVwQkc5c2YzNWVyYzU3U1l2S1NDUXRPeE56UTVOOCt6NVBmc3Z5QjRmeVRTLy9NaVdhVlNISDhISHBqZ1FKMlhJWnEwTDhOUDVjSGlWRlVOdXlDaVlHUm1xbEdXUnlPYytUSXprZWNZZHprY0hJeTJTdUU5M0sydWRGRUlxYll1ZThWQ3JGd1VGM05wU0M2TkdqQnlrcEtmVHAwMGR0TVhqdjNyMUFUa3A2QXdNRGZIeDhpSXFLNHErLy9tTFRwazFJSkJJKysrd3pNakl5V0xac0dSa1pHWGg0ZU9EczdLenBVZ0Q0K1BoZ2JXM041czJiTVRmWHNJTDdQN3BTMVYrOGVGRlphc0RCd1lGR2pScHA3R2RzYkt4MURJVzR1RGdxVktpZ2ZEeDc5bXdxVktpZ2RXRzhmUG55REJvMFNLMjlWYXRXT0RvNjh1R0hIMm80UzExVVZCUVhMbHpBME5BdzMzUHUzYnZIa1NOSG1EZHZIdTNidDFjNWxwcWF5dno1ODRtSWlBQmcwcVJKT3Q4ZjF0YldUSnMyamRtelp4TVpHY25reVpQNTRZY2ZzTGZYWFpxc3JESXpBZ3RqU00zNnArMXRpdmIrZ2lBSWdpQUlnaUFJZ2lBSUpVMEVBUlNqK015aSs1ZWd6T3lpWDFTNkd2TzBTQU1WeXBwTlQwL1QwTG82dHFaVzNJcDd3WmFuWjRoTVR5alVXQzlTM3ZMMTlWOXdxMVFQWjB0N0xJeE1sRHZFNWNoSnk4N2tlZkpiZ3FJZkZ6amR1TUtWNk1lc2UzeWMwWFU2c3pqNEQwSkthR0c5b0ZLek14a2V0SUZtRld2UjBzYVo1aFZyOFNEeGRZbGNPejR6aGFpTVJDcWFsTU5Jb3I0TE83Y1VhUVozNDBQWjkrb0tMMU9pOHgxNzM2c2c1bXJZM1p0YnRsekd5NVFvSGliK3pZT0V2N2tiSDBxS05LTkF6MEdYMTZreDdBeTl4SzdRU3pTcTRFUUhPMWZhVmFxSFJhN0YzTkNVS0s0V2NLRlJIMlh0ODdMdjFXWHN6YTM1OC9WTnJZdWVjdVNzZTN5Q3RTMUdZR1pvek5Qa041d0l2OHVscUlmRnZoQ2ZMRTNuV1BodGpvWGZ4c0c4SWg5V3JrOFZzd3BjajMxV3JOZlYxNTI0VUp3dDdURXlNTVJJWW9BQkVnd2tCa2psMlNSbnBmTWk1UzFYWTU1eUpmcXgzdW40TDBjLzR0Zm5Wb3h3N3NpT0Z4Y0lUZ2pUMkcvbmk0dnNmSEVSeUNrallHSmdoQUVTWk1qSmxFbVJ5ZlZmK0grWDhqQkZWVnBHazdMMmVSR0U0bFM1Y21WOGZIeVF5WW8yQUsxQ2hRcU1IVHRXcmYzUm8wZmN2SGtUSXlNait2VEorVjQyTWpKaTd0eTVqQjgvbnVqb2FLS2lvcEJLcFh6Ly9mYzhmUGdRYTJ0cnhvMGJwL1ZhMmRuWnBLV2xrWm1aaVptWjduenRVNmRPMWRqKzIyKy9rWjZlanJ1N094S0poRXVYTGpGbzBDQzk2dHNuSlNYeDlPbFRIajkrVEVoSUNJOGVQU0ltSm9hVEowOHErelJvMENEZmNUU3BYcjA2TTJiTTBKbmRRRUV1bDdOdTNUb3lNakxvMXEwYjF0YTZzNUNrcE9UOFhhWmlSZFZTTUhGeGNjeWNPVk5aVnFCdjM3NTRlbnJtZS8zV3JWc3pmUGh3dG0vZnpwczNiL0QyOW1iR2pCazBiZG8wMzNQTElodHoxU0NBMkRUSXlnWmozYitpQ29JZ0NJSWdDSUlnQ0lJZ2xBZ1JCRkNFcnNVOEpTWXpxY3lOSFJqOWlOZHBNV3J0V1RJcDhabWx1Mk8xc0ZLeTBqa1grVS82NnFnTTlkY21MVHVUbjU2Y3hOelFoTXY1MUx2V1I0WXNpM052Zy9OTm0vMHV6cjk5d0syNDBIZEtYVjRTVXFRWkJFU0ZFQkFWZ2dTSlNoa0RYWDU4NUpmdjRuMStSbC9iQXVUVUdEZVVHR0prWUlDQnhBQWppUUdTL3kyZFpjcWtCVjRzdXhQM2dyL1RZcWxtYm9OTUxpY21NNGszYWZHOFNvM21aVW8wTDFPaWVKa1NUWVlzSy8vQjNwRWN1QmYvaW52eHI5ank5QXl0YmV2UTBjNlZwaFZyc3ZmVjVRTHZuWDRmUHk5eVlPMmo0L24yaThwSVpHWElVUkt5VW5tU0ZGR29hNzJyOExRNDlyOEswdGxISnBjVmFQRmJsN2ovQmNQb3N1TGhrU0s1Vmw1SC9yNUJYR1l5bDZKQzlPb3ZrOHRKenk3K3oweFJlaDgvTDRKUUVnd004dit1VDB0TFUvNVpuMFhwdkdReUdSczM1Z1NvZHUzYUZUdTdmeklQV1Z0YnMyalJJdVJ5T2RXcVZXUEJnZ1VFQlFWaFlHREFqQmt6VkJhcXM3TlZzNXZFeHNZaWw4dXhzN01yOEx4Q1EwUFp0R2tUTjIvZXhOWFZGUjhmSDR5TmpVbE9UdWEvLy8wdnQyN2RZdHk0Y1dvTDZoY3ZYdVRzMmJNOGZmcVV5TWhJbFdObVptWTBhZEtrUVBOUWtHdjRMcWxidDY1ZTUyN1pzb1VyVjY1Z2FXbkpzR0hEMUk3bkRmU0lqNDhIVU5tdC8relpNeFlzV0tETUFQREpKNTh3ZXZSb3ZlYy9jT0JBRWhNVCtmMzMzNG1OaldYYXRHa01HRENBZ1FNSDVodWdVZGJZbU1QclBGL0hVYW5nb0RtWmt5QUlnaUFJZ2lBSWdpQUlRb2tTUVFCRjZGYmNDMjdGdlNoelkxK0xlY3ExbUtkRlBLUFNGWk9aek5ySCtTOFEzbzRMTGY3SkZMR3lIZ0NRbHh3NVVybnVWT0lLZDRydzV5RUhwUEpzcE5uNlhWdWY4WllFSHdUZ2JYcUMzcnVqaTF1bVRLb011Q2h2YkVGU0lkNGYvK2JQQzhDTk1yTDdYcGNGOXc4VTJWakxIeHdxc3JFS1E5OEFnUGZWdi8zeklnaEY1Y1dMRjd4OSt4WXJLeXNzTEN6SXlzcml6ei8vQkhJQ0FBcFQ3MzNmdm4wRUJ3ZGpiVzNOcUZHajFJN1hxbFdMcUtnb2ZIeDhDQWtKUVNLUk1ISGlSRnEwYUtIc1kyVmxSVlJVRk1IQndUUnMySkRzN0d6bGpuc25KeWUxTVRWSlRFemsyclZyK1B2N2MvUG1UU0NuZk1IWXNXTXhNY25KenJOa3lSSzJidDNLNzcvL1RrQkFBQjRlSG5oNmV0S2dRUVBNek15SWk0c2pNREFRaVVSQ3pabzFhZFNvRVM0dUx0U3JWdzhuSnllOWdpb3lNek14TkRURTBQQ2ZBTXJBd0VBQUxDMTFseERKTFNrcGlWV3JWbkhwMGlVTURBeVlPbldxMnMrblhMbHl4TWZIOC9qeFkrclZxOGVMRnk5NDhPQUI1dWJtMk5yYUlwVksyYk5uRDc2K3ZraWxPVUhFUFh2MlpQejQ4UVVPckZDOGpyNit2c2psY254OWZUbDU4aVRUcGsxVCtWbVdkZGFtNm0yUktTSUlRQkFFUVJBRVFSQUVRUkNFc2tFRUFRaUNJUHhQUkZwY2FVOUJwL2N0UUVRUUJFSDQ5M3IrL0RuTGx5L1hlS3hGaXhhWW1tcFlJZFVoSlNXRkhUdDJBT0R0N1UzNTh1WFYrbHk5ZXBVVksxYVFtSmlJUkNMQjI5dWJUei85Vk8zYTU4K2Y1OXR2djFVN3YzUG56anJuNE9mbng1RWpSM2p4NGdWeXVSd0RBd1BjM053WU5HaVEybTU3UTBORHhvNGRTN3QyN2RpeVpRc25UcHpneElrVG1KaVk4T3V2djlLaFF3ZXFWcTJLcTZ0cmdSYnNjenQ4K0RCYnRtekJ4TVFFRXhNVFpWa0RnT2JObStzMXhybHo1MWkzYmgxSlNVa1lHUm5oNCtPRG01dWJXci9HalJ0ejVjb1Z4bzhmcjlMZXVYTm5KQklKTjI3Y1lPZk9uVUJPZVlieDQ4ZlR2WHYzUWowdmdKRWpSMUtyVmkxV3JWcEZXbG9hNWNxVm8xNjllb1VlcnpSWW1xaTN2VTB1K1hrSWdpQUlnaUFJZ2lBSWdpQm9Jb0lBQkVFUUJFRVFCRUVva0ZxMWFtRnNiSXhVS2xXbXFMZTJ0cVpWcTFZRlNnK3ZVSzVjT2RxMGFZT1RreFB1N3U0YSt4Z2JHNU9abVltWm1SbmZmZmNkN2R1M1Yrdmo3ZTJObFpVVklTRWhwS2VuQXprMTdUdDM3a3lIRGgxMHpzSEZ4WVdOR3pmU3BFa1QyclZyUjRjT0hiQzF0ZFY1VHBNbVRWaS9majIzYnQzQzM5OGZDd3NMNVM3NzFxMWI2L1BVdFdyUW9JRkttUU1URXhQczdPeG8wcVFKSTBlTzFHc01WMWRYNUhJNWpvNk9USnMyalFZTkdtanM5KzIzMzJKcGFjbXpaOC9JeXNyQ3hNU0VoZzBiTW1MRUNBRGF0bTNMNE1HRENRb0tZdXJVcVRnN083L1Rjd1B3OFBDZ1VhTkdiTjI2bGVIRGgyTmw5WDV0b2RjVUJCQXQ0alVGUVJBRVFSQUVRUkFFUVNnakpISk5oU1hmQTcwdi9WRGFVeEFFUVJBRVFYanZIZnpJcDdTbklCU2pMVGRoZERGbldGZWtoemN5ZXJmNDRyaTRPQ3BVcUtBenZid2lSWDJ0V3JYZTZWcmFaR2RucTZUZkwyNW56cHdoS3l1TFR6NzVwRWpHQ3dvS0lpVWxCVTlQVDJYYml4Y3ZjSFIwZk9lZmoxd3VSeWFUbGVqclV4QWw4VjdQTFRNYmZyMmozajZrQ1ppTFVIdEJFQVJCRUFSQkVBUkJFSXFRcEtEMUdCR1pBQVJCRUFSQkVBUkJlQWZ2dXJpc2tIdlh1emF1cnE1RmNpMXRTbnFCTzc4U0JRWFZ0bTFidGJhaUNwaVFTQ1JsTmdDZ05KZ1k1dnlYbWEzYUhwTUsxZFdyV1FqL01sS3B0TWp1ZllKUVZrVkdSbEtwVWlWeDc4K0hJa2dPU3Y3M2lQZEZlbm82Wm1abTd6eE9TUWRyL2hzVjVmZFhjbkpPSGFUQ2xyNFNCRUVRQktINEdaVDJCQVJCRUFSQkVBUkJFQVRoZldNbFNnS1VHZUhoNFp3NGNVTHI4VC8vL0pPM2I5L3FIS05Iang1OC9mWFhPdnVrcGFVeFo4NGNwazZkU21abVpxSG1LcFNPZS9mdU1YdjJiQUlDQXJUMmlZcUs0dHR2djhYWDE3ZlExMGxOVGVXSEgzN2dqei8rME5udjlPblRyRjI3bHBpWUdKMzlVbEpTU0VoSUtQUjg4cE9jbkV4b2FLaGFlMEpDQW9NSEQ2WnYzNzVxeHpaczJNRDU4K2VMYlU3dms0U0VCTDc2NmlzKy92aGp4bzRkUzNFa1d5MksrOXR2di8zR21UTm5sTm1iRkRUTmQvUG16U3hac3FUQTgveisrKytaTzNjdWFXbHBLdTJuVHAxaXdJQUIzTDU5dThCaktzVEd4dUx0N2MycVZhc0tQVVpwU0UxTjVmTGx5eVYydlM1ZHVyQnUzVHFkZlNaT25NalVxVlAxZXE5S3BWSU9IanlvOGZzdU96dWIzcjE3MDd0MzcySjUzd3VDSUFpQ1VEUkU2TG9nQ0lJZ0NJSWdDSUlnRkpDbENjU29ybldVMlNDQWtTTkhGdWw0bjMzMkdkMjdkeS9TTWZNamxVcUppNHNqS2lxS3lNaElFaElTNk5XckY1Q3phSFg1OG1WTVRVM3g4UEJRT2UvSmt5ZXNYNytlcUtnb25hOURlbm82NmVucE91ZGdibTZPalkwTlFVRkJmUC85OTh5ZVBWdG5DUlBJS2RNUkZoYW05WGpObWpWcDFhb1Zjcm1jQXdjTzZCeEwwVGV2a1NOSDZyeUdQazZmUHYxTzU3K0xrcGovMmJObnVYcjFLczJiTjlmYUp5QWdnT0RnWU96czdBbzlqNlNrSks1ZnY4N0preWN4TmphbVI0OGVhbjJpbzZQWnNHRUR5Y25KTkc3Y21JNGRPMm9jNi9YcjEweWJOZzA3T3p0KytPRUg1ZTdkdExRMDl1L2ZYNmo1RFIwNlZPWHh5Wk1uMmJScEU3MTY5V0w4K1BIS2RzWFBvM3IxNmlyOTM3eDV3K25UcHpsNDhDRG56NTluMHFSSldGdGJhN3hXVWZ4Y05Tbk45MnB1S1NrcHpKZ3hnNWN2WDFLaFFnVkNRMFBadlhzM2d3Y1BMdkJZeFhsL0N3OFBaOWV1WGRTdFcxZWxYTkRKa3lmWnRXc1hzMmZQcG43OStzcjJxMWV2RWhZV3hxeFpzMVRHV2I5K1BabVptWHoxMVZkWVdWbXB6Y1BmMzUvbXpadGpibTZ1Y3N6QndZSFUxRlNXTEZuQ3BrMmJxRlNwVW9GZkh4c2JHK1J5T2FkUG4rYnp6ei9IeWNsSjVmaWFOV3YwSHV1TEw3NTRwODk0UWN5ZVBadjc5Ky9qN2UydDhwMjVZOGNPNHVMaUNqeGV4WW9WR1RwMEtNSEJ3V29CSFFveE1USGN2WHRYcGExSmt5WUF2SHo1a3NlUEgrUG01cGJ2ZHhmQXI3Lyt5dDY5ZXpsMzdod0xGeTZrUW9VS3ltTlpXVmxBVHFhb1FtUW1GZ1JCRUFTaGhJZ2dBRUVRQkVFUUJFRVFCRUVvSUhOajliYVlNaG9FVU5RTGNVV3hNemtzTEl5UkkwY3lZc1FJQmc0Y1NIaDRPTU9HRFdQWXNHRU1IandZdVZ6T2xDbFRpSXFLSWlrcGlaU1VGSlh6SlJJSjdkdTNwMUtsU2t5Y09KRjc5Kzd4NDQ4L1VyZHVYZVhDWlZaV0Z2Lzk3Myt4dExTa2YvLys3enhuZ0FrVEp2RGt5Uk51M0xqQnMyZlBxRk9uanM3K3AwNmQ0dEtsUzFxUGQrM2FsVmF0V2lHVHlkaXlaWXZPc1JSOXRYRjBkTlE5ZVEwaUlpSzBMaVoxNmRLbHdPUGx4OC9QRHhNVERXazBLUHI1SzBpbFVpNWN1SUNwcVNsZHUzYlYyay94YytyVXFWT0I1NkZnYjIvUDRzV0xtVFJwRWtGQlFYejY2YWNxNmN2bGNqa3JWcXdnT1RtWjNyMTdhdzBBQUtoYXRTcTJ0cllFQndlemNlTkdKa3lZQU9RRUFlemN1Yk5RODhzYkJIRHExQ2tBdFhtOGV2VUtVQzhwVTZWS0ZUWnQyc1NTSlVzSURBems0Y09IVEpzMmpSWXRXcWhkcTMvLy9pUW1KbXFjeDk2OWUwbElTR0QwNk5GNnRlZjE1czBiWnM2Y3FiTlBZUzFZc0NEZjkySkNRZ0p6NXN6aHlaTW5kTzNhbFhIanhqRjU4bVIrKyswM1RFeE0rUHp6ejNXZVg1TDNOMFVXZ2RHalI2c3MxdGFvVVlQNCtIaW1UWnZHOHVYTGNYRngwVHFHcjY4dmh3OGZ4dGJXbHNHREI2c0VBY2hrTXRhdVhZdGNMdWV6eno0ak5qWlc1VndIQndjOFBEeTRlUEVpbHk5ZnBuMzc5bHF2WTJKaW9rd3QvL0RoUTVWamJtNXVoSVNFc0gzN2RyWFg5K2pSbzFySHpPdVRUejVSQmdHY08zZU9wVXVYNHVibXhvSUZDd2dNREdUKy9QbTBiTm1TWmN1VzZUMm1ObVBHakdIS2xDbXNYYnNXVTFOVDVUMzEvUG56aGZwZWRuUjBaT2pRb1N4WXNFQnJFRUZnWUNDQmdZRXFiWXJBbVVPSERnSDYzK09HREJuQzgrZlB1WDc5T3Q3ZTNpeGZ2aHdIQndmZ255QUFiZmR6UVJBRVFSREtCaEVFSUFpQ0lBaUNJQWlDSUFnRlpKYnJiOU1TUUE0a1pFQldOaGlYd1pMRjl2YjI3TnExUyt2eEkwZU9zRzdkT2x4Y1hGaTdkbTJ4ejBlUkl0blYxVlhsY2NPR0RZR2NSYkJXclZvUkZ4ZUhwYVVsUVVGQlBIbnloSlVyVjFLcFVpVXFWNjZNc1hGT0pJYU5qUTJqUm8xaTkrN2RoSVdGS1JmSkhqeDRRRlJVRktOR2phSmN1WElGbnFPMm5iWEp5Y21ZbUppd2RPbFNqY2UzYmR1bTh0alkySmhqeDQ2cHRHVm5aL1B4eHgrcm5kdTFhMWVtVHAycVY5LzhycXNQWGJ1MUZZczl1YjE5K3hhcFZFcVZLbFV3TU5CY1lUSWlJZ0s1WEs3eGZHM25RTkhQWCtIeTVjc2tKU1h4NmFlZmFxMWRIUjRlenYzNzk3R3lzcUpldlhwYUExM0tsU3VuM0pGLzkrNWRmSHg4dEY3MzJyVnJPbjl1Qnc4ZTVPREJnMnJ0dTNidHd0N2VIa05EUTZaUG44NllNV000Y3VRSWpSbzF3c1BEQXhzYkcrV2lYbkp5TW84ZVBWSmJoTS9LeXVMdzRjUHMyYk9IcEtRa25KeWMxQUlBUWtKQ2VQNzhPYzdPenNyUG5jS1RKMDhBVkhhSUs5amIyL1BqanoveTAwOC9jZlRvVVh4OWZXbmV2TG5hYnVCdTNicHBmZTdIang4bklTR0JmdjM2NmRXZVYxWldWckZrR1FEeUxmWHg4dVZMNXN5WlEwUkVCSjA2ZGNMSHh3ZUpSTUtTSlV2dzl2Wm02OWF0dkh6NUVtOXZiMHhOVFRXT1VWTDN0NHlNREk0ZVBZcUZoUVduVDU5V3lhSXdhdFFvWnMrZXpkeTVjNWsxYXhhclZxMmlSbzBhYW1QOC92dnZiTnUyRFV0TFM1WXRXNmEyaTM3djNyMkVoSVFBcUdVUHlHdmR1blU2MDlYblhuejM5dmJXMkNjZ0lFQ3RyRWZlN0JBWEwxNWswYUpGZlBQTk4vVHMyVlByOWU3ZnZ3L0FoeDkrcVBIeHU2cGZ2ejR6Wjg1ay92ejUvUERERDFoWVdLaU1uWGZlZ1lHQnBLU2thQXhXeWgyVXRYcjFhckt6czlYNmpCdzVFazlQVHdZTkdxUjJMRFkyVmhuMHMzanhZaFl2WHF4eHppZE9uRkFHTHBtYW1ySnc0VUtXTEZsQ1FFQUEzMzc3TFQvKytDUFZxMWNuTlRVbjZqRnY1Z2RCRUFSQkVNb1dFUVFnQ0lJZ0NJSWdDSUlnQ0FXVU93akF4QWd5L3JjWk9Ub1ZxbHBwUHFjc08zNzhPSURPQlpPaWRPWEtGUXdORFduUW9BR1FzMUJyWUdDZ2ZBdzVhWnNWd3NQRGVmTGtDWTBiTjFZWlovbnk1VURPemxvWEZ4Y3VYTGpBaFFzWGxNZGRYVjM1NjYrL2xJczcwNmRQQjhEZjM1L2R1M2VyakJVUkVhRmMrTisyYlZ1K2k0eng4ZkVGZXM3dm05OSsrMDJ0YmRpd1lZU0hoN054NDBhdEMrcDkrdlFoTVRGUjQva2xhZkRnd1VSR1Jpb2ZIenQyVEMwWVE3RUlkK0xFQ2VSeU9VbEpTVHAzVlM5YXRJaTJiZHNDWUd0cnE3TXN4dEdqUjdHMHRGVFpaWC8rL0htU2s1TjFucGQ3VWExYXRXcU1HREdDVFpzMnNXclZLcFdkNEFDN2QrL213SUVEZlBEQkI0d2NPWktHRFJ0eTl1eFp0bS9mVG1Sa0pBNE9Eb3dmUDU1T25UcXBMZElmUG53WVFKbDJQcmRIang0QmFOMGRibVJreE1TSkUzRjFkYVZObXpaYTA0Ry9ldlZLNDQ1bFJlbU52R25MdGJVcktOS2FPem82NmwwVzROR2pSM2g3ZXlPVHlWUitmb1VSR0JqSWloVXJTRTFOcFdmUG5vd1lNWUo5Ky9iUnQyOWZLbGV1ek9yVnE1a3padzZuVHAzaTZkT25USjgrWFMyYmdrSngzdDhVamg0OVNsSlNFdkJQMWdlRkFRTUcwS1pORzc3NjZpdGx5WUc4UVFCMzc5NWwwNlpObUp1YnMzVHBVclhuY3VmT0hlWG4vTHZ2dnRQNlB0aXlaUXV4c2JGcTg4dkwxdFpXNWJHN3V6c0RCdzdrNzcvL3BscTFhbXI5OSt6Wnc4V0xGOVhhUTBOREFWUytUelFKRGc3R3dNQ0FObTNhS0I5TEpCTGF0V3VuODd5Q2NITnpZOFNJRVd6YnRvMWJ0MjdwRERENDVaZGZDQXNMMDVteEJISUN0QklTRXJSbTJzaXRmUG55UU01M1dtWm1KZzRPRGlwbElhUlNLZi8zZi85SGp4NDlzTGEyVmd2VU1qSXlZdGFzV1N4ZXZCZ3pNek9xVktrQ29QeGM1eTBOSVFpQ0lBaEMyU0tDQUFSQkVBUkJFQVJCRU1wTWpwc0FBQ0FBU1VSQlZBU2hnRlNDQUF6L0NRS0lTQzc3UVFDN2QrOVdTZG1ja1pIQjA2ZFBBYmgzN3g0UEhqelFlSjZOalkzR0hZWUZGUjhmejRNSEQ2aFRwdzVtWm1Za0pDUVFIQnlNczdOemdYY1YrdnY3RjZpL1loRXFPVGxaYlpGZktwV3F0VGs2T3VxOVE3MjRhcURycXpqUzk1ZWs0cHAveFlvVjFkcmk0K09SeStWQXp2dmZ6ODhQaVVTaXNzQ2VXMlJrSkptWm1jcmQyUURWcTFkbjRzU0p4TWZIczNyMWFzYU9IYXRjSUlPY0JkaUtGU3N5Y2VKRVpkdmR1M2RKVGs1V2FWT2tTWjg0Y2FMRzkvOW5uMzNHK2ZQbnljek1WTnVsUG5yMGFPcldyY3YyN2R1Wk5Ha1N0cmEyeE1URVlHOXZ6NVFwVStqU3BZdEtPWUxjRkF2dHZyNis3TisvWCtYWTMzLy9EY0RDaFF0MVptOVFuSjliN3MvTG5qMTdkSDVHdFdWUzBOYXU3OEsvUWxaV0ZqLzg4QU15bVF4UFQ4OUNCd0FrSnllemZ2MTYvUDM5TVRRMFpNS0VDWGg1ZWJGbnp4NjJiOS9POCtmUG1UNTlPdmIyOXF4ZXZacWxTNWR5OWVwVnhvNGRTL2Z1M1JrMmJKaHlNYllnQ250L0EwaE5UY1hYMTVkdTNicnB6RmpSdDI5ZjdPenNjSGQzVnp2V3BFa1QrdmJ0aTV1Ym0xcEFTSGg0T0FzWExsVHVTTy9jdWJQV2F5aStjM0l2UHV1amZQbnlaR1Jrc0dqUklnWU9ITWlJRVNQVWptdnk4dVZMakkyTnFWMjd0dGF4MDlMU2VQSGlCUTBiTnNUYTJwck16RXllUEhsQ3ZYcjExSUlSM3RVWFgzeEJ0V3JWTkw3R2hmWEhIMyt3Wjg4ZXRYWi9mMytWOTgzQWdRTnAzYnExTWdna0lTR0JBUU1HS05QNEJ3VUZZV0ppd3JoeDQ1UlpUdkl5TWpKaXpwdzVHQmdZS0FNOUZFRndtdTZ2Z2lBSWdpQ1VIU0lJUUJBRVFSQUVRUkFFUVJBS0tIY1FnSEd1TmJMd0pHaGV0ZVRuVXhEKy92NWFGNnY5L1B5MG51Zm82RmdrUVFCQlFVSEk1WEpsS1lDZ29DQmtNcGxhU25KOTZiTlFuM2VCdm1mUG5pcFpEN3AwNlpMdk9JOGZQNlpldlhvcWJZcDA2cnBrWldYcHZjQjk2dFFwdFIyNyt2THk4aXJ3T1dmUG5pVTVPYmxRMXl0cXhUWC9mZnYycWJYbHpoSnc3Tmd4RWhNVCtlaWpqNWc3ZDY3R01jYVBIOC9qeDQ5VmdnQVVidHk0UVdCZ0lDRWhJYXhZc1FJbkp5ZTk1Ly9vMFNOV3JGZ0I1R1JRcUZ1M3Jsb2ZpVVRDZ2dVTHNMYTJWaTdvNzlpeFE2V1BoNGNISjArZUpDWW1Cc2pKSVBEMjdWdVZiQmZXMXRZcTczbEZFRVJFUklUVytTbUNBZDVWM3MvVnpKa3plZlBtamQ3dFc3WnNJU2dvcU1EWDNiaHhJNkdob2RqWjJmSE5OOThVK0h5NVhNNzU4K2ZadEdrVHNiR3gyTnZiTTIzYU5PV08vUUVEQmhBY0hNelpzMmV4c2JGaHpKZ3hXRmhZc0dqUkl2ejgvTmk2ZFN0SGpoemg3Tm16ZUhsNTBiMTdkeXBYcmx5Z09SVG0vZ1k1bVR5U2twSlVNZzVvbzJ0eGVzeVlNV3B0RVJFUitQajRrSlNVaEpHUkVWS3BWSzk3bks0K0JnWUduRHg1VXZsNDc5NjltSm1ac1dUSkVnQmtNaGxIang1Vk9jZloyWm05ZS9kcUhmdVRUejVSZWV6cDZha01sSGo0OENFeW1RdzNOemNnNS80dWxVcUxyQlJBWHRwZVkwM3p6dDMyMDA4L3FYM3Y1Slk3TUtaTGx5NTRlWGt4WWNJRTVlT1VsQlNXTFZ1R1hDNm5TNWN1bkQ1OW1oTW5UaWp2dHlkUG5xUkpreVlxQVFCNzkrNVYrVmxva3BLU0F1U1VEdEZXT2llM2I3NzVodWJObStmYlR4QUVRUkNFb2lXQ0FBUkJFQVJCRUFSQkVBU2hnRXkxL0cwNk1obXlaV0NvZS9Oc21WQ1FYYlZGdVV2Nzh1WExBTXBGLzd5UGRWMVQwV1pzYkt5VzJyMm9EUnc0a0FvVktnQTV1N3JYcmwzTDRNR0RsYlhWdDJ6WndvRURCeGcwYUJCRGh3NmxSNDhlR2tzRUdCb2FNbXJVS0pVMm1Vekd6ei8vRFB5ekdBdFFyMTQ5T25ic3lJMGJOMmpSb2dVU2lVU2xyeTZLaForQ3VIMzdkcGtKQWlpTitTdDJTeHNZR0RCOCtIQ3QvV1F5R1lER25iS2RPM2NtS1NtSkRSczI0T1BqdzRZTkc2aFVxVksrMXc0TkRXWEdqQmxrWldVeGQrNWNqUUVBQ2pZMk5pcVBkKzdjcVhQc1c3ZHVjZXZXTFpVMlIwZEhsU0NBdkR2NEZUWnMyTURCZ3dmNThzc3ZkWlpHS0FoSFIwZVZ4NHBnQ24zYnRkVzgxK1hzMmJQOCtlZWZHQmdZTUgzNmRLM2xLN1M1ZHUwYTI3WnQ0OW16WndCMDY5YU5yNy8rR2dzTEMyVWZBd01EWnM2Y3llVEprNmxUcDQ2eVhTS1IwTDE3ZDlxMmJjdjY5ZXNKREF4a3o1NDk3TjI3bHc0ZE92RGRkOS9SclZzM3RXc1cxZjB0SVNHQlE0Y08wYmx6WjQxcDlQTmVUOTlqaW9DRXpaczNFeFVWeFpneFl6aDI3QmhoWVdHTUhqMWE2MWg3OSs0bElTRkJaNSs4cFFSc2JHeTRlZk1tMTY1ZEErRC8vdS8vMU02eHQ3ZW5SNDhleXNmVnFsV2pXYk5tR3NmUEcwQVFIQndNb0F3Q1VEd3VpbElBL3Y3K1hMOStYZm5ZMXRhV3I3NzZTbVBmSVVPR0tQOTgrUEJoRWhNVFZkcnl5MHFRTi9nakpTVkZwVTBxbGRLcVZTdGV2bnpKMUtsVENRME41YmZmZnVPamp6N2krZlBuQkFRRU1IWHFWSlV4NHVQajljNXFrNWFXcGxmZnZGbE1CRUVRQkVFb0dTSUlRQkFFUVJBRVFSQUVRUkFLS0hjbWdNeHNxR2dPY1dtUUxjOHBDVkM5NEptZi83K3hjT0ZDbGNjTEZpelEyRTlSTjEwbWt5a1h4QlJ0MmxLY0Z5VkY2bWxGeW04TEN3dVZtdDF1Ym00Y1AzNmNYYnQyRVJJU3dzeVpNOVhxSXpkdjNoeHJhMnY2OWV1bjBpNlh5NmxZc1NJVktsU2daOCtlREIwNmxLbFRwK0xnNEVCRVJBUzNidDBpUFQwZEh4OGZxbGV2amx3dTExcGJYR0hEaGcwRmZvNmE2cldYbHRLWS81a3paNGlMaTZOMzc5NDZkL0FyZ2dBMFpRSUE2TjI3TjRtSmlSZ2JHK3NWQUFBNU8vTnIxcXhKdDI3ZDFIWWYvL0xMTHdRR0JxcTA1ZDBOcm1tSHVMYU1Gdm9HOGNqbGNtV05kVVdkOVBmUmd3Y1BXTGx5SlFDV2xwYnMzYnVYRHo3NFFPL3pvNktpV0x4NE1XbHBhVGc3T3pOdzRFQ3VYYnZHVHovOXBMRy9zN096eHNBTGdQbno1L1BvMFNOMjdOakJ0V3ZYcUZXckZnWUdCc1Y2ZjdPMnRzYlQwMVByRHYzdTNic3JTMUlZR1JsUnRXcis2V3R5TC9ST21EQ0I1czJiNCtYbHBaeDczbnRjYnNlUEh5Y2hJVUZubjd4U1UxTlp0V29WVmF0V1pjdVdMWmlabVNtUG5UdDNqcVZMbDlLcFV5ZVZjeG8wYUtCU2FpTzN2RUVBUTRZTVVWbHM3OSsvZjVFRnZUeDY5RWdsSmIram82UFdJQUJGVUJuQStmUG5TVXhNVkduTFQ5NWQrSG5MQVZoYld6Tml4QWprY2prU2lZVFJvMGN6YmRvMDVzNmRTMHhNRE5iVzFuVHMyRkZsakRGanhtak1BSkhiaEFrVENBa0pZZTdjdVh6MDBVZGErNDBkTzVabno1NXB2WGNLZ2lBSWdsQzhSQkNBSUFpQ0lBaUNJQWlDSUJTUVdhNDFtblFwMUxISkNRSUFlQmIzZmdRQjZMTzd2RFFwRm5QdTM3K3ZYR2p5OXZaVzJ6RmFYS1JTS1d2WHJ1WDQ4ZVBZMk5pd1pNa1NsZDIralJvMVl2WHExWHozM1hmY3VIR0RiNzc1aG9VTEYxS2pSZzFsSDhXaVhsNFNpWVN1WGJ0eSsvWnQwdExTc0xXMXhjUERBd0JYVjFmUzB0TFl2bjA3RXlaTVlOdTJiUXdZTUNEZitSNDhlUEFkbjNIcEtvMzVlM2w1VWIxNmRXcldyTW5XclZ2cDFhdVh4blR0VXFrVVVBMENXTE5tamNZeGM3Zkh4Y1dwUGM3ZHg4bkppWkNRRUVKQ1FwUjlyS3lzaUkyTjFYc25ibEc2ZCs4ZU1URXh5dGVrcUdnTFFpaG91ejVDUTBPWk8zY3VtWm1aZUhsNWNlVElFYTVldlFya3ZQNkxGeTltNU1pUk9zdVBWSzVjbVhIanhpR1JTT2pXclJ2UjBkRXNYcnk0VVBPWk9uVXE5ZXZYWjhtU0pUeDU4a1JaUHFTNDcyK1RKMC9tOHVYTEdCa1pjZXJVS1N3c0xHamZ2ajBBTGk0dXluNVZxMWJOdDl3QXFQNU1iRzF0MWNwM0ZHVTVBTGxjenNxVkszbjc5aTN6NTgvbjZOR2pmUHJwcDFoWVdCQVdGc2JhdFd1eHQ3ZlhXcDRtTlRXVmdRTUg0dW5wV2FnTUkrL3E2NisvNXV1dnZ3WjBQK2ZyMTYvejhPRkQ1ZU9FaEFSQXZkeUhwcUNBS2xXcTBMaHhZMzc0NFFmMjdObkRqaDA3a01sa2VIbDVNV3JVS0N3c0xKZ3laUXBWcWxRQi9zbTAwTFJwVS9yMTY2Y3NrL0xsbDE5aVltSlNvT2VYbHBiR2t5ZFBBUFVNUG5sbFpXVUJGUGdhZ2lBSWdpQVVEUkVFSUFpQ0lBaUNJQWlDSUFnRlpHSUVFa0FPU0dYZ1hBSHV2TWs1OWlJTzJqdUJZY21zVmV1a1NEVnZZS0JlbjBCUlM3bXN5NzBqMnR2Ykd5OHZyeUl0VDVCYlJrWUdOMjdjd01YRmhZVUxGeEljSEl5VGt4TkxseTdGM3Q1ZXJYK05HalZZdlhvMVBqNCtoSWVITTNIaVJPYlBuMC9UcGszcDFhdVhzbTV5ZnBZdVhjclNwVXMxSHN1N08xVmJHWWVDbEhkUTBGUkxIR0RZc0dFYSs3OTkreGFBY2VQR2FYeFBBU1FsSmVrY1krUEdqU29wMVJXS2N2NEYwYng1Yy96OS9kbTNieCszYjk5bTFhcFZtSnFhcXZUUkZBU1FkMmV4SnNuSnlScjc2VHJYM3Q2ZVhidDJLVk4wYTN1T1lXRmhHajhIMnRyMWNlN2NPUUJldjM1ZG9ESG16NSt2czVhNnR0M1oranA1OHFSS29JUTJZV0ZoZlBmZGR5UWtKT0R1N3M2NGNlTTRjdVNJOHJpdnJ5OS8vZlVYa3laTjRqLy8rUTlmZnZtbDFsSUR1ZXZKVjY1Y1dlLzNaMlptSm5Qbnp1WG16WnYwN2R0WDVaaW1rZy9GZFg4ek1qTEMzZDBkZDNkM1RwMDZoYTJ0clZyYTk2SlVsT1VBSGp4NHdLVkxsNVR2L1o5Ly9wbGR1M2J4bi8vOGgzUG56cEdWbGNXOGVmUFVQcWNLQmdZR3BLU2tsUGtVOU5ldlg5Y1kvSlMzM0llbUlJQlBQdm1FVnExYU1YWHFWTzdkdThlZ1FZUFl1WE1uQVFFQm5EMTdsajU5K3JCbzBTS1ZlNjBpNjhTWk0yZVViYnQyN1NJakk0UGV2WHVyWmJMUjV0YXRXMlJuWitQZzRLQldxaVF2UlJDQXlBUWdDSUlnQ0tWREJBRUlnaUFJZ2lBSWdpQUlRZ0ZKQUZPam5Dd0FBT1ltWUdNT3NXazU1UUZlSjBDTkNxVTZSUUN5czdNQnpiWE1DN0xvV2x5TDd2bVJTcVdjUFhzV2lVU0NYQzZuWExseXJGKy9uc2FOR3lzWDVXTmlZbGkrZkxuT2NXSmlZclFlQ3c4UEIrRE5temYwNmRPSGpJd01acytlVFhCd01NMmFOV1B1M0xrNjY0bFhxVktGbFN0WE1tblNKT0xqNDVVMTZudjE2a1ZHUm9iVzg2NWV2VXBZV0JoTm16Ymx5Wk1ucEthbTh2SEhIeGVxL25sUlU3d20ycng1ODZiUVl5aFM2NWVVdk9teUFhS2pvMVVlZTNwNmN1blNKUUlEQTFtelpnM1RwazFUT2E3NEhPVmV5Q3BNMEVKUktsKytQRDE3OWxScDI3bHpwOWIyL0tTbXBuTCsvSGtrRWdsbVptWklKQkxsem5GdEFnSUNTRTFOMWJvWU8yREFBTHAyN1VyejVzM3p2YjR1alJvMUlqWTJWbWVmeDQ4Zk0zUG1UQklTRW1qZXZEblRwMDlYMjFVL1pzd1liRzF0MmJGakIwZVBIdVh5NWN1TUh6OGVkM2YzZDVxZlFscGFHZ3NXTE9EbXpadDRlbnJxWFBTR2tybS81U2NpSWtMalo2U2dpckljUU1PR0RWbXhZZ1ZObXpZRm9IYnQycXhldlZxNWU3MUpreVlhTTNZb0tPNHhKWlUxcHJCeVp3d29pSVNFQlBidjM4L2h3NGNwWDc0OEsxZXVwRkdqUnV6Y3VaT1dMVnRTbzBZTkRodzR3S0ZEaC9EMjlzYkZ4WVhUcDA5ejRzUUpJaUlpS0YrK1BIUG16Q0U3TzV2MTY5ZXpjK2RPZkgxOWFkbXlKVE5uenNUYzNGem45YytlUFF1Z0xBUGc1K2ZINWN1WG1UZHZudHFPZjhWM29NZ0VJQWlDSUFpbFF3UUJDSUlnQ0lJZ0NNSy9sSkVCWk1uQVdQTm1UVUg0VnlqTjk3aFpyaUFBUlVtQWEzL25QTDRmVlRhQ0FCUTdJZC9YZjRDL2N1VUtjWEZ4ZlBEQkIvejExMTlNbURDQkw3LzhrbFdyVmlrWHhsSlRVMVZxSU9zak9EaVlvMGVQY3ZmdVhhS2lvb0NjSFl1bXBxYTBiOStlVnExYU1YZnVYTnpjM1BTcXoyMXZiOC8zMzM5UGZIeThzdmI0OE9IRDFmcko1WEx1M2J2SEgzLzhRVmhZR0hYcjFtWCsvUGs4ZlBpUWVmUG1jZXZXTFVhTkdvVzd1M3VCNjRLdlc3ZXVRUDNobi9UMGVXbGI0UDdpaXkrSWpvN20yTEZqV25kMjl1blRoOFRFeEFJdmtoZmwvSFBUTjFQQWxDbFRlUFRvRWFkUG42Wmh3NGI4NXovL1VSN1RsQW1ndEZsYlc2dnRFTjY1YzZmVzl2d2NPWEtFNU9SazJyZHZqNjJ0TFVlT0hHSFFvRUU0T0RobzdQL3MyVE5Pbno2TnZiMDl6Wm8xMDlqSHhNU0VaOCtlOGV6Wk16MmZsVzZOR3pmV0dOQVVHQmpJOTk5L1QxcGFHbTNidG1YdTNMa1lHeHNyZ3pjVURBME42ZCsvUDI1dWJxeFlzWUtRa0JBV0xWcUV1N3M3M3Q3ZVdGdGJGM3B1Y3JtY21UTm5jdi8rZlR3OVBaazJiVnEraTlERmRYOEQrTzkvLzZ2eU9DWW1ScVZORWFBZ2xVcUxwUFRFL3YzN3RSNUxURXpNdDQ5QzE2NWRzYmEyVmdZQXhNYkdjdnIwYVNJakk2bFVxUktWS2xYaTd0MjdEQjA2bEQ1OSt0Q3ZYeisxekNLS3ordjcrcjJueTh1WEw1a3dZUUp5dVp3K2ZmcncrZWVmcXp4L016TXpQdi84YzNyMDZNRytmZnN3TlRWbHc0WU5CQVFFWUdSa3hNY2ZmOHlJRVNPVU8vaWJOMi9PZ1FNSE9IcjBLSTBhTmNvM0FDQXVMbzZnb0NBQU9uVG9BTURUcDArNWR1MGFjK2JNWWVIQ2hTcEJRWXJmUWNyU3ZWTVFCRUVRL244aWdnQUVRUkFFUVJBRTRWK3F2R2xPalhLNzB0OVVLZ2pGSmk0dDU3MWVHc3h5L1kwNlF3cjFiZUZtQkdUTDRPOUVlSnRTK3A4L1JUcDZUZW5YUzJ0M2YwSHMyN2NQVjFkWDVhN1BhdFdxMGFkUEh5Qm5vYWR4NDhiWTJka3hiZG8wdW5YclJ0V3FWZm50dDkrQW5PZm42T2pJdG0zYitQNzc3NVdwN0FGQ1FrS1VLWkVyVjY1TVZGUVU5dmIyL1BMTEw4b0ZqSVVMRnhaNHZ2UG56MWQ1bkp5Y3pNdVhMM255NUFrUEhqemc5dTNieE1mSFkySmlRdi8rL1JrNmRDZ21KaWEwYk5tU2RldldzV2JOR3BZdVhjcW1UWnRvM2JvMXJxNnVPRGs1VWFsU0pheXNyREF5TXNMUTBGQmpnRUR1dE9mRkpUVTFGU01qbzJKWjBDbXUrV3NLUmhnOGVEQ1JrWkVxYlZaV1ZreWFOSWxaczJheFljTUdHalpzU00yYU5ZSDg2MXEvYTFrQ3hmdTB0R1JrWlBENzc3OERPZVVuek0zTk9YTGtDTHQzNzlhWVFsNHVsN05wMHlia2Nqa0RCdzdVR3JEeTRzVUx0bXpaVW1UejdONjl1MG9RZ0V3bVk4ZU9IZXpac3dlNVhJNkhod2ZUcGszVEdDaVFtNk9qSTJ2V3JHSDM3dDNzM3IyYml4Y3ZjdmZ1WFNaTW1LQmMyQ3dvaVVUQzVNbVRPWDM2TkNOR2pOQnJGM3B4M2Q4QVRwMDZwZkk0TlRWVnBVMFJLS0x2ZXkrLzd3dDlmczc2OUduZXZEblcxdGE4ZVBHQ1k4ZU9jZXJVS1ZKVFUrbmN1VFBqeDQvSDB0S1N3TUJBdG0zYnhxNWR1N2grL1RycjE2OVhHVU94Kzl6TXpDemY2NVdHckt3c2xYdW9ydGMyNy8yclJvMGFEQmd3Z0k4Ly9sZ3RGZi9reVpPcFVhTUdBT2JtNXNxU0xLMWJ0OGJQejQvV3JWdGpaMmVuY282MXRUV2pSbzFpNE1DQmVyMWVCdzRjSURNekV4Y1hGMlY1QzI5dmI1S1RremwvL2p3TEZ5NWt3WUlGeXM5Z2Ftb3FVSFovRm9JZ0NJTHdieWVDQUFSQkVBUkJFQVRoWDZwbUJYZ1VYZnFMa0lKUW5CNUZsOTZPKzl4QkFPbFNNRGNHMTBwdzczOXJNWGZlUU5mYXBUTTNoWVNFQkNBbmRYaGV2WHYzVm1zN2VQQWdGaFlXZE92V1RhMjlwTjI4ZVpPUWtCQW1UNTdNM2J0M2xlMWZmdm1sOHM4clY2NEVjcDZuWEM3WCtEd0J2dnZ1TzVYSGpSbzE0dXV2djZabHk1WTRPanJTcFVzWFRFeE1WSFl3ZW5wNmFoekwzOThmQ3dzTDJyVnJwM1pNc2NDeWZmdDIvUHo4bEs4LzVOU3BkbkZ4NFlzdnZxQno1ODVxYzNWMmRtYk5talhjdVhPSFU2ZE9jZVhLRlU2Y09LRjJqVVdMRnRHMmJWdTE5c0trcHkvSTRuVmFXaHFwcWFsVXFsU3B3TmZSUjNIUFh4K3RXN2ZHdzhPRGMrZk9zWC8vZnVVQ3VMNjdXYnQzNzE3Z2F4NDllclRnRXlVbnc0R214VU50N2JyNCtma3BzMWcwYU5BQWdHN2R1bkhpeEFrNmRlcEVpeFl0VlBvZlBIaVFPM2Z1MExCaFF6NzU1Qk90NDM3NDRZZkZWalloSWlLQ0ZTdFdjUC8rZlNRU0NjT0dEV1BRb0VGNnA0QTNNREJneUpBaHRHelprbVhMbGhFUkVjSGl4WXVKaW9xaWI5KytLbjBMK25yNit2cXFQTmEwMEY2Yzl6ZFEvVHpsRGhnb2F2WHIxNmRpeFlyS3VSYUYvZnYzS3dNRzJyUnB3OUNoUTZsWHI1N3krSWNmZmtpN2R1MDRkdXlZeGxJdGlzd0R1c3E0bEphb3FDaFNVbExVQXZOcTFhcWxVbjRqSUNDQUZ5OWVhQnhqNE1DQnpKczNqOHVYTHhmWnZQVDVuRVpHUm5MNDhHRUFsYytJUkNMaHUrKytJejQrbm12WHJyRml4UXBtenB4SlJrYUdzalNEQ0FJUUJFRVFoTkloZ2dBRVFSQUVRUkFFNFYrcXNUMzgvZ0RDazhEQnFyUm5Jd2hGTHp3SlhpZENYOWZTdVg3ZUlBQ0FKbFhnUVJSa3l5RTBIdDRrUTVWU1hJZFE3SGEydGJWVnRtM1pzZ1daVE1hdFc3ZG8wNmFOeXFMWndZTUhzYkt5VXRZcGZ2YnNHZFdxVmVQTEw3L0V3S0RrNmk3SVpESzJiTm1DcGFVbEhoNGVLb3RrbW9TR2hnSTVPMm4xVWI5K2ZlclhyNit6ei9UcDB6VzIrL3Y3WTJ0cnEvVTRnSWVIQnhjdVhNRFEwSkRzN0d6cTFhdUhxNnVyY3VGSGtZWEF5Y21KbGkxYkF2REhIMzhvejY5VHB3NjFhOWZtNWN1WFBIMzZsTmV2WDJOcGFZbUxpd3R0MnJUUjZ6a1dOY1ZpZTlXcVZVdmwraVZsL1BqeFZLdFdqVUdEQmluYk1qSXlrRWdrK2FZWG56aHhZb0d2VjlnZ2dQTGx5OU96WjArVnRwMDdkMnB0MXlZcUtvb2RPM1lna1VnWU0yYU1zbjNreUpGY3ZYcVZ4WXNYczNyMWF1VU80NnRYcjdKNTgyWXNMUzJaT25XcTFrVjNmVksvRjRhOXZUMkppWWxzMnJTSmpJd001VHpjM053S05aNkxpd3ViTm0xaTFhcFYzTHQzVCt1Q3Y1R1JVYUhlKzVxQ1ZJcjcvbGFTR2pWcVJFeE1ERHQyN0hpbmNYS1hzUEQwOUNRMk5wYkl5RWd1WGJyRTFhdFhOWjdUdDI5ZmxmZXN3cHMzYndEVWRzcVhwcXlzTEdYSms2U2tKR3JYVm8wUWRIWjJWbmtOd3NQRHRRWUJBSFRzMkZGdERFMjAzUk1LWSszYXRXUmtaT0RxNnNwSEgzMmtjc3pJeUloNTgrWXhhZElrR2pkdURQeVRpUWpJdDh5QUlBaUNJQWpGUXdRQkNJSWdDSUlnQ01LL2xJa2h1TmVBY3kvQW81WUlCQkQrWGNLVGN0N2JIV3VCY2NGS3B4Y1pVdzFCQUJiRzRGSVo3djh2RzhDNVVPanJVbnB6VkN3aTVGNDhNakl5NHZUcDA2eFlzWUtHRFJ2eTQ0OC9hbHpnZi9Ma0NaTW1UYUorL2Zvc1hibzAzeFRiUmVuY3VYTThmLzZjTDc3NFFxOGRoTmV2WHdmUXViQWZFaEtDbloxZGlTd00xYXhaazE5Ly9aWGx5NWZqNysvUDlldlhsWFBNemRQVFV4a0VzSEhqUnAxanVybTVLUU1QUm80Y3FXeVBpSWhRYTlPWHBuTm56NTZOczdPeldsL0ZRbVdkT25VS2ZKMjhTbVArK3JLMnRsYW0wWWFjeFR1NVhLNlNKVUtielpzM0YvcTZCV1Z0YmEyeWFBZzVDMzU1MitWeXVjNGdnSlVyVjVLU2tzSW5uM3lpOHZtcFdMRWlNMmZPWlByMDZmajQrTEJvMFNKaVkyTlpzbVFKQmdZR3pKNDlXK2VpZEZHV0FjaXRXYk5tOU92WGo4ek1USm8xYThiVXFWT1Y2ZlFMeThMQ2dsbXpaaEViRzR1MXRiWEdQbFdyVmkzVVRucE5RUVZsNmY1V21Nd1J1Zm41K2ZIa3laTkNuNitRK3oxclkyUERtREZqbEorbjBhTkhxL1hYOWY1U3pLZTBneWFrMHB4ZkRGSlNVcGc0Y1NKUG5qeFJadHB3Y25KNnA3RTlQRHlVZjM3Ky9Ea1pHUm00dUxpbzlkTjBUeWlNdlh2M2N1M2FOUXdNRFBqbW0yODBCdjlZV2xxeVljTUdaY2FVNU9Sa0lPZDNqcEw4L1VFUUJFRVFoSCtJYjJCQkVBUkJFQVJCK0JlclZoNDYxb1FMb1ZDOVBOU3ZCQlhOd2Jqa052UUtRcEhKa2tGY1drNEpnTmVKT1FFQTFVb3h1RVZUSmdDQWxnNDVXUUNTTXlFcEE2Njh6Z25JS1EyS2hkdmNxWlNqb3FLVUM4N3QyN2ZYdXNPL2R1M2F0R3paa3NEQVFPYlBuOCtpUll0SzdCL3lhOVdxaFlXRmhiSSt0aTVaV1ZtY09YTUdpVVNpY3pmd3VYUG5PSExrQ092WHI5ZHJCMlZSMHBUVy8rT1BQMVpyNjlTcEU5T21UY3UzcjZiZHhlK1NGai8zdVlwNjJybkpaREtPSHo4T1FLdFdyUXA5SFUzWDA5VldtUEUwemY5ZEtHcGE2eE1FY09EQWdTSzlkbUVsSlNVaGtVaXdzTERnOXUzYmdPYjUrL241Y2ZQbVRheXRyVFVHWVRSdDJwU1pNMmV5ZE9sU3BreVpnbFFxeGREUWtIbno1cW1WQ01oTFUzcnh1M2Z2VXE5ZVBiVmR3WG5UMVQ5Ly9wenExYXZyekx5d2F0VXFYRjFkOVU3L3I0K1MyamxlbHU1dittWTR5Ty96ZWVUSWtVTHQ5dGFucEVlL2Z2M1UydklHQVRSczJKRHExYXNqbFVyeDkvY0hjb0xnR2pac3FISzhKRDE2OUFpQTJOaFlFaElTK09xcnIwaE9UaVlrSkVSdHdmNzU4K2NxMlJTZVAzK3U5M1VXTDE1TVdGaVkxcFQrQ1FrSk9qTTFOR3JVaU9iTm0yczlIaGdZeUMrLy9BTEE4T0hEcVZ1M3J0YSt1VXVtS01veWxDc242cElKZ2lBSVFta1JRUUNDSUFpQ0lBaUM4QzlYclR6MGNZVy9JdUhTUzBqTXlGbE1GWVQzamJFQmxEZUZHaFZ5M3RNbXBiUzdYc0VzMS9VemNnVUJtQmptWk4vNE0rZmYvd21KaGtvVzRQcHVtMVVMTERZMmxudjM3bUZoWWFIY2ZTaVR5VmkrZkRsSlNVbTBiZHRXNXlLVWdZRUJzMmJONHJ2dnZ1UEdqUnNzVzdhTTJiTm5GK21pbXpiT3pzN01uRGxUNjY3YzNQYnQyMGRNVEF6dDJyWEQzdDVlYTcrMHREU2tVbW1wN0VnME5OVHZ6U3FSU1BUcXE2dCtjMWhZR0ltSmljckZyOXllUFh0RzVjcVZ0ZFlXMTJiMzd0MkVoWVZSdFdyVmZCZC85VkhTODM4WGlwVFcrdXpZMXFldWRsNjZkbUhmdjMrZnQyOXowb29rSnlmclhlTThJQ0NBSDMvOFVhV3RhZE9tS28vdjNyM0xoZzBibFBXOEsxU29vSEVzR3hzYnFsU3B3dDkvL3czazdLNHU2T3Vmbkp6TXp6Ly9qSitmSDAyYk5tWEZpaFZhN3lOaFlXRk1uRGdSYzNOelB2dnNNM3IwNktGeEVWSFQrK045VVpyM3Q4aklTSGJ1M0ltUGp3K2dmNGFEZDhrV1VCSldyMTROZ0srdkwyL2V2TUhJeUlnMWE5Ync0TUVEdkwyOWxjZExrcUxzaTYydExYUG16TUhGeFlVaFE0WUFxSlYxZWZIaWhjNzAvKzhpTVRGUlp6YVEvdjM3YXcwQ3VIanhJc3VXTFVNdWw5T3VYVHNHREJpZzkzVkRRa0lBMVhKRWdpQUlnaUNVclBjMkNNRE0wSmowN0t6U25vWWdDSUlnQ01KN3k4elFPUDlPd3IrR2lXSE83dVNXRHFVOUUwSDQ5MURKQkpDdGVxeXFKVFNwQW5kelNoTVQ4QXFrTW1pc2ZRMm55UG41K1pHZG5jMUhIMzJrWEJqYXVuVXJmLzMxRjQ2T2pzeVlNVU5sSVU0dWw2dU5ZV3hzek1LRkMvSDI5dWJpeFl0czJMQ0I4ZVBIbDhqODh5NlNhSEw5K25WMjd0eUprWkdSeHAzTXVaK1RZakczTE5XSkxrcTNiOS9tanovKzRPclZxMWhaV2JGNTgyWXFWYXFrUEI0VEU4T1VLVk5JVDAvbmd3OCs0S09QUHNMTnpVMmxqeVlIRHg1VUxpQ05HemRPYSthSXNqci9kMTI4ZlBueUpZRGVDL0JGNWU3ZHU4eWVQWnVzckp4LysxcTJiQmx6NTg3RjFOUVVUMDlQalF0cjMzLy9QV1ptWmxoYVd1THU3azVXVmhZU2lZUTZkZXJRdjM5L1piL0hqeDh6ZCs1Y01qTXpHVEJnZ0ZwMmg2eXNMQUlDQXZqenp6KzVkKzhlQUIwNmRFQXFsUklZR01qRWlSTnAyYklsUFh2MnBFMmJObG9YOUdVeUdjZU9IZVBYWDM4bElTR0JtalZyTW16WU1KWCtNcGxxVktLTmpRMjllL2ZtanovKzRKZGZmc0hYMTVlZVBYdlN0Mi9mRWczK0tHNGxkWDlMUzB0VC9uL1ZxbFdjT25VS3FWVEsxMTkvL1M3VEw1Tk9uVHJGOXUzYnNiYTJadDI2ZGZ6ODg4K2NQbjJha0pBUTVzNmRTODJhTlV0MFBrT0dIelVmeGdBQUlBQkpSRUZVRENFbUpvWnZ2LzBXR3hzYmpoOC96dHUzYjJuY3VERU9EcXEva0h0NmVpckx2UlMxM0ZrMjlDV1h5OW14WXdlN2QrOUdMcGZUdEdsVGpVR0EyZG5aaElXRlVibHlaV1d3amx3dTU5YXRXK3pac3dlQUprMmFGTTBURVFSQkVBU2h3TjdiSUlBcVpoVUlUWWtxN1drSWdpQUlnaUM4dDZxWWFkN3hKUWlDSU9qSFZFczVBSVdXRGhDZkJpOFRjaDRIdlliTWJHaGVGUXlLZVROOVltSWlmL3p4QndBOWUvWUU0T2pSb3h3NGNJQUtGU3F3Wk1rU1VsSlNTRTVPcG56NThwaVltQkFRRUFDb3ArNjF0TFJrMGFKRmZQUE5OeHc2ZElocTFhclJxMWV2NG4wQ2VqaDkralNyVjY4bU96dWJyNy8rV20yQng4aklpS2lvS0dKaVlqQXhNZUhodzRlWW01dGpaV1ZGU2tvS2FXbHBWS3hZVWJsYk1mY08vUHpxMDBkRVJHanRZMmhveU5hdFcxWGE5RjJJOXZmM1Y2YXkxa2RzYkN4bnpwemh4SWtUeXBUYURnNE85T3JWQ3dzTEM1Vytjcm1jUG4zNmNQNzhlZTdjdWNPZE8zZFl2MzQ5alJvMW9sT25UblRvMEFFcnEzL3FhNlNtcHZMVFR6OXg2dFFwQUlZTkcwYTdkdTMwbmx0cHoxL0IwZEZSclMwOFBKenNiTlhJblpzM2J3STVPOTJ0ckt3d056Zm4xYXRYYk4rK0hjaEo0WjZmTld2VzZQZkU4M0huemgxbXo1NU5abVltMDZkUDUvYnQyNXc0Y1lJeFk4YlF2MzkvUm93WW9USDRJZmR1M2psejVpai9MSlZLa1VxbEpDY25JNWZMbVRObkRxbXBxYmk3dXpOaXhBZ2daNUg0enAwN1hMaHdnU3RYcmlqTElIend3UWNNSHo2Y3hvMGJBem12MDVZdFc3aHg0d1kzYnR5Z1FvVUt0R3ZYanBZdFc5S3dZVU5zYlcyUnkrV2NPM2VPWGJ0MkVSWVdocm01T2FOSGorYXp6ejRqSmlhRzFOUlV6TXpNeU03TzV1VEprOEEvbVJiS2xTdkh5SkVqNmRteko3Lzk5aHNuVHB6QTE5ZVhnd2NQNHVYbFJiOSsvYlJtTFNoT1lXRmhKYm9iL2wzdWI3a3BTcEZFUjBkei9QaHgycmR2eitEQmc5VStYN21scDZlclpMNVFmRFowWlJudzlmVXRWSmFWaElTRWZQdms5N3FucDZlemVmTm1qaDQ5aXJtNU9mUG16YU5xMWFyTW1UT0h2WHYzc20zYk5yeTl2Zkh4OGNIZDNiM0FjeXdzR3hzYkZpNWNDT1M4L29ydmhVR0RCcW4wTzNMa2lQSzFrOHZscEtXbFlXNXVybHh3VjN4SGxWUVdtOURRVUZhdlhrMXdjREFBSDM3NElUTm16TkJZbnNQQXdJQUpFeWFRbnA2T1JDTEIxTlNVN094c1pmQ1NsWlVWZmZ2MkxaRjVDNElnQ0lLZzdyME5BbWh0VzBjRUFRaUNJQWlDSUx5RDFyWjFTbnNLZ2lBSTc3WGNtUUF5TkFRQkdFcWdTMjA0K3dLZXgrVzAzWXFBMEhod2N3UUg5ZlhLSW5QNDhHR1NrNU54YzNPamJ0MjZ4TVhGc1hYclZzcVZLOGVTSlV1b1dyVXErL2J0VTF1c0JzMDEzNnRWcThhTUdUT1lOMjlldmp1dmk1dFVLbVhCZ2dVRUJRVUJNSGp3WUhyMzdxM1dyMzc5K2dRSEI2dWtMMVlzWW9lSGg2dnRoSFZ5Y2xMK09iOGExVktwVkdzZlRUdmxSNDhlcmRhV3Q2WTFRTjI2ZGZIdzhNaTNiMUJRRUwvLy9qdC8vZlVYTXBrTWlVUkNzMmJONk4yN04yM2J0dFc0TTd0U3BVb01HVEtFSVVPRzhQejVjL3o5L1RsNzlpejM3dDNqM3IxNy9QVFRUM2g1ZVRGdTNEZ0NBZ0w0NmFlZmlJNk94dERRVUxtQVcxU0tlLzY1YWRvQk8zandZQ0lqSTFYYWJ0Kyt6ZDY5ZXpYTzE5RFFVT043TEsralI0L20yMGNmZm41K1pHUmtNR0xFQ0RwMTZxUmN1RHh4NG9SS21uOUYrWWk4Lzhsa01xUlNLVmxaV1VpbFVwVWQ0N05teldMUW9FRmN2WHFWR1RObUFMQnc0VUt1WExtQ1ZKcHpJek0yTnFaVHAwNzA3TmtUVjFkWGxibTFhTkdDVFpzMmNlSENCZmJ1M2N2VHAwODVmdnc0eDQ4ZnAwbVRKaXhmdnB5WEwxK3liTmt5SkJJSlhicDA0Y3N2djFUdVVKODRjU0xSMGRGcXp6bnZmY2ZXMXBiSmt5ZlRxMWN2Tm0zYXhPM2J0OW0vZno4ZE8zWXNsU0FBSXlNanFsYXRXdUR6OHJ1WDVGVVU5N2ZjSEIwZGtVZ2tOR3JVaUxGangxS3ZYcjE4NXpCbzBDQ1NrcEl3TlRWRkxwZVRrWkVCb1BOY1gxL2ZmTWN0TEYzM3owT0hEckZueng3aTR1S3d0N2RuOXV6Wnl2STNrSlBxdmxhdFdpeGV2SmhGaXhZeGFkSWtQdjMwMDJLYnF6YkxsaTBqS1NrSkR3OFB0ZFQ3NXVibUtvK0hEeDlPZkh3OFptWm1HQmtaa1p5Y0RPUjhQd0QwNk5HRDlQUjB0V3RvQzVZb1NBREw2ZE9uMmJScEU4SEJ3VWdrRXI3NDRndUdEeCt1TmR1SFJDS2haczJhUEhyMENMbGNycHlYaFlVRnpabzFZOVNvVWRqWjJlbDFiVUVRQkVFUWl0NTdHd1RRczNvcnprVUdFNVdSV05wVEVRUkJFQVJCZU85VU5pMVByK3JxaXp5Q0lBaUMva3h6bFc3UHlOYmN4MEFDbnJYQXlBQWV4K1MweGFiQjBjZmdYQkUrc0FPN2NxRGwzOWNMclZldlhseThlSkd4WThjQ1VMRmlSVmF1WEVsV1ZwWnlJYWQrL2ZyVXJGbVQ3T3hzc3JPek1UTXpvMlhMbGd3ZE9sVGptSzFidDJiYnRtMkZXZ2dyU2taR1J0aloyVkcrZkhrbVRKaEF4NDRkTmZiNzl0dHYyYmh4STFGUlVVZ2tFaHdkSFpXbERLcFhyNDZqbzZOeWdkVEp5VWxsb2Frd3RkMDFxVnk1TWpWcjFxUmZ2MzVxeDg2ZE82ZnlXdGF0VzVjMmJkcG83SHZxMUNrcVY2NnMwbmJuemgzczdlM3AwcVVMWGJ0MkxkRFB4ZG5aR1dkblowYU5Hc1dOR3pjNGR1d1lWNjVjVWI0M0xDd3NpSW1Kd2NIQmdXblRwaFZML2ZYaW5IOStxbGF0cXJhcnRWNjllamc0T0pDZW5rNW1aaVl5bVF4alkyTnExNjdOd0lFRHFWKy9mcjdqRnVaOW8ybHg3dlBQUDBjdWx6Tnc0RUFnNXowL1pjb1V2THk4T0gvK1BNK2ZQeWN4TVpITXpFemxZcjlpd1YreGtHOW9hSWl4c1RFU2lVVDVuN0d4TVczYnRzWE16SXhQUC8xVXViUFl5OHVMSzFldThNRUhIOUN4WTBjNmR1eW9NL1crUkNKUjl2dnJyNzg0ZnZ3NHo1NDlZLzc4K1JnWkdWRzdkbTI4dkx6bzJyV3IydXZXOVAreGQrZHhVVmY3SDhkZmc4TXFpb3FLcUxpZzVwNmxsdXZQYTVGYVJwcWx1V1IxcGRMYk5aZlN6R3VsVmxwbTE4eXJsWGJUcnFhWnQ3UnlYeU1ydDhySzNGQmNVSzZnSWlDeWJ6Ty9QeVltaG1GZ1FBWmMzcy9IbzBjejUzdSszM09ZN3d3ZzUzTStuOXR1NDlpeFk1aE1Kc3htTTFXcVZLRno1ODRPYTQwSEJ3Y3plL1pzZHUzYVJWUlVsSFVodEx3RkJnYVdPS1U2bEx3Y1JWbDhmOHV2WThlT3pKa3poelp0MmpoY3lDMm9RNGNPSEQ1OG1KeWNISEp6Yy9IMTlhVjE2OVk4L2ZUVERzOVp1M2F0M1dLMk04TEN3aHdHU2pSczJORGg5OFNVbEJUYXRHbkQzcjE3U1U1T3BsKy9mb1NGaGRsbHNnSEx6NjQ1YytZd1k4WU1PblRvVU9JNWxvV2hRNGVTbHBiRytQSGppK3lYOTluYXYzOC9PVGs1bUV3bXFsU3BRdlBtemEwL280WU5HMmJkYWU4S0w3LzhNbSs5OVJaRGh3NjFDd0lxelB6NTh3R3M3eGNBVDA5UGw4MVBSRVJFbkdjd0YxYjA3enB4NFBJWnBoLzh2S0tuSVNJaUluTGRlYlh0STl4YXJVSHhIVVZFeENHVEdUNzY1Yy9uVDNjQVIwc3NadUQ0SmRoM3pyNTBnTGNSR2xTRGhuNldnQUFmOTdLWlgyWm01ZzN6aC9qSXlFZ3VYcnhJdDI3ZEFNc0NVRzV1TG41K2ZoVThzNHBoTnBzNWRPaFFpUmIyaWhNWEY0ZS92NzgxazhIUFAvOU0yN1p0Uy93ZWlveU1KQ2NuaDVZdFd6cnNVeDd6TDA5NzkrNGxOVFdWa0pDUUVwKzdZOGNPS2xldVRPZk9uVzNhYzNKeXlpMzlOMWpLUHhTVkl2NW1kdno0Y1R3OFBFcFZVejQ2T2hwM2QzZnExS25qc0U5RmZYL0x6YzNGWURCYzFXY21Nek1UazhsVXFnQ0FzamcvUFQyZHhNUkU2dGF0VzJ6Zjh2NU1GWlNkblkyN2V4bjlnQmNSRVpHYmpxRVUvM0M2cm9NQXdCSUk4Tjd4TGNvSUlDSWlJdUtFV3A1VmVmYVdleFVBSUNKU1JqNytGYkpObHNkUDNHYWJIYUF3bWJud2N3d2N1V2dKRENpTTBRMHF1NE94RW5pNFFlUHEwRWJaZEVWRVJFUkVSRVJ1U2pkbEVBQkFXbTRXWC8vdkozNk1QOEg1ak10azVMb3VKWktJaUlqSTljYXJranQxdktweHAzOVQrdGUvQTU5S0hzV2ZKQ0lpVHZuMElLUmtXUjRQYVFOVm5kdzBuWkFPUitMZ1JBSmtPU2dsa045RExhR21OdW1LaUlpSWlJaUkzSFJ1MmlBQUVSR3BJR1l6bkQwTGx5NjVkaHlEQVJvMGdKbzFYVHVPaUlpSVNBbXRQZ3J4YVpiSEExcEFMZnR5eEVYS01jSDVGRGgzQmM2blFsS0dmYmtBSDNjWTJBcThLaTZMc1lpSWlJaUlpSWhVa05JRUFlaFBDQ0lpVW5vR0F6UnNDTjdlRUIzdHVuSE1aamh6QnRMU0lDaklNcTZJaUlqSU5TQi8rdjlNSjNiMEYyUjBnL3BWTGY5WnI1TUQ2VG1XQUlGY0U5U3NESlgwNjQrSWlJaUlpSWlJT0VsQkFDSWljdlZxMXdZdkx6aDFDbkpMOGRkdlo4WEZRVVlHQkFlRFVUL0NSRVJFcE9KNTV2dVZwT0FPL3F1NXBxZCsxUkVSRVJFUkVSR1JVbktyNkFtSWlNZ05vbXBWYU5FQ1BKMHNoRnRheWNsdzlDaWtwN3QySEJFUkVSRW5YRzBtQUJFUkVSRVJFUkdSc3FZZ0FCRVJLVHRlWHBaQWdDcFZYRHRPVmhaRVJFQmlvbXZIRVJFUkVTbUdWNzRkKzVsbGxBbEFSRVJFUkVSRVJPUnFLQWhBUkVUS2x0RUl6WnBaU2dTNGtzbGtLVDhRRStQYWNVUkVSRVNLb0V3QUlpSWlJaUlpSW5LdFVSQ0FpSWlVUFlNQmdvS2dRUVBMWTFlS2pZV1RKeUZYZjNVWEVSR1I4dWVwVEFEbEppMHRyVUxHalkyTkpUVTF0ZEJqWnJPWlk4ZU9sZk9NcmcwWExsd2dWNytERjh0c05wT2JtNnZYcWdnWkdSbGxjaDI5eGlJaUlpSWlmMUlRZ0lpSXVFNnRXcGFzQUVaajhYMnZ4dVhMbHZJQW1abXVIVWRFUkVTa0FBVUIvR25GaWhXc1g3KytST2VzWDcrZUZTdFdPTlYzeG93WmpCa3pocFNVRklkOVJvMGFSZCsrZlVzMEI0QmV2WG9SRmhabTF4NFZGY1hJa1NPWlBuMDZPVG4yTjNqejVzMDgrK3l6ZlBEQkIwVmUzMncyczNUcFVvNGVQVnBrdndrVEp2RFdXMitWYlBMRmlJbUpZZlBtelE2UHIxdTNqb3NYTHhaNkxDVWxoYWlvS0x2MnBLUWtoZzhmenNDQkErMk92Zi8rKzN6NzdiZWxuZTROSlNrcGlhZWZmcHA3NzcyWHYvM3RiNWpONWpJZjQycnViNTZsUzVleWZmdDJ1L2Q0WWZOZHRHZ1JNMmZPTFBFODMzcnJMYVpPblVwNmVycE4rOWF0V3hreVpBaS8vdnByaWErWkp5RWhnYkZqeHpKMzd0eFNYME5FUkVSRTVFYmo0bFVaRVJHNTZWV3BBaTFhd0lrVFVFWTdQQXFWa1FGSGowSndNRlN0NnJweFJFUkVSUEpST1lBLy9lYy8veUVvS0lqUTBGQ256MW16WmczUjBkRTgrdWlqUmZaTFNVbmgxMTkvcFhyMTZ2ajYranJzbDUyZFRYWjJ0dFBqRjZkUm8wWjA2OWFOSFR0Mk1HL2VQQ1pNbUdBOWxweWN6T0xGaS9IMjl1YSsrKzRyOGpwSGpoeGgrZkxsWkdkbjA3SmxTNGY5ZnYvOWQ0S0Nna284ejV5Y0hCSVRFNG1MaStQQ2hRc2tKU1h4NElNUEFwWkYyOTI3ZCtQcDZjbGRkOTFsYzE1a1pDUUxGaXdnTGk2dTBDQ0lMVnUyc0hEaFFoNTg4RUZHang1dGJZK09qZ2FnZnYzNk52M1Buei9QdG0zYitQTExML24yMjI5NTdybm44UFB6SzNUT1lXRmgxdXVVcFczYnRwWDVOVXNqTlRXVmYvempINXc1YzRacTFhb1JGUlhGaWhVckdENThlSW12NWFyN0M1WWdndVhMbDlPc1dUTkNRa0tzN1Z1MmJHSDU4dVc4L1BMTE5HL2UzTnErYjk4K29xT2plZW1sbDJ5dXMyREJBckt5c25qNjZhZXBVcVdLM1R4MjdOaEIrL2J0OGZiMnRqbFd0MjVkMHRMU21EbHpKZ3NYTHFSbXpab2xmbjFxMUtpQjJXeG0yN1p0UFBMSUl6Um8wTURtK0x4NTg1eSsxdENoUTZudDZ0SjJJaUlpSWlMbFFFRUFJaUxpZXA2ZWxrQ0EwNmNoS2NsMTQrVG1RbVFrMUs4UEFRR3VHMGRFUkVUa0QxNzUvbFdkY1FObEFvaU9qaVlzTEl3UkkwWXdiTmd3WW1KaWVPS0pKM2ppaVNkS3RZaDV0WGJ2M2sxT1RnN2R1blVyOTdISGp4L1A4ZVBIU1VwS0lqTXpFMDlQVHdBV0xseklsU3RYbUQ1OU9vMGFOU3J5R252MjdBR2dhOWV1TEZpd29NaTA1WW1KaVVVdVdvNGJOdzZ6MmN5RUNST0lpNHNqT1RuWnJseUJ3V0NnZS9mdTFLeFprM0hqeG5IdzRFSGVlZWNkbWpWclpsMjR6ODdPNXUyMzM4YlgxNWZCZ3djWE90YldyVnNCNk5tenAwMzcyYk5uQVdqY3VMRk5lNTA2ZFZpNGNDRXpaODVrMTY1ZEhEMTZsRW1USnRHaFF3ZTdhdzhlUEpnclY2NFVPdTZxVmF0SVNrcGk1TWlSVHJVWGRQNzhlYVpNbVZKa245SjY5ZFZYaXczVVNFcEs0cFZYWGlFeU1wTGV2WHZ6ekRQUDhQenp6N04wNlZJOFBEeDQ1SkZIaWp5L3ZPNHZZTTBpTUhMa1NBejVTcmsxYk5pUXk1Y3ZNMm5TSkdiTm1sVms4TXJLbFN2NSt1dXY4ZmYzWi9qdzRUWkJBQ2FUaVgvOTYxK1l6V1llZXVnaEVoSVNiTTZ0VzdjdWQ5MTFGOTk5OXgyN2QrK21lL2Z1RHNmeDhQQ3dCZ0VWektyUnRXdFhJaUlpK1BqamorMWUzNUprS0xudnZ2dXNRUURoNGVHODhjWWJkTzNhbFZkZmZaVmR1M1l4ZmZwME9uYnN5SnR2dnVuME5VVkVSRVJFS29LQ0FFUkVwSHhVcWdSTm1zQzVjM0RoZ212SCt0Ly9JRDBkR2pRQU4xVytFUkVSRWRlNVVUTUI3TjY5RzRCV3JWclpQRy9kdXJXMVQ2OWV2ZXpPaTQ2T0xyUzlPUG5QV2I1OE9RRUZBanJ6RmlyemdnQVdMMTVNUWtJQ0w3endRb25IY3Nhc1diUFlzV09IVFZ0MGRIU2hXUTZtVFp0bTg3eXduZWk3ZCsrbWV2WHF0R3paa29rVEp4YVpyU0FsSmFYSVJjdHg0OFpoTUJpNDQ0NDdTRXhNeE5mWGw3MTc5eElaR2NtY09YT29XYk1tdFdyVnd0M2RIYkRza243eXlTZFpzV0lGMGRIUjFrWGlJMGVPRUJjWHg1TlBQa25seXBYdHhvbUlpT0RVcVZNRUJ3ZmIzSGV3N093R2JIYUk1d2tJQ09DZGQ5N2h2ZmZlWS8zNjlheGN1WkwyN2R2YkxEQUQ5T25UeCtIWHVHblRKcEtTa2hnMGFKQlQ3UVZsWjJlN0pNc0FRRlpXVnBISHo1dzV3eXV2dkVKc2JDeDMzMzAzRXlkT3hHQXdNSFBtVE1hT0hjdS8vLzF2enB3NXc5aXhZNjBCSlFXVngvMEZ5TXpNWlAzNjlmajQrTEJ0MnphYjkrNlRUejdKeXkrL3pOU3BVM25wcFplWU8zY3VEUnMydEx2RzZ0V3JXYkprQ2I2K3ZyejU1cHQydStoWHJWcEZSRVFFZ0YzMmdJTG16NS9QL1BuekhSN1B2L2crZHV6WVF2djg4TU1QL1BERER6WnRCVCtUMzMzM0hhKy8vanJQUHZzcy9mdjNkemplb1VPSGdEKy83eFI4TGlJaUlpSnlMVk1RZ0lpSWxCK0R3YkpMMzlzYnpwd0JGOVRFdElxUHQ1UUlhTklFL3ZnRG1ZaUlpRWhaODh6M3Irck1HeWdUd0o0OWU2aFVxUkl0V3JRQUxJdllibTV1MXVlQTNXN282T2hvakVZamdZR0JUbzhUR3h0TFRrNk96YlVxVmFwazB5Y3FLb3FEQnc5U3MyWk4yclZyQjhDdVhidUlqbzUyV1JCQW5uSGp4dG0xelpzM2o5YXRXM1BQUGZmWXRHL1pzc1c2MkpuZjRjT0hpWTZPcG4vLy9oZ01Calp1M09od3ZGNjllaEVVRk1TU0pVdUtuZHZRb1VPdGoyTmlZb2lNak9UV1cyKzE2VE5yMWl6QXNyTzhaY3VXN055NWs1MDdkMXFQdDJyVml0OS8vOTI2dURsNThtVHJzYSsvL2hyQW1uWSt2MlBIamdFNDNCMXVOQm9aTjI0Y3JWcTFvbE9uVG5ZQkFIbk9uajFMWW1LaVhYdkdIMlhFRGh3NDRGUjducnozUjFCUWtOTmxBWTRkTzhiWXNXTXhtVXk4L3ZycmRPN2MyYW56Q3JOcjF5NW16NTVOV2xvYS9mdjNaOFNJRWZ6M3YvOWw0TUNCMUtwVmkzZmZmWmRYWG5tRnJWdTNjdUxFQ1NaUG5teVhUU0dQcSs4dldIYklKeWNuQTM5bWZjZ3paTWdRT25YcXhOTlBQMjB0T1ZBd0NPREFnUU1zWExnUWIyOXYzbmpqRGJ1djViZmZmbVBwMHFVQXZQamlpdzdmQng5KytDRUpDUWwyOHl2STM5L2Y1bm1QSGowWU5td1k1ODZkbzE2OWVuYjlQLzMwVTc3NzdqdTc5cWlvS0FDYjcyZUZPWHo0TUc1dWJuVHExTW42M0dBdzBLVkxseUxQRXhFUkVSRzVGaWdJUUVSRXlwKy92NlZFd01tVGtPUEN2NWFucHNMUm81WkFBQWU3WDBSRVJFU3VodEVOM0F4Z01sdit5emFCKzNXZWlPank1Y3NjT1hLRXBrMmI0dVhsUlZKU0VvY1BIeVk0T05pbW5uZkJoZXBldlhvUkdCam8xQUoybnJ5NjhFV2RrN2NZSFJJUzRuQVIwWkZMbHk1eDVNZ1JqaHc1d3VIRGg1azBhVkt4cWR6ekN3ME41Y3FWSzZTbXBscURHK2JObTBlREJnMElEUTNsd29VTFpHUmswTEJoUXc0ZE9sUm9FRURlb24vQm9JSHlVRENiUVhIeUw4TG1MYlN2WExtU3p6Ly8zS2JmdVhQbkFIanR0ZGR3S3liejFzcVZLMjJlNTcvWG4zNzZhWkZ6bkRoeFlvbmFuVjM0ejVPZG5jMC8vL2xQVENZVElTRWhwUTRBU0VsSlljR0NCZXpZc1lOS2xTb3hac3dZK3ZYcng2ZWZmc3JISDMvTXFWT25tRHg1TWdFQkFiejc3cnU4OGNZYjdOdTNqNy85N1crRWhvYnl4Qk5QVUxWcTFSS1BlelgzTnkwdGpaVXJWOUtuVHgrSHJ5ZkF3SUVEcVYyN05qMTY5TEE3MXE1ZE93WU9IRWpYcmwzdEFrSmlZbUo0N2JYWHJLVXZpbnIvcjFpeGdvU0VCRUpDUWtyMDlWU3RXcFhNekV4ZWYvMTFoZzBieG9nUkkreU9GK2JNbVRPNHU3dlRwRWtUaDlkT1QwL245T25UdEc3ZEdqOC9QN0t5c29pTWpPU1dXMjZ4QzBZUUVSRVJFYmtXS1FoQVJFUXFocTh2dEd3SkowNVlVdmU3U25ZMkhEc0dEUnRhZ2c5RVJFUkV5cGlYRWRMK3lPNmVtUVB1SGhVN242dTFkKzllekdhenRSVEEzcjE3TVpsTWRpbmh5ME44Zkx4MWgzTHYzcjJMN0p1Ym0ydGRjSnc1Y3lhSER4OG1MaTdPcGsvK0xBTUZ5eGJrbFRMdzh2S3lwdnMybTgwODk5eHpHSTFHNXMrZmo0ZUg3YzFkc1dJRk8zZnV0RnZvenBPY25Nek9uVHZ4OS9lMzJYVzhhdFVxTGwrK1hPZzVseTlmWnRHaVJYYnQxYXBWSzdLMnV5UE9aQmJJQzhiSXoveEgxcTdZMkZpSDUrVUZBMXl0Z3ZPYk1tVUs1OCtmZDdyOXd3OC9aTy9ldlNVZTk0TVBQaUFxS29yYXRXdno3TFBQbHZoOHM5bk10OTkreThLRkMwbElTQ0FnSUlCSmt5WlpkK3dQR1RLRXc0Y1A4ODAzMzFDalJnMUdqUnFGajQ4UHI3LytPaHMyYk9EZi8vNDNhOWV1NVp0dnZxRmZ2MzZFaG9aU3ExYXRFczJodFBkMzZkS2xKQ2NuMjJRY2NLU3dBSUE4bzBhTnNtdUxqWTFsNHNTSkpDY25ZelFheWNuSmNhcE1TRkY5M056YzJMSmxpL1g1cWxXcjhQTHlZdWJNbVFDWVRDYTdNaHJCd2NHc1dyWEs0Ylh2dSs4K20rY2hJU0hXUUltalI0OWlNcG5vMnJVckFNZVBIeWNuSjBlbEFFUkVSRVRrdXFFZ0FCRVJxVGdlSHRDaUJadytEUTcrQ0ZvbXpHYUlpb0swTkVzNWdoTHVJQk1SRVJFcGltY2wyeUFBMytzOENHRDM3dDBBMWtYL2dzK0xFaDhmYjAxUjdvejQrUGdpank5ZnZ0eGFnNzFCZ3daMng3Ly8vbnVPSGozSzBhTkhpWXlNSkRNekU0QnZ2LzJXZ0lBQVFrSkNhTjI2TlJzMmJPRGt5WlBXT3VwZ1c4NGdmeWtETHk4dmE3dkJZR0RZc0dITW1qV0xqei8rMkdiQjgrelpzMnpkdXBVQkF3Ymc0K05UNlB5LytPSUxNak16N2Vxa2I5bXl4V0hOK3VUa1pMNzQ0Z3U3OXFDZ0lKc2dnTUlXTmZQYTNOM2RpeXc3NEF4SGdRM3Z2LzgrWDM3NUpVODk5VlNwZ2hJS1V6QTdROTU5Y3JiZFVjMzdvbnp6elRlc1c3Y09OemMzSmsrZWpLK3ZiNG5PLy9ISEgxbXlaQWtuVDU0RW9FK2ZQdno5NzMrM2VTKzR1Ymt4WmNvVW5uLytlWm8yYldwdE54Z01oSWFHMHJselp4WXNXTUN1WGJ2NDlOTlBXYlZxRlgvNXkxOTQ4Y1VYNmRPbmo5MllaWFYvazVLUytPcXJyN2pubm5zS1RhTmZjRHhuaitVRkpDeGF0SWk0dURoR2pSckZ4bzBiaVk2T1p1VElrUTZ2dFdyVktwS1Nrb3JzVXpBTFNJMGFOZGkvZno4Ly92Z2pBSjk5OXBuZE9RRUJBVHp3d0FQVzUvWHExZVAyMjI4djlQb0ZBd2dPSHo0TVlBMEN5SHV1VWdBaUlpSWljcjFRRUlDSWlGUXNOemRMdXY2WUdDaGlsMUdadUhqUmtuVWdPQmlNK2hFb0lpSWlaY016MzY4VkdTNnNkRlJlWG52dE5adm5yNzc2cXRQbnBxV2xsVGhGdVNNeE1URnMzcnpacG0zTGxpMzgrdXV2WExod0FmaHpya2Fqa2FaTm0zTDI3Rm5TMHRMNDdMUFBiRkoyNTgwcC8wNysvTHVuQzVZeXlCL0lFQklTUW5oNE9MR3hzWmhNSm12Ny92Mzc4ZmYzNTdISEhpdDAvaWtwS1h6MTFWZEZmbzNPcHE4dmJNRTFORFFVc095QXpsc1F6bXZMbi9HZ0xKbk5abXVOOWJ3NjZkZWpJMGVPTUdmT0hBQjhmWDFadFdvVmJkdTJkZnI4dUxnNFpzeVlRWHA2T3NIQndRd2JOb3dmZi95Ujk5NTdyOUQrd2NIQi9QTExML3p5eXk5Mng2WlBuODZ4WThkWXRtd1pQLzc0STQwYk44Yk56YzJsOTlmUHo0K1FrQkNITy9SRFEwTVpOMjRjZ0RVNHBqajVnMXJHakJsRCsvYnQ2ZGV2bjNYdWd3WU5jbmp1cGsyYlNFcEtLckpQUVdscGFjeWRPNWZBd0VBKy9QQkRtK0NkOFBCdzNuampEZTYrKzI2YmMxcTBhR0g5dWdvcUdBVHcyR09QMlh5MkJ3OGVYR1pCTHlJaUlpSWk1VUVySUNJaWNtMm9XeGU4dlMwNzl2UDljYlhNSlNkRFJJUWw4Q0JmVFZzUkVSR1Iwdkw1YzNNNTZUZEFFTURWY0NZMWVYNkZwU25QczJEQkFuSnliRi9RNWN1WGMvNzhlZXZ6a1NOSDBxcFZLNW8xYTRhSGh3ZGhZV0drcGFYWjFlek91NDZucDZmVGN3UExRajdBaEFrVGNIZDNKeTB0RGJEVWt1L1ZxeGZkdTNmSFpES1JrcEppTjljVksxWlkrN3RDM21MbW9VT0hyQXV0WThlT3Rkc3hYWllPSGp4SWZIdzg5ZXZYcDFHalJtVjJYVWM3emt2YTdveW9xQ2ltVHAxS1ZsWVcvZnIxWSszYXRlemJ0dytBeE1SRVpzeVlRVmhZV0pHWkwyclZxc1V6enp5RHdXQ2dUNTgrWExwMGlSa3pacFJxUGkrODhBTE5temRuNXN5WlJFWkdFaHdjRExqKy9qNy8vUFBzM3IwYm85SEkxcTFiOGZIeG9YdjM3Z0MwYk5uUzJpOS9jRXhSOHQ4VGYzOS8rdlhyNS9DNE05Y29LSDg1QUxQWnpKdzVjN2g0OFNMVHAwOW4vZnIxOU8zYkZ4OGZINktqby9uWHYvNUZRRUFBano3NmFLSFhTa3RMWTlpd1lZU0VoREJtekpoaTV5VWlJaUlpY2oxU0VJQ0lpRnc3cWxjSFQwODRjUUt5czEwM1RtYW1KUkNnY1dPb1ZzMTE0NGlJaU1oTndUdGZFRUNhQzMrRnVabnMyTEdEbjM3NnlWb2ZQUzR1RHJEc01BNE1ER1RhdEdsRVIwYzd2WE00cjB4QVNZTUFCZ3dZVUdqNzl1M2IyYjU5dThQelRwNDh5Wm8xYStqUW9RUDc5KzkzMk85cUZyUHo3TnExeS9wNDdOaXg5T3ZYcjB5dVc1anc4SEFBL3ZlLy81Vm9qT25UcHhkWlM5M1I3bXhuYmRteWhZaUlpR0w3UlVkSDgrS0xMNUtVbEVTUEhqMTQ1cGxuV0x0MnJmWDR5cFVyK2YzMzMzbnV1ZWU0Ly83N2VlcXBweHlXR3NoZlQ3NVdyVnBPWjNYSXlzcGk2dFNwN04rL240RURCOW9jYTlhc21WMS9WOTFmbzlGSWp4NDk2TkdqQjF1M2JzWGYzNThYWG5qaHFxL3JTRm1XQXpoeTVBamZmLys5Tllqb280OCtZdm55NWR4Ly8vMkVoNGVUblozTnRHblRISDdlM2R6Y1NFMU50WllhRVJFUkVSRzVFU2tJUUVSRXJpMCtQdEN5Slp3NkJYL3N2SElKa3dsT25vVEFRRXNXQWhFUkVaRlM4c24zTCt2MG16d0lJRDQrM2lhVnZqUDlDN05zMlRMQXNsdjUvZmZmdDdiZmVlZWRwWnBYZW5vNjd1N3VUdStpcmwrL1BxMWJ0NlovLy81T2ovSExMNzlZc3hvc1diSUVOemMzUm84ZVRWaFltTU56SEpVU0tPaVRUejRwdEQwbko0ZHZ2dmtHZzhHQTJXeW1jdVhLTEZpd2dGdHZ2WldBZ0FEQXVYdmk2RDdrbDVhV3hyZmZmb3ZCWU1BRGgwaDdBQUFnQUVsRVFWVEx5d3VEd1dEZE9lN0lEei84UUZwYW1zUEYyQ0ZEaHRDN2QyL2F0MjlmN1BoRmFkT21EUWtKQ1VYMk9YNzhPRk9tVENFcEtZbjI3ZHN6ZWZKa3UvZkRxRkdqOFBmM1o5bXlaYXhmdjU3ZHUzY3pldlJvZXZUb2NWWHp5NU9lbnM2cnI3N0svdjM3Q1FrSktYTFJHOHIzL2pvU0d4dGI1SHZZV1dWWkRxQjE2OWJNbmoyYjIyNjdEWUFtVFpydzdydnY4dC8vL2hlQWR1M2FXUU9JQ3BOWDFzT1ZXVE5FUkVSRVJDcWFnZ0JFUk9UYTQrNE90OXdDWjgvQ3BVdXVIU3MyRnRMVG9WRWpjRkh0VkJFUkVibXg1UzhIa0hhVGx3TklTMHRqeDQ0ZFYzMmRkdTNhMGFsVEp6cDI3RmdHczRMazVHUjhmSHljN2o5OCtIQ0dEeDllb2pIdXV1c3U2K09XTFZ2U3FsVXJnb0tDaWp6bjhjY2ZkK3Jham9JQTl1elpRMkppSW0zYnR1WDMzMzluekpneFBQWFVVOHlkTzllNk1GeFc5MlR0MnJXa3BLVFF2WHQzL1AzOVdidDJMWTgrK2loMUhRVFVuang1a20zYnRoRVFFTUR0dDk5ZWFCOFBEdzlPbmp6SnlaTW5yM3ArQUxmZWVpdEdvLzJmdW5idDJzVmJiNzFGZW5vNm5UdDNadXJVcWJpN3U1T2JtMnZUcjFLbFNnd2VQSml1WGJzeWUvWnNJaUlpZVAzMTErblJvd2RqeDQ3Rno4K3YxSE16bTgxTW1US0ZRNGNPRVJJU3dxUkprNHBkaEhibC9YMzc3YmR0bnNmSHg5dTA1UVVvNU9Ua09DelpVUktmZi82NXcyTlhybHdwdGsrZTNyMTc0K2ZuWncwQVNFaElZTnUyYlZ5NGNJR2FOV3RTczJaTkRodzR3T09QUDg3RER6L01vRUdEN0Q3N2VhVTdQRHc4U3Z2bGlJaUlpSWhjOHhRRUlDSWkxeWFEQVJvMnRHUUdpSTRHczlsMVkxMitETWVPUVpNbWxuSUVJaUlpSWlXUXZ4ekF6WjRKSUNnb3lLbjY0WG55MG5rWDlNZ2pqMUNuVHAxU3p5TXpNNU8wdERTcVZLbkN2bjM3U0V0TDQ1WmJiaW5STlJ6TnJTaDVLZUVmZU9BQmZIMTlpKzJmbC9HZ3RQNzczLy9TcWxVcjY2N25ldlhxOGZERER3T1doYzViYjcyVjJyVnJNMm5TSlByMDZVTmdZQ0JMbHk0RkxLVUk4dTdYVzIrOXhjV0xGeDJPazVtWnllclZxd0VZUEhndzN0N2VyRjI3bGhVclZoU2FRdDVzTnJOdzRVTE1aalBEaGcyamtvTmcyOU9uVC9QaGh4OWUxV3VRWDJob3FFMFFnTWxrWXRteVpYejY2YWVZeldidXV1c3VKazJhVkdpZ1FINUJRVUhNbXplUEZTdFdzR0xGQ3I3Nzdqc09IRGpBbURGaitNdGYvbEtxdVJrTUJwNS8vbm0yYmR2R2lCRWpuTnFGN3NyN3UzWHJWcHZuYVdscE5tMTVBU3JPZnFhTEsxSGd6SDEycGsvNzl1M3g4L1BqOU9uVGJOeTRrYTFidDVLV2xzWTk5OXpENk5HajhmWDFaZGV1WFN4WnNvVGx5NWZ6MDA4L3NXREJBcHRyNUpVSDhmTHlLblk4RVJFUkVaSHJsWUlBUkVUazJsYXJGbmg1V2NvRDVMaHdhMTE2T2h3OUNzSEJVTFdxNjhZUkVSR1JHNDVOSm9DYlBBaWdyTlN2WC8rcXpvK0xpMlBFaUJFMmJSMDZkQ2pWdFlwTDJRNS8xalRQNCt5T2NVYzcvSjJ4Zi85K0lpSWllUDc1NXpsdzRJQzEvYW1ubnJJK25qTm5EZ0JKU1VtWXpXYXFPdmc5OThVWFh5eHlyQTBiTm5ENThtWGF0bTFMaXhZdEFPalRwdytiTjIvbTdydnZ0bnR0di96eVMzNzc3VGRhdDI3TmZmZmQ1L0M2M2JwMXN3Wk9sTFhZMkZobXo1N05vVU9ITUJnTVBQSEVFeno2NktOT3A0QjNjM1Bqc2NjZW8yUEhqcno1NXB2RXhzWXlZOFlNNHVMaUdEaHdvRTNmNGhiQUMxcTVjcVhOODhJVzJsMTlmL08vN3ZrREJzcGE4K2JOcVY2OXVuV3VaZUh6enorM0JneDA2dFNKeHg5LzNDYklwMXUzYm5UcDBvV05HemNXR295VGwzbkFtVUFkRVJFUkVaSHJsWUlBUkVUazJsZWxDclJvQVNkUFdoYnJYU1UzRjA2Y2dQcjFvWFp0MTQwaklpSWlOeFFGQVZ4NzZ0V3JSNU1tVGNqSXlNRFQwNU4yN2RyeHlDT1BZRGFiblZvRU51ZkxRdVZNbmZLOG11WWw1ZXdDZU1GRlpwUEp4SWNmZm9pdnJ5OTMzWFdYelNKeFlhS2lvZ0RMNjFKU2NYRnhMRnUyRElQQndLaFJvNnp0WVdGaDdOdTNqeGt6WnZEdXUrL1NzR0ZEQVBidDI4ZWlSWXZ3OWZYbGhSZGVjUGg2TzVQNnZUUUNBZ0s0Y3VVS0N4Y3VKRE16MHpxUHJsMjdsdXA2TFZ1MlpPSENoY3lkTzVlREJ3ODZYUEEzR28wRUJnYVcrUHFGWlpzb3ovdnJhbTNhdENFK1B2NnFzMTdrTDUwUkVoSkNRa0lDRnk1YzRQdnZ2MmZmdm4yRm5qTnc0RUNiOTJ5ZTgrZlBBMUNqUm8ycm1wT0lpSWlJeUxWTVFRQWlJbko5OFBTMEJBSkVSVUZpb3V2R01ac3Q1UWZTMHFCQkEzQnpjOTFZSWlJaWNrUHd5dmN2NjR3Y01KbkJ6Ym5OeHRldHVMZzRoZzBiWnRjZUhSMWQ0bDNSWUwvSWZiVzd3dzBHQXdzWExyUnBDdzhQWi83OCtRd2VQSmpCZ3dmYm5aT2JtOHV1WGJ2WXNXT0h6UTdockt5c1lzY3p1N0owVlNIQ3c4TTVkZW9VUTRjT2RTcWwrVTgvL1FSWWRtVTdFaEVSUWUzYXRlMFdSdWZNbVVOcWFpcjMzWGVmemZuVnExZG55cFFwVEo0OG1Za1RKL0w2NjYrVGtKREF6Smt6Y1hOejQrV1hYeTV5VWJvc3l3RGtkL3Z0dHpObzBDQ3lzcks0L2ZiYmVlR0ZGNnpwOUV2THg4ZUhsMTU2aVlTRUJJZFpIZ0lEQTB1MWs3Nnd6MHQ1M3QvaWxQWXpuV2ZEaGcxRVJrYVcrdnc4K1lNQWF0U293YWhSbzFpMGFCRlFlTGFPb3Q1ZmVmTzVGb01tUkVSRVJFVEtpb0lBUkVUayt1SG1aa25YSHhzTE1UR3VIU3MrSGpJeW9Fa1RjSGN2dnIrSWlJamN0TndNNEcyRTlEOHFGMlhrMkdZSHVCRVpqVWFDZ29JcWVob2xjdUhDQlpLVGswblBsMWtxTVRIUnVvQWFFeFBEOU9uVEFlalpzNmUxei8zMzMrK3lPWlYyY2JWeDQ4YjQrUGhZNjhNWEpUczdtKzNidDJNd0dJcmNEUjhlSHM3YXRXdFpzR0FCVFpvMEFTd0x1UHYzNzhmUHo0K3dzREM3YzI2NzdUYW1USm5DRzIrOHdZUUpFOGpKeWFGU3BVcE1temF0MlBJTGhRVjZIRGh3Z0Z0dXVRVnZiMitiOW9McDZrK2RPa1g5K3ZYeDhQQndlUDI1YytmU3FsVXJwOVAvTzZPOGRvNlgxLzExaHJNWkRnckxhSkRmMnJWcjdlNnJNOExDd29xOWRtSFpPZ29HQWJSdTNacjY5ZXVUazVQRGpoMDdBRGg5K2pTdFc3ZTJPUzRpSWlJaWNxTlFFSUNJaUZ4L0FnUEIyeHRPbndhVHlYWGpwS2JDMGFPV1FJREtsVjAzam9pSWlGejNmTnovREFKSXk3N3hnd0NxVjYvdWNOZHpWbFlXcTFldnBuWHIxdHg2NjYxMng5ZXZYMDl5Y2pMMzNuc3YxYXRYTDlONUZiVVQrK3pac3dBMGFOQ0FwS1FrWG56eFJVNmRPbVhkeGQrZ1FRTzZkdTFLMTY1ZGFkR2lCVTgrK1NRQUw3endRckhqTGw2OG1JU0VoQkxQOTdISEhuT3EzeWVmZkdMelBEZzRtQ2xUcGpqY2xaN2ZmLy83WCtMajQrblNwUXNCQVFFTys2V25wNU9UazRQUmFQbFQwWUVEQjNqLy9mY3hHQXk4K09LTFZLdFdyZER6YXRTb1FaMDZkVGgzN2h4ZzJWM3RxRGE5SXlrcEtYejAwVWRzMkxDQjIyNjdqZG16Wnp0Y3ZJK09qbWJjdUhGNGUzdnowRU1QOGNBREQxQzVrTi9WOHhaM3IwZmxjWDhkdVhEaEFwOTg4Z2tUSjA0RW5NOXdjRFhaQXNyRHUrKytDOERLbFNzNWYvNDhScU9SZWZQbWNlVElFY2FPSFdzOUxpSWlJaUp5bzFBUWdJaUlYSitxVmJPVUJ6aDVFakl6WFRkT2RqWWNPd1lORzRLL3YrdkdFUkVSa2V1YWp6dkUvN0hCUERVTGF2cFU3SHdxUW5aMk5sdTJiT0hUVHo4bExpN091bmlZZjlIeDh1WEwxbHJ0eTVZdG8zdjM3dlR2MzU4MmJkcVVhS3k4YXlZbkoxT2xTaFduempsMjdCZ0F0OXh5QzM1K2Z1VG01dEt3WVVONjl1eEpqeDQ5SEdZMjZOMjdkN0hYL3V5enowb1ZCSkEveFhsUkNnWUJBSFRxMUtuWTgzNzY2U2MrK2VRVGpFWmpvVHY1ODVjeFNFMU5CU3lMK3NlUEgyZnExS2xrWldVeFpNZ1E3cmpqRHB2enNyT3orZUdISDFpM2JoMEhEeDRFNEM5LytRczVPVG5zMnJXTGNlUEcwYkZqUi9yMzcwK25UcDBjTHVpYlRDWTJidHpJZi83ekg1S1NrbWpVcUJGUFBQR0VUWDlUZ2FEZkdqVnFNR0RBQU5hc1djUGl4WXRadVhJbC9mdjNaK0RBZ1NVT1ByaVd1ZkwrNXBlWEdTTTlQWjI1YytleWRldFdjbkp5K1B2Zi8zNDEwNzhtYmQyNmxZOC8vaGcvUHovbXo1L1BSeDk5eExadDI0aUlpR0RxMUtrMGF0U29vcWNvSWlJaUlsSm1GQVFnSWlMWEwyOXZTeURBNmROdzVZcnJ4akdiSVNvSzB0S2dmbjBvdzVTaUlpSWljbU9vNHZubjQrVGlTOGpmVUpLU2t0aXdZUU5yMTY0bFBqNGVvOUhJZmZmZHg5Q2hRKzEySFZlclZvMFBQdmlBMWF0WHMzMzdkcjc5OWx1Ky9mWmJnb09EZWZqaGg3bjc3cnVMM2FrTVVLZE9IVTZmUHMyU0pVc0lDd3R6R0FoZ05wdTVmUGt5WDMvOU5XZlBucVZPblRyV091RHZ2dnR1b1R2SUMvcjY2NitMN1pPU2tsSnNuL0syYmRzMjNuMzNYWEp6Yy9uNzMvOXV0OEJwTkJxSmk0c2pQajRlRHc4UGpoNDlpcmUzTjE1ZVhyenl5aXVrcGFYUm8wY1BSb3dZQVZnV2lYLzc3VGQyN3R6Sm5qMTdTRXRMQTZCdDI3Yjg5YTkvdFdaOTJMOS9QeDkrK0NFLy8vd3pQLy84TTlXcVZhTkxseTUwN05pUjFxMWI0Ky92ajlsc0pqdzhuT1hMbHhNZEhZMjN0emNqUjQ3a29ZY2VJajQrbnJTME5MeTh2TWpOeldYTGxpMEFlSGw1QVZDNWNtWEN3c0xvMzc4L1M1Y3VaZlBtemF4Y3VaSXZ2L3lTZnYzNk1XalFJSWRaQzF3cE9qcTZYSGZEbC9iK0Z2eXNiTjY4R1lCTGx5NnhhZE1tdW5mdnp2RGh3L0h4Y1J6SmxKR1JZYjBmWUxubmVXTTZzbkxsU3FjKzJ3VWxKU1VWMjZlNDF6MGpJNE5GaXhheGZ2MTZ2TDI5bVRadEdvR0JnYnp5eWl1c1dyV0tKVXVXTUhic1dDWk9uRWlQSGoxS1BFY1JFUkVSa1d1UmdnQkVST1Q2WmpSQzA2Wnc3aHhjdU9EYXNTNWVoSXdNYU56WU1xNklpSWpJSDZya0swMmVjaE1FQVpqTlpuNzU1UmUyYk5uQ0R6LzhRSFoyTnU3dTdvU0doakowNkZCcTE2N3Q4Tnlnb0NER2p4L1BpQkVqV0xkdUhWOSsrU1duVHAzaTdiZmZadkhpeFF3Y09KQ0JBd2NXV2N2OWdRY2VZTStlUGF4ZnY1NzE2OWM3TldlRHdVQllXSmoxdXM0RUFBQXNXTERBcVg3T0tMaFlXWkpGNDd4RjVuNzkrakZtekJpSC9YSnljbmoxMVZmWnUzY3ZBTU9IRDJmQWdBRjIvWm8zYjg3aHc0Y1pNbVNJdGExTGx5NjR1N3Z6NktPUHNtL2ZQdjd4ajM4QThOcHJyN0Zueng1eWNpdzFMOXpkM2JuNzdydnAzNzgvclZxMXNybHVodzRkV0xod0lUdDM3bVRWcWxXY09IR0NUWnMyc1duVEp0cTFhOGVzV2JNNGMrWU1iNzc1SmdhRGdWNjlldkhVVTA5WmQ2aVBHemVPUzVjdTJjMjNZRFlDZjM5L25uLytlUjU4OEVFV0xseklyNy8reXVlZmYwN1BuajBySkFqQWFEUVNHQmhZNHZPS3EzZGYwTlhlMzRLQ2dvSXdHQXkwYWRPR3YvM3RiOXh5eXkzRnp1SFJSeDhsT1RrWlQwOVB6R1l6bVg5a1ppdnEzSlVyVnhaNzNkSWFPWEtrWGR1SEgzNEl3RmRmZmNXbm4zNUtZbUlpQVFFQnZQenl5N1JvMGNMYWIvRGd3VFJ1M0pnWk0yYncrdXV2ODl4eno5RzNiMStYelZWRVJFUkVwTHhvQlVORVJLNS9Cb05saDc2M041dzVZOW01N3lwWHJrQkVCRFJwWWhsUFJFUkVoSnN2RTBCYVdoclRwazBqTXpPVDJyVnJjLy85OTNQZmZmZFJ2WHAxcDYvaDUrZkg4T0hEZWVpaGgxaXpaZzJyVjY4bUlTR0I4K2ZQRnhrQUFKWUY0Vm16WnJGdTNUcGlZMlBKenM1MjJOZkh4NGQ2OWVvUkdocEsyN1p0U3pTL2xKUVVsaTlmWG16ZlNaTW1FUk1UVTJ5LzBOQlFwOGQzcExpdndXZzBVcnQyYmFwV3JjcVlNV1BvMmJObm9mM0dqeC9QQng5OFFGeGNIQWFEZ2FDZ0lFYVBIZzFBdjM3OTZOdTNyM1huZHI5Ky9kaXpadzl0MjdhbFo4K2U5T3paczhqVSt3YUR3ZHJ2OTk5L1o5T21UWnc4ZVpMcDA2ZGpOQnBwMHFRSi9mcjFvM2Z2M2pSdjN0em0zTnR1dTQxang0NWhNcGt3bTgxVXFWS0Z6cDA3Mnl4bTV4Y2NITXpzMmJQWnRXc1hVVkZSTkd2V3JNalh4MVh5eWwrVVZFbXpCNVRGL2Mydlk4ZU96Smt6aHpadDJoVDd1Y3ZUb1VNSERoOCtURTVPRHJtNXVmajYrdEs2ZFd1ZWZ2cHBoK2VzWGJzVzcxTDgreWtzTE14aG9FVERoZzNwMUtrVGd3WU5zanVXa3BKQ216WnQyTHQzTDhuSnlmVHIxNCt3c0xCQ2czL3V2UE5PNXN5Wnc0d1pNK2pRb1VPSjV5Z2lJaUlpY2kweW1NMnVYQ2tSRVJFcFo2bXBjUElrRlBHSDRETGg1bWJKQ0ZBQnU0eEVSRVRrMmhPWEJsOGV0VHl1NVFNRFdsYnNmTXJENTU5L1R2MzY5ZW5VcVJOdWJtNVhmYjNVMUZRMmJ0eEkvLzc5OGZENE03WEMrdlhyU1VwSzR0RkhINzNxTVNyQ2dRTUg4UFQwdE5sOVhOWWlJeU81ZVBFaTNicDFBeXdMb0xtNXVmajUrWlhaR0dscGFVV21pTCtaSFQ5K0hBOFBqMUxWbEkrT2pzYmQzWjA2ZGVvNDdGTWU5N2N3dWJtNUdBeUdxL3A4WjJabVlqS1pTaFVBVUJibnA2ZW5rNWlZU04yNmRZdnRtNU9UVTZxU0JTSWlJaUlpcm1ad05tSTMvemtLQWhBUmtSdE9kcllsRUNBMTFmVmoxYTBMcFVqN0tTSWlJamVXakJ4WWRzRHkyTXNJajdlcjJQbUlpSWlJaUlpSXlJMmhORUVBVngrcUx5SWljcTF4ZDRmbXphRm1UZGVQRlJOakNUZ3dtVncvbG9pSWlGeXp2SXpnL3NlL3NETnlJRWUvR29pSWlJaUlpSWhJQlZFUWdJaUkzSmdNQm1qWUVJS0NMSTlkNmZKbGlJaUF6RXpYamlNaUlpTFh0Q3FlZno1T3pxcTRlWWlJaUlpSWlJakl6VTFCQUNJaWNtT3JYUnVhTlFOWDEzWk1UNGVqUitIS0ZkZU9JeUlpSXRjc215QUF4UWFLaUlpSWlJaUlTQVZSRUlDSWlOejRxbFNCRmkzQTI5dTE0K1RtUW1Ra25EL3YybkZFUkVUa21sVEY0OC9IS2NvRUlDSWlJaUlpSWlJVlJFRUFJaUp5Yy9EMHRBUUNWSy91K3JIT25ZTlRwOENrWXNBaUlpSTNrNnI1TWdGY1VTWUFFUkVSRVJFUkVha2dDZ0lRRVpHYmg1c2JCQWREM2JxdUh5c3hFU0lpSUZNckFDSWlJamNMUDY4L0h5ZG1WTnc4UkVSRVJFUkVST1RtcGlBQUVSRzUrUVFHUXBNbWxxQUFWMHBQaDZOSElTbkp0ZU9JaUlqSU5jRS9YK1doaFBTS200ZUlpSWlJaUlpSTNOd1VCQ0FpSWplbmF0VXM1UUU4UFl2dmV6VnljK0hFQ1RoLzNyWGppSWlJU0lYemNRY3ZvK1Z4YWhaazVWYnNmRVJFUkVSRVJFVGs1cVFnQUJFUnVYbDVlMXNDQWFwV2RmMVk1ODdCcVZOZ01ybCtMQkVSRWFrd05aUU5RRVJFUkVSRVJFUXFtSUlBUkVUazVtWTBRdE9tRUJEZytyRVNFeUVpQWpJelhUK1dpSWlJVklqOFFRQ0pDZ0lRRVJFUkVSRVJrUXFnSUFBUkVSR0RBZXJYaDhhTndjM0ZQeHJUMCtIb1VVaEtjdTA0SWlJaVVpSDg4MmNDeUtpNGVZaUlpSWlJaUlqSXpVdEJBQ0lpSW5scTFJRG16Y0hEdzdYajVPYkNpUk53L3J4cnh4RVJFWkZ5VjhQbno4ZktCQ0FpSWlJaUlpSWlGVUZCQUNJaUl2bjUrRURMbGxDMXF1dkhPbmNPVHA2MEJBV0lpSWpJRGFHNkZ4aitlSnlnSUFBUkVSRVJFUkVScVFBS0FoQVJFU25JYUlTbVRTRWd3UFZqWGI0TUVSR1FtZW42c1VSRVJNVGxqRzdnNTJWNW5KRURhZGtWT3g4UkVSRVJFUkVSdWZrb0NFQkVSS1F3QmdQVXJ3L0J3ZURtNGgrWEdSbHc5Q2drSmJsMkhCRVJFU2tYTmJ6L2ZId3h0ZUxtSVNJaUlpSWlJaUkzSndVQmlJaUlGS1Y2ZFdqUkFqdzlYVHRPYmk2Y09BR3hzYTRkUjBSRVJGeXVkdVUvSDhlbVZOdzhSRVJFUkVSRVJPVG1wQ0FBRVJHUjRuaDdXd0lCcWxaMS9WZ3hNWER5cENVb1FFUkVSSzVMOWZMOXloQ2JYSEh6RUJFUkVSRVJFWkdiazRJQVJFUkVuR0UwUXRPbVVLZU82OGU2ZkJraUlpeGxBa1JFUk9TNlU4TWJ2SXlXeC9GcGtLWFlQaEVSRVJFUkVSRXBSd29DRUJFUmNaYkJBUFhxUVhBd3VMbjRSMmhHaGlVUUlDbkp0ZU9JaUloSW1UTUFkYXRZSHB1QkN5b0pJQ0lpSWlJaUlpTGxTRUVBSWlJaUpWVzl1cVU4Z0tlbmE4Zkp6WVVUSnlBMjFyWGppSWlJU0ptektRbWdJQUFSRVJFUkVSRVJLVWNLQWhBUkVTa05iMjlvMlJMOC9Gdy9Wa3dNbkR4cENRb1FFUkdSNjBLOUtuOCtqazJ1dUhtSWlJaUlpSWlJeU0xSFFRQWlJaUtsVmFrU05HMEtnWUd1SCt2eVpVdDVnSXdNMTQ4bElpSWlWNjJxSjFUeHNEeU9TNE1jVThYT1IwUkVSRVJFUkVSdUhnb0NFQkVSdVZwMTYwS1RKcGFnQUZmS3lMQUVBaVFsdVhZY0VSRVJLUk41SlFGTVptVURFQkVSRVJFUkVaSHlveUFBRVJHUnNsQ3RHclJvQVY1ZXJoMG5OeGRPbklEWVdOZU9JeUlpSWxldGJyNlNBS2N2Vjl3OFJFUkVSRVJFUk9UbW9pQUFFUkdSc3VMbFpRa0VxRmJOOVdQRnhNREprNWFnQUJFUkVia21CZm1CbThIeStQUmxTMFlBRVJFUkVSRVJFUkZYVXhDQWlJaElXYXBVeVZJYW9HNWQxNDkxK2JLbFBFQkdodXZIRWhFUmtSTHpyR1FKQkFESXpJRVlsUVFRRVJFUkVSRVJrWEtnSUFBUkVSRlhDQXlFcGswdFFRR3VsSkZoQ1FSSVNuTHRPQ0lpSWxJcVRXdjgrVGd5dnVMbUlTSWlJaUlpSWlJM0R3VUJpSWlJdUlxZm42VThnSmVYYThmSnpZVVRKeUEyMXJYamlJaUlTSWsxOUFQakgvL3lQcFVJR1RrVk94OFJFUkVSRVJFUnVmRXBDRUJFUk1TVnZMd3NnUURWcXJsK3JKZ1lTekJBYnE3cnh4SVJFUkduR04zK3pBYVFhNGJqeWdZZ0lpSWlJaUlpSWk2bUlBQVJFUkZYcTFRSm1qU0JldlZjUDFaU0VodzlDdW5wcmg5TFJFUkVuTkkyNE0vSFIrTEFiSzY0dVlpSWlJaUlpSWpJalU5QkFDSWlJdVdsVGgxbzJ0UVNGT0JLbVprUUVRRUpDYTRkUjBSRVJKeFMzUXZxVjdVOHZwSUprZm9STFNJaUlpSWlJaUl1cENBQUVSR1I4dVRuQnkxYmdyZTNhOGN4bWVEMGFZaU8xblpERVJHUmE4Q3QrYklCN0k4RmszNDhpNGlJaUlpSWlJaUxLQWhBUkVTa3ZIbDZRb3NXVUwyNjY4ZTZlQkdPSDRmc2JOZVBKU0lpSWc3VnJ3cDFxMWdlSjJmQzBiaUtuVTkrc2JHeHBLYW1GbnJNYkRaejdOaXhjcDdSemVQMDZkUEV4VjFEYndhUm0wQm1aaWJwMTFuNXRJaUlDQTRjT0ZEUjB4QVJFUkdSNjRpQ0FFUkVSQ3FDbXhzRUIwUDkrcTRmS3lVRmpoNjEvRjlFUkVRcVRPZDhQL2IzbmJNRUE1U1hYcjE2RVJZV1p0Y2VGUlhGeUpFam1UNTlPams1T1hiSE4yL2V6TFBQUHNzSEgzeFE1UFcvL3ZwcmxpMWJocmtDTWhCdDJyU0p4WXNYYy9qdzRVS1B2LzMyMnl4ZXZOaWxjOWk4ZVROcjFxeXhhY3ZNek9RZi8vZ0hPM2Z1ZEhqZTdObXplZXl4eDBoS1NycXE4VWVOR2tYZnZuM0w3YnhyUlZaV0ZrT0hEbVg0OE9IazVPU3didDA2K3ZidHl4ZGZmRkhSVTdOVEZ1L1RpdnljeGNURXNIbnpab2ZIMTYxYng4V0xGMHQwelZHalJ0R3JWeSs3N3oyT3ZsOFY1YVdYWG5MNm5HZWVlWVorL2ZxVjZQb1ZiZmJzMlV5Y09MR2lweUVpSWlJaTF4RmpSVTlBUkVUa3BoWVFZQ2tOY1BvMEZQS0g5ektUblczSkNCQVVCTFZxdVc0Y0VSRVJjYWltRHpTckFaRUprR09DYjg5QTZDMWdxTUE1TldyVWlHN2R1ckZqeHc3bXpadkhoQWtUck1lU2s1Tlp2SGd4M3Q3ZTNIZmZmVVZlNTZ1dnZ1Si8vL3NmdzRjUHgyQW9tNjhvTEN5TTZPam9Rbzk5K3VtbjFQcmpkNXBQUHZtRXVMZzQ3cnp6emtMN2J0MjZsYUNnSUo1ODhrbTc2NWZVckZtenFGMjd0bDM3OHVYTHVYRGhBZzg5OUpDMTdmVHAwMFJFUlBEenp6OFRIaDdPYzg4OWg1K2ZuL1g0Ly83M1AwNmNPRUhuenAxdDJrc2pPenViN0ZKa2ZpcnRlZGNLRHc4UGV2WHF4Y3FWSy9uMjIyKzU1NTU3V0x4NE1XdldyR0hBZ0FGVXFsVEo1WE53OWZzMFAxZDh6dkxMeWNraE1UR1J1TGc0TGx5NFFGSlNFZzgrK0NBQWl4WXRZdmZ1M1hoNmVuTFhYWGZabkJjWkdjbUNCUXVJaTRzcjBlY3E3NzFYRnZjcE5qYlc0WDI0R21hem1Rc1hMbENuVGgyN1k2WDVIaElZR01qTW1UUExZbW9pSWlJaUlrVlNFSUNJaUVoRnExclZVaDdnMUNsSVMzUGRPR1l6bkQwTHFhblFvSUVsRzRHSWlJaVVxeTVCY0M0WjBySWhOaG4yUkVQWG9JcWQwL2p4NHpsKy9EaEpTVWxrWm1iaTZla0p3TUtGQzdseTVRclRwMCtuVWFOR1RsM0xGUXVUSVNFaDFzZTdkKzhtUFQwZGQzZDNBSTRmUDA1Y1hCekJ3Y0cwYmR1MlJOY3R6WUpoWWRrU0hHblJvZ1dMRmkzaXpUZmZaTmV1WFJ3NWNvUzMzMzZiaGcwYkF2RGxsMThDc0hmdlhucjE2dVhVTmNlTkcwZG9hQ2dwS1NsODg4MDNQUERBQTRXKzVudjM3c1hUMDVOYmI3MlZTcFVxc1hYclZvS0RnMm5hdEtuVDh5L281TW1UakI4L25obzFhdkRCQngvZzQrTlQ2bXM1WSs3Y3VXemN1SkcvL3ZXdlBQcm9vdzc3OWUvZm44OC8vNXpWcTFkenp6MzMwTGR2WHo3Ly9ITysrKzQ3dThYcXExWFVhK0NxOTJsaHl1cHpaamFibVRCaEFuRnhjU1FuSjl1VkJURVlESFR2M3AyYU5Xc3lidHc0RGg0OHlEdnZ2RU96WnMyby8wZEdzK3pzYk41KysyMThmWDBaUEhpdzNSZ3hNVEU4OGNRVFJjNmpkKy9lZG0zUjBkR0ZmaTZDZ29KWXNtUkpzVi9iMXExYmVmdnR0NHZzVTlUbmJ0dTJiWmpOWnQ1KysyMzI3ZHZITysrOFkvM3M1cC9qMVRwOStyUlRtU3ZpNCtNQml2MmE4b3dZTVlKUFB2bkVxYytRaUlpSWlOeVlGQVFnSWlKeUxmRDBoT2JOTFl2MGYveUJ4MlhpNHkzQkJrMmFXTVlWRVJHUmN1TmxoTHNidy9yamx1ZUhMbHJhMmdlVzd6eG16WnJGamgwN2JOcWlvNk1KRFEyMTZ6dHQyalNiNTl1MmJiUHJZektabkJxM3VKMnpoZTJTblR4NU1nQ3BxYW1FaDRkVHIxNDlxbFdyQnNEMjdkc0JlT1NSUjV3YVA3K0NYOGZTcFV0WnZudzVvMGVQdHU1K2R2UTFSRWRIRi9vNkZGUzdkbTMrK2M5L3NtVEpFazZlUEVsUWtDWGlJelkybGsyYk5sR3ZYajI2ZE9saTdYL3c0RUdPSFR2R1BmZmNZLzBhQWNMRHc0bVBqNmRxMWFvQUhEdDJqUG56NTlPZ1FRTnV1KzAybXpITlpqUC8rdGUvU0VsSjRiUFBQaU1qSTRQNTgrZGpNcGtZUFhwMHFkTC9wNlNrTUhYcVZMS3lzcGd5WllyTjRyZXpBUXpPV0w1OE9RRUJBUUNNSGoyYWd3Y1BzblRwVXBvMWErWndCNzIvdno4OWUvWmsrL2J0SERod2dBRURCckJtelJxKytPS0xNZzBDS09vMUFOZTlUL01yNjgrWndXRGdqanZ1SURFeEVWOWZYL2J1M1V0a1pDUno1c3loWnMyYTFLcFZ5eHJJVUtOR0RaNTg4a2xXckZoQmRIUzBOUWpneUpFanhNWEY4ZVNUVDFLNWNtVzdzYXBYcjI1OWJRcGFzR0FCV1ZsWlBQLzg4emJ0czJiTm9rYU5Hb3djT2RLdTNWbk5talZ6bUZYaGl5KytJQ2twcWNpc0MzbHljbks0Y3VVS0w3NzRJblBuemlVdzBQYWJ0Yk5CQ1ZENForWFNwVXRzM2JyVnFmTUJwL3NPR2pUSTZjK1FpSWlJaU55WUZBUWdJaUp5clhCemcwYU53TmZYRWd6Z3lscWY2ZWx3OUNnRUIxc3lFWWlJaUVpNXFWc0ZPdGFGbjJNc3ozK09nWlFzUzBZQVl6a242aGszYnB4ZDI3eDU4MmpkdWpYMzNIT1BUZnVXTFZ1SWlJZ0FMRHZOUC96d1ErdXh2RnJnaFMycVRaczJ6YnFEOW1wMnp2NzIyMitZVENicm9ubDJkamJidDIrbldyVnE5T3paczlUWHpSTWVIbzdSYUN6ejNlT1ZLbFhpNmFlZnhtUXk0ZWJtaHRsc1p2NzgrV1JuWi9QTU04L1FxVk1uYTkvSmt5Zmo0ZUhCK1BIanJSa1pvcU9qV2JObURRRUJBWFR0MmhXQTIyNjdqYXBWcTdKbHl4YTdJSUFEQnc0UUZ4ZEhhR2dvUGo0KytQajRNSGZ1WEtaTm04YmN1WE01Y2VJRW8wZVBMclRDMCtFQUFDQUFTVVJCVkZFSzlnOCsrSUNMRnkvU3YzOS9tamR2WGdhdlN2RThQRHdZTjI0Y0V5ZE81Si8vL0NjZmYveHhvWXZNQUE4Ly9ERGJ0MjluOWVyVnZQYmFhL1RvMFlQdzhIQU9IanhZSmp2dndmblhvQ3pmcCtYeE9SczZkS2oxY1V4TURKR1JrZHg2NjYwMmZmSVczODFtTXkxYnRtVG56cDNzM0xuVGVyeFZxMWI4L3Z2dkhEcDBDTUJtMGQvYjI5c21TMEoraXhZdHdtQXcyQjJmTldzV2xTdFhMclM5T0I5Ly9ERjkrdlNoY2VQR05HN2N1TkErVzdkdUpTa3BpU0ZEaGhSNUxZUEJ3QXN2dk1DbFM1YzRlUEFna3lkUDVsLy8rdGRWbCsvSTc0NDc3bkFxb0tna3dVZjVPZnNaRWhFUkVaRWJqNElBUkVSRXJqVTFhNEszdDZVOFFGYVc2OGJKellYSVNLaGJGd0xMZWZ1aGlJaklUYTU5SU9TWTRMZnpsdWNSbCtCOENuU3VEMEZWd1FWWjlRc1ZHaHJLbFN0WFNFMU50ZTV3blRkdkhnMGFOQ0EwTkpRTEZ5NlFrWkZCdzRZTk9YVG9rRFVJSURVMXRkQ0Z4c0xhY25OemJaN1hyVnVYcFV1WDJ2VXJia2Y1anovK0NHQmRDTis1Y3lmSnlja0VCUVZScVZLbEluYy94OGJHV28vZmZ2dnRqQmt6eHVaNFpHUWs1ODZkNCs2Nzd5N1RCYjc4MHRMU1dMcDBLYTFidCthbm4zNmlRNGNPTmdFQVVWRlIvUExMTHhnTUJpSWlJbWpYcmgxZ3FTVnZNcGtZTW1RSVJxUGx6emlWS2xXaVM1Y3U3Tnk1azdGang5cU1zMzc5ZWdBZWVPQUJhMXZUcGsxNTc3MzNlT1dWVjFpM2JoMkJnWUVNR2pUSXFYa2ZQMzZjYmR1MjRlbnB5ZkRodysyT2I5Njh1V1F2UkJFS0JpYTBhOWVPTys2NGc1OSsrb2tWSzFiWTdRelAwN1JwVTlxMWE4ZmV2WHVKaVluaDRZY2ZKanc4bkMrKytLSk1nZ0NLZXczeUs4djNhYXRXcmNyOWMxYVlnbGxEaWxOdzUzOWlZaUsvL1BLTFhiKzB0RFRjM2QwTHZYNXFhbXF4NDE2NmRJbXZ2LzZhUG4zNldOdkN3OFBadlhzM0N4WXNLRFN6U1g2T1hvc3Z2L3dTWDE5ZkFOemQzWG50dGRjWVBYbzBNVEV4VEpzMmpkbXpaK1BoNFZIa3RhOFZ6bjZHUkVSRVJPVEdveUFBRVJHUmExSGx5dEN5Slp3K0RWZXV1SGFzbUJoSVRZWEdqYUVFTzhKRVJFVGs2dHhaRHd6QXIzOEVBbHpPZ00wbndOY0RncXREVlUvTDQ5cVZMU1VEU3FyZ0FsZGVqVzB2THkrNmRlc0dXSGIyUHZmY2N4aU5SdWJQbjIrM3NMVml4UXAyN3R6SnlwVXJiZHBEUWtKc2R1a09HemFNSzFldVdCZWdBVjU5OVZWKytPRUgzTnpLSnIzQlR6LzloSitmSDIzYXRNRnNOdlBaWjUvWmZYMk81T1RrV0kvbnBlVFBiK1BHalFEOCt1dXZoUzdTK3Z2N08xMkx1ekJSVVZGTW16YU5tSmdZbWpkdnpvUUpFN2o5OXR1dHgxTlNVbmpqalRjQXFGS2xDak5tek9DZGQ5NGhLQ2lJdi83MXI5U3BVNGQ3NzczWDVwcmR1blZqeTVZdGZQLzk5OWEyaElRRWR1M2F4VzIzM1Vad2NMQk4vMnJWcXZIUGYvNlRGU3RXTUdEQUFLZm52bkxsU3N4bU15RWhJVFlsQ3ZLVUpLTkFhVHo4OE1QODlOTlByRnUzam1IRGhsa1had3ZyZCtEQUFWYXZYczJZTVdObzA2WU5lL2JzNGR5NWM5U3JWKytxNWxEY2E1QmZXYjVQSytKejVvZ3phZS96ZHFzWDlPdXZ2enJjeForWm1Wbm9zWVNFaEdKMy9wODllNWJQUHZ1TWpoMDdXdHRlZXVrbHhvOGZ6MGNmZlZUcWNnQ2VCVXFtK2ZyNk1uMzZkTWFNR1VORVJBUkhqaHl4eThCeE5mYnMyY09lUFh1SzdKT1FrQURBTysrOFUrejFDcFpYY1BZekpDSWlJaUkzRmdVQmlJaUlYS3VNUm1qYUZHSmpMZis1VWxLU3BUeEFreWFXTEFRaUlpSlNMdTZvQjNXcXdIZG5JUFdQQkVBcFdmRDdoVC83ZUJwaGNPdVNCd0xrWCt5T2pvN0dhRFFTR0JpSWw1ZVh0ZDFnTURCczJEQm16WnJGeHg5L3pLaFJvNnpIenA0OXk5YXRXeGt3WUlCZC9mT0Njbk56N1JhRDgrcVhsOFVpOGNtVEo0bUxpNk52Mzc0WURBYSsrKzQ3enB3NVk5UEhVWnJzWHIxNkZibUFlZVhLRmV1NWlZbUpKQ1ltMnZYSnVvcnNURHQyN09EZGQ5OGxJeU9EdSsrK20rN2R1OXZjZzZpb0tHYk9uRWxVVkJSRGh3N2wvLzd2LzNqdXVlZDQ5dGxubVRCaEFqMTY5Q2cwTUtGOSsvWU1HRENBMjIrLzNiclFuSkdSUWVmT25lMENCdko0ZW5vV1d5OCt2NlNrSkhidjNnMUE3OTY5Uy9KbGw1bjI3ZHRUcTFZdDR1TGkrT2FiYitqWHIxK2gvVHAzN2t5OWV2WFl1blVySTBhTTRPR0hIK2JRb1VPc1diUEdMdk5EU1pUa05YRGwreFJjOHprcmJEZDhYcHU3dTdzMVFPWnF4TVRFVUxseVpiNzY2aXRyVzJ4c0xJOC8vamhkdW5UaHRkZGVzeHUvc05jaVBEemNKcDE5WG5tRTJyVnJXOXVhTjIvT3BFbVRhTmV1SFRWcTFDaDBQczZXQThpdmNlUEdUSm8wQ1M4dnJ6SU5BQUJMSnBKTm16WTUxZGVaZmdXREFKejlESW1JaUlqSWpVVkJBQ0lpSXRjeWc4R1Nycjl5WlV0V2dBSnBQc3RVWmlaRVJFRERodURnRDJZaUlpSlM5b0txd3FCV2xvWC9ZNWNnTmR2MmVHYU9KVENncEVFQStSZlFldlhxUldCZ29MVXQvdzdia0pBUXdzUERpWTJOdFM0b0F1emZ2eDkvZjM4ZWUreXhZc2ZLenM2MnBxclBVNVpCQUhtN1pIdjA2RUZXVmhiLy92ZS84ZlgxSlNVbDVhcXZ2WDc5ZWpJek0zbjY2YWQ1NUpGSGJJNmRPWE9HcDU1NnltYVIwVm5wNmVuTW56K2ZiZHUyWVRRYUdUMTZOQTgrK0tEMWVHeHNMS3RYcjJiRGhnM2s1T1F3Wk1nUVJvd1lnY0ZnWU9iTW1iejIybXU4L3ZycnRHM2Jsc2NlZTh3bWN3QllGdlQvL3ZlLzI3VFZyVnVYYWRPbTJiVEZ4TVN3Y2VOR0huLzg4UktuTU4rOWV6Y21rd2svUHo5YXRXcFZ3bGVnYkJnTUJqcDE2c1Q2OWV2WnZYdTN3d1ZNZzhIQVF3ODl4UHo1ODltd1lRT1BQUElJZ1lHQjFxQ0EwdTUrTHNscjRNcjNLYmptYzVhWE10OWtNbGtYL1BQYXlpckxRMnhzTEFFQkFUWnRVVkZSQUhZWks0cHkxMTEzMlR5UGlZbkJ6YzJOV3JWcTJiUjM2OWFOKysrL3Y5anJGVlVhWWVUSWtYWWxNM3IwNk9IMFhFdmk4Y2NmNS9ISEh5K3lUMTZXQlVkQkpFVng5ak1rSWlJaUlqY1dCUUdJaUloY0QvejhMT1VCVHAyQ3REVFhqV015V1lJTjB0S2dYcjN5SzBnc0lpSnlrL09vQkIzclFvZEFPSmNNRjFNdEMvOHBXWlp5QURXTDNvaGZhbm1Ma3hNbVRNRGQzWjIwUDM3UHlNN09wbGV2WG5UdjNoMlR5VVJLU2dvNU9Ua09yNU9WbFVYVnFsVnQyc295Q09Ebm4zOEdMRHQrTjI3Y3lQbno1M25xcWFmNDZLT1BySDJPSFR2RzRzV0xHVDkrUEhYcjFuWHF1aWtwS1h6eHhSZjQrUGdVV2ovODRNR0RBTFJwMDZaRTg0MkppV0hLbENtY08zZU9HalZxTUhYcVZGcTNiZzNBaGcwYkNBOFA1L2ZmZjhkc050T2dRUU5HalJyRm5YZmVhVDIvWGJ0MnZQLysrOHlkTzVmOSsvY3phZElrYXRXcVJaY3VYWGo4OGNmWnNXTUhIM3p3Z2QyNEJSYzFOMnpZd1ByMTYvbjg4OC9aczJjUGt5ZFBwbG16Wms1L0hZY09IUUtnWmN1V0dDcnc5OEkyYmRxd2Z2MTZEaDgrak1sa2NwajZ2bmZ2M256ODhjZDgvZlhYREJ3NGtBRURCdkQrKysremJ0MDZoZzRkV3FxeFMvSWF1T3A5bXNjVm43Tng0OFlCbHE4ekx3aGc3Tml4WlhxL1kyTmpPWFhxVktHTDdpdFdyR0RGaWhWMjdYbmxTd3BUcjE0OS92T2YvM0QyN0ZrQ0F3UHRBaU9NUnFQRFZQL09hdHUyN1ZXZGY2MXg5ak1rSWlJaUlqY09CUUdJaUloY0x6dzlvWGx6T0hzVzR1TmRPOWFGQzVDYUNzSEI0Tzd1MnJGRVJFVEV5bUNBK2xVdC81VUhSN1hodDIvZnp2YnQyNTI2aHRsc0ppc3J5NjZPZGw3UVFGa0VBUXdjT0pERGh3L3ozbnZ2OGZ6eno3Tmh3d1llZXVnaG04WFYxTlJVZnYzMVY1WXRXOGJreVpPZHV1N3k1Y3RKVGs1bTJMQmhoWlk4eU52WlhkTDAzLzcrL3JpN3U5T2lSUXVtVDUrT3Y3Ky85Wmk3dXpzSERoeWdiZHUyOU8zYmw3dnZ2cnZRQmJtQWdBQm16WnJGanovK3lHZWZmY2JCZ3djNWUvWXNWYXRXSlRnNDJCcTBrSlNVeFBmZmZ3OWdGOGhRcVZJbFJvNGNTZlhxMVZtOGVESGp4bzNqbVdlZTRZRUhIbkRxNnpoMTZoUUFqUm8xS3RIWFg5Ynl4cy9JeU9EOCtmTU9GOCs5dkx3SURRM2xzODgrNDd2dnZ1UGVlKzlsMmJKbGZQMzExd3dhTk1odXNmai8yYnZ6dUtqSy92L2pyMkZWUUZBVVNBVkZ6SElwclZ4U1c4eTFMRy9OelBxWlc5bDZkN3VWUzFwcW10MW1tbHBtZVZkYWxtV2JaVnFXYVlwTEtya3ZvUmgzdUdDZ0lpQzc0Q3kvUCthZStUTE1BSU15YnIyZmowZVBaczY1enJuT09ad3pnMXlmNi9OeFIwV3VnYWZ1VS9EOGM3WjU4MmI3NitIRGg5T3paODh5WjhwWFJOKytmUjFtNWg4N2Rvd2xTNVlRRlJWRi8vNzluZHBQbno2ZDBOQlFubnJxS1lmbEpwT0ptVE5uVXExYU5RQU9IejVNL2ZyMW5iYjM4dktxVUtyL0MxRldzSUk3WnM2YzZWYTc5UC85KzgvZDlyVnExZUt4eHg2enYzZjNHUklSRVJHUnE0ZUNBRVJFUks0a1hsNFFIUTFCUWRaZ0FJdkZjMzNsNXNMQmc5Q3dvYlVjZ1lpSWlGdzFJaU1qYWRhc0diMTY5WEo3bTEyN2RwR2NuT3kwUERjM0Y0dkY0alNJYmh1Y1BKK0IxNUp1di8xMjJyUnB3N1p0MjBoSlNXSFdyRm40bGdoVXZPV1dXNGlKaVdIZHVuWDA2OWZQNWVCZ2Njbkp5U3hmdnB4cTFhcHgvLzMzOCthYmJ6Sm8wQ0I3SGZHc3JDeDI3ZHBGU0VnSUxWcTBxTkR4K3Z2N00yM2FOS3BYcjQ2dnI2OUQrUVd3empJT0R3OW54NDRkOXRualpaazllemJIangvSDM5OGZnOEhBVFRmZFpBOU0rUGJiYisxQkFMWlozU1gxN2R1WDY2NjdqbGRlZVlVUFAveVEyMjY3cmRSNjZjVzVxcmwrS1JSUDkzN3k1TWt5QnpBN2RlckVGMTk4d2JwMTYrallzU1B0MnJWanpabzE3TjI3bDVZdFcxYTQ3NHBjQTAvY3B6YWVmTTZNUmlQcjFxM0RZREJnc1ZnSURBeGszcng1TkcvZTNKN0dQejA5M2VrK0xpbTlsRURsZHUzYTJWOG5KeWZ6MFVjZjRlWGx4YkJodzV6S1hJQTFDQ0F3TUpET25UdFRXRmpJdVhQbkNBZ0lZUGZ1M1FEMlkzcmtrVWZLTFBOZ1M2RmZFVkZSVVE2bFZJcmJ0R2tUdnI2K3RHM2IxcjdNeDhlSDJyVnJBM0Q4K0hHOHZMenM5MmR5Y3JMRGVsZkhzbnIxNmdvZG43dnRvNk9qSFlJQUt2SU1pWWlJaU1qVlFVRUFJaUlpVjZKYXRTQWdBUDc4RTRxS1BOZlB1WE53NkJCRVJVR0pXcHNpSWlKeTVSb3dZQUFEQmd5bzBEWWw2M0hibkQ1OUdzQmh0anRZWisxQzVkVVY3OSsvUDl1MmJlUDc3NzluNHNTSkx0djA2ZE9IbVRObjh2WFhYek42OU9oUzkyVTJtNWt4WXdaR281SEJnd2V6YWRNbVZxNWN5WTRkTzVnK2ZUcVJrWkdzV3JVS285SElIWGZjY1Y3blVIelFiZTNhdFJYZXZyaHg0OFlSR1JucGN0MjZkZXZzcjcvNjZpc0tDZ29ZUEhpd1U3c1dMVm93Yjk0OFRwOCs3VllBQUdBdkQxRzFhdFh6T09yS1UzemdPNytjMGxpMkdlM3QyN2ZuM0xsemJOKytuZURnNEFxWGRDalpuN3ZYb0RMdjArSTgrWnh0M2JxVnpNeE1icnp4UnZidDI4ZXdZY040NG9rbm1ETm5qbjNnUHo4Ly80THU0NEtDQXBZdFc4YVNKVXN3R28yTUhqM2FaUUFBd01DQkF3a0pDUUVnTXpPVGdRTUhPcXkzQlJYY2ZmZmRidlZkY3Z2U0xGNjh1TXoxUzVjdTVjQ0JBN3o4OHN2Y2Z2dnRkTy9lbmREUVVCNTk5RkVBN3JubkhzTER3KzFCQkYyN2RxVjI3ZHIyOTdObnozWjY5dGFzV1ZObW4xOSsrU1VMRml3Z09EaVk3T3hzWG56eHhWSS9pNDFHWTZuQklCVjVoa1JFUkVUazZxQWdBQkVSa1N0VlFBQTBhUUtIRDBOMnR1ZjZzVmlzV1FmeThxQmVQV3MyQWhFUkVibmluYzhzV1ZjRFZpa3BLWURqb0RkWTY1ZEQ1V1FDQUdqYXRDbGhZV0hzMkxFRGk4WGlzbVo1aHc0ZG1EOS9QdXZXcmVQeHh4K25SbzBhTHZmMTVaZGZrcENRd0hYWFhVZlBuajBCK091dnYvajIyMjhaTldvVVU2Wk00WnR2dnNGZ01GUW9XMEpaU3B0aG5KR1JnY2xrY3JwK1VQN1BLQ0VoZ1VPSER1SHY3MDloWVNGNzkrNWwyN1p0K1BuNTBhOWZQNmYydFd2WHRzOUtMaW9xc2c4Zy8vVFRUNXc0Y1lJVEowNXczWFhYMGFkUEg4Q2FnaDZvMVBydzU2TjQvNVl5TW1HZE8zZU9GU3RXVUwxNmRicDA2Y0l2di96Q21UTm42TisvdjFNYWZYZFY5QnBVNW4xYW5DZWZzNisrK3NwKzNBQjE2OWExM3dOR281SG16WnNUSGg3TzJMRmp1ZnZ1dTZsZHV6WWZmL3d4WUIzb3R0M2JyNy8rdWoxekFsaFR6Ky9idDQvTm16ZXpmdjE2aDhIbkdUTm1NR1BHakRLUGE5NjhlZmJYd2NIQlBQREFBelJzMk5CaEpyNDdCZzBhNUZhN3NvSUFVbEpTT0hEZ0FBRUJBZmFNRXM4Ly83eDlmWDUrUGlhVHFjek1CTVhidStQSEgzOWt3WUlGUkVkSDgrOS8vNXNubjN5U2hRc1hjdnZ0dHp0bG1EaHc0QUN6WjgrbVc3ZHVQUFRRUTA3N2N2Y1pFaEVSRVpHcmg0SUFSRVJFcm1RK1BuRHR0WkNhYXYzUGs5TFRvYUFBWW1MZ1BQK0lLaUlpSXBlZmtuVzNYZm55eXkvSnlzcHl1YzVXTTcxQmd3WU95OCtkT3dmZ05GaDFJUm8yYkVoY1hCeW5UcDJ5cHdRdnp0L2ZuMjdkdXJGMTYxWk9uRGhSNnVDcXhXTEIxOWVYMGFOSDJ3Zkgvdm5QZnhJWUdNaml4WXNaTVdJRVpyT1pObTNhdUZVTC9rSU1IejZjVTZkT1ZUZ3RPTURYWDM5TjQ4YU55Y3ZMSXprNW1Za1RKekptekJnKy9QQkRnb09ENmRDaEE3Ly8vanVuVHAzaTVNbVREditkT1hQR1BoZzRlL1pzK3o2TER4WldxVktGdkx3OENnb0tMdnhFTDBEeC9zdWFrYjkyN1ZveU16TVpOR2dRUGo0K2ZQUE5OL2o2K2w1UUlNZjVYSVBLdWsrTDg5Unp0blBuVGhJU0VuaisrZWZadTNldmZma1RUenhoZnoxcjFpekFXaUxEWXJFUUhCenNjbDh2dlBDQ3cvczFhOVl3ZCs1Y0FLNi8vbnBTVWxMSXljbHhlMmEremVMRml3a0pDYUYvLy80VjJzNm1hOWV1NTdWZGNULysrQ01BM2JwMWMza1BsaGFrY2I2V0xGbkNva1dMQ0FzTFkrclVxWVNIaC9Qd3d3L3owVWNmOGNFSEgvRHNzODhDMWpJUml4WXRZc1dLRlZnc0ZsYXRXc1Y5OTkxSFlJbHlidTQrUXlJaUlpSnk5VkFRZ0lpSXlKWE9ZSUE2ZFNBdzBKb1Y0SDh6dWp3aVB4OFNFcUJCQXlqbGozOGlJaUp5K1NzK0U3UnYzNzdsdHYvcHA1OUtEUUxZdjM4L0FOZGVlNjNEY3R2Z1pHVmxBZ0Rzczduejh2SktiVE40OEdDZWVlYVpNbWR1OStyVml4bzFhamdOcUE0YU5JakN3a0srK3VvcnZMeThlUHp4eHl2bndNdFFWRlJFbFNwVktyemRIMy84d2FaTm14ZzVjaVJMbHk0RnJBUFdVNlpNWWVqUW9heFpzNGI2OWVzN3BhUVBEZzRtSWlLQ1pzMmFzWHYzYnZMeThwZzRjU0xYWEhNTjExeHpqY01BYjFoWUdIbDVlZlpVOUpkS1dscWEvWFd0V3JWS2JmZk5OOS9nNStkSHo1NDkyYjU5TzBlUEh1V2VlKzV4YTVDOU5PZHpEU3JyUGkzT0U4K1oyV3ptL2ZmZkp5Z29pSTRkT3pvRUFiaHk1TWdSd0pvcHdCMDlldlFnS3l1TFZxMWEwYmh4WTRZTUdVSk9UbzdUekh5THhVSmlZaUloSVNFdWd5YktTOU5mSG5jQ25RRGVmLzk5bDh1TlJpT3JWcTBDc0djT0tTa2hJUUdBK3ZYcm44Y1IvcCtDZ2dMbXpKbERiR3dzWU0yWWNNMDExd0R3MEVNUHNYNzllcFl0VzBaa1pDUkZSVVY4OXRsbjVPYm1FaGtaU2YvKy9lblVxUk5lTGpLM3Vmc01pWWlJaU1qVlEwRUFJaUlpVjR1UUVHdDVnS1FrNjJDOXB4aU5rSmhvRFR6NFh6cFpFUkVSdWZ5WlRDWTJiOTdNMnJWckhWSlcyOUtKbDZXMDlORm56NTRsUGo2ZWdJQUFHalZxNUxDdXNMQ3dVck1BbUV3bUVoTVRBZXoxd2wwcFh2dTZOSUdCZ1hUdjN0MXBlV0ZoSVR0MjdBQ3NBNWd4TVRIbmViVHVNUnFObkRsenhwNmkzMTBXaTRWMzMzMlhrSkFRdW5UcFlnOENBQWdORFdYV3JGbUVoWVZSVkZURXNHSERpSWlJSUNJaWdtdXV1Y1loNEdESWtDSGs1ZVZ4NTUxM3V1eW5mdjM2SERseWhLTkhqNTdmQ1ZhU1k4ZU9BZGFCN2pwMTZyaHNzM1BuVG80Y09VTDM3dDBKQ1FteFh4TmJXdnZ6VmRGclVKbjNxWTJubnJQWTJGaVNrcExvMTYrZlc0RW8yN2R2QjZ5eitrdVRrSkJBZUhnNG9hR2hHQXdHQmd3WVVPNStpNHFLK05lLy9rV1BIajBZTVdLRSt5ZmdKbmNDbmFEMElJQU5HemFRbFpYRlRUZmRSRlJVVktsdEFGcTBhRkZtSHhhTGhYUG56dUhuNStlMExpNHVqcmx6NXpvTTJFZEdSdHBmKy9qNDhOSkxMekY4K0hEZWZ2dHR3RnBtWk9qUW9YVHMyTkhsNEwrTk84K1FpSWlJaUZ4ZEZBUWdJaUp5TmZIM2grdXZoMlBIck9uN1BTa2x4UnBzRUIwTjN0NmU3VXRFUkVUT1MyWm1wbjNnTGlVbGhjbVRKd053MTExMzJkdmNkOTk5NTczL2pSczNVbFJVUk92V3JmRXU4ZnRBWlFVQlRKMDZGVzl2YjVLVGswbEpTZUc2NjY2alpzMmFGN3pma2l3V0MzUG16Q0VwS1ltNmRlczZwRU12N3Bsbm5pbHpobmRGSERod0FJdkZRbzBhTlRDYnpXVU80aFczZlBseTR1UGplZWFaWjF3T0p0cUNDbng4ZkVxZHVleU9HMjY0Z1EwYk5uRHc0TUh6M2tkbE9IRGdBR0FkZkM3dG5ySU4rai93d0FNa0pTV3hlL2R1V3JkdWZjSGxITnk5QnA2OFR6MzFuRFZvMElDQWdBQzNBaVhPblR2SEw3Lzhnc0Znb0gzNzlxVzJpNDJOWmNXS0ZjeWJONCtHRFJ1NmRSeTJMQXVlZUs3QldqYmpRbnp6elRkQTZWa0FkdS9lelo0OWU2aFJvMGE1UVFBRkJRWDA3OStmZi96akh3d1pNZ1NBeE1SRUZpOWV6TmF0Vy9IejgrUFpaNTlseFlvVkhEOSszR243K3ZYck0ySENCRjUrK1dYT25UdEgyN1p0NmRDaFE3bWZIZTQ4UXlJaUlpSnlkVkVRZ0lpSXlOWEd5OHM2TUI4VVpBMEdLR1htWHFVNGN3WU9Ib1NHRFVHMUpVVkVSQzRiV1ZsWnZQRENDeVFsSmRsbjhkZXJWNC8yN2R2VHZuMTdHamR1YkU5MVAyYk1tSEwzdDNEaFFqSXlNcHlXZi8vOTk0RHJtdHVGaFlWT2Rha0JUcDA2WlIvOGNrZlZxbFg1K2VlZkFlc0Excmh4NDl6ZXRpTG16NS9QMnJWcjhmZjNaOEtFQ2FYV3pXN1RwazJsOUdjMm0vbnNzODhBaUkrUDUrR0hINlpEaHc1MDdOaVJwazJibHBrbTNzdkxpM3IxNmwxUXJYdDN0R3ZYam5mZWVZZjA5SFFTRXhNZFpxRXZXclNJcjc3NnlpUDkydXF2MjhURnhkbVB4NVVqUjQ2d1k4Y09XclZxUlhSME5ETm16QURnd1FjZnZPQmpLZXNhRk9mSis5UlR6MWxNVEF3dnZ2aGltUmtMYkw3NjZpdlMwOU5wMTY2ZHk1VDlOZ1VGQlJpTnhncVZKOWkyYlJzQWh3OGZadCsrZlRScjFzd3AyT0ZDbERiRDN4MTc5dXdoTVRHUm1qVnJ1Z3grT0hueUpOT25Ud2VnWDc5KzVaNTNYbDRldWJtNTdOdTNqOXpjWEY1NzdUWDcrVjkzM1hXTUhUdVcrdlhyMjMvbUplWGs1R0N4V0hqMTFWZVpNbVVLWDMvOU5YRnhjUXdjT0pDNzdycXIxTStOOHA0aEVSRVJFYm42S0FoQVJFVGthbFdyRmdRRXdKOS9naHRwZnM5YllTRWtKRmdERHk2ZzNxcUlpSWhVbnBDUUVFd21FL1hyMStldXUrN2l6anZ2TERXTmRiZHUzY3JkM3hkZmZPRVVCUERiYjcrUmtKQkFXRmdZdDk1NnE4TzZ6TXhNaW9xS1hBNFdHbzFHa3BPVDNUNlhZY09HTVhqd1lLcFdyZXBReHNBZDdwUTZNSnZOdlBQT082eFlzUUl2THk4bVRKamdWSGU5UEVhanNjejFhOWFzY1hpZm1KakkvUG56MmI5L1B6RXhNYlJ1M1pwZmZ2bUY1Y3VYczN6NWNzTER3K25Zc1NPVEprMXlPWk85UTRjT05HblM1THpxd0ZkRVJFUUVMVnUyWk9mT25heFpzOFpoQU54b05OcnIwWHRTZkh3OEtTa3ArUGo0MEtWTEY1ZHRiRE8xSDN6d1FUSXlNb2lOalNVbUpvWmJicm5sZ3ZzdjZ4b1U1Nm43MU5QUFdjbDl1cko5KzNZV0wxNk1qNCtQeThDQzR1VkNiRmt5UWtORG5kcjk0eC8vNE15Wk13N0xkdS9lelNlZmZJS1hseGNiTjI1azQ4YU5CQVlHMHFwVks5cTFhMGZyMXEyWk8zY3UvdjcrNVI1bmFVbytmNlZ4RldUeDZhZWZBdEM5ZTNlbndJUS8vL3lUaVJNbmtwR1J3VTAzM2VSV1VJNHQ2MEY0ZURoQlFVR0VoSVFRRmhiR1k0ODlScGN1WFZ3TzRwdE1KdnY5dDNuelpwbzFhOGJNbVRPWlAzOCtyNzMyR2drSkNVeWJObzMzMzMrZnUrNjZpOWF0VzlPNGNXTjd5UWwzbmlFUkVSRVJ1Zm9vQ0VCRVJPUnFGaEFBVFpyQTRjT1FuZTI1ZnN4bVNFcUNpQWlvV3hmS21Ma21JaUlpRjhlYmI3N3Bjb1p3U2N1WEx5KzNUVzV1cnNQN3MyZlAybXRTUC9UUVExZ3NGdUxpNHJqdXV1c0lEQXprODg4L0I2elpCMHFxVTZjT0gzLzhzZE55VndOd0FQNysvb1NGaFpWN2pHQ2RsZXZ2NzArMWF0VXdHbzE4KysyM0FGU3ZYdDFsKzd5OFBLWlBuMDVjWEJ6ZTN0Nk1HVE9HdG0zYmx0dUhsNWNYMWFwVnc5L2ZuejE3OXBDUmtWRm1UZlhjM0Z3U0V4UFp2MzgvY1hGeDlwcnh6Wm8xWTlLa1NZU0doakpreUJCMjdOakJ6ei8vek5hdFcvbnl5eS81OHNzdmFkeTRNZDI2ZGFOang0NzJ3ZVdRa0JDM1ptOVhobjc5K3JGejUwNVdyMTdOb0VHRDdNZnd4Qk5QbEZveW9UTFpmb1ozMzMyM3kzVHhaODZjWWUzYXRVUkhSOU95WlVzKy9QQkRqRVpqcFdRQnNDbnRHaFRuaWZ2MFlqNW5wVm16WmcxdnZ2a21KcE9KWjU5OTFpa294Y2ZIaDdTME5OTFQwL0h6OCtQZ3dZTlVyVnFWYXRXcU9lMnJkKy9lR0kxR0VoSVMyTFZyRnhzMmJDQXBLWW1BZ0FDbVQ1OU85ZXJWMmJoeEk1czJiV0xEaGcxczJMQUJMeTh2bWpkdnptMjMzVWExYXRYY3ZzWVZkZkxrU1FDSERDQUpDUW5zM2JzWEx5OHY3cjMzWHZ0eXM5bk10OTkreTBjZmZVUlJVUkdOR3pkbTh1VEpUaW41dmIyOU9YMzZOQ2RQbmlRaUlnS1R5VVJzYkN3QWtaR1JnRFY0eE12THl5bklJU2NuQjRDMzNucUxqUnMza3YyL2Y4c0ZCd2R6ODgwM0E5YWY4ZHk1YzFtelpnMmZmdm9wcWFtcExGMjZsS1ZMbDlLNmRXdW1UWnNHbFA4TWlZaUlpTWpWU1VFQUlpSWlWenNmSDdqMldraE50ZjduU1NkUFFuNCtOR2dBcWpVcElpSnlTYmtUQUFBd2I5NjhDdTNYWXJFd2MrWk1UcDQ4U1hSME5EMTY5TURIeDRmcDA2ZmJad0hiVkhUQThVSXRYcnpZbnBLOXVFNmRPamt0KytPUFA1ZzZkU29uVHB5Z2F0V3FUSnc0a2RhdFc1ZmJ4OHFWSysyRHI4VTFiOTdjNGYzQ2hRdlp1M2N2cWFtcERyT2ZEUVlEelpvMTQvNzc3NmREaHc3Mm1iOWVYbDYwYWRPR05tM2FrSk9Ud3krLy9NSVBQL3hBUWtJQ0NRa0ovT2MvLzJIMDZORjA3Tml4M0dPc1RDMWF0T0NPTys1ZzA2Wk5mUEhGRnhkbDROL20wS0ZEYk5xMGlhQ2dJQjU5OUZHWGJaWXZYODY1YytmbzA2Y1BoWVdGL1BEREQ5U3NXYk5TcjFObFh3TjM3dE5ML1p3WmpVYW1USmxpVHlNL1lNQUFldmZ1N2RUdSt1dXZKejQrbnYvMy8vNmZmVm54bFBNblRwemdoeDkrNE1TSkV5UW5KM1BzMkRGNzVveXFWYXZTbzBjUEhubmtFZnZnZm9NR0RSZzhlRERKeWNsczNMaVIyTmhZOXV6Wnc1NDllM2ozM1hkcDBxUUp6ejMzbk1zTUdSWHgyR09Qa1orZmo1K2ZuMzJ3SHVER0cyOTBPTGVoUTRkeThPQkIrL0hGeDhjemQrNWNrcEtTQU9qY3VUUFBQZmVjeTB3RjExOS9QUWNPSEdEQWdBRk82MXEyYkdtL0JpWDk5dHR2OXMrTUgzNzRBWDkvZnpwMjdFam56cDFwMWFxVlEwWUNnOEZBdDI3ZDZOcTFLOXUzYjJmVHBrMzg4Y2NmakIwN0ZuRHZHUklSRVJHUnE1T0NBRVJFUlA0T0RBYW9Vd2NDQTYxWkFVd216L1dWa3dNSEQwSk1ERlF3RmFxSWlJaGNQQ0VoSWVUbTV0clRYWmRsN05peHBLU2tBTlpac0lXRkVrV1lwZ0FBSUFCSlJFRlVoZmo2K2pKNjlHaDdTdnJXclZ1VG1KaUkwV2lrYXRXcTNIUFBQZHgyMjIwTys2bFRwdzdoNGVFdSt5aTV6dHZiMjJsbWJVbUJnWUgybE5kZ0hZZy9lUEFnSnBNSmc4RkFhR2dvWGJwMG9YdjM3azdiK3ZuNVVWUlVSRXhNREJNbVRDaTFYRUpKMTE1N3JiM2NBb0N2cnkrTkdqVml4SWdSRHUyYU5XdkdGMTk4Z1krUER3MGFOS0JSbzBiY2VPT050R3pac3R6WnpOV3FWYU4zNzk3MDd0MmJmZnYyOGNNUFA3QnYzejYzZ2hROFljU0lFUnc0Y0lCdnZ2bUdUcDA2RVJNVDQvRStqVVlqYytiTXdXS3g4Tnh6ejduTTVsQlVWTVQzMzM5UDllclY2ZHk1TXovOTlCTTVPVGtNR1RLazBrc2xsSFlOUEhXZlhxem5yRFErUGo2RWg0Y1RIQnpNc0dIRHVPdXV1MXkyR3pseUpQUG56eWN0TFEyRHdVQlVWQlQvK3RlLzdPdERRMFA1OGNjZnljbkpJU2dvaUNaTm10QzRjV05hdEdqQnpUZmZqSitmbjh2OVJrVkYwYjkvZi9yMzcwOVNVaExyMTY4bk5qYVc5UFIwNnRhdFcrN3hsNmRWcTFiczNic1hpOFdDd1dDZ1FZTUdORzNhbEVHREJ0bmJHQXdHZXZYcTVaRG0zOS9mbjJQSGpoRWFHc3EvL3ZVdjdyenp6bEw3R0RkdUhBc1dMT0RvMGFPWXpXYkFlaS9jZSsrOU5HdldyTlR0V3Jac1NZTUdEZkQzOStlKysrN2p6anZ2ZExoL1hERVlEUFlnSWh0M25pRVJFUkVSdVhvWkxNVUxkNG1JaU1qVnI3RFFtcm8vUDkrei9SZ01FQmtKYnZ5UlVVUkVSSzRzaFlXRjdOMjcxMkhBNlVwMDRzUUpRa05EU3gySXZGQ3BxYWxFUkVTVU8wanNEcFBKNUZTVC9HTDY0NDgvR0RWcUZHRmhZYnp6empzdVp6QlhwbmZmZlpkbHk1WXhjT0JBaDRIWlMrbGlYNE9ML1p3bEppWnk2dFFwZTFCQmJtNHVKcFBwZ2t0UEhEOStuTURBUUdyVXFISEJ4NWlWbGVYeWVQTHo4ekdielM1TE5WUzIzYnQzMDZSSmt6SkxnRnlvdkx3OHQ3TzVsT1p5ZklaRVJFUkU1UHdZREJXdnY2c2dBQkVSa2I4anN4bVNrK0YvYVM4OXFrWU5xRjhmTHVFZnJVVkVSRVJFUkVSRVJFUkVya1FLQWhBUkVaR0tPWDBhamgwRFQvODZVS1VLTkd4by9iK0lpSWlJaUlpSWlJaUlpTGhGUVFBaUlpSlNjZm41OE9lZlVGVGsyWDY4dkt3WkFVSkRQZHVQaUlpSWlJaUlpSWlJaU1oVlFrRUFJaUlpY242TVJqaDhHTEt6UGQ5WGVEaEVSa0xGZjI4UkVSRVJFUkVSRVJFUkVmbGJVUkNBaUlpSW5EK0xCVkpUcmY5NVdtQWd4TVNBbjUvbit4SVJFUkVSRVJFUkVSRVJ1VUlwQ0VCRVJFUXVYRllXSERsaXpRN2dTVDQrMEtBQkJBZDd0aDhSRVJFUkVSRVJFUkVSa1N1VWdnQkVSRVNrY2hRVldjc0Q1T1o2dnE4NmRhQjJiYy8zSXlJaUlpSWlJaUlpSWlKeWhWRVFnSWlJaUZRZWl3WCsrZ3RPbnZSOFh5RWhFQjF0elE0Z0lpSWlJaUlpSWlJaUlpS0FnZ0JFUkVURUU3S3lyRmtCVENiUDl1UG5CekV4RUJqbzJYNUVSRVJFUkVSRVJFUkVSSzRRQ2dJUUVSRVJ6eWdxZ3FRa3lNdnpiRDhHQTBSRlFWaVlaL3NSRVJFUkVSRVJFUkVSRWJrQ0tBaEFSRVJFUE1kaWdlUEg0ZFFwei9jVkdncjE2NE9YbCtmN0VoRVJFUkVSRVJFUkVSRzVUQ2tJUUVSRVJEenZ6Qms0Y3NUejVRR3FWcldXQjZoU3hiUDlpSWlJaUlpSWlJaUlpSWhjcGhRRUlDSWlJaGRIWWFHMVBFQit2bWY3OGZhMlpnU29VY096L1lpSWlJaUlpSWlJaUlpSVhJWVVCQ0FpSWlJWHo4VXNEeEFSQVhYclFzVi8xeEVSRVJFUkVSRVJFUkVSdVdJcENFQkVSRVF1dnN4TU9IclU4K1VCZ29LczVRRjhmVDNiajRpSWlJaUlpSWlJaUlqSVpVSkJBQ0lpSW5KcFhLenlBRDQrMWtDQWF0VTgyNCtJaUlpSWlJaUlpSWlJeUdWQVFRQWlJaUp5NlpqTjF2SUFhV21lNzZ0dVhiam1Hcy8zSXlJaUlpSWlJaUlpSWlKeUNTa0lRRVJFUkM2OWpBeHJlUUN6MmJQOVZLOE8wZEhnN2UzWmZrUkVSRVJFUkVSRVJFUkVMaEVGQVlpSWlNamw0ZXhaYTNtQWdnTFA5dVB2YnkwUEVCRGcyWDVFUkVSRVJFUkVSRVJFUkM0QkJRR0lpSWpJNWNOc2h1UmtPSDNhcy8xNGVVRlVGTlNxNWRsK1JFUkVSRVJFUkVSRVJFUXVNZ1VCaUlpSXlPVW5QUjJPSGZOOGVZQmF0YXpCQUY1ZW51MUhSRVJFUkVSRVJFUkVST1FpVVJDQWlJaUlYSjdPbm9VLy83VCszNU1DQXF6bEFmejlQZHVQaUlpSWlJaUlpSWlJaU1oRm9DQUFFUkVSdVh5WnpkYU1BT25wbnUzSDJ4dWlvNkY2ZGMvMkl5SWlJaUlpSWlJaUlpTGlZUW9DRUJFUmtjdmZ4U29QY00wMVVLY09WUHozSXhFUkVSRVJFUkVSRVJHUnk0S0NBRVJFUk9US1VGQUFTVW1lTHc5UXJSbzBhQUMrdnA3dFIwUkVSRVJFUkVSRVJFVEVBeFFFSUNJaUlsY09zeG1PSG9XTURNLzI0K3NMTVRFUUZPVFpma1JFUkVSRVJFUkVSRVJFS3BtQ0FFUkVST1RLYy9xMHRUeUFKMzhsTVJpc3BRR3V1Y1p6ZllpSWlJaUlpSWlJaUlpSVZESUZBWWlJaU1pVnFhQUEvdndUQ2dzOTIwOUlDRVJIZzQrUFovc1JFUkVSRVJFUkVSRVJFYWtFQ2dJUUVSR1JLNWZKWkMwUGtKbnAyWDc4L0tCQkE1VUhFQkVSRVJFUkVSRVJFWkhMbm9JQVJFUkU1TXFYbGdiSnlTb1BJQ0lpSWlJaUlpSWlJaUovZXdvQ0VCRVJrYXREZmo0a0phazhnSWlJaUlpSWlJaUlpSWo4clNrSVFFUkVSSzRlSmhNY09RSm56bmkySHo4L2lJbUJ3RURQOWlNaUlpSWlJaUlpSWlJaVVrRUtBaEFSRVpHcno4VXFEMUMzTGtSRWVLNFBFUkVSRVJFUkVSRVJFWkVLVWhDQWlJaUlYSjBLQ3F6bEFjNmU5V3cvS2c4Z0lpSWlJaUlpSWlJaUlwY1JCUUdJaUlqSTFjdHNodVBIclprQlBFbmxBVVJFUkVSRVJFUkVSRVRrTXFFZ0FCRVJFYm42blRrRFI0NkF5ZVM1UGxRZVFFUkVSRVJFUkVSRVJFUXVBd29DRUJFUmtiK0hvaUk0ZkJoeWN6M2JUL1hxVUwrK3lnT0lpSWlJaUlpSWlJaUl5Q1doSUFBUkVSSDUrN0JZNE1RSlNFbnhiRDhxRHlBaUlpSWlJaUlpSWlJaWw0aUNBRVJFUk9Udkp6ZlhtaFdncU1oemZSZ01FQmtKNGVHZTYwTkVSRVJFUkVSRVJFUkVwQVFGQVlpSWlNamZrOUVJUjQvQ21UT2U3YWQ2ZFlpT0JtOXZ6L1lqSWlJaUlpSWlJaUlpSW9LQ0FFUkVST1R2TGkwTmpoOEhzOWx6ZmFnOGdJaUlpSWlJaUlpSWlJaGNKQW9DRUJFUkVTa29zSllIS0Nqd1hCOHFEeUFpSWlJaUlpSWlJaUlpRjRHQ0FFUkVSRVRBbWduZytIRnJaZ0JQVW5rQUVSRVJFUkVSRVJFUkVmRWdCUUdJaUlpSUZIZm1EQnc5Q2thajUvcnc5NGNHRFZRZVFFUkVSRVJFUkVSRVJFUXFuWUlBUkVSRVJFb3FLb0lqUnlBbngzTjlxRHlBaUlpSWlJaUlpSWlJaUhpQWdnQkVSRVJFWExGWTRNUUpTRTIxdnZZVWxRY1FFUkVSRVJFUkVSRVJrVXFrSUFBUkVSR1JzdVRtd3VIRDF1d0FudUx2RHpFeEVCRGd1VDVFUkVSRVJFUkVSRVJFNUc5QlFRQWlJaUlpNVRHWjRPaFJ5TXowWEI4cUR5QWlJaUlpSWlJaUlpSWlsVUJCQUNJaUlpTHVPbjBha3BQQmJQWmNIelZxUVAzNktnOGdJaUlpSWlJaUlpSWlJdWRGUVFBaUlpSWlGWEgyTENRbFFVR0I1L3BRZVFBUkVSRVJFUkVSRVJFUk9VOEtBaEFSRVJHcEtMTVovdm9MVHAzeVhCOEdBMFJGUVZpWTUvb1FFUkVSRVJFUkVSRVJrYXVPZ2dCRVJFUkV6bGRXRmh3NUFrYWo1L3BRZVFBUkVSRVJFUkVSRVJFUnFRQUZBWWlJaUloY2lIUG40UEJoeU1ueFhCOHFEeUFpSWlJaUlpSWlJaUlpYmxJUWdJaUlpTWlGc2xqZzVFbElTYkcrOWdTREFlcldoWWdJeit4ZlJFUkVSRVJFUkVSRVJLNEtDZ0lRRVJFUnFTeDVlZGFzQUlXRm51c2pPQmlpbzhIWDEzTjlpSWlJaUlpSWlJaUlpTWdWUzBFQUlpSWlJcFhKWklKanh5QWp3M045K1BwYUF3R0NnejNYaDRpSWlJaUlpSWlJaUloY2tSUUVJQ0lpSXVJSjZlbldZQUN6MlhOOVJFUllTd1JVL1BjNUVSRVJFUkVSRVJFUkVibEtLUWhBUkVSRXhGUE9ucldXQjhqUDkxd2ZBUUVRRXdQKy9wN3JRMFJFUkVSRVJFUkVSRVN1R0FvQ0VCRVJFZkVraXdWU1V1REVDYy8xNGVVRjlldERhS2puK2hBUkVSRVJFUkVSRVJHUks0S0NBRVJFUkVRdWh0eGNhMWFBb2lMUDlWR3pKa1JGZ2JlMzUvb1FFUkVSRVJFUkVSRVJrY3ZhK1FRQmVIbmlRRVJFUkVTdWFrRkIwTFNwZGFEZVU5TFQ0ZUJCejVZZkVCRVJBZkk5L0YyVGtKREEzcjE3UGRySDVjaHNObC9xUTdqcXBLYW1rcGVYNTNLZHhXTGgwS0ZERi9tSVJNUVZkNzlYY25KeVBId2tWNDYvNjNlbGlJaUllSTZDQUVSRVJFVE9oN2MzUkVkRFRJem5adXNYRmtKQ0Fwdzg2Wm45aTRqSTM5N3k1Y3ZwMTY4Zm16ZHY5bGdmTTJiTVlQVG8wUjdiLy9rYVAzNDhzMmZQOXNpK2YvenhSd1lNR01EV3JWczlzdi96NWNsenJpeGR1M1pseUpBaFRzdVBIRG5DVTA4OXhlVEprekVhalU3clY2MWF4ZENoUTVrL2YzNlorMSsrZkRtZmZQSUpWMk5peko5KytvbUZDeGNTSHgvdmN2M01tVE5adUhCaG1mdTRsTmNuSlNXRlZhdFdsYnIrKysrLzU5U3BVeFhhNTlOUFAwM1hybDJkN3BuUzdyTkw3ZlhYWDJmVXFGRXUxMlZsWlRGMTZsVCsrdXN2bCt2ejh2SVlQbnc0MjdkdlA2Kyt2L3Z1TzhhTUdjUE9uVHZQYTN1d0J1Tk1temFONGNPSGs1V1ZWV1pibzlISXlKRWplZkhGRnpucDVyOTNWcTllemJScDB6aDc5cXpMOVltSmlVeWVQTm1qZytuYnRtM2o2YWVmWnZYcTFaVzZYMDk4Vng0NmRJaVBQLzZZOVBUMFN0MnZpSWlJWEJsOEx2VUJpSWlJaUZ6UmF0U3daZ1k0Y2dTeXN5dC8veFlMSEQ5dTNYZDBOUGo2Vm40ZklpTHl0eFVVRkVSK2ZqNXo1ODZsUllzV0JBVUZYZXBEdWlCcjE2N2w5OTkvTDNYOWlCRWo3SzkzN05oQlZGUlVtZnZMek15a2V2WHFWRFR6b28rUEQybHBhYno1NXB2Y2VPT05sWFpkeldZelhsNk84emt1bDNQMnRPam9hRzY3N1RiV3JsM0xXMis5NVRCUW1wT1R3OEtGQzZsYXRTcmR1M2N2Y3ovZmZmY2R4NDhmWjhDQUFaZmRPWlpteUpBaEpDY251MXkzWk1rU3dzTENBRmk4ZURGcGFXbTBhZFBHWmR2VnExY1RGUlhGNDQ4L1htcGZucjQrUnFPUnpNeE0wdExTT0hueUpGbFpXZHgvLy8wQXZQZmVlMnpac2dWL2YzODZkdXpvc0YxaVlpTHo1czBqTFMydFFvUDM1ODZkQThEN0NpbXhkZWpRb1ZKLzFsdTJiR0hqeG8wY1BueVl0OTkrbThEQVFJZjFuMzc2S1FjUEh1U3R0OTVpNGNLRitQdjcyOWNsSmlaU3QyNWRBZ0lDU3UxNzA2Wk43TnUzajc1OSs1NzM4UnNNQnVyVXFVTnNiQ3pqeDQ5bjFxeFpWSzFhMVdYYlR6LzlsR1BIanBHYm0rdjJ6MmY5K3ZYOCtlZWZWS2xTeGVYNkpVdVdzSG56WnZyMDZYUGU1MUNlRFJzMmtKU1VkTmxuZThuSXlHREtsQ21rcGFWUnZYcDFldlhxZGFrUFNVUkVSQzR5QlFHSWlJaUlYQ2hmWDJqVUNFNmRnci8rQWsvOFFTZzdHdzRjZ0FZTklEaTQ4dmN2SWlKL1M1MDZkV0xac21VY09uU0lCUXNXTUhMa1NMZTNQWHo0TUV1WExpMjNuVzBHNHN5Wk05M2E3Mk9QUFVhdFdyWHM3N095c2xpNmRDbHhjWEdrcHFaaXNWaW9VNmNPZDl4eEIzMzc5blVZWU5xN2R5OC8vZlJUcWZzdVBpQmVubVBIampGdTNEaHV1T0VHWG5qaGhRb05JbmJyMW8xVnExYVJrSkRBN3QyN3VlT09POXpldGppajBjaStmZnZZdG0wYnYvMzJHNE1IRCthdXUrNXlhSE81blBQRk1ITGtTUDc0NHcreXNySW9MQ3kwRDNMKzV6Ly9JVHM3bThtVEp4TWRIZTNXdmk2WEFJRGs1R1NHREJuQ1k0ODl4aU9QUEVKS1NncURCdzltOE9EQkRCZ3d3S0Z0NTg2ZDdhKzNiTmxDUVVFQnZ2OExFUDNqano5SVMwc2pKaWFHRzIrODhZS1BxN0t1ajhWaVlkU29VYVNscFpHVGsrTlV6c0ZnTUhENzdiZFRxMVl0Um93WXdmNzkrNWs5ZXphTkdqVWlNaklTc0E3a3o1dzVrNkNnSUI1KytHR25QbXpYckN6ZHVuVnpXcGFjbkV6WHJsMmRsa2RGUmZIaGh4ODZMSXVOaldYYXRHbTBiOStlS1ZPbXNIbnpaaVpQbmt5clZxMTQ3YlhYeXIwT2xhRjc5KzdzMkxHRGpSczNNbWZPSENaTW1HQmZsNXljekhmZmZZZVBqdzhUSmt4d0NBQklTRWhnOU9qUk5HblNoR25UcHRudm1lS3lzN09KajQrbldyVnEzSExMTFJkMG5JTUhEK2I0OGVOczJMQ0JhZE9tOGNvcnJ6amRUNGNPSGVLTEw3N0F4OGVIU1pNbU9Yem1sK2JjdVhQczI3ZVBXMis5MWVYNitQaDRObS9lVEkwYU5VaElTQ0FoSWNGbHUxdHV1WVdHRFJ2YTM4ZkZ4VEZ4NHNSUyt5MStQeGlOUnJadTNZcS92ejkzM25sbnVjY01GKys3c3JqOC9Id21USmhBV2xvYUhUdDJWQUNBaUlqSTM1U0NBRVJFUkVRcVMzaTRkWUQrOEdId1JIMWxveEVTRXlFaUF1cldoY3ZrajljaUluTGxNaGdNUFBua2s4eWRPNWRXclZwVmFOdlRwMDlYS0IyeXUyMzc5dTFySDlqNDg4OC9HVGR1SEdmT25BRWdORFFVbzlISWtTTkhPSExrQ092WHIyZldyRm5VcUZFRGdPZWZmNTdubjMvZWFaOWx6YVIyWmYvKy9VeWVQSm5zN0d5SEdhY25UNTUwR3BndHp5dXZ2T0pXdXpmZWVJTVdMVm9BMW5JQzI3WnRZOWV1WFJRVUZOamJ1RXJSN3VsenZ0U21UNS9PMnJWckhaWWxKeWZUbzBjUHA3WXZ2L3l5dy9zMWE5WTR0WEYzOW01NXM4MXIxNjdOdi8vOWI3ZjJWWll0VzdZQTBMUnBVNGYzelpvMWMybzdidHc0d0pyMlBUWTJscnAxNjFLOWVuVUFmdm5sRndBZWV1aWhDenFleXI0K0JvT0IxcTFiazVtWlNWQlFFSEZ4Y1NRbUpqSnIxaXhxMWFwRldGaVlmVkE2TkRTVXh4OS9uTTgrKzR6azVHUjdFTUNCQXdkSVMwdmo4Y2NmZDVyOURsQ2pSZzM3dFNscDNyeDVGQlVWT1QwajA2ZFBKelEwbEtlZWVzcHB1U3UyYkJ1MzNYYWJ5L2NYeTNQUFBVZDhmRHdiTm15Z1M1Y3V0RzNiRnJQWnpNeVpNekVhalF3Yk5vekdqUnM3YkJNVEUwT2pSbzNZczJjUDA2ZFBaOEtFQ1U2RDh1dldyY05rTXRHeFkwZDhmQzdzejhVR2c0SFJvMGR6OU9oUi9QejhLQ3dzZFBoTUtTZ29ZTnEwYVpoTUpzYU9IZXZ5WG5kbDkrN2RGQllXMHFKRkMwNmRPa1ZPVG81OU1OOW9OREozN2x3c0ZndVptWm04Ly83N3BlNW42TkNoRGtFQVlXRmhEZ0UyeFpYODdQbnR0OS9JeWNtaGE5ZXVaV1pWS081aWZGY1dWMWhZeU1TSkUwbE1UQVNzQVN5eHNiRnU5Ky9xYzFORVJFU3VUQW9DRUJFUkVhbE1WYXBBNDhhUWtnSW5UbmltajVNbklTY0hZbUtnMkN3ZkVSR1JrdHhObTIyeFdQand3dytkWnIrV0ZCSVN3cHc1Y3dCbzNicTFXNE1GdHNIb2lnNHNtRXdtWG5ubEZjNmNPVU4wZERRdnZ2Z2lEUm8wQUdEbnpwMjg4c29ySkNjbjg5NTc3NVU2QUhnK2Z2enhSOTUrKzIxTUpoTURCdzVrMEtCQjluWGUzdDVscHROUFRVM0ZhRFE2dFVsT1RzYkh4NGZhdFd1WHVtM3htYnUyYTJ3d0dHamF0Q2tIRGh3NDM5TnhTMW5uZkxsd2xkSGdyYmZlb2xtelpuVHAwc1ZoK2M4Ly8yeWZCUndYRitjd0lHaXJLZThxSmY3TEw3OU0vZnIxQVNvVVFIRWh0bTdkaXJlM3QzM2dkc3VXTFhoNWVUa041QmEzWjg4ZXpHWXo3ZHExQTZ3enBILzU1UmVxVjYvdWxDbWlQQmZqK3ZUcjE4LytPaVVsaGNURVJKbzNiKzdReGpiNGJyRllhTktrQ1JzMmJHRERoZzMyOVUyYk5tWGZ2bjMyd2ZmaXozelZxbFZMSGNSOTc3MzNNQmdNVHV1blQ1OU9ZR0NneStXdXhNZkg0K1hsWlorRkhoOGZqOEZnc1A4TUxwYWdvQ0JHamh6SjhlUEg3Y2Z5OWRkZmMvRGdRYnAyN1VyUG5qMmR0dkh6ODJQS2xDa01HemFNalJzMzhzRUhIemdGUDlnR25uLzk5VmQyNzk1ZDduSFVxRkdEV2JObUFhVi96K1RsNVhINDhHR2VmZlpaaCtVRkJRV2NQbjBhYjI5dlB2LzhjejcvL0hPbmJlZlBuKy93bVFqV1FBV3d6dVQvK09PUFdiMTZ0ZjE3WmVIQ2hTUWxKZUhqNDhQY3VYTnAxS2lSdzdZcEtTazgrK3l6R0F3RzJyWnQ2N0N1WWNPR3BYNkhsQXdDK1Bubm53RnJhWlh5dmwvRHc4T1pQbjI2eDc4cmk4dlB6MmZpeEluczI3ZVAyclZydTUwVlpPZk9uYVNucDdzZDJDQWlJaUpYQmdVQmlJaUlpRlEyZzhFNlV6OGt4Sm9Wb0tpbzh2dkl6N2VXQjZoZkgwSkRLMy8vSWlKeVZhanNnY3pjM054SzNWOVpEaDQ4U0VwS0NnRGp4NCszQndBQXRHelprcjU5Ky9MeHh4L3oyMisvVlVwLytmbjV6SjA3bDdWcjExS2xTaFhHangvdmxPNjVWcTFhWlFaSzJBWnhTcmJwMnJVcnRXdlhMamZJd3ViT08rK2tiZHUydEduVGhwQ1FFSmNweXl1RE8rZDh1ZWpSb3dmWjJkbms1ZVhaZ3luZWV1c3Q2dFdyUjQ4ZVBUaDU4aVJuejU2bGZ2MzYvUDc3Ny9ZZ2dMeThQSmZQZ2F0bEpwUEo0WDJkT25YNCtPT1BuZHBWMXMvanpKa3pIRGh3Z0d1dnZaWXFWYXFRbFpWRmZIdzhNVEV4cGRaUkI5aTJiUnNBN2R1M0I2dzF5bk55Y29pS2lzTGIyN3ZNd2NuVTFGVDcrcHR2dnBtbVRadGVGdGVuNUdCcmVVb08ybVptWnJKcjF5Nm5kdm41K2ZqNitycmNmMTVlbmx2OUZoUVVjUGp3WVpvMWEwWklTQWhGUlVVa0ppWnkzWFhYVWJObXpRb2R0eXV1cnBkdFdaVXFWZmorKys5ZC9reC8vUEZId1BvekJXczJqK0x0NnRXcngrVEprd0VJRGc2MkJ3SjgvZlhYUkVWRjBiMTdkL3QydGxuakdSa1paR1JrbEh2TXhUT1VsUFU5VTlhK1RDWlRxZHVXekVoUldGaklsaTFicUZtenBqMURoTTNHalJ2NTVwdHZhTlNvRVJrWkdVeWFOSWszMzN5VGlJZ0l3SHB2dlBUU1M1dzllNVpYWDMzVnZyeWkwdFBUN2M5ZVptWW1tWm1aWmJZditieDRXbnA2T2hNbVRPQy8vLzB2MGRIUnZQNzY2NFNXOCs5RWk4WEN3b1VMN1FFQTA2Wk51MGhIS3lJaUloZURnZ0JFUkVSRVBDVW9DSm8yaGVSaytGK054MHBsTmx1RERMS3pJU29LTHJPNnZTSWljdW01TTZQUU50aTBhdFdxQ3RlQTM3cDFLMXUzYmkyempXMFFhUGJzMmVYdXIzaktibHNKQUxBT1pwVmtHOGc1ZCs2Y1c4ZGFsdDI3ZHpObnpoeFNVMU9Kam83bXBaZGVjcXUyL1A3OSsvbjk5OThkWmpxWDUrVEpreXhmdnB3aFE0YVVtbmE3clByVWxlVjh6OWtUU2c2QzJtcTFWNmxTeFo1dTNXS3g4Tnh6eitIajQ4UGJiNytObjUrZnd6YWZmZllaR3pac2NKcFYzTGx6WjRmWjNvODg4Z2paMmRuODhNTVA5bVZUcGt6aDExOS94Y3ZMcTdKUHJVeHhjWEZZTEJaN0tZQzR1RGpNWm5PNTZkRzNiOTlPU0VnSU45eHdBeGFMaFMrKytNSmhmVm1Ec2thajBiNCtLaXJxc3JvK3hXdXZsNmEwTWhlN2QrOHVkUlovWVdHaHkzVVpHUm1sYmxQY3dZTUhNWnZOOXFDTFAvNzRBNlBSV0dtbEFIcjM3bTEvL2ZQUFA1T2ZuMjlmWnJ2UDNRbm9PbEVpQzVtdHpJSk5kSFEwenozM0hLKzk5aHJmZnZzdDNicDF3OXZiMjM3L0RCczJ6R1VtZ2VJMmJ0ekkxS2xUSFdiYXUvcWVlZWloaDhqTXpPVG5uMzh1OWI3cDA2Y1AyZG5aYm4xUHJWKy9ub0tDQXFmMDkwZVBIdVgxMTE4bk9EaVlsMTkrbWV6c2JKNS8vbm1lZSs0NVhuMzFWZno5L1hucHBaZElUVTFsN05peEZTNTdVOXp5NWNzeG1VejA2OWZQWlZERzhPSERPWGp3SU45Kyt5M1ZxbFZ6V09mSjcwcXdscWVZT25VcUdSa1ozSHp6elV5YU5JbGp4NDZSbFpYbEVFQlhzci9YWDMrZFhidDJVYk5tVGFaTm0wWk1URXk1Zll1SWlNaVZRMEVBSWlJaUlwN2s3UTNSMGRhc0FNZU9nZEZZK1gya3AwTnVyclU4Z0ZJNGlvaklSWlNZbU1oUFAvM2tWbHQzMmhVZjJDZys4TDkvLzM1dXZ2bG1oN1o3OSs0Ri9xK1dPbGhuWG5idjNoMkx4ZUxXTVlGMTROVTI2TjZqUncrZWVlWVpwelRVcmh3L2ZweVhYMzZaM054Y2JyNzU1akxUdHhmMzNYZmZzWFRwVXBLU2twZzhlYkpEcmV6emNUSFAyVk9LbDA4b1hqcWgrTFV4R0F3ODhzZ2pUSjgrblk4KytvaW5uMzdhdnU3WXNXT3NYcjJhM3IxN2w1dk8ybVF5T1FXNzJHWWRWelFJNWtKdDJiSUZ3RDdvWC9LOUszLysrU2RwYVduY2UrKzlHQXdHTm03Y3lOR2pSeDNhbERhbzJyVnIxM0lIMmoxeGZjcWE2ZTdyNjJ1ZjBYNGhVbEpTQ0F3TTVMdnZ2ck12UzAxTlpkQ2dRYlJyMTQ1WFhubkZxWDlYMXlJMk5wYkF3RUNIWmZIeDhjRC9aVjZ3dmErc1VnQzJkUG1abVpuMjR5K1pRcit5NnJSMzZ0U0o5UFIwZXdEQW9VT0gyTFp0RzlXclYrZnV1KzhHckFFMy9mdjNwMWF0V3N5ZE85ZGgrKysvL3g2QSsrNjdyOHgrS3ZKNTVJNXZ2LzNXNWZKNjllclJ2MzkvYnJycEppSWlJb2lJaUdENjlPbE1tRENCWWNPRzRldnJpOUZvWk5La1NSY1V0SEgyN0ZsN1lFenhBTFhpVHAwNmhiKy92MU1BQUhqdXU5Sm9OTEpreVJJKysrd3p6R1l6dlh2MzV1bW5ueVkxTlpYUm8wZmo2K3ZMK1BIam5Vb2d4TWJHOHM0Nzc1Q1ZsVVd6WnMyWU5HbFN1VmtEUkVSRTVNcWpJQUFSRVJHUmk2RkdEV3RtZ0NOSHJEUDNLMXRoSVNRa1dNc1FuR2VLU3hFUmtZb2FOR2hRdWZYano3Zk9jYjE2OVdqWHJoMWJ0MjVsenB3NXpKdzUwejc3Zi9YcTFheGV2UnB2YjIrSC9qTXlNckJZTElTRmhkbnJaWU4xRm1scHBRemF0R2xENTg2ZDZkYXRHN2ZjY290Yng1YVZsY1ZMTDcxRVRrNE9RNGNPZFRzQUFPREpKNThrSXlPRGRldldNVzdjT0Y1OTlWV0Nnb0xjM3I2a2kzWE9ubFI4SUxaazZZVGlNN1U3ZCs1TWJHd3NxYW1wRHVuQ2QrN2NTYzJhTlJrNGNHQzVmWjA3ZDg0cEE4T2xDZ0lvT1RBOVpjcVVjcmV4elNhKzg4NDdLU29xNG9NUFBpQW9LS2pTU25WNDR2cjA2TkhEdmgvYmdMOXRXV1ZkODlUVVZLYzA3MGVPSEFHbzBPem1qaDA3T2kwYk9IQ2d3NzMxOE1NUDgvRERENS9mZ1paaCsvYnRsVDU0N2tyZnZuM3RyOTk3N3owQUhuendRWHNnVUVGQkFXbHBhVTRCTlVsSlNlelpzNGVJaUFqYXRHbmo4ZU8wMmJObkQwbEpTUzdYMllLRGlxdGF0U3FSa1pFa0pDUlFWRlJFUkVRRTJkblpGQlFVbEZsbW95ekxsaTBqSnljSGdQLys5NzlPNndzS0NraFBUeTkxMXIybnZpc3pNek5adVhJbGdZR0JqQnc1MGw3T0pUSXlrbEdqUnZIR0cyOHdhZElrL3ZuUGY5SzdkMitPSGozS2YvN3pIM2JzMkdILy9uemtrVWN1K21lZmlJaUlYQndLQWhBUkVSRzVXSHg5b1ZFak9IVUsvdnJMbXM2L01sa3NjUHk0TmNnZ090cmFuNGlJeUJWczNMaHhUSjA2bFIwN2R2RFVVMC9SczJkUGtwS1MyTFp0RzRHQmdZd1pNNFliYnJqQjNqNzlmK1YzbWpkdnpvZ1JJK3pMTzNmdTdGRER1amd2THkrbit1Smx5Y2pJWU15WU1hU2twTkN2WHo5NjllcFZvWFB5OHZMaWhSZGV3R3cyczM3OWVzYU9IY3VNR1RQT094RGdZcHp6NWNBMnlEMXExQ2g4ZlgzSno4OEhySVBXWGJ0MjVmYmJiOGRzTnBPYm00dXhqTXhMUlVWRkJBY0hPeXk3VkVFQTUyUEhqaDBBaEllSDgrT1BQM0xpeEFtZWVPSUpGaXhZWUc5ejZOQWhGaTVjeU1pUkk2bFRwMDZGOXUrSjYyTzdMMy8vL1hkN0VNRHc0Y014R0F6bnRUOVhVbE5UU1VwS2NwbDE0TFBQUHVPenp6NXpXbTRyTytGSzNicDFXYlJvVWFVZG56dldyMTl2ZjcxdDJ6Yk9uRGxEdDI3ZFBOWmZlbm82cDA2ZElpd3N6S0VrUVZaV0ZvRFR6K2ZUVHo4RnJBRURsZm16Szg4bm4zeUNyNjl2bWFWZnpHWXpPM2Z1WlBueTVXemJ0ZzAvUHo4ZWZmUlJBTDcrK210bXo1N05PKys4UTh1V0xXblpzaVZObWpTaFFZTUc5b0NYc3NwQ21Fd21saTVkU2toSUNNMmJOMmZyMXEwVUZoWTZaRSt4QlNtNEtsM2pTV0ZoWWJ6MjJtdUVoSVNLTERoWUFBQWdBRWxFUVZSUXMyWk5oM1dkTzNlbWV2WHFUSjQ4bVhmZmZaY05HemJZUzFzMGE5YU1FU05HbEJxMElDSWlJbGNIQlFHSWlJaUlYR3poNFJBY2JNMEtrSmRYK2Z2UHpvWURCNkJCQTJzL0lpSWlIakJ6NWt5MzJ0a0dxZDF0WDZ0V0xSNTc3REVBQWdJQ2VPMjExM2p2dmZkWXVuU3B2WFoxYUdnb3I3Lyt1bE1OKzlPblQ5djNVWnd0VU1CV3A5cW1yRUhBa3Rhc1dVTmFXaHBqeG96aHI3LytvbGV2WGk3clFydkRGZ2lRbTV2TGpoMDdlT0dGRjVnNWMyYTVxZXhkOGZRNVh5NktEMUlXOThzdnYvRExMNys0dFErTHhVSlJVWkZUNlFOYjBNQ1ZFQVR3NElNUEVoOGZ6enZ2dk1Qenp6L1B5cFVyZWVDQkJ4eUNBUEx5OHRpOWV6ZWZmUEpKaFlJOVBIMTlObS9lYkg4OWZQaHdldmJzNmZhOVdKNitmZnM2cEtnL2R1d1lTNVlzSVNvcWl2NzkrenUxbno1OU9xR2hvVHoxMUZNT3kwMG1Fek5uem5TWjB0MlRNakl5MkxsenAvMzk3Tm16eWNqSTRPelpzL1RzMmJOUysvcjExMTlwMkxBaHRXdlhadUhDaFJ3N2Rndy9Qei83K3BTVUZNQjZEZlB6OCsyZlMrM2J0OGRvTk5LOWUzZTMrN3JRWUlIZmZ2dU4vZnYzMDdOblQxYXNXT0cwUGlrcGllKysrNDY0dURneU16T3BXclVxZmZyMG9XL2Z2b1NHaHBLZG5VMnZYcjFZdDI0ZGE5YXNZY3VXTFd6WnNnVnZiMjhXTFZyRU5kZGNBOERhdFd0TFBRWnZiMi82OU9tRG41OGYzdDdlYk5xMGlRTUhEamlVcUVsSVNBQ2dVYU5HVHR0NytydXlyRXdYdFdyVjR2cnJyMmZ2M3IzRXg4Y1RHUm5KbzQ4K1NvY09IZHpxUTBSRVJLNXNDZ0lRRVJFUnVSU3FWSUhycjRlVEp5RWx4VHFMdnpJWmpaQ1lhQzBOVUxjdVhNVFpPaUlpY3ZrNGRlcVUyNE9BVHo3NVpMbHQzbi8vZmZ2TXlkV3JWMWZvV054dEh4MGRiUThDeU16TVpQYnMyY1RGeGVIdDdVM3IxcTA1ZVBBZ0dSa1pqQmd4Z3FlZWVzcGg0TTgySUY1eVJxUk4zYnAxN1RQdWk5ZWVONWxNcEtTa0VCUVVSSTBhTlVvOU5pOHZMM3g5ZmVuUm93ZERodzUxV2o5bzBDQ1hhZG5IalJ2blZHZmN4OGVIbDE5K21URmp4bEN2WGoySFFiaUs4UFE1WDJxUmtaRTBhOWFzUWhrWGR1M2FSWEp5c3RQeTNOeGNMQmFMVTdDRmJaQzdaQnI4eTlIdHQ5OU9telp0MkxadEd5a3BLY3lhTlF2ZkV0bWZicm5sRm1KaVlsaTNiaDM5K3ZXamZ2MzZidTNiazlmSGFEU3lidDA2REFZREZvdUZ3TUJBNXMyYlIvUG16ZTFwL05QVDA4dWNrVzFyNDBxN2R1M3NyNU9Uay9ub280L3c4dkppMkxCaERvTzFOdE9uVHljd01KRE9uVHRUV0ZqSXVYUG5DQWdJWVBmdTNRQk9wUVU4N1ljZmZpQWdJSUNnb0NCT25EakJ0R25UZVA3NTUzbjc3YmZ4OHZLeWwwKzRVRWFqa1huejVwR2ZuOC8wNmROcDJyU3AwOEMxYlZhNzJXeG16NTQ5dEcvZkhvQXVYYnJRcFVzWHQvcXhsVFc0MENDQUZTdFc0Ty92enlPUFBPSXlDS0I2OWVwczJyU0pzTEF3K3ZYclI3ZHUzZXlmdFd2WHJtWCsvUG5jZXV1dGpCa3pocDQ5ZTNMeTVFbTJiOTlPWGw2ZVBRREFKaW9xeXFFMENXQVBVdW5Ycng4bWs0bkRodzhEMXJJY3hlK3JQWHYyQURoa3ByRzVHTitWeFpsTUp1TGk0bGk1Y2lVN2R1ekFZckhRcUZFakhuendRZTY2Nnk2OHZMd3FkRHdpSWlKeTVicjgvM1VqSWlJaWNyVXlHT0NhYXlBa3hKb1Y0SDlwYlN2VnlaT1Frd014TVZCaVZwZUlpRno5akVhank4RlFWOXhwVjd3T2UzbXp4TC84OGtzV0xGaEFjSEF3MmRuWnZQamlpeTdyYmR1T3MrUUFZM1oyTmlOSGppUWxKWVZHalJveGZ2eDRvcUtpT0h2MkxBc1dMR0Q1OHVXOCtlYWJtRXdtKzB4WjI0RDRsaTFiT0hic21GTS9yN3p5aW4yR2IvSGE4eGFMaFljZmZwamF0V3Z6MWx0dmxYcE9OV3ZXWk02Y09RUUdCakozN2x3S0N3dGR0anQ0OEtETDVaczJiYksvSGpObURGV3FWT0dOTjk1d21ubGRFWjQrNTB0dHdJQUJEQmd3b0VMYmxIYWZsUll3WVRLWmdDc2pFd0JBLy83OTJiWnRHOTkvL3owVEowNTAyYVpQbno3TW5EbVRyNy8rbXRHalI3dTFYMDllbjYxYnQ1S1ptY21OTjk3SXZuMzdHRFpzR0U4ODhRUno1c3l4RC96bjUrZVhPU083UEFVRkJTeGJ0b3dsUzVaZ05Cb1pQWHEweXdBQWdJRURCeElTRWdKWWc0MEdEaHpvc0w1NFVJR25GUllXc21MRkN1NjQ0dzUrLy8xM0FHSmlZcGcwYVJMang0OW53WUlGM0hUVFRVeWFOS2xDK3kwNW9BM1dBZWIwOUhSQ1EwTkxuVUVlSHg4UFdBZndZMk5qN1VFQXJwU1h5Y0dkVEErbHRWbTJiQm10V3JXaVNaTW1wUVk1aFlhR3NtalJJdnZQRW1EMzd0MTgrT0dISkNRa0VCa1o2YkQvaUlpSUNnVlVqQmd4Z3FDZ0lBd0dBejQrUGx4NzdiWFVxRkdERFJzMjhNd3p6K0RsNVVWK2ZqNjdkdTBpS0NpSXhvMGJPKzNEMDkrVk5nY1BIaVEyTnBZTkd6YVFrWkZoWCs3dDdjM1pzMmY1OU5OUDdTVWRTbE9sU2hYZWZmZmRNdHVJaUlqSWxVTkJBQ0lpSWlLWFd0V3EwTGd4cEtiQ2lST1ZueFVnUDk5YUhxQmVQU2psRDJnaUluSjFxbE9uVHJrREVMWUJrbFdyVmxYYUlPaVBQLzdJZ2dVTGlJNk81dC8vL2pkUFB2a2tDeGN1NVBiYmIzZWF0WHpnd0FGbXo1NU50MjdkZU9paGgrekxQLzc0WTFKU1VvaUlpT0NOTjk2d3owNnVVcVVLUTRjT3hXZzBzbkxsU2hZc1dFQ1hMbDBJQ0Fpd0QyTHUyYlBIUGpPenVOTFM5eHNNQnRxM2I4L0tsU3RKVGs0bUtpcXExSE96emFwZnQyNGRlUmRRMW1mTW1ERUFGeFFBQUZ5VWM3N1VoZ3daNG5Zd2k0MnIrOTZXNWp3c0xNeGhlVkZSRVhCbFpBSUFhTnEwS1dGaFlmWlp2cTVtVzNmbzBJSDU4K2V6YnQwNkhuLzhjYmV5UFhqeStuejExVmYyNHdacmhvbytmZm9BMW9ITjVzMmJFeDRlenRpeFk3bjc3cnVwWGJzMkgzLzhNV0Q5akxMTjBuNzk5ZGM1ZGVxVWZiOW56NTVsMzc1OWJONjhtZlhyMTVOZkxLaDJ4b3daekpneG84emptamR2bnYxMWNIQXdEenp3QUEwYk5xUnQyN2JuZmE0VjllMjMzNUtWbGNXOTk5NXJEd0lBYTBhSDU1NTdqdXV1dTQ1cTFhcFYrQmtveVdnMDh2bm5ud013ZVBCZ3FsU3A0dFFtUHorZkhUdDJVTHQyYmVyV3JjdVdMVnZJek13czlmNHA3WFBqK1BIaldDeVdNajlYL3Zyckw4eG1jNmx0dkx5ODZOS2xTN21ma1NFaEllVGw1YkZ4NDBaV3JGakJmLy83WDRLRGczbjY2YWU1Ly83NzhmSHg0ZWVmZnlZdExhM0NBVVVsQXdZTUJnTjMzbmtueTVjdlovUG16ZHh4eHgyc1c3ZU9vcUlpT25YcVZPSHYwQXY5cnR5L2Z6OXIxNjdsdDk5K3MzOFhsR1F5bWR5K2QxemRFeUlpSW5MbHVqTCtkU01pSWlKeXRUTVlvRTZkLzhzS2NQWnM1ZTdmYkxidU56dmJHZ3h3aGN4MEV4R1JLOCtTSlV0WXRHZ1JZV0ZoVEowNmxmRHdjQjUrK0dFKyt1Z2pQdmpnQTU1OTlsbkFtbnA4MGFKRnJGaXhBb3ZGd3FwVnE3anZ2dnZzcVp4dDljUC84WTkvT0tVbkIzajQ0WWRadVhJbEJRVUZKQ1FrY01zdHR6QnUzRGlYNVErR0RoM0tvVU9IbkZMeUYzZlBQZmV3Y3VWS3Z2cnFLMGFOR2xYdWVYNzMzWGVBdGY3NmswOCtTV1ptSm0rKytTYlhYMys5eS9abXM1a1pNMmF3ZHUzYVV1dmJuNCtMZWM2WFdzbjY3YTU4K2VXWFpHVmx1VnhuUzNQZW9FRURoK1huenAwRGNCcDB1NXcxYk5pUXVMZzRUcDA2NVRKMXZiKy9QOTI2ZFdQcjFxMmNPSEhDclNBQVQxMmZuVHQza3BDUXdQUFBQOC9ldlh2dHk1OTQ0Z243NjFtelpnR1FsWldGeFdJaE9Ealk1YjVlZU9FRmgvZHIxcXhoN3R5NUFGeC8vZldrcEtTUWs1UGpOTE8vUElzWEx5WWtKSVQrL2Z0WGFMc0xkZWJNR1Q3Ly9IT2FOR25pY2hiNVBmZmNZMzlkWGtCWGVYNysrV2RPbkRoQi9mcjFIZlpiM0xwMTZ5Z3NMT1MyMjI0akppYUdIVHQyc0hUcDBsTEx4YmpLTm1BMm03bm5ubnNJQ0Fod3VkNm1UNTgrWkdkbmw5bkdIWnMyYldMYXRHa1lqVVpxMWFyRmswOCtTWThlUFFnSUNDQWpJNE8zMzM2YlgzLzlsY2pJU0hyMTZtWFBqSEsrN3IzM1hwWXZYODZubjM1SzI3WnQrZnJycndFY1N0TzRveksrSy9QeThsaTVjaVVBalJvMW9sdTNibnorK2Vka1pHUlUrSDdwMDZlUFBlQkhSRVJFcmc0S0FoQVJFUkc1bkFRR1FwTW1rSkppVGVWZjJUSXlJQy9QV2g3QXhZQ0tpSWpJK1Nvb0tHRE9uRG5FeHNZQzFsbTR0cHJMRHozMEVPdlhyMmZac21WRVJrWlNWRlRFWjU5OVJtNXVMcEdSa2ZUdjM1OU9uVG81MUNxMkRlU1dObmhacTFZdGg3N0xrcCtmVDlXcVZjdXNoZHk0Y1dPYU5Xdkc2dFdyNmRPbkQ5SFIwVzZkZDJCZ0lHUEhqdVdGRjE1Z3lwUXB2UG5tbTRTSGh6dTBNUnFOdlBiYWEyemN1SkhiYnJ1TmYvN3puMjd0KzBKNDhwd3ZKa3V4REVsOSsvWXR0LzFQUC8xVWFoREEvdjM3QWJqMjJtc2RsdHNHdWErVVRBRHdmeGtreXNwR01YandZSjU1NWhtMzY3Sjc0dnFZeldiZWYvOTlnb0tDNk5peG8wTVFnQ3RIamh3QnJKa0MzTkdqUncreXNySm8xYW9WalJzM1pzaVFJZVRrNURCbzBDQ0hkaGFMaGNURVJFSkNRbHdHVFN4ZXZOaTlFNnBrL3Y3K0dBeUdDczlRcnlqYlp5NVlNMnU0K2x3b0tpcGl5WklsR0F3RzdydnZQaUlpSXZqZ2d3OVl0bXdaM2J0M0p6SXkwcTIramgwN2hzVmlvVTZkT3BWNkRxVzUvZmJiNmQyN056ZmNjQU8zM25xclBmMzlraVZMK1BMTEx5a29LT0QrKysvbmlTZWV3Ti9mSDVQSlZLRVoreVZUOE1mRXhOQzJiVnZpNHVJWU5Xb1VLU2twdEd6WjBtVVFoeXVWK1YzWnRtMWJSb3dZd1kwMzNrajkrdlVCV0xwMHFkdm5KaUlpSWxlMzB2OGxLQ0lpSWlLWGhwY1hSRWJDOWRmREJhWUlkcW13RUJJU1BGTjZRRVJFL3BiaTR1SjQvUEhIN1lNYWdNT0FrWStQRHkrOTlCSUJBUUc4L2ZiYnZQZmVlOVNvVVlOeDQ4YXhjT0ZDdW5UcDRqUW9aUnRJMzdGamg4cytkKzNhNWJJdlYzSnpjKzFwL012eTZLT1BZamFibVRsekprYWpzZHoyTmpmZGRCUFBQdnNzYVdscGpCNDltdVBIajl2WG5UcDFpbkhqeHJGeDQwWnV1T0VHeG84ZjcvYWc3SVh3OURsN2t1bi9zM2ZmOFZGVjZSL0hQNU5LT2drRUpCQkM2QkNxRkNtS0lDSVdkTVZWMFFWQkVYVVJRbE1RY1pjaUtFMEZsQjhndWxoUUVOUlZrVVVCYVVHUW9xSjBpSVlTQ0tRVDBwT1p6TytQSVdQQ1RQb0VBbnpmcjFkZXp0eDc3cmxuaHJsM1lzNXpuc2RrWXNlT0hiejY2cXZNbXpmUHVqMG5KNmZFSDNNUnY5dGtaV1Z4Nk5BaFBEMDlhZEtrU2FGOTJkbloxMVFXQUpQSlJHUmtKRUNoV3VpWDgvVDBMUFZucmJMZW55MWJ0aEFWRmNYOTk5OWZxbFRqZS9mdUJTZ3lvd2JBMGFOSHJUWFA4eWZRUzVxQXpjbkpZY1NJRVh6MjJXZGxHSDNsOC9Ed1lQVG8wWFR1M0xsU3ovUGxsMThTSHg5UFdGZ1kzYnAxczl0bTJiSmx4TWZIMDdOblQrclZxNGVycXlzREJ3NGtOemVYTjk1NEE1UEpWS3B6L2ZUVFR3Q0VoWVU1YlB6Rk1SZ01QUHZzczNUcjFvM1UxRlErK2VRVEJnMGF4QWNmZkVDalJvMVl0R2dSSTBhTXdNbkppY1dMRi9QQ0N5K1U2bDZYbTV2TEYxOTh3Vk5QUFdWelgzbnV1ZWR3YzNQanlKRWp1THE2OHM5Ly9yTlVZNjJNNzhwKy9mcFpBd0JFUkVSRUNycDJRcHhGUkVSRWJqVGUzdEN5Slp3NUEvSHhqdTNiYklhelp5RWxCUm8wcUp4Z0F4RVJ1ZTVGUmtheWZQbHlmdnJwSjl6YzNIaisrZWRaczJaTm9VbndmQ0VoSWZ6clgvOWl5cFFwNU9ibTBxVkxGMjYvL2ZZaVY2cjM2ZE9Iano3NmlDMWJ0bkRUVFRmeDJHT1A0ZW5waWRsc1p1L2V2Y3lkT3hlZzBBcEllOHhtTTZtcHFhV3FlZCt1WFR0Njl1ekoxcTFiK2IvLyt6OUdqeDVkeW5jQy92YTN2NUdSa2NHeVpjc0lEdzluMUtoUm1Fd21GaTVjU0hwNk9uZmRkUmRqeG95NUlwUE5WK28xRjVTZW5tNHRjL0RaWjU4UkVCQlFwdU9UazVPdEU4QXhNVEZNblRvVmdKNDllMXJibERYZGRrRVJFUkhrNU9UUXFWTW5tMVhBMTBvUXdQVHAwM0YyZGlZNk9wcVltQmlhTm0xS2pSbzFITkozWmIwL29hR2hlSHA2OHZlLy83M0V0cm01dWZ6d3d3OFlESVlpSjZyQkVsaXdaczBhRmk1Y1NLTkdqVW8xanZ4NjZZNTZ2eHpwamp2dXFOVCtrNU9UcmNFUFR6MzFsTjAyTzNiczRMLy8vUytlbnA2RnlqVDA2OWVQOWV2WGMralFJUll0V2tSNGVIaXg1OHJLeXJLV1NpbDQ3VmFtM054Y2Z2NzVaMzc0NFFkMjd0eUowV2lrZWZQbXZQamlpM1RwMGdXd1pMbVlOMjhlMGRIUnRHclZpclMwTktwWHIyNjNQNlBSeVByMTYvbjAwMCtKajQvSDJkbVpoSVFFQWdNRHJXMWlZMk90MzEwZUhoNGxCa2hVNW5kbFZWRFIrNytJaUloVURnVUJpSWlJaUZSbFRrNVF2ejVVcnc0blQ4S2xkS3dPazVZR2h3OURjREFVU0tzc0lpSlNuTFMwTkdiT25NbWVQWHNBYU5xMEtSTW1UQ0FrSklSdnYvM1c3akdwcWFtWXpXWm16SmpCdEduVCtQenp6OW0xYXhkUFBQRUVQWHYydEZteC9OaGpqM0hreUJIMjdObkR5cFVyV2IxNk5UVnIxaVE5UFoyMHREUUFHalJvd0N1dnZGTHNXQzlldklqUmFDeDJWWHhHUmdiTGx5K25iZHUyaEllSGMvRGdRZGF1WFl1UGp3OURodzR0OWZ2eStPT1BVNk5HRGQ1ODgwMWVmLzExQUp5Y25CZytmRGdQUGZSUXFmc1pNbVNJM2UyTEZ5L213dzgvdEQ3LzZLT1A3TGE3a3E4NTMrSERoekdiellTRmhaVnBBaWdsSllXWFhucUpxS2dvNjJyYit2WHIwNjFiTjdwMTYwYno1czE1K3VtbkFSZy9mbnlKL2YzblAvK3hyaEl2S1A5ejJhZFBINXQ5MmRuWmVIbDUyV3lQaTRzcjEzdFJXVHc4UEZpL2ZqMWdXU2svY2VKRWgvVmRXZTlQdzRZTm1UUnBVckVaQy9LdFhyMmF4TVJFdW5idGFqZGxmNzdNekV5YkZPMGx5YjlYblRoeGd2Mzc5eE1XRmxhbWxQRFhzc1dMRjVPUmtVSDc5dTFwMjdhdHpmNTkrL1l4YytaTXpHWXpvMGVQTGxUT3hOblptUWtUSmhBZUhzNmFOV3Z3OHZJcTl0LzgzWGZmSlNrcGlSWXRXdENxVmF0S2VUMEFMNzc0SXVQR2pRTXM5NUEzMzN5VHRMUTB1blRwd3QvKzlqZmF0MjhQV0FLS2xpMWJ4clp0MjNCMWRlV3BwNTdpc2NjZUt6U2hubi9mTVJxTmZQMzExNnhldmRvNitkKzNiMThHRFJwa0RRQXdtODJzWHIyYUR6NzRBSlBKUkpNbVRZaU1qR1RjdUhHTUhUdldKdkRoU254WFZnWGx2ZitMaUloSTVWSVFnSWlJaU1pMXdOY1h3c0lnT2hvU0V4M2JkMTRlbkRwbHlRb1FFZ0xYVUQxY0VSRzVPcnk5dmZIejh5TXdNSkNubm5xS08rKzgwKzdFaE1sazRwZGZmbUhqeG8zczJMR0RzTEF3NXM2ZHkrTEZpNWs1Y3laSGp4N2w5ZGRmWituU3BmVHMyWk5PblRyUnZIbHpQRDA5Y1hGeFljYU1HWHovL2ZkczJMQ0JxS2dvRWhJUzhQYjJwbDI3ZHR4MjIyM2NjODg5SmE1UWpvNk9CaWkwNmpOLzBpY3ZMNC92dnZ1T0R6LzhrS1NrSktwVnEwYVhMbDJZT25VcUw3endBaXRYcmlReE1iRlVLL2dURXhQWnVuVXIvL3ZmLzhqTHk3TnV6OHZMNDhjZmY2UjY5ZXAwN2RvVkR3K1BFdC9mbUpnWXU5dVRrNU5KVGs0dThmZ3I5Wm9MT25Ub0VBRGR1M2N2OVRGZ1NXZHZNcGtJQ1FtaFo4K2U5T2pSbzhnTUJuZmRkVmVKL1gzMjJXYzJRUUM3ZCsvbTZOR2pCQVlHY3NzdHR4VGFsNXljVEU1T2p0MUpaNlBSYUgwdnE0THc4SENHREJtQ2g0ZEhxVW85RkpTVGsxUGt2c3ArZnk3djA1NjllL2V5ZlBseVhGeGM3RTR5RjB6SG5wNmVEbUIzc3ZIKysrL253b1VMaGJidDI3ZVBqei8rR0Njbkp5SWlJb2lJaU1ETHk0dU9IVHZTdFd0WE9uWHF4TnR2djQzN2RaZ1pLeWtwaVYyN2RnRXdlUEJnbS8yYk5tM2lqVGZld0dnME1talFJTHRaQ1JvMGFNQ0VDUk9ZUG4wNksxZXVKQ0VoZ1RGanh1RG01bGFvM2VyVnExbTdkaTB1TGk2TUhEbXljbDdRSlFhRHdSckVVYk5tVFdiT25FbEFRSUExMDhNZmYvekJGMTk4d1pZdFc4akx5Nk5qeDQ0OC8venpkdTh0WjgrZUJlRGN1WFA4My8vOUh3YURnVjY5ZXZIa2swOFNGQlJrYlJjWkdjazc3N3pEa1NOSE1CZ01EQnMyakFFREJ2RFJSeC94eVNlZjhOcHJyN0YxNjFhR0RoMUsvZnIxZ1N2elhWa1ZsUGYrTHlJaUlwVkxmK0VWRVJFUnVWWTRPMXRTOTFldmJwbTBkM1RkM2dzWExKa0JRa0lzNXhBUmtXdWF2Ulc5eGJuNzdydEwxYTUyN2RwODhza25oSWVINCtUa1pETnhscHFhQ3NDQ0JRdUlpSWpnNHNXTEFQajYrbHBYWndZRkJmSDIyMit6Y2VOR1B2bmtFODZkTzhjWFgzekJGMTk4UWFkT25heXI2QTBHQS9mY2N3LzMzSE5QcWNaMjhlSkZNak16OGZIeHdjUERnK1RrWkZhc1dBRllWaVRuTzNueUpHQ1ovSG5ycmJkd2RYWGwwVWNmdGFZc2I5YXNHVk9tVEdIcTFLbHMyTENCWThlT01YZnVYUHo5L2ExOUdJMUdqaDQ5eXUrLy8yNmRSRFdielRnN085T3JWeThlZWVRUmtwT1RXYjU4T1FjT0hPREFnUU80dUxqUXFsVXIyclp0UzZOR2pXallzQ0cxYXRXeW1SVGF1SEZqcVY3dmxYN054YW5JSk5EOCtmUHRyalMvM0RmZmZGTmltL3dzRWZteXNySjQ1NTEzQUhqMDBVY3htODNzMnJXTHBrMmI0dVhseGNxVkt3R3NrM1lGQlFVRjJjMjJVTlpyeTFIYzNkMExwU1F2VG14c0xPN3U3dmo0K0dBMEd2bnZmLzhMWUpNQ3ZTcThQeHMzYm1UKy9QbVlUQ2FlZi81NUdqUm9VR2kvaTRzTDhmSHhKQ1ltV3V1d2UzaDQ0T1BqWTlOWC8vNzlyZGZtcjcvK3lyWnQyNGlLaXNMVDA1TlpzMlpSdlhwMUlpSWkyTDU5Tzl1MmJXUGJ0bTA0T1RuUnBrMGJ1bmZ2am8rUFQ2bmY0eXNoSWlLQzZkT25sL3Y0alJzMzh0NTc3L0hkZDk4VldwbWZucDdPb2tXTDJMQmhBMkRKWWxKVUJoS0EyMjY3amJGanh6SnYzancyYnR6SUgzLzh3ZGl4WTJuUm9nVkdvNUdsUzVmeTFWZGZBVEI4K0hDYU5tMWE3akdYUjVNbVRVaEpTV0h0MnJWczJMQ0JJMGVPQU5DaVJRdUdEQmxDaHc0ZGlqeDJ5NVl0MXNjZE9uUmcyTEJoTkc3YzJMcnQxS2xUZlBycHAyemR1aFd6MlV4Z1lDQVRKa3lnWGJ0MmdDVnpTNU1tVFhqampUZllzV01ITzNmdXRBYXBkZWpRNFlwOFY5cFRudnRVdFdyVnlud01LQWhBUkVTa3FsSVFnSWlJaU1pMXBucDE4UGFHMDZlaEZLc0J5OFJvaEQvL3RKUUdxRmZQRW5nZ0lpTFhwTkxVZ3krUC9KV1c5bGEwNzk2OTI3b0tkKzNhdGJpN3U5T3JWeTk2OSs1Tng0NGRDNlhmTmhnTTNIWFhYZlRwMDRlOWUvZXlmZnQyamg4L3pvUUpFOG85dHNqSVNMc3AwajA5UGVuYnQ2LzErYkpseTZ5UGI3bmxGcDUvL3ZsQ0t6NEJPblhxeEd1dnZjYTBhZE80K2VhYjhmZjM1L2p4NDJ6WXNJRS8vdmlEUC83NGcrenNiR3Y3SmsyYTBMdDNiKzY0NDQ1Q0UrZWRPM2ZtMEtGRC9QREREMnpidG8zZmZ2dU4zMzc3emJyZjJkbVpnSUFBaGc4ZnptMjMzVmJsWG5OcG1Fd21qaDQ5U3NPR0RXMzZMSTNTQkFBQUxGeTRzRXo5bXMxbTVzNmRTMnhzTEEwYU5LQmZ2MzY0dUxnd2E5WXM2MnJ5ZkZkcllyK3lMRisrM0ZvNm9LQ0NLNzJ2OXZ0ak5CcVpObTJhZGFYNm9FR0RySFhGQzJyV3JCbUhEaDNpc2NjZXMyN3IycldyOWZINTgrZFp1M1l0NTgrZkp6bzZtdE9uVDJPOEZDenI0ZUZCdjM3OStNYy8vbUdkM0E4TkRXWElrQ0ZFUjBjVEVSSEJsaTFick5mbG9rV0xhTkdpQldQSGpyVUpScmdhdkx5OEtud3ZyMTI3Tms4KythVDErZDY5ZTVrelp3NFhMbHpBemMyTkVTTkdjTys5OTViWXp6MzMzSU9IaHdkejVzemh4SWtUdlBQT083enp6anRNbVRLRlBYdjJZREFZK09jLy84a0REenhRb2ZHV1JVeE1ERnUyYk9HWFgzN2gwS0ZENU9YbDRlTGlRbzhlUFhqd3dRZHAzYnAxaVgzY2Q5OTliTml3Z1dlZWVZWWVQWHBZdDV2TlptYlBuczNtelpzeG04MjR1TGp3NElNUDhzUVRUOWlzd08vV3JSdkxsaTFqeVpJbGJONjhtWWlJQ05MUzBtalhydDFWKzY3czNidDNpYSs5b0lpSWlESzF6MWZSKzcrSWlJaFVIZ1VCaUlpSWlGeUxYRnlnWVVQTDZ2M1RweUUzMTdIOUp5UkFhcW9sODBBWjA4MktpRWpWVUhEUzkwcnAwS0VEb2FHaHVMdTdjOTk5OTlHalI0OFMweFViREFZNmQrNU01ODZkSzN6K0prMmEwS0JCQTR4R0kwYWpFU2NuSjBKRFF3dlZkQVlZTUdBQUJ3OGVaT1RJa2NWT2xMUnIxNDZsUzVkU3MyWk53REtadG5YclZsSlNVdkR6ODZOang0NTA3TmlSVzI2NXBkalZ3MkZoWVlTRmhURnk1RWlPSFR2R2I3Lzl4b0VEQnpoeDRnU0ppWW5VcmwyYlcyKzl0VXErNXRMNDg4OC95Y3JLcXJSVm9INStmcVNscGZISko1K1UySGJDaEFuV2NncDVlWGxrWjJmajZ1cktpeSsrYUswaDM2bFRKeUlqSXpFYWpYaDRlSEQzM1hmYmpEMG9LS2hRYmZUUzdxc016czdPaFdxWTIrUGw1VlhvV212VHBnMUhqaHpCWkRKaE1CZ0lDQWpnemp2dkxKUlY0MnEvUHk0dUx0U3FWUXRmWDEvQ3c4TnQ2cW5uR3pObURJc1hMeVkrUGg2RHdVQndjREFqUm95dzdnOElDR0RkdW5Xa3BxYmk3ZTFOaXhZdGFONjhPVzNidHFWOSsvWTJhZXZ6QlFjSE0zRGdRQVlPSEVoVVZCUmJ0MjVseTVZdEpDWW1VcmR1M1JMSGZ5VjA2TkRCNGZmeWhnMGJZakFZYU55NE1lUEhqeStVTWFRa1BYdjJKQ2dvaUlVTEZ6Smx5aFNjbloxNThza25PWHYyTE9IaDRjV3V1TDljclZxMVNsVWVwVGl1cnE1ODl0bG5HSTFHMnJWcng2MjMza3FQSGozdzgvTXJkUjhCQVFFc1c3Yk1wdnlKd1dEZzNudnZaZnYyN2R4MjIyME1Iank0MkVudTZ0V3JNM0hpUkI1KytHRysrT0lMbm4vK2VlczFkYm5LL0s3TXYxL1lDdzRyenErLy9scHMyWkNpVlBiOVgwUkVSTXJQWUM1WVZFdEVSRVJFcmoxR0k1dzVBNG1KbGRQL1RUZEJVQkRZcVY4cElpSnl1ZlQwOUZLdjdMNmF5anZPcUtnb1hGeGM3S1pITDQvODlQVmxyZkZlSHBYMWIzUGh3Z1ZPblRwRmFHZ292cjYrRHUrL0lyS3pzL245OTk4ZEVtUnlQYnJTNzA5a1pDUnhjWEhXQ2NPMHREUk1KbE9aSm0zdE9YUG1ERjVlWHFYT1hsR2MvQ0NmNjluWnMyZXBVNmRPaWNFbHBXVTJtKzNXdW5la2xKUVVuSjJkYmU2VnAwNmRvbmJ0MnVWT1pWK1N5cnB2WGl2ZmxTV3B5dmQvRVJHUjY0bWhITDlzS1FoQVJFUkU1SHFSa2dLblRqaytLd0NBcDZjbEswQUZWK3VJaUVncG1NMldBQytqRWZMeUxQZGdCV0tKaUlpSWlJaUkzSkFVQkNBaUlpSnlvek9aTEZrQkVoSWMzN2ZCQUhYclF1M2FqdTliUk9SR1pqYkR4WXVXRWk4WkdaQ1phZG1XejlVVldyYTBsSUlSRVJFUkVSRVJrUnVLZ2dCRVJFUkV4T0xpUlV0V2dITFVkU3lSajQ4bEswQVI5VlZGUktTVWpFWTRmOTVTenNWb0xMNXRpeGFXakFBaUlpSWlJaUlpY2tOUkVJQ0lpSWlJL01Wa2dyTm5JVDdlOFgwN08wUDkraEFRNFBpK1JVUnVCTEd4Y082YzVWNXRqNnVyWmVXL3N6UDQrME90V2xkMmZDSWlJaUlpSWlKU0pTZ0lRRVJFUkVSc3BhWEJ5Wk9RbmUzNHZ2MzlMY0VBU2xFdElsSTZ1Ymx3NGdTa3BoYmU3dVptQ2F6eTliV3MrSGQydmpyakV4RVJFUkVSRVpFcVJVRUFJaUlpSW1KZlhoN0V4RmhXbmpxYXE2dWxQSUN2citQN0ZoRzVubVJsUVdSazRWSXRIaDVRdHk3NCtWMjljWW1JaUlpSWlJaElsYVVnQUJFUkVSRXBYbnE2SlN0QVZwYmordzRNaEhyMXdNbko4WDJMaUZ6cnNyTGcyREV3R2kzUERRYkw1SC90MmxkM1hDSWlJaUlpSWlKU3BTa0lRRVJFUkVSS2xwZG5xVU1kR3d1Ty9yczBoNEVBQUNBQVNVUkJWRlhRM1IxQ1E4SEx5N0g5aW9oY3kvTHk0TWlSdndLd1hGeWdjV1BkSzBWRVJFUkVSRVNrUkFvQ0VCRVJFWkhTeThpQVU2Y3MvM1VrZ3dGdXVnbnExTEU4RmhHNTBaMDhDWW1KbHNldXJ0QzBLVlNyZGxXSEpOZXUzTnhjWEYxZHIvWXc1QnFSbnA2T3lXVEN0NFN5VFRrNU9XUm1adUxxNm9xbnArY1ZHcDJJaUlpSWlKUkdlWUlBbEt0VlJFUkU1RWJsNlFuTm16cytoYi9aYk1rMGNPeFk1WlFkRUJHNWxpUWsvQlVBQUpac0tkZGdBTUFycjd6QzBLRkRLOXpQSjU5OHdvSUZDNGlKaVhIQXFHNDhhV2xwakI0OW1uSGp4dkhISDM4NHBNODllL1l3WWNJRXZ2LytlNGYwQjNEeDRrWEtzdWJrN2JmZlp1N2N1UlUrNzNQUFBVZWZQbjB3NXBmZHVLUlBuejRPK2Z3V0ZCTVRVK3g3OXUyMzN4SVhGMmQzMy9Iang5bS9mMytaem5mdnZmZHk3NzMza3BlWFYrcGpZbU5qR1RCZ0FOT25UeSt4N2FSSmszajQ0WWZadkhsenFmcy9jT0FBLy9yWHYvanh4eCtMYkJNZkg4K1lNV05ZdVhKbHFmc1ZFUkVSRVpHS2M3bmFBeEFSRVJHUnE4aGdzTlNqcmw0ZFRwK0dpeGNkMTNkNnVpWDlkYjE2RUJqb3VINUZSSzRWMmRrUUhmM1g4NkFnOFBHNW9rTzQvLzc3YmJaOSsrMjNnR1ZpOUhJREJneGcyTEJoTnR2UG5UdEhkTUhYQXJ6MzNuc2tGZ3h3dU1UUHo0L2h3NGZiYk4rMWF4Y2ZmZlNSOWR4QlFVR2xleEVPbHB5Y3pMdnZ2bHV1WXlkT25PamcwWlJlY25JeUV5ZE9KQ29xaWxhdFdoRlk0THMxSXlPRC9mdjMwNlZMbHpMM2UvejRjZmJ0MjhjdHQ5emlrSEdtcHFZeWJ0dzRhdGV1emFSSmsvQzZWUFlpTHkrUDk5OS9IeDhmSHg1Ly9QRkN4MnpldkpuMDlIVEdqeDlmYVB1YU5XdUlqNC9ucWFlZXdxa1VBWXU1dWJrQU9EczdPK1MxR0kxR2twT1RpWStQSnpZMmxwU1VGQjU4OEVFQTNuMzNYWGJ1M0ltN3V6dTlldlVxZEZ4a1pDUUxGeTRrUGo3ZUp2Z2dOamFXRjE1NEFZQlpzMllSRmhaV3FySGt2N2F5QkZjc1dyU0k3T3hzaGd3WlVteTdMVnUyOFB2dnZ4TVNFc0k5OTl4VDZ2NDNiOTdNN3QyN3Vmbm1tNHRzOCtPUFAzTG8wQ0ZxMWFwVjZuNkw0OGpyMXhHQkljdVdMYXR3SHlJaUlpSWlsVUZCQUNJaUlpSUM3dTdRcEFra0pWa21yQzViUVZkdWVYbVc0SUlMRjZCQkEwc2FiQkdSRzBWTWpPVStDSmJKLzV0dXV1SkR5TXJLb25YcjFyUnIxNDdmZnZ1TkF3Y09GTnJmdm4xN09uWHFCTURTcFVzTDdldlRwdys5ZS9jdWN1TDdwNTkrc2drTUFLaGR1N1pORUVCYVdob0xGaXdBd0dBd01ILytmQll1WElpYm0xdXg0NCtPam1idDJyWHMyN2VQYytmT1lUUWFDUWdJb0gzNzlqeisrT1BVclZ1M1VIdWowY2l6eno1YmJKOHpac3hnMDZaTnhiWXB5cE5QUHNta1NaUEtkV3hKcGsyYlJuQndzTjE5Wjg2YzRaVlhYaUVtSm9hK2Zmc3lac3dZWEZ6KytwUE9tMisrU1VSRUJIMzc5bVhreUpGVUswTzJpZnhBam9DQWdJcTlnRXNNQmdNK1BqN3MyYk9IVWFORzhkcHJyM0hUVFRkeDhlSkZ0bTNiUmx4Y0hOV3JWeTl4c3ZuUFAvOWt5WklsNU9ibTBxaFJJM3IyN0FsWVZ1Q1hOS2w5MTExMzJXeUxqbzYyRy9nU0hCeHNuY2cxbTgyODhNSUx4TWZIazVxYVNucDZ1czFydS9YV1c2bFpzeWFqUjQvbXdJRUR2UFhXV3pScDBvUjY5ZW9CbHNuNnVYUG40dTN0ellBQkEyek9WN3QyYmZyMzc4L0tsU3VaTkdrU2MrYk1vVm16WnNXK252TDQ5dHR2MmJsekp3Qmp4NDYxMjhiWDE1Y1BQL3pRZXUyZk9uV0t1KysrMjI3Yjl1M2JNMmZPSE90em85SEl0bTNiY0hkM3QvdCs1OXUrZlRzQWQ5eHhSNGxqcnV6cjkvSjdtYjM3bDRpSWlJakk5VUpCQUNJaUlpTHlsNEFBOFBXRnMyY3RLYXdkNWVKRk9IUUlRa0xBMzk5eC9ZcUlWRldabVpiQUtyQ1VYQWtOdFdSZnVRcGF0MjdONE1HRE1abE1Oa0VBTFZxMDRKRkhIZ0ZzZ3dCS2ErUEdqUUNjUEhtU1o1NTVocENRa0VMN3pXWXpzMmZQSmlFaGdYNzkrdUhqNDhQS2xTdDU2NjIzU2x4WlAyUEdES0tpb25CeGNjSGYzNStzckN6aTR1Sll2MzQ5VzdkdVpjYU1HYlJyMTg3YVBpOHZyOFNKdmFDZ0lPdVk4eDArZkpqUm8wZlRzbVZMYTdDQ1BkSFIwWlUyY1ppVGsyTjMrNTQ5ZTVnNWN5WTVPVG1NSGoyYWZ2MzYyYlFKRHcvbjRzV0xyRisvbnNPSEQvT3ZmLzJMaGcwYmx1cThDWmUrN3gwVkJPRHQ3YzJzV2JPWU1XTUd1M2J0SWp3OG5OZGVlNDJtVFpzeVk4WU1SbzhlellJRkM2aFZxeFlkT25TdzIwZEtTZ3JUcGswak56ZVhCeDU0d0JvQUFPRHY3MS9rNTJiaHdvWGs1T1F3YnR5NFF0dG56WnBGUUVDQXpRVHpyRm16Q2owM0dBeDA2dFNKNU9Sa3ZMMjkyYlZyRjVHUmtiejU1cHZVckZtVHdNQkFYQzhGTkFZRUJQRDAwMC96NmFlZkVoMGRiUTBDT0h6NE1QSHg4VHo5OU5QV0xBaVhHenAwS0ltSmlXellzSUdYWDM2WnQ5NTZpd1lOR2hUNW5wYlYzcjE3V2JSb0VTRWhJVHorK09OczNMaVJqSXdNL3ZhM3Y5bTgzcWxUcDVLUWtFRHYzcjNwMUtrVHg0NGRZOTI2ZFR6OTlOUDQrdnBhMjE3KytkaTVjeWVwcWFuY2UrKzllSHQ3MngxSFRFd01CdzhleE1mSGg2Wk5tNUtTa21LM25aZVhGeTR1THBWKy9kcmo1T1RFK3ZYcnkzUU0yTStrSWlJaUlpSlNsU2dJUUVSRVJFUUtjM0d4VE5ZSEJGaFc4V2RsT2FaZmt3bWlvaXo5MXE4UERrclZLeUpTSlowNzk5ZmptalZ2aUV3b3UzYnRBdUQyMjI4dnRIM3AwcVhzMnJXTFJvMGE4YzkvL2hNWEZ4Y09IanpJcGsyYjhQTHlZdVRJa1JpS0NKQ29VNmNPano3NktOMjdkN2V1Ym8rTWpHVG16SmxFUjBjemE5WXNQdm5rRSt1cWVEYzN0MElUaEVPSERpVTZPdHBtMHZCeWtaR1JnR1cxYzNHQ2c0Tkw3Q3Zmc1dQSEdEVnFGSGw1ZVV5ZlByM01xZnBQbno3TjU1OS96dnIxNi9IMTlXWENoQWtFQndkejlPaFJjbk56eWM3T0ppY254L3JmYnQyNldZTVVSbzBheGFoUm80cGRvWjB2UHdqZ3hSZGZMTlA0TGhjVUZHUXQ5K0R1N3M2VUtWT1lQWHMyVzdkdTVaZGZmcUZwMDZhRWhvYnkwa3N2TVczYU5LWlBuODdpeFl1cFU2ZE9vWDV5Y25LWVBIa3k1ODZkNC9iYmIyZmt5SkdGOW50NGVOQzdkMis3WTNqMzNYY3hHQXcyKzJmTm1vV1hsNWZkN1pjcldLb2dKaWFHeU1oSTJyUnBZL2M0czlsTWl4WXQyTFp0Rzl1MmJiUHViOW15SmZ2MzcrZmd3WU9BL1RJU1k4ZU81ZXpac3h3NmRJaTllL2M2TEFoZzkrN2RUSjgrSFg5L2YyYk9uRWxnWUNEbno1L253dzgvcEhQbnpnd2FOTWphZHVIQ2hlemZ2NThtVFpydzRvc3Y0dUxpUXExYXRmanV1Ky80NFljZmVPdXR0M0IzZHkvVS82QkJnNGlOamJVK1g3ZHVIZXZXclN2VUp2OGErZjc3N3pHYnphU21wdHJOaXBBdi8vcW83T3RYUkVSRVJPUkdvaUFBRVJFUkViSFB4d2RhdElEejV5MC9aYWhCVzZ5a0pFaExzd1FhRkZoaEppSnkzY2pJZ09Sa3kyT0Q0YXFVQWJnYWR1M2FoWXVMQzkyNmRiTnUrK2lqai9qaWl5OElDQWpnMVZkZnRVNG9UcDA2bFRGanhyQm16Um9TRXhPWk1HRUNucDZlTm4xT25qelpwaFo4a3laTkdETm1EQys4OEFLSmlZa2NQbnpZWnBLMnJJNGZQdzVRS0t0QVJlVG01dkxHRzIrUWw1ZEg3OTY5eXh3QUFMQmt5UkwyN3QwTFdGYkd6NWd4bzFUSE9UazVrWk9Udzl5NWMvbmpqejk0L3ZubmkyMmZId1JRcjE2OUlvTXhTdVB5bXU4dUxpNU1talNKVzIrOXRWQmdTUGZ1M1huc3NjZElUMDh2c2s2OHQ3YzNuVHQzWnVMRWlYYkhsSnljeksrLy9tcXpQU01qQTFkWFY3dnA0dFBUMDh1ZFJ2NXlaZTNIWGhDQWk0c0xreWRQNXVEQmcvVG8wY01oNDBwSlNiRm1QWmcxYXhhQmdZRUEvT01mLytEWXNXUEV4Y1ZoTXBsd3ZoU0krZWlqajVLVWxNU0lFU09zZ1RTdFc3Zm0zLy8rTjU5Ly9qbTV1YmsyUVFENS9PMWtkcnB3NFFMbVM3OHZabWRuODcvLy9RK0R3V0ROa25DNTJOaFljbkp5ck5rVnlzdlIxNitJaUlpSXlQVkFRUUFpSWlJaVVqUW5Kd2dLc3F6ZVAzWEtNbm52Q0RrNUVCbHBXUjFicjU2eUFvakk5U1V1N3EvSE4wZ1dnSlNVRkE0ZlBreW5UcDN3OXZZbUx5K1B4WXNYOC9YWFgrUHI2OHZzMmJNTFRmajYrdnJ5eGh0djhOSkxMN0ZqeHc2ZWUrNDV4b3daWTVNZS92SUFnSHd0V3JTd1ByNTQ4V0taeDV1L3d2aHk0OGVQdDl1K1lOMzQwbGk4ZURFblQ1NmtWcTFhTml2WlMrdSsrKzdEM2QyZGdJQUFQRDA5OGZUMHhNdkxpMTkvL1pVVEowN3cyR09QRVJvYVNyVnExZkQwOUtSYXRXcFVxMVlOTnpjM0RoOCt6S3V2dm1wVG11RnlScU9SbEpRVTNOemMrT0NERDhvMXpzdmw1dWJpNU9TRXM3TXpCb1BCSmpNRXdGTlBQVlZrd0lHYm14dlRwazBqTHkvUE9qRjl1WDM3OXRsZHhRK1d5V2Q3KzVLU2tvbzhwanhLODVrbzZuT1dMeUFnd0dFQkFBQitmbjdNbVRPSEdqVnFFQkFRWURkbC9YZmZmV2V6YmZ2MjdYYjc2OSsvZjVHcjhGZXZYbTJ6cldDV2dIWHIxbkh4NGtWdXUrMDJKaytlYkxlUEVTTkdjUHo0OFRJSEFWVDI5U3NpSWlJaWNqMVFFSUNJaUlpSWxLeGFOV2pXREJJUzRNd1pTMnAvUjBoSWdJc1hsUlZBUks0ZmVYbC9aUUdBR3lZTHdKNDllekNiemR4KysrM1cxY2cvLy93ek5XdldaTmFzV1hZbm93TUNBcGczYng0elpzemdsMTkrWWVMRWlkeHl5eTFNbmp3Wk56ZTNZcytYbnA1dWZWeTdkdTF5ajd1b3RQSUZsWFhWOStiTm0vbjIyMjl4Y25KaTRzU0pSZFpMTDBuMzd0M3AzcjE3b1cxSGp4NWw2ZEtsK1ByNjBxVkxGN3Vyc2NHU2p2NmpqejRxY2hWM3ZzVEVSTXhtTXpWcjFpelhHQzluTnB1WlBYczI1OCtmNStXWFg2WnUzYnFGOXBkVVI5M2VmbGRYVjV0MDh6RXhNWGg1ZWZIMTExOWJ0NTA3ZDQ3Qmd3ZlR0V3RYWG4zMVZadCs3VTBFYjlteUJTOHZyeExIa0wvTjNsaXFtaVpObWhSNjNxVkxGNTU5OXRreTk1TmZ4cU04TWpJeVdMbHlKVTVPVGp6NTVKTkZ0c3ZMeXdNb010aWpKSTY0ZnMxbXMwT0RRMFJFUkVSRXFnb0ZBWWlJaUloSTZkV3NDWDUrRUIxZGVKS3JJcFFWUUVTdUp5a3Bsa0FBc0pSVktXRXkrM3BSc0JUQTIyKy96YzgvLzB4SVNBaW5UcDFpMkxCaEpSN2Z1M2R2dG0zYmhzRmdLREVBQUdEOSt2VUExSzlmbjhhTkc1ZDczUGJTdEYrdUxFRUFodzhmNXMwMzN3UXNLZTFYclZwRjY5YXRTMzE4VGs0Tzk5MTNYNG50NHVQamVmVFJSMHZkTDhDYU5Xdnc4UEFvdEMyL0ZFQlJhZm5MS2pNems4ek1USTRkTzhidzRjTVpQWHEwelVTdGk0c0xkZXJVS1ZWL01URXhkcmVmTzNmT0p2amo1TW1UQURSczJMRFU0KzNWcTVmTnRuNzkrZ0dXQ2VyOENmLzhiYzRWL0IzbHh4OS9aUHIwNllXMjNYVFRUWHowMFVjQUxGaXdnTjkvLzczWVBwNTU1cGtpOTlsYjdlN3U3bDVrc0VoeFNnb2dLYzRQUC94QWNuSXkvZnYzcDM3OStrVzJ5dzhDS0c4NUFFZGN2MmF6MldGbElrUkVSRVJFcWhJRkFZaUlpSWhJMmJpNlFzT0dsb211MDZjdGsvaU9rSkJnNlRNa3hCSm9JQ0p5TFVwSyt1dHhPU2JlcmxVNU9UbVlUQ2Fpb3FKNDZLR0hxRkdqQms4KytTVHo1czByMU82bm4zNGlJeVBEWm1MNDJXZWY1YkhISGl0MlJYQjJkamFuVDUvbWh4OSs0S3V2dnNMUHo0OUpreVpWcUk1OVFhKzg4Z3JuenAwcmQ5cndreWRQTW5ueVpISnljbmpnZ1FkWXMyWU51M2Z2Qml3MTdHZk1tTUhRb1VNSkN3c3JzZzluWjJmNjkrOXZzLzNzMmJQczJiTUhWMWRYN3Jubkhwdko2RC8rK0lNREJ3N1FxRkVqMnJScFk3ZHZleE90YVpmSy9Cdzdkb3loUTRlVytyVmU3bzAzM3JDV0xYanR0ZGY0NXB0dmVQZmRkNWsxYXhhSER4OG1QRHpjMnJaT25UcWxmbzhIRFJwRVVzRnI2cEp6NTg0UkZSVmxkOVgrcDU5K3lxZWZmbXF6UFRvNnVzaE1CSFhyMXVYRER6OEVZUFRvMFFBY1BIalFHZ1F3YXRRb2gzek8zTjNkdWFsQWRwQ1ltQmhNQmJJcnhjZkhGMXMrQUNoeC8rVzJiZHZHdG0zYnlqYlFDbnJnZ1Flb1Y2OGVEUm8wNEwzMzN1UEJCeDhrTUREUXBwM1JhQVRLSHdSUVVIbXZYeWNuSjJ0UVVWbVVsTlZDUkVSRVJPUnFVeENBaUlpSWlKU1BueCtFaGNHNWN4QWJDMlp6eGZ2TXpZVS8vb0FhTlNBNFdGa0JST1RhWWpKWmdwa0FESWFyR2dSUWNJSnF4WW9WckZpeG9sVDdWcTFheGFwVnE1ZzZkV3FaempkcTFDaWVldW9wNXMrZnovdnZ2MC96NXMwQjI1VzZRNGNPSlNNancrNEszb0NBQUx0OS8rdGYvN0pPcG9ObHd2REJCeDlrNE1DQitEa3dhT3pjdVhObG5tRE5GeDBkelVzdnZVUktTZ285ZXZSZytQRGhyRm16eHJwLzVjcVY3TisvbjdGangzTGZmZmN4Yk5nd216VDBZQWtDZVA3NTV3dHRPM0xrQ1AvKzk3OXhjWEZoOHVUSmRPblN4YnJQYURSeS92eDVBZ01EZWVtbGx6aDY5Q2o5Ky9lbmI5KytwUnEzK2RKM2QyWm1acmxmTzlpdUd2L2IzLzVHcTFhdG1EVnJGbTNidGkxM3YwVjU1SkZIQ21WTU9IMzZOQ3RXckNBNE9KaUJBd2ZhdEo4MWF4WUJBUUUyYWZGTkpoTno1ODdGeDhmSDVwZ2RPM1pZSDQ4YU5Zb0hIbmlnd2hPL25UcDFzcTc2Qjl1SjVCa3paaFI1Ykg3Yjc3Ly92a3daQ1c2NzdUWkdqaHhaeHBIQ3dvVUwyYjU5ZTVtUHkzZnp6VGV6YWRNbVZxOWV6YjU5KzVnM2I1N041OFNSUVFBVnVYNUZSRVJFUks1SENnSVFFUkVSa2ZKemNvSzZkUzJUOXRIUmNQR2lZL3BOVExUMFZiOCtWSy91bUQ1RlJDcmJoUXQvQlVUNStFQTU2MXc3d2hOUFBBSEE4dVhMYWQyNk5lM2F0ZU8zMzM3andJRURkdmZsUHc4TEMrUG1tMjh1Tm9XM1BZR0JnVHowMEVPc1hMbVNUWnMyT1hTVmJJMGFOUWdLQ2lJbko0Y0xGeTZRbTV2TG1qVnJPSFBtRE04ODh3eWhvYUVPTzFkNUhEOStuRW1USnBHU2tzTE5OOS9NeElrVGJWYU5QL2ZjYzlTb1VZT1BQLzZZdFd2WHNuUG5Ua2FNR0VHUEhqMks3ZnZiYjc5bDhlTEZ1TGk0TUczYU5EcDM3Z3hZSnUrM2I5L08rKysvVDBwS0N2UG16V1A2OU9sTW5EaVJOOTU0ZzRNSER6SjgrSEE4UFQyTDdiOUxseTVzM0xpeDNLLzlnUWNlSUNzcnkrNTVHalZxeEh2dnZXZXovZHk1YzZYT09wQ1FrSUNUazVQTjlxNWR1MW9mUjBkSDg4RUhIK0RrNUVSNGVEanQyN2UzYVQ5cjFpeTh2THpvM2JzMzJkblo1T2JtNHVucHliNTkrd0JzU2dzWWpVWTJiOTZNd1dEQWJEYmo1ZVhGd29VTGFkT21qYlZ0WW1KaWliWGtFeE1UUy9VNksxTnViaTdwNmVubE9xNDQ5djROODh0TDVPdmR1emZidDI5bng0NGRMRml3Z0FrVEpoVGFuNThGd1JGQkFDSWlJaUlpVXBpQ0FFUkVSRVNrNHFwVmd5Wk5JRG5aRWd4UXdoK09TeVUzRi83OEV3SUNMRmtCcnVKa21vaElxYVNtL3ZYNEtnY3dEUjQ4R1Bocm9uL3c0TUdZVENZT0hEaGdkMS8rODFhdFdsbWZsOVg5OTkvUHlwVXIyYkJoZzBPREFNYU9IV3Q5YkRLWk9IejRNSjkrK2lsNzkrN2x3SUVEeko4L24wYU5Ham5zZkdXeFk4Y09acytlVFdabUpsMjZkR0h5NU1tNHVyb1dTdkVPbGhYK0F3WU1vRnUzYnN5Wk00ZWpSNDh5ZmZwMGV2VG93YWhSbzJ3eUdzVEh4L1AyMjIremE5Y3VBZ01EbVRGakJnMGJOc1JrTXJGMTYxWSsrK3d6VHA0OGlaZVhGNE1IRDZaKy9mcTR1TGp3MWx0dk1YUG1UTDcvL250Ky92bG5CZzRjeU4xMzMxMXNtWVh5TXB2TjFnQ0FzcVRLTnhxTlpWcXhiUzhJQUN6WkM3NzY2aXRXckZpQjBXamt4UmRmdEJzQUFKYWdtUHozT0RrNTJSb0lrNjlnVUFGWXlsWWtKeWZUdW5Wcjl1L2ZUM2g0T01PR0RXUGV2SG5XaWYrTWpJeHJvcGI4cmwyNzJMVnJsOFA3TGUyLzRRc3Z2TUN4WThmWXVIRWpZV0ZoaFRJNE9ESVRnSWlJaUlpSUZLYS9wSXFJaUlpSTQvajdXOG9FT0xKRVFGS1NKU3RBU01oVm4xUVRFU2xXd1NBQU8rbkZxeUpIMURuUEZ4Z1lTTjI2ZFRseTVBaDkrL1lsTHkrdnlMWkZCUW1VdENyZDJkbVoxcTFiTTNQbVRNYU9IY3VoUTRkNDc3MzNTbHlSWFJwRnJXaTNKeTh2ajQ4Ly9wZ1ZLMVpnTnB2cDFhc1hFeVpNS0hHeVBUZzRtQVVMRmxqcjFrZEVSUEQ3Nzc4VEhoN083YmZmVG1abUpsOSsrU1dyVjY4bU16T1RybDI3OHNJTEw1Q2Ftc3F5WmN2WXNHRURpWW1KVkt0V2pVY2VlWVFCQXdiZzUrZUgyV3htMjdadGRPalFnU2xUcHZEMTExK3piTmt5Rml4WXdJb1ZLN2p6emp2cDI3Y3ZkZXZXcmZEN2xDOGpJd096Mll5M3Q3ZmQvVnUzYmlVdExZMmVQWHNXYWhNY0hGenF1dTJEQmcwaUtTbkorandySzR2OSsvZXpZOGNPdG03ZFNrWkdoblhmbkRsem1ETm5Uckg5TFZ5NDBQclkxOWVYaHg1NmlFYU5HaFVxc1FDd2V2VnFXclpzYWExalg3ZHVYZjcrOTc4RGxvbnJObTNhVUt0V0xTWk1tRURmdm4ycFU2ZU9OYzEvbno1OXJLOXg5dXpaeE1YRmxlcTFWcGJldlh2YkxiOVJrbG16WmhVYjVHRHZXaDAwYUJDeHNiR0Z0dm40K0RCMjdGaGVlZVVWRmkxYVJGaFlHQTBhTkFEK3lqYmc1dVpXNXZGZHJpelhiMEZtczlraDl3OFJFUkVSa2FwR1FRQWlJaUlpNGxnRlN3U2NQbDE0VXF5OGpFWkxWZ0IvZjB1SkFHVUZFSkdxSmpzYmNuSXNqMTFjTEJsU3JyTDhWYmIyVmxMbnIxUXZhcFYxZWRXcVZZdXpaOC9Tdlh0M3F0bDVEMzc2NlNjeU1qTG8zYnQzaGM1ak1Cam8zYnMzaHc0ZDR1REJneFhxQ3l3VGdSY3ZYcVI2S1lMTnpwMDd4NXc1Y3poNDhDQUdnNEVoUTRZd2NPREFVZ2RVT0RrNThjUVRUOUN4WTBkbXpwekp1WFBubURGakJ2SHg4WmpOWmo3NjZDTjhmWDBaUG53NFBqNCtqQnMzanRPblR3T1dRSXNoUTRady8vMzNXMWUyNzlpeGd3OC8vSkNUSjAvU3ZYdDNwazZkU3YvKy9lblNwUXZ2dnZzdU8zZnVaT1hLbFRScjFzeWhRUUJwYVdrQXhRWUI3Tml4QXhjWEYrNisrMjZIbkhQanhvMjgvZmJiQURScjFveVltQmhTVTFOdFZ2YVhaUG55NWZqNStURnc0RUNiZmIvODhndEhqeDVsM0xoeC9QNzc3OWJ0dzRZTnN6NSs4ODAzQVVoSlNjRnNOdVByNjJ2M1BDKzk5RktaeGxVWjB0UFR5NVI1b2VCeGp0SzVjMmQ2OWVyRmxpMWIrUHp6enhrL2Zqd0FPWmZ1bVJYTkJGQ1c2OWZlc2RkQ1JnY1JFUkVSa2JMU1gwOUZSRVJFcEhKVXF3Wk5tMXBXOHA4NTQ1Z1NBY25KbHFDQzRHQkxtUUFSa2FxaVlNQlRFWk9pVjFwbVppWmdmNVZ0VmxZV0FPN3U3ZzQ5Wi83SzdKZGZmaGwzZDNmaTR1S29WYXVXZGYvUW9VUEp5TWl3cmt3MkdvM2xUbFdmUCtsZTJ1UFBuRG5EYjcvOVJyTm16V3oyblQ5L251enNiT3JWcTFkc0gydlhybVhKa2lWa1oyZmo3ZTNOK1BIajZkYXRXOWtIRDdSbzBZSWxTNVl3Yjk0OERodzRRSjgrZmZEMTljWFoyWm03N3JvTGIyOXY0dVBqU1UxTnBYZnYzdlRzMlpQT25Udmo1T1JFUmtZRzMzenpEV3ZXck9IMDZkTzR1N3N6WU1BQUJnd1lZTzIvVHAwNlRKMDZsVC8vL0pOOSsvYlJ2WHQzTm0zYTVKQlZ6eHMzYnVUaXhZdUFaYVczUFVlT0hBR2dUWnMyRlQ1ZnZuNzkrcEdTa2tMSGpoMXAzcnc1UTRjT0pUVTExYWFFaGRsc0pqSXlFajgvUDJyWHJtM1R6L0xseSszMm41ZVh4OUtsUy9IMjlxWlhyMTZGZ2dEc09YbnlKSUJEZ3lzY3JiTEtBWlRWaUJFanFGdTNicUhBaSt6c2JBd0dRNmt5QVRqaStyWEh5Y21KOWV2WGwvazRSNVk4RVJFUkVSR3BEQW9DRUJFUkVaSEtGUkR3VjRtQXVMaUtsd2d3R3VIRUNVdHdRZjM2NElBVXNpSWlGWFpwVlRSUVpVb0JKQ1FrQU5oZHBYemh3Z1dnNkFuY3N0aTRjU09lbnA2Y1BuMmE0OGVQRXhRVWhMdTdPMGxKU1F3Yk5veStmZnN5WXNRSW0rUE9uVHZIbENsVDZOdTNyelhWZWtHNXVibEZyaEEybTgxczNib1ZnSll0VzlyZGYrTEVDV3NneElBQkE2eHA1VWVQSG0zVGZ2ZnUzVURKRTlhMWE5Y21KeWVIOXUzYk0zNzhlR3U2K1BMeTlQVGtsVmRlSVNrcHlicXkvNkdISHJMdUR3d01aTldxVlJnTUJveEdJei8vL0RNUkVSRkVSRVNRbVptSnQ3YzNqejc2S0E4Ly9ERCsvdjRBL1BqamozejIyV2VNSERtUzVzMmIwNmhSSXhvMWFnU0FsNWNYd2NIQkZScHp2dndnQUh1ZnI1aVlHSktTa3FoWnN5WkJRVUdGOWtWSFI1ZHBBclhnWjhCZ01EQm8wS0FTajhuSnlXSEVpQkgwNjlmUDdyOTNVYlpzMlVKVVZCU1BQLzY0M1V3V2w5dTdkeStBM1lucGZFZVBIcVZXclZvRWxESjQwV1F5a1pxYVdxNVY3WmQ3OHNrbkNRME5wVnUzYnJ6NDRvdkV4Y1h4OGNjZkYzdk0wS0ZEcVZPbkR2ZmRkeDhuVHB5bzhCankrZm41TVdUSUVPdnozTnhjekdhejNVQ2t5cnArUlVSRVJFUnVKQW9DRUJFUkVaSEs1K3dNOWVwWlNnUkVSenVtUkVCS0NodzZaQ2s5RUJnSURxeHJmVjB5bVNBMkZpNWNzS1F0TDZaV3QwaVY1ZVFFN3U1UXZUclVybTI1dDFRVkJWTm5WNUZNQUtkT25RS3d1eEw2N05tekFNVk9ZdDkyMjIzRlRtN20yN1p0bTNVU0xqODlQc0RTcFV2SnlzcWlaOCtlZG85emNYRWhMUzJOSlV1VzRPbnB5VDMzM0ZOby8rclZxNG1MaTZOZnYzNDBidHpZdXZML3pKa3ovT2MvLytIMzMzL0hZREFVV2xsODZ0UXBsaTVkeXFGRGh3cWxNMDlQVDZkZHUzYTBiZHVXOXUzYjg5Ly8vdGU2THpjM2w2KysrZ3FBelpzM0V4b2FTdGV1WGUyT3VWT25Uc3liTjQrV0xWdVdPdjEvYVJRMVFYenExQ2tPSERqQS92MzcyYk5uai9VMU5XellrQWNlZUlBNzc3elRPb2thR1JuSmtpVkwyTDkvUCs3dTdodzhlSkRtelpzWDZxOUxseTUwNmRMRklXUE9EeVN4RndSdzRNQUJ3UDZrckl1TEMzWHExQ25WT1dKaVlzbzF0dndBbUJvMWFwVHB1TkRRVUR3OVBlMEdwVnd1TnplWEgzNzRBWVBCVUd3MmlDMWJ0ckJtelJvV0xseG9EY1lveXRHalI1azNieDRQUHZpZ3pmVlFHaWFUaVY5Ly9kWDZ2R25UcG9BbFdPSEVpUlBrNU9SWUF4ZUtFaDBkVFZaV0ZxNnVyalJ0MnJSUSswNmRPcFY1VEVYSnp4cFNNQWlnc3E5ZkVSRVJFWkViaVlJQVJFUkVST1RLOGZCd2JJbUF2RHhMVUVGaUlvU0VnS2VuWThaNXZibDRFVTZkQWw5Znkvdms0V0daVEJXNTF1VGxRV1ltSkNUQTRjT1d6M01SdGJpditMZ3VwZGZIWUxDVVE2a0NEaDQ4Q0VDREJnMXM5aDA3ZGd5QWtKQ1FJbytmUEhseXFjN3o5Ny8vblpDUUVEdzhQTGpsbGx0bzBxUUplL2JzWWRPbVRUejg4TU9FaFlYWlBTNHdNSkRYWDMrZHNXUEhNbi8rZkh4OWZlbmV2YnQxdjhsa1l0MjZkYXhidDQ1cTFhcmg1K2RIWm1hbWRRVjZ0V3JWR0RkdVhLSCtmWDE5MmJ0M0w4N096b1NGaGRHK2ZYdmF0MjlQaXhZdENxMG9mL25sbDhuT3pzWnNOdlBXVzI4UkV4TkRVRkFRWjg2Y1lmTGt5WVNGaGZIMDAwL1R1blZyNXMyYlYyaWlzcWpYNDJnUkVSRk1uejdkK2p3a0pJU0hIbnFJbmoxN1VyOStmY0R5SG0zZnZwMXZ2dm5HbXJxK1I0OGUvUE9mLzZ4d2xvS1M1RSswMjF1eHZtL2ZQZ0JhdDI1dHM2OU9uVG9zVzdhc1ZPY1lOR2lRZFFWNFdlelpzd2VBRXlkT3NILy9mc0xDd25BdVJkQlF3NFlObVRScGtqVXJRM0ZXcjE1TlltSWlYYnQydFJ0b2t5OHpNN1BFc2hkcGFXbDg4TUVIZlB2dHQ1ak41bklIbUdSbVpqSnAwcVJpMjVTMEh5QStQdDV1dTQwYk41WnJYUGJrVC9JWHpMaHdKYTVmRVJFUkVaRWJoWUlBUkVSRVJPVEt5eThSRUJNRDhmRVZMeEdRa1FGSGoxcFdCdGVwNEVxS1BBQUFJQUJKUkVGVW93bnVnaTVlaEpNbklUUzB5cVFvRnlrM0p5Znc4ckw4cEtaYVNvTlVoYy8ycFpUVmdDVUFvQXJjZzh4bU16dDM3cVIyN2RyVXJGa1RzTlE3ejdkNzkyNENBZ0tvVmF0V3Fmc3JTdjVFWGI2a3BDVG16cDFMdzRZTkdUcDBhTEg5TkdqUWdHblRwdkhTU3kveCt1dXZNM3YyYkZxMWFnWEEvZmZmajlsc1p1L2V2Wnc1YzRiNCtIaXFWYXRHNDhhTjZkQ2hBdzg4OElETitQMzkvWmt6Wnc3Tm1qWER3OE9qeURFM2FkS0VqSXdNWnN5WVFVUkVCTFZxMVdMKy9QbGN2SGlSSlV1VzhQUFBQek51M0RnNmQrN004T0hEeTFWcnZLSnV2ZlZXSG43NFlabzJiVXJidG0ydDJRTE1aalBIang5bjU4NmRyRisvbm9TRUJBd0dBMTI2ZE9IUlJ4KzFPL0ZlR2ZJbjJ1MEZtUlFYQk9CSTk5OS92elVqUWNGemYvenh4emc1T1ZsTEozaDVlZEd4WTBlNmR1MUtwMDZkZVB2dHQ0dWNHTDdsbGx0S1BPL2V2WHRadm53NUxpNHVOcDl4S1B3NXo1L3N2anpiUS81SytKU1VGSjU2NmlrdVhMaEFuVHAxR0RWcUZCMDdkaXh4RFBaNGVYbngzbnZ2Mld6LzZxdXZXTGR1SFk4ODhnaDMzWFZYc1gwODg4d3ozSFRUVFlVQ1VPd3BTMGtIZS9JemxYZ1h5Snh5TmE3ZnZMdzh1LytHSWlJaUlpTFhPZ1VCaUlpSWlNalY0ZXdNd2NHV1ZQNW56MXJTMUZlRTJRem56ME55TXRTdlh6VldCMTl0SnBNbEEwQlZtQ1FWY1RRZkg4dG4rK1JKYU5ueTZwWUd1RFNaQjFneWJWUUJPM2JzSUQ0K252NzkreE1SRWNIaHc0ZUppSWlnZXZYcVJFVkZjZXpZTWZyMjdXdHRuM3FwVEl2VHBRQ0cyTmhZY25KeXFGV3JGZ2tKQ2NUSHgxdjNsV1RHakJuazVPVHc3My8vbTl6Y1hESXpNL0h5OGlJbUpvYjQrSGliRmRsdDJyUmgvUGp4ekpvMWk5T25UMXVEQVB6OS9Sa3laRWloT3VLbDBhNWR1MkwzbTgxbU5tL2V6TEpseTRpTGk2TjI3ZHE4L3ZycitQdjc0Ky92ejh5Wk05bTllemZ2dnZzdWUvYnM0ZGRmZitYdmYvODdBd2NPTEhaaTB0R2NuSng0N3JubkFFaE9UbWJuenAzczJiT0hYYnQya1ppWUNJQ25weWNQUHZnZy9mdjNKeWdveUdIblRrdEw0OENCQTNoN2UrUHA2WW1IaHdmdTd1NDRPenVUbEpURTExOS96Zjc5KzNGeGNlSG1tMjh1ZE95SkV5ZElTa3JDMTlmWG1yR2dOREl5TW5CemM3T3VtSStPamlZcEthblFDdkRMOWUvZkg2UFJ5TkdqUi9uMTExL1p0bTBiVVZGUmVIcDZNbXZXTEtwWHIwNUVSQVRidDI5bjI3WnRiTnUyRFNjbko5cTBhVVAzN3QzeDhmRXBjOGFFalJzM01uLytmRXdtRTg4Ly83eE5FSVNMaXd2eDhmRWtKaWJpNXViR2tTTkg4UER3d09leTcrRWZmL3dSZ0t5c0xISnljaGd3WUFCUFBQRkVoVmF0R3d5R1F1UEp5Y25oeXkrL1pQMzY5VlN2WHAzSEgzL2NaaHoydUxxNjJnM3VLQ2c0T05obVcweE1EQ2FUcWRDMlgzNzVCWUM2ZGV2aTQrT0RoNGNIcDArZjVvTVBQZ0FzSlJnS3VoclhiM1IwZExIbkZCRVJFUkc1RmlrSVFFUkVSRVN1cm1yVm9GRWp5NnJlNk9qQ0syckxJenNiSWlNdDJRYUNnNkdZOUx2WHZkaFlTekNFQWdEa2V1WGpZL21NeDhhQ0F5ZEF5NnpnZmF1S0JBRXNYNzRjZ0h2dXVZZkl5RWkrK2VZYm5KMmRlZnJwcC9uMDAwOEJ1UFBPTzVrN2R5NG5UcHl3cHRqUG54Q05qbzdtNVpkZkx0Um5TWk9DK1I1ODhFSGMzTnlvVjY4ZXYvNzZLeSs5OUZLaC9TMWJ0clE1NW80NzdxQmh3NGFsUGtkNVpHZG5zMmJOR3Y3M3YvOXg5dXhaQUxwMzc4N1lzV050MHIvZmNzc3QzSHp6elN4ZnZwelZxMWV6YXRVcXRtN2R5bi8rODU4cmxscjg4ODgvNTlDaFF4dy9mcHo0K0hqcmRqOC9QL3IyN1V2Mzd0MjUrZWFiSzIwOHBTa0hZVzlTZWZmdTNZQ2xiRUpaMHRxLzg4NDcvUERERDdpNHVPRHM3RXgyZGpaZyszazVmLzQ4YTlldTVmejU4MFJIUjNQNjlHbU1SaU1BSGg0ZTlPdlhqMy84NHgvV3ozSm9hQ2hEaGd3aE9qcWFpSWdJdG16WndtKy8vY1p2di8zR29rV0xhTkdpQldQSGppM3hzMmMwR3BrMmJScTdkdTBDTEtVSyt2ZnZiOU91V2JObUhEcDBpTWNlZTh5NnpWNk4rcGlZR092NHhvOGZUNU1tVFVyNVRwWHM1NTkvWnZ2MjdmejQ0NDljdkhqUlducWpOQUVBcFdXdnBNT2dRWU9JalkwdHRHM2Z2bjJzV3JYS2JoL096czUyMzBON0t1djZkWEp5WXYzNjlhVWFRMEVWellRZ0lpSWlJbExaYnVDL2lJcUlpSWhJbGVMakF5MWFRR0tpcFV4QWJtN0Yra3RLc3FUQ3IxY1BhdFJ3ekJpdk5SY3VXR3FtaTF6UGF0YTBaTHlvS2tFQW5wNVhieHdGUFBIRUUyemF0SW5RMEZCQ1EwTUxwUUJ2MUtnUkNRa0p0R3ZYanFOSGozTDQ4R0djbkp6bzJiT25kV0tyU1pNbUJBVUZZVEtaeU12TG8zcjE2Z3dmUHJ4VTUrN1JvNGYxY1VoSUNNSEJ3ZFpTQlBYcTFiT3VicjljWlFZQUFMaTV1ZkhMTDc5dzl1eFp3c0xDR0R4NHNNMHE5b0pjWFYwWk9uUW90OTkrTzIrKytTWTllL2E4b3JYRms1S1MyTGx6SjBGQlFmVHExWXVtVFp2U29rVUxXclpzV2U2YThhWGw3ZTFOaHc0ZFNFeE14R1F5V1gveTh2S29WcTBhd2NIQjNISEhIZHgrKyswMnh6WnUzSmdlUFhxVXVLTDdjbTNhdE9IdzRjTVlqVWFNUmlQZTN0NkVoSVFRSGg1ZXFGMUFRQURyMXEwak5UVVZiMjl2V3JSb1FmUG16V25idGkzdDI3Zkh6YzNOYnYvQndjRU1IRGlRZ1FNSEVoVVZ4ZGF0VzlteVpRdUppWW5VclZ1M3hQRzV1TGhRcTFZdGZIMTlDUThQcDJmUG5uYmJqUmt6aHNXTEZ4TWZINC9CWUNBNE9KZ1JJMGJZdEh2aWlTZW9YcjA2L2ZyMXMyWS9jQlIzZDNlKysrNDdRa0pDZU9TUlIramZ2LzhWK2V6V3FWUEg1djF2MnJRcFFVRkIxb3dIZVhsNXVMcTYwcWhSSS83eGozL1FyRm16VXZWZEdkZXZxNnVyVFdhUzBpb3VRNFdJaUlpSVNGVmdNQmRYMkU5RVJFUkU1R293bVN5cC9XTmpMV24rSzhyWDExSWk0QXBPM2xRSisvWkIyN1pWb2o2NVNLWEp5NFBmZjRjQ05lbXZ1TjkvaDBzcmtXblZxc3JjYTdLenM0dWMrTXZJeU1DemdnRUxCdzhlSkRNemswNmRPbFdvbnlzcE9UbVpoSVNFTXErNnpzdkx3MkF3VlBya2UwSFoyZGtZalVhOHZMeXUyRG12RldmT25NSEx5d3QvZi84Szk1V1NrbUt6a2p4ZlpHUWtjWEZ4ZE8vZUhiQ1VTVENaVEVXMnIwcUtlMTNYcW12cCtoVVJFUkVSY1NSRE9YNlpWUkNBaUlpSWlGUmRPVGx3NWd3a0oxZThMeWNucUZNSGF0ZUdHK1dQd0wvOEFoMDZYTzFSaUZTK3EvbFpONW5ndDk4c2p3MEdTekRDalhLUEVSRVJFUkVSRVpGS1Y1NGdBQzBKRWhFUkVaR3F5ODBOR2phRVpzMmdvaXNoOC9MZzdGazRmTmhTSmtCRXhCRXUxUzBITFBjc0JRQ0lpSWlJaUlpSXlGV21JQUFSRVJFUnFmcTh2YUY1Y3dnTnRVeXlWVVJXRmtSR1FsU1VKZE9BaUVoRkZBd0NxQ0psQUVSRVJFUkVSRVRreHVaeXRRY2dJaUlpSWxKcUFRRlF2VHJFeHNMNTg1YlYvZVdWbkF3cEtUZGVpUUFSY1N3RkFZaUlpSWlJaUloSUZhTk1BQ0lpSWlKeWJYRnlza3pjdDJvRmdZRVZtN3hYaVFBUnFTZ0ZBWWlJaUlpSWlJaElGYU1nQUJFUkVSRzVOcm02UXYzNkVCWm15UkJRRVNvUklDTGxWVEFJb0ZxMXF6Y09FUkVSRVJFUkVaRkxGQVFnSWlJaUl0YzJkM2NJRFlXV0xTMmxBaW9pT1JrT0hiS1VHakNiSFRNK0VibStLUk9BaUlpSWlJaUlpRlF4Q2dJUUVSRVJrZXVEaHdjMGFnVE5tNE92Yi9uN3lTOFJjT2lRU2dTSVNQSHk4Z3BuRDNGenUzcGpFUkVSRVJFUkVSRzVSRUVBSWlJaUluSjk4ZktDSmsyZ2FWUEw0L0xLenJhVUNQanp6OElyZlVWRThoVU1BSEIxQlNmOUw3YUlpSWlJaUlpSVhIMHVWM3NBSWlJaUlpS1Z3c2ZIa2hYZ3dnV0lpWUhNelBMMWMrRUNwS1JBWUNEVXFRTXUraFZhUkM0cEdDQlVyZHJWRzRlSWlJaUlpSWlJU0FINkM2YUlpSWlJWE4rcVY3ZjhKQ1ZaZ2dIS3M2cmZiSWE0T0VoTXRBUUMxS29GQm9Qanh5b2kxeFlGQVlpSWlJaUlpSWhJRmFRZ0FCRVJFUkc1TVFRRWdMKy9aU0kvSmdaeWM4dmVoOGtFWjg1WUFnTHExYlAwSnlJM3JxeXN2eDRyQ0VCRVJFUkVSRVJFcWdnRkFZaUlpSWpJamNOZ2dKbzFvVVlOU3pEQStmUGx5d3lRa3dOUlVlRGxaUWtHOFBaMi9GaEZwT3BUSmdBUkVSRVJFUkVScVlJVUJDQWlJaUlpTjU2Q3dRREp5WlpnZ016TXN2ZVRuZzdIamxuS0RkU3JCKzd1amgrcmlGUmRDZ0lRRVJFUkVSRVJrU3BJUVFBaUlpSWljdU15R0N4bEFnSUNJQ1hGRWd5UWxsYjJmaTVjc0J3ZkdBaDE2b0NMZnMwV3VlNlp6WmFzSUFCT1R1RG1kblhISXlJaUlpSWlJaUp5aWY0NktTSWlJaUlDNE9kbitVbExzd1FEcEtTVTdYaXpHZUxpTEdVR2F0V0MyclhCMmJseXhpb2lWMTlPanVXNkIyVUJFQkVSRVJFUkVaRXFSVUVBSWlJaUlpSUZlWHRENDhhUWtXRUpCa2hPTHR2eEpoT2NPMmNKQ0ZBd2dNajFTNlVBUkVSRVJFUkVSS1NLVWhDQWlJaUlpSWc5bnA3UXNDRmtaVUZzckdXRmYvNnEzOUs0Z1lNQnpHWXp5WmVDSi96OS9URVlERmQ1UkNLVlFFRUFJaUlpSWlJaUlsSkZPVjN0QVlpSWlJaUlWR25WcWtGSUNMUnFaWm5JZHlsakhHMStNTUNCQXhBVFkzbCtEY25Pem1iRmloVVlqVWFiZlJrWkdTUWtKTmhzejhyS1lzQ0FBUXdZTUlEMDlIU2IvWEZ4Y2VUbTVwWnBIRjkrK1NYdnYvOCtaanVCR08rLy96NWZmUEZGbWZvcmpZeU1EUEx5OG9yY2J6S1pTRXBLcXZCNTdyMzNYdnIwNlZQaGZyNzc3anZXcmwxYjRYNHFhdWpRb1F3ZE92UnFENlB5WldUODlkakQ0K3FOUTBSRVJFUkVSRVRrTWdvQ0VCRVJFUkVwRFRjM3FGY1BXcmVHMEZCTDJZQ3l1RWFEQWViUG44OEhIM3pBaXkrK2FGM2RENUNRa01ESWtTTVpNMllNc2JHeHBlNHZJeU9EbDE1NnFjekgvZTkvLzJQVnFsVjJzd3FzV3JXS2RldldsYnF2MHZqKysrOFpPSEFnQ3hZc0tMTE5xbFdyR0R4NE1PdlhyM2ZvdWN0cjBhSkZ4WTczU29tT2ppWTZPdnBxRDZQeUtRaEFSRVJFUkVSRVJLb29sUU1RRVJFUkVTa0xKeWNJQ0xEOFpHWkNmTHlsVkVBeEs4WUxLVmdtSUREUTh1UG1Wcmxqcm9EQmd3ZHorUEJoRGgwNlJIaDRPRE5uemlRNE9KaUFnQURxMWF2SFR6Lzl4SVFKRTVnL2Z6NysvdjdGOW1VMm01a3padzVuenB5aFdyVnFwS1NrVUx0MmJldit5TWhJNHVMaTdCNmJscGFHazVNVE8zYnNzTHMvTXpQVDdqNVBUMC9hdDI5dlBmL2h3NGRKVFUyMS9xU2twQkFYRjBkc2JDeXhzYkgwNnRXTFljT0cwYVpORzF4ZFhWbTNiaDAxYTlia2lTZWVLTlR2OGVQSFdiNThPVzV1YnJSdDI3YlkxMzIxOWUzYnQ5aU1Ca1g1OXR0dnFhWTA5L2JsNVZtdWY3QmN2Kzd1VjNjOElpSWlJaUlpSWlJRktBaEFSRVJFUktTOFBEeWdmbjJvV3hlU2tpd0JBZmtUZ3lVeG1lRDhlWWlOaGVyVkxjRUFQajZWTzk1eXFGT25EdlBuejJmaXhJbEVSVVV4YXRRb1huMzFWVnEzYnMwcnI3ekMyTEZqaVl5TVpPTEVpY3liTnc5UFQ4OGkrMXF5WkFrN2R1ekEyZG1aeVpNbjA3UnAwMEw3di96eVN6WnQybFRzZUtaT25XcDNlMEpDZ3QxOXdjSEJMRnUyREFDRHdjQ01HVE5zU2hoNGVYa1JFQkJBVUZBUVBwZitEWUtDZ25qOTlkY1pNMllNeTVjdnAySERoblR2M2gyQXBLUWtwa3laZ3RGbzVPV1hYK2FtbTI0cWRzeFZSWEJ3Y0tuYW5UbHpCaGNYbDBJQkFFZU9IR0hVcUZGbE9sOVpTaHg4Ly8zM09EczdsNm4vcXlvOUhmSkxVL2o2WHQyeGlJaUlpSWlJaUloY1JrRUFJaUlpSWlJVjVlejgxNnIrdERSTE1FQnk4bCtUaE1VeG15MXRrNU10UVFXQmdWQ2poaVhqUUJYaDcrL1BtMisreWNzdnY4d2ZmL3hCeHFVMDZPN3U3a3liTm8yUkkwY1NGUlhGNjYrL3pvd1pNK3oyc1dMRkN2NzczLy9pNU9URXhJa1Q2ZFNwazAyYlo1OTlsb0VEQjlvOWZ2VG8wWmhNSmhZdVhHaXpiK2pRb2R4MDAwMjgvdnJyTnRzdk4ySENCRXdtRTM1K2ZreWZQcDF6NTg3eDlkZGYyejFuNDhhTkdUZHVIRC8rK0NQMTY5ZTNiazlMU3lNa0pJVGV2WHZUbzBjUHU4Y1dONGJMR1kzR1VyVjFkbmJtdmZmZUs3Ry9vdVFIUTVUazdydnZ4cy9QcjlBMmQzZjNVZ2NSNUpjQ0tHMTd3RzZaaHlxdFFHa01CUUdJaUlpSWlJaUlTRldqSUFBUkVSRVJFVWZ5OXJiOEJBZERRb0tsVkVCV1Z1bU96Y3lFMDZmaDdGbExJRUN0V2xVbXpiaTN0emV6WjgvbStQSGp0R3ZYenJvOU1EQ1F5Wk1uczJEQkFvWU5HMWJrOFkwYk44YlQwNVB3OEhCNjl1eHB0MDFBUUFBQkFRRjI5eGtNQmx4ZFhZdWNXQzV1WDBINXBRRUFYRnpzLysvUUN5KzhRSExCU1Y1Z3lwUXBOdTNpL3ArOSt3NXI2bXpEQUg0bllZT0FBaUlvRHVyV0tsYWhmTFZxSFZoM3E5WmRhOVcydG01eDFEcnFyRm9YVmF0VzY4QTZxaFpiYmF1b3VJb1RwSzdXdlFVUlJGRm1DQ1NjNzQ4ME1TR0RKR3k5ZjllVnEvSE05eVRubk5EelB1L3pQSDZNVTZkT3FmK3RyNU5kMVNGdWl2eVdGZWNKRFBuMzMzK3hkT2xTOWI5bE1oa0E3V0FDZlVFVHhxU2xwVUdoVU1ERHcwTnJ1cSt2cjhsQkJLb01BS1l1WCthb0FuY0FaYkFPZ3dDSWlJaUlpSWlJcUpSaEVBQVJFUkVSVVZHd3NnSXFWVksrTWpPVjVRS1NrNEdjblB6WFZTaUF4NCtWTDJkblpVQ0FxMnVKWkFlUXkrWHF6bklIQndldEFBQ1ZCZzBhWU0yYU5VWkhjd2NFQkdEcjFxMXdjbkl5dXIrb3FDamN2WHRYWjdwVUtvV05qUTIyYjkrdWQ3M1UxRlNEODh3Vkh4K3ZVektnSUJ3ZEhRMW1Hd0NBVHAwNklTY25CeEVSRVFhWGVmLzk5eUhOVTJwQ0twWHFEUnpRbkphYm02dDNlN0d4c2NqSXlFQ0ZDaFZRcmx3NTJOblpJU01qQTF1M2JnV2dETm9nQXhJVGdmK3lOOEROVFprSmhJaUlpSWlJaUlpb0ZHRVFBQkVSRVJGUlVYTndVTDRxVjFhV0MwaE9WbzRrVmlqeVh6YzFWZmtTaXdFWEY2QjhlZVYvaXlFZzRPN2R1NWc2ZFNxR0RSdUdWcTFhNmN6djNidTMzdlVFalRJSWd3Y1AxaHNjNE96c2pIWHIxdWxNRHdzTHc0VUxGL1J1TnljbkIrdlhyOWM3THlVbHhlQThTeG5ybE5mMDRZY2ZJakV4c1ZEM2JRcC9mMyt0Tm5idDJoVlpXVmttdGZ2U3BVdjQ3cnZ2OU02enNiRkJ6NTQ5ZGFZL2VmSUVreVpOTXJsOXBwUkNBTXBZeG9DTURDQSsvc1cvUFQxTHJpMUVSRVJFUkVSRVJBWXdDSUNJaUlpSXFMaUlSRUM1Y3NwWDFhcktnSURuejVXdjdHemo2K2JtS2dNSFZHbklIUjJWMlFHY25RRjdlK1cyQzluUm8wZVJsSlNFdVhQbjR1TEZpeGcrZkxoV0N2MjhLZlAxZWY3OHVkN3BDZ01CRUhGeGNmRHo4OE9pUll1MHBnMGVQQmlCZ1lHWU0yZU96anBCUVVIdzhmSFI2VXpldW5XclRtMTdWYXA2UTlQYXRtMXIrR0JlSW5YcjFvV1BqdzhVQ2dWeWMzTWhDQUljSEJ4UXZYcDE5Ty9mSDVVclY5WlpSNkZRRkdwNWcwSjM3bHpSNzBNandBVnVicVdtWEFjUkVSRVJFUkVSa1NZR0FSQVJFUkVSbFFUTmdBQWZIMEFxVlFZRHBLWXFSeHRyZGpicWs1R2hmRDE4cUQzZHprN1pNV2xqVStBbURoa3lCTTdPemxpN2RpMysrT01QM0xsekJ6Tm16RUQ1OHVXMWxqTjF4RHdBSkNjbm8wK2ZQbnJuU2FWU1BIbnlCQUVCQVZyVDc5eTVBMEJabDk0Y0F3WU0wSm5tNCtNRFFKbFZJQ0VoUVdzYUFMaTV1Wm0xajdMcXRkZGVNM3NFdnFlbnAwbmZ0U3Fvd3B6em9rQ1NrNVgvemUrYUtXd1pHVUJhbXZJYUppSWlJaUlpSWlJcVJSZ0VRRVJFUkVSVUd0amJLMTllWHNwUi8rbnB5ZzdHMUZRZ005UDA3V1JsS1YrRjVJTVBQb0NYbHhmbXo1K1B5NWN2WTkyNmRaZzRjV0toYlY5VFhGd2NBR0Rmdm4zWXQyK2Z6dnh0MjdaaDI3WnRldGVOalkzVk84b2ZBS3BWcTZZdVBhRHErSTZNakZSbkZjamJHWDdreUJITERzQ0F6TXhNbzZueDVmL1ZsemUyVEdabXB0NnlDZ1JsZVl5U2tKVUYzTGdCVktzR3VMdVhUQnVJaUlpSWlJaUlpUFJnRUFBUkVSRVJVV2tqRml2VC9EczdBNVVySzRNQ3BGSmxNRUJtcGpJNFFDWXJ0dVkwYjk0Y2l4WXR3c2FOR3pGaXhJZ2kyNCs5dlQwKy92aGpyV2tQSGp6QWtTTkhVTEZpUlhUcTFFbnZlcUdob1hCeGNVSDM3dDIxcGd1Q2dFMmJOc0hlM2w1bm5aaVlHUFg3aXhjdlFpNlhvMm5UcGdVL0NEMEVRVEFwTlg1K3k1Z1RCQ0NUeVJBZEhZMjMzMzViUGMxUWtJUWh5NWN2UjcxNjlRQVlEMUF3eEp4MUdqWnNpT0RnWUxQM0FRQ1FTSlQvOWZDd2JIMXpwS1RvbHU2NGYxK1pnY1BKcWVqM1QwUkVSRVJFUkVSa0FnWUJFQkVSRVJHVmRtSXg0T2lvZkduS3psYStNak9WblpOcGFVV1dFcjFldlhwWXVIQ2gzbm5tZFBZcUZBcUQ4NnBVcWFLVnd2L0preWNZTzNZc0FHRFlzR0ZvMmJLbDN2VkNRMFBoN095c2svNC9QajRlbXpadDBrbnhuNXViaTZpb0tQVy9wMDJiQmhzYkc2eFpzd2J1UlRDaTI5SFJFYnQzN3pZNHYxT25Uc2pKeVRHYVB2Lzk5OStIVkNvMWFYOXo1ODVGZEhRMHBGSXB3c1BEMWROOWZIeVFscGFHNTgrZm8wS0ZDbkRNZXo3OTU5R2pSNURMNVZwQkI2WUVNZVJsempxZW5wNW1iMTlIMWFvRjMwWitzck9CeTVlVmdUbWFIandBNnRWVGx2a2dJaUlpSWlJaUlpcGhEQUlnSWlJaUlpcXJiR3lVTHljbm9HSkYzZmwvLzEwc3piQ2tnemcveDQ4Zng3Smx5NUNTa29JZVBYb1lEQURRMTVhMWE5ZkMwZEVSMTY1ZEE2QXNCNkRwM0xselNFNU9ocjI5UGFSU0tVYU1HSUVsUzVaZzRjS0YrUGJiYjlYTG1UdHl2cmdKZ29DN2QrOGlKaVlHTVRFeGtQMlhIZUt2di82Q3ZiMDlXclJvb2JYOGhnMGJFQk1UZzYrKytncnQyN2ZIMEtGRGRiYVptcHFLUG4zNndNSEJBYjYrdnVycHhnSVVWSll1WFlydzhIRFkyZGtoS3lzTEV5ZE9SUHYyN1kyMnY4eVZPTEN4VVY1ckNRbktmNHRFeXNBYnFSUklTdEovSFJJUkVSRVJFUkVSRlRNR0FSQVJFUkVSVWI3V3JWdUhKazJhb0VtVEpoQ0x4VnJ6VE9rZ1ZrbE9Ua2FmUG4zMHpwUEpaRGh4NGdSMjdkcUZtemR2QWdEczdPeVFucDZPUllzV0dkeW1xcU41MGFKRnlNM054Wmt6WndBQVlyRVk5ZXZYeC92dnY2KzEvTUdEQjFHelprM0laRExFeHNhaVE0Y09PSHYyTENJakk3RjM3MTcxY2o0K1BnQ0F1TGc0aUVRaVZLNWNHWUF5MEVBaWtjRGIyeHVBTXVPQXNRd0hSV1h0MnJVSUN3dlRtVDVuemh3MGJkb1UxdGJXT3ZNYU4yNE1XMXRibkR4NVVtOFF3TEZqeHlDWHk5R3FWU3ZZMk5pWTNKWTFhOVlnUER3Y05XclVRSEJ3TUVhUEhvMTE2OWFoZWZQbWVqTU9YTHQyRFNFaElSZzZkQ2dDQWdKTTNrK3A0TzcrSWdoQUlnSGtjdVg3UjQ4QU43Y1g1UW1JaUlpSWlJaUlpRW9JZ3dDSWlJaUlpTWlvOVBSMDdOeTVFenQyN01DcVZhdFFxMWF0UXQzKzQ4ZVBFUklTZ2t1WExpRTdUNzMxckt3c0hEeDQwT3h0K3ZqNFlNT0dEVHJUbnp4NWdzaklTQXdhTkVncmVHSDA2TkdvV2JNbVdyUm9BVWRIUjJSbFphRmp4NDVRS0JUbzBLRUR2THk4MU5zTENncEMrZkxsMWY4K2R1eVl5YW42QzVPYm14czhQVDN4OXR0dm8zbno1cGd5WlFxeXNySVFHQmhvY0IxcmEydTBiTmtTRVJFUmlJbUpRYk5temRUekZBb0ZkdTdjQ1FEbzJyV3JTVzFRS0JSWXZYbzE5dXpaZzNMbHl1SHJyNzlHbFNwVjBMcDFheHc1Y2dRclY2N0VwRW1UMU10THBWSnMzTGdSdTNmdmhpQUlXTEprQ1VKRFEyRnZiMi9ocDFBQ2JHMEJPenNnSzBzWkFHQnREZVRrS044bkpnTC9CWWZRQzlldVhZTk1Ka1BqeG8xTHVpbGxrbHd1aDVWVjJYaDhrNTZlRGdCd2NuSXE0WllRbFI2OEJ4SVJFUkZSU1NnYi94ZEpSRVJFUkVRbDV1clZxeEFFQVE0T0RuanR0ZGNLZmZzVksxYUVTQ1NDV0N4R3UzYnQ4TjU3NzJIVXFGRUdPL0x6WXl5Ti8rN2R1NkZRS05RZDRTb3VMaTdvMTY4ZkFLQjE2OWJxNmNuSnlRQUFaMmRuZzl0ODU1MTN6RzVqWWVqYXRTcysrT0FEczlkNzc3MzNFQkVSZ1UyYk5xRnAwNmJxbFB5N2QrOUdZbUlpR2pWcWhBWU5HdVM3bmRUVVZNeVpNd2NYTGx5QWxaVVY1c3laZ3lwVnFnQUFoZzBiaHJObnp5SWlJZ0tWS2xYQ2dBRURzSGZ2WG16ZXZCblBueitIalkwTk9uWHFoTDU5KzVhdEFBQVZGeGRsRUFDZ0xNZng3Sm55ZldLaU1odUFyVzNKdGMwQzRlSGhpSStQUjJCZ29ON3ZmdEdpUmFoUW9ZTGU3QkdtV0xod0lXSmpZODNLR2xLYWZmWFZWL0R3OEVCd2NIQ0J0eFVVRklSdTNicGgxS2hSQnBjWk0yWU1IQndjc0hEaHdnS1gwSkRKWkZpK2ZEbWtVaW1hTjIrT3RtM2JtclcrWEM3SEgzLzhnYzZkTyt0a0MxRW9GT2pldlRzQVpjYVYwbGJ1b3pDL3Q3S21JTWVla1pFQnVWd09GeGVYSW1oWjZjQjdZT0VycnVzdE16TVRYM3p4QmR6ZDNiRmt5Ukk4ZmZvVVM1Y3V4YUJCZzFDN2R1MGkzYmNoV1ZsWkVBVEJyTDl2SmsyYWhJb1ZLMkxDaEFrRjJyZGNMc2RISDMyRWxKUVVmUC85OTZoUm8wYUJ0a2ZhQ25wZXA2YW1JaWtwU2UvL1R4MDZkQWdSRVJGNDk5MTMwYVpORzYxNWFXbHB1SHo1c3RGQVh3Qll2WG8xSGo1OGlDbFRwc0RCd2NHaU5scUM1eDBSVWVuRklBQWlJaUlpSWpMcXlwVXJBSUQ2OWV2cmxBSUFnQ0ZEaHBpOExVTnA4Ny84OGt2WTJkbkIxb1RPMDlEUVVHUm1abUw0OE9FbTd4Y0FuajE3aHQyN2Q2TnUzYnJxMVA3NXVYWHJGZ0NnYXRXcVp1MUxVMFpHaHRIQUJKWDhsc243Mlp2eVdlbFRwMDRkQkFZRzRzeVpNOWkxYXhjKytPQUR4TWJHWXVQR2paQklKQ1o5cmlkUG5zVDMzMytQSjArZUFGQm1KZERzT0tsUW9RTEdqaDJMT1hQbVlQUG16VGh3NEFBZVAzNE1HeHNiZE8vZUhYMzc5a1dGQ2hVc2FuK3BrTGZFZ2IwOUlKVUN1Ym5BclZ0QTNicWxvaXpBa0NGREVCc2JxM2ZldG0zYjRPSGhBUURZdkhremtwS1NESlptT0hqd0lIeDhmQ3p1QUNzTERoOCtqSC8vL2RmZy9ERmp4cWpmeDhURXFNdUZHUExzMlRPNHVycXFPOEl2WDc0TXVhcDBSQjVQbno3RnhZc1h0YWFwUmd6ZnYzOGZOMjdjd0Z0dnZWVW9uZXJmZmZjZERoMDZCQUFRaVVSbUJ3R0Vob1ppeDQ0ZE9IcjBLR2JQbmcxWFYxZjF2SnljSFBWMml5c0FvS2kvTjBzbEpDUWdOemNYbFNwVjB2dTdXUmlLNDlqajR1TFVuWk9MRnk5V1o2U1FTcVg0NVpkZkxHcjNSeDk5cEROdDNMaHhTRWxKc1doN2VXa0dEL0llYUxuYzNGeWRjN2MwWG0vVzF0WmFaWmx1M3J5SmYvNzVCeU5IamtTUEhqMHdaTWdRZytXTlB2endReVFtSmxxOGIwOVBUMnpac2tWcm1rd213OVNwVS9IMDZWTk1tellOTld2V05HbGI1OCtmei9mek1zV3BVNmVRbEpTRTJyVnJGNmdqdHFpdXlkS29PTS9ybVRObjR1N2R1MWl5WkFsOGZYMjE1a1ZIUitQY3VYTm8wYUtGMW5SQkVQRHR0OThpS2lvS2ZmdjJOWG9mdW5UcEVtN2R1b1hjM0Z6MXRQWHIxNnVEbXMweGNlSkVrNWN0cStlZElBaDQ5T2dSeEdJeEtsV3FWQ2o3SlNJcWJSZ0VRRVJFUkVSRVJsMjllaFVBMExCaFE3M3pEVDFnTjRjNUl3ejM3TmtEQUdZSEFSdzdkZ3d5bVF4OSt2UXhlWjBUSjA0QVFMNGo0NDhkT3dZN096dTgrZWFiT2cvOVJDS1Jlb1M4UG5GeGNSQUV3ZWhEeGJpNE9KUGJiSW92dnZnQzU4K2Z4N3AxNitEbTVvYlEwRkRJWkRMMDY5ZlBhTGFIaElRRXJGcTFDcWRQbndZQU5HblNCT2ZQbjllN2JNdVdMZkhoaHg5aXk1WXRlUHo0TWJ5OHZMRFlqd3p4QUFBZ0FFbEVRVlIwNlZLNHU3c1g2ckdVQ00zUlZSa1pnSzh2Y1AwNklBaktEQUczYndPMWFnR2xaQ1MwWmtmdnFWT25JSlZLWVcxdERRQzRjZU1Ha3BLUzRPdnJpOWRmZjkyczdkNjlleGRoWVdINUx2ZjA2Vk1BeXRHMHBoZzhlTERXZVJJVEU0TkRodzdoeXBVcjZnZlpsU3BWUW1CZ0lIcjE2bVh3L21IT2VoY3ZYa1I0ZUxqQk5tbDJBdVRud1lNSG1EeDVNaG8yYklndnYvd1NFb2tFczJiTndqTlZ4b2c4VHA0OGlaTW5UMnBOVTQwWTNyMTdOd0RvakFxMHhKWXRXM0RvMENGVXFsUUpycTZ1aUl5TVJHaG9LRDcrK0dPVHR6Rnc0RURjdVhNSFo4K2V4ZWpSbzdGZ3dRSjQvMWNDUXhVRVlLakRMVCttQkV1cGlNVmlIRGh3b01pL04wdUVoNGRqNmRLbGFOdTJMU1pQbm16Uk5sVGk0dUx3K2VlZlF5YVRBWURXU1BMaU9IWXZMeSs0dWJuaDh1WExXTDE2dFRwamhWUXF4ZWJObXkwNUpMMUJBQThmUGpSNGZSU0dzbjRQTEE1eXVSeVhMbDFDZEhRMG9xS2lNR2pRSUoxTVI2WHhlck8ydG9aWUxGWjNlZ1lHQm1MTm1qV1lOMjhlZHUzYWhTZFBubURhdEdsR3QyRnVNQlNnN0RnMjFKN3ExYXZqMHFWTEdETm1ERWFPSEltT0hUdWF2WDFMN2R1M0R3RFF1WFBuQW0ybnFLL0pvbGFhZnY4MURSdzRFSk1uVDhha1NaT3diTmt5cmFEa1M1Y3VBUUQ4L2YyMTF0bTBhUk9pb3FMZzVlV1Zid1l3UVJBQVFPdi9SVTZlUEduUi82dVpFd1JRVnM4N2tVaUU3ZHUzSXp3OEhNSEJ3Y1Y2clJJUkZSY0dBUkFSRVJFUmtVR0NJT0RhdFdzQVlQRGh1RG5wYlpPVGs4M3FoTThySlNVRjZlbnBxRk9uanRucit2djd3OGZIQjgyYk56ZHArYVNrSlB6MTExK1FTQ1Q1cnZQUFAvL2c5OTkveDR3Wk0vRDIyMjlyelhOd2NEQTZHcVZUcDA3SXlja3h1c3o3Nzc4UHFWUnFVcnRONGUzdGpYSGp4bUhCZ2dXWU4yOGVBQ0FnSU1CZ1orQ0RCdyt3ZmZ0MkhEbHlCQXFGQXZiMjl2anNzOC9RdVhObnRHL2YzdUIrQmcwYWhPenNiT3pjdVJPUEhqM0N2SG56RUJ3Y2JEUW9va3l3dFZXTzlGY29nT3hzNWI4clZ3WlV3UnBwYWNETm0wRDE2b0NGSGFLRlNkVVJtWkdSZ2FOSGo2Snk1Y3JxRWR5cVVlRzllL2MyZTd0UG5qekJ3WU1IVFY3ZTFHVjc5ZW9GZDNkM3lPVnlUSjQ4V1QxSzN0YldGcTZ1cmtoTFM4UDkrL2R4Ly81OVJFUkVZTW1TSlZybmxDWHJCUWNINjAzdmEyd2tzVDcvL1BNUFpzNmNpZFRVVk5qWjJhbW5mL2ZkZDNvem9Rd1pNZ1J0MjdiRmdBRURkT1lsSnllclA3TzVjK2RpN3R5NWV2ZTVmLy8rZkR2UWR1N2NpVTJiTnNIQndRRno1c3lCaTRzTFJvMGFoYTFidDhMZTN0N2srN0t0clMxbXo1Nk5iNzc1QmlkT25NRFlzV094ZE9sU1ZLbFNCWm1abVFCZ2NZa1BWVENCTVk4ZlA0WmNMc2RiYjcwRm9PaS9OM1BkdlhzWHk1Y3ZWOTlqQzBJUUJDeGV2RmdkQUpCWGNSeTdSQ0xCNU1tVE1XellNUHorKys5bzJMQWhXcmR1alFvVktxaC8rOVBUMDNIOStuVTBiZHBVYTkyY25CenMyYk1IMjdadFExcGFHcXBXcmFvM0FFREYydHBhM1pHVWwyckV0ckcvTjR5TjZpNnI5OERpc0cvZlB2VUlaTTIvTTFTZGlacEsyL1dtWW10cnE1VnB4Y3ZMQ3lFaElWaS9majI2ZHUyYTcvcVdCT3NZQ2dJUWk4VVlOV29VS2xXcWhCOS8vQkZMbHk3RnJWdTNqSlo4TVpleERGeXFvTkdmZi83WnBBQVZBUGorKysvMXBvNHZ5bXV5cUpURzMzOU5UWm8wd1pBaFE3QnUzVG9zVzdZTUN4Y3VCS0FNdUg3NjlDbHExYW9GVDA5UDlmSjc5KzdGMXExYlVhRkNCY3lmUHovZm9HblZkYXZ2YjRLODM5WDU4K2NoazhsMFNnd1lPdTZYOWJ3Yk5Xb1VMbCsrak9YTGw2Tk9uVG82R1JxSWlNbzZCZ0VRRVJFUkVaRkIxNjlmUjBaR0JxeXNyQ3pxZUM5c2YvMzFGd0RnK2ZQbkNBc0xnNysvUDZwVnEyYlN1bFdxVk1GWFgzMWxVdHBaUVJDd1lzVUt5R1F5dlB2dXUvaytkTXZJeUFBQWxDOWZYbXY2NHNXTExSN2RwbW51M0xsYXFUMExnNnVySyt6czdKRDFYMjM3R2pWcTZFMy9tNTZlanVEZ1lLU2twRUFrRXFGMTY5WVlPblNvMWtQS3ZHUXlHWTRmUDQ3dzhIQk1uejRkSGg0ZVdMTm1EZjc1NXg4TUhUb1U3ZHExdzN2dnZWZGk5WG9MaGIwOWtKNnVmSitSQVhoNktvTUNIajFTVGt0TEE2NWNBU3BWQWp3OFNrVjVnQXNYTGlBM054Zi8rOS8vQUNnNzZRNGRPZ1JYVjFlZEVaK204UGYzTnlrSVNQVkEyZHg2MkZsWldiaDQ4U0w4L1B6UXYzOS9OR3JVQ0JLSkJJSWc0T3paczFpNGNDR1NrNU14Zi81OHJGeTVzc0RyRmRTK2ZmdXdZc1VLS0JRS0RCdzRVS3ZEMDl2Ykd5a3BLVWhOVGMxM084N096Z0NVcVd5enM3UGg3ZTJ0TlZKVkxwZGorL2J0Nk5xMUsxeGNYSXltbXhjRUFSczJiTUQyN2R0aGEydUx1WFBub25yMTZnQ0FCUXNXWVB6NDhWaTNiaDNTMHRJd2RPaFFrKzZQVmxaV21EcDFLdWJPblFzN096dDFDbDNWNkwxeTVjcmx1dzE5Tm0zYVpIUitTa29LK3ZYckJ3QjQ3NzMzTE5xSFBzYStOM01JZ29BbFM1WkFMcGRqM0xoeEZwZHNVZG0xYXhjdVg3Nk1TcFVxSVNFaG9VRGJNc1NVWTY5Y3VUSUdEeDZNSDM3NEFTRWhJYWhWcTVaVzBNM1dyVnNSRmhhRzExOS9IVU9HREVHREJnMXc1TWdSYk55NEVZbUppZkQyOXNhSUVTUFFwazJiWWlzVFlVaFp1d2NXaDVDUUVBREtFYkgxNjlkWGw0QXFLcVplYithVW1zckt5b0pNSnRPN1RsUlVGQUFZRExZcUtyMTY5WUtUa3hOQ1FrTFU1WS95TzZaSGp4NFpYTWJMeXd2ZmZQTU5BTk15Y0psenp5anN2eTlMVW1uOC9jK3JkKy9la01sazZONjl1M3JhMGFOSEFRQ3RXclhTV2pZZ0lBRE5temZINE1HRERaWXlpNCtQaDVXVkZTcFdyS2orTHNWaU1lN2R1MmYwLzE4MmJ0eUk1OCtmNndRQkdQS3lubmZXMXRZSURnN0cyTEZqc1hqeFlxeGN1YkxFZjZ1SWlBb1Rnd0NJaUlpSWlNaWdjK2ZPQVFCcTFxeFo0QTROd1BRSFBtUEdqSUdUazVQNjM0SWc0UGp4NDFpL2ZqM0VZakdlUFh1R05XdldZTTJhTmFoWXNTSUNBd1B4NXB0dndzL1BEei84OElQQmROUzFhdFV5YWY5cjE2N0Y2ZE9uNGVUa2hFR0RCdVY3SE0rZlB3Y0FuWTV4VlYzdmdqSlVpc0VTT1RrNVdMOStQWDc5OVZjSWdvRFhYMzhkVjY5ZXhZNGRPeEFkSFkzZzRHRFVyVnRYdmJ5VGt4TW1UcHlJUFh2MllPalFvUWJMQmVUbTV1TGl4WXM0ZXZRb0lpTWoxWUVSdWJtNWVQLzk5OUd3WVVOODk5MTN1SDc5T2c0ZVBJaURCdytpU3BVcWFOYXNHZno4L0V6TzBGQnEyTm05Q0FKUWpkVDE5bGFPL0krTkJYSnpsVUVCRHg4Q0NRbEErZkxLVjdseUpWWW1JRG82R2dEVW82ai8rdXN2cEtXbHdjZkhCeEtKeEdnSGhXYm5SSk1tVFFwMVZLTWhZckVZSTBhTXdQdnZ2NjgxWFNRU0lTQWdBR1BHak1IczJiTng0OFlOM0x0M1Q5MjViZWw2bHNyTXpNVHk1Y3R4K1BCaDJOblo0YXV2dmtMTGxpMTFsdnYxMTEreGJkczJuZW1IRHgvV0dsWGF2MzkvQkFRRXFFY05wNlNrb0cvZnZ1cjcycGt6WjJCalk0TXZ2dmhDWGFQZFVMc1dMVnFFRXlkT3dNSEJBYk5uejliSzZGS2xTaFVzWHJ3WVgzNzVKWGJzMklGNzkrNWgwcVJKNmlBRVk2eXNyREI5K25TSXhXTDF3M0xWZlRCdk1GUmgyYnQzTDNKeWNsQzFhbFg0K2ZrVmVIdW1mbSttT25ic0dLNWZ2NDZBZ0lBQ3R5OHVMZzZob2FGd2NIQkFqeDQ5c0dyVnFnSnRMeTl6ajcxSGp4NDRkdXdZc3JPemtaMmRyVFh2czg4K1E2MWF0YkJ4NDBhTUd6Y09ibTV1ZVByMEtUdzlQVEYrL0hnRUJRVVZTakJjWVNocjk4RGkwTEpsU3dRR0JpSWdJQUF1TGk1bWxlVXdoN25ubkxucHl3VkJNTHFPSlRYUkM2cGp4NDd3OWZWVkI5SG1kMHh5dWR5azQ5WVhUQ0lJQWdZT0hJakV4RVNFaElRVTZ0K05aVWxwL2YwL2MrWU1waytmcmpWTlgwbVZkZXZXWWQyNmRUclQ4NVlNQXBUblFXWm1KZ1lQSG93ZVBYcGcyTEJoNmt3QVZsWlcyTHg1TXk1ZXZBaEhSMGU5YlZjb0ZFYURDUFh0TDYrWDVieHIwS0FCM25yckxadzZkUXBIamh5eHFFUUlFVkZweFNBQUlpSWlJaUl5Nk8rLy93YWdmRGhpTHBsTUJoc2JHNjNSRk1lUEh3Y0FyUTUrZmJwMDZZTE16RXpFeE1UZzc3Ly94bDkvL1lXa3BDUklKQktNSFRzV3JWcTF3cGt6WnhBWkdZbVltQmo4L3Z2ditQMzMzMkZuWndkL2YzODBiOTRjNWN1WHozYy9lYVdscFNFa0pBVEhqeCtIV0N6R3hJa1Q0ZUhob2JXTW82TWpuajkvamhzM2JxQjI3ZHE0ZS9jdXJseTVBbnQ3ZTdpNXVabTF2NExJeWNtQlZDcUZvNk1qN3R5NWc2eXNySHhyY1o4NmRRcHIxcXhCZkh3OHhHSXhQdm5rRS9UdTNSczNiOTdFM0xsemNmZnVYWXdhTlFwK2ZuN28xcTBiM25yckxVZ2tFcno1NXB0NDg4MDNkYmIzNE1FREFNb1J3SDM3OXRXcTQxbTdkbTIwYWROR1BTcTRaczJhV0xGaUJmNzY2eS9zMnJVTDE2NWRRMXhjSE9MaTRveG1GU2kxTklOaU5EdkYzTjBCUjBkbGFRRFZxRytGQW5qeVJQa1Npd0VIaHhjdlcxdkEybHI1TXVOaHJDWE9uajBMRnhjWE5HellFSUlnWVB2MjdWcnpqWFUrYUhaTytQajRxS2VmUG4wYXAwK2ZOcnBmVmVmTDBxVkw4MjJqWmtwZUJ3Y0huUWY1bXBvMWE2WisvL0RoUS9YRGZFdlhzOFQ1OCtjUkVoS0NSNDhlb1hyMTZwZzZkV3ErMjlOOGtCNFVGSVJ1M2JxcE94U0Rnb0tRa1pHQitmUG5ReEFFQkFVRklTSWlBdnYzNzBlM2J0MEFBQWNPSEVEanhvMk5CZ0JjdlhvVkN4WXNRSHg4UER3OFBEQjM3bHk5S1c1OWZIeXdmUGx5VEowNkZWRlJVZmowMDA4eGV2Um9uYUNjSFR0MjRNQ0JBMGFQU3hYNGMvUG1UWk5HOFk0Y09SSnZ2UEZHdnNzQnlzNktQLy84RXdEVW4wTkJXUEs5NWVlWFgzNEJvQndCWEJDYVpRQ0NnNE1MSlYyNkprdU9YU1FTWWRhc1dYQnhjVkYzNlAvMDAwOWF5N1J1M1JvSERoekEwNmRQQVNnekNEeCsvQmhidDI1VkwrUGk0bEtvV1J6TVZkYnVnY1VoYjhka1ViRDBldlAwOU1TV0xWdU1MdlAwNlZQMDdkc1hqUnMzeHVMRml3dXB4WmJMKzdkdjNpeGFQajQrZXNzL0JRVUZHWjJYbjdObnp5SXhNUkhWcWxVcnN4MnhoYUcwL3Y1WHJGalJZUG1zNjlldjQvNzkrL0R4OFVHOWV2WE1hb09EZ3dQcTFxMkxVNmRPWWRpd1lWQW9GQkNKUk1qSnlVRjBkRFNhTjIrT0d6ZHU2RjFYb1ZBWS9UdkNGQy9UZWRlclZ5K2NPblVLWVdGaERBSWdvcGNLZ3dDSWlJaUlpRWl2ckt3c2RWclkrdlhybTcxK1NFZ0lEaDgrREZ0YlcxaGJXME11bDZ0VHorc0xLamg0OENCdTNicUZ4TVJFM0x0M0Q0OGVQVktQYUJHTHhXamV2RGsrK3VnamRVZFdtelp0MEtaTkcyUmxaYWtEQXFLaW9uRDgrSEVjUDM0Y1ZsWldlT09OTi9EWlo1K1pWRExnNk5HaldMRmlCZExTMG1CbFpZVUpFeWFvUnd0cWF0U29FVTZmUG8wUkkwWm9UVy9YcmwyeHBvOU1TRWpRNldnek5Fb2ZVS2IrVm8wMmRuZDN4NWRmZnFrZXJWcXJWaTJzWHIwYWE5ZXVSWGg0T0M1Y3VJQUxGeTVnN05peDZOeTVzOEZ0cXRLWHFrYUhlbnA2b2wyN2RnZ0tDdEtidGxRa0V1R2RkOTdCTysrOGd6dDM3dUQwNmROSVNFaEF6NTQ5elQ3K0VxY1pjSkczWnJlOVBWQ3JscklrUUVMQ2kyQUFRSmtoSUQzOVJSWUJUVlpXeWtBQXNWaVpMVUQxM3RVVnFGaXhRTTI5ZmZzMmtwS1MwS2xUSjRoRUlrUkdSdUwrL2Z0YXl4aEtWVzJzYytMbXpac0lEdzgzcVEybUxHZE9CNWptQ0xiOEFtRHlXMCtoVUtCang0NTY2MkFib2pteXIwdVhMdmo4ODg5TnlwaVN0Nk14SXlORGE1cGNMb2UvdnovdTM3K1BpUk1uNHQ2OWU5aTBhUk5hdEdpQk8zZnU0TVNKRTVnNGNhTGViVXVsVXZ6MDAwLzQ5ZGRma1p1Yml5Wk5tbURxMUtsR1V3Szd1N3RqK2ZMbFdMWnNHU0lpSWpCejVrdzBhOVlNUTRjT1JjMmFOUUVvUi9tYk9qSlhLcFdhdEd6ZUVlWEduRHg1RWtsSlNiQzN0OWZxRUN2Tzc4MlllL2Z1NGViTm0vRHc4Q2h3RmdCVkdZQ21UWnVpWThlTzZ2dHNYc1Y5N0txVTVpcjZSckZxT25mdW5EcWJrSXFQajQvQklBQzVYRzR3ZU9USmt5Y0FqS2RUVnkxanlNdDREeXh1cGVWNjAyUnZidzlBT1NLN3BBbUNnRm16WmtFUUJFeWVQRG5mVWxLRlNSVWtaZXh2Tm5NVjlUVlpFa3JxOTkvWDExZnY3M1oyZGpZKy92aGpBTURvMGFNdCt2MW8wcVFKdG03ZGlnY1BIcWc3OWsrZlBvMnNyQ3kwYmR0V0t3aGcwYUpGNnZlSmlZazYwMnJVcUdIV3ZsK204NjVodzRidzh2TENyVnUzQ2lWTEJCRlJhY0VnQUNJaUlpSWkwaXN6TXhNdFdyUkFURXlNUmFNN2F0V3FoU05IamtBbWswSDJYeWVwdGJVMS9Qejg4TWtubitncy8vanhZL3oyMjI4QWxKM0ZucDZlcUYrL1B2ejgvQkFZR0dnd3hiU2RuWjI2WXprek14TW5UcHpBa1NOSGNQNzhlVnkvZmgwVlRldzhyVisvUGdSQmdJK1BEeVpObXFTVkVsL1QyTEZqNGVUa2hOdTNieU1uSndjMk5qWm8wS0FCQmc4ZWJOSitDb3VYbHhmRVlqRnljM01oRW9sUW8wWU5qQjQ5MnVEeWI3enhCZzRmUG93T0hUcmc4ODgvMTBrUDZ1RGdnTEZqeCtMOTk5L0gyclZyWVd0cm0rOUR2VjY5ZXVIZ3dZT29YNzgrT25mdWpNYU5HNXNjQ09IcjY2dDNaSEtab2RucGJLZ3pzMXc1NVNzbkIwaE9CcDQvQnpJeUFFTVBtdVZ5L2RQVDBnQW5KMlhtQUF1cFJxcTJiTmtTMmRuWitQSEhIK0hrNUlSMGZjRUladmpvbzQveXJhRmVWUFd3cjE2OUNrQjV2ekMxMUllaDlaS1RreUVJQWp3OFBMU3lYaHc3ZHN6Z1p4UVFFSUMyYmR1aWZmdjJKbzlvQjNRZlh1Y3RCK0RpNG9MQmd3ZERFQVNJUkNKODl0bG5tRFJwRXI3KyttczhmZm9VTGk0dU92WExCVUZBUkVRRVFrTkRrWlNVQkpGSUJFZEhSengrL0JqanhvMHp1VzFpc1JpVksxZFdaMkh4OS9mSHA1OStpbUhEaG1IWXNHRkcxeDAxYWhTdVhidUdyNy8rR2kxYXREQzQzT2VmZjQ3YnQyL0QydHJhNUhidDNyMGJnRExZeWtIak9pak83ODBZMWZXbHFqVnZLYzB5QVBsMUJoZjFzYTlmdjE0bkJYWGVUbkI5SGVPR09zenpHODJjWHpwM3dQd1U4WnBleG50Z2NTc3QxNXNtZTN0N2lNVmlkU1lTVGFHaG9iQzF0VVhYcmwyTlpvWXFyQklJejU4L1IwSkNBbUpqWS9IRkYxOWc1c3lacUYyN2RxRnNXOFZRNStmRGh3OEJLSU9JL3ZqakQ3TzNLNUZJOE9PUFAycE5LK3Byc2lTVTlPOS9Yai85OUJPU2twTFVwYkVzNGVmbmg2MWJ0K0xNbVRPUXkrV3d0cmJHNGNPSDRlN3VqcVpObTJvdHF5b3paR2lhWnFZRVRhL0tlUmNZR0lqZmZ2c05VVkZSREFJZ29wY0dnd0NJaUlpSWlFaXZDaFVxWU1xVUtlcU9xTHowallqVDFMTm5UL1RzMlJNS2hRSUtoUUs1dWJtd3RiVTEyRW5jcFVzWGVIbDVvWExseXFoYXRhcFdSNCtwSEJ3YzBMNTllN1J2MzE3OU1GWTFTaXl2eno3N1RPdWhzYWVuSjVZdVhRb2ZIeCtqNlRFclZLaUFTWk1tbWQwMlEvYnMyV1BXNkNNVkt5c3I3TnUzRDRJZ1FDS1JHUHhjYTlldURZVkNnYUNnSUhoN2UrY2IwRkc5ZW5YTW16Y1B1Ym01K2JiQndjRUJHelpzS05SUmZXV0dLVUVBS3RiV2dLZW44aVVJUUdhbU1oaEFLbFd1cTNvWitzeXRyYlgzWjRHWW1CZ0F5cFMwKy9idFEwSkNBajc1NUJPdDJyUFhyMS9IK3ZYck1YYnNXSGg3ZXhkb2Y4VWhMQ3dNZ0xMajFkWFZ0VURycVZLWU4yclVDR1BHakZFdjI3WnRXMGlsVXIzYkVZdkZtRHg1c3NuN3JWU3BFaG8xYW9URml4ZGoyN1p0K09tbm41Q2JtNHR1M2JwaDZOQ2hjSEJ3d1BqeDQxR3BVaVVBVUYvVGZuNSs2TldyRjNidTNBa0ErT1NUVDNReUg4VEV4S2hIODNsN2UyUENoQW5Zc1dNSG9xS2lURzZmeXVyVnE3Rnk1VXFFaDRmajZ0V3JKbjIyVXFrVU4yL2VCSkIvK1ppY25Cd0FwbWR2dUhQbkR2NzU1eDhBdXFVQWl1TjdNNFVxYTA1QjBpRnJsZ0VZTTJaTXZnRnNSWDNzeWNuSnhkckJaMjF0algzNzl1bWQ5K0dISHlJeE1kRm9KN3BxR1VOZXhudGdjU3Z1NiszSmt5Y0dPeCtkbkp5d2ZQbHlpRVFpT0RzN0l5VWxSV3QrY25JeWR1ellBWWxFZ2s2ZE9obmRqeVdwdnpVRHQxVEtseStQNWN1WFkrYk1tYmg0OFNMR2pSdUhDUk1tb0hYcjFtWnYzNUQ4cmtsajE0QXgrbXJERi9VMVdSSks0dmQvMEtCQmlJK1BON3BNVEV5TVJjRW9FUkVScUZldkhxeXNyTlJCQUhLNUhHZlBua1hmdm4xMXZsZk43NnQ3OSs2b1U2Y09GaXhZb0xXTXZtdnVWVG52R2pSb2dOOSsrMDM5bTA1RTlESmdFQUFSRVJFUkVSbGxxSE5ac3lhdU1SS0pSRjFEMkJoWFY5ZENyY0hvNnVwcXRQTXFNREJRWjVxNWFUQUxnem1qWWZNeTVYTmRzV0tGK3IwNUhWVDZIc3pwODBvR0FBREtqbm1SU05tcEw1Y3JPL0JOK2N4RUlzRFJVZm5LUzZGUWJrZnpKUWpLWlF0WWF1S0REejdBNWN1WHNYTGxTZ1FIQjJQdjNyM28wYU9IVmdkWVJrWUd6cDgvajU5KytzbWtoOXVhS1dTTlVUMWdOM1Y1ZDNmM2ZETnJoSWVISXlvcUNyYTJ0dmowMDA5TjJxNng5VlRwWTkzZDNiV1dWMTB6dlh2M3hyTm56OVRUWTJOalRYNWdyM3BZM2JGalIvajcrMlBpeEluNDU1OS9NR0RBQUd6ZXZGbWR2YVJuejU2WU0yZU9WZ0JVYm00dTl1M2JoME9IRHFtbmJkbXlCVEtaRE4yN2QwZTVjdVVBQVA3Ky9talZxaFc4dmIweFlNQUEyTnJhNHZYWFh6ZjVjOGtyT0RnWWJkcTBRV3BxcWtsQkFPZk9uWU5Db1lDM3Q3ZE8ydmk4VkVFQXB0NzdWRmtBR2pWcXBETXlyemkrTjFPbzBzcWJVbnJHRUZVWmdDWk5tcUJMbHk3NUxsL1V4ejV4NGtSMSttclZTUGE4REczVG5IMEJNQ25vcktCZXRudGdTU2p1NjAyaFVCanNmUFR3OEZDL2QzTnp3KzNidHlHVHlkUi9rK3pac3dkeXVSd2RPblF3bUpaLzBxUkprTWxrOFBmM042bU5tdHEyYmF2Mzd4OG5KeWNzV0xBQTgrZlBSMlJrSk83ZXZWdW9RUUQ2UGlmVjlUbHYzanlMamtXZjRyZ21pMXRKL2Y2M2FORkNhMzFBV2RMcjBxVkxBSUFXTFZyb0RWaStldlVxWW1OalViMTZkYU1aSld4dGJmSEZGMS9Bejg4UFk4YU1nWXVMQ3laUG5nd3ZMeStENjBpbFVxU25wNXNjUVBtcW5IZFZxMVlGVVBZeVhCQVJHY01nQUNJaUlpSWlJaUp6aVVUSzBmbi9sYnBBZGpaZ1oxZXdiVW9reWxjUmVQdnR0eEVRRUlEbzZHakV4OGRqeVpJbE9wMndiN3p4Qm54OWZYSGt5QkgwNjljdjN3NU5mV2xsQzJQNTZ0V3JHKzBBTzNmdUhKWXZYdzVBV1VPM1NwVXFKbTNYMkhxcVRnQTNOemU5NjFhdVhGbWRUam8yTmhaV1ZsYnc4dktDUXFGQWZIdzhuSnljREpZc0FZQ1VsQlQ4OHNzdjJMTm5ENXlkbmJGa3lSSTBiTmdRbXpkdlJyTm16VkN0V2pXRWhZVmg5KzdkR0QxNk5PclZxNGVJaUFqczM3OGZqeDQ5Z3JPek02WlBudzZGUW9IdnYvOGVtemR2eHM4Ly80eG16WnBoeXBRcHNMZTN4N1JwMDB6NkhFeGxUbXJpSTBlT0FJQzZETURldlh0eDZ0UXB6Smd4UTJmRXY2bzhqQ21aQU5MVDA5WGIxbGRMdnFpL04xTWxKU1VCZ01ubFovSlNsUUd3dDdmSCtQSGpUVnFuTkJ5N3M3T3p6dmV5ZWZObWc5TU5VZFd4TGtvdjB6MndwQlRYT1NmL3J6Uk8xYXBWc1g3OWVwMzVIVHQyMU9xQTkvTHl3dTNidC9INDhXUDQrUGhBSnBQaHp6Ly9oSldWRlhyMTZtVndQNDBhTmNxM0xZWVk2L1Mwc3JMQ3RHblRzSC8vZm5UbzBNSGlmWmppeXBVcmlJMk5oWnVibTA3cTk0SW9qbXV5T0pYazczL2VFbWh4Y1hIcUFLdFBQLzBVdlh2MzFydGVjbkl5Um84ZWpiaTRPUFRxMVF2dDI3YzN1STl1M2JwQkVBUklwVks0dTd2bmUyN2Z1WE1IZ0RMUWUrZk9uUWJiWU1qTGV0NnBnb3RVNXdRUjBjdmc1ZmsxSnlJaUlpSWlJaXBPaFIwRVVNUUdEQmlBNk9oby9QSEhINWcrZmJyZVpYcjI3SWxGaXhiaGwxOSt3WVFKRTR4dUw3K1IwanQyN01DNmRldmc3T3lNMU5SVVRKa3l4ZUNJU0xsY2J0S0QzMy8rK1FjelpzeUFYQzdId0lFRGpUNFVOMmM5MVFQZlU2ZE80Y0dEQnpycno1NDlXejNxUGlnb0NGNWVYdGl3WVFNRVFVQ2ZQbjNnNWVXRlpjdVc2ZDMzL2Z2M01XclVLQWlDZ0o0OWU2SjM3OTVhby8zdDdPelF1M2R2ZE8zYUZUdDM3b1N0clMxV3JWcUZFeWRPd01yS0NoMDZkTURnd1lQVkkremZlT01OaElXRjRjOC8vMFREaGcwTmxqd3BMcytlUGNPWk0yY0FBSzFhdFFJQTNMcDFDOUhSMFpnK2ZUcG16NTZ0MVdHWC9WLzVERk15QVlTSGgwTW1rOEhOelEzTm16ZlhtVitVMzV1cGNuSnkxSjJXZGhiY0F6VExBSXdhTlFxZW5wNG1yVmNhanQzRnhRVWZmZlNSMXJUTm16Y2JuRzVJVGs2TzBacnRoZVZsdUFlV3BPSTY1MVQzQ0gzM05rRVFJSmZMdGE0MVZXYXF1TGc0K1BqNFlNdVdMVWhOVFVXWExsMzBsblhJbS81Y0g4MU1FUGt0NytibXBwT1JSaVFTb1dQSGpqckxHaHRGYm00R0RlQkZZRW03ZHUxTXp1QmtpdUs2Sm90RFNmNys1eFVWRllVRkN4WWdLeXNMRXlaTXdMdnZ2bXR3MlFvVkt1Qzc3NzdEMUtsVHNXalJJa1JHUnVLTEw3NUE1Y3FWOVM2Zm5wNE9oVUpoTUpoQjA3bHo1d0FvTy9NUEhUcUVPblhxb0hIanhpWWRBL0R5bm5lcSswcFdWcGJCY25oRVJHVk42Zjdya29pSWlJaUlpS2kwMGh6SnJBb0dLTVhxMTY4UER3OFB4TVRFR0h5NDJhcFZLNnhldlJwSGpoekIwS0ZETFI0cHZHL2ZQcXhidHc3VnExZkhOOTk4ZzA4Ly9SVHIxNi9IMjIrL3JkUDVlK1hLRlN4ZHVoVHQyN2MzT2hydDBxVkxtRFp0R3JLeXN0QzdkMitkVHNhQ3JLZnFCTGh3NFFJdVhMaWdNOTlRWFdxUlNJUzMzbm9MZS9mdVJXeHNyTjR5S2RXcVZVUGZ2bjNSb1VNSG5WVDV3Y0hCNnRIRzl2YjJHRFJvRUFBZ0lDQUFlL2Z1UlVCQWdNN29jaGNYRnd3ZE9oVDkrL2MzMk9sc1NXMWhUZWFrd2c4TEMwTjJkamJxMWF1SFdyVnFBVkNPdEV4UFQ4ZXhZOGN3ZS9ac3pKbzFTOTNCbVptWkNTRC9Ebk5CRVBENzc3OERBRHAzN3F5My9FbFJmbStXc0tURFFGVUdvSEhqeHVqYXRhdko2NVcyWTdlVVFxR0FUQ2FEUXFFdzJHYlZzUnFhcjdtTU1XWDlIbGpTaXV1Y1MwdExBNkRNTkpHWHFrYTdab0JBelpvMUFRRDM3dDJEbDVjWHdzTEM0T0RnZ0lFREIrcmQvdUhEaDQzdUg5QU9Bc2h2ZVI4Zkg3MWxhZExUMDNVNk5CMGNIUEMvLy8xUGI1dU16VFBrNXMyYkFKUUJKenQyN0REYVRuME1sV0Vvcm11eXFKWDA3NzlLZW5vNmZ2enhSNFNIaDhQSnlRbDJkblpZdkhneEZpOWViTkp4dEczYkZvY1BIMFowZERTYU5XdUdvS0FnTkc3Y1dPdHZpb1NFQkFESU44Vy9JQWc0Y3VRSUhCMGRNWGZ1WEh6MjJXZFl0V29WZnZqaEI1Ti93MTZGODQ0QkFFVDBzbUFRQUJFUkVSRVJFWkVsTklNQS9odTVXTnE5OXRwck9IUG1EQjQvZnF4M3hMR3RyUzNhdDIrUDA2ZFBJeUVod2FJT3NHM2J0aUUwTkJRZUhoNllNMmNPS2xhc2lENTkrbURqeG8zNDhjY2ZNWHo0Y0FES2grS2hvYUg0L2ZmZklRZ0M5dS9majg2ZE84UFIwVkZubStmUG44ZjA2ZE1oazhuUXIxOC9vdytBTFZsdjh1VEplbXVBanh3NUV0ZXZYOWZiSnBVT0hUcGc3OTY5MkxsenA4RlU3djM3OThlTUdUTnc2dFFwazlwdGl2dzY2aVVTaWQ1UnNNYkV4OGREb1ZDWXZIeGlZaUwyN05rRFFGbHpYVVVrRXVITEw3L0U4K2ZQRVIwZGpZVUxGMkxLbENtUXlXVHFtci81QlFHY09YTUdDUWtKc0xLeVF1Zk9uZlV1VStRaExoTUFBQ0FBU1VSQlZOVGZteW1zcmEwaGtVaWdVQ2dnbFVyTkhzVVlHaG9LQUxoNDhXSyttUzFVd1IwUkVSR2w0dGdOalZ3MlowUnphbW9xQU9WSStQenFNQmRHbmVheWVnOHNEWXJybkh2NjlDa0E2QVJOQVVCR1JnWUFhTzNyOWRkZkI2RHM4STJLaW9KY0xzZXdZY1AwcnEvaTQrT0REUnMyNkV4WDFUazNkWGxENTNsaVlpSSsrZVFUOU96WkV4OS8vTEY2dXB1Ym05N1A4UERodzBibkdlTHA2YWtPakREVjQ4ZVAxV1ZaOUNudWE3S29sSWJmLzZ5c0xQejIyMjhJQ3d0RGFtb3FmSDE5TVd2V0xFeVpNZ1hwNmVubzNyMjcwV000Y3VRSXNyS3lNSG55WkhUdTNCa3JWNjdFMmJObmNmYnNXZGpaMldIRGhnM3FGUGFxN3lJeU1oSzllL2VHcjYrdjNtMmVPblVLY1hGeDZOeTVNM3g4ZlBEZWUrOWgxNjVkMkw5L3Y5N3NGZnE4ck9lZEtraFJNMXNURVZGWnh5QUFJaUlpSWlJaUlrdVV3U0FBVlZwMlZVZUtQb01HRGNMbm4zOXU5aWdvcVZTS2tKQVFIRDE2RkFDd2NPRkNWS3BVQ1FEUXUzZHZIRHQyREwvOTlodXFWS21DN094c2JOMjZGZW5wNmFoU3BRb0dEQmlBTm0zYTZFMHJlL2JzV2N5Y09SUFoyZGtZTW1RSSt2WHJaMUo3TEYxUFUyWm1KdXp0N1kybXU2MWJ0eTRhTkdpQWd3Y1BvbWZQbnFoZXZicmU1ZDU1NXgyODl0cHIrZTdUVUUxMWM3bTd1K3Z0dERMbXd3OC9SR0ppb3NuTEwxKytIREtaRFBYcjEwZUxGaTIwNWxsWldXSEdqQmtZTjI2Y3VqNng1bm1YWHhtRDNidDNBd0NhTjI5dXRETlBuOEw4M2t6aDd1Nk94TVJFSkNVbG1SMEVVS05HRGFQelUxTlRFUjhmRDBEWjV2d1U1N0hyTzA4Tm5iK0d5Z0dvUm0wMmI5NGNNMmZPMUx1TTZydzBGdmhpNnJsYkZ1K0JwVjFobjNPUEhqMENBTDFCVEtvc0Fab2RzK1hMbDBmZHVuVVJFeE1EQUdqUW9FR0I3NThGRlJVVmhheXNyQ0x2SlAvNjY2L05XbjdYcmwxWXMyWU5ySzJ0RFphN0tPNXJzaWlVbHQ5L2lVU0MyN2R2SXlNalE1MkpRTE04amlvZ3lKQ29xQ2gxNXBEWFgzOGRQL3p3QXk1ZnZveTllL2VpWWNPRzZnQUFBTGgyN1JvQTVZajYrZlBuWTlXcVZUcFpSMlF5R2RhdVhRdXhXSXllUFhzQ1VINVA0ZUhoMkxScEU5cTBhWlAvQjRPWDk3eDcvUGd4QUdoOXJrUkVaUjJEQUlpSWlJaUlpSWdzb2ZFZ3R5d0VBU2dVQ25VS1Z4Y1hGNFBMV1RJQzZzeVpNMWkrZkRtU2twTFUwNnBVcWFKK2IyVmxoYWxUcDJMMDZORllzV0lGQU9YSXlwRWpSNkoxNjlZR0g3S2ZPWE1HczJmUGhsd3V4L0Rody9NZE5WZlE5ZkxTbDg1Wm40OC8vaGdUSjA3RW9rV0xzR3paTXIyMXZUVnJnZCs1Y3djeW1RejE2dFhUV2M1UVRmWFNac2VPSFlpT2pvWllMTWJJa1NQMWRwZzZPVGxwZFVTa3A2Y0RVSjRQeHVxZng4Ykc0dno1OHdCZ1VXZGVZWDV2cHFoYXRTb1NFeE54Nzk2OWZEdjE4MUpkRDRZY1BYb1U4K2JOTTJsWm9IaVBYZDk1cXUvOEZRVEJZQkRBdzRjUEFRQmVYbDVtNzk5Y1pmRWVXQllVOWpsMysvWnRBTXJyS2k5VkoxM2U3NjlkdTNhNGR1MGFIQjBkOGRWWFgybmRqNVlzV1FJdkx5LzA2OWV2MkZKOFIwVkZBUURlZXV1dEl0MlBJQWpZdVhNbldyWnNhZlFheXMzTnhhcFZxN0Jueng2NHVMaGcxcXhaYU5DZ2dkNWxpL09hTEFxbDZmZmYydG9hVTZkT1JWeGNYTDVsTU9SeXVkYTY5KzdkdzZOSGoxQy9mbjJ0NVJvMGFLRDN1N3QwNlJLc3JLd3diTmd3ckZ5NUVoczJiTUN3WWNPMGxsbXhZZ1hpNCtQUnZYdDNkWHVjbkp6UW8wY1BiTm15QmIvKyttdSt4d3U4dk9mZC9mdjNBZWkvOXhBUmxWVmw5eTlNSWlJaUlpSWlvcEtrT2NLcUZBY0J6Smt6Qi9QbXpjUElrU01SSHgrUDJyVnJ3ODNOclZDMmZmUG1UWHo5OWRlWVBuMDZVbEpTTUh6NGNLMk9MMDNWcWxYRHRHblQxQjNDZ1lHQmFOV3FsY0hPcjVNblQyTFdyRm1ReStVSURnNDIrVUcrcGV2bEpRZ0MwdExTVE9vRThQUHp3enZ2dklNYk4yNWc1Y3FWK1M0L2QrNWNqQjQ5MnVEOGxKUVUvUFRUVHdaZjU4NmRNK3RZQ3R2Smt5ZXhmdjE2QU1vT2tGcTFhaGxjVm5Na29pcmRiMzdwem5mdjNnMUJFRkM5ZW5WMXFtOVRGZVgzWm9pcWsrYktsU3NXYjZNd2xNU3hHNUtXbG9iMDlIVGs1dWFxejFmTkViQXFWNjllQllBQ1pXTElUMW05QjVvaUl5TUQ3ZHUzUi92MjdaR2NuR3p4ZGl4VkZPZWM2anFxVzdjdTVISzUxcjVVSTRBMWcyMVNVbEx3KysrL0ExQjIzdVV0ODNEaHdnV0VoWVVWV3dDQVRDYkR4WXNYSVpGSThPYWJieGJwdmc0Y09JQjE2OVpoMEtCQm1ETm5qbm8wdUthc3JDek1tREVEZS9ic2dZK1BENVl2WDI2d0l4WW9ubXZTbUlLYzA2WHg5MThrRXVVYkFBQW9BMGM2ZGVxRS92Mzc0Nk9QUHNLd1ljTWdDQUwrOTcvL3FkdjA4Y2NmWStQR2pUcnJKaVltNHZidDI2aGZ2ejdlZSs4OU5HN2NHTHQyN1ZKL2x3Qnc5KzVkSER0MkRGV3JWc1hnd1lPMTF1L1pzeWNhTldxa0UzQmd5TXQ0M2dIQXYvLytDd0JHMjBsRVZOWXdFd0FSRVJFUkVSR1JKVFRMQWVUa0FJSUFGRk1uZ3puczdlMXg0TUFCQUVDZE9uWDAxcjQxVjNwNk91YlBuNC9vNkdnQVFPM2F0VEZwMGlSVXExWU5mL3p4aDk1MTB0TFNJQWdDNXM2ZGkxbXpadUdYWDM3Qm1UTm5NSERnUUx6enpqczZIVFJ6NXN5QlFxR0F0YlUxZnY3NVovejg4ODhHMnpOOCtIQjFaNHVsNitXVm1wb0t1Vnh1dEJNZ016TVRtemR2UnVQR2pURnExQ2o4KysrLytQUFBQMUd1WERtRDlZZE5rWnFhYW5Ea05BRDA2ZE1IYjd6eGhzWGJMNGpJeUVqTW56OWYzVG5SdDI5Zms5ZFZkUlFZNjRETnpNeFVkL1Jaa2dXZ0pMNjMvLzN2ZjlpMGFSTk9uejZORVNOR21MMStZU21LWS8vMzMzL1ZvNjlOSFJrTEFDZE9uTURTcFV1MXB2bjUrZWtzZC9ic1dRQXd1ZlBKRW1YMUhtaUtLMWV1UUJBRU5HalF3T3l5R1lDeTlJRStxMWV2Um1ob3FQcmZtelp0MHJ0Y1laOXpLU2twdUhyMUtpcFhyZ3gzZDNmTW1qVUxGeTVjZ0pPVEU2UlNLVkpTVXVEbzZLaStiMmRrWkdEeTVNbDQ4T0FCSEIwZGNmWHFWZno5OTk5bzJyUXBBT1hvNnFTa0pOU3BVOGVjajZWQVltSmlJSlBKMEtSSkU3UExnNWlyWmN1V1NFbEp3YSsvL29ySXlFaEVSa2FpVWFORzZOT25Ed0lDQXBDY25JeHAwNmJoNXMyYjhQUHp3NHdaTS9KdFUzRmNrOFlVNUp3dXk3Ly9OV3JVZ0NBSTZtd2lMaTR1YU4yNnRUcHRmMEpDQWg0K2ZJamp4NC9yZE9MdjI3Y1BBTkNpUlF1SVJDS01HREVDbjMvK09iWnUzYXExL2UrLy94NDJOalk2NVhpY25KeXdaTWtTazl2Nk1wNTNnaUNvTTNnRUJnYVdTQnVJaUlvQ2d3Q0lpSWlJaUlpSUxDRVdBMVpXZ0Z5dURBQ1F5N1d6QTVRU28wYU53cUJCZzJCdmIyOTJoMFMyZ1F3SFRrNU9jSEZ4Z1llSEJ3WVBIb3gyN2RycDdjQlNLQlQ0KysrL0VSRVJnWk1uVDZKQmd3Wll0R2dSVnE5ZWpmbno1K1BhdFd1WU4yOGUxcTVkaTNmZWVRZisvdjZvVzdjdUhCd2NvRkFvQUFBNU9UbnFtdWlHWkdabWF1M1Rrdlh5VXRWeWRuVjFWVThUQkFHQU1zVnRlSGc0UWtORGtaeWNERHM3T3dRR0JtTG16SmtZUDM0OGZ2NzVaeng5K2hSang0N1ZxY2xyQ2g4ZkgyellzTUhzOVlxU0lBajQ2YWVmc0hYclZnaUNBRDgvUDB5Yk5rM25lMWNvRklpTmpZV0hoNGQ2eEw4Z0NEaDM3aHkyYmRzR0FHamN1TEhCL1J3NGNBQlNxUlFPRGc1bzI3YXQyZTBzaWUvdHRkZGVnNit2TCs3Y3VZTUxGeTdvN2V3dURvVjk3QmN2WHNTMGFkT1FrNU1EQUpnL2Z6NisvdnByMk5yYW9tM2J0bnFET2I3OTlsdlkyZG5CeWNrSkxWdTJSRTVPRGtRaUVXcldySWsrZmZwb0xYdnQyalhFeHNiQzI5dmJwSkd5eHVUbTVocWNWMWJ2Z2FhNGZQa3lBR1VkYlVzWXVrYytlL1lNejU0OXkzZjl3ajduRGg4K2pOemNYUFh4MUtsVEJ5ZFBua1I2ZWpyRVlqRjhmWDB4ZlBod2xDOWZIaytmUHNYWFgzK05XN2R1b1Z1M2JtalZxaFhHangrUFpjdVc0WWNmZm9DRGd3UGk0K09oVUNoMFJoY0xnZ0NwVktwelBLcTJGOFNSSTBjQUZIMHBBRUJadXFKUG56N28wYU1IRGh3NGdPM2J0K1BTcFV1NGRPa1NmSDE5a1phV2hxU2tKTHo3N3JzWU8zWnN2bVUvaXV1YU5LWWc1M1JaK2YyWFNDUUF0RXNBZUh0N0l6dzhISUlnUUJBRW5Rd2hxbEhxZVR2Sk16SXk4T2VmZjhMS3lrcGRkcWhHalJyNDlOTlAwYVpORzB5WU1FRzliR0dOc244Wno3dHo1ODRoS1NrSkRSbzBnTGUzZDRIYVFFUlVtakFJZ0lpSWlJaUlpTWhTTmpiS3puOUFXUktnRkFZQjJOcmF3c1BEdzZSbEV4TVRZV3RyaTNMbHlrRXVsNnZydzJvK0NGY1pOV29VeEdLeFRvcnZ0TFEwQU1DeVpjc1FHUm1wVGdIdjdPeU1KazJhQUZBKzdGNitmRGtpSWlLd1pjc1dQSHIwQ0dGaFlRZ0xDNE8vdnovbXpadW5IZzF1TGt2V1MwMU5oVlFxUmJseTVXQnZiNDluejU2cE82eDlmWDNWeTkyN2R3K0FzbmJ0MHFWTFlXMXRqZDY5ZTZ0SDZ0V3BVd2N6WnN6QXpKa3pjZkRnUVZ5L2ZoMkxGaTFDK2ZMbExUcVdna2hNVEVSUVVGQ2hiT3Zldlh2NDdydnZ0RHBudnZycUs5aG9ac1A0ajFnc3hxaFJvNUNWbFFXUlNBUmJXMXNvRkFwMVIzSzVjdVh3d1FjZkdOeFg5KzdkVFU3aFhKcSt0OTY5ZTJQQmdnWDQ1WmRmQ2pVSW9IWHIxdXFPSFUxRmZlejM3OS9IdEduVGtKMmRqY21USitQOCtmUFl2MzgvaGcwYmhqNTkrbUR3NE1Gd2QzZlhhWmRtaG9ycDA2ZXIzOHZsY3NqbGNxU25wOFBLeWdwMmRuYnFVYnJtQm52azVPUm9kYTdkdkhrVFQ1OCtOZGpoVmxidmdhWW9hQkNBT2ZmTG9qN25IQjBkRVJZV0JnRG8wS0VEQUtCdjM3N28wNmNQY25KeUlKRkkxSjJubHk5Znh1elpzNUdjbkl6V3JWdGo1TWlSRUlsRWVQZmRkM0hnd0FGTW1USUZZOGVPeGFGRGh3QW9NelZvaW91TFE3ZHUzVXcrOXRqWVdKUHVwNW1abVRoejVnd0EvZCtKc2UyWXVnOTlySzJ0MGFWTEYzVHMyQkdIRHgvR3p6Ly9qRHQzN2dCUW52K21qcTR1cm12U21JS2MwMlhsOTc5aXhZcTRkKzhlRGg0OGlIZmZmVmQ5WGdQSzhnR2FBVVZ5dVJ5M2J0MVN0eWx2OW9MTm16Y2pOVFVWWGJwMGdZdUxpM3A2M3QvWnd2cDdRTlBMZE43OThzc3ZBSFEvTnlLaXNvNUJBRVJFUkVSRVJFU1cwbnpRbUowTjVGUHJ2TFRidkhtek9tMjJwalp0MnVoTXk1dE9GbERXdEgzKy9Ea0E0TTgvLzRTdHJTMWF0MjZOdG0zYm9sbXpaam9QdXR1M2I0K2dvQ0NjUFhzV3g0OGZ4NDBiTnpCcDBxUkNQQ0xUM0x4NVUyK0tjQWNIQjd6NzdydnFmMnVPem4venpUY3hmUGh3blJGai92NysrT2FiYnpCcjFpeTg4Y1liS0YrK1BMcDI3WXFzckN5ZDdSZEdaNUNoVGcrSlJHTDJhRGJWcU5tOGZ2amhCMXkrZkJraWtRajkrdlhEeHg5L2JEQjF1VWdrUXZYcTFYSDkrblVJZ3FBK2JnY0hCelJwMGdSRGh3NUZ4WW9WeldxWElVWDl2Wm1qVFpzMjJMVnJGNktqbzNIeDRrV2oyUTRLUTFFZis2cFZxeUNUeVRCNDhHQzBhZE1HTFZ1MkJBRHMzNzlmSzgyL1NDUlNkODVxdm5KemN5R1h5NUdUa3dPNVhLNDF3bnJxMUtsd2RYWEZxVk9uWUd0cmk2NWR1NXAxN045ODh3MU9uejROT3pzN2lNVmlwS2VuQXdCZWYvMTFzN2FqVDFtNkJ5b1VDbHk3ZGcyK3ZyN0ZNbksxcU0rNXNMQXdKQ1Vsb1huejVscWpnVVVpa1ZiQWtWd3V4OEtGQzVHY25Jd3VYYnBnMUtoUjZ2dlIyTEZqOGV6Wk0wUkhSK1BUVHo4Rm9BeE04dmYzMTlwL3VYTGx0TnFzY3VEQUFYVVFSOTdsTzNYcXBETjl4NDRkV3Y4K2Z2dzRzck96VWF0V0xiMkJKMVpXVnZEeTh0S1pib3hxVkxvcEpCSUoycmR2ajNidDJ1SHc0Y1BZdW5VckhqNThpSkNRRUd6WnNnVjkrL1kxR1B4dzRjS0ZFcjhtaS91Y0Jrcm1kK1M5OTk3RDJiTm5FUklTZ3BDUUVKUGIycVJKRTd6OTl0dnFmMmRrWkdEdjNyMnd0N2ZIZ0FFRGpLN2JzV05Iay9ZUkdSbUpqSXdNazlzRWxQM3o3dHk1Yy9qNzc3OVJ2MzU5cmMrWGlPaGx3Q0FBSWlJaUlpSWlJa3Rwam9RMmtEYTZwRWdrRXAxMHNuazVPanBxcFoxdTFLZ1JybDY5Q29WQ0FaRkloQW9WS3FCZHUzWW1Qenh1MnJRcGF0U29BVnRiVzNUdTNCa3RXN2JNTjYyMVNDUkNRRUFBQWdJQ1ROcEhVYWhWcXhhcVY2K3VIcTBzRm90Um8wWU5mUGpoaDFvZE9YMzY5TUcvLy82TGtTTkhHaDJ4NXVmbmg3VnIxNnBIU3ZmdjMxODlFcjY0dUx1N20xMVM0TU1QUDBSaVlxTE85R25UcHVIYmI3OUZ2Mzc5VEJyWnQyTEZDZ0RLempwVlVFSGUwZEtGb2FpL04zT0lSQ0pNbURBQkkwYU1RRWhJQ05hc1dWTWt4NnhTMU1mZXUzZHZDSUtBL3YzN0ExQjJYbzRmUHg3ZHVuWERzV1BIY09mT0hhU21waUk3TzF2ZDJhL3E4SmYvbHgxRklwSEEydHBhUGJKVkpCTEIydG9hZ1lHQmtNdmw4UEh4UWN1V0xmTU51S2hTcFlwV2gzdkRoZzF4OWVwVlpHZG5JemMzRjA1T1RxaFpzeWJHalJ1bnRkN0xmZys4ZmZzMnNyS3lMTTRDWUs2aVB1ZmF0R21EM2J0M3F6dnZEYkd5c3NMOCtmTVJGUldsa3pYRXlzb0tzMmJOd3ZidDIzSGd3QUZrWjJkajRNQ0JPb0ZIcnE2dUdEWnNtTTYybzZLaTlBWUJ1THE2NHBOUFB0R1puamNJb0h6NThxaFZxNWJCamtRdkx5K3o3OHVXak9BV2k4VUlDZ3BDMjdadEVSRVJnYzJiTnlNeE1SRVBIejQwdUU3Tm1qV0wvSnJNVDNHZjAwREovSTRFQkFUZysrKy94L0hqeC9Ia3laTjh5MUNVSzFjTzlldlhSNHNXTGJRQzhCd2RIVEYrL0hoSXBkSjhmN2VDZzRPTnpsZjU5OTkvelE0Q1VDbUw1NTFNSnNPeVpjdGdiVzJOOGVQSG03d2VFVkZaSVJJS285Z1JFUkVSRVJHVlB1ZlBBNDBiSyt1V0U3MnNjbk9CaXhlQi8xSXNGN3VFQkVEMWNOUFRFNmhTcFdUYVVZcGtaR1NvYThHL2pNckM4UzFidGd6bHlwWERrQ0ZEekZydjU1OS9SbXBxcXQ3T3NiS3V1TDYzL2Z2M1k4bVNKV2pYcmgyKy9QTExJdCtmS1N3OWRzMTYxVVVoSVNFQmJtNXVGcVZ1THMySzYxeDcvdnc1N3QrL2p4bzFhc0RaMmJuSTkyY09TeitEek16TWZJTW1DdXIyN2R1d3NiSFJXM3M4TmpZVzJkblplTzIxMTB4YTN0QThoVUtobGZVQlVHWmFzYkt5TWpzVFNuSnlNaVFTaVZhcWQzUEo1WEpFUkVTZ2RldldzTE96TTdoY1NWK1RwZm1jQnNyRzczOWUxNjVkZzB3bU16azdqYm5MRzFNV3pydDU4K2JoNk5Ham1EaHhJdHEzYjEvcyt5Y2lNb2ZJVUNvMlkrc3dDSUNJaUlpSTZDVjE1UXBRclZxWlQwOU9aRlJHQm5EL1BtQmkzZEZDbDV3TTNMMnJmRisrUEtCUlA1YUlYazFKU1VuSXpjMUZ4WW9WRFpaTklDSWlvcEtUbTV1THBLUWtpTVZpdmVVN2lJaEtHMHVDQUZnT2dJaUlpSWpvWmVYcUNqeDV3aUFBZXJrOWVhSTgxMHRLS1M0SFFFUWxnNTBKUkVSRXBadFlMSWFucDJkSk40T0lxRWd4THlnUkVSRVIwY3ZLMHhOSVRRWDAxRFlsZWlta3BTblA4Wko4Z0tlWnVwUkJBRVJFUkVSRVJFUlVDakFJZ0lpSWlJam9aU1dSS01zQjNMM0xRQUI2K2FTbEtjL3Q2dFdWNTNwSjBjd0VrSk1Ec09JZUVSRVJFUkVSRVpVd2xnTWdJaUlpSW5xWk9Uc3JPMG52M1ZPK2QzY0g3TzBCTWVPQnFRekt6UVdrVW1VSmdOUlVvRVlOb0Z5NWttMlRTS1RNQnBDVG8veDNUbzUyWUFBUkVSRVJFUkVSVVRFVENRS0hLUkFSRVJFUnZmUVVDaUF4RVhqK0hKREpsSjJwUkdXTldBelkyZ0t1cnNvU0FDV1pBVURUdFd0QVJvYnlmWjA2Z0pOVHliYUhpSWlJaUlpSWlGNGFJcEZJWk80NnpBUkFSRVJFUlBRcWtFZ0FiMi9saTRnS2w0M05peUFBbVl4QkFFUkVSRVJFUkVSVW9wZ0RsSWlJaUlpSWlLZ2c3T3hldk0vS0tybDJFQkVSRVJFUkVSR0JRUUJFUkVSRVJFUkVCY01nQUNJaUlpSWlJaUlxUlJnRVFFUkVSRVJFUkZRUW1rRUFNbG5KdFlPSWlJaUlpSWlJQ0F3Q0lDSWlJaUlpSWlvWVc5c1g3N095QUVFb3ViWVFFUkVSRVJFUjBTdVBRUUJFUkVSRVJFUkVCU0dSQU5iV3l2ZUNBR1JubDJ4N2lJaUlpSWlJaU9pVnhpQUFJaUlpSWlJaW9vTFNMQW1RbFZWeTdTQWlJaUlpSWlLaVZ4NkRBSWlJaUlpSWlJZ0t5c0hoeGZ2TXpKSnJCeEVSRVJFUkVSRzk4aGdFUUVSRVJFUkVSRlJRbWtFQUdSa2wxdzRpSWlJaUlpSWlldVV4Q0lDSWlJaUlpSWlvb0J3ZFg3eG5KZ0FpSWlJaUlpSWlLa0VNQWlBaUlpSWlJaUlxS0Z0YlFDSlJ2cy9KVWI2SWlJaUlpSWlJaUVvQWd3Q0lpSWlJaUlpSUNnT3pBUkFSRVJFUkVSRlJLY0FnQUNJaUlpSWlJcUxDNE9EdzRuMUdSc20xZzRpSWlJaUlpSWhlYVF3Q0lDSWlJaUlpSWlvTVRrNHYzcWVsbFZ3N2lJaUlpSWlJaU9pVnhpQUFJaUlpSWlJaW9zSlFyaHdnRWluZloyUUFDa1hKdG9lSWlJaUlpSWlJWGtrTUFpQWlJaUlpSWlJcURHS3hNaEFBQUFTQjJRQ0lpSWlJaUlpSXFFUXdDSUNJaUlpSWlJaW9zRGc3djNpZmtsSnk3U0FpSWlJaUlpS2lWeGFEQUlpSWlJaUlpSWdLaTR2TGkvZXBxU1hYRGlJaUlpSWlJaUo2WlRFSWdJaUlpSWlJaUtpdzJOa0J0cmJLOTluWmdGUmFzdTBoSWlJaUlpSWlvbGNPZ3dDSWlJaUlpSWlJQ3BObU5vQW5UMHF1SFVSRVJFUkVSRVQwU21JUUFCRVJFUkVSRVZGaGNuTjc4VDQ1R2NqTkxibTJFQkVSRVJFUkVkRXJoMEVBUkVSRVJFUkVSSVhKd1FGd2NsSytsOHVCNTg5THRqMUVSRVJFUkVSRTlFcGhFQUFSRVJFUkVSRlJZZlB3ZVBHZUpRR0lpSWlJaUlpSXFCZ3hDSUNJaUlpSWlJaW9zSlV2RDFoWktkK25wUUZaV1NYYkhpSWlJaUlpSWlKNlpUQUlnSWlJaUlpSWlLaXdpVVNBdS91TGY4ZkZsVnhiaUlpSWlJaUlpT2lWd2lBQUlpSWlJaUlpb3FMZzRhRU1CZ0QrMzk1OVIwVjV2RzhEdnhhV0lpSW9DQWlLb2dneHdSNnhSc1NHeHQ2SnNTU2lSbU0zOWhxTkp2WVcvWmw4TmNZdVdMQmhMQ2hnUTFEQVhsQVNGVkVRa2Q1aFlkOC85dDBuTExzTFN4WEo5VG1ISXp4dFo4dXpNODdjY3crUW1BZ2tKSHpZOGhBUkVSRVJFUkhSZndLREFJaUlpSWlJaUlqS2dxNHVZRzcrNzk4UkVVQnU3b2NyRHhFUkVSRVJFUkg5SnpBSWdJaUlpSWlJaUtpc1dGb0NZckhzOTZ3czRPM2JEMXNlcXBCeUdSeENoVWhOVFVWU1VsS2h4MlZsWlNFeE1SRnBhV21sOHJpaG9hRzRkKzllcVZ5TFBxeVVsQlNFaDRkLzZHSVFFWlVidHErb0lCS0pCRktwOUVNWG84ekV4TVFnT2pxNlRLN045dUhIZzBFQVJFUkVSRVJFUkdWRld4dXd0djczNzdkdmdlVGtEMWVlWWxxMGFCSGMzTnhLZkowREJ3NWd5NVl0aUl5TUxJVlNxZWZuNTRkZXZYcGgzNzU5QUlDSkV5ZWlmLy8rU0NoZ1NZYXNyQ3hNbXpZTm5wNmVDdHVsVWlrbVRweUlDUk1tSURzN1c5aWVrWkZSNUhJTkd6WU1NMmZPVk5xK2N1VktUSnMyRGE5ZnZ5N3lOZVhLcXZ5Wm1abFlzMllOZ29LQ2xQWXRYcndZeTVZdFU3aXUzSzVkdTdCMTY5WWlQZ3Rsa1pHUk9ILyt2TnI5WGw1ZWVQZnVuVWJYMnJwMUt3NGVQS2gydjYrdmI0R1BsZCt6Wjg5dy8vNTlqWThIZ0Y2OWVxRlhyMTVGR3BpSWpvNkdxNnNyVnF4WVVlaXhDeGN1eEpBaFErRHI2MXVrY3FtemR1MWF6SjQ5dThqblpXVmxZZmp3NFJnNWNpUWtFZ204dkx6UXExY3ZIRHQyckZUS1ZWNXUzYm9GUHo4L2pZNDllUEJnc1Q3elc3ZHV4WTgvL2xqazg0ckt3OE1ENDhhTnc2RkRoOHI4c2VSSzgvN1ZoSnViRzdwMzc2N1JzYW1wcVVoTVRDeTF4LzVRSGp4NGdNV0xGK1A2OWV0cWo0bUppY0dNR1RQZzd1NWU1dVdwYVBYdnVuWHJzR3ZYcmlJK2k2S3ByUFZ2YVdIN1NyVVAvZjVXNVBaVmVUbDU4aVJHakJpQmdJQ0FNcmwrZWRUdlQ1NDhnWmVYRitMajQ1WDJUWnc0RVNOSGppeVR4LzJ2dHc4L0p1SVBYUUFpSWlJaUlpS2lTczNFQkVoSUFPTGpBYWtVK09jZm9GRWpRRisvekIrNmI5KytTdHU4dkx3QVFPVkFpYXVySzhhTkc2ZTBQU29xQ2hFUkVRcmJkdTdjaWRqWVdLVmpqWTJOOGYzMzN5dHREd3dNeE42OWU0WEh0ckt5MHV4SkZNUFJvMGNobFVyUnUzZHZoSVNFNEo5Ly9vR0xpd3VxVjYrdTloeC9mMzg4ZWZJRVptWm1HRHg0c0xCZEpCSWhQRHdjRW9rRUVva0VPam82Q0F3TXhKbzFhekJ6NWt3NE9UbHBYSzc0K0hnWUdob3FiTXZPemtad2NEQnljM05SczJiTm9qL1pNaTcvbFN0WGNPblNKZGpZMk1EUjBWSFlucENRZ0Z1M2JxRnQyN2JRMGRGUk9pOGdJQUJHUmtZYWxWMGlrU0ErUGw2WXNaU1ltSWdCQXdZQUFQNzN2Ly9oeG8wYjBOUFRRK2ZPblJYT0N3c0x3N1p0MnhBVEU2TlJrTXJwMDZkaGJXMk5FU05HcU4yZmxaV0ZuajE3Rm5xdDZPaG96Sm8xQ3dDd2V2VnFPRGc0RkhvT0FLRkR2eWd6ejdadjM0N016RXg4ODgwM0JSN241K2VIZS9mdW9WNjlldmp5eXk4MXZuNVowTlhWUmZmdTNlSHU3bzdMbHkralc3ZHUyTFZyRjQ0ZlA0NkJBd2RDVzF2N2c1WlBVNy8vL2pzaUlpS1VQbnVxK1BqNElDSWlBbE9uVGkzU1k5eTVjMGZwK3hXUWZhNktvbHExYXBnOGViTEtmZkh4OFRoMTZoUU1EQXpRbzBlUElsMjNNR1YxLzBxbFVpUW1KaXBjT3pJeUVuRnhjVml3WUVHSnl2ejY5V3ZNblRzWDV1Ym1XTDkrUGNUL1AyTlBlbm82amg0OVdxeHJqaDQ5V21uYnpKa3pTeTNRNE04Ly8xUzUzZGZYRnpkdjNrVExsaTNWbm52OStuVThldlFJNW5tWEtDb2pGYTMrOWZiMmhyVzFOY2FPSFZzcXo2ODh5MThlOVc5NVlQdEtOYmF2U203Ky9Qa2FCU3FZbTVzcjFhazVPVGs0ZWZJa1ltTmpZWjAzWUxzVWxVZjlmdkxrU2ZqNittcjhYbjFvbGFWOStERmhFQUFSRVJFUkVSRlJXYXRYRDBoUEJ6SXlnSndjNE9sVHdNNE9NREFvMDRmTnlNaEFreVpOMEx4NWM5eTlleGNQSGp4UTJOK2lSUXVoNDNISGpoMEsrN3AzNzQ2dVhidGkvdno1S3E4ZEVCQ2dzbVBMd3NKQ0tRZ2dKU1VGVzdac0FTRHJOTjI4ZVRPMmJkc0dYVjNkWWo4M2RlN2Z2NCt3c0RCMDdkb1ZwcWFtMkxCaEF3QW9kTnlxY3VIQ0JRQlEyVUdwcTZzTGlVUWl6TjdPeXNwQ1ZsWVdWcXhZZ2ErKytncHVibTRRaVVURkt1L3QyN2VSbnA2T0RoMDZRTDhFZ1NGbFZmNi8vdm9MVmF0V0ZRSkt3c0xDOFBmZmZ5TTBOQlJTcVJSbVptWTRkKzRjQUtCaHc0YXdzN09EUkNMQm16ZHZGRHExODVKS3BaZzFheFppWW1LUW5KeU0xTlJVaGYwaWtRaGZmUEVGYXRhc2llblRwK1BCZ3dmWXVIRWo3T3pzVUtkT0hRQ3l6djExNjliQjBOQVFycTZ1Q3VkblptYmk4T0hES2g4N01URlJtS0dhMTZoUm8vRHk1VXQwN05oUjVYbjVXVmhZWU9EQWdYQjNkOGZDaFF1eGR1MWFmUExKSnhxZFd4UmVYbDY0Y2VNR0FLaWM1UWdBUmtaRzJMTm5qM0FQaDRlSHErMW9iOUdpQmRhdVhZc1hMMTVvTk90S0h1aXpidDA2amNvN1pzd1lZYkNsZi8vK09IcjBLRHc5UGRHdFd6ZjA2dFVMUjQ4ZXhkV3JWelVhVksrb0NwdHBybTYvam80T3pwNDlxL0hqK1BqNEZLbGM4bnREbGUzYnR5TWpJd1A2K3ZxWU0yZE9rYTQ3ZHV4WWRPalFRZmk3ck85ZmIyOXZiTisrSFdscGFXcURaZHpjM0dCaFlWR2s1NUdYcGFVbFRFMU44ZWpSSS96MjIyOUM0RVo2ZWpyMjc5OWZyR3VxQ2dKNDgrYU55dG1acFVVaWtlREtsU3ZRMDlPRGk0dUwydU91WGJzR0FPalNwVXVabFFYNHVPcmZSWXNXSVNvcVN1UGpnWkRFNkFBQUlBQkpSRUZVMVFWaEFCOVgvZnNoc0gzRjlsVlIybGRBd2ZXc3RiVzFjRDlHUlVWcGxGMHNKeWRIYWR2bHk1Y1JIUjJObmoxN0t0U2ZibTV1S3Y5L1U1QzhaZEpFYWRYdktTa3BRaHV4dEw3ZjJUNnNmQmdFUUVSRVJFUkVSRlRXdExWbGcvNmhvVUIyTmlDUnlBSUI2dFlGVEUzTDlLR2JOR21DMGFOSEl5Y25SeWtJNE5OUFA4WFFvVU1CS0FjQmFPcml4WXNBZ0pjdlgyTDgrUEdvVjYrZXduNnBWSW8xYTliZy9mdjM2Tk9uRDZwVnF3WjNkM2RzM0xoUmJZQkJTY2huY1E0Wk1nU3ZYcjFDY0hBd1dyUm9nUVlOR3FnOUp6SXlFcmR2MzRhNXVUaysvL3h6cGYzNit2cElTMHNUT2hHZG5KeGdhbXFLSlV1V3dNUERBNUdSa1pnM2I1NUNVRU5JU0FoU1UxTUxuUW5tN2UwTkFIQjJkaTdxVXkzVDhnT3lGS09QSHovR3lKRWpZZkQvQTFZQ0FnSVVCc2xPbno0dC9ENXExQ2pZMmRuaDZkT25rRWdrYU55NHNjcnlpa1FpT0RvNkNqUDNBZ01ERVJZV2hnMGJOcUJtelpvd016TVRacitabUpoZzdOaXhPSGp3SUNJaUlvU08wTWVQSHlNbUpnWmp4NDVGMWFwVkZhNmZrWkdoZGlBdktTbEo1VDRuSnlla3BxWVdhU0RmemMwTnNiR3g4UGIyeG9JRkM3Qng0MGJZMk5ob2ZINWhnb0tDc0gzN2R0U3JWdy9EaHcvSHhZc1hrWmFXaHY3OSt5c2NKeEtKc0d6Wk1yeC8veDVkdTNhRm82TWpuajU5aXJObnoyTHMyTEVLTXdaTlRFd0FBTy9mdnhjK2U1clE5TmloUTRjS25ieW1wcVp3ZG5iR3BVdVhjTy9lUFF3Y09CREhqeC9Ic1dQSFB1cE8zdSsrKzA3bDlzT0hEeU14TVZIdC91TE1idE5rWUVFcWxjTEZ4UVZWcWxSUnVkL2YzeCtYTDE4R0lMczNpanE0b1dvUXFTenYzN3AxNjhMWTJGajROekF3RUVaR1JoZytmRGhNVFUxaFltSlM0bG5PMnRyYW1EOS9QaVpNbUlEVHAwK2pjZVBHNk55NU0weE1USVE2TFNVbEJVK2ZQbFg2VHMzT3pzYXBVNmR3Nk5BaEpDY25vMjdkdWlvREFPUUtDdjRZT1hJa29xT2poY2NzNkJoVmJ0eTRnZVRrWlBUcTFVdHBGclJjWkdRa0hqNThpR3JWcXNIZTNsNXRab0txVmFzS0dSR0txNkxVdjVwUWxlR29PRDYyK3JlOHNYM0Y5bFZ4MmxjQUlCYUxZV2xwcWJCTjNUMWIwSGVvcW9BQ3FWU0tnd2NQUWtkSFIrMzNkLzdzQUJFUkVVVXFVMkZLbzM3Mzh2SkNSa1lHN096c1NxMzl5ZlpoNWNNZ0FDSWlJaUlpSXFMeW9Lc3JDd1FJQzVNRkF1VG1BaTlmeXBZSnFGMGJVTlBCODdFSURBd0VBSFRxMUVsaCs0NGRPeEFZR0FoYlcxdE1uRGdSWXJFWUR4OCtoSStQRDZwV3JZb3BVNllVZTVaWGZxOWZ2OGJObXpmUnRHbFROR3pZRUpzM2I0WlVLc1dRSVVNS1BFK2V2cmhmdjM3UTB0SlMybTlnWUlDNHVEaWtwNmNMZzA4T0RnNVl2MzQ5NXM2ZGk2dFhyNkpUcDA0S0hkTC85My8vaDRpSWlBSTdKcE9Ua3hFUUVJQXFWYXFnWGJ0MnhYeldaVk4rUURhb2FXQmdvSElXWi83bmxiZVQ5Zjc5K3dDQTRPQmdQSG55Uk9FNFcxdGJkTzdjR2NPSER4ZTJSVVpHSWl3c0RFMmJObFU0VnA0dVZTcVY0dE5QUDhXVksxZHc1Y29WWWY5bm4zMkcrL2Z2NCtIRGh3QWdCSlVZR3h1cmZOMjdkKyt1dHRQMXpKa3pBSUF0VzdZSVdTdFUrZTY3NzRUQUdVQTJPLy9ObXpkNDlPZ1Jnb0tDU3EwVDl1Yk5tMWl4WWdWcTFLaUJWYXRXd2N6TURHL2Z2c1dlUFh2UXVuVnJoVFZldDIzYmh2djM3OFBPemc2elo4K0dXQ3lHdWJrNXpwMDdoMHVYTG1IanhvM1EwOU5UdUw2am8yT0JuMDA1K1l3NFRZNVZaZkRnd2JoMDZSSThQVDN4MDA4L3djbkpDWDUrZm5qdzRBR2FOR2xTckd0K2FIbmYvN3pPblR1SHhNUkV0ZnZMU2xKU0VnQ29IQVNPakl6RWhnMGJvSzJ0RGFsVWlycDE2MkxidG0xS240ZThKQklKMXE1ZEN6OC9QNWlabWFGVnExWkt4NVRsL2R1b1VTTmg2UmhBZHQ4YUd4c1grajFlVkxWcjE4YVlNV1B3KysrL1k5T21UUW96WVFIZzRNR0RPSGJzR0pvMGFRSTNOemM0T0RqQTE5Y1h1M2Z2Um5SME5LeXNyREI1OG1SMDZkS2wxT293VGVVUEREaDc5cXhTb0lIOG5qMS8vanlrVWltU2s1T1ZadlhtdFdMRkNyUnQyN2JZWmFwSTlXOVJGUGJkVnRpczRJK3gvaTFQYkYreGZWWGM5cFdscGFYUzlRckx4S09wUzVjdUlTSWlBa09IRG9XWm1abktZMVE5ZGxtV1NaV0M2dmUwdERTY09IRUNnQ3lMUkVIbEtLeU12Ly8rTzJ4dGJRR3dmVmdaTVFpQWlJaUlpSWlJcUx4VXFRSTBhZ1Q4L2Jkc2VRQUFTRXlVL1JnWkFTWW1nS0VoVU1BQVRVVVZHQmdJc1ZpTTl1M2JDOXYyN3QyTFk4ZU93Y1RFQkQvOTlKTXc4TFJzMlRMTW1ERURwMCtmUm14c0xPYk9uU3ZNaENvSlQwOVBZZEFoS1NrSmx5NWRRdDI2ZFF0TWl4c2ZIdzl2YjIrSXhXSzE2NmpMeTVhU2txS1FncnBCZ3diWXNHRURIajU4V0t3QmlQUG56eU03T3h2WjJkbm8wNmVQUnVlY1BuMWFZVVpRV1pVL0xDd01OMjdjd09qUm8yRm9hQWhmWDE4WUd4dHJ0Slo5U0VnSWdIODdmdk55ZG5iV2VCQ2lxT2xTUzVKWklqZzRHQVlHQm1vSEM1NC9mNDRYTDE0b3plWVRpOFZZdW5ScHNUOERxaVFtSm1MMTZ0VXdNVEhCNnRXcmhRN3FyNy8rR2srZlBzVzdkKytRazVNanpDd2ZObXdZNHVMaU1IbnlaR0VtYjVNbVRiQmt5UkljUFhvVTJkblpCUTc2bHFXR0RSdWlXYk5tQ0F3TVJHUmtKQVlQSGd3L1B6OWhjUFZqOWVqUkk3eDkrMVpobTN6R3ZLclBiZGV1WFJYK1Z0VWhMOS9XcWxVcnJGcTFTdVhqdm43OUdvYUdocWhTcFFwMGRYV1JucDR1cE8yMXNySlNPRFl0TFExTGx5NUZjbkl5dnYvK2V5UWtKTURkM1IzcjFxM0Rva1dMVkE1Y3k5TllCd1lHd3REUUVDdFhyaFN5UnhSVldkKy9SUjN3VURWUU1XalFJRnkrZkZsSTRaM1hkOTk5QnpzN08remV2UnN6Wjg2RXFha3BZbU5qWVdGaGdWbXpacUY3OSs0ZmZPM2lHalZxS0cxTFNFZ1F2cWN6TXpQeDExOS9RU1FTcVUwbkhSMGRqYXlzTEpWcmp4ZEZSYWwvOSszYnB6UWJPU0lpUXVFelVkeEJxL0lvUDFBeDZ0L1N3UFpWeFgxL1A0YjJWVm5Kek16RTd0MjdZV1JraEsrLy9ocUFMUE9TbDVkWGdWbGRORlVlOVRzQWVIaDRJRDQrSHZyNittb0RHZDY4ZVlQYzNGeWxyQWI1bGRkcm4xZGxiUjlXUkF3Q0lDSWlJaUlpSWlwUHVycXlRSURJU0NCdml0K2tKTmtQSUZzK1FFY0hFSXVCR2pVQWMvTVBVMVlOSlNZbTR2SGp4M0IwZElTaG9TRnljM1B4MjIrLzRlVEprekF5TXNLYU5XdGdudWM1R0JrWllmMzY5WmczYng3OC9mMHhZY0lFekpneFEyV3FWVTBsSlNYaDRzV0xxRjI3TnRxMmJRc1BEdzlrWm1aaTBLQkJCYzdTUEhUb0VMS3lzbUJrWktRMnhiUjhlMHBLaXNMMjlQUjBhR2xwd2RMU0V0N2Uza2hLU3RKNHRtcE9UbzR3ZzhmQ3drSmxCOXk3ZCsrUW1abUpXclZxQ1FNMCtXZWlsVlg1ZCszYUJXTmpZd3dhTkFqcDZlbll0bTBicWxhdEtxdzVxbTRBTGlFaEFmZnYzOGMzMzN3anpGWS9kdXdZL3ZlLy8ySHYzcjBxT3pJTG9rbTZWRlV6TlRNek0rSHI2NnQwYkdwcXFyREdybHpYcmwwUkVoSUNKeWNuekprekIxRlJVWkJJSktoVHA0N3cyWmt4WXdaRUlwRkNrSXVjaVlsSnFRVUFBTEtaZG12WHJoVlNuNnQ2cmZNL0IrRGZkYi96R3pod29NcEJyNENBQUFRRUJCUllscmk0T0FEQXhvMGJDeTMzRHovOG9ITDc0TUdEY2UvZVBYaDZlbUxxMUtsbzNMZ3hBZ0lDOE9iTkc5U3VYYnZRNjVZM2QzZDM0ZldTcnhudTV1WW03UC96enovaDVlV2xkaEJGUHNNeXIveEJBSG5YYjc5Ky9UclMwdEtFYmZYcjExZGJ0cmx6NXlJbUprWnB1MGdrVWhqOFNVdEx3OEtGQ3hFZUhvNnVYYnRpMEtCQmtFZ2tlUHo0c2JDRy9BOC8vS0F3aVAzKy9Ydjg4c3N2ZVBEZ0FhcFZxNFkxYTlZVW1NWmRFOFc5ZnpWbFlHQ0FMNzc0UXZnNy8ydVpkNXNxSXBFSXk1Y3ZoN0d4c2ZCYTVGL1R1blBuenJodzRZS3cvbkh0MnJYeDd0MDdIRHg0VURqRzJOaFlhWm1POG5Ea3lCR2xiWG16Qkp3OWV4WkpTVW5vMkxFamxpNWRxdklha3lkUHhyTm56MG9VQkZDUjZsOWpZMk9GQVM5MUtieExRMld2ZjB1SzdhdUsvZjUrRE8ycnNuRG8wQ0hFeE1SZzJyUnB3djlaZHV6WWdaY3ZYNkpidDI0bHZuNVoxKytBYkFrMmVZREFuRGx6MUxaQkJ3OGVqS1NrcEVMZjUvellQcXhjR0FSQVJFUkVSRVJFVk42MHRJQTZkV1F6LzkrK0JSSVNnTHd6Z0hKeVpEOEFrSklpeXc1UUNqUGx5OHF0VzdjZ2xVclJxVk1uWVJaemNIQXdhdGFzaWRXclY2TmV2WHBLNTVpWW1HRFRwazFZdVhJbFFrSkNNSC8rZkxScDB3WkxseTR0MW93VUx5OHZZZEFoSnljSHAwNmRnckd4Y1lFZGVoRVJFZkR5OGxLNUx6TXpFKy9ldmNPN2QrK0VBYVFEQnc3QTNkMGQ3OSsvUjB4TWpNcUJwYjU5KzJvMDYvcnk1Y3RDWjkvMDZkTlZ6cGFjT25VcVFrTkRzV1hMRnBXemNjdXEvSUdCZ1FnSkNjSDQ4ZU9SbloyTjA2ZFBJems1R1JNbVRCQUdsL0ozS01vSFNhOWV2UXFwVktyd25zdG5TRmVyVmszWVZ0Qk1xWUxXME5aVVVsS1N5bzdKdUxnNHBlMVZxMVpGUmtZR09uYnNDRUEyNHkweU1oTG56NStIdHJZMlhyNThpVWVQSHFGMTY5WnFaMXVWTmpzN080Vy8yN1p0cTNhdCtZTElsK05RSlN3c1RHVXdnU3FhSEtldWs3ZHQyN2FvWGJzMnZMMjlNV2JNR0F3ZVBCZ1BIejdFOGVQSE1YWHFWSTBldnp6Rng4Y3JEWG9VWngxaVFCWVFvQ3BZWU02Y09jTHZUNTQ4UVZwYW1zSTJkVnExYW9VSER4NGdKeWNIdWJtNTBOWFZoYVdsSmZyMzc0OW16Wm9Ca0EyQUxWaXdBSThmUDBhelpzMkU5MFVzRm1QWnNtV1lQWHMydkwyOThmNzlleXhZc0FEVnExZUhqNDhQdG0zYmhwU1VGRmhiVzJQNTh1VUZ6aHdzeS90M3laSWxlUFBtamNLMnFLZ29wVUFNUUxhdWNHR3ZwWHliT3ZtL1c5V3RkeTEzKy9adDNMNTlXMkdidGJXMTJpQUFpVVNpVVBhODNyOS9Ed0JxOStjOXBxalMwdExnN3U0T0xTMHRmUHZ0dDJxUHk4M05CUUFoaTBoeFZLVDZ0My8vL2dydmhib1UzaVgxTWRlLzVZSHRLN2F2Z1BKclh4WDBIWnJYUC8vOGd5Tkhqc0RPemc2OWUvZUdSQ0xCbVRObjhQTGxTemc2T3NMSnlRbDc5dXdwZGptQXNxM2Y1VFpzMklEczdHdzRPenVYYWhDcUhOdUhsUXVEQUlpSWlJaUlpSWcrRkFNRG9FRURJQ3NMaUl1VERmaW5wUHdiQUFESU1nSjhnRFNOUlpGM0tZQmZmLzBWd2NIQnFGZXZIc0xEd3pGdTNMaEN6Ky9hdFN1dVhMa0NrVWhVckFDQTdPeHNuRHAxQ29hR2huQnhjY0dWSzFjUUd4dUxFU05HRk5oaHZHUEhEdVRrZmEwaEc3UUxDZ29TMXVITTYrN2R1d0JrczAvTnpNeFFzMlpONFYvNTc1cWtoODdOelZXWVJacDNiZWU4WW1OaklSYUxWYVo4THN2eXk5ZVozYmx6SjNidTNBbEFsb3EwVzdkdVFyblZEUkQrOWRkZkFCUUhyaElTRWlBV2l4WFdOSlduNTgzTnpSVTZwT1hiU2lQRnRwbVptY1lwbnhjdFdvUWFOV29JQXdWU3FSUWlrVWdveC9Ianh3SElPdkFCMmN5dUZTdFdLRnlqVnExYXdqcm1XN1pzd2IxNzl3cDh6UEhqeDZ2ZHAycXdTazlQVCszbm9DQUZmZjVIang1ZGFPcmJrcTc1Q3NobXNRMGFOQWhidDI3RlgzLzloV0hEaGdtekk4ZU1HYU55cmRzUGFkS2tTWmcwYVJLQXdwOS9ZVFBZNVFNMHBVVmRSM3BlMnRyYWNISnlRbTV1TGxhc1dLSHduV3BvYUlqMTY5ZGo2ZEtsdUgzN05zYU5Hd2Q3ZTNzRUJRVUJrTTE2bno1OU9xcFdyVnJnWTVUbC9mdjI3VnVsMTFVaWtSUTdXMEIrdTNidGdyKy92OEsyL1BlY3FobXk2dGE4TG15dFphbFVXbWpaUyt1NTVYWHAwaVhFeDhkajRNQ0JxRnUzcnRyajVFRUF4YzBFOExIVnY2WGxZNjUveXdQYlYyeGZBVVZ2WHhXWHB0K2hseTlmaGtRaXdZc1hML0RsbDE4SzMzLzYrdnFZUG4xNmljcFFVcHJVNzNJTEZpeUFwNmNueG80ZFd5WmxZZnV3Y21FUUFCRVJFUkVSRWRHSHBxc0wxS3IxNzk4U2lld25KMGNXS0ZCQU90MktJQ3NyQ3prNU9YaisvRGtHRFJvRVUxTlRmUHZ0dDlpMGFaUENjUUVCQVVoTFMxTktqZjNkZDkvaHE2KytLdlpNUkI4Zkg4VEh4OFBWMVJYNit2cnc5UFNFV0N4R3YzNzkxSjdqNStlSHdNQkFXRmhZS0hRUzYrcnF3dGpZR0haMmRqQTNONGU1dVRuZXZuMkxDeGN1d01YRkJWT21URkZZTTdZNHZMMjlFUkVSSVR4MlpHU2swakU1T1RtSWo0K0hxYW1weW5US1pWbiszcjE3bzI3ZHVqQTFOY1hWcTFmaDdlMk5iNzc1UnFIeldOWEExNU1uVC9EOCtYT0l4V0tGTXIxLy8xN3BlY2c3V3g4K2ZDaDBVaytiTnEzQTFORkZsVCt0dHlxdFc3ZkcyTEZqOGZyMWErSDVTU1FTaUVRaW9iTjY3Tml4YU5HaUJkcTBhUU5BTnJCZUs4LzlHaGtacVRCWUVCTVRVK3FEZmxldVhNR1ZLMWVLZEU1RjR1TGlndDI3ZCtQVXFWTVlNbVFJQmc0Y2lPM2J0OFBMeXd2RGh3Ly8wTVVyTmsxbkh4WkZhbXFxTUFnZkd4dXJjbmtCZFdiTm1nVWRIUjBNSGp3WWZmcjBVVGtJYTJob2lPblRwMlBPbkRtSWo0OFhBZ0NjbloweFo4NGNqUWFEeS9MK2xRK01BYklaaGhzM2J0UW9iYldtNHVMaXltVFFYWjJDWnQ3S1UvY1hOSWlTTjcxL1VmVHIxdzkxNnRTQmpZME5kdTdjaVFFREJxaWNhU3VSU0lSeUZzZkhWditXaG8rOS9pMXJiRitweC9aVndlMnJ2Q0lpSWdvTnNnSmtBOG5lM3Q1cTkrZTlSc2VPSFJFWkdRa0RBd01ZR0JqZzJyVnJpSW1KZ1p1Ykd5d3NMQXA5ckpJcWpmbzliN3RqeXBRcEJaNGpYNlpDazdhS3NiR3gwdi9ieWtObGJSOVdKQXdDSUNJaUlpSWlJcXBveEdMWlR6SGw3ZkE2ZE9nUURoMDZwTkcrdzRjUDQvRGh3MWkyYkZtUkhtL2F0R2tZTTJZTU5tL2VqRC8rK0FPTkdqVUNJRXY3bVplYm14dlMwdEtVdGdQS0tabUxRajdvTUdEQUFEeDQ4QUJoWVdGd2NYRlJlODI0dURoczNib1ZnS3l6ZE9IQ2hjSStWVE54N3QyN2h3c1hMaUFoSWFGVUJpQkNRME1oRW9td1lNRUN6SnMzVCtXczhiLy8vaHNTaVFTMnRyYmxYbjVyYTJ0WVcxc2pJeU1ENjlldlIvMzY5WlhXSTUwelp3NWV2MzROWTJOalZLdFdEZXZXclVPdFdyVmdibTRPQndjSGhJZUhDOGUrZmZ0VzdYck1lV2ZrVHBzMkRmMzY5ZE9vMDFjVGhhWDFCdjVkeXp2djJ1Y1pHUm5JemMxRlZGUVVyS3lzWUd4c3JQRDhIUjBkaFZuL2dIS0gvY3FWSzlVK252eFllU3BjVFhYczJMSFF6bDVWdG0zYmhtdlhyaWx0WDdkdW5VYm55OWRCMS9UNG1qVnJZc3lZTVVyYjlmWDEwYWRQSDNoNGVPRHExYXZvMmJNbjl1M2JoMU9uVG1IbzBLRWxTa1grSVJWM09RQlYzTjNkY2UzYU5WaFlXT0RISDM4RUlFdnBydW41Z0d4dFpmbGdidjRBZ1BUMGRBUUdCc0xiMnhzaElTR1FTcVV3TURDQWhZVUZYcng0Z2N1WEwrUDI3ZHZvMUtrVFdyZHVqZWJObTBOZlg3L0F4eXZMK3hlQXluV25TMnJPbkRsQ2FtWlY2MTBENmdlZk5CMlVrcFBQTXYxUVdyWnNDUjhmSHh3NWNnUjM3dHpCcGsyYmxENFhKUTBDK0pqcTMrenNiRHg3OWd3T0RnN0Z2a1pscW4vTEF0dFhCV1A3cXVEMlZWNWlzVmpwdWVYL3ZzN0p5U2xTKzhIZTNoNUxsaXdCSUh2dlRwdzRnU1pObW1EQWdBRkt4Nm9hT00rL05JMm1Tck4rTDA0UW15Ym55QU1HMkQ2c2ZQZ0tFaEVSRVJFUkVWVXlvMGFOQWlEcnBHdlNwQW1hTjIrT3UzZnY0c0dEQnlyM3lmOTJjSEJBeTVZdEMwd2RySXFabVJrR0RSb0VkM2QzK1BqNGxPb2dVR0dlUDMrT2x5OWZva1dMRnFoWnM2YVFUalYvdG9HOHJseTVndVRrWkhUdjNsM2xXckg1eVYrUGx5OWZsa3FacDB5WkFoc2JHemc0T09DVFR6N0Jnd2NQa0p5Y3JMQ202Nk5IandBQVRabzArV0RsUDNIaUJCSVNFakJuemh4aEJsbS9mdjNnNU9RRVBUMDliTnEwQ1FNSERzVGd3WU5oYjIrUDZ0V3JvMSsvZmdnSUNNRHAwNmNCeUFhWVhyOStqYVpObXlwZFh5S1J3TmZYVjVnVlZyVnFWV3pidGcxTm16WVZabVJwTWxOSzNoR1pYM0ZTbEVxbFVpR0YrNHNYTDJCbFpWWGthNVNGN096c1lxV1d6ODdPVnJtOW9GbHpKVG5leHNaR1pTY3ZBSFRwMGdVZUhoN3c5ZlZGNTg2ZDBhNWRPMXk4ZUJIMzd0M0Q1NTkvWHFUeVZCVEYvYTZUU0NSNCtQQWhBZ01EOGU3ZE93Q3lsUFJhV2xvS2EvL0taOEN2WDc4ZVBqNCs4UFQwaElHQmdjSzFVbE5UTVdUSUVKaWFtaW9OMm9lSGgrUE9uVHZDT3ZhWm1aa0FaTi9aL2ZyMVE1OCtmV0JvYUlpZ29DQWNQWG9VZCsvZWhaZVhGN3k4dktDdHJRMXJhMnZZMnRyQzJ0b2FwcWFtc0xHeEVZSzh5dnIralltSndmMzc5d0hJQnRQMzd0MkxMbDI2cUUyVlhacU1qSXdVMXBVSFpIV2t1dTNxRkhXQXFxaFVEVWJsVFJVT3lPckNhOWV1d2QvZkgxdTJiTUhjdVhPVnlnZ1VMd2lnb3RlL1Vxa1VBQkFmSDQ5Rml4YmgzcjE3ME5YVkZWS1FGMGRscVgvTEN0dFhtbUg3cXZEMmxhV2xaYUhMcjJSblp4ZTQ3SWc2YVdscFdMZHVIZlQxOVRGMzdseVZXUkpVRFp4cnNqUk5XZGZ2SlVtL3J3bTJEeXNmQmdFUUVSRVJFUkVSVlRMeWRSemxBLzJqUjQ5R1RrNE9Iang0b0hLZi9PL0dqUnNYdWdha09uMzc5b1c3dXp1OHZiM0xOUWlnZnYzNnNMS3l3cU5IajVDWW1JajI3ZHZqekprejhQZjNSOHVXTFZXZTQrVGtCQzh2TDB5ZE9sV2p4NmhSb3daTVRFenc3dDA3eE1mSEYydHQ5cnprc3lZQm9GMjdkcmgvL3o3OC9Qd1UwaWNIQkFRQWdFS0hZWG1XUHk0dURoNGVIbWpldkRsYXQyNE5RTmF4S2UvUXpNcktncFdWRlU2ZlBvMTI3ZHBCVDA4UDc5NjlnNldsSld4dGJSRWJHNHVZbUJna0pDUkFJcEdnWWNPR1NvOFJFQkNBK1BoNE5HblNCUGZ2MzhmVXFWTXhidHc0Yk5xMFNlaVlMdXBNcVpLS2o0OFhadTgrZlBnUUhUcDBLTGZITGtoZ1lDQUNBd05MN1hxRmRTSWZQbndZZi96eEI0eU1qSkNVbElTRkN4ZXFuYTBua1VnMEd1aVV6MHBzMzc0OXNyT3pFUlFVQkNNakl6UnUzTGpvVDZDQ0tDeEYvWTRkTzVUZXQ3Q3dNTXllUFJ0cGFXa0syNmRNbVlKT25UcWhldlhxU3RmNS9QUFBjZUhDQmR5NWMwZnBNeGtRRUFDSlJJSXZ2dmdDQUhEbXpCbGN1WElGZi8vOXR6Q3pENUN0VmQybFN4ZTR1TGlnWmN1V0NvTWVqbzZPY0hSMFJFeE1ESHg5ZlJFUUVJRFEwRkM4ZlBsU1lYQXJiNWFZc3I1L3ZieThoSHN4SVNFQlI0NGN3Y1dMRi9IcnI3K1dLSE9NSm95TmpaWHF3djM3OTZ2ZHJrNTJkbmFacm1tczZZelFXYk5tNGVuVHA3aDQ4U0ljSEJ6UXUzZHZZVjlKTWdGVXhQbzNMQ3dNZCsvZXhmMzc5L0h3NFVNQXNobXV0MjdkUXIxNjlkQ3VYYnVpUGNseUxqOVFQdlZ2V1dIN3FtSzh2LytWOWxWcWFpcE1UVTJMZk43bXpac1JIUjJOMmJObkt5enZsRmYrZGxMMzd0MVZMazJUOS84OFpWMi9sd2UyRHlzZkJnRVFFUkVSRVJFUi9VZVY1dnFnWm1abXFGMjdOcDQ4ZVlJZVBYb1VtQVpaWFpCQWNXYTNpRVFpREI0OEdGdTNib1dYbHhkR2pCaUJldlhxNGNLRkMvajIyMjhWWm4vSm1acWFZc09HRFVWS1BmdnBwNS9DMzk4Zmp4OC9MdFdCNGM2ZE8yUEhqaDA0ZWZJayt2YnRDNUZJaEtpb0tOeTdkdzkxNjlhRm5aM2RCeW4vMXExYmtaYVdodjc5KytQQmd3ZDQ5KzRkVEUxTmhUVGFlZVZOa1R0Ly9ueTBhdFVLZ0N6VmFtSmlJZ0Rnczg4K1V6cnZ5SkVqK095eno0UjFxbXZYcm8zQmd3Y0RrSFVjTm0zYUZPYm01cGc3ZHk1NjlPZ0JTMHRMSVExLzNzN1lOV3ZXQ0ozbmNrVUpSS2xSb3dhT0hEa0NBSGoxNmhVQTJlZEtWUnJoRDZWcjE2NHFsOUVvVEZIUzBjdWRQWHNXZi96eEIyeHNiUER6eno5ai9QangyTFZyRjc3NDRndWxnY0xIang5ajQ4YU5jSEZ4d2JCaHc5UmVNenM3RzZkUG4wYjE2dFhSclZzM1hMcDBDUWtKQ1JneFlrU3hadkZWRklYTlNwZXYvWnVYdnI0K01qSXkwTHg1Y3pnNU9lSHc0Y09Jam81V21tR2VsNk9qSTNSMWRYSHUzRG1sKy9mVXFWTUFaT3ZxQXJMdjRydDM3MElrRXFGQmd3Wm8xcXdaMnJScGcyYk5taFhhR1c5bVpnWlhWMWU0dXJvaUxTMU5TTy8renovL3dORFFVT0d4eS9MK3pjakl3Tm16WjJGdmI0OW56NTdCeE1RRWd3WU53cFl0VzdCa3lSSnMzTGdSZ0d3d1RmNjcvRzhBS3JlVnQ1eWNIR1JtWmlJbkowZHQrbWo1clAyQzBrdm5uOW1mbDZvNmMrVElrUXByaGdOQXRXclZNSFBtVEN4YXRBamJ0MitIZzRNRGJHeHNBUHliTFVSWFY3ZkE1Nk5LUmF4Ly8vZS8vd25mM2ZJQURETXpNMnphdEtsVTF2eXVMUFZ2V1dIN3FtSzh2LytGOWxWbVppWXlNek1SRXhOVHBCVDlodzhmaHArZkh6Ny8vSFBZMk5qZzBxVkxDQThQUjNoNE9DWk9uRmlpTXBWMS9aN2ZuRGx6MUdacjBJU3BxYW5HNmZ3QnRnOC9WZ3dDSUNJaUlpSWlJcXFFNUxQN3RMUzBsUGJKMC8rcTJsY1M1dWJtZVBQbURUcDA2S0J5TGVtQWdBQ2twYVVWbUNxNE9IcjA2SUU5ZS9iZzFLbFRjSFYxeGFCQmc3QnAweWFjT1hNR3c0Y1BWM2xPVVdlYk5XblNCUDcrL2dnT0RpNXlKM1ZFUklUYTJhS21wcVp3ZG5hR241OGZmSDE5MGJWclYzaDZla0lxbGFKUG56NXFyMW1XNVgveDRnV3VYNzhPQUZpK2ZMbXdmZVBHamZqMTExOXg3dHc1bkQ5L0hsdTJiRkU2Vjc3R3E2MnRMYTVmdjQ3VTFGVFVyRmtUOWVyVlV6Z3VKQ1FFb2FHaCtPR0hIeFE2ZzhlTkd5Zjh2bUhEQmdCQVltSWlwRklwakl5TVZKWjMzcng1U3R2a3kxN2s1ZTd1RGwxZFhhRWpYQzV2Wjc5ODVtalBuajF4N3R3NVJFZEhsOHJBVVVtbHBxWVdheDNZb2k0aGNPalFJZXpac3dkbVptWllzV0lGek0zTjRlcnFpdDI3ZDJQbnpwMllOR2tTQU5uTTJqMTc5dUQwNmRPUVNxVTRmLzQ4ZXZmdXJYTFFHd0I4Zkh3UUh4K1AwYU5IUXl3V3c5UFRFem82T2dWMmpGYzBjWEZ4Q0FnSUVHWnVBc1ZiRHNEUzBoSWVIaDdDUFh6aXhJbEN6ekUwTkVUSGpoM2g2K3VMRnk5ZW9INzkrZ0NBVzdkdUlUUTBGQzFidGhUV1hXN1RwZzNXcjE4UE96czdHQmdZd00zTlRhUEhVRWZWUUhOWjM3L0hqeDlIWW1JaXhvNGRLd3pvOStuVEI4SEJ3Ymh4NHdadTM3NE5RUGI1UG5mdW5OTDVxcllWUlVSRWhNcjNWdDEyVlpLU2tnQm9sajY2T1BkMlViVnUzUnFkTzNlR241OGZqaDQ5S2d3NFptVmxBU2hlSmdDZzR0Vy9iZHUyUmZQbXpkR3FWU3ZZMjl1alI0OGUwTmZYTDlYdjhZKzkvaTFyYkYrcHgvWlY2Yld2M3I1OUMwQTJpS3pwZDJoY1hCeDI3ZG9GUVBZNmhZU0VLT3lmUFh0MnNjc0RsSDM5bmw5VVZKUlMwRmRSeUwvL05jSDI0Y2VMUVFCRVJFUkVSRVJFbFZCNmVqb0ExYlA3TWpJeUFLRFVaMWpJMDE4dVdMQkFTRjlxYm00dTdIZHpjME5hV3Bvd28xblROSkdGMGRQVFE1OCtmZUR1N281TGx5NmhXN2R1K1BQUFAzSHk1RWtNSFRxMFZCNmpkZXZXK1AzMzN4RVlHSWhwMDZZVm1rVkIvbHFzWHIwYXZyNit3dHJFcW93Y09SSlhybHpCYjcvOWhwbzFhOExMeXd2R3hzYm8wYU5IaWN0ZG5QSmJXMXZEMmRrWmxwYVdzTFMwaExtNU9XcldyQWxyYTJ0b2FXbmh5cFVyME5QVFUrcTgxZFBURXpyNTJyVnJoOE9IRDBNaWtTaWs0UVZrNjN2djJMRURob2FHNk55NWM2RXp3dVRweUd2WHJxM3g4eDA5ZWpRU0V4Tngvdng1OU8vZkgvcjYramg2OUNnTURBd3dldlJvWVUxZ0J3Y0hoZk51M0xnQmEydHI5TzNiRitmTmNIYVFBQUFjS0VsRVFWVE9uY09sUzVjd1lzUUlqUiszckpUMmNnRDVwYWVuWTlPbVRmRHo4d01BckYyN1ZraVJPMnpZTUZ5K2ZCa25UcHhBblRwMWtKV1ZoWU1IRHlJbEpRVjE2dFRCaUJFajBLVkxsd0tEaWp3OVBhR3JxNHQrL2ZvaEtDZ0k0ZUhoNk5telo0bFRQNWVYS1ZPbTRObXpaNUJLcFFwcktCZG5PUUN4V0Z5czV6MTA2RkQ0K3ZyaS8vN3YvN0J1M1Rwa1ptWmkyN1p0RUlsRVNyTWdWYVc1TGl4clFYNVJVVkZDTUZsZVpYMy94c1hGNGNpUkl6QTFOVVczYnQwVVp2WFBtREVETGk0dVFrcjMvS21aM2R6Y0VCRVJvUkM0SU45V0ZFWkdSa29ERVB2MzcxZTdYUlg1RFA0T0hUb29MS09RbDN6V2ZrRlpjRlRON0MrdXlaTW5vM2J0MmdyZmFabVptUkNKUk1YS0JBQlV2UHAzeUpBaEpYNjgwbGFSNnQrS2lPMHJ0cStLNDhXTEZ3Qms3L0UzMzN5ajlyaThnVnMxYXRSQTFhcFZvYWVuQnhzYkc5U3RXeGZXMXRiQ3YrcUNJVFJWSHZXN0tzWEpwS1pwUUJ2Ymh4OC9CZ0VRRVJFUkVSRVJWVUx5QVFoVkhWb0pDUWtBb0RKVmIxRmR2SGdSQmdZR2VQWHFGWjQ5ZXdZckt5dm82ZWtoTGk0TzQ4YU5RNDhlUFRCNThtU2w4Nktpb3ZEamp6K2lSNDhlU2pPSGltUEFnQUU0ZXZRb2poOC9qaSsvL0JKOSsvYkZnUU1INE92cnF6YU5abEZZVzF2RHhzWUdMMSsrUkhCd01Cd2RIUlgyUDM3OEdOSFIwV2pYcmgxaVltS0U5SncrUGo2d3RiWEZ4SWtUVmFaNkJZQzZkZXZDMWRVVjd1N3VtRDkvUG5KemMvSDk5OS9Ed01DZ3hPVXVUdm4xOWZXeGFORWl0ZGVLaVlsQlJrWUdYRjFkRmJiMzZORkRtRVhWclZzM0hEaHdBSUJ5R2xNL1B6ODhmLzRjdzRjUFY1a3hJcitnb0NBQXdDZWZmS0wybU5EUVVKaWJteXVzRmU3bDVZVzllL2NLZzRseXVibTVXTFZxbFVKbk9RQThmLzRjWVdGaEdESmtDQm8yYkFoVFUxTjRlWG5CMWRXMXlBTlpPVGs1U0U1T1ZybithMUY5KysyM3FGKy9QdHEzYjQvWnMyZmozYnQzMkxkdlg0SG51TG01d2RMU0VyMTc5eFk2eXRVSkRBekVyNy8raXBpWUdHRmJuVHAxaE4vRllqRVdMVnFFYWRPbVlldldyUUJrbjZjcFU2YWdjK2ZPaFdZVUNRa0p3Y3VYTC9IbGwxL0MyTmdZeDQ0ZEE0QlN1ZS9MUW5wNk9xNWR1NGF6Wjg4S2c4ZFBuejZGalkwTk9uZnVERnRiVzZIRHZUakxBUlNYcmEwdHVuYnRpa3VYTHVIZ3dZTjQ4ZUlGb3FLaTBLZFBud0x2RGJuQ0FoYnlVemQ0WHRiMzc5YXRXNUdhbW9xeFk4Y3F6VTZ2WHIwNjJyZHZEd0JZc1dLRlJpbTdwMCtmTGdURmFjclkyQmlqUjQ5VzJMWi8vMzZsN1ZLcFZHMFF3SnMzYndESVpvWldGTWJHeGdxRFpkbloyWkJLcFNVT0NLeEk5YThtbjhueVZwSHEzNHFJN2F0L3NYMzFyNmlvcUFJSHdPL2V2VnRvMmZNVGlVVHc4UENvY0dubVMxcS9seFcyRHl1SDBzMzdSMFJFUkVSRVJFUVZRbmg0T0FDb1RMVXBINXlRcnhXcVNzZU9IVFhxZUxweTVRcVdMVnNtRERESkJ4aDI3TmlCakl3TU9EczdxenhQTEJZakpTVUZ2Ly8rZTRsVE53T0FpWWtKdW5idEtuVEM5dTNiVjBncldWcmtNOGVPSGoycXRDOG9LQWkvL1BJTGpoOC9qcmR2MzBJa0VzSEF3QUJUcDA3RmI3LzlodWJObXhkNDdSRWpScUJhdFdxUVNDUXdOVFZGeDQ0ZFM2M2NSUzEvZmxsWldYang0Z1Z1M3J3SlFEWWdhbTl2anhVclZnZy9ZckZZNk93RlpJTkxXbHBhME5iV1ZwcGhXcjkrZlJnWUdHalV5WmVkblkxTGx5NUJKQklKZzMrcStQbjVZY1NJRWZqbm4zK0VNcDg2ZFFvMk5qWkt5MDlvYVdsaDlPalJpSW1Kd1k0ZE80VHRCdzRjZ0Vna1FwOCtmWVIvWTJOamNmcjA2VUxMbVZkb2FDZ21UWnFFZ0lDQUlwMG5sNU9UZzZDZ0lPSEgzdDRlT2pvNkNBb0t3b3NYTHhBZkg2K3dYOVZQUkVRRVhyeDRBUjBkSGRqYjJ5dnNrd3NMQzhQU3BVdXhaTWtTSkNZbVl0S2tTUXFkdTNuVnExY1BpeGN2RmdabDI3WnRpMDZkT21tMHBJaThVM2ZRb0VGNC92dzU3dHk1QTBkSFIyRk44cktTbXBvS0Z4Y1h1TGk0RkdsZCtKVXJWMkxkdW5WNDlPZ1J6TXpNOFBYWFgrT1BQLzdBenAwN3NYdjNiZ3dkT2hRK1BqNEFaRFBwQ3ZySmY1dzhqWDF4VFpvMENXWm1adGk3ZHkrdVhyMHFESUNWcDdLK2YzTnpjMkZyYTR2ZXZYc1hlTzIyYmR1cXpIaVFYN05temRDMmJkdENqOU5VY25JeVVsSlNrSnViSzd5ZnFnYVVuang1QWdCbC9qa3ZDZm1NNnBJT2lGV2srcmVpcWlqMXI5eno1OCtSbloxZEdrK3RWTEI5eGZaVmZ2S2xWUEwreUdWa1pPRHk1Y3ZRMDlQVHFCN0lxNkR2Ty9seWFSOUNSYWpmNVNwNysvQy9ocGtBaUlpSWlJaUlpQ29oK2RxYnFqcFNuajU5Q2dBRnJoTzdkT2xTalI1bjhPREJxRmV2SHFwVXFZSTJiZHJBenM0T3QyN2RnbytQRDRZTUdhS1VEbFRPek13TXYvenlDMmJPbkluTm16ZkR5TWlveUd2QjVqZGt5QkJjdUhBQng0NGR3K3JWcTlHbFN4ZDRlM3ZqOXUzYmFObXlaWW11RFFDOWV2WEN3WU1IY2VmT0hkeThlUk50MnJRUjlqMS8vaHdBMEtCQkF6ZzZPbUwyN05sbzFLZ1I2dGF0VytoMUV4TVRzWExsU2lRbkowTWtFaUUyTmhaVHAwN0ZuRGx6MExCaHd4S1h1NmpsRHdrSlFVQkFBRjYvZm8zWHIxL2ozYnQza0VxbHNMR3hnYkd4TWFLam85R2pSdzloWUMwN094c1NpUVRHeHNZQVpCMjM2OWV2aDFRcWhVZ2t3azgvL1lRdFc3WUltU2NhTkdpQWhRc1hDc2NYNU1pUkk0aU5qVVc3ZHUwS1hEczJQVDFkWVhtSkV5ZE9JQ0VoQWJObXpWS1ptbGMrazA2ZXpqWXhNUkhYcmwxRDI3WnRoYlM0L2ZyMWc0ZUhCL2J2M3c4bkp5ZlVyRm16d0xLbXBLUmc5KzdkOFBMeUVwNTdjYVNucDJQaHdvVUZIbFBZZmtBMm8xRFZjU2RPbk1DcVZhdHc2OVl0QUlDOXZUM216cDJMZXZYcXdjdkxTK1cxa3BPVElaVktzWExsU2l4ZnZoeEhqeDVGWUdBZ1JvMGFCV2RuWjdYUFZUNG8yS3BWSzlqWTJHRHQyclVBeWlkbDkrUEhqeUdWU3VIZzRLQXdnN0V3dlhyMWdyNitQbnIwNkFGSFIwZUY1L2JkZDk4cEhaK1FrS0NVOFNFMk5oYW1wcVpLeDZyclJOZVVXQ3hHM2JwMWhWbDU5dmIyME5iV0x0RTFpNnFzNzk4aFE0YWdXclZxR2cwZ2xNVERody94N3QwN0FMSjdOKzhnVzBHdVg3K3VzRVFCQUpXRGtQS0FtODgrKzZ5RUpTMDdxYW1wQUZBcXMrY3JTdjFiVVZXVStoZVFEZkRObWpVTDlldlh4N0pseXlwRTJtMjJyOWkreWkvL2NpOTVIVGh3QUttcHFlaldyWnRHR1dIVVBhKy8vLzRiang4L0ZuN2t5NVY5Q0JXaGZrOUpTZmxQdEEvL2F4Z0VRRVJFUkVSRVJGVEpTS1ZTM0xoeEF4WVdGa0xIV201dXJyRC81czJiTURFeGdibTV1Y2JYVTZkRml4Wm8wYUtGOEhkY1hCeldyVnVIQmcwYUtLWHh6SDhkR3hzYkxGKytIUFBtemNNdnYveUNOV3ZXb0hIanhocVZTUlViR3h1MGF0VUt3Y0hCZVBueUpRWVBIZ3h2YjI5NGVucVd5aUNFZkwzVDdkdTNZK1BHamRpOGViT1E2bG0rQnFxOXZUMEF6VlB3M3JwMUN4czJiRUJjWEJ3Y0hCd3dhOVlzYk5teUJmZnUzY09rU1pQUXMyZFBmUFhWVjdDeXNpcTM4dnY3KytQVXFWUFEwOU5EdzRZTjBiNTllOWpiMitQVFR6L0Y5dTNiSVJLSkZHWi95WmVla0ErMGJ0KytIVStmUG9XcnF5djA5Zld4ZCs5ZUxGeTRFRC8vL0xPd1BFWGVEbkoxZ29LQ3NILy9mb2pGWXBVcFlmTitudVNEV1NZbUpraEpTWUdIaHdkYXRXcWxNQU00N3oyZ3BhV0ZDUk1tUUZ0Ykc2YW1wbGk4ZURHMHRiWHg3YmZmQ3NjWUdSbGg0TUNCOFBEd3dLcFZxN0JtelJxbHRMWHltYlNKaVlrWU0yWU1FaElTWUdscGlXblRwcUZWcTFhRlBrZFZxbGF0aXAwN2R5cHRQM0hpQk02ZVBZdWhRNGNXK3ZrYVAzNDhhdFdxaFJVclZpanRNelEwaExHeE1jek16REJtekJoMDY5Wk5aU2R0VGs0T1FrSkNjUEhpUmZqNys4UEJ3UUhyMXEzRGI3LzlobFdyVmlFME5CUy8vUElMZHV6WUFXZG5aemc2T3FKUm8wWUthWmJsTTRHSERCbUN1TGc0K1BuNW9VR0RCcVZ5UHhaRy9wa3VhbkJSaHc0ZDFKNHpkT2hRNGZmRXhFVHMyN2NQWjgrZXhZOC8vaWg4MWdJREE3Rno1MDQ0T2pwaTZOQ2hoYzVTMWRUTGx5L3gwMDgvSVNJaUFuWHExRUZ5Y2pMT25UdUgwTkJRekpzM0Q3YTJ0cVh5T0pvb3kvdTNvT0MwMG5MdjNqMHNYcnhZbUFtOWF0VXFMRjI2RkhwNmV1amF0YXZLQUk0MWE5WkFYMThmaG9hR2NISnlRbloyTmtRaUVSbzJiS2lVdWpzME5CUVJFUkd3c3JJcWRNbUl3dVQ5M3NwUDB6V2QxWkZuRE5JMEFLSWdGYW4rTFlxU3ZvYWFxa2oxYiszYXRmSFpaNThoSkNRRVU2ZE94YzgvLzF3dTkxMUIyTDVpK3lwdis2cFJvMGJDdXZQNWhZZUh3OFBEQXlLUlNPbTd0NkRuQWNqcTV5dFhyaUFzTEF5dlhyMVMyRit6WmsyRmdCaFYzdzBSRVJGbDhwMVJVZXIzLzByNzhMK0dRUUJFUkVSRVJFUkVsWXkvdno5aVltSXdjT0JBWEwxNkZZOGZQOGJWcTFkUnZYcDFQSC8rSEUrZlBoVlNsd0t5V1J3QWhKbVgwZEhSeU1yS2dybTVPZDYvZjQrWW1CaU5aMld1WExrU1dWbFpXTEprQ2JLenM1R2VubzZxVmFzaU1qSVNNVEV4U3JOYW1qWnRpamx6NW1EMTZ0VjQ5ZXBWaVlJQUFOa2dYWEJ3TUk0ZE80YlpzMmVqUllzV0NBb0tRbmg0ZUtsMGNnOFlNQURCd2NHNGRlc1dmdmpoQjB5Yk5nMFNpUVNKaVltd3NyTFNlTVp4VkZRVWR1ellnZXZYcndNQSt2ZnZqd2tUSmtCSFJ3ZHIxcXpCa1NOSHNILy9mcHc3ZHc0WExseEFodzRkMExOblQ3UnExYXBFTTJRMUtiK1RreE1jSEJ4Z1kyT2o4RmhuenB6QnJWdTM0T0xpQW1OalkwZ2tFa2lsVXB3NWN3YUFiSmJ6Z1FNSDRPWGxoVTgvL1JUZmZ2c3R0TFcxOGVUSkU5eTZkUXZUcDAvSDRzV0xOZXJNdkhqeElqWnYzb3ljbkJ4TW1qUkpLYU9GV0N3VzFnYlcxZFhGa3lkUFVLVktGV0UyM0pneFkyQnZiNCswdERUbzZlbmh4bzBieU1yS1VwZ04yYUZEQjJSa1pHRHUzTGw0Ly80OVhGMWRsY28yZXZSb0JBWUc0djc5KzFpelpnMFdMRmlnOEpySTM3K01qQXhrWldYQjFkVVZvMGFOS2xGNmJaRklwUEI4czdLeTRPbnBpUXNYTHFCNjllb1lQbnk0d3ZOUVIwZEhSMjFLMWFsVHAwSkxTMHVwblBMdmdpMWJ0dURxMWF0SVNrb0NJT3V3bHdmN1dGbFo0ZGRmZjhYRml4ZHg0TUFCUkVWRjRkaXhZemgyN0JnY0hSM3h5eSsvQUpETmtQZng4WUdOalEwKy8veHovUG5ubjVCSUpPVTJ5NnU0UVFDRlNVaEl3SWtUSjNEeTVFbWtwYVdoYmR1MnFGKy92ckRmM3Q0ZXc0WU5nNWVYRjI3ZHVnVTdPenQ4L2ZYWDZOQ2hnOUNaSGg4ZmoyclZxaUUrUGg0eE1URUZmbDZ5czdQaDRlRUJkM2QzWkdkbnc5blpHVC84OEFOU1UxUHg4ODgvNCtIRGgvaisrKy9Sdm4xN0RCa3lSTzEzYUhrTmRnSWx2My9MMHQyN2Q3RjQ4V0prWldWaC92ejV1SFBuRHM2ZlA0OEpFeWJBMWRVVlk4YU1VVGtyTmUvQXhKSWxTNFRmSlJJSkpCSUpVbEpTSUJhTG9hK3ZEM2QzZHdCUVNwVmRtT3pzYkNHbE1pQ2JzUjBiRzZ1d0xTOVZBUWFSa1pGS0thMURRa0lBeUFaL3ExV3JoaXBWcXVEVnExZll2WHMzQUNoOGZrdWlJdFMvS1NrcEFHU0Rzdkx2QUhWcmpnT3FYOE84b3FLaUlKRklTbHgyVGN0Zkh2V3ZnWUVCVnE1Y2lVMmJOc0hiMnhzelpzekF6ei8vL01HelZyQjl4ZmFWL0RXUnJ5K2ZYMHBLQ243NjZTZGtabWFpZCsvZVNtMGxMUzB0aGZ2OXhvMGJBQ0FzbXhBZUhpNHNnVkMvZm4wMGE5WU1EZzRPY0hCd1VQcmUxelNBSys4eUJjREhYNy8vRjlxSC96VU1BaUFpSWlJaUlpS3FaUGJ2M3c4QStQTExMeEVXRm9aVHAwNUJXMXNiWThlT3hjR0RCd0hJMG5XdVc3Y09MMTY4RURweXpNek1BTWc2dEJZc1dLQndUVTNYWnh3d1lBQjBkWFZScDA0ZDNMNTlHL1BtelZQWXI2cVR1VXVYTG1qUW9FR3ByQUhac21WTE5HalFBTDYrdmhnN2Rpd0dEeDZNTzNmdXdOUFRFei84OEVPSnJ5OFNpYkJvMFNMTW16Y1BvYUdoQ3NzbWFMck9yTHU3Ty9idDJ3ZUpSSUphdFdwaCt2VHBDclBHdGJXMU1YejRjSFRxMUFtN2R1M0MxYXRYY2UzYU5majcrMlA5K3ZWbzBxUkptWmJmMk5oWUtaV3NuNThmdG03ZENnc0xDMHljT0JGYnQyNFYxanNIWkFPZnQyL2Z4cjU5KzFDclZpMHNXN1pNNkloZHZIZ3g1czZkaTlEUVVGeS9mcjNBVG1xSlJJTGx5NWNqTURBUUFEQnk1RWdNSERoUTZiaFBQdmtFang0OXdsZGZmU1ZzYTlldW5mQjd2Mzc5NE8vdmo2bFRweXFjbDNjZ0x5VWxCVXVYTHNXVEowL1FvRUVEakJvMVN1bHhkSFIwTUgvK2ZNeWNPUk9YTDE5R2NuSXlWcTVjS1R5M3lNaElBTEpCdERsejVzRE96azd0Y3l1cTRPQmdYTHQyRGRldlgwZFNVcEt3aEVacERKU3FTcDk3OCtaTkpDUWtBSkFOU09qcDZhRno1ODdvMnJVcldyVnFwUkRBSXhLSjRPTGlndTdkdXlNb0tBalhybDNEczJmUE1IZnVYT0dZVTZkT0lUczdHNE1IRDBabVppYk9uRGtEVTFOVGRPN2N1Y1RsTDB4T1RnNUNRMFBSb0VHRFVwbmxDUUN2WDcrR3U3czdMbCsrakt5c0xOalkyR0Q4K1BGbzNicTF3bkVtSmlZWU4yNGN2dnJxSzV3NmRRckhqaDNEOHVYTFlXTmpnM256NXFGaHc0YVlPblVxb3FPamhYUFUzZE01T1RtWU1tVUtuajkvamlwVnF1RDc3NzlIMzc1OUFjamV3dzBiTnVEdzRjTndkM2VIdjc4L2dvT0RzV1BIRHBYUHVhZ0QwZ0VCQVVLbUMwMlYxdjFibHY3NjZ5OWtabVppekpneDZOS2xDNXljbkFBQTU4K2ZWMGp6THhLSm9LMnRyZlNUbTVzTGlVUWlwT25PTzVOMDBhSkZxRjY5T203Y3VBRTlQVDNodmRMVXp6Ly9qSUNBQU9qcjYwTkxTMHNZMEZiMytWQ1ZLbnZreUpFS255MEF1SFBuRGc0ZlBxenlHdHJhMmlyZm8rS29DUFh2dFd2WGxKWnJLT2g3V1YyNmNUazNOemVsUWI3aXFrajFyMWdzeHV6WnN5RVdpM0gyN0Zrc1dyUUlCdzRjUU5XcVZVdmx1UllIMjFkc1grVnRYK1VubFVxeGRPbFN2SHIxQ3JWcTFjTDQ4ZU1WOWwrNmRBbWJObTJDdHJZMmRIVjFJWlZLa1pHUkFRREM0TG16c3pPc3JLelF2SG56UXR0U2hYMDN5T1VmZ1A4UTlYdHhNczZvKzE2cjdPM0QveUlHQVJBUkVSRVJFUkZWTXFOR2pZS1Bqdy9xMTYrUCt2WHJLNlJPdGJXMXhmdjM3OUc4ZVhPRWhvYmk4ZVBIME5MU2dyT3pzOUNSWldkbkJ5c3JLK1RrNUNBM054ZlZxMWZIOTk5L3I5Rmp5d2RVQUtCZXZYcXd0cllXMG9UV3FWTUhFeVpNVUhsZWFRUUF5QTBaTWdScjE2N0Y2ZE9uTVhyMGFGaGJXOFBIeHdkdWJtNUthM2NYaDRHQkFkYXZYNCtEQncvaTdObXpTRXBLZ3FPakk3NysrbXVOem0vVHBnMDhQVDB4WU1BQURCMDZWTzBzSVNzckt5eFpzZ1RQbnovSHNXUEhVS2RPblJKMVVKZWsvQTBhTklDOXZUMW16NTZOYXRXcW9YZnYzcWhUcHc2a1VpbHExcXdKWjJkbmhJU0V3TUxDQW12WHJsV1lzVmVsU2hXc1hyMGFmLzc1cDhxTzRMekVZakhNemMxaFpHU0VxVk9ud3RuWldlVnhNMmJNd0crLy9ZYVltQmlJUkNKWVcxdGo4dVRKU21XdVc3Y3VwRklwREF3TTBMUnBVNHdlUFZyWS8vNzllOFRHeGdxRDYrcmVCMXRiVzZ4YXRRcUxGaTFDbXpadEZEcW9SNDBhaGVyVnE2TlBuejRGempZdERqMDlQWnc3ZHc3MTZ0WEQwS0ZETVhEZ3dCSmxHQ2pNNTU5L2p2cjE2ME5QVHcrOWUvZUdrNU9UUXVwV1ZVUWlFVnEzYnEwMEVKNlZsUVV2THk5VXIxNGRYYnQyeGJsejU1Q2NuQXczTjdkU2Y1MVUrZWVmZjVDUmtWR3FXUUJxMUtpQlo4K2V3Y3JLQ3NPSEQwZm56cDNWcm5VTHlOTHFqaGd4QWdNSERvU25wNmZReVEzSUJnWGtnOHpXMXRhWU9IR2l5bXRvYTJ1alM1Y3VxRm16SnFaUG42NjBoSXVXbGhhR0R4K09uajE3WXMrZVBXamF0S25hb0llaXJuWHM1dVpXNUNDQTByeC95OHF3WWNNZ2xVcUY3enV4V0l4WnMyYWhYNzkrdUh6NU1wNC9mNDZrcENSa1pXVUpnLzN5QVgvNWpIQnRiVzNvNk9oQUpCSUpQem82T21qYnRpMGtFZ21zcmEzaDVPUlU2RnJyZGVyVVVSaHdhZHk0TVo0OGVZS3NyQ3prNXViQzBOQVFEUnMyeE15Wk16VitmcGFXbHNLc1Z6bDdlM3RZV1ZrSkdVdHljM09obzZNRFcxdGJmUDMxMS9qa2swODB2bjVoUG5UOSs4a25ud2pmKzJLeEdQWHIxMWNhTEFRQWMzTnpwWXdKcW1oNlhHbVZYNVd5cW45RkloRm16SmdCTFMwdHRHelo4b01HQU1peGZjWDJsVG9pa1FoZmZmVVZJaUlpc0hUcFVxWFBhNk5HaldCcGFTbDhWK2ZtNXFKYXRXcG8wYUlGeG8wYkJ3Q3dzTENBaFlWRmdhOVRqUm8xa0o2ZVh1QXhlVmxiV3d0TFB3RGxXNzgzYmRvVThmSHhXTFZxbGNibGxWdXdZRUdoZFpSY1pXb2YvaGVKcEFVdDdFZEVSRVJFUkVSRUg2WE16RXkxblc1cGFXbUZkdDRVNXVIRGgwaFBUNGVqbzJPSnJsTVJSRVJFUUZ0YnU5Z3pobk56YzR1Y1FsWWlrWlJhWjllSEtMODZLU2twUlY1Zk9pd3NETy9ldlJNR2JGTlNVcENUazZNMFc2NHNKQ1ltSWlrcFNhTlpWSEZ4Y1Jxbkl5NHRpWW1KNWZJNnlLV21wbGFJZ2FDU1NraElRSGg0T09yWHJ5K3NrMXdhMHRMU1VLVktsUUlILzlVcDZqMS8rL1p0Nk92cjQ5TlBQeTNXNDhuNStQZ2dKU1VGL2Z2M0w1UHp5dnIrVFU5UFY1bWFXSlhFeEVUazVPUVVlcCtXNXZldkttL2Z2b1dwcWFuYU5QNzByNHBVZnhWSFJTcC9jZXJmc3NiMkZkdFhwZDIreXNqSWdMNitma21MOTBHVlZ2MWVuaXBMKy9Cakp5ckdCNFpCQUVSRVJFUkVSRVJFUkVSRVJFUkVSQlZRY1lJQVBseVlIQkVSRVJFUkVSRVJFUkVSRVJFUkVaVXFCZ0VRRVJFUkVSRVJFUkVSRVJFUkVSRlZFZ3dDSUNJaUlpSWlJaUlpSWlJaUlpSWlxaVFZQkVCRVJFUkVSRVJFUkVSRVJFUkVSRlJKTUFpQWlJaUlpSWlJaUlpSWlJaUlpSWlva21BUUFCRVJFUkVSRVJFUkVSRVJFUkVSVVNYQklBQWlJaUlpSWlJaUlpSWlJaUlpSXFKS2drRUFSRVJFUkVSRVJFUkVSRVJFUkVSRWxRU0RBSWlJaUlpSWlJaUlpSWlJaUlpSWlDb0pCZ0VRRVJFUkVSRVJFUkVSRVJFUkVSRlZFZ3dDSUNJaUlpSWlJaUlpSWlJaUlpSWlxaVFZQkVCRVJFUkVSRVJFUkVSRVJFUkVSRlJKTUFpQWlJaUlpSWlJaUlpSWlJaUlpSWlva21BUUFCRVJFUkVSRVJFUkVSRVJFUkVSVVNYQklBQWlJaUlpSWlJaUlpSWlJaUlpSXFKS2drRUFSRVJFUkVSRVJFUkVSRVJFUkVSRWxRU0RBSWlJaUlpSWlJaUlpSWlJaUlpSWlDb0pCZ0VRRVJFUkVSRVJFUkVSRVJFUkVSRlZFZ3dDSUNJaUlpSWlJaUlpSWlJaUlpSWlxaVFZQkVCRVJFUkVSRVJFUkVSRVJFUkVSRlJKTUFpQWlJaUlpSWlJaUlpSWlJaUlpSWlva21BUUFCRVJFUkVSRVJFUkVSRVJFUkVSVVNYQklBQWlJaUlpSWlJaUlpSWlJaUlpSXFKS2drRUFSRVJFUkVSRVJFUkVSRVJFUkVSRWxRU0RBSWlJaUlpSWlJaUlpSWlJaUlpSWlDb0pCZ0VRRVJFUkVSRVJFUkVSRVJFUkVSRlZFZ3dDSUNJaUlpSWlJaUlpSWlJaUlpSWlxaVFZQkVCRVJFUkVSRVJFUkVSRVJFUkVSRlJKTUFpQWlJaUlpSWlJaUlpSWlJaUlpSWlva21BUUFCRVJFUkVSRVJFUkVSRVJFUkVSVVNYQklBQWlJaUlpSWlJaUlpSWlJaUlpSXFKS2drRUFSRVJFUkVSRVJFUkVSRVJFUkVSRWxRU0RBSWlJaUlpSWlJaUlpSWlJaUlpSWlDb0pCZ0VRRVJFUkVSRVJFUkVSRVJFUkVSRlZFZ3dDSUNJaUlpSWlJaUlpSWlJaUlpSWlxaVFZQkVCRVJFUkVSRVJFUkVSRVJFUkVSRlJKTUFpQWlJaUlpSWlJaUlpSWlJaUlpSWlva21BUUFCRVJFUkVSRVJFUkVSRVJFUkVSVVNYQklBQWlJaUlpSWlJaUlpSWlJaUlpSXFKS2drRUFSRVJFUkVSRVJFUkVSRVJFUkVSRWxRU0RBSWlJaUlpSWlJaUlpSWlJaUlpSWlDb0pCZ0VRRVJFUkVSRVJFUkVSRVJFUkVSRlZFZ3dDSUNJaUlpSWlJaUlpSWlJaUlpSWlxaVFZQkVCRVJFUkVSRVJFUkVSRVJFUkVSRlJKTUFpQWlJaUlpSWlJaUlpSWlJaUlpSWlva21BUUFCRVJFUkVSRVJFUkVSRVJFUkVSVVNYQklBQWlJaUlpSWlJaUlpSWlJaUlpSXFKS2drRUFSRVJFUkVSRVJFUkVSRVJFUkVSRWxRU0RBSWlJaUlpSWlJaUlpSWlJaUlpSWlDb0pCZ0VRRVJFUkVSRVJFUkVSRVJFUkVSRlZFZ3dDSUNJaUlpSWlJaUlpSWlJaUlpSWlJaUlpSWlJaUlpSWlJaUlpSWlJaUlpSWlJaUlpSWlJaUlpSWlJaUlpSWlJaUlpSWlJaUlpSWlJaUlpSWlJaUlpSWlJaUlpSWlJaUlpSWlJaUlpSWlJaUlpSWlJaUlpSWlJaUlpSWlJaUlxS0s3LzhCTytwMW1PZFNTYlFBQUFBQVNVVk9SSzVDWUlJPSIsCiAgICJUaGVtZSIgOiAiIiwKICAgIlR5cGUiIDogIm1pbmQiLAogICAiVmVyc2lvbiIgOiAiNDkiCn0K"/>
    </extobj>
    <extobj name="C9F754DE-2CAD-44b6-B708-469DEB6407EB-7">
      <extobjdata type="C9F754DE-2CAD-44b6-B708-469DEB6407EB" data="ewogICAiRmlsZUlkIiA6ICIxMTg5NTE5NDUyMDUiLAogICAiR3JvdXBJZCIgOiAiMzI0NjA3NjY2IiwKICAgIkltYWdlIiA6ICJpVkJPUncwS0dnb0FBQUFOU1VoRVVnQUFCVElBQUFNakNBWUFBQUNXQ3U5UUFBQUFDWEJJV1hNQUFBc1RBQUFMRXdFQW1wd1lBQUFnQUVsRVFWUjRuT3pkZVhoVTVkMy84YzlNOXBVa2hDV0JRQmF3Z2tKUmVaQ0tWUlp4QmFxMkxsUXJqMWIwVWNvUGd6c1NGRVdJaWdwQ3FSU2x0YVVxaXZCY2lDQUtoVksxQ2dJQ3NnaXlKZ1N5a1Qwa21lMzN4ekh6SkdSUHppU1Q4SDVkVnk2U21YTys1NTdrc015SCs3Ni9GcGZMNVJJQUFBQUFBQUFBdENHTHhXS3A3M2xyYXcwRUFBQUFBQUFBQUpxTElCTUFBQUFBQUFDQTF5UElCQUFBQUFBQUFPRDFDRElCQUFBQUFBQUFlRDJDVEFBQUFBQUFBQUJlanlBVEFBQUFBQUFBZ05janlBUUFBQUFBQUFEZzlRZ3lBUUFBQUFBQUFIZzlna3dBQUFBQUFBQUFYbzhnRXdBQUFBQUFBSURYSThnRUFBQUFBQUFBNFBVSU1nRUFBQUFBQUFCNFBZSk1BQUFBQUFBQUFGNlBJQk1BQUFBQUFBQ0ExeVBJQkFBQUFBQUFBT0QxQ0RJQkFBQUFBQUFBZUQyQ1RBQUFBQUFBQUFCZWp5QVRBQUFBQUFBQWdOY2p5QVFBQUFBQUFBRGc5UWd5QVFBQUFBQUFBSGc5Z2t3QUFBQUFBQUFBWG84Z0V3QUFBQUFBQUlEWEk4Z0VBQUFBQUFBQTRQVUlNZ0VBQUFBQUFBQjRQWUpNQUFBQUFBQUFBRjZQSUJNQUFBQUFBQUNBMXlQSUJBQUFBQUFBQU9EMUNESUJBQUFBQUFBQWVEMkNUQUFBQUFBQUFBQmVqeUFUQUFBQUFBQUFnTmNqeUFRQUFBQUFBQURnOVFneUFRQUFBQUFBQUhnOWdrd0FBQUFBQUFBQVhvOGdFd0FBQUFBQUFJRFhJOGdFQUFBQUFBQUE0UFVJTWdFQUFBQUFBQUI0UFlKTUFBQUFBQUFBQUY2UElCTUFBQUFBQUFDQTF5UElCQUFBQUFBQUFPRDFDRElCQUFBQUFBQUFlRDJDVEFBQUFBQUFBQUJlanlBVEFBQUFBQUFBZ05janlBUUFBQUFBQUFEZzlRZ3lBUUFBQUFBQUFIZzkzN1llQUFBQWFFVU9oNVNaS2VYblMrWGxrdFBaMWlOQ2E3QmFwWUFBS1NKQzZ0Wk44dkZwNnhFQkFBQUFUV1p4dVZ5dXRoNEVBQUJvQllXRjB2SGpVbmk0RkIwdEJRVVpBUmM2UHFkVE9udFd5c2t4N29QZXZZMzdBQUFBQVBBaUZvdkZVdS96QkprQUFKd0hDZ3VsWThla2hBUXBMS3l0UjRPMlZGUWtIVDNLdlFBQUFBQ3YwMUNReVRRTUFBQTZPb2ZEbUlsSmNBWEp1QWNTRW94ZzIrRm82OUVBQUFBQWpVYVFDUUJBUjVlWmFTd2pKc1JFcGJBdzQ1N0l6R3pya1FBQUFBQ05ScEFKQUVCSGw1OXY3SWtKVkJVZGJkd2JBQUFBUUR0QmtBa0FRRWRYWG00MDlnR3FDZ295N2cwQUFBQ2duU0RJQkFDZ28zTTY2VTZPbXF4VzQ5NEFBQUFBMmduZTFRQUFBQUFBQUFEd2VnU1pBQUFBQUFBQUFMd2VRU1lBQUFBQUFBQUFyMGVRQ1FBQUFBQUFBTURyRVdRQ0FBQUFBQUFBOEhvRW1RQUFBQUFBQUFDOEhrRW1BQUFBQUFBQUFLOUhrQWtBQUFBQUFBREE2eEZrQWdBQUFBQUFBUEI2QkprQUFBQUFBQUFBdkI1QkpnQUFBQUFBQUFDdlI1QUpBQUFBQUFBQXdPc1JaQUlBQUFBQUFBRHdlZ1NaQUFBQUFBQUFBTHdlUVNZQUFBQUFBQUFBcjBlUUNRQUFBQUFBQU1EckVXUUNBQUFBQUFBQThIb0VtUUFBb05GS1NrcmtjcmxNclZsYnZZeU1ETmxzTmxPdlU1dDE2OVpwMDZaTnRUNjNjdVZLL2UxdmZ6UHRXbHUyYk5HWk0yZE1xd2NBQUFDY2IzemJlZ0FBQUtCOTJMRmpoMTU2NlNWZGQ5MTF1dSsrKytvOHp1Rnd5RzYzcTZ5c1RDVWxKU29wS1ZGeGNiSHk4L09WbDVlbk0yZk9LQ2NuUjZkUG45YXBVNmNVRXhPamVmUG11Yy9mdEdtVFhuMzFWWTBaTTBiLzh6Ly80OUhYOU5wcnJ5azZPbG9qUm95bzhkektsU3VWbVptcGUrNjV4LzNZaWhVcnRIYnQybnByTGwyNnRNWmpHelpzMEVzdnZhU1ltQmozcndBQUFBQ2FoaUFUQUFBMFNtQmdvQW9LQ3ZUKysrK3JmLy8rR2pwMGFMWG5iN3JwSnRsc3RpYlAyTXpMeTFObVpxYTZkZXNtU1VwSVNKREw1ZExLbFNzMWVQQmdEUjQ4V0pKMDk5MTN0L2cxcEthbXFtZlBuczArUHo4L1gybHBhVTArNzRvcnJ0REFnUU8xZS9kdUpTY242NVZYWGxGY1hKd2s2ZEZISDlYdTNidWJYTlBQejYvQlVCVXdnOVBwbE5YYThvVmNadFdCNTUzdlAvUDJPbTRBT0I4UVpBSUFnRWJwMzcrL0preVlvS1ZMbCtxVlYxN1JtMisrcVM1ZHVyaWZyNmlva0NTRmhZVXBPRGhZUVVGQjFYNE5EZzVXcDA2ZEZCa1pxYWlvS0VWR1Jyby9Ed3NMYzllSmo0L1gvZmZmcjBXTEZtbnUzTGw2NjYyM0ZCb2Fxc3pNekJhL0JydmQzdUlha2pSdDJyUWFzemp2dnZ2dU9zY1lIQnlzMmJObjY5bG5uOVgyN2R2MTJHT1A2ZFZYWDFYUG5qMFZGaGFteU1qSUpsMC9MeSt2MldOSDQzMzc3YmZhc0dHRDl1M2I1OTRXb0h2MzdobzZkS2h1dSswMmRlclVxYzV6TjI3Y3FFOCsrVVNIRHg5V2VYbTV1blhycGl1dnZGTGp4NDlYYUdpb1YxeXZMbmE3WGJ0Mzc5YldyVnYxelRmZmFNS0VDUm8rZkhpVGFwaFpwNzFxVC9kUFcvM01XekxtcXRMUzByUm16UnJ0M0xsVHAwNmRrdDF1VjFSVWxDNjU1QktOSHo5ZVBYcjBNSFhjQUlDMlE1QUpBQUFhN2M0Nzc5VFdyVnYxL2ZmZmE4NmNPWm83ZDI2MVdTc2hJU0ZhdVhKbGk2OXo4ODAzNjZ1dnZ0SjMzMzJuQlFzVzZPbW5uOWJubjM5ZTUvRUhEaHpRNU1tVDVlZm5wL2ZmZjEvaDRlRjFIcHVXbGxadGFYeE9UbzVHang1ZDUvR1Z6MzM2NmFmTmVDWC9KeUFnUURObnpsUktTb3BpWTJNVkhSMHRTWHJ1dWVlYVhLdSs4YUxsN0hhN25ucnFLZTNhdFV1UzhiT0xpSWhRVVZHUmpoOC9ydVBIait2enp6OTNoOUZWdVZ3dXpaa3p4NzMzYW5Cd3NFSkRRNVdSa2FFUFB2aEFYM3p4aFY1Ly9YVkZSVVcxMmZYcXNuYnRXbTNkdWxVN2R1elEyYk5ucTEyaktjeXEwMTYxcC91bnJYN21MUmx6YldiTm1xVWpSNDdJMTlkWGtaR1JLaXNyVTFaV2x0YXZYNi9ObXpkcjFxeFpHalJvVUl2SERRQm9ld1NaQUFDZzBTd1dpNTU4OGtsTm5EaFJCdzhlMUlFREI5Uy9mMytQWEdmcTFLbWFPSEdpZHUzYXBhS2lvbXF6TnMvMXlTZWZTSkt1dnZycWVrTk15VmlTWGJtc095MHRUVDQrUG9xTmphMXhYRVpHaGh3T2gvdFlpOFhTck5keSsrMjN5OGZIUisrOTk1NENBZ0wwMGtzdk5ic1dXa2RaV1psMjdkcWxRWU1HNmJlLy9hMEdEaHdvSHg4ZnVWd3ViZHUyVFMrLy9MTE9uRG1qT1hQbTZJOS8vR08xYzVjdlg2NU5tellwSUNCQVU2ZE8xWWdSSTJTeFdMUmp4dzY5OE1JTHlzakkwT3V2djY0WFhuaWh6YTVYbDlkZmYxMlNjYS8zNzk5ZisvYnRhOWIzejZ3NjdWVjd1bi9hNm1mZWtqSFhKaVltUnJmZmZydUdEUnVtd01CQVNkS2hRNGMwWjg0Y3BhV2xLVFUxVmN1V0xaT3ZiL1czditmN3ZRb0E3UkZCSmdBQWFKTHUzYnZybVdlZVVhOWV2V29OQU0wU0V4T2pwNTkrV3YzNjlhczN4TXpPenRhR0RSc2tTYmZlZW11RGRidDM3KzV1eURONjlHaEZSa2JXMnFDbmNxbDRiYzgxUlY1ZVhyVlpxNFNZM3M5cXRXclNwRW02K2VhYnF6MXVzVmcwWk1nUVRaa3lSYzgvLzd3T0hqeW9ZOGVPS1Q0K1hwSlVVbEtpOTk1N1Q1TDArOS8vWGlOSGpuU2ZlK21sbCtvUGYvaURVbE5UOWZYWFgrdm8wYU5LU0Vob2srdlY1YXFycnRMUW9VTTFaTWdRZGVyVXFka3pmODJxMDE2MWwvdEhhcnVmZVV2R1hKc1pNMmJVMk5PeWI5KytldVNSUi9Ub280OHFOemRYKy9idDA4Q0JBMXMwYmdCQTJ5UElCQUFBVFhadW81OUtwYVdsOVhZMHI4MzA2ZE9WbUpoWTYzUERoZzFyOFB4bHk1YTU5NzdzM2J0M2s2N2RsaHI3ZllxSmlkR0xMNzdvNGRHZ3F1RGc0Qm9CUzFXVkRhZ2s2ZVRKays2UTVZc3Z2bEJwYWFsQ1FrSjA0NDAzMWpoditQRGhldlBOTjVXZm42OS8vL3ZmN2lDcXRhOVhsNVNVbEhxZmJ5eXo2clJYN2VYK2tkcnVaOTZTTWRlbXJzWTgvZnIxYzM5ZVdGaFk0L256L1Y0RmdQYUlJQk1BQUpqRzVYSTF1YXQzZVhsNXM2LzN3dzgvYU4yNmRlNnZjM0p5RkJnWTJLajlBQ3NWRlJYcGxWZGVxZkY0UVVGQm5lZk1uajFiczJmUGJ0cGd6OUdjN3VjZVliZExWZmFHNjFDQ2dpUmY4Lys1V3pVMDhmZjNkMysrYytkT1NkS0FBUU1VRUJCUTR6d2ZIeDhOSERoUVc3WnMwZjc5KzczMmV2QXNiN2wvdkpsWll5NHBLWEYvM3ExYnR4YU5DUURnSFFneUFRQkF2V3cybSs2OTk5NXFqd1VHQnVxdHQ5NXlmMTA1SXpJcUtrckxseTl2c0dadWJxN3V2dnR1V2ExVzl4NlVqYmxPVmVYbDVabzdkMjYxcGd3elpzeFFjWEd4VWxKU2RORkZGelhxOVpXWGwrdXp6ejVyMUxHVk9uZnVyT0RnNEdxUFZlNnAyUlJ4Y1hIMUxsMXZsV1dPKy9aSk5wdm5yOU1XL1B5a0FRTWtrNWZ6VjRaSUZvdEZmZnYyZFQ5KzlPaFJTYXAzNW1PdlhyMGtHYlBNdlBWNjhDeHZ1WCs4bVZsalhyOSt2U1RqKzlhblR4OVR4Z1lBYUZzRW1RQUFkQVEybTFSV0pwV1dTdm41VW5HeGFhVmRMcGN5TXpPclBWYlpUS0ZTVVZHUkpDazBORlNTOGVieDhzc3ZWMFJFUkswMVY2MWFKYnZkcnBFalI3clBhY3gxcWxxMGFKR09IVHVtcEtRa0hUNThXSkxSTmYzNDhlTjY3TEhIOU5CREQybmN1SEVOdnI3bzZHajN2blJWVmU2Uldac0hIM3hRSTBhTWFQVHhYcTJqaHBpUzhkcHNOc25rV1dnclZxeVFKUDNpRjcrb2RvL241T1JJa3JwMDZWTG51WjA3ZDVZazVlZm5lKzMxNEZuZWN2OTRzNWFNdWJ5OFhDZE9uTkNHRFJ1MGF0VXFkZXJVU2RPbVRXTi9ZZ0RvSUFneUFRQm9ieHdPSTZpcyt1RkIvdjcrK3Z6eno5MWYxelpMc0hMNVhsaFltUDd6bi85bzd0eTVpbzZPMW93Wk02cnRVU1pKV1ZsWldyVnFsU3dXaSs2NDQ0NG1YYWZTUng5OXBMVnIxeW9rSkVRelpzelFoQWtUSkVsejVzelJraVZMdEdiTkdpMVlzRUQ3OSs5WGNuS3lhY3NwblU2bktYVzhTbXlzOUZNUTNlR0VoWmtlWXE1YnQwN2ZmUE9OQWdJQ05ISGl4R3JQVmY0K3FDK0FyMXd5WEZaVzVwWFhnMmQ1MC8zanJabzc1dW5UcCt1YmI3NXhmKzNuNTZlYmI3NVpkOTExbHpwMTZ1U0pvUUlBMmdCQkpnQUE3VUZKaVRIVHNxREFLL2N6ckp4SkZCNGVyaUZEaG1qTW1ERmFzMmFOcGs2ZHFrbVRKbW5NbURIdVkxOTc3VFZWVkZSbytQRGhkVGI1cWMrbm4zNnF4WXNYeThmSFI5T21UYXZXT2QzWDExZFRwa3hSUWtLQ0ZpMWFwQTBiTmlnOVBWMHpaODVzMHI2WmRhbGNPbDVYWTRtbU9uWHFWSk9iSTVrdUpzYjRRSU4yN05paE45NTRRNUwwLy83Zi8xUFBuajJyUFY4WmRQdjQrTlJaby9MZWFjenNzTmErSGp6TDIrNGZiOVNTTVhmdTNGbXhzYkdxcUtoUWZuNitiRGFiVnE5ZXJmVDBkRTJjT0xIQlpsY0FnUGFCSUJNQUFHOVZWQ1RsNVJrQlpsT1gvMW9zUnFPVGdBQ2pob2NkUEhoUWtwU1VsQ1FmSHg5Tm1USkY4Zkh4V3JSb2tlYlBuNitEQnc5cTh1VEpXcmx5cGJadjM2N1EwRkE5OU5CRFRiN082dFdydFhEaFFrblNZNDg5cGlGRGh0UjYzTGh4NDlTclZ5ODk5OXh6T25EZ2dDWk5tcVRubjMrKzFyM1djbkp5R3IwWFpXV1E2V3RTQXhtNzNlNDlUWDlRcnoxNzl1alpaNStWM1c3WDczNzNPMTE3N2JVMWp2SHo4MU5GUllVcUtpcnFyRlBaM09yY1BWYmIrbnB0cFhJMmRVZnh6anZ2MVBxNE45NC8zcWFsWTA1T1RuWi83bkE0dEcvZlB2M2pILy9RdG0zYnRHZlBIczJiTjA5SlNVbG1EeHNBME1vSU1nRUE4Q1lWRlZKT2pwU2JhM3plR0JhTDFLV0xGQmtwaFlUVWJHeXlmYnY1NHp6SER6LzhJRW5WbHBILzZsZS9Va3hNakdiTm1xVjE2OVpwMzc1OU9uSGloQ1RqRFdkVFprZzZuVTR0V2JKRUsxYXNrTlZxVlhKeXNxNjU1cHA2enhrMGFKRG16WnVuYWRPbUtUczdXOG5KeVhydHRkZDB3UVVYVkRzdUlDQkFWMTk5ZFkzenQyelpVbVA1WnVYWDlTMzliQXF2YVBhREJ1M2V2VnZUcDA5WFdWbVpici85ZHQxenp6MjFIaGNSRWFHc3JDemwxZk9mQjJmT25KRms3TTNxTGRkclN4a1pHVzA5QkkvejF2dkhtNWc5Wmg4Zkh3MFlNRUJ6NXN4UmNuS3k5dTdkcXlWTGxpZzFOZFdrRVFNQTJncEJKZ0FBYmMzbE1tWmQ1dVJJaFlXTk84ZGlrU0lpakFBek5OVDByc3hOVVY1ZXJ1M2J0OHRpc2VoblAvdFp0ZWVHREJtaWVmUG02Y2tubjlUeDQ4Y2xTZGRlZTYydXV1cXFSdGMvYythTVpzMmFwVDE3OWlnZ0lFRFRwMC9YMEtGREczVnVmSHk4NXMrZnIyblRwaWtxS3FyVzJUaGhZV0Y2L1BISGF6eSthOWV1R2tIbTJaK1c5VC8xMUZPTkhqL2F0NTA3ZHlvbEpVWGw1ZVVhUDM1OHZWc0I5T2pSUTFsWldlN0F2amFWTTNEcld1YmEydGRyYTFYM3hlMkl2UG4rOFJhZUhMUEZZdEdvVWFPMGQrOWVmZi85OTZiVkJRQzBIWUpNQUFEYWl0TnBoSmVabVkyZmZlbmpZNFNYWGJxWTNzU2t1VFp0MnFTU2toSmRkdGxsdFRaVTJMRmpod3FyQkxTYk5tM1NwWmRlcWxHalJqV3F2cisvdjNKemN4VVhGNmVVbEpRbUJ6SmR1blRSdkhuejVISzU2dDE3cmpFcU93WEh4TVRVV0Y2ZWtaSGhYbnFPam1IYnRtMTY3cm5uVkZGUm9mdnV1MC9qeDQrdjkvaUxMcnBJTzNmdTFLNWR1K1J5dVdyc1kraHl1YlJyMXk1SjBpV1hYTkxtMTRObmVmdjk0dzFhWTh5VjMwZXp0Z1FCQUxRdC9qUUhBS0MxMld4U1ZwYVVuVzEwSUc4TWkwWHEybFhxM2wzeW9qZGpkcnRkSzFhc2tDU05IVHUyMm5NRkJRV2FOMitldnZqaUMwblNyYmZlcWlOSGp1aTc3NzVUYW1xcTB0UFRHN1UvWG1ob3FGNTg4VVYxN3R4WlFVRkJ6UnBuU0VpSSsvUDE2OWRyK2ZMbDdxL3o4dkpxblFGVTJjQ284cm1sUzVlNmwzVysrZWFiTmZhb3UvdnV1NVdabWRtczhjSDdmUDMxMTNyKytlZGx0OXYxOE1NUDY1WmJibW53bk9IRGgydlpzbVhLenM3V3YvNzFMdzBmUHJ6YTg1czNiMVp1YnE2Q2dvTDB5MS8rc2sydkI4OXFEL2RQV3pOcnpEYWJUWDUrZnJVKzUzSzV0SG56WmtsUy8vNzltenRVQUlBWDhaNTNRZ0FBZEhRMm0zVDZ0QkZndWx5TlB5OHlVdXJSdzJqYzQyWGVlZWNkSFQ5K1hOMjdkM2N2OTNhNVhOcTRjYVArL09jL0t5OHZULzcrL3ZyREgvNmdHMjY0UVRhYlRhbXBxZHF5Wll1V0xWdW16TXhNVFowNnRjR1pNbVoyMnkwc0xLeldZTWZoY05UYmNLZnlPWnZOcHRPblR5c3NMTXkweGlscGFXbnNnK21GdnZ6eVM4MmFOVXNPaDBOVHAwN1Y5ZGRmMzZqemV2ZnVyZUhEaDJ2ejVzMmFQMysrZ29PRDNRMnB0bS9mN3U3Ry9OdmYvbGFob2FGdGRyMTMzMzFYSDMvOHNjYU5HOWVpR1hCbTFlbG8yc3Y5MHh4bS9jeWJPK2JhcnYvQkJ4OG9LeXRMWThhTVVaOCtmZHd6TU5QVDAvWDIyMjlyMTY1ZHNsZ3N1dXV1dTVvOVhnQ0E5N0M0WEUxNUp3VUFBSnJNYnYrL0FOUHBiUHg1SVNGU3o1N0dIcGd0c1gyN2RObGxMYXRSeGVqUm94VVlHS2lQUC81WWp6Lyt1SGJ0MnFXWFgzNVpnd1lOMHZidDIvWFh2LzVWQnc0Y2tDUWxKaWJxNmFlZlZueDh2UHQ4bDh1bGhRc1hhdlhxMVpLa3dZTUhhOGFNR2RWbVcrYm41K3UyMjI1elg2Y3hZNUtrVHo3NVJQNU5YSEovNHNRSmhZU0VxSFBuenU3eC9mdmYvOVl2Zi9uTGFrczc5KzNicHlsVHB1aWlpeTdTdkhuemF0U3BuSkY1N3A1L28wZVBsdFZxMWZyMTYyczg3dXZycTVpWW1IckhGeE1Ub3hkZmZMSEd1WDUrZmxxN2RtMlRYbXNOSnQ4YkhjWDExMTh2aDhNaFB6OC9kZW5TcGQ1akgzNzRZVjErK2VYdXI0dUxpL1hvbzQvcXlKRWprcVR3OEhCWkxCWVZGQlJJa2thTkdxVW5uM3l5MnIzVjJ0Y2JPM2FzeXNyS0ZCUVU1UDU5S05Yc0lGN1ppQ2N5TXJMYTc4L0t6dHhtMWVsbzJ0UDkwMVkvOCthT3ViYnIvKzF2ZjlQZi8vNTNTVVlqdGs2ZE91bnMyYlB1TFUwQ0F3TTFkZXBValJneG9rYnQ4LzFlQlFCdlpEbDNiNVZ6TUNNVEFBQlBjVHFOQURNenMya0Jaa0NBTVFNek10SnpZMnVHeWdCU01wYVVaMlptYXZyMDZWcXpabzBHRFJxa05XdldhUDc4K1pLazRPQmcvZTUzdjlNdHQ5eFNZMTlLaThXaXlaTW5LelEwVk8rKys2NktpNHRsdFZyZHo1ZVVsTGliNlpTVmxXbkxsaTFOYWc3VUZKbVptWHJpaVNma2NybjA2cXV2cW1mUG52ckxYLzZpOTk1N1Q4T0dEZE1UVHp6aG5uMzUxVmRmU1RLQ1Y3UEV4TVRVMjdVY2JhTnlyMU9iemRaZ1YrM1MwdEpxWDRlR2htcisvUG42NElNUHRHblRKcDA2ZFVwK2ZuNjYrT0tMTldiTW1GcjNobTN0NjQwWk0wWnIxcXlwc1IxRVhkZk95OHVydFpPMldYVTZtdlowLzdUVno3eTVZNjd0K21QSGpwWEw1ZEsyYmR1VW5wNnU3T3hzQlFZR3FrK2ZQcnJzc3NzMGJ0dzRkZTNhdGRiYTUvdTlDZ0R0RVRNeUFRRHdoTnhjNmVSSll6bDVVM1R2THNYR210dUYzSVJaZHk2WFN3c1dMTkRISDM4c2YzOS9WVlJVS0RFeFViTm16WExQcG5FNm5Ycm1tV2VVbEpTazIyKy9YZUhoNFEzVy9mVFRUL1dMWC96QzNTU29vcUpDVHozMWxQYnMyYU4rL2ZycDZOR2o4dlgxMVl3Wk0rcHRWckovLzM1SjBvVVhYbGlqUVVaZENnb0s5TWdqanlnOVBWMVhYbm1sVWxKU1pMVmFsWnVicTJlZWVVYUhEeDkydjhhd3NERGRkZGRkS2l3czFPTEZpNVdZbUZpalhsTm5aRzdhdEVraElTSHVwYU9OVlZaV3ByRmp4OHJmMzErZmZQSkprODZ0Z1JtWkFBQUE4Q0xNeUFRQW9EVVZGMHRwYWRJNXMxNGFGQkFnSlNRWXk4bTkwTUtGQy9YeHh4OHJNREJRTDcvOHN0YXRXNmQxNjlicC92dnYxOWl4WTNYbGxWY3FOalpXYytiTWFYUk5oOE9oRVNOR3lHNjNxNkNnUUdGaFlabzllN2IyN05tajJOaFl6WjQ5VzE5KythWG16cDJycDU1NlNpTkdqTkRvMGFNVkZ4ZW55TWhJV1N3V1dhMVdXU3dXOWV2WHI5YjZkcnZkL2VGd09PVHI2NnZ3OEhEbDV1YnFxYWVlVW5wNnVnWVBIcXhubm5uR1BTdTBjK2ZPZXYzMTE1V1NrcUpkdTNicDIyKy9WWHA2dWdvTEN6Vm8wQ0IzaUZtMXEzQitmcjd5OHZLcU5SVnFTRzNMSE05bHQ5dXI3Ui9xY3JtMGF0VXFTVkowZEhTanJ3VUFBQUIwQkFTWkFBQ1l3V1l6QXN6bUxFWHIwc1hZQzdQSzhtcHZrcGVYcDdWcjE4cHF0U29sSlVYOSt2VlQzNzU5RlJZV3BnOC8vRkRMbHk5M2R3RzNXcTN5OGZHUjFXcDFoNHlWbnp1ZHptckJZbFhkdTNmWGdnVUx0RzNiTmdVRkJXbm16SmtLRFEzVmRkZGRKejgvUDgyYk4wOGJOMjdVeG8wYjZ4eG4xV0R6M1BxVkhuamdBUTBiTmt4UFB2bWtUcDgrclVzdXVVVFBQZmRjaldaRFFVRkJldkhGRi9YRkYxOG9PanJhdldTKzZuNXF5NVl0MDZwVnF4UVdGcWE4dkR4VlZGUm93SUFCemZvZTErWCsrKzlYWm1hbS9QMzlaYlZhVlY1ZUx0dFBzM3l2dU9JS1U2OEZBQUFBZUR1Q1RBQUFXaW9uUjBwUGwzN2E4NnZSL1B5aytIaXBFVXV3MjFKa1pLU3V1KzQ2SlNZbXVwZEIrL3I2YXVMRWlSbzdkcXorOWE5LzZlREJnOHJOelZWcGFhbWNUcWVjVHFjY0RvY2NEb2VjVHFkY0xwZGNMcGNDQWdKMDdxNDJMcGRMMTE5L3ZTSWlJblQ5OWRmcjRvc3ZydFljYU9USWticjg4c3UxYWRNbTdkKy9YOW5aMlRwNzlxeTdmdVhNeTZyWHFxcHkxcVRGWXRIdzRjT1ZscGFtdkx3OERSMDZWRE5tekpDZm4xK3RyenNnSUVDalJvM1MwcVZMNVhBNGRNc3R0K2ppaXk5MlB4OGJHNnVpb2lJVkZSWEpZckhvZ2dzdTBLUkprOHo0bHJ0ZGVPR0ZPbm55cER1WXRWZ3M2dEtsaTBhT0hLbDc3cm5IMUdzQkFBQUEzbzQ5TWdFQWFLN3ljdW40Y2Ftb3FPbm5Sa1ZKdlhwSjV6VEM4UWdUOWtFc0t5dFRZR0NnU1FPcVcwVkZSWk83ampmSG9VT0hsSkNRVUdNbVpsM1dyRm1qNjYrL3ZzYnhMcGRMRlJVVjh2SHhhWFN0NXFnTWFTdG51NXFHUFRJQkFBRGdSUnJhSTVNZ0V3Q0Fwbks1akU3a3AwNDFyUnU1SlBuNkdnRm1hM1lrSjZ4Q1hiZzNBQUFBNEVWbzlnTUFnSmxLUzQxWm1FMXQ1aU5Kd2NGU1VwTFVDak1PQVFBQUFLQ2pJY2dFQUtBeG5FNWpCbVptcGpFanM2bWlvNlc0T0s5dDZBTUFBQUFBM280Z0V3Q0FoaFFYUzhlT0dYdGlOcFhGWWl3bGo0NDJmVmdBQUFBQWNENGh5QVFBb0M1T3A5R05QRHU3ZWVmNytSbEx5VU5DekIwWEFBQUFBSnlIQ0RJQkFLak4yYlBTa1NOU1dWbnp6ZzhMa3hJU2pEQVRBQUFBQU5CaUJKa0FBSndyTzl1WWlkblVqdVNWdW5XVGV2UXdscFVEQUFBQUFFeEJrQWtBUUNXSHcraElucGZYdlBPdFZpaytYb3FNTkhWWUFBQUFBQUNDVEFBQURDVWwwdEdqeld2b0l4bEx5UHYwa1lLRHpSMFhBQUFBQUVBU1FTWUFBRkptcG5UeXBPUnlOZS84b0NBanhQVDNOM2RjQUFBQUFBQTNna3dBd1BuTGJwZU9IWk1LQ3BwZkl6eGNTa3lVZkh4TUd4WUFBQUFBb0NhQ1RBREErYW1veUZoS2JyTTF2MFowdE5TckYwMTlBQUFBQUtBVkVHUUNBTTR2THBkMDZwVHgwUkt4c1ZKTWpEbGpBZ0FBQUFBMGlDQVRBSEQrY0RpTVdaZ3RXVXB1c1JpZHlhT2lUQnVXeDFtdGt0TnAvQXBVNHA0QUFBQkFPME9RQ1FBNFA1U1ZTWWNQRzc4Mmw0K1BsSlFraFlXWk42N1dFQkFnblQwcmhZUzA5VWpnVGM2ZU5lNE5BQUFBb0owZ3lBUUFkSHdGQmNaTVRJZWorVFg4L2FXK2ZhWEFRUFBHMVZvaUlxU2NISUpNVkplVFk5d2JBQUFBUUR2QmVpSUFRTWQyK3JUMDQ0OHRDekdEZzZVTEwyeWZJYVlrZGVzbUZSWWFEWTRBeWJnWENndU5ld01BQUFCb0p3Z3lBUUFkazlOcHpNSThlYkpsZFVKRHBRc3VrUHo4ekJsWFcvRHhrWHIzTnI0ZmhKa29Lakx1aGZoNDQ5NEFBQUFBMmdtTHkrVnl0ZlVnQUFBd1ZVV0ZzUjltYVduTDZvU0hHM3RpZHBTR0tJV0YwdkhqeHV1S2pwYUNnanJPYTBQOW5FNWpUOHljSE9NK2lJOXZmM3U5QWdBQW9NT3pXQ3lXZXA4bnlBUUFkQ2pGeGRLUkk1TE4xckk2a1pGU1FvTFJwYndqY1Rpa3pFd3BQMThxTHpjQ0xuUjhWcXZSMkNjaXdsaE96a3hNQUFBQWVDR0NUQURBK1NNblJ6cHhRbXJwWDIyZE94dExzVHRhaUFrQUFBQUFYcXloSUpPdTVRQ0E5cy9sa3RMVHBheXNsdGZxMmxXS2kydDVIUUFBQUFDQXFRZ3lBUUR0bThOaExDVXZMR3g1clpnWUtUYTI1WFVBQUFBQUFLWWp5QVFBdEY4Mm0zVG9rTkhFcEtWNjlqVDJEZ1FBQUFBQWVDV0NUQUJBKzNUMnJQVGpqMGFIOHBicTNkdm80ZzBBQUFBQThGb0VtUUNBOXFlb1NEcDgyRmhXM2hJV2l4UWZMMFZGbVRJc0FBQUFBSURuRUdRQ0FOcVh2RHpwNk5HV2R5YTNXS1RFUkNraXdweHhBUUFBQUFBOGlpQVRBTkIrWkdZYTNjbGJ5bUtSa3BLa1RwMWFYZ3NBQUFBQTBDb0lNZ0VBN1VOYW1wU1YxZkk2aEpnQUFBQUEwQzRSWkFJQXZKdlRLUjA3Wml3cGJ5bENUQUFBQUFCb3R3Z3lBUURleStFd09wTVhGN2U4RmlFbUFBQUFBTFJyQkprQUFPOVVVU0VkT2lTVmxiVzhGaUVtQUFBQUFMUjdCSmtBQU85ejlxd1JZdHBzTGE5RmlBa0FBQUFBSFFKQkpnREF1NVNVR0NHbXc5SHlXaGFMMUtlUEZCN2U4bG9BQUFBQWdEWkZrQWtBOEI1RlJjYWVtRTVueTJzUllnSUFBQUJBaDBLUUNRRHdEZ1VGMHVIRGtzdlY4bHBXcTdHY25CQVRBQUFBQURvTWdrd0FRTnZMeTVPT0hqVW54S3pjRTVNUUV3QUFBQUE2RklKTUFFRGJ5c21Samg4M3B4WWhKZ0FBQUFCMFdBU1pBSUMyazVVbHBhV1pVOHRpa1JJVDZVNE9BQUFBQUIwVVFTWUFvRzJjT2lWbFpKaFhMejVlaW9nd3J4NEFBQUFBd0tzUVpBSUFXbDk2dXBTWmFWNjkzcjJscUNqejZnRUFBQUFBdkE1QkpnQ2dkWjA0SVdWbm0xY3ZMazZLamphdkhnQUFBRy9qZDJzQUFDQUFTVVJCVkFEQUt4RmtBZ0JhaDhzbEhUc21uVGxqWHMwZVBhU3VYYzJyQndBQUFBRHdXZ1NaQUFEUGM3bWtJMGVrL0h6emFuYnZibndBQUFBQUFNNExCSmtBQU05eU9vMFFzNkRBdkpwZHV4cXpNUUVBQUFBQTV3MXJXdzhBQU5DQlZjN0VORFBFakk0MjlzVUVBQUFBQUp4WENESUJBSjdoY2ttSEQ1c2JZa1pGU2IxNm1WY1BBQUFBQU5CdUVHUUNBTXpuaVJBeklrS0tqNWNzRnZOcUFnQUFBQURhRFlKTUFJQzVQQkZpaG9kTGlZbUVtQUFBQUFCd0hpUElCQUNZeHhNaFpraUlsSlJFaUFrQUFBQUE1em1DVEFDQU9Ud1JZZ1lHU24zNlNGYit1Z0lBQUFDQTh4M3ZEQUVBTGVlSkVOUGZYK3JiVi9MMU5hOG1BQUFBQUtEZElzZ0VBTFNNSjBKTVgxOGp4UFQzTjY4bUFBQUFBS0JkSThnRUFEU2ZKMEpNcTlVSU1RTUR6YXNKQUFBQUFHajNDRElCQU0zamNrbEhqcGdiWWxvc3hwNll3Y0htMVFRQUFBQUFkQWdFbVFDQXBxc01NZlB6emEyYmtDQ0ZoWmxiRXdBQUFBRFFJUkJrQWdDYXh1V1NqaDQxUDhUczNWdUtqRFMzSmdBQUFBQ2d3eURJQkFBMHpmSGpVbDZldVRWNzlKQ2lvODJ0Q1FBQUFBRG9VQWd5QVFDTmQrS0VsSnRyYnMydVhhWHUzYzJ0Q1FBQUFBRG9jQWd5QVFDTmMvS2tsSjF0YnMyb0tDa3V6dHlhQUFBQUFJQU9pU0FUQU5Dd1U2ZWswNmZOcmRtcGt4UWZiMjVOQUFBQUFFQ0hSWkFKQUtoZlZwYVVrV0Z1elpBUUtURlJzbGpNclFzQUFBQUE2TEFJTWdFQWRjdkprZExTekswWkVDQWxKVWxXL2dvQ0FBQUFBRFFlN3lJQkFMVTdjOGJvVUc0bVgxK3BUeC9KejgvY3VnQUFBQUNBRG84Z0V3QlFVMzYrZE95WXVUVXRGbU1tWm1DZ3VYVUJBQUFBQU9jRjM3WWVBQURBeXhRV1NrZU9TQzZYdVhVVEVxVFFVSE5yb3NrcUhOTHVUT2xZdmxSWUx0bWRiVDBpdEFaZnF4UWVJTVZIU0FPN1NmNCtiVDBpQUFBQW9Pa3NMcGZaNzFRQkFPMVdjYkYwNkpEa05EbmQ2dGxUNnRiTjNKcG9zcE9GMHBialVzOXc2V2ZSVW1TUTVNZmFqUE9DelNubG5aVit5SkhTQzZXcmVrczl3dHQ2VkFBQUFFQjFGa3Y5SFdFSk1nRUFodEpTNmVCQnllRXd0MjdYcmxKY25MazEwV1FuQzZYTng2UVJDVkpzV0Z1UEJtMHBvMGphZEZRYW5pRDE0RjRBQUFDQUYya295R1FlQmdCQUtpc3pabUthSFdKR1JCaXpNZEdtS2h6R1RNeVJoSmlRY1ErTVNKQzJIRFB1RFFBQUFLQzlJTWdFZ1BOZFJZVXhFOU51TjdkdVNJaXhMMmI5LzZHR1ZyQTcwMWhPSGtPSWlaL0VoaG4zeE83TXRoNEpBQUFBMEhnRW1RQndQclBialptWU5wdTVkUU1DcEQ1OUpDdC96WGlEWS9uR25waEFWVCtMbG83bnQvVW9BQUFBZ01iakhTWUFuSytjVHVuSEg0MWw1V2J5OVpYNjlqVitoVmNvTERjYSt3QlZSUVlaOXdZQUFBRFFYaEJrQXNENXlPV1NEaCtXU2tyTXJXdTFHak14QXdMTXJZc1dzVHZwVG82YS9LeEdOM01BQUFDZ3ZlQnREUUNjajQ0ZGt3b0x6YStia0dEc2pRa0FBQUFBZ01rSU1nSGdmSk9XSnAwNVkzN2R1RGlqU3prQUFBQUFBQjVBa0FrQTU1TlRwNlNzTFBQcmR1MXFmQUFBQUFBQTRDRUVtUUJ3dnNqSmtUSXl6SzhiR1duTXhnUUFBQUFBd0lNSU1nSGdmSkNYSngwL2JuN2RrQkFwUHQ3OHVnQUFBQUFBbklNZ0V3QTZ1cUlpNmVoUjgrc0dCQmdkeXEzOFZRSUFBQUFBOER6ZWZRSkFSMVphS2gwK0xMbGM1dGIxOVpYNjlqVitCUUFBQUFDZ0ZSQmtBa0JIVlY0dUhUb2tPUnptMXJWYWpabVlBUUhtMWdVQUFBQUFvQjRFbVFEUUVkbHNSb2hwdDV0Zk95SEIyQnNUQUFBQUFJQldSSkFKQUIyTnd5SDkrS014STlOc2NYRlNSSVQ1ZFFFQUFBQUFhQUJCSmdCMEpDNlhkT1NJc1RlbTJicDFrN3AyTmI4dUFBQUFBQUNOUUpBSkFCM0o4ZU5TWWFINWRTTWpwWjQ5emE4TEFBQUFBRUFqRVdRQ1FFZVJrU0hsNXBwZk56UlVpbzgzdnk0QUFBQUFBRTFBa0FrQUhVRk9qblRxbFBsMUF3T2xwQ1NqVXprQUFBQUFBRzJJZDZZQTBONFZGa29uVHBoZjE5ZFg2dFBIK0JVQUFBQUFnRFpHa0FrQTdWbHBxWFQ0c05Ia3gwd1dpekVUTXlEQTNMb0FBQUFBQURRVFFTWUF0RmNWRmRLUFAwcE9wL20xZS9jMjlzWUVBQUFBQU1CTEVHUUNRSHZrY0VpSERrazJtL20xdTNlWE9uYzJ2eTQ2aEpLU0VybE1uZ0ZjVzcyTWpBelpQSEYvbTh6aGNHang0c1ZhdkhoeGc4ZHUyYkpGWjg2Y2FZVlJvYjNac21XTDFxOWZyMXhQTkd4RHE4dlB6NWZENFdqd3VNek16RllZRFFBQUhRdEJKZ0MwTjA2bk1ST3pyTXo4MmhFUlVvOGU1dGRGaDdCanh3N2RkOTk5K3N0Zi9sTHZjUTZIUStYbDVTb29LRkJHUm9ZT0hUcWtuVHQzYXRPbVRWcTVjcVhlZXVzdHBhYW02cEZISHRFZGQ5eWg1T1RrYXVkdjJyUkpEenp3Z041KysyMVB2aHhUT0J3T3JWaXhRaXRXcktqM3VBMGJOdWlGRjE3UUk0ODhvbE9lYU15Rk52Ry8vL3UvZXZ6eHg3VjkrL1lXMVhuNzdiYzFkKzVjN2QrLzM2U1JvYTFzMzc1ZDk5NTdyMTU5OWRWNmo5dTdkNjhtVEppZ0R6NzRvSlZHQmdCQXgwQUhCd0JvYjQ0ZGs0cUx6YThiRkNRbEpKaGZGeDFHWUdDZ0Nnb0s5UDc3NzZ0Ly8vNGFPblJvdGVkdnV1a20yV3kySnMvWXpNdkxVMlptcHJwMTZ5WkpTa2hJa012bDBzcVZLelY0OEdBTkhqeFlrblQzM1hlMytEV2twcWFxWjgrZUxhN1RWRmRjY1lVR0RoeW8zYnQzS3prNVdhKzg4b3JpNHVJa1NZOCsrcWgyNzk3ZDVKcCtmbjVhdTNhdDJVUEZUdzRkT3FRZVBYb29PRGk0em1QKy9lOS9hL2Z1M2JydHR0dWFmWjI5ZS9jcUl5TkRpWW1KR2pac1dMUHJlTUt2Zi8xckZSWVdOdXZjOFBCd2ZmVFJSeWFQcUhaT3AxTldhLzN6TSs2Nzc3NFdYMmZwMHFVTkhwT1VsS1RnNEdCOS92bm42dDY5dSs2NTU1NGF4NVNVbE9pVlYxNlJ3K0ZRQW4vdkFnRFFKQVNaQU5DZXBLZExlWG5tMS9Yek16cVVOL0JHRU9lMy92MzdhOEtFQ1ZxNmRLbGVlZVVWdmZubW0rclNwWXY3K1lxS0NrbFNXRmlZZ29PREZSUVVWTzNYNE9CZ2RlclVTWkdSa1lxS2lsSmtaS1Q3ODdDd01IZWQrUGg0M1gvLy9WcTBhSkhtenAycnQ5NTZTNkdob2FZc3c3VGI3WktrMGFOSE4zanM1NTkvM3VMclZRb09EdGJzMmJQMTdMUFBhdnYyN1hyc3NjZjA2cXV2cW1mUG5nb0xDMU5rWkdTVDZ1VjU0czhCdUIwNGNFQ1BQZmFZK3ZYcnA5bXpaOHZQejYvR01ZV0ZoZHE3ZDYvQ3dzSjA2YVdYTnZ0YWxiTjVjM0p5OVB2Zi83N1pkUVlQSHF5SEgzNjQybU9OdWMrWExGbWkrUGo0ZW8rcEROMGJLeTB0cmNIbjE2eFpvNTA3ZCtyVXFWT3kyKzJLaW9yU0paZGNvdkhqeDZ0SEF5c0Q3SGE3ZHUvZXJhMWJ0K3FiYjc3UmhBa1ROSHo0OEJhTnlTd1JFUkdhTVdPR0hubmtFUzFmdmx6WFhYZWQrejlwS3MyZE8xY25UNTdVdUhIajlGLy85Vit0TWk0QUFEb0tna3dBYUMreXNpUlA3S2RWMmFIYzM5LzgydWh3N3J6elRtM2R1bFhmZi8rOTVzeVpvN2x6NTFhYkNSVVNFcUtWSzFlMitEbzMzM3l6dnZycUszMzMzWGRhc0dDQm5uNzY2WHFEeFFNSERtank1TW55OC9QVCsrKy9yL0R3OEVaZDU5eUFRZkxjdm5VQkFRR2FPWE9tVWxKU0ZCc2JxK2pvYUVuU2M4ODkxK1JhalFtbzBIeUppWW5xMjdldnZ2dnVPNldtcG1yNjlPbXlXQ3pWanZublAvOHBoOE9oRVNOR3lOZTNlZitrVGt0TDA1ZGZmaW5KQ0VhYk8vdFJVcjFoWkdSa3BJS0NnbXA5cnJhUTlseU5tWWxZVlVQMzU2eFpzM1RreUJINSt2b3FNakpTWldWbHlzckswdnIxNjdWNTgyYk5talZMZ3dZTnFuSGUyclZydFhYclZ1M1lzVU5uejU1MVA5NlVXZUROK1ErS3VsNVBhbXBxbmVkVS9rZE5iVnR4RkJVVnlXS3hLRDgvdjlZYVFVRkJtakpsU3BQSENRREErWUFnRXdEYWcveDh5Vk96U2VManBaQVF6OVJHaDJPeFdQVGtrMDlxNHNTSk9uandvQTRjT0tEKy9mdDc1RHBUcDA3VnhJa1R0V3ZYTGhVVkZWV2J0WG11VHo3NVJKSjA5ZFZYTnpyRWxLUjMzbmxIUGo0KzFSNHpPeVM4L2ZiYjVlUGpvL2ZlZTA4QkFRRjY2YVdYYW9SaThDNysvdjZhT1hPbUprK2VyQzFidG1qSmtpVjY0SUVIcWgzejJXZWZTWksrK09JTDdkeTVzOEdha1pHUk5mWk5mUHZ0dCtWeXVmVFNTeS9WTzZ0ejlPalJpb3lNYlBaK2lnODk5SkJHakJqUnJITTlJU1ltUnJmZmZydUdEUnVtd01CQVNjWlMvamx6NWlndExVMnBxYWxhdG14WmpZRDQ5ZGRmbDJUOCtkQy9mMy90MjdldjFjZGUxY2FORyt0OVBqczdXd2NQSHF6eitTMWJ0dFQ2ZUhoNE9FRW1BQUIxSU1nRUFHOVhVaUlkUGVxWjJqRXhVbFNVWjJxancrcmV2YnVlZWVZWjllclZTN0d4c1I2N1RreE1qSjUrK21uMTY5ZXYzaEF6T3p0Ykd6WnNrQ1RkZXV1dHBsMC9OVFcxd2FDaXFxb0JhTlZaWDNsNWVkVm1yUkppdGcvaDRlSHVNUFBERHo5VVhGeWNicmpoQmtuU25qMTdkT2pRSVVuU21UTm5HdFdOdnVvTVFzbG9DdlBsbDE5cXlKQWhMVnFhM2g3Tm1ER2p4cDZXZmZ2MjFTT1BQS0pISDMxVXVibTUycmR2bndZT0hGanRtS3V1dWtwRGh3N1ZrQ0ZEMUtsVHB6YWZtV3ptOWhNQUFLQnhDRElCd0p0VlZFaUhEeHVkeXMwV0VTRjVNSVJDeDNadW81OUtwYVdsVFc2cU1YMzZkQ1VtSnRiNlhHT2FueXhidHN5OTkyWHYzcjJiZE8zNmhJV0Z1WmQvMXljbkowZVNHblZzVlkzOVBzWEV4T2pGRjE5c1VtMllJejQrWHNuSnlab3paNDVXcmx5cGE2KzlWajQrUG5yLy9mY2xTWk1uVDlhNGNlUHFyYkZseXhhOThNSUw2dHUzci91eDB0SlN2ZkhHRzdKYXJabzRjYUpIWDRNM3Fxc3hUNzkrL2R5ZjE3Yk1QaVVseFdOamFtdkhqaDFUUlVXRkxyamdnclllQ2dBQVhvMGdFd0M4bGNNaC9maWpaTE9aWHpzNG1BN2w4QWlYeTlYa3Bocmw1ZVhOdnQ0UFAveWdkZXZXdWIvT3ljbFJZR0Nnb2t5WWFUeHAwaVJObWpTcDNtTXFLaXAwMDAwM1NaTGVlKys5SnRWdnJlWWpEU216UzJmT05ueGNleFFWSkFXMjhGKzdJMGVPVkc1dXJqdkUvT0dISDdSMTYxWkZSRVRvdXV1dWsyVGM5M2ZkZFplaW82UDF4aHR2VkR2LzQ0OC9saVQzZlNKSmI3enhoakl5TWpSKy9QZ0dHKzE0QXpNNmZqZEdTVW1KKy9QYTlxLzFSbi83Mjk4YTFYd3JNakt5MWc3bWxaNS8vbm1scGFVeHl4TUFnQVlRWkFLQU4zSzVqT1hrWnoyUUx2ajVHYzE5NkZEZUlUbGNVcGxOS3JGSkpSVkdTTlZTTnB0Tjk5NTdiN1hIQWdNRDlkWmJiN20vcnB3UkdSVVZwZVhMbHpkWU16YzNWM2ZmZmJlc1ZxdTdJM0pqcmxOVmVYbTU1czZkVzYzUng0d1pNMVJjWEt5VWxCUmRkTkZGalh1QmJTZ3VMcTdlUmlxdHNYUjJ4VDZwMUFQL1grSU5ndjJrOFFNa254YXU1ci90dHR2Y255OWV2RmlTOUp2Zi9FWUJBUUdTakdYajJkblpDZzRPcm5iZWtTTkg5TjEzMzZsYnQyNGFNbVNJSkNQMGREcWRpbytQMXozMzNLUEZpeGMzS2dncktTbXB0N25NNzMvL2UzWHAwcVhKcjYweFdpdDBYNzkrdlNTcFY2OWU2dE9uVDZ0Y3M2VTJiOTdjcU85UFhGeGN0U0J6OU9qUkRmNytCd0FBTlJGa0FvQTNTaytYQ2dyTXIydTEwcUc4bmJNNXBZSXlxYkRjK0xXZ1hFb3JsTTU2TUloeXVWdzFPbmxYTnVpb1ZGUlVKRWtLRFEyVlpBUVNsMTkrdVNJaUltcXR1V3JWS3RudGRvMGNPZEo5VG1PdVU5V2lSWXQwN05neEpTVWw2ZkRodzVLTXJ1bkhqeC9YWTQ4OXBvY2VlcWpCWmIrTmNlREFBV1ZtWnVycXE2OXVjUzF2MUZGRFRNbDRiYVUyS2N5a1AvSnljM09WbFpXbExsMjY2SlpiYm5FL1h2RFRuOWZuN24rNmJOa3lTVWJvV2ZsY1pjT3NyS3dzK2ZyNjZxdXZ2bEpHUmthRDE2Nm9xS2gzejlZNzc3eXp6aUJ6OXV6Wm1qMTd0Z0lDQXRTbFN4Y05HREJBTjk5OGM1MWJPbFJ5dVZ5eVdDenV4a2FOMVpRQXZyeThYQ2RPbk5DR0RSdTBhdFVxZGVyVVNkT21UV3QzZThuV041T3lyZmZ5QkFDZ0l5SElCQUJ2azVWbGZIaEM3OTUwS0c5SHl1MVNkcW1VVStXanNQbXJzSnZOMzkrLzJwdjAydDZVVnk0SkRRc0wwMy8rOHgvTm5UdFgwZEhSbWpGalJyVjk3eVFwS3l0THExYXRrc1ZpMFIxMzNOR2s2MVQ2NktPUHRIYnRXb1dFaEdqR2pCbWFNR0dDSkduT25EbGFzbVNKMXF4Wm93VUxGbWovL3YxS1RrNldmeDNoZlVQN0UzNzk5ZGRLU1VsUlFFQ0ErdmZ2NzdFWmIyMXBjS3gwc3FpdFIrRVpQY0xNQ1RHLytPSUxKU1VsS1NZbVJtKy8vYlpPbkRoUjdaNnFEQ0pQbkRpaDB0SlM5OHpNSzY2NFFuYTczZDBrcUpLUGo0OWlZbUtxUGRaUUVOYWNydVcrdnI0S0RRMVZZR0NnN0hhNzh2UHpsWjZlcnZUMGRIMzIyV2Q2OE1FSHF3V3k1M0k0SFBMejgydlNOUnRyK3ZUcCt1YWJiOXhmKy9uNTZlYWJiOVpkZDkybFRwMDZlZVNhVXVzdGt3Y0FBSjVCa0FrQTNxU2dRUExVRWo0NmxIczl1MU02VlN5ZExEU0NwZHpTdGg1UjQxVTJ2QWtQRDllUUlVTTBac3dZclZtelJsT25UdFdrU1pNMFpzd1k5N0d2dmZhYUtpb3FOSHo0OEFabmhOWG0wMDgvMWVMRmkrWGo0Nk5wMDZaVjY1enU2K3VyS1ZPbUtDRWhRWXNXTGRLR0RSdVVucDZ1bVRObjFycHZaa05MUW9jTUdhTDQrSGdkTzNaTWI3NzVwdW5OUms2ZE90WG13Y3FsTWNZSGFtZTMyN1Z3NFVLVmxwWXFOVFZWL2Z2M3I5YTRSektXa0V1UzArblVkOTk5cHl1dXVFS1NkTTAxMStpYWE2NXA5VEZYcXJwL3JHUzhsdTNidCt1dHQ5N1NzV1BIdEdqUklzWEh4K3VTU3k2cDlYeWJ6ZVplUG0rMnpwMDdLelkyVmhVVkZjclB6NWZOWnRQcTFhdVZucDZ1aVJNbktzRkQremg3YXBuOGdnVUxQRklYQUFCVVI1QUpBTjdpN0ZucHB6ZkRwb3VNcEVPNUYzSzZqRm1XNlQ4Rmw1bkZ4bVBOMFRWRVNvaVV1b2RLblFLcU56ajU4M1p6eGx1Zmd3Y1BTcEtTa3BMazQrT2pLVk9tS0Q0K1hvc1dMZEw4K2ZOMThPQkJUWjQ4V1N0WHJ0VDI3ZHNWR2hxcWh4NTZxTW5YV2IxNnRSWXVYQ2hKZXV5eHg5ejdEcDVyM0xoeDZ0V3JsNTU3N2prZE9IQkFreVpOMHZQUFAxOGpnUHIwMDAvbDQrTlQ3YkdxTTBFcnUwby84OHd6MnJKbGkzYnYzcTJCQXdjMmVkeDFzZHZ0WHRQMEI3WDc3TFBQbEp1YnE2aW9xRHFEOTcxNzkwb3lsbzF2MnJUSkhXUjZHMTlmWDExKytlVzYrT0tMOWVDRER5b3pNMU1mZnZoaHJVR20zVzZYeldaVDU4NmRQVEtXNU9SazkrY09oMFA3OXUzVFAvN3hEMjNidGsxNzl1elJ2SG56bEpTVVpQcDFtOU5NcHpGTHcxZXZYdDJjNFFBQWdDWWl5QVFBYjJDekdSM0tuVTd6YXdjSFMrMmdLKzc1b3RRbUhjczM5clU4VlNSVk9KcGVJeUpRaWdtVllzS000RExVQzdZOC9lR0hIeVNwMmpMeVgvM3FWNHFKaWRHc1diTzBidDA2N2R1M1R5ZE9uSkJraEJoTjZTenVkRHExWk1rU3JWaXhRbGFyVmNuSnlRM09kQnMwYUpEbXpadW5hZE9tS1RzN1c4bkp5WHJ0dGRkMHdRVVhOT20xRFJreVJBTUhEdFR1M2J2MXB6LzlTWXNXTFRKdC96NXZhUGFEdXRudGRuYzMrZ2tUSnRTNloydHBhYW0rL2ZaYnhjVEVxRWVQSHZycXE2K1VsNWVueU1qSTFoNXVvNFdFaE9pbW0yN1MwcVZMZGVEQWdWcVBLUzR1bG1UTXR2YjByR0VmSHg4TkdEQkFjK2JNVVhKeXN2YnUzYXNsUzViVTI5ekkyN0JISmdBQXJZTWdFd0RhbXROcGhKZ1ZGZWJYOXZPVCt2U2hRM2tiSzdOTFIvT2t3M2xHZU5tY1NaZVJRVkxmS0NrcHlyekdKV1lwTHkvWDl1M2JaYkZZOUxPZi9hemFjME9HRE5HOGVmUDA1Sk5QNnZqeDQ1S2thNis5VmxkZGRWV2o2NTg1YzBhelpzM1NuajE3RkJBUW9PblRwMnZvMEtHTk9qYytQbDd6NTgvWHRHblRGQlVWMWV3Wlh2ZmVlNitTazVQMTQ0OC82cC8vL0tkR2pSclZyRHBvWDlhdlg2L1RwMCtyZCsvZXV2NzY2MnM5NXAvLy9LZkt5OHMxYk5nd0pTWW02dHR2djlXS0ZTc2EzSCsxclVWSFIwdVN5c3JLYW4yK2NydUkxcHcxYkxGWU5HclVLTzNkdTFmZmYvOTlxMXdUQUFDMEx3U1pBTkRXamg2VlNqMndHYUxWYW9TWUhtclVnUHFWMjZXaitkS1JQR1BadUtzWjZXV0l2OVFueXZqb0hHVCtHTTJ5YWRNbWxaU1U2TExMTHF1MVNjZU9IVHRVV0ZoWTdmaExMNzIwMFdHZ3Y3Ky9jbk56RlJjWHA1U1VsQ2J2bmRlbFN4Zk5temRQTHBlcnhqTHl4cnI0NG9zMWRPaFFkZXZXVFJkZWVHR3phcUI5cWFpbzBELys4UTlKUm9NWWF5My9JVlJSVWFGMzMzMVhGb3RGTjkxMGs3cDE2NllsUzVabzFhcFZ1dUdHRzlTelo4OGE1eHc0Y0VBdnYveXkrK3VzbjVxN05UVHJzYUNnb0ZFekkrdWI0VnRWWllPaXVocFlwYWVuUzVKdXVlVVdQZnp3dzQycVdha2xNeEFyWnp2Nyt2STJCUUFBMU1TL0VBQ2dMWjA4S2VYbmU2WjJmTHl4ckJ5dHBzSmhMQnMvbkdjMDdHbk9mcGQrVm1QV1pkOG9xWHVZWk00Q1pzK3gyKzFhc1dLRkpHbnMyTEhWbmlzb0tOQzhlZlAweFJkZlNKSnV2ZlZXSFRseVJOOTk5NTFTVTFPVm5wN3U3alplbjlEUVVMMzQ0b3ZxM0xtemdvS2FsK2lHaElRMDY3eXFYbmpoaFJiWFFQdngwVWNmS1RzN1d4ZGRkRkdkZTE0dVhicFUyZG5aR2pGaWhEdTB2T3V1dTdSdzRVTE5uVHRYcjc3NmFvM3d2THk4dk5ZWmpnM05lblE2bmFiTmpNelB6OWNubjN3aVNicjg4c3RyUGFaeXV3aXptKzdZYkxZNk82RzdYQzV0M3J4Wmt0Uy9mMzlUcit0cExCOEhBS0IxRUdRQ1FGdkp5WkZPbi9aTTdkaFlvOEVQV3NXcFltbC90akg3c3JuTmVzSURwSXU2U2ovckxQazNiOUpnbTNqbm5YZDAvUGh4ZGUvZTNiM2MyK1Z5YWVQR2pmcnpuLytzdkx3OCtmdjc2dzkvK0lOdXVPRUcyV3cycGFhbWFzdVdMVnEyYkpreU16TTFkZXJVQm1kZjFUYXpyU05JUzBzakFQRkNlWGw1ZXYvOTl5VVoyd3JVNXNzdnY5VEtsU3NWSEJ5cysrKy8zLzM0bURGanRINzlldTNkdTFlTEZpM1M1TW1UcTUzMzg1Ly92TWtOWjBhUEhxM0l5RWg5OE1FSGpUNW41Y3FWS2k0dTFqWFhYS1BZbjVxOU9aMU83ZGl4UTMvODR4K1ZsNWVuVHAwNjZjNDc3NnoxL0sxYnQwb3laaU9iNllNUFBsQldWcGJHakJtalBuMzZ1R2RncHFlbjYrMjMzOWF1WGJ0a3NWaDAxMTEzbVhwZFR4czNibHlkejlFSUNBQUE4eEJrQWtCYktDcVNmbXA2WXJxb0tDa214ak8xNFZidWtBN2xTdnV5cGZ6YXQ1aHJsTmd3NmVLdVV1OU9ra245WTFyVmdRTUhaTEZZOU9pamo4ckh4MGZidDIvWFgvLzZWM2NEa2NURVJEMzk5Tk9LLzZuaGxKK2ZuNlpQbjY2RkN4ZHE5ZXJWK3Z6eno1V1hsNmNaTTJaVW0yMlo3Nm1aeXVkb3pJeFFUL0wxOVZWTUE3OWZHM29lNXZ2VG4vNmswdEpTWFhMSkpmcjV6MzllNC9tZE8zZHF6cHc1Y3JsY21qSmxpcnAyN2VwK3pzZkhSMDg4OFlRbVQ1NnMxYXRYS3lRa3hPUE5jbXBUWEZ5c3YvLzk3L3I3My8rdTBOQlFoWVNFS0Q4L1grWGw1WktNSmVVelo4NnN0ZWxXWldPdW5qMTdLaTR1enRSeE9Sd09yVjI3Vm12WHJsVmdZS0E2ZGVxa3MyZlB1cmVmQ0F3TTFOU3BVM1hSUlJmVk9MZXUzNjkvK3RPZjlOZS8vdFg5OVR2dnZHUHFtQnZqM01DNnF0cUN6Ti84NWplS2lJanc1SkFBQU9pUUNESUJvTFdWbDB1SER6ZHYwOFNHaElSSXZYdWJYeGR1V1NYRzdNdkRlWks5bVUzbWZTeFNuODdTZ0s1U2xCZnZmWGt1bDh1bGhRc1hTaktXbEdkbVptcjY5T2xhczJhTkJnMGFwRFZyMW1qKy9QbVNwT0RnWVAzdWQ3L1RMYmZjVW1OcHJjVmkwZVRKa3hVYUdxcDMzMzFYeGNYRjFmWWZMQ2twMFZOUFBTWEphRVN5WmN1V0pqVUhhb3JNekV5UDFHMnNtSmlZUnU5cGlOWng1c3daZmYzMTE1S2tlKzY1cDhiekd6ZHUxTnk1YzJXMzIzWDMzWGRyNU1pUk5ZNkpqNC9YRTA4OG9SZGVlRUh2dmZlZWNuSnk5TWdqajhqZnYvVTZkUTBiTmt6cDZlbmF2MysvenB3NW85TFNVb1dHaHVxQ0N5N1FGVmRjb1J0dnZGSEJkV3cvc256NWNrblNkZGRkMStUcmx2NjA1M050ZTRwS3hoWVVMcGRMMjdadFUzcDZ1ckt6c3hVWUdLZytmZnJvc3NzdTA3aHg0Nm9GdzFWVjd1dDVycnk4UE9YbDVUVnFmRzBSS3RmbXdRY2ZyUGExdytGb281RUFBTkMrRUdRQ1FHdHlPSXdPNVo1NHcrTG5KeVVsMGFIY0Eyd082Y2N6MHI0Y0tiY0ZmWm44Zll6dzhxS3VVbUE3K3h2WTVYSnB3WUlGK3ZqamorWHY3NitLaWdyTm1ERkRzMmJOY2k4QnZmSEdHL1hsbDE4cUtTbEp0OTkrdThMRHcrdXRlZSs5OXlvbUprYS8rTVV2RkJBUUlNbG9ucEtTa3FMRGh3K3JYNzkrT25yMHFGNS8vWFdGaFlYcGtrc3VxYlBXRzIrOElVbDE3cjFYbDA4Ly9iUkcwTnFVcGQ1bno1NlZWSGRvVTU5cDA2WTFhKy9PeWk3VGx2WTRoYmNkaUlxSzBwSWxTN1J1M2JwcXk2cExTa3EwYU5FaWZmYlpaNUtrOGVQSDF6dWo5NWUvL0tXU2s1UDErdXV2Ni9QUFA5ZVBQLzZvNU9Sazlldlh6K092UVpLU2twSTBiZHEwSnArM2JkczJmZlhWVndvT0R0YVlNV1BxUGRadXQwdjZ2OFk4RG9mRHZTUy9zaXY2dVNJakl6Vmh3b1JtelladTZwTDgyclJXQi9aS0ZSVVZrbXIrZmkwcUtwTFQ2VlJvYUtnT0h6NnN6TXhNaFlXRnRlcllBQUJvajlyWjJ5Z0FhTWRjTHFORGVWa0wxaUhYaFE3bEhsRlFKdTNKTXBhUTI1bzUrMUl5QXN5QjNZd2w1TzFwLzh1cUZpNWNxSTgvL2xpQmdZRjYrZVdYdFc3ZE9xMWJ0MDczMzMrL3hvNGRxeXV2dkZLeHNiR2FNMmRPbzJzNkhBNk5HREZDZHJ0ZEJRVUZDZ3NMMCt6WnM3Vm56eDdGeHNacTl1elordkxMTHpWMzdsdzk5ZFJUR2pGaWhFYVBIcTI0dURoRlJrYktZckhJYXJYS1lySFVHZzQ1SEE3WjdYYjNoOFBoa0srdmI0TUJhMjBLQ2dxVWs1T2o4UEJ3aFlhR0tqQXdVR2ZQbnRXNzc3NHJTWFhPSUt2UGlCRWpHanpHYnJkWDJ6L1U1WEpwMWFwVmt1b09pdEJ5M2JwMTAzLy85Mys3djk2MmJadGVmdmxsNWVmbnk5L2ZYNU1tVGRLTk45N1lZSjBiYnJoQlFVRkJldm5sbDNYMDZGRXRXTEJBQ3hZc3FCR2VlNHZzN0d4M1IvWHg0OGNyTkRTMDN1TjM3OTZ0SjU5OFVyNit2dkwzOTFkNWVibDdadUdvVWFNOFB0N21hRTRZMnRSOWJCY3ZYcXdUSjA0b01EQlFwMy9hQy92Y0xTSjI3TmloV2JObVZYdHN3SUFCVFI0YkFBRG5HNEpNQUdndEdSbFNRWUZuYWljazBLSGNSRmtsMHE3VDB0RVdidFBvN3lNTjZHYk13bXl2QWFaa0xOdGN1M2F0ckZhclVsSlMxSzlmUC9YdDIxZGhZV0g2OE1NUHRYejVjdmRTVkt2VktoOGZIMW10Vm5mSVdQbTUwK21zRml4VzFiMTdkeTFZc0VEYnRtMVRVRkNRWnM2Y3FkRFFVRjEzM1hYeTgvUFR2SG56dEhIalJtM2N1TEhPY1ZZTk5zK3RYK21CQng3UWJiZmRWdS9ycmExRGRWWldsaDUrK09FNnovSFUwdmY3Nzc5Zm1abVo4dmYzbDlWcVZYbDV1V3cyVzUzamhHY2tKaWJLWXJHb1Q1OCtldnp4eDVXWW1Oam9jNGNQSDY3WTJGZ3RYTGhReno3N2JMTkN6T2pvNkZiWlQ3R2lva0xCd2NHS2lvclNiMzd6bXdhUGo0K1BWMVJVbEJ3T2h4d09oNEtDZ2hRVkZhVnJycmxHdi83MXJ6MCszcWE0NDQ0N1d1M2NrSkFRN2RpeFF3NkhRejQrUGtwS1NxcXhwRDB4TVZGeGNYRnlPcDN5OWZWVlltSmlqZVhtQUFDZ0pvdkw1WWxOMmdBQTFadzVZOHpHOUlUL3o5NTl4MWRaM3Y4ZmY5M25aQTlJUWtJR0JKS0F5bFpSVUJCWmVCUVFzUUFBSUFCSlJFRlVpaE5jUCt1b3ExSm5SZjA2YXRVS0QvMXE2MElCUWF6U0wzVVVLNjJLclNnNEFFRkJCVVZrU0VESmdCRElJbVRQYys3Zkh6YzVUVWdJR2VmT2ZEOGZEeDVrbkh5dTYwQUk1TTExZlQ1eGNScnU0eVY3QzZ3QTgwQng2K3JVWENFZkh0MHhBc3pYdm9mYlRtdGRqYmx6NTVLVWxGUnZNdS9CZ3dkWnUzWXR1M2Z2Smk4dmo5TFNVdHh1TjI2MzJ4TnV1TjF1VE5PazVwOGNSLy9Ud3pSTkxyMzBVcTY3N2pybXo1L1BzR0hENnAxV0xDa3BZYzJhTmV6Y3VaT2NuQnpLeXNvODlXdE9YdFplcTdhYUs1MkdZVEJuemh5aW9xS2EvZnlycTZ1NThzb3JQU2ZPVE5QRU1Bd2lJeU9aTUdFQ3Yvbk5ienpYNDQ4Mlpjb1VIQTRIbjN6eVNiUFhmZWFaWitxRXR6VnJUcDQ4bVJ0dnZMSFZQUmU5OGJuUlhlemZ2NS9ZMk5nV3RSSG9UQTRmUGt4cGFhbG4wcmswcnVaclRrYzlaU3NpSXRMWkdNZnBuNlFnVTBURWJxV2xzR3NYdUZ0eE4vbFlJaUtzMDVqU1ltN1Q2bis1TlFzT2xiV3VscC9UdWo0K1BCcjhPOUQzdE40SXE4ckx5d2tJQ1BET2hocFJXVm5acGdOUldxcm1uMDl0MWFleUpxU3RPZTNxTFFveVJVUkVSS1FqT1Y2UXFhdmxJaUoycXFxeUpwVGJFV0pxUW5tclZMbGdaNjdWQTdPa3NuVzFIQVlNallKVFl6dmZFSittYW9zUUUrZ1VJU2EwL2FBZHA5T3BFMThpSWlJaTB1MTEwVyszUkVRNkFOT0VsQlNvYkdWSzFoQk5LRyt4OG1yWWxnVTdjcURTQzhQams4SmhkQi9vMGZDdFloRVJFUkVSRWZFU0Jaa2lJbmJadXhlS1c5bHNzU0dHQVVsSm1sRGVUQlV1Ni9yNDlxeldUU0N2RVIwTVovYUY2TWFIK29xSWlJaUlpSWlYS01nVUViRkRkamJrNXRwVE96NGVRcFNlTlZXbEM3Wm5XeUdtTjA1Zzl2QzNUbUFtaGJlK2xvaUlpSWlJaURTZGdrd1JFVzhyS29LTURIdHFSMFpDQ3lZdWQwZlZiaXZBL0RFTEtxcGJYOC9mQjA2TGhTRlJWazlNRVJFUkVSRVJhVnNLTWtWRXZLbWl3aHJ1YzJTaXNWZUZoRUMvZnQ2djI4VlV1MkZuRG13NUNHVmVDREFOQTRaRndjaTRqaldKWEVSRVJFUkVwTHRSa0NraTRpMHVGL3p5aS9XenQvbjZXbjB4MjNoU2NtZmlNaUU1RjM0NEFLVlYzcWtaR3dwbnhVTkVvSGZxaVlpSWlJaUlTTXNweUJRUjhaYlVWQ2d2OTM1ZHc3QW1sR3U0VDROTUUzYm53ZmNIb05oTEErS0RmSzFCUGdNanZGTlBSRVJFUkVSRVdrOUJwb2lJTjJSbVFrR0JQYlg3OTRmZ1lIdHFkM0laaGZCTkJod3E4MDQ5aHdIRGVsdTlNSDExalZ4RVJFUkVSS1JEVVpBcEl0SmErZmx3NElBOXRhT2lvRmN2ZTJwM1lvZktyQUF6bzlCN05lTkM0YXgrRUI3Z3Zab2lJaUlpSWlMaVBRb3lSVVJhbzdRVTB0THNxUjBTQXZIeDl0VHVwRXFxNEx2OXNDdlBleldEZldGTVBDU0ZlNittaUlpSWlJaUllSitDVEJHUmxxcXFzaWFVdTkzZXIrM25aL1hGMUhBZkFLcGM4R01XYk0yeXBwSjdnMkhBaUdnWUdRdStEdS9VRkJFUkVSRVJFZnNveUJRUmFRblRoSlFVcVBUU2RKbmFIQTRyeFBUUmwyaTNDYnR5NGJzRFVPYWxTZVFBVWNFd3ZqLzAwalJ5RVJFUkVSR1JUa1BmSll1SXRNVGV2VkJjYkUvdGZ2MGdLTWllMnAzSTNnS3JEK1poTHc2QzkzSEE2RDR3TktwN0hYYjFjVUNWV3lkUHBTNTlUb2lJaUloSVo2TWdVMFNrdVhKeUlEZlhudHJSMGQxK3VNL2hjdGl3ejd1RGZBRDY5WVJ4L1NERXo3dDFPNE1lL3BCZkJyMkQyM3NuMHBIa2wxbWZHeUlpSWlJaW5ZV0NUQkdSNWlncWduMzc3S2tkR2dwOSt0aFR1eE9vY3NIbWc3QXR5N3BTN2kyQnZuQldOeC9ta3hCbVhkRlhrQ20xN2NxRi9tSHR2UXNSRVJFUmthWlRrQ2tpMGxRVkZWWmZUTk9MS1ZzTlB6OUlTdXBlOTUxcitlV1FkWTI4MUl0OU1BRUdSY0laZmNIZjZkMjZuYzJJYUhqdko4Z3NncmpROXQ2TmRBU1pSZGFwNXl1SHRQZE9SRVJFUkVTYVRrR21pRWhUdUZ6V2hQTHFhdS9YN3NiRGZRNlZ3ZnE5Y01ETDdVYkRBdURzL2hBYjR0MjZuWldmMHhwdXRDWVZKaVVxek96dU1vdXN6NFdKaWVEYnpVTitFUkVSRWVsY0ROTzA0MmlSaUVnWHMyY1BIRDVzVCszRVJJaUlzS2QyQjFYcGd1OHlZVWVPZHcrNEdzQXBNVEF5RnB3YVlsTFAva0pZbHc1OWU4QkprUkFlcUdFdjNVV1YyK3FKdVN2WE9vazVQZ0g2S05BV0VSRVJrUTdHTUJxL3BxZ2dVMFRrZURJejRjQUJlMnJIeEhTcnZwZ204SE1lZkpzQlpWNCszQm9XQUJNVDFBZnllQ3Bkc0RVTDBnOURZWVVWY0VuWDUrdXdCdnYwRDdOYURmanBKS2FJaUlpSWRFQUtNa1ZFV2lNLzMrcUxhWWNlUFdEZ3dHN1RGek8zRkw3YUM5a2wzcTg5UEJwR3hZR1BUaGVLaUlpSWlJaDBXc2NMTXJ0ZlF6WVJrYVlxSzRPME5IdHErL3RiVjhxN1FZaFo2WUpOKzYxcjVONFc2bStkd2xRdlRCRVJFUkVSa2E1UFFhYUlTRU9xcStHWFg4QnR3NzNiYmpUY0p6VWYxdS96L2pSeWdDRlIxa1J5OVhnVUVSRVJFUkhwSHJyK2Q5RWlJczFsbXRaMThzcEtlK29uSkVCZ29EMjFPNGppU21zYWVYcUI5MnNIKzhLRUJHdGdqWWlJaUlpSWlIUWZDakpGUkk2MmZ6OFVGZGxUT3pZV3dzUHRxZDBCdUUzWWtRMmJNcUhhaHNPc0ovYUNzZkVhVkNJaUlpSWlJdElkS2NnVUVha3RQeCt5c3V5cDNiT25GV1IyVWJtbHNDN2QrdG5iQW4zZzdQNlFFT2I5MmlJaUlpSWlJdEk1S01nVUVhbFJYZzdwNmZiVURnam9zc045cWx6d1hTWnN6d2JUaHZwSjRUQ3VId1RvYnl3UkVSRVJFWkZ1VGQ4V2lvaUFOZFJueng1d3VieGYyK20waHZzNHU5NTk2UFREMWpDZllodmFpZm83clFCelFJVDNhNHVJaUlpSWlFam5veUJUUkFRZ0xjMDZrV21IaEFUclJHWVhVbHBsRGZOSlBXeFAvWDQ5WVh4L0NQSzFwNzZJaUlpSWlJaDBQZ295UlVTeXM2M2VtSGFJaTRPd3J0WFljVmNlZkwwUEttMDR2T3JydEliNW5OVEwrN1ZGUkVSRVJFU2tjMU9RS1NMZFczRXhaR1RZVTd1TERmY3ByclNHK1dRVTJsTy9UeWhNU0lBUVAzdnFpNGlJaUlpSVNPZW1JRk5FdXErcUtraEpBZE9HRVRYKy90WndueTdBQkpKejRKdjkxbUFmYi9OeHdKbDlZWEFVZEwxUlNDSWlJaUlpSXVJdENqSkZwSHN5VFN2RXJLcnlmbTJIbzhzTTl5bXNzRTVoWmhiWlV6OG1CQ1ltUUE5L2UrcUxpSWlJaUloSTE2RWdVMFM2cDR3TTYxcTVIZnIxZzhCQWUycTNFUlBZa1EwYjkwTzEyL3YxSFFhTTZnTWplb09oWTVnaUlpSWlJaUxTQkFveVJhVDdPWFRJR3ZCamg2Z282Tlc1SjlVVWxNUGFkRGhvVTg3YjB4L09TWUxJSUh2cWk0aUlpSWlJU05la0lGTkV1cGV5TWtoUHQ2ZDJjRERFeDl0VHV3MllKbXpMaGsyWjRMTGhGQ1pZMDhqSDlnTmZoejMxUlVSRVJFUkVwT3RTa0NraTNZZkxaZlhGZE51UTB2bjRRRkpTcDcwbmZiZ2N2a2lEN0JKNzZ2czY0ZXgrTUREQ252b2lJaUlpSWlMUzlTbklGSkh1SXkwTnlzdnRxWjJVQkg1Kzl0UzJrUWxzejdKNllicHNHTjRPMERzWUppZHFvSStJaUlpSWlJaTBqb0pNRWVrZURoNkV3NGZ0cWQybkQ0U0cybFBiUnNXVjFpbE11eWFTQTV3U0E2ZkhXY045UkVSRVJFUkVSRnBEUWFhSWRIMUZSYkIvdnoyMXc4SWdKc2FlMmpiYWxRY2I5a0dWeTU3NlFiNHdLUkg2ZEw1OFYwUkVSRVJFUkRvb0Jaa2kwclZWVmxwOU1lMFFFQUFKQ2ZiVXRrbFpGYXpiQytrMkhVNEY2TmNUSmlaQWdQNkdFUkVSRVJFUkVTL1N0NWtpMG5XWnBoVmlWbGQ3djdiRFlmWEZkRHE5WDlzbWFZZGhYVHFVMi9ETEFkYjE4VFA3d3JEZTl0UVhFUkVSRVJHUjdrMUJwb2gwWGZ2MlFZbE5ZN2dURWlBdzBKN2FYbGJwc3E2Ujc4NnpiNDJ3QURnbkVYb0YyYmVHaUlpSWlJaUlkRzhLTWtXa2E4ckxnNXdjZTJyMzdnM2g0ZmJVOXJMTUltdWdUM0dsZldzTWlvU3g4ZURqc0c4TkVSRVJFUkVSRVFXWkl0TDFsSlhCM3IzMjFBNEpnYjU5N2FudFJkVnUyTGdmdG1mYnQ0YWZFOGIzaDZUT2tlbUtpSWlJaUloSUo2Y2dVMFM2RnBjTDl1d0J0OXY3dFgxOXJiNllodUg5Mmw1MHFBeFdwVUIrdVgxclJBZkQ1Q1FJOWJOdkRSRVJFUkVSRVpIYUZHU0tTTmVTbWdvVkZkNnZheGhXaU9ucjYvM2FYclE5Rzc3TkFKZHAzeG9qWTYwZmpvNmQ1NHFJaUlpSWlFZ1hveUJUUkxxT0F3ZWdvTUNlMm4zN1d0ZktPNmp5YWxpYkJ1azJQWDJBSUYrWW5BaHhvZmF0SVNJaUlpSWlJbklzQ2pKRnBHc29MSVRNVEh0cWg0ZGJBMzQ2cVAxRnNDWVZTcXZzVzZOL0dFem9Ed0g2VzBORVJFUkVSRVRhaWI0bEZaSE9yN0xTdWxKdWg0QUFTRWl3cDNZcnVVMzRMaE8ySExSdkRhY0JaOGJEMENqNzFoQVJFUkVSRVJGcENnV1pJdEs1dWQzV2NKL3FhdS9YZGpwaHdBQndPTHhmdTVVS0syQjFLbVNYMkxkR1dBQ2Ntd1FSZ2ZhdElTSWlJaUlpSXRKVUNqSkZwSFBidHc5S1MrMnBuWkJnbmNqc1lINDVCRi91aFNxWGZXc01qSUN6KzROdng4dHdSVVJFUkVSRXBKdFNrQ2tpblZkZUh1VG0ybE03SmdiQ3d1eXAzVUpWTGxpL0QzYm4yYmVHdzRDeDhUQkVWOGxGUkVSRVJFU2tnMUdRS1NLZFUxa1o3TjFyVCszUVVJaUxzNmQyQytXVXdxb1U2MHE1WFVMOVlVb1NSQWJadDRhSWlJaUlpSWhJU3luSUZKSE94KzJHbEJUcloyL3o5WVdrSkRBTTc5ZHVBUlBZbWdXYjlsdkRmZXlTRUFZVEVzRGZhZDhhSWlJaUlpSWlJcTJoSUZORU9wKzllNkc4M1B0MURjTWE3dVBUTWI0MGxsYkJGMm1RVVdqZkdvWUJaL1NCRWRIMnJTRWlJaUlpSWlMaURSM2p1M1VSa2FiS3k3TisyQ0UrSG9LRDdhbmRUSHNMckJDejNJWmg3RFdDZksycDVERWg5cTBoSWlJaUlpSWk0aTBLTWtXazg3Q3pMMmF2WGhEVi9oTnVYQ1o4bXdIYnMrMWRwMDhQbUp3SWdmcGJRRVJFUkVSRVJEb0pmUXNySXAyRG5YMHhBd09oWHovdjEyMm13K1hXUUorOE1udlhPUzBXUnNaMm1EYWdJaUlpSWlJaUlrMmlJRk5FT2dlNyttSTZuVlpmVElmRCs3V2JJVGtYTnV5RGFodHkyaG9CUHRZcHpMNDk3RnREUkVSRVJFUkV4QzRLTWtXazQ3T3pMMlpDQXZqNzIxTzdDU3Bkc0M0ZFV2THRYU2M2Qk01TmhHQS9lOWNSRVJFUkVSRVJzWXVDVEJIcDJPenNpeGtkRFdGaDl0UnVnb1BGc0RvVmlpdnRYV2RFTkl6dUF3NWRKUmNSRVJFUkVaRk9URUdtaUhSY2R2YkZEQW1CUG4yOFg3Y0pUQk4rT0FqZlo0SnA0enArVHBpWUFBbnRsOVdLaUlpSWlJaUllSTJDVEJIcHVPenFpK25qQTBsSjdUTHRwcnphT29XWlVXanZPcEZCY0c0UzlHaS9XL01pSWlJaUlpSWlYcVVnVTBRNnB0eGMrL3BpSmlhQ3I2ODl0UnVSVlFLZnAwQ0p6VmZKQjBmQjJMN2diTi81UmRKUlZSZGhwcjJNbWIwQ1NsUEJWZHJlTzVLMjRBeUNvRVNNM2hkaUpOd0ZQcUh0dlNNUkVSRVJrV1l6VE5PMDgyYWppRWp6bFpWQmNySTlWOHJqNGlBMjF2dDFqMk43Tm55VEFXNGJ2K0w2T09Ecy9uQkNoSDFyU09kbTVxM0YzSDRmUnVSRWpMN1hRY2dnY0FhMzk3YWtMYmhLb0RnWk0yTUpadTRYR01QbVlQU2EwTjY3RWhFUkVSR3B3ekFhdnpxcElGTkVPaGEzRzNidXRPZEtlWThlTUhCZ20xNHBiNnVwNUdFQk1HVUFoQWZZdTQ1MFhsYUlPUU5qK0Y4d0lzNXE3KzFJT3pJUHJjZmNkZ2ZHc0pjeGVvMXY3KzJJaUlpSWlIZ295QlNSemlVMUZRNGQ4bjVkWDE4WU1zVHFqOWxHRHBYQlp5bFFZRU1tVzl2QUNPc2twcSt1a3N1eFZCZmhYajhCeC9BRkVERzJ2WGNqSFlBVlp0Nk40NnkxdW1ZdUlpSWlJaDNHOFlKTWZkc3JJaDFIYnE0OUlhWmhXTU45MmpERTNKMEhIeVRiRzJJNkRCalhEeVluS3NTVXhwbHBMMk5FVGxTSUtSNUd4RmtZa1JNeDAxNXU3NjJJaUlpSWlEU1p2dlVWa1k2aHJBejI3Yk9uZHA4K0VCSmlUKzJqdU56V1ZmSXYwcURhaGhhZk5VTDg0TktUWUVpVWZXdEkxMkZtcjdCNllvclVZdlM5emhyNkpDSWlJaUxTU1docXVZaTBQN2NiVWxMc0dlNFRGZ2JSMGQ2djI0RENDbXNxZWE3TlE2RGpRdUdjSkFqVVYzQnBxdEpVYTdDUFNHMGhnNkEwcmIxM0lTSWlJaUxTWlBvMldFVGFYM3E2UGNOOS9QMGhJY0g3ZFJ1UWR0ZzZoVm5wc25lZEVkRXd1bzkxclZ5a3lWeWxtazR1OVRtRHJXbm1JaUlpSWlLZGhJSk1FV2xmZHZmRmREcTlYN3NXdHdtYjlzT1BXYll1ZzQ4REp2U0hBUkgycmlNaUlpSWlJaUxTVVNuSUZKSDJZMmRmekg3OUlDakludHBIbEZaWlY4a1BGdHU2REQzODRid0JFQkZvN3pvaUlpSWlJaUlpSFptQ1RCRnBIeTZYZlgweEl5SWdNdEw3ZFd2SkxJSlZxVkJXWmVzeTlPc0preExCMzk2RHBTSWlJaUlpSWlJZG5vSk1FV2tmZS9mYTB4Y3pJQUQ2OS9kKzNTTk00TWVEMW5WeTA3WlZMQ05qNGJRNFVEdE1FUkVSRVJFUkVRV1pJdEllN09xTDZYREFnQUhXenphb3FJWTFhYkMzd0pieUhuNU82eFJtLzU3MnJpTWlJaUlpSWlMU21TaklGSkcyVlZabW5jYTBRLy8rMW9sTUcrU1V3dWQ3b0tqU2x2SWU0UUZXUDh5ZTlqd05FUkVSRVJFUmtVNUxRYWFJdEoyYXZwaW1EWmV5bzZLczNwZzIrQ2tITnV5ekpwVGJLU25jbWt6dXEzNllJaUlpSWlJaUl2VW95QlNSdG1OWFg4eWdJSWlQOTNyWktqZDhtUTYvMkhBTHZqWURHTjBIVG82eGR4MFJFUkVSRVJHUnpreEJwb2kwRGJ2NllqcWRrSlFFaG5kSDRod3VoOC8yUUw0TnVXdHRBVDV3VGlMMDZXSHZPaUlpSWlJaUlpS2RuWUpNRWJGZmVUbnMyMmRQN1lRRThQZjNhc24wdzdBNkRhcGNYaTFiVDJRUVRCa0FvWDcycmlNaUlpSWlJaUxTRlNqSUZCRjd1ZDFXWDB5MzIvdTFvNk1oTE14cjVVemdod1B3WGFiWFNoN1RpYjFnWEQvd3NXZkF1b2lJaUlpSWlFaVhveUJUUk95MWY3ODFxZHpiUWtLZ1R4K3ZsYXQwd1JkcGtIYllheVViNURCZ1REd01qYkozSFJFUkVSRVJFWkd1UmtHbWlOaW5vQUN5czcxZjE4ZkhxMzB4QzhyaGt6MVdYMHc3QmZuQ3VVa1FFMkx2T2lJaUlpSWlJaUpka1lKTUViRkhWUldrcGRsVE95a0pmSDI5VW1wdkFheE90VTVrMmlrNkJLWWtXV0dtaUlpSWlJaUlpRFNmZ2t3UjhUN1RoTlJVcUs3MmZ1MjRPQWdOOVVxcExRZGg0MzZ2bEdyVWtDZ1lHMjlkS3hjUkVSRVJFUkdSbGxHUUtTTGVsNVVGUlVYZXI5dWpCOFRHdHJwTWxSdldwa0ZLZnV1MzFCaW5BV2YzdHdiN2lJaUlpSWlJaUVqcktNZ1VFZThxTG9aTUc4WisrL3BDWW1Lcnl4Uld3S2Q3NEpBTjg0ZHFDL0tGOHdaQTcyQjcxeEVSRVJFUkVSSHBMaFJraW9qM3VGeldsWExUOUg3dHBDUnJ5RThyWkJUQ3FoU29zTGtmWnU5Z0s4UlVQMHpwaWtwS1NnZ0tDc0x3MHJBdEFOTTA2OVhMek13a0tpb0tYeS8xdzdXVDIrM21xNisrQW1EOCtQRk4vcmhYWDMyVmpJd014b3dadzBVWFhXVFg5a1FhVlZsWkNZQ1BqdzhPaDZPZGR5TWlJaUxTT0FXWkl1STk2ZWx3NUJzaXI0cUxnNURXamZyK01RczJab0FORVdzZEovYUNzL3VCVTk4TFNoZTBlZk5tbm4zMldjNC8vM3ltVDU5K3pNZTVYQzZxcTZzcEx5K25wS1NFa3BJU2lvdUxPWHo0TVBuNStSdzZkSWpjM0Z3T0hqeklnUU1IaUkyTlplN2N1WjZQWDdObURTKzg4QUpUcDA3bGpqdnVhSXVuMWlvVkZSVTgrZVNUQUh6MjJXZE4rcGhseTVieDdydnZFaHdjek8yMzMyN245c1JHNzcvL1BnQVhYM3d4L3Y3K0xhcXhhOWN1Tm0vZXpMUnAwd2lwOVhmZE45OTh3NDgvL3RqZzUwZHljakt2dmZZYXQ5OStPeWVkZEZMTE5vOFZwci83N3JzQUxGcTBpSVNFaEJiWHFyRm16UnJjYmpmbm5ITk9rOTR1SWlJaTBod0tNa1hFTzNKeklkK0dwcE9ob1JBVDArSVByM2JEMm5UWWM4aUxlMnFBQVp6WkY0WkgyN3VPU0hzS0NBaWdvS0NBZDk1NWh5RkRobkRtbVdmV2VmL0ZGMTlNVlZVVlpqTlBaZWZuNTVPVmxVVjB0UFVIS0RFeEVkTTBlZi85OXpuOTlOTTUvZlRUQWJqKyt1dGIvUnllZWVZWit2YnQyK282cmJGdTNUcis4cGUvQU5DM2IxK1dMVnQyM0krSmlJamd1dXV1czN0cjBreXZ2UElLQUJNblRteHhrUG5hYTYreFk4Y094b3daVXlmSS9QSEhIM24zM1hlNS9mYmJjYmxjdUZ3dS9QejhBUGpsbDEvWXRtMmI1L1dXK09pamp6d2hKbGhCNXBOUFB0bnFVNW5QUC84OFZWVlY5UUxMWTcxZFJFUkVwRGtVWklwSTY1V1h3NzU5M3EvcjQyUDF4V3poRmRhaVNxc2ZabDZwbC9kMUZEOG5uSnNFZlh2WXU0NUlleHN5WkFnMzNYUVRpeGN2NXZubm4rY3ZmL2tMVVZGUm52ZlhYRkVORFEwbEtDaUl3TURBT2o4SEJRWFJzMmRQd3NQRGlZaUlJRHc4M1BOeWFHaW9wMDVDUWdLMzNISUxDeGN1WlBiczJmejFyMzhsSkNTRXJLeXNWaitINnVwcUFDNjc3TEltUFg3SmtpVUVCM3V2MmUycVZhdDQ3cm5uY0x2ZGdIVWFiOWV1WGNmOXVQajRlQVdaWGRBbm4zekMxcTFidWV5eXkwaElTR0RLbENuY2NNTU4zSGpqalhVZXQyVEpFdDU2NnkzUGlkKzB0RFQ4L2YzcDE2OWZpOWJkdUhFajgrZlBCK0N1dSs3aW80OCtZdVBHalN4Y3VKQVpNMmEwN2ttSmlJaUkyRWhCcG9pMGp0c05LU25Xejk2V21HZ04rV21CekNMNFBBWEtxNzI4cDZPRUJjRDVBNkZueXc3aWlIUTYxMXh6RFJzM2JtVDc5dTA4L2ZUVHpKNDl1ODRKcnVEZ1lNOTEyOWE0N0xMTDJMQmhBMXUyYkdIKy9Qazg4c2dqalY3YlRrNU81dTY3NzhiWDE1ZDMzbm1ISGowYS81K0ZrcEtTVnUreHVkNTU1eDBXTDE2TTArbGsxcXhabkhYV1dZMCsvcU9QUG1MZXZIbjQrZmx4MTExM3RkRXVwYTBjT0hDQVYxNTVoWmlZR0c2KytlWm1mV3h5Y2pLREJnM0M2WFEyZTkzUFB2dU1GMTk4RVpmTHhmVHAwN25zc3NzNDY2eXp1T2VlZS9qM3YvK04yKzFteG93WjZwY3BJaUlpSFpLQ1RCRnBuZjM3b2N5R0VlQXhNWENjSU9KWXRtWEROeG4yekJ5cXJWOVBtSnhvbmNnVTZTNE13K0FQZi9nRHQ5NTZLN3QzN3lZNU9aa2hRNGJZc3M3OTk5L1ByYmZleW84Ly9raFJVVkdkVTV0SCsraWpqd0NZTUdIQ2NVTk1hTHlYWlVGQkFWZGVlU1grL3Y0RUJRVTFmL05IS1MwdDVmbm5uK2Vycjc3QzM5K2ZXYk5tTVhyMDZFWS81cE5QUG1IZXZIa0VCUVh4MUZOUE1XellzRmJ2UXpxT2lvb0tIbi84Y2NyS3luanFxYWVhOVhsV1ZsYkd6ei8vVFAvKy9UMm5LbXVNR1RQRzA0cWhJZi80eHo5WXZIZ3hBRmRmZlRYWFhuc3RBRkZSVWZ6NXozL21vWWNlNHNNUFB5UTdPNXMvL3ZHUEJBWUd0dURaaVlpSWlOaEhRYWFJdEZ4QkFXUm5lNzl1U0lnMTRLZVpxdDN3WlRyOGJITS9USUJUWW1CVVhJdHZ2WXQwYWpFeE1menhqMytrWDc5K3hMWGd6MnBUeGNiRzhzZ2pqekI0OE9CR1E4eWNuQncrLy94ekFLNjQ0b3BXcjN2dzRFRUErdlRwZzJFWVRKa3lwY2tmVy9QWUN5KzhrUHZ2djU5dnYvMldlZlBta1pPVDQ2bTVldlZxVnE5ZWZjd2FWVlZWZlBubGw1aW1TVnhjSE11WEwyZjU4dVYxSHRPclZ5OXV2ZlhXNWo0MWFhSE16RXhpWW1LYWZFb3hQeitmOFBEd0J0OVhYVjNORTA4OFFVcEtDci83M2UrYUhWSnYyN1lOdDl0TmFtb3FxYW1wZGQ0WEVSSFJZSkI1Nk5BaDVzeVp3emZmZklOaEdOeDU1NTFjZnZubGRSNlRtSmpJdkhuemVQamhoL24yMjIrNTQ0NDd1TysrK3pqbGxGUHExVE5Oa3krLy9KTEN3a0ttVHAzYXJQMGZyYnk4bkMrKytJTHg0OGQ3NVQ4T1JFUkVwR3RUa0NraUxWTlZCV2xwM3EvYndyNll4VWY2WWViYTNBL1R4d0VUK3NPQUNIdlhFZW5vamg3MFU2TzB0TFRSaWVZTmVleXh4MGhLU21yd2ZjZTdmZzN3OTcvLzNkUDdzbi8vL2sxYTg4Q0JBOHlaTTRjWk0yYlU2ek80Zi8vK09yV2EwaU96NXFwNnpXUDkvZjFadG13WkN4Y3VyUE80bEpRVVVsSlNtclJIZ0o5Ly9wbWZmLzY1M3R2ajQrTVZaTFlSMHpSNTZLR0hxS2lvNElVWFhtaTBMNlhMNVdMV3JGbHMzYnFWTjk1NGc0aUkrbjlackZ5NWtrMmJOakZ0MmpRdXYveHlDZ29LS0M4djl3eTcrdWFiYjhqUHorZW5uMzRDWU42OGVYWDZxSzVkdXhhQStmUG40M0E0U0VsSjRZVVhYbUQ2OU9tY2YvNzU5ZFpiczJZTkN4WXNvTEN3a01EQVFCNTY2Q0hHalJ2WDRQN2o0dUtZTjI4ZWp6LytPRC85OUJNUFBmUVFGMTU0SWRPblQ2ZG56NTZleDFWVVZQRDg4OC9qNysvUEJSZGNnSTlQeTcrbFdMZHVIUys4OEFMLy9PYy9QYWRGUlVSRVJJNUZRYWFJTko5cFFtb3FWTnZRZ0RJaEFabzVoZlZBRVh6V0J2MHdnLzNnL0FFUXFRTWpJc2RrbWliN21qbjhxNktpb3NYcjdkcTFpeFVyVm5oZXo4M05KU0Fnb01FQXFiWnZ2LzJXSDM3NGdXZWZmWmFYWG5xcFRxL0JtdUR3cEpOT0F1Q0REejVvdEZaWldSbVhYSEpKdmNjZU9IQ0FEejc0Z0Jrelp2RG9vNDhTSHgvZmFGRHorOS8vbmkxYnR2RHFxNjhlTTlnRm1uVkN0RWtxOHpDTGs3MWJzNE13UWdhQlg2OVcxZGkrZlR0WldWbUVoNGZUcDArZlJoL3JkRG9KREF5a3ZMeWN2Ly85Nzl4enp6MzFIblB5eVNjelpjb1U3cjc3YnNEcW5mcisrKy96NUpOUEF2WEQ2OXFuY2F1cnE5bXdZUU5nbmFEMDkvY25OemNYZ0VHREJ0WDV2UC9wcDU5NC9mWFgrZUdISHdEcjgvblJSeCt0ZDRwNjJyUnBCQVlHOHM5Ly9oT0E4UEJ3WG56eFJkNTQ0dzNlZWVjZFB2NzRZMWF0V3NWRkYxM0VWVmRkUldSa0pBRUJBWXdiTjQ3UFAvK2NEUnMyTUg3OCtLYjlZamJnazA4K0FlRGNjODl0Y1EwUkVSSHBQaFJraWtqekhUd0lSVVhlcnhzZERiVk9mRFRGam16NE9nUGNOdmZEakFtQktVa1EyTExaUXlLZFdsVlZWYjFoSkFFQkFmejFyMy8xdkY1eklqSWlJb0tsUzVjZXQyWmVYaDdYWDM4OURvZUQrUGo0SnE5VFcwVkZCYk5uejhhczFSQjMxcXhaRkJjWE0zUG1USVlPSFhyTTlTKzk5RkxXcmwzTDl1M2JXYkprU1owcDBjbkpWcWpYMk1jM1JXeHNyR2U0ei9Ga1oyZXpiZHMyNHVMaUdnMHg3ZURlY0RaVTJOQW1wQU13L1h2akdMOEZITTM3RDdMYWFvTHl5Wk1uTituMzhzWWJiMlRkdW5WOC9QSEhYSG5sbGZXQ3cvajRlSDcvKzk5akdBYUZoWVY4OU5GSFJFZEhNM0xreUdQMmJ0MjJiUnRidDI1bDllclZGQmNYQTlhVjdOcEJacTllVm1DN2QrOWVYbjMxVlRadTNBaUF3K0hnNnF1djVzWWJiMnp3NUdSNWVYbTl0em1kVHFaUG44NXBwNTNHM0xsenljaklZTm15WlNRbkovUFNTeThCVnFEKytlZWZzM0xseWhZSG1mdjI3V1ByMXEzNCtQaHc0WVVYdHFpR2lJaUlkQzhLTWtXa2VZcUw0Y0FCNzljTkNvTGpuSFNwelczQytyMndNOWY3V3puYW9FZ1kxdzhjNm9jcDdjV3NocW9DcU1xSHFzT1lWWWVoNmhDVXBrSHhUNWdsZTZBc0hWejI5Rll3VFpPc3JLdzZid3NJQ0tqemV0R1IvOXdJQ1FrQnJGTldaNXh4Qm1GaFlRM1dYTFpzR2RYVjFVeWVQTm56TVUxWnA3YUZDeGVTbHBiR2dBRUQyTE5uRDJCZDdVNVBUK2ZCQngva3pqdnY5SnlVUEpwaEdEejQ0SVBjZnZ2dHZQMzIyNHdaTTRZVFRqaUIwdEpTZHU3Y1NWQlFFQU1IRGdTc2tQYUREejdBNFhBMHV3ZG43ZUFyTHkrUFo1NTVwc0hIN2R1M0Q1ZkxoV0VZeDN5TWJicG9pQWxZejYzaUlBUWUrenA0WTRxTGkxbTNiaDBBNTUxM1hwTStwbCsvZmt5Y09KRTFhOWJ3eGh0djhNZ2pqOVI3akhHa2ZjcGJiNzFGV1ZrWkR6LzhjS1BYczRjUEg4N3c0Y081L2ZiYmlZbUo0ZURCZytUbjU5T3paMDlQVDllb3FDakFhbXNzRWVmckFBQWdBRWxFUVZTd1k4Y093RHI5ZWRkZGQ1R1ltTmowSjEzTHlTZWZ6S0pGaS9qZ2d3OVlzbVFKTTJiTThMenYxRk5QSlNvcWl1KysrNDdjM0Z3aUl5T2JYZjgvLy9rUEFCTW5UanhtVDFFUkVSR1IyaFJraWtqVHVWeldsWEp2andOM09pRXBxY2w5TWN1cjRmTVV5TFRoVUdodGhnRmo0MkZvbEwzclNEZG1Wa0ZGRnBRZndDelBoSW9EY09SbnMvd0FsR1ZBZVVaNzd4SS9QNzg2SjhVYXV0cGMweU15TkRTVXI3LyttdG16WnhNWkdjbXNXYk1ZUEhod25jZG1aMmV6Yk5reURNUGc2cXV2YnRZNk5kNTc3ejArL3ZoamdvT0RtVFZyRmpmZGRCTUFUei85TklzV0xXTDU4dVhNbnorZm5UdDNjdDk5OStIWFFNdUtQbjM2OEp2Zi9JWlhYMzJWWjU5OWxsZGVlWVhObXpmamNyazQvZlRUUGNIUzFxMWJlZlhWVi9IeDhlR1VVMDVwOFluSjB0SlNWcTFhMWVoajl1L2Y3K25SMlZhTWdROWpIbHJYcG11MkZTTmlRb3REVExDbTIxZFVWREJreUpCbS9iNy8rdGUvNW9zdnZtRE5talZjZSsyMUpDUWsxSHZNdm4zN1dMNThPU05Iam1UczJMRUEvT3RmLytLMTExNDdadDNiYnJ1TmlJZ0lubi8rZVhKeWNraElTQ0F6TTVPSWlBalBoUEhvNkdnZWVPQUJxcXVybVRScFV2T2VjQU44Zkh5NDhzb3JtVFp0R3Y3Ky9wNjNHNGJCNU1tVFdicDBLYXRXcmFyelo3a3BTa3RMUFgvZXZUR2tTMFJFUkxvSEJaa2kwblRwNlZCWjZmMjYvZnREclcrT0duTzRIRmIrQW9VdGI2blhKQUUrY0c0U3hCMTdVTExJOFpsdUs2Z3NTOE1zVGJWT1VKYWxZcGFtUWZsK3FNZ0JiTzZMMEVacXJyZjI2TkdEMGFOSE0zWHFWSll2WDg3OTk5L1BYWGZkVldleThZc3Z2a2hsWlNVVEowNXNVU2k0Y3VWS1huMzFWWnhPWjcyZWZ6NCtQdHg3Nzcwa0ppYXljT0ZDUHYvOGN6SXlNbmppaVNjYTdKdDV4UlZYc0hidFdwS1RrMW04ZUxIblJPaVlNV004anhrNWNpUm5uMzAyWDM3NUpjODg4d3dMRnk1czluQ1R1TGc0WW1OajY1eTJMQzB0NWZYWFgvZWM5bHkwYUpIbm1uMWovdlNuUDdYbzlOdXhHQU1leEJqd29OZnFkUldtYVhwNm5oN3JaTyt4SkNRa01IYnNXTmF2WDgvcnI3L080NDgvWHEvMjdObXpxYTZ1cnZQNTI3OS9mODQ1NTV4ajF2M1ZyMzZGYVpyODdXOS9ZOSsrZll3YU5ZcTllL2ZXQzByUFB2dnNPcTlmZHRsbEJBWUc4bzkvL0tOWno2TTIvd2IrbnA0NGNTSkxseTdsODg4L2IzYVF1V0xGQ2twS1NoZ3hZZ1FubkhCQ2kvY2xJaUlpM1l1Q1RCRnBtdHhjeU0vM2Z0Mm9LR2ppZGJLTVF1c2tacVhMKzl1b0xTTFFHdW9UMnJSc1ZibzlFeXF5TVl0M1FjbHVLNndzVGNVc1M3TmVkdHVjdXRmbUd3WitrZURURThNM0RIeDdnbTg0NXQ3L3MzM3AzYnQzQXpCZ3dBQ2NUaWYzM25zdkNRa0pMRnk0a0huejVyRjc5Mjd1dnZ0dTNuLy9mYjcvL250Q1FrSzQ4ODQ3bTczT2YvN3pIeFlzV0FEQWd3OCt5T2pSb3h0ODNDV1hYRUsvZnYxNC9QSEhTVTVPNXE2Nzd1Si8vL2QvNndVbURvZURCeDU0Z0R2dnZKUDMzbnZQTTZ6bDZHbnB2L3ZkNy9qdXUrOUlUVTFseVpJbG5oT2dUZlhHRzI5NFhqNTA2QkFyVnF4ZzJiSmxGQlFVRUJVVlJVNU9EaSsvL0RLelpzMGlLS2poaVdJRkJRV3NYTGtTWDE5ZmJydnR0bWF0TDgzM3pUZmZrSm1aU2MrZVBWdlVBL0thYTY1aC9mcjFiTml3Z1pTVWxEcWgvZEtsU3oxVHlXc2JQWHIwTVQrbmF4aUdRZi8rL2RtOWV6ZGxaV1ZrWkdSNFRuUWVTMGxKQ1M3WHNmL3lyS2lvWVByMDZjZDgvNXc1YytwTUxhOHhjT0JBWW1KaVNFdExxL2NjRytOeXVWaTJiQmxBc3dOUUVSRVI2ZDRVWklySThaV1hRek9uRURkSllDRDA3ZHVraDI3UGhxLzMyWDkyTFNFTUppV0NyOFBtaGFRVE1xRjh2eFZZSGdrdFBTOVhGOXEzckc4NFJzOVRJZmhFQ0I0SXdRTXdBdnFDZnd3NEE1dTI4ellJTW5mdDJnVlE1eHI1cFpkZVNteHNMRTg5OVJRclZxemdwNTkrWXUvZXZRRGNkOTk5eDUwc1hwdmI3V2JSb2tXOCsrNjdPQndPN3J2dnZ1Tk9PVDdsbEZPWU8zY3Vqejc2S0RrNU9keDMzMzI4K09LTG5IamlpWFVlbDVDUXdIWFhYY2NiYjd4QmRYVTE1NTU3cnVlYWJvM0l5RWh1dU9FR1hudnROZDU1NXgwbVQ1N2NwTk9UTmRMVDA5bThlVE1iTm14ZzY5YXR1TjF1b3FPanVlMjIyNWd5WlFwLy9PTWYyYlJwRTQ4KytpalBQZmVjNXlxOHkrVml5NVl0ZlBMSkozejU1WmVlb1Vyang0L256RFBQYlBMNjBudzFRNnN1dSt3eWZIMmJQK2x0MEtCQkRCOCtuRzNidHZIbW0yOTZUbVZ1MmJLRnYvM3RiM1Y2dXpiWGdBRURXTDE2TlR0MzdzUTBUWVlORzlhaU9qVk0wMlJmSTMvUE54YUNubjMyMmZ6clgvOWk5ZXJWVFE0eVY2OWVUVlpXRmtsSlNjY05ia1ZFUkVScVU1QXBJbzF6dXlFbHhmclpteHdPcXkrbW8vSEVzQzJIK3B3V0N5UGpRRE45aEtwRG1FVTdvR2c3Rk83QUxOa0Z4YnZCVldMZm1rRUpHS0hESVhRWWhBekNDQjRJUVltdG1yYmNWaW9xS3ZqKysrOHhESU9UVGpxcHp2dEdqeDdOM0xseitjTWYva0I2ZWpwZ0RVMXB6Z20zUTRjTzhkUlRUN0Z0MnpiOC9mMTU3TEhIbWh6aUpTUWtNRy9lUEI1OTlGRWlJaUlZTUdCQWc0KzcrT0tMZWZQTk56Rk44NWlUcVMrLy9IS1dMMTlPWm1ZbUw3MzBFczgvLzN5amEzLzc3YmQ4K09HSEpDY25VMUJRQUZqRGYwYU9ITW5VcVZNWk8zWXN1Ym01ekp3NWswMmJOdEd6WjA5MjdOakJnZ1VMR0Q5K1BPdldyZU9ycjc2aXFLZ0loOFBCc0dIREdEZHVIT1BHamZNTWRoRjcvUERERCt6WXNRTi9mLzltWHl1djdhcXJybUxidG0xMVRtWHUzTG1UZ0lBQUhudnNNVzYrK2VZNmo1OC9mNzVuQU03UmF2ZVBIVEZpQlAvNHh6OTQ5OTEzOGZIeFljU0lFUzNlSTFoRHRUNzg4TU1XZld4TmtMbCsvWHB1dWVXVzR6N2VORTNQRmZmcnJydXVSV3VLaUloSTk2VWdVMFFhdDM4L2xKVjV2MjYvZnRESU5HSm91NkUrUGc2WWxBQ0pHcGphL1podUtFdkhMTm9HaGR1aGFEdG0wWFpyNEk1ZEhINFFNaGlqaHhWYUdxSERJSFFvK0hUZWhxeHIxcXlocEtTRTAwNDdyY0hycDVzM2I2YXdzTERPNDBlT0hObG9MOERhL1B6OHlNdkxJejQrbnBrelp6WjdBbk5VVkJSejU4NXROS1I4KysyM01ZOE1NdnY0NDQrWk9IRWlwNXh5U3AzSCtQajRjTWNkZC9EeXl5OXowVVVYSFhmZGhJUUVObS9lakorZkgyZWRkUmFqUjQ5bTNMaHg5T2pSZzZ5c0xCWXNXTURLbFN1cHFxcmltbXV1NGZycnIrZDN2L3NkSzFhc1lNV0tGZmo3KzFOWldVbGtaQ1IvK2N0Zkd2eTFGWHU4L3ZyckFGeDQ0WVgwNk5HanhYWE9PT01NK3ZidFMwWkdCa3VXTEdIbXpKbU1HemVPeE1SRStqWnlJNkYyVDlrZE8zYVFtcHJxZWQwMFRZWVBIMDVBUUFDYk5tMWkxS2hSeDJ4SDBCWUdEUnJFalRmZTJLUS9FelYrKzl2ZnNtSERobnE5UEVWRVJFU09SMEdtaUJ4YlFRRmtaM3UvYnE5ZTFvOUd0TlZRbnhBL3VHQ2cxUmRUdWpqVERhVy9ZQjcrSGdwL3dDemNEa1U3N0QxbENlQWZneEYrQm9TTndnZ2JiWjI0N0FTbkxKdXF1cnFhZDk5OUY0QnAwNmJWZVY5QlFRRno1ODdscTYrK0FxekJPaWtwS1d6WnNvVm5ubm1Hakl5TUp2V2FEQWtKNFU5LytoTzlldldxZCtXN3FZS0RnNC81dmoxNzl2RGhoeC9pY0RnNDg4d3oyYkJoQTdObnoyYlJva1gxMWhzelpneWpSbzFxMHJDZjZPaG8vdnJYdnhJVEU0UEQ0Y0RsY3JGcDB5WSsvZlJUdnY3NmE2cXJxeGs2ZENpMzNub3JRNGNPNWQvLy9qZVptVmFJZnVhWlovTFlZNC94MGtzdmVSNS93UVVYdE9pNVMvTjg5ZFZYL1BUVFQvajUrYlc2ZjZOaEdGeHh4Ulc4OU5KTGZQbmxsK3pidDQvNCtQamp0aVc0OTk1N1BTOHZYTGpRRTJRdVdiS0U0Y09ITTJMRUNFYVBIczI2ZGV1WU1tVktxL2JZV29aaGNNTU5OelRyOFdlZGRWYTlQclFpSWlJaVRhRWdVMFFhVmxVRmFXbmVyeHNRWUozR2JFUmJEZldKQ1lFcEF5QlFYd203cHNvOHpJTHY0ZkIzVVBBOVpzRVA5dmF5QkRDYzFpbkxzTkVRTmhvamZCUUU5S0VyTnl4NDQ0MDNTRTlQSnlZbXhuUGQyelJOVnExYXhXdXZ2VVorZmo1K2ZuN01tREdEQ3krOGtLcXFLcDU1NWhuV3JWdkgzLy8rZDdLeXNyai8vdnVQR3d3MmRucXROU29ySzNuNjZhZHh1VnhjY3NrbDNIYmJiZHg2NjYwY09IQ0FSWXNXY2M4OTk5VDdtT1pNTEE4TEMrUHJyNy9tMjIrL1pjT0dEWjRyNWtPR0RPSHFxNjltN05peFpHVmw4ZWlqajdKcDB5YVNrcEpJVFUwbEx5OFBmMzkvYnIzMVZ0YXZYOCtpUllzWVBudzRmZnIwOGRwemw0WmxabWJpNit2THhSZGY3SlhwOE9lZGR4NXZ2LzAyWThlT2JUUlFCeWd2TC9mMFJ6M2ErKysveit1dnY4NDk5OXpEMEtGRFNVbEpBU0FuSjZmVmV4UVJFUkhwTFBUdHU0ZzBMRDBkamd5VjhKb205TVZzcTZFK0ovYUNzL3VEcyt2bVM5Mkx1d0lLdDFyQlpjSDNtSWMzUTFtNi9ldjZobU9FallLdzBkYUp5NTZuZ3JQOXJuaTJoK1RrWkF6RDRJRUhIc0RwZFBMOTk5L3ordXV2azV5Y0RFQlNVaEtQUFBJSUNRa0pBUGo2K3ZMWVk0K3hZTUVDL3ZPZi8vRFpaNStSbjUvUHJGbXo2cHgrUEh6NGNKdnNmOEdDQmFTbnB4TVZGY1hOTjkrTXY3OC85OTEzSHc4OTlCRExseTluNHNTSkxlNC9tSjJkemZUcDA2bW9zSTZXaDRTRWNORkZGM0hKSlpjd1lNQUFDZ3NMV2J4NE1lKzk5eDZWbFpXTUh6K2VCeDU0Z04vKzlyY2NQSGdRc0lMUWUrKzlsNmVmZnByZi8vNzN2UGppaThURXhIanQrVXQ5VjExMUZlUEhqeWZnT08xUG1zcmYzNSszM25xclNRSDRnUU1IQ0ErdjIrZWtxTWpxci9MS0s2OXd5U1dYTUhYcVZENzQ0QU15TWpJSUNncGl5WklsVEpnd2dlam9hSy9zVjBSRVJLUWpVNUFwSXZYbDVGalh5cjB0UHQ2YVZONEF0d25yOThIT05qaFlja1pmT0ZuZjczVmlKcFNtV2xmRUM3NjN3c3ZDN1dCVzJiOTB5RWxIVGxzZXVTWWVQSUN1Zk5yeWFLWnBzbURCQXNDNlVwNlZsY1ZqanozRzh1WExPZVdVVTFpK2ZEbno1czBESUNnb2lCdHV1SUhMTDcrOFhsOUt3ekM0Kys2N0NRa0o0ZTIzMzZhNHVCaEhyZi9nS0NrcDRlR0hId2FzRTJycjFxMXIxbkNncGxxNmRDa3JWcXpBTUF3ZWZ2aGhRa0pDQURqMTFGTTU3N3p6K1BUVFQzbmhoUmQ0N2JYWDhQZjNiM2I5M3IxN2M4MDExNUNkbmMyNGNlTVlPWElrUGo0KzdOKy9uNFVMRjdKeTVVckt5c29JQ3d2ai92dnY5L1FNZFRxZGxKYVdldXBNbWpTSmd3Y1Bzbmp4WW1iTW1NR01HVE9ZT0hHaVYzNE5wR0ZOQ1l1cmEvMW5uMkUwL25XZ0tTRm1jWEV4eWNuSm5IYmFhWjYzbFpXVnNXSERCZ0J1dXVrbXJyLytlakl6TTFtOGVESERoZzNqeGh0djVLR0hIdUxwcDU5bTl1elp6VG90TENJaUl0SVo2Vjg3SWxKWGVUbGtaSGkvYm5nNEhPT0tYbHNPOVRrbkVmcUgyYnVPZUZsVlBtYkJaaWo0SGc1dnRvTExxdnkyV1R0MEtFYkVlT2cxM2pwNTZkdDlQM2xNMDJUKy9QbDgrT0dIK1BuNVVWbFp5YXhaczNqcXFhYzhrNGN2dXVnaTFxOWZ6NEFCQTdqcXFxdU9PeVRsNXB0dkpqWTJsakZqeG5pQ3dzcktTbWJPbk1tZVBYc1lQSGd3cWFtcHpKa3poOURRVUU0OTlkUmoxbnJwcFpjQTY4Um5VNnhZc1lMLys3Ly84K3pqNkZPWGQ5eHhCeHMzYm1UUW9FRzRYSTMzdWNqUHR6NGZHN29TZlAzMTEzc2VzM0xsU2xhdFdzV09IVHN3VFpPZ29DQ3V2LzU2ZnZXclgzbUd0WlNVbEpDVGsrTUpWV3RjZSsyMW1LYko2NisvenAvKzlDYysvZlJUTHJ2c01rYU5HblhjRUUxYXI3cTZtcjE3OTlLalJ3K0Nnb0l3VFpNVksxWjQzdStOMDV0dnZ2a21WVlZWakJrenh2TzJ3TUJBSmsrZVRKOCtmYmp5eWl1cHFLamdpU2Vld09GdzhOQkREeEViRytzSjNaOTk5bGtlZWVRUkhBNEgyN2R2NThVWFg2eFR2NktpZ3VuVHB6ZTRkbVB2cTIzeDRzWHMyN2V2U1k4OVZ1L080L1gwckQyZFhVUkVST1JvQ2pKRjVMOU1FMUpTd08zMmJsMS9mK2pmdjhGM2FhaVAxR1ZDeVMrWWh6YkE0Vzh4RDM4SHBTbHR0M3hBWDR4ZUU2RFhCSXhlWjROZlZOdXQzY0V0V0xDQUR6LzhrSUNBQUo1NzdqblBaTzFiYnJtRmFkT21NVzdjT09MaTRuajY2YWViWE5QbGNqRnAwaVNxcTZzcEtDZ2dORFNVUC8vNXoyemJ0bzI0dURqKy9PYy9zMzc5ZW1iUG5zM0REei9NcEVtVG1ESmxDdkh4OFlTSGgyTVlCZzZIQThNd0dEeDRjSVAxcTZ1clBUOWNMaGMrUGo1czNMaVJPWFBtWUpvbTU1MTNIdGRlZTIyOWp3ME5EZVhWVjE4bElpTEM4N2FxcWlwKyt1a25Ra05EQ1FvS3dzL1BqNEtDQWhZdlhneFFyMzlsU2tvS1gzMzFGZDk5OXgzSnljbWVxZWh4Y1hGTW5UcVZDeTY0Z05EUS8wNnJMeTB0WmM2Y09iamQ3Z2FmejY5Ly9XdE9QUEZFbm52dU9UWnQyc1NtVFp1NCt1cXJ1ZVdXVzVyOGF5NHQ0M1E2dWVlZWV6eHRBbW9iUEhod2k0ZFExYWlzckdUanhvMUVSMGR6N3JubjFubmZqQmt6Y0RxZG1LYkpVMDg5UldwcUtyTm16U0kyTmhhQXUrNjZpK1RrWkw3NDRnc0dEeDdNRlZkY1FWbFpHZnYyN2F0VHh6VE5lbTlyeXZ1TzV1dnJlOXhoUlNJaUlpSjJVWkFwSXYrMWZ6K1VsWG0zcG1GWWZUR1B1bG9LYlRmVUp6b0V6a3VDd0tZZDFKSzJaTHFoWkpjVlhPWnZzSDZ1Yk1QQkZiNWhHQkZuSHdrdUowQlFBdDNwcW5oVDVlZm44L0hISCtOd09KZzVjeWFEQncvbWhCTk9JRFEwbEgvOTYxOHNYYnFVcFV1WEF1QndPSEE2blRnY0RrL0lXUE95MisydUV5eldGaE1Udy96NTg5bTBhUk9CZ1lFODhjUVRoSVNFY1A3NTUrUHI2OHZjdVhOWnRXb1ZxMWF0T3VZK2F3ZWJSOWV2Y2R0dHR6Rml4QWdjRGdkang0N2wvdnZ2UDJhOTJpRW1XTmVEWjg2Y1Nka3h2azVPblRxMXp1dFpXVm04OWRaYmdOVWZjOXk0Y1p4enpqbWNmUExKR0liQlRUZmRSRWxKaWVjMFgyNXVMaTZYQzRmRDBXQzRDbkQ2NmFmejVwdHY4dTkvLzVzdFc3Wnc0NDAzSG5QLzRqMkdZVEJ3NEVCMjdOamhlWnV2cnk4bm4zd3kvL00vLzlQcStuNStmc3ljT2RQemNtMDFyUmtNd3lBdkw0OWJiNzJWY2VQR2VkNGZGQlRFazA4K3lTT1BQTUtrU1pNQUdEVnFsRzBuRzJOaVlqemh2WWlJaUVoYk04eWE0d0VpMHIwVkZjSHUzZDZ2R3g4UHZYdlhlM05iRGZVNW9SZU03d2ZPWTg4WGtyWmt1cUY0SithaDlWWndtZjgxVk9hMTNmb09mNHp3TS84YlhJWU9zeWFOZDNIdVR5SnhuSi9icWhwejU4NGxLU21KU3k2NXBNN2JEeDQ4eU5xMWE5bTllemQ1ZVhtVWxwYmlkcnR4dTkyNFhDNWNMaGR1dHh2VE5EMG5Fby8rcDRkcG1seDY2YVZjZDkxMXpKOC9uMkhEaG5rQ21Sb2xKU1dzV2JPR25UdDNrcE9UUTFsWm1hZCt6Y25MMm12VlZuUDEyakFNNXN5WlExUlVGQnMyYk9DTU04Nm8xNy96ZU82Nzd6NjJiOS91ZWQzWDE1ZTR1RGd1dWVRU3BrMmJWdSthOTlLbFN6bmhoQk1ZTVdKRXZmNkZ6enp6REt0WHIvYnMxOS9mbjhHREIzUDk5ZGR6OHNrbk4ydGZMZVdOejQzdXB1YnpyS2x0REJxelo4OGVldlRvUVZSVTAwNS81K2JtSG5PU2VrVkZSWXQ2dVlxSWlJaDBKTVp4K2lZcHlCUVJhenI1VHo5QmxaZUhwWVNGd1lBQmRkN1Vsa045UnZlQlV6VGN0MzJaTGlqYVhpdTQvQWFxMm1ZYU5RQ0dBM3FjL04vcjRtR2p3ZEg5dnRIM1JsaFZYbDd1dFNuT2phbXNyR3l3MTJSSFV4UE1Hb2JSNmg2Vk5iVnFEenhxS3dveVJVUkVSS1FqT1Y2UXFhdmxJZ0o3OTNvL3hQVHpxOWNYc3kySCtreE9oSVR1TzVlbC9aaFZVTGoxeUZYeDlaajUzMEsxemIvaFJ3dEt4SWljQkJFVE1DTE82dFlEZXJ5cExVSk1hSGhnVGtma2pRRFRqbG9pSWlJaUlsMlpna3lSN2k0dkQvSzlQQUhhTUNBeEVXcGRveXdvaHhWdE5OVG4vQUhRSzhqZWRlUUlkeVVVL21BRmw0YzJZQjcrRmx5bGJic0hoeDlHK0ZpSW1vSVJOUVdDa3RwMmZSRVJFUkVSRVdrVENqSkZ1ck9LQ3VzMHByZkZ4VUZJaU9mVkE4WHc2UjZvYUhqMmh0ZjBEb2J6QmtDUWh2cll4M1JEMFZiTTNDL2cwRHJNd3h2QlZkNzIrd2lJeFlpY1lvV1h2Y2FETTdqdDl5QWlJaUlpSWlKdFNrR21TSGRsbXBDYUNtNjNkK3YyNkFFeC8yMU0rY3NoK0NMTjZvMXBwNEVSTUtHL2h2cllvbncvWnU0YXlGdUxtYmNXcWc2MS9SNE1CL1FjaFZGejZqSjBDSm91TGlJaUlpSWkwcjBveUJUcHJnNGNnSklTNzliMDliV3VsQit4K1FCOGwrbmRKUm95cWcrY3FxRSszbE5kakptL0FYTFhZT1o5QVNVL3Q4OCtmQ013SWlkRDFIbFd6MHZmOFBiWmg0aUlpSWlJaUhRSUNqSkZ1cU9TRWl2STlMWWpmVEhkSnF4TGg5MTUzbCtpTmg4SFRFcUVSTTF5YVIzVEJZVS9ZdVo5WVoyOFBMd0pUSnY3QUJ4TGorRVlrVWRPWGZZY0NZYXpmZlloSWlJaUlpSWlIWTZDVEpIdXh1V3lycFI3VzJ3c2hJWlNVUTJmdGNGazh1QWpRMzBpTmRTblpjcjJXYWN0ODc0NGNsMzhjUHZzd3htTUVUa1JJcysxd2t0L0hhMFZFUkVSRVJHUmhpbklGT2x1OXUyemh2eDRVMmdveE1aU1dBRXJmNEhETnM5KzBWQ2ZGcWd1d2p5MEh2TFdXS2N1UzFQYWJ5K0I4Umk5TDRTbzh6SEN4NEREci8zMklpSWlJaUlpSXAyR2dreVI3aVEvSC9LOGZOL2J4d2NTRThrcU1maGtENVRiZkNONXdKR2hQajRhNnRNNDB3V0ZXekJyK2x3ZS9xNzlyb3NEaEE3RjZIMHhSdlJGRURvVURlb1JFUkVSRVJHUjVsS1FLZEpkVkZaQ2VycjM2eVlra0ZMc3k1cFVjTms4bWZ6ME9CZ1phKzhhblZyVkljemMxWkR6cVhYcXNpcS8vZlppT0NCOERFYnZpNnpUbDRIOTJtOHZJaUlpSWlJaTBpVW95QlRwTHRMU3JQNlkzaFFUdzVheW5temM3OTJ5UjNNYU1ERVJCbWhvOVZGTUtOcUJtZk1wWnM1blVQQTltTzcyMjQ0ekFLUFhaSWkrQ0NOeUN2ajFhcis5aUlpSWlJaUlTSmZUNllQTVVsY2wvODdZeE1hOFh6aFlmcGh5VjFWN2IwbWsrMmpETm92THQ3ZmRXcDNUT1JCNFRxT1BDS0NLR0hjK28xdy9jMG4xUm9KTUwvUks5ZXVGRVhVKzlMNElvOWNFY0FhMnZxYUlpSWlJaUloSUF6cDFrUG5qNFhSZTN2MEpPUldGN2IwVkVaRU9yeHhmMGh5OVNYUDA1Z3VmNGZ5dThtTkd1TkxxUGM3a09CMHNBL3RqUkYrTTBmc2lDQnNGaHRPbUhZdUlpSWlJaUlqOFY2Y05Nbjg4bk03ajIvN1YzdHNRRWVtVWNvd2VQT0YvRFk5WHZNUHdvOExNQmtQTUhpZGo5TDdRQ2k5REJ4L3JVZEpST1lQQVZRTE80UGJlaVhRaytwd1FFUkVSa1U2bVV3YVpwYTVLWHQ3OVNYdHZRMFNrMDN2Wjd5SmVMUCsvK3RmTURTZEcrRmlJdmhpajl3VVEwTGQ5TmlqZUVaUUl4Y25RODdUMjNvbDBKTVhKRUpUUTNyc1FFUkVSRVdteVRobGsvanRqazY2VGk0aDRRWTdSZy8vNGpPYWFxaS9COExINlhFWlBzeWFOYTFoUGwySDB2aEF6WXdtR2dreXB4Y3hZWXYxWkZ4RVJFUkhwSkRwbGtMa3g3NWYyM29LSVNKZXh5WDhrMXc2NnhocmE0eHZXM3RzUkd4Z0pkK0ZlUHdFT3JjZUlPS3U5dHlNZGdIbG9QV2JlV2h4ajE3YjNWa1JFUkVSRW1zelIzaHRvaVlQbGg5dDdDeUlpWGNaQm93ZEczTlVLTWJzeW4xQ01ZWE13dDkyQmVXaDllKzlHMnBsNWFEM210anN3aHM0Qm41RDIzbzZJaUlpSVNKTjF5aE9aNWE2cTl0NkNpRWlYb2ErcDNZUFJhd0lNVzRDNTdXNkluSWpSOXpvSUdhUmhMOTJGcXdTS2t6RXpsbURtZm9FeDdHV01YdVBiZTFjaUlpSWlJczNTS1lOTUVSRVJhVDZqMXdTTXM5WmlwcjJNZThmOVVKcG1CVnpTOVRtRElTZ0JvL2VGT001YUN6Nmg3YjBqRVJFUkVaRm1VNUFwSWlMU25maUVZZ3g4R0dQZ3crMjlFeEVSRVJFUmtXYnBsRDB5UlVSRVJFUkVSRVJFcEh0UmtDa2lJaUlpSWlJaUlpSWRub0pNRVJFUkVSRVJFUkVSNmZBVVpJcUlpSWlJaUlpSWlFaUhweUJUUkVSRVJFUkVSRVJFT2p3Rm1TSWlJaUlpSWlJaUl0TGhLY2dVRVJFUkVSRVJFUkdSRGs5QnBvaUlpSWlJaUlpSWlIUjRDakpGUkVSRVJFUkVSRVNrdzFPUUtTSWlJaUlpSWlJaUloMmVna3dSRVJFUkVSRVJFUkhwOEJSa2lvaUlpSWlJaUlpSVNJZW5JRk5FUkVSRVJFUkVSRVE2UEFXWklpSWlJaUlpSWlJaTB1RXB5QlFSRVJFUkVSRVJFWkVPVDBHbWlJaUlpSWlJaUlpSWRIZ0tNa1ZFUkVSRVJFUkVSS1REVTVBcElpSWlJaUlpSWlJaUhaNkNUQkVSRVJFUkVSRVJFZW53RkdTS2lJaUlpSWlJaUloSWg2Y2dVMFJFUkVSRVJFUkVSRG84QlpraUlpSWlJaUlpSWlMUzRTbklGQkVSRVJFUkVSRVJrUTVQUWFhSWlJaUlpSWlJaUloMGVBb3lSVVJFUkVSRVJFUkVwTU5Ua0NraUlpSWlJaUlpSWlJZG5vSk1FUkVSRVJFUkVSRVI2ZkFVWklxSWlJaUlpSWlJaUVpSHB5QlRSRVJFUkVSRVJFUkVPandGbVNJaUlpSWlJaUlpSXRMaEtjaVU0ektBWUIvL2VqOGNodEd1KzRyd0MrR2M2R0g0TzN6YmRSOGlJaUlpSWlJaUltSS9uL2JlZ0hSOE55Wk80TEsrbytxOGJYZlJBUjc5OFIrQTJUNmJBcWIxT1kzTCtvNWkrb0RKck12K2laVUh0cEJla3R0dSs3SFRUVWY5SGx5emZoNFY3cXBHUDJiWjJROTZYbDZSK1FPdjdWbGx5OTVPREkwbHRTU2JLcmZMbHZyZTREQU0zR2I3ZmE2S2lJaUlpSWlJU09zcHlKUkdqWTA4c1Y2SUNiQ3JNQk9YNlc2SEhWbUNmZnc1UC9aa0FJS2NmbHdRZXdvWnBZZTZiSkI1OU9uWDl2eTFyK0huOE9INmhMT1oydWMwVm1kdFo4SHVsZTIybHlDbkh6Mzlnb24wRHlVbW9DZTlBM29TRXhCR2RFQlBvZ1BDeUM0djRQZGIvdDVvamQ0QlBmbmR3UE40Wis5Nmtnc3oyMmpuSWlJaUlpSWlJdEpVQ2pMbG1Qb0c5ZUx1RXk5czhIM1QrcHpHcnFKTTF1ZnNhdU5kV1M2TVBaVkFwNS9uOWF6eUFqNDU4R09EajYxOU10RU9sMzg1MjliNkFENkdzODdyTHJOOVR6OUcrSVh3NUlpcmlRc01CK0NjNkdIc0tjNWlSZVlQemE3bE1BeDhEUjk4SFU1OEhFNThEU2VCVGorQ2ZQd0ljdm9UZEtTVmdmV3lINkUrZ1lUN0JSUG1GMHlZYnhCaGZzSDRPUnIvVXRiRE41QzR3SEF5eS9JYmZQOTVNU080T1drU0FVNWYrZ1pGY1A4UGIxSllWZGJzNXlJaUlpSWlJaUlpOWxHUUtRMEs4d3RtNXRBckNIQWV1Ly9rM1NkZXdQN1NRNlNWNUxUaHpxeVRnRlA3akt6enRyZlR2Nks2bmNNOU8vbldDdXFxM0s1MnZOQnZ5YThzSnJ1OHdCTmtBa3hQbXNndlJRZjV1ZWpBY1QvKzcyUHV4c2Zod05md2FiTmVxeE42RCtFZjZldnJ2YjJYWHdpL1Nacm8rVnp2NVIvSy81eDBFVTl1ZjYvZGY1MUZSRVJFUkVSRTVMOFVaQjdSSnpDQ2wwNjd1YjIzMFNSUDduaVBMZmxwdHRVUGNQb3ljK2ovbzNkQXp6cHZmL25uVDVqUWV3akRlc1lENE8vdzViRmgvNDlIdHJ4TlRrV2hiZnM1MnJreHcrbnBHK1I1UGEwa2h5K3pkN2JaK3ExeDV3bm5jVnBFVXJNL0xzVEgzL095ajhQSlg4KzRvMWtmUHlsNkdLTWpUMmp5NDFjZjNNN2I2VjhkOC8wbU1HL1h4OHc3N1RmME9QSjc0V000K2YzZ2FkeS8rVTJLcThzYnJSOWM2L20waFFwM0ZZTjY5R253ZlhtVnhmemxsOCs0NzZTTFBXODdOVHlSSy91ZHliLzJmbFB2OFE4TW1zcTRxRUcyN2JXcDJ1SWtzSWlJaUlpSWlFaEhvaUN6aGxHL0QyRkhaV0RmUG4wTUozOFlmQ2xKSWIzcnZIM3AzZzE4Zm5EYi8yZnZ2TU9icXZjLy9rclNkTy9TbGk1b0tWNWFpWWdBQUNBQVNVUkJWSHR2R2JKeGdLQU1SWm1PZTlYTFZVRVFWTGdpeUJZSFMxRmM2RThCUVphSWxGMlpGcFJSS0lWU0tORFN2VmZhN044ZnRhR25TZHUwdEFYbCszcWVQajNudTArUzc1T1Q5L2tNL3N5S1kzbW5aM0czTFJHdnZHeWRlYS9kR0daSGJpQkhxNnF6ZFpWaXIxRHlWRkFQU2RuL1hUOWNxZVZjVGR5ZEs2S2JWMU1hMkxtWXpvdjBtbXIxZDdHeHg4dlcrWTdXSUlOcWoyR3ZVRlpxWFZzZVp5dUV4aHl0aWs5ajl6R3I5UWhUbWJlZEs2ODFmNVFsMFR1cXRiN3FvakhveU5jVms2ZFZrYXRSa2F0Vmthc3RLdmx2T2xlWnpxdEtqSFFrN1JLZFBFTG83OVBhVlBaTW85NWN5azBrS2plaFRxOUZJQkFJQkFLQlFDQVFDQVFDZ1hVSUlWTmdRaWt2RVRFN2VnUkx5ZytsUnZIanpSTUE1R2dLK1RobUYvUGFQbVVTZnYwYzNKbmI3aW5tWHRoYzUzRUZoL2wzd2QzV3lYUitKdnM2WjZ1d1RxMnRiTjA5R2pUalVmOU9rckxQcis2dmxiSC9ycHpLdk1yQjFDZ0crYlkxbFhYM2FzcXdnTTdzU2p4ajFSaTVXaFVIVTZNbzFtc28wbXNvMW1zcDFtdkxIR3ZLSFdzeDFvSFQ5eGRYRDlEQ3hSOC9CM2VnNU1IRzZ5Mkc4dnFaNzZxME1CVUlCQUtCUUNBUUNBUUNnVUJROXdnaFV3RGNGakhMdXoyZnpMekttdGg5a3JJTE9mRjhjZTBBLzJuNmtLa3MyTW1ieGUzSE1pL3FKekxVK1hXeVJtY2JlMGFXeWFDdU54cFlGL2RibmN4Vm5pYk9QcnplWXFqRUZqWTg5U0pIcXVuU3Z1elN6aHJOUDd2TlNMcDVoZ0tRcFNuZ1h5Yy9yN0pQMlNSSFlVbG5xeFIwYTVvVTZadHJoK2pvM2hpdk1wYXF6NGIwSXpyM0ZuRUZhVlgyejFEbjgvMzFJeldhdXpZcDBtdjQrUEl1bG5ZY2gwSW1CMHJpWmY2MzJjT1M5KzFxUVVxVnlZVXFRaW0zb1ZPNUJ3V3grY2xrYXdwcnZHNkJRQ0FRQ0FRQ2dVQWdFQWp1RjRTUStSZUpxcXhhaXpuWHlLa0JLenMvSnltYmVmWUhyaGFrMU1yNHRZMjlRbW5SRWpNeSt5WWZYZjRGdmRGZzFtZHZjaVMrOW02TURPeHVLZ3R3OUdSeGg3RzhkMkVMaVVWWnRiN08wVUVQNEZqRzVYbHZjaVMzVkptMVBrOTV2TzFjbWQxNkpIYnkyNjdaMXdwUzY5VWFzMVJZQXl5K0gzY1RsVjdEcDdIN2VMZnRhRk9aalV6QjlKYkRlT1BNOTFXNmRkOUxYQzFJWVd2Q1NjWTA2bWtxNjltZ09ZTWJ0dU5BeWdVQWZyNzFKei96WjQzR0grVGJWaUprYWcxNkZsN2NKaktrQ3dRQ2dVQWdFQWdFQW9GQVlBWHlxcHNJL3NtNEt4MVoxUDRaTXhFek92Y1dTNkozb0RWVW5BbjgrK3RIK0MwdFdsTG1iZWZLMG83anpLek83aFJmZXpjZUsrUFdYYUFyNXNmNEUyYnRhanQrcUplZEN3dmFQeTJ4TnN6UkZMSWtlZ2NhZzY1VzU2b01HNW5DZEt6UjE5KzgxbkkyK3pvSFU2TWtaUUVPbnZ3cmRPQmRXbEhOMlJ6L096Y0sweVZsLzJveVVKS2h2YVk4NHRkQmNuNHM0N0lRTVFVQ2dVQWdFQWdFQW9GQUlMQVNJV1RleHdRNGVySzA0M2lhT1B0S3lpL2t4RE0vYW11VmxuUkdZRlZNbUpsN3RiT05QWFBham1aVTBBTzF0dFlYUXdlaExPUE8rMy9YajVCZlRnQnlzckhqczI3LzV1bEd2WEJVMk43eG5CNjJUaXhvTndiZk10bmJpL1FhRmw3Y1JtWWR1YzlYaEVPWlJEMkZlblc5em0wdDYrTEN5U25qSXAydXp1Tm8rdDhqbTN4WjlFWURxMkxDSkphdkNwbmNiSjlVbHhBbkg1cTUrRW5LZGlmV1hpSXFnVUFnRUFnRUFvRkFJQkFJL3VrSTEvTDdsQWU4bWpLbHhWQXp3ZTlzOW5XV1JQK00xa3ByUXlOR1ZzVHN4b2lSZm1VeVBzdVFNVEc0RHkxZC9WbHpaZThkWlRUdjd0VlVFcnZ6U240eUIxTE9tN1Y3TXFnSHZ2WnVQTk80RjhNQ092UGp6UlA4bW1SZHdwbnlCRGg0TXFmdGFJbUlxVFhvV1h4eE85Y0tVbXMwWmxrZUQraks0NEZkclc3dnJuUTBIVGR4OXVHckIvNVRyZmtHK0xhbGU0Tm0xZXBUWFFwMWF0WmVPOEJiclo0Z1BQVWlYMTA3aUtxYVdkM3ZGYTRYcHJFbElZS25HL1hpUm1FNnkyTitKYjR3NDQ3R0hGRW12aXVVUERDNFY4Tk5DQVFDZ1VBZ0VBZ0VBb0ZBY0M4aWhNejdEQmt5eGdjL3lLaWdCOHljc0krbng3QWlaamM2WThYdTVKWXdZbVJsVEJoNTJpS0dCM1NSMUhYekRHVmxsK2Y1N09vK0lqSmlxNzFlTzdtU2Y1ZHhUelppWk8zVkEyWTVxMzNzM1hqTXY3UHAzTm5HSGh0NXpReU9XN3I2TTd2MVNGeVVEcVl5clVIUCs1ZCtKaW8zb1VaamxpZlUyUmN2VytjYTliV1JLYXJkMTE2aHhMNk1WV2RkRVpFUnkxdm4xbk1sUDduTzU2cHJmb3FQUUtYVHNEdnBiTFgzUkhtQ0hMM280OU5TVXJiMTFzazdHbE1nRUFnRUFvRkFJQkFJQklMN0RTRmsza2Q0MjdreXBjVVEycm9GbWRYOWtuaWFkWEhoWmdLaHRSZ3g4azFjT0ducVhGNW9Na0FTcTlKVjZjQmJyWjdnUkVZTTM4WWRKbDJkWi9XNHp6VHVoYmVkcStsOGQ5Slo0aXhZUkU0TTdvTlNmanVPWkZ4QkdyOGtucTcyZFF6eWJjdkxUUWRMM05qVkJpMUxvbmNRbVgyejJ1TlZoTC9qbmNkYnZGZXByb2pwcW5Rd2l4MVpteFRydFJ3dUY4dlZHdlJHQXpzVGE1YlVwenpQTk81bEZyKzFOajlQQW9GQUlCQUlCQUtCUUNBUTNBOElJZk0rb1o5UGExNEtIU1RKK2cwbEF1UzNjWWRyVGJEWmxYaUcxS0pjcHJZWWlsTzV1WG8xYUVFWHp5WnNTempGOWx0L1ZPbSszc1l0a0NmS3VGK25xL1A0NGNaUnMzWnQzWUo0MFB1MnRac1JJNS9GN3NOZ3RGNld0Wk1yZWJucFlBYjR0akdyUzFSbGthdXB1V3U4SmZ6dGJ3dVpQOS82azIrdi8xWmhXMDliWjc0dTQwcSs4ZVp4TnNmL1h1VWMyL3ZNTUIySEpaM2xpMnNIclc1Zm4zamJ1ZktmcGcvVjJmaVptb0lhQ1ptMVJWUG5odlJzME9LdXpTOFFDQVFDZ1VBZ0VBZ0VBc0UvQlNGay9zUHh0SFhtMzZFRDZkbWd1Vm1kU3EvaDQ4dTdPSjBWVjZ0ei9wRjFqUmxuditmTjFvOFQ0dVFqcWJPVEt4bmJ1RGNQKzNWZ1c4Sko5cWVjdDVnWjNWRmh5NVRtUXlSV2JKL0Y3cU5ZTDAxQXBKREplVEYwa0tSc2Q5TFphc1VlYk83aXgydk5IeVhRMGN0aWZSTm5Yejd1L0N6SDB5K3o4ZVp4a29xeXJSN2JFdTVLUjRtZ25LYk9yYlI5Mll6cEFKbnFnanVhdnlLK0x5TVNYeE94RzJzRnVVekc1R1lQbTRWeEVBZ0VBb0ZBSUJBSUJBS0JRRkI5aEpENUQwV0dqS0grblJnWC9LREZETjVKUmRrc2p0NU9vaXFyVHVaUEtjN2hyWE1iK0ZlVEFSYmRocjFzblhreGRCQ2pneDVnKzYxVEhFeUpvcWhNWXBoL2h3N0NwMHlpbmJQWjEwa3R6cVd4VXdOc1pBcVVjZ1ZLdVEwZDNSdlR5S21CcVYybU9wLzFONDVadFVaN2haTHhqZnZ3V0VBbk03ZmZ4S0lzL093OWtNdEt5bVhBZzk0dDZkV2dCUWRUTC9EanpSTmthV29tS1BvNVNOM0swNHNyZDdYM2MzQ1huR2RvckhmTnJ3N2JFa1RNeHRybU1mL09OSEgycWJCK2dFOGJiaFZsRWZzUGlDa3FFQWdFQW9GQUlCQUlCQUpCWFNPRXpIOGdiZHdDZWI3SkFFS2RmUzNXSDArUHdWWHB3S1RndnZXeW5nTXBGK2prRVd4bVdRZ2xGcVAvYWpLUWNZMGY1TGUwYVBZa25TT3hLSXNIdmFXdXVKMDhRdmkwNjcrcW5PdXpxL3NsZ3FnbFpFQmZuOWFNRDM1UUVuOFRTdHpTdHlhY1pPUE40d1E1ZXZGOHlBQTZlRFEyMWN0bE1oNXEySjYrUHEzNEpmRTAyMi85Z1VxbnJuSmRaZkYzOEpTY1Z4VXp0SkZqQThsNVhZblAxakRWUXFiNzhtU3E4eXQxWXk4Ynl4VGdha0VLQzZLMjFzcjZBUHI3dE9INUp2MU41MGtWdkY2MWNTMlY0V3Z2eHRqR3ZTdXM3K1laeXF2Tkg4V0FnYSt2aGJNbitWeU41aEVJQkFLQlFDQVFDQVFDZ2VCK1FRaVoveUFDSGIyWUZOS1hicDZoRnV1MUJoMWZ4NFd6TnpteVh1TWhicmg1akNsbnZ1WDVrUDRNYXRqT29wdXRnOEtXSVg0ZENYTDBZczc1VFZ6TXZVVkhqK0JxelJPZWVyRktOL2xPSGlGTUN1bExzSk8zV1YydVZzWHltRjlOU1ZodUZtWXdMK29udW5nMjRmbVEvZ1E0M2hZZzdlUktuZ3pxd1NNTk8vQmovQW4ySmtlaU54cXNXbWY1UkQ5cFZRaVp6VjM4VE1jcW5ab01kYjVWODlRRlhUeENKTm5jTFpGWVZMblFXamFSRWtDUlRrT2V0dWlPMXdZbEl2V2dobTBsWmZ0U3psdHNXeHZYVWhFMk1nVXpXZzdIb1JLaDlJMVd3NURMWk1oUjhITFR3YlJ3OWVlejJIMW9xb2dkS3hBSUJBS0JRQ0FRQ0FRQ3dmMktFREwvSVRnb2JGblkvbW5jbEk0VzYrTUswbGg1WlRmeGhSbjF2TElTVkRvMW44YnVaWC9LZVY1cU90aWl0YWhLcjJGVlRCaFE0a3BlSFNFelcxUElOM0hoRnVzVU1qazlHelRuaWNDdU5IVnVhTEhONGJSbzFzWDlScTdXUEtuUDZhdzR6bVhmWUhoQUY4WTA2aWtScDF5VURyd1lPb2loZnAxWWQvMDNxK0tOK3BkekxWL2Y4N1VxKzVUaWFHTlhJeEY2aUg4bmh2aDNxblkvYTVJRVZSZWxUR3FSV1ZhNGs4dGt1Tmc0V0h3ZnJLR1RSNGpFZ2pWUHF5SWlJN1ptQzcwREpvWDBwYW5MN2M5YWtWNkR2Y0pXSXVJclpISkpuLzQrclFsMjhtWnA5QTVTaXl1UG15b1FDQVFDZ1VBZ0VBZ0VBc0g5aUJBeS95RVU2VFdzdnJLSC83VVpKUkZMOUVZRFd4Tk9zam4rZDZzdEJ1dVNLL25KekR6N0E0TWJ0bU5zNDk1NDJEcVo2djd2K21HVG0vWHZHYkU0MmRpVHB5MGlYMWRFdnJhWVFsMHgrYnBpYkdSeUZyVi9SbUpOOS9uVi9SVG9paVZ6ZWRtNTBNK25OWS82ZFRCeklTOGxzU2lMdFZjUGNDRW52dEoxNjQwR2R0ejZnOS9Tb25rdXBCLzlmRnBMNmdNY1BYbW56U2pPWnQvZzYydUhLclhrS3k5azNzc1U2cXZuTm04TnJ1V3NJTXNtY0pyYzlHRzZlWVZLTEdPdFJZYU1DU0Y5SkdVSFVpNmdNNW9uazZwTGVqVm93ZkNBTHBLeU5iSDdtTmJpTVdTeTI3dHo3b1dmZUt2VkU1TFhJOWpKbXc4N1RlVGp5N3M0bTMyanZwWXNFQWdFQW9GQUlCQUlCQUxCM3dJaFpQNkRPSjBWeDg1YmYvSkVZRmVnUkRUOFBIWS8xd3ZUek5xT1BQcGhmUy9QaEJFaisxUE9jemd0bXFIK25SZ1YySjJVNGh6MkpkOTJBVTVYNTdIeDVuR0wvZDlxOVlSRXhEeVNkb2xUbVZkTjU1MDhRaGdaMkkyMjdrRm1TWHhLeWRNV3NlM1dTWFlubmJXWU5iMGljalNGcklqWnpmNlVDMHh1OWhBQjVlSmRkdklJWm1XWDUvZ2w4VFFiYng2MzZDYXNsTm1RYVVXaUlLVk1qbXNaQzF1RDBVaTJ0dERxdFhyWk9wdU9pL1ZhcTBYSnN2MEt5OFgvbkJUeHFjVSsxYkVTTFN0ZUErVDhkVTNQaHZSamNNTjJBTXh0KzZRcFZxbkJhTFJxM01FTjJ4TGlkRHV4amtxdllVZmlueFcycjQxcktVOHIxd0JlYnpGRVVyWTNPWkpqNlplWjF1SXhTWGwwN2kzZVBQY0RzMXVQbENTc2NyYXhaMDdiMGF5L2NZeXRJZ0dUUUNBUUNBUUNnVUFnRUFnRUpvU1ErUTlqL2Myak5ITnB5SkgwUyt4TGpzUTZDZWp1b0RIbzJISHJEL1ltUitKc1k0L1JpdFgyOTJsTmp3Yk5UT2ZwNmp6V1hqc2dhWk9uVmRIS0xjQ2lpRm1vVS9OejRoLzhrbmhhWWdsWVhTN21KdkQ2NmU4WUhmUUFvNE1la0NTd1Vjamt0SEQxcjlBUzhMOS9mbFhsK0RKa3ZOMzZDYnA3TlRXVjdVNDZ5OWR4aDZ4ZVkxbEJMancxeWlvWGNYdUZrbzI5cHByT2ErcmlYUmtlWllSU2dFeDFBYzQyOW5UMWJHSXFreUhqeWFBZXRISU40T1BMdjFhWklkN1p4cDd4d1ZKcnpKOXYvVUYrTGNYZXRJWUFCMDltdHhrcGlRRjZ2VENOcnlzSWVRQ1FXcHpMMjVFYm1OYnlNVWxzV3hreUpnVDNJZFRabDFWWHd1N29zeW9RQ0FRQ2dVQWdFQWdFQXNFL0JYblZUUVIvSjdRR1BmODcveU43NzNFUnN5eEZlazJWbWJzQkd0cTc4MkxUd2FaekkwWld4WVNaWlEyL1ZwREt4aHRTYTg1TVRRSHJieHpqNVQrKzRLZjRpRm9SaG5SR1BadmlUekR0ekhmRTVDV1p5bFU2TlN0aWRsdHRTVmdlaFV6T2E4MGZsWWlZNmVvOE5zV2Z1T00xVjBYNURPbHBkUkNyc2J3VmE2WW1ud0pkTVcrZVcwOUVwalNlWlJ1M0lKWjNubFJsdk5UL05udFlFaDgyVjZ0aVp5WFdtTFdOcjcwYmM5czlpYk9OdmFtc1FGZk1CNWQrUVZ0RjhwNGl2WVlsRjNldy9kWXBzN3FlRFpxenBNTzRDa01qQ0FRQ2dVQWdFQWdFQW9GQWNEOGhoRXpCM3dLbFhNSE1Wc054TEpObzUrZGJmeEtWbTJDeC9jK0pmNUtveXVKS2ZqSWZYZDdGeTZlK1lFdENoSm1yZEcyUVdKVEZyTWlOckl2N0RZMUJ4OXByQjJvc0FIclpPak8zN1pNTThHMWpLaXZXYTFrV3ZkTXNCbWhOc1pYYjBNekZEMTk3TjV4czdGREtGY2hsTXZ3ZFBKaFF6cW94cFNpblZ1WXNTMWszYW9Ba1ZUWlFJdWd0aS82WjlUZU9TcXh6WFpXT3ZOdDJORTgzNm1YUnluYVFienQ2Tm1ndUtmdnkyc0Y2czJMMGMvQmdVZnRuSkdLanhxQmowY1h0SkJkbFd6V0dFU1AvZC8wSXEyTEN6RUlkbE1UTm5FQXIxNEJhWGJkQUlCQUk3bTNTMDlPSmlJaTQyOHU0SXd3R0F4cU5CbzFHYzBmakdHdjRjRmp3OTBHdnI5K1k1b0txRWZ0WElCRGNxd2pYY3NIZmd1ZEQrdE9rVEtiejY0VnByTDl4ck1MMmVxT0JtZWQrb0VoL1oxKzgxbUxFeU03RVB6bWFmb2xzamZWeExFdFJ5T1E4N05lQmNZMTdTNno2aXZRYUZsN2N4dFdDbEZwYnE5NW9ZRzdiSjNHeXNhdTBYYUlxeTZwWW50VWwyTW5iZEd3d0dybXB5akNkRzRFdENTZTVWcERLOUpiRFRLK0ZEQm5QTk81RlMxZC9sc2Y4U3Q1Zkx1Tk5YUnJ5WXRPQmt2RlBaTVJ3UEQybTF0ZHRpVUJITCthM0d5T0orMmt3R3ZudzBpOWN6a3VzOW5qaGFSZEpLczVtZHV1UmtpUkFya3BINXJjZncrZXhCemlZZXFGVzFpNFFDQVNDMm1YRWlCRUVCZ2J5eVNlZjNQRlltWm1aUFAvODh4Z01CdGFzV1VOd2NQQ2RMN0NlVWF2VlRKczJqZGpZV1B6OS9mbjIyMjhsU2Urc0pTMHRqZGRmZjUzSEhudU04ZVBIMThGS3Biejg4c3ZFeGNVUkZoYUdqYzN0bjBvUFBmUVFRVUZCZlBQTk45VWE3OEtGQzJ6YXRJbEhIMzJVQng5ODBHS2I5UFIwRmkxYXhBTVBQTURZc1dQdmFQMzFSVTVPRHN1V0xVT3RWak44K0hENjkrOWZvM0d5c3JLWU4yOGVqUm8xWXNhTW1zY3BMMDk0ZURnT0RnNzA2TkdqUnYwTENnckl6TXdrSlNXRjVPUmtQRHc4Nk5ldm42aytKeWNIZzhHQXA2ZG5KYVA4ZlJIN1Z5QVEzTXNJSVZOd3p6UEl0eDFEL0R1WnpvdjBHajY0OUV1VjJhanJTOFFzUzNWRlRGdTVEUU44Mi9CRVFGZjh5bVV6VHk3S1prbjBEaEpVbVRWYXk4KzNicnRXWDhxN1pUcldHdzFFNXR5a1Z6a3J4dkpzcytEcWZLZDQyN25pYSs5bU9rOHF5ckxvZW4wMit3WXp6bjV2bGdpbm8wY3dIM1dheEFlWGRwS3RLZVIvclVkaUoxZWE2bk8xS3RaZXJUb1dhRzNRM3IwUk0xczlMaEdlb1NSRCtSOVoxMm84Ymt4ZUVyTWlOekMzN1pQNGxIbXRiR1FLWG0zK0NQNk9Idnh3L2NqZkpuU0VRQ0FRM0M4VUZoYWlVdFZPYkdrdkx5OEdEaHhJV0ZnWUgzendBYXRYcjBZdS8vczRVaG1OUnBZc1dVSnNiQ3h5dVp5a3BDUisrdWtueG93WlUrMnhmdnJwSjlMVDB5VWlTbVJrSkN0WHJyUjZqT3FJRjFwdGlVZUhRcUdvb3FWMUhEcDBpSk1uVDlLNWMrY0syeHc3ZG95TEZ5L2k0K05UWVp0N0NaMU94M3Z2dlVkVVZCUUFSVVZGZE8vZUhVZEh4eXA2bXVQcDZZblJhR1QvL3YyTUdUT0dSbzBhU2Vxcjh6NlBIVHNXSHg4ZmJ0Njh5ZEtsUzdHM3QrZVRUejRoS0NoSTB1Nnp6ejVEcDlPaDFXclJhRFNvVkNwVUtoV0ZoWVhrNWVXUm5aMXQraHlVWFdmZnZuMlJ5V1FrSkNRd2JkbzBnb0tDK1BEREQydnRzM0t2SVBhdlFDQzQxeEZDcHVDZXBxV3JQLzlwTmxoUzlsbnN2a3BkZG0zbE5qZ3FiTW41SzFITkExNU5lYnYxaURwZEoxaWZDVjRHdEhBTm9KOVBLeDcwYm1rbWhKWGk1K0RCcWk3UDE4cmFucUNyMVcxVGkzUDVLZjUzRHFWRzFjcmNaV252THIwNXZWUW10cWlsZGJ3ZHVZSFhXd3lWeEF0dFlPZkM0ZzVqeWRJVTRGN0dFbEp2TlBEQnBWL0lxNE1FUmVWNXhLOERMNFlPUWlHNy9hUFNDSHg5N1ZDdFdFd21GV1h6VnVRRzNtMDdXcEtKSFdCVVlIZjhIVHhZY1hrM2FvTklBaVFRQ0FSMXdhNWR1eXlXSzVWS2V2VG93ZEdqUnkzV0Z4UVVXT3c3Yk5pd2FxL2hwWmRlNHRpeFkxeTVjb1h0MjdjemV2VG9hdldmTUdGQ3RlZXNDS1ZTeWJwMTY2eHV2M2J0V280ZlAwNWdZQ0J6NXN4aDFxeFpmUFhWVnpScTFLaGFGbkpaV1ZtRWhZWGg1ZVVsdWY2aW9pSVNFaXlIRjdLR3BLUWtubjMyMlVyYlBQend3MlpsQ1FrSlBQVFFRMmJsRlZsNjZYUTZEaDgrakoyZG5jWHhTaW45UEEwY09MRENOdmNTcTFldkppb3FpcENRRUx5OHZQanp6eitaTjI4ZWl4Y3ZsbGpCVmNTbFM1Y2s1NzE2OWVMeTVjdXNXN2ZPVEN5cmFDOWFZc2lRSWZqNCtOQzRjV1BHangvUDk5OS96N3g1OC9qMDAwK3h0Nzk5djcxdDJ6WkpQNlZTaWFPakkvYjI5amc2T3VMcjY0dTd1N3ZabjBhandjN09qc0RBUUlLRGc0bU1qT1NiYjc3aHhSZGZCT0NGRjE2NG84L2wvdjM3VGNkaS8xWk1mZTFmZ1VCdzd5S0V6SDhnWmJOVi8xMDRtMzJEK1ZGYkpHWCtEaDdNYWowQ0c5bnRKMnI3VTg1ek5QMHlNc0RMemdVL0J3LzhIVHdJZFBBaXdOR1RRRWRQR3RpNXNpVStnZzAzSzNZOXIyKzg3VnhwNVJaQVI0OWdPbnVFU0JMVDNBdE1QL04vNkRHUXJTbXMwMHpmM2NvSWtnQ1JPVGNxYlYrazE3QTBlZ2ZqZ2gva3lhRGJOMDRLbWR3c0FjN2FxL3U1V0VITTFOcENLVmZ3ZkpNQkRQSHJLQ25YR3cyc3ZyS0h3Mm5SdFRaWGpxYVFkeUovNU8zV0kyaFhUZ0R1NGRXTXJsNU42czJGWGlBUUNPNDNLcklXY25KeUlpUWtwTUw2N094c2kzVTFFVEtkbloyWk9IRWlmLzc1SjkyN2Q2OTIvOVRVMUdyM3FRaWxVbGwxSTBvc3VUNzU1Qk4yN3R5SnQ3YzM3Ny8vUGo0K1BzeVpNNGVaTTJleWNPRkM1c3lad3dNUFBHRFZlTjk5OXgxcXRaclhYMzhkTzd2YklYRjY5T2doRVgwczhlV1hYN0o1ODJhTHdvV0hod2R2di8yMnhYNmZmUElKR28yRzZkT25TOHFYTGwyS3A2Y25MNzMwa2xsNVJadzRjWUw4L0h5R0RoMktzN096eFRaSlNVbEVSVVhoNHVKQzgrYk55YzIxSEdmZHljbkpLcEd3TGpFYWpheGF0WXJkdTNmajRlSEJnZ1VMY0hkMzU2MjMzdUxzMmJQTW16ZVAvLzN2ZnpnNE9GUTZ6cFFwVXl5V0h6dDJqR1BIcFBmdjVkL25JMGVPc0dEQkFsNTk5VldlZU9LSkN1ZVlNR0VDcDA2ZElpWW1oaFVyVnBpOTM3Nit2bnorK2VjNE9qcFcyOXBaSnBNeGE5WXNYbjc1Wlg3NjZTYzZkKzVNbHk1ZDhQUHpxN0NQWHE4bktTa0p1VnhPUUVEVmNjL0YvcjM3KzFjZ0VOeTdDQ0ZUY0UvaStWZlNHOWR5Z2w4RE8xZFdkbmtPUDN0M2xQS0tQNzZweGJXZnBLYW16RzgzeGt5SXV0ZTRYcGhXNTNNNDI5alR4VFBFZEc3RXlQbWMrQ3I3R1lIMU40NXhvekNkMTVvL0tuRWxMK1ZnYWhUN1UrbzJkbVNBb3ljeldnNlh4UGdFVUJ1MGZIRHBGMDVueGRYNm5DcTlodmxSVzVuYVlnZ1BlcmMwbGYrYWRFYUltQUtCUUZDSGZQNzU1NUx6QXdjT3NHWExGcnAzNzA3ejVzMHQvZ2kzRklPdElndXQ3ZHUzODhzdnYxUzVEcVBSaUV3bVkrN2N1VmF0dSt6Y1ZRa0ZCUVVGakJ3NTBxcTIxcURUNlZpMmJCbmg0ZUY0ZW5xYVJCQ0F0bTNiOHRwcnI3Rml4UXJlZmZkZHBrNmR5dENoUXlzZDcrYk5tK3pkdTVkV3JWb3hhTkFnNFBiclVSV2JObTFpOCtiTnRHalJncWxUcDVyVk96ZzRtTVlzejlxMWE1SEpaR2IxUzVjdXhjbkp5V0o1ZVNaTW1DQVJvbmJ2M3MzdTNic2xiVXBmOHoxNzltQTBHc25QeitmcHA1K3U4Sm9XTEZoUTQzaVB0VUhaOTlmQndZSDMzbnNQWDkrUytQVUxGeTVreG93Wm5EeDVrcWxUcDdKZ3dRSlRYVVgwN2R1WGNlUEdrWmlZYUZIWTI3QmhBMGVPSERFcnYzSGpCZ0F0VzdZMHF5dUxYQzVuNXN5WlRKNDhtWU1IRC9MSUk0L1FxZFB0VUZVS2hhSkNjZGthdkx5OG1ESmxDZ3NXTEdEWnNtVjg4Y1VYTEZxMHFNTDJCdzRjNFAzMzM2ZFBuejY4ODg0N1ZZNHY5dS9kMjc4Q2dlRGVSd2laZ251U0I3MWJTdUlEbHRMSkk5aXEvbW5xUE5OeGFuRXVZVWxucmVyM2tGOTdpUVdvdGYwcTQ0Y2JSMW5TWVJ4eUMxL2NjUVZwN0VrK3gzK2IzWFovT0pGeGhTM3hkWnVsZEZSUWQ0a3dWaC8wODJrdGVXM1A1OFJYeS9velQxdUVXcSt6S0dUMmF0Q2NVNWxYT1pWNXRWYldhajUrQzZhME1CZFI4N1JGTEluZXp1VktYT1R2RkoxUno4ZVhkNUdqVVRFc29ETm5zMi93VFZ4NG5jMG5FQWdFQWdnTkRUVWR4OFRFOFBQUFA5T3NXVFBlZU9NTms1QmlDYTFXSzZrdmpkZFdXdWJnNElDdnJ5ODVPVGwzNUZwNXI1R2VuczdpeFl1SmlvckMzOStmOTk5L240WU5HMHJhbEFvZksxYXNZUG55NVZ5L2ZwMS8vZXRmRXBmZnNxeGF0UXFqMGNqVXFWT1J5V1FrSlNYeHhodHY4T2lqanpKcDBpU0xnb2pSYUdUZHVuVnMzTGlSUm8wYXNXalJJb2tsV0ZteXM3TTVjK2FNV2JsS3BVS3BWSEx3b0huTTdjTENRb3ZsRmVIaDRXRldscE9UWThyaXJGYXIrZlhYWDVISlpBUUdCbG9jSXpVMUZZMUdZN1ZWWFYyUWxwYkc0c1dMdVhqeElpNHVMaXhldkZnaUpEbzdPL1B4eHg4emYvNThUcDgrelN1dnZNTFVxVlBwMDZkUGhXTzZ1cnFpVnF0WnNHQUI0OGFONC9ubm56ZXJ0OFRObXpkUktwV1NQVm9SalJzMzV1V1hYOGJEdzBNaVl0WVdmZnYyWmNDQUFiaTR1R0JyYTF0aE82UFJ5TmF0V3dFWU5XcFVyYS9qVGhIN1Z5QVEvTjBRUXVZL2tEc1ZjeG81TmFDaHZidWtMRjZWUVVwUjNWazVYaXVRdWs5RWwwbE9ZdzNGZWkwcHhUbWtGT1dRVkp6TnpjSjBVOTJOd25TK3VHYmRsMVkvbjliWTJOd1cyNnp0VnhsWDhwUFpseExKbzMrNUl4Zm9pb25JaUdWL3lubXU1Q2NEU0lUTWZHMVJuVnRJMXFYN3VDVVVNamtqQXJ0SnlxeU53U2tEUmdaMlozeHdINHRpTUlDRHdwYTNXNDlnYy93Sk50MDhVZXVKY09KVkdXZ05lb21RZVNVL21ROHU3U1JEblYvTHM1bGpCTDZPTzBTOEtvUGpHVEVZakNMVmowQWdFRmhDclZOUnFNbEdveTlDb3kraWdXTVFqcmJ1Vlhlc2dPenNiTjU3N3oxY1hGeDQ3NzMzc0xPek04WERzMFJLU29yRit0S3lUcDA2c1d6Wk1wNS8vbmt6NGVidnlyRmp4L2pvbzQ4b0tDaWdXYk5tTEY2OEdIZDN5Ni81MEtGRHNiVzE1YU9QUG1MSGpoMmNQSG1TNmRPbjA3R2pOR1JMV0ZnWTU4K2Y1OGtubnpRSlZwOTk5aGtaR1Jsa1pHUllGRUVLQ2dyNDZLT1BPSGJzR0kwYk4rYkREei9FemMzOG9YZ3BaOCtlcmRBYVM2MVdXNnpMeXNxcWxnWFg1czJiemNyS1dtdnUzcjJidkx3OCt2VHB3N3Z2dm10eGpGZGVlWVVyVjY3Y05TSHorUEhqZlBqaGh4UVVGT0RsNWNYU3BVc0pEZzQyYStmbzZNaWlSWXRNcnVmejU4K25SNDhldlBiYWEyWkpqRFp0Mm9TOXZiM0pndEZnTUpqRndtelNwQW1iTm0wQ3NPaGVQR1RJRU1uNW9FR0RMTG9iVitSK25wMmRYYTMzOHJubm5qTVQ5d0JtelpwVnBaWGhrU05IdUhyMUt0N2UzclJ1M2RycU9lc0RzWDhGQXNIZkVTRmsvZ05aRXIyanhuMTk3ZDM0cU5Na1Nka3RWU2F6SXpkU3FGUGY2ZEtzSnE0Z2xTSzlCZ2VGOU9sbXBqcWZXMFZaM0ZKbGNrdVZSVkpSRmtsRjJXU3E4Ky9wTE02YjQzOUhLYmZoOTR3cm5NdStnZDVvdU50THFsY0crYmFsZ1oyTDZieFV6SzBLZDZVams1czlRbmN2ODZmdU53clRKVzdlTXVEcFJyMEljZkpoa1V3a253QUFJQUJKUkVGVVJjenVXczFhZjB1VnllS0wyNW5mZmd3Mk1nVy9KcDFoWGR4djlmNCs3azg1WDYvekNRUUN3YjJNMFdnZ0tUK0dxNWwvY0NNN2tneFZBZ1hxVEVrYloxdFBYdSs5QVlVRmEvNnEwT2wweko4L241eWNIRDc4OEVPOHZVdStjeFl2WG15eC9lelpzL0gyOW1iYXRHbW1zdVhMbDV1c25RQ0xQOHdMQ2dvSUN3dWpVNmRPTkczYTFLemVFaHFOaGlsVHB2RGdndzh5WXNTSU8zS1JyU21abVpsOC9mWFhKcmZXd1lNSG04WENzOFRnd1lNSkNBaGcwYUpGSkNjbjgrYWJiOUt6WjAvR2poMUx5NVl0U1VwSzRyUFBQc1BmMzUvbm5uc09vOUhJMGFOSGlZaUl3TjNkblpkZmZ0bHN6Rk9uVHJGaXhRcFRkdVRFeEVUV3IxL1BoQWtUS2hSRGtwS1NjSEp5WXNlTzIvZk55Y25KVEpvMGlaNDllekovL254SmUwdWhBd0RDdzhOeGNuS2l1cWhVS2padTNJaGNMdWU1NTU2cnNKM0JVSEt2VWQveE1UTXlNdmp5eXk4NWRPZ1FBQjA3ZG1UMjdOa1dyVXhMVVNnVVRKczJqYlp0Mi9McHA1OFNFUkhCMmJObmVleXh4eGcxYXBUSjNkelQwNVBUcDA5ejZ0UXBBSDc4OFVlenNYeDlmUmsrZkxqcFBDQWdvRUtyeXVva0JDcWxxS2lvV3RaNW8wYU5zaWhrVmlWaXFsUXExcTVkQzVTNHUyZGxaZUhwNlZtOXhkWUJZditXVU5QOUt4QUk3aTVDeUJTWXNKWGI4RmJySjNDeXVmMEZscWN0WXVIRmJmVXFZZ0lZakVaMkpaNUJLVmR3UzVWSndsOS90U2xPMVNmWm1rSSt1YktuMXNkOXVsRXZIdk12dWFuVEd2WDg2K1RuVmZTb2YxeVZEa3dJbHJvVzdVbzhnOGFncTdSZmY1L1cvQ3Qwb0ZsV2Q2MUJ6MmV4Ky9ndDdTTGpnL3N3T2tnYWNMeTdWMU9XZFJ6UGt1Z2RKRldTM2I2NlhNcExaTTJWZmFnTk9rNWtpUGlVQW9GQWNMZFFhWEk0azdTYlB4TjNrVnRjZVVLTUFrMFcrWnBNM08zTkJZaXFXTE5tRFZGUlViejU1cHNTSzZwdTNicFYyTWZlM2w1U1grcDJXVm1mSDMvOGtVMmJOdkh3d3c4emMrWk1xOWIyeHg5L2NPM2FOVzdldkNrUmUrb0R0VnJObGkxYitQSEhIeWt1TGthcFZQTGYvLzZYYmR1Mk1YbnlaS3ZIVVNnVTlPN2RtK1BIajNQaXhBbE9uRGhCOSs3ZDZkQ2hBMFZGUmFqVmFvWVBIMjV5d3daNDlkVlhKYUp0WEZ3YzY5YXRJeUlpQW9WQ3diLy8vVzk2OSs3Tko1OTh3bzRkT3podzRBRGp4NDlueElnUlprSmdjbkt5V1J6SDBoQUFUWm8wc2ZvNkJnd1lZSFhic2h3NGNJRHM3R3hHamh4Sm8wWVZ4MUl2RlRMcnl5SlRvOUd3WmNzV05tN2NTSEZ4TVRLWmpISGp4dkhzczg5YUZkOFFTa1NqRGgwNjhNRUhIM0R1M0RtMmJkdkd6ei8vek1NUFA4ejA2ZE5ScVZRc1g3NGNQejgvdnZqaUM0bDdjbmg0T0lzWEx6Ykw0TjZ5WlV1TDhSSkJLbVIrL2ZYWEhEOStYRkpmVnJ3cWZUMnR5VlN0MCtrWU4yNGNLcFhLRk1lenF2SEw4K21ubjVLZVh1SXBwbEtwK085Ly8wdjM3dDJaTW1YS1hVbmVKUGF2bEpydVg0RkFjSGNSUXFiQXhPUm1EeFBpZE52MVEydlFzeVI2QjZuRmxyTW5sc1haeHA3K3ZxMzVOZkZNclZsRzNrdFp4KzlWbkd6c2NGR1daSWJNcTJkM2NXdjVWNU9CcGpWQ1NRS2JYNVBNWTlxVTB0RGVuWCtIRHFTTHAvbE5TS2FtZ1BlamZ5YjJMNWY4SDI0Y0pia29tOG5OSGtZaHU1MXhNdERSaS9jN2ptZlpwWjFjc0NLaGtMV0VwMTJzdGJFRUFvRkFVRDEwQmcwUjhWczVlbU1ER3IzS1loc2J1UzJ1OXQ3WUtoeXdWZGdUNnRtdFJpTG1pUk1uK09XWFgzQnpjeU02T3BybzZHaFQzWFBQUGNmUm8wY3Q5aXNvS0pDSUtnVUZCVlhPTldUSUVEWnQyc1RodzRlWlBIbXlWZGFWaHc4ZkJxQjc5KzZWdWwvV0JWRlJVWHozM1hjWWpVWmF0MjdOdEduVENBNE9yakNUZTBVNE9Ua3hiOTQ4ZnYvOWR6Ny8vSE9Ta3BKbzM3NDlYYnQyNWN5Wk03aTV1ZUhpNHNMeDQ4Zkp5TWlnYjkrKzlPdlhENzFlejU5Ly9zbk9uVHY1NDQ4L01CcU5OR3ZXakduVHB0R3NXVE9nSklISG9VT0hXTE5tRFd2WHJpVXNMSXhYWDMxVll0R1huSnhNWEZ5Y1JiZmw5ZXZYczM3OWVyUHloSVFFaSsyaHhHTHcyMisvdGZyNkgzLzhjUUlEQXdrT0R1YkxMNzlreElnUkpxdmZzdWgwSlE5KzYwdkl6TS9QWi9QbXpSUVhGeE1TRWtLZlBuMElEdyszbUhqSEdxWk9uY3FXTFZ0SVRFeWtVYU5HR0kxR1B2cm9JOUxTMHBnM2J4NjdkdTFpNk5DaE9EbzZrcENRd0twVnEvRDE5V1g4K1BFV3gxT3BWSXdiTjQ1Qmd3YngybXV2bWRWblpXVlZHbisydUxnWUtIbklZREFZMkwxN040OCsrcWhGVVhILy92MWtaMmN6ZVBCZ2s5VmVWZU9YNWRkZmYyWGZ2bjAwYmRxVXExZXZZalFhc2JHeElTd3NqS1NrSk9iTm0xZnYxdFJpLzliTy9oVUlCSGNYSVdRS0FIZ3lxQWY5Zlc1Ykd4Z3hzanptVnk3bkpWYloxOWZlalRsdFJ4UGc0RWxMbHdCV1h0bU4xcUN2eStVSy9zSlZJaERXcjlXc05Reng3MFJmbjFhU3NwL2lmNmRBVjJ6VzF0bkduakdOZWpMRXY2TWtLVkFwcHpLdnNpWjJIN2xhNlkvWGc2bFJwS256ZUt1VjFKclkyY2FldVcyZjVQT3IremxReHhuTkJRS0JRRkMzcEJmZTRLY0xDMGd2dkNFcGQ3TDFvSVYzTDBJOXV4RGcyaEpYT3grcnJjWXFJeVVsQllEYzNGd3p0OVVoUTRaVStLTS9PenU3Mm9KQVFFQUFIVHAwSURJeWtyMTc5eko2OU9oSzI2dlZhaUlpU3BJQ1Z2U2p2QzdwMHFXTHllWHo4Y2NmTjczZU5jMmMzTE5uVDdwMTY4YWVQWHRNZ2xKcEhMc0xGeTZ3YytkTzNOM2RtVEpsQ2xsWldVeWVQSm1zckN3QWZIeDhtRGh4SW84ODhvalorejV3NEVDNmR1M0txbFdyT0h6NE1HKysrU2JUcDA4M3hWWjg2cW1uZU95eHgwenQ0K1BqMmJCaEEwRkJRUlpGdEtWTGwrTHA2Y2xMTDcwa0tkZnI5WHp3d1FlNHVMaVk5YW1LenAwN2MvRGdRVFp2M3N6WnMyZFp2bnk1bVd0dmZRdVpYbDVldlBqaWkrVGw1VEZtekJpT0h6OStSNG1wZXZYcXhaQWhRemg0OENDREJnMGlPanFhbzBlUDhzSUxMNUNRa01CWFgzM0ZEei84d0dPUFBVWjRlRGhhclphNWMrZFc2T0lzbDhzcExDeEVvN0hzcFRWejVreVRaWFBwSEdYSnlTbUorZS91N3M3MjdkdjUvUFBQT1hEZ0FIUG16TUhMeTh2VVRxMVc4LzMzM3lPVHlTVFo1S3NhdjVTSWlBaFdyMTZOczdNemMrZk9aZUxFaVRnNU9iRnExU3BtejU1TlpHUWtVNlpNWWZIaXhSWmQxdXNLc1g5cmIvOEtCSUs3aHhBeUJmUnEwSUp4d1E5S3lyNitGczd2R1ZlcTdPdGg2OFRTRHVOeHQzVUVvTGQzQ3p6dG5GbDhjYnRGc2FxK2tDRkRJWk9qTS82ekJkV3ljU2V6TllWM2NTWG15SkF4MUU4YS9QdEdZVHEvSko2V2xEa29iSG5VcnlPamd4NlFDSkdsRk9yVWZIM3RVS1hXa0JkeTRua3JjajF6Mm96R3QweTJlNFZNeml2TkhzSGZ3WVB2cngrNXArT29DZ1FDZ2NBeWNWbW4yUmc1QjUzaDlnTTdIK2NRK29kTW9vVjNMK1N5MnIrZEhUVnFsRmwyNFJkZWVJR2NuQnlhTjI5dThVZS9wUmhzRVJFUkZCWlcvZjM4NktPUEVoa1p5YTVkdXhnMWFsU2xZdXlKRXljb0tpckN6YzJOSGoxNlZPT3FhbzlKa3laVjNhZ2EyTmpZTUd6WU1FbFpjWEV4SDM3NElVYWprWmt6WjVvc1Q0Y09IY3FKRXljWU9YSWtnd2NQcnRROTE5WFZsWGZlZVlkZXZYcngzWGZmOGVDRHQrOTNlL2JzYVRwT1NFaGczYnAxeU9WeVhudnROWXV4R0pjdVhZcVRreE9EQmcxQ3JWYWoxV3B4ZEhUazdObXpBR1p1cmxEeW1TbFBSa2FHNUh6UW9FRWNQWHFVNDhlUHMzTGxTdDU4ODAxSnZWNWZjaTlibjhsK3lncEVmZnYyclZEa0dqNThPTVhGeFZhSllBOC9YSkxZc2syYk5peGJ0c3lVSUNZME5KUVZLMWFZRWlOMTZOREJvbVZxS2FXdTRUVjlZSkdZV0dLazRldnJ5eE5QUE1IMTY5Zlp1M2N2a3lkUFpzNmNPYlJyMXc0b2NTRlBUMDluOE9EQkZwTWJWY2J2di8vT3dvVUxrY3ZsekowN1Z5SlVlbnA2OHZISEh6TjM3bHpPblR2SGxDbFRXTFJva2NrYXNUNFErOWU2L1NzUUNPNWRoSkI1bjlQT3ZSR3Z0eGhLMlZ1QmJRa25LM1g5TFV1MnBwQmRTYWNsTVJCYnVRYXd0T000M3J1d2hYUjFYaTJ2MkRKS3VRMU5uWDFwNVJaSWE5Y0FXcm9Hc1BEaVZpN25KZFhML0hjREdUS0N5NFFDaUN1b1BFNVlYV0ZKZklRU3E5NEZGN2V4dU1OWXZHeWQwUnIwZkhKbGp5bEJqcHZTa1dFQm5SbmkxNm5DTVg3UHVNTFgxdzZScWFuYU5TOVJsY1hiNTlielR0dlJoRHBMYjBaR0JuYkh5OWFGNVRHL1Z2UHFCQUtCUUhBM2ljK0prb2lZQ3JtU2ZpRVQ2ZFhvYVJUeXVydU5qWWlJSUNvcWluLy8rOTlBaVhWV1ltSWlMVnEwQUVyY015MmhWcXNsZGM3T3pqZzdPeE1iRzF1cFVOR25UeDlXcjE3TnJWdTNpSXlNTk1zQ1hKWURCdzRBSmNMcDNZaXhWMTk4K3VtbkpDVWxNV0xFQ0xwMzcyNHFuelJwRXM4KysyeTF4aG80Y0NCOSsvWTFlNzJLaW9yWXZuMDdHelpzUUtmVE1XUEdqQW9UeWt5Y09ORWt4bVJuWnpOeDRrUkpmVmxocFJSckxSbmZlT01OWW1KaTJMOS9QMjNhdEpFSWlmVnRrVmtmbEg2K3M3S3kyTDkvUDZtcHFUUm8wSUFHRFJvUUdSbkpwRW1UR0QxNk5FODk5UlNPam82U3ZxV3ZoNjJ0cmRtNDFuRDE2bFVBUWtKQ3NMR3hZY2FNR1FRSEIvUEZGMS93NXB0dk1ubnlaTHk4dk5peFl3ZXVycTc4NXovL3FkYjR2Lzc2SzZ0WHJ3Wmc3dHk1RnZleW82TWpTNVlzWWVIQ2hSdy9mcHczM25pRGVmUG0wYmx6NXhwZDA3M0lQMkgvQ2dTQ2U1ZC83dDJQb0VxYU9qZGtWdXNSS09XMzNYajNKa2Z5L1EzTGNaOHFZbXZDU1ZSNkRTK0dEaklKb2dFT25pVmladFFXNGdzekt1MWZFM3pzM1dqdTRrY0xGMzlhdVByUnhObFhFaU1SU21JeC9wTnA0ZW92RVFCdkZLYlgreHJjbEk3TWJmZWtwTXhKWVllTlRJSE9xQ2V0T0pkRlVkdFkwbkVzWDE4N3hMVy94TmFHOXU0czcvd3M5Z3JMTitWeEJXbDhFeGZPeGR6cXVUTGxhRlc4Yy81SFpyWjZuTTRlSWFaeXZkSEFiMWJFdHh3WjJGMXlMdWZPM1JNRkFvRkFVRE9TODYrd0lYS1dTY1QwZFc3Q1UrM200dVVZV09kei8vcnJyMFJFUkRCczJEQWFObXpJalJzM01CZ01Kakd5YkdieXNxU2xwVm1zcXlxeGlKMmRIZjM2OVNNc0xJeXdzTEFLaGN5TWpBeisvUE5Qb01TeTZXNnhmZnQyZnZubGwxb2Z0L1ExMnJObkQzdjI3S0Y1OCthODlOSkxaR1JrY1BQbVRhNWZ2MDdYcmwwSkRnNnVsbHU5aDRlSHllS3Z1TGlZOCtmUGMvejRjWDc3N1RkVXF0c2hhNVl0VzhheVpjc3FIZXVUVHo0eEhidTZ1akpxMUNoQ1EwTXRXc2Rhc2xTY01HRUNxYW5TaDg4dUxpNU1temFOLy8zdmY2eFpzNFkyYmRxWXJBQzFXaTFRYytIdVh1VDY5ZXZzM3IyYmZmdjJvVktwR0R4NE1LKzg4Z3JPenM0Y1AzNmNiNzc1aGg5KytJRS8vdmhEOG5wRHljTUNRSklncURxVTdwKzJiZHVheXA1ODhrbjgvUHhZc21RSnExZXZScUVvK1czMDFsdHZXUjJEVnExVzgrbW5ueElXRm9hOXZUMXo1c3lSQ0hqbHNiR3hZYzZjT2J6Ly92dUVoNGZ6N3J2djhzTVBQK0R1N2w2ajY2b09ZditXVU5YK0ZRZ0U5eTVDeUx4UGFlTHN3N3R0UitPZ3VIMVRkRFQ5TW11dkhxalJlR0ZKWnluV2EzaTEyYVBJLzNMMThMUjFabkg3c1N5NnVJMUxWc1RhckFoWHBRT2h6ZzFwNXRLUTVpNStOSE5waUt2U3NjcCsyaXF5WXYvZEtjMVdYc3BMb1lQbzRkV01rNWxYK1NQckdqbDE3R3J1WmVmQ2UrMmVJc0RCVTFMdWJ1dkVDMDM2ODhXMWd3QmNMMHhqNXRrZlNGQmxtdHFrRk9ld0pTSENMSnQ1dWpxUHpmRy9jekFsQ21NTkhjR0w5Vm9XWDl6T2Y1byt4T0NHN1RCaVpFWE1iczVtMzZpMDM5akd2Um5UU1BvMDFzL0JnNTRObWxzVlprRWdFQWdFdFVlK09wUHZ6NzZGV2xmeUk3V0JVeU1tZGZvQVI5dTYvNUVQMEw5L2Z5SWlJZ2dQRDJmczJMR2NPVlBpcWRLaFF3Y0F2dnp5UzdNK0w3NzRJZzBiTm1UQmdnVm1kZFpZMHcwY09KQ3dzRENPSFR0R1FVR0J4U1FnKy9idHcyQXcwSzVkTzRLQ2dxcDdXYlZHVGs3T0hjVk5ySXo0K0hoVG5OSHM3R3hHang1TlVkSHRoSWFsNzRHbDYwOUlTTURHeGdZL1B6OUplVmt4YXYvKy9heGF0UXFBRmkxYWtKU1VSSDUrdnBtRlZsVjgvLzMzdUxtNVZaaVVwcnAwNzk2ZEFRTUdFQjRlems4Ly9XU0t3MWdhQy9KdVdHU21wS1F3ZS9ic0N1dExSVVZMTHZSbEtTdmkvL1RUVDN6eHhSY0FQUERBQTB5YU5Jbm16WnViNm52MzdrM1BuajNadlh1M3hUMlFsMWZpN1ZXVEpEbHBhV2xjdUhBQmIyOXZRa0pDSkhXOWUvZG00c1NKZlBYVlYrajFlbng4ZkdqYXRLbFY0K2JrNURCdDJqUnUzYnBGZ3dZTm1EOS92bFd1NGdxRmdsbXpacUZVS2drTURLd1hFUlBFL29YYTM3OENnYUIrRVVMbWZVaW9zeS96MmoyRnM4M3RKNWtSbWJHc2pObGRZL0VJSUR6MUlocURqbWt0SGpOWlJ6cloyREd2M1ZNc3U3U1QwMWx4Vm8yamxOdndlRUFYbWpvM0pOVEZGMjg3VjZ2WFlEQWFpVmRsRUp1ZlRPNDltc1c3TnVqdUZjcUQzaTBsWlVxNURWMDhtOURGc3dsR0lEWS9tVk9aVjRuSWpDVlJsU1ZwZTZzb2kvTjNrTTNiMTk2TitlM0c0R052K1NuMUVQOU9xQTA2L3UvNkVZd1lKU0ptS1ZzVFR0TE14WThIdkpxU1dKVEZ0b1JUSEU2TE5ybWUzd2w2bzRGUFkvZVNvYzRuUjF2SXNmVExsYlovTHFRL1R3UjJ0VmczcGZrUU10WDVYUGtyVTdwQUlCQUk2cDZ3SzU5UXBDMFJMRHdjL09wVnhJU1N1SUNmZmZZWlc3ZHU1ZkhISDJmdjNyM1kydHJTdFd2SmQwVkZNZk9VU21XMTQrbVZVaG9iTUQwOW5VT0hEdkg0NDQ5TDZvMUdJN3QzN3diZ2lTZWVxTkVjdGNYenp6L1A4ODgvYjdGT3JWWXpiZG8wWW1OakdUOStQTTg5OTF5MXhuWnhjVUduMHlHVHlWQW9GTFJ2MzU2Z29DQ0Nnb0lJQ0Fnd0NWQ1dMRndmZXVnaC9QejhLclYrSFRac0dMbTV1WFR0MnBXV0xWdnl3Z3N2a0orZmJ4WTMwR2cwRWhzYmk1dWJtOFg0ZWQ5Ly8zMjFyc3NhWG5ubEZRSUNBaVRpaWxxdFJpYVQzUldMVEsxV2E1WGdWUjFSYk5DZ1FXUmxaWkdhbXNyUm8wYzVlZktreFhaUFB2a2tMNy84c2xsNWFTSXVUMDlQczdxcTJMUnBFMGFqa2NHREIwdGliQnFOUm43ODhVZldyVnRuR2pzdExZMVhYMzJWQlFzV0VCb2FXdW00N3U3dWRPellrY0RBUUdiT25JbXJxL1cvWFdReUdUTm16S2oydGR3Sll2L1d6ZjRWQ0FUMXgzMHZaSDdSL2FXcUcxV1Q4aTdPQUxQYmpLeVR4RE92bi82MldpN1UvWDFhODJMVHdUaVdzY1E4bVhtVkR5LzlVcVdBSkVPR2cwS0p2Y0lXaDlJL0cxdnM1VW9jYkc2WHhlWW4wOUkxd05UUFZtN0RyTllqK09qeUxxc3MyN1FHSFkvNGRiQkt3Q3pRRlJPVGw4VGx2RVF1NVNWeHJTQ0ZZcjIyeW43M0dpdGlkcHVPazRxeUsyeG5JMVB3aUY4SG5nM3BWK2w0TXFDNWl4L05YZnlZRU55SFc2cE1JakpqK1QzakNuRUZhZXhPT3N2dXBMTTFXbXVnb3hmdnRYc0tUOXZiVDhMMVJnTS8zanpCbUVZOVVQNFZzMnhFWURkQ25YMzU4dHBCaTBJbXdPb3JZUnh4Yjh6dkdiRjNKS0pYeEtiNEU1WFd5NEIvaHc1aWFEbnIxbXhOSVI2MlRnRFlLNVM4MTI0TXE2L3M0VVJHVEkzWHN2TEtibVRDVlYwZ0VBaXFKQ2I5T0pmU2pnQWxNVEhIZDF5S2kxMkRlbDJEVXFua3FhZWU0cXV2dm1MdTNMa2tKaWJTcjE4L0hCMGRLM1dKVEVoSXFMQythOWV1TEZteXBNSytNcG1NZnYzNnNXWExGdmJzMldNbVpKNDRjWUxVMUZTOHZMd2tTUy91TlQ3KytHTmlZMk1aTUdDQVdTeThDeGN1a0plWFIrL2V2U3ZzNytIaHdkcTFhd2tJQ0tnd2MvV2RJSlBKbURCaFFwWHROQm9Ocjd6eUNzT0dEV1BxMUttMXZnNUx1TG01U1Y0enJWYUwwV2lzazlmQkdvS0NnaXBONUZPZFpEK2xlSHA2OHZMTEw3TjI3Vm9Bc3l6U2dNbGkweEt4c2JFQUJBUUVWTmltb242N2R1M0MxdGFXRVNOR21Ncmo0K1A1K09PUHVYanhJa3Fsa3VuVHA5T2pSdy9lZmZkZExseTR3T3V2djg0Nzc3ekRBdzg4VU9uNHI3MzJHbks1K1c5QWE2aHA0cUs2UU94ZmdVRHdkK0MrRnpLclkrMTNKNVNLSXJXTnRWOThvYzYrakduVWkrNWUwaWVLeFhvdGlhcE1Kb1gwKzB1SVZPS2dzSldLbFgrSmx4WEZNN1FHaFV6T2pKYkRXWGxsTjBmU0xsWFovbFRtVlI3ek53OTRuYTBwSkRyM0ZoZHpFN2lZZTRzRVZZWkYrZXMvVGEyUHUxSVdXNFYwUzlSMG5HL2l3dEZVdzdYOWNGcDBwZlYrRHU3MDkybkR3dzNiNDE3dXMzUWxQNWxmazg3UXg3c2xIVDJDc1pFcHpQb0hPbnJ4cEtNWFR3YjFJSzA0bHhNWlZ6aWVFY1BWL0JTcjF3Z1E3T1ROZSsyZWtyajJsN3B1SDB1L1RMNnVTUEthdFhOdnhJck96L0ZuMWpWK1M0dm1RazY4Skp0OW9VN05pYnZrdGkwRFhtNzZFSS80ZFpDVXgrUWxNVDlxQzdQYmpLS05XMGtjTm51RmtwbXRobk1xc3pXYjRrL1VLTEdTTlo5N2dVQWd1TjlSNjFUOEdyUEtkTjQzZUVLOXhNUzB4TWlSSTltN2R5K1JrWkVBUFAzMDB3QVYvaWhldVhJbEhoNGVGV1lFOXZIeHNWaGVsbEloTXowOW5kemNYSWxMNWZidDI0RVM4YWcwaHQrOXhvWU5HemgwNkJDdFc3ZG14b3daa3Z0VXRWck5va1dMeU03T1p1Yk1tUXdlUExqQ2NabzBhV0t4dkxDd2tQVDA5QnBidlZhSDB1emlYbDVlZFQ1WFJaVEcvNnVKSUZSWVdNaklrU01CK1BISEgydGt3VmdmUFBYVVUyWmw1WVhNTm0zYUVCZ1lpRTZuNCtEQnYwSVhYYjlPbXpadEpQV1Y4ZW1ubjJJd0dCZzdkaXllbnA3azVPU3dZY01HZHU3Y2lWNnZwM0hqeHN5YU5jdGtmYmwwNlZLV0xGbkNzV1BIbUR0M0xsT25UbVhJa0NFVmpsOVRFZk5lUXV4ZmdVRHdkK0crRnpMdkI2YTBHTUlBbnpZVzYrd1ZTa1lGVmY2RXNiYVF5MlM4M21Jb1NwbUNnNm1XczMyV0VwRVJ5MlArbmNuVnFvaktTZUJDYmp3WGN1SXJ0VllzUzNseHFxYlVkSnp2Ynh5cGxwQlpIcVZjUVRNWFB6cTRONmFiVnlnaFRwWi8vRnd2VEdOSjlBNXlOSVVjU2J1RXM0MDlQUm8wNDBIdmxyUnphMlNLVjFvV0gzczNSZ1IyWTBSZ04xS0xjem1SRWNQeDlCaFRJcDZLQ0hEd1pFSDdweVVoQ1FEV1hqMWdjdDNlbXh5Smk0MDk0OHZFdnBUTFpIVDNha3AzcjZZWWdkVGlISktMY3NqWEZsRnMwS0kzNkRGZ1JHODBZakFhU3Y0d1lqQWEwUnNOR0VyTEtma1BKWmFwTm5JRkNwa2NHN2tDRzVsY1VxYVVXYW9yK2IvdDFpbit5THpLNUdhUDhGRERkcEpyaVMvTVlPSEZiYWowR2o2NHRKUEZIY2JpNytCaHF1L3VGVXAzcjFDdUY2WnhKdXM2Vnd0U1NGSmxrNmRWVVd6UVlqQWFNV0xFYUN3UmVFdlByVVdHekxST2hVeGVzdmJTNi96ckdoU3lrbXVTeTJSY3prdXllbXlCb0JTMVRzV0orTTNFcEI4bnF5Z0pyYjY0Nms2Q3Z6MUtoVDJlRHY2MDhPNU5yMFpqc0xPcE90YjAzZUNQV3orVHJ5NzVBZHJBcVJHOUd6OTkxOVppYTJ2TGtDRkQrT0tMTDFBb0ZFUkdSaElTRXNLd1ljTXN0bCs1Y2lYT3pzNFYxbHREeTVZdCtkLy8va2Z2M3IwbE1SR3ZYTGxDWkdRa2RuWjJacGFhOXdwYnQyNWwzYnAxaElTRXNHalJJak5YYURzN094WXZYc3liYjc3SnNtWExLQ29xWXZqdzRSV09wMWFyaVl1TEl6WTJscGlZR0M1ZnZreENRZ0o5K3ZSaHpwdzVkWDA1bkRwMUNpZ1J6TTZmUDArYk5tM3FYVUF1TEN5SmQxNlR4RGJSMGRFWWpVYmF0R2x6ejRxWTFySml4UW9BTm03Y1NFcEtDalkyTnF4Y3VaTG82R2ltVEpsaXFpL0xwVXVYU0V0TEEwb0U0ZGRmZjUyMWE5Znl6RFBQY1BEZ1FaWXZYNDVhcmNiVzFwWng0OGJ4ekRQUFNENnp0cmEyekpremh4VXJWaEFXRnNhbVRac1lPSENnU1ZRK2YvNjhhZnk4dkx4cXVaUGZpNGo5S3hBSS9rNElJZk0rNEV6VzlRcUZ6THBBYnpSUXFGTlRxRk9qMHF0cDR1eHJjcWlWSWVPVjVvOWd3RWg0YXNWWnBLUHpiakgxOUxmRXEyby80L205aGxKdVE2Q0RKNDJjR3RERTJaZG1MZzFwNnV4cmN0RzJoTjVvWUUveU9iNjdma1NTMUtoQVY4eUJsQXNjU0xtQW05S1JYdDR0Nk9QZGtwYXVBUmFkbW4zdDNSZ1oySjJSZ2QxSkxzcm1TUG9sanFSZHNpZ1laMnNLek1xMkpFU3dOem15WE5sSmJoVmxNYm5wUTJaSm1XU1VaQ3h2YUY5L2NjN0tZc1RJbGZ4a1FwMGJtb21ZbWVwODVrZHRNVm1NNW1wVnpEbS9pYmRiUDBFekYyblE4UkFubndyRjVjcm10aVIwQWloa01temtpbXE1bmwvSWllZmRDNXVydFFhQklDN3JETDljK3BCUXIyNE1ielVkYjZkZ2JCVU9kM3RaZ25wQW95OGl2ZkFHWjVQMjhQbkpmek84MVF5YWVKcDdQdHhOREVZZHAyN3RNSjAvMnZ3VkZQTDZUM0JTU2xSVUZPdldyVU9wVkNLWHkxbTdkaTFidDI2bFg3OStkT3ZXalpDUWtEb1JpUHIzNzI5V3RtSERCZ0FlZWVRUlhGeGNhbjNPTzhGb05MSjU4MmErK3Vvci9QMzlXYnAwcVNRUmkwNm5vN2k0R0pWS2hVS2g0SVVYWG1EbHlwV3NXclVLblU1bnNob3M1YmZmZm1QOSt2WEV4OGRqTUpROHdMU3pzNk5GaXhiMDZ0V0xuajJsaWZudWxPSERoNU9Ua3lNcE8zdjJMUC8zZi8rSFhDN255SkVqSERseUJDY25KN3AyN1VyUG5qM3AxcTBicTFhdHF0SlNzanFabVMxeDgrWk5vR2FKYlM1ZUxMblByc3dOK08vRXZuMzdXTGR1SFc1dWJxeGV2WnF2dnZxSy9mdjNjL255WmQ1OTkxMkpsZC9GaXhlWlBYdTJLVkhTa2lWTGVPZWRkMHloSFhyMDZJR1Bqdy90MnJWai9QanhGVnBMeStWeXBrK2ZqbytQRDRNR0RUSzkzK2ZPbmVPZGQ5NHhqZi9lZSs4eGYvNThuSndxOXNEcjFLblRQU2tvaS8wckVBaitqc2lNUm1QdEI2YXJZMFllL2ZCdUwrRnZoUXhZMW1rQ1RaMGJXdDFIYnpSUW9DdW1RRnRNdnE2WUFsMFIrYnBpOHJYRnFIUnFDblMzL3hmcTFSVHFpaW5RbGZ3dkg2TnllRUFYWG1neVFGSm14TWpxbUQyRXAxVXNadDRKMi92VWI5RHM4a3o0ZlRXRk9yV2t6RjZoNUVIdmxualp1dUJsNTBKRGV6Y2FPcmpUd003RmFnRkxhOUJ4TENPR24rSWpTTGJTT2hYQXk5YVozdDR0Nk92VG1sQm44NERYNWJsV2tNcTJoRk5tTVNISE5PckoyTVlsTjhTSDA2SWxzVDNMNDJoanh4TUJYUzI2dzk4dEluTnVNdS9DVHdBc2F2OE1yZjl5SFZmcE5jeU8zTUROUW5QaFhDbFhNREt3TzZPQ3VtTjNGMzlRbDJkTjdGNzJwMXlvdGZIdTlwNFIxRDF4V1dmWUVmMCtvOXJNSnRpamRxeldCWDlQYm1SSHN1M2lZa2EyZm91UWUwak1qRW9OWjJ2VVFnQzhuWUw1YjQrdjRDN0ZGajUrL0RoTGx5NUZyVll6YTlZc1dyWnN5Wm8xYXpoNThpUmxiNTN0N2UxeGNuTEMwZEhSSkhqS1pES01SaU1HZ3dHRHdZQk9wME9yMWFMVmFna0lDT0RqanorK1k0R3JJdnIzNzQrRGd3TmhZV0YxTW43NVdJZzNidHhneFlvVkp0SE16ODhQT3pzN2lvcUtUSDlhYmVXeHk2ZE9uU3F4WXIxdzRRS3paczJpYmR1MmRPellrZmJ0MjlPOGVYTnNiRW9lOEZhV0lidWlyTWVsTEYrK1hPS3VYNHBPcCtQcTFhdWNPWE9HdzRjUEV4Y1hoNk9qSS9QbXpjUGQzWjBqUjQ1dzlPaFJrN0FvbDh0cDM3NDl2WHYzcG5mdjNuaDdlMHZHbXpCaEFxbXBxUll6TXljbEphSFg2eVd2NWVuVHA0R1N1STh1TGk0NE9EZ1FIeC9QNHNXTHVYNzlPb01HRGVMdHQ5K3U4TG90TVhQbVRNNmRPOGQzMzMySHY3OS90ZnBHUlVYeDhjY2ZWOW51MXExYkdJMUdpOWRwaWJKSlhOYkZHTUNFQUFBZ0FFbEVRVlN1WGN1V0xWc3FiRnVhN0tlNHVKaTFhOWV5YTljdUhCd2NXTFJvRWUzYWxUeU0zclJwRTk5ODh3MTJkbmJNbURHRHZuMzdta1JNbFVyRjFLbFR1WERoQW9jT0hjTGYzNS9SbzBmVHBVc1hmSDE5a2N2bFZybURHNDFHZERvZE9wME9nOEZBYkd3czc3enpEbXExbXVuVHAzUHAwaVhDd3NKbzBLQUJvMGVQcG12WHJ2ajUrWmtzR2lzS0EyWTBHdEhyOWFheGRUb2Q5dmIyckZtelJ1emZ1N3gvQlFMQjNVZFdSUXhGWVpGNUgyQUV2cjkraFBmYWpRRWdVWlhGOWNJMEVsU1o1R3BWNUd0TGhNcUN2NFRLQWwweFJkVklJRlFWdnlTZXhsWHB3Sk5CUFV4bGFyMk9IRzFocmMxUm5udFI3QzdXYXhuazIxYVNDTWthOUVZRDBibTNpTWlNNVVqYUpVbU1TV3ZKMUJTd00vRTBPeE5QRStqb3hRQ2YxdlQxYVUwRE84dFdIYUhPdmhnd1QvNjBLK2tNandkMEpVR1Z3YWV4ZXl1ZFU2VlRzL0htY1RiSC8wNUwxd0RhdXplaWtWTURHdHE3NDZKMHdFRmhpMUpXOG9OUGp0eWlHM3h0VXpZVzZhYjRFN3pYYmd3R281RVBMKzIwS0dJQ2FBMTZOc2YvenA3a2N3ejJiVWN2N3hZMGNmYTVxNGw3dEFZZHgrOVNiRkhCM3hPMVRzVXZsejVrZEp2Wk5CWWk1bjFQc0VjSFJyV1p6Yy9SNy9PZkI3NjZaOXpNSStLM21vNjdCNDNnYm9tWU9UazVMRnEwQ0oxT3h5dXZ2TUtBQVNVUFl4Y3NXRUJhV2hwSGpod2hKaWFHNjlldms1ZVhSMEZCQVZsWldRQlVaUjh3Y2VKRUFLdUZuK3JTb0VFRDdPenM2bXg4Uy9PVnpWaWRuSnlNcmEwdHpzN09lSHA2NHVMaWdxdXJLMDVPVGpnN081ditTaTNYVnExYXhhcFZxM0J3Y0dEUW9FRUF0RzNibGgwN2RwaUVqL0pVbFNGYnA5TlYyRWF2TDBtOG1aS1N3cTVkdTBoSlNTRWhJWUg0K0hoMHVoSVBGd2NIQjRZTkc4YTRjZU5NQWtkSVNBalBQdnNzQ1FrSkhEbHloUER3Y002ZE84ZTVjK2RZczJZTnJWcTFZdHEwYVdheC95eGxYeTRWT2N0eTl1eFpObTNhWkhITkNvWEN6T3F0S3ZSNlBaY3ZYNlpKa3liVkZqRUJpb3FLcXBXSnZEcHR5MU5ac3A4ZE8zYXdZY01Hc3JPejhmWDE1WjEzM3FGbHk1YW1kazgvL1RRaElTRXNYTGlRQlFzV01HM2FORTZmUG8xS3BlS1paNTVoMkxCaFBQTElJOWpZMkxCdjN6NVdyMTV0Nm10alkyTjY4S0JRS0V6SGdFbGdMRTIyVkVyWHJsMXhkblpHclZZemR1eFloZ3dad2tNUFBZUkNvV0RYcmwyc1hidldsTVNvTERLWnpEUytUQ1pEcjllYnJCWExzblRwVWp3OVBjWCt2VWYycjBBZ3VIY1JGcG4zRVE4MWJFZDBYaUtKcXF5N012OXJ6Ujlsb0c5YmNqUXFGbHpjV3FPRUtYOTNPbm1FOEc3YjBaVzIwUnNOM0N4TTUxSmVJdEc1aVVUbTNEQ3o3cXdOWkVCYjkwYjA4MmxOendiTkpabnNieFNtTS8zTWR4YWpPejdVc0Iwbk02K1JwMVhWd1pwa3lHVXk1REk1Q3BrTU9TWEg4citPUzI4d1pXVmxSRm5KY1ZsaFVTYVR5b3d5Wk1oa2tGYWNoOTU0KzhaeFNZZHhIRW0vUkZnMU03ZzcyOWdUNU9oRlF3ZDNuRzNzc1Zjb1VjcHNVUHdWMzlLbVRIeE9oVXhlY2cxbHJrMXV1cmJiS3pldFdGWnliTVFJZjdtZ2wzVkROMkRrYW40S20rTi9yOWFhcTBKWVpQNnpDWS83bGtKTk5zTmFUcnZiU3hIY1EreTZ2QnduV3c4R05IbnViaStGVEZVQ24veGVzZzQ3R3llbVA3anByb1k5MkxadEd3RUJBVlZtS3E2STB0dnJVc3ZNMG1NYkc1dDdLa054YlJBUkVZRmFyYVpGaXhaNGVIaFV5MTN6eElrVGZQTEpKN3ovL3Z2MUp0NUFTVWJqWjU1NWh2ejhmSnlkblFrSkNhRmx5NVowNk5DQlRwMDZtY1VIdEVSY1hCeS8vZlliNGVIaEdJMUdVeGdDdUMxV1dzcm1QWFBtVERJek15VWk1NUVqUi9qNjY2OHBMaTVHbzlGZ01CaFFLcFdFaG9ZeWJ0dzRPblNvM2dPb0sxZXU4TW9ycnpCeDRzUUtrMC9kYmZiczJjT3hZOGRZdUhDaFdkMjZkZXRvMjdZdEVSRVI3TjY5bTZGRGgvTENDeTlVNkxvZEd4dkx3b1VMV2Jac0dabVptV3pjdUpINTgrZEw5bHBzYkN5Ly9mWWIxNjVkSXk4dkQ2MVdpOEZnTUltS2VyM2ViTCtXeFdnMDh0SkxMOUdvVVNQV3IxL1B2SG56Sk9PWGZoNytuNzM3am91Ni9nTTQvcnFEWXh4N3lYVGd5alExTFZlbTVzcVJNeXUxckxReXQ0YWE1a0EwRWMwY09ISnZUY1ZaTGpRMWY4NGNXWm9qdHlLS01vOE5CM2ZjN3crNmk0TUREamhBOC9OOFBId0kzKy8zUHQ4UGNIeTVlMy9mbi9mNzd0MjdKQ1Vsa1ptWnFaZkpxVDFQenZHMWdVMkpSSUpjTG1mWnNtWDVCZ0JMaS9qOXpmdjdLd2hDK1Nzc0kxTUVNb1V5WXlhUk1yQmFXM1kvT2s5a2VrSjVUNmRjU0lCRnIzK0d0N1V6V1JvTnNSbEpQRTJMNTJGcURHRXBNWVNsUkJPV0VvTXlxK0JsSEtabUlUV25zVXQxM3FwUW0xZWRxakRueGw3T3h0d3Uwem1VQjJjTFcrSU0xUDU4RVlsQTVuL2Jzbk1ENmZyeWFMenRYeTd2cVFqUGtNZUpmN1AzNy9rTWJyS2k4SU5MMlptd0VBN2Z5WjVIZmMrMzZWRjdmRG5QU0NncjZlbnB4V3BtVTFLUEhqM0N4c1lHSnllbndnOHVSTzRPOCtVdFBqNmVzTEF3ZkgxOW4rc21OR2xwYVNnVUNxT3lTbFVxbFM0SW1KR1JZVlF3cTdoeW51dEZKMzUvQlVFb0RXSnB1ZkRNVUd1eVdIWW43NTNwRjRrR21IRnROd0JSNlFsNjJZSGxLU05MeGFub0c1eUt2b0c5VEU1U0tXUmJQb3RFRUZONFVjU2xSZUJtVTZXOHB5RThZOXhzcXFCSWl5anZhUUJ3SS9xTTd1T1hYRTNiREVKNHRwVkhFQVRBeDhmSFpHTTlhMEVRUjBkSEhCM0xwN0dpS1ZsYlcyTnRiVnhtZHM3QVlta0dNWE9mNjBVbmZuOEZRU2dQNGlvc0NHV3NLRTE2eWtOcExCa1hCS0Y4WmFyVFJYZHlJUThMTTJzeTFHbmxQUTFTTXVJSlQ4aHVOaUdWbUZQVitmVnlucEVnQ0lJZ0NJTHdyQ3E4VlpzZ0NJSWdDSUlnbEpKN2NSZmhuNnJNbFozcVBUUE5od1JCRUFSQkVJUm5qd2hrQ29JZ0NJSWdDT1htVWVMZnVvK3JPQmF0cVlrZ0NJSWdDSUx3WWhHQlRFRVFCRUVRQktIY1BFcTRydnZZeDZGMk9jNUVFQVJCRUFSQmVOYUpRS1lnQ0lJZ0NJSlFMbFJaU3A0bTNmbm5Nd25lOWkrVjYzd0VRUkFFUVJDRVo1c0laQXFDSUFpQ0lBamw0bW5TWGJJMGFnRGNiQ3BoYVc1VHpqTVNCRUVRQkVFUW5tVWlrQ2tJZ2lBSWdpQ1VpK2lVTU4zSDdyYlZ5bkVtZ2lBSWdpQUl3dk5BQkRJRlFSQUVRUkNFY3BFemtPbHFVNmtjWnlJSWdpQUlnaUE4RDh6TGV3S0NJQWhDK2Z2aDdBQjg3R3RUMGFFMkZSM3I0Q3F2akVRaUtlOXBDWUx3SHhlVDhsRDNzYXU4WWpuT1JCQUVRUkFFUVhnZWlFQ21JQWlDUUV6S1EySlNIbkxweVVFQUxNMXQ4TEYvR1crSFdualp2NFMzZlMxc0xaekxlWmFDSVB6WHhLVG1DR1NLakV4QkVBUkJFQVNoRUNLUUtRaUNJT1NoVktWd04rNTM3c2I5cnR0bWIrbUd0ME10dk8yemc1dGVkaTloYVM0dngxa0tndkE4VTJVcFVhUTkvZWN6Q1M1eTczS2RqeUFJZ2lBSWd2RHNFNEZNUVJBRXdTaUp5bWdTbzZMNU8rcmtQMXNrdU5wVXhOdiszK0NtaDIwMXpLU3ljcDJuSUFqUGg5alVSNEFHQUVjcmQ4eWxsdVU3SVVFUUJFRVFCT0daSndLWmdpQUlRakZwZEV2U0x6LzVCUUNweEJ3UHUycDZ3VTFYZVNWUmIxTVFoRHlpYzlUSGRMRVI5VEVGUVJBRVFSQ0V3b2xBcGlBSWdtQXlXUm9WRVlrM2lVaTh5UVYrQnNEQ1RJNlhmVTI4LzZtMTZXVmZDd2NyTjBBRU53WGhSUmFUczJPNWFQUWpDSUlnQ0lJZ0dFRUVNZ1ZCRUlSU2xhRk81WUhpRWc4VWwzVGJiQ3ljOExKL0NVKzdHcnAvSXJncENDK1duQm1ab3RHUElBaUNJQWlDWUF3UnlCUUVRUkRLWEVxR2d0c3haN2tkYzFhM3pWcG1yd3RxZXRuWHhOT3VCazdXbm9qZ3BpRDhOK1hzV081aFc2MGNaeUlJZ2lBSWdpQThMMFFnVXhBRVFYZ21wR1VtY2kvdUl2ZmlMdXEyV1pyYjRHbFgvWjhBWjNadzAwWHVnMFFpTGNlWkNvSlFVbGthTmJHcDRmOThKcUdDclcrNXprY1FCRUVRQkVGNFBvaEFwaUFJZ3NDNGxydUpTbmxBVlBMOTdIOHA5NGxLZmtDNktybGM1NlZVcGZCQWNaa0hpc3U2YlRJekt6eHNxK05wLysreWREZWJTa2dsNGsrYUlEd3Y0dE9lb3M1U0FlQnM3WVdGbVhVNXowZ1FCRUVRQkVGNEhvaDNmWUlnQ0FMV01uc3FPOWFqc21POUhGczFKQ2xqL3dsc1pnYzVJNVB2RTUwU2hpcExXVzV6elZTbkU1NXdsZkNFcTdwdFpsSVo3clpWOGJLcmlZZGRkZHh0cTFMQjFsY0VSMHBCU2tvS2NybmNwSjNvTlJwTm52RWlJaUp3YzNOREpwT1o3RHpGZGZUb1VRQmF0R2lCaFlXRnljZFBTVWtoTkRTVXExZXZNbVhLRktUUy8zN0djWFRLQTkzSEhuWmlXYmtnQ0lJZ0NJSmdIQkhJRkFSQkVQSWh3YzdTRlR0TFY2cTVOTkp0MVdpeVVLUS9JU3I1QWJHcDRjU2tQQ1FtTlp6b2xEQ1VxcFJ5bWFrNksxUFhMVDBuSjJzdjNHMTljYmV0K2s5d3N5ck8xbDVpYVhveC9mSEhIM3ozM1hkMDZOQ0J6ejc3TE4vajFHbzFLcFdLOVBSMFVsSlNTRWxKSVRrNW1majRlQlFLQlhGeGNjVEV4UEQwNlZPZVBIbUNwNmNud2NIQnVzY2ZPM2FNdVhQbjBxVkxGd1lQSGx3V1gxcUJaczJhQlVDREJnMXdkblkyK2ZoUG5qeGg1Y3FWWkdWbDhkTlBQL0h1dSsrYS9CelBtcHlOZnR4RmZVeEJFQVJCRUFUQlNDS1FLUWlDSUJTSlJDTEYyZG9iWjJ2dlhIczBwR1RFNndLYk1Ta1BpVTU5U0V6S1F4TFNJOHRscm9xMENCUnBFZHlJUHEzYlppNjFwSUp0bFJ6QnpleEFwMXptVUM1emZKNVlXVm1Sa0pEQTFxMWJxVjI3TmsyYk50WGIvODQ3NzVDWm1ZbEdveW5TdUFxRmdzaklTTnpkM1FIdzlmVkZvOUd3YTljdVhuLzlkVjUvL1hVQSt2WHJWK0t2WWRhc1dmajQrSlI0SEZPcVhyMDYzYnQzWi9mdTNXemN1SkcyYmR2aTRQRGZmajVHSnQvVGZTd3lNZ1ZCRUFSQkVBUmppVUNtSUFpQ1lDSVNiQ3ljc0xGd29ySlRmYjA5bVdwbGR2YW1Mb1B6SVRFcDRjU21ocVBLeWlqVFdhcXlsQWF6TjIwdFhYQzMrU2Q3MDY0cUZXeDhjYk9wakptMC9KYzJQeXRxMTY3TnA1OSt5cG8xYS9qKysrOVp0bXdaYm01dXV2MFpHZGsvU3pzN08rUnlPZGJXMW5yL3krVnlIQndjY0hKeXd0blpHU2NuSjkzSGRuWjJ1bkdxVktuQ0YxOTh3WklsUzVnelp3NnJWcTNDMXRhV3lNaVNCOFJWS2xXSnh5aUtnakpYYzlKKzc1S1RreGswYUJCeXVielF4NnhZc1FKejgrZnhwWnlHc1BoLzY5NktqRXhCRUFSQkVBVEJXTS9qcTE5QkVBVGhPU016czhURHJqb2VkdFgxdG1zMEdoS1VrY1NraFA4VDNIeW9DM1NtWk1TWDZSeVRsYkVrSzJPNUcvZTdicHRFSXNWVlhnbDNXMTljNUJWeHRhbUlpN3dpTG5LZkY3YitacDgrZlRoLy9qeFhyMTVsNXN5WnpKa3pSNittbzQyTkRidDI3U3J4ZVhyMDZNR1pNMmU0ZE9rU2l4WXRZc0tFQ1J3K2ZEamY0Mi9jdU1HSUVTT1F5V1JzM2JvVmUzdjdFcy9CRk1MRHd3cy9LSmZZMkZoaVkyTUxQUzRySzZzNFV5cDNzYW1QU0ZKbWYzMk8xaDQ0V0xrVjhnaEJFQVJCRUFSQnlQWmNCakt0ekdTa3F6UExleHFDSUFqL0NWWm01WmR4S0pGSWNMVHl3TkhLZytvNTZuQUNwS3VTVWFROVFaRVdRVnhxOWhMeHVMUUlGR2xQU0ZSR0ZYbjVjbkZvTkZsRXB6elFhMHlpWldmcGlvdmNCMWQ1UlZ4c0ttYi9MNitJbzVYN2Y3b0dwMFFpWWZ6NDhRd2NPSkJidDI1eDQ4WU5hdGV1WFNybkdUMTZOQU1IRHVUeTVjc2tKU1hwWlczbXRuLy9mZ0JhdFdwbGRCQXpMUzJOYnQyNkdUMm4zcjE3RjNyTTVzMmI5YkpVYzg3UEZJMkMxR28xSFR0MkxQRTQ1ZWxxNVA5MEg5ZDJhd21Zcm5HVUlBaUNJQWlDOE4vMlhBWXlQYXdjZVpBU1hkN1RFQVJCK0Uvd3NISXM3eWtZWkdWdWk2ZGREVHp0YXVUWnA4NVNFWi8rVkMrNHFVajk5K095NktxZXBJd2hTUm5EQThVbHZlMW1VaG5PMXQ3L1pHLzZaR2R5L2hQa3RKYmxINGg3bm5oNGVEQnAwaVFxVmFxRWw1ZFhxWjNIMDlPVENSTW04UExMTHhjWXhJeU9qdWJJa1NNQXhXNlVZMk5qaysrK2xKUVVvNDh4bGtLaFlQbnk1YnovL3Z0VXE1WjNhZlhKa3lmNTY2Ky82TjI3TjY2dXJrVWErMW1temxMeCsrTzl1czlmcnRDaUhHY2pDSUlnQ0lJZ1BHK2V5MEJtWTVmcUlwQXBDSUpnSW8xZHFoZCswRFBHVEdyK1Q1RFFVTk1XRFVuS3VIOGEvVHo1SjdqNWIxWm5hbVpDcWM1Tm5aV1pieGFuWE9hQWk5d0hCNnNLMkZ0VndNR3FBZzZXYnRrZlc3b2h0M0RnZWNsT3k5M29SeXMxTmRYb3VwQmFreWRQcG1yVnFnYjNOVy9ldk5ESGI5cTBTVmY3c25MbHlrVTZ0OVpQUC8xa2NIdGNYQnk5ZS9mRzNOdzgzMk1BdW5idFNucDZlcDd0NzczM0hnQm1abVpBZGptRmd3Y1BzbUxGQ3BLVGs3bDE2eGFyVnEzU1c1NmZrWkhCRHovOFFHeHNMUHYzNzZkVHAwNzA2ZE1ITnpjM3BGSXBRNFlNQVhnTzYyTnFPSHhuT2NuL0xDdjNzS3VPdC8zTDVUd25RUkFFUVJBRTRYbnl2TDBDQnFDN1R5T09SVjRqV3BsWTNsTVJCRUY0cnJsWjJ0UERwMUhoQno1WEpOaFp1bUJuNlVJbHg3cDU5aXBWcWNTblB5RWhQWnJFOUNnU2xkSFpIeXVqU2Z6bi85SnFRSlNhbVVCcVFnTGhDZGZ5UGNiR3doRTNteW80V3JuckFweTZvS2VWR3habWhUZUJLVThhamFiSWRTR1Z5dUpuME42OGVaUFEwRkRkNXpFeE1WaFpXZUhzN0Z6c01YT0tpNHNES0hiTnpVR0RCdWsrL3Z2dnYxbTVjaVZYcmx3Qm9HN2R1b3dhTlFxcFZNcmp4NCtKaVluQng4Y0hGeGNYRmk5ZXpJOC8vc2pCZ3dmWnMyY1BCdzRjb0Z1M2JuejAwVWZGempyTlQyeHlHTGZqTHBwMHpOd2tFbmlhZklkTEVZZDAyenJXR0lwRThud0U3Z1ZCRUFSQkVJUm53M01aeUpTYldUQ3NaZ2VtWHRsZTNsTVJCRUY0cmcydjJSRnJzNUxYN1h1ZVdKckxjYmV0VmtDblpBMnBtWW02b0daQ2VoU0p5aGdTMDZOSXlCSHNWR2VWVHEzbWxJeDRVakl1Rlg1Z0R1WlNTMndzSExHeGNNVFNUSTdNekFvTE0yc3N6S3lRbVZtVmVFNlptWmtNR0RCQWI1dVZsUldyVnEzU2ZhN05pSFIyZGlZa0pLVFFNV05qWStuWHJ4OVNxWlNLRlNzYWZaNmNsRW9sYytiTTBhdVhPbVhLRkpLVGsvSDM5NmRPblRyR2ZZRUZlUGp3SVpDOW5MNjRidHk0d1lZTkc3aHc0UUlBTGk0dURCdzRrTFp0MndKdzc5NDl4bzBiUjBKQ0F0V3JWK2VISDM3QTFkV1ZVYU5HOGY3Nzc3TnUzVHIrOTcvL3NXdlhMZzRlUEVqdjNyM3AxYXNYbHBhV0pmNzZBSDQ0OXdVYXlyWngwQ3Z1cmFuc1ZMOU16eWtJZ2lBSWdpQTgvNTdMUUNaQWZjZktUSzM3UGovY09pUXlNd1ZCRUlySXpkS2U0VFU3VXMreFVubFA1UmtrUVM1elFDNXp5Tk5sL1Y4YVVqTVMvZ2xzWmdjNkU5S2pTRkxHa0pxWm1KMTVtWmxBYWtZaUdlclVVcCt4S2t0SlFub2tDZW1ScFRLK1JxTWhNbEovYkNzci9RQnBVbElTQUxhMnRnQWNPblNJSmsyYTRPaG91QWJyN3QyN1VhbFV0R25UUnZjWVk4NlQwNUlsUzNqdzRBSFZxbFhqN3QyN1FIWWR5N0N3TU1hT0hjdVFJVU9LMU16SGtCczNiZ0RrdS9TOU1GdTNibVgxNnRVQVdGcGEwcXRYTC9yMDZZTzFkWGJYKzV4QlRITnpjKzdjdWNPa1NaUHc5L2RITHBmajVlWEZ4SWtUZWZmZGQxbTJiQm5YcmwxajdkcTFPRG82MHJsejV4SjliVnBsSGNRRWlFeTVUN29xR1N0ejJ6SS90eUFJZ2lBSWd2RDhlbTREbVpBZHpBeCtyVDgvUDdyQStkZzdQRTJQRjkzTUJVRVE4bUZsSnNQRHlwSEdMdFhwN3RNSStRdVdpV2xhRXVRV2pzZ3RIQTAySThwSm5hVWlMVE1oUjREem4vOHpzb09kYVRtMks5S2VrSmI1N04yY3M3Q3c0UERodzdyUDI3ZHZuK2NZYmJNYk96czdmdnZ0TitiTW1ZT3JxeXRUcGt6aDVaZjE2eUJHUlVXeGUvZHVKQktKWGlkd1k4Nmp0WFBuVGc0Y09JQ05qUTFUcGt6aDAwOC9CV0Rtekptc1hMbVNmZnYyc1dqUkl2NysrMi84L1B5SzFURmNvOUh3MjIrL0FmRG5uMzhTRVJGUjVPWkdIVHAwWU9mT25ienh4aHYwNjlkUHI2UDV5Wk1ubVRObkRxbXBxWFR0MnBYZXZYc3phZElrZnYvOWQwYU5Ha1ZBUUFBK1B0bDFZR3ZWcWtWd2NEQkhqaHpoOU9uVGRPclVxY2hmVDM1OG5Sb1FrWHpiWk9NWm9zbFNvOHBTa3FYSkRwcEdKejlnMjE5VCtiakJiQ1FTYVNHUExsOUtwWkswdExSOGcvS0NZZEhSMGR5OWV6ZmZlcnJQZzZ5c0xGMjJlWEd1SWY4RjR2bWZ2K2pvYUwxcmVtbFFxVlJJcFZLOU9zcUM4Q3k2Y3VVS0w3Lzg4bk5ZdnpzdmxVcWx1NUZkc1dKRkhCd2NTalNlV3EzVzFVb1hUT081ZjViSnpTem9XN2s1ZlNzWDNneEFFRjQ0R2czeEMyYWkvT05jeVlaQnYvM0l6NzZ2TVNHclFvbkdMTXlyM201czZkZUpDcmJQZGoxQVFTaU1tZFFjVzBzWGJDMWRqSDZNT2l1VDFNeEUwaklUVWFwVHlWQ25rYWxPSjBPZFJrSjZGUEhwa2RsTDNmLzVsNkZPSzhXdndEZ3hNVEZBZGkzSnhvMGIwNlZMRi9idDI4Zm8wYU1aTm13WVhicDAwUjA3Yjk0OE1qSXllT3V0dDRxVjZYanc0RUdXTDErT21aa1pFeWRPMUFzdW1wdWJNMnJVS0h4OWZWbXlaQWxIamh6aDBhTkhUSnMycmNoMU0wK2VQTW5UcDArUlNDUThmdnlZRVNOR01HM2FORjU1NVJXangzQnljbUxUcGsxNnk4QlZLaFVyVjY1azE2NWRTQ1FTQmc4ZVRLOWV2UUNZUDM4K00yYk00T0xGaXd3YU5JaCsvZnJ4d1FjZjZGNEF0MnZYam5idDJoWHA2eWpNSnczbm1IUzgvS2l5bFB4NmR5Mi9QY3d1RFhSZjhTZFhJNDlSMTZOdG1aeS91UGJ1M2N2S2xTdjU1cHR2YU4yNmRiSEgwV2cwUmE0Sit0bG5ueEVlSHE0WDRDOHRQWHIwd01mSGg4V0xGNWQ0ck5qWVdBWU1HRUJXVmhaTGxpeWhTcFVxSlo5Z0dWTXFsZmo1K1hINzltMjh2THhZdDI1ZHNXcTZYcmx5aFpDUUVEcDI3TWliYjc1cDhKam82R2htekpoQmt5Wk42TnUzYjBtbmJsSmw4ZnpYYURRc1c3YU10bTNiVXJObXpXS2ZJN2NMRnk1Z2JXMmQ1NXA5K3ZScFVsSlNlUHZ0dDRzOTlwOS8vb20vdnorREJ3L1crL3RtYW52MzdtWHo1czE4OXRsbkpyMkJWVlNtdkQ0WUt5RWhnYmk0T0h4OWZjdnNuRnJIamgzRDJ0cTYyRGRpa3BPVGlZMk41ZW5UcHp4NThnUW5KeWRhdFdxbDJ4OGZIMDlXVnBiSjZubm41OXExYTN6MTFWZjQrUGl3YXRXcUFvTnBhOWFzWWN1V0xYVHYzcDNodzRjWDZUdzNidHhnekpneE5HellrRm16WnBWMDJvV0tqSXhrK1BEaHBLU2swTHQzYjkzTmJGTlpzR0FCQnc4ZUJDQTRPTGpZZ2N5NHVEaW1UcDFLcFVxVkdEdDJyQ21uK01KNzdnT1pnaUFVUUNMQi92Tmh4TjY5UlZhQ292akQ1UHE4KzRNL2lHditIdCtISjVkc2ZnVzQ5RGlhdDVmdkp1VGp6cnhVd2FuVXppTUl6eUl6cVV6WHNNZ1VwaDB0L1VEUnJWdTNBS2hXclJwbVptYU1HaldLS2xXcXNHVEpFaFlzV01DdFc3Y1lNV0lFdTNidDR1TEZpOWphMnVxNmJ4ZkZuajE3ZEcra3hvNGRTK1BHalEwZTE2MWJOeXBWcXNUVXFWTzVjZU1HdzRZTjQ5dHZ2NlZHallJemFMV1NrNU5adW5RcEFMMTc5OGJDd29JTkd6WXdmdng0eG84ZlQ4dVdMWTJlYzg0ZzVyVnIxMWk0Y0NIMzd0M0R4c2FHYjc3NVJ1K05rcDJkSFRObnp1VEhIMzlrMDZaTnJGbXpodi85NzM5OC92bm4rWDZ0end0enFTVnYxeGhNYW1ZQ2w1LzhBc0R4K3h0NXhiM05NOXYwSnowOW5XM2J0dUhnNEVDelpzM3lQUzRpSW9LWW1CZ3lNakpJVGs0bUtTbUorUGg0WW1KaWlJcUs0dEdqUjBna0V0YXZYLy9NZnEwcEtTbWtwcHFtRklhTGl3dHQyclFoTkRTVTc3Ly9ua1dMRmoxWEdXVWFqWWFaTTJkeSsvWnRwRklwRVJFUmJOKytuUTgrK0tESVkvMzY2NitjTzNlT2hnMGI1bnZNcVZPbnVIYnRHaFVxbE81TjRxSXFxK2YvM3IxNzJiVnJGNy84OGdzYk4yN1VsUnNwcVlrVEoxS3hZa1hXckZtanQzMzE2dFdFaDRmckJUSUxXZ0VBNUJuSDFkVVZxVlRLd29VTGNYSnlvbm56N0tTYWRldldjZUxFaVNMUE5mY2N0UTRjT0VCOGZIeWVZTjZrU1pONDh1UkppY2MzbGltdUR4a1pHYVNrcEpDU2trSnljaktKaVlra0pTV2hVQ2lJajQ5SG9WQVFHeHRMZEhRMDBkSFJwS1ZsMzZTZE5Xc1dyNzMyV29uT1hSUmhZV0hNbWpVTEt5c3JGaTllckt2anJiVjA2VkpVS2hXWm1abGtaR1NRbXBwS2Ftb3FLU2twSkNZbW9sQW95TXpVWHlYcTdPeE15NVl0a1Vna2hJZUg0K2ZuUjhXS0Zaa3paMDZwWmVxcDFXcVdMRmtDd0pBaFF3bzhUMEpDQW52MjdNSEN3a0p2cFl3eGxFb2wzMy8vUFJxTnBsalh5S0pLUzB0ajJyUnB4TWZIQTltbGpMcDI3V3F5b1BEMjdkczVlUEFnbHBhV0tKVktBZ01EV2Jod1liR3lyNTJkbmRGb05CdytmSmdQUHZpQVNwWDBTM290V0xEQTZMSDY5dTM3elAyTktFOGlrQ2tJLzNGU093Y2NCbzVFTVdlYTZRYlZhUGppK3E5WWR4ekF0NmZ6Nzc1Y1V1SHhTWFJjdVpzTmZUdlFvcXAzcVoxSEVJU1N1M256Sm9EZU12THUzYnZqNmVsSllHQWdvYUdoWEw5K1hkYzh4OC9QcjBndk9yT3lzbGk1Y2lVN2R1eEFLcFhpNStkWGFHYmlxNisrU25Cd01CTW5UaVE2T2hvL1B6L216WnRYYU1aUFptWW0wNmRQSnlZbUJtZG5aL3IyN1l0Y0xzZkN3b0pWcTFZUkdCaklzR0hENk42OXU5SHpqNCtQWitYS2xSdytmQmlOUmtPalJvM3c4L016K01KWUlwSFFyMTgvbWpadHl0eTVjM1YxTTZ0V3JVcWZQbjFvMGFMRmM3MTBxMTMxZ1Z4NStpdFpHaFd4cWVFOFNicUZsLzFMNVQwdG5iTm56K0x2NzU5bmU5ZXVYUTBlZi9qd1liWnUzVXBvYUtqZWRybGNqcE9URTY2dXJ0U3BVd2QzZDNlU2s1T3hzN01ybFhubnRHL2ZQb1BiWlRJWlRaczI1ZVRKa3diM0p5Y25HM3hzY1RMT3Z2enlTMDZkT3NXdFc3Zll2WHUzTHV2WVdQMzY5U3Z5T2ZNams4bFl1M2F0MGNjdlg3NmMwNmRQNCtQamc3Ky9QeE1tVEdEVnFsVlVxbFNwU0JsYUtwV0s0OGVQWTJscFdXRDJuL2JuMGFaTkc2UEhMaTFsL2Z5L2ZmczJLMWFzQU9DcnI3N1NCVEVMQ3l6bXRuTGx5aEpuL3JxNnVocjgrUnI2bmFoWXNTSitmbjRFQlFVeGMrWk01c3laUTYxYXRZaUxpeU04UEx4RTg5QzZkT2tTRHg0OG9GbXpadFNxVlV0djM1TW5UNHA5bnJLNlBuejY2YWVrcDZmcnloTmtaUld0SHJPbHBTWE96czRjT1hLa1RBT1psU3RYNXFPUFBtTGp4bzFNblRxVkgzNzRRYTllOTY1ZHUvU09sOGxreU9WeXJLeXNrTXZsdUx1NzQram9tT2RmUmtZR2xwYVcrUGo0VUtWS0ZTNWZ2c3lhTldzWU9IQWc4RzhHZm5IbHp0emZ1SEdqN2lienBFbVRERDdHeHNhR24zNzZpZFdyVit0S0JIMzQ0WWNHajVYSlpCdzRjQ0RQOW9VTEYrcGUyNDBmUDc1SWMxNnpaazJlUUhGQjB0UFRtVEpsQ3JkdjM2WkZpeGJVckZtVDFhdFhNMjdjT09iTW1WUGlFaGlIRGgxaTVjcVZXRmhZTUd2V0xDNWV2TWltVFp1WU9IRWk4K2JOTStydjk5OS8vNjMzK1J0dnZNR05HemRZdTNadG5rQnZmcitMaG5UcTFFa0VNbk40Zmw4RkM0SmdOSXQ2RFpHM2Y0ZlV3L3ROTnFZNkxwWlByeC9IdmVkN2ZMWG5CSm5xMG1rV2taaWV3WHZyOTdPZ1J5djZOSGgyM3VnS2d2QXZwVkxKeFlzWGtVZ2t2UFNTL3U5cDQ4YU5DUTRPWnZ6NDhZU0ZoUUh3OXR0dkZ5bWpNUzR1anNEQVFLNWN1WUtscFNXVEowODJPcGhRcFVvVkZpeFl3TVNKRTNGMmRxWmF0Znk2MVdkTFNrb2lNRENRUHdMTW1HWUFBQ0FBU1VSQlZQNzRBNWxNeHRTcFU1SExzMHRjOU83ZEcwdExTNVlzV2NMaXhZdEpTa29xTk5nU0Z4ZkhqaDA3MkxkdkgybHBhZGphMmpKNDhHQTZkT2hRNk55MUhjd1BIanpJK3ZYcnVYZnZIa0ZCUWRqYTJ0SzBhVk5hdEdoQmt5Wk5ucnU2UzdZV3pyeGM0VTJ1UmY0UGdEdXhGNTZwUUdiVnFsVVpOV29VYXJXYTVjdVg0K25wU2MrZVBZMTY3Sm8xYTdDeHNjSGUzcjVjZzgzNVpYblkyTmpnNit1YjczNkZRbUZ3WDNFQ21iYTJ0bno4OGNmOC92dnZ4Y29tenQzNHF5UmtNcGxSeDJrMEdoWXZYc3llUFh0d2MzUGp1KysrbzBLRkN2ajcrL1AxMTE4VEdCaUl2NzgvVFpvME1XcThNMmZPa0pTVVJPZk9uZlBOTW95SWlPRHExYXZZMmRsUnMyWk5FaElTREI1blkyTlRKcytwc256K3g4WEZFUkFRZ0ZLcHBHZlBubnBMYjRzUzNJQi9mOFlKQ1Ftc1c3ZE90OTNRYzFxaHlGNmxwTjJ1WFVaYnNXSkZSbzBhbFdmcy9JSU5yVnUzNXZmZmYrZlhYMzlGcVZRQ01IcjBhRWFQSG0zMHZBc0tYdTNjdVJPcFZNcm5uMzhPUUdwcUtrbEpTYmk3dSt1T0thenNoS0h4eStyNkVCRVJBV1FISk8zczdMQ3lzc0xHeGtiM3o4N09EbnQ3ZSt6czdIQndjTURSMFJFSEJ3ZWNuWjF4Y25MUy9lMHRELzM2OWVQOCtmUGN2SG1UNE9CZ3Z2bm1HNzM5N3U3dUxGdTJETGxjWHVSc2M0bEV3b1FKRXhnMGFCRGJ0MituWWNPR3ZQYmFhM2g2ZXViN0dMVmFUVVJFQkZLcEZHL3Z3cE03amgwN3h1Yk5tNmxVcVJJZE8zYmsrUEhqT0RvNlVyOStmYjNqTEN3c09ILytQS0dob1hoNWVkR2xTeGZ1M3IzTDlldlg4OXk4TVBSYUl5UWtoRjkreVY1aFlXdHJTOGVPSFF1ZDIyKy8vY2JqeDQ5MUFXQmpKU1FrTUdYS0ZLNWZ2MDdEaGcyWk1HRUNNcG1NaElRRWR1ell3YWhSb3dnS0NqTHErMk5JU0VnSXExYXRRaWFUNGUvdnp5dXZ2TUlycjd4Q1hGd2NCdzRjWU1TSUVjeVlNYVBROFVlT0hHbHcrNmxUcHpoMTZwVGV0dHkvdnlkT25HRDY5T2tNSHo2OFNEZkxYMFFpa0NrSUx3amIzdjNKdUhZWlZjUWprNDJwdkhTQmJuWHE0ZjNKTzN5eTVSQ0o2UmttR3pzblZWWVd3M1lkNDA1c0FoUGJOa0w2akM3TEU0UVgxYkZqeDBoSlNlRzExMTR6V0Vmb2p6LytJREV4VWUvNGhnMGIwcmF0Y1V2ZUxTd3NpSTJOcFdMRml2ajcreGU1WHBhYm14dkJ3Y0ZvTkpvQ2czNVhybHhoOXV6WlBIMzZGSE56Yzc3NTVwczhqWXA2OU9pQlJxTmh5WklsckYrL0hxVlNxWHVUbVZONmVqckxseS9uMEtGRGVrdk16TTNOQ1FrSklTUWtwRWhmZzNiZURnNE9KQ1FrY09USUVjTEN3Z3BjN3Zrc3ErSFNSQytRMmRMWGRObDNKVldoUWdXNmRPbENhR2dvbVptWkRCNDhtRWFOR2hFUkVVRkNRa0tlNTBST1JRbStkTzdjT2MveXcvd1lrNTJXOHczUnNtWEw5UFlkT1hLRUhUdDIwTGh4WTJyV3JHa3crTkcrZmZzOHkyZnpDN0xzM3IyYnZYdjNGam9uYlYzRWdJQ0FRbzhGL2VXdmhRVm9rcE9UZFFFMlU5UVFWYWxVeko0OW0yUEhqdUhzN0t3TFlnSzg4c29yakJneGd1RGdZS1pNbWNLb1VhUG8zTGx6dm1QMTY5ZFBMeEI3NE1DQlBKbE0yamtmUEhnUWpVWkRVbEpTZ1VzNnAwK2ZYaWFOazhycStSOGZIOCs0Y2VPSWpvNm1hZE9tZVVxTkZIY3BkRXBLaWw3Z01iOHNRdmczUUZuVU1pZC8vdmtucWFtcE5HL2VuT0hEaDlPeVpjczhBYUtTdW4vL1B1Zk9uYU5qeDQ1VXJsd1p5TTRFM0x4NU03Tm56eTdSMktWOWZjakoxZFdWTFZ1MmxHaSs1VUVxbGZMMTExOHpaTWdRamg0OVNvY09IV2pRb0lGdXY1bVpXWWxLSUxpNHVEQnk1RWltVDUvTzdObXpXYkZpQlRObXpNajMrQ05IanZEZGQ5L1Jva1VMSmsrZVhPRFl4NDRkWS9iczJkamIyeE1ZR0lpRGd3UDc5dTNqd1lNSDlPclZTKy9yaUl5TVpQRGd3VWlsVXNhTkcwZWRPblVJRGc3bXlaTW5xRlNxQW12Mjd0dTNqMVdyVm1GcmEwdkRoZzA1Y2VJRU1wbU16ejc3TE4vSGJOMjZsY2VQSHlPUlNQam1tMjl3Y1RHdWhOTE5temVaUG4wNmtaR1J2UEhHRzB5YU5FbDM4MkxRb0VHWW1aa1JFaExDOE9IREdUdDJySzdVZ3pGVUtoWExsaTNqNTU5L1JpNlhNMlhLRkwwTTRGR2pScEdVbE1USmt5Y1pNV0lFVTZaTTRkVlhYeTF3ekpZdFcvTGhoeC95K1BGamc0SFB6WnMzR3l4QjhlREJBNEE4R2RoQ1hpS1FLUWd2Q0ltRkJRNUR4eEliTUFiVWFwT05tN1IxSFUwRDZuQndZRTk2Ynp4QWVIeVN5Y2JPYmY3eFA3Z1RFOC9TWG0yd2xvbkxseUE4QzFRcUZUdDI3QUR5TGoxTVNFZ2dPRGhZZHdmNjNYZmY1ZDY5ZTF5NmRJbFpzMmJ4Nk5Fam93cTAyOXJhTW1QR0RGeGNYTEMydGk3V1BHMXNiQXJjLytPUFArcXllT1J5T2RPbVRjdjNoV3JQbmoxSlRrNW13NFlOYk4yNjFXQnd3Y3JLaXBpWUdESXpNNmxidHk1ZmZQRUZvMGFOSWo0K1hsZlhxVGcyYnR6SW5qMTcyTE5uRDBPSERuMW02eTBXeHRmcDN6ZFNqeEt2a2E1S3dzcTg5SmRjR3lzOVBaMzE2OWZUdUhGakdqVnFCTUNHRFJzNGV2Um9nVUd6akl5Q2IraEpwVkpkcGxyRmloVUxEV1JxMzB3V05Uc3RaK2J4elpzMytmbm5uNmxSb3daanhvelJ2VkV5SkRNelUyKy9kbjdhYmRiVzFyaTd1eE1mSDIreTViUFBndWpvYUlLQ2dyaDY5U3BlWGw1ODk5MTNlSGg0NkIyakRWd0dCd2N6Zi81ODd0Ky96K2VmZjY2MzVEUTNKNmU4TmI3ajQrUFJhRFJBZGpiNy92MzdrVWdrK1BqNEdCd2pNaktTakl3TW83TktUYUcwbi8vUjBkRk1uRGlSc0xBdzZ0YXR5NlJKazB4MkxmUHk4dExOMFZEd0RVcmVSR3ZSb2tXNngxdGJXeHVkb1ZzVTY5YXR3OUxTa3Y3OSt3UFoyWmc3ZCs3RXc4T2p3R0N5TVVyNyt2QmZVYmx5WlFZTkdvU1RrNU5lOE05VVdyWnNTZXZXcmJHenM4UEN3aUxmNHpRYURUdDM3Z1N5WDBjVkpDNHVqcmx6NXlLWHl3a0tDdEpsZVFZRkJURjgrSERtelp2SDZ0V3IrZXV2djVnNWN5YmR1M2VuVjY5ZXlHUXk2dFNwQThDSUVTT0lpSWpneHg5L3BGMjdkZ1pMNE96Y3VaUGx5NWNqbDh1Wk5Xc1cxYXBWSXpZMmxpMWJ0aEFmSDgrSUVTUDBybG5KeWNrRUJ3ZHovUGh4TEN3c21EQmhRcjdOejNKU3E5VnMyN2FORFJzMm9GS3BlTys5OS9qeXl5L3pYQysrK09JTDdPM3RXYlZxRlZPblRxVjkrL1lNSGp3WWUzdjdBc2NQRHc4bktDaUlPM2Z1NE83dXp2VHAwL1BjTEpkS3BmajcrN044K1hKMjd0ekp1SEhqNk5hdEc1OS8vbm0rcjBudDdlMVJLcFZNbno2ZER6LzhrQUVEQnVUWmIwaFlXQmd5bWF6UTFVT0NDR1FLd2d2RnZKSXZ0dTkvVFBMV2RhWWJWSzBtWWZGc2FrNmZ6eStEZXRKM1V5aVhIa2ViYnZ4YzlsNjd4ME5GRXB2N2RjVERydURBaENBSXBXLzkrdldFaFlYaDRlR2hDK2hwTkJxT0hqM0tpaFVyVUNnVVdGaFlNSHo0Y0RwMTZrUm1aaWF6WnMzaXhJa1RiTnEwaWNqSVNFYVBIbDNvTXNUODN1U2JTc3VXTGRteVpRc3Z2ZlFTWDMvOWRaNGdSbTRmZi93eHljbkoyTmpZNkY3ODV6WjgrSERlZi85OTZ0V3JwN2Q5Ly83OUJiNXB5UzBqSTROMzNua0h5SDZqMkx0M2J6NzQ0SVBuTm9nSllHL2xoclBjbTdqVXgyZzBHdTdGL1VIdENxMEtmMkFadVgvL1ByR3hzY1RHeHViSmhzejkrZUhEaDBsUFR3ZlEvWnp5ODlaYmIrbHFsUzFmdnJ6UWVXZ0RMc1hOVGxNb0ZFeWJOZzA3T3p1bVRadUdwYVdscmg2YklVK2ZQalc0WDd1dFFZTUd6SjQ5bXdFREJ1UjVZL2E4T25YcUZIUG56aVU1T1prYU5Xb1FGQlNVYjUyMXpwMDdZMkZod2R5NWMvbnBwNTg0ZCs0Y28wZVB6dmVteDdadDIvSnN5NW10ZWVEQUFSSVRFMm5Sb2dWVHBrd3hPTWF3WWNPNGRldFdtUVl5Uy9QNS84RUhIekI1OG1UaTR1S29YNzgrZ1lHQldGbFpjZnIwYWZiczJjT1hYMzc1WEw2Sk43YjVqcWVuWjRHWmQ1Q2Q4WG5tekJrR0RCaWdxeVc5ZmZ0MmtwT1RHVDkrdk1uS2laVFc5ZUcvSkwvbHZRcUZva2pkdWZ2MzcyL3dkY1dFQ1JNSy9WdCs0c1FKN3R5NWc1dWJHN1ZyMXk3d1dHZG5aOGFNR1lPMXRUVzJ0cmE2NWYwU2lZU2hRNGZpNmVsSlRFd010MjdkSWpFeEVUTXpNMXEzYmczOFd3b0Fzdi8yUEhueWhNek1UTjMyQ2hVcVlHNXV6cElsUzlpOWV6ZDJkbllFQmdicVNnb0ZCZ1l5YWRJa1FrTkR1WEhqQm41K2Zyejg4c3NjUDM2Y3BVdVhFaHNiaTVlWEY1TW5UemFxOGVLVksxZFl0R2dSOSsvZng5YldGajgvdndMTEVtbWI2Y3lhTll2RGh3L3oyMisvOGRGSEg5RzFhMWU5cG91UVhYZDk3OTY5ckZ5NUVxVlNTZlBtelJrN2RteStXYllTaVlUQmd3Zmo0K1BENHNXTCtmbm5uemx6NWd5REJ3K21SWXNXZWovRGtKQVFyS3lzZEwvbldWbFplYkxDcTFhdHFsdVpZMmpGUmFkT25mUStiOXUyYlo3eUJpODZFY2dVaEJlTVRjZnVaRnorbll5L3I1cHNUSFhVVXhMWExhWEM0TkhzL2F3N0E3Y2Y0ZUNOQnlZYlA3ZkxFZEcwWGJxTExmMDZVYy9MdGRUT0l3aEM0VzdjdUlGRUltSE1tREdZbVpseDhlSkYxcTFieDQwYk40RHNGMnNUSmt6UU5XR1F5V1JNbmp4WlY0ZnU4T0hES0JRS3BreVpvbmRudXlSWmk4VlJzV0pGRmkxYVJKVXFWWXdPRUE0ZVBMakFZOTNkM1VzdE8rVjVEbUpxVlhWcVNGenFZd0FlS0M0L1U0Rk1UMC9QUExYeURoMDZ4STBiTnd6VzBJdU5qY1hWMVZVdnVMZHAweWFlUEhuQ21ERmpkRFhVQ2d1UW01SktwZUxiYjc4bFBqNmVPWFBtNkxKcWdvS0NEQjQvY2VKRTNOemM4UFB6MDIyYlAzKytMbHNSTUZnNklqazVtZERRVUJvMGFFRDE2dFdObWx0R1JnWWpSNDdrelRmZnBFZVBIaWJyVWwwVXNiR3hyRjY5V3BlVjE2NWRPNzc2NnFzOGIzaHphOWV1SGQ3ZTNzeVlNWU1uVDU0d2J0dzRtalZyUnQrK2ZZdTBIREExTlpVdFc3WWdsVXAxV1hlR2FCdWtsR1hOMWRKOC9xZW5weE1YRjBlclZxMFlOMjRjRmhZV0tKVktsaTFieHRPblQ3bDE2NVpKQTVrSkNRbHMyTEFoenpaRC92enp6eUkzR2RJcVNmT2RuTkxUMDVrM2J4NFNpWVQwOUhSZEp0clBQLy9NcTYrK2FyTHlBbVYxZllpSmlTbjI5elMzTDcvOGt2ZmZmOThrWTVWVVdsb2FSNDhlTmZyNGQ5OTkxK0QxdjdDLzVhbXBxYnFiWGxLcGxMaTR1RUliSlpxWm1SbHMyR1hJdW5YcjlHcktGbVQ5K3ZWNGVYbmg3ZTJOaDRjSFFVRkJlcXNGYkcxdCtmNzc3MW04ZURHaG9hR01IRGtTTHk4dlhXM1BkOTk5bDA4Ly9iVFF1cGdQSGp4ZzNicDFuRDU5R29EWFhudU5NV1BHR05VMXZHblRwcXhjdVpMWnMyZHo2ZElsbGk5ZnpyWnQyK2pSb3dlZE8zZkcwZEdSaXhjdnNtelpNaDQ4ZUlDbHBTVVNpWVNIRHgvbVc5c3lONWxNaG91TEMxRlJVVXlmUHAyS0ZTdnl3UWNmMEs1ZE84ek56WEYyZHViaXhZdWNQMzhleUY1T241dTd1N3ZlS2ladmIrOThzMzZMMGhEb1JTSUNtWUx3b3BGS3NmL3lLMklualVTVG1tcXlZZE4vTzRGRjdYcklXN1ZuUTk4T1RENTRoaFcvWFRIWitMazlUVXFoODZxZldQWmVXN3JVTGxxOVBFRVFpa2ZiQ0FPeTN3UkZSa1l5ZWZKazl1M2J4NnV2dnNxK2ZmdDBqUURrY2prZmYvd3hQWHYyekpNOUlwRklHREZpQkxhMnRtemV2Sm5rNUdTOVl2a3BLU202TzgvcDZlbWNPSEdpU00yQmlxdW90VGYvQzhIRTh1VHIzSkRmSDJmWFdReUwvNnVjWjZQUDBkRXhUd09McTFldmN1UEdEYnAwNlVKR1JnYXBxYW1rcDZkblo1VGV1MGZEaGczMU9sUHYzYnVYSjArZTBMNTkrM0pweUxSa3lSS3VYcjNLdUhIajlMSjR0RXVGRGJHeXN0TGJyMTAyWGRCanRtN2RTa2hJQ0crLy9UWmZmLzIxVVhPN2NPRUNkKy9lSlN3c0xOOXUyS1ZGcVZTeVk4Y090bTdkU25wNk9qS1pqS0ZEaDdKcjE2NGkxVW8wTXpPamVmUG1uRDU5bWpObnpuRG16QmthTjI1TVlHQ2dVWTgvY3VRSUNvV0NuajE3VXFsU3BYeVAwd1l5eXpJanM3U2YvNU1tVGFKVnExYTZhK2o2OWV0NSt2UXBEUnMyekpPSlZGS0ppWWxzM0xqUnFHTXJWS2hnOEcrTnRueUtNUXBhcm01TVFNL2MzSnpFeEVRMEdnMWJ0bXhCSnBPaFVxbUE3SnRueFJuVGtMSzZQcGlabWVIbDVWV3NPZVpXMkRKaFUxaTllclV1Z0thVk15TmUrL3RvcUdSQmJpcVZpZzgvL0pEVTFGUmRuY1RDeHMvdGh4OStJRG82ZTZWYmFtb3FRNGNPcFhIanhvd2NPVExmbXh2MTZ0WGp1KysrSzNCdWMrZk8xVFZTTlBhMWpMYWVaZmZ1M2VuWXNhUEJtejczN3QzRHlzb0tTMHRMbEVxbExwdlR3Y0VCcVZUS3JWdTNlT21sbC9KZGtyMTc5MjZXTGwyS1JxTkJMcGN6Y09CQUZpeFlrRzhuOVlJTUdUS0V6WnMzbzFBb1dMdDJyYTcrdWJhK2M2MWF0UmcvZmp3REJnd284azJJa0pBUXRtM2J4bzRkT3dnUEQyZmh3b1hVcWxXTEtsV3FrSnFheXZ6NTgvSDA5R1RGaWhWNjVVZU9IVHRHVUZBUWJkcTAwUnV2VnExYUJtOFNnUWhrNWtjRU1nWGhCV1RtNG9aOS82RWtMSmxqMG5HVE5xNUFWdjBsekwwck1iTnpjNm80MlRNcDlEVC9sSUl5dWJSTUZaOXVPWVIvK3lhTWF0RUFFVk1RaE5LajBXaFl0R2dSZS9mdXhjTENnb3lNREtaTW1VSmdZQ0FmZmZRUmtMM3M4dlRwMDFTclZvMFBQdmlnMERjZEF3WU13TlBUazJiTm11bGVFR2RrWk9Edjc4L2R1M2Q1K2VXWHVYLy9QdlBuejhmT3pxN0FHbFVMRnk0RXl2Yk52cFpHbzlHOTBSVEJUZU5WY2ZxM09VWlU4bjNTTXBPd2xwVi9uY3pJeUVodTM3NU5lbm82YVdscHBLYW1rcHFheXUzYnQ0SHNKVi9hbjdlWGx4ZWpSNDhtT1RsWnJ6bEFlVHR6NWd4NzkrN0Z3Y0dCNjlldmMvMzZkZDIrL3YzN2MvTGtTWU9QeTkwWUpUazV1ZEJ6ZGVyVWlaQ1FFSTRmUDg2UUlVT015cTQ4ZnZ3NEFJMGJOemFZeFZXYXJsNjl5dnIxNjlGb05OU3VYUnMvUHorcVZLbVNiNmZtL05qWTJEQjE2bFIrKyswM2xpMWJSa1JFQlBYcTFUUDZHdEN0V3pkOGZIeW9VcVVLSzFldXBFZVBIZ1l6anJUUHRiSzZ0cFhGOC8rdHQ5N1NmWHpseWhWMjdOaUJnNE9ETGhCZTNPQ2NvZUJTUVRVeWMvUDI5bWJRb0VGNXRoY2xrRmxTNXVibUJBVUZZV05qZzV1Ykd3OGZQbVRVcUZHODg4NDdCak5WQ3d2OG5qaHhncFNVRkwxdFpYbDljSFoyTG5acGpQSVFGeGRYWUZCTFcwYkJ5c3FLckt3c0RodzRRTWVPSFEwR0ZiVXJUdHExYTZlcjAxM1krRG50MzcrZlgzNzVoZXJWcTNQbnpoMDBHZzNtNXVhRWhvWVNFUkhCMUtsVERWNXZIUjBkYWRpd0lYZnYzalU0Ym5KeU10SFIwZmo2K3VaYlJpUDNlTG1iOG1oZnMwVkhSM1B0MmpYKytPTVB6cDgvVDJ4c0xKQ2RuZG1wVXlmcTE2L1BpUk1uT0hYcUZEdDI3R0RIamgxSUpCSXFWNjVNcFVxVjhQTHl3czNORFVkSFIyclVxRUdiTm0zWXVIRWo5ZXJWWTlpd1liaTV1YkZyMXk2RDg0cUlpRUN0VnVkYlEvcWRkOTdoN2JmZlp2djI3Unc1Y29UUFAvK2M4UEJ3amgwN3hpZWZmRUwzN3QyUlNxWDUzbnhvMzc1OWdjMnErdmZ2VDdkdTNkaTZkU3VlbnA1VXFWSUZqVWJEM0xsemlZcUtZdXJVcWV6YnQ0L09uVHNqbDh0MUFVOTNkM2ZkNitiY1VsTlQrZkRERDJuYnRpMGpSb3d3ZUl5UVRRUXlCZUVGWmRXMEJjcExGMGcvYzl4a1kyb3lNa2hZL0QzTzArWWdzYkJrVUxPNlZIUzBaZUQybzZSbnFreDJudHltSHo3SHJXZ0Y4N3Uzd3RLODdMTmVCT0ZGc0hqeFl2YnUzWXVWbFJXelo4OG1ORFNVME5CUXZ2amlDN3AyN2NxYmI3NkpsNWNYTTJmT05IcE10VnBONjlhdFVhbFVKQ1FrWUdkblIxQlFFRmV1WE1ITHk0dWdvQ0JPbno3Tm5EbHorT2FiYjJqZHVyV3VlWU9Ua3hNU2lRU3BWSXBFSWpIWS9FQ3RWcU5TcVhULzFHbzE1dWJtSmNycVNFcEtJaW9xQ250N2U2eXRyVEV6TStQa3laT29WQ3FrVXFsUmJ3b0dEUnBVcElDbnByVHVCcFV6dWN3QmQ5dHFSQ1pudjlsNm1IQ0ZsMXpmS09kWlpRZFdjbWV6V0ZoWTZINE9IMzMwRVRZMk5saFpXZUhtNXNhMmJkdXd0TFNrUllzV1JwK2pvSzZ1T1dscjdobDdmTE5telJnNGNDQlBuejRGc3BmUTVzN202TlNwVTc1Qk80VkNVZVNBbnJlM04vWHIxK2Z5NWNzY09uU0lYcjE2RlhpOFVxbms3Tm16UVBFRFZpWHgybXV2MGE5ZlB4d2NIT2pXclp2dWQ3RzRqVithTld0R28wYU5PSGp3SUIwN2RpelNZeHMyYk1qUm8wZlp0bTBiZi83NUovUG56OCtUNVZUV2djeXllUDVyeGNmSE0yUEdERFFhRGVQR2pjUFZOYnRjVUdITnJiU0JvTnpIYVJ1YkZKWDJhOHU1TXFBOGFlc3VxMVFxNXMrZmo3T3pNMTk4OFlYQlkwZVBIbDNnV0ZldlhzMFR5Q3lMNjhPejlqMDExdGRmZjYwTHFCc0tlR3ZMM2pnNk9ySjc5MjZXTFZ2R2tTTkg4UGYzMXd2MktaVktObTdjaUVRaW9YZnYza2FQcjNYMjdGa1dMVnFFcmEwdEFRRUJmUHp4eDlqWTJMQnc0VUltVHB6STVjdVhHVGx5SkVGQlFmbVdMREdVd1p2VHZYdjNDajBHNEwzMzN0TUYrTy9ldmN2Ly92Yy9Iang0d0owN2Q0aUppZEVkWjJ0clM3dDI3WGp6elRkcDFLaVJyaGI0bTIrK1NVcEtDaGN2WHVUY3VYTmN2bnlaQnc4ZTZEV09rc3ZsckZpeEFnY0hCMWF0V3FXM2ZENi9RTGkyM25CQmdYSkxTMHNHREJoQS8vNzlrVWdrT0RnNHNIbno1bUkzanN6TjJkbVpvVU9INmo2L2Z2MDZKMCtlMVAxc1Y2MWF4YVpObTNqbm5YYzRkdXdZbVptWkJBUUU1RnZDUkNxVmtwS1NVbWpqTkVFRU1nWGhoV2IveVdBeWIxNUhIV3U2NWp5cXh3OUoyclFLKzgrR0FkRDVaVi8yZnRhTnZwdENpVWxKTTlsNWNndTVkSXN3UlNMciszYkExY1kwZjV3RVFjaW1VQ2c0Y09DQXJuUGp5eSsvVEkwYU5iQ3pzMlA3OXUyRWhJVG9pcFpMcFZMTXpNeVFTcVc2SUtQMjQ2eXNMTDNBWWs0ZUhoNHNXclNJQ3hjdVlHMXR6YlJwMDdDMXRhVkRodzdJWkRLQ2c0TTVldlJvZ1RXcGNnWTJjNCt2VmRJYVc5SFIwZm0rOEs5WHI1NVJkZXdlUFhwVTdQUC8xL2c2TjlBRk1zTVVmejBUZ2N5R0RSc1NHQmlJazVNVFRrNU8yTnZiWTJscHlheFpzemg2OUNqOSt2WFRIWHZreUJIT256OVBuejU5c0xNelBwdTBxTXZZakQyK1pzMmFRSFk5dHR6ZGJULzc3RFBpNCtPcFdiT213YUNkb1E3UFo4K2V6Uk1FTWFSang0NWN2bnlaZmZ2MjhlNjc3eFlZcUQ5ejVneHBhV2s0T0RpWXJONWZVWDN5eVNjbUhjL2MzRHpQVW13d0hJRE8rY1lmc3BzNG5EeDVrdE9uVDdOZ3dRTEdqUnVudDErdFZnTmxGOGdzaStjL1pIZThuanAxcWk2RHEzSGp4cnA5aFdYd2FRUGd4bVQ2R1ZNalUvczlOa1VKQ0dOdk9oaGp3NFlOM0w5L242bFRwK295K2t5aExLNFA1VkhidFN3OGZweGQxOW5kM1ozdTNidHovLzU5RGgwNnhKQWhRL0QzOTZkdTNicEE5aEx5Nk9obzJyVnJwNnNSYnF6ZmZ2dU53TUJBcEZJcEFRRUJlb0ZLWjJkbjVzMmJSMEJBQUpjdVhXTGt5SkhNbURIRFlQT2NsU3RYNXRtbVVxa1lOMjRjR1JrWnpKczN6NmpHZ3psdi90cmIyN043OTI2VVNpWDI5dlkwYXRTSWV2WHE4ZXFycjFLelpzMThBOWMyTmphMGJObFNWN29oUGo2ZVc3ZHU4ZkRoUThMRHc2bGZ2NzZ1cG5oaE5VQ0xJK2ZmSkZNRk1RMnBVNmNPczJmUDFqV0FxMWF0R3NIQndickdiL1hyMXkrdzFxZjI5MGFzN2luY2YrdktJZ2hDa1Vqa2N1d0grNkVJbW9RcDEzK24vZThYTE9yVXg2ckptd0EwOUtuQUw0UGVwYy9HQTl5S1ZwanNQTG1kRFh2SzI4dDNzYVZmWjE2cTRGUnE1eEdFRjQyVGt4TWRPblNnYXRXcXVqZWI1dWJtREJ3NGtLNWR1M0w4K0hGdTNicEZiR3dzcWFtcFpHVmxrWldWaFZxdFJxMVdrNVdWaFVhalFhUFJZR2xwbVNmRFVLUFIwTEZqUnh3ZEhlbllzU092dlBLSzNndi9ObTNhMEtSSkU0NGRPOGJmZi85TmRIUTBhV2xwdXZHMW1aYzV6NVdUOWdXaFJDTFJXOUpZSE43ZTNsaGFXdXJPcTlGb3NMVzFwVTZkT2tZdkF5cEoxL0wvR2wrbkJweDltTDFzODNic09kNnVNUWdvM3hmd3pzN09OR25TeEtoajY5YXRTNU1tVGZTQ08xbytQajVrWkdRWWZFTlNXUFpmVkZRVUkwYU1JQzR1RGdBN096c1dMRmhRYUthYTF0bXpaN2w2OWFvdWkwdXBWUEw0OFdOZGQ5bXJWdzAzL0ZNcWxYcjdiRzF0c2JXMTVmYnQyd1YybVczUm9nV0xGaTNpMGFOSFhMNThPZDh1M3BBZC9JTHN3TWgvTGNpUm03RUI2REZqeG5EejVrME9IejVNblRwMTlIN2Z5em9qc3l5ZS95cVZpc0RBUUs1ZHUxYmkrUmJHbUJxWnB2d2VtNkxoRDhENTgrZlp1blVyelpzM3Azbno1aVlaVTZzc3JnL2FqTEtjbVdmRkRmSStTMHZUNzl5NUEyVFgxRFkzTjJmczJMRlVxVktGRlN0V01HN2NPSVlNR1lLTGl3cy8vZlFUOXZiMlJtVTg1clIvLzM0V0xWb0VRRUJBZ01GcnFWd3VaK2JNbVFRR0JuTDY5R25HakJuRDFLbFRhZGl3SVVDK1M4b2hPMGlhbEpSRTgrYk5NVE16MHdYeEM2SlFLRkFvRkZoYlcrUGw1Y1g4K2ZPeHQ3ZkgzZDJkOXUzYmMrSENoU0o5alRtdFdiT0c5OTU3cjlpUEw0NmlQQThWQ29WUng3ZHYzNTYrZmZzQzZINW1jWEZ4SEQ1OG1NaklTRnhkWFhGMWRlWHk1Y3Q4OHNrbjlPclZpL2ZmZno5UDR5UHR0YWdvcnhGZlZQL3RWdytDSUJUSzRxVTYyTHp6TGluN2RwcDAzTVRWaTVINVZzZXNRdlpkeE1wT2RoejZzaWVmaFJ6bTJCM1R2TWd6SkV5UlJJY1Z1MW5UcHoxdHFodjNoazhRaE1JTkhqeFlyMkM1bG9lSGg5NnlxWklhTkdpUXdSZHdOalkyZE9uU3hXRFdVM0ZaV1ZreGYvNzhJajNHMHRLeTJJWFh0WjFkaS9wbVdTYVQ1ZHRKOW5ubjY5UUFDek5yTXRScHhLUThKQ3I1QVJWc242MEdicm1YUHh0YURsM1E4N0tvU3l1VGs1T1pOR2tTYXJVYUJ3Y0hFaElTY0hGeFljS0VDU3hjdU5Db2JKWDkrL2R6OXV4WnVuVHBnb2VIQnc4ZVBDQXJLMHNYYk1qWmVUaW5xS2dvZy9zS2EyeGhhV2xKcTFhdGRDVW44Z3RreHNURThQdnZ2d1BaTlhYTHkrN2R1M1VOSDB3cDkvZklVTUJhdXh3eUp6czdPL3o4L0pnMGFSSkxsaXloVHAwNnVwczVtWm1aUVBtOXNUWDE4MStwVkJJWUdNalpzMmVwVWFNR1lXRmhwYnFNMHBnYW1VcWxFb0NIRHgvcU9rUVhWMG1iL1VEMjh0VEF3RUEwR2cxZVhsNHNXYktFSjArZUVCa1ppWmVYRjFPblRpM1JITXZpK3BENlQwUFJuTmx2cGdyeWxpZnQ5ZXVWVjE3UmJYdnZ2ZmZ3OVBSazVzeVpMRnEwU0pmWk8zNzhlS05yQUN1VlNuNzQ0UWRDUTBPeHNyTEMzOTlmTDBzNU4zTnpjL3o5L2ZudXUrODRkdXdZVTZaTVlkT21UVGc2T2hvVlBEMTkrblNlcGtPRmFkQ2dBYk5uejg0VHRIWnljaktZNWI1aHd3WVVDb1hCSmpaNzkrN2wzcjE3Qlo3UDJOK1h3bzdyMUttVFhnbUdvandQMVdxMVVjY3JGUDhtNnR5L2Y1OERCdzd3eXkrL2tKcWFTcnQyN1JnMmJCaTJ0cmFjUG4yYU5XdldzR25USmk1Y3VLQnJvS21sdlJZWmVyMHQ2Qk9CVEVFUXNIbjNRekt1WGlMelFmNTM4SXBLazU1R3dnL2Y0K1QvSFpKL01pN3NyU3pZK25FbkpoMDR3NnB6aHUvMm1rS1NNb1BlR3c0dzg1M21mTkhrbGNJZklBaENvY3JxUlZWWnZsbVhTQ1I2YjBaS1cwR2RYUXNpa1VpSy9kaG5uY3pNa2xwdXpmbnJhWGFXM2w5UGo5Q3Urc0J5bmxWZURnNE9SUTdZaDRTRTVGbkNXcGprNUdRbVQ1N000OGVQK2Y3Nzc1azdkeTRKQ1FsTW5UcVZZY09HOGMwMzN6Qmp4b3dDbDZaQmRqT1ZzMmZQY3V6WU1mcjJOQ3JYWVFBQUlBQkpSRUZVN2NzZmYvd0JaQzlyQThOTERnY09ISWlIaHdmVHAwL1BzOCtZNEh1Yk5tMElEUTNsMUtsVEpDY25HMnhDOGNzdnY1Q1ZsVVhkdW5XTnppNHREZkh4OGM5Y1VLVng0OGEwYnQyYVk4ZU9zWDM3ZGwwZFBXMlFyendhbVdtWjh2bS9jZU5HenA0OVM4V0tGWms1YzZiQmJNNnlwbDBlSFI0ZS9rdzhMKzdmdjA5YVduWTVwdTNidDJObVprYUZDaFh3OVBUazlkZGYxenUyT0hWbXkrTDZvUDNaNXc3a3VidTdzMm5USnFQbWFTam9YNTZpb3FLNGN1VUtibTV1K1BycTMzQnIzcnc1SDMvOE1hdFdyVUt0VmxPaFFnV3FWNjl1MUxqeDhmSDQrZm54Nk5FalhGMWQrZmJiYnd2TWdOY3lNek5qd29RSnlHUXlmSHg4ZERXNnRjMFBjOHJJeUdEbXpKbkV4c1l5YXRRb2c0MmpjdnJ4eHg5eGNIRFF1MG1SWDNrRFcxdGJnemN6ZHUzYWhVS2hNTGp2d29VTGhRWXlDL3NiVVZpekg2M2NOLytNcllkY1dMTWZRN1p2Mzg2S0ZTc0FhTktrQ1o5ODhvbXU1QXRrUDArYU5XdkdnUU1IRFA2TlRFeE1CRENxYWQ2TFRnUXlCVUZBWW02Ty9aRFJ4UG43b1RIaFhmSE0rM2RJM3JZQnV3Ly9UY2szbDByNXJzdWIxSFJ6Wk1LQjA2aXpTcWVKUlpaR3cvaDlwN2dWcFNEb25lYVlQMmZGeGdWQkVGNFVkVDNhNlFLWmYwVHNwNlZ2UHl6TW5xMWF4L2IyOWtXdXJSb2FHbHFrUUdaTVRBd1RKa3dnTEN5TWlSTW42aHArUUhaSmc0a1RKekpseWhTR0R4L090R25UcUZXclZyNWp0V3paa3FWTGw3Sno1MDY2ZGV2R29VT0hzTEN3MEFWQjhxdlpKcFBKaWx6UFRVdGIreXM2T3BwZmYvMlZidDI2NmUzWGFEUWNPSEFBZ083ZHV4ZnJIS1l5WU1BQUJnd1lZSENmVXFuRXo4K1AyN2R2ODlGSEg5Ry9mLzh5bTlld1ljUHc5dmJXNjJpclZDcVJTQ1RsdXRUUWxNLy9ObTNhY1A3OGViNzc3cnN5NzFpZkgyMERsMzc5K3ZIcHA1L20yVi9XVGFrYU4yN004T0hEOGZMeXd0dmJHdzhQajN3enU0dlR0YndzcmcvYUFLUzJnZE4vUVVoSUNCcU5obmJ0MnVtVlROQm9OR3pkdXBXMWE5Y0MyWUd6cUtnb2hnOGZ6dlRwMHdzTkdqbzZPdkxxcTYvaTQrUEQxMTkvWGFTR2hCS0poTEZqeCtwdHk5MzhVS1BSTUdQR0RHSmpZK25YcjU5Uksxdk9uVHRIeFlvVmRUZFV5c09hTldzNGUvWXN0Mi9mNXVPUFA4NnpQNzltUHhxTmhubno1dkhTU3kvUnFWT25RbXZmenAwN2w4cVZLOU9yVjY4Q2ExTkdSa1l5Zi81OFJvd1lnYmUzdDhGajJyWnRTMXhjSEpHUmtadzhlWkp6NTg0WlBDNW5BNldjdEkyNFNxTk82SCtOQ0dRS2dnQ0F1YWNQZG4wL0kzSDlNdDAyRFNXdlZKWjY4R2NzYXRmRDhsWDlPOGlmTjNtRnFpNE9ETmg2bUNSbDZTMHBXbjMrR3ZmaUVsbmR1eDBPVm9ZN3hBbUNJQWpscDVyejYxU3c5U1VxK1Q1cG1VbjhFWEdBcGhVTDdueGQxdFJxZFpHeks0MnBQYVoxNDhZTnBrK2ZUbHhjSEpNbVRhSlZxMVo1am1uY3VERlRwMDdsMjIrL1pjeVlNUXdhTklpdVhic2FmT01sazhsNC8vMzNXYlZxRlFFQkFUeCsvSmhXclZvaGw4c0xETXFFaDRmbnUvLzExMTluNXN5WitUNVdJcEhRcWxVcmR1ell3Y0dEQi9NRU1zK2NPVU5rWkNRdUxpNjgrZWFiK1k1VDN1Yk5tOGZ0MjdkcDNicDFucURXbFN0WFNFeE1OSG5OUWkwSEJ3ZTljMlptWnVwcUM1Y25VejcvcTFhdHlzS0ZDMHN0eS8vbm4zL1dXNjVaMEhOYXUzM1NwRW1BYVlKdXBtajI0K2JtWm5Td3Z6aGR5OHZpK25ELy9uMEFLbFdxWk5UWDhheTdmZnMyKy9idHc4TENnaDQ5ZXVpMlAzejRrSG56NW5IdDJqVmtNaG1qUjQrbWFkT21USmt5aFN0WHJ2RFZWMTh4ZWZMa1F1dk9qaGd4b3RnZDNnc0t2cW5WYXI3Ly9udU9IejhPd0taTm00ek9pTTM5ODY1Um93WkxsaXpKYzF4cWFpckhqaDB6dUIwd3VDOTMwN1A4N05xMWl6Ly8vSk9VbEJTajY0MnVYcjJhZ3djUDhzY2ZmOUMwYWRNQ2Y2OS8vdmxuRGg0OGlMbTVPZlhyMXk4d0UzYnYzcjFjdkhpUlljT0dNV0hDQklNL1UyZG5ad1lOR3FRclVmSGxsMS9tT1VhYnNXbkk3ZHUzQWZJTmxBci9Fb0ZNUVJCMHJOdDBSSG5wQXNyTEZ3SFR0VnRJWEJHTWMrQUN6SnhkOUxhM3JsNlJYd2IxcE8vR1VCNG9FazEwdHJ5TzNRbW53NHJkYk9uWEdWOW40Kzl5Q29JZ0NLVlBJcEhRb3NxSDdMdzZBNENUOTMra3JudGJiQ3djeTNsbS80cUlpQ2lWaGdRYWpZWnQyN2F4ZHUxYXpNM05DUWdJS0xDVGQ5T21UUWtLQ2lJZ0lJQkZpeFp4NU1nUi9Qejg4aXh6Qk9qWnN5ZUhEaDNpOHVYTEFMcWx3WWJxbFFFc1dMQWczMXBuQUJVcVZDajA2OUVHTXFPam8wbElTTkRMdU51OWV6Y0FYYnQyTlVsMzZOS3dlZk5tZnYzMVYyclhyczNZc1dQMUFnUktwWklaTTJhZ1VDajQrdXV2YWRldVhhblBSeHNJS0U0Z015VWxoWjQ5ZXdLd2RldldFbVg0bVByNVg1cWxTcXBVcVZMa1dzcmFKYTZtQ0xxVnh0TDBwS1FrYnQ2OHlmWHIxd2tMQzhQZjM3L0VZNWIyOVVFN2JyMTY5VW84MStJdzVmTWY0SWNmZmlBcks0dStmZnZpN094TWZIdzhtemR2WnMrZVBhalZhaXBYcnN5RUNSTjAyWmV6WnMxaTVzeVpuRHAxaW9DQUFFYU5HbFZnOW14eGc1Z0ZTVWxKWWViTW1adzdkNDZXTFZ2U29FRUQ0dVBqa2NsaytTNFQxekwwODlZdVhjOHROamEyd0RyZUphbnhIUkFRd09qUm85bTVjeWNTaWNSZ0ZtTk91M2J0SWlRa0JDY25KMmJQbmwxZ0VQUEdqUnNzVzVhZHdETnMyTEJDbC9OLzhjVVhtSnViOCtPUFArTHY3OCtBQVFOMERYN3lZeWlUUFhjZ3MwNmRPdmo0K0tCU3FUaDY5Q2lRZlNOQXV5cER1MS9RSndLWmdpRDhTeUxCL291UnhFNGNTVlpTMGU2OEZ5UXJPWW5FcFhOeCttWTY1SHJ6VXRQTmlWOEd2OHVubXcveFc5Z1RrNTB6dDl2UjhieTlmQmZyKzNiZ2pTcWVwWFllUVJBRW9lanFWSGlMVTdaYmlFeStSMnBtQWdkdUx1RDl1Z0hsUFMwZE56YzNSbzRjV2FUSExGeTRrT2pvNkh6M1AzandnRVdMRnZIWFgzL2g3ZTFOUUVDQXdZQmticSsrK2lyTGx5OW54b3daL1AzMzN3d1pNb1RXclZ2ei92dnZVN1ZxVmQxeEZoWVdkT3JVaVJVclZtQm1ac2JseTVmeDlmWE5OOGl6WU1HQ2ZHdWRHYXRXclZwTW1qU0o1czJiNjlYTnUzWHJGcGN2WDhiUzBqSlBwdWF6WXVmT25heGR1eFpmWDE5bXpKaVJaeW0zcGFVbFFVRkJqQnMzanRtelo1T1dsa2JYcmwxTGRVN2FUTHJpQlA2dVg3K09ScU9oVHAwNkpRN2lsTWJ6djdUVXIxOWZWK3RSclZZemUvWnNmSDE5NmRPbkQzRnhjVXljT0pHdVhidnFkWVlmT25RbzV1Ym1SdFVsTEl5eDlmY0tjdVhLRlc3ZHVzV3RXN2U0ZWZNbWp4OC8xdTF6ZDNjdjhmaFF1dGVIaElRRS92cnJMM3g4Zkl5NnBwV0drajcvLy83N2I2S2lvb0RzR3dwZmZmVVZ5NWN2cDArZlBodzllcFQ1OCtlalZDcXhzTERnd3c4L3BFK2ZQbnJYREFzTEMvejkvUWtPRGlZME5KU1FrQkRhdEdtanV5bngxMTkvNmNaUFRFd3Mwbkp5WTl5K2ZadkF3RUFpSWlMbzNMa3pYMzMxRldxMUdqOC9QOExDd21qZnZqMjlldlhDeTh2TDRPT0w4dlBPcnhtY3RxbVdvZCtKZ0lBQXpwdzVVK2pZTmpZMkJBWUdNblRvVUhidTNFbXpaczN5RFk2ZlBYdVdwVXVYNHV6c3pPelpzd3ZNYWd3UER5Y2dJQUNWU2tYUG5qMk4vcnZYdjM5L1BEMDlDUTRPWnMyYU5ZU0ZoVEZtekpnUzFUQU9EZzRHWU11V0xUeDkraFJ6YzNNV0xGakE5ZXZYR1RseXBHNi9vRThFTWdWQjBDTjFjTVQraXhIRXp3ODA2YmdaTjYrUi9ITUl0dTkrbUdlZmk5eUtuZjI3TUdiUENiYjhlZE9rNTgwcExqV2RkOWZ0Wlg3M1Z2UnQ4RktwblVjUUJFRW9Hb2xFU3M4NjM3RGkvRkN5TkNxdVI1M2cvS09mYU96VG8vQUhsd0VySzZzQ015VU55Vy81V0dwcUt1dldyZE5sOHJSbzBZSXhZOFlVbWlHVGs0ZUhCOEhCd1d6WXNJRnQyN1p4NU1nUmpodzV3dHR2djYycmFYYjE2bFhXcmwyTFRDWkRLcFd5ZlBseWR1N2NTYXRXcldqVXFCRyt2cjZsVW9mcnJiZmV5ck50OCtiTkFIVG8wQUU3T3p1VG43TWt0Rm14cTFhdHdzdkxpMW16WnVrMVdsQ3BWS1NucDVPYW1vcVptUm1mZmZZWkN4WXNZT0hDaGJvM3dma3BhVzNGc0xBd29IaU5INjVkdXdaZ2ttWHdwbnorbDVSS3BUTDZ1TURBUUU2ZlBrMzc5dTNSYURTWW1aa2hsOHNKRGc3bTdObXpmUDMxMTBSRlJYSDc5bTBhTkdoZ01HQ3MwUmhYeTcxLy8vNTVsbkFiTzgvY2xpNWRxbHRpNnVEZ3dCdHZ2RUh0MnJXcFhidTJYdU9Ra2lqTjY4UCsvZnRScVZUbGV0T2lKTS8vYTlldThYLzI3anV1eWJQN0gvZ25BOEpHaGlJZ2JsRWZ0ZTdkaDZxNHRiYXVPcXZXeDFHcnhWR2hyZUlFVzR0N1ZHdnJhTjI0YTExMTFyMTNWZHk0VUVERERwRDUrNE5mOGhVSUVPQytCZlh6ZnIxOFZaTTc1N29DZ2NMSnVjNlpNR0dDYWREV2p6LytpT0RnWU5QUitTWk5tcUJVcVZLb1Zhc1crdlhybDJPMXVsUXF4Ymh4NDFDcVZDbjQrL3Via3BoWHJseEJjSEN3S2Y2MGFkTXdmZnIwWFA4ZlVMZHVYWXMrSDJxMUdxdFhyOGFXTFZ1ZzErc3hlUEJnVTlXZ1hDN0g0TUdERVI0ZWpwMDdkMkxYcmwzbzFLbFR2dCtrZU5OS2xpeUpxVk9uSWowOVBkY0szOGFORzJQbzBLRm8xcXhacmhXTWp4OC9SbUJnSUpSS0pabzNiNDRSSTBaa3U4YjRkV211VXJaZHUzWndjM1BEMUtsVGNlalFJYng0OFFMVHAwOHZWREo2Ly83OVdMVnFGWnlkbmJGbzBTSXNYNzRjQnc0Y1FFUkVCQ1pQbmx6ZzN0WHZNaVl5aVNnYlJkMkdzRzNaRHFsSC9oWTBic3FmbTJCZHZSYXNxOWZLdnFaY2hrVmRXOEszcEF1bUh6Z0RDMzl1ekRlTlRvOVIyNDdnYm13OGd0czBnalNYdmpKRVJQVG1lRGhVUW91S0EzSDQvZ29Bd043Yml3Q2dXQ1F6VTFKU3NIZnYzbncveGh5TlJvTi8vdmtIenM3T0dEbHlKUHo4L0FxMEo1bE1oaSsrK0FMdDI3Zkg4dVhMY2VuU0pkTXh0cE1uVDJMbXpKblFhclg0L3Z2dlVhMWFOU3hac2dSbno1N0YxcTFic1hYclZnQVpDU3A3ZTN2WTJkbWhZc1dLa0VxbCtPcXJyMkF3R0tEWDY2SFg2NkhWYXFIUmFLRFJhT0R0N1kyNWMrY1dPRUczYytkTzdOeTVNOGY3VzdSb0FWdGIyM3gvckMzZFQ5YktvTWpJU015ZlA5K1U5REFZRFBqMjIyK1JtcHBxK3FQUmFIS010MlRKRWxoWldlVll6V051bXE1eDB1N3JMbDdNYU9uajdlME5SMGRIMk5yYTR2SGp4NmJoSVFXcGFoTXlrU25rNno4L1ZDb1ZrcEtTNE9qb2FLcDIrK3V2dndEa2Z0dytJU0VCMDZkUHg3VnIxK0R2NzQvQXdFQklKQkk0T3pzakxDd01zMmZQeHVIRGgzSHUzRG5UVWM1Mjdkb0JBUFI2UFpSS0pSd2RIV0ZsWllVelo4NEFRSjdEbGdyeWRYei8vbjFFUjBkblMrNzM3dDBieWNuSnFGV3JWcWJYMEpNblQweEpsK2ZQTTA0eDVkV1RNK3QxSzFldUZQWDd3L1RwMDdGNTgyYTR1N3VqWThlTzJmWVRIUjM5Um9ZbkZmVDFiMHhpcWxRcWpCNDlHdGV2WDhmaHc0Y3hiTmd3ZE8vZUhmWHIxNGVIaHdlV0wxOXUwWEZ3ZzhHQVhyMTZRYXZWSWlVbEJYZnYza1Z3Y0REUzA5TXhidHc0M0xwMUMzdjM3c1dRSVVQUXZYdDNOR2pRQUo2ZW5xYlhtN0c5UlZoWVdMYTRPcDBPV3EzVzlNZkd4Z1o2dlI3bno1K0hnNE1EZ29LQzBLaFJvMHlQcTF1M0x1cldyWXRidDI3aGp6LytRSjA2ZGFCVUttRm5ad2NyS3l0SUpCSmN1SEFCUUViaTB4SXBLU25ZdjMrLzJkc0JtTDNQV0kxcXp2VHAweEVaR1pubnVzWSttMW0vQnZidDIyZjIrcFVyVjBLcFZHTDgrUEdJaTR0RG5UcDFNSEhpUkVna0VxalY2a3hmNDZkUG53YVFrVVExeDlnVE5qZzRHRGR1M01DS0ZTc3dkdXpZYk5mbDlWcFBTMHZEc21YTHNHdlhMdGphMm1MS2xDbnc5UFRFcEVtVEVCNGVqcFVyVnlJZ0lBRGp4NDh2OE04Szd5b21Nb25JTE1lK2c2RytkUjI2RjFIQ0JUVVlrTEIwRHR4bUxJRFVNZnVrU29rRUNQaHZIVlIyZDhhd3pZZVFxckhzWGZlQ1dIRDhNdTYrak1jdlBWckIzcnJneHdHSWlFZzRINWJyalpjcGozSHRSVWJDYWUvdFJVaElqVWJMU29NZ2x4YmR3Qk9sVW9tNWMrY0tFc3ZaMlJuVHAwOUhtVEpsQ2xScGw1WHhsNTdrNUdRNE9EZ2dQajRlTTJiTWdGYXJ4Y2lSSTlHeVpVc0FRRWhJQ0dKaVluRHMyREhjdm4wYkR4OCtSR0ppSXBLVGs2RlVLZ0hrWFgxbW5CeHJMa0VuQkhkM2R5Z1VDdEhpbTF2djlaNkd6NTgvaDdXMU5Sd2NIT0RxNmdwSFIwYzRPVG5CM3Q0ZURnNE9wai9HeXFtRkN4ZGk0Y0tGc0xXMWhiKy9mN2I0NW81YkdpZnR2dTd5NWNzSUR3ODN1MGVaVEpacjFhYzVPcDBPRVJFUnFGaXhZbzVIUi9ORHlOZC9mang2OUNqSGFyRTZkZXFZdmYzaHc0ZVlOR2tTb3FPajBiWnQyMnk5VHVWeU9iNzk5bHQwNnRRSlQ1OCt4WVVMRjFDcVZLbE1BN1lHREJpUUxZR2QwM3I1TVdMRUNDUWtKTURLeWdvR2d3RXhNVEhRNi9YWll1ZVVzRkNyMWRsNmNGcmFrOU40bmRqZkgxYXNXSUhrNUdTTUdqWEtiTEpaSnBOWi9KbzBsL1MzUkdGZS85dTJiWU5LcFVMdjNyM1J1WE5udEd2WERuSzVIUHYzNzhlaVJZdE0xOG5sY2tpbFVrZ2tFc2hrTXRQZmplc2JFN3l2Zjh3YU5HZ0FCd2NIcEtlbm8wK2ZQdWpRb1FQYXRHa0RtVXlHWGJ0MllkbXlaYVloTWErVFNDU20rQktKQkRxZERucTlQdHQxTTJmT1JQMzY5VEZ0MmpSWVcxdm5Xc0ZadlhwMXpKdzVFdzhmUGpUMVI4M0swdjZtU3FVU3MyYk55dkgrM080ejU4V0xGL25xTlp1ZmExMWRYZkhKSjUvZ3lwVXJDQTBOTlIwSlg3QmdBWTRjT1FKSFIwZklaREpUa2pTM1N2UmF0V29oTEN3TUd6ZHV4RmRmZldYMm10eUcvZXpZc1FQcjE2OUhYRndjUER3OEVCd2NqR3JWcXBtdTY5V3JGeXBVcUlEUTBGQ0VoSVJnN05peFp0OGNlRjh4a1VsRVpra1VObkFlOFEyVTA0T0FBdndRa1JOOWZCd1NseTFBaVc4bVpXUXV6ZWhZdlFMMkRQMFUvZGJ1UlZSaTRkL1J6OG1lV3cvUmFmbWZXTnV2UGNvNEYvNlhTU0lpS2h5SlJJcFAveE1FdlVHSGY2TVBBd0JPUGQ2RWlKY244WEcxYjFEZXBmWWIzNU85dlQyOHZMeXlWY1RrSlNnb0NGRlI1dDhNZlAyWEZhRVlrNklsU3BUQWtDRkQ0TzN0blcycWFxbFNwU3dhMm1MODVkdFllV1g4dTdGQ3gxeUNUa2lEQmcwU05iNlJnNE1EQWdNRGtaNmVqcXBWcThMRnhTVmZnM1VjSEJ5d2VQSGlmQjMzZmIzYXlzalgxeGRlWGw1SVMwdURXcTJHWHErSGxaVVZLbFdxaEw1OSs2SnExZnkxdzdsLy96N1MwdElFcWNZVTQvVnZxWExseXNISnlTblRhMUNoVUtCbXpab1lPWEtrMmNkWVcxdERyOWVqVzdkdStQTExMODFPZEpaSUpLaFZxeGFlUEhsaUdpQmlmRzFMcFZJMGFOQUFUNTQ4Z1ZhcmhVS2hRTDE2OVFSNVRaWXRXeGFIRHg4Mi9kdmUzaDcxNnRYRHFGR2pMSHA4cFVxVkJPbkJLZWIzaDhlUEgwTWlrWmhON1B2NCtNRE56YzNpeEZaZ1lDQmV2WHBsMGJXdks4enJ2M3YzN2xDcjFhWXFQeXNyS3dRR0J1TFRUei9GUC8vOGcvdjM3eU14TVJFYWpRWjZ2ZDZVVk5UcGROaytIcTh6R0F6dzkvZEgyYkpsb1ZhcjhjVVhYd0RJU0lpT0hqMGFIMy84c1NsK1VsSVNOQnFOcWRMeTlYVmVqMjlNYkVva0V0aloyWmw2dzVZdVhkcmk1K3Z0N1kwS0ZTcVkxakVZREtiWHBmR05xOXc0T1RuQnk4c0xjK2JNc1hoTkFKZzdkeTdPbno5dmR2Q2J1Y25vUXVyWHJ4LzY5T21UcWFMV3g4Y0hHbzNHbExSM2NYR0J2Nzkvbmw4UFZhdFd4WlFwMmZ0NWx5dFhEbzBiTnpZNzdDYzVPUmsxYTliRW1UTm5rSlNVaEM1ZHVtRHc0TUZtV3dzMGF0UUljK2JNUVdob0tPclhyNS9mcC9wT2t4Z3NiZnhCUk8rbGxGMWJrYnhwdGVCeEhYc1BnbDNIM0NzTW9wTlU2TGR1SHk0L3kvbjRnUkRjN1cyeHBtODdOQ3ByK2YvNGlkNG0wdzc1WTRyL29hTGVCaFZEeGZXMW9UZm9jT0R1TXB4NXNqWFQ3VjVPVlZIUHF5TnFsVzRGYTVsZEVlM3V6VEgrY3BuWHNWWXFPbWxwYWFKTzRTNkkrUGg0UEhyMENCVXFWQkI4aUlqUXpwdzVBNTFPSjBqUzFjaDRITjBTZCs3Y3lYZmZTWlZLQmIxZVg2Q0thdU9SWUlQQlVLZ0JJWlN6d3I3K3N4NHpGcHBXcTdYNDJEYTlPY2F2VGNEeVkvV0ZrWnFhaXJpNE9JdXFodC9IMTR6RTNMdFFyOS9QUkNZUjVjcGdRRnpZRktodlhCVTJya3dHMStDWnNLcVUrdytQcVJvdFJtMDdnaDMvM2hkMi9TeXNaVkxNNmVLSHZ2V0VyNUloS21yRk5WbEZSYSs0dnpZaTQ2N2l6NXRoaUU5N2tlbDJLNWtOeXBhb0JTOUhYM2c1K2NMVDBSZE9pcEptcTYrSWlJaUk2TzNCUkNZUkZabytUb2xYd2FPaFQwb1VOSzdNdlJUY1F1ZERZcGY3cEZhOXdZQ3dJeGN3NjhoRlFkYzNaMFN6RHpDMVhSUElMV2pnVGZTMktPN0pLaW82YjhOclE2MVQ0ZlRqcmJqdzdDOGtwK2QyekZBQ2hkd1dDcms5Yk9RT1VNanNVTm10RWZ3cTlIOWpleVVpSWlLaXdza3JrY25mMUlrb1QxSVhWemdOTmQ5c3ZUQjBMMk9RdUdJeDhocFJMcFZJOEYycmhsalcweDhLZWZaZUtrSmFldW9hZXEvWmkvalVkRkhYSVNJaXkxakw3UEJSaGM4eHB0bDY5S2c1Q1dWTDFBUmc3dWRiQTlLMUtpU214U0ltK1NHZUpOekFrUWVyc2xWekVoRVJFZEhiaTRsTUlyS0lvazVEMkxYcExIamN0UE9ua0hya2I0dXU3ZkZCRmZ3NXVBdmM3VzBGMzhmcmp0eDdncmEvYnNPOWwvR2lya1AwcGxqSmJLRFdwUmIxTnFpWVVldFNZUzBUOS91cGtHUlNPV3A0dE1BWDlSZmd1NC8reE9kMVo2Rmx4VUdvN05ZSWpnbzN5S1RaKzgwNVdMdkMwZHF0Q0haTFJFUkVSR0o0dnpxR0VsR2hPUFFlQ0hYRXY5QStpUlEwYnRMYTViQ3FVZzF5bi9KNVh0dlF4d01Idit5R3ZtdjM0bWEwVXRCOXZPNyt5d1MwV2JZTnl6OXJBLzhxUHFLdFEvUW11TnA2SVRZbEV0NU8xWXQ2SzFTTXhLWkV3c1UyN3lienhaRkNibytLcnZWUTBiVmVwdHUxK25Ta2FwS1JwazFDbWlZWmJuWmx6Q1k0aVlpSWlPanR4SXBNSXJLWXhNb2F6bCtOaDBUZ1NYNEdyUVlKaTJmQmtKNW0wZlUrSlJ5eGQyaFh0SzFhVHRCOVpKV1lwa2J2Tlh2dzg4bXJlWjErSnlyV3FwWnNqc3RSKzRwNkcxVE1YSTdhaDZvbG14WDFOZ1FsbHlyZ3FIQkRTZnZ5OENsUkUzYldKWXA2UzBSRVJFUWtJQ1l5aVNoZjVONCtjT3czUlBDNDJ1ZFBrYlRtVjR1dmQxQllZVzNmOWhqMVlXM0I5L0k2dmNHQXlmdE9ZOVQySTBqWDZrUmRpMGdzemNwK2h2dXZ6aU15N21wUmI0V0tpY2k0cTdqLzZnS2FsL3VzcUxkQ1JFUkVSR1F4SmpLSktOOXNXN1NGb2tGVHdlT21IanVFdEZOSExiNWVKcFZnV3J1bStLV0grRU9BTmw2K2pTNHJkeUk2U1NYcU9rUmlVTWp0OEhIMThkaDI0d2NtTXdtUmNWZXg3Y1lQNkZMOUcxakw3SXA2TzBSRVJFUkVGcE1ZRER3d1NVVDVwMDlKaG5KaUFIVEtWNExHbGRqWXdHMzZQTWhLNTY5djI5V29XSHkrL204OFMwZ1dkRDlaZVRyWlkyM2Y5cWpqWFZMVWRZakU4RUI1Q1gvZG1vMUtiZzFSMTZzOVN0cVhmNnVHdlZEQnFYV3BpRTJKeE9Xb2Ziai82ank2VkIrUENsbjZTeElSRlJjYWpRYVhMMTlHbzBhTkJJbW4wK2tnazRuN3ByYzVDUWtKZVA3OE9hcFZxL2JHMXlZaWVsdEpKQkpKcnZjemtVbEVCYVcrZlFOeFAweUUwQTBrNWVVcXduVktHQ1R5L0Exb2VKbVNpa0ViOXVQMG8rZUM3aWNyaFZ5R3hkMWFvbHV0eXFLdVF5U0dkSzBLcHg1dnd1M1lVNGhMamVJMDgvZUV0Y3dXTHJaZXFGcXlHWnFWL1F3S09Tc3gzeWZidDIvSDFhdFhNWDc4ZURnNE9CVDFkZ1R4K1BGajdOcTFDOE9IRHhjbFFhWFZhckZpeFFxbzFXcDA2dFFKRlN0V0ZId05JVnkvZmgzaDRlRm8zNzQ5UHZ6d1E3UFh4TWJHWXNhTUdXamN1REg2OU9samNlejA5SFRNbno4ZnJWcTFRc09HRFRQZEZ4d2NETGxjam9rVEo4TEtLdlBQYXl0V3JJQktwY0xYWDMrZC95Y0V3R0F3WU5pd1lZaU1qTVNNR1RNS2xjeFVLcFdZT25VcXlwWXRpL0hqeHhjNFRrRWtKeWZqODg4L2g3VzFOWDcvL1hmWTJ2S05ReUlpUytTVnlPVFVjaUlxTU91cU5XRC95V2RJMlJFdWFGenRvd2RJM3ZBN0hEOGZtcS9IdWR2Yll0c1hIeU40ejBtc09IZEQwRDI5TGwycnc5Qk5CM0V6V29rSi9nMGh6ZjM3TEZHeG9wRGJvV1hGUVdoWmNWQlJiNFdvMkFzTURNU3JWNFU3ZWJCeTVVcUJkbE53Ky9idGcxS3BoSjJkSGRScU5iUmFMWFE2SGJSYUxWSlRVNkZTcWFCU3FaQ1VsSVQ0K0hqRXg4Y2pMaTRPc2JHeGlJbUpRWFIwTlA3M3YvK2hVNmRPUmYxVUFHUWt1cVpObTRiSGp4L0QyZGtaL2ZyMUUzeU5kZXZXWWN1V0xRQUFSMGZIQWljeXUzZnZqc1RFeEFJOTFzbkpDVnUzYnMzMW1zT0hEK1BzMmJPb1Z5L25DdXNUSjA3Z3hvMGJLRldxVkw3V1AzcjBLQTRlUElqeTVjdG5TbVRHeDhmajNMbHphTktrU2JZa0pnQ2NQbjBhVGs1TytWcnJkUktKQkYyNmRNSENoUXV4ZVBGaXJGeTVFbko1d1g1dGRYVjFoY0Znd0lFREIvRFpaNStoYk5teW1lNWZzR0NCeGJINjlPbVRyNCtoZzRNRC9QejhzR2ZQSG16YnRrMlUxeWtSMGZ1SWlVd2lLaFNIVDNwQmZlTWFOSGR2Q1JwWGRXQVhyR3Q4QUVXOXh2bDZuTFZNaXJDUC80dWFudTRJMm5VY0dwMWUwSDI5YnQ3UlM3Z1ZyY1N5SHY1d1VPU3ZlcFNJaUlxLzU4K2ZJem82V3RDWUwxNjh3SVFKRXdTTmFUUnQyalQ0K1Boa3V1MysvZnQ0OE9BQk9uZnVES2xVaWkrLy9CSlBuanl4T0thMXRUVmNYRnp3Nk5FajAyM1IwZEhvMzcrL1lQdis0WWNmc2xYODVVWWlrZURycjc5R1lHQWcxcTVkQ3o4L3YyelB1ekJ1M0xpQkRSczJRQ2FUUVNhVFllUEdqV2pXckJsOGZYMExIRE8vKzdQa2M2VFZhbkgwNkZFb0ZBcTBiZHMyeCt1T0h6OE9BR2pWcWxXKzlyQjc5MjdZMjl2ajQ0OC9CZ0RjdlhzWDkrN2RRMFJFQkF3R0EwcVdMSW05ZS9jQ0FDcFhyb3dxVmFwQXE5WGkyYk5uK2ZwOG10T3BVeWRzMzc0ZHljbkplUHo0Y2I0U3liZHVaZjZadEZtelpvaUlpTUNxVmF2dzJXZVpCNXp0MnJYTDRyZ2RPblRJbE1nTUN3dURYcC83ejVseGNYRUFnTTJiTitmNU9lM2Z2ei9LbENsajhYNklpTjVYVEdRU1VlSElaSEFlTVE2dmdrZkRvQkoyRUU3aWJ3dmhHam9mTXJmODk2TWMwS0E2cXBaeXdjQU5meU0yV2J5anMvc2lJdEh1MSsxWTE3ODl5cnNVdlBxQWlJaUtyd01IRHVUN01mMzc5emViQk5Wb05QbEtKT2FIV3EzT2R0dGZmLzBGQVBEMzk4OTBlOCtlUGFGUUtHQmpZd05iVzF2WTJOaGc3dHk1c0xlM3g0OC8vZ2duSnljNE9UbkJ6aTU3R3dLWlRBWXZyN3g3V1VkRlJVRWlrY0RUMHpQWDYyeHNiUEtNbFZXZE9uWHc0WWNmNHNTSkUxaXdZQUZtejU2ZDd4am12SHIxQ3FHaG9kRHBkQmc0Y0NCc2JHeXdiTmt5VEo4K0hVdVdMQ2x3cFdGK0szUGJ0R21UNXpXblRwMUNVbElTT25ic21HUExnS2lvS1B6Nzc3OXdkSFNFcjY4dkVoSVN6RjVuYjIrZnFlcngxcTFidUhuekp2cjM3Mjk2RFp3K2ZScHIxcXd4WGJOejUwN1Qzei8vL0hOVXFWSUZ0Mi9maGxhclJjMmFOYzJ1OCtlZmYrTFBQLy9NODdrQkdVbEFXMXRiaElhR1duUzk4V01jRUJCZzl2NFRKMDdneElrVG1XN0wrclY5N05neGhJU0VZTlNvVWZqa2swOXlYZS9Rb1VONUpqS05VbEpTY09qUW9WeXY2ZHk1TXhNUlpUODVBQUFnQUVsRVFWU1pSRVFXWUNLVGlBcE41bDRLVG9OSElXRnhtS0J4OVNuSlNGZ3lCNjRUWmdBRjZIL1Z1R3hwSEI3UkF3UFcvNDNMejJJRTNkdnJJbUtVYUwxMEszN3YweFlmVnZBV2JSMGlJbnI3K2ZqNFdKd1l2WDM3TmdJQ0FxRFg2eEVTRW9JbVRacmthNjI0dURnY09IQUFQajQrMlJKTHc0WU55M2I5MHFWTElaRkk4cXc4ZEhkM3h4OS8vSkhuK20zYXRJRmNMcmZvMm9JWU9uUW96cHc1ZzZpb0tFUkhSOFBEdzZOUThWSlNVakJod2dTOGZQa1NkZXZXUmQrK2ZTR1JTSERod2dWY3ZIZ1J3Y0hCbURWckZoUUtoVURQb0dDeUpzbjM3Tm1EUFh2MlpMckcrQnJidDI4ZkRBWURrcEtTMEt0WHJ4eGpabjE5aFllSHc4N09EdDI3ZDg5MmJkYlg3K3RKMTJ2WHJnRUFMbHk0a0sweXNsS2xTa2hJU01oWElqODV1V0JESFAzOC9OQzNiMTg4ZS9ZTTN0N1pmelpidjM0OWpoMDdsdTMyeU1oSUFMQjRPSStQajArMkpMVk9wNE5FSW9GVUtqWDdHSzFXQzcxZUQydHJhNHZXSUNLaXpKaklKQ0pCMkRScUR2VkhiWkI2TlA5Vks3blIzTDJGNU8wYjROQ2pZRWZZdkp6c3NYdklKeGo3NTFHRVg3a2o2TjVlRjVlYWp1Ni83OGFQblpwamNLTWFvcTFEUkVUdkI0MUdnOW16WjBPdjE4UGYzei9mU1V3Z1k4aVBjVmlOSld4dGJaR1NrcEx2ZFlxS2w1Y1hac3lZZ1pvMWF4WTZLWlNjbkl6dnYvOGVEeDQ4Z0xlM040S0RnMDJKcUFrVEp1RHJyNy9HclZ1M0VCd2NqR25UcHBtdFZIM1RYRnhjc3QwV0h4OFA0eXpYOVBSMDdONjlHeEtKSk1kS3Yram9hS2pWNmt5OUx1L2V2WXRUcDA1aHdJQUJjSEJ3d09IRGgrSHM3QXhMWnNSZXZIZ1JnUGtqMnkxYXRNREVpUk14WU1BQWk1NWZZVGc1T1NFOVBSMGhJU0hvMjdjdnZ2amlpMnozbS9QbzBTTllXVm1oVXFWS0JWNjdmZnYyWmhPY1JzT0dEY09USjA4S1ZPbE5SRVJNWkJLUmdCejdENEhtemsxb256OFRORzdLWDF0Z1hiMFdyR3ZVTHREakZYSVpmdTdXQ3JXOVNtTFN2bFBRNllXZHNtNmsxZXNSK05keDNIenhDajkyK2hCV012UHZ4Qk1SRWVWbDZkS2xpSXlNUktsU3BUQnExS2g4UDE2cFZHTEhqaDBBZ0hidDJsbjBHRnRiMjBJUE54S0NrUDAzWDFlMWFsVk1talFwMisyeHNiR1lPSEVpSGo1OENIZDNkL3owMDArWkVsMU9UazZZT1hNbXhvNGRpeXRYcm1EOCtQR1lObTBhU3BiTWYrc2JJVzNhdENuYmJhOVhhKzdac3dlSmlZbjQ3My8vaThtVEo1dU5NWExrU055NWN5ZFRJblBGaWhWd2RuWkd0Mjdka0pxYWlzV0xGOFBlM3Q3VVl6T25ZKy94OGZHNGR1MGFCZzRjYVBvY2J0bXlCY3VXTGNNZmYveVJhenVDbHk5Zll1SENoZmpxcTY5UXVuVHBiUGRyTkJxRWhvYkN4OGNILy92Zi81RGJRTnZ3OEhEWTJOaGd4b3daQUFDOVhwOHRzVnF4WWtXRWg0Zm4rSHc2ZE9pUTZkLysvdjc0N3J2dnpLNjNjdVZLYURTYVRMZkZ4OGRqMmJKbFpxK1BqNDhIZ0d6M0R4OCtQS2VuUkVSRXIyRWlrNGdFSTFIWXdQbXI4VkJPQzRSQnF4VXVzTUdBaEYvbXdpMTBQcVRPMmFzUExOcWJCQmpldEJhcWU3aGk4TWI5aUV0TkYyNS9XYXc2ZnhOM1l1T3hxazlidU5ubHYrOFhFUkc5M3c0ZlBveS8vdm9MVXFrVTMzMzNYWTc5RDNQeisrKy9JelUxbzBlMHBZKzNzN09EWHErSFJxTXhPNDM2VFJGNndKS1J1N3Q3dHR1dVg3K08wTkJRS0pWS2VIaDRZTmFzV1dhUHFIdDZlbUx1M0xrSUNnckMzYnQzTVdMRUNJd2RPeGJObXplM2FPM0Jnd2NYZXYvNW9WS3BzR0hEQmtpbFVnd2FOQ2pINjR3OUhvMzlNWThlUFlxTEZ5OWk2TkNoMEdnMDJMbHpKNUtTa2pCOCtIRFQ1eVZycGFIeHVSMDdkZ3dHZ3dIbHlwVXozV2VzOEhWMGRNeHhEMHFsRWtGQlFYank1QW5zN096TUpneGpZMk54Ly81OW5EcDFDdmZ1M1VOd2NIQ09yMnRYVjFkY3ZIZ1I1ODZkQXdCczNMZ3gyelVlSGg2bUlVWUE0TzN0amJwMTY1cU5sOWRBb08zYnR5TXRMUzNUYlVsSlNhYXA5em5KZWo4VG1VUkVsbUVpazRnRUpTOVhFUTY5QmlKcDNRcEI0K29UNHBHd2RDNWNncVlCT2ZRY3NvUmZSVzhjSE5FZG42L2JoNXZSU2dGM21Obkp5Q2kwK1dVcjF2UnRqeHFsM1VSYmg0aUl4R2ZKNEJXaDNMeDVFM1BtekFHUWtZQU1EdzlIclZxMThoWGozcjE3Mkxkdlg3N1hOaDZYVnFsVWNIWjJ6dmZqaGZJbWp0enFkRHBzMkxBQmE5YXNnVjZ2UjVVcVZSQWFHZ3BYVjFjQUdjZXkxNjlmRHdEbzE2OGZySzJ0NGVYbGhZVUxGMkxLbENtSWlJakExS2xUNGVmbmh5RkRodVE1MEVpc0FVODVPWGp3SU9MaTR0QzFhMWVVTFZzMngrdU1pVXhqNHRyWTEvSzMzMzdEYjcvOUJpRGpDSC9yMXEyeGJ0MDZBRGxQWU4rOWV6ZUFqT3BLby9qNGVNamw4aHlUanRIUjBRZ0tDa0pVVkJRYU5HaUFiNzc1eHV4MVhsNWUrUG5ubnpGbHloUmN2SGdSbzBhTlFraElpTm05cUZRcXpKczNENTZlbnZqMTExOHpEWk02Y3VRSWZ2amhoMndUM0t0VnE0YlJvMGViWFR1dlJLWnhvSlpSbXpadGNqMWFQbmp3WUI0dEp5SXFCQ1l5aVVod2RtMC9odnI2RmFSZnV5aG9YUFhOYTBqZXNSRU8zZm9XS2s1NUZ5ZnNHOVlWbzdZZHdjNGJEd1RhWFhhUDRwTFE3dGZ0V05pMUJiclZxaXphT2tSRUpLNnNFNzh0Y2ZMa3lXeFZXbm1Kakl6RTVNbVRvVmFyMGFWTEYremN1Uk5uejU0RmtERzRKelEwRklNSEQwYU5Ham4zWXRacXRaZzFheFlrRWdsc2JXMmhVcW5NWG1ldVF0Q1lnQW9JQ0lETXpKQzlzTEF3czFXTmI1czdkKzVnL3Z6NXVIdjNMb0NNeisvWXNXTXpEZkZKUzBzekpUSjc5dXhwNnNIcDZ1cUt1WFBuNHBkZmZzSE9uVHR4N05neG5EcDFDbTNhdEVHUEhqMnlKUTBOQmdNa0VnbjI3OStmcnowV05ubmVwVXNYbENsVEJ1WExsOGR2di8yR1R6LzkxT3hSZU8zL1AwRmpUR1IyNnRRSlpjdVdoWnViRzQ0ZE80YjkrL2RqNE1DQm1WNFA1dloyNjlZdFBIandBSEs1UEZORjdjdVhMK0htNW1iMktQaTllL2N3YWRJa3ZIejVFczJhTlVOd2NIQ3VsY0JXVmxZSUN3dkRUei85aEdQSGppRWdJQUJUcGt4Qm5UcDFUTmNZREFiTW1UTUhNVEV4bURwMUtuYnQyb1dPSFR2Q3pzNE9UNTQ4d2NLRkMrSGg0WUYrL2ZxWlhVT2xVcUZ2Mzc3dzkvZkgxMTkvbmVOZWlJaW82RENSU1VUQ2swamdOR3cwWGswTWdENGhYdERRS1g5dWdyVnZkVmpYTkgvOHgxTDIxbFpZMmFzdDVoMjdoQjhPbllNRi9lc0xKRldqeGRCTkIzRTFLaGFUMmpTR3ZCRFZwRVJFVkRSeTZvMlhtLzc5Kytjcmtmbmt5Uk44KysyM1NFaElnSitmSDBhTUdJR2RPM2VhN3Qrd1lRT3VYYnVHc1dQSG9sT25UaGd5WkFqczdlMnp4Vm05ZWpVZVBIaUF6ejc3REtkUG44NHhrWmxiaFdCVVZKVFoyM1U2WGI0VGJCcU54dUxIYk4rK1BkZGo4QWFEQWFtcHFZVWF0TE43OTI0c1dMQUFCb01CdHJhMkdERmlSTForaUhteHNyTEMxMTkvamFaTm0yTCsvUG1Jam83RzNyMTdVYmR1M1d5SlRKMU9WMlRIOU92VnE0ZERodzVoMDZaTnVIejVNdWJObTVkdDRucldSS2FQanc5OGZIeVFscGFHMmJObm8wS0ZDbWpac21XbXh3UUdCdUxwMDZkd2RuYUdvNk1qWnMyYWhkS2xTNk5VcVZLb1VhTUdIajE2WkxyMnhZc1hacXRWang4L2pyQ3dNS1NscGFGdDI3Wm8yN1l0Um84ZWpVbVRKdVZZM1RwbXpCalkyZGxoNHNTSmNITnp3L2J0Mi9IOTk5OWovUGp4cGpjYmJ0NjhpZVBIajV1cUhwY3ZYNDYxYTllaVU2ZE9PSExrQ0RRYURhWk1tWkxqNUhtcFZJcVVsQlNvMVdvTFA4cm1KU1FrWVBYcTFUbmVSMFJFQmNkRUpoR0pRdXJrRE9maFl4QVhObFhZd0FZREVwYk9oV3ZJZk1oY0MzZGtXeUlCeG4xVUR6Vkt1Mkg0NWtOSVNpL2NENjI1V1h6aUtxNC9mNFhsbjdXR0svdG1FaEhSYSs3Y3VZTUpFeVlnSVNFQjllclZ3M2ZmZlpldGdtMzQ4T0Z3YzNQRDZ0V3JzV3ZYTHB3NmRRb2pSNDZFbjU5ZnB1dXVYTGtDSHg4ZkRCZ3dBS2RQbjg1eFRYUEhXcGN2WDQ3dzhIRDg4TU1QYU5pd29kbkg1WFNzMkp3blQ1N2tPakU3SzJrZWIvWWRQSGdRUzVjdVJaOCtmZEN6Wjg5TTl5VWxKV0gyN05tb1U2Y091bmJ0bW1PTXBrMmI0cmZmZmtQVnFsVXhac3lZUEkrRTU2WkJnd1pZc1dJRndzUERjZnYyN1d3SlB5QWprWnRUMHF5d2NxdXFOZkwzOThmeDQ4ZHg4dVJKTEZpd0FFRkJRWm51MStsMEFKQXQyYnA5KzNiRXg4Y2pNRERROUZyczBxVUwvUHo4b0ZBb01HL2VQSFR0MmhYZHUzZUhyNjh2U3BRb2dTNWR1dUQwNmRPbUJMeFdxOFhUcDAveHdRY2ZtT0pxdFZyOCt1dXYyTDU5TzRDTWhQL0FnUU94Wjg4ZTNMMTdGK3ZYcnpkN3ZQemN1WE40K1BBaHZMMjk0ZTd1anErKytnb09EZzVZczJZTmZ2cnBKemc2T3FKUm8wYW9VYU1Hd3NMQ1RGV2FsU3BWd3Z6NTgwMkRrV3JYcnAzcmtDYmpVZnZjaGdrWkdReUdIRit6aVltSldMTm1UWjR4aUlnby81aklKQ0xSV05lc0M3dU9YYUhhczEzUXVQcWtSQ1Q4UEF1dUUyWUFabzYrNVZlN3F1VndZSGczOUZ1L0YvZGZpdmN1K2RIN1QrRy9kQ3RXOTIySFdwNXYvOUU4SWlJcXZKTW5UK0tubjM1Q2Ftb3FtalJwZ3NtVEo4UEt5c3FVWURLU3lXVG8xYXNYbWpWcmhyQ3dNRVJFUkNBa0pBUitmbjRJQ0FndzliUnMwNllOYXRTb1VhRGttYkUvWkc2VHkzUHErMmRPbXpadElKZkw4L1dZbkdnMEd2eisrKzlJU2tveUhRbC8zZlhyMTNIcTFDbWNPM2NPdnI2K09SNi9kM1YxeFpJbFMzS2RvSjBmQ29VQ0F3WU1NSHVmVnF1RlJxT0JtNXM0dmJJdDdidjV6VGZmNFBidDJ6aHc0QUJxMUtpQlRwMDZaZG9qa0RtUnFWUXFzWEhqUnRTcFV3ZU5HalV5WFJjVEV3TUFVS3ZWOFBMeXdzNmRPOUcwYVZNb0ZBckV4TVRBMDlNVGxTcFZ3cXRYcnhBYkc0djQrSGhvdFZwVXJ2eC83WFdrVWlsaVltS2dVQ2d3YnR3NFU2L0t0bTNiWXQyNmRmajc3Ny94OGNjZnc5ZlgxL1FZZzhHQUZTc3llcS8zNzkvZmxHUWNNR0FBckt5c2NQUG1UZFN2WDk5MHZUR0pxVlFxY2VEQUFVUkhSOFBkM1IzdTd1NjRldlVxQmd3WWdPN2R1Nk5uejU3WnFudU5IdzlqSzRHY2FMVmFHQXdHMDVDa3JDenBrVWxFUkFYRFJDWVJpY3FoUjM5b2JsNkRKdksrb0hFMWQyOGhlZk1hT1BRZUpFaThLaVZMNE1Ed2JoaSsrUkFPM0hrc1NFeHpIc2Nub2Yxdk83RGcwNC9RNDRNcW9xMURSRVRGbTE2dngrclZxN0YrL1hvWURBYTBiTmtTUVVGQk9TWkdqSHg4ZkxCZ3dRS3NXN2NPNjlhdHc3Rmp4M0QxNmxWOC9mWFgrT2lqanpKTllzNnYwcVZMQXdDZVAzOWU0QmhpMmI1OU8ySmlZbUJqWTRPaFE0ZG11NzlaczJibzJyVXJ0bS9manREUVVQenl5eTg1RGl3U0tvbVpsK1RrWkFBWlZaSmlUQzAzVjFYYnYzLy9iRlBmSFIwZE1YYnNXRXljT0JGTGxpeEJqUm8xVUw1OGVRQVpDV0lnYytKdTBhSkZVS2xVK09TVFQzRDkrblhFeE1UQXpjME5nWUdCMmRZYk4yNmM2ZS9mZmZjZEdqUm9BQUM0ZXZXcTZRajFmLzd6SDlNMVVxa1UzMy8vUFo0L2YyN2FBNUF4TlgzSWtDSDQ0WWNmTUdmT0hDeGV2TmlVWE4yeFl3Y2VQSGlBYXRXcVpldFgyNmRQSCtqMStreVZrUThmUHNTZVBYdXdmLzkrcUZRcXRHN2RHaU5Iam9TRGd3Tk9uanlKbFN0WFl1M2F0VGgvL2p3V0wxNmNLVjU2ZWpvQVpCb1FaSTd4YzJ2dXV0MjdkK2RhWFN4RVlwK0k2SDNHUkNZUmlVb2lsOFA1cS9GNE5Xa3NET241RzNxUWw1UTkyMkhsK3g4bzZqVVNKSjZ6alFMcituWEFqNGZQWTk3UlM0TEVOQ2RObzhYd3pZZHdOU29XVTlvMllkOU1JcUppVHVpcDVjK2ZQMGRZV0JqKy9mZGZTQ1FTREJ3NEVQMzY5YlBvT0N1UWtRejYvUFBQMGFCQkEvejQ0NDk0L3Z3NVFrTkRFUnNiaXg0OWVoUjRYOFpqNDQ4ZmkvZUdYa0hFeE1TWWp1bjI3ZHMzeDZQQnc0WU53N1ZyMTNELy9uM01tREVETTJmT3pQTzR1cGlNeDd5MVdtMlJWK0ExYXRRSUxWdTJ4SkVqUjdCNTgyWlRVdExZQzlLWU5IejQ4Q0ZPbkRnQkFKZzJiWnJwOFhQbnpzWENoUXV4ZCs5ZTdOdTNEd3NXTE1pMmhwZVhGNXlkblZHcFVpV2NPSEVDS1NrcGNIZDNSN2x5NVRKZHAxQW9NaVV4alZxMmJJbjkrL2Zqd29VTCtQbm5uekZtekJnOGZQZ1F5NWN2aDF3dXg1Z3hZOHgramJ6K09kNjhlVE4rL2ZWWEFFRGp4bzB4WU1DQVROV2R6WnMzUjlPbVRiRm56eDZ6L1ZnVEV4TUJJTmRlclVER05IWUFtU3FoQzZKeDQ4WUlEUTB0MEdPSmlONVhUR1FTa2Voa3BiM2dPSEE0RW4vTi9rTnZZU1g4T2g5dW9mTWhjeThsU0R5WlZJTGcxbzFRczdRYnZ0NStCQ3ExVnBDNDVpdzVlYzNVTjlQZDNsYTBkWWlJcUhDRW5GcSthOWN1L1BMTEwwaFBUNGVEZ3dNQ0F3UFJyRm16QXUycmV2WHErT1dYWHpCdjNqeGN2MzY5MEFuWE1tWEt3TWJHQnJkdjN5NVVIS0V0V3JRSWFXbHBxRml4WXJiZW1LK1R5K1dZT0hFaVJvd1lnY3VYTCtQMzMzOFhwUkxTVWsrZlBnVUFkTzNhRlY5OTlWVytIaXQwOGh3QVJvNGNDVzl2NzB3VHU5UFQweUdSU0V3Vm1UNCtQbWpSb2dVOFBUM2g2ZW1KVXFWS3dkM2RIVDQrUHBCS3BUaDY5Q2dVQ2dVOFBEd3l4VllvRktiaFUwMmJOa1Y0ZURpMFdpMjZkT21TcnowR0JnWmkyTEJoMkwxN04yeHRiWEgwNkZHbzFXcDgrZVdYcUZTcFVwNlA5L2YzaDFLcFJIUjBOSTRmUDQ2elo4K2F2YTVIang0WVBueDR0dHRmdkhnQjRQL2FMT1RFZUoweHFXNThBK0g0OGVPSWpvNUd3NFlOc3lWd2pkUnFOZmJzMlFPdFZtdXFnaVlpSXNzeGtVbEViNFJ0ODVaUS8zc1ZhYWYrRVRTdVFaV0NoRVUvd1dYU1RFamt3azBGL2JSbUpmekh3eFVETnZ5TnU3SENUbDUvM2ZFSHorQy9kQ3ZXOUcyUEQ3ellONU9JcURnU2NtcTVoNGNIMUdvMTZ0YXRpOERBd0Z3SGoxakNPTVZacVZUbWVKVGFFcW1wcWJDMXRVV05HalZ3OGVKRlBILyszRFFJUjZ2VklpMHRMYzhxTlRFY1Bud1laODZjZ1ZRcXhUZmZmR1BSMGZ0aHc0WmgwYUpGcGo2UDllclZlME83emN5WUVLNVFvVUtSckorVnM3TXpCZzRjYVBxM1JxT0J3V0RJMUUvVm1Bek9TV3hzTE5MUzB0Q3JWNjlNdDdkcjF3N2p4NDhIQUxSdTNScHIxNjRGa05IN01qOWNYVjB4ZmZwMEJBVUZZY3VXTFFDQWpoMDdvbnYzN2hZL2Z2anc0VmkyYkJtQWpDcmRySXdWbStZWSs2OTZlM3ZudW82eGF0bDRuVEVwMnJGalJ3UUVCQ0FpSWdJREJ3NUUxYXBWTXowdVBqNGVreWRQaGxhclJldldyVEZpeEFpTG5oY1JFZjBmbm1ja29qZERJb0hUb0JHUWUrYitnMkZCYUI3ZVEvS0dWWUxIOVMzcGdvUER1Nk5ycmJ3ckFBcmphVUl5MnYrMkhadXUzQkYxSFNJaUtub05HemJFdkhuejhOTlBQeFU2aWZtNnZDckljdkx5NVV2TW1UTUhNMmJNQUpCeDFCV0E2WGd4a0hHMHUzZnYzdGkzYjEvaE41b1BVVkZScGlQTVBYdjJ6SFJFT0RkZHVuUkIvZnIxWVRBWThOTlBQNWw2TmI1cDU4NmRBd0RVckZtelNOYlBpMHFsQW9CY0IwT3AxV284ZlBqUVZObDQrL1p0K1ByNklpUWt4UFJITHBkblNuSnJOQnBJcFZMSVpMSThoK1prcGRWcWNmMzZkUmdNQnROdE1URXgyZnArV3Fwbno1N1ovbVJWbzBZTmxDbFRCbHF0Rm9jT0hRS1FjY1ErNi8ydmk0aUlBSUJNZzR5QWpFVDY5T25Ub2RGb0VCUVVoUDM3OTV2dU8zZnVIRWFPSElsYnQyNmhXN2R1Q0FvS2dreUFvWlZFUk84YlZtUVMwUnNqc2JHQjg2Z2dLS2NHd3FCUkN4cGJkV0Ezckh6L0E1dkdId29hMTBGaGhkOTZ0a0VqbjlLWXRPODB0SHE5b1BHTjByVTZqTmg2R0ZlaVlqR3RYVk5ZeWZnK0V4SFJ1eXFuaWRwdmtrcWxRbmg0T0xadTNZcjA5SFRUbmo3NjZDTXNXN1lNdTNidFFyZHUzU0NUeWFCVUtwR2VubTdxcC9nbWFMVmF6Smd4QXlxVkNsV3FWTUdnUVlQeTlmaHZ2dmtHUTRZTWdWS3B4T3pac3hFU0VpTE9Sbk53OCtaTlBINzhHR1hLbERIMUhpMXVVbEpTQUdRZVdIUHg0a1djUG4wYVQ1OCt4ZE9uVHhFVEV3T0R3WUR5NWN2RDJka1owZEhSYU5ldUhabzBhUUlnSTJtcDFXcE4xY0JhclJhelo4K0d3V0NBUkNMQjlPblRzV0RCQWpnNk91YTZGNjFXaTRNSEQyTERoZzJJaW9xQ1hDNUhuejU5Y083Y09WeTRjQUdEQnc5RzU4NmQwYU5IRDBIZkFBQ0ErZlBuQXdBMmJOaUFGeTllUUM2WFk4R0NCYmg1OHlZQ0FnSk05NysrMTB1WExzSGEydHBzY3IxV3JWcFl2SGd4cGsyYmhsbXpadUg0OGVOUUtCUTRldlFvWEZ4Y0VCSVNZdnI0RVJGUi9qR1JTVVJ2bE55blBCdy9INHJFbFQ4TEhqdHh4V0pZbGFzSVdXbGhwNUZLSk1Dd3ByVlF4N3NrdnRoNEFDK1NVZ1NOLzdwbHA2L2ozK2V2c0xKM0cvYk5KQ0lpd1JtbkxROFlNQUFKQ1Fsd2NYSEJzR0hEVE1lZlhWMWQwYkpsU3h3OGVCQ2JObTFDbno1OUVCc2JDd0Q1NnVlbjFXYjBtTFowZ0ZGVzgrYk53NTA3ZDZCUUtQRDk5OS9uZWFROHE1SWxTK0xMTDcvRTNMbHpjZWJNR2V6Y3VUUGYvUm9MSXp3OEhFREdrZXY4TWxaSzVqV29xTEI5TkI4OWVnUWc4MkNicUtnby9Qbm5uMUFvRktoY3VUS2FOV3NHWDE5ZlZLOWVIVXVXTElGRUlzblVNOVk0ME1oWUVieGt5Ukxjdm4wYnZYcjFnbzJORGY3NDR3OU1tREFCTTJiTWdKT1RrOWs5SERod0FQdjM3MGRjWEJ3QW9FNmRPaGc1Y2lUS2x5K1BBUU1HWVBQbXpkaXdZUU8yYmR1R0hUdDJvRUdEQm1qVnFoVWFOV3FVWjRMVVV2djM3OGVxVmF2ZzdPeU1SWXNXWWZueTVUaHc0QUFpSWlJd2VmTGtUTU9KenB3NWc1U1VGRFJ1M0RqSGF0Wnk1Y3BoeElnUm1EWnRHczZjT1FNZ1k2RFM2TkdqbWNRa0lpb2tKaktKNkkyei9hZ04xTGV1SSszME1VSGpHdEpTRWIvb0o3aE9tUVZKUG84eVdhSlIyZEk0T3JJSGhtdzZpT01QbmdrZTMraGtaQlJhTHRtQ05YM2JvNDYzc0ZVSFJFU1VPM1BKb2NJa2pGNS83TUtGQzFHOWV2VUN4eXFzYTlldW1aSkZLcFVLdlh2M1J0KytmZkh6eno5ajhlTEZHRHQyTERwMDZJREJnd2ZqMUtsVFdMVXFvMjJMTWVGVnRteFpzM0ZWS2hXMFdpM3M3ZTFOUjJXTlI1RmZyL2F6MU5xMWEwMUhjZ01DQWdwYzBkaWhRd2Y4ODg4L3VIVHBFcFl0VzRiYXRXdm5PSUJGU09mUG44ZXBVNmRnWjJlSHpwMDc1M3F0TWVGclROVHFkRHBzM0xnUkFPRHVubnZ2YkhNZmw2aW9LT2gwdWt5M1hieDRFVUJHUDBkSFIwZlkydHJpOGVQSHBzL3Y2ejA4L2Z6OFVLTkdEWlF2WHo1VEluWFhybDA0ZCs0YzJyWnRDMmRuWjJpMVdoZ01CdXphdFF0QXhxQ290V3ZYNHErLy9rTDE2dFV4YU5BZ3lHUXkzTHAxQytmT25jUG8wYU1SSEJ5TTh1WExJeUlpQW1mUG5zWHAwNmNSR1JrSklDUGhYYjkrZmZUdTNSdDE2dFF4cld1c3pPelFvUU8yYk5saTJzZTVjK2Nna1VoUXVYSmwxS3haRTFXclZrV3JWcTJ5SmM3eit0cE5TMHN6VlNEYjJ0cGl5cFFwOFBUMHhLUkpreEFlSG82VksxY2lJQ0FBNDhlUGg1K2ZINEQvUzFKbmpaMldsb1liTjI3ZzNMbHpPSFhxRkY2OGVBR0pSSUlHRFJvZ0xTME4vLzc3TDZaT25Rb1BEdzgwYU5BQXRXdlhocSt2TDd5OHZBcWM4Q2NpZWg4eGtVbEViNTVFQXFjdnZvTG00VDNvWGtRSkdscjdKQkpKYTM2RjAvOUdDUnJYeU4zZUZsc0hkc2FQaDg5ajN0RkxvcXdCQUZHSktlaTRmQWZtZFBGRG43cFY4MzRBRVJFSlFzeGp3TG4xSW53VFhGMWRZV3RyaTZwVnEyTHMyTEh3OHNvNHdmREZGMS9nMnJWcm1EZHZIcVJTS2RxMWE0Y0pFeVpnNnRTcFdMbHlKWUNNSVVVNVZXUmV1SERCZEhUYnlpcGo4SjVHb3dFQVZLdFdMVjk3TkJnTXBtbmZuVHQzenZld21LekdqQm1Eb1VPSDRzTVBQMFNwVXFVS0Zjc1NzYkd4Q0FzTEF3RDA2ZE1uendGSjE2NWR3N2ZmZmd1NVhBNXJhMnVrcDZlYkVwR3ZWejZhWS96Y3ZLNS8vLzdaK2tsZXZuelpsSHpMU2lhVG9XdlhycVovT3pzN1p4c2FkZVRJRVN4YXRBZ2VIaDc0OHNzdnNXalJJbE12U1FEdzlmWEZwVXVYc0hyMWFwUXVYUnBUcDA0MUpXYURnNE1SRkJTRWlJZ0luRGh4QXZmdjM4ZXNXYk5NajNWMWRZVy92ejg2ZE9pUTY5ZGVpUklsTUdUSUVQVHYzeDlIamh6QmdRTUg4TysvLytMdTNidTRlL2N1UHYzMFU3TWZyOXlHL2V6WXNRUHIxNjlIWEZ3Y1BEdzhFQndjbk9uMTJxdFhMMVNvVUFHaG9hRUlDUW5CMkxGaklaZkxFUkVSQVU5UFR6UnYzaHg3OSs3RjdkdTNjZS9lUGR5N2Q4LzB1WE4xZFVYMzd0M1JzV05IMHhzQXQyN2R3dDY5ZTNIOCtISHMzcjBidTNmdkJnQllXMXZEdzhNREV5Wk15Tlp6azRpSXNtTWlrNGlLaE1UR0ZpV00vVEsxR2tGanB4NDlBS3VxLzRIdGg2MEVqV3NrazBvUTNMb1JHcFR4d0lpdGg1Q1lKazdQc0hTdERxTzJIY0dWWjdFSTdkQ01mVE9KaU40QWM4bWhkMFdaTW1Vd2QrNWNWS3BVS1ZNRm1KdWJHMmJPbkltQWdBQmN2WG9WN2RxMVErUEdqYkZ3NFVLc1g3OGVDUWtKdWZhb2ZMM0swWmpBVkNnVXFGV3JGZ0lDQXZLMVI0bEVndSsrK3c2MWE5Y3U5TkZwQVBEMDlNVFNwVXZmV0o5S3RWb05PenM3dUxxNm9rZVBIbmxlWDc1OGViaTZ1a0tuMDBHbjA4SFcxaGF1cnE1bzNicTF4Wk82WCtmcDZabHR3STZ4Nmk4dExRMXF0UnA2dlI1V1ZsYW9WS2tTK3ZidG0yMnlkbFlWSzFhRXI2OHZ4bzhmRDBkSFIzVHExQWxseXBTQndXQ0F1N3M3V3JSb2dZc1hMOExEd3dOaFlXR1pCay9aMnRwaTVzeVpXTGx5SlQ3Ly9ITklwVkpjdm53Wjl2YjIrTzkvLzRzUFB2Z2dYOVdJTmpZMjZOQ2hBenAwNkFDbFVvbXpaOC9penAwN0dEcDBhS2JyeXBVcmg4YU5HNXNkN3BPY25JeWFOV3ZpekprelNFcEtRcGN1WFRCNDhHRFkyOXRudTdaUm8wYVlNMmNPUWtORFViOStmVmhaV2FGa3laSVlObXdZNUhJNUlpTWpzWHYzYnNoa01sU3FWQW4xNjlkSHc0WU5VYk5teld6UHEzcjE2cWhldlRvQ0FnSnc4K1pOWEw1OEdiZHUzY0tEQnc4Z2xVcFJxWks0d3lXSmlONFZFc1BySStHSWlONncxQ04vSTNIVkVzSGpTcXl0NFRwMU51Umx4RDFDOWxDWmlDODI3c2YxNXk5RlhhZHBPVStzNnQwV0pSM1lONU9JaUN6ejVNa1RxTlZxaXhNa1NxV3l3TlBQamI5U0dQK2JWMy9IZDFsOGZEeFVLcFdwNHZWOWtaeWNuR2NGYW5HU21wcUt1TGc0aXo1UFdxM1dWR1g2NnRVcnVMbTVBUUFTRXhQeDVNa1RWSzVjdVZBVjE2L0hKeUo2MzBueWVJZUxpVXdpS2xvR0F4S1d6RWJhMlJPQ2g1Wjdsb0hydERtUUZLQS9WMzZrYWJRSTJuVUM2eTVGaUxxT3A1TTlWdmRwaDNwbHhEOGFSMFJFUkVSRVJQU201WlhJZkgvZktpV2k0a0VpZ2RQZ2taQjVlQW9lV3Z2OEtSSlgvUXlJL0g2TmpaVWNDN3Uyd0lKUFcwQWhsNG0yenZQRUZIUmF2a1AwaENrUkVSRVJFUkZSY2NSRUpoRVZPWW10SFVxTUNvSkVoQ00xYWFlUElmV2YvWUxITmFkLy9XcllON1FyeXJrNGlyYUdXcWRId1BaL0VQalhjYWgxZXRIV0lTSWlJaUlpSWlwdW1NZ2tvbUpCWHE0aUhQcjlUNVRZU1d0K2hTYnl2aWl4cy9yQXl4MkhSL1JBdTZyaTl1WmNlZTRHUGwyNUV5K1NVa1JkaDRpSWlJaUlpS2k0WUNLVGlJb051MVlkWU5Pb3VlQnhEVm90RWhhSHdhQlNDUjdibkJLMkNxenQxeDdCclJ0Qm1vOUpuUGwxOXZFTGZQVHpGcHg0K0V5ME5ZaUlpSWlJaUlpS0N3NzdJYmNDSi9jQUFDQUFTVVJCVktKaXhhQlM0ZFhrc2RERnZCQTh0cUpCVTVUNCtsdEF4T1JpVmtmdlA4WFFUUWZ4U3BVbTJocFNpUVFUL0J0aXRGOWRVUk9uUkVSRVJFUkVSR0xpMUhJaWV1dG9JdThqYm5vUURGcXQ0TEVkK3cyQlhidVBCWStibTZqRUZIeXhjVDh1UElrV2RaMjJWY3RoU2ZkV2NMRlZpTG9PRVJFUkVSRVJrUmc0dFp5STNqcFc1U3ZCb2M5Z1VXSW5iVndGemIzYm9zVE9pWmVUUGY3NjN5Y1kycVNtcU92c3YvMElyWlpzd1pWbnNhS3VRMFJFUkVSRVJGUVVXSkZKUk1XVHdZRDRSVDhoL2NKcHdVUExYTjNoR2pvZlVnZnhwb3ZuWk52MWV4aTk0eCtvMU1KWG14cFp5NlQ0b2RPSEdOVGdQMi95RkQwUkVSRVJFUkZSb2ZCb09SRzl0UXlxRkx5YU5CYTZXT0dQWkN0cTEwZUpjWlBlYUw5TW85c3hjUmk0OFcvY2pZMFhkWjNQYXZ0aVRoYy8yRm5MUlYySGlJaUlpSWlJU0FnOFdrNUVieTJKblQyY1J3VUJNcG5nc2RPdlhrVEs3bTJDeDdWRTFWSXVPUHhsRC9TdlgwM1VkVFpkdllNMnk3Ymgza3R4RTZaRVJFUkVSRVJFYndJVG1VUlVyRmxWcUF6SDNsK0lFanQ1OHhxb0kvNFZKWFplN0t6bFdQQnBDL3oyV1dzNEtxeEZXeWNpUm9sV1M3ZGl4Ny8zUlZ1RGlJaUlpSWlJNkUzZzBYSWlLdjRNQnNRdm5JbjBpMmNFRHkwdDRRSzNrUG1RT3BjUVBMYWxJdU1TTVd6VFFWeDhHaVBxT3NPYTFzSzBkazFoTGVON1dFUkVSRVJFUkZUOHNFY21FYjBUOUNuSlVFNGFDOTFMNFpOOTF0VnJ3aVZvdWloSDJDMmwwZW54NDZIeldIRDhzcWpyTlBEeHdNcGViZUR0N0NEcU9rUkVSRVJFUkVUNXhVUW1FYjB6TkEvdVFobnlMYURUQ1I3YnZtTlhPUFFlSkhqYy9Qcm4vbE44dWVVUVlwTlRSVnZEemM0R3kzcjZvMlZsSDlIV0lDSWlJaUlpSXNvdkR2c2hvbmVHVmNVcWNPdzFTSlRZS1h1MkkvM0NhVkZpNTBlTFNtVndmT1JuYUNWaWt2R1ZLZzA5Vis5RzJKRUwwUE85TENJaUlpSWlJbnBMc0NLVGlONHVCZ1BpRi95QTlFdm5CQTh0c2JHRjY3UTVrSHQ2Q3g0N3YvUUdBNWFldW9hUUEyZWgwZWxGVzZkVlpSLzgwdE1mYm5ZMm9xMUJSRVJFUkVSRVpBa2VMU2VpZDQ0K0pSbks0REhRdllvVlBMYmN1eXhjcDg2Q1JGRThFbnRYbnNWaXlLWURlS2hNRkcwTmIyY0hyT3JkRnZYTGxCSnREU0lpSWlJaUlxSzg4R2c1RWIxenBQWU9jQjRaS01wd0h1Mnp4MGhjK1ROUVRON2pxZU5kRWtlKzZvR2V0YXVJdHNhemhHUjBXcjREdjUzNXQ3ZzhiU0lpSWlJaUlxSnNXSkZKUkc4dDFkNGRTTnF3U3BUWWpwOFBnMTJiVHFMRUxnaURBUWkvY2h1QnU0NURwZGFLdGs3WFdwVXcvNU1XY0ZCWWliWUdFUkVSRVJFUmtUazhXazVFN3k2REFmRUxma1Q2cGJQQ3g1Yko0RHJ4QjFoVnJpWjg3RUs0L3pJQlF6WWR3TFhuTDBWYm8wckpFdmk5ZDF0VUsrVXEyaHBFUkVSRVJFUkVXVEdSU1VUdk5JTXFCYThtajRNdTVvWGdzYVV1Ym5BTG1RZXBrN1Bnc1FzalhhdkR0UDFuc096MGRkSFdzTFdTWTk0bkg0bDZwSjJJaUlpSWlJam9kVXhrRXRFN1Qvc2tFc3BwZ1RDbzFZTEh0cTVlQ3k1QjAwVHB4MWxZZjk5K2hLKzNIY0VyVlpwb2EvU3JWdzB6TzMwSU8ydTVhR3NRRVJFUkVSRVJBVXhrRXRGN0l1M2tFU1FzbXk5S2JQdk8zZUh3MlFCUlloZldpNlFVRE45OEdDY2VQaE50alNvbFMyRDVaMjFRczdTYmFHc1FFUkVSRVJFUmNXbzVFYjBYYkpxM2hLMS9CMUZpcCt6YWl2U0xaMFNKWFZpbEhlMnhiVkJuVEd6ZENESnBydC92Qyt4dWJEemFMdHVHRldjNTFaeUlpSWlJaUlpS0Rpc3lpZWlkWWRCcUVCZjZQVFFQN2dvZVcySnJCN2RwY3lBcjdTVjRiS0djZS93Q1F6Y2R4Tk9FWk5IVzZGaTlBaFoyYlFFWFc0Vm9heEFSRVJFUkVkSDdpVWZMaWVpOW9uc1ZDK1drc2RBbkp3a2VXMTZtSEZ5bmhFR2lzQkU4dGxEaVU5TXg1cytqK092R0E5SFc4SFoyd0xLZS9taGF6bE8wTllpSWlJaUlpT2o5dzBRbUViMTMxUDllUWR5c3FSRGpITFJOc3had0hqNEd5UDE3YTVFeUdJQTFGMjlod3A2VFNOVm9SVmxES3BFZ3FHVURqUHVvbm1oSDJvbUlpSWlJaU9qOXdrUW1FYjJYVW5adVJ2S1d0YVovR3dBSWxXNXpIRGdjZHY0ZEJZb21ub2ZLQkl6WWNoam5uMFNMdGtiejhsNzRwYWMvdkp6c1JWdURpSWlJaUlpSTNnOU1aQkxSKzhsZ1FQeThHVWkvY2w3NDJESVpYQ2YrQ0t2S1ZZV1BMVEN0WG85Rng2OWc1dUVMME9yMW9xemhhbWVEUlYxYm9uMjFjcUxFSnlJaUlpSWlvdmNERTVsRTlON1NweVJET2VVYjZHSmVBQkMyS2xQbTZnYlhrSG1RT2pvTEZGRmMxNkplNHN1dGgzQTdKazYwTllZMXJZV3BiWnRBSVplSnRnWVJFUkVSRVJHOXU1aklKS0wzbXZieFF5aW5CY0dnVVFzZTI3cEdiYmdFVGdXa1VzRmppeUZkcTBQSWdiTllldXFhYUd2VThuVEg4czlhbzdKN0NkSFdJQ0lpSWlJaW9uY1RFNWxFOU41TFBYNElpYjh0RkNXMi9jYzk0TkR6YzFGaWkrWEV3MmY0YXVzUlBFdElGaVcrbmJVY3N6ci9GNzNxVkMzT001R0lpSWlJaUlpb21HRWlrNGdJUU9LcUpVZzk4cmNvc1V1TW1RaEZ2VWFpeEJaTFlwb2EzKzArZ2ZBcmQwUmJvMmZ0S3BqOXNSOGNGRmFpclVGRVJFUkVSRVR2RGlZeWlZZ0FHRFJxeElWK0Q4M0RlNExIbHRqWndXM2FYTWc4UEFXUExiYS9ianpBdUozSG9GU2xpUksvZ3FzVGxuL1dCblc4UzRvU240aUlpSWlJaU40ZFRHUVNFZjEvdXBjeFVFNGFDMzJLOEVlcTVUN2w0VG9sREJKcmhlQ3h4UmFUck1Mb0hVZXgvL1lqVWVKYnlhU1kzS1lKdm14V0MxS2VOU2NpSWlJaUlxSWNNSkZKUlBRYTlmWExpSnM5RFJEaFc1L05oeTNoUEhRMDNzYkdrQVlERUg3bE5yN2ZjeEtKYWNJUFJnS0ExcjVsOFhPM2xuQzN0eFVsUGhFUkVSRVJFYjNkbU1na0lzb2laVWM0a3JldEZ5VzIwNkFSc0czVlhwVFliOEx6eEJTTTIzbE10T3JNVWc1MldOYlRIMzRWdlVXSlQwUkVSRVJFUkc4dkpqS0ppTEl5R0JBL053VHBWeThLSGxvaWw4TWxlQ2FzS2xZUlBQYWJZakFBbTY3ZXdmZTdUeUloTFYzdytCSUpNTWF2SHI1dDJRQldNcW5nOFltSWlJaUlpT2p0eEVRbUVaRVorcFJrS0NlTmhlNWxqT0N4WmE3dWNBMlpCNm1qaytDeDM2UVhTU2tZOStjeC9DMVNkV2E5TXFXd3RIc3JWSFl2SVVwOElpSWlJaUlpZXJzd2tVbEVsQU5ONUgzRVRmOFdCcTFHOE5qV05ldkFaZndVUVBwMlZ4d2FETURtYXhuVm1mR3B3bGRuS3VReVRHbmJCRU9iMU9RZ0lDSWlJaUlpb3ZjY0U1bEVSTGxJUFhvQWlTc1dpeExiL3BQUDROQzlueWl4MzdUb0pCWEc3VHlHZlJHUm9zVC9zSUkzRm5kckFaOFNqcUxFSnlJaUlpSWlvdUtQaVV3aW9qd2tybGlNMUtNSFJJbGRZbXd3RkhVYmloTDdUVE1ZZ0MzWDd1SzczU2RFcWM1MFVGamh4NDdOMGFkdXRiZHg4RHNSRVJFUkVSRVZFaE9aUkVSNU1HalVpQXY1RHBySSs0TEhsdGphd1hYcWJNZzkzNTBwM1RISktueXo4emoyM0hvb1N2ejIxY3BoM2ljZm9aU0RuU2p4aVlpSWlJaUlxSGhpSXBPSXlBSzYyR2dvSjQrRFBpVlo4Tmh5enpKd25Ub0xFdHQzSnpGbk1BQi8zWHlBYjNlZFFFeXlTdkQ0cm5ZMm1OUEZEMTFxVkJROE5oRVJFUkVSRVJWUFRHUVNFVmtvL2VwRnhNOE55Y2pTQ1V4UnJ4RktqSjZBZCszTWRFSmFPcWJ2UDR2Zno5OFVKWDZQRDZwZ1p1Y1A0V0tyRUNVK0VSRVJFUkVSRlI5TVpCSVI1VVB5dHZWSTJSRXVTbXlIcm4xZzM3VzNLTEdMMnBsSEx6RDJ6Nk80RXhzbmVPelNqdlpZMkxVRi9LdjRDQjZiaUlpSWlJaUlpZzhtTW9tSThrT3ZSOXljNlZCZnZ5eEsrQkpqSmtKUnI1RW9zWXRhdWxhSGhjZXZZTzdSaTFEcjlJTEhIOVR3UDVqZXZpbnNyYTBFajAxRVJFUkVSRVJGajRsTUlxSjgwaWNuUVRscExIU3ZZZ0VBQmdCQ0hRaVgyTmpDZGRwc3lEM0xDQlN4K0xrYkc0K3hmeDdGNlVmUEJZOWQzc1VKaTd1M1JOTnlub0xISmlJaUlpSWlvcUxGUkNZUlVRRm9JdThqTHVRN0dEUnF3V08vaThOL3N0SWJERmgzS1FKVDlwMUJRbHE2b0xFbEVtQms4OXFZNE44SUNybE0wTmhFUkVSRVJFUlVkSmpJSkNJcW9MVFR4NUN3ZEk0b3NkL1Y0VDlaeFNTck1HSFBTV3kvZmwvdzJOVkt1V0pwOTFiNHdNdGQ4TmhFUkVSRVJFVDA1akdSU1VSVUNNbmhmeUJsOXpiVHY0VThadjR1RC8vSmF2L3RSL2gyMXdrOGprOFNOSzVjS3NYNEZ2VXh4cTh1ckdSU1FXTy9xNUxTMVZoODRpcjJSa1Rpb1RJQktyVzJxTGRFYjRDZHRSd1ZYSjNSb1ZwNWpQcXdOaHdWMWtXOUpTSWlJaUtpYkpqSUpDSXFETDBlOFhORGtYN3RvaWpoMytYaFAxbWxhYlNZZi93eUZoNi9nblN0VHREWWRieExZbW4zVnZBdDZTSm8zSGZOMGZ0UE1XYkhVYlNzN0lOKzlhdWhXaWtYRGs5NlQ2U29OWWlJaWNPNml4RTRjdThKNW4vNkVUNnE5TzcyNmlVaUlpS2l0eE1UbVVSRWhXUlFwZURWMVBIUXZZZ1NQUGI3TVB3bnE0ZktSRXpjY3hKLzMzNGthRnlGWElaSmJScGplTk5ha0w3alIvWUw0dWo5cHhpNTdRaVc5ZkJIOHdwZVJiMGRLa0luSDBaaCtKWkRXTks5RmZ3cWVoZjFkb2lJaUlpSVRKaklKQ0lTZ1BiNVV5aW5Cc0tRcWhJOHR0elRHNjVUWmtOaTkrNE8vekZuWDhRalROaHpBby9paEQxdTNyeThGeFowL1FnVlhKMEZqZnMyUzBwWHcyL3haaXp1M2hMTnl6T0pTUm5KekZIYmp1RFlxSjQ4Wms1RVJFUkV4UVlUbVVSRUFrbS9jZ0h4ODBJQkViNXRLdW8yUklreEU5LzU0VDlacFdtMFdIamlDdVlmdXl6b2NYT0ZYSWFnbGcwd3NubHQ5czRFOE9PaDg0aE5Uc1hjVC95S2VpdFVqSXo3OHhoS090amllLytHUmIwVklpSWlJaUlBZVNjeStkc2RFWkdGRkhVYXdLSG41NkxFVHI5OEhpazd3a1dKWFp6WldNa1IxTElCVGdmMFJ2dHE1UVdMbTY3VkllVEFXYlQrWlN1dVBJc1ZMTzdiYW05RUpQclZyMWJVMjZCaXBsLzlhdGdYRVZuVTJ5QWlJaUlpc2hnVG1VUkUrV0RmcVJ0c0duOG9TdXprN1J1UWZ1bWNLTEdMdTNJdWpsalhyejAyZnQ0UkZWeWRCSXY3NzR0WGFMTnNHeWJ0Ty9WZVQrZCtxRXhBdFZJY2hFU1pWU3ZsZ29mS3hLTGVCaEVSRVJHUnhaaklKQ0xLRDRrRVRrTURJQzlYVVpUd0NiL01oZmI1VTFGaXZ3M2ErSmJGeWE5N1lZSi9ROWhheVFXSnFUY1lzT1RrTlRSZkZJN0Q5NTRJRXZOdG8xSnJPWjJjc3JHM3RrS0tXbFBVMnlBaUlpSWlzaGdUbVVSRStTU3hWcURFbUFtUU9nby9UTWFRbG9xRStUL0FvQkorcU5EYlFpR1g0WnNXOVhGK1RCLzByVmROc0xhaGorT1QwUE9QM1JpeDVUQmVxZEtFQ1VwRVJFUkVSRVJ2REJPWlJFUUZJSE1yQ2VlQTd3Q1pUUERZMnVmUGtMQnNyaWhEaGQ0bW5rNzJXTlMxQlk2TTZBRy9pdDZDeGQxMDlRNmFMTmlJVFZmdnZPOGZZaUlpSWlJaW9yY0tFNWxFUkFWa1hmVS9jQm93WEpUWTZaZlBJM25IUmxGaXYyMXFlYnBqMjZDUHNhRi9CL2lXRktiUG8xS1ZoaEZiRHFQbjZ0MTQ4Q3BCa0poRVJFUkVSRVFrTGlZeWlZZ0t3YlpsTzlpMmFpOUs3SlR0RzVGKzZhd29zZDgyRWduUXRtbzVIQi9WRTdNKy9pL2M3VzBGaVh2azNoTTBYeFQrLzlpNzg3QW9xellNNFBjTXd6YnNvQ0tLaXBybVZwcVlacHBtYW1hYVdxbTVWV1padWFDaTRBcUNBa0s0b1dpNVczMmFtbVdsSnJtbG1idFNHaTY0cHlpeUNNTTJBN08rM3g5Y1RDRGJBQytMZVArdXF5dVllZWVaTXd3eitONXp6bmtRY3Vnc3NyVlBiek1nSWlJaUlpS2lKd0dEVENLaUNySWJNeDdtejdhcGxOcnBhNVkvMWMxL0hpZVRTakd1YzF1Y216WVMwM3E4QUV0WnhaZjJhL1FHTFB2akwzUmR1UVA3cnQ3aGNuTWlJaUlpSXFJYWlrRW1FVkVGU1dReU9Ick5ocGxMWGRGckN6blpTRnNlOGxRMy95bUt2WlVGL1B0MndabXBJekQwK1JhaTFJeEx5OFQ3MyszSHlDMzdjQ2VWeTgySmlJaUlpSWhxR2dhWlJFUWlrTm83d0hIYVhFZ3NMRVN2clUrSVovT2ZZalJ5dE1QYVliMXg2UE4zME91WlJxTFVQSGo5SGw1ZXVRT2hoODhoaDh2TmlZaUlpSWlJYWd3R21VUkVJcEUxYVFiNzhWTXJwVGFiLzVUc2hZYjE4TU9IQTdEbjQ4SG8yc1N0d3ZVMGVnT1dISTFHMTVVNzhGdnNYUkZHU0VSRVJFUkVSQlhGSUpPSVNFUldYYnJENXEyaGxWS2J6WDlLOTdLSEcvWjhQQmcvamgySWp1NzFLbHp2WGxvbVJtK053c2d0VWJqNUtFMkVFUklSRVJFUkVWRjVNY2drSWhLWjdidWpZZG1oVTZYVVp2T2Ywa2trd0t2TjNYSGcwM2V3ZFhSL3RLdnZVdUdhQjY3ZFJiZkk3ekg3MStOSVVlV0lNRW9pSWlJaUlpSXFLd2FaUkVSaWswcmg4UGtNeU53YWlsNmF6WDlNSjVFQWI3UnFnaU1UaDJMVGUzM1JvcTVqaGVycERBYXNQMzBKblpaL2gxWEhMMEt0MDRzMFVpSWlJaUlpSWpJRmcwd2lva29na2N2aDZPMEhpVnd1ZW0xOVFqelMxN0Q1ajZta0Vna0d0MnVPRTVQZncxZnZ2Z1lQSi9zSzFjdkkwU0JnL3ltOHRHSTdmcjUwaTA4REVSRVJFUkZSRldHUVNVUlVTY3pxTjREalJOL2NxWUVpVTE4NGg2eWZ0b2xldHpZemswb3d2RU5Mbko0NkFwRnZ2MXJoR1pyMzBqTHg4WTZENkwvK0o1eUxTeFJwbEVSRVJFUkVSRlFjQnBsRVJKWEk0dm1Pc0gzdncwcXByZng1QjlUblRsWks3ZHJNM0V5S1VSMWI0YVRYZTlneTZnMjgyTWkxUXZYT3hTWGlqWFUvNGVNZEIvR3ZJa09rVVJJUkVSRVJFZEhqR0dRU0VWVXltLzVEWU5XMVI2WFVUbDhiQWQzZDI1VlN1N2FUU2lUbzM5b0RVZVBmeHQ1UEJxTnZ5OFlWcXZmenBWdm9FckVkM3IvOGdiaTBUSkZHU1VSRVJFUkVSSGtZWkJJUlZUYUpCUFlmZThIY283bm9wUVdOR21uTGcyRklVNGhlKzJraGtRQmRtN2hoKy90djRzL0p3ekc4ZlV1WVNjdTNIWURPWU1DMzU2L2l4WWh0OE5sOURBL1NzMFFlTFJFUkVSRVIwZE9MUVNZUlVSV1FXRmpBWWRwY1NPMGRSSyt0VDAxQjJvcEZFTFFhMFdzL2JkcTRPdU9yb2E4aDJuc1VQdTM2SEt6TlplV3FvOVVic1BuY0ZYUmEvaDFtN3ZrVDhSbEtrVWRLUkVSRVJFVDA5R0dRU1VSVVJjeWM2OEJ4Nmh6QXpFejAydHBiMTVHeGNSVTdtWXVra2FNZFF0L3Nobjk4eG1CdTd4ZlIwTUcyWEhVMGVnTTJucjBNejJWYk1XdnZjU1JrUHZtQnBsS3BoQ0R5NzFsUjllTGo0NkhWYWtXOW40b1NCQUZSVVZGSVRVMFZyYVphclJhdEZoRlJkZEhwZE5EcjlkVTlqR3J6TkQ5MklxS3FKaEhFUGhzaElxSVNaUjg5Z0l4TnF5dWx0dTJ3OTJIejF0QktxZjAwMHhrTU9IVDlIamFkdll6ZmI4YVZPeSsybEpuaGcwNnRNZUhsOW1qaVpDZnVJRXZnNHI4R0tVR2ZWN2pPWDMvOWhTKysrQUw5K3ZYRHVISGppajFPcjlkRHA5TWhKeWNIU3FVU1NxVVNXVmxaU0V0TGcwS2hRR3BxS2g0OWVvU0VoQVE4ZlBnUWJtNXVpSWlJTU43K3lKRWpXTHAwS1FZT0hJalBQNi80dUl1emYvOSt1TGk0b0ZPblRpWWQvODAzMzJETGxpM28wcVVMZ29PRHkzUmZlcjBleWNuSmlJdUx3L1hyMTNIOStuVmN1M1lOOWV2WFIwUkVCQ1pQbmd5VlNsV21tcHMyYlNyVDhVVVI2M2VqdGt0UFQ0ZURRK0VaOWFHaG9WQXFsV1grZlhoY2JHd3NkdTNhaFduVHBrRXVsMWVvbHBqUzA5T1JtcHFLcGsyYkZycnV5SkVqc0xhMnhrc3Z2VlN1MmxsWldVaEpTVEcrRHpnNU9hRm56NTRWSGJLbyt2YnRpMGFOR2xYb3RSWVpHWWxIang1aHdZSUZJbzZzZE9mUG44Zm16WnN4Yjk0OE5HalFvRncxeG8wYmg3aTRPQnc4ZUxERTQyN2R1b1hnNEdCMDdOZ1JYbDVlNWJxdnFwYVdsb2J3OEhDbzFXcTg5ZFpiZVBYVlY4dFZKelUxRllHQmdXamN1REY4Zkh4RUcxOWx2NzdTMHRKZ01Camc3T3dzMXBDSmlFUWprVWhLM09lcmZHdm1pSWlvM0t4ZmZSMjYrM2VoT3JCWDlOcFpPLzhIV1FOM1dIcVc3eCsrVkRTWlZJbzNXbm5nalZZZStGZVJnVy9QWGNXVzZLdElVZVdVcVk1YXA4ZjYwNWV3OGN4bHZObmFBNSsvL0R4ZWF1eUdrdjlVMXh4V1ZsWklUMC9IOXUzYjBhWk5tMEluV0FNR0RJQldxeTN6akUyRlFvSEV4RVM0dXVaMmtHL2F0Q2tFUWNDdVhidlFxVk1uWTlBNFpzeVlDaitHc0xBd3VMdTdJeTR1RHN1V0xRTUFqQjgvSGtPSGx2NEJ3THZ2dm9zREJ3N2d6Smt6Mkw5L1AvcjE2MWZpOFZxdEZ2UG16VU44ZkR5U2s1TmhNQmdLSFdOcGFRbTlYby83OSs5RHFYenlaK3pXVmpObXpJQlNxY1RHalJzTEJJM256NTlIUmtaR2hXcXJWQ3A4OGNVWFNFeE14SWdSSTlDc1diTVNQeWdveVlZTkd5Q1ZGci9nU3FQUkZQaHdJU01qQTVtWm1WQW9GTVlQR2xKU1VwQ2NuSXprNUdSa1oyY0R5SDNkZUhwNkd1dmN2WHNYWVdGaHNMS3l3cXBWcTlDb1VhTUM5L1BWVjE5QnA5TkJxOVZDbzlGQXBWSkJwVkpCcVZRaUl5TURDb1dpMEl4cloyZG45T2pSQTZXY3V6eHgvdjc3YjhURnhSVzZQQ3dzckV4MTdPenNNR25TSkpPUGo0Nk94dlhyMTdGdzRVS3NXclVLTWxubG5mYTV1cnBDcTlWaTkrN2RhTkdpQmQ1NDQ0MUt1eTh4NkhRNkxGaXdBSmN1WFFJQVpHZG5vM1BuenVYNkVNSFoyUm1DSU9EZ3dZTVlQbnc0R2pjdTJEaHd4WW9WSnRjYU9YSWs2dFdyVittdnI3aTRPSGg3ZTZOUm8wWllzbVFKekNwaHBSQVJVV1Zpa0VsRVZBM3NSbzZEUHVFaDFQOUVpMTQ3ZmMxeU9QdUhRZGE0OEF3YXFqZ1BKM3ZNZjcwTFpyM1dDWHV1M01ibXM1ZHgrbTVDbVdvWUJBRjdyOXpCM2l0MzBMNUJYVXg0K1hrTWJ0Y2NGbVkxZThlWE5tM2E0TU1QUDhTbVRadXdlUEZpckZtekJuWHIxalZlcjlIazd0TnFaMmNIdVZ3T2EydnJBditYeStWd2NIQ0FrNU1UbkoyZDRlVGtaUHphenU2L0dhb2VIaDc0NUpOUDhPV1hYMkxKa2lYWXNHRURiRzF0a1ppWVdPSEhvTlBwQUFDTkdqV0NyNjh2bGk1ZGlyVnIxeUkrUGg2VEowOHVNUVN5dGJXRmo0OFAvUHo4U2p3dWo3bTVPUVJCUUVwS0N1cldyUXRYVjFmODg4OC9jSEp5d293Wk05Q2lSWXRDczJGS20va0U1QWFxRlEzUHlIUzNiOS9HM2J0MzRlbnBLZnBzU2IxZWo1Q1FFTnkvZngrZmYvNDVtalZyQmdCRkJsK21lUHhEaEE4Ly9CQTVPVGxRcTlYSXpzNHVNa3d2aWFXbEpaeWRuWEhvMEtFQ1FXYVRKazB3ZXZSby9POS8vME5nWUNCV3IxNE5LeXNyNC9XN2R1MHFVTWZjM0J4eXVSeFdWbGFReStWd2RYV0ZvNk5qb2Y4MEdnMHNMUzNMOGNpZlBJY1BIeTdUOGU3dTdtVTZmdHk0Y1RoejVneHljbkx3OE9IRFFtR1ltR3h0YlRGMzdseE1uejRkeDQ4ZlI3OSsvV3AwSUIwWkdZbExseTZoYWRPbWNIRnh3Zm56NXhFWUdJaEZpeGFaRlBoZXZYcTF3UGN2di93eVltTmpzWG56Wmd3ZlByekFkWHYzbXY2aGRmLysvVkd2WHIxS2YzMjV1N3ZEdzhNREZ5OWV4S1pObXpCKy9IZ0EvODNBTFM5VC9uNFJFWW1CUVNZUlVYVXdNNFBESkIra0JzMkc3djVkVVVzTDZoeWtMUXVHODRLbGtEbzRpbHFiL21NcE04UFE1MXRnNlBNdGNEVXhGWnZQWGNIT2k5ZVJrVk8ycGtzWDQ1UHgrUStIRWJqL05EN3AwaFlmdk5nR0xuS3IwbTlZVFVhTUdJR3paOC9pMHFWTENBME54WklsU3dxRWVqWTJOb1ZPc3NwanlKQWhPSG55SkM1Y3VJREl5RWpNbVRPbnhKT2syTmhZZUhsNXdkemNITnUzYjRlOXZYMnA5OUduVHg4NE9Ua2hJQ0FBZS9ic1FYcDZPcnAzNzQ1Rml4YVZldHZ3OEhDRWg0Y1hlMzNlV0lPQ2dtQnBhV2s4cWUvYnR5OXNiVzNScFV1WFV1K0Rhb2I5Ky9jREFBWVBIaXhxWGIxZWo5RFFVSnc5ZXhhOWV2WEN1KysrYTd5dXBOLzFzaXgzam8rUEI1QWJTTnJaMmNIS3lnbzJOamJHLyt6czdHQnZidzg3T3pzNE9EakEwZEVSRGc0T3hnOGFTZ3B1eDR3Wmc3Tm56K0xhdFd1SWlJakE3Tm16QzF6djZ1cUtOV3ZXUUM2WG14VDhWN1gxNjljakpTV2wxT05TVWxKS25UM1pzbVZMdlBQT08yVWVneW5Qb3lBSWVQMzExMkZ0YlcyOHJLeUJreWt6ZkUzOW5ab3laUXF5c3JLS3ZFNG1reUUrUGg0ZmYveHhrZGVMc1IxR1JRaUNnSlVyVjJMZnZuMXdjbkpDVUZBUUhCMGRNV3ZXTFB6OTk5OElEQXpFdkhuekN2eXNpekpseXBRaUx6OSsvRGlPSHo5ZTRMTEhYOHZIamgxRFVGQVFKaytlWE9KN1NtVyt2aVFTQ2ViTW1ZUFBQdnNNTzNmdVJNZU9IZUhwNlFrM043ZGliNlBYNnhFZkh3K3BWSXFHRFJ1VzZmNklpTVRHSUpPSXFKcElyT1Z3bk82SDFBVytNS1NuaVZwYm4vb0lhU3RENFRRbkdCS1p1YWkxcWJEV3JzNElIOWdkUVc5MHhlODM0ckFyNWlhaVl2OUZ0bFpuY28yRVRDV0NENTNGNHFQUkdOeXVPWWExYjRFZXpScENWc01DQUlsRWdsbXpabUg4K1BHNGZ2MDZZbU5qMGFaTm0wcTVuK25UcDJQOCtQRzRlUEVpTWpNekM4emFmTnl2di80S0FPalpzNmRKSVdZZVQwOVBCQWNISXpnNEdHKysrU2IwZW4yUk01ZXlzcklnbFVyTFBDTXYveXdhZXZLb1ZDcjg5dHR2QUlENTgrY1hlMXpmdm4xTHJHTnZiNDhmZi96UitIMTJkamFDZzROeDl1eFp0R3JWQ2pObXpCQm53RVdvVTZjT3RtM2JKbnBkcVZRS1gxOWZUSmd3QVljUEgwYS9mdjN3d2dzdkdLODNNek9EclczNUdxVlZoVk9uVHBrVUJxcFVxbEpuVDJablo1Y3J5RFJGM3V6cm9uNldZczJ5TEVzbyt1REJneEpuaEZka1JsOWwwdWwwQ0E4UE4rNDl1V0RCQXVOMkpzSEJ3ZkR4OGNHWk0yY3dkZXBVQkFVRkdhOHJUbzhlUFRCcTFDZzhlUENneUdEdnUrKyt3N0ZqeHdwZC91Ky8vd0lBV3JWcVZXTDl5bjU5dWJpNFlNcVVLUWdLQ2tKNGVEaldyVnVIa0pDUVlvOC9kT2dRdnZqaUM3enl5aXZ3OC9NcjkvMFNFWW1CUVNZUlVUVXlxMU1QanRQbVFiRm9IZ1J0MldieWxVWjdJeFlabTFiRFlmeFVQREdiTUQ3aExHVm02Ti9hQS8xYmUwQ2wwZUhBOWJ2WUZYTVRoNjdmZzFwbldrZFR0VTZQN3k5Y3gvY1hycU91clRYZWZ1NFpERy9mQWgwYTFLc3hUMlA5K3ZVeGI5NDhORzdjdU54TkpFemg1dWFHT1hQbW9IWHIxaVdHbU1uSnlUaDA2QkFBbEN0TTZOQ2hBN1p1M1dwYzB0cTVjK2NDMXlja0pNREh4d2RwYVdsNC8vMzNNV0RBZ0RMZkJ6Mlo5dXpaQTVWS2hicDE2eFlaU2o5NDhBQUdnNkhVUUNsLzRLQlNxZUR0N1kzYnQyL0R3OE1EaXhZdGdxV2xKVzdldkFsM2QvY25Ldnh1MHFRSlB2dnNNemc1T1JVSVdaNGtGWm45R2hjWFYrUnN4NktDN2J6TE9uWHFoTkRRMENMcjNiOS9IN2EydHJDMnRvYUZoUVd5czdQeHd3OC9BRUNSNzdXbHpYQTBkZlp1L3ZGT25EZ1JOMjdjS1BiNi9EOHZRUkF3YmRvMFhMbHlCYjYrdm5qOTlkZEx2Si9xa3BTVWhFV0xGdUh5NWN1d3M3UERva1dMQ2dTSnRyYTJXTFpzR1JZdVhJam82R2hNbWpRSlU2ZE94U3V2dkZKc1RYdDdlNmpWYWdRRkJXSFVxRkg0NktPUENsMWZsTHQzNzhMYzNCek5temN2ZGR5Vi9mcnEwYU1IZXZYcUJUczdPMWhZV0JSN25DQUl4ZzlpS2l1d0p5SXFDd2FaUkVUVnpMeDVTOWgvT2hYcHF4ZUxVazhBa0pkMzVSdy9BbG5EeHJBWndIOTRWalc1aFF4RDJqWEhrSGJOa2FuV0lPcnF2L2pwMGkzOGZpTU9PaFAzcVV2T3lzYTZVekZZZHlvR3pWd2NNS3g5Q3d4cjN3Sk5uUXQzVDY1cXhYVlNWYWxVWlc1VTR1Zm5aOXdiOEhIZHVuVXI5ZlpidG13eDduM1pwRWtUays0ekxpNE9OalkyeGowcU11NnpId0FBSUFCSlJFRlVpOXVYTHo0K0hqNCtQa2hPVGtiMzd0MExuYWovOGNjZk9ITGtDT2JNbVNQSzNuNm0vT3lLVzlaSjRzckl5TUMyYmR0Z2EydUw5ZXZYdzhiR3B0QXhlZnVWbG1YSnJGd3VoMHdtUTdObXpmREZGMS9BenM0T1dxMFdnWUdCTUJnTWlJaUlRTDE2OWNSOEtKV3F1T1d4Q29XaVRBMXR4bzRkaS9yMTY0czFyR3FWLzMzaStQSGpVS2xVeHN1SzZnQ2ZaK2JNbVVoT1RpNTB1VVFpUWE5ZXZjUWZhQkc2ZE9saWJGano1NTkvUXFQUm9IZnYza1VlKyt1dnYrTEtsU3Z3OVBRczlONTQ3dHc1Mk5qWVZNcU0vYkk0Y2VJRWxpeFpncXlzTExpNHVDQXNMQXdlSGg2RmpwUEw1UWdKQ1RFdVBWKzRjQ0ZlZXVrbGVIbDVGWG85N3RpeEExWldWc1laakFhRG9kQmVtTTJhTmNPT0hUc0FGQjFzOSsvZnY4RDN2WHYzTHJSOEhLajgxOWVjT1hOSzNjLzAyTEZqdUhuekp1cldyVnZ0enljUkVjQWdrNGlvUnJEcTBoMzZoSGhrL2JpMXdyVWUvK2RvMXZmZlF1Ym1Ec3VPbllzOG5pcWZuYVVGaG5kb2llRWRXa0tScmNhdlYrN2d5TTA0SEx2OUFLa21kajYvblpLT0wzNC9qeTkrUHc4UEozdTgzTFFCdW5tNDRlV21EZERZc2ZqWmlsVk5FSVF5THkxVXE5WGx2cjlyMTY0aEtpcksrUDJqUjQ5Z1pXVlZxSWxPZm9tSmlmRHg4WUZHbzhIRWlST0xYUlljRXhPREJRc1dJRDA5SFFNSERvU1hsMWVCdmNnRVFjQ1JJMGR3NHNRSkJBVUZZY0dDQlFXNnY1NDRjUUtCZ1lHRjZzYkZ4UlU3dzZrNmxtVStVbWJqV3BLaXl1KzNLanhiendsMWJFcmU3NjQ0R3pac2dGS3B4TGh4NDRvTU1TdGl5cFFwYU5pd29YR201ZzgvL0lERXhFUzBhdFdxUUFNdE1UeDY5S2pVcGUrbSt2VFRUekZzMkRDVGpzM096aTVUUTV0MzNubW4xZ1NadnI2K3hxK3ZYcjBLbFVwVjRMTGlkT3JVQ1RFeE1kRHI5VEFZRExDd3NJQ2JteHNHRHg2TTl1M2JHNC9yMTY4ZjB0TFNUTnJuczdROVBsMWNYREIwNkZBNE91YnVxZjNoaHg4Q3lBM3lmLy85ZHdBb01tQkxUazdHeG8wYllXMXREVzl2N3dMWHFWUXFMRm15QkttcHFZaU1qQ3gxR1hWbGVQVG9FZGF2WDI5OERCMDZkTURjdVhQaDVPUlU3RzNNek16ZzdlMk5kdTNhWWZYcTFUaDkralQrL3Z0dkRCZ3dBTys4ODQ1eHVibXpzek9pbzZOeDl1eFpBTUQyN2RzTDFYSjFkY1ZiYjcxbC9MNWh3NGJGenFvc1MwT2dQR0s5dmtvTE1WVXFGZGF1WFFzZ2Q3bDdhbXBxaVg5ZmlZaXFBb05NSXFJYXdtYlFNT2dTNHBGejRvaTRoUVVCNld1V3d0ay9ITEpHcHMxV284cmpaRzJKTVo2dE1NYXpGUXlDZ0VzSktmamoxbjM4Y2VzQlR2NGJiOUlTOUg4VkdmaFhrWUh2L29vMVh2YWNXeDBNYWRjY0wzdTRvWm1MQTF6azFxSXRSZGRxdFlXV3pWbFpXV0hEaGczRzcvTm1SRG83T3h0bm9aUWtKU1VGWThhTWdWUXFOUzdMTmVWKzhsT3IxVml5WkVtQlRzM3o1ODlIVmxZVy9QMzkwYlp0MnlKdjUrTGlncDQ5ZStLbm4zNUNlSGc0VHAwNkJXOXZiK1B5ZFVFUXNIdjNicXhac3dZQTRPWGxoVUdEQmhXcUk1RklNSHYyYkhoN2UrUE1tVE5Zdm53NWZIeDhqTmZMNWZJQ1M0NHpNaktRbnA0T21VeFdxS21DbVprWnBGS3BzYkZNU1lZUEg0NzA5UFJTanpQVks2dDJJaWxMSlZxOW1xU2VyUndYWm95R3BjeXM5SVB6aVk2T1JsUlVGQm8wYUZBcFN5bWZmZlpaNDljUEh6N0UxcTFiSVpGSU1HblNKR093TUc3Y09MaTV1Wlc0YjUwcHpNek1STnNDd3Q3ZUhoczNic1NKRXljS1hKNS9SbXBlWjNSVGxqVHJkRHFNR2pVS0twV0tEVVFBVEo4KzNhVGozbnZ2UFFDbU5mMHBiWS9QNHA2bm1KaVlBdSt0K1FtQ2dORFFVR1JsWmNIWDE3ZlFmcExyMTY5SGFtb3FYbnJwcFNvUE1UVWFEWDc0NFFkczI3WU5PVGs1a0Vna0dEVnFGRDc4OEVPVE82bjM3ZHNYN2R1M3grTEZpM0hod2dYczJyVUx2L3p5QzE1Ly9YVk1uejRkS3BVS3k1Y3ZoNXViRzlhdFcxZGdPNGdqUjQ1ZzBhSkZlTzIxMXdyVWJOV3FGYVpPblZyay9lVVBNaXY3OVZWYS9jZXRYcjNhT0V0WXBWSmg0c1NKNk55NU02Wk1tV0pTaDNjaW9zckFkeDhpb3BwQ0lvSDl4NU9nVDA2RTl2b1ZVVXNMT1RsSVd4NE01d1ZMSUxXci9tWEpsRXNxa2VCNXR6cDQzcTBPdkxwM2dGcW54N200QkJ5NW1SdHNYb2hQUWpIbmtZWEVQSHlFbUllUEttV2NnaUFnTVRHeHdHV1A3K09YbVprSjRMKzlBUGZ2MzQ4dVhib1laL2s4N3FlZmZvSk9wOE5ycjcxbXZJMHA5NVBmbDE5K2lYLy8vUmZObXpmSHJWdTNBT1IyVGI5Nzl5NThmSHd3WWNLRUlnTkltVXlHaVJNbm9rV0xGbGkrZkRuKy9QTlAzTHAxQyt2WHI4ZWpSNCt3YU5FaVhMdDJEVUR1ckpxVEowL2k2TkdqMEdnMFVLdlYwR2cweU1uSk1mNC9MOFRkdjM4L0dqVnFaQXdaWG5qaGhRSW5pQ0VoSVRoNjlDamMzTndLblRqbWJ3UlRtdSsvLzk3a1kwMVJXME5NSVBleEpXYXB5anhydVhYcjF1alZxeGY2OSs4dnlwWUJ4UkVFQVV1V0xJRmFyY2JiYjc5ZElQUVJhM2F1czdPenFOMmlGeTllWE9MWWNuSnlaNWxiV1ZuQllEQmczNzU5ZU9PTk40b01QUTRlUEFpRlFvRStmZnFJUHV2VlZDdFdyQ2p4ZW9WQ1Vld3g1ZG5tUWFsVUdoK3JLUjNSODVzeFl3Yk16UXMzOEN0dW44L1M5c2dzYWFidXFWT25qRjhMZ2xBZ0JOeTRjU05pWW1MUXMyZFA0NUp5UVJDUW5aMk5VNmRPWWUvZXZYQjBkQ3cwVTdNcVpHWm00dnZ2djBkT1RnNmFObTJLVjE1NUJVZU9IQ215OFk0cHBrNmRpaDkrK0FFUEhqeEE0OGFOSVFnQ2xpNWRpcVNrSkFRR0JtTHYzcjE0ODgwM0laZkxFUmNYaDVVclY4TFYxUldqUjQ4dXNwNUtwY0tvVWFQUXUzZHZlSGw1RmJvK05UVzFVbDlmcGRYUDc5ZGZmOFdCQXdmd3pEUFA0T2JObXhBRUFUS1pERkZSVVlpUGowZGdZR0NOYnVoRlJMVVhnMHdpb2hwRUlqT0g0OVE1U0YzZ0MzMVNncWkxOVkrU2tMWWlERTZ6RjdLVGVRMWxLVE5EOTZZTjBiMXBRL2ozQlRKeU5JaDUrQWdYNHgvaFlud3lMajVNeG8xa2NUdmNtOExDd3FMQWlYSlJKNzlLcFJJQVlHZG5oMU9uVG1ISmtpV29VNmNPNXMrZmo5YXRXeGM0TmlrcENULzk5Qk1rRW9reDlEUDFmdkw4K09PUDJMZHZIMnhzYkRCLy9uempjc2pRMEZDc1g3OGVlL2Z1UldSa0pLNWV2UXB2Yis4aUd4bjA3ZHNYRFJvMFFHQmdJTWFPSFFzTEN3czRPVGtoSWVHLzExNWlZbUtoY05YUzBoTFcxdGF3czdORHZYcjFZRzF0RFpsTWhvc1hMMkxqeG8xd2QzY3Z0TGVuV3EzRzZkT25pMzA4MVdsTzd4ZHg3TmFENmg1R3Blalp2R0c1dGw2UXkrV1lPM2R1Sll5b29LMWJ0K0tmZi80QllOcitxSGtlUG54WTZQaUdEUnNpS0NqSStIM2ViTHI4MnlHSXdkZlgxN2hNdXFnWmdXbHB1ZTlSam82TytPbW5uN0JtelJvY09uUUkvdjcrY0hGeE1SNm5WcXZ4di8vOXI5RDdRRlVyYlZsdlZsWld1WmIrUG03YnRtMzQ4ODgvNGVycWlvQ0FBQUNtZFVUUGI5cTBhVVVHbVdMVDYvVTRlZktrOGZ1Wk0yZWljK2ZPR0Rac0dOYXVYV3RzUUJRYkc0dFJvMFpCcVZRaU96dTd3Ty9jN05tejRlenNiTHpNMU5tUUZlWGk0b0x4NDhjakl5TUR3NGNQeDRrVEp5cjBvY0RMTDcrTS92Mzc0L0RodytqZHV6ZXVYTG1DUC8vODAvaTd2MkhEQm16WnNnVURCZ3pBa1NOSG9OVnFFUkFRVU93SElGS3BGRXFsRWhwTjBRMGVLL3YxVlZyOVBLZFBuMFprWkNSc2JXMFJFQkNBOTk5L0h6WTJObGk1Y2lYbXpwMkxpeGN2WXNxVUtWaTBhRkd0MlJLQ2lKNGNEREtKaUdvWXFaMDlIR2Y0STNXQkx3U1Z1RE9sdE5ldklQUHJyMkQvc1JjN21UOEI3SzBzMEsxcEEzUnIrdCt5MEJ5dERyZFRNM0RyVVJwdXBhVGp4cU0wL0huN0FSNmtWMjhEbUVlUGNtZUQydHZibzNQbnpoZzRjQ0QyN3QyTDZkT25ZOUtrU1JnNGNLRHgyR1hMbGtHajBlRFZWMTh0dHNsUFNYNzc3VGVzWGJzV1ptWm1tRHQzYm9GbHN6S1pERk9uVGtYVHBrM3g1WmRmNHRDaFE3aC8vejRXTEZoUTVMNWViZHUyeGJmZmZndHI2OXg5RksydHJlSGw1WVhVMUZTNHU3c2JPd2piMk5nWS8xL2NDWGxRVUJDT0hUdUdvMGVQRmdveVQ1NDhhWnhKQXdBWExseEEyN1p0WVc1dVhtU1hZRk9WMUhIWlZENnZlc0xuVmM4SzE2a3RpdXRFWFJKVDk2RDA5L2RIang0OUFPUUdCZDkrKzYzeHVySjBLOWZwZElVQ2lQejdzd0wvTFVHdDZ1V2ZEeDdraHVLdXJxNFlQSGd3N3R5NWcvMzc5MlBDaEFudzkvZkhjODg5QnlCM1ZsOXljakw2OU9sVFpQT1ZxbElaWGN0MU9oMHVYYnFFMDZkUEl5a3BDVUR1OGwycFZGcGdyOHU4Mmt1V0xNSGh3NGZ4NDQ4L1FpNlhGNmlsVkNveGRPaFF1TGk0VkZsSCt4TW5Ua0NyMWNMVjFSV0ppWW1ReVdSWXQyNGQwdFBUNGU3dURpRDM5MG9RQk5TdFd4ZlBQdnNzbEVvbC92Nzdid0RBNU1tVDRlbVorNTZ5ZGV0V25EOS9IcjYrdmxXMmZjQ0FBUU9NWC9mbzBhUFk1L2l0dDk1Q1RrNk9TZStqZVROUDI3WnRpL0R3Y0hUbzBBRUEwTHg1YzBSRVJCaG55cmR2Mzc3RWZXN3pYcGZsRFhhcjR2VjE2dFFwQkFjSFF5cVZJaUFnb0VCUTZlenNqR1hMbGlFZ0lBQVhMbHpBbENsVEVCSVNnaFl0V3BUcjhSQVJsUWVEVENLaUdram01ZzVIcjlsUUxBNEVUT3h3WFpMOG5jeXpqeDJHckdGanlQc1BxWEJkcW5wVzVqSzBjWFZHRzllaU45dFg2L1JJVmVYZ1lZWVNEek9VU0ZIbHdQdVhQeXA5WE5ldlh3ZVFlMUpuWm1hR3FWT253c1BEQTE5KytTVldyRmlCNjlldnc4dkxDN3QyN1VKMGREUnNiVzB4WWNLRU10L1A3dDI3c1dyVktnQ0FqNDhQT25jdXVvblZvRUdEMExoeFl3UUdCaUkyTmhhVEprM0N3b1VMaXp6Wnlnc3g4L1RzMlJOQWJxZFd2VjVmWUVicHNXUEhZR0ZoWWV6YXZuLy9mdVRrNUdEdzRNR1lQSGt5WG5qaGhRS2hiWjVmZnZrRk1wa01PcDBPeWNuSm1ETm5EcnAzNzQ2NWMrZWlmdjM2QlVMT1BJSWc0UDc5K3dCUVlLOU5xbHptNXViRi9yd1RFeE9oMFdqUW9FR0RRc0ZoM25PVkYvUVVKVzk1NStYTGx4RWNIR3hjc2x2Y1hvVEZNV1Yvdkx3WlgvbG5ocFUxb00xVGxxWHBOMi9lQkpEYm5Wc21rOEhIeHdjZUhoNVl0MjRkWnM2Y2lRa1RKc0RGeFFVLy8vd3o3TzN0OGZubm41ZHJURFhWalJzMzRPUGpBOVZqSDBST25qd1pQWHYyTEhLN0RVOVBUK3pmdng5Ly8vMTNvUTlCVHAwNkJaMU9oKzdkdXhkN255VUY2WTgzRnpQRjd0MjcwYWxUSjl5OWV4ZEE3cllZcTFldnhvNGRPeEFXRm9iMTY5ZWpjZVBHeHRtK3QyL2Z4c3laTXdFQUgzendnYkhKemFWTGwvQy8vLzBQbHBhVzBPdEwzLy81U1pFWFlxYW1wdUxnd1lOSVRFeEVuVHAxVUtkT0hWeThlQkVmZlBBQjNuMzNYUXdiTnF4UU1KMjNGVWxScXdSTVVkbXZyMTkvL1JXUmtaRUFnSUNBQU9OanpVOHVseU0wTkJUQndjRTRjZUlFWnN5WWdjREFRSFRzMkxGY2o0bUlxS3dZWkJJUjFWQVdiZHZEL3NQUGtiSDV5d3JYZXZ4ei84enRYOE9zUVNOWXR1Y3NyTnJHVW1ZR04zc2J1Tm4vdDk5Y1ZRU1plWHRLNWcvOUJnOGVERGMzTndRSEJ5TXFLZ3BYcmx6QnZYdjNjc2ZrN1YybXpxY0dnd0hyMTYvSER6LzhBS2xVQ205dmIvVHAwNmZFMjNUbzBBRVJFUkdZTzNjdWtwT1Q0ZTN0aldYTGxxRmx5NVlGanN2SXlJQzl2WDJCeTdSYUxZS0NndURpNGxLZ0kyMVFVQkNjbkp5TXMyODJidHdJaFVLQndZTUh3OG5KcWNnUTg5cTFhN2g4K1RKNjlPaUJZOGVPd2RIUkVVNU9Uamg2OUNpYU5HbUMrZlBuRnpsK2pVWmpuRmtrNWg2SFZMTDY5ZXNYKy9NZU8zWXNIang0Z1BYcjF4Y0tJb1lNR1FLTlJsUHFjM1hod2dVRUJBUkFyVmJqbzQ4K01qWWxFVnRla0pZL3FCZHIzODJTbkQ5L0hnRFFybDA3NDJWRGh3NkZtNXNiUWtOREVSa1phUXlCWjgyYUJRZUgyclZ2czVXVkZYSnljdENoUXdmMDZORURPM2JzUUdKaUlnWVBIbHpzYlY1ODhVVllXRmdnS2lxcVVKRDV5eSsvQVBodlJtQlJpbnJmQVhLWHpkdmEydUxWVjE4dDl2ckhYYmx5QlJjdlhvUy92eisrL3ZwckFMbkxvYjI4dk5DcFV5ZmpUTXM4NTgrZlIwaElDTEt5c2pCMjdGamozcEJKU1VsWXVIQWhEQVlEZkh4ODBMaHg0MkxILzZTNWMrY085dTNiaHdNSERrQ2xVcUZQbno2WU5Ha1NiRzF0Y2VMRUNXemF0QWxidG16QnVYUG5qQis4NVZHcjFRREtOZ003djhwNmZhblZhcXhldlJwUlVWR3dzcktDdjc5L3NSOFVBcmt6Y3YzOS9mSEZGMS9neUpFam1EOS9QclpzMlZMc3Z0aEVSR0ppa0VsRVZJTlo5K29IM2NQN1VQMjJXOXpDZ29EMDFZdmhIQkFPV2NQYWMzSkIxVU90VmlNNk9ob1NpYVJBTjJZQTZOeTVNeUlpSWpCcjFpemo3SjdYWDMvZHVMeldGS21wcVFnT0RrWk1UQXdzTFMzaDUrZG5uQkZaR2c4UEQ2eFlzUUp6NTg2RnM3TXptamR2WHVENkJ3OGVZUHo0OGVqYXRTdm16WnRubkdHazFXb0JRSlQ5NlBLQ3JZRURCK0xZc1dNd056ZEhZR0FnSmt5WWdHKy8vUmFkT25XcThzNitWSGFDSU9EUm8wZXdzYkVwOTJ3cUlEY29VcWxVZU8rOTl6QnExQ2hzMjdaTnhGSCtKNit6L2VOQmhxdXJLN1pzMldKU2pURmp4aFRhSTdZa1NVbEppSW1KUWQyNmRkRzBhZE1DMTNYcjFnM3Z2LzgrTm16WUFMMWVqM3IxNnVHWlo1NHh1ZmFUd3MzTkRkdTNiNGVUa3hPQTNNWm1wYkcxdGNVcnI3eUMzMy8vSFhmdTNESCs3TTZlUFl2WTJGaDA3Tml4eEcwNFN1cUc3ZVRrWkZLMzdEeGZmLzAxSEJ3YzBMVnJWMk9RbWFkcjE2N0dyd1ZCd1BmZmYyOWNNdS9qNDROKy9mb0J5TjFYMU0vUER3cUZBdSs5OTE2WjN1L0ZsSkNRVU9KZXQzbWhZbWt6bGZOL09MRno1MDZzVzdjT0FOQ2xTeGQ4OE1FSEJUNGM2OWF0RzdwMjdZcDkrL1lWMlFnbkl5TURBTXJWSktleVhsOXBhV253OXZiRy9mdjNVYWRPbldKWEx6ek96TXdNYytiTWdibTVPZHpkM1JsaUVsR1ZZWkJKUkZURDJZMzRDUHFrQktqL09pdHFYU0VuRzJuTGd1RWN1QVJTTy92U2IwQlVqQ05IamtDcFZNTFQwN1BJMlI5Ly9mV1g4ZVF0Ny9pT0hUdWlkKy9lSnRXM3NMQkFTa29LR2pWcUJIOS8vMEluY0tXcFc3Y3VJaUlpSUFoQ29lWEFNVEV4MEdxMXVIZnZYb0dtS0huamZYelplVmxGUjBmanI3LytRb3NXTGZEQ0N5OFlMM2QyZG9hZm54OHVYYnBVS1B5bG1pa3VMZzVxdGJwUUdGNVdBd1lNZ0VRaXdjaVJJMFVhV2RIeUFzZzZkZXBVNnYza3QyUEhEZ2lDZ0Q1OStoVFlBMUFRQkd6ZnZoMmJOMjhHa1B2N241U1VoTW1USnlNb0tLakNQOU9LS0sxcmVFbWR4Zk9hbk9Vbms4bU1JV1paREJzMkRMLy8vanRXcjE2TnhZc1hRNjFXWTlXcVZaQklKT1hlRXFBOE5Cb05CZzBhVk9LSE9Ba0pDUWdQRHplR2F2UG16VVBidG0wQjVNNEVuajE3TnU3Y3VZTisvZnJoNDQ4L3JxcWhGNkxWYWsyYWhWeVdtY3E5ZS9kR2Ftb3FFaE1UOGVlZmYrTE1tVE5GSGpkMDZGQjg5dGxuaFM3UGF5WlhsaFVKZVNycjllWG82SWdPSFRyQTNkMGR2cjYraFZZb2xFUWlrY0RIeDZmTWo0V0lxQ0lZWkJJUjFYUlNLUndtK2tDeGFCNjB0OHZYRUtRNCt1UkVwSzhNZytPc2haQlVjVU1JcWgxME9wMnhnMjNldm1oNTB0UFRFUkVSZ2VQSGp3TUEzbm5uSGR5K2ZSc1hMbHhBV0ZnWTd0Ky9iK3cyWGhKYlcxdUVoSVRBeGNXbDNNRmkzdDZFajR1SmlRR0FBaUVqa0J0ZUFPVTcyY3lUbloyTmlJZ0lBTG43eGozdXVlZWVNelptS0cwUHU2S3VmL3Z0dHpGeDRzUnlqNC9LNXRTcFV3QUticDlRRnIvOTlodTZkKzhPQndlSFNnOHhnZHpscndDcWJFbnZqUnMzc0hmdlhsaFlXR0RJa1AvMllMNTM3eDZXTFZ1R3k1Y3Z3OXpjSE5PblQ4ZExMNzJFK2ZQbkl5WW1CdE9tVFlPZm54KzZkT2xTSmVOOFhHbGR3OHZhV2J5OG1qZHZqdDY5ZStQUW9VUFl1blVyN3R5NWc0Y1BIMkxnd0lHbGZ0aFJVaGhiVWhCYmxFR0RCaFg3WEtqVmFtemZ2aDA3ZCs2RVdxMUd6NTQ5TVdYS0ZHUHdwVkFvTUhmdVhOeThlUk05ZS9iRTlPblRxNnhiZVZFYU5XcFVZaU9mc2pUN3llUHM3SXpQUHZzTWE5ZXVCUUI4K3VtbmhZN0ptN0ZabEx6R2JtVnRmRlRacnk4dkw2OENIK2FWUlhVK3gwVDBkT0paS3hIUkUwQmlZUW5INmJtZHpQWEpwaS96TTRYbTJtVmtmcnNHOWg5TllpZHpLck52dnZrR2QrL2VSZjM2OVkzTHZRVkJ3T0hEaDdGdTNUb29GQXBZV0ZoZzh1VEo2TisvUDdSYUxjTEN3bkRzMkRGczJiSUZpWW1KbUQ1OWVxbWRsVXRxb0ZJUmx5NWRBb0JDRFExdTNib0ZJSGNaYmxubExRMzkrZWVma1pDUWdCZGZmTEhVcGZCRk5aY3ByZGxQZVdaOVVmbG9OQnJzMmJNSEFQREtLNitVK2ZZR2d3RkxseTdGbDE5K2lkMjdSZDRxcEJnWEwxNEVBRHovL1BOVmNuK3JWNitHd1dEQXlKRWo0ZXpzakxTME5IejMzWGZZdlhzMzlIbzltalJwZ2psejVoaG5oNFdGaFNFME5CVEhqeDlIUUVBQXBrNmRpdjc5K3h2cjNiNTlHNDBhTlJKbGU0ZVNWRWJYOHZLYU9IRWlMbDY4aUcrKytRWkFicmhwU3JPV2tvTFdzZ2F4cjczMldySFhuVGx6Qmx1MmJJR3JxeXNtVEpoUVlEL1AyN2R2SXlBZ3dEampVQkFFYUxYYUFzMm04cXVxNTdleURSczJyTkJsandlWmJkdTJoYnU3TzNRNm5mRzV1SFBuam5FV2E5NzFKUkg3OWZXNDhvYVlSRVRWZ1VFbUVkRVRRbXJ2QUVlZkFDZ1d6b1JCbVNWcTdleWpCeUZyMkFUeWZtK1ZmakJSUHJHeHNaQklKSmd4WXdiTXpNd1FIUjJOcjcvK0dyR3hzUUNBWnMyYVljNmNPZkR3OEFDUXUrZWtuNThmVnExYWhkMjdkK1Bnd1lOUUtCU1lQMzkrZ2RtV2FXbHBsVDcyMU5SVXhNZkhReXFWb24zNzlnV3UrL3Z2dndIQXBIM0NIamR2M2p5WW01dGo1c3lac0xHeEtYWi91dnlLQ2tyWTdLZm1pSXlNUkdKaUl0cTBhV01NSDhvaU16TVRBR0JuWnlmMjBJcVVucDZPZi83NUIrN3U3bVhlaXNGVVY2OWVSVkpTRW9EY3NHemF0R2xZdTNZdFJvd1lnY09IRDJQNTh1VlFxOVd3c0xEQXFGR2pNR0xFaUFKN2kxcFlXTURmM3g4UkVSR0lpb3JDamgwNzhOcHJyOEhTMGhJM2J0ekFqQmt6MExScFV3UUdCbFpLYUI4V0ZtYnNJRjFlYm01dStPYWJiOHJkdU9WeE1wa01qUnMzUm5KeU1nQ2daY3VXaGJiRGVQeitnZUxmSDBvTFlzZU5HMmVzWVlvZVBYckEzOThmWGJwMEtSQlFSa1ZGWWZYcTFkQm9OQmc1Y2lSaVltSnc3Tmd4UEhqd0FBc1hMa1M5ZXZVSzFLbUs1N2NteVp1WnYyM2JOaVFrSkVBbWsySEZpaFc0Y3VVS3BreVpZcncrdjhwOGZRSEFQLy84WTZ4ZlZNTTdJcUthakVFbUVkRVRST2JXRUk3ZTg2QUltdzlCcHhXMWR1WjNHeUZ6YXdpTDV6dUtXcGRxRDBFUWpCMVlkVG9kRWhNVDRlZm5oNzE3OTZKRGh3N1l1M2N2VnF4WUFRQ1F5K1Y0Ly8zMzhmYmJieGM2RVpkSUpQRHk4b0t0clMyKysrNDdaR1ZsRlpnTm9sUXFNWHYyYkFCQVRrNE9qaDA3VmluTkl2SzZ2ejd6ekRNRmxwNG5KaWJpOU9uVGtFZ2toVHIwbWlJckt3dHF0UnB0MnJUQnNtWEx5aldyazJvR2pVYURsU3RYWXYvKy9iQ3lzb0szdDNleHgwb2tFZ2lDVU9SMWp4NDlBbEMrR2I3bDhldXZ2MEtuMDJIUW9FR1ZVdi95NWN1WU8zY3VOQm9OQUNBME5CUitmbjRJRFEwRkFMejAwa3VvVjY4ZW5udnVPWXdlUGJwUWtKVkhLcFZpK3ZUcHFGZXZIbnIzN20wTVdSbzJiSWcyYmRvZ09qb2FYbDVlQ0FrSlFaTW1UVVI5RE1XTnFTeGtNaGthTkdnZ3dtaUFmLy85RndzWExrUmNYQnpjM2QyUm1abUpxS2dveE1iR1l0YXNXVVh1Y3hnU0VsS2greXpQQnlUNTM0c1RFeE1SRVJHQjgrZlB3OGJHQm5QbXpFRzNidDJnVnFzUkVoS0NVNmRPWWVMRWlWaTRjQ0hhdEdsanZGMVZQTDgxellFREI3QjU4Mlk0T0RnZ01qSVNHelpzd01HREJ4RWJHNHY1OCtjYlArd0RLdi8xZGVIQ0JmajUrUm5yTDFpd0FBc1hMaXgyQ3hZZ2QvdVZpbXkxUWtRa0pnYVpSRVJQR1BPV2JXRC91VGZTVjRXTFcxZ1FrTFo2TVp3REZrUFdvSEtXOGRLVFN4QUVSRVpHWXMrZVBiQ3dzSUJHbzhIOCtmTVJIQnlNMGFOSEF3RGVmUE5ObkRoeEFzMmJOOGZ3NGNOTG5lSHgwVWNmd2MzTkRWMjdkaldlWUdrMEd2ajcrK1BXclZ0bzNibzE3dHk1ZytYTGw4UE96cTdRUHBiNXJWeTVFa0RadW96bjdYbVlmMW01VHFmRGtpVkxvTlBwMExsejUxSm5LejIrTjVoU3FVUjJkamJxMWFzSGlVUlNZcWRocXRsT25qeUpEUnMySUM0dURsWldWdkQzOXk4UU5qek8zdDRlV1ZsWk9IdjJMRjU4OFVYajcwWldWaForK2VVWEFLVnZrZkRaWjU5QnEvM3ZRNnFIRHg4V3VYUzV1TXMzYmRxRXJLd3M3Tnk1RTNYcTFNR2JiNzVaNkpqRXhNUlM5MlF0U1Y3SW9sS3BNSFhxVk1URXhPRDMzMy9IcDU5K2luZmZmUmVlbnA1d2RYWEZoZzBiVEZxdUtnZ0MzbnZ2UGVoME9paVZTdGpZMkVBdWx5TTRPQmpMbHkvSGdRTUhNRzNhTklTRWhCUUl3Mm95aFVJQk96czdLQlFLSkNjbkY3dThHc2h0U0xOOSszWnMyN1lOV3EwV3I3NzZLcVpQbnc2bFVvbVFrQkJjdW5RSkV5Wk13TXN2djR5aFE0ZWlYYnQyVmZoSWlwYVZsWVh0MjdkajE2NWQwR3ExNk5peEkzeDhmRkMzYmwwQWdLV2xKUUlEQTdGOCtYTDg5dHR2OFBYMWhZK1BEM3IxNmdVQWxmNzhYcnAwQ2N1V0xTdjFPRk83bHVjcEt2Z3Q3YldVazVPRHRXdlhZdS9ldmJDMnRrWkFRQURjM056ZzcrK1BIVHQyWU5PbVRaZ3laUXA4Zkh6UW8wZVBTbjk5M2JoeEEzNStmbENyMVpnK2ZUcXVYcjJLcUtnb2ZQTEpKM2ozM1hmUnFWTW51TG01R1dkMzVyMlBoWWVIRjZxcjErdWgwK21NLzFsWldZazJPNW1JcUNRTU1vbUlua0JXbmJ2Qk1QSWpaRzdiTEdwZElWdUZ0R1ZCdVozTWJhdG1DU1E5R1ZhdFdvVTllL2JBeXNvSzRlSGhpSXFLTXA3OHZQWFdXK2pldlRzYU5HaGduREZpQ3IxZWoxNjlla0duMHlFOVBSMTJkblpZdEdnUlltSmkwS0JCQXl4YXRBZ25UcHpBa2lWTE1IdjJiUFRxMWN1NFZOTEp5UWtTaVFSU3FSUVNpYVRJQml5UG4yVHA5WHJJWkRMWTI5dERxOVVpT2pvYUFJekx5dFBTMGhBYUdvb0xGeTVBTHBkandvUUpwVDRHVzF0YnBLYW00dnIxNjJqWnNpWCsrT01QQUVYdmFWbVViZHUyRmJ0SFgvN1pmU1dkYUhQWnViaCsvLzEzYk5teXhkakoyTVBEQTdObXpjSXp6enhUNHUyNmRPbUNuMzc2Q2ZQbXpTdnllb2xFVXVMK2cwRHVub3Y1ZzB5ZFRsZGtSK1hpTGdlQWpSczNJaXNyQzVNblR5NHlRRE16TXpONUZtRjhmRHowZW4yQnkzYnQyZ1dWU29VUkkwWmc0TUNCNk5ldkgyUXlHUTRjT0lESXlFampjVEtaelBqNk5ETXpNMzROL1BmYTFHcTFCWDdQTzNYcVpId1BrY2xrOFBIeGdVd213NzU5K3pCdjNqeHMyYktseEZsak5ZV1hsNWV4YXp3QVkxT3Z4K24xZWt5ZVBCbTNiOStHdGJVMUpreVlZR3lhWm0xdGphVkxsMkxIamgzWXRtMGJUcHc0Z2ZQbnoyUGR1bldpelFJdGoyKysrUVkvL3ZnanNyT3pVYWRPSFh6eXlTZm8zYnQzb2VQeVpnUEs1WExzMnJVTEd6ZHVSTmV1WFkxQlYyVSt2OW5aMldYcVJGNldZeDlYVXJPZm4zLytHZDk5OXgwVUNnVmNYVjNoNStlSFZxMWFHWTk3NzczMzBMUnBVd1FIQnlNb0tBamUzdDZJam82dTFOZVhyYTB0MUdvMVJvNGNpZjc5KzZOdjM3NHdNek8rUExZRkFBQWdBRWxFUVZURDNyMTdzWGJ0V21NVG8venkvNjJWU0NUUTYvVXdHQXlGamdzTEN5dlhLZ1lpb3JKaWtFbEU5SVNTdnpFWStrZEpVQjM4VmRTNitxUUVwRWVHd1dubVFxQ0V2Ym5vNmFGUUtMQnYzejVJcFZMNCsvdWpkZXZXYU5HaUJlenM3TEJ6NTA3czJMRURPM2JzQUpCNzhwcDNVcFYzNHBQM3RjRmdLQkFzNWxlL2ZuMUVSa2JpM0xsenNMYTJ4b0lGQzJCcmE0dCsvZnJCM053Y0VSRVJPSHo0Y0lsTksvS2ZiQlczOTkybm4zNktZY09HNGNLRkM4ak96b1pVS2tXN2R1MndaODhlZlBQTk4waFBUNGRjTHNlQ0JRdE1hakRVdm4xNzNMdDNENU1tVFNwd3Vha2RtQlVLaFVrbjBSVTUwYWF5cVZ1M0x1N2Z2NCs2ZGV0aTZOQ2hHRHg0Y0luN0ZPYjUrT09QNGVUa2hKaVlHR1JsWlJrREJKbE1CbWRuWi9UdTNidFFVNm5IN2R1M3I4TGpIekprQ0NRU1NaSGhVcU5HamVEaTRvTEZpeGViVk12WDF4Y3BLU2tGTG52MzNYZWgwV2lNNGJxNXVUbDhmWDB4Wk1nUUhEMTZGTGR1M1VKR1JnYTBXaTBNQm9NeDlORHI5UkFFd1JpQVBMNE1YeENFUW1PV1NDU1lObTBhcEZJcE9uYnMrRVNFbUVCdWNKa1hNRFZxMUtqWWhqMW1abVo0N2JYWFVLZE9IVXlkT3JYUUVtR3BWSXFSSTBmaWpUZmV3TmRmZjQzbm4zKytXa05NQUhCeGNZRzF0VFhHakJtRFFZTUdsVGdEVHlLUllNS0VDYWhUcHc2NmRldFc2TmpLZW41ZmZQSEZNblVpTDQ4bVRacWdTNWN1UlRiN3ljcktRcnQyN1hENjlHbGtabVppMEtCQkdEZHVYSkdQcjNQbnpsaTZkQ21DZzRQaDZla0pEdytQU24xOU5XN2NHQnFOQmg5OTlCR0EzUGVucVZPbjRxMjMzakxXejh6TWhGYXJOZjZ0em44Lytldm5CWnNTaVFSeXVielFYdE5FUkpWRkloUzNtUThSRWRWOEJnUFNWb1pDL2RkWjBVdGI5K29IKzdFVDJNbThGbkR4WDRPVW9OSTczNVlrSWlJQ3pabzFLN1RuWGtKQ0F2NzQ0dzljdjM0ZEtTa3BVS2xVeHBNZHZWNXZQUGtSQk1GNFlsWFVDZGJnd1lNeGV2Um9SRVpHb2wyN2RzWWxpSG1VU2lXT0hEbUNxMWV2SWprNUdkbloyY2I2ZWJOUDh0OVhmbm16VkNRU0NaWXZYNDY2ZGV2aThPSEQyTHg1TXh3ZEhZMk5oeUlqSS9Ic3M4OWkxcXhaeGM2bzdOdTNMNXljblBEOTk5OGJ4N1Zod3daY3VYSUZXcTBXVmxaVzhQVDB4Tml4WTRzTXYwcHJ2bEhWeFBqZHFJMnVYTG1DWjU5OTFxUUFzNkpTVWxKZ01CaU15M0tmQkJxTnBrQmprZG9xT1RrWk1wbXNVcHJSL1BYWFg3Q3lza0xyMXEwTGJWRWhGcjFlYi95QXB6d1VDZ1YwT2wyQjM4MjhidVJQdy9OZlVkbloyVkFvRkNhRnp6cWREakpaN2h5anluNTk1Yjh2SXFLYVNGTEtIMFlHbVVSRVR6aEJvNFppMFR4b2I5OFF2YmJkeUk4Zzd6OUU5THBVdGNRSXEzSnljcXBrNzZ1cURraFVLaFhrY2ptQTNPWS9ucDZlbFJZcUFMa05IMnhzYk5DdFc3ZEt1NCt5WUpCSlJFUkVSRFZKYVVGbStUNmVJeUtpR2tOaVlRbkg2ZjR3cXl0K045ek1iWnVSYy9hRTZIWHB5Vk5WRy9oWDlTeWZ2QkFUeU4wL3JESkRUQUI0L2ZYWGEweUlTVVJFUkVUMHBHR1FTVVJVQzBqdEhlRG9Fd0NwamEzb3RUUFdMSWYyeGxYUjZ4SVJFUkVSRVJHVkJZTk1JcUphUXViV0VJN2U4eUNSbVl0YVY5QnBrYlk4QlBxRWVGSHJFaEVSRVJFUkVaVUZnMHdpb2xyRXZHVWIySC91TFZxOXZFMlVEVm1aVUN4WkFFTm11bWkxaVlpSWlJaUlpTXFDUVNZUlVTMWoxYmtiN0VaOUxFcXQvTHNGNnBNU2tMWThCSUpHSTBwdElpSWlJaUlpb3JKZ2tFbEVWQXZKM3hnRW13SHZpRjVYZS9NYTB0Y3NBd3dHMFdzVEVSRVJFUkVSbFlSQkpoRlJMV1U3L0FOWWQzOU45THJxODZlUXVYMno2SFdKaUlpSWlJaUlTc0lnazRpb3RwSklZUC94WkZoMjZDUjZhZFZ2dTZFNnNGZjB1a1JFUkVSRVJFVEZZWkJKUkZTYm1abkJZZkpNbUQvVFN2VFNtVnMzUUIxOVd2UzZSRVJFUkVSRVJFVmhrRWxFVk10SkxDemhPTU1mc2didTRoWVdCS1IvdFJUYVc5ZkZyVXRFUkVSRVJFUlVCQWFaUkVSUEFhbU5MUnhuTG9DWnM0dW9kUVdOQm1uTGdxRlBTaEMxTGhFUkVSRVJFZEhqR0dRU0VUMGx6Snpyd0hIbVFraHRiRVd0YThoTWgyTEpBaGl5TWtXdFMwUkVSRVJFUkpRZmcwd2lvcWVJcklFN0hHZjRRMkpoSVdwZGZVSTgwaUlXUWRCcVJLMUxSRVJFUkVSRWxJZEJKaEhSVThiOG1WWnc4Sm9OU01YOUU2QzlmZ1VaNjFZQWdpQnFYYW80dVlVTVNvMjJ1b2RCTll4U280V05oWGwxRDRPSWlJaUl5R1FNTW9tSW5rS1c3VDNoOE1rVTBldm1uRG1Pck8rL0ZiMHVWVXhUWndmRUppbXFleGhVdzhRbUtkRFUyYjY2aDBGRVJFUkVaRElHbVVSRVR5bXI3cjFnTjJLczZIV1Z2KzVDOXVFbzBldFMrZlZ2NVlHdDBiSFZQUXlxWWJaR3grS05WaDdWUFF3aUlpSWlJcE14eUNRaWVvckozM3diOHY1RFJLK2I4ZTFhcUMrY0U3MHVsYy9rN3UxeDVHWWNUdHlKcis2aFVBMXg0azQ4anQ2NkQ2L3VIYXA3S0VSRVJFUkVKbU9RU1VUMGxMTWJNUlpXM1hxSlcxUVFrTDVxTWJULzNoSzNMcFdMbmFVRklvYjB4R2MvSEdhWVNUaHhKeDZmL1hBWUVVTjZ3dGFTZTJRU0VSRVIwWk5ESWdqc3lrQkU5TlRUNjVHMktoenE2Tk9pbHBVNk9NRTVJQnhtZGVxSldwZks1NDliOXpIdDV6L1E2NWxHR08zWkNxM3FPYkhaeTFOQ3FkRWlOa21CcmRHeE9ISXpEaXZlZmhVOW1qV3M3bUVSRVJFUkVSVWdrVWdrSlY3UElKT0lpQUJBMEdtUnRpd1lta3NYUkswcmErQU9KLzh2SUxXeEZiVXVsVSttV29OVnh5L2l0OWgvY1NjMWc5M01ueEkyRnVabzZteVBOMXA1WUhMMzlyQ3p0S2p1SVJFUkVSRVJGY0lnazRpSVRDYW9jNkFJRDREMmhyaU5ZU3hhdDRPamJ5QWtNczcrSXlJaUlpSWlvcUtWRm1SeWowd2lJaktTV0ZyQmFjWjh5Sm8wRTdXdTV1b2xaR3lJQlBqWkdSRVJFUkVSRVpVVGcwd2lJaXBBSXJlQjA4eEF5TnpjUmEyYmMvSVBaUDI0VmRTYVJFUkVSRVJFOVBSZ2tFbEVSSVZJN1J6Z05Ic2h6T3E2aWxwWHVYc25zbzhlRkxVbUVSRVJFUkVSUFIwWVpCSVJVWkdrVGk1d21yVVFVa2NuVWV0bWZQMGxOREYvaTFxVGlJaUlpSWlJYWo4R21VUkVWQ3l6ZXZYaE5Dc0lVbHM3OFlvYURFaUxESVB1M2gzeGFoSVJFUkVSRVZHdHh5Q1RpSWhLSkd2WUNJNHpGMEJpTFJldHBwQ1RBOFhpQmRBbkpZaFdrNGlJaUlpSWlHbzNCcGxFUkZRcWM0L21jSnJoRDRtRmhXZzFEZWtLS01JRFlFaFBFNjBtRVJFUkVSRVIxVjRNTW9tSXlDVG1MZHZBY2RwY1NHUXkwV3Jxa3hLZ1dCd0lRYVVTclNZUkVSRVJFUkhWVGd3eWlZaklaQmJ0WG9EREpGOUFLdDZmRDkyOU8waUxDSUdnMVloV2s0aUlpSWlJaUdvZkJwbEVSRlFtbHA0dndXSDhGRUFpRWEybUp2WVMwcjljQ3VqMW90VWtJaUlpSWlLaTJvVkJKaEVSbFpsVnQxNncvOFJMMURCVEhYMGFHZDk4QlFpQ2FEV0ppSWlJaUlpbzltQ1FTVVJFNVdMOVNtL1lmenk1d21GbS90Z3krK2hCWlAyNHRXSURJeUlpSWlJaW9scUpRU1lSRVpXYmRZOCtzQjgzcVVJMUhvOUJsYnQzUXJWL2Q0VnFFaEVSRVJFUlVlM0RJSk9JaUNyRXVtZmZDb2Vaajh2Y3VoRTVKNCtLV3BPSWlJaUlpSWllYkF3eWlZaW93cXhmZlIzMkgwMFV0V2I2K3BWUVg0d1d0U1lSRVJFUkVSRTl1UmhrRWhHUktLeDc5Uk0zek5UcmtSNFpCdTNOV1BGcUVoRVJFUkVSMFJPTFFTWVJFWW5HdWxjLzJILzR1V2oxQkkwR2FVdURvSHR3VDdTYVJFUkVSRVJFOUdSaWtFbEVSS0t5N3QwZmRoOThKbG85Z3pJTGl2QUE2Sk1UUmF0SlJFUkVSRVJFVHg0R21VUkVKRHA1bnpkaDkvNm5vdFV6S0ZLaENQT0hRWkVpV2swaUlpSWlJaUo2c2pESUpDS2lTaUh2T3dCMlk4YUxWaytmbkFoRjJId1lNdEpGcTBsRVJFUkVSRVJQRGdhWlJFUlVhZVN2RDRUZDZFOUVxNmQ3ZUIrSzhBQVlsRm1pMVNRaUlpSWlJcUluQTROTUlpS3FWUEorYjhGdTlNZWkxZFBkdTRPMHBRc2g1R1NMVnBPSWlJaUlpSWhxUGdhWlJFUlU2ZVQ5Qm9uYXpWeDc4eHJTbGdkRDBHaEVxMGxFUkVSRVJFUTFHNE5NSWlLcUV0YTkrOFBoMDJtQVJDSktQYzNWUzBoZkdRWkJweE9sSGhFUkVSRVJFZFZzRERLSmlLaktXSFh2QmNmSk13RXpNMUhxcWYrSlJzWlhTd0c5WHBSNlJFUkVSRVJFVkhNeHlDUWlvaXBsK2VMTGNQU2VCNG01aFNqMWNzNmRSUHJHU0VBUVJLbEhSRVJFUkVSRU5ST0RUQ0lpcW5LV3ozdkMwU2NBRWlzclVlcmxIRCtDakcvWE1zd2tJaUlpSWlLcXhSaGtFaEZSdGJCbzNRNU9zNElna2R1VXUwYisyREw3Y0JTeWRuekRNSk9JaUlpSWlLaVdZcEJKUkVUVnhyeDVTempQRFlIVXpxRmN0Mys4YlpCeTMwOVEvdko5eFFkR1JFUkVSRVJFTlE2RFRDSWlxbGF5eGszaDVMY0lVaWNYVWVwbDdmb095cjAvaWxLTGlJaUlpSWlJYWc2SklIQU5IaEVSVlQ5OWNpSVVZZjdRSnllS1VzOTIrQWV3R2ZpdUtMV0lpSWlJaUlpbzhra2trc2NYM2hXOG5rRW1FUkhWRkFaRkNoUmg4NkY3ZUYrVWVnd3ppWWlJaUlpSW5oeWxCWmxjV2s1RVJEV0cxTWtGVHZNV1FkYTRxU2oxc3I3L2xzdk1pWWlJaUlpSWFnbk95Q1Fpb2hwSFVDbVJ0andFbW11WFJhbkhtWmxFUkVSRVJFUTFINWVXRXhIUkUwblFhcEN4TmdJNVowK0lVcy8ydlE5aE0rQWRVV29SRVJFUkVSR1IrQmhrRWhIUmswc1FrUG5kSnFqMjd4YWxITU5NSWlJaUlpS2ltb3RCSmhFUlBmRlVVVDhqYzl0bVVXclpqaGdMbXpmZkZxVVdFUkVSRVJFUmlZZEJKaEVSMVFvNXA0NGhmVjBFb05kWHVCYkRUQ0lpSWlJaW9wcUhRU1lSRWRVYW1pdi9JRzFGS0lSc1ZZVnJNY3drSWlJaUlpS3FXUmhrRWhGUnJhS0wreGVLSlF0Z1VLUld1QmIzekNRaUlpSWlJcW81R0dRU0VWR3RvMDlKUnRxU0JkQTlpS3R3TFpzaDc4SDI3WkZBeVg4dmlZaUlpSWlJcUpJeHlDUWlvbHJKb014Q1drUUl0TmV1VkxpV3ZOOGcySTBheHpDVGlJaUlpSWlvR2pISUpDS2lXa3ZRYXBDeFpqbHl6cDJzY0MzclYvdkNmdXhFUUNvVllXUkVSRVJFUkVSVVZnd3lpWWlvZGpNWWtMbHRNMVQ3ZDFlNGxGV1g3ckQvekJzU21VeUVnUkVSRVJFUkVWRlpNTWdrSXFLblF2YlJnOGo0NWl0QXI2OVFIY3NPbmVBd2VSWWtGaFlpamF4bUViSlZVTzc3R2VxL3prQ2ZsQUJCblZQZFE2SXFJTEcwZ2xtOStyRHMyQVUyYnc2QnhGcGUzVU1pSWlJaUlpcUVRU1lSRVQwMXROZXZJRzFsR0F3WjZSV3FZOUc2SFJ5OS9TQ3hzaFpwWkRXRDV2SkZaR3hjQll2blhvQjFqejZRTld3TWlaVlZkUStMcW9DUWt3UGRnM3ZJUG5ZSW1waS9ZZi94WkZpMGJWL2R3eUlpSWlJaUtvQkJKaEVSUFZYMEtjbElpMWdFM2QzYkZhcGozcXdGSEgwREliV3hGV2xrMVV0eitTTFMxNjJBdytmVFlkRzZYWFVQaDZxUjV1b2xwSzlaQm9kUHB6TE1KQ0lpSXFJYWhVRW1FUkU5ZFFTTkdobnJWeUxuelBFSzFaRTFhZ0tubVFzZ2RYQVNhV1RWUThoV0lXWGVWTmgvT2hVV3JSaGlVbTZZbWJGK0JWeENWbkNaT1JFUkVSSFZHS1VGbVd6TlNrUkV0WTdFd2hJT0UzMWdPM1JNaGVybzR1NGlOV1F1OUNuSklvMnNlaWozL1F5TDUxNWdpRWxHRnEzYndlSzVGNkRjOTNOMUQ0V0lpSWlJeUdRTU1vbUlxSGFTU0dBemFCZ2NwODJ0MEQ2UStvUjRLSUptUS9jZ1RzVEJWUzMxWDJkZzNhTlBkUStEYWhqckhuMmcvdnRzZFErRGlJaUlpTWhrRERLSmlLaFdzK3pZQmM3encyRldyMzY1YStoVEh5RTFhQ1kwVnkrSk9MS3FvMDlLZ0t4aDQrb2VCdFV3c29hTm9VOTZXTjNESUNJaUlpSXlHWU5NSWlLcTlXVHVUZUFjdUFRV2JaNHZkdzFCcFlJaWZENXlUdjRoNHNpcWhxRE9ZWGR5S2tSaVpRVWhKNmU2aDBGRVJFUkVaRElHbVVSRTlGU1EydHJCeVRjUThyNER5MTlFcjBmNm1tVlE3dDRKc0ZjZUVSRVJFUkZSbFdLUVNVUkVUdzh6TTlpOVB4NE9uM3REWWxuK0dZcFpQMnhCeHVZdkFiMWV4TUVSRVJFUkVSRlJTUmhrRWhIUlU4ZnE1VmZoRXJRY3NzWk55MTBqKytnQnBDMFBnWkNUTGVMSWlJaUlpSWlJcURnTU1vbUk2S2xrVnI4Qm5BUENJZS96WnBsdWwzOUJ1ZnFmYUtTR3pJVWhUU0h1NElpSWlJaUlpS2dRQnBsRVJQVFVrcGhid082RHorQTRaVFlrY3JscHQzbnNlOTNkMjBoZDRBdmRnM3ZpRDVDSWlJaUlpSWlNR0dRU0VkRlR6N0pUVjdnRVJjQzhlY3R5M1Y2ZmtvelVvRm5RWEkwUmVXUkVSRVJFUkVTVWgwRW1FUkVSQUxPNnJuRDJDNFBObTIrWDYvYUNTZ1ZGZUFCVUIvYXlvemtSRVJFUkVWRWxZSkJKUkVTVXg4d010aVBHd3RGblBxUjI5bVcvdlY2UHpDM3JrYjUyT1FTTld2enhFUkVSRVJFUlBjVVlaQklSRVQzRzhubFB1QVJId09MWnR1VzZmYzdKUDVDNmNCYjBTUWtpajR5SWlJaUlpT2pweFNDVGlJaW9DRkluRnpqTkNZYnQwREdReUdSbHZyM3UzaDJrQnN5QTVwKy9LbUYwUkVSRVJFUkVUeDhHbVVSRVJNV1JTbUV6YUJpY2cxZkEvSmxXWmI2NVFaa0Z4ZEtGVU83ZXlYMHppWWlJaUlpSUtvaEJKaEVSVVNsa0Rkemg3QmNLdS9mSFEySnBWYlliQ3dLeWZ0aUN0SlZoRUxKVmxUTkFJaUlpSWlLaXB3Q0RUQ0lpSWxOSXBaRDNIUWlYMEVoWXRPdFE1cHVybzA4ak5kQVh1b2YzSzJGd1JFUkVSRVJFdFIrRFRDSWlvakl3cTFNUFRyNkJzUDkwS3FRMnRtVzZyZTdoZmFUT240SC90M2Z2VVZXWCtSN0hQM3R6MmNCRzBLTklFakxSVUdJWW1od3RtYk0weFZ1V21qVmRUbmJVVlRvVFNqcTZ6RnRwVXlyQkdqV1hsak82U2lmSGJPazZVNmFVeHlPbUo4endGaHFYME5ZZ2NSTk5VQkQzNXJiM1BuOXc0Z3pCaGsySjdQVDkrb3ZmNy9jOHorKzc5K0lQMW9mbllqMzAzeXcxQndBQUFJQjJJc2dFQUtDOURBYjUvdHNJZFU5NlM2WkJzZTNxNnFpcFZ1WG10M1hselpXeVYxenVvQUlCQUFBQTRPWkRrQWtBd0U5a0RPeW1yaTh1Vk5jWEY4b1kyTFZkZld0T0hWZlo0aGRWYytMTERxb09BQUFBQUc0dUJKa0FBUHhNcGtHeDZwNzB0bnhIakpVTUJwZjcyYXV1NnNxNkpGVnNYQ3VIaFlPQUFBQUFBS0ExQkprQUFGd0hSck8vQXFiRnEvdUt0ZksrSjdwZGZhdS9PS2l5SlMrcU51ZnJEcXF1Yzd6Kyt1dGF0MjdkZFJrckt5dExCdzhlVkgxOS9YVVo3OGZxNnVvNlpGd0FBQUFBMTQ5blp4Y0FBTUROeExQM0hlcTI4SFhWWkJ6VDFlMmJaYnRZNmxJL1cva2xYVTVhS3I4eEUrVC94SC9JNE8zZHdaVzIzOVNwVTF0OTNxdFhMeVVsSlRWZXA2V2xLVGc0MkduN2twSVMvZld2ZjFWQ1FvSUNBZ0tjdHF1dnI5ZnExYXRWVkZTazZkT242Nm1ubm1wLzhhMm9xcXJTNDQ4L3JxQ2dJRzNZc0tIVldyNy8vbnM5ODh3emtxVDkrL2RmMXpvQUFBQUF0STRnRXdDQTY4MWdrR25nL2ZLT0hpaHI2cWU2dHVjL1piOWE2VkpYeTc3ZHFqbCtSUDVQUEN1ZjJBZmJ0VlM5bzVXVWxMVDYzTVBEdytXeHlzckt0SERoUXBXV2xzcHNObXZPbkRsTzIyN2Z2bDFGUlVVS0N3dlRZNDg5NXZJN1hKV2RuUzI3M1M2YnpkWnFpTmxSUm8wYTFlNCt3Y0hCMnJadFd3ZFVBd0FBQUxndmdrd0FBRHFJd2ROTGZtTW55dmZCMGJMczI2TnJlejl5YVM5TVcva2xWV3hjSzh1K1BmTC85K2ZrM2JmZkRhaldOYjE3OTlibXpadWIzVzlQR0ZkVlZhVkZpeGFwdExSVU1URXhtamx6cHRPMkdSa1pqWUZkUVVHQnhvMGIxKzZhazVPVE5YRGdRS2ZQczdPekpVbjkrbDNmNzNuQmdnWEt5TWhvdGMwUHN6bzlQRHdVRWhMUzVGbGhZYUhUK3dBQUFNQ3RpQ0FUQUlBT1p2RHhsWG5pay9JZE9VNld2YnRrMmJkSGpwcnFOdnZWNWY5RGw5OTRXYWFCZytYLzFGUjU5Z3E5QWRWMnJHdlhybW5Ka2lYS3o4OVhkSFMwWG52dE5YbDVlYlhZdHJTMFZDdFhycFRENFpBa0JRVUZ5Y2ZIeDZYM1hMNThXVlZWVlpJa283SDFMY0d6c3JJa3FkV3c4NmZvMmJPbmV2ZnUzWGp0TEppVXBCNDllalFMaUVlTkd1WDBQZ0FBQUhBcklzZ0VBT0FHTVpyOTVmL2JaK1UzWm9Lc0IvYktzdjhUMmE5V3RObXY1cXRqcWpsMVFuNGp4c284NldrWnV3VGVnR3BibDV5Y3JJc1hMMnIxNnRVdTl5a3ZMOWZpeFl1Vmw1ZW5lKzY1Unl0V3JKREpaR3F4N2ZmZmY2LzU4K2Vyb3FKQ29hR2hLaW9xVXJkdTNaU2NuQ3gvZi85VzMzUGt5QkVsSnlkTGt1TGk0dFMvZjMrbmJhOWV2YXFjbkJ4SlVreE1qTXVmeFJYejU4OXZjdTBzbUFRQUFBRGdHb0pNQUFCdU1HT1hBSmtmZlVwKzR5YXArb3VEc3Z6WHg2by9YOXg2Sjd0ZGx0UlBaZjNpa0h5SGo1SGZ5SEh5Nk5IenhoVGNnak5uenJScmlYTkpTVW5qbnBneE1USDY0eC8vNkhSMjVjV0xGN1Z3NFVKZHVIQkJNVEV4V3I1OHVUWnQycVJkdTNacDl1elpldTIxMTVyTWRQeUIxV3JWcGsyYmxKS1NJa21hTkdtU1huamhCUmxhMldmMDZOR2pzdGxza3FUSmt5ZTMyQ1lxS2twcjE2NTErYk1DQUFBQTZCZ0VtUUFBZEJLRHQ3ZDhoNCtSNzRPalZYUDZoS3dIOTZubTFBbnAvNVpTdDhSaHRjank2VWV5N04wbDA3OE9rVi9jUS9LTzdDZTFzWHk2TTlYVjFXbkJnZ1c2Y09HQ2hnNGRxc1dMRjh2VHMrVS9RYzZlUGF1bFM1ZXF2THhjTVRFeGpVdlBaODJhSlpQSnBCMDdkaWcrUGw3VHBrM1RwRW1UNU9IaElidmRydFRVVkwzNzdyc3FMeStYdjcrL0VoSVNGQmNYMTJadFI0NGNrU1NaVEtabU5kbHNObFZYVjdjYWhGNHZGeTVjYUhISnVMUDdBQUFBd0sySUlCTUFnTTVtTU1nMFlKQk1Bd2JKZnJsYzFzT2Z5Zm8vKzJXN1dPcThqOE9obXVOSFZIUDhpR1EweW5mNEdQa01pcFhYWFpFeWVIbmZ1TnBkNE9YbHBUbHo1aWc5UFYwSkNRbE9nMEc3M2E0MzMzeFQ1ZVhsR2p0MnJPYk1tZE1rWEp3K2ZicCsvZXRmYTkyNmRkcTRjYVAyN05tamtTTkhLalUxVlNVbEpUSVlEQm8yYkpqaTQrUFZ2WHYzTnV1cXFxclNzV1BISkVucjFxM1RuWGZlMmVSNWFtcXFrcE9Ublk1VldGaW9vMGVQNnZISEgvL1pZU2VIL1FBQUFBQnRJOGdFQU1DTkdMdjlpOHpqZnl2ekk0K3I5bXhPUTFoNUlsMjI4a3ZPTzludHNoN1lLK3VCdmY5L3oyQ1FaMWk0UEh2ZTF2RkZ1MkRRb0VFYU5HaFFxMjJNUnFPU2twSjArUEJoUGZ6d3d5MjJlZkRCQitYcDZhbWtwQ1NWbEpSbzY5YXRraHFDd0preloycjgrUEV1aDRvSERoeFFUVTJOUWtKQ21vV1lrbFJjM0xEY3Y2Vmw3SkwweWl1dnFLU2tST25wNlZxNGNLR0Nnb0pjZW05TE9Pd0hBQUFBYUJ0QkpnQUE3c2hna0hlZktIbjNpVktYeWROVmwvOFAxWnhNVjAzR2NkVVhmZGZxOG5OSmtzT2grdS95VlA5ZDNvMnA5NTlNblRxMThlZExseTQxdVhabXdJQUJtanQzcmdJREE1dUZtRlZWVlRwOStyUk9uanlwTDcvOFVwY3VOWVM2WGJwMFViOSsvZlRWVjErcHBxWkc2OWV2MTlhdFd4VWRIYTArZmZybzdydnZWbWhvcUhyMDZORml1UG5wcDU5S2txNWN1U0tielNZUEQ0OG16MzhJTXNQQ3dscXNlZmJzMlhyampUZDArdlJwL2U1M3Y5UHMyYk0xZlBqd05qOHJBQUFBZ0orR0lCTUFBSGRuTU1nclBFSmU0Ukh5LysyemNsaXVxZmJiWE5XZHpWSHRtUnpWbmMyNTRTVTVISTVtd2Q4UFNrcEtHbisyMld4TnJwMzVZZGFqMVdwVlFVR0I4dkx5bEp1YnE5emNYT1huNTh0dXQwdHEyTXR5eUpBaGlvdUxVMnhzckx5OHZIVHQyalVkT0hCQWh3NGRVbloydHRMUzBwU1dsdFk0dHNsa1VzK2VQZFd0V3pkRlIwZHI2dFNwT24zNnRQTHlHa0plaThXaWI3LzlWcEdSa1UxcXlzek1sS1JtOTM4UUV4T2pqUnMzYXVYS2xjck16RlJpWXFLeXNySVVIeDh2VDA5UEhUOStYRXVXTEduUzU4ZDdYdTdmdjcvTjd3WUFBQUJBQTRKTUFBQitZUXgrWnBuNng4alVQNmJoaHNNaGUrVVYxWjh2VnYxM2Vhbytka1IxMzM3VG9UWFUxZFU1UGJEbmgzQnUxS2hSQ2c0TzFyWnQyeVExek5TMFdxM2F1WE5uaS8yMmJkdW1yVnUzeXZHajJhWmhZV0dLam83V29FR0RGQk1UbzlXclYydjM3dDI2NjY2N0ZCSVNJclBackFrVEptakNoQW1xckt6VWlSTW5sSm1acVp5Y0hKMDdkMDQxTlRVcUxDeFVjWEd4WnN5WUlVbDY3NzMzSkVuZHUzZFhXVm1aamg0OTJpU3dMQzR1MXFWTGw5U3JWeS8xNnRYTDZmZlF2WHQzclZxMVNwczNiOWFPSFR1MGUvZHVuVDE3VnN1V0xaT3ZyMitUWmVuTzlyeVVHbWF1UHZmY2N5N2ZCd0FBQUc1RkJKa0FBUHpTR1F3eUJuYVRkMkEzZVVmMms5K1lDVTBlWDVneThicS8wbWF6eVdReXRhdlAzWGZmclVPSER1bmN1WE1LRHc5djl2elJSeC9WWjU5OXB0dHV1MDBSRVJIcTA2ZVBvcUtpMUxWcjF5YnRqaDQ5S292RklyUFozR3lNZ0lBQWpSZ3hRaU5HakpDa3hoQ3pvS0JBUnFOUmtaR1JPblhxbERJek0yVTBHclYwNlZMTm5UdFhuMy8rZVpNbDhJY1BINWJVTU91eUxVYWpVZE9uVDFkNGVMaldyRm1qTTJmT3FMQ3dVQU1IRG15eXY2V3pQUytsaHUrenBVTjhuTjBIQUFBQWJrVUVtUUFBb04ycXFxclVyVnUzZHZXSmpvN1dvVU9IbEpHUjBXS1E2ZS92MzJMSTkrUDNXaXdXK2ZqNEtEQXdzTTEzbWt3bVJVUkVLQ0lpb3ZHZWo0K1BUQ2FUaGcwYnBxaW9LUFh0MjFjNU9Ubkt6YzF0bkpXNWI5OCtTZEt3WWNOYy9ueHhjWEc2L2ZiYmRmYnNXUTBjT05EbGZwS2F6Rno5d1k5bnRQN3pmUUFBQU9CV1JKQUpBQURhcGJhMlZ0WFYxYzFtU3JabDhPREJrcVF2dnZoQ2p6MzJtTk4yVzdaczBmYnQyMXNkcTdxNjJ1VkE3NE1QUGxDUEhqMGFyeU1qSTdWZ3dRTDE2ZE5IVWtNd21KT1RvMTI3ZG1uUm9rWEt5TWhRWVdHaFFrTkROV0RBQUpmZThjOWpPOXRUMDVsMTY5Ykp5OHVydzlvREFBQUFOd3VDVEFBQTBDNmxwYVdTR21ZUnRrZHdjTER1dWVjZWZmMzExL3JtbTIvVXQyL2ZGdHQxN2RxMXlkNlMvNnlpb2tLVmxaWHk5L2R2YzBab1VWR1JIQTZIL1AzOW16MGJPblJvNDg4alJvelF1KysrcTBPSERtbnk1TW1OczBKL2ZIcDZSM0gyUFZ5djlnQUFBTUROZ2lBVEFBQzRaTjY4ZVRLYnpjclB6NWNrQlFVRktTOHZUM2ZlZWFkV3JWcmwwcDZaRHovOHNISnljdlQrKys5cnhZb1ZMYmFaTkdtU0prMmExT0t6UllzVzZlVEprNHFQajlmbzBhT2R2c2ZoY0dqTW1ESHk5UFNVajQ5UHF6WDUrZmxwNHNTSmV2Lzk5L1h5eXkvci9Qbno2dEdqaDhhUEg5L201L201bGk1ZHF1TGlZcWZQV3p2c3A2MWwrQUFBQU1ETmhpQVRBQUM0NUtHSEhwSWtyVjI3VnBMMDBVY2Y2Wk5QUGxGaVlxTDY5Ky92MGhnalJvelExcTFiZGZUb1VhV25wK3VCQng1dytmMW56cHpSVjE5OUpaUEpwQ0ZEaHJUYTFtcTFPcDJOMlpJbm4zeFNlL2Z1MWZuejV5VkowNlpOYS9kaFJ1MVZVVkdoMHRMU1ZnL3o0YkFmQUFBQTRQOFJaQUlBQUpkZHUzWk5CdzhlVkpjdVhmVFFRdzlwNTg2ZFdyeDRzUklURTlXdlg3ODIrM3Q2ZXVyNTU1OVhZbUtpa3BPVDlmYmJieXNrSktUTmZsYXJWYXRXclpMRDRkRDQ4ZVBWcFV1WFZ0dGZ2bnhaa2x3NkVFaVNmSDE5RlJZV3B2THlja2xxYy95ZnFxNnVUcnQzNzFaYVdwcSsvdnByN2R5NTAybU56Zzc3QVFBQUFHNVZ4czR1QUFBQS9ITDg3VzkvazhWaTBhaFJvelJqeGd5Tkd6ZE9WcXRWUzVZc1VYWjJ0dE4rRm90Rjc3enpqbEpTVWpSOCtQMlkxNnNBQUFndlNVUkJWSEFOSGp4WVZWVlZldlhWVnh2RFEyZXNWcXVXTFZ1bS9QeDhoWVNFYU9yVXFXM1dXVlpXSmtrdW42eStjZU5HblRwMVNrWmp3NTlHeTVjdjF5ZWZmT0pTMzlaWXJWWWRPM1pNbXpadGtpU1ZsNWRyL2ZyMU9uWHFsT3gydXk1Y3VQQ3ozd0VBQUFEY0twaVJDUUFBWEpLZW5xNFBQL3hRWnJOWnp6enpqQ1RwRDMvNGd5b3JLM1g0OEdFdFdiSkV5Y25KaW95TWxNVmlrZFN3TlByRER6L1U5dTNiVlZGUm9Ra1RKa2lTRmk1Y3FKa3paeW8vUDEveDhmRmF0bXlab3FLaW1yMHpMeTlQSzFldVZFRkJnUUlEQTdWOCtmSTI5N3lVR3BhaFMxS3ZYcjNhYkx0bHl4YjkvZTkvbDlGbzFLdXZ2cXE4dkR5OTk5NTdXcnQycmRMUzBqUjU4bVRkZSsrOWtpUnZiMjlGUjBlM09hYmRidGRMTDcyazdPeHMyV3kyeHZzZUhoNktpb3JTa0NGREZCc2I2OUpzVkFBQUFBQU5DRElCQUVDYk1qSXl0R0xGQ2prY0RpVWtKRFF1aHpZWURGcTBhSkhtejUrdjNOeGNKU1VsNloxMzNsRldWcGFraHNOcS92em5QOHZEdzBNVEowN1VsQ2xUSkVrQkFRRjY0NDAzTkcvZVBKV1hseXN4TVZGYnRteVJ0N2QzWTc4UFB2aEFLU2twc3R2dENna0owZkxseXhVV0Z0WllVMWxabWE1ZXZhcUFnQUNaeldhWlRDYlpiRFpsWm1acXg0NGRrcVQ3N3J2UDZXZXkyKzNhc0dHRFB2NzRZMG5TN05tekZSc2JxOWpZV1AzcVY3L1MrdlhyZGZMa1NaMDhlVkxCd2NIcTM3Ky9Ra05EOWNnamp5Z3dNRkJuenB5UnI2K3ZqRVpqNDB6Tyt2cDYxZGJXU21vNERNbG1zOG5MeTBzeE1URWFPblNvaGd3WjR2SytuUUFBQUFDYU1qZ2NEa2RuRndFQUFEck9oU2tURmJ6MTQ1L2N2NnlzVEZPbVRGRnRiYTBtVHB5b2hJU0VabTJ1WExtaXQ5NTZTNy8vL2U4VkZCU2tGMTk4VWJtNXVaS2tBUU1HYU5hc1dicmpqanVhOVNzcUt0THJyNyt1bDE1NlNSRVJFVHArL0xoU1UxT1ZscGFtK3ZwNkdRd0dqUnMzVGpObXpKRFpiRzdTOStEQmcwcE1UR3k4TmhnTU1oZ01zdHZ0a3FTK2ZmdHF6Wm8xOHZScy9uL2Jpb29LSlNVbDZjU0pFNUlhRHZlWlBIbHlrelpWVlZWS1NVbFJTa3BLdTVlQWp4dzVVazgrK2FUT25UdW5CeDU0UUg1K2ZrMmUyMncyalIwN3RsMWp0bVRPbkRsNjVKRkhmbkwvbi91N0FRQUFBRnhQQm9QQjBOcHpabVFDQUlCV2RlL2VYUys4OElLeXM3TTFhOWFzRnR0MDdkcFZyN3p5U3VQMXRHblR0R0xGQ3NYSHgydjA2TkZPeHc0TkRkWEdqUnRsTUJqa2NEaTBaODhlcGFlbnkyQXc2RGUvK1kyZWZmWlpSVVJFdE5nM0lpSkNRVUZCcXEydFZWMWRuV3cybTd5OXZSVWNIS3o3Nzc5ZlR6enhSSXNoWmwxZG5lYk9uYXZDd2tKNWUzdHIzcng1aW91TGE5Yk8zOTlmVHovOXRKNSsrbWtWRnhjck96dGJCUVVGT24vK3ZDNWZ2cXpLeWtwWnJWYlYxZFdwdnI1ZVVzTmhScDZlbm9xTGkxTjRlTGpDdzhOYnJOMWdNS2gzNzk1T3Z4ZFhNYnNUQUFBQXR4Sm1aQUlBY0pPN1hyUHVIQTZIMnZnSGFSTVdpNlhaVE1TMlZGUlVLQ1VsUlNOSGpsUndjSEI3UzNUWnVYUG45S2MvL1Vtelo4OVdaR1JraDczSDNURWpFd0FBQU82RUdaa0FBT0M2YUUrSUthbmRJYVlrQlFZR05sdmkzUkhDdzhPMVljT0dEbjhQQUFBQWdPdkgyTmtGQUFBQUFBQUFBRUJiQ0RJQkFBQUFBQUFBdUQyQ1RBQUFBQUFBQUFCdWp5QVRBQUFBQUFBQWdOc2p5QVFBQUFBQUFBRGc5Z2d5QVFBQUFBQUFBTGc5Z2t3QUFBQUFBQUFBYm84Z0V3QUFBQUFBQUlEYkk4Z0VBQUFBQUFBQTRQWUlNZ0VBQUFBQUFBQzRQWUpNQUFBQUFBQUFBRzZQSUJNQUFBQUFBQUNBMnlQSUJBRGdKbWN3K2NoUlhkM1paY0ROT0txclpmRHg2ZXd5QUFBQUFKY1JaQUlBY0pQejZIbWI2b3NMT3JzTXVKbjY0Z0o1OU96VjJXVUFBQUFBTGlQSUJBRGdKbWNhZUwrc242ZDJkaGx3TTliUFUyVzZiM0JubHdFQUFBQzRqQ0FUQUlDYm5IbmNvNnJOekZEdE4xbWRYUXJjUk8wM1dhck5PaVh6dzVNNnV4UUFBQURBWlFTWkFBRGM1QXkrZmdwNFBrRVZmMWxEbUFuVmZwT2xpcitzVWNCenMyVHc4ZTNzY2dBQUFBQ1hHUndPaDZPeml3QUFBQjJ2TnZ1MEt0OTlTOTczM2lmZm9TUGxlWHNZaDczY0loelYxYW92THBEMTgxVFZabVlvNFBrRWVVZjE3K3l5QUFBQWdDWU1Cb09oMWVjRW1RQUEzRG9jVm91dWZicExOUm5IWkx0NG50UE1ieEVHSHg5NTlPd2wwMzJEWlI3M3FBeStmcDFkRWdBQUFOQU1RU1lBQUFBQUFBQUF0OWRXa01rZW1RQUFBQUFBQUFEY0hrRW1BQUFBQUFBQUFMZEhrQWtBQUFBQUFBREE3UkZrQWdBQUFBQUFBSEI3QkprQUFBQUFBQUFBM0I1QkpnQUFBQUFBQUFDM1I1QUpBQUFBQUFBQXdPMFJaQUlBQUFBQUFBQndld1NaQUFBQUFBQUFBTndlUVNZQUFBQUFBQUFBdDBlUUNRQUFBQUFBQU1EdEVXUUNBQUFBQUFBQWNIc0VtUUFBQUFBQUFBRGNIa0VtQUFBQUFBQUFBTGRIa0FrQUFBQUFBQURBN1JGa0FnQUFBQUFBQUhCN0JKa0FBQUFBQUFBQTNCNUJKZ0FBQUFBQUFBQzNSNUFKQUFBQUFBQUF3TzBSWkFJQUFBQUFBQUJ3ZXdTWkFBQUFBQUFBQU53ZVFTWUFBQUFBQUFBQXQwZVFDUUFBQUFBQUFNRHRFV1FDQUFBQUFBQUFjSHNFbVFBQUFBQUFBQURjSGtFbUFBQUFBQUFBQUxkSGtBa0FBQUFBQUFEQTdSRmtBZ0FBQUFBQUFIQjdCSmtBQUFBQUFBQUEzQjVCSmdBQUFBQUFBQUMzUjVBSkFBQUFBQUFBd08wUlpBSUFBQUFBQUFCd2V3U1pBQUFBQUFBQUFOd2VRU1lBQUFBQUFBQUF0MGVRQ1FBQUFBQUFBTUR0RVdRQ0FBQUFBQUFBY0hzRW1RQUFBQUFBQUFEY0hrRW1BQUFBQUFBQUFMZEhrQWtBQUFBQUFBREE3UkZrQWdBQUFBQUFBSEI3QkprQUFBQUFBQUFBM0I1QkpnQUFBQUFBQUFDM1I1QUpBQUFBQUFBQUFBQUFBQUFBQUFBQUFBQUFBQUFBQUFBQUFBQUFBQUFBQUFBQUFBQUFBQUFBQUFBQUFBQUEvTkw5TDZPcGtEdXRTY2tFQUFBQUFFbEZUa1N1UW1DQyIsCiAgICJUaGVtZSIgOiAiIiwKICAgIlR5cGUiIDogIm1pbmQiLAogICAiVmVyc2lvbiIgOiAiMTkiCn0K"/>
    </extobj>
    <extobj name="C9F754DE-2CAD-44b6-B708-469DEB6407EB-8">
      <extobjdata type="C9F754DE-2CAD-44b6-B708-469DEB6407EB" data="ewogICAiRmlsZUlkIiA6ICIxMTg5NzAyODU0NDAiLAogICAiR3JvdXBJZCIgOiAiMzI0NjA3NjY2IiwKICAgIkltYWdlIiA6ICJpVkJPUncwS0dnb0FBQUFOU1VoRVVnQUFBNklBQUFHS0NBWUFBQUFXbVB6MUFBQUFDWEJJV1hNQUFBc1RBQUFMRXdFQW1wd1lBQUFnQUVsRVFWUjRuT3pkZDF6VTllTUg4TmR0eGdHeUZVSEFsU3RIaXVaSVUxT3pYSlUvUzAydGIxbVdxV1dtWlZtVyt0VytXVG5JTWtkTGMyU2FaaTQwdzlTY0tVNGNDQUtDN0hsMzNQejgvcmc0dVRqZ2dPTUFmVDBmang3ZGZjYjcvV1ljM3V2ZVN5UUlnZ0FpSWlJaUlpSWlCeE9KUkNKYng4WE9iZ2dSRVJFUkVSSGQyeGhFaVlpSWlJaUl5S2tZUkltSWlJaUlpTWlwR0VTSmlJaUlpSWpJcVJoRWlZaUlpSWlJeUtrWVJJbUlpSWlJaU1pcEdFU0ppSWlJaUlqSXFSaEVpWWlJaUlpSXlLa1lSSW1JaUlpSWlNaXBHRVNKaUlpSWlJaklxUmhFaVlpSWlJaUl5S2tZUkltSWlJaUlpTWlwR0VTSmlJaUlpSWpJcVJoRWlZaUlpSWlJeUtrWVJJbUlpSWlJaU1pcEdFU0ppSWlJaUlqSXFSaEVpWWlJaUlpSXlLa1lSSW1JaUlpSWlNaXBHRVNKaUlpSWlJaklxUmhFaVlpSWlJaUl5S2tZUkltSWlJaUlpTWlwR0VTSmlJaUlpSWpJcVJoRWlZaUlpSWlJeUtrWVJJbUlpSWlJaU1pcEdFU0ppSWlJaUlqSXFSaEVpWWlJaUlpSXlLa1lSSW1JaUlpSWlNaXBHRVNKaUlpSWlJaklxUmhFaVlpSWlJaUl5S2tZUkltSWlJaUlpTWlwR0VTSmlJaUlpSWpJcVJoRWlZaUlpSWlJeUtrWVJJbUlpSWlJaU1pcEdFU0ppSWlJaUlqSXFSaEVpWWlJaUlpSXlLa1lSSW1JaUlpSWlNaXBHRVNKaUlpSWlJaklxUmhFaVlpSWlJaUl5S2tZUkltSWlJaUlpTWlwR0VTSmlJaUlpSWpJcVJoRWlZaUlpSWlJeUtrWVJJbUlpSWlJaU1pcEdFU0ppSWlJaUlqSXFSaEVpWWlJaUlpSXlLbWt0ZDBBSWlLNk93bmFRcWdPcjRFMmRqK00yWWtRZEpyYWJoSVJVWldJNUs2UStEU0JvdFVqY08vMUFrUUtaVzAzaWFqZUV3bUNJTlIySTRpSTZPNmlpenVLL0YvZWc3eDVUN2gySGdscFFBdUk1RzYxM1N3aW9pb1JkR29ZMHE5QmMzb0xkTmVQd0hQRWZNaWI5YWp0WmhIVkN5S1JTR1R6T0lNb0VSRTVraTd1S1BLMnpvTFh5TVdRaDNlcjdlWVFFVG1VTHY0NDhyYk1nTmRULzRPOGFmZmFiZzVSbmNjZ1NrUkVOVTdRRmlJcmNoZzhuMW9FZVZqWDJtNE9FVkdOME1VZlIvN1dkK0Q3Mmc0TzB5V3FRRmxCbElzVkVSR1J3NmdPcjRHOGVVK0dVQ0s2cThuRHUwSGV2Q2RVaDlmVWRsT0k2aTBHVVNJaWNoaHQ3SDY0ZGg1WjI4MGdJcXB4cnAxSFFodDdvTGFiUVZSdk1ZZ1NFWkhER0xNVElRMW9VZHZOSUNLcWNkS0FGakJtSjlaMk00anFMUVpSSWlKeUdFR240ZXE0UkhSUEVNbmRJT2pVdGQwTW9ucUxRWlNJaUlpSWlJaWNpa0dVaUlpSWlJaUluSXBCbElpSWlJaUlpSnlLUVpTSWlJaUlpSWljaWtHVWlJaUlpSWlJbklwQmxJaUlpSWlJaUp5S1FaU0lpSWlJaUlpY2lrR1VpSWlJaUlpSW5JcEJsSWlJaUlpSWlKeUtRWlNJaUlpSWlJaWNpa0dVaUlpSWlJaUluSXBCbElpSWlJaUlpSnlLUVpTSWlJaUlpSWljaWtHVWlJaUlpSWlJbklwQmxJaUlpSWlJaUp5S1FaU0lpSWlJaUlpY2lrR1VpSWlJaUlpSW5JcEJsSWlJNmlXalNvMmtUMWRCbjVsVDIwMnBNNHhHWTRYWDdOaXhBMmZPbkxIcjJ2S2twS1JBcjlkWHE0eDdtZVpxUEJMZS93eXE4MWRxdks2VksxZGkzYnAxTlg0UEFCdzVjZ1NuVDUrdThMck5temZqMEtGRDBPbDBsYTZEaU80TzB0cHVBQkVSVVZWY2ZISVNDazZkUitIZkY5RjYvWkxhYms2dFMwbEp3WXdaTXpCNjlHZ01HVElFSXBHbzFEV3BxYWxZdm53NXZMeThzR25UcGlyWGRmRGdRWHo2NmFjWU1tUUlKazJhVkoxbTIyWHExS2tvTEN5c1ZobHVibTZJakl3czk1cmtKZDlVcXc0QWtQbDRJWEQ4a3hWZWw3YitGOXo2NGdlWWRIbzBYVFRMcnJJTmVRWFFaMlpEZHpzVDJ1UlVhQk5Ub0UxS1JmQWJMOEFsUExqTSs3WnMyUUp2YjI4OCsreXpkbjhkOXR3VEh4OFB0VnFOdG0zYldvN05uVHNYZ1lHQlZpRjIyN1p0Nk5XckYvejkvUUVBR1JrWldMVnFGVnhjWExCdDJ6YTcyMFJFZHhjR1VTSWlxcGRDMzUrS0M4TmZRdmFlYUtSdi9CVUJ6d3l0MVAzSFd6d01RM2FlelhOTlpyK0trRGNuNGxUSHh5cmRMcmY3bXFMTkp1dkFVeE85UG1LeEdGTHBuWC9HcjErL2p0emNYQ3hidGd5SERoM0N6Smt6TFcvOGl4MDRjQUFBMEw5L2YwZ2traXJYSFI0ZURrRVFzSFhyVm5UcDBnVmR1blFCZ0VvRm5iSXNXclFJd2NIV29lcldyVnZJejgrdlZybnU3dTRWWG5OejNySnExUUVBcnMzREtneWlndEdFako5MkFRQWFQamNTQUhCdHlsekFZSURKWUlDZ044Q28wc0JZVUFoamdRcUcvRUxvTTdNaDZHejNRTXNDZkJINjNtdlZibnRsWkdkblk4cVVLWkRKWkZpeVpBbENRME50WHJkLy8zNnNXTEVDMGRIUldMTEUvSUhSbFN2bVh1QjI3ZHBaL1E1WHhjV0xGN0YzNzE1Y3VIQUI2ZW5wRUFRQmdZR0JpSWlJd0toUm8rRHI2MXV0OG9tbzVqQ0lFaEZSdmVUVnN3c0NSZzlEOXA0L1lDclNWcmtjUlVnankyTkRiajZNQlNxSXhPYVpLOXFrMUVxWEovWHlLSFhzOGNjZnIzTDd5akp3NEVDODlkWmJsdWU5ZS9kR28wYU5NRy9lUEp3OWV4WXZ2ZlFTM25ubkhYVHQyaFVBb05mcnNXUEhEZ0RBMXExYnNYWHJWcnZyR2pKa0NLWk5tMlo1SGhZV2hoZGZmQkVyVnF6QTRzV0xzWHIxYWlpVlNxU2xwVlg3NnpJWURHV2VpNHFLcWxLWkF3WU1zUHRhMStaaGVPQjQxWHJwanZoMnN1dTZuUDJIb1V2TGhFZlhEbkJyMVF3QWtQN2o5bExYU2R4Y0lYWjNnejRqQzJLRkhGNTl1MFBxN1FtWnR4ZWtQZzBnOC9PR3pOY2JMazJiV082NWZQa3lwazZkV3JyT25KeEtmUi9LdW1mUG5qMlFTQ1R3OGZIQnhJa1RFUmtaaVRsejVpQXlNaEtlbnA1VzExNjdkZzFMbGl5QlVxbkV6Smt6TGNjdlhyd0lBSmJmemFyYXNHRUQxcTVkVytwNFVsSVNrcEtTRUJVVmhVV0xGcUZseTViVnFvZUlhZ2FES0JFUjFTbjJ2cGt2S2U3TkJZaDdjNEZkMS9iTU9tUDF2TXZaWFpiSGw1NlpncHlvdzFCMmFHM3oycnF1UllzV1dMRmlCZWJQbjQvTGx5K2pZY09HbG5OYnQyNUZUazRPUER3ODBLQkJBOHR4alVhRHpNeE1LQlFLQkFRRVdKV1htWmtKalVZRHNiajBraElqUm96QTBhTkhjZmJzV1N4ZnZoenZ2UE5PdVVFeE5qYlcwb08yY2VQR1VxR2xyakRtRnlCOXc0NGFyZU5XNUhjQWdLQ0pvNjJPU3h0NDRvRmpXeUYyYzRYRTFRVVFpMkVzVk9GWWFDOUlmUnFnN1pZVkZaYnQ1ZVdGL3YzN1d4MDdjT0FBNUhJNUhucm9JYnZiV05ZOUpYOFhoZzhmam5QbnppRW1KZ2J4OGZIbzBLR0QxYlZyMXF5QjBXakUvUG56RVJRVVpEbCs5T2hSQUVDdlhyM3Nibzh0bVptWmNIVjF4ZkRodzlHOWUzY0VCQVJBcFZJaE9qb2FHelpzUUVGQkFlYk5tNGR2dnZtbTJqMnZST1I0ZkZVU0VWR2RKRzhVVVBGRmxhQkxUUy8zdkZHdFFkNmhFNUM0dWNLelp4ZUgxbTFQVDE1U1VoTCs4NS8vMkgxOVdaUktKZjc3My84aUlTRUJUWnFZZThyUzA5T3hmdjE2QU1EOCtmUFJwazBieS9WYnRtekJ5cFVyOGVpamorSzExKzRNN3l3c0xNUzRjZU1BQUk4ODhraXBla1FpRWFaUG40NkpFeWNpSmlZR0JRVUY4UEFvM1J0YzdMZmZmZ01BOU9uVHA4b2h0UGo3VTVOMDZWbTQ5dG9ITlZaK3dlbnp5RC82TjF6Q1ErQTcvRjg5bEdJUlpQN1dRMGtsYnE0QUFNSE80ZDFCUVVGNCsrMjNyWTRkT0hBQTd1N3VwWTZYeDk1N3BrK2ZEcjFlYi9YaFJyRVBQL3dRbHk5ZlJzZU9IUzNIYnR5NGdaU1VGSWhFSXN5YVZmYmMyR2JObXVIZGQ5OHR0Kzdtelp2am1XZWVzUnFDN3VmbmgvSGp4OFBUMHhOZmZQRUZidCsralppWUdIVHUzTG5jc29qSStSaEVpWWlvVHVwOCtsZUlGWEs3cnRXbFp3RUE1SDdlZ0kzZU81TldoNytDdXBWYlJ1N0J2MkRTNnVBeitHRzc2NjJyeEdJeG1qWnRpaHMzYmlBZ0lBQUxGaXlBUnFOQi8vNzlyVUtvSUFqWXQyOGZBTURIeDhlcWpFMmJOcUd3c0JEZHVuVkQ2OWF0YmRiVHFGRWp2UFBPTzJqZHVuVzVJVFFqSXdQNzkrOEhBRHo1Wk1VTCtaUWxLU21weXZmYXE2YUg1aVovdGdZQUVEejFPWWdrZG14ZUlCWkQ3T29DVTFIMTVobXIxV29zWDc2OFdtV1VWTjZIQXBtWm1hWE9QL3p3d3hnL2ZyemxReFpCRU1yOWVkb3pwM2Z3NE1GbG5oc3dZQUMrK09JTEFPYUZ2QmhFaWVvZUJsRWlJcXJUaklVcW5CdjhQUHlHOWtmUXBMR1FlQ3F0enBzMFJUaloydHhqMS9YSzc1RDVlVmVwbnV4ZGZ3QUFmQWJhUDN5eEx0dTllemNpSXlQeDFGTlBJU0lpQXJtNXVWWTluZ0N3Y2VOR3hNZkhBd0IrK09FSHRHdlhEdTNidHdjQVNLVlNlSHA2WXNLRUNlWFcwN05uendyYnNtN2RPc3ZjejdJV3RiR0hNK2FJR25MemtmTFYraXJWVTVHOEk2ZVJ2U2NhQUNxMXVKWkU2UTVEZHZXMktkSnF0Wlk1d281UVhvZzBHbzJsenVmazVFQ3RWbVBYTHZOUStQWHIxNWNhQ2o1OCtIQ28xV3BzMnJTcDFBY2psVlZ5Q0xHTGkwdTF5aUtpbXNFZ1NrUkVkVXJqeWViaG9LSi9WblhOUHg2RG92Z2tKSDc4RlZKVy9vakdVNTVEMEN0akxiMldnc2xrdVZja3RiMFNyRWdpc1pScmk2RFRJM3YzSDRCSUJPOUJ2UjMwbGRRT3JWYUxwVXVYV2tLYlJxUEJmLzd6SDR3ZVBkcXlVcTRnQ05pNGNTTysrZVliU0NRU3ZQTEtLMWk5ZWpYZWUrODlUSmt5QlFNR0RNQ0VDUk13ZHV6WWFzK3R1M0xsQ25idjNtMTVucG1aQ1JjWGwyb0hqWnFpejh4Ry9MdUxIVit3eVlUNDkrNlVLNUxMN0w1Vm9qUXZXR1FxMGtMc29xaFM5ZDdlM3RpOGViUGQxMWNVM3YvOW9jRHg0OGZ4My8vK0YycTFHb0dCZ1ZpNmRHbXBGV3MzYjk0TXRWb053UHc3V0pKS3BZSmFyWVpjTG9lM2Q5VStUQ3JwN05temxzZGw5ZWdUVWUxaUVDVWlvam9sN0tQcFZzKzkrL2RBNXhPL0lPR2paY2pZc2hzMzV5M0Q3ZSsyb09uQ21mQjV0QTlRNGcxdG1VRlVLaWxWYmtrNUIvK0NJYThBeW81dElBLzBRL3pzVDVDeThzZHFmUjIxc2REUjFhdFhzV2pSSWlRbEpjSE56UTNUcDA5SG56NTlBTUFTUW1OalkvSDExMS9qL1BuemtFcWxtRFZyRmg1KytHRUVCUVhod3c4L3hQLys5ejhjTzNZTTQ4YU5RMWhZbUZYNWVyMGV6ei8vdk5VeEZ4Y1hyRjY5Mm1aN3RGb3RGaTllYkJVNjNuLy9mUlFXRm1MT25EbFcrMC9hbzZibmlQb01maGlLb0FDRXpYdXpTdmRmZVdFV0ZFR0JOcy9kL240clZPZGlxMVN1eE1NOFROVllxS3B5RUsxSm16WnR3cG8xYXhBUUVBQzFXbzNDd2tLODlOSkw2TmF0RzZaTm13YUZRb0hzN0d6TFBHVUFTRXRMUTJEZ25lOVZSa1lHQUNBd01ORG1IcmlWb1ZhcnNXclZLZ0RBZ3c4K1dHbzdJQ0txR3hoRWlZaklOcE1SSmxVMmpBVnBNQlZrd0ZTUURrUDZOUmh1WDRVaExSWW1kVzZOTjBIUTZTR1N5eUFQQ2tUTHJ4YWc0ZlAvaDdnWi80WDYwalVZY3N4N2dKYmN1a1ZjeFNGNGVYK2VCQUFvZ3MxYnVVaTl2YXkyZGZtMzRtMWR5cnZHbVV3bUV6WnMySUFmZnZnQlJxTVJMVnEwd0p3NWM5Q29rYmw5K2ZuNStPdXZ2N0J2M3o2Y08zY09BQkFTRW9LWk0yZWlWYXRXQUlDSWlBaEVSa1ppM3J4NU9IVG9FUDc4ODA5MDdkb1ZmZnYyUlVSRUJEdzlQU0VJUXFrdFdzb2I5cmhpeFFva0pDU2dXYk5taUl1TEEyQ2UrM2Z6NWszTW1ERURyN3p5Q29ZTkcyYjMxK25vT2FJM1A3TGVOOVN0WmJpNW5vKy9xbEo1eGZlWExEZm9sYkV3cW91UThQN25FRWtsRUx1NHdGaW9zbm0vTWE4QWYzZDdvdFJ4YmJMNTkrM2NveE1na3RoKzY5YjI1eStoQ0c1bzh4eFF0ZTFiS3BLZG5ZM0l5RWo4K2VlZmFONjhPUllzV0lDbm4zNGFjcmtjTFZxMFFGUlVGT0xpNHZEUlJ4OWh3NFlOVUt2VmNIVjFoVWFqUVhKeXNtVVlPQUFrSmlZQ2dPVjN0cXFLUCtSSVNrcUNuNThmWG4vOTlXcVZSMFExaDBHVWlPZ2VKUmoxTUdZbndwZ1pEME5HSEl3NVNaYkFxVSs1V052TlErNmhFN2o2NGl3MGVua01HcjM0REtSZUh2RHMxaEVkRDI1QTFxLzc0ZmZFSUFDQXNjRDhwbDZza0pmWkkxcVJvRmZHSW4zRERtVHRQSURjMzQ4aTVLMlhFUExXUzJWZWY4UzNFMFFTc2RYV0w3VnArL2J0K1BiYmJ3R1k5eXlkUEhreVpETHowTS9vNkdnc1dMREEwaXZacUZFampCbzFDb01IRDdiMGtoWUxDd3ZEVjE5OWhWOS8vUlUvL3ZnampoOC9qdVBIajBNa0VtSCsvUG5vMnJXcjFaRE04b0xOenovL2pGMjdkc0hkM1IzdnYvKytaYTdwd29VTHNXclZLdXpjdVJQTGx5L0g1Y3VYOGNZYmIwQXVMM3VCcUVhTkdrR3BWT0s3Nzc2cjB2ZG53b1FKY0hOekszVThlZWszVlNxdk12eWZHb3k0dHhmQnFGSWorSTBYa1BYckFXaXUydzZpZ3RFRXpmV0VNc3NxaWs4dTg1eWcxNWZiRG9WQ2dVR0RCdG5WWmdEbHppY1ZCQUcvL2ZZYjFxeFpnOExDUWtSRVJHRE9uRGx3ZFRXdjhDdVh5ekZ2M2p4OC9mWFgrUG5ubnpGNThtU01HemNPWGw1ZWVPR0ZGL0RaWjU4aE5qWVdqejMybUtYTXExZXZBa0MxOXZ6TXlzckN6Smt6a1ppWUNIOS9mM3o4OGNlbGhnY1RVZDNCSUVwRWRKY3phZkpnU0w5MkozQm14c09RR1E5alRoSmdNdFoyODhxVWYrUVU5RG41U1B6dkN0eGE5aDJDWGg2RHhxK05oOFJUYVFtaEFHRElMd1FBU0R6TFhyVzFJb3JHRFJFNlp3cmkzbHlBRys5OGdrNUh0bFE1MU5hR1ljT0c0Y1NKRStqWHIxK3BjTmluVHgrY1BuMGFScU1SL2ZyMXd3TVBQRkR1MEVlWlRJWW5uM3dTanozMkdLS2pveEVWRlFXbFVvbXVYYnZhM1o0OWUvWmc1Y3FWa0Vna21EMTd0dFVla2xLcEZOT21UVU40ZURoV3JGaUIvZnYzSXprNUdSOSsrR0daODBZakl5UHRydHVXc2dKc3llSFRSM3c3bGJsaTd0L2Rub0RtZWtLVmhsc2JDMVFvUEgwQjd1MWFvc25NbDVIMTY0RXlyNVg2ZUtIYnRUOUtIYjh4Y3lGUzEyeEdxKzhXdzNkSS85STMyc0hOelExVHBreXgrL3J5Z3VpeFk4ZXdkT2xTdUxpNFlQTGt5UmcrZkhpcDN5bXhXSXhKa3liQno4OFBlL2Z1eGNDQkE5R2pSdy9MK1lzWHJUL3N1bkxsQ2dCWWV1Z3JTNi9YWS9iczJVaE1URVJJU0FnKy92aGpxMjFkaUtqdVlSQWxJcnFMQ0VYNTBLZGNoUDdXQlJoU0xrQi82NEk1Y05ZQWtVUUdzZElQWXFVdnhFcC9pSlYrMEp6K3lXSGxOM25uVmZpUGZBeEpuNnhFeHRhOVNQcDBGVkxYYmthTHlBL05jMFAvb1UxS0FRRElHMVh2VFdmRDhVL2lWdVQzMEZ4UFFQYnVQK0E3MVB5RzM2aFNvL0RNUlhqMTZHeHpheGdBZ01rRWRXd2MzTnEwcUZZYnFrb2lrV0Rod29XVzU0ODk5aGowTm5ySWlyZHFzWWRZTE1iZXZYc3IxWXNHbUFOTWNYQ2NNV05HbVFGMjJMQmhhTktrQ2ViT25ZdlkyRmhNbmp3WkgzMzBFVnEwYUlIMDlQUks3WGxaRmRPbVRVT0hEaDBxZlo5Z3NPL0RtK0lQTWlRZTd2QWQ5Z2hDWnI1Y3FRV0tTcEkzTmcrNTFhV1V2eGN1QUN4YXRNam1jWlZLVmVhNXN0aTZwMm5UcGhnMWFoVEdqQm1EUVlNR1dUNWsyTFZyRjA2ZlBvMlpNMmRhN1JzNmN1UklEQjA2RkFxRnd0SmoyckJoUXlRbUppSWxKUVZCUVVGUXE5VzRjT0VDUkNKUmxZUG92bjM3Y09QR0RTaVZTb1pRb25xQ1FaU0lxSjRTOUVYUUo4ZkFjT3NDOUNubm9iOTFFY2JzbXc0clg5NjBPMlFoSFNIMUM0ZkVMeHdTM3pDSVhiM0t2Y2VSUVJRQVhGdUVvZVhYQ3hFMGVUemlaMytDd3BqTGNHOXJQWFN2ZUxpaW9uSFo4K1BzSWhZajhOa1J1RGx2T1RLM1IxbUNhUHJHbmJneGN5RzhCejZFTmh1V2xicE4wQnNRMDM4TWloSlRFSEYrcjJWaG1ib2dKQ1NrU3ZkVlpTNm15V1RDcWxXcnNHWExGb2pGWXJ6eHhodDQ1SkZIeXIyblk4ZU9XTEprQ1diUG5vMk1qQXk4OGNZYitPeXp6NkJVS210OHoxQ05SbFBxbURZcEJlY0dqcmQ1dk5qUndDNTJsZC8xNmtISWZCc0FBSm92L2FCYWU5TVd6MTB1U2loN2FHNnhBd2RzOTdqcWRMb3l6NVhGMWoxNWVYa1lOV3FVMWFKVnVibTVXTFZxRllxS2lqQnUzTGhTSVZDaHNGNWdxVXVYTHRpNWN5ZWlvNk14ZXZSb0hEOStIQWFEQVczYnRvV1hWL2wvWThvU0V4TUR3RHdDZ0NHVXFINWdFQ1VpcWljRW5RYjZwTCtoaXo4QlhjSUo2Sk5qQUtPaCtnV0xKWkExYkFWcGNBZklRenBDR3R3QlV0OVFRRlJHNzE4dFVIWm9qZnQvV3d0TjNNMVNDd1FWbkRRdnZ1UGV0dnE5a1I0UjVoNHkxZmtybG1PMzEyd0NBUGdOdHowZlVpU1R3cTF0UzZndVhzUHRiMzVDNDZuUFZic2RqckoyN1ZxYngrUGk0aUFXaXhFZUhtN3pmR1VYdGNuT3pzYjgrZk54L3Z4NUtCUUt2UGZlZTNqd3dRZnR1amNzTEF4TGx5N0Y3Tm16NGVQamcyYk5ta0Vpa1pUYUhpUWhJUUVOR3phMHVUaFNjWHQvKysyM2N1ZWFWa1FrbFVJV1VIcE9vVWdxQmJRNkFFRG9uS25JM3ZNSENrNmVRK0M0SitBU1poMzJDODllUk02K1B5RjJ2Uk8rcWhOQ0FjQzFxYmtPOVpVYkZWNXJhNi9WYytmTzRZTVBQb0JJSk1LaVJZc3M4ekRYclZzSGxVcUZsMTkrR1lBNWVMNzc3cnM0ZS9Zc0huendRY3llUGR2U2kxbFNYRndjSmsyYVpMUCtpUk1uVnRpdTNyMTdZK2ZPbmRpOWV6ZWVmdnBweS9ZK3hTczhWMFZob1htSWZsM2RGb2lJU21NUUpTS3Fvd1N0Q3ZyRTA5QWxuSVF1L2dUMHQ4NDViRTZuMUw4WjVDMGVncnhaTDhqRElpQ1NsMzZ6V1J1MFNhazRQL1NGU3QyanUyM2U5aUYxN1dha2I5cFo0ZlV0bHMrRjEwTzJoNHZLRy9vQkFQVFpPUUNBdkQ5UFFIM2xCcVErWGxielV2OHRlTnJ6eVBocEYxSlcvb2lnU1dPclBBVFRHYlJhTFNaTm1nU2xVb2x0MjByUGg2d0t1VnlPckt3c2hJU0VZTTZjT1dVRzNMTDQrL3RqeVpJbEVBU2gxQUpLZ0hseG5GbXpaaUUvUHgvcjE2K3ZzYkFoYnhTQTF1cytMM1c4ZUk0b0FBUy8vanpjMjdiQXBXZW1RQ3lYSS9qMUV0dlpDQUppK28yRjN4T0RJSEZ6M0d2S3ZXMUxpQlZ5Rk1aY05tOVhWSW50VGZiczJZTmx5NWJCeThzTEN4Y3V0TnFTWjhlT0hjakp5YkVFMGVKRmh0NTc3ejBjTzNZTVU2ZE94Y3laTTlHaWhmV0hQSEs1M05MYnJsS3BrSjJkRGJsY2JyVWRTN0hrNU5LOXVCMDdka1REaGcyUm1wcUt0V3ZYNHN5Wk01QklKT2pkdStwNytJNFlNUUk5ZXZTbzFtSkhST1JjREtKRVJIV0ZZSUkrNVJKMDE2S2h2WHJJb2NGVDdPb0ZlYk9la0RmdkNYbnpYcEI0MVkxdFIvNU5NQmdzVzZOVWxpRTdENGJzdkFxdk02cUx5aTBEQU1UL0RDVk1YYjBaQUJENDdCUGw5bXE1dFdvR24wRzlrYjBuR2hsYmRpRmd6UERLTk4ycGl1ZU8vbnU0WkhVb2xVb3NXTEFBdnI2K05udlE3T0h1WHZhUTV0allXR1JuWjZOVnExYmxodENYWDM2NXdqMG9seTFiQnFWU2FmT2NVYTFCem9Hak5vK1g1TjIvQjl6dWE0cTBkZHNROU9xemNBa3o3MU9adm1rbkNzOWRSdk9sNzVmYmhzb1N5V1Z3NzlBYUJTZGlvTDU4M2E2NXlBVUZCZmppaXk5dzRNQUJ0R3JWcXR6Rm9FcHljWEhCb2tXTDhQbm5uMlBmdm4yWU1tVUtoZzhmampGanhsaUd6WWFFaEZoNjIyZk9uSW5zN0d4TW5qelphaFZjQURoeTVBam16cDJMZnYzNldYODlJaEdlZlBKSnJGaXhBcHMybVVjY0RCZ3dvRm9yM0ZabU1TMGlxaHNZUkltSWFwRkprd2ZkOWNQUVhvMkc3dHFmTUtteUhGYTJwRUZqS05vT2drdWJnWkFGZHdERWRYOFZXSmZ3RUx0WEppMDRlUTRYaGsrRVNhdEQwNDlub2RHTHoxU3B6b0pUNXlIMVZNSllWSVRFaFNzQW1JY0NxeTlkUTlhdWd4Qkp4R2o0M01nS3kyazg5VGxrNzRuR3JTOStxTk5CTkRNekV3Q3FQQmV2TE1IQndRNHRyNlEvL3ZnREFOQ3paODl5cjdQVisvWnZSbVBaSCs3b1V0SndhZFRraWhza0ZpUDBnMm00UEdZYXJyMDZCKzEycklibTZnM2NtTGtJM28vMGhIdjdxaTI0ODIrYTZ3bFFuYjhDdnljR29VSHZyaWc0RVlPczN3NWFCZEdDVStlUnMvOHdBa1lQZzB0b1k1aE1Ka1JGUldIVnFsWEl5OHZENE1HRExVTmd5MUxXVU95bm5ub0tPM2Z1eE5hdFc3RnIxeTRNR2pRSWd3Y1BSck5telFBQXYvNzZLODZjT1lPZ29LQlNaYWpWYXF4WXNRSmlzUmpqeG8wclZmYVFJVU93ZWZObVpHWm1RaUtSWVBUbzBWWDVGaEZSUGNZZ1NrVGtUSUlKK3RSTDBGMzlwOWN6T1FZUVRBNHJYdXJmRklvMmc2Qm9NeEN5Um0wcU5ZU3ZQc2s5ZEFLeEU5NkU2Wjk1ZXpmblIwSno3U1lhdlRBS3JpMHJOeXcwWThzdXBLN2FhSGt1a3NzUVBPMTVKTXhiRHBoTThQdS94K0FTMnJqQ2NqeTdkWVJIUkhzVW5EeUgzTitQb2tHL0hoWGVVeHVLdDhrb3VhVktWZVRtNWpxaU9SWEt5OHZEcmwzbS9WcDM3TmlCWWNPRzJkd1RGS2orSEZGRmt5QzAvdjZ6VXNjdmo1OE9iV0tLMVRHZlFiMFJNR1k0MG4vY2pxc3Z2WU9Ddnk4QWdvQm1uOHl1Y3YzRmpDbzFrajc1R2lsZnJZZFh6eTd3ZTJJUS9FYzlqcVRGcTVEMjQzWUVUMzhSSW9sNURyY203aWFTUHZrYWd0RUUzMmtUTUczYU5DUW1Ka0toVUdENjlPazI5NHN0RmhVVkJhMVdpeUZEaHRnOFAyYk1HQXdkT2hUTGx5L0g2ZE9uc1gzN2R1aDBPa3lmUHQzY1RxTVJEUm8wUUVwS0NzYU9IWXZodzRkajJMQmhrTXZsbURObkR0TFQwekZtekJpYkgxTGN1SEVEK2ZuNUFNd0xYU1VtSmxiNWQ5SmtNbUgrL1BrNGRlb1VSbzhlelZCTFZFOHdpQklSMVRTVEVicUVrOUJlMm91aVMxRXdGVlM4QlVObFNBTmJ3cVhkWTFDMEdRaHBRSE9IbGwzWEdQTUxrZmpQRzNTWVRQRHFGUUhYNXFGSTM3UVRxYXMzSW5YMVJuajFpa0NqRjBiQjU3RytkdTBGNmp2MEVhZ3ZYUWNnUUJFYWpFWXZqSUtwU0l1Y2ZYOENZakZDM3JTOStJb3RqYWRNUU96NE4zRnJ4Ym82R1VRRlFjRE9uZVo1dENkUG5zVDgrZlBSdTNkdmRPdldyVkpEZFZVcWxXVjdsYUtpSWh3NmRLaGE4L3ZLODlOUFA2R29xQWlCZ1lGSVMwdkRnZ1VMOE1FSEgxUXJjSlpGTEpmRC9mNzdySTRaOGdvZyttZmJudVNsMzZEb1JpSjhCajhNbjBmN29ObmkyZEJjdllITTdlYUZlRUxuVElHaVNlWERWTWt0WVRKKzJvV0V1VXVndTUwQmlhY1NQbzg5REFCd2JSWUtqNjRkVUhBaUJ1bnJmMEhnK0NjQm1IdHhBY0NsU1JDVVNpWDY5dTJMbUpnWXZQSEdHNVpnTjIzYU5KdjFIamx5QkZxdHRzenpBT0RwNllsRml4YmgzTGx6T0hqd0lDWlB2dE5qUEdMRUNFdVA2NlpObS9EdHQ5OWk0OGFOYU5Tb0VlTGo0OUd6WjA4ODk5eHpwY3E4ZmZzMlB2amdBK2gwT3NqbGN1aDBPaXhjdUJBZmYveHhsYlp2U1VoSXdKOS8vZ2tBV0w5K1BZTW9VVDNCSUVwRVZBTUVneGE2dUtQUVh0b0hiZXdCbU5TTzdUMFNld1RBcGNOUXVIWVlBV25EK3lxK29aN1QzYzdBN1crM0lIWDFKaGh5OGdDUkNFR1R4aUxzZzJrUXlXVUlmZTgxM1A3dVo2U3Uzb1M4d3llUmQvZ2s1QTM5MGVqRnA5Rnd3a2hJZmNvZWh1clZzek84ZHF5eU9uYis4ZjhBQVB5ZkdBalhGbUZXNXl5aHdVWnZzKy9naCtFU0ZvemNQNDVCbTVSYWFvVmZaM243N2JkTERVRXRMQ3pFNTU5L2p0allXQ2lWU2tpbFVrUkhSeU02T2hvS2hRTGR1blZEbno1OTBLMWJOOHllUFJ2aU12Wk0xZWwwbURObkR1TGk0dEM2ZFd2RXg4Zmo4ODgvaDRlSEJ6cDE2bFJtbTVZdE0yOTlJNVBadjVEVHhZc1hzV1hMRm5oN2V5TXlNaEp2dmZVV1RwdzRnYmZmZmh0dnZ2a21HamV1dUtlNlBJTFJCRU4yRG5ScDVpSHhodHg4M0p3ZmlhS2J5U2hLdUlXaWhDU3JlY2MzUDFvR3Nhc0xQUHJVajcwQUFDQUFTVVJCVkx0MWhLQTM0RmJrZDFZckxDY3YvUVlTZHpjMC9NOG9TNCtsUFRUWDRzMzFaK2ZoNnFSM0FRQUJUdzlCNExnblVQRDNSY3QxWVI5TXcvbkgvNFA0RHo2SHN2UDljRy9id3JLbGk4cy9LK3VPSFRzV3p6NzdiQlcvSTJWcjM3NDkycmR2WCtxNFFxSEFpQkVqOFBqamorT2pqejdDc1dQSEVCOXYvbm9rRWdsdTNyeHB0VUJTV2xvYVpzeVlnYXlzTElTSGgyUGV2SG1ZTTJjTzR1UGpNV3ZXTEx6Ly92dm8zTGx6cGRvV0ZCU0V4bzBiNDlhdFc0aUlpS2pXMTBsRXppTVNCRUdvN1VZUUVkME5CSjBhMnF2UjV2QjU5UThJV3BWRHl4ZkozZURTZGhCY09neUhQTHhiblp6em1UYW5KUUxuWFhWSVdVWHh5Y2o1L1NpeWZqMkEvS09uSUJqTlE1Zzl1dHlQOEFWdndhUEwvYVh1RWZRR1pHNlBRc3BYNjFGNHh2d0dYdXlpUU1EVFE5RG81VEZ3dTYrcDVkcmpMUjZHSVR2UDVwelVndFBua2ZMbGVqU1orVEprZmo0UUJBRXliMDlBSkVMR1Q3dHc5WlgzSUEvd1JjVGwvYVh1emQ1N0NQSkFQeWc3dHNIMzMzK1BIMzc0d1NIZmo3TFkycTZqbUNBSXVITGxDcUtqbzdGNzkyNm9WQ3E0dXJyaW80OCt3djMzMzQvVHAwL2o5OTkveCtIRGg2SFZhZ0VBcnE2dTZOV3JGeDU1NUJGMDZ0VEphdkVmUVJEdzRZY2Y0c2lSSXdnS0NzSVhYM3lCSTBlT1lQSGl4UkNMeGVqYnR5OEdEQmlBa0pBUWVIdDdReVFTUVN3V1F5UVMyVnhFeUdnMHdtQXdXUDR6R28yUVNxWHc5UFJFVGs0T1hudnROYVNucCtQdHQ5OUcvLzc5a1phV2hwa3paeUlsSlFWU3FSVDkrdlZEOSs3ZDhlR0hId0lvZjJpdUlBZ3dHbzNRNi9YUTYvVVFpVVRJK213dGJpMzd0dFMxVW04dnVJU0h3TFZaRTdpRWgrRDJOMXVnejhoQ3hPWDlrRFh3Uk9hdkI1RDg2U3Fvcjl5QVBNQVhUUmZQaHViYVRTUisvQ1VFblI2dXpVSVJNR1lZL0VjK0JrV3c5ZjYyeFN2d2x2eTl1ekx4YldSdTNXdisvcmNNUi9OUDM0Tm5qd2R3YWRSazVCdzRpdUJwenlQMC9ha0FnR3RUNWlMOXgrMlFlTGlqOFdzVGNIdnRadWpTTXRIMXl1K1ErWGtEQUJZdVhJaHIxNjZWK1h0UjdOYXRXekNaVEhidk4ydHJPeUNqMFlnalI0NWd5NVl0dUh6NU1pUVNDUjUrK0dHY09uVUtlWGw1RUlsRUdEcDBLS1pNbVlMWTJGaTgvLzc3eU1uSlFVaElDRDc5OUZONGUzc2pJeU1ETTJiTVFFcEtDc1JpTWNhUEg0OW5ubm1tekNIRnRtaTFXcVNtcGlJME5MVENCYXNjeVpGLzg0anVWcUl5WHBRTW9rUkUxU0FZdE5CZGpZWW1aZ2QwVi8rQVlOQTV0Z0tSQ1BMbUQ4RzE0d2dvV3ZlSFNGWTN0bGtwUzNYZmxCV2NpRUhLeWg5UmNPb2N0TW0zNzV3UWkrRXpvQmNhdlR3R0RmcDBzNnVzdk1NbmtiejBXK1QrZm1jVjFBYjllcURWbW84aDhWU1dHMFJMU2wyekdUZG1MZ1FBaUNSaVN5RDJmK3BSdFB4NllibjNybHUzcnNhRDZONjllMkV5bVpDYW1vck16RXlrcHFZaU9Ua1pjWEZ4aUkyTnRleXZDSmhYRm4zbGxWZEt6ZG5UYURRNGRPZ1FvcUtpY083Y09SUy9OZkQxOVVYLy92MHhZTUFBaElXRklUYzNGMlBIam9WRUlzR3laY3NzUFYyLy8vNDdsaXhaQW8zR2VuWFpmeXNaVEEwRzIzdmd2dlRTUzNqb29ZY3dhOVlzcEtTa29HL2Z2cGc5Kzg2OHk4TENRbno5OWRlV3I5dFcrY1c5dVlJZ1FCQUVtRXdtL1B2dHpqUFBQSU5SN1NPUTh1VTZ1RFFMaFd2elVMais4MzlwQTArcmE0dkRZNnZ2UDhXTm1Zdk1Xd2FKUlBBZk9SaE5GODZFMU52YzQ2NjZjQlUzWmk1RS92R3pBTXpid1R4d2JDc2tTdmRTWlpYOHZjczVjQlNYbnBtQ3hxK01SWk4zWDdPczBLelB5c1g1d2M5QkUzY1RvZTlPUnZEMEYySFM2aEQ3M0F6ejBQRi9LQjlvaHc1UmQzN1BYbi85ZFZ5OGVLY24xVkdLUC9Rb0xDekUyYk5uY2ZMa1NSdytmTmd5MTdOTGx5NllPSEVpbWpadENyVmFqWTBiTitMbm4zL0duRGx6a0pxYWlsV3JWa0d2MXlNc0xBd0xGeTZFbjUrZnBleU1qQXpNbmowYkNRa0pBSURtelp0ajJiSmxsZXBCcncwTW9rUVZZeEFsSW5JVWt4RzZoQk1vaXZrVlJaZjJRaWdxY0hnVlluZGZ1SFllQ2RlSVp5QnBVTDNoaDg1VTNUZGwyc1FVbk9vOEZEQ1pJSkpKNGRtMUkzd2U3d3UvRVFNaEQvU3J1QUFiVkJldUlubnBXbVJ0ajRKYm14Ym8rSWQ1WVNKN2cyais4Yk00LzlpZHZTS2xYaDd3NnQwVnpUNTVCekwvcW04MzRVZ21rd21USmsyeURJa3NLVFEwRkQxNjlFRC8vdjBSR2hwYVlWbXBxYW5ZczJjUG9xS2lrSkZoM3FOMTNMaHhHRDkrUEFCZytmTGxhTmV1SGZyMjdXdDFuMHFsd3NHREIzSDU4bVZrWkdSQW85SEFhRFJhL2l2dThiUVZDb3ZmbzRoRUlueisrZWZZdUhFamR1ellnVmF0V21IeDRzVTI1NittcDZmajhPSER1SHo1TXRMUzBxRFJhS0RYNnkxMUZOZFQ4citTUHZ2c003dDdBb3ZEWThTbEtKenRQUXJlL1h1aThiVG5yWHJZU3lydVVROGM5MFNwRDA1c0JWRUFVTWZHd2ExVnMxSmxhZUp1NHR5QWNmQWJNUkROUG4zWFBDVGNaRUxhanp1UXVUMEtZcmtNWVhOZkx6V0V2Q1lkT25RSTgrYk5BMkFlbXR1blR4OE1HellNOTkxWGVwcEFYbDRlOHZQejhjb3JyMENyMVdMZ3dJR1lPbldxelorcFdxM0dKNTk4Z3NPSEQrUFpaNS9GaEFrVGF2eHJxUzRHVWFLS01ZZ1NFVldISUVDZmV0RWNQcy92aEtrZ28wYXFrWWRGd0xYckdDamFESVJJVXJkN0FteHh4SnV5Mjk5dWdTSW9FSjdkSDRERW8reTlKU3VyNk9ZdDZET3o0ZEhaUEtRM2NkR1hNS2sxQ1B0b2VzVTNDd0lnQ0JBRVZHcnVuek9kT25VS3ExZXZSdVBHalJFV0ZvYm16WnVqZGV2V2FOQ2dRWlhLTTVsTU9ISGlCQTRkT29ScDA2Wlpna1B4QWpNMVNhUFJZTm15WlpneVpVcVpLK1E2VTk2UlV6QVdxdUV6cURkTVdsMjVlOHBXUkIwYkIxT1JGc3FPYmV5K1I1ZVNCbmxRWUpYcmREU2owWWpJeUVoMDZOQUJYYnQydGV0bmRPalFJYWhVS2d3ZVBOaXVhM3YwNkFHcHRPNHZaY0lnU2xReEJsRWlvaW93NWlTaDZPeDJGSjM3RlliTTByMU5qaUJTS09IYWNRUmN1NDZHTktEaWplcnJNcjRwSTZKN0NmL21FVldzckNCYTl6OXFJaUp5TWtHdmdmYmlYbWorL2htNitPTTFWbyswVVJ1NGRSMERsL1pESUpMWGZxOFBFUkVSa2JNd2lCSVJBZWFodDhreDBQeTlCVVhuZjNQNGlyZkZSRklGWE81L0RLNWR4MERXdUwzTkxVQ0lpSWlJN25ZTW9rUjBUek1WWmtCemRqdUsvdDRDUThhTkdxdEg0aHNHdDRqUmNIbmdTWWhkeTk3VGtvaUlpT2hld0NCS1JQY2VreEhhcTlIUW5ONE03ZFZvd0dTc21YckVFaWhhOVlkYjF6R1FOMzBRRU5YTlJXNklpSWlJbkkxQmxJanVHYWJDREdoTy9RVE5xVTB3NXFYV1dEMGl1U3RjdXp3RHR4NFRJUEVLcXJGNmlJaUlpT29yQmxFaXVyc0pBblR4eDZFNThTT0tMa2ZWWE84bkFMSFNEMjRQam9kcjE5RWNma3RFUkVSVURnWlJJcm9ybVRSNUtEcXpEWnFURzJwczI1VmlFdDh3dVBkNkVTNGRoME1rTGIxSk94RVJFUkZaWXhBbG9ydUtQdVVDTk1mV21WZStOV2hydEM1WmNBZTRQL1FTRkszNkFXSkpqZFpGUkVSRWREZGhFQ1dpK3M5a2hQYktRYWlQZmdOZHdza2FyMDV4WDErNFBUUVI4aWFkdWYwS0VSRVJVUlV3aUJKUnZTWG8xTkNjMlFyMTBXOWh6RTZzMmNva1VyaTJId2EzWGk5QUd0Q2ladXNpSWlJaXVzc3hpQkpSdldQTXZ3M05zUitnUHJrSlFsRitqZFlsVXJqRE5lSVp1SFdmQUlsbnd4cXRpNGlJaU9oZXdTQktSUFdHL3RZRnFJOStnNklMdTJwMDlWc0FFQ3Y5NGRaakF0d2lSa1BrNGxHamRSRVJFUkhkYXhoRWlhaHUrMmYrcCtySVd1aHZucXJ4NmlRK29YRHYvUkpjT2d5SFNDcXY4ZnJ1TmlLNUt3U2RHaUs1VzIwM2hZaW9SdkZ2SFZIMU1JZ1NVWjBrNk5UUS9QMHoxSDk5Vi9QelAySGVna1g1OEt0d2FUK1VLK0JXZzhTbkNRenAxeUFMN2xEYlRTRWlxbEdHOUd1UStEU3A3V1lRMVZzTW9rUlVweGp6VXFFNXZnN3FreHNoRkJYVWVIME1vSTZsYVBVSU5LZTNNSWdTMFYxUGMzb0xGSzM2MTNZemlPb3RCbEVpcWhQTTh6L1hvdWpDN2hxZi93a3dnTllVOTE0dklDdHlHSFR4eHlFUDcxYmJ6U0VpcWhHNitPUFF4UjJCNytSZmE3c3BSUFdXU0JBRW9iWWJRVVQzS0VHQTlzcnZVQjFlNDVUNW53QURxRFBvNG80aWIrc3NlSTFjekRCS1JIY2RYZnh4NUcyWkFhK24vZ2Q1MCs2MTNSeWlPazhrc3IzcE9vTW9FVG1meVlpaVMvdWdpbDRCdyswclRxbFM0aHNHWmQvSmNMbC9DQU9vRStqaWppTC9sL2NnYjk0VHJwMUhRaHJRZ290NkVGRzlKZWpVTUtSZmcrYjBGdWl1SDRIbkV3c1lRb25zeENCS1JMWFBaRVRSK1oxUVJYOEpROFlOcDFUSkFGcDdCRzBoVklmWFFCdDdBTWJzUkFnNmRXMDNpWWlvU2tSeU4waDhta0RScWovY2U3MEFrVUpaMjAwaXFqY1lSSW1vMWdoR1BZck8vZ0pWOUZjdzVpUTVwVTZKWHhpVUR6T0FFaEVSRWRXbXNvSW9GeXNpb2hvajZJdWcrWHNMMUgrdWdqRXYxU2wxTW9BU0VSRVIxWDBNb2tUa2NJSk9BODNKRFZBZFhnTlRZWVpUNm1RQUpTSWlJcW8vR0VTSnlHR0VvZ0tvajYrSCt1aGFtTlM1VHFsVDBxQXhsUDJuY1JWY0lpSWlvbnFFUVpTSXFzMmt5WVA2cisrZy91dDdDRVg1VHFsVDdPNEQ5NGNudzdYTDB4Qko1VTZwazRpSWlJZ2NnMEdVaUtyTXBNcUMrc2hhcUkrdmQ5cUtxQ0tGTzl4N3ZRaTM3czlCcEhCM1NwMUVSRVJFNUZnTW9rUlVhYWI4TktnT3I0Ym0xQ1lJK2lLbjFDbVN5T0RhN1ZtNDk1a0VzWnUzVStva0lpSWlvcHJCSUVwRWRqTVZaa0oxNkN0b1RteUFZTlE3cDFLUkdLNmRub0I3dnltUWVBVTVwMDRpSWlJaXFsRU1va1JVSVpNbUQrckRxODF6UVBVYXA5V3JhRE1BeXY1dlFCclEzR2wxRWhFUkVWSE5ZeEFsb2pJSk9qWFVmMzBQMWVGVkVJb0tuRmF2UEx3YmxBTm5RQmJjd1dsMUVoRVJFWkh6TUlnU1VTbUNRUXZOeVkxUVJYOEZreXJMYWZWS0c3V0J4OEFaa0RmckNZaEVUcXVYaUlpSWlKeUxRWlNJN2pBWm9UbXpGYXJmbDhPWWY5dHAxVXA4UXFFYzhBWmMyajRLaU1ST3E1ZUlpSWlJYWdlREtCRUJnZ2xGRjNhajhNQlNHTE1TbkZhdDJNTWZ5cjVUNFByQVNFRENQMGRFUkVSRTl3cSs4eU82bHdrQ3RGY09vdkRBNXpEY3Z1SzBha1VLSmR4N3Z3eTM3dU1oa3JrNnJWNGlJaUlpcWhzWVJJbnVVYm9ieDFBWTlTbjB5VEhPcTFRc2dWdkVhTGozZlExaWR4L24xVXRFUkVSRWRRcURLTkU5UnA4Y2c4S296NkM3OFpkVDYxVzBmZ1RLZ1c5QjZoZnUxSHFKaUlpSXFPNWhFQ1c2UnhqU3JxSncvK2ZReGg1d2FyMnlvSFpRUGpvTDh2QnVUcTJYaUlpSWlPb3VCbEdpdTV3eC96WlUrNWRBYzNZYklBaE9xMWZpMVFqS0FkUGgwbjRvVjhJbElpSWlJaXNpUVhEaU85TWFvRGJxc0QzNUpFNWtYY2Z0b2x3VUdmVzEzU1NpZTU0TFJHam81b3V1Zmkwd1BEZ0NiaEo1YlRlSmlJaUlpR3FCU0dSN2MvaDZIVVJqY20vaWk2dDdrYUhOcisybUVGRVovQldlbU54eUVEbzBDSzN0cGhBUkVSR1JrOTExUVRRbTl5Ym1uditwdHB0QlJIYjY4UDVSYU4rZ1NXMDNnNGlJaUlpY3FLd2dXaThuYnFtTk9ueHhkVzl0TjRPSUtpSHk2aDZvamJyYWJnWVJFUkVSMVFIMU1vaHVUejdKNGJoRTlVeUdOaC9iazAvV2RqT0lpSWlJcUE2b2wwSDBSTmIxMm00Q0VWVUJYN3RFUkVSRUJOVFRJSHE3S0xlMm0wQkVWY0RYTGhFUkVSRUI5VFNJY29zV292cUpyMTBpSWlJaUF1cHBFQ1VpSWlJaUlxTDZpMEdVaUlpSWlJaUluSXBCbElpSWlJaUlpSnlLUVpTSWlJaUlpSWljaWtHVWlJaUlpSWlJbklwQmxJaUlpSWlJaUp5S1FaU0lpSWlJaUlpY2lrR1VpSWlJaUlpSW5JcEJsSWlJaUlpSWlKeUtRWlNJaUlpSWlJaWNpa0dVaUlpSWlJaUluSXBCbElpSWlJaUlpSnlLUVpTSWlJaUlpSWljaWtHVWlJaUlpSWlJbklwQmxJaUlpSWlJaUp5S1FaU0lpSWlJaUlpY2lrR1VpSWlJaUlpSW5JcEJsSWlJaUlpSWlKeUtRWlNJaUlpSWlJaWNTbHJiRFNBaW9ydFRnVmFIeU1NeDJCMmJnUGpzUEtoMWh0cHVFaEVSVVozbkpwY2kzTWNMZzF1RjRiVmVIZUNoa05kMmsyb0VneWdSRVRsY2RGd3lYdjhsR24yYmgrRHo0WDNRS3NBYjduSlpiVGVMaUlpb3psUHA5SWhOejhINjA3SG9IZmtUbG96b2d6N05nbXU3V1E3SElFcEVSQTRWSFplTXlWc1BZdVhJL3VnWkhsVGJ6U0VpSXFwWDNPVXlkQTRPUU9mZ0FCeUpUOEhMV3c1Z3hWUDkwTHRwNDlwdW1rTnhqaWdSRVRsTWdWYUgxMytKeHNyL1l3Z2xJaUtxcnA3aFFWZzVzaittYmZzREJWcGRiVGZIb1JoRWlZaklZU0lQeDZCdjh4RDBER01JSlNJaWNvU2U0VUhvMnp3RWtZZGphcnNwRHNVZ1NrUkVEck03TmdGak83ZXE3V1lRRVJIZFZjWjJib1U5c1FtMTNReUhZaEFsSWlLSGljL09RNnNBNzlwdUJoRVIwVjJsVllBMzRyUHphN3NaRHNVZ1NrUkVEcVBXR2JnNkxoRVJrWU81eTJWUTZmUzEzUXlIWWhBbElpSWlJaUlpcDJJUUpTSWlJaUlpSXFkaUVDVWlJaUlpSWlLblloQWxJaUlpSWlJaXAySVFKU0lpSWlJaUlxZVMxbllENmpvUlJCQWdWT3FlSm01K2NKWEtjYU13RFhxVHNWTDNlc2hjVWFndnFuU2Q5NnF4WWIwc2oxTTF1Zmc5N1VLOXJLT20rTWlWYU9NVmpCUk5ObEkwT1NneTNsMnJyUkVSRVJGUi9jUWdXbzRHY25jc2UrQTVuTWxKd0xHc2F6aVRFMi9YRy9sUlRicWpwLzk5MEp1TWlDdThqYm5udDBCcnNpOEF2TlZxS083ekRFS1NPZ3VITTJMeFMvTEo2bjRabFRJaHZBOUdCRWRZbmo5elpHbUZiZC8yMEF6TDQ5MHBaL0IxM0lFYWE5Ky9qUXg1MFBMNFhHNWlqWVJFWjlSUlVzbnY1NG1zNjFoNDZaY3FsOVhKT3h5dnRSd0VBQkFBSEVxL2hDVlhkbFczaVVSRVJFUkUxY0todWVYb0Y5QVdIakpYOUE1b2pabXRoMWtGa3JKSVJSSjA4Z2tIQU1qRUV1aE1ScnRES0FBMGNmZURYQ3hGTTJVZ3ZHUnVWVzU3VllsRklxdm5Sc0hrOURiY3pVUUFtaXNiT3FRc1g0VUgrZ1MwS2ZlYUZoNTM2aElCdUtYSmRramRSRVJFUkVUVndTQmFqbjZCN1N5UERZSVJ2Nlg4WGVFOUhieEQ0U2FSVzU3dnYzM083dm84WmE1VzRUT3VNTTN1ZXgxRktwSllQVGNLbFJ0YVRHVnJJSFBEbkhaUDRlT09ZM0YvZ3liVktrc0VFYWExSEl6WDczc01rNW9QS1BWeks5Yk1JOURxZVd4K1NyWHFKU0lpSWlKeUJBYlJNclR5REVKak54L0w4K2owUzhqUnFTcTg3NUdHOTFzZTUraFVPSnA1MWU0Nm03ajVXVDIvWG5EYjduc2RSU2ErTTFwYmJ6SnlwcXFETkhScGdLV2RuME1uNzNDSVJTTE1hRFVFdmdxUEtwYzNJampDRW1ZSE5lcUFpYzM3bDdwR0twSWd6TjNmOHR3b21IQTFQN1hLZFJJUkVSRVJPUXJuaUphaGYrQ2RRQ2tBK0NYNVZJWDNOSkM1SWNLbm1lWDU3dFF6bFJyYUd1SitKNGdXR29wd3V5alg3bnYvN1pVV0E5SFpwMm1sNzFOS0ZaYkhVckVFcTd0TnF0VDlmUVBib2F0ZkM3dXYvLzMyQmZ4NDgzQVpiWEdCVzRuMlZFUXVsaURBeGN2dTY2dkNuanJTaS9KS0hVc3J5a1ZjWVRvNmVZY0JBRHhsYnBqVmVoaG14MnlFb1pLOXprMlZBUmdUMXRQeVhHWFE0dWVrNDZXdUMzUDN0K29walM5TXI5UXdjU0lpSWlLaW1zSWdha1B4dk5CaXA3TGprS3pPS25WZHlVVmxiQmtUMmd0alFudlpQUGZFbjR0TEhRdDNEN0E4anMyL1pXOXpiZktRdXNCWHJxeFdHU0tnMG1XNFNHUndrY2pzdmw1WlR0Qjh1a2tQREduOGdOMWx0ZkpzakpVUkUrMit2aXJzcWNQV3oxWUFzUFRLTGl4NVlBSWF5TjBCQUMwOEd1RzVwbjJ3T3U1M3UrdDNseXJ3VnV0aFZnRXo4dG9lbStHM2xWZVExZlB6ZVlsMjEwTkVSRVJFVkpNNE5OZUdRUTNiUTE1aWlPcVd4R05PcWJlZFY3RGw4Y1c4WktmVVNjNlRwMWRqeVpWZFZzT2RIdzk2QUEvYTJZTXNBdkQ2ZlkraG9Vc0R5N0hkS1dkd0xQT2F6ZXU3K2pTM2V2NTNkbnhsbTB4RVJFUkVWQ1BZSS9vdkVwRVlnNE02V1o2ZnkwM0UxWUtLNTlVVkdmVXdsVE1NVnl3U2w5dFQ2Q05Yb3BHcnQrWDVoYndrTzF0czIvOHU3NmpTZmJQYlBtRVpYcHl0SzhRTHg3K3E4SjdLYnQ5U1VVL3kzU3dtOXlaK3UvVzNWVS92NUJhRGNENDNFU3FEdHR4Ny82OUpkM1FwTWZUN1NuNEsxdDc0dythMVNxa0wycFQ0WUVOdDFPRnlOWHZaaVlpSWlJZ2NoVUgwWDNyNjN3ZWZFc05SZjByOHk2Nzdac2RzUUx3cXZjeno0ZTRCK095QjhXV2ViOWNneFBLNHlLakhqVnBZTVJjd0IvRml0YjExeTRiRUkvamxWdm43cUs3dStyTGw4ZVg4Vy9nMGRxZkQyK0hvT3I1UE9JUk8zbUZvN09hRERHMCtsbC9kVTJFSUJXQVowZ3VZUHlSWWRIbDdtZk5MTy9zMHRmcFpuc3U1V2VzL1R5SWlJaUtpWWd5aUpZZ0FQQkhjMWZJOE52OVd0WHNtN2RYVzYwNFFkWkhJOEhPdk4rMis5K1dUcTJ6T0VheUtrbk1QZFVhRFE4cXNLclZCQzdVZEFhMlkzbVJFbHJhZ0JsdmttRHIwSmdPV1hObUZSNE02WW0zYzcxQWJkWGJkOS9YMS9UaVpGWWRYV3d6RUo1ZDNJTGVjVlp5NytWb1B5elVJUnF2dGlDcmpsaVliVjdqdEN4RVJFUkU1RUlOb0NkMzk3clBhN3VMSG0wZXN6aXVsTGlnMEZOVkkzZmVYQ0tLMXliWEU4R0dWMGY0UVNKVnp2ZkEySXEvdXFmUjlaM0xpTWVua3FuSjdOeFZpR1RwNWgxc2Q2K1hmQ3IzOFcxVzZQZ0RZbXhyRElFcEVSRVJFRHNVZytnOFJSQmdkMnNQeS9FSmVFczduM2xsbDFGZmhnUys3dklDVDJUZnc2NjFUaUhYZ0cvTW1ibjVXODBNZGFWampMaGdXM01YdTZ4dkkzQ3lQbXlvRGFuejdGa2VTaXNSV3cxZnJpdmZhUGxtbHJYUUFvS3R2Yzd2bTFKWmNxYmR2WU50S3JWeE1WRjhKT2oxdXJmZ0JKcTBPcnVFaDhCLzFlTFhMVkYrK2pxS2J0K0R6YUI4SHRMQTBUZHhORkp3NkQ1K0JEMEhxYmIwVjFNMTV5eUVZaldnNFlTUmN3b05MM1p2Mi9WWVlDbFFJSERzYzBnYWVsYTQ3NWN0MTBHZGtJM1RPRkVBa3NxNzdvMldRK1hrajZOVnhsUzYzUElYbkxrUFFHZURhckVtcHI3Y3VXN2x5SmR6ZDNmSHNzOC9XNkQwQWNPVElFYmk0dUtCejU4N2xYcmQ1ODJZMGJOZ1FEejc0SU9SeWVZWGxwcVNrd04vZkh6TFozZmZ2Z2FBMzRQb2I4eEE0ZGpnOHUxZTh1djd0dFQ5QmZTMGVqU2VQaHlLNG9STmE2Qmg4L1ZTc3BsNC81QndNb3Yvb0hkQWF3VzYrbHVjL0psanZiVGtrNkFISXhGTDA4R3VKSG40dDhkYVpkVmJuMzI0ekhQcHk5b09VbFJqeSttODkvZSt6UEU3VjVHREZ0WDAycjV2WXZEK2F1Sm4zR3YwN0p4N2JrazRBQUhMS0dhTFpUQmxZNVcxY3BDSkpqVy9mNGtodHZJTHhUYmRYYXFYdXVrSUU4KzhxMGIwZ2J1WkNwUDJ3RFFEZzNiOEgvSjU4RkNKcDJYOXJLNkpOdm8yekR6OERzWnNyT3AvNkZUTGZCaFhmVkVtMzEvNkVsSy9XSTN6ZWRLdlFKK2owU0YyMUVZTFJpTVpUbnJONWIrbzNQMEYxL2dvQ254MVJ0YnEvK3htYWF3a0lmWDlxcVhQSlM3K0JhL013aHdmUkMwTmVoRkdsUnB0TmtmQitwR2ZGTjVUaDcyNVBWTHN0bmY3Y0RKSGN2bitmdG16WkFtOXY3MHE5S2Jibm52ajRlS2pWYXJSdDI5WnliTzdjdVFnTURNUzZkWGZlVjJ6YnRnMjlldldDdjc5NWxGWkdSZ1pXclZvRkZ4Y1hiTnUycmNLMkhEeDRFSjkrK2ltR0RCbUNTWk1xOTRGeVZVeWRPaFdGaFlYVktzUE56UTJSa1pGMlhhdTZlQlVabTNjaWUvY2ZhTC83VzdpMkRDL3oyb0pUNTNGajl2OGc2QTNJUDNZR0hmYjlBSkdzNm05L0RUbDV1RHJwWFpoMGVqUjU2MlY0OXFpNWYzUDUrckhtck5jUE9RK0RLQUNaV0lMUm9YZGU0R2R5NHExV0dIV1J5RENnWVh2TDgwdDV5YmhlZU51cWpBQ1hxbjlTMWNPdnBlWHgzem54WmM1TEZVcnMrNUdzenJaci9tcVFXODMwdEZMZDFNazdISTNkZkN6UEN3MUZlT0g0VjlDWnlwL3YrMUt6L2xhclJYOTViUi8yM1Q1WFkrMGtxcTdVTlp1UjlzTTJpQ1JpU0pUdXlEbHdGTmRmL3dndGxzOHQxZHRuTDBWd1F3U01HWTYwNzdjaStmTTFDSjlmOWx6OUk3NmR5anhYclBPcEhYQUp2elB0UWpBWWtiRmxOeVFlN2dnYzk2VFZ0Ym5SeDJGVXFSRTBhYXp0QUd3eVFYUGxCbHliTm9IVXk2UE1PZ3RqTGtONzY3Yk5jNGJjQW9na1ltVHRPbWp6dkZHbHRubE9vblJIZzk1ZGJkeFJQbE9SRmthVkdnQWc4NmxlYjQ3bWVrSzE3Z2NBUVJCUXRkOE14OGpPenNhVUtWTWdrOG13Wk1rU2hJYUcycnh1Ly83OVdMRmlCYUtqbzdGa3lSSUF3SlVyVndBQTdkcTFnMVJhOFZ1MzhQQndDSUtBclZ1M29rdVhMdWpTeFR3eXFySzlUYllzV3JRSXdjSFdQZmEzYnQxQ2ZuNSt0Y3AxZDdkL1JKT3lZeHVFelgwZDhYTSt3NlV4VTlGaDN6cEliZnlPNlRPeUVQdjhXeEQwQnJnMkMwWGJ6WkhWQ3FFQUVQL2VwOGpaYjU2NmRidWhmNDBGVWI1K3JEbno5Vk9laXhjdll1L2V2Ymh3NFFMUzA5TWhDQUlDQXdNUkVSR0JVYU5Hd2RmWHQrSkN5SUpCRk9ZRmlnTC9DWklDQkh3ZmY4anEvSUNHN2VFdVZWaWUvNVRrdUgxRm03ajVXZlhFbmk1bnIwYzM2WjJoQkNvNzU2b0d1ZHdKb3R1VFQrSGIrRC9Ldk5aSHJzU2FFa054Tjl3OGdzMTJyQnJNN1Z2SzkrUE5JL2d0NVV5RjF3MXIzQmtkdmNPc2psM0pUOEVtTzFkdUJvQWhqYTJIcHB6UFRhd3doQUtBOTc5NnZyTjAxZnRrbTZnbVplM1lqL2gzUHdFQWhDK2NCWThIMnVMQ2lKZVJ2bUVIWkQ1ZUNQdG9lcFhMRHBreEVSbWJmNE1oejQ1RnlVUWltOFA4REZtNU1LbzFwZHU5OHdEMG1ka0llblVjSkI3bU45M1hKcitQOUkyL1dxNUorV285VXI1YWIzbmVNOHY4dDBOOU5SNG1yUTZlRDVZZmdGTytYSWVNbjNhVmUwM3NPTnZmSDExcXVzMXpyczNEOE1EeHl2Y2k2RE56TEk5bGZqN2xYR20vN2luSElWWlVibGhkUlI4YVhMNThHVk9ubHU0bHpzbkp3WUFCQXlwVmw2MTc5dXpaQTRsRUFoOGZIMHljT0JHUmtaR1lNMmNPSWlNajRlbHBQY1Q2MnJWcldMSmtDWlJLSldiT25HazVmdkhpUlFCQTE2NzJmU0FRRmhhR0YxOThFU3RXck1EaXhZdXhldlZxS0pWS3BLVlZmMFYrZzZIc2YxT2lvcUtxVkdabHY4OEFFUFRxT09TZmlFSFdyd2VRdVQwS0RaOGZhWFhlcE5YaDhyanAwS1drd2JWWktOcnRXQVdaZi9WQ1F1WXYrNUMrOFZmenlBdXhHQm1iZjROMy81N3dIem00V3VYYXd0ZVBXVzI4ZnNxeVljTUdyRjI3dHRUeHBLUWtKQ1VsSVNvcUNvc1dMVUxMbGkxdDNFMjIzUE5CMUYvaGlhZEN1bG1lLzVGMkNRbXFETXR6aVVpTW9TWGUzRjhyU01YWm5JUlM1VXovKy9zcWJkOVNjbGd1QUdUcHluN3o0eTY1RTRidFdUU3BnY3dOYmlVQ2RMcTIvSlYxZlJYV243Sm5hV3NtalB5UThLZmxjVnloN1UvdXErSmNiaUkrT0wvWlllVVZxMjV3cm1nckhoR0EvelR0VnlxRUFrQ2VYbzJ6T2ZFSWNQRkNXZ1VySTRlN0I1UXE0OTgvMDdJMGtMdFpQYyt1b1o4OUFDellmd0x1Y2huY1pGSzR5V1Z3azB2aExwZkJYUzZGbTh6ODNFMHVNeCtUU2FHUVNxdmF3VVYzb2ZRTk8zQjkyb2NRakNZMGVtazBHcjB3Q2dEUVpzTXlYUHkvVjNIcml4K2dTOHRFODJWekszekRWZDRiclBRZnR5UDl4KzJsamdkUGU5NHl0RlhpNFk0dVo2MURuMG1ydytuT1F5RlN5Q0VQQ3JRNmwvcjFCb2prTWpSK3RYU3ZWTWpNbDYyZWdGbms4d0FBSUFCSlJFRlVaKzg2Q05XRnE1Ym5lVWRPQVFDOEhvb285MnNLKy9BTmhMdzUwZWE1YzRPZmcyQXdvRVBVdWxMbi9uN3dDYmlFTmthYlRaR2xqbGVWUGpNYkFDQ1NpRXQ5TCtvU0x5OHY5Ty9mMytyWWdRTUhJSmZMOGRCREQ5bGRUbG4zaU1WM3R0SWFQbnc0enAwN2g1aVlHTVRIeDZORGh3NVcxNjVac3daR294SHo1ODlIVUZDUTVmalJvMGNCQUwxNjliSzdQU05Hak1EUm8wZHg5dXhaTEYrK0hPKzg4MDY1UVRFMk50YlM0N1J4NDhaU2IvTHJnbjhQTVRVVkZRRmljYWtQY0FEQXFOWkFsMkwrOTlkWVVJZ0x3MSt5T2kveGNFZUgvYVZmQzJWUlg3bUI2OU0rQWdDRXZqY0ZJcWtFOGU5OWlyaTMvZ3ZQcmgyZ2FCSlVRUW1WdzllUFdXMjlmbXpKek15RXE2c3JoZzhmanU3ZHV5TWdJQUFxbFFyUjBkSFlzR0VEQ2dvS01HL2VQSHp6elRmVjdubTlWOXp6MzZVWG12V0RYSHpuMjNBeEx4bWR2TU1oRTRzaEUwdlJUQmtJZjhXZFA4WS9KVHF1TjFRc0VwWGFVc05YN29GRVZXYXBhNlVpaVZXb3pOT3JLeXovM3dzZ1pSU1ZQMnlta2F2MWNMQk1YZldHMlpSbGE5THhHaW0zUHBLSnBaamE4dEZ5VjdSOXJ1bkRHTlNvQTc2OEZvWG85RXRsWHZkaXMzNmxoczBFS093Ynp1T25zSDdEVWQ0SEl0WDFXZlRmbGJwZUxCTEJWU2FGbTF3S3BWeG1EcThsUXF4U0xyTUtzRzR5S1pTS0V0Zklpb091OVRYdWNobituNzM3RG8raSt2b0EvcDN0U1RhOTk1QUNJWFNsQ2RKRWFkSkVwSU1WR3lDQ0NBZ2lYY0FmS2lLZ2d2amFVRVJBUUlvZ1JZRlFwSVZBU0NDOTEwM2QzV3lmOTQ4bG0yeDJOOWwwSU9melBENG11ek56SnlHVHpKbDd6emtDTHBlQzNJZEkxcmFma1B6UjV3REx3bVBpU0xSWlUvbVF5S0hQWTJqLzYyYkV6WmlQL0wzSFVKNlVqdlkvZnc2QnA1dkY0OW1FQnRYNUhQaHVOYWM3NVA2MEg2cnNQUGpPbm1FVUNFdXYzMGJwNVNoNFRoc0xnYmVIeVg0Qmk0enorSlJwV2NhQjZEbDlUK1hVdFZ1UXZuR0gwYlk4SjN0MFB2NGpBT2kvWGt0Zk13TndoQUxZaEFXWmY1dlB0L2hlZmNqdkp1blB5ZGVyUWJtN1RjM0h4d2VMRnk4MmV1M1VxVk93czdNemViMG0xdTR6Zi81OHFOVnFPRG1aTHNGZXVYSWxZbU5qMGJWclY4TnJTVWxKeU1yS0FzTXdXTFJva2NYamhvU0VZT25TcFliUEdZYkIvUG56TVhQbVROeThlUk5sWldXd3Q3ZjhjUExJa1NNQWdBRURCdFE3Q0gzbGxWZnF0WisxTEMweHJXM3BxU3BQQXVSSmpGN2pPbGhmQTBPVko4R2RpYk9obGNyZy9IUmYrTTdXVHl3VW43bUlvbE1YY0dmU0hIUTh1TDNCTTY1VjBmVmpYbk5kUCthRWhvWmkwcVJKaHR4VEFIQnpjOE9NR1RQZzRPQ0FyVnUzSWljbkJ6ZHYzcXkxZUJMUmEvV0JxRysxWUcxMjI2RVd0MDJTNXVGS1lXS2pqZDNUTlJSdTFXYXMzSVRtZnpFNjhtMk1QcmRteHNySHhuZ3BSNzZ5NXNDeW9oQlNoVXg1WWExamtQcHpGenBnVWNRWWhJZ3JuM1RlS2NsQWhHTmw3azFIUjMvMHZOOFQ5TjEySXhEdTRJT2RpV2VncVZZWXE3OUhlNlA5S2pnSmJDSGc4R3BjbnN0anVIQ3Q4bk1uMXloUnFqWmRWdGhTZEN3TG1Vb05tVXFOZkRUdWVYRTVUR1VReTlmUHl0cFZCTHNDSHV6NGxUTzJWYmVwbUxHdENIWXJablB0cWdUQUFpNm45aE1nVnRHVWxDRmg3a3BJL3RRdisvZDVZd3JhckYxZ2tndnExTDhuT3YvMUEyS256SVgwK20xRTlaK0FvRlh6NFRGeHBObmpQbmI1RDJqTFpNajg4Z2ZZUm9UQ2Jld1FrMjJ5dHYwRTZhMjc4SnZ6SW13amFxNElybE9xa0xIcC84RHd1UEIrZmJMUmUybWZmQU9HeDRYZnZGY0JBSGRuTG9aRHo4cWJwYktydDR5MlYwc3FsK1d4S2pWS3p1cUwweW5UczAzR3JaNGJWM1RpSEdSM0VrelBUMVlPUmloQXhxYi9NM3YrbXVJU2krL1ZSMFVnclNrcUFhdldORGczcjduSjVYSjgrZVdYalhhOG1vSzBnb0lDay9jSERoeUlHVE5tR0dZeFdaWkZlcnJsMmhEbWNpeTl2YjN4d1FjZm9IMzc5alVHb2ZuNStUaDU4aVFBWU55NGNSYTNxMDFONTlkWXVBNWk5RTQrWi9hOWl6NjlvRk9xREV2YUxiRW14N3VDS2srQzIyTm1RcG1lRGFHZkY4SzJyamI4N2duYnRocFJBeVpCZmpjSnQ4ZThybC8rMjBqTGFPbjZNZFlTMTA5MXc0ZGJYb0w5ekRQUFlPdldyUUQwRmFzcEVMWE93L1ZUM1FTdUZpWVo1V2pXNUxlMEM0MDY5Z2h2MDErRW5pTHpWUnFyNS9BVldwSERWNzFRVVY0dGdXaGJlMi9EeDNLTkVnWEtwcHNWYXdxZG5RSWVtdnpUTGs2Qm1COCtFZzVWSGpEY0xrbkgycGo5K0xYUFhNTnJPckJnQWNOTTV6RHZybWhqNTRGUFlnOFpmZ1pFWEQ1bXRMSGNhc0pENUlnTXVhU0c5eDNBVkpsTHpWSVVXZHoyVWFQVnNTaFRxbENtVkRYNnNYa2NqbEVRYTFjMTRCVld6c3BXQnJoVmdsNStsV0MzNnI3M3QrVzNvaUMzN09vdDNKMjVHTXEwTElERFFlRFMyZkI3OTJXTDI5dUdoNkR6aVo4UTkvSUNsRjY0anZpM2x5RnYxMEdFZkxiVTdBeW91ckFZV2R0L0FiUTYyRVdFR1ZYZjFCU1dJTzEvMjZFdGsxbFZxVGIzUi8xc3FNZWtVUkQ2VnVhT2xsMkpSdEhmNStFeFpReEVRWDZRUnNlaVlQOXhhS1Z5OEYzMHYvT2poNXFtYmxRb09uMEJtcEl5K0w4M0V3RkwzamE4ZmlYaUdhZ2xSZWgxejdqQVVPYlduMUJ5L29yNWd5bFZTRjI5MmV4YjZvSWlpKy9WaHp4R2Z5T3RMWk9oOUw4b09QYTF2cFdZSlJkOWV0VytVU05SS3BVNGRPaFFveDJ2cHB0Z3JWWnI4bjVSVVJIa2NqbU9IdFV2Lzk2MWF4YzhQSXhuMDhlTUdRTzVYSTdmZnZzTkxpN21BNkMrZld1dnR2cnp6ejhiY2o4dEZZR3hSblBtaURZSFJXb203cnd3QytXSnFSQjR1cUhqZ2UxR3F5TDRiaTdvK01jM3VEWHFWWDB3T25vbU91emQxaWhMYWVuNk1kWlMxNCsxcWk0aEZvbEVEVHBXYTBLQmFHRVN4dmgxUjRtcUhJVXFLWXBVVWhTclpTaFd5VEhhOTNIdzd5L2JUWkxtNGorSjZSUG1DaDkzbVF3ZHE3UDRQb2N4dm5IMHQzVkZKNmNBayswOExWVGZkUmRWTHBOaEFSVFcwTEtsZ2srMTJkNWRUOHlwZFo4S3RqeGh2WUs2NFQ3ZGpLcXZXc3VhSWtlUEFqNkhpNm1CL1REYTczR2o0TzltVVNyVzNUa0FwVTV0dFAyZGtneWN6TG1GZDhPZmhTMVh2OHl2bllNUE5uYWJqdlYzRHVCZVdUWkcrVDV1MUdhbldDVXo2cWZxWStOY1l5RHFYKzFCVEhaNWNZTytScUtuMGVsUXFsQ2hWTkg0UWE2QXl6RmFvbXpJc1RYM21sSGViZFdndHVveTVzcUFtTXQ1TU5ZcWF3cExrTHB1SzNKLzJBZFdxd1BmM1JYdGRud014MzYxRjV2Z3V6bWowOEVkeU56eUk5TFdmNFdTeUt1NDBYYzgzTVlPZ2Urc0diRHJYTGtVWGhUb2krQlBQa0Q4V3gvaTdodExqRm83cEt6ZURHMnBGTDZ6cHRkNkU2aVZ5cEMrY1R2QTRjQnZYcFVuOHl5THBBOCtBVWNvTUN5L3pmcEtuOHNXc1BndFpHLy9GUUFNUzJzcnBHL2NqcUsvOVczRUNnN3FiKzdGanh1bmNxaUxTc0IzZFRhWkdTNVBUSVhqa3ozUThlQjJvOWV1OXh3TGwyRUQwSDdYSnBQemozVHRacllvVWZxbk84QjNxWHYxZFZhamhUU3FNcFdnNk8vempYSWpiUk1TV09lcXlQV3RHT3JzN0l3OWU2eXZPMUJiTUZVOVNMdDgrVEkrL3ZoanlPVnllSHA2NG9zdnZqQ3B1TGxueng3STVmcFVITFpxNlh3QU1wa01jcmtjQW9FQXpzNzFyNUIvOSs1ZEhEdDJ6UEI1UVVFQlJDSlJnMi9NSDNabFY2SVJPMjBlMUFXRjRMczVvK09CN1VaVnNDdll0RzJERHZ1L3dlMnhNeUcvbTRRYi9TY2lkTk15dUk0Y2JPYW8xcUhyeDlTRGV2MVVpSXFLTW56Y3ZuMzdCaCt2dFdqMWdlaWRrblNNUC84WmROVitRSjl3YTJzSVFnRmdkMnJOczZGMTdaMDUxTHN5d1ZxdVZSbUNqT3JMYVN1NFYxbkNXNmdzZzlxS1NxalZBOUVIbVV5cmJPbFRhSExCWWcvTWJUZkNaQW4wcWR4YitDcitiMmd0UE1pNFVwaUloVGQreHRJT3p4bnlmcDBGZGxqVGVSSzJ4Ui9IeFlKNFBPL2ZDMElPSHl4WWJJdzdqTldkSnhyQzNMYjIzalUrUkFtMGN6ZjZQTFZLc1M3eVlGSnBkVkNWSzFGYzN2alhqWkRITlMwbVZXM1pNWS9EZ01zdzRISTQ0SElZL1g4TXAxR0NXRmFyUTg3M3Z5TnQzVmZRRk9rTGREbjI2NG0yMnorR3dLTU8rVmNjRG56ZmVRbk9RL29oZnZaeVNHL0VJSC92TWVUdlBRYm5wL3VpL1MrYndkeWZXZmFZOEN6eTkrano0MVI1QlJENmVxSDAwZzNrL3ZRSHhOMDZJSENaYVVYSTZqSTMvd0IxUVJIY1h4aGhOUE1xdlJrTDZZMFljRzF0RURkOVBuUnFOY3JqaytFNlloREVYU3B2VnV5N2R6STZIdDlWZjYxckNrc2d1UitJcWpJckM1OXBaWEt3S2pYNDFiNG5XcGtjcXV3OE9EOWpYSlJESGhNUEFMVXVMNjdPVXVHajJwUmVqdEpYSG1ZWWdHRWdPWFFTUWN2bjFydTFUdmNiK244Zm9iOTNuWStoVE1zQ0FIQ3M3SUhZSEg3NzdUZnMzTGtUSGg0ZWtNdmxrRXFsZVAzMTE5R3JWeS9NblRzWFFxRVFoWVdGMkxXcnNnQlBibTR1UEQwclo5cnk4L1cvcXowOVBjSGMvNTZvMVdxOC9MTHhpZ0dSU0lSdnYvM1c3SGtvbFVwczNMalI2Q2I5bzQ4K2dsUXF4YkpseTR6Nk5WcWpxWE5FQVVCYktxMTFhVzFkbHQ2YWsvWDFMcVNzMkFSV3JZSFF6d3NSdTcrc3NWZXBYWWN3ZFB4ak8yS256b1V5SXdkeEx5NkE1NHh4YUxQbVBYRHRiQzN1WndsZFB6VnJxdXVudnVSeU9YYnMwT2Z1OSs3ZDI2UzlFYkdzMVFlaUxFeWZrakFBSmdROFlmZzhVWnJicUxtaGdMNHR4N00rK3Q1VFI3T3VZNWgzVjRoNUl2amFPb01CYzM5QlpxV3FoWWV5RmRiTldQRVpubFZ0T1BnTUJ3Nzh5bCtVT3BaRmticjJHZGNLVldmakZGcTExVUZsMWYxa21vYmZVTWVVWk9DVFdOTXFsdzMxUSs5WkRkcmZsaWZFbE1DK0dPN2REWndxdit4WUFMdFN6bUdmRmNXYk1zc0xzVEJxRnhhMkgyMllTZWR6dUpqYmJnVCtMK2tmN0V3OGc3ZkRodUN2ckNqRWxLUWpUMUZpbUYxdjUxQnpKYjgyZHNaTFZaS2tscXMvazBlZlVxT0ZVcU5GUzJXSXN4b05jdjV2THpSRkplQTVPeUpveGJ1UTNvakI3Vkd2TmVDZ0xOcHVYNGUwZFZ1aFNNNkFmYzh1eU5yNkkzSjNWZjYrWU5WcU1IdytZc2E5QlVEZmZ4QXNDMVZtRG00OCtZTFI0YXJQR3JJcU5iSy8yMk1ZaTlYcURFR3ViZnRRY0IzRTRJcnRBQVpRNWVTRDFiRkdTMndCL2N4alZiSTcrc0F4NTZmOTBOMWZPcTVJelRDOFg1RXJXajA0TDA5TUJhQmZKcHo3NDM2VGIwWEdaOThpNHpQelFVbDVRb3JGRzNqYmRzSG9kbUdmMmZmTUtUcitMd0I5djBldXJRMUtJcStpNU1LMWVzL3FOS1FpYVgzM3JVLzdpZG9VRmhaaXk1WXRPSGZ1SEVKRFE3RjI3VnBNbkRnUkFvRUFZV0ZoK1B2dnY1R1ltSWhWcTFiaDExOS9oVnd1aDQyTkRjckx5NUdSa1lIT25TdDdtcWVscFFIUTU0RldZRm5XcEVWTFRjc0V0MjNiaHBTVUZJU0VoQ0F4VVgrZlkyZG5oOVRVVkN4WXNBQnZ2ZlVXUm84ZWJmWFgxeHc1b3VCd1lCTnN1cUlNdVAveno3SzFGaUt6Tk11bnpNaEJ3anNyVVB5di91K3lRKzl1Q1A5aG8xSGVweXBQZ2l2dG53WUE5RW82YStqcmE5ZXhMYnFjL2hWM1gxdUVrclAvSWZmSC9aQWNQZ1hmdDZiQmUrWmtROHNtYTlEMVkxNVRYei8xVWZIUUpqMDlIVzV1Ym5qMzNYY2JkTHpXcHRVSG91WTg0ZFlXUVZWbWlYYWxuSzkxbjZydFc4UThFWVo1ZDhYNS9EamszQThhcTdkdk9aY2ZoMmU4T3FPOW95Lyt5b3BDWjZkQXRMWDNocEREaDZmSTBiQmZCZDhxTTZYWjVkYmw4TDE5MWZ6TlJsVU1HQ3lPR0dNb2lBTUFSN051WUdmU2FhdkdBSXpibTV6SnZXM1ZFbHNSbDIrVUMybE5GZURhYUZuZEExVmtCd0M2T0FkaVhydG40Y2czZmlKYW9wWmowOTJqWmxzQldTTFZLTER5OWw3TWFqc1VnenowVDZtMXJBNXhwWm00VjVhTkVMRW5ma3pSOThCTmtlVWJBdEZRc1JjNERHTXk2MStoZXFCYVc3c1pRcG9TUnloQTJKYVZ5TjZ4RzBHcjVvUHY2Z1RKa2RNTmJzanUvdnd3dUkxK0d2bDdqOEo5L0Fpa3J0NXMxVEhOVmR1c2poSHdFYkg3UzhSTm40Zjh2Y2VnVTZvUS90MG5BSWNEamxCZ0tLeWl6TXpCOVo1ajRURitPR3piaHhvZEkrM2piV2FQWFhZbEdrSS9MMmpsNVVZRmlDb0NUcHUyd1ViYmMrMXNUWUxjOG52SnlOOTdERUkvTDNqT01GK0lKdTNqYmVDN09zSDdqU25HYitoWXBLMy9TaDlJVzR0bElUbjZEd0RBZGNSQWNCMGRVQko1RlhrL0g2alhqWFJEWjdlcXE2MlFUUVdoVUlpaFF5MFhNS3l1cG53NGxtVng1TWdSN055NUUxS3BGRDE2OU1DeVpjdGdZNk92RXlBUUNMQjY5V3BzMzc0ZCsvYnR3Nnhac3pCOStuUTRPanJpMVZkZnhXZWZmWWE0dURpTUdESENjTXg3OS9RNWhGVjdGZ29FQXFNbGpEVUZBdnYyN2NQUm8wZGhaMmVIano3NkNDKysrQ0lBWU4yNmRkaXhZd2NPSHo2TUw3LzhFckd4c1pnM2J4NEVBc3Z0a0x5OXZTRVdpL0hERHovVThsMHk3OFVYWDRTdHJYVXpoMXl4cmNXK3RoWEZpbXJyZTF2OVo0cFZhNUQxOVM2ay8yODd0REw5L1lqbnRMRUkrZDhTTUhXWUNlUzdPcUhEM3ErUTl2RldaSDc1dlQ3RllPMVdaRzc5Q1cyL1htdXlVc0VzdW41TU5OZjFVMWNTaVFRTEZ5NUVXbG9hM04zZHNXSERCcFBsd2FSbUZJaFd3MkVZVEE2c1RPeS9VNUtCRzBYSlpyZWRmNzB5cHllelhEOS9NRG13TDBiN2RvZUl5NGUzalJPK3ZQZVg0ZjJxMndQQWQwbG5NTUtuR3lRcUtUTGtFa094b0dDeHAwa2dXaldQTDlWTWU1ZjY0REljekFvYmFoU0U1aXRMRzcwb2t6blZsNmZtMWRJajgyRlZvQ3lEbUdmOE5QcDJTVG8raXp1TUlpdnlmS3ZUc2pwc3Zuc01SVW9weHZuM3dvL0paM0d2VEQ4ejhuVkM1YzFIcWl3ZnZlNy91NHE0ZkFUWnVadWQ2ZlFRT2NLNVNqNXB2ckswVVI0S0VOSVE0cTRSQ051Nnl2QjV4SytXQytoVTNHVDF1UFZYclFWQ0dENFBIcFAxc3p0QnErWWphTlg4UmpoYlBmdnVuZERwMlBlSUh2WVNKSCtlUXZybk8wMld0YWF1Mmd5d0xBS1d6amE4NWp0ck90ekdEWU50ZUREaTMxcW1idzN4emt1UTM0bUhNanNmZHUxRElJdE5ST1lYL3dkWmRKeGh2L0o3K3I5TGRoSEdBYTFOU0tEUnVLcnNQRVFQZjhud05idU5NUitZcEgyOERUeG5KNU56VmlTbkkyMzlWelcyd2FtdTZHUWtGTW42bVRIWDBVK0Q1K1NBNUtYL1EvNkJFd2hjTnFmZWhWenFrOTltd0xLRzROMWF0cmEybURQSCt0b0tOZDFJWDdwMENWOTg4UVZFSWhGbXpacUZNV1BHbUN3SDVIQTRlUFBOTitIbTVvYmp4NDlqeUpBaDZOT25qK0g5bUpnWW8rM3YzcjBMQUFnUHQ5eit5NUsvL3ZvTDMzenpEYmhjTHBZc1dXTFVjNUhINDJIdTNMbG8wNllOdG0zYmhwTW5UeUlqSXdNclY2NjBtRGU2WmNzV3M2OWJxNzRCYkdPUi9Ia0tLU3YwdWROOE54ZUVmTHFrM2ptZURKZUR3R1Z6NERibUdTUXVYSWV5SzlFQUFIRTM2NVk1MC9WajZrRzdmZ0Q5TXZnbFM1WWdMUzBOL3Y3KzJMQmhnMUZiRjJJZENrU3JHZXpaMGFpSzdzOHA1a3VFQXpETWdGYWxZYldHZk5FQkhoSDRQZTBTY2hURlVPazBKdHVueVBMeGJhSis1akdqU3F1VVVIdFBYQ2k0YS9qY1JTQTJLajZUWW1iY3VuSVZpREczM1Fpamdra0tyUnFmM0RrRXFVYlI0T01EZ0lERFE2Q2RPMHJWY2tnMUNxaDBHbWhaSGJ4RVRwZ1daTnl3T0tkYWdaeFFzUmZxeW9iTHI5ZCtUVEZHb1VxS1FwVVVtZkpDSE1tNmdkRytqME9oVldOWDZqa2N5Ynhoc3ZTNmkzTWcrQXdQTjRxU2pRSktTd0g2VHlubkVGZWFaWEhKZUZ4cGx0SG5YWjJDekFhaVhhb1Z6THBkMGd6THFraUQ4YmtjQ0hsY2lIZzhDSG5jK3g5ekllVHg3ditmQ3hGZi8zbmxlNVhiVjJ3cjVGdDZyOHF4K2NiSEZuQzVOZWFDdWk3N3VobS9FdzhXVVpBZkluWnZSdlNRNlVqLzVCdTRqeHNPVVJ0OXJsREp1ZitRdi9jWWZOOTVDVUsveXQ4aHRoRmgrcnhObG9XMlRJYlVqN2ZDYVhCZjJIVUlNK1J6Q253OFVYd3FFaVdSVjZGSVRvZW9qVDlLTDkwdzdHK0o1TTlUU0h4dkRkU1NZdmk4T2RWaUVGcGRlWHdLVWxac0F0ZmVEdEpydHdFQU51RWhWbjhmc3I3VzUyVTU5bjNjc0VUU2RkUmdGT3cvam93dnZrZndCc3U5L0dyUzlkd2VvOTZzVmVYK3BKOEI4NWc0MHV3TWxrNnBzbGd4ZFAzNjlXWmZsOGxrRnQrenhOdyt3Y0hCbURCaEFxWk1tWUtoUTRjYWdyNmpSNC9pMnJWcldMaHdvVkhmdy9IangyUFVxRkVRQ29XR0dSOHZMeStrcGFVaEt5c0xQajQra012bHVIMzdOaGlHcWZPTjlLRkRod3lCNDRJRkM5Q3pwL2tDWUtOSGowWkFRQUJXckZpQnVMZzR6Sm8xQzZ0V3JVSllXQmp5OHZMcTFDT3lQdWJPbllzdVhiclV2bUVqY0JzM0ZMbTdEb0RuNG9pUURSK1l0RVNxRDd2TzRlaDg3SHZrL2FvUHNHcnJRVnlCcnA4SCsvcXBjT0xFQ1NRbEpVRXNGbE1RMmdBVWlGWWg0dkl4SmJCeTJjUzF3aVRFbG1iVzZSaUhNNjlqdEc5M2lIa2ljQmtPeHZyMU1Bb3NxcXZvNzVnb3pURzhGdTdnYTdSTjFUNlRMUFFCYkgxeEdRNkdlSGZCbE1DK1JqTjE1Vm9WMXNUc1IwS1Y4MmdvTGF2RDhvN2pZY2NUMXJoZHByelFKSmYxZjkybTFYbThNSHZ2ZXUzWEZHUDhsbmJCVU9EcTk3U0xjQk9LOFgzU3YyWjd1WElaRHQ0S0hRSlBrU09rR2dVdUZ0ekR6eW5uVVZyTHpHUk5lY3QzU2pLZzFtbkI1K2liWVBkeGI0ZjlHZitaYk5mTnVZM0pmcVIyRDNJZ1NGcVd1R3NFUEtlUFE4NzNlNUh6NHo0RUxaOExUVWtaNHVlc0FOL2RGZjd2dlFib2RGRGxTYUJNejBiMHNCZE5qaEhWZjRMUjUzMGxOK0R3eEdQSSt1WVhGSis1Qk04QVg1VCtkeE04SndmWWRUSytpZEtWS3lBNWZCcFoyMzZHTkRvV0FNQzF0WUdtdUJUeHN6NnllTjRlazBZQmdINGJuUTZGZitsejFCZ3VCL1k5T3NQbjlVbFdmZjNTNkZnVS8zTUpBT0QxY21WdXJmZHJrMUN3L3poeWY5b1BuN2VtUWhUVWlNVThXQllKNytwbjBOM0dQQU51SFl1cW5EcGxQcDFFcFZKWmZNOFNjL3VVbEpSZ3dvUUpSa1dFaW91THNXUEhEaWdVQ2t5ZlB0M2tKbFlvTlA2NzJiMTdkeHcrZkJqLy92c3ZKaytlak11WEwwT2owYUJEaHc1d2RMUXVhTkxwZE5peFl3ZjI3dDBMRG9lRGVmUG00ZW1ubjY1eG42NWR1MkxUcGsxWXNtUUo4dlB6TVcvZVBIejIyV2NRaThWTm5nOWFYbTQrMWFhcGloVzEzN1VKSEZITjl5dDF4akR3bURMRzZzM3Arbmx3cjUvcWJ0NjhDUUFZTUdBQUJhRU5RSUZvRlJNRCtoaG1IbG13K09sK3ZwMDVWU3ZxVnFWaGRUaWNlUjJUQXZYTEFRWjVkc0R2YVJkUmFtR1dzYUw2Ylh4WkRuUXNDdzdESUZUc0NUNkhDN1ZPQ3dCbzcxZ1ptR2JJSmZVcTdDUGc4RERJc3dQRytIWTNLbndFNkhOTzE5MDVnUFFhV256VTVHREdWY1BIc2FXVmdZeVcxZUZtY1NyNnVOVzgvdDVjZ1BRb2tXb1UrRi9zbnhiZkgrZ1JZY2puRlBORWlIRDBnMVRUc0Z4WHBVNk51TkpNdzR4M2lOZ1RuaUpINUZhWlllVnp1T2ppSEdTMDM4Mml1aTI5YVNrVUNKTEdjclhyQ0VQaG45cFlteHZsUG40NGNyN2ZpNUp6K2w2ZUNYTlhRcG1lRFo2TEkyNDgrWUsrWUpGYWc0NEh2b0h2ck9rb09oa0orZDBrK002YWJ2R1lqbjI3ZytGeUlEbHlHcUlnWDJoTHBYQjdicWloS0pJeUl3Y0o4MWFqTlBLcW9iaFJCYTI4SEhtN0xmOE9zc1JjTzVjYTZYUklXckJPdjI5WUVGeEhWODdBT3ZUcUNzY25lNkRrL0JVa3ZyOE9IWDdmV3VmenNUaXNxckx0VlYzeStTcVk2MzBaSFIyTjVjdVhnMkVZckYrLzNwQkg5dlBQUDBNbWsrR05OOTRBb0w5eFhycDBLYUtpb3RDN2QyOHNXYkxFTUF0VFZXSmlJdDU4ODAyejQ4K2NhYjR5Y2RYejZ0Ky9QdzRmUG94ang0NWg0c1NKaG5ZckF3Wlk3aUZkVldGaElkYXNXWU5idDI1QktCVGl3dzgvUk8vZXZhM2FOeWdvQ0Y5ODhRV1dMRmtDRnhjWGhJU0VnTXZsbW56ZlVsSlM0T1hsWmJZNFVrV3U2cEVqUjJyTU5iVktFeFVyYXZRZ3RLN28rbmxncng5enBGTDlCRXByYjNQVVVCU0kzaGRrNTQ1UnZvOGJQaitkZTl0aUxpYWZ3OE9ldnRaVnhSSndlUGkybC9tTEJ3Q2VPN2NSZ0g1R01rMWVnQ0E3ZC9BNVBMUjM4RVYwc2I2aVZ3Zkh5cjVWY1hXWW9XVUF0SFB3eFFDUDlualNQZHdrVjdHQ3Q0MHpOajl1dVVGOFhZeUI5WW4wdVlvUy9KNTJFYWR6YnpmSzJBOGpIc1BGeE1BK1JxLzlraEpwc2JCUVhVUVZweG90dmU3clpqd3Ircmh6c0tGdEVLQ2ZhVGMzWTl2WUZneDhuQUpCWXJYMFQ3NUIzcDdEdFc0WC9ld3JocURNa3NldldnN0dhcnB4VmFTa2c5Vm9hejBIdzdIQzlDc05sT242SmZJTVQvK25WbE5jQm81SUJQdkhPa0xnNnduNzdwM2gySzhuRkdsWlVLUmsxSml6eW5OeGhFUGY3aWcrKzUvaFhGeUdWZDVFQ2YyODlKMGV1Rng0VEhnV1hxOU5SUFNRR1hVUEp1K3J6NHhTem8vN1VYYnRGZ0I5ajlUcS94NkJIODVHOUxBWFVYejZBdkorUFdUSTEyMG9UVWtaQUlEaGNSc2xtUGpycjcrd2VmTm1PRG82WXQyNmRRZ0tDaks4ZCtqUUlSUVZGUmx1cEN1S3BIejQ0WWU0ZE9rUzNubm5IU3hjdUJCaFljWkxwZ1VDQWZ6OTlYL0xaVElaQ2dzTElSQUlqTnBKVk1qSU1GMlowclZyVjNoNWVTRTdPeHZmZmZjZGJ0eTRBUzZYaS83OSsxdjFOUWtFQWtna0V2ajcrMlBac21WbzA4WnlLeEp6M04zZHNXblRKckFzQ3k2WGEvSSt5N0pZdEdnUlNrdExzV3ZYcmlhN09mZWIrekk0SWlIOEY3NWg5bjFyaXhXbHJ0cmM4b0ZuTlhUOVBMalhqemxqeDQ1Rm56NTlHbFRzaUZBZ0NrQS9NL1JPdStIZ012ZWZMT3ZVK0NVbDB2QytMVmNBTjZFRFhJWDI0SE80dUZHSFNxZDFFVnVhYWFqVzI4MjVEYUtMMHlEbWlZeVc1c2JVc25UU1hlaUE5bzYrNk9vY2hNZWMyNWhVYTIxcDg2Ly9DQzEwS0ZMSlVGWkRoZHNKa2FZTjF5M2hNUnk4Mis1WjlIU3R6R0ZLbFJYZ28xdS9vVnlycm1GUDgyYUZEY0VBandqRDUrbHlDVmJmM29maU9oVHgwVlhwQ2RySktRQTh4dlFQTndCMGRQU0R1OURCOEhteFNnNkZWbVd5WkxZbWxvcHBYUzFNeFBRcXViZ0RQQ0tNQXRGK0hzWU5sMnZxTmRxWVBoamNvMW5HSVk4R2RVRVJGTW0xTHhtdjZIVlhYelhkdUY3cE9CU3FiT3R6ODNYeSs3L2I3djlOQ1Z3NkN3R0wzb1FvME5mc2pJT21XSDhqbUxiQk5ML1crN1ZKNExzNkFRQThKNDlHeWRuL1VITCtDdmp1cm5BYmJieXNNdXlydGVEYWlzQ3hzZHl1bzBMYXg5dWdLWk1pZU4xQ3E3K3Vtc2p2SmhtS3ZUajI2d20zc1VOTXRySHYwUm51TDR4QS91OUhrYmpnWTloMWJBZTdUdTBhUEhiRnY3M0FzMkhMNDhyS3lyQjE2MWFjT25VSzRlSGhOUmJucVVva0VtSDkrdlg0L1BQUGNlTEVDY3laTXdkanhvekJsQ2xURE12Ky9QMzk4ZDEzM3dFQUZpNWNpTUxDUXN5YU5jdW9paWNBUkVaR1lzV0tGWGpxcWFlTVhtY1lCdVBHamNPMmJkdncyMisvQWREUE1scGJvVk1zRm1QdDJyVndkWFUxTytOa0RUczd5NVdUNCtMaVVGaFlpUER3OEJxL1oyKzg4VWF0UFJzM2I5NE1zVmhzOXIzQWoycnY2V3VOeGpwT1k2SHI1OEcrZnN5eGxGdE42b1lDVVFDdkJqOWwxRXRScGxIaW5YYkQ0U29RdzFWb0Q1c3FzMGJYQ3BPYUxCQ05La3JHY0c5OXduVXYxMUQ4a1B3dkhuTnBZd2lRV2JBMWpyMnEwd1NqR2JBSGtia0NUK1pVTEZtdURZL2g0dDF3NHlCVW9pekQ2dHQ3emJaeUNSVjd3WjdVaytrZEFBQWdBRWxFUVZSZitVZllYQkMzNWQ1eHVBbnREVFBSL3JhdVdObHBBbGJjL3IxZTFYM250eHNKSjRGMUR3U2NCTFpZMXZINU9oMi9ZbGE5dWpSWkFaS2tlUWdXNjMrMkEremM4Smh6RzF3dlNvYUxRR3lvcWx2aGZINmN1Y01RMHFLQ1AxbU00RThzRjBXcFM5WGM1cEwveDNFQWdFMW9JQUJBMU1hL3BzMmhTRW1IVHFsQytpZmZtTHpuT1cyczRXTzM1NFlpZWRtblVCY1V3ZXVsNTAyQzJvcUExUnJaTy9VM1k0MFJpR29LU3hBN1pTNjBaVEp3UkVLRWZyN000clp0MXI2UDR0TVhvSllVSTNiNlBIUSsrbjhOL25jck9hdnYrY2h6ZFlLdVhHRlZJRjZWVHFmRDMzLy9qUjA3ZHFDa3BBVERodzgzTE9HenhGSmJsT2VmZng2SER4L0cvdjM3Y2ZUb1VRd2RPaFREaHc5SFNJaitiOVNmZi82Skd6ZHV3TWZIeCtRWWNya2MyN1p0QTRmRHdmVHBwc3UwUjQ0Y2lUMTc5cUNnb0FCY0xoZVRKMCt1MDlmcDU5ZUllWVhWL1BQUFB3Q0F2bjM3MXJpZHVkbXE2clJhNDlVSDEzczlaL1Y1VkN3enJjcytESStMYnBGN3JkNitzZEgxVStsQnZuNUkwMmoxZ1NpWDRSak5mZ0g2S3JVdUF2TlA0M0lVeFZEck5FWTMvMEYyN3ZqOE1YM0JDUmJBOCtjK05hbUthbzJvb2xTb2RCb0lPRHg0MnpnanlNNGR2VjBybHlja2xPWFVXTURtNTVSeldOZGxDamhtbmpZbVNmUHdWM1lVM2c2cmZNcDJvZUFlOXFaZHF2TjUxc1U0LzU1NDByMStGY2xxSStEd3NDaGlEQjZyTW5zbzF5aXhLbWFmU2ZHakN0UGI5RWZuS3NHNnVTQk93MnF4L3M1QnJPOHlCYjYyK3FkNTNqWk9XTmRsTWxiZDN0dG83WE9hdytuYzJ3Z1dWejRaSE9mZkU5ZUxrakhjcDZ2aEFRY0FKRWh6NnAwalRFaHJsci9uQ0NTSFQ0UHY2UXF1alFpSzFDeElqdWlyb2JzOVp6eXJ3V3EwVUtSbG92eGVNc3JqVTZCVEtPRXhhUlNVNmRsd0d6c0U3WFp1TUd5YnRIQWRzbmZ1QWMrcGNzVkV5WVZyVUV2MEZjWXJXa0xVaDdxZ0NKcmlVcXZiU2RSRUs1VWhkc1o4S0ZMMEFVYm81OHNNbFlMTjRiczZJV3piR3R5Wi9BNlU2ZG00TmZKVmREeXdIY0lBSDR2NzFEaSt2QnpaTy9jQUFHVFJjZmd2NGhsNFRCd0o3MWNtd0tadDdTdExwRklwNXM2ZGk3UzBOQWlGUXN5ZlB4L0RodzgzdS93VTBPZWRLWlZLakJ3NTB1ejdVNlpNd2FoUm8vRGxsMS9pMnJWck9IandJRlFxRmViUDF5KzcxbXExY0hKeVFsWldGcVpPbllveFk4Wmc5T2pSRUFnRVdMWnNHZkx5OGpCbHloU3pRV05TVWhKS1MvWHBFenFkRG1scGFVWnRWNm9yTGk2MitGNWpLaWtwd2RHalJ3SG9sMTZPSGozYVlrL1ErdVNJMXFlSGNGMzJxVzFKZjFPaTY4ZllnM1Q5MUVTbjAySE5talc0ZXZVcUprK2VURUZ0QTdUNlFGVEw2aEJibW1GeEthUmNvMFNSU29aQ2xSUWxham11U0V3cmxWYTBhd0VBaFZaVnJ5QVUwRmZRalNwS05jenVqZko5SE4xZEttZjZMdFd5ZFBKZVdUWk81TnpFc1B1enFsS05BcGNLNHZGM1RyU2gxMlRWUUxSTVhXNzFER1Y5MWJUOHRpRmNoZlpZSERIR3FKV0tTcWZCdWpzSGtOWUlnYUpVbzhEcW1IMVkxMldLb2MrbWkwQ01EVjJuWW1maWFmeWRjNnZCWXpTSGMvbXhlRGw0b0NIbzdPRG9qOGVjMjJDRXoyTkcyNTNPYWIxNXVvUTBCQ01VR0FMUHFseUdENFRYaStPaHlwTWdZYzV5S0pMU29VakxOTW8xZGV6YjNkRFhyM3FqZW5WQkVUaENBYmgyK2h0NlZVNCs0dDllQnJBc2hMNWVLUDduRWpLLy9BRytjMHlyN3RhbTRPRGY5OGNvUk9iV24rRDhkRi9ZdGd1dTgzSFUrUkxFVEpodDZHL3E4L1owdUU5NHR0YjluSi91aThBUDNrTHEycTFRcEdZaWV0aUxhTHY5WXpnK2FYN1pmc0NTdHdGVTV0cFcwQ2xWdVB2cUlxaHk4c0YzZFlMVG9DZFFjUEJ2Wk8vWWpld2R1K0Uwb0JlOFg1OE1seUg5d09IejBHNkhhU3NKc1ZpTVFZTUc0ZWJObTVnM2I1N2h4blR1M0xsbXp5VXlNaEpLcGRMaSt3RGc0T0NBOWV2WEl6bzZHbWZPbk1Hc1diTU03NDBkTzlZd1kvVGJiNy9oKysrL3grN2R1K0h0N1kzazVHVDA3ZHNYTDczMGtza3hjM0p5c0h6NWNxaFVLZ2dFQXFoVUtxeGJ0dzRiTm13dzIzNUNKcE1aMnFzb0ZBcWNQWHUyUWZsd05mbjk5OStoVUNqZzZlbUozTnhjckYyN0ZzdVhMMjk0VWFMN3JDMFNCbFRtaU5abG41WkMxNDk1RDhMMVU1dVVsQlNjTzZkdjc3aHIxeTRLUkJ1ZzFRZWlBSEEyTHhhbDZuTGtLSXFScnloRnZySVVCY295Rktxa1VGaVJZMmhYcFFoUXNVcldvSE81V0hEWEVJZys1ZG5SOERvTDRGeGViSzM3NzBtN0NENkhoNHNGOXhCVmxBSnRsVnpGUjBXNGd5OFd0UjlqdE54VnFWUGo0NWcvR3JVUFpxNmlCRXR1L29xVm5WNkF4LzJxdGtJT0gyK0hEVVVYcHlCc1N6Z0J1UlVWakYrK3ZNM29jd1lNMW5lZGdyYjIzb2JYdHR6N0M2ZXNLTnJrS1hMRWx1NnZHSEpPYS90NlM5WGx1Rmh3ejJoV2VtSEVhQWc1bFE5UHBCb0Z6dVRGbU51ZGtGYWpwcVY4Nm56THF3VWNlbmREd0FkdlExTlVBckFzdUk3MmNPamREVTREOUQzMytLN09LTDE0QXpxbEVyYnRnaUh1MmdIaXJoRVFkMjBQZ2E4WG92cFBCTWRHQkxkeFE0Mk9xMGpOQk4vVERRQ2dMWk1oZHVxN1VPWGt3M3ZtSlBpOE9SVlJBeWNoWmRWbUNQMjg0UGJjVUpQekFvQ1FqVXZCYzdLdmZFR25ROEdmcDVDNmVqTVlMZ2ZxUEFsU1B2b01LUjk5QnFHZkYxeUc5b2Z6a1A1dzdOY0RYZi9aWFdQaEV0bXR1NGg3YVlGaEpzZHorbk5vczJxZXhlMnI4NXYvR3RTRkpjajY2bWVvY2d0dys3azM0ZmZPUy9CNzd6VndiWTF6R1AzZk02MktXWHJoT3BJV3I0Y3NKaDdnY0JDeTZTTzRqaGlFb0pYemtMMXpEM0ovMkl2aWZ5K2orTi9MRUFYNnd2dU5LZkNjTnRZUTJGYzFkZXBVVEp2VytLMi9PbmZ1ak02ZE81dThMaFFLTVhic1dEejc3TE5ZdFdvVkxsMjZoT1JrZlpvSWw4dEZhbXFxVVlHWDNOeGNMRml3QUJLSkJHM2F0TUhxMWF1eGJOa3lKQ2NuWTlHaVJmam9vNC93K09PVnhSWlZLaFdXTFZ1R3hNUkV0Ry9mSHNuSnlmajg4ODloYjIrUGJ0MHNGNkhhdkhrekFJRFB0NzV5YWt4TURQYnUzUXRuWjJkczJiSUY3Ny8vUHY3Nzd6OHNYcndZNzczM0hueDlmV3MvU0N0RTEwL3RXdXI2c1lhUGp3OThmWDJSbVptSkhqMm83a1ZETUN6YkNPVTVtNW1sbkxpVzhyUlhKOHdLMDk4STZGZ1dDcTJxbGoyQXorNGV3YlhDSkpQWEJSd2Vkdlo2MDZUQzdlMlNkQ3lML3EzQjUvcEh2d1dHajQ5bjM2eXh4MmxWRXdQNjRGa2YvUjh3TmF2RnE1ZXRhMXIvZXNoZ0RQZXAvTVBYa0g4N0JzQnduMjU0T1hpZ1VmRWZoVmFOdFRIN3JRcENWM2FhVU92UzNPcGNCV0tzNlBRQy9HeU5rOW9MbEdYNE1mbGZuS3RqYnVWSTM4ZndhbkRsY3RubzRqUXN2N1hIcW4zZmJ6OEtmZHdxaXhPc3ZyMFAxeTBVSzZvUWFPZUd6eDk3Q1piS1EreFB2NHlmVXM1Wk5YNWpxUG96U0I0OXJzdStobVMxNVVyaDF0Q1ZLM0Q5aVhGV2JWdlJla1hnNDJuMUVydnVVVWNOSDllM2ZVdWthemR3SGNUb25Wejd0U09QUzRRb3lNOGtzTHM3Y3pFSzloK0h6OXZUNFQvL1ZYQkVRakI4UG9yL3ZZell5WFBnTW13Z3dyYXNSTXlFV1NpN0VnMkhKeDVEeHorK0FjUG5vZWhrSkdLbjZBdXV0Rm0zQ042dlRqQTNOTFJTR2NyK3U0bWlNNWNnT2ZnM2xKazVZSGhjaEd4Y0NyZm5ocUR3cjdPUUhEcUpvbE9SMENuMEQ5YTR0alp3R3R3SHJpTUd3WGxvZi9BY0s0TlpWcTFCK21mZkl1UHpuV0RWK2x4Kzc5Y21JWGo5UXNQc2JsMmtydG1Dak05M0dqNFhlTGdpYk50cU9BMTZ3bVJiZFVFUkNvK2VRZTR2QncxTGszbU85Z2pkc2hLdUl3WVpiYXRUS0pHNzZ3Q3l0djFzdU5ubk9vamg5ZUx6OEhsakNnVGVIa2JicjF1M0R2SHg4YldlYjJabUpuUTZuYUdDWjIwcUNxeFVwZFZxRVJrWmliMTc5eUkyTmhaY0xoY0RCdzdFMWF0WFVWSlNBb1poTUdyVUtNeVpNd2R4Y1hINDZLT1BVRlJVQkg5L2YzejY2YWR3ZG5aR2ZuNCtGaXhZZ0t5c0xIQTRITXlZTVFPVEprMENoOFBCeXBVckVSa1pDUjhmSDJ6ZHVoV1JrWkhZdUhFak9Cd09CZzBhaEdlZWVRYisvdjV3ZG5ZR3d6RGdjRGhnR01ac0VTR3RWZ3VOUm1QNFQ2dlZnc2Zqd2NIQkFVVkZSWmc5ZXpieTh2S3dlUEZpREI0OEdMbTV1Vmk0Y0NHeXNyTEE0L0h3MUZOUDRZa25uc0RLbFNzQjFMdzBsMlZaYUxWYXFOVnFxTlZxTUF3RGUzdDdzOXRhMGh3em9xbzhDYTYwMXhjSzY1VjAxdWo2cUExZFB3LzI5V05wU2JFNVNxVVMyZG5aQ0F3TXJMVUFWMk5xakwreExZR3g4RTJpR2RGRzRDR3NiSWJMWVJqWThtb3ZmNjJ5VUl4SHBkUGduOXc3R09scnZIVHlhRmJMTGpPeDR3a05SWDdNRlFGcWF1NUNCOHh1Tzh3b2lBVDBnZiszaWFjZ1VaWEIyNmIyUWgyQ2F2MWZyZGtIQUw2ODl4ZmViejhhYnNMS1B6aHVRbnZNRHgrSlozMGV3M2RKWnd6TG4ydmlLWExFMU1ES1NyWUtyUnJiNG85YmRRNDlYVU9NZ3RBRWFVNnRRU2lncnlCOHFlQWVuakRUejdWY3E4TEJ6R3RXalU5SWMyRjFPcXVEd3dxcXJOd0dqVm5Uald0ZHErWldaeHNlWXZKYXl2TFBVYkQvT0VSQmZnajQ0QzBremx1Ti9MM0hLamZnY09BNjhpbEVEM3NSOHJ0SnNPc2NqdkFmUGdYRDEvOE9jMzY2TDBLL1dJNzRPU3VRdWZuLzREVmpIQmcrRDNtNy80UXNPZzZLdEN6STR4S2dTTWtFN2o5dlpyZ2N1STRZQlA5RmI4S3VvLzczZ2Z2NDRYQWZQeHhhZVRtS2pwOUZ3Y0cvVVhUaUhDUi9ub0xrejFOZytEdzREZWlGb0ZYellkc3VHRVduTHhpS0tqRjhIb0xYTFlMWHkrUHIvYjBKL0hBMjdDTENrUER1S21obGNuQWQ3U0h1R2dHZFVvWHllOG1RM1ltSDlIb01TaS9mZ096MnZjcXZoYytEeDZSUkNGZ3lDd0lQMDhxWEhKRVEzcTlPaFBmTEw2RGc0Ti9JK0h3blpESHh5UHp5QjJSOTh3dmNueDhPLy9kbUd2THhjbk56a1o1dS9ZcWF1bXdMNkhQcG9xS2ljT1hLRlp3L2Y5NlFxOWE5ZTNmTW5Ea1R3Y0hCa012bDJMMTdOL2J0MjRjZVBYcmdqei8rd0k0ZE82QldxeEVVRklSMTY5YkIyVm5mQjl6ZDNSMGJOMjdFa2lWTGtKS1NndSsvL3g3bno1L0hxbFdyY09YS0ZkalkyR0RseXBVUWk4VVlPblFvK0h3K05tM2FoRk9uVHVIVXFWTVd6N05xWUtyUm1MOVBlZjMxMTlHdlh6OHNXclFJZVhsNUdEUm9FQVlQSGd3QThQVDB4TmF0VzdGOSszWWNQMzRjSjA2Y3dJa1RKd3o3amh3NUVod09CeHpPL1NLTUxBdVdaYUhUNlZCOVhtVFNwRWw0OWRWWDYvUjlmdERSOWFQM29GNC9temR2dG5wRmdGQW9OSnA1SmZWRGdXZ2pDTFJ6cS9NK05TM3B2RkJ3MXlnUUxWYkpjRmxTKzVPbXB1UlFwZEtzWEZ2N2N0VEd3a0EvNC94eThDQ2o2c1VBa0NHWFFNMXFNYnZ0c0hvZmYxdjMxK3EwL2Q4NTBYakd5M2lwU0RzSEg2enZPaFZYSkFrNG5IVWR0KzczZjYyT0FZTTViWWNiNVJSZksweENnYktzMW5HZEJYYUdXWGRBdjFSN2U0TGxtNG5xOXFSZFJHKzN0aWF6b2djeXJ0UllBSXVRbHNDMXMzMG9jcndhUXR3MUFnSlBON1QvNVF0d2JXM2c5dHhRY0lSQ3NEb2QrSzVPY0JzN0JEYnRncEd4NlRzNDlPcUtpTjFmZ3V0Z1hFU3ZvbytnVmw1dUNGQ1Y2ZG5JK3VZWC9RWU1BMUdBRCt4NzZQdVZ1Z3p0Qjc2NytYWUZGZWZnOXR4UWFNdGtrQncraGZ4OWY2SGs3R1ZJYjhSQTZLZlB4M2NaMmgvK0MyYWk4TVE1aEcxWkJic09ZV2FQVnhkdTQ0YkN2bGNYcEt6WWhNQWxzOEJ6ZGtSNVVocWloNzhFWGJuQ2FGdTd6dUZ3R3pNRUhsTkdtNzJCTnNIaDZMK3VzVU5RZVB3czBqZDhBMmwwTFBKL1B3TGZXWldWTlRkdHNyNWxXSDFjdjM0ZHExZXZCcUMvZ1IweVpBaEdqeDZOZHUwcUh5N2EydHJpbFZkZXdmUFBQNC9TMGxLc1diTUdhclVhUTRZTXdUdnZ2QU9oMFBnaHQ3dTdPNzc0NGd2ODczLy93L256NTlHN2QyKzR1N3RqMkxCaDZOaXhvOUZOOGxOUFBZVmV2WHJoekpremlJMk5SWDUrUHNyTHk2SFZhZzMvVmN4NG1nc0tLeVl6R0liQndJRURzWHYzYm1SbFpTRThQQnp2dmZlZTBiWmlzUmp6NTgvSHRHblRjUDc4ZWNUR3hpSTNOeGZsNWVWUXE5V0dNU3JHcWZwZlZVT0dtTFl3ZWRqUjlWTS96WFg5MUdWWk9ta2NGSWpXa2F0QUREODdWMFFYcFlFRkN3YjZuTVVLSzI3OWpwdkZxU2I3T2ZCdDhFUHZ5b1JycVVaaHNrMkZNWDdHNjgwZEJYYUljUEJyMVB6SHVxbzZFMWpVd0R4WWEwVTQrdUhsTmdNUmF1OWw4dDdmT2Jld00vRTA1b2MvYTlSNnA2bHRpeitCQ3dYM01DdHNxTkgzaEFIUTB6VVVQVjFEa1NZcndPR3M2emlaYzh1b2NGVS9qM0IwY0RTdTVOYlh2UjNDSFgxeEpQTTZUdVRjaE16TUF3b1JsNCtsSGNiQm9VcFAyT1BaVVlpM1lnYTJnaDFQQ0pabFRaYVBaSmNYV1gwTVFoNUZQbTlPTlRSMHQ4VHZuWmVnS1RPdXhPMHhhUlE0dG5WcmMxQ1YyM05ENFRKOG9HRzVyc3V3QVhBWk5zQmt1L0NmUG9QUXg5TmlTNFhxVGUyOVhoNFBVWkFmYkVJQ1lOTzJEYmhpeTcwZkxlSGEyOEZqOG1oNFRCNE5kVUVobEdsWlJybGhBWXZlaFAvN2I0RGhXYitNclRaQ1h5K2pZaWcyd1FId20vc3lTczVkZ1YybmRyRHYzZ2tPZmJ0YmQvTnNEc01ZdnNlU28yZWdUTStHYmZ2UTJ2ZHJKSDM3OXNYSWtTUFJwVXNYOU96WjAySlZXUUJ3ZEhTRW82TWpGaTVjQ0psTWh1SERoMXZjMXRiV0ZzdVhMOGZaczJmUnAwOGZBUHBlbmVhV3Y5cloyV0hreUpFV0s1Yld4V3V2dlFhNVhJNDVjK2FZM09CWDhQRHd3TGh4MWkyeGJ5eGhYNjBCdEUxYkc0TWo0TVBwS2YzM3V1SUJVRjNROVZOM3pYbjlrT1pGT2FKbWNCa092RVJPOExWMWdaK05pLzcvdHE3d3MzR0JMVThJcFU2TlNaRmZBTkFIUzJzN1R3S2c3L001N2VJV3M3T2QzamJPMk5hOWNvbkp0SXRmbWcwNitycTN3NEx3VVNhdjV5dEw4ZTYxN3lHM0l2KzBKdlhKRVdYQTRLY25ac1B1L3BMakkxblg4VzJpYVpWSWMrcVRJK29wY3NSTGJRYWl0NXZwazBLNVJvbHRDU2NRbVg4WEFQQkJ4RmowZEcyK1g0WVY1Mi9MRmVDVmtFRVk3Tm5KN0haSHMyNWdSNkxwakdWWDV5Qzg0TjhiRVk2bXBjVVZXalgrem9uR241blhrSy9VTHpzUmNIaFlIREhHcUtwemlpd2ZDNk4yV2QxcjFWVm9qMCs3VFljajMvUVh0MEtyeHVLYnU1cTFKUTNsaUQ3YUh0YjhGVUlJSWVSQjk3RCtqYVVjVVF2YU9mZ2d5TTRkUGpiTzkvOXpnYWZJMGFqSFluWEZxc3FsaklNOEt2dXczUzNOc3Jqa3R1clNWaTJyTTd1ZGkwQ01tU0dEemU3dkxuVEFXMkZEOEduYzRWcS9wc2JXenNISEVJUUMra0NvS1dsWkhVTHNUUnMwWHkxTXhQYUVVNFlnRFFEVzNUbFFwMlBYcDFpUk9YS3RDbHZ1SGNmeDdHaE1DK3BuZE15YnhhbjRMdW1NMmYyaWlsSVFWWlNDQ0VjL3ZPRGZHMTJkZ3d6dmliaDhqUEo5SENOOHVpRXkveTZPWlVkaFdsQS9vMWxVcVVhQlQySVBXUjJFOGpsY0xHNC94bXdRV2pIbWtvam44SDdVTGxxaVN3Z2hoQkJDbWsyckQwUkgrM1pISHpORlhHcFMwYUxGV1dDSEFSNFJodGN2Rk55enVJK0xvREszcDBRdE4razB5bVU0ZUwvOWFLT0E0VnBoRXRxSVBRejdQdWtlam5TNUJIdlNMdGJwZkJ2cVdSL2pjdSt2aHd4R2I5Y3dYSllrNEVwaFlvTmIxbFJYb0N6RDhsdDdzS0hMVk5qemJaQ3JLTUhPeE5PNFVtamF3N1dseFpkbFkvbXRQZWprRklCcFFmM2dLclRIWjNHSGEyMmJjNmNrQXl0TDlpTE0zaHNUQTU3QTR5NlZQZnk0REFmOVBkcWp2MGQ3bzMzS3RTcXN1cjNQNnVXMFhJYURCZUdqVFpZMks3UnFvenhWRDVFalZuV2FnT1czOXFDRWdsRkNDQ0dFRU5JTVduMGdlcmMwcThaQVZNTnFrU29yUUVKWkRoS2tPVWdveTBHNlhOOVRibnBRZi9BNStqWCthcDBHWjNJdDkySjBGbFRtNlpnTDNGNE5Ib1J3QjU4cTI4aXgrZDR4aE5sNzQ4TU9sVGtXa3dMN0lsZFJnbi96N2xqL1JUWkFUOWNRb3g2VUFNRG44UEM0U3pBZWR3a0dDMzB3OXA4a0FaY2s4Y2lVRnhwdG0xRmVpR2dMeFh0cWtsMWVqRTlpRDZHVFV3RDJwbCsyZWdhd3Bkd3FUc09pcUYxdzROdldxYXB3ZkZrMjFzVHNSNmpZQ3hNRG4wQjNGOVBxbWhWTzVkeEdvalRIcXVOeUdBYnoyajFyNkVsYklVTXV3WXJiZS9GaGgzRUlzbk0zdkI1bzU0WTFuU2RpMmEwOWpmNWdnUkJDQ0NHRWtPb29FQzNMTW56TWdrVzZYSUtFc2h6RWwrbUR6aFJaUGpTczFtUy9yczVCR09oWnVTejNaTTZ0R2dzUVZiM3ByMTRsZGF4ZkQ2TThTZ0RZRm44Y3BlcHlYQ3RNd3ZIc214anEzUVdBdmlqT08yMkhnd0h3VHoyQzBVMTNLL3ZuWmRVd3M4Wmp1QmpxM1FVdnRqRXRubEVWQTZDdHZUZmEybnRqV2xBL1pNZ2x1Q1NKeDhXQ2UwaVM1dUZvMW8xNnQ1NjVYWkxlb2dXYTZxTyt5MXNUcERuWWszWUozamJPOExWeE1idk5TTi9IME1NMUJBY3pydUJVN20yTExZQzREQWR6Mmc1RFgvZDJScThYcStSWUhiTWZFbVVaUG83NUF4dTdUVE1xZ09SbjY0cDFYU1pqM1owRFNHdkduRkZDQ0NHRUVOTDZ0UHBBTkVtYWl4K1MvelhNZUNxMDZscjNjUmM2WUc3YkVZWldHQXF0R3Irblg3SzR2UTFYWUxUMHNtb0ErSXhYSjVOZzcwREdGYU5scUR1VFRpTlk3SUV3ZTI4QSt0bXVkOW9OaHkxUFdPY2dyN2FaVkc4Ykp3ejA2SUFoWHAzaEpEQ3V0bml2TEJ0SHNxNmpuM3M0dWpvSGdjZVlWbnp6czNYRmVGdFhqUGZ2alR4RkNTNFUzRU5rd1Ywa2xGazNrMmRPK3lwVmlSdktsbWRjU2JBeGoxMnFLVGVaRWJhR3I2MExKZ1gwUVYvM2NKUDJLdFY1aWh6eGV1alRtQlRZRjhleWIrQm9WcFJSOEd2REZlRDk5cU9NaWhzQitweld0VEg3a2Fjb0FhQXZmclgremtFczd6UWVRazdsTWwwdmtSTTJkSm1LcmZISGNUNC9yczVmQ3lHRUVFSUlJZFpvOVlHb1dxZkZnWXdyVm05dno3ZkJoeDNId1VsUU9aUDBTK3A1U0RVS0JJczlVYVl1aDB5cmhGS3JCb2ZoSU5EV0RUUGE5RGZLRVkwdHpRUUFEUExzZ0xmQ2pQdGszU3hLeFU4cFowM09jVVBzSVd6c09zMFFIREpnTUROa01NTHN2ZkZWL0FtTHMyTzE0WE80Q0xQM1JoZW5RUFJ3RGJIWUNpVlpsb2QxZHc2Z1dDWEQyYnhZaUhraTlIWUx3NVB1NGVqa0dBQ09tV0pZSGlKSGpQWHJnYkYrUFpDcktNR0ZncnVJekwrTFJHbmRHczkvM0dWeXZiNjI1ajcyeFlKNytDVDJrRlhiTWdDNk9yZkJLTi9IME5XNWpVa0FxdFNwc1NmMUloS2tPWmdhMUE5dDd6K0VxT0RBdDhIRWdENFE4MFNHQ3NZdUFqRSs3RGpPNU45UXFsRmc1ZTI5U0tpMnJEZTJOQk5yWS83QWh4M0dRY0NwL0ZVZzR2THhYdmhJZEhUMHg0L0ovemE0VWpNaGhCQkNDQ0hWdGZwQXRDNmNCWFpZMGZFRkJOaTZHVjY3Vlp5R3c1blh3VERBcWs0VGpLckxtaU5SU1hHaktCbGovWHBnUnBzQlJnRkl1bHlDalhGL1FtZW1vNDVFV1liVk1mdXdwdk1rMkhBclovVUdla1Rnbjl3WXM3MUxxK056ZVBDemNVR0FuUnVDeFo0SXMvZENxTmdUZkk3bEh3TXRxOE5mMlZINElmbXNVWjZtVktQQXlaeGJPSmx6QzQ1OFcvUnhiNGQrN3VFSWQvQTFPNnZuS1hMRWMzNDk4WnhmVDJTWEYrRnNmaXpPNXNYV3VEejRVUlJxNzRWKzd1SG82OVlPcmxYNmtGWjF2U2daM3lTY05NeGVSa2Z0UWsvWFVFd05mQklCZHBVL2V4SmxHWDVKT1E4QTZPRG9qL25oenhvOThBQ0FNblU1VnR6K0hVblNQTE5qM1NwT3c4Y3hmMkJKaCtlTWdsRUFHT3JkQlQxY1EvQnQ0bWxjcktFUUZ5R0VFRUlJSVhWRmdhaVZBdXpjOEZISDhYQ3RjcU12VVpiaHM3akRZTUdDWmZVMzllWjZYMWJRc1N5K2lqK0JaMzBlTTFtT202OHN4Y3BidjllWVo1b2t6Y09HT3dmeFljZHhobVd4LytiZE1RbENSVncrbm5RUGg2dkFIcTVDZTNpSkhPRmw0d1Ezb1QyWVdoZC82cWwxR3B3dnVJdmYweTdWV3FXMVJDM0hzYXdiT0paMUE2NENNZnE2dDBOL2p3aUVpRTFic0FENm5xb1RBL3BnWWtBZkpFcHpzVC85UDF3b3VHdlZlVDFzbkFSMjZPb1VpTTVPZ2Vqc0ZHQXgrQVQwbFhSL1M3dGd0cmpUZjVJRVhKRWs0aW5QanBnYzFCZXVBakcrVGpnSmhVNk5TWUY5TUNIZ0NaTi8yeHhGTWRiRy9JR00rOFcxTExsWm5JcWwwYnV4Tk9JNWsrWFlMZ0l4NXJVYmdZU3lIS08yT1lRUVFnZ2hoRFFFQmFKV3lsT1VJRW1hQzFjWGZTQXEweWl4S21ZZmlxdms1OTB1U1RjYmlMTFFWK2Y5T2VVc1lrb3lrRk5lakJjQ25vRHQvWm5OSXBVTXkyLzlEb2xLV3V0NTNDeE94Zm83QjdHby9SaG9XUjIrVC9ySFpCdUZWbzNCbmgwUlhzZjhSeTJydzUyU0RGeVN4T05zWG15TlFiRWxFcFVVaHpLdjRWRG1OZmpadW1LUVJ3VDZlMFRBelVJQUZpTDJoQTQxdHpvWmYvNnpPcDlIU3pBM2s5M2ZQUnd2QncreXVBOExJTG80RmZ2U0wrTldMZFdGV2JBNGxYc0w1L0pqMGQwbEdGY0xFL0Y2Nk5NWTd0M1ZaTnVZa25Sc2lEMkVNaXNyK0NhVTVlRDlxSit4dEZvMVhRRDRQdmxmQ2tJSklZUVFRa2lqb2tEVVNncXRHdXRpRHVEVmtFRVk0QkdCbGJmM21sUVdQWmx6QzFIRktlQ0NZOGlaMUxJNlNGUlN5RFZLdzNhWjVZWFlmUGNvRmtlTVJhNmlCQ3R1L1k0Y1JiSFY1M0t0TUFucjd4eEFrSjI3VVNCYzFaNjBTL2lvNC9NMUhrZkw2cEFxeTBkc2FTYnVsR1RpWm5FS1pGWE9zNkV5NUJMOGxISU9QNmVjUTBlbkFBendpTUFUYm0wTkFUZ0FwTWp5Y2JrZ3Z0YnpmRmo5a3hlTEdXMEdnTXR3akY0dlZFbHhPdmMyVHViY1F1NzlKYmpXVXVrMGhwNjErOUl2bzVkcnFOR1MzR05aTjdBejZVeWR2MjhGeWpKOGNQTVh2Qkw4Rko3eDZnUUFpQ3BLcVhmVlkwSUlJWVFRUWl5aFFMUU9XTEQ0TnZFMGZrKzdoQkl6QWFCU3A3YTZhdXBsU1FKK1RZM0VxWnhiVnMyRVZuZTlLQm5YaTVJdHZoOVZsSXpNOGtMNDJyaEF4N0tRcU1xUVUxNk1OSGtCVW1VRlNKWGxJMVZXQUtXdTlpckJEY1ZDdjJ6NVZuRWF0aWVjUkUvWFVBejBpRUJYNXlEOGxuWUJwdk9JajQ1U3RSeVhKUW5vNDlZV0Jjb3lYQ2xNeEgrU0JFUVhwNXFkUWEwcmliSU02KzhjeExvdWt5SFRLUERsdmVPNFdxWGljbDBwdEdwc2l6K09hNFdKZURsNEVMYkZuMmp3T1JKQ0NDR0VFRklkQmFMMVlDNElyWTg5YVJjYjVUam1zQURXeHZ3QlFMK3MrRUdaVlZUcE5EaWZINGZ6K1hGdzROdWlySkcrbHcreVgxTE9ZMS82WlNUVnNWcXd0ZUxMc3ZGcDNHSEVsbWFpV0NWcmxHTmVsaVRnYW1IU0EvTnpRd2doaEJCQ0hpMFVpRDdDYWlzeTFOSktXMEVRQ3VpWFlqZTFwcWhxUzBFb3FROWJBUTh5bFJwMkFuN3RHeE5DQ0NIRUtvL2kzMVpPN1pzUVFnZ2gxbW5qNG9pNHZBZjdJUmdoaEJEeXNJbkxLMEliRjRlV1BvMUdSWUVvSVlTUVJqTThQQWk3cnNXMTlHa1FRZ2doajVSZDErSXdMRHlvcFUralVWRWdTZ2docE5ITWZySUx6aVNrSXpJNXE2VlBoUkJDQ0hra1JDWm40Wi9FRE14NTByUmwzOE9NQWxGQ0NDR054bDRvd0theEEvREczbE1VakJKQ0NDRU5GSm1jaFRmMm5zS21zUU1nRmo1YU9hSlVySWdRUWtpakdoRGloNjNqQm1IMi9qTVlGT3FQcVkrSEk5ekQrWkVyc2tBSUlZUTBCWmxLamJpOEl1eTZGb2N6Q2VuWTl2eFQ2Qi9zMjlLbjFlZ29FQ1dFRU5Mb0JvVDQ0ZXpzRjdEbC9FM01QL2d2a2d0TElWTTFmZDlpUWdnaDVHRm5KK0NqallzRGhrTVc4T0VBQUNBQVNVUkJWSVVINGV6c0YyQXZGTFQwS1RVSkNrUUpJWVEwQ1h1aEFCOE03b0VQQnZkbzZWTWhoQkJDeUFPR2NrUUpJWVFRUWdnaGhEUXJDa1FKSVlRUVFnZ2hoRFFyQ2tRSklZUVFRZ2doaERRckNrUUpJWVFRUWdnaGhEUXJDa1FKSVlRUVFnZ2hoRFFyQ2tRSklZUVFRZ2doaERRckNrUUpJWVFRUWdnaGhEUXJDa1FKSVlRUVFnZ2hoRFFyQ2tRSklZUVFRZ2doaERRckNrUUpJWVFRUWdnaGhEUXJDa1FKSVlRUVFnZ2hoRFFyQ2tRSklZUVFRZ2doaERRckNrUUpJWVFRUWdnaGhEUXJDa1FKSVlRUVFnZ2hoRFFyQ2tRSklZUVFRZ2doaERTcmh6SVFGWEg1TFgwS2hKQjZvR3VYRUVJSUlZUUFEMmtnNmlWeWF1bFRJSVRVQTEyN2hCQkNDQ0VFZUVnRDBaNnVvUzE5Q29TUWVxQnJseEJDQ0NHRUFBOXBJRHJHcndmY2hRNHRmUnFFa0Rwd0Z6cGdyRitQbGo0TlFnZ2hoQkR5QUhnb0ExRmJyZ0N6Mmc1dDZkTWdoTlRCN0xiRFlNTVZ0UFJwRUVJSUlZU1FCd0REc2l6YjBpZFJYemVMVTdIMTNuSGtLMHRiK2xRSUlSYTRDeDB3dSswd2RIWUthT2xUSVlRUVFnZ2h6WXhoR01iczZ3OXpJQW9BY3EwS0J6T3U0RDlKQW5JVXhWQm8xUzE5U29TMGVpSXVIMTRpSi9SMERjVVl2eDZ3cFpsUVFnZ2hoSkJXNlpFTlJBa2hBQlJaWU9QWGdNM2EwN3pqdXZRQnA5MWF3S0ZUODQ1TENDR0VFRUllQ2hTSUV0SWFsTnlBTG00cFVQeGZNdzdLZ1BHYkNpWjBDU0QwYU1aeENTR0VFRUxJZzQ0Q1VVSmFEUlpzemtHdzkxWUM1ZW5OTnl4UERDWjRQcGpBTndDT3NQbkdKWVFRUWdnaER5d0tSQWxwYmJRS3NLbGZnMDM2SE5ES21tOWNtMEF3N1ZhQThSd0p3T3p2SFVJSUlZUVEwa3BRSUVwSWE2WE1CUnYvTWRqTVh3QTA0K1ZPK2FPRUVFSUlJYTBlQmFLRXRIWmxNV0R2clFaYmNMSVpCNlg4VVVJSUlZU1Exb3dDVVVJSUFJQXRqTlRuajVaY2I3NUJLWCtVRUVJSUlhUlZva0NVRUZJRkN6YjNDTmo0TllBc29mbUdwZnhSUWdnaGhKQldoUUpSUW9ncFZnTTI4MWV3Q1JzQVpVN3pqZXY4QkRqaGF3R0h6czAzSmlHRUVFSUlhWFlVaUJKQ0xOT1dnMDNiQVRicEMwQlQwbXpETXQ3andZUXRBV3dDbW0xTVFnZ2hoQkRTZkNnUUpZVFVUbDBFTnZrTHNLbmJBWjJxZWNia0NNQUV2QVltZUI3QWQyNmVNUWtoaEJCQ1NMT2dRSlFRWWoxRkZ0akVUL1F0WDFoZDg0ekpjd1FUL0M2WWdKa0FWOVE4WXhKQ0NDR0VrQ1pGZ1NnaHBPNWs5OERlV3dNMjcyanpqU255QlJQMkFSanZGd0NHMjN6akVrSUlJWVNRUmtlQktDR2svb3F2UUhkdkZWQjBzZm5HdEk4QTAzWTVHTGVuUUJWMkNTR0VFRUllVGhTSUVrSWFpQVdiZndwcy9DcWc3RTZ6amNxNDlBUFRiZ1hnMEtYWnhpU0VFRUlJSVkyREFsRkNTT05ndFdCekRvQk4vRit6OWlCbHZNZUJDVnNLMkFRMjI1aUVFRUlJSWFSaEtCQWxoRFN1bGdoSUdUNllnRmZCaE13SCtDN05NeVloaEJCQ0NLazNDa1FKSVUyakpRSlNudjM5Q3J0dlVJVmRRZ2doaEpBSEdBV2loSkNtMVJJQnFjZ2JUT2dIWUh3bVVvVmRRZ2doaEpBSEVBV2loSkRtMFlRQktRc0w5WFBGN2ZVdFh6eUdXOXFDRUVJSUlZUzBBQXBFQ1NITnF5Vm1TQjI2NkdkSTNRZURBbEpDQ0NHRWtKWkhnU2docEdXMFJFRHExRU1ma0xyMkF3V2tMVWhUQmpabEs5aThZNEE4R2RES1cvcU1DQ0dFQUFEWEZyQnRBOFpqT0ppZ1dRRFB2cVhQaUR6Q0tCQWxoTFNzbGdoSVhmcUFFN29FY083ZFBPTVJBMWJ5TDlqYjg4QzREUVRqTnhVUWh3TmN1NVkrTFVJSUlRQ2dsUUhTT0xBWnU4QVcvQU9tNCtkZ1hBZTA5Rm1SUnhRRm9vU1FCME1MQktTTTZ5QXdZUjhBam84MXkzaXRuVDRJblEybTA5ZGdYUHEyOU9rUVFnaXBBVnNZQ2ZiV20yQTZiZ1hqMnIrbFQ0YzhnaWdRSllROFdGb2lJSFVmcWc5STdUczJ5M2l0a3FZTXVzZ0I0SFRhQXJqMGFlbXpJWVFRWWdWOU1Eb0huTDcvMGpKZDB1Z29FQ1dFUEpoWUxkaThZMkJUdGdERlY1dGxTTVp6RkpqUVJmcmxvcVJSc1FuckFXVWVtQTZmdGZTcEVFSUlxUU0yWmo0ZzlBQVR1cmlsVDRVOFlpd0ZvcHptUGhGQ0NESENjTUY0amdTbjF6RndlaDRHNHo2MHlZZGtjLytFTHJJZjJPZzNBRmxpazQvWG1yQjV4L1E1b1lRUVFoNHFqTjlVZlhFNVFwb0p6WWdTUWg0OHNudGdVN2FCemRvRDZGUk5PeGJEQmVNekVVekllNEJOWU5PTzFRcm9UZ2FBTXlpV0NoTVJRc2pEUml1RDdrd0VPRStudHZTWmtFY016WWdTUWg0ZWRtM0JkTmdFVHY4YllJTGZCWGlPVFRjV3F3V2IrUXQwNTNxQnZmTWVvTWhxdXJGYUE2MmNnbEJDQ0hrWWNlMzAxWFFKYVNZVWlCSkNIbHhDVHpCaEg0SXo0Q2FZOERXQXlLL3B4bUkxWU5OL2dPNWNkN0IzM2dmSzZZa3dJWVFRUWtoVG9VQ1VFUExnNDRuQkJMNEpUdjhyWURwL0RkaDNhTHF4ZENxdzZmOEgzYm1lWUtQZkJLU3hUVGNXSVlRUVFrZ3JSWUVvSWVUaHdmREJlSThIcDg4L1lMcnZCZU02c09uR1lyVmdzL2ZxaXhyZG1OWnNGWDBKSVlRUVFsb0RDa1FKSVE4aEJvenJRRERkOStxRFV1L3hBTU50c3RIWXZMK2d1endNdWl0andFck9BS0FhYjRRUVFnZ2hEVUdCS0NIazRXYmZFVXpucjhIcGZ3MU00RnROV3lpbk1CTHMxUmVndS9nMDJOeERBS3R0dXJFSUlZUVFRaDVoRklnU1FoNE5Jajh3NGF2QkdSZ05KbncxWUJ2VWRHT1YzZ1FiOVFwMGtYM0JadjdTOUMxbUNDR0VFRUllTVJTSUVrSWVMVHhITUlGdmdmUGtmMkFlL3cyTSt6TUF6TGF2YWpoWkF0amI3K2dyN2FaK28yOWRRZ2doaEJCQ2FrV0JLQ0hrMGNSd3dMZ05CdlBZcitEMHZ3b21hQmJBZDJxYXNSUlpZT09XUXZkdlY3Q0pHd0YxY2RPTVF3Z2hoQkR5aUdCWWxxV3FHNFNRMWtGYkRqWm5QOWkwYjRIU1cwMDNEdGNPalA5TFlJTGVCb1NlVFRmT0EwaDMzQTJjb1FVdGZScUVFRUxxZ1g2SGs2YkFNSXpacFdrVWlCSkNXaUVXS0w0Q052MUhzTG4vMzk1OWgwVng3ZjhEZnc5ZFFCQWlJRmdpeHRpTjN0eG9pQ1hXNkUrajRsVWlpb3E5WEJWSlNDU0ppbWdzYURCUnNVUkZqY2FDM1J1dnNXQ3dvYmtXc0xlRTJBQVJFS25MVWhhWTN4LzczUW5MN3NMU1ZqVHYxL1BraWV6TW5Ka3Q4T3g3emptZjh4K2dNTGQ2VG1Oa0JxR2VPNFJHRXdIYmQxRnRRNFJyRUg2SklTSjZkZkZ2T0ZVSEJsRWlJbTBLTWlBK093Z3gvcWZxN1NXMWFRZWgwVVFJOWY0RkdGdFUzM2xlTW42SklTSjZkZkZ2T0ZVSEJsRWlvckprM29RWXZ4M2lzLzFBUVZiMW5NUFVIa0tEVVJBYWpnVnFOYXFlYzd4RS9CSkRSUFRxNHQ5d3FnNE1va1JFK2lxVVEwdzZEREZ1TzVCK3FYck9JUmhCY09nTE5Kb0k0WTBQOGJvTTIrV1hHQ0tpVnhmL2hsTjFZQkFsSXFxSTdEOGdQdDJ0N0NYTlRhaWVjMWcxaGRCb0FnU1g0WUJKN2VvNWg0SHdTd3dSMGF1TGY4T3BPakNJRWhGVmhsZ0lNZTAzSUdFdnhNVERRR0YyMVovRDJBcENmVThJRFNjQTFzMnJ2bjBENEpjWUlxSlhGLytHVTNWZ0VDVWlxaXFGT1JDVGp5bEQ2WXZUZ0ZoWTVhY1E3THNvaCswNi9qOUFNS255OXFzTHY4UVFFYjI2K0RlY3FnT0RLQkZSZGNoL0R2SFpBWWdKZTRITW0xWGZ2b1VMaEFiZUVGdzhnVm9OcTc3OUtzWXZNVVJFcnk3K0RhZnFvQ3VJR2huNlFvaUlYaXRtRGhEZW5BcWpEMDdCcU1zbENHL1BCV3phVmwzN3VRa1EvMXlLb25QL2dIaGxNTVNFM2RVekxKZ01hdlhxMVpnelp3NnVYNzllTGUzdjNMa1RQLzMwVTdXMFhSUEZ4TVRnM3IxN3lNcXFtbXJYang4L3hzV0xGNnVrcmNwNjlPaFJoWStOajQvSHlaTW50YjR1Vzdac1FXaG9LQklTdE05OVAzcjBLUGJ2M3crWlRGYWhjeDg0Y0FDYk5tMkN0djZPVFpzMllmLysvUlZxRndBMmJOaUFIVHQyVlBzeEFIRGh3Z1ZFUjBlWHVkL2V2WHR4N3R3NTVPZm5sL3NjUkg5WDdCRWxJcW9POHNjUWsvNExNZkZuSUxPS3c0YXhKUVNuZ1VEOTRSRHNPZ05DemJtbldOVjMwMmZPbkZuaEw4SXFscGFXV0xObVRSVmRVZVZsWldWaHhJZ1J5TXZMdzlxMWE5R3NXYk1xUDBmLy92MmhVQ2h3OHVUSk12Y1ZSUkg1K2ZuSXpzNUdWbFlXTWpNenBmK3IvdDJ3WVVQMDZkT25YTmVRbFpXRnBVdVhRcUZRWVBUbzBXamJ0Z3B2MEpRd2FOQWc1T1RrWVBIaXhlallzV09sMmtwT1RvYTN0emNzTEN5d2JkczIyTnJhVnRGVjZuYml4QW5jdkhrVDQ4YU5ROTI2ZFFFbzM1ZlBQLzhjdDIvZlJtaG9LTjU4ODgxeXQvdkREei9nNE1HRG1ESmxDanc4UEtUSEN3b0tNR1RJRUJRVkZXSG56cDFhbitPLy8vMXZQSGp3QUFjUEhvUzF0WFc1enoxKy9IakV4Y1ZwL1F4KzlORkhhTml3SWJaczJWTHVkbFhIMjluWlllL2V2VlY2ektOSGp5Q1h5OUc2ZFd1MTQ1eWNuTlJDN0tGRGg5Q2xTeGM0T0RnQUFKNC9mdzR2THk5WVdGamcwS0ZETURGNWRhWlRsTVFlVWFvT3VucEVYOTNmRkNLaW1zeXlNUVJYSHdpdVBrQk83UCtGMHNOQVJ0bDMxb3NUb1dWaGwwSTV4SVE5UU1JZWlCWU5JTGdNZytEOEw4QzZoYmE5WDJsUG56NUZabVptcGRxd3NyTFMrdmhISDMxVXFYWkxzMlhMRmpSc3FIMG85ZkhqeDVHWGw0ZTJiZHRXU3dqVkpTd3NESkdSa2NqTHkwTmVYaDV5YzNPUm01dUwvUHg4cmIxV3hUVnAwcVRjUVhUOSt2VzRmUGt5QU1EZTNyN2FnbWhlWGg1eWNuSUFBRFkyTnBWdXo5SFJFWDM3OXNYUm8wY1JGaGFHcVZPbjZ0eFhuOC9RdG0zYjRPTGlvbk43YW1vcTFxOWZENWxNaHViTm0yUFFvRUVBQUVFUTBLWk5HOXk2ZFFzN2R1ekFuRGx6eXZVOENnc0xjZXJVS1ZoYVdxSi8vLzVxMjY1ZXZZcWNuQndNR1RKRWF3Z1ZSUkd4c2JHb1g3OStxU0UwSmlZR3ljbkpXcmZKWkRJWUdSbmh3b1VMV3JmbjVPUm8zV1pwYVlsLy9PTWZwVDIxYXBHYW1nb2ZIeCtZbXBwaTVjcVZPb1AvcjcvK2luWHIxdUhzMmJOWXVYSWxBT0QzMzM4SEFMUnAwNmJTSWZUT25UczRjZUlFYnQrK2plVGtaSWlpQ0NjbkozVG8wQUhEaGczREcyKzhVYW4yaVdvU0JsRWlvdXBXcXhHRXh0TWhOSjRPNU1aRFRENEJQQStIbUJvSkZKVStqS3ZNV0prYkQvSGg5eEFmZmc5WXZRMmhucnV5dDdSMkszMk9mbVhvMDdPblRXbEJRVmRRMU9iRml4ZVF5K1V3TVRHQnM3TnptZnVibXBwcWZUdzNOMWNha2hnYkc0dng0OGZyZlEzRnJWNjlXbWZBTGsxTVRJemFOZGFxVlF0MTZ0U1J2dkMrOTk1N3FGMjdOcXlzckdCall3TWJHeHZZMnRyQzN0NitYT2M1ZS9Zc3dzUERZV3hzREVFUUVCRVJnWTRkTzZKbno1N2x2dWF5WkdSa1NQKzJzN09ya2paSGpScUZpSWdJdlhyakJVR0FvNk9qMXV2S3pjMHQ4L2cxYTlaQUpwT2haY3VXR0Rod29OcTJUejc1QkQvLy9EUE9uRG1EUVlNR2xTdk1uejkvSHVucDZmRHc4SUNscFNVQUlEZzRHT0hoNGRJK0J3OGV4TUdEQjZXZlZiOW5UNTQ4UVg1K1B0cTBhVlBxT1E0Y09JQ0lpSWhTOTVrL2Y3N1d4MU5TVXJSdUs5bFRldS9lUGN5Y09WTmp2N1MwdEhMZlROSjJ6UEhqeDJGc2JBeDdlM3RNbWpRSmE5YXNRVUJBQU5hc1dhTnhZeU1tSmdZclY2NkV0YlUxL1AzOXBjZnYzTGtEQUpYdWpROExDOVBhU3h3WEZ5ZjFMaTlkdXRTZ043Q0lxaE9ES0JHUklWazBnTkJvQXRCb0FvUkN1VEtNSnArQW1ISVN5SDFXdWJhell5QStXQTd4d1hMQTZpMElUdTRRNmcwQ2FyZkc2eFJLcTRxK3d3S1BIeitPa0pBUW1KaVlJREF3RUc1dWJoVSs1Lzc5KzVHYW1ncEFHVlNLaDZqeTBESEtxVlR1N3U3bzA2Y1BMQ3dzWUdGaEFXTmpZMm1iYWlodlVGQlFoYTZudUNkUG51RDc3NzhIb0J5ZWFXeHNqUFhyMXlNa0pBU3RXN2VHazVOVHBjOVJYSHA2T2dEQXlNaElHdFphSHFXRm1STW5UdURFaVJNYWozdDZlbUxpeElrQWxEMTRKZWNlS2hRS2VIdDd3OVRVdE5SckNnOFBSMlJrSkV4TVRPRG41NmZ4dnRhdVhSdERodzdGOXUzYnNYejVjcXhmdng2MWF0WFM2M21waG9nT0hUcFVZOXZvMGFQVmZyNXc0UUllUG53by9Yenpwckx3V3Z2MjdVczl4K1RKa3pGeTVFaXQyM3g5ZlZGWVdLaDFXUHo0OGVOUnIxNDlMRm15Uk9QeGtteHRiZEdyVnkrMXh5SWlJbUJtWm9hdVhidVdlbjM2SEdOazlOZlVCbmQzZDl5OGVSTTNidHpBbzBlUDBLNWRPN1Y5TjIvZWpNTENRaXhhdEVpdGwvdTMzMzREQUhUcDBrWHY2OUVtSlNVRnRXclZncnU3T3o3NDRBTTRPam9pT3pzYlo4K2VSVmhZR0xLeXNyQnc0VUw4K09PUHIvVHdYeUlWZm9xSmlGNFdZMHNJRG4wQmg3NFFJQUpaZHlFK1B3SHgrVWtnUFFyS2dia1ZsUDNncjU1U1MxY0lEbjJBdWoyVmMwcU5MYXJzS1JoS1JYc09LNk9nb0FBLy9QQUREaDgrREVFUU1HSENCTGk1dVNFM054Y1dGdVYvRGRQUzByQnYzejRBeXA2cHNyN2thek5nd0FEazVlV3BmWGxXS2Y0YUZSUVVhRHkyWmNzV3FXZXN1cVNtcG1MT25EbVF5K1hvMkxFalB2bmtFd0JBZEhRMHJseTVnamx6NWlBNE9MaktlaTRCWmZBRkFBY0hCN1Z3cmEveTlJeXIxS2xUcDlUdFI0OGVSVXBLQ2o3NTVCT1ltWmxwM1NjbUpnYXJWcTBDb095QmJkeTRzZGI5aGc4ZkxnWEY1Y3VYWSs3Y3VXWGVpTGgvL3o3dTNMbURmdjM2YVEzQzN0N2VhajhuSlNXcEJWRlZFYTBmZi93Uk8zZnVWTnZYMnRvYUlTRWhBSlJEcm5YMWxndUNBRk5UVTUydmIybmJpbk54Y2NGWFgzMmw5bGhFUkFTc3JLdzBIaStOdnNmNCtmbEJvVkJvZlk4WExGaUFlL2Z1cWYzdVBuejRFQWtKQ1JBRUFWOSsrYVhPZHQ5NjY2MHloMWMzYmRvVXc0Y1BsK2FlQWtEZHVuWGg3ZTBOR3hzYnJGMjdGb21KaWJoeDR3YisrYzkvbHRvVzBhdUFRWlNJcUVZUWdOcXRJZFJ1RGFHSkg1RC9BbUxxZVNEMXZQTC8yVEZsTjZHTC9CSEVKeHVBSnhzZ0dwa3IxeWl0MnhOQzNWNkExVnQ0RlhwTDQrTGlESG8rMVpmK21KZ1kxSzVkRzFsWldkaTBhUlBjM2QweGJkbzAxS3RYRHhNblRrU1RKazMwYm5QbHlwV1F5K1hvM0xsemhVSW9vSnozQjBCcmI0aTIxOGlRcjF0cWFpcG16WnFGcEtRa09EbzZ3dC9mWHdwTS92NyttRHAxS3A0OGVZSlpzMlpoK2ZMbFpZWTVmYWtDVkZaV0Znb0tDc3JkVTdSbHl4Ykk1WExzM2JzWHJxNnU2TmF0bThZKysvZnZ4NTkvL2dsUFQwKzR1cnFXMnA1Q29jRHUzYnRoYkd5TWYvM3JYMXIzeWNqSXdQejU4NUdmbjQrT0hUdkN5OHRMWjN0bVptYVlPM2N1cGsyYmhuUG56bUhEaGcybHpsc0ZnTzNidDhQWTJCZ2pSb3dBQUN4WnNnU3RXcldTdHQrN2QwOXRmMVd2TXFDOGlYSHQyalVBeW9CYVVzbmhxcGN1WGRKYTJUY25Kd2RtWm1iWXZYdTMxbXZNek16VXVVMGZjcmtjcTFldnJ2RHhKWlYyc3lzbEpVVmplL2Z1M2VIdDdTME5aeFpGc2RUZk4zMkcwdmZyMTAvbnRvOCsrZ2hyMTY0RkFDUWtKRENJMG11QlFaU0lxQ1l5ZXdOQ1BYZWducnN5SnVZbFFVeTk4RmN3bFQ4c3F3WHRpdklncGtRQUtSRVFNVWM1Zi9XTmJrQ2REaERxZEt5eHdiUTY1b2hxVTFCUWdMQ3dNT3phdFFzRkJRVm8zNzQ5WnM2Y0tYMEpUVXhNaENBSXVITGxDcUtpb3RDN2QyK01IeisrekNHaDRlSGgrTzIzMzFDclZpMU1uejY5UXM4RitDdUlhdXY1Sy80YWxhZHFibFZJVEV6RTExOS9qZmo0ZU5qYjJ5TTRPRml0Q0U2ZE9uWHc3YmZmd3MvUEQwK2VQTUVYWDN5Qm9LQWd0WjZmaWxJRlVibGNqanQzN21nTXA5UkhabVltRGgwNmhLS2lJcmk2dXFKUm8wWnEyM2JzMkFHNVhGNXFVRkQ1NVpkZmtKS1NnajU5K21oOWZwbVptZkQzOTBkeWNqS2NuSnp3MVZkZmxkbkQyYkJoUS9qNittTFpzbVU0Y09BQUZBb0Zac3lZb2ZXNHUzZnY0dkxseStqYnR5K2NuWjBSRXhPRDA2ZFBReTZYUysrSnRqbVhLbEZSVVpESlpCZzVjaVRHamgwclBlN3A2WW1NakF5TlpWZjI3OSt2Y3hraWhVS0J6WnMzYTkyV2taR2hjNXMrOHZMeWNQanc0UW9mWDFKcEliS3dzRkJqZTFwYUd1UnlPWTRlUFFwQXVXUlN5Ym5DN3U3dWtNdmwyTE5uVDdubldaZFVmQlJFUlVaa0VOVkVES0pFUks4Q2N5Y0l6a01BNXlIS21KaWJvQXltYVJjZ1psd0ZaUGNCc2FqODdlYkVRb3pmRHNSdlZ3NEVOcldEVU9lZlFKMk95bkJxOHcvQXBQeExON3lLTGx5NGdFMmJOaUUrUGg3R3hzYnc5dmJHcUZHamtKMzkxN3F0alJzM3hvWU5HM0RvMENIczJMRURKMCtleExsejUrRHA2UWxQVDArdHd6RGo0dUt3YnQwNkFNcGVrOUtHN3hWWGNnNXJVVkVSUkZHRWtaRlJ1ZWVJWm1SazRMUFBQdE81WGR0UVhuMnVDVkFHbjhEQVFLU25wOFBXMWhiQndjRmFxOFEyYXRRSTMzNzdMV2JObW9VblQ1NWd5cFFwOFBQenE5Uzh1c0xDUXZ6eHh4L1N6NWN2WDY1UUVLMVhyeDU4Zkh5d2JOa3lCQVVGWWZYcTFWTFA2dWJObTVHZG5RMFBENDh5MjViTDVkaXhZd2NFUWNEdzRjTTF0bWRsWmNIZjN4OFBIejZFdGJVMXZ2bm1HOVN1WFZ1dmEremR1emZTMDlPeFljTUdIRDU4R0UrZlBzWHMyYlBWZWloRlVjUzZkZXRnYW1vcURiODljT0FBQUdETW1ESDR6My8rQXdEUzBGcVZIVHQyU0JXT3o1dzVBd0JvMGFLRjJqNlptWm13dGJYVitPekZ4OGVqZmZ2MkNBNE9WbnRzM0xoeGNITnp3OEtGQ3pXZWk2N2xXM1F0SmFOTlJaWnZLVTNKbXphWExsM0NraVZMSUpmTDRlVGtoRldyVm1sVXJOMjdkeS9rY2prQWFGU2V6czdPaGx3dWg1bVpXWlVNUlM4ZTlsdTJiRm5wOW9ocUFnWlJJcUpYa1lVTEJKZFBBSmRQbE1HMFVBNWszbFNHMG94cnl2L25QQ2wvdTRvMGlNOS9CWjcvQ3FEWUxGWEJWRG1rMTY0alVMc3RCT3NXZ0xrallGd0xodWhCcmM0NW9uZnUzRUZvYUtoVStmS3R0OTdDRjE5OGdhWk5tMnJkMzhURUJKOTg4Z2w2OWVxRmpSczNJaUlpQWovOTlCUEN3OE14ZmZwMHRXSkdNcGtNOCtiTlEzWjJObHEzYm8wN2QrNVVlTGlzS2l6cXFzaGJHbTA5T3RxVTk5b09IanlJME5CUUZCUVV3TkhSRVlzWEwxYnJUU3lwU1pNbUNBNE9Sa0JBQUpLVGs3Rmd3UUwwNzk4ZlU2ZE8xYnNJVDNGMzd0eUJUQ2FUd3RHNWMrY3djZUxFQ2hWejZ0MjdOMzc5VmZtNVQwdExnNE9EQTI3ZnZvMWp4NDZoZWZQbW1EQmhRcGx0N04yN0Z4a1pHZWpWcTVmRy9NZUVoQVFFQmdiaThlUEhxRldyRm9LQ2dzbzF0QnNBUER3OFlHNXVqdFdyVnlNNk9ocVRKazNDakJrenBBSThNVEV4K1AzMzMyRmhZWUg1OCtkRG9WQWdMaTRPblR0M3h0dHZ2eTIxVXpMSXFJWkpaMlptSWpJeUVvQnliVXlWbkp3Y0ZCUVVhQVNxbkp3Y3BLU2thRlNMVmZWU2wvZjU2U3A4WkdoNzl1ekI1czJiNGVqb0NMbGNEcGxNaHNtVEorUDk5OStIcjY4dnpNM05rWnFhcWpaL05pa3BTYTBRbCtyMWMzSnlxdERuc1RpNVhJN1EwRkFBZ0p1Ykd4bzBhRkNwOW9ocUNnWlJJcUxYZ2JFbFlPY0d3VTRaZ2dSQU9jODA4eHFRY1JYSXVnY3hPd2JJZmdDSWl2SzNMeW9ndmpnTnZEaXQvTEhxcmx3dlZUM1hVUlJGL1BiYmI5aTNiNThVUUMwdExlSGw1UVVQRHcrOWl0N1kyOXZqcTYrK3dzY2ZmNHpseTVjaklTRUJBUUVCNk5LbEMzeDhmR0J2YjQvdnZ2c084Zkh4c0xXMXhkeTVjNlU1ZTcvODhvdk9Jalo5Ky9aRlVaRm03N1pDb1h6ZktoSkU3ZTN0U3gybVc5Nmh2TW5KeWZqdXUrOXc5ZXBWQU1yMUV3TURBOVhtZmFhbXBzTFQweE9Bc29LcmFqM0tKazJhWU4yNmRWaThlREd1WGJ1R28wZVA0dno1OHhnNmRDZ0dEeDVjcm9KSy8vdmYvd0FBelpvMWc0V0ZCVzdjdUlHYk4yL3EzU3U2Wjg4ZXRhcTRDb1VDcHFhbVVxOTFXbG9hUkZIRTgrZlBNWG55WkxWalMvYm1GUlFVU0VORlJWRkVVVkdSTkp6eXlwVXJXTEprQ1dReUdTd3NMTEJ3NFVLTkhrZDlEUnc0RUphV2xsaXhZZ1ZTVTFQeHpUZmZvRjI3ZHBnMmJScGNYVjFoWldVbHZZWXZYcnhBVVZHUjJoQmJBQm9GaUZUQjhkaXhZOGpQVnk0cDllelpYMVc4VlhORlN3NHZqWStQQjZBc3pxUWFvbHJjcmwyN3NHdlhMcTNQSXk0dVRtY3Y1WnR2dm9sTm16WnAzYVpTa2VWYnlwS2Ftb28xYTlZZ01qSVNUWnMyeGVMRmk2V1JEbSsvL1RaT25qeUpCdzhlNEp0dnZrRllXQmprY2pscTFhcUZuSndjeE1mSDQ1MTMzcEhhaW8yTkJRQzlsbnNxalV3bVEwQkFBT0xpNGxDM2JsMTgrdW1ubFdxUHFDWmhFQ1VpZWwyWnZRR2hibStnYm04QS94ZE94UUxsY056c0dFQVdvMXp5SmZzUFFQWUhVRkN4cFVTcWs3T3pNNnl0cmJGdDI3WUtIVDltekJpdHdXYjI3Tm1JaW9vQ29KeDcxYTlmUDR3ZE83WkNCWFRhdG0yTGpSczNZdlBtemZqUGYvNkQ4K2ZQNDg2ZE85aTJiUnQ2OSs2Tml4Y3ZJakF3c0VKTGl4U25DZ2ptNXVibFB2YjU4K2RWTWgrem9LQUFCdzhleEk0ZE81Q1Rrd05BV1dCbDVzeVo1U29TWkd0cmk2VkxsMkxyMXEzWXMyY1BNak16OGVPUFAyTGZ2bjM0K3V1djlWcVBVWFV6QVFBNmRlb0VhMnRyM0xoeEE4ZVBIOWM3aUthbnArdDFreU0xTlZWYWRrY1hFeE1UTEY2OEdQUG56OGVwVTZlZ1VDZ1FFQkFBUVJCdzVNZ1J5R1F5T0RnNFlPSENoWGpycmJmMHVqNWRldlhxaFpZdFcyTFpzbVc0ZS9jdW5qMTdCaHNiRzVpYW1rckRiNTgvZjQ1eDQ4YWhWNjllR2hWNXQyN2RxclhkdTNmdnd0SFJFYm01dVdvRmlKNCtmUW9BR3IzZHRXclYwZ2k1c2JHeE9IWHFGQndkSGRHL2YzK3Q1OW02ZFN0c2JXMDFpam1Kb29odDI3YnAxVHR1Ym02T3ZuMzdscm1mU21uelNVVlJ4QysvL0lMTm16ZERKcE9oUTRjT0NBZ0lrSzdEek13TUN4Y3V4TWFORzNIZ3dBRk1uejRkbzBlUGhxMnRMU1pNbUlEdnYvOGU5Ky9mVjN1K3FpSGpsVm56ODhXTEYvRDM5MGRzYkN3Y0hCeXdiTmt5amVIQlJLOHlCbEVpb3I4VHdRU3diQUxCc2duZ29Qd1NweHcwSmdLS2RHVlJwTHhFSUM4UnlFMEU4aElncGtjQm1UZGZ5dVZxVzRPd1BIUUYySkVqUitMNjlldm8zYnMzUm93WW9YVk9ZM21ZbTV0ajJyUnA2TnExSzVZdlh3NFBEdy9VcWxVTG5UdDNSa2hJaU5xd3lJckt6YzJWenFXdkpVdVc0UGJ0MjBoUFQ5ZmFZMVZla1pHUjBoREJPblhxd05mWHQ4SnpQSTJNakRCKy9IaDgrT0dIV0wxNk5lN2V2UXNBYU42OHVWN0hYN2x5QlFrSkNRQ0FybDI3b25idDJ2amhoeDl3NXN3WmpCOC9YcS9nUFdYS0ZFeVpNcVZDMTY5Tnk1WXRzWExsU3ZqNitpSXlNaEs3ZHUzQ3lKRWpNWHYyYkt4YXRRb1RKMDdFenAwN0sxMWtaOTY4ZWVqYXRTdFdyRmlCZmZ2Mm9VT0hEaG8zT2padDJnUlJGREZ1M0RqcE1ROFBEM1R2M2gyTkd6ZkdzbVhMMEtGREIzaDZldUxSbzBkSVNVbEI0OGFOOGZqeFkrelpzd2QvL3ZtbmRKeXFkNjlreGVBR0RScW9EYWROU1VtUmV1eW1USm1DRHovOFVPdjFiOTI2RlRZMk5ocERjUk1TRXJCdDJ6YTl3cGFscFNWOGZIekszRStsdE5mODRzV0xXTFZxRlN3c0xEQjkrblM0dTd0ckRLYzFNakxDMUtsVFViZHVYWnc0Y1FKOSt2UkJwMDZkcE8ycWtSVXF2Ly8rT3dETnViYjZVaWdVbUQxN05tSmpZOUd3WVVNc1c3YXNTbTRtRWRVa0RLSkVSQVJBQUV6dGxNV0tyRnVVM0ZLQ0NCUXBnS0pjb0NBYnlFK0JtSjhFNUNWRHZLMjdHcWMra3BPVHk3VTJZRVg0K3ZxaVhidDIyTHQzcjE2Rllpd3RMYVZsRThyU3RtMWJoSWFHcWcyN3JZb1FDa0RxaXUwcFRRQUFGa1pKUkVGVWdkUldNVE1qSXdPLy92b3JidCsralZ1M2JrbkRlRStmUGcxQkVOU1c3cWlNSGoxNjRNU0pFN0N4c2NHTUdUTTBsdktvaUtaTm0yTGx5cFVJRHc4SEFMMkwxUnc4ZUJBQThNNDc3MGp6TWJ0MjdZclRwMDlqejU0OW1ERmpScVd2clNLY25aMnhhTkVpK1BqNFlQdjI3ZWpSb3dkY1hGemc3KzhQUUxuOFNmRzVoSUN5WnpZdkx3ODJOamFsOWdhK2VQRUNCUVVGMHMwSUl5TWphZmh6Y2Rldlg4ZXBVNmZnNmVtcFZzblYxZFVWcnE2dUVFVVJjcmtjVzdkdVJZY09IZENrU1JNcFpEbzRPT0RLbFN1NGNlTUdFaElTNE9MaWd0dTNiMHZINnhJWkdZbFZxMVloSXlNRFE0WU0wUmxDUzRxTGk4UEdqUnRoWldXRisvZnZBMUFPelZWWnVuU3AxdU95czdOMWJ0TkYyekZObWpUQnNHSEQ0T1hsaGI1OSswbzNwWTRlUFlybzZHajQrL3VyTGJmazRlR0JnUU1Id3R6Y1hIcXY2dFdyaDlqWVdPbjFrc3ZsdUgzN05nUkJxSEFRRFE4UGw0cGFNWVRTNjRwQmxJaUl5a2tBak15VS81bllBQmJPRU5BV0FDb2RSQXNLQ3FwOTdVdFZvRk9GMEtxY1ozYnk1RW1kY3orTCsvampqOHZkdHFwNnI3YjFDT1BqNDdGKy9YcU54eGN1WElnMmJkcEk4ek5uekpnaFZma3NycXlxdWNYblF5NVlzS0JDdzROTEl3aEN1WVpaeHNURUlEbzZHb0J5enFTS3U3czdUcDgraldQSGptSG8wS0dWbnA5WFVjMmFOVVAvL3YxeDVNZ1JIRDE2RkJNblRwUzJqUmt6Qm1QR2pGSGIzOC9QRDdkdTNZS2ZueDg2ZCs2c3M5MUpreWJoOGVQSHBTN2ZJWlBKc0h6NWN0aloyY0hMeXd1aUtDSTFOUlZKU1VudzlmWFYyTDlrai9ESmt5ZlJ0bTFiSERwMENOSFIwYWhYcng3dTNMa0RhMnRyalFKZWVYbDVPSC8rUEE0Y09JQ1lHT1ZheHhZV0ZwREpaR3BWZEV2cTA2Y1BBQ0E0T0JoRlJVVzRlUEVpQUdXd2J0V3FGUVlQSGl6dEd4RVJvYldOL1B4OG5kdDAwWFpNUmtZR2hnMGJwdFp6bko2ZWp0RFFVT1RtNW1MMDZORWFJYkRrNS8rOTk5N0RrU05IY1Bic1dZd1lNUUtYTGwxQ1FVRUJXcmR1cmZlTmxaSnUzTGdCQU9qV3JSdERLTDIyR0VTSmlLakdjSEZ4MFNpWTgvanhZOVNyVjAvcmwyOVZpQ3l0K0krK0dqUm9VS0hxbHFJb1NrVmJxdk5jR1JuS09ieXFVRm1jcmEwdDNOemM0T2JtaG80ZE8yTE1tREZRS0JScUZYd0JaV0F0dmh4TlNmcmNCS2pxRUZwZW9paEt5NDgwYk5oUXJlZXRkZXZXYU4rK1BhNWZ2NDZRa0JBRUJRWHAxZWFvVWFPa2dqeGwwYmVnVTgrZVBYSGt5QkdkYTJ3V3A2cXdXbGJneU12TEExRDZlL0Q5OTk4aktTa0pOalkybUR4NXN0U0xHaHdjREE4UEQxeTVjZ1ZQbmp5Qmg0ZUh6amJhdFdzSEl5TWpYTGh3QWM3T3pzak96a2IzN3QybDRrdkp5Y2xZc1dJRmJ0NjhLYzFkVnNuTnpaVjZ0OHREMjNJdWdQYlgrK2JObXdnTURJUWdDRmk2ZEtrMEQzUEhqaDNJenM2V3duVitmajdtekptRDY5ZXZ3ODNORGJObno5YmE0L3pnd1FOTW5UcFY2M1ZObWpSSjYrUEZyK3ZERHovRWtTTkhjT3pZTVhoNmV1TFlzV01BbENHeW9tUXlHUUROQWxGRXJ4TUdVU0lpcXJGVTYyNW1abVppNTg2ZDFmcWxiTjI2ZFJWYVFpUW5Kd2VEQmcwcTF6RWJObXdvZDNDK2QrOGVBR2dNNndTVXdWYmJlbzI2NkJ1bUJnOGVYR3B3ZlJsKytlVVhhUWpubURGanBIQ2tNbTdjT1BqNitpSXFLZ3JoNGVGUzc1cytTaTY1VWx4Q1FnSUtDd3YxYmt0VjJDY3hNYkhVL1dReUdaS1NraUFJUXFsTDN3Qi9CZEhTZWtSVkZaK3pzckpnYm02TzVzMmJ3OUhSRVMxYnRrVDc5dTJSbEpTRWhJU0VVdWZHMnRqWW9GMjdkcmg2OWFyMG5ELzQ0QU5wdTZPakl3UkJnSkdSRVhyMzdnMTNkM2Y0K1Bqb0RKTmxLYytvaE9QSGp5TWtKQVMydHJZSUNncFNLOFIwK1BCaHBLV2xTYzlOVldSbzd0eTV1SGp4SW1iT25BbC9mMytONGZKbVptYlNlNStkblkzVTFGU1ltWmxwL1YzVGR0T3BmZnYycUZldkhwNDllNFl0VzdiZzJyVnJNRFkyMW50NHNqYURCdzlHcDA2ZEtsWHNpS2ltWXhBbElxSWE2Lzc5KzBoTlRVV0xGaTFLRGFGVHBrd3BzNGN4SkNSRWEyOWlUWk9lbmc1alkyTllXVm5CeU1nSUNvVUNWNjVjd2M4Ly93d0EwbnkxZmZ2MndkN2VIaDk4OEVHNWxqeDVsVDE1OGtRcWx0UytmWHV0UFU2dFdyVkNyMTY5RUJFUmdaQ1FFTHoxMWx0NlY2a3RMVVNOR0RFQ0tTa3BlbCtycXJoVXlhQmMwclZyMXlDS0lseGRYVXNObU1CZnc4cExlNy9IalJzSGIyOXZPRHM3YTYxa25KV1ZCVUVROE5OUFAybHNjM2QzbDRhUzl1M2JGOWV1WGNQMTY5ZGhaMmVuRWFxKy9QSkxXRmhZNk5WRHZuWHJWc2psY2t5Yk5xM01mWFhKeXNyQzJyVnJFUkVSZ1JZdFdtREJnZ1Y2M1ppeXNMREEwcVZMc1dMRkNvU0hoOFBIeHdmdTd1N3c4dktTbm12eEFPM3Y3NC9VMUZSTW56NWRvK3J2aFFzWE1ILytmUFRzMlZQdGNVRVFNR1RJRUt4YnR3NTc5dXdCb0F6WGxhbHdxMC9sYUtKWEhZTW9FUkhWV0dmT25BR0FVdWZOQWRwN0tVb3FUMi9XeTdScjF5NGNPblFJZ0xKM3E2aW9DS0tvWExuMTdiZmZsbnFtenB3NWd6LysrQU9MRmkzQysrKy8vOUt1MTFBeU16TVJFQkFBdVZ3T2MzTnpmUGJaWnpyMy9mZS8vNDJvcUNoa1pHUWdNREFRSzFhc01QZzhPOVZudDBHREJxWHU5K3V2dndLQXhqRHFrb3FLaXFRZ3FtMmVzRXBaRmFDZlBYdUcvUHg4Yk4rK1hXTmJ2Mzc5cEg5MzY5WU5QL3p3QXpJeU12RHh4eDlyaE5yeXpIMVUzVVNwU0JBdEtpckN5Wk1uRVJvYWlveU1EUFRyMTA4YUFxdUxyaDdXb1VPSDRzaVJJemg0OENDT0hqMkt2bjM3b2wrL2Z0S05pdi8rOTcrNGR1MGFYRnhjTk5xUXkrVll0MjRkakl5TU1IcjBhSTIyQnd3WWdMMTc5eUlsSlFYR3hzYlNtc0ZFcEJ1REtCRVIxVWdaR1JuU2tpT0hEeC9Hb0VHRGRQWUVWY1VjMFpxaWVmUG1NRFUxaFVLaGtNS3p0YlUxdW5UcGdzbVRKMHM5Yk0rZVBRTlFkdkI0SGNqbGNzeWZQMTk2enA5OTlsbXB6OXZXMWhiKy92NllPM2N1a3BLUzRPZm5oK1hMbDJzZGFsa1ZJaUlpRUJrWkNYdDdlNWlibXlNeE1SRVhMbHdBQUhUdjNsM25jVEV4TWZqZi8vNEhRUkRLSEo2cW1qTW9DSUplUThnTEN3dVJtSmlJdUxnNHhNYkdJajgvSHg5OTlCR1NrcExRclZzM3pKMDdWOXAzOWVyVk9IejRzTnFJZ1pzM2J5SXpNeFBBWDhQQ0t5SWpJd015bVV6dlpYbUtrOGxrOFBYMVJXeHNMTXpOemVIbjU0ZCsvZnBKdzQ5TE9ubnlKUEx5OGpCZ3dBQ3QyNzI4dkRCdzRFQ3NYcjBhMGRIUitQbm5uNUdmbnc4L1B6OEF5dGVzVHAwNlNFaEl3TWlSSStIdTdvNUJnd2JCek13TUFRRUJTRTVPaHBlWGw5YWJDdzhmUHBSZXI2S2lJc1RHeGxiNGQ3T29xQWlMRmkxQ1ZGUVVSb3dZd1ZCTHJ5MEdVU0lpcXBIMjdkdUgzTnhjT0RrNUlTa3BDWXNYTDBaZ1lPQnJFemgxNmRXckYzcjE2Z1ZSRkpHZm53OUJFRFNlYzJwcUtyS3lzbUJxYXZyU0tzTWFTbHBhR21iUG5pMnRhK25oNFlGZXZYcVZlVnpIamgweGR1eFkvUGpqajBoTVRNVE1tVFB4OWRkZnF5M0ZVVlZNVFUybDRGbGNwMDZkZEZaSXpzN094cUpGaXlDS0lycDM3MTdxL0ZRQVVqRWxhMnRybmNQUVUxTlQ4ZDEzMytIcDA2ZElURXhVR3dYUXJsMDdyZjhHbE1QQlRVMU5wWUQ3NHNVTGZQdnR0eEJGRVE0T0RvaU9qc2JldlhzeGJOaXdVcTlSbTdObnowcm4yTDkvUHpwMDZLQzJQRXRwcksydDBhTkhEOXk0Y1VQdDVvTzI2citBY3Voc1hsNmV6dTJBY3Y3cjBxVkxjZlBtVFp3K2ZSclRwMCtYdGcwZVBGanFjZDJ6WncrMmJ0MkszYnQzdzluWkdZOGVQVUxuenAweGR1eFlqVFlURXhNUkdCaUkvUHg4bUptWklUOC9IMEZCUVZpMmJGbUZsbTk1L1BneElpTWpBUUE3ZCs1a0VLWFhGb01vRVJIVk9IZnUzTUgrL2Z0aFoyZUhOV3ZXWU5hc1diaDgrVEsrK3VvcmZQNzU1Nmhmdi83THZzUUtNVGMzUjE1ZUh0TFMwc3JzblJNRVFlZjh1MnZYcmdGUXJ1dW9iUjZnYWlqdnErN0Jnd2RZc0dDQjFCUGFyMTgvVEo0OFdlL2p2Ynk4a0ptWmlRTUhEaUExTlJYKy92NFlQbnc0dkx5OHRNN0gxTFY4RGFBTXhMcTBhZE1HWThhTVFWWldGa1JSaExXMU5kcTBhWU4zMzMxWFoxdHo1ODVGUWtJQzdPenM5RnJ6OU1xVkt3QktIK3BicDA0ZDNMcDFDL241K1hqenpUZlJyRmt6Tkd2V0RHKy8vVFljSFIweFpjb1VtSnVibzBlUEhtckhKU1ltU3ZNdDVYSTU1czJiaHhjdlhtRHc0TUVZTW1RSXBrNmRpazJiTnNIUjBWRm5ENit2cjY5YWo2b29pb2lNak1UbXpadGhaR1NFdExRMGJOaXdBUnMyYklDam95UGMzTnp3L3Z2dm8zMzc5bGkvZnIzT0cwd2pSNDdFcUZHanlueDl5dXVkZDk3Qk8rKzhvL0c0dWJrNUJnOGVqSTgvL2hqZmZQTU5MbDY4aUVlUEhnRlFEcFYvOHVTSldvR2twS1FrZlBIRkYzang0Z1ZjWFYyeGNPRkNCQVFFNE5HalIvanl5eTh4Yjk0OC9QT2YveXpYdGJtNHVLQisvZnA0K3ZRcE9uVG9VS25uU1ZTVE1ZZ1NFVkdOa3BhV2hpVkxscUN3c0JCVHBreEJuVHAxc0dqUkl2ajcrK1BXclZ1WU9IRWlldmJzcVZiRnN6U2lLS0t3c0JBS2hRSUtoUUtDSUVocmlCWlgzc3EzRlZHL2ZuMDhmUGdRb2FHaG1EWnRXcm1yQU12bGN0eThlUk1iTjI0RThGY2xVMUVVa1oyZERVdExTOXk5ZXhjRkJRV2xGcjRwTFhDVlBOL0xVRkJRZ0YyN2RpRXNMRXhhNDlUZDNSM1RwMDh2OTdJM1U2ZE9oWm1aR2NMQ3dpQ0tJc0xDd25EaXhBbjQrL3RyQklTS3JtRnJiMit2ZDFpNmZQa3lWcTFhaGVUa1pGaGFXaUl3TUZDYWI1bVZsWVhZMkZqVXJWc1hWbFpXc0xDd1FINStQaTVkdW9UZHUzY0RLSDB1cVpHUkVVSkNRdURzN0t4eEUyUEpraVZJVDArSGg0Y0hSRkZFWGw0ZVRFeE1jUFhxVmZ6NTU1LzQ0SU1Qa0oyZGpkbXpaK09QUC81QTI3WnRNV1hLRkppWW1HRE9uRGtJQ0FoQVVGQVFNak16dGY2dURCZ3dBSEs1SEZGUlVZaU9qc2JaczJmeC9QbHpHQnNiNDlOUFAwVzNidDF3OGVKRm5EdDNEbEZSVVRoOCtEQU9IejRNQ3dzTGRPalFBWjA3ZDRhZG5aMUdRVEZCRUJBVUZDU3RVMW9hMVJKSCtuNit0UlduS2l3c3hJVUxGN0IvLzM3Y3UzY1B4c2JHNk42OU82S2lvbkR1M0RsRVJrWmk0TUNCOFBIeHdmMzc5ekZ2M2p5a3BhV2hZY09HV0xac0dlenM3TEI0OFdKODhjVVhTRWhJd096WnMrSHQ3WTNodzRmckhGSmNrb1dGQlRaczJJQm56NTdwM1h0TTlDcGlFQ1Vpb2hvak1URVJYMzc1SlpLVGs5R2pSdzlwQ0thVGt4UFdybDJMalJzMzRzU0pFd2dQRDFkYnEzREFnQUV3TWpLUzVrK0tvZ2hSRk5VSy9hZ01IejRjRXlaTTBEaTNJZFlSSFR4NE1MNy8vbnVjUFh0V0dySllVYzdPemhnNGNDQUE1Wnl5WWNPR1FhRlFTTnRidFdxbDg5aUtCaTVEaVlxS2tvcnBtSmlZWVByMDZUcm4vZWxqL1BqeGNIVjF4WW9WSzVDVGt3TXJLeXV0eTJLVXRxeE5lYXZtbG5UMTZsVWNPSEFBbHk5ZkJxQmNNM1QrL1BscTF5R1h5L0hwcDUvcWJNUEZ4UVdEQnc4dTlUekZlK3RVTm03Y2lOT25UOFBaMlJsanhvekJpaFVyY09yVUtXbTdJQWpvMnJVcmZIMTk4ZVRKRXpSdDJoU0JnWUZTYjN2SGpoM3grZWVmWS9ueTVkaXpady82OSs4UEV4TVRoSWVINDg4Ly8wUlNVaEllUDM2TVo4K2VTYjl2UmtaRzZOeTVNN3k5dmRHa1NSTUF5clZWZS9ic2lkemNYQ21VWHJwMENaR1JrWWlNaklTSmlRbmVmZmRkVEo0OFdTMkFKU1VsbGVzelc5N1B0MHdtdy9YcjEzSGx5aFdjUDM5ZW11djUzbnZ2WWRLa1NXalNwQW5rY2psMjc5Nk5Bd2NPb0VPSERqaDA2QkJDUTBPaFVDalF1SEZqQkFVRndjN09Eb0R5dlYyK2ZEbG16NTZOeDQ4ZlkrdldyVGgvL2p4Q1FrSmdhbXFxMXpXWm01dHJmUytKWGljTW9rUkVWR1BzMjdjUENRa0phTkdpQlQ3Ly9ITzFiZGJXMXZEejg4T29VYU53L3Z4NTNMdDNEMGxKU2NqSnlaRUsreFFWRlVuaHMvaC94ZWxhVjlJUTY0aXFDcTM4OTcvL3hiTm56NlIxSWZWbFltS0NOOTU0QSsrKyt5NDhQVDJsbmpSalkyTzR1TGdnTGk0T2xwYVdhTldxRlh4OGZIUzJVOVBYRVhWemM4T29VYU53OGVKRnpKbzFTd295bGRHalJ3KzBhZE1Hb2FHaEdEdDJyTlplOGVvaWs4bXdaczBheE1YRlFSQUU5TzNiRjFPblR0V29mdXZvNkloR2pSb2hJeU1EZVhsNUtDb3FnaUFJcUZPbkRqcDI3SWd4WThaVWFLbWVaczJhd2Q3ZUhnc1hMb1NGaFFWNjlPZ0JNek16RkJVVndkYldGdDI2ZGNPYmI3NkpzTEF3dEc3ZEdvc1hMOWE0TnRYdlRXNXVyaFJRazVPVHBRclBnaURBeWNrSnJWcTFRdnYyN2VIbTVpWUZzNUlzTEN6UXZYdDNkTy9lSFhLNUhPZlBuOGVwVTZkdzdkbzEvUDc3NzNCMGRGVGJmK1hLbGVWK3p1Vng5ZXBWYVIxZWMzTno5T25UQjRNR0RWSXJzR1JwYVlueDQ4ZGo2TkNoeU16TXhLSkZpNkJRS05DblR4L01uRGxUb3dmYXdjRUJxMWF0UW5Cd01NNmZQdzgzTnplOVF5alIzNFVndmk0VFNZaUk2S1VyT2xFWFJuMHIzbXVVazVPRGtKQVErUGo0R0d4dHpIUG56Z0VBdW5UcFV1YWFqOW9VRlJVaE9qb2FBR3I4Zks1TGx5NmhvS0Nnek9Wd1ZLNWR1NGFDZ29JS1BTK1pUSWJGaXhjREFBSURBOHRjSTdNa1ZZKzJ2c01aSytQZ3dZT1F5V1R3OXZiV3VjK2hRNGNnbDhzeGN1Ukk2YkhnNEdDWW01dGo1c3laWlo0aklTRUJlL2Z1eGRDaFE4c3NURlFkOHZMeXlsenpNejQrSGc0T0RucXREUW9vQ3hCRlIwZWpmdjM2YU5Tb1VhVi9aOVBUMDVHWW1GaWhBaitWVVZoWWlEVnIxcUJkdTNibzJMR2pYcy9qM0xsenlNN09WbHZ5cHJSOU8zWHFwSFUrZDAxVDJiL2hSTm9JT29ZYk1ZZ1NFVkdWNFpjWUlxSlhGLytHVTNYUUZVVExmK3VYaUlpSWlJaUlxQklZUkltSWlJaUlpTWlnR0VTSmlJaUlpSWpJb0JoRWlZaUlpSWlJeUtBWVJJbUlpSWlJaU1pZ0dFU0ppSWlJaUlqSW9CaEVpWWlJaUlpSXlLQVlSSW1JaUlpSWlNaWdHRVNKaUlpSWlJaklvQmhFaVlpSWlJaUl5S0FZUkltSWlJaUlpTWlnR0VTSmlJaUlpSWpJb0JoRWlZaW82aGhiQW9YWkwvc3FpSWlvdkFxekFXT3JsMzBWOURmQ0lFcEVSRlhIMGhXUTNYL1pWMEZFUk9VbHV3OVlObjdaVjBGL0l3eWlSRVJVWlFUSGZoRGpkNzdzeXlBaW9uSVM0M2RDY096M3NpK0Qva1lZUkltSXFNb0lqYWREVERrRE1mWEN5NzRVSWlMU2s1aDZBZUtMc3hBYXozalpsMEovSXd5aVJFUlVkVXhxUTJpekF1S3RxUXlqUkVTdkFESDFBc1JiVXlHMFhnR1lXTC9zeTZHL0VVRVVSZkZsWHdRUkViMWV4QmRuSWQ3K0RFTGQ3aEFhakFTc1c3QUlCaEZSVFZHWURjanVRNHpmQ1RIbERJUTJLeUc4OGVITHZpcDZUUW1DSUdoOW5FR1VpSWlxUlVFV3hNZHJJU1lmQStTUFdVMlhpS2ltTUxZQ0xCdERjT3dIb2ZGMHdLVDJ5NzRpZW8weGlCSVJFUkVSRVpGQjZRcWluQ05LUkVSRVJFUkVCc1VnU2tSRVJFUkVSQWJGSUVwRVJFUkVSRVFHeFNCS1JFUkVSRVJFQnNVZ1NrUkVSRVJFUkFiRklFcEVSRVJFUkVRR3hTQktSRVJFUkVSRUJzVWdTa1JFUkVSRVJBYkZJRXBFUkVSRVJFUUd4U0JLUkVSRVJFUkVCc1VnU2tSRVJFUkVSQWJGSUVwRVJFUkVSRVFHeFNCS1JFUkVSRVJFQnNVZ1NrUkVSRVJFUkFiRklFcEVSRVJFUkVRR3hTQktSRVJFUkVSRUJzVWdTa1JFUkVSRVJBYkZJRXBFUkVSRVJFUUd4U0JLUkVSRVJFUkVCc1VnU2tSRVJFUkVSQWJGSUVwRVJFUkVSRVFHeFNCS1JFUkVSRVJFQnNVZ1NrUkVSRVJFUkFiRklFcEVSRVJFUkVRR3hTQktSRVJFUkVSRUJzVWdTa1JFUkVSRVJBYkZJRXBFUkVSRVJFUUd4U0JLUkVSRVJFUkVCc1VnU2tSRVJFUkVSQWJGSUVwRVJFUkVSRVFHeFNCS1JFUkVSRVJFQnNVZ1NrUkVSRVJFUkFiRklFcEVSRVJFUkVRR3hTQktSRVJFUkVSRUJzVWdTa1JFUkVSRVJBYkZJRXBFUkVSRVJFUUd4U0JLUkVSRVJFUkVCc1VnU2tSRVJFUkVSQWJGSUVwRVJFUkVSRVFHeFNCS1JFUkVSRVJFQnNVZ1NrUkVSRVJFUkFiRklFcEVSRVJFUkVRR3hTQktSRVJFUkVSRUJzVWdTa1JFUkVSRVJFUkVSRVJFUkVSRVJFUkVSRVJFVkNYK1A2UDFpQ3lSZTMyMEFBQUFBRWxGVGtTdVFtQ0MiLAogICAiVGhlbWUiIDogIiIsCiAgICJUeXBlIiA6ICJtaW5kIiwKICAgIlZlcnNpb24iIDogIjgiCn0K"/>
    </extobj>
    <extobj name="C9F754DE-2CAD-44b6-B708-469DEB6407EB-9">
      <extobjdata type="C9F754DE-2CAD-44b6-B708-469DEB6407EB" data="ewogICAiRmlsZUlkIiA6ICIxMTg4OTAxNDU3OTIiLAogICAiR3JvdXBJZCIgOiAiMzI0NjA3NjY2IiwKICAgIkltYWdlIiA6ICJpVkJPUncwS0dnb0FBQUFOU1VoRVVnQUFCbVFBQUFOYkNBWUFBQUJjay9EeUFBQUFDWEJJV1hNQUFBc1RBQUFMRXdFQW1wd1lBQUFnQUVsRVFWUjRuT3pkZVp6TzlmNy84ZWMxcTFrWVpveGxHR3ZXTE1tZVVHUXQwYStGMGxFbm5haVFGTkVoRlVvcVRpR0huS2lvVHFXa3NpYjcwaGloS0VzTWhqRXptSDIvdHQ4ZnpuVjlYZWFhbVd0bXJzc01IdmZiemUyWXovTCt2SzdsTTBmdjUrZjlmaHVzVnF0VkFBQUFBQUFBQUFBQUtEYUR3V0J3NVRndlR4Y0NBQUFBQUFBQUFBQndveU9RQVFBQUFBQUFBQUFBOERBQ0dRQUFBQUFBQUFBQUFBOGprQUVBQUFBQUFBQUFBUEF3QWhrQUFBQUFBQUFBQUFBUEk1QUJBQUFBQUFBQUFBRHdNQUlaQUFBQUFBQUFBQUFBRHlPUUFRQUFBQUFBQUFBQThEQUNHUUFBQUFBQUFBQUFBQThqa0FFQUFBQUFBQUFBQVBBd0Foa0FBQUFBQUFBQUFBQVBJNUFCQUFBQUFBQUFBQUR3TUFJWkFBQUFBQUFBQUFBQUR5T1FBUUFBQUFBQUFBQUE4REFDR1FBQUFBQUFBQUFBQUE4amtBRUFBQUFBQUFBQUFQQXdBaGtBQUFBQUFBQUFBQUFQSTVBQkFBQUFBQUFBQUFEd01BSVpBQUFBQUFBQUFBQUFEeU9RQVFBQUFBQUFBQUFBOERBQ0dRQUFBQUFBQUFBQUFBOGprQUVBQUFBQUFBQUFBUEF3QWhrQUFBQUFBQUFBQUFBUEk1QUJBQUFBQUFBQUFBRHdNQUlaQUFBQUFBQUFBQUFBRHlPUUFRQUFBQUFBQUFBQThEQUNHUUFBQUFBQUFBQUFBQThqa0FFQUFBQUFBQUFBQVBBd0Foa0FBQUFBQUFBQUFBQVBJNUFCQUFBQUFBQUFBQUR3TUFJWkFBQUFBQUFBQUFBQUR5T1FBUUFBQUFBQUFBQUE4REFDR1FBQUFBQUFBQUFBQUE4amtBRUFBQUFBQUFBQUFQQXdBaGtBQUFBQUFBQUFBQUFQSTVBQkFBQUFBQUFBQUFEd01BSVpBQUFBQUFBQUFBQUFEeU9RQVFBQUFBQUFBQUFBOERBQ0dRQUFBQUFBQUFBQUFBOGprQUVBQUFBQUFBQUFBUEF3QWhrQUFBQUFBQUFBQUFBUEk1QUJBQUFBQUFBQUFBRHdNQUlaQUFBQUFBQUFBQUFBRHlPUUFRQUFBQUFBQUFBQThEQ2ZzaTRBQUhCOXlqUWE5ZW52UjdUbDFGbWRTY3RRdHNsVTFpVUJBSUNyTE1ESFI3VXJCYXQ3M1ZyNlc4c21DdkwxTGV1U0FBQUFnREpqc0ZxdDFySXVBZ0J3ZlltS1M5QzA3WHZVdVZZTjNkdTR2aHBVRGxHZ0w4OEFBQUJ3bzhreW1uUWlKVldyanNabzE5bDRUYm05dlRwRVZDL3JzZ0FBQUFDM01oZ01CcGVPSTVBQkFMaFRWRnlDWHQzeWk2YmQwVWx0YTFZcjYzSUFBRUE1c2ZkY29xWnMzcTFYdTNja2xBRUFBTUIxeGRWQWhqVmtBQUJ1azJrMGF0cjJQWnArWjJmQ0dBQUE0S0J0eldxYWRrY25UZHUrUjVsR1kxbVhBd0FBQUZ4MUJESUFBTGY1OVBjajZseXJobTZ0RVY3V3BRQUFnSEtvYmMxcTZseXJoajc5L1VoWmx3SUFBQUJjZFFReUFBQzMyWExxck81dFhMK3N5d0FBQU9YWXZZM3JhK3VwczJWZEJnQUFBSERWRWNnQUFOem1URnFHR2xRT0tlc3lBQUJBT2RhZ2Nvak9wR2VVZFJrQUFBREFWVWNnQXdCd20yeVRTWUcrUG1WZEJnQUFLTWNDZlgyVVpUU1ZkUmtBQUFEQVZVY2dBd0FBQUFBQUFBQUE0R0VFTWdBQUFBQUFBQUFBQUI1R0lBTUFBQUFBQUFBQUFPQmhCRElBQUFBQUFBQUFBQUFlUmlBREFBQUFBQUFBQUFEZ1lRUXlBQUFBQUFBQUFBQUFIa1lnQXdBQUFBQUFBQUFBNEdFRU1nQUFBQUFBQUFBQUFCNUdJQU1BQUFBQUFBQUFBT0JoQkRJQUFBQUFBQUFBQUFBZVJpQURBQUFBQUFBQUFBRGdZUVF5QUFBQUFBQUFBQUFBSGtZZ0F3QUFBQUFBQUFBQTRHRUVNZ0FBQUFBQUFBQUFBQjVHSUFNQUFBQUFBQUFBQU9CaEJESUFBQUFBQUFBQUFBQWVSaUFEQUFBQUFBQUFBQURnWVFReUFJQnJndFZxMWZIangvWFZWMTlwL1BqeG1qdDNyc2V1dFh6NWNuMysrZWNGN3JkWUxGcStmTG1XTDEvdTF1dG1aV1hKWXJFVXVOOXNOaXNwS2FuSWR0YXNXYU1mZnZqQm5hV1Z5Qk5QUEtFbm5uakNJMjNQbVROSHp6Ly92UGJzMmVPUjlxOTNWcXRWQnc4ZTFNR0RCNTN1dCsyeldxM0ZhblAyN05uNjQ0OC8zRlZtc2ZUdjMxKzlldlVxZFR2bDVmNXhwNFVMRnhiNk8vUENoUXVhT25XcTNucnJMWWZ0eGZuOHJ6VVpHUm1hT1hPbVpzNmM2WFQvUXc4OXBPZWZmNzdRTnVMaTRwU1ltSmh2ZTBKQ2dpNWN1T0JTSGQ5OTk1MisrT0lMbDQ1ZHZueTVQdm5rayt2NmN3RUFBQUN1ZHo1bFhRQUFBTTdrNU9UbzJMRmordU9QUDNUbzBDRWRQSGhRNmVucDl2MUhqaHpSOE9IREZSZ1k2UFpyTDEyNlZGNWVYbnI0NFllZDdqZVpURnE2ZEtra2FlalFvVzY1NXRxMWE3Vnc0VUoxNjlhdHdFN0EvLzczdi9yc3M4ODBldlJvOWVuVHA4QzJQdmpnQStYazVPaWVlKzV4UzIwbEZSc2I2NUYyVFNhVHRtN2Rxb3lNRFBuNyszdmtHdGV5bUpnWUxWaXdRRTgvL2JUcTE2L3Y5QmlqMFdqL25tM1lzQ0hmZnR1K0gzLzhVWDUrZmk1ZGQrWEtsVnF6Wm8yMmJObWlaY3VXcVdMRmlpVjhCV1dydk53Lzd2VEREejhvSnlkSG8wZVBkcnJmYkRacjU4NmRDZ29Lc20vYnVuV3JsaTlmcmdrVEpxaGh3NFpYcTlTckpqczdXeHMzYnBRa1RadzRNZC8rNU9Sa0JRY0hGOXJHWTQ4OXBzaklTSDMwMFVjTzJ4OTk5RkduMjUxWnZueTVrcE9UTldUSWtDS1BYYlpzbVV3bWt4NTk5RkVaRElZaWp3Y0FBQUJRL2hESUFBREtsYnk4UEQzNzdMTTZkZXFVdzFQQVBqNCthdHEwcVZxMGFLSFdyVnVyVmF0V0Nnd01WUC8rL1YxdSs0c3Z2bENsU3BVOFViWlRWcXRWZi96eGg5TFQwKzEvVWxOVGxaaVlxSVNFQkNVa0pPak9PKy9VazA4K3FWYXRXc25YMTFlclY2OVcxYXBWOWJlLy9jMmhyYU5IaityVFR6K1ZuNStmV3JkdVhhSjYrdlRwVStnSW5JSjgvLzMzcWxDaFFvbXU2UWs3ZHV4UVJrYUdxbFdycHBZdFczcmtHcU5IajliaHc0Y0wzUC94eHg4cklpSkNUenp4UklIQlUrL2V2VFYrL0hpSGJTWDlEQXJpTEV6NTRZY2Z0Ry9mUGsyZVBGbno1czFUbFNwVjNIYTlncHc4ZWRMZStmeVBmL3pESHNiRXhzYnFoUmRlS0haN1gzNzVwVnZyYzRmcjVmNXhKaUFnUU5LbHNOUG0zTGx6T25ueXBFYU5HcVZodzRacHlKQWhaUllDbEhUazA3MzMzbHRnQ0hVdGM5Zm5jT2pRSWExYnQwNEhEeDVVWW1LaXJGYXJxbGV2cnZidDIrdWhoeDVTV0ZpWVc2NERBQUFBNFA4UXlBQUF5aFd6MmF5VEowOUtrcnAyN2FxbVRadXFXYk5tYXR5NHNkUFJFRWFqMGVXMkx3OTRpcHBLeTJLeEZIaU1LKzFVcTFaTk0yZk8xUFRwMC9OTlhSTVVGS1RRMEZCRlJFVFlPNjRqSWlMMHhodHZhT3pZc2ZyMDAwL1ZvRUVEZGVuU1JaS1VsSlNrcVZPbnltUXlhZEtrU2FwUm8wYlJMN1lRa1pHUkxoMTM1c3daK2ZqNE9IUW0vL25ubnhvelpreXhybGVjenRTMWE5ZksyOXRiano3NmFJSEgyRVpLcGFhbTVndXVYUFhnZ3c5cTRNQ0JUZ09WeU1oSTllalJRM1hxMUZGMGRMU1NrcExVcVZNblZhcFVTUWNQSGxSY1hKeTh2QnhuZmUzYXRhdjk3NG1KaVRweTVJaTh2YjBMdkg1aG40R3RubHExYXVXN3pwWEhPUFBVVTAvcHQ5OSswOG1USnpWMTZsVE5uajFiUGo2ZSt5ZGZSa2FHcGs2ZHFweWNISFhxMU1saFpJblpiRlp5Y3JMSHJsMFdTblAvbEZlMkdzMW1zMzNiNE1HRDFheFpNODJZTVVNZmZmU1JvcU9qTlhIaVJJV0hoMHU2ZFA4OThNQURIcTNyczg4K1UzaDR1S3BYcis2d1BTc3JTK25wNlRJWURLcFdyVnFCNTFlcVZFa1pHUm02Nzc3N0pEa1BNRjIxZS9kdXpaNDlPOS8yczJmUDZxR0hIbkpwKy96NTgrM3ZYMGxjL3ZtVTF1ZWZmKzUwQkU5c2JLeGlZMk8xWWNNR3padzVVNDBiTjNiYk5RRUFBQUFReUFBQXlyR0pFeWU2UEYzUzExOS9yWkNRRUtmN25BVUNya3luVlpwamJCMW5FeVpNa05sc1ZraElpS1pObTZaejU4NXA1Y3FWVHMrNTZhYWJORzdjT0czZnZsMTE2dFN4YjgvSXlGRGR1blhWczJkUGRldldyY2lhaXVMS05EcVMxTGR2MzN6dnFiKy92OHNkMHJiM3h0WGpwZjk3OGpzaElhSElZM056YzEwNnpwbU1qQXlIbjIwMTJtcTJCVUxqeDQ5WFVsS1NIbi84Y1RWczJGQnZ2ZldXNHVMaThqMmgvc29ycjlqLy90NTc3K25Ja1NOcTI3WnRnZGN2N0RPd2ZWL256WnRYNEpSSmhZM1c4UGYzMStUSmsvWDAwMC9yenovLzFJSUZDencyU2lBM04xZXZ2dnFxNHVMaVZMdDI3WHhUUDlXclY2OVVuZUEycnF4RlpCdmRVZFN4M3Q3ZSt2REREMHRjUzJudW4vTEt6ODlQM3Q3ZU1wbE1zbHF0OXU5M3ExYXROSC8rZkUyZE9sV0hEeDlXWW1LaVBWQXdHQXdGQm9ZRnVmdzc2OHE1dGpxV0xWdm1zUDNsbDEvV25qMTcxTDkvZjQwZE83YlFOcTY4MTBzcVBEemNJWGlWcEZXclZpa3dNTkRsN2FVTjUyd1BBN2hqaE15RkN4Y1VFQkNnZ1FNSHFuUG56cXBXclpveU16TzFaY3NXZmY3NTUwcFBUOWUwYWRPMFpNa1Nqd2E2QUFBQXdJMkdmMTBEQUc1SWhYVVM5K3JWUzE1ZVhscTNicDNUL1hsNWVicjc3cnVMYkVlUzJyUnBZLzk3UVoxYUw3endRcjVSQkZPblRzMTNYR0ppb25idTNHbi8yZFl4ZlBEZ1FZY250M056Y3lVNWRrelBtemV2MERxdmxKNmVMclBabk85cDdnWU5HcmpjSVcwTEZsdzkvbkxPM2xlcjFhb1JJMFlvSmlaR3ZYcjEwb1FKRTRyZGJrRnNOVjRaM3RtQ05Wdm5zYTFEdEtET1pJdkZvdTNidHlzd01GQ2RPM2QyVzMzRlZiZHVYUTBkT2xSTGx5N1Y5OTkvcno1OStpZ3lNbEwzM250dnZtTUxHOEZrKzU3YlhQNjVHSTFHdmZycXF6cHc0SUNDZzRQMSt1dXZPNnhCNGs3RldZK29xR092L095dTV2MXp0VndaU2psN1RjMmJOOWVMTDc1by96a2dJRUFaR1JuS3k4dHpHSTFZdFdwVnpaNDlXMy85OVpkdXZ2bG0rL1pLbFNvVitEdlNtZWpvYUUyYU5FbVM5T1NUVDJydzRNSEZlMUgvczMvL2Z1M1pzMGNoSVNFYVBueTRmWHRzYkt5aW82UHRvMkhjcldIRGh2bUN6VldyVnFsS2xTb3VieStPeHg1N1RIRnhjVTczRlhUUEZpZjh2T21tbXpSa3lCQ0g3MmpWcWxVMWJOZ3dWYXBVU2ZQbnoxZDhmTHdPSERoUWFMZ01BQUFBb0hnSVpBQUFLR054Y1hINXBqVXJqdXpzYktlZDBKZHZLMmcwUld4c3JESXpNeFVhR3FxS0ZTdXFRb1VLeXN6TTFQTGx5eVZkNnJRckwzYnMyS0dZbUJqNStQaG8yTEJoVG85WnYzNjlKT25PTysrVXI2OXZxYTlwZTk5c1lacnQ1NEtlVU4rN2Q2OVNVbExVdjM5L2wwZDNlY3Jnd1lNVkV4T2pRWU1HcVhIanhzck56YldQQkxKYXJUcHo1b3drNXlPWWJOK2QyclZyTzMydDZlbnBtanAxcW43Ly9YZFZxRkJCTTJiTVVHUmtwRkpTVW5UKy9IazFhdFRJN2E4bktDaW93TkZsa3RTL2YzOFpqY1pDTzZVSERScWs3T3hzaDIzWDQvMVRVQ2gxK2ZhcVZhczY3TE1GTXJtNXVmWkF4bUt4S0NrcFNSY3VYRkJTVXBLKy9mWmJuVDkvWG4zNjlGSGR1blZkcmljakkwUHZ2UE9PcEV1anB1Ni8vLzdpdmlSSmwwWkIyY0t4cDU1NnlqN2xZM1oydHA1Ly9ubWxwcVlxUER4Y3Q5OStlN0hibmoxN3R0YXNXZU93TFRZMjFpSDhjTWRvTDFmVnJGa3ozN1NIQlkwNlBIUG1qTU5VbXE3bzE2OWZnZnQ2OWVxbCtmUG5TN3IwLzA4RU1nQUFBSUQ3RU1nQUFIQ1puSndjZmZMSko4V2Vpc2NkWE8zc2UvVFJSeDJtNm1yZnZyM0R1UU1HREZCT1RvNUw3ZjMyMjIvNjE3Lys1WFNmbjUrZjA0N1RDeGN1Rkd0MGlpdlRUVW1GajZTeFdxMzJhWXY2OWV0WDREbzZiNy85dGlTcFk4ZU9icGt1eWpZTmxpMlF1WExFekpWczczbmZ2bjBMYmRlVmRYVksrNlMvajQrUEprK2ViUC9aMzkvZi9oN241dWJhMTNweDlyN2I2bHU0Y0tIVFlPbkZGMS9VaVJNbjVPL3ZyOWRmZjEzTm16ZVhKQzFldkZnLy9mU1Rubm5tR2FlamNjcWpxMzMvWEExWDFsN1FhOHJJeUZCOGZMemk0K1B0MysxWnMyWXBQVDFkNTgrZjE4V0xGNTJHVWZYcTFTdFdJUFArKysvcjRzV0xNaGdNR2p0MmJJbW53RnEyYkpsT25UcWxkdTNhcVhmdjN2YnRBUUVCR2pseXBONTY2eTI5Ly83N2F0MjZ0VDJzY1ZWb2FLZzk2TWpNekZSU1VwSjhmSHhVczJaTmgrUG16cDFyLzd2dE8zNzVObWZiUTBORE5YVG9VUHQrWi9mLzVkdDY5KzZ0bVRObk91dzNHbzNxMzcrL2ZIMTk4OTJ6dHMvWFhTNy8vWFl0cklFRUFBQUFYRXNJWkFBQXVNd0hIM3lndi83NlM2TkdqY3Eza0xSdDlFWFBuajFkRGsrSzZuanIyYk5uS2FvdHZhWk5teW95TWxKbXMxa1dpMFZXcTFXQmdZR3FWNitlSG5ua0VkV3FWU3ZmT1dhejJhMVRTTGxpdzRZTk9uNzh1QUlDQWh3Nk5qMWw5T2pST256NHNQM25LMGZrT0JzMWtwR1JvUjA3ZHFoQmd3WnExcXhab2UwWHRxNk83ZjJxVmF0V2djR1BPOTVUcWVSclVkeDY2NjFLVEV6VTlPblQ3ZE5ZSFQ1ODJINlBOR3pZMEMzMWxYY2x1WC9LZzZpb0tNMllNVU5aV1ZuNTl2M3l5eS8ydndjR0JpbzhQRnpWcWxWeitOT3laVXVYcjdWNTgyWnQyclJKa25ULy9mYzdUSHRXSER0MjdOQm5uMzJtNE9CZ3ZmRENDL24yMzNYWFhWcTNicDMyNzkrdkJRc1dGSHRLdzhjZmYxeVBQLzY0cEV0QjVOZGZmNjJhTld2bUN6OVdyVnBWN05vakl5TWRmbTlkZnYrZlBYdFdGb3ZGWVZ0b2FHaStObXpCbUR0Ry9oVmwvLzc5OXI4WDlic01BQUFBUVBFUXlBQUE4RDlIamh6UjJyVnJaYlZhbFpDUVlIL3EzOFkyK3FKcjE2NEtDQWpJZC83eDQ4ZDEvdng1ZGVyVXliN04xc2xtTkJvVkh4L3ZzRTJTd3NMQzNQNDZpcU5odzRiRlh1T2xldlhxTGdWU3R1Q3B0TlA4WkdSazJCZGhmK0tKSjY3S2U5YTllM2MxYnR4WW16ZHZWbHBhbXZyMTZ5ZGZYMTlGUlVVcFBqN2VhVkR5MDA4L0tTOHZUd01HRENpeS9jTGVjOXY3Tm0vZVBBVUhCenM5cGsrZlB2bEdMaGlOUnYzOTczOTMyRmFoUWdVdFhyeTR5SHFLNjhFSEgxVGZ2bjN0b3lSTUpwUGVlKzg5V2ExVzllblRwOFNkN3RlYWt0dy81VUZZV0poeWMzUHRZVXQ0ZUxnQ0F3TzFldlZxMWFwVlM2Kzg4b3FxVmF0VzRQZlBWY2VPSGJPdnp4TVpHWm52KyttcVZhdFdhZDY4ZWJKYXJXclhycDEyN2RxbDFOUlVwYVNrS0RrNVdVbEpTZmFwMWFSTHYzUHV2dnZ1RW44UGQrM2FWZWoreU1qSVlxK2xkYm5MejMzb29ZZVVuSnhjWkh1MmRZQThQUlZpVmxhVy9mZHRwMDZkVkx0MmJZOWVEd0FBQUxqUkVNZ0FBSW9sMTJ6V3FkUjAvWldVcXA5aVlyWDE5Rm1QWGV2S0JjVXYxNlpORzgyYU5jdHQxektielpvN2Q2NnNWcXNHRFJxa08rKzhzMWpuLy9iYmIzcmxsVmVVbTV1cjZkT24yK2ZjdDNXeWJkMjZWZE9tVFhQWVp2UHp6eis3NFJWY3Y1WXNXYUtVbEJRMWJkcFVBd2NPdkNyWGZPQ0JCeVJKKy9idFUxcGFta2FNR0tHZ29DQk5tVEpGOGZIeCtkWjJrR1JmZjZKRml4WlhwY1lyMllMRXl4VTAzWkJ0ZXFxU0NnME5kWGlLZituU3BmcnJyNzhVR2hxcUVTTkdTSEp0V3JiQ2ZQMzExdzdUem1WbFpSVTYvWjF0ZXJuQ2pzbkt5aXJ4cUtEclNZTUdEYlI2OVdxSFlERTlQVjJyVjYrVzJXeFdnd1lOOHAyemFORWlOVzNhVk4yNmRYUHBHb21KaVpvOGViS3lzN1BsNCtPajJOaFkzWDMzM2ZhQU5pc3JTNEdCZ1M2MUZSZ1lhRjhqWmZQbXpkcThlWE8rWXlwV3JLaUlpQWo3Q0w2NWMrZHF3WUlGTHJWL3VSTW5UdWpzMlV2L3Y1YVhsNmM1Yytib2tVY2VjUmd4bVpxYXFpVkxsaFM3N2RLd1RVbm03R0VBZDhuSXlOQ1VLVk1VR3h1cnFsV3JhdXpZc1I2N0ZnQUFBSENqSXBBQkFCUXFNU3RiVVdjVEZCVVhyNzNuemlzaE0vOFVONTV5NWFMVGw2dGN1YkpicjdWczJUSWRPWEpFYmR1MjFjaVJJNHQxN2c4Ly9LRDU4K2ZMWkRLcFpjdVdhdHk0Y2I1am9xT2o3WDgvY09DQVRDYlRWVmtvT1RjM1YxRlJVUTZMWEJlM28vejk5OSszVDF2ajZub3dseXZPT1MxYXROQzRjZVBzUCsvWnMwZmZmLys5SkduY3VIRlh2VE05THk5UDB2K3RJV01ibGVKc2hNeUFBUVAwM252dmFkcTBhWm8vZi81VlgzdkJ6OC9QWVRSU1laK3o3WFU0QzVhSzY4Q0JBL3J5eXk4bFhmcU1iR3QzVktsU3BjaHprNU9USlVraElTSDUzdE1yZjdaYXJTNU4xVmJVTWNYNURybjcvaWt2REFhRGNuSnlIRHIzZzRPRFpUQVk3Si9KNVRadDJxU3Z2dnBLdnI2K2F0U29VYjUxVmE2VWtaR2hsMTkrV1VsSlNmTDE5ZFdvVWFNMFo4NGMrLzdVMUZTTkdERkNIVHAwMEQvKzhZOGkxM3ZwM3IyN3RtelpvdURnWUlXRmhkbi81T1hsS1RRMFZDMWF0TENQSExsNDhhS0dEUnVtdUxnNEhUMTZ0TmpUeHExYnQwNGhJU0ZLVFUxVlRrNk9ObS9lck45KyswM3Z2ZmVlS2xXcUpFbEtTMHZUWjU5OVZxeDJTeXM5UFYyU0ZCUVU1SkgyTDE2OHFBa1RKdWowNmRNS0R3L1hXMis5VmVZak9BRUFBSURyRVlFTUFNQ0JWZEtmNTVPMDlzUnA3VHB6VGpFcGFXVld5OGNmZit6eDZWa2s2ZENoUS9iT3RTbFRwcmpjU1oyZG5hMTU4K2JaMTgzbzFhdVhubi8rK1h4ei9Gc3NGb2QxR1NaUG5pdy9Qejh0WExpdzBOQ3B0S1pQbjY2b3FDaGxaMmZiUjI5SWw2YmJTVTlQVjBwS2lrSkRRd3ZzNER0MzdweE1KcE5EQjNaSjFpNHB6amxYUG9YKzl0dHYyNStNcjErL3ZpUnA5KzdkV3JSb1VhSHRqQmt6cHNEUGNkR2lSUzR2S201N0t0MzJQYlRWNHF4VC81NTc3dEhodzRlMWJ0MDZMVjY4V0tOR2pTcXdYVmM2OWUrNzd6NlhhblRGaVJNbk5IMzZkUHZQdGhFeVpyTzUwTUJzeElnUitWN3I1U084NHVMaU5HM2FOUHY3MHJGalIvcytXMGhUR052N01HZk9uRUxYMVpFdWRVU3ZYTG15d1AzOSsvZVgwV2dzZElxOFFZTUdLVHM3dThpNkpNL2NQMlh0azA4KzBmSGp4M1hzMkRGVnJseFpIM3p3Z1gyZndXQlFTRWlJVWxKU2xKR1JZWit1N05DaFEzcm5uWGRrTUJnMGZ2eDRsOEtZeVpNbjY5U3BVeklZREpvNGNhTDkzclhadEdtVExsNjhxRFZyMW1qbnpwMTYrdW1uQzExUHk5ZlgxejdDOEhLMjc4K1BQLzVvM3hZV0ZxYkpreWVyZWZQbUNna0pVVVpHUnRGdnpQL2s1ZVZwNDhhTnV1MjIyN1JtelJwVnFsUkpRNFlNMGR0dnY2M1hYbnROYjczMWxxVFNUMWxXRWhjdlhwUWtoMUZqN21JMEd2WHl5eS9yOU9uVGlveU0xRnR2dmFYdzhIQzNYd2NBQUFBQWdRd0E0SC9PcEdWb3pmRlRXblA4bEU2bnBoZnIzQVpWUWxTblVyQTJuL0xjOUdXZWtwQ1FvTmRmZjkwK1lzRFZwNDhQSGp5b3Q5OStXM0Z4Y2ZMMTlkVXp6enlqZSs2NXgrbXh2Lzc2cTVLU2toUVFFS0RzN0d3OSsreXpldmZkZHpWcjFpeDdCNTlVOG80N3E5V3FtSmdZUlVkSEt6bzYycjdXd0pZdFd4UVFFS0N1WGJzNkhQL1JSeDhwT2pwYWt5Wk5VdS9ldlRWOCtQQjhiYWFscFdudzRNRUtEQXgwbUw3SWxmVmdacytlclRWcjFxaENoUXJLeWNuUitQSGoxYnQzNzBMcnY3TFQybUt4Nk0wMzMzVDZ0SDVtWm1hUklVOWNYRnlCKzY1Y2U2VXdXVmxaOHZQenM5ZG5teGJMMlFnWlNYcjY2YWUxZS9kdS9mREREM3JnZ1FkVW8wWU5wOGNWRmo3WVhsdXRXclVLdkU1eGc3SGMzRnluNXhRMTZ1VE1tVE1GN3JOMXZLZW1waGFybHZMbWF0NC9WOFA1OCtlMWZmdDJ4Y2JHNnVUSms0cUppYkVIaTU5KytxbWtTK0ZMblRwMThwMGJHaHFxbEpRVW5UMTdWazJhTk5HeFk4YzBlZkprNWVYbGFmanc0VVZPNVhqeDRrVk5talJKTVRFeE1oZ01HalZxbExwMTY1YnZPelpvMENEVnFsVkw3NzMzbmhJU0VqUno1a3l0WDc5ZXp6MzNuQ0lpSWtyOUhuVHUzTGxFNTYxZnYxNnBxYW02L2ZiYjdTRmM3OTY5dFhIalJzWEh4OXRERVU5ekZwSm1abVpLa3Y3NDQ0OTgrMjNmV2R2MmtKQVFoeEZKUlZtL2ZyMU9uRGloNE9CZ3doZ0FBQURBd3doa0FPQUdacFcwNjh3NUxUOTRWTCtjalhmcG5FYWhsWFYvMDRicVhyZVd3Z01kNTdKdjk1Ly9lcUJLejhuS3l0TGt5Wk9WbEpSVXJQUG16NSt2OWV2WHkycTFxbDY5ZXBvNGNhSWFObXhZNFBIcjE2L1hUVGZkWk84VTc5dTNyL2JzMmFPdFc3YzZQTmx0NjZRL2MrYU1EQWFEZmFxZDJOaFllWHQ3MnpzcTQrTGlITllBV2JSb2tiNysrdXQ4MTUwMmJacmF0bTJiYjhTT0pMVnUzVnIrL3Y3YXNXT0gwdzdselpzM3kyUXlxWHYzN3NVYXBiUnc0VUt0V2JORzlldlgxN2h4NHpSbXpCZ3RYcnhZWGJwMGNScDJIVDU4V0hQbXpOSHc0Y1BWb1VNSCsvWVBQdmhBZS9mdVZXaG9xSktUayswak1DU3BaOCtlQlQ1TmJ3dTFybHgvcExpKy9QSkxKU1FreUdnMHl0ZlhWM1BuenBYMGYwRklRYU52Z29LQ2RQLzk5K3Vqano3UzJyVnI5ZmpqanpzOXJyQ242MjJ2WWQ2OGVRVXVxdDZuVDU5aUJVdk5talZ6Q05QV3JGbWoyYk5ucTJQSGpnNGpaNjZzNGNjZmYzVDYrYWVrcEdqaXhJbUtqWTFWNWNxVmxaS1M0bkl0NVUxNXVuL2M0Y0tGQ3c0alg3eTl2V1V3R0dTMVd2WGNjOCtwUVlNR2F0Q2dnZE1wOWFwV3Jhb1RKMDdvOU9uVE1wdk5tang1c2pJeU1qUnc0RUFOR1RLazBPdkd4c1pxNHNTSlNreE1sTUZnMFBQUFA2OSsvZm9WZUh6Nzl1MzE0WWNmYXVIQ2hmcnh4eC8xNjYrLzZxbW5udElUVHp5aCsrNjc3NnFQTERLYnpmcnFxNjhVR2hxcWR1M2FPZXg3NFlVWEZCZ1lhTDhmWTJOajNUYnl4Wm5DUXRMczdPd0M5OXUyRjJkVWtIUnAya0hwMHRSd2hERUFBQUNBWnhISUFNQU5LTTlzMXByanA3VDg5eU02NGNLVVpONWVCZzFvVkYrRG16ZFNvMUQzcnQxU1ZteHJISnc4ZVZKRGhnelJGMTk4NGZLNTY5YXRrNWVYbHg1ODhFRTkvdmpqVGp0c2JTNWN1S0N0VzdmcXNjY2VjK2dRSHpObWpHNjY2U1oxN2RwVlFVRkJ5c25KVWI5Ky9XUTJtOVczYjEvVnJGblQzbW5mcTFjdlZhbFN4Zjd6NXMyYkhhWmRDZ3NMVS9YcTFYWDc3YmVyUzVjdWV2bmxsNVdUazZOT25Ub1ZXSmV2cjYrNmRldW1EUnMyS0RvNjJxRUQwbXcyMjZlYkdqQmdnRXZ2aWRsczFvSUZDL1RkZDkrcFlzV0tldVdWVjFTN2RtM2RlZWVkK3Zubm56Vi8vbnhObUREQmZueDJkcmFXTEZtaWxTdFh5bXExNnQxMzM5WFNwVXNWRUJDZzFhdFg2N3Z2dnBPUGo0OWVlZVVWalJzM3ppR1F1Um8yYjk2c1k4ZU9TYm8wbmMrcVZhc2M5aGMyclYzUG5qMzEwVWNmYWUvZXZma0NtVTgrK2NRdDlaVzJuZDkvLzEyUzFMUnAwMktmbTVPVG8zSGp4aWsyTnRZK1BkVHp6ejlmcW5yS1VubTRmOXlwUVlNRzZ0Njl1NW8yYmFwbXpacnBwcHR1MGdNUFBLQ2NuSndDUi9IWjJEcmpWNjFhcFppWUdPWG01dXJSUngvVlk0ODlWdWg1MGRIUmV2UE5ONVdXbGlZZkh4KzkrT0tMaFU1QlpoTVFFS0N4WThlcWE5ZXVtalZybHBLU2tyUmd3UUp0M2JwVkw3endnajJrSGpGaWhFNmNPRkZnTzNmZmZiZlQ3YTZNNkxQNS92dnZGUmNYcDRjZmZqamZ5TFJxMWFvNS9Cd2NIS3dlUFhvNGJGdTFhcFdDZ29MeXZlNHJmM2U0NHNxNlRTYVRoZ3daWWgrTk5uejQ4Q0lEc3VLd0JUaWhvYUZ1YXhNQUFBQ0Fjd1F5QUhBRE1Wa3NXbm5raEQ3Y2QwZ1hzM09LUE43TGNDbUlHWDVMYzBWVTlNeEN3bVVoTXpOVEw3NzRvbzRmUDY0T0hUcm9pU2VlS0RTUStmUFBQN1Znd1FMN3o4MmJON2MvYVY2VWxTdFh5bXcyMnp0dmJVSkNRdlR3d3c5TGtzTTBRTGJST3JiRm81MjU0NDQ3SEg0ZU1HQ0FIbmpnZ1NKcnVkTEFnUU8xWWNNR2Zmenh4MnJidHEzOWlmU1ZLMWNxSVNGQnJWcTEwczAzMzF4a08ybHBhWm8yYlpyMjc5OHZIeDhmVFpzMlRiVnIxNVowcVNOMXo1NDkydVQvdFJnQUFDQUFTVVJCVkxCaGcyclVxS0doUTRmcXh4OS8xS2VmZnFxVWxCVDUrZm1wZi8vK0dqSmtpSDJCOFZxMWFzbGdNR2pNbURFdVhkOFRiQ04wSms2Y3FFNmRPdG5YcnhnelpveU9IRGxTNk5QNzFhcFZVMGhJaU5PbjJDOWZJNmMwU3ROT2JtNnVmVTJqRmkxYUZQdjhDaFVxeU4vZlgyRmhZWm8xYTViRHd2RFhvcksrZjl6TjM5OWZreWRQTHRHNXRpbjJEaDgrTEM4dkx6MzMzSE9GaGpoNWVYbGF2SGl4UFZnTkNRblJLNis4b2xhdFdoWHJ1bTNidHRXSEgzNm8yYk5uYThlT0hUcDA2SkJHamh5cEYxNTRRVDE2OUZEVnFsWHRVM1pkTGlFaFFkS2xlNjYwSTJvMmJOZ2dYMTlmRFJvMHFORGordlhycDlEUVVJZXdOUzh2VDZ0V3JWS05HalUwZXZSb2grT05SbU94ZzQ3RXhFU0hFR2pMbGkxS1RVMVZ6Wm8xbFp5Y3JKVXJWK3ErKys2VHY3OS9zZG90eUtCQmczVGJiYmVwY2VQR2Jta1BBQUFBUU1FSVpBRGdCbUN4V3JYaFJLd1cvUHE3enFTNU5wVkpoNGpxZXVtMnRxb2JVdEhEMVJWUFNrcUt0bTdkcW4zNzltbnExS2xGSG4vNTFDMjJVUTMrL3Y1S1MwdFQ0OGFOTlhueTVBSTc4azZmUHExbHk1WnAwNlpORHR0bnpweFpZQ2QwYm02dUVoTVRGUmtaYWU4NGE5cTBxWDM2c2FMODlkZGZrdVIwZlllQ2xMUlRya21USnVyVXFaTjI3OTZ0RlN0VzZJRUhIbEJzYkt5V0xGa2liMjl2UGZQTU0wVzJzV1BIRHMyYk4wOFhMbHlRZEdtMHdlV2QwS0dob1JvN2RxeW1UWnVtVHovOVZPdldyVk5pWXFMOC9QeDAzMzMzYWNpUUlmazZLMXUzYnExMzMzMVhMVnUyTE5IcktnbG5hemJZUG90Njllclp0OW1tTUN0S1VGQ1E0dU1kcHdGMGRvM0NqQm8xcXNBMVpDNDNaODZjWWszUHRtN2RPcVdscGFsbXpacHEzYnAxc1dxeWVleXh4MVMzYmwzVnJGbFQ1OCtmTDFFYnhaV1ptZW5TTkZGRkhYUGxlMXFXOTA5NXNtN2RPb2RnZXN5WU1VNUhudVRtNXNyZjMxOG5UcHpRbTIrK3FaTW5UMHE2ZEo5TW16YXR3SFdUaWxLcFVpVzkrdXFyK3Y3NzcvWHZmLzliWGw1ZTlvQmd4b3daVHMreGZkWkxsaXdwOWRSd3ZYdjMxcmx6NTRvTVQ4YU5HNWR2bTIzS3ZyQ3dNSmVPZCthSEgzN1FnUU1IdEgvL2ZnVUZCV25wMHFXU0xvVTl0aEZ4QXdjT1ZHSmlvcjc1NWh0OThjVVhSWTVjY3RYbDAwVUNBQUFBOEN3Q0dRQzR6a1hGSmVoZlVmdDE5S0pyYXp5RUJsVFF1STYzcUUvRHVycTZNL2dYTEMwdFRUdDI3TkNXTFZ1MGI5OCtXU3dXcDRGSVFrS0NNak16RlJ3Y3JJQ0FBT1hrNU5nN0dDdFVxR0NmLzkvSHgwZlBQUE9NV3JaczZiU2RtSmdZTFZ1MlROdTJiWlBWYXJXSEIvLzliOUZyNUp3OWUxWWpSb3hRMDZaTjFhTkhEK1htNW1ydzRNRXV2OWJ0MjdkTFVwRlAxbS9ldkZrVktsUlF4NDRkUy9WaytOTlBQNjE5Ky9acDhlTEZDZ3NMMDlLbFM1V2JtNnVISDM2NDBIVng0dVBqOWNFSEgyalhybDJTcERadDJtamZ2bjFPaiszV3Jac2VmZlJSTFZ1MlRJbUppYXBaczZabXo1NnRxbFdyRnRqKzFReGpKT2RyTnV6ZHV6ZGZMVWFqc2REcHlpVEpZckVvT1RsWmdZR0JSVjZqTUdmUG5uWHB1TXZYRXlwS1FrS0NsaXhaSWttNjk5NTdTL3pkS1d3NkwwOHhHQXoya1ZmT25EbHpSbGFyMVQ3TlZVSEh1Rk5KNzUveTVNS0ZDNW96WjQ2aW9xTGs0L04vLzJsZ0czMXl1ZlQwZEEwYk5reTlldlZTY0hDd1BZeTU5OTU3OWRSVFQ3bGx4TWFBQVFQVXNtVkxuVDE3dHREUDI5MTY5dXhaNlAzZ1NoZ1lGUlZWNkhIZmZ2dXRnb09EbFptWnFYMzc5aWs2T2xycDZlbVNwUGZlZTg5K25HMjlNRWxhdkhpeDR1TGlWS1ZLRmQxenp6MUtTMHZUcWxXcjlQbm5uNnRkdTNabE5vb1FBQUFBUU1rUXlBREFkZXA4VnJibS9MSmY2MCtjZHZtY3ZnM3I2cVhiMnFxaVg5RWpBRHpGMWprbFNhdFhyOWF1WGJ0MDRNQUJlNmV6d1dCUXExYXQxTDE3OTN6bjd0eTUwMkV4Njh0ZCtRVHc3YmZmWG1BTnFhbXAyclp0bTZSTG5YUi8vL3ZmVmIxNmRaY0NHZHRJa2RUVVZMVnYzMTZSa1pIcTBxVkxrZWRKMHZuejU3Vmx5eFo1ZTNzWGVjN3Z2Lyt1VmF0V2FlclVxWVcrbHFKRVJFVG8rZWVmMTh5Wk0vWEdHMjlJdXZSZUZiUVkvZW5UcC9YRkYxL281NTkvbHRsc1ZrQkFnSjU2NmluZGZmZmQ2dDI3ZDRIWGVleXh4NVNYbDZjdnYveFM1ODZkMHh0dnZLRng0OFpkMVE3WHdseTVaa05TVXBJT0hEaWd3TUJBdFduVHhyNDlKeWZINlFpWlRaczJxVkdqUnFwUm80WldyRmloN096c2ZLTlBYRjNQd3RhaGErdThkWmVrcENSTm5UcFZHUmtaYXRDZ1FaRlRNNVUzZ1lHQjluV1VuT25mdjcrTVJtT2h4d3dhTk1oaC9hWFNLdTc5NDZyNCtIajk3Vzkva3lRdFhMalFwZWtSaXlzN08xc3JWcXpRVjE5OXBheXNMTldwVTBlVEprM1NmLzd6SDBWSFIydjE2dFVhTW1TSVE3QVlIeCt2akl3TUhUcDBTUFBtemRPNWMrZlVvMGNQdFcvZjNxMjExYXRYejJGa1dta0VCUVhwd3c4L0xQSzRvdTYxd242L2JkMjZWVGs1bDZZQmpZaUlLSEFxUUY5Zlh4MC9mbHpQUHZ1c1E1QWFGQlNrTm0zYXFGMjdkbXJYcnAxOVNzSjE2OWJwMjIrL2xTU05IRGxTL3Y3K0NnOFAxOUNoUS9YeHh4OXI2dFNwbWpOblRxRWhaRkVzRm91bVQ1K3U2T2hvUGZ6d3cvYXBOQUVBQUFCNEJvRU1BRnhuekJhcnZ2enptQmJzL1YxWlJwTkw1d1Q2K21oU2wzYnExN0N1aDZzcm1tMnhjVW1hUDMrK3BFc2hUT3ZXclhYSEhYZm85dHR2VitYS2xaMmVlL2xUeFRZK1BqN3EwS0dEUm8wYTVYSU50OXh5aThhTUdhUFdyVnNYdTZQTE5rMVY3ZHExVmJ0MmJVMmFOTW1sVVFoV3ExVno1ODVWYm02dSt2VHBVK1FVVkxiMUZLcFVxVktzK3B5cFhMbXlLbFNvWU85UXJGKy92aXdXUzc2cG5USXlNalJ1M0RpbHBxYktZRERvemp2djFQRGh3d3RkenlRM04xZmJ0bTNUbWpWck5HWEtGSVdIaDJ2aHdvWDYvZmZmTlh6NGNOMTExMTBhT0hCZ21hMWQwTDkvZi90MFE1ZGJ1WEtsTEJhTGV2WHE1UkRBNU9ibU9wMGFhZWZPbmZZT2VadXlXTkRkeGpiZGtjbGswc1dMRnhVV0ZxWi8vL3ZmT243OHVJS0NndlRTU3k4NWpJWW83OTU1NTUwaVJ5YTVZdnIwNmJKWUxHNm82UCs0ZXY4VXg2RkRoeVJkV3RQRjNXR015V1RTOTk5L3I4OCsrMHdwS1NreUdBd09JMXdlZnZoaFJVZEhLelUxVlo5KytxbEdqQmhoUDljMnlxdFJvMFl5R0F4NjZhV1gzRnBiYWFXbXBpbytQbDduenAzVHVYUG4xSzVkT3pWcTFNZ3Q0Yzc0OGVPZGJ2LzQ0NCtWazVPamJ0MjZ5V0F3YU51MmJSbzZkR2lCQVU3ZHVuWHRhekIxN05oUkhUdDJWTXVXTGZOOXZ6ZHMyS0IzMzMxWGt0U2pSdy8xNk5IRHZ1K1JSeDdSM3IxN2RmRGdRWTBiTjA2dnYvNjZtalZyVnFMWGRmTGtTZnNEQ011WEx5ZVFBUUFBQUR6czJ2a3ZjUUJBa1E1ZlROYnJXNk4wTk1tMTZja2txVVY0bU42NHM3TWlLZ1o1c0RMWEhUeDQwUDczdW5YcnFtZlBudXJaczZmREFzY0ZhZGV1bmI3NjZpdFpMQlpaclZaNWVYa3BKQ1NrUkIyanpoYXk5dkx5a3NWaVVWNWVYb0ZyeU5qV0hhbGI5MUs0MWFoUkk1ZXV0MmpSSXUzYXRVdkJ3Y0ZPMXdXNHNoUFpGaUtVWm5GM285R28vL3puUC9ybW0yOWt0VnJWc21WTC9mbm5uL3J2Zi8rcnFLZ29qUnMzVGsyYk5yVWZIeHdjclBIangrdTc3NzdUOE9IREM1eVN5V0t4Nk1DQkE5cTBhWk8yYnQxcUQ0OHNGb3NHRFJxa0ZpMWE2Ri8vK3BlT0hEbWk5ZXZYYS8zNjlhcGR1N2JhdFd1blcyNjVwZERSUWE2dXd6Sm16SmhDTy9CZmUrMDFSVVpHT2wzTS9mejU4L3JtbTIvazYrdXJCeDk4MEw3ZGFEUXFJeVBENlhleFZhdFdPbnYyckxLenMxV3hZa1gxNjlmUDZTaXVxMkhCZ2dYNjVwdHZaREFZWkRLWk5HWEtGRTJmUGwxang0NVZXbHFhbm56eVNZK011Q2l1NG94VUtlbGFOMWNxYU9SQ1NSVDMvaWtPMisvQjBveCtLNGpGWXRIR2pSdVZrcEtpcGsyYjZ0bG5uM1dvMHpZQ2NjdVdMVnF4WW9WYXRteXAyMjY3VFpMc1U1UTFhZExFN1hVVnhXcTFLalUxVlFrSkNmWS9OczgrKzZ3U0VoTHlmYWZDd3NJSy9CMmNtNXRicW5wT25qeXBmLy83MzlxN2Q2K2FOMit1RjE5OFViNit2c3JJeU5EYmI3K3RYMy85VlU4Ly9YUytjTjNIeDBjZmYveHhnUThXV0sxV2ZmTEpKMXEyYkpra3FYbno1dm5Xb2ZIeTh0SS8vL2xQdmZEQ0M0cUxpOU80Y2VNMGJOZ3dQZmpnZzhVT1dpTWlJbFNyVmkyZFBYdlc3U09kQUFBQUFPUkhJQU1BMXdHVHhhSWxCLzdVNHYySFpMWllYVDZ2LzAzMU5QbjJkdkp6dzVQbjdqSnk1RWhkdUhCQi9mcjFzM2NDdXNyYjI3dkFUaTUzQ0E4UFYwSkNnbGFzV0tGSEhubEVGU3BVc084em04M2F2MysvTm0zYUpNbjFOVkRTMDlNMVo4NGNiZHUyVFY1ZVhoby9mcnpDdzhNZGpna0tDbEpLU29xT0hqMnF4bzBiS3lZbVJuLzg4WWNDQWdJVUZoWW1vOUdvN094c0JRVUY2Y1NKRThySnlTbHlnZXVkTzNkcTRjS0Zpb3VMazVlWGw1NTg4a2s5OU5CRE9uYnNtS1pQbjY2WW1CaU5IajFhdDl4eWkrNjk5MTdkZHR0dDh2YjJ0ai9SZmFYVHB5OU5qWmVjbkt3aFE0WW9PVG5adnE5eDQ4YnEwYU9IS2xhc0tFbTY2YWFiTkhmdVhIdUg3K0hEaDNYbXpCbWRPWE9teUlESjFYVlk0dUxpQ3QyZmw1Zm5kTHZWYXRYYmI3K3QzTnhjZStkbVRrNk9EQWFEdnZycUs1bE1KcWVCeklBQkF3b2NFWFBzMkRHOStlYWJMdFY5dVZHalJoVXJUUHpQZi82anVYUG42dnZ2djVldnI2K21UWnVtZGV2V2FkT21UWHJ5eVNjMWNPQkFQZm5ra3k0dHVuNzU5R29XaTBWR28xRkdvMUVtazBuQndjSEY3dlJOU0VoUWNuS3lLbGFzS0Q4L1Axa3NGdnRVVEpKN1JucVYxTlc4ZjF4bEd5SGo2blNIVnpwNThxU3NWcXNDQXdOMTZ0UXA1ZVRrMkg5ZitmbjVhY3FVS2ZydHQ5OTAxMTEzT1IzQk4zYnNXQjA5ZWxUbnpwM1R0R25UOU5SVFQ2bEhqeDdhc1dPSHBFdWh6ZFd5WnMwYWZmYlpaN3B3NFlKTUp1ZWpQbTFCVVdCZ29HclVxS0dhTld1cVpzMmE5dEE0TmpaV1dWbFpDZzRPVm9VS0ZaU2JtNnZQUC85Y2toUWFHdXB5TFdscGFZcUtpdExHalJ2dGEwd05HREJBSTBlT3RIOW5ac3lZb1E4Ly9GQXJWcXpROXUzYmRlZWRkNnBuejU1cTJyU3AvVE1vNlArbkVoSVNOR3ZXTFAzMjIyK1NwR2JObW1uR2pCbE8xK2FwV3JXcTVzeVpvd2tUSnVqVXFWUDY2S09QdEhidFdnMGRPbFE5ZXZSdytSNnRVS0dDRmk1Y3FIUG56dGtmSkFBQUFBRGdPUVF5QUhDTk81R1NwbGUzL0tJL0xpUVY2N3huMjdYUzQ2MmJxZVRMd1h1R3Y3Ky9wazJiVnRabE9OV2pSdzk5L3ZubjlqOEZxVisvZnI0MWE1elp0R21UNXM2ZHEvVDBkUG40K09qRkYxOTBHa0sxYXRWS3UzYnQwclBQUHV1dzNkYVpHaDhmbjIva1NHRUxpcytjT1ZNYk4yNlVkS2xUNzZXWFh0SXR0OXdpNmRLSW5nVUxGbWpSb2tWYXMyYU45dS9mci8zNzkydnMyTEc2Kys2N0MzMHQwcVdnSXk4dlQ5V3JWOWRkZDkybFhyMTZxVmF0V3ZtT054Z011dU9PTzNUSEhYZm94SWtUMnJWcmwrTGo0M1gvL2ZjWGVBM0o5WFZZU21yQmdnWGF0MitmR2pkdXJFR0RCbW5Ja0NINWppbnV5SmZjM0Z5WGc2VExuVDE3dGxqSHA2U2thTzNhdFRJWURQcm5QLytwdG0zYnFsV3JWcXBTcFlxKy9mWmJMVnUyelA3VXZjRmdrSStQajN4OWZlWHQ3UzBmSHg5N0I2N0paTElITUVhajBXRjBscCtmbjc3NjZxdGlCektIRHgvVzlPblRuZTVyM0xpeFc5ZktLYTd5Y1A5Y0xqTXpVeWRQbmxUbHlwVkx2R0Q3dW5YcjlQWFhYenRzdTN3VVRQWHExUXRkZkQ0NE9GaXpaczNTU3krOXBMaTRPSDN3d1FmMjlibWFOR25pOUo3MmxJaUlDUHRVa05LbDhLNVdyVnFLaUloUTdkcTFGUkVSWVE5aEtsV3E1TFNOblR0M2F2SGl4VTczdWZLNytzY2ZmOVNxVmFzVUV4TmpIMzE1MjIyM2FlalFvZmxHNEhoN2Uydmt5SkhxM0xtekZpMWFwTFZyMTJydDJyWHk4L1BUMHFWTDh3WHVOcnQyN2RLTUdUUHNJM2U2ZE9taWlSTW5PZ1QvVndvTkRkVzc3NzZyV2JObUtTb3FTbkZ4Y1ZxMGFKRWFObXhZNkhmNFN2NysvbTVic3djQUFBQkE0UWhrQU9BYVpaWDArY0VqbWhmOW0vTE1ycStKVU1ISFc2OTM3NlFlOWNySFl1cmxSV0dkWGpiRGhnMVRRRUNBb3FLaWxKcWFtbTkvcFVxVjFMeDVjdzBlUE5pbER1dm16WnZMYXJVcU1qSlNFeVpNS0hCNm83Rmp4eW80T0ZqSGp4K1gwV2lVbjUrZmJyNzVadjM5NzMrWEpOV3NXZE0rblpyQllGRDkrdlUxWnN5WUFxOTc2NjIzYXVQR2plcmJ0NjlHamh5cG9DREg2ZW9DQXdNMWR1eFlEUm8wU0lzV0xaSy92MytSbmNrUFB2aWcxcTlmcitiTm0rdnV1KzlXNjlhdFhWbzdSNUlhTkdoUTZCUmFkZXJVY1ZnQTIxTVNFeE8xY2VOR2hZZUg2N1hYWGxQVnFsWFZxbFVyWGJ4NFVTYVRTVUZCUWVyUm80ZkxIZXMyTFZxMDhIaVFaTk9uVHgvVnFWUEhQckxDMTlkWFR6Lzl0QVlPSEtndFc3Ym8yTEZqdW5qeG9yS3lzbVF5bVdReW1XUTJtMlV5bVpTVGsyUC9Ea21Yd2hkL2YzLzd6d2FEUVowNmRYSlk1TjFWa1pHUjluYXMxa3VqK0FJREE5VzhlZk5pcmUva0NlWGgvcm5jSDMvOElhdlZxczZkTzd0OEQxMnBTWk1taW9pSWtObHNscGVYbCtyVnE2ZVJJMGNXcTQwYU5XcG8vdno1V3JKa2lUWnYzcXkwdERUVnIxLy9xcThiYy9QTk4ydnk1TW4yRUtZazN6OW5JejhxVjY2c1RwMDZPYXlSVTVCbXpacHB3WUlGYXQyNnRUcDM3cXp1M2JzckxDeXMwSE5hdDI2dGVmUG02ZGRmZjlYR2pSc1ZHQmhZWUJnalNXM2J0bFhMbGkyMWYvOStQZjc0NDNyb29ZZGMrdnhEUWtJMFk4WU1yVnUzVHN1WEw5ZHJyNzJtK3ZYckYza2VBQUFBZ0xKaHNOcitxeGdBY00zSU5CcjE2cFlvYlRwMXBsam5WUXNNME96ZVhkVTB6RFBUQTdYN3ozOFZQWHl3UjlvdWlHM3FxYUttR0NvUGR1L2VyY3pNVFBYczJkTytMU1ltUnBHUmthVmVZTjFzTnN0cXRjcmIyN3ZBVHJ6Um8wZkxiRFpyL3Z6NU9uVG9rTXZyYWJpNlFIbHVicTdUcVhXdUpTZFBucFNmbjU4aUlpSmNPdjd6eno5WGNuS3lubm5tR1E5WDVwcnM3T3dDMXpmeWxKeWNIUDMwMDArU25LKzlkTFVZalVaWnJkWVMvUzRvRC9lUHpicDE2L1RERHo5bytQRGg5cEUzNVlISlpDcng3Nm00dURpTkhqMWFrclJpeFFwM2x1VXkyMy95MlA2M3VHdUxtYzNtWWswN1Z4SjVlWG1sbWpyTWFyV1dPTVFyQzJYeGJ3WUFBQURBVXd3dS9tT2NRQVlBcmpFblV0STAvcWZ0T3BXYVhxenptbGNOMWJ1OWJsZDRvT2M2YStsY0FRQUFydURmREFBQUFMaWV1QnJJTUdVWkFGeEROc2JFNnJWdFVjb3lPbC9ZdUNCMzFZL1VxOTA2cW9LUFo1L3VCUUFBQUFBQUFPQWNnUXdBWEFQTUZxdm1SLyttVDM0L1hPeHo3Mi9hVUMvZDFsWmUxOUEwSmdBQUFBQUFBTUQxaGtBR0FNcTU1SnhjVGZwNXA2TFBKUmI3M01ITkcrbkZ6cmVLS0FZQUFBQUFBQUFvV3dReUFGQ09IVHFmcFBFYmR5Z3hNNnZZNXc1dDBVUmpPOTVDR0FNQUFBQUFBQUNVQXdReUFGQk9mWHZraEdidDNDdWp4VkxzY3g5djNVelB0bXRGR0FNQUFBQUFBQUNVRXdReUFGRE9XS3hXdmJWenIxWWNQbDZpODU5c2M3TkczTnFDTUFZQUFBQUFBQUFvUndoa0FLQWN5VE9iOWM5TnU3WHAxSmtTblQveTFoWjZzczNOYnE0S0FBQUFBQUFBUUdrUnlBQkFPWkdSWjlTNERkdjBhL3o1RXAwL3VuMHJQZGFxbVp1ckFnQUFBQUFBQU9BT0JESUFVQTVjek03UjZMVmJkRFFwcFVUbmorMXdpeDV0MmNUTlZRRUFBQUFBQUFCd0Z3SVpBQ2hqWjlJeTlPemFMVHFibmxHaTg1OXNjek5oREFBQUFBQUFBRkRPRWNnQVFCazZjakZabzlkdFZWSjJUb25PLzM5TkcyckVyUzNjWEJVQUFBQUFBQUFBZHlPUUFZQXlFbjB1VWVNMmJGT1cwVlNpODN2VXE2Mkp0N1dWd2MxMUFRQUFBQUFBQUhBL3I3SXVBQUJ1UkQrZlBLUFJhN2VVT0l5NXRVYTRwdC9SU1Y2RzhoWEhCUGo0bFBnMUFRQ0FHME9XMGFSQVg1NE5CQUFBd0kySFFBWUFyckp2RGgvWFN4dDN5R2l4bE9qOHhxR1ZOYnRYVi9sNWU3dTVzdEtyWFNsWUoxSlN5N29NQUFCUWpwMUlTVlh0aXNGbFhRWUFBQUJ3MVJISUFNQlY5TWx2aC9YR2ptaFpTM2grUk1VZ3ZkK25tNEw5Zk4xYWw3dDByMXRMcTQ3R2xIVVpBQUNnSEZ0MU5FYmQ2dFlxNnpJQUFBQ0FxNDVBQmdDdWt1VUhqK2o5UFFkS2ZINW9RQVhONzN1SHFnWUd1TEVxOS9wYnl5YmFkVFplZTg4bGxuVXBBQUNnSE5wN0xsRzd6eVpvV011bVpWMEtBQUFBY05VUnlBREFWZkRsSDhjMDU1ZjlKVDQvME5kSDcvZnBwc2hLNVh0Nmp5QmZYMDI1dmIybWJONU5LQU1BQUJ6c1BaZW9LWnQzYS9MdDdWaERCZ0FBQURja2c5VnFMZW5NT1FBQUYzeHorTGplMkJGZDR2Tjl2THowZnA5dTZoQlIzWTFWZVZaVVhJS21iZCtqenJWcTZON0c5ZFdnY2dnZEx3QUEzSUN5akNhZFNFblZxcU14Mm5VMlhsTnViMzlOL1pzR0FBQUFjSVhCWURDNGRCeUJEQUI0enFxak1YcDlXMVNwMnBqYXJZTUdOS3J2cG9xdW5reWpVWi8rZmtSYlQ1M1ZtZlFNWlJsTlpWMFNBQUM0eWdKOWZWUzdZckM2MWEybHY3VnNvaURmOHJrT0hnQUFBRkFhQkRJQVVNWlcvM1ZLVTdmc1ZtbCt5ZjZ0WlZNOTE2RzEyMm9DQUFBQUFBQUE0RjZ1QmpLc0lRTUFIckFoSmxhdmJ2MmxWR0ZNMXpvUkd0MitsZHRxQWdBQUFBQUFBRkIyQ0dRQXdNMDJuVHFqZjI3YUpVc3BCaUEycUJLaTZYZDBrcGRyNFRvQUFBQUFBQUNBY281QUJnRGNhTnZwT0UzNnVYUmhUT1VLL3ZwWHI2N01zUTRBQUFBQUFBQmNSd2hrQU1CTmRwMkoxNFNOTzJTeVdFcmNobytYbDk3dTJVVVJGWVBjV0JrQUFBQUFBQUNBc2tZZ0F3QnVzUGRjb2w3NGFidU1wUWhqSk9ubEx1M1Vwa2E0bTZvQ0FBQUFBQUFBVUY0UXlBQkFLUjFMU3RHNERkdVZaemFYcXAyaExacm8zc2IxM1ZRVkFBQUFBQUFBZ1BLRVFBWUFTaUUrSTB0ajFtMVZwdEZZcW5hNlJOYlVjeDFhdTZrcUFBQUFBQUFBQU9VTmdRd0FsRkJhYnA3R3JOdWk4MW5acFdxblFlVktldVBPenZJeUdOeFVHUUFBQUFBQUFJRHloa0FHQUVvZ3oyeldpejl0MTRtVXRGSzFVOUhQVjdON2RWV1FyNitiS2dNQUFBQUFBQUJRSGhISUFFQXhXYXhXdmJMbEYvMGFmNzdVYmIzZXZaTnFWd3AyUTFVQUFBQUFBQUFBeWpNQ0dRQW9wbi85c2w4L3hjU1d1cDNodHpSWDF6b1JicWdJQUFBQUFBQUFRSGxISUFNQXhiRDg0QkY5ZHVob3FkdnBWS3VHUnR6YXdnMFZBUUFBQUFBQUFMZ1dFTWdBZ0l2V256aXRPYi9zTDNVN05ZSUROZjJPVHZJeUdOeFFGUUFBQUFBQUFJQnJBWUVNQUxnZytseWlwbTc1cGRUdCtIcDVhVmFQTHFwY3dkOE5WUUVBQUFBQUFBQzRWaERJQUVBUi9rcE8xUXNidHN0b3NaUzZyZkdkYjFYejhGQTNWQVVBQUFBQUFBRGdXa0lnQXdDRlNNak0wcGkxVzVScE5KYTZyWHNhMWROOVRSdTZvU29BQUFBQUFBQUExeG9DR1FBb1FMYkpwT2MzYkZOaVZuYXAyMm9jVmxtVHVyUVRxOFlBQUFBQUFBQUFOeVlDR1FCd3dpcnB0YTFST25veHBkUnRWZlR6MWRzOXU4amYyN3YwaFFFQUFBQUFBQUM0SmhISUFJQVRIKzMvUXovRnhMcWxyZGU3ZDFLdGlzRnVhUXNBQUFBQUFBREF0WWxBQmdDdXNPblVHUzNZKzd0YjJocCtTM04xclJQaGxyWUFBQUFBQUFBQVhMc0laQURnTW44bHArcVZ6Yis0cGExYmE0UnJ4SzB0M05JV0FBQUFBQUFBZ0dzYmdRd0EvRTlLVHE3R3JkK21iSk9wMUcxVjh2ZlQ5RHM2eWN0Z2NFTmxBQUFBQUFBQUFLNTFCRElBSU1sa3NXakN4aDJLeThoMFMzdXZkdXVvYWtHQmJta0xBQUFBQUFBQXdMV1BRQVlBSkwyemU1OStqVC92bHJZZXZybXh1ckZ1REFBQUFBQUFBSURMRU1nQXVPR3RPSHhjWC8vNWwxdmFhaEpXUmFQYnQzWkxXd0FBQUFBQUFBQ3VId1F5QUc1b3Y4YWYxNnhkZTkzU1ZvQ1BqOTY4czdQOHZQblZDZ0FBQUFBQUFNQVJ2WVlBYmxoeDZaa2EvOU4ybVMxV3Q3UTNxVXRiMVFtcDZKYTJBQUFBQUFBQUFGeGZDR1FBM0pDeWpDYU4yN0JOcWJsNWJtbnY3cHZxcWY5TjlkelNGZ0FBQUFBQUFJRHJENEVNZ0J1T1ZkTHIyNkwwVjNLcVc5cXJVNm1pWHJxdHJWdmFBZ0FBQUFBQUFIQjlJcEFCY01QNTR0QlIvUlFUNjVhMmZMMjg5R2FQemdyMDlYRkxld0FBQUFBQUFBQ3VUd1F5QUc0b3Z5VmUxTCtpOXJ1dHZlYzZ0RmFUc0NwdWF3OEFBQUFBQUFEQTlZbEFCc0FOSXprblZ4Ti8zaW16eGVxVzlyclZpZERnbXh1N3BTMEFBQUFBQUFBQTF6Y0NHUUEzQkl2VnFzbWJkeXN4TThzdDdWVU5ETkRVYmgxbGNFdHJBQUFBQUFBQUFLNTNCRElBYmdpTDl4M1NMMmZqM2RiZXE5MDZLTVRmejIzdEFRQUFBQUFBQUxpK0VjZ0F1Tzd0T2hPdkQvY2RjbHQ3ZzVzM1VxZGFOZHpXSGdBQUFBQUFBSURySDRFTWdPdGFmRWFXSm0vZUpmZXNHaVBWcjF4Sll6cTBkbE5yQUFBQUFBQUFBRzRVQkRJQXJsdEdpMFVUZjk2cDFOdzh0N1RuNCtXbDZYZDBrciszdDF2YUF3QUFBQUFBQUhEaklKQUJjTjE2TCtxQURwNi82TGIyUnQ3YVFrM0Nxcml0UFFBQUFBQUFBQUEzRGdJWkFOZWxEVEd4K3VMUVViZTExNlpHdUlhMWF1cTI5Z0FBQUFBQUFBRGNXQWhrQUZ4M1RxYWthZHEyS0xlMUYranJvOWU2ZDVTWHdlQzJOZ0VBQUFBQUFBRGNXQWhrQUZ4WHNrMG1UZmg1cDdLTUpyZTErZEp0YlJVUkhPUzI5Z0FBQUFBQUFBRGNlQWhrQUZ4WDN0cTVWeWVTVTkzV1hzLzZrZXAvVXoyM3RRY0FBQUFBQUFEZ3hrUWdBK0M2c2ZiNEtmMXc3S1RiMnFzYUdLQ1h1N1FURTVVQkFBQUFBQUFBS0MwQ0dRRFhoYlBwR1hwalI3UmIyM3kxV3dlRitQdTV0VTBBQUFBQUFBQUFOeWFmc2k0QUFFckxaTEhvbjV0MnUzWGRtTUhORzZsVHJScHVhKzlHbEd2SzBzN1RYK3JJK1IxS3lvNlQwWnhUMWlVQkFBQUF3SFhOMTd1Q1FnTWkxQ1M4aTI2cjg1RDhmUUxMdWlRQXdHVU1WcXZWV3RaRkFFQnBmQkQ5dXo0NjhJZmIycXRmdVpLV0Rlb3RmMjl2dDdWNW96bVI5S3UrLy9NZE5ReHJyellSZlJVZVZFOSszZ0ZsWFJZQUFBQUFYTmZ5ek5rNm4zbFMrK0xXNnZqRlBSclE3RVUxQ0wyMXJNc0NnT3Vld1dCd2FkVURBaGtBMTdUb2M0bDZldlVtdWVzWG1aZkJvS1VEN2xMejhGQTN0WGpqT1pIMHExYis4WmIrMzgwdnExNlYxbVZkRGdBQUFBRGNrRTRtSDlBM2g5N1FmYzFmVW4xQ0dRRHdLRmNER2RhUUFYRE5TczNOMHl1YmQ3c3RqSkdreDFzM0k0d3BoVnhUbHI3Lzh4M2RUeGdEQUFBQUFHV3FYcFhXK244M3Y2eFZmNzZqWEZOV1daY0RBQkNCRElCcmxGWFM2OXVpbEppVjdiWTJHNFZXMWovYTNPeTI5bTVFTzA5L3FZWmg3VldYTUFZQUFBQUF5bHk5S3EzVk1LeTlkcDcrc3F4TEFRQ0lRQWJBTldyRm4zOXB5Nm16Ym12UDI4dWdWN3Qxa0s4WHZ4Wkw0OGo1SFdvVDBiZXN5d0FBQUFBQS9FK2JpTDQ2Y241bldaY0JBQkNCRElCcjBQSGtWTTMrWmI5YjJ4eCt5ODFxRWxiRnJXM2VpSkt5NHhRZVZLK3N5d0FBQUFBQS9FOTRVRDBsWjhlVmRSa0FBQkhJQUxqRzVKck5tclJwbC9MTVpyZTEyU1NzaXA1bzNjeHQ3ZDNJak9ZYytYa0hsSFVaQUFBQUFpcWFmUUFBSUFCSlJFRlVBSUQvOGZNT1VKN1pmZE45QXdCS2prQUd3RFhsWDcvczE0bmtWTGUxNStQbHBkZTZkNVFQVTVVQkFBQUFBQUFBOENCNklBRmNNN2FjT3F1di92ekxyVzArZGV2TnVxbEtpRnZiQlBELzJUdnZzS2JPdDQ5L0U4SUcyU0lxNGtERXZSY3FWYWsvdFV1dFdyV3V1bXFkZFU4UUZOeFZxOVlxdGM2aTJJclZXdXRxWFlDS2s2RWlMcUJFUnRoaEptU2M5dy9lYzBySVRnN0Q5dmxjVjYvS0djODRPZk1lMzV0QUlCQUlCQUtCUUNBUUNBUUNnVkFkNHBBaEVBanZCTmxsNVZnZmRaL1ZOdHU1T0dKcVJ5SlZSaUFRQ0FRQ2dVQWdFQWdFQW9GQUlCQnFIdUtRSVJBSTlSNDVSU0hvMWowVWlTdFlhOVBNaElzZzM5NHc0WEpZYTVOQUlCQUlCQUtCUUNBUUNBUUNnVUFnRU5SQkhESUVBcUhlYy9yNWE5elBFTERhNWxmZE82S2xmUU5XMnlRUUNBUUNnVUFnRUFnRUFvRkFJQkFJQkhVUWh3eUJRS2pYcEJZV1lmZjllRmJiN05qUUNaTTZ0R0cxVFFLQlFDQVFDQVFDZ1VBZ0VBZ0VBb0ZBMEFSeHlCQUloSHFMVEU1aFhlUTlWTWhrckxWcFptS0NJTi9lNEhLSVZCbUJRQ0FRQ0FRQ2dVQWdFQWdFQW9GQXFEMklRNFpBSU5SYmpzUW5JakVubjlVMjUvZm9DQTg3VzFiYkpCQUlCQUtCUUNBUUNBUUNnVUFnRUFnRWJSQ0hESUZBcUpjOHp5M0F3YmhuckxiWnlkVVo0OXQ3c2RvbWdVQWdFQWdFQW9GQUlCQUlCQUtCUUNEb0FuSElFQWlFZW9kWUpzTzZXekdReVNuVzJqVGxjaEhRdnllUktpTVFDQVFDZ1VBZ0VBZ0VBb0ZBSUJBSWRRSnh5QkFJaEhySDl3K2ZJS1d3aU5VMlozVnJqeGIyRFZodGswQWdFQWdFQW9GQUlCQUlCQUtCUUNBUWRJVTRaQWdFUXIzaVVXWTJUajU5d1dxYlhvNzJtTkxSbTlVMkNRUUNnVUFnRUFnRUFvRkFJQkFJQkFKQkg0aERoa0FnMUJ0S0pSSUVSZDRIZTBKbEFKZkR3VHJmWHVCeHllMk9RQ0FRQ0FRQ2dVQWdFQWdFQW9GQUlOUWR4RUpKSUJEcURUdGo0cEJaVXNwcW0xTTZlY1BieVlIVk5na0VBb0ZBSUJBSUJBS0JRQ0FRQ0FRQ1FWK0lRNFpBSU5RTEl0TXk4TnZMWkZiYmJHWm5pMWxkMjdQYUpvRkFJQkFJQkFLQlFDQVFDQVFDZ1VBZ0dBSnh5QkFJaERxblFDUkdTUFFEMXR0ZE42QVh6RTFNV0crWFFDQVFDQVFDZ1VBZ0VBZ0VBb0ZBSUJEMGhUaGtDQVJDblVJQjJIejdJZkxMUmF5MisxbTcxdWppNnN4cW13UUNnVUFnRUFnRUFvRkFJQkFJQkFLQllDakVJVU1nRU9xVVM2Ly94dlhVdDZ5MjJjakdDdk43ZEdLMVRVTGRRMUVVM3J4NWc5T25UMlA1OHVYWXUzZHZqZlYxNHNRSmhJZUhxMTB2bDh0eDRzUUpuRGh4Z3RWK3k4cktJSmZMMWE2WHlXVEl6OC9YcVMxOXRxTW9TcWR0OVlYTitRREFqaDA3NE8vdnIzR2IxNjlmWTlldVhiaDkrN2JPN2Y0YnVYVHBFbTdjdUtGeTNhKy8vb3JqeDQrejN1Zm8wYU14Y3VSSTF0dlZCNEZBZ0FrVEptRENoQWthejcyYVFpYVRJVFEwRktHaG9WcTNqWXlNMU92OE53U3BWSXFTa2hLVjZ5aUt3dXJWcTdGNjlXcms1ZVhWNkRnSWhIODc2ZW5wZW0wdmxVcmg3Kyt2OVpsbUNCUkY0ZW5UcDNqNjlLbks5ZlE2Zlo3OUZFVmg1ODZkU0V4TVpHdVlDdkQ1ZlB6ODg4OTQrZktseGpGRVJFVGcxYXRYTlRLR3FpeGJ0Z3hCUVVGNCs1YmRiNVNhWU9YS2xRZ01ES3p4c2VibTVtTHYzcjJJaVltQlRDYXJzWDRrRWttTnRVMGdFQWdFUW4yQlY5Y0RJQkFJLzExeXk4cXgvZTRqMXR0ZDI2OG5yRXpKN2UxZFJ5UVM0ZFdyVjBoTVRNU3paOC93OU9sVEZCY1hNK3RmdkhpQkdUTm13TXJLaXZXK2p4NDlDaTZYaXdrVEpxaGNMNVZLY2ZUb1VRREF4SWtUV2Vuejh1WExDQTBOaGErdkx4WXZYcXh5bTU5Ly9oa25UNTdFZ2dVTE1IVG9VTFZ0RlJZVzR2UFBQNGVycXl2V3JWdUhWcTFhcWQzMjY2Ky9SbGxaR1FJQ0F0Q2xTeGVqNTBIRDVueG9ZbU5qSVJBSU5HNlRtSmlJaXhjdnd0TFNFdjM2OVRObzdHS3hHSVdGaFhqNzlpMzRmRDc0ZkQ3UzB0SXdmZnAwdEczYlZ1MCt1Ym01RUFnRXlNcktZdlpidlhvMXJLMnRtZTF1M0xpQjB0SlNnOGFsam84KytraHAyYzZkTytIczdJeEJnd1lwcmZ2MTExOGhFQWd3WmNvVVpsbEVSQVF1WHJ5b3NaL0RodzlyWEY5U1VsSW5UcENxeUdReTVPYm1Ba0NOT1JxMTlSOFJFUUVBbUQxN3R0cnQvdnJyTDJ6ZHVoVnVibTdNLzltbXZMd2M2OWV2aDBBZ3dNYU5HOUc0Y1dPRjlSS0pCQThmUGdSUWVVOHpodXpzYkZ5NGNBR1BIejlHZW5vNlJDSVI3TzN0MGJGalI0d1pNd1plWGw0YTl4Y0lCUGo1NTU5eC8vNTk1T2Jtd3R6Y0hGNWVYaGcxYWhSOGZIeHFyRithM054Y3hNVEU0TzdkdTlpNGNhTmVjOWNGUStkSFUxaFlpTE5ueitMdTNidElUMCtIVENhRG5aMGR2THk4OE5WWFg2RkpreVoxUGthZzVvOWpmU1VzTEF3blQ1N0U0c1dMTVdUSUVKMzJrY3ZsdUhmdm50NTlwYVNrWVAvKy9aZ3padzVhdEdpaGNodUpSTUk4ZC8vODgwK2w5ZlM2UC83NEEyWm1aanIxZSs3Y09WeTZkQW0zYnQxQ1dGZ1liRzF0OVI2N0pxS2lvbkRreUJGTW5UcFY3WFY3Nzk0OWhJYUd3dHZidTBhRGNnUUNBZUxqNDhIaGNMQm8wYUlhNjRjTktpb3FFQnNiQzRxaU1IZnUzQnJ0Nis3ZHV6aC8vanlpbzZNMUJpMFpRMGxKQ1VhUEhnMFhGeGQ4Ly8zM2FOQ2dnZHB0YzNKeThQbm5ud05RZlo0VENBUUNnVkNmSVJaTEFvRlFKMUFBTnQ5NWhPSUtkcU9nUG1yZEhIMmJObUsxVFVMdFVsRlJnWG56NXVIdnYvOVdNS2p5ZUR4NGUzdWpRNGNPNk55NU16cDE2Z1FyS3l0ODhNRUhPcmQ5NnRRcGpSOTNiRU5SRkJJVEUxRmNYTXo4SnhRS2taMmREWUZBQUlGQWdFR0RCbUhtekpubzFLa1RURTFOY2ZIaVJUZzdPMlB5NU1rS2JiMTgrUkkvL2ZRVHpNek0wTGx6WjQzOTNyaHhBektaRENLUkNCNGVIbXEzZS9YcUZiS3lzc0RqOGVEcDZWbHY1Nk1QS1NrcEFJQjI3ZHJwdGQvMDZkTlJVbEtDNHVKaXRjYnA2T2hvdEczYkZrRkJRU2dySzBONWVUbUtpb3BRV0ZpSXNySXlsZnRFUmtaaStQRGh6TjlIang1RlJrYUdYbVBUaGlxSGpMNFVGaGFDeitlek1CclZSRVpHSWpnNFdLZHQvd3VHRlI4ZkgzVHExQWtKQ1FsWXZIZ3h0bS9mRG5kM2R3REEwcVZMa1pDUW9IZWI5UFZHdytWeVFWRVUzcjU5aTRVTEZ5SWtKQVRlM3Q3TStxcFJ5RHllNFo4RXg0OGZSM2g0dU5KMWs1dWJpeHMzYnVEV3JWdFlzR0NCMnZNME5qYVd1YVpveXNyS0VCY1hoN2k0T0l3Wk0wYWxjOHVZZmltS3d1dlhyM0gzN2wzRXhNVFVhTVM5b2ZPanVYLy9Qalp2M3F5VTZaU2ZuNCtZbUJnTUd6Yk1hSWVNb1dPc3plTm9ETG80L1BWaCtQRGhDb1o2RG9jRGlVU0NiZHUyZ2Mvblk5cTBhZUJ3T0t6MlNYUGh3Z1hFeHNiQzM5OGYzMzMzSFJ3Y0hHcWtuNnFrcHFZeUR2bFpzMll4emhnK240K2xTNWZxM2Q0dnYveWl0T3p4NDhjQWdCNDllcWpjaDZJby9QVFRUd0NBcVZPbjZ0VmZVRkFRMHRMU05HNVROZUFnTWpJU0FOQ2hRd2ZZMjl2cjFWZHRrNUdSQVlxaVlHNXVqb1lORzlab1gzZnUzQUVBdlBmZWU1QklKSmd4WTRiUmJZYUZoU244L2V6Wk04amxjc2hrc2xwOVg2ZlIxYUZhRlZkWFY2VjVhT0xaczJlNGN1VUtuajU5aXV6c2JGQVVCVmRYVi9UczJST2ZmZllabkp5YzlCNERnVUFnRU40OWlFT0dRQ0RVQ1g4bXArSFczL3JKTzJqRDBkSUNTM3AzWmJWTlF1MGprOG1RbXBvS0FCZ3dZQUM4dmIzUnRtMWJlSGw1d2R6Y1hHbDdmYVFOcWpwNHBrK2ZybkZidVZ5dWRodGQybW5Zc0NHMmJObUNrSkFRSm1LZnh0cmFHbzZPam1qY3VERmoyR2pjdURFMmJkcUVSWXNXNGFlZmZrTExsaTJaREkvOC9Id0VCZ1pDS3BWaTllclZhTlJJczlQeDBxVkxBSUFSSTBab05MUkdSVVVCQUhyMzdnMGJHeHVOYlFLVlJxZmFtRTlKU1FsR2pScWxkaHpxUHBqLy9QTlBQSC8rSEFEMGR2THcrWHh3dVZ5NHVyckMzdDRlRGc0T2NIQndnSXVMQ3hvMWFnUlhWMWMwYmRvVUFCVGswSGc4SGhvMGFBQTNOemM0T2pyQzBkRVJUazVPY0haMmhvdUxpOW9JWmpxTHdoZ1dMbHpJdW5ObnpabzFTbGsxa3laTjBwcVpwQTFyYTJ2RzRhQ085UFQwT3N1dzBjVUl3NmFqeU1yS0NwczJiVUpnWUNBZVBYcUVaY3VXWWNlT0hXamF0Q2xzYlczMU5ySVdGQlFvTFRNM04wZElTQWcyYk5pQW1KZ1lyRml4QWtGQlFlaldyUnNBeFh1bnFhbXBRZk9ReVdTTWtkVEh4d2QrZm41bzFxd1pKQklKRWhJU0VCWVdocEtTRXV6ZHV4ZXRXN2RHbXpadEZQWVhDQVNNSTZCaHc0YVlQbjA2V3JkdWpheXNMQnc2ZEFqSnljbUlpSWlBbDVlWHdubHBiTDhUSmt5b0ZaazJRK2RIOC9qeFkrWmU2ZXpzakxGang2Smp4NDR3TXpORFptWW1ZbUppWUdGaFVXZGpySzNqYUN4czMxZXF0emR4NGtUWTI5dGo5KzdkQ0E4UFIzWjJOcFl0VzJhVW8xTWRYMzc1SlJJU0VwQ2Ftb3JBd0VEczNMbXpSdnFoS1NrcFFXQmdJRVFpRWZyMDZhUGc0SlRKWkNydlBmb2lGb3VSbUpnSU96czdwV3VWNXZMbHk0eWMyZXJWcXpXMnQyVEpFb1ZBaU16TVRMMENEcTVkdXdZQThQWDExWG1mdW9LV3ltdmF0S2xHSitDa1NaTjBraGxUbC9sU1ZsYUcrUGg0QU1EZ3dZTWhsOHVOZmk5UXhiTm56d0JVT3NQWVpNV0tGWWlOamRXNERmMk1OekV4VWNvbzVmUDVhcGZyUTNoNHVNcHNZenFyK3M4Ly84U1dMVnQwenU0a0VBZ0V3cnNMY2NnUUNJUmFKNzljaEsxMzJKY3FXOW0zR3hxWTZ5YTlRSGczV0xWcWxjNXlHaEVSRWJDenMxTzVUcFd4VlplUEtHTzJvVDk4VjZ4WXdjakxCQWNISXpNekUrZk9uVk81ajZlbko1WXNXWUxvNkdnMGE5YU1XVjVTVWdJUER3LzQrZmxwTlJBa0ppWWlKU1VGRmhZVytQampqOVZ1SjVmTG1ZL1B2bjM3UWlnVXF0M1d4c1lHSmlZbXRUWWZVMU5UL085Ly8xTmFIaGtaQ1pGSXBISWRBSlNXbGlJNU9Sa2NEa2V0VEJvQTJOblpZZGV1WFVyTG16UnBvbFdXaThiRnhRVS8vdmlqd1pKNTZzNVZmYUIvRXhvK242L2dJTXpOemRYb2FLRFhYYjU4MmFEKzFiVmRmZm1vVWFNd2QrNWNyY2QyOU9qUktDb3EwcmlOVkNwbGRQS2JOMit1KzJCMXhOWFZWV2xaVFJpZGdFcUh5ZnIxNnhFUUVJREdqUnZEMmRrWlFHVTB0NzZvK3kxTVRVMFJHQmlJOWV2WEl5WW1CaUVoSVRoKy9EaHNiR3dVSkNDcnl1cnBpNk9qSTFhdlhxMGtlZGk2ZFd0MDd0d1o4K2JOZzF3dVIwUkVCTmF1WGF1d3pjR0RCMUZXVmdZYkd4dnMycldMaWZCdTFxd1oyclZyaHkrLy9CSTVPVGs0ZlBnd0JnNGNxR0J3TktaZjJvbmc2dXFLUG4zNklDc3J5eUQ1S0cwWU03L2k0bUpzM3J3WlVxa1VyVnUzeHRhdFd4Vmtvanc4UE5DblQ1ODZIV050SFVkajBlWk0vZUNERHlDUlNIRDA2RkdEczQwKy9QQkRXRnBhWXV2V3JiaDI3Um82ZE9qQVN2WmlkY3pOemVIdjc0ODVjK2JnK2ZQbjJMOS9QeFlzV01CNlAwQ2xveVFvS0FnWkdSbG8yclFwVnExYXBiQytlZlBtckRpcVkySmlJSkZJNE9QakF3NkhnMHVYTHNIYTJwcDVQOGpMeThPUFAvNElBQmcwYUpES3JCV3hXSXhMbHk2Qm9pZ2xPVFZOTmIyR0RoMnE0R0I3OCtZTjNyeDVBdzZIODA0NFpPZ0FKbTNQdzV5Y0hLTWNrOWV2WDRkRUlvR0hod2VUYVduSWJ6OWt5QkJ3dVZ4Y3VYSkY1WHE2N2hFZE9NQVdEUnMyVkFnS1VlZGdBUUJuWjJlbDk1VWhRNGFvWGE0UHVibTVzTFMweElnUkk5QzNiMTgwYk5nUXBhV2x1SFhyRnNMRHcxRmNYSXpnNEdBY09YS2tSaDJ0QkFLQlFLaDd5RjJlUUNEVU90dnZQb1pRWE1GcW00TThtc0t2aGVib2F3S2hLcG8rSkxWOU1GWlVWT0RERHovVTJnNEFkTzM2VDlhV3VvK3JwVXVYS2tXWkJnWUdLbTJYblozTlNFWUFpaEliMVQ4S1JTSVJQdjMwVTZVMjZQRStmUGlReVhUNTVwdHZOTTVoMTY1ZFRMUmliY3pIM053Y3k1Y3ZWOW8rUGo0ZUlwRkk1VHFnMHFoRFp5OXBjcWF4VWNPRnkrVWFWYi9JRUZrTWJaaWFtaklHQjAzR2hveU1ETWhrTW1aYlE2VjFxcmROWit0VVg4Nm01RXQyZGpabXpab0ZvR2Frelk0ZE82Yms2R0w3dC9yc3M4OWdZbUtDOFBCd21KdWJZK3ZXclRVbWJ3UlVYcWZyMXEzRGpoMDdNSExrU0NZYmpyNUdxenBjOVlYTDVXTDM3dDFxcy9ZOFBUM1J0V3RYUEhyMENFK2VQRkZZbDUrZnoyVHBqUjQ5V2tsdXg4YkdCdVBIajhmZXZYdVJsWldGaElRRUp2UE5tSDZCU3Nrakh4OGZ0R3paRWtDbHdaWnRSNEl4OHdPQUV5ZE9vTEN3RUphV2xsaS9majNyTlR2WUdHTnRITWVhUml3V005bGl4anJLQnc4ZURCNlBoOWpZV09ZZFljR0NCVWhLU3RLNG42WjdqS3I3bkllSEJ5Wk9uSWlqUjQvaTk5OS94OUNoUStIdTdvNVBQdmxFcjdicE1hcnFTeUtSSUNnb0NQSHg4YkN4c2NHR0RSdU1jdHhxNHViTm13QXFwYkNBeWhwbzd1N3U4UFgxQlVWUjJMSmxDK09zejg3T3hvb1ZLNVRlUDdadjN3NktvdkRlZSsraGYvLytCbytGZnUraktBcmp4bzNUYVo4REJ3NW9yTlZYay96OTk5OEFvRkdldGlycW5wdTBVMUlkZE9hMVBqTEIrbEpjWEl6RXhFUUFRUGZ1M1ZsdGU5bXlaUXAvcTNPdzFEU2VucDRZUDM0OFhGeGNtR1hPenM2WU1tVUtHalJvZ0gzNzlpRXJLd3Z4OGZHc0h3TUNnVUFnMUMrSVE0WkFJTlFxMTFQZjRzOFVkdXNVV0pueXNNS0gzVWdxQXFFMnljaklVSklCTXhSMW10dlZNdy9PbmowTG9QSkQwTkxTVXVVK3RJU1V2bEY2Yk01SEgyam56dmJ0MjVXaTVvRktBOU9vVWFOWUtZQnRMR3hvcjBkRVJDaGtOalZxMUlneExnd1pNZ1FPRGc0cWpRMjBCSm14aG9oang0NHAvRTFIR2xkZi9tOWh5NVl0akpTTkxsUTFoRlkxZ2hVVUZJREw1VEovMTZRemhzYlUxRlFwdXIyd3NCQ0FjVVpvRG9lalZVTFIzZDBkang0OVVzckNpNG1KWVNLMjMzLy9mWlg3RGhnd2dDbmUvZWpSSThZWllFeS9RT1UxVU5NWU03L3k4bkttSHRDbm4zNnFZTHlyTDJNRWF1YzQxalIwYlI0VEV4TldIQTYrdnI0S21SV05HalZTR1FSQTEzY0NvRlhPVVJYanhvMURTa29LUm80Y0NTOHZMNGpGWXFZZGJXM1RBUXZxWks2S2k0c1JHQmlJSjArZXdNTENBaHMzYm9TN3V6c0tDd3VSazVPRDFxMWI2ejFlZFpTVmxlSCsvZnNBb1BLNXZYLy9mc1RGeGFGang0N3c4UERBaFFzWHNIUG5UaXhidG95NWp4NCtmQmhYcjE1Rml4WXRsQXp2K282RmRzaTR1TGdvM0tkcDh2THlJSlZLNGVqb3lFZzkxbVltUTN4OHZNbzVIajU4V09Vem5ZM0FoZVRrWkx4OCtSSWNEcWRHZ2tsbzd0Mjd4MlNYVDV3NFVlVTI3ZHUzeDdmZmZsdGpZNmhwcWtycFZXZklrQ0hZdDI4ZmdNcjNhT0tRSVJBSWhIODN4Q0ZESUJCcURhRzRBbHRxUUtwc2ZvOU9jTEZTYlZBbUVQUkZKQkxoK1BIaktqL0VheHBkUDV3MTFmUUlEdzlYa25tcm10RURWRXB5UEh6NEVCWVdGamh3NElCYWcreW9VYU5RVWxLaXMyeGNkWXlkajY2U1dOYlcxamg3OWl6dTNyMExPenM3ZE9yVUNYSzVITXVYTDRlVGt4UFdyRmtEQUVoSVNJQllMRlpiTkxnMkdUOSt2TXJsTXBrTUVva0VGUlVWQ3YrSnhXSlVWRlJBSkJKQkpCS2h2THdja3lkUHJqRkQ3YjhCaVVTaVVUUGZ4TVJFcjh3UVcxdGJSbFpNRTdRelVwZHRxNkt0cmhXTm01c2JObTdjcUhZOW44L0h6Smt6dGJaRFo1T2xwNmZyWFBSODllclZHRGh3b0U3YjB0QlIxOVZybmRDMUFweWRuZFU2Vnh3Y0hPRG01b2JNekV5OGVmT0dsWDVyQzJQbTkrREJBNVNYbHdPQVdvbkd1aDdqdndVNlU4elIwZEVnNTJocGFTbk9uRG1EY2VQR3FheHpWMTB1ajZicWM5a1E1emlQeDRPL3Z6L3p0N201T2RPT1dDeG01TkpVdFUwL1EwTkRRMVUrMzVjdFc0Yms1R1NZbTV0anc0WU5hTmV1SFFEZ3h4OS94RjkvL1lXNWMrZXF6TVl4aEd2WHJxR2lvakpydnZyOU9DNHVEbWZQbm9Xam95UFdybDBMZTN0N1pHUms0TTgvLzRSUUtNVEtsU3R4N05neG5EOS9IczJiTjhmbXpadU51dDZ2WExtQ3NySXltSm1aNGNTSkV5clBoOG1USnlNcks0dXArVlhiMEhYcmdFcnBXZHFoV0QwWVI1djhwejdRTmU5NFBGNk5aT3JSMEVFMTV1Ym1TazR1bVV3R2tVaFVLd0VNQW9GQTVmdW51dVZzVWZXN282NmVXd1FDZ1VDb1BZaERoa0FnMUJvN1ltS1JYeTVpdGMxMnpvNFkwOWFUMVRZSi8yMisvLzU3dkg3OUd2UG56MWVxSjNIMTZsVUFnSitmbjg3T0JsVWZiMVdYK2ZuNUdURmF3NkNMWVgvMDBVY2FvK05wWTNiVkQrUGFuSSt1aGtoemMzTThmUGdRaFlXRkdENThPTGhjTHFSU0tSSVNFaFN5WWVpUGZYVU9HVDZmci9aajI5M2RuVlZwaTRLQ0FzeWRPeGNTaVFSU3FSUlNxUlFWRlJXTWtWeFhtalZyQmg4Zkg1WHJpb3VMc1gzN2RxWGxtdW9GYmRxMENaczJiZEpyRExxeWNPRkN4bmlrQ2szckRFRlREU1VBK1B6enp6RnQyalNkMjVzM2J4N216WnVuY1p1cVJsWjF4WkhWb1c5eFlFM29XeXRBMSswTmtUWjcvZm8xZ0VxcGxxcWtwYVVCMEo0ZDBMUnBVMlJtWmlJek01T1ZmbXNMWStaSEY4OXUxS2lSZ2dSZ2ZuNCtnRW9uQ1J1R3lacitEZDRGYUtsRlF6TW52L25tRzBSSFJ5TXFLZ3IrL3Y0NlMwZlZCb2FlSTkyNmRVTjJkalpDUWtMUXZuMTdBRUJTVWhMekRzU21QTmY1OCtmVnJ1dlNwUXNXTEZpQXRtM2J3c25KQ1FDd1ljTUdiTml3QWZmdjM4Zm5uMzhPc1ZpTTl1M2JJeVFraEpGak5BU3BWSW96Wjg0QXFMeVA1K2JtS2dVOFNLVlNaR2RuQTBDZEJVTzBiOStlR2Vmang0K3hjdVZLdEd6WlVxRk9qbEFveEpneFkrRG82R2gwZjVtWm1iaCsvYnJLZGRPblQ5ZjYzTkwxWGJta3BJVEpsTnF6Wnc4amcwanoxMTkvWWV2V3JjeDVVQjArbjQ5NzkrNWg5T2pSUnQ4YlZjbTlxcE9CWmZPNUhSY1h4L3k3YmR1MnJMVkxJQkFJaFBvSmNjZ1FDSVJhSVpxZmdZdXZVMWx0azh2aFlFMy9IdURXUXJRVVFSbUtrcU5NSWtScFJTR0U0bXlVaVBQcmVraEc4K0xGQzF5K2ZCa1VSVUVnRURCUm9UUzBjWHZBZ0FFcVpiN2V2SG1Ebkp3Y2hVTEx0S0ZMSXBFZ0t5dExZUmtBdFIrWE5VVkNRZ0p1Mzc0TmEydHJyZnJvdEVPR2x1VUFhbmMrNm1yRnFDSTRPQmpBUDg0aHFWUUs0QjhETWtWUmlJNk9ocU9qbzFxNUZSNlBCemMzTjZYbGJINXcwemc0T0tCMzc5NmdLQXBtWm1Zd05UV0Z1Yms1VEUxTllXWm14a1RvNXVmblk5MjZkVEEzTjRlRmhRWHpuNldsSlN3dExUWFdzUkdMeFl3QlRWZWNuSnlVMnFScnpsUmw2dFNwU3Z2U1J2M3E2eXdzTEJBYUdvcjA5SFJXbzNiL2pXaHovT2tTbmV2dTdxNlRFV3p1M0xsNDllb1Y1cytmanhFalJtamNkdXJVcWNqSXlGQzRGK2hDV2xvYVhyNThDYUR5dmxrVjJyQ3BMWlBJd2NFQkFKVHFVaG5hYjIxaHpQem9USlFXTFZxQW9pajgvUFBQK1BYWFg1bHRiRzF0OGY3NzcyUEtsQ2xHR2FGcjhqZDRWMGhQVHdjQWc3TWRaczJhQlQ2Zmo5VFVWTXlmUHgvTGxpMWphcUd3aVVRaVVYSWdXMWhZTU1YdTJXVHMyTEVZTm13WTQxeVNTcVhZdlhzM0tJckMwS0ZER1NlTnNjVEZ4VEZGNmRXaEtoUEh5OHNMOSsvZmgxZ3NCZ0JZV1ZuaDc3Ly9ObXBjbHk5ZmhrQWdnS21wS1NRU0NkNjhlYVBrZEJFSUJKREw1WEJ5Y2xLWkRWWGJKQ1FrQUlDQ2pDQUF4bkhLaGp4cmVIaTR4a3hUUUxWRE56TXprM2tQMDRWcjE2NUJMQmFqY2VQR1NzNFk0Si9yVkozejJOL2ZIeGtaR1lpSmljSEtsU3VOY3BpcHFpMmpydVlNV3hrelpXVmxPSGp3SUFDZ1Q1OCtkWko5UlNBUUNJVGFoVGhrQ0FSQ2pWTmNJY0hHNkllc3R6dSt2UmU4blJ4WWI1ZndEeks1RkhsbGZHU1hwaUs3SkFXWnhhL3dPdTkrcmZWZnZlQnNWYnAyN1lwdDI3YXgxcGRNSnNQZXZYdEJVUlJHamh5SlFZTUc2YlYvUWtJQzFxMWJCN0ZZakpDUUVFYjdtZjU0aTR5TVpKd0cxVC9vMUVVZjFnUldWbGJvMnJVcmV2WHFCUnNiRzVTWGw2dXRJVU4vVEZmTmtLbHY4Nkh4OHZMQzI3ZHYwYkZqUndCZ0pGRG9zY3RrTW93Y09SSWxKU1Zxb3lmZDNOdzB5cnRVUlIvcGlzT0hENnMwSWl4YXRFampmdWZPblVOK2ZyN0JCbVZuWjJlVldScWFKTzltejU2dGRPNnIycDZPS2xkRjlYWFZwVGZVT1F1Ky9QSkxGQmNYcTIxWFh5NWZ2bXh3c1hwTkpDVWxRU0FRMUlqUnRiWW9MeTlualA1dDJyVFJ1ajE5UGVucmtEbHc0QUFvaW9LRGc0UFM5VUpuUkdseUtsWmRMeExwbm1HcnFkL2F3cGo1MGRlYmc0TURkdXpZd2RTMW9Da3VMc2JaczJjUkd4dUxuVHQzR2l3alZKTy9RVjJUbkp5TStmUG5hOTJPTmpaZnZIaFI2VGhySXlnb0NMMTY5Y0tlUFhzUUhCeU1odzhmSWlRa0JEazVPUmd6Wm94QjQxWUhIU2hTRlhXeVJ0b002TnB3ZEhSVXlLNDRldlFvWHI5K0RVZEhSOHllUFJ1QThZYm9pSWdJbkR4NUVrQmxKbysyN05EOC9IeGN2SGdSdi8zMkd3b0xDOUc0Y1dPTUdERUNGeTlleElNSEQvRGd3UU0wYnR3WS9mcjFRL2Z1M2RHMmJWdUY4MXFkSkNRZFNFQVhyWjgrZlRwQ1EwUHg0c1VMaGVBYTRCOUhhWDNKZ3FJZE10VnI3Mmh6WHVoS1dscWFUczU5VmU5TnVtVFBWSVd1bVZWWVdBaVpUS2IwN0tibjFLeFpNNVg3TDF5NEVKczNiMFo4ZkR5Ky9QSkxMRnk0VU8vMytMcWlwS1FFQVFFQjRQUDVjSFoyMXZwdVNDQVFDSVIvQjhRaFF5QVFhcHh2NzhVaHA2eWMxVFliV2x2aHEyNGRXRzJUQUJTSmM1QlcrQlJwaFUrUVZ2Z0VPYVYvUTA0WjkyRnZESnFpZHUzdDdWbnRLeXdzREM5ZXZFRDM3dDN4MVZkZjZiWHZoUXNYc0cvZlBraWxVblRzMkJGZVhsNUsyeng4K0k5VE1qNCtIbEtwdEU0S2RucDZlbUxidG0wUUNBUll2SGd4YkcxdEVSSVNvbFF6aDZJb3hsQ2hTbU8rTnVhanE4Rm56NTQ5R0RkdUhFYVBIczBzS3lzckEvQ1BqanFQeDhPRUNSTllHNXNxNllyMDlIVEk1WElsSTRnbUk3WXVSZ3ROeDRHTmdyMkEvaEpYNnZvZE1tUUlIQndjOE1zdnYrZzloaDkrK0VIdmZkaG0xcXhaR3RmSHhNUWdJQ0FBNXVibWFOZXUzVHRid3ljeE1SRnl1UnltcHFZNlNYb1o0cEE1ZS9Zc0hqeDRBQUNZTTJlT2t1T1hydkdpcmMycVRsVTIrcTB0akprZmZkOTY4dVFKTWpNek1XUEdEQXdaTWdSMmRuWklTMHZEOGVQSGNmdjJiYVNtcG1MZnZuMVl0V3BWclkreHZrTlJGRE0vWFpETDVRWkwvVmxaV1dIanhvM1l2WHMzN3Q2OWkzNzkrdW5Wamk2WW1aa3AzSGMxUFJmb2NiSGhrSTZQajJmdTUwdVdMR0djZjNUV2xDYm9qQ283T3p1bGQ0em56NThqTmpZV25wNmVFSXZGS3ArRCtmbjVpSW1KUVhSME5CNDllc1JrcDh5ZE94Y2ZmL3d4ZUR3ZVJvNGNpZWpvYUp3L2Z4NEpDUWs0ZmZvMFRwOCtEUTZIZzgyYk56UHZKZHFlczNQbnprVjRlRGcrK2VRVC9QampqM2p3NElGU3R1ZlRwMDhCUU9VN1htMGpGb3VSbEpRRUV4TVRkT3JVU1dGZFltSWlBS2pOQnRZVityMTI4T0RCTlJwb0V4OGZqK1RrWkFDVjcyNnZYcjJDdDdlM3dqWlBuandCQUtYbE5OMjdkMGRvYUNnMmJ0eUlKMCtlWU5PbVRYajY5Q25tekprREhvK0hCdzhlTVBVRWFhb0gxckQxUHFVUGVYbDVXTEZpQmRMUzB1RGk0cUpSbG8xQUlCQUkveTZJUTRaQUlOUW85OUt6OE52TFpOYmJYZEczRzZ4TXlTM01XQ1F5TVZJS0h1TmxiZ3plNUQxRW9TaXJyb2ZXUkZWUEFBQWdBRWxFUVZTa3dMRmp4d3d1S0s4UHo1NDlZeUkxQXdJQ2REWmlsSmVYNDd2dnZtTmtvWVlNR1lMRml4Y3JHYmZrY2pudTNidkgvTzN2N3c4ek16T0Vob2JxWGZpYkxheXNySkNmbjQra3BDUWNQSGlRaVhxbHFTbzFVVmZ6MGJXR0RGMEhwMm9tRDEwbkpUYzNWMk1XVUZYMDBSMVhKVjN4MldlZm9hQ2dRS1BrbEZ3dVY5bVBLb1BxRHovOGdQejhmSTNyMklJMnRGWTNtbW5qK3ZYcnNMUzBSTisrZlZrYlMxMml6V2pYcTFjdk5HL2VIS21wcVRodzRBQUNBZ0pZN1Q4ek0xTnRKRGViUkVkSEE2aU1yT2J4ZUtBb0NqZHYzbFFiVWF5dlF5WXVMbzZwYWZDLy8vMVBZNlN5dHNoNFZiV3MyT2pYVURSbGgxVjMwZ0tHelk5MkpQRDVmS3hhdFVxaE5sZkxsaTBSR0JpSUZTdFdJQzR1RHRldlg4ZU1HVE1VbklPMU1jYjZUcXRXcmJRYVdETXpNekZseWhSWVdWbmgxMTkvTmNxQndlVnlzWGp4WWt5ZE9wWEpMdEYwTFZjOTV0cXUrZFdyVjJzMHJpY25KeU1rSklUNW0vNjlaREtaeHJabno1NnQ5RHlxK3Z6S3lNaEFjSEF3TTliZXZYc3o2M1J4dXRQRzdsMjdkaWtGS3RDU3BKTW5UMVlydTVhVWxJUmR1M1lCcUhRdTBObkw5SDNvMHFWTCtPMjMzN0J4NDBiNCt2b2lKeWNIdDI3ZHd2Mzc5MUZZV0lodTNib3B0TWZsY3BXeW9JWU9IUXE1WEk3Mjdkc2pJQ0FBWm1abWFOV3FGVjYrZkFtaFVLaFFaNDkyQ3JBbDJXWU1jWEZ4a0VnazZOS2xpNUpzNGJObnp3QUFIVG9ZSHJnV0ZSV0Z4NDhmdzlyYUdyTm56NjVSaDh5eFk4Y0FWRXFtNXVYbDRkNjlld3FPbC9UMGRPVG01c0xOelUybHJDeU5rNU1UdnZubUd4dytmQmcvLy93enpwOC9qNWN2WDJMZHVuV3d0TFJVT0FmVjFZUUJLdDhiVlYwMzZwWWJpa1Fpd1pvMWE1Q1dsZ1ozZDNkczNicjFuUTN5SUJBSUJJTCt2RHR2MVFRQzRaMmpUQ0pGY1BRRDF0dDl6Nk1KQm5vWXI0djhYNldzb2hDSk9WRjRrWE1IcVFWeGtNb3I5R3lCZzg1dVErRGwzQmVOYkZyQjNySVJ1SnhLSThiNmE3VmZvTjVZQkFJQk5tell3RVNVV2x0YjY3VGYwNmRQc1gzN2RxYXV3dHk1Yy9IUlJ4K3AzUGJ4NDhmSXo4K0hwYVVseXN2TE1XL2VQT3pZc1FQYnRtM0QxcTFibWUzWWtOYlJKUE5XRlZ0YlcvajcrMlBKa2lXSWlJaUFwNmVuZ3RGUGswT210dWFqVHcyWjZ1VGs1REQvVGtsSlVhb0hWQlhhMktTTFE0WTJUT3ZydUtDUlNxVXFqZHBWanowTlhVTkcwenBONU9ibTZ2d2JHR3B3M2I1OU8yeHRiVmx6eU1URXhPRHExYXY0N0xQUDFFYkMxaVNxWk02cUhrTXVsNHRaczJaaDdkcTFpSXlNUkVKQ2dsSjBzakZJcGRJYXFWbFVGYmxjanR1M2J3TUFmSHg4QUFEZmZmY2R6cDgvanhjdlhxak1FS1RQZTEwYzVDa3BLUWdLQ29KTUpvTzN0emUrL3ZwcmxkdFpXbHFpckt3TTVlV2FNMmhwbVN4dHRWSjA3ZGRZVk5WUG9xbnFBREJtZmx3dUZ6S1pEQzFhdEZCNS9YTTRISXdkT3haeGNYR2dLQXF4c2JFS0R1emFHT08vZ2Fpb0tBQ1ZobXUyNUEyclNuM3BlaTFyMjQ2dWxhSnB2YW8yS0lyUzJQYmJ0Mi9WcmlzcEtZRy92ejhUM01BMkRnNE82TkNoQTN4OGZOUTZaSHg4ZkxCZ3dRSzBiOThlclZxMVlwYS9mUGtTUC96d0ErTGo0MkZsWllXa3BDVDA2OWNQTGk0dUdETm1ETWFNR1FPS29uUjZwaytlUEpsNS82UHJ3dlR0Mnhjdlg3N0U5ZXZYTVdyVUtBQ1ZUb0hYcjErRHgrTXAxV3lwQytpZ21LcE9NcUR5M1NjNU9SbTJ0clpHU2F2UjcwVmZmZldWd2puTk5uRnhjWGp5NUFtNFhDNENBZ0t3ZVBGaVJFWkdLdHpENkFBQ1hiS3d1Vnd1WnM2Y2lSWXRXbURuenAxNDhlSUYrSHcrdW5YcnB1QnNWRmNUQnFoOEgxSjEzYWhiYmloWHIxNUZjbkl5Ykd4c2lET0dRQ0FRL29NUWh3eUJRS2d4OWo2SVIxWkpHYXR0V3ZKNFdORzNtL1lOQ1FxSXBXVkl5b25HRThGMUpPYy9Ba1hwTHN0aHpyT0d0MHMvdEd2NEhsbzRkSUdwaVdyTjhuZVJzckl5K1B2NzY1MXBzRy9mUGx5OWVoVVVSYUY1OCtaWXRXcVZnckdnT2xldlhsV1E1UmcyYkJnZVBIaUF5TWhJL1BISEg4eDJkUFRlMjdkdndlRndtSUtzMVNQNVZCVlpwMm5hdEttU0VZS2lLSldHbDdadDIyTEdqQmtJRFEzRnJsMjc0T25weVh6QVY1VjZxVzZrcjQzNWJOKytYZVg4MUdGdGJZMjVjK2N5ZjFjdEZQejgrWE9ORGhtNjcvVDBkSzNSajdTVWtLRUZmY3ZLeWxRYXRUVTVUZ3gxYkptYm02dXNjeElaR2FsVUM0TCtXMTFOQWxXSXhXSklwVkpXSmFHS2lvb1FGUlVGVjFmWE9uSEk2RUt2WHIzUXFWTW5KQ1FrWVAvKy9maisrKy8xeXE3U2hMdTd1OFlNS3phY3R0SFIwU2dvS0lDSmlRbmprQmsrZkRqKyt1c3ZuRGx6QmlZbUpnclNiVEtaVEtOOFlWVUVBZ0ZXcjE2TjB0SlNOR25TQkNFaElXcjNzYk96UTFsWkdRb0xDelcyU2NzZWFjcSswNmZmMnNLWStkblkyRUFvRkdxTWNLOTZmYWlyQ1ZXVFkzelhvU2dLbHk5ZkJnREdvU3dTaWJCNTgyWUF3UHIxNi9WdVV5QVFvS1NraEhrZlVKZWhzM1hyVnZ6MTExOXdjM1BEd1lNSGpTNFEzN1p0VzRXK0xsMjZoSjA3ZDZKMzc5NEttVE0wOUgza2p6LytVSG1kRkJZV1l0V3FWZUR6K2JDM3Q5ZDZmaGpDMEtGREZiSlAxUEhKSjU4dy8wNU1URVJFUkFTaW82TkJVUlFHRGh5SXI3NzZDazVPVHNqS3lrS0RCZzJZdWpHNjNwTW5UWnFrdE16SHh3ZkhqaDNENzcvL3pqaGs2TXlhWHIxNjFaa01ZbFh1MzYrczUxaFVWS1RnZkxweDR3WW9pa0wvL3YyTmVpNzE3OThmbjM3NktZWU5HOGJLZU5WaFlXSEJ2S3UwYjk4ZWJkdTJSV0ppSXBLU2twaDdISDNzOWFuYjV1Zm5oeVpObXVEbHk1ZEttVkxhY0hWMVJWaFltTUt5SVVPR3FGMXVLUEh4OFFBcTUwV2NNUVFDZ2ZEZmd6aGtDQVJDamZBNEt3ZW5uNzltdmQydnVuZUFxN1htNHJNRUdncDhZU0x1ODgvaGVVNFVaSExkdGRRQm9KVmpEL1IwSHdGUHg1NHc0ZXBYeVBsZG9LU2tCR3ZXckVGcWFpckdqeCtQVTZkTzZienZsU3RYd09WeU1YYnNXSHp4eFJjYVpYeHljM09aYUwrcUJwT0ZDeGZDMDlNVEF3WU1nTFcxTlVRaUVZWVBIdzZaVElaaHc0WXBGSmluNjNMUWY5KzhlVk50UkhOb2FLaVNnYVdpb2tKdDVzem8wYU54NTg0ZFBIbnlCTUhCd2RpM2J4L016YzJaREJrZWo2ZndVVjliODZGbDRIVEZ3Y0ZCd1NHVGtKQUFEb2NETnpjM3hNWEZLZFNYcVE0ZGZheExkZ0x0a05GV0JGc1ZVcWtVWldWbGFOcTBxZEs2bXBBc3M3VzFWWmxsRkI4ZnIrU1FvWSsvUHJVb1NrdExtWDZxSWhRS0ZSeGJiZHEwd2NxVkszVnFrNDdHcnU4YTZ0T21UY1BpeFl2eCt2VnJYTDkrWFdVV1EzM2x6Smt6QUNvTmJuVGtzNmVuSjRLQ2dyQm16UnI4OHNzdmFOQ2dBY2FOR3dmZ24zcE1nR1pIWkdGaElWYXNXSUc4dkR4R0MxK1R3YlZ4NDhiSXpNeGtpaldyUTFzeFozMzdOUlpkNnd3WU03K0dEUnRDS0JScU5LaFd6ZWFzbXRGWVcyTjgxM253NEFINGZENU1UVTB4Y09CQUFKWEg4YzZkT3dhMytjY2ZmeUE4UEJ3ZmZmU1IyZ3l0NTgrZjQ5cTFhd0FxbjV2R09tTlVvYTNlaGlaRUloR1dMRmtDUHA4UEp5Y24rUHY3WS9IaXhXd1BVZWVhYzdRTTJmWHIxL0hxMVNzQWxWS0xNMmJNWU9aMy9mcDE3TjY5RyszYnQxZFpFMDlmV3Jac2liWnQyK0w1OCtlSWpJeEU5KzdkbWFMenc0Y1BONnB0dHBnelp3NjJiOStPOFBCd3BLU2tZT1hLbGJDd3NNRHZ2LzhPQUJnOGVMQlI3WE81WE15Wk00ZU5vV3JFMjlzYksxYXNRSnMyYlFCVXZoOG1KaWJpM0xseldMVnFGV0pqWThIbjg5RzBhVk4wNmRKRjc3YjF2UWIyN05talY2MDBmYmV2U2tsSkNRRFVhQVlTZ1VBZ0VPb3Z4Q0ZESUJCWXAwSW1RMGdVKzFKbFhrNzJHTit1N2d0cDFuZWtjakdlQ203Z0h2OHNzb3IxYzRyeHVHYm81RFlFZmR3L2hZdDE4NW9aWUQyZ3RMUVV5NVl0dzVzM2I5Q3JWeTlNbno1ZG8wUG0rZlBuMkw5L1AvTjN1M2J0OFBYWFg2Tmx5NVphK3pwMzdoeGtNaGw4ZlgwVmpHUjJkblpNa2ZtcWRRNW9JM3VEQmczVXRra2JqOWlBdytGZzJiSmwrUExMTDVHWm1Zbm56NStqUzVjdWpKT2l1ckdvdHVaRHR5MlZTcGtNblZtelppRTFOUlhuejUrSHBhV2xXa21Ta3BJU1BIMzZGTzNhdFVPSERoMXc3dHc1VkZSVXFJMllweitLKy9mdmo4REFRS1gxVlNNZ2MzTnpBUmdXS1o2VlZWbWpxYXF6WWR1MmJaREpaSEIxZFZYYVhwTmtXZWZPblZrdHNFMUhRTHU1dVNsbFJLbkx5TXJMeXdPZ2JFeVF5K1VLamkyNitEUDlXOG5sY3JVR003ck5oZzBiR2pLTldxTkRodzdvMDZkUHZjN2tVY1c5ZS9lWWdzOGpSNDVVV05lMWExY3NXN1lNVzdac3dhRkRoK0RzN0F3L1B6K2RIREpsWldWWXRXb1ZNakl5NE9EZ2dHM2J0cWs4cDZ2aTVlV0ZSNDhlSVMwdERTVWxKU3Jsc0lxTGk1bnNQbFYxR3d6cHQ3WXdabjZlbnA1NDllcVZSa2NKbmJVQzZGWmduZTB4dnN0UUZJVWpSNDRBcUh4ZXNTWEZSa3NycVpPS29pZ0srL2J0QTBWUmVQLzk5OUdqUncrRmRkcXlPWFZCTEJZemNsYUcxQkNoTXhhY25KeXdiZHUyT3M4R2VmdjJMUTRlUEFndWx3dGZYMStNSFR1V3VlY0tCQUw4OE1NUGlJeU1oTG01T2ZyMjdXdTBNNFptOU9qUkNBa0pRV2hvS0hyMTZnV2hVQWdQRHc4bGliQzZvbCsvZm1qUm9nV0Nnb0lRRXhPRE9YUG1vRisvZnNqS3lrTHo1czFyVlZiTjJNeE5YMTlmNXQrREJ3L0dvVU9IY1BQbVRVeWNPSkVKM05GVmp0ZFkyclp0VzZQYlYyWGt5Skh3OGZHQmx4ZjV0aVVRQ0lUL0lzUWhReUFRV09kUVhDTFNpb3BaYlpNRFlHMi9uakRoc2lNTDgyOUVLQkxnd2R2emVKeHhFZVdTSXIzMnRURjNRcSttSTlDOXlVZXdNcTI1eUdJMktDd3NSR1JrSkdKalkxVWF6NnRERzlzQk1Ccng1dWJtS0NvcWdwZVhGL3o5L2RWR0lhZWxwU0VzTEF3M2J0eFFXTDVseXhhMVJncXhXSXpzN0d5NHU3dWpvS0FBNTg2ZGc3ZTNOeVBYcFkzWHJ5dWRhTFVaaWR5NGNXTXNYNzRjTFZxMFlQcFY1WkNwN2Zra0p5ZkQzOThmWDMvOXRaSVJKRG82R2djUEhzVGF0V3VWUG1hdlhyMEtpVVNDM3IxN3c4dkxDei8vL0ROdTM3NnR0c0EzN1dSUjV3UVlNMllNN08zdEFWVFdEZ0pVRjhiV0J1MmtvS1hjcGsrZnJwTWV1VFpqQnkxemRlWEtGZno4ODgvTThvS0NBcldGYWVuK2djb2l6clRqN01DQkEwclpQNU1tVFZJcGlVUWJhYXNiNlIwY0hGUVdmTGEzdDRkUUtHU0t4MWUvN3Q2K2ZjdlVkREJHKzc2MkNBNE9ydXNoNklWVUttVWN5ejE2OUZCcHJQWHo4OFBmZi8rTnMyZlBNbzQyT2hNS1VDMXBWMUZSZ1lDQUFMeDU4d1lOR2pUQXRtM2JWR2FCVmFkbno1NElEdzhIUlZHNGVmT215aHBjdDI3ZEFrVlI0SEs1akx5YXNmM1dGc2JNcjJmUG5yaDA2UkxpNCtOUldGakkzSCtxOHZEaFErYmZoaHJ4amYwTjNsVXVYcnlJMTY5Zmc4dmxZdUxFaVhydlgxcGFDbk56Y3dYbk5aL1BCNS9QQjRmRFVUQXdWK1hNbVRONDhlSUZIQjBkTVcvZVBHYTVWQ3JGMHFWTDhlTEZDK3phdGNzb0krK1ZLMWRRVkZRRU56YzNnNDN5VTZkT2hZZUhCOXpjM0JUcXNkVUZYYnQyUlhCd01MeTh2Smpyb0xpNEdCRVJFWWlJaUVCRlJRVTZkdXlJcFV1WG9rbVRKcEJJSkNnb0tORFpxVjlSVVlHSWlBaU1HalZLNGIzTzE5Y1g3ZHExUTJKaUlpNWN1QUFBbUQxN05tdnlsR3pRdUhGajdONjlHOXUzYjBkVVZCU1QvZmpGRjEvVTZqanBkeG8yc0xLeXdvZ1JJM0RpeEFtc1hic1dtWm1aY0haMnhzY2ZmOHhhSCtvSUNBalE2QVRQemMxVksydXJTV3BVSGIxNjlkSjdId0tCUUNEOGV5QU9HUUtCd0NySkJVSWNUWGpPZXJ0ajI3VkdleGVTMHEwTWhaU0NPTnpubjhXTDNEdE1FVTVkc2Jkb2hJRXRwNktENjJDWWNPdnZJNkdvcUFpM2I5L0dyVnUzRUJzYkM3bGNydEloSWhBSVVGcGFDaHNiRzFoYVdrSWtFakdaTHhZV0Zrd1VMSS9Idzl5NWM5R3hZMGVWN2FTa3BDQXNMQXhSVVZHZ0tBcG1abVlZTldxVWdyRmJIZW5wNlpnOWV6YTh2YjB4ZVBCZ2lNVmlSdnBIRitnSVcyMlJ5RGR2M29TRmhRVjY5KzdOeW9kM2RXMXVXdEtxYWxiSnpaczNhM1UrWjgrZVJVNU9qc3BDODNLNUhCa1pHZGl3WVFNT0hEakEvTFppc1JpLy9QSUxURXhNTUdqUUlEZzZPc0xTMGhLLy8vNjdXb2NNbmJtaVRzTjc5dXpaekw5cEtSaFBUMCtOODFIRjgrZVY5OGJxbVZXcVpNVUE0TkNoUThqUHoxZFluNTJkcldCb3FscHJwNmlvU01IQm82MEFMYjFPSXBFZ0t5c0x0cmEyZWtteDBZYUwyN2R2UXlBUWFNMU02Tk9uRC83KysyOXMzcnlacWRPZ2l0YXRXNzhURHBtYWdNL25zMUluUmhXSERoMUNlbm82T0J5T1FvMlk2a3liTmczdnYvOCs0MFNsSFRKY0xsZkorU2FYeTdGeDQwWWtKQ1RBeXNvS1c3WnNRZlBtelhVYVQ0Y09IZUR1N2c0K240K1RKMC9pdmZmZVU1Qy9LeWtwUVhoNE9BQmd3SUFCQ3BsbHh2UmJXeGd6djc1OSs4TEp5UWw1ZVhuWXQyOGYxcTVkcTlCMlVWRVJmdnJwSndDVjl4TkRJNnlOR2VPN1NucDZPZzRjT0FBQUdERmloRUhPOVVlUEhtSFBuajJZTTJjT2s4Rlk5Vm1uU29Jb0l5TURSNDhlQlFBc1hicFVJU3VIeCtNeHh2OHRXN2Jnd0lFREJtV21DQVFDSnZQbmswOCtNZmpkb0UrZlBnYnRWMVBRaG11QlFJQXpaODdnMHFWTEVJbEVjSEZ4d2F4WnM1aG4rNnRYcjdCdDJ6WlVWRlJnMzc1OVdqT2ZidDI2aFlNSEQwSWdFS0JMbHk0S2prME9oNE9SSTBjeUdZWGR1M2RIejU0OWEyaUdobU5wYVluVnExY2pLU21KY1o0OWZQZ1F2WHYzVnZudVZCTVk0b3pReEdlZmZZWkxseTRoTXpNVFFLV0RxU2FrL2FvaUZBcVJsWldsOFoxSjJ6c1ZnVUFnRUFqNlVIK3Rid1FDNFoxRFRsRUl1ZjBRTXJsK1RnRnRPRnRaWW03M2pxeTIrYTVEVVJTZTUwVGlWc3BQeUM1SjBYdC9DNTROZkZ0TVFxK21JK3RkZlpqaTRuK3lxeTVldklpN2QrOGlQajZla1V6aWNEam8xS21UeXVLZWQrN2N3ZmZmZjYreTNlcVJhUDM3OTFjN0JxRlF5RVRxKy9uNVlkcTBhWEIxZGRYSklVTm5Id2lGUXZUczJSUHU3dTdvMTYrZjF2MkFmN1RTVFV4TXRPN3o1TWtUbkQ5L0hvR0JnUnJuWWloMFRaR3FFZkcxT1IraFVJZ2JOMjZnZmZ2MktyWG1mWDE5MGJWclY4VEd4bUwvL3YyTTArTGt5WlBJeTh2RGtDRkQwS2hSSXdDVnYrR0ZDeGZ3NU1rVGRPeW9mQzlKU2FtOGhscTBhS0Z4akVLaEVFbEpTY3c1cUM5MFJIdjFNZnp2Zi85VHVmMnBVNmVRbjUvUHJBOExDOFBwMDZjUkZoYkdHRTJyT21UR2poMkxzV1BITW4rbnBhWEIydHFhTWFKU0ZJV29xQ2dNR0RCQXdWQ1htSmdJcVZTcWR4WVQ3V0NTU0NRNGNPQ0Exb3kxS1ZPbWdNdmxJalkyVmlIcmdzYkt5Z3B0MnJReEtHS2RMYVpPblZwbmZRT1ZobGszTnplTjIyaGJyNHE3ZCs4aUlpSUNRS1d4UzVQY0lvZkRVVGdYNk45S2xZRjR4NDRkdUhQbkRqZ2NEdWJObXdkcmEydGtaR1NvYmJ1cThadkQ0V0QyN05udzkvZEhUazRPRmkxYWhHblRwc0hEd3dQcDZlazRjdVFJc3JPellXVmxwZVJBTXFaZkFFcmJWajBmcTY4enhHQnY3UHg0UEI1bXo1Nk5UWnMyNGViTm14Q0pSUGowMDAvaDZPaUk1T1JrSER0MkRObloyZUJ5dVpnL2Y3NUI0ek4yakVETkg4ZXNyQ3hNbmp3WlFHVjlORjFrUWpWUlVsS0NvS0FnaUVRaXVMcTZxbzEyMTZVZDJvQkxRNzh6REJnd1FHbDdxVlNLelpzM1F5d1dZOFNJRVNvajQ2ZE5tNFo3OSs2QnorZmp1KysrVSt1b1YwZCtmajRDQXdOUlVsS0NsaTFiS2trU3ZxdVVsNWNqS2lvS2YvNzVKK0xqNDBGUkZKeWRuVEY5K25SODhNRUhUTTI3VTZkTzRjU0pFNUJLcFZwbFhXTmpZM0g0OEdFa0pTVUJxSlNkcWw0TDdlSERoL2oyMjIrWnZ4ODllb1R3OEhCR210VVkyRHl2S1lyQzl1M2JrWk9UQXdjSEI1U1dsdUxDaFF0SVMwdERZR0NnUnJsWVk1a3dZWUxDT3p0YldGcGFvbG16Wmt6bWJ2WGZoaTBrRWduT256K1BxS2dvSkNRazRKZGZmbEZiZjJ6SWtDRndkWFZGV0ZnWUszM0w1WEtFaElUZzRjT0htREJoQWl2bkZZRkFJQkRlTFloRGhrQWdzTWJaRjhsSUVPU3kzdTZ5UGwxaFkxYS9uQVoxQjRXWHVmZHdJL21JM3ZWaEFJREw0YUZYMHhId2JURUpscVkxOTVGbURIUUdBZ0RzMjdjUFFLWFJxSFBuemhnNGNDRDY5Kyt2VXI0RlVHM3c0ZkY0Nk5XcmwxNUdxeTVkdW1EaHdvWG8zTG16M2xJTXRJR21hZE9tYU5xMEtWYXZYcTFUbENwRlVkaTdkeS9FWWpHR0RoMnF0U2cxYmZneXRIYUFOdWlQN0tvT21kcWN6OG1USnlFV2kvSEZGMStvM1dmNjlPbFlzR0FCcmwrL2pna1RKa0FvRk9MVXFWUGdjcmtLSDdjZmYvd3hMbHk0Z05EUVVPelpzMGRKWS83cDA2ZmdjRGhNVVZsMS9QYmJiNUJLcFdqVHBvM2V4LzN0MjdkNDllb1ZYRjFkZFlya2w4dmxUTVlibjg5bmprOVpXUm5PbmoyTEtWT21hTnhmSUJCZ3hZb1ZvQ2dLTzNic1FOT21UWEhreUJHRWg0ZWpYNzkrV0xGaUJaTU5ReGV4cmxyUFFCdFNxUlFKQ1FrQUtxK1g2T2hvclZHeVptWm1CaHRBYXd0VjBteTFpWnViRyt2UnhzK2VQY1BHalJzQlZHWjJhYnFtVkVFYjFsVVp4YTVldlFyZ0g2T2dOcW9YbSsvZHV6ZG16SmlCUTRjT0lTMHREZXZYcjFkWWIyVmxoZlhyMXl0bFh4bmJyeWJIVy9WMTFmZlZCMFBuQjFUV05xRmxNMk5pWWhBVEU2T3duc2ZqWWZueTVTcWR6TFUxeHBvK2pzK2VQUU1BTkdyVXlHaG5URmxaR2RhdFc0ZlUxRlNZbTV0ajNicDFLaVg0ZElFMkZOTlpsZW5wNlV6Qitlb0JFaFJGNGR0dnYwVlNVaEphdG15Skw3LzhVbVdiWm1abVdMSmtDWllzV1lLclY2L0N4OGRIYlNBRG5Xa2psVXFSbDVjSEp5Y25IRGh3QUcvZXZJRzF0VFZXcmx4WmE5a1JOVUhWYzZXa3BBUS8vUEFEaEVJaFdyWnNpUkVqUm1ESWtDRXdOVFVGUlZHNGV2VXFqaDgvRG9GQUFCc2JHOHlmUDErcDdob3RYVXRSRkpZdlg0NjR1RGdBbFZLcTA2ZFBWempPRW9rRVI0NGNRVVJFQkNpS1F2djI3ZEdqUnc4Y08zWU1odzhmUm1KaUloWXZYbXhVSVhhMnptdVpUSVp0MjdiaHhvMGJzTEN3d0taTm15QVdpeEVRRUlDRWhBUXNXTEFBSVNFaEN1K3g2cDdCVXFsVTcvNXJLcHN6TkRRVWNYRng0SEs1a012bENBNE94dno1ODQydUkxTmVYbzRuVDU0d3YzOStmajcyN3QzTHJCY0lCRnJmVmRraU5UV1ZjZUtlT0hHQ09HUUlCQUxoUDhpNys2WkdJQkRxRlRsbDVkaHpQNTcxZG4yYXVzR3ZCWHZheE84eUtmbVBjVDM1Q040S0V3M2F2MTFEWC9oNXpvU2pwVzYxUCtvS3VrWUhVRmxId3MvUEQzNStmanJwZ2ZmbzBRT25UNTltak5sY0xoZDJkbllHRlhsVnBhVlBmeHhXVkZTb2xST2hhNmJRa2t1dFc3ZldxYjhmZnZnQmQrL2VoWTJOalVvamwxd3VWL2liTHNKZTNVakdWdUZUT3Z1aGV2SDYycGlQVUNqRTc3Ly9qdDY5ZTZOTGx5N01OaEtKQk1BL3hlRzl2YjJ4Wk1rUzlPelpFektaRE92WHI0ZGNMc2ZFaVJNVkRCQXRXN1pFejU0OThlREJBNXc2ZFFxZmYvNjVRcjlKU1VudzhQRFFLRzhpRm90eC92eDVBTURRb1VOMU9nWlZvYlhkQnc4ZXJISjlWRlFVRGh3NEFMRllESkZJeE5Ud0FaUU5LTC85OWh2R2pSdW5Wc0pES0JSaTFhcFZ5TXZMUS8vKy9SbEg1WWdSSTNELy9uM2N2bjBiaXhjdlJraElDR3h0YlhIcDBpVUEwS3MrUkh4OFBFUWlFZHpkM2JGaXhRck1tVE9Ia1RaaUUwMEdIMjNHb0dIRGhtbHR2M3JFNitYTGw1bGFVN3IyVXhVNnM4eVFlODZhTld0Z2JXMnQ5MzYwdktBcVIrbVRKMDhRRUJBQXNWZ01SMGRIQkFVRjZXV29wYk9xQU5SWWZaYng0OGVqVFpzMk9IMzZOQklURTFGZVhnNW5aMmYwNnRVTEV5Wk0wTGtXUkgzRm1QbE5uVG9WSFRwMHdKa3paL0Q4K1hPSVJDSTRPanFpVzdkdUdEZHVIR3UvU1gzOURlajNBV096UUFzS0NyQjI3VnE4ZXZVS0hBNEh5NVl0VXluelZsV2lzN2k0V0cxa1BpMmxSR2RoWHJ0MkRRRGc1ZVdsY0t3S0NncXdlL2R1M0w1OUc5YlcxbGkzYmgwa0VnbUVRaUZLUzB1WlRKdkN3a0lVRmhaQ0tCU2lRWU1HRUFxRjJMMTdOenAyN0tpVTRiQi8vMzc4K3V1djRIQTRrRXFsQ0FnSVFFaElDQll0V29TaW9pTE1uRG5UYU9jVkc5RDNRbU54Y1hGQllHQWd1Rnd1STMwcWxVcHg0OFlObkR4NUVxbXBxZUJ3T1BEejg4T01HVE5VU28vU0RoNktvaEFYRndjN096dE1uVG9WSDM3NG9jSzkrdmJ0Mi9qeHh4K1orbWgrZm41WXNtUUp6TXpNNE9MaWd0MjdkeU1tSmdiVHBrM0Q2TkdqTVdiTUdMMWtQbW5ZT0srRlFpRkNRa0lRRnhjSE16TXpyRnUzanBGUzNiMTdOMWF0V29XTWpBd0VCd2NqTkRTVTJhOHVKYmNLQ2dvQXFLNUZSblBreUJHY09YTUdYQzRYZ1lHQlRFYmd0OTkraTZpb0tFeWNPSkZ4UXB1Wm1lbVVyU3lYeTdGOCtYSThlL2FNeWJZSEt1dEt0bS9mSG4zNzlvV1BqNC9CMlpDRzBMaHhZelJwMGdUcDZlbjFVZ3FQUUNBUUNEVVBjY2dRQ0FSVytDWW1GcVgvYnl4bEMzTVRFNnp5Nlk3NlV6NnpidUFMbitINm04TklMWWd6YUg4MzI5WVkzbVlCM08wMDEvQ29MM3oxMVZmSXpjM0Y4T0hEOVM0Z2JHSmlvalo3aGcxY1hGd1lEZlBQUC85YzRhTlNKcE1oTGk0T04yN2NBS0FzUzZXTzR1Smk3TnExQzFGUlVlQnl1VmkrZkxtU1FjSGEyaHFGaFlWNCtmSWx2THk4a0pLU2dzVEVSRmhhV2lwcCtxdkwzS0EvaEt2QzUvT1JrWkdCUm8wYXdkN2VIcGFXbHBESlpIanc0QUYrLy8xM0FMbzdZTmljRDRmRFlRcjBscFdWd2NMQ0Fna0pDY2pNeklTRmhZWENjUjgrZkRnRUFnR1dMbDJLZ29JQ2VIdDdNMUlnVlprL2Z6NW16cHlKbzBlUHdzUERnNG1JdlhMbENtUXltVW9KdktyUUVicjI5dlo2UjRVbUp5ZmowcVZMNFBGNCtPU1RUMVJ1MDZwVksvVHMyUk0yTmphd3RiV0Z0YlUxYkd4c1lHVmx4ZnhuWVdHQjE2OWY0K0xGaThqTHkyT09RMVVEZTE1ZUhsYXRXb1czYjkraVI0OGVXTHQyTFdOd2NuSnl3cTVkdXhBUUVJRDQrSGc4ZlBnUWI5KytSVkZSRWJwMDZjSVk4U2lLWW96N2hZV0ZLQ2dvVUhJVS9QcnJyd0Fxbyt0ZFhGd1FIQnlNTld2V29LU2tCTVhGeGRpN2R5LzY5dTBMRHc4UE9EZzQ2T1FFa012bGtNdmxrTWxra01sa0JobTZhZ3VoVUlqYzNGdzBhTkFBTmpZMnNMQ3dRSGw1T1U2ZVBBa0FCaG13MWRVNHFvcFVLbFU0bGhSRjRlelpzd0NVbmFkWHJsekJ0OTkrQzZsVUNpc3JLMnphdEVsdG5aL3IxNi9EenM0T2pvNk9zTEN3QUkvSFEzWjJOczZlUGNzWUQxWGRqNDNKSHFsSzE2NWQwYlZyVjUyM043WmZ0c2F0Sy9yT3J5cmR1M2RYS2R2SU5vYU1zYWFQSTUxSm9LdE1waXBpWTJPeFpjc1c1T2ZuZzh2bFlzV0tGV29scmN6TXpPRG82SWo4L0h3Y1AzNGNYM3p4aGNLOVR5YVQ0Y21USjRpT2pnYUh3Mkd5SFdtSFRIVUQrOE9IRDNINzltMEFsUTZLYWRPbTZWenJyNkNnQU45OTl4M1dyRmtENEorczA5OS8veDJtcHFZSURnN0dsU3RYY09QR0RjeWNPUk1qUm96QXpKa3pHU2VSSnFyK2JuSzVIQktKQkJLSkJGS3BGRFkyTm5wbjF3Z0VBaFFVRk1EVzFoWm1abWFReStYTWZRa3dQcE9YZnAvS3lNakFIMy84Z1N0WHJrQW9GQUlBdW5YcmhsbXpacW10NnlZU2lSaTVXUjZQaDVFalIrVUxoU29BQUNBQVNVUkJWR0xTcEVuTTcwcFJGTzdkdTRkVHAwNHg1NXUxdFRYbXpadW44S3dmT25Rb1BEMDlzWG56WnZ6OTk5LzQ2YWVmY09iTUdRd2NPQkJqeDQ3Vnl6bHE3SGw5Nzk0OWZQdnR0OGpOellXbHBTVUNBd01WN2hIdTd1N1l2WHMzTm16WWdFV0xGaWs0NjlWZHN4OTg4QUVUOUdJc0pTVWxLQzh2aDVXVkZjek56V0ZpWW9LaW9pTDgrT09QQUlBbVRaUUR3K1J5T2I3Ly9udjg5dHR2QUlDRkN4ZkN4OGNIUGo0KzhQRHd3TjY5ZS9IbzBTTThldlFJcnE2dTZOeTVNNW8yYllxUFB2b0lkbloyZVBIaUJTd3RMY0hsY3BsM0hxbFVpb3FLQ2dDVjcrOHltUXltcHFibzNyMDdmSDE5MGJkdlg2MTFobW9LQ3dzTGhJYUdJak16OHo5Yk00OUFJQkQrNnhDSERJRkFNSnJJdEF4Y1MyRS80dXJMYnUzUjJGYi9hT0YvQzVuRnIzRDl6V0c4enJ0djBQNG1YRk1NYWprTmZadU5BWmRqb24ySGVvSzV1VG1DZzRQcmVoZ3FHVHg0TU1MRHc1bi8xTkdpUlF1Vkd2SFZ1WEhqQnZidTNZdmk0bUx3ZUR3c1c3Wk1wZEd6VTZkT3VIdjNMdWJObTZldy9QMzMzMWVLaWc4TEMxT0k4Z1dBaW9vS2xaa3pPVGs1OFBmM1Z6cytPenM3dlRKdTJKeVBuNThmWW1KaXNHREJBb1Z0cXN0cVBYLytIRUZCUWNqUHo0ZWpveVBXckZtamxPRUFWRVlqVHBreUJZY09IVUpJU0FqOC9mM1J1WE5uUkVSRWdNUGhxTTFjQVNxalp1bnNtTW1USitzdGM3Ti8vMzdJWkRLTUdUTkd5V2hlZFh5TEZpM1MyTTZsUzVjUUV4TURPenM3SEQ5K25NbGlvbXZmWkdSa1lPWEtsY2pLeWtMWHJsMVZaa05ZV2xwaTQ4YU5pSTZPaHJPek0zYnYzZzFBVVY0b0xDd01aOCtlaGEydExRb0tDbEJSVWFIZ1lLeW9xR0FrUDJoSFZ0dTJiWEhnd0FIczI3Y1BkKy9leGZuejU1bGp4dUZ3TkJyNGFDZE05ZU54N05neG5lbzJHWU9xYzZVNnFzN2g3T3hzekowN1YrMCt2cjYrUm8xTEhUTm56b1JBSUlDWm1SbTRYQzdFWWpGalJLUEhLUlFLc1dmUEhrUkdSZ0lBSEIwZHNYSGpSclJxMVVwdHV4RVJFWXpra2lxOHZMeDB5amdpRU5paXRMUVVxYW1wc0xlM1p6SWo5RUVvRk9MUW9VTzRmUGt5S0lxQ3RiVTFWcTFhcGJWZy9VY2ZmWVRqeDQvajNMbHpPSGZ1bk5ydGZIMTkwYUJCQXlRbEpUR3lmdFVON0FNSERrUm9hQ2lFUWlFb2lrS0RCZzNnNE9BQUJ3Y0gyTnZidzk3ZW52bTNuWjBkcyt6cDA2Zll2bjA3YnR5NGdmZmVldy85K3ZWRFlXRWhMbCsrREE2SGc3VnIxNko3OSs3bzFLa1RIQndjY1Bic1dZU0ZoVEhaZnZROTE5VFVGQ1ltSnVEeGVNdzlXQ3FWTWc0WWlVU2lrSzFxWm1hRzA2ZFA2KzJRU1VwS1FraElpTXAxWGw1ZUJodTk1WEk1bmoxN2h2djM3K1ArL2Z0SVRrNEdVT2xZR1RSb0VFYU1HS0gxM0xDd3NNQ1dMVnV3WWNNR0xGMjZWR243Z0lBQTNMdDNEMERsY1JzNmRDaG16SmloTXJpblZhdFdPSERnQUg3NTVSZUVoNGVqckt3TWp4OC94clJwMDNTZWs3SG5kVlpXRm9LQ2dpQ1ZTdEdvVVNOczJMQkJaZjA3WjJkbjdObXpSK2QyYld4c0dPZUZzU1FrSkdpc0tWYzlNRVVvRkdMTGxpMU1uYjB2dnZoQzRkMXp3SUFCNk5xMUt5NWN1SUFMRnk1QUlCQXdzcFc2OFA3NzcyUGN1SEhvMWFzWCt2VHBveFRzSVpQSmRIcStDUVFDalFFNVgzLzl0Y3JzZW5XWW01dnJKR0ZMSUJBSWhIOG54Q0ZESUJDTW9rd2l4ZFk3ajFodnQ1V0RIU1oyMEZ6UDRkOUtrU2dIVjE4ZndEUEJUWVBiYUdiZkFaKzBYUTRucTVxUm1QazNvb3VSZmNxVUtiQzB0TVQ5Ky9lWjZNeXFOR2pRQU8zYXRjTzRjZU4wTW1pMGE5Y09GRVV4c2svZTN0NHF0MXUwYUJGc2JHenc1czBiU0NRU21KbVpvWDM3OWpvYkFUZ2Nqa29wSkZxbXE3eThYTUVnYm0xdGpRNGRPbURXckZsNjZXbXpQWjlXclZyQjNkMGRNcGtNRmhZV2FOZXVuZEkycWFtcEtDOHZoNTJkSGJadjM2Nng0UG40OGVPUmtaR0IrUGg0dEduVEJoS0pCRlpXVnVqY3ViTkdxUXBhdnFSang0NzQrT09QZFQwY0RETm16TUEzMzN5anRlNkxOcXlzckhEMzdsMG13dHJVMUJSZHVuVEJqQmt6QUZRYWFnb0tDdENuVHgrc1c3Y09wcWFxYTIrWm01dkR6ODhQaHc4Zmhrd213NmhSbzlDaFF3ZG1mZVBHalZGY1hJemk0bUp3T0J4NGVYa3BPTS9Nek16dzhjY2ZJeUVoUWVFM2RuVjF4WVlORzhEbjgzSG56aDI4ZVBFQ0FvRUFwYVdsa0Vna2tNbGtDbGt3UUdWMHNxcUljZHJvWVl4T3Z6NW9pdlN2WGxNRHFIU0NXVnRiUXl3V1F5YVRNVmxGenM3T2VPKzk5NHorcmRYaDdlMk45UFIwUnUrZncrSEF4Y1VGZ3djUFp2cDg5T2dSNDR4cDJiSWwxcTlmcnpWcXZtWExsa2hPVGxaeWpEazdPMlBnd0lHWVBIbXkydk9KUUtnSkVoTVRRVkVVK3ZidHExUGRzdXJrNStjak1qSVNGRVdoVmF0VzhQZjMxeW1MWWRLa1NiQzF0Y1dkTzNlUWw1ZW5jSC9pY3Jsd2NIQkE5KzdkTVdyVUtBQ1Z4dHd1WGJxZ29LQUF6Wm8xVTJqTDFOUVUrL2J0ZzZtcEtlenQ3WFdXTW16Y3VER3VYYnNHUHAvUHpOM0J3UUZEaHc1RnMyYk5HTWVQcWFrcDVzeVpneEVqUnVEV3JWdDQ5ZW9WOHZMeVVGWldCcWxVQ3FsVUNwbE1CcWxVQ3BGSUJMbGN6clJuWm1ZR2MzTno1bThPaDZQU1dLMEw3dTd1VER2MDhiS3lza0s3ZHUzMHF0OVhuV3ZYcm1IYnRtM00rRHc5UGZIZWUrOWgrUERoZXIyYk5HL2VISWNPSFZKNUhzMmVQUnRQbmp4QjkrN2RNWG55WkpYT2phcndlRHg4L3ZubitPQ0REM0RxMUNrTUdqUklyOHhzWTgvclJvMGFZZEtrU2NqTXpNVGN1WE4xL3IyT0hEbWljZjB2di95aTkxalU0ZW5wQ1E2SG8zRHRtSnVibzBtVEpoZ3hZb1NDN0t0RUlzSGl4WXZCNS9PWk9rclZhd0FCbFE2ajhlUEhZL3o0OFVoUFQ4ZXpaOCtRbHBhR3pNeE1GQlFVb0tpb0NPWGw1VXltRndER0Vlbm41NGNXTFZxby9XMDVISTdlOVNKVlVWZlpOZ1FDZ1VCNE4rRlF1dVpORXdnRWdncDJ4c1RpNUxPWHJMZDcrQ00vZEhKVkhVbitiMFVtbCtCdVdnUWlVMytDUkNiV3ZvTUtURTBzTU1UelMvUm84b2xCSDNyR3N2NmFId0w5cnRWcW4zUkVYL1dza1BwSVRFd01Ta3RMRlQ0MlUxSlM0Tzd1Ym5RQjNweWNIQUJRcVordUMzVFVMQUMxOVhHcVU1UHowUWMrbncrcFZLclZrQUpVUnR3V0ZCUXdVbS9wNmVtZ0tFcXJvZTZubjM3Q2h4OStxTkZCRUJZV2h0TFNVc3llUFZ0cG5VZ2tVbkw2WldWbFFTS1I2RzBJb0IwYVBCNVA2VHAvOWVvVldyUm9vZlB4djNEaEFvWU5HNmEwUFVWUnFLaW9ZS0tycTFOUVVJRFUxRlNEWlpqK2JkQ3YwN1YxMzZXZFd5WW1KaXFOdkljUEg0WklKTUtzV2JQMGNxVElaREltYXQ3VTFKUTRZUWgxeHBVclYzRGh3Z1hNbURGRG9aYVlQdHk3ZHc5djNyekJ1SEhqZE1xR000YnFjb0xHa3BlWEIydHJhNFhuUm5sNXVjN1BaN1lRaVVUNDY2Ky9BS2l1cmNjR0Z5NWNnRkFveE1TSkU1WFdmZi85OS9EdzhFQ2ZQbjJVSkZyWm9xeXNyTllrTXRrNHIrdUN4NDhmZzh2bDZqVm1PdUNDdytGb2ZEYW1wS1JnKy9idFdMaHdvZHBBSGdKNzFNVzNHb0ZBSVB5WDRPajRRVWdjTWdRQ3dXQVNjL1B4eGZtL0lHZjVOdktwZHl1czZkZEQrNGIvSXQ3a1A4U2xGM3VSVi9iVzREWmFPZmJBeDIyWHdNNUNkWTJBMm9DODVCTUlCQUtCUUNBUUNBUkMvWU44cXhFSUJFTE5vcXREaGtpV0VRZ0VnNURKS1lSRVAyRGRHZU5vYVlINVBUcXgybVo5UmlnUzRNcXIvWGorZit6ZGQzeFQ1ZjRIOEUvU3ZTbXJVRllMbEZGV0tYdGNFV1hJUnRDcWlLaUFDRjVrYnhrcVF4bUtpS2dGd2NWUVJQRWl5cndVNFZMWlhSUktLNlcwdEtWMDc2Wk5jbjUvOUpmWTBxUk5taWRkZk42djEzMWRTYzc1bmlmcHlUbko4MzJlNS92d2ZLVmoyRmc2NEpsMmI4R242WEFBVlQ4cmhvaUlpSWlJaUlpSWlDckdoQXdSVmNyKzhOdUlUTTBRSG5kQkh4ODQyOVQ4cGFkTXBWUVhJdkRlUVp5UDJRK2x1bkxMa3dGQWN4ZHZUT3o4RHVyWmxsOGZnSWlJaUlpSWlJaUlpS29YRXpKRVpMU0U3Rno0WDc4aFBHNXZkemNNYjlOS2VOeWFKaXIxRW83ZjNvRzAvSGdUb3NndzBPTWxERzc5S3VReVhzcUppSWlJaUlpSWlJaHFPdmJpRVpGUkpBQWZCbDVEZ1ZJbE5LNjFoUnpMQi9TczB3dHU1UlZtNFBmYjIzRHo0VG1UNGpoYTE4ZUVUc3ZoV2Q5WFVNdUlpSWlJaUlpSWlJakkzSmlRSVNLam5JcU9SZUQ5Uk9GeHAvbDBRZ3RuUitGeGE0cGJEOC9qNk8xUGtGZG8yakp2YlJ2MHhuanZwWEN3cmllb1pVUkVSRVJFUkVSRVJGUVZtSkFoSW9QbEZoWGg0MHZCd3VONjFIUEdLMTA2Q0k5YkUrUVhaZUdQMjl0eEkrbU1TWEhrTWtzTWFmc0crcmFZQ0ptc0xzOGpJaUlpSWlJaUlpSWlxcHVZa0NFaWcvbGZ1NEdVdkh6aGNWY002QWxyQzdud3VOVXRNdVV2L0hiclkrUVVwcGtVeDlYT0hjOTFYZ2wzNS9hQ1drWkVSRVJFUkVSRVJFUlZqUWtaSWpKSVpHb0dmcmdaSlR6dTJIYWU4RzNTU0hqYzZsU2d6TUh4eUIwSVNUeHBjcXgyRGZ2aTJVN0xZV3RaZDVkekl5SWlJaUlpSWlJaWVod3dJVU5FRlZKTEVqNE12QXExSkFtTjYySmpqVG05dWdtTldkMytUcjJDSTdlMklGdVJZbktzUVo2dllKRG5xMXlpaklpSWlJaUlpSWlJcUE1Z1FvYUlLdlJiMUYyRVBrd1ZIbmRlSHgvVXM3VVJIcmM2RktyeWNDTHFTMXlQLzkza1dOWVc5cGpRYVJuYU54b2dvR1ZFUkVSRVJFUkVSRVJVRXpBaFEwVGx5aWhRWU52bEVPRnhmZHdhWXJTWHAvQzQxU0V4T3hJL2hhMUZlbjZDeWJFYTJMZkFpMTNmUjBPSGxnSmFSa1JFUkVSRVJFUkVSRFVGRXpKRVZLN1Byb1lpUzFFb05LWmNKc09TZmoxUSt4ZmlrbkFwN2pCT1J2bERMU2xOanRhK1lYODgyMms1YkN6dEJiU05pSWlJaUlpSWlJaUlhaEltWkloSXI5Q0hxZmoxZHJUd3VNOTFiSXQyRGVvSmoxdVY4b3V5Y2VUV1prUWtYeEFRVFliQnJWL0Z2endtMS9wNk1WWVd0aWhVNWNQYXdxNjZtMEpFUkVSRVJFUUFmNk1SRWRVZ1RNZ1FrVTRxdFlRUEwxd1ZIcmVlclExbStuWVdIcmNxeFdXRzQrY2I2NUJaOE5Ea1dEYVc5cGpRNlIyMGE5aFhRTXVxWDMwN2R5VG54cUNaYzhmcWJnb1JFUkVSRVJFQlNNNk5nYXVkZTNVM2c0aUl3SVFNRWVseDhGWVVJdE15aE1lZDNiTXJuRzJzaGNldENwSWs0Y0s5SDNBbWVnOGtTVzF5UEJkYk43enNzd0dOSER4TWIxd04wYjdSQUFRbEhHZENob2lJaUlpSXFJWUlTamlPOW8zNlYzY3ppSWdJZ0x5NkcwQkVOVTl5WGo2K3VCWW1QSzUzby9vWTI4NVRlTnlxa0Z1WWpuM0J5L0RmTzE4SlNjWTBjKzZJTjNydHFGUEpHQURvMzlJUGQxS3ZJQ1k5cExxYlFrUkVSRVJFOU5pTFNRL0JuZFNyR05ES3I3cWJRa1JFWUVLR2lIVFllaWtZZVVXbUY2a3ZTUVpnYWI4ZWtOZkNHaWwzMDRQdzVhVVp1Sk1tWmdrMzc4WlA0TFVlSDhIQjJsVkl2SnJFeHRJZVl6b3V3aS9oRzVpVUlTSWlJaUlpcWtZeDZTSDRKWHdEeG5aY0NHc0wrK3B1RGhFUmdVdVdFZEVqTGljazRXUjByUEM0NDlxM1JxZEc5WVhITlNkSmtuQStaaThDb3I4RklBbUpPZERqSlR6VmVocGt0VEF4WmFqVzlYMHgzbnNwL25Oekk5bzA2SVh1N3MrZ2tZTUhpMGdTRVJFUkVSR1pXYUVxSDhtNU1RaEtPSTQ3cVZmd3JQZFNlTmIzcmU1bUVSSFIvNU5Ka2lTbWw1R0lhcjFDbFJvdkhqNk8yTXhzb1hHZHJLM3d5L09qNEdwckl6U3VPU21VZWZqMTVvZUlTTDRnSko1Y1pvSFJIZWFqdS9zSUlmRnFBNFV5RDRHeEIzRTdPUkRwK1Frb1ZPVlhkNU9JaUlpSWlJanFOR3NMTzdqYXVhTjlvLzdvMzlJUE5wYWNHVU5FVkJWa0JvNitaa0tHaUxUMkJOL0U1MmFvSGJPa255Lzh2TDJFeHpXWDFMdzQvQkM2R2ltNVltWUsyVmc2NElVdTczSlVFaEVSRVJFUkVSRVJVUjFrYUVLR1M1WVJFUUFnTVNjWHU0TnZDby9icm40OVRPelFWbmhjYzRsTXVZaGZ3dGREb2N5clhBQUp4UVZ6L2w4OTJ5YVk1TE1CalJ4YUNXa2ZFUkVSRVJFUkVSRVIxVTVNeUJBUkFHRHJwV0FvVkNyaGNaZjA3d0VMZWMydmx5SkpFczdGN01YWjZHOU1DMVRpcFRaejdvQ1h1cTJIZzNVOTAySVNFUkVSRVJFUkVSRlJyY2VFREJIaGNrSVN6c1RjRng1M1pOdFc4SEZyS0R5dWFLTHJ4UUJBMndhOTROZmxYVmhaMkFxTFNVUkVSRVJFUkVSRVJMVVhFekpFanptbFdvM05mMTBYSHRmZXloSnplblVUSGxjMDBmVmlBS0Jya3lFWTU3MFljaGt2c1VSRVJFUkVSRVJFUkZTTXZZVkVqN21ETjZOd055TkxlTnczZlR1am9iMmQ4TGdpbVZ3dlJvZCtMWi9EMExZellXQWRMeUlpSWlJaUlpSWlJbnBNTUNGRDlCaEx6UytBLy9WdzRYRTk2em5qQlc4djRYSEZrZkMvbUFQNDc1MDlBQ1JoVVllMG5ZRUJyZnhRcXBBTUVSRVJFUkVSRVJFUkVaaVFJWHFzYmI4U2d0eWlJdUZ4Ri9memhhVmNManl1Q0NxMUVrY2pQa1p3NGdsaE1XVXlPY1oyWEFTZnBzT0Z4U1FpSWlJaUlpSWlJcUs2aFFrWm9zZFU2TU5VSEkyS0VSNTNpR2NMOUhaM0V4NVhoQUpsTm40TWZSY3g2Y0hDWWxyS2JmQjhsOVZvMTdDdnNKaEVSRVJFUkVSRVJFUlU5ekFoUS9RWVVrc1NOdjkxVFhoY1cwc0x6T3Z0SXp5dUNPbjVpZGdmc2dJcHViSENZdHBhT21HU3ozcTBjT2trTENZUkVSRVJFUkVSRVJIVlRVeklFRDJHL2hONUY3ZFMwb1hIbmVyampTYU85c0xqbWlvdU14dy9oS3hDWGxHbXNKaE9OZzN4U3ZlTmFPVGdJU3dtRVJFUkVSRVJFUkVSMVYxTXlCQTlacklVaGZqc1Nvand1QzJjSFRHNWN3ZmhjVTBWbm5RV2gyOStDSlZhWEswY1Z6dDNUUEhkakhxMlRZVEZKQ0lpSWlJaUlpSWlvcnFOQ1JtaXg4eVgxMjhnVTFFb1BPN2lmcjZ3dHBBTGoxdDVFczdISE1DWk83dUZSbTNrMEFxdmROOE1KNXNHUXVNU0VSRVJFUkVSRVJGUjNjYUVETkZqSkRJdEE0ZHUvUzA4N2hNdG02Ri84NmJDNDFhV1NxM0UwWWl0Q0U0OExqUnVVeWN2VE82K0VmWldMa0xqRWhFUkVSRVJFUkVSVWQzSGhBelJZMElDc1BtdjYxQkxrdEM0MWhaeUxPenJJelNtS1FxVTJmZ3g5RjNFcEFjTGpkdkNwVE5lOXRrQUcwc0hvWEdKaUlpSWlJaUlpSWpvOGNDRURORmo0dVNkV0FROVNCWWU5OVd1SGRITXlWRjQzTXJJVWlSamI5QlNKT2ZlRXhxM2RYMWZ2TmgxTGF3c2JJWEdKU0lpSWlJaUlpSWlvc2NIRXpKRWo0RzhJaVUrdVN4MnhnZ0FOSFYwd0t0ZE93cVBXeGtwdWJINFBuZ0pzZ3JFSnAzYU4reVA1N3FzZ3FYY1dtaGNJaUlpSWlJaUlpSWllcnd3SVVQMEdQZzI5QmFTOC9LRngxM1l0enRzTFMyRXh6WFcvY3liMkIreUF2bEYyVUxqZG5ZYmpHYzdMWU5jeGtzbEVSRVJFUkVSRVJFUm1ZYTlqRVIxM0lPY1BId2ZkbHQ0M0g3Tm0yQlFxMmJDNHhvckt2VVNEb2ErQjZWYUlUU3VyL3RJak80d0h6S1pYR2hjSWlJaUlpSWlJaUlpZWp3eElVTlV4KzI0R29wQ2xVcG9URXU1SEl2NitrSW1OS3J4UWgrY3dxODNOMEdTMUVMajlta3hBYyswZXd1bzlsZElSRVJFUkVSRVJFUkVkUVVUTWtSMVdIaHlHbzdkRVZ2Z0hnQmU3dHdlclZ5Y2hNYzF4bCt4UCtGazFKZkM0L1pyK1J5R2VjMEVrekZFUkVSRVJFUkVSRVFrRWhNeVJIV1VCT0NqUzBIQzR6YXl0OE0wSDIvaGNRMGxTUkpPLzcwVGdiRUhoY2Z1eTJRTUVSRVJFUkVSRVJFUm1Ra1RNa1IxMUtub1dJUW1wUWlQTzcrUEQreXRxdWZTb1phVU9ITHJJNFFrbmhRZXUwK0xDUmpPWkF3UkVSRVJFUkVSRVJHWkNSTXlSSFZRb1VxRjdWZENoY2Z0M3FRUmhyWnVLVHl1SVlwVUJmZ3A3SDFFcFY0U0hwczFZNGlJaUlpSWlJaUlpTWpjbUpBaHFvUDIzWWhFWWs2dTBKZ3lBQXY3ZHErV2xFV0JNZ2Y3ZzFjZ0xqTmNlT3plemNjekdVTkVSRVJFUkVSRVJFUm14NFFNVVIyVG1sK0FyME51Q284N3BwMG5PalJ3RlI2M0lubEZtZmcrYUFrZVpQOHRQSGF2NXVNd292MXNNQmxEUkVSRVJFUkVSRVJFNXNhRURGRWQ4K1cxTU9RVktZWEd0TGV5eEw5N2RoVWEweEE1aWxSOEY3UVl5Ym4zaE1mdTJYd3NSclovRzB6R0VCRVJFUkVSRVJFUlVWVmdRb2FvRG9sS3k4Qi9JdThLanp1MW16Y2EyTmtLajF1ZXpJSWtmSHQ5RWRMekU0VEg3dGxzREVhMm13TW1ZNGlJaUlpSWlJaUlpS2lxTUNGRFZFZElBTFplQ29aYWtvVEdkWGR5d0tUTzdZVEdyRWhhWGp5K0RWcUlySUprNGJGN05CdU5rZTNuUWlaak1vYUlpSWlJaUlpSWlJaXFEaE15UkhYRStkZ0VYRTVJRWg1M1htOGZXRnRZQ0krclQzSnVETDY3dmhnNWhXbkNZL3U2ajhTbzl2T1lqQ0VpSWlJaUlpSWlJcUlxeDRRTVVSMVFwRmJqazh2Qnd1UDZObW1Fd1I3TmhjZlZKekU3Q3Q4SExVRitVWmJ3Mk4zZFIyQjBod1ZNeGhBUkVSRVJFUkVSRVZHMVlFS0dxQTQ0ZE90dnhHWm1DNDBwQTdDb3IyK1ZWVm1KeXd6SHZ1QmxVQ2p6aE1mMmFmb014blJZeUdRTUVSRVJFUkVSRVJFUlZSc21aSWhxdVN4RklYWUZoUXVQTzY1OWE3UnJVRTk0WEYzdXBsM0hnZENWS0ZJcGhNZjJhVG9jWXpzdVlqS0dpSWlJaUlpSWlJaUlxaFVUTWtTMTNNNmdjR1FwQ29YR3RMZXl4RnM5dWdpTnFVOVU2aVg4R0xvR0tuV1I4TmpkbWc1ak1vYUlpSWlJaUlpSWlJaHFCQ1praUdxeGU1blorT2xXbFBDNDA3dDNRbjA3VytGeEh4V1pjaEVIdzlaQXBWWUtqOTIxeVZDTTY3Z1lNcGxjZUd3aUlpSWlJaUlpSWlJaVk3R25rcWdXMjNZNUdDcTFKRFJtYzJkSHZPamRUbWhNWGN5YmpCbUM4ZDVMbUl3aElpSWlJaUlpSWlLaUdvTzlsVVMxMU9XRUpKeUxUUkFlZDE1dkgxaGJtUGZTVUNZWkl6Q24xS1hKMHhqdnZaVEpHQ0lpSWlJaUlpSWlJcXBSMkdOSlZBdXBKUWxiTHdVTGo5dkwzUTJEV2pVVEhyY2tuY2tZUVNWZU9yczl4V1FNRVJFUkVSRVJFUkVSMVVqc3RTU3FoZjRUZVJkUmFSbENZOHBsTWl6bzR5TXFONktUem1YS2hDVmpCdVBaVHNzZ2wxbUlDVWhFUkVSRVJFUkVSRVFrRUJNeVJMVk1ibEVSdnJnV0pqenUrUGF0NFZXL252QzRHdWFzR2RPaDBVQTgyMms1a3pGRVJFUkVSRVJFUkVSVVl6RWhRMVRMZkIxeUMybjVCVUpqT2xoWllWYVBMa0pqbG1UT1pFenIrcjU0cnZOS0ptT0lpSWlJaUlpSWlJaW9SbU5DaHFnV1Njakp4ZjRidDRYSGZhTjdKN2phMmdpUEM1ZzNHZFBjeFJzdmRIMGZGbklyNGJHSmlJaUlpSWlJaUlpSVJHSkNocWdXK2V4S0tBcFZhcUV4V3pvNzRZVk9Ya0pqYXBnekdkUFkwUk9UdW0yQXRZV2Q4TmhFUkVSRVJFUkVSRVJFb2pFaFExUkxoQ2FsNEdSMHJQQzQ4L3I0d0VvdS9sSVFaY1prakt1ZE8xN3B2Z2wyVms3Q1l4TVJFUkVSRVJFUkVSR1pnMlYxTjRDSUtxYVdKSHgwS1VoNDNON3VidmhYUzNmaGNhUFRydVBIc0hmTmtveHhzbW1JS2I2YjRXaGRYM2hzRWlzcnZ3aGJqa1hpUDlmamNlZGhMbklWNHM4SElpSWlJaUlpTXAyRGpTWGFOSGJBT045bVdEU2lIWnp0dURRNEVaRTVNQ0ZEVkF1Y2lJNUZlSEthMEpoeW1Rd0wrM2FIVEdoVTRGNUdLQTZFcklSS1hTUTRNbUJuNVl3cDNUZWpubTBUNGJGSnJOUGhTWGhqenpVTTYreUduYS8zUktkbXpuQzA1UzJIaUlpSWlJaW9Kc29wVUNJOFBndDd6dDFGdDVXbnNHdHFEd3pwNUZiZHpTSWlxblBZTzBaVXd4VW9WZGgrSlZSNDNJa2QycUNOcTR2UW1QRlp0N0EvZUFXVWFvWFF1QUJnYldHUHlUNGZvcUZEUytHeFNhelQ0VWw0YmRjVjdKM1pCMDkyYUZUZHpTRWlJaUlpSXFJS09OcGFvaytiK3VqVHBqN09SaVJqOHBlWDhPMk0zbmphdTNGMU40MklxRTVoRFJtaUdtNXZXQVFlNXVZSmplbGtiWVUzZlRzTGpma2crMi9zRFZxR1FsVyswTGdBWUNtM3hxUnU2K0R1M0Y1NGJCSXJLNzhJYit5NWhuMU14aEFSRVJFUkVkVktUM1pvaEwweisyRDY3cXZJeWhlLytnVVIwZU9NQ1JtaUdpd3R2d0RmaGtZSWovdUdiMmZVczdVUkZpODU5eDYrRDFxQ0FtV09zSmdhY3BrRm51K3lCcTFjdXdtUFRlSnRPUmFKWVozZE1JakpHQ0lpSWlJaW9scnJ5UTZOTUt5ekc3WWNpNnp1cGhBUjFTbE15QkRWWUY4RjMwUytVbXdoOUZZdVR2RHIyRlpZdkxTOGVIeDNmUkh5aWpLRnhmeUhET085bDZKZHc3NW1pRTNtOEovcjhaajZoR2QxTjRPSWlJaUlpSWhNTlBVSlR4d0pTcWp1WmhBUjFTbE15QkRWVUhGWk9mZzU0bS9oY2VmMzhZR2xYTXhIUDdNZ0NkOEdMVVJPWVpxUWVJOGExWDRPdWpSNTJpeXh5VHp1UE14RnAyYk8xZDBNSWlJaUlpSWlNbEduWnM2NDgxRDhTaGhFUkk4ekptU0lhcWd2cm9WQnBaYUV4dXpYdkFrR3RIQVhFaXRia1lKdnJ5OUVWa0d5a0hpUGVyck5OUFJzUHRZc3NjbDhjaFZLT05wYVZuY3ppSWlJaUlpSXlFU090cGJJS1JDN2FnY1IwZU9PQ1JtaUd1aG1TaHBPUnNjS2pTbVh5VEMvVDNmSUJNVEtMY3pBZDBHTGtaNmZLQ0JhV2YxYnZZQ0JIaStaSlRZUkVSRVJFUkVSRVJGUmRXQkNocWlHa1FCc3Z4SXFQTzV6SGR1aWRUM1RsNUxLTDhyRzkwR0xrWklyTm1HazRkdHNGSWEyZlFNUWtqb2lJaUlpSWlJaUlpSWlxaG1Za0NHcVlTN0ZQOENWaENTaE1aMXRyUEdtYjJlVDR4U3BGTmdmc2dKSk9kRUNXbFZXSjdjbk1icjlQREFaUTBSRVJFUkVSRVJFUkhVTkV6SkVOWWhha3ZEcGxSRGhjYWQzN3dRWEcydVRZcWdsSlg0S2V3LzNNMjhLYWxWcGJSdjB4clBleXlHVDhiSkVSRVJFUkVSRVJFUkVkUTk3UG9scWtKUFJzWWhNelJBYXM0V3pJNTd2Mk5ha0dKSWs0VDgzTnlNcTlaS2dWcFhXc2w1bitIVjVGeFp5Rm9NbklpSWlJaUlpSWlLaXVva0pHYUlhb2xDbHh1ZFh3NFRIZmJ0WE4xakpUZm1vU3pqMTk1Y0lmWEJhV0p0S2F1TFVGcE82YllDVmhZMVo0aE1SRVJFUkVSRVJFUkhWQkV6SUVOVVF2MFQ4allTY1hLRXh1N2sxeEdDUDVpYkZ1SER2SVA2S1BTU29SYVUxc0crQnlUNGJZV1BwWUpiNFJFUkVSRVJFUkVSRVJEVUZFekpFTlVCdVVSRytDaFpmbTJWK0h4L0lUTmcvS09FWVR2KzlVMWg3U25LMmJZUXAzVGZEd2JxZVdlSVRFUkVSRVJFUkVSRVIxU1JNeUJEVkFOK0gzVVpHZ1VKb3pHR3RXNkp6b3dhVjN2OTJTaUIraS9oSVlJditZV3ZwaEZkOE5zSFp0cEZaNGhNUkVSRVJFUkVSRVJIVk5FeklFRld6MVB3QzdBMkxFQnJUU2k3SDdKNWRLNzMvdll4UUhBcGJDMG1TQkxhcW1LWGNHcE82clVORGg1YkNZeE1SRVJFUkVSRVJFUkhWVkV6SUVGV3pYVUhoS0ZDcWhNWjhvWk1YM0owcVY1Y2xLZWNPRG9Tc2hGSmRLTFJOeFdTWTJQa2R0S2pYMlF5eGlZaUlpSWlJaUlpSWlHb3VKbVNJcWxGc1pqWitpYmdqTkthempUV21kdk91MUw3cCtZbllHN1FNQ21XdTBEWnBqR3ovTmpvMEdtaVcyRVJFUkVSRVJFUkVSRVExR1JNeVJOWG84MnRoVUF0ZUZteDY5MDV3dHJFMmVyL2N3blI4SDdRRU9ZVnBRdHVqOFMrUFNlalZmSnhaWWhNUkVSRVJFUkVSRVJIVmRFeklFRldUOE9RMG5MNGJKelJtYzJkSFBOK3hyZEg3S1pTNTJCdThET241Q1VMYm85R3Q2VEE4MVdhcVdXSVRFUkVSRVJFUkVSRVIxUVpNeUJCVkF3bkFwMWRDaE1lZDA2c2JyT1RHZmF5VjZrTDhFTG9LRDdML0Z0NGVBR2pUb0JmR2Rsd0lRR2FXK0VSRVJFUkVSRVJFUkVTMUFSTXlSTlhnci91SnVKYjRVR2pNcm00Tk1kaWp1Vkg3VmlzNWxRQUFJQUJKUkVGVVNKSWF2NFJ2UUV5NitPUVFBRFIxOG9KZmw5V1F5eXpORXArSWlJaUlpSWlJaUlpb3RtQkNocWlLcVNVSjI2K0VDbzg3djdlUGtYTlFKUHgrZXh0dVBUd3Z2QzBBVU0rdUNTYjViSUMxaGIxWjRoTVJWUWRKY04wdklpS2l4eEh2cDBSRVJQUzQ0ckIxb2lwMi9FNHNvdEl5aE1ZYzZ0a0NYUm8zTUdxZmdPaHZjQzMrcU5CMmFOaFpPV095ejBZNFd0YzNTM3dpQUVoUFQ4ZVNKVXNBQUY5ODhRVXNMYzF6UzB0S1NzTHExYXNCQVA3Ky9tWTVoaTZUSjAvVys1eUZoUVgrL2U5L28zZnYzanFmLy9qamoyRm5aNGRaczJhWnEzazFXbVptSmdEQXhjVkZXTXlIRHgvaXUrKytRM1IwTkQ3KytHUFkydHFhSERNME5CUWVIaDV3ZG5iV3UwMVJVUkVpSWlMUXBVc1hrNDlYMHErLy9vcm16WnVqZS9mdXNMQ3dxRlNNb0tBZ2JOdTJEVXFsVXU4MmUvZnVyV3dUeTNqY3oydHpHVDkrUEFvTEMvSEhIMytZRklkL0g5MXljbkx3MldlZkFRQ1dMVnRXNXZsang0NmhzTEFRNDhhTnF6Q1dRcUhBNGNPSDRlWGxoUjQ5ZWdodmExVXFLQ2pBaVJNbllHRmhnZEdqUndNQWdvT0Q0ZVhsQlFjSGh3cjNydzN2bXlSSnlNL1BSMzUrUHZMeTh0QzBhZE55djZ1a3BhV2hmdjJLdnp1bnBhWEIxZFVWTXBuNWx3UG0vYlJpSXU2bjFXSHAwcVd3dGJYRkcyKzhnZWJOalZ0bHdSZ3BLU2s0Y09BQWV2WHFoVjY5ZXBudFBTb3FLb0tWbFpWWlloTVJFWW5HaEF4UkZTcFVxZkhGdFRDaE1TM2xjc3p1MWRXb2ZTN0YvWUp6ZDhWMWtwVnVqdzBtZFZ1UEJ2Ym0rMkpQQkFCS3BSSXhNVEVBQUxWYWJiYmpGQllXSWpvNjJteng5VWxLU3RMNXVFd213L0xseS9VbVk0RGlqaXBuWjJlZEhhT2JOMjgycWgyTEZ5ODJhbnZSWW1KaThOTlBQMkhPbkRtd3NiR3BjSHRKa3ZEY2M4OEJBSTRlUFdyUVBvYkl6TXhFUUVBQUNnc0xzWEhqUnF4ZXZkcWt6akNGUW9GMzNua0hLcFVLaHc0ZGdyMTkyZG1FYXJVYXMyYk5Ra0pDQW5idTNDbXN3eVEzTnhmKy92NXdjbkxDZ1FNSEtoMm5lL2Z1bURwMUt0YXZYMi9XejZCR1hUcXZUYkZvMFNLRWg0ZmoxMTkvaFkyTkRZNGVQWXB0MjdaaDJiSmxlUHJwcDQyT1YxaFlpS0tpSXBQYnhiK1Bidm41K2ZqdmYvOExRSGRDNXF1dnZrSldWcFpCaVlYang0OWo5KzdkOFBEd2dMKy9QK1JHMUEzTXpzN0d0R25UREcrNEhnY1BIalE1QmxCOERmenNzODlnYVdtSjBhTkhJem82R3N1WEw5ZWVRMDgrK1dTNSs1djdmY3ZOemNYaHc0ZWhWQ3FoVkNxaFVxbTAvNjM1ekpUOC80S0NBaFFVRkVDaFVFQ2hVS0Nnb0FENStmbWxab0hzMkxFRDdkcTEwM204akl3TVRKbzBDVzV1YmxpOWVqWGF0R21qdDIxejU4NUZYbDRlVnExYUJSOGZud3BmaXdidnB6WDNmcHFVbElUSmt5ZERKcFBoeHg5L2hLdXJLK2JObTRmdzhIRE1uRGtURXlkT0ZOSmVqY0xDUWdRRkJVR1NKTHoxMWx0Q1l6L3FyNy8rd3BFalIvQy8vLzNQcFBlb1BEazVPWmc0Y1NJYU5XcUV6ei8vdk56RVhISnlNaVpObWdRQU9IWHFsRm5hUTBSRVZCRW1aSWlxMEtHSXY1R1lreXMwNWd2ZVhtam01R2p3OW1FUC9vdmprVHVFdGtGREpwUGgrUzZyME56RjJ5enhpUWg0L2ZYWE1Yanc0RXJ2Zi9Ma1NhTzJMOWt4ZXYzNmRTeGR1dFNvL1pzMGFXTHdpTVVGQ3hhZ2MrZk8ybjlMa29UMTY5Y2pKaVlHeWNuSldMdDJiWVVkUWlVN3YwU09IdmJ5OHNLc1diT3diZHMyWEw5K0hWRlJVWG83MWd4eDllcFZGQlFVb0dmUG5qbzdqd0JBTHBkaitQRGgyTGx6Sjc3NDRndXNYNysrMHNjcjZmejU4MUFxbFJnK2ZMakpJMVdmZU9JSlBIandBTHQyN1JMU3Rzb3k1YnpXMkw1OU80NGNPU0txU1FERWQvYWtwNmNqTkRRVTN0N2Uycy9DbjMvK0NRRG8ydFc0d1JsVnFiWmNkNFlPSFdyVWNUVEdqaDJMdDk5K3UxTDdHbVBreUpINDhjY2ZFUk1UZzlPblQyUFlzR0VHNzZ0V3E1R2VubTdHMWhsSE15dENwVklCQUR3OVBmSDY2Ni9qNjYrL3h2cjE2M0h1M0RuTW5UdFh5TXlNeXJ4djl2YjJPSFRvRUhKeksvZTlYU2FUd2RyYUd0YlcxckMxdFlXTmpRMHlNdlRQa0E4SUNJQktwVUpCUVFGYXRXcWxkN3VvcUNnOGVQQUFscGFXYU51MnJjSHQ0ZjIwWnQ5UFEwS0s2M2wyN2RvVnJxNnVVQ2dVdUgzN05tUXlHWjU0NGdraGJTMHBJU0VCa2lUQnhzWUdqUnMzRmg2L3BNREFRQURBb0VHRFVGUlVKQ1F4L09qczIvRHdjS2pWYXFoVXFuS1RNZVpTbVh1SG01dWJVYk9JdzhQRGNlTEVDZHk0Y1FNUEh6NkVKRWx3YzNORHIxNjk0T2ZuaHdZTmpGc3RnNGlJcWhjVE1rUlZKS2V3Q0x1RHdvWEdkTGF4eGpRZnc1TWZmNmRld2E4M053cHRRMG1qMnM5RHU0Yjl6QmFmU0o4MzMzelQ0TTZDYWRPbVljQ0FBV1p1a1huMDdkc1hMNzMwa3NseFdyUm9nVDE3OXBTN3pkU3BVeEVYRjFmcU1WdGJXN1JvMFFJQUVCY1hCN2xjam1iTm1wWGFKajQrSG1xMUdpMWF0SUFrU2JoLy83N0I3U29vS0NqMWI1bE1ocFVyVjJMZXZIa0lDZ3JDNnRXcnNXN2R1bkk3V2t0MklCazZldHpQejgvZ05tcU9zWExseWdxM0syOGsrYmx6NXdDZ3dsSGd6ejc3TEk0ZE80Yms1R1JrWjJmRHljbko0SFpXMUVId3d3OC80SWNmZnFnd1RrVkpCVDgvUDRTRmhlSGl4WXNHdDgwY0tudGVhemc0T01EVjFkVWNUUlBtZi8vN0h5UkowaVpmTWpJeUVCb2FpcVpObTZKUm8wYlYzTHJ5MVlicmpwdWJXNm5uOHZMeWtKMmREWmxNVm02bnBiT3pNM0p5Y3ZEc3M4OENNTitvYXlzcks3ejQ0b3Y0OHNzdlRVcXVHTnUrek14TTdVd0pVYXl0clNHVHlTQkpFdFJxTmVSeU9mejgvTkNqUncrc1hic1c1OCtmUjQ4ZVBUQnExQ2lUajFXWjkwMG1rMkgyN05uSXljbUJsWldWOW4rV2xwYXd0cmFHbFpVVnJLMnRzV0xGQ3VUbjUrUGJiNytGdGJVMWJHeHN0SWtZWTVJWXg0NGRBd0NNR3pldTNHWE56cDh2cnYzWXAwOGZPRG9hUGlDTDk5T2FmVDhORFMydUx6cG8wQ0FBd0sxYnQ2QlVLdUh0N1cyV2EzdDhmRHdBb0huejV1V2VwNU1uVDlZbVRjdWpiK1pMWGw2ZU50bjAxRk5QUWExVzY1MEJib3J3OE9MZjJDVUg5WWl3Wk1rU0JBVUZsYnVONW05cVlXRUJkM2YzVXMvRnhjWHBmZHdZQnc0YzBIbi9qSXVMUTF4Y0hFNmRPb1VQUC96UXBNUW1FUkZWTFNaa2lLcklkMkVSeUZRVUNvMDUzY2NiempiV0JtMGJuM1VMQjhQV1FDMVYvS1c2TWdaNXZvSWV6VWFiSlRaUlJZenBmS3ZzYU5mcTV1VGtoSVVMRjFackc3eTl2YlUvQ0ljT0hRb1hGNWN5UHhEOS9QeVFucDVlNnZGLy8vdmZpSXlNeEk4Ly9xaHpmZndQUHZnQVo4NmNRYjE2OWNvODE2cFZLNnhidHc1TGxpekI5ZXZYOGY3NzcyUE5talY2TzZ3cTA0RmtiTWVtcGlaQVplWGs1T0RDaFF1d3NiSEJ3SUVERFI1Wk9XSENCTDNQNlJ0cEtaUEpLcjAweS8zNzl3MHV1cnh3NFVLOC92cnJ5TW5KcWRTeGFvS3BVNmRpNnRTcDFkMk1jbWxtdzNUcjFnMUFjZWVzV3EydTBiTmpURldWMTUxSFAwTXJWcXpBbFN0WE1ITGtTTXliTjYvY2Rvbzg5NVZLSldiTW1LSDNPVHM3TzV3NGNRSW5UcHpRdWMzT25Udk5WbGRORk0wTUVvVkNnYUtpSXUxc2pUWnQydUR6enovSDZkT25qVTdHaUg3Zmhnd1pVdUV4TmZlWlJ6dGNqWEh6NWszY3ZYc1h0cmEyR0RObWpON3QxR3ExdHZPM1g3OSsydm91dWpnNk9wYVpzY0g3NlQ5cTJ2MDBKQ1FFY3JrYy8vclh2N1QvQm1DVzJURUF0RXYrZW5oNGxMdGRjbkt5U1V1U25qbHpCa1ZGUldqVnFoVTZkT2dBb0hJSjY2RkRoMEl1bCt2OTdONjRjUU1BNE92clcrbTI2dEs0Y1dQdGdBQkFmNElGQUJvMmJGam0zalIwNkZDOWp4c2pKU1VGZG5aMkdEZHVIUHIxNjRmR2pSc2pOemNYZi83NUp3NGNPSURzN0d5c1hic1dYMy85ZFkyLzloTVJVVEZlclltcVFFcGVQdmFGM1JZYXM3bXpJNTczOWpKbzI5UzgrOWdYdkJ4RktvWFFObWgwZHgrQkoxdS9hcGJZUkliNC9mZmZZVzF0V0hKU283Q3cwT2pPSGtOK1FHM2N1Rkg0RDBJQW1EUnBrczZFQlFCRVJFUmcwNlpOcFI3THlja3AxYmxjOHNmZ3c0Y1BzV1RKa25LUDkvRGhReE5hVzFyRGhnMFJHUm1KNU9Sa25SMmpzYkd4a01sa3BYNzBsdFNwVXljc1dyUUlHelpzd01XTEYvSGRkOS9wN1RqWEZKaVh5V1JHMVZjQXhJMXFyK2c4T1g3OE9CUUtCWVlOR3dZSEJ3ZTlyOXNZK3BhcXNMR3hxWEJXZ2o0alI0NDB1TFpJdlhyMU1HblNKT3pjdWJOU3g5S2xwcC9YVlUyelhKbUZoUVU2ZGVvRW9HeUNwcVFQUC94UVc3dkVFSVoyRUdrK0p6WDk3MlBxZFNjNE9CaFhybHlCaTR0THFTVjI0dUxpY1BYcVZlMXNtTW9vK1I1cEVqbWF4MXEyYklrVksxWlVPSUk2S3l0TDczTlZVZE9wcE1vdTlhWXhlclR1QVQzYnQyOEg4TStTY0hYOWZTc29LTkNaS05CODVxNWV2WXFVbEJRQXdKWXRXOHFOdlhYclZwMnpCWGcvclZoVjMwK1RrNVB4NE1FRCtQajRhTC9uaFlTRW1HMjVNZ0M0ZCs4ZUFKUzdQRjVKK3Y2ZUZYMVAwTXo4R2pseXBKRXRORngyZGpadTNyd0pBT2pSbzRmUTJJc1dMU3IxYjMwSkZuTnIyN1l0WG56eHhWS3pwUm8yYklncFU2YkEyZGtaTzNic3dJTUhEeEFTRWlMOFBTQWlJdk5nUW9hb0N1d01Db2ZDZ09uZXhuaTdaMWRZR2ZEaktLOG9FL3VDbHlPL0tGdk1nU1VBSldhMmV6WG9nOUVkNXBkK2tLZ1drTWxrQnEwenJWYXJ0UjAvaG14dmFOMENZOWpiMjVjN2FsYWhVSlRwaEZLcjFYbzdwZ29MQzdXakNmWFJkTVNJb0ZucUp5VWxCZTNidHkvMW5GcXRSbXhzTEpvMmJWcnVldmFEQnc5R2JHd3NFaE1UOGZMTEwrdmRUdE51WXp1UHFvb2tTZmp0dDk4QS9OTkJVZFUvN00xbDNMaHgyTHQzTC9MeThvVEVxK25uZFZYVExGZldybDA3Mk5yYWFoTTBnTzc2TVM0dUxtV1c0TkpGczN5TUlkdVdWTlAvUHFaY2Q1UktKVDc3N0RNQXdJd1pNN1JMRytYbjUyUCsvUG5Jek14RW8wYU5NSERnd0VxMVRkZDdwSG5zMFh0SXlZNVFoVUpSN25YUzFNUklaUmw3N2dERnRXTlNVbEpnYVdsWlllMER6YjIzcXQ2M3lyeVB4dXl6ZHUxYTlPM2JWL3R2ZmQ4dEhrMGVIVDU4R0VCeFI2eWRuWjNPZlRUTDk1VTNTcDczMDVybDBlWEtDZ3NMRVJFUmdZNGRPd3Bicml3a0pLUk1jZ0VvZnI5MHZXY2lFbXJSMGRHSWpJeUVUQ1l6NjdYcDBxVkwybVhWOUozUG5UcDF3aWVmZkdLMk5wamJpQkVqOUQ0M2RPaFE3TmhSWEI4MklTR0JDUmtpb2xxQ0NSa2lNN3VYbVkxZmIwY0xqZG0xY1FNODVWbnhDRENsdWhBL2hLeENlbjZDdUlPWHlMdTRPN2ZIODExV1F5NHpyU2cwVVhXd3NyTEN6ei8vWE9GMmNYRngydEdqaG14dkR2MzY5U3UzTTZsYnQyNmxmandQSFRvVXpzN09ldHZidkhsemsycHRhT1RtNW1MejVzMWxIbnVVWm1rSFhhUGY0K0xpVUZoWWFGQng0bGRmclhnbVhzbVJtcElrR2JTR2Y4T0dEU3ZjeGhqbEplN09uajJMaElRRTFLdFhUenZMd1p3S0NncXFySlBXMnRvYUF3WU1FRFl5dXJyTzY1cHF6Smd4cFJLenJxNnVPSG55cE43dFo4MmFoVm16WmxVWVZ6UEMyWmppd2tEZHZ1N3MzYnNYOSs3ZFE4K2VQVXNWZ0xlenM4UE1tVE94Y2VOR2ZQcnBwK2pXclp0UmRTZzBTcjV2RXlkT1JGWldWcW5IQ2d2TExuRjc3OTQ5ekprekI0TUhEOGJzMmJOcjFMSTB4cDQ3UVBHc2dFbVRKcUZWcTFiNDhzc3ZEZHFucXQ2M2ltWlpGQlFVSURrNVdlZHoxdGJXRlNhb0hrMm1IRGh3b013czMwZG44ZDY1Y3dkWHIxNkZyYTB0dnZ6eVM3aTR1T2lNL2V5enp5SW5KNmZDV2NPOG54clBYUGZUcDU5K0drOC8vYlQyMzliVzF2ampqeitFSHNQUzBsTDdYcFkzMEtpOEdXVEdPblRva1BiWWxibE9HaW93TUJCQThReW1Sei9mS3BVS0JRVUZSdFZ6cXF5a3BDU2Q1NGUreDBVcG1UQzF0YlUxMjNHSWlFaXNtdk5ObnFpTzJuRTFGR29EMStBMzFMdyszU3VjanlKSkVuNjl1UkZ4bWVGQ2o2MVIzNjRaSm5YYkFDc0xmdkVqODhqSnljR2NPWFAwUGwreXlPaWJiNzVaNFkrdHI3NzZxc2FPOHF4STkrN2RxN3NKT2hVV0ZwYmJJYXloNmR6U3JGbGVVbVJrSkFEQXk4dXdKUmdyb2xtTFhxVlNJU2twQ1UyYU5LbHdIMzNGYUN0TFg0ZTBXcTNHZDk5OUJ3QmxPZzJHRHg5ZTZlVnl5a3VBV0ZoWWxPcm9NVGF1b1RWa05IeDhmTXhXMEp3SU1QOTE1OEtGQzlpL2Z6OGNIUjExMXUwYU1tUUlUcHc0Z2VEZ1lIenh4UmNWTHNOV0daYVdsbmp0dGRkS1BYYnExQ25rNWVVaElTRkJiMUpCczA5RlNRZGpheVVaVXRUYldKcUM5S2JVRDNtVXFQZXR2TVRoeFlzWHNYMzdkc2hrTXN5ZVBSdDc5dXhCYm00dUZpeFlnRTgvL1JTRmhZWHc5UFRFakJrektqVnpTSi92di84ZVFQSHlidnFTTWNBL2Z5c1JDVHZlVDB1cjZ2dXBTSjA2ZGRLK2w5ZXZYOGZTcFV2UnVuVnIrUHY3YTdmSnpNekVjODg5cDNPSlIyTWxKaWJpekprek9wOHpKUEZ1NlBlSW5Kd2NYTDU4R1FEdzZhZWZvblhyMXFXZVAzMzZORFp1M0toM0ZsNWNYQnd1WGJxRWlSTW5tcHkwMFZWYlJsL05HWkVEUTRLRGc3WC8zYkZqUjJGeGlZakl2SmlRSVRLakc4bXBPQk5qZUxGeFF3enhiSUd1amN0ZjJnRUFBcUwzSUR6cHJOQmphOWhiMThQazdoL0N3VnAzUFFzaUVWUXFsY0UvV083ZnIvaHpWcDAvaEUzVnBrMGJvZkZTVTFQTGpERFh0VTFGWEYxZGNmRGd3VktQYVlwcmw2VDVnUndWRlZVbXhxMWJ0d0NnMU9qV28wZVBZdHUyYmFXMnM3S3lNbWpFYU1ubHN1TGk0c3J0UU1yT3ppNVZHOEljOXUzYnAxMUs1OVNwVTNyUDFaWXRXNXFsMDlQS3lncUxGeSt1MUw0QkFRRUcxNURSTUdTbWs3bFU5cnoyOC9NelY1TzBObTNhVkdIeDVMcXVwbDkzQU9ESWtTUDQ3TFBQSUVrU2V2YnNpYi8rK2d1Wm1abkl5TWhBZW5vNjB0TFNrSmFXcHEzamNlclVLWXdhTlVyNDZIeTVYRjVxNlIyVlNxWHRvSHorK2VmMTdsZmU4bE1sbVd1V21DR0pIazJ5dzg3T0RoWVdGanFYT0V4TFM4UHAwNmN4YXRRb09EZzRHSHg4Yzc1dnQyN2R3cmZmZm90cjE2N0IzdDRlNzczM0h2cjE2NmQ5UFNOR2pFRFRwazJ4ZHUxYW5EdDNEb0dCZ1hqcXFhY3djZUxFTXAzRXhnb05EY1dGQ3hmZzRPQ0FGMTU0b2R4dE5mY1J6WDJIOTFOeHF2cCthaTZhSmRJZXJUMldtSmdJQUdqV3JKbkp4emh3NEVDRmZ3TmRNOUVTRXhPTldycnl2Ly85THhRS0JkemQzWFYrenVMajQvVWVDd0JXcmx5SmhJUUVYTHg0RVV1WExqVnBpVGhkdFdYMDFad1JOV01tTHk4UHUzYnRBZ0QwN2RzWHpaczNGeEtYaUlqTWp3a1pJalA2L0dxWTBIaVdjamxtOXl5N1R2eWpnaEtPNFh6TWZxSEgxckN5c01YTDNUYkExYzY5NG8ycFZsT3BKVHpNVWlBaEl4K0pHUVZJeU1oSCtQMHNoTjNQUkdoY0JsSnp5aTROWWk2VkhYR2ZrNU5qVXVIbG1rSlRDOEZZa2lUaHlwVXJPSFhxRk41NTV4M3Q0M2w1ZVFhTk1CZWxmdjM2YU5DZ0FXSmlZcUJTcVdCaDhjOHloMkZoWWJDMHRFUzdkdTIwanprNk9wYjY4V3hNNTZHbW94UW9Ycis4VjY5ZWVyZFZxOVZsT25GRjB5UUNjM0p5eWgxMXJmbEJMVnBSVVZHRm5lRDZWS2FlUjJYUFZXT0lQcS9OZlE0QTVwbGhVRlBWMXVzT1VGeXZTL09aUFh2MkxNNmVQVnNtcnBPVEU5emQzYldEQnJadjM0NHZ2dmpDcksvbHdvVUxTRXRMUSt2V3JjdTlwcFZIODdwa01wblJmd2ZOeVBtS0dKdm9jWEZ4UVVaR0J0UnFkYWtackdmT25NR3VYYnNRR0Job1V0MEhVOTgzbFVxRkN4Y3U0TGZmZnRPT1F2Zng4Y0dpUll0MHpuN3g4ZkhCbmoxN3NHUEhEZ1FFQk9Ea3laTTRlZklrdkx5OE1HalFJQXdjT0xCU25kMzI5dmJvM3IwN2V2ZnVEVWRIUitUbjUrdXRJYU81Ym10bWpmQitLazVWMzAvTlJaT1E4Zkh4S2ZWNFJja0xROFhHeGhyMHZWM1gzOURZWlVVMWljV01qSXd5MTNuZ245ZlVzbVZMbmZ2UG1UTUhIM3p3QVVKQ1FqQmp4Z3p0OG9hMVFVNU9EbGF0V29XNHVEZzBiTmdROCtiTnErNG1FUkdSRVppUUlUS1RhNGtQY1RraFNXaE1QMjh2TkhkMkxIZWI2TFRyT0JxeFZlaHhOV1F5T2Z5NnJJRzdjL3VLTjZZYXIxQ3B4cDJIT2JpZG1JMkl4R3hFSitjaU1TTWZDUmtGdUI1ai9nN0s2alI3OW16dFNNQ0tsRnoyWXVMRWlRWWZRMlM5R1h0N2U2UDN5Y3ZMd3l1dnZJS2twS1JTSTR6bnpwMExSMGRIUFBua2srWHVmL2JzV2UwYTR5SjA2dFFKNTg2ZHc2MWJ0OUM1YzJjQXhSM2hNVEV4OFBIeEtWVWo1OGtubnl6VlBtTkdFc2JHeG1yLys4YU5HK1dPSm5aeGNURXEyYWVwZVFBWW55VGN2WHMzMHRMUzBLZFBIMXk2ZE1tb2ZVMmhVcW1xdEJPOE11ZXFNY3h4WGh2N3Q5U2NqM3YyN0RHNTQ4cGNKaytlYlBDMm1sSGJ4dXd6WnN3WW5aK3QybnpkQVlxTGF2LzU1NTl3ZEhSRWd3WU50UDhyTEN4RS9mcjEwYmx6WjIxdGp0VFVWRXlaTWdVSkNRbUlqSXcwZVZSNVdGZ1lUcDA2aFNlZWVBS2ZmLzU1cWVjMEhkMFBIejQwYUJiS3lKRWp5eVJRSHUyb041Y1dMVm9ZM05IYXVIRmpwS1dsSVQwOXZkU1NRcHJQNVBEaHd5czhuam5ldDRpSUNBUUVCT0RzMmJOSVMwc0RVRHd6YThxVUtSZzFhbFNwcFkzNjkrK1Bnb0lDN2I5ZFhGeXdZc1VLREI4K0hIdjI3RUZrWkNTaW9xSVFGUldGcjc3NkNvMGFOVUszYnQyTTZqeHQyN1l0Tm0zYWhLU2tKTXlmUHg5T1RrNVl0MjVkbVdWWUpVblNmbWZSbktlOG40cFQxZmRUYzFBb0ZJaUlpSUNGaFFXNmRpMDl5Ty9telpzQVRGOUNkc2VPSFZBcWxYanFxYWYwTGxzbVFraElDS0tqaSt1MDV1WGxJU29xQ2gwNmRDaTFUVmhZOGVESVJ4L1g2TkdqQi96OS9iRisvWHFFaFlWaHc0WU51SEhqQm1iTm1nVkxTMHRjdVhJRksxYXNLTFhQb3pWaHFtT1oxdFRVVkN4WnNnU3hzYkZvMUtoUnVjdXlFUkZSemNTRURKRVpTQUErdnlaMmRveXpqVFdtKzNpWHUwMXliZ3dPaHEyQldqTFBTTnd4SFJhZ2JZUGVab2xONXBPZVc0Z2I5N053KzBFMkloS3pjRHN4RzdmL1B3R2pVdGZlWmJ4TWtaMmRYYW5DcFNLTG5ScEtKcE9WR2ZHblQzNStQbjcvL1hjQXhaMXZTVWxKZU9LSkp6QjkrblR0TnFOSGp6WW9Wa1VkcDhicTNyMDd6cDA3aDB1WExtazdSalVkS1QxNzloUjJuSkwxSW03Y3VHRndJV0tOTzNmdVFDNlhvMW16WmhVV1JUWlVYRndjZnYvOWQ5alkyR0QyN05rNk81RE10ZWE5cmEwdGZ2dnR0MHJGMVJSN040WmNMb2RjTHEvMGE5R2xKcC9YTlZWU2t2RURRb3paSnpzN1cvdmZOZm52WSt4MXg4cktDbXZYcmkzenVLYnpUZk02QWFCQmd3Wll1WElsdkwyOTRlTGlVcWxFVWt4TWpQWXp0bURCQWdERm5lLzZSb2puNU9RWWRKeU1qSXd5ajJrU01wb2xuMnFDcGsyYklpSWlBc25KeWRyT3hORFFVRVJIUjhQWjJSbFBQZldVenYzTStiN2R2WHNYYytiTTBjN0dzTE96dzhTSkUrSG41NmR6Vm9xK0drSTlldlJBang0OWNPWEtGZnp3d3cvYVdRbkp5Y21RSktsTU10QVE5dmIyU0V0TFEwUkVCSGJ0Mm9VMzMzeXoxUE1sWjJHSStEdnpmbHBhVmQ5UHpTRTRPQmhGUlVYdzhmSFIxbkhTQ0E4dnJqdXF1VlpXeHZuejUzSDkrblU0T0RqZ3pUZmZOR3RDNXR0dnZ3VlFmQzFPVFUzRnBVdVhTaVZlNHVQamtaS1NncVpObTZKcDA2WjY0elJvMEFCYnRtekJuajE3OE9PUFArTElrU09Jakl6RTZ0V3JZV2RuVjJhR21hNmFNRUR4akRKZGlWOTlqMWRXVVZFUlZxeFlnZGpZV0xSbzBRSWJOMjQwYWFrMUlpS3FIa3pJRUpuQlgvY1RFWktVVXZHR1JwanU0dzFuRy8wL1puSUswN0F2ZUFVVXlySnJjWXN3MEdNU3VydVBNRXRzRWljanJ3alhZdEp4N1c0NnJzYWs0ZHJkZEVRbjU1cmxXTmFXY3JnNTI4TE54UVpOWEd6aDVtS0wzWC9lTmN1eFJOUDhpRE5FWEZ5YzlvZFVkWXlDa3lRSkJRVUZlcGNuQVlxWGt6bDgrRENPSERtaTdTaTFzYkhCcGsyYjRPM3RqZVRrWkNIclZULzYrdFBUMHcyTzI3dDNjVEwzNHNXTDJuWG16NTgvRHdBWU9IQ2d5VzNUQ0FvS0FsRGNHWGJ0MmpXRWhZV1ZHUVZhSG45L2Z3UUZCV0h5NU1sNDlkVlhoYlNwYWRPbWNIWjJ4c3N2djZ4M0RYNXpyWGxmMVFvS0NvUWxZNnJydkFhS2E3NDBhZElFTDc3NG9rRWRpU3FWQ3Z2MjdVTitmbjZaVHRMcVlNaTE2dWJObTFpeVpBa1VDZ1dBNHM3R0xWdTJvSDE3dzJiQjhyb0Q5T3ZYeitoOTB0TFM4UHZ2ditQY3VYT2xPcnpkM2QweGJOZ3c5Ty9mSDJQSGp0VSsvdEZISCtINDhlTjQ0NDAzZE5ZN21qRmpCdTdldll0ZHUzYVZXNmRJVXcra3ZIdEpWZFBNS29xTmpkVjJwUDcwMDA4QWdPZWVlNjVVMHFJcTM3ZCsvZnJoNzcvL3h2ang0ekZ5NUVnNE9EaFUrbHgrOTkxMzhkRkhIeUVoSVFHblQ1L0cyYk5uTVdYS2xGTGJqQm8xeXFCWVRrNU9XTGx5SlJZc1dJQkRodzZoYmR1MnBZck1pMDdJOEg1YTkyZ1NXSDM2OUNuMWVISnlNcUtqbytIazVJUldyVnBWT3I0bWtUbHo1a3pVcjErLzhnMnRRSEJ3TU1MQ3dpQ1h5N0ZxMVNyTW56OGY1ODZkSzNXZS9lOS8vd05RZlA1V1JDNlhZL3IwNmZEMDlNVEhIMytNMjdkdkl5NHVEcjYrdnFWbS9PbXJDUVBvcjMxcFRFMU1RNXc4ZVJMUjBkRndkSFJrTW9hSXFCWmpRb1pJTUFuaWE4YzBjM0xFY3gzMVR4OHZVaWx3SUdRbE1ndkVMcEdtMGNudFNUelZXdHpJSGhJanYxQ0ZTOUZwdUhvM0RWZnZwdU5hVERyK1RoSzMxTXZUM28zUnQyMER0Ry9paEhaTm5PRFZ4QkgxSGNydm1Ld3RDWm5hSmpVMXRkeENuWUdCZ2RpM2J4K0E0ZzZ1K1BoNDJOall3TnU3ZUZhZHBhVmx1VXNyeGNmSFE2MVdHNzM4a3JXMWRaa1I3V2ZQbmtWaFlkbjZRbzBiTjBhSERoMFFFUkdCcUtnb05HalFBTmV1WFlPWGw1ZVFBcklBY1BmdVhhU2twS0JldlhvWU8zWXNybDI3aGovLy9OT29EcVI3OSs0QkFEdzlQWVcwQ1NoKy94Y3RXbFNtQTZRa2M2MTVyMUFvS2oweXN6SnIzcGVjT1dHcTZqcXZvNktpY1ByMGFRREFnQUVEMEtaTm13cjN1WDc5T3I3Ly9uc0F4YU9MQnd3WVlOUXhxMXA4ZkR4V3IxNE5Cd2NIRkJVVlFhMVd3OG5KQ2UrODh3NCsvZlJUbmFOL0g4WHJUdVhjdVhNSDMzMzNIWURpSkZoUlVSRlVLcFhPZ1FMSnljazRmZm8wN08zdGRjNHlldkRnQWU3ZXZZc0dEUnFVbTR3QmdOemM0c0VaNWw1VzBCaHQyN1lGVUh6dEJvcEg2Ris4ZUJIT3pzNFlOMjVjcVcycjhuMmJOMjhlWEZ4Y1NpMEpadWg1S2trUzR1UGp0UjNUbWhtdTd1N3VtREpsU3Bsa0RBQTBiOTY4ek13VFNaSjBGcTN2MkxFanBrMmJCbjkvZjJ6ZHVoVnQyN2JWZHFDWG5JRmg2dEowdkorV1ZkWDNVM080ZlBreWdPSVozeVZuUEFVRUJFQ1NKQXdjT05Db1dWQ1BHamh3SUNaTW1JQm5ubmxHU0h2MXNiVzFoWTJORFFZTkdvUk9uVHFoWThlT3VIbnpKaUlpSXJUSjNSTW5UZ0FvWG9yU1VFOC8vVFNhTld1R3lNaEkrUHI2R3RVbU56YzM3TjI3dDlSalE0Y08xZnQ0WllXRWhBQW9mbDFNeGhBUjFWNU15QkFKRmhCekh4R3BZdXR2dk4ycks2d3Q1RHFma3lRMWZnbmZnSVNzMjBLUHFkSGN4UnZqdlplWTlPV2N4TWhWS0JFWWxZby9ieWZqejRoa1hMcVRoaUtWNlNQUkxlUXlkR3RaRDMxYTEwZmZ0ZzNRcDNWOWVEVnhoTHdHL2Mwcit3TzRvcEg2RHg4K3hNYU5Hd0VVajZhdExGR1VRTnBqQUFBZ0FFbEVRVlJ4OUltTGl5czNJZE80Y1dOMDd0d1p6ei8vUFByMTY0ZGh3NGFWZXQ3VjFWVTdtdS9hdFd1UXkrWG8zcjI3OW5rL1B6K2twNmVYV3lSWEZ3Y0hCeXhldkxqVVkxZXVYTkhaTVFvVUx5TVNFUkdCWDMvOUZZMGJONFpLcGNLSUVaV2ZlWmVlbmc1WFYxZnR2elZydS9mcjF3Kyt2cjZ3c2JGQlFFQUFac3lZWWREeU1EazVPZHA2QVJXdG9WNVJ2WTJtVFp1V0t2N2J0Mi9mQ285dkRwSWtDUjJaV1JGTkI1d0kxWFZlNzlxMUM1SWtZY1NJRVFZbFl3Q2dWNjllR0R0MkxJNGNPWUl0VzdhZ1RaczJla2R2VjdmazVHU3NXTEVDK2ZuNStPaWpqN0Jnd1FLbzFXcTgrKzY3bUQ5L1BwWXZYNDdObXplamNlUEc1Y2FwaTllZE45OThVMXVUUUJkOU14bU1tVDNacUZFamVIbDVZZlRvMFhqeXlTZnh5aXV2NkYwTzg4Q0JBMUFxbFpnd1lZTE9SSXBtK1NSRGlsQnJDclRIeGNVSm1ibWtUMkppb3M1N3RxNjZiUjA3ZGdRQVJFUkVRSklrYlVmNjVNbVR5N3plcW56ZlN0NVhOQXc1VHk5ZXZJaHZ2LzBXa2lUQnk4c0xyNzc2YXJtSkF3MS9mLzh5TS9FS0N3djFubThUSjA1RVlHQWd3c0xDc0hidFd1ellzUU0yTmphbDZnUVorNzJkOTlPS1ZmWDkxQnhtelpxRnpaczM0OENCQTdoNzl5NldMbDFhYWlrMmZjc0VHa291bDJQV3JGa2ltbHF1RGgwNllNbVNKZG9ablVPSERzWE5temZ4NjYrL1l0bXlaUWdLQ3RKK2QvYng4VEU2dHI2YU0vcDgrdW1uUnMxS00zYjdralRMTDVwekJoSVJFWmtmRXpKRUFxa2xDVjhLcmgzVHBYRURQTzJwZjFUZXFiOTNJaUw1ZjBLUHFlRnExeFF2ZFYwTFM3bng2MXlUNmJJTGxMZ1FsWUkvSTRvVE1GZnVwa0dwRWxQenBhTzdNNFozY2NPd3prM3dSUHVHY0xDcDJiY0RjLzBBVmlnVTJuWGRhMEljZlc3Y3VGSHUwamkrdnI0R0xjbVFtWm1KWmN1V3dkM2QzYWhsMjBRWk1tUUlkdS9lallDQUFGaGJXOFBKeWFuU0hZTkhqaHpCaVJNbnNHUEhEZ0RGblZlYTBaQ0RCdytHcmEwdCt2ZnZqNENBQUJ3N2Rnemp4NCt2TUthbW9LMmJtMXU1NjQwREZkZmJxTXg2K1pWTlBPcnJLSlRMNWJDenM4T3Z2LzVhNWpsSmtuRDgrSEVNSFRwVTcwanFNV1BHNk8zazFpY3lNdEtvN2N0VEhlZjFoUXNYRUJRVUJIdDdlN3orK3V0RzdUdHo1a3lFaDRmanpwMDdXTHQyTGJadDIyYjJBdXJHaW9tSndmTGx5NUdTa29JVksxYVU2blJxMTY0ZDVzMmJoMDJiTm1IMjdObDQ3NzMzdEIzbXV0VEY2MDdEaGcyMU0wbEswbnplR3pkdWJQSUFGUThQanpMRjUzVkpURXpFc1dQSEFCVFBhbEVxbGFYT3A1U1VGUHoyMjIrUXlXUVlPWEpraGZFZVBIaWdqVld2WGoyajJxeFdxN1g3VjBTcFZCcDh6NjVmdno3YzNkMFJFUkdCbjMvK0dlSGg0ZkR3OENpMTlKaEdkYjF2aHJoMjdScSsrZVliUkVSRXdNUERBNnRYcnpaNXBrRjVaRElaRmkxYWhCa3paaUF4TVJHM2J0MkNqNCtQZHZsQlkrdlQ4SDc2ajVwMFB6V0hBUU1Hd05QVEUrKysreTR1WHJ5SVdiTm1ZY0NBQVhqdzRBRThQRHpRclZ1M0ttdUxxWW5oSjU1NFF2dmZUejMxRkhidjNvMnpaOC9pNVpkZjF2NGREVjBPMEZUbDNTdEZiRi9TK1BIajBiOS9mN1JyMTY3U01ZaUlxUHJWckYrSlJMWGNpZWhZUkdlSUxmbzlyN2NQOVAyY3Uzci9DUDZLL1VubzhUUnNMWjN3c3M4SHNMYzI3a2M3Vlo1YWtuQTlKZ1BIUWhOeExQUUJMa2VuUWFVV2s0QnhkYkRHMEU1dUdOYlpEY082dUtGRi9acXpaSWsrSll0bVZyWVRMeTh2VHp0U3J6YlA4cnA4K1RMZWVPTU52YzhiK3RvMG5XVDZPa2RLamtBdGFkU29VZHBsaUl5Um1abUpwS1FreUdReWVIbDV3ZGJXRmkrODhBSjI3OTZOb3FJaVRKOCtIYmEydGtiRkxDb3F3dmJ0MjNIczJESFkydHBxTzlzT0h6Nk03T3hzZUhoNGFFZmhqeDQ5R2dFQkFUaDQ4Q0NlZWVhWkNvLzE1NTkvQW9CQk14dk1VVTlJVk9JeExTME5rWkdSK08yMzM3UWRXUmN2WG9TVmxaVzJBLzNubjMrR3Y3OC9BZ01Ec1diTkdwMmRTTC85OWh0Q1FrSnc3Tmd4ZzJjeVhiaHdRY2hyQUtyK3ZDNHFLb0svdno4QTRPV1hYOVk1U3I0OFZsWldlT2VkZHpCcjFpeEVSa1ppOSs3ZE5hS2VqRVpvYUNqV3JGbUQzTnhjekowN1YrZnNnS0ZEaHlJM054ZWZmLzQ1RmkxYWhQbno1MlBJa0NFNjQ5WEY2ODc2OWV0MVBxN3BPUHo2NjYrRkZTZXZpSVdGQmY3MXIzL2g3Tm16K09hYmIzRDgrSEZNbVRJRlE0WU1nVXdtdy9idDI1R2ZuNDhoUTRZWXRKeVdabGt3UHo4L3ZQenl5MGExSlRNekU4ODk5NXhCMjdabzBVSm5wL2JVcVZOMVh1UDY5KytQUTRjT1llZk9uWkRKWkpnN2Q2NTJtYS9LRVAyK0dXTERoZzNJeXNyQzh1WExNWGp3NENyNXZ1SHU3bzdGaXhmRDA5TVRMVnUyQkFDakV6SzhuMWFzT3UrbjV1THU3bzV0MjdaaDgrYk5PSC8rUEg3KytXY0F3R3V2dlZhbDM1VkZmZjZBNHVUcnVISGpzRy9mUHJ6enpqdElURXhFdzRZTk1XYk1HR0hIMEdmVnFsV0lqNC9YKzN4S1NvcmVCS0d4TTBTQmYycWpFUkZSN2NhRURKRWdTclVhL3RkdkNJMzVaS3RtNk9iV1VPZHpVYW1YOEVma3AwS1BweUdYV2VLRnJ1K2hnYjI0TDhxa1cxcHVJVTZHSmVHUDBFU2NDSHVBaDFrS1liRTlHanBnWXE5bWVMWkhNL1J0MHdBVzh0cVZrTEMxdGNVSEgzeFFxcGFCSkVrSUNncUNsNWNYbkp5Y3RJL241dVlpSUNBQTN0N2VhTjI2dGZaeGUzdDdmUERCQjBoTFN5dTFGbnh0RXhNVGc2aW9xQXFYL2FqSW5UdDNBUHl6YnYrak5FdVVQTXJYMTdmY2p0R2twQ1RjdlhzWDBkSFIyc0xSWThlT1JYNStQZ0JneElnUldMQmdBUURBMmRsWnUxOUZTeUk5NnVIRGgzai8vZmR4Ky9adE5HblNSTnZ4a1phV2h2Mzc5d01BWG56eFJlMzJYYnQyaFplWEY2S2lvdkRkZDk5aHhvd1plbU1ybFVvRUJnWUNLTzY0am82T0xuVXVWWldTUzRkVVpNeVlNU2dvS0NqeitJa1RKN0Jueng1TW1EQkJtNUJjdFdvVm5KMmR0UjB2WThlT1JXQmdJQzVldkloMTY5Wmg5ZXJWMnM5SVlXRWhySzJ0a1p1Ymk3VnIxeUlyS3d0V1ZsWjZPK1kxN3QyN0ozU0dqS0ZFbmRkNzkrNUZZbUlpM04zZE1XSENoRXExcFVXTEZuanJyYmV3ZGV0Vy9Qenp6K2pidDIrVmpqaldSWklrN051M1QxdmpadkhpeGVXT1RCNC9mandjSEJ5d1pjc1diTnk0RWVmT25jUGJiNzlkNmJYcWEvdDFwN28wYnR3WUsxYXN3S1JKay9EMTExOGpNREFRbXpadHdzR0RCK0h0N1kzQXdFQTRPanBpMnJScEZjYVNKQW5Cd2NFQUtsNCt5aFE5ZS9iVWU1NTg5TkZIT3V0b0RCbzBDSWNPSFlJa1NYamhoUmZRdVhQblVzKy85ZFpiR0RSb0VGNTQ0UVdEMm1EcSs1YWNuSXhKa3lZWmRLeEhmZkRCQi9qZ2d3OE0ybFpFRXVMUjJoaWErNEVoU1VQZVQwdXJhZmRUYzdPenM4UHk1Y3NSRVJHQjVPUmtBTURWcTFmUnAwK2ZLcHZaV1psa1JIbjgvUHh3N05neDdmS0lyNzMybXRHenhZeVZtWm1KQnc4ZWxKc0FWS2xVdFg2cE95SWlFbzhKR1NKQmprYkY0SDZXdUlMcWNwa00vKzZwdTNCbVVzNGRIQXBicXkwWUt0cllqZ3ZoNFZxOUhVaDFsVnFTRUhRdkEzK0VGTStDdVhRbkRXcUJmOGNPVFowd3NWZHpUT2pSRE4xYnVhSVdUd3JCd1lNSDhmMzMzMlBxMUtsNC92bm5BUUNmZlBJSi92ampEMHlmUHIxVTU4eUJBd2Z3NDQ4L1l0Q2dRVmk1Y3FYMjhZaUlDRzF4M3QyN2Q4UFIwYkhLWDRjb1AvLzhNNVl0VzJaU0RNMkkxVXVYTHVIMTExOHZNd3E1b2c2aTI3ZHY0OWF0VzlvZjc1bVptUmczYnB5Mk03U2s1czJibzJuVHBtamN1REY2OWVvRm9IaFpsKzNidDBNdWwwT1NKR3pidGczdDI3Y3Z0NEM0cGtpeFVxbkVXMis5aGN6TVRQVHUzUnZMbHkrSG82TWpKRW5DUng5OWhMeThQTFJ2Mzc3TSt1ZFRwMDdGOHVYTDhjc3Z2NkIzNzk1NjF4SVBDQWpRcnNzdFNSSSsrZVFUYk4yNjFhU1IydFZCczNRS1VGdzdReDlyYTJ1OC8vNzdtRE5uRGk1Y3VJQnZ2dmxHTzRMVDM5OGZkKzdjd2V6WnM3Rm16Um9zV2JJRVc3WnNnYk96Yzdrak13OGNPQ0QyeFJqSTFQTWFLSjQ5Y1BEZ1FRREZCYjFONlpBYU9YSWsvdnJyTDF5OGVCR2JObTNDcmwyN3FxMlF1cWErVldob0tPenQ3YkYwNlZMMDc5Ky93djJHRGgwS1YxZFhiTnk0RVgvOTlSZUNnNE14WmNvVWpCa3p4dWdPcnRwNDNha01Cd2NIc3hRVDkvRHd3SHZ2dlljYk4yNWc1ODZkdUhYckZtSmlZZ0FVZDBBMmJLaDc0RTVKRVJFUlNFOVBoNFdGaFVsTDVWU2t2R1NFcTZzckZBb0ZvcUtpWUdscENVOVBUMGlTaEQvKytFTzd6YU4xaUxLeXNoQVZGWVhVMUZTREV6SWFsWDNmTEMwdGpSNjVIeDhmRDdWYUxYVEVmMlZva3BINlpxL3dmbXFjNnJ5Zm1wc2tTZGk4ZVRPU2s1UGg2dXFLM054Y0hEMTZGTEd4c1ZpelprMnBKTFpvTDczMEVyS3pzNFhIdGJPelE4dVdMYlcxaTBvTzNCS3BxS2dJUjQ0Y3dmbno1eEVhR29xREJ3L0N4Y1ZGNTdaRGh3NkZtNXNiOXU3ZEsrVFlhclVhNjlhdHc5V3JWL0hTU3kvaHBaZGVFaEtYaUlpcUhoTXlSQUlVcXRUWUZSUXVOT2E0ZHA3d3JGZjJ5M0MySWdYN2dsZWdVSlV2OUhnYWd6eGZRYmVtd3lyZWtBeW1WRWs0ZHpzWnYxeUx4K0dyOFVqSUVQdTM2OXpjQlMvMGFZRUpQWnJCdTVuNWZrQlZwYVNrSk96ZnZ4OUtwYkxVYU9ZK2Zmcmdqei8rd05HalIrSG41NmRkV21IMDZORTRlUEFnenA4L2o2U2tKTGk1dVFFQTJyZHZqN1p0MitMMjdkdll2WHMzNXM2ZFd5MnZSNFNBZ0FCTW1qUkp1elNKc1pLU2tuRGp4ZzNJWkRMRXhNVEEzOThmYjczMWxsRXhMbHk0VUtyVDNkYldGaTFidG9TbnB5ZGF0V29GRHc4UDdkSXRqNjcxZiszYU5heFpzd1pLcFJJTEZpeEFRa0lDZnZqaEI2eFlzUUpidDI3VnV6eVVacGtkU1pLUW1abUo1NTkvSG0rODhZYjJiNzkzNzE1Y3Zud1pWbFpXV0xod1labmxObnIyN0luKy9mc2pNREFRYTlldXhmYnQyOHQweEJZVUZHRDM3dDBBZ0dlZmZSWkJRVUc0ZGVzV3RtL2Zqcmx6NTlhcTVlNnVYcjJLaElRRXRHL2Z2c0lSeVk2T2psaTNiaDArLy96elVzc1J4Y1hGSVR3OEhMbTV1ZWpXclJ2bXpKbURqei8rR092WHI4Y25uM3dDVDAvUE1yR2lvNk54NXN3WjRhK25JaUxPYTZWU2ljMmJOME9wVk9LWlo1NHBWWGkrc2hZdVhJanAwNmZqNGNPSDJMNTlPNVl1WFdweVRHTVVGUlhocDU5K3d2NzkrNkZRS05DaVJRdTg5OTU3Um5VWTkrelpFenQzN3NUbXpadHg1Y29WK1B2NzQ0Y2Zmc0RZc1dNeGJ0dzR2UjFRSmRYVzYwNUZOS09pRXhNVGtaaVlpSjQ5ZThMTHl3c2VIaDZWaW1jSWQzZDN1TG01NGRhdFc5ckh2djc2YThUSHgyUGF0R25sdnBZalI0NEFBSHIwNkdHMlRzcVNjbk56Y2YvK2ZjVEd4bXIvRnhNVGc4VEVSRWlTaEFrVEptRG16Sm5ZdW5XcnR0NExBSHovL2ZkNDU1MTN0UCsrZi84K0FPaTg1aGpLMlBmTjFkWFY2Skg3RXlkT1JGWldsdkFSLzhiU2RITHJTOGp3Zm1xYzZycWZtcHRLcGNLbVRac1FFQkFBVzF0YmJOaXdBUXFGQXF0V3JVSm9hQ2plZnZ0dHJGdTNydFQ5UXQrU1c3cG12VlhFMU5veCt2ajcreU00T0JoeXVSeHF0UnByMTY3RjdObXpUYTRqazUrZmo3Q3dNTzBzdzdTME5HemZ2bDM3ZkZKU2trSDNReEZpWW1Kdy92eDVBTUMrZmZ1WWtDRWlxc1dZa0NFUzRQRHRPMGpLTFR0U3M3SnNMQ3d3dzdkem1jY0xWWG5ZSC9JT3NoVXB3bzVWVXRjbVEvQms2MWZORXZ0eFUxQ2t3dW53aC9qbDZuMGNDVXBBYW83WVFwN3U5ZXd3cVY5THZES2dGYnEycUpvZkFWVnB4NDRkVUNnVTZOS2xTNmtsT1hyMzdnMUhSMGM4ZVBBQVFVRkI4UFgxQlZDOFJubnYzcjF4NmRJbC9QNzc3OW9mampLWkRETm56c1Q4K2ZQeCsrKy9ZL2p3NGFXS1dOY21hclVhMjdadHc1WXRXeXJWb2JGNzkyNUlrb1RKa3lmajc3Ly94dUhEaDJGaFlZSHAwNmNiSEtOWHIxNndzN09EcDZjblBEMDlkUmE0MWpVQzlzeVpNOW9PNzJuVHBtSEVpQkZRcVZTNGVmTW1Ra05Ec1dUSkVtellzRUhuVWpmLytjOS84SC9zM1hsY2xOWCtCL0RQN0N6RGpyTEo0bzRMTHJtdm1ZYW9XUzdYU3RPNlpyOXVXYmlsbVpaS0tWcm1VdWJWMHRTMExMV3I1ZFhNclpUY2NrRk5CRk5SVkRaWkZBVFpodGwrZjNBWkdabUJBWjRaUkQ3djE0dVh6dk9jNTV6ak1NekkrVDdmOHdWSzdscWVPbldxMFYycS8vM3ZmL0h0dDk4Q0tDbW9ibTVoWThxVUtZaUxpME5PVGc2bVRadUd4WXNYR3kyYy92REREN2g3OXk3a2NqbGVlT0VGaElhR1l1clVxZGl6WncvdTM3K1BLVk9tV1BWdVVTR1Zabms4WEJSYkpCS1pYRGp4OWZWRlpHU2s0YkZXcTBWOGZEeEVJcEZoaTZuQmd3Zmo3Ny8veHQ2OWU3Rno1MDVNbXpiTnFBK2RUb2N2dnZqQ2FsbWJGUkhpZGIxeDQwYkV4OGZEM2QyOTBwb3ZwWGQ5QXhYWFVIRjFkY1hreVpPeFlNRUNYTGh3QWJtNXVUWjdEYVdrcEdEMjdObUdiVnRDUTBNUkhoNWVyU3dkTnpjM0xGeTRFUHYyN2NQR2pSdVJsWldGNzc3N0RxbXBxUlpsN05YRjk1M1N4ZXIwOUhURFY2bTMzMzRiNmVucGhreUVVaDRlSG1hM0FpdXQ2MUZkS1NrcCtPbW5uN0IvLzM2b1ZDcTR1YmtoUER6Y2tOVzFmLzkrSEQxNkZPUEdqY1BJa1NQTFBSY3BLU21JaW9vQ1VQRmQvaFhKelMycGoyZ3FPeW85UFIySERoMUNhbW9xVWxKU2tKS1NZcmhEL1dGS3BSSUJBUUh3OS9mSDh1WExzVy9mUGpnNE9HRDY5T2xZc21RSm9xS2kwTFZyVjhPQzdhMWJ0d0NZMys2dUlqVjkzcXFpcHU5OVFoVWVMdzA2bWN2KzRlZHAxZFRHNTZtMTVlVGtJREl5RW4vOTlSZmtjam5telp0bm1OdUtGU3N3YTlZc3BLYW1Zc0dDQllhYWFvQndOWG1xSXpzN0c0RDVRQ05RRW1UZHNXTUh4R0l4SWlJaWtKQ1FnRTJiTnVIenp6L0gwYU5ITVhic1dJU0VoQUFveVdocTE4NzBMaFJsNlhRNnZQdnV1NGlMaTROV3F6VWNsMGdrYU5PbURYcjA2SUdlUFhzS25tMVpFVjlmWC9qNStTRWxKY1dRQlVwRVJIVVRBekpFTlZTbzBXRDlYNWNFN1hOczI1Wm80R0J2ZEV5bjEyTDd4VWlrM2I4bTZGaWxBbHhEOEZ5ckdRRHF6cDFyajVxOElnMzJ4cVRocDdQSjJQUFhiZHd2cXZwZFl4VlIya254ajg2Tk1LNW5BSjVxMWJETzFZU3gxTDU5Ky9Ebm4zOUNJcEZnOHVUSlJ1ZWtVaWw2OU9pQmd3Y1BJaW9xeWhDUUFVb1dtazZkT29VREJ3NWcvUGp4aHYyNzI3WnRpMTY5ZXVINDhlTll1M1l0bGk5ZmJuTGNmL3pqSHlhUDYzUzZLcld4cHBpWUdPellzYVBDNHNyWHJwVzhSNVRkUS83Y3VYTTRmUGd3WEZ4Y0ROdS92ZmZlZTlpK2ZUdE9uVHBsMlBxbm9LQUFkbloyaHVkT3A5TkJyVlpEclZhanVMZ1lMVnUyTlB4Q2F3bU5Sb092dnZyS3NBZzBhdFFvdzU3MEVva0VFUkVSbURScEVtN2V2SW53OEhETW1UT25YUC9qeDQ5SGJHd3NKazZjaU83ZHV4dU9iOXUyRGV2V3JRTlFzbGp5OElKSldlN3U3b2F0UXJLeXNqQmx5aFM4L2ZiYkdEaHdJSTRlUFlxdFc3Y0NlTENOamFlbkorYk1tWU1GQ3hiZ3lKRWpPSHYyTEFZT0hJZ1dMVm9ZK3RUcGRCQ0pST1VXaHZWNlBkUnFOVFFhRGRScU5hUlNLUndkSFMxK3psUXFsZGs3VVUyMUxhdjBEazUzZC9keVc4MTRlbm9pTXpNVGh3OGZSdCsrZlUwdVB1Yms1R0RMbGkzSXk4dERjSEN3MGJ3blRacUVWcTFhWWRDZ1FlV3UyN1p0RytMaWhNMFNmWmcxWDlldFdyV0NxNnNyd3NQRGpiWTFMSzFSNHVycUNybGNEcDFPaDUwN2R3SW9XWkNycktaSzM3NTlFUjRlamdFREJ0aDB1MFJmWDEvNCtQaEFxOVZpNnRTcE5WNjBFWWxFR0R4NE1QcjE2NGNmZi93UjBkSFJtRHAxcWxHYngrRjlaKy9ldmZqaGh4OXc1ODRkczNkOWwyNTU1ZURnQUc5dmIvajQrTURIeHdkTm16WUZVTEpvV1ZCUUFLVlNDVHM3TzZoVUtrTjJqN3U3dTJGK3hjWEZjSEJ3UUdwcUt1N2Z2MTl1b1RFNU9SbW5UcDFDVkZRVUxsKytEQUNReVdRWVBudzR4bzBiQnhjWEYvVHQyeGRoWVdGWXVYSWxUcDgramJWcjErSzMzMzdEbENsVGpHcnZyRnk1RWhxTkJrMmFORUdmUG4wcWZmN3UzTGtEaFVJQk96czdTS1ZTWkdkblkrUEdqUUJnY3VHeHFLaW9YR2FJVXFrMEJOQUNBd01SRUJDQWdJQUF1THU3SXpNekV3c1hMa1JjWEp6aDd2dzJiZG9nSXlNRGE5YXN3ZkxseTVHZm40OW5uMzBXeDQ4ZkJ3QzBhdFhLNXMrYnVlZEdvOUhBMmRrWkNvVUNFb2tFc2JHeHVILy92a1YxVzh3eGw5MVV1aEJkVmxKU0VsSlRVK0h0N1ExWFYxZlkyOXREcTlYaXpKa3pobm9wNW9LRC9EeXR1RzFadGZWNWFrMm5UcDNDNTU5L2pqdDM3c0RlM2g0UkVSSG8xS21UNGJ5L3Z6OVdyRmlCK2ZQblkrclVxVWJmRDNOYlN3NFpNc1N3RlY1TjVlWGxvYkN3RUE0T0RvYWZyOXpjWE1OcjA4L1ByOXcxT3AwT3ExZXZOcnpmVDU0OEdUMTc5a1RQbmowUkdCaUlsU3RYNHV6WnN6aDc5aXk4dkx6UXZuMTdOR3JVQ0VPSERvV0xpd3V1WExrQ2UzdDdpTVZpdzJkUTZYc05BRFJvMEFCYXJSWXltUXlkT25WQzM3NTkwYU5IajFyYkF0bk96ZzVyMXF6QjdkdTNFUmdZV0N0eklDSWlZVEFnUTFSRFAxNktSMVpoK1NLUTFlV2lrT09WZGcvZndhL0h2cXVyRUgvM2xHRGpsT1h1NElmUjdlWkRJcFpacGYvSFdaRmFpMTh2cE9IN1AyOWh6MSszb2RJSXV6QXZFZ0ZoYmIzeFN1OUFESHZDRHc3eXVyWC9kbFhkdVhNSFgzNzVKWUNTWCtaTmJmL1NzMmRQSER4NEVNZVBIOGZVcVZNTnYwQjE2OVlORGc0TzBHZzBTRTVPTnRyYWEvejQ4VGh4NGdRdVhyeUlreWRQR2kxRWxDcTlBN2dpbHJTeHRuWHIxcUY1OCtaR2hjS1BIRG1DaFFzWEFuZ1FIQ3JkWHVQYXRXdFlzR0FCQUdEaXhJbUd1K1EvKyt3emZQdnR0L2pwcDU4TUN4SERoZzB6TzY1VUtzVzJiZHNzWG5RNmYvNDhWcTVjaWFTa0pJaEVJcnp5eWlzWU8zYXNVUnRuWjJkODhza25tRDU5T2pJek16RjkrblM4ODg0N1Jvc1VEUm8wd05xMWF3MTNaaGNXRm1MWnNtV0d1aFNEQmcxQ2VIaDRwZk1KQ1FuQnZIbnpNSC8rZkJRVUZHRGR1blZ3Y0hEQXh4OS9ETDFlajhEQVFLTUN4ajE2OU1DS0ZTdXdiTmt5WEw5K0hULy8vTE5SZjJYdkxCYUpSSWI2RkE4SDUyYk5tb1VCQXdaWTlKd0JKUXRRMWIwVHRXM2J0bGkwYUJFS0N3dkwxVURwMTY4Zi92T2YvMkRSb2tWWXRHaFJoZjJJUktKeTlScGtNaGtHRHg1Y3J1MkZDeGNNZDFVTHpaYXY2MisrK2FiY0FrdDZlanJtenAxcjhyb25ubmpDb2xvcUZZMXRMU0tSQ08rLy96NWtNcG1ndFd2czdlM3h6My8rRS8vOFowa203ZVAydnVQcjY0dTB0RFJET3pjM04vajUrY0hYMXhlTkdqV0NyNit2SVFoajdnNy9FeWRPR0JZUEgxWmFMeUkvUHgralJvMHl2R2ZvOVhxMGJOa1NRTWtXYTh1WEwwZEdSb2JoT2hjWEY0U0ZoV0g0OE9IbGdvRGUzdDVZdUhBaERoOCtqSC8vKzk5SVNFakExS2xUOGNVWFh5QTRPQmhidG16QjJiTm5BUUN2dmZhYVJkbVZpeGN2Tm16Tjg3QWhRNGFVT3hZWUdJaEJnd2JCMTljWGpSczNScE1tVFl5MkdpM3I3Tm16K1Bqamo1R1Rrd09sVW9uNTgrZWpUWnMyQUVvQ1o3ZHUzY0srZmZ1d2F0VXFyRm16QmhxTkJqS1pETzNidDdmcDgyYk80Y09Ic1hidFdzTmprVWhreUk0cERjcFZ4K2JObTh1OXhvdUxpMDFtem1SbVpoclZ5bnVZaTR1TDJZd2JmcDVhcmpZK1Q2MHBMUzBOSDM3NElUUWFEYnk5dlRGLy9ueVRXVkNlbnA3NDRvc3ZMTzVYcVZRYWdoYzFGUk1UZzRpSUNMUG5IdzRVNXVUazRKTlBQa0YwZERTQWt2L3JsMzN0OStuVEJ4MDdkc1F2di95Q1gzNzVCZW5wNlRodzRJREY4M242NmFmeDRvc3ZvbXZYcnVqZXZYdTV6MU90Vm10UlVDMDlQYjNDYmRxbVRKbUNvVU9IV2p3dmhVSmgxZTB4aVlqSU5oaVFJYXFCdkdJMU5zVmNGclRQMXpxMmdWSnVIQmc1bWZRVHppVC9WOUJ4U3RuTG5ERzJ3OGV3bDlXTjdRTWVCVnFkSGxHWE0vSERuNG5ZY1NZWk9ZWEMzQmxXVmtObkJWN3IyeGovZXFvSmdqd3R2eHV3cnZQdzhNQzRjZU1RRlJXRmwxOSsyV1NienAwN1k4S0VDWGp5eVNjTndSaWc1TTdzcFV1WG9uSGp4dVYrZVE0S0NrSm9hQ2lVU3FYUkhiRCsvdjRXRmZ5dVRGSlNrc1YzWWRhVVZxdEZSRVFFbGkxYlpsZ0FDZ2dJTU56ZFoyOXZqeVpObWhqcU5PemF0UXY1K2ZsNDZhV1hqQll5cEZJcEpreVlnTkdqUitQWXNXTzRkT2tTTWpNemtaMmRqZUxpWXNNZDZrREpna0tuVHAycXRNM0l2bjM3a0pTVUJBY0hCOHllUGR0a0VBd0FmSHg4c0hUcFVzeWVQUnNpa1FpOWUvY3UxNmJzd3JkWUxEWnNoL1B3L3ZlVjZkR2pCeFl2WG96Rml4ZGo3dHk1eU0vUGgxYXJoYjI5UGViTW1WTnVnYjE1OCtiNDhzc3ZFUjBkaldQSGppRStQaDdaMmRrb0tpb3lQRDg2blE1NnZkNW9PNHRTRGc0T0Z0MlJYcGFkblozaEx1ZktQUHZzc3lncWVuQkRnRWdrTXBzTk1XSENCRGc1T2VITW1UTzRkKytleVRaeXVSdytQajRZT25TbzBWMno1dHk4ZWRPd3dHTU50ZjI2OXZmM043eTJTaGRkWFYxZDBiRmpSN3o1NXB0VytUY0x4UmI3MmRmMjk4ZVVtcnp2Mk5uWlljNmNPWVlnVEhXQ1dhYnVXSFoxZFVYMzd0ME4yK0c1dUxoQXFWUWlMeThQTXBrTUxWcTBNR1NEaG9TRVFLZlR3Y0hCQVYyNmRFSGZ2bjNSczJmUGNwOXBEM3ZxcWFmUW9VTUhMRjI2RklXRmhZYWdRdWx6T1dUSUVJc0xpRGR0MnRRb0lDTVNpZUR0N1kxbm5ubkdiT2JFOU9uVExlbzdMUzBOdWJtNUNBb0t3a2NmZlZRdTQyYmF0R2x3ZDNmSDl1M2JEWXU4TDcvOHNpRllhcXZuelp6UytuU2w5SG85eEdJeG1qZHZYaTVycktaRUlwSEpiSkRBd0VBb2xVb1VGaFlhZmU0NE9qcWliZHUyZVAzMTF5djgrZWZucVdtMS9YbHFiZDdlM2hnM2JoeHUzNzZOdDk1NnkrTDN0MisrK2FiQzg2WGJ1Z21oV2JObVJrRk9vT1QxNnVmbmgySERoaGtGN3RScU5hWk5tNGFrcENUSTVYSzg4ODQ3Sm9OMVNxVVNvMGVQeHVqUm81R1Nrb0s0dURna0ppYmk5dTNieU03T1JtNXVMZ29MQ3cyWldFREo1NVJVS3NXQUFRTU1tWDZtaUVTaUt0VmxNNmUyc20ySWlLaDJpZlMxc2VFMzBXTmk3YmxZckQwdjNEWXR2a3BIYkI4MUJITEpnMFhtSzVuSHNUVW1Bb0R3UDZvU3NSU3ZkRnlHQU5meTlXckltRjRQbkx1VmplOVBKR0xycVVUY3ZpZGNWbFJaZlZzMndNVCtUVEd5c3gva1VuSGxGenhpUlAvOEQvU2JucTl4UHpxZHppallRaldUa3BJQ1gxOWZteFRUL2VDREQ1Q2JtNHNWSzFaZy9mcjFHRFJva0VXL3NPYms1Q0FuSjhjb3M4bWNnb0lDbkQ5L0hyMTY5YXJXSERVYWpXR2hidlBteldqZHVyWFI5bmRWcGRQcERIZnk2dlY2d3gyKzVsN0RxMWV2aGxLcHhDdXZ2Rkx1dUZ3dXQ3aSt4cnAxNjFCY1hGemxJdW1QQzF1K3JxbnFIcmYzSFV1Vi9tcFYrcWU1OTRIUzk0cUhwYVNrb0dIRGhwREpxcGUxL0hDOW9pTkhqcUJidDI0V1pYU1ZwZFZxRFovRk5hbXY4ckRUcDA4akpDUUU5dmIyWnR2azUrY2pQajRlSGg0ZTViNlB0bnJlS2xMNm5xL1g2eUdWU3F2OUdzL016QVNBU3JjL05LZDBLeThBRlQ2ZkZlSG5hWW42L25scUxlZk9uWU5ZTEVhSERoMHN2cVkwQTg3VU5uWmwzYmh4QTB1V0xNSGt5WlByYkgzSXVrU28zL0dJaUI1M0lndi9ZOGlBREZyeklTZ0FBQ0FBU1VSQlZGRTE1YWlLOGV5MjNTaFFDM2RuOElKKzNURzQ2WU83SzlQdVg4T0dzNU9oMXRhc0lLdzUvMmo3QWRwNjlhKzhZVDJXa0ptUHpjZHY0WWVUaWJoeSs3NVZ4bkMybCtHVlhvRjRzMzlUdFBHcjI1bEsvTTg2RVJFUkVSSFI0NE8vNHhFUldjYlNnQXkzTENPcXBrMHhmd3NhakducDRZYXdKZy91ME13dnZvZXRNWE90Rm96cDMzUUNnekZtRkJScnNlTk1NalljdVlHb3k1bFdHNmRqb0NzbTltK0tNZDBEb0xUajJ6RVJFUkVSRVJFUkVkSGpqQ3VBUk5Wd3Q3QUkyK0xpQmUxemNwZDJFUDh2a0tyVmFmRGp4UWprRkdWVWNsWDFkUEFKUTUrZ2w2elNkMTJsMXdPbkV1NWl3NUdiMkhveUVmZUxyRk1Ud1U0bXdZdmQvREd4ZjFOMGJlSU83clJEUkVSRVJFUkVSRVJVUHpBZ1ExUU5HLzY2QkpXSmdwUFYxZFhYQzkzOHZQLzNTSTlmcjZ4QTRyMVl3Zm92SzhpdEE0WUd2d09Ba1FBQVNNc3B3bmZIYjJIRGtSdTRiS1V0eVFDZ3VaY1NiL1p2aXZGOWd1RHVLTGZhT0VSRVJFUkVSRVJFUlBSb1lrQ0dxSXJTOGdydzArWHJndlk1dVd0N3c5OVBKLzhYNTFKL0ZiVC9VcDZPQVhpeDNZZVFpT3Yzajc1V3A4ZXZGMjdqNno5dTROY0x0NkhWV2FlVWxrUXN3ckFuZkRHeGYxUDBiOTNRa0FGRlJFUkVSRVJFUkVSRTlVLzlYcFVscW9aMWY4VkJyZE1KMWw5WTB3QUVlN2dCQUc1a25jTytxNnNFNjdzc0I3a3J4cmIvR0haU0o2djBYeGVrNVJSaDNSODNzUFp3QXBLeUNxdzJqcU5DaW4vMWE0S3BZYzBSNE9GZ3RYR0lpSWlJaUlpSWlJaW83bUJBaHFnS0VuUHZZOWZWRzRMMUp4V0w4VmFuRUFCQVZtRUtmcnc0SDNxOWNNR2VCK1BJTWFiZEFyamFlMWZlK0RHajF3T0gvODdBbDRldVkrZTVGR2kwMXNtR0FRQXZGenRNRG0yR2lmMmJ3bzNia2hFUkVSRVJFUkVSRVZFWkRNZ1FWY0hYNStLZzB3dTNvRCtxVlRQNE9TbWgwaFJneTRVNUtOSllwNGJKaURhejBNaWx0Vlg2ZmxSbDV4ZGowN0ZiK09yd2RWeXhZbTBZb0tRK3pMdERXdUxsWG9Hd2swbXNPaFlSRVJFUkVSRVJFUkhWVFF6SUVGbm9lbllPOWwyL0pWaC9EaklwWHV2UUducTlEanZpRnVKT2ZxSmdmWmYxVkpOWDBicmhrMWJwKzFGMDltWTIvdjNiTld3OW1ZUWl0ZGFxWTNWcjZvNzNuZ25HY3gxOUlSR3pQZ3dSRVJFUkVSRVJFUkdaeDRBTWtZWFduSXVGa0p0ZGpXL1hDbTUyQ3Z4K2ZSM2k3NXdVc09jSDJucjFSOS9HWTYzUzk2TkVxOU5qOS9sVWZMWS9Ia2V1WkZwOXZLRWRmREJ6U0RCNnQvQ0VpSEVZSWlJaUlpSWlJaUlpc2dBRE1rUVcrUHRPTmc3ZFRCYXNQMDhIZTR4cDJ3SVgwMzdIc1p0YkJPdTNMRC9uWUF4clBRUEE0eHN4eUN2U1lPT3htL2g4Znp5dVorUlpkU3laUkl5eFBRTXdZM0JMdFBGenR1cFlSRVJFUkVSRVJFUkU5UGhoUUliSUFsK2V2U2hvZi8vcTJBYlpCZGV4NisrbGd2WmJ5bG5SQUtQYnpZZFVyTEJLLzdVdE9hc1FLMytMeDlyRENiaFhvTGJxV0U1MlVyenhWRk5NR2RnY2pkenRyVG9XRVJFUkVSRVJFUkVSUGI0WWtDR3FSRXpHWFp4SXZpMVlmNEV1VGhnUTZJTDFaOStDUmxjc1dMK2xwR0lGUnJkZkFLWENRL0MrYTF2MGpXeDh0djhxZmp5ZEJJMVd5QTNreXZOMnNjUFVzT1o0czM5VHVOakxyRG9XRVJFUkVSRVJFUkVSUGY0WWtDR3F4TmZuWXdYdDc2M09yZkNmMkFqY1Y5MFZ0TjlTSTl2TWdvOVRjNnYwWFJ0SzY4TXMzMzhWUjYvY3NmcDR6YnlVbVBWTU1NYjFDb1JDS3JiNmVJOGJSNFVVZVVVYUtPMzQ4VUpFUkVSRVJGU1g4WGM3SWlMaDhWMlZxQUl4R1hmeFozS2FZUDIxYitpTzNQeHRTTW05TEZpZlpUM1Y1RlcwYXRqWEtuM2JXbDZSQnQ4Y3ZZa1ZCNnhmSHdZQW1uc3BNWGRZYTR6cEhnQ3A1UEd0dTJOdFRSczZJaTRsRjkyYXV0ZjJWSWlJaUlpSWlLZ0c0bEp5MGJTaHNyYW5RVVQwV0dGQWhxZ0NRbWZIREc2U2pKaTBnNEwyV2FxdFYzLzBiVHpXS24zYlVsSldBZjc5MnpXc09aU0FuRUxyMW9jQkdJZ1IyckFuL0xEaHlBMEdaSWlJaUlpSWlPcTREVWR1NExtT3ZyVTlEU0tpeHdvRE1rUm1DSjBkMHo4d0gzRnBQd2pXWDFsK3pzRVkxbm9HZ0xvYlVJaStrWTNsKzBycXcyaDExcTBQQXpBUVl5MHpCcmRBK3prSEVYVTVFLzJDRzlUMmRJaUlpSWlJaUtnYW9pNW40bUJjT2k1RURxenRxUkFSUFZZWWtDRXlROGpzR0dmWlBiaEtkME50aFVMMHpvb0dHTjF1UHFSaWhlQjlXNXRlRCt6K0t4Vkw5MTZ4U1gwWWdJRVlhM08ybCtIckNaMHc3cXRUMlB4bU53WmxpSWlJaUlpSTZwaW95NWtZOTlVcGJQcFhWeml4aGd3UmthQkVlcjNlK3JlaUU5VXhGelB1NHRYZHZ3blNsMXlpUWxqQUw0RCtyaUQ5bFNXVEtEQ2gweGZ3ZG1vbWVOL1dwTlhwOFZOMENpSjNYVUpNVW81TnhtenVwY1M4NGEweHVoc0RNYmJ3VzF3Nlh0OXdGZ1BiZW1GQzM4Wm80K2ZNWXBCRVJFUkVSRVNQcUx3aURlSlNjckhoeUEwY2lFM0h1dGM2WTBEcmhyVTlMU0tpT2tNa0VsbTA0TWlBREpFSmsvY2Z3WW5rMnpYdVJ5VFNvYnZYUG5qYUpRc3dxL0plQ1BrUXJScjJzVXJmMXFEUjZySDFWQ0lXN3ZvYmwyL2Z0OG1ZRE1UVW50eENOWmJ1dllwZDUxTnhQU01QZVVXYTJwNFNFUkVSRVJFUm1hQzBrNkpwUXlXZTYraUxHWU5id05sZVZ0dFRJaUtxVXhpUUlhb21JYk5qV3JtZlFqUG5DNEwwOWJEK1RTZWdUOUJZcS9RdHRHS05EdDhldjRXUGQvK05oTXg4bTR6Wnd0c0pjNGUxWWlDR2lJaUlpSWlJaUlpSXJNclNnQXozanlGNnlOZm40d1RweDljeFFiaGdqQjVBbVIvcEVPOEI2QlAwa2pCOVcxRmhzUmJyajl6QXAzdXVJQ21yd0Naak1oQkRSRVJFUkVSRVJFUkVqeUlHWklqS3VKaHhWNUN0eXB6azJXanZHVlh6Q1pVcUUxZndjMjZGNTFwTk56NzRpTWxYYWZEVm9RUXMzWHNGYVRsRk5obVRnUmdpSWlJaUlpSWlJaUo2bERFZ1ExU0dFTmt4TW5FeE9qZmNENmxJK0hvWnpvb0dHTjErUHFSaWhlQjlDeUduVUkxVnYxM0Q4bjFYY1RldjJDWmpCbm82WVA3SXRuaXBPd014UkVSRVJFUkVSRVJFOU9oaVFJYm9mMkl6YTU0ZEl3TFEwZk13bE5KY1lTWlZoa3lpd0pqMmtWREszUVh2dTZheThvdXg0a0E4dmpnUWozc0ZhcHVNMmNCSmdibkRXdU5mVHpXQlFpcTJ5WmhFUkVSRVJFUkVSRVJFMWNXQUROSC9yRDFYOCt5WVppN240T1Z3UzREWmxEZWk5V3g0T3pXelN0L1ZsWkdyd3JKOVY3RDY5K3ZJS3hJK0k4Z1VKenNwM2gzU0VsUERXc0RKam05aFJFUkVSRVJFUkVSRVZEZHdOWk1Jd21USE5MUlBRa3Uzc3dMTnlGai9waFBRcW1FZnEvUmRIU25aaFZqeTZ4V3NqVXBBWWJIV0ptUEtwV0s4UGFBWjNuODJHSjVPaithV2JVUkVSRVJFUkVSRVJFVG1NQ0JEaEpwbnh6aktjdkZFZzBNUVFTL1FqQjRJOFI2QVBrRXZDZDV2ZGFUbkZHSFI3c3Y0NnZCMUZHdDBOaGxUTEJMaG43MEQ4ZUdJTmdqd2NMREptRVJFUkVSRVJFUkVSRVJDWTBDRzZyMmFac2RJUkJwMGJuQUFNckZLd0ZtVjhIVnVpZWRhelVCSmRacmFrNTFmakNXL1hzR0tBL0Vvc0ZGR0RBQ002T1NIeUgrMFJXcy9aNXVOU1VSRVJFUkVSRVJFUkdRTkRNaFF2VmVUN0JnUjlHanZlUVRPOGl4aEpxT0hJZmJpS0hmRGkrMCtnbFFzRjZidmFzZ3IwdUNMZy9INGRNOFY1QlNxYlRadXYrQUcrT1NGZHVqVzFOMW1ZeElSRVJFUkVSRVJFUkZaRXdNeVZLL1ZORHNteURrT2ZvN1hoSnZRLzRJeFlwRVVMNFo4Q0dkRkErSDZyb0lpdFJackRpZGcwZTYva1pFcmZPYVBPUjBEWGZISkMrMFEyc1lMb3RwTkNpSWlJaUlpSWlJaUlpSVNGQU15VksvVkpEdkd3KzQyMnJpZEZIQTJEd3hwT1FuK3JtMnQwbmRGTkZvOU5oNjdpWTkyeGlFNXE5Qm00emJ6VW1MaHFMWVkxYVVSeEl6RUVCRVJFUkVSRVJFUjBXT0lBUm1xdCtJeXM2cWRIV012eVVlbkJyOUJKQktnc0gyWmJjb0FvSlBmVUhUeUcxcnpmcXRBcDlmangxUEptUGRUTE9MVDgydzJybytySFNLR3Q4R0V2a0dRU2NRMkc1ZUlpSWlJaUlpSWlJakkxaGlRb1hwcjdmbllhbDBuRVduUnFlRnZVRWdFeWlBcEU0enhkMm1Ed1MzQ2hlblhBbm85OE10ZnFaaXpJeFl4U1RrMkc5ZlpYb2JaUTRNeGVXQnpPTWdsTmh1WGlJaUlpSWlJaUlpSXFMWXdJRVAxVWx4bUZvNG5WUzg3cHJYN24zQlRwRDg0OEZDR1MzVTVLVHp3UWtnRUpHSlp6VHV6d0tGTEdYaC8rMFdjdXA1bGsvRUFRQ0lXWVdML3BwZzN2RFVhT0Nsc05pNFJFUkVSRVJFUkVSRlJiV05BaHVxbDZtYkhCRGhkUVpEVEplT0RBZ1JqSkdJcFhtejNFWlFLajVwM1ZvbFQxN1B3d2ZhTCtQMVNodFhIS212WUU3NVkvRUk3dFBSeHN1bTRSRVJFUkVSRVJFUkVSSThDQm1TbzNxbHVkb3lySWhOdDNZOVpZVWJBME9CcDhITnVaWlcrUzExTXpzR2M3YkhZZFQ3VnF1TThyRk9RRzVhT2FZOSt3UTFzT2k0UkVSRVJFUkVSRVJIUm80UUJHYXAzdmo0ZlYrVnI1SklpZEc1d0VCS1JWdkQ1ZFBVZmdRNCtnd1R2dDFSeVZpSG0vaFNMVGNkdVFxKzMyakRsK0xzN1lOSHpiZkZTandDSVJRS2tFUkVSRVJFUkVSRVJFUkhWWVNLOTNwWkx0TUlyMEJianY4bG5jUHJ1TmFRVjNVT1JWbDNiVXlLcTl5U1F3TS9CRGQwOW0yTllveTV3a01ocmUwcEVSRVJFUkVSRVJFUkVWaUVTV1haSGVwME95Rnk0ZHd1cnJ1NUhwaXEzdHFkQ1JHWTBVRGpqN1JaaGFPOGFXTnRUSVNJaUlpSWlJaUlpSWhMY1l4K1F1WER2Rmo2OCtKL2FuZ1lSV2VpamtCZlF6aldndHFkQlJFUkVSRVJFUkVSRUpDaExBekppYTAvRUdncTB4VmgxZFg5dFQ0T0lxdURmVi9laFFGdGMyOU1nSWlJaUlpSWlJaUlpcWhWMU1pRHozK1F6M0thTXFJN0pWT1hpdjhsbmFuc2FSRVJFUkVSRVJFUkVSTFdpVGdaa1R0KzlWdHRUSUtKcTRNOHVFUkVSRVJFUkVSRVIxVmQxTWlDVFZuU3Z0cWRBUk5YQW4xMGlJaUlpSWlJaUlpS3FyK3BrUUtaSXE2N3RLUkJSTmZCbmw0aUlpSWlJaUlpSWlPcXJPaG1RSVNJaUlpSWlJaUlpSWlJaXFrc1lrQ0VpSWlJaUlpSWlJaUlpSXJJeUJtU0lpSWlJaUlpSWlJaUlpSWlzakFFWklpSWlJaUlpSWlJaUlpSWlLMk5BaG9pSWlJaUlpSWlJaUlpSXlNb1lrQ0VpSWlJaUlpSWlJaUlpSXJJeUJtU0lpSWlJaUlpSWlJaUlpSWlzakFFWklpSWlJaUlpSWlJaUlpSWlLMk5BaG9pSWlJaUlpSWlJaUlpSXlNb1lrQ0VpSWlJaUlpSWlJaUlpSXJJeUJtU0lpSWlJaUlpSWlJaUlpSWlzakFFWklpSWlJaUlpSWlJaUlpSWlLMk5BaG9pSWlJaUlpSWlJaUlpSXlNb1lrQ0VpSWlJaUlpSWlJaUlpSXJJeUJtU0lpSWlJaUlpSWlJaUlpSWlzakFFWklpSWlJaUlpSWlJaUlpSWlLMk5BaG9pSWlJaUlpSWlJaUlpSXlNb1lrQ0VpSWlJaUlpSWlJaUlpSXJJeUJtU0lpSWlJaUlpSWlJaUlpSWlzVEZyYkV5QWlvc2VVVmd1a3B3UDM3Z0VxRmFEVDFmYU1pSWpJbHNSaVFLRUFYRjBCTHk5QUlxbnRHUkVSRVJFUkVkVXFCbVNJaUVoNHVibkFyVnVBc3pNUUdBalkyNWNzekJFUlVmMmgwd0dGaGNDZE84Q2xTeVdmQjg3T3RUMHJJaUlpSWlLaVdzT0FEQkVSQ1NzM0Y3aDVFMmpjR0hCeXF1M1pFQkZSYlJHTEFVZkhrcS83OTRFYk4valpRRVJFUkVSRTlScHZWeVlpSXVGb3RTV1pNVnh3SXlLaXNweWNTajRiYnQ0cythd2dJaUlpSWlLcWh4aVFJU0lpNGFTbmwyeEh3MkFNRVJFOXpNbXA1RE1pUGIyMlowSkVSRVJFUkZRckdKQWhJaUxoM0xzSGVIclc5aXlJaU9oUjVlbFo4bGxCUkVSRVJFUlVEekVnUTBSRXdsR3BBSHY3MnA0RkVSRTlxdXp0U3o0cmlJaUlpSWlJNmlFR1pJaUlTRGc2WFVrUlp5SWlJbFBFNHBMUENpSWlJaUlpb25xSXEyWkVSRVJFUkVSRVJFUkVSRVJXeG9BTUVSRVJFUkVSRVJFUkVSR1JsVEVnUTBSRVJFUkVSRVJFUkVSRVpHVU15QkFSRVJFUkVSRVJFUkVSRVZrWkF6SkVSRVJFUkVSRVJFUkVSRVJXeG9CTVBTUVhTK0VpYzZqU05aM2NtNkNSZ3dmRUlwR1ZabVU1dVZoYTIxTWdJaUlpSWlJaUlpSWlJcW9Tcm15YjhYMlBTWWEvUjJjbDRMTXJlMnB4TnNMcTd0a2NVMXNPUWZ6OU5KeTVleDFuc3E3aFZ2NGRzKzA5RkU3NG9NMUlpQUFVNnpTNG1aK0pCYkU3a0tjcHN0MmsvK2ZKaHEweHZuRS9STWJ0d1BXOGRKdVBUMFJFUkVSRVJFUkVSRVJVSGN5UU1jTkJxakI4MlVsa3RUMGRRZlh3YkFFUlJHamg1SU94UWIzeFN1TW5LMnpmM2FNNVN2Tmk1R0lwN01TeVdnbkdERy9VQlZOYURvR3IzQUh6UTE1QUN5Y2ZtOCtCaUlpSWlJaUlpSWlJaUtnNm1DRWpvSi83ekxCcS95T09McTF4SHdxeERFKzROVFk2ZGl6emNvWFg5UEJzWWZUNHo3dFhhenlQcXZLeGQ4V1l3RjZHd0pDRFZJR0lrT2Z4MGNYLzRPcjkyemFmVDNVSjhScFpHUGN6b3JPdUM5WmZaWVI0M1JFUkVSRVJFUkVSRVJIVmR3ekkxRE5QdURjMnFzR2kxbWx4NnU0MXMrMWRaQTVvN2VKbmRPekVIZHNIWkc0WDNzUDgyQjJZMDJha0lXUEpRU0pIUk1qeitQRGlmeEJ2SWlnVDV0TWViellMdGVrOEdid2dJaUlpSWlJaUlpSWlJbE80WlZrOTgzQzJ5L25zR3lqUXFNeTI3K2JSRENKRFhncVFXSEFIaVJYVW03R211SndrUk1iOUJKVk9iVGptSUpFam91MG9ORlY2MWNxY2lJaUlpSWlJaUlpSWlJZ3N3UXdaSzlsLyt3Syt1bmF3Um4zOHEra0FEUGJ0S05DTUFKbFlnczd1VFl5T1ZiWmQyVk5lYll3ZUgwNlBFMncrMVJHWGs0U0ZjVDlqVHB1Umhrd2ZSNmtDSDRZOGo3a3gyM0F6UDdOVzUxY1Y4Mk4zNEh6MkRZdmFtdHVhN1AwTFd5eTYvb00ySStFb1ZRQUFrZ3J1NHN2NEE1Wk5rb2lJaUlpSWlJaUlpSWdFd1lCTVBkTEJOUWoyRXJuaHNVcW54cG4vMVNJeHBZbXlJWUtkSDJ4WHB0UHJFWlZ4eWFwenRNVEZlNG40NU5KLzhYNmI0WkNLSkFBQXBkUU9INFU4anc5aXRpRzU0QzRBNEs0cUR6SDNFcTA2bDFiT2ZwQ0pKVllkb3lKLzU2WlUya1lobGhtQ01RQ1FrSmR1MFhWRVJFUkVSRVJFUkVSRUpCd0daT3FScDcxRGpCNmZ5THlLSXEzYVRHdGd5RVBaT2JjS011Rmo1d29mTzFlcnpBOEFydVdsUWEzVFZ0cnVmUFlOTFB2N0Y3emI2am1JUlNWYnF0M0t2NE5DYmJHaFRYVFdkVVJYRUhBU3dycHViOEpEcnJUcUdEWGxZMi84L1VyNlg4Q0tpSWlJaUlpSWlJaUlpR3lIQVpsNndrT3VSR2YzcGtiSERxYkZtRzJ2bE5xaFQ0TldSc2NhT3piRW92WmpyREsvVW0rYytSb1pSVGtXdFQxNU54Ny9qdCtIaWMwRzRvZGJ4L0RmNUdqb29iZnEvT29pWDNzM284ZTFWUU9JaUlpSWlJaUlpSWlJcUQ2cjl3RVpTekljdW5vME0xbkRZOFRScGRhYWx1Q2U5bTVueUNRQmdKVENyQXEzclhyYU84UlFvNlUyUGZ6OWVmZzVQNXdlaDdOWk41Q3JMckQxMUdwc1pxdm5vTlByckQ1T0l3Y1BvOGQxcWM0T0VSRVJFUkVSRVJFUjBlT2k5bGZjSDFOaFB1MFI1dE8rdHFjQkFCQ0xSQWg5YUx1eTM5SXVtbTB2RTB2S2JWZjJLS3VMd1JnQXNKUEliREtPZjVtQVRMNUdoVXhWcmszR0pTSWlJaUlpSWlJaUlxSUhHSkNwQnpxN040R0h3c253V0t2WElTbzl6bXo3d1Q0ZDBFRGhiSGljcHluQ2tyOTNRYWQvc0IzWXU2MmVnN1BNM3ZCNGJzdzJRZWFhWFp3dlNELzFpYXZjRWQ5MG0yaFJXMGVwd21TMjE4UG14KzdBK2V3Yk5aMGFrU0RlZSs4OTJOblo0ZlhYWDBlalJvMnNOczZkTzNld1pjc1dkT25TQlYyNmRJRkVJckhhV0k4anZWNlBoSVFFbkR0M0RxZFBuMFpBUUFBbVRacGtsYkcrLy81N2lNVmlqQmxqZWh0Tm5VNkhMVnUyQUFER2poMHIyTGdGQlFXd3M3T0RXQ3cyZVY2cjFTSW5Kd2Z1N3U2MU9rNVdWaGJjM053Z0twTVphd3N4TVRFSUNncUNzN096MlRacXRScVhMMTlHU0VpSTJUYlZzWFBuVGpScTFBZ2RPM2FzY3orNysvZnZSNGNPSGVEbDVXVjBQRDA5SGV2V3JjT3dZY1BRdG0zYldwb2RFUkVSRVJFUkNhbmVCMlEySlVTWnpGUjRxM21ZNGU4MzhqT3dOL1Y4bGZyVm8yUnhxaVpFSWhHRVdFb0o4K2xnOVBpZXVnRDN6R1NWMkV2aytJZC9kNk5qTzVQUElPWmVvdEV4dFY1cjlEZzJKMG1BbWRZdlZRbDZXQkpFSVhvY0ZSY1g0L3o1ODlEcjlYanJyYmVzT3RhZmYvNkpYYnQyNGRpeFk0YkZmREt2cUtnSThmSHh1SFRwRXVMaTRoQWJHNHY3OSs4YnpsKzVjZ1d2dmZZYUhCd2NCQjk3NDhhTkZRWmtOQm9OTm03Y0NFQzRnTXkrZmZ1d1pzMGE5TzNiRjlPbVRUUFpadHUyYmZqaGh4OHdhZElraElXRm1XeGo3WEV5TWpJd2RlcFVORy9lSExObXpZSzl2YjNKUG9TbVVxbnd3UWNmUUt2Vll2djI3U2EvN3pxZERoTW5Ua1JxYWlyV3JsMHJXSUExUHo4ZmE5YXNnWk9UVTYzOTdLclZhcWhVS2hRV0ZxS3dzQkFGQlFYSXk4dEQ0OGFONGVIaFlmYTZjK2ZPWWVuU3BmRHc4TUIzMzMwSG1lekIvMG12WGJ1R3FLZ29uRHQzRGw5OTlSVWFOR2hnaTM4S0VSRVJFUkVSV1ZHOUQ4Z2N6YnhzOG5qWmdFeG1VUzRPVnJERmx5a0hibC9BVjljTzFtaHUvMm82QUlOcnVIV1l2NE1IT3JvRldkeCtlS011UnBrdnVlcEM3RWs5VjZNNUVCRlZWMnBxS3ZSNlBSUUtCUm8yYkdqVnNVNmNPQUVBZVBMSko2RldxL0hhYTYvVnVNL05temNqTkRTMHh2Mlk4K0dISDZKWHIxNVc2OStVNHVKaXZQMzIyN2gxNjViUmpRZFNxUlRCd2NGbzI3WXQycmR2ajNidDJzSEJ3UUZEaGd5eHVPK3RXN2RXbUYwaE5MMWVqMHVYTHVIKy9mdUdyNXljSEdSa1pDQTlQUjNwNmVsNDZxbW44SC8vOTM5bzE2NGRaRElaZnYzMVYzaDZldUxsbDE4MjZ1dnExYXY0N3J2dklKZkwwYjU5KzFvWkJ5Z0pUbWkxV3B3NGNRSlRwa3pCd29VTERRdjVRcndXQnc0Y2lIZmZmYmZjOGVqb2FCUVZGYUZ6NTg1bWczQmlzUmhoWVdGWXUzWXR2dnp5U3l4Y3VMREc4d0dBbzBlUFFxUFJJQ3dzck5yWk1TcVZDcDk4OGdsME9oMjBXaTEwT2gwMEdnMjBXaTIwV2kwMEdnM1VhclhoVDdWYWplTGlZaFFYRjBPbFVwbTlDU2M4UEJ6RGhnMHpPK2JLbFNzQkFHKysrYVpSTUFZQWV2WHFoV2VlZVFaNzl1ekJ1blhyTUh2MjdHcjkyMHlKaTR2RC92MzdFUnNiaTR5TURPajFlbmg1ZWFGTGx5NTQ0WVVYS2d3aUVSRVJFUkVSVWZYVis0Q01rTjc3NjN2RDMzTUVxR3V5TXlVYVVSbVhhdFRIaXdFOVlXbWVqYlBNQWMvNWRUWTY5blB5YVJScDFUV2FBOW5XeXF2N2NMc3d1OHJYTFdwditrNXpvdHFVa3BJQ0FHalVxRkdGMnkrTkd6Y09XcTNXN1BsUzV1NmVMeWdvd0lVTEZ3QUEvZnYzaDA2blEzcDZlalZtWEo2L3Y3L0ZiWk9Ta2lBU2lTek9IQ2k3OEczTndNKzJiZHNNMjJOcHRWcmN2SGtUQU5DblR4OEVCd2VqVmF0V2FOR2lCUlFLUmJscjFXckxQMFBLTG1wUG1EQ2h3clk2bmM1c0cwdjZhZGl3SVQ3NTVCTkVSa2JpenAwN1J1Y2NIUjNoN3U0T1gxOWZPRG1WYlBucDYrdUxSWXNXWWVyVXFmanV1Ky9RcEVrVFF6QXNLeXNMRVJFUjBHZzBtRDE3TnJ5OXZZMzZFNGxFTmhrSEFCbzNib3pQUHZzTTc3MzNIbTdjdUlFcFU2Ymc0NDgvUm1CZ0lBQkFJcEhBMTlmWDVIT1NuWjJOdkx3OE9EZzRtRjJRTjdkTjJwRWpSd0FBL2ZyMU0zbSsxSWdSSTdCMzcxNWtabWJpL3YzN2huKzNKU3A3alcvZHVoVmJ0MjZ0dEorREI4dmZNS05RS0hEbHloVmtabVphTkJleFdBeUZRZ0c1WEE0bkp5Zkk1WElvRkFyWTJka1ovclN6czRPYm01dlpQbGF2WG8zazVHUTRPRGpnNHNXTHVIaXgvTTAveGNYRmtFcWxrRXFsaHVDTk9jT0hEN2ZvL1diTGxpM1lzR0ZEdWVOSlNVbElTa3JDd1lNSDhja25uNkJGaXhhVjlrVkVSRVJFUkVSVnc0Q01nSzdldnkxb2Z4bEZPY2dveXFuMjlRRU9udWpad1BKZnBzY0Y5VEhhdnUxZWNRSDJwdjVWN2ZGdExkUzdIVHE3TnhHMHoraXNCQnhNaXhHMFQydTdrWmVCRy9rWnRUME44MUpUQWJIWStFc2lxZmd4MVZ1bEMvOUJRVUVWdHN2TXpJUk9wNnYyT0ljT0hZSmFyVVpnWUNDQ2c0TUJtRjYwclV4b2FDakVZakgyNzk5dk9HWnE0ZE9jZ1FNSFFpNlhWK21hVXVicWpaaFQrbnhaY3AyNVlOaXNXYk1nbDhzdEdtLzc5dTF3Y1hFeGVjN1VRbnRTVXVWYllkYWtUV2tBYitiTW1kQnF0WEJ4Y2NHQ0JRdHcrL1p0N055NTArUTF6Wm8xd3p2dnZJTmp4NDRoSUNEQWNEd3ZMdytCZ1lFWU1HQUErdmJ0YS9KYVc0MERsQVIxbGk1ZGl1blRweU05UFIyN2R1MHkxUE54YzNNeisvcWFPblVxNHVMaThOWmJiMVZweTdXOHZEd2NQMzRjQ29VQ3ZYdjN0amc0T0hMa1NMUG52THk4c0huejVuTEhxeEt3ZkZoeWNuS0YyOGwrOU5GSEtDb3FNZ1JBcEZJcFpES1o0VXNxbFNJMk5oYmUzdDVvMHFUaS8yOXMzcndaM2JwMVEvUG16VTJlUDNUb0VINzk5VmNBSlFIaFhidDJWZGpmZ1FNSEt2blhsV1RVV0JLUXVYUG5EdXp0N1RGczJERDA2TkVERFJzMlJINStQdjc0NHc5czJiSUY5Ky9meDRJRkMvRE5OOTlBS3VXdkNrUkVSRVJFUkVMaWIxazE0Q0JWWUg3SUMxVytic2I1N3g3MElaSGppODRWM3dWc3lqdm52a1Z1SlZrNEx3VDBzRGc3cHAxckFFSzlqUXZzL3B4OENpcGQzY21PYWV6WUFGMDltZ25hNTEzVi9jb2JWZE84dHYrd1d0OFA2K3plRkIrMEdXRjRQT0xvVXB1TlhjN3RhZ1F1TFFuYVZQVXhnejExd3ExYnR3REFjSGQvWmN3RlVZWU1HVkpocHNiZXZYc043V3FMWHErdlVlMnhza0dneWlRbEpSa3lSNnB5blMxVkZCQXpGZmdxcTdpNEdNODg4MHlsL1FCQXg0NFB0Z1kxdC9nOGZmcDBaR2NiWng1R1JFU1VhNWVSa1dIWStnNHdEc2JaYXB4U1hsNWVXTHAwS1g3ODhVZTgvZmJiSnNjckt6TXpFNWN1WFlLYm14djY5KzlmYWZ1eTl1M2JCNVZLaFlFREI4TFIwYkZLV1dIbW1NdlFVU2dVMVFwWUFwVy9EelJ2M2h3SERoeUFYQzQzbWVuejIyKy9ZZkhpeGZEMTljV3FWYXVnVkNwTjlyTmx5eFpzMnJUSmtJbmk1ZVZsZFA3aXhZdFl1clRrYzlqZjM3L0NmMDlvYUdpbGJhcXFXYk5tR0QxNnRGRk5HazlQVDd6eXlpdHdkbmJHcWxXcmtKYVdoZ3NYTHFCVHAwNkNqVXRFUkVSRVJFUU15TlNJVkNSR1U2Vlg1UTBySUJLSjRDRTMvUXQ5UmNRVmJOMERWQzA3eGs0aU02cVpBd0MzQys5aDcrMExWWjRYa1ZYb2RDVmZRaE9KcXA2dFkrbmpTbjVHeWJRTEZ5NWd4b3daNVk1djJMREI1SUprZGJKWUhwYVFrSUNyVjY5Q0pCSlpkZHN2Uy90V3FWU1Z0aFhpMzAyV1MwMU5MYmZkV0YwWXg5dmJHNU1uVDdhbzdhRkRoNkRYNnpGeTVNaHl0VXdxb3RmcnNYdjNiZ0FQQXBwQ0JnOXM2ZWJObTFpeFlnVTBHZzNFWW5HNUxLUUJBd2JnOTk5L1IzUjBOQll2WG96NTgrZVh5eDc3L2ZmZjhjMDMzd0FvcVIvemNEQW1QajRlOCtiTk13U0dkRG9kOHZMeUtweVhKVzBjSFIwcjNOYXhyTUdEQjVzOUZ4b2FpbFdyVmdFb2VUMHlJRU5FUkVSRVJDUXNCbVFlVTg4SGRMYzRPMlpjVUI5NDJSbHZJN1BtMmtHb2RScHJUSTNvMGFIWEExcHR5WmZReWdaN0xNbldxVXJnNXpFTzlraWxVa05SOTdLTGtBOFhlcy9OelJWc3pPM2J0eHZHcmtvOWkrb1FpOFh3OC9NemVVNnYxeU01T2JuQ0xaa3EyM0twUGlncUtzSzMzMzViNVMzYWhHQnBJR3pjdUhFMXFrRlVrM0d1WExtQ3hvMGJEQkVRSndBQUlBQkpSRUZVVzdTVm5LbkEzL3IxNjdGKy9mcHl4ODFsYVVSRlJTRTFOUld1cnE1bzA2YU5SZk91aWFLaUlxc0ZUb09DZ3ZEZWUrOGhNaklTaXhZdGdsUXFSYytlUFEzblJTSVJaczJhaFlrVEorTGt5WlA0OGNjZjhlS0xMeHJPbno1OUdrdVhMb1ZlcjhlcnI3NWFMdkJ4OGVKRnpKa3pCd1VGQlJnMWFoUzJiOStPbEpRVWpCZ3hBaFd4cE0yR0RSc0V5VXdxKzNObFoyZFg0LzZJaUlpSWlJaklHQU15QW5yMTFKY21qenRKN2ZCRnAxY3Q2dU9GNDUrYkRZVDgzS2Y4WGVPbUJEdjdvbGVEWUl2YU5sRjZZWWh2UjZOalJ6TCt4b1Y3dHl5NnZwUk1YTE9Ya2thbmdkQkxqTlhkbHN2UzU3bW01c2Z1d1Buc0d4YTF0ZFdjU0VCbGd6MVZLR3B1a2RKZ2p4RGJ0ajE4ckphRFBXM2F0TUdPSFRzQUFPZk9uY043NzcySEprMmFZTTJhTllZMk9UazVHRFZxbE5uaTRsVngrL1p0SERwMHlPUzVDUk1tVkZxanBLcVpLa3FsMG16MmdFcWx3dENoUXl0c00zejRjT1RuNTFjNnp2TGx5d0VBNDhlUEYrUjVlcFNzWHIwYTE2NWRNNWw5VUZwblk4Q0FBUlovYjB3dDdwYzlObURBZ0JyTTFyYmpKQ1FrWU1hTUdmRHg4Y0g3Nzc5ZmFlMGxvQ1FRNmVQalUyRWJjejhIT3AwTzMzNzdyYUdmc3NMQ3dxcGQxNm1pNzUxRUlxbjJjM1h3NE1GS0E1cDkrL2JGaEFrVHNINzlla1JHUm1MaHdvVkcyODI1dUxoZ3hvd1ptRFZyRnI3NzdqczgvZlRUOFBEd1FFeE1ET2JQbncrTlJvTVJJMGJncFpkZUt0ZDNURXdNQ2dvS01IejRjTHp4eGh2WXZuMDczTnpjOE1vcnI1aWR6NG9WS3lwdEE1VFVCaExDWDM4OXFCM1lxbFVyUWZva0lpSWlJaUtpQnhpUXFRYUpTQXdIcWFMYzhYdkZwaGZKZEhvcmJMVmtobGdrd2h2TlFvMXlZLzdPVFVFclo5TjNaTi9LejhTUmpML3haTVBXQUlBOFRSRTJKQnl1OHJnLzlwcGFuZWthdkhIbWEyUVU1ZFNvajdvZ3NlREJWalNGMnVKcVhxY1NkRTVVQjFrN3M2ZXlRSTVJOU9DcjlKcXlmd29rSmlZR0FOQytmWHVqNDdmL1Y0ZklYS1pKVld6WnNzVlEzTjBjVTNlZDM3NTlHeHFOc0ZtRXBmTVFJdk9qdENiTzg4OC8vMWdGWks1Y3VZSjkrL1pCcjljalBUMGRyVnUzTmpxL1pNa1NBRUNmUG4xZ2IyOWY3dnJyMTY4ak16TVQzYnQzTnh3ci9mNnExV3FrcGFVWkhRUE0xektwS2x1TW85ZnI0ZUxpZ2hzM2JpQThQQnlUSmsxQ1dGaFloZGY0K1BoVXVzV1l1WXlVZ3djUElqazUyZVM1Z0lDQVNuKzJxa01taytIZGQ5K3QxcldIRHgrdXNJWk1xZEdqUnlNaElRR0hEeC9HSDMvOFlSU1FBWUFubm5nQ00yZk9SRWhJQ0R3OFBLRFQ2YkJzMlRLb1ZDb01HREFBRXlkT05ObnYyTEZqNGV2cmk2ZWVlc3B3VEtsVVl1alFvV2Juc21MRmlrcmJDS1dnb0FCZmYvMDFBS0I3OSs1bU0vV0lpSWlJaUlpbytoaVFxUUl2T3hjTTlHNkhBZDRoK1BiR0VVUm5YYS90S1pVejFQY0pCRGsrS05LcWh4N3JyaC9Dc280dm0yeXYxZXV3NHNxdnVGZGNnR0dOT3VQYkczOGdSMTFncStuV08xUE9iclRwZFVSVnB0Y0RBZ2NhcXFzMElOT2hRd2VqNHlrcEtRQk1CMHFxSWpFeDBhSXNDbE9MMVpaa3o1aVNsNWVIQ1JNbW1EeFhtazF3Ly81OXMyMEtDaDZ0OStkbm5ubkc3TG1PSFR2aTAwOC9GV3dzclZhTGxTdFhRcS9YWS9qdzRVYUwycGFJaVluQnZIbnpvRktwRUJrWmFhaU5VZnI5UFhMa0NCWXNXR0IwckpTNUxLcXFzTVU0VFpzMnhWZGZmWVdQUC83WXNIMVdiR3dzcGsyYkp2Z1diM2w1ZVJVR2Nrb1g5b1dtVnFzTmdiZXFxa29RZGZyMDZlalRwdy82OU9sVDdseG9hQ2hrTWhsKy9mVlhBQ1ZCMUxsejUyTDc5dTE0OTkxM0s2emw4dkRyTmlrcHFkSXQyQ3hwVTlNdHkvTHk4akIzN2x3a0pTWEIwOU1UVTZmVzdFWWJJaUlpSWlJaU1vMEJHUXY0MnJ0aGZzZ0xhT3NhWU1nOGtZcHN2M2Q5WmR6bFNvd083R1YwN0ZCNkxCTHlLdDdIWGc5ZzQ0MG9KT1NuNDJqRzMxYWNJZFVXY1puRm9mcGRmWUxxQ3BWS2hjdVhMME1pa2FCZHUzWkc1eTVkdWdRQWFONjhlWTNHV0xWcUZUUWFEZnIzN3kvSWdyc2xkRHBkcFlFY1M5b0k2ZGxubjYzdy9JUUpFOHpXci9EMDlEUjduYXVyYTQzbTliRE5temZqeXBVcjZOU3BFOTU4ODgwcVhmdkxMNzhZdnQ4aElTRm8wYUpGdVRiUjBkR0d2MSs0Y0FFYWpjWXFCYzJ0UFk1U3FVUmtaQ1RXclZ1SEgzLzhFZmIyOWhDTHhZWnNGWWxFWXRUZWtzVitVOWF2WDQrc3JDeDA2OVlOcDA2ZEVtVHVsdEJxdFlhdDZheEpvVkNZRE1hWTA2eFpNOHlhTmF2SzQ3aTR1R0RVcUZGbXo2OWZ2NzdTTmtETmZ0N3UzcjJMbVRObklqRXhFUTBhTk1EaXhZc0Z5d3dqSWlJaUlpSWlZd3pJV0tDUmd3Y2FPUmovWWxyVG1pblc4RnJUcDJBdmVWREV0MUJiak0wM2oxbDgvWkVhQkdNMjNmaWoydGNDUUo2NnNFYlhQOHJNYlJjbmhMOXpVeXhxVi9aMW9kRlpZWnNySW9IOTlkZGZVS3ZWNk5DaEE1UktwZEc1dUxnNEFFRGJ0bTJyM2YvUm8wZHg3dHc1T0RvNjRvMDMzckJaUU1iWjJkbFFJK2RoR1JrWkdEdDJMSUtDZ3N4bUYxaGFRNllxaW9xS0tqeGZVVmJCcGsyYkxDb2VYMU54Y1hINDRZY2ZBQUJ6NTg0dEYxUXdwN0N3RVAvKzk3OE5DL2lob2FHWU5tMGFaREtaVVR1ZFRtY1VWSmd6Wnc3a2NqbldyRmxUWWRDcHFtdzFqa2drd3V1dnY0NHVYYm9ZdHZ3cjNhcnI0Vm92RGc0TzZOMjdkNFg5UFJ3QVNVcEt3cDQ5ZTZCUUtCQWVIbTR5SUdPdEdqSjJkbmJZdlh0M3Rmb2RNbVNJUlZ1VzJaS3pzek5Hang1dDl2ejY5ZXNyYlZNVGFyVWE3Ny8vUGhJVEUrSHY3NC9GaXhlalFZTUdsVjlJUkVSRVJFUkUxZkxvUlJWcVVhQ2pKM28zQ0VZdnorQUsyMm4xT3VScHlpOWdmZDlqa3VrTHFsQlhvYnExV0Z4bER1anAyZEs0cjhRL3pkYTFFZHJPNURNMkdhY3VXdFIrak5YNkhuVnN1VVh0akFJeWVnWms2anlSNkVFdGw3Si8ydUpZMmRveHBwdzlLOGcvc1hTQnQxdTNia2JITXpNemtaQ1FBQ2NuSndRR0JsYTcvOUxDM20rKytlWWpVMk9sZERzeVIwZEhtNDVyeWJadHRTazlQUjN6NTg4M0xPNWIrdnpFeHNaaXlaSWxTRTFOaFV3bXcxdHZ2V1cyRHNlNWMrZVFsWlVGZTN0N0ZCWVc0dTIzMzhheVpjdnc2YWVmWXZIaXhZWjIxY2trcVkxeFNwWGQ3cS8wOWFWUUdOZkE4L0R3cUxRbXk4TUJHUjhmSHpnN08yUHMyTEh3OXZZMmVZMjFhc2hZdzhLRkN4RVZGVldsYTlScWRaVytUK1orenJLenM3Rnk1Y29LcjdXa0RRQU1HalNveXBtREJ3NGNRRUpDQXBSS0pZTXhSRVJFUkVSRU5sQ3ZBeklpQU0yY2ZORE5veG02ZXpTSG4wUEZpM0lwQlZuNExmMGlvdExqY0U5ZEFHZVpjY0ZnQjZuQ3pKWFdkMDlkZ1BQWk45SFJMUWdBY08xK0duYWxSRmQ4RWRVYmRwSUhkNFBuYTFTMU9KUEh4S01jRUhsTW5ENTlHZ0NRbTVzTHZWNXZxTWx3K1BCaDZQVjY5TzdkdThJNkRaWHAzYnMzUm80Y2lVR0RCZ2t5WHlGa1oyY0R3Q01USUhvVUZCUVVZTTZjT2NqS3lxclNkYXRXcmNLQkF3ZWcxK3NSRkJTRVdiTm1vV25UcG1iYkh6aHdBTTJhTllOS3BVSlNVaElHRFJxRU0yZk80TWlSSTlpelo0K2hYV21OanVUa1pJaEVJdmo1bFdSQUppVWxRU0tSd05mWEZ3Q1FtcHBxTWhoaHEzR0FrcTM5V3JSb1ljaUl5Y25KQVZDU2tWRlRVcWtVTTJiTUtCY3dMY3RhTldSVUtwWFpHa3VWTVpmdDVlRGdZTkh6VWxCUVVLNFBoVUpSTHNoVkZYbDVlZGkxYTFlTjJ3QWxXWU5WRGNoY3VIQUJBUERrazA4eUdFTkVSRVJFUkdRRDlUb2dFK0lhZ0k5Q1hxaTBYWExCWGF5S1A0RExsV3dQVldCdW9Wc2tnb1BFc2kxZDdoYm5tVDNuSVZlYVBRY0FQeWVmUmtlM0lLaDFXbnh4ZFM5MGVsWUxvUkxlZGcvMmxzOVZQMXBGd2F1RkFaSEgzc1NKRTdGa3lSSnMyYklGTjI3Y3dIdnZ2V2UwVlZILy92MXIxTDlZTE1iRWlST0ZtR3FWNU9ibVZucFgvZEdqUndYTGtLakw4dkx5OFA3NzcrUG16WnNZUFhvMHRtN2RhdkcxKy9mdmgxZ3N4dlBQUDQveDQ4ZVgyNktzckR0Mzd1RElrU1A0NXovL2FaVEZNSG55WkRScjFneDkrdlNCbzZNamlvcUtNSGp3WUdpMVdnd2FOQWcrUGo2R292YWhvYUZ3YzNNelBJNktpa0poWVdHdGpGTnErZkxseU0vUHg2cFZxK0R1N283MDlKSjZjbTV1YmtidHFsdERwbnYzN2xXK1JnaDZ2Vjd3R2t2VHBrM0R0R25US214eit2UnBmUFRSUi9EMDlNU2RPM2NnRm92aDR1SUNrVWlFeno3N3pCQWtxeXAvZjMvRDk3TTI1T1dWL0wrVGdXQWlJaUlpSWlMYnFOY0JtWXlpWEl2YXBSWm1WeHFNQVlDeGY1cmVUc0paWm85TjNkKzJhS3lKWjlaQnJUTjlCK2ZQZldaVWVPM0ZlNGxJTExpRFA5SXZJYW5ncmtYamtmV05PTHJVNHJabHY4Y0w0MzVHZE5aMVFlYmdYNllHMGgyVithQ2ZUZmo0TUNCQ2xlclZxeGNhTjI2TUR6LzhFQ2RQbnNURWlSUFJxMWN2cEtXbElTZ295RkFYd3hhRUNvNzQrL3REclZaREpCS1ZxK01CbEJUV0xpZ29nS2VuSit6dDdVMzBVSkl4b2E4SHdmYjgvSHpNbURFRDE2OWZSOWV1WFRGaHdvUUtBekovLy8wM3Z2enlTOFBqMXExYlk4cVVLV2pTcEVtbFkrM2N1Uk5hclJaOSsvWTFDcFM0dUxoZ3pKaVNMU2VmZXVvcHcvSFNiSjJLTWlyNjlldFhhK01BSllHL3hNUkVPRG82R2dJd3BVR01od01IVXFrVVBqNCtoc2RKU1VrbWoxVkhkVE5aekFVb3hHSXg3TzN0c1hQbnpuTG45SG85OXUzYmg5RFFVSk0vWHdEdzdMUFBvcmk0dU1yek9YSGlCQllzV0FBN096dDgvUEhIZVAzMTF5R1JTQkFSRVlFWk0yWmc1c3laK095eno2cWNZZkwrKys5WHVBVmZhR2lvMVFNMnc0Y1BSOCtlUGRHaVJRdXJqVUZFUkVSRVJFUVAxT3VBVEtZcUZ6cTlIdUwvTGU1bUYrZmpjRVljZmsrN2lGV2RYNnYwK2tKdE1UNi84bXVsN2ZJMUtyeDdmclBaUHNxZTA1Z0p4Z0F3R3N2Y3RsTnJyLzFtY2FGM3FqOENIQjhVaTA0dHJOcldQNEtyNWwzRVZQLzQrdnBpeFlvVldMSmtDWTRlUFlvZE8zWUFBTWFQSDErajdjcXFxblQ3cUpwYXZIZ3g1czZkaStiTm0yUDY5T25sem84ZlB4NEZCUVZZdG15WjJidnRodzhmanZ4ODI5UUdxNjU3OSs3aHlKRWpPSC8rUENJaUlpcHRYM3FIUGdCSUpCSUFKZHRBNWVibW9rV0xGcGd6WjQ3WjczZGlZaUkyYjk2TXc0Y1BHeDMvNUpOUHpBYTFWQ29WTWpJeTRPL3ZqK3pzYk96Y3VSUEJ3Y0dHYmNFcWMrM2FOUUFsTlZJc1phdHhTc1hHeGtLdjE2TmR1M2FHNSs3eTVjc0FqRi9QenozM0hOemQzVEYyN0ZqRHNkRFFVS09zSEFCWXVYSmx0VElvaE1wa3ljckt3dFdyVjdGNzkyN0k1U1VaeHlkUG5vUk1Ka09uVHAwQUFEdDI3TUNhTld0dzRzUUpSRVJFbUF6SzdONjlHeGN1WE1EZXZYc3hlUERnU3NmVjZYVDQ3cnZ2OFAzMzMwT2hVQ0F5TWhKQlFVR0c4MjNhdE1HMGFkT3daTWtTaEllSFkvYnMyVVoxZTB4WnNtUkp1V04vL1BHSDJmWjM3OTQxZVkwcHJWdTN4alBQUEdOUjIxSmR1M2F0VW5zaUlpSWlJaUtxbVhvZGtOSHFkY2hRNVNDbElBc0gwbUp3TmlzQldyM080dXZWT2kzK3lMaGswVGpYOHRJTWo2dWJCV0hKV0hFNXlSYjFSYldqcTBjei9NUC93Wjc3SDF6WUNvM2V1a1dQbXlnYlFpbTFNenhPekw5ajFmR0loR1J2YjQvWnMyZmo4dVhMeU16TUJBQkVSMGVqVzdkdVp1K0NGNXBRZDZlN3U3dkQzZDBkKy9idGcxd3VSM2g0dUdHeC9LKy8va0pLU2dvYU4yNWM0ZFpIcGpJREhnVzV1Yms0ZnZ3NC92ampENXcvZng0Nm5jNWtRQ1E5UFIzNStmbFFLcFd3dDdkSFVWR1JJZlBGenM0T1NtWEoxcHhTcVJSdnZmVVdRa0pDVFBaejQ4WU5iTjY4R1VlUEhvVmVyNGRjTHNlSUVTT3diZHUyU3VlYWtwS0NOOTU0QThIQndlamZ2ejlVS2hWZWZQRkZpLyt0eDQ0ZEExQ3lHRitScUtnbzJOblpvVnUzYm9pS2lyTEpPS1d2cDRzWEx3S0FJWk5NcjljYmpnVUhCeHV1blRScEVqWnYzb3k0dURpVDR5UWxKZUg3NzcvSHhJa1Q0ZUxpWXZIY3l5cTcxV0Jsbm4zMldSUVZGWlU3dm4vL2ZtellzQUVqUjQ0MGJEVTRkKzVjT0RzN0d3SzF6ejMzSEU2Y09JR1RKMDhpTWpJUzgrYk5nMWdzQmdBVUZ4ZERMcGNqUHo4ZkN4WXNRRzV1TG1ReUdaNSsrbW16YzdsOSt6YVdMRm1DaXhjdndzUERBd3NXTERCWm4yWGd3SUhRNlhUNC9QUFBNWFBtVEx6NDRvdDQ2YVdYekFZRUR4dzRZTkZ6VWFxZ29NRGlhN1JhYlpVRE1rUkVSRVJFUkdSYjlUb2dBd0RUejMyTEFtM1Z0NjhncWc1dk94ZTBjQ3JaQnFaWXA3RjZNQVlBZW5xMk5Ick1EQ3FxUy9SNlBaWXNXWUxNekV5NHVia2hQejhmdi96eUN4SVRFeEVSRVNGSWdYSnp4b3daZy92Mzd3dlduMFFpd2J4NTh6Qmp4Z3pzMnJVTEtTa3BtRGx6SnBSS3BXRzdyUkVqUmdnMm5yV1VmVTUrL2ZWWC9Qbm5uN2h3NFlLaHVMeElKRUs3ZHUzdzVKTlBscnYyeElrVFdMMTZ0Y2wrSDc1VHYzZnYzbWJua0pPVGc2Tkhqd0lBQmd3WWdGZGZmUlZlWGw0V0JXVHUzTGxqNktOTGx5N3c5L2RIcjE2OUtyME9BREl6TS9ISEgzOUFJcEZVZXMzRml4ZXhhOWN1UkVSRTJHeWMwdWNzSmlZR3dJT0FURnhjSExLenMrSHU3bTZVb2JObnp4NXMyclFKQnc0Y3dOZGZmMTJ1T1AycFU2ZncrKysvSXlrcENVdVdMSUdEZzRORjh4ZFM2VlprQUJBV0ZtYTJuVnd1eC96NTh6RjU4bVFjUDM0Y0d6ZHVOR3ladG1iTkdseS9maDNoNGVHSWlJakF6Smt6c1hUcFVqZzdPNWQ3M1JVVUZPRDc3Ny9IVHovOUJJMUdnMmJObW1IQmdnWHc5UFEwTlN3QVlOQ2dRZkQwOU1TQ0JRdXdkZXRXN04yN0Y2TkdqY0t3WWNQS0JXYktibGYzc0p5Y0hDeGZ2aHduVHB4QTgrYk5FUjhmRHljbko4aGtNbVJuWjJQbzBLSDQxNy8rQlRzN083TjlWSVZPcDBOa1pDU2lvNk14WnN3WXc5WjVSRVJFUkVSRVpEMzFQaUJUbldDTUNJQ1R6UFNkajFYbElKWER1WVo5NWFwTkYvU3Q3MmEzSGw3YlV5akhUaUkzL0QxSFhXRDE4Y1FpRVhvM0NEWTZOc0M3TGJiY09nNWRQYWhEUVhXYlZxdkZwNTkraXNPSEQ4UE96ZzZMRmkyQ1NxWEMzTGx6RVJNVGcwbVRKaUV5TXRKb0N5WnpOU3MwR3ZQYlFab2pWTzJZc3V6czdMQmt5UklzWGJvVVI0NGN3Zmp4NCtIbjU0ZUVoQVFFQndkWHVPRDhxQ2pOdEFDQVZhdFdBU2dKd3JSdjN4NzkrdlZENzk2OTRlcnFhdkphVTlrL1Vxa1VYYnQyUlhoNHVNVno2TkNoQXlaUG5vejI3ZHRYZVV1NXRMU1NqTlZHalJxaFVhTkdtRDE3dGtWYjRPbjFlcXhjdVJJcWxRcGhZV0dWWm95VWJpM241dVptczNHQWtrWDkrUGg0S0pWS1F3MmRYMzc1QlFDTWdqdng4ZkZZdlhvMXBGSXA1czZkV3k0WUF3Q2pSbzFDWW1JaTl1N2RpNGlJQ0h6ODhjYzJ5MHdyRlIwZGpkVFVWTFJzMmJMU21rQktwUktSa1pGWXZYbzFSbzBhWlRpZWxKU0V1TGc0NU9mbm8zMzc5cGc4ZVRLV0wxK09oUXNYNHZQUFAwZmp4bzJSazVPRFBYdjI0S2VmZmtKT1RnNGtFZ25HakJtRGwxOStHVEtack5KNWR1N2NHV3ZYcnNXS0ZTdHc1c3dackYrL0hsdTJiRUczYnQzUXUzZHZkTzNhdGNKQXl2SGp4N0ZpeFFwa1oyY2pMQ3dNa3lkUHhqUFBQQU5YVjFjc1hyd1lFUkVSMkwxN042S2pveEVlSGk3SVZtTTNiOTQwQkRhLy8vNTdCbVNJaUlpSWlJaHNvTjRIWktyRFFhckFwdTV2QzlMWHRKWTEzMXFpS2tYanJlWDVnTzQxdXY2dUt1Ly8yYnZ2OENpcXRnM2c5L2IwUmttQmtHQUFRNjhScEVsdkx4aXdvWWdpZ2dWRVJDbWYyRUNhb2hSQlFlRUZSVVN4b0tLVVNKSFFCS1FvblJoS0l1a2hQWnV5ZGI0Lzh1NlNzcHRzTnJPcDkrKzZjc0h1emp6bjdPN003TXg1NXB5RFF5bVhSYXBOa2ZzYXRSSTFuaGk4bFhjbjc4M1VsajhQeEp2dHk3OVQvdjJyTy9GbitnM2s2Z3BLekVPVVVHeU9tR0YrbmVIclZMSXg3NUhBWG1qcjBReXJvdllnUTN0MzdvYmlNV3A4bmhscThMS3pzN0ZreVJLY1AzOGVTcVVTNzd6ekRscTFLdHFuMTZ4Wmc5ZGZmeDJKaVlsWXZIZ3hObXpZWUY1UHJEa3I3SkdabVFrQUZkNjk3dXpzakhuejV1SE9uVHU0ZHUyYWVhNFFoVUtCUFh2MklDd3NESDUrZmc2dnI3MHVYNzU3ckE0S0NzTGd3WU14ZVBCZ05HM2F0TUoxZS9Ub2dSOSsrQUZHb3hHQ0lFQXFsY0xUMDlNOHRGUmxqQjQ5dXN4elVxa1VScU1SV3EzVzZwQlJwczg3S0NnSUFDd09RMlhKeG8wYmNmTGtTYmk1dVdIU3BFbGxYamNhU3c1NW1wV1ZCUUR3OWZXdDFuTCsrdXN2Q0lLQURoMDZRQ0tSSUQ0KzNqeEhpU25KZVB2MmJjeWZQeDlhclJZdnYveHl1WFY3NVpWWGtKQ1FnUFBuejJQdDJyVjQ3YlhYYkhvZll2bisrKzhCRkExSlZweEVJckdZYUEwSUNNQ1NKVXZNancwR0E2NWZ2dzZKUkdJK2hvd2NPUkxYcmwxRFJFUUVkdTdjQ1hkM2Qvejg4OC9RYW90dTBna0pDY0hzMmJOdC9zNU1mSDE5c1d6Wk1rUkdSdUx6eno5SGNuSXlJaU1qY2VMRUNheGR1OVppUWlrNk9ocWZmZllaTGwyNkJEYzNOOHllUFJzalJvd29zVXlUSmsyd2V2VnFyRisvSG52MzdzV2JiNzZKamgwNzRwbG5ua0duVHAwcVZjZmlBZ0lDMEt4Wk15UWtKQ0FzTE16dU9FUkVSRVJFUkdRN0ptUklGQk9DckE4dFk0dm8zQ1RSRXpLMWtZL1N6ZnovQkpHU0hxWG5LREp4bGF2d1JGQnZpK3UwOXd6RTZtNVBZL1UvZTNFK014WUFMTVlncWdsLy92a25QdnJvSTZTbHBjSFoyUmtMRml3d1Q5d05GRTFLdm1iTkdpeGF0QWl6WnMwcTBldkEybkJBbzBhTmdrNm5FNlYrYXJVYUJRVUZjSEZ4Z1VxbGdrd21RMDVPRGpadDJnUUE1VTdhZnV2V0xSdzZkQWo3OSs5SFptWW1aRElaZXZic2lVdVhMcG4vZ0tMNVpvS0NnaEFVRklUbXpadkQyOXNiWGw1ZThQTHlncXVySytSeU9SUUtoZm5mWWNPR1dTelBXbytoNG16dENiUnMyVEtFaFlYaHhSZGZSRnBhR2thT0hJbmV2UzBmWTZ5UnlXUldlOCtJb1VtVEpraEpTY0dQUC82SUNSTW1sRWlPR1F3R25EOS9IcEdSa1FDQWpoMDcyaFF6TnpjWHExZXZ4ckZqeHlDVlNqRjM3bHcwYWRLa3hES3VycTdJeXNwQ2RIUTAyclJwZzVpWUdGeTllaFhPenM1bzFLaFJ0Wlp6OXV4WkFFQ25UcDBnQ0FMV3JGa0R2VjZQOXUzYm8yM2J0a2hMUzhPOGVmT1FuWjJOY2VQR2xVaDBtSG9QRmU4Rkk1UEo4T2FiYjJMYXRHbUlpSWpBZmZmZFYrNXdjcVZwTkJxYnRrUFRzc1ZkdW5RSjU4K2ZoNCtQRHdZTkdsVGl0Y2FORytQT25UdUlqSXhFLy83OUlaUEp5c1RMenM3Rzl1M2JvVmFyRVJvYUNsZlh1emRGdlB6eXkyamJ0aTFHakJpQlM1Y3U0Y2NmZjBUejVzM3g5Tk5QWThDQUFUYjFackptNE1DQkdEQmdBUDc0NHcvODlOTlBHRFJvVUlsa2pORm94TW1USjdGejUwNmNQMzhlQU5Ddlh6L01tREVEUGo0K0ZtT3FWQ3E4K3VxckdEaHdJRmF2WG8xTGx5NWg5dXpaQ0E0T3hxaFJvOUN2WDc5eWgxV3p4TW5KQ1JzMmJFQlNVcEk1UVVsRVJFUkVSRVNPeFlRTVVUVnFXcXkzU2xKQnBzUEtrVW1rZUMxME5Ed1VkOGY3UDVOeEV4NXlaOXpyVVRSa2tJZkNCZTkwZUJqZi9uc0NQOXcrQlFFY3dveHFYbkp5TWhZdVhBaTlYZzgvUHo4c1dyUUlMVnUyTExOYzQ4YU5zWGJ0V3B2anVybTVtZTkrcjZxTEZ5OWl3WUlGVmw4djNzQjkvZnAxUkVWRklTb3FDbi8vL1RmdTNMa0RvS2pCZStEQWdaZzRjU0phdEdnQnJWYUxzMmZQNHRTcFU3aHc0UUlTRXhPUmtaR0J2Ly8rdTl5NktKVktiTm15eGE0ZUpwVmxLa09sVW1IeDRzVU9MODhlZ3dZTnd2YnQyODEvMXJSczJkS21JWjhpSXlQeDhjY2ZJemMzRjNLNUhIUG16TEdZaE9yVXFSTk9uanlKbDE0cTJYdDJ5SkFoTmpYc2kxbE84WVRNMmJObmNmNzhlVWdrRXJ6d3dnc0FnRWFOR21ISWtDRklUazdHdEduVEVCa1ppVTJiTmtHaFVDQTlQUjBBeXZUazhQSHh3Zno1ODNINThtV2I1OEV4RVFUQjdwNXJIVHAwd0xKbHkxQlFVRkJtcUxRQkF3YmdoeDkrd0xKbHk3QnMyYkp5NDBna0Vvd2ZQNzdFY3dxRkFpTkhqZ1JROUZsOS9QSEh1T2VlZTBUYmx5UVNDZnIyN1ZzaWVYWDI3RmtjUFhvVUowK2VOUGRzNnR5NU15Wk5tbVJ6Z3JCTGx5N1l0R2tUOXU3ZGkrKysrdzZ4c2JGWXYzNDkxcTlmaitEZ1lFeWJOZzNkdW5XenVaNHFsUXJCd2NHVmVtOUVSRVJFUkVSa1B5Wms3SkNuMTFSNm1MQU9ub0dZMi9aQnEvUEY3SXcvZ3k5ampvaFJQZnFmMmpDVVczRVNTTkRNMmR2OHVMTlhFSDY0ZmNycThsdGpqaUlxSjhIcTYzSDU2UmFmVjBobG1IWHZmOUROKzI0anRscGZpQTNYRHlCYlY0RG5XdzNCVUwrTzVqbzlFZFFIb1I0QldQM1BYdVJ5UGlLcVlYNStmcGc0Y1NLU2twSXdmZnAwbXljUi8rS0xMOHA5M1RUc2tSaGF0V29GaVVRQ29kZzhUQ3FWQ3MyYU5VTjRlSGlKZVdET25UdUh6WnMzQXlocW9BME5EVVcvZnYwd1pNaVFFbmZDSzVWSzlPN2QyOXdJcjFhcmNmUG1UY1RGeFNFeE1SRnBhV2xJVDA5SFRrNE9jbk56a1orZkQ0MUdnOUdqUjZOSmt5Yll0MitmYU8rdnRySmxJdk9ubjM0YXpzN09PSDM2TkxLenM4dTg3dUhoZ1hidDJtSDgrUEUyellYU3JsMDdDSUtBd01CQXpKczNENkdob1JhWG16VnJGdHpjM0hEejVrM29kRG9vbFVxMGI5OGVreWRQcnZpTmlWaU9JQWg0L3ZubmNmandZYlJ1M1JwU3FSUVBQdmdnWEYxZDBiWnRXd0JGMitIVXFWTWhDQUlrRWdrQ0F3T1JtcG9Lb0dnNzd0cTFLNlpNbVZLbTdDNWR1cUJMbHk0MnZaL2luSnljc0d2WExwdVdIVE5tREFvTEM4MlBKUktKMWFHMG5uMzJXYmk3dStQTW1UUG01RVpwU3FVUy92NytHRDE2ZElsZWRwYVloak56cElTRUJFUkVSRUNoVUtCLy8vNFlPM2FzelltWTRoUUtCY0xEd3pGcTFDZ2NQSGdRKy9idHc1VXJWNUNUazJOMTJ5RWlJaUlpSXFMYWdRbVphakRTdnd1bWhBeUNUR0w5cnN1eHpjUGdxWERCcHpmMlEyYzBWR1B0eEZIYmtoKzFVWUNMTnhUU3U3dGNlODlBREd6YUhwR3BWeXd1SDVlZmptdmxKR1FzOFhYeXhHdWhvOUhHM2QvOG5BQmdYZlErcFA5dnZwajExL2NoUnAxU1lwdnM2dDBTSzdzK2hmZXU3RVJNWG1vbDN4bVJ1SjU4OHNsS3IyTnBzdmpLV0w1OHVjMTN4amR0MmhUNzkrK0hJQWptUm0xcnZTQWVmZlJScU5WcWhJU0VvSFBuemxhSEl5ck56YzBOblR0M1J1Zk9uVzErRDdYVm5qMTdBQlExamxlRkxZMzZjcmtjVHp6eGhOMlRrei8vL1BQSXk3czd2NWV2cnk5V3JWcUZ3TURBY2hNNFBqNCttRGR2WG8yWEk1Rkl6SFA2bUV5Yk5zM2ljRjZtYmJaVnExYm03ZG5lM2lIanhvMkRtNXVieGVjcjg3MkhoNGZiM0pPdHF0OTFWYXhidDg2dUljM0N3OFBoNXVhR3NMQXdlSGg0VkxoOHAwNmR5cDJieWRUTForVElrVWhLU2tKT1RvN05TV3dpSWlJaUlpS3FHVXpJT0pCU0tzZlVrRUVZNm5kM3d0VUR5WmZNdlJNQTRHUmFOTzV2M0FZQU1OQzNQUUpkR3VHRGE3L2lqaWFuMnV0TGpoWHFYblplaWVkYURjWS91WWxJck9Md1pYS0pES09iZGNQNEZyM2hKRk9VZUcxcnpCR2NTcjllNHJtSXBQTklLc3pDM05BeGNKR3JBQUJOVkI1NHI4c1RXQmU5RDhmdVJGV3BQa1IxVFdXRytERXBMeEZqSXBQSk1IWHFWSHVyVlM5VU5SRlRuWHIxNmxYbU9VdEQ1dFdWY2dEWTFCUElsbTI1UE5PcUJPalNBQUFnQUVsRVFWU25UNi9VODliVWxYMmxUWnMyZHE5YlBGbFdrWlVyVjlxOHJMKy9QL3o5L1N0ZWtJaUlpSWlJaUdvVUV6SU8wdEdyQmFhM0hnWS9wN3VURisrSU80V3ZZNCtYU01nY1NybUNxSndFVEw1bklBQ2dsYnNmUHVyK0RMNjRGWW1EeVplcXZkNTEyY2FidjJQanpkOXJ1aHBXZGZBS0xQT2NzMHlKdDlvL2hEY3ViRWVXTHIvU01aMWtDZ3owN1lCeHpjUFFSRlh5YmxzQkFyNjRkUmk3RXM1WlhQZDhaaXptWGZnYWI3ZC9HTDcvbTl0R0pWWGd0ZERSYU9IYUdOL0VIdWVzTWtSRVJFUkVSRVJFUkVRaVlVSkdaSzV5RlNhMUhGQWk2U0pBd0thYmg3QTMwZkxrekw4bW5JUEdxTWNMcllaQUFnbGNaRXE4MUhvNEJqWnRqODIzRHVHV21rTkkxWFZTaVFROWZPNU9rbndwNnpiYWVqYURYQ0tEdjdNM0ZuVWFqeVZYZnJJNVhxaEhBUG8zYlljSG1yUTE5M0FwTGxkWGdEWFJFVGlYY2F2Y09BbjVHWGo5d2pkNHUvM0R1TWZ0N3JBb2p3VDJRbE9WSjFiL3M4Zm1PaEVSRVJFUkVSRVJFUkdSZGZZTkZrNWxLS1Z5aERmdmdmVTlwcFJJeHVUbzhySDQ4azlXa3pFbSs1SXU0TDByTzFGZ3VEdDJlanZQNWxqUjlTbk1EaDJOUUpkR0RxczdPVjQzNzN2Z0pyODdJZlV2Q1dleCtXYWsrWEdnU3lOODJNVzJlVE1rQVBvMERzVkkveTRXa3pFbjBxSXg4OXdYRlNaalRMSzBlWGpyNHJlNG1IWGIvSnhlTU9CRTJqODJyVTlFUkVSRVJFUkVSRVJFRldNUG1TcFNTT1VZN3Q4SkR6ZnZDUytsYTRuWExtZkhZWFhVSG1UOGJ6TDFpcHpKdUlsNTU3L0duTkF4Q0hKdERBQ1FRSUsrVFVMUnA4bTlPSnR4QzNzUy84TEZ6SDg1bEZRdDRTeTdPemRDZWQvSkNQKzdFM01iQkNPdVpNZWgwS0JESTVVYkhna3Nta3ZBUTJIYlJMd0NnTTIzRGtGajFPSGh3SjdtNTYvbEpPRHIyT080a2gxWHFmY0FBQVVHTFpaYytSRnoyejZJTGw3QldIN3RGNXNUT2tSRVJFUkVSRVJFUkVSVU1TWmtMSkJKU25ZY3N0VFEza1RsZ1NGK0hUSFVyeE84U3lWaURJSVIzOTgraVI5dW40SlF5ZFJKZkg0NjVwNy9DaE9EKzJGTXMrNlFvR2lTWFFra0NQTUpRWmhQQ0ZJS3MzRWs5U3FPM3JtR2hQeU1Tc1VuOFhnb1hPQlNMQ0ZUdkhkVGNhM2MvZEM5MkhCbEY3TnVvOUNnQXdCOEhYc2NXcU1lVHdUMVJlbnBsQjhPN0FrUGhUUE9adHhDam9YNVpiYkZIb096VEFsdnBTdjJKUDZGSzlueFZYby9PcU1CeTYvK2dpRFhKcmlsVHFsU0xDSWlJaUlpSWlJaUlpSXFpUWtaQzBwUHZxNzVYK081VENKRm1FOElodmwzUWhmdllIT3lwTGhMV2JleDhlYnZpTTlQdDd0OG5kR0FMMjRkeHJIVUtMelllaWhDM0h4THZPN3I1SW5IV3R5UHgxcmNqNFNDREJ4S3VZS2Y0djYwdXp5eXo2aUFMaVVlWjJuenlpd2pnUVJUN3hsVTRybGpxZGRLUFA3aDlpbmNVcWZpbFRZajRhNXdOajhmNmhHQVVJOEFBRVZ6dmNUbTNVRlNZU2F5dFBuSTEydVFiOURnei9UcktEVG9vRE1hME55bEVReUNFVWJCQ0tOUWxBaVVTSXEyVVNra2tFb2trRW1ra0Vta2tFdGtrRXVML2xWSVpWQkk1VkQrNzA4aGxhR2pWeUJVVWdWVVVqa2drZUNybUtOVi84Q0lpSWlJaUlpSWlJaUlHckFHblpBWjJ6d01RLzA2SVVlWGp6eTlCaHFqRGlxcEFwMjhXcFJZTGxXVERRQlFTZVdZR053UHpWeDh5c1RLMU9aaFM4eGhIQzNWMkY0Vk45VEptUHYzTmp6UXRDMG1CUGRGRTVWSG1XV2Fxanh3cllvOUkrZ3VMNFVMQWwwYm14TWUrWG90ZElJQkJxTVJlc0VBb0NnaDlrRFRkaVdHQ3dPQUc3bkpaZUsxOTJ5T2UvK1hWQUdBUW9NT2Y2WmZMN1BjdVl4YmVPbmM1M2lpUlc4TTgrOWNwcGRXTXhjZmk5dGRkVGlSRmwwajVSSVJFUkVSRVJFUkVSSFZKdzA2SVpOY21JVUFaMjhFT0h1WHU5eVo5SnNBZ0h5REZzdXUvb3dWWFo4eXp4MlNveXZBcndsbnNTZnhML013VkdJU0lPQnc2bFVjdi9NUEJ2cTJ4ME9COThIUHljdjgra2YvUk9CYVRvTG81VFpVN2dwbkxPcjRtRjNySHIxVE5obDNOU2NleVlWWjV1OHNNdVV5OHEwTWJaYXJLOERHbTcvajUvZ3pHTzdmR1lOOU84SkxhZHU4TW81VXVrY1BFUkVSRVJFUkVSRVJFVlZlZzA3SXhOa3dyTmkrcEF1SXprMHlQMDRzeU1TWE1VZndlSXMrK0NYaERINUxPdStRUkV4cGVzR0FBOGtYOFh2S0pmVHdDY0VvLzY2SXprM0NpYlIvSEY1MlF4S2ZuNDU4dlFZdWNsV2wxcnVZZFJ0L1pkd3E4N3hSRVBCejNHbE1hejBNQWdUc1NqeFhZYXc3bWh4c2l6MkdyMk9QSWNUZEQxMjhnaEhpN29zV0xvM2g2K1JacHZlTUkrWHFDbkRXd3ZzaUlpSWlJaUlpSWlJaW9zcHAwQW1abElKc0dBVUJVa25KdVdBMFJoMyt6VXZEd2VTTE9KaDhxY3g2KzVJdUlETGxDclJHZlhWVjFjd29DRGlkZmdPbjAyOVVlOWtOZ1FBZ0ppOFY3VDBESzF6VzVGTFdiWHg0N1ZjSVZsNC9uSG9WRTRQNzRVekdUU1FWWkZXcUxqZHlrOHNNaGVZaVY4RmQ3Z1MzLy8yNXlGVndraW1na2lxSzVvT1J5Q0NYeXN4enhraE1zeDJadG5OQmdCRUNCQUV3b21pK0dZTmdOUC9wQlNQMFJnUDBnZ0dwaFRubW9kcUlpSWlJaUlpSWlJaUl5SDROT2lHakZ3d1kvOGRIa0V1TEpqbzNDZ0owLzJ1SXJraFZrakYzTkRubS8ydU1qdTlkQXdDL3hKODEvei9QVUZqbGVQdVN6c05WNWxUbE9CVjU2Y3htbE1xWE9kenA5SnNBSkpCTGlyWUxxVVJxVHRwSklZRUFJRTlmaUlTQ0RQeVpmZ1BuS3VoQm9qWHE4V3ZDT1VTbVhCYWxmdmw2RGZMMUdxUWdXNVI0UkVSRVJFUkVSRVJFUk9SNEVrRVFyTjNZWDJ1Tk83YWlwcXRBVkNrU3dHb1Btb2JtNTM1emFyb0s1RWpuemdIZHU5ZDBMWWlJcURiamJ3VVJFUkVSRWRVekVvbHQzUXFxYnpJS29nYU15UmhxTUtSU3dHaXM2Vm9RRVZGdFpUUVcvVllRRVJFUkVSRTFRTHdhSWlJaThhaFVRRUZCVGRlQ2lJaHFxNEtDb3Q4S0lpSWlJaUtpQm9nSkdTSWlFbytYRjVDV1Z0TzFJQ0tpMmlvdHJlaTNnb2lJaUlpSXFBRmlRb2FJaU1UajZ3dms1QUM1dVRWZEV5SWlxbTF5YzR0K0kzeDlhN29tUkVSRVJFUkVOWUlKR1NJaUVvOU1CZ1FGQVRFeFRNb1FFZEZkdWJsRnZ3M0J3VVcvRlVSRVJFUkVSQTJRdktZclFFUkU5WXlIUjFHRFcyeHMwZjhiTndhY25UbUpNeEZSUTJNMEZzMFprNVpXMURPbVpVdkEzYjJtYTBWRVJFUkVSRlJqbUpBaElpTHhlWGdBN2RvQktTbkF2LzhDR2sxUnd4d1JFVFVjVWltZ1VoWE5HZE91SFh2R0VCRVJFUkZSZzhlRURCRVJPWVpNQmdRRUZQMFJFUkVSRVJFUkVSRTFjQncvaG9pSWlJaUlpSWlJaUlpSXlNR1lrQ0VpSWlJaUlpSWlJaUlpSW5Jd0ptU0lpSWlJaUlpSWlJaUlpSWdjakFrWklpSWlJaUlpSWlJaUlpSWlCMk5DaG9pSWlJaUlpSWlJaUlpSXlNR1lrQ0VpSWlJaUlpSWlJaUlpSW5Jd0ptU0lpSWlJaUlpSWlJaUlpSWdjakFrWklpSWlJaUlpSWlJaUlpSWlCMk5DaG9pSWlJaUlpSWlJaUlpSXlNR1lrQ0VpSWlJaUlpSWlJaUlpSW5Jd0ptU0lpSWlJaUlpSWlJaUlpSWdjakFrWklpSWlJaUlpSWlJaUlpSWlCMk5DaG9pSWlJaUlpSWlJaUlpSXlNR1lrQ0VpSWlJaUlpSWlJaUlpSW5Jd0ptU0lpSWlJaUlpSWlJaUlpSWdjckU0bVpKeGtpcHF1QWhIWmdmc3VFUkVSRVJFUkVSRVJOVlIxTWlIajUrUlYwMVVnSWp0dzN5VWlJaUlpSWlJaUlxS0dxazRtWk81cjFLcW1xMEJFZHVDK1MwUkVSRVJFUkVSRVJBMVZuVXpJaERjUFF4T1ZSMDFYZzRncW9ZbktBMk9iaDlWME5ZaUlpSWlJaUlpSWlJaHFSSjFNeUxqSWxIaXB6ZkNhcmdZUlZjS01OaVBnTEZQV2REV0lpSWlJaUlpSWlJaUlhb1JFRUFTaHBpdGhyd3RaLzJKZDlEN2MwZVRVZEZXSXlJb21LZy9NYURNQ25ieGExSFJWaUlpSWlJaUlpSWlJaUVRbmtVZ2tOaTFYbHhNeUFKQnYwT0tYK0RNNG5YNER5WVZaS0RUb2FycEtSQTJlazB3QlB5Y3YzTmVvRmNLYmg4R0ZQV09JaUlpSWlJaUlpSWlvbm1vd0NSa2lXOTI2azRmV2N5TmdGR0dUVjZvRXRBOFRJTFZ6MEw5bTdtNzRLbndvUEZUaUpDb01PY2xRSDFpRnd2TTdSWWxuSzJYd2ZYQWY5UWJrL3UycXRWd2lJaUlpSWlJaUlpS2kyb0lKR1NJTEpuNzJKNzQrZVZ1VVdNMURCUGcyczMvMzZkM2NIeDhONndlcGJmdXFUWFFKbDVDN2R5bDB0LzhTTFdhRkpCSTRkM3NFYmtObVFlcldwUHJLSlNJaUlpSWlJaUlpSXFvRm1KQWhzdUJ5ZkRZNnZybGZsRmh5QmREaFBpTmtNdnRqUE51bEhhWjM3eWhLZmN3RUFZVlhJcURlOXlFTVdRbml4aTZIUk9VSzF3ZW13ZVgrU1pESVZkVldMaEVSRVJFUkVSRVJFVkZOWWtLR3lJcXhhLzdBTDM4bGloSXJJRWlBZjFEVmRxRVBoL1RCd0tEbW90U25PRUZYaVB5VFh5THZ5S2NRdFBtaXg3ZEc1dDBjN3NQL0Q2cDJ3d0FSZS84UUVSRVJFUkVSRVJFUjFVWk15QkJaY1M0MkV6MFdIQlFsbGt4VzFFdEdyckEvaG90Q2ppOGZISXFXWGg2aTFLazBZKzRkcUErdVJzSGZQd0xWdUx0emZoa2lJaUlpSWlJaUlpSnFDSmlRSVNySG1OWEhzZnQ4a2lpeGZKc0xhSDVQMVhhaklFOTNmUG5nVUxncHE1RFpxWUErT1FycUF5dWdpVDdxc0RMSzRQd3lSRVJFUkVSRVJFUkVWTTh4SVVOVWpqTXhHYmh2NGUraXhKSktnUTVoUmlpcU9HMUsveGJOc0dKSUgwZ2RQTXlYTnVaUHFQZC9DRjM4UlllV1V4em5seUVpSWlJaUlpSWlJcUw2aWdrWm9ncU1XbmtNRVJlVFJZblZ4RjlBaTlaVjM1VmU3TllCVTd1MkY2RkdGUkFFYUs0ZGdQckFTdWpUWWh4ZjN2OXdmaGtpSWlJaUlpSWlJaUtxYjVpUUlhckFuemN6MEd1Uk9MMWtKQktnZlE4alZNNVZqQU5nOWJCKzZCc1lJRXE5S21RMG9PQ3ZINkUrdEJiRzNOVHFLUk9BTWpnTWJpUGZnQ0tnR3BKUFJFUkVSRVJFUkVSRVJBN0VoQXlSRFVhc09JWjlsOFRwSmVQVFZFREwwS3J2VG01S0JiYUdEMFVMRDNjUmFtVWJRVmVBL0ZOZkllL29SZ2lGT2RWV3JsUG5CK0UyNUZYSXZKcFZXNWxFUkVSRVJFUkVSRVJFWW1KQ2hzZ0dKNjZubzgrU1ErSUVrd0R0dWdsd2RxMzZMbldQdHllMmpCa0NGNFZjaElyWnpsaVFqZnlqRzVCL2Fpc0V2YlpheXBUSUZIRHVOUkd1RDB5SDFObXpXc29rSWlJaUlpSWlJaUlpRWdzVE1rUTJHdnJCVVJ5OGtpSktMTTlHUUt2MlJsRmlEVzRaaVBjSDlVWk56TFJpeUVsRzNxR1BVZkRYajRBZ3p2dXBpTVRKQTY3OVg0QkxyNmNnVVRoVlM1bEVSRVJFUkVSRVJFUkVWY1dFREpHTmprZW5vZC9TU05IaWhYWXh3dFZEbkZnend6cmo2VTZoNGdTemcvN09UYWdQcklUbTJzRnFLMVBtNlEvWHdiUGczUGxCUUNxcnRuS0ppSWlJaUlpSWlJaUk3TUdFREZFbERGNStCSWV1aWpPcHZidW5nRGFkQklqUnRVVXFrZUNqWWYzUXU3bC8xWU5WZ1M3dWI2ajNyNEEyOWt5MWxTbjNiUVAzNGZPZ2JOVVBzTzE0UmtSRVJFUkVSRVJFUkZUdG1KQWhxb1FqVVhjdzRMM0Rvc1ZyM1ZHQWg3YzR1NWFiVW9Fdkh4eUtJRTkzVWVMWlRSQ2d1WDRVNnYwZlFwOFNYVzNGS3UvcEJiZmg4NkFJNkZCdFpSSVJFUkVSRVJFUkVSSFppZ2tab2tvYThONWhISW02STBvc0YzY0JiYnVJMDBzR0FGcDR1bVBMbUNId1VDbkZDVmdWUmdNS0wrOUZYdVFuMEtmRlZGdXhUcDFHdzIzSWE1QjVONisyTW9tSWlJaUlpSWlJaUlncXdvUU1VU1ZGWGt2Rm9QZVBpQll2cEowQXI4Ymk3VjY5bXZsaHpiRCtrRWxyeWZCZE5aR1lrY25oMG5NaVhCK1lEcW1MVi9XVVNVUkVSRVJFUkVSRVJGUU9KbVNJS2trUWdBZmVpOFN4ZjlKRWllZmtBclRyYmhSMStwTUo3ZHZndFY1ZHhRc29oaHBJekVoVWJuRHQvd0pjN3A4RWljS3BXc29rSWlJaUlpSWlJaUlpc29RSkdTSTdITHlTZ3FFZkhCVXRYdkM5UmpUeUZTMGNBT0NkZnZmaHdUWXR4UTBxaGhwSXpFZzlmT0UyZUJhY3U0d0ZwTEpxS1pPSWlJaUlpSWlJaUlpb09DWmtpT3dnQ0VEZnBZZHc0bnE2S1BHVVRnSTZoQW1pOXBLUlM2WFlNR29nT3ZzMkZpK29tR29nTVNQM2JRTzN3Yk9nQ2gwTVVUOXNJaUlpSWlJaUlpSWlvZ293SVVOa3AvMlhVekQ4US9GNnlRU0dDR2phVE56ZHpNZlpDVnNmSEFvL054ZFI0NHFxQmhJemlvQU9jQjM4Q2xTdCt6TXhRMFJFUkVSRVJFUkVSTldDQ1JraU93a0MwSHZ4SVp5NktVNHZHWVVTNkJCbUZIMUVyVFkrWHRnOFpqQ2M1WEp4QTR1dEpoSXpnVjNoTm1RV2xDMTdNVEZUZ3dTTkdubkhOME1UZFJDR2pOc1F0QVUxWFNVaUlpSWlJaUlpSXFvRkpFcG55SHhhUUJVNkJLNTlwMENpY3F2cEtsVUpFekpFVlJCeE1SbWpWaDRUTFY1QWtBRC9JUEYzdFVIQnpmSCtvTjZRMW9Xa1F3MGtacFRCOThGMXlDd29nM3BVUzNsMGwvYm1DZVRzZkF2S1ZuM2czUDBSeUp1MmhrUlppM3QwRVJFUkVSRVJFUkZSdFJHMCtkQ25Ya2ZCdVIzUTN2Z0RIbU9YUUJuU3U2YXJaVGNtWklpcVFCQ0FudS8rampNeEdhTEVVeW1sQ08xdWdGd2gvdTcyZkxjT2VMNXJlOUhqT2t4TkpHWmE5WVhiNEZsUU5POVVMZVUxZE5xYko1RDkwLy9CODVFVlVMYnNXZFBWSVNJaUlpSWlJaUtpV2t3Yjh5ZXlkOHlCNThNZlFIblAvVFZkSGJzd0lVTlVSWHN1SkdIMHF1T2l4ZXNhNmdwcDAxelI0aFgzd2VBK0dCVGMzQ0d4SGFZR0VqT3EwRUZ3Ry9RSzVQNXRxNlc4aGtqUXFKSCt5WVB3ZVBoOUtJUHZxK25xRUJFUkVSRVJFUkZSSGFDTitSTTVQODFIb3htLzFzbmh5NWlRSWFvaVFRRENGaDdFdWRoTVVlSXBaRklNSGVpTUZLMzRTUmtudVF5Zmp4NkNObzI4UkkvdGNFWURORkcvSSsvNEp1aml6bGRMa2FyMncrRTJhQ2JrVFZ0WFMza05pZnIzTlRDcTArQVJ2cmltcTBKRVJFUkVSRVJFUkhWSXppOXZRK3JXR0c2RFg2bnBxbFNhclFrWnFhTXJRbFJYU1NUQU8yUGJpUlpQWnpCQ2xlVUpkNlZDdEpnbWhYb0RYajF3REJrRmhhTEhkamlwREtwMncrRHozSGZ3bWJvZHF0QkJEaTlTYzJVZjBqOFpqZXdmWnNPUUZ1dnc4aG9TVGRSQk9IZC9wS2FyUVVSRVJFUkVSRVJFZFl4ejkwZWdpZnE5cHF2aFVFeklFSlZqVEpjQWRBMFNyOWZKejJjVE1UbTBNNlMySlV3ckpTVXZIM04vL3dOYWcxSDAyTlZDSW9FaXFEdThudndNaldaR3dMbjdvNURJeEU5ZW1Ra0NDaS91UXRySEk1SHo4M3dZTXVNZFYxWURZc2k0elo1SFJFUkVSRVJFUkVSVWFmS21yV0hJdUYzVDFYQW9KbVNJeWlHUkFPK0VpOWRMQmdDMkgwbkV5MkdPbVZ6K1Frb2Ezajl4Rm5WOUhFSjVreEI0akYyS3hyTVB3N1gvQzVBNGVUaXVNS01CQlgvOWlMU1BoaUxuMTNkZ3lFbDJYRmtOZ0tBdGdFVHBVdFBWSUNJaUlpSWlJaUtpT2thaWRJR2d6YS9wYWpnVUV6SkVGUWp2MWd4ZFdvalhTK2EzUzhrSWtQbGdaRWlRYURHTCt6VTZCdDllaVhaSTdPb21kVzhDdDZHejBXVE9FYmlQZkFNeXp3REhGV1kwb09ETXQwaGZQUVE1dXhheXh3d1JFUkVSRVJFUkVSR0ppZ2tab2dwSUpNRGloenVJR25QKzk1ZndadDh3aERieUZqV3V5ZW8veitOVVF2M3A2U0ZSdWNLbDl6Tm8vT3BCZUQ2eUFuSy9VSWVWSmVpMUtEajlEZEkrR29yc0hYT2dUNmtmeVMwaUlpSWlJaUlpSWlLcVdVeklFTm5nUDUzOTBUUEVSN1I0WjJJeXNQdnZKS3djMmhjK3prNml4VFV4Q2dMbUh6cUIyOW01b3NldVVUSTVuRG8vaUViVGY0SDNNMTlBR2RMSGNXVVpEU2k4OEN2U1B4bU5ySytuUVJkMzNuRmxFUkVSRVJFUkVSRVJVYjNIaEF5UkRTUVNZTkZENHZhU2VlT0hTL0J4Y3NMeVFiMGhrMHBFalEwQXVWb2RaaDA0aGx5dFR2VFlOVTRpZ1RLa0Q3eWYrUUtOcHY4Q3A4NFBBbEtadzRyVFJQMk9qSTJQSWZQenA2QzljUndRNnZvc1BVUkVSRVJFUkVSRVJGVGRtSkFoc3RIUTlyN29kMjlqMGVKZFQxSGo4Nk94Nk9yWEJQOTNmM2ZSNGhaM096c1hiMFNlZ0xFZUp4RGsvbTNoK2NnS05IN3RkN2owbnV6UUNlVzFNWDhpODh0bmtmSFp3eWk4OGh0Z05EaXNMQ0lpSWlJaUlpSWlJcXBmbUpBaHNwRkVBaXdXdVpmTXdwK3ZJRStqeDBPaElYZ29ORVRVMkNZbjQ1UHgwWi8xZjdndG1XY0EzRWZPUjVPNVIrRStjajVrUGkwY1ZwWXU4VEt5djUySjlJOUhvZUN2SHlFWTZtRXZKQ0lpSWlJaUlpSWlJaElWRXpKRWxmQkFhQk1NYnRkVXRIakoyWVZZcy84NkFHRHUvZDNReFZlOEhqakZmWE1sR2p1dTNYQkk3TnBHNHVRQmw5NlQwWGpXZm5nL3ZRbXFld2NVWmRNY1FKOFdnNXlmNXlOOTFXRGtuL3dTZ3JiQUllVVFFUkVSRVJFUkVSRlIzY2VFREZFbExYNVkzRjR5eS9mOGczUzFGZ3FwRkI4TTdvT21ybzRaY3V1RGszL2haSHl5UTJMWFNoSXBsSzM3dzJ2aVJqUis5U0JjK2s2QjFOblRJVVVaY3BLUnUzY3AwbFkrZ0x6RDYyQXN5SFpJT1VSRVJFUkVSRVJFUkZSM01TRkRWRW4zdDJxRVVaMzlSWXVYVTZERHNsM1hBQUErems1WU9hUXZsREx4SjZnM0NnSmVQM1FDdHpJYlhySkE1aDBJOStIL2g4WnpqOEpqM0RMSS9kczVwQnhqZmhiVXY2OUIyb29Ia0x0dk9ZeTVkeHhTRGhFUkVSRVJFUkVSRWRVOVRNZ1EyV0hSUSsxRmpmZkp3UnY0TnkwZkFOQzJzVGZlN2hjbWFueVRQSjBPcy9ZZlEwWkJvVVBpMTNZU2hUT2N1ejJDUnROK2hzOXozOEs1NnpoSUZFNmlseU5vODVGL2ZEUFNWZzVBOW82NTBNVmZBQVJCOUhLSWlJaUlpSWlJaUlpbzdtQkNoc2dPM1lPOU1hNTdNOUhpYWZWR0xQajVpdm54eUpBZ1BOVXhWTFQ0eFNXcTh6RG40SEZvRFFhSHhLOFRKQklvV25TRHgwUEwwV1RlY1hpTVdlaVFYak9DUVlmQ0M3OGdZOE9qeVBqc1lSVDgvUk1FWGNOTWhoRVJFUkVSRVJFUkVUVjBUTWdRMmVuZGg5cUxPbGY4MWo5aWNTbis3bkJpTDRkMVFxOW1mdUlWVU16RjFIUzhlK3cwMkdjRGtEaDV3UG0rQ1dnMGZTZDhwdjBNNS9zbVFLSnlFNzBjWGVKbDVQejBPdEpXOUlkNi93b1lzaEpFTDRPSWlJaUlpSWlJaUlocUx5WmtpT3pVc2Jrbkhyc3ZVTFI0Z2dDODhjTWw4Mk9wUklKbEErOUhvSWY0eVFFQTJIZnpOdjc3OTVXS0YyeEFGQUh0NFRGbUlack0rd01lRHkySG9rVTMwY3N3NW1jaDc5aEdwSzBhakt4dnBrTjc4d1NITXlNaUlpSWlJaUlpSW1vQW1KQWhxb0tGNDlwREttSTNtZDNuazNEc256VHpZdytWRWg4TjZ3OTNwVUswTW9yYitOZGwvSGJ6WDRmRXJzc2tTbWM0ZHgwSG4rZStSYU9aRVhEdDl6eGtIaUwzVmhLTTBGdzdpTXd0enlCOTdRamtuL29LZ2tZdGJobEVSRVJFUkVSRVJFUlVhekFoUTFRRm9mN3VtTmk3aGFneC8rLzdpeVU2VEFSNXV1UERJWDBoazRvNFBsb3g3eDQ5allzcGFSVXYyRURKbTRUQWJkZ2NOSjRkQ2UvSlcrSGM5U0ZJbEM2aWxxRlBpMEh1bnNXNDgwRmY1TzU2Ri9yVUc2TEdKeUlpSWlJaUlpSWlvcHJIaEF4UkZiMHp0cDJveVpLVE45THh5MThsNXhmcDRkOFViL1lKRTYyTTRuUkdJMllmUEk3RTNEeUh4SzgzcERJbzcra0ZqNGZlUjVQWFQ4THowVlZRdGVrUFNHV2lGU0ZvODVGLyttdWtmendLbVo4L0RjM1YvWURSSUZwOElpSWlJaUlpSWlJaXFqbE15QkJWVVVoVE56emJ2NldvTWVmL2NBbDZROGw1UlI1czB4S1RPclVWdFJ5VHpFSU5adTAvQ3JWVzU1RDQ5WTFFNFF5blRxUGg5ZFFtTkpsN0RPNGozNEFpb0wyb1pXaGpUaUZyK3d5a3JSeUl2TVByWU1oS3FIZ2xJaUlpcWxlMFdpMEV6alZIUkVSRVJGUnZTQVNlNFJOVjJlMzBmTFNlRndHdDNpaGF6RTNQOXNDVUIwb21lb3lDZ05jUG5jQ2gySGpSeWltdVp6TS9yQm5XRDNJcGM3WDJNS1RGb3ZEcVBoUmVqb0ErNmFybzhaVXRlOEdwNnpnNHRSOHUrckJwWWtsNXV3MThGMGZYU05rVEowNjArcHBNSnNOTEw3MkUrKzY3ejJIbFIwWkdRcUZRb0cvZnZuYXRuNXFhaXUzYnQrUGVlKy9GaUJFalJLNWRrYlMwTkRSdTNGajB1SUlnWVBYcTFSZ3hZZ1RhdFdzbmFteTlYby9Dd2tLNHVibFpMUGVOTjk0QUFNeVpNd2VOR2pVU3RlelM4dlB6NGVUa0JLbVZZNlRCWUVCMmRqWjhmSHpzTGtNUUJKdzRjUUlHZ3dGS3BSSzlldld5TzFaeFo4K2VoZEZvdEdrZmlJaUlnSitmSDdwMjdXcFRiSTFHZzVVclYyTFFvRUhvMmJNbkpCWE1yYlorL1hyb2REcTg4c29yTnNXM1ZYVjhQd0F3YXRRbzZIUTZIRGh3b0VweElpSWlZREFZTUhyMDZDckZzZWJ2di8vR21qVnJvTmZyclM2emJkczJoNVJ0eWUrLy93NEE2TmV2SDVSS3BkMXhEaDgrRExWYWJmUG50blRwVWpSdTNCZ3Z2UENDM1dYV0JJUEJnSzFidDJMUG5qMllObTBhQmc4ZUxFcmNpeGN2SWpnNEdCNGVIbGFYMGVsMGlJcUtRc2VPSFVVcDAyVG56cDFvM3J3NXVuYnRDcGxNdkI3R3BXVm1abUxldkhrQWdFOC8vUlJ5dWR3aDVhU2twT0NkZDk0QkFHellzS0hLOGZSNnZjUHFhazE2ZWpyV3IxK1BqaDA3WXVUSWtWQ3BWS0xFWGJWcUZaeWRuVEZ0MmpSUjRsRlorZm41bURKbENnQmcrL2J0b3NXdHEvdFBlZXJLNzNacGRmMTRIUnNiQzVWS0JYOS9mNXZYVWF2VmVPNjU1d0FBLy8zdmZ5MmUvOXRMclBQRWlJZ0lhTFZhaEllSFYxaW1ScVBCenovL2pOYXRXNk43OSs2VnF1K1pNMmZnNit1TEZpM0VIU0svTWdSQndKVXJWd0FBSFRwMEtQUDY1Y3VYQVFEdDI3ZXY4UHkvZUV4SFhEZlcxKzJ0SWF2SnRxV3FrTmk0TTFUdkdSOVJQZFdpa1F1ZUczQVAxaDBVYis2UEJUOWZ3WVQ3VzhCWmVmY0VTQ3FSWU5FRHZaQ3NQb1NyYVJtaWxXWHlaMEl5UGp6NUYxN3Ywd09PbWJHbWZwTTFEb1pyL3hmZzJ2OEZHREp1by9ES1BtaXVSRUNYY0ZtVStOcVlVOURHbkVMdTdvVlF0UnNPNTY0UFFkbnlQa0RDQkJwUWRHRm5pVVFpd2Z6NTh4MmFqQUdBWmN1V3dkWFYxZTZFekI5Ly9JSGR1M2ZqMkxGajZOKy9QMXhjN0UrNjZmVjZwS1NrSURZMkZ0SFIwYmgrL1RxaW82T1JuWjJOalJzM29tVkxjWHYxN2R5NUV4RVJFVGh5NUFpMmJkc0dkM2QzVWVJV0ZCVGczWGZmUlVwS0NwWXVYWXFBZ0lBU3IrdDBPcHc5ZXhZQXltMTBGc052di8yR0RSczJvSC8vL25qMTFWY3RMdlBkZDkvaG0yKyt3Y3N2djR6aHc0ZmJWYzdHalJ1eFk4Y09BTUFERHp3Z1NrSW1QVDBkQ3hZc2dFUWl3ZkxseTlHK3ZmVWVmWW1KaWZqa2swK2cxV294WmNvVVBQNzQ0eFhHUDNEZ0FDSWpJeEVURTRPZVBYdFd1UHpldlh1aDBXaEVUY2hVMS9janB2WHIxNk93c05CaERUdGR1M2JGczg4K2k2VkxsOEpvRk8rR0VYdTkvLzc3QUlycVZaV0x6NjFidHlJdUxzN216KzN3NGNNSURBeXNjd2tabVV5RzJOaFlaR2RuWTh1V0xYamdnUWVxM0RDcTBXanc1cHR2d21Bd1lNZU9IUlovWjR4R0k2Wk5tNGJFeEVSczNMZ1J6WnMzcjFLWkpubDVlZGl3WVFQYzNkMUZiVHkyUksvWEl6WTJGZ0FjdXUxcnRWcmN1blZMdEhodnZmVVcwdFBUTVhQbVRORWJWNjA1ZmZvMGpoNDlpbXZYcnRuVXVHaXJpSWdJZUhoNFdFeklmUGpoaDVXS05YZnVYTEdxVmUzbXpKbURLMWV1WU9mT25WQ3BWTmk5ZXpmV3JGbUQxMTkvdlVTU05UczdHNHNYTDhaamp6MW04L21xMFdoRVdwcjQ4NERXMWYybk9qajZkN3U0dW42OHZuYnRHdDU0NHcyNHVMaGcxYXBWOFBYMXRXazlnOEZnM3E0TkJ2R0c3aGJ6UEhIVHBrM0l5Y214NlpqNTIyKy9ZZlBtelFnT0RzYUdEUnVzTnM2WHB0ZnJzWHo1Y21SblorUHp6L2hISkFrQUFDQUFTVVJCVkQ5SFlHQ2dUZXRWUmt4TURENzk5Rk5NbXpiTjZyV2hUcWN6ZjE2V0VwcW0xL2JzMldQenpUYU91RzZzajl0YlNrb0tKazZjQ0lsRWd1KysrdzdlM3Q2WU5Xc1dybHk1Z2hkZmZCRVBQL3l3YVBXbG1zR0VESkZJM2hnVGlzMUhZbENvRStkQW5wQlpnSThQM01DOC85eGI0bmtudVF5cmh2YkZwRjhQSWlVdlg1U3lpdnN4NmlhQ3ZEd3dvWDBiMFdNM0pES2ZGbkR0OXh4Yyt6MEhRMVlDTkpkL1ErR1YzNkNMdjFEbDJJSzJBSVhuZDZMdy9FN0lQQVBnMUNVY1RoMy9BM25UMW9DTmQ2WTBKSk1uVDhiQWdRTXR2alowNk5BSzF3OE1ETVRubjM4dWRyWEtDQThQeCs3ZHUzSDc5bTNzMkxFRFR6Lzl0TTNyWm1Sa1lOdTJiVWhNVEVSQ1FnSlNVMVBMWEVTN3VMaWdRNGNPU0V0TEV6VWhFeHNiYS81OG5udnVPZk5KZFZ4Y0hHYlBubDNwZU45Ly83MzUvMUtwRklJZ0lENCtIak5uenNTU0pVc1FHaHBxZmwybnV6dk1vajBObFlJZzRPclZxOGpOelRYL1pXZG5JelUxRlNrcEtVaEpTY0hBZ1FNeGRlcFVkT3JVQ1FxRkFudjM3a1hqeG8zeDFGTlBsWWdWSFIyTnI3NzZDa3FsRXAwN2Q2NTBYWUNpQml4VE1rWXFsZUxJa1NQbzBxVkxsUy84R3pWcWhGZGZmUlVmZlBBQjNucnJMWHp5eVNkbzFxeVp4V1hYcmwwTHJWWUxQejgvakJvMXFzTFlnaURncDU5K0FnQTg4OHd6TnQ4ZFo4dHl0ZTM3cVM3RGh3KzNxeEZzMTY1ZGNISnlLdkZjLy83OWtaeWNqUC8rOTc5aVZhL1dLU3dzclBBWW5abVppZlhyMTF0OS9ja25uNFNucDZkTnZ3bjIyckZqQnp3OVBTdTF6Z3N2dklEVHAwOGpPVGtaKy9idHczLys4NThxMWVIczJiTW9MQ3hFang0OXJDYjlwVklwaGc4ZmpvMGJOK0xUVHovRjBxVkxxMVNteWJGang2RFg2ekY4K0hDSDlvNnBxL0x6ODNIaFF0RTVvdWx1YUh1M3g4cjBBamh4NGdRQVlOaXdZVFlmdjZ0cS8vNzlsVnJlVWtMbTQ0OC94cSsvL2lwV2xRQlU3bk96UldabUppNWV2SWgyN2RxWmV4NGRPWElFQU5DcFU2Y1N5Kzdac3djWExseEFWRlFVM252dlBYTkNidFdxVlZiakZ6OEhLbSs1cDU1NkNrMmFOTEg3ZlZERnhQemROcW5yeCt1bVRadkMyZGtacWFtcG1EdDNMbGF1WENuNmRsZ1h6aE5IalJxRjc3NzdEckd4c1RoNDhDQ0dEUnRtMDNySGp4OUhkblkyd3NMQ3lpUmp2djc2YTNPdjQ4cDQ4Y1VYU3lSOGQrL2VqYi8vL3R0OGJlRHQ3VjNwbUpYbHFPdkcrcmk5bWM0Sk9uWHFCRzl2YjJnMEd2enp6eitRU0NUbzM3Ky9xTy9ObWl0WHJtRGZ2bjI0ZlBreVVsTlRJUWdDZkgxOUVSWVdoc2NlZTh6aG8xUFVkMHpJRUlra3dNc1owd2VIWU5WdjRuV3BlMi8zTlR3M29DVzhYVXZlYmREWXhSa2ZEZXVIS2J0L1I3NU8vTHZDVjUvNkc0SHVidWpYSXFEaWhhbENNcTltY09rN0JTNTlwOENRblFoTlZDUTAvMFJDRjNNS2dsNWJxVmdDVUtMM2tpRTdFWGxIUGtYZWtVOGhiM0lQVk8xSHdxbjlDTWg5MnpBNUE2QlhyMTU0NG9rbnlsMUdMcGRiN2RvY0Z4ZFhwZkx6OC9NeFk4WU1tNWZQeXNvQ0FIejc3YmM0ZlBpd1RlczgrZVNUR0RCZ0FDSWpJNkZXcStIaTRvS1FrQkRFeE1SQXI5ZGo2ZEtsQ0FvS1F0T21UVXMwdHBRM3hGdHBYM3p4QlJRS1Jabm4xV28xRml4WWdNTENRdlRxMWF0RTRzQmdNQ0F6TTlQbU1peFJxVlJZc21RSkZpMWFoRk9uVG1IZXZIbFl1SEFodW5YckJxQmtZNFNsK2xWRUlwRmd5WklsWmU0d2RYVjFoWStQRHdJQ0Fzd1hDZ0VCQVZpMmJCbG16WnFGcjc3NkN2ZmNjdy82OU9rRG9DZ2h0bURCQXVqMWVzeWZQeDkrZm42VnJzdUpFeWV3ZHUxYUFNQ0VDUlBnNStlSFZhdFc0ZU9QUDRhM3Q3ZTVMSHNOR1RJRVNVbEoyTHAxS3hZc1dJQlBQdm1rVENQQW5qMTdjTzdjT2JpNHVHRHg0c1hsRHBGaGN1ellNY1RGeGVIZWUrK3RjaDFMcTAzZlQwMnc5VzdJK1BoNHlPVnlxNDA2anozMkdDNWR1b1JUcDA2SldiMWF3elFjU0huVWFuVzV5NHdkTzdaRXNzVEh4OGZtdTFncll1a085bWVmZmRibTlVM0g3UTBiTnVESEgzKzBhUjFyQ2FxalI0OENBQVlNR0ZEdSt1UEdqVU5FUkFUdTNMbUQzTnpjU3QyOVdsRVM0ZHR2djhXMzMzNWJZUnl4R3NkZmVPRUZteE1OVTZaTUVmMDRacXV6Wjg5Q3I5ZGo0TUNCSmJaRmlVUmk4MTN2Q1FrSkZodUZ5enNQeXNnbzZuRy9hOWN1N051M3I1SzFMaElVRkdUdUFXY3JXMjUyZWZiWlo2MmVoN202dWxaTDQyRlZIRDkrSElJZ21KTXZXVmxadUhqeEl2ejkvY3MwRkQ3eHhCTzRkdTBhVHAwNmhiZmZmaHVyVjY5R3k1WXRFUkVSWVZOWjVTMFhIaDV1ZDhOa1hkbC9hZ3V4ZnJlQnVuKzhidFNvRVpZdFc0WlhYMzBWU1VsSm1EZHZIbGF2WGcwdkx5K2I2MWVSdW5DZXFGQW84UGpqaitPenp6NnIxSFhSM3IxN0FjRGlEWG9aR1JsMlhhT1dIazNnK2VlZng4V0xGeEViRzRzRkN4WmcxYXBWRGgwMjA1SFhqZlZ4ZTd0NDhTS0FvaEVUZ0tKZVFIcTlIdTNhdGF1V0pQdjI3ZHN0L2s3SHhjVWhMaTRPQnc0Y3dQdnZ2NDgyYlhnanQ3MllrQ0VTMGYvOUp4UWJJbThoVHlOT2tpUXJYNGRsdTZMdzRlT2R5cnpXMnNjTHl3YmVqOWNPSElkUjVLbWdCQUJ2Uko3RTVqR0QwY1pIdkI4eEFtU2VBWERwK1NSY2VqNEpRVnNBN2EyVDBQd1RDVTMwWVJoekxBKzVWVng1bDBUNk83ZWdQN3dPZVlmWFFkWTRHRTZtNUl4ZmFJTk16cmk3dTl0MHA0Mi92Ny9WUm9HcTNpMXROQnJ0T21IVzZYUTJyNmRXcXlHVHliQjY5V3A0ZUhpWWh3SjYrT0dIa1pPVFkzWG9DMnREdkZsaWFibzVqVWFEaFFzWElqRXhFYzJiTjhmcnI3OWU0dlhnNEdCUkd0UVVDZ1VXTEZpQWQ5OTlGNmRPbmNLU0pVdXdkZXRXdUxtNUlUYzMxN3ljcTZ1clhmSG56WnNIZzhFQVQwOVBMRjY4R0VsSlNkaTVjNmZGWlZ1MWFvWFhYbnNOeDQ4Zkx6R2VzMXF0UmxCUUVBWVBIbXpYSFV0Nzl1ekIyclZyWVRRYU1XellNSE5Qay9UMGRIejU1WmRZc21RSlpzK2VqU0ZEaHRqMUhrMG1UcHlJbXpkdnd0L2Z2OHc4QVVsSlNkaXdZUVBrY2prV0xseUk0T0RnQ3VNSmdvQ3Z2dm9LQU16akw5dENFQVNiRzNpcSsvdXhwYUhjZEVGYjBiSXltYXhLUFZOczdaazNZc1NJQ250ZXpKNDlHNU1uVDRaYXJiYTdQcldWcDZkbnVjZWFvVU9IVnJxbjQ4YU5HK0hwNlFsQkVQRFVVMDlCcTlYaTQ0OC90bmtJak5MbGwyYlA3MEpCUVVHVmJoSlFxOVg0NDQ4L29GS3AwTGR2WDV0LzN4NTY2Q0dyci9uNitscWNoNmd5U1lUUzR1UGpMZjdtMkNzKzN2WjVGL1B5OGtRcnQ3S09IejhPQUJnelpreUo1MTFjWEd6ZWRrMi8rNlhaTXF5VnBmVnNaVXZ5WG16UFB2dHNwUktiTmNIVUc4WjA5L094WThkZ05Cckw5STRCN2c2dk8yUEdETVRGeGVITk45L0VtalZyeWoyMnFkVnFqQnMzRG9ENHZYdE02c0wrVXg5L3Qrdkw4VG80T0JodnYvMDI1cytmai9qNGVQemYvLzBmUHZua0U3dHVvckttTnB6SEEwWGIyUFBQUDIvMU5XZG5aK3pidDg5cTRudmp4bzNtWkVoOGZEek9uejhQcVZTS0R6NzRvTXl5bXpadHdzc3Z2MngrL1BMTEx5TXFLZ3BmZlBHRnhlOXkvdno1T0h2MmJKbHpmNVZLaGJmZWVndlRwazNEdFd2WDhPbW5uNWFJSzZicXVHNnNiOXZiaFFzWElKVkswYTlmUC9OakFOWFdPeVl0TFEzT3pzNElEdy9IL2ZmZmo2Wk5teUl2THc5SGpoekI5dTNia1p1Ymk4V0xGK09MTDc2bzl2bnY2Z3QrYWtRaWF1cWh3c3locmZEZTdpalJZcTQ5Y0IwdkRRbEJjT095alkxOUF3TXd1MWRYZkhqeUw5SEtNeW5RNnpGci96RnNmWEFJR3JzNGl4NmZBSW5TR2FyUVFWQ0ZEZ0lFQWZxVWY0cVNNLzhjaGk3K1BGQ0ZCZ2xEV3F5NTU0ek1Kd2lxZXdkQTFib2ZGTUgzUWFLd2ZqZFdmVEpod29SSzN4VVRIUjBOcFZKcFUyTzBMZHpjM0N5ZVhCcU5SdXphdFFzOWUvYXM4QzRzdFZxTnYvNzZxOEtUTDN2clhONll2OVl1QUhVNkhSWXVYSWdMRnk3QXpjME5peFl0c2pzaFlndTVYSTUzM25rSEsxZXV4Tml4WTgwVExwcnVwSEp6YzdON1NJWGlFOWRiTzVtY1BYdDJtYnUyRml4WVVHYTUxTlJVOC9BdmdHMFg1bDk5OVJXMmJ0MEtvR2pJbURsejVwaVRGUk1uVG9UQllNQzJiZHV3ZlBseTNMNTlHNU1uVDY0d21WSGV1TmVtWklocG1MSGl6NXN1cWt0ZkpKbUVoSVNVR1BicDhPSERpSTJOUmMrZVBjME5UZ2FEd2Z4ZGpCMDd0dHdHR212Ymw2dXJxL25pcHJxL244bzBlRmUwYk9rZUZwY3ZYeTR4ckl4R293RlFzb0hvazA4K3NibDhBTWpOellYQllLandUamt2THk5TW1EQUJHemR1ckZSOFd4UVVGT0RCQngrMGVmbng0OGRYdU13MzMzeFRLNGJZdVgzN05sSlNVdURxNm9xbVRadUtIdCtlWWN5c3ljaklLUGV6L2UyMzM2RFJhREJzMkRDNHVycUtNaDY5dGFFcVZDcVYzVU45bWliZkZrdGx4clUzMFdxMWxSNGV6cFlHMCtYTGw1dDdlQlpuYW54dDI3YXRRK2FPc2RiSVpXcWtXN3g0Y1pYbks0dUtpaXJUY0toV3Ewc2MzNHB2RTZtcHFlYUo0NjFKVFUydFVwMXFrbW00TXBsTVpwNjNyWFNDcGpRWEZ4ZTg4ODQ3bURGakJwbzJiVnFsdVFURlVoZjJuL3I0dTEyZmp0ZmR1blhENU1tVHNXM2JOb3dmUDE3VXhuR2crczRUaTMvbnBwdGJUTSsxYU5FQ2I3enhSb1hiVjNtSjcrSzlHemR2M213K0w3Y1VzM1FTckxDd0VBREtKRnhNVE51dHBkZURnb0x3NUpOUFlzdVdMZGkxYXhlR0R4K093TUJBaStkMTVlMm5wZmY1NHI4NzFYbmRXRisydHp0MzdpQTVPUmxkdW5ReHQyZGN1SENoV29jcmE5V3FGUjUvL1BFU3g2ckdqUnZqNmFlZmhvZUhCOWF0VzRmazVHUmN1SEFCM2J0M3I1WTYxVGRNeUJDSmJNNm9lN0h1OTV2SUtSRG5ZbEtyTitLdEhaZXg3VVhMRXlXUGI5Y2EvMmJuNHZ1cjEwVXByN2pVdkh5OGR1QTROdjVuRUp6a0hPL2JvU1FTeVAxQ0lmY0xoZXNEMDJETXo0VDIxaWxvWS82RUx1WVU5SGZzbi9UU2tQRXY4azkraWZ5VFgwSWlWMEhSc2lkVXJmdEIyYm8vNUkyQzYyWHZHUmNYbHpKM21kcmlwWmRlc25vbnRTMFhpM2w1ZWVibGlqY3FsL2JWVjE5aDI3WnQyTDE3TjlhdVhRdG5aK3RKejgyYk4yUDM3dDNvMDZjUEZpNWNhTnNiY2FEYzNGd3NXTEFBbHk1ZGdwT1RFNVl1WFlyQXdFQmtaV1hoenAwN2FOMjZ0VVBLVlNnVVpSSUZwaUhleEdyUXRDWXhNVkgwaVhNek1qS3dZc1VLbkRsekJrRFJzRkpUcDA0dGsyeVpOR2tTWEYxZHNYSGpSbXpmdmgwM2I5N0VyRm16eXIyUXIyZ2M4NHJ1UHJlMmZ2SEpMalVhRFRadDJnU1pUR2FlTE4xb05HTDY5T2xvMjdZdEprK2ViRjYyZEVOQ1hGeWMxVHN5N2VrQklQYjNVOTYrQzl4dGdDanZUcjZ4WThlaW9LQ2d4SFBXZWpnVWY4N2FaeDhYRjRlOHZEejQrUGpBM2QwZFRrNU95TXZMdzlkZmZ3Mmc2S0twSXVIaDRkaTJiUnZ5ODhXZmY4Nmt2QXRzVTNMT2xtWHNVZDd3Um5GeGNSYVA0YVcvUTFQRHFla2krOGFOR3dDQU5tM2EyRDIvUnVtWU5VRVFCT3phdFFzQXpITkRWY2ZjYUhXVlJDS3hxZGVIMFdnME44elpzcnkxaHFGRGh3NUJxOVhhbEt3VXk0MGJOM0QyN0ZsNGUzc2pMQ3lzeXZFMEdrMlovYSs4WHNKYXJSYVhMMTh1TjJicDRYWHFFdE53WlczYXRJR1RrNU01UVFPVW5UK211T0RnWUN4ZXZMakV2RFB2di85K2hmTkZsSGVPNnFqZU05WlU5LzREMUsvZjdmcDR2QjQvZmp6NjkrK1BnSUNhR1E1ZGpQUEU4cmFEMHR0bThlMU1vOUZZVFpRQVpmZmRTNWN1NGZqeDQralJvd2ZlZSs4OW0rcG0ybTZ0WFU5cXRVVkRwRnVyeC9qeDR4RVRFNE94WThlaVRaczIwR2cwNW5OMzAxeWVnT1VoK1V5ZlFmUG16UzJlSjlYRWRXTjkyTjVLRDFlbTFXb1JGUldGdG0zYlZ0c05TeU5IanJUNjJ0Q2hRN0Z1M1RvQVJlK1hDUm43TUNGREpESWZWeVZlSGQ0YTcrNjhLbHJNcjAvZXhxc2oycUI3c09XeGttZjM3SXI0SERWT3hDZUpWcWJKMWJRTXZIUGtGTjRmMUJ2U2V0aHdYMXRKWGJ6aDFHRWtuRG9VL1JBYWMrOUFHL09uK2MrUUhtdFhYRUd2Z2ZiNlVXaXZId1d3RkRLdlpsQ0c5SWFpUlRjb1duU3JOd21hKysrL3Y5eVRYM3VVZDFLWGxaV0YvUHg4U0NRUzgzdzA1ZDNaK09pamorTElrU09JalkzRmloVXI4UGJiYjF0Y0xpb3FDbnYyN0FHQUtnOVhKWlk1YytiZzFxMWJVS2xVV0xSb0VkcTFhd2VncVB2OHdZTUhNWDM2OUVyZExXOUpYRndjcGs2ZFd1Rnlwc1JDUWtKQ3ViMUNpcHMvZjM2RjQzRmJZMnVqeHNTSkU4c2RFdTZQUC83QTZ0V3JrWjJkRGFWU2laa3paNVpiLzBjZWVRVE5talhEKysrL2o5T25UMlBxMUttWVBIa3l3c1BETFY3OFdLcG5kblkySG5ua2tRcmZoK25Dc0tJNzk3Lzk5bHVrcHFiaW9ZY2VNbCtnN2RtekI3ZHUzVUpXVmxhSjc2OTRRNEpPcDhPb1VhUGc0ZUZoZCtMVEdyRytIMGNKQ3dzclVjY3hZOGFnc0xEUXBucGZ2SGdSSDMzMGtjWFhsRW9sSG43NDRRcGpLSlZLOU9uVHg2R05jOVlheEV5OU4rUnllYm1OWnFiUHBMam82R2k4OU5KTFpaWXR2cTBVZjA5VHBreXBzSjQ3ZHV4QWRuWjJtZWRMZjhhbWhFeFVWRlNsNXQwcWJ1Yk1tV1dHampRTmZTYm01UFl5bWN6cWtHcUhEeDlHWW1JaXZMeTh6QWtpUnlvc0xLenlrSjgxU2FGUTJEUmZUMXhjblBrT2FWdm45N0hFOUR2ZnUzZHZ1Mk5VbG1sZWlNR0RCNHV5SFhidTNMbkVmamgwNkZCNGVIaFkvVnlhTjI5ZXBUbGthcnN4WThhVXVESEkyOXNiKy9mdnQybmQ0bmRnbXg1YmFtalY2WFRtNFkrS3o4VlEwNnA3LzNHa212amRyby9IYTRsRVVtT040OFZWNVR5eCtMcW00U0dMUDJkS2VoVDM3Ny8vWXViTW1SZzRjQ0JtekpoUjRZMFpnaURnczg4K2cwUWlxZFNRakxiMmtMSFcyMDB1bCtPdHQ5NHlQeTdlYTBxajBaaVBMK1dkdDIvWXNNRmkvT3E0Yml5dFBteHZnd2NQeHVEQmc4MlBsVXFsZVY2aDJxQjRiOEx5NXNLaThqRWhRK1FBcjQ1b2c3VUhiaUF6cjNJVHRwZG43cmNYOGZ2L1BXQ3hyVndtbGVDOVFmZmoyVjIvNDJabTJRYUdxam9VRzQvMTV5NWhSZy9yZDNTUlkwbmRtOENwMDJnNGRTbzZJVExrSkVNWDh5ZTBNYWVoaTc4QWZlb05RQ2ovcm5oTERGa0pLRGozQXdyTy9WQlVqck1uRklGZGloSTBnVjJoYU5ZUkVwWGpocUp5bE5JWHMyTDQ4c3N2TFQ2djBXZ3dhZElrNU9mbnc4WEZ4ZXB5eGJtNHVPRHR0OS9HOU9uVGNmVG9VZXpldmJ2TXhiUk9wOE9LRlNzZ0NBSWVmZlJSOU8zYjEycThUWnMyNGJ2dnZyUDRtaTEzaFZkR3QyN2RrSnFhaWlWTGxwZ3ZGS09pb3N3TkRTRWhJWGJITHE2aVhoNzJMbCs2NGNuUzUxUDh1ZUludzFXVm1KaUl6WnMzbXlkcURRd014RnR2dllWNzdybW53blh2di85K2ZQcnBwMWk2ZENtaW82T3hidDA2L1BiYmIzamlpU2ZRcjE4LzBTWWd0OFgxNjlleGZmdDJOR3JVQ0pNbVRZSWdDTWpNek1TV0xWc0FBTk9uVHpjUEsxZWFxVmVUclVNVlZPZjNVNXVGaG9ZaU1EQVFCb01CUnFNUmdpREF4Y1VGd2NIQm1EQmhBcG8xYTJaVG5DNWR1bFQ3M2RMQTNZbkQ3WmxyUXFsVWxyZ3JNeWtwQ1hxOTN1b1FMbzgvL25pRk1mZnYzMjh4SVZPYUtTRlRVRkJRNXM1cFc1Vk9NQUd3T0k1L1ZYbDZlbHFNYXpRYXpjTWlsbTRNR2o1OGVLV1B0U2JsYlVjeW1jenVmZlBBZ1FNVjl1SlRxOVdZT1hPbTFkZUw5K2F6WlZMeVRaczJWZXN4dExqVHAwL2oxcTJpWHRDVzZwbWZuMjl6dzV5dGMwVGR2SG5UL0RzMFlzUUlMRnEwQ01lT0hiT3h4aVhWeFBHa1BoRUVvY3d3UmxLcHRNVEU3TU9IRDdkNDA0WmFyVFluWkY1NTVSV2J5NnhQKzA5dFpzL3ZkbjA4WGp0YWJUbFBsTXZsZU9hWlowbzhkK0RBQWVUbjV5TXhNZEZxTXNhMGpsd3VSMDVPRG1Kall6RjQ4T0JLOVJ3cExDeUVWQ3ExMm91c29oNHl0ckMzbDNCMVhUZFdsOXF5dmRXMDgrZlBtLy9mdG0zYkdxeEozY2FFREpFRGVEb3JNSGZVdlhqamgwdWl4WXk4bG9xOUY1UHduODcrRmw5M1ZTancwYkIrbVBUclFXUVVsTDM0cjZvdEY2NmhoWWM3SG16VFV2VFlWSGt5RHovSU9vZkRxWE00QUVEUUZrQ1hkQVg2K0l2UUpWeUVMdjRpREptMlQ4UnBZaXpJaGliNkNEVFJSMG9WS0lleVpTOG9XM1NEM0w4dDVFMWJRK3JXcEdnK21scllvNlk2VCs2Ky8vNTdwS2VuVjNxOWxpMWJZdEtrU1lpTmpiVTRGdXlXTFZ2dzc3Ly9vbHUzYmhYMkZ2SHk4aXJST0ptZm4yK3VreGpqVGhmMzZLT1BZc1NJRVFnS0NnSlFOS1RJbWpWcklBZ0NoZzhmTHNyZGZJR0JnVFkxOGt5ZlBoM1hyMS9IakJrekVCNGVYdTZ5a3laTlFtSmlZcG1MRmRQbm85UHBrSnljWE9JNXdQcVkyNVdSbTV1TGJkdTI0ZGRmZjRWZXI0ZENvWUJFSW9GR284R1NKVXNxRlV1djF5TTBOQlJSVVZHNGVmTW1saXhaZ29DQUFEenp6RE1ZT0hCZ2xldHFpNE1IRDhKZ01DQWpJd1BqeG8wcjBVRFFzMmRQYy9kNlMweGpLbnQ3Vys3eFdWcDFmRDkxUVVoSWlDaERsdGd5dEprajNMNTlHd0FxbkRQTGt1RGc0RExqdU1mRnhWbjlQSDc1NVpjS1k5cmFjRzFLeUh6KytlZWlIMHROeE9xeFplMlllZURBQWFzVGM3ZG8wYUpFNDZ0WUZBb0Y1czZkYTllNmtaR1JGYzVKWURBWWJPNDVZY3VrNURYWm9HZ2F2c2dhYTNNSVZNVzZkZXNnQ0FKNjlPaUJvS0FnK1BqNFZPcHU0c3pNVExzVGxDYnA2ZW40OE1NUEsxeW10TWNlZTZ4SzVkcmlndzgrRUcwdXdZcGtabWFXR2FyT05QeldGMTk4Z1crKytjYW1PQlgxY0NoK2ZLaFArMDl0WnMvdmRuMDVYcTlhdFFvUkVSRmxuamZOU1dRMEdxMWUyeFIvanpObnppeTNCMS94MythYVBrK1VTcVY0OHNrbnpZOE5Cb041djN2MDBVZXRybGQ4SFU5UFR6eisrT05XaDFrRmltNFFMSDY4RmdRQldxMjIzT0d2Uy9lUTBlbDBKWVlXQm9wNk9XemF0TWxxREh0VngzVmpROXplYWxKK2ZqNysrOS8vQWdCNjllcGxjUWhxc2cwVE1rUU84dktRVmxqOVd6VHU1R3BFaXpudnU0c1kzc0VQY3BubEJuQi9OMWVzSHRvUHorMDVCSzBEVHRpVy9uRUd2cTdPNk5tczhnMHE1RmdTcFRPVVFUMmdET3BoZnM2WWx3RmR3bVhvRXk1QWx4SU53NTFiMEtmSEFBWTd4dVEyNktHOWNSemFHOGRGckxYak9HTHlaVXZTMDlQeC9mZmZReTZYVnpqV2VYbDN1TTZhTmF2TWM2WUxzdktHNzJyWHJoM216Sm1EUng1NXhEd2NGVkRVMkdJYUZranNjYWQ5Zkh6ZzQrTmpmcnhseXhiY3VIRURQajQrNXJsRXFqcjBnUzBUWFJjVUZPRG16WnNBZ0h2dnZiZkNtS2E3dzBvblpFeWZ6OUdqUjdGNDhlSVN6NWtjT25USXRvcGJzV1hMRnZ6NjY2OEFpdTZZbkR0M0x0NSsrMjBrSmliYUZXL3IxcTA0Y3VRSXZ2enlTOFRGeFNFeE1kRmhrMk5hMHJGalIvejg4ODl3ZFhXRnU3czdCRUZBY25JeW5KeWM4UExMTDVlN3J1bmlwVVdMRmphVlZSM2ZUMmtWM1pGdTJ0ZkxXOFkwaEdGdFUxM0h4dEtpb3FJQXdLYmVZRlZWMlFtV3JVbE9Ub1phcllaY0xyZTVCNUk5L1AzOUt6MXB0cTNVYW5XNXZ3R21DMnF4NlhTNkNodmJyYW5zdkNIMjl0QlFxOVVZTjI2Y1hldUs1ZHk1YzdoNjlmL1p1Ky93SnN2MmIrRGZPNnVUdHBheUtUS2s3TEpFZGtFMk1rUlVsaUFPVUZCQWxteGt0Q0pnRlFWRlFVR0dzcFR4Z094Vnl0NGdlN1pRV21nTExYUzNXZThmZlpOZlE1TTJTYTkwOGYwY3gzTTgwdDQ1YzZkSjduR2QxM1dlT1pjNE50Y2J3ekRCNFBuWGJpaWprNU5EaHc3aDBxVkx4dTBCWU1TSUVWYnY4OTY5ZTQxTnpnY1BIcHpyOW5xOUhxZFBuOGJldlhzeGRlcFU0ODlUVWxLc0x1R1YxZk9Oa2gzQkVZUGVsaWlWU3RTc1dkUDRiOE94RXNqc1haVlREWDhSaXZMM0o2dmljTjR1VHNkcmIyOXZrMEhxNXhPQTFpYWFyYmxPTG9qclJHc2NQWG9VY1hGeHFGcTFxazE5dWdZTkdvUzFhOWZpOXUzYlpsY0VQNy9TSmowOUhYcTlQc2V5VVlhRWpHRWJ2VjZmYlNLSXBjZm45WGlZSC9lTjc3enp6Z3YvZWNzdlNVbEptRDU5T2lJaUl1RGo0Mk4yRElPc3g0UU1rWU80T3lzd3FYdE5qRnQ3VVZqTXE1RUorT053R0lhMnRUeWdVYWVVTndMYk5NWEVBOGVFUGErQlZxZkhsL3VQNHZmdTdlSG43U1U4UG9rbGMvT0drMThBblB5eXJMN1FhYUdOajRBbTlpNDBqKzltSm1saTcwQVRld2Y2dEp4djRvdVNuUHEzNU1hV203SEZpeGNqTFMwTkF3Y096TFVFamIwelhHTmpZeTMrenNmSEo5dlBNakl5c0cvZlBydWV5MVlYTDE3RWhnMGJBQUJqeDQ0MWx0aXdadldEWVZERjA5TXpXNmtMYTBwZlhMMTZGVHFkRGtxbDBxcFovNVlTTWdabnpwd3gvdmZGaXhlaDBXaUVOU2o4K09PUGNlSENCZlRvMGNQWTk4V2Ewblk1YWRPbURRSUNBbkQwNkZHRWg0ZG42MUhoU0MxYnRzVE9uVHVOczhpbVRKbUNSNDhlNGFPUFByTFl3OExnNHNYTWM2S3R6ZHNkK2Y0OHo5b2J0OXkyc2VWWWtwNmVqbE9uVHBtVUpyVDFCblhod29XNWxnM0l5N0hSWG5xOUhzZVBId2NBbkQ5L0hsRlJVUTZ0N1czTkFLTTF2U2tNcTJNcVZxem8wSEk4OWc2RVdXUFpzbVdJaTR0RDA2Wk5jZkxrU1ljOXovTzBXcTFkZysyRndZZ1JJL0R3b1hVOUdiT3VEclNtajVQQnhvMGJvZEZvakExeGxVcWwyVm5tUGo0K05pWGJHelpzbU9PeDllblRwOGFFcFpPVEUxNTk5VldMMno1UHA5TmgrZkxsV0w5K1BaUktKU1pQbm94MjdkcmwrSmlVbEJRTUdqUUkwZEhSSnEvaml5KytnTHU3ZTY3OTNFSkNRckt0WnJNMWdXQTRqanB5bFZ0ZWxDaFJBb3NXTFRMK08rdHh2MlhMbG1qWnNtVkI3SmJkOHV2Nzg3emljTjR1VHNmckR6NzR3S1I4MS9OL0Y3bGNidkc3bkxYbm9UVVR0QXp5OHpyUjROS2xTOWk3ZHk4Q0FnS3dlUEZpazk4WjduTmlZbUtzS2p2NXhodHZHRjkzLy83OTBiOS9mMlB5UGFkRVhXNzlZNEQvdXdjeVRQNVFxVlRaZW41Wll2aWVpdWcxNXFqN3hnRURCaGlUTzBEeC9id1Z0Q2RQbm1EQ2hBbTRmLzgrU3BVcWhYbno1cjBRSzRJY2lRa1pJZ2NhM3E0YUZ1eStpUWR4ZVZ2V245VlhtNjZnZjdOS2NIZTIvUFZ0WDhVWG43L3FqNS9QL0Nmc2VRMVMxQnA4c1RzVUszcDJRQm0zL0IvWW9UeVN5U0V2V1JueWtwWGhoQ3czMG5vOWRHa0owQ1hHUUpjWUEyMUM1di9ybmoyQytzRUZxS091Rk53KzIwaVNKTHN1R2cwemdLeDk3TDU5K3hBYUdvcnk1Y3VqZi8vK1Z2Y0UyTHg1czhYK0dpTHMyN2ZQWkFCank1WXRrTWxrd2hzbVJrVkZJVEF3MEZpcW9tblRwc2JmR1M2MmMySzRXRjZ3WUlGZGd5UkhqbVN1MW1yUW9BRVVDZ1gwZWoxQ1FrSXNsdTNLS1NHajArbE1ibjZuVFpzR2xVcUZKVXVXbUUxNjJjclYxUlcvLy82NzhKbVhraVNoVmF0V09mWVhNckMzN3JpbDV6VjhUL2JzMllQVHAwK2pmdjM2Nk5XclY2NlBQWC8rUElETW1XVS8vZlNUVlRPekhmMytQTS9jalBTczNuampEYWpWNmh3SEJudjE2bVYxU1orZ29DQ2NPblVLcWFtcEppVVhmSDE5a1ppWWlLZFBuOExiMjl2aXdLeGhCcVUxbnkrWlRBYVpUQ2IwODVDYnc0Y1A0OUdqUjVBa0NaR1JrUmc1Y2lSbXpacUZ1blhyT3VUNVJKVXN1M1hyRmdBWXkyd1VOUkVSRWRpK2ZUdWNuSnd3WXNRSXN3TjhqdXBKNE96c2pHM2J0dGtWMS9EOUtpaUppWW01cmpJeHg5YkhiTml3QVJFUkVRZ0lDRUJZV0pqWmdlSzFhOWZhRkROcjV5QWREUUFBSUFCSlJFRlVVMlp6Z29PRGpYMjhiRGtmeGNURVlNNmNPYmh5NVFxOHZiM3gxVmRmV1N3ems1cWFpdTNidHdQSW5EMGZIUjJOZ0lBQWs1VysxamFnenkxaDh5S3hKM0Vyazhrd2J0dzRCK3lOWmZuMS9YbGVVVDl2ODNpZE4vbDVuUmdlSG01OHpXUEhqZ1dRV1E3V1VySXZLU25KcW1zT3c3SFpHdDkrKzIyMkpOckRodzl6VEt6SVpES0xmV3l5dW52M3JrazVaY1A5c1ZhcnpUR3haSzdmVk5aRVVrSGZONHFVMy9jbGhZRmFyY2FVS1ZOdy8vNTkrUHI2WXQ2OGVTaFZxbFJCNzFhUng0UU1rUU81cU9TWTJhc09oaXcvay92R1ZucjBMQTNmN2JxSkdiMXE1N2pkQi9WcjRmNnpSR3k3RlNic3VRMWlVMUl4Y25jb2xuVnZqeElxODdQTnFZaVJKTWhjUENGejhRUks1OUpFVUsrSFhxY0IxR25RWjZSQWwvd0Uyc1RIMENYRkltSHo1UHpaM3h4M1Q0KzB0TFFjYSttYVkxaDJiODNGYWt4TWpIR1c2WWdSSTJ3cU4rUEljZ2c2blE3cjE2K0htNXNiZERvZFVsTlRzWExsU2lRbEplSGV2WHY0N0xQUGhNeHdTa3BLd3JScDA2eHFpdTBJT3AwT1I0OGVCUUMwYU5FQ1FHYVpvcTFidCtMR2pSc1lObXhZdHNjOFB6c3NxM1BuemlFdUxnNHVMaTVJVFUzRjU1OS9qdSsrK3c3ejU4L0h2SG56ak52bFpVbDlmcFhCTU5mNDE1NXRMTlhwbDh2bDJMRmpCd0FnT2pvYVAvLzhNMXhkWGZIbGwxL20raHJEdzhNUkVSRUJiMjl2SkNjbjQzLy8reC9rY2ptR0R4K2U0K1B5NC8zSkQzcTlIbUZoWVRoejVnek9uRGxqTENGeDZOQWh1TGk0b0hYcjFpYmJMMSsrSEdmT25NSGt5WlBScVZNbmZQenh4OWxpSmlRa29HL2Z2bkIxZGJXcUhGaGFXbHErSm1PU2twTHd5eSsvQUFENjl1MExsVXFGVmF0V1llTEVpWmc0Y2FMWi9sbDVKYXBrMmVQSGp3Rmt2aitIRGgzS1pldWNyVm16SnQ5dlhNdVZLd2NQRHcrODk5NTdGbnYzT0tvblFWRm15K3JGaUlnSTR3Q1ZyU3Mzamg4L0RoY1hGd3diTmd3VEowNjA2YkgyMkxScGs5Mno3ai85OUZNa0pTV2hWcTFhbURGamh0a1pzYytlUGNQbXpadXhkZXRXSkNZbUFzaWNzVDEvL256VXJsMGJzYkd4UW83UjV2N084K2ZQUjlteVpkR3ZYeitycnNlMFdpMysrdXN2cEthbW1zeXFMc3pzV2NGUUVBbVovUHIrNUpmOE9tL3plSjAzanI1T2pJdUx3L2J0MnhFYUdvcnc4SERqejh1WEw0OU9uVHFoUllzV0poUGZ2dnZ1Tyt6YXRRdERodzQxZXozOXlTZWZJQ3dzREwvOTlwdGQvYXFlTHduMzZORWpxTlZxbEMxYk50dkVNNTFPaDhqSXlCeFgwR1NWbnA1dU5ybVUyeXEwblBwTkZmUjlvMmpGNWI3RUZudjI3TUhkdTNmaDd1N09aSXhBVE1nUU9kamdWcFVSdlBNR3JqOU1GQmJ6MngwMzhPbnJWVkhXMDNLdFVBbkFsRmF2SWpJeENlY2VXUzU1WksrNzhjOHdmdDhSTE9yY0JpcTU0MHA1VUNFa1NaRGtTa0N1aE9SY0FqS1BNbENVeS94VllVaklBSmxMYW0xdE1HZFk4cDFiSWljakl3TkJRVUZJVGs1R3o1NDlyYW9MbkxYR3NvaUVpQ1Y3OSs1RlZGUVUzbjc3YmV6ZHV4ZXBxYWtJRGc3R3BFbVRzSFhyVnNURXhHRGF0R2xXWDVTYjgvVHBVMHlhTkFrUkVSSHc4dkt5YVVhWEtFZU9IRUY4ZkR6a2Nya3hJZE8xYTFmczI3Y1BHemR1aEZ3dXg5Q2hRNDNiYTdWYTR5QzB1Y0dhUFh2MjRKVlhYakhlaEhUcDBnV25UNTlHYUdpb2NhWXY4SDlOR3g4OGVBQkprb3g5SlNJaUlpQ1h5NDFsbUtLaW9uSzhhYmFtZElFMXpKVXdzR2F3WGNRMkdSa1ptRFZyRmxKU1VqQnUzRGlUVW1YSnljbG1aNFVhVnBIMTd0MGJsU3BWd3N5Wk03RnAweVlvbFVxTGZaS0EvSDkvSEdYcDBxWDQ1NTkvc3YwOE1EQVFqUnMzTnJ0NnEzNzkrbkJ5Y3NMUm8wZk5EdXlFaElSQW85R2dUWnMyVmcxRUdnWks4NE5hclVaZ1lDQWVQMzRNYjI5djlPL2ZINjZ1cmxDcFZQajk5OThSRkJTRXp6Ly9IRysrK2FiUTV4VlZzc3pOemMycU1ocVc2UFY2NC9IeCtWSnhoaklranJKMzcxNG9GQXFNSHovZVpCYnE4eHpWa3lBOVBkM3U0NXl0UFdTS3F2YnQyME11bDVzZDFMQjJFQ2UzN1ZxM2JvMnZ2dm9LSjArZXhKSWxTd0FBalJzM3h0bXpaMjNhVjBNdnBlKy8vOTdpcEpWang0N2hyNy8rQWdCVXFGREJPQUJZdTNibUJES0ZRcEhqck9iSXlFam9kRHFiWno3ZnVuWExXS2ExWmN1V3FGYXRXcTZQT1hmdUhGYXZYZzBBcUZ1M2JwRXBDeWFUeWJCNzkyNnJ0aTFPQTRFRktiL08yenhlNTQyanJ4UHYzTG1EVmF0V0FjaGNVYVJXcTZIVmFzMG1JR05qWTdGdjN6NjR1cnFhWFEzNDZORWpoSVdGb1dUSmttYVRNZWErdTgvLzdMZmZmalA1YkEwZE9oVGg0ZUVJRGc3T1ZqbzRJU0VCYjcvOXR0V1RCMnZWcW1WeUhiVno1MDU4Ly8zM2FOcTBxY25LbWVmM2JmdjI3V2Fmb3pEY040cFdYTzVMYkdFb09kMm1UUnNtWXdSaVFvYkl3UlJ5Q1hQZXJZZmVDOFgxZEVsTzEyREdwaXRZOG1IT2RTcVZNaG0rN2RBS0gyN2RoL3NKNGdkaHpqNk13YXpESnhIWXBobGtoYkI1TWIyNElpSWliRTdJR0dyVDVsUk9USy9YWTk2OGViaDI3UnFxVktsaTljektyRGNzMXF6QXNVZHFhaXFXTDE4T2hVS0IzcjE3R3krbXExV3JoZ1VMRm1EOCtQRTRjZUlFcGt5Wmd1RGdZTHVlSXkwdERXUEhqa1ZFUkFSS2xpeUphZE9tWWN5WU1TSmZobFVNOWNOYnRXcGxiQlQ1eWl1dllPYk1tWmd5WlFvMmJOZ0FEdzhQOU8zYkYwQm1IWHVENTVOUmp4OC9SbWhvS0FZUEhteHlBekpxMUNpODhzb3JhTjI2TmR6YzNKQ1dsb2F1WGJ0Q3E5V2lTNWN1S0ZldW5ERWgwckZqUjd6MDBrdkdmNGVFaE9SWTlzTGVma0xXc0RRWXJkUHAwS1ZMRitqMWVxeGJ0ODVpelYvRGpWVk9kWlQxZWoyQ2c0Tng2OVl0bENsVEJxbXBxVmk0Y0NFaUlpSncvLzU5T0RzN1o3dEp2WHYzTGtKRFErSHE2b291WGJyQTA5TVRuMy8rT1JZdFdvVDE2OWZEM2QwZC9mcjF5L1pjQmZIK09FckpraVZScGt3WnRHclZDaTFidHNTVUtWT1FscGFHWnMyYVdYeU1VcWxFUUVBQTl1N2Rpek5uenBqMGZOQnF0Y1l5RHoxNjlMQnFIKzdkdTVlM0YyR2x4TVJFQkFVRjRkeTVjMUFxbFpnNWM2WXhLZEczYjE4NE9UbGg4ZUxGK09tbm41Q1ltSWlCQXdjS2UrN1RwMC9udW8waEFaK1R6ejc3REo5OTlwbmQrMkdvU3k1SlVyYUVUTGx5NVN3bTV4ODhlQUM5WG84S0ZTcVkxRW5YNi9YR0dhaldEbHJuOU5seUpHdjdPWWhnNzBCaWJrbm5tSmdZNDB6WDc3Nzd6cTdueUNsTzU4NmRMVFpSdHZUK3hzYkdadnZzZW5wNndzUER3K3oyUGo0K2lJaUl3TmRmZncyZFRvZktsU3RqK3ZUcHh2S1NOMi9leE9lZmYyN1Y2OUJvTkRrMm1KODdkeTdxMXEyTGQ5OTlGODJiTjBlblRwMU1mcC8xR0h6MjdGbklaREkwYk5qUStQcytmZm9nUGo0K3gxNEo1dnoyMjIvUTYvWG8ycldyVmNrWUFHalNwQWw2OXV5SnJWdTNJamc0R05XcVZiTzRLcUc0SzZyZm4veVNuK2Z0RitGNDdRajVjWjFZcWxRcFZLOWVIZDI3ZDBmYnRtMHhhTkFnaTJYMjFxNWRDNDFHZzk2OWU1dnQyMmNvRDJlcHhITFc0NytodE4zejU0VG5FNEdHZlRWM1RqR3M2ckowdnNuTnBVdVhBQUExYTlhMCtiR0Y1YjVScE9KMFgySUxROWs5dzMwM2ljR0VERkUrNk5Xb0FwcFc4OGJKTzNIQ1l2NStLQXhmZEtxTzJoWE0zNFFaZURxcDhFUG4xdmhnNno0a3BHY0llMzZEM1hmdW82eWJHMFkyOFJjZW04aGVseTlmUnZQbXpXMTZqS0U4VFU3TjZaWXZYNDdRMEZDNHVia1o2OFZhdzNBUm8xQW9ISmFRV2JseUplTGk0dENqUncrVUxsM2E1SGNWSzFiRXQ5OStpNmxUcDZKLy8vNTJsODl5ZG5hR2s1TVRTcFlzaWZuejU5dGNGazZFa3lkUDR1clZxd0NRcldkSnc0WU5NWDc4ZU15ZE94ZkxsaTJEajQ4UDJyZHZuMk5DWnN1V0xkQnF0Y2FiWndOUFQwLzA3OThmZ09sTlUxeGM1bkhjMGdBWVlIM2RlMHV6eVhLU2taR0JidDI2MmZRWUlITkdubDZ2aDBLaHlOT3NmeUJ6dHQzQmd3Y0JaSll0eTlySVZLbFVtZ3l5QVprRDA3Tm16WUplcjBlL2Z2Mk1pWjZlUFh2aXdZTUgyTHg1TTVZdFcyWnM3cGxWUWI0L292WG8wY1BZT05RV2I3NzVKdmJ1M1l1VksxZWljZVBHeHUvdmxpMWJFQjBkRFg5L2Y0djlISjUzOCtaTm01L2ZWcGN1WGNMOCtmUHg2TkVqS0JRS1RKbzB5ZGkwMktCWHIxN1E2L1ZZdkhneFZxNWNpZlQwZExNemlYTVRIaDZPUFh2Mm1Bd1VUNWt5SmMrdlFRVERjY2ZGeFNYYk1YZnUzTGxtSDZQVmFvMnY1ZmZmZnpjNVg2U21waHBMb3RnNmFKMFRld2RrTGUyRFRDYURpNHVMMlg0T2VyMGV1M2J0UXNlT0hTMmVDM3YwNkdFc01Xa05SdzBrcHFlbjQ3Ly84dDZMMFZLY25NNmY1djYyWVdGaEdEbHlKUHo5L1JFYkc0dUhEeCtpWmN1V0NBc0x3OEtGQ3kxT0prbExTNE9Qanc5ME9oM216cDFyc25wUnBWSVpaK2ptSkNvcUNwSWtvVnk1Y2hhM2FkU29rVlVOalo4OWU0WkpreWFoZlBueU5wVzNNdWZvMGFNNGYvNDhYRjFkOGVHSEg5cjAyR0hEaHVIS2xTdTRjK2NPQWdNRDhlT1BQenJzK2t3VW5VNG5mT1ZMVWYzKzVKZkNjTjdPcXFnZnJ4MGhQNjRUSzFldWJIS3RhOG5EaHcrTlBZVmNYVjJoMFdoTS9uYVBIei9HdG0zYklFa1MzbmpqRGJNeHNyNVhodFcwdVozekRZUDU1czRyaG9TTXJmY2Joc2NhU2wzYTAvZXZNTnczaWxhYzdrdHMwYXRYTDdSbzBRSitmbjRGdlN2RlN1Rys2aUFxSmlRSm1OdkhINjkvRXlJc3BrNnZ4OFFOLzJIYm1OeWJPVmZ5S0lFZk93VmcySTZEU0hmQWNzaVYvMTFEV1hkWHZGdnJGZUd4aWV4eDZ0UXBrNUpWMXJoejV3NEFtQXc0ZUhoNEdBYzVWcTllalhYcjFrR2hVR0RHakJtb1ZLbVMxYkVOcTI5eXVoakxpOHVYTDJQVHBrMXdjM1BEKysrL2IzWWJYMTlmNHdxYXZCZzhlREJlZnZsbGxDdFhEckd4NHNzaDVrU2owUmo3VWJ6NjZxdG1idzdhdDIrUGUvZnVZZlBtemNaWlBNbkp5Y2JmWjUwaEZoOGZqeTFidHFCbXpackdaZVM1dVgzN05nRFk5UDRYQnVmUG53ZVF1WklvNjZ4N2UzaDZlcUo2OWVwUXFWU29WS21TOFgrK3ZyNG9XN1pzdHNIbkdUTm1JQ29xQ3JWcTFjSzc3NzVyOHJ0UFAvMFVZV0ZodUhEaEFuYnQybVh5dTRKNmY1S1RrNjBhOU1wdG0rZi96dmFXQ3F4Um93YWFOV3VHRXlkT1lPUEdqWGpublhjUUVSR0JQLzc0QTNLNTNLWlZISWJlUzQ3eTExOS9ZY1dLRlFBeUJ5Tm16WnFGQmcwYW1OMzJyYmZlUWxKU0VsYXRXb1YxNjliWlBEdjQwMDgveGQyN2R3Rmtsb2d4c0dhUWQ5S2tTWGo0OEtGTnoyY3JReUkrcDFXWHo0dU1qSVJlcjRlbnAyZStEUTZMR3BDTmk0dkR6WnMzc1czYk51UEF6NGtUSjZCVUtvMEQ5UnMzYnNTU0pVdHc3Tmd4ekpneHcreHIzTFp0R3k1ZXZJaWRPM2RhWEpHUnRkU0h2WVA2S1NrcHh2NVYrZFhqeTE0cEtTa0lEQXdFQUl3Yk53NlRKMmVXaHgwMWFoUSsvdmhqeko0OUc0R0JnV2FQTWM3T3pwZzJiUm84UER5eVRUaXBYTG15Vlg4L3c0QnNYaE1vd1A5OTNpd2xkeXcxcisvV3JadXgvQm1RV1JMUlVJYnR2ZmZlczNtaWdWS3B4TlNwVXpGOCtIRGN2SGtUeTVZdEsvVDlaQ1JKc25vMTVOYXRXeTMrcmpoK2Y0cnplVHVyb25pOGRxVENkaDB2bDh2UnVuVnJoSVNFWU1XS0ZkaTFheGZlZi85OWRPalFBWklrWWRHaVJVaE5UVVdIRGgyRU5xWlBUVTJGWEM0M20zUXhKTXpzK1N6djNyMGJDUWtKS0ZldW5NbDFsaTBLOHI1UnRNTDJlY3RQcjczMldrSHZRckhFaEF4UlBtbGJzeFM2MUN1TFhaY2VDWXY1NzRXSENMa2VpN1kxYzYvaldLOTBTY3hyM3dKajl4NkJUcThYdGc4RzN4NC9oekp1TGdpb1pOM0ppY2lSd3NQRGNldldMVlN2WGozSDdUWnYzbXk4K2JwdzRRSUE0UERodzRpSWlNRFlzV09OcGJHV0xGbUNmLzc1QjVJa1ljeVlNZGxXQU9UR1VHYm0rYnErb3B3OWV4WjZ2UjRmZlBBQnZMeThMRzRuWW9Ddm9Fb3FBTUN5WmNzUUdSa0pTWkp5VExoOStPR0g2TkNoZy9IaTE1Q1FrY2xrSmpja0lTRWhTRTlQTjVZMnM4YVJJMGNBSU5lWmpTRWhJWEIyZGtiVHBrMEx4V0NGb2FheE5UT1lyV0hOVEVHRHg0OGZvM1RwMHBnK2ZYcTJ6NkJjTHNmMDZkT3hiZHMyOU8zYjErU0d2cURlSDBtU2NpeDVhQ2dwbGRQTmRFN05UZTB4ZlBod25EOS9Ici8vL2p0S2xpeUpGU3RXSUQwOUhmMzc5N2U2VE0rOWUvY2N2a0ltSUNBQWE5ZXVSWTBhTmZEbGwxL21XZ1pvMEtCQlNFcEtncHViVzQ3djJmMzc5M0gwNkZFY09uVElPQ0IxOSs1ZDFLeFpFMjNidGpWWmdXUE5qSDl6eDhKeDQ4WUptNG05ZCs5ZVkwTEczTW92UzQ0ZlB3N0F2cG1vUU9iZlJLdlY1bnJ1ZTU2enM3T3hqRXB1ZXZUb1liYmsyKzdkdTdGOCtYTDA3dDNiT0ZBN2ZmcDBlSGg0R00rbFBYdjJ4TEZqeDNEaXhBa0VCUVhocTYrK01wNkRNekl5b0ZLcGtKeWNqTURBUUNRa0pFQ3BWS0pEaHc1bTkvZWJiNzR4ZWEvMWVqM09ueitQNnRXcm0vek5rNU9UY2ZEZ1FkU3VYZHZZUUJ2SVRCaCs4ODAzaUl1THkzT1MycEhTMDlNeGJkbzBSRVJFNElzdnZqQjV6ZDdlM2hnL2ZqeG16WnFGaVJNbklqQXcwT3puTGV2ckxtaUd5Uyt2dkdKK0VwZWw1dldOR2pVeVNjajgrZWVmZVBqd0ljcVhMNC9ldlh2YnRTKyt2cjc0N0xQUHNHREJBbXpjdUJITm1qV3plOURSVWZSNnZmRWNKVWtTUm80Y2FkWGpja3JJRk1mdlQzRTliNXRUMUk3WGxpUWtKR0RqeG8wMnIyN0xxckJkeDVjdVhScFRwa3pCZ0FFRDhNY2ZmK0RZc1dPWVAzOCtObXpZZ05xMWErUFlzV053ZDNlM2EwV3dKVnF0Rm1xMU9zZFZrb0R0Q1pubzZHajg4Y2NmQURJL0MvYmV5eFRrZldOV3hmSHpSa1VmRXpKRStlaWJQdldFSm1RQTRNdDFGM0Z5Um51cmVyaTA4aTJQYWEyYVlQYmhVMEwzQWNoY3NUUDV3SEVzNmZZNjZwYXlYUEtKS0w5czNMZ1JreVpOeW5FYnc4WHJvMGVQY1A3OGVhaFVLc1RFeE9EYXRXdHdjWEhCOE9IRGNmYnNXV015WnV6WXNkbnFvbHZEVUdMTFhQTkdFYnAxNjRiTGx5OExiNDVkbUJ3L2Z0ellXTFZQbno0NURqQkprbVF5RThtUWtIbCtxWHlUSmszZzYrdHJkVVBmMk5oWUhEcDBDSEs1UE5mSFhMcDBDVnUzYnNXTUdUUFFxbFh1S3hrZDZjQ0JBN2gxNnhZa1NjcVhSci94OGZFbWljRnAwNmJCeTh2TFloTklEdzhQdlBmZWU5bCtYbER2ajZ1cmE0N2xJZDU0NHcybzFlb2N0K25WcTVmUWV0RGx5NWZIbURGak1IZnVYTXlaTXdkQTVteTFEejc0d09vWWE5ZXVGYlkvbHZqNittTFJva1dvWExteTFUZVV3NFlOeTNIYi9mdjNtNVQ0OHZYMVJlZk9uZEcyYlZ1VUtWTUdIVHQyeEsrLy9tcjh2UzJmY2NPMm5UcDFncGVYRjN4OGZLeCtiRzZlUFhzR0FCWjdNVDB2SlNYRk9CRFdwazBidTU3ejZ0V3IrUEhISC9IaGh4OWl3SUFCZHNXd2g2RzBEWkRaRzhVU2xVcUYyYk5uWTlTb1VUaDY5Q2hXckZoaExNR3paTWtTM0xsekJ5TkdqTUNNR1RNd1ljSUVCQWNIdzhQREk5dk16QTBiTm1EMTZ0WDQ2S09Qakt2dWZ2amhCK3pZc1FORGhnd3hHU3hadTNZdDFxOWZqelp0Mm1EYXRHbkduMSsvZmgyalI0K0dwNmNubGkxYlp0TktwdnlTbkp5TW1UTm40dEtsUzNqenpUZk5Ob2h1MmJJbGhnOGZqc1dMRjJQNDhPRVlOMjZjelpORzh0T2hRNGNBWkpZZi9mREREN1AxVXJMVUJ5MnJzTEF3WXgrTzBhTkg1Mm15eVJ0dnZJSGp4NC9qeElrVG1EOS9Qbjc3N1RlemZSOEt3cTFidDdCKy9Ycmo1MVpVeWJMaStQMHBydWR0UjhqdjQ3VTVlL2Jzd2RLbFM1R1JrWkduQWZMQ2VoMWZ1WEpsekpvMUM1Y3ZYOGJTcFV0eDdkbzFoSWVIQThpOGg3SDNXdVA0OGVQNCsrKy84ZjMzM3h0L2xsTzVNc0Mra21WeGNYR1lNV01Ha3BLU1VMVnExV3dsb291YTR2NTVjelNkVG9lZ29DQ2NPWE1HL2Z2M041Wm1vN3hqUW9Zb0h6V281SVVCelN0aHpmSDd3bUtlQ1l2SCtwTVI2Ti9NdW1XUVBmMnE0SEZxS2hhZnVTUnNId3pTdFZxTTNuTVlmL1RvQUYrUHduZGpTeStXZ3djUFlzQ0FBVll0RWY3MTExK2gxV3JScVZNbjlPclZDMlBIanNXbVRadmc2dXFLd1lNSFkvanc0U2hac3FSZGcyUWFqY2JZYjhOUzZaNjg4dkh4UVZCUWtGMHphajc5OU5OQ1B4UG55cFVyK1BycnJ3Rmt6cXExOVdZMktpb0tRUGFaNmhVclZzVGt5Wk90ZXYxNnZSNkxGaTFDZW5vNk9uZnVuT3NncXlFSmxOZCtMWGtWR1JtSmhRc1hBZ0RhdFd0bjlSSjdheVVtSnVMMjdkdTRlZk1tcmwrL2poczNidURKa3lmWXZYdTNjUnQ3R29FQ0JmUCtCQWNIVzJ5MmJvdWdvS0JjbXg3YnlzdkxDODdPenNiWmpsV3FWSUZPcDdOcWR2TGR1M2R4NE1BQm9mdGpTWlVxVld6YVByZjN0MVdyVmloVHBnd2FOR2lBcmwyN1pwdGwrTlpiYjVsOW5GYXJ6ZlplbXZzWmtQa1piZGV1blUzN25SdERxY3FjVmkwYTZIUTZ6SjgvSC9IeDhmRDE5YlU3SVpPWW1BakF2bHJ4ZVhIbXpCbEVSVVdoUm8wYXVhN0djSGQzUjFCUUVCWXZYbXpTbXlFaUlnSlhybHhCY25JeTZ0ZXZqMUdqUnVINzc3L0gxMTkvalI5KytNSDR1WXFPanNhYU5XdWcwV2hNK3FVMWJkb1VPM2Jzd0wvLy9vcytmZm9ZUDFmZHUzZkhoZzBiY1Bqd1lVUkhSeHRYcXRhb1VRT3Z2UElLYnR5NGdXWExsdUdMTDc0US9XZkprL0R3Y015Y09ST1JrWkZvMmJKbGppV08zbnJyTFdpMVdpeGR1aFFUSmt4QXAwNmRNR2pRb0VMWHFENDZPaHFYTDErR0pFa0lEdy9Ia2lWTGJDN2RwTkZvOE8yMzMwS2owYUJMbHk1Q2trL2p4bzNEa0NGREVCTVRnMFdMRm1IaXhJbDVqbWtQdFZvTklQTjh0bXJWS3F4WnM4YmtYQ1pKa3RVRG81czNiemI3OCtMNC9TbXU1MjFIeWMvak5aRDVlVFlJQ3d2RGtpVkxqSTNpWDMvOWRaTlZZTFlxN05meDVjdVhSNWt5WlhEdDJqWGp6Lzc0NHc5RVJrYmk0NDgvempXMm9kelk0Y09Ic1diTkd0eStmUnN5bWN6a00yUkl5R1F0eVp5VklTRmphWVdNb2N5c1JxUEJreWRQVUxKa1NmejY2Nis0YytjTzNOemNNSEhpeEVMZlh5dXJGL256NWlqaDRlRTRmUGd3Z016U3hFeklpRk4wdmxsRXhjVHMzbld3NFZRRU5GcHhaY09tL0gwWnZWK3RDQ2VGZFJkM0g5YXZqY2NwYWRodzlaYXdmVEI0bXBhT1Vic1BZWG1QRG5qSjJiNjZ1MFFpNkhRNi9Qampqd2dPRHM3eHdtblZxbFU0ZXZRbzNOM2Q4Zjc3NzhQSHh3Y3paODdFNU1tVDhlZWZmOExkM1IxdnYvMTJqczlsdUJnMmQwTjQ0TUFCUEh2MkRNN096bWpldkhuZVhsUU83SzF6TGJwRWd6VnNtWUY0NmRJbFRKOCtIZW5wNmZEMjlzYk1tVE50dWpIUTYvWEdpMGh6NVN5c0xlMnpkT2xTSEQ5K0hPN3U3aGc4ZUhDMjN6OS9FLy8wNlZNQWppdFRaNDJvcUNoTW1EQUJ5Y25KOFBUMHhDZWZmQ0lrYm1ob0tBNGNPSURidDI4ak9qcmE1SGZPenM1MmwzelJteW1ubWQvdmo2aHlOZmFXbkRKSHJWWmoyYkpsMkxScEUvUjZQZXJWcTRkcjE2NWgvZnIxT0hYcUZNYU9IWnRqMGt1bjAySGh3b1ZtLzc2RmlWNnZoMGFqQVdDYXBIRnljc0xxMWFzdEhzZWZIOUM5ZXZVcWZ2bmxGNVFzV1JMVHAwODNIcGREUTBQeDAwOC9vVWVQSHVqWnM2ZlZLMWZzWlNnUFoybGxtRUZDUWdMbXpadUhVNmRPUWFWU1llclVxV1lINjdMK3pGQXU1bm1HK3V6NVBSQnZXSzNRczJkUGs1OUxrbVI4VDdNcVg3NDhnb0tDalAvV2FyWEdWWHlHVWxaZHUzYkZ0V3ZYc0hQblRtelpzZ1ZqeG93QkFQejg4ODlJVDA5SHZYcjFUQkpYcjczMkd0emQzWTByWGhzMWFnUWc4Mi94Mm11djRlVEprOWkrZmJ0eGhyY2tTUmcyYkJqR2pCbUQ3ZHUzbzNQbnpuWW5qMFhTYURUNCsrKy84ZGRmZnhrSGNzYU9IWnZyQU80Nzc3eURzbVhMWXQ2OGVkaXpady8yNzkrUFFZTUdtVjE5V0ZDV0xWc0d2VjZQZ1FNSDR2YnQyOWk4ZVRQa2NqbUdEQmxpZFl3VksxYmcxcTFiOFBiMnpyWG5pNkZzSUpCejR0Zkx5d3VqUm8xQ1lHQWdMbDY4aUlTRUJJZjEvTXVKb1NkV1Nrb0tWcTllYlp3VVpDQkprdFVKTEVzSm1lTDQvU21PNTIxSHlzL2pOUUNUZm0yalJvMkNUcWREK2ZMbE1XclVLQ0ZsZEF2amRYeGtaQ1EyYmRxRTNidDNJejA5SFMrOTlCSkdqQmhoWE4yM2UvZHVIRDU4R0FNSERrVHYzcjNOM2ovZXVYTUhqeDgvQmdETW5qMGJRT1lFbGNHREI1dWNENnhkSVdQdVB2R1hYMzdCcGsyYmpPLzk5T25URVJRVWhOR2pSeU1oSVFGRGhnd3BGQ1V2YmJsdmZCRS9iNDVXdm54NVZLaFFBWkdSa1dqU3BFbEI3MDZ4d29RTVVUNnJWdG9kbjc1ZURUL3Z1eTBzWnZqalpQeTA5emJHZGZXemFuc0p3UGhtRFJHWG1vWjlZV0thQTJZVmtaQ0VNWHNPNDljM1hvZXpJdTh6bG9qczlkOS8veG1iYVQ1UHA5Tmg2ZEtsMkxoeEkyUXlHY2FQSDI5Y1F0NmdRUU9NR1RNRzMzNzdMWllzV1FKM2QzZmpzdjdrNUdTa3BLVEF6YzBOenM3T1VLdlYrUHZ2dndGa3Y0aUtqWTAxbHRKNTg4MDNMVjRzRjZUdDI3ZGJuRTB0b2pSR2RIUTA0dVBqVWFKRUNhaFVLdWgwT3BPQmdweG1BdTNldlJzLy9QQUROQm9OWEYxZE1XZk9ISXNYcWdjT0hJQ25weWU4dmIzaDdPd01oVUtCbUpnWWJONjhHWmN2WHdZQXRHalJ3dWI5VDB4TXhJSUZDM0Q0OEdISVpESjgrZVdYMlFaWTNkemM4UFRwVTl5OGVSTitmbjRJQ3d2RDFhdFg0ZUxpa3EySmNsYmR1bld6ZVgrc2RlYk1HWHp6elRkSVNFaUFRcUhBMUtsVDRlM3RMU1IyZkh3OGpoNDlDa21TVUxseVpkU3RXeGUxYXRXQ241OGZLbFdxWk5YTXo0eU1ETWpsY3BPYlVFUERlVnRLbnpqeS9SRk5yVllqTlRVVmJtNXV1SHYzTHRMUzBuSmR5WERzMkRFc1diSUVVVkZSa01sa0dESmtDUHIwNllOYnQyNGhLQ2dJWVdGaEdEbHlKQm8wYUlDZVBYdWlSWXNXMlc3czE2OWZqeXRYcmpqeXBka3NNVEVSTVRFeDhQRHdnSXVMQytSeU9RNGZQZ3lOUmdPWlRKWnRWWWsxc3hFakl5T3hZc1VLaElTRUFNanNPUkVYRjJmOFBPaDBPamc1T1dIVnFsVll0MjRkT25YcWhENTkrbGhzTHA2YnFLZ29ZN0xUemMwTlNxVVNTcVVTeWNuSjJMOS92M0ZGa3FXVmtjbkp5ZGk1Y3lmV3JGbUR4TVJFdUxpNFlQYnMyUlo3Q3pnNU9jSER3d01KQ1FuWXRHa1RldmZ1YmZ6OGFMVmEzTDU5Mi9nZGV2bmxsMjE2TGVucDZjYUJWbXUyemVyU3BVdTRjT0VDdkwyOXM2MHk4dkh4UVd4c0xBNGVQSWlBZ0FDemcwN1BuajNEMnJWcmtaU1VoSm8xYThMTnpjMzR1NUVqUjZKV3JWcm8wcVVMQUdEWHJsMDRmdnc0NUhJNVJvMGFaUkpIb1ZDZ2VmUG0yTHQzTDBKQ1Fvd0R5a0JtV1o2VEowOWl6NTQ5K09DREQ0ekhxTHAxNjZKbHk1WTRldlFvbGk1ZGFsSUdKaXRMa3pLeURxaFlzNDAxMXExYmg1VXJWMEtoVU9Eamp6OUd2Mzc5ckg1c3ExYXRVTDE2ZFN4WXNBQmhZV0UybDFoTlRVMUZSa1lHU3BRb1lmd2JHZm9xMlZMR3k5REVPT3Z4N2R5NWN6aDQ4Q0E4UFQyTlpiSW1UcHlJZi83NUJ5ZFBua1JLU2dxQXpHU0VzN096OGZsMU9oM1VhalhVYWpVeU1qSlFxMVl0ZUhsNVljU0lFU2JuaXVqb2FJU0ZoY0hMeTh0NHJiRmx5eFlBbWNlUDNCS2pBUUVCR0RGaUJOcTNiMTlnNWJmV3IxOXYvTy82OWV2anl5Ky90R3B3TGkwdHpXUjJ2T0U5eS9wZEFsNk03NDlvQlhYZXprbFJPVjRiYk5xMHlmamZraVJ2elZRUEFBQWdBRWxFUVZTaGYvLytHRGh3WUw2dDVCUnhuYWpSYUpDUmtRRlhWMWRFUlVVaE1URXgyNHFVQnc4ZTRPVEprd2dKQ2NIMTY5Y0JBRXFsRXIxNjljTEFnUVBoNmVtSmdJQUFkTzdjR1lzV0xjS3BVNmV3ZE9sUzdOdTNEMTk4OFlWSmp5d0FKcXRxR2pSb2dLRkRoOExQenc4WEwxNDBlZjhOcTJqdTNidG45bk5oV0hseCt2UnA0KytYTFZ1R1JZc1dZZHUyYlZBcWxRZ01ETVR1M2J0eDhPQkJEQmt5QkcrKytTYUdEQmxpMWVTT3JHVW1zeDZ2TlJvTjNOM2RiVjVkazVmN1JxQjRmTjRLRzJkblp5eFpzZ1FQSHo2MCtmcVNjc2FFREZFQm1ONnpGbFljRGtkeWV2WlpLUFlLMm5vVkh3WlVocmViZFNjYm1TUmhkcHRtaUU5THg5bUhNY0wydytCeTdCTk1EVG1PYjl1M3RLcS9EWkdqL1A3Nzc2aGV2YnJKRExyVTFGUk1talFKVjY5ZWhTUkpHRGR1WExiYXJwMDZkVUpZV0JpMmI5OXVra2k1ZnYyNnhkNDBBUUVCSnYvZXYzOC9FaE1UVWJwMDZYeXQ1MStZWEw5KzNXUm1YVlorZm41bUJ6NmVQWHVHaFFzWElqUTBGRUJtNCtLdnYvNDZ4eWFvLy96ekQyN2RzcnpxejgvUEw5dE5ZbTRPSGp5SVJZc1dJVEV4RVFxRkF1UEhqemViMVBIMzk4Zng0OGZ4K2VlZm0veThRNGNPT1E0a1Y2eFkwZVpsODNxOVB0ZFZUWXNYTDhhV0xWdWcxK3ZoNU9TRXFWT25DdTBwMEtaTkc1UXJWdzYxYTllMmUrRHFmLy83SDVZdVhRcVZTZ1dWU2dXdFZtdWNBWmQxSUNnbmpuNS9SSHYwNkZHMm0rV2NQdE56NTg3Ri92MzdBV1FPbEV5Y09ORTR1Ris5ZW5YODhzc3ZXTHAwS1hidTNJa0xGeTdnd29VTEdEMTZ0RW1pNytMRmkxaTFhcFVEWGszZXhNYkdZdGl3WVdaLzUrL3ZiL1VOdkY2dng3bHo1N0I1ODJhY09uVUtlcjBlRlN0V3hLZWZmcHF0a1d6YnRtM1J1blZyN04rL0grdldyY08vLy82TEhUdDJvRjI3ZGhnNGNLRE41ZnhPbmp5SnhZc1g1N2lOdjc5L3RzOXpXRmdZVnE1Y2lUTm56aGdIeStyVXFZUHg0OGZuMkpRYXlDdzd1R1hMRml4YnRnekxsaTB6dTAyMWF0VnliRnh0amw2dlIwU0VmUk4wNnRhdGl6bHo1aUExTlRYYis5YTJiVnY4L2ZmZm1ETm5qckdIZ2lXU0pHVnJsS3RVS3RHMWExY0F3T1BIai9ITEw3OEF5S3pCYjY0blc0c1dMYkIzNzE0Y1BYb1VvMGVQTmc0Y04yM2FGSzZ1cnRCb05Ianc0SUZKS2RNUFB2Z0F4NDRkdzZWTGwzRGl4QW16RFlnVEVoSnkvVHRZczQwMTNudnZQV2kxV3JSczJkSmk0L3VjbENsVEJuUG56a1Y4Zkx6TnBVOXUzcnlKOGVQSFE1SWtPRHM3UXk2WEcxZVorUHY3NS9qWTBOQlFZMmxSd3lDNllXYjE3ZHUzRVJnWUNDQ3owYmtodWJOZ3dRS3NXclVLbXpadE1uNFhjdXFGcDFBb3NINzlldnp4eHgvWnpqM1IwZEdZUG4yNjJjYzFhdFRJcWxYRUJkMkhyMXUzYmpoKy9EZ0dEeDZNdm4zN1duMSsrdUtMTHhBZUhtNU1aQm5lczZ6bi9SZmwreU5hUVp5M2MxTVVqdGRaR1k1RDFhcFZ3L2p4NCswNnJ0bEwxSFZpY25JeTNubm5IY2hrTXVqMWV1ajFldFNvVVFNQWNQYnNXWHovL2ZlSWlmbS84UlJQVDA5MDd0d1p2WHIxeWpZWVg3WnNXWHo5OWRjNGVQQWdmdnJwSjl5OWV4ZWpSNC9Hd29VTFRWWk5kZS9lSFRkdjNrVFRwazFON2xGVFUxUE52di9wNmVrNWZpNVNVbEtNaWUrblQ1OWkxNjVka0NRSlU2ZE9SZVBHamVIdjc0K1hYbm9KbXpkdnhwOS8vb2svLy93VFFPWjdyVkFvb0ZRcUlaZkxvVkFvako4ZGpVWmpUTUNvMVdxVEJLcEtwY0xmZi85dGMwTEdudnZHcklyRDU2MHdjbkp5Y2xndjNCY1pFekpFQmFDTXB6UEdkdkZENFArdUNvdjVORVdOcjdkZXczZjlyVisyclpMTDhGMkhWdmhrK3dIY2pIc3FiRjhNRHQyTFJQQ0o4L2l5ZVNNVXpsTUx2UWkwV2kxbXpKaUI3Nzc3em5nVDVlTGlnaG8xYXVEdTNidVlOR21TeFVaN1E0Y09SYytlUFUxbVVGZXBVc1Y0c1dTb1ExdTZkR20wYjk4KzIwcWNkOTU1QjJmUG5zV0hIMzVZYUpyRUdoZ0dMcFJLWlo2MnlZMnZyNi9KM3d2SW5HbGJ1M1p0akJneHd1eGp6cDQ5YTB6R1ZLMWFGYk5temNwMWxsYlZxbFZ4OSs1ZGFMVmFrNS83K1BpZ2JkdTJHRFJva00ydm8zYnQydERyOWZEMTljV0VDUk1zbHBjWVBYbzAzTjNkY2VmT0hhalZhcWhVS3RTcFV5Zlh4cEZMbGl5eGVjWldSa1pHcmpmdURSczJ4Sll0VzFDK2ZIbE1temJONnVYMTF2THk4cktxYVd0T2F0YXNhVEpZcUZLcFVMcDBhZFN2WDkvcW1aK09mbjlFSzFldW5MSDJ0eVJKcUZLbFNyWlp5bGsxYXRRSSsvZnZSNWN1WFRCczJMQnNzNTFkWFYweGV2Um85T3JWQzB1WExvV1RrNVBKWjhQUWc4SmNDWktDVnFGQ0JUZzVPVUdyMVVLcjFVS3YxOFBkM1IxMTZ0VEJ5SkVqclk1ejVjb1ZUSjQ4MmZnNTZOdTNMOXEzYjI5eEFFQXVsNk5UcDA3bzJMRWo5dTdkaTVVclYyTGZ2bjF3YzNPemVEeXlwRXFWS25CM2QwZEdSZ2JVYXJYeCtDYVR5VkM2ZEdrRUJBU2dmLy8rMlZhTStmajQ0UHo1ODBoUFQwZWRPblh3N3J2dm9rV0xGbGJkaEgveXlTZnc5UFRFMmJObjhlelpNNVBmT1RzN28zcjE2aGc0Y0tCTnI4UHcyRzNidGxtMWJZOGVQWXo5RUlETXdScExKU3crK3VnamxDaFJBcWRQbnphVzQzaWVTcVZDdVhMbDBMMTc5eHpMaVpRc1dSSURCdzVFU0VnSUJnMGFaSGFiVjE5OUZSOTk5QkhhdEdsajhuZFhxVlFJRGc1R2xTcFZzbjAyS2xldWpJNGRPOExkM2Qxa2hyS3ZyNjlWRGVaekV4RVJZZlV4RGNqOGU1b3JiMklyZStyUVY2bFNCVDQrUHNiWnpWcXRGcVZMbDRhL3YzK3VKUzhOcXlObE1obGNYRnhRdFdwVlkzbXRyVnUzSWprNUdRTUdERUQ3OXUyTmoxRW9GUGpvbzQvUXIxOC9IRGx5QkZldlhrVnNiQ3ppNCtPTjN5dERYeFZKa3RDNGNXT0xwY1RNWFd0NGVYbWhZY09HRnBPL2hVM2p4bzJ4YXRXcVhGZnpQTS9mMzkvWVA4cHcvS2xkdTdaSnY3MFg1ZnNqV242ZnQ2MVJGSTdYV1EwWU1BQmVYbDdvM0xsenZ2Y2lFWFdkNk9ucENYZDNkeVFsSlVHcFZNTFB6OC80T2FoWHJ4NTBPaDFjWFYzUnBFa1RCQVFFb0VXTEZybSsxdGRmZngwTkdqUkFjSEF3VWxOVHplN2IyTEZqcy8yc1diTm1RcjViblR0M1JxVktsWXozd0VxbEVzT0hEOGViYjc2SlE0Y080ZGF0VzNqeTVBbFNVbEtnMFdpTTV3U05Sb08wdERUamR3TEkvRnc0T1RrWi95MUpFcG8xYTJiWHZhODk5NDFaRllmUEc3MDRKSDFoTHloTlZFd2xwS3BSZGZ3T1BFbktFQlpUcFpEaCt0d3VxRkxLTGZlTnMzaWNrb3FQdHUxSFZGS3lzSDNKYXRScjlmRit2WUt2eTAyT0Z6M2REMlVDYnhiMGJsaEZwOU1oS2lvcTF4bkplWldYNW9GNUVSRVJBYTFXNjlEWkxHbHBhZGkzYngrQXpKbGNJaTFmdmh4cGFXa1lPblNvVFlrVXJWWnJuS1ZsS0NGa3JSTW5UaUE1T2Rsa3dDZ3NMQXkrdnI1Q0wrclhyVnNISUhPV3FxMk5YWFU2bmZGR1BLZlp2R2ZQbmtYZHVuVnQ3aTEwK3ZScEFKbEpuYnkrNW4zNzlrR3RWcHVkTVdtUC9IcC9jbU1ZZkxlbi9JRWgrU0NYeXkwZUYwYU9IQW10Vm91ZmYvNFpWNjVjc2JxdWZVRTFDdGJyOWNhU2FDSnI4RnRyNjlhdEtGbXlwTlZKamF6VWFqVjI3TmlCRGgwNlpCczRzNVZPcHpPK0I3bTlEMmZQbmtXRkNoWHl0ZGZMNHNXTGpiM1Nudis1U3FXeXVvL0g3Ny8vam95TURKdWJzWXRTMEEyeEhVR2owVUNuMDFsOVRIbjQ4Q0UwR28zTks2RUtVbVJrSk1xWEwxOW9aLzhXZG5GeGNaQWtLYzhObjR2ajk4Y2FSZTI4WFZ5TzEvbk4wZGVKbHU3cElpTWpVYnAwYWJzbnNCVkUzNnJVMU5SOEw2WHR5UHZHZ2xCWTdrdUtzNkkwdHBTVlpPWEZEaE15UkFWb3dlNmJHTHZtb3RDWS9acjVZdTN3N012RmMzUC9XU0krK25jL25xYWw1NzZ4SGVhODNoeWRxbGJLZlVNcTBvcnFTWk9JaUlpSWlJaUlpQXBlVVIxYnNqWWg4K0pOanlBcVJJYTNxNFpLSmNXV01WcDNJZ0tudytKc2Zsd2x6eEw0c1ZNQW5CWFdOeFcweFl4REozSHVVYXhEWWhNUkVSRVJFUkVSRVJFVmRreklFQlVnWjZVY3MzdlhFUjUzL05yL1lNL2F0enFsdkRHL2ZVdklaZUxMQ2FoMU9vemJleGgzNDUvbHZqRVJFUkVSRVJFUkVSRlJNY09FREZFQkc5amlaZFN0NkNrMFp1aU5XR3k3RUdYWFkxdFVMSWV2V3VldFdiTWxpUmxxak53ZGl0aVVWSWZFSnlJaUlpSWlJaUlpSWlxc21KQWhLbUJ5bVlRNTc0aHZnanR4L1gvUWFPMXJFZFh0bGNvWTFhUys0RDNLRkoyY2dpOTJoeUpaclhaSWZDSWlJaUlpSWlJaUlxTENpQWtab2tLZ2U0UHlhRm5kUjJqTTZ3OFRzU3cwek83SEQvS3ZpUUYxL0FUdTBmKzVHZmNVRS9ZZmcxcW5jMGg4SWlJaUlpSWlJaUlpb3NLR0NSbWlRa0NTZ0xsOTZnbVBPMlB6RlNTbWFleDZyQVJnZE5NRzZGUzFrdGlkK3Y5T1JqN0NWeUVub0xPbjJRMFJFUkVSRVJFUkVSRlJFY09FREZFaDBjclBCOTBibEJNYU0vcFpHb0ozM3JENzhUSkp3c3lBcG5pdGZCbUJlL1YvOW9aRllPNnhzMkJLaG9pSWlJaUlpSWlJaUlvN0ptU0lDcEU1NzlhREpJbU5HYnpqQnFLZXB0cjllSlZjaG04N3RFU05raThKM0t2L3MrbjZIZng2OXBKRFloTVJFUkVSRVJFUkVSRVZGa3pJRUJVaTlTcDZZbENMbDRYR1RNblE0cXROVi9JVXcwMnB4S0xPQWFoUXdsM1FYcGxhZHVFcTFseTU2WkRZUkVSRVJFUkVSRVJFUklVQkV6SkVoY3lzM25XZ1VvajlhaTRQRGNQRiswL3pGTVBieFJrL2RXbURsNXlkQk8yVnFlOVBuTWYyMitFT2lVMUVSRVJFUkVSRVJFUlUwSmlRSVNwa0t2dTRZWGk3YWtKajZ2WEFtRFVYb2M5anN4WmZEM2Y4MkRrQXJrcUZtQjE3enF6UVV3aTlIK1dRMkVSRVJFUkVSRVJFUkVRRmlRa1pva0pvYXM5YUtPRXNOdWx4OEZvTXRwN1BlN0tqdG84M2Z1Z1VBSlZjTG1DdlRPbjBla3c2Y0F6bkhzVUtqMDFFUkVSRVJFUkVSRVJVa0ppUUlTcUVTcFZ3d3ZpdU5ZVEhIYi91SWpJMHVqekhhVlMyRklJN3RJUkNKdjRRa3FIVllzeWV3N2p4SkY1NGJISThTZVVDZlVaS1FlOEdFUkVSRVJFUkVSRVZNZnFNRkVncTE0TGVEWWRpUW9hb2tCcmJ4UStsU29qdDEzSTdPZ2svNzc4dEpGYUxpdVV3NS9YbWtFbVNrSGhaSmF2VkdMazdGUGNURW9YSEpzZVNlMWVDSnVaV1FlOEdFUkVSRVJFUkVSRVZNWnFZVzVCN1Z5cm8zWEFvSm1TSUNpbDNad1dtdjFsYmVOelpXNjdpY1dLNmtGanRLbGZFVjYxZkV4THJlWEdwYWZoODV5SEVwS1E2SkQ0NWhsUE5Ea2c5KzA5Qjd3WVJFUkVSRVJFUkVSVXhxV2YvZ1ZQTjlnVzlHdzdGaEF4UklmYnA2MVZSdFpTYjBKaFBVOVNZdWVXcXNIamRxMWZHeEJhTmhjWEw2bUZTTWtic0RFRkNlb1pENHBONGJxMCtSc2J0bzhnSU8xblF1MEpFUkVSRVJFUkVSRVZFUnRoSlpOdzVDcmRXUXdwNlZ4eUtDUm1pUWt5bGtHRnVIMy9oY1g4OWNBZFhJeE9FeFh1MzFpc1kyVVQ4ZmdMQTNhY0pHTFU3RkNscWpVUGlrMWlTa3pzOGVnWGgyVC9qbVpRaElpSWlJaUlpSXFKY1pZU2R4TE4veHNPajE5ZVFuTVJPVGk5c0pMMWVyeS9vblNBaXkvUjZvTlhYQjNEczFoT2hjYnY2bDhXT2NhMkZ4bHg4NWhLV1h4UzMraWFyWmhYSzR2dU9yYUdTTTQ5Y0ZHVGNPWWFFTGRPZ2VxVWxYQnEvQTBYcDZzVytLUnNSRVJFUkVSRVJFVmxIbjVFQ1Rjd3RwSjc5QnhtM2o4TGpyYStocXRxOG9IZkxicEprWGFOdEptU0lpb0NUZCtMUWJQWis0WEYzam0rTkx2WEtDb3VuQi9EZGlmTllkK1dtc0poWmRhemlpNjlmYnc2WmRjYzNLbUQ2OUNRa0gxbUc5T3Y3b1kyN0QzMUdTa0h2RWhFUkVSRVJFUkVSRlFLU3loVnk3MHB3cXRrZWJxMCtodVRrWHRDN2xDZE15QkFWTXdOK09ZbTFKKzRMalZtN2dnY3VCbmFDUWk0dXdhSFQ2eEYwNURTMjNnd1RGak9yM2pXcllYTExWOEdVREJFUkVSRVJFUkVSRVJVRzFpWmtXUHVIcUlqNDV0MTZjRktJL2NwZWpVekEwcEM3UW1QS0pBblRXalZCeHlxK1F1TWFiTHArQjcrY3ZlU1EyRVJFUkVSRVJFUkVSRVNPd29RTVVSSHhzbzhyeG5ieEV4NzNxMDJYOFRSRkxUU21USklRMkxZWlhuKzVvdEM0QnNzdlhNV2F5emNjRXB1SWlJaUlpSWlJaUlqSUVaaVFJU3BDSm5XdmlkSWVUa0pqUGtuS1FORFdxMEpqQW9CQ0pzT2NkczNSNXVVS3dtTUR3UGNuTDJENzdYQ0h4Q1lpSWlJaUlpSWlJaUlTalFrWm9pTEV3MFdKMmIzckNvKzdjTTl0M0lwT0VoNVhLWk5oYnJzV2FGMnB2UERZQURBcjlCUkM3MGM2SkRZUkVSRVJFUkVSRVJHUlNFeklFQlV4SHdkVVFlMEtIa0pqcXJVNlRGai9uOUNZQmtxWkRQUGF0VVNMaXVXRXg5YnA5WmgwNEJqT1BZb1ZIcHVJaUlpSWlJaUlpSWhJSkNaa2lJb1loVnpDZC8zckM0Kzc1V3drRGw2TEVSNFhBRlJ5R1lJN3RFVHppbVdGeDg3UTZqQm16MkZjZlJ3blBEWVJFUkVSRVJFUkVSR1JLRXpJRUJWQlhlcVZSZWQ2NHBNYlk5WmNoRmFuRng0WEFGUnlPWUk3dEVMVEN1TDNPMW10eG9oZGgzRGpTYnp3MkVSRVJFUkVSRVJFUkVRaU1DRkRWRVFGOS9PSFRKS0V4cng0L3lsV0hBNFhHak1ySjdrYzMzVm9oU2JseXdpUG5aQ2VnYzkyaHVCMi9EUGhzWW1JaUlpSWlJaUlpSWp5aWdrWm9pS3Fia1ZQREdsVFJYamNxUnN2SXpGTkl6eXVnYk5DamdVZFc2Tnh1ZExDWXo5THo4RHdIUWR4OTJtQzhOaEVSRVJFUkVSRVJFUkVlY0dFREZFUk5ydDNIYmc3SzRUR2pINldocm4vWGhjYTgzbk9DamwrNk5RYURjdVdFaDQ3UGkwZHczWWN4TDFuaWNKakV4RVJFUkVSRVJFUkVkbUxDUm1pSXF5TXB6TW1kNjhwUE81M08yOGcvSEd5OExoWnVTZ1UrTEZUQUJxVThSRWVPeTQxRGNOMkhFUkVRcEx3MkVSRVJFUkVSRVJFUkVUMllFS0dxSWdiMDlrUHZ0NnVRbU9tYTNTWXRPR1MwSmptdUNvVldOaTVqVVBLbDhXbXBPTFRIUWNSbGVqWXhCSVJFUkVSRVJFUkVSR1JOWmlRSVNyaVhGUnl6TzFUVDNqYzlTY2pjT3pXRStGeG4rZXF6RndwMDdSQ1dlR3hZNUpUOE9tT2czaVl4S1FNRVJFUkVSRVJFUkVSRlN3bVpJaUtnWDdOZk5Ha2lyZnd1R1BXWElCT3J4Y2U5M25PQ2prV2RHeUYxcFhLQzQvOU1Da1p3M2FFSUNZNVJYaHNJaUlpSWlJaUlpSWlJbXN4SVVOVURNZ2tDZDhQcUM4ODdxbTdjVmh6L0w3d3VPYW81SExNYjk4UzdTcFhGQjQ3TWpFSnczYUVJRFlsVlhoc0lpSWlJaUlpSWlJaUltc3dJVU5VVExUeTg4RTdUY1FuTXliL2ZRa3BHVnJoY2MxUnltVDQ1dlVXNkZ5dGt2RFk5eE1TTVh4bkNPSlMwNFRISmlJaUlpSWlJaUlpSXNvTkV6SkV4Y2pjUHZXZ2xJdjlXaitJUzBYd2podENZK1pFTHBNUTJLWVplbFN2SWp4MitOTUVETnR4RVBGcDZjSmpFeEVSRVJFUkVSRVJFZVdFQ1JtaVlxUmFhWGVNNnZTSzhManp0bDlIWkh6K2xmdVNTUkttdDI2QzNqV3JDWTk5OTJrQ1B0c1pnbWZwR2NKakV4RVJFUkVSRVJFUkVWbkNoQXhSTVRPdFoyMlVkRmNKalptU29jV1V2eThKalprYm1TUmhjc3RYMGIrT24vRFl0K0tlNHJPZElVaGdVb2FJaUlpSWlJaUlpSWp5Q1JNeVJNV01sNnNTTTNyVkVSNTMxZEY3T0JNV0x6eHVUaVFBWTVzMXhQditOWVhIdnZFa0hpTjJIMEpTaGxwNGJDSWlJaUlpSWlJaUlxTG5NU0ZEVkF3TmExY1ZmbVZMQ0k4N1pzMEY2UFhDdytaSUFqQ3lTWDE4MHFpdThOaFhZK013Y3ZjaEpLdVpsQ0VpSWlJaUlpSWlJaUxIWWtLR3FCaFN5bVVJN3VjdlBPNlJtNCt4NFZTRThMaTVrUUI4MHJBT0pqUnZKRHoycFpnbitHSjNLRkxVR3VHeGlZaUlpSWlJaUlpSWlBeVlrQ0VxcHJvM0tJL1hhNVVXSG5mOHVvdElUaStZNUVXZjJ0VVIxTFlaNURKSmFOd0wwWTh4WnU5aHBHbTBRdU1TRVJFUkVSRVJFUkVSR1RBaFExUk1TUkx3WGYvNmtNVG1MdkFnTGhWenRsMFhHOVFHWGFxOWpBVWRXOE5KTGhjYTkrekRHSXpkZXhqcFdpWmxpSWlJaUlpSWlJaUlTRHdtWklpS3NZWXZlK0dEVnBXRnh3M2VlUU8zbzVPRXg3VldpNHJsOEV2WHRpaWhVZ3FOZXlvcUd1UDNIVUVHa3pKRVJFUkVSRVJFUkVRa0dCTXlSTVZjMER0MTRhb1N1NW9rUTZQRG1EVVhoTWEwbFg4Wkgveld2VDE4WEYyRXhqMys0QkhHN1R2QzhtVkVSRVJFUkVSRVJFUWtGQk15Uk1WY2VTOFhUT2hXVTNqY2Z5ODh4STZMRDRYSHRjVXJMM2xpZWZmMnFPamhMalR1OFFlUDhNV2VVS1NvQzZaWERoRVJFUkVSRVJFUkVSVS9UTWdRdlFER2QvVkRSVyt4SzBrQVlQUmZGNUN1MFFtUGE0dnlKZHl3dkh0NytIbDdDWTE3OW1FTVJ1d0tRVktHV21oY0lpSWlJaUlpSWlJaWVqRXhJVVAwQW5CelVtQitYMy9oY1c5RkorR0gzVGVGeDdXVnQ0c3psblpyaDBabFN3bU4rMS9NRXd6ZmVSRFAwak9FeGlVaUlpSWlJaUlpSXFJWER4TXlSQytJZmswcm9aV2ZqL0M0Z2YrN2hzajRWT0Z4YmVXdVVtSlJsellJcUZSQmFOeHJqK1B4NmZZRGlFdE5FeHFYaUlpSWlJaUlpSWlJWGl4TXlCQzlJQ1FKV0Rpd0lTUkpiTnprZEEwbXJQOVBiRkE3T2NubCtMWjlTN3hiNnhXaGNXL0hQOE1uT3c0aUpxWGdFMDlFUkVSRVJFUkVSRVJVTkRFaFEvUUNhZml5Rno1cFcxVjQzRFhINytQd2pjZkM0OXBETHBNd29VVmpqSDZ0Z2RDNDRVOFRNUFRmQTNpWWxDdzBMaEVSRVJFUkVSRVJFYjBZbUpBaGVzRUV2VjBYWHE1SzRYRkgvbmtlV3AxZWVGeDdTQUFHMXF1QmVlMWFRQ1dYQzRzYm1aaUVJZjhlUUVSQ2tyQ1lSRVJFUkVSRVJFUkU5R0pnUW9ib0JlTlR3Z216ZXRjUkh2ZmkvYWRZR25KWGVOeThhRi9GRjcrKzhUcThuSjJFeFl4T1RzSFE3UWNROWpSQldFd2lJaUlpSWlJaUlpSXEvcGlRSVhvQkRXOVhEWFVxZUFpUE8rMmZ5M2lTbENFOGJsNzRseTZKRlQwNm9KSkhDV0V4SDZla1l1ajJBN2o2T0U1WVRDSWlJaUlpSWlJaUlpcmVtSkFoZWdFcDVUTDhPTENoOExoeHlSbVl0dkd5OExoNVZkSERIWC8wN0lENlpYeUV4WHlhbG81aE93N2lWRlMwc0poRVJFUkVSRVJFUkVSVWZERWhRL1NDYWwrN05IcS9Xa0Y0M0NVSDcrRDh2YWZDNCthVnA1TUt2M1J0aTA1Vkt3bUxtYUxXNEl2ZG9kZ2ZGaUVzSmhFUkVSRVJFUkVSRVJWUFRNZ1F2Y0NDKzlXSGswTHNZVUN2QjBhdVBnKzlYbWhZSVZSeU9ZTGFOc01IOVdzSmk2blc2VERwd0RGc3VuNUhXRXdpSWlJaUlpSWlJaUlxZnBpUUlYcUJWU25saGduZGFncVBlL1RXWS94MS9KN3d1Q0xJSkFralh2WEgxRlpOSUpkSlFtTHFBY3c1ZWdiTExseEZJY3hERVJFUkVSRVJFUkVSVVNFZzZmV0ZjUjQ3RWVXWDVIUU5hazdhaFFkeHFVTGpsdk55eG8xNVhWSENXU0UwcmtqbkhzVmk0djZqaUU5TEZ4YXpYeDAvakczYUFESkpUTEtIaUlpSWlJaUlpSWlJQ2pkSnNtNHdrQ3RraUY1d2JrNEtCUGVyTHp6dXc2ZHBDTnA2VlhoY2tScVZMWVhWYjNaQ3paSXZDWXU1N3NwTnpEaDBFaHFkVGxoTUlpSWlJaUlpSWlJaUt2cVlrQ0VpOUhuTkZ3RTFTZ21QdTJEWExkeDRtQ2c4cmtobDNWM3hlL2YyNkZ5dGtyQ1lPKy9jdzlpOVI1Q3EwUWlMU1VSRVJFUkVSRVJFUkVVYkV6SkVCRWtDZmh3b3ZzeVdXcXZENkw4dW9MQVhSblJXeUJIVXRqbEdOYWtQVVgrQll3OGU0ck9kSVhncXNCd2FFUkVSRVJFUkVSRVJGVjFNeUJBUkFLQkJKUzhNYTFkVmVOeGRseDVoMjRVbzRYRkZrd0M4NzE4VFAzWU9nTHRLS1NUbXBaZ24rR2piZmtRa0pBbUpSMFJFUkVSRVJFUkVSRVdYcE5jWDlybnJSSlJmNHBNelVHUGlMc1FtaWwzVlViV1VHNjU4MHhuT1NyblF1STV5LzFraXh1NDdndkNuQ1VMaWVUcXBzS0JqYS9pWDhSRVNyNmhJVnF1eCt0SU5ITG9YaVFjSlNTemhSa1JFUkVSRVJQbkNSYUZBUlE5M3RIbTVBZ2JWcXdFM3BaaUpsMFJFbGtpU2RhV0htSkFoSWhNckRvZmp3OTlQQzQ4YjlIWmRUTzFaUzNoY1IwbktVR1A2b1JNNGZGL002aDZWWEliWmJacWhReFZmSWZFS3UxTlIwUWc4Y2hyTks1UkZUNzhxcU9ybENWZWxvcUIzaTRpSWlJaUlpRjRBS1dvTjdqNTlocTAzdzNBODhoR210MnFDMThxWEtlamRJcUppakFrWklyS0xUcTlId05jaE9IcnJzZEM0cmlvNXJzL3JBbDl2VjZGeEhVbW4xK1BYYzVleC9NSlZZVEZIdlZZZmcrclZGTmFycGpBNkZSV05tWWRPSXJCdE16UXVWN3FnZDRlSWlJaUlpSWhlWUdjZnhtQjZ5QW5NYk5PVVNSa2ljaGhyRXpMc0lVTkVKbVNTaE1XREcwRXVFNXN5U01uUVl2emEvNFRHZERTWkpPR3p4dlh3WTZjQWVEaXBoTVJjZU9vaTVoNDlBNjJ1ZU9iQ2s5VnFCQjQ1amFEWG16TVpRMFJFUkVSRVJBV3VjYm5TQ0d6YkRJRkhUaU5aclM3bzNTR2lGeHdUTWtTVWpiK3ZKMFoyZkVWNDNBMm5JbkR3V296d3VJN1cwcmNjMXI3VldWZ1BtSTNYNzJEc3ZzTklVUmUvbmlxckw5MUE4d3BsMGFoc3FZTGVGU0lpSWlJaUlpSUFtVW1aNWhYS1l2V2xHd1c5SzBUMGdtTkNob2pNbXZWV0haVHpjaFllZDlTZkY2RFJGcjNWSVdYY1hMSDBqZGZ4dm45TklmR09SanpFME8wSEVKdVNLaVJlWVhIb1hpUjYrbFVwNk4wZ0lpSWlJaUlpTXRIVHJ3cEM3MFVXOUc0UTBRdU9DUmtpTXN2RFJZbnYrdGNYSHZmeWcyZFlmT0MyOExqNVFTR1RZVlNUK3ZpaFUyc2hKY3h1UEluSDRLMzdjUDFKdklDOUt4d2VKQ1NocXBkblFlOEdFUkVSRVJFUmtZbXFYcDU0a0poVTBMdEJSQzg0Sm1TSXlLSitUU3ZoOVZyaSs0Qjh0ZkVLWWhQVGhjZk5MNjE4eTJOTnI4N3dMMTB5ejdGaWtsUHcwYmI5MkhYbm5vQTlLM2lwR2cxY2xZcUMzZzBpSWlJaUlpSWlFNjVLUmJFc0hVNUVSUXNUTWtSa2tTUUJQdzFxQ0lWY0VocjNXYW9hVS82K0pEUm1maXZyN29xbDNkcmgvWHA1TDJHV29kVmlXc2dKL0hqcUluVDZvbGZPallpSWlJaUlpSWlJaUhMSGhBd1I1YWgyQlErTTdlSW5QTzZ5MERDY3Voc25QRzUrVXNoa0dQVmFmWHpmVVV3SnM5V1hybVBVN2xBa3BHY0kyRHNpSWlJaUlpSWlJaUlxVEppUUlhSmNUZTlaR3hXOVhZVEcxT3VCWVN2T1FxTXQraXRDQWlwbGxqQjd0VnpleTd1ZGlIeUU5N2Z1eFozNFp3TDJqSWlJaUlpSWlJaUlpQW9MSm1TSUtGZnV6Z3I4OEY0RDRYSFAzM3VLbi9mZkZoNjNJSlIxZDhYaXJtM3haZk5HY0pMTDh4VHJRVUlTUHRpNkR3ZnZQUkMwZDBSRVJFUkVSRVJFUkZUUW1KQWhJcXYwYmx3Um5ldVZGUjUzMnNiTGlJeFBGUjYzSU1na0NYMXJWOGZhdHpxamJxbVNlWXFWcXRIZ3kzMUhzZVRjWmZhVklTSWlJaUlpSWlJaUtnYVlrQ0VpcTBnU3NHaFFRNmdVWWc4YlNXa2FqUDdyZ3RDWUJhMlNad2tzNjk0ZW43L3FENFVzYjMrdjM4NWZ3Zmg5UjloWGhvaUlpSWlJaUlpSXFJaGpRb2FJckZhOWpEc21kcXNwUE80L3B4OWd4OFdId3VNV0pMbE13b2YxYTJIMW14MVIzZHNyVDdGQzcwZWgvK2JkK0MvNnNhQzlJeUlpSWlJaUlpSWlvdnpHaEF3UjJXUnk5NXFvVnRwZGVOd1JxODhqSlVNclBHNUJxKzd0aFZWdmRzUkhEV3BESmtsMng0bE9Uc0dRN1Fmd3g4VnJMR0ZHUkVSRVJFUkVSRVJVQkRFaFEwUTJjVkhKOGN2Z1JzTGpoc1VtNCt1dDE0VEhMUXlVTWhrK2Exd1B5M3UwUnlYUEVuYkgwZW4xK1BuTWZ4aTFPeFJ4cVdrQzk1Q0lpSWlJaUlpSWlJZ2NqUWtaSXJKWng3cGw4Rjd6U3NMamZydmpCcTVHSmdpUFcwcklHaVFBQUNBQVNVUkJWRmpVTFZVU2E5L3FqQ0VONjBDWmg5NHlKeUlmb2YvbTNUZ1ZGUzF3NzRpSWlJaUlpSWlJaU1pUm1KQWhJcnQ4UDZBQlhuSlRDWTJwMXVvd2ZPVTVGT2VLWEU1eU9ZWTFxb3YxYjNkQnN3cGw3WTd6SkRVTm4rOE13UzluTDBHcks4Wi9NQ0lpSWlJaUlpSWlvbUtDQ1JraXNrdHBEeWZNNytzdlBHN29qVmlzUEJJdVBHNWhVOG1qQkJaMWFZTjU3VnFndEt1TFhUSDBBSlpkdUlwaE93OGlLakZaN0E0U0VSRVJFUkVSRVJHUlVFeklFSkhkUGdxb2pGWitQc0xqamw5M0VVK1NNb1RITFd3a0FPMnIrT0tmZDk3QW9IbzFJWk1rdStLY2Z4U0x2cHQyWWNQVlc5QVY1K1ZGUkVSRVJFUkVSRVJFUlJnVE1rUmtONWtrWWNrSGphR1VpejJVUEVuS3dNUU4vd21OV1ppNUtoWDQ0clg2V1B0V1p6UXNXOHF1R0trYURlWWZQNGRoT3c0aUlpRko4QjRTRVJFUkVSRVJFUkZSWGpFaFEwUjVVcnVDQnlaMHF5RTg3ckpEWVRoeTg3SHd1SVZadFpjOHNiUmJPOHh1MHhUZUxzNTJ4VGozS0JiOU51M0NYNWR2Y0xVTUVSRVJFUkVSRVJGUkljS0VEQkhsMmRRZXRWQ3R0THZ3dU1OV25JVmFxeE1lOS8reGQ5NVJVVnp2SDM2VzNoVEVGakhZWWkrUnhGNWlpV0tMUmswMHhxalJHRTFpNzcwTGF1d2FFZzBJOWg2d1lFRWt4bTVRc1NKcUpBcUtvS0NDOUxJTDgvdURzL05sWVhmWlhSYlVYK1k1eDNOazVzNmR1N3N6ZCs2OG43ZTh6Y2lBSGpXcmNhQmZEMForMUFBYmN6TzkrOGpNem1idDVadU1PSHFLeU5kSnhoK2toSVNFaElTRWhJU0VoSVNFaElTRWhJU0VoTjVJZ295RWhFU1JzYll3WmVQUWo0M2ViMWgwRW10UGhCdTkzM2NCT3d0emZ2eTRJWWUvNnNrM0RldGdZVUJhdU50eHIvam1VQ0JiYjkxRGtmUGZFcllrSkNRa0pDUWszazRFS1lKWFFrSkNRa0pDUWtMaVA0d2t5RWhJU0JnRjE0WVZHZFNxaXRIN1hYZ29qTWlYcVVidjkxMmhqSlVsazF1NGNMRC9aL1N0VXdNVG1VeXY0N095Yy9nMTVEWmZIVGpCdVNmUi9IOHdnZHkvZjUrN2QrOFcyaTQ3TzV2czdHeTkrMWNvRkd6YnRvMUhqeDVwYlNjSUFtdlhydVhodzRkNm4rTk5jK0RBQVE0Y09FRE9PeUxVQlFRRWNQandZWjNhWm1abXNuZnZYcTVkdTFiTW95bytldlRvZ2F1cmE1SDdDUWdJNE9qUm8wWVkwWnRIb1ZDUWtxSytQcFlnQ015YU5ZdFpzMmJ4NnRVcm81MXY1ODZkUEhqd1FLdnhPQ0VoQVE4UER6dzhQSXh5WGlXUEhqM0MyOXVieE1SRW8vWmIwcXhkdTVaSmt5Wng5ZXJWRWp0bldscWExcmt0T3p1YitQaDRnL3IyOC9QRDI5dGI3VFhoN2UyTnI2K3ZRZjNxaTZ1ckszMzY5Q25XY3lRbUpocjkrb3VMaTJQVnFsV01HVE9Hakl3TW8vUjUrL1p0a3BLMFJ3UEw1WEpDUTBPTmNyNjhIRHAwaUpDUUVJUFdHdnB5NnRRcFRwMDZSVlpXVnJHZjYxM2liVmtmaElhR0VoRVJZZlIraTVOVnExWXhjK1pNN3QyN3A3WGR5cFVyV2JKa0NRcUZvb1JHWmx3RVFlRE9uVHZjdVhOSDdYN2xQbjJFWWtFUVdMTm1qVTd2STRZUUZSWEZ2bjM3ZVBEZ2dkWXgrUHI2RWg1ZS9NNkxVNmRPWmVIQ2hUeDkrclRZenlVaElTSHhYMEgvWERnU0VoSVNHbGp6alF2SGJ6OG5JZFY0TDR2cFdkbU0yM0VELzRsdDBWT0wrSDlGUlZzYjVyUnR4cEFQNitKNS9RNkJENS9vZGZ5VHhHUW1CMTJnYWFVS1RHN3hFYlhMT2hUVFNJdU9JQWdzWGJvVXlIMEJzTFMwRlBlZFBuMmFwVXVYVXJseVpUWnQyb1M1dWJuYVByS3lzdmpzczg4QThQZjN4OXJhV3Vmekh6OStuSjA3ZHhJWUdNaHZ2LzFHbVRKbDFMWTdmUGd3eDQ4ZjU4S0ZDK3pZc1FNYkd4dWR6L0dtMmJoeEl3QTllL2JFd3NMQzRIN0dqeCt2MFVpdUt6WTJOdno2NjY5YTIzaDdlNU9VbEVUdjNyMEw3ZS9FaVJQNCtQaFFyVm8xUEQwOU1USFIzZmNrT1RtWjc3Ly9YdWYybXRpL2YzK1IrekFHR3pac0lDTWpnNTQ5ZTc3cG9SU0o5UFIwRmkxYVJHeHNMRXVXTE1ISnlVbGx2MXd1SnlRa0JNQm9CcVByMTYremJkczJkdXpZd2Q2OWV6WE9BeWtwS2ZqNyt3TXdidHc0bzV3N096dWJsU3RYOHUrLy8vTDMzMy9qN2UyTnJKZ2VnSU1IRDlhcnZhbXBLZHUyYmRPcHJVS2g0Tnk1YzZTa3BLak00OFhKaVJNbjhQVDBwRjI3ZGt5YU5FbHRtMzM3OXJGNzkyN0dqUnRIMTY1ZDllci8yTEZqUkVWRk1XTEVDTFg5T2pzNzA2OWZQNzM2VEV0TEl5RWhnUmN2WGhBWEY4ZXpaODlJVFUxbDlPalJldldqamNqSVNQNzQ0dy9HangrdjAyOGhDSUw0T1k0ZVBXcTAzeTh4TVpIVHAwK1RsWlhGOHVYTG1UOS9mcEd1N2N6TVRPYk1tVU4yZGphK3ZyNXFuOE01T1RtTUdqV0ttSmdZdkx5OGVQLzk5NHZ5RVVSU1UxUHg5UFNrVktsUzdObXp4eWg5YXVQbm4zOEc0S09QUHNMUjBkSGdmb1lQSDI2VThaaWJtK1BwNldtVXZvcENTYTBQQ3NQRHc0T0lpQWltVHAycTk3enlKcmgxNnhhQmdZSFkyZGxScmx3NXJXM1BuVHRIUmtZRzA2Wk5LN0F2T3p1YkV5ZE8wTEpsUzhxV0xWdGN3OVZJUkVRRUd6ZHVaTlNvVVZTdlhsMXRHN2xjTGo0UGdvS0NDdXhYN2p0MjdKak9hK0pEaHc0UkVCREEyYk5uMmJseko2VktsVEx3RTZqbi9QbnpiTm15aGFGRGgxSzdkbTIxYlM1ZnZveW5weWQxNjlZMXVsTklYbUpqWTdsMTZ4WXltWXlKRXljVzIza2tKQ1FrL210SWdveUVoSVRScUZEYWtoVURQbVRrNWhDajludjA1ak1PWFkrbWI1UEtSdTMzWGFSSzZWSXM2ZENLb1IvV1krTzFVTTQvaWRIcitKQm5jUXc2RkVpdjJ0VVozYVFSNVd4MEZ5cEtpcHljSE02Y09RUEFoQWtUVkF4QnJWcTFvbHk1Y2tSSFIrUHI2OHZBZ1FPTmZ2NWV2WHB4OGVKRnJsKy96dEtsUzFteFlrVUJnOUdUSjAvdzhmRUJZT0xFaWUrVUdHTk1vcU9qQy9WTUxneGJXMXNqalNhWEhqMTZzRy9mUGlJakkvbnp6ei9wMHFXTHpzZm01T1NRa0pCZzFQRzhqWFR0MnRXZzZLZ2pSNDVnWldWVkRDUFNqb21KQ1lJZzhQVHBVOGFQSDQrN3V6dDE2OVlWOTh2bGN2SC9abWJHV2RxZVAzOGV5RFYrYWhKamlvdjkrL2Z6NzcvL0F2RGpqei9xYmJDT2k0dGo1c3laaGJiYnZIa3pzYkd4ZXZXdGp3SHo0c1dMcEtTa1VLRkNCUm8xYXFUWGVmSWlDQUozNzk0bE9UbFovSmVZbUVoY1hCeXhzYkhFeHNiU3NXTkhSb3dZd1ljZmZvaTV1VG5IangrblhMbHlEQmt5UktXdkJ3OGVzR1BIRGl3c0xHamN1TEhhODRXSGh4TVhGNmQyWDBwS0NpWW1KbHk4ZUZIdC92VDBkTFg3Ykd4cytPaWpqNEJjeitmRml4ZVRrcEpDVWxLU3hvaUhRWU1HWVc5dnIvRjcwUlZCRUZpeVpBbVJrWkc4ZVBFQ056ZTNRZ1dXdko3aXhoUURhOVdxeGFoUm8xaS9majNYcjE4blBEeGNvN0ZSRjBKQ1Fzakl5S0JwMDZZYW44TW1KaVowN2RvVkx5OHZObTdjeUpJbFN3dytYMTdPbnorUFFxR2dhOWV1bUpxYUdxWFBraUFxS3Nvby9XaHlpUEh3OEJCRmFtT2h6b2h1Q0lhc0Q3WnUzVXFqUm8xbzBxU0p4amF4c2JGRVJFUWdrOGxvMGFLRlVjWmFuR1JrWkxCbXpSb0F4bzRkUy9ueTVRRzRlZk1tOWV2WDEwbVVFQVNCMDZkUHMyM2JObUppWW1qVnFoV0xGeThHTUVxRXJ5WTJiOTZNczdPeitQZlJvMGU1Y2VNR2MrZk81ZGRmZnkyUjUzVmtaQ1NiTjI4R1lPVElrYUlZRXhVVnhaUXBVL1R1VDUwVHovWHIxd0ZvMnJTcDJtTUVRV0RIamgwQURCMDZWSy96TFZ5NGtDZFB0RHYyS1Q4ZjVBcHlBQTBiTnNUQndYZ09mV0ZoWVFRR0JuTG56aDNpNHVJUUJJR0tGU3ZTckZrenZ2cnFxemNpOEVsSVNFaVVKSklnSXlFaFlWU0d0NnZHdGd1UlhIancwcWo5anQ5NWc4NE5LbExLU3BxMkFHbzdPckRXOVJQdXZveG5iMWc0Sng4OTBibE9qQUQ0UDRnZzZGRVVReitzeStCR2RiRXllemVNQ1ZaV1Znd2ZQcHdWSzFhd2UvZHVYRjFkQy9YczB4ZVpUTWIwNmRNWk1XSUVzYkd4eE1YRlViRmlSWlUyMjdadEl5TWpnNEVEQi9MSko1OFk5ZnlHWXNnTHNES0tTQmQyNzk0dHZyVG54MUJqU1hHOHRKdWJtL1AxMTEveisrKy9GMGxjMGZjekpTWW02dTBaLzZiSmE5VFF4dE9uVHpFek0zc2pZZ3lBcGFVbDd1N3VMRjY4bU9EZ1lLWlBuODdDaFF2NStPUGMybVY1QlJsTlJrSjl5TTdPNXRLbFN3QjgrdW1uUmU1UEg2S2lvdGk1Y3ljQW5UdDNwbm56NW5yM29WQW85REs2bXBpWUVCZ1lXR2c3ZGZlcnRnaWI1T1JrSVBmZXlDK002RXIvL3YzcDNiczM3dTd1dkh5cHVxNnd0YlhGMGRFUkp5Y24wU0RtNU9URTBxVkxtVGh4SWp0MjdLQkdqUnEwYWRNR2dQajRlQllzV0lCQ29XRFdyRm04OTk1N2FzL3A1K2ZIcVZPbnRJNXI0Y0tGYXJlL2ZQbFM3VDVuWjJmUndGV2hRZ1VlUDM2TWxaVVZqbzZPdkh6NUVvVkNRYmR1M2JDM3Q4ZkJ3UUY3ZTN1akNTRXltWXk1YytjeWNlSkVidHk0d2Z6NTgzRjNkOWQ2citRVlpIUVY0Yjc2Nml1OXhpVUlBblBuemkyMG5iYUlRNldoc0VPSERscjc2TnUzTHdFQkFieDQ4WUxrNUdTOXZOa0xlMDd0M2J1WHZYdjNGdHFQc1VRRlkyQmxaY1dSSTBjTVBsN2JkMkpyYTF2aUlyYXU2THMrdUhEaEFydDI3Y0xTMHBMbHk1ZlRvRUVEdGUyVTErRkhIMzFrVklOMWNiRng0MFppWW1MbzJMRWpuVHAxQW5LRmpmWHIxOU9sU3hlMWtUQks1SEk1cDA2ZHdzL1BqOGpJU0FBcVZhcEVpeFl0RUFRQm1VeW04OW9DNE5XclY2U2xwV0ZtWmthbFNwVUtiWjkvM3ZyaGh4KzRmZnMya1pHUkxGaXdnRFZyMWhqTk1VTWRLU2twTEZpd2dJeU1ERnEyYktrU2daeWRuVzBVcDU3TXpFenUzcjJMdmIwOWRlclVVZHZteElrVFlqcXpXYk5tYWUxdjh1VEpkTy9lWGZ6NzJiTm5lcTBSbE0vRGR1M2E2WHhNWWV6WnMwZEY5RkVTRlJWRlZGUVVRVUZCL1B6enowVVM3Q1VrSkNUZWRpVExwb1NFaEZFeGtjbndITllFbDNsQnlMT05WNS9pYVh3NkN3K0dzWHFnZW8vVy95cjF5em15dUgwTEpqUnZ6SUg3RC9HOTl5K3YwblhMeTU2dVVQRDc5VHZzdi9jdi9ldlZwRis5bXBTeEtwbTBNa1doYytmT0hEaHdnSC8vL1JjZkh4OW16SmhoVUQrRnBlM0l5Y2tSRFhmNVVlYUxQM2Z1SEJjdVhGQjdmT1hLbFhGemN6Tm9iSWFnend1dzhrWHMvZmZmMTlub1Y1d3Z1SWFnVUNqNDRZY2ZOTzZ6dHJZbU1EQlFvNkhaeTh2cmpYd21YZExGS05OdUZkYlcxTlNVVFpzMkdUd1dkUy9ENmxBYWl0OGs1dWJtTEZpd2dFV0xGaEVjSEl5N3V6dmJ0Mi9IenM1T05QeURjU0t1TGwrK1RGSlNFalkyTmlVcXVHWm1ackpzMlRLeXNySW9VNmFNd1Ntcm5KeWNWSXkvUFhyMFFDNlhGNHRCV0pjSW04ek1UTDBqY1pRb1V5Sk9uejZkN094czdPM3RjWE56NDltelp4dzZkRWp0TVRWcjFtVHk1TWxjdUhDQktsV3FxUFJWdFdwVk9uWHFwTld3OU1NUFB6Qm8wQ0MxK3laTW1FQjJkcmJhTkl2RGh3L252ZmZlRTFOdTV0MmVGMHRMUzQ0ZlB5N09QNE1IRHlZMk50WWd6MnBkcVZxMUt1N3U3a3lmUHAzcjE2K3plUEZpRml4WW9IRU9ORVNRMGRjUW1aNmVUbnA2dWw3SDVDVWxKWVdMRnk5aWFXbEoyN1p0ZFJiNHYvamlDNDM3S2xhc0tBcWllWkhKWkFhbk9udjY5S2xldFNuZWRZWVBIMjYwdEdpR1lxejFRZHUyYmVuWnN5ZEhqeDVsenB3NXJGbXpoaG8xYWhSb0h4QVFBT1N1VDk5MmdvS0NPSDc4T003T3ppcnBwOXEyYmN1V0xWczRlZklrTld2V3BHL2Z2Z1dPM2Jsekp3RUJBYngrL1JySVhYY09IRGlRVHovOVZDVktUTmUxeFlrVEovamxsMTh3TXpOandZSUZ0R3paVXUvUFkybHB5ZHk1Y3hrMWFoVDM3dDFqNDhhTlJrc2ZtcC9NekV3V0xseElURXdNNzcvL2ZvRkkxR3JWcWhubE9Sc2NISXhjTHFkMTY5YklaRElDQWdLd3RiVVZuMXV2WHIzQzI5c2JnSTRkTzZvVkFUTXpNd2tJQ0VBUWhBSUN0TFpVZy9ranFCOCtmTWpEaHcrUnlXUkdGV1Jldm55SnRiVTF2WHYzcGxXclZsU29VSUhVMUZUT25qM0xuajE3U0U1T3hzM05qUzFidHJ4MTd4OFNFaElTeGtLYTNTUWtKSXhPL2NxbG1mNVpIWmI0YXk4U3FTL3JUNFl6cEUxVlhLcTgvZDVuSlUxWmF5dEdmdFNBWVkzcmNTb2lpcjFoNGR4NW9WdHg2L2owRER5djMySExyWHQ4VnJNcTN6U3NRM1dIMHNVOFlzT1J5V1FNSHo2YzJiTm5jK3JVS2I3NDRndHExYXFsMGthWGRDdTZlSWVscGFWcDNSOGRIYTF4WDBtbk1OSDFCUmorNTkzcTZlbFpwQm95U29yRCtKSzNUNlZSVnJtdFNwVXF6SjQ5dTlEZlVGczZOVU5TZGhrRGZid1NDMnViMzFCNjU4NGRNUTBKNUw2UWcrcDNXVmk5bnZ3a0p5ZVRuWjJ0TVRxcUpERXpNMlArL1Btc1hyMmFQbjM2WUdkbkIvelBFR3huWjJlVSswN3BPZjdwcDUvcVZYK3FxS3hidDQ3dzhIQmtNaG1USmswcVlFUkpURXhrenB3NTlPclZpODZkT3hmYkhETnQyalJ5Y25KWXZYcDFvVzNWR1o4RVFlREhIMzhrSWlJQ1YxZFhwaytmWHVReEtkTjlnV1p4ZU1xVUtRVkVnUVVMRmhSb0Z4Y1hKMFpBUWNHNTA5SFJVV09ORHBsTWhybTV1VVlCWE51K3ZPaHFZTkkydDZhbHBhbmRyK2xaMEtCQkE2Wk9uY3JTcFVzSkRnNW0rL2J0R3Z0WGlzSXltVXp2T2h2R0V2NEtFMWhPbkRoQlptWW1YYnAwd2RiV1ZpK25CRTFvU3BGamFXbXAxek0yTDBwQlZCUHA2ZWw4L3Zubk92YzNZTUNBUXR0b2kyajkvMEJKcmcvR2pSdkhpeGN2dUh6NU1uUG16T0dYWDM1UitXN0R3c0xFYzYxWXNZSVZLMWJvOUJtNmQrL081TW1UZFdwckxNNmNPY1BxMWF1eHRyWm00Y0tGS21uK0hCd2NHRDE2TkQvLy9ET2VucDdVcWxXTGhnMGJxaHl2ckpYazR1SkMzNzU5YWRXcUZUS1pqS2lvS0Y2L2ZrM0RoZzExY3ZKUktCUnMzTGdSZjM5L1pESVozMy8vUFMxYnRpUWpJOE9nU055cVZhc3lhTkFndG03ZHlwRWpSK2phdFN2T3pzNXE3eXR0ODByK3FQRzhjNWxjTG1maHdvWGN1blVMT3pzN0ZpOWViUFNVdTBxVWFadmJ0MjhQd0pvMWEzQjJkcVpkdTNZSWdzRFBQLzhzWHI5eGNYRk1uejY5d0RObDVjcVZDSUpBKy9idGFkdTJyY0ZqVVlxV2dpRG9OUGNBL1A3Nzczend3UWRhMjlTc1daT3Z2LzVhNVY0cVY2NGMzMzc3TGFWTGwrYTMzMzdqK2ZQbjNMcDFTMnU2UUFrSkNZbDNHVW1Ra1pDUUtCYm1mbDRQdjZ0UHVmOHN1ZkRHT3BLZEkvRFQxbXRjbXZjcEpzVlU0UGhkeDl6RWhHNGZWS1hiQjFXNTgrSVYrOExDQ1lxSTBpbWRXVloyTmdmL2VjVEJmeDdSK3YxS0RHNVVoMlpPRlhrYnYrbG16WnJScUZFalFrTkQ4Zkh4RVl2ZEtzbHIvTkFrT0x4TjZVUGVkWXlWazc2d1BwWGI4cWVzeVB0YlptWm1hcTJQVUp5NXpYWEYxdFpXbzNjLzZCYlIwS2RQbndMZTVlbnA2VnEvTjlBc1JFVkZSWkdhbW9xam95T2xTcFhDeXNxSzFOUlVkdTNhQmVTK1BMOE5tSnViRi9CS1ZYcnJHaU9LSnlZbWhtdlhyZ0c1djBOSmNlalFJZjc4ODA4QXZ2NzZhMXExYWxXZ2pZZUhCLy84OHcvLy9QTVBGU3RXeE1YRnBWakdjdnYyN1NJSmxoY3ZYaVFpSWdJek16TysvZlpidFcxT25qd0o1SHIzR2lQTkhPVCtkdm5UbWhuSzVjdVhpWWlJS0xBOVBUMGRDd3NMalNtcWtwS1NkRXBmcFN2YTVsWkJFUFNlZXp0MjdNaVRKMDk0OXV5WnhpZ2crSjhnWTh5aTU4WkVFQVJST0ZYZXA0WUtKbThUMmd5OHFhbXBPcmNwakl5TWpMZmlXV2dvSmJrK01ERXhZZmJzMll3Yk40NG5UNTR3Wjg0YzFxMWJKNG9aZi96eEJ3Qmx5cFFSblFTMEVSOGZUMnBxcWxGck0rbkNyVnUzeFBwSlZhdFc1Y0NCQXlRbko1T1VsRVJTVWhLdlg3OFdqZnpaMmRrc1c3WU1UMDlQbGMvVW8wY1ArdmJ0UzdWcTFWVDZ2bmZ2SGl0WHJ1U3p6ejRydE9qN28wZVBXTFZxRmVIaDRaUXFWWXJrNUdTOHZiM3AzYnMzbzBlUDVyMzMzbVBFaUJGcUk1RzBNV0RBQUNJaUl1alRwdysxYTljbU16TlRGR21WTmVoQWZUUjVZVkhqeWNuSkxGaXdnTkRRVUt5c3JGaXlaQW5PenM2OGZ2MmFGeTllRkhBS0t3cHBhV2xjdVhJRlFPMHpmdVBHamR5OGVaTkdqUnBSdFdwVmpoNDl5cG8xYTVnNmRhbzRYMi9ldkptVEowOVN2WHAxcGs2ZFdxU3hLQVdaOHVYTHEzMGV2SHIxQ29WQ2dhT2pvM2p2NmVKd2tEZUZXbjVjWFYzNTdiZmZnTnpudWlUSVNFaEkvSDlGRW1Ra0pDU0tCU3R6VXphUGFFWWI5Nzh3WnFhR3l3L2oyWFFtZ2g4NzZyZFEveS9Tc0h4WkduWW95OFFXTHB4NCtKaUFmeDl6LzVWdUtVVXVQWDNHcGFmUHFPNVFtaTQxcXRDbFJoV3EydXVlYzcwaytPNjc3L0R6ODFPYmxrSVpHV0JtWmxhaUJxV3paOCtTazVORHg0NGRTK3ljNnVqVnF4Y1pHWVducml1c2hveXVvbFZ4MUpESjIrZVhYMzVKVWxLU3lqWjFoYkFmUDM3TStQSGo2ZGl4STJQSGp2M1BwVGxvMXF5WnluZWt2QTUwK1gxdTM3N051blhyMU82enNMRGd5eSsvTk5vNGRTVXFLb29SSTBZVTJrNFpFUmNkSFUzWHJsMTE2bnZXckZscTYwNGNPblJJN0s5Q2hRcTZEN1lJM0x4NVUwd2gwcVJKRTc3Nzdyc0NiUzVldk1qWnMyY0I2TjI3ZDdHSk1VVkZFQVF4NVZQMzd0MDExbWxadVhJbEFDMWF0REI2T2p4ZDV5TmxxakIxK1ByNmN2UG1UYlg3NUhJNVBqNCthdmNsSmlacTNHY29lZXZQS0hGMWRTMGc3QTRmUGx3bmdVYVhBdEI1blJxVWRTRUt3OWoxM0VxWDFoeXBlK2JNR1dKaVluQndjTkJZMThPWWxKU0FvVW1vajQrUFo4Q0FBWmlabVdrVjgzVjk5aGNsQlJzVWp4T0dQcFQwK3NER3hvWkZpeFl4WnN3WW5qOS96cE1uVDZoYnR5NlBIei9tMHFWTG1KaVlzRzdkT3B5Y25BcnRhL2p3NGFTbXBwYjRIRjYzYmwxc2JHeElTMHZqL3YzNzNMOS9YOXhuWTJPRGc0TURGU3RXeE43ZW5oczNiaEFYRjhmYXRXdVpOMitlMkc3TW1ERnFuWnlVa1luYXhFS0ZRc0dlUFh2WXZYczNDb1VDRnhjWHhvOGZMMFkyUFgvK0hKbE14dFdyVndrSkNhRno1ODRNSHo1YzUzbkZ6TXhNcFNaVjNxaTJ6TXhNc2RhTE91RzJzS2p4cVZPbjh1alJJeXd0TFZtOGVESDE2OWNId052Ym16Ly8vSlBSbzBmckZlV21qVk9uVG9uWGIvNG8ySnMzYjNMdzRFRWNIUjJaTTJjT0RnNE94TVRFRUJRVVJHSmlJak5tekdEYnRtMzQrL3RUclZvMWxpMWJWcVRhZjRHQmdhU2xwV0ZoWWNHdVhidlVQZ2VHREJuQzgrZlBXYjE2ZFpIbWxMemtmVzk3VTdVTEpTUWtKRXFDLzVhbFFrSkNva1JwVmJNczQxMXJzZjVrdUZIN25ibi9ObjArZHFLaXZiUkkwNFd5MWxZTWFsaUhRUTNyRVBFNmlSTVBIeFA0NkFsUGsxSUtQVGJpZFJLZTErL2dlZjBPVmV4TDBhRnFaWnBWcW9qTGUrV3dmc1BHN2thTkd0R29VU08xKzVTQ2pDN3B1SFJOdDJWblo4Y3Z2L3dpL2gwZkg0K0ppWWxLN3VhbFM1ZStGWUtNRWtOVHVMd0xPZS9Oek13WU5teVl5cmFnb0NEUzB0S0lpWW5SYUd4UkhsT1lNVWJmTkd6S3VrTHZLblhyMXNYWjJabnM3R3h5Y25JUUJBRWJHeHVxVmF2R045OThRK1hLbGQvSXVQU04xTkMxdmJwMFg2OWV2ZUxZc1dONm5hK28zTDE3bC9uejU2TlFLS2hZc1NKejVzd3BZUFJJU1VrUjU1NHFWYW93Y3VUSUVoMmpQZ1FGQmZIdzRVT3NyYTIxUm1Eb2l6cGplTjV0eXNMVXh1THAwNmU0dUxpSXdwRnkyM2ZmZlVmTGxpM1YxZ2R6ZFhWVks1N3MyclZMUlhUYXRXdVhXQ1FaRUtONjhzODViekxpUXhsOWw1MmRUV3hzckVaaExTL0tkRWJHd3MvUFQrMzJuSndjdG0vZkRoU2N4L1BYUDlBSGJVS2VxYW1wd2RkWVVGQlFrWituOGZIeGdIYVJTaCtLa29JTjNvNUlVMjBVeC9wQVdUT2tUSmt5MUsxYkY0QWRPM1lnQ0FJZE9uUVF4WmpNekV6Njl1MkxpWWtKUjQ4ZVZlbmp4bzBiUkVWRllXOXZYNkwxeVNEM041ODJiUm9wS1NrNE9qcFNwa3daeXBRcGc0T0RRNEhQdTIvZlByeTl2Y25KeVNFdExVMThKc25sY3JYcjZ1ZlBud05RcVZJbHRlZStlUEVpM3Q3ZVBIMzZGRk5UVTc3OTlsc0dEeDZzRXRGVnJWbzFQRDA5T1hqd0lEdDM3aVFvS0loejU4NHhZTUFBQmd3WVlKVDB1b1pHSlgzODhjZkV4Y1hoN3U0dUNzRDM3OThYSXowTFM4K2xELzcrL2hyM3ViaTRNRzdjT09yVnF5ZW1WMXk4ZURHTEZ5L215cFVyZlBQTk4yUm1adEtnUVFQYzNkMTFpdGpTaEVLaEVPZmdyS3dzWHI1OFdTQU5va0toSUM0dURzQ29LUkx6T2tQVXExZlBhUDFLU0VoSXZHMUlnb3lFaEVTeHNxUmZRL3h2eEJEeFFyYzBDcnJ3T2szTzFMMjMyZkZqYzZQMStWK2h1a05wUmpWcHhFOU5HaEh4T29rTFQySTQ5eVNhMjNHdnlDbkVZUEFrTVpudHQrK3ovZlo5bGUyVlM5bmhYTnFPY2padmowQ21UTHVncnRCbGZuVDE5TXh2Q0Jrd1lFQ2hxYWZlTklZYVhIVDFzbFh5SmdyNG1waVlxQmg4czdPelJZTmEvLzc5TlI2bnE1SDRUWHNBbHpRZmZQREJXNWZ5eDluWldhZG9oOUdqUnhNZUhzN1lzV1BwM2J1MzFyWkRodzRsSmlaR2JacXMzYnQzcS9Xc1ZyZE5TZDVJQW0zdDFFWHJoWWVITTN2MmJOTFQwN0czdDJmSmtpVUY2c1lBckYyN2x2ajRlTXpNekpnMWE1YldsRHZHd2hERFZVcEtDcHMyYlFKeTV3Uk45VGdNUVNrdXkrVnkwZmlYVjNBMjVyblMwOU41K2ZJbHpadXJyakVlUFhvRW9IY3FuZnh6VG54OGZLR3BCWTNCMGFOSFdiOSt2Y28yYzNOempoOC9YdWl4ZWV1blJVVkZhUlZra3BPVCtmNzc3dzBmcUE3czJyVkx2R2VEZ29MRTlFUDVxVktsU3JHSTQrYm01a3liTnMyZ1kwK2ZQcTIxaG93dVBIbnlCRUFuWWV4TjhkVlhYeFg3T1Zhc1dGRWdYWlk2aW10OWtEZVZaRmhZR0dmUG5rVW1rekZ3NEVCeGUzcDZPbks1WE8wOGZlREFBUUM2ZGV2MlJpSjRkYTBsOHVXWFgrTGk0a0tkT25XQTNMcGEwZEhSSEQxNmxPN2R1NHZQTWtFUWVQandJZWZPblFOeVU2SGxKU3dzakUyYk5oRVdGZ2JrcmpPbVRwMnFNUVdxbVprWi9mdjNwMU9uVG5oNWVYSHExQ20yYjkvT3laTW5HVE5tREMxYnRoVGJ5dVh5QXRHa1ZsWldZckY3WTlLL2YzKzZkZXNtZmo2RlFzSDY5ZXNSQklHdVhic2FMVXJ2NXMyYlJFWkdhbTJqTGhLbmR1M2FYTGx5UlhSR3M3R3g0ZkhqeDBVYTE0a1RKNGlOamNYYzNCeTVYTTdEaHc4TGlDNnhzYkhrNU9SUXRteFpvNjFMMHRMU3hIVkV5NVl0alJaMUl5RWhJZkUySWdreUVoSVN4WXF0cFJtYmhqZWw4L0t6UnUxMzU2WEhmUGRKTlQ2dFh6SXBaZjYvSVFOcU9KU21oa05wdnYyd0xxOHpNcm42TEk0YnoxOXc4L2tMd3VOZm82cy9aM1J5Q3RISmhVZmJsQ1RQbmowRGRQZllLa3hZZWR1OVFkODBiNE40Y2ZIaVJlTGo0NmxSb3diTm1qVXpxQStsRjdOTUpoTTlIM1VsTVRHUmZ2MzY2ZFJXVXpGdUpjcjZEWVVWOUM3cEhQUnZJK25wNlR4OCtCQkFOQjVwUXltYTVCZGtZbUppMUJxcXM3T3pDMDN0cDBSYnV3a1RKb2dwVXlEWHVEOWp4Z3hTVTFPeHM3TmorZkxsQll4WkFFZU9IQkdOWGQ5Ly83M090WHp5WGp2cXJxZE9uVHFwTlQ0cUZBcHljbkpVaWozcnlwWXRXM2o5K2pWMTY5WXRWQmpURjZWWWVPN2NPVEU2SmIrQStOZGZmeG5sWEVwai8vSGp4OVZlRTd0MzcyYjM3dDFxajQyS2l0TDR2S2hhdFNyZTN0Nk1HemVPY2VQR0FSQWFHaW9XOWpaMlhUTTdPenNWMFVxZmVUcHZMWjVIang1cG5WTnpjbkxFbEVYRmhYSnVUa2xKMFNvY0t3MTV4a1l1bDZ0RVMrbUQ4djRyQ3NyMFV2cUtnWnJJek13MHVpTkZjVjhET085d3dnQUFJQUJKUkVGVVlIZ2txakhXQi9sUjF2eHlkWFdsZXZYcTR2Yms1TnphbWZrRmwvRHdjSUtEZ3pFek02TlBuejVHR1lNaDZMcWV6VHNmdFd2WGpqMTc5dUR0N2ExUjhIQjJkcVpCZ3dZSWdzQ2xTNWY0NDQ4L1JDSEd4c2FHYjc3NWhuNzkrcW1OVHMyUG82TWpNMmZPNUxQUFBtUFZxbFhFeE1Rd2I5NDgyclp0eTdoeDQzQjBkRVFRaEFJcEp6V2x0eXFxU092bzZJaWpvNlA0OTlhdFcvbjMzMzl4ZEhUa3h4OS9CSXIrbnVEcjZ5cytWMlF5V2FGUmRmSHg4UncvZnB6RGh3L3ordlZybkp5YzZOMjdOOGVQSCtmcTFhdGN2WG9WSnljbjJyUnBRNU1tVGFoWHI1N0tjMTNUL2ErTU1Bd0lDQkRiZVhwNjhzOC8vNmdJWW9DNDlsSzNkakdFbEpRVTVzMmJSMVJVRk9YS2xTdTBIcEdFaElURXU0NGt5RWhJU0JRN25lcFhZR1NIR213Njg4aW8vWTdhZHAzYlM3cGdhZloyRnAxOWwzQ3dzc1MxdWpPdTFYT05OeWxaY203SHZlVEJxOWVFSjd6bS9zc0VIaWNtditGUjZrNU1UQXhnM0JCNlE3aHo1dzZUSmswcTl2Tm9NdVFWdDVCVXFWSWw3T3pzMkxadG0wSEhEeDA2VkMvRGIyaG9LRUZCUWJScjE0NE5HemFvN0ZNYWcrTGk0blF5TlBYbzBhT0FnS0kwbkJXMzU2cXV4YmdMYTZPUElKT1ptY21WSzFkVVBHVDF2VDUrK2VXWHR5NTl4TjI3ZDhuSnljSGMzRnduc1VLVElMTisvWG9VQ2dVZmYvd3gxNjlmTDVheEtybDY5U3J1N3U2a3BhVmhZMlBEc21YTDFLWThlZlRvRWIvLy9qc0FiZHEwMFZud0ErMUZyK0YvS1pEeW80eU1zN2EyMXZsY2tQdVpsRVhXSjArZVhHeGlZVWhJaVBqL1c3ZHVvVkFvakY3dzE5cmF1a0M2b3lkUG52RFhYMzlSb1VJRnNZaDhmclp1M1lxOXZUMTkrL1pWMlM0SUF0dTJiVlA3blo0L2Y5NW80ODVQaHc0ZFZPb2s2WE8vS3lNeUlQYzVObURBQUkxdDdlM3Q5UktUWHJ4NHdUZmZmQVBvTDBMNStQZ1FIeDlQaXhZdHVIejVzbDdIRm9YczdHeTlSWHBqSVFnQ2YvLzlONUNiOGlvbUprYW5XaVdGOVdsc1J3cDlmMHZsOWJoNTgyYUQwNnZtcGJqWEI1QTdiMlprWk9EazVNU0VDUk9vWDc4K2pSczNWbW1qZEFoS1RVMVYrYTBTRXhPcFg3OCtWYXBVTVhxOUpVUFFGRDJoRkZIeTh1MjMzMkp0YmMzVnExZDUvZnExeXI1U3BVcFJwMDRkQmd3WWdJbUpDYk5telJMbmFSTVRFN3AzNzg2d1ljTjBpbGpQVDZOR2pmRHk4c0xIeDRkRGh3NXg0Y0lGd3NMQ3hQazA3elduYlg1VGlneTZpRUdGY2V2V0xmYnYzdy9rUHV1VVVhMWx5cFFwOUZqbGRXaHZiMThnWXZiZXZYdmN1SEdEbWpWcmtwbVpxZmIrakkrUEp6ZzRtQXNYTG5EdDJqVXhPbVgwNk5IMDZ0VkxGUHN1WExpQXY3OC90Mi9mNW84Ly91Q1BQLzVBSnBPeGJOa3k4WGxaMlAwL2V2Um85dXpadytlZmY0NjN0emRYcjE0dFVIL3N6cDA3UUc2RVRsRjU5ZW9WMDZkUDU4bVRKNVF2WDU3bHk1Y2JOZkpWUWtKQzRtMUVFbVFrSkNSS2hKVmZmOGp4VzgrSVRrZzNXcDhQbmllei9PaDk1dmVwYjdRK0pYS3hzekNuOWZ1VmFQMysvL0pCWjJYbkVKMmN3b3UwZEI0bkpoTWMvWnlyTWJHa3lZdnUvV2xzbEtsbDhub3QvaGZwMHFXTFFjZWRPblZLSjQvQ1gzLzkxYUQrbGVnaTVFUkdSb3JwWHBTZTVEVnIxdFQ0TXBtU2trSktTdUVSVy9tTkN2QS9RVVpkT2l0alVsaEVWbzhlUFpETDVWb05YSDM2OUJIclBCU0d1N3M3VjY1Y0lUMDlYZlI2aEZ5UDF1VGtaRjYvZm8yam82UEdncnpQbmoxRG9WQzhsUkU1Rnk1Y0FISnpxNXVabVNFSUFtZk9uTkZZeDBtZElCTVVGTVQxNjlleHRMUmt3b1FKS2tZSFUxTlRyYjlEVkZTVWFPRFR4U0RwNysvUGI3LzlSazVPRHFWS2xjTE56VTJzUjVDWDlQUjAzTjNkeWNyS29uTGx5a3lmUHIzUXZ2T1NkeXk2WEU5S2xQZU91dFJwbWtoTVRHVGx5cFdpUjY5eTNnME9Ec2JMeTB2cnNlUEhqOWRvSlBQeThsSVJSM055Y2xTTThIUG56c1hDd2dKUFQwK2pHampmZi85OWxlaWhseTlmaXA2NlAvNzRJKzNhdFZONzNOYXRXeWxkdW5TQnlLT1ltQmkyYmR0V3dMaVVrNU9qSXNna0pTWHgvUGx6b3hpM2lrcmV0RGwzN3R4QkVBUzk3ditIRHg5aVltSkM1Y3FWalZMN0FYTHZ0V1BIam1GcGFjbllzV1BWQ2pMRlZVUEd5c3BLRkJ6MVJYbi9HY3I1OCtmRmd1ZlIwZEdNR3plT1JZc1cwYkJoUTRQNmE5MjZOWmFXbHN5ZVBWdmN0bkhqUnRMVDA4Vm5iR0hiRnl4WThFWlNidVduSk5jSGtGdGJKU0FnZ0ZHalJ0RzllM2UxSWtEZWM5KzZkVXNVWkpvMmJVclRwazJORWpGVlZFeE1URmkzYnAzYWZlcnVvZnYzNy9QaGh4K3FwR2JUeEtCQmc3aDU4eWFkTzNkbTRNQ0JSUllQTFMwdEdUMTZOSjk4OGdtclZxMmlYNzkraFRvTVBIcjBDSGQzZC9GdjVYbzJPenRicXlEMzQ0OC9GcGpuOGtia3hjVEU0T2JtSmo3cldyUm9JZTVUaWpUYVVGNHZhOWV1TFNCQ0tsTWlEaGt5UkdNVTB2Mzc5MW03ZGkwQXRXclZvaytmUG5UczJGRmN6d1FFQkhENDhHR1dMRmxDdTNidGVQSGlCV2ZQbnVYS2xTdThmdjJhanovK1dLVS9FeE1UQWdNRFZiWXBmLzhHRFJvd2I5NDhMQ3dzK09DREQzanc0QUdKaVlrcTlkQkNRME1CemVLZXJzamxjbWJQbnMyVEowOXdkblptK2ZMbGI5eWhUa0pDUXFJa2VQTXJLUWtKaWY4RTl0Ym0vRDZzQ2IzV1hqQnF2MHVQM0dOZ3F5clVxbWg0NFVJSjNiQXdOYUc2UTJtcU81U211Vk5GK3RjcjZJM2UxR2ZmR3hpWktvSWdjT1BHRFVEM1lwQ3BxYW5GRWsxU3ExYXROMXFYdzlDYzkrZk9uVk1yeU1URnhURno1c3lpRGtzckV5Wk13Tm5abVdQSGpuSHUzRGtWdzZDVGt4TmR1blNoZGV2V0tubTBWNjllellrVEp4ZzVjcVRhUFBZLy9QQURFUkVSYk5xMFNXditlV1hkQkgyakE5NFdCRUVnSWlLQ2tKQVFRa0pDeEh6aVo4K2V4ZHJhdWtBUjRjMmJOeE1TRXNLc1diUG8wcVdMMmpvUVNVbEpEQmd3QUJzYkc2T2x5ekVXT1RrNVhMeDRFY2cxTWtLdVNPanY3ODgvLy96RFR6LzlWT0FZcFNDVDEwaXNUSFUxYk5pd0lodVB0T0h2NzQrSGh3Y0FsU3RYWnNtU0pWU3VYTGxBTzBFUVdMWnNHVkZSVVZoYVdySmd3UUtWU0xLc3JDeWpHYm56RXgwZERhQ3p4M3BPVGc3TGxpMVRtNjRvTlRXMVVDOWNaVFNqcHI3emN2MzZkZUxqNDdHMnRpWTlQWjB4WThhd2V2VnFWcXhZd2ZMbHk4VjJ4cHpMejU4L3ovcjE2MGxNVE9TTEw3N1FLTWJrSnlvcUNpOHZMMnh0YmNWMFUvblR1bHk1Y2tVbE5kaFBQLzFFYW1vcXk1Y3ZWeXZTbFNUS1oyaVRKazI0ZHUwYW9hR2hmUGpoaHpvZjcrbnB5WTBiTnhnOGVIQUJyMnBEcVZTcGtpaDRhYXFsVWx3MVpONFVLU2twYk55NEVVQXNiTDU5KzNabXpKakJqQmt6ZEw0ZWxUeDY5SWdKRXlhb3BGK0MzUFJiU1VsSkJZUVhUZHNYTFZyRW8wZVBpSTJOcFdMRmloclB0MkxGQ3Q1Nzd6MisvdnBybmVhczdPeHNkdTNhUlhwNnVwZ0tLai94OGZGdlpIMlFuSnpNOGVQSHljaklVSWtneTgvZHUzZkYvNTg3ZDQ3dTNidXI3SDhiaEN4OW1UUnBrdGI2VTNGeGNkeTZkUXRYVjFjYU5tekkvdjM3ZFJMMWJXeHMrTzIzMzNRYVE2TkdqZGkwYVpOTzE1R21DSlBDSXNNMDFhYUMzSHR4N3R5NUpDWW02alJlZlNsVHBnd05HemFrZGV2V0dnV1oxcTFiTTI3Y09CbzBhS0FTVmZ2Z3dRTzh2THk0ZGVzV05qWTIzTDkvbnpadDJsQytmSG42OWV0SHYzNzlkQmJWaHd3WklqNTdsWFZoV3JWcXhZTUhEL2pycjcvRUNORG82R2orL2ZkZnpNek1Da1NKNmN2Smt5ZDU5T2lSbUw1VkVtTWtKQ1QrSzd4N0t3SUpDWWwzbHA0dWxmaW1WUlYyLzYzNVJVWmZNaFU1ak5sK25jQ3A3WGdMbmJjbDNnRC8vUE1QeWNuSldGaFk2T3hwTEpQSnRCYU9ORFMxaDZXbHBWRlNjYnd0S0JTS1lxOFhvNndKc24zN2RpRFhNMWt1bDVPZG5hMDJvdWJGaXhmOCtlZWYyTmpZcU5Ub1VQTDgrWE1pSWlJb1c3WnNvY1dBVTFOVEFReXFuL0UyNE9YbGhhK3ZiNEh0Ym01dU5HblNSRzNrVCtQR2piRzB0T1RpeFl0cUJaa3paODZnVUNobzM3NTlzWWtBaG5MaHdnVVNFaEl3TlRVVkJabnUzYnZ6NTU5LzR1Zm5oNm1wS1NOSGpoVGJaMmRuaTRhR3ZKK2xSNDhlbUppWThPV1hYeGJyZUR0MTZzU0pFeWV3c2JGaHdZSUZHZzFXUGo0K1lvcWlLVk9tcUVUNlhidDJqVjkrK1lVQkF3Wm9USjFWRkpTR1JsMmpDemRzMk1DMWE5ZHdkSFFrSVNGQkplOTlwMDZkNk5TcGs5cmpsS0tKcjYrdmlzZXROazZlUEttU3pxVmJ0MjVjdlhxVmMrZk9jZXpZTWJHZGNzNTkrdlFwTXBsTUZMMmlvcUl3TlRVVlJiZVltQmkxeHZ2TXpFd3VYTGlBbjU4ZjRlSGhRTzQ4bEpLU29yV09pRElpY2VYS2xlVGs1QkFjSEF6a2VpSFhyMSsvUU4wSVpjU0ZwYVVsbVptWnVMcTZzbnYzYm1iTm1zVzZkZXVNbHBkZlh5SWlJbmo1OGlVT0RnNTgvdm5uWEx0MmpiTm56K29seUR4Ky9CZ3dicFNxbVprWlU2ZE9WZkZLejA5eDFaQXBTczBWUXlNaTVISTVibTV1dkh6NUVrZEhSd1lPSElpTmpRMFdGaFo0ZTN2ajd1N09tREZqZEs3WGRPM2FOZWJObTBmanhvMVp1blJwa1NJZU16TXpjWE56NDhXTEZ5eGJ0b3hHalJvVmFCTWVIaTdXV1duVHBvM2F0SXo1dVg3OU9qdDI3QUNnWWNPR3RHblRwa0NiTjdVK09IRGdBQmtaR1pRcVZVcHQvUzNJL2ExdjNyd3B6ak0zYnR3Z1BqNitnQUQycHNuSnlUR0tjUDNpeFF0Mjc5N05pUk1ueU03T3BuejU4cmk0dUlqUE5tT0s0MEZCUVRxdlFlclZxNmNTOFJZUUVNQ2FOV3RvMGFLRlN1U01FdVU0angwN3B2WWNyMSsvWnViTW1VUkZSZUhnNEtBeGdxb29kTzNhVmFkbllWNng4ZTdkdS9qNituTGh3Z1VFUWFCRGh3Nzg5Tk5QbEMxYmx1ZlBuMU82ZEdseFBhdnIvVDU0OE9BQzIxcTNiczIyYmRzNGN1U0lLTWdvSTJ1YU4yOWVaQ2VtVzdkdUFkQytmWHRKakpHUWtQaFBJUWt5RWhJU0pjcjZRUzRFM1lubFJYS20wZm9NdWhQTDNzdFBHTml5aXRINmxIaDd5YzdPeHRmWGwvcjE2NnMxQWlpTlhDMWJ0aFM5dXdyRHhzWkdheVJMY2RkaUtTNk1QVzRuSjZjQ2FWMGlJeU41NzczMzFCWlRMZXdsVnhPUmtaSFVxbFdMbmoxNzBxRkRCNFlNR1VKU1VwTGF0bnYyN0VHaFVQREZGMStvRlZLVTE0T21GRlo1VVhxcmF5dk0vVFpUdG14WktsYXNTTnUyYlduVHBnMnpaODhtSXlPalFDSFd2SmlibTlPdVhUdUNnb0lJQ1FtaGFkT200cjdzN0d3eERVZXZYcjJLZmZ6NjR1Zm5CMERidG0xRmcxZk5talZadUhBaHMyZlBadi8rL1pRdVhWcXNmNkdNZ0FKVTVvYldyVnZUdUhIallrL0pabXRyeTdKbHk3QzF0ZFhvSlgzcTFDbjI3Y3VOTkJ3NmRHaUI2L2JPblR2RXhNVHcrKysvOC9ISEgydU1GREFVWmYyY3MyZlBFaG9heW9vVkt6UzJWUllVTmpNelkvNzgrVXllUExuUVFzU0c4dkxsUzg2ZE84ZlFvVU5WNXFEeDQ4ZFRzMlpOUHZua0UyeHRiY25JeUtCNzkrNWtaMmZUclZzM0tsV3FKTTd0cnE2dWxDbFRSdno3ekprekttbi80dUxpV0x0MkxiZHYzeFlqcVpSa1pHUVlWRVBFMmRsWjdiUGw0Y09IWExseWhjYU5HL1A4K1hOaVkyUDU3cnZ2U0VsSndkL2ZuMW16WnZITEw3OEFtdWNqWTBWMkppUWtxTlEvVUg3T1ZxMWE4ZkhISDJOcGFjbnAwNmY1NFljZmRIcW1wcVNraURXS2F0V3FwYld0T3VOZlhpcFZxcVFpZ21tYnk0cVQ0cWk1b28zazVHVGMzZDI1ZnYwNjV1Ym1MRnk0VUh5K0RSZ3dBRXRMU3paczJNQ3Z2LzVLY25KeW9kOGo1QnFwSFIwZENRa0o0ZENoUXdWcUhlbkQxcTFiZWZyMEtkV3FWZE1ZaWJ4cDB5WUVRYUI3OSs0NmlURUF6Wm8xNC9QUFA4ZmYzNTlWcTFieHdRY2ZGSmpqeXBjdlgrTHJnK1RrWkE0Y09BRGtwdVN5czFNZmxYL2x5aFdTa3BKbzFLZ1J6WnMzeDhmSEJ6OC9QeFhIZ0xjQm1VeW1NZjNZbmoxN0NwM0hJeUlpT0h6NE1DZFBua1F1bHlPVHlXamZ2cjFHNGVuOTk5ODM2UGtxQ0lMV3FCVmRVYWJXTWlUeU1DTWpnOG1USnhNVkZVWFpzbVdaTzNkdXNkU0cxTFVXbWpJTjJWOS8vU1U2RExpNHVQRDk5OStMbisrdnYvNWkvZnIxTkdqUUFIZDM5d0wxYXZTbFJvMGExS3RYajN2MzduSHUzRG1hTkdraVJrdmxqd0F6QkdVYXdiZE51SlNRa0pBb2JpUkJSa0pDb2tRcFY4b1NqeUVmOGZXR1lLUDJPMkhuVGJvMGZJK3lkbStYQjdlRWNibDc5eTdyMXEwaklpSkNKZis1a3JpNE9ESDlrRFl2MnY4S3hWMURSaEFFWnN5WVFWSlNFcnQyN1RMYXkxUzFhdFVLRk9WVng3Tm56OFNhS0RZMk5pZ1VDaFZEOTh1WEx6bHk1QWd5bVV5bmFJTG56NStMZmVsYmdEWW5KMGM4L2szUnExY3Z2UXEvSytuZHV6ZEJRVUZzMjdhTkprMmFpSWFUUTRjT0VSc2J5NGNmZmxqa0hPSEc1dkxseTJKcW1QeVJCeDk5OUJGVHAwN2w1NTkveHNmSGgzTGx5dEdwVXllTmdveXBxU21sUzVjdWtYRnI4NEFORFExbDllclZRSzU0b003SU9talFJQzVjdUVCa1pDUXJWcXhnOWVyVlJSS1Ntalp0S2hwck1qSXl1SEhqQnVYTGx5YytQbDZNY2xBeWMrWk1sWE5Wcmx3Wm1VekcrUEhqaS8zNk9IVG9FTm5aMmFKNHFNVGUzbDQwTE9ZMXFpb0ZBVzIvYTk2Qzl3QVZLbFJBSnBOaFltSkM1ODZkNmQyN04rUEdqZE1vcWhTR05yRkU2YzNmdTNkdlBEMDl4ZTFqeDQ0bExpNk9oSVFFMGNoc1ptWkdwVXFWVkk2UGlvb3FFTm1wclBXa0QvNysvZ1FHQm9wcGc3S3lza1RQNTQ0ZE8ySmxaVVhyMXEwNWZmbzBBUUVCQmU0MWRTanZ5NG9WS3hZWWQzNWlZMk8xN2pja0tzL1FTQlpOdjdHSmlRblcxdFpxNjM0SmdzQ0pFeWR3ZFhYVktMTDI2dFdyZ01DbkRhVVErdno1Yzh6TXpKZzVjMllCMGFOUG56NElnc0NHRFJ2WXRtMGJtWm1aYWlNYzgySmpZOE9NR1RPWU1tVUtQajQrTkczYTFLQUkzdERRVVB6OC9EQXhNV0hxMUtscVAvZkZpeGU1Y2VNR05qWTJmUGZkZDNyMS85TlBQeEVXRnNiRGh3OXhjM05qL2ZyMUt1ZDRFK3VEUC83NGc3UzBOQ3BXcktnU29aQWZwUU5ENTg2ZGFkR2lCZHUyYmVQbzBhTjgrZVdYYjVXeFdTYVRhZnhkOXU3ZHExYVFFUVNCMDZkUGMrVElFVkhnTURVMXBVdVhMZ3djT0ZCcmxQbUdEUnNNaXFKSVQwL1grbjNyUW1abXBsaHZ5cEM2UzFaV1ZsaGFXbEsyYkZsV3JGanh4bFBhUG4zNmxFMmJObUZpWWtLN2R1M28zNysvS01URXhzYmk1ZVhGdVhQbnNMUzBwRldyVmtVV1k1UjgrZVdYdUx1NzQrbnBTZlBtelVsTVRLUnExYXBHZWRmcTA2Y1ByVnUzZml2cXAwbElTRWlVSkpJZ0l5RWhVZUo4MWR5WlBjRlBPSHhkYys1NGZYbVJuTW1VUGJmWU9yS1owZnFVZUh0SVNVbkJ4OGVIWThlT0lRZ0MxdGJXYWczbVhsNWVva0ZxMjdadHVMaTRVS0ZDaFVMN1QwdExNOWlJOHpaajdCb3krYmwvL3o3eDhmSFVyVnRYcTdGQlhhSFUvUHp5eXk4YXZVNDFZV3BxeWllZmZNS1pNMmZZdW5VckowNmM0TnR2djZWejU4N0laREk4UER4SVQwK25jK2ZPT2htZUlpSWlBUGpxcTY4MHBpVFJSR0ppb3M1aWlLNmU3WVcxeWYraXJXdEVXSDdxMUtsRHk1WXRDUTRPeHMvUGozNzkraEVWRmNXV0xWc3dOVFZsOU9qUkJ2VmJYQ2dVQ3JHdVF0T21UZFVhV1RwMTZzVGp4NDg1ZVBDZ2VHMHFVOUlCYWlPNjNpVGg0ZUhNblRzWHVWek9oeDkrV0tCbWd4SXpNek9tVFp2R3VISGpSTU9vUGlLY0lBaUVoWVh4OTk5LzA3ZHZYNVl0V3lidU8zVG9FSm1abVhUczJKRVRKMDRVT0ZhWmZreVppNzV4NDhhc1hyMWFiYVNpTVVsSVNPRFFvVVBVclZ0WGJjMGRkZno3Nzc5QWJrMFJmWmd4WTRab2dDdU1yVnUza3BhV3B2ZjljZVhLRmY3KysyK2NuWjFwMjdhdGlpQWprOG1ZUDM4K1ptWm15R1F5aGcwYmhyMjlmWUYwUzY2dXJnVWlPNDhlUGFwemZRTzVYSTZIaHdjQkFRRllXVm1KeHVxREJ3K1NuSnhNdFdyVitPaWpqd0RvMmJNbnAwK2Zadi8rL1hUcjFxM1FlK2ZzMmJNQU9rVnY1WSs0TkFiR2ltU0pqNC9ud1lNSEhEbHlSQlNHZ29PRE1UYzNGNzNaL2Z6ODhQVDA1TktsU3hvTDNSODVjb1JidDI0UkVCQlFxRGY1cmwyNzJMcDFLNUFySWl4YXRBZ1hGeGUxYmZ2MjdVdEtTZ3JidDI5bjc5NjlPa1VQTldyVWlDKy8vQkpmWDE5V3JWckZ1blhyOUJKMEV4TVRXYnAwS1lJZzhOVlhYMUduVHAwQ2JlUnl1WGhORHhvMFNDWDZTaGZNemMyWk0yY09vMGFONHNHREIvajQrR2lzSjZNTlk2MFBYcjE2eGNHREI0SGNPbVBxVW45Q3JnZ1ZGaFpHcVZLbDZOU3BFNWFXbG56NjZhZWNQSG1TRFJzMk1IZnVYTDAvdzl1RVFxRmc2ZEtsQURnNE9OQ3RXemQ2OXV5cHRZYlEyMEJnWUNCSlNVbFVxbFRKNEZvblE0Y09wV3JWcWxTcVZJa1hMMTRZZVlUNjhkRkhIK0htNWtidDJyWEY5NkRrNUdSOGZYM3g5ZlVsS3l1TFJvMGFNV1hLRkNwWHJveGNMaWNoSVVHbmR5SElGZVY5ZlgzcDI3ZXZpdmpVcmwwNzZ0ZXZ6OTI3ZHpsNjlDaWcyOXBlRjVvM2IxN2tQaVFrSkNUZVJTUkJSa0pDb3NTUnlXREQwSTg1Yys4RmllbHlvL1c3N1VJa2cxcFZ3YlhoMi8xeUlLRWZmLzc1SjU2ZW5tTE81cFl0V3pKKy9QZ0NlWVlEQWdKRVE1Q1RreE14TVRGTW56NmROV3ZXRk9xWldOTHBTRW9LYmZVT3RDR1g2M1pmbmpsekJrQnRudmU4NkpKeXdwQkN6QlVxVkdEMjdObDg4ODAzYk5teWhVdVhMckZpeFFyMjc5OVAvZnIxdVhUcEVuWjJkb1Y2RGtQdU5YRHo1azJnOERRN1JhV3dta1ZQbno1RkVBU3RSaUpqcFBISXk2aFJvN2h4NHdiZTN0NlVMVnVXclZ1M2twbVp5Y0NCQTNWT04xTlMrUGo0RUIwZGpVd20wNW9LNXJ2dnZxTno1ODZpVVY0cHlKaVltQmdzWGhVSFVWRlJ6Sm8xaTdTME5HcldyTW1pUll1MEZuNnVYYnMyZmZ2MnhjL1BqeTFidHRDc1dUT2Q2bzBzWDc2Y3ExZXZpa2I3dG0zYlVxNWNPU0EzdW5EZnZuMVlXRmpRdDI5ZnRZS01rbUhEaHRHcFV5Y0dEQmhRN0dJTTVNNHptWm1aWXVvNVhiaHc0UUpBb1pFN1o4NmN3Y3JLaWhZdFdpQ1R5WFN1WndOdytQQmhBTDBGbVpDUUVDQzNtTGc2WTFaZWc2OCt3ckM2R2hucWlJdUxZL0hpeGZ6enp6Kzg5OTU3b3BBUUh4L1A3dDI3QWZqNjY2L0Y5aDkrK0NHMWF0VWlQRHljN2R1Mzg4TVBQMmpzVzZGUWNPblNKUUJ1Mzc3Tm8wZVBxRkdqaHM2ZndWaFlXVm1KNmFnS28xZXZYbVJrWkJUWUhoZ1l5T2JObS9uaWl5OFlOV29VQVBQbXphTjA2ZEppdXNUUFAvK2NTNWN1RVJ3Y2pMdTdPL1BuenhlRjhxeXNMQ3dzTEVoTlRjWE56WTJrcENUTXpjM3AzTG16eHJHMGE5ZU9QWHYyVUtkT0hhWk5tMWFvcURWa3lCQlNVbEt3dGJYVk9VcHQyTEJoWExod2didDM3K0x2NzY5ekRScEJFRmkyYkJrdlg3N2tndzgrWU5pd1lXcmI3ZHk1azJmUG51SGs1TVFYWDN5aFU5LzVjWFoyWnZUbzBheGR1eFkvUHo5YXRteXB0ekhkV091RExWdTJrSkdSUWJWcTFUVFd4RXBLU2hKVERBNFpNa1I4dmd3ZE9wUXpaODV3OXV4WldyUm84ZGFrUWpXMGhreWpSbzNvMWFzWG4zenlpY296NnA5Ly91SFNwVXM2TzcrVUZMR3hzV3pac2dYSXZWY05GUS9lVktwRVRTZ0ZqTmpZV1B6OC9BZ0lDQ0FqSTRQeTVjc3pjdVJJTVZvMFBEeWNGU3RXa0pXVnhXKy8vVmFvMDlQWnMyZlp0R2tUc2JHeHVMaTRVTDkrZlhHZlRDYWpUNTgrWWdSa2t5Wk5hTlpNY29LVWtKQ1FLQXFTSUNNaElmRkdjSEt3WnMwM2pmbmVKOFNvL2Y2dzVScDNsbmJCMWxLYTN0NVY4cVlWbWpGakJnOGVQQUJ5Y3d1UEdUT0dkdTNhRlRqbTRzV0xyRisvSG9CKy9mcng5ZGRmTTM3OGVLS2pvNWs1Y3lhclY2L1dXRUFiY21zN3FFdEhvdVJ0ZVluV0YwTnFIdWhLWW1LaW1FUGEzOStmenovL1hHMk9kdEMvaG95K1ZLdFdqVVdMRm5IbnpoMjh2THk0ZCs4ZWtaR1JRRzYwaTlMb3JJMzc5KytMQmVJMTVjUTNGb1hWTE9yUm93ZHl1VnhybXo1OStxalV2eWdxVGs1T1RKbzBpWjkvL2xuMGdtM2V2TGxHbzV1dVBILytuQ0ZEaGdEZzZlbFpaT1BzMzMvL2phK3ZMNUQ3MjJyclR5YVRxVVJJS0FXWk41MXlKQyt4c2JITW1ER0R4TVJFcWxTcHdzOC8vNnhUcEpqU3FCb2JHOHVhTldzS2VMcW5wNmNUSEJ6TTJiTm54YWhCWllGdGUzdDcyclJwSTk0WFdWbFp1TG01a1pLU3d1REJnN1hlTHdxRmdwaVlHSGJzMk1FWFgzeFJJc0pXczJiTmNIWjJMbFQ0VmFMTXNXOXFhbHJvTWFHaG9majcrN05nd1FMYXRtMnI4NWdTRXhOSlNVbFJHeUZRR0YyNmRPSFZxMWNsYXVSVGl1d0toWUxSbzBlVG1KaEk4K2JObVRWckZuWjJkZ2lDd09yVnEwbExTNk5PblRwOCt1bW5Lc2NQSHo2Y1diTm1jZURBQVpvM2I2NHhhdVAwNmROaVBRQkJFRmkzYmgxcjE2N0YxTlMwZUQrZ2tWR21Jb1BjWXR1YXNMQ3dZUEhpeFl3ZlA1NkxGeSt5ZGV0V01kclcwOU9UaHc4Zk1uYnNXQllzV01EMDZkTlp0V29WcFV1WDF1Z1I3dXpzakllSEI5V3FWZFBaZVB6VFR6L3BaV2kydExSazRzU0p6SjQ5VzYrYVQrbnA2ZGpZMkdCcGFjbWNPWFBVaXNZUkVSRmkycTZKRXlkcUZaWUxvMGVQSHZ6OTk5OEVCd2V6WXNVS05tM2FwSEdOb1kyaXJBL0N3OFBGZGRTd1ljUFVmczl5dVp5RkN4Y1NIeDlQclZxMVZPcXRWYWhRZ1crLy9SWnZiMi9XclZ1SHM3T3pRWFZNbEJqcmVXcElEUmx6YzNQV3JGbWpjVnk3ZCs4bUtpcUsrZlBuR3pRbVl4TWZIOCtDQlF0SVNVbWhSbzBhT3FWYmZCZElUMC9uL1BuekJBVUZjZXZXTFFSQm9GeTVjZ3dmUHB3ZVBYcGdhV21KUXFGZzc5Njk3TnExQzRWQ1VTQTlaMzV1M0xqQjVzMmJ1WC8vUHBCYmJ5ci9PMU5JU0FqcjFxMFQvNzUyN1JwNzl1elJlQjNwU2s1T0R1N3U3b1NFaERCdzRNQWk5eWNoSVNIeExpRlpMQ1VrSk40WTMzMVNuYjJYb3dpNm96Mkh1RDVFdmt4bG5sOFlhNzR4TEN4ZDRzMXo4ZUpGOGY4UEhqeEFKcFB4MldlZk1XTEVDR3h0YlF1MFAzejRNQnMyYkNBbko0ZkdqUnN6WXNRSVRFMU5XYkprQ1JNbVRDQWlJb0k1Yythd2N1VktveG9QWjgrZXJURjF4ZHVDb2VsZ05Ia001K1dQUC80Z0l5T0RpaFVyRWhzYnk1SWxTMWl3WUVHeENpK0Y0ZVRrUk1XS0ZibDM3NTY0YmN1V0xVUkhSL1A5OTk5clRaM2k3KzhQNUhyOWFSUHZpc3FxVmF1TVlweDBkM2NuSnlmSENDUDZIdzRPRGxoWldZbS9mZlhxMWNuSnlTbFNEdkt3c0RBZ04zMVJVY1dZc0xBd2xpeFpBa0RObWpYMUZvdGlZbkxUWkJibjc2c1BvYUdodUxtNWtaQ1FRS1ZLbFZpeFlrV2hFUnFabVpta3BhV1JucDdPWjU5OXh1Yk5tN2w3OXk2SER4OFdEVTQzYjk1azd0eTVaR1ptaXNlVktsV0t0bTNiMHI1OWUxeGNYTVJyTUMwdGpYbno1bkgvL24zcTFxMWJhSEZ3WlYwVFMwdEx2Vk1NR3NyNzc3L1ByRm16ZERJNkM0S0FoNGNIbVptWmRPM2F0ZER2VXluUzZadFdTUm1OK2ZyMWEzeDlmWFdPVW9MY2EzZktsQ2w2bmErb0tOTXhDb0pBWW1JaS9mdjNaK1RJa2VKM3VuUG5UcTVjdVlLNXVUbFRwa3dwOEYwM2JkcVUxcTFiYytuU0pkemMzUER3OE1ESnlVbWxUVVpHQmo0K1BrQnVPcTBiTjI1dzc5NDlQRHc4bURCaGdsRlMyNVFVSVNFaHhNVEVVS2RPblVMbkxUczdPOXpkM2Rtd1lZTksrc0NvcUNqQ3dzSklUVTJsY2VQR2pCOC9ualZyMXJCa3lSSXg4TUZGQUFBZ0FFbEVRVlRXclZ0SDllclYxZmFuYWJzbURQbGVtelJwZ3BlWGw4N1hMT1E2RXN5ZlA1L1kyRmkxYWFvVUNnVXJWNjVFb1ZEUXJWczNNZVZkVVpneVpRb2pSb3dnTGk0T0R3OFBac3lZWVhCZitxNFBsSUtpSUFqVXJsMWJyYmlibFpYRmtpVkxDQTBOeGNiR2hsbXpaaFVRb2ZyMzcwOUlTQWczYjk1azVzeVovUHp6endhTE1zWjZuaHBTUTBZYnlxaExYWnhmaWdObG1qK0ZRc0dyVjY4b1c3WXN2Ly8rT3c4ZlBzVFcxcFlaTTJZVVNSeDgwK1JkeTZla3BPRGw1VVZpWWlJMWF0U2dkKy9ldUxxNlltNXVqaUFJbkR4NWt1M2J0eE1iRzR1ZG5SMWp4NDR0RU5tVlZ6U2ZObTJhR0IxZXBVb1ZoZzhmcm5LdHkrVnl0bXpaZ3Erdkw0SWcwS0JCQTVvMmJjcTJiZHZFOWNla1NaTU1ycEVVR1JuSitmUG5nZHlValpJZ0l5RWg4Vi9pM1gweVNVaEl2UFBJWk9BOXZDbU41cHdreVlpcHk5YWZET2ZybHM0MHIvSDJGTkNVMEkyTWpBeTh2THpFdjUyZG5aazBhWkxhdERpSmlZbDRlSGlJaHJFbVRacXdhTkVpMGRENC92dnZzMmpSSXFaTm04YTllL2RZdkhneGl4Y3ZOcHFuYnQ0QzBwQ2Jja3ZmbDloM2xiQ3dNSHg5ZlNsVHBneS8vdm9yMDZaTjQ4cVZLOHljT1ZQTVcxMlNSRWRIYytEQUFRSURBOG5NektSTW1US01IVHRXOU5ZTkRBemsvUG56REI0OG1DKysrS0xBTlJBZEhTMm1YOVBtRGEyTnZJWnFiUmlhd3p3L2hoU24xWVJjTHNmSHg0Y0RCdzRnQ0FLTkdqWGkzcjE3N051M2p5dFhyakI1OG1TRERVaDM3dHdCMEN2NlFCMmhvYUhNbXplUHpNeE1IQjBkV2Jod29WNEdGa0VReEpkK2JlbmlTb0xrNUdTOHZiMDVjZUtFS0twVnIxNmQ3ZHUzazVHUlFYcDZPdW5wNldSa1pJamlTM3A2T21scGFScEZ1TTJiTjlPbVRSdktseTlQOWVyVnljckt3c2JHaHRhdFc5T2hRd2VhTkdsUzRQdDY5T2dSeTVZdEl6SXlrc3FWSzZ2TW4wb2pyN0plakJKbEVmYkM2Z2JvV3BOci9QanhXdWZrUllzVzRlenNySE1hUVM4dkwvNysrMi9zN093WU9uUm9nZjM1dno5bEtreE5uMmZDaEFrcXdwUHlPdkx4OGNIRXhJU0VoQVE4UFQzeDlQU2tRb1VLdEd6WmtoWXRXdURpNHNMdnYvK3VVYUEyeE5PL0tDalRxNW1abVRGeDRrU1ZlZTd3NGNOczM3NGR5STIyMENRSVRKZ3dnYkN3TUJJVEU1azBhUkxMbHkrbldyVnE0djdkdTNmejZ0VXJMQ3dzK09xcnIzQjFkV1hpeElrY08zYU01T1JrSmt5WVFPblNwWXZ2UXhvUlpaUkgvb0xpTXBsTWpEakxpNU9URSs3dTd1TGYyZG5aaEllSEk1UEpxRm16SmdEZHUzZm4zcjE3QkFRRWNPalFJU1pObW1UVU1RdUNJSTVORjVGR0h6RW1MNXJ1bGExYnR4SWVIbzZqbzJPaE5WK1VCbUhRUGxZSEJ3ZkdqeCtQbTVzYnQyN2RJaWtwU2U5cnlORDFRWGg0dUNoa0txTlM4dkw2OVdzV0wxNU1hR2dvWm1abUxGeTRVRzI2TGhNVEUrYk5tOGU0Y2VPSWlZbGg2dFNwVEpreXBjQWFVaGVNOVR6VmhycDFyUEs2MStTZzhlelpNd0FxVmFwVWJPUFN4TWFOR3psdzRJQTR4bm56NXVIdTdzN0VpUk5KU2twaXhJZ1JieVJ0WW42TUZkRmN2bng1Rml4WWdJbUppWmltVUtGUWNQcjBhWGJ2M2sxa1pDUXltWXhPblRyeC9mZmZGMGp2RFA4VGVKU3BldTN0N1JrNmRDaWZmZmFaeXU5NzhlSkZ2TDI5eFJTNW5UcDFZdkxreVZoWVdGQytmSG5XcjE5UGNIQXczMzMzSFY5KytTWDkrdlhUKzlubTVPUkU1Y3FWaVk2T2xsS2dTVWhJL09lUUJCa0pDWWszU3BXeU5xd2Y1TUozM2xlTjFtZU9JRERDSjRTUVJaMnhNRFBjczF1aTVMR3lzcUozNzk3czNMbVR2bjM3TW1MRWlBSUdMVUVRQ0FnSVlQUG16YUpYWHVmT25aa3laVW9CZzJQRGhnMlpPSEVpcTFhdDRzcVZLNnhaczRhcFU2ZnE1VkVhSHg4UFVLQnZwWEZVYWF6NzY2Ky9FQVJCcnhvRTd5SUpDUWtzWGJxVTdPeHNmdnp4Unh3Y0hIQjNkMmY2OU9tRWhvWXlZc1FJUHYzMFUxcTFhcVZUZjRJZ2tKMmRqVnd1Unk2WEk1UEpzTGEyRmczS01URXhKQ2NuRnlnay9mVHBVeTVmdnN5Wk0yZkVOQXZtNXViMDZkT0h3WU1IWTI5dlQ3dDI3ZWphdFNzZUhoNWN1WElGTHk4di92enpUeVpNbUtDU0c5dkR3d09GUWtHTkdqWDQ1Sk5QQ2gzenk1Y3ZzYlMweE1yS0NqTXpNeElTRWtRUHpmeGU0eVdKWEM0blBUMGRXMXRiSGoxNlJFWkdScUVSUzVjdVhjTFQwNU9ZbUJoTVRFd1lNV0lFWDMzMUZlSGg0Ymk3dXhNUkVjRzRjZU53Y1hIaDg4OC9wM1hyMW5xSm1rcVBYbDNUVGFrak1EQ1FkZXZXb1ZBb3NMR3hZZW5TcFJxTmduLzk5UmYyOXZZNE9qcUt2MDljWEJ3SER4NFVqVm10VzdjMmVDekd3TVRFaERObnpxaUlBOHE2Rzlvd056ZW5kT25TMk5yYXF2eTdmdjA2YVdscHJGKy9IbmQzZCt6dDdWbTVjaVgxNnRWVCsvdG5abWJpNit2THpwMDdVU2dVT0RzN3MzejVjaFVQMXpKbHlwQ1ltRWhRVUJDZmZ2b3BabVptSkNZbThzY2Zmd0FVV2xkSTE1cGN5cWdsVFdSbFplblVUM0p5TW12WHJ1WDgrZk9ZbUpnd2JkcTBBb1lvVzF0YlhyOSt6WU1IRDZoZHV6WVJFUkhjdlhzWGEydHJ5cFl0cTdiZm5qMTdrcGFXUmtoSUNOZXVYZVBzMmJPOGVQRUNVMU5USms2Y1NQdjI3UWtPRHViY3VYT0VoSVRnNysrUHY3OC9WbFpXTkd2V2pEWnQybENtVEprU2l5YlN4TEJodzdoejV3NmpSbzFTU1pXMmI5OCt2TDI5Z1Z6eEliOEFrUmRIUjBjeDlWWjhmRHdUSmt4Z3pKZ3hkT25TaGZQbno3TjM3MTdnZjJtZ3lwVXJ4OXk1YzNGemMrUGN1WE5jdTNhTkxsMjZVTHQyYmJIUG5Kd2NaREpaZ1dleUlBakk1WElVQ2dWeXVSd3pNek8xRWJLYXlNek0xRmtVekJ0SkJybmk3ODJiTjNGMGRDeVF1cTFjdVhLOGVQR0MwNmRQMDY1ZE83VnpZV0ppSW52MjdDRWxKWVc2ZGV1cWpIdmN1SEhVcTFlUGJ0MjY2ZnhaMUpHY25FeGNYQnlsUzVmRzJ0b2FVMU5UenA4L2owS2h3TVRFUkN6MnJhU3c3MElwa09SdnAybDdmaG8yYkVpYk5tMElEQXhrN05peEt0ZDdiR3dzRVJFUk9EZzRZR0ZoUVU1T2pwZ2lWaWFUcVRVWTU2VmR1M2FpbDcrZG5SMEtoYUpFMWdlMWE5ZkcwOU9UQXdjT0ZFZ3ZlUFhxVlZhdFdrVjhmRHlXbHBiTW16ZFBhMFJRNmRLbFdiRmlCWk1uVHlZdUxvNmxTNWR5L2ZwMWZ2amhCNzBpTm8zeFBNMVBhbXFxV0ZmdDVzMmJDSUpRNEY2clVLRUNzYkd4N04rL245YXRXNnZjcjNGeGNadzZkUXBBNWQ3T2k3WjV4VkNVMFpCSGpoekIzTndjTnpjM0FnTURPWDM2TkNOR2pLQjM3OTZNR0RHaTBEcE1vQnFCa3BPVEk2NUhGUW9GZG5aMmVrZlh4TWJHa3BDUVFLbFNwY1JyL3VEQmcrSitmU015ODZOMFVvdUppZUhZc1dNRUJnYUs3ME1mZi93eEkwZU9GSVhnL0dSa1pMQnYzejRnOTcxR2VVOG9mM05CRUxoOCtUSjc5KzRWcnpkYlcxdkdqQm1qa3I2NWE5ZXUxS3haazJYTGx2SDQ4V04yN05pQm41OGZIVHAwb0gvLy9qbzd2bGhaV2VIcDZjbXpaODhNRm9rbEpDUWszbFVrUVVaQ1F1S05NN1J0TlE1ZWk4Yi9obmJEakQ2RVBrMWt4ZkYvbVB0NThkYUNrREErUTRZTW9WNjllbXB6ckFjSEI3TnAweWFlUEhrQzVLYmhtVEJoQXUzYnQ5ZllYOWV1WFltSWlNRFB6NCtFaEFRVUNrV2hxY2FXTFZ0R1dGZ1lwcWFtb2dkMWZzL0hHemR1c0hEaFFtUXlHYWFtcHFKbnFxYmMrc1ZKWW1LaVNxb1VKVVd0ZlpQLytCMDdkakJqeGd6aTR1TG8yTEdqbUFhaFlzV0svUGJiYjNoNWVSRVlHTWpKa3lkVjZ0ZjA3TmtURXhNVDBmTk9FQVFFUVNBbko2ZUFOK2JYWDM5TnYzNzk2TmV2SHlZbUptSmJaYTJHYTlldXNXYk5HdUxpNHNSajdPM3Q2ZHExSzMzNjlDbGczSG52dmZkWXNtUUpwMCtmNXRkZmYvMC85dTQ4UHFici94LzRheWFUUFJJUld4REVWcVdXVWcyTjJvbWx0VlZyTFczVldtc3BxdEtvbmFqV3ZoVGxJNjFTTGJXWDJtSkxpWDB2RW9RUUlXU2JaRExML2YyUjM5eHZKcGs5TjZ2WDgvSHdhSFBuM2pOblp1NjlrNXozT2U4M29xS2lNRzdjT0N4WnNnUzFhOWZHNXMyYmNlN2NPUURBNE1HRHJRcld6WjgvWDB6eGtGM256cDB0SHA5WG5qeDVrbVBnek56QStieDU4OFNCbE5LbFMyUHk1TW5pK1Z1elprMnNYTGtTYTlhc3diNTkrM0R4NGtWY3ZIZ1I0OGFOUTVjdVhhenFUMnBxS3U3ZHU0ZVNKVXRhWFhBNnE4VEVSQ3hac2dUaDRlRUFNZ2VFWjgrZWJmWTFiZHUyRGJkdjN6YjVlSzFhdFhJOUdKcGI3dTd1ZVAvOTk3RnYzejc0K2ZtaFRKa3k4UGIyaHFlbkp6dzlQZUhoNFFFUER3K1VLRkVDSGg0ZVl1REYxT3FyN2R1M1k4V0tGVGh6NWd4dTNicUYxMTU3emVSS3JBTUhEbUQ5K3ZWNC92dzVnTXpCemdrVEp1U1kxZnJ1dSsvaTNyMTdDQTBOUldob3FNRmpjcm5jNGpsZ2I3cEVleHc1Y2dSTGx5NUZjbkl5RkFvRkprNmNhRFRvVnI5K2ZadytmUnBmZlBHRndmWjI3ZG9aWFBjSERoekFuVHQzRUJjWGgzdjM3dUh4NDhmaWZVb3VseU13TUJBREJ3NFVaMTIzYWRNR2JkcTBRWHA2dWhpYytmZmZmM0g4K0hFY1AzNGNDb1VDalJvMXd0Q2hRd3Rzd0tsTW1USllzMmFOZUE2bHBhWGgrKysvRjFlWWR1ellFYU5HamJMWVRyMTY5ZkR0dDk5aXhvd1pVQ3FWV0x0MkxkemMzREIzN2x3SWdvQXFWYXFnVDU4KzR2N05talhENHNXTDhmMzMzK1B1M2JzR2c1S0E0WXBFbVV3bTN2T3pyMlNhTW1XS3lZTHF4Z2lDWUhWUU1MczMzbmdEYytiTVFWcGFXbzZCMkZhdFd1SDMzMy9IbkRsenhGcGJwc2hrTXZUdTNkdGdtNk9qSXpwMTZtUlh2N0tLajQvSDhPSERqVDVXdjM3OUhQMjI5cjB3dForbDQ4dVZLNGVBZ0FEOC9QUFBPWUtQY1hGeENBNE9ObnBjbzBhTnJFb2wyNjFiTi9IL1UxTlQ4KzMzQXo4L1A0d2RPMWJjUHlFaEFjdVdMUk5YVzVZcFV3YkJ3Y0ZXMVowclY2NGNmdnp4UjB5ZE9oWDM3dDNEL3YzN2taYVdobW5UcGxrOFZ2KzZjL045YXNwZmYvMGxGcjdYeS83OThkNTc3MkhkdW5YaVAyUHExcTFyTU5FbHEwcVZLdG1WV2s4UUJIRjFSbll2WDc3RS92MzdJWlBKOE0wMzM2Qng0OGFvWDc4K3ZMMjlzWDM3ZG9TRmhTRXNMQXhBNXJXb1VDamc2T2dJQndjSEtCUUs4UnJSQjMzMS83TGVlNXljblBENzc3L2JISkM1ZWZPbXdZcTVyR3JWcW1WM2dGNm4wK0hhdFdzNGMrWU16cHc1ZzZpb0tBQ1pnWlhXclZ1alc3ZHVGczhORnhjWHpKczNEek5tek1DRUNSTnk3QjhjSEl4Ly8vMFhRT2I3RmhRVWhNR0RCK2NJOGdLWnYxK3VXclVLVzdkdXhlYk5tNkZVS25IKy9IbVQ2ZkJNY1haMk5saHRTVVQwcW1CQWhvZ0tuRXdHclA2ME1VN2Vmb2JuS2RiTmhyWEd6TCt1bzFlVFNxanRXempxQlpCMTVISzV5WUszYm01dWVQVG9FUndkSGRHbFN4ZjA2OWZQcXBsbVE0Y09SWmt5WmRDdFd6ZXIvckNxVUtFQ1RwdzRBYlZhRFFjSEIxU3ZYajNINEllKzZLNCtUWWlibXhzYU5HaUFrU05IV3ZkQ0plVGc0R0EwVlliVWZ2LzlkOFRHeHFKMjdkbzVhaUI0ZUhqZ3l5Ky94SUFCQTNEaXhBbmN1SEVEY1hGeFNFdExnMXF0aGxhcmhVNm5FNE13V2Y5bDFhRkRCM2g1ZWNIRHd3TXBLU2x3ZEhSRXJWcTFNR2JNR0FDWkE0STZuUTV1Ym01bzBxUUpXclJvZ1hmZWVjZmk1OXE2ZFdzMGJOZ1FDeGN1UkZwYW1waUNTMS9zdW5QbnppYlB1K3lxVjY5dUVKQ1J5V1FvWDc0OHVuVHBraWN6UWEzbDYrc0x1Vnd1empyMzkvY1gzemRqR2pWcWhFT0hEcUZqeDQ0WVBueDRqbG14Ym01dUdEZHVITHAzN3k0TzVsb2JqQUdBNjlldlF4QUVOR3ZXeks3Qm1IUG56b25CbUdyVnF1Rzc3NzZ6T051MVdyVnFpSXFLZ2xhck5kaGV1blJwdEdyVkNoOS8vSEdocVAwMGVQQmdmUDc1NTVLMDFiVnJWMXkvZmgzZHUzZTNXR1RlMjlzYkwxKytoSmVYRjRZT0hZb09IVG9ZM2E5ZnYzNXdjM1BEdi8vK0t3WnZuSnljVUtGQ0JYVHQydFZvd0tkeTVjbzUzdmY4VUtkT0hRaUNBRDgvUDB5YU5NbGtlcjF4NDhiQnc4TURkKy9laFZxdGhwT1RFK3JXclp0ajhFaS9vZ3JJdkxiTGxTdUhPblhxb0dIRGhtamF0S25KN3h3WEZ4ZTBhdFVLclZxMWdsS3B4SWtUSjNENDhHRmN1SEFCdDI3ZFF0bXlaVTBlbDMyR2YxN0lPdkF0bDh2RjFaL1o2OGxZMHF4Wk04eWZQeC96NTg5SGNIQXdVbE5Ub2RWcTRlcnFpbW5UcHVVWVlOY0hkeU1qSTNIaXhBbmN2bjBiTDE2OFFIcDZ1c0VncUg2MVpIWnVibTVXclZ6TXlzWEZCYnQyN2JKcTMrdzEwMlF5bWNuVU9aOTk5aGxLbENpQnMyZlBpcE0xc25OeWNvS3ZyeS9lZSs4OU5HN2MyS1orVzZ0aXhZcHdkbmFHVnFzVjA2VjZlSGlnYnQyNkdEMTZkSTc5OHl0QWFteWcyYy9QenlBRklwQ1ppdXpOTjk4MEdWUXlKejkvUDhqT3hjVkZERTQxYTlZTUV5Wk1zR2xWdEQ3TlUyaG9LTzdmdjI5VDJycmNmcCthVXE5ZVBkU3NXUk55dVJ3S2hRTCsvdjQ1MGozMjZkTUhWYXRXeGRXclY4VzZXM291TGk3dzkvZEh5NVl0VGZacnhZb1ZjSFYxdGJsdmFXbHBKbituOHZiMlJsQlFFQ3BYcml5dUdISjBkTVNJRVNQUXJWczNIRHQyRExkdjM4Yno1OCtoVkNxaDBXaWcwV2lnMVdxaDBXaVFucDR1L3E0RVpGNjN6czdPNHM4eW1ReE5temExSzcya3NYUGV6YzBOZGVyVXNTcndiY3FoUTRld1lNRUNzWDgxYXRSQXk1WXQwYWxUSjV2T3c2cFZxMkxkdW5WR1A2OWh3NGJoeXBVcmFOeTRNVDcrK0dPTE5hMFVDZ1g2OWV1SHpwMDc0N2ZmZmtQcjFxMk5CbStJaUNnbm1mQ3FKTHdub2tMdjl6TVA4ZEh5MDVLMjJieFdhUnliMmdyeUlsUk10aWg3YTkwV1JBN3ViWG5IWElpSWlFRDE2dFV0cHJtdzF0MjdkeUdYeTIwdXBLdW4veG90U2dXTDdaV1dsb1lsUzVaZzlPalIrVklESVh2OUNyMUhqeDZoYk5teWRnK3NaODlESHg0ZWpvQ0FBS3RtNm1hbER6TEo1WExKYWhNQm1VRWlRUkFzcGhzejFTZEJFT0RnNEdEeW5CdzllalMwV2kyV0wxK09hOWV1V1YyUHhsVCtlRlArL3Z0djdONjlHNE1IRDdaNzVkajY5ZXVSbnA2T0lVT0cyUFI1NjlQZzZYUTZPRG82Mm5Tc1BrMldQZTkvVVJBWkdZbmF0V3NYZUJvdGUwVkVSQ0ExTmRWZ3hVUjBkRFQ4L1B3a0tkejg4dVZMbkR0M0RoVXJWa1RseXBWemZhOTcrZklsbmp4NVluY2RKbU8wV3EyNG9zUmVTcVVTRnk1Y3NEdjlrVWFqRWQvdnNMQXcxS2xUQjQwYU5iSzdQL3FBUGZCLzkvNnNLeXV6VzdGaUJUdzhQREJ3NE1BYzI1MmNuS3dPZUs1ZHV4WVpHUmtGTXBrQ3lIeXQrdFJBVXRZR0srN3k2L2VEN0I0OGVJQjc5KzZoUllzV2RyV3ZsNWlZYU5NZ3VoVGZwL2xOUDZHaWVmUG1kdDJyZERxZHVJTFpXSkEwTFMzTnJrQlBicVNucCtPZmYvNEJrTGx5S0MvczNyMGJpWW1KNk4rL2Y0N0hWcXhZZ1NwVnFxQnAwNlltVTIzbWxsS3B6UGM2WndVaFAvNW1KYUpYazh6S2dTRUdaSWlvVU9tN01nSy9SZGlYWnNLVUZZTWFZVVFiOC9udVNScjg1WmFJaUlpSWlJZ0tLLzdOU2tSNXhkcUFES3RkRTFHaHN1empSaWp2SlczcWpzbGJMdU5oUXBxa2JSSVJFUkVSRVJFUkVSSFpnZ0VaSWlwVWZEeWNzSGJ3VzVLMm1aeXV3WWlONThEMWdFUkVSRVJFUkVSRVJGUlFHSkFob2tLblN3TmZERzVwWHowUFUzWmZmSXl0WjZSTmhVWkVSRVJFUkVSRVJFUmtMUVpraUtoUVd0UzNBU3I3U0Z0UWNQU21DM2lla2lGcG0wUkVSRVJFUkVSRVJFVFdZRUNHaUFvbFQxZEhiQmpTUk5JMjQ1TlZHQk4yUWRJMmlZaUlpSWlJaUlpSWlLekJnQXdSRlZxdFh5K0xNZTFyU3RybXI2Y2ZZTWU1UjVLMlNVUkVSRVJFUkVSRVJHUUpBekpFVktqTi9hZ2VhcGJ6a0xUTjRSdlBNM1VaRVJFUkVSRVJFUkVSNVNzR1pJaW9VSE56Y3NER29XOURMcE5KMW1aY1lqcEdiMkxxTWlJaUlpSWlJaUlpSXNvL0RNZ1FVYUhYcklZUHByeFhXOUkyTjBjOHdIYW1MaU1pSWlJaUlpSWlJcUo4d29BTUVSVUowM3ZVUVJQL1VwSzJPWUtweTRpSWlJaUlpSWlJaUNpZk1DQkRSRVdDbzRNY3Y0NElnSWVMUXJJMm1icU1pSWlJaUlpSWlJaUk4Z3NETWtSVVpOUW81NEdsQTk2VXRFMm1MaU1pSWlJaUlpSWlJcUw4d0lBTUVSVXBnNXBYUmU4QVAwbmJITDdoSEZPWFNjUlZvWUJTclNub2JoQVJFUkVSRVJFWlVLbzFjSE9VTHVzR0VaRTlHSkFob2lKRkpnTldmZElZbFgzY0pHdnphWktLcWNza1VzblRBMUV2RXd1NkcwUkVSRVJFUkVRR29sNG1vbElKajRMdUJoRzk0aGlRSWFJaXA2U2JJOEtHQlVBdWswbldKbE9YU2FObGxZclkrVjkwUVhlRGlJaUlpSWlJeU1ETy82TFJva3JGZ3U0R0ViM2lHSkFob2lMcDNkZEs0NXV1cjB2YTV2QU41L0FzV1NWcG02K2FqK3U5aHRPUG51RGM0NmNGM1JVaUlpSWlJaUlpQU1DNXgwOFI4U2dPQSt2Vkx1aXVFTkVyamdFWklpcXl2dTFXQjAyciswalczdE1rRmNhRVhaU3N2VmVSdTZNamdwczNRZkRSQ0FabGlJaUlpSWlJcU1DZGUvd1V3VWNqTUszNVc2d2hRMFFGVGlZSWdsRFFuU0Fpc2xkVWZDb2FUanVBNUhUcENzbi9PZVlkOUdqTVpjeTVjU1kyRGpOUG5FV3ppdVhSdFpZL3FwWDA0aSsrUkVSRVJFUkVsQytVYWcyaVhpWmk1My9ST1Azb0NZS2JOOEhiRmNvVmRMZUlxQmlUeWF5cnJjQ0FEQkVWZVdHbjd1UGoxV2NrYTY5TUNXZGNuUk9Fc3A3T2tyWDVLa3BWcTdIcHlpMkUzMytFaDhrcFVLcWxDNW9SRVJFUkVSRVJtZUxtcUVDbEVoNW9VYVVpUHE3M0d0d2RIUXU2UzBSVXpERWdRMFN2bFA2ci9zV3ZweDlJMWw3WE55dGd4OWhBV0hjckpTSWlJaUlpSWlJaW9sZVZ0UUVaMXBBaG9tSmh4YUJHcUZyYVhiTDJkbDZJeGMvSG95VnJqNGlJaUlpSWlJaUlpRjV0RE1nUVViSGc1ZXFJWDRZSHdFRXUzWktXc2I5Y1JGUjhxbVR0RVJFUkVSRVJFUkVSMGF1TEFSa2lLamJlcWVtRGtPNTFKR3N2SlYyRGdhdlBRS3RqWmtjaUlpSWlJaUlpSWlMS0hRWmtpS2hZK2FicjYrandSam5KMmp0NSt4bEM5OTZTckQwaUlpSWlJaUlpSWlKNk5URWdRMFRGaWx3bVE5andBRlQwZHBXc3pXLy92SWFMRDE1SzFoNFJFUkVSRVJFUkVSRzllaGlRSWFKaXAwd0paMno1b3FsazlXVFVXaDBHclBvWDZXcXRKTzBSRVJFUkVSRVJFUkhScTRjQkdTSXFsZ0pybHNiOGorcEwxdDYxUjBuNFp0dFZ5ZG9qSWlJaUlpSWlJaUtpVndzRE1rUlViSDNac1JhNk5hb2dXWHVMOXYrSEl6ZWVTdFllRVJFUkVSRVJFUkVSdlRvWWtDR2lZa3NtQXpZTWVSditaZHdsYTNQUW1yTklURk5MMWg0UkVSRVJFUkVSRVJHOUdoaVFJYUppcmFTYkkzNGYxUXhPQ21sdWR6RUpTb3plZEVHU3RvaUlpSWlJaUlpSWlPalZ3WUFNRVJWN2phdDY0OGYrRFNWcmI5UEorL2o5ekVQSjJpTWlJaUlpSWlJaUlxTGlqd0VaSW5vbERHOWRIWDJiVnBhdXZRM244T2hGbW1UdEVSRVJFUkVSRVJFUlVmSEdnQXdSdlJKa01tRE5wNDFSMjdlRUpPMGxwR2JnNDlWbm9OVUprclJIUkVSRVJFUkVSRVJFeFJzRE1rVDB5dkJ3VWVEM1VjM2c2dVFnU1h0SGJqekZncjIzSkdtTGlJaUlpSWlJaUlpSWlqY0daSWpvbGZKR0pTK3MrcVN4Wk8wRi8zRVZFWGVmUzlZZUVSRVJFUkVSRVJFUkZVOE15QkRSSzJkZ1lCVjgzdEpma3JhME9nRjlWL3lMbDBxMUpPMFJFUkVSRVJFUkVSRlI4Y1NBREJHOWtwWU5iSVNtMVgwa2FldmVzMVFNMzNBT0FzdkpFQkVSRVJFUkVSRVJrUWtNeUJEUks4bFpJY2VmWTk1QmhaS3VrclMzNWQ4WS9IdzhXcEsyaUlpSWlJaUlpSWlJcVBoaFFJYUlYbG0rSlYyd2ZldzdjRlpJY3lzY3Zla0NiajVPbHFRdElpSWlJaUlpSWlJaUtsNFlrQ0dpVjlyYjFVcGh6V2R2U2RLV01rT0xQaXNpa0s3V1N0SWVFUkVSRVJFUkVSRVJGUjhNeUJEUksyOWdZQldNRDZvbFNWdVhIcnpFbEsxWEpHbUxpSWlJaUlpSWlJaUlpZzhHWklpSUFDem9YUi90NnBhVHBLM0ZCMjVqOThYSGtyUkZSRVJFUkVSRVJFUkV4UU1ETWtSRUFCUU9NbXo1b2ltcWxYR1hwTDFQZmpxRDJKZHBrclJGUkVSRVJFUkVSRVJFUlI4RE1rUkUvMThwZHlmc0hOOGNIaTZLWExmMVBDVURBMWFkZ1ZZblNOQXpJaUlpSWlJaUlpSWlLdW9Za0NFaXlxSnVSVTlzR3ZxMkpHMGR1ZkVVYzNiZGtLUXRJaUlpSWlJaUlpSWlLdG9Za0NFaXlxWjc0NHI0cmtkZFNkb0syWDROQjYvR1NkSVdFUkVSRVJFUkVSRVJGVjBNeUJBUkdUR3QyK3ZvK1ZiRlhMY2pDRUMvVmY4aUprRXBRYStJaUlpSWlJaUlpSWlvcUdKQWhvaklDTGxNaG8xRDNzWWJsYnh5M2RhelpCVStXaGFCREkxT2dwNFJFUkVSRVJFUkVSRlJVY1NBREJHUkNSNHVDdXdhSDRoeVhpNjViaXZpN25OODlkdGxDWHBGUkVSRVJFUkVSRVJFUlJFRE1rUkVabFF0N1k0OVh6YUh1N01pMTIwdE9YZ2JXLzZOa2FCWFJFUkVSRVJFUkVSRVZOUXdJRU5FWkVIanF0N1kra1ZUT01obHVXNXI4THBJM0loTmtxQlhSRVJFUkVSRVJFUkVWSlF3SUVORVpJWE9EWHl4NnBQR3VXNG5WYVhCQjB0UEl5VmRJMEd2aUlpSWlJaUlpSWlJcUtoZ1FJYUl5RXFmdC9USHRLNnY1N3FkRzdGSkdQcnpPUWlDQkowaUlpSWlJaUlpSWlLaUlvRUJHU0lpRzh6bytRWUdCbGJKZFR1Ykl4NWd4YUU3RXZTSWlJaUlpSWlJaUlpSWlnSUdaSWlJYkNDVEFUOTk5aGJhMVMyWDY3YkcvM29KRVhlZlM5QXJJaUlpSWlJaUlpSWlLdXdZa0NFaXNwR1RRbzV0bzV1aHZwOVhydHBSYTNYNGFGa0VuaVdySk9vWkVSRVJFUkVSRVJFUkZWWU15QkFSMmNITDFSRjdKN3lMU3FWY2M5Vk9USUlTSHk0N0RiVldKMUhQaUlpSWlJaUlpSWlJcURCaVFJYUl5RTRWdlYyeGQ4Szc4SFIxekZVN1IyL0dZL1NtQ3hBRWlUcEdSRVJFUkVSRVJFUkVoUTRETWtSRXVWQ3ZraGUyajNrSGpnNjV1NTJ1UGhLRkZZZnVTTlFySWlJaUlpSWlJaUlpS213WWtDRWl5cVUyZGNwaXc1QW1rTWx5MTg3WVh5N2kwUFduMG5TS2lJaUlpSWlJaUlpSUNoVUdaSWlJSk5DdldXV3MrcVJ4cnRyUTZnUjh1T3cwN3NTbFNOUXJJaUlpSWlJaUlpSWlLaXdZa0NFaWtzalFWdFd3ZUVERFhMWHhJalVENy85d0FvbHBhb2w2UlVSRVJFUkVSRVJFUklVQkF6SkVSQklhMDc0bTVuOVVQMWR0M0h5Y2pMNHJJcURWQ1JMMWlvaUlpSWlJaUlpSWlBcWFUQkFFanZnUkVVbHN4bzdyQ05sK0xWZHRUT3owR2tMNzVDNjRVNUNTMHRSWXVPOC8vSFgrRWU0K1RVV3FTbFBRWFNJaUlpSWlvZ0xpN3F4QTliTHU2TmFvSWlaMnFnVlBWOGVDN2hJUkVaRmtaRExycWtzeklFTkVsQWNFQVppNjdRcm03YjZacTNZMkRHbUNRYzJyU3RPcGZQVFB0VGdNV1g4T0hkNG9oODlhK0tOdVJVOTR1Q2dLdWx0RVJFUkVSRlJBVXRJMXVQWW9DZXZEbzNIZ2FoeCsrcXd4MnRVdFY5RGRJaUlpa2dRRE1rUkVCVXdRZ0M4M1g4U1BmOSsydXcwbmhSeEhwclRDT3pWOUpPeFozdnJuV2h3Kytla3N3b1lIb0ZYdE1nWGRIU0lpSWlJaUttU08zb3pIZ0ZYL1l1UFF0OUcyVHRtQzdnNFJFVkd1V1J1UVlRMFpJcUk4SXBNQmkvbzJ4UEEyMWUxdUkwT2pRNDhsSnhFVm55cGh6L0pPVXBvYVE5YWZ3eThNeGhBUkVSRVJrUW10YXBkQjJQQUFmTDR1RWtscDZvTHVEaEVSVWI1aFFJYUlLQS9KWk1EeWdXL2lrM2VyMnQzRzB5UVZPb2FHSXo1WkpWM0g4c2pDZmE4S2c4Y0FBQ0FBU1VSQlZQK2h3eHZsMEpMQkdDSWlJaUlpTXFOVjdUTG84RVk1TE56M1gwRjNoWWlJS044d0lFTkVsTWZrTWhuV2Z2WVcramF0YkhjYnQrTlMwT1g3RTBoSjEwallNK245ZGY0UlBtdmhYOURkSUNJaUlpS2lJdUN6RnY3WWVTRzJvTHRCUkVTVWJ4aVFJU0xLQnc1eUdUWU9iWUtlYjFXMHU0MnowUW5vdGV3ME1qUTZDWHNtcmJ0UFUxRzNvbWRCZDRPSWlJaUlpSXFBdWhVOWNmZHBTa0YzZzRpSUtOOHdJRU5FbEU4Y0hlVDRiV1JUREhpbml0MXQvSDNsQ1Fhdmk0Uk9FQ1RzbVhSU1ZScDR1Q2dLdWh0RVJFUkVSRlFFZUxnb0NuMFdBQ0lpSWlreElFTkVsSThjSGVUWU9MUUp4Z1hWdEx1TnNGUDNNWG5MRlFsN1JVUkVSRVJFUkVSRVJIbU5BUmtpb253bWw4bXdxRzlEek83MWh0MXRMTngzQzR2MnMvZ2xFUkVSRVJFUkVSRlJVY0dBREJGUkFaREpnS252djQ1Vm56U0dUR1pmR3hNMlg4S3ZweDlJMnpFaUlpSWlJaUlpSWlMS0V3eklFQkVWb0dHdHEySHJGODNncExEdmR2ekpUMmR4OEdxY3hMMGlJaUlpSWlJaUlpSWlxVEVnUTBSVXdIbzFxWVM5RTk2Rmg0dkM1bVBWV2gxNkxqMkZNMUVKZWRBeklpSWlJaUlpSWlJaWtnb0RNa1JFaFVEYk9tVnhlRXBMbEM3aGJQT3hLZWthdEY4UWpuL3ZNaWhEUkVSRVJFUkVSRVJVV0RFZ1EwUlVTRFR4TDRYajM3U0dYeWszbTQ5TlNsT2ovWUpqT0gzbmVSNzBqSWlJaUlpSWlJaUlpSEtMQVJraW9rS2t0bThKbkF4dWpkY3JlTnA4YkhLNkJoMUN3M0h5OXJNODZCa1JFUkVSRVJFUkVSSGxCZ015UkVTRmpGOHBONXdLYm9NdURYeHRQallsWFlPZzBPTTRmb3RCR1NJaUlpSWlJaUlpb3NLRUFSa2lva0tvcEpzamRvNFBSRWozT2pZZm02clNvTlAzeDNIc1pud2U5SXlJaUlpSWlJaUlpSWpzd1lBTUVWRWhKWmZKTUwxSFhld2EzeHhlcm80MkhadXEwcUR6OThkeDVNYlRQT29kRVJFUkVSRVJFUkVSMllJQkdTS2lRdTY5aHI0NCsxMDcxSzFvVzEwWlpZWVdYUmFkd0tIckRNb1FFUkVSRVJFUkVSRVZOQVpraUlpS2dKcmxQQkR4YlZ0ODlMYWZUY2VsWldqeDNxSVQySGtoTm85NlJrUkVSRVJFUkVSRVJOWmdRSWFJcUlqd2NGSGd0NUZORWRxblB1UXltZFhIcGF1MTZMNzRKQmJ0L3crQ2tJY2RKQ0lpSWlJaUlpSWlJcE1Za0NFaUtrSmtNbUJpcDlkd1lGSUwrSGc0V1gyY0lBQVRObC9DOEEzbm9OYnE4ckNIUkVSRVJFUkVSRVJFWkF3RE1rUkVSVkRiT21WeDdydjJlTHRhS1p1T1czTTBDcDIvUDRHWFNuVWU5WXlJaUlpSWlJaUlpSWlNWVVDR2lLaUlxbExhRFNlbnRjRjNQZXJDUVc1OUNyTi9yc1doMll4RHVQczBKUTk3Vnp5b1ZLcUM3Z0lSRVJFUkVSRVJFUlVURE1nUUVSVmhDZ2NadnUxZUJ4SGZ0a1Z0M3hKV0gzZnpjVElDdmp1RTQ3ZWU1V0h2aXI3eDQ4ZGowS0JCaUlxS3l2UG55c2pJd0pZdFcvRDMzMy9uNmZNOGZmb1VpeGN2eHY3OSsvUDBlYWpnUFh6NEVBY1BIa1J5Y25LT3g5YXZYNCtmZnZvSnNiR3hSby9kdTNjdnRtM2JocFFVeTRGYmxVcUZPWFBtSUNJaUFvSVZoYXBXckZpQnhZc1hXMzRCTmlpTzE0OVNxWVJPWnpyRnBGYXJSVUpDUXA3M296Q2FQSGt5UWtKQzhQRGh3eng5bm1mUG5tSHAwcVdJaUlpQVZxdk4wK2N5UmhBRVhMMTZGVmV2WGpYNnVQNHhhNjY3ckcwdVdyUUkxNjlmbDZxYk5zbnRlWjJRa0dEVDY1WEs1Y3VYa1pTVVpIWWZ0VnFOSzFldVNQN2NPM2JzUUdSa1pJR2NnN24xOTk5L0l5NHVMc2YydUxnNHpKNDkyK1M1WGRSMDd0d1o3ZHUzejNVNysvYnR3KzdkdXlYb0VSRVJFUlZtaW9MdUFCRVI1ZDViL3Q0NFA2TTlwbTY3Z2gvL3ZtM1ZNYzlUTXRCdXdUR3MvcVF4UG5tM2F0NTIwRWJyMTY5SDQ4YU4wYUJCZ3dMclEyeHNMRzdmdmcwUER3OVVybHc1ejUvdjhPSERXTHQyTFJ3ZEhWR3paazFVcTFZdFQ1N241TW1UMkwxN040NGZQNDRXTFZyQXpjM05wdVB2MzcrUGpSczNZdUxFaVRZZlc1Z3RYYnBVMHZhYU5HbUNwazJiQWdCZXZIaUJDUk1tU05wK1ZrT0hEaFdmSzZ0ZHUzYmh6ei8veExCaHc5Q3JWeTl4dTBhandZNGRPNkRUNmZEUlJ4OFpiWFBYcmwyNGUvY3VPbmJzYVBINUR4NDhpQ05IamlBNk9ob0JBUUVXOTkrN2R5OVVLaFhHamgxcmNWOXJGWlhyeDFyNzkrL0g2dFdyMGFKRkM0d2ZQOTdvUGx1MmJNR3Z2LzZLMGFOSEl5Z295T2JuQ0E4UHg3cDE2NnplMzhIQkFldldyWU5NWnYyS3pMeVFrWkdCQ3hjdVFCQUVqQnc1TWsrZjYvVHAwOWk1Y3lkT25EaUJ6WnMzUzlwMmRIUTBWcTVjaVJFalJzRGYzOS9vUG1xMVd2ejhEeDQ4bU9OeC9XTjc5dXlCazVOMWRlVjI3TmlCZmZ2MjRkaXhZd2dMQzBPSkV0WlA1c2l0M0o3WFQ1OCt4Ymh4NDFDelprMU1tVElGcnE2dStkRnRxRlFxZlBQTk45QnF0ZGkyYlp2UjYxNm4wMkhFaUJHSWpZM0ZtalZyVUtsU0pVbWVPelUxRmF0WHIwYUpFaVVrUHdldHBWYXJvVktwa0phV2hyUzBOQ2lWU3FTa3BNRGYzeDgrUGo0bWp6dC8vandXTGx3SUh4OGZiTnEwQ1k2T2p1SmpkKzdjd2RHalIzSCsvSG1zV3JVS1pjcVV5WStYVXVpdFdMRUM2ZW5wZU8rOTl3cTZLMFJFUkpTSEdKQWhJaW9tWEowYzhFTy9odml3aVIrR2J6aUhLdzhUTFI2VG9kSGgwN1ZuY2VqNlV5d2YrQ1k4WFIwdEhwUFhUcDgramMyYk4yUHIxcTBZTW1RSVB2amdBNlA3ZGU3Y0dXcTE1Vm80Y3JuY3JsbnoraG53N2RxMWcwS1I5MStYSFR0MnhMRmp4eEFaR1luNTgrZGorZkxsZWZLODNicDF3KzdkdS9IZ3dRTnMyN1lOQXdjT3RQcFlRUkF3WThZTVBIandBQWtKQ1pnM2J4NWNYRnpFeDNNN085VEZ4UVc3ZHUzS1ZSdjIycmx6cDZUdGVYaDRpRUVTalVhRG1KZ1lTZHZQS2pVMU5jYzJyVmFMdzRjUHc4M05EWjA3ZHpaNDdQejU4MGhMUzBQUG5qM2g1ZVdWNDFoQkVQRGd3UU5VckZnUkhoNGVacDliRUFUOCtlZWZBSUJQUHZuRTZzRjZxUWYxaThyMWMvMzZkU1FuSjR2L0VoTVQ4ZlRwVThURnhTRXVMZzZ0VzdmRzU1OS9qdnIxNjhQUjBSRjc5KzVGNmRLbDhmSEhIeHUwOWQ5Ly8ySFRwazF3Y25LeU8zQ2RtcHBxY29XVU1kN2UzalovYnRldVhjUGZmLytOcTFldjR1blRweEFFQWVYS2xVT1RKazN3MFVjZm1SM01OU1UyTmhhQ0lNRFoyUmxseTVhMStYaGJuRHAxQ2dEUXNtVkxxTlZxREI0OE9OZHRob1dGQVFCMjc5Nk5DeGN1WU5xMGFWaTJiQm04dmIxejNiWWw5Kzdkdy9yMTZ3RUFRNFlNRVlNeE1URXhkZ1dOdDI3ZG1xL25kV3BxS3JSYUxVNmRPb1d4WThkaTl1elo0a0MrRktzVE9uVG9nSysrK2lySDlzaklTS1NucCtPdHQ5NHlHWVNWeStVSUNnckNtalZyc0hMbFNzeWVQVHZYL1FHQTQ4ZVBRNlBSSUNnb0NBNE9EbmExb1ZLcE1HL2VQT2gwT21pMVd1aDBPbWcwR21pMVdtaTFXbWcwR3FqVmF2Ry9hclVhR1JrWnlNaklnRXFsTXJraWFkU29VZWpXclp2SjU5UlBkQmcrZkxoQk1BWUFBZ01EMGFWTEYrelpzd2RyMTY3RjExOS9iZGRyZTFVRUJRV1pYVmxteXE1ZHV3eCtUek1uTCs3WFJFUkVaQndETWtSRXhjdzdOWDF3YmtZN0xEbHdCeUhicnlGVnBiRjRUTmlwK3poNSt4bkNoZ1hnblpvRit3ZFhzMmJOOFBubm4yUGR1blZZdFdvVjd0NjlpL0hqeCtmNFkxNnZYTGx5SnRzeWxpWUR5Snp0K2Vtbm41cnR4NHNYTHdBQVI0NGN3ZW5UcDYzcy9mOFpNR0NBd2VvQ1d3YUxvcUtpMEtsVEo3UDdaQTAwS1pWS2pCbzF5dXIyWDc1OENRRDQ3YmZmY1BUb1VhdU82ZCsvUDlxMmJZdHZ2LzBXRXlaTXdMVnIxeEFjSEl6WnMyZUxNN1BOZlJhQ0lPRHAwNmRtOTdOMjBDQXZHSnQ5bnQxbm4zMkdtSmdZcS9iTnFreVpNbWFQR1RCZ0FPTGk0b3p1MDc1OWU1UXJWMDRjeExYV2lSTW44UExsUy9UcTFVc2NRQXdORGNXQkF3ZkVmZjc4ODA4eG1BTDgzM3R3Ly81OVpHUms0STAzM3JENFBNZVBIMGRNVEF4ZWUrMDFCQVlHMnRSSFd4U1g2MmZXckZsNDlzd3dWYVM3dXp0S2xTcUZDaFVxaUFQa0ZTcFV3Snc1Y3pCdTNEaHMyclFKMWFwVkU5L2ZoSVFFaElTRVFLUFI0T3V2djBiNTh1V05QdWRubjMxbXNqL3IxNjlIcDA2ZExMNVBRT1lnL3BBaFEyd09HR3pldkZrYy9NOHFKaVpHdkk3bXpadUhXclZxMmRUdW8wZVBBQUNWS2xVeUd5QWFNR0NBVlNtZVRLMDZVQ3FWdUhUcEVnQ2dUWnMyME9sMEpyOVQ3REYwNkZCY3Zud1o5KzdkUTBoSUNCWXRXcFNud2YrVWxCU0VoSVFnUFQwZFRaczJOWmlCcjlWcXhlODhXOGxrc253N3IvMzkvZkhERHo5Zzh1VEppSTZPeHRpeFl6RjM3bHhVcVZJRlFPWXFyZ29WS2hqdDU0c1hMNUNTa2dJM056ZVRBOHVsU3BVeXVqMDhQQndBMEtwVks3UHZSWThlUGJCdjN6N0V4OGNqT1RuWnB0VkhsdTV4di8zMkczNzc3VGVMN1JqN0huRjJkc2F0VzdjUUh4OXZWVi9rY2ptY25aM2g1T1NFRWlWS3dNbkpDYzdPem5CeGNSSC82K0xpWXZhZXNHTEZDang4K0JCdWJtNjRjdVdLMFZSdUdSa1pVQ2dVVUNnVUZsZXBkdS9lSFg1K2ZsYjF2eml6OWoxNCtQQWhGQXFGMWI5WDVkWDltb2lJaUl4alFJYUlxQmh5ZEpCalFxZGErQ2lnRXNhR1hjVDJjNDhzSGhNZG40b1djNDdncTg2dkliaGJIYmc1MlRjVFV3cTllL2RHeFlvVk1YZnVYQnc4ZUJDeHNiRll1SENod1dDVmZzYW11WUZxVXdNY2dpQllQYkNXbUppSXhFVExxNDJ5VXlxVlJyZExNYUNRZmJXRlRxZXphd1dHV3EyMitqaDlMWkVxVmFwZ3dZSUZtREJoQWk1ZXZJaVpNMmRpK3ZUcGNIQndNUHRaWkdSa29FdVhMZ0RNZjJZRndkcDBaZm9CUzF2U200MGVQZHF1UHVYVzl1M2JvVkFvaks0d3l6NHIvZVRKa3daMWtpNWZ2Z3dBYU5pd29kbm5FQVFCbXpadEFwQTUyOTVhZ2lEWXZVS21xRjgva3laTmdsYXJoWmVYRjJiT25JbkhqeDlqeDQ0ZFJvK3BVYU1HdnZ6eVM1dzRjY0lnYldKS1NncXFWS21DdG0zYm9rV0xGaWFmMDlxK0pTWW1JaWtwQ2Q3ZTNrWlhST2tEVUxZR1pKNDlld1pYVjFkMDY5WU56Wm8xUTlteVpaR2Ftb3BqeDQ1aDgrYk5TRTVPeHN5Wk0vSHp6ei9iRklpNGQrOGVBS0JxMWFwbTk0dVBqN2RyUnJuZTRjT0hvVmFyVWFWS0ZkU3VYUnVBZFlIYjdOcTNiMjkwcGFhenN6T21UWnVHRVNORzRNYU5HMWk1Y21XZTNTOVVLaFdtVDUrTzJOaFlWS3BVQ1ZPbVRERjR2R3JWcW5hOU5yMzhQSzhyVktpQWhRc1hZc0tFQ1lpTGk4UE9uVHZGOTgzYjI5dm9vRElBakJzM0R0ZXVYY1BJa1NOdFN2R1hrcEtDa3lkUHd0blpHYzJiTjdjNk9OeXpaMCtUajVrS3NzdGtNcnRUblQxOCtOQnNiWjN2dnZzTzZlbnBZZ0JFb1ZEQTBkRlIvS2RRS0hEMTZsV1VMMS9lWXNySHNMQXdCQVFFb0diTm1rWWZQM3o0TVBidTNRc2c4M2NoU3l0UXMwNFVNQ1V3TUxEQUFqTG1ndHQ2R28zR3FuMGRIQnp3MDA4LzJkMFhVK2QzZGgwN2RqUzZBdGFVdkxwZkV4RVJrWEg4TmlVaUtzYjhTcm5oenpIdjRQaXRaNWk4OVRKTzMzbHVkbit0VHNDODNUZXg1ZDhZckJqVUNCM3JHWjk1blIrYU4yK09CUXNXSUNRa0JFRkJRUVovQUw1NDhRSWFqUWJPenM1MnRlM2s1R1J5OENrbEpRV0RCdzlHUWtJQ2Z2enhSOVN0VzlldTV6REYyaittemNrK0lPVGg0V0gwOWVoME91emF0UXNCQVFFbVo5SHJwYVNrNFB6NTgyWUh3dlNxVmF1R2tKQVFmUDMxMTdodzRRSnUzNzR0RGxnV1JiYW1LN05sLzRJSXlOeThlUlBYcmwxRHAwNmRVTHAwNlJ5UFowK3pGUmNYWnhDUXVYanhJZ0RnNTU5L3hpKy8vR0t3cjRlSEI1WXNXUUlBT0hyMEtPN2R1NGVBZ0FBeHZaQldxeFhUNm5UdjN0MW9PalU5VXdPYjd1N3VKZ2R6aS9yMTgrYWJiNHIvYjJwUWE4S0VDVGxXSzRTRWhPVFk3K25UcDJKS0xjRDRlNU45NEZlL0dpdXJEUnMyWVBmdTNaZzRjYUxSZ1dwOVgwcVdMR20wdjZiVXFGRURmZnIwTWFnTlVicDBhUXdjT0JDZW5wNVl2bnc1bmp4NWdrdVhMcUZ4NDhaV3Qzdi8vbjBBRUZkRldHTHFYbThwN2VXK2ZmdkUvZkpLbFNwVjBMOS9mMnpZc0FHN2R1MUNVRkFRL1B6ODBMVnIxeHo3bWdzRTZJUGRlbGxmczFxdHh2VHAwM0hwMGlWNGVIaGd4b3daY0hkM2wrNUZvR0RPNjRVTEYyTHIxcTM0NG9zdkxQWXZQajRlMTY5Zmg3ZTNOOXEwYVdOeC82ejI3OThQbFVxRkRoMDZ3TjNkWFpLZ2dLa1ZPczdPem5iZjR5eWR6elZyMXNTQkF3Zmc1T1JrZEtYUFAvLzhnL256NTZOQ2hRcFl2bnk1eVhTVm16ZHZ4c2FORzhVVkZkbFh2RjY1Y2dVTEZ5NEVrQmxBTi9kNjJyZHZiM0dmd3NDV2dMMmxmZVZ5dWNIUFY2OWV4YUpGaThTZlZTb1ZBTVBBenJKbHk2eCtmZ0JJVGs2R1ZxdTFxUzVQWHQydmlZaUl5RGdHWklpSVhnSHZ2bFlhSjZlMXdjNExzWmk2N1FxdVAwb3l1MzkwZkNvNkxUeU9YazBxWWVZSGI2QzJiLzRWL2MycWJ0MjYrTi8vL3BjalovdUZDeGNBQUJVclZwVDhPWC82NlNja0pDU2dZY09Ha2dkajh0dW1UWnNRRmhhRzNidDNZOG1TSldZTElLOWJ0dzY3ZCs5R1lHQWdwaytmYnJIdGhnMGJZdEtrU2FoWXNXS3hTR0ZoVGYwYVcxS1d2Zi8rKzBoUFR6ZlkxcmR2M3h4cGZiSXlOZUFhRnhkbjhqRmpmZG0wYVJNY0hCelF0MjlmQU1DY09YTlFwMDRkOGZFYk4yNFk3SzlmQVFGa3p2TFZYMS9HVnBGNWVub0N5QncwV3J0MkxSd2NIREJzMkRBQW1RR01rU05INHZYWFh6ZElDWmg5QURNbUpzYmtUUEM4ckxWanE3eThmc3lKalkwMWU1NUlMU0VoQVlEcEZURDJycEF4bHc2dGZmdjJXTDU4T1lETTEydHVnTy9TcFV1WU9IRmlqdTNyMTY4M09wQ2JtNVVlZWxGUlVmanZ2Lzhnazhra3FVMWlUdS9ldlJFZEhZM3UzYnVqVnExYVVLbFU0alVqQ0FJZVBud0l3UGpxTVAzMVlpcDlXM0p5TWtKQ1FuRGx5aFc0dUxoZzl1elo4UFB6dzh1WEx4RWZIMjl5aFVOZWtQcThMbCsrUE1hTUdXUFZ2b2NQSDRZZ0NPalpzNmZKOUtmR0NJSWdmaS9vQTNPRlBYaGd5cjE3OTdCNDhXSm9OQnJJNWZJY3dlTzJiZHZpMEtGRFloMnVHVE5tNURpbkRoMDZoSjkvL2hsQVp2Mlk3TUdZMjdkdjQ5dHZ2eFVEUXpxZFRsd2RhSW8xKzdpN3UwdGVkOHhXNWlZS0FQOFhFRE4zLytuZXZUdlMwdElNdHFXbHBSbjkzc3U2emRSS3Y1aVlHS1NtcHFKVXFWSW9VYUlFWEZ4Y2tKcWFLazZrcUZHamh0blhsSlZVOTJzaUlpS3lEZ015UkVTdkNKa002TmFvQXQ1cjZJdGZUajlBNk41YnVQclFmQ3F1YldjZjRzL0lSK2ovVG1WODI2ME9hcFF6WCtCYkNwR1JrYWhSbzRZNEd6dDdNRWFwVklwcGt2UkYwMDFSS0JUUWFEUzRmZnUyVlFOUGx5NWRFbWRGUzFHODJSaHJVbDlJNWNNUFA4U3hZOGR3Nzk0OUxGeTRFTUhCd1ViM3UzbnpKdmJzMlFNQWFOZXVuZFh0dDI3ZFdwSitGaWJuejU4M1duZWlTWk1tT2JhZFBYczJ4emE1WEc1eHNLSkRodzRHUDRlSGh5TTlQVDNIZGlBemxZdUxpMHVPd1RQOU1kbGR2MzRkWjg2Y1FWQlFFSHg5ZlhINzltMGNPWElFU3FWU1RGOWliaEF6TWpJU0tTa3A2TisvUHo3NTVCTnhlKy9ldlpHWW1JaHQyN1lCeUt4bjhQVHBVL1RzMlZNY0tONnpadytpb3FMdzh1VkxmUDc1NStLeFdRY3cxV28xT25mdURFOVBUNk1EbTVZR3Y0dlQ5V09KdFlFRlk2dGViS0VQeUpoYUFhTVB5Tmk2UXNhY3JMUEVMZFU0VUNnVVlpQXc2K0N0ZnB0ZVVwTDVpUWEyMEovbkNvWENwam9nOWxBb0ZKZzJiWnI0YzlaVkVpcVZTcXoxWXU1NldiMTZ0VmpMSzZ1SkV5Y2lLaW9LenM3T21ERmpoaGlZWGJ0MkxmNzU1eCtNSERuUzZHcWN2SlNiOC9yV3JWdnc5L2MzK2xxek0zWXZXYmR1SGRhdFc1ZGp1NmxWR2tlUEhrVnNiQ3hLbGl5Wkx4TTAwdFBUOHl3QVdMVnFWVXllUEJtelpzM0NuRGx6b0ZBbzhNNDc3NGlQeTJReVRKa3lCU05HakVCRVJBUzJidDJLM3IxN2k0K2ZPWE1HQ3hjdWhDQUkrUFRUVDNNTTRGKzVjZ1hUcGsyRFVxbEVyMTY5c0czYk5qeDY5QWc5ZXZRdzJ5OXI5bG0vZm4yeHJSL1RwRWtUZzJ0Q1A1bkRtdXZrOHVYTCtQSEhINDArNXVUa1pEUmxxVDFzdVY4VEVSR1JkUmlRSVNKNnhUaklaUmdZV0FVZnYxTUZmMTk5Z29WN2IrSFE5YWNtOTljSkFqYWR2SSt3VS9meGZzTUsrTHlsUHpyVjk0WENRZnJaaXZwQzhWNWVYdmptbTI5UXIxNDlnOGVUazVNUkhCeU1odzhmd3QzZDNlSWY4VFZxMU1ETm16Y3hjdVJJY2R2YmI3K04yYk5uNTlnM0lTRUJjK2JNZ1NBSWtNdmxXTEJnZ2MzOVg3Tm1qY1hjMnZtNUFzRE56UTNCd2NFWU9YSWt3c1BEc1h2M2JvTkN6a0RtQUxsK2tPWEREejlFOCtiTmMvMjhIM3p3QVZ4ZFhRdGRyUmhyNkl0ZVoyZHNjR1RxMUtrNXRqazZPb3E1ODAzNTZxdXZESDYrZE9rUzB0UFRjMndITWdNeVhsNWVKby9KU2hBRXJGaXhBbzZPam1KYXNqLysrQU1BTUdqUUlIRjJyejdsbUY1WVdCak9uRGtEQUdLUit1d3A2SktTa3VEbDVRV1pUSWJidDI5ajgrYk44UEh4d2FCQmd5QUlBbDY4ZUlFTkd6WUFBRWFPSEdreTNZMStjTi9lbEVsRi9mb3hOdGlhZFZ2YnRtMmw2YndOTEtVazB6OXU2d29aYy9ScDhRRGc5ZGRmTjd0djNicDF4ZlA0L1Buem1EeDVNcXBWcTRiVnExZUwreVFtSnFKWHIxNG1pN0xiNHZIanh6aDgrTERSeC9TcjVNeVJZb1ZPZHZhdURtalVxQkdlUG4yS1diTm1pUUdGbXpkdmlqVTdxbGV2TGtuLzh1Tzhqb3FLd3NTSkUrSHI2NHVwVTZkYXJDRUVaQWE3ZkgxOXplNWo2dlBVNlhUNDMvLytKN2FUVlZCUWtOMzFpY3lkSHc0T0RuYS9Wd2NQSGpSYlF3WUFXclJvZ2M4Kyt3enIxcTNEckZtek1IdjJiSU4wYzE1ZVhwZzRjU0ttVEptQ1RaczJvVjI3ZHZEeDhjSGx5NWN4WThZTWFEUWE5T2pSQS8zNjljdlI5dVhMbDZGVUt0RzllM2NNR3pZTTI3WnRnN2UzZDQ0VW1Wa3RYcnpZNGo2QXRQZWU0cVIyN2RydzgvT0RWcXVGVHFlRElBaHdjM05EMWFwVjBhOWZQOGxXa2R0eXZ5WWlJaUxyTUNCRFJQU0trc21BanZYS28yTzk4cmh3L3lWV0hyNkxyZi9HSURITmVBNXlRUUIyWG9qRnpndXhBSUNtMVgwd3BKVS8ycjlSRG42bDNJd2VZNnNxVmFxZ2J0MjZ1SFRwRXI3NjZpdUQyYnZuenAzRDNMbHprWmlZQ0FjSEIweWVQTm5pak8wSkV5WmcxYXBWZVBqd29ianF3ZGdnamxhcnhheFpzOFNaNHZZVytiWm1nTWJTWUYxeWNqSTJiZHFFT25YcUdNM3pEbVFPcnV2cmRGamk3KytQUVlNRzRkNjllMGJyVzJ6WXNBSDM3OTlIbzBhTkRGWTFaSmVSa1pHalRnRmcvUFVrSlNVaEl5UERxdjRWQmhzM2JoUUhQRGR0Mm1UMVFOdVdMVnR5Yk5PM3MyYk5Hb3VEWTFLN2ZmczJidDI2QlJjWEYweWZQbDBzT2g4WUdHaXdRaXo3Z0lyK09rcEtTc0x4NDhjQlpOWmMwRXRMUzROR294RUh4Zjc1NXg5b3RWb2tKQ1NnUjQ4ZUJ1OVhRRUFBV3Jac2FiS1B1UjNjTDZyWGo1NStscmRhcmNhVEowOE10Z0dtYTB2a0pVdWZpYjBweTB4UktwVmlVZXVtVFp2YVZNVDg4dVhMQUNEV0xOSjcvUGd4QUduU1dHN2V2Tm5vS3Jtc2pNM1dmL3o0c1ZqWTJ4eTFXbTJRMGcvSW5IVytkdTFhMnpwcWhROC8vQkFkTzNZVTYrMW9OQm9zWHJ3WWdpQWdLQ2hJc2xVZitYRmVDNElBTHk4dlJFZEhZOVNvVVJnOWVyVFJta2RaK2ZyNldrd3haaTRkcEQ1ZFhIYVZLMWUyZUk3WXc5SFIwV2hnM2hwSGpod3hXME5HcjArZlBvaUtpc0tSSTBkdzdOZ3hnNEFNa0JuRW16UnBFdXJWcXdjZkh4L29kRHA4Ly8zM1VLbFVhTnUyTFVhTUdHRzAzZjc5KzZOQ2hRb0dLMmM5UER4eUJMR3pXcng0c2NWOXlMVHExYXZuZVFxOTNOeXZpWWlJeURRR1pJaUlDRzlXS1lrMW56YkdrZ0VOc2ZmU0UydzZkUjk3TGo2R1dtdDZZRHJpN25ORTNIMHVhVDg4UER3d2QrNWN6SnMzRCtIaDRWaTZkQ21pb3FJd2F0UW8xS2hSQSs3dTd0Qm9OSmd5WllyRmRHVkFadkJsM3J4NVp2Y1JCQUVMRnk3RWxTdFh4RzIyem5DV01zWEk5dTNic1gzN2RodzhlRkFjRU1sdTQ4YU5KbzgzbDlKcDNMaHhPYmJwQjV4aVltSk1EaWpYcVZNSDQ4YU5NeGhnZS9qd1liNEhIUEpLaFFvVnhQOC9kKzZjMFlFMlkrbkVJaU1qYzJ5VHkrVm8xNjZkeFZuWmVjSGYzeC91N3U1aW1yL256NTlEcDlNWnBCNERJT2FYMTR1S2lnS1FXY1JjSDBqVEQzQUQvMWRMUnIvNm9GNjlldGkrZlR2YzNkMVJva1FKQ0lLQUowK2V3TVhGQmFOSGp6YmJSLzFnYmVYS2xlMThsZVlWMXV0SFh3TkZQM2dXSGg2T21UTm5HbXpUTTdVNkl5K2twS1FnSXlNRGJtNXVKbXRyU0JtUVNVbEpRWEJ3TUdKaVlsQzZkR21qNzZrNStvQk13NFlORGJZL2V2UUlnUEZBaVMwZVBIaGcxZjNmMkNDb05hdG5nTXp2bk95cHVFeWxBY3J0b0grcFVxVU1WZzF0MkxBQmQrN2NRYWxTcGNUYVQ3bjkvdHEyYlZ1K25OZlZxMWZIcWxXck1IZnVYREY5MXRXclZ6RisvUGdjaGRKekt5VWx4ZXhBdDM2QVdtcHF0UnFob2FGMkhXdE5NRkJ2d29RSmVQZmRkL0h1dSsvbWVLeDkrL1lHS3ozbGNqbUNnNE94YmRzMmZQWFZWMlpYYTJWUFl4b1RFMlB4L0xKbW44S1Fza3lwVkpyOWZ0Qy8vK2IyVVNxVkJWNEx4eGE1dlY4VEVSR1JhUXpJRUJHUnlNWFJBVDNmcW9pZWIxWEVTNlVhaDY3SDRlRFZ6SDlSOGFuNTBnZEhSMGRNbXpZTlAvNzRJL2J1M1l2Ly92c1BPcDBPWGw1ZW1EdDNMcHlkblNXZFJiNTgrWEw4ODg4L2tyV1hXMzM3OWtWNGVEanUzNytQbFN0WEd0UVdzSWE5S1oyeXJvaklyblRwMGxBb0ZBWURWTWFLMWx0cndJQUJPYmFWS2xVcVJ5cXRndkRqano4YWZWM0dBakxHQnM0Y0hSMHQxaEV4TmZoa2FudGNYSnhWZzZhT2pvNWlXckw0K0hoOCt1bW5hTnUyYlk1VllmclVZdGxkdjM0ZFpjdVdSWHA2T3FLam84WHQrc0Z1ZlJBbE1EQVErL2J0RTFlWlRKMDZGVStlUE1Gbm4zMldvOGh6ZHBjdVhRSUFwS2JtemYya3NGNC8yV1VONWwyNmRBa2FqYVpBQ2lWYlNsY0dTRmRENXZuejU1ZzBhUkllUEhpQU1tWEtZUDc4K1RiZHkxVXFGVzdldkFrSEJ3ZlVyMS9mNExIcjE2OERRSzZMMUM5ZnZod2FqUVp0MnJUSnM4Q1lrNU9UUWRESDNMV3RYMzFtN1lvdWN5NWR1b1N0VzdjQ0FMNzg4a3V4Tm80MWdUYjllZUxsNVpVaitKSDE1N3crcnowOFBEQnIxaXlzWGJzV1c3ZHVoYXVySytSeXVSaTR5djQrV1RQWWI4eTZkZXVRa0pDQWdJQUEvUHZ2djVMMDNScGFyVlpNSjVlWG5KMmRqUVpqVEtsUm93YW1USmxpOC9ONGVYbWhWNjllSmg5ZnQyNmR4WDBBYWV0WDJVc1FCS3UrSHl6dFkwdEFScVZTNGN5Wk13YXBNRzA5bjVjc1dXSlhtckhjM3ErSmlJaklQQVpraUlqSXFKSnVqdmpnclVyNDRLM005QVJSOGFrNGZlYzVic1FtWWZQcEIza2FvSkhKWkJnL2ZqeDhmSHdRRkJSa1VNQzNUNTgrZHJXWmZkYXpJQWhZczJZTi92cnJMd0JBeDQ0ZHNYLy9mdnM3YmFVYk4yNllMYXFlMWJGangzRHMyREd6Ky96d3d3OTQ0NDAzY216ZnZuMjd5VG9lQmMxWUFmSzhTUDlpajEyN2RwbDhiTW1TSlFiOXRMZFdSUGJnenRPblQrSHU3bTVUWFpYdzhIQ3pBYkcxYTllS3haZjFldlhxaFZhdFdxRnExYXFZUDM4K21qUnBndDY5ZXlNNk9oclBuajFEMWFwVmNlL2VQV3pac2dWMzd0d1IzMzI1S1FBQUlBQkpSRUZVajN2dzRBR0F6QlU0UU9iMXFSLzRQSERnQU02ZVBZc0dEUnFnZS9mdUZ2dDk0Y0lGc2YvTGxpM0RxRkdqckg3TlFQRzRmblE2bmNFZzc3UnAwK0RrNUlUVnExY2JEZDdrSlgyYXh0allXSXNEZlgzNzloWC8vNWRmZmtIWnNtV3RmaDYxV28ycFU2Zml3WU1IOFBQencvejU4MUdtVEJtYitucng0a1dvMVdvMGJOZ3d4MmR6N2RvMUFERDZXVnJyK1BIak9ILytQTnpkM1RGczJMQjhYYW1rRnhVVmhWbXpab2svNis4M1dxM1c3TXo3WWNPRzVSam96UnBBajQyTnhjeVpNOFZWalFFQkFlSmoraUNOT2ZwejQ0Y2ZmakM1VWlHL3ptdVpUSVloUTRhZ1NaTW1ZdW82ZmFxdTdMVmUzTnpjTE5aMXloNEFpWW1Kd1o0OWUrRHM3SXhSbzBZWkRjamtWUTBaRnhjWHM5OUI1blR1M05tcWxHWDV5ZFBUMCt6dmJPdldyYk80VDJIaDd1NHVUbmd3UnYvK20vdDh1M2Z2anJTME5LdWViOWFzV1RoejVnelMwdEt3Yjk4K2NidWZueCtTazVQeDh1VkxsQ3BWeXVUdkRmb1VpdmFzeUpIaWZrMUVSRVRtTVNCRFJFUldxVmJHSGRYS1pQN2hOK3VEekVFdnJVNUFjcm9HRDU0cmNTY3VCUjhzUFNYcGMyWXY5S3BRS09EbjU0ZlkyRmhvdFZxTEtTeTBXaTFpWTJOenpPalZhRFFJRFEwVkI5dzZkT2lBc1dQSGlnRVpLVk9RNlo5UDMzOW5aK2NjL2Rhbi82cFVxWkxOZnp3N096c2IzVjZZMDJMa1JkRnJleTFkdWpSUDIzZHdjTURJa1NNQkFKMDZkVUpLU29yNE01QVpHQnd6Wmd4dTNMaUJzV1BIV24zdStmcjZJaWtweWVoakZ5OWV4T0hEaDlHN2QyK0RRWE4vZjMvNCsvdERFQVFvbFVwczJMQUJUWm8wUWJWcTFjUmdTNWt5WlhEMjdGbGN1blFKc2JHeHFGQ2hBcTVldlNvZW4xVmNYQnlXTDE4T056YzNpNmxzQU9EZXZYdUlpWWxCcVZLbGtKcWFpci8rK2dzT0RnNG1heExvRmJmcjUvejU4MGhJU0lDcnF5dlMwdEx3eFJkZjRQdnZ2OGVDQlFzd2YvNThjVCtwNzBQR3FGUXFnNVI5bGp4Ky9CaUNJSmg4MzB3NWNPQUFvcUtpNE9IaFlmZmdubjVnUEdzd0FjaGNuUlFWRllVU0pVcUl0Vkxzb1E5V0RCOCszQ0ROVjM1U3FWUkdaOWhibXAxdnF0WUprSmwyYU5xMGFVaE1USlNrajZiazkzbWROVzJkVXFrRWtQTjY5dkh4c1ZpVEpYdEF4dGZYRjU2ZW51amZ2ei9LbHk5djlKaThxaUdURjJiUG5vMmpSNC9hZEl4YXJiYnBjekwxbmY3aXhRdUwzN0hXN0FOa1Rwcko3UXE0d2tnUUJFUkhSeU15TWhLUmtaRlFxVlFBTWljVXVMcTY1bGpKdEg3OWVrUkdSdUxycjc5R2h3NGRNSGp3NEJ4dEppVWxvWGZ2M25CemMwTzFhdFZzN3BNVTkyc2lJaUl5andFWklpS3ltNE5jaHBKdWppanA1b1g2Zmw2U3R5OElnc0hBYU5teVpiRisvWHJNbXpjUGh3NGR3cEFoUTlDc1dUT1R4Ky9jdVJOTGx5N05NVU4yNDhhTllqQ21VNmRPR0Q5K3ZNRnNWMXR6bFZ0S1VhRlB6K1R1N281cTFhcmx5RTNmcFVzWHFOVnFyRisvUGxjRHdWbHp5RXVSNHVaVnNIUG56anh0WHk2WGl3R1k3QUZHSUxOdXk4MmJOMUd4WWtVRUJnWmEzYTZ4dEc5QTV1RHJ3b1VMNGUzdGpYNzkra0VRQkNRa0pDQXVMZzVqeDQ3TnNiKytqb1NldnZiSzl1M2JjZTdjT1pRdlh4N1hybDJEaDRjSGF0U29JZTZYa1pHQjc3NzdEa3FsRWhNbVREQklWWmFhbW1wMDFtNVlXQmdBb0dmUG5xaGN1VEttVDUrT1AvLzhFNDZPamlicnIramJBNHJQOVhQZ3dBSFVxRkZESEh6djJMRWp6cDQ5aS9Ed2NPelpzMGZjVDM4ZmV2andJV1F5bVZpd1BpWW1CZzRPRG1JZ1JSK2d0c2ZiYjcrTnQ5OSsyK3I5MzN2dlBhaFVLcE0xVDB6UnA2cHIyYktsM1lON1o4NmNBWkE1MkpqMXUrSElrU01RQkFITm16ZlAxZWZmdkhsejlPelpFeDA3ZHJTN2pkeDYvZlhYRFFhMzkrM2JoMFdMRmlFZ0lNQmc1WXllZnRCOHo1NDlCaXRKOVY2K2ZJa3BVNllnSmlZR0pVdVdGTlBQNVlYOFBLK3ZYNytPV3JWcWlTdGk5TUVtVDAvUFhMOE9oVUtCaVJNbjVnajhaWlZYTldSVUtwWFpsVkRtbUtvaDQrYm1adFg3b2xRcWM3VGg3T3hzYy9BMXE1U1VGSXZmc2Ric0EyU3VmaXVPQVprMWE5WmcyN1p0T2JiUG5Ea1RqUnMzTmxyYnEwR0RCbkIyZHNiSmt5ZU5CbVNPSGowS2pVYURsaTFiR3IwdldDTEYvWnFJaUlqTVkwQ0dpSWdLSmFWU2ljOC8veHdkT25SQTM3NTlEUVlGM24vL2ZSdzZkQWdiTjI1RVFFQ0EwWUsrU3FVU3YvNzZLd0Rnd3c4L05IaXNXN2R1MkxWckY3cDI3V3AwOE1OY01WOWpMTTBrelRxZ25KMUtwVUpHUmdhOHZMeHlQU3MvNjJCSzl0UXRlVTJqMFVDbjA5bjF4MzlCc25hMWppQUlDQW9LUXUvZXZZME9nSmhqelV6alI0OGVvVnUzYmphMW01VStUL3lpUllzUUZ4Y0hUMDlQREIwNkZNK2ZQeGRYaFBYcTFRdG56NTdGL2Z2M3plYnNiOUNnQWVSeU9VNmVQQWxmWDEra3BxYWlWYXRXNG5VbUNBSVdMbHlJMjdkdm8xeTVja2hMUzhPU0pVc1FFeE9EQnc4ZXdNWEZCUnMzYmpSb015b3FDdUhoNFhCemMwUEhqaDNoNWVXRkw3NzRBa3VYTHNXV0xWdmc0ZUZoTW0xTmNicCtuajE3aHZEd2NBd2FOTWpnM0JzelpneHExS2lCZDk5OUYrN3U3a2hQVDBlblRwMmcxV3JSc1dOSCtQcjZpdmVsOXUzYnc5dmJXL3o1Nk5HalZxZkJ5YTJNakF6SVpES2JyL09VbEJRQXlOWEtreEVqUmlBME5CU2JOMjlHZEhRMEprK2ViSkRpcVUyYk5uYTNEV1FHVHkydDFzcHZWNjVjQVFEVXJsM2I1bVBUMDlQeDVaZGZJaVltQmo0K1BwZzJiUnJHang4dmRSY0I1UDk1dldqUklxU21wbUw1OHVVb1ZhcVVtQVl6ZXowY2UydklORzNhMU9aanBHQnRuUkpiakI4LzN1TG5mdWJNR1h6MzNYY29YYm8wbmoxN0JybGNMdDVUZi9qaEI1dFcwV1hsNStkbjgrOVRyeG9mSHgrVUsxY096WnMzUjJCZ0lLWk9uWXIwOUhTejU2Q2pveU5hdEdpQmd3Y1BJakl5RW0rOTlaYjRtRmFyRmRNUXZ2LysrM2IxU1lyN05SRVJFWm5IZ0F3UkVSVktaOCtlUlh4OFBIYnQyb1dQUC83WTRMRzZkZXZpcmJmZVFtUmtKSDcvL1hmMDd0MDd4L0ZMbHk3RjgrZlAwYVpObXh5RFdhVkxsOGFxVmF0TXBpT1JXbkp5TWdEakE4cVBIejhHa0Rub2JNdk0ySlVyVithWXVhci9JMXFoVU9SclFFYWowV0RHakJubzNiczM2dGF0bTIvUG01OVNVMU1oQ0lKQm1oeHJtVnB4OWVUSkU2alZhcFFwVThiaWlnTjlXaTVUKytyUEJmM0tqdVRrWkRnN08rTzExMTVEMmJKbDhmcnJyNk5odzRhSWk0dERiR3hzanBVeFdYbDZlcUpCZ3dZNGYvNjhPRU05NjBxMHBLUWtIRGx5QkVCbTJySVZLMWFJanprNk91TE5OOTgwYUM4eE1SSGZmZmNkQkVGQW56NTk0T1dWdVpxdWE5ZXVlUGp3SWJadjM0NTE2OWFKUmNhekswN1h6NDRkTzZEVmFzWEJORDB2THkreFJrdnIxcTNGN2ZvYUwrWm11TGRxMVNwUCtwcWRTcVdDSUFod2NYR3hPZmpWdlh0M3ZQUE9PNmhWcTViZHp4OFlHQWgvZjM5TW56NGRFUkVSR0RGaUJBSURBL0hreVJOVXJWcFZyQ2VTSC9Jcm5adytUWnM5dFhGY1hGemc3T3dNSHg4ZkxGaXdBSzZ1cmxKM1VaU2Y1M1ZTVWhJZVBIZ0FkM2QzTVFDakQySmtEeHdvRkFyNCt2cUtQOGZFeEJqZFpnOTdWN0tZQ2xESTVYSzR1cm9hclZNaUNBTDI3OStQOXUzYm03dzN2Zi8rKzhqSXlMQzVQNmRPbmNMTW1UUGg0dUtDdVhQbllzaVFJWEJ3Y0VCSVNBZ21UcHlJU1pNbTRZY2ZmckI1cGNUVXFWUE4xa1ZyMzc0OUF6YkkvTnpNVFpBd3BWdTNiamg0OENBMmJ0eUl4bzBiaS9ma0hUdDJJQzR1RHZYcjE3Zjc5ekVwN3RkRVJFUmtIZ015UkVSVUtKMDZsVm1QSmpBdzBHajZvT0hEaDJQNDhPSFlzR0VENnRTcGczcjE2b21QYmRteUJmLzg4dys4dkx4TURqem5WekFHQUtLam93SGtIQ3dDZ1B2Mzd3UElER3BZT3pEazRPQmdOSTNJaXhjdkFFaVR0c1ZhYXJVYU0yZk94T25UcDlHZ1FZTWlHNURwM3IyN3VCTERuQ2xUcGxqVlh0WUN3TVlHbkc3ZHVvVXhZOGFnUW9VS1dMTm1qZG0wTUx0Mzc4Yml4WXRSc1dKRnJGNjkydXkrbjM3NktRWU9IQWhmWDErakEzZkp5Y21ReVdUNDMvLytsK094YnQyNmljR1NvS0FnWExod0FSY3ZYb1MzdHpkYXRHZ2g3dWZsNVlXYU5XdkN5Y2tKbFN0WEZ2LzUrZm1oZlBueU9RYnJRMEpDRUJzYmk5ZGZmejNIYXJWaHc0WWhPam9hRnk5ZUZHczRaVmRjcnA4WEwxNWd4NDRkcUYyN3RwaW15Wkk3ZCs0QXlLeFpZWTluejU1aDBLQkJCai9yZmZUUlIxYTNVNjllUFl3Wk13WUFiRTVYQnNDbXRHam1WS2hRQVlzWEwwWm9hQ2lPSHorT1AvNzRBd0R3eVNlZjVHdmRMRnZUV3Ryajc3Ly9SbEpTRW54OWZlME9OZzBhTkFoVnFsU0JyNjh2NHVQakplNWhwdncrcjY5ZXZRcEJFRkMvZm4zeE03OTU4eVlBdzgrbGE5ZXVLRldxRlByMzd5OXVhOSsrdmNHcUhDQno4b1k5S3dHa1dzbVNrSkNBLy83N0Q3dDI3UkpYbmtWRVJNRFIwUkdOR3pjR0FQenh4eDlZdlhvMVRwMDZoWkNRRUtQMzlsMjdkdUhTcFV2WXQyOGZPblhxWlBGNWRUb2RObTNhaEY5KytRWE96czZZTldzV3FsYXRLajVldDI1ZGpCOC9IcUdob1JnMWFoUysvdnByaXhNU1FrTkRjMnc3ZHV5WXlmMmZQMzl1OUJoajZ0U3BneTVkdWxpMWIxNUlUVTIxS2hCcmFaL3NLN3J0VFFuMzJtdXZvV25UcG9pSWlNQWZmL3lCWHIxNklTWW1Cai8vL0xOQjdUcDdTSFcvSmlJaUl0TVlrQ0Vpb2tKSG85R0lNNE96RnpUVnExS2xDb1lPSFlvVksxWWdKQ1FFOCtmUFI4MmFOYkZ0Mnphc1hic1dEZzRPQ0E0T3RtdWdSZXJaejNmdjNnVUFvL25QTDE2OENBQVlPblJvanNIcTdKUktKYnAxNndZUER3K2pqK3NMTzJldDU1Rlg5QVd3ZzRPRGNlN2NPZmo1K2VYYlRQMjgxS05Ianh6YnRtL2ZEZzhQanh6bmhibnQ1bVJrWkdEaHdvWFE2WFRvMDZlUDJRR1o4UEJ3TEZ1MkRISzVISk1tVGJJNGVHTXB0Y3pqeDQrUmtaR0JUWnMyNVhnczZ5QmV5NVl0c1hMbFNpUW1KcUpMbHk0NUJnQ3pyb3F4NU5telp5aGJ0aXlDZzROenRLTy9UbmZ0Mm9YZXZYc2JIVWdzTHRmUDBhTkhvVktwaks3b00rWEVpUk1BWURIUWVmVG9VYmk0dUNBZ0lNQWdNS0hWYWhFYkcydjBHRnZTbkdWa1pJaUYwOTNjM0t3K0xpKzR1cnJpNjYrL3hzMmJOOFVnUTJSa0pBSUNBdkp0WldCZXorcVBpNHZEenovL0RDQXpzR0J2c0NrL1VtL2w5M210VCtPbUQxSUpnbUEwdGR2bzBhTVJGaGFHYTlldUdYMmVtSmdZL1BMTEx4Z3hZb1FZaUxaVjFwUjVscnovL3Z0SVQwL1BzZjN2di8vRyt2WHIwYk5uVHpGbFhuQndNRHc5UGNXQVk5ZXVYWEhxMUNsRVJFUmcxcXhaK1BiYmI4V0IvWXlNRERnNU9TRTFOUlV6Wjg1RVVsSVNIQjBkMGE1ZE81TjllZno0TVVKRFEzSGx5aFg0K1BoZzVzeVpSdSt2SFRwMGdFNm53NDgvL29oSmt5YWhkKy9lNk5ldm44blZWZ2NPSExEcXZkQlRLcFZXSDZQVmFnczBJQ09UeVZDcFVpV1RqK3RYc1pvTDF1cS9ZNlF5WXNRSVhMaHdBV3ZYcm9XUGp3ODJiTmdBbFVxRnZuMzdvbnIxNnBJK0Z4RVJFVW1MQVJraUlpcDB6cDgvajlUVVZIaDRlT1JJZjVSVmp4NDljT2ZPSFJ3NGNBQVRKMDVFNDhhTmNmejRjY2hrTW56NTVaZDJ6eXEyZGZhenBabXlOMjdjQUpCelFGbWxVb216UjgyOVRqMTlTaVZUZzBmWHIxOEhBSU5acm5raE9Ua1pLcFVLQUhEdTNEbFVybHdab2FHaEJaSnYvTW1USjJKS3U5V3JWNk5hdFdxNWFzL1lyTkx0MjdmRDI5czd4MlBtdHB0ejllcFZNUTNYb2tXTDhPdXZ2NHJGMVJzMmJBaG5aMmZvZERwczNyd1pHemR1aENBSStPS0xMMUNuVGgyclg0ZFdxOFdUSjAvRXVpNFpHUmxvMzc0OTR1TGkwTEpsUzB5Yk5rM2NkK25TcGRpNWM2ZEJvT0x5NWN0SVNrb0M4SC9ucjdWZXZIaUJraVZMaWo5UG16WU5KVXVXTkpueXh0UFQwMkFXZTNiRjVmcHAwcVFKL1B6OEVCZ1lhTlgrOGZIeE9IYnNHQndjSEN3ZWMrWEtGZXpjdVJNaElTRm8zcnk1dUwxY3VYSUlDd3NUZng0d1lJQlliOFBhZ1dROWZXRE0xb0NNVHFmRHJGbXpFQmtaaWI1OSs0b3ByT3dsQ0FKQ1EwTVJIeDhQYjI5dnBLYW1ZdmZ1M1hqdzRBRkNRa0x5ZElWZzM3NTl4V3MzcnlRa0pDQWtKQVFwS1Ntb1ZxMGF1bmZ2bnFmUGwxdjVmVjVmdm53WndQOEZaSzVkdTRZWEwxNmdWS2xTQml0MDl1elpnNDBiLzE5N2R4NFYxWDMzY2Z4eldRWVFNRWFSQnFQZ1N1TENFbU5zRmpXWTVNUWxORnJyazNQYWsyb1dIcGRFallaVWF6eUdWZ2xKRTZ1aVI2S0VXSnRUajFGUEpZMXRxSGxFakFacEZKV3FWQVhYdUdFSkVSQ1ZaZUErZjNCbURpUGJnQXlhNVAzNno1bnIzQXR6NzJYbTkvbjl2dDgvNjRzdnZ0Q0hIMzVZTDh6Kyt1dXZsWjZlcm5Qbnp1bjk5OSsvTFVHanJSU1pWTHNxc1RFV2kwV0xGaTNTckZtemxKbVpxWFhyMXRsTHBxMVpzMFluVDU3VWpCa3pGQmNYcDdsejUyckpraVhxMkxGanZaVU8xNjlmMS9yMTY3Vmx5eFpaclZiMTdkdFhpeGN2VmtCQVFLUDdIajE2dEFJQ0FyUjQ4V0o5OHNrblNrdEwwOFNKRXpWdTNMaDZ3VXhUUGRsS1NrcTBkT2xTN2RtelIvMzY5Vk4rZnI3OC9mM2w2ZW1wSzFldUtEbzZXbE9tVEduVkNyekd0T1huZ3c0ZE9qUVp4STRkTzFaVlZWVk5iak4rL1BnMjdmZlZyVnMzelprelIrKysrNjRTRWhJazFhNXVlZUdGRjFyOW1tMTl2d1lBQUEwamtBRUEzSEYyNzk0dFNVN05lSTZOamRYRml4ZDE1TWdSKy8rYk0yZU9ubjc2NlZidnY2V3puNXRhVVhQKy9Ia2RQMzVjRm91bFhpK2JUejc1UkZldlhsWHYzcjNWdDIvZlp2ZGpxN3QvYytOaXFYWlZrYTJ2UjJ2Nm5MU0ViWGF6VkZ0eVpzbVNKUTBlVTN2SXpjMlZWRnVDN2xiRG1QWXllUEJnYmRpd1FmLys5NysxYytkTzdkcTFTNTk5OXBrKysrd3pXU3dXUlVSRXFMaTRXUG41K1RJTVE3Tm16WEtxT2U5MzMzMm5QLzd4ajdwdzRZSUtDZ3JzL1Y4a09ZU1ROd2VWeGNYRjh2VDB0QSt1RlJVVjZiMzMzclAzck5tL2Y3ODJiZHJVWUltcnExZXY2c1NKRThyTHk5T3hZOGQwL1BoeEZSVVZhZHUyYmZadFd0T1EzT2FIZFAxMDc5NWQ4K2ZQZDJxMWcybWFXcmx5cFNvcUtqUnExS2htWi9EYnl1MDFkeDBHQlFYWnl5SzFWRWxKaWFTR2UvazA1Y3laTS9aNzgvcjE2MjlwZ0srNnVscnZ2ZmVlTWpJeTVPM3RyWVNFQkZWVVZHamh3b1U2ZE9pUVpzNmNxZmo0ZUlkUXZiRmVIMWFydGNYN2IrdlZrK3ZXcmJNZlMxRlJrYnAwNmFMVnExZnI1TW1UOHZYMTFieDU4OXExSDFocnRPZDVYVkpTb3Z6OGZQbjUrZG52OTMvLys5OGx5U0hjeWMvUFYxSlNranc4UExSdzRjSUdWeFpPbkRoUjMzenpqZExTMGhRWEY2ZDMzbm1uM1gvWDJkblp1bmp4b3U2Nzc3NW0vMzc1K2ZrcFBqNWVTVWxKRGoxSHpwMDdwOXpjWEYyN2RrMFJFUkdhTld1V2xpNWRxcmZmZmx2TGx5OVhyMTY5VkZKU29uLzg0eC9hc21XTFNrcEs1Tzd1cmwvKzhwZjY5YTkvTFU5UHoyYVBjOGlRSVVwT1RsWmlZcUwyN2R1bmp6NzZTQnMyYk5CUGYvcFREUnMyVEVPSERtMHlTTW5NekZSaVlxS3VYTG1pVWFOR2FkYXNXWHJtbVdmVXFWTW4vZUVQZjFCY1hKeTJidDJxN094c3paZ3hvODFLWnJYVjU0TWxTNVkwV0RxM3BlTGo0MVZUVTNQTHIxTlhwMDZkNU8zdGJWOTkxYXRYTDlYVTFOUXJqZWFzdHJ4ZkF3Q0F4dDNabi9BQkFEODZWcXZWUHVCZmQ2WjNRODZmUDYrMWE5ZnF5SkVqRG8vYkJybWFhb0RiVnVvTzZqVTBJR1VyeHpGczJEQ0hHYmdIRHg3VWhnMGJKRW1USmsxeWFsKzJmaG1CZ1lIMW50dXhZNGRLU2tyazdlM3QwSURkRld3RC9kMjZkZFA3Nzc5LzI4SVlTZmIzdnJsejVVNWpHSVlpSXlNVkdSbXBHVE5tYVBmdTNWcTFhcFZLU2txMGI5OCsrM1krUGo0NmQrNmNjbkp5RkJZVzF1U2dVS2RPblhUNDhHRlZWbFlxSkNSRW9hR2hDZzBOVmI5Ky9SUVlHS2lwVTZmS3k4dkxvYm0yVkR1TDJMYTY2ZnIxNjNycnJiZFVWRlNrOGVQSGE4S0VDWm8yYlpwU1VsSVVHQmlvcUtnbzdkcTFTenQyN05DSkV5ZnNxeTFzdkwyOVc3MHl6VllHcjY0ZjJ2WFRVRm1naGlRbkp5c3JLMHQrZm40T1BXQnNiaDdVS3k0dWx1UllibTNqeG8zMXpoZG4relUweExhQ3FLWDl0N3AxNjZaNzc3MVhGeTVjMEVNUFBkVHEvWmVVbENnK1BsNDVPVG15V0N4NjY2MjM3RUZjWW1LaWZ2dmIzK3JpeFl0YXZIaXgxcXhaWS85L2JkWHJvelZzZllrYUdxeis0SU1QdEdYTEZobUdJYXZWcW9VTEZ5bytQbDZ6Wjg5V2FXbXBZbUppN29pUTJaa1ovZTExWGg4NGNFQ21hV3JRb0VFeURFUG56NSszcjVLemhXWGZmUE9ONXMrZnI4cktTczJjT2JQSlkzdnR0ZGQwNGNJRjVlVGthTVdLRlhyOTlkZWQram5heXFaTm15VFZsaVNyeTNaTzNLeGJ0MjZLajQrMy83dTZ1dG9lM051dWhURmp4dWpvMGFOS1MwdlRwNTkrS245L2Y2V21wcXF5c2xLUzFLZFBIOFhHeGpyOW50bjg1Q2MvVVVKQ2dqSXlNclIyN1ZvVkZCUW9JeU5EZS9iczBZb1ZLeG84Vi9QeThyUjY5V29kUG54WWZuNStpbzJOMWVqUm94MjI2ZHExcTVZdFc2YWtwQ1I5L3ZubldyQmdnY0xDd3ZUQ0N5OG9QRHk4UmNkNHM3YjZmTkRhdjJrM0d6Um9VSnU4amxUYnYrK2pqejdTbGkxYlpKcW13c0xDZFBUb1VXM2N1RkY3OSs3VjY2Ky8zcXJKRUcxMXZ3WUFBRTBqa0FFQTNGSDI3ZHVuc3JJeVdTd1dEUmt5cE43enRucnhxYW1weXN6TWxHbWE4dkR3MEM5KzhRc05HVEpFSzFhczBMbHo1N1IwNlZLdFc3ZE8wZEhSaW9xS2FwTW16S1pwcXJxNjJpSGtzWVZIdnI2KzlXYWFGaFlXMmh1NzErMk5zWC8vZnYzKzk3OVhkWFcxUm80YzZUQ3p0NmFtUm5sNWVicnJycnZrNys4dkx5OHZHWWFoa3lkUGF2MzY5WkxxZjZrdkxDelU2dFdySmFuQk1pSnRMVG82V3RldVhWTlVWSlE2ZCs2c3hZc1g2L2p4NHc3YlZGUlU2UG5ubjdmL3UrNWdlOTNIYjFhM3ZKSXpiRE5nblMyWDR3cmw1ZVV5VFZNK1BqNDZkZXFVSkRrVkJCWVdGdXJnd1lQS3pzNVdWbGFXZllaclFFQ0FoZ3dab3YzNzk2dXdzRkNwcWFsS1RVMlZ2NysvaGc0ZHFtSERobW5Ja0NIMUJubmQzTnkwWXNVS0JRVUYxWnNSbnBDUW9PTGlZazJjT0ZHbWFhcWlva0llSGg0NmNPQ0FUcHc0b1VjZWVVVFhybDNUbTIrK3FieThQSVdGaFducTFLbnk4UERRZ2dVTHRIRGhRcjN6empzcUxTMlZhWnJLek15VVlSanEyYk9uQmcwYXBQNzkreXMwTkZUQndjRk96Y3l0ckt5VXU3dTdRMkNRbVprcFNmYlNhVC9VNjZjcFY2OWUxYkpseTdSNzkyNjV1Ym5wTjcvNVRiMVNiNzYrdmlvdUxsWmVYcDVDUTBOMSt2UnAvZWMvLzVHUGo0KzZkT2xpMzY0MUpRUnJhbXAwOXV4WitmbjV5ZGZYVnhhTFJkWFYxVHA0OEtBMmI5NHNxZVdEaXQ3ZTNscXpabzB1WGJxa2tKQ1FGaCtUVkZ0ZWF2bnk1ZnIyMjIvbDQrT2p1TGc0ZThOenFiYk1aR0ppb2hZdFdxVFpzMmM3aE9PTmxWR3lsUmhxQzJWbFpicHg0NFk2ZE9nZ0x5OHZ1YnU3cTdTMFZDa3BLWkxrVUVyTHRrcGs2OWF0OHZUMDFPTEZpN1Z0MnpabFpHUW9KaVpHNDhhTlUweE1qRlBCVjkyZnJhYW1SbFZWVmFxcXFwTFZhcFdmbjErTEp5UmN2bnhaVjY1Y2tiKy92eXdXaTJwcWFoeEtNTFkyZkcrcjh6bzdPMXVTRkI0ZUx0TTBsWmlZS0t2VnFvRURCNnAvLy83Njl0dHZOWGZ1WEpXVWxPam5QLys1UTlCUlVGQWd5ZkhlN083dXJnVUxGbWo2OU9sS1MwdXozMStkVlZGUjBlZ0tySWEycmV2dzRjUEt5Y2xSNTg2ZDljUVRUemc4RnhBUW9NTENRbVZrWkdqRWlCRU5CdkVsSlNYYXNHR0R5c3JLZFAvOTl6dXNYSnM1YzZiNjkrK3YwYU5INi9EaHcvcnJYLytxN3QyN2E5S2tTWXFLaW1wMVR5SkpHamx5cEtLaW9wU1ptYWt0Vzdib2lTZWVjQWhqYW1wcWxKV1ZwVTgvL2RUZTQydjQ4T0dhTVdOR28vY2tMeTh2elprelJ5TkhqdFN5WmN0MCtQQmh4Y2JHcW1mUG5obzdkcXlHRHgvZVpGbTF4dHdKbncrYVUxVlZwUnMzYnNqWDExZW5UcDFTZVhsNXM2c1k5K3pab3pWcjF1aml4WXR5YzNOVFRFeU1ubnZ1T2VYbjV5cytQbDZuVDUvV3pKa3pGUmtacVdlZmZWYVBQdnFvMHl0ODJ1SitEUUFBbWtjZ0F3QzRvMnpmdmwxU2JWa24yNEN6YVpvNmZ2eTRzckt5bEo2ZWJwK1ZieGlHSG4vOGNVMmVQTmtldUt4WnMwYXBxYW5hdUhHanZ2dnVPMzM4OGNmNitPT1BGUklTb29pSUNJMFlNYUxWc3gzTHlzbzBZY0lFZVh0N3k5dmJXNlpwMnN2NDFCMGN0Rm0xYXBWdTNMaWgvdjM3S3lJaVFxWnBhdE9tVFZxM2JwMTlFT25tR2JsdWJtNWF1SENoZldid3picDM3MTV2OENZOVBWMVhyMTVWWUdDZ2Z2V3JYN1hxWjJ1cHVnMmNpNHFLNnEyVU1FMnozbU0yalQzZVV0ZXVYZE9aTTJmVXFWT25acHREdTlLaFE0ZTBZTUVDR1laaEQ1N3FOdFN0cUtqUXdZTUhkZm55WlJVVUZPak1tVE02ZGVxVXZZU1dWSHN1aDRlSGE4eVlNWXFLaXBLSGg0ZE0wOVNSSTBlMGMrZE83ZDY5VzFldVhGRjZlcnJTMDlObHNWajA0SU1QYXNxVUtRNk5oaHZxZjVLY25LeU1qQXdGQlFWcDh1VEpXclpzbVhiczJPR3c3K0hEaCt1MTExN1QyYk5uMWJkdlg4WEZ4ZGtITG9jT0hhclkyRmd0V2JKRUd6ZHVWR0ppb29LQ2dqUmd3QUNIdmpNdDhiZS8vVTNKeWNteVdDejJRWC9iVFB6Qmd3ZEwrbUZmUHczSnlNalF5cFVyZGZYcVZYbDRlT2lOTjk3UW80OCtXbSs3OFBCd1pXVmw2ZFZYWDNWNC9LbW5ucnFsZ1ZaSjloSjVEVFVmbDZUZXZYczMyU3k4TVY1ZVhxM3V6Vk5RVUtEZi9lNTNzbHF0dXVlZWU3Um8wU0wxNnRXcjNuWUJBUUZhc1dLRjA2L3I1K2RuWHpWd3F3NGRPcVM0dUxoR242OGJEQlFYRit1Zi8veW5ETVBRZ2dVTDlPQ0REeW84UEZ4MzMzMjNVbE5UOVplLy9NVWVUQnVHSVE4UEQzbDZlc3JkM1YwZUhoNzI2OUpxdGRvRG1LcXFLb2ZWSlJhTFJaczNiMjV4SUhQczJER0hGUmgxaFlhR3R1cDZiOHZ6dW00Z2s1MmRyWnljSEJtR29hbFRwMHFTdW5UcG9xZWVla29GQlFXYVBuMjZNakl5bEpLU0lrOVBUeFVWRlVsU3ZaVWNuVHQzMXZ6NTgzWGt5SkVXRDl5YnB0bnFGVmlEQmcxU1FrS0NidHk0VWU5OWlvcUswdWJObTVXUWtHRHZEZElZd3pBYy9oNUxrcWVucHozRURnOFAxOHFWSzlXN2QrOVdsN0ZxYUovRGhnMXpDSyt5czdPMWE5Y3VaV1ZsMmUrL0VSRVJtang1c3NMQ3dweDYzY2pJU0tXa3BPanp6ei9YeG8wYmRlYk1HU1VsSlNrcEtVazllL2JVOU9uVDdYOGZtbk9uZkQ1b1RrRkJRYjFRcis3bmg1dTkrKzY3U2s5UGwxUjd6NXMzYjU2OXpHYS9mdjMwd1FjZktEazVXV2xwYWNySnlWRk9UbzVtejU2dFo1NTV4dWxqdXBYN05RQUFjQTZCREFEZ2psRmVYcTZ2di81YWtod0diRFp0Mm1TZmFTelZObGQ5OHNrbk5YNzhlQVVIQnp1OGhxZW5wNTU3N2psRlIwZHIyN1p0OW1iUFo4K2UxYVZMbHh4bTJ0ZGxHRWF6eldUOS9mM1ZwVXNYRlJVVjJRY3NPM2JzcUlpSWlIcURTRkp0M2ZXOWUvZnFqVGZla0dFWXFxeXMxSTRkTzJTMVd2WHd3dy9yelRmZmJIQ2ZBd2NPVkhaMnRtcHFhbFJUVXlQRE1OUzFhMWRGUmtacTBxUko5ZjdQeElrVHRYLy9mcjM0NG91M3BUSHg4dVhMMjMyZlVtMEpKZE0wOWNoN0NTUTFBQUFJZ2tsRVFWUWpqOXp5UUhSVHhvd1owK0RNWHR2anZYdjNWa2hJaUgyMmZVaElpS1pObTJiZnptS3hLQ1VseFY0eXk2WnIxNjRhT0hDZ0lpTWo5ZGhqajZsVHAwNE96eHVHb2JDd01JV0ZoZW5WVjE5VlRrNk9Nakl5OU5WWFg2bXNyRXhuenB4eEtGSFZtTkRRVVB0S0ptOXZiNDBjT2RJKysvMnV1KzdTNDQ4L3JwQ1FFRzNZc0VFREJ3N1UyMisvWGE5UGlLMG5VM2w1dVFJQ0FsbzFXN211KysrLzMyRzJ2Y1ZpVVdCZ29DSWlJdXlEVXorVzY4ZG13SUFCTWsxVFBYcjAwTnk1Y3hzdE56Tjc5bXo1K2ZucDVNbVRxcXFxa3NWaTBjQ0JBL1hpaXkvZThqRVlocUUrZmZybzZOR2o5Z0Yrd3pBVUdCaW9vVU9IYXZMa3llM2VaK09lZSs3Ujg4OC9yMHVYTHVtVlYxNXgrajM2MDUvKzFPVHp0bkpSYmFGdjM3NE9nYXhVTzZoNTc3MzNhdHk0Y1E0TjIrKysrMjZOR2pWS3djSEI5Z0RBMDlOVDA2ZFAxN2h4NC9UbGwxOHFQejlmUlVWRnVuNzl1cXhXcTZ4V3E2cXJxMlcxV2xWZVhtNC9yNlhhYThlMkVreXFmYjhlZnZqaFZwM0xQWHIwc0wrTzdXZnAwS0dEQmd3WW9Ca3paclRxZDlOVzU3VnBtcG95WllwMjd0eXBmdjM2eWMzTlRjOCsrNng4ZlgzVnYzOS9TYlUvZTB4TWpFelRsR0VZNnRHamgvNzczLzlLcW4wL0huamdBYjM4OHN2MTltMHJIOWxTM3Q3ZTJycDFxMVBiL3V4blAzTUlPZzNEYUxRazFFc3Z2U1IvZjMvdDI3ZXYwWERaWXJFb0tDaEkwZEhSRFU0SXFjdVpIbHUzNnNLRkMwcExTNU9ucDZkR2pCaWg4ZVBIT3gzRTFPWHA2YWx4NDhacDdOaXgycjU5dTdadDI2YmMzRnlWbHBhMnFBUlhlMzArdUZWQlFVRnljM096WDlPOWV2WFNyRm16R3QxKzhPREJTazlQMStqUm96VnQyclI2ZjZzN2RPaWcyYk5uYS96NDhVcE9UcGFYbDFlTHdoZ0FBTkErRExPaGd0MEFBTFNDTVhtenpELy96eTI5eHVYTGw1V1JrYUdubjM3YVBnaGVVMU9qK2ZQbnk4ZkhSOE9IRDlkamp6M1diSGhTVjE1ZW5yNzY2aXNGQndlM2FuWjNYWFVIS1ozNWtwK2JtK3N3Ty9QY3VYUGF1M2V2Smt5WTBLYURCTFlCcUI4VFcrRDI4c3N2dTZ3UmUxdlp1M2V2dnZ6eVN3VUhCeXM0T0ZpOWUvZDJLa3hwU0ZWVmxmYnUzYXVPSFRzNlBlQlZVVkhSWUdQcnVzNmZQNit1WGJzMnU1Mnp0bS9mcnFxcXFrWkRVR2Y4a0srZmYvM3JYN3AyN1pxZWZQSkorMk9uVDU5V2p4NDk3b2hHN3JZU2pXNXVibTAycy83NzVNQ0JBM0p6YzJ2UnZjVTBUZnU1MU5UNWRPUEdqWFl2alZkZVhtNWZnUm9kSGUyeS9iVG5lVzIxV3VYdTd0N2s3OXIybnJUMkhFNUtTcEtmbjErOVhsVkpTVW15V0N5S2lZbHg2blZTVWxKVVdWbXBWMTU1cFZYSDBWN3k4dkprR0VhTGU4eEl0YXNOSDNyb0lYWHMyTEhaYldOall4VVlHS2g1OCtZMXUrMmxTNWRVV2xxcSsrNjd6K2xqYWUvUEIxVlZWVEpOczlseVl3MnBycTZXYVpwTm5zc3paODVVZFhXMVZxMWFwZHpjWEtkTFI5YlUxSHh2N3Q5dDhSMENBSURielhEeVN5V0JEQUNnemZCbENnQUFBRUJMOEIwQ0FQQkQ0R3dnOC8yWUxnRUFBQUFBQUFBQUFQQTlSaUFEQUFBQUFBQUFBQURnWWdReUFBQUFBQUFBQUFBQUxrWWdBd0FBQUFBQUFBQUE0R0lFTWdBQUFBQUFBQUFBQUM1R0lBTUFBQUFBQUFBQUFPQmlCRElBQUFBQUFBQUFBQUF1UmlBREFBQUFBQUFBQUFEZ1lnUXlBQUFBQUFBQUFBQUFMa1lnQXdBQUFBQUFBQUFBNEdJRU1nQUFBQUFBQUFBQUFDNUdJQU1BQUFBQUFBQUFBT0JpQkRJQWdEYmo2K1doc25McjdUNE1BQUFBQU44RFplVlcrWGw3M083REFBQ2czUkRJQUFEYVRKOUFYK1ZlS0wzZGh3RUFBQURnZXlEM1FxbjZCUHJkN3NNQUFLRGRFTWdBQU5yTXVNSDNhdTJ1MDdmN01BQUFBQUI4RDZ6ZGRWclBQdER0ZGg4R0FBRHRoa0FHQU5CbTNoZ1RxaStPWE5iT1k0VzMrMUFBQUFBQTNNRjJIaXZVLytWZTFtL0czbmU3RHdVQWdIWkRJQU1BYURNZGZUejE0VXNQNnZuVlh4UEtBQUFBQUdqUXptT0ZlbjcxMS9yd3BTSHlwNGNNQU9CSHhEQk4wN3pkQndFQStHSFpubnRaLzd0MnY1NGU5Qk85TktLWEJ0N2JrV2FkQUFBQXdJOVlXYmxWdVJkS3RYYlhhWDF4NUxKU1hoNmlKd2NFM3U3REFnQ2dUUmlHWVRpMUhZRU1BTUFWU205VWFVbGFuajQ3ZUZFbi8xdW1zbkxyN1Q0a0FBQUFBTGVKbjdlSCtnVDY2ZGtIdXVtTk1hSHE2T041dXc4SkFJQTJReUFEQUFBQUFBQUFBQURnWXM0R012U1FBUUFBQUFBQUFBQUFjREVDR1FBQUFBQUFBQUFBQUJjamtBRUFBQUFBQUFBQUFIQXhBaGtBQUFBQUFBQUFBQUFYSTVBQkFBQUFBQUFBQUFCd01RSVpBQUFBQUFBQUFBQUFGeU9RQVFBQUFBQUFBQUFBY0RFQ0dRQUFBQUFBQUFBQUFCY2prQUVBQUFBQUFBQUFBSEF4QWhrQUFBQUFBQUFBQUFBWEk1QUJBQUFBQUFBQUFBQndNUUlaQUFBQUFBQUFBQUFBRnlPUUFRQUFBQUFBQUFBQWNERUNHUUFBQUFBQUFBQUFBQmNqa0FFQUFBQUFBQUFBQUhBeEFoa0FBQUFBQUFBQUFBQVhJNUFCQUFBQUFBQUFBQUJ3TVFJWkFBQUFBQUFBQUFBQUZ5T1FBUUFBQUFBQUFBQUFjREVDR1FBQUFBQUFBQUFBQUJjamtBRUFBQUFBQUFBQUFIQXhBaGtBQUFBQUFBQUFBQUFYSTVBQkFBQUFBQUFBQUFCd01RSVpBQUFBQUFBQUFBQUFGeU9RQVFBQUFBQUFBQUFBY0RFQ0dRQUFBQUFBQUFBQUFCY2prQUVBQUFBQUFBQUFBSEF4QWhrQUFBQUFBQUFBQUFBWEk1QUJBQUFBQUFBQUFBQndNUUlaQUFBQUFBQUFBQUFBRnlPUUFRQUFBQUFBQUFBQWNERUNHUUFBQUFBQUFBQUFBQmNqa0FFQUFBQUFBQUFBQUhBeEFoa0FBQUFBQUFBQUFBQVhJNUFCQUFBQUFBQUFBQUJ3TVFJWkFBQUFBQUFBQUFBQUZ5T1FBUUFBQUFBQUFBQUFjREVDR1FBQUFBQUFBQUFBQUJjamtBRUFBQUFBQUFBQUFIQXhBaGtBQUFBQUFBQUFBQUFYSTVBQkFBQUFBQUFBQUFCd01RSVpBQUFBQUFBQUFBQUFGeU9RQVFBQUFBQUFBQUFBY0RFQ0dRQUFBQUFBQUFBQUFBQUFBQUFBQUFBQUFBQUFBQUFBQUFBQUFBQUFBQUFBQUFBQUFBQUFBQUFBQUFBQUFBQUFBQUFBQUFBQUFBQUEwRHIvRDdkMG5IbmFEZWtmQUFBQUFFbEZUa1N1UW1DQyIsCiAgICJUaGVtZSIgOiAiIiwKICAgIlR5cGUiIDogIm1pbmQiLAogICAiVmVyc2lvbiIgOiAiMTIiCn0K"/>
    </extobj>
    <extobj name="C9F754DE-2CAD-44b6-B708-469DEB6407EB-10">
      <extobjdata type="C9F754DE-2CAD-44b6-B708-469DEB6407EB" data="ewogICAiRmlsZUlkIiA6ICIxMTY4NTkxNzgzOTMiLAogICAiR3JvdXBJZCIgOiAiMzI0NjA3NjY2IiwKICAgIkltYWdlIiA6ICJpVkJPUncwS0dnb0FBQUFOU1VoRVVnQUFCWUVBQUFIbENBWUFBQUNqNVRQcUFBQUFDWEJJV1hNQUFBc1RBQUFMRXdFQW1wd1lBQUFnQUVsRVFWUjRuT3pkWjNoVTFmNzI4ZStrTndKSnFJSFFRWlNtRkVWQkJKR2lJbGhRRGtjRUJmeDdRS0tBeUJGUmlpQWlWUVZFaW9wZ0F3dFNCQUdGMEl2U3kwRWlSVUpMSVNTa0p6UFp6NHM4bWNNd2s4bWtVWEx1ejNWNU1iUDMybXV2MlprSmVNL2F2MlV5RE1OQVJFUkVSRVJFUkVSRVJHNDVKcFBKbEY4YnQrc3hFQkVSRVJFUkVSRVJFUkc1TVJRQ2k0aUlpSWlJaUlpSWlKUmlDb0ZGUkVSRVJFUkVSRVJFU2pHRndDSWlJaUlpSWlJaUlpS2xtRUpnRVJFUkVSRVJFUkVSa1ZKTUliQ0lpSWlJaUlpSWlJaElLYVlRV0VSRVJFUkVSRVJFUktRVVV3Z3NJaUlpSWlJaUlpSWlVb29wQkJZUkVSRVJFUkVSRVJFcHhSUUNpNGlJaUlpSWlJaUlpSlJpQ29GRlJFUkVSRVJFUkVSRVNqR0Z3Q0lpSWlJaUlpSWlJaUtsbUVKZ0VSRVJFUkVSRVJFUmtWSk1JYkNJaUlpSWlJaUlpSWhJS2FZUVdFUkVSRVJFUkVSRVJLUVVVd2dzSWlJaUlpSWlJaUlpVW9vcEJCWVJFUkVSRVJFUkVSRXB4UlFDaTRpSWlJaUlpSWlJaUpSaUNvRkZSRVJFUkVSRVJFUkVTakdGd0NJaUlpSWlJaUlpSWlLbG1FSmdFUkVSRVJFUkVSRVJrVkpNSWJDSWlJaUlpSWlJaUloSUthWVFXRVJFUkVSRVJFUkVSS1FVVXdnc0lpSWlJaUlpSWlJaVVvb3BCQllSRVJFUkVSRVJFUkVweFJRQ2k0aUlpSWlJaUlpSWlKUmlDb0ZGUkVSRVJFUkVSRVJFU2pHRndDSWlJaUlpSWlJaUlpS2xtRUpnRVJFUkVSRVJFUkVSa1ZKTUliQ0lpSWlJaUlpSWlJaElLYVlRV0VSRVJFUkVSRVJFUktRVVV3Z3NJaUlpSWlJaUlpSWlVb29wQkJZUkVSRVJFUkVSRVJFcHhSUUNpNGlJaUlpSWlJaUlpSlJpQ29GRlJFUkVSRVJFUkVSRVNqR0Z3Q0lpSWlJaUlpSWlJaUtsbUVKZ0VSRVJFUkVSRVJFUmtWSk1JYkNJaUlpSWlJaUlpSWhJS2FZUVdFUkVSRVJFUkVSRVJLUVVVd2dzSWlJaUlpSWlJaUlpVW9vcEJCWVJFUkVSRVJFUkVSRXB4UlFDaTRpSWlJaUlpSWlJaUpSaUNvRkZSRVJFUkVSRVJFUkVTakdGd0NJaUlpSWlJaUlpSWlLbG1FSmdFUkVSRVJFUkVSRVJrVkpNSWJDSWlJaUlpSWlJaUloSUthWVFXRVJFUkVSRVJFUkVSS1FVVXdnc0lpSWlJaUlpSWlJaVVvb3BCQllSRVJFUkVSRVJFUkVweFJRQ2k0aUlpSWlJaUlpSWlKUmlDb0ZGUkVSRVJFUkVSRVJFU2pHRndDSWlJaUlpSWlJaUlpS2xtRUpnRVJFUkVSRVJFUkVSa1ZKTUliQ0lpSWlJaUlpSWlJaElLYVlRV0VSRVJFUkVSRVJFUktRVVV3Z3NJaUlpSWpkVVJrYkdqUjdDLzVSang0NXg0TUNCR3owTUVSRU13eWkydmhJU0VyQllMUG0yaTQ2T0xyWnppb2pjU2hRQ2k0aUlpRWl4KysyMzN4Zy9manlSa1pGTzJ5MVlzSUJodzRaaE5wdXYwOGhrOHVUSkRCOCt2TVQ2NzlpeEkvMzY5U3RTSHpObnptVE1tREhGTktLYjEvbno1L25sbDEveTNMOXk1VXBpWW1LSzdYejkrdldqWThlT3hkWmZTU3ZzOVltTGkyUDI3Tm1rcDZlWDVQQ3M1cytmeitMRmkwbE5UWFc0Zi9QbXpVeWRPclhZQXMvWTJGaWVmZlpabGkxYlZpejlGVlpHUmdieDhmR2twS1E0YlJjZEhjMlVLVk00YythTXpmYmR1M2ZUdTNkdkRoMDZWT1N4N05temh4ZGVlSUZwMDZZNWJYZmt5Qkg2OXUzTDBxVkxpM3hPRVpGYmpjZU5Ib0NJaUlpSWxDNkdZZkR0dDk5eSt2UnBldlRvNGJTdHA2Y254NDhmWjlHaVJVVU9EcVgwMkxkdkgxRlJVWGJiSjAyYVZLQit5cFFwdzhzdnY1eHZ1K3pzYk56Y1NtWitqTmxzNXZMbHk4VEd4aElkSFUxaVlpS1BQLzQ0QUhQbnptWDc5dTE0ZTN2VHZuMTdtK01pSXlPWk5Xc1dzYkd4RGo4YmhtR1FtSmhvMC9mNTgrZUpqNDluNU1pUkpmSmFTa0pKWEovUFB2dU05ZXZYYytEQUFkNTU1eDBxVjY0TXdLSkZpN2g4K1hLaHg5cWlSUXRhdDI1dHN5MDFOWlZseTViaDYrdkxQLy81VDRmSHJWcTFpbjM3OWxHdlhqMjZkKzllNlBQbjJyWnRHekV4TWZqNStSWHErS2lvS0g3KytXZXlzN094V0N4a1oyZGpOcHV4V0N5WXpXYk1aak5aV1ZuVy96SXpNNjMvcGFlbms1NmVUbXBxS3RuWjJRRDA2dFhMNmUvdkdUTm1zR2ZQSHU2Nzd6NnFWNjl1M1Y2aFFnVXVYNzdNNk5Ham1UdDNMaFVyVml6VTZ3R29VNmNPZm41K3JGKy9uc3FWSzlPblR4KzdOaWtwS1V5Wk1nV0x4VUt0V3JXYzlsZWNYNWFzWDcrKzJQb1NFU2tLaGNBaUlpSWlVcXgyN2RyRjZkT25hZDI2TmJmZmZydlR0ajE3OW1UMTZ0WHMzTG1UUG4zNjRPR2hmNTRXMXFsVHAvaisrKy96YlhmcDBpVUFwa3laNGxLL0w3endBdVhMbHkvUzJJckxiNy85VnFEMjFhcFZjN2pkYkRaejhPQkJkdS9lemE1ZHUramJ0eS90MnJYTDk5dy8vL3d6SjA2Y0lDTWpnMHFWS3RHbVRSdDY5ZXBGUUVDQXRaMWhHTHoyMm12RXhzYVNsSlJrTjB2U1pETFJwazBieXBjdno2dXZ2c3FoUTRlWVBuMDY5ZXJWczQ0M0t5dUxLVk9tRUJBUVFNK2VQVzJPWDdkdUhSOS8vREdwcWFsNXppenQxNjhmbFNwVnl1L3kzQkFsZlgwQVhuMzFWUklURTltOWV6Zmg0ZUZNbURDQjIyNjdqWWlJQ0lkZkxyakszOS9mTGdUZXNXTUhXVmxaZE83Y0dYZDNkNGZIRFIwNmxBRURCdkQ1NTUvejBFTVA0ZS92NzlMNThncXQvL2pqRHdEMjc5L1BzV1BIblBieDZxdXYybTN6OFBEZ2h4OStjR2tNdWR6ZDNmSDI5c2JMeTR1QWdBQkNRa0x3OGZIQng4Zkg1djEvcmVYTGw3Tm56eDd1dnZ0dVdyWnNTV1ptcG5WZjFhcFZlZWFaWjFpK2ZEbVJrWkdVSzFjdXozN2MzTnljL3YxUXJsdzVSbzhlelpBaFExaXlaQW1kTzNlMit3eE1uVHFWYytmTzBhMWJOMXEyYkpudmEyN2R1alg5Ky9lMzJkYXZYejg2ZCs1czk3NXp0SDNSb2tWRVJFVGtleDRSa2V0Ri84b1dFWkdTWVU3Q09EMGJJMllOcEo0Q2krTmJKRVZ1YXU1KzRGY0xVOFdITWRWOEdUekszT2dSM1JJV0xWcUV1N3U3OVgrZTQrTGlHREZpUko3dE16SXlTRXRMNC8vKzcvOGM3aDh4WWdRTkdqUW9rYkdXSm5GeGNheGJ0ODdsOXE2MmZmcnBwNjBoOFB6NTg2MGhzak9YTGwzS2Q5WnUvZnIxZWZMSkoxMGF3OVhDd3NMNDdMUFBuTFl4RElOT25Ucmg2K3RyczMzMTZ0WHMzcjJidlh2M2twYVdadFBlV1YvdnZmY2VHemR1Qk1EUHo0K0FnQURPbnovUDBxVkwyYnAxS3pObXpDQTRPQmpJQ1RGYnRteko1Y3VYQ1FnSVlPZk9uVVJHUmpKdDJqVEtseTlQaFFvVjhQVDBCQ0E0T0pqKy9mdnoxVmRmRVJVVlpRMDVqeDQ5U214c0xQMzc5N2NMREt0WHIwN1pzbVd0Zis3Y3VaUEF3RUI2OWVwRlNFZ0l3Y0hCQkFZR3VuZzFyNytTdmo0QTN0N2VqQnMzamdrVEpyQnQyelltVFpyRXA1OSthdDN2YUdibTJyVnJtVHAxS2wyN2RuVVluT1psdzRZTkFIVHUzTm5wZTc1czJiTDQrL3N6YytiTVBOdTBhZE9HTm0zYVdKL25GMXIvK3V1ditZN1AwV3VwWExreTc3NzdMaDRlSG5oNGVPRHU3bzZucHllZW5wNTRlSGpnNmVuSnFWT25DQW9Lb2xhdFduaDVlV0V5bWV6NjJidDNMNFpoMEx4NWM0Zm5QbnIwS0o5ODhnbVFVL3JoMFVjZnpYT2NZOGVPZGZvNjJyVnJ4NmhSb3dEbmR3UUVCUVVSRkJURTU1OS9icmN2S1NrSms4bEVRa0tDd3o1OGZYMXRycGUvdno5aFlXRjI3Y3FVS2VQU2RtZmh1SWpJamFBUVdFUkVpcDF4YVJQRzRhR1l5cmZEcmVGMENHZ0E3cTdOZWhHNXFWaFNJUGtZeHRtdnlONzJBS1pHTXpDRlBIQ2pSM1ZUMjdadEc1R1JrWFRyMXMzNlA4TVdpeVhmMlhmT2FrcHE0VGpYdEd6WjBxWGJqdnYxNjBkVVZGU2hibEhlc1dPSFN6TXBVMU5UODUyMW01YVdWcWdRMkJWWHJsd0I3RU9ZR1RObUFEbEI1QjEzM01IUm8wZno3V3ZKa2lWczNMZ1JiMjl2aGcwYlJ2djI3VEdaVE96ZHU1Zng0OGR6L3Z4NVpzeVl3Zmp4NDYzSDlPclZ5L3I0L1BuelJFWkcwcVJKRTV0K2MwTW93ekM0L2ZiYjJiUnBFNXMyYmJMdXYrT09Pemg0OENDSER4OEc0STAzM2dDZ1FZTUdmUEhGRjlaMkhUdDJwR3pac3ZtV1hybVpsT1QxeWVYaDRjRmJiNzNGOU9uVGVlYVpaL0l0OTdGdjN6N2MzTng0NXBsblhINGRGeTVjNFBmZmY2ZDI3ZG8wYU5BZzMvZDhiR3dzcDArZnpuTi9hR2lvVFFpY3F6Q2YxZHpQdVNNbWs0bW1UWnZ5L2ZmZjA3MTdkN3ZQeWY3OSt4a3paZ3gxNjlibHd3OC9kQmdBbnp0M2p2SGp4NU9Ta3NLTUdUTm8yTENoemY2b3FDaEdqeDZOMld6bXR0dHV5N084d3F4WnM1enV6M1gxckg1WHJ2UHg0OGZ6M0w5NTgyYUgyd01EQTIxQzRKU1VGSWZYTUNrcHlhWHR5Y25KVHNjcEluSzlLUVFXRVpGaWxSTUFEOGJVK0JOTXdhM3pQMERrWnVidUQyV2JZeXJiSE9LM1lSejZGelNhalNtazdZMGUyVTNKYkRZemI5NDh5cFFwUTkrK2ZZR2NFZ1dlbnA1MklVWjhmRHovK3RlL0NBME5aZXJVcVNvRGNZdHhGa3AxN05qUjZXemRxS2dvaC9WREhZVkF1ZHRhdEdqQmUrKzk1N0MvczJmUEVoQVFnSyt2TDE1ZVhxU2xwVm5MWW9TR2h0cTBiZHUyTGExYXRlTHV1KyttYk5teStRWlBLU2twZlBQTk53RDA3OStmQng5ODBMcXZXYk5tREI0OG1FbVRKckZ6NTA1T25UcVZiNTNScXhXMHRNVzFJV2QrbkwwMlIvdHV0cnFseFhGOVBEdzhuTjZGa01zd0RQYnQyOGVERHo1SWxTcFZYRDdueXBVck1RekRXdWYzWnJ1R3pxeGV2WnFGQ3hleVo4OGVKazJhaEplWGwzWGZuWGZleVQzMzNNUE9uVHVaUDM4K2d3WU5zamsyTlRXVnQ5OSttK1RrWkxwMzcyNFhBRis0Y0lGLy8vdmZKQ1ltQWprQmJsNjFrR2ZObXVWMHZ5UFg2enB2MjdhTmJkdTIyVzFmdTNZdGE5ZXVkWG03aU1qTlF2L2FGaEdSNG1OT3dqZzhGTGZHY3lINHZoczlHcEZpWlFwdURZMC93VGdVanFuMXB0SlZHaUk3QTdJU0lPc3ltSk1oc0FtNGVlVi8zRFcrKys0N3pwOC9UM2g0T0lHQmdaak5ac2FQSDA5VVZCU1RKazJ5M2pLY25aM054SWtUdVh6NU1zOC8vN3hOQUx4dDJ6WXFWcXhJdlhyMWl1M2wvUy9ac1dNSE8zYnNjTm9tUGo0ZWdPblRwK2ZiMzdCaHc0cGxYSzdvMUttVDlmSFdyVnRKVFUyMWJuTVdybzRZTVlMWTJGaTc3U2FUeVc0eHNiZmZmcnRBWThvZGg3Ky9QNDg4OG9qZC9uYnQydkhKSjUrUWtKREFsaTFiQ2hRQ2cydWxMWnpONk15UG41K2Z6Y3pTYTYvcjFkdHVSb1c1UG1hem1hMWJ0K1piNHhuc3cvQmZmLzNWWVlrRlIrTklUazVtelpvMUFEejAwRVA1bnFzb2luT1JzbHlQUC80NGh3OGZadlBtemJ6NzdydU1IVHZXWnNidjhPSEQrYi8vK3orV0xWdEd5NVl0clRWMExSWUw3N3p6RGxGUlViUnUzZHB1NGNYang0OHphdFFvRWhJUzZOcTFLNnRXcmVLMzMzNXpHdXJudDc5VHAwNjgvdnJyUlh6RmpwMCtmWnJNekV6cTE2OXZzLzNycjcvRzE5ZlhhVW1IL0w3d1NrNU90aWs3SXlKeW95a0VGaEdSWW1PY25vMnBmRHNGd0ZKcW1ZSmJRL2wyT2UvMXVnV2JsWGRUeU02QXhIMFlDYnZoOGk2TXBFT1FGUStXZE50MjNoVnh1MjhMZUlXNDNQWEpreWRadkhneERSbzA0TEhISHNNd0RKWXNXVUpVVkJRTkd6YTBxUms1Zi81OERodzRRSWNPSFd5Q3RiLysrb3R4NDhaUnJWbzE1c3laZzdlM2Q1RmZja21ZUDM4K0sxZXU1SWtubnVDRkYxNjQwY094RVJrWmFRMm04dU5LdStzWkFsOGQ4dnpuUC84aE5UWFZwZUNuUllzV0hEcDBDSXZGUW5aMk5sNWVYbFNwVW9YdTNidlR0R25USW8xcDM3NTlBRFJ1M05qaCs5SGQzWjBtVFpxd2VmTm0vdk9mLzFpM081dlY3T25weWVyVnF3czlwcmZmZnB0ejU4N1piTHR3NFlMTjdPcmNVQ29rSkNUZjY1cTc3WG9xeWVzelo4NGNWcXhZd2RxMWF4aytmRGdoSWM1L2o1VXBVNGJPblR2bnVUK3Z4UmEvKys0NzYrMytWOCtpZmZIRkY1MldmTWlMczltdHp6MzNYSUg3Vzc1OHViVXNpaU1tazRrUkkwWnc3dHc1dG0vZnpxeFpzd2dQRDdmdUwxdTJMSys4OGdwang0N2xrMDgrb1VXTEZwaE1KbWJNbU1HZVBYdG8yTEFoSTBlT3RDc1Y4ZWVmZjFvRDRGZGVlWVZWcTFiUnNHRkRIbnZzTVlmam1EUnBrdFA5Z01QWjJYa3RtbmV0b0tBZyt2VHBrK2YrM0VBNzkvcWJ6V1l1WExnQVFIcDZlcjdueU1yS3l2ZExtdHo5anVvSWk0aGNUd3FCUlVTazJCZ3hhM0pxQUl1VVlxWnF6NUo5Wk5pdEV3SWIyUmh4RytETWZJejRMWkNkbWY4eEdUR1FmcTVBSWZDbVRadkl5c3JpK1BIamRPblNoZXpzYkNBbmFMaDZwdGpLbFN2NS92dnZxVnUzTGtPSERyWHBvMjdkdWp6eHhCUDgrT09QekpzM3p5YVF1Sm44OU5OUFpHWm1zbXpac3BzdUJPN1RwNC9Ud0FPS1ZoUDRabFNTUWZXcFU2Y0E1ek9ScTFldkRtQVR6SGJ0MmhYSW1mV2VHMmptYm5OM2R5L1NtQzVldkdnWE9wbk41a0xQRnI0UlN2TDYvT01mLytDdnYvN2lqei8rNEtXWFhtTDQ4T0cwYXRVcXovYmx5cFhqcFpkZXluTy9veEE0TVRHUlpjdVdPV3ovd0FNUDBLaFJvNElQM0luOFB0T09SRVJFT0EyQklXY0J2VEZqeGpCbzBDQU9IanhJWW1JaVpjdVd0ZTV2M2JvMVE0Y09wWFhyMXBoTUpvNGNPY0s2ZGV1b1VhTUdFeVpNY1BqRnlHT1BQVWE1Y3VXNC8vNzdyZHNxVjY1TWh3NGRISTVoMHFSSlR2YzdlMzJ1dk9mRHdzSnNybDkrczNkalltSWNscXZKeThXTEYxMXVYMXArNTRySXJVc2hzSWlJRkovVVV6bUx3SW1VWmdFTklQWDBqUjVGL3JJek1jNHV4amd6RDFKT09HL3JFUUFlZ2VCUkZqekxZYXIwR0FRMkx0RHA3cjMzWG80ZlAwNWdZQ0JseXBSaDA2Wk5KQ1FrMEwxN2QydHBoM1hyMWpGcjFpektsU3ZIdUhIanJBR0NZUmhrWkdTUWxwWkdseTVkV0xkdUhTdFhydVQrKysvbnpqdnZCSEp1UVM3SjIyb0xzb3I3VTA4OXhjOC8vMXlnR3BZMzAvaUx3NGNmZnVoMC8rWExsL05zVTVqRmtsSlNVdkQzejFsZzlOS2xTOVpGdzF6eDJtdXY0ZW5wV2VCekFzVEZ4UUZRb1VLRlBOdmt6alJOU0Vpd2JzdGRYT3J3NGNQV2tQT1ZWMTV4dU1CV1FjMmZQOS82ZU0yYU5VeWZQdDJsc2drM2s1SzhQaFVxVkdEYXRHbldHY0dqUjQ5bTNyeDUxS3haMDJIN3hNUkVGaTFhVktCenpKOC9QOC9QYysvZXZRczY1SHdWZEh5QXRSNXZmcXBVcWNLTUdUT29WcTJhWFczMjNNQTA5NDZOaGcwYjhzWWJiOUM0Y1dPbnYzT3VEb0FoLzNJUFJTa0hrVjk5OG9JS0RRMTFPYXpOTDFBV0ViblpLQVFXRVpIaVkwbk5XVWhMcERSejl3ZEx5bzBlaFhOSlI4ZytOQkNTanRwdU4zbEEyYnR5RnJvcjJ4eFR1V2JnVXpWbmV4RTFhTkRBdW5EWG9VT0hXTDU4T1NFaElkYVpzdSs5OXg0Yk5td0FjbVl0RGhreWhJeU1EREl5TXNqTXpNUXdETHMrWjh5WXdmejU4L0h5OHVMMzMzOHZjRDNYZ2lqSURLMSsvZm9WYUtZWWNGM0dQMlhLRkpmYVhycDBDY0RsOXVYTGw3ZWI4YnhxMVNxbnh5UW5KK2ZieGhYZmZQTU5XN1pzb1ZLbFNvd1pNd2JJV1pTcUlJdUdEUmt5cE5BaGNFcEt6bWZkeDhjbnp6YTVYMmFrcDZmYjdidDZVYWxYWG5tRmJ0MjZGV3Q5MTl6UDFLMnFwSzZQaDRjSDRlSGgxSzFibDR5TURHc0FiTEZZN0dZYVg3bHloY1dMRjd2Yzk4R0RCMW03ZGkyMzMzNDdTVWxKbkQxN3Rzamp6VTlCeGxjWWVRWGtqbHk5T0tLclNxSWN4UFV3YWRLa2ZIL1hSRVZGT1gzUGF2YXZpTnhNRkFLTGlJaUlsQlpHTnNicGp6SCttbWhiOXNHM09xYXd2cGlxL2hPODhwN1JXQndzRmd1elpzMENjbWI3K2ZuNUFiWWhRM0p5TXNuSnliaTV1ZEd3WVVNQ0F3UFp0MjhmcWFtcDlPN2RHMzkvZjNidDJzWCsvZnRadkhneC9mdjNMOUV4bHhicjFxMHJrZlkxYTlhMEM0SHptMzNuYkhaY1ZGU1V3eERkYkRaeitQQmhkdTdjU1V4TURKQlQyOWJOemMybXRtOXUzMU9uVHVXMzMzN2poeDkrc0w3UGNxV2twTkNqUnc5Q1FrS2NCcmo1eVMxcjRxeEVnWnViRzREZExGYXoyY3lHRFJzd21Vd1lob0cvdnorelpzMmlTWk1tVktwVUNYQnRWbk51YUgrdDJOaFlEaDQ4YUIzbkYxOTh3WU1QUG5qTDFCMHQ2ZXNEOFBEREQ5czh6OHJLc3Z0Q0lMK1puTmNHZkFzWExzVER3NE1oUTRZd1ljSUV1L1lsVVJPNE1FRmlYZ3NLdnZmZWUwUkdScnJjejdYMXBwM0o2enFXUkRtSVhETm56aXpVY1FWUm1KbSs4K2JOWStmT25TVXdHaEdSd2xNSUxDSWlJbElxR0JqL0dZRVJ0ZkMvbTd4Q01OMytQcVpLM2NEa2RsMUdzWFRwVWs2ZVBFbjc5dTI1OTk1N3Jkc2ZlZVFSL1AzOXFWcTFLaUVoSWZ6clgvOGlPRGlZNmROejZvajM2OWVQMU5SVSt2YnRDMENyVnEzbzM3OC9PM2Z1cEcvZnZyUnExZXFXbmxGMVBjYWZYLzlMbGl4aHdZSUZCQVlHY3VYS0ZkNTg4MDNhdDIvdnNLM1piTGE3TmJ3a1JVWkdNbno0Y0xzRnlnWVBIc3dERHp4QXVYTGw3STVwM3J3NWE5ZXVaZCsrZmJSdTNkcG0zNDRkT3pDYnpiUnAwNlpJNC9MMDlDUXpNNVBNekx4cmFXZGtaQURZQmRFN2R1emc4dVhMTkc3Y21JTUhEeEllSHM2QUFRT1lNV09HTmRnczZLem1xNjFjdWRJYVVpY2tKTEIwNlZMV3IxL1BSeDk5UkhCd2NLSDZ2SjVLK3ZvNGtweWNiUGR6S3FpNzc3NmJWcTFhVWJ0MmJZZjdTNkltY0hHS2pvNHVVUDNvNHFnM1hkUnlFQUIzM1hVWGt5ZFB0dHUrWXNXS0lvM05GYUdob1FVK3BxanZNeEdSa3FBUVdFUkVST1NXWjJBY2U4c21BRFpWNm9icGppa0ZXdHl0cVA3NjZ5OFdMVnBFU0VpSWRWRzM1T1JrenA0OVM0MGFOZWpXclJ1UU14dlBZckU0clNsWnJWbzFKa3lZd0YxMzNYVmR3OGpTYXZYcTFTeFlzSUNhTld2eTdydnY4dUtMTC9McHA1L1NwazBidTVtUlI0OGVaZnIwNlhUcTFJbG5ubm5tdW96UHg4ZUg5UFIwN3J6elR0cTJiY3VTSlV1SWpvNTJXbmU1WmN1V2VIbDVzV2JOR3JzUWVQbnk1VUJPTGRHaUtGZXVIREV4TVZ5K2ZEblBOdkh4OFVCTzJZeXJMVjI2bER2dXVNTmFUN2hxMWFvODlkUlRRRTZ3MXFSSkV5cFdyTWlJRVNQbzNMa3pWYXBVNFlzdnZnQnNaMU8vLy83NzFwblJ1ZExUMDFtOWVqWDE2OWZuK1BIakJBY0g4K1NUVC9MaGh4L3k5dHR2Vzc5Y2lZK1B0ejYrZXF5T3RsMXZKWGw5QVA3ODgwOFdMbHpJZ0FFRHFGT25qclh1K0xXbEJSSVNFcGc3ZDY3TDQrN2V2YnZUMmVVbFVSTzRPRXVJZlBEQkIwNzNYN3g0a1dIRGhwR1JrY0dWSzFmdzgvTWpNek9UZSs2NWh6Rmp4aFNxYm5POWV2WHkvTUxKVmJtenc2OVYzRFdCSGVuU3BVdXg5Q01pY3FQcFg5UWlJaUlpdHpqajFFY1lmLzgzeEREVkhvcXAzcHRBMFJkWmNsVmFXaHBqeDQ3RmJEWVRFQkRBbTIrK3libHo1MGhLU2dMZ3h4OS90TGJOWFVETDBlek9xN1ZzMmJMa0J2dy81T3V2djJiaHdvVlVxRkNCOGVQSFU3RmlSWHIyN01ubm4zL08vUG56R1RSb0VKQVQyQzljdUpBVksxWmdHQWEvL1BJTGp6NzZxSFZCdHBKVXBVb1Z2djMyVzRLQ2dnQll0bXhadnNjRUJBUncvLzMzczJIREJrNmRPa1d0V3JVQTJMMTdOOGVPSGFOWnMyWjV6dFowVmRXcVZZbUppZUhNbVRONXRzbWRKWmw3Zm9BOWUvWnc3Tmd4aGcwYnhvRURCNnpiQnd3WVlIMDhiZG8wSUdjQkw4TXdDQXdNZE5qL3YvLzliN3R0UC83NEk0bUppZlR2Mzk4YTZIYnQycFUvL3ZpRDdkdTNzM2Z2WGlDbkxNYWFOV3Zzam5lMDdYb3E2ZXNET1Y5bS9QSEhIN1J1M1pvNmRlcHc0Y0lGd0Q2c1QwcEs0dnZ2djNkNTdMNit2azczTDFxMHlPbVhCbzRFQlFYUnAwK2ZQUGQzN2RyVjRmYk16RXk4dkx3YzdvdUlpQ2p3SW93eE1URU1IejZjaElRRUprK2V6TkNoUXdrSkNhRjc5KzdNbWpXTDJiTm5NM2p3NEFMMStmcnJyMU9sU2hVYU43WmZiTFJqeDQ1MDZOQ0JOOTU0bzBCOVhtKzVYejRVeE55NWM5bStmWHNKakVaRXBQQVVBb3VJaUlqY3lxNGN3b2g4ei9yVVZIdklkUStBSWVlMitkeHc5OHlaTTVRdlg1NDZkZXBRcFVvVnFsV3JScGt5WmF4dHo1MDdCeFR1Rmx0eFhWcGFHak5tekdEanhvMEFUSjQ4bWNxVkt3UHd6RFBQRUJFUndiSmx5NmhXclJxWm1abDg5ZFZYSkNjblU2MWFOWjU5OWxrZWZQQkJhNzNiYTdsU3B6V3ZOcm1MclYzTnc4UERHZ0FYeE5OUFA4MkdEUnVZUFhzMlU2Wk1JU01qZzFtelptRXltUXE4ZUo4akRSczJaTisrZlJ3NGNBRERNT3htUVJxR1lRMHg3N3JyTGlDblB1KzhlZk1JQ0FpZ2ZmdjJOaUduSTduMVk2dFdyZXJTbU9MajQxbTZkQ2toSVNFODlOQkROck42aHd3WlFxZE9uYXlsV0s2dGQ1dGJKL2JxMlpONTFZNHRLU1Y5ZlhJZE9YSUV3Qm8rNWdiNTFhcFZzN1o1K09HSENRNE81dm5ubndjY1g1L3AwNmNYcUx4R1JFUkVnYTluV0ZpWVhRaHNOcHNaUFhvMG1abVoxSzlmMys2WXp6NzdqTzNidHpObHloU0huNTN1M2J1VG1KakltVE5ucUY2OWVyNWpPSFRvRU9QSGp5Y2hJWUdSSTBmYWxMVG8zcjA3UjQ0Y1lmbnk1YVNtcHZMcXE2OWFGMFIwWk5HaVJUYlBMMTY4eUw1OSt4eTJQWG55cEYxN1I4cVZLMmU5bStSNnMxZ3NCVDRtdDFTTGlNak5SQ0d3aUlpSXlLMHFPNVBzUTRQQU1BTmdxdFFWVTcxUlhPOEFHSEpDdkhIanhoRVlHRWhZV0pqVDI2VVBIejRNMk02Y2RNUnNOdVB1N2w2bzI0Ly8xKzNjdVpPUFB2cUkyTmhZNjdhcnd5OFBEdzlHalJyRks2KzhZbDFZS1N3c2pNR0RCOU8rZmZzOHc5OWMrZFh2TE81YXJubXBVNmNPSFRwMDROZGZmK1dycjc3aTFLbFRYTGh3Z2E1ZHUzTGJiYmNWdWY5Mjdkcng1WmRmRWhzYnk2Wk5tMmpYcnAzTi9vaUlDQzVkdW9TdnJ5LzMzMzgvQUJzM2J1VGt5WlAwNnRYTHBVWHBmdi85ZHdDbjR6MTI3QmdWSzFZa09EaVltVE5ua3BLU1F2LysvZTFLZVpRclY0Nzc3cnNQZ1BIangrYzdheFZ5Rm5CTVMwdkx0MTF4S2Vucmsrdm8wYU1FQmdaYUE5Q2pSNDhDT2UrWlhNT0dEV1BObWpVa0ppWlN0bXhabXo0VEV4UDUrdXV2K2RlLy9sV28rcTZ1MWdCM1ZMSWdPanFhRjE5OGtjY2ZmOXo2WlVhdlhyMElEUTIxenBDdVZxMGFmLy85TjYrLy9qclRwMCszbXlsZHRXcFYzbjMzWFJJVEUvbm9vNCtzWHdCZEt6czdteDkrK0lGUFAvMFVrOG5FeUpFakhaWnVlUDMxMThuTXpHVDkrdldjT0hHQ045NTRJOC9mNFlzWEwzYnB0UU9jT25XS1U2ZE81ZHV1WnMyYURrUGc0aXlWa1pmaStFSkpST1Jtb0JCWVJFUkU1QlpsUkgwS3lmL0plZUlWZ3VtT3FkeUlBRGhYOCtiTjdiYWxwNmR6L1BoeFFrSkNxRnExS29aaHNHblRKZ0NhTm0zcXRML0Rodzh6ZGVwVWV2ZnVmVlBWWlB6c3M4OVl1WElsanovK3VIVWh1NXRGWkdRa2l4Y3Zac2VPSFhoNWVURm8wQ0JXckZqQjJiTm43ZHJXcUZHRHQ5NTZpekZqeHBDVmxVV3JWcTE0NElFSDhnMkFJZjg2bk5mT1FMMWFWRlJVc1lZcWd3WU40c0NCQTlaYnR1dlVxY08vL3ZXdll1bTdSbzBhdEd2WGpvaUlDRDc4OEVQOC9QeTQrKzY3Z1p5U0JoOTk5QkVBLy96blA2MDFybXZWcW9XZm41KzF2cTB6V1ZsWi9QcnJyNWhNSm10NDY4akdqUnRac1dJRnMyYk5JanM3bXpwMTZ2RG9vNDg2N2J0VnExWXV2Y2I4UG9kNVNVbEo0WWtubmdEZzIyKy9kWG0yYkVsZm56cDE2aEFURTBOc2JDejMzbnV2OVV1azNERDU2aG11Qnc0Y1lNYU1HUnc5ZXBUWFhudk5wczlObXpieDQ0OC9jdWJNR2Q1OTkxMlhQaGZGWmUzYXRhU2xwZG5NOEkyTGk3TUo5VHQxNmtSTVRBeGZmUEVGYjc3NUp0T21UVTgwZTZFQUFDQUFTVVJCVk1QYjI1c0RCdzZ3ZS9kdXVuWHJ4aU9QUE1MSEgzL015SkVqbVRsenBsMGQ5cU5Iai9MUlJ4OXg0c1FKL1B6OEdEdDJySFZHKzdVOFBUMFpQWG8wMDZkUForM2F0YnowMGt0MDZOQ0J2bjM3MmdYTWVmMStNSnZOTEZxMGlDVkxsdEN3WVVNT0hUcEVXRmdZOGZIeG1NMW1YbmpoQlo1ODhza0NmZkhuYkhad2NTMGFWNWhGUFNkTm1uUmR2Z2dURVNrSWhjQWlJaUlpdHlKTE9zYXBtZGFucHR2R2cxZDVKd2VVdk16TVRFNmVQTWxmZi8zRjhlUEhPWGJzR0gvLy9UZloyZG1NSFR1V3FsV3I4c3N2djNENjlHbnExYXRIelpvMW5mYVhrcEpDZEhRMEowK2V2RDR2d0VVLy9QQURtWm1aL1BERER6ZE5DSnljbk14Nzc3M0g3dDI3QWFoZnZ6NGpSb3lnUm8wYXJGeTUwdUV4U1VsSkdJYkJoQWtUR0RkdUhOOTk5eDA3ZCs3a3VlZWVvMTI3ZGc2RG1FbVRKbUUybTRzMDF0d0Z2bHlaQmVvS0R3OFBxbGV2YnAzMVhMOStmZHpkM1IyMnpldm5OV2ZPSEJZdVhHaDlmblVOMEZkZmZaVXpaODV3OHVSSlJvMGFSV0JnSUNhVGljVEVSQUE2ZE9oQXo1NDlyZTFyMTY3Tm0yKythVGV6MUpHbFM1ZHk2ZElsN3IzMzNqd1h2b0tjMGg1bXN4a1BEdzk2OU9oQm1USmxybXNvNmNqUm8wY3hESU9HRFJzV3FGeENTVjhmd0ZwNklMY1V4TW1USnpsejVneGhZV0hXTWpTSmlZbE1talNKZ0lBQVhuamhCYnMrdTNYcnh0R2pSL250dDkrWVBYdTJkYkhMa3BhZG5jMjZkZXZ3OFBDZ1E0Y09UdHYyN3QyYnYvLyttL0xseTF0ckEwZEdSckowNlZLcVZxM0tFMDg4d1preloxaTFhaFh2dlBNTzc3MzNIdTd1N2tSR1J2THR0OSt5WmNzV0RNT2dVYU5HdlBIR0cwNnZNWUNibXh2RGh3K25jZVBHekpremgxOS8vWlVOR3piUXBFa1QycmR2VDl1MmJmTmM4UFBnd1lQTW5qMmJreWRQMHFOSER3WU1HRUNYTGwyb1g3OCtmZnIwWWR5NGNYenl5U2RzM0xpUkFRTUdjT2VkZDdwMHZaejlYQnlGd0QxNjlNaTNIdjIxcnNkc1l4R1I2MEVoc0lpSWlNZ3R5RGkzR0RKaWNwNzQxY0pVSmY5WmRTWHB5eSsvNU1zdnY3U3BuUmdXRmthblRwMjQ0NDQ3YU5La0NmdjI3ZVBqanovR1pETFJ2MzkvaC8xY1hYZjEwcVZMQUZTb1VLSGtYMEFCZE92V2pWV3JWdEc5ZS9jYlBSU3JnSUFBeXBZdFM0VUtGWGpoaFJkNDZLR0hISWE0Rm91RlBYdjJzSDc5ZXJadDIwYkRoZzJaTW1VS2MrYk00YjMzM3VQWXNXTk1uRGlSZWZQbTBhNWRPMXEyYkVtREJnMnN0OE5YckZpeHlHUDE4UEFvdG5yUXAwK2Y1cDEzM2lFcUtvcHExYXFSbEpURW1qVnJPSGJzR1AvKzk3OXRidjBIT0gvK3ZNTitMbCsrbk9kaVhnRUJBWHo0NFljc1hicVVqUnMzY3VIQ0JUdzlQV25VcUJGZHUzWjFHTlRkYzg4OStZNzk5OTkvWi9IaXhYaDRlRGljR1cwWWh2VnhiaDNsNE9CZ2F0U29rVy9mMTBOdXpkM1dyVnNYK05pU3ZEN3czeEE0ZDlidkR6LzhBTUNERHo0STVNeElmZWVkZDRpTGkyUDA2TkY1aHRqRGhnM2p6Smt6ckZpeGducjE2bDJYT3hJMmJ0eElkSFEwSFRwMHNDdng0S2cyN2NpUkkyMitFRGgrL0RnQWRldldCZURsbDEvbXhJa1Q3TnUzajgyYk43TjE2MVkyYjk0TWdMZTNONzE3OTZabno1NEZtbjNidVhObm1qVnJ4aWVmZk1LV0xWdll2MzgveDQ4ZnAxbXpaZzVuRzMvMTFWZnMzcjJiME5CUUprMmFaSGZYU0dob0tETm56dVRycjc5bTZkS2x2UDc2NnpSdTNKZ25uM3lTVnExYVdjUDk0dkRTU3kvWlBIZWwzbTllZHpVNE0yL2VQSGJ1M0ZuZzQwUkVTcEpDWUJFUkVaRmJqb0Z4NWxQck0xT3RWOERrZU9iajlWSzNibDFxMUtoQjA2Wk5hZHEwS1kwYU5iTE85RE9ielh6MzNYY3NXclFJczlsTTc5Njk3VUtBc21YTEVoVVZ4WjQ5ZTJqUm9nV3BxYWxzMmJJRktQaUNVQ1h0cFpkZXNnc1NiZ2JoNGVHNHViblpMZGlVbEpRRXdJY2Zmc2ptelp1NWN1VUtBSUdCZ2RaYnYwTkRRL25vbzQ5WXYzNDlYMzc1SlJjdVhPRDc3Ny9uKysrL3AyWExsa3ljT0xIRXgzLzU4bVhLbENuRDVjdVhpWTJOZGJyd1ZGWldGdDkrK3kzZmZQTU5XVmxadEd2WGptSERocEdTa3NLNzc3N0w0Y09IR1Rod0lQZmRkeDg5ZXZTd2hvR0Z1YTBid01mSGh6NTkrdGd0M2xWWTY5ZXY1NE1QUHNCaXNUQm8wQ0M3V2ZFZUhoN0V4c1p5NmRJbHZMeTgrTTkvL29PdnI2L05Bb3MzV2xGQzRQd1U5ZnJzMjdjUGIyOXY2dFdyUjJSa0pPdlhyOGZMeTR1dVhidGlHQWFUSjAvbTRNR0RkT3ZXelZyTEdYTHVacmc2RFBYeThtTFVxRkVNSERpUW1UTm5VcjkrZldyWHJ1M1NhL2p3d3c4TDlkcS8rZVliQUx0eUdlWEtsU002T3BwRGh3N1JxRkVqNnpoekEyQ3oyY3pldlh2WnZuMDcvdjcrMWk5QVBEdzhlUHZ0dHpsNDhDRHQyN2NuSUNDQWJkdTIwYWxUSi9yMjdVdElTRWloeGxtaFFnWGVmdnR0b3FLaStPNjc3N2pqamp1c1pTRmlZbUxZc1dNSGE5YXNzWmFhNk4yN043MTY5YkxPV0w2V2w1Y1h6ei8vUEowNmRXTEJnZ1ZzM2JxVlE0Y09FUmdZU0pzMmJXaldyQmwzM25tblN6UElJZWRuQ2RpRjIwbEpTV1JuWnhNUUVNQ0pFeWVJam83TzkzTVZGaGJtMGptdjV1L3ZYK0JqUkVSS21rSmdFUkVSa1Z0TjRsNUkrU3Zuc1VjQXBpcFAzOWp4a0ZOLzFGRU4wbFdyVnJGa3lSSXVYcnlJdTdzN0F3WU1zTGwxUGxlelpzMDRmUGd3STBlT3RObnU0K05Ea3laTlNtemNwWW1qUmNCMjdkcEZRa0lDa1BPejhQYjJwbjM3OW5UbzBJRVdMVnJZbEUwd21VeDA2dFNKamgwNzh2dnZ2N05seXhhT0h6L09pQkVqcnN2NHc4UERpWTZPdGo3UHZaWC9XaGFMaGNHREIzUHk1RWw4ZlgwWk9IQWdqejMyR0pCekRhWk5tOGFTSlV2NDVwdHYyTFp0RzMvODhRZno1czBydHRuSFJXRTJteGszYnB4MWhtRHYzcjJ0ZFhXdmR0dHR0M0hreUJIKzhZOS9XTGZkZSsrOTEyMmMrYkZZTEJ3N2RvemF0V3NYNjNVdGp1dHordlJwNHVQamFkcTBLZTd1N3J6Ly92c1loa0hQbmowcFY2NGNhV2xwWkdabTBxaFJJd1lPSE1qQmd3ZlpzbVVMeWNuSlJFZEgyNzJlcWxXckVoNGV6clp0Mi9KY1hNMlJWYXRXRmVZUzhNNDc3N0J6NTA3cTFhdG5zNzFWcTFiODhzc3ZEQnMyTE44K25uamlDWnZQZG9VS0Zhd3oxbHUyYk1rMzMzeGpVMis0S01MQ3dtekc5TVVYWC9EbGwxOENPVjgwOWU3ZG02ZWVlaXJQTWhIWENnME5aZlRvMFp3OWU1YnZ2LytlRFJzMnNIcjFhbGF2WHMzUW9VTjU1SkZIOGp4Mjd0eTVuRGx6Qmg4Zkh5NWV2QWprbEorNTJ0NjllNWt3WVlMTnRxdC8xemdxL1ZDVWNoQlhIenQxNnRSQzErQVdFU2tPQ29GRlJFUkViakhHK1NYV3g2WkszY0M5ZUdxcmxvU01qQXd1WHJ4SS9mcjFlZVdWVjdqdHR0c2N0dXZac3lmcDZlbnMyN2VQOVBSMEFNcVhMMit6NEpZVVhQUG16YWxWcXhiZTN0NDgrdWlqdEczYjFscmFJUzhtazRtNzc3N2J1Z0RhOWRLNGNXTk1KaFB1N3U2RWhZWGx1YmlidTdzN0R6NzRJT1hMbCtmVlYxKzFLMUhoNXVaR3IxNjk2TktsQ3dzWExxUkpreVkzUlFBTU9iTXlLMWFzU0dCZ0lPSGg0YlJyMTg1aHV5RkRoakJuemh4aVkyTXhtVXlFaFlYeDhzc3ZYOS9CT25IaXhBblMwOU9MZlJad2NWd2ZQejgvdW5YclJ0V3FWVEdaVEx6d3dnc3NXYktFWHIxNkFUbGZGSXdkTzViMDlIUThQRHp3OVBSaytmTGxHSVpCaFFvVkdEUm9rTjM1T25iczZEQUlkSGQzdDZ2Tm5MdHQ3ZHExTHIzbXpwMDcyd1Myb2FHaFBQbmtrM2J0QmcwYVJObXlaVGx3NElDMS9NWFZUQ1lUd2NIQjNIZmZmVHorK09OT3oxbGNBYkFqVHovOU5OSFIwZHg3NzczY2UrKzloUzdsVUsxYU5ZWU1HY0xBZ1FQWnZYczNCdzRjeUxjY2g3Ky9QM3YzN3NWaXNlRHU3azZkT25Yc1NvblVybDJic0xBd3NyT3o4ZkR3b0hidDJqWjNkcnp4eGh1RkdxOHJxbGV2WG1KOWk0aTR3bVJjWFV4SlJFU2tDTExYbHNldGM5eU5Ib1pJaWJ1eDczV0Q3RTEzUXZvNUFFd3Rmc0FVOHNBTkdrditETU5nLy83OWVhNDRMeVV2SlNYbHV0NmFIQnNiaTRlSFI0a0VUWHYzN3NYSHg0ZmJiNys5UURWTWI2VEl5RWhpWW1Lc2dXbHljaklXaThYbDI5cnprNWFXNXJBTWlDT0ppWWxZTEpZQ0xlVG1TRUpDQW4vLy9UZTFhdFd5cTF0YlVDVjlmUUNiUmVQRWRRVjViMTF2MmRuWkdJYVI1eUtRSWlML2Ewd3UvTU5JSWJDSWlCUWJoY0R5ditLR3Z0ZFRJc25lK3Y5dkMzZjN3KzNCdjhETmNZMUZFUkVSRVJFcC9Wd0pnZDN5YXlBaUlpSWlOdy9qVW9UMXNTbjRQZ1hBSWlJaUlpS1NMNFhBSWlJaUlyZVN1STMvZlh3VGw0RVFFUkVSRVpHYmgwSmdFUkVSa1Z0RmRpWkcvRmJyVTFPd1FtQVJFUkVSRWNtZlFtQVJFYm5wN2QrL254OSsrSUdMRnkvYTdaczVjeWJUcDA4blBUM2R1dTNLbFN1Rk9zL2N1WE9aTW1VS3g0NGRzOXUzWU1FQ0ZpeFlRR0ppWXFINnpzdWNPWFA0OE1NUGlZdTdmdlZsVTFOVHljN096bk8veFdJaFBqNisyTTVuR0FacjFxd3AxajR6TWpLS3JhOWJpWkh3TzFoU2M1NTRsWWN5dDkvWUFZbUlpSWlJeUMxQlM2U0tpTWhOYjlteVpXemZ2cDM5Ky9jemZ2eDRtMzFyMTY0bEl5T0RBUU1HNE9QalExeGNISU1IRDZaV3JWcUVoNGNUR2hycTBqa3lNakpZdlhvMXFhbXB0R25UeG03L2tpVkxBT2pjdVhPeHJsais4ODgvazVHUndSTlBQRkZzZlRyenl5Ky9NSGZ1WE5xMmJjdlFvVU1kdGxteVpBbGZmLzAxNGVIaGRPN2MyVzcvMnJWckNRa0pvVVdMRmk2ZGM5R2lSWHo1NVpmY2M4ODlUSmd3b1VEanRWZ3N4TWJHRWhVVnhmSGp4emwrL0RoLy92a25sU3RYNW9NUFBtRHc0TUdrcHFZV3FNL1BQdnVzUU8xdktuRy9XaCtheXJjSDhsMy9RVVJFUkVSRVJDR3dpSWpjM0pLVGs5bTllemNBM2J0M3Q5dHZHQVlBdVl1aEppY240K2ZueHg5Ly9NR0xMNzVJbno1OWVQcnBwM0Z6YzM3enkvYnQyMGxOVFNVNE9KaTc3NzY3bUY5RjNpd1dDd0FlSG9YL0s5a3dESTRlUFVwU1VwTDF2OFRFUkdKaVlvaU9qaVk2T3ByMjdkc3pZTUFBbWpScGdxZW5KNnRYcjZaOCtmSTg5OXh6Tm4wZFAzNmN4WXNYNCtYbFJkT21UZTNPRlJVVnhmVHAwd0Y0OGNVWDZkR2pSNzdqZStxcHAxaTNiaDI3ZHUxaTdkcTFEb1BscTJWbFpURnExQ2pPbno5UGJHeXN3MW5MM3Q3ZVdDd1d6cDQ5UzBwS1NyNWpLQzJNdU4vKys2U0M4K3NvSWlJaUlpS1NTeUd3aUlqYzFDSWlJakNiellTR2h0SzhlWE83L2RlR3dEVnIxbVRPbkRuTW16ZVBGU3RXc0dEQkFyWnQyOGJJa1NPcFVxVktudWRaczJZTkFCMDdkc1RkM2IzQTQ0eU1qT1Rnd1lNOCtlU1QxckhreHpBTXpHWXpBRjVlWGdVK1p5NlR5Y1NFQ1JQc1NrcjQrL3NUSEJ4TWFHZ29aY3FVQVNBME5KU0pFeWN5Wk1nUUZpOWVUTzNhdFduZHVqVUE4Zkh4akJrekJyUFp6TWlSSTZsY3ViTGR1Y0xDd25qOTlkZVpObTBhYytmTzVmejU4d3dlUE5ocHlCNFFFTUR3NGNONTY2MjM4ZzNqQVR3OVBURU1nMHVYTGxHaFFnVXFWYXJFd1lNSENRb0s0clhYWHFOZXZYb0VCd2ZiSExOKy9mcDgrMzNxcWFjS1hTcmtwcEIrSHBLTzVqdzJlV0FxLytDTkhZK0lpSWlJaU53eUZBS0xpTWhOeXpBTWZ2enhSd0NlZU9JSmgrRnE3a3phcThORmIyOXZ3c1BEYWRxMEtWT25UaVVxS3NxbVp2QzFJaU1qMmJkdkgrN3U3blRyMXEzQTQ0eUxpK1B0dDkvbTBxVkxuRHAxaXVIRGg3dDBYRlpXbHZXeGo0OVBnYzk3dFJFalJtQ3hXQ2hidGl6ang0L253b1VML1BUVFR3N2IxcTFibDJIRGhyRjE2MWFxVjY5dTNaNmNuRXlOR2pYbzBLRURiZHUyemZOY0R6MzBFRUZCUVl3Wk00YVZLMWVTbUpoSW16WnRtRGh4WXI3am5EeDVNcE1uVDg1emYyNllPMzc4ZUx5OXZhMC84NDRkT3hJUUVNQTk5OXlUN3psS0srUHFVaEJCOTRKSDRBMGNqWWlJaUlpSTNFb1VBb3VJeUUxcjE2NWRSRVZGRVJ3Y3pDT1BQR0szMzJLeFdFc0ZlSHA2MnUxdjI3WXROV3ZXNU1xVks5U3FWU3ZQOCtUVys3My8vdnVwV0xGaWdjYVlrWkhCNk5HanVYVHBFbDVlWG5ZaDhzY2ZmOHl5WmN2eTdjZVZtc0J2dlBFR0hUcDBjTGp2cnJ2dXNqN09xN1RFYTYrOXh1WExsMjIyalJrenhxNWRURXdNMjdkdnR6NTNWRU8zZWZQbVRKZ3dnUWtUSnZESUk0OWdzVmdJQ3d1emE1ZWNuSXlibXh0K2ZuNk9YMVFlaWhxS2x6NEdSdFFYLzMxYXNkT05HNHFJaUlpSWlOeHlGQUtMaU1oTkt6ZWM3ZG16cDhOeUNWZlBwTTByK0x4NnBxc2paOCtlWmN1V0xZRGptc1BPR0liQjVNbVRpWXlNQkdEWXNHSFVyMSsvUUgwVWhLT2d1eURPbno5dlZ6S2lLTzY4ODA2Kyt1b3J2TDI5QWV4cUtWKzhlSkhodzRlVGtKREFjODg5eDZPUFBscHM1LzVmWThSdGdDc0hjcDZZM0RCVjFMVVVFUkVSRVJIWEtRUVdFWkdiMG80ZE96aDgrREJlWGw3VzhMQmZ2MzQyYmE1ZU1LeC8vLzR1OWR1b1VTT0dEUnRtZlQ1MzdseHJQOWZXbVhVbU96dWJEejc0Z00yYk4xdlA3MmlXYnI5Ky9YajIyV2Z6N0dmdzRNRmN2SGlSY2VQRzBiQmhRNGR0eG93Wnc1RWpSNHEwZU56VlhLbWZDOUM3ZDIraW82TnR0a1ZGUlZsckRRUFdBUGhhNTgrZlovanc0Y1RHeHRLbVRSczZkYktkdWJwcDB5WTJidHpJeUpFajgreWpJSzU5YnppU25KeGM1UFBjRU9sbk1RNi9ZbjFxQ3UwSnZzNi8zQkFSRVJFUkVibWFRbUFSRWJucG1NMW01czJiQitUTWZzME5DYU9pb3ZJOHh0bStxMVdxVk1uNmVNK2VQZXpjdWJQQTQ4dkt5bUxpeElsczNib1ZnRjY5ZXZHUGYvekRZVnNmSHgrbnBRM1MwdEtzNHlwYnRxelQ4enFiQ2R5eFkwZW4yL0lxSTFFUTBkSFJEQjgrbk16TVRBWU5HdVR3bkFDSERoMWkzTGh4SkNZbTByVnJWOExEdzIxcU5odUd3Y2FORzltMmJSdmp4NDluM0xoeE5vdnhiZHUyamJGang5cjFHeFVWWlhQT3E4TnNWMy8reFNuNzc3a2wyci9KTUVOR0hNYlpoV0JPeXRubzdvZXBqbXMxcDBWRVJFUkVSSElwQkJZUmtadk9Uei85eE5telorMjJPNXJCK3ZUVFQ1T1FrTUFYWDN4QjM3NTlBVmkyYkJrQkFRRk96MkUybTVrelowNkJ4NWFhbXNxYmI3N0ovdjM3Z1p3QTJKVlpxTC85OWh1cHFhbTBiZHZXR3ZabVoyZHo1Y29WQUtjQnNObHNCbkpDNE1qSVNLS2pvMm5UcG8xTm05eDZ2RmxaV1Z5OGVORm1HMEJJU0lpckx6RlBJU0VoUFBEQUF5eGJ0b3pKa3llelk4Y09oZzRkU3BreVpZQ2NjSGZGaWhWODhza25BSVNIaHp0Y2FNOWtNdkhHRzI4d2RPaFFkdTNheFl3Wk0yd1cwL1B6ODdNWis1VXJWMGhNVE1URHc0TXFWYXJZOU9YdTdvNmJteHRyMTY3TmQvelBQUE1NaVltSmhYcnROc3ovZjBieHNWRkY3OHNKNDlvTkpqZE1UUmVBYjQwU1BhK0lpSWlJaUpRK0NvRkZSTVE1U3hxa1IyR2tuWUdNR0VnNWdaSDRPNlNjZ0l6by9JOHZvRE5uenZENTU1KzczRDRwS1dlR1pHQmdZSUhPczNEaFF2NysrMitDZ29Mc0ZrdHo1cDEzM2lFbUpnYVR5Y1RBZ1FOZFd0RE5Zckd3WU1FQzR1TGlPSC8rUEMrOTlCSUFDUWtKR0lhQnlXUWlLQ2dveitOemF4OWZ1WEtGRVNORzRPM3RUYk5teld3V1c4dGR2RzN6NXMyTUh6L2VabHV1RFJzMnVQdzZIZkh3OEdEUW9FSFVxMWVQR1RObXNHWExGazZjT01IOCtmT0ppNHRqNHNTSi9Qbm5uMERPek9idDI3Y1RFUkZCWm1ZbUdSa1paR1pta3A2ZWJ2MHpOOXhldTNZdFlXRmg5T3paRThoWjVPN3FzYi83N3J0RVJFUlFwVW9WdTlmMHd3OC91RHorcFV1WEZ1bjFXeVVkTEo1K0NzcTdDcWF5elcvTXVVVkVSRVJFNUphbUVGaEU1SCtlQWVubk1KS1BRVm9VcEoyQnRDaU0xSk53NWZxR1hSYUxoVW1USnBHWm1VbW5UcDFZdDI2ZDAvYng4ZkZZTEJZOFBUM3g5L2QzK1R4SGpoeXhCb0xoNGVHODg4NDdMaDhiRXhPRHI2OHZ3NGNQcDIzYnRpNGRzM256WnVMaTR2RDA5S1JIang3Vzdia3pkc3VYTDI5VER1RmF1U0Z3bFNwVmFOYXNHWHYyN0dIZHVuVTgvdmpqZG0zLytPTVA2K01EQnc1Z05wdHAzcng0ZzhPT0hUc1NHaHJLMkxGamVmNzU1L0h5OGlJb0tNajZlaUNuZE1TMTlZUzl2YjN4OWZXbFRKa3lWS3hZRVY5Zlh6dzhQRGh3NEFDZmZ2b3AxYXBWbzNYcjFqYkhaR1JrRktwa1I0a0t1aS9uVDgrQ2ZmRlFZSVlCbGxRd0xEblAwOCtSdmJjWGJpMVhnSHZlSlVaRVJFUkVSRVN1cFJCWVJPUi9pZ0ZwWnpDdUhJUXJCeUR4QUViU1FjaThkS01IQnNEeDQ4ZUpqSXlrZlBueURCdzRNTjhRK1BUcDB3QlVxMVlOazhuazhubG16NTZOWVJpMGJkdVcrKysvMzJuYmpJd01tNW5KWVdGaGpCa3poaG8xWEw4bC84Y2Zmd1NnYytmT05tVVpjdXZZaG9hR09qMCtOd1QyOVBTa2MrZk83Tm16aDVVclY5cUZ3Tm5aMmV6YXRjdjYvSzIzM3NMTHk0dTVjK2RTdm54NWw4ZnJpb1lORzdKbzBTSjhmWDBCOFBYMUpUdzhuUGo0ZUtwVnEwWkFRQUMrdnI3NCsvdGIvOHpyWnpSKy9IZzJiOTVNUkVTRVhRaThmZnQyMHRQVHJjLzM3OTlQdzRZTjhmVDBaTkNnUVVSR1JoWnEvSzR1anVlTTI0TW5pOXhIdnJJek1VNU94emd4TmVkNTRsNk1Nd3N3MVJwYzh1Y1dFUkVSRVpGU1F5R3dpRWhwWms3RWlOOEdDYi9EbFlNNTRXK1c2NlVQOG1WeUI1K3E0Rk1WazA5VmpBdmZGNm03QmcwYVVLVktGVWFNR0pGdlRWL0FXbnFnWnMyYUJUcFBpeFl0U0V4TVpPalFvVTdiSFRseWhLbFRwOXJVSng0OWVuU0JBdUE5ZS9adzdOZ3gzTjNkcmVVT2NwMDRjUUxJZi95Wm1aa0FlSGw1MGJwMWEvejgvRGh6NWd4SGpoeWhZY09HMW5aNzkrNGxQajRlWDE5ZjB0TFNlUG5sbDVrMmJScVRKMC9tL2ZmZnQ3YkxhMEczZ3NvTmdITTk4TUFEUU03TVo0dkZ3dTIzMzI3ZHQzbnpacnk4dkdqVnFoV1FVd0lpUFQyZDd0MjdNM2p3WU82NjZ5NjZkdTFxZDQ3bHk1Zmo0ZUdCMld3bU5qYVdrU05IMHFaTkc5NTg4MDBxVjY1c0V4RG5NZ3pEK2pPN3VyYndMY25OQzFQZE44Q1Npbkg2WXdDTWt6TXdoVDBISHM0WEVoUVJFUkVSRWNtbEVGaEVwRFN4cEdFazdJSkxtekV1YmM2cFhXcGtGNzQvZDM5TUZUcENZQk1vMHdoVG1VYmdYVEhQNWtVTmdVMG1FNU1uVDZaeTVjb3V0ZCt6Wnc4QVRabzBLZEI1SG52c01lNjU1NTQ4ZytiWTJGZ1dMbHpJK3ZYck1RekRwbTZ3czdJTjF6SU1nM256NWdIdzhNTVAyNzJ1dzRjUEF6bmh0ek81SWJDbnB5ZGVYbDdjZDk5OS9QcnJyNnhkdTlZbUJGNjNiaDExNjlZbEl5T0RxS2dvdW5UcHd1Ky8vODdtelp2NStlZWZyZTF5ZzlHelo4OWlNcG1vV3JVcWtETXoyZDNkM1RveitmejU4MWdzbGp6SGRlWEtGYnRhekZsWldZd2ZQNTZRa0JDKy9mWmI2L2J4NDhjVEZCUmtMY1B4NmFlZmN2bnlaYnAzNzA1UVVKRERBUGpQUC8va3lKRWp0RzNibHMyYk4xT3VYRG1DZ29LSWlJaWdSbzBhakI0OU9zL3I5ZWlqandMMmRaRnZWYWE2YjJLY1g1SXphOStjaUJHOUdsUFZYamQ2V0NJaUlpSWljb3RRQ0N3aWNpc3pzbkp1RDcrMEdTTitDeVQ4QWRtWmhlL1BLd1JUeUFNUTBoNVQrZmJnN1ZvWVc1eGNEWURqNCtPdElXcXpaczBLZEk0S0ZTcFFvVUlGaC91V0xsM0tGMTk4WVExZXUzVHB3a3N2dmVUU0FuRFgrdVdYWHpoNThpVGUzdDcwN3QzYlpsOXNiQ3gvL2ZVWEFFMmJOblhhVDBaR0JwQXpFeGlnWGJ0Mi9QcnJyMFJFUkRCbzBDQjhmSHlJaTR0ajgrYk45TzNiMTZiVXdTdXZ2RUxkdW5XNS8vNzc4ZmYzSnowOW5ZY2ZmaGlMeFVLWExsMXNGbHZyMkxFalFVRkIxdWNSRVJHa3BhVTVITk81YytkNDhjVVh1ZmZlZXhrMWFoUnVibTZBYmVtS29zb2RSOWV1WGRtOGVUT2VucDZNSFR1V2dRTUhzbWpSSWxxMGFKRnZnRjVxdVB0Z0N1dUhjV0pLenZPWW4wRWhzSWlJaUlpSXVFZ2hzSWpJcmNhY2pCRzNIcUpYNS94cFRpNUNaeVlJYW9XcGZJZWMwTGRNWXpDNUZkdFFTOUw2OWV1eFdDelVxMWN2MzVxNkFLbXBxZnoxMTE4MGJ0ellhZjNnME5CUU1qTXp1ZjMyMjNucHBaZHNadHJtNTlTcFU4VEh4M1BublhmaTd1N09yNy8rQ3NEamp6OXVVd3NZWU9YS2xSaUdRZjM2OWZNTXBDR256bTl1c09ydDdRMUE4K2JOdWZ2dXU3bm5ubnVzN1g3NjZTY3NGZ3R0MjdhMUNZSExsaTFMcjE0NVlXSDc5dTJ0MitQajR3SHNadkplclYyN2RubnVPM1RvRUZsWldadzVjOFlhQUVQTzdHQ3dMeFZSVUh2MjdHSHYzcjNVcTFlUHUrNjZ5N285T0RpWXQ5NTZpOE9IRDNQYmJiY1Y2UnkzR2xQbGJ0WVEySWpiaU1tU0N1NStOM2hVSWlJaUlpSnlLMUFJTENKeUs4aThoQkg3QzBTdndyaTBxV2l6ZlFIS05zZFU1VWxNbFI4SDcwckZNOGJyS0RNejA3clltcXYxYldOaVluanR0ZGVvVUtFQ2MrZk9wVXlaTWc3YnRXblRobW5UcGhXNHhBVGtsSGY0NktPUHFGMjdOblBuem1YcTFLbHMyYkxGSnNRRXVIRGhnblg4anNvZ1hPM3FtcmU1SWJDSGh3ZnZ2dnV1ZGZ2bHk1ZjU2YWVmYU5DZ2diVzBRMzV5WnlGWHIxN2RwZmJYT25Ub0VJRGRhN3QwS1dlUndlRGc0RUwxQzVDV2xzWUhIM3dBUUo4K2ZlejJOMjdjbU1hTkd3UDUvL3dkN1gvaWlTY1lOR2hRb2NkM3d3UTBBTi9xa0hZR3NqTXc0alpncXVUOC9TTWlJaUlpSWdJS2dVVkVibDdwNXpDaWY4YUkrUmt1N3loYWJWK0FnQWIvUC9oOUV2eHFGc3NRYjVTZmZ2cUorUGg0QWdNRDZkS2xpMHZISkNVbEFUa2hwWitmODltVGhRbUFBUklURXdHc3RZWk5KaE50MjdhMWFXTTJtNWt5WlFvWkdSblVxRkVqM3hBenR4eURsNWRYbmpPWUl5SWl5TWpJc0Z0NHpwbXRXN2NDNUR2VE9TSWlBaDhmSCs2NTV4NmI4K2VXNHJqenpqdHQydWN1ZGxlcFVzRy9YRGgxNmhTMWF0WGlwNTkrNHVMRmk3UnMyZEs2a0Z4ZUhDMzhsdC9DY0VGQlFRVWUyODNCaEtsQ1o0d3o4M09leHF3R2hjQWlJaUlpSXVJQ2hjQWlJamVUckhpTUN6L2xMQUNWdUtmby9Ya0dZNnJhQzFOb1R5aHpSOUg3dXdsY3ZIaVJ4WXNYQTlDalJ3K1h5dzdFeGNVQkVCSVNVcURGM1FvaU4zak1xNjV4ZG5ZMkV5ZE81TkNoUTVoTUpsNTk5VlU4UEp6L1ZYeng0a1dBUEJleEEyalpzaVZoWVdHMGJ0M2FwWEhHeHNheWFkTW0zTjNkOHozbTBLRkRyRml4Z2pGanh0Q21UUnNncDVURStmUG5jWE56czZ0bnZHL2ZQZ0RxMWF2bjBsaXVObXJVS0R3OVBSa3hZZ1QrL3Y2OCt1cXIrUjdqYU9HMzByZ3duRlhGenZEL1EyQWo3amRNUnZZdFU4SkZSRVJFUkVSdUhJWEFJaUkzV25ZbVJ1eDZPTDhrNTA4anEraDlCclhDRlBZOHBrcVBnWnQzMGZ1N1Naak5adDUvLzMzUzA5TUpEUTNscWFlZWN0ak9NQXk3YmJrQnJhdmxFcTVsTXBrd0RNTmFuOWVSa3lkUEFvNUxMS1NrcERCeDRrUjI3OTROUUhoNHVMV2tnVE81b2FxemNWZXJWbzJSSTBjNnJYV2N5ekFNWnM2Y1NVWkdCcDA3ZDZaczJiSk8yNmVrcEFDMnMyZi8rT01QQU9yV3JZdS92NzkxZTNSME5EdDM3c1JrTXRHOGVmTjh4M0t0NU9Sa01qSXl1T09PTzVnK2ZYcWhaaE9YZHFhZyt6RGMvY0NTQ3BtWElPa3dCQlp1NXJxSWlJaUlpUHp2ME5RUkVaRWJ3b0RFUFJqL0dVRjJSRU9NL1gweFlsWVhMUUQyS0lPcCtnRGNXbS9CN2U1Vm1LcjBLRlVCTU1EczJiTTVmUGd3SnBPSm9VT0g0dVhsWmJQZng4Y0grRytwZzF4UnhIc1pjd0FBSUFCSlJFRlVVVkdzV2JNR2dOdHZ2NzFRNTY1WXNTSUFxMWV2eG1LeDJPMy83YmZmT0hYcUZBQjMzR0U3Ni9yVXFWT0VoNGV6ZS9kdVRDWVRBd1lNNExISEhyUHVUMHBLNHZqeDQ4VEd4cEtabVZQdjJXdzJzMjNiTnI3Nzdqc0FtalZyNW5SOHJzNjhuVGR2SGp0MjdDQWdJSUMrZmZ2YTdjL090aTA3a3BDUUFOaVdkOWl4WXdkZ1d3ckNiRFl6ZGVwVXpHWXpMVnUycEVxVktrN0hjVzFnblpLU1FscGFHdVhMbDhka01sRzdkbTJYWHMvL0hEY3ZUQ0h0ckUrTnVBMDNiaXdpSWlJaUluTEwwRXhnRVpIcktmMGN4dmtsT2VVZVVrNFVUNTlsR21LcVBnQlRsU2ZCM1QvLzlyZW96ejc3akZXclZnSHc3TFBQMnRXaWhad0Z3MzcvL1hlbVQ1L083Tm16OGZEd3dHS3hXQmRYOC9MeW9sT25Ub1U2Zjd0MjdWaXlaQW5MbHkvbjU1OS90cWtybkpHUlFVWkdCcEF6TzdaUm8wWUFXQ3dXdnYzMlc3Nzg4a3ZNWmpNK1BqNjgvdnJyZG5XQ0wxKyt6TXN2djJ4OW5odVE1czVvRGd3TXRBbU5DeU1wS1lrWk0yYXdaY3NXM056Y2VQMzExNmxRb1lKTkczOS9meElTRWpoKy9EajE2OWZuMUtsVEhEMTZGRjlmWDBKQ1FnREl5c3BpejU2Y1VpVzVwU0FTRWhKNDc3MzMyTDkvUDM1K2Znd2NPRERmOFFRRUJCQWZIMjg5MTZaTm13REhOWHdkK2VhYmIxaS9mcjNEZlZmUEJPL1hyMStlZmR5eXBTSXFkTXlwQnd3WWx6WmdxajNrQmc5SVJFUkVSRVJ1ZGdxQlJVUkttcEdOY1NrQ29qN0hpRjFiOUFYZS9qOVR5QU5RS3p6blQvSXZBM0FyeThySzR1REJnd0MwYnQyYVBuMzZPR3czZE9oUVB2NzRZdzRkT2tSS1NncFpXVm1ZVENaOGZIeW9VYU1HenovL1BOV3FWU3ZVR1ByMDZZT2JteHNiTjI0a0ppYUdLMWYrSDN2M0hSYkYxYllCL0I1NkUxQ2FJaWoyamhwRmplYUxoYWd4VVZPTUdqWGxWZlMxbDJCTDFNU0dKWmFvcURHSnZmZVlXR012c1NBYWpRVkVpUXFCZ0lpSUlKM2RuZStQZlhmRHlsYllBY0g3ZDExZUYreWNPZWZzN083Z1BQdk1jOUxWMndSQlFLVktsZENpUlFzTUhqeFlIY1M5Zi8rK09nQmNwMDRkVEpvMENYNStmb1g2cmxxMUtpd3NMTlJadUFXRG1EVnIxc1RFaVJNTmxtM1E1L1RwMDFpK2ZEbWVQMzhPS3lzclRKZ3dBVzNidGkzVXp0L2ZINWN1WGRJSVNBUEFXMis5cFg1T2YvNzVKN0t6czJGaFlZSEdqUnZqd0lFRDJMaHhJOUxTMHVEZzRJQ1pNMmNhZFl5Yk5tMkt2Ly8rdTlCWXJWdTNOdW81cGFhbUlpNHV6bUE3WTlxVU5ZTDdXMUMvUTFLdkFMSU13RXAzeldnaUlpSWlJaUlHZ1ltSXBKTC9GT0kvMnlIR3JRZXlZc3pUcDJBSm9mTDdFUHhHQWM2RzY4bVdkYjYrdm5Cd2NJQzF0VFhtelp1SFRaczJZZENnUVRwcjMzcDRlR0Q2OU9rbWo2TXFQV0J0YmEyempZMk5EUVlOR3FRM3MvUkZkZXZXeGZEaHc1R2RuWTNldlh2RHdrSjdGU1pMUzB0czI3WU5PVGs1eU0vUGgxd3VoMEtoZ0t1cmE2RnMzYUpvMkxBaFJGR0VyNjh2SmsyYWhQcjE2MnR0TjI3Y09EZzVPZUgrL2Z2SXo4K0hqWTBOR2pWcWhJRURCNnJicEtlbnc4dkxDNjZ1cm5Cd2NJQW9pa2hMUzBPOWV2VXdlZkprb3pONWc0S0NJSW9pSWlNamtaK2ZEenM3TzdSbzBRSTllL1kwYXY4UkkwWmd4SWdSUnJVdGQreXFBQlVhQWM4akFERWZZdkl4NVowQVJFUkVSRVJFT2dpaXR0VnppSWlvaUVUZzJSOFE0OVpCZlBRTG9NZ3pUN2VXRGhCOFBvTlFmU2hnYjF5UXJUUW9qcnJEb3V1VDBwN0dLeThzTEF5Wm1aa0lEQXhVUC9idzRVUDQrdnJDeXNvODMvOW1aV1dwUzJKY3ZYb1ZMVnEwTUdwaHVxSTZkdXdZSEIwZDBhNWRPOG5HTUVWcHY5ZkZoOHNnM3BzTkFCRGNPa0JvdWFmVTVrSkVSRVJFUktWTE1PSmlqRUZnSWlKemtHZEJUTndEOGU5MXdQUGI1dXZYdWhJRXYrRVFmQWNDMXE3bTYxY2lwUjBZSXlvcHBmNWV6MzBFeFZuLy81V1hFV0R4NWxYQXZucnB6WWVJaUlpSWlFcU5NVUZnbG9NZ0lpcU92R1NJc2FzaHhxMEQ4cCtacjEvclNoQnFqSVRnRzhSYW4wUlVtRzFsWlczZzVHTUFSSWdQbGtKb3RLUzBaMFZFUkVSRVJDOHBCb0dKaUlvaTh4N0VtRlVRRTNhYXIrUURBRmhYaEZCakZJTy9SR1NRVUd2OC80TEFnUGpQZGdnMXh6RWJtSWlJaUlpSXROSytRZzBSRVdraEFxbVhJRjdyRDhYNXRoRGpONXN2QUd4ZEVVS2RhYkI0OHpxRUdtTVpBQ1lpdzF4YVFQRG9xdnhabEVHTW5BeWdiRmI1a3Nsa3BUMkZsMHBXVmxacFQ0SEtzS2lvS055NGNhTzBwMEd2c0x5OFBOeTdkdyt4c2JGNjIyVmxaZUhldlh0SVNFZ29vWmtSRWIzYUdBUW1JakpFbEVGODlBc1VZVjJnQ08raHpyd3pDMnZYZjRPL05jY3grRXRFSmhIcVRnTUVhd0NBK09RRXhML1hsL0tNQ3V2Y3VUT1dMMSt1dDgzWXNXTXhjZUpFbUdPcGl0emNYQ3hjdUJDelpzM0N5Wk1uaTkxZlNmdjExMS9ScjE4L1hMaHdRYkl4RWhJUzhOdHZ2K25jZnVEQUFUeCsvTGpJL1I4NWNnUnIxNjVGUkVTRTF1MExGeTdFMnJWcjlmYng2NisvWXRPbVRXWjVUNWhLNnVNanRRVUxGbURDaEFtUzlkKzVjMmNNR2pTb1dIMHNYNzRjMDZkUE45T015cWVvcUNqTW5UdTNUSDRwdEhIalJvd2NPUkpuejU3VjIyN3o1czBZT1hJay92ampqeEthR1JIUnE0M2xJSWlJZEZIa1FvemZDakZtSlpDdFA1UEJaSloyRUtvUGgxQmpOR0RsYk42K2llalY0ZFFBUXQydklkNzlCZ0FnM3YwYWNLb0hvVks3RXA5S1JFU0V6b3plbEpTVVFwbUpUWnMyQlFERXhzYmkzcjE3YU51MkxZeFl6OEtncFV1WDRzU0pFd0FBUVJBUUdCaFk3RDVMa3BPVEU3S3lzaEFhR29xbVRadkN5YWxvWHc3S1pES2twcVlpT1RrWlNVbEpTRXRMdy92dnZ3OEErUEhISDNIeDRrWFkydHFpWThlT0d2dEZSMGRqeFlvVlNFNU9MaFRvR3pSb0VPTGk0clNPdDIzYk5uaDRlQUJRQm5hU2s1UFJxbFVyclcyUEhUc0dYMTlmQkFVRjZaei9MNy84Z3ZqNGVIenl5U2RtZVYrOFNJcmpROGE3ZnYyNjF2ZlMvUG56VGVxblFvVUtHRGx5cExtbVpaQzVYL04xNjlacGZUd3JLd3ZmZnZzdGtwS1M4UEhISDZObXpacEZIbnZObWpXd3NGRG1mcFhFL0tPam83RjM3MTY0dTd1alQ1OCtPdmZOeU1qQTRjT0g0ZTd1anE1ZHU1cDFYa1JFcEIyRHdFUkVMNUxuUUl6ZkJQRmhLSkQ3eUx4OUM1WVFmRDZGVUdzaVlPdGwzcjZKNkpVa1ZCOEdQRGtOTWVXMDhzdXJQL29BelRkQ2NIK3JST2N4YytaTXBLYW1hdDEyNGNLRlFwbXR4NDhmQjZBTTlnRkFwMDZkaWoySExWdTI0TVNKRTZoY3VUSmNYVjF4N3R3NWJOaXdBZi81ejMrSzNYZEo2ZFNwRS9idDI0ZTdkKzlpelpvMUdEZHVuRkg3aWFLSThlUEhJems1R2MrZlAwZG1acWJHZGtFUThNWWJiOERkM1Ixang0N0ZyVnUzOE4xMzM2Rk9uVHJ3OGZFQkFPVG41MlBod29Wd2NuSkMzNzU5ZFk1Vk1MQis4ZUpGWkdkbnc5cGFtWkYrNzk0OUpDY25vMmJObW1qU3BJbXBUNzhRY3dXQVMvTDRTT1hodzRmWXMyZVB3WFlwS1NrQWxCblh4aGc0Y0NEYzNkMkxOVGR6TVRWN1gvWGFsQlJkWDRLWWsxd3V4NXc1Y3hBZkg0OWh3NGFoWnMyYXhScTdZRGE5MVBQUHlNakFyRm16SUpmTDhlVEpFL1RvMFVOcnV4OSsrQUduVDU5R1ZsWVdzckt5OE82NzcrcnMwOC9QRDZ0WHI1WnF5a1JFcnhRR2dZbUlWT1JaRU9NMlFIeTRITWhMTm52M1F1WDNJZFNaQWpqVU5IdmZSUFFLRXl3Z05QMEo0dFZlUVBwTlpTRDQycWRBbmFrUS9JWUJRc244ZDIvcDBxV1F5K1dGSGg4MGFCQUNBd014WU1DQVF0dWVQbjJLWThlVUpYWkNRa0lRRWhLaXRlL2ZmdnNObHBhV2VzZmZ0V3NYTm03Y0NBY0hCOHllUFJzdUxpNFlQWG8wdG03ZENudDcrMUlKMmhXRklBZ1lNbVFJUWtORDBiSmxTNVAyQ3dnSVFHcHFLcHljbkJBV0ZvYm82R2dzWHJ3WTd1N3U4UER3VUFkcUsxV3FoS0NnSUd6ZHVoVnhjWEhxUUZwa1pDU1NrNU1SRkJRRVIwZEhuV045K2VXWEFJRE16RXljUG4wYVZhdFdoYXVyS3dDb3M3RDFaUUFhUTZGUUdOWE9VR1pqbFNwVk1HZk9uQkk5UGxKNTh1U0ordk5pREdQYjl1N2RXeDBFWHIxNnRUcUlyRTlLU29yQnJOMjZkZXZpd3c4L05Hb09CZm42K3VyTWtGVVJSUkZkdW5TQnZiMjl5ZjBYbHpIek0wUlhWcjFjTHNlOGVmTVFIaDZPamgwN29sZXZYdXB0cWkvT3RPbmN1YlBSODVKcS9qazVPWmc2ZFNvZVBYcUV3TUJBMUt4WkUwZU9IRUdIRGgzZzRPQ2cwZmJSbzBmWXZYczNmSHg4OE00Nzd5QThQQnlPam81bzFLaFJvYkZjWEZ5S05WY2lJdm9YZzhCRVJMSU1pSEhybEdVZjhneGYrSmhLY0dzUG9lN1hnSE16cy9kTlJBUUFzSzRJaTVZL1EzSDFJeUQ5VDBETWgzaHZCc1JIZTJIUmFFbUpuSCs4dmIyUmxwYUc5UFIwZzIyZG5aVmxjTmF0VzRlOHZEeDRlM3RyWkpmS1pETHMyTEVEUFhyMGdJdUxpL3BXWm0xRVVjUzZkZXV3WThjTzJOcmFJaVFrQkg1K2ZnQ1V0NWFQSHo4ZWE5YXN3ZlBuenhFVUZDUkphUUZUR0hzN3R1cDVHUXJXdUxpNFlNbVNKUUNBZnYzNnFSOVBTRWhBZEhRMC9QMzlOZHFyQW5laUtLSkJnd1k0ZS9hc1J0M09oZzBiNHViTm03aDkremFBZndPKzJ2ejU1NTlRS0JSNC9mWFhBU2d6WlUrY09BRlhWMWQwNk5EQnFPZXBFaFlXaHA5Kytrbjl1NnJtcnJhU0VkT25UMGYxNnRVQm1KYlpXTkxIeDl3Q0FnTDBCZ0pWVkFFNlk5cSs2TktsUzBZZDA2eXNMSU5adTluWjJVVUtBaHREZFo0cGFybVVsMUYyZGpaQ1FrSVFIaDZPK3ZYclkvejQ4YVU5SmFPbHBhVmgrdlRwaUl5TVJQdjI3VEY1OG1SRVIwZGp6Wm8xdUhQbkR1Yk9uUXNMQ3d2azV1Ymk0c1dMdUhuekpoUUtCVWFQSG8xR2pScGh6NTQ5eU0zTnhlZWZmNDRhTldxVTl0TWhJaXEzR0FRbW9sZVhMQjNpMzJzZ3hxd0M4clhmd2x3c0ZScERxRGNEZ2xzSDgvZE5SUFFpYTFkWUJPeUZlSHNNeEtSRHlzZlNiMEZ4NlMzQXRUVUVud0VRS3I4SFdFcVh3Zmp6eno5ajI3WnRoUjQvZWZLa1JzQ29mLy8rYU5XcWxUcFRNUzB0RFI5Ly9ERnNiR3dBS0FPQ05qWTJHRDU4T0t5c2RQOTNOU3NyQ3dzWExzVDU4K2ZoNE9DQVdiTm1hWlFnOFBIeHdhSkZpekI1OG1UczNMa1RNVEV4bURScGtqb0lYUnJNZlR0MlJrYUdTZTFOdmQxZVg1QXpQRHdjQU5DMmJWc0F3Tm16Wi9IOCtYUDQrdnJDMHRKU2I4QTdNVEZSdmIxNTgrWm8yTENoMW1PaksxdXlJRzl2YjJ6Y3VMRlF1ODZkTytzY1h4ZHpIcCt5ckRoWnAzRnhjVnBmZTIydmgrcXhsaTFiWXQ2OGVWcjdpNCtQaDVPVEUrenQ3V0ZqWTRQczdHeDFXUXh2YjIrRHo2VXN5TXJLd2hkZmZJRUhEeDdBejg4UGMrZk9oYTJ0TGY3NjZ5LzQrUGpBenM2dXRLZW8xL2J0MnhFUkVZRTJiZHBnMHFSSkVBUUJkZXZXUlo4K2ZiQno1MDdzMkxFRC9mdjN4dzgvL0lDREJ3OWk1c3laYU5Tb0VWNTc3VFVBd05TcFV6Rng0a1RNbWpVTGE5YXNNWGpuQnhFUkZRMkR3RVQwNnBGbFFJejlRUm44bGFXWnYzOGJOd2gxcGtHbzJoOFErSjlZSWlwQlZpNFFtbTBBSHYwSzhjN2tmKzl1ZUhZWjRyUExFTzk4QmFGaWEyVm1zSE5UQ0M3TkFOc3FnS0E3MDdZb0NnYVFPbmZ1ako0OWUyTDA2TkhxM3pNek16RnYzanlJb29qT25UdmorUEhqK08yMzM5Q3paMDhBd05HalI5RzBhVk85QWVBN2QrNWcvdno1U0VoSWdJZUhCMEpDUXRTMU13dnk5ZlZGYUdnb3BrNmRpc3VYTDJQSWtDRVlNMllNMnJVcitjWHpBUDNCTlJWVllNeVlNaGhGWWN6dDRQb1dnVk81Y3VVS1hGeGMwTGh4WTRpaWlCMDdkbWhzMTdlL1RDWlRiL2YxOVVWZ1lLQkdObmovL3YyUm5wNk9nd2NQcWgrYk9YTW16cDgvcnpjejNCek1kWHlrY09uU0pWeTZkRWx2bTZkUG53SUF2dnZ1TzRQOUJRY0htMlZleHVqU3BZdjY1L1BuenlNckswdjltTDdzejBtVEppRTV1WENaTGtFUUNpM2NWNUltVFpxRTY5ZXZtN3lmdG5PQWc0TURyS3lzVUxObVRYejc3YmVvVUtFQzh2UHpNV1BHRENnVUNpeGR1aFNlbnA3bW1MYWFPZWMvYU5BZ09EczdvMi9mdmhybnJQLzg1ei9JeU1oQTkrN2RBU2hManh3K2ZCaWJObTNDcWxXcjFPMzgvZjB4Wk1nUTFLdFhqd0ZnSWlJSk1RaE1SSzhPUlM3RXVQVVFIeXlScE93REJFc0kxUVlyRjMyemRqVi8vMFJFUmhHVU5jZ3IvUi9FbU9VUTQ3Y0IrY3FnRU9TWkVKK2NBcDZjQWdDSS8yc1BLeWZBeWxuNXo5b0ZnbGRQQ05XSEtMY1Z3WXZCc2N6TVRJM0haRElaQWdJQ0VCc2JpNGtUSnlJbUpnWWJOMjdFLy8zZi8rSEJnd2M0Zi80OEprNmNxTFh2N094c2JOcTBDVC8vL0RNVUNnV2FOMitPcVZPbjZxMGI2ZTd1anREUVVDeGJ0Z3pIangvSGpCa3owTEpsU3dRRkJhRjI3ZG9tUDcvVnExZmp3SUVEK09DRER6Qnc0RUNUOTVlS3ZreExhMnRySEQ1ODJHeGozYjkvSDhuSnlYam5uWGNnQ0FMT25UdUgyTmhZalRhNkF0N0cxQytWeStXRmdrR3FPc0ZGRFJLVjVQR1JTblIwTkk0Y09XSlVXMlBhbFdRUXVPQm4rczZkTzhqS3l0TDVPUytvWmN1V3VIWHJGdVJ5T1JRS0JXeHNiRkNsU2hXODk5NTdhTnEwcVpSVDFzdlQweE8rdnI1bTYyL01tREdvV3JXcXVzVEZuajE3a0pTVWhQcjE2OFBEdzhOczQ2aVljLzQyTmpZNGNlSUUxcTlmcjNYN29VT0hOSDYvZi8rK3hwY0N1cGlqZmpFUkVmMkxRV0FpS3Y5RUdjUi9ka0M4dnhESStVZVNJUVMzRGhEcXp3R2M2a25TUHhHUnlXemNJTlNkQWFIMlZ4QWYvUW94YmgzdzdLcVdoaUlnZTY3OEIrVTVVa3dOZzFDeERlRHNyNlc5WVMvZUN2NWlPUWdYRnhjTUhEZ1FvaWhDRUFUODk3Ly94YVJKay9ETk45OGdKU1VGTGk0dWhXcktpcUtJNDhlUFk4T0dEVWhPVG9ZZ0NIQjBkTVRqeDQveHhSZGZHRDAzQ3dzTFZLMWFGVmV2WHNVZmYveUJnSUFBREJreVJGMUgyQmkvL1BJTDh2THlzRy9mdnBjcUNLekt0bE1vRk9xQXB1b3hjMmZYcWJKUjMzenpUZVRsNVdIMTZ0Vndjbkl5dVR5Rkx2bjUrWVV5d1lzYkJDN0o0eU9Weno3N0RKOTk5cG5lTnNXcENmd3lLc2xBdFNrbVRKaGcxdjdxMWZ2My81Q0ppWW5ZdW5VckJFSEF5SkVqMWJYTUJ3MGFwRjdzc0xqTVBYOFZjeTNDdVhQblRyUDBRMFJFLzJJUW1JaktMMUVCTVdrL3hML21BWm4zcFJuRHZqcUUraUVRUE45R1VUUG15aFZMQjBDZUtXbk5VYUpTVjliZTR4YTJFTHo3UVBEdUE4alNJS1pkVXdhRG4xMkYrUHkyc2lhNklrOXpIMXRQd0s2cXlVTlZybHdaL3Y3K1dMUm9FYlp0MjRaTm16WkJvVkNnWjgrZUNBb0tnb09EQThhUEg0L0tsU3NEZ0RxdzBheFpNL1R1M1J1N2R1MENBQXdlUEZoZEgxamw2dFdyV0xod0lRQmxIZEFKRXlaZzU4NmR1SHo1c3NuelhMVnFGVmF1WElralI0N2d6cDA3Y0hVMTdlNk5YcjE2NGRDaFEzanZ2ZmRNSGx0S1k4ZU9CUURjdm4xYkhlUWNNMmFNSkl2aFhiMnEvRUxCMDlNVGh3OGZ4cU5IanpCNDhHQ3NXYk5HM2VidTNidFl1M1l0eG8wYlozTHQxcnk4dkVLMW00c2JCSmJ5K01qbGNtUm5aeGU3SDExS2VnRzBaY3VXNmQyZW1wcXFzMDFSdmdqSXpNeUVvNlB5dkpxU2txSmVvTThZNDhlUGg3VzF0Y2xqdnF4RVVjU2lSWXVRbTV1TER6NzRBUFhyMTFkdks0MFNKS1lhUEhpd1dmcGhFSmlJeVB3WUJDYWlja2lFK09Ra3hPZzVRUG90YVlhd2RJQlFNeGlDMzNEQXdsYWFNY29paHhwQVJoVGcwcUswWjBJa25Zd293TUd2dEdkUk5GWXVFTnc2QW03S09wcnEwSmM4QjVBOUEvS2ZBYklNWlFhd2hZM09iblRwMXEwYkFnSUNNSEhpUk55NmRRc0RCZ3pBNXMyYmNmNzhlWnc2ZFFxOWV2WEM3Tm16NGVEZ29ONUhsWlY1NHNRSjlXTmJ0bXhSQjBBcVZLZ0FBQWdJQ0VENzl1M2g3ZTJOQVFNR3dOYldWbU1ST0ZNRkJ3ZWpVNmRPU0U5UE56a0lQR2pRSUwyTG5wVzJDeGN1cUg4ZU0yWU1ldmJzV2FSRjB2VDU2S09QRUJFUmdaVXJWeUk0T0JpSERoM0NoeDkrcUJFRXpzek14UFhyMTdGcDB5YVRGbEFUUlJGNWVYbXd0ZFg4K3lxVHlRQVVQMnRYaXVOejVjb1ZmUDMxMThYcVE1L2p4NCtydndReEpDVkZXZkxLMlBidTd1NkZNdG9MMW1MV0ppTWp3MkFiWTJ6ZnZoMi8vLzQ3dkx5OE1IMzZkQURLUmRKTVdhQnYzTGh4cFJvRU52WmNZR3haZzYxYnQrTG16WnNtOVExb0xyYW9VclZxVmN5ZVBWdnZmdWFhZit2V3JWR3JWaTBBUlZ1VUVkQXNJUk1ZR0FnM043Y2k5VU5FUk5veENFeEU1Y3V6SzFEY213bWtoa2syaE9EZEcwS2Rid0M3S3BLTlVWWUpudDBneG0rRndDQXdsV05pL0ZZSW50MUtleHJtWldrSFdGWUdiQ3NYdVl1MHREVHMzcjBidi83Nks1eWRuYkY0OFdJMGJ0d1ltemR2UnN1V0xWRzllblhzMmJNSHYvenlDOGFNR1lNR0RScW9GNFJMVEV5RXM3TXp2djc2YThqbGNxeFlzUUtiTjIvRzl1M2IwYkpsUzB5Wk1nWDI5dmFZTm0yYUdaKzBNZ081cEQxKy9Oam9nT2lRSVVNTXR2bnBwNTgweWliSVpES2NPblVLZ2lCQUZFVTRPanBpeFlvVjhQZjNoNWVYRndEak1pMVZnVVJkM25qakRiUnExUXJoNGVGSVNFakE0c1dMQ3dYaVhudnROZFNzV1JPblRwMUN2Mzc5VUwxNmRZUFBCMUFHR0VWUjFQaXlRUFhjQU9oZE1OQ1Fram8rVWpoMjdKZ2s3ZjM4L0FvRmdmV1ZrakJVMHprdUxrNXJZRkVtaytIMjdkc0lDd3ZENDhlUEFTZ0RpeFlXRmhxMWZWVjlMMXEwQ0NkUG5zVGV2WHNMdlJjeU16UHgwVWNmd2MzTkRYWjJka1k5VDZtWU16czNMQ3dNbXpadFV2OXV5bk1ydU5paWlqRmZtSmhyL2tPSER0WDR2V0xGaWdaTGw2aHMyclFKcWFtcEdvK1o4c1VSRVJFWmgwRmdJaW9mY3VJaDNwc0pNWEdmZEdNNE40VkZnM21BYXl2cHhpampCTCtSVUZ4b0R6eTlBS0ZTdTlLZURwSFppVTh2UUV3NUM0dTJaMHQ3S2krVjJOaFlqQjQ5R3FJb29sZXZYdWpUcDQ5RzBNYk96ZzU5K3ZSQmp4NDlzR3ZYTHRqYTJ1TDc3Ny9IK2ZQbllXVmxoYmZmZmhzREJ3NUVwVXFWQUNpRGgzdjI3TUhCZ3dmUnVIRmoyTnZibDlaVE16dHRnUnBkakdtbktwR2djdW5TSmFTbXBxSkpreWE0ZWZNbVJvOGVqY0dEQjJQSmtpWHF3S2FwbVphNkRCZ3dBT0hoNFRodzRJRE9MTmhldlhwaDRjS0YyTDE3dDlFMVNKODhlUUlBaGJJQTVYSTVnT0psQWt0MWZOcTBhU041RFY1RC9lL2N1Uk5yMXF5QnM3TXowdFBUTVdYS0ZIVHMyRkZyVzVsTVZxeGd1cW1pbzZNeFljSUVaR1ZsYVR3K2F0UW90Ry9mWG1zMmZvc1dMWEQwNkZGY3YzNGQ3ZHBwL3AvaTBxVkxrTWxrZU9PTk55U2R0N0gwQmNWVk5ab05pWWlJUUVoSWlMcFd1aWlLWnB0RGNmWTFkdjR2Y25KeVV0ZmNOdVRubjM4dUZBUW1JaUx6WXhDWWlNbzJlU2JFaDhzaFBsd09LSEtsR2NQR0hVTGRyeUY0OXdNRUMybkdLQytzS2tCb3ZBVGlyV0ZBa3g4WUNLWnlSWHg2QWVLdFlSQWFyd1NzU3JZKzU4dXVldlhxK1BqamovSDIyMityQTdrcXdjSEI2Z3hRZTN0N2ZQNzU1d0NBVnExYTRkQ2hRMmpWcWhVOFBUMDE5bkZ4Y1VGUVVCRDY5Kyt2TXhPdXVMZnZsOWFpV2Q3ZTNnYkhWajIzMzM3N3plU0E1NjVkdTlDd1lVTjRlSGdBVU40TzNxdFhMd0RLd0orL3Z6ODhQVDB4YWRJa2RPM2FGVldxVk1IR2pSdlY0NnFDUWQ5Kys2MDZXMU1YMVRoWHIxNVZCNjVlMUw1OWU2eGF0UXFuVHAxQ1VGQVFLbGFzYVBBNUpDUWtBSUQ2T2FqazVTbHJWeGNuZUZtU3g2Y2tIVDU4R0d2V3JJR2ZueC9tekptRElVT0dZTzNhdFhqampUY0taV2hIUmtiaXUrKytRNWN1WGRDblQ1OFNtWitkblIxeWNuTFFyRmt6dlBubW05aTVjeWVTa3BMMDF0VU9DQWlBalkwTmpodzVVaWdJL091dnZ3SUF1blRwSXVtOFM4cWZmLzZKNmRPbkl6YzNGd01IRHNUMjdkdVJrNU5UMnRNcWxyeThQTnk1Yzhmb3RrUkVKRDBHZ1ltb2JCSVZFQk4zUTd3M0c4aDlKTTBZZ2hXRTZ2K0ZVR3NDWU9Wc3VEMEJBQVMzOWtEakZSQnZqUWJjTzBEd0dRQTQxUzliQzJrUnFjZ3pnWXdvaVBGYklUNDVBNkh4U2dodWI1YjJyRjVLL2Z2M3gvVHAwM0h4NGtXejlXa29XR3BwYVdueWdtTUpDUW5xak5MeTVvOC8va0JVVkJTQ2c0Tng0OFlOOWVNRkYycGF2SGd4QUdYNURsRVVDeTIrcGpKNThtU2p4cXhWcTViNjluNVZPWVdDYkcxdDBhVkxGMXk2ZEFtUEhqMHlLZ2o4NE1FREFFQ05HalUwSHMvUHp3ZUFJdGQvTFkzalV4SzJiZHVHRFJzMndNUERBN05uejRhbnB5ZjY5dTJMOWV2WFkvWHExUmd4WWdRQVpabU5EUnMyWVAvKy9SQkZFYi85OWh2ZWZmZGQ5WUpzVXFwU3BRcDI3TmloZnYzMzdUTjg1NWFUa3hQKzcvLytENmRPbmNMRGh3L1Y3NGZ3OEhCRVJVV3B5NDJVQjVHUmtjakt5a0xmdm4zUnYzOS9iTisrdmJTblZHeEpTVWtZTTJaTWFVK0RpSWdLWUJDWWlNcWVaNWVodURNVlNQOVRzaUVFOTBBSTlVTUF4enFTalZHZUNXN3RJYlE3Q3pGbUpSUVJ3VUJXakRLWVJsVFdXRG9DRG40UVBMdkJvdDFad0twQ2FjL29wZGFoUXdmMXdrRDZiTjY4R2M3T3pucXpBSTNoN3U1dTh1M1BuM3p5Q1pLU2tvbzE3c3RJb1ZEZ3A1OStncE9URXpwMjdLZ1I1TlFtSmlZR2dESVR0amhVaTdkbFp1byt4My8rK2VjWU5teVkxa3hoYlc3ZFVpN3FXcnQyYlkzSFZVSGdvbVFDbDlieGtWSjJkamFXTEZtQzA2ZFBBd0FXTEZpQXlwV1ZkYjM3OU9tRE0yZk9ZTisrZmZEeDhVRmVYaDYyYnQyS2pJd00rUGo0WU1DQUFlalVxUk1zTExUZjRXUk1UV1JkYmJTOUY2eXNySXo2QXVCRnZYdjN4cWxUcDdCeTVVb3NYTGdRdWJtNVdMRmlCUVJCZUtrWFp6VFZ1KysrQzBFUTBLOWZ2OUtlaXRsNGVYbGg1c3laUnJVOWV2UW8wdFBUSlo0UkVSRXhDRXhFWlVkMkhNVG9XZExXL2JXdkRxSEJYQWdlWFFBWWQ3RktPbGhWZ0ZEN1N3aTF1YkFIMGF1aVlQM1JCdzhlSURjM0Z3MGFOQ2pVYnZQbXpYQnhjVEY2MFNBeTdQVHAwM2p3NEFINjlldG4xR0pTVjY1Y0FRRFVxMWRQWjV1b3FDaDRlbm9XS3ZHaElwZkxFUjBkRFVCWndrT1hGeGYxMGljbkp3Y1JFUkZ3Y0hCQW5UcWFYOFRtNXVZV09RdTROSTZQbE1MQ3doQWFHb3JrNUdUMVl6NCtQdXFmcmF5c01IWHFWSXdaTXdiTGx5OEhvS3o3T21yVUtIVHMyRkZuOEZmRlVFMWtjOVdWTnFSV3JWb0lEQXpFaVJNbnNIWHJWang4K0JDSmlZbm8zcjI3M3RlbXBNWEZ4UldyUkkyTGkwdXBCb0NMTzM5dHJLMnQ0ZXZyYTFSYlZUYStxaXlFalkyTldlZENSRVJLREFJVDBjdFBuZ254WVNqRWh5dWtxL3NyV0VMd0d3R2gxaVRBc3Z3c1FFUkVWRnBDUWtJUUZ4ZW5zNlJEV2xvYU5tM2FwSFAveG8wYjQ3WFhYcE5xZXNXeWJ0MDZIRGh3QU8rLy83NjZ4bkZwcTFHakJod2NITlQxYmZYSno4L0hpUk1uSUFnQzJyWnRxN1BkNmRPbnNYLy9mcXhZc1VJanczdjI3Tm13dExSRVhGd2NFaElTVUxkdTNVS0x1QlhWdVhQbmtKZVhoNENBZ0VMMWtJc1RCQzdKNHlPbDZPaG9iTjY4R1pjdVhZS05qUTFHakJpQi9mdjNJejQrdmxEYjZ0V3JZOXEwYVpnK2ZUcnk4L1BScGswYnRHL2YzbUFBR05CZmlxVmdiV1J0NHVMaXpKcWxPMkxFQ055NGNVTmRtN2xXclZvWU5teFlrZnJLek16RUJ4OThBQURZc1dPSDJRTDRWbFpXcUZLbGlsbjZLZzFTekQ4K1BoN3Z2dnR1a2ZZdHJacnRSRVRrZ2UxN0FBQWdBRWxFUVZUbEhZUEFSUFR5RWhVUUUzZjlyKzZ2aExmdU9qZURSZU9sUUlYRzBvMUJSRVFhMHRQVHNYbnpacDNiKy9idCs5SUdnZmZ1M1l1OHZEenMzYnYzcFFrQzE2eFpFMU9tVE5HYmthdXlhOWN1cEtTazRQWFhYOWRheDFjbE96c2JNcG1zVVBrRmUzdDdIRDE2RklBeVUvYkxMODEzeDhlQkF3Y0FhRi80THpjM1Yydjkyc2VQSHhzTU9wYms4WkZDUmtZRzVzMmJoL0R3Y0FCQTNicDFNV25TSkZTdlhsMTl6RjcwL1BsemlLS0lrSkFRekp3NUU3dDM3MFpZV0JnKy9mUlRkT2pRUVd0NWp2bno1ME1ta3hWcnJxckY5SXpKdURhR2xaVVZxbFdycHM1NnJsdTNyc2tMSnFwRVJrWkNGRVUwYXRUSWJBRmdaMmRuVksxYUZhR2hvV2JwcjZSSk5mOUtsU29oS0NqSXBIM1dybDJMcDArZm1uVWVSRVQwTHdhQmllamxWQUoxZjJIcEFLSE9WQWpWQmdOQzBTNG1pSWlvYVBSbEVyN3NldmJzaVlNSER4YTdwckc1dFc3ZDJtQ2JLMWV1WVBQbXpiQ3lzdElhT0JWRlVmMnpxcmJyaThHeTBhTkg0L1BQUDRlOXZUMmNuSnhNbXFQcWRtOXRMbCsraktpb0tIaDRlQlI2THFtcHFjakx5OU1hbEpYSlpJaUxpek00ZGtrZEh5azRPVG5CeGNVRkhoNGVHRGh3SU41NjZ5MnRRVnk1WEk0Ly92Z0R4NDhmeDRVTEY5Q29VU01zWExnUXExYXR3cng1OHhBVkZZVzVjK2ZpcDU5K1FvY09IUkFRRUlENjlldXJTM1o0ZW5vV2U2NVdWbFltTDlpb1MweE1ER2JObW9XNHVEajQrUGpnK2ZQbk9ITGtDS0tpb2pCNThtU1RNN0FqSWlJQUFPM2F0VFBML0FEbGwwS21LdmcrS20xU3pkL1IwUkZkdW5ReHFkOGRPM1l3Q0V4RUpDRUdnWW5vNVpJZEIvSGVMSWlQSkt6N0MwRHc2QXloNFVMQXpzZHdZeUlpZWlrbEpTV1p2WTZsTVlZT0hZcWhRNGVhdkorcGMzMzc3YmVOYXVmbDVZVXRXN1lZYkhmOCtIRXNYYm9VY3JrY0kwYU1nSitmbjhaMkt5c3JKQ2NuSXlVbEJUWTJOcmh6NXc3czdlMVJvWUxtZ29pMnRyYnc4UEF3YW01SlNVbXd0YlZGaFFvVklKUEo4UFBQUHdNQVhGMWROZHJsNU9Tb2E5ZjI2ZE1Ib2lnaUxDd01kZXZXaGFPakk3WnYzdzRBcUZhdFdxRXh2TDI5MWFVQ0NqTDFlSnZyK0VobDlPalJzTEN3VUMvR3AvTDgrWE1Bd0xKbHkzRHUzRG4xQWx2T3pzNW8zcnc1QU9VeENnME54ZkhqeDdGbHl4WWtKaVppejU0OTJMTm5Ed0lDQWpCMzdseko1NSthbW9vS0ZTb2dOVFVWeWNuSmhaNUhRZm41K2RpeFl3ZTJiOStPL1B4OGRPalFBY0hCd2NqTXpNU2NPWE53Ky9adERCOCtIRzNidHNWSEgzMkV4bzJOdTV0TGlpQ3dJVEV4TVhCMmRvYWpveU5zYkd6dzRNRURKQ1VsR1YzM2R1alFvZXBGRVFFZ01URlI2eGNVdWg0djdwZHRSWjEvV2xvYTFxOWZiOUpZYVdscHhaa3FFUkVad0NBd0ViMGM1SmtRSHl5REdMTUNVT2pPRWlvMkd3OElEZVpEcU53VFhQaU5pTWg4ZXZUb2daeWNuRUtQNndyRW1iSVFrYTc2a0phV2xpWm5IQ1lrSkVBdWw1dTBqN2tZdTBpU3FRelY0NVhKWkpnNWN5YkN3c0lBQUo5ODhvbTZMbXBCOWVyVlEwUkVCRDcrK0dQMVk2Ky8vbnF4NXJaNTgyWjE2WWlDT25YcXBQNVpGRVVzWExnUVNVbEo4UFB6US9mdTNXRmxaWVg1OCtlcnMyMVZwQWo2bCtieE1ZVzlmZUUxQ3k1ZnZveG56NTRCQUE0ZVBBaGJXMXQwN05nUmdZR0JhTm15cFViWkJFRVEwS1ZMRjNUdTNCbFhybHpCNzcvL2pudjM3bUhTcEVrbE12L1JvMGNqS2VuZjhsNU5talRSMms0dWwyUFVxRkY0OE9BQjdPM3RNWHo0Y1BUbzBRT0E4aGdzWHJ3WU8zZnV4UGJ0MjNIaHdnVmN2WG9WUC8zMGs4RnpnVnd1UjFSVUZHcldyR20yVEdWamZQUE5OMGhNVEN6MGVKczJiWXphUHk0dVRpTUlyQ3Z6M2RpTWVGTVZkZjdwNmVuWXRtMmIyZWREUkVSRnh5QXdFWld1a3FyN0MwRHcrUXhDM1c4QWExZkRqWW1JeUNUOSsvZlhDRlNVQkhkM2Q1T3ozRDc1NUJPTlFGUkpLcTN5RjFaV1Z2RDA5SVN6c3pOR2p4Nk5EaDA2YUcwM2J0dzRyRnExQ3NuSnlSQUVBYjYrdmhnNWNxUjZ1NldscGNGRnhSd2RIZFdsQlFEQTM5OGZkKzdjZ1Z3dWh5QUlxRlNwRXQ1NjZ5MTA2OVpOM1VhaFVLZ1hmWnN3WVlLNnhtNUFRQUNpbzZNaGs4bGdiMitQdDk5K3UxQUdwN2UzdDg0U0J2cTJGV1N1NDFNYVdyUm9nUm8xYXNEVzFoYnZ2dnN1M256elRZM2pyNDBnQ0dqVnFoVmF0V3BWUXJOVWF0S2tDUVJCZ0tXbEpYeDlmWFV1N21acGFZbE9uVHJCM2QwZFk4ZU9MZlFhV2xoWW9GKy9mbmo3N2JleFljTUcrUHY3R3hYVXZYLy9Qbkp5Y29xVkJlemw1V1h5SW9oZHVuUkJaR1FrOHZQeklaUEpZR2xwaWRxMWEyUEFnQUZHN1gvNDhPR2lURldya3B4L1VVcitEQm8wU0pKQU5oRVJLUW5peTFTUWlJaGVMYzl2UXhFUkRLUmRrM1ljeDdxd2FQUWRVTkc0akFzaUlucjVMVnUyREJVcVZEQzRJTmlMdG0vZmp2VDA5Q0tWY3loTG9xT2o4Zmp4WTNYQUt5TWpBM0s1M0tpRjBVcERibTR1YnR5NFVXS0J5YkoyZlBUSnpNelV1bUNlVkpLVGsyRmxaWVdLRlN1YXZlOXIxNjdCenM0T0RSbzAwRnJ6dURpZVBYdUcyTmhZMUtoUkE4N096bWJ0Mjl4U1VsS2dVQ2lNTHJ2eXNpbnFlNlFzZnc2SmlFcWJZTVFmVGdhQmlhamt5Yk1nL3ZVdHhOZ2ZBRkhDVzNJdGJDRFUvQUpDamJHQWhYRjExNGlJaUlpSWlJaUl5aEpqZ3NBc0IwRkVKVXBNUGdZeGNoS1FFeS90UUJWZlYyYi9PdGFSZGh3aUlpSWlJaUlpb3BjY2c4QkVWREp5RWlGR1RZR1lkTUJzWFlyUXNyU2JsUXVFZWpNaFZPMFBDUHJyRmhJUkVSRVJFUkVSdlFvWUJDWWlhWWx5aUhIcklFYlBBV1FaWnUzNnhRQ3dVT1VEQ1BYbUFMYUdGNEVoSWlJaUlpSWlJbnBWTUFoTVJOSkp2d1ZGeEJkQStwL1NqbU5YRlVMRHhSQTgzcEoySENJaUlpSWlJaUtpTW9oQllDSXlQM2xtZ1lYZkZKSU9KZmg4Q3FIZUxNQ3FncVRqRUJFUkVSRVJFUkdWVlF3Q0U1RlppWTkvZzNobk1wRHpqN1FEMlhsRGFMUVVnbnNuYWNjaElpSWlJaUlpSWlyakdBUW1JdlBJU1lBWTlSWEVwRU9TRHlWVUhRQ2gvbXpBeWxueXNZaUlpSWlJaUlpSXlqb0dnWW1vZUVRNXhML1hLaGQrazJkS081WnRaV1gyTDJ2L0VoRVJFUkVSRVJFWmpVRmdJaXE2OUJ0UVJBUUQ2VGNrSDBydy9oaEMvUkRBMmxYeXNZaUlpSWlJaUlpSXloTUdnWW5JZExJTWlIL05oL2ozVDVJdi9BWmJMd2lObGtEdzZDTHRPRVJFUkVSRVJFUkU1UlNEd0VSa0V2SEpDWWdSd1VCT2d1UmpDZDY5SWRTZkMxaFhsSHdzSWlJaUlpSWlJcUx5aWtGZ0lqS09MQjFpMU5jUS85a3EvVmcySGhBYWZRZkJzNXYwWXhFUkVSRVJFUkVSbFhNTUFoT1JRV0xLYVlpM3g1Wk05bStWWGhBYXpBT3NLMGsrRmhFUkVSRVJFUkhScTRCQllDTFNUZlljNHQxdklNWnZsbjRzR3pjSURSZEQ4T291L1ZoRVJFUkVSRVJFUks4UUJvR0pTQ3N4NWV6L3NuL2pKUjlMcVB3K2hBYmZBalp1a285RlJFUkVSRVJFUlBTcVlSQ1lpRFRKTWlEZW13RXhib1AwWTltNFFXaXdBRUxsOTZRZmk0aUlpSWlJaUlqb0ZjVWdNQkdwaVUvUFE3dzlCc2orVy9LeEJLL3VFQm91QW16Y0pSK0xpSWlJaUlpSWlPaFZ4aUF3RVFIeVRJajNaa0g4ZTYzMFkxazZRbWo0TFFUdnZnQUU2Y2NqSWlJaUlpSWlJbnJGTVFoTTlLcEx2UVRGclZGQWRxejBZN20yZ29YL0tzQyt1dlJqRVJFUkVSRVJFUkVSQUFhQmlWNWQ4aXlJMFNFUVkzK1NmaXpCQ2tMdFNSQnFqQUVFbm5hSWlJaUlpSWlJaUVvU296RkVyNkxVTUNodWp3YXlIa28vbG1NdFdEVDVBWEJwTHYxWVJFUkVSRVJFUkVSVUNJUEFSSzhTZVRiRTZMa1FZMzhBSUVvK25PRDdId2oxWmdHV0RwS1BSVVJFUkVSRVJFUkUyakVJVFBTcWVIWUZpdHVqZ016NzBvOWw0d2FoY1NnRWo2N1NqMFZFUkVSRVJFUkVSSG94Q0V4VTNvbjVFTzh2Z3ZoZ0NTQXFKQjlPOE9nTW9YRW9ZT01oK1ZoRVJFUkVSRVJFUkdRWWc4QkU1Vm5XUXlodURnWFNya2svbHFVZGhIb2hFSHcvQnlCSVB4NFJFUkVSRVJFUkVSbUZRV0NpY2ttRStNOTJpSGUrQk9SWjBnL24zQlFXL2o4Q2pyV2xINHVJaUlpSWlJaUlpRXpDSURCUmVaT2ZDakZpUE1Tay9kS1BKVmhBcURFT1F1MkpnR0F0L1hoRVJFUkVSRVJFUkdReUJvR0p5aEh4NlhtSXQ0WURPWW5TRDJaZkRSWk52Z2NxdHBGK0xDSWlJaUlpSWlJaUtqSUdnWW5LQTBVZXhML21RWHk0QW9BbytYQ0M5OGNRR3N3RHJDcElQaFlSRVJFUkVSRVJFUlVQZzhCRVpWMW10SEx4dC9TYjBvOWw3UXFoNFdJSWxkK1RmaXdpSWlJaUlpSWlJaklMQm9HSnlpd1JZdHhHaUhlbkFmSWM2WWVyMUJZV1RYNEE3THlsSDR1SWlJaUlpSWlJaU15R1FXQ2lzaWd2QmVMdE1SQ1RqMG8vbG1BQm9kWWtDRFcvQUFSTDZjY2pJaUlpSWlJaUlpS3pZaENZcUl3Um41eUNlSHNVa1B0WStzSHNxc0xDLzBjdS9rWkVSRVJFUkVSRVZJWXhDRXhVVmloeUlkNmJCVEgyeHhJWlR2QjZGMEtqcFlCMXhSSVpqNGlJaUlpSWlJaUlwTUVnTUZGWjhEeFN1ZmhieGgzcHg3S3doVkIvRGdUZnp3RUkwbzlIUkVSRVJFUkVSRVNTWWhDWTZLVW1Rdng3RGNTNzB3RkZudlRET2RXRFJkTTFnRk1ENmNjaUlpSWlJaUlpSXFJU3dTQXcwY3NxLzVseThiZkhoMHRrT01IM2N3ajFRZ0JMK3hJWmo0aUlpSWlJaUlpSVNnYUR3RVF2bzdSclVOd0lBckxqcEIvTHlnVkM0eVVRdkhwS1B4WVJFUkVSRVJFUkVaVTRCb0dKWGlvaXhKaFZFTy9OQWtTWjlNTzV0b0tGLzQrQXZhLzBZeEVSRVJFUkVSRVJVYWtRUkZFVVMzc1N4WkVsejhPdjhWY1FudklYSHVVOFE0NDh2N1NuUlBUS3M3TzBSbVU3VjdSeXE0MzNmQUxnWUdsVDJsTWlJaUlpSWlJaUlpcVhCRUVRRExZcHkwSGdHODlpc2ZMZVVTVG5wcGYyVkloSUJ3OWJaNHlzMnhWTlhhdVg5bFNJaUlpSWlJaUlpTXFkY2gwRXZ2RXNGak51N1M3dGFSQ1JrV1kyNlFOLzEycWxQUTBpSWlJaUlpSWlvbkxGbUNDd1JVbE14Tnl5NUhsWWVlOW9hVStEaUV5dzR0NXZ5SkxubGZZMGlJaUlpSWlJaUloZU9XVXlDUHhyL0JXV2dDQXFZNUp6MC9Gci9KWFNuZ1lSRVJFUkVSRVIwU3VuVEFhQncxUCtLdTBwRUZFUjhMTkxSRVJFUkVSRVJGVHl5bVFRK0ZIT3M5S2VBaEVWQVQrN1JFUkVSRVJFUkVRbHIwd0dnWFBrK2FVOUJTSXFBbjUyaVlpSWlJaUlpSWhLWHBrTUFoTVJFUkVSRVJFUkVSR1JjUmdFSmlJaUlpSWlJaUlpSWlySEdBUW1JaUlpSWlJaUlpSWlLc2NZQkNZaUlpSWlJaUlpSWlJcXh4Z0VKaUlpSWlJaUlpSWlJaXJIR0FRbUlpSWlJaUlpSWlJaUtzY1lCQ1lpSWlJaUlpSWlJaUlxeHhnRUppSWlJaUlpSWlJaUlpckhHQVFtSWlJaUlpSWlJaUlpS3NjWUJDWWlJaUlpSWlJaUlpSXF4eGdFSmlJaUlpSWlJaUlpSWlySEdBUW1JaUlpSWlJaUlpSWlLc2NZQkNZaUlpSWlJaUlpSWlJcXh4Z0VKaUlpSWlJaUlpSWlJaXJIR0FRbUlpSWlJaUlpSWlJaUtzY1lCQ1lpSWlJaU1rRlVWQlJ1M0xoUjdINmVQMytPdUxnNG85b21KQ1JBb1ZBVWUwd2lLbjFaV1ZtbFBRV2lWeG8vZy9TcVloQ1lpSWlJaUVyZHRtM2JNSDM2ZEFES0lPdWhRNGVLMUk4b2l2anFxNi93MVZkZm1YTjZHaFlzV0lBSkV5WVVxNC8wOUhRTUh6NGNZOGFNUVVSRWhONjJHUmtaK09LTEx6QjA2RkFrSnllYk5NN0Jnd2V4ZGV0V3ZXMysrdXN2TEZ1MkRGZXVYREdwNzVLV201c0x1Vnh1MWo2bE9qNURodzdGakJremlqazdLaWxmZmZVVnZ2dnV1eUx2bjVlWGg5R2pSMlBuenAxNjIyVm1abUxreUpFWU8zWXM4dkx5aWp5ZU1jeDFUaTFQaXZzNnZ5eDQzaXFNbjBFaTQxaVY5Z1NJaUlpSWlDSWpJM0g1OG1VQXlndW5TNWN1UVNhVDRiMzMzak9wSDRWQ2dhdFhyMG94UmJOeWRuWkc5Kzdkc1hidFdreWVQQm5UcDA5SFFFQ0ExclkvL3Znam5qNTlpa2FOR3NIRHcwTm5ueGtaR1ZpN2RpM2VlZWNkMUtsVEJ3RHc4ODgvSXk0dURnTUdEQUNndkZDZU9YTW0zbmpqRFhUcjFnMEFjTzNhTlJ3OGVCQTFhOVkwYXU0SER4N0VzbVhMVEhtNkdvWVBINDRQUC94UWI1dTB0RFRFeGNYaHdZTUhlUERnQWU3ZXZZdUhEeC9pNjYrL1JydDI3WW8wYmtrZEh3QjQ4T0FCOHZQejFiK0hoNGZqK3ZYckpzL1oxZFVWZmZ2Mk5hcHRhbW9xZnZ6eFI1UEhBSUF2di95eVNQczlldlFJQ29VQ2xTdFhob1hGeTVWZmRQTGtTZHkrZlZ2bjlyRmp4NnAvdm5yMUtueDlmZlgybDVxYUNsZFhWd2lDVUdqYm1UTm5FQlVWaFFZTkd1anR3OUhSRWJWcTFjS1JJMGV3WmNzV0RCbzB5TUN6S0RwanpxbFNqTy9tNW9hRkN4Y2FiS2RRS0V4K3oyamJweVJmNTlMQTg1WnVCYzliWmZVeldKNUk5VGRJRkVVa0ppYkN3c0lDbFN0WEx1cjA2SDhZQkNZaUlpSWlzN2gxNnhiMjd0MkxMNy84RW5aMmRpYnRxN3JnVm1YeWpoczNEaXRYcmtURGhnM1ZGNzVTZS9qd0lmYnMyV093WFVwS0NnQVlGZWdBZ0lFREI4TGQzYjNRNHg5Ly9ERmtNaGsyYnR5SWI3NzVCai84OEFPcVY2K3UwU1lzTEF5Ly9mWWJhdFNvZ1lrVEorb2RKemMzRnhjdVhNREZpeGV4Y3VYS1FtT0tvb2h2di8wVzRlSGhxRmV2bnZyeHUzZnZBZ0JhdEdoaDFQTlJtVEZqQnFwVnEyWjArOFRFUkV5ZE9sWHJ0dGpZV0d6YXRBbEpTVWxJU0VqQTgrZlBOYlk3T1RtaFdiTm14UW8wbHZUeEtlam16WnRHdmJkZTVPdnJpNzU5KzBJbWsrRy8vLzJ2M3JZaElTRTRlZkpra2VaWGxDRHdrU05IOE4xMzN5RXdNTkRvL2VQaTRuRHc0RUZjdjM0ZGlZbUprTWxrcUZTcEVwbzNiNDUrL2ZxaGF0V3FPdmZ0M0xtendmNVhyMTROUHo4L0FNQ05HemR3NU1nUm5XMExCZ2NOK2Z2dnYvSGxsMStpY2VQR21EeDVNaXd0TFRXMkh6aHdBRlpXVnVqZHU3ZkJ2b1lNR1lJTEZ5NGdNVEhSWUZ1cHo2bkdscU14aGE3c1NwbE1ocHMzYnlJOFBCeVhMMS9HNTU5L2pnNGRPdWp0eTVoOVN2SjFMZzA4YitsVzhMeFRWaitES2xldlhzV0pFeWNRR1JtSnAwK2ZBZ0FxVjY2TU5tM2FvSGZ2M25CeGNkRTV6c21USjNIbzBDSGN2MzhmdWJtNThQTHl3aHR2dklGKy9mckJ5Y25KNlBuR3g4ZGoyTEJoeU0zTkJRQWNQMzVjdmEwMC93WUpnb0FkTzNiZ3lKRWpDQTRPVm4vUlFVWERJREFSRVVsRExnZVNrb0JuejREY1hJQzFMS2tzc3JBQWJHMEJWMWZBeXd0NENTNElYMlluVHB6QWhRc1hNRy9lUE15WU1jT2tUS3FDRjB2Mjl2YVlQWHMyYnQrK3JUY0FMSW9penB3NWc3WnQyOExXMWxabnU1eWNIQ3hkdWhUZTN0NzQ3TFBQZExaNzh1UUpqaDA3WnZTY2pXM2J1M2R2OVlYNzZ0V3IxVUZrRlFjSEI5aloyV0g3OXUyRjlsVmxOVmVvVUVFais5Yk56UTFEaGd6UmFPdm01b1lwVTZaZzBxUkpXTDU4T1diT25LbXhmZFdxVlRoMzdoeTZkdTJxUGc0S2hRSTNidHhBelpvMTRlM3RiZFR6VWJHMnRvYU5qWTFKN1hYeDhQREF4WXNYWVdOamc2cFZxNkpseTVZNGZmbzBQRDA5OGQxMzM4SEx5MHVqL1NlZmZJS2twQ1NEWTNwNWVXSExsaTBBU3Y3NGFMTnUzVHFEbVlncUJZT2VDb1hDWU1ETzI5dGI0NklkVUdhaWpSMDdGZzBiTml4Vzl2YUxIajU4aU5EUVVIaDdlK09MTDc0d2VyK1FrQkE4ZVBBQVZsWldxRml4SW5KeWN2RDQ4V01jUFhvVVo4NmNRVWhJQ0pvMWE2YTNqNG9WSzhMZTNsN3J0b0x2c2VEZ1lBUUhCeGRxTTJqUUlKT0NuN2R1M2NLTUdUT1FucDZ1TlFoMCsvWnRSRVZGb1h2MzdocVorb2JHT1hQbURNNmNPYU4xbStwMWxQcWMrdUw3cGFEUTBGQWNPSEFBTGk0dW1EOS9QbXJYcm0zMDJBVWRQbndZNGVIaHVIYnRHckt6czlXUGk2Sm9sbjFLNm5VdUxUeHZHVDV2bGVYUG9Fd213NWRmZnFsZVo4RFcxaGF1cnE1NC92dzVZbU5qRVJzYmkrUEhqMlB4NHNYdzhmSFI2RjhVUmN5Yk53K25UNThHb1B5L2hKT1RFeElTRXJCcjF5NmNQMzhlUzVZc1FhVktsUXpPVlJSRkxGcTBTQjBBZmxGcC93MGFQWG8wSWlJaUVCb2FpbnIxNnBtVTRVNmFHQVFtSWlMelMwOEhZbU1CWjJlZ2VuWEEzbDRaVENNcWF4UUtJRHNiZVBJRWlJeFV2cCtkblV0N1ZpK3RVYU5HNGY3OSs3aDQ4U0xXcjErdnZzM1NtQXcrbGE1ZHUycjhQbS9lUFBqNysyUHg0c1dGMmw2OGVCRno1ODZGajQ4UDFxMWJwL1BpTENrcENaY3VYVUpXVmhaY1hWM1JzMmRQcmUwQ0FnTDBCa1ZVVkJlV3hyUjkwYVZMbDdSZVNHVmxaZW5Ob0xsNTg2Ykc3NzYrdm9XQ3dBRFFyRmt6VEpzMkRhKzk5bHFoYlQxNzlvU1ZsUlVHRHg2czBXOWFXaG9xVnF5bzh3S3RjZVBHQ0F3TUxQUzRycXplb25Cd2NNQ2VQWHZnNk9pb2Z1ejA2ZE93dGJVdEZBQXVTRjlnUXR0eGx1cjRWSzFhRlFzV0xOQjRQREV4VWYwWmFOdTJyYzU1R3NQR3hrYmovV2JzZXpBNk9ob0EwTHg1ODJLTlg1QW9pbGk4ZURGa01obSsrT0lMdlYvQXZLaEtsU3JvMDZjUDJyVnJwdzYwUlVkSFk5NjhlWWlMaThQOCtmT3haY3NXV0ZucHZrd2RQbnc0T25ic1dPem5ZWXpEaHc5aitmTGxrTXZsK1BUVFQ3VitpYlJ6NTA1WVdWbWhYNzkrV3Z2bzNyMjcwZU9kT1hNR0dSa1o2dDlMK3B3S0tGL2ZWYXRXNGNDQkEzQnpjOE9DQlFzS1pmeWZPblVLclZxMU1pckxjTW1TSlFDVUFiR0dEUnNpTWpKU2tuMkt3NWpYdVRUeHZLVmZXZjRNNXVUazRNYU5HMmpXckJuNjkrOFBmMzkvV0ZwYVFoUkZYTGx5QlFzV0xNRFRwMDh4Yjk0OHJGeTVVcU9mblR0M3F2OU9CZ2NIbzJQSGpoQUVBZGV1WGNQczJiT1JrSkNBSlV1V1lQYnMyUWJudUhmdlhrUkVSS0J5NWNwNDlPaFJvZTJsL1RmSTJ0b2F3Y0hCR0RkdUhCWXRXb1NWSzFlK05DVmJ5aG9HZ1ltSXlMelMwNEdZR0tCR0RhQkNoZEtlRFZIeFdGZ0FqbzdLZjgrZkF3OGY4cjJ0aDdXMU5iNysrbXNNR3pZTU8zYnNRTDE2OWRUMVc2dFdyYXIzSXVEYXRXdElTRWhBdDI3ZEN0MkNxK3NXY2RWdHFtKy8vYmJlaTRIcTFhdGoyclJwbURadEdsYXNXQUZYVjFlOCtlYWJwajQ5czlKMzRkUzVjMmY0K3ZwaTNicDFPcmRyVTdBVzM1MDdkd0FBejU0OUs3UnQ5ZXJWcUZldkhqcDA2SUN6Wjg4Q0FHSmlZaEFURTZPMVg3bGNyalVJUEh2MmJKUExRZWk3NWJOZ0FOaFl1bzRSVVBnNFNYbDgzTjNkQ3dXZFpUS1pKTGZibStMZXZYc0FZREM3MWhSbnpwekIzYnQzMGFwVks1UDcvZWFiYndxVjlLaFRwdzdHalJ1SDhlUEhJeVVsQlpHUmtmRDM5emZiZklzaUt5c0xvYUdoT0hueUpPenM3UERWVjE5cFBXZmN2WHNYWVdGaCtPQ0REK0RwNlluazVHVHMyclVMSDMzMGtick4yTEZqRVJrWmlmcjE2eHNzWjNManhnMk5BRlJKbjFNVkNnV1dMbDJLSTBlT3dNdkxDd3NXTENpVVNYcm56aDNNbXpjUFBqNCttRE5uanNGTTB6ZmZmQk50MnJSQnExYXQ0T0xpWWxUd3JDajdGSVd4cjNOcDRubEx2N0wrR2JTd3NNRElrU1B4L3Z2dmEyd1hCQUd0V3JYQzJMRmpNV3ZXTE55N2R3OHhNVEhxY2plWm1abnF1NGVDZ29MUXFWTW45YjZ2dmZZYVJvMGFoZm56NXlNc0xBd1BIejVFalJvMWRNNHpQajRlR3pac2dJT0RBejc4OEVOOC8vMzNlbytSS2N6NU42aFJvMFpvMjdZdExsNjhpRk9uVG1uOWZ3a1p4aUF3RVJHWmoxeXV6QUJta0l6S293b1ZsTy90bUJpZ1ljUHlWUnBDb1ZCK2ZtVXk1YzhPRGtBUk15eTh2THp3eFJkZjRNY2ZmOVM0cGJaKy9mcDZhek4rKysyM1NFaEl3SWdSSTR5NkZUY2lJZ0szYjkrR2s1TVRldlRvWWJCOVFFQUFSbzBhaGREUVVNeWZQeDh1TGk1bzJyUnBvWGFYTGwzQ3BVdVg5UGFscXRkbnpDcnoybTVUbG9xKzJvMHZidXZTcFF0YXRHaUI0OGVQbzE2OWVsaXhZb1hHOXZIangrUG16WnZZc1dNSDNOemN0UGI1OWRkZkYzL1NKVWpxNDFNd3NQOWlJSC9ObWpVQXBGbUlxeUJkdHovcnFpZXQ3OHNHWFhidjNnMEFSdFhlZkpHdUFFekJ4WnpTMDlOTjd0ZWNybCsvamlWTGxpQXhNUkYrZm42WU9uV3FPdkR5b3JWcjE4TEJ3VUc5UU5mdTNidnh5eSsvb0hidDJ2RHo4NE9kblIxdTNyeUo4ZVBIbzFXclZwZ3paNDdlc1FjTUdLQVJnQUpLN3B5YWs1T0RPWFBtSUN3c0RIWHExRUZJU0lqVzI4Z2JOR2lBUVlNR1lkMjZkUmd6Wmd4bXo1NnRkekd1b3B3blN1TGNZc3JyWEpwNDNpcXM0QnpMK21mUXdjR2hVQUM0b0pZdFc2cC8vdWVmZjlUdjBmUG56eU1yS3d1T2pvNTQ1NTEzQ3UzWG9VTUgvUERERDNqMjdCbCsvLzEzblVIZ2dtVWdnb09EaTEwS1JlcS9RYjE3OThiRml4ZXhaODhlQm9HTGlFRmdJaUl5bjZRazVhM3lEQUJUZVZXaGd2STlucFFFbUtIT1hvbFRLSUNzTENBalEva3ZPL3Zmd0c5QjF0YktRTGVlVzdMMWVmUE5OL0g2NjY5cnJRRzdhZE9tUW85NWVIaW9hOHZLWkRMMTQwK2VQSUdibTV2V0xOK05HemNDQUQ3ODhFTTRPRGdZTmE4ZVBYcmduMy8rd2Q2OWV6Rmp4Z3dzWGJxMDBFSnMwZEhSZWhjWktzaVlkaVVaQkM1NE1aK1dsb2JKa3lmai92MzdBSUR0MjdjWE9wWmJ0bXhCYm02dXhtcndLaytmUG9XRmhRVXFWcXhZYUp1UGp3OENBd1B4K2VlZnc5UFQwK2o1UFgzNkZHdlhydFdhUFR4Ly9ueXQ1VERpNHVJS1pRRVdwUXpIaS90SmVYejA2ZHExS3lwbytSdVpsNWNIQ3dzTGpUSUlSVm1RU2NXWWkrT2lMT0FURXhPRDZPaG9lSGg0bURXN09ETXpVLzJ6dnZJZnBwREw1ZWpXclp2ZTJyTXZDZ3NMVXdjZ3UzZnZqbUhEaHVrc2QzSHUzRGxjdjM0ZGd3Y1Bob3VMQzU0OGVZSkRodzZoVHAwNjZOS2xpL29XOEJrelpnQUEzbm5uSGFNeldrK2NPSUhseTVlcmY1ZjZuQm9mSDQrWk0yY2lKaVlHcjcvK09xWk1tYUkzR05Tdlh6K0lvb2oxNjlkajRzU0ptRFp0R3RxMGFXUFVjek0zcVYvbjBzYnpscWFDNTYzeTlCblVwZUFYWndWcjhGKy9maDBBMEtSSkU2M3ZYVXRMUy9qNysrUGN1WFBxREhKdFZHVWdXclJvZ1c3ZHVxbnJDeGVYVkgrREdqZHVqQ3BWcXVDdnYvN1N5SXdtNHpFSVRFUkU1dlBzbWJKbUtsRjU1dTZ1ekhndlMwSGd0RFRnOFdObFNRdGpMcFR6ODRHOHZDSUhnUUhkaTRCdDNyeTUwR1AxNjlkWFo1SVZYRmwreXBRcHlNckt3b1lOR3pRdU1tL2R1b1hyMTYralFvVUs2TldybDBuekdqcDBLR0pqWTNIMTZsVk1uVG9Wb2FHaEd0bHVuMzMybWNGNmtNV3BDYXhpNkVKVVcvRFRXSThlUGNLVUtWT1FrcElDSnljblpHUmtZT3pZc2ZEMTljV1VLVlBnN095c3ZtVlcxYjRnVVJTUmxKUUVMeTh2OVFYbzBLRkQ4ZURCQTQxMlJWMEYvTVg5OXUzYmgrYk5tMnNzOXZYWFgzOGhLaW9LVGs1TzZOQ2hRNUhHMFVXSzQyT3N2bjM3YXExanJLMEVTSnMyYllvY21OSlhka09sS0srZktrdis5ZGRmTjNsZmZZNGVQUW9BcUZhdFdwRVhJSHZSMDZkUElZb2lQRHc4MExwMWEvWGpMOWI4TEtoVnExWUlEQXhFbHk1ZHROWmZMZWpDaFFzQWxKbUlhOWV1VlFjaFI0d1lvUTd3eE1URTRPTEZpNmhXclJyYXRtMnJjWXQ2VEV3TXJsNjlpcFl0V3hZS1pHZ0xoRXR4VG8yTGk4T2hRNGV3Zi85KzVPZm5vMWF0V2dnTURNVHZ2LytPM054Y2pYOTVlWG1GL3RuWjJTRW5Kd2N6WnN4QWNIQXd1blRwb3ZlWVNVSHExL2xsd2ZPV1VzSHpWbm40REJxaUN1QUtncUN4b056RGg1bzdxeFVBQUNBQVNVUkJWQThCUUcrWkI5VVhydi84ODQvVzdRWExRSmo3QzJ1cC9nWUJ5dmZZdm4zN2NQbnlaUWFCaTRCQllDSWlNcC9jWE9VaWNFVGxtYjI5OHIzK3NoTkY1WUoyang4RE9UbjYyMXBhYXY2cldGRlpFa0lDdWdLbkd6WnNBS0NzMFZpcFVpVWtKQ1RnNGNPSGFOMjZ0Y2FGa2lpSytPbW5ud0FvTDB5TnpRSldFUVFCVTZkT3hhaFJvL0RQUC85Zyt2VHBXTFJvVVlsbmdlbGJxT2Jnd1lONmc1OEhEeDdVdWUrMWE5Y3dkKzVjNU9mblkrN2N1Vmk4ZURFeU1qTFFybDA3N051M0R5TkdqTUNzV2JPd2I5OCtaR2RucTRNSnljbko2bFhWRXhNVGtaK2ZyM0hSUDJ2V0xJMExXWE55ZEhSRTE2NWROUmJQR1QxNk5BQ2dZc1dLZW0rM05aVlV4MGNLMnNxVkZNWFVxVk9SbUpob2N0a0hiVlFMZERWdTNMallmZVhtNXVMdnYvL0dpUk1uc0cvZlByaTR1R0RLbENrR00rVG16cDJMdVhQbnd0YldGaDRlSG1qU3BBbmVmLy85UXF2RnA2U2tBQUQ4L2YwMTNrT0JnWUhJenM3VzJyZUZoWVZSd1F0QWVldTlrNU1US2xXcWhQVDBkUHo4ODgvbzJMR2p4ckhadkhrelJGSEVwNTkrQ2tFUU1IVG9VUFcyOWV2WDQrclZxL2owMDAvUnNHRkRvOGJVcGpqbjFKTW5UMkx2M3IzcWZlN2Z2NCtRa0JDRFl3cUNBQ3NySzlqYTJzTEZ4UVZwYVdsWXRHZ1Jzck96OGQ1Nzd4WDV1UlNGMUsvenk0RG5MZTNLdzJmUUVGVm05ZXV2dnc1WFYxZjE0MCtlUEFFQTlldXJqYXJraDZxR2RFRUZ5MENNSFR2V3BMdDZUR1hPdjBHQXNqYnd2bjM3SkY4d3NyeGlFSmlJaU14SG9WQXVwRVZVbmxsWUZDNmY4TExKemxZdVl2ZmlCYkFnS0lPN3FzWHVIQjBCRzVzaTEvL1ZaZmZ1M1VoTlRVWGZ2bjNoNHVKaTFENnFWZVpWbVZ1cWk2b1hieWs4ZWZJa29xS2k0T25waVE4KytLQkk4M055Y3NMTW1UTXhac3dZUkVWRllmdjI3ZmpQZi82RGhRc1hHclcvS3VoZ2JIdDNkM2NNSERoUTR6RjlnYzJEQncvcURYNXFDd0xuNXVaaTQ4YU4yTE5uRDl6YzNQRHR0OStpVnExYTZ1MGpSb3hBdFdyVnNIejVjb3dkT3haQlFVR29XYk1tQWdNRHNYcjFha1JHUnFKOSsvWUFsQXZ0QU5ESXlDeVlGWldhbXFvenc4NFlUazVPZW05SGpvcUtRbFJVbFByM3RMUTBvOTlIdWtoOWZIUkpTMHZEaFFzWElKZkxBU2h2RzFhOTExK1VtcHFLWmN1V0ZYcThYYnQyR25VaFRaV1ltR2kyaFo1aVkyTUJvRkFaRlZOTW16WU5seTlmVnY5dWJXMk45OTkvSHdNR0RORDdPbHRaV2NISnlRbDJkbmFReVdSNDl1d1o0dVBqRVI4ZmoyUEhqbUhvMEtFYTV3UlZrTVRkM1YyakgxV0FxRStmUGtoTlRWVS9ia3IyL2ZIang5R2lSUXUwYU5FQ2dETElZV3RyaXlGRGhxamJSRVJFNE55NWN3Q2dmdThVOU5kZmY4SEd4Z1oxNjlZMU9KNVU1OVFQUHZnQSsvYnRROVdxVmVIdDdRMFhGeGYxUHljbkovVS9Cd2NIMk52Ync5N2VIbloyZGhwZm1vbWlpS2xUcCtMS2xTczRlL1lzdW5YcnBuSGJ1dFNrZnAxTEU4OWIrczliNWVFenFNK1JJMGR3K2ZMbFFzOEwrTGVFanI2eUxhclBhWTZXUkFCVkdZam16WnZyL1ZMYUhNejVOd2o0TjhPNXRCY3dMS3NZQkNZaUlpSXFUNUtTZ0gvKzBTejdZR01EZUhnQWJtN0tlcjhTTzNQbURPN2R1NGYzM25zUHpzN09HdHVXTDErTy9mdjNhenpXc21WTGRPellFWUF5WTBXaFVPRG8wYU53ZG5aV3I4SU5LQzk2VkF2VkJBVUZtUnhvRUVWUmZSSGRxMWN2VEo0OEdSY3VYRUQvL3YwQkFNZU9IVE9wUDJQYisvbjVGUW9DbTl1ZmYvNkozYnQzbzFtelpwZ3laWXJXSUd2Mzd0M2g3dTZPdlh2MzR0MTMzMFdYTGwzVXRTVnYzTGlodmtpK2ZmczJBT2pNak5xMGFaUGViR1JEdW5mdnJqY0l2bm56WmdpQ0FGRVU4ZXpaTXd3Y09CQWZmZlNSK25VcWlwSThQcXJiZEJNU0V0Q25UeDhvRkFyMDdOa1RnUEt6b1V0R1JvYlc0K3JsNVZXc1lJbzVKU2NuQTBDeHNzYmMzTnpnN2UyTnZMdzhQSHYyRFBuNStkaS9mei9pNCtNeFpNZ1FuYmMzdjFpRFd5YVQ0WTgvL3NDYU5Xc1FFeE9ENzcvL0huNStmbWpldkRtQWY0T0R1aFkyckZxMXFqcElFeGNYQnlzcksxU3BVZ1Z5dVJ3SkNRa0d2NnhRT1gvK1BNTER3ekZvMENCMVZwNUNvY0RLbFN2VmJWVFp6ZG9XVGVyV3Jadkc3OW9DajFLZFUxMWNYTEJueng2ZHQ3bXI5T3ZYRHpZMk51cGE3QVVKZ29BcFU2Ymc0TUdENk4yN055eExlTkhVa25xZFN3UFBXOFlweTU5QlhhNWR1NGJRMEZBQXdKZ3hZK0RqNDZPeFhmRy9aQVI5bnpkVjJROXROY0EzYk5nQWUzdDdqQjgvM3VCY1hqYXExMWoxMlNmVE1BaE1SRVJFVkY3OC9UZnd2eUFOQUdWTjMyclZsT1VkU3NqejU4OFJIUjBOWDE5ZmVIbDVJZmQvcFRNS0Jtd3RMUzBSRkJRRTROOWJIVlVYOEUrZVBNSDU4K2VSbkp5TVBuMzZhT3ozNDQ4L0lpVWxCWTBhTlZKZlhKbGkzYnAxT0hueUpDNWV2SWpXclZ1amJkdTJhTnUyclhxN29heXZuVHQzWXMyYU5YQjJka1o2ZWpxbVRKbWljeDR5bVV6djdaN3o1OC9YTzFaS1NvckJOZ1cxYnQwYUN4WXNRTE5telNBSUFxS2lvakJ6NWt6MDc5OGZQWHIwVUxkcjA2YU5lZ0VuYTJ0ck5HalFBQTRPRHJodzRRSkdqeDROUVJCdytmSmxXRmxab1VtVEpuckgxSFc4T25mdWpNREFRSzIzV3h2S3dMdDE2eGJDdzhQUnZuMTduRDE3Rmc0T0R2RDA5TVQ2OWV1UmtaR0IvLzczdjRZT2hWWlNINS9idDI5ai8vNzkrSC8yN2pzOGluSjc0UGgzTjlsMDBnZ2xDUUVTT3FIbjBnWHBSUkJCcW9Lb3daOWNFY1FHb3FDSUZCVXVJbkFWUWVXS1ZBbUNVaUtLR0pyMFhrTU5rSkNRaFBTZWJQbjlzZTRrbSszcHdQdDVIaDZ5cysvTXZMdlpuYzJjUFhQTzJiTm5wYXhEbFVwRm8wYU42TldyRjdHeHNRQnMyTERCNk9XN3htcHJWalVGQlFWU2c2UFNkSkIvNjYyM3BKOVZLaFdYTDE5bS9mcjFuRGh4Z2dzWEx2RGxsMS9xWlR1YVltOXZUOGVPSFduUm9nVVRKMDRrUGo2ZXNMQXdneUR3NGNPSHVYdjNyc0g2bjN6eWlkVHNxbS9mdnZqNitySjY5V28wR2cyalI0L0cxOWZYYUlaalVXbHBhU3hmdnB5QWdBQkdqaHdwTFE4TEMrUDY5ZXNtMXpQMmhjYk9uVHRKVDA4M1dGNmV4MVF3WGVlMHFBY1BIcGdkNStibXhwZ3hZeXh1cHp4VXhPKzVzb2pqbG1XUHdudXd1QXNYTGpCNzlteVVTaVV2dlBDQzBWcmJDb1ZDcXMxdGltNmVSY3RtRlMwRE1XWEtsREpyeEZtUmRKOC91Ym01YURRYXE1dnNDVm9pQ0N3SWdpQUlndkFvaUk3V0R3QjdlV2tEd0tWbzdsWVNKMCtlUktQUjBMNTllNkR3TXNpaVFTTzVYQzZkck9teWFYVW5tUGZ1M1dQWHJsM1kyOXN6ZE9oUWFaMnNyQ3pPbmoyTG5aMGRVNmRPdGZtUC9nMGJOckJwMHlZcGEwMTNPYUcxd3NQRCtlNjc3Nmhmdno3ejU4L24vLzd2Ly9qKysrOTU0b2tuRElJamx5OWY1b3N2dnFCZnYzNk1HalhLNlBZc05VVEp6czYycVdsS2JHd3N4NDhmNS9qeDQ0QTJJUExnd1FPdVhMa2luY2dYcGF1TGFHOXZUMGhJQ0FjUEh1VFVxVk00T3pzVEh4OVBTRWlJeFhyTDVnSzZlL2Z1dGJucGkwcWxZdm55NWNoa01zYU1HY1ArL2Z0eGNIQmczcng1VEo4K25iQ3dNRFFhalY1TlIydVY5L056L2ZwMUlpSWlrTWxrQkFjSGMrblNKUUlDQXZqNjY2OEIrUFRUVHdGdC9lT0tscHViYTNQdGJFdks2cVRienM2T2xpMWI4dW1ubi9MV1cyOXg2ZElsdnYzMlc1dStBSEYxZFdYUW9FR3NYcjFhcjR5SUxqaDQ5dXhaenA0OWE3QmVhR2lvMGUzSlpESzZkT25DcmwyN2lJNk9ObGxEVmExVzgvbm5uNU9jbk13enp6ekQvdjM3aVltSm9WYXRXb1NGaGVIcTZrcTlldldNMXEwMGRtWEF3WU1IalFhZ3l1dVkrcWdvNzk5elpSTEhMZlBIclVmeFBYaisvSGxtelpwRmJtNHVvMGFOTXRtbzF0UFRrNFNFQkwxU0o4VWxKeWNEK3FWU2RHVWdXcmR1cmZkRlFua3FqODhnSFJFQXRwMElBZ3VDSUFpQ0lEenM3dC9YTm9EVHFWMGIvUDByWlNxNldwOGRPblFBQ2svUUxWMXVXN3QyYldReUdidDM3eVl6TTVPQkF3ZnFaUjY1dXJyeTNYZmZjZjc4ZWJQZHNJdlRhRFNzWHIxYUNnQy85ZFpiVXNhVXRUWnMyTUFQUC94QWpSbzFtRHQzTGpWcjFtVDA2Tkg4NzMvLzQ5dHZ2MlhTcEVtQTlzVHdoeDkrWVB2MjdXZzBHbmJ2M3MyZ1FZUDBUcUNiTjIrT2o0OFBDeGN1TkxrL1M5bFYwNmRQTjdnY1B6RXhVY28rS3NwVXRtN1JRR3IvL3YwNWVQQWdtemR2bG1vZFdsT3pjTjI2ZFVhWGp4czNqcTVkdS9MYWE2OFp2YytVelpzM0V4VVZSYTlldmZUcVZycTR1REIvL255bVRwMUtTa3FLMUFIZUZ1WDkvTFJvMFlLMzMzNWJhdDVUUEVDZWxwYUdvNk5qdVowSW02TFJhRWhQVDlkcktGUlNDb1VDT3pzN1ZDcVYxSHlxck1oa01ucjM3czJsUzVla3k5WnRvUXR5RksxOU9XUEdES1BaNkpNblQrYnExYXRtQTFzREJneGcxNjVkYk42ODJlVGwwdGV2WCtmRWlST0F0c0VVZ0xPek15Ky8vREtqUjQrbVRwMDY3TisvdjlUTmk4cnJtQW93Zi81OHFYU0FKVXFsMG1SQVZhY3lNa0xMKy9kY21jUnh5L3h4NjFGNER4WjE1c3daUHZ6d1EvTHk4bmp1dWVmTXZ0LzgvZjFKU0Vnd212MnVveXQ3VWZSdkpsMnp1blBuemhuTk1DNUs5M29vVFczc3N2d00wc25PemdhbzhOZmxvMElFZ1FWQkVBUkJFQjVtMmRsUU5DT29FZ1BBYXJXYUV5ZE80T1RrUkt0V3JZRENSbEsrdnI1bTEzVndjTURQejQ5NzkrN2g0T0JnTkZqbzRPQmdzY2FnbloyZGRNS1NsWlhGNTU5L3pwRWpSNURKWkx6Nzdyc1dUM3FLeXNuSlljbVNKVVJFUkFDd2NPRkNhdGV1RFdpYkRlM2J0NDl0MjdaUnAwNGQ4dlB6V2I5K1BabVptZFNwVTRleFk4ZlNxMWN2cVNhZnpydnZ2bXYxL2sweEZrQnUzYm8xZS9ic0lTTWpnNWRmZmhsdmIyOVdyRmloVnk5UVYzTzFlRTNJOXUzYjQrZm54NWt6WjVESlpIaDZlaHB0b2xPY3VSTmdCd2NIbStwc1JrWkdzbWJOR2x4Y1hIamxsVmNNN3ZmdzhHRHg0c1Y0ZVhtVktQT252SitmUm8wYTBhaFJJNVA3ajQrUGx3TDNwaktvalRXczZ0aXhJL1BtelRQNzJHSmlZamg3OWl4Tm1qUXh1Ty8rL2Z2azVlVVoxSk1zS1I4ZkgrTGo0MGxNVEN6VElEQVVablNaSzZOaWlpNHIwbHlBUlNjN094dG5aMmVEOTJaUlRaczJKVGc0bUQvKytJUGh3NGRUdjM1OWd6RjE2OWFsZCsvZUJBVUZFUmdZU1AzNjlhWDk2eTVSM3I5L3Y5SHQvL2pqandiTDB0TFNESmFWOXpIMS92MzdWamRYMG1nMEQxVWpwckw2UFZjbWNkd3lmOXg2Rk42RE9pZE9uT0Rqano4bVB6K2YwTkJRbm52dU9iUGJEZzRPNXN5Wk01dzdkODVvU1FTTlJzTzVjK2NBcEJJNWdNVXYwZFBUMDZYamFkT21UYzJPMWFuSXp5Q0FoSCtTSHF3NTNndUdSQkRZQW9YY2p0Y2I5Y2RCWHZoVXJZbmFUM3l1NFFIQ0ZyV2RQQmtmMkYyNm5hZFc4dDlydTFGcEtyYmJ1TGVERzhuNUplL3ViSXF2c3hkeE9hWXZUUkRLVjEwWEgvN2xIY1NWOUh2Y3lMeFBnVnBWMlZNU0JFRVF5b05HQTdkdkZ6YUI4L1NzdEFBd2FDOWpURTlQcDNQbnpsS0pCRjBHVHRHVGE0MUdJNVVLeU1yS2tyTDRBZ01EdVhmdkhzT0hENWRPUEgvLy9YZmF0bTFyY3lPcWMrZk84Y1VYWHhBYkc0dUxpd3N6WnN5Z2MrZk9WcTkvOU9oUmxpMWJKalhDQXZST1l1enQ3Wms1Y3ladnZQRUd5NWN2QnlBZ0lJREpreWZUczJkUGc4Q0RwUXk2NHVMaTRxeGU1Ny8vL2ErVUViTnExU3JTMHRKNDdiWFg5QUlGU3FXU1JZc1dvVktwRExZcmw4c1pQMzQ4bjMzMkdScU5oakZqeGxqVmRHL1FvRUVtNzR1SWlKQ0M1OWJZdm4wN0twV0tDUk1tbUR5eE05WDR5UllWK2Z6b0ZCUVVFQmNYSjExS0RGQ3RXalg2OSs5dmNwMnNyQ3lEUm1pZ2ZlOUVSVVdSazVNRHdPalJvNlZMZm8wMTI5TmxzT21DRjZWVnQyNWQ0dVBqdVgzN3RrMForYUI5SGt6VmxkVm9ORkx6S1ZPTnEweEpUVTFsMTY1ZGdEYjRaRWxtWnFaVkFleVhYbnFKYWRPbXNXalJJcFl1WFdvUW5IWjJkamFhZ1FxV0wxRmV1M2F0eGYxRCtSOVRkY2N1Uy9yMjdZdENvU0E4UE55cThWVkJXZjJlcXdKeDNETHVVWGdQZ3ZidmpVOCsrUVNsVXNta1NaTVlObXlZeFhuMTZOR0RkZXZXa1ppWXlQNzkrK25SbzRmZS9mdjI3U01wS1FsbloyZTZkZXNtTGJmMG5vK0lpR0RCZ2dVbXgxYjJaeEFVQnVGdExlc2xhRlc5STF3Vk04aXZIVS9XTFB4REpETDlYcWtEd0FCajZ6OUJaNS9HMHUzdDkwNVZhQUJZSWJkalVxUCtoSGdGTXV2Q1Q5ek5LcnZPaWkwOTZ6S241VWordkgrUkg2UDJrNm5NdGJ6U1F5cklyU1ozc2g1VWVQRGVrcDYxZ2hsYVIvdUJyZFNvT0pSNGxhVlhINTQvMmdSQkVBUXJKU1RBUDMrSVkyOFA5ZXBWNm5RT0hqd0lJSlZiMEdnMG5EaHhBamMzTitvVm1adFNxZFNyK1ZtdlhqM3UzYnNuMVQwc21rRzZmUGx5Zkh4OHBFc1lMVWxPVG1iMTZ0WDgvdnZ2Z0RZd08yZk9IS3ZyUFY2L2ZwMjFhOWR5NU1nUkhCd2NtRFJwRXR1M2J5Y21Kc1pnYkwxNjlaZzFheGF6WjgrbW9LQ0FUcDA2OGVTVFR4ck5QTE0xZzA2cFZGcTlqcTVMdUVhandkdmJHMmRuWno3Ly9ITU9IanpJcUZHamFOS2tDUXNYTHVUeTVjdU1HREdDNE9CZ2cyMFVyYVZwN3ZKUzBBWVg1SEs1MFV3cU1GOE9Zdno0OFVhZm55RkRocENlbmw2dU5Rb3I2dmtwN3ViTm02aFVLcjFtWjU2ZW5tWnJHOGZHeHVvRlUrN2N1Y09xVmF1NGRPa1NXVmxaMHZLc3JDemF0R2xENjlhdGFkdTJMVnUzYnBYdUt5Z29ZTnUyYlFEODlkZGZCQVlHMnZSRmlESE5temZueElrVFhMNTgyZWJtakpzM2J5WWhJWUhCZ3dmVHNHRkRLVWdURXhQRDk5OS96N2x6NTVESlpJd2RPOVpnM2ExYnQ1S1ptVW1mUG4zdzgvTUR0Sy83MDZkUDg5VlhYNUdTa29LSGg0ZkY1bVFhallhTWpBeXJqZ2R0MnJTaFI0OGU3TnUzajYrKytzcG9nTU9VM054Y3M4M3pqRjFlSFJvYWF2Q2Vyd3JIMUlkUlJmMmVyWldWbFNVRjlqWnQyb1MzdDdmVjY0cmpWc21PV3cvTGUvRHZ2LzltM3J4NXFGUXEzbjc3YlFZTUdHRFY0NnRYcjU3MHVsMjZkQ2t1TGk1U3VZcFRwMDZ4Yk5reVFOc0FyeXl1MnFncW4wR0FWRExJMkd0ZXNFd0VnYzF3czNkaWVJRCt0OG5yYmg4cTlYWURYV3ZTdFVaaGFuMmV1b0J0MGNkS3ZWMXJlU2hjZUwvNVVKcTRhLytBbXROaUZEUFBieVMyRERKM0ZYSjdYbXZZRnhreSt0WnVTY2ZxRGZnaGFqOFI4WmRLdmUycXBvRmJMZWEzSGtOVVpnS0xJM2Z5SUMranNxY2s2VkxrQ3daN21SMjNzeExNakJZRVFSQWVTbW8xeE1jWDNxNVRwOEtid09sUFI4MkJBd2VBd3JwNUZ5NWNJQ0VoZ1o0OWUrcGw1U2dVQ3IxNnNuSzVuTm16WjZOU3FiQzN0K2ZQUC85azJMQmhwS2FtV24wWllXcHFLcHMzYjJiNzl1M2s1ZVVobDh0NTl0bG5lZW1sbDNCMGRMUzRmbVptSnA5KytxbDB3dGE0Y1dPbVQ1OU92WHIxMkxGamg5RjFNakl5MEdnMHpKczNqemx6NWhBV0ZzYlJvMGQ1NFlVWDZOR2poOTVqdHFXbVhrazdyc3RrTWw1KytXV2VmZlpaTm16WXdJNGRPL2o3NzcrcFhyMDZTVWxKZE8zYTFXaXBoWTBiTjdKNzkyNWNYRnpRYURTRWg0ZFR1M1p0Zzh0Uk16SXlTRTFOWmVqUW9Rd2RPdFJzVjNLVlNtWDAvdSsrK3c0b0RJcnJnalJObXpabDFxeFpOcGQ2c0NYRHVyeWZIMU5Pbno0TjJKN2hXcFM3dXpzblRwekF6czZPNE9CZzJyWnRTOXUyYlduV3JKbGVkdTM3Nzc5UFhsNGVHbzFHeW9UMzgvTWpKaWFHano3NmlPRGdZQ1pNbUVETGxpMVpzbVNKVmUrTm9qcDM3c3lhTldzNGN1UUlyNy8rdWszcnFsUXF3c1BEQ1E4UHg4bkpDUThQRDNKeWNxUkdURTVPVHJ6OTl0dEdUK3d6TXpOWnUzWXRhOWV1eGMzTkRWZFhWK240QU5yTGd1Zk1tV014dUphZW5vNVNxVFFiRk1uT3ptYnQyclcwYnQyYUtWT21jUEhpUlhidTNFbTFhdFdNdnQ0eU16TzVjZU1HMTY1ZEl6SXlraXRYcnRDdFd6ZXBWbmhKVmZZeHRheTgrT0tMUnBldldMRkNMeEM5WnMyYVVxMVRWSG44bmt2ajh1WExhRFFhZ29PRGJRb0Fnemh1V1hQY2VwamZnM1BuemtXbFVxRlFLTmk0Y1NNYk4yNDBPWjlKa3licFhlMHdkZXBVN3Q2OXk2MWJ0NWc1Y3lidTd1N0laREtwckVYdjNyMFpQWHAwcVo0RG5hcnlHYVRSYUtUc1lsdjdPd2hhSWdoc3hvaUFUcmpaRjM1N2REenBKcGZTU2w4SGFWeGdONHIrZWZ0THpBbFNDN0pMdlYxcktUVXFuTzBLTHdYeGRIRGg0NVlqZWYvY1JwSktHY2djWGJjenZzNkYzM0s1SzF3WUh0Q1JJdyt1a2FzcXNIbDdUOVpzenB0Tm5pclZuQ3o1K3ZydjdMbC93YVoxdkIzY2VEOTRHSTV5QlUzZC9WblM3a1craU56Rm1aU29jcHFsOVJxNDFhS21rNGQwdTBDdFpPOTkyeHRzQ0lJZ0NGWGNnd2RROE05bnE2TWoySGhpV2RhdVhidEdXbG9halJvMWtpNkQzTHg1TXdDOWV2V1N4ZzBZTUlEV3JWdnJuUWgvL2ZYWFhMNThtVEZqeHBDUWtNQmZmLzNGMmJObnBZeFJVM1VhZFRYdndzUERPWGp3SUVxbEVvQ1dMVnN5Y2VKRW8vWHBUSEZ6YzhQRHc0TWFOV3J3OHNzdjA2ZFBINk1CU1pWS3hhbFRwOWl6Wnc5Ly8vMDN3Y0hCTEZxMGlCVXJWdkRwcDU4U0dSbkpnZ1VMV0xWcUZUMTY5S0I5Ky9ZMGJkcTBRaHVZZUhoNE1ISGlSQndjSE5pMGFSTkpTVWtBUkVWRkVSNGVUcjkrL2FRVHI0MGJON0o2OVdya2Nqa3paODRrUHorZlR6NzVoTldyVjVPVmxjV0VDUk9rNTJIWHJsMTgvLzMzVnMzaDZOR2pIRDE2MU9LNG9zRnhjMWxicHBTa1JtbDVQVCttN04rL0h3Y0hCMXEzYm0zelhIVzh2THhZdUhBaFRabzB3ZG5aMmVTNFJvMGFrWjJkemJ4NTh6aHc0QUExYTlia3l5Ky9KRDA5blcrKytZYVRKMC95OXR0djA2RkRCMTU3N1RXYmc0RU5HalFnS0NpSVc3ZHVjZmJzV2RxMGFXUDF1azgvL2JTVVJSY1RFME5pWWlKT1RrNDBiTmlRa0pBUWhnd1pZckxzUzlldVhZbUppZUhLbFNza0p5ZVRuWjJObTVzYmpSczNwa3VYTGp6MTFGTld2Y2QwcjVlaVRZcDBqUWJWYWpXLy9mWWJQL3p3QThuSnlUZzVPZEdwVXljKy92aGozbm5uSFRadTNFaFNVaEp2dnZrbUNvV0NiZHUyOGZQUFB4TmY1TXM0WjJkbldyUm9RWmN1WGF4K1hreXBqR05xZVlndFdyTytpSlNVRkZKU2pDY2hsV1Nkb3NyeTkxd1dMbDNTSmtSMTdkcTF4TnNReHkzRDQ5YWo4QjVVcWJSbEd3c0tDa3krN25WMERkRjAzTnpjV0xwMEtaczNieVlpSW9LNHVEZ1VDZ1V0V3JSZzhPREJWalY0dFZaVitRdzZmZm8waVltSkJBY0hTMWVGQ0xZUlFXQVRndHhxTWRpL25YUmJwVkd6Sm1wZnFiZmIzcnNCN2J3SzYyY2w1MmV5TGZwRXFiZHJpeXhsSHA5YzNNTG5iY1pTM2JFYUFEVWMzZm00eFFqZVA3ZXh4T1ViZ3R4cVNTVUlkSEpWQlh4MitkY1NCWUNyS2dlNVBlOEhENlc2UStFM3k0NXllN0txU05tTDdqV2I2ZDArbUJqNVNKZmtFQVJCZUd3VnFWVkw3ZHBRZ21aWlphbHAwNlpzMkxCQmF0aHg1c3daamgwN2hxK3ZyMTdtU3ZGR05GdTNibVhidG0wRUJRVXhmdng0b3FLaWlJaUlZUEhpeGRMSlFlUEdoVmU0WkdkbmMvSGlSUTRmUHN5UkkwZWtXblNnelZnYU8zYXNsTEZqcXlsVHBpQ1h5dzB5VXpJeXRGK1NMMTI2bEFNSERraVppKzd1N2xMREZUOC9QNVl0VzhhZVBYdFl0MjRkY1hGeGJObXloUzFidHRDK2ZYdXB4bDU1UzA5UEp5SWlncTFidHhJYkc0dUhod2NUSmt3Z01qS1NQLzc0ZzJYTGxuSDI3RmxtekpqQjh1WEwrZTIzMzdDenMyUEdqQm5TOHpabHloU1dMVnZHVHovOXhMVnIxM2publhlb1Zhc1dZOGFNc1hpNVBXZ3ptWHYzN20yeVZtTlpNcGRoYmF5UlVYazlQNTZlbmhRVUZPRHE2aW8xNDFFb0ZGeTRjSUZidDI3UnJWczN2ZGVWc1daS2xsZ0t1R28wR3Y3NjZ5OVdyMTVOUWtJQ3RXclZZc0dDQlhoNWVlSGw1Y1dubjM3S3NXUEhXTGx5SmNlUEgrZjA2ZE1NSHo2Y3NXUEhtajJwTDI3VXFGRjg5dGxuaElXRjJSUUU5dkx5NHNVWFh6U1o1V2xPZ3dZTitPQ0REMnhhSnowOW5aeWNIS3BWcTRhenN6TXBLU2xzMkxBQmdLQ2dJR25jN2R1M0FiaDM3eDVmZlBFRkNvV0NVYU5HTVh6NGNBQ2FOR25DN05teitmampqL25qanorNGV2VXFpeFl0d3M3T2pxU2tKRnEyYkVuYnRtMXAxNjRkVFpvMHNhcW1yQzRqdnFqVTFGUzkyK1Y5VEgzNjZhZkp6YlgrSEtHZ29NRHExMnpSOTZVdFYwR1VaSjN5L2ozYjB1RFNsTklHZ2NWeHkvaHg2MkYvRDBMSjNoOUZPVGs1TVg3OGVNYVBIMStxN2VqMDdOblRaS21mcXZBWkZCWVdCc0NJRVNOc2UyQ0NSQVNCalZESTdaamFaQ0Iyc3NKNlpYWXlPVi85YTBLSnRqZnV5SEt5bEhrNHloVzgwcUNYM24zZURtNXM2bHJ5dWtQZjN0eExlT3dabTlkTHlzOWsvcVZ0TEdqOUhFNTIybTg0NjdoVVowYnpaL2o0d2hhVUd0c2FpZG5MN0pqU2VJRGVjNllCbGw0TEp5WTd5ZWI1bVhJdko5bnlJQ3Y0TzVjc1cwb3VrL0ZXazBFMGRLdXR0L3kvMTMvbldrWmNXVXl0Vk9ReUdkMXI2QWVCZDVYZzlTRUlnaUJVY1ZsWm9EdDV0N09yOUN4Z0hSOGZIM3g4ZkZDcFZDeFpzZ1RRWHRackt1TW9QRHljRlN0VzRPcnF5b2NmZm9oQ29hQng0OGIwNnRXTHZYdjNjdi8rZmV6dDdXblRwZzBuVDU3azIyKy9KU29xU3Nyb0FuQjFkYVZidDI0TUdUTEViSmR6YXhnN0NUbDI3SmgwWXJoejUwNGNIUjNwMmJNbnZYdjM1bC8vK3BkZWt4NlpURWEvZnYzbzI3Y3ZKMDZjNE9EQmcxeTdkbzNwMDZlWGFsN1dPSFBtREJzM2J1VENoUXNvbFVxY25Kd1lQWG8wbzBlUHBscTFhZ3djT0pBeFk4YXdkdTFhQmd3WXdKUXBVN2g1OHliT3pzNTg4TUVIZXBkVlB2MzAwemc3TzdONDhXTE9uRG5EZi8vN1g2dXllb3ZhdTNldjFDVEhrdFdyVjF0ZHM3bWt5dnY1R1Q5K3ZNR2x4eTFidHVUbm4zOEdZUERnd1hyM1ZhdFdqYWVlTW4yMVcxWldGanQzN3JUcXNlWGw1YkY5KzNaMjdkckZ2WHYzQUcydzZhMjMzc0xEdzBOdmJNZU9IV25YcmgxcjE2NWw4K2JOL1BUVFQremJ0NC92di8vZTZzdHllL1hxeGM4Ly84eng0OGM1ZCs1Y3FUSUZ5OVAxNjllTmZoSGg0dUtpMTl5cWFObVZqaDA3TW1uU0pJTU1zL2J0MnpOLy9uem16SmxEdTNidDhQTHlvaytmUHZUcjE2OUVHZXcvL2ZTVFZlUEs4NWdhRUJCZ1V4QzRxaXJ2MzNOcHFWUXFJaU1qQ1FvS3NqbHpVUnkzdEV3ZHQvNzczLzgrMU8vQlIwVkZmUWFkUG4yYVU2ZE8wYng1YzU1NDRvbHllenlQT2hFRU51TDVlazlRMThXbnpMYzdxbTRudmN2MEsxdFVWZ0pMcnU1a1J2TmhVbm1LWUk4QUpqWHF4N0pyaGwwOXpYbStmbGZxdStwM2NnNjdlNFNqRDY2WDBXeTFwcDc2b1V5YXNHM3I5cTdONjhpUThXYVRRWFR5MFQvQjNCSjlsQU1KVjBvOXA3TFEyck0rbmc2dTB1M0k5Rmh1WmNhYldVTVFCRUY0S0NVVitZTFYweE9NTk5xcVRIWjJka3ljT0pFZE8zYm9YVEpaWE1lT0hXblpzaVZqeDQ3VnV5Und5cFFwcEtTa2NPYk1HWjUvL25uYzNkMXAyYklsV1ZsWmFEUWEvUDM5YWQyNk5WMjdkcVZkdTNibDJzMDlKQ1NFd01CQUhCMGRHVFJvRU4yN2Q3ZDQyYmxNSnFORGh3NGx6a2gyZFhXMXVYeUV0N2MzWjgrZXBVbVRKdlRwMDRlK2Zmc2FiTVBYMTVmcDA2ZWpWQ3J4OFBDZ2J0MjZ6Sm8xaThEQVFJUHQ5ZW5UYWxUSEhRQUFJQUJKUkVGVWh6cDE2ckJreVJLbVRKbkNxNisrV3FMSFlnMWZYMStiMXdrSkNUSEkyaXF1UzVjdTB1WGc1ZjM4dUxtNTBhQkJBMVFxbFZRek1UUTBsUGo0ZUhKemMyblhydkFLUTNkM2QvejkvWTNXOGRTNWYvOCtCdzRjd05YVjFlUVlIUWNIQjA2ZE9zVzllL2NJRGc1bS9QanhldnNyVHFGUUVCb2F5cE5QUHNuaXhZdnAwYU9IVFhVWlpUSVo3Nzc3THErLy9qcExsaXhoNWNxVk50ZDFyQWlOR2pXaWZ2MzZLSlZLbEVvbGNybWN3TUJBeG8wYlI0MGFoZWN0bzBlUDV1TEZpMHllUE5uczVkTnQyclJoMWFwVjBtWGhwU254WW0xVEtwM3lPS1orL2ZYWEpaNS9WVkxlditmU3VubnpKcm01dVNYS0FoYkhyVUxHamx0RnkzM1lxaXE4Qng4VkZmRVpsSmVYeDlLbFMxRW9GTHp6emp0bC9SQWVLekpOMFZTS2g4U3dnLzhwdDIyMzlRcmt3eGJQSXFQc0xxa2NkMlE1dnM1ZWZOYjZlYjFNMmJKUTBremdva2JWN2N4ejlmUS9sRlpjLzRNLzdwKzNhdjFtN3Y3TWJ6MUc3ems3K3VBNkM2LzhTbWxmWE1WckFvODQ5RVdaQjRHdHFRa3NROGFVSmdQb1dWTy9VY1dSQjlkWWRHVzdWWTl6VEwwdWpLNXJmVzJpRFhjT0VYYTNNT3VtbnFzUGphdVpQMG5xVnFNWkxUM3JTcmNQSmtaeUlmV08xZnNzYW0vOFJkVGxjSGdvU1FCZWVJaWNPZ1VoSVpVOUMwRW9mNVg5V3I5d0FYUk50eG8xZ2lwNk1xRTdzU3dwdFZvdDFjOERiWjFJWjJmbk1zbk9za1ZXVnBaVko3V1ZMVDA5M2VvVHkrenNiT3pzN0N5ZWVHazBHcHVidFpXVnNMQXczTjNkOWJMNVNxT3lucC9Tdmcrc2taS1N3b01IRDJ6T2hsZXIxY2hrc2hMOWpuZnYzczNpeFl2cDA2Y1A3NzMzbnMzclZ5WGw5UjdQek13a0p5ZEhDa1ptWjJlalZxdU5OaXd6ZDU5T1dSOVRIemVWY1N4UFRVM2x6cDA3QkFZR2xpandKNDViaG13NWJvbjNZTVVvNzkvbGdnVUxpSWlJWU5xMGFmVHIxNjgwVTMya3lheDRVNGhNNENJQ1hLcnpick9uOVlLWm0rNGM1a0RpWllPeHJUenJjU2t0QnBVVlpSTTBHZzF2Tnhta0Z3RCtQZTRjdjk3VHJ3WGN6TDBPOGJscEpPZGIzNXd0clNESDZyR21oTjA5UXNOcXRXbnYzUUNBQzZsM09acGtYUWF2bTcwVGJ6VWRwUGVjM2NwTVlPbTE4RklIZ0tzS0dUSmViOXpQSUFCOEppV0tKVmQzVmRqamJPc1Z5SXVCVDlxMFRyY2FUZWxXbzJtSjlyY3Y0UXBxamJKRTZ3cUNJQWpsS0RlM01BQXNsME8xYXBVN0h6Tktld0paL0VTcHNwcUFQQXdCWU1DbUFJTzFXWXlWRlFBR0dEbHlaSmx1cjdLZW4vSU9wQUJTelVWYmxTWVlNV0RBQUVKQ1FsQ3IxWlg2WlVGWktLLzN1SnVibTE1QXlkenJ5cHJYWEZrZlV4ODNsWEVzOS9UMExGWEdxamh1R2JMbGRTemVneFdqUEgrWGFyV2FDUk1tOEgvLzkzOTYyZjFDeVlnZzhEL2NGYzdNREg0V0Z6c0hhZG54cEp0c3ZudFlMOGhuTDdQajVhQWVQT1hYbHNNUHJyRTRjb2ZGYk1uSmpmdmo2MXo0aG9qUFRlTi90L2FScDlZMlM1TWhZMFRkam95cDI1VjdPY25NUEwrSmpESUk3bHBMQXl5OUdzNmlOaTl3SXZrbWE2TDJXWjBCK25xai90UndMUHhnU3NyTFlQNmxyZVhXQ0c3TEUyK1h5M1pOY1pRcmVLdnBJRHBXYjZpMy9IenFYVDY5L0NzRmF0dHFKd3VDSUFoQ3FmM1RsQXpRQm9BZjRzQ0xJQWdQTjNGQ0xnaUNJSlFudVZ4T3JWcTFLbnNhand3UkJBYWM3Uno0b1Brd2FoV3AxM3MvTjVWbFJySlovOTJvRDcxcnRRU2dpMDlqbEkyZjRrc3oyYUM5YTdXUXhvTTI0THI4Mm00cEFBelF1M1lMbnErbkxXd2Q0RktkajFvTTU2UHptOGxSNVpmbzhaVG1jdnNoL2lFTThTLzU1YTNWSGF2eGZjZC8yN1RPbVpUYmZISnhTNG4zV1Y2OEhGeVpHZndzRGR6MER6aVgwMkpZY0drYkJlclNaY211dmhWaHNDdzB5SGduVGtFUUJFR1FGQThDQzRJZ0NJSWdDSUlnV1BEWUI0RmQ3QjJaM1dLRVhxM1ZBcldTaFplM2s2WE1NeGovMDUwanRQZHVnTHRDZTZsQTk1ck5TTXJQNE1lb0F3WmptN3I3OGU5R2ZmV1doY2VlNWxLYWZySHh2ZmN2MHRtbk1lMjh0TVhiRzdyVlpscXpJY3k3OUhPNTFHUjltUDF4L3p4bFVjYTZ2Ni81THNiMVhXc3dNL2haZkJ6MVQ2N1BwZDdoODh1LzZnWHhTMnJIdlZNR3kyd0pBby82Kzh0U0I2S0xHbHFudmMzbEpnUkJFSVFLcHRGQVJwR3lVVlcwRnJBZ0NJSWdDSUlnQ0ZYTFl4MEVkck4zWW5iTEVUUjBxeTB0MDZCaDJiWGRSR1VsR0Ywbk1TK2RoVmQyTUtmbFNLbkc3N0E2SFlqSlR1YXYrSXZTT0hlRk16T2FEOFZlVmxnekppb3JnVFZSK3cyMnFVSERGNUU3V2R4MnZKU04zTmFyUHFGQlBmbnU1bDlsOGxnZkZhdHUvRmttamVGTUJZRmx3Rk4rN1hneHNEc0t1ZjdiSXlMaEVsOWQrNzFNOWk4SVF2bVpOR2tTQlFVRmZQdnR0OXk0Y1lOTm16YngxbHR2bWEwRE4yM2FOQUlEQTVrMGFWSUZ6bFJyeFlvVjVPZm5NM2JzMkRMclJHMUpkblkyVGs1T0p1dHdxVlFxMHRMUzhQYjJ0bnFiYXJXYWI3NzVoaFl0V3RDbFN4ZnM3Y3Z1VDR4MTY5YWhWcXNaUDM1OG1XM3pvWldaQ2VwL1BvZnM3Y0hadVhMbkl3aUNJQWlDSUFqQ1ErSFJyRXB0cFZwT0h2ZzdGNTdnYW9DdnJ2M0JvY1JJQUh5ZHZmaTh6VmpxdStyWHVycVVGczI2MndmMWxyWHdETkM3blY2UXczYzMveUs5SUJ1QUhGVStpNjVzTjFsRE5rdVp4MmVYZjlITDdHenRXVSt2UnJHMWt2SXpyZjVYWEdwK2xrM3JtOXRXaXBYYjBqMUhsYzNUd1pVUFd3em5sUWE5REFMQVlYZVBzdXpxYnlJQUxBZ1BnVHQzN25ENzltMEFJaUlpMkw5L1B6Tm16Q0E3Mi9peEpqWTJsck5uejNMdjNyMEtuR1doWGJ0MnNYUG5UcFB6SzJ1N2QrOW03Tml4TEYyNjFPU1luMzc2aWZIangvUDc3NzlidmQxdnYvMldiZHUyc1hUcFVsSlRVOHRpcXBLMWE5ZXlkdTNhTXQzbVE2dG9LUWlSQlN3SWdpQUlnaUFJZ3BVZTYwemdtNW54ZkhMeFp6NXVPUUpIdVlMdmJ1NWxiL3dGQUJxNDFlS2pGc054Vjdnd3Q5Vm81bDNheXRYMFdHbmRYMk5PME5LekxxMDk2L0ZEMUQ1MjNqdHRzUDFEaVpHY1Q3M0RhdzM3OGZlRHE4VGxtRDhwdnAyVnlQK2k5dk5xZzk0Y1Q3ckJsMWZEUzFRWCtKVmozMWc5ZG11M2Q1QlIyRkRtM1ROcmpRWjByVkc4RnZHYnAzOGd2UUliM0pYV3UwMmZKdGlqanQ2eUFyV1NsVGYrWkcrUkxHOWpPbFJ2aUF3NGxuU2pIR2NvQ0krSDMzLy9uZXZYcnpONTh1UVNyYS9yZUt6UmFIamxsVmRJVEV3a0lpS0N4WXNYOCtHSEh4cU12M2hSKy83dTJMR2owZTJGaG9aYXZlOEdEUm93YytaTW0rYXJVbW0vSEN4TjVxeEdvK0h5NWN0a1pHUkkvOUxTMGtoSVNDQStQcDc0K0hoNjl1ekpLNis4UXF0V3JWQW9GSVNIaCtQajQ4TUxMN3lndDYxcjE2NnhkdTFhSEJ3Y2FOM2FmT2tjbmQyN2Q3Tmx5eFprTWhrelpzeW9zSXhtZ0w1OSsxb2VWTXllUFh2S1lTWVZKQzJ0OE9kU2RCc1hCRUVRQkVFUUJPSHg4bGdIZ1FFaTArK3hKSElYdnM1ZWhNZWVrWmIzcnRWQ3F2dnJadS9FeHkxRzh1bmxiWnhQdlF0b3M0YVhYdjBOUDJjdkV2UFNxVm1rcVZ4eC80dmFCMkIyak03cDVGdHN0SGRpZjhKbHFpbWNxYVl3dk13elYxVlFaYkpuSzlxV0o5NHV0MjMvSjNJSEMxcU53ZGZaQzRCNzJja3NpdHpPbmF3SFp0ZXI1K3JEVzAwRzRXaW40S2M3aDlsODk3REpSb0dDSUppWG1wckt5cFVyeWNqSXdNL1BqMmVmZmRibWJkalpGWmJoa2Nsa1RKczJEVTlQVDhhTUdXTjAvSVVMMmkvL09uVG9ZUFQrNk9ob284dU5jWE56czJHbTJ1Q3RVcW05QXNUQndmWXJQM1JrTWhuejVzM2p3UVA5NDVXcnF5dmUzdDc0K2ZsUjdaOEdZbjUrZml4WXNJQTMzM3lUdFd2WEVoUVVSTmV1WFFGSVRrNW05dXpaS0pWSzNuLy9mV3JYcm0yd3IrSU9IRGpBa2lWTHBNZnp3UWNmV0RYblpjdVcwYXhaTTFzZXBra3ltWXc2ZGVwWUhCY1RFMU1tZGVVclRYNCs1UHp6NWFwTUpqS0JCVUVRQkVFUUJFR3cybU1mQkFiajJadmYzNHFncHBNSElkNUJBRGpaS1pnWi9DeHpMbTdoY2xvTUFPa0YyYVFYWlBOZHgzOVQzY0cyRTM5TG5xdlgxZVI5Ung1Y1krR1Y3V1c2UDBGYkN1T1Rpei96ZVp2bk9aVVN4YW9iZjVLck10OEF6bDNoekFmTmgrRmtwd0JnVEwwdStEbDdzZVRxcm9xWThzTXBOaGJrY3YxL2RuYm1id3VQRFU5UFQ2WlBuODZISDM3SXlwVXJhZENnZ1pTTk9uUG1UT0xpNGl4dUkrZWZJTm1FQ1JQMGxwODhlVkphZnZqd1lmNzQ0dys5KzR0bnhQcjQrTEJ4NDBhTFdhUFIwZEZNblRxVnpNeE1SbzhlYlhGK1JSVVVGQjVqbkp5Y2JGcTN1T25UcDZOU3FmRHc4R0R1M0xuRXhjWHh5eSsvR0IzYnNHRkQzbjc3YlE0ZE9rVGR1bldsNVptWm1kU3JWNC9ldlh2VHZYdDNpL3ZjdjM4L24zMzJHV3ExbWhvMWFsaDhEUEh4OGVUbmE2OXdjWFIwdE9IUm1lZmk0c0xxMWFzdGpoczZkQ2haV1ZsbHR0OEtWN1FVaEp1YjlsZ3BDSUlnQ0lJZ0NJSmdCUkVFTmtHbFViUG95ZzQrYVRXS3h0VjhBWENRMnpNeitGbG1uOS9NamN6N2xUekR4OU85bkdTVDk4bVE0ZXZzUlZwK05sbXFYTFBiS1ZvTHVxajd1YW04Y2VvSDBxekl0TGFUeVpuZWJJaGVocmNHRFVlVHJsdGN0NnpaeWVTNDJ0c2VVS21VY2gxV0JQRU1XQk1vdHZXMkNEQlhXWjA2ZFdMSWtDRnMzNzZkQlFzV3NHTEZDcnk5dlltTGk3TXBLOWZVMkt5c0xMeTl2UWtJQ0NBL1A1LzQrSGpjM2QzeDhOQy9Xc1BMeTh2aVBsSlRVL25nZ3cvSXlNamcxVmRmbFRKcWkvcjY2Ni9adG0yYnhXME5HemJNNHBnWk0yYlF1M2R2by9lMWJkdFcrdGxVYVlsMzNubUhsSlFVdldXelo4ODJHSmVRa01EaHc0ZWwyOFlDck51MmJXUEZpaFZvTkJxNmQrL08rKysvYjdha3haNDllMWkwYUJFQXI3MzJHa0ZCUVNiSGduNFpEdlUvamRDS0x2UDM5MmZ1M0xsbXQvSElTVXdzL05uRDh0VkZnaUFJZ2lBSWdpQUlPaUlJYkVhZXVvQzVGMzltWVp0eCtEcHI2KzY1MkRud1VZdmhURHI1UFpsSzg0SEdoMUZWdjBoMjZxa2ZqRFpuZTdKbWM0WUhkRVFHSk9TbDhmNjVEYWpOWFBKYnZINXhVZFlFZ0FIKzNiQXZ3Ujc2RFFGL3VMV1BJdyt1V2JWK1dXcmxXWStQV2d5M2ViMWhCLzlURHJNcEIycTE5bDlaazhsc3owcTI5clpNWm5uL2drbXZ2dm9xcDA2ZDR0NjllNnhaczRhMzNucEx1czlTWnU2WU1XTklTa29pUER3Y2hVSmhjdHlFQ1JQWXUzY3ZuMzMyR1ZPbVRLRkhqeDQyelRFcEtZbVpNMmR5Ly81OUpreVl3TWlSSTIxYXZ5VE1QUjVyeE1iR0dwU01zSlZTcVdUbHlwVlNsbkh2M3IyWlBuMDZjak5mcWtSRVJQQ2YvMmlQTjFPbVRHSElrQ0VXOTJNc2lGOTBtZDNqbGdXYm5nNUZtd2RhOFNXRklBaUNJQWlDSUFpQ2pnZ0NXNUNwek9Xenk3L3dlWnV4MGlYL1c2S1A2Z1dBWHoyK1VxKzVXbmtvejFxNFZkbmhCOWM0bDNwSHVtMHNBQXpReml1UUFKZnFBRFN1NXNzUS8zL3hTOHdKazl0OStkZ0s2ZWRzWlo3Tjg1b1ExSXMrdFZ2cUxkc1ZlNXJ0OTA3WnZDMmhFbWswb0ZKcC81VzFvZ0ZtYTdLU2JRazJQd1lCWmtkSFI2WlBuODdPblR1Wk5HbVNUZXZxc2xFTENnb3NCazFQbkRpQlhDN25YLy82RjZHaG9VUkhSMXZWTk96NjlldDgrT0dISkNVbE1YWHFWQVlQSG14eWJHaG9LR1BIampWNS8rVEprN2wvL3o1ejVzd2hPRGpZNkpqWnMyZHo2ZEtsVWpXUEs4cmF4bWpqeG8walBqNWV1djNnd1FQbXpwM0w1Y3VYQVczMjhtdXZ2U1kxNHpQbTk5OS9aL0hpeGNqbGNxWlBuMjR5azluY0hQdjM3NDlhclg2NEc3cVZSbjQrM0w1ZGVMdDZkU2hGRFdsQkVBUkJFQVJCRUI0L0lnaHNoYnZaRDFoNk5aenB6Wi9oeDZqOUJvRStiY1pwVmMraGZUZ1ZxSldrNWlzdGp2djI1bDVhZWRiRjA4RVZnTkYxdTdBLzRUSXArY1pyUDZhYVdHNk5Gd0s3TTlpL25kNnlvMG5YK2Y1bVJJbTNLVHlDaWdhWUM4elhscmFaTHNCY0ZpVXhpaStyUWdIbTVzMmIwN3g1YzZQMzZjb0tGRGRpeEFpcHdacXU0UnBvRzU3bDV1Ymk1K2NuTGROb05KdzhlWkptelpwWjNkQk5vOUd3WThjT1ZxMWFSVjZlOWd1a3paczNVNzE2ZFRwMzdteDBIU2NuSjdPMWNuVTFqR3ZWcW1WUWtxSTRjMEh0dm4zN21sMW1iZkRWbk16TVRPTGk0bkIwZEdUeTVNbHMzcnpab1BaeWNicG1iQXFGZ3ZYcjE3TisvWHFqNDZ5cDZWdmxGQW1RbHd2ZGNTUXhzZkRMS3JrY2ZIM0xkNytDSUFpQ0lBaUNJRHh5UkJDNGlQZWJENlZEOVliUzdhS1h5aDlOdXM1N1o5ZHpQYU1FOVV3Rm0zM1g4ZDgycitOc1g1Z1Y1V1NuWUZuSXkrU3BMUWVRaXpxVmZJc1YxLzh3ZWYvb3VsMTR0azRIdldYblUrK3lKSElYbWlyMFJjQXJ4MWVTbEpkaHNMeFhyUlpNYVR5Z0VtWWtsS255em1DMkZEeVd5UXIvNmRZcCtuOEZLTjdVVGFkSGp4NVN3RlVYcEFYWXNXTUg2OWF0NDZXWFhwS3ljcTlldlVwYVdwclZaUnh1M2JyRmtpVkxpSXlNeE4vZm55bFRwdkRMTDc5dzlPaFJQdnJvSXpwMDZNQ2tTWlB3OS9jM3V2N2V2WHZKenM2bWUvZnVVckJYclZhVC9rK3pMM01CWUYxQVc2RlFjUDM2ZGVMajQzbmlpU2YweGdRRWFNdlRGQlFVY1AvK2ZiMWxBTldyVjdmcWNacFR2MzU5UHZ2c00yUXlHZjcrL2l4ZXZOanFkWE56YzIycTZXeUxyS3dzbzBId2NxTXJUeE1UVTNINzFBa0tnakpzcWljSWdpQUlnaUFJd3VOQkJJRnQ4RGdFZ0t0S0lMTzZnM1ZaZWVhNDJUdGg2MWFxMlp2TzFodGR0d3RqNm5YUlczWXhMWm9GbDdhUmIyT3dXUkNxTEkwR2xGWC85V3l1TE1EbXpac0JiV0N3Um8wYUFPemJ0dytBVnExYVNlTU9IVG9FWURLRFYrZjI3ZHRzMnJTSmZmdjJvVktwNk5hdEcrKysreTR1TGk2RWhJU3diOTgrdnY3NmE0NGZQODdaczJjWk4yNGNJMGVPMUN2ZG9GS3ArTzY3NzNqdzRBR3hzYkZNbkRnUjBEYVcwMmcweUdReXM0M29DdjdKSms5UFQyZjY5T2s0T2pyU3JsMDdYRnhjcERHNlROb0RCdzVJRGRPS1o5Zis5ZGRmWmgrck5YUU4zZkx6ODZWbEpTM1RrSitmejZCQmcwbzlKNWxNUnAwNmRTeU8wMlVsbDFwV3lhOG1LUldGQWx4ZEsyZmZnaUFJZ2lBSWdpQTgxRVFRK0xHbm43bFhKaWZIanhnN21aeUpEZnZTdDFnTjRNdHBNY3kvdEpVOGRSbGY2aThJQWdCLy92a24vdjcrTkd2V3pLYjFYUDhKa21YOUU2aTdmdjA2TVRFeDFLaFJneFl0V2tqakRoOCtqSitmSDNYcjFqVzZIWlZLeGR5NWN6bDgrREFhalFZM056ZGVmdmxsZzZabVBYcjBJQ1FraEdYTGxyRnYzejVXcjE3TlgzLzl4WUlGQzZRZzlJRURCM2p3NEFFS2hZSVJJMFpJNitveWRuMThmTXcyT3RNRmdYMTlmV25YcmgyblRwM2lqei8rWU9qUW9RWmpUNTQ4S2YxODd0dzVsRW9sSVNFaHBwK3djalJseWhRQUZpNWNpTE96YzVsdE56OC9uMnZYcmttL1R4Y1hGNnZLU1F3ZE9sUjZYWlJLdFdyYS84dW9Sck5KR28wMjYxajMyVnhRQURkdVFPUEcycXg4UVJBRVFSQUVRUkFFSzRrZ2NBblVkUEpnWmZ2L0svUHRGaTAvVVZHS1g3eGRWVUxBbGZGY0dPTmtwMkJhc3lHMDh3clVXeDZaSHN2Y1N6K1RxeElCWUVFb0x4czJiQ0E2T3BvdnYveVM0T0JnVkNxVjFJRHM3Ny8vNXZUcDB3YnJqQjQ5V2lxcmtKcWFDaFJtdnc0Y09GQ3ZnWm11TkVIeE1nSzYyL1hyMStkZi8vb1hNcG1NUVlNRzhkSkxMNWtzMlZDdFdqVm16cHhKbHk1ZFdMWnNHWEs1SEc5dmIrbityVnUzQXRvR1owWExNdWptVUxSV3NURzZJTEJDb2FCLy8vNmNPbldLSFR0MkdBU0IxV28xeDQ0ZGsyN1BtalVMQndjSFZxNWNpWStQajlsOWxJZkl5RWhBRzFBdkM5OTk5eDBYTDE3azZ0V3JLQlFLdG0vZlhpYmJMYkhXcmN0L0h4b054TVZwLzRFMkN6a3hFV3JWS3Y5OUM0SWdDSUlnQ0lMd3lCQkJZRUZQVlNrSFVSVjRPcmd5Sy9oWkdyanBuMmlmUzduRDUxZCtGUUZnb2ZMb0dzTVYvNzhpbGhXdEJXek1xVk9tNzdOQlFrSUMwZEhSdUxpNDBLUkpFMENiMmF2TDhyMTQ4YUxSQUdELy92Mmw0R3R5Y2pMWjJkbjg5dHR2Mk52Ykc1UWRLRm92RnlBdUxnNmxVaWt0cjEyN05pKzg4QUw5K3ZVak1GRC9peUJUZXZic1NhdFdyY2pJeUpBeWUwK2RPa1ZrWkNSMmRuYU1IajFhYi96Tm16Y0JiY0RaSEYzcEJRY0hCN3AyN1lxTGl3dDM3OTdsMHFWTEJBY0hTK05Pbno1TmNuSXl6czdPNU9UazhQcnJyN040OFdJV0xsekk1NTkvTG8ycjBQcTVKYURSYUxoNjlTcW5UNS9tNU1tVHFQK3B3ZnZUVHo4QjRPam9TT3VLQ01CV0JUSVorUGxwTTRKMWplamk0c0RIUjF1dld4QUVRUkFFUVJBRXdRb2lDUHdJMmRidDNWSnZZMDJuMTh0Z0ppWGZWbFhKQUc3dFdZODNtd3pDMDhGRmIvbUJoQ3NzdS9ZYktvMjZrbVltVkFsVk9RajdpRGoxVHpDNWJkdTJVbTNkckt3c2crWm1hOWFzd2MvUGowMmJOdkg5OTk4RFNCbXY4Zkh4N05peGc2eXNMSHIyN0ttWG1RdUc5WEpEUTBPSmpvNDJXSzZycjJ1dE9YUG1TRUZkalViRHFsV3JBRzBtY3UzYXRmWEdYcng0RVlDbVRadWEzYVl1Q0t4UUtIQndjS0JMbHk3OCtlZWYvUDc3NzNwQjRELysrSU9HRFJ1U2w1ZEhkSFEwQXdZTTRNU0pFeHc0Y0lCZHUzWko0M1NCN3BpWUdLbkpHMmd6ayszczdLVE01TmpZMkRMSjRwWForSnBOU0VpUVNra1VOWEhpUkZxMGFFSERoZzMxYWk0L0Z2ejhJQ2xKVzdOYnBZTFVWQ2lEWm4rQ0lBaUNJQWlDSUR3ZUhyTXpxUEx4NWRWdzlpZGN0bm05a1hVNzhYeTlKeXdQZk16MXF0V0NLWTBIbE52Mml3YWU1VElaejlYcnl2Q0Fqc2lLRmN2NEplWUVQMGJ0RjduU1ZZRUl3ajd5ZENVTk9uYnNDRUJPVGc1S3BSSTNOOHZ0SG4xOWZRRzRkZXNXTjIvZVJDYVQ4Znp6ejVkNExycVNEZFlxMmpCdDkrN2QzTHAxQzBkSFI4YU5HNmMzTGpFeGtSczNiZ0JZekdyTnk4c0R0Sm5Bb0sxRC9PZWZmN0p2M3o0bVRacUVrNU1URHg0ODRNQ0JBN3o0NG90NmpkcmVlT01OR2pac1NMZHUzWEIxZFNVM041ZUJBd2VpVXFrWU1HQUF2cjYrVXVDN2I5KytlSGw1U2JmMzdkdEhUazZPVFk5ZnAyancyTmFBcmF1cks3Nit2blRwMG9WT25UcngzbnZ2b1Zhcjllb3BQM2JrY3FoUm83QXNoQWdDQzRJZ0NJSWdDSUpnQXhFRUZvUi9WSGR3NCsybWcybnVvZDloWHEzUjhMK29DSGJlTTZ3L0twU0FyNjhJd2dwbUtaVktxZDV2Ky9idEFXMUFGNUFhclptamEvUjI0c1FKQUxwMTYyYXgzSUl4cWFtcHVMcTY2Z1ZVZGNhTkcwZDhmTHpSKzRyNjg4OC9BVzFEc3VKWnpEdDI3RUNqMGRDNGNXT3pqMHV0VmtzMWdSMGRIUUVJQ1FtaFE0Y09VcEFjNEpkZmZrR2xVdEc5ZTNlOWVYbDRlUERjYzg4QjJuSVZPc25KeVFDNHU3dWIzSGVQSGozTVBqNXpNakl5QUcwQVdCZTh0cGFibXhzLy92aWoxZU96czdNSkRRMjFhdHhEemN1ck1BaWNucTR0RVNFYXhBbUNJQWlDSUFpQ1lBVVJCSDZFSk9WbjJyeU9wOElGTzFuaENXUjZRUTRGbXBKZCtsdmRRVDlETHlVL0MzVTU1TTNleTBrdTFmcXVkbzU0T3JnYUxOY0ExUjJyNlMxTEw4aG1jZVJPenFmZXRiaGRGenNIUXJ5RE9KZ1lXYXI1UGZJc05NQVNoRE5uenBDVGswUERoZzJsMGc1WHIxNEZrT29EbStQajQ0T0hod2RwYVduWTI5c3pZY0lFZ3pHeHNiRWtKQ1NRa3BKQ2NuSXlTVWxKVWxEMHBaZGVJakV4a2Z6OGZNTEN3dkQwOUN6eFkvblBmLzdEd1lNSGFkdTJyZDd5dUxnNHFWbmM0TUdEelc0ak56ZFgrbGtYQkxhM3QyZisvUG5TOHBTVUZINzU1UmVhTm0wcWxYYXdSSmVGckF1YWx6VmQ0TjdkM1IyVlNsV3U1UnMwR28zTkdkc1BKV2RuY0hDQS9IeHRBRGc5SFVyeCtoUUVRUkFFUVJBRTRmRWhnc0NQa0ZlT2ZXUHpPdi9yK0pwZVFIVCtwYTFjeTRncjBmNkwxeVIrOC9RUHBCZVU3REppY3lhZlhHMTVrQm1teWtzazUyZnk4WVV3UG04ekZuZUZNOWN6NGxoNFpUc1A4aktzMnU0ckRYdlRzMll3N2FzMzVKc2JlOGhXNXBWcW5vTHd1RHA0OENBQW5UcDFrcFpGUm1xL1hHbmN1TEhlMkI5Ly9CRlhWMWNwb0tuajQrTkRXbG9hVHozMWxCUVVQWERnQUZGUlVmVHQyNWYvL09jL1hMaHd3ZWorSFJ3Y2FOT21EVFZyMWl4VkFCaTB0WEM3ZCsrdXQweXBWTEpvMFNMeTh2S29WNitleFNadHVuSU1EZzRPSm12cjd0dTNqN3k4UElQR2MrWWNPblFJUUsrbXNLbHRPems1MGJGalI1dHEreDQ0Y0FEUVpoeS84TUlMREI4K25FR0RCdUhzN0d6MU5xemw2dXJLTDcvOFluSGMwS0ZEeWNyS0t2UDlWeWhQVDBoSTBQNmNtaXFDd0lJZ0NJSWdDSUlnV0VVRWdjdkFLdzE2OFVKZ2Q4c0RpM0cycyszeTJMSW1sOG53S05iNExMa0UyY1NQa3Z1NXFYeDIrUmU2MVd6RzZwc1JLSzNNaXU3czA1aWVOYldCbEc0MW10S2ttaTl2bi9tUkxCRUlGZ1NicU5WcWpodzVBaFRXQTg3T3p1Ym8wYVBZMmRrWk5GRGJ1M2V2d1RZMmJkckV6WnMzQWZRQ2ZsZXVYR0hMbGkyNHU3dlRvMGNQbWpkdlR1M2F0YWxac3lhMWE5Zm13dzgvSkRZMlZtcmtWaDdVYWpVTEZpemd3b1VMeUdReXBrNmRhakZEOXY3OSt3Qm02eUczYjkrZWdJQUF1bmJ0YXRVOEVoTVQyYjkvUDNaMmRoYlh1WERoQXR1M2IyZjI3Tms4OFVSaEhYdUZRc0dNR1RPTXJuUHExQ2wyNzk0TlFQMzY5Ymw5K3pZclY2NWsvZnIxREIwNmxLRkRoK0xoNFlGQ29lQ3JyNzZ5YXM2bTlPN2RHeWNuSjZ2Rzl1alJReSt6K3FIazRWRVlCRTVMcTl5NUNJSWdDSUlnQ0lMdzBCQkI0RExnWnUrRTVWWkZWVTkxaDJwNnpjODBhRXM0UE82dXBOL2pTdm85cThmWGN2SmdVcU4rZXN2T3A5NFZBV0JCS0lFelo4NlFtcHFLdDdlM1ZQb2hJaUtDbkp3Y09uZnViRkMvZHMyYU5mZ1ZLVEZ5OXV4Wi92ZS8vMkZ2YjQ5TUp1UFFvVU5rWldYaDZ1b3FCVlByMXExTFNFaUl3Yjd0N096SzhaRnBBOUlMRml6ZytQSGpBRXlaTW9XV0xWdGFYTy9NbVRNQVpzczgxS2xUaC9mZmY5K3FURjJOUnNQeTVjdkp5OHVqZi8vK2VIaDRXSnczZ0plWGw5NXltVXhHNzk2OTlaYmw1ZVd4ZnYxNndzTENVS2xVZE92V2pZOCsrb2hUcDA2eFpzMGFybHk1d3JwMTZ3Z0xDK09wcDU1aXpKZ3hCdG5kdGpJVmlEYm16VGZmTE5XK3FvUnExYlIxZ05WcVVDb2hPeHRjWEN5dkp3aUNJQWlDSUFqQ1kwMEVnUjlqVGQzMWE3UEc1NmFpMHFncmFUWVBKMGU1Z2huTmgrSm1YNWlGRnB1VHd2ZTMvcXJFV1FuQ3crdnZ2LzhHa0VvUHFOVnFmdjMxVndDZWV1b3BhVnpuenAzeDl2YldDd3Jmdm4yYmVmUG1vVmFyZWVPTk43aDU4eVk3ZHV4ZzY5YXR2UERDQzl5OXE2M3QzYkJod3dwOFJGcFJVVkhNblR1WDZPaG9aRElaRXlaTTRPbW5uNWJ1ejhqSUlDNHVEaTh2THp3OFBIQndjRUNwVkhMczJESEN3c0lBYU5ldW5kbDlOR3JVeUtxNXJGcTFpaU5IanVEbTVzYUxMNzVvY0w5YXJmODVrSnFhQ2tDdFdyVk1iak01T1psZHUzYXhjK2RPcWJaeTE2NWRwUUJ0U0VnSUlTRWhIRDkrbkxWcjF4SVpHY20yYmRzSUR3OW4rUERoakJvMUNsZFh3MXJ0Z2hFeUdiaTdhMHRCZ0xZdXNBZ0NDNElnQ0lJZ0NJSmdnUWdDbDRFdnI0YXpQK0d5emV1TnJOdUo1K3M5WVhsZ09XbnVVVWZ2OXRYMDJFcWFpVzJLMXg2dUxETGc5Y2I5cWU5YVExcFdvRmF5T0hJbnVhb0NpK3MvN1crWWlWaFd2dXN3c2R5MkxRaW9yZzBZQUFBZ0FFbEVRVlRsYWZMa3lUejU1Sk5TY0hmTGxpMUVSVVhoNStkSGh3NGRwSEd0V3JXaVZhdFcwdTFyMTY3eC92dnZrNTZlempQUFBNT2dRWU5JU0VoZ3o1NDliTnEwQ1psTVJuUjBOSDUrZmhZelgzVW1UWnBrc25UQWd3Y1BBQWdORFRXNS91clZxMUdwVkd6YXRJbDE2OWFoVkNweGNuSmkyclJwQm5XQ1UxSlNlUDMxMTZYYnVveGVqVWJiWE5QZDNWMHZhRndTR1JrWkxGbXloSU1IRHlLWHk1azJiUm8xYXRUUUcrUHE2a3BxYWlyWHJsMmpjZVBHUkVWRmNmbnlaWnlkbmFsZXZicmUyT2pvYUU2ZVBNbmZmLy9OaFFzWHBPQ3hoNGNIb2FHaGVrRjduUTRkT3RDaFF3ZU9IajNLcWxXcmlJNk9ac09HRGV6Y3VaUG5ubnVPSVVPRzRPQ2dMWldVbVptSms1TVQwZEhScU5WcVhJb0ZPcDk3N3JsU1BSK3RXN2UyS1l1NFN2SHcwQThDMTY1ZHVmTVJCRUVRQkVFUUJLSEtFMEhneDVTZFRFNW5ILzFMY0IrV0lIQlZNUzZ3TzkxcTZOY24vZWJHbjl6S2pMZHEvZENnbnVVeExVRjRxTW5sY2xxM2JnMW9hd0d2WDc4ZWdEZmVlQU81WEc1MG5haW9LS1pObTBaMmRqWjkrL1psMHFSSkFOU3NXWlBRMEZDKy92cHIxcXhaQTBDWExsMnNua3QwZExURitySFIwZEZtNzc5NTg2WVVBRzdVcUJIVHAwK25mdjM2QnVQOC9mMlJ5K1ZTSUZVWC9BVUlDZ3BpMnJScFZnZXZqWW1JaUdENTh1VmtaR1JnYjIvUHUrKythL1M1YU5XcUZVZU9ITkVMU0FQMDZkTUhtVXhHUVVFQkN4WXM0UHo1ODZTbnArdU5xVk9uRGs4Ly9UUURCdzYwMlB5dFU2ZE90Ry9mbnUzYnQ3TjI3VnJTMDlOWnVYSWwyN1p0WThXS0ZiaTd1N053NFVLcFBqUmdVQTlhRjRndnFiU0h1WjV1MGRkQ1ppYW9WRkRPNVV3RVFSQUVRUkFFUVhpNGlTRHdZNnBqOVlaNEtQU3pxczZrM0s2Y3lkam9YazZ5MGVXT2NnVStqdFdrMi9HNWFVWWJ1N25hT2VMcFVMckxqZ2Y2dGVYWk9oMzBsdjBXZTRhLzRpK1dhcnVDSUJSeWNYRmgxcXhaSERwMHlHZ05YNTM2OWVzVEdockszYnQzbVR4NXNsNWQzR0hEaHFGU3FmajExMS94OWZWbDdOaXhWdTkveDQ0ZHBaby9RT1BHalhudHRkZkl5Y2xoNU1pUkpnUFpkbloyYk5pd2dkemNYQW9LQ2xDcFZLalZhanc5UFEyeWRVdWllZlBtYURRYUFnSUNtRDU5dWtGQVZlZk5OOS9FemMyTm16ZHZVbEJRZ0lPREE4SEJ3Yno4OHN1QXRobWNyNjh2aHc0ZEFyVFBmY2VPSFhuaWlTZE1idE1VT3pzN2hnMGJSdCsrZmZueHh4L1pzV01IWGJ0MmxiTEEvZno4c0xlM3g4SEJnVWFOR3ZIR0cyL29yYjlueng1Ym40WkhoMElCenM2UWt3TWFqYlpCbkxkM1pjOUtFQVJCRUFSQkVJUXFUQVNCSDBNeVlGaUFmZ0F6TWoyVys3bXBsVE1oQzJKemt2bnovZ1hwOWxmWGZ6YzZyclZuUFQ1dU9WSzZ2ZUR5TnU1bUdXYUtOWFgzbzNjdHk4MllUT2xkcXlYLzEwQy9HZEs1bER0OGZ5dWl4TnNzYTIrZS9rRTArUk1lQ2UzYnQ2ZDkrL1pteDhoa01wNTU1aG1UOTQ4WU1ZSVJJMFpZM05mQ2hRdFJxUXkvT0NxdElVT0dXRFd1ZUxtRjBuajExVmVsaG02Z3JlZjd4UmRmRUJBUWdMMjk2WTkrYjI5dnBrK2ZibmJiNDhhTkl6ZzRtQll0V3BRcU8xbkh6YzJOU1pNbThjd3p6MUN6WmsxcCtiLy8vVy8rL2U5L2wzcjdqeXh2YjdqM1R4UFRwQ1FSQkJZRVFSQUVRUkFFd1N3UkJINE05YWdaVEVNMy9mcUIreEl1VmRKc0xJdE1qeVh5bjFJVmpuSUZRK3UwWjFmc0dRclVTcHUyMDZkMlMrcTcxdUIvdC9aSjI3TlY3MW90ZWIxeGYyUkZsa1ZsSmZENWxWOXRicW8zN09CL0RKYVZWYjNqVEdVZTZRVTVaYkl0UVhoYytQajRWUFlVeWt5blRwME1sZ1VHQnBiSnRsMWNYT2phdFd1WmJLc29mMy8vTXQvbUk2MTY5Y0lnY0hvNjVPV0JvMlBsemtrUUJFRVFCRUVRaENwTEJJSEx3TlFtQTNtajhVQ2IxNVBKTEk4cGE1NEtGOFlINmpja1NpdklMbEZqdTRwbUo1UHpYdk1odFBVS3BIZXRGbng1Tlp5YlZ0VGZsUUV2QkhabjJEL2xHd0pjZkZoMFpUdVpTdk8xUG9zYjVOZU9DUTE2NmdXQTQzUFRtSHZ4WjNKVStUWnRxNnhGWlNXd09IS25kRHREQklBRlFSQWViUXFGdGphd3JyYngvZnRRcjE3bHpra1FCRUVRQkVFUWhDckxlSEZDd1NZeVpNaGx0ditUVWJGUllCa3kzbTQ2MktBZTdzL1J4OGhWRlZUb1hHd2xsOGw0czhsVHRQWFNackxWY2FuTzFDWlBZU2V6L0JLdXBuQWh4Q3RJdXQzS3N5NEwyNHpEejluTDZ2Mi9FTmlkVnhyMDB2dWRKZWFsODlHRnpWV2k3RUpxZmhhSEVpT2xmL2syWmtrTGdpQUlEeUZmMzhLZms1SzAyY0NDSUFpQ0lBaUNJQWhHaUNEd1l5UTBxQ2N0UGV2cUxVdk1TMmQzM0xsS21wRjFaTWlZMnZncG5xaFIySFFvT1QrVGVaZTJXbFdDSWIwZ20vZlBiZUJNU3BTMHpOZlprODlhUDA5VGR6K3o2enJLRmJ6ZGRMQkJFN2lrdkF3K1BQOFRDYmxsMjEyK2FDQTNPaXVwVExjdENJSWdQR0pjWGJYWndLQnRFQmNkWGJuenNVRm1aaVpLcGZqQ1VyQ2RScU9wN0NrSWdpQUlnaUE4bEVRNWlETHc1ZFh3S2w5TzRZWDYzUmpzMzA1dm1RWU5TNitHMjF4YnR5TFp5ZVM4MFhnZzNXczJrNVpsS25QNTVPSVdtd0t3MmFwODVsM2F5aXNOZWpQUXR3MEExUlRPZk5KeUZGOUU3dUpvMG5XRGRXbzVlVENqK1ZEcXU5YlFXeDZiazhMSEY4Skl6RXUzNmJFY2UzQ0RoRnp6NnhRdDZWRFJGSEs3U3R1M0lBaUNVRUwrL3RxYXdCcU50alJFWWlMVXFHRjV2VXAwNE1BQmxpNWRTcjkrL1pnNGNXSmxUNmRLZWUrOTl5Z29LR0RxMUtuVUs2UHlIanQzN2lRdExZMnhZOGVhSEhQanhnMTI3ZHBGbHk1ZExEYmoxSms0Y1NLK3ZyNTgvUEhIWlRKUGF5UW5KL04vLy9kL2RPN2NtWGZlZVFkWkJkVldtemh4SXM3T3puejU1WmNWc2o5TGpoOC9UbFpXRmoxNzlyUTRkdjM2OVNRbkp6Tmx5cFFLbUprZ0NJSWdDRldaQ0FJL0JGenQ5UnU5S0cxb1FDYVh5WGdwc0FkUCs0Y1kzTGN0NWdTWDBtSktQYi95NGlDM1ozcXpJWVI0RjVaeXlGTG04ZkdGTU81a1BUQVk3MmluMEx0ZFBGTkVyZEd3NnNhZlpCVGtNS3B1WndBVWNudW1OQm5JNVJQM1NDL0lsc1oyck42UXlZMEg0R2J2cExlTkc1bjNtWHR4cTk1WWEwVmxKUkNWbFdEemVoWEYxMG0vUEliYXhrWjNnaUFJUWlWd2R0WUdnbVArK1R5UGlRRW5KNmhXclhMblpZYWZueDlaV1ZuOC9QUFBkT25TaFpZdFc1YnA5a05EUTYwZTYrdnJ5L3o1ODh0MC95VVZHeHZMNmRPbmNYTnp3N2RvcVE4YlpHWm04djMzMy9QVVUwL1JxRkVqQUxadTNVcDBkTFFVQk03UHoyZk9uRGs4OGNRVERCeW83V2x4K3ZScGR1N2NTVkJRa01sdEYzZnIxaTBLQ2dyTGlSMC9mcHd6Wjg3WVBHZFBUMDlHang1dDFkaERodzZSbnA1T2ZuNStoUVdBQVc3ZnZvMmJtNXZaTWV2V3JTTW14dnpmMVRObXpHRFdyRmsyNzMvczJMRTBhMWFZRVBITk45OFFIUjF0VlJCNDc5NjlSRWRIaXlDd0lBaUNJQWdpQ0Z3U1NYa1pURHI1blhTN3ZHdkNObmV2bzNmYjJxWmZMdmFPdk50MHNGUkh0NmpUS1ZGc3VIMm9UT1pYSGp3VkxzeG9QcFFtUmNvMVpDbnptSE54aThsbWNBM2NhdW5kTnRXc2JlT2R2MUZwMUR4WHJ5djVhaVdmWHRvbUJYVWQ1UW9tTk9oSjM5cXRETlk3bG5TREw2L3VxdkwxazB2QzM4V2JMalVhUzdkelZQbFdsZG9RQkVFUXFvQmF0YlRad09ucG9GYkRqUnNRRkZSWUtxS0thZGl3SVNOR2pHRHo1czBjTzNiTTZpRHcxcTFiV2JGaWhka3hlL2JzSWJxVVpUR2VlKzQ1SGp3dy9MTFpWZ3FGZ3ZEd2NLdkhiOSsrSFlDQkF3Zmk0T0JRb24zbTVlWHg5OTkvYy9qd1liNzY2aXQ4Zkh6MDd0ZG9OSHorK2VjY1AzNmNKazJhU011dlhyMEtRRWlJWWRLQXRjNmZQOCtXTFZ0c1hpOGdJTURxSVBCZmYvMEZ3TFBQUG12emZrQ2JoVDUzN2x5TDQ3WnQyNllYOUpYSlpNamw1cXZvblR4NWtrdVhMcGtkTTJQR0RDNWV2R2l3WEsxV2s1T1RnMXd1eDluWjJlRCs5SFRMVjUvMTdkdTNSUGZiK2pvVkJFRVFCT0hoSllMQUphRFNxSW5MU1MyVGJYa3FYS2pqVXAxTVpTNlp5bHh5VlBrbzFXb0tORXFjNUFxYWVkVGgxWVo5OU5hNWJVVTJhWE9QT3J6UmVDQzFuQXhQQUsrbXg3THc4dllxRytSelY3aXdzTzA0YWppNlM4dFM4N09aYzFHYkFkeldxejRQOGpKSUxjZ21WNVdQUW1aSFcrOUF2V3puUEhVQnlmbVpKdmV4K2U0UkN0UXFibVhGY3pGTmU3TFkwck11cnpYc2g2K3pwOEg0c0x0SDJYam5FQTl6RmJyWkxVYmdiT2NndmM0SzFDcVVHaFVlQ2xkYWU5WEZVVjZZU1gwbks3RVNaeW9JZ2lEWUxEQVFybCtIN0d4dElQam1UVzJHY00yYVVJRVprOU9tVFNNcHlYSk4rL3o4ZkJ3ZEhUbDgrRENIRHg4Mk83WjY5ZW9zV3JTSWF0V3FFUkFRSUMyUGpvN0czdDdlYU5ac1FFQUFxMWV2TnJ0ZFUwRXhQejgvbzRFNFc1Z0tSRnNLMUFHRWhZVVJGaFptMC80R0R4N00xS2xUcVY2OU9oOTg4QUhUcDA5bitmTGx6Smt6UjIvY2loVXJPSERnQVAzNzkyZjgrUEdBTmdCNTd0dzVnb0tDOFBNejN5dkJHcXRYcjliN1BabGo2dmt3bGMwZEV4T0RUQ1pqNGNLRlZzK2xLRmRYVjZ2bVZqemdxMWFyTFFhQlRaV0tPSEhpQkxObXphSjM3OTRBL1BMTEx3WmpJaUlpV0xCZ0FiMTY5ZUs5OTk2ek9EOWpYbjMxVmFQTGYvcnBKOUxTMGt6ZWIyY255b0VKZ2lBSXd1TkNCSUVybWJ2Q2hibXRyTXQrQUNoUXF6aVJkTlBzbVBHQjNSbGFwejB5REUvNkl0TmptWDlwSzNucXFwdk5tbDZRelk1N3AzZzVxQ2N5NEg1dUtwOWMvSm00bkJRQVhtdlVUeTlBYk15WjVOdW9MVFFPMlJaekhOQm1URThJNmttdldpME14bVFxYy9udnRkMGNTN3BSc2dkVGhlU3FDbWpqVmQrcXNmdXFlSTFyUVJBRW9SaDdlMmpjR0s1ZDB3YUNOUnB0YVlqa1pLaFhEMXhjS21RYWNYRnh4TWNidjJMSEdHdXlkdlB6dFZmMjlPM2JWeTlvMkxkdlgzeDlmUzBHZXdGKysrMDNYRjFkNmQ2OXU4V3hpeGN2dGpqR0VsUEJUVk1CeU1URVJISnpjL0h5OHJKWWRzQVlMNi9Da2s1dDJyUmgxcXhadEd2WHptRGNrQ0ZEc0xlMzU1VlhYcEdXblQ5L25yUzBOTHk4dkZpNmRLblI3YmRvMFFKL2YzK0Q0R3RjWEp3VXNPM1NwWXZOOHpiRjB1dWlwTm5lSVNFaFZyMWVpdE5vTkZZSFMyL2V2SWxhcmFaUm8wWkVSMGN6Zi81OC9QMzllZU9OTjB5dWMrM2FOVUQ3UEpmVXlKRWpqUzcvN2JmZlNFdExNM20vSUFpQ0lBaVBEeEVFcm1UUjJVbmtxUEp4dHJQdXNyOHQwVWRKdFZDUE5qb3J5V2dBK0ZCaUpNdXU3YTdTamVCMGR0dzdSVXArRm4xcXRXVHgxWjE2SlRCdVpzU2JEUUxucVF2WWNNZjZVaGQ1cWdLY2pEei9sOUppV0hKMUYwbDVHYlpOdm9xNmxSVlBKNTlHRnNlZFM3bkRudnZuSzJCR2dpQUlRcG15czlNR2dtL2ZodFIvcmxqS3pvWXJWOERORFh4OHdNc0xMR1EwbG9VOWUvWklQeWNuSitQdDdXMTBYRVJFQkdxMVdzcVNMTTZhekZscmZQSEZGd1FFQkZnVkJDNVB4Z0tRaVltSlRKZ3dBU2NuSjc3NjZpdHFsS0t4MzhxVks2V2ZyMXk1QWtEcVA2K0ZvdmQ5KysyM05HblNoQjQ5ZXJCLy8zNUFXL2YyOXUzYlJyZXJVcW53OGZFeENMNHFsY3BTbDk4d3BWYXRXcXhidDY1RTY0NGJOODZtTHlPS1c3bHlwVUZwaThURVJKT3Z4eDkrK0FGL2YzOHlNaktZTm0wYStmbjV2UDc2NjJ6ZXZKbUNnZ0ptelpxRms1T1QwWFVCcmwvWE5pZ3VUUkFZK0gvMjdqdXN5Zk45Ry9nWkNCc1ZBUVZVM0hzcjR0Nm8xRjJ0NHJadXEzWFViZmxxdFdyZHE4NDZhdFdpT090UHBWTDNRQnlvRlFVVnhjM1FNRVZtSUNIdkgzbVRFcEpBZ2dRRXo4OXhlQnp3clB0SlNJS2N6L1ZjTng0OWVvVDM3OStyTEV0T2xyZXR1M2p4b3RyMjJ0NTNSRVJFVkR3eEJDNWtNc2p3SmprR3RVdm1mUHRkUnFZVXg4TnU0K2pibTdrZTgzTFVJNVMzdE1VM3ppMEF5TnRYSEhyamorTmh0NHRVTzRQcjBTRzRIaDJpdGp3aU5VN3JQczhTMzJIWDg0c0lTOG45VmxRRnFTd1Q2MEpPdzZ4dVA3allWa1Y2cGdUZWIveHhLdUp1cnRYRVJVbFlzdmJuSkUyYWdZalVPRnlMZW9JemtmZUwxZU1tSXZxaUdCc0QxYW9COGZIQTI3ZUE1UDlmK0UxS2t2OTcrMVllQ0Z0WnlhdURMUzJCUFBhZjFZV2ZueDlXclZxRi92MzdZL0Rnd2JETVZwRzhaczBhU0NTU3p5cU15c3pNVkU2aTV1M3RiZkR4dG0vZmp0VFVWRXlhTk9tVEFtQUFPZmJremI2dVc3ZHVjSEZ4d2ZuejUxR3JWaTFzMmJKRlpmMnNXYlB3OE9GREhEcDBDSFoyZGdCVXcvMnVYYnVxdE4zWXZWcytYNFkrRS9OOXJteHNiSlJWMnpLWkRPSGg0UnBiajBSRlJVRXNGa01vbFA5SlZhSkVDU3hZc0FBTEZ5N0UrdlhyQVFEVHBrMVRtM0JQVzVpY3RVSmJRZkVjZTN0N0s1Ly9kKy9lQVZCOXJ2ZnMyWVBUcDA5ckRIc0JZT1hLbFdyTFBxZjNIUkVSRVJrZVErQXNQbWFrSWphSFByS0djaXJpTGtJK09zSFVTQWdUSTJNWUNZeGdKQkFBTXZsa2FHOVNvbkUzOWtXdUZjQlpIWGg5SFpXdHlzRGVyQ1IrZlhvR3IzVG9JL3lwWG1mckkydW9uc09uSXU3aFZrd29qQVFDR0FrRUVFQ0FqRXdwb3NVZmthREhjNVJWcGt5RzlTRStHRk90TTQ2OXZZWDNhZm5UOHprL1JhYkdJeUJMVzRwTVBaL2ZXN0doNk8rM1R2bWNBZktMRUpteXpDSjFjWUNJaUhSUXVqUlFvZ1R3L2owUUcvdGZHSnlaK2Q4a2Nsa1pHNnYrSzExYTNrOVlUME9IRGxWV0hnSkFURXdNTWpNejRlM3RqVE5uem1EQ2hBbm8xcTJiY24xdXQ5bFBtREFCVmxaV2VwL0hwNURKWlBreU1ad3VybHk1QWo4L1B4Z1pHZUhwMDZjYWd6cHRTcFVxaFVtVEpxa3N5eHJTSmlRa1lONjhlWGp4UXQ1R3pOdmJHM1oyZGhCazZSSHQ1ZVVGc1ZpTWpBejFObUZ4Y1hFd01qSlNhVFdoQzNkM2Q1UW9VVUp0ZVhwNk9veU1qSlNCS1pCemFGMllCZzBhcEp5c0xpMHREYjE3OTBhRkNoV3dhOWN1bGUxKytPRUhQSHIwU09VeE5XM2FGQXNYTHNTaVJZdVFtWm1KVWxvbWFMUzB0RVRidG0xelBJOXo1ODRwdjQ2UGoxZXJ1dFpXaFozMWRhREp5cFVydFliRlJFUkVWSHd4Qk01aWEralpRaG4zWnN3ejNJeDVscS9IbEVHR2RTRSt5c20vQ3NLTWYvY1Z5RGdmTTFMd01ZOWhiMDVTcE9uWTh1eWZmRDl1ZmdtSWZhNFNBdWVGRERKSVdlVkxSUFJsRUFxQkNoV0FjdVhrbGNIUjBVQ1dnRmFGVkNyL3A1Q1VKSzhZMXJPWGNJOGVQVlMrNzlldkgxcTNibzAvL3ZnRGx5NWR3cG8xYTNEMTZsVXNXN1lNQW9FQVVxazB4OXZraTNNZjA0aUlDR3pZc0FHQXZQcjQwcVZMZXUzdjRPQ2dGZ0lydkgvL0hwNmVub2lOallXMXRUV1NrcEl3ZmZwME9Eczd3OVBURXlWTGxrUjBkRFNPSERtaTNENHJtVXdHa1VnRUJ3ZUhYQ2RFeTI3UW9FRWFleDlucnh3R2dKWXRXOExNekV5djR4YzBSVUNlTmVoVmtQei9peXZaMTdWczJSTFRwazNENXMyYllXT2pQdUV3SUovd2NNNmNPY3J2UlNJUmpJMk5ZVzl2cjF5V05RU2VQSGt5SmsrZURFQmVBUndXRnFZMTdNMnRSVWV5dHM4QklpSWlLdFlZQWhkanFkTDB3ajRGSXZyU0dCbkpLdzBMb09jb1VhRXBhcTl4SXlQQXprNytUeXFWQjhISnlmS2dOelZWWGlXYy9RS2hpY2tudFlsSVNFakE4K2ZQNGVMaUFnY0hCOHlmUHgrOWV2WEM1czJiMGF4Wk13Z0VBb2pGWXNoa01yMUN3T3kzMFllRmhTbVhsU3haRXNlUEgxZmJSL3IvdzIwVEV4TzlINGVoV2hza0pTVmg4ZUxGU0VtUlg5VE9yWEl6dTV4NkpmLzc3NzlZdm53NU1qSXlzSHo1Y3F4YnR3NUpTVWxvMDZZTlRwdzRnY21USjJQSmtpVTRjZUlFVWxOVGxTRnhkSFMwc2gzRnUzZnZrSkdSb1hVaXUvelNxRkVqcmV0RUlsRys5WVFHQUg5L2Z5eGV2RmpuN1JVL0U4WFBTTlBGQ2tVSWJHSmlvclc2ZHRhc1dScVBtOTN3NGNQVlF2SzhLZzR0T1lpSWlDai9NUVFtSXFMOFkyWW1ENVVLK1BadG9nS1ZtaXAvclJkRnhzWkF5Wkx5ZjFsbFpzb0RZb2xFL3JXbEpTQlFuMlJXVjd0MjdjTFpzMmRSclZvMWVIaDRvR1BIanFoZnZ6NjJiOSt1YkVlUWxDUnZ3YVZQdTRlc29XUllXSmhLbjFacmEydU4rNlNteWllWHRiQ3cwUHR4R0dMU003RllqSVVMRjJxZGhPMVRqcnR2M3o0Y08zWU1kbloyV0xWcUZhcFZxNlpjUDNueVpGU3NXQkdiTjIvRzlPblRNWGJzV0ZTdFdoVnVibTdZdFdzWEhqOStqQTRkT2dBQW5qNTlDZ0NvWHIxNnJ1TW1KQ1RBMzk5ZkdiYnYzNzlmNjg4aVBqNGV2Lzc2cTlyeU5tM2FvRm16WmlyTGpJMk5VYTVjem5ObWFCTVpHYWs4SHdWTFMwdVYxMDl5Y2pMaTR1SmdiVzJkWThzTFJkVnM5bjdXZ0dvSVhLOWVQWlYxTjIvZVJFcEtDdHpjM0NDVHlYRHAwcVU4WFlqSUM3YURJQ0lpSWswWUFoTVJVZjZ4c1FGaVloZ0NVL0VXRXlOL3JSY25Sa2J5Zi9rVVVnMGZQaHhDb1JCbno1N0ZpaFVyNE9YbGhSRWpScUJUcDA3S2JlTGk1Qk85YXJ0ZFhwT3NWWkpkdTNhRms1TlRycFdUSHo3SSsvenIyOXNXMEw5Q04rdTVhU0lXaTdGa3lSSUVCd2VqY2VQR2lJaUlRSFIwdE1adDlSVVlHSWlqUjQraWNlUEc4UFQwMVBoNGUvWHFCWHQ3ZXh3L2ZodzllL1pFdDI3ZGxEMkRIeng0b0F5Qmc0T0RBUUIxNjliVk9OYXJWNjhBeU1OV0R3OFBaR1ptb2srZlBnRGtmWTYxU1VwS2dvK1BqOXB5QndjSHRSRFkzdDQrejFXeHc0Y1BoMGdrVWxuV3BFa1RsZU50M0xnUmYvLzlONlpQbjQ2T0hUdHFQWmFpUDdTbTNyNVpXMFgwN3QwYnZYdjNWcTRiTTJZTVVsSlNNSC8rZklTSGgrUFNwVXRvMHFSSm5oNlB2dkt6Z3BxSWlJaUtENGJBUkVTVWZ4d2NnTWVQZ2NSRSthUlVSTVZOWXFKOFVqVXQ0UmpKT1RvNjRvY2Zmc0N3WWNPd2QrOWVuRDkvSHBjdVhWSUpnZCs5ZXdjQUtKdUhDZWowRVJrWkNRQW9YNzY4UWNmSlRWSlNFaFl1WElqZzRHRFVybDBiUzVZc3dYZmZmUWNnZjBLN0ZpMWFZUFhxMVdqY3VERUVBZ0ZDUWtMdzg4OC9ZK2pRb1NyaFpNdVdMZEd5WlVzQThncldPblhxd05MU0V2NysvcGc2ZFNvRUFnRnUzNzROb1ZDSUJnMGFLUGNMRGc3R3FWT25FQmdZaVBqNGVBRHlWaHMxYXRSQTU4NmRsYy96d1lNSGxXMGxzdExVRTdpd1pHUms0T3JWcTdDMXRjMTFjamJGNDFKVW5HY2xsVXBoWW1LaU10bWVKa0ZCUVFDZzh2clBmaHdBZXZkZjFpYTM1M2puenAyNGRldFd2b3hGUkVSRVJRZERZQ0lpeWovR3hrQ2xTc0NyVjBDVktneUNxWGhKVFB6dnRXMXNYTmhuVXlTVUtWTUdjK2JNd1RmZmZLTldTUmthR2dvQXFGU3Bra0hQUVRGT3FWS2w4UDc5ZXpnNk9ocDBQQUQ0KysrLzFZTEJTNWN1SVRnNEdQWHIxOGV5WmN0VTJsUDA2dFZMcitOcnFxYU5qSXhFUUVBQUFnSUNBQUEzYnR4QVRFd01uang1b2d3eXM1bzRjU0lBZVJXcmk0c0wvUHo4Y08vZVBWaFlXRUFrRXNIRnhVV2xCVUpvYUNndVg3NE1nVUNBZXZYcTRkR2pSM0IyZHNhMmJkc0FBQ3RXckFDZ1gzdVB3dUxuNTRla3BDUmx4WHA2ZWpvdVhicUV6cDA3d3pSYkwrem56K1dUOG1ycWo1eWVucTYydlNhM2I5K0d0YlUxMnJWcnAzRzlvdVZFVHBNazZpTzNYczVGNFdkRVJFUkUrWThoTUJFUjVhK1NKWUhLbFlIWHIrVmYyOXNERmhaRmF5SXRJb1hNVEhrUDRKZ1llUVV3TDI3a1NKOEpxUlMzMlo4NmRTclgvcVR1N3U0WU5HaFFuczdwN3QyN0VBZ0UyTGx6SjN4OWZRdWtFbFZUTU5pN2QyOGtKQ1RBdzhORGJUSzg2ZE9uNjNWOFRTRndkSFEwamgwN3ByWmNXMHNMUlFnTXlKOWZQejgvSERseVJCbld1N201cVd4ZnYzNTl6Snc1RTYxYXRZS05qWTFhOVhKQ1FnTE16TXcwOXM3Tmk1aVltRHhQY0taNGJXbmo0K09qYk9FQUFGNWVYdkQyOW9aRUlsRUw1Qld0TWJMMy9BWGtrOGJwRXFpT0dqVUtrWkdSV2lkQlZGVEZhNnFnemsxY1hCeHUzcnlKNXMyYks1ZXhIUVFSRVJGcHdoQ1lpSWp5WDhtUzh0dmxSU0xnelJ0QUxKYUhhVVJGalpHUmZCSTRHeHY1YTVvVndEbkt5MFJxY1hGeHl2N0EyaWo2K3VxaVk4ZU9zTGUzQndDRWg0ZmowYU5IYU5Tb0VRSURBMVcyVzdod29jRXJJdjM5L1JFY0hJek9uVHVqUm8wYUdERmloTUhHYXRTb0VjNmZQNC9FeEVTTUhqMGF0cmEyMkw1OU80eXp2R2JEdzhNeGZ2eDR0VjYvcnE2dUtGZXVITzdmdncrQlFBQWJHeHRsZjJDRkdqVnFvRWFOR2xySEY0bEV5dFllMmtMSXNMQXd0WFV0V3JUQXNtWEwxTGFWU3FVR21aZ3ZORFFVUVVGQjZOYXRHMnh0YlFFQVBYdjJ4T0hEaDNIMDZGSDA2TkZEMlpZaExDd01FUkVSY0hKeVVndG9aVElaeEdLeFRyMm1LMWV1ak1xVksydGQvK1RKRXdDNlRjU1gxWlFwVS9EczJUUElaREtzWExsU3VaenRJSWlJaUVnVGhzQkVSR1FZeHNaQXVYTHlmMFQwUmRCbElyWDQrSGhNbVRJRlVWRlJHRHQyTEFZUEh2eEpZeVluSitQMjdkdTRmdjA2Smt5WWdQLzk3My9LZGIvLy9qdGtNaGw2OU9paEZnSzNiOThlNmVucGlJcUtNbGhmNG1mUG51SFlzV1BLM3JuYTVHZmw1czZkTzVHUWtJQkpreWFwQk1BU2lRUnIxcXlCVkNwVnE3QTFNakxDeUpFanNYTGxTc2hrTWd3ZVBGaW5OZ2NLR1JrWmVQZnVIVnhkWFpYTFNwUW9BWGQzZDYzN0pDY253OWZYVit0NkJ3Y0hlSGw1Nlh3T1dXbWFHRTdCMjlzYkFvRUFIaDRlS21PMWF0VUsvdjcrdUg3OU90cTNidzhBeWdwMXhmZFpwYWFtQXNpZkZnNFhMbHdBZ0J3bmprdE5UWVdmbngvT25EbWpETWVmUG4yS3lwVXJvMU9uVHFoV3JacnkvY2QyRUVSRVJLUUpRMkFpSWlJaUtoQmhZV0ZZdUhBaG9xS2lBQUI3OSs1RmFHZ28rdlRwZzBhTkd1bDhuSWlJQ0FEeTIrZ0hEQmdBaVVRQ0FQRHc4RkQyL1BYMTljWDE2OWRSdlhwMWRPellFY3VYTDFjN1RreE1ERWFOR29XdnZ2b0tNMmZPL05TSHArYjE2OWNBa0dNVktKQS9QWUVCZVhXcXJhMHRMQ3dzc0dyVkt2ajUrY0hEd3dPMWF0WEM2dFdyOGZqeFl3d1lNRUJqYTRPc0lmbmJ0Mi8xT3A4WEwxNUFLcFdpV3JWcXltVTJOallxTFNleWk0eU16REVFTm9SNzkrN0J6ODhQYmR1MlZldEYzYnQzYi9qNysrUEVpUk5vMzc0OXhHS3g4bm51MHFXTDJyRStKUVFlTkdnUWJHeHNBQUNYTDEvRzA2ZFBBUUJyMTY3RmdnVUxVTFZxVmJYdGxpMWJwdXozWEtaTUdYVHQyaFdkTzNkR3BVcVYwTFZyVi96eHh4L0s0K3Q2VVVHeDNhcFZxOUMwYVZPOUh3Y1JFUkVWTFF5QmlZaUlpTWlneEdJeC92cnJMeHc0Y0FCaXNSaXRXclZDaHc0ZGNQejRjVnk3ZGczWHJsMUQ1Y3FWMGFkUEgzVHAwa1ZsMGpTRm9LQWduRDkvSHZmdTNWT0d5RktwRkhYcjFrWGJ0bTNScmwwN09EZzRBQUN1WGJ1R1RaczJ3Y3pNREhQbXpGR2JwRTBoTVRFUk1wbE1wWWVza1pFUkJBSUJaRElaRWhNVFVTS1BQYUFsRWdtQ2dvSUFJTWNxWUNCL2VnSURnRUFnd09qUm85Ry9mMzhjUEhnUXAwK2ZocisvUCt6czdCQWJHNHMyYmRwZzNMaHhhdnQ1ZTN2am4zLytnYVdsSldReUdjNmNPUU5IUjBjTUdUSkVwL1A1OTk5L0FVQ3R6Y1RuSkRRMEZJc1hMd1lBbUptWllkdTJiZmp3NFFQaTQrTVJHeHVMMk5oWUFQSWV3Qzlldk1DdFc3ZVFrSkFBVjFkWGpTSCtwNFRBaXA5QlNFZ0lObTdjQ0lGQWdKNDllOExYMXhkVHAwN0ZwRW1UMEt0WEw1V2ZWWThlUFdCdWJnNTNkM2U0dW9HeC9MUUFBQ0FBU1VSQlZMcXF2S1luVEppZ05zYUhEeCtVQWJKQ2JHd3M3T3pzMUxhdFVLR0MzbytCaUlpSWloNkd3RVJFUkVSa0VPSGg0VGgzN2h6T25EbWpuRGhzM0xoeDhQRHdnRUFnZ0p1Ykd3SURBM0gwNkZIY3VYTUhtelp0d3UrLy80N3UzYnZqNjYrL1ZvYTZnSHdTTGw5Zlh4Z1pHYUZodzRabzM3NDkyclZycCt6ckNzZ3JZUThjT0lEOSsvZERJQkNvVkZVcTFtZWw2RVdjdFIyRVFDQ0F2YjA5b3FPanNYZnZYa3lZTUVIcmhGN2FmUGp3QWZ2MjdVTmlZaUtzcmExVkttUS9WWHA2ZXE3YmxDcFZDaE1uVG9TcHFTa09IVHFrRERoZnZYcUZNMmZPb0Z1M2Jzckg1TzN0alQxNzlzREl5QWovKzkvL2tKNmVqaVZMbG1EUG5qMUlUazdHMkxGanRZYm9DbGV2WG9XcHFhbGUxZHdGclh6NThzcGV2NG8yRDBaR1JpaGR1alRzN096UXNHRkRKQ1VsSVRnNEdFZU9ITUgxNjljaEVBZ3dhdFFvamNkVHZIYTB0VmJJL2xyTDdwOS8vc0dXTFZzZ0Zvc3hlZkprOU92WEQxMjZkTUdLRlN2dzY2Ky9Jamc0R0RObXpGRCtuTnEwYVlNMmJkcG9QTmJBZ1FPVlh5Y2tKR0QvL3YwNGMrWU1GaTFhaEpZdFd3SUFidDI2aFYyN2RzSFYxUlVEQnc1RTQ4YU5jencvSWlJaUtuNFlBaE1SRVJGUnZraEtTa0pJU0FnQ0F3Tng1ODRkdkh6NUVnQWdGQXJoN3U2T0VTTkdxQVM3QU5DNGNXTTBidHdZYjk2OHdaRWpSM0R4NGtVY08zWU1mLzMxRjlxMWE0ZHZ2dmtHZGVyVVFZc1dMVEIvL255NHVMaW9WVGdDOHBZRXYvNzZLNTQ4ZVFKemMzTjRlbnFpVmF0V3l2VVdGaGFJaW9yQzY5ZXZVYmx5WmFTbXBpcDdzVmFzV0ZIbFdPN3U3dkR5OHNLcFU2ZHcrdlJwQ0lXNi81ZFpKcE1wMjFNQThoWVZpdkJSWHhLSkJIRnhjYkN5c29LRmhRV2tVaWxPbmp3SkFMQzB0TlM0ejhlUEgzSDU4bVg4OWRkZmlJeU1SS2xTcFRCMjdGaUVoSVRnM0xsejJMUnBFd0lEQXpGLy9ueHMzcndadnI2K01EWTJ4dno1ODlHOGVYTUF3TlNwVTdGcDB5WWNQbndZejU0OXc2eFpzMkJqWTRPTWpBeFlXVm5od1lNSEFBQVRFeE1FQlFYaDVjdVhhTmV1blVwWXJta1NPSDJJUktKODdaVnNhV21KaFFzWFFpd1d3OTdlSHZiMjlyQzF0VlVKdU9QaTR2RDI3VnRzM3J3WjZlbnA2TldyRjJyV3JBbEEzb0xFMnRvYVZsWldTRTVPeHVIRGh3R292M1lBZWNWdFZGU1V4cC83MDZkUHNYdjNiZ1FHQnNMWTJCalRwazFENzk2OUFRRDE2dFhEYjcvOWhyVnIxK0xpeFl0NDllb1Zmdjc1WjJXTGs1eDgrUEFCSjA2Y3dQLzkzLzhoSlNVRkxWdTJSSlVxVlpUcmE5YXNDUThQRDV3K2ZSb0JBUUdvVWFNR2hnNGRpalp0MnVRYThoTVJFVkh4SUpEbGRwbjZNOVRQYjIxaG53SVI1ZEdKZHJNTCt4U0lpTWdBM3J4NWcvSGp4NnRVUURvN082Tno1ODdvMGFPSFNzVnVUa1FpRVE0ZE9vU3paODhpSXlNRHhzYkcyTE5uRDhwcG1XUlNMQlpqdzRZTnVIVHBFbVF5R2FwVXFRSlBUMCsxVy9oWHJWcWxESDJ6c3JTMHhPN2R1MUdtVEJubE1xbFVDaTh2TDV3OWV4WXhNVEc1Vm5WbUp4UUs0ZXpzakY2OWVxRjM3OTVhUTdadnYvMFdrWkdSV2lmVVMwbEp3ZGRmZjYxeC9FR0RCcW0wQzdoLy96Njh2YjBSRkJRRWlVUUNjM056OU8zYkY0TUdEVksydEhqMzdoMysvUE5QZlBYVlY5aTJiUnRldkhnQkN3c0xlSHA2S2l0R0ZTNWN1SUIxNjlaQklwR2daY3VXR0RseUpDWlBucXl5VGQrK2ZSRVRFd04vZjMrVnZySmR1M1pGaVJJbDBLTkhENjNQVVhKeU1ueDhmTkNpUlFzc1c3Wk1aVjNYcmwxaGJHeXM5V2VlbThqSVNFaWxVcDBtS3N3cUpTVUZucDZlZVBUb0VTcFZxb1F0VzdZbzJ6M01tVE5IYlhKQm9WQ0lIVHQyb0dMRmlsaXpaZzN1Mzc4UFUxTlR4TVRFUUN3V28yYk5tdGk2ZFNzQWVUL2lJMGVPS0Z0blZLaFFBWFBtek5IWVFrTW1rK0hnd1lQWXQyOGZTcFFvZ1kwYk4ycWQ3QzA4UEJ6ZTN0NjRjdVVLMHRQVFVibHlaWXdmUDE0WjZHZVhsSlNFa3lkUDR0aXhZMGhLU2tMbHlwVXhiOTQ4Vks5ZVhhL25pb2lJaUQ0dkFoMnU2cklTbUlpSWlJZytXYVZLbGVEcTZncXBWSW9tVFpxZ1JZc1d1VTZJcG9tRGd3T21UNStPRVNORzRNaVJJekF6TThzeEREUXpNNE85dlQzTXpjMHhaTWdRREJ3NFVHUGw3c3laTTFHelprMDhmLzRjVXFrVUFvRUFaY3FVd1ZkZmZhVVNBQU9Bc2JFeHZ2MzJXM3o3N2JkNm4zOStzclMwUlAzNjlSRWJHd3NqSXlNWUdSbkIwdElTVFpzMnhmRGh3MVcydGJXMVJXQmdJR3JWcW9VdVhicWdhOWV1YXRYQ1RrNU9tRHQzTGlRU0NVcVZLb1dLRlN0aXdZSUZLaFdqQ2wyNmRFR0ZDaFd3WWNNR1RKMDZWZG5XUWlxVnd0allHUFhxMWNPWU1XTWdFb21RbHBhbU1yRll5WklsVWI1OGVZMzloeFhldjMrUGE5ZXVhVzJuWUc5dmp6MTc5dWp6ZENrTkh6NGNJcEZJNy8zUzB0SVFFeE9EVXFWS1lmSGl4U3I5ZnBzMmJRcVJTSVNNakF6SVpESTRPanBpMkxCaHlrcGdVMU5UUkVkSEE1Q0h3L1hxMWNNUFAveWczTi9Dd2dMQndjR3d0cmJHNE1HRDBiOS9mNWlZbUdnOEQ0RkFnR0hEaHFGYXRXcll2SGt6N08zdHRaNXo2ZEtsOGV6Wk01UXJWdzVEaGd4QnAwNmRjcXpzdGJhMnhyQmh3OUN2WHo4Y1AzNGNQajQrR3ZzRUV4RVJVZkhEU21BaUtsQ3NCQ1lpb3Z3bWs4bnc4ZU5IbENwVnFyQlBSUytQSGoyQ1dDeFdDVkEveGNlUEgxR3laRW1kdGsxSlNZR3hzWEd1L1k1bE1sbXU3UUlVd1hCK2lZeU1oTEd4c1ZyckVGMkpSQ0pJcGRJOFZSS0hoWVZCTEJZYnBETDI2ZE9uY0haMjF0cktRNU8wdExSY0o1OUxTVW1CaFlWRm50bzZTQ1FTdmRxZEVCRVIwZWRKbDBwZ2hzQkVWS0FZQWhNUkVSRVJFUkVSNVI5ZFF1Qzh6VkpCUkVSRVJFUkVSRVJFUkVVQ1EyQWlJaUlpSWlJaUlpS2lZb3doTUJFUkVSRVJFUkVSRVZFeHhoQ1lpSWlJaUlpSWlJaUlxQmhqQ0V4RVJFUkVSRVJFUkVSVWpERUVKaUlpSWlJaUlpSWlJaXJHR0FJVEVSRVJFUkVSRVJFUkZXTkZNZ1EyTnpZcDdGTWdvanpnZTVlSWlJaUlpSWlJcU9BVnlSRFkwZHltc0UrQmlQS0E3MTBpSWlJaUlpSWlvb0pYSkVQZzVuYlZDL3NVaUNnUCtONGxJaUlpSWlJaUlpcDRSVElFN2x2QkZXWE1TaGIyYVJDUkhzcVlsY1RYRlZ3TCt6U0lpSWlJaUlpSWlMNDRSVElFdGpRMnhmYzEzUXY3TkloSUQxTnFmZ1VMWTlQQ1BnMGlJaUlpSWlJaW9pK09RQ2FUeVFyN0pQTHF3WWMzMlByc0xLTEZId3Y3VkloSWl6Sm1KVEdsNWxkb2FGT3hzRStGaUlpSWlJaUlpS2pZRVFnRWdseTNLY29oTUFDa1NOTnhNdndPQW1LZjQzM2FCNlJKTXdyN2xJaStlT2JHSm5BMHQwRnp1K3JvVzhFVmxxd0FKaUlpSWlJaUlpSXlpQzhpQkNZcXlud2Z2c2Z3MzI0akxqbmQ0R1AxYXV5RXZlT2J3ODZhZ1N3UkVSRVJFUkVSVVhIQkVKaW9DSGdibXdLUHJUZHgrMFdjd2NkeXRyV0U5K1FXYUZQRDN1QmpFUkVSRVJFUkVSR1I0VEVFSmlvaTBpV1ptSFBvSVRhZER6WDRXTVpHQWl6N3BqN205cXdGbzl3L0k0aUlpSWlJaUlpSTZEUEdFSmlvaURrYUVJNnh2OTlCWXByRTRHTjkxY0FSK3ljMlI1a1NaZ1lmaTRpSWlJaUlpSWlJRElNaE1GRVI5T3g5SWdac3ZvbWc4QVNEajFYT3hnTGVrMXVnZmEweUJoK0xpSWlJaUlpSWlJanlIME5nb2lJcUpWMktLZnYveFI5K3J3MCtscEZBZ0ovNzE4T1B2V3JEMklqdElZaUlpSWlJaUlpSWloS0d3RVJGM0I5K3J6RjUzNzlJeTVBYWZLd3U5UnpnTmJFNUhFcVpHM3dzSWlJaUlpSWlJaUxLSHd5QmlZcUJvUEFFRE41MkM0OGpQaHA4TElkUzVqajRYUXQwcmx2VzRHTVJFUkVSRVJFUkVkR25Zd2hNVkV5a3BFc3g4MkFnZGx4K2FmQ3hCQUpnWWQrNitLbHZYYmFISUNJaUlpSWlJaUw2ekRFRUppcG1qdDhOeDdqZjcrSkRTb2JCeCtwWXV3d09UR3FCY2pZV0JoK0xpSWlJaUlpSWlJanloaUV3VVRIME5qWUZ3MzY3amV2UFlndytWcGtTWnZENnJnVzYxWGN3K0ZoRVJFUkVSRVJFUktRL2hzQkV4WlJFS3NPeVU0K3g5T1FUWkJyNExTd1FBRC8ycW9PZis5V0QwSmp0SVlpSWlJaUlpSWlJUGljTWdZbUt1V3RQb3pIc3Q5c0lqMHMxK0ZodGE5ckRlMUpMVkxCbGV3Z2lJaUlpSWlJaW9zOEZRMkNpTDBCY2NqckcvWDRYSis1RkdId3NXeXRUL0Q2MkdiNTJLVy93c1lpSWlJaUlpSWlJS0hjTWdZbStFRElac09QeUM4dzQrQUJwR1ZLRGp6ZXhVMVdzSDlvWWxxYkdCaCtMaUlpSWlJaUlpSWkwWXdoTTlJVUpEay9BNEcyMzhDamlvOEhIcXUxVUF0NlRXNkp4UlJ1RGowVkVSRVJFUkVSRVJKb3hCQ2I2QXFXbVN6SEwrd0cyWDNwaDhMRk1oVVpZNmRFQTA3dlZnRkh1bnpkRVJFUkVSRVJFUkpUUEdBSVRmY0ZPM0l2QTJOL3ZJajQ1M2VCanVUZHd4Tjd4cm5Bc1pXN3dzWWlJaUlpSWlJaUk2RDhNZ1ltK2NHRnhLUmorV3dDdVBZMDIrRmhsU3BqaGovR3U2Tm5JeWVCakVSRVJFUkVSRVJHUkhFTmdJb0kwVTRibHA1OWc4WW5IeUN5QXQvdlVydFd4ZWxCRG1KdHcwamdpSWlJaUlpSWlJa05qQ0V4RVNqZWZ4MkxremdBOEZ5VVpmS3dHRlVyaDRLUVdxRitobE1ISElpSWlJaUlpSWlMNmtqRUVKaUlWeVdJSjVoMEp3dFlMencwK2xybUpNZFlPYm9qSmJ0WEJPZU9JaUlpSWlJaUlpQXlESVRBUmFYUStXSVRSdSs4Z0lqN1Y0R1AxYXV5RVBlTmNVYWFFbWNISElpSWlJaUlpSWlMNjBqQUVKaUt0NHBQVE1jMHJFRjQzM2hoOExNZFM1dGcvb1RtNjFuY3crRmhFUkVSRVJFUkVSRjhTaHNCRWxLdmpkOE14OFk5N2lFMUtOL2hZczdyWHhDOERHc0JNYUdUd3NZaUlpSWlJaUlpSXZnUU1nWWxJSjZLRU5FejQ0eDVPM1k4MCtGaE5LdG5BZTFKTDFISXFZZkN4aUlpSWlJaUlpSWlLTzRiQVJLUXptUXpZZC8wMXBubmRSMktheEtCaldab2FZK093eGhqWG9Tb25qU01pSWlJaUlpSWkrZ1FNZ1lsSWIyOWlVakJxVndDdWhFUWJmS3llalp5d2Ewd3pPTm1ZRzN3c0lpSWlJaUlpSXFMaWlDRXdFZVZKcGt5R3plZWZZLzZSSUtSbFNBMDZscTJWS2JhUGFncVA1czRHSFllSWlJaUlpSWlJcURoaUNFeEVueVRrWFNKRzdnakFuVmR4Qmg5cmNFdG5iQjNaRkxaV3BnWWZpNGlJaUlpSWlJaW91R0FJVEVTZlRDS1ZZWVhQRXl3NStSZ1NxV0UvTHB4c3pQSDdXRmQwYitobzBIR0lpSWlJaUlpSWlJb0xoc0JFbEcvdXZZN0h5SjBCZUJ6eDBlQmpUZWhZRmV1R05JSzF1ZERnWXhFUkVSRVJFUkVSRldVTWdZa29YNlZsU0xIZ2VERFcvL01NaHY3a3FGTEdDdnZHTjBlN1d2YUdIWWlJaUlpSWlJaUlxQWhqQ0V4RUJuSHplU3pHNzdtTFJ3YXVDaFlJZ0ZsZjFjTFNiK3JCM01UWW9HTVJFUkVSRVJFUkVSVkZESUdKeUdEU0pabFk5WGNJbHAxNmduUkpwa0hIcWxlK0pQWlBhSTZtbFVzYmRCd2lJaUlpSWlJaW9xS0dJVEFSR1Z6SXUwU00zM01YMTUvRkdIUWNvYkVBUC9XdGl4OTcxWUhRT05mUE5pSWlJaUlpSWlLaUx3SkRZQ0lxRUpreUdYWmRlWVc1aHgvaVkycUdRY2R5cldLTC9ST2JvN1pUQ1lPT1EwUkVSRVJFUkVSVUZEQUVKcUlDRlJHZmlxbC8zc2VKZXhFR0hjZmN4QmdyUFJwZ2F0ZnFNTXI5YzQ2SWlJaUlpSWlJcU5oaUNFeEVoZUxFdlFoOHYvOWZ2UHVRWnRCeE90VXBpei9HdWFLU3ZhVkJ4eUVpSWlJaUlpSWkrbHd4QkNhaVF2TWhKUVB6anp6RWpzc3ZEVHBPQ1hNaGZoM2VCS1BhVmdhTGdvbUlpSWlJaUlqb1M4TVFtSWdLbmQvVEdFejQ0eTVDM2lVYWRCejNCbzdZTWNxRlZjRkVSRVJFUkVSRTlFVmhDRXhFbndXeEpCUExUei9CaXRNaHlKQm1HbXdjS3pNaGZobFFIMU82VklleEVjdUNpWWlJaUlpSWlLajRZd2hNUkorVlJ4RWZNZTczdTdqMUl0YWc0N1NvWm92Zng3cWlYdm1TQmgySGlJaUlpSWlJaUtpd01RUW1vcytPTkZPRzdaZGU0TWVqUVVoS2t4aHNIQk5qSTNqMnJvMGZlOWVCbWRESVlPTVFFUkVSRVJFUkVSVW1oc0JFOU5rS2kwdkI5L3Z2NC9UOVNJT09VN2Q4U2V3ZTB3eXRxdHNaZEJ3aUlpSWlJaUlpb3NMQUVKaUlQbXN5R1hEc1RqaG1lZ2NpUEM3VllPTUlCTUNVTHRXeGZFQURXSnNMRFRZT0VSRVJFUkVSRVZGQll3aE1SRVZDc2xpQ2xUNGhXSFBtS2NRU3cwMGNWOUhPRWp0R3UrQ3JCbzRHRzRPSWlJaUlpSWlJcUNBeEJDYWlJdVZsZERKbWV6L0FpWHNSQmgxbmVPdEsyREMwRWV4TG1CbDBIQ0lpTWp5cFZBcGpZK01DRzA4bWswR0gvMk4vRVpLVGt5R1ZTbEd5Wk00VHNhYW5weU0xTlJVbUppYXd0TFFzb0xPam9zelgxeGRTcVJTOWV2VXE3Rk9oSWlZdUxnN0d4c1lvVmFwVVlaOEtFVkdCMGlVRTVteEpSUFRacUZyR0NuOU5hNDF6YzlxalRybWMvNkQ4RkY0MzNxRE9qMmR4OE9aYjhESVlFVkhCaTR5TXhELy8vS04xL2VuVHB4RVZGWlhqTWVMaTRqQnQyalJzMkxBaHYwOHZ4ekVIREJpQXRXdlhvaURyS0NaT25JZ2ZmdmhCcDIyZlBYdUdodzhmNm5YOEhqMTZvRWVQSHNqTTFQMXVISkZJaEVHREJtSHAwcVc1YnV2cDZZa0JBd2JnMHFWTGVwMVhRZkR4OGNHQkF3ZHkzT2I1OCtmNDlkZGZjZWZPSFoyUE8zSGlSQ3hldlBnVHp5NW5kKy9lemZGOWxGVm9hQ2gyNzk2TjVPVGtUeDVYSXBIZzVNbVRrRWcwVC9EcjcrK1BXN2R1YVh5UExGcTBDSFBuenMxMWpHM2J0dUhYWDMvOTVIUE5pOTI3ZDhQYjI3dFF4dFpGMTY1ZE1XYk1tRTg2eHViTm03Rm8wYUo4T3FPQzllN2RPK3pac3dmcDZlbHE2NlJTS1FZTkdvUnAwNlpwM0Rja0pBVExseS9IeDQ4ZnRSNS94b3daOFBEd3lMZnpKU0w2bkxBNUpoRjlkcnJXZDhDRFpWMng5Y0lMTERyeENCOVRNL0o5akpoRU1ZYjlkaHNIYnI3RmI2T2F3dG1XbFVsRVJQbEpJcEVnUGo0ZTBkSFJFSWxFU0VoSXdOZGZmdzBBMkxGakIyN2N1QUV6TXpOMDZ0UkpaYi9RMEZCczJiSUYwZEhST1FZZHRyYTJrTWxrT0gvK1BEdzhQRkN4WWtXVjlmb0VTRU9HREVIWnNtVnozZTc2OWV2NCtQRWowdFBUQzdRYStQWHIxN0MydHM1MU81RkloRm16WmdFQVZxNWNpWHIxNnVsMC9Jd00rZTlaZllMdGJkdTJRU3dXNDl0dnY4MXh1OHVYTCtQQmd3ZW9WS2tTdW5mdnJ2UHhEU0VwS1FtLy8vNDdldlRvZ1JvMWFnQUEvdnJyTDRTRmhXSFlzR0VBNUZYTFAvLzhNOXEyYmFzODMzLy8vUmMrUGo2b1dyV3F6bU85ZlBsUytid0NRRUJBQU83ZnY2LzNPZHZZMkdEUW9FRWFIOHN2di95Q3BLUWtKQ1VsWWNDQUFWcVBJWlZLc1hidFdyeDgrUkl2WDc3RTh1WEw5VDZQck02ZlA0OHRXN2JnOWV2WG1ENTl1c3E2aElRRXJGMjdGa2xKU1pnOWV6YmMzZDFWMWo5NDhDQmZnbWhET256NE1PenQ3VEZreUpEQ1BoV0R1WC8vUHNMQ3d0U1dyMXk1VXEvamxDaFJBdDkvLzczS3NqVnIxbnpTdWRuYTJtTHMyTEZhMTkrK2ZSdmUzdDY0ZHUwYVpzMmFoUVlOR3VSNnpNek1UQnc5ZWhSNzkrNkZSQ0pCZW5xNjFvczBDUWtKaUkrUFYxcytac3dZamMrWk51ZlBuOWQ0alB5eWUvZHVHQm14cG8rSTlNTVFtSWcrU3liR1J2akJ2UWFHdHFxSS94MEx3dS9YWGhta2F2Zk1nM2VvKytOWnJCellBSlBjcXNHSXQvZ1NFZVdKVENiRHJGbXpFQjBkamNURVJMV2dSeUFRb0czYnRyQzN0OGYwNmRNUkZCU0U5ZXZYbzBhTkdxaFFvUUlBZVJpNVpzMGFXRnRiYXd5K25qeDVvdko5NjlhdEVSSVNnai8rK0VPdGNzdkh4MGZuYysvZXZidE9JYkNpa3JWLy8vNDZIenVyYTlldTZWUTVlK0xFQ1pYUVZ5QVE2UFRIdm9PREEvcjE2d2R2YjI5NGVucGk5ZXJWcUZXclZwN09OU2VuVDUvR2pSczNBTWlyNWpRcFdiSWs5dTdkaTUwN2R3SUEzcng1ZzYrKytrcmp0azJhTk1IcTFhdnovVHl6RTR2RjhQZjN4NDBiTjdCMTYxYlkyOXVyckpmSlpGaTFhaFVDQWdKVW5yZW5UNThDQUZ4Y1hQSTg5c09IRDNIczJERzk5M04yZHRiNFhyQzJ0c2FTSlV2dzQ0OC9Zc2VPSFVoTFM4UHc0Y00xSHNQYjJ4c3ZYNzVFNmRLbE1YUG1USTNiaUVRaXJmdG5kKzdjT1Z5N2RnMCtQajVvMUtnUk9uYnNxRnozMjIrL0lTa3BDVzNhdEZFTGdQTWJXN1BrdjRzWEwrcTF2ZUt6TzZ0ejU4NTkwams0T3p2bkdBSi8vZlhYTURNenc2Wk5tekJyMWl5TUd6Y3V4OHBka1VpRVpjdVdJU1FrQkdabVpoZzFhaFMrK2VhYlBKL2ZpQkVqY2x4Lzh1UkpyWlhHK29USXVXRlhUeUxLQzRiQVJQUlpLMXZTREx2R05NTjNuYXRoNnAvM2NmTjViTDZQa1pRbXdaUS83OFA3VmhoMmoyMkcyazRsOG4yTUw5SEgxQXlzOVgyR2svOUc0RVZVTXBMRm1tOGJKZnFjV1prSlVhMnNGZm8yTFkvWjNXdWlwSVZKWVovU1owc2dFTURWMVJYeDhmR3d0cmJHclZ1M0VCb2FpblhyMXNIZTNoNWx5cFNCaVluOCtWTlVlaDA0Y0FCaFlXSEtJT0h4NDhlSWpvN0cyTEZqWVdWbHBUYUd0bHQ4cjErL2p1dlhyNnNzeTE2RnBRaGdwMHlaZ3I1OSsrYjRXTFJWYTRXSGgwTWdFT2djV083WnMwZmxleXNyS3pnN08rZTZYL2JBTnpNelUrZUtyekZqeGlBMk5oYm56cDNEanovK2lQWHIxNk55NWNvNjdhdUxPM2Z1WU51MmJhaFVxUktHREJtQzgrZlBJeVVsUmUwNUZRZ0VXTHg0TVdKaVl1RG01Z1pYVjFjOGZmb1VaODZjd2RpeFkxWDZDTnZhMnViYitlWEV6czRPbnA2ZW1EdDNMalp2M295ZmYvNVpaZjMyN2R0eDdkbzF1THU3WStUSWtRRGt6LzJEQnc5UXRXcFZsQ3RYN3BQUFljK2VQVHE5QmdENWJmODVhZENnQVg3KytXY3NXTEFBKy9idGc2MnRMWHIwNktHeXpkT25UK0hsNVFXaFVJaEZpeGFwQmQ4SzV1Ym1jSE56dzgyYk41R1NrZ0kzTnpmbHV1ekxCQUlCNXM2ZGkvSGp4MlBUcGsxbzFxd1pySzJ0Y2UvZVBWeTRjQUhseTVmSG5EbHpkSHFNZVJVZkg0LzU4K2Rqd29RSmNIRnhRVkpTRXZyMTY1ZnJmcHMyYlVLZE9uVU1lbTZmWXRldVhZaU56ZjMvdXJHeHNibFc3ZGFzV1ROUEY2eWNuWjNWUHJ1eWs4bGs2TmF0R3l3c0xQSjhERTF5ZTgwcmRPL2VIWTZPanRpMWF4YzZkT2lRNDdaV1ZsYUlqNDlIaHc0ZE1ISGlSSlFwVTBidjg4cEs4ZG1nelpVclY3U0d3SnFxZzRtSUNoSkRZQ0lxRWx3cWw0Yi9nczQ0Y1BNTjVoNStpSGNmMHZKOURQL1FHRFJhY0E3emV0YkcvRjYxWVdsYWNCTU5GVGNYSG9rd2ZzODlkS3Z2Z0oyam02RmUrWkt3TnVldkhDcDZrdElrZUJUeEVYdXV2VUtqQmVleGE0d0x1dFJ6S096VCtteGx2WDA2TWpJU29hR2hhTml3b2NvMml1QkNKcE9oVHAwNnVIcjFLcTVldmFwY1g3ZHVYVHg4K0JEQndjRUFnUG56NTZ2czM3NTlld3dkT2hRUkVSRW9YNzY4MmprY1BIZ1ExNjVkVTF2Kyt2VnJBRUR0MnJWemZSeTVWV3ZsdFpyTHhjVWxUOEdJVENiVGEvSzdHVE5tSUNJaUFvOGVQY0tkTzNmeUxRUytmZnMybGk1ZGl0S2xTMlBGaWhVb1U2WU0zcjkvajcxNzk2SjU4K1lxbGFSYnRtekJ3NGNQVWFOR0RjeWVQUnRDb1JCbHk1YUZyNjh2TGx5NGdQWHIxOFBNck9BbmFHM2N1REVXTEZpQXBrMmJxcTNyMDZjUGhFSWh4bzBicDF6MjhPRkRKQ1Frb0hUcDBscGJqTlN2WHgvbHk1ZFh1emp3N3QwNzVRV0YxcTFiNStPaitJK0xpd3ZtejUrUHMyZlBxclZXRVl2RldMVnFGYVJTS1diUG5wMWplNUJTcFVwaC92ejVHRE5tREZKU1VsVGVkNXFXbFM1ZEduUG56b1dGaFFXc3JhMlJrcEtDRFJzMndOemNISXNYTDlaNEVTZS9aR1JrWVBIaXhYajU4aVcyYnQyS25UdDN3c2pJS01kd1BUbzZHbWxwYVo5OTVmRE5temQxK254SlNVbkp0V28zTlRVMXozY3Q1RVlSY3VyU3BpYS9hR3ZIb0ttQ1BUSXlVaTFRRm9sRUtyOXJnUC9DNm9zWEx5cC81eWhhUVdSOXYyZHRlN0ovLy80Y3p6TWhJU0dYUjBKRVZIajRGemtSRlJrQ0FUQzhkU1gwYlZvZXkwOC93ZnAvbmlGZG92c2tOcnBJbDJSaTZjbkgyTy8vR2h1R05zYlhUY3ZqTS85NzRiTno0WkVJbzNiZGdkZDNMZEN4OXFkVld4QVZObXR6SVZwVXMwV0xhcmE0RWhLTjRiL2R4cjRKemVGV04vZldBYVNadnJjYlp3K0JTNVlzQ2JGWWpLVkxsMkxvMEtFWVBYcTAybnBOM3J4NUF4TVRFMVNyVmsybmNSMGNIT0RsNWFYWHVTb01IejRjSXBFb1Qvc0M4cDdKMlZzSFJFZEhhNjJTMjd0M3Iwb2dMaFFLOGROUFB5RTRPQmp0MjdmUDgzbGtsWkNRZ0pVclY4TFcxaFlyVjY1VVZ0TU5IVG9VVDU4K1JWUlVGS1JTcVRLczl2RHdRRnhjSEw3Ly9uc0loZkkvT1JvMGFJQ0ZDeGZpNk5HanlNaklLUEFRZU1lT0hjcXZGYTFGUG56NG9MWnUxNjVkcUZXckZqcDI3S2dNalY2L2ZxMjhrSkNkVkNxRnZiMjlXa0Fsa1VqeTlmWnZRTjdtUkZzWTNhZFBINjM3clYyN0ZtdlhybFZicm05bFltUmtaSzU5b01lUEgvOUpZK1JFS3BWaTZkS2xlUHo0TWNxVUtZTVZLMVpBS0JSQ0tCVG1lSUhsKysrL3g3Tm56MUMyYkZtZCtyTEd4OGNydCt2YXRXdUI5d2ZPNlRucjJyVnJqcFcyWVdGaEdoK2pwczhQeGJKbXpacGh4WW9WR284WEhoNE9hMnRyV0ZoWXdOVFVGS21wcWNyUHAveW9qdGRYcjE2OTh1VTRXVnNHUFhqd0FMNit2bHJYWncyQkR4MDZsT054dFUyWVNFVDBPV0FJVEVSRlRnbHpJVllNYklBeDdhdGc1c0ZBK0FTK3kvY3gzc1Nrb1ArbUcraFczd0diaGpkQkxiYUkwTW5IMUF5TTMzTVBCNzVyZ1E0TWdLbVk2Vmk3REx5K2E0SFJ1Kzdnd2JLdXhhbzFSRnFHRlBISkdZaExUa2RpV2dhYVZDb05NNkhoSnB6UjVWWmhUVlZmaHc4ZmhybTVPWDc1NVJjQThsdjFzL2YrclZxMUtnNGZQZ3hBYytpUmZYSXlOemMzdGFDNXNOblkyQ2lyR21VeUdjTER3eUVVQ3VIazVLU3lYVlJVRk1SaXNUSmt6Y3JXMWpiZkFtQkFYaW02ZXZWcTJOblp3ZGJXVnVOem16MUVBUUEvUHorTngrdlhyMStCM3hxZFUwL2U3T3U2ZGVzR0Z4Y1huRDkvSHJWcTFjS1dMVnRVMXMrYU5Rc1BIejdFb1VPSFlHZG5CMEExdU1zZTFPM2V2UnZBcDA4TVpXMXRuV3M3Q2NYN1J0ZTJFL29RQ29WcXgzMy8vajB5TWpKUW9VSUZnMWJhWm1abVl0V3FWYmg1OHliczdPeXdhdFVxT0RqOGQyZEdaR1FrRGh3NGdCOSsrRUhaZWtiaDNidDNzTGEyaHEydHJVN0J2RlFxVlc2bmFaS3dvcWhidDI3S3I2OWZ2NDZVbEJUbHNpcFZxbWpkYis3Y3VZaU9qbFpiTGhBSTFLclBGY0xDd25SdTdhQk5URXlNeHZZbDJTY2p6S3Vzdnp0bXpweXA3SmV0K04yajdmUHB6Smt6T1I1WDN3bmtpSWdLRWtOZ0lpcXlhamhZNC9TTXR2QjkrQjQvSEFqRXMvZUorVDdHdVdBUkd2enZIR1orVlJNTCt0UmhTNE5jclBWOWhtNzFIUmdBVTdIVnNYWVpkS3Z2Z0xXK3o3Q2t2L1picXo5WGFSbFMzSDBWRC8vUUdQaUh4dUwrbTNqRUpxVWpOVjJxc3AxaktYTTgvS1VieXBUUXIxSXpwMG96RXhPVFhQOTR6bzJ0clMzdTNidUhnSUFBQUpvcnNod2NITkM3ZDIvbDkrWExsMGVUSmswMEhrK2Z5ZU1LMHFCQmc1U1RnYVdscGFGMzc5Nm9VS0VDZHUzYXBiTGREei84Z0VlUEhta01nUTJoUm8wYUt0KzNiTmtTRXlaTTBQczRPM2Z1eEsxYnQvTHJ0SFNXTmRSSlNFakF2SG56OE9MRkN3RHl5ZFBzN094VVFrd3ZMeStJeFdKa1pHU29IU3N1TGc1R1JrWW9YYnEwWHVmZzd1Nk9FaVhVTHl5bnA2ZkR5TWhJNVdlcEtiVHV0K2MzM0FBQUlBQkpSRUZVMkxHanlrUnMyU2w2dFJvYkcrZXA5WWlDdGdDdmJObXlhc2VkT0hFaVhyNThpZDkrKzgxZzFkMFpHUmxZdG13WmJ0eTRBVWRIUjZ4WnN3YU9qbzRxMjV3NWN3Ym56cDFENmRLbFZWcDZSRVZGSVRFeEVZMGJOd2FRZTJWeTE2NWRZVzl2RDI5djcveC9JSVVvYTUvbUowK2VJQ1VsUmFmZXpjMmFOVU5RVUJDa1Vpa3lNek5oYW1vS0p5Y245TzNiRjQwYU5kSzRqNVdWVlo0dVFtVzlrRFJ2M2p6WTJkbHA3TUYrOHVUSlBMZGR5SzJuTHhGUmNjWTBnNGlLdk80TkhlRld0eHMyblEvRmt2OTdqTVMwL0wwTkswT2FpVlYvaDhEcnhodXNIZHdJZzFvNHMwV0VGaWYvamNETzBjMEsrelNJREdwTSt5cVl1UGRla1FtQk0yVXkvUFB3UFRhZmY0NUxUNkowYXFQelBpRU5ZYkVwZW9mQWl0dDBNek16bFlHdllwaytQVzIxVWZRZGRYSnl3czZkTzJGdWJxNWNkL255WlN4ZnZoeWRPM2RXMmFkMjdkcGFLOGMrMXhBNEswVUFxU25vVmR4MkxCUUtjZjM2ZFN4ZHVsUmx2YU9qSS9idDJ3ZEEzdC95d1lNSE9ZNlYvVGIrckRRRmltWm1abnFIb0lyOUN0UDc5Ky9oNmVtSjJOaFlXRnRiSXlrcENkT25UNGV6c3pNOFBUMVJzbVJKUkVkSDQ4aVJJOHJ0czVMSlpCQ0pSSEJ3Y05CNXdqNkZRWU1HYWF6UTFYU0xmOHVXTGZQOFhIMXFSVzdXVys2dlhMbUNwS1NrZkIxVFc4amN2WHQzWlVXbVFsSlNFaFl2WHF5Y29HLzU4dVhLNnV1c1Jvd1lBVDgvUHh3OWVoUnQyN1pWOXY4T0NRa0JJTy9kVFByTC92UFFoYTJ0Ylo3MnM3ZTNSNmxTcFpDU2tvTHc4SENWbi9PZ1FZT1V2WWhQbmp5WjUycGJSUWc4WWNJRXJlMkRzb3FMaTFPWnZESXZGYzZmZWdkQVR1Yk9uYXRUcjNzaUlvQWhNQkVWRTZaQ0k4enVYZ3ZEVzFmQzBwT1BzZlBLUzBpa3Nud2RJeUkrRlVPMjM4S095eSt3ZVVRVDFLOVFLbCtQWHh5OGlFcEd2Zks1LzRlYXFDaXJWNzRrWGtUbEhvZ1VOckVrRTd1dnZNU204ODl6dlZPaWhMa1FwU3hOWUdOcENsc3JVM3pqV2g1Tkt1a2Y3aW5DMXVEZ1lHVUlQRzNhdEh5NVJWd21rMkhkdW5XSWlvckM0c1dMNGVQamd4NDllc0RTMGhKaFlXSFl0R2tUSEJ3Y01HellNSTM3cDZTa1lPalFvWEJ6YzhQVXFWTnpIVThrRW4zeTdjeForZnY3WS9IaXhUcHZyNmhXVEVsSkFRQ1Z3RnRCRVFLYm1KakF6TXhNcFRJeU1qSVNVdWwvRmQ3UjBkSDVQdUZkOWtuOWlvSi8vLzBYeTVjdlIwWkdCcFl2WDQ1MTY5WWhLU2tKYmRxMHdZa1RKekI1OG1Rc1diSUVKMDZjUUdwcXFqSWtqbzZPVnZaQmZ2ZnVIVEl5TWd6U2JpRXJiVldXQlNIcmhaTUhEeDdrR0FKbnZSaWhLMjNQWGRhd0RaQy9KaGN1WElpSWlBaTBiTmtTbnA2ZXNMQ3cwTGl2bVprWlpzNmNpVGx6NW1EMTZ0WDQ3YmZmWUdwcWlqdDM3Z0Q0Ny9tTWpZM0ZqaDA3NE9ibWhoWXRXdWg4emdWSlc5OW5oZmo0ZUszYjZCTFlaNWVjbkt5Y3pDODJObFk1Z2FjdVpzMmFwZEordzlUVUZMR3hzVWhOVGRYNnM5SkdFZEQrL2ZmZnlNek1WTG1MdzkzZFhXMTdmVnJLWkcvVE1IRGd3QnkzRHc4UHgvYnQyMUd5WkVuTW16ZFB1WHpFaUJFNTduZnk1RWxsV0sxZ3lQWVFZckhZWU1jbW91S0hJVEFSRlN1T3BjeXhkV1JUekhDdmlRWEhnM0g0ZHY3L3ArdEtTRFFhTHp5UGFWMXJZRkcvdWloVmpQcUNmcXBrc1lRdE02allzellYSWltZjd6aklidy9ERWpEOHQ5c0lDbGU5WFZab0xJQnJGZmxFZHkycTJxRjVOVnRVdExXRTBEaC9iMi93OS9kWGZqMXQyalQwNmRQbmt3UFZ4NDhmdzgvUFQvbUgvTzdkdStIbDVZV2VQWHZpOHVYTHlNakl3S0pGaTdSV1Rob1pHU0U1T1JucDZlazZqV2RzYkp6blNZK3lCN0FBWUdscHFSSjhKU2NuSXk0dUR0YlcxamxXMHlZbkp5djN6eTVyQ096cTZxcXMrZ1hVcTlXV0xWdW1kUXpGdHYvODg0OWVGZHZ0MnJYRGxDbFRkTjVlWWN1V0xWcDdCUnVLV0N6R3ZuMzdjT3pZTVdVLzJheVRCRTZlUEJrVksxYkU1czJiTVgzNmRJd2RPeFpWcTFhRm01c2JkdTNhaGNlUEg2TkRodzRBZ0tkUG53SUFxbGV2bnV1NENRa0o4UGYzVjc0ZTl1L2ZEMnRyYTQzYmFndjIyclJwZzJiTmRMdkxSakZPZmxUZTYwclJ5a0tmcW1oZFcxVk1uVG9WeWNuSkdEaHdJTWFQSDUvckJhVkdqUnFoWjgrZThQSHh3ZDY5ZXpGdTNEamN2bjBiSlVxVVFJTUdEUUFBYjkrK3hlWExseEVjSEl6ZHUzZHJmRzhWdHR6dVVraEtTc3FYT3htOHZiM2g1K2NIQndjSExGcTBDSUQ4d3BNK0UzaG03OEhjb0VFRDNMdDNEOTk5OXgxcTFhcWwxK3RDSnBNaEppWUdRVUZCTURVMVZidXpveURJWlBJaWt2SGp4ME1pa2FCSGp4NEFnTm16WnlNdExRMU5temJOY2Y5bXpab2hMUzFOWlprK1liWGk4N2lnZTZZVDBaZUJmNmtUVWJGVTNjRWFoeWEzeEp3ZXRmRGowU0NjRDg3N0xPMmFTRE5sMkhEMkdRN2Vlb3ZWZ3hwaWVPdUtNR0tQQ0NJcVpKa3lHZGI1UHNPQzQ4RXFiUjhxMjF0aFlxZXFHTjJ1TWh4S3FWZVU1aWVKUklKTGx5NUJJQkJBSnBQQnlzb0tXN1pzUWNPR0RaV1RPT2xTYVJZYkc2dnlmYjE2OWJCNjlXcGxYODlxMWFwaDQ4YU55bHYyR3pWcXBLelUxQ1F6VS81ODZGcVZiRzl2bitlZXFzT0hENGRJcFBwN3AwbVRKaXJIMjdoeEkvNysrMjlNbno0OXh4NnZNVEV4QU9RVHMyV1hVNnVJZ3BDUmthRU1xZlhkcjZBRkJnYmk2TkdqYU55NE1UdzlQVFVHNzcxNjlZSzl2VDJPSHorT25qMTdvbHUzYnNxZXdROGVQRkNHd01IQndRQ0F1blhyYWh6cjFhdFhBT1FYQXp3OFBKQ1ptWWsrZmZvQWtMZFcwRVpic09mZzRJREdqUnZyMUg5WkVXQ2xwNmZyZkF2NnlwVXJVYlpzV1oyMnplbGlqcloxdlhyMXl2TmtYZ0tCQUlzWEwwYWJObTEwM21mY3VIRzRlZk1tamgwN0JxRlFpUGo0ZUdXZlpFRCtYbXpidGkydVg3K09YYnQyNWR0RVkva3Bwd0JRVSt1UXJNTEN3alQrN0NVU0NZS0RnM0hyMWkxRVJVVUJrSWZ4UmtaR0tsWG5pbU92WGJzV0Z5OWV4UEhqeDlXQzh1VGtaQXdZTUFCMmRuWnFkeW5NbURFREd6WnNRRkJRRUNJakkzVit6QW9tSmlhb1hiczJ4b3dab3pMeG55YjVkYmVHVkNxRnY3OC8vdnJyTDRTSGh3TUFXclZxaFNGRGhpQTRPQmc3ZHV4UWJxdW9MTStOWXJ1SkV5ZXFyWlBKWkpCS3BYcDlka3VsMGdLOXVFTkV4Uk5EWUNJcTFsd3FsOGE1T2UxeDhYRVU1aDk1aUx1djhuZUdaMUZDR3I3ZEdZQWRsMTlnNjhpbWFGelJKbCtQVDBTa0s1a00rSDcvZmZ4MjZZVnlXWmtTWnRneXNna0d1Rllvc0F0Vk4yL2VSSHg4UEJvMGFJQ0hEeDlpNnRTcEdEZHVIRFpzMktBTWZ2V3RORk5RQk1CeGNYRTRmLzQ4UkNJUjdPM3RZVzl2andjUEhtRGt5Skg0NXB0dk1IRGdRTFhRUWxFMWEycHErb21QOE5ObFpHVGc2dFdyc0xXMVJkdTJiWFBjVmhHaU9EazVxYTJUU3FVd01USEpsM1liZVhIcjFxMUNtZUF0TDFxMGFLRzhpQ0FRQ0JBU0VvS2ZmLzRaUTRjT1ZabElzR1hMbG1qWnNpVUFlUmhWcDA0ZFdGcGF3dC9mSDFPblRvVkFJTUR0MjdjaEZBcVZsYVdBUEJnK2Rlb1VBZ01ERVI4di83K0dWQ3BGalJvMTBMbHpaK1hQOGVEQmd4b3ZWdVFXN0tXbnArdDFTN2xNSnRONWU4VjdJL3Y1YUpLOWpZTk1KbE9HWm1YTGx0VllpWitYdnRFSzI3WnQwL2phejRtVmxSV21UWnVHUllzV0tTZDNVMVJ6S256MzNYZTRjK2NPL3Y3N2IzVHYzaDAxYTliTTh6a1dCYUdob1pnOWU3YXl2WXpDbENsVDBLRkRCOWpZcVAvLzFjWEZCV2ZQbnNYOSsvZlZRdmliTjI5Q0lwRm8vUHh5Y0hCUWZ0WUhCd2ZEeE1RRXRXclYwbnB1cjErL1JucDZlcDUrQnBwYU0vejU1NSt3c3JKQy8vNzlWWlpyYXRPZzhOTlBQeUVnSUFBQ2dRREd4c2FRU3FYNDZhZWZBQUFiTm14QWFHaW8zdWVtb0NrRXZuTGxDdmJ2MzQ4Wk0yYWdZY09HdVI3andvVUwyTHQzTDlhdFc1ZHJNRTVFbEJPR3dFVDBSWENyV3hZQmk3cmcySjF3L085WUVFSkYrZHZQODBab0xGeCt1b0R2T2xmRjBtL3F3OWFxOEVNR0l2cHl5R1RBaklPQktnSHdBTmNLMlBadFU3MG5kL3RVUjQ0Y1FkMjZkWlZCVi9ueTVmSE5OOThBa0lkTkRSczJSTm15WlRGMzdseTR1N3ZEeWNsSjJjWWdheEMyYXRVcVpiV2F3cXRYcjNEbXpCbWNPM2NPS1NrcDZOS2xDNzcvL250WVcxdkQzOThmZS9ic2daZVhGKzdjdVlNdFc3YW83S3ZvbTZpcHQyNUI4L1B6UTFKU0VvWVBIdzZoVUlqMDlIUmN1blFKblR0M1ZndXBuejkvRGtCekQ5WDA5UFJDRGJYZDNOd3dmLzU4dmZkYnVYSmxuaTRDZklySXlFZ0VCQVFnSUNBQUFIRGp4ZzNFeE1UZ3laTW5HcXNWRmNHTlVDaUVpNHNML1B6OGNPL2VQVmhZV0VBa0VzSEZ4VVhsUWtOb2FDZ3VYNzRNZ1VDQWV2WHE0ZEdqUjNCMmRzYTJiZHNBQUN0V3JBQUFaZDlWZlptYW11cDBlL2kyYmR0dzRzUUpBRUMvZnYwd2VmTGtQSTJuYldLNDdDRjExcXJUdm4zN3dzUERJMC9qYWFOdkFLelF1blZydEcvZkh0ZXVYVVA1OHVWUnI1N3FSSjRPRGc3bzE2OGZEaDA2aEMxYnR1RFhYMzh0dElzcEJjSGMzQnhwYVdsbzNMZ3gycmR2ajhPSEQwTWtFcUZ2Mzc1YTkzRjFkWVdwcVNsOGZYM1ZRdUNUSjA4Q0FMcDE2NloxZjVsTWhoa3pac0RCd1FGZVhsNWF0MXV5WkFuQ3dzTDBhbi9RdjM5L0pDUWthT3dCLytlZmY4TGEybHJaWDFqQjF0WVdDUWtKYXRzRDh1ZW5hdFdxbURadEd0YXRXNmR5QVVYeEh0WW10d3M0MldWbVp1TFBQLzlFZUhpNDF2UEo3djc5K3hDSlJGaTZkQ2syYnR4WWFIZC9FRkhSeDA4UEl2cGlDQVRBd09ZVjhMVkxPZXk1OWhwTFR6NUdSSHhxdmgwL1V5YkR0b3N2Y0NRZ0hDc0dOc0NZOXBYWklvS0lDc1NxdjBQdzY3bi9LcFU4ZTlmQnNtL3FvNkEvZ3U3ZHU0ZVFrQkRNbkRrVER4NDhVQzRmTjI2Yzh1dDE2OVlCa1BkS2xjbGtXbWRuenpvUkR3QWNQWG9VTzNmdUJDQ3Y2aHc1Y3FSSzVWaWJObTNRcWxVcm5EbHpSbVBQVlVVRm1MWityTm5GeE1Ua2VVWjNSUXNIYlh4OGZDQVVDcFVWcUY1ZVh2RDI5b1pFSWxFSjM0RC9XZzlrRDdFQWVVVjFYa1BGL0pDY25KeW5DWS95MGtMaVUwVkhSK1BZc1dOcXk3VUZUMW1yOTl6ZDNlSG41NGNqUjQ0bzIzSzR1Ym1wYkYrL2ZuM01uRGtUclZxMWdvMk5qVm9sYlVKQ0Fzek16QXphZnpZNU9Sa1hMbHlBUUNCQTZkS2w0ZVBqZ3o1OStxQkNoUXA2SDB2WGllR2VQSG1pL05yWDF4Y0RCdzc4Yk1KVVJZVnpaR1FrUWtKQ1VMdDJiWlgxZ3djUGhxK3ZMNTQvZjQ3bno1K2pSbzBhaFhHYUJjTEp5UW1IRGgxU1ZtVXJMaFRreE5yYUd1M2F0Y09sUzVmdzZ0VXJWS2xTQlFBUUVCQ0FrSkFRTkczYUZGV3JWdFc2djZJL2RYNWVxRHA4K0RBK2ZQaWcvRDVybTRhc0VoTVR0YTVUTExleHNjR2dRWU1BQU1PR0RVUGx5cFZ6N0Y4OGFkSWtoSWVIdzh2TFMyTjdIbDJkUFhzV1lXRmhhTml3SWRxMWE2ZlRQdE9tVFVOSVNBaWVQbjJLYmR1MllkcTBhWGtlbjRpK2JBeUJpZWlMWTJKc2hJbWRxdUxidHBYdys5VlhXSDQ2QkpFZjhpOE1qa2tVWS95ZXU5aHgrUVhXRFdtRTlyVzA5NmdrSXZwVTk5OTh3TUsvZ3BYZi85aXJkcUVFd0ptWm1kaTVjeWVzcmEzUnFWTW5sUkJZazlldlh3T1FWd3Jyd3MzTkRYRnhjUkNKUlBEejg4UHQyN2MxYmpkZ3dBQ050OSsrZi84ZWdMd2FUQmRTcWRRZ003cUhob1lpS0NnSTNicDFVNTVMejU0OWNmandZUnc5ZWhROWV2UlFCaEZoWVdHSWlJaUFrNU9UV2dzQm1Vd0dzVmo4U2JmYWY2cWkxQTZpVWFOR09ILytQQklURXpGNjlHalkydHBpKy9idEtqMDJ3OFBETVg3OGVMVmV2NjZ1cmloWHJoenUzNzhQZ1VBQUd4c2JaWDlnaFJvMWF1UVlJb3BFSW1YZlhXMnRGc0xDd3RUV3RXalJJc2RKL2JMYXYzOC9FaE1UMGFaTkc3UnAwd2FyVjYvR3lwVXJEVm81cVBqNU4ydldESGZ2M3NYVnExZHo3SEdkbi96OS9SRWRIWTAyYmRxb3ZUOENBd054NDhZTlpRWHMrdlhyc1czYk5wWG53Y3JLQ3ZQbno0ZXpzL05uZDR1OUxqM1R0VzJqNlNLTFVDak0wMmZGd0lFRGNlblNKV3pkdWhWcjFxeUJXQ3pHbGkxYklCQUlWQzZTYmQyNkZZbUppU3I3S2tMNCtQajRIQitQb3YrN3RtMnkzbTJnQ0ZCems1S1NvdkdpVDFiT3pzN0tFRGluTUJ2NHI3MUtUaGN1ZFpHV2xvYTllL2RDSUJEb1ZhVnZabVlHVDA5UFRKa3lCYWRQbjBhREJnM1FxVk9uUEo4SEVYMjVHQUlUMFJmTDNNUVkzM2VwanJFZHFtRDMxVmRZa2M5aDhOMVg4ZWl3L0FyNk5DbUhsUjROVUtkYzN2L1RTRVNraVZpU2laRTdBeUNSeWllRDZ0K3NQSDRaMEtEQUEyQUF1SHo1TWw2K2ZJa2hRNGJvMUhKQk1XbE9UcjBpUTBKQ1VMWnNXZGphMnNMVzFoWVRKMDVVVm5GcG1pUkxVU21zaWFLbm82NmhjMjYzTU9kRTA4UndDdDdlM2hBSUJDcTN6VHM0T0tCVnExYnc5L2ZIOWV2WDBiNTlld0JRdGt4UWZKOVZhcXI4OTVVKzdTMmtVaWtTRXhNMTl2L1UxNmhSbzFDbFNoVzBidDBhczJmUFJsUlVGUGJ2MzUvalBtUEdqSUdUa3hONjl1eXBuRHl0b08zY3VSTUpDUW1ZTkdtU1NnQXNrVWl3WnMwYVNLVlN0UXB3SXlNampCdzVFaXRYcm9STUpzUGd3WVAxcW03TXlNakF1M2Z2NE9ycXFseFdva1FKdUx1N2E5MG5PVGtadnI2K09vOXg0OFlObkRoeEFrS2hFS05IajBiRmloVng3dHc1QkFZR1l2WHExZmp4eHgvelhLR3JtR3pPMjlzYno1OC94OFNKRTFHMmJGbDgrUEFCTjIvZWhLT2pJNlpQbjQ3Um8wZGo5KzdkYU5XcWxjYmV3TGtKREF5RXVibTVXc1d1TmtGQlFUaCsvRGcrZnZ5b2N1dC9hbW9xMXE5ZkQwQWVJUDcxMTE5NCtQQWhEaDgrck5ZK29GbXpabnFmWjBISXJWMUtYdnVxNjZ0YXRXcHdjM1BEaFFzWGNPREFBYng2OVFydjNyMURyMTY5VkQ2N3IxKy9ydlVPaUtTa0pKM09WZHMybWxyTzVEWnhYbTZmMy9wT0tCY1JFUUd4V0l6YXRXdHJmQjlwdW9BRHlDY2hYTDE2dGZMN1E0Y09JUzR1RHQyN2QwZTFhdFgwT29kcTFhcGg3Tml4MkxGakJ6WnUzSWc2ZGVyQTBkRlJyMk1RRVRFRUpxSXZucm1KTWFaMHFZNXhIYXBnNTVXWFdPa1RnbmNmMHZMdCtLZnVSOEluOEIzR2RhaUN4ZjNxd2NtbThQdFJFbEh4c08zaWN3U0h5M3NLMnBjd3cvWnZYUW9sQUFhQUtsV3F3TkxTVXRuL055Y1pHUm5LMjlaYnQyNnRkYnZMbHkvajFLbFQyTEpsaTlvZnpBTUhEbFRiUG5zSVhLOWVQVlNvVUFFU2lVUVpNTHg2OVVyWldrR3h2cURjdTNjUGZuNSthTnUyTFNwVnFxU3lybmZ2M3ZEMzk4ZUpFeWZRdm4xN2lNVmkrUGo0QUFDNmRPbWlkaXg5UStDUWtCQnMyTEFCWDMvOU5icDM3NjczdVV1bFV2ejc3Ny9LN3hXdE9PN2N1WU5YcjE0aFBUMWRHZXhyRXhZV2hyUzBOSmlZbUtCbXpab3EyeXNDMHBjdlg4TFoyUmttSmlaNm4yTnVaRElaYkcxdFlXRmhnVldyVnNIUHp3OGVIaDZvVmFzV1ZxOWVqY2VQSDJQQWdBRWFXMjhFQmdZcXYzNzc5cTFlNDc1NDhRSlNxVlRsTld4alk2T3hZbDBoTWpKUzV4QTRJQ0FBdi96eUMyUXlHVWFOR3FWOGJjMmJOdzlUcDA3RjVjdVhrWm1aaVhuejV1WDR2S2FtcGlJakl3T0EvSlo1Ulp1RXJQMkFCUUlCQmc0Y2lMSmx5eXBibUxpN3U4UFIwUkc5L2g5N2R4NGZ3LzAvY1B5MXllWStTWWlRRUxlSzBycnFxSHpWM1ZMcXFxcWpwVlJwSFMxeEs2VlUwVkphcXE1cTNSU2xib0pJaGJycmlxWVNGVmNTT2VRKzl2ajlrZDlPcld5U1RTUWsrbjQrSG5sME0vT1p6M3htWnpLMTczM1ArOU9wRTl1M2IrZTc3NzdqazA4K01XdnM2ZW5wQkFRRXNIMzdkc0xDd2hnNWNxVFpRV0JEMFBIUkxONXZ2LzJXdTNmdjByaHhZNW8zYjA3RmloVVpNbVFJYTlldXhjL1B6MlI5N2NLU25KeE0xNjVkZ2F5QW43bFBIandxcnlCbmJqVm9INjdUWEJpR0RSdkdoUXNYbE5ydFZhdFc1WU1QUGpCcVk1aUE3MkdCZ1lITW1ERWp4NmN6REFZT0hKanZtc0JQMnNOLy96cWRMbHZaQ0dkblo1UDFsUit1YVgzcjFpMDJiZHFFazVOVGdjOVA5KzdkT1g3OE9CY3ZYbVQyN05sOC9mWFh1WmF3RUVLSVIwa1FXQWdoL3ArdGxTVWoybFpuOFArcUtNSGdldzhLSnhpczArdjU0VWdZYTQ3L3c1alhhakxtMVpvNDJjb3RXQWhSY0trWld1YnN1cWI4L25YdmVwUjFmcktUd0Qyc1NwVXFUSnc0MGF4YWlaczJiU0ltSm9hbVRadm0raGgyYW1vcUdvMm13SSt5TDFpd0FNZ0tVTnk3ZHcrMVdzMDMzM3pEbFN0WEdERmloTEwrU1FnTkRXWGF0R2xBMXFPOWl4Y3ZKajQrbnJpNE9HSmlZcFJIb2k5ZHVzVDE2OWM1Y2VJRUR4NDhvRkdqUnZqNCtHVHJ6OXdnY0ZKU0VxdFdyV0xuenAzbzlmb0NaNE9tcHFZeWNlTEVYTnZrdFI2eWF2T2FhbmZnd0FGQ1EwTVpQWG8wbFN0WFp0cTBhWVZlNmtLbFVqRmd3QUM2ZGV2R3VuWHIyTGx6SjcvLy9qdHVibTdFeE1UUXZIbHpvL3JWQnV2WHIyZnYzcjNZMjl1ajErdlp2WHMzNWNxVm8zZnYzbWJ0MXhBOGY3VE14T1BTNi9WczJyU0pWYXRXb2RWcWVlMjExNVRIMndIYzNkMlpPWE1tWThlTzVlalJvOXk2ZFl2eDQ4ZWJ2SjdPbnovUDJMRmpsYXpmTFZ1Mm9GS3BxRlNwRWhxTmhyUzBOQllzV0VDMWF0V3dzYkhocjcvK1lzZU9IZGpiMjlPNWMyY2dLenY4OTk5L1o4K2VQVlN1WEZrSmhqNDZac2dLVk83YXRZdDkrL1lwUWVicTFhc3JkV2NmYnAvVE5Ydjc5bTNBZU5MRXJWdTNzbi8vZmx4Y1hCZzllclN5L3UyMzMyYjE2dFVzV0xDQWVmUG1GVm5kNGl0WHJxRFg2L0gxOVMxUUFIajI3TmxLR1lXQ01reTJXVmlUWUtyVmFpcFdyRWgwZERTUTlRWFF3MW4wT2RtMWF4ZGd1cDc1MDJTb1Zad2ZodzhmQnJLK1RGdXdZQUdqUm8weUNyNjZ1TGhrbTRqdVlYcTlubSsrK1liTXpFdysvdmpqQWorTm9WS3BHRGR1SE8rLy96NlhMMTltM2JwMTlPM2J0MEI5Q1NIK215UUNJWVFRajdDenRtUmt1K3E4MzdJS1N3K0hNWGYzdFVJckU1R1NvV1g2OWl0OEgzQ2RhVjE5R2ZTL3lsaFp5amY0UW9qOFczNDBYUG1pcXBxSEkyODNyZmlVUjVSVnZ6UXZwMDZkNHVlZmYwYXRWcHZNaGpJRWllRGYycFlGemFZRDJMOS9QNnRXcmNMRnhZVkZpeGF4ZlBseURodzRRRWhJQ0o5KytxbkpnRmhScUZDaGdoSTBNR1FsVzFoWVVLcFVLZHpjM0toYnR5NUpTVWxjdW5TSlRaczJFUlFVaEVxbDR0MTMzelhaWDJ4c0xJREppZUZTVWxLQXJNbklCZ3dZUUh4OFBKNmVub3dZTWFMQWo3ODdPRGl3Yk5teWJNdTNiZHZHN3QyNzZkbXpKKzNhdGN1MWo4R0RCMU91WERsbXpKaGhjbjJGQ2hXb1hiczJaODZjWWZqdzRjeWNPVE5ieG5SaGNIRnhZY2lRSVZoYlc3Tmh3d1lsQUI4ZUhzN3UzYnRwMTY2ZFVzNWcvZnIxckZ5NUVnc0xDeVpObWtSR1JnYlRwMDluNWNxVkpDY244OTU3NytVWlVEeDY5Q2pXMXRiVXExZXYwSTdoK3ZYckxGcTBpTXVYTHdOWnRiQk5sVWlwVXFVSzgrZlBaL0xreVZ5L2ZwMmhRNGZ5K3V1djA3dDNiNk1nZStYS2xYRnhjYUZXclZyVXJsMmI1NTU3amhvMWFtQnZiNjlrYWhxQ2ViR3hzVXlmUGgyTlJzUEFnUU9WR3FrT0RnNU1talNKTVdQR3NHVEpFblE2bmRHVEFSRVJFY3ExYWZqYlY2dlZ0R25UaGpmZWVNT292SUMxdFRWcGFXbGN1M2JOWkdad2FHZ29ZV0ZocUZRcUpYQWNHQmpJMHFWTFVhbFUrUHY3RzkwMzNucnJMUUlDQW5qdzRBR0ppWWs1MW5VMWZMbFMwT3hLdy9sbzNyeDVnYlkzMUkxK0hHcTFtdkxseXo5MlA1QlZ1MzM2OU9sRVJFVGc1ZVZGWW1JaWUvYnNJU1FraEhIanh1VlkwbUQxNnRXY1BYc1dEdzhQbWpScFVpaGpLYWdIRHg1Z2FXbXBCTVgzN3QwTG1QLy9sZERRVVA3ODgwK3FWYXVHblowZGUvYnNJVEl5a2xHalJobGwrdVptNTg2ZG5EOS9ub1lORytaYWlzS1FpWjhiRHc4UEJnOGV6RGZmZk1QYXRXdHAzNzU5dHByWVFnaVJFd2tDQ3lGRUR1eXNMUm5WdmpwRFcxZGxYZkJONXV3S0llUnVZdDRibWlFcUlaMWhxOCt5WUY4bzA3cldwdGRMM2xnVWs5bTBoUkRGbjE0UDN4MzZXL2w5N0dzMXNiUW8vdmVRQXdjT3NHREJBclJhTGNPR0Rjc1dnRldyMVVSSFJ4TVRFNE8xdFRWWHIxN0Z6czRPSnllbmJIM2xWZE14TFMyTnBVdVg4dHR2djJGblo4ZlVxVlB4OVBSa3lwUXBiTnk0a1pVclZ6Sml4QWpHakJsanN1WnVaR1JrdnV0RzVzYmUzcDRwVTZhUW5wNk91N3M3N3U3dWxDNWQyaWlBR0JzYnk4MmJOMW0wYUJFWkdSbDA2dFJKS2J0dysvWnRIQjBkY1hCd0lEazVtWTBiTndKUXNXTDI0SDlRVUpEeUhtUmtaTkNyVnkvNjlldFhvRHF0QmlxVnl1aDhaV1JrOE1zdnY3QnYzejVjWFYzcDNidTN5ZlAwS0NzcnF4d0Q3L2IyOW56KytlZk1ueitmL2Z2M00yclVLR2JPbkZtb0diUUpDUWtjUG55WXJWdTNjdWZPSFZ4Y1hIanZ2ZmNJQ1FsaC8vNzlMRnk0a1BQbnp6TisvSGdXTFZyRW5qMTdzTFMwWlB6NDhUUnUzQmlBNGNPSHMzRGhRalp1M01oZmYvM0Y2TkdqY1hWMUpUTXpFd2NIQjJWU1JDc3JLeTVldkVoWVdCZ3RXclF3ZXY5enFpR2FsOURRVURaczJNQ3hZOGVVU2FwR2poeHA4aG8yOFBiMlp2SGl4U3hjdUpDQWdBQzJiZHZHenAwN2FkbXlKVzNhdE9HRkYxN0F4Y1dGelpzMzU3bi82T2hvSmt5WVFHUmtKSFhyMXFWSGp4NUc2MzE5ZmZIMzkyZjI3Tmw4Ly8zM2hJYUc4dEZISCtIbzZHZzBtYU1oZzdocjE2NG1nM0cxYXRYaWp6Lys0T09QUDhiRHc4TW9LS3ZSYUxoMzd4NTZ2WjdHalJ0aloyZkg3Ny8venF4WnM5RHBkQXdaTWlUYkYxSnF0WnJQUHZ1TXNtWExLdWNoS1NtSmxKUVVIQjBkc2JXMUpUMDlYU2xyVU5Bdm5oNDNDRnlVNHVMaWNISnlJaTR1anVqbzZGenZCNW1abVd6WXNJSDE2OWVUbVpsSnk1WXQrZVNUVDBoT1RtYm16SmxjdW5TSm9VT0gwcXhaTTNyMDZFR2RPbldBckFrNEZ5OWVUSEJ3TUdxMUduOS8veUtibE5CY216WnRZdE9tVGRtV215cEZsSktTUWtKQ2dwTHByTmZyK2U2Nzd3QVlNR0FBenozM0hCTW5UdVRzMmJNTUhEaFE2VU9uMDVHWm1hbVVXOUZxdFdSbVpwS2VubzY5dlQyeHNiSFkyZGt4YXRRb1pWOTZ2WjVidDI3aDZ1cUtuWjBkZXIyZW5UdDNBbGwvSDducDJMRWoxNjlmcDEyN2RoSUFGa0xraXdTQmhSQWlEelpxQ3dhMDhPR2RseXV4ODl4ZHZ0d1ZRdkRmTVlYUzkxLzNFbmw3eVVsbTdyaktaOTE4NmRxZ2dnU0RoUkI1K2lNc2xtdi8vNldVazYyYXZzMEtQMXV5TUdrMEdqNzc3RE5PbkRnQlpFMmNadXBSOFpvMWEzTDU4bVhlZXVzdFpWblRwazFOOXBuYnhIRGJ0MjluM2JwMXhNWEY0ZUhod2VUSms0MnlDWHYxNmtYbHlwWDUvUFBQbVRGakJoOS8vREd2dmZhYVVWK1dscFlGenFhN2MrZU95VWVPODhyQ3RiVzE1Y2NmZitUbXpadFVxbFRKcUk3bWdnVUxqT3BTd3I5WmxLYjJEMW5abmY3Ky9sU3ZYcjBnaDJIUzZkT25PWGJzR0VGQlFTUWtKRkNtVEJsbXpacGxWZ0RZSEdxMW1qRmp4cUJXcTltOWV6ZVRKazFpelpvMUpqT2U4K1BjdVhPc1g3K2VpeGN2b3RGb3NMVzFwVmV2WHZUcTFRc25KeWRlZmZWVjNucnJMWDcrK1djNmRPakE4T0hEdVg3OU9uWjJka3ljT05Fb20vSDExMS9IenM2T3I3NzZpblBuenZIdHQ5L1N2MzkvaGczT2hjNE9BQUFnQUVsRVFWUWJaclRQNTU5L25sOSsrUVdBVHAwNkdhMXpjbkxLZHMwOUxEazVXYWtKRFZsWnluUG56bFVtT0xTd3NLQmR1M1lNSGp6WXJCSXNEZzRPVEpnd2diWnQyN0pzMlRMQ3dzSTRlUEFnUjQ0Y1lkNjhlV1k5c24vdDJqVW1UNTVNZkh3ODN0N2VmUHJwcHlhem9GdTFhb1ZlcjJmZXZIa2NPblFJblU3SHhJa1Q2ZGF0RzhlUEg2ZGN1WElNR1RJazEzRVBIejZjT1hQbWNQWHFWYVhzdzhQczdPeG8wS0FCSTBhTUFMTCtkclJhTFcrKytXYTJ3TFRCbzdXQXIxeTV3cVJKazB5MmJkMjZkWTVqeTRsV3F5VWtKSVFxVmFvVVdpWnVZUm8rZkxqUmhKWFBQLys4eVhaYXJaYVBQdnFJc0xBdzdPenNsT3h4UUxudU4yN2N5UHIxNi9uOTk5ODVmZm8wMzMvL1BldldyU01nSUFDdFZvdTl2VDBUSjA0czFPeDN3T3pNMjRmVnJGbVQ4dVhMbzlQcEFIQnpjNk5GaXhhODhjWWJTcHVwVTZkeS9QaHg1WGZEUFhQRmloVmN2bnlaTm0zYUtGOEN6WjgvbjgyYk4vUExMNzhRR0JnSVpIMUpsOVBmODZwVnEzajMzWGZwMEtHRFVma2psVXJGOE9IRGxTZGVIdGFnUVlOY2owbWxVakZ5NUVoekRsOElJWXhJRUZnSUljeGtvVkxScFg1NU9yOVlucUMvN2pObmR3aS9uYjliS0gxZnZwMUFqMFhCdkZEUmxjKzYrZkw2QytXZjJ1Uk9Rb2ppNzZmZmJ5aXZlelR5d3M0NjcvcU1UNU5hcmFaczJiSTRPenN6ZlBod1dyWnNhYkxkcUZHaldMSmtDZEhSMGFoVUtyeTl2Zm53d3crTjJsU3FWSW1YWG5ySjVNUndTVWxKMUtsVGh4TW5UcENZbUVqbnpwMFpPSENneVFCaTQ4YU4rZXFyci9qODg4OU5mdUIyZDNmUGNlS2x2UFR0MjljbzJHS3V0TFEwN3QrL2o0dUxDOU9tVFRPcTZWbS9mbjBpSXlQSnpNeEVyOWRUcmx3NSt2VHBZeklUdUYrL2ZyaTZ1dEtwVTZkQ3o4S3pzYkZoejU0OVZLcFVpWjQ5ZTlLMWE5Zkh5akEyUmFWU0tUVTM2OWV2LzlnQllNaks3RHgvL2p3MWE5YWtUWnMydEczYk5sdTJuYWVuSjJQSGprV2owZURpNGtMRmloV1pQSGx5dGpxMWtEVlpuNWVYRi9QbnoyZjQ4T0U0T2pwU3RXcFZ0Rm90bHBhVytQcjZNbkRnUUNJakkwbExTNk4rL2ZyS3RzN096bFNvVU1Gay9XR0RlL2Z1RVJnWXFCeTdqNDhQNWN1WEp6dzhuSll0VzlLN2QyK1Q1ejR2RFJzMnBFR0RCaHcvZnB4dDI3YlJva1VMczJ1MlZxcFVpWW9WSzFLNmRHbSsrT0tMWElPNHJWdTNwbXpac2l4ZXZGajVHN2F3c09DTEw3NHc2M29wVjY0Y1gzLzl0WGtIUlZiUWJPYk1tVXFnemh5VksxZkcwZEVSdlY2UFRxZERwVkxoNXVaRysvYnRUVTd5bFpmcjE2K1RscFpXTExPQUlTdm9xMUtwc0xTMHhOdmJPOXZrYmdhV2xwYTBhdFVLZDNkM1JvNGNtYTFFaFlXRkJiMTc5NlpEaHc3OCtPT1AxSzFiRnk4dkw1bzBhY0toUTRkNCtlV1grZUNERDNLdDkxNVFNMmZPelBjMmZuNSt1V2JLUTlaN2MvdjJiYXl0clNsVHBnenZ2dnN1YVdscGhJZUg4L3p6enh0bDhLclZhbnIzN2szUG5qMjVldlVxMTY5Zkp6WTJsdlQwZERJeU1zakl5RkN1SjdWYVRZVUtGWUNzYS9wUlZhcFU0ZXJWcTBvWkpEczdPK3JYcjY5OHVTR0VFSVZOcFgrNDhKb1FRb2g4dVhUckFYTjNYMlBkaVp0b3RJVjNPMjFVdVRUVHUvdlN2azY1RWhVTVZyMnpHZjNxN0lFWklaNDFUL05hMSt1aDBpZTdpSWpOcXExNVlLd2ZiWHdMLzhQMjR3b05EU1VxS2tvSmlDUWxKYUhWYXMzS1dueGNxYW1weE1YRm1aV05aMnJpdVR0MzdtQnBhVm5nSUVaa1pDUmFyYlpBMllBUkVSR2twNmRUclZxMUF1MzdTWGp3NE1FVE9ZK0ZMU0VoSWNkYXNJOUtTVW5CMHRJeXo0Q2xPWlB0R1FMRGp5c3pNNVBFeE1USHFwRmRFR2ZPbkNFNU9Say9QejlTVWxLd3NMQXdlOUt4eDVtTXNLU0pqNC9ubjMvK29YTGx5bVpmWndVUkhSMk5XcTB1OUlrVElXc1NRMXRiVzU1Nzdya0NuYmU0dUxoOGordmV2WHRrWm1abXk5UXVxT3ZYcjZOV3F3dXRudmpqVEU0cWhCQlBrc3FNRzdjRWdZVVFvaERjakVsaDhhSHJMRDhhUmt4U1JxSDEyNnk2RzU5MTlhVjFiWThTRVF5V0lMRDRyM2lhMTNySTNVU2VHNTgxc1kyRGpacll4VjJ3VnNzRWswSUlJWVFRUXZ4WG1STUVsazhNUWdoUkNDcTYyVFA3emVlSm1OK0pWWU1hVWQrbmNMSXpqb2ZHMEhaT0lJMm1IV1RMcVZ0b2RmSzluUkQvZFFjdS9WdG00SCsxeWtnQVdBZ2hoQkJDQ0pFbitkUWdoQkNGeU03YWtuZGIrSEI2V2h1Q1AyMUZuNllWc2JKOC9GdnRtUnR4OVB3Mm1PZkc3K1dISTJHa1pXYWZjRWdJOGQrdy85STk1WFViMzdLNXRCUkNDQ0dFRUVLSUxCSUVGa0tJSXFCU1FaT3FicXo1NENVaTVuZGtSdmM2VkNobDk5ajloa1ltTVdUVkdTcVAzczJjWGRkNGtKcFpDS01Wb3VUSXlNaTczSXBlcitkWnJYYVZvZEZ4K0dxMDhudHhyQVVzaEJCQ0NDR0VLSDRrQ0N5RUVFWE13OFdXeVoyZkkveXIxOWo4VVZQYVAvLzRrNzNkZTVER3VFMS9VdkhqWFl6ZmRGR1pJT3BaOC9YWFg3Tmt5WktuT2dhOVhzL0preWM1ZXZSb2tmUy9aTWtTdnZubUcrN2Z2MThrL1p1U2twS0NUcWZMY2IxV3F5VTJOdmFKamNjZ3Q4RHR2WHYzR0R0MkxKOSsrbW1lL1Z5K2ZKbk9uVHN6YTlhc3doeGVzWEQ4N3hpUzB6VUFsSFcyb1U2RmtqYzVseEJDQ0NHRUVPTEprMmt1aFJEaUNiR3l0S0JISXk5Nk5QTGlWbXdxYTQ3L3c0OUJON2gyTjdIQWZTYWtadkxscmhEbTdibEc1eGZMODJHYmFyUjZybXlKbUVUT0hIdjI3TUhaMlptaFE0ZG1XemQzN3R4ODllWHY3MStnTVlTSGh6Tmx5aFFjSFIxcDFLZ1I5dmIyQmVvbko3dDI3U0k5UFoydVhic1dhcjg1MmJ0M0wwdVhMc1hQejQrUFAvN1laSnVOR3pleWJ0MDZoZzhmVHZ2MjdmUHNVNnZWb3RQcDBHcTFaR1pta3A2ZW51MG5LU2xKK1VsT1RpWXhNWkc0dURqaTR1S0lqWTBsTGk2Tzl1M2JNMnpZTUpQN2NIRnhJU0lpZ3Z2MzczUHMyREZhdEdpUjQzaXVYcjFLV2xvYWRuYVBuMzFmM096NTg2N3l1bDJkeC85Q1NRZ2hoQkJDQ1BIZklFRmdJWVI0Q3J4SzJ6RytVeTNHZGF6RnliQVlmangyZ3cwbklncGMza0dyMDdQdHpHMjJuYmxOTFU4bmhyV3VSditYSytGaVoxWElJeTgrOXUvZm42LzJCUTBDVjZsU0JUOC9QNDRlUGNyT25UdnAxYXRYZ2ZySmlWYWJWZDlaclM3NC81TDFlajFYcmx3aE1URlIrWG53NEFGUlVWRkVSa1lTR1JuSks2Kzh3cUJCZzZoYnR5NVdWbGJzM3IwYmQzZDMrdlhyWjlUWFgzLzl4YzgvLzR5MXRUWDE2dFV6dWIvTXpFdzZkKzZNVnFzdDFMSUxBUUVCdlAvKyt5YmZDenM3T3dZTkdzVHMyYk5adm53NVRaczJ6ZkU5dTNyMUtnQyt2cjZGTnJiaVlzK0ZmK3NCdi82aTUxTWNpUkJDQ0NHRUVLSWtrU0N3RUVJOFJZYmF3VTJxdWpILzdSZjQ5ZXdkZmd5NndmNUw5eWhvYkMza2JpSWoxcHhqd3VhTDlHdGVpV0d0cS9LODE3UDV5TGkzdHpjclY2N010YzNBZ1FPSmlJakl0cnh0MjdiNTN0L3k1Y3Radm55NVdXMHRMQ3pZdDI5ZnJtMzBlajBhVGRhai9kYlcxdmtlajRGS3BlTHp6ei9QVmxMQ3djR0IwcVZMVTc1OGVaeWNuQUFvWDc0OHMyYk5ZdFNvVWZ6ODg4OVVxVktGNXMyYkF4QWJHOHZVcVZQUmFEUk1tRENCY3VYSzVUbHVKeWNuckt5c1VLdlZxTlZxckt5c3NMYTJ4dHJhR2x0YlcyeHNiQWdPRHNiT3pvNzI3ZHZqNk9pSXZiMDk5dmIyT0RnNDRPam9pTE96TTA1T1RqZzZPdVlhREcvVnFoVTdkKzZrYnQyNmFEUWFrMjAxR2cxbno1NUZwVkxSc0dIREFyMmZ4ZFd0MkZRdTNub0FnTnBTUmZ2blRaOGZJWVFRUWdnaGhIaVVCSUdGRUtLWXNMTzI1SzBtM3J6VnhKdmJjYW44Y3ZvV1cwL2Y1dGkxKytnS0VCRk9UdGZ3ZmNCMXZnKzRUbjJmVXZScFdwRzNtbmhUM3ZYWmUwUytJTHk5dll1MGYwdEx5enpiWkdiK20vbHRhMnY3V1BzYk8zWXNXcTBXRnhjWFpzeVl3ZDI3ZDltK2Zidkp0dFdxVmVPVFR6NGhLQ2lJaWhVcktzdVRrcEtvVktrU3JWdTN4cy9QejZ6OWJ0MjZOYzgyYmR1MkpTVWxoVUdEQnBrZDdCNDRjR0NPNjRLQ2dnZ0tDakphNXVQanc2ZWZmc3FaTTJkSVRrNm1aczJhbEM1ZDJxeDlsUlM3SHlvRjRWZXp6RE9kNlMrRUVFSUlJWVFvWEJJRUZrS0lZcWhDS1R0R3RLM09pTGJWaVVwSVovdloyMnc5Zlp0RFZ5TFJhUE1mRUQ1N0k0NnpOK0lZcytFQ3JaNHJ5OXROSzlLOWtWZXhDeUtGaElRd1o4NGNvMlZKU1VsR0FjR0hNMytqb3FJWU8zWnNybjFHUlVXWlhKNVhCbkZoV2J4NE1kdTJiY3V6blRrMWdjZVBIMC9yMXExTnJudnh4UmVWMXpsbDA0NGVQWnE0dURpalpWT25UczNXTGlvcWl1UEhqeXUvUDZuMzZtR21zcmR6WXdpaUh6NThHSUJidDI3bEdraXVXYk1tNDhhTksvZ0FuekM5SG40NEhLYjgzdWtGS1FVaGhCQkNDQ0dFTUo4RWdZVVFvcGdyNjJ6RCt5MnI4SDdMS3NRbFovRGIrYnY4Y3ZvVyt5NUdrcGFwelZkZmVqMGN1aExGb1N0UkRGdDlsazR2bEtmWFM5NjByZU9CcS8zVER3aW5wNmRuQy83cGRMb2NBNElaR1JsY3VuUXAxejROWlF2eThzWWJiNUNjbkd6ZVFFMXdkbmJtbDE5K0tmRDI1ckN5ZXJ4emRPZk9uV3dsSXdwRGJzSFdodzBaTWdSVkhqT1pHUUxPQnc0Y3lQYzRZbUppT0hyMEtBREp5Y201bnM5U3BVcmx1LytuYWQrbGU1eTVrUlhBdDFDcDZOcWd3bE1la1JCQ0NDR0VFS0lra1NDd0VFS1VJS1Vjck9uWHZCTDltbGNpS1UzRHZrdjNPSEFwa29PWG83Z2VsWlN2dnRJMU9uNDVmWXRmVHQvQzBrSkZrNnB1ZEtoYmpnN1BsNk8ranlzV2VRVHJpa0s5ZXZXTWduOXQyN2JOTmJqcTVlVlY0SnJBT2VuY3ViUFpiUTEyN05pUjYvNzc5T21UNC9xUFB2cUllL2Z1OGRsbm4rVTRrZG5VcVZPNWZQbnlZMDBlOXpCekE2eDkrL1lsTWpJeXozYm12ciszYnQweXE5MmpkdTdjaWErdkwxV3FWRkdXSFRwMGlBWU5HdURxNnFvczI3NTl1eEwwMzdCaEEyNXVic3E2cEtRa3VuYnRpcU9qbzFtWjJjWEp6WmdVQmk0L3BmemUvK1ZLK0xnN1BNVVJDU0dFRUVJSUlVb2FDUUlMSVVRSjVXaXJwbnRETDdvMzlBSWdQRHFaZzVlekFzS0hya1FTazVSaGRsOWFuWjdmUSsvemUraDlwdnh5aVRKT05yU3I0MEViWHcvcSs1VGl1ZkpPV0ZsYUZOV2hGQ3ZEaHcvUDl6YTVCWUZ0YlcxenJmZWJtcG9LZ0llSEJ5NHV1VS9nbDFzbXNLbUo3aDVlbGxNWmljS1FWMURaTUk1ZHUzYmxld0s4UzVjdXNXalJJbXh0YmZuNTU1OXhjWEVoT0RpWTJiTm5VNlZLRmI3NjZpc2NIUjJKam80MkN1NUdSMGNiQllFTkdkQ2Vub1ZYUm1IQi90QkM2OHNVclZaUFZFSWEzeDhPSXlFMXEzNjBnNDJhVDd2VUx0TDlDaUdFRUVJSUlaNDlFZ1FXUW9oblJPVXlEZ3h1V1lYQkxhdWcwK3M1LzA4OEJ5OUhjZUJ5SkNldXg1Q1VabDVaQklEb3hIVFdCdDlrYmZCTm8rWC9xMVdHRmpYY2FWN0RuUnJsbkhCenRNYloxb3Fua0RRTVpEMytQM2Z1M0R6YkZBZUhEaDBpSlNVRlB6OC9KZGlyMCtsSVNFZ0F5RFVBYk1odXRiS3lJalEwbE1qSVNGNSsrV1dqTm9hSjdqSXpNN2wzNzU3Uk1zQW9JRnBTSkNjbk0zdjJiUFI2UFlNR0RWTGVveVpObXRDeVpVdU9IRG5DbENsVCtQTExMMW15WkFucDZlbFlXVm1SbVpsSlZGUVV0V3JWVXZveVhBZmx5cFY3N0hFbC9QL2Ywc2Ryeno5MlgvbGhvVkt4WVZnVEtwZVJMR0FoaEJCQ0NDRkUva2dRV0FnaG5rRVdLaFgxZlVwUjM2Y1VZenZXUktmWDg5ZTlKRTZIeDNJNlBJN1Q0WEdjL1NlTzFJejgxUlErR2hMTjBaRG9JaHAxenZSNlBhZE9uZUxBZ1FOTW1qUkpXWjZTa3NMKy9mc0xkVittTW1vZmwxYXJaZm55NWR5L2Y1ODdkKzR3Wk1nUUFPTGo0OUhyOWFoVXFseHIxR1ptWm1XQkppUWtNSGJzV0d4c2JLaGZ2ejcyOXZaS0cwTlpqTURBUUdiTW1HRzB6Q0FnSUtCUWo2dW9MVml3Z01qSVNKbzFhMlpVcGtPbFV1SHY3OCs5ZS9lNGRPa1NzMmZQSmlVbEJYdDdlL3IxNjhmU3BVc0pDd3ZEejg5UDJTWThQQnlBOHVYTFAvYTR6djhUbDNlaklsQ2h0QjFOcXBaK0t2c1dRZ2doaEJCQ2xHd1NCQlpDaVA4QUM1V0tXcDVPMVBKMG9tK3pTZ0JvdEhwQzdpWmtCWVZ2eEhFeDRnSGgwY25jaWt0QnIzL0tBMzVJU2tvSy9mcjFJekl5RWdlSGZ6TWdSNDRjaWFPakl5MWJ0c3gxK3lOSGpwQ1VaSDY5NU1LdUNReFpnZG43OSs5alpXVkZqeDQ5bE9XR2pGMTNkM2NzTFMxejNONFFCUGIwOUtSKy9mcWNPWE9HL2Z2Mzg4WWJiMlJyZS9yMGFlWDFoUXNYMEdnME5HalFJRi9IVTFCNVRSQ1gyOFJ3andhc2Qrell3WkVqUi9EdzhHRE1tREhaMmx0YlcvUFpaNS94NFljZmN1ellNY2FQSDg5cnI3MUdoUXBaRTZhRmhJUVl0Zi9ycjc4QXFGbXpwdG5Ia3hPL21tVUFpbnd5UlQyUW5LWkZvOU1CRUJHVFFzZXZnemd5b1NWMjFqbGZMMElJSVlRUVFnanhLQWtDQ3lIRWY1VGFVa1VkTHhmcWVMbndiZ3NmWlhtR1JzZk5tQlRDbzVNSnY1OU1lSFF5bDI4bnNQUGNuU2MydHRUVVZIYnQyZ1ZrbFVLSWpJekV6OCtQUVlNR0tXMDZkZXBrVmw5NUJZa05GaTVjaUU2bnc4ZkhKNy9EcFgzNzlybE8ycloxNjFhbDNjTmxHUXdUcXVXVm5Xb0lBbHRaV2RHK2ZYdk9uRG5EenAwN3N3V0JkVG9kSjArZVZINmZQSGt5MXRiV0xGMjZGSGQzOS93ZFZDNE01U2tlUGVhOEpvZ3pkMks0eTVjdnMyVEpFdFJxTlZPbVRNSEp5U2xibTdDd01LS2lvcGcyYlJyLy9QT1BVdk00TXpNVEd4c2JybDY5aWthalVjWjQrZkpsQUo1NzdqbXp4bUNPdUNYWmcvQ0ZMVjJqWSthT3E4ejQ5UW9BZjRURjh1M0J2L0YvN2ZHRDJVSUlJWVFRUW9qL0Rna0NDeUdFTUdLdHRxQ2FoeVBWUEJ4emJhZlI2a25PMEJDWG5FRkVUQ29Sc1NuMCtmNWtydHZrNWNHREIyemJ0bzBkTzNhUW1KZ0lnSTJORFhQbXpLRjI3ZHBFUjBjWFNya0d3MFJtQ3hjdUpEMDkvYkg3ZTVTTmpRMGpSb3dBNE15Wk00U0VoR0JwYVVtdlhyMk0ybDIvZmgwZ3o4QnpSa2JXSkgvVzF0WTBiOTRjZTN0N2J0Njh5ZVhMbC9IMTlWWGFuVDE3bHRqWVdPenM3RWhOVGVYRER6L2txNisrWXM2Y09YejU1WmRLdThkOUQ3WGFyRElpcGdMZkZoWVc3TnUzeit5KzJyZHZqKzcvTTEwTktsV3FSTU9HRFduY3VERU9EZzVNbmp5WlR6NzVoTktsL3kyRnNIYnRXZ0lEQXhrMGFKRFIrMnBsWlVYdDJyVTVkKzRjNTg2ZG8xR2pSb1NHaGhJVkZZV0hoMGVoQnNPZkJCdTFCZE83K1pLU29lR3JQVm5aekxOMlhtVnd5eXBGbm9rc2hCQkNDQ0dFZUhaSUVGZ0lJVVNCcUMxVnVOaFo0V0puaFk5N1ZwbUd4dzBDSHo5K25MVnIxd0pRb1VJRmJ0KytqWTJORGJWcjE4N2FwMXB0Tk5uWm8yN2Z2bzFPcDh1MXpjTUNBZ0pJVGs1K3JER2I0dURnd0lnUkk5RHI5Znp3d3c4QXZQcnFxOWttSmJ0MDZSS0EwUVJtcGhpQ3dGWldWbGhiVzlPc1dUTU9IanpJdm4zN2pJTEErL2Z2cDFxMWFxU25weE1SRVVHSERoMDRkZW9VZ1lHQlNtWTEvRHRoM0sxYnQxQ3BWRW9KaFlpSUNDd3RMWlhNNUR0MzdpZ0IzNGVscEtRQUdOVWt6czNzMmJQSnlNaGc0c1NKdVdaTUd6ZzZPako5K25SVUtoVUxGeTdrNU1tVGZQenh4OHlkTzVleVpjdHk1ODRkZ29LQ1VLdlZ0R3JWS3R2MmpSbzE0dHk1Y3h3OWVwUkdqUm9SR0JnSWtHMHl2WkprUnJjNi9CVDBEOUdKNmNTblpMTDl6RzJqREg0aGhCQkNDQ0dFeUkwRWdZVVFRaFFiWmN1V3BVNmRPdlRzMlpPbVRadlNybDA3by9XbFNwVlNhc2VlT1hNR0N3c0xYbnp4UldYOW0yKytTVnhjWExiNnNua3haQVlYaG9lemJQZnUzVXRZV0JnMk5qYjA3ZHZYcUYxMGREUi8vLzAzQVBYcTFjdTFUME8yc3JXMU5aQlY0dUxnd1lNY09YS0VZY09HWVd0cnkvMzc5d2tNRE9TZGQ5NHhPcDRSSTBaUXJWbzFXclJvZ1lPREEybHBhYno2NnF0b3RWbzZkT2lBcDZlbjhuNjFiZHZXNkQwK2N1UUlxYW1wMmNaanlOSTJWYWJCbEdQSGppbUJiSE1aYWdkLzlORkhQSGp3Z01EQVFFYVBIczI4ZWZOWXNXSUZPcDJPMTE1N2pUSmx5bVRiOXBWWFhtSFpzbVVFQkFUUXQyOWZkdS9lRFpoZkdxUTRzck8yWkdqcnFremZubFVXWXBzRWdZVVFRZ2doaEJENUlFRmdJWVFReFViOSt2WE5tc1Rzd1lNSGpCOC9udkxseTdONjllcENIOGVpUll2TWJqdDgrUEFjMXgwOGVCQ0FOOTU0dzZnV01NRE9uVHZSNi9YVXFGSERaQ0RUUUtmVEtUV0JiV3hzQUdqUW9BR05HemZtcFpkZVV0cHQzNzRkclZhTG41K2ZVUkRZeGNXRjNyMTdBMW5CVVlQWTJGZ0FuSjJkYzl4M1RrSFQrL2Z2QTFsQitiem85WG8wR2cwcWxTclh5ZTl5WW1GaHdjU0pFOG5JeU9ERWlST01HREdDMk5oWUhCMGRlZmZkZDAxdTQrN3VUc09HRFRsMTZoUVRKa3dnSVNHQlNwVXE1Wmx4WGR6MWJPU2xCSUgzWDRva09WMkRnNDM4VTA0SUlZUVFRZ2lSTi9ua0lJUVFvdGd3WkgvbXhUQUJtYWVucDhuMWMrZk9OYm04WThlT1NtbUozT3pZc2NPc2NVRHVRZUI1OCtaeDdOZ3hvMnhsZ0x0Mzd5cVR4ZVUxd1YxYVdwcnkyaEFFVnF2VnpKdzVVMWtlRnhmSDl1M2JxVldybGxMYUlTK0dMT1NLRlN1YTFmNWhkKy9lQlhKKy94K1duSnlNVHFmRHdjSEI3UFA3S0V0TFM2Wk1tY0xFaVJPNWNPRUNBRys5OVJZdUxpNDVidE83ZDI5T25UcWxURWJYcDArZkF1MjdPUEd0NElLUHV3TTM3aWVUbHFsbDM4Vkl1alUwNzN3TElZUVFRZ2doL3Rza0NDeUVFS0xFTVV5b1ZxMWFOWlByOSsvZmIzSjUvZnIxelFvQ1ExYmQzTnpLU2d3Y09GQUpSdWRFcFZMaDUrZG50RXlqMFRCMzdselMwOU9wVktsU25wTzBHY294V0Z0YjV4aEVQWExrQ09ucDZka21uc3ROVUZBUWdGRk40Wno2dHJXMTVhV1hYbEwySHhZV0JvQ1hsMWVlK3pFRVlUMDhQTXdlbXlsV1ZsWkdRZDlkdTNiUnFsV3JITE9vNjlTcGc0ZUhCNUdSa1RnNk9tWTdEeVdSU2dXdnYrakpvZ05aQWZ6dFoyOUxFRmdJSVlRUVFnaGhGb3VuUFFBaGhCQWl2NDRlUFFyQXlaTW5UVTVjZHVEQUFaTS9yVnUzZnRKRE5hTFQ2WmcxYXhZWEwxNUVwVkl4Y3VUSVBDZEt1M2Z2SHBBMVdWcE9HalZxaExlM044MmJOemRySE5IUjBSdzllaFJMUzhzOHQ3bDQ4U0pUcGt6aDk5OS9WNVpkdVpKVmtxQkdqUnA1N3V2RWlSTkExbkVzVzdhTXFLZ29zOGI0cUo5KytvbkF3RUJjWFYzeDl2Ym03dDI3K1B2N0syVXRIclZxMVNvaUl5TUJTRXBLWXRXcVZRWGFiM0h6K2d2bGxkZDcvN3lIVHE5L2lxTVJRZ2doaEJCQ2xCU1NDU3lFRUtKRWlZeU01TktsUzZoVUttN2N1TUhTcFVzWk5teFlvZThuTGk0dTE5ckFjWEZ4K2Vvdk9UbVpXYk5tOGNjZmZ3QlpaU1NlZi83NVBMYzdkKzRjUUs1bEhyeTh2Smd3WVlKWjVSYjBlajJMRmkwaVBUMmQ5dTNiNTFwU3dUQnUrTGYrYjJSa0pEZHYzc1RLeW9ybm5udk9xTzJ5WmN1TWZ2L3JyNy9Zc21XTE1xNU5temF4WmNzV1huNzVaYnAxNjRhdnJ5OUxseTdOYzh6cjFxMWp6Wm8xV0ZsWk1XM2FOTXFVS2NQSWtTTzVmZnMyNDhhTjQ2dXZ2aktxYmJ4bHl4YldyMThQUU1PR0RUbDkralFiTjI3RTFkV1ZIajE2NUxtLzRzeXZWaGtjYk5Ra3AydUlUa3puL0QveDFQZkp1emF6RUVJSUlZUVE0cjlOZ3NCQ0NDRktsQlVyVnFEWDYrbmJ0eTkvLy8wMzI3WnR3OUxTa2tHREJoWHFmcEtTa3ZKVkd4aXlTajFBOXRyRzRlSGh6Smd4ZzRpSUNGUXFGZSs5OXg2dnYvNjZzajR4TVpHN2QrOVNxbFFwWEZ4Y3NMYTJScVBSY1BMa1NUWnYzZ3hrbGJMSVRmWHExYzBhNHc4Ly9FQndjRENPam82ODg4NDcyZGJyZERxajMrUGo0NEYveXprWUpwMnJXN2V1VXFQWXdNZkhCNENNakF4Ky9mVlhWcTllVFhwNk9qMTY5S0J2Mzc3czJMR0RyVnUzRWhnWVNHQmdJTFZxMWFKbno1NjBhTkhDNUZpMVdpMUxseTVWenZHRUNST1U4aFd6WnMxaTFLaFIzTGh4ZzNYcjF2SEJCeDhBc0diTkdtV3l3RzdkdWpGMDZGRG16WnZIdm4zN1dMcDBLUWtKQ1F3WU1LREE5WW1mTmh1MUJXM3JlTEQ5ekcwQTlsMktsQ0N3RUVJSUlZUVFJazhTQkJaQ0NGRXNHU1l1czdhMlZwYWRQWHVXdzRjUDQrTGlRcytlUFFFWU4yNGNXN1pzNGVUSms2U2twQUNRa3BLQ3JhMHRGaFpaVlk5ME9oMlptWmxrWm1hU2taR0JvNk9qVWIrUDh2SHhvVnk1Y3N5WU1TUEhOakV4TWFoVUt0TFMwckN4c1NFek01TmR1M1lCNE83dURtUUZNVGRzMk1DYU5XdlFhRFRZMnRyaTcrK2ZyVDV0WEZ3Y0gzNzRvZks3SVVDcC8vOUgvWjJkblkyQ3hnV1JtSmpJL1Buek9YYnNHQllXRnZqNysyZXJwK3ZnNEVCOGZEeC8vZlVYTldyVUlEdzhuQ3RYcm1Cblo0ZWJteHVwcWFsczM3NGRJRnN0WTYxV3k1VXJWd2dLQ3VMUW9VTThlUEFBbFVwRnIxNjllTys5OTFDcFZQVHUzWnR1M2JxeGQrOWVObS9lVEVoSUNETm16S0JDaFFyMDdObVRkdTNhWVdWbEJXUmxITStkTzVjTEZ5NmdWcXVaTUdHQ1ViQzRjdVhLVEowNmxhQ2dJQVlQSGt4NmVqcno1OC9uMEtGREFIVHUzRmtKREgvODhjY2tKeWNURkJURSt2WHJDUTBOWmZUbzBjcDVLbWxlcTF2dTN5RHd4WHRNNkZUcktZOUlDQ0dFRUVJSVVkeEpFRmdJSVVTeEVSZ1l5TXlaTTRGL00xS3JWS2tDWkFXRkRVSFpvVU9IWW05dkQ4RDgrZlA1NmFlZjJMcDFLK25wNlFCMDZkSWx4MzJvMVdvMmJ0eVlheEQ0MGJJR3BxeGZ2NTVmZi8zVjVMcVhYMzRaeUpyQXpoQUFybDY5T21QSGpsV3laUjlXb1VJRkxDd3NsR1BXUDFUbnRVcVZLdmo3KytkWnRpRTNodzhmWnRHaVJTUW1KcUpXcXhrelpnek5talhMMXE1dTNib0VCd2NiQmFRQjJyUnBnMHFsWXZYcTFUeDQ4SUF5WmNyZzUrZkg5ZXZYT1hqd0lILy8vVGNoSVNHa3BhVXAyenovL1BPODk5NTcyU2FlczdHeG9VdVhMblRzMkpIZHUzZXpmdjE2YnQrK3pZSUZDL2pwcDUrWU9IRWltWm1aVEo4K25kVFVWSnlkblprMmJackowaG4xNjllbmZ2MzZoSWVITTJ2V0xHN2N1QUZBMzc1OWpiS2NMUzB0bVRScEVnc1dMR0Rmdm4yY1BuMmFEejc0Z0o5KytrbTVqa3FTMStwNUtxK1BoOGFRbUtiQnlWYitTU2VFRUVJSUlZVEltWHhpRUVJSVVXeFVyRmdSQ3dzTExDd3NzTE96bzBxVktrcTkzeDA3ZHBDY25NemJiNzl0Tk1HYldxMW00TUNCdlBYV1d3UUZCWEhseWhXaW82T0ppNHNqSXlORHlRQ0dyQXpiQmcwYUdOV1BMYWg2OWVweDl1eFp0RnF0RXJ4MWMzT2phZE9tZE8vZUhjaWFPRzNvMEtHa3BxYlNzMmRQSlRQNVVaYVdscXhidDQ2MHREUXlNek9WUGwxZFhiTmw2eFpFN2RxMTBldjFlSHQ3TTNic1dHclZNcDA1T21yVUtCd2RIYmwrL1RxWm1abFlXMXZqNit2TGdBRURnS3pzMzcxNzl6Snc0RUNzckt3b1hibzBlL2JzVWVvR2UzdDcwN1JwVTFxM2JxMEU3M09pVnF2cDNMa3pIVHAwWU9mT25XellzQUdBYXRXcW9WS3BLRnUyTEM0dUxvd2JONDZ5WmN2bTJ0ZWRPM2VJaUlqQTN0NmUwYU5IWjh1ME51eHZ6Smd4K1BqNHNHTEZDcnAzNzE0aUE4QUFGVXJaVWEraUt4ZHV4cE9wMWZIYitUdjBibEx4YVE5TENDR0VFRUlJVVl5cDlIcVpWbG9JSVVUaFVMMnpHZjNxbmtYVy8rM2J0eWxmdm55aDFYUE56TXhFcjlmbm1oVmNFcDA0Y1lMazVHU2pZSGw0ZURqZTN0Nm8xU2xnWGNvQUFDQUFTVVJCVkkvMy9XOUVSQVRlM3Q3Szc2ZFBueVlqSTROYXRXcFJ1blRwQXZlYmxwYkduVHQzbE9CeGZIdzhMaTR1WnAvcndNQkFhdGFzcWRRdXprMTRlRGdWSzFiRTB0S3l3T010Nm1zOUw3Ti9DMkhDNW9zQXRLM2p3WDcvN0lGdklZUVFRZ2doeEgrRHlvd1BUaElFRmtJSVVXaWVkbUJNaUNmbGFWL3JkK0pUOFI2MUM1MWVqMG9GMStlK1J1VXlEazl0UEVJSUlZUVFRb2lueDV3Z3NPbm5Vb1VRUWdnaFJMRlYzdFdPMStxVkEwQ3ZoeTkrQzNuS0l4SkNDQ0dFRUVJVVp4SUVGa0lJSVlRb2dTWjNycTI4WG5Vc25MRG81S2M0R2lHRUVFSUlJVVJ4SmtGZ0lZUVFRb2dTNktXcXBYbjl4ZklBYUxSNlB2cnBMRkxrNjlrUUVoTENoUXNYbnZZd2hCQkNDQ0hFTTBTQ3dFSUlJWVFRSmRTc0huV3dzc3o2NTl5ZVArK3hKT0Q2VXg1UjhUQmh3Z1MrL3ZycngrcGowYUpGVEowNnRaQkdsRDl6NXN4aHpKZ3hUMlhmSmNIMjdkdng5L2ZuekprelJkSi8yN1p0R1RodzRHUDE4VFN2bjVMdWNjOXZlbm82WDM3NUphZE9uY3EyYnZMa3lVeWJObzNNek14czYxYXNXTUdpUll2eXRhOUZpeGF4ZHUzYUhOY0hCQVN3ZCsvZWZQWDVyQ3VNKzdOQlNFZ0l5Y21GOHhTTVRxZGo2OWF0YURTYVF1bFBDQ0dLbzhlYklsd0lJWVFRUWp3MWRieGNtUDNtODR4ZW41VTFPbnI5QldwWGNLWmxyVEpQZVdTRjc5Q2hRMXk2ZENuSDlTTkhqbFJlbno1OUdtOXY3MXo3aTR1THc5WFZsWnptMERoMzdod1JFUkhabHMrZVBkdk1FV2R4Y25MaXd3OC96TmMyLzJXaG9hRlVxRkFCZTN2N0hOc2NPM2FNUC8vOGs1NDlpKzlFcEhMOW1QWWt6dS9SbzBjNWVQQWdQajQrTkdyVVNGa2VIeC9QSDMvOFFaTW1UYkN5c3NxMlhYQndNTTdPenZuYTE0NGRPL0QyOXFaUG56NDVycy9JeUtCRGh3NzVPNGdTNWtuZm53R2lvNk9aT0hFaWRlclVZZnIwNmNweXZWNVBhbW9xS1NrcEpDY25rNVNVUkVKQ0F2SHg4Y1RIeDNQLy9uMmlvcUlZTjI0Y2pvNk95blpMbGl4aCsvYnRoSVNFTUdIQ0JHWGZTNWN1NWVUSmszbStCemxadVhKbGdiY1ZRb2pDSmtGZ0lZUVFRb2dTYkZUNzZ1eTdlSS85bHlKSnk5VHk2cnhqYkIzUmpGZnJsbnZhUXl0VUZ5NWNZTStlUFRtdWZ6aklrSmViTjI4eWZ2eDQ2dFNwdzdoeDQ3QzB0RFI3MjBPSERwbmRGc0RMeTB0NUhSNGV6cFl0Vy9MY0ppWW1Cb0M1YytlYXRZOEJBd2JnN3U2ZXIzRVZSeUVoSVl3Wk00Ym5ubnVPV2JObW1RelVKU1FrY1BueVpaeWNuS2hmdi81VEdPWGplWnpycDZSN1V1ZDMxNjVkT0RnNDhQcnJyd05aZ2VlLy8vNmJrSkFROUhvOVpjcVVVZTRsMWFwVm8zcjE2bWcwR203ZnZtMFVOSDVZZW5vNkd6ZHVOTG51d1lNSC9QVFRUOW1XOSt2WGp4czNidENpUllzQ0hVZEo4cVR2enpxZGppKysrSUtVbEJUNjkrL1AxcTFiK2Zubm4wbFBUemVaNWYwb1MwdExidHk0UVowNmRaUmx2WHIxSWpnNG1NT0hEK1BtNXNhUUlVTUF1SC8vdnNrdmRJUVFvaVNTSUxBUVFnZ2hSQWxtb1ZLeGZsZ1QyczRKNU95Tk9OSXl0WFJaOERzemU5VGg0L1kxVUZ2bW5FbFZrbnp5eVNkODhza24yWllQSERnd1h4L1FMMTY4eUxScDAwaElTTURXMXJaQVkvSDI5czR6dTB1djE5T3VYVHZzN095VVpmZnYzMmYvL3YxbTc4ZmN0ajE3OW53bWdzQlZxbFNoZXZYcW5EOS9udG16WnpONTh1UnNtWUFCQVFGb3RWcGVlZVVWMU9yOGY1Ulp0bXlaRW1UUFRVeE1USjVadXpWcTFLQmJ0Mjc1SGtOQnI1K1M3a21jMzZ0WHIzTGx5aFg2OXUyclpCc0hCd2Z6ODg4L0syMTI3Tmlodk83WHJ4L1ZxMWZuMnJWcmFEUWFvNkRndzlMUzBvejZlRmhDUW9MSmRYNStmaVFuSjFPelpzMThIMGRKODZUdno4dVdMZVBpeFl1ODg4NDdWS3RXRFJzYkc0S0RnN0cxdGNYT3pnNDdPenNjSEJ6WXZIa3pwVXVYWnVqUW9UZzdPK1BxNmtxcFVxVk1aaG03dTd2ejVaZGZNbkxrU0xaczJZS0hod2R2dlBFR2t5Wk5ZdEtrU1RtT3BXM2J0bmg0ZUxCbXpScXpqMU1JSVo0V0NRSUxJWVFRUXBSd3BSMnNPVGpXajNaekF6a2RIa2VtVnNmWWpYK3kvc1JOZmhqUWtJYVZTejN0SVJZTHUzZnZadEdpUldpMVd2cjE2MGYvL3YyTGJGOEpDUWtBUm84Yk4yclVpQU1IRHVTNXJTRndZazdiWjRtMXRUV2ZmZlladzRjUEp6QXdrR1hMbHZIKysrOGJ0VEVFeG9PQ2dqaDM3bHllZlpZcVZZcXZ2dnBLK1QwNE9OaXNvRlJLU2txZVdidXBxYWtGQ2dLYnc5VDFVOUk5aWZPN2NlTkc3TzN0NmQ2OWU3YTJqLzQ5dFczYlZubjk1NTkvQWxtbENxNWV2V3JVcm1yVnFyenl5aXNtL3g3YnRtMmJZMUQvdDk5K0ErQ2JiNzdobTIrK3lmRVkzbi8vL1dKZDJ1UkpNZmYrSEJBUXdKWXRXM0IzZCtmdHQ5OEdzcjVZTWZYa3hPYk5tM0Z3Y0tCbHk1Wm1qYUZDaFFwODl0bG4rUHY3czI3ZE9qcDA2RkRnTHd1RkVLSTRraUN3RUVJSUljUXpvSlNETlFmRy9vK0J5MCt4N2N4dEFNNzlFMCtqYVFkcFh0MmQ5LzVYbVo2TnZIQzAvZS85OHk4bEpZV0ZDeGR5Nk5BaGJHMXRtVEJoQW41K2Z0bmFQUndVZW5SWnc0WU4rZUtMTDB6MmYrdldMUndkSGJHenM4UGEycHJVMUZTbDdFUDU4dVVMOFVpZWZjN096a3FnY1BQbXpYaDdlL1BxcTY4Q1dWbUNvYUdoQU1UR3hoSWJHNXRuZjZtcHFTYVg1eFpnenkyd0J4QVJFV0Z5NGppNWZ2SldsT2MzTkRTVTQ4ZVAwNzkvZnh3ZEhRa0lDTURGeFFXOVhwOW5QNFpKNkF5QjI0ZTFiTm1TVjE1NXhhemplOWpwMDZleHQ3ZW5hZE9tSnRlSGhZVVJIaDZPdGJWMXZ2dCtscGg3ZndZNGYvNjhFdXkxczdQRHdxTHc1N24zOWZWbDdOaXgrUGo0U0FCWUNQSE0rZTk5Q2hCQ0NDR0VlRWE1Mmx2eHkvQm1iRDRWd1ljL25lTitZam9BdjRmZTUvZlErNHhZYzQ3bTFkMXBXTGtVRFh4SzBiQnlLU3FVc3NNaWw4bDNTcnB6NTg0eGYvNTg3dDY5aTQrUEQ1TW1UY0xIeDhkazIzYnQyaW12ZzRLQ1NFbEpVWlpWcmx3NXgzMk1IVHVXNk9qb2JNdFZLbFcyNEZGd2NEREJ3Y0c1anRrUS9QcjY2Njl6YlFlWWZBUzdwUFB4OGVIamp6L21peSsrWU92V3JiUnIxdzVMUzBzMmJOZ0F3UERodytuY3VYT3VmUVFHQmpKanhneXFWNi8rSklZTVBKbnI1MWxRVk9kM3hZb1Z1TGk0MEsxYk4xSlRVL24yMjI5eGNIQ2dWYXRXZ09rZ1BXUk5HUGZubjMveXpqdnYwTGR2WHdDMmJObkMwcVZMV2IxNnRSS0lUMDlQSnlBZ0lOdjJ5Y25KMmVyaHRtN2Rtak5uenVEbjU0ZS92ejkzNzk1Rm85SGc1ZVdsbENFWU5Xb1VLcFdLWnMyYW1mTzJQWlB5YzM4T0RRMWwyclJwV0Z0Ym85Rm9sT1Y1M1NkalkyTnpiZE9xVlN0ZWVPRUZvMlhtWmc0TElVUkpJMEZnSVlRUVFvaG5pRW9GYnpiMjVwWG55akozOXpWV0JvWVRrNVFCUUZLYWhuMFg3N0h2NGoyajlrNjJWcmpZV2VGaWIwVXBCeXQ2TlBKaWVKdnFGS2ZZc0ZhcjVkVlhYelVycTgvZ3hJa1RUSmt5QllCT25Ucnh3UWNmWUdOamsyTjdmMzkvNWZYVnExZEpTVWt4V3BhVGhnMGJjdkhpUmJSYUxUcWREbXRyYXp3OVBlblNwUXYxNnRVemFoc2FHcHJyQkVvUE02ZmRzeGdFaHF6QVRFeE1qQklndkhidEduLzg4UWV1cnE2MGI5OGV5S3FiMjZkUEg5emQzVm00Y0tIUjlqdDM3Z1NnWThlT1Qyek1UK0w2ZVZZVTl2azlldlFvWjg2Y1lmRGd3V1JtWnJKanh3NFNFeE1aTW1RSWtaR1JBTmt5dXczWjNJR0JnZWoxZWlwVnFxU3NTMDVPQnNESnlVbFpscENRWURLWWFDckk2T0RnUUZwYW1qSXAzUGp4NDdsejV3NTc5KzVWSmlXN2ZQa3lqUnMzcGt5Wk12bDg5NHFmb3I0L2g0YUdNbmJzV05MVDA1azVjeWJqeG8xVDF1VjFuelFWcEg5WTFhcFZzd1dCVFJrMmJCZ1JFUkhLdFNlRUVDV1JCSUdGRUVJSUlaNUJaWnhzbU5Pckx0TzcrYkw1ajFzc1BuU2RFOWV6VDRpbDEwTkNhaVlKcVpsRS9QL1QxOGV1M2VmbDZ1N1U5eWsrdFlSalkyUFI2L1dVS1ZPR2wxNTZTVmwrNU1nUmtwS1NURzdUdUhGaldyZHVUYnQyN2FoZnYzNlJqUzAvZ2RqKy9mdm5XWXY0djFvVCtGRVAxMGxkdW5RcEFEMTY5RkFDUmFtcHFVUkhSeXNUZ0JtRWhZVngvdng1UER3OGFOeTQ4Wk1iY0FFOXE0SDh2QlRtK1RYVThWMjJiQm5MbGkwRHNrcHB0R25UaHJWcjF3SlpkV05OMmJWckY1QTFjYU5CZkh3OGFyWGFxQ1p6bVRKbHpQNmJuRFJwRXFWS2xhSlJvMFpBVmtCYnBWSmhhV2tKd05hdFd3RjQvZlhYemVxdnVDdnErN09kblIyMnRyYU1IRGt5Vzl2SEtlMWlNSFhxVkk0ZlA1NXJ2MmxwYWFTbHBlWGFqeEJDRkhjU0JCWkNDRkZvSEd6VUpLVnAvcE0xUjhWL1IwbTd4bTJ0TE9uWHZCTDltbGNpUGlXVFA4SmlPZkYzRE1GL3gzQWhJcDdZcEF6U05UcWpiY3E1Mk9MdFpwOURqNlpwdGRvYzY2OFdocGlZckFCMjNicDFHVGx5cExLOGRldldPZTdYd3NLQzhlUEhGOHIrazVPVGNYQndVTVl5ZS9ac3M3Y2RQWG8wVmxaV2hUS09wNldvejI5dUU2REZ4TVFRRlJWRm1USmw2TnExcTdMOHdZTUhBTXJqOVFacjFxd0JzZ0tLajY0enlHMmlMb0M0dUxnYzIrUVUxTXBOY2I5K1N2cjU3ZGl4SXhVclZzVE56WTNBd0VEMjc5L1BPKys4b3dSZHdYUTVpS3RYcnhJV0ZvWmFyVll5aGlFcklPem01cFp0M3ovOTlGT2V4OXE0Y1dQZWUrODlidDI2cGV4Zm85R2dVcW1VWVBCNzc3M0hpeSsrYUJRd0xVb2wvZjdzNWVYRmloVXJzbjBoVUZqYzNkMlZMd2tNcFR1RUVPSlpWSEkrd1FnaGhDajJxcFoxNFBMdEJGNnFXdnBwRDBXSUluUDVkZ0pWeStZYzBDak9YTzJ0YUZmSGczWjFQSXlXcDJab2lVdkpJQzQ1azhTMFRGNnNWQW9iZGY0bTNEbDE2cFR5YUc5Um1EcDFLcEQxWWYxaGRlclVBZUROTjk4a0xpNU9XUjRSRVpGakRkQkg1WlpKdG43OWVvNGRPNGFIaDRjeWhwU1VGQTRkT21UMjJFZU5Hb1dWbFpYSjJldE5NUVJVekczdjd1N09nQUVEekI1UFFSVDErVFYxRG9LQ2dxaGF0U3FlbnA2c1dMR0NtemR2R2syaWRlZk9IUUJ1M3J4SlNrcUtFaUJxMXF3WkdvMUdtWERNRkZNVGdEMHNLU2twenpibUtNenJweWlWOVBQcjdlMk50N2MzYVdscHpKczNqOHFWSzJlcnArenY3OCt0Vzdkd2NYSEJ5Y21KdVhQblVxNWNPY3FXTFl1dnJ5Ly8vUE9QMHZiZXZYdDRlbnBtRy9QUFAvK2M1N0c2dUxqUXBVc1hxbFNwb2l4TFMwdERwOU54OSs1ZHlwY3ZqNHVMeXhPdDkvd3MzSitMS2dBTVdYV29EUXhQWXVSSFpHU2t5ZU9aTm0wYXpaczNmK3p4Q1NGRVlaRWdzQkJDaUVMVHBYNEZWZ2FHU3hCWVBOTldCb2JUK2NYeVQzc1loY3JPMmhJN2F6dkt1OW85N2FIa3lQQ290cHVibThuMUZTcFVVTElOSXlJaVVLdlZlSHA2b3RWcXVYUG5EbzZPanBRcWxYdDVDNDFHdzZWTGx6aHg0Z1JSVVZGQVZoMVJDd3NMbzlxc2hzZUw1ODJieDZGRGgvamxsMSt5QlNpU2s1UHAwYU1IYm01dXlnenorL2Z2ejljeG05dmV4OGVueUlQQVQ1cEdvK0hiYjc4bEpTV0YyYk5uVTd0MjdXeVR2SVdGaFFHZzArazRmLzY4TXNGV216WnRhTk9tVGE3OVA4NGo1QkVSRVVvOTJVZkhYSlRYejdPa3FNN3Z0bTNiaUkrUHg5L2ZYOG5pN2R5NU0zNStmdGpZMkRCLy9ueTZkdTFLOSs3ZHFWR2pCcTZ1cm5UdTNKbmc0R0IyN05paGpPM1dyVnZVclZzM1cvOEZLZEdpMSt1VkdzUGg0ZUhLUkhQUGtpZHhmODVOYmdIbDNBTE9LMWV1ekxGTVNINVlXbHFhUEs5RkdiZ1dRb2lDa0NDd0VFS0lRalBtMVJyVW0zeUFJeUhSdEt4VjhpYzZFZUpSUjBLaU9YQTVrZ3VmdDN2YVF5bDJtalJwVXFRMWJKY3ZYdzdBOGVQSHVYbnpacmIxMDZkUFZ5WnhhdHUyTFo2ZW5xeGN1Uks5WGsrdlhyM3c5UFRNdFFSQWFHZ29ZOGFNSVNVbHhXajVSeDk5eFAvKzl6OWNYVjJ6YmRPZ1FRUDI3ZHZIdVhQbnNtVjdCUWNIbzlGb2VQbmxsNVZsZWIwL0d6ZHVaUG55NVRnN081T1FrTURFaVJOenpCYlVhRFNvMVUvdW4vSkZmWDRmdFgvL2ZtSmlZaWhkdXJSUlJ1WERMbCsrREdTVkN6aDgrTEFTSkh3YW5zVDFVNVNlaGZNYkd4dkxoZzBiZU9HRkY1UmF3UnFOUmduSVoyUmtVTDU4ZVhiczJFSFRwazJ4c2JFaEtpb0tUMDlQcWxhdFNreE1ETkhSMGNUSHg2UFJhS2hXclZxaEhHdGNYQnc2WFZiSm5VdVhMajJWek5DU2ZuL09TN3QyQmZ0L3NxRkV5K055ZDNmUHMrNndFRUlVQnhJRUZrSUlVV2ljN2F4WU5yQUJmYjgveVpvUFhwSkFzSGltSEFtSnB1LzNKMW45Zm1PY1NsQk40R2VGSWRQcy9QbnpuRDkvUHR0NlU1bVprQlZBYXRhc0didDI3U0lpSWlMSHJDOWJXMXZTMHRKNDRZVVg4UFB6WStQR2pVUkdSdEtsUzVjY3g5U29VU09zcmEzWnMyZFB0c0RPcjcvK0NwZ2ZuTmk5ZXpmTGx5L0h4OGVIbVRObk1uandZRmFzV01ITEw3K2NyUlRBbFN0WCtQcnJyMm5YcmgxdnZ2bW1XZjJYSkJxTmh2WHIxd1B3emp2dm1NeUVUVWxKNGZUcDAzaDZlbEtoUWdXT0h6OU9YRnpjWTJVVFBvNm5mZjJVSkVWMWZoY3RXa1JLU2dwZHVuVGg0c1dMUkVWRjRlYm1ocisvZjdhMkQwL0dOMzc4ZUJvMmJBakFoUXNYbEZyRXRXdlhOdHJHM1BJRkFLVktsV0xUcGswQVNsQlVwVkp4NGNJRnMvc29TWXI2L3Z5bzhlUEhHd1Z3VFoxaklZUVEyY2tuR0NHRUVJV3FqYThIUHc1dXhJQmxwMmhYeDRPQmZwWHhyZUJjb2liU0VzSWdLVTNENWRzSnJBd01aLytsU0ZhLzM1ald0Y3MrN1dIOUo0MGZQOTdrSkVJZmZmUVIxNjVkeXpXanEwT0hEdXphdFl0Tm16WXhldlJvazIwOFBUM1pzR0dERW1UYXRtMWJubU55ZEhTa1JZc1dCQVFFRUI0ZVR1WEtsUUg0NDQ4L0NBa0pvWDc5K2psbU9UNXMzYnAxL1Bqamo1UXBVNFlaTTJaUXRteFpldlhxeGFwVnExaTJiQm5EaGcwRHN1clUvdmpqait6WXNRTzlYcy9ldlh2cDJMRmpvV1d6RlJmNzl1M2ozcjE3VktwVWlRNGRPcGhzRXhBUVFIcDZPczJiTjZkS2xTcWNQbjJhTFZ1Mk1Ianc0Q2M4Mml4UDgvb3BhWXJpL0lhSGh4TVVGQVRBWjU5OXBpei8rdXV2V2Jod0lYdjI3R0h2M3IwbXMwME5OWHFyVnExS1VGQVF5Y25KdUx1N1U2bFNKYU4yL2ZyMXk3YnQrdlhyc2JhMnBudjM3a2JMN2V6K0xhMXo2ZElsSU9zK3RHZlBIaUlqSS9Id01LN0xYdElWOWYzNVVhMWJ0MVplTDE2OE9NLzJycTZ1dlAzMjIyYjEvVENOUnNQRml4ZDU4Y1VYODcydEVFSVVSL0tKWEFnaFJLRnI0K3ZCaGMvYk1tL1BYd3o1OFF6WG81SklTcE9abGtYSjQyaXJwbXBaUnpxL1dKNExuN2ZGMmE1b0oyY1MrWmVTa29LZG5SMFdGamxQWkZlclZpMThmWDNadjM4LzNidDN4OGZISjFzYnRWcGRvQ3pTbmoxN0VoQVF3SGZmZmNmY3VYTkpUMC9uMjIrL1JhVlM1Wmo5WnBDYW1zcjgrZk01ZlBnd0FIUG16S0ZjdVhKQTFrUktSNDRjWWR1MmJYaDVlWkdSa2NIYXRXdEpTa3JDeTh1TFBuMzYwS3BWcTF5UHV5UXlIQ2RrWlErYU9yNk1qQXpXclZ1SFNxV2lZOGVPZUhoNHNHelpNclp0MjhhcnI3NktsNWRYbnZ1WlBYdDJydXRqWW1KeWJHT283L3F3cDNIOWxFUkZkWDY5dmIxcDJiSWxucDZlZUhwNlVyWnNXZHpkM2ZIMjlzYkN3b0tqUjQ5aVkyT1RMZmhxWTJPakJDaWJObTNLeG8wYjBXZzBkTzdjT2RzKyt2ZnZ6NE1IRDlpN2R5OWR1blRCMXRhV3paczNZMjl2VC8vKy9aWHlGYjYrdmtiYkhUOStIRzl2YjE1Ly9YWDI3Tm5Ed1lNSDZkT25UOEhld0JLbXNPN1B1VEhuQzVmeTVjdm5Pd2lzMSt1Wk0yY09PcDFPZ3NCQ2lHZUdCSUdGRUVJVUNXYzdLNlozODJWNk45KzhHd3NoUkFFbEpTVXBFdzdsNXQxMzM4WGYzNSs1YytmeXpUZmZGRm85M2FwVnE5SzZkV3NPSGp6STJyVnJDUThQNSs3ZHUzVHExSW1hTld2bXVOMkpFeWRZdUhBaDBkSFJ5cktIZzF0cXRacEpreVl4WXNRSUZpMWFCR1FGdWo3NjZDTmVlZVdWWnk3NGEvRExMNzhRSFIyTnI2OXZqalZnVjY1Y1NYUjBOSys4OG9yeW52WHAwNGR2di8yV2VmUG04ZFZYWDJGcGFabnJmZzRkT3BUcitwU1VsRHpiRklhQ1hqOGxWVkdkWDhQZlMwNmlvNk5KUzB1alY2OWVSc3ZidDIvUG1ERmpnS3dKNTlhc1dRUGtYSVpqNTg2ZHJGNjlHamMzTjZQSjZYUTZIVjk4OFFVNm5ZNGZmdmhCdVNlRmhZVVJHaHBLang0OXFGYXRHbTV1YnV6Y3VaTmV2WG85MFpyZVQwdFIzNThOdFphOXZMeFl0V3FWeVRZNWxmRzRjK2NPUjQ4ZXBXUEhqamc3TzJkYnYzanhZZzRmUGt6WHJsM05Hb3NRUXBRRXorYS9Ib1VRUWdnaHhETlByOWVUbUpob1ZwRGhoUmRlb0dYTGx2ejExMTk4OTkxM2hUcU9ZY09HVWFaTUdWYXZYazFnWUNCVnExYmxndzgrTU5rMk5EU1VUei85bENsVHB2RGd3UU9HRFJ1V1krWnFwVXFWbUR4NXNsSVR1RW1USnZ6dmYvOTdyQUJ3Y25JeTdkcTFvMTI3ZHNUR3hoYTRuNklRRnhmSGhnMGJBQmd3WUlESk5yLy8vanRidDI3RjN0NmVRWU1HS2NzN2RlcEU5ZXJWdVh6NXNsbVBoeDg0Y0NESEg4Z0t1T2UwdnJBbmdNclA5Wk1YT2I5Wk1qSXlDQThQNStUSmt3QmN1M2FOR2pWcU1HUEdET1ZIclZZYjNUc3lNek94c0xEQTB0SVNhMnRyazMzKyt1dXYrUGo0R0pVakFMQ3dzS0IvLy81RVIwZnp3dzgvS012WHJGbURTcVdpVTZkT3luOWpZbUxZc1dOSG5zZGdTbkUrdjQ5NkV2ZG5RLzNtZ3BURXVYMzdOaXRYcmxScU54c2tKU1VCc0gzN2RscTNiczNRb1VQejNiY1FRaFJYRWdRV1FnZ2hoQkFsVWtKQ0FocU5KdGNnUTBwS0NrdVhMdVhFaVJNTUh6NGNkM2QzZnZ2dHQwSU41S25WYWlwV3JLajhYcU5Hald5WmlrbEpTVXlhTklsaHc0WVJIQnhNalJvMVdMeDRNVjI3ZGtXbFVwbnNOekV4RWIxZXorZWZmNDY5dlQyYk4yL20vZmZmNS9EaHcrajErZ0tOOWNxVksrajFlbXJYcmszcDBxVUwxRWRSV2JKa0NTa3BLYno0NG92VXExY3YyL3B6NTg3eHhSZGZvTmZyR1RseUpHWEwvbHVmMjlMU2tyRmp4MkpyYTh1T0hUdHlQTCt6Wjg5bTllclZqelZPVDA5UFZxOWV6Y2lSSXgrckh3TnpyaDl6L1ZmUDc1a3paL2oyMjI4WlAzNDhmZnYycFZPblRyei8vdnNzWDc2Y2tKQVFJaU1qYWRLa2lmTFRvRUVETkJvTkxpNHVRRmJ0MTNuejVpbC9WOU9uVHljeE1kRm9IOXUyYlNNK1BwNzMzbnZQNU45c216WnQ4UFQwWk8vZXZWeS9mcDJ6Wjg5eTdOZ3hYbnJwSlNwVXFBREEvN1YzdDZGZFZYRWN3SDl6czMrVE5xbG0ydERRemF6bEhHRStaSmFZa1QxSVVoUU93MHBmbFUrRWxjdk1ja1ZxVFNwcVltVVVrZEtNZkJNSmdoSTlhZWhNb1JMVTB0SkVTelJuTnMySDZYb2grK05TYzZtcmVmdDhYbTJYdy8yZit6K1h3L2E5NS83TzBLRkRJNVZLeGR5NWM5T2JxZjBUTFhsOC8rcmZtSisvL2ZiYmlJamo2amMzeFMrLy9CSVJrUjZiaUtNUDZXcHFhaUxpNkVPM2lSTW5ublIrQmpnWENZRUJBRGduYmRteUpTS09idnJUb0NIRU9YTGtTQ3hhdENoR2pSb1ZDeFlzaVBYcjEwZHVibTZVbDVkSEtwV0txcXFxbURselpodzZkT2lNK3JCcDA2WVlPM1pzckZxMUtqcDI3Qmh0MjdhTlJZc1d4Wmd4WTJManhvM3BkaGRjY0VHMGJkczIyclZyRjJWbFpURnIxcXdUQmhlSER4K082dXJxbURadFdwU1dsc1lISDN3UVBYdjJqTmRlZXkydXZQTEsyTEpsUzB5ZlBqM3V2ZmZlZU9PTk4yTDE2dFd4YjkrK0p2ZTNvVzVwLy83OXoraTZ6N1pkdTNiRjh1WExJK0pvN2RXLyt2ampqMlB5NU1seDRNQ0JHREZpUkF3YU5PaTROcDA3ZDQ2eXNyTEl5TWlJcXFxcXFLaW9pSU1IRHpacWM4a2xsMFIrZnY0WjlUVXJLeXZ5OC9QUFNnalgxUHVucWY2djQ3dHQyN2I0OE1NUFk4MmFOWkdYbHhkMzNubG5QUDc0NDFGZVhoNXo1ODZOakl5TVJxdDNHd0xZaGpHY1BYdDJyRisvUG9ZTkd4WWpSb3lJTFZ1MnhPVEprMlBQbmowUmNmUWh6dno1ODZOWHIxNXg3YlhYcHMvVFVJNGc0dWhxNEFjZmZEQ2VmZmJadVBqaWkyUG16Sm1SbVprWkkwZU9UTGZKemMyTnUrNjZLMnByYTJQR2pCbFJWL2ZQOWt0b3FlTjdJczA5UCsvYnR5L216cDBiRVhIUzBpSU5qaDJuQnBzMmJZcUl4Z0h5Z1FNSElpc3JLNjY2NnFxWU1tWEthVCtNQVdpcGtsK0lDQUNBYzk2ZVBYdmlqei8raUp5Y25Nak96bzZhbXBwNDc3MzNJaUtpb0tBZzNhN2hIL3V0VzdmR1N5KzlGSzFidDQ1aHc0YkYzWGZmSFJFUlYxeHhSVXlkT2pYS3k4dGo4ZUxGc1g3OStwZzVjMlpjZU9HRlVWTlRFems1T1ZGVFV4TTdkdXlJVkNwMTB2NGNPblFvNXMrZkgxVlZWWEhvMEtFWU9IQmdQUExJSTdGMzc5NllObTFhckZtekprYVBIaDNYWFhkZDNIUFBQVkZjWEJ6ang0K1BWcTFhSFhmZWhoV0hyN3p5U256KytlZnA0Q2szTnplOUlWRitmbjY4K3VxcnNXVEprcGczYjE3OC9QUFBzV0RCZ2xpd1lFSDA3dDA3cGsrZjNxVHZzYVdHU0JkZGRGRzgrZWFic1dqUm9pZ3VMazRmMzd0M2I4eWVQVHNXTDE0Y0VSSERodytQQng1NDRLVG51ZUdHRzJMQ2hBbng4c3N2eDVJbFMyTERoZzB4WWNLRUtDb3FhdlpyYU83N3B5bityK003WU1DQTZONjllM1R1M0xsUnVaU0ZDeGRHZFhWMURCNDhPTnEyYlJ0MWRYVlJYMThmQ3hjdWpJaWp0V1RuelpzWEgzMzBVUlFWRmNYSWtTTWpNek16MXE1ZEc5WFYxZkh3d3cvSGxDbFRvckN3TUVhTkdoWGR1bldMZmZ2MlJTcVZpaSsvL0RJT0hqd1lPVGs1NmMvcjM3OS83TisvUDhyS3ltTG56cDFSV2xvYWhZV0ZqYTdoL3Z2dmorWExsOGMzMzN3VEw3endRanp4eEJOTkx2SFNVc2YzMzVpZkd4dzVjaVNXTGwwYWI3MzFWbXpidGkxS1NrcitOZ1JPcFZLeFk4ZU8yTEJoUTNUdDJqWHE2K3RqdzRZTjhkbG5uMFdyVnEyaVM1Y3U2YmJGeGNYeDFGTlBSZmZ1M1NPVlNwMndudkNKam0zZnZ2Mmt0WWZMeTh0YjNIZ0IvMTlDWUFBQVdyenZ2LzgrSmsyYWROenhObTNheEMyMzNKTCsvZGpYaVB2MjdSdGp4b3c1YnVWbjc5NjlZOXEwYWZITU04OUV6NTQ5MHdIRCtQSGpZL3YyN2VsMlBYcjBPR0ZmRGg4K0hPUEdqWXNmZnZnaHNyT3pZL1RvMFhISEhYZEVSRVIyZG5hOCtPS0w4Zjc3NzBkVlZWVXNXN1lzdnZycXE1Z3paODRKVjZDdVdMRWlkdS9lSFJGSEE2dFVLaFUzM25oajNIVFRUZEdyVjY5R0s5RXlNakppOE9EQmNmUE5OOGZLbFN2aml5KytpTysrK3k3S3lzcE8rZjAxOUh2ZHVuVlJVRkJ3eHF0aG0wUDc5dTBiclpwY3VYSmxWRlJVeE83ZHUrTzg4ODZMc1dQSHh1MjMzMzdLODl4MjIyMlJuWjBkRlJVVjhlT1BQMFpsWldWVVZsWTIrNnErLytMKytldDUvOC9qMjFEYW9jRW5uM3dTbFpXVjBiNTkrM2pvb1llaXNyS3kwV1ovM2JwMWk5V3JWOGU3Nzc0YkhUcDBpUEx5OHZTR1pGT21USW15c3JKWXQyNWRMRjI2TkFvTEMyUG8wS0d4Yk5teUdEOStmS1BQNmRtelovcm4ydHJhZVBycHAyUHQyclZSVUZBUTk5MTMzM0g5YjkyNmRVeWFOQ2ttVEpnUW4zNzZhZnorKysveDNIUFBuWEl6dEpZOHZzMDlQeDg0Y0NDKy92cnJXTEZpUlN4ZHVqUmREN2xmdjM3cDFlRW5VMXhjSEt0V3JUcGhiZDkrL2ZwRmRuWjJvMlBIQnNxZE9uVTZ4WldmV3BzMmJjNzRIQUJuaXhBWUFJQVc3L0xMTDQvT25UdEhYVjFkMU5YVnBWZHdqUmd4SXRxMWE1ZHVWMXBhR212V3JJbHg0OFlkdDNuVFN5dUhhZ0FBQTcxSlJFRlVzYTYrK3VxWU0yZE81T1hscFkvMTZORWpNakl5SWpNek16cDE2blRTemJreU16TmowS0JCa1plWGQxenQwb2lqcjRVUEh6NDhicjMxMW5qbm5YZWlwS1RrcEtITk5kZGNFMTI2ZElsVUtoVkRoZ3lKQVFNR25ESTB5TWpJaUQ1OStrU2ZQbjMrdHQxZmJkeTRNZmJ2MzMvT3JFb3JLQ2lJakl5TTZOcTFhMHljT0xIUmlzSlRHVGh3WU9UbjU4ZXNXYk5pNnRTcC84cHIzZi9GL1hNczQzdjgrYnQxNnhhUFBmWlk1T1RreEpBaFE2Smp4NDVSWDE4ZmVYbDVNWERnd0ZpMWFsVzBiOTgrS2lvcUdwWDN5TTdPanVlZmZ6N2VmdnZ0UmtGdVFVRkJYSGJaWlZGZlh4OXQyclNKa3BLU1J1VXRkdTdjR2IvKyttdTBhOWN1cGsrZmZ0TFY0SVdGaFRGanhveDQ4c2tubzIvZnZxY01nQ05hOXZnMjkveGNXMXNiRlJVVjZZM2dTa3BLb3JTMHRFbHo0S09QUGhxdnYvNTZiTjY4T1YwV0lpc3JLNHFLaWhwdFBuZ2laM3NUU0lEL1drYjk2ZTRxQVFBQUxkRGV2WHRQYTdmNHBsaTllbldjZi83NVVWUlVkTlkyREdyTy9oNXI5Kzdkc1huejV1alNwVXZrNXVZMisrZWREVnUzYm8xTEw3MjB5YS9MbncwN2R1eUlyS3lzUnErZ255M05jZjgwTUw2bnA3YTI5bTgzTC91bmZ2dnR0OWl6WjArVFZwSHUycldyeWJXbHo4WHhQWkhUbmUrcXE2dmpwNTkraXV1dnZ6NDZkT2pRREQwRE9MZGxOT0VQQ3lFd0FBQUFBTUE1cWlraDhILzN5QlVBQUFBQWdHWW5CQVlBQUFBQVNEQWhNQUFBQUFCQWdnbUJBUUFBQUFBU1RBZ01BQUFBQUpCZ1FtQUFBQUFBZ0FRVEFnTUFBQUFBSkpnUUdBQUFBQUFnd1lUQUFBQUFBQUFKSmdRR0FBQUFBRWd3SVRBQUFBQUFRSUlKZ1FFQUFBQUFFa3dJREFBQUFBQ1FZRUpnQUFBQUFJQUVFd0lEQUFBQUFDU1lFQmdBQUFBQUlNR0V3QUFBQUFBQUNTWUVCZ0FBQUFCSU1DRXdBQUFBQUVDQ0NZRUJBQUFBQUJKTUNBd0FBQUFBa0dCQ1lBQUFBQUNBQkJNQ0F3QUFBQUFrbUJBWUFBQUFBQ0RCaE1BQUFBQUFBQWttQkFZQUFBQUFTREFoTUFBQUFBQkFnZ21CQVFBQUFBQVNUQWdNQUFBQUFKQmdRbUFBQUFBQWdBUVRBZ01BQUFBQUpKZ1FHQUFBQUFBZ3dZVEFBQUFBQUFBSkpnUUdBQUFBQUVnd0lUQUFBQUFBUUlJSmdRRUFBQUFBRWt3SURBQUFBQUNRWUVKZ0FBQUFBSUFFRXdJREFBQUFBQ1NZRUJnQUFBQUFJTUdFd0FBQUFBQUFDU1lFQmdBQUFBQklNQ0V3QUFBQUFFQ0NDWUVCQUFBQUFCSk1DQXdBQUFBQWtHQkNZQUFBQUFDQUJCTUNBd0FBQUFBa21CQVlBQUFBQUNEQmhNQUFBQUFBQUFrbUJBWUFBQUFBU0RBaE1BQUFBQUJBZ2dtQkFRQUFBQUFBQUFBQUFBQUFBQUFBQUZxVVB3SDNqYStMVDhUOUVRQUFBQUJKUlU1RXJrSmdnZz09IiwKICAgIlRoZW1lIiA6ICIiLAogICAiVHlwZSIgOiAibWluZCIsCiAgICJWZXJzaW9uIiA6ICIxOCIKfQo="/>
    </extobj>
    <extobj name="C9F754DE-2CAD-44b6-B708-469DEB6407EB-11">
      <extobjdata type="C9F754DE-2CAD-44b6-B708-469DEB6407EB" data="ewogICAiRmlsZUlkIiA6ICIxMTYzMzYxMjM1MDEiLAogICAiR3JvdXBJZCIgOiAiMzI0NjA3NjY2IiwKICAgIkltYWdlIiA6ICJpVkJPUncwS0dnb0FBQUFOU1VoRVVnQUFCcUlBQUFMUkNBWUFBQUF3YnJJZUFBQUFDWEJJV1hNQUFBc1RBQUFMRXdFQW1wd1lBQUFnQUVsRVFWUjRuT3pkZVh4VFZmNy84WGU2bDI2VXZZV3lLWXNnb2dpS0c0cE1GVkVSL2FvTWdxS0lNTWdPQTZMSU1nS0tJQ0NnSW9vS0tHS1Jueklvb0NLeUx6cUt5cjRvaTlYVzdpMkVybW55K3lNbU5rM1Nwa3RvZ2RmejhjakQ1TjV6enozSlRUdWQrK1p6anNGaXNWZ0VBQUFBQUFBQUFBQUFlTWhnTUJnOGFlZmo3WUVBQUFBQUFBQUFBQURnMGtRUUJRQUFBQUFBQUFBQUFLOGdpQUlBQUFBQUFBQUFBSUJYRUVRQkFBQUFBQUFBQUFEQUt3aWlBQUFBQUFBQUFBQUE0QlVFVVFBQUFBQUFBQUFBQVBBS2dpZ0FBQUFBQUFBQUFBQjRCVUVVQUFBQUFBQUFBQUFBdklJZ0NnQUFBQUFBQUFBQUFGNUJFQVVBQUFBQUFBQUFBQUN2SUlnQ0FBQUFBQUFBQUFDQVZ4QkVBUUFBQUFBQUFBQUF3Q3NJb2dBQUFBQUFBQUFBQU9BVkJGRUFBQUFBQUFBQUFBRHdDb0lvQUFBQUFBQUFBQUFBZUFWQkZBQUFBQUFBQUFBQUFMeUNJQW9BQUFBQUFBQUFBQUJlUVJBRkFBQUFBQUFBQUFBQXJ5Q0lBZ0FBQUFBQUFBQUFnRmNRUkFFQUFBQUFBQUFBQU1BckNLSUFBQUFBQUFBQUFBRGdGUVJSQUFBQUFBQUFBQUFBOEFxQ0tBQUFBQUFBQUFBQUFIZ0ZRUlFBQUFBQUFBQUFBQUM4Z2lBS0FBQUFBQUFBQUFBQVhrRVFCUUFBQUFBQUFBQUFBSzhnaUFJQUFBQUFBQUFBQUlCWEVFUUJBQUFBQUFBQUFBREFLd2lpQUFBQUFBQUFBQUFBNEJVRVVRQUFBQUFBQUFBQUFQQUtnaWdBQUFBQUFBQUFBQUI0QlVFVUFBQUFBQUFBQUFBQXZJSWdDZ0FBQUFBQUFBQUFBRjVCRUFVQUFBQUFBQUFBQUFDdklJZ0NBQUFBQUFBQUFBQ0FWeEJFQVFBQUFBQUFBQUFBd0NzSW9nQUFBQUFBQUFBQUFPQVZCRkVBQUFBQUFBQUFBQUR3Q29Jb0FBQUFBQUFBQUFBQWVBVkJGQUFBQUFBQUFBQUFBTHlDSUFvQUFBQUFBQUFBQUFCZVFSQUZBQUFBQUFBQUFBQUFyeUNJQWdBQUFBQUFBQUFBZ0ZjUVJBRUFBQUFBQUFBQUFNQXJDS0lBQUFBQUFBQUFBQURnRlFSUkFBQUFBQUFBQUFBQThBcUNLQUFBQUFBQUFBQUFBSGdGUVJRQUFBQUFBQUFBQUFDOGdpQUtBQUFBQUFBQUFBQUFYa0VRQlFBQUFBQUFBQUFBQUs4Z2lBSUFBQUFBQUFBQUFJQlhFRVFCQUFBQUFBQUFBQURBS3dpaUFBQUFBQUFBQUFBQTRCVUVVUUFBQUFBQUFBQUFBUEFLZ2lnQUFBQUFBQUFBQUFCNEJVRVVBQURBUlNRdkwwK1ptWmxWUFF3QUFBQUFBQUJKQkZFQUFLQ0kvdjM3YThLRUNWN3JmOENBQVlxTmpTMzM4V1BIamxXZlBuMHFjVVRPWnMrZXJYZmVlY2RyL2UvZnYxL1BQLys4ZHV6WTRiWk5Ta3FLUm8wYXBaVXJWNWE1Lzg4KysweTllL2ZXNXMyYkt6Sk1XU3lXQ2gxZkhoZkQ5UVVBQUFBQUFJNzhxbm9BQUFEZy9EQ1pURnF3WUlHdXZQSkszWEhISFM3YkpDUWt5TmZYMStXKy9QeDhUWnMyVGExYXRWTGZ2bjFsTUJpOE9WeVhNakl5bEpxYTZyUTlMeTlQaFlXRk1wdk5LaWdvVUhaMnRyS3pzM1h1M0RsbFpXVXBJeU5EbVptWlNrdExVM0p5c3BLVGsyVTBHclZzMlRMVnFGSERvYSt2dnZwS01URXhldkxKSjczeUhyNzU1aHQ5KysyMzZ0Q2hnOXMyTzNiczBNR0RCMVd2WHIweTlaMmJtNnRWcTFZcElpSkNOOXh3Zzl0MkNRa0pTazFOVlg1K3ZveEdvODZlUGF2TXpFeWxwcVlxT1RsWnYvLyt1d3dHZzVZdFczWmVyL1BGY0gwQkFBQUFBSUFqZ2lnQUFDNFJ2LzMybTdadjM2NE5HemJvNk5HakdqSmtpUHo4UFB0VElDOHZUNU1tVGRLUFAvNm9reWRQcW52MzdxcFRwNDZYUit5Wi9QeDgzWFBQUFI2MzkvZjNWODJhTlZXblRoMGRQWHBVMTF4empVZkhUWnc0VVltSmlSNmY1OTEzMzNYYVpqS1p0SFhyVmdVR0Jyb05BeVZwKy9idGtxVGJiNys5MVBQczJiTkhreVpOY3RwKzc3MzN1bXkvY2VOR2ZmVFJSOXF3WVlQRDlobzFhaWd5TWxKMTZ0UlIyN1p0VmI5K2ZSbU5ScDA3ZDA3UFBmZGNxZU1vai8vODV6K0tpWWtwc2MyRmRIMEJBQUFBQUlBemdpZ0FGNzdDUWlrcFNjck1sUEx5SkxPNXFrZUU4OEhIUndvTWxHcldsT3JYbDl4VThlQnZ6WnMzMTRJRkMvVHNzODlxN2RxMSt1MjMzelJseWhTRmhvYVdlRng2ZXJxbVRwMnF3NGNQcTNuejVucnBwWmRVcTFhdDh6UnF6NFdHaHFwSGp4NEtEQXhValJvMUZCSVNvb1VMRnlvNE9GZ3Z2ZlNTd3NQREZSNGU3bFFoNDZuRXhFVEZ4OGRYYUl5N2R1M1MyYk5uMWFOSEQ3ZWZlMEpDZ2c0Y09LQ3dzREMxYk5sU1dWbFpMdHVGaElUSXo4OVB6WnMzMThpUkkxVllXS2pGaXhjcktpcEs5OTkvdjBmamVmZmRkeFVTRXFMdzhIQzNvV1JtWm1hRjM3YzcrZm41SHJlOUVLNHZBQUFBQUFCd1JoQUY0TUoyNW94MCtyUVVIaTQxYVNJRkIxc0RDbHo4ekdZcEowZEtUWlVPSGJKZS8vRHdxaDVWdFJjVEU2UDU4K2ZybVdlZTBVOC8vYVFSSTBab3hvd1ppb3FLY3RuKytQSGptakpsaWxKU1V0U2hRd2RObVRMRjdZMytIajE2cUtDZ3dLTnhlTEpPMU1hTkd5VkpmLzc1cDVZdVhTcEpTa3RMa3lUTm5EblQzbTdNbURHU3BNaklTRDMxMUZNT2Ziejk5dHN5R0F4cTJiS2xSK1B5aEcxYzdnd1lNTUFwME9qWHI1K1NrcExzcjlldlg2LzE2OWU3N1BlTEw3NlF4V0xSMmJObjFidDNiN2ZubVRadG1qcDM3cXg2OWVycG5udnUwWVlORzFSUVVLQi8vZXRmNnRTcGt4SVNFcFNWbGFVcnJyakNiUitsVlNQWjJwVDJubTJPSGoycUVTTkd5R3cyMjhkWG1vdmgrZ0lBQUFBQUFQY0lvZ0JjdU02Y2tVNmRrcG8xazhMQ3FubzBPTjk4ZktTUUVPdmo3Rm5wNUVtK0N4NnFYYnUyNXN5Wm8vSGp4MHV5VG1YbXp2cjE2NVdTa3FLZVBYdnE2YWVmZHJ0K2xHUU5MRW9Mb2hJVEUyVXltVHdLUUd6T25EbWpUWnMyT1d3cit0b1dWTGdTR0JpbzdPenNFdnRmdm55NTNuLy9mWWR0OGZIeERtR1pwMEZNYVNJakk1MjJaV1pteW1LeFNMSk9nYmh1M1RvWkRBWTFhdFRJWlI5SlNVbkt6ODkzdUc2NXVibGF0bXlacnJ2dU9uWHExRW1TOVgxdDJyU3B4TEdYVnBIazQrUGo4ZlNOQlFVRmV1V1ZWMlEybTlXdFd6ZVBRaWpwNHJxK0FBQUFBQURBR1VFVWdBdFRZYUcxRW9yZ0FaTDFPOUNzbVRXWWJOUG00cG1tejJLUkNncXMzM2V6MmZvNktFanlNQmdvcnJDdzBQNDhORFJVTTJmT2xMKy92NEtEZ3gzMkZUVml4QWgxNmRMRm8zVjJGaTllWEdvYld6VkpXZGJYYWRteXBUMG9zQjFmTkRnb0tVd0pDZ3BTUmtaR2lmMUhSRVE0QkdQeDhmSHk4L056V3lWV0VhdFdyWExhVnJSYWF2MzY5VHB6NW94dXVlVVdUWjQ4MldVZlE0Y08xYkZqeHh5Q3FKTW5UeW90TFUxcGFXbE8xV2JGWDIvY3VGRzV1Ym1TcEx2dnZydkU4ZDUyMjIyYU9IRmk2VzlNMHFKRmkzVHExQ25WcTFkUHc0WU44K2dZNmVLNnZnQUFBQUFBd0JsQkZJQUxVMUtTZFJvMlFpalloSVZadnhOSlNWSjBkRldQcHV3c0ZpazdXeklhclk5ejU2d2hWSEgrL2xLN2RwTEJVT1pUZE8vZTNhTjJ4YXRGM0xrUXFraHNJVnQrZnI0Q0FnSmN0cm52dnZ0MDMzMzMyVi9IeHNZcUtpcXFUR0ZaWmNqT3p0YktsU3ZsNCtPanh4OS8zRzA3ODEvcjRCV3RWSXFLaXRMSWtTTWQybjM1NVpjNmN1U0kwM2JKT2dWZW5UcDE5TVFUVDlpM2ZmREJCMHBNVE5UWXNXUGw4OWNVcHcwYU5QQm83Tjk4ODQwKysrd3orZmo0YU1LRUNhV3VPMVpaTHFUckN3QUFBQURBcFlvZ0NzQ0ZLVFBUdWlZUVVGU2RPdFpLdVFzcGlEcDdWa3BPdGs0MStWZkFVS0tDQXV2RHpVMzMwbFJHSlVoQ1FvTGJDcXJxSmlRa1JKS1VrNVBqTnFpb0xyNysrbXRsWkdUby92dnZWK1BHamQyMnN3VlJSU3VpYXRhc3FYdnV1Y2VoM1lFREIzVGt5QkhkYzg4OXlzL1BWM1oydG5KemMyV3hXSFRpeEFsMTZOQkJkOXh4aDczOVo1OTlwc1RFUk1YR3hwWTRCV054aHc0ZDBwdzVjeVJaSyszaTR1TFVybDA3ajQrdmlBdnArZ0lBQUFBQWNLa2lpQUp3WWNyTGs0S0RxM29VcUc2Q2c2M2ZqZXJPWXBIUzA2MEJWQ25yMjhqSHh6b1ZuNit2OVJFZVh1NFFTbEtsVklMMDZkTkhxYW1wRmVxak1tUm1abXJIamgzMk1DVXhNVkVEQmd4d2FKT1NraUxKT3NXZ3EzQ2xZY09HbWpadG12Y0g2NEdlUFh1cVVhTkdhdHEwcWQ1KysyMzE2dFZMZGV2V2RXcG5NcGtrL1IxRUpTVWw2Zmp4NDhyTnpWVk9UbzZ5czdPVm5aMnQ0OGVQUzVMdXV1c3UrekhSMGRFYU0yYU1qRWFqcnIzMjJncVArZFNwVTVvOGViTHk4L1BWczJkUHJWMjdWdDkrKzYwa0tTTWpROU9uVDllQUFRUFV0bTNiTXZkOXNWMWZBQUFBQUFBdVZRUlJBQzVNWnJQMUJqMVFsSStQWjFWRlZTay9YenA1MGpyOVhsRUdneFFTSXRXb1lmMXZTSWcxY0NySEZIeFZvWGhBNEU1aVltS1oydDl3d3cxNjZxbW5uTGEvK3VxcjJyaHhvMEpEUSsxQmhjbGtVbng4dk10K0VoSVNYRzR2cmZLbm9LQkF4NDRkSzFlUVVoNGRPblRRcGsyYnRHclZLdjM0NDQrYU4yK2VBZ01ESGRvVUQ2TDI3OSt2bDE5KzJhRk5RRUNBTEJhTEpLbHYzNzRLQ1FsUlVGQ1E2dGF0cTFXclZpa3dNRkMzM0hKTGhjWWFIeCt2WjU1NVJsbFpXZXJTcFl1R0RCbWl0V3ZYMnZldlhMbFMrL2J0MCtqUm8zWDMzWGRyNE1DQjlncW0wbHlzMXhjQUFBQUFnRXNSUVJRQUFPZExSb1oxNnNDaTA5b0ZCRmluRkt4VHg3ciswM20yZVBGaWo5b05Iank0eFAzdUFvS0t0bS9ac3FYOStZa1RKM1RtekJsSjBycDE2eFFjSEt4YmI3M1Z2ajhtSnNhcDJtdkpraVdLaTR2VGl5KytxRTZkT3BWNlBsdDRrNUdSb1lrVEorcm5uMzlXUUVDQVB2bmtFNC9HV3hwWEFWeng2ckp1M2JwcCsvYnQycmx6cCtiUG42L3g0OGM3N0xkTmkyZ0xvanAwNktEcDA2Y3JNakpTa1pHUkNnOFBWMkJnb0diT25LbE5temFwWDc5KzltTy8vdnByZmZmZGQvcm5QLytwc0Fxc3NYZnMyREU5OTl4enlzcktVb2NPSFRSaHdnUVppb1dtZ3djUFZ1M2F0YlY4K1hKOS92bm4yclZybDRZT0hhb3VYYnE0N1BOaXVMNEFBQUFBQU1BWlFSUUFBT2REU29yMDIyOS92L2IxbFJvMWttclhydEtxcDlXclYzdlVyclFnYXVQR2pTWHVUMDVPMXZEaHc1V2VuaTVKQ2dzTDAvejU4eFVURTFQcXVWTlNVdlRXVzI5cDY5YXQ5aUJoeUpBaDZ0Njl1MnJVcUtIOC9IeTN4OWF2WDErU2xKYVc1cmJOOGVQSDlkTlBQMm5mdm4wNmNPQ0FKTWxvTk9xNzc3NVRreVpOZE1NTk41UTZSazk1R3NDTkhUdFdSNDhlMWNhTkc5VzJiVnZkZmZmZDluM0ZLNkpxMWFxbDY2Ky8zcU4rMjdWcnArdXZ2OTRobkxKcDFLaVI4dlB6blFLbDRuYnUzS21YWDM1Wk9UazU2dHk1c3laUG5peC9mMytuZGNOOGZYM1Z1M2R2M1hqampabzFhNWFPSERtaWFkT21xVXVYTGhveFlvUWlJaUlrWFZ6WEZ3QUFBQUFBT0NPSUFnREEyOUxUSFVPb3NEQ3BhZE1LcmZWVW1WeFZtdGdNR0RDZ3pOVk94Um1OUmsyY09GR0ZoWVdLaUloUVZsYVdhdGV1cldlZmZWWUxGaXhRclZxMVNqeis1TW1UMnJKbGl4bzBhQ0NqMFNpajBhZ0hIbmpBbzNQYmdncDNVN2RKMXFxd24zLytXWklVR2hvcVNhcGJ0Njdtelp0blA3Nnl1QXJzK3ZYcnA2U2tKSWR0WVdGaEdqMTZ0Q1pPbktnMzNuaERiZHUyVmRPbVRTVlpwNU9Uck5QdnVSSWJHMXZpYTBtNjU1NTczSTdSeDgyMHAyYXpXY3VYTDllSEgzNG9pOFdpcmwyN2F2ejQ4Zkx6Sy9uUHlaaVlHTTJmUDE4clZxelFpaFVydEczYk52Mzg4ODhhUG55NGJyMzExb3ZxK2dJQUFBQUFBR2NFVVFBQWVKUFJLSjA2OWZmcnlFaXBXYk1MWnUybmlqSWFqWHIrK2VmMXh4OS9hUGJzMlpvelo0NnlzckkwZGVwVURSMDZWQk1tVE5DTUdUTlV0MjVkdDMxRVJVV3BmLy8rNnQyN3R3WVBIaXhqOGZXMVN0QzRjV05KMHFtaTE2Q1l6cDA3NitxcnIxYkhqaDNWc21WTDNYbm5uUW9LQ3FyeWtPSzY2NjVUMTY1ZHRYbnpabjM4OGNjYU4yNmNKTmtyaFB4TG1Nb3hJaUpDdlh2M0x0UDU0dUxpbEpXVjVYSmZZbUtpWnMyYXBRTUhEc2hnTUtoLy8vN3EyN2R2cWRWVE5qNCtQbnIwMFVmVnNXTkh2ZlRTUzBwTVROVDA2ZE9Wa3BLaTY2Ky8vcEs4dmdBQUFBQUFYQ29Jb2dBQThCYXoyUnBDL1RYZG1NTERMNmtRS2pVMVZjOCsrNnhPbno2dDU1NTdUbTNidHJYdmE5aXdvWjU3N2psTm5qeFp3NFlOMDMvKzh4KzFidDNhWlQ4eE1URXVwNUx6UklNR0RSUVpHYW1qUjQrNmJmUGdndytXcSsvelllalFvV3JZc0tINjl1MXIzNWFYbHllRHdlQzJJa3FTd3NQRDlkQkRENVhwWEJzMmJIQVpSSDMrK2VkNjg4MDNsWmVYcDlEUVVJMGJOMDQzM25oam1mcTJ1ZUtLSy9UbW0yOXEzcng1MnI5L3YySmpZeFVSRVhISlhsOEFBQUFBQUM0RkJGRUFBSGhMUW9LVWwyZDlIaEFnTlc5ZUxVT296TXhNTFY2ODJPMis4ckN0QjVTZW5xNkpFeWZxMWx0dmRXcHozWFhYYWVyVXFYcmhoUmMwZHV4WURSNDhXUGZlZTYvSFZUYWxzVmdzTWhnTWF0T21qWGJ1M0tsVHAwN1pwN2VUckZQY2xWUlZWQjFFUkVTb2YvLys5dGNGQlFXeVdDd0tEQXdzOGJqQ3drSzMxVTBsSGVOSy9mcjFsWitmcjJ1dXVVYmp4bzByc1hyTkV6VnExTkRFaVJPVm5wNXVYeWVxUEM2RzZ3c0FBQUFBd0tXQUlBb0FBRy9JeTVPS3J2dlR1TEhrNjF0MTR5bkIyYk5udFhyMTZrcnB5Mkt4YU5XcVZYcnZ2ZmZrNStlbktWT21xSFBuem03YmQrN2NXUysrK0tLbVRKbWloUXNYNnV1dnY5Ym8wYVBWckZtekNvM2orKysvMStyVnF6Vno1a3pkZlBQTjJybHpwN1p0MitZUVZMejU1cHM2ZWZLa25ubm1tUXRtbXJiczdHeEpLaldJU2toSXFMUktvRTZkT21uZXZIbHEwNlpOcFlXRWtrcGRHNndrRit2MUJRQUFBQURnWWtRUUJRQ0FOeFFOb1dyV2xDcFErZUZ0TVRFeGV2ZmRkeXZjejZsVHA3Unc0VUx0MjdkUERSczIxSlFwVXp3S2xLNisrbW90WHJ4WU0yYk0wT0hEaHpWa3lCQjE3ZHBWRHozMGtKbzNiMTZtTVJpTlJpMWF0RWhmZmZXVlFrSkNaTEZZZFBQTk4ydkJnZ1ZhdDI2ZGV2ZnViUTl4MHRMU3RILy8vbks5MTZweTd0dzVTVkpRVUZDSjdlcldyYXNSSTBhVXFlOEZDeFlvSlNYRjViNmkweXBXcFl2OStnSUFBQUFBY0RFaWlBSUFvTEtaVEZKYTJ0K3ZHelNvdXJHVVl0NjhlYVZXMTVRbU96dGJTNWN1MWRxMWExVllXS2hiYnJsRlk4ZU9WVWhJaU1kOU5HalFRSysrK3FxV0wxK3VWYXRXNmV1dnY5YlhYMyt0Tys2NFErUEdqU3Z4MkxTL1B1dU1qQXc5K2VTVFNrOVBWNWN1WGRTL2YzOFpEQVlGQlFXcFo4K2Vpb3VMMDlLbFN6VjQ4R0JKMGg5Ly9DRS9Qei9WcVZPblRPODNOamEyVE8wcjYxaEpPbjM2dENRcE5EUzB4SFpCUVVFbFZxSzU4dFpiYjVWN1hONTBJVjFmQUFBQUFBRGdqQ0FLQUlES2xwNHVtYzNXNTZHaFVoa0NtZlB0eWl1dkxIRi9Ra0tDZ29PREZSd2NMSVBCb0gzNzlpa3RMYzBodkNvb0tOQ1dMVnNVRVJHaG9VT0hxa3VYTHVVYWk2K3ZyNTU0NGdsMTc5NWRTNVlzMGQ2OWUvWFFRdy9aOTV2TlpobU5Sdm41T2Y3NXNtSERCa25XYXBuNjlldnJ4UmRmbE1GZzBNaVJJL1g4ODgvcjJtdXZWZCsrZmZYMTExOXI5ZXJWcWxHamhycDE2NmJmZi85ZGpSczNWazVPamlUcjJrVUhEeDZVSktkekZCVVRFMVBpKzBoTVRKVEpaUEw0MklTRUJLZjFtWDc0NFFkSlVzT0dEUlVXRnFiZzRHRDk5dHR2ZXUrOTl5U3AxRXF6YytmTzJUOFhUOW1xcmFyS3hYQjlBUUFBQUFDQU00SW9BQUFxVzJibTM4OXIxNjY2Y1ZTQzZkT242L2p4NDA3YnI3dnVPdnZ6aUlnSXZmRENDMnJVcUZHcGxUcWVpSXFLMHFSSmsyUTBHaFVhR3FxVWxCVDkrOS8vVmw1ZW5qSXlNdFNvVVNPSDl1SGg0WktrdSsrK1cvLzYxNzhVRkJTa3JLd3NSVVpHYXRLa1Nab3hZNGF1dWVZYVRaMDZWZVBIajlmeTVjdTFmUGx5U2RJMTExeWo3ZHUzYSs3Y3VRNTl0bWpSd3UzNFNwdkdjTUNBQVlxUGovZjQySDc5K2ltcDZGU09rbjc4OFVmRnhjVzU3TVBYMTFmMzMzOS9pV05JVDA5M2VrL1YxY1YwZlFFQUFBQUFnRE9DS0FBQUtsTkJnWFQyclBXNXdXQmRIK29DMXFGREIyVm5aOHRzTnN0c05pczRPRmp0MjdmWDQ0OC83dEN1ZGV2V2xYNXVXNmhWcTFZdEpTVWxxYkN3VUdGaFlSb3dZSUJEdXdjZmZGQlhYSEdGd3pwR0VSRVJldW1sbC9UMDAwL3J5eSsvMURYWFhLUFdyVnRyNGNLRldyeDRzZmJ2MzYrbVRadXFkKy9leXNqSVVPUEdqV1d4V09UbjU2ZG16WnJwcWFlZWNocFB2WHIxbkNxWFhQRzBuVTFVVkpRQ0FnSWN0clZzMlZMUjBkSEt6YzFWZm42K3pHYXovUDM5ZGRsbGwrbVJSeDVScTFhdDNQWVhFaEtpNk9ob3pabzF5K014U05MNDhlT1ZrSkJRcG1NcXc4VitmUUVBQUFBQXVOUVpMQmFMcGFvSEFRQmw5c01QMHJYWFZ2VW9VQjFWOVhjalBWMDZlZEw2UEN4TWF0bXk2c1pTVEZaV2xueDlmU3VsYXFtOFRDYVR6R2F6VS9EaUNZdkZJb1BCVUtaalVsTlR5N3hHRUtvRzF4Y0FBQUFBZ0F1THdjUC9JMDlGRkFBQWxjbFdEU1ZaZzZocUpDSWlvcXFIVU9MYVBLVXBhMGdoaVpEaUFzTDFCUUFBQUFEZzR1UlQxUU1BQU9DaVlqVCsvVHdrcE9yR0FRQUFBQUFBQUZRREJGRUFBRlNXZ2dJcE4vZnYxd1JSQUFBQUFBQUF1TVFSUkFFQVVGbUtWa1BWcUNINStsYmRXQUFBQUFBQUFJQnFnQ0FLQUVwaHNWaDA0TUFCSFRod3dPVisyejZMeFhLZVIxWisyZG5aTXB2TmJ2Y1hGaFlxUFQzZG83NXljM08xWnMyYUMrcjllMDNSOWFHb2hnSUFBQUFBQUFBSW9nQmMyazZlUEtueDQ4ZnI1TW1UYnRzVUZCUm85T2pSR2oxNnRNdjl0bjBGQlFYZUdtYWwrdUtMTDlTM2IxL05uei9mYlp1NHVEZzk5dGhqK3ZMTEwwdnRiOWV1WFhyOTlkZTFhOWV1eWh6bWhhbG9SVlJZV05XTkF3QUFBQUFBQUtnbS9LcDZBQUJRbFQ3Ly9IUDkrT09QZXY3NTUvWGFhNjhwTWpMeXZJOWh6NTQ5bWpScFVybVAvK0tMTCtUajQ2TkRodzdwN05tejlrZFdWcGFTazVPVmxKU2twS1FrZGUzYVZRTUhEdFJWVjEwbGYzOS9yVisvWG5YcTFOR2pqejdxME4reFk4ZjAvdnZ2S3lBZ1FPM2J0eS8xL0YyNmRORWJiN3loeno3N1REZmRkSlBUL3RqWTJESzluMlhMbGlrNk9ycE14MVFMSnBPVWsvUDNhNElvQUFBQUFBQUFnQ0FLd0tWdDBLQkIycmR2bjA2ZE9xVXBVNlpvN3R5NTh2T3J2RitOYytmT2RUdWxuODNJa1NNVkV4UGp0RDA3TzF0cGFXbnk5ZlV0TVpneEdBd3lHQXlhUG4yNlVsTlRIZmFGaElTb1ZxMWFpbzZPVnRoZndVaDBkTFJlZlBGRmpSbzFTdSsvLzc2YU4yOXVENURTMDlNMVpjb1VtVXdtUGZ2c3MyclFvSUhUK1pZc1dlSzBMU0lpUW52Mzd0VmJiNzBsSDUrL2kyMXIxcXpwOU40S0N3dVZrSkFnUHo4L1JVVkZPZlZWbVovL2VWVjhmYWdMOVgwQUFBQUFBQUFBbFlpN1pBQXVhWUdCZ1hyKytlYzFaTWdRSFQ1OFdJc1dMZEx3NGNNcnJmK1VsQlRGeDhlWDJLWjkrL1o2OTkxM25iYXZXTEZDUzVjdTFkVlhYNjJaTTJlV2VxN3g0OGVyc0xCUUVSRVJtalp0bWhJVEU3Vm16UnFYYlMrLy9IS05HVE5HTzNic1VPUEdqZTNialVham1qUnBvbTdkdXFsTGx5NHVqNDJMaTNNN2hvOC8vdGpoZFV4TWpOTjdPMzc4dUo1KyttbTFiOS9lby9kMXdTaTZQbFI0ZU5XTkF3QUFBQUFBQUtoR0NLSUFYUEthTkdtaXZuMzdhdW5TcGZyc3M4OTA1NTEzS2lZbVJqMTc5blJxVzlJMGMzZmZmYmZENjQwYk4rcWxsMTV5T3Q3SHg4ZWp0WmYyNzk4dlNicm1tbXM4ZVJzTzdkeFZGWTBkTzFZWkdSa08yNlpNbWVMVUxqazUyV0hOcCtKaGtpMWd5czdPVm1KaW9pNjc3REtuUHR4OVZyLy8vcnNrcVczYnRtN2V5UVhJWXBIUzAvOSt6YlI4QUFBQUFBQUFnQ1NDS0FDUUpQWHUzVnNuVDU1VXIxNjkxTEpsUytYbDVkbW5sTE5ZTFBid3hOVVVlcmFLcDBhTkdzbGdNRlRLZU14bXN3NGZQaXhKNnRDaFE2WDBLVWtKQ1FsTzAvZFZ4SWNmZnFpNHVEaTk5ZFpiYXRhc21VZkgyRDZ2Tm0zYVZObzRxbHhhbW5XTktFbnk5WlZDUTZ0MlBBQUFBQUFBQUVBMVliQllMSmFxSGdRQWxOa1BQMGpYWG50ZVRwV1hsNmQ3N3JsSGtyWEtxVGhiNWMrNmRlc1VFQkJRWWwvdUtxTHV2UE5PbWMzbU1vMnJwTXFxQVFNR0tENCszbW04ZmZyMFVXcHFxc3YzNFVxL2Z2MlVsSlRrME41b05Nckh4MGNaR1JrYU5HaVFBZ0lDWEZhUHRXdlhUbTNhdEZHTkdqVktyQ1FyeXRWVWZtVjJIcjhia3FUY1hPbklFYW13MFBvNktrb3FZVTB2QUFBQUFBQUE0R0pnOFBCZjVWTVJCUUFlcXF4cXA1SzRxcmh5eGRXNlU2N0NucUxidW5YclZ2NkJGUkVhR2lxejJhelpzMmNyUHo5ZitmbjUrdkRERDUzYURSOCtYQjA3ZHJTLzl2UHpVMVJVbE50K1MxdExxMHh5YzZXc3JNcnJ6eFdMeFJvK0pTZEx0aERSMTFlcVY4Kzc1d1VBQUFBQUFBQXVJQVJSQUM1SkJRVUZldUtKSnh5MkJRVUZhY21TSlZVMElpdFBxNEZjaFU2MkVLdWdvRUIvL3Ztbnd6WkpxbDI3ZGlXTTBPcnR0OS9Xd1lNSGRkdHR0Mm5peEluMjdYLzg4WWNHRGh3b1B6OC9YWC85OVE3SFJFVkZsZmorUEsyYThzaWhROWFnNkh3eUdLVExMcFBjck04RkFBQUFBQUFBWElxNFd3YWdlaktacFB4ODYrUHNXV3QxUzE1ZXBYVnZzVmlVbEpUa3NDMG9LTWhsMjBMYmxHdFZZTVdLRlNvc0xOUmpqejFXYWx0YnlMTnQyelpObXpiTlladk5OOTk4VStFeHJWMjdWcXRYcjFaTVRJd2VmdmhoSFRod1FGZGVlYVVrNlkwMzNwREpaTkpUVHoybCt2WHJ1KzFqK1BEaHlzbko4Vjd3VnhXenp2cjdTelZxblAvekFnQUFBQUFBQU5VWVFSU0FxbGRZS0owN0oyVm5XLzlyTkZxREtDOEtDQWh3V1Blb3BHb2MyOXBOdnI2K1hoMlRLeXRXckZCQlFZRkhRWlROOTk5L2IzLys4ODgveTJReTZkcEtXalBwNE1HRGV1MjExMVNyVmkxTm5qeFpMN3p3Z3VMajQ5VzFhMWMxYU5CQTMzMzNuYnAxNjZiNzc3Ky94SDZTa3BKMDd0eTVTaG1UUzJGaFVrNk85L3FYckdHWDJmeDM2SldmTC8zNnE5U2loYlU2Q2dBQUFBQUFBQUJCRklBcVlsdkRKeXZMR2p4VlJRV0xHeWRPbk5EMDZkUHRyMjBWVVlXRmhSb3dZSURiNHdZUEh1eTBqcFNuVSsxVkZyUFpyRysvL2RiKyt2bm5uMWRBUUlBV0wxNnNPblhxVkxqL3RtM2JhdENnUWJyMjJtdlZ0R2xUUGZmY2MxcStmTGsyYjk0c1NhcFZxNWFlZnZycFV0ZlRzbGdzM2wxenEyVkw3L1ZkbE5rc0pTUkl0dXE2czJlbGpBeXBWcTN6YzM0QUFBQUFBQUNnbWlPSUFuRCs1T1pLNmVuV1IzbW0yZlB6azRLRHJWT2dwYWRYL3ZqK2twZVhwL2o0ZUtmdEZvdkY1WGFiMzMvLzNXdGo4dFRldlh1Vm5wNnU0T0JnNWVUa2FPalFvWm96WjQ1bXpacWxsMTkrMmQ2dUl1c3hQZmpnZy9ibmRldldWYzJhTldVd0dCUVVGS1QwOUhROTl0aGo2dG16cHg1NDRBSFZyRm5UWlI5bXMxbCtGOE5hU2o0K1VxTkcxZ3ErdERUcnRzUkVnaWdBQUFBQUFBRGdMeGZCWFVBQTFWcGhvZlVHZlhxNmRkbzlUNFdFU0RWcldoK3UxbTd5WWhCMXhSVlhPRXpidDJIREJzMmRPMWZYWDMrOVE2V1VqUzNVV2JkdW5RSUNBaXAxTEJhTFJUNCtQaDYzLytxcnIzVDU1WmZidzdUdTNidnJmLy83bjdadDI2WjE2OWJaMjhYRXhFaXlobWNHZzBFTkd6YVVKTVhIeDh2WDExZlIwWkgxVTNjQUFDQUFTVVJCVk5HU3BJU0VCSmRyWkNVbkoydnQyclZhdTNhdGNuTno5WC8vOTM5NjRva250R1hMRmkxYnRrd3JWNjdVSjU5OG9vY2ZmdGpsdElKNWVYa0tDUWtwMDJkUnJUVnNhUDFPV2l6V3dEVTdtL1dpQUFBQUFBQUFBQkZFQWZDVzNGd3BPZGthUXYyMXhsS3BmSDJsT25Xa3VuV2x3RUR2anE4TTl1L2ZMMGxxM2JyMWVUMXZmbjYrVENhVHdzUERQV3FmbXBxcWJkdTJxWC8vL2c1QjJvZ1JJM1Q1NVpmcmxsdHVVVWhJaUhKemMzWFhYWGVwc0xCUTNidDNWMVJVbEgwS3dkallXRVZHUnRwZmI5bXlSVGxGMWxyYXZYdTMvdnZmLzJydjNyMnlXQ3hxM2JxMUJnMGFwSGJ0MmttUzdyampEblh0MmxXZmZQS0pWcTVjYVErOGlqS1pUTXJMeTFQZHVuWEwvZGxVTy83KzF0QTBJOFA2T2l1TElBb0FBQUFBQUFBUVFSU0F5bVkwV3FjbU8zUEc4Mk44ZmFXb0tHc0FWWWJxbi9NaEx5L1B2dWJTbFZkZWVWN1BuZjVYMVZkWVdKaEg3ZGVzV2FQQ3drSjE2ZExGSVlpS2lJaFFuejU5SkVsZHUzWjE2citrb091MjIyNXplTzNyNjZ1OWUvZXFWYXRXeXN6TVZNdVdMYlZseXhadDJiTEY2ZGdWSzFhNHJIcnk1THdYcElpSXY0T29NMmVzMzJrQUFBQUFBQURnRWtjUUJhQnlHSTFTUW9KMDlxem54eGdNMXZBcEtzcTYvbE0xOU9XWFgrck1tVE9LaW9wUysvYnRLNjFmazhta28wZVA2dWVmZjFab2FLakxOci84OG9za3FXblRwcVgybDVHUm9UVnIxcWgxNjliMmFmWktZK3UvY2VQR25nMWEwblhYWGFlNHVEaEZSa1lxTmpaV2E5ZXVkZHQyK1BEaExyZmIxdG1xWGJ1MngrZTlJQlFOREkxRzY3U1V2cjVWTng0QUFBQUFBQUNnR3FpZWQzNEJYRGpPbmJNR1VHV3BnSktzMDVnMWJPaDYvYWRxSWlrcFNlKzk5NTRrcVdmUG5qSVlET1h1S3ljblIwZU9ISkVrbWMxbTllclZTM2w1ZVpLa1cyNjV4ZVV4TzNic2tDU1BBckF0VzdZb0x5OVB2WHYzOW5oTXR2N2J0bTFiYXQ5QlFVRzYvdnJyWlRBWUZCa1phZDhYRXhOam44YlBac0NBQWZhd3laVjkrL1pKa2hvMWF1VHhXQzhJQVFIV0tTWC91cTQ2YzBZcThsa0JBQUFBQUFBQWx5S0NLQURsVTFBZy9mR0hkUTJvc2dnT2xtSmlIS3RIcXFIMDlIUk5tVEpGUnFOUnpaczNWNjlldmNyY2g5bHMxb0lGQzNUNDhHR2RPblZLNWlKclpSVVVGS2hGaXhacTM3NjlicmpoQnUzY3VkUGgyTjkvLzExYnQyNlZKRzNjdUZHWFgzNjVmUjBtVnpwMTZxU1ltQmpkZE5OTkhvMHRKU1ZGVzdkdWxhK3ZiNm5IN04rL1gydlhydFdVS1ZOMDg4MDNlOVIvY2RIUjBhcFhyNTZ5czdPMWZ2MTZTZExSbzBlVm1abXBtalZyT3JTNW9JV0hTeWtwMXVkbnp4SkVBUUFBQUFBQTRKSkhFQVdnYk14bUtTbEordk5QNi9PeXFGL2ZXZ1ZWZ2NvaWIxaTZkS2trNjNSNWFXbHBxbDI3dHQ1ODgwMzkrdXV2Q2drSjBUUFBQQ08vY2t3ZDZPUGpvNk5IaityRWlSTXlHQXhxMGFLRnJyNzZhbDExMVZXNjZxcXJWS05HRFh2YlNaTW0yWU1xbzlHb2FkT215V1F5S1RRMFZNZVBIOWVZTVdQVXBVc1hEUnc0VUZGUlVabzBhWko4aXF5bjFhaFJJejM3N0xNZVZXMVpMQll0WExoUWVYbDV1dlBPT3hVUkVWRmkrM1BuemttU1F5VlVXUzFidGt5U05ILytmR1ZtWnNySHgwZDc5KzdWVTA4OXBiRmp4NnB6NTg3Mk5oZTBzTEMvZ3lpanNXckhBZ0FBQUFBQUFGUURCRkVBUEhmMnJIVHFsSlNmWDdiai9QMmxwazJ0MVNMVnpLSkZpL1RKSjUvSVlERElaREpwMHFSSm1qNTl1a2FOR3FVelo4NW80TUNCYXQ2OGVibjc3OSsvdndvTEM5VytmWHUzYTBGSnNsY2FKU1ltYXRxMGFUcHg0b1RxMTYrdmhRc1hhdS9ldlhycnJiZTBiZHMyN2Q2OVd3ODg4SUFlZmZSUkJRWUdPdlRSb2tVTGo4YjAxbHR2YWZmdTNRb05EVlgvL3YyZDlwdUxCWXlabVptU3BQcjE2M3ZVdnlzV2kwWHZ2dnV1UHYvOGMvbjQrT2lWVjE3UjRjT0h0V3paTWsyYU5FbDMzWFdYaGc0ZDZ2U2VMamhGSy8xeWNpU1RxZHF1ZndZQUFBQUFBQUNjRDl3ZEExQTZzMW42L2ZlL0t6M0tJaUxDR2tKVnM1dnh0cXFneno3N1RQNysvcG8yYlpxKy9QSkxiZDY4V1FNSER0Ujk5OTJuZ1FNSHFrR0RCcVgydFhIalJ2dHpzOW1zZ29JQ0ZSUVV5R1F5cVdQSGpoNVZVNWxNSm4zMjJXZGF1blNwc3JPelZiZHVYYjM4OHN1S2pJeFV0MjdkZE1NTk4yajU4dVZhczJhTjR1TGl0SFhyVm8wYU5VclhYbnV0eCsvNTdObXptamR2bnJadjN5NGZIeCtOR3pkT2RldldkV2dURWhLaXpNeE1IVHQyVEMxYnR0VEpreWQxNk5BaEJRY0hxM2J0Mms1OXhzZkhLelkydHNUenBxV2xhZmJzMmZyaGh4OWtNQmcwY3VSSXRXdlhUdTNhdGRNTk45eWdXYk5tYWNPR0RUcDQ4S0FtVFpxa3BrMmJldnllcWgwL1ArdjBrems1MXRkR28zVTlOQUFBQUFBQUFPQVNaYkJZTEphcUhnU0FhcXk4VlZBR2c5U29rZVN0Tlg5KytFRXFRd2hUWEVaR2h2cjI3U3VUeWFRcFU2Ym9wcHR1VWtGQmdaWXNXYUpQUC8xVVJYODFHZ3dHK2ZuNXlkL2ZYNzYrdnZMejg3T0hTeWFUeVI0OEZSUVVPRlFUQlFRRTZPT1BQM2FZZ3ErNHJLd3NiZHk0VVo5KytxbVNrNU1sU1IwN2R0U0VDUk5jVHBsMzRzUUp2Znp5eXpweDRvUWtxVnUzYmhveFlvVFRPUVlNR0tENCtIaDdTTFo1ODJZdFhMaFFaOCtlbForZm4vNzk3MytyVzdkdVR2MVBuanhadTNmdmR0citqMy84UTg4ODg0ekR0dGpZV0lXR2h1cjIyMjkzMlA3Tk45L0lhRFRxazA4K1VWeGNuTmFzV2FPOHZEeUZob1pxekpneHV1V1dXeHphbTgxbXZmLysrMXF4WW9VQ0FnSTBZY0tFY3E5RkphbkMzNDBLKy8xMzYvU1ZrblU2eWthTnFtNHNBQUFBQUFBQWdKY1lQRmtuUkZSRUFYQ25JbFZRQVFIUzVaZGJLME9xcWNqSVNOMTU1NTFxM0xpeGJycnBKa21TdjcrL2hnd1pvdnZ1dTA5YnQyN1Y4ZVBIbFphV3B1enNiSmxNSnBsTUpoVVdGc3BrTWlrM04xZG1zOW0rSmxOQVFJQUNBd1B0cncwR2d6cDM3bHhpQ0pXZG5hMG5uM3hTV1ZsWmtxVG82R2dOSERqUUthZ3Bxbm56NW5yOTlkZTFkT2xTclZxMVNpZFBudlJvT3JzMmJkcklZckVvSmlaRzQ4ZVBWK3ZXclYyMkd6VnFsRUpEUS9YcnI3K3FvS0JBQVFFQmF0dTJyWjU0NGdtbnRxMWJ0MWFEQmcwMGZQaHdoKzIxYXRWU2VucTZDZ29LdEdYTEZ1WGw1ZW5tbTIvVzAwOC83VlNCSlZuWDB1cmZ2Ny9hdDIrdmwxNTZTV0ZGcDdlN0VJV0YvUjFFWldVUlJBRUFBQUFBQU9DU1JrVVVBR2RuejBxblQwdDVlV1UvTmlSRXV1d3k2N3BRM2xRSlZTODVPVGtLcnVLdzdLdXZ2dEttVFp2VXMyZFAzWERERGZMeDhmSDQySU1IRHlvZ0lNRGwybEI3OXV6UnVYUG5IS3FlVHA0OHFaaVlHSSttQ3F3c3AwK2ZWbDVlbmxxMmJPbFJlNlBSV09KYVdoNnA2b29vczFuNitXZnJmeVdwVFp0cUhjb0NBQUFBQUFBQTVlRnBSUlJCRklDL1ZhUUtTckt1aGRPc21WU0dNS1hjcWpwc1FQVlZIYjRiSjA5SzZlblc1dzBhU0EwYlZ1MTRBQUFBQUFBQWdFcm1hUkIxSHU0V0E3Z2c1T1ZKUjQ2VVA0U3FWMDlxM3Z6OGhGQkFkVmU3OXQvUFUxUC9ybzRDQUFBQUFBQUFMakhjTVFaZ1hjZm04R0VwSjZkOHg4ZkVXQitlQmVEQXhTODgvTy9wK0V3bWF4Z0ZBQUFBQUFBQVhJSUlvb0JMWFdLaTlNc3ZVbUZoMlkvMThiR3VCMVd2WHVXUEM3alFOV2p3OS9QRVJHc2dkUWxoNWw5VWQ0WGwrZDg5bkZmWjJka3lHbzFWUFl4eXljdkxVMDU1LzRIUEJTNDNON2VxaHdBQUFBQ2dtaUdJQWk1VmhZWFNyNzlLQ1FubE85N1hWMnJaMHJvdUZBQm5rWkdPVlZHLy9WYTE0em1Qa3BPVDFiZHZYNjFZc2FMUyt4NDdkcXo2OU9sVDZmMFdOWHYyYkwzenpqdGU2My8vL3YxNi92bm50V1BIRHJkdFVsSlNOR3JVS0sxY3VkS2pQaTBXaTlhc1dhT2twQ1MzYmZyMTY2ZlkyRmlYKzJKalk5V3ZYeitQemxXVkVoSVM5TVVYWDdqZC85bG5ueWs1T2JuRVB0TFQwelZpeEFqTm16ZXZzb2NuU1RJYWpabzJiWnIrMy8vN2Y2VzJ6YzdPMXNLRkM3VjI3ZG9LbjdlZ29FRHo1OC9YL1Bueks5eVh0OTE3NzcxNit1bW5TMjAzYk5ndzNYLy8vVjRieDhTSkV6Vmd3QUN2dEI4eVpJaDY5dXhaM3FGVnVROCsrRUR6NTg5WFFqbitUbnp1dWVmMCtPT1A2OFNKRXlXMjY5R2poM3IxNmxYZUlRSUFBQUM0Z1BoVjlRQUFWSUhjWEdzSVZkNS9zV29Mb1dyVXFOeHhBUmNUZzBGcTFzdzY3YVhGSW1Wa1NNbkpsMFFGNGNjZmY2eVVsQlFWWGEveTU1OS9MdE1OOG5mZmZkZmw5b3lNREtXNm1Pb3dMeTlQaFlXRk1wdk5LaWdvVUhaMnRyS3pzM1h1M0RsbFpXVXBJeU5EbVptWlNrdExVM0p5c3BLVGsyVTBHclZzMlRMVktQYTc3S3V2dmxKTVRJeWVmUEpKajhkYkZ0OTg4NDIrL2ZaYmRlalF3VzJiSFR0MjZPREJnNnJuNGZkbHk1WXRldjMxMTdWMTYxYk5uVHRYSHE0Vldta3lNakswZVBIaWNoMDdZY0lFaDljbWswa1pHUmxLU1VsUlVsS1Nzckt5N0RlckZ5OWVyRjI3ZGlrd01GQmR1M1oxT083NDhlTjY3YlhYbEpLU1VtSllVS3RXTFZrc0ZtM2N1RkVQUC95d0dqZHU3TEMvTE4vVFBuMzZPRjJqL2Z2M2E5dTJiYkpZTFBxLy8vdS9FbzgvZlBpdzFxNWRxNGNmZnRqamM3cGpNcG4wK2VlZlM1SkdqaHhaNGY1SzgrZWZmOHBzTnF0Qmd3YnlLZVA2a0xtNXVWVlNOV094V0J4K05oSVRFeFVmSCsveDhXVnRYNVp4SlNVbHFVSFJTdHEvbENVb3M0bUtpdEtNR1RQc3I5OSsrMjJscGFVNXRZdUlpTkNRSVVPY3R1L1pzMGZMbGkyVFpBMnBvNk9qUFQ2MzBXalV3WU1INWVQajQvTDlGRlZRVU9CeHY2NVlMQllsSmlaNmRDNEFBQUFBVllzZ0NyalVaR1pLcDA2VmJ5bytpUkFLS0l2Z1lDazZXdnJqRCt0cjJ3M01LZ3FqK3ZUcDR6TEVLU3QvZjMrdFg3L2U1YjcwOUhSdDJMQkJ0V3ZYZHJnSm41T1Q0NVVidUpLVW41K3ZlKzY1eCtQMi92NytxbG16cHVyVXFhT2pSNC9xbW11dThlaTRpUk1uS2pFeDBlUHp1QXJUVENhVHRtN2Rxc0RBUU4xeHh4MXVqOTIrZmJzazZmYmJiL2ZvWExmZGRwdldyMSt2bjM3NlNYRnhjZnJuUC8vcDhUaExZektaTkdqUW9CTGJUSjgrWFpzMmJTcFgvODg4ODR6R2poMnJsSlFVblQxN1Z1Zk9uWFBZYnpBWWRQUE5ONnRPblRvYU9YS2s5dS9mcjdsejU2cEZpeFpxMUtpUkpPc043ZG16WnlzME5GUzllL2QyT3NmaHc0Y2RYdDk0NDQwNmN1U0kzbnZ2UGFjUXlCYm1lT0t1dSs1eUNxSisvUEZIU1ZLWExsMUtQZjdRb1VPU3BEWnQybmgwdnYvOTczL3k4ZkhSdGRkZTYvRVlpeDh2U1owNmRTclg4VFliTm16UTNMbHoxYTFiTjZjZzBaMWx5NWFwYWRPbXV2WFdXeXQwN3VKT25UcWxwNTU2cXRSMnI3enlpb3hHbytiTW1hUHg0OGVyYytmT0ZUNzNWMTk5cGRtelo1Zll4bDBWb2lSdDNMaFJGb3RGczJmUDFyZmZmcXU1YytlcVNaTW1EbTBxNC9mbTd0MjdYZlpUdjM1OXB5REthRFRhdzFpRHdhQlhYMzFWcjczMm1nSUNBanc2MS8vKzl6K1p6V1oxNk5EQktlU3ZiQWFEUVI5OTlKRTJiTmlnTVdQRzZLNjc3dkxxK1FBQUFBQ1VIMEVVY0NsSlNMQ3VWVk5lZm41U2l4YUVVRUJaMUs5dnJUNjAvV3YwK0hncFA5OGFVSld4aXFDaW9xT2pGV3liTHJDY1Nyc3B1bXpaTXVYbDVXblVxRkVLREF5MGIrL2N1Yk0yYnR4WTRyRnZ2LzIyVnExYVZlS04yNUtFaG9hcVI0OGVDZ3dNVkkwYU5SUVNFcUtGQ3hjcU9EaFlMNzMwa3NMRHd4VWVIbDd1bTZPVlVRMnhhOWN1blQxN1ZqMTY5RkJvYUtqTE5na0pDVHB3NElEQ3dzTFVzbVZMWldWbHVXd1hFaElpUHovcm4zSUdnMEhqeG8zVFUwODlwZVhMbCt1bW0yNVNURXhNaGNacVl6YWJTMzNmMGRIUlR0ZjMwS0ZER2pseXBOcTBhVk5xbFZHblRwMlVrWkdoME5CUTdkbXpSOGVQSDllY09YTlVwMDRkMWExYlYvNysvcEtzMVV4UFB2bWtWcXhZb2ZqNGVIc1FkZWpRSWFXa3BPakpKNTlVU0VpSVUvOGpSb3h3ZWQ0ZE8zWTRUWkZZL0gxczI3Wk4wNlpOMDdCaHczVGZmZmU1N0tmb2VsTS8vUENEQWdNRDFhbFRKNGZ0Qm9QQnFYTG80TUdETWhnTWF0ZXVuYnVQeHNGenp6MG5IeDhmZmZubGx4NjFkM1c4NVB3ZXkrTGt5Wk5hc0dDQm9xT2pOWHIwYUkrT3NWZ3NXcmx5cGE2KyttcTNRWlNyNzBoR1JvYmJmVDQrUGhvK2ZMaENRa0xVclZzM1NkYXBEbmZ2M3ExR2pScXBWYXRXRHUwakl5UDEvZmZmeTJnMDZ2TExML2RvM0tWcDBhS0YyOHJKMWF0WEt5c3J5NlBLU3BQSnBETm56dWlaWjU3UnZIbnpGQlVWNWJBL0ppYkdiWlZvY2FVRlg5TGY0VjN4ME10aXNlamxsMTlXYW1xcTdybm5Ib1dGaFdubHlwV2FPM2V1eDRHajdlZnBsbHR1OGFoOVJRMGZQbHdIRHg3VWdnVUwxS3BWS3pWdjN2eThuQmNBQUFCQTJSQkVBWmNDaThXNlBrMUZLaUVJb1lEeU1SaWtKazJzUDRmcDZkWnRTVW5XNnNRbVRhU3dzUE0ybERsejVsUzRqNUp1Y3A0K2ZWcGZmdm1scnJqaUN2dU40ZUpUWWJrVEZ4ZW5WYXRXcVZXclZrN1RpdjM1NTU5YXVuU3BKTm1ubDVvNWM2WjkvNWd4WXlSWmJ6UVhyNHg0KysyM1pUQVkxTEpseTlMZm5JZEt1NGsvWU1BQXArQ21YNzkrRHVzM3JWKy8zcW1xek5idkYxOThJWXZGb3JObno3cXM3ckdaTm0yYVExVkh2WHIxOU5oamorbk5OOS9Vd29VTE5XdldMRTJkT2xXLy9iVSttYTBhenQxVVg2bXBxUTc3YkRlK0F3SUNITjZ6N2YyVjlqa2NQMzVja2p5cU9DdTY3bGRDUW9LT0h6K3VxNjY2eXFHTjdacGJMQlpkY2NVVjJycDFxN1p1M1dyZjM2Wk5HKzNidDA4SERoeVE1RHpsWDVjdVhmVElJNC9vanovK1VNT0dEWjNHOE9HSEgycmJ0bTFPMjArZE9pVkphdDI2dGR2eGQrL2UzV2xiOGJWdmdvS0M5TzY3NytxUlJ4NXhhdXR1Q3I4MzMzeFRsMTEybWR2em5tOFdpMFZ6NXN5UnlXVFM2TkdqSGNMbWtxU21wcXF3c05EbDUyNVRVaVdhcTMyMklLcHUzYnIyYS8zRER6OW85KzdkdXV1dXUxeE9kL2pUVHo4cE1EQlFTNVlza2VUNjk0bk5vRUdEVkt0V0xaZmplZSs5OTNUbm5YZXFXYk5tYXRhc21jczJYMzMxbGJLeXNrcXRUclNGeUttcHFkcS9mNzhtVEppZ0JRc1dLQ0lpb3NUakttTFBuajJTNUJRS3Z2WFdXOXF6WjQ4dXUrd3kvZXRmLzVLZm41OE9IRGlnVFpzMktTUWtSTU9HRFN2eDkvbVpNMmUwYTljdVNkYWZwOVdyVnp1MWFkKytmYVZPSGVudjc2OHhZOFpvMUtoUmV1V1ZWL1Q2NjYrZjk2bEpBUUFBQUpTT0lBcTQySm5OMHNtVDFwdmU1ZVhuWjUyT3I0S1ZGTUFseTJDUW1qYTEvaXdsSjF1MzVlVkp4NDVKSVNGU25UcFNaS1IxNnNzTDJJSUZDMlN4V0RSeTVFZ1pEQVlsSkNSbzdOaXg2dDY5dXg1NzdER1hOd2N0Rm92ZWUrODlyVnk1VW8wYk45YU1HVE9jYm02Zk9YUEdhZHEzb3E5dFFaUXJnWUdCeXM3T0xuSGN5NWN2MS92dnYrK3dMVDQrM2lGMHEwZ0ZTVkdSa1pGTzJ6SXpNMld4V0NSWjE3cGF0MjZkREFhRHZkcW51S1NrSk9YbjU5dXJoSXJxMWF1WDl1elpveWVlZUVLUzZ5b3VkOVZOaFlXRmxUcDk0ckZqeHlSSlYxOTlkYVgwVjlhcC80b0hVZUhoNGNyTHk5TzBhZFAweUNPUDJEK2pvdnRkT1gzNnRQejkvVXNNaEhyMjdDbEpPbkxraUk0ZE82YWJicnBKdFd2WGRtZ1RFQkNnNE9CZyt6U1N5Y25KK3U2NzczVDU1WmU3RGJuY2phbXFiTm15UlVlUEh0VjExMTFYcHV0cUMvTisrZVVYTFZ5NFVKSzEyc24ydkc3ZHVpNS94andOUFcxKytlVVhTWEo1cmJLeXNuVHMyREdaemVZU2Y1L1k5TzNiVjdWcTFWSnFhcXIrKzkvLzZzNDc3N1R2Mjd4NXMzYnQycVhYWG51dDFHbEIzWVgzbjM3NnFiMHEwdC9mWHkrODhJS0dEaDJxaElRRVRaa3lSYk5temZKNE9yeXkyck5uai96OC9IVGpqVGZhdHkxYnRreXJWNjlXclZxMTlNSUxMOWgvRDArZE9sV2pSbzNTMnJWcmxaYVdwdkhqeDd1dEt0MjBhWk5NSnBNa09RVHZSWlVVUnBaWDI3WnRkZU9OTjJyWHJsMzY1cHR2N1A4UUFnQUFBRUQxUVJBRlhNd0tDNlZmZnBHTXh2TDNRUWdGVkE2RFFZcUprV3JXdEs3VGxwOXYzWDd1blBVUkh5K0ZobHFEcVJvMXJJOUt2Z2xwTnB2VnQyOWZTZExLbFNzcnRlOE5HelpvMzc1OWV2REJCKzAzZ1JjdFdxVFUxRlNscHFhNkRLRnM2N1hzMkxGRFRabzAwU3V2dk9LeUNxQmx5NWIyRzlHdWJrem4yejVMRjRLQ2d1elRlN2tURVJIaE1JMWRmSHk4L1B6OG5LYkhxZ3lyVnExeTJsYTBXbXI5K3ZVNmMrYU1icm5sRmsyZVBObGxIME9IRHRXeFk4ZGNCbEcrdnI0T2E5WXNYcnpZNlR5dWJ1ckh4c2FxZnYzNit1Q0REOHI4bm14Y1ZZSkowcmh4NDF5Mkw4dDBZMlU1eHRVNDR1TGlGQlFVcEJrelpraXkvaXdVcjdKcDNyeTU0dUxpSkxrT0Q0cXZQMU4wZmFUaHc0ZExra2FQSHEyZ29DQk5tREJCUjQ4ZVZXQmdvRlBJWktzRytmREREL1hkZDkrcFQ1OCtIcTBuVlIxOC9QSEhrcVNISG5xb1RNZjkrdXV2a3F4VEtOcld4VElhalZxN2RxMGs2MmRmR2V1YUhUdDJUQWFEd1dsYVBza2F2cGpOWmkxY3VOQitUVHdKdW43NzdUZDk5TkZINnRpeG8zM2J4SWtUTldyVUtDMVpzcVRjVS9NVkQ5eERRME0xZGVwVURSOCtYRWVPSE5HaFE0Y3FMY1F0S2lzclM0Y09IVktuVHAwVUdob3FzOW1zUllzV2FjMmFOUW9QRDlmTEw3L3NzTzVaZUhpNFhubmxGVDN6ekRQYXVYT25CZzhlckZHalJqbXRVMmF4V094Vm5zV3JOU1ZyaURsanhneUZlYWtLK0tHSEh0S3VYYnUwZXZWcWdpZ0FBQUNnR2lLSUFpNVdCUVhTOGVOU1RrNzUrL0QxSllRQ0tsdFltTlNtamJVeUtpWEYrck1xV2FzWHo1eXhQb3J5OVhWOGhJZEw1UXhJTEJhTGZYcTJ5cFNRa0tCRml4WXBPanBhanovK3VDd1dpN1p2MzY0OWUvYW9aczJhR2p4NHNOTXgzMzMzblY1OTlWV2xwS1RJWUREb2p6LyswSW9WSzlTdlg3OUtuWklxT0RoWWhZV0Z5cy9QZDF0ZGNOOTk5em1zL1JNYkc2dW9xS2d5aHlRVmxaMmRyWlVyVjhySHgwZVBQLzY0MjNabXMxbVM3T3REZWNwV2RlVnRudHdFTGw2QjRpcjRzVzN6OS9kM21zYXdyR3JWcXFVZmZ2aEIzMzMzblNUcG80OCtjbXBUdjM1OTNYdnZ2ZmJYRFJzMmREdXRvS3VwNHBLVGszWHc0RUhkZHR0dENnb0swci8vL2U4U2c3UHZ2LzllUGo0KzZ0Q2hRM25lMG5sMzZ0UXBIVDkrWEhYcjFpMXpRUExUVHovSjE5ZFhuMzc2cVlLRGd4VWJHMXV1SUxJa2hZV0YycnQzcnl3V2krNi8vMzc3ZHR2M1ovUG16UW9KQ1Nuek5KM0pmMVd4RmcxbldyVnFwZkhqeDZ0OSsvWnVwKy96ZEdxK29wbzFhNmJ4NDhjcktDaklLeUdVWlAzZGE3RllkT3V0dHlvckswc3paODdVOTk5L3J6cDE2bWptekpsTzYwWkoxcCtmZWZQbWFmcjA2ZnJoaHg4MFljSUVYWC85OVpvOGViTDk5K3J1M2J0MTZ0UXBSVWRINi9ycnIzZnE0NDgvL3BEa3VpSnEwNlpOOHZQemM3dCttQ2V1dlBKS1JVVkY2WmRmZnRHcFU2ZlV0R25UY3ZjRkFBQUFvUElSUkFFWG85eGNhd2hWUXBWQXFRd0c2YkxMQ0tFQWIvRDF0WVpKRFJwWXA4MU1UblpmdVZoWWFIM1lHSTFTN2RxVlhpMVZFVHQyN0ZCT1RvN3k4dkowNzczM09nUWV3NFlOczA4L0pVa25UcHpRZSsrOXB6MTc5c2pYMTFjREJ3N1VUVGZkcE5kZWUwMXIxcXpSMTE5L3JiNTkrNnBYcjE1bERscGNDUWtKa1NUbDVPUjRiWnFyeXZMMTExOHJJeU5EOTk5L3Z4bzNidXkyblMySXNsVkV2ZlBPTzlxNWM2ZERHMWMzK005WEVGVjhTanhYaWdkUnR1bk56R2F6UFhTeWJmT3RoQ2tyczdPek5XL2VQRVZGUmVtdHQ5NVNVRkNRZmQvbXpadjE0b3N2NnZiYmIzYzRwblhyMW03WHNuRVZSRzNldkZrV2k4VnRFSmVjbk94UWlYam8wQ0VGQndmcm5YZmVLWEhzdzRZTnE1VFBvS0oyNzk0dFNicmhoaHZLZEZ4ZVhwNE9IRGlnVnExYUtkakYzeFFGQlFWNjQ0MDNYQjVycTJhY1AzKysyLzV0MStqQWdRTXlHbzFxMWFxVlBVelp0V3VYQ2dzTDdZOXJyNzFXUGo0K1pScC9Ra0tDZkh4OFZMZHVYWWZ0TjkxMGsrNisrKzVTank5cFhiMUJnd1k1VlpkNXV6cXU2TFI4Q3hZczBQZmZmNjhtVFpybzlPblRHamh3WUtuSGQrdldUVnUzYnBYQllIRDRuZnJoaHg5S3NsWW11YXFBdFUzVjJieDVjNGZ0aFlXRm1qZHZudkx5OG5UdzRFRU5HalNvM0wvN08zZnVyRTgvL1ZUZmZ2c3RRUlFBQUFCUXpSQkVBUmViN0d4ckNQWFhIUDNsMXJ5NXRYS2p1dkx4c1ZhUWxQR0dFaTV5RjlwM3dtQ3dyZzBWR1drTm0yelQ5SjA3Wi8xWk5wbWs0dUdCdjcvMVVVRURCZ3lvY0I4MkhUdDIxTjY5ZXhVUkVhR3dzRER0M0xsVHFhbXA2dEtsaTI2OTlWWVZGaGJxKysrLzE5cTFhL1cvLy8xUEZvdEZMVnEwME9qUm85V2lSUXRKMHN5Wk0vWE5OOS9valRmZTBPTEZpN1Zod3dZTkd6Yk1iVVdLWkYxYmFjZU9IYnJqampza1dkZERLdjYrVWxKU0pFa2pSb3h3ZVRPL1ljT0dtalp0V21WOUZCWFNzMmRQTldyVVNFMmJOdFhiYjcrdFhyMTZPZDM4bG1SZmc4VVdSS1ducDN1MHRwUEZZbkY1ZzlpYkprNmNxTVRFeEZJclg0cUdDYllnYXNTSUVaVXlYb3ZGb2psejVpZzVPVmxUcDA3VjU1OS9yaDQ5ZXFoR2pScUtqNC9YZ2dVTFZMOStmZnUwbGNWbFoyZnJrVWNlVWJkdTNleFQ4TGs2eCtlZmY2NWF0V3FwVTZkT0x0dGtabVk2QlZqbnpwMXpHV29WTldUSUVJZnZydGxzZHZueld6Um9yTXlmYnh2YmxIcFhYbmxsbVk3YnNXT0g4dkx5M0g0dUpwT3AxTStncFAyMjc0NHQzQnc1Y3FUOTkwcXZYcjNVb0VFRCs1U1Y1UWxqZi92dE4wVkZSVG1GSTM1K2ZtNm4zZk5VdTNidEtuUjhlZVRuNTZ1d3NGQW5UcHpRQXc4OG9OcTFhK3Z4eHgvWHZIbnpITnJ0M3IxYjJkblpUc0hxb0VHRDlNOS8vdFBoOC9qMjIyOTE5T2hSMWExYlY5MjdkM2M2cDhWaXNYOS9ycmppQ29kOXZyNittakZqaHY3em4vL28wMDgvMWJGanh6UnAwaVNuTmRZODBiWnRXMzM2NmFmMmN3RUFBQUNvUGdpaWdJdkptVFBTcjc5YWI4WlhST1BHMW5Wc3FyUEFRT3UwZzM5Vk93Q1NyTitKWXV0dVhEQnMwKzZGaHp0dU41dXRJWlhKWlAxdlVKQTF3S29nVDRJTFR6VnYzbHd6Wjg2VUpPM2Z2MTlyMTY1VnpabzFOV0xFQ0tXbnAydklrQ0ZLVDArWFpKM2U2dEZISDlXZGQ5N3BGRExjZnZ2dDZ0aXhveFlzV0tDdFc3ZHEvUGp4R2pObWpOUGFQSkwwNnF1dmF1UEdqUW9ORGJVSFVTYVR5ZTM3U2toSWNMbTl0RXFUZ29JQ0hUdDJURzNidGkzNVE2Z2tIVHAwMEtaTm03UnExU3I5K09PUG1qZHZudE5hTXNXRHFISGp4dG5YWVhLM1RwTmtEVERPZHhDVm1KaFlwdTlhMGNxdUVTTkdxR2ZQbmlWV2xIamkwS0ZEMnI1OXUvMnpXYkpraVQ3NDRBUGRmZmZkMnJ4NXN3b0tDalJseWhTbno5bkd4OGRINTg2ZEszRXRzdDI3ZCt2UFAvL1VRdzg5NUxiaXB1aGFaM1Btek5FWFgzemhzRjVSV1pUMm1WYm16N2ZONmRPbkpjbmwxRzBsYWRPbWphNisrbXJkZlBQTkx2Y0hCd2VYdUVaVFVkdTJiVk5JU0lqVCtrUlpXVm5hdEdtVG1qWnRhZytoa3BPVGRlN2NPY1hFeEdqWnNtVktURXgwNmk4dExVMlM3TCsvaXBzd1lZSk9uanpwOGozNytQaFV5cnBXbm9pUGo2L3d6NEhOaUJFajlNUVRUK2pWVjEvVmtpVkw3TisvNHBXTXl2VDFNQUFBSUFCSlJFRlVBd1lNVUhaMnRzc0t4NkxURVpwTUppMWF0RWlTOU5oamo4blgxMWYvL2U5L2RjY2RkOWdyNEE0ZlBxek16RXcxYmRwVU5WMzhmZG0rZlh1OTl0cHJtamh4b2c0ZVBLaW5uMzVha3lkUEx2UHZYVnNscVRlKy93QUFBQUFxaGlBS3VGaGtaa29uVGpoWFQ1UlZkTFRrNGwvZ1Z6czFhMHFwcVFSUmNKU2FXdjFEMUxMeThiRStLcUVLcWloUGIvd1dWOUxOME56Y1hMM3l5aXV5V0N3YU4yNmNmYTJuSGoxNmFOZXVYYnIvL3Z2MWozLzhvOFJwbDhMRHcvWDg4OC9yeGh0djFMSmx5eHh1WHA4NGNVSm4vbHBEYTkyNmRRb09EblpZVThUVm1qTkxsaXhSWEZ5Y1huenhSYmNWR1VYWktpWXlNakkwY2VKRS9menp6d29JQ05Bbm4zeFM2ckdlY0ZXcFVuemRybTdkdW1uNzl1M2F1WE9uNXMrZnIvSGp4enZzTC94cnFrYi9VcjRUVHozMWxFNmRPdVcwM2QwMVRFcEtjdHBYM3U5SmVaaE1KbjN6elRjeUdBeXlXQ3dLQ1FuUmE2KzlwcXV1dWtyMTY5ZVhaQTBPM0lVR05yWnd3YVp0MjdhYU5XdVdmYzJkeXk2N1RLKysrcXBXclZvbHlYb1QzRlhsbVkxdEtzU1NRanhiTmM3cDA2Y2RwcEhMeU1od2VEMXk1RWhaTEJiOWYvYnVQQzZxZXYwRCtHZG0yRmVSVFFSVU5GZlMzTk0wYzdsbXVaV2xtZnZOTEs4YW1wcTdpRjczekhETHJiVGNNcmZxNTVvcnBwbW81UVlxU1FvQ2dqQ3NNdXl6L1A2WTVsd0dab1lCRHB0KzNxK1hyeXZuZk05enpzeWNROWZ2TTgvM3VYcjFLcHlkbmRHMGFWT1RyNlVvVTU5SFRrNE9CZzRjYUhKY2VaSVp1dXJDd3IyU3pPSGw1WVZWcTFZVjI1NmZueS8wYm1yVHBnMkdEeDllWXF6Rml4Y2JmTTUvL3ZsbjVPZm5vMCtmUHJoNTh5WmF0MjZOVzdkdUFkRDJjenAvL2p3aUl5T054aTI2VktUTzdObXpNWHo0Y0wzbFJZc3lsZncxeGxSL3JJc1hMOExTMGhLZE9uVVN0bGxZV01Ecm45NkFjWEZ4a0VxbHFGdTNMZ0J0MHFYdy9wS3V4ZDNkSGUrODh3NzI3dDJMczJmUGxqdkJkZURBQVR4Ky9CaU5HalZDbno1OWNPalFJV3pac2dVLy92Z2o1cytmajhhTkcrUDgrZk1BZ0ZkZWVjVm9uTHAxNjJMZHVuVllzR0FCd3NQRDhkbG5ueUVnSUFCOSsvWTErMXAwejNGRjlFSWtJaUlpSXFMeVlTS0s2Rm1Ra1NGT0VzcmRYZHUzcGlidzlBVHUzZ1V5TTZ2M0VvSlVlVEl6dFZXQkxWcFU5WlU4dDc3NjZpdkV4OGZqN2JmZlJzZU9IWVh0bzBlUHhwZ3hZMG9WcTJmUG51aldyUnNzTEN3Z2w4dXhkZXRXL1BycnIwS2lhTUtFQ1hqampUZGdaMmRuc2xLbGNBTERtTWpJU055OGVSTzNiOTlHZUhnNEFFQ2hVT0RxMWF1b1g3OStxWHZpbUdMdWhQWDA2ZFB4MTE5LzRmVHAwL0QzOTlmclJWTzBJc3FZT25YcUNFa3JsVXFGK1BoNFdGcGFvazZkT2dhdlN5YVRDWlBiVmVIeTVjdElTMHREeTVZdGNmdjJiUVFFQkdEY3VIRUlEZzRXa2svWjJkbEdrd2FtNkpKUXFhbXBPSDM2TkJJVEUrSG01Z1kzTnpmY3VuVUxvMGVQeHJ2dnZvc2hRNGJBenM1TzcxamQrMjJxeDFoZVhoNEE0T3JWcTNyYkZRcUYzckp5VTZaTXdmMzc5NUdhbW9wZXZYcFZlb1ZhV1JPTEJRVUZ3dnRRdUw5V2FhV21wdUxDaFFzQXRJblA0T0JneUdReXRDakg3KzNFeEVRY09IQUE3dTd1aUkyTnhkYXRXekZzMkREaFdXdlpzaVhlZSs4OXZXTTBHZzJtVDUrT3NMQXdBTnBrNVpvMWF3ekc3OU9uajFuWE1XclVLTFBHN2RxMXkrVCtnd2NQNHU3ZHV3Z0tDa0xYcmwzeDVwdHZvbmJ0MnZqM3YvOE5BSGpqalRmZzRlRWhKTEo2OSs0Tkx5OHY0ZWN2di94U3IyTEprQUVEQm1EdjNyMDRkZXBVdVJOUmFXbHBrRWdrK09TVFR5Q1JTTkMzYjEvOC9mZmZPSHYyTEtaTW1ZS3hZOGZpMUtsVEFHQzBmNXFPbzZNalZxNWNpUlVyVnVEaXhZc21mN2Nib3JzM2MzTnpxMlFwVWlJaUlpSWlNbzZKS0tLYVRyY2NYM21UVUxWcUFiNis0bHhUWlpESmdQcjFnYWdvd00rUHlham5YV2JtLys2RkVwWmFvL0k1ZHV5WXdjbTlYMzc1QmIvODhndWFOR21DanovK0dNbkp5WGowNkJHaW9xTFF2bjE3TkdqUW9GUVRuaTR1TGtMRlNsUlVGTTZmUDQ4NmRlcEFvVkJBb1ZEZ25YZmVNU3VPTGhGbGJHaytBTml5Wll0UVBhR3JmSEIzZDBkd2NMQnd2RmdNSlFKR2poeUp4TVJFdlcyT2pvNllPblVxNXMyYmg0MGJOOExmM3g4TkdqUUFvRTBLQUtZVEl3RDBlbC9kdm4wYjA2ZFBSN3QyN1F6MnhPcmR1emZjM054SzdPVlVXcm01dWNVU084YnMzNzhmTFZxMEVLb2F2TDI5OGU2Nzd3TFFKb05hdFdvRkR3OFB6Snc1RTMzNjlJR1hseGQyN05naFhMK3V5bVRseXBWSVNrclNpeDBWRllYang0L2oxS2xUeU03T3hyLys5UzlNbWpRSkRnNE91SFRwRXJadjM0N2R1M2ZqMnJWcjJMQmhnOTZ4dWlTVHFRVE1raVZMaW0wcmZFMkZ4Y1hGQWRCVzRaU1VWQ3Q4djRTR2hnS0FYcVZNV1lTR2hrSXFsZW9saTB1anRKUDdDb1VDWjg2Y3dZVUxGeEFlSGk0a2srM3Q3ZkhoaHgvaXRkZGV3NW8xYTh6Ky9WQjBtYnBSbzBZaEx5OFBIM3p3QVZxM2JvM0l5RWg4Ly8zM0FMUy9Sd3d0Zlhqa3lCSGN1M2NQRGc0T1VDZ1VpSXlNeE9YTGw4dVZkQjQ5ZXJSWjQwd2xvdUxqNDNIMzdsM1kyZGtKeXc5T216Wk4ySitkblEyVlNtV3lRcXZ3ZUdQYzNkM2g3ZTJOZS9mdW9VK2ZQa0xWbnlIR1BoZmR2VGx5NUVqSVpES2hkNWlkblIxbXo1Nk5ObTNhWU4yNmRkaXlaUXNBYlRKWXQzU2VLVlpXVmdnTURNUzVjK2RLVEZ5WndpUVVFUkVSRVZIMXdrUVVVVTJXbVNsT0VzckJRVHVCWDlQKzBlN2tCRFJvQUVSSGEvL3U1Z2JZMm1xWE1hTm5uMXF0N1FtVm5LeE55REloV1NrTUpUOWlZbUtFNWNmUzB0THc3cnZ2SWljblI5ai8wa3N2QWRBdVIxVlUwV1dsZEhUTCtnSGFwYjNHakJtRG9VT0hZdno0OFZBb0ZHWmZyMjdpMDlBU2RUcWRPblZDNjlhdDBiNTllelJwMGdSOSt2U0JqWTJONkVtbzB1cllzU042OU9pQmtKQVFIRGh3UU9nRHBhc1NLS2tpcXJEZmYvOGR3UDgraThxZzBXanc5T2xUZ3oxaGl2cnp6ejhSRVJHQmFkT21DVWxCQUJnM2Jwenc5OVdyVndQUTlnUFNhRFJ3S3RwUDdSK3paczNTKy9uQWdRUFl1blVyQU9EbGwxL0c2TkdqMGFSSkUyRi9seTVkMExselp4dy9mdHpnQkw5dU9VaFRrLytsNGUzdGpmNzkreHZkSHhVVmhUdDM3aFJMZkFVR0JnSW8vM0tKZ1lHQnNMUzB4UEhqeDgwK3h0TFNFaktaRENxVkNqazVPYVY2TDJKalkvSFZWMThCMENhRzMzampEZXpZc1FPMWE5ZkdnQUVEQUFEdDJyWFRlK2FOT1hyMEtCd2NITkM5ZTNkaDI1QWhRNUNSa1NFa1RJS0RnN0Znd1FKY3YzNGRyNzc2YXJHRWhLNVAyTnR2djQwclY2NUFvVkRnOWRkZngrYk5tOUc2ZFd1aHIxRnBpZEhEU2ZlWkZPNnZWSmd1b1c1cUtVbHplWGg0NFBIangralNwWXZCSk92bHk1ZVJuWjFkWWpMSXlja0o0OGVQTDdhOVQ1OCtjSFoyRnU1YmM1WmUxSkZJSkdWS1FtVm5ad09BMmNsdklpSWlJaUtxUEV4RUVkVlVtWm5BMzM5ckorUEx3OFlHZU9HRm1wdThjWExTTHNXV21BZzhlZ1RrNVpYL1BhR2FRU29GcksyMTFYd3RXckFTcXBKZHVuUUo0ZUhoNk5teko5emMzS0JVS2lHUlNDQ1R5ZENxVlN2NCt2ckMxOWNYM3Q3ZThQUHpBd0NEMVRaRmw1VXl4TmZYRnlOSGppelRkZGFwVXdjdUxpNzQ2Nisvakk0WlBIaHdtV0pYaGttVEpzSGIyeHNqUm93UXR1WGw1VUVpa1pSWUVhV1RtWm1Ka3lkUFFpcVY2dlhVRWtOY1hCeHUzcnhwc05mUmt5ZFBrSmVYQng4Zkg1TXgxR28xdG03ZENnY0hCL1RvMFVNdkVXV0lMcW5vN2UxdDFqWDI2dFVMcWFtcFNFeE14TVdMRjNIbHloV0Q0d1lQSG14d1F2M0preWNBVU9KeVo4WW9sVW9rSkNUZzhlUEg4UFQwUkxObXpReFc2ZWpPRlJBUUFLbFVpdm56NTVmcGZCWEZ6YzBOaVltSmtNdmxwVXBFMWE5Zkg5MjZkVVBmdm4zUnRtMWJTQ1FTb1pKTlI3ZjA1S2xUcDJCaFlZR2VQWHNhakhYMDZGRzR1TGhneXBRcGV0c0RBZ0tFdjF0YVdnb1Zoa1VUZnRuWjJRZ0tDb0t0clMxR2pod3AzQXZEaHcvSHlaTW5zV0hEQmlIaFcxb2ZmL3l4V2VOMFNkR2lsRW9sZnZubEZ3QVFlbjBWRlJFUkFVRDducGFYTG1relo4NGNXRnRiSXlrcFNhLy8xOWl4WTVHZG5ZM1pzMmNMMTJlcXY1OGhKMDZjQUtCTnFyZHAwNmJjMTF3U1hTV2tHSWs2SWlJaUlpSVNGeE5SUkRXUlFpRk9Fa29tMHlhaGF2b0V2a3dHMUsyci9VTkVsZUwrL2ZzNGVQQWdWQ29WSms2Y2lDMWJ0c0RiMnh2VzF0WlZmV2tDWFkrUUZpMWE0TktsUzRpT2poYVd0d08wUzl5VnBxcW9Lamc3Tyt2MTF5b29LSUJHb3luVis3eCsvWHFoNnFNOEU3UWFqUVpSVVZGQ3RkdlFvVU9SbXBvS0FNVVNBd0NFU2Y1V3JWcVpqQnNTRW9LSER4OWkyTEJoWnZVZnVuYnRHZ0FZVEg3cFJFUkV3TVBEQTdWcjEwYnQyclV4ZnZ4NFlZa3dRd2tEWThrQlFOdERERENlK05Kb05FaExTME5pWWlLZVBIbUNoSVFFb1hJbExpNE9mZnYyRlpham16bHpKdXJXcll1VEowK2lYNzkra0JYNjc2OUNvY0M4ZWZPUW5wNk95Wk1uNCtXWFh6YjFObFM2ZXZYcUlURXhFZEhSMFVKeTJSeDJkblpDVll3cDJkbloyTHAxSzNKeWN1RGo0Nk5YdFZZYXAwNmR3dVBIajlHdVhUdTk2MVFxbFZpNmRDbmk0dUt3Yk5reTJOdmJDL3ZjM2QzeDNudnZZYytlUFhqaGhSY3dhTkNnVXA5M3lKQWhabzB6ZHEvOSt1dXZ5TWpJUU92V3JRMVdqK3JHQUNWWE5tbzBHaFFVRkJSTFZwOCtmUnAyZG5hSWlZbkIvZnYzVWJkdVhWaGJXeU0xTlJYanhvMURuejU5TUduU3BHTHhFaElTRUJRVWhENTkrZ2pMWlpiazRNR0QrUDMzMzJGalk2T1hLS3hJang0OUFnQ3psZ0FrSWlJaUlxTEt4VVFVVVUyalVBQ1JrZVZQUWtra1FLTkcyb29TSXFKUzBsV2w2Qkk3RFJzMk5EZ3VLeXNMY3JsY0x3RlVHZjc0NHc4Y1BIZ1FLMWFzUU5ldVhYSHAwaVZjdUhCQjd6bzJiOTZNcUtnb3pKbzFxOHFYNFRPWHJvckJuRVNVU3FYQ3hvMGJFUklTZ3RxMWE1dGRzVkhVbzBlUHNIWHJWdHk1Y3dkWldWbkM5cXlzTExSdTNSb3Z2ZlFTMnJScGd4OS8vRkhZVjFCUWdKOSsrZ2tBY083Y09majUrUm50ditQbjV3YzdPenV6SnJnTENncHc1c3daU0NRU3ZQTEtLMGJIaFlTRTRQRGh3OWl3WVFNYU5XcWt0ODlRd3FCb2NzRGYzeDgrUGo1UUtwVkNINmVvcUNqNCsvdnI3UWVBdi83NnkraEV1NVdWRmRxM2J3OGZIeC80K1BpZ1E0Y08rT2FiYi9Eenp6L2oyTEZqbUQ1OU9wbzBhUUtWU29YLy92ZS9pSW1Kd1h2dnZTY3NXVmVkdEdqUkF0ZXVYY1BkdTNmUm8wY1AwZVBiMmRsaDd0eTVtRDE3TmhZdFdvUk5tellaWFg3Um1QVDBkSHo5OWRlUVNDUjZ5enFxVkNvc1diSUVWNjlleGVEQmc5RytmZnRpeDQ0WU1RS1hMbDNDcGsyYllHZG5oejU5K3BUcTNBY09IQ2pWK0tJT0hUb0V3SGcxMUkwYk4zRHo1azI0dUxpVW1Jakt5Y25CaUJFak1HREFBSXdkTzFiWS91dXZ2d29KWW9sRUlpUzV0MjdkaXR6Y1hMMGxEd3V6c0xDQVFxSEE1czJiWVdkbmh6ZmZmTlBrK1M5Y3VDQThVNU1uVDBhZE9uVk1qaGRMZUhnNEFBalBLUkVSRVJFUlZSOU1SQkhWSkZsWjRsUkNBWUN2TC92cEVEMW5wRklwSkJJSk5Cb05Nak16NFZqRzN3RktwUkpoWVdFQWdNYU5Hd3ZiOC9MeThQRGhRMFJHUnVLdnYvNUNSRVFFWW1OajhlcXJyNXBWRVNFR2hVS0JUWnMyNGRTcFU3QzN0NGRHbzBIWHJsMnhidDA2SER0MkRFT0hEaFdTT0NrcEtjTHJxQ2wwaVNCRGxVTW5UcHhBYkd3c0FHM3k2T25UcHpoKy9EaWNuSnl3ZE9sU3MzcndHT0xrNUlScjE2NUJKcFBCMzk4ZmJkcTBRWnMyYmRDOGVYTzlpckk1YytZZ0x5OFBHbzBHWDM3NUplTGo0MUczYmwzRXhjVmh3WUlGOFBmM3g0Y2Zmb2lXTFZzaU9EaFkrQndhTm15SXVYUG5tblY5Ky9mdlIwcEtDanAzN213eWVaaVRrMU9tcGNSMDFxeFpBd0RZdTNjdm5qeDVBZ3NMQzZ4ZHV4WjM3OTdGNU1tVGhmMkF0bEtxYmR1MjhQWDFSYjE2OWVEajR3TmZYMThNSHo0Y0hoNGVXTGh3b1Y3c0VTTkdJRFUxRlJjdVhFQkFRQUFHRHg2TWpJd00zTGh4QTkyNmRkTkxvRlFublR0M3hvNGRPM0Q1OG1XRFZUTmlhTnUyTGQ1Ly8zM3MzYnNYdTNmdnhzU0pFODArVnFQUllQWHExWGo2OUNrR0RoeUlGMTU0QVlEMlhsaTJiQmxDUTBQUnFWTW5mUFRSUndhUHQ3UzB4SUlGQ3hBUUVJRFZxMWNqS1NrSkkwZU9MTlpqeWhoVFZYVWx1WG56SmlJakkrSHE2bW93d1pxWW1JZ1ZLMVlBQUlZTkcxYmlmWjJWbFFXRlFvSGJ0Mi9yYlgvMzNYZFJ2MzU5Mk5yYTR1V1hYMGJqeG8xeDllcFZuRDE3Rm9NSER6YWF3SEYzZDhleVpjc3dkZXBVckZtekJrNU9UdWpTcFl2QnNXZlBuc1dxVmF1ZzBXZ3dlUEJnVVhwbm1VT2owUWhKdGs2ZE9sWEtPWW1JaUlpSXlIeE1SQkhWRk5uWjJrb29sYXI4c2R6ZHRYK0k2TGtpa1VqZzV1WUd1VnlPNzc3N0RoOS8vSEdwbDlKTFQwL0hqaDA3a0ptWkNRY0hCelJxMUFqbno1L0huajE3RUJNVEEvVS9pWEpyYTJzMGJkb1VyN3p5aXRGS0dMR2twS1FBQU5MUzB2RGhoeDhpTlRVVjNicDF3NWd4WXlDUlNHQmpZNE9CQXdkaTM3NTkrTzY3NzRRK1FJOGZQNGFGaFFYYzNOeEtkYjd5VEt5V2QxSld0L1JVMFI0OUZ5NWNRSEJ3TUR3OVBmSDA2Vk1zV2JJRXExYXR3cElsUytEdDdWMWlSVUwvL3YyTkppWmRYRnp3K2VlZm8yblRwckMxdFRVYW8zSGp4c2pPenNhU0pVdHc0Y0lGZUhoNFlNMmFOWGo2OUNrMmI5Nk1QLzc0QTlPbVRVUEhqaDB4WWNJRXZkNVI1aXhEZCszYU5lemF0UXNXRmhaNlZSNDZ1dVh2Z1A4bDdNcmExd25RTHZIMjdiZmZ3dG5aR2V2WHI4YzMzM3lEMDZkUEl5SWlBZ3NXTEJDcTZ4d2RIYkZ5NVVxejQ5YXFWUXVCZ1lINDdiZmZzRzdkT3V6ZnZ4K0F0akpzMXF4WlppYytLbHVqUm8zUXNHRkRQSHo0RURkdjNrVHIxcTByNUR5NjUzYjQ4T0Y2Mi9QejgwMGV0MjNiTm9TR2hzTFgxMWVvL3N2SXlNQ01HVE1RRlJXRkZpMWFZTjY4ZVpDYTZJbnA2K3VMeFlzWFkrN2N1ZGk1Y3ljYU5teG9OT0ZTMU9uVHA4MGFaK2gzd083ZHV3RUFiNzc1cHQ1eWpRRHc0TUVEQkFZR0lqVTFGYTFidDhaYmI3MVY0am1TazVNQlFLL25Fd0FoaWF5VG1wcUtWYXRXb1dIRGhzV2VxY0xQRTZDdGZsMjBhQkZtelpxRlpjdVdZZVhLbFhqeHhSZjF4dS9jdVJONzl1eUJScU5CdjM3OXlseUZXUmJYcjErSFhDNkh2NzgvNm5LcFppSWlJaUtpYW9lSktLS2FJQzlQdkNTVW82TzJHb3FJbmt0OSt2VEI3dDI3Y2Zqd1lSdzVjcVJVRlNNYWpRWktwVkw0K2IzMzNvTlVLb1dycXlzU0VoTFFwazBidEc3ZEdxMWF0VUtUSmsyRTJJYVNCb1VsSkNRWUhSTWNIQ3hVeXFqVmFpZ1VpbUxYZk9MRUNRRGFhaWhQVDA4c1c3WU1Fb2tFVTZaTXdmejU4OUd1WFR1TUdERUNaODZjd2NHREIyRm5aNGRldlhvaExpNE85ZXJWRTNvZTJkblo0YzZkT3dCZzhuMHgxcitsOE9zcC9ENlZkR3g4ZkR4VVJYNi8vL25ubndDMDFUYU9qbzZ3dGJWRlRFd012djMyV3dEUTYzM3o1NTkvWXZueTViQzJ0c2FTSlV0dzQ4WU5iTnk0RWVQSGo4Zjc3NzhQTHkrdkVxdURkRDJlVkNvVmxFb2xDZ29LVUZCUUFDY25KOGhrc2hLVERocU5CdWZPbmNQMjdkdVJsSlFrZkE0dUxpNXdjWEhCOHVYTGNlWEtGV3pac2dWWHIxN0Y5ZXZYOGU2NzcyTEVpQkVtazFzNnAwK2Z4cG8xYTRTZVpFV1hlclN3c0lCY0xrZEtTZ3Fzckt4dzc5NDkyTnJhR2t5dWxaUU16TTNOeFpZdFczRDA2RkhZMnRvaUtDZ0lYbDVlQ0F3TXhMNTkrN0I5KzNaTW5qd1puMzMyR2JwMTYxYml0UnZUdFd0WHZQVFNTMWkvZmoxQ1FrSVFIUjJOYmR1MlllellzU1lUeE1hZWxjS0pnNUtldWJKNjc3MzNzR0xGQ2h3NGNLRENFbEV5bVF3ZmZQQUI0dVBqNGVUa0pGVC9IVGx5QkVEeEpDd0EvUERERDlpM2J4OGNIUjJ4YU5FaTRmMXpjbkpDKy9idDRlenNqTVdMRjV2Vmc2eGx5NWI0NG9zdjhPREJBN09UVU9aS1RFd0VBTDE3UGlJaUFyZHUzWUpVS2tYZnZuMkY3V3ExR2ovKytDTysvZlpiNU9mbm8xbXpabGk0Y0dHeFJKcE1Ka055Y2pJU0V4UGg2ZWtKbFVxRmtKQVFBTkJMOWhxeVpNa1M1T2ZuSXpBd0VBVUZCY2pKeVlHOXZUM2k0K01obDh1TEpjVmF0V3FGR1RObVlNV0tGWWlKaVJFU1VmSHg4ZmppaXkrRUN0UGh3NGZqZ3c4K0tPTzdWRGE2cFJFSER4NWNxZWNsSWlJaUlpTHpNQkZGVk4wcGxkb2tsSkZKelZLeHRnWWFOdFQyaHlLaTU5TElrU01CQUNkUG5rUnljaklLQ2dwS2RieUZoUVY4ZlgzUnYzOS9vWS9OaXkrK2lKOS8vdGxvb2tPM1hKd3hTcVhTNkJpVlNnVzVYSTdQUHZzTWVYbDVTRXRMS3phNXF1c2owNjlmUC96blAvK0JqWTBOTWpJeTRPTGlnc0RBUUN4ZHVoUnQyclRCd29VTE1YUG1UT3pjdVJNN2QrNEVvSzBRdUhqeElyNzg4a3U5bUlXWEhDeHErL2J0SmwvUDJMRmpqYjRlUThlT0hEbFNtS0RXdVhIakJ2YnQyMmN3aGt3bXc2QkJnNFNmang4L0RxVlNpZW5UcDZOQmd3Wm8wS0FCTWpNenNYdjNibXpjdUJFYk4yNEVvSzJJazhsa3NMQ3dnSVdGaFRESlhGQlFJQ1NmQ2ljenJLMnRjZWpRb1dLVDBZWGw1ZVhoOE9IRE9IYnNHQjQvZmd3QTZOS2xDNlpPblZwc3FiMlhYMzRaYmR1MnhhNWR1N0IvLzM3czI3Y1A1OCtmeDdadDI0d21YcFJLSlJZdFdvVFEwRkRodlNyODJuV2FObTJLTzNmdTRQMzMzeGUyR2F2RU0xU2xvVnRXN2VlZmY4YjMzMytQdExRMGVIcDZZdjc4K1dqV3JKa3didWpRb2ZEejg4T1NKVXV3ZVBGaVRKMDZWUzk1VUZxT2pvNllPM2N1T25Ub2dBMGJOdURISDMvRXRXdlhzSHIxYXJpNHVCZzhwcVRueWR3eFpkR3paMDhjT25RSVY2OWV4YTFidDByc1ZWUWU4K2JOUTF4Y1hMSHRSWk5EbHk1ZHdyWnQyMkJuWjRmRml4ZnJKWHNsRWdrKy92ampVaS9UMkxScFV6UnQyclRzRi8rUER6NzRBTm5aMmJDeXNoSVNSb0EyMlZYNFhKOTg4Z251M2JzSDkzK3ExZS9jdVlOMTY5Ymg0Y09IQUlCZXZYcGg2dFNwQnArVHBrMmI0dTdkdThMdjlzTGF0V3RuOHZyZWZ2dHRXRmxad2NmSEI5ZXZYOGVzV2JQMDlyZG8wYUxZTVQxNzlrVERoZzMxa3NHNkpKU2pveU9tVFp1R3JsMjdtanl2Mks1ZnY0NC8vL3dUTFZxMHFQUnpFeEVSRVJHUmVaaUlJcXJPMUdwdEVpb3ZyL3l4WkRMZ2hSZUFNdmJMSUtKbmcwd213NWd4WTRRbTlXS1FTQ1FtSjNuTlhiTEtHSlZLaGNURVJLaFVLamc2T2hhcjloZzhlRENhTjIrdTE5L0UyZGtaeTVjdng4U0pFM0h5NUVtMGFkTUd6Wm8xdy9yMTY3Rmx5eGFFaFlXaFFZTUdHRHAwS05MUzBsQ3ZYajFvTkJwWVdGakF6OC9QWUI4WkR3K1BZcFZMaHBnN1RzZkx5d3RXVmxaNjI1bzBhWUs2ZGVzaU56Y1grZm41VUt2VnNMUzBSS05HalRCOCtIQzlTZkloUTRiQTB0SVMvL3JYdjRSdG8wZVBScmR1M1hEcTFDbEVSa2JpNmRPblFzS3A4QitOUmdPcFZBcHJhMnZZMk5nSXk4SkpKQkowN3R5NXhLVWJyYXlzOE9lZmYrTHg0OGZ3OS9mSDZOR2owYlp0VzZQakxTMHRNWGJzV0x6MjJtdFl2WG8xdW5mdmJ2SWNGaFlXOFBEd2dKT1RFd0lDQXRDOWUzZUQ0ejc5OUZOczJyUUpjcmtjRW9rRXZyNit4Zm9ZMWE5Zkh5Ky8vREtHREJsUzdIaUZRb0VYWDN3Um9hR2h5TXpNeE1DQkF6RjI3RmpZMjlzWEc5dXhZMGVzWHIwYVM1WXNLWEdpMzF5OWUvZkdpeSsraU9YTGw4UFQwOU5nRXFxOHoxSGhjNVdWUkNMQlo1OTloa21USmlFNE9CaGJ0bXdwOWZLZTV0SXRJYWRiN3RQWjJSbXZ2dnBxc1lxWExsMjZZTXlZTWVqUW9ZUFI1RkZaZTRXVlYvdjI3WEhyMWkxb05CcElKQkw0K2ZtaFJZc1dHRDE2dERCR0lwSGdyYmZlMGx0eXo5cmFHakV4TWFoZHV6WW1UWnBrc3ZKdTl1elorT2FiYi9EbzBTUGh2YkszdDBmZnZuMk45bnpTS1J5M2Z2MzY4UFgxRldMNCtQZ0l5NWdXVmJRaWNkYXNXZGl4WXdmR2pSdFhydVV3eXlJdkx3OXIxNjZGcGFVbHBrK2ZYcW5uSmlJaUlpSWk4MGswUlJjQUo2THFRYU1CSGp3QU1qTEVpZGU0TWZCUDFRQVJVVTJrbTh3dGplVGs1RkwzZ0txSjh2UHppeVd6S2t0YVdocVNrNU5OVnBFWm9sYXJJWkZJaW4ybWtaR1JTRXBLRWlwZkZBb0ZWQ3BWc1FxcmlwQ1RrNE8wdERTemVzeVVWR1VUR3hzTFMwdkxFdnR6RmFaYkdyR2lranRpK2VXWFg3QjY5V3I4NjEvL0tsWkY4eXpMenM2R1dxMDJ1RHlnMkc3Y3VJSG16WnVidFp4Z1NjTER3NUdUazRNT0hUcUljR1hWeTdKbHl4QVNFb0laTTJiZzlkZGZyK3JMSVNJaUlpSjY3a2pNbktoaElvcW91b3FPQmxKU3hJbmw3UTJVWWlLTWlJaUl5QlM1WEE2MVdnMFBENDlTSjRpSnhLQldxeUdYeXlHVlNvVmxEWW1JaUlpSXFISXhFVVZVazhYSEF3a0o0c1NxVlF0bzFFaWNXRVJFUkVSRVJFUkVSRVJFTUQ4UkphM29DeUdpVXBMTHhVdENXVnNEUmRieEp5SWlJaUlpSWlJaUlpS3FMRXhFRVZVbjZlbEFUSXc0c2FSU2JTV1VUQ1pPUENJaUlpSWlJaUlpSWlLaVVtSWlpcWk2eU1vQ29xTEVpMWV2SG1CcksxNDhJaUlpSWlJaUlpSWlJcUpTWWlLS3FEckl6d2YrL2h0UXE4V0o1K1lHdUxxS0U0dUlpSWlJaUlpSWlJaUlxSXlZaUNLcWFtcTFOZ21sVklvVHo4NE84UFVWSnhZUkVSRVJFUkVSRVJFUlVUa3dFVVZVMWFLamdad2NjV0xKWk5xK1VGSSsya1JFUkVSRVJFUkVSRVJVOVRoYlRWU1ZFaEtBdERUeDR2bjVBVlpXNHNVaklpSWlJaUlpSWlJaUlpb0hKcUtJcWtwNk9oQWZMMTQ4THkvQTJWbThlRVJFUkVSRVJFUkVSRVJFNWNSRUZGRlZ5TWtCb3FMRWkrZmdvRTFFRVJFUkVSRVJFUkVSRVJGVkkweEVFVlUycFJMNCsyOUFyUllubmt5bVhaSlBJaEVuSGhFUkVSRVJFUkVSRVJHUlNKaUlJcXBNR2czdzRBR1FueTllekFZTjJCZUtpSWlJaUlpSWlJaUlpS29sSnFLSUtsTnNMS0JRaUJmUDNSMm9WVXU4ZUVSRVJFUkVSRVJFUkVSRUltSWlpcWl5eU9YYVAyS3h0UVY4Zk1TTFIwUkVSRVJFUkVSRVJFUWtNaWFpaUNwRFZwYTJHa29zVXFtMkw1U1VqekFSRVJFUkVSRVJFUkVSVlYrY3hTYXFhRW9sOFBDaHRqK1VXSHg4dEJWUlJFUkVSRVJFUkVSRVJFVFZHQk5SUkJVdE9ockl6eGN2bm91THRqY1VFUkVSRVJFUkVSRVJFVkUxeDBRVVVVVjY4Z1RJeUJBdm5wVVZVTCsrZVBHSWlJaUlpSWlJaUlpSWlDb1FFMUZFRlNVekUzajhXTnlZZm42QVRDWnVUQ0lpSWlJaUlpSWlJaUtpQ3NKRUZGRkZLQ2dBb3FMRWpWbW5EdURnSUc1TUlpSWlJaUlpSWlJaUlxSUt4RVFVa2RnMEdtMFNxcUJBdkpoMmRrRGR1dUxGSXlJaUlpSWlJaUlpSWlLcUJFeEVFWWt0UGw2N0xKOVlKQktnUVFQdC94SVJFUkVSRVJFUkVSRVIxU0JNUkJHSktTTURlUEpFM0pqZTNvQ3RyYmd4aVlpSWlJaUlpSWlJaUlncUFSTlJSR0xKendlaW84V042ZWdJZUhxS0c1T0lpSWlJaUlpSWlJaUlxSkl3RVVVa0JvMEdlUGdRVUNyRml5bVRhWmZrSXlJaUlpSWlJaUlpSWlLcW9aaUlJaEpEUWdLUWxTVnVURjlmd01wSzNKaEVSRVJFUkVSRVJFUkVSSldJaVNpaThsSW90SWwxMytGYkFBQWdBRWxFUVZRb01kV3FCYmk2aWh1VGlJaUlpSWlJaUlpSWlLaVNNUkZGVkI0cUZSQVZKVzVNUzB1Z2ZuMXhZeElSRVJFUkVSRVJFUkVSVlFFbW9vaks0OUVqSUQ5ZjNKajE2d01XRnVMR0pDSWlJaUlpSWlJaUlpS3FBa3hFRVpWVlNncVFsaVp1VERjM3dObFozSmhFUkVSRVJFUkVSRVJFUkZXRWlTaWlzc2pMQTJKaXhJMXBaUVg0K0lnYms0aUlpSWlJaUlpSWlJaW9DakVSUlZSYUdvMjJMNVJhTFc3Yyt2VUJtVXpjbUVSRVJFUkVSRVJFUkVSRVZZaUpLS0xTU2tnQXNyTEVqZW5xQ2pnNWlSdVRpSWlJaUlpSWlJaUlpS2lLTVJGRlZCb0toVFlSSlNaTFM4RFhWOXlZUkVSRVJFUkVSRVJFUkVUVkFCTlJST1pTcWJSTDhvbU5TL0lSRVJFUkVSRVJFUkVSMFRPS2lTZ2ljOFhFQVBuNTRzWjBkUVdjbmNXTlNVUkVSRVJFUkVSRVJFUlVUVEFSUldTT3REUWdOVlhjbUphV2dJK1B1REdKaUlpSWlJaUlpSWlJaUtvUkpxS0lTcUpVYXF1aHhGYXZIbUJoSVg1Y0lpSWlJaUlpSWlJaUlxSnFnb2tvb3BMRXhHaVRVV0txWFJ1b1ZVdmNtRVJFUkVSRVJFUkVSRVJFMVF3VFVVU21wS1ZwLzRqSndnTHc5UlUzSmhFUkVSRVJFUkVSRVJGUk5jUkVGSkV4QlFWY2tvK0lpSWlJaUlpSWlJaUlxQnlZaUNJeXBpS1c1S3RWQzNCeEVUY21FUkVSRVJFUkVSRVJFVkUxeFVRVWtTR3BxVUI2dXJneHBWSXV5VWRFUkVSRVJFUkVSRVJFenhVbW9vaUtxcWdsK2VyV0JheXN4STlMUkVSRVJFUkVSRVJFUkZSTk1SRkZWTlNqUjRCS0pXNU1PenZBdzBQY21FUkVSRVJFUkVSRVJFUkUxUndUVVVTRnBhUUFHUm5peDYxZkg1Qkl4STlMUkVSRVJFUkVSRVJFUkZTTk1SRkZwRk5RQU1UR2loL1h3ME5iRVVWRVJFUkVSRVJFUkVSRTlKeGhJb3BJSnlaRy9DWDVyS3kwdmFHSWlJaUlpSWlJaUlpSWlKNURURVFSQVVCYUdwQ2VMbjVjWDE5QUpoTS9MaEVSRVJFUkVSRVJFUkZSRGNCRUZKRktWVEZMOHRXcXBmMURSRVJFUkVSRVJFUkVSUFNjWWlLS0tDNU8yeDlLVEZLcHRocUtpSWlJaUlpSWlJaUlpT2c1eGtRVVBkOHlNNEhrWlBIamVudHIrME1SRVJFUkVSRVJFUkVSRVQzSG1JaWk1NWRhRFR4NkpINWNPenZBM1YzOHVFUkVSRVJFUkVSRVJFUkVOUXdUVWZUOFNrZ0E4dkxFajF1L1BpQ1JpQitYaUlpSWlJaUlpSWlJaUtpR1lTS0tuazg1T1VCaW92aHhQVDIxRlZGRVJFUkVSRVJFUkVSRVJNUkVGRDJITkJydGtud2FqYmh4cmF5QXVuWEZqVWxFUkVSRVJFUkVSRVJFVklNeEVVWFBIN2tjeU1vU1AyNjllb0NVanhRUkVSRVJFUkVSRVJFUmtRNW56ZW41a3A4UFBINHNmdHhhdFFCblovSGpFaEVSRVJFUkVSRVJFUkhWWUV4RTBmTWxKZ1pRcThXTktaTnBxNkdJaUlpSWlJaUlpSWlJaUVnUEUxSDAvRWhQQnpJeXhJOWJ0eTVnYVNsK1hDSWlJaUlpSWlJaUlpS2lHbzZKS0hvK3FOVkFiS3o0Y2UzdEFYZDM4ZU1TRVJFUkVSRVJFUkVSRVQwRG1JaWk1ME44dkxZL2xKZ2tFdTJTZkJLSnVIR0ppSWlJaUlpSWlJaUlpSjRSVEVUUnN5OG5CMGhLRWordWh3ZGdaeWQrWENJaUlpcEdMcGNqTlRXMXFpK0RSQllmSDQvWTJGaG9OSnFxdmhTcUFmTHk4cENlbmw3VmwwSC80UE5MUkVSRVJPWmlJb3FlZlRFeGdOai9PTEt5MHZhR0lpSjZ4b3daTXdhelo4K3VzUGhqeDQ1Rjc5NjlLeXgrNzk2OU1YYnMySExGV0w5K1BZS0Nna1M2SXZNVkZCUmc3ZHExV0x0MmJhV2ZXMnlqUjQvRysrKy9ML3djSHgrUGlSTW40dnIxNjJXT09YejRjRXllUEZtTXk2c3lOZm4rQkNybStaMDZkU3JHamgyTG5Kd2NVZU9LN2NHREI0aU9qcTdTYTRpUGo4Y3Z2L3hpZFArUkkwZVFWTUtYcjhMQ3dqQi8vbno4OXR0dlJzZkk1WEo4K3VtbjJMdDNiNW12dGFJY09YSUVRNGNPUlVoSVNMbmlWTGZFeWNhTkcvSHR0OThpTHkrdlRNY3JGQXFUKzQ4ZE80WlRwMDZKL3B6VmxPZVhpSWlJaUtxZVJWVmZBRkdGU2trQlN2aUhXWm40K2dKUzVuR0pxR1pSS3BWWXQyNGRYbnp4UmJ6Kyt1c0d4OFRIeDBNbWt4bmNsNStmajhXTEY2TnAwNllZTVdJRUpNL28wcVEzYnR4QXJJRytnaXRXckNoVkhFZEhSMHlhTk1uczhVcWxFa2VQSGdVQVRKa3lwVlRucW01eWMzT1JtWmtwL0N5WHk1R1VsSVJaczJhaGI5KyttREJoQW14c2JDcmszTGR2MzBhclZxMHFKSFoxVUZYM1owVlJLcFVBQUV0THl3bzlUMmtUdkM0dUxoZzllalFBSURvNkdwOTg4Z2s4UFQyeGNlTkcyQldwaUM5TmNzN1gxeGZidDI4M3VsK3BWQ0l0TFExeXVSeUppWW5JeU1qQTIyKy9EUURZc21VTGZ2LzlkMWhiVzZOSGp4NTZ4MFZHUm1MRGhnMlF5K1VtazUzbnpwM0RsU3RYMExadFc2TmpmdnZ0Tjl5NWN3Y2VIaDVtdjY3S2tKdWJpLzM3OThQWjJSbWRPM2MyT2k0K1BoN0p5Y25JejgrSFFxRkFabVltMHRQVGtaeWNqS1NrSk1URnhVRWlrV0RIamgzVjRyOWpaOCtleFU4Ly9RUUxDd3QwNnRRSnpaczNMOVh4aHc0ZHd1N2R1N0Z5NVVvMGFkS2sySDZsVW9sdDI3WWhKeWZINVB0V0ZqWGgrU1VpSWlLaTZvR0pLSHAyS1pWQVhKejRjWjJjZ0ZxMXhJOUxSRlRCWW1KaWNQSGlSWnc0Y1FKLy9mVVhKa3lZQUFzTDgvNnZRRjVlSGdJREEzSGp4ZzFFUlVYaGpUZmVnSnViV3dWZmNmVnk5dXpaVW8zMzhmRXB0dTNhdFd1UVNxVm8xNjVkbWE3aDJyVnJBSUFPSFRvVTI2ZFdxekZ1M0xneXhUWEUxR1I1U2F5dHJmV1d6M3JwcFpld2RldFdMRisrSE1lUEgwZDhmRHhXclZvbHhtWHErZkhISDdGcDB5YjA2TkVEYytmTzFkczNiTmd3SkNjbmwvc2NscGFXT0g3OGVMbmppRTJNKzdNcTVPZm5ReUtSbEhraU96dzhIRk9uVGpXNnYwR0RCdmo2NjYrRkpLKzVmSDE5aFluc0JnMGFvR3ZYcmpoLy9qeldybDJMT1hQbUZCdnY0T0NBN3QyN200eHA2Qm8wR2cybVQ1OE91VnlPek14TVpHVmw2ZTJYU0NUbzJyVXIzTnpjTUdYS0ZJU0ZoZUhMTDc5RTQ4YU5oYyt3b0tBQXExYXRnb09EQTRZT0hXcjAvRXFsRXIvKytpdXNyYTJOZmhrQkFDNWV2QWdBNk5tenA4blhVeGxDUTBNUkdCaFliUHVBQVFNTWpqOTkralIrK09FSG5EaHhRbSs3blowZFhGeGM0T2JtQm45L2YzaDZla0toVUNBcks2dlk3d3F4TEZxMENMNit2aWJIUEhqd0FHdldyQUVBVEo0OHVkUkpLQUJJU1VtQlFxSEFuRGx6c0hyMWFqUm8wRUJ2Ly9YcjE1R1ptWWxPblRyQjBkR3gxUEZOcVFuUEx4RVJFUkZWRDB4RTBiTXJQbDZiakJLVFJLS3RoaUlpcW9FYU5teUlkZXZXWWM2Y09UaDgrREJpWW1JUUZCUUVCd2NIazhlbHBxWmk0Y0tGdUhmdkhobzJiSWpseTVlamR1M2FsWFRWLy9QMTExOGpKU1dseEhFcEtTa2xWb2MwYWRJRTc3enpUcW12b2FScUJrQTdzZno2NjYvRDF0YTIyTDY1YytkQ0twWGk1TW1UcFQ2MzduaEFPOWxxNkx5R0ttV3FnbzJORFRRYURWUXFsVkJoVjd0MmJheGN1Ukk3ZCs0MCtxMzhraXBMRWhNVERZNzU2cXV2RUJzYmk4MmJOOFBhMmhwOSt2UXBOcVp1M2JvR1A1UFNNUFgrUGd2M1oxWEl6OCtIbFpWVm1ZK3ZWYXNXZXZYcUpmeDg5dXhaMk5uWkNmZVl1N3U3c0svbyt6TjI3RmpFeHNZV2U1NE0zV01CQVFHNGVmTW16cDA3aDQ0ZE8rcWRFOUJXWUpSVXlXaG9NbDBpa2FCRGh3NUlTMHVEZzRNRFFrTkRFUmtaaWRXclY4UE56UTN1N3U3Q0pIL3Qyclh4NFljZllzK2VQWWlOalJVU1VYZnYzb1ZjTHNlSEgzNEllM3Q3bytmLy9mZmZrWm1aaWI1OSt4cjl2UjhmSDQvdzhIQTRPanFpU1pNbXlNaklNRGpPM3Q3ZTdDOHlsRWZEaGcweFpjb1VxRlFxYk5teUJWNWVYaGcwYUpCWngyN2Z2aDMyOXZad2NuSXllcTNwNmVrVjluc3pQei9mNVA3VTFGUUVCZ1lpTnpjWDc3Ly9QdDU4ODAyRE1USXpNK0hxNm1vMHprY2ZmWVRrNUdTRWhJUmcxcXhaV0xObURieTh2SVQ5dXNSNVJTeUxXMU9lWHlJaUlpS3Fla3hFMGJNcEt3dVF5OFdQNitFQlZOQlNRa1JFbGNIWDF4ZHIxNjdGckZtemNQUG1UVXllUEJsTGx5N1ZtN1FxTERJeUVrRkJRWkRMNVdqYnRpMkNnb0tLTFV1bDA3ZHZYeFFVRkpoMUhlWk1GQldkWExwOCtiSlpFNGJaMmRrbFZvZms1T1NVYWFMZkhFK2ZQZ1dBRWhOOEZjbFFvc29jS3BVS2I3enhSckh0cGUxcjlPVEpFd0RBdUhIakRDNTlkZUhDQlFCQW16WnRFQkFRSUd6djM3Ky8wWmhIang2RnJhMXRzUVFBb0syYTJMMTdONnlzckxCNDhXSzBhZE9tMkpqVnExZVg2alVZWXVxK3JlbjNaMFUrdnpkdjNzVGl4WXNOamxPcjFjalB6OGU3Nzc1YllreEQxUjQrUGo1NmZlM09uajBMVjFkWDBYdmRPVGs1WWRLa1NWaTZkS213eEttbnA2Y29zWWNOR3liOFBUNCtIcEdSa2NXV2w5UWxMelVhRFpvM2I0NWZmLzBWdi83NnE3Qy9SWXNXdUgzN05zTER3d0ZBNy9XUEhEa1NpWW1Kd3MvSGp4OHZWdFduKzd4KytlVVhhRFFhWkdabW1xeXVXcng0TVRwMTZsVGFsMXBxSGg0ZTZOKy9QMDZjT0lHQ2dnTDg1ei8vUVljT0hSQWZINCtNakF5VEZVUWxWU1BweHBqNysvS3Z2LzdDNU1tVG9WYXJ5LzM2czdLeU1HL2VQTWpsY3ZUdTNSc2Zmdmhoc1RHNXVibVlPWE1tTWpJeUVCd2NiUFFMSUJLSkJETm56c1NUSjA5dzc5NDl6SjgvSDE5Ly9UV2tVaWxTVWxJUUdob0tBRWFmUVVOMjc5NHQzTi9Qd3ZOTFJFUkVSRldQaVNoNjltZzBRRXlNK0hFdExRRWpFN1ZFUkRXSnE2c3JWcTllalprelp3SXczZHZoK1BIamtNdmxHRGh3SUNaT25HaTBmeFNnbmRBcmFTSTdJU0VCU3FYU3JBbENZMHhOR3ZidTNkdGtWVWhzYkt6QnBJcWhpWFhkdHZidDIyUDU4dVVHNDhYRnhjSEJ3UUcydHJhd3NySkNUazRPRGg0OENFQmJnZk9zS0d2RlFGd0pTK1FXdlE5TVZaUWNQWG9VVGs1T2VtTTBHZzEyN05pQlhidDJ3ZFhWRlVGQlFXVmEya3BNTmZYK3JNam50NkNnUUVpQUdhTFJhRXp1MTZucWZqN2R1M2ZIcVZPbllHVmxWYXpIV1hwNk9yWnMyVkpoNXk3dDBvdUdKdkpkWEZ5S2JVdFBUNGRHb3dHZ1hZTDEyTEZqa0Vna1JwZHVURXhNUkg1K2ZvWDNCQ29zTnpjWE8zYnNRTWVPSFlWbFNYZnUzSW16WjgrYWZONUtxa2lTU3FWbVYzVVZGQlRnaXkrK2dGcXRScTlldmNxVmhNck56Y1c4ZWZQdzk5OS9vMHVYTHBnK2ZickJjVFkyTm1qYXRDbCsvdmxuekp3NUU2dFhyNGF6czdQQnNSWVdGbGl3WUFGbXpweUpnSUFBU1AvcFpYdnc0RUdvVkNxNHVMam9KWi9qNHVLZzBXaU1Qc3VGLzF2L3JEeS9SRVJFUkZTMW1JaWlaNDljRG1Sbml4L1gyeHN3TVFGTFJGUVJOS29DYUxKU29jN0pnQ1kzRXpJM1AwanR5N1lzbmtxbEV2N3U0T0NBRlN0V3dOTFNFcmEydG5yN0NwczhlVEs2ZGV0bXNNS2tLSE1tWVhWTDZaU24vMUJGS053djViZmZma04yZHJhd3pjL1B6K2h4TTJmT2hOeEFCYTVFSWtHUEhqM0V2OUFxVXRvS0s3bGNqdUhEaDZOcDA2YllzR0ZEaFZ6VDA2ZFBzV3JWS29TR2hzTGYzeDhMRml3d3VXU2tXcTNHaUJFakFBQjc5KzZ0a0d1cUtKVnhmMWJrODl1aFF3ZWo5MUJBUUFBaUlpS3dmZnQybzVQaVU2ZE9SWGg0ZUxtVEg3R3hzU2FUZXVZSURBdzB1S3hoWm1hbWtPU3JLT1lzdmFqN2pBelp2Mzkvc1cyRnE2V09IeitPcDArZjR0VlhYOFdDQlFzTXhwZzBhUkx1Mzc5ZnFZbW9xS2dvcEtTa0lDVWxwZGhuVmZUbjA2ZFBJemMzRndEUXIxOC9rM0c3ZCsrT2VmUG1tWFVObXpadFFuUjBORHc4UFBESko1K1U0dXIxWldkbkl6QXdFSGZ1M0VHSERoMHdmLzU4azEvd21EaHhJakl5TWhBU0VvTFpzMmNMdmNBTWNYTnp3emZmZkNNa29USXlNbkQwNkZISVpES3NYYnRXci9KWlZ3RnB6clA4TEQyL1JFUkVSRlIxbUlpaVo0dFNxZTBOSlRaN2U4REUydXhFUktKUktaSDM0Qkx5N3AyR012NE9sSW4zb1ZIOXIwcEI2dUFPdCtraGtGaVV2aWVEb1NYWERERTIyVk5VV1pkL3E0NW16SmdoL1AzZXZYdkl6czdXMjJaTSsvYnRFUllXQnBWS0JiVmFEU3NySzNoNWVlR3R0OTdDU3krOVZKR1hYSzNwK3RUazVPU1lOWDd0MnJWbWpYdjY5S2t3OXNxVks1REw1YkMwdElTUGp3OTI3ZHBWYkh5OWV2V0VmaklhalFiSnljbG1uYWU2ZVpidno2eXNMQUNtbDdKVS90UHpzN3dUMlk2T2pucjl3MDZlUEluTXpFd01IanhZYjV5cGhKS3gzbHJtSkltTS9WNDFOYmx1YVdsWmJCbTlpcENkblkyOWUvZENLcFhpMy8vK3Q5RnhhclVhQUNxbFA1U09sNWRYc1dySmt5ZFBJaUlpd21BVlpVcEtDdHpjM1BEQkJ4OEkyM2J2M28yRWhBUk1uejVkU05UVXFWUEhyUE9mTzNjT1I0NGNnVlFxeGV6WnM4dTg3R3BHUmdibXpKbUR5TWhJZE96WUVRc1hMaXp4ZlpSSUpKZ3hZd2FTazVNUkZoYUcrZlBuWStYS2xiQzJ0alk0WHZmYUFHREhqaDNJemMzRm0yKythWFQ1M2ZLcWFjOHZFUkVSRVZVZEpxTG8yZkw0TVdEa1cvM2xVcStlK0RHSmlBclI1RDVGMW0vYmtQUEhQcWl6VW8yT1V5dmtVQ3Zra05YeUx0TjVMQ3dzeWowaEZSOGZiN1NDNm5remJkcTBxcjZFU3FYclUyT01iamt3VzF0YlNDUVNnNG1vbXpkdndzL1BUMitKcWFOSGo1cDEvcHljbkdKakN3b0tjUExrU1lQajI3UnBJeVNpbmtmVjdmNzgrdXV2a1orZmoySERoZ25WYStucDZaQklKSEJ5Y2pKNm5PNzNUVXBLQ280Y09ZSVhYM3dSSFR0MkxQWDVhOVdxaGZIanh3cy9YN2x5QlptWm1YcmJBUDJKN0czYnR1SFNwVXQ2KzhXdTZOVDFSbE9yMVVMU1NiZk5WTFdNbU02Y09ZTzB0RFFNR2pRSTlVejgvMTVkSXFveUs2SnExYXBWckg5Y2VIZzRJaUlpMEw5L2YrVG41eU03T3h1NXViblFhRFI0K1BBaDJyWnRxMWRKZU9USUVTUWtKS0IzNzk2bGVrL3YzcjByOUpkemNIREF2bjM3MExKbHkxSmR2MXF0UmtoSUNMWnUzWXJVMUZSNGVYbWhYNzkrdUhyMUt2THk4cENYbDRlQ2dnTGg3N201dWNYK1Y3Zk00SjA3ZDdCMDZWSXNYTGdRYXJVYUgzLzhjYkh6YmQrK0hibTV1Ymh3NFFKc2JXMHhac3lZVWwydk1UWHgrU1VpSWlLaTZvT0pLSHAyWkdjREZmRk5aemMzd001Ty9MaEVSQUNnVVNQN3loNG96cTZGSnRkd2p3V3BvenVrdHJVZ3NYR0VkZU51WlU1Q0FkcHZscGQzRW5YWXNHRlZXbGxTVXZWTVdscWEwVEVLaGFMVTU4dkt5aElxZkZKU1VrcE14aFEyZmZyMFloTzJhclhhWUI4Z1haOFdBQWIzVndjbDlhblJKYUlrRWdrY0hCeUs5UTFSS3BWWXVuUXBjbkp5OFAzMzN3dVRsK1pVMTEyL2ZoMWZmZlVWWW1KaTRPN3VqcUNnSURSdDJyUk1yNk1pMzkrYWZuOVdsTnpjWEJ3OWVoUktwUktqUm8wQ29FMGlLaFFLT0RrNW1Vd082SHBYWldWbFllL2V2V2pac3FYZVJIYlIxMXo0ZmZEMzk4ZUFBUVBLZk4ycHFhbG05VWd6OWJtV1JGZlZFeDRlTGlTaUprK2VYS2s5ZFFZT0hBZ2ZIeDgwYU5BQVgzLzlOZDUrKzIyNHU3c1hHeWRXZFl1NUVoTVRFUmtaaWR6Y1hPVGs1Q0E3T3h2WjJkbUlqSXdFQUx6NTVwdkNOZFd0V3hmVHBrMkRRcUZBdTNidHluM3U2T2hvTEZpd0FQbjUrUmc0Y0NBT0h6Nk1LMWV1QU5CKzNrdVdMTUhZc1dQaDcrOXZNazVPVGc2Q2c0T1JsNWNIUU50ckxTZ29xRlRYSXBQSllHOXZqN3k4UEZ5K2ZCbHIxNjdGcEVtVGpONmJOalkyK09xcnJ4QVdGZ1pYRVZaMXFLblBMeEVSRVJGVkgweEUwYk9qakkzVVRaTEp0TDJoaUlncWdEb3JCUm1IWmlFLzhvTGVkcG16RjJ4YURZRFZDMTFoV2JjRkpEYkd2MmxjWFpnN3NaK1FrRkNxOFowN2Q4WkhIMzJrdDYyazZobUZRbUYyaFkwcGUvZnV4Y1dMRitIcDZTbE1HbVpuWjVlWWpDbnMwMDgvTlRoaFc5TEV0amtUMzFYRjBCSmtodnJTdUxxNklqbzZHZ3FGUWxpMktUUTBGT25wNmVqWXNhUEpiOUFYOXZqeFkyemZ2aDBYTG1pZms1ZGVlZ256NXMyRGk0dExtVjlEUmI2L05mSCtySXpuOTh5Wk04ak96c1liYjd3aGZQWkpTVW5RYURUdzhQQXdHVWRYRGRLeVpVdlVxMWNQWVdGaGVQVG9FZXJYcncrZ2VJSzA2UHRRbm9uc0dUTm1DTXNnbXVxL0pNYm5Xcmp5YXZMa3lSZzRjR0NsOXI5cDI3WXR6cDQ5aS8zNzkrUEdqUnNJRGc0dXRnUmNaU2Vpd3NMQ3NITGxTcjF0VmxaV1F1Sit4SWdSc0xlM2g0Mk5EZHpkM2JGLy8zNVlXMXZqMVZkZkxkZDVZMk5qTVd2V0xHUmtaS0JidDI2WU1HRUNEaDgrTE96ZnUzY3ZidCsramFsVHA2SmZ2MzRZTjI2Y2tCQXV5dDdlSHIxNjlVSkVSQVM4dkx6ZzdPd01PenM3Mk5yYVl2LysvWkRKWkpneVpRcnM3T3hnWTJNREd4c2JCQVFFd05uWkdkOTk5eDFzYkd5RUpmeHUzTGlCT1hQbTRQang0M2poaFJmMGt2aEZ2eVRpNmVrSlQwL1BjcjBQT2pYMStTVWlJaUtpNm9PSktIbzJwS1lDWmZnV2NZbnExZ1VxY1ExOElucCtxRExpa2JaOURGU3BqNFJ0RnU2TjRQQ3ZhYkJ1M2d1UVNFMGNMWjR0VzdhWU5hN28wamRGbFhaaTM5enhUWm8wS2JiTlZQVk03OTY5VGZacWlZMk5OVGlKcmxRcUVSNGVqdERRVUNRbEpRSFFMbThrbFVyMWV1bm9Zbi94eFJjNGUvWXNEaDA2QkxzaVZiTlpXVmtZUEhnd1hGMWRZV05qWS9hMTUrVGtZT0RBZ1NiSDFhU203THBFbEZ3dUZ4SlJKMDZjQUFDODlkWmJKUjZmbEpTRTNidDM0OVNwVTFDcFZKREpaQmcxYWhTR0R4OWU3a3FSc3ZZM0syL3Z0T3A2ZjFiMDg2dlJhUERUVHo4QkFONSsrKzFpY1h4OGZFekcwVlZVV0ZwYTR2WFhYOGMzMzN5RFk4ZU9ZZUxFaVFEMDMzTlQ3N0d4L25kaVBGZUZ6Nm5SYUF6ZW8wRkJRWEJ6YzBOWVdCaGVmUEZGdlRGS3BSTG56cDJEUkNLQlJxT0J2YjA5Tm16WWdGYXRXZ25KQkhNcTNsSlNVb3p1TTNSdkZhMXU3ZFdyRnk1ZXZJaExseTVoN2RxMW1EbHpwdDUrM1RKcmxaV0lhdHUyTFpZc1dRSVhGeGU0dUxqQXlja0oxdGJXV0xGaUJjNmVQWXVSSTBjS1k4K2NPWU9yVjYvaS9mZmZoNk9qWTVuUGVmLytmY3lkT3hjWkdSbG8yN1l0WnMrZVhlenpIRDkrUEZ4ZFhiRno1MDRjUFhvVXYvLytPeVpObW9SdTNib1pqRGwxNmxTRDIvZnUzUXNYRnhmMDdObXoyRDZwVkZxczkxS2JObTB3WWNJRVhMOSszZVI5Ky9qeFl3UUdCaHJkcjBzb21rb3FMMXEwQ0w2K3ZzL0Y4MHRFUkVSRUZZOHo3RlR6cVZSQVhKejRjVzF0QVFOTGtoQVJsWmY2YVNMU3ZoNE9WVWE4ZG9ORUNvZWVBYkR2OWg5QVdqbjlRSFRNN2FWUVVpS3FwSW45cEtRa0JBUUVJRFZWMi8vSzBkRVJhOWV1aGErdnIza1hXb0VpSXlQeDJXZWZJVHM3VzIvN0o1OThndGRlZXcyMWF0VXFka3k3ZHUxdzh1UkozTGh4QTEyNmROSGJkL255WlNpVlNuVHQybFgwYXkxckFxVXE2TDRsSHhzYkN6OC9QOFRGeGVHUFAvNUE0OGFOVGZZSCtmdnZ2M0h3NEVHY1AzOWVyeGVaU3FYQ2Q5OTloKysrKzg3a2VXdlNlMlNPeXJnL0svcjUvZTIzM3hBVEU0TldyVnFoVWFOR3d2YS8vLzRiQU5DZ1FRT1R4K2ZuNThQQ3dnSVNpUVE5ZXZUQU45OThnM1BuenVIamp6OFdLa1hNNGVEZ2dPN2R1d3Mvbno5L0hncUZvbGovb2ZKVU5qMTkraFNmZnZvcCt2ZnZqMEdEQnVrbE1JWVBINDV2dnZrRzA2Wk53L2p4NHpGNDhHQmgzK1hMbDVHV2xvYVdMVnZpOXUzYkNBZ0l3TGh4NHhBY0hDd2tuMHBiOFZhVXVRbkU2ZE9uNDYrLy9zTHAwNmZoNysrUGZ2MzZDZnNxdXlLcWR1M2FlUG5sbDgwYTI3SmxTN3o4OHN0NnlTa2RIeDhmNU9mbmw1akV2blRwRWxhdVhJbWNuQngwNnRRSkN4WXNnS1dsWmJHK2lES1pERU9IRHNVcnI3eUN6ei8vSEJFUkVWaThlREc2ZGV1R3laTW42L1hBTXlZckt3dEtwZEpvSlpVeGI3MzFGZ1lPSEdqeXRSUVVGSmoxZVpzYW82dGtlcDZlWHlJaUlpS3FPRXhFVWMzMzVBbnd6emZ0Uk9YckMxVGkydnhFOUp4UXE1QytmNnFRaEpKWTI2UFdpRTJ3OHV0VVpaZGtxa0xEMUZKVTVsSW9GSmczYng1VUtoV2NuWjJSa1pFQlYxZFh6Smt6Qit2V3JST2FubGNWR3hzYjVPYm1vblhyMXVqV3JSdjI3ZHVIeE1SRWsxVTdIVHAwZ0pXVkZVNmNPRkZzb3YvLy91Ly9BQUN2di82NjN2YlEwRkFBUUtkTzVmdXNRME5ESVpWS3k5VHN2VExWcTFjUEFQRG9rYmJxYit2V3JWQ3IxUmd4WWtTeHNmbjUrZmp0dDk5dy9QaHgzTHAxUzlqZXYzLy9ZbFZseHB3OGVSS1ptWmtpWExseHg0NGRxOVMrUFVEbDNaL0dsUGY1MVdnMDJMMTdOd0R0MG1HRjZUN3JaczJhbVl5Um41OHZMQkhuNGVHQlpzMmFJU0lpQXFHaG9XWW5mRWVOR2dWbloyZTk5KzNXclZ0UUtCUkNqeVlkRnhjWHN4SUpoaVFuSjBPbFVtSFRwazA0ZCs0Y3BrMmJCZ0RZc1dNSGZ2Lzlkd0RhMzdtMnRyWjZ4KzNmdng4dFdyUVErako1ZTN2ajNYZmZCYUJOL3JScTFRb2VIaDZZT1hNbSt2VHBBeTh2TCt6WXNRT0FmaFhKeXBVcmhhcTVvZ3dsSEVlT0hJbkV4RVM5Ylk2T2pwZzZkU3Jtelp1SGpSczN3dC9mWDBnMjZLcGJyS3lzeXZMMmxGdlI2aGREMVRCRkV4T0ZTYVdHcTQzVmFqVjI3dHlKNzcvL0hocU5CajE2OU1ETW1UTkxUSlQ0K3ZwaTdkcTEyTE5uRC9iczJZTUxGeTdnMXExYkNBZ0l3R3V2dldieTJMaC92a2hucUJkWFNVcjZQZFNnUVFPVENlYStmZnVpb0tDZ3hDVDA4L2I4RWhFUkVWSEZZU0tLYXJhOFBLRElQNTVGNGVJQ2xHTkpEeUlpWXhRaDYxSHc2QThBMmlTVXk3Ky9nNlhQU3lVY1ZYTXBGQXJNbno4Zmp4OC94cXBWcTdCNjlXcGtaR1JnNGNLRm1EUnBFbWJQbm8ybFM1ZVdhU0pPTEY1ZVh2amhoeCtFbmtPNkpZaE1jWEJ3d0t1dnZvcHo1ODRoS2lvS2ZuNStBSUNyVjY4aUlpSUNiZHUyUmNPR0RmV08wUzJUVk42S25jREFRRmhhV3VMNDhlUGxpbE5XeHBaSEtrcVhpTHA3OXk1dTNyeUp5NWN2bzJYTGxzVVNJMWV2WHNXS0ZTdUVKRkxUcGswUkh4K1B6TXpNWWhPTXBseTVjcVhDRTFGVk1mbGVXZmVuSVdJOHY2ZFBuOGJEaHcveHdnc3ZvSDM3OXNMMjlQUjBoSVdGd2RyYUd2NysvaWF2SXk4dlQyOWkrYlhYWGtOQ1FnSXlNakpLZkEwNm8wZVBycEN4UlRWczJCQmJ0MjdGdG0zYjhQUFBQMlBDaEFuQ1VuMWR1M2JGVzIrOWhkYXRXK3NkOCtlZmZ5SWlJZ0xUcGszVFM4U09HemRPK1B2cTFhc0JBQmtaR2RCb05FWjdyTTJhTmF2TTExNVl4NDRkMGFOSEQ0U0VoT0RBZ1FOQ255eGRsVXhsVlVRWjR1enNqS0ZEaDVicW1IMzc5aG05WHhJU0V2RDU1NThqUER3Y0Vva0VZOGFNd1lnUkk4eE9Pa3VsVW93YU5RcnQyN2ZIOHVYTGtaQ1FnQ1ZMbGtBdWwrdFZ2UlgxOE9GREFDVXZiVmVWbnJmbmw0aUlpSWdxRGhOUlZMUEZ4Z0wvTkNzV2pWUUtWT04vRUJKUnpaWC80SGRrL2JwSitObnByU1hQZEJJcU9Ua1pjK2JNd2FOSGp6QjM3bHk5eVNwdmIyL01uVHNYQ3hZc3dDZWZmSUpGaXhhVitLMXFIWE42cEJnYms1V1ZWV3liaFlXRk1NbGZHa09HRE1HNWMrZncxVmRmWWRXcVZjakx5OE9HRFJzZ2tVaE05dDJvNmV6czdOQzVjMmU5Ylpjdlh5NjJkSnl1UDlDZE8zZXdhZE1tU0NRU1RKZ3dvVmk4VnExYXdjWEZCVjI2ZEVHL2Z2M1FyRmt6akIwN3RzS1RTdVZ4NmRJbGhJZUhvMmZQbm1qY3VMSGV2bWZsL2hUcitYM2xsVmN3YXRTb1l1L1RUei85QkpWS2hTNWR1Z2pWRW9iazUrZERyVmJySlFFSERCaUFRWU1HUVNZemJ5blRIMy84RWZmdjM5Q0pvN01BQUNBQVNVUkJWQysyWGRkUHlkam5NWHYyYkxQaUYyVnRiWTIrZmZ2Q3pjME5odzhmUm1KaUl1clVxWU4zM25rSExWdTIxQnVyVnF1eGRldFdPRGc0b0VlUEhucUpLRU9pbzZNQmFEK0RpalpwMGlSNGUzdnJWVEhtNWVWQklwRlVXVVVVQURnNU9XSElrQ0dsT3ViRWlSTUdFeDlIang3RjVzMmJrWmVYQndjSEI4eVlNUU92dlBKS21hNnJlZlBtMkx4NU00S0RneEVXRmxaaXd2N3ExYXNBRFBkQ3JDNmV4K2VYaUlpSWlDb0dFMUZVYzJWa2FQK0lyVTRkb0FyL2NVMUV6eVpOYmlZeURuNG1KTTl0Mnd5Q1RjdCtKUnhWT2RMVDA3Rmx5eGFqKzhwQzF5OGpOVFVWOCtiTk03aEVVY2VPSGJGdzRVTDg5Ny8veGZUcDB6RisvSGdNR0RDZ3hHK2hsOVFqcGJ4OVZNelZxRkVqOU9yVkMyZk9uTUdlUFhzUUZSV0ZoSVFFOU8vZkgwMmJOcTN3ODFjVlYxZlhZaE44ZS9mdVJWcGFtdDYyV3JWcXdkZlhGN0d4c1hqNDhDSGVlKzg5dmNuTVAvLzhFMzUrZnFoZHV6YTJiZHRtOEZ6VnRRbjkvZnYzY2ZEZ1FhaFVxbUlUdE0vQy9Tbm04K3ZnNEZDc1F1SHg0OGM0ZE9nUUFPQ2RkOTR4ZVMyNXVia0FvTGRFbzZtSjc2SXlNakp3NjlZdFlWazhRNHg5SHFXZHlOWm9OTGh5NVFwKyt1a25YTDkrSGVQR2pjUFdyVnV4ZWZObW5EaHhBdE9uVDBlL2Z2M3cwVWNmd2M3T0RnQVFFaEtDaHc4Zll0aXdZV1l0UTNudDJqVUFNUGtaUmtSRXdNUERvOXpMbmpvN08yUE1tREhDendVRkJkQm9OS1Y2L3l1Q1NxVXFWVFdON2hoRFBEMDlrWitmanpadDJtREdqQm5scnM2MXM3UER2SG56a0pxYWFuSjV1UFQwZEZ5N2RnMFNpUVJ0MjdZdDFUazBHZzIyYjkrT2J0MjZGZnY5VTNUY2lSTW4wTGR2MzFMRkwreDVlbjZKaUlpSXFHSXhFVVUxazBZRC9MT3V1cWlzclFGUFQvSGpFdEZ6THp0MEY5U0taQUNBckhaOU9QWmJVTVZYOUQrWm1aazRlUENnS0xFMEdnMzI3OStQYjcvOUZoWVdGZ2dLQ2pMWkU2bFRwMDVZdG13WmdvS0NzSDc5ZXB3NWN3WlRwMDRWbGhJenhOVFNkb1Y3cFJnU0d4c3JhclhTeElrVGNldldMYUZYUzZOR2pmQ2YvL3hIdFBqVnplN2R1dzEraTEzWE8wVHpUNkpWSXBFZ0p5ZEhHRnQwUWhzQWR1M2FoWWlJQ1B6Zi8vMmYwWW5KanovKzJPeHJNN1gwbHRoMFZTbTZ2am1GMWVUN3N6S2UzNnlzTEN4Y3VCQjVlWG5vMnJWcmljdDY2VDVUWGVMR0hGbFpXZGk2ZFNzdVg3NE1aMmRuckZtenh1QTRYUSs4OGl5WHFldnprNUtTZ2xHalJnbjlsbHEwYUFGL2YzL1kyZGxoMnJScDZOaXhJNEtEZzNIMDZGR0Vob1ppMnJScDZOQ2hBL3o4L0dCblp5ZjBnektsb0tBQVo4NmNnVVFpTVZtMUV4SVNnc09IRDJQRGhnMW8xS2hSbVY5YlVicXF4N0lrb3JLeXNqQm8wQ0FBd0E4Ly9GQ3VKRmw4Zkx6SkplOUtvME9IRGdnT0RrYUxGaTFFN2Y5VzB1dmJ0V3NYOHZMeTBLVkxsMUwzTThySnljRVBQL3lBZ3djUDRzU0pFd2JINU9YbDRmUFBQOGZGaXhmUm8wZVBZajNKeXVwWmUzNkppSWlJcVBJd0VVVTFVMUlTOE04MzdFVGw0Nk5kbW8rSVNFU2F2Q3hrLy82dDhMUFRvR1dRV050WDRSWHBNelV4WGhyUjBkRll2MzQ5YnQrK0RXOXZid1FGQlptY2tOWnAzYm8xdG16WmdxVkxsK0xldlh1WU1HRUNldlRvZ1NGRGh1ajFzVm14WWdXVVNtVzVydEhMeXdzN2R1d3dxL0xBSEJZV0ZxaFhyeDdrY2prQTdSSkw1aTQzVkpFcWFtbEF6MysrcktIUmFKQ1VsSVNZbUJnOGV2UUlqeDQ5UW5SME5LS2pvL0h0dDkvQ3pzNE9jK2ZPRlJJMkdSa1plUERnQVpvM2J5N0VldkxrQ2R6YzNFeE9hcGRtK1MxalMyL3BTS1ZTU0NRU2FEUWFaR1ptd3JHTXZTQ1ZTaVhDd3NJQVFLOGFvYWJmbnhYOS9BTGFubFB6NXMxRGRIUTBQRHc4OE9tbm41WVkvK2JObXdDMDc0MGh1Ym01dUh2M0xzTEN3bkQ3OW0wQVFHcHFLZzRjT0FCTFMwdlJFakczYjk5R1VsSVNBT2pkUHhjdVhBQ2dUZExrNWVXaFo4K2VHREprQ0Y1NDRRVzk0N3QyN1lwbXpacGgrZkxsdUgzN05uSnljZ0JvZTByTm5UdlhyR1RFL3YzN2taS1NnczZkT3d2UG9pRTVPVGxRS3BXd3NCRDNuM3E2cFNQTGNuL2V2WHNYR28wRy92Nys1YTdVY25kM3grVEprMHQxekxwMTY0VG5vS2lTa2lsaXUzVHBFZzRmUGd5WlRJYVJJMGVXK25pRlFnSEFlTElySVNFQml4WXR3b01IRCtEcTZvcXNyQ3hSRWxFMStma2xJaUlpb3FySFJCVFZQRW9sa0pBZ2Zsd25KNkJXTGZIakV0RnpML3ZxSHFoenRCUGtWZzA2d0twQmh5cStvdjhKRGc0dTl6SkwyZG5aK082NzczRDQ4T0gvWisvT3c1c3Fzd2VPZjdNMFhlbEdhU20wN0NLeXlnNkN5RElpb2lBemdnZ0lLS2lNc2ltSURBNklJeUFPeWlZT0NnS0tvb2cvRjBSQVdhUlFVTm0zQWlKVlFFb0xiZW0rWnIyL1AycGlRNU0yTFdsVDhIeWVoNGZrTHU5OW0rWTJ1ZSs1NTd5WXpXYnV2dnR1cGs2ZGlyKy82OEcyMnJWcnMyVEpFajc4OEVNKysrd3pkdTdjeWM2ZE8rbmJ0eS9UcGswRElEdzgvSWI2Q1VVRDgzWHExTG5oZHFCbzRQN1ZWMThsSVNHQnFLZ29jbkp5K1BiYmJ6bDc5aXpUcDAvMzZBQmFRa0tDMjlyS3lNamcwS0ZESkNVbGtaaVlTRUpDQXBjdlgwYXYxOXR0NSt2clM3MTY5Y2pMeTJQT25EbWNPWE1HZjM5L2hnNGR5cG8xYTFpOGVESExsaTNEMjl1YjNOeGMwdExTNk5hdG05djZXUmFWU2tWWVdCaXBxYWw4OE1FSFBQMzAwK1YrNzJkbVpySjI3VnB5Y25JSUNBaXcreDNmck8vUHFqcC9rNUtTbURWckZwY3VYU0k0T0pqNTgrZmJnaTlaV1Zta3BhVVJIQnlNdjc4LzN0N2VXQ3dXdTJ5dTl1M2JPengyVEV3TWl4WXRzajJQaW9xaVU2ZE90Ry9mbmpadDJyaWxqTnp4NDhlWk9YTW1Cb01CZ0ZkZmZaWC8vT2MvK1BuNU1YandZUGJzMlVQOSt2VVpPM1pzcVFHaXNMQXczbnp6VFg3ODhVZTc5MzduenAzTDdNT2hRNGY0NktPUDBHcTFEZ1BOU3JFNVU2MEJvK3NERlRkYTZ2TDMzMzhIaXNxMWxkZnAwNmNCM0hMTysvajRsSnFwNThqS2xTdHYrTGp1OE4xMzM3RjA2VktnS0pQMCtvQmxjYzdLQ1ZyblJycStqS0QxOS83c3M4K1NtNXRMNjlhdG1UbHpab1htbUx2ZXpYeitDaUdFRUVLSTZrRUNVZUxtYytVS09Ma3dxekNWQ3FLajNkdW1FRUlBaXFHQS9CLyt6RGJ5ditjWkQvYW1wSll0VzVhNlBpa3BDVjlmWDN4OWZWR3BWSnc4ZVpLMHREUzd3U0dqMGNqdTNic0pDZ3BpL1BqeDlPalJvMEo5MFdnMFBQSEVFL1RyMTQ5VnExWng5T2pSY2s5SVgxRVpHUm5VcUZHRGpJd01VbE5UU3gzOE1ocU5mUHJwcDZ4ZnZ4NmowVWpQbmoyWk1tVUtlWGw1ekpzM2oxT25UdkhNTTg5dzExMTNNWGp3NEJLdnNiTnNwZUlEeVRlYTBWVFJVa1ZtczVsKy9mclpMY3ZQeitlTk45NndQZmYyOXFaKy9mbzBidHlZK3ZYclU2OWVQZXJYcjArdFdyWDQ1WmRmK1BlLy8wMXljaktob2FITW56K2ZSbzBha1ppWXlMWnQyNWc5ZXpZdnZmUVNKMDZjQUlyS2w1WEczWE5FM1hmZmZheGJ0NDVObXpieHpUZmZsQ3RqUkZFVXU0eW5SeDU1QkhVVlpWRlg1dnN6T2pxNjBzL2ZtSmdZbGk1ZFNsNWVIcEdSa2N5Yk40L29ZdCs3RWhNVG1UeDVzdTI1dFVTYTlaeW9WNjhlUFh2MmRIamM3dDI3czJ2WExqcDM3a3lYTGwySWlvcXlyU3NvS09EMTExOTMybWZyZ0g1cDIvVHIxNCtaTTJlaTErdVpObTBhY1hGeGZQZmRkeno1NUpNTUdUS0VEaDA2OE9hYmI1YVpZYWNvQ21hekdiUFpUTnUyYmNuSnlVR2owYmhVc216SGpoMHNXYklFczluTXM4OCtXNklrcEZhckpUVTFsYlMwTkhRNkhULy8vRE8rdnI0bCtoVHQ0THR1VWxKU2lZREhrU05IQUtoYnR5NDFhdFRBMTllWFM1Y3U4Zjc3UlptOXJtVEtYYytkZ2FpOHZEeW5KZWxLMjhlVEVoSVNlUGZkZHpsNDhDQUF2WHYzWnVUSWtVNjNEd3dNSkRzN204T0hEOU8rZlh2Yk9aR1RrOFBYWDM4TkZKMFhWaGN2WHJSbDJlWG01akp3NEVDZWZmWlp0MlRvM3N6bnI4d1RKWVFRUWdoUmZVZ2dTdHhjOUhwd1VsYmpob1NIZzV2SzRBZ2hSSEdGY1p1eDVLVUQ0RlduSmJyR1ZaY0I0ZzV6NTg0bFBqNit4UEpPblRyWkhnY0ZCZkhxcTY4U0ZSVlZvVHZscnhjWkdjbXNXYlBJemMxMVMzdXVtRGh4b20xdUY0QldyVm81M001c05qTmh3Z1RPbnorUHI2OHZ6enp6REFNR0RBQ0tNb0lXTGx6SWhnMGJXTDkrUFQvODhBT0hEeDltNWNxVmRsa3VybVFyVlNTalNhVlMzWEJneEZFYmRldldaY3lZTWRTdFc1ZUdEUnNTRlJYbGNDNlZiNzc1aHVYTGwyTXltV2pXckJrelo4NjBaWWRNbWpTSnExZXZjdVRJRVlZUEg0N0ZZZ0hLemdRcHp6d3cyN1p0SXljbnA5UnRyR1d3dG0zYnhyVnIxekFhalM2M0QwVUQvdEhSMFR6NDRJTzIzM3RWcU96M1oyV2V2MmF6bVMrKytJSzh2RHc2ZGVyRTlPblRDUXdNdE51blhyMTZ0cktKOE9jQXRrNm5vMHVYTG93ZlB4NmRUdWZ3ZURWcTFMQUxsQlpuTUJqNC92dnZ5K3h6YWR1WXpXYjBlajBqUjQ2a2I5Kys5TzdkRzYxV3krYk5tMW0rZkxsdHUrTG5oRXFsc3YyenRsRTgwR3oxK09PUE0yTEVDS2ZITnBsTS9PYy8vMkgvL3YxQTBmdlhPczlTY2JmZmZqdW5UNS9tMFVjZnRTM3IyclZyaWUwY2xXQjk3TEhIN041YkFNZU9IV1BEaGcwTys2VFJhQnoyb1RSbXM1bXpaOC9TcUZFanQyVDhwYWVuMjJYUlZHZFpXVmtzV0xDQVE0Y09vU2dLS3BXS2YvempINHdiTjY3VU9hazZkdXpJOTk5L3o0d1pNeHl1VjZ2VjlPM2IxL2I4eXkrL3RDMGZQMzQ4QXdjT2RFdi9iL2J6VndKUlFnZ2hoQkRWaHdTaXhNMGxNUkVjWE1qZkVDOHZjRkszWEFnaGJsUmgzRmJiWTcvdVk0c3lNRzhpN2RxMUl6OC9INHZGZ3NWaXdkZlhselp0MnZENDQ0L2JiZGVzV1RPM0g3dXFnbEJRTkxDdlVxblFhRFJFUjBmenozLyswK0YyR28yRzNyMTdFeFlXeHVUSmswdVVZMU9yMVF3Yk5veCsvZnJ4d1FjZjBMcDFhOXZBcTdzbVZIZVdKYVJXcTltMmJkc050ZTJzaldIRGhwVzViMVJVRkY1ZVhnd2RPcFNSSTBmYTNZbXYwK2w0N2JYWCtQenp6OW0yYlJ1Wm1aa01IejZjK3ZYcmw5cm11SEhqWE83N2dRTUh5Z3hFYVRRYVJvOGV6ZWpSbzExdXR6cW83UGVudThvQkZtYzlmelVhRFMrOTlCS0hEeDltd0lBQkRnZmZBd0lDMkw1OU93YURBWlBKWkF0VSt2djdsenBZWDVhZ29LQWJQdS9PblR1SHlXU3laYTlvdFZvbVQ1N01nQUVEaUltSklUNCtudXpzYkl4R295M2p5V0t4MkI0N0NrQlpsWlY5cHRWcUNROFBKekF3a0lrVEp6ck5Lbm51dWVkNDU1MTNTRTFOUmFWU0VSMGR6Zmp4NDEzNitTSWpJMHNFQ1pvMmJVcWRPblVvTEN6RVlEQmdzVmhzOC9VTUh6NmMyMisvM2FXMnJYNzc3VGNLQ3d2ZGtnM2w3KzlQblRwMVdMQmdRYm4yZS9IRkYwbEtTcnJoNDVkWFVGQ1E3WDNRckZrenhvMGJWMlltTXNDRUNSTUlEQXprekprejVPZm4yNVpydFZwcTE2N05Rdzg5Wk5mT0UwODh3Y21USnhrK2ZMaGRnT3BHM2V6bnJ4QkNDQ0dFcUQ1VVNtbFhSMEpVSjdtNThNc3Y3bSszUVFPb1dkUDk3UW9oL3ZJc2VlbWtMdWdHRmpNcUx4OXEvZXNBS3QyTlR4aGVVVmxaV1dnMG1pb044RnpQT2tqbDdPN29HNVdhbW9wV3EzWExuQmpYTzNyMEtENCtQdHh4eHgwM05MaDJLM05YRnR1SkV5Y29LQ2dvMXp3d0ZkbW5xdDNzNzgvS1BuK3JLNVBKVks0eWpqY2lQajZlbEpRVVc5QW1OemNYczlsc200L25acFNabWNudnYvOU93NFlOUzJUVC9CVWtKeWVUa1pGUktUZHNGSmVmbis5U3FVZUFqei8rR0xQWnpLaFJveXExVDBJSUlZUVE0dGFuY3ZFQ1ZBSlI0dVp4OWl5NHU3Njd2ejlVOGtXaEVPS3ZxK0R3QnJLL25nV0FkL08rQkE5NzI4TTlFa0lJSVlRUVFnZ2hoQkRDUFZ3TlJGWE5ETXRDM0tpTURQY0hvUUNLVGZJcmhCRHVWcndzbjArTCt6ellFeUdFRUVJSUlZUVFRZ2doUEVNQ1VhTDZVNVNpdWFIY3JXWk5jTEY4aFJCQ2xKZFNtSTNod2dFQVZCb3Z2Ry92NWVFZUNTR0VFRUlJSVlRUVFnaFI5U1FRSmFxLzFGVFE2OTNicGxvTmxUQXh0eEJDV0JrdUhRT2xhTUp1ci9vZFVIbDdibDRtSVlRUVFnZ2hoQkJDQ0NFOFJRSlJvbm96bStIS0ZmZTNHeEVCZjdHSnRvVVFWY3Y0KzJIYlk2LzY3VDNZRXlHRUVFSUlJWVFRUWdnaFBFY0NVYUo2dTNvVlRDYjN0dW5sQmJWcnU3ZE5JWVM0anVIaUlkdGpYYjEySHV5SkVFSUlJWVFRUWdnaGhCQ2VJNEVvVVgwWkRKQ2M3UDUyNjlRcEtzMG5oQkNWUkRFV1lrdzhXZlJFcGNJcnFvMW5PeVNFRUVJSUlZUVFRZ2doaElmSWFMeW92aElUUVZIYzI2YXZMOVNzNmQ0MmhSRGlPc2JFT0RBWFpYTnFJNXFpOHFuaDRSNEpJWVFRUWdnaGhCQkNDT0VaV2s5M1FBaUg4dk1oUGQzOTdVWkZnVXJsL25hRlJ5bjZYUEwyclVaL2RpZm05RXNvaGdKUGQwbFVBWlhPRjAxb1BieWIvUTMvN21OUmVRZDR1a3MycGlzLzJ4NTcxVzN0d1o0SUlZUVFRZ2doaEJCQ0NPRlpFb2dTMWRQbHkrNXZNeWdJQWdQZDM2N3dLTU52UDVLOWNTYTZKdDBJZkdndTJ2RGJVT244UE4wdFVRVVVRejZtbEhnS2pueE8ydHNEQ1J3MEYxM2p1enpkTFFCTUtmRzJ4OXFJcGg3c2lSQkNDQ0dFRUVJSUlZUVFuaVdCS0ZIOVpHVkJUbzU3MjFTcGlyS2h4QzNGOE51UFpIMDVuYURCYjZKcjJOblQzUkZWVEtYend5dXFEVjVSYlRCY09FRFc1eThROVBBQ2RJMjZlcnByOW9HbzhOczgyQk1oaEJCQ0NDR0VFRUlJSVR4TDVvZ1MxWXVpVkU0MlZGZ1krUGk0djEzaE1ZbytsK3lOTXdrYXNsQ0NVQUpkdzg0RURYNlQ3Sy8ramFMUDlXeG5GT1c2UUZRVEQzWkdDQ0dFRUVJSUlZUVFRZ2pQa2tDVXFGNnVYWVBDUXZlMnFkRkFuVHJ1YlZONFhONisxZWlhZEVQWG9KT251eUtxQ1YzRHp1aWFkQ052MzJxUDlzT1NrNEpTV0pUVnFmSUpSQjFReTZQOUVVSUlJWVFRUWdnaGhCRENreVFRSmFvUHN4bXVYSEYvdTdWcmcxYXFVTjVxOUdkMzR0dCtzS2U3SWFvWjMvYUQwWi85M3FOOU1GMDdiM3VzcmRXNHFEU29FRUlJSVlRUVFnZ2hoQkIvVVJLSUV0VkhjaklZamU1dFU2ZUQ4SEQzdGltcUJYUDZKWmw3UjVTZ0RiOE5jL29sai9iQm5QRm5lVkZOYUxRSGV5S0VFRUlJSVlRUVFnZ2hoT2RKSUVwVUQwWmpVU0RLM2VyV0JiVzh6VzlGaXFFQWxjN1AwOTBRMVl4SzU0ZGl5UGRvSDh5WlNiYkhtbUFwQ3lxRUVFSUlJWVFRUWdnaC90cGtoRjVVRDBsSllMRzR0MDEvZndnTmRXK2JRZ2hSQm5ObW91MnhKcml1QjNzaWhCQkNDQ0dFRUVJSUlZVG5TU0JLZUY1QkFWeTc1djUybzZMYzM2WVFRcFRCWWhlSWtvd29JWVFRUWdnaGhCQkNDUEhYSm9FbzRYbUppV1Z2VTE0aElSQVE0UDUyaFJDaURNVkw4Nm1ESkNOS0NDR0VFRUlJSVlRUVF2eTFTU0JLZUZadUxtUmx1YmRObGFwb2JpZ2hoS2hxRmpQbTdLdTJwNXFnU0E5MlJnZ2hoQkJDQ0NHRUVFSUl6NU5BbFBDc3BLU3l0eW12OEhEdzluWi91MElJVVFaejlsV3dtQUZRKzRXZzB2bDZ1RWRDQ0NHRUVFSUlJWVFRUW5pV0JLS0U1K1RrRlAxeko2MFdJaVVEUVFqaEdjWEw4bW1DSlROVENDR0VFRUlJSVlRUVFnZ0pSQW5QcVl5NW9TSWpRYU54Zjd0Q0NPRUNTK2FmZjlmVXdYVTgyQk1oaEJCQ0NDR0VFRUlJSWFvSENVUUp6OGpLZ3J3ODk3YnA0d08xYXJtM1RTR0VLQWR6c1VDVVpFUUpJWVFRUWdnaGhCQkNDQ0dCS09FcGxURTNWTjI2b0ZLNXYxMGhoSENSZldrK3lZZ1NRZ2doaEJCQ0NDR0VFRUlDVWFMcVpXWkNmcjU3MjZ4UkE0S0QzZHVtRUVLVWsxMUdWR2g5RC9aRUNDR0VFRUlJSVlRUVFvanFRUUpSb21vcFN1VmxRd2toaEljVno0alMxbXpndVk0SUlZUVFRZ2doaEJCQ0NGRk5TQ0JLVksyTURDZ29jRytiSVNIZzcrL2VOb1VRb3J3VUM1YXNQd0pSS2pYcUVBbVFDeUdFRUVJSUlZUVFRZ2doZ1NoUmRTb2pHMHFsZ2pveUQ0c1F3dk1zZVdrb0pnTUFtdUM2cURSZUh1NlJFRUlJSVlRUVFnZ2hoQkNlSjRFb1VYWFMwa0N2ZDIrYllXSGc0K1BlTm9VUW9nS0tsK1hUU0ZrK0lZUVFRZ2doaEJCQ0NDRUFDVVNKcXFJb2NPV0tlOXRVcXlFeTByMXRDaUZFQlprekUyMlB0VFhyZWJBblFnZ2hoQkJDQ0NHRUVFSlVIeEtJRWxYajJqVXdHTnpiWmtRRWVFbnBLeUZFOVNBWlVVSUlJWVFRUWdnaGhCQkNsQ1NCS0ZINUxCYjNaME5wdFVXQktDR0VxQ1lzeFRLaUpCQWxoQkJDQ0NHRUVFSUlJVVFSQ1VTSnlwZWFDa2FqZTl1c1hSczBHdmUyS1lRVCtmbjV4TVRFRUJNVDQrbXV1T1Q4K2ZNVUZoWjZ1aHRBMFd0bnNWaWNyamViemFTbnAxZGhqeXFQS1RuZTlsZ2JXdCtEUFJGQ2lLcFYydDk1VWZtU2twSklTRWhBVVJSUGQwV0lhc1ZzTm51NkMwSUlJWVFRNGc5YVQzZEEzT0xNWnJoNjFiMXQ2blFRSHU3ZU5vVW9SVnBhR3ErOTlob0F2WHIxOG5CdlNyZHo1MDRXTGx4SW56NTllT0dGRjBxc256QmhBdm41K2VWcWM4MmFOUlhxeTNmZmZjZUtGU3ZvMGFNSHp6Ly92TU50Tm16WXdDZWZmTUxFaVJPNTc3NzdLblNjYWtGUk1GNzlHUUNWVm9jbUpNckRIUkpDaUtweCtQQmg1czJieHdNUFBNQ1RUejU1dysxTm5UcVZwS1FrMXE5Zjc0YmUyZnZ0dDkvUWFEUTBhTkRBN1cyN0tpa3BpWk1uVDlLdlh6K0g2Ny81NWhzNmQrNU1lRG0rNno3Ly9QT2twNmZ6OWRkZjQrZm5WK0crN2RpeGd3NGRPaEFTRXVMUzlrOC8vVFFwS1NsczNMaXh3c2NVcmxNVWhhKy8vcHF1WGJzUzRhUXl4R09QUFVaeWNqSTdkdXdvc2U3ZWUrOGxJaUtDZGV2V1ZYWlhiNGc3enBIMDlIUmVlZVVWNnRXcjUvRDc4STNLemMxbDhlTEZORy9lbkljZmZyalViZlB6ODFtOWVqWDE2OWRuNE1DQk4zUmNvOUhJOHVYTEFaZzhlZklOdFNXRUVFSUlVZFVrRUNVcVYwb0ttRXp1YmJOT0hWQ3AzTnVtRUxlSXhvMGJBN0J0MnphNmR1MUt0MjdkN05aZnZueVp2THk4Q3JldktBcG56cHdoSnlmSDlpOHJLNHVVbEJTU2s1TkpUazZtVjY5ZVBQbmtrN1J1M1Jvdkx5KzJidDFLV0ZnWUkwZU90R3ZyM0xsemZQVFJSK2gwT3RxMGFWUGhQbFVINXN6TEtJVTVBSGhGdHdPTmZMd0tJVzU5bVptWkxGaXdnTnpjWE82NDR3NjN0Sm1Sa2NHMWE5ZEtMTmZyOVpqTlppd1dDMGFqa2Z6OGZQTHo4OG5MeXlNcks0dU1qQXd5TXpOSlMwc2pKU1dGbEpRVWNuTnpXYnQyTFg1K2ZseThlSkVKRXlZUUVSSEI4dVhMU3dSczdyMzNYcGY3R0IwZFhlcE5HaWFUaVl5TURGSlRVMGxPVGlZcks0dEJnd1lCc0dMRkNuNzg4VWU4dmIxTDNOd1NIeC9QMjIrL1RXcHFLbVBHakhHNVA2WS92bXQ3M2NEY3FjZU9IV1BCZ2dXRWhZWHg4c3N2dS9UN3RMNytvbXJzM3IyYi8vM3ZmK3paczRkRml4YWhxdUxyb1l5TURGYXNXRkdoZmYvMXIzL1pQYS9zY3lRME5CUkZVZGl4WXdlUFBQSUk5ZXJWczF1L2RPbFNsL3MrYk5pd0VrR3Z1TGc0WW1OalVSU2x6RURVenovL3pLWk5tM2pra1VkY1BxWXpKcE9KelpzM0F4S0lFa0lJSWNUTlIwYktST1V4bXlFNTJiMXQrdnBDYUtoNzJ4Ui9hUWtKQ2JZTFdVZDNqN3JLT29DMVpzMGFvcU9qUzZ4UFQwOW42TkNoRlc3ZmtVMmJOdUhyNjJ1M3JHSERoano2NktPc1c3ZU9KVXVXMExKbFM0S0Nna3JzNjhyUE9tellzQktEZ1NxVmlybHo1NVpZN3UvdlQyaG9LSFhxMUtGR2pSb0ExS2xUaDlkZWU0M25ubnVPano3NmlFYU5HdGtDWStucDZjeWVQUnVUeWNTTUdUT29YYnQydVg3MjZzWjQ2YWp0c2E1Ulp3LzJSQWdocW9iRll1SDExMThuSXlPRGdJQUE5dTdkeTk2OWU1MXVYNnRXTGNhT0hWdWhZeGtNQmg1ODhFR1h0L2Z5OGlJNE9KaXdzREIrK2VVWDJyWnRTNE1HRGVqZXZUdTdkKzltNmRLbHpKZ3hvOFIrQVFFQjlPelpzOVMycllQQXhTbUt3dFNwVTBsTlRTVW5KNmRFY0VhbFV0RzllM2ZDd3NLWVBIa3ljWEZ4TEZxMGlOdHV1NDJvcUtJTVdxUFJ5QnR2dkVGQVFFQzV2eThZREFaVUt0VU5CYUxhdG0zTDZOR2pXYnQyTFZPblR1VzU1NTZqYjkrK0ZXNVB1Ri9QbmozWnVuVXJ4NDhmWjhPR0RUejY2S051YTl0a012SDAwMCtYdXMzY3VYUDUvdnZ2SzlUKzlPblRLLzBjK2Zubm4rMmUzM1hYWFp3OWU1YjMzMysvUkJESTBYbnN6UDMzMzE4aUVIWHMyREVBZXZUb1VlYitaODZjQWFCNTgrWXVIZS9Rb1VPbzFXcmF0Mi92Y2grdjN4K2dZOGVPRmRwZkNDR0VFS0t5U0NCS1ZKN2s1S0pnbER2VnJTdlpVT0ttRnh3Y1hPRzdXQzBXQzFsWldhVnVNM3o0Y0dKaVlraE1UT1IvLy9zZkw3MzBVb1dPNWN5TEw3NkkyV3dtS0NpSU9YUG1jT1hLRmFkbGVabzBhY0tVS1ZQWXQyK2YzZDJvdWJtNTFLOWZuejU5K3JoMEVWL2RGWjc1TTdDbmE5akZnejBSUW9pcThiLy8vWThqUjQ0QVJYL1R5eHFnYnRDZ1FZVURVVllCQVFIMDc5OGZiMjl2L1B6ODhQZjNaOW15WmZqNitqSi8vbndDQXdNSkRBeDBXcDV1NHNTSkhEOStuRjI3ZHRHcFV5ZjY5T2xqdHo0a0pLVE1MQU5IQTlncWxZcU9IVHZhZ25MNzkrOG5QajZlaFFzWEVoWVdScTFhdFd4Qm90RFFVTWFPSGN2SEgzOU1Ra0tDYlpEOXpKa3pwS2FtTW5ic1dQejkvY3YxdWhnTUJuUTZYYm4yY2VTeHh4NGpKQ1NFcFV1WDhzWWJiNVE3QUNncWwwcWxZdHEwYVR6MTFGTjgrT0dIZE92V3plSE5UeFZoc1ZoSVNFZ29kWnM2ZGVxVXVKSHB6Smt6VEo0OG1lYk5tNWVaWlZUWjU4aWtTWk1jSG5mZnZuM3MyN2ZQYnRuMVAwZHNiQ3h6NXN4aHdvUUpQUFRRUXc3YktUN2YxSkVqUi9EMjlxWmp4NDUyeTFVcUZXcTEvVFRjcDArZlJxVlMwYXBWSzJjdmpaMlhYbm9KdFZyTnRtM2JYTnJlMGY1d1l6ZllDU0dFRUVKVUJnbEVpY3BoTXJrL0c2cEdEWENRMlNIRXplYjk5OThuSUNDZ1F2dW1wcVl5ZlBqd1VyZng4dkppNHNTSi9PdGYveUltSm9iQmd3ZlR0R25UQ2gzUGtiWnQyOW9lYTdXT1AwYW1UcDFLUmthRzNiTFpzMmVYMkM0bEpZVWZmL3pSOXJ5aTgxRjVrbUlzd0JBZkM0RGFOd2h0VkdzUDkwZ0lJU3JYNTU5L3pxWk5td2dQRDJmNTh1VU9NMitoNkROcndvUUpwS2VuTTJEQUFLZnRYYjE2bFE4KytBQW9tcGNSNFBYWFg3ZXRuekpsQ2xBVUtIcnFxYWZzOW4zdnZmZFFxVlF1ZmM0RkJnWXlmdng0NXMyYngxdHZ2VVhMbGkyZHpyVlRYc09HRGJNOVRrcEtJajQrbnRhdDdUOFByRCtUb2lqY2NjY2Q3Tm16aHoxNzl0aldOMi9lbkpNblQzTHExQ25BdnB6WjhlUEhtVE5uanNOald5d1dEQVpEbVNYQ0FCWXVYRmpxSEZrUFBQQUF2cjYrL04vLy9aOHRPOHhaQ1RScmRyU3o5WDM2OUdIRWlCRmw5a200TGp3OG5GR2pSdkh1dSsreWJOa3lGaXhZd0N1dnZNS2xTNWVBc244bjE2NWRzMXRuL2Q2bDArbnNBaGRqeG93aElTR2h6R0JHZkh3OFlQL2QwSm5LUGtlZ0tFTnArUERoSkNZbVVyZHUzUko5K09TVFQ0aU5qUzJ4L09MRml3QTBhOWJNYWY4ZHpWbGxMU2RvNWVQanc1bzFheHgrVjNkMmZyNzc3cnUyMHRwQ0NDR0VFTGN5Q1VTSnluSDFLbGdzN20zVHdjV0VFTUt4OXUzYjA2dFhMMXEwYU9Gd2NNNlZ1U2V1RHlTVlIxSlNrc001UG01RmVYdmZRekVXQXVEYmFUZ3FUY1ZMSXdraFJIWDN4UmRmc0dMRkNyeTl2Wms5ZTdiVElGUmhZU0d6NXV1WHd3QUFJQUJKUkVGVVpzMGlQVDJkd1lNSE0zRGdRS2R0Wm1kbmw4aW9LdjdjR29oeXhOdmJtL3o4ZkpmNzM3Tm5UN1p2MzQ1T3A4UEh4OGR1WFdabVpvWG53SEZGZWN1YUZSOWtOeHFOWkdkbk85MVdVWlJTMTF1NWtwSGR1M2R2ZXZic2FjdnNLQ3RUeHRuNjlQVDBNbzhseW0vUW9FSHMzNytmSjU1NEFvQXJWNjZVK0IwNCs1Mll6ZVl5ZjUvbGNlN2NPUUR1dlBOT3Q3UjNJK2NJRkFXYjlYbzljK2JNWWZqdzRiYlhxUGg2UjM3Ly9YZTh2THhLRFFoWi80YWRQWHVXYytmTzBhMWJOMnJXckdtM2pVNm53OWZYMTVaSm1KS1N3c0dEQjJuU3BJblRJSmV6UGdraGhCQkMzR29rRUNYY3oyaUUxRlQzdGhrY0RPVXNVeUxFWDkyTUdUT2NEamk1Y3hDaU5LNldCWG5zc2NkSWRuY1daUlV3Smh3amI4ODdBS2cwWHZoMWVjekRQUkpDaU1xemJ0MDYxcTVkaTBxbFlzYU1HVTZ6a0JSRjRiWFhYdU8zMzM2amUvZnVaYzQ5MDdScFU5dm5oYU5NRElQQjRIUmZIeCtmY3Q4NE1XdldyQkp6TEFMazVPVHcrZWVmbDZ1dDhvcU9qaTR6KzlmNkdoVFhzV05IcDUrcEV5ZE81T3paczA3bnFRUjQvdm5uT1hYcWxOTjVwQTRmUGt6OSt2V3BWYXNXZ0YxNU1XZkh0WDUyU3dtd3FxWFJhSGpqalRkc3o0c0hUMHY3bmR4Nzc3MUVSRVN3YnQyNkNoL2IwWHNUWU5xMGFRNjNkK1g5WHBGOUhQVmp3NFlOK1BqNE1HL2VQS0FvVS9ENlVwcU5HalZpdzRZTndKL3p1eFozLy8zMzJ6M3YwNmVQTGRnMWNlSkVvT2hjOHZIeDRWLy8raGUvL1BJTDN0N2VKWUpNMWhLZm4zenlDUWNQSG1UWXNHRzNSQ2xxSVlRUVFvZ2JJWUVvNFg3dXpvWlNxU1FiU29nS0tPMnVaMWNHallZTkcrWXdxOG5SaFh2eFpkZlB1ZUVKR2UrUHdwUjB1cEtQb21EUjU0R2lBT0RiL2hIVUFiVXErWmhDQ0ZFNnhXVEFkT1VNcHVSZnNPUm5vaFJrWVNuSXdsS1lqYUxQdzd0cFQveTZqQ3pYbkpzRkJRVzgrZWFidHBKV2lxTHd5aXV2dUxUdnZuMzc2TnUzcjkyeWlneE9PK1ByNjR2WmJDN1hQRW1PZ2xDdTlzdlJaNkN6NWRabFhsNWViTjI2MWFXK1ZVUmVYaDVBcVdWL1RTYVRyUy9YdTNqeElyTm56MGFuMHpGOStuUzZkUEhzWEllbTFOL0kyL011bHF3ckh1MUhwVkNyOFc3MnQzS2ZnNjVTL3ZoT1V0bGMrYTUzZlhaVFpaOGpvYUdoSERseWhJTUhEd0x3NmFlZmx0Z21JaUxDcmt4bzNicDFuWllWZERRZlhFcEtDcWRQbjZabno1NzQrUGp3d2dzdmxQcDM0L0RodzZqVmF0cTFhMWVSSDBrSUlZUVE0cFlpZ1NqaFhrWWp1THNjVjgyYWNGM3BGSEdMTUp1d0ZHUmd5Yy9Fa3ArQmtwZUJKVDhkVTNJOHB1UmZNRjI3aUNYWHpkbDF0eWlqMFZpaS9JaVBqdytyVnExeSs3R3NkMXNialVhdVhyMXF0d3dvVWFiRUV3em45MWZ0QWRWYXRGRXRxL2FZUWdnQm9GZ3cvUFlqK3ZpOUdCT09ZMG82aFdJMk90M2M4T3Mrdk9xM3g2dE9DNWNQc1dYTEZtSmpZd2tJQ0VCUkZQTHk4cHdPUk1mRXhLRFJhSnplL1YvZTBsdGw4ZjhqWTc2Z29NQnBJR3IxNnRYODhNTVBkc3ZjUFNlaHRSU1h4V0t4RGFoYmwyazBHcmNkNTczMzNzTmdNREJzMkRCQ1EwT0JvcEtDS3BXcTFCSmZack1aS0pxRDY1dHZ2cUZseTVaMDZ0UUpnUHIxNi9Qd3d3K3pmdjE2WG43NVpVYU1HTUdvVWFOY0t1TlhHWEszL1JmOUw3czljdXlxWURpL3Y5em5vS3Z2NGFvS1JGMWZFcytSNjgvMXlqNUg4dlB6V2J4NE1aR1JrYXhjdWRLdTlHWk1UQXl2dmZZYXZYdjN0dHVuV2JObXR1eWw2emtLUk1YRXhLQW9pdE8vZnlrcEtheGZ2OTcyL015Wk0vajYrcko2OWVwUyt6NWh3Z1MzL3AwUVFnZ2hoS2lPSkJBbDNDczUyYjNaVUdvMTFLbmp2dlpFMWJHWU1lZW1Zc2xNd3B4eEdYTm00aC8vSjJIT1RNU1NmZFUycjA1MTRXd1NZVXV4OTdRckU0RjdncUlvSlVyYlhULzNoYnRZQno1aVkyTnRFNmRmUHhpeWE5ZXVTam0yeTFScVVOdzhUMTFwTENheXY1eUJ5c3NQbjViM2w3MjlFRUxjSUV0QkZvVkh2eVQvNENlWTAzOTNlVDkxUUMwMFFaSGxPdGJERHo5TWFtb3FBd2NPWk5hc1dlVGw1VGtjaURZYWpYei8vZmRFUlVVNUhhZ3VUeUFxTXpQVExxUHF5cFVySmVZNFRQMmpIUFNrU1pNY0R1VFdyVnVYd01CQWwwclNabVJrc0hUcFVwZjdWNXgxTVB2VXFWTzJRZlpKa3lhNU5aaFRXRmpJNXMyYk1abE1qQnc1RWloNnpYTnpjd2tNREN4MUlOdG9MQXBPNXVYbHNYNzllbHExYW1VTFJLbFVLc2FNR1VOVVZCU0xGeTltM2JwMVpHZG4yMHFSVlRXdnFEYTNkQ0NxSXVkZ2VucTZTKzloUlZHcVBJRDQ3My8vbXl0WHJwUVozSzNNYzBSUkZCWXVYRWhLU2dxdnZQSUttemR2cG4vLy92ajUrWkdRa01CYmI3MUZSRVFFSTBhTWNMaC9mbjQrdzRjUHAwK2ZQazdmOTRxaXNIbnpaa0pEUStuWXNhUERiVEl6TTBzRXNQTHk4aHdHdFlwNzVwbG43TTVmaThYaWNEN1g0b0ZHVitaN0ZVSUlJWVNvVGlRUUpkekhaSEwvM0ZEaDRlQ2tscjJvSGhSRFBxYVVYekdsL29vcEpSNXpTanltYXhjeFp5V0IyZVRwN3BXTEs1Tjh1N0tOSitoME9ydHllODVLQjdtNjNoV0hEeCsyUFQ1eDRnUW1rNG4yN2R2ZmNMdnVVSFBpRmd6eGV5djNJQllMbHZ3MDhnOTlpbEtZQTBEMkY5UHdxdHNLVFVoVTVSNWJDUEhYWlRHVHQyOFZlYnYvNS9pR0RyVUdiZmh0ZU5WcGlTWTRFcFYzRFZRK05WRDcxRURsRzRoWGREdFVXdGRLMkZtcFZDcWVlZWFaTXJkTFQwOEhzTTB6ZENPV0xGbkNqaDA3Q0FnSXNBV2lUQ2FUMDhINHBLUWtoOHMxR2cxejVzeXh6V0hqYkk0YmdOemMzRElIak10U1BHdGwwcVJKREJ3NDBDMmZ1UUE3ZCs0a1B6K2ZmdjM2MmJLZlVsSlNVQlNGOFBEd1V2ZTF6clBWcWxVcjZ0V3JSMXhjSEwvLy9qdjE2OWUzYmRPM2IxOXExcXpKb2tXTEdEaHdvRnY2WEJIK1BjZmowL3BCekZsWFBkYUhTcVBXNEZXM2RiblB3V25UcHJuMEhyWllMRlVlaUxweTVVcTU1aDZ0akhQa3pKa3o3TjI3MS9iYXJGcTFpblhyMXZIQUF3OFFFeE9EMFdoazl1elplSHQ3Tzl4ZnJWYVRsNWRYNm54MFAvMzBFMWV2WG1YSWtDRjJjNmdWVjN5K3U0VUxGL0xkZDkreGJObXlFbk5JdWFLczE3U3E1bnNWUWdnaGhIQVhDVVFKOTNGM05wUldDN1ZydTY4OWNXTXNaa3pYTG1CTWpNT1VjcTRvNEpUOGExSEFxUktwdERyVU5TSlErd1dqOGcxQzdSdUUyamVZL0lNZnU2WDk2T2pvTXVkTFNraElzTjExNkd4YmR3MHlWUlZuazVrWFp5M2pZemFiVWF2VmRnTWJGb3VGQXdjTzJKN1BuRGtUblU3SGloVXJDQXNMYzMrSHkwbGJxekhhV28ycjVGaStuUjhqL2QySHNlUmVRekVaeU52ekRvR0Q1bFhKc1lVUWZ5Mm0xUE5rZnprZDQrVVRkc3MxUVhYd2FmY1B2Rys3RzIzdE8xQjVlYWFrOFlVTEZ3Qm8yTEJoaGZZL2YvNjg3WWFQTFZ1MjRPdnJ5ejMzM0dOYjcyZ3VsbFdyVnJGaHd3WmVlKzAxcDFrS3JpcmV2clBNa3Rtelp4TVdGa1pjWEJ3dFc3YTAyOFprTXJGcjF5NVVLaFdLb3VEdjc4L2JiNzlONjlhdGlZaUlBSXBLNDczKyt1dWw5aU10TGEzRU1rVlIrT3FycndBWU5HaVFiYmwxTURvcXF2UWJJS3daVVY1ZVh2VHQyNWRWcTFheFpjc1dubjMyV2J2dDJyZHZ6OXExYTlGcWl5NFRYZmwrVTlvMkRSbzA0TDMzM2l1empldHBRdXVqQ2ExZjlvWi9jVTg5OVJRWEwxNHNzZHpaN3lRNU9ibkVPbGZtRFhXWHlqcEhXclJvd1lJRkM3anp6anNCYU55NE1VdVdMT0d6eno0RG9FMmJOcVVHeUszVkQwb0w0bG16T1gvLy9YZTd6TW5yTXlrblQ1Nk1vaWdjUEhpUW9LQWdici85OWxKL2x1dVY5dnNvS0Npd0JZbHZsV3NTSVlRUVF2eDFTQ0JLdUlmWjdQNXNxTnExUVdwbGU0YWlZTTYrZ3ZIeVNVeVhUMkpNak1PWUdJZGl5SGZyWVRTaDlmQ0tiSTYyZGpPMHRadWhDV3VJSmlqU3BRRTBkd1dpM0dYVHBrMUE1WlhEY3pmclFOdFhYMzFGYm00dWp6NzZhSWtKekJWRjRmdnZ2MmZNbURIMDd0MmIwYU5IMjlZZFBYcVU5UFIwZkgxOUtTZ29ZUHo0OFN4Y3VKQUZDeGJ3My8vKzE3YmRYK0ZpV0JNVVNlREFWOG44cEdnd3IrRFlsd1QwblliYUw5akRQUk5DM0VvTThiRmtmaklleGFTM0xkTTF1UnYvYmsrZ2E5UVYxSjcvem5UNjlHbUFjZys4cHFhbXNuTGxTdmJzMldNclBmWE1NOC9RcjE4Ly9QejhTczFTS0Q1NDdTN1oyZGs4OTl4elBQamdnL3o5NzMrM0c1d2VQbnc0cTFhdFlzcVVLWXdiTjQ3Qmd3ZmIxdjMwMDA5a1pHVFFxbFVyVHA0OHljU0pFM255eVNkWnZIaXhiV0E5UHorL1F2Tms3ZHUzajB1WEx0RzZkV3NhTi83elJvdGZmLzBWS0FyNGxNWmdNS0RWYWxHcFZQVHExWXRWcTFheGE5Y3Vubjc2YVZ2UXlhcjRjMGMzcnBqTlpsc0dXbmg0dU5Nc0U0RGFjbE5acGFwZHU3YmRqVU5KU1VsNGVYazVmTjBURWhMUWFEVFU4V0RaODhvOFI2eEJxUFQwZEhiczJFRnljakpoWVdHRWhZVng0c1FKUm8wYXhjTVBQOHlRSVVQdzgvT3oyOWRrS3FyaTRHeWVPUUM5dnVodjc4R0RCKzJXWDU5Sk9YbnlaTTZkTzBkNmVqcDkrdlNwOGd5MXFnd3NDaUdFRUVLVWh3U2loSHVrcEJRRm85eEZwd00zbEhVUkxqS2JNQ2JGWWJod0VPT2xveGd2bjhTUzU3NEJIUUJOWUcyOEduUW9tcHc1c2dYYWlLYW9kSDVsNzFqSkNnb0tnS0lBMG8xY0tGb0RNb1dGaFRmY1ZsWFI2L1Y4K3VtbnBLZW5zMnZYTGlaUG5zeWRkOTZKeFdJaEppYUdqei8rMkhhbjljNmRPeGswYUJCQlFVRUFiTisrblNaTm1xRFg2MGxJU0tCZnYzNGNPblNJMk5oWXRtelpZanVHZFFEcjh1WExxRlFxNnRhdEM1UWNERWxLU3JJTnBOeU12SnYxUmxPekFlYTBpMkF4WS9qdEIzeGFQZURwYmdraGJoRkZRYWhuVVV4RkFSbTFmeWcxSHBpRlQ4dis0S0hQbTlKdU5KZzNieDd6NXJtZUdYcmh3Z1YyNzk1TjdkcTF5YzNOSlRjM2wzLzg0eDh1N1dzTlJEa3J6VmNSMTY1ZHcydzI4ODQ3NzdCcjF5Nm1USmtDd05xMWEvbnh4eCtCb3M4M1gxOWZ1LzArKyt3em1qZHZic3U4cUZ1M3JtMXVTWlBKUk92V3JRa1BEK2ZGRjEva3Z2dnVJekl5a3JWcjF3SkZyNmMxSSt1Ly8vMHZLU2twdG5ZVlJXSGR1blVBREJzMnpPNllKMDRVWmNlVlZmckxZRERZQWtiaDRlRTBhOWFNczJmUHNuLy9mcnAzNzI3YnJyQ3drTTgvLzV6Ky9mc1RHaHJxY042ZnI3NzZpdVhMbHhNZEhjM0tsU3RMQkxKRTFiSE8xUWx3OHVSSnBrNmRTdnYyN2UyV1c5MTc3NzJFaFlXVk9aZFRlUlVXRnBZSTdEaFRXZWNJRlAwZDJicDFLOXUzYnljL1A1Ky8vZTF2akI4L25vQ0FBSDc0NFFmV3JGbkR1blhyT0hUb0VHKy8vYmJkdnRZZ1UyazNsTTJkTzdmRXN1SjlLdTd5NWN0QVVSWlZXVUcxNG9Hai9mdjNBOUNsUzVkUzl5bkwvdjM3VWF2VnRubmdoQkJDQ0NHcUE3bHFFRGZPYkM0cXkrZE9kZXFBazlyYjRzWXBKZ09teERnTUZ3L2FnaytLc2NDdHg5RFdhb1JYL1E3bzZuZkFxMEZITkVGMVBEWllWaHByZVlzMWE5YTRWSzdPbGJiV3JWdG5HeGlyenJ5OXZWbXhZZ1hMbGkwak5qYVdhZE9tMGIxN2Q4NmZQMDlTVWhJcWxZcjI3ZHN6Y09CQXVuYnRhZ3V1WGJ0MmpkallXRWFQSG0xMzhUeHAwaVNhTkduQzNYZmZqYisvUDRXRmhkeC8vLzJZeldiNjlldEhaR1NrN1VMOTNudnZKU1FreFBaODkrN2R0cURnVFVtbHhxZjFnK1RGRkExc0dPSmpKUkFsaEhBTHc4V0Rka0VvcitnN0NYNXNCV3EvRUkvMnEwK2ZQbmJQVTFKU2lJdUxJeUlpZ3BZdFd6cmR6OUdnYkdSa0pLTkhqMmJvMEtHTUd6ZU8zTnhjbC90UnIxNDlBSWZseVNxcVVhTkdyRnk1a3RXclY3Tng0MGFlZWVZWlc2bSs3dDI3ODlCREQ5bXlMNnlPSERuQzJiTm5tVEpsaWkwNEJQRGtrMC9hSGk5Y3VCQ0FyS3dzRkVXeHpmTjB2ZW5UcDlzOTM3RmpCK2ZQbjZkSmt5WjA2TkRCdGp3ek01TzR1RGk4dmIxcDBhSkZxVCtUWHErMzNVd0NjTTg5OTNEbHloV3lzckxzdGp0MDZCQnIxNjdsNk5HakxGcTBxRVE3T1RrNWZQamhoMERSNTc0RW9hb1BhNUMwVFpzMlZYWk1SVkhJenM0bU9ManNMUERLUEVmKzcvLytqNVVyVndMUXVYTm5SbzBhUmRPbVRXM3J1M1hyUnRldVhkbTZkU3NCQVFFbDJyT1dCSFcwcmlMcTFxM0xndzgrNkhUOWhRc1hPSDM2ZEluQTE2eFpzNEFiejJxYU5Xc1dYbDVlYk4yNjlZYmFFVUlJSVlSd0o3bHlFRGN1TmRXOTJWQStQaEFhNnI3MkJDZ1dqRWxuTU1USFlyaXdIK09sWTNhbGZkeEJwZk5EMTZRYjNrMTdvcnZ0YmpTQlVvcmxaaEFjSE15c1diT0lqWTFsMmJKbDdOdTNEeWdhRkp3elo0N2RKT1pXR3pkdXhHdzIwNk5IRDdzTDVhQ2dJTnVkMnIxNjliSXR0MDVlNzJ3d0FhQm56NTd1K0hFOFN0ZW9xeTBRcFkvZkM0b0ZWQkpRRjBKVW5LVWdpNnovbS9wbkVLcCtlMEpHdm9mSzJ6MkRwUlhScDA4ZjB0UFRtVGh4b3QzeW1UTm5BakJtekJpaW9xTFE2WFFPeThYNSsvc1RldDMzdk9qb2FCNTc3TEVLOWFkMjdkcUVoSVR3eXkrL1ZHaC9aN3k5dmVuZnZ6OWhZV0ZzMnJTSjVPUmthdGV1elQvKzhROWF0V3BsdDYzRlltSGx5cFVFQkFUUXExY3Z1MEYyUjZ4Qk0ydVdjRm51dXVzdVJvNGN5VzIzM1dhMy9LdXZ2c0pzTnRPdFc3ZFN5K01aREFZc0ZvdGQyYkVCQXdidzk3Ly9IYzExWmJDdHdZeTc3NzdiWVZ0cjFxd2hOemVYKysrLzN5NFlkK3pZTWVMaTRoZzFhcFJMUDVOd3I1eWNITFp0MjRaYXJiYWJWODBkTGwrK3pQSGp4eDJXM0x4NjlTcDZ2YjdNT2NvcSt4eXgvbDFLVGs1bTc5Njlkdk9ZRmpkNDhHREdqUnZuOE9jQVN2eHRjcFhKWk9MS2xTc2tKaVlTRVJGQnMyYk5uR1lwWHIxNmxZa1RKNkpXcTIxL040VVFRZ2doL2dva0VDVnVqTVZTT2RsUTFUQno1bVpqeVV2SDhPdGU5UEY3TWNUdnhaS2Y0ZlpqYUdzMVJuZDdUN3liM29OWHZmYW9ORjVsN3lTcWxmejhmTDc3N2p1MmJ0M0txbFdyZU91dHQ0aU5qZVhLbFNzc1diS0VLVk9tMkdXS1pXUmtzSEhqUnBvMWErYnk0SUIxL2dyclhldTNLcS9vTzFGNSthSVlDN0RrWHNOMDlSZTBrWGQ0dWx0Q2lKdVZvcEN6YVRhVzdLTHZXWnF3Qm9TTVd1M3hzcllqUm93b3Nlejc3Ny9ud0lFRE5HalFnSHZ1dVlkKy9mbzVMRmNGMkFKWVdWbFpyRjY5bXY3OSs1ZFpWczRaYTVaUzgrYk4rZUdISDdoNDhhSmQ4TXRvTkphWS85Q1ZOZzhjT01CWFgzM0YwYU5IZWZMSkoxbTVjaVh2dnZzdTMzNzdMVk9uVHVXQkJ4N2dxYWVlc3BVamk0bUo0Zno1OHd3Yk5zeWx1U0lQSFRvRWxENlgxdG16WndrUER5YzBOSlNBZ0lBU0FaN0V4RVMrK09JTGdETExHQllXRmdMMlpjY2NCYTVNSmhQNzkrKzNaWDVkNzlTcFUyelpzb1ZhdFdyWkRlYnI5WG9XTEZqQXRXdlhxRmV2M2kxeGM4bk5adG15WmVUbTV0SzNiMTliMmJ1S1VCU0ZDeGN1MkxMVWh3NGRhcnVoYVBMa3lTVzJ0d1o4V3JkdVhXcTdsWDJPaElhR01tN2NPRmFzV0FIQTAwOC9YV0o3YThhVUkvSHg4WUR6d0plaUtHUmtaSkNjbk16VnExZTVjdVdLclJ6bzVjdVg2ZCsvdjIxK3V4ZGZmSkU2ZGVxd2JkczJIbmpnQWJ0Z2IyNXVMdi8rOTcvSnpNeGswcVJKZE83Y3ViU1hRUWdoaEJEaWxpS0JLSEZqVWxQaGo4bGQzY0xQRDBJOFcycm1wbVV4WTd4OEFuMThMSWI0V0l4SnArR1BDeUozMGtZMng2ZEZQM3hhOUVNVDFzRHQ3WXZLb3lnS1JxTVJLSnFqYWRPbVRiWTYrbEEwejlXc1diUFl0V3NYYjczMUZxZE9uZUtmLy93bm8wYU5Zc2lRSWFqVmFuYnYzbzFlcjJmbzBLRXVIOWVhWlZWVzJhRGR1M2ZqNCtORDU4NmRiNG81dHE2bjBuamhWYjhEaGwvM0FxRC9kWjhFb29RUUZXYjQ3UWNLVC8xUlZrbXRJZWpoTnowZWhITGs1NTkvWnZIaXhhalZhaVpObWxRaXc4YVp6TXhNdnYzMlczSnljcGc5ZTNhNWozdjQ4R0UrLy94elhuLzlkYnAzNzg0UFAveEFiR3lzWFNEcTNYZmY1Y0tGQzB5ZlByM1Vrcm5XK1Z6UzB0SVlPWElreVgvY1pOVzhlWE5hdEdpQm41OGZVNlpNb1ZPblRpeGV2SmpObXplemYvOStwa3laUXNlT0hXbllzQ0YrZm42MnVXNUtZelFhMmJsekp5cVZpcnZ1dXN2cGRqRXhNV3phdEltMzMzNmJ4bzBiMjYzTHk4dmpsVmRlUWEvWDA3MTc5ekkvWDYzbDk4cWF4K2ZvMGFQazV1Wnl4eDEzbEFobTZQVjZXNm0rRjE1NEFYOS9mOXM2YjI5dnBrNmR5b3daTTFpeVpBbDMzSEhIVFZHaStGWmdOcHRadm53NU1URXhoSWFHT2d6QXVPTDMzMzluNWNxVm5ENTltcnk4UE52eXZMdzg3cnp6VHRxMGFVUGJ0bTM1OHNzdmJldU1SaU5mZmZVVkFMdDI3YUpodzRaMDdkclZZZnRWZlk0TUdUS2t4UGJYQjZKYXRHaEJWRlFVSnBQSlZqTDB3b1VMdHZQSnVoN2dsMTkrS1pFRmFxWFQ2ZWpRb1FOUlVWRkVSVVhSc1dOSFZxMWF4Y2FORzlteVpRdFRwMDZsYWRPbW1NMW1YbjMxVlM1ZHVzUWpqenpDZ0FFRHlud3RoQkJDQ0NGdUpSS0lFaFZYV2RsUXdtV0t5WURoL0Uvb3oyeEhmM1lYbHJ5MFNqbU9WNTJXZUxmc2gwK0wrOUNFbGl6Vkpxb1h4VWtBOHVUSmt4Z01SZVdkeG80ZGk2SW9xTlZxN3I3N2JnWU5HbVFyMmRPN2QyOWF0bXpKZ2dVTE9ISGlCS3RXcmVMQWdRTXNYTGlRamgwN0VoMGRUYmR1M1Z6cVMycHFLbnYyN0VHajBaUzVUMXhjSEpzMmJXTDI3TmtPNzhTK0dlZ2FkN1VGb295L0g0SzduL0p3ajRRUU55VkZJWGZYTXR0VC83dWV3Q3VxOUl3RFR6aHk1QWl2dnZvcWVyMmVwNTkrdWtUSnV0S2twcVlDbER0N0l6YzNsM2ZlZVlmdDI3Zmo3KytQb2loMDc5NmR0OTU2aXkxYnRqQjA2RkJidGs5YVdocHhjWEcyZlUrZVBFbEtTZ3BRVk1xc1JvMGFBTVRHeGdKRldjSjZ2WjdldlhzelpNZ1FtalJwWW5mczd0MjcwNnhaTStiUG44L0preWR0V1NPTkdqWGlwWmRlc3B1RHlablBQdnVNdExRMHVuYnRXbXF3cHFDZ0FKUEpWR0lPSm10R3hjV0xGd2tQRCtlNTU1NHI4NWpIang4SGlzcnVsc2I2T2pncXk3ZHMyVElTRWhKNCtPR0hhZGV1WFluMUhUcDA0UDc3NytmYmI3OWwvdno1TEZxMENMWE05K3AyMzM3N0xRa0pDVUJSOENnN081dXRXN2NTR0JqSXZIbnpYSG9QT2hJWUdNaWhRNGZRYURTMGFOR0N0bTNiMHJadFcrNjQ0dzY3ck1JWk0yYWcxK3RSRklWRml4YVJsSlJFblRwMXVIejVNaSsvL0RJdFdyUmc3Tml4dEdyVmlzV0xGOXZPeGFvOFIxeTFaTWtTQU5hdlg4L1ZxMWZSYXJVc1hicVVNMmZPTUduU0pOdDZLTXFVYXRldUhkSFIwZFNyVjQrb3FDaWlvNk1aUG53NDRlSGh2UExLSzNadGp4Z3hndlQwZEdKalk1azRjU0tEQnc4bUt5dUxZOGVPMGFOSEQ3dDVzWVFRUWdnaC9pb2tFQ1VxTGkwTi9zaXVjSXVBQUtqZ3hkTmZpYUxQUlg5dUQvb3pPOUNmMjQxaXlLK1U0MmhDb3ZCdDl6QStiUjVDRTFKNjNYZFJQbi8vKzk4cnJXMUZVV3dYemthamtjdVhMOXZ1NXJUV3Z3Znc4dkxpdnZ2dVkralFvUTR2OHNQRHczbmpqVGY0NUpOUCtPaWpqMnhaU2xGUlVjeVlNY09sakNWRlVWaTJiQmw2dlo3NzdydXZ6TUVINngyNElUZHhWcVN1VVJmYlk4UHZSOEJpQnJWcjJRRkNDR0ZsK08wSGpBbkhBRkRwZlBHN3UySlpEcFhGWkRLeGJ0MDYxcTlmajhWaVlmanc0U1V5RUl4bGZFZThkT2tTVUhad0JJb0NTbEJVSG5iczJMR2twNmZUbzBjUFJvOGVqVXFsd3NmSGg0RURCN0pod3dZKytPQURXOW00eE1SRXRGb3RZV0ZoSEQ5K25Ka3paOXB1eUhqMTFWZjV6My8rZzUrZkg0TUhEMmJQbmozVXIxK2ZzV1BIbGpyNEhSWVd4cHR2dnNtUFAvNW9kNE9GS3lXMkRoMDZ4RWNmZllSV3EyWE1tREVsMWhlL2tjVDZtVmg4enBxa3BDUm16WnJGcFV1WENBNE9adjc4K2JiUDFxeXNMTkxTMGdnT0RzYmYzeDl2YjI4c0Znc25UcHhnN2RxMUFMUnYzOTVwMzB3bUV6Lzg4QU5nSDRneW1VeXNXTEdDYmR1MjBheFpzeElENlBuNStXUm1acEtWbFVYcjFxM1p2bjA3cDArZjV0TlBQMlg0OE9GbHZpYkNkYkd4c1N4ZXZKaUlpQWl5czdPWk8zY3ViN3p4Qm5QbnpxVnUzYnJVcmwzNi9Ld1BQdmlnTGZoNnZaQ1FFQllzV01EdHQ5K09yNit2MHpadXUrMDI4dlB6bVR0M0xyR3hzWVNIaDdOa3lSS3lzN041OTkxM09YejRzQzE3OEpsbm5yR2JPNm9xenBIeTJyNTlPKysvL3o1QlFVRXNXN2FNVmF0V3NXUEhEczZlUGN2TEw3OXN5N0NzVWFNRy8vM3ZmMTF1MXpvSDY3NTkrM2pycmJmNDdMUFBnS0xNc09uVHA5K1VtZjlDQ0NHRUVEZEtBbEdpWWhRRmlnMXF1NFZrUXptbDZITXBQTE1kL2FtdEdINzdDY1hzeGdCZ01TcXROOTR0K3VIYi9tRjBEVHFCU3U1a3JRekJ3Y0VWdmdDMVdDeTJFanZYVXhTRmhRc1hzbTNiTnJ5OXZkSHI5Yno4OHN2TW5UdVhPblhxY045OTkzSGd3QUYwT2gxUFAvMTBtUmZ1S3BXS0VTTkcwS1ZMRnhvMWFtUmJmdjFrNmM2c1hMbVNuMzc2aVlDQUFFYVBIdTN3WnlrdU16TVQ0S1l1NStOVit3NVVQb0VvaGRrb2hUbVlVdUxSMXE3WTNDZENpTCt1L0lPZjJCNzdkWDRNdFYrd0IzdnpKN1Baek83ZHUxbTdkaTFYcmx4QnE5VXlhZElrSG5qZ0FidnQvUHo4U0VsSjRkaXhZN1JxMWNvdVkwRlJGQklTRXRpOGVUT0FYZGFSeFdJaE56ZTNSSWJEdDk5K0N4UmxBMFZFUlBEYWE2K2hVcW1ZUEhreU0yZk9wSDM3OW93WU1ZS2RPM2Z5K2VlZjQrZm5SNTgrZmJoOCtUTDE2dFVqTGk2T21UTm5vdGZybVRadEduRnhjWHozM1hjOCtlU1REQmt5aEE0ZE92RG1tMjg2SGFRdjNuZXoyWXpaYktadDI3Yms1T1NnMFdqS0xIa0hzR1BIRHBZc1dZTFpiT2JaWjUrMUt5RUlvTlZxU1UxTkpTMHREWjFPeDg4Ly80eXZyNit0VHpFeE1TeGR1cFM4dkR3aUl5T1pOMitlM1J5T2lZbUpkblA0V0w5bldBZnV5NXE3NmNDQkErVG01dEtvVVNPN2dNWW5uM3pDeG8wYmdhSzVwaVpQbmt4dWJpNTVlWG5rNWVWaGNsS2krNk9QUHFKang0NHVmMmNRcFR0eTVBano1OC9IMjl1YnVYUG5jdXpZTVpZdlg4NjRjZU40OU5GSGlZeU1MRE03eVByK01Kdk5tRXdtakVZalJxT1J3TUJBTkJvTmQ5NTVaNmw5VUJTRlhidDJzV2JOR2xKU1Vtem5Za2hJQ0NFaEljeWZQNThEQnc2d1lzVUtEaDQ4eU5HalIzbjQ0WWNaTVdKRXFjRXRxeHM5UjRxNzk5NTdTejFXWVdFaEsxYXNZUFBtemZqNitqSjc5bXdpSXlPWk5Xc1dHelpzWU0yYU5VeWFOSWtYWG5pQkhqMTZsTmwzWjdwMzcwNmJObTFZdG13Wk1URXhYTHg0a2RXclZ6Tm16QmlIODdSWk9RckNnWDBnenRrMlFnZ2hoQkRWbFFTaVJNV2twY0VmZDVTNlJXQWdsSEh4LzVkak1hUC85UWNLVDJ4RS8vTk9GR05ocFIzS3EyNHJmTnNQd2FkVmYxUStnWlYybk9wc3dvUUpUb05EeFMvNkJnMGFkTVBIZXYvOTl3a0lDS2pRdnFtcHFRN3ZNQzRlaFBMejgrUE5OOTlrMjdadGZQMzExNHdiTjQ3Ky9mdlRvMGNQSmt5WTROS2RveGFMeFRaUVliM3oxbXcyRXhJU1VtWVFMU2NuaDhXTEY3TjM3MTdVYWpYVHBrMHJVWHJKMzkrZnpNeE16cDA3UjlPbVRibHc0UUpuenB6QjE5ZVhtalZybHU5RnFVN1VHblFOTzZIL2VTY0Fob3VISkJBbGhDZ1hTMzRHK25PN2JjOTlPejdxdWM3ODRkcTFhMnpac29WdDI3YlpTdXJkZHR0dHZQRENDM1kzS2xpMWJ0MmEvZnYzOCtLTEw1YlZmRDV0QUFBZ0FFbEVRVlRhYnBNbVRXalpzaVdwcWFtODhNSUw2UFY2TWpJeTdMSW9vS2hzR01BRER6ekFQLy81VDN4OGZNakt5aUlrSklSWnMyWXhiOTQ4MnJadHl5dXZ2TUtMTDc3SWh4OSt5SWNmZmdoQTI3WnQyYkpsQzNxOW5wRWpSOUszYjE5NjkrNk5WcXRsOCtiTkxGKyszSGFjNHA5dktwWEs5ZytLQnU4ZGxiNTkvUEhIR1RGaWhOT2YwV1F5OFovLy9JZjkrL2NEOE5oamp6bk1qTDc5OXRzNWZmbzBqejc2NSsvYk90K08yV3ptaXkrK0lDOHZqMDZkT2pGOStuVGJhMkpWcjE0OVZDcVZyWS9XLzNVNkhWMjZkR0g4K1BHMkVyeU83TnhaOUxsMWZXbmM3dDI3ODlGSEh3Rnc4ZUpGZkh4OENBa0pvVzdkdWdRSEJ4TVVGRVJ3Y0xEZDR5Ky8vSktEQncreVlNRUNsaTlmYmxmYVRWVE0xcTFiTVpsTVRKMDZsUVlOR3RDZ1FRTnljbkpZdDI0ZHk1Y3Z0NzJQVlNvVkdvMEdyVmFMVnF1MXpkbG1OQnB0d2FmaTcyTnZiMisrK09LTFV1ZDIwK3YxYk5xMGlTMWJ0cENZbUFoQXQyN2RlUDc1NTB0a3UzZnUzSmwyN2RyeDBVY2Y4ZGxubjdGaHd3WjI3OTdONnRXcm5RWmUzSEdPWE0vUlhGbldPYUkyYnR6SUo1OThRa1pHQmhFUkVjeWNPWk5temY3OHJqWjA2RkFhTm16STNMbHptVE5uRHM4Ly96ejkrL2QzK3ZxVXBVYU5HcnowMGt0MDdOaVJ0OTkrbXkrLy9KSkRodzZ4Y09GQ3AxVUFyT1VYUytQS05rSUlJWVFRMVlrRW9rVDVTVFpVNVZFVVRGZC9wdUQ0MXhTZS9BWkw3clZLTzVUYUx3U2ZPd2ZoMis1aHRCRk5LKzA0TjR2OGZOZEtIQmFmd0xrNnljcktJaVltQnExV3krelpzN250dHR0bzNMZ3h3Y0hCZlB6eHgzejU1WmQyRTB4ZlA5aFcvSCtMeGVKd3NDMHlNdEkyc09kTVRFd015NVl0SXljbkI2MVd5d3N2dk9Cd291bldyVnZ6MDA4L01YNzhlTHZsZi92YjMyNzZjaVc2UmwzL0RFUmQySTlmbDVFZTdwRVE0bVpTZUdvcm1JdXlUTHlpMjZJSmlTNWpqOHJuNWVYRjFxMWJTVTlQSnpJeWtwRWpSNWI2OTNyS2xDbDg4TUVIbkR0M0RyMWVYMko5Y0hBd0xWcTBZTWlRSWFoVUtrSkRRMGxPVHNac05sT2pSbzBTZC9vUEhqeVlPKzY0Z3hZdFd0aVdCUVVGTVgvK2ZKNTk5bG0yYmR0RzI3WnRhZGFzR2N1V0xXUEZpaFhFeGNYUm9FRURoZzRkU21wcUtpYVRpWkVqaS80ZWE3VmFKaytleklBQkE0aUppU0UrUHA3czdHeU1ScU10NDhsNlE0YXpBSlJWV2RrU1dxMlc4UEJ3QWdNRG1UaHhvdE9zcE9lZWU0NTMzbm1IMU5SVVZDb1YwZEhSdHM5SWpVYkRTeSs5eE9IRGh4a3dZSUREMXowZ0lJRHQyN2RqTUJnd21VeTJyR04vZjMrWFBsZERRME1KREF3czhabmRxRkVqbGkxYlJsQlFFS0dob2FWbWNWaEZSMGN6ZHV4WWF0YXNTV1ptWnJubkFSTWxEUmt5QkM4dkwvNzJ0Ny9abG8wYU5Zb2VQWHF3ZmZ0MnUvZXd5V1N5KzJlZEU5VGIyeHNmSHgrNzczMWR1M1l0ODNlcTArazRjdVFJaVltSnRHalJnbEdqUmptY0o4ekt5OHVMTVdQR2NNODk5N0J3NFVKNjl1eFo2akhjY1k1WTFhOWZuODZkTzVjb0ZRcEZHWlV0Vzdaay8vNzk1T1RrTUhEZ1FNYU1HWU8vdjMrSmJUdDE2c1RDaFF1Wk8zZHVxU1V0eStQZWUrK2xaY3VXeko4L240aUlDSWRCcUIwN2RyanRXRUlJSVlRUTFZMUtLZTNLU2doSDB0TGc0a1gzdFJjY0RJMGJ1Nis5bTVBNSt5cUZKelpSZVB4clRDbnhsWGNnbFJydnBqM3diVGNZM2UyOVVHbHUzanRVazJjMUpXTE9PVTkzdzQ3MW9tL2R1blVseXN2cDlYcjI3TmtEWUxzVHV5S0t0OU9uVHgrN08xaVhMVnRHNDhhTlM5eTFtWjZlenA0OWV6aDc5aXpYcmwwakx5L1Bib0N0K0tDYm9paE9COXdlZXVpaEVuZDlqeGt6aG9TRUJOdUZjM0p5TXYvODV6OEpDUW5oeFJkZnRMdkQ5UG8rclZxMWl0OSsrdzJqMFloT3A2TkZpeFk4OGNRVEZjNFdzL0wwZThPVWVwNjB0L29Cb1BMeW9kYS85cVBTbFYyMlNRZ2hBRExYalVQL1N3d0FOZTUvQ2IrN0h2ZHNoLzV3K1BCaDlIbzlkOTExVjZYZE1LQW9Tcm5idm5idEdtRmhZV1Z1VjFiWk1uZUtqNDhuSlNYRk5vZFVibTR1WnJPNXpMa1NQYzFzTnBlYUdWTWV5Y25KTjNXcDNlcklZRENVbXRWV21USXlNcmgyN1ZxNVN5MWFMQmE3ekVJclQ1NGpCUVVGWkdSa1VNZUZHeUhMK3J1UmtKQ0FsNWRYbWZOekZXZXRPT0JLVUZjSUlZUVE0bWFnY3ZFaVRnSlJvbndVQmM2Y2dVSTNsb2xyM2h4Y3FCdCtxMUgwZVJTZTJVN2g4WTBZTHV3dmVtMHJpU1lrR3Q4T2orQjc1eURVZ2JmR29JQ25ndzJPV0NkQTkvTHk4a2hXajE2dnIvS0wydjM3OTVPWGwwZWZQbjFzeXk1Y3VFQjBkSFNWRGZoZHJ6cThOOUwrTnhEVDFiTUFCQTFaaEUvckJ6M2FIeUhFelVFeEcwbDlyUU9Lb1FDQW1oTzNvZzF2VXNaZVFnZ2hoQkJDQ0NHRVo3Z2FpSkxTZktKOE1qUGRHNFFLRGYxckJhRXNaZ3puZjZUZytOZm96K3hBTVJaVTZ1RjBEVHJoZDlmamVOL2VDOVR1dWNOVk9PZXB1MVN0UEhGblpaY3VYVW9zYTlpd1laWDNvN3J4YVQyQTNEOENVUVZIUHBOQWxCRENKY2FFWTdZZ2xMcEdMYlMxL3RvWjQwSUlJWVFRUWdnaGJnMFNpQkxsYytXSys5cFNxU0F5MG4zdFZXUG1qQVFLRHE2bjRNVFhXSEpTSy9kZ2FnMCtyUjdFNzY3SDhhclRvdXp0aFJCdTUzdm5JUEsrWDRKaU5tSTR2eDlqWWh4ZWRWdDV1bHRDaUdyTzhPcysyMk5kbzd1S3Zpc0pJWVFRUWdnaGhCQTNPUWxFQ2RkbFprS0JHek40YXRZRUh4LzN0VmZkS0JZTXYrNGovOERINk0vdHJ0VFNld0JxM3lCOE93M0RyL05qcUd1RVYrcXhoQkNsVTllb2hVLzdJUlFjL0FTQXZOMy9JM2pFdXg3dWxSQ2l1ck1MUkRYdTZzR2VDQ0dFRUVJSUlZUVE3aU9CS09FNnlZWnlpVktZVGNIUkw4Zy84QW5tOU44ci9YamFzSWI0M2ZVNFBuY09RdVgxRnlwektFUTE1My8zVXhRYzNnQVdNL3F6dXlnOHRSV2ZsdjA5M1MyUFNFcEt3bXcyRXhVVjVaSDUwNFM0R1ZqeU16QW1uYlk5MXpXU1FKUVFRZ2doaEJCQ2lGdUQydE1kRURlSjdHekl6M2RmZTdWcWdZZm4wM0UzMDlWZnlQNTZGcWtMN2libjIvbVZIb1RTTmVwSzhNajNxRG5wVzN3N0RwTWdsQkRWakNhNEx2NzNQR043bnZQTksxaHlLN2swWnpYMS9QUFBNMmJNR0FyY21WWHJBVWFqa2FWTGw3SjA2VkpQZDhXaDMzNzdqWXNYTDNxMEQwbEpTWHozM1hkTzEzL3p6VGVrcEtTVTJrWmNYQnd6Wjg1azM3NTlUcmRKVFUzbHVlZWVZLzM2OVJYdWEzVmorUFVIVy9hME5xSXBtcUJiODRZZElZUVFRZ2doaEJCL1BaSVJKVnlUbk95K3R0UnFxRjNiZmUxNWt0bEU0Yy9ieWQrL0R1UHZoeXY5Y0NxTkZ6NXRCdUxYOVhHMHRXK3Y5T01KSVc1TXdEM1BZdmdsQm1QU2FTejVtV1M4L3pnaFl6NUU3Vi9UMDEyclVpYVRDUUF2TDY5S1BVNTVBMFFoSVNHTUdqWEs1ZTFOSmhPYk4yOEdZUExreWVVNlZtVzdlUEVpRXlaTUlDSWlndVhMbCtQbjUyZTMvdDU3NzNXNXJlam9hTmFzV2VOMHZjbGtJaU1qZzlUVVZKS1RrOG5LeW1MUW9FRUFyRml4Z2g5Ly9CRnZiMjk2OWVwbHQxOThmRHh2di8wMnFhbXBqQmt6eG1uN3UzYnQ0c0NCQTdScjE4N3BOdnYyN2VQMDZkT0VoOTg2cFdnTnYrNjFQZmErdlZjcFd3b2hoQkJDQ0NHRUVEY1hDVVNKc3VYbkYyVkV1VXQ0T0ZUeVlHUmxzK1NrVW5ENFUvSVBmWW9scC9JekhGVGUvdmgxZmd5L3JxTlJCNFJWK3ZHRUVHNmkwUkk0K0UzU1Z3NUZLY3pHbEJKUHhwcVJoSXgrSDNWZ1JKVjNaOWl3WVZ5N2R1MkcyL0h5OG1McjFxMHViMjh3R0ZDcFZCVU9SSjA2ZFlybm4zL2U2Zm9HRFJydzNudnYyWUpFcm9xT2ppNFJpRHAwNkJCcXRacjI3ZHRYcUsrSERoMENvR1BIamlYV1dTd1dubnp5eVFxMTYwanhZRkdEQmczbzNyMDd1M2Z2WnVuU3BjeVlNYVBFOWdFQkFmVHMyYlBVTmgyOWhvcWlNSFhxVkZKVFU4bkp5U0V2TDg5dXZVcWxvbnYzN29TRmhURjU4bVRpNHVKWXRHZ1J0OTEyRzFGUlVVQlJOdGtiYjd4QlFFQUFRNGNPZFhwOGs4bkVuajE3OFBiMnBtL2Z2azYzMjd1M0tHalR1M2Z2VW4rZW00WmlRUi8vWndhWUJLS0VFRUlJSVlRUVF0eEtKQkFseW5iMXF2dmEwbWdnb3VvSFg5MUNVVEJlK24vMjdqc3VxaXY5SC9qblRnT0dvUmRGd2Q2eHhJWTF4aExMTjFFVFc3TEdsa1dqdjhTMVJLT3hyc2xtamJyUkdGM1hSRmVUc0RGcjFwZzFzWmNnc1dNdjJMR2pvSFNZQWFiZjN4OHNFMGRtWUlDQkFmeThYeTlmbVh2dXVlYzhBM09WM0lmbm5IUElQZmtkdEZmMkFXWlR1VThwdUh0QjJlVnRLTHVNaGNURHA5em5JeUxua3dVMWhOL2IzeURqbTNFUWRSb1lrMjhoOWUrdndPdi81c0tqN2JEOFBmTXFTSzFhdGVEaFViWmxQQk1TRWtwOGpWNnZoNklNeTdINit2cWlUNTgrbHVQbzZHZ29sVXAwNlpLL2gwNVFVSkRsM0xQVlBKR1JrVWhJU01DQkF3ZXN4clJYSVRSdjNqeElKQkxzMjdldlZMSE9temNQQUFyTkIrUW5kRXJ6OVhQVWxDbFRjT0hDQlJ3OGVCQVJFUkZXWHpNZ3Z3S3N1RW91VzRrb1FSRFFzV05IWkdSa1FLVlNJVFkyRnZIeDhWaXhZZ1VDQXdNUkZCUmtTVEw2Ky90ai9QangrUDc3NzVHUWtHQkpSRjI5ZWhVcEtTa1lQMzQ4UEQwOTdjNS8vUGh4cU5WcXZQTEtLMUNwVkRiN0pDWW00dkxseS9EeThrS1RKazJRbFpWbHM1K25weWRrc3FyeG82Nys5akhMMHAwU3BTL2tvVzFjSEJFUkVSRVJFUkdSODFTTi96c24xOUhwZ0l3TTU0MVhvd1pRUlI0S1dZaG02SzRlUU02UmRUQTh1bHdoVTBvOGZLRHMra2NvTzQrQjRPNVZJWE1TVWZtUjEyNEZ2M0Via1JFMUhxSk9BMUdyUnZhMmVkQmUrQVhLN2hQZzFxZzdJSkdXZXh3clZxd284eGoyRWpnWExsekFKNTk4WXZPYzJXeUdYcS9Ic0dIRGloMS94WW9WcUZldm5sVmJhR2dvNXN5Wll6bU9qbzVHUUVDQVZWdFZZeXRSNVFpVHlZUUJBd2JZUE9mdDdZM0preWRqOGVMRldMMTZOVnEyYklrYVR2cmxqNUVqUjFwZUp5WW1JajQrSHExYnQ3YnFzM1RwVWdENUNiZm16WnZqMEtGRE9IVG9rT1Y4aXhZdGNPblNKVnkrblA5djZkUGZ2OUdqUitQSlU4c0E3OTY5dTFEVlhjSFhiTy9ldlJCRkVXcTF1c2pxcWs4KytRU2RPM2N1NlZ1dGVLSVpPWWZYV3c3ZG12YXFrTDhQaUlpSWlJaUlpQ3BLRmNzSVVJVno1dDVRTWxuK3NueFZoR2d5UUh0eE8zS1BySWN4OVc2RnpDbFIra0haTFJMS1RxTWh1Tm4valhFaXFucmtZVzBSOEtjZHlONDJGL283c1FBQS9kMlQwTjg5Q2FsM1RiaTNIdzYzeGowZ3E5a01ndHpkeGRHV25NRmdRSFlSeTdpS29samsrUUpDQlZhSVZVYzllL2JFL3YzN29WQW80TzV1L1RuS3pNekV1blhyeW0zdTZPam9FdlczbFVqMDgvTXIxSmFabVFsUkZBRUFPcDBPdTNidGdpQUlsbXFyWnoxNThnUjZ2YjdjOXlSekNsRkV6dUYxME44OW1YOHNDRkIyRysvYW1JaUlpSWlJaUlpY3JNb25vbkpOZXZ6eThEUk9wZDNDWTIwbXRDYURxME9pb2h3djNXK0EyK011bGFPbXV5OGlBaHJodGRDT1VFcEx2L1JUQVZHZmg3eXpXNUI3N0d1WXNwS2NFR1h4Sko0QjhPdytBUjRSSXlFb2xNVmZRRVJWa3RTM052emUvaGE1cHpaRGMyQTVSRjMrWGp1bTdNZklpVm1EbkpnMWdFUUtXWEFqeUd1MWhNU25GaVR1S2dqdVhoRGNWSkM0ZTBGV3N6a2tudjZsbXQ5c05tUFVxRkVBZ00yYk56dnRmUUg1ZXlMWnEvS1pNbVVLcmwrL2pxKy8vaHBoWVdFMis3ei8vdnU0ZlBseW1aTUhDUWtKTnF1MjdGVnlWVWNMRnk2MHVRU2pXcTNHMXExYnkzWHVaNWRHdEtWZ3VVUmJ0bXpaVXFqdDZXcXAzYnQzSXpzN0d5KysrQ0wrL09jLzJ4eGo4dVRKdUhuelpwaytTL3E3eDJGTXVsbnE2NHNqQW9CUkM4TzlNOURGSDdhMHU3Y2VCRm1OSnVVMkx4RVJFUkVSRVpFclZPbEUxTVhNKy9qSHpYMUkwUlgvRzlaVVBXbE5CdHpMU2NHOW5CVEVQTG1DeVUzNm80MXYzVktOWmM3TFF0N0o3NUY3SWdybVhDY3VSMWdFaVZjUVBGK2NDSThPYjBDUWwyM2ZGaUtxSWdRSmxKMUd3ZU9GMTVGMzRXZmtuZndPeHBRN3Y1ODNtMkI4ZkFQR3h6ZHNYaTd4OEVIQXRIMmxTa2FKb29qVTFOVFNSbDVxT1RuNUNUZDdlLzRBZ05Gb0JJQXlKNks4dkx6UXYzOS95L0crZmZ1Z1Zxc3hmUGh3cTM3bG5aQnhKWHY3Z0RtU0pMS1hzQ3NxdVNlWHl3c3RvMWNlY25OenNYbnpaa2drRXJ6OTl0dDIrNW5OWmdBbzlmNVFHZCtNdFZRdFZpUlpTSE40RC9xNHd1Y2xJaUlpSWlJaUttOVZOaEYxTWZNK1BvcjcwZFZoVUNXU29zdkdSM0UvNHVOV2I2QzFieDJIcnpPclU1QjcvQnZrbnZvM1JIMXVPVWI0TzZsM1RTaDdUSUpIKytFUVpHNFZNaWNSVlM2Q215ZVVuVVpCR2ZFVzlIZGpvYnQ1Q0lhRUN6QW1Yb1pvMU51OXpweVhCVk5XVXFtcm9zcmJQLy81VCtqMWVvd2NPUkwrL3ZreFptWm1RaEFFZUh0NzI3M09aRElCQU5MUzByQmp4dzYwYk5rU0VSRVJKWjdmMTljWGt5Wk5zaHlmUEhrU2FyWGFxZzJvWG9tb2pSczM0dGl4WTFadHhTV2NTbXJnd0lFQThwTThCVW1uZ2phcHRHTDJNL3IxMTErUmtaR0JJVU9Hb0U0ZCsvL09GeVNpU3B2VU5DYkhsK3E2TWhFQTkxYXZjRmxlSWlJaUlpSWlxcGFxWkNJcTE2VEhQMjd1YzNVWVZFbXR1YmtYWDdSL3U5aGwra3pwRDVCemRBTzA1MzZDV0VGTE9rcDlRdUQ1MHJ0d2J6c1VncXpzeXdnK3p3U0ZCMFI5THBjeUpDdFY4ak1oQ0ZBMDZBSkZneTRBOHZlbk15WmRnL0h4ZFpoek15QnFzMkhPeTRLWWx3MnpOaHZ5T3UwZ0QybFI1bWtqSXlQTFBNYXp0Rm90ZHU3Y0NhUFJpREZqeGdESTN6dEtvOUhBMjl1N3lJU0Z3WkQvOTNCT1RnNDJiOTZNVnExYVdTV2lsaTVkYXRVL0xTM04waFllSG81Qmd3WTU3WDJZeldhYlg1K0NmWXFBOHZuNmxWWjZlcnJkcGU2ZWxwR1JnVldyVnBWcWptblRwZ0VBTGwrK2JFbEVUWjA2dFVMMzlCbzhlREJDUTBOUnIxNDkvUE9mLzhUcnI3K09vS0NnUXYzS1dsM24vZm9TcUhmL0ZXSTVWa2VMQUdBeVFqVGtXUm8wQno2SExLZ3gzSnIxTHJkNWlZaUlpSWlJaUZ5aFNpYWlmbmw0bXN2eGtWMHB1bXo4OHZBMFJ0YnRadk84OGZFTjVCeFpCMjNjYmtBMFYwaE1FcVV2UEY5NkZ4NFJiN0VDeWttay9uVmdUSTZIUExTTnEwT2hTc1NZSEErcHYrTVZrWldSSUpWREh0b2E4dERXNVRxUEk0bUxrdnIxMTErUm01dUxBUU1HV0txZmtwT1RJWW9pZ29PRGk3eFdyOCt2QW12VnFoWHExS21EdUxnNDNMOS9IM1hyNWkrM0doMGRiZFUvTnpmWHFzMlppU2lnK0s5UGVYejlTbXZXckZtWU5Xc1dnS0wzWDlKb05OaTVjMmVaNW5xNjhtcnExS2tZUEhod2hlNi8xYTVkTzBSSFIyUExsaTA0Zi80OFZxNWNDVGMzNjM5WHk1cUljbXZhRTI1TmU1WTFWSWNZSHNVaGErdE1tRkx2QWFJSTljNlBvV2pVbmIrc1FrUkVSRVJFUk5WS2xVeEVuVXE3NWVvUXFKSTdsWGFyVUNMSytPUW1OTkZmUUhmdDEwTDlSUURsOFR2ZGdzSUR5bTdqNGRrdEVvS2IvYjFScU9UY21yMk12TE5ibVlnaUszbG50OEt0V1I5WGgxRWxIRGh3b0ZUWDJVczZpS0tJYmR1MkFRQmVmLzExUzN0QlVpUTBOTFRJY1FzcW91UnlPZnIxNjRjTkd6WmcxNjVkZU8rOTl3ckYyN2R2WDd2N0hTVWtKQlM1bjFGeGl2cTY1T1hsWWZEZ3dVWDJxOGlrVEVrOS9UVVRSZEZtTmRPaVJZc1FHQmlJdUxnNHRHelowcXFQMFdqRXdZTUhJUWdDUkZHRXA2Y24xcXhaZzlhdFc2TkdqUm9BckN2VjdFbExTN043emxhbDJiUDdtdlhwMHdkSGpoekJzV1BIc0dyVktzeWVQZHZxZk1FeWoyWGRiNndpeUd1M2d0K1lEVWhiK3hwRVhRNU1XVW5JTy9jamxCR2pYQjBhRVJFUkVSRVJrZE5VeVVUVVkyMm1xME9nU3U3cHo0Z3A3UjQwQjFkREc3Y0xlR3BacGFjNVBRa2xsVUVaOFJZOFgzb1hFczhBWjQ5T0FEeTdqMGZhbXNIUTN6MEpSZjFPcmc2SEtnSDkzWlBRM3o2R2dNazdYQjNLYytubzBhTjQ4T0FCV3JkdWpZWU5HMXJhYjkzSy8rV1JldlhxRlhtOVhxK0hUQ2FESUFqbzFhc1hObXpZZ0lNSEQyTGl4SW1ReVJ6L2NVV2xVcUZuejU2VzQ5OSsrdzBhamNheW4xR0JzbFlHMlZQYUJGOUZ5czdPeHZUcDB6Rnc0RUFNR1RMRUt0bjAxbHR2WWNPR0RaZ3hZd1ltVFpxRTRjT0hXODZkT0hFQ0dSa1phTldxRlM1ZHVvUXBVNlpnd29RSldMbHlwU1g1OUd5bFdrazVXbWsyYytaTTNMaHhBd2NPSEVCNGVEaGVmZlZWeTdteVZrUlZOS2wvSFhoMmk0VG00TjhCQU5yelB6TVJSVVJFUkVSRVJOVktsVXhFYVN0b1B4K3F1clFtQTB4WmljaUorUWZ5enY4WE1Kc3FabUpCZ0h1YjE2RHFNdzFTMzlvVk0rZHpTbkJUd2Z2MXZ5SnI2d2Z3R2I2Y3lham5uUDd1eWZ6UHdyQy9RWER6ZEhVNDFkcXVYYnNLVmRLSW9vaE5tellCQUVhT0hHbDE3dUxGaXdDQVpzMmFGVG11WHErM0xMRVdIQnlNWnMyYTRmcjE2NGlOalVYMzd0MGRpbTNNbURIdzhmSEJhNis5WmpXL1JxT3g3SEZVd00vUER6NCtQbFp0c2JHeEFJRE9uVHM3Tko4OXNiR3hrRWdrVm50Y1ZTYXBxYWt3bVV6NDhzc3ZjZkRnUWN5WU1RTUFFQlVWaGVQSGp3UElyNTd5OFBDd3VtN0xsaTFvMGFLRlpWK20yclZyWTlpd1lRRHlreit0VzdkR2NIQXdacytlamY3OSt5TWtKQVJSVVZFQXJLdllsaTFiaHVUa1pKdXgyVXJralI0OUdrK2VQTEZxOC9MeXd2dnZ2NC81OCtkajdkcTFDQThQdHlRN0M2cnJGSXFxczd5ZFI4ZVIwUHkyRmpDYllIaDBDV1pOS2lTcVFGZUhSVVJFUkVSRVJPUVVWVElSUmVTSXRKVjlJVlpnMHRLdFdSK29YbjRmc2hwTkttek81NTJpWVZmNERGMkc3UC9PaGFKUk4zaTBIdzVaY0dNSUNxV3JRNk1LSU9wellVeU9SOTdacmREZk9nYWZZWCtEb2tFWFY0ZFY3ZGw2dUgvZ3dBSGN1WE1IalJvMVFvY09IU3p0bVptWmlJdUxnNXViRzhMRHc0c2NWNmZUV1NXR1hucnBKU1FsSlNFcks4dmgyTWFPSFZ1bXZnc1hMZ1JROXFxbWhRc1hRaTZYWS9mdTNXVWFwN3cwYU5BQTY5ZXZ4OGFORy9Ienp6L2ozWGZmdFN6VjE3MTdkN3oyMm10NDRZVVhySzQ1ZS9Zc3JsKy9qaGt6WmxpU2l3QXdZY0lFeStzVksxWUFBTEt5c2lDS29tV2ZzR2Q5K09HSFRua2ZFUkVSNk5XckYySmlZdkRqano5YTlza3EyRytzcWxSRUFZQkVGUWg1YUJzWUhwd0RSQkc2K01Qd2FEdlUxV0VSRVJFUkVSRVJPUVVUVVZSdFZWUVNTbDYzQTd6NmZRQjVuWFlWTWg5WlV6VHNpb0EvYlVmTzBZM0kvbVVoVE9rUElPcHpYUjBXVlFCQm9ZVFV2dzdjbXZWQndKKzJjeCsyQ25iczJERmN2bndadlh2M1J0ZXVYVEZtekJnMGJ0ellxcysyYmR0Z01wblFyVnMzUzdXVExYcTlIbWF6MlNySk5XalFJQXdaTWdSU3FkU2hlUDc3My8vaTVzMmJoZG9MOWlPeXQyL1JuRGx6SEJxL3VuRnpjOE1ycjd5Q3dNQkFiTisrSFUrZVBFSE5talV4ZE9oUXRHclZ5cXF2Mld6Ryt2WHJvVktwMEt0WEw2dEVsQzMzN3QwRGtGOHhWZDRtVDU2TTJyVnJZOVNvMzVleTArbDBFQVNoU2xWRUFZQmI0eGZ6RTFFQWREZGltSWdpSWlJaUlpS2lhb09KS0tKU2t0VnNCbFhmRCtEVytFWEF4b2J2VkhFRU54VlVmYVpCMVdkYThaMkp5Q2x1M3J5SnJWdTN3bVF5NGIzMzNpdFVZZlRvMFNQODlOTlBBSUNoUTR0K29LN1ZhZ0VBN3U3dWxyYWlFbGZQeXNyS3dzV0xGeTNMeXRsaWI5K2k1eTBSSllvaVRwNDhpVzNidHVIY3VYT1lNR0VDMXE5Zmo2KysrZ3A3OXV6QnpKa3o4ZXFycitLZGQ5NkJVcGxmWFJvVEU0TTdkKzVnNU1pUlZ0OGplMDZmUGcwQWFOcTBxZDArMTY5ZlIzQndNUHo5L2N2MGZueDhmREJ1M0RqTHNjRmdnQ2lLSmZyOFZCYUt4ajJBNkZVQUFIMzhFWWdtQXdScDFhbnFJaUlpSWlJaUlyS0hpU2lpRXBMNjFvYXE3d3k0dDNvVkVDU3VEb2VJeUNVS3FsNEs5dVY1V2s1T0RqNzY2Q1BvZERwMDc5NjkyR1g1Q3BiZkswaDhPQ0luSndmcjE2L0hpUk1uNE9Qamd5KysrTUptdjhqSVNDUWtKSlI1dWIycTdPSERod0R5cThQR2pCbGoyVytwUllzV0NBOFBoMUtweEl3Wk14QVJFWUdWSzFkaTU4NmRpSTJOeFl3Wk05Q3hZMGZVcjE4ZlNxWFNzaDlVVVF3R0EzNzk5VmNJZ29DdVhidmE3UmNURTRQdDI3ZGp6Wm8xYU5pd29YUGVLSURjM1B5SzJLcVlpSkxYQ29kRTZRdHpiaVpFZlM0TUNSZWdxTmZSMVdFUkVSRVJFUkVSbFJrVFVVUU9FdHc4NGRuai8wSFo5VzBJc3FyM2dJdUlTQ0tSUUJBRWlLSUl0Vm9OTHkrdlVvMWpOQm9SRnhjSEFJV1c0OU5vTkpnL2Z6N3UzYnVINE9CZ1RKOCt2ZGp4TGx5NEFBQUlDUW14ZVY2cjFlTHExYXVJaTR2RHBVdVhBQURwNmVuNDhjY2ZJWmZMblpySXFDaVJrWkZPSC9QU3BVdElUazRHQUt2djcrSERod0hrSjJsME9oMTY5KzZORVNOR29GR2pSbGJYZCsvZUhjMmFOY09TSlV0dzZkSWw1T1hsQWNqZlUycmV2SGxXZTNqWnMyWExGcVNscGFGTGx5Nm9VYU9HM1g1NWVYa3dHbzJReVp6N28yaE9UZzRBT0ZTNVZla0lFaWdhZG9NMmJoY0FRSC83T0JOUlJFUkVSRVJFVkMwd0VVVlVIRUVDai9iRG9lb3pIUkpWb0t1aklTSXFOVUVRRUJnWWlKU1VGSHo3N2JlWU9IRmlpU3RITWpNekVSVVZCYlZhRFpWS1paVUVTa3hNeE1LRkMvSGd3UVA0K3ZwaXlaSWxsdVJGVmxZVzB0TFM0T3ZyQzA5UFQ3aTV1Y0ZzTnVQaXhZdUlpb29DQUxSdjM5N21uREV4TWZqODg4OHR4Nkdob1lpSWlFRDc5dTNScGsyYktsbjlrcENRNE5UeExseTRnQVVMRmtDdjF3TUEvdktYditEamp6K0dVcW5FOE9IRGNlalFJZFN0V3hmang0OHZNa0VVR0JpSTVjdVg0L2p4NCtqV3JadWx2Vk9uVHNYR2NQcjBhWHozM1hlUXlXUTJFMjJpS0ZwZUZ5U01ubDJhcjIvZnZzWE9VNVQ3OSs4REFGU3FxcmxubktMUlU0bW9PeWNBTGpsTFJFUkVSRVJFMVFBVFVVUkZVRFRzQ3E4QmN5R3JhWCtmQ3lLaXFxUi8vLzdZdEdrVHRtL2ZqaDA3ZHBTb0lrVVVSUmlOUnN2eEcyKzhBWWtrZjRuU21KZ1lyRnExQ2prNU9RZ0pDY0hpeFlzUkZoWm02ZnZvMFNOTW0vYjdRM1hoZjN2ckZTUW42dFNwZzU0OWU5cWN0M3YzN2poNDhDQTZkZXFFenAwN0l6UTAxSEl1THk4UFM1Y3V0UnR6V2xvYUFCVFo1OWw5b3V4Vkt6MmRTQ2xyUlZOcGx3bzBtVXdZTUdDQVZWdEJFa3FuMDJIV3JGbUlpNHZEM3IxN01XSENCSXdZTVFJZE9uVEE4dVhMaTYyQUUwVVJKcE1KSnBNSmJkdTJoVnF0aGxRcWRXakp4QU1IRHVDTEw3Nnc3Qm4yN0pLTk1wa01LU2twU0V0TGcwS2h3TFZyMStEaDRWRW9wcWMvTXdVU0V4TmhNcG1zMnM2ZVBRc0FxRjI3TnJ5OHZPRGg0WUVIRHg3Z20yKytBUURVcjErLzJKZ3JJMFhEMzVOL2hvY1hJZXB5SUxoNXVqQWlJaUlpSWlJaW9ySmpJb3JJQmxsZ2ZhZ0d6SUZiazU3QS94NldFaEZWQjZOSGp3WUE3TnUzRDZtcHFUQVlEQ1c2WGlhVElTd3NEQU1IRHNTZ1FZTUE1Q2RIZnZycEorVGs1Q0FpSWdJZmZ2Z2h2TDI5cmE2clU2ZU9aVmxBNFBla2prS2hRT2ZPblRGNThtUW9GQXFiYzNwNWVlR3p6ejZ6ZVU2djF5TTZPcnJZdUl2cTgyd2l5cEZxcGRKVU5BbUNZRW5jbFphdE1YYnQyZ1dkVG9jeFk4YWdYNzkrNk4yN04yUXlHWGJ1M0ltMWE5ZGFYZnYwNjRJL1FQNzM4T2xFVzR0RWNvQUFBQ0FBU1VSQlZJRzMzMzRibzBhTnNodVAwV2pFeHg5L2pOallXQUQ1bjY4aFE0WVU2dGUwYVZOY3VYSUZmL2pESHl4dFhicDBLZFR2NjYrL0x0UTJldlJveTc1V0JjNmZQNC8vL09jL05tT1NTcVUyWTZnS3BENGhrQVUxaERIbE5tQTJRWC92Tk55YTluUjFXRVJFUkVSRVJFUmx3a1FVMFZNa0hqN3c3RDBWeW80akFTbHZEeUtxZnFSU0tjYU5HNGR4NDhZNWRjeDU4K2JoekprekdEUm9rRlhDbzRCS3BjTCsvZnVoMSt0aE5CcGhOcHNCQUo2ZW5qYjdPOHJIeDZmVTFVWFBjdFk0OXBhWGswZ2syTGR2WDVuR3RqWEdpQkVqWURRYU1XYk1HQUQ1eWNKcDA2WmgwS0JCaUltSlFYeDhQTEt6czJFd0dDd1ZUMmF6MmZMYVZnS3FRSThlUFlxTVJ5YVRJVGc0R043ZTNwZ3laWXJkcXJicDA2Zmp5eSsvUkVwS0NnUkJRRmhZR0NaUG51elFldzRKQ1NtVXBHelNwQWxxMWFvRnJWWUx2VjRQczlsczJTL3NyYmZlUXRPbVZiZVNXZEdvZTM0aUNvRHVlalFUVVVSRVJFUkVSRlRsQ1dKUlR4OHFxU0ZIbHJzNkJLb0N2dHEvM3ZIT0VpbVVuY2ZBcytka1NEeUszNHlkaUlpb01qRWFqU1ZhWnJFczR1UGprWnljYk5sRFNxUFJ3R1F5V2ZZRG83TFIzeitEakExdkFjai9CWm5BRDQ5RGtNcGRIQlVSRVJFUkVSRlJZWUtEdjEzTWtnOTY3cmsxZnhsZS9XWkRHbGpQMWFFUUVSR1ZTa1Vsb1FDZ2NlUEdhTnk0c2VWWXBWSlYyTnpQQTBXZGRwRDZoY0tVOFJEbXZDem9iL3dHdHhhMnEreUlpSWlJaUlpSXFvS3liVlJBVklYSmFqU0IzeC8vQmQrMzFqSUpSVVJFUkpXRElJRkgyNkdXdzV3ajY0R3F0NEFCRVJFUkVSRVJrUVVUVWZUY0VkeTk0RFh3endoNDd4Y29HblIyZFRoRVJFUkVWanc2allLZ1VBSUFEQTh2UW4vbnVJc2pJaUlpSWlJaUlpbzlKcUxvdWVMUmZnUUNwKytIc3ROb1FDSjFkVGhFUkVSRWhVaVVmbEIySG1NNVZ1LytGS0pSNThLSWlJaUlpSWlJaUVxUGlTaDZMc2hydDRUL3BLM3dmbjB4Sko0QnJnNkhpSWlJcUVqS2J1TWhVZm9CQUl6SjhjaUpYdVhpaU93em04MnVEb0dlTStucDZUaHo1Z3l5c3JKY0hRb1JFUkVSRVRtQWlTaXExaVJLWDNpL3ZoaitrN1pDSHRyYTFlRVFFUkVST2FUZ1o1Z0NPY2MyUW50bHJ3c2pzdTNNbVRNWU5td1lObXpZVU9heGJ0KytqWHYzN3BVOXFESklURXpFM3IzMnY4NDdkdXhBY25KeUJVYjAvTGgvL3o1bXpweUp4NDhmRjl2MzhPSERtRHQzTG80ZVBWb0JrVlVlMWUwZStmdmYvNDd2di8vZTd2bURCdzhXT1JjUkVSRVJWUjB5VndkQVZGNlVuVWJCczg5MFNEeDhYQjBLRVJFUlVZbTVOWDhaSGgzZVFONlpMWUFvSW12TCs4QndFOXhidmVycTBBQUFtWm1aK052Zi9nYU5Sb1Btelp1WGFheDc5KzdoVDMvNkUyclVxSUcxYTlkQ3FWUmFuZS9idDYvRFk0V0ZoZUhycjcrMmU5NW9OQ0lqSXdNcEtTbDQ4dVFKc3JLeThQcnJyd01BMXExYmgrUEhqOFBOelEyOWV2V3l1aTQrUGg1cjFxeEJTa29LSWlNalMvRHV5QkVuVDU3RXBVdVhzR2pSSXF4ZXZScHVibTUyKzhiR3hrS2hVT0NsbDE0cTBSek8vcjdKNVhLc1c3Zk9xV1BhVXgzdmtlM2J0eU1zTEF5alJvMnllMTZ2MTJQQWdBRU92emNpSWlJaXFweVlpS0pxeTJ2Z0lsZUhRRVJFUkZRbVhxOHVoQ2t6Q2ZwYlJ3Q3pDVmsvem9RcDlTNlVQU1pCa01wZEZwZlpiTWJTcFV1UmtaRUJsVXFGSTBlTzRNaVJJM2I3QndVRllmejQ4WGJQMTZ0WEQ5MjdkOGR2di8yR1ZhdFdZZTdjdVlYNnFGUXE5T3paczhpNGR1N2NXYWhORkVYTW5Ea1RLU2twVUt2VnlNbkpzVG92Q0FLNmQrK093TUJBVEpzMkRYRnhjZmo4ODgvUnVIRmpoSWFHQWdBTUJnTSsrK3d6cUZRcXZQbm1tMFhHUUtVellzUUlYTHg0RWFkT25jTEtsU3N4Wjg0Y3k3bi8vT2MveU16TXRCeWZQMzhlQVFFQlJWYlRUSm8wcVZCYlFrS0NVMk9XeTYzdndaRWpSeUkxTmRVcDQrN2V2ZHVxclNyZkl6cWREdi81ejM5c3hwT1ZsWVYvL2V0ZmhkckhqQm1EZS9mdTRjVVhYeXp5L1JBUkVSRlIxY0JFRkJFUkVSRlJKU1hJM09BN2FpMHl2Mzh2UHhrbG1xRTV1QnJheTN2Zy9mcGZJUTlyNjVLNC92R1BmK0RzMmJNQUFJMUdnK2pvNkNMNzE2dFhyOGhFRkFCTW1USUZGeTVjd01HREJ4RVJFWUUrZmZwWW5mZno4OE8wYWRPS0hNUFdRM1pCRU5DeFkwZEwwaXcyTmhieDhmRllzV0lGQWdNREVSUVVaRWtvK1B2N1kvejQ4ZmorKysrUmtKQmdlY2grOWVwVnBLU2tZUHo0OGZEMDlDd3lCaW9kUVJEdzRZY2ZZdUxFaVlpT2prYWJObTN3Zi8vM2Z3Q0FmZnYyRlVvaXBhU2tZT3ZXclhiSHM1V0lBbXduZVVyRFZnVlNyVnExNE9IaFVhWnhpMHFXVmRWN1JLdlY0cnZ2dnJNWlQzWjJ0czF6UFhyMFFFNU9EcG8yYlZyayt5RWlJaUtpcW9HSktDSWlJaUtpU3F3Z0dhWGU4Ukh5enYwRUFEQW14eU45L1p1UWg3MEFqL1lqNE43eUZRaHVGWk1nMmJwMUs3WnYzNDdnNEdDc1hic1dQajYybDBGT1NVbkJuLzcwSjZTbnAyUFFvRUhGanV2dDdZM0preWRqOGVMRldMMTZOVnEyYklrYU5XbzRKZWFSSTBkYVhpY21KaUkrUGg2dFcxdnZIN3AwNlZJQStkVWh6WnMzeDZGRGgzRG8wQ0hMK1JZdFd1RFNwVXU0ZlBreUFGaFY3SkJ6ZUh0N1k4YU1HWmcvZno0MmJOaUFuajE3V2lWMkRodzRVT3dZa1pHUlRxOThjdFNLRlN2S1BFWlJTK3hWMVh2RXg4Zkg1dmV1YjkrK2RwY0pMRWlZclZxMUNxdFdyYkliOThTSkV6Rml4QWhIM3lZUkVSRVJ1UWdUVVVSRVJFUkVsWndnYzRQM2tDVndhOUVQMmI4c2dGbWRBZ0F3SkZ5QUllRUMxTHYvQ25sWU84aERXMEZlcXhWa3RWdEM2bDBERUNST2plT25uMzdDdW5YcjRPYm1oa1dMRnRsTlFtbTFXaXhjdUJEcDZla1lQbnc0Qmc4ZTdORDRQWHYyeFA3OSs2RlFLT0R1N201MUxqTXpzMXozNHltdXF1dFpURVNWajRpSUNFUkdScUpMbHk1bHJpNnFqcDZYZStUTW1UTlFLcFhvMHFXTHpmTjM3dHpCM2J0M29WQW9TajBIRVJFUkVWVWNKcUtJaUlpSWlLb0l0NmE5RURCbE4zS1Bia0RlbVMwdzUyWUFBRVI5SHZTM2owRi8rOWp2blFVQmdzSVRFbmN2Q081ZUVOeTk0UjQrQU1yT1l3QkJLUEhjbXpadFFsUlVGQVJCd055NWM5R2tTUk9iL1VSUnhLZWZmb3JidDIramUvZnVtRGh4WW9ubVdiaHdvYzBFaEZxdExuSXBObWV3VjUzeHRMSlczQmhUYmlQbjBGY3daeVdWZW94S1N5S0JXN09YUy8wWksvQjBkVTVWWWphYk1XclVLQURBNXMyYnkyMmVxbmlQNkhRNkhEeDRzRkRmbkp3YzdObXp4NnF0VDU4K09IdjJMSHIwNklGWnMyWWhLU2tKUnFNUm9hR2hFUDczdVpvK2ZUb0VRVURYcmwzTCtJNklpSWlJcUNJd0VVVkVSRVJFVklWSVBIeWc2anNUbnIybVFIZGxMM0pQL1J1R2hQT0FLRnAzRkVXSU9nMU1PZzN3djZTSDRmNFp5T3UyaDd4V3VNUHo1ZVhsWWZueTVUaDgrUEQvaGhYeDBVY2ZPWFR0MGFOSDBhOWZQNnUyNGg1azI2dUNjZVFCdUwxbHpXeTFGN1E1YTg4Z1IybjJMWVB1eG04Vk5sOUYwOStKTGZGbnpGR09WUHRrWm1hV2FFeEhFNHVPTEFzb2lpSlNVMU5MTkg5cFZNVjdKRHM3RzU5Ly9ubWg5dlQwOUVMdG5wNmUwR3ExZVBIRkZ3SGtWMVlsSmlaaTc5NjlrRXFsdUhmdkhxNWN1WUtJaUFnRUJRV1ZLUzRpSWlJaXFoaE1SQkVSRVJFUlZVR0NUQUgzTm9QaDNtWXdSSzBhaGtlWFlIaHdIdnFFQ3pBK3ZnWXhMd3VpVVc5MWpVUVZCS2xQU0lubTJiVnJGdzRmUGd5VlNnVlJGSkdUazRNK2Zmclk3QnNURXdPcFZJb2VQWHJZUEc5cmFhK05HemZpMkxGalZtM0ZQVXd2cVlFREJ3TElyMWdwZUtCZTBDYVZTcDA2VjNIa29XMnFkU0txTkoreFU2ZE80Y3laTTFadDc3MzNYcUYrNVZudFkrOHpmZUxFQ2VUbTVwYmJ2STZvRHZkSVVGQ1FROGs4QUpnL2Z6NzgvUHpRc1dOSEFQa0pQa0VRTEhIODk3Ly9CUUNIOXA0aklpSWlvc3FCaVNnaUlpSWlvaXBPY1BlQ29tRTNLQnAyZytkVDdhSkJDMUdiRFhOZUZrUmREbVFoTFNESVNyYW55ckJodzVDU2tvTEJnd2RqNGNLRnlNbkpzYm4zaThGZ1FIUjBORUpEUSszdURXTXJFWldlbnU1UVJVcEdSZ1pXclZwVm90Z0xUSnMyRFFCdytmSmx5MFAycVZPbldwYjVxa2llUFNmRHZmVkFtTEllVi9qYzVVNGloYngyNnhKL3hxNWN1WUp0MjdaWnRkbEtSRG1TeUNqdDBvbjJQck9Sa1pHbFNrUkZSa2FXK0JwN3Fzczk4cTkvL2F2WVBoRVJFUmcvZmp3ZVBueG9TVHdaalVZSWdtQkpTSTBmUHg1dDI3WkZwMDZkbkJZYkVSRVJFWlV2SnFLSWlJaUlpS29wUWU0T1FlNE9pVmR3NmNjUUJMejc3cnZGOWt0UFR3ZUFFaStWTld2V0xNeWFOUXRBMFVrRWpVYURuVHQzbG1qc1p6MWRWVEoxNmxRTUhqelk3bEpsNVVucVh4ZFMvN29WUG05bE5YejRjUFR2M3g5QWZrSW9LYW4wKzJjNXUxS290TXF5ajlpenFzczk4dDEzM3hYYng4ZkhCNis5OWhvYU5HaGdhZE5xdFRDYnpVaEtTa0t0V3JYZzQrT0RYcjE2T1NVbUlpSWlJcW9ZVEVRUkVSRVJFVkdaM2IxN0Z3QlF2Mzc5Y2huLzZmMXZDaW9qbnJWbzBTSUVCZ1lpTGk0T0xWdTJ0T3BqTkJweDhPQkJTMldGcDZjbjFxeFpnOWF0VzZOR2pSb0FnTFMwTkN4ZHVyVElPTkxTMHB6NHJnZ0F2THk4NE9YbEJRQ1F5ZXovTDZvamUwUVY4UFgxeFp0dnZsbm0yRXJMMFdYb25sV1dwRTlsdjBkSzh6VXBXQTRVeVA4N3BsYXRXaVVlZzRpSWlJaGNqNGtvSWlJaUlpSXFzeXRYcmdBQW1qWnRXcTd6WkdkblkvcjA2Umc0Y0NDR0RCbGk5U0Q5cmJmZXdvWU5HekJqeGd4TW1qUUp3NGNQdDV3N2NlSUVNakl5MEtwVksxeTZkQWxUcGt6QmhBa1RzSExsU3N1RDlkemNYSnZMQjFMbFVKSTlvc0xDd2x5YWlIS2w2blNQWkdSa3dHdzJBOGhmTnJCYnQyNFZOamNSRVJFUk9ROFRVVVJFUkVSRVZDSkZWVzBzWHJ3WWl4Y3ZMcmU1VTFOVFlUS1o4T1dYWCtMZ3dZT1lNV01HQUNBcUtnckhqeDhIa0orRThQRHdzTHB1eTVZdGFOR2loV1hwd05xMWEyUFlzR0VBOGl0QldyZHVqZURnWU15ZVBSdjkrL2RIU0VnSW9xS2lBT1MvMzRKcWsyWExsaUU1T2JuYzNoL1o1MmhGalN1V1czU1dYYnQybFhsZnBzcDRqNVRrZStMbjU0Y3RXN1lBQUI0OGVBQWdmNG5RaXhjdmx2UkxRVVJFUkVTVkJCTlJSRVJFUkVSVUluMzY5TEU2VGs1T1JseGNIR3JVcUlHV0xWdmF2YzRabFJRTkdqVEErdlhyc1hIalJ2ejg4ODk0OTkxM0xjdVFkZS9lSGErOTlocGVlT0VGcTJ2T25qMkw2OWV2WThhTUdWWVBzeWRNbUdCNXZXTEZDZ0JBVmxZV1JGR0V0N2UzemZrLy9QRERNcjhIcW53cVMvSktvVkNVZVl6S2VJK01HVE9tVU52bXpadWhVQ2dzeWE0Q1R5ZklMbCsrREFBWU1HQUE5dXpaZ3lkUG5saVdDU1FpSWlLaXFvT0pLQ0lpSWlJaWNraWZQbjJRbnA2T0tWT21XTFV2V0xBQUFCQVpHWW5RMEZBb0ZBclVxMWV2MFBXZW5wN3c5L2N2Y3h4dWJtNTQ1WlZYRUJnWWlPM2J0K1BKa3llb1diTW1oZzRkaWxhdFdsbjFOWnZOV0w5K1BWUXFGWHIxNmxWc1ZjVzllL2NBNUZlRDBQUGoyZVJxZ1JNblRpQTNON2VDb3dHT0hUdUd5NWN2bzNmdjNtamN1SEdKcjY5czk4allzV09SbFpXRnZYdjM0clhYWG9PN3V6dCsvUEZIS0pWS2pCMDcxckswWjNoNHVOVjF4NDhmUjFoWUdBWU5Hb1E5ZS9iZzExOS94YWhSb3h5ZWw0aUlpSWdxQnlhaWlJaUlpSWpJSWJZZUFFZEhSK1BreVpPb1Y2OGVYbnJwSlF3WU1NQ3lSTmV6Q2hKWVdWbFoyTGh4STE1NTVSVTBhOWJNNGZsRlVjVEpreWV4YmRzMm5EdDNEaE1tVE1ENjlldngxVmRmWWMrZVBaZzVjeVplZmZWVnZQUE9PMUFxbFFDQW1KZ1kzTGx6QnlOSGpvUzd1M3V4YzV3K2ZScEEwWHRkWGI5K0hjSEJ3VTVKcWxIbE1HZk9ISnZ0a1pHUkxrbEUzYng1RTF1M2JvWEpaQ3BSSXFveTN5TTdkdXhBVkZRVUFnSUM4UExMTDF2YXpXWXpsaXhaWXBVUUE0QTdkKzRnUGo0ZXc0Y1BSNk5HalJBUUVJQWRPM2JnelRmZmhFekdSeGxFUkVSRVZRbC9laXVHVXFxQUNDRFBwSGQxS0VSRVJFUkVsY3ExYTlld2N1VktTQ1FTVEowNkZWS3AxS0hyTWpNenNXZlBIcWpWYWl4YXRLakl2ZzhmUGdRQXBLV2xZY3lZTVhqeTVBa0FvRVdMRmdnUEQ0ZFNxY1NNR1RNUUVSR0JsU3RYWXVmT25ZaU5qY1dNR1RQUXNXTkgxSzlmSDBxbHN0RHlYN1lZREFiOCt1dXZFQVFCWGJ0MnRkc3ZKaVlHMjdkdng1bzFhOUN3WVVPSDNqT1ZYWGtzbnpkNzltem9kTHBTbnk4dkJWVkh0aW9MbjFVVjdoRzlYbzlmZnZrRjllclZLMVI5SnBGSU1IYnNXSHoyMldkWXYzNjlaVStyVFpzMlFSQUVEQnc0MFBMZnFLZ29iTisrSFVPSERpMDJWaUlpSWlLcVBKaUlLc2JBMnUweHNtNDNwT2sxZUppYmh0TnB0N0VyOFZ5WnhneDI5OEc2anU5WXRRMDVzcnhNWXhJUkVSRVJWYVN6WjgvaUwzLzVDM1E2SFNaT25GaG91YStpcEtTa0FBQ0Nnb0lzYlpjdVhVSnljaklBUUsxV3c4dkxDd0J3K1BCaEFFQnViaTUwT2gxNjkrNk5FU05Hb0ZHalJsWmpkdS9lSGMyYU5jT1NKVXR3NmRJbDVPWGxBY2pmTDJmZXZIbnc4ZkVwTnE0dFc3WWdMUzBOWGJwMEtYSWZtcnk4UEJpTlJsWmxPRmw2ZWpxeXM3TUJBRHFkRG01dWJsYm5odzhmN3RBNFc3ZHVkWGpPNGlyeVNsS3hKNUZJSUFnQ1JGRzArZ3lYbE5Gb1JGeGNIQUJZVlVOVjVYdGsyN1p0eU16TXhNeVpNeUVJUXFIK0w3LzhNalp0Mm1SWnVpOHJLd3RIamh4QjU4NmRMVXNBRGg0OEdELzg4QU8rKys0NzlPalJBNEdCZ2NYR1MwUkVSRVNWQS8vUHFSaE52RUlBQUFFS0ZRSVVLdHpWSkxzNElpSWlJaUlpMXpFYWpkaTBhUk0yYjk0TXM5bU10OTU2Q3lOR2pMRHFZekFZaWh6andZTUhBSUNRa1B5ZnRTOWN1SUFGQ3haQXI4OWZoZUF2Zi9rTFB2NzRZeWlWU2d3ZlBoeUhEaDFDM2JwMU1YNzgrQ0lmZmdjR0JtTDU4dVU0ZnZ3NHVuWHJabW52MUtsVHNlL3I5T25UK082Nzd5Q1R5UkFaR1Zub3ZDaUtsdGM1T1RrQXdLWDVuT2pldlh1WVAzOCtqRVlqUER3OHNHREJBaXhjdUJEZTN0NFlPblFvc3JLeUhONGJxSG56NXZEMDlDem5pQXNUQkFHQmdZRklTVW5CdDk5K2k0a1RKeFpLcGhVbk16TVRVVkZSVUt2VlVLbFVsb3E3cW55UGFEUWEvUERERCtqUW9RTTZkKzVzNldNMm15MnZKUklKSmsyYUJLbFVpb0NBQUN4WXNBQlNxUlJ2di8yMnBZKzN0emVHREJtQ0gzNzRBVXVXTE1HeVpjdVlEQ1lpSWlLcUl2aFRXekVhZTlXME9yNlJuZWlpU0NyV3RoYy9xTEM1V0ExR1JFUkVWUG1aVENiODl0dHZpSXFLUWxKU0VtUXlHYVpPbllwWFgzM1ZxcDlTcVVSeWNqTE9ueitQVnExYVdUMG9Ga1VSQ1FrSjJMbHpKd0NnVWFOR2xnZnNPcDBPczJiTlFseGNIUGJ1M1lzSkV5Wmd4SWdSNk5DaEE1WXZYMTVzZFlrb2lqQ1pURENaVEdqYnRpM1VhaldrVXFsbEg1eWlIRGh3QUY5ODhRVk1KaFBlZSsrOVFzdWh5V1F5cEtTa0lDMHREUXFGQXRldVhZT0hoMGVwSzE3SVdseGNIUDc4NXo4akx5OFBTNWN1UlhaMk5qNzU1QlA4OFk5L3hPREJnOUdsU3hkTFZZd2p1bmJ0Q29QQkFMVmFEYVBSQ0Q4L1A4czVnOEZRTGt2OEZlamZ2ejgyYmRxRTdkdTNZOGVPSFNWS2xJaWlDS1BSYURsKzQ0MDNJSkZJcXNVOThzYy8vaEZObWpSQmJtNHUzTnpjY1B6NGNlajFlcXVZdTNYckJxMVdpOW16WnlNMU5SVnZ2dmxtb2FVdng0NGRpOWpZV0Z5NmRBbkxsaTNEM0xseklaRklpbzJmaUlpSWlGeUxpYWdpMUhEM2diZmMrb2Z5YTltUFhCUU5FUkVSRVZIRlMwMU54YTVkdTdCdjN6N0xrbnFOR3pmR0J4OThnQVlOR2hUcTM3cDFhOFRHeG1MMjdObEZqdHVvVVNPMGJOa1NuMzc2S1hRNkhjYU1HWU4rL2ZxaGQrL2VrTWxrMkxseko5YXVYV3ZwLy9SeVhvSWdXUDRBK1VteXA2c3hDcno5OXR0RlZ0RVlqVVo4L1BISGlJMk5CUUNNSGowYVE0WU1LZFN2YWRPbXVITGxDdjd3aHo5WTJycDA2VkxrK3lQSG5UbHpCaHFOQnUrODh3NWVlT0VGQU1CSEgzMkVGU3RXWU5PbVRkaTBhUk9BL08rN1ZDcUZWQ3FGVENhRFZDcUZSQ0tCeVdTQzBXaUV3V0N3U3VRQStaL0hGU3RXV0k0RlFVQm9hR2laWTA1SVNMRFpQbnIwYUFEQXZuMzdrSnFhV214MTRMTmtNaG5Dd3NJd2NPQkFEQm8wQ0FDd2E5ZXVLbitQREI0OEdNZU9IY09VS1ZPc3JtdlhycDNsdFVhandaLy8vR2RjdTNZTkRSbzB3Smd4WXdyTkk1ZkxNV2ZPSEx6Ly92djQ3YmZmb0ZhcjhkZS8vcFdWVVVSRVJFU1ZISDlhSzBKTG56Q3I0OGZhVEdRWmNsMFVUZkdjVWNVMDZmUS9rYXpOY2tJMFJFUkVSRlFkeU9WeTdONjlHK25wNlFnSkNjR1lNV1B3OHNzdjI5em5CUUJtekppQmI3LzlGamR2M29ST3B5dDAzdGZYRitIaDRSZ3hZZ1FFUWNDSUVTTmdOQm90RDUxbE1obW1UWnVHUVlNR0lTWW1Cdkh4OGNqT3pvYkJZTEJVYzVqTlpzdHJXdy9YQy9UbzBhUEk5eWFUeVJBY0hBeHZiMjlNbVRJRlBYdjJ0Tmx2K3ZUcCtQTExMNUdTa2dKQkVCQVdGb2JKa3ljWE9UWTVidWpRb1hqNDhLSFZFby9kdW5WRDI3WnRjZWpRSVZ5OGVCRXBLU25RYURRd0dBeFdmNHhHSTZSU0tUdzhQS0JTcVNDUlNDekpLcWxVaW1IRGhsbkdiTnUyTGVSeU9SWXZYbHptbUdmUG5nMjVYRjZvWFNxVll0eTRjUmczYmx5WjV5aFFYZTZSQmcwYW9FNmRPaEJGRVVxbEVxMWJ0OGJZc1dNdDUxTlRVNUdXbG9hZ29DQjgrdW1uZHBjMWJOaXdJWllzV1lMNTgrZWpVNmRPVEVJUkVSRVJWUUdDV05SUHBaVlVSUzNsTnJYcC82RlhjTGpsT09iSkZheSt1YWZNNHdhNysyQmR4M2VzMnB6eG5weVppSHA2ckxzNXlkaVRlTDdJNjk1cjNOL2gvdjFEWGtCRDFlL3JscGZYOTdNaWx4Y2tJaUlpcXM3T25Ea0RuVTZIcmwyNzJrMUFsWVhSYUt5d2g4bng4ZkZJVGs2MjdJK2owV2hnTXBuZzQrTlRJZk9UYmFJb2xzdG5xN3A0WHU2UnJLd3NaR2RuSXl3c3JOaSs2ZW5wM0tlTmlJaUl5TVVFQjMrSTU2OE9GZUhaaXFoTG1mZGRGSWxycFdpemNlQnhYSkY5bms1RUZkZS9yVjk5cTBRVUVSRVJFVlZ1SFRwMEtOZnhLN0tpb1hIanhtamN1TEhsV0tWU1ZkamNaQitUVUVWN1h1NFJIeDhmaHhOZVRFSVJFUkVSVlIxTVJOa1I0dUdMSURkdnE3YUxsVHdSOWUvN1IrMmVlNnR1ZDh2cmg3bHBPSnh5eldZL2pWSHI5TGlJaUlpSWlJaUlpSWlJaU9qNXhFU1VIZTM4ckRkZVRzaE5RNFkreDBYUk9PYkhCN0YyenoyZGlFck15eWl5THhFUkVSRVJFUkVSRVJFUmtUTklYQjFBWmRYZXY3N1Y4Zk82TEI4UkVSRVJFUkVSRVJFUkVWRnBzU0xLQmplSkhPSFA3QS8xYXExMmVMVld1eEtOY3luekFSYkZiWEZtYUVSRVJFUkVSRVJFUkVSRVJGVUdLNkpzYU85Zkh3b0pjM1JFUkVSRVJFUkVSRVJFUkVSbHdXeUxEVjBDbTdnNmhFckZWK0dKRHY0Tm5kYmZUK0hwakxDSWlJaUlpSWlJaUlpSWlLaVNZeUxxR1hLSnJGQVM1VkZ1T3JSbVE3SFhlc3JjVU5QZDEzSnNGczFPajg4Vm1uaUZZSDc0a0hMclQwUkVSRVJFUkVSRVJFUkUxUk1UVWMvb0ZOQUk3bEs1NVZobk51Q0RDOTlCYXlvK0VkVzdSa3RNYVRMQWNweW0xNVJvYmcrcEFtMTg2eUkyTGI1RTF4RVJFUkVSRVJFUkVSRVJFVlZHVEVROW8zZU5jS3ZqcytsM0hFcENBVUNnbTVmVjhlTzhUSWZubFFvU3pHbytHRzM5NnVGNDZnMThkZXRYcUExNURsOVBSRVJFUkVSRVJFUkVSRVJVMlRBUjlSUS9oU2ZhK05hemFqdVVmTTNoNjRQY3ZLMk9IMnNkVDBSTmF2UXkydnJsejkwMXNDbGFlSWRpYmZ4K25FNi83ZkFZNWVWVTJpMHN1ZnB6a1gyMnZmaUJ3LzFuTngvTWZiaUlpSWlJaUlpSWlJaUlpSjRERWxjSFVKbjBxZEVLRWtHd2FydVhrK0x3OVdIS0FLdmpoTnhVaDY5dDUxZmY2dGhYNFlsNTRVUHcveHIxaFVMQ2ZDRVJFUkVSRVJFUkVSRVJFVlU5VEVUOWowUVEwRCtrVGFIMjV0NjFIUjdqNlVTVXdXekN3OXgwaDYrZGZpNEtKOU51Rldydkg5SUduN2NkaXdhcVlJZkhJaUlpSWlJaUlpSWlJaUlpcWd5WWlQcWZpSUJHaGZaNEFvQld2bUVPWFYvTHd3OUttWnZsT0NFM0ZTYlI3UEQ4R3FNV1M2LytqUFczbzJFd0c2M08xVmI2WTlrTG96Q3dkcnNpeHhBQXlDVXltMytzK2dtQ1EvMklpSWlJaUlpSWlJaUlpSWpLZ3BtSC8zbXRkZ2ViN1MxOTZqaDBmVlB2V2xiSDE3TVRTeFhIbnNUenVKYjFFTE9iRDBhSWg1K2xYU1pJTWI1QmI0VDdoR0hOemIzSU1lb0tYZHZNdXpZK2JUT3kyRGs2K2pmRWxtN1RiWjRiY21SNXFlSW1JaUlpSWlJaUlpSWlJaUo2Rml1aUFMVHdDVVV6TzB2dzFYRDNRYkM3VC9GamVJZGFIVi9KZWxqcWVPN2xwT0NEODkvaGVPck5RdWM2QnpURzUyM0hvcUdxUnFuSEp5SWlJaUlpSWlJaUlpSWlxZ2lzaUFJd05EVEM2bGhyTXNCZEtyY2NkdzVvaE8yUHpoWTVSbHUvZXBiWElvQ3JXUWxsaWluWHBNZG4xN1pqWU8xMmVMdCtUMGlGMzNPR3dlNCtXTkptSk5iZCtoWFJUeTZYYVI1SCtDbzgwY0cvb2RQNit5azhuUkVXRVJFUkVSRVJFUkVSRVJGVmNzOTlJcXFKVndqYSt6ZXdhdHQ0NXlER04raHRTVVoxRFd4YVpDS3FubWNRQXA3YVgrcU81Z2t5RGJsT2lXL25vM080cTBuQnJPYUQ0Q05YV3RybEVobisxR1FBNm5nRzRwczd2d0VBa3JWWmlMcDd5T1k0NCtxL1pIbjlJRGNWTVUrdU9CeERFNjhRekE4ZlVtNzlpWWlJaUlpSWlJaUlpSWlvZW5ydUUxR2o2NzFvZGZ4WW00bURUeTZqdlg4RGRBNW9EQUJvNGwwTEFXNWVTTk9wYlk3UkxhaXAxZkhwdE50T2pmRktWZ0krT1A4ZFBtenhHaHFwYWxxZGkxYy90cnhPMDJ2dzg4UFROc2Q0T2hIMU9DL1RiajhpSWlJaUlpSWlJaUlpSWlKbmVhNzNpR3JtWFF1dGZPdFl0ZjAzNFJUTW9vZ3pUeVdUQkFEZEFwdkNuaGVEbWxzZG4wcTc1ZFE0QVNCVnA4Yjhpei9nZU9vTlM5c3ZEOC9nYU1wMXA4OUZSRVJFUkVSRVJFUkVSRVRrRE05MVJWUzgrakhpTWg5WWtsRUYxVkFBY0RyOURreWkyYkkzVTcrUTF0ang2QXpFWjhabzdWc0hOZHg5TE1jUGNsTnhOeWU1WE9MVm00MVlmbTBIUnRiTlFEUHZXdmpYUGR2TDhEbmIrWXk3V0gxemI1Rjl2dW4wcnNQOUp6ZnVWNkk5cDRpSWlJaUlpSWlJaUlpSXFHcDZyaE5SSnRHTXBkZCt3WkxXSTFISE14Q2I3eCtEU1RRREFMSU51VGliZmdjUkFZMEFBTFU5L1BHQ1gzMmN6N2hyTmNZcnRkcFpIZi8yNUdxNXhpd0MrUGY5bzVBS0VwakZaOU5penBOcjFGbGVxdzFhWk9wekhMN1dZRFlWMlY5dDFGcU5UMFJFUkVSRVJFUkVSRVJFMWROem5ZZ0M4aE11bjE3ZGhzbU4rK05JOGpXcmM5RlA0aXlKS0FBWVdMdWRWU0lxeE1NWEhaK3E3REdLSnNRa1h5bi9vQUZMd3F5OGpEcng5M0liZS9XTlBlVTJOaEVSRVJFUkVSRVJFUkVSVlI3UDlSNVJCWjVvcy9EeDVhMkZsdDA3bTM0WEdVOVY5clQxcTQ5Nm5rR1c0K0ZoblNFUkJNdnhzWlFiSmFvY0lpSWlJaUlpSWlJaUlpSWlxczZZaVBvZld4VkdKdEdNWFlubkxNY0NnSEgxWHdJQTFQTHd3MHZCTGF6NjczaDB0bHhqSkNJaUlpSWlJaUlpSWlJaXFrcVlpQ3JHbnNUenlIbHFQNk1YL09xaHJWODkvTEZCVDBpRjM3OTg1ekx1NHJibVNjVUhRaVo4dXdBQUlBQkpSRUZVU0VSRVJFUkVSRVJFUkVSRVZFazk5M3RFRlNmWHBNZXV4SE40bzA0WFM5dlVKcS9BVjZHMDZ2ZnZlMGNyT3JSeTB6Mm9XWm11OTNkVGxYaU0yTlI0R0VWVG1lWWxJaUlpSWlJaUlpSWlJcUxLaFlrb0Ivenk2QXo2MVd4alNUNDltNFE2bm5xeldsVkR6V3cyc0V6WE4xTFZMUEVZNDJML2dXeERYcG5tSlNJaUlpSWlJaUlpSWlLaXlvVkw4emtnMTZqRHQzZC9zM2xPWnpiZzJ6dTJ6eEVSRVJFUkVSRVJFUkVSRVQzUG1JaHkwS0hrcTdpUm5WaW9mZGVqYzBqUlpic2dJdWVyN2VFUEFZS3J3eUFpSWlJaUlpSWlJaUlpb21xQ1MvTTVxTDVuTU9wNkJoVnE3MU96RlE2blhNUDluRlFYUkZVMlVrR0M1dDYxMFRHZ0lUcjZOMFNJaHgvZU9iVU83NTNaVU9LeDFuYVlZSGw5TWZNKzF0MDZVS0xyMVFadGllY2tJaUlpSWlJaUlpSWlJcUxLallrb0IvZ3FQREV2ZkFqY3BmSkM1M3prU256UzZrMThkSGtyN2xTUmZhSkNQUHp3UWJOQmFPdFhEMHFabTlXNVlIY2ZYTTE2V0tieGRTWURrdkl5eXpRR0VSRVJFUkVSRVJFUkVSRlZmVnlhcnhqdVVqbm10WGdkZ1c1ZWR2dDR5VDJ3dVBVZjBMZG1xd3FNekRIdVVqbmErdFczYWd0VEJxQmJVTk5DU1NnQUNISDNxNmpRaUlpSWlJaUlpSWlJaUlpb21tTkZWQkhjcFhJc0NCK0d4bDRoVnUzSFUyL2lSdllqL0xGQkw2dSs3elh1ajA0QmpiRTJmai9TOVpxS0RoY0FvSlM1b2JsM2JZVDdoQ0xjSnd3TlZUVWdGUnpMTjJxTVdwaGhMdWNJaVlpSWlJaUlpSWlJaUlqb2VjRkVsQjM1U2FpaENQY0p0V3EvbzNtQzFUZjJRR2MyUUdzeVlHS2psNjBTUGUzOUcrQ3JqaE1RazN3VnZ6dzhqY1M4akVKajYwd0duRXE3NWRSNGV3V0hZMkR0OXFpdkNvSUF3YUZyUkFCM05jazRsM0VIWjlQdjRxWTZFV1pSZEdwY1JFUkVSRVJFUkVSRVJFVDAvR0lpeWdZdnVRZm10bmdkemIxclc3Vm42SFB3NmRXZm9UTWJBQUQ3SDE5Q2tqWVRNNW9PaEs5Q2Fla25sOGpRcjJacjlLM1pDcGN6RTNBcDh6NHVaVDdBTGMxam1FVVJXWVpjTExuNnMxTmoxaGkxYUtBS0xyWmZqbEdIaTVuM2NDNzlMczVtM0VXbVBzZXBjUkFSRVJFUkVSRVJFUkVSRVJWZ0l1b1p0VHo4c0NCOEdFSThmSzNhc3cxNVdCUzNCV2s2dFZWN1hPWURURHYzTFNZMWVobGRBNXRZblJNZ29KVnZIYlR5cllOUkFQUm1JNUx5TXBHVWw0RTB2UnJwT2cyeWpYbFFHL0tRYTlKRGF6SkFaemJBWURiQkpKcGhNcHVlR2t5QVZKQkFLa2dnRXlTUVMyUndrOGlna01xUXJNM0cyWXc3U05OckVLQlFGWHBQVDdSWk9KMTJHNmZTYitGcTFrT1lSQzYvUjBSRVJFUkVSRVJFUkVSRTVZK0pxS2UwOHEyRDJjMEhReVZ6dDJyWEdMVllGTGNGQ2JscE5xL0xOdVRpczJ2Yjh4Tk9kYnVqcVhjdG0vMFVFaG5xZWdhaXJtZWdVK09lYy9IZlNNckx3TUhIbHpHaVRtY0F3RzNORTV4S3U0VlRhYmR3THllbDJESCtVTGVyMCtLcHJmUXY5WGg3RWk4Z3k1RHJ0RmlJaUlpSWlJaUlpSWlJaU1oMW1JZ0NJQkVFdkZHbkMwYUVkWUZFc041ZktkdVFpNzljL3NtaFpFNWM1Z1BNeWZ3M3duMUMwYmRtYTNRT2JBdzNpYnk4d2dZQVBNaE54WTNzUkFEQS9zY1hrYUhYNEZUNjdVS1ZXOFY1czQ0VEUxRWUvcVVlNzNqcVRTYWlpSWlJaUlpSWlJaUlpSWlxaWVjK0VSWGs1bzMzbTcxYWFEOG9BRWpLeThRblY3WWlLUyt6UkdOZXlYcUlLMWtQSVkrWG9aVlBHTUo5dzlCSVZSUDFQSVBnTGZkd1Z1Z0FnQk9wTnkydlUzVnE3RW02NE5UeGlZaUlpSWlJaUlpSWlJaUlTdXU1VDBUVjhReEVBMVZ3b2ZhYjZpUXN2cklOMldXb3pqR1lqVGlYY1Jmbk11NWEybnpsU3RSUytxT0dtdzhDM0ZUd1U2amdJMWZDVStZR3Bjd05IbElGRkJJWjVCSXBaSUlFRWtFQ0FRSkVpRENMK1g5TW9na0cwUVM5MldpVmlDSWlJaUlpSWlJaUlpSWlJcXBNQkZFVVJWY0hVVkpEaml4MzZuaU52VUt3SUh5b3BWcHBYOUpGYkx4ekVBYXp5YW56VU1YYTl1SUhyZzZCaUlpSWlJaUlpSWlJaUtoYUVvUm45anF5UTFMZWdWUUY4ZW9rekx1NEdROXowN0R5eGk1OGRlc0FrMUJFUkVSRVJFUkVSRVJFUkVSbDlOd3Z6VmZnVVY0NnBwNzlCbFd1UEl5SWlJaUlpSWlJaUlpSWlLaVNZa1hVVTVpRUlpSWlJaUlpSWlJaUlpSWljaDRtb29pSWlJaUlpSWlJaUlpSWlLaGNNQkZGUkVSRVJFUkVSRVJFUkVSRTVZS0pLQ0lpSWlJaUlpSWlJaUlpSWlvWFRFUVJFUkVSRVJFUkVSRVJFUkZSdVdBaWlvaUlpSWlJaUlpSWlJaUlpTW9GRTFGRVJFUkVSRVJFUkVSRVJFUlVMcGlJSWlJaUlpSWlJaUlpSWlJaW9uTEJSQlJWVytrM3RSQkZWMGRCUkVSRVJFUkVSRVJFUlBUOFlpS0txcTJrMHhyYzJaT0p2RlNqcTBNaElpSWlJaUlpSWlJaUlub3VNUkZGMVpvMnc0ZzcrektSZUZJRGs4N3M2bkNJaUlpSWlJaUlpSWlJaUo0clRFVFJjeUhqbGhieDJ6T1FjVXNMY0xrK0lpSWlJaUlpSWlJaUlxSUt3VVFVUFRkTWVoR0pKelc0c3k4VGVXbGNybytJaUlpSWlJaUlpSWlJcUx3eEVVWFBuYncwSSs3c3pVVFNLUTFNT3BaSEVSRVJFUkVSRVJFUkVSR1ZGNW1yQXlCeWxmUjRMYkx1NnhEY1dnbS94aDRRbUpZbElpSWlJaUlpSWlJaUluSXFQbnFuNTVwSkx5THBUQTV1Nzg2QUprbnY2bkNJaUlpSWlJaUlpSWlJaUtvVkpxS0lBT2l5VExoL01Cc1Bmc3VHUHR2azZuQ0lpSWlJaUlpSWlJaUlpS29GTHMxSDlCVDFJejAwU1hyNE4vVkFVRXNscEFyQjFTRVJFUkVSRVJFUkVSRVJFVlZacklnaWVvWm9CdEt1NWVIVzlneGszTkpDRkYwZEVSRVJFUkVSRVJFUkVSRlIxY1JFRkpFZFJwMFppU2MxdUxNbkV6bFBESzRPaDRpSWlLbzRuVTZIek14TVY0ZEJSRVJFUkVSRVZLR1lpQ0lxaGpiRGlIdS9aaUhoaUJwNkRmZVBJaUxYR0RkdUhPYk1tVk51NDBkR1JxSnYzNzdsTm43ZnZuMFJHUmxacGpIKy92ZS9ZOUdpUlU2S3FMRFBQdnNNR3pkdUxMZnhIYlZwMHlhc1dyVUtpWW1KSmJvdUxpNE9DeFlzd05HalIrMzJTVWxKd2ZUcDA3RjU4K2F5aGttbHNHUEhEcno1NXB1SWlZa3AwemhpSlN2WFhydDJMYjc1NWh2b2RMcFNYYS9SYUlvOHYydlhMdXpmdng5NWVYbWxHcjlBVmIvSGlZaUlpSWlJcWlydUVVWGtvT3dIT3FnZjZoSFEzQjFCNFVwSTVOdy9pb2ljdzJnMFl2WHExV2pac2lYNjlldG5zMDlpWWlLa1Vxbk5jM3E5SHA5ODhnbWFObTJLVWFOR1FSQ3E1OTlQNTgrZlIwSkNRcUgycFV1WGxtZ2NMeTh2VEo0OHVWRDcvdjM3RVJZV2h2SGp4NWM2eG1mOTg1Ly9SRnBhV3FGMkh4OGZ2UHZ1dTRYYVkyTmpFUlVWQlNBL2VWZXJWaTJINXpwNDhDQk9uanlKZHUzYTJlMXo5T2hSWExseUJjSEJ3UTZQUzg2aDFXcXhaY3NXK1BqNG9FdVhMbmI3SlNZbUlqVTFGWHE5SGhxTkJtcTFHcG1abVVoTlRVVnljakllUG53SVFSQVFGUlZWS2U3MTZPaG9iTnUyRFRLWkRKMDdkMGJ6NXMxTGRQMVBQLzJFVFpzMllkbXlaV2pTcEVtaDgwYWpFUnMzYmtSZVhsNlJYemRIVlBWN25JaUlpSWlJcUtwaUlvcW9CRVN6aU5RcmVjaThyVU5RS3lYOEdybERZRjBoRVpYUmd3Y1BjT1RJRWV6WnN3YzNidHpBdSsrK0M1bk1zWCtpZFRvZEZpNWNpUFBueitQdTNic1lNR0FBQWdNRHl6bml5aVU2T3JwRS9VTkRRMHZVZi83OCtVaEtTbks0LzlkZmYyMTVmZUxFQ1p2SnN4bzFhaFI2U0szUmFMQnExU29BZ0NBSStPS0xMN0JtelJvb0ZJcGk1elFhalRoMDZCRGMzTnpzSmpNQjRNaVJJd0NBM3IxN08vUmVxR3hpWTJPeGNPSENRdTJEQmcyeTJmL0FnUVA0NFljZnNHZlBIcXQycFZJSlB6OC9CQVlHSWp3OEhEVnExSUJHbzBGT1RnN216WnRYTHJGLy9QSEhDQXNMSzdMUDdkdTM4Y1VYWHdBQXBrNmRXdUlrRkFDa3BhVkJvOUZnN3R5NVdMRmlCZXJWcTJkMS90eTVjMUNyMWVqY3VUTzh2THhLUEw0anFzSTlUa1JFUkVSRVZKVlZ5VVNVdTFRT3JZbDc5cEI5Q3JGOFA5cEdyUmxKcHpWSXU1Nkg0RFpLK05SMUs5ZjVxR2htZzRqVWEzbFFKK2loMTVoZ05sYXVKWXVlTnhLWkFJVktDcTh3QlFLYmU3QjYwQUVOR2pUQTZ0V3JNWGZ1WEd6ZnZoMFBIanpBb2tXTG9GS3Bpcnd1UFQwZEgzMzBFYTVkdTRZR0RScGd5WklsOFBmM3I2Q29mMmV2SXVCWmFXbHB4Vll2TlduU0JFT0hEaTF4REdGaFlWWVBoMjBSUlJIOSt2V0RoNGRIaWNaT1NrcXkrYUM1SkE0Y09BQUF1SGZ2SHQ1NTV4M1VyVnUzVUd6TGxpMURhbW9xQmc0Y0NDOHZMMnpldkJtZmYvNjVRMHN5SGo5K0hHcTFHcSs4OG9yZHowMWlZaUl1WDc0TUx5OHZOR25TQkZsWldUYjdlWHA2T3B3SXBhSTFhTkFBMDZaTmc4bGt3cnAxNnhBU0VvSWhRNFk0ZE8zWFgzOE5UMDlQZUh0NzIvMStaR1ptbHZtemFZLysvN04zMytGUlZWc0RoMzlUTXBuSnBKQkNBb0ZRcElNZ0lDQ0tnSUFvS29yMVE4UUdWMFZwb2tnQXFRSktFd0gxWGtSUlFRVUVVUkVWTEFSRVFJcUlsMTZsR0VnSXFVTW0wOHYzUnk0allTYkpKSm1RQk5iN1BENHk1K3l6enA3Sm5CUFk2Nnk5YmJZaTkyZGxaVEZod2dRc0ZndVBQdm9vZDkxMWw4OFl1Ym01UkVkSEZ4cm4yV2VmSlNNamc0MGJOeko2OUdqbXpadEh6Wm8xUGZ2WHJsMExVSzVUaDFhRmExd0lJWVFRUWdnaHFySXFPY3BRUTF1TlUzbnBGZDBOVVlsRk84T3Z5SGxzdVU3T2JNa2w4NUNadURaNjlIRkJWK1M4NGg5NTUreWMzWkZMYUEwTjhUZUZFbHhOaFZJdGlZK0s1SEs0c2VZNHlmN0x3dkcxMmRTNktReDlEYmsyaXBPUWtNRDgrZk1aUFhvMC8vM3ZmeGsrZkRpdnYvNTZnUUhaU3gwN2RveEpreWFSbnA1TzI3WnRtVFJwRWlFaElUN2IzbjMzM2RqdC9qM0E0YzlnNzhVQjE0c0txd2k0bk1sa0tyWjZ5V3cybHlvUjVZOExGeTRBRkp2Z0s4emw3L3R5QXdjT0xQWnoyTDU5T3dCZHUzWXRzUDM5OTk5bisvYnROR2pRZ09lZmZ4NjFXczMrL2Z0SlNrcENyOWN6ZE9oUW45T3dQZjc0NDZTbHBYbGVyMTI3MWpOd2YzbS9mL2poQjl4dU43bTV1ZlR0MjdmUVBrNmRPcFdPSFRzVytUNkVmMkpqWStuZHV6ZnIxcTNEYnJmei9QUFAwNzU5ZTFKU1VqQVlERVZXRUJWWGpYU3hUWEhmeTR1T0hEbkM4T0hEY2JsY1pmNFo1K1hsTVc3Y09OTFQwK25aczZmUHFlNHNGZ3VKaVlrWURBYm16cDFiYUpKY29WQ1FtSmpJdVhQbk9IVG9FT1BIaitlRER6NUFxVlNTbVpucHVXYW1UcDNxZC84Kysrd3o0dUxpU3Z5K0t1TTFMb1FRUWdnaGhCQlhneXFaaU9vUTNWQVNVYUpJbmVzM29XYXRVTkwzbVhCWVhPVitQbk9tZzFQckRZVEdhNGhyRTRLMldwVzh0S3FjdkhOMnptN0xwZFl0WVpJRXJFU1VhZ1c2R0RXNm1GRHkwdXljL1MyWFdqZExNc29mMGRIUnpKa3poOFRFUkFDQ2dnci96TmF1WFV0NmVqcjMzWGNmZ3djUExuVDlLTWdmckM0dUVaV2Ftb3JENGZCcjhMc3dSUTNpOXV6WnM4aXFwZVRrWkFZT0hPanp1TUsydFd2WGp1blRwL3VNZCtiTUdVSkRROUhwZEdnMEdzeG1NNnRXclFMd3JNbnl5U2VmOE9tbm4zcjE0OUp6K2p2STc2L3QyN2VqVnF1NTVaWmJQTnVXTEZuQ3FsV3JpSXFLWXNxVUtRUUg1MWZaVHA0OG1SRWpSckJtelJveU16TkpURXdzTk5rWUdSbnB0UzBuSndlM083OUMxR3ExOHYzMzM2TlFLQXFkbWpBdExRMmJ6VmJrOTA2VW5NVmlZY21TSlhUbzBJSDI3ZHNEK2QrOXBLU2tJcjlmeFZVa0taVkt2eXZYN0hZN2I3NzVKaTZYaXg0OWVwUXBDV1d4V0JnM2JoekhqeCtuVTZkT2pCdzUwbWM3clZaTGt5Wk5XTDE2TlltSmljeVpNNGVJaUFpZmJkVnFOUk1uVGlReE1aRmh3NGFoVk9iUGU3eHExU3FjVGllUmtaRUZFc2huenB6QjdYWVhlcis2ZUQrOG1xNXhJWVFRUWdnaGhLaktxdVJvZVovYTdkbVlkb0IwNjRXSzdvcW9oS29IaDNOL1FudDBLZzNWcmdzbTg3Q1pqSU5tWFBieW42N05tR0xEbUdLald2MWdZbS9RRTZTWEJhVEtpOHZ1NXV5T1hHcDFDa01mSzRPbWxaVStMb2hhdDRSeGRuc3VEZStPdktxbTZYTTczVGh0Ri85em9RbFhvUTR1M1RYdmREbzlmdzRORFdYR2pCa0VCUVdoMCtrSzdMdlU4T0hENmRLbEMyM2F0Q2syL3NLRkM0dHRjL0ZKLytLbXQ3dlNMbDN2YU11V0xaaE1KcysyK3ZYckYzcGNZbUlpNmVuZUQ2MG9GQXE2ZGVzR1FFUkVSSUdCN09Ua1pOUnFkYUZWYUdWbE1CZzRlUEFnN2R1M0p6UTBGSmZMeFlJRkMxaTllalhoNGVITW5EbVQyTmhZVC92dzhIRGVmUE5OUm84ZXpkYXRXeGswYUJBalJvemd4aHR2OUlxOWN1VktyMjJYVmt1dFhidVdDeGN1MExselp5Wk9uT2l6ZjBPR0RPSG8wYU5sU2tUWmNwM1lUZVgvQU1pVnBsQ0FMa2FOUWxueWU5akpreWZKek13a016UFRLN0Y2K2V1ZmYvNFppOFVDd0QzMzNGTmszTnR1dTQxeDQ4YjUxWWNGQ3hadzZ0UXBZbU5qR1RwMGFBbDZYNURKWkdMQ2hBa2NPSENBOXUzYk0zNzgrQ0tUNElNSEQ4WmdNTEJ4NDBiR2pCbkQ3Tm16QzYxSWpJbUpZZEdpUlo0a2xNRmc0THZ2dmtPbFVqRi8vdndDMStYRktzL2k3bGRYMHpVdWhCQkNDQ0dFRUZWWmxVeEVoYWcwREdsOEo1UDNmVkhSWFJHVjBOREd2ZENwOGhkOVZxb1ZWTDgraEtqR09qSU9tTWc4WXNIdExQK0VWTTVKSzRiVFZxS2E2S2plSWdSVjhOVXorRjVaWkJ3eUUxcERJMG1vS2tBZkYwUm9EUTBaaDh6RXRxcDZUM3E3blc3TVdRNU02UTVNNSsxWXNoMDRyVzVjbDkxTDFEb2xqZStQTE5WQWRhOWV2ZnhxZC9tVC9JVUo5QlArRlduVXFGR2VQeDg2ZEFpVHlWUmdXMkhhdFd2SHZuMzdjRHFkdUZ3dU5Cb05OV3ZXcEUrZlB0eHd3dzBBOU9uVGh6NTkrbmlPNmRtekp6VnIxaXkzWk56T25UdHh1OTEwN2RvVmc4SEFqQmt6MkxWckZ6RXhNY3lZTWNOclRSbUFxS2dvNXM2ZHk3UnAwL2pqano4WU0yWU1OOTEwRXhNblRrU2owZmgxWHBQSnhQTGx5MUVxbFR6OTlOT0Z0bk81OGhOSXBWMGZLbjJmaWZON1RhVTZ0aXBRNjVRMHVLZGFpUlBPTld2VzVNVVhYeXl3N2NjZmYrVHc0Y05lMnlGL0xiV1ltQmdHREJqZzJmYlpaNStSbXByS3lKRWpQWW1hR2pWcStIWCtEUnMyOE8yMzM2SlVLaGt6Wmt5cHA2WTBHQXlNSFR1V1k4ZU8wYUZEQnlaUG5senNkMFdoVURCcTFDZ3lNakxZdDI4ZjQ4ZVBaK2JNbVo2S29NdGRmRytRWDBWa3NWaTQ2NjY3U3AwNHVsYXVjU0dFRUVJSUlZU283S3BrSWdyZ2htcDFtZHp5RWY1OTlFZXBqQkpBZmlYVTBNYTlhRld0anRjK2xVWkJYQnM5VVUxMFpCNDBrM1c4L0JOU2JoZGtIaktUYzl4Q1RJc1FvcHBxVWFva0lSVW91Y2syNG04cTNXQ2F1UElpRzJoSjJXbXNPb2tvTnhoVGJXUWVzWkIzem9iYmp3SVBoOW1Gdyt3aVNGOTRkVUJSQXZHVWZrcEtTcUVWVk5lYWwxOSt1YUs3NE9YU0tidmVmdnR0ZHUzYVJkMjZkVGw5K2pUUFBQTk1zY2YzNk5HRFRaczJvVkFvU2pSQXZYNzllckt6czNuZ2dRZW9VOGY3ZCtSRkZ4TlJwYTJJTW1jNlNuVmNWZUV3dTNEa3VVcWNpS3BXclJxOWUvY3VzRzMvL3YwY1BueVkzcjE3WTdQWk1KbE1XQ3dXM0c0M0owNmNvRzNidGdXcUFiLzk5bHRTVTFQcDJiTm5rUlZJbHp0NDhDQno1c3dCOHFzdFY2eFlRY3VXTFV2VWY1Zkx4Y2FORzNuLy9mZkp5c3FpWnMyYTNIUFBQZXpjdVJPcjFZclZhc1Z1dDN2K2JMRll2UDUvY1pyQkF3Y084UHJycnpONThtUmNMaGZQUGZlYzEvaysrdWdqTEJZTHYvNzZLenFkanFlZWVxcEUvYTFJRlhXTkN5R0VFRUlJSVVSbFYyVVRVWkNmakpwMzQ5TjhjK1ozZG1ZZTU1d2xCNHZUdjhYWXhkVkJxd3FpaHJZYUhhSWIwcWQyZTBKVVJmK2pQU2hFU1kxMmVtS3UxNUY1eUV6V01VdTVUOW5udEx0SisyOGVXVWZOVkc4VlFyWHJ0TWhhMUdWbk16b0pybGE2QVg5eDVRVlhVMkhMcmZ3SkVyZkxUZlp4SzVsSHpOZ3VGTjFmWlpBQ1ZaQUNwVWFCS2toSmFIeFFxWk5RUUVDZTB1L1hyeDhaR1JsbGlsRVc4K2ZQTDNKL2RuWjJvVzJNUm1PSno1ZVhsNGRlcndmeXEwaG16SmpoOTdFalI0Njg0bXNoMld3Mm5FNG5KMDZjNE1FSEh5UTZPcHFubjM2YXVYUG5GbWkzYmRzMlRDWVRQWHIwS0xEOXVlZWU0OUZISHkxeHhkSjk5OTFIN2RxMXFWZXZIaDk4OEFIMzMzOC8xYXRYOTJybmNPUW5ra3I3dWNTMTBhUFNLTERuWFgxVDg2R0VzTm9hdEZFbCsrelQwdEk0ZHV3WUZvc0ZzOW1NeVdUQ1pESng3Tmd4QU82NjZ5N1A1eDRmSDgvTEw3K00wV2dNeU5Sc3AwNmRZdUxFaWRoc051Njc3ejdXckZuRGpoMDdnUHhyY2RxMGFRd2NPSkFXTFZvVUdjZHNOak4zN2x5c1ZpdVF2NTdjcEVtVFN0UVhsVXFGWHEvSGFyV3liZHMyNXMrZno1QWhRMGhPVHZiWlhxdlY4dTkvLzV0OSsvWVJIUjFkb25OVnBJcTZ4b1VRUWdnaGhCQ2lzcXZ5LzhvSlVXbm9WN2NUL2VwMnF1aXVYSlV1TEY2QWVjTVBBWXNYTmVVdGd1bzFDRmk4MGxKcmxjUzEwUlBUSW9Tc0kyWXlENXR4MnNvM0lXVTN1VWpaYmlUamdKbnExNGNRVVQ5WUVsSmw0SEs0VWFybEE2d3FsR29GTGtmNVQ0dFpGcFljQjJlM0dySGtGS3pxVUNoQUY2MUdGeE9FTGthTkxscE5rRjVWWmE3ZmdRTUgrdFV1TlRXMVJPMXZ2dmxtbm4zMjJRTGJ2dnZ1dXlLUE1ScU54YmJ4eC9MbHk5bThlVE54Y1hHZUFYR1R5VVJTVXBMZk1VYU1HRkZrd3NWdXQzUDA2TkZpQitsTFl2anc0UXdZTUlCNTgrYXhhTkVpbWpadENzQ1lNV01LdEJzNGNDQW1rOGxyTytSUDQxVWFiZHUySlNrcGlaVXJWL0xubjM4eWQrNWNyK25SeXBxSUNvNVFVZXVXc0ZJZGU3WGF0MjhmTTJmT0xMQk5vOUhnZHVmZkQvdjM3NDllcjBlcjFWSzllblZXcmx4SmNIQXduVHQzTHRONWs1T1RHVDE2TkFhRGdTNWR1dkRDQ3krd1pzMGF6LzdseTVlemQrOWVYbnJwSmU2NTV4NmVlZVlaVDFMM2NucTluaDQ5ZW5ENDhHRnExcXhKUkVRRUlTRWg2SFE2VnE1Y2lVcWw0c1VYWHlRa0pBU3RWb3RXcTJYWXNHRkVSRVN3ZVBGaXRGcXRKN0h5NTU5L01uYnNXTmF1WFV2RGhnMExUQ042ZVNJOUxpNk91TGk0TW4wT1JibmFybkVoaEJCQ0NDR0VxTXlxZkNKS2xDOTk3NGN3Yi9vWkFqVFZrL0h6eFVTT25rSmxHY0ZWYVJSVWJ4bENkRk1kV2NjdFpCNDA0N0NVNzVQY3Rsd25aN2Zsa3I3ZkpBa3BJU29EZC82YVkrZjM1QldZZ2k5SXJ5S3FrWlpxRFlKUmEwczJGVmNnTEZ5NDBLOTJnd1lOS25KL1lSVUhaVzNmdUhGanIyMUZyVTNWczJkUEVoSVNDcTM2U2s1Tzlwa0VjemdjN04rL24rM2J0M1ArL0hrZ2Yrb3VwVkxwV2VzSjhNUis4ODAzU1VwSzRzc3Z2eVFrcE9CVWtIbDVlVHo4OE1ORVIwZWoxV29MN0x1WUdNak96bWJjdUhIczJiTUhqVWJEVjE5OVZlaDdLcW5xMWF2ejRJTVBzbno1Y3BLU2t2eGE3OHRmdmo2N3k2dmpldlRvd2ViTm05bTZkU3Z6NTg4bk1UR3h3UDZMMHpwZTZVcXhxMW5idG0yWk5tMGFrWkdSUkVaR0VoNGVUbkJ3TURObXpDQXBLWW5ISDMvYzAzYjkrdlhzM0xtVFJ4OTlsTEN3MGlmMGpoNDl5cXV2dm9yQllLQnQyN2FNR1RNR3hXVi8wUmcwYUJEUjBkRjg4c2tuZlBmZGQvejIyMjhNR1RLRUxsMjYrSXo1MGtzditkeStmUGx5SWlNajZkNjl1OWMrcFZMcHRSNVZtelp0ZU9HRkY5aTllM2VSMy8relo4OHlZY0tFUXZkZlRKb1dsVGgvN2JYWFNFaEk4THl1NnRlNEVFSUlJWVFRUWxSbGtvZ1NSVkxGeEtMcmRCdm1YLzEveXJ3b3RvTjdzZTM3RTAycnRnR0pGeWpLSUFVeHpYUkVOZGFTODVlVmpJT21jcDlheUpPUTJtZWlla3RKU0FsUlVWSi9ONUoxek9KNXJRNVdVcU85bm9nNndWQ0IxK1NxVmF2OGFsZGNJcXFvNUJEQStmUG5HVFpzR0ZsWldRQ0VoWVV4Zi83OEFnTzRGZVhZc1dPODhzb3JtRXltQXR1SERoMUsxNjVkcVZhdG10Y3hOOTU0SXovKytDTi8vdmtublRvVnJKYmV0bTBiRG9lRFcyKzkxUlAvdi8vOUwzdjM3bVgvL3YxQWZ0WFd6cDA3cVZ1M0xqZmZmSFBBMzlPOTk5N0w4dVhMK2Vtbm53STZTTzF2QW5Ia3lKRWNPWEtFbjMvK21SWXRXbkRQUGZkNDlwVzFJa3A0aTRxSzRxYWJidktyYmN1V0xibnBwcHNLSktjdXFsMjdOamFielN1aGRMbXRXN2N5YytaTXpHWXpIVHQyWk9MRWlRUUZCWG10SGFkU3FlamJ0eSszM0hJTHMyYk40dkRodzB5ZE9wVXVYYm93ZlBod0lpSWlpdTF2WGw0ZURvZWowRXFxd3ZUcDA0Zjc3cnV2eVBkaXQ5djkrazRYMWNabXMxMVYxN2dRUWdnaGhCQkNWR1dTaUJMRjB2ZCtHUFBtRGVBT3pMUmF1U3VXRUgxOWExQmUrUXFENGloVkNxSWFhNGxzcU1WdzBrTDZBWE81cjJ0ak0wcENTb2lLY3U2UHZBSkpxUEE2d2RUc29FY2RYRG51VDBWVkVBMGNPTERFMVU2WE14cU5qQnMzRHFmVFNVUkVCQWFEZ2Vqb2FNYU9IY3ZiYjc5ZDRWTkVhYlZhTEJZTHJWdTNwa3VYTHF4WXNZSzB0RFQ2OU9sVDZESHQyN2RIbzlHd2J0MDZyMFRVTjk5OEE4QWRkOXdCNUZlZDdkbXpCOEJUdVZHOWVuWG16cDFiYmxPQ1ZhOWVuVnExYW5IbzBDSHV2UE5PWEs3Q0gzb29iQkRiVjNMUjE3YkhIMytjdExTMEF0dkN3c0o0NmFXWEdEZHVIUC81ejM5bzBhSUY5ZXJWQS9JSC95Ri82amhSUGk3L21mcjZHZmZ1M2J2UTQ1V0YvTjNKNVhMeHlTZWZzR3paTXR4dU45MjZkU014TWJIWXRZWVNFaEtZUDM4K1M1Y3VaZW5TcGZ6NjY2L3MyYk9IWWNPRzBiVnIxeUtQUFhQbURJRFA5Y2FLVTF4Q3JWNjlla1VtMGUrKysyN3NkbnV4aWZaWFhubmxxcm5HaFJCQ0NDR0VFS0lxazBTVUtKYXFSanphanAyeGJQczFJUEVjeWFjdy8vWUx1bHU5cDNHcExCUktxTlpBUzhSMVdpNzhiU1ZqdjlscjNaaEFrNFNVRUZkV3hvSDg5ZUV1cW41OUNMRTNoQlJ4eE5YRmFEUXlmdng0enA0OXkrelpzNWt6Wnc0R2c0SEpreWN6Wk1nUXhvd1p3K3V2djE2cVFlWkFxVm16SnA5Ly9qbVJrWkVBZlAzMTE4VWVFeG9hU3VmT25kbXdZUU1uVDU2a2Z2MzZBT3pjdVpQRGh3L1R0bTFicnJ2dU9nQTZkdXhJNjlhdGFkZXVIWTBiTitiT08rOUVxOVdXNjdvMEFMR3hzWnc5ZTVaT25UcDVUUkVJK1pWYkpwT0pIajE2bE12NU8zVG9RTGR1M2RpNGNTTmZmUEVGbzBhTkF2SXJTRUFxb3NwYlJFUUVmZnYyTGRFeEsxYXN3R0F3K055WG1wcktyRm16Mkw5L1B3cUZncWVlZW9yKy9mc1htK3k1U0tsVThzUVRUOUN1WFR1bVQ1OU9hbW9xMDZaTkl6MDluWWNmZnJqUTQwNmNPQUhrVjJ0VlZ0ZnFOUzZFRUVJSUlZUVFsWTBrb29SZjlQZjlYOEFTVVFCNXE1YWk3WEFyaWtyKzFMVkNBUkYxZzRtb0UwenVXUnVaaDh6a25iZVg2emtMSnFSMFJOVFhTa0pLaUFDelpEczR2eWZQOHpxbWhlNmFTa0psWkdRd2R1eFlUcDgremF1dnZrcUxGaTA4KzJyVnFzV3JyNzdLeElrVEdUcDBLSys5OWhwTm16YjFLKzZNR1RPSzNKK1ptVmxvbTd5OFBLOXRhclhhazRRcWlVY2VlWVFOR3pidzczLy9tOW16WjJPMVdubjMzWGRSS0JRRjFwUXBhcEM5UEYyY2FuRHMyTEVFQndkei92eDVZbU5qUGZzSERoeUl5V1JpekpneFFQNlVlY1ZWdHBUVWtDRkRxRldyRnYzNzkvZHNzMXF0S0JRS3FZZ3FaK0hoNFR6eXlDTWxPbWJkdW5VK0UxSGZmZmNkNzczM0hsYXJsZERRVUVhQlM0czBBQUFnQUVsRVFWU05Hc1V0dDl4U3FuNDFhOWFNOTk1N2o3bHo1N0p2Mzc1aXA1WGJ1WE1uNEh1OXVNcmlXcjdHaFJCQ0NDR0VFS0l5a1gveENMK29heVdnN2RBSnk4NnRBWW5uek1yQTlQTjM2Tzk1TUNEeHlwMEN3bXByQ0t1dHdaTHRJT3VJaFp5VFZ0eXV3RXhYNkV0K1FzcEkrajZ6SktTRUNDQzN5ODJaMzNJOXM0MkdKMmlJYTEyeU5VNnVsSnljSEJZdVhGam92dEs0dUJaTVZsWVc0OGFOOHpuOVZvY09IWmc4ZVRKVHBreGg1TWlSREJvMGlIdnZ2YmZZQ291a3BLTFhFelNaVE1XMkNZUUdEUnJRbzBjUDFxOWZ6OUtsU3psNThpU3BxYW4wN3QyYkprMmFsUHY1ZmZuNTU1OEpDUW5oNzcvLzV1alJvOFRIeHhNY0hFeFdWaGJQUFBNTWQ5NTVKME9HRFBFNkxqVTFsVW1USm5Ibm5YZnkwRU1QQmF3L0VSRVJQUFhVVTU3WGRyc2R0OXROY0hCd3dNNGhmSE02bllWV054VjFqQzl4Y1hIWWJEYmF0R25EcUZHanlsekJHQklTd3JoeDQ4akt5aXB5bmFpY25CeCsvLzEzRkFvRmJkdVdiTjFQdDl2TlJ4OTlSSmN1WFdqVXFGR1I3ZGF0VzhmZGQ5OWRvdmdWcGJKZDQwSUlJWVFRUWdoUm1VZ2lTdmhOLzBBL0xMLy9GckMxb3ZLKy9RSmQxNTRvUThNQ0V1OUswVWFxaWU4WVNseWJFTEtQVzhrNmFzWnVLbnorLzdLNk5DRVYzVnhIdGZyQktOV1NrUktpdExLT1dyRG01QS9xcW9LVjFPd1FXc0U5S2x4dWJpNnJWcTBLU0N5MzI4M0tsU3Y1K09PUFVhdlZUSm8waVk0ZE94YmF2bVBIanJ6eHhodE1talNKZDk1NWgvWHIxL1BTU3k5NXBycnpwYWgxVFhyMjdGbmttbGZKeWNrRnFwWEthdkRnd2V6WnM0Y2xTNVlBK2NtcDU1OS9QbUR4UzJyVHBrM3MyTEVEd0ROOUdzRDc3NytQeFdMaHR0dHU4M21jV3EzR2FEVHkzbnZ2RVJJU3dsMTMzVlV1L2J0WXdTR0pxUEtYa3BJU3NFcWQ5dTNiTTNmdVhKbzNiKzczVkh6K0tHNTl1RTgvL1JTcjFVcW5UcDJLVEZqNVlqYWIrZnp6ejFtMWFoWHIxcTN6MmNacXRUSnIxaXcyYjk1TXQyN2QwT2wwSlRwSFJhanMxN2dRUWdnaGhCQkNWQ1JKUkFtL3FXc2xvTDI1QzViZk5nVWtudHRrSW0vTkY0UTlGcmlCeHl0SkZhd2twb1dPNkdZNmNzOVl5VHhzd1pSZWZ0UDIyWXhPVW5jYU9iOG5qNmpHT3FJYWExRnJmUzlhTG9Ud3plVjBrM0h3bjNXaGF0eW9yOVRYVVZHSm01STRkZW9VNzd6ekRudjM3cVZXclZwTW1qU3B5SVRTUmExYnQyYmh3b1c4L3ZyckhEcDBpQmRlZUlGdTNicnh5Q09QZU5aWmd2d3ArUnlPc3EyalY3Tm1UWllzV2VKelBaWFNVS3ZWMUtsVGgvVDBkQ0IvK2pDVlNoV1EyS1h4MEVNUFViZHVYWFE2SFRmZGRCT05HalZpNTg2ZEpDVWw4ZkRERHhlWUh2RlMxYXRYNTQwMzN1Q2xsMTVpM3J4NWhJZUgwNmxUcDREMzcrTFVpSUg2L0VYaHFsZXZ6dkRodzB0MHpOdHZ2KzM1TGwrdXNPOU9lZG02ZFN0cjFxeEJwVkx4K09PUGwvaDRvOUVJRko3c1NrMU41YlhYWHVPdnYvNGlPanFhdkx5OEtwR0lxdXpYdUJCQ0NDR0VFRUpVSkVsRWlSSUp2ZjlSTE5zM2d5c3dGVURtOWQ4VGNrZHZWREd4eFRldXBCUktDSzhUVEhpZFlDeFpEaktQV0RDY3N1QXVweUlwcDlWTitqNFRHUWZNVktzZlRIUXpIY0VSRlRlNEtrUlZrblBjZ3NPY2YzRnF3bFJFMUt1ODFSOXo1ODR0YzNXS3lXUmk4ZUxGckZtekJxZlRTZWZPblJrNWNpUjZ2ZjlURWRhb1VZTjU4K2J4eVNlZnNITGxTdGF2WDgvNjlldTU0NDQ3R0RWcUZFQ0J0VTlLUzYxV0V4OGZYK1k0a0o5NG16SmxDc25KeWRTdVhadmMzRnpXclZ2SDRjT0hHVDE2TkEwYU5DaFYzT0xXekNsS216WnRhTk9tamVkMVZsWVdzMmZQNXJycnJ2T3FCSE5mVm5sY3IxNDlYbnZ0TlVhUEhzMGJiN3pCekprenVmNzY2d1BXTjREVHAwOERFQnBhZVNzRXJ4WmFyYmJJYWtSZjNuLy8vWExxVGNuODhNTVB6SjgvSDRCKy9mclJzR0hEUXRzV05wMWdabVltZ05jMGdoZVRvWU1IRDhab05OS3FWU3ZHang5ZnFuWGlTcXN5WCtOQ0NDR0VFRUlJVVpWSklrcVVpS3BHUExwYnUyUCtkWDFBNHJrZERveXJQaVBpK1pjREVxK2lhYVBVMUxyNTRyUjlGcktPL2pQb0hXaHVsNXZzdnl4ay8yVWhORjVEVERNZCtocEI1WEl1SWE0V1dVY3Ruai9ITk5kVjZuWFhpaHVFVEVsSlFhZlRvZFBwVUNnVTdOMjdsOHpNekFMSks3dmR6aSsvL0VKRVJBUkRoZ3loUzVjdXBlcUxTcVZpd0lBQjlPclZpMFdMRnJGNzkyNGVlZVNSVXNVcXFlenNiTUxDd3NqT3ppWTlQYjNJNUp6ZGJ1Znp6ejluK2ZMbDJPMTJicnZ0Tmw1KytXWHk4dko0L2ZYWDJiOS9QeSs4OEFLMzNISUxEei84TVBYcTFRUHkxOFU1Y09BQWtKOFFLMHhDUWtLUmZVMU5UZlc3TW16YXRHblliRFltVEppQTNXN0hiRGFqMSt0SlNVa2hQVDNkcTNxclZhdFdqQm8xaWhrelp2RDMzMzk3ZlQ5ODlTMGxKY1VyR2ZESEgzOEFVS3RXTGNMQ3d0RHBkUHo5OTk5OC9QSEhBSDVWeW9teXljdkxLM1JLdXFLT3FVakp5Y204OTk1NzdOeTVFNER1M2J2enhCTlBGTm8rUER5Y0N4Y3VzR3ZYTG02ODhVYlB0SUc1dWJsODg4MDNBTlNwVThmVC90U3BVNWpOK2RXcVJxT1IrKzY3ajhHREI1ZTVpdkZpOWRYVmNJMExJWVFRUWdnaFJGVW1pU2hSWXZyNysyTGV1aEVLZWRLMXBDeS9iU0trVngrQzZwWHVDZlhLU0sxVlV2MzZFR0thaDNBaDJVcldrZktkdHMrWVlzT1lZa01icVNhbXVZN3dPc0VvS3U5c1kwSlVDSE9HQSt1Ri9QdVdNa2hCUlAzS1d3M2xqMm5UcG5IczJER3Y3UjA2ZFBEOE9TSWlnaWxUcGxDN2R1MkFWTHJVckZtVENSTW1ZRFFhcjFqbHpMQmh3MGhMUy9POGJ0bXlwYzkyVHFlVG9VT0hjdUxFQ1hRNkhTKzg4QUwzM25zdkFEcWRqamx6NXJCaXhRcVdMMS9PMXExYjJiVnJGLzM3OS9lYStyQlJvMGFGOXFXNGFSSUhEaHhJY25LeVgrL3IvdnZ2UjZQUlVMdDJiWGJ2M3MzbzBhTUw3Ry9ldkxuWE1kMjdkK2U2NjY3ekpOQ0s2OXZqano5ZTRMTUQrUFBQUDFteFlvWFBQcWxVS2g1NDRBRy8raTlLTHlzcmk3ZmVlcXVpdStFWGc4SEFyRm16K1AzMzMzRzczU2dVQ2g1ODhFRUdEUnBVNUpwVTdkdTNKeWtwaWJGangvcmNyMVFxdWVPT096eXZ2L3JxSzgvMklVT0djTjk5OXdXay81czNiL2I2ckt2cU5TNkVFRUlJSVlRUVZaa2tva1NKcVdKaTBYWHRpWG5ERHdHTGFWeXhoTWpFMTZqVTVRbWxvRkJDUk4xZ0l1b0dZODV5a1BPWEJjTXBLMDZidS9pRFM4R1M3ZURNMWx5Qy9zd2pxb21PeUVaYVZFRlgxMmNxUkdubG5QeW5HaXE4VGpCS1ZkVytOdHEyYll2SlpNTGxjdUZ5dWREcGROeHd3dzA4L2ZUVEJkbzFiZG8wNE9lK2t0TzN0V3paRW9WQ2dVcWxJaUVoZ2VlZmY5NW5PNVZLUmZmdTNZbUppZUhGRjEvMG1pNVFxVlRTcjE4L2V2WHF4ZUxGaTJuVnFoWDE2OWRuL2ZyMXVOMXUxR28xOWV2WDU5bG5uL1dLSFJzYlcrZzBZNlZwQnhTb1RxdGJ0eTRKQ1FtNC9qZnRiZTNhdFJrMGFKRFA0MG95UUYyelprMDBHazJCYlkwYk55WStQaDZMeFlMTlpzUGxjaEVVRkVTREJnMTQ3TEhIYU5La2lkL3hSY25wOVhyaTQrT1pOV3RXaVk1TFRFd2tKU1dsbkhwVnVJaUlDSnhPSjI2M202Wk5tekpvMENDL0tuV0dEaDFLZUhnNEJ3OGV4R1F5ZWJhcjFXcHExS2hCbno1OUNzUVpNR0FBZS9mdTViSEhIaXVRb0NxckprMmFVS2RPbmF2MkdoZENDQ0dFRUVLSXFrTGh2bnlTY2lIODRNektKUE9WUWJnZGdhdnlpUncxR1UzTE5zVTNyT0xjTGplNVorM2tuTEJnUEd1alBLOUFaWkNDeUFaYW9wdnFDTkpmWFNWU0I1Wm0wS0ovVEVWM1E1UkFSZi9Nam42ZGhkMlVQd2hZcjBkRXBackswbUF3b0ZLcEtuUjlIb2ZEZ2N2bDhrcGNCRXA2ZWpwcXRicGMxbnZadlhzM1dxMldaczJhRlZtbFVSSDI3OStQMld5bWZmdjJGZDBWSVVvbExTMk43T3pzY2tscVg4cGtNaEVTRXVKWDI2VkxsK0owT25ueXlTZkx0VS8ra0d0Y0NDR0VFRUlJY1MxVCtEa1FJNGtvVVdxNW4zMkE2YWZ2QUhBRFpSMzZVOWVwVC9TVXQwQjVkU1ZNaXVLd3VqQ2N0Skp6d29vbDI3ODFCMHBGQVdIeEdxbzEwQkpXUzNOVlROdFgwVWtOVVhJVitUT3pYbkJ5L050c0FKUnFCVTBmaWI0cXJnTWhoQkJDQ0NHRUVFSUlJU3FLdjRrb0dZWVRwYWEvOTJFVS8zdHlQaERQbnp2K1Bvbmx0MDBCaUZSMXFJT1ZSRGZWMGVEdWFqUzRweG94elhTb2RlVndXYm9oOTZ5TjVGOHZjUFRyTE5MK3pNTjJJVEJyZkFsUkZlU2wyangvRG9rTmtpU1VFRUlJSVlRUVFnZ2hoQkJYaUF6RmlWSlRSa1NpdS8yZWdNWTBydm9NdDkxV2ZNT3JrTGFhbXJpMmVoby9FRVhkYnVGRTFBMUdvUXo4RkZNT2k0dU1nMmFPZlp2TnlaOE41SnkwNG5KSVlhUzR1aGxULzVsR05MUm01Wm1TVHdnaGhCQkNDQ0dFRUVLSXE1MjZvanNncWpiOVBROWczckFPdDhVU2tIak9yQXhNUDMrUC91NEhBaEt2S2xJb0lEUmVRMmk4QnFmTnpZVy9yZVQ4WmNHVUVmaXArMHpuN1pqTzIwa05VbEN0WGpDUkRiVm9vK1MyVUJTMzIwMTJkdjRVYjVHUmtaVnVQUnJoemUyQ3ZMUi9FbEdWYVcwb0lZUVFRZ2doaEJCQ0NDR3VkbElSSmNwRUdSWkJ5QjMzQmpSbTNwb3ZjQmx6QXhxenFsSnBGRVEyMUZML3ptbzB1amVTMkJ0QzBFWUdQbEhrc3J2Sk9tYmhyM1U1L0xVMmg2eWpGcHkycTc5S3ltcTFzbXpaTWh3Tzd5U2Z5V1FpSXlQRGE3dkZZcUZ2Mzc3MDdkdVh2THc4ci8zbno1L0hicmQ3YlMvS2wxOSt5YUpGaS9DMVpOK2lSWXRZdFdwVmllTDV3MlF5NFhLNUN0M3ZkRHJKeXNvSytIa3JnaW5kN3FuNlUydVZhS3RKc2xVSUlZUVFRZ2doaEJCQ2lDdEZFbEdpekVMdXVoOUZTRWpBNHJsTmVlUjlzeUpnOGE0V21uQVYxYThQb2NIZDFXalVKNUlhYmZXRXhBUitRTjJTN1NEMWR5Tkh2c3JpN0crNTVKMno0eU0vY2xXWU4yOGVIMy84TWErODhvcW55Z2tnSXlPRG9VT0hNbUxFQ05MUzB2eU9aektaR0QxNmRJbVArLzc3NzFteFlvWFA2cW9WSzFhd2R1MWF2MlA1NDRjZmZxQi8vLzdNbnorLzBEWXJWcXpneVNlZjVNY2Zmd3pvdVN1Q01lV2Y2VDVsV2o0aGhCQkNDQ0dFRUVJSUlhNHNlU3hjbEpsU0g0cSsxLzBZdjFvV3NKaW05V3NKNlhFM3FocnhBWXQ1TmRHRXFvaHVwaU82bVE2N3lVWHVHUnNYL3JhU2Q5NE9BVW9hdVoxdWNrNWF5VGxwUlJXc0pMeU9ob2c2d1lURUJYRzF6RWIzNUpOUGN2RGdRUTRjT01Dd1ljT1lQbjA2Q1FrSlJFVkZVYnQyYmJadDIwWmlZaUx6NXMwak1qS3l5Rmh1dDV0WnMyWng1c3dadEZvdEJvT0J1TGc0ei81ang0NXgvdng1bjhjYWpVYVVTaVZidDI3MXVkOXNOdnZjRnhJU1FwczJiVHpuUDNqd0lMbTV1WjcvREFZRDU4K2ZKeTB0amJTME5McDE2OFl6enp4RHExYXRDQW9LWXUzYXRjVEV4UERFRTA4VWlIdjA2RkUrL2ZSVE5Cb05OOXh3UTVIdnV5b3dwbHl5UGxRdFRRWDJSQWdoaEJCQ0NDR0VFRUtJYTQvQzdXc3VLQ0ZLeUcwMmtmSHlzN2p5akFHTEdkejJKcXFOZURWZzhhNEZUcHNiWTZvTlk0b040MWs3RG12aFU2K1ZsbHFySkR4QlEzamRZRUppS3k0cGRXQnBCaTM2eDVRNVRuWjJObVBHak9IRWlST0Vob1l5WmNvVVdyWnNpZFZxNWFXWFh1TFlzV05jZDkxMXpKMDdsNUNRRU14bU0vZmRkeDhBWDMvOU5hR2hvUUFzV0xDQXI3NzZDcFZLeGRTcFUybmZ2bjJCODh5WU1ZT2twS1F5OS9kU0NRa0pmUFRSUjU3WC9mcjE4NXBPVUsvWEV4VVZSWFIwTk8zYXRhTnYzNzRBSEQ5K25CRWpSbUN6MlpnMGFSS2RPblVDSUNzcml5RkRocENSa2NHRUNSUG8wcVZMd1BvYnFKOVpTZGhOTG81K25UL0ZvRUlCVFI2SlJoVjBsV1JTaFJCQ0NDR0VFRUlJSVlTb1FBcGZVeno1SUJWUklpQVV1aEJDN25rUTQ4cFBBaGJUdW5zSHRrUDcwRFJyR2JDWVZ6dVZSa0ZFM1dBaTZnYURHOHhaRG93cE5uSlRiSmd6dk5kQktnMkh4VVhXTVF0Wnh5eW9ncFdFeFFjUkdxOGhORjZEU2xQMUJ2Z2pJeU9aTTJjT1k4ZU81Zmp4NDVoTUpnQ0NnNE41N2JYWEdEcDBLQ2RPbk9DTk45NWcyclJwUG1Nc1c3YU1yNzc2Q3FWU3laZ3hZN3lTVUFEUFBmY2MvZnYzOTNuOGl5KytpTlBwNU4xMzMvWGFOM0RnUUdyVXFNRWJiN3podGYxeWlZbUpPSjFPSWlJaW1EcDFLcW1wcWF4ZXZkcm5PUnMyYk1qTEw3L01saTFicUZPbmptZTcwV2lrYnQyNjlPalJJNkJKcUlweTZiUjhJWEZCa29RU1FnZ2hoQkJDQ0NHRUVPSUtrMFNVQ0ppUTIrL0J0TzRiWExtR2dNWE1YZm9oMFZQZUFxVXNaMVppQ3RCRnE5RkZxNm5lTWdTSDFZVXh4WTRwelU1ZW1oMmIwVm5tVXppdExzLzBmU2dnSkNhSTBQZ2d3bXBwMEVaV25kdExhR2dvTTJmTzVPalJvN1J1M2RxenZYcjE2a3ljT0pINTgrZnp6RFBQRkhwOHc0WU5DUWtKWWRpd1lkeDIyMjArMjBSRlJSRVZGZVZ6bjBLaElDZ29pSVNFQkovN2k5cDNxWXZUOUFHbzFiNC8vNUVqUnhaWUR3dGcwcVJKWHUzT256L1BiNy85NW5sOWFlVlZWWko5ek9MNWM1aE15eWVFRUVJSUlZUVFRZ2doeEJWWGRVYUtSYVduMEdyUjMvc3d1Y3MrREZoTXg5OG5NVy9aaUs1TGo0REZ2RmFwZzVWVXF4OU10ZnJCQU5qelhPU2wyY2s3bjUrY0tuTml5ZzJtZER1bWREdm45NWhRQlN2Ung2b0ppUTFDSHhkRWNEVjFwVnRieXVGd2VCSTJJU0VoQlpKUUY3Vm8wWUtGQ3hkU1ZKVnBodzRkV0xwMHFXZWF2c0xzMkxHRGt5ZFBlbTAzbTgxb05CbysvL3h6bjhkZHVIQ2gwSDBsbFpLUzRqVjkzOVhLbUdMRG5QVy9Ta0FGaENkSUlrb0lJWVFRUWdnaGhCQkNpQ3RORWxFaW9IVGRlNUczN210YzJWa0JpMmxjOVNuYURwMVFhTFVCaXlrZ1NLK2syblhCVkx1dVlHTEtsRzdIbk9uQWt1T0FNcXdnNTdTNnVKQnM0MEp5L3RSb3FpQUZJYkZCaE1RR29ZdFNvNDFVb1FxdXVFcTNreWRQTW03Y09BWU5Ha1RYcmwyOTl2L2YvLzJmeitNdVhWWnZ3SUFCUGhOVTRlSGhMRnEweUd2N3FsV3IrTzkvLytzenJ0MXU1OE1QZlNkeERRWkRvZnRLNitlZmYvYXIzZU9QUDA1YVdscEF6MzBsMlBOY25OMyt6NXAxMWVwckNkS3JLckJIUWdnaGhCQkNDQ0dFRUVKY215UVJKUUpLb2RHZ3YrOFJjcGNzREZoTVYwNDJlV3UvSXZUQnh3SVdVM2k3UERIbGNyaXhaRGt3Wnpvd1pUb3daeml3NTVXK2FzcHBkNU43MWtidTJYL1c3RkZybGVpaTFXaWoxR2dqMVFTSHFRalNLMUZlZ1hWOE5tN2NTSHA2T3RPbVRXUFBuajBNSGp5NHdIUjJsMDlmNTB0T1RvN1A3VTZuNzgvcHpKa3p0RzdkbXRtelp4ZllObURBQURwMjdNalVxVk85anVuWnN5Y0pDUWxlVStNdFhicVVpSWdJcjdhK2pyK29SNCtLcnl6TVBHd3UzeE80d1c1eGszM01qTXVlbnpSVXFoVlViNmtyMy9NS0lZUVFRZ2doaEJCQ0NDRjhra1NVQ0RoZDF6c3dyZnNHNS9sekFZdHBXdnMxdXR2dVJCVVZIYkNZb21oSzlUOFZUQmMvZFlmRmhTWExnU1hIaVRYbmYvODNPSEc3U2xjNjViQzR2SkpUdmdUcGxhZzBTbFRCQ3MvL3kycmd3SUdFaDRmei92dnY4KzIzMzNMaXhBa21UWnBFWkdSa2dYYitWZzRCWkdWbDBiZHZYNS83ekdZekdSa1pkT2pRb2NEMkV5ZE9BSERkZGRlVnFQLzkrL2YzMm5aeEhTbTczYzY1YytjS2JBT0lqcTY0NjhmbGNBRnc3bys4SzN0aUJkUytOUXhOcUZSRENTR0VFRUlJSVlRUVFnaFJFU1FSSlFKT29WWVQrc2dUR1A0OXUvakdmbkxiYkJoWGZVckVjeU1DRmxPVW5GcXJKRFJlUTJqOFA5dmNickRsNWllbXJBYm4vNUpURHV4NUxseU9Nc3p0ZHdsN25ndDduaXNnc1M3MThNTVBVN05tVGFaUG44NkJBd2RZdEdnUm8wYU5Ddmg1SUwveUNXRHQycldzWGJ2V2EvK3laY3RZdG15WnoyT1RrNU45VmpzQjFLMWIxek1ONE1XcXFWOS8vZFZUWFhWNUpkV0dEUnRLOXdiS3lMTlcweFVXcEZNU0VpTy82b1FRUWdnaGhCQkNDQ0dFcUNneU9pZktoYlpESjB6clZtTS9jU3hnTVMxYk5oTFNzemRCOVJzR0xLWW9PNFVDZ3NOVkJJZDdWNXc0clM1c1JoZjJQQ2UyUEJkMm85UHoybUYyNGJRRkpsRlZGcDA2ZFdMMjdObDgvUEhIREJreXBOek9vOVBwZVBycHB3dHMrL3Z2djltd1lRT3hzYkhjZmZmZFBvOWJ2SGd4RVJFUlBQREFBd1cydTkxdWxpeFpnazduUGVYY3JsMjdQSC9lczJjUERvZURHMis4c2V4dm9nejBzUm9nZjYydzh1UUdYQTd5TTZTQTNlVGk5TVlMMU9zWmdWSlYvbE0rQ2lHRUVFSUlJWVFRUWdnaENwSkVsQ2dmQ2dXaGZaOG1lL3E0Z0liTlhmWWhVYSsra1ovOUVKV2VLbGlKTGpoL0hTaGYzRzV3MmR3NHJTNGNWaGRPcXh1SDFZWE40TVNTNDhCNndWa3VsVkNYYTlhc0diTm16Zks1YitEQWdYN0hLV3h0S0lEYXRXc1htRTR2SXlPREVTUHlLL3dHRFJwRWx5NWRmQjYzZVBGaXdzUER2YWJpUzBsSlljbVNKVjdUN2JsY0xuYnMyT0Y1UFg3OGVEUWFEUXNYTGlRbUpzYnY5MUplbXY1ZitVOFA2SGE1U2Q5dkpuMmZDUUJ6cG9Pc0l4Wmltc3M2VVVJSUlZUVFRZ2doaEJCQ1hHbVNpQkxsUnRQc2VvSmIzWWgxN3g4Qmkyay9jaERySDlzSmJuZHp3R0tLaXFOUWtML3VVN0FLRFNWYncrZkEwb3h5NmxWQnljbkpBWSs1ZWZObTVzK2ZqOEZnNE1FSEh5dzBDZVdyTCsrLy96NTZ2WjdEaHc4RCtWUHpYV3IzN3Qxa1pXV2gwK2t3bTgwTUdUS0VPWFBtTUd2V0xHYk9uT2xwVjloVWYxY0RoVkpCYktzUVhBNDNtWWZNQUdRY01CSFpVSXRLSTBsc0lZUVFRZ2doaEJCQ0NDR3VKRWxFaVhJVjJ2ZEpyUHQyZTZiSkNvVGN6eGVqYWQwT2hUb29ZREhGdFczUm9rVzBhZE9HTm0zYW9GUXFDK3o3K2VlZi9ZNlRsWlZGMzc1OWZlNnpXcTFzMmJLRkw3LzhrbVBIOHFlczFHcTFHSTFHWnM4dWZEMjFPKzY0QTREWnMyZmpjcm5Zdm4wN0FFcWxrdWJObTNQLy9mY1hhUC9UVHovUnNHRkRyRllyeWNuSjlPclZpOTkvLzUxZmYvMlY3Ny8vM3RNdUlTRUJ5Ris3U3FGUVVLdFdMU0EvMmFWU3FZaVB6MThJTENVbHBjaEtyOG9zOW9ZUURDZXMrZFYyTmplNVo2eFV1MDViMGQwU1FnZ2hoQkJDQ0NHRUVPS2FJb2tvVWE3VUNmWFFkZXFHZWN1R2dNVjBuaitIZWYxYVFucjFDVmhNY2UweUdvMnNYTG1TRlN0VzhKLy8vSWRHalJvRk5QNzU4K2VaTzNjdWUvZnV4V2F6RmRobnNWajQ2YWVmU2h3eklTR0Jqejc2eUd0N1JrWUd2Lzc2SzA4OTlWU0JCTnJ3NGNOcDJMQWhuVHQzUnEvWFk3Rll1T3V1dTNBNm5mVHExWXVhTld0NjR2WHMyWlBJeUVqUDYxOSsrUVd6MlZ6aVBsWUdTcFdDeU1aYXp4UjlGNUp0a29nU1FnZ2hoQkJDQ0NHRUVPSUtrMFNVS0hmNmh4N0RzbjB6Ym9jOVlER05xejlIMjZrYnlyRHdnTVVVMTZaRGh3N2hkcnNKQ1FtaFFZTUdBWThmR3h1TFFxRkFxVlJ5KysyMzA2ZFBINFlORzFab01xazRSVTJwdDNyMWFweE9KMTI2ZENtUWlJcUlpS0JmdjM0QWRPdld6Yk05S3lzTGdQRHd3cStqMjI2N3JjUjlyRXdpNmdSN0VsSEdWRHN1aHh1bFdxYm5FMElJSVlRUVFnZ2hoQkRpU3BGRWxDaDNxdWpxNk83b2pXbnQxd0dMNlRhWnlGdTlnckFubmcxWVRIRnRPbmp3SUFETm16ZjNtcFlQWU9EQWdYN0hLbXdLdTlHalI2UFZhZ2tPRGk0Mnh1TEZpekdaVEF3ZVBOanY4d0prWjJlemV2VnFtalp0NnBsbXJ6akhqeDhIb0U2ZE9pVTZWMVVTWEUxRmtGNkZQYytKMituR21Hb25QRUZUMGQwU1FnZ2hoQkJDQ0NHRUVPS2FJWWtvY1VYbzczMFk4eTgvNFRibEJTeW1LV2t0dXR2dlFsMnpkc0JpaW12UG9VT0hBTGorK3V0OTdrOU9UaTd6T1NJaUl2eHUrODAzM3dDVU9CSDF5eSsvWUxWYUMxMmp5cGN0VzdZQTBLSkZpMkpqYTdWYWJycnBKaFNLcWxkTkZGWmJROWFSL09rRmM1T3Rrb2dTUWdnaGhCQkNDQ0dFRU9JS2trU1V1Q0tVK2xEMDl6MkM4ZlBGZ1F2cWNtRmN2cGhxTDQ4UFhFeHhUWEc3M1J3K2ZCaUFsaTFiK214ejZSUjN4Y25LeWlwUkl1aHlCb01CbzlGSWt5Wk5TbnhzKy9idFNVaElvRk9uVG42MVQwOVBaOU9tVGFoVXFtS1AyYmR2SDJ2V3JHSFNwRW5jZXV1dEplNWJSUXVyOVU4aXlwaGlCemRROWZKcFFnZ2hoQkJDQ0NHRUVFSlVTZDd6VUFsUlRrSjYzb01xS2lhZ01hMy8vUjNiZ1QwQmpTbXVIVWVPSENFdkx3KzFXbDJxNUUrZ2JkcTBDWUNjbkJ4V3JWckY2ZE9uL1Q2MmR1M2FqQjA3MXErS0piZmJ6VHZ2dklQVmF1WDIyMjh2dG1Jckx5Ky9rakV5TXRMdi9sUW0ramkxWjEwb2g5V0ZKZHRSd1QwU1FnZ2hoQkJDQ0NHRUVPTGFJUlZSNG9wUkJHblFQL1FZRno1NE82QnhjNWQ5UlBUVXVlQmpmUjhoaXJKNzkyNEFHalpzNk5mNlRjVnh1VngrdFh2eHhSY0pEUTMxdkhhNzNXemV2SmtQUC93UXBWSkpkblkyQ3hjdVpPSENoY1RHeHRLeFkwZHV1dWttV3JkdXpYdnZ2WWRHNDN0cXVVYU5HdmwxL3ZmZmY1OXQyN1lSR2hyS1UwODlWZXo3eU1uSkFTQXVMczZ2K0pXTlFxbEFYek9JM0dRYkFNWlVPOW9vK2ZVbmhCQkNDQ0dFRUVJSUljU1ZJQ054NG9yU2RlcUc2WWR2Y0NUN1grbFJIRWZ5S2N5Yms5QjE3Um13bU9MYThNY2Zmd0RGcjVIa2k5VnFSYVBSRktoQTJyeDVNMENCSkpNdnZYdjN4bVF5c1d2WEx2NzQ0dzgyYmRwRWVubzZLcFdLRVNORzBMVnJWN1p2Mzg2dnYvN0tybDI3V0xObURXdldyRUdyMWRLK2ZYczZkZXBFWkdSa3NlZTVYRzV1TG5QbnptWHo1czBvbFVwR2pScEY5ZXJWQzdUUjYvWGs1T1J3OU9oUkdqZHV6TW1USnpsNDhDQTZuWTdvNk9nU25hOHlDWXZYL0pPSVNyRVIwMEpYd1QwU1FnZ2hoQkJDQ0NHRUVPTGFJSWtvY1dVcGxZVCszMVBrekprUzBMREdMejVGMjc0VGlwQ1FnTVlWVnkrTHhjTEJnd2NCYU42OGVZbVBuenQzTGtsSlNRUUhCeE1VRklURDRjQmlzUUMrRTFzLy9mUVR4NDhmSnkwdGpWT25UcEdhbW9yYjdRWkFxVlRTcVZNbm5uenlTYTY3N2pvQXVuZnZUdmZ1M2JGWUxKNmsxSTRkTzlpOGVUT2JOMjlHclZiVHRtMWJubnZ1T2VyV3JWdHNmemR1M01nNzc3eERibTR1YXJXYVYxNTVoVnR1dWNXclhhdFdyZGkyYlJ0RGhnd3BzUDMyMjIvM2E5cS95aW8wL3A4cU1sT0dIWmZkalRLbzZyNGZJWVFRUWdnaGhCQkNDQ0dxQ2tsRWlTc3V1RlZiTk0ydXgzWm9mOEJpdWk0WU1LNytuTERIQmdZc3ByaTZtVXdtT25mdXpLNWR1N2orK3V0TGZIeWpSbzNZc0dFRFZxc1ZxOVVLUUZCUUVLMWJ0K2FaWjU3eGFuLysvSG0rL3ZwckFCUUtCWEZ4Y1RSdjNweldyVnZUc1dQSFF0ZGYwbXExM0hiYmJkeDIyMjJZVENhMmJObkNoZzBiK1BQUFB6bHk1QWl4c2JGKzliZDU4K2E0M1c0U0VoSklURXlrYWRPbVB0dU5HREdDME5CUS92cnJMK3gyT3hxTmhoWXRXakJnd0FDL3psTlpCWVVvMFVhcXNXUTdjTHNnOTZ5TmlIcGxuNDVSQ0NHRUVFSUlJWVFRUWdoUk5JWDc0aVA1UWx4QjloUEh5SnI4U21DRHFsUkV2LzQyNnZqYWdZMHJLcVVEU3pObzBUK216SEhjYnJmUFNwL2s1R1FBRWhJU2lqemU2WFRpZERweHVWd0VCd2NYV2pXVWs1UERIMy84UWExYXRhaFRwdzRoWmF6ZXk4bko0ZHk1YzRVbWxMWnYzMDVlWGg0OWV2VHdiRHQ1OGlRSkNRbW8xUlh6REVLZ2ZtYWxsWEhBVE5wLzh3QUlyUmxFM2U0UkZkWVhJY3M1WXI0QUFDQUFTVVJCVklRUVFnZ2hoQkJDQ0NHcU9vV2ZVeWhKSWtwVUdNTzdzN0RzM0JyUW1KcnIyeEE1YWhKVTRTbkVoSDhxT3FraFNxNmlmMllPczRzalgyZkIvMzdyTmVvVGlTWlVWV0g5RVVJSUlZUVFRZ2doaEJDaUt2TTNFYVVzNzQ0SVVaalFSNTRBVldBSGdXMzcvOFM2ZTBkQVl3b2hyZzVxblpLd1M5YUt5amhncnNEZUNDR0VFRUlJSVlRUVFnaHhiWkJFbEtnd3FyaWFoSFM3TStCeGM1ZCtpTnRtQzNoY0lVVFZWLzM2ZjZaRXpQbkxnczNvck1EZUNDR0VFRUlJSVlRUVFnaHg5Wk5FbEtoUStqNTlVV2kxQVkzcHpEaVBhZDNxZ01ZVVFsd2RkREZxd21ybFYwVzUzWkQ2ZTE0RjkraktreGw1aFJCQ0NDR3VMVmxaV1RpZDhnRFc1VnhXRzluckE3dGNnQkJDQ0NGOGswU1VxRkRLaUdybzcza280SEh6dnYwQ1oyWjZ3T01LSWFxK3VOWjZGUC83N1dkTXNaRjExRkt4SGJxQ3pwOC9ULy8rL1ZtNmRPa1ZQM2ZQbmowWk9IQmdtV0s4ODg0N1RKbzBLVUE5OGpaNzltdysvUEREY292dnI4OCsrNHo1OCtlVGtwSlNvdVAyN2R2SCtQSGoyYkpsUzZGdDB0UFRHVEZpQk11WEx5OXJOMFU1ZXZ6eHgrblpzMmU1bjJmWnNtV2VhK3J3NGNOOC8vMzNwWTQxZmZyME1sMmZ2Ly8rTy92MzcvZmF2blhyVm43NjZhZFN4L1hIZi83ekh6NysrR09zVm11cGpqY2FqVVh1Ly83NzcvbnBwNTh3bThzMkphemNvMG92SlNXRkgzNzRvZEQ5MzM3N0xlZlBuL2NyMWp2dnZGUGs3OUVOR3pZVWVTNVJ2aXJyL2JNaXYvOXIxNjdseVNlZlpNbVNKUUdOZTFGWjcvLzJ6QnhPSkU0bjdaT3ZpbTI3cytudC9ISGp2YVUrVndFdUYzdTZQOGJCdmtQSi9ybnduNHNRUWdnaEFrTmQwUjBRSXVTdSt6RnYraGxuaG4vLytQT0gyMmJEK1BsaUlvYU1DbGhNSWNUVkliaWFpcmpXZXM3dHpxK0dPcmM3aitBSUZmcTRvQXJ1V2ZuNzRvc3ZTRTlQNTlKMUpQZnMyY1A4K2ZQOWp2SFJSeCtWUjlmODh1ZWZmNUtjbk95MWZjYU1HU1dLRXhZV3hwQWhRN3kyLy9UVFR5UWtKUEN2Zi8ycjFIMjgzQWNmZkVCbVpxYlg5b2lJQ0Y1NDRRV3Y3ZHUzYi9jTUZQWHMyWlA0K0hpL3o3Vmh3d1oyN05oQjI3WnRDMjJ6WmNzV0RodzRRR3hzck45eFJka2NQSGlRelpzM00yalFvSXJ1aXBlREJ3K3lZMGYrMnByTGxpMWoyN1p0T0J3Tyt2VHA0OVUyT3p1YmMrZk8wYXhaTTUreGR1ellRVjVlNFZXbWFXbHBHQXdHR2pkdTdIUC9xNisrU2tKQ2d0Yzk1c01QUHlRNU9aazc3cmpEczYyNFFXWmZjUXFUbEpURTExOS9qVnF0cG1QSGpvVyt2OEo4K2VXWGZQYlpaOHljT2RQbmUzTTRISHo0NFllWXpXWnV2dm5tRXNXK25OeWppdVp3T01qT3ppWTlQZDN6ZmJ2Ly92c0JXTGh3SWIvOTlodkJ3Y0YwNjlhdHdISEhqaDNqM1hmZkpUMDkzYThISnRhc1dVTkNRZ0w5Ky9jdmRML05acU5YcjE0bGZnOVZWYjkrL2NqSXlDaFRqSmlZR0s4RXpOVnkvNFNLL1IzZHJGa3pYQzRYbjMvK09UZmZmSE9KNzNQbGZmKzNwNldUK3RFWEJFVlhJK2JCTzFHRjZndU5aVS9QeEpXbksxSC9DNlZVVXZOZmZmbHIxQnVjR0RPVHRsMXZRcUc1K3Y4OUlJUVFRbFFVU1VTSkNxZlFhQWp0TndERE96TURHdGV5WXd1NjdyM1FOR3NaMExoQ2lLb3Z1cWtPWTZvTlk2b2R0OVBONlkwWHFOTWxqTkI0VFlYMEp4QURPQUJCUVVHc1hidlc1NzZzckN6V3JWdEhkSFEwRHozMFR5V3EyV3oybWR5cFNwS1Nra3JVdm5idDJpVnFQMjdjT0ZKVFUvMXVmK2tBK0xadDIzeCt2bkZ4Y1Y2RHZFYWowWk1VVkNnVXpKczNqM2ZmZlJlTnB2anZwY1BoWU5PbVRRUUhCeGNZc0wvYzVzMmJBZWpldmJ0ZjcwV1VqZFZxWmVMRWlSZ01CcG8xYTBhWExsMENmbzU5Ky9ieDVaZGZNbWJNR0xRbG5PNzRZbExhN1hZemR1eFlSb3dZd2IvLy9XK2FOMjlPbzBhTlBPMmNUaWV2dlBJSzZlbnB2UEhHRzF4Ly9mVWxPazllWHA3bk9wbzhlVEx0MjdjdjBmRyt4TVRFMExGalI2L3QzMzMzbmQ4eC92cnJMK2JObXdmQThPSERTenc0QzVDWm1ZblJhR1RzMkxITW1UT0hldlhxRmRpL2UvZHVjbk56NmRpeEkyRmhZU1dPNzQ5cjlSN2xkcnNaT1hJazZlbnA1T2JtZWcyRUt4UUticjMxVm1KaVluanh4UmZadDI4ZmI3MzFGbzBhTmZMOEhyRGI3Y3llUFp2UTBGRDY5dTFiNEhpcjFjcUtGU3Q4bnR0Z01QREpKNTk0YlgvaWlTYzRkZW9VblR0M0xyYi81ZTNjdVhPOCt1cXI1Ukw3dGRkZUl5RWh3V3U3cjIzKzhQVWR2RnJ1bjFEeHY2UHIxNi9QWTQ4OXhwSWxTL2psbDE5S2RLKzdFdmYva09hTmlMNm5PNW5mSlpHeVlDa0pvNTRyMFRuS0l1NnBoMGhadUF5SElSZlQwWlBvci9lZExCTkNDQ0ZFMlVraVNsUUsyblkzWTI1MlBiWkQzbE95bEVYdXB4OFFQWFV1cUZRQmpTdUVxT0lVVVB2V2NFNGxHYkJrT1hBNzNmeTk2UUt4TitpSmJxYmprb0toS3lJK1BoNmRybXhQZHhhWFRGcXlaQWxXcTVVUkkwWVFIQnpzMmQ2eFkwZCsvdm5uSW8vOTRJTVBXTGx5WmFGVkNJVTlVWCs1ek16TVlxdVhHamR1eklNUFBsaHNyTXY1VXdIaGRydTU0NDQ3U3Z4WnA2YW1samxaZC9FelBuWHFGTTgrK3l4MTY5YjE2dHZNbVRQSnlNaWdkKy9laElXRnNYejVjdDU2NnkzR2pCbFRiUHpmZnZ1TjNOeGM3cjc3YmtKRFEzMjJTVWxKWWYvKy9ZU0ZoZEc0Y1dNTUJvUFBkbnE5SHJWYS9vb1lDTUhCd1F3YU5JaFpzMmJ4emp2dmNNTU5OeEFSRVJIUWM2eGZ2NTZ0VzdjeWZmcDBKaytlWEtEaXNUaVhEcVRxZERxbVRwM0svdjM3dlFaUlZTb1ZUejMxRk5PbVRlUFZWMTlsK3ZUcHRHalJ3cTl6Mkd3MkpreVl3T25UcDZsWHIxNkJBVkNEd2NEaXhZczlyN096czcwcU5MT3pzd0U4MjRjT0hRcmtYL012dnZpaTEvbjhUVVJsWldVeFljSUVMQllMano3NktIZmRkWmZQdnVmbTVoSWRIVjFvbkdlZmZaYU1qQXcyYnR6STZOR2ptVGR2SGpWcjF2VHN2L2h3UUhsT0ZYYXQzcU1VQ2dYdDI3Y25PenViME5CUXRtL2Z6ckZqeDVnelp3NHhNVEZVcjE2ZG9LRDg2b2FvcUNqKzlhOS9zWFRwVXBLVGt6MkpxSU1IRDVLZW5zNi8vdlV2OVBxQ1ZSZ1dpNFZQUC8zVVp4OHVYTGpnYzErWExsM0l5OHVqU1pNbXhYNG01YzF1dDVmYmd5WTJtODNuOXRKV1RmdTZQcTZXK3llVS8rOW9meXI1SEE0SGFyV2EzMy8vbmQ5Ly83M0l0bVBIanZXOGovSzYvMSt1MXJDbnlQd3VpYXdmTmdVa0VaVzY2SE5TUC9DZFNMNmNQU01MbFQ2RUkvOGE3VmY3dGp1K0xrdlhoQkJDaUd1V2pES0l5a0doSUt6L00yUk9lQW5jN29DRmRadzVqV25ERDRUMHZDZGdNWVVRVndlVlJrRzlIaEdjM21EQW5PbkE3WUswUC9Nd25MSVNmMU1vdXVncjl5dHl6cHc1Wlk1UjFDRG42ZE9uK2ZISEgybldyQms5ZXZRQThnZE8vQmx3V2JGaUJTdFhycVJKa3lZK0IzMmg4Q2ZxTDJjeW1ZcXRYaktiemFWS1JQbmp3b1VMQUlVT0FoV251SVRkd0lFRGkvMGN0bS9mRGtEWHJsMExiSC8vL2ZmWnZuMDdEUm8wNFBubm4wZXRWck4vLzM2U2twTFE2L1VNSFRyVTU4L3I4Y2NmSnkwdHpmTjY3ZHExWGxWeEYvdjl3dzgvNEhhN3ljM045WHJ5LzFKVHAwNzFXV2tpU3Fkbno1Nzg4c3N2N055NWt3VUxGdmcxYUY4U1E0Y081YSsvL3VLMzMzN2o0NDgvOWd4SWxpVHhjZWVkZHhaNFBYMzZkRnExYWxYZzN0U2xTeGVHRFJ2RzIyKy96Zmp4NDVrN2Q2NVg5Yy9sSEE0SFU2Wk1ZZCsrZmNUSHh6Tmp4b3dDMTE5ZVhsNkJ4SkhSYUN3MGtYUnh1Ni9wNGtycTRoUDY2ZW5wOU96WjArZFVkeGFMaGNURVJBd0dBM1BuemlVcUtzcG5MSVZDUVdKaUl1Zk9uZVBRb1VPTUh6K2VEejc0QUtWU1NXWm1wdWVhbnpwMXF0LzkrK3l6ejRpTGl5dngrN29XNzFIOSt2WHpiRTlKU2VIWXNXTzBhdFdxUVB1TEQwQzQzVzZhTld2R3BrMmIyTFJwazJkLzgrYk4yYnQzcjJlTnNvdlhhRVJFaE0vUHRHZlBub1UrL0hEeGV6cC8vdndpcDcxOTdybm5lT1NSUndyZEh3Z0pDUW5GZmljdU9uTGtDTU9IRDhmbGNsV3Ezd0ZWL2Y1NXBYNUhseVRoNkUvYnk5ZkxLNC83LytYQzJyV2t5WWN6aWI0bk1OVmc5c3djek1kUCtkM2VrWE1oSU9jVlFnZ2hST0VrRVNVcURYV2QrdWk2M1lsNVEyQVg5elYrdVJSdHgxdFJoZ1gyQ1RvaFJOV24waWlvMnoyQ2xPMjVYRWpPZjdyWGt1M2d4QTg1aEZRUElySkJNT0YxZzFHcXIzQ0pWSUM5L2ZiYnVOMXVYbnp4UlJRS0JTa3BLWXdjT1pKZXZYcng1Sk5QK2h3OGRMdmRmUHp4eHl4ZnZwdzZkZXJ3K3V1dkY2aWs4cVdvQWEraUJ1NGdmMkRFMXhPOXZnYURMbTVyMTY0ZDA2ZFA5eG52ekpremhJYUdvdFBwMEdnMG1NMW1WcTFhQmVCWjArU1RUejd4ZXFJOU9UbTV3RG45SGNUejEvYnQyMUdyMWR4eXl5MmViVXVXTEdIVnFsVkVSVVV4WmNvVXorYzhlZkprUm93WXdabzFhOGpNekNReE1aR1FrQkNmY1NNakk3MjI1ZVRrNFA3Znd4MVdxNVh2di84ZWhVSlI2TlNFYVdscDJHdzJUd1dCQ0p4aHc0Ynh6RFBQa0pTVXhPMjMzMDY3ZHUyQTRnYzdDOXUvWXNVS1QySWtLQ2lJQ1JNbThQenp6L1A1NTUvVHBFa1RPblhxQkVDdFdyVm8wNlpOb2ZGMzc5NU5Ta29LZDkxMUY2ckxxc2RyMWFybDFmN2VlKzhsTlRXVkw3NzRnbGRmZlpXMzMzNmJtSmdZbjdGdE5odFRwMDVseDQ0ZHhNWEZNWHYyYksvS292ajRlTTgxVnRnOTRtTHlKRkRYb3NWaVlkeTRjUncvZnB4T25Ub3hjdVJJbisyMFdpMU5talJoOWVyVkpDWW1NbWZPbkVLck1kUnFOUk1uVGlReE1aRmh3NGFoVkNvQldMVnFGVTZuazhqSXlBSURzR2ZPbk1IdGRoYzZqZG5GbjRYY293b3E3VDJxcE5PM2xpWFpzV3ZYTGtKQ1FncGREK3pFaVJPY1BIblNyK2tNcnhTNzNjNmJiNzZKeStXaVI0OGVsU1lKZGRIVmNQKzhFdC8vb3FabkRvUkEzLzlQSk00ZzljT2lLNVk2WmY1WjZ2N1dHZjA4ZFVZL1grcmpoUkJDQ0JGNGtvZ1NsVXJvUS8yeGJOK00yMVQ0WXFjbDVUYmxZVnkxbFBBQmd3TVdVd2h4OVZCcEZDUjBDY2R3MmtycTczazRyUzRBVE9sMlRPbDJVbmZsRVZJOUNGMjBHbTJVR2wyMG1pQ2RFZ0tZbTNLNVhKNUZ6eTlmcUx1czFxMWJ4OTY5ZTNuNDRZZHAwS0FCQUFzV0xDQWpJNE9NakF5ZlNTaWowY2ljT1hQWXNtVUxkZXZXNWMwMzN3ejRkRGordW5RdGhTMWJ0bUF5bVR6YjZ0ZXZYK2h4aVltSnBLZW5lMjFYS0JTZWhlb2pJaUlLREFRbkp5ZWpWcXNMVEtzVlNBYURnWU1IRDlLK2ZYdENRME54dVZ3c1dMQ0ExYXRYRXg0ZXpzeVpNd3NzVUI0ZUhzNmJiNzdKNk5HajJicDFLNE1HRFdMRWlCSGNlT09OWHJGWHJsenB0ZTNTSjdIWHJsM0xoUXNYNk55NU14TW5UdlRadnlGRGhuRDA2RkZKUkpXREdqVnEwSzlmUHhZdlhzekNoUXU1OGNZYlBkZWVyKzljU2tvS1RxZlRLMUZ4L3Z4NXJ5ZlZJWDg5bjVkZWVvbUZDeGNXV09la2FkT21oVll5QXN5Y09aT1VsQlFHRHg3czkvb296ejc3TEtkUG4yYm56cDE4KysyM0RCZ3d3R2U3QlFzV3NIMzdkdUxqNDVrOWUzYUI3M1pGTVpsTVRKZ3dnUU1IRHRDK2ZYdkdqeC92TllCOHFjR0RCMk13R05pNGNTTmp4b3p4ckNYa1MweE1ESXNXTGZJa29Rd0dBOTk5OXgwcWxZcjU4K2NYK0JuZmZmZmQyTzMyWXFjeGszdFVRV1c1Ui9remZhdXZpakdyMWNxR0RSdTgydWJsNWJGdTNib0MyM3IwNk1FZmYveEJseTVkR0RWcUZLbXBxVGdjRG1yWHJ1MjUza2VNR0lGQ29TaVE2S3RvQ3hZczROU3BVOFRHeG5xbXZxeE1yb2I3WjBWLy95SC9BYU1MLzgvZWZZYzNWYjU5QVArZUpOMFRPb0N5eWg1S0JXVElsQ0VpZTRqSUxFdEIyY095RVJGVU5zaVFJU3BGb0lDaURLRnNaTXFTMFVJWi9URkxXN3BwbTQ0MDQ3eC85RTBrVGRLbTdTbFErSDZ1eTh2MjVKdzdKK3RKZWU1ejMwOUtTcUgrbnBOeS9MY3A1UUdIcXI0bTI3V3BTbVRGeEtPbyttUm5SY2ZpN2hmZm90SzNBYkN2YUhyQmhVNlZoZHZEcHNDeGVpVlVuRGthK1A4eG5ZaUlpQXFQaVNoNnFjaGNYT0hjc3g5U04vOG9hZHlNdncvQm9YVjcyUGhXa1RRdUViMDYzQ3Jhd2FtMERSTENNcEIwTnhOYVZmWlZxanFOQ0dWMEZwVFJ4dXNoeUd3RXlHMEV5R3dGeUcxa2NQYXhnZGViNXE4RXo0c29pb2lQankvMFk4Z3BLaW9LYTlhc2dZK1BEd1lQSGd4UkZISHExQ21jTzNjTzd1N3VHREZpaE1reEZ5NWN3UExseXhFWEZ3ZEJFQkFaR1lrdFc3Wmd3SUFCTHlRWkZSQVFZUGo1NXMyYlNFOVBOOXBtU1lNR0RSQWFHZ3F0Vmd1ZFRnZGJXMXVVS1ZNRzNicDF3MXR2dlFVQTZOYXRHN3AxNjJZNHBsMjdkaWhUcGt5QjE3akl5NFVMRnlDS0l0NTk5MTBrSnlkai92ejV1SFRwRWp3OVBURi8vbnlUTlZtQTdIVk5saTFiaG5uejV1SGZmLy9GMUtsVDBiaHhZM3o1NVpkV1gxR2ZucDZPb0tBZ3lHUXlEQjQ4Mk9KK09sMTJFcmFnNjBPcGtyV0l2NUVPZFpxdVFNZS8xR1NBU3psYmVOUW8rRnB1SDMzMEVlTGo0L0h4eHg4YkpZRE52ZWYwRTVRNXQwK2FOQWtoSVNGbTQ3ZHMyUkpObWpReE8wbTVhZE1tazIxZVhsNkc5NUJHb3pGc2o0K1BoNGVIaDhYV25ZSWdZTnEwYVFnT0RrYXZYcjBzUEZwZzJMQmhFRVVSL3Y3K0Z0dmE1WlNjbkd4eXJwYldTYmx5NVVxKzJtY2xKeWRqMnJScENBOFBSNk5HamZEVlYxL2wrVjRYQkFFQkFRR0lqNDlIYUdnb1pzNmNpUVVMRmxpc0RwVTlNMkVaR0JpSXpNeE1kT2pRb2NDSkk0NVJ4c3lOVWJsVnpVcFJJWktTa29LbFM1ZWFiRTlNVERUWjd1VGtoTXpNVExSbzBRSkFkbVZWVkZRVURodzRBTGxjamdjUEh1REdqUnRvMUtnUnZMeThDblZlVWpsMjdCajI3dDBMbVV5R3FWT25GcmgxYlZGN1ZjWlBjNHJpT3pvcks4dm84L2ZreVJPTUdUTUd2cjYrV0xSb2tjbit1M2J0UWt4TUROcTFhNGZLbFN0YmpDdmwrRjkrMHFjb1ArbFRvMjJpV29QUUxzT1FGUk9Qc21NRzVmNFlZK0tSRlIwTDU3cTFjOTNQNkpqWUJGenZQZ0laLzNzQXVhc3pxcStaWjdwUFZDelNidHhCWXZEZlVJYmNRbzBOODZGd2Q3WDZQb2lJaU1neUpxTG9wZVBZdGdNeWpoK0FKbExDeFhWRkVhbWIxcVBrclBsRmRuVVZFUlYvQ2pzWlN0VnpncmVmSTVJZlpTSHhUZ1l5NGpWbTk5V3BSZWpVSXBBT0FGcWt4Nm5oWHNrT05rNldyNjUvM2s2ZlBvMk1qQXlvVkNwMDZkTEYwQUlHeUY0WDRka0pwM3YzN3VHWFgzN0J1WFBuSUpmTDhja25uNkJaczJaWXRXb1ZkdTNhaFNOSGpxQi8vLzdvM3IxN2dSTVZ6OVBFaVJOZjlDbVllTGJsMVlvVkszRHAwaVZVckZnUkR4OCt4Q2VmZkpMbjhXM2J0c1dKRXljZ0NFSysyam9kT1hJRVNVbEo2TkdqQnlwVXFHQnhQLzBrVjBHdnRvNjVrb2JVU1BNTDJMOEswcDZvNGVSbEEvdVNCWHYvMjlyYTVucDF2UlFzdlhZNTI3c0IyVmY3NnhlT3o4cjY3M1diUG4wNjB0UFRzWEhqUm91ZmRXZG41enpYdDNGMmRzYjQ4ZU90UFhVQTJaUCs1czdWSEc5dmI3UnMyZEprdTc0RnA1NU9wOFB4NDhleGZ2MTZKQ1ltb2t5Wk11alVxUk11WExnQWxVb0ZsVW9GdFZwdCtEa3pNOVBrLy9ybjU4YU5HL2ptbTIvdzFWZGZRYWZUWWZqdzRTYjMvL1BQUHlNek14TW5UNTZFZzRNREJnM0tmVEwxWlZJY3g2ak9uVHNiYnRNbm5mVGJjcXQyczVhWGw1ZlY3UTluekppQkVpVktvR0hEaGdEK1c0dFJmeDUvL1BFSGdPd1daeStEc0xBd3d6cHd6czdPMkw1OU8rclVxVk9vbVBsSkR1ZkhxelIrNWlUMWQvVEtsU3R4K1BCaEJBWUdHbG9DZW5sNUlTTWpBemR1M0lCS3BUSkpwaDg2ZEFqaDRlR29WS2xTcm9rb29Pakdmd0I0OE5WeXBGNE1nV3VUK3FnNHczSjFuazZ0eHRWMyswQ2Jxa1QxOWQ5YXRhNlVLaUlhMTN1TVFPYjlDTGkzYVlxcXk4MVhudGxYS29lM0RtL0d6WUVUOFBUNFB3aHBOeEMxdG40UGgycSsrWDQ4UkVSRVpPemxuMG1pMTQ5Y0RwZitueUJwNFd4Snc2ci9kd3VaLzV5QWZkTldrc2FsRjBPbUVLRFRpTVYrN1o3WFJYRjdyUVM1QVBkS2RuQ3ZaQWR0bG9pTUJBMHk0dFZJajljZ00wa0RyVXFFcUJPTmpsRTR5S0J3S0h6N0RuUHJKQlZVZ3dZTmNQbnlaYmk1dWNIRnhRVm56cHhCZkh3OFdyWnNpWGZmZlJkYXJSYVhMbDNDbmoxN2NQSGlSWWlpaUdyVnFtSENoQW1vVnEwYWdPeEYzbzhkTzRZZmZ2Z0I2OWF0UTNCd01FYVBIbTEyM1lUY0ZtWUhnS1NrSkl2N0tKWEtmRCsrdExRME9EazVBUUFTRWhJTUM5SmJZOUtrU2MrOUJWMVdWaGEwV2kzdTNidUhuajE3d3NQREE0TUhEOGF5WmN1TTl2dm5uMytRbnA2T3RtM2JHbTBmUG53NCt2VHBrKzlFWU5ldVhWR3VYRG40K3ZyaXh4OS9SUGZ1M2MxZWphKy9xcnVnejR1RGgrS1ZUa1FwSEdSUU9CWFBGajJXSnRJM2J0d0lJUHVLL0pJbFN5SXFLZ3IzNzk5SDQ4YU5qZDVuZmZ2MnRicHFNNitKYUNjbkoremF0Y3ZzYmJtdEVaVlQyYkpselZaMTVreEVaV1JrWU5teVpZYVdYTkhSMFpnOU8zOS9ZOHJsY2pnNU9VR2xVdUdmZi83Qjk5OS9qMUdqUnBrOUx5QjdmYW5WcTFjak5EVFVaRjJVbDFseEhLUDB5WW5yMTY4YkVsRmp4NDdOVjBWS1hzeFZ4T1RVcUZFakRCczJESThmUHpZa25qUWFEUVJCTUNTa2hnMGJobnIxNnFGeDQ4YVNuVnRCUFhqd0FGOSsrU1d5c3JMUXRXdFg3Tm16QitmUG53ZVEvVjA5Yjk0OERCMDZGRys4OFVhKzRscGE5eXl2ZGRFc2ZaWmVCb1VkUC9NaTlYZTBXcTFHUmtZR1RwOCtiVWg2eXVWeVZLOWVIYUdob2JoeDR3YnExNjl2MkYrcFZPSi8vL3NmQkVGQW8wYU5UT0k5ci9FL2F0MVdSSzNkQW9mS0ZWQXpjQWtFaFJ6S3k5ZnhlUGt2cUxacUR1U3UvMTA4SmJPeFFZWEpJM0IzeW56Y0doeUF5dk9ub015dzNoYnZOeTNrRnNMNmpVTldkQ3hLZG1pRkdqOHRnTXpPY3JKY1ptZUxOM2V0eDUzUFppQmh6eEdFdFBkSHpjREZjR3RoK3Z3UUVSR1I5WmlJb3BlUzdadDFZVmUvTVZTWHowc2FOM1hiUnRqVmJ3ekJ2dUN0ZGVqbFlPc3NoK3FwRmc2ZUhNYUtBOVZUTFd4ZFhwNUtvZnlRMndwd0xtTUQ1ekxHLy9EWGFVWG9za1JvczBSb3MzU3dkWlZEa0JWKzRrdkt5WmpLbFNzYmtqT2hvYUhZczJjUDNOM2RNWGJzV0NRbUp1THp6ejlIWW1JaWdPenFnb0VEQjZKOSsvWW1FM2h0MnJSQmd3WU5zR0xGQ3B3NGNRS1RKMC9HeElrVDBhRkRCNlA5L3ZycnIxelBSNmxVNXJtUE5ZS0NnbkRxMUNtVUtsWEtNS0djbnA2ZXJ3WHB4NDhmbit0a2pscXR4cDA3ZC9JOUNaZWJzV1BIWXNpUUlWaStmRGsyYk5pQW1qVnJBc2h1My9Tc29VT0hJajA5M1dRN0FLdGJuT1ZVdjM1OUhEMTZGRHQyN01DVksxZXdiTmt5a3l1aUM1dUk4cXJqQ0RkZk82alRYNzNXZklJQU9IZ3FDdjBaejlrdVNVcS8vZllia3BLUzhQSEhIMXZkUmxOZkZhbFBCT3NuWEhNbUdIeDhmT0RnVVBpL25hUVkzL1NWblRJcjErMXdjbkpDMjdadGNldldMWlFwVXdadWJtNXdkSFNFZzRNRGR1ellBYmxjam5IanhzSFIwUkgyOXZhd3Q3ZkhtREZqNE9ibWhvMGJOOExlM3Q0d3FYemx5aFZNbXpZTisvZnZSOVdxVlkwbXFITk8xcFlxVlFxbFNwVXE5T08xaEdPVXNUTm56aGc5anE1ZHUwcFduV05ObFo2Ym14dTZkZXRtVkUyU21aa0puVTZINk9obytQajR3TTNOemJCRzRZc1VFUkdCS1ZPbUlEazVHUzFidHNUbm4zK09QWHYyR0c0UENncENTRWdJSmt5WWdFNmRPdUdUVHo0eFhQUmhTZGV1WFpHV2xtYXhjcTVMbHk3SXpNeTAyRlp5dzRZTmVkNUhjUjAvclNIRmQ3VCtiN2ZHalJzak9EZ1laODZjTWFxK2UrT05OeEFhR29yUTBGQ2pSTlNWSzFjZ2lpSnExS2dCZDNkM2s3alBZL3lQM2JvYjkyY3NCZ0RVM3JFYU5oN3VTTDk5RHpjK0hnMU5VZ3BLN25zWDNuMjdHaDFUZXVoSGtMczRJWHpVTE55Yi9CM1VjUW1vTVBWems5Z0plNDhpZk9Rc2FOTXo0TjJuQzd6N2RVVm9oOEdvOGZOQzJQdVdNM3MrSVIySFFPN3NpQm9iNXNPMnRCZWkxd2ZoeGtlalVHM0ZWL0RxM2FrUXp3SVJFZEhyalRPNDlOSnk2VGNVV1NIL1F0U1liNHRWRUxxblNVamJ2UVBPSHhlZk5pbGtua3Q1V3lUZHpZU0Q1OHZaeTU2TUpkM05oRXU1b3BrOGVGRmtjZ0V5QndFS0J3Q1FMc2xtYlF1Z25IS2JjTXZNek1UaXhZc2hpaUlDQWdJTWt5d2RPM2JFMmJObjBhTkhEN3ozM251NVhzSHI2dXFLbVRObm9tblRwZ2dNREVUejVzM3pkZTd0MnJYTGRiSDRpSWdJczlWZ0dvMEcxNjlmeDdsejV4QWJHd3NndS9XVlRDWXpyUFVFL0ZkSnNYanhZaHc5ZWhRN2QrNkVvNlB4bWwxcGFXbm8xYXNYUER3OFRCWVcxMDl1SnlVbFljYU1HYmgyN1Jwc2JXME5yWlNrNE9YbGhaNDlleUlvS0FoSGp4NlZ0SVdSdWVjdTV4WE1iZHUyeGFsVHAzRG16Qmw4Ly8zM21EeDVzdEh0V3EwV1FNRVRVUUJnNnlJdnRrbm5vcVpTcVRCbzBDQjA2dFFKL2ZyMWs2UnQyTFArL3Z0djNMbHpCOTI2ZFlPcnEvRjZGaXRYcmpTYWFBYXlLeWIxaytKUG56NkZUcWZEd1lNSDRlcnFpbWJObWhudHEyL2ZWVmg1dmVldFdTTksvejdOei9NM1ljSUVzOXVEZ29KUW9rUUp0R2xqMnRaSkpwT1pySmRUcjE0OWZQNzU1N2g4K1hLdWp5VXlNaEt6WnMyeWVMdCtRam0zQ3RnNWMrWVlWWTl3akxJOFJtazBHaHc3ZHN4UWZlVGs1SVJWcTFiQno4L1BrQXkwcG1vMklTSEI3UGFDZkMrTG9vaTB0RFFBd1AzNzkrSGo0NVB2R0VYaHpwMDdtRDU5T3BLVGsxRy9mbjFNblRyVjVPS1RFU05Hd01QREE1czJiY0pmZi8yRnMyZlBZdFNvVVdaYlllcjE3ZHNYang4L1JrSkNRb0dxQVBOcS9WaWN4MCtnNk4vL3dIOXJSOVd2WHg4S2hRTFhybDFEZW5xNjRXOGhmZEw2K3ZYclJzZGZ2bndaQUN4VzZoWDErQisxYm10MkV1ci94emk3Q2o1SXYvay9YTy94R1hScEdhaXhZVDQ4dTc5djlsaXZqenBDVU1oeDU3TVppRmkwSHRyVU5GVDY1Z3NBMmV0TlBaaTlERkhydGdJQXluL3hLU3BNRzRtWVRYOUFlZTBtSGkvOUNWVlhtRmJISmgwK2pmU3djRGhVcmdDN010Nm8vTjFrS054ZEViRndIZTZNbkFWRlNYZVVlTS8wTlNZaUlxSzhNUkZGTHkyNWQyazRmdEFOYVgvdGxEUnUyb0hkY0hpM0hlU2xYNDUvRUZMQmVOWnl3UC8ySnlFdFJnMm5VcyszdlJibFQxcU1Hc29uV2FqYXNjU0xQcFhYMXVyVnF4RVZGWVh1M2JzYnRWM3g5L2ZQOS9vbGJkcTBRY3VXTFovTE9sSGg0ZUg0NG9zdmtKNmViclI5OU9qUmVQZmRkODFldWZ2MjIyL2o0TUdEdUhMbGlzbGswRC8vL0FPTlJtTklvb1dIaCtQcTFhc0lDUWt4VE13b2xVcGN1SEFCRlN0V1JKTW1UU1IvVEYyNmRFRlFVQkFPSFRvazZTU3Z0WlVta3laTnd1M2J0M0g0OEdHODhjWWI2TlRwdnl0N0Mxc1JSYm03ZXZVcUVoSVNjUHo0Y1F3Y09GRFMyS21wcVFnUEQwZjU4dVZScWxRcFF4dTZaNnNINUhJNWhnMGJCdUMvOW5YNkNlUDQrSGljUG4wYWNYRng2TjI3ZDVGVkhlVEZtaldpcEhxZnBxV2xRYVBSNUZtRmtWTzNidDNRdFd2WFhGdS9xZFZxcXo2VHVlMlRsWlhGTWNyS01lcWZmLzVCVWxJUzZ0U3BnNUNRRUl3Wk13YWZmUElKbGkxYlprZys1YmRxdHJDU2twSU1hL3BjdjM3ZGJITGllVHR6NWd3V0xGaUFqSXdNdlBQT08vanl5eTloWTJOalNIRG95ZVZ5ZlB6eHlyMUxxUUFBSUFCSlJFRlV4MmphdENrV0xseUlXN2R1WWU3Y3VXalpzaVhHamgxcnNXSm8rZkxsdUhidEdoWXNXR0JVY1NPRjRqNStGdVg3WDYxV0cyMTNjSENBbjU4ZkxsKytqRXVYTGhrU2lOV3JWd2VRbll6VXQ0c0VZR2pKMkxScFU2dk9VU3FpV29QN001Y2dlc00yS0VxNFFWUmxRWnVlZ1pEMi9sQTlpZ1FFR2Q3Yy9TTmNHdnJsR3NlelIzdUlHaTN1akp5RnFMVmJvRk9wVUdYUmRFQW1nK3J4RThqczdWRDErOW53NnBWZHhlL2Rwd3NpbHZ5SW1LQTlLRDMwSXpqWHJmMWZNSjBPRCtldUFBQ1VDeGdPL0gvbGJZVXBuMEZtYTRQVWl5RndiL1ZPMFR3aFJFUkVyd0Vtb3VpbDV0VDFJMlNjUGdiZDB5VHBnbXExU04yOEFlNlRabVgzMnFGaVNXWWpvR3hqRjBTZVRVWFpwaTVNUnIyazBtTFUyYTlSRXhmSWJQaDVLMHI3OXUwek96RjY0TUFCSERod0FOV3JWOGZ3NGNNUkh4K1BodzhmNHY3OSsyalFvQUY4Zlgzek5kbFlva1FKN05peFE4cFR0OGplM2g2Wm1abW9XN2N1V3Jac2llM2J0eU1tSmdiZHVuV3plRXpEaGcxaGEydUw0T0JnazRtLzNidDNBd0RlZnovN3l0cDE2OWJoMnJWckFQNXJzZVBsNVlWbHk1WVZXVXN0THk4dmxDMWJGamR2M2tUNzl1ME5FNVhtV0hwZHpGMmRiMjdiZ0FFREVCTVRZN1ROeGNVRkV5Wk13SXdaTS9ERER6L2dqVGZlZ0srdkw0RC9Kck5lVkJMaVZhZWY3TXRaZlJNZEhXMXl0YnorU3ZtYzIvVlZnVGxkdW5RSm9paWlZY09HQVA1ckZmVnM1WjlNSmpNc01IL28wQ0VBTUt4REVoa1ppWDM3OWtHaFVLQjc5Kzc1ZjNBU3NXYU5LUDBrOGFOSGo3QnUzYm9DMzlmang0OEJ3T3hhTEhuSmEvMGhYMS9mWEt0b09uYnNDTFZhbldlbHpSZGZmTUV4eW9veGFzZU9IYWhkdTdiaHRTeGJ0aXcrL1BCREFObVQ5MzUrZnZEMjlzYmt5WlBSdm4xN2xDbFRCb0dCZ1liSG9IL2ZMVml3d09RelZ0RHZ4MGVQSGdISWZxL29YOE1YUmFmVFlkT21UZGk2ZFN0RVVVVHIxcTB4ZWZMa1BDOG9LVisrUEw3Ly9udHMyYklGVzdac3djbVRKM0h0MmpXTUdUTUc3Nzc3cnNuK0R4NDhNQndudGVJK2ZoYmwrMTkvdnM5V2NEWnMyQkNYTDEvR2hRc1hESW1va2lWTHd0WFZGU2twS1hqNDhDRjhmWDN4NE1FRHhNWEZ3ZHZiRzFXcVZERjc3a1hsOXRESlNOaC9ITGFsUFBIR3pqVzQ4ZEVvYU5NemtCNFdEcDBxQzk1OXU4TEpyNlpWc2J3KzZnaXRNaDEzdi9nR1QzNzVIZTd2dmdPUExtMVJmZDAzeUh6d0dJNjFxaHIyRld4dDREdDdQRzUvT2hYL0cvc1YvQTV2TnF3WEZiMWhPOUp1aE1QbDdUcncvcWlqMFgyVW16QU1vbFlIUVY0ODE0b2tJaUo2R1RBUlJTODF3ZDRCTHIwSElYbjlja25qcWtMK2hlcmFKZGpWYlNocFhIcStuRXJib0d3VEYwU2VTNFZ6YVZ1VXFHSVBPM2M1WkFvbVBGNGtuVWFFNnFrV1NYY3pvWHlTaGJKTlhPQlVtb25Db21ZdWVmRG8wU044Ly8zM0FMS3Z6djd3d3crUmtaRmh1RjNmMnM3Y3BGRkVSQVFVQ2dYS2xDbGp0TjNhdFJPa1VLWk1HV3pidGcwbFNtUlgwLzM1NTU5NUh1UHM3SXdXTFZyZzJMRmp1SC8vUGlwVnFnUUF1SERoQW03ZHVvWDY5ZXNiMXZCNDU1MTNVTGR1WFRSbzBBRFZxMWRIKy9idFlXOXZYNlRydWdEWjYzRkZSa2FpV2JObUppMENnZXlyKzlQVDB3dTB6b1ExR2pWcWhOYXRXK1A0OGVQNDdiZmZFQkFRQUNDN0FnTmdSVlJSRUVVUlo4K2VCV0E2a2FyUmFDeGVMVy90VmZUNlNWcDl4YU4rSWxiLzJiR2tkT25TRUFRQkJ3NGNnRktwUkljT0hjd21abUpqWTgydUIvUWk2TnVkUlVSRUZHck5xWHYzN2dFQXlwVXp2MGJJeTRCalZONWoxTC8vL290YnQyNWg0c1NKUmdtZloxdTk2VnVMSlNjblF4UkZrOVpyZWxPbVRESFpacTc2Smlnb0NMYTJ0b1prbDk2ejYram9LOWcrK09BREJBY0hJeVltcHNoZk4zT2lvNk94Y09GQ1hMOStIWUlnWU5DZ1FlamZ2MytleVZROW1VeUdnUU1Ib2tHREJ2anV1KzhRSFIyTmVmUG1JUzR1RHIxNjlUTHNsNWlZaU9Ua1pMaTR1TURUMDlOaXZMd1NlelZyMXNUS2xTdU50aFgzOFRPLzh2c2RuWlNVWkhLKytyL3ZMbDI2WkxSdnhZb1ZFUm9haXYvOTczL3c5ZlUxUFBiY3FpdUxhdnkzOFNvSnB6ZXJvOWJtNWJBci85L2ZtbjRITitIMkoxTVJHN1FIeXN2WFVXMzExM0N1bC9kYWVLV0g5RUpXVEJ4a0R2Ync2Skk5TnNrYzdJMlNVSHFlUGRzakptZ1BuaDQ3aS92VEZxTEswcGxJRHd2SGc2K1dRN0MxUVpVbE04eGVzTW9rRkJFUlVlRXdFVVV2UGZ0bXJaQitaQi9VOThJbGpadTZlUU5zMzNnTGdnMnYvQzdPbkVyYm9HckhFb2kvbVlHb0MwcGtwV3FoMDRndityUmVhektGQUZzWE9WeksyYUpxeHhLc2hIck96cHc1Zyt2WHI2Tk5temJ3OVBTRVJxT0JJQWlReStYdzgvTkQrZkxsVWI1OGVaUXRXOWFRcERHM2JsTzdkdTFRcGt3WmkyczZtV1BOK2h1Vzl0RlBMajlMb1ZEa09SRmt6a2NmZllSang0NWg5ZXJWV0xSb0VWUXFGVmF0V2dWQkVJeXVrSDUyRXUxNTByY2FuRFp0R3V6czdCQWJHd3R2YjIvRDdVT0hEa1Y2ZXJwaDRrZWowVWplQ25IVXFGRW9XN1lzK3ZmdmI5aW1VcWtnQ0FJcm9vcEFXRmdZRWhJU1VLTkdEWk8xWXN4VkFlbXZsTTk1RmYya1NaTVFFaEppdEUybjArSGl4WXV3dDdlSG4xOTJDNk9IRHg4Q2dFa2lPU2RiVzF2NCtQZ2dNaklTdHJhMkdEQmdnTm45Y3B2c2ZkNmVQbjBLSVBzNU10ZGExTm9LbGdzWExnRDRyMTNWeTRoalZPNWpsRTZudy9yMTYrSHM3SXpXclZ2bldYbWtyOWdwVzdhczFlZmg3KytQNU9Sa0hEaHdBTjI2ZFlPOXZUMSsrKzAzT0RvNnd0L2ZIemR1M0FEdzMvbzdlbWZQbmtYNTh1WFJwVXNYQkFjSDQ4aVJJMGFQNVhuNDY2Ky9zSGJ0V3FoVUtqZzdPeU1nSUtEQTdkZHExYXFGdFd2WFl0bXlaUWdORFRYNW5KMDhlUklBNE9mbmwydVNLNjlxcWRLbFM1dHNLKzdqWjBIazV6czZNaklTQUl5ZW02cFZxOExaMlJrSkNRbDQ4T0NCb2FxcVVxVktoa1RVZSsrOWg5T25Ud01BV3JSb1lmRmNpbXI4OXhudEQ5dlNYcEE3T2hodGQ2cFRBM1gvRHNMZGlmTVF1Mk1mYmc2WWdMZi8zUXVadlYyZU1TdE0vZHpxKzYrMmFnNnV0dXlOSjRFN0lYZDJSUHl1dzlDcHNsQnAzaVE0MWFtUjc4ZERSRVJFZVdNaWlsNStnZ0NYZ2NPUk9DZEEwckRhMkNkSTM3OExUdDE2U3hxWG5qK1pqUUJ2UDBkNCt6bSs2Rk1oZXVIdTNMbUQzMy8vSFZxdEZpTkhqc1M2ZGV0UXRteFoyTm5sL1EvNHdzcHIvWTNudFVaSGxTcFYwTFp0V3h3NWNnUmJ0bXpCL2Z2M0VSMGRqYzZkTzZOR2pSY3p1WEQ0OEdFNE9qcmkwYU5IdUhQbkRueDhmR0JuWjRmRXhFUjg4c2tuYU4rK1BVYU5HbVZ5WEhSME5HYlBubzMyN2R1YlhIMWZHRzV1YmthVCtHcTFHcUlvUHBmM3lldElQMG5icWxVcm8rMDFhOVkwTy9GcVNjV0tGWkdWbFdWMFJYeElTQWhTVWxMUXBFa1R3L2F3c0RBQU1FdytBdGxWQmZyUFgxcGFtcUZxb1ZLbFNvaU1qTVNISDM1b1NEWWNQSGdROWVyVk0venU0K09UWnhzNWErU2N2TjY5ZXpkV3JWcGwrRDBpSXNKaUlrbS9mY2FNR1FDUWE5VkZYcDQrZllxTEZ5OUNFSVI4cjJVamlpSisvdmxudEd6WkV0V3FWY3QxditEZ1lIVHMyTkhpUGkrVDRqaEdIVDkrSFBmdTNVUGZ2bjNOVm03bGRQSGlSUURJOVh2ZzFxMWI4UGIyUnNtU0pRM2I5dTdkaThEQVFIaDRlT0M5OTk0emJOZnBkUGp1dSsrTUVtSkFkclZkZUhnNGV2WHFoYXBWcThMRHd3Tjc5KzdGeHg5Ly9GeldWOVFyVmFvVXNyS3lVSzllUFFRRUJCUzZXc2ZSMFJFelpzeEFZbUtpU1hXMGZteVJ5K1c1eHNqUHhTMTZ4WDM4TElqOGZFZmZ2WHNYQUZDaFFnWEROa0VRNE9mbmg3Tm56K0x5NWN1R3gxSy9mbjNJNVhLMGFORUM4Zkh4dUgzN050emQzUTFKT0hPS2F2eDNxRnpCd3A3WmxVelYxc3lEYTVQNnNQTXRaMVVTS3I5c1MzbWkxdWJsdU41OU9DSlhaNjlOV01xL0ozdytseTZoU0VSRVJNYVlpS0ppd2FaS2RkZzNiNDNNMDhjbGpadTI1emZZTjJrSnViZjEvNGdoSW5xWjZhLzQxazg2Nk52UTVaU1dsb2E0dURpamlaYkN5bTJpNHRsMU9NeUppSWd3V2MraE1FYU9ISWxyMTY0WjFnR3BVcVVLUHZ2c004bmk1OWVKRXljTUxYRDA3WkVBWVAzNjljak16RFNaWU5OVEtCUlFLcFZZdTNZdEhCMGQwYUZEaHlJNVAzMEZCQk5SMHRQcGREaCsvRGdFUVRCWlZ5Vm5DNnE4akIwNzFtVGJxVk9uQUdTM2NRT3lKMHd2WHJ3SVoyZG5WS3hZMGJDZlJxTXhxa2lzV0xFaUlpTWpEWlZCejFZZnJseTVFcDZlbnRpNGNXTyt6aSsvZkgxOTBibHo1M3dkbzIrcDkreWthMzc5K3V1dlVLbFVhTmFzV2I3YmpXWmtaR0RidG0zNC9mZmZFUndjYkhZZmxVcUZoUXNYNHRTcFUyamR1clZSeTdhWFZYRWNveXBWcWdSSFIwZXJFbUJxdFJwSGpoeUJJQWk1VmdVZFAzNGNlL2Jzd2FwVnExQ2xTaFZrWldWaDkrN2Q4UFgxTldsRktKUEo0Ty92ajBXTEZtSDkrdldZT0hFaUFHRHo1czBRQkFHZE8zYzIvRDh3TUJCNzl1eEJ6NTQ5OC8zWTA5TFMwS05IRHdEQXRtM2JqSkprdVduWXNDR1dMVnVHMnJWclc5Mkt6eG81N3o4ME5CUzNidDBDa0owME9uTGtpRkhDcmpBNGZtYkw3VHRhM3dheWR1M2FSdHZyMXEyTDJOaFlvM05yMXF5WllmM01YYnQyUVJSRk5HL2VYTkwzaDVSSytlZi84Mkl0TVV1TmxIOHVBK0ovblRSVWo1OUFGUkZ0MUNxUWlJaUlwTU5FRkJVYkxyMEhRWFhwSDRpWm1aTEZGTlZaU05tMERpVW1mV20yRHpRUjBmTWdrOGtnQ0FKRVVVUnFhaXBjWEZ3S0ZFZWowU0EwTkJRQWpLN1VWNmxVaGl1MGI5KytqVnUzYmlFaUlnSXRXclRBckZtekNuMys4K2ZQaDBhaktWUU0vZUx4MWx6VmJnMkZRb0VLRlNvZ0xpNE9RSGI3cmJ5dTFDNUtIMzc0SVNwV3JBZ0hCd2MwYnR3WTFhcFZ3NFVMRjNEMDZGSDA2dFhMcEsyVG5wZVhGNzc5OWx0TW1EQUJ5NWN2aDZ1cnEyRVNTVXI2MW9oU1BmLzBuMHVYTGlFcEtRbTFhOWVXWlAyUVorbDBPa08xZ0g1OWs5RFFVTVRHeHFKMTY5WkdrNHMyTmpiWXZIbXo0WGVaVEliWnMyZERxOVZDb1ZEZ3lKRWo2TkdqQjU0K2ZRcVZTdlZjMWs1NjY2MjNER3VaYUxWYUxGeTRFSlVxVlVLZlBuMlFtSmlJNmRPbm8wdVhMdWpVcVpQaG1KRWpSMEtoVU9SYWpaU2JNMmZPWU0rZVBaREw1UVZxcGFWVUtnR1lUc2JyUlVkSFk4NmNPYmg3OXk0OFBEeVFscFpXTEJKUnhYR01xbHk1TXFaUG4yNVZNbkhIamgxSVNFaEFreVpOY2wycktTTWp3NmpWNEo5Ly9vbW5UNTlpMHFSSlppZnIzM3Z2UFd6ZXZOblF1aTg1T1JtblRwM0NPKys4WTJnQjJMVnJWMnpidGcyLy92b3JXclpzbWU5cXZyQ3dNSWlpaURmZWVNUHFKSlNlcGRkTktocU54ckFXWmUvZXZYSCsvSGtzV3JRSXFhbXA2TjY5ZTZFVEhCdy9zMW42ams1TVRFUllXQmdjSFIxUnExWXRvOXU2ZCs5dVNHQ2FvNi93S3FxMTNsNVdZcFlhc2IvdHcrTmxQeUh6L21NSU5ncVVtekFNU1VkTzQrbXhzN2pjdUR0S0Qva0lQaU1Id0s0c0wxWWxJaUtTRWhOUlZHekkzRXZBcVd0dktIZHNralJ1VnNobFpGNDhDL3RHMHYram1ZaklHb0lnd05QVEUzRnhjZGk0Y1NPR0R4K2U3OHFVcDArZklqQXdFS21wcVhCMmRrYVZLbFh3OTk5L1k4dVdMWGowNkJGME9oMkE3S3RwYTlTb2dhWk5tK2E2T0hWK0ZLYjlqSjVDb1RCWis2R2dIang0Z0srLy9ob1JFUkVvVjY0Y1VsTlRFUndjakZ1M2JtSEtsQ21vVXFWS2dlSmF1L2FNT2ZYcTFVTzlldlVNdnljbUptTFJva1dvWExteVNTV1lLQnF2YytmcjY0czVjK1pneXBRcCtQYmJiN0Znd1FLOCtlYWJrcDBiOE4rYUdQcldVaVNkQXdjT0FJREoxZnhTdUhQbkRwS1RrMUd0V2pYRDVQYU9IVHNBQUczYXRESHM5OEVISCtDdHQ5NHltc1QrNFljZkVCWVdoajU5K2lBMk5oYkhqaDNEMWF0WElaTmxMOFl1WmJWa1hqUWFEZWJObTRjelo4NmdYYnQyRUVVUmNya2NqbzZPV0w1OE9jNmRPNGVBZ0FERXhzWWlQRHdjOWVyVk01czB6Zm5aeWVuQWdRT0dTZk8rZmZ1aWFsWFRSZXoxdEZxdDJlMEpDUWtBWURJcHJwOG9Iamx5SkpSS0pmejgvREJ6NXN3Q3JYTlhVSy9qR05XNGNlTThqNzE0OFNKKy9mVlhLQlFLczVXM3p6NGUvZXRZc21SSktKVktiTnUyRFEwYU5EQlV6QUF3Zko4QzJRbUpFU05HUUM2WHc4UERBek5uem9SY0xzZmd3WU1OKzdpNnVxSkhqeDdZdG0wYnZ2dnVPeXhZc0NCZkxmcjA2MUFWUllLdnNOYXZYNCtIRHgvQ3g4Y0hnd2NQUnFkT25UQmh3Z1Q4OE1NUE9IVG9FSHIxNm9XNmRlc1dPUDZyTW40VzFmdC8vLzc5RUVVUlRaczJOWGxQNVpZRWZQejRNVzdkdW9WU3BVb1ZlYkx5WlpGKyt4N2l0ditGbUsxN29JN0xIc2ZkV2pSQzVlOEM0RmlyS2lwTStReVJxemZoOGRLZkVMVjJDNkovRElKN202Ync2dmtCU3JSckRrV0ovRlhQRWhFUmtTa21vcWhZY2Z5Z0t6TCtQZ1J0N0JOSjQ2WnUvaEYyZGVwQmNPQWFRMFQwWXJSdjN4NmJOMi9HbmoxN3NIZnYzbnhOVW9taWFGU1IxTHQzYjhoa01uaDRlQ0E2T2hyMTZ0VkQzYnAxNGVmbmgrclZxeHRpNTlVS0x6bzYydUkreTVZdHkzZExxNEpJU2txQ2k0c0xrcEtTRUJjWGwydUNUcTFXWTl1MmJRZ0tDb0phclVhclZxMHdjZUpFcEtXbDRadHZ2c0gxNjlmeCtlZWZvMm5UcHVqVnE1ZGhvc2pSMGRFdzBaZmI4NTdYSXV2UjBkRldWNGJObXpjUFdWbFptRFZyRnRScU5USXlNdURrNUlTb3FDakV4Y1daVkcvNStma2hJQ0FBOCtmUHg2TkhqMHdtZWMyZFcxUlVsTWxrK3IvLy9nc0FLRnUyTEZ4Y1hPRGc0SUJIang3aGwxOStBWkRkNm9xa2s1aVlpTE5uejBJUWhGd1hneStvbWpWcll1dldyWWlOalFVQVhMbHlCZWZQbjBlWk1tV01KdWlyVmF0bVZFSDB4eDkvNE04Ly8wVGx5cFhoNysrUCsvZnY0L2p4NDFpeVpJbmhTdjdxMWFzRHlKNXcvZlBQUHlVL2Q3M2s1R1I4L2ZYWENBa0pRZHUyYlJFUUVBQkJFT0RtNW9hRkN4ZGk4ZUxGT0hic21LRTZCOGdlTDRIc2hFQmlZaUpjWEZ4Z1kyT0RjK2ZPQVFCc2JXMk43aU1pSWdKcjE2NDF0TkZxMDZZTkJnNGNhUEdjWEYxZGtaS1Nna3VYTHVIdHQ5ODJUT2ltcHFaaTkrN2RBSXhiQXo1NDhBQVpHUmtBc2l1bXVuYnRpcEVqUnhhNkNsTmZmY1V4cXVCajFPSERoN0Y4K1hMRHVvazVFd1FLaFFKeGNYRklTRWlBcmEwdGJ0NjhDUWNIQjBObDhwQWhRMUM5ZW5Xa3A2ZkR6czRPWjgrZVJWWldsbEhsY3JObXpaQ1ptWW5Ka3ljalBqNGVIMy84c2NrRkQvNysvamgzN2h4Q1FrS3dZTUVDVEpzMnpaQzB5TXZMbW9qYXNHRUQvdnp6VHdpQ2dGR2pSc0hHeGdZK1BqNVl2MzQ5bGk5Zmp0T25UeHUxc3dPeW4wK0ZRbUY0N0tJb1FxZlRRYVBSUUtQUlFLMVdRNlZTWWZYcTFYQndjQ2oyNDZkZVViei9rNUtTOFB2dnZ3TUF1blhyQmlEL0NhK1ltQmk4Ly83N0p0dGJ0V3FGR1RObUZQbjRYNVJFalJhcC80WWk2ZkJwSkFiL2pmUmIyV3RwUVJEZzNyb0p5bzBiRExjV2pRejdDellLbEJzL0ZLVUdkRWZrNmwveFpPUHZTRHA4R2ttSFR3TXlHWnpyMUlEck8vWGdYTGMydkhwMUFLejgvQklSRWRGL21JaWlZa1ZRMk1DbDMxQThYZjZ0cEhGMVQ1T2czTGtGTGdNK2xUUXVFWkcxOUMyaURoNDhpUGo0ZUtqVjZud2RyMUFvVUw1OGVYVHUzQmxkdW5RQkFMejU1cHZZdFd1WHhZbkxpSWlJWEdOcU5CcUwrMWlxRnBEYW1ERmpFQk1UWS9pOVRwMDZGczluOU9qUnVIZnZIaHdjSFBENTU1OGJuZ2NIQndjc1diSUUyN2R2UjFCUUVNNmNPWU5MbHk2aGYvLytKbXRXNWRidUs2OUYxb2NPSFpybmM2clh2WHQzMk5yYW9seTVjcmg4K1RLbVRKbGlkSHZPdFI2QTdNbnp5cFVybTYxVU1YZHVBd1lNTUhydWdPeUp0dTNidDVzOUo3bGNubXNiSDhxL3pNeE12UFhXVzBoUFQ1ZThyWlNlcDZjblBEMDlvZFZxc1d6Wk1nREFvRUdETEY0TnYzLy9mcXhac3daT1RrNllOV3NXYkd4c1VMMTZkYlJwMHdaSGp4N0ZreWRQb0ZBb0RGVU1KVXFVeURQQllhMmNuNC83OSs5ajFxeFpoc25RTDc3NHd1aThGUW9GcGt5WmdrNmRPdUh4NDhlNGRPa1N2TDI5amFvai9QMzlUY1pML2Jrbkp5ZGo0Y0tGdUhqeElrUlJoQ0FJNk5tekowYU1HSkZydFVERGhnMXg5T2hSVEpzMnplenRNcG5NYVBMMmp6LytNR3dmTldvVXVuYnRhdVV6a3J0VHAwNWg2ZEtsUnRzNFJsazNSbWswR3N5Wk04ZVFuQnd3WUlEWlkydlVxSUViTjI2Z1Q1OCtobTNQVmd0Mzdkb1ZaODZjd1pneFk0eU9xMSsvdnVGbnBWS0pMNy84RWpkdjNrVGx5cFhOSmpsdGJHd3dkZXBVVEpnd0FYLy8vVGRTVTFNeGI5NjhQQzg2MFdxMXVIWHJGaXBYcml4WjFiQVV0Rm90TGw2OENBQVlNV0tFb2JVZEFMaTV1V0gyN05sNDhPQUJqaDgvanREUVVNVEZ4U0V4TVJHUEh6L09NM2JseXBWUnRteFpSRVZGRmZ2eFU2OG8zdisvL1BJTDB0TFMwS2hSSTlTc1dSTkEzc2xvYStrcnhJcHkvQzlxY2IvdFEvam8yWWJmYlV0NXd1dWpqaWcxc0FjY3F2cGFQTTdHc3lSOFo0OUQrWURoaU45NUFMRTcva0xLdWF0UVhyc0o1YldiS1BOcEgzajE3bVR4ZUNJaUlyS01pU2dxZHV6cU5ZTHRtM1dSZGYycXBISFREKytEZmZNMnNQRXRXTXNtSXFMQ2tNdmxHRFJva0dHQmVDa0lncERySk5maHc0Y2x1NitpVXFkT0hRaUNBTGxjanZMbHkrT3p6ejR6dTU5Y0xrZWJObTNnNmVtSmNlUEdtYlFMbE1sazZOdTNMejc0NEFOczNMZ1JmbjUrcUZTcEVvNGNPUUpSRktGUUtGQ3BVaVY4K3FucEJRbmUzdDVXSmQ2czNROEFXclpzYWZpNVlzV0tLRisrdktIZFU3bHk1VEJpeEFpengrV25YVnFaTW1WTUtrT3FWNjhPSHg4ZlpHWm1JaXNyQ3pxZERqWTJOcWhTcFFyNjlldUhHalZxV0IyZjh1Ymo0NE1GQ3hZWUtsdUtrbHd1eDRnUkk3QjM3MTZqdGxJNU5XN2NHSFhxMUVILy92Mk4xakVaTTJZTWtwS1NjT1hLRmZUcjF3K3VycTRBc2x2WTllM2JWNUp6ekhtMXZxMnRMWFE2SFhyMjdJblBQdnZNN09TdklBaW9VNmNPSWlJaUlBZ0NSb3dZWVJqWFpESVpHalJvZ0lpSUNHZzBHdGpaMmFGKy9mcUd0bWh1Ym03UWFyVVFSUkUxYTliRWlCRWpUQ3AxekJrOWVqUmNYVjBSRmhhRzlQUjB3M2FGUW9IU3BVdWpXN2R1Um5HR0RCbUNrSkFROU92WHoyeDFRVUhWcUZFREZTcFU0QmhWZ0RGS29WREEyOXNicnE2dUdETm1ERnExYW1WMnYvSGp4MlBObWpXSWk0dURJQWdvWDc0OFJvMGFaYlJQNWNxVkRhK0RvNk1qL1B6ODRPL3ZiN2c5UGo0ZUNRa0podld5TEZYdVZxbFNCZDk5OXgxbXpKaUJ4bzBiVzFYNWZQZnVYV1JtWnI1MDFWQnl1UnhUcGt6Qm1UTm44T0dISDVyZHg5ZlhGME9HRERIWnJ0Rm9vTlBwSUlxaTRUOGcrN091Lzc0SFhvM3hNemVGZmY4UEdEQUExNjVkdytqUm93M2I4a3BHNTFkUmp2OUZ6YnR2VnlTZnZBQzVxd3M4dXJhRlc1UDYrYXBpa2pzNm9OVEFIaWcxc0FleVloT1FkT2dVbEZkdndIZk9oQ0k4YXlJaW9sZWJJT2JWVEozb0phUjlFb1dFNldNaGF2SlhNWkFYbTBwVlVYTDJJcGJhRXhGSkxDNHVEZ3FGb2tqV1M3bDgrVExzN2UxUnExYXRRaStNTHJYcjE2OGpJeU1ERFJzMmZOR25Rc1dJZnBLMklLM2R0RnB0b1ZyQzZYUTZxMXVHNWRlMWE5Y2dsOHVOa2ppcHFhbEdiYzV5YytmT0haT1dWM21KaVlsQlVsS1NvV0tncUtTbnA4UFIwYm9XejF1MmJJRldxelZLWnJ3b3I5SVlGUjRlanRqWVdFUFNScWxVUXF2VlBwYzJzc25KeVVoSlNiR3FlaVF4TWRGb3ZhSGNQSDM2RkE4ZlBrU2xTcFdzU203UXF6dCttcU5TcWZLOXB1aUxZbTc4SnlJaW9sZURZT1ZFREJOUlZHeWw3ZDRPNWM2dGtzZDE4UjhCeC9jNlNoNlhpSWlJaUlpSWlJaUlpT2hWWVcwaWltVWZWR3c1ZHVvSlJabHllZStZVDhyZmZvWHVhWkxrY1ltSWlJaUlpSWlJaUlpSVhqZE1SRkd4SlNoczRESjBwT1J4eFl4MHBHNzlTZks0UkVSRVJFUkVSRVJFUkVTdkd5YWlxRml6cmZFR0hONlZmdUhUekhPbmtIWDlpdVJ4aVlpSWlJaUlpSWlJaUloZUoweEVVYkhuM0djd1pDN1NMMEtjc25FdHhLd3N5ZU1TRVJFUkVSRVJFUkVSRWIwdW1JaWlZay9tNUF5WC9zTWtqNnVOZllLMHYzNlhQQzRSRVJFUkVSRVJFUkVSMGV1Q2lTaDZKZGczYVFuYk4rdEtFa3Q4NXVmMHYzWkNFeDBwU1Z3aUlpSWlJaUlpSWlJaW90Y05FMUgwYWhBRXVBNytISUtOYmVGRFBmT3pxTkVnTlhBdElJb1c5eWNpSWlJaUlpSWlJaUlpSXZPWWlLSlhodHk3Tkp5NjlaWThibFpZQ0RML09TbDVYQ0lpSWlJaUlpSWlJaUtpVngwVFVmUktjZXpZQTRxeUZTU1BtN3IxSitqU2xKTEhKU0lpSWlJaUlpSWlJaUo2bFRFUlJhOFVRYUdBNjlDUmtzZlZwU1JEK2R1dmtzY2xJaUlpSWlJaUlpSWlJbnFWTVJGRnJ4eWJhclhnMExxOTVIRXpqaCtFK24rM0pZOUxSRVJFUkVSRVJFUkVSUFNxWWlLS1hrbk92ZjBoYzNPWE5xZ29JbVhqR2tDcmxUWXVFUkVSRVJFUkVSRVJFZEVyaW9rb2VpWEpuSnpoMHY4VHllTnFIdDFIK3VGOWtzY2xJaUlpSWlJaUlpSWlJbm9WTVJGRnJ5ejd4czFoNjFkZjhyaktuVnVnVFl5WFBDNFJFUkVSRVJFUkVSRVIwYXVHaVNoNmRRa0NYQWQ5QnNIV1Z0S3dvaW9UcVp2V0E2SW9hVndpSWlJaUlpSWlJaUlpb2xjTkUxSDBTcE43bFlKVDl6NlN4MVZkUG8vTUMyY2tqMHRFUkVSRVJFUkVSRVJFOUNwaElvcGVlVTRkdWtOUnZxTGtjVk0zcllNdU5Wbnl1RVJFUkVSRVJFUkVSRVJFcndvbW91alZKNWZEZGNnb1FCQWtEYXRMVFVIcXJ6OUtHcE9JaUlpSWlJaUlpSWlJNkZYQ1JCUzlGbXlxMW9Cam13NlN4ODA4ZHdxcXkrY2xqMHRFUkVSRVJFUkVSRVJFOUNwZ0lvcGVHODRmRFlUTXJZVGtjVk0ycm9FdVRTbDVYQ0lpSWlJaUlpSWlJaUtpNG82SktIcHRDSTZPY0IzOG1lUnhkVStUb0F6NldmSzRSRVJFUkVSRVJFUkVSRVRGSFJOUjlGcXhlL3NkMkRkcEtYbmNqSk5Ia1JWNlJmSzRSRVJFUkVSRVJFUkVSRVRGR1JOUjlOcHhHVGk4YUZyMC9iUUtZa2E2NUhHSmlJaUlpSWlJaUlpSWlJb3JKcUxvdFNOemRvSHJrSkdTeDlVbXhpTjF4eWJKNHhJUkVSRVJFUkVSRVJFUkZWZE1STkZyeWE1K0k5ZzNieTE1M0l5andjaTZlVjN5dUVSRVJFUkVSRVJFUkVSRXhSRVRVZlRhY3VuL0NXUWxTa29lTitXbmxSQlZtWkxISlNJaUlpSWlJaUlpSWlJcWJwaUlvdGVXek1rWnJrTkhTeDVYRy9zRXlwMWJKSTlMUkVSRVJFUkVSRVJFUkZUY01CRkZyelc3dDk2R1E4djNKSStiZm5BdjFQKzdMWGxjSWlJaUlpSWlJaUlpSXFMaWhJa29ldTI1OUJzR2VVbFBhWU9LSWxJMnJJQ296cEkyTGhFUkVSRVJFUkVSRVJGUk1jSkVGTDMyQkVkSHVINHlSdks0bXFqSFNOdTlRL0s0UkVSRVJFUkVSRVJFUkVURkJSTlJSQUJzMzZ3TGg5YnRKWStiOXRkT3FCL2NsVHd1RVJFUkVSRVJFUkVSRVZGeHdFUVUwZjl6NlRzRWN1L1MwZ2JWNlpEeTR3cUlHbzIwY1ltSWlJaUlpSWlJaUlpSWlnRW1vb2orbjJEdkFMY1JFd0JCa0RTdUp1SUIwdmZ0bERRbUVSRVJFUkVSRVJFUkVWRnh3RVFVMFROc3F0V0VVN2Zla3NkVjd0b096ZU9Ia3NjbElpSWlJaUlWalM1REFBQWdBRWxFUVZRaUlpSWlJbnFaTVJGRmxJTnp0NDloVTZXNnRFRzFXcVJzV0Fsb3RkTEdKU0lpSWlJaUlpSWlJaUo2aVRFUlJaU1RYQTYzenlaQ3NMT1hOS3o2WGpqU0QrNlJOQ1lSRVJFUkVSRVJFUkVSMGN1TWlTZ2lNK1NseXNCbDRLZVN4MVh1M0FwTmRLVGtjWW1JaUlpSWlJaUlpSWlJWGtaTVJCRlo0TkNpTGV6ZWZrZlNtS0k2Q3lucmxyRkZIeEVSRVJFUkVSRVJFUkc5RnBpSUlySkVFT0E2YkRSazdpVWtEYXUrRjQ2MHZiOUxHcE9JaUlpSWlJaUlpSWlJNkdYRVJCUlJMbVRPTG5BYlBsN3l1TXBkMjZDK0Z5NTVYQ0lpSWlJaUlpSWlJaUtpbHdrVFVVUjVzSDJ6TGh6YmQ1VTJxRTZIbEhYTElHYXBwSTFMUkVSRVJFUkVSRVJFUlBRU1lTS0t5QXJPdlFkQ1ViNmlwREUxMFpGUWJnK1VOQ1lSRVJFUkVSRVJFUkVSMGN1RWlTZ2lLd2cydG5BYitRVUVXMXRKNDZZZjNvZXMwQ3VTeGlRaUlpSWlJaUlpSWlJaWVsa3dFVVZrSlVYWkNuQVo5Sm5rY1pOLy9CNDZaYXJrY1ltSWlJaUlpSWlJaUlpSVhqUW1vb2p5d2FGRld6ZzBieU5wVE4zVEpLUnVYQU9Jb3FSeGlZaUlpSWlJaUlpSWlJaGVOQ2FpaVBMSlpkQUlLSHpLU1Jvejg4SVpaUDV6VXRLWVJFUkVSRVJFUkVSRVJFUXZHaE5SUlBrazJObkRiY3dVeWRlTFN0bTBGdHFFT0VsakVoRVJFUkVSRVJFUkVSRzlTRXhFRVJXQW9td0Z1UGhMdTE2VW1KNk9sUFhMQVoxTzByaEVSRVJFUkVSRVJFUkVSQzhLRTFGRUJlVFFvZzNzbTdlV05HYld6ZXRJMi9lSHBER0ppSWlJaUlpSWlJaUlpRjRVSnFLSUNrb1E0RHJvTThuWGkxTHUzQUwxLzI1TEdwT0lpSWlJaUlpSWlJaUk2RVZnSW9xb0VBUTdlN2lObml6dGVsRTZIWkxYTElHWW5pNWRUQ0lpSWlJaUlpSWlJaUtpRjRDSktLSkNVcFNyS1BsNlVkcTRHS1FFcmdGRVVkSzRSRVJFUkVSRVJFUkVSRVRQRXhOUlJCSndhTkVHRGkzYVNob3o4NStUeURoelhOS1lSRVJFUkVSRVJFUkVSRVRQRXhOUlJGSVFCTGdNK2d3MnZsVWtEWnNhdUE3YUoxR1N4aVFpSWlJaUlpSWlJaUlpZWw2WWlDS1NpR0JyQzdkeDB5QnpjWk1zcHFqS1JQSVBpeUZxTkpMRkpDSWlJaUlpSWlJaUlpSjZYcGlJSXBLUTNNTUxicU1uQXpMcFBscnFCM2VoL0gyelpQR0lpSWlJaUlpSWlJaUlpSjRYSnFLSUpHWmI2MDI0OUIwcWFjejAvWDhpSy9TS3BER0ppSWlJaUlpSWlJaUlpSW9hRTFGRVJjRHgvYzZ3Yjk1YTBwako2NWREbC94VTBwaEVSRVJFUkVSRVJFUkVSRVdKaVNpaW9pQUljQjA4RWphK1ZTUUxxVXQraXVRMVN3Q2RUcktZUkVSRVJFUkV6NXNvaWkvNkZBcnQ4ZVBIaUltSmVkR25VV3hwTkJwb3RWcEpZeXFWU21pS3dmcktXcTNXcXMrQVRxZXplbDhpSW10SlBmWVNXWXVKS0tJaUl0amF3bTNjTk1oY1hDV0xtUlVXQXVXZlFaTEZJeUlpSWlJaWVwNWlZMlBSdjM5L2JObXk1Ym5mZDFSVUZBNGNPR0R4OXIxNzl5STJOamJQT0tJb1l2NzgrUmc0Y0NDdVhyMHE1U2xpNk5DaG1ERmpocVF4YzdwMDZWS3V6OE96d3NQRHNXSERCcVNscGVXNTc5Q2hROUd1WGJzODk3dDc5eTQrL2ZSVC9QREREMWFkZ3pWT25qeUpRWU1HNGFlZmZwSXNabEU0ZnZ3NFB2amdBMnphdENuWC9XSmpZOUd4WTBkMDdOZ1JjWEZ4aGI1ZmxVcUZSWXNXNGV1dnY4YlJvMGNMSEdmUm9rV1lOR2xTb2M4bnZ6UWFEWGJ2M28ydnZ2b0thclc2d0hGQ1EwTXhjK1pNbkQ1OTJ1SStjWEZ4R0Q5K1BJS0NPUGNpdFpVclZ5SWdJQUJoWVdHR2JWOTk5UlZHakJoaGR2L1kyRmdNR0RBQWUvZnV0UmhURkVYczJyVXIxd3NEQmd3WVlIRnNhdGV1SFFZTUdHRGxJM2h4cFBqK1NreE14Tml4WTdGczJUS3BUdzlBOXNVQWMrZk94YzZkTy9QY056MDlIU3RYcnNTZVBYc0tmYjlxdFJyZmYvODl2di8rKzBMSG9xS2xlTkVuUVBRcWszdDR3VzMwWkNRdCtGS3lTcWEwM1R0Z1U2MG03UHplbGlRZUVSRVJFUkhSOC9MYmI3OGhMaTRPZ2lBWXRsMjdkaTFmRTBnLy8veXp4ZHMwR2cyU2twSVFGeGVIbUpnWUpDY25vM3YzN2dDQWRldlc0ZXpaczdDenMwUHIxc2F0MU1QRHc3RnExU3JFeGNWaDZORGMxL3dORGc3RzdkdTNVYmR1WGJ6MTFsdFduN2MxSWlJaUxONlcxM25sOXJ6b0taVktmUFBOTjFBcWxWQXFsZWpWcTVmRmZiVmFMUll2WG94NzkrN2gzcjE3K1BiYmIvT01iNDFTcFVwQnJWWmp6NTQ5cUZhdEdqNzQ0SU5DeC9UeDhVRmFXaHAyN3R5SnBrMmJvazZkT2hLY3FmUisrKzAzQUVDTEZpMXkzZS8zMzMrSFZxdEY2OWF0NGUzdFhlajdYYjU4T1k0Y09RSUFFQVFCYmR1MkxWQ2NPM2Z1NE1HREIyWnZ5K3Y5K1N4cjNxdlBTazFOUlZCUUVCSVNFckI0OFdKTW16WXRYOGZySFR0MkRPZlBuMGY5K3ZVdDduUDY5R25jdUhGRGt1ZWRqSjArZlJxSmlZbnc4UEF3Ykh2MDZKSEZjZS9ldlh1SWlZbUJuWjJkeFpoLy8vMDNWcTllalJNblRtRHAwcVZHM3kzUFExSlNFdGF0VzFlZ1k2ZE9uV3IwZTFGL2Y1VXNXUktpS09MdzRjUG8zYnMzS2xTb1lIUjdmcjZIKy9idGEvSVpDUTBOeGNtVEp5R0tJajc4OE1OY2o3OTU4eWIyN05tRDNyMTdXMzJmbG1nMEd2ejExMThBZ0hIanhoVTZIaFVkSnFLSWlwaHRyVHB3NlRzRXFWdWt1eklyWmMxU2xKeTdESEpQL21GRVJFUkVSRVRGUTJKaUlvS0RnK0hoNFdFMFNaV1JrWkZyQWlZM29paGkwcVJKaUl1TFEycHFxa25samlBSWFONjhPVHc5UFRGdTNEaUVob1ppNmRLbHFGYXRHc3FWS3djZysycnFSWXNXd2RuWkdSOS8vSEd1OS9mbzBTT3NXYk1HQUhEMTZsVzgvLzc3K1RyZjdkdTNvMlRKa3ZrNlJxK2d6OUd6bkoyZDhmWFhYMlBhdEdsWXQyNGRNak16TFZZREJBVUY0ZDY5ZXloUm9nUW1UcHhZNlB0KzloeW1UNStPaVJNbjR2VHAwMmpmdm4yaEo0K3JWcTJLWHIxNlljZU9IVGgvL3Z4TG1ZZzZlZklrd3NQRG9WQW9MRllNVktsU0JVMmJOalZNcWlZbEpXSFJva1ZtOXgwK2ZEamMzTnp5dk4vTm16Zmp5SkVqS0YyNk5OemQzWEh5NUVsczNMZ1Jnd2NQTHZCak1VZUs5NmNsSlVxVXdQVHAwL0hGRjEvZzJyVnJpSWlJUVBueTVmTVZRNlBSNE1TSkU3Q3pzOHYxYzN2cTFDa0FRSnMyYlFwMXpsS0lpSWpJVjRJdnYzNzk5VmRNbno2OVNHTFBtVFBINkRXNmYvOCtFaE1UVWFOR0RaUXFWY3FxR0hmdjNnVUExS3haMCtJK3JWcTF3djc5KzNIMTZsVnMzNzRkZmZyMEtkeUpQME9qMFdENDhPRzU3ak52M3J3Q1Z4bE9tVEtseUwrL2J0NjhhZlI3MDZaTmNldldMZnp5eXk4bVNTRDl1R09ORGgwNm1DU2lybHk1QWdCbzJiSmxuc2ZycStKcTE2NXQxZjFkdkhnUk1wa01iNzlkc0l2eUwxNjhDQUJvMkxCaGdZNG5hVEFSUmZRY09MN2ZCWnFIOTVGeCtwZ2s4WFJwU2lTdldvZ1NNNytEb0xDUkpDWVJFUkVSRVZGUkNnd01oRXFsd3ZqeDQ0MnVjSC9ublhkdytQRGhYSS85OGNjZnNXUEhEcFAyU29JZ29HSERoa2hLU29LenN6UE9uVHVIOFBCd0xGbXlCSjZlbnZEeThvS05UZmEvbVVxV0xJbGh3NFpoeTVZdGlJaUlNRXpraFlXRklTNHVEc09HRFlPVGs1UEZjMGhQVDhmY3VYT1JtWmtKSUh0Q3o4ZkhKOC9IZmU3Y09UeCsvQmoyOXZhNVh0bHZqVktsU21IejVzMUcyd1lNR0pDdjlhcnExS21ET1hQbVlPYk1tUWdNREVUSmtpWFJzV05IbzMxdTM3Nk56WnMzUTZGUVlQYnMyZkQwOUN6UStZNGRPeFpLcGRMc2JRcUZBbEZSVVJnMmJKaloyL1ZWTXdFQkFVaElTTWp6dnJLeXNtQm5aNGV6WjgvaTdObXp1ZTdyNGVGaE1jRlRGRlFxRmRhdlh3OGdlM0w3MEtGRFp2ZHIzTGd4UWtKQ0RPM25jbXY5Nk8vdm4yY2lhc2VPSFFnTURJU2pveVBtenAwTE56YzNqQmt6Qmx1MmJJR0RnME9laWRmOEtsKytmSzdWVGtPSERqV2JzTEttcGFOZVFrSkNuc2taSHg4ZkJBWUdHbTA3ZS9Zc1VsTlQwYkZqUnpnN081czlMaW9xQ3Rldlg0ZUxpd3VxVjYrTzVPUmtzL3M1T1RsQm9TajZLVlViRzV0OEo5ek1lZno0TVVSUk5JbWxWcXVMTElHWWxaVmw5THYrTTVtZkJGOVlXQmpjM2QxTktuZWVKUWdDQWdJQzhPbW5uMkxUcGsxbzFxeVpKTThaa0wxT1cxN1BqNCtQajhuM1YxaFlHTWFORzRmYXRXdm5XV1ZVMU45Zlk4ZU9OWHUvcDArZk5tbFJtZk54bkR4NUVuUG56c1hvMGFQUnJWczNzM0dlWFcvcTMzLy9oWjJkSFJvMmJHaTBYUkFFeUdUR3F3UGR1SEVEZ2lCWWZkSEE5T25USVpQSmNQRGdRYXYyTjNjOFlQb1k2ZmxpSW9yb2VSQUV1QXdkQlcxQ0xMSnVYcGNrcFBwZU9KUkJ2OEJsWU81WFp4QVJFUkVSRWIxb0R4OCt4TUdEQjFHclZpMURXekJSRksycWhObStmVHQyN05pQkdqVnFtRzI3MDdkdlg4UFBVVkZSQ0E4UGg1K2ZuOUUrOCtmUE45eG5yVnExY09MRUNadzRjY0p3ZSszYXRSRVNFb0xyMTdQL3ZaYXpaWkpLcGNMTW1UUHg0TUVEdEduVEJpZFBuc1Q5Ky9jeGR1eFlvelpUT1FVRkJlSHg0OGVReStXWU5XdVd5VVRob1VPSFRLNVlUMHBLTXBxOExJcFdRMisvL1RhbVRwMktnd2NQbXJSNVVxbFVXTEJnQWJSYUxiNzQ0Z3U4OGNZYkJiNmZ5TWhJcEtTa1dMemRta253Nk9qb2ZDWGFySW1aYzVLOHFLMWV2Um94TVRGbzJiSWxaczJhaGVEZ1lGeTllaFdUSjArR1hDNDM3SGZzMkRGODk5MTNjSFYxeFU4Ly9RUm5aMmNFQmdZaUxpNE9reWRQTnBuTXRVUVVSZno4ODgvWXRtMGI3T3pzTUcvZVBQajYrZ0xJL2l4TW1qUUpHelpzUUdwcUtvWU5HNWJyNXpBNE9OandjMnBxcXNtMjZ0V3JvMHFWS2liSFJVWkdRcTFXRys0M0x3cUZBbVhLbExGcTM5emtmUDF6Sm1yMzc5K1AvZnYzRysyam41dytjT0FBUkZGRWFtcHFya202dVhQbjRwMTMzaW4wdWVhbGRPblMrVzVqYUU3SGpoMmhWcXZOeHJKMll2NzI3ZHNZTzNZc2REcGRnUjcvMGFOSG9WQW9yRzRMcWRGb0VCSVNBbmQzZC96eXl5OG10M2ZxMU1sUWtlUHQ3UTEvZjMrc1hic1dLMWV1eE1LRkMvSFZWMS9oMGFOSEFJRDQrSGdBbHR0SHhzZkhHOTJtZjU1c2JXMk5uaDk5SWpXdjV5dzhQQndBVUs5ZXZUd2Y1L1A0L21yWnNpWDY5ZXVIeU1oSWxDMWIxdVFjdG03ZGlwTW5UNXBzMTdmaHpLMGl6VnhyVlgwN1FUMTdlM3Y4L1BQUDZOZXZuOG0rbGxyNHJWMjcxdXk0UXNVYkUxRkV6NG1nVU1CdDdEUWtmVDBabXVoSVNXS21IOTRIbStxMVlkKzR1U1R4aUlpSWlJaUlpc0tLRlNzZ2lpTEdqUnNIUVJBUUZSV0ZTWk1tNFlNUFBvQy92Ny9aaVhCUkZQSExMNzhnS0NnSUZTcFV3RGZmZkZQZ2lxTDh0azU2ZGlKUHBWSmh6cHc1Q0EwTnhmdnZ2NCtBZ0FDOCtlYWJXTEZpQmNhTkc0ZHZ2dmtHRlN0V05EbytPVGtaeTVZdHc1a3paMkJuWjRjdnYvd1NqUm8xTXJtZmE5ZXVtVlRIS0pWS294WkpVaVNpL3Zyckw0dFg1bmZ0MnRYaWNZc1hMOGJpeFl0TnR1c25Za2VPSEdtWWROVjd0cnJsMlFsYlVSUXhmdng0aElXRklTQWdJTjl0RForTmxaaVlhTEhGNGZIang2SFQ2U3hPZU9lbitrWUtodzRkTXJTazFGY25wS2FtNHRpeFl4QkZFZE9tVFlNZ0NJaUppY0hLbFNzQkFLTkhqNGE3dXp0RVVVUk1UQXlPSHo4T0lMdVZWMTdKMi9UMGRDeGF0QWluVDUrR282TWp2djc2YTZPcWczTGx5bUh4NHNXWU1tVUt0bS9mamdjUEhtRHk1TWx3ZFhVMUcyL3AwcVc1YmhzOGVMRFpDZU5aczJaWk5XbXY1KzN0TFVuU3hkTHJXNkpFQ1pOdFQ1OCtoU2lLQUxJLzUvdjI3WU1nQ0lacWs1eGlZbUtRbFpWbHFGSjVYYWpWYWl4ZXZOand1Y3B2RWlvOFBCd1JFUkZvMXF3WjR1UGp6YTVObC9OMVc3SmtDVEl6TS9Ia3lSTnMzYnJWWlArR0RSc2F0WWJyM3IwN3pwMDdoeUZEaGdESVRtRG5URXBhU2xKcnRWcEpLOFB1M0xrREFLaGJ0NjRrOFFyei9RVUFycTZ1VUtsVW1EdDNMdnIxNjJkNGpwNjkzWnlIRHgvQ3hzWW0xNFNRL3Z2ajFxMWJ1SFBuRHBvMWEyWnljWWF0clMwY0hCelF1WE5uQUVCc2JDd3VYTGlBcWxXcldreHlXVG9uS3Q2WWlDSjZqbVJPem5DZjlDVVM1MHlHTHRWOGlYZCtwZnkwRW9vS3ZsQ1VNZitIRWhFUkVSRVIwWXNVSEJ5TWtKQVE5T3JWeXpDaHRXYk5Hc1RIeHlNK1B0N3N4THBTcWNTU0pVdHcrdlJwVkt4WUVZc1hMN1pxUFp6YzVOVTJEREJ0SFphY25JeVpNMmZpMXExYmFOeTRzV0d0cEM1ZHVoamFyWTBhTlFvalJvd3dUTElkUG53WTY5ZXZSM0p5TW54OGZEQno1a3hVcTFiTjdQMEZCQVFnSUNBQVFIWUx2MW16WmxsMW52bmw3T3ljWjdzcS9lUE9UMXVyeG8wYkc5cG1uVHAxQ2xsWldSWVRRUHYyN1VOWVdCamVmdnR0a3lUVXhZc1g0ZVRrWk5WNklhZE9uY0tDQlF2UXMyZFA5T25UQjQ2T2prYTNMMXEwQ0JxTnh1cktpNkowN3R3NUxGMjZGRFkyTnBnMWF4YmMzTnlnMCtuUXMyZFBoSWFHNHZqeDQzajMzWGZSb0VFRHpKNDlHMHFsRW0zYnRqVlVxUW1DZ01tVEp5TTVPUmxuenB6Qi9mdjNVYmx5Wll2M2QvUG1UY3lmUHg5UlVWSHc4dkxDdkhuenpPNWZ2bng1ckZpeEFqTm16TUQ1OCtmeDZhZWZZdXpZc1dqV3JKbkp2cXRYcnpiOFBHL2VQRVJIUnh0dEsyamJ4dWR0eDQ0ZEp0dWVyWmJhdjM4L1VsSlMwS0pGQzN6NTVaZG1ZNHdhTlFwMzd0eDU3UkpSYTlhc3dZTUhEK0R0N1kzUm8wZm4rL2pkdTNjRHlFNEd1cnE2R3NaS0FQajc3NytoVkNxTnRnRXdKRitEZ29JTTc3RUpFeWJnK3ZYckNBd01OR21MS3BmTGpkcHRybHUzenZDei9uVTJseFJ0MTY2ZDJaYW4rV0dwNWFSK2JNK3BJR044UWI2L2dPeUtZbnQ3ZTN6enpUY0FzdHNONWx3THFuTGx5dGkrZlRzQTg0bmNEaDA2R1AzZXRtMWJRN0pyekpneEFMSmZHM3Q3ZTB5ZE9oVzNiOStHbloyZFNaSkpmMUhGMXExYmNlSENCZlR0MjllcTlhVG8xY0ZFRk5Gekp2Y3VEZmNKMDVIMDdVeUlHbldoNDRtWm1VaGVzUUFsdjFvRXdjNWVnak1rSWlJaUlpS1NSbFJVRk5hc1dRTWZIeDhNSGp3WW9pamkxS2xUT0hmdUhOemQzVEZpeEFpVFl5NWN1SURseTVjakxpNE9naUFnTWpJU1c3WnN3WUFCQTh3bW84eE5uT20zMmRqWW1MVGh5bytiTjIvaXpwMDdhTjY4T1diTW1HSFVScTFYcjE0b1hibzBsaXhaZ2hVclZtRC8vdjNRYXJXNGYvOCtCRUZBNTg2ZDhlbW5uNW9rU2l3NWYvNThnYzh6TDYxYXRVS3JWcTBzM2k2S0l0NS8vMzNJNWZKOFRaQU9HalFJQUpDU2tvSmp4N0xYUk01NU5UNEF4TVhGNGFlZmZvS0Rnd01tVEpoZ2RGdDZlam9XTDE2TXhNUkVyRnk1MG1UeXNsKy9ma2hMU3pQOEhoOGZENTFPaDZDZ0lPemZ2eC9EaHc4M1NteUpvbWowT3VVMGZQandYTmNDazVLTGl3dWNuWjB4ZHV4WVE0dkQvZnYzWS9mdTNSZy9mank2ZGV1R0JnMGFJREV4RWZiMjlxaGF0YXJKODZOUUtOQ2hRd2MwYjk3Y1loSXFJeU1EbXpadHdoOS8vQUdkVG9kNjllcGh4b3dadVNadlBUMDlzV0xGQ3Z3ZmUrY2RGc1hWOXVGNzZSMUVFQnNSaldpc3NXQlB4RzZpQ1orSk1jYWVXR05pdzRBRlk0ZGdiTmhyTElrYXhjUVNZNGthSldKdnNhQ29NV0lVQlFHbHQ0WGRuZThQM3AyWGxhMkFpSG5udmk2dnk1MDU1OHlaM2RtWjVmbWQzL01zWGJxVW8wZVBNbXZXTEh4OGZCZzJiQmkxYTljVzI5V3BVMGY4djVXVkZUS1pUR05iYWRDL2YvOVNjMEQwN2R2WFpORTZPenViN2R1M1kyWm14cWVmZnFxem5VcWxBaWlUK2xEUE0yWEtGQklURXcyMnExU3BrcGpLclRRNGZ2dzR2Lzc2SzJabVpreVpNa1ZuZlMxZEpDY25hemg2M04zZE5WeWUxNjVkSXpNelUyT2JRcUhnNDQ4L0J0RDRMcXZyelpsNnJhaGRieThhWThUdjU5MU5ML0w1QlFXMXBTNWZ2c3lGQ3hjQTJMRmpSNUUySGg0ZXZQLysrK0xyYXRXcTZVd3IrTHlJQlFVT3A1czNiOUtoUXdkc2JHd0lDQWpRSzV4ZHVuUUpNek16bWpWclZweFRrbmlGa1lRb0NZbVhnR1h0TjNENjNKKzBGZk5MWlR6RjQ0ZWtiMXlKOCtjVHdZZ2M2eElTRWhJU0VoSVNFaElTRW1YQnFWT255TW5KUVM2WDgvNzc3MnNFQk1lTUdhTVIxSXlKaVdIVHBrMmNPM2NPYzNOemhnOGZUcnQyN1ZpeFlnVjc5KzdsOTk5L1o4Q0FBZlRxMVVzakVLeGVTYTlTcWNTZ25YcWJQa0hDR0ZxM2JzMkNCUXRvMkxCaGtmbzhnaURnN3U1TzI3WnRPWExrQ0gvLy9iZTRyME9IRGxyZE9yb1FCSUZ6NTg2VmFLNmxnVEUxdTdRUkZSV2xNOWdyQ0FLaG9hRmtabVlTR0JpSWg0ZUh4djcxNjllVG5KeE02OWF0dGFacDZ0R2poOGJyRHo3NGdMWnQyN0pwMHlhT0h6L09nZ1VMT0hIaUJNSEJ3Y2hrTXBSS0pUWTJ1aGRwOXVuVHB4aG5XRHdhTkdqQWxpMWJzTFcxQlFvQzZkOS8vejFLcFJJdkx5OVJFSE4xZFdYaHdvV2twNmRyVFQ4WkVoSkMxYXBWTllMRlVQRGVIajE2bE0yYk40dkNyYjI5UFltSmlVVUVMWDJZbVpsUnJWbzFMbDI2eE9YTGwyblJvZ1VqUm93b1V0OUpFQVNUNmxRWnVwNmVQSGxDVUZDUStQckFnUU5HejlrUVhicDAwWnFPVHh1Ly8vNDdLU2twZlBEQkI2TERUeHRxSWVwbE9LTGk0K09KaTRzejJFNnBWSmJhTWFPam8xbTBhQkZRNEtvTUR3L1hTUE5vREx0MjdVS2hVSmpVNThTSkUySTlzcFNVRlBGelRFMU54ZHJhV254dWJOaXdnZE9uVDJ2MDFTWitsSlVRcFUyRWY1N25oYWdYK2Z5Q0FwRTFMQ3lNS2xXcXNHN2RPbzE3WTBSRUJOOTg4dzJkT25YUzZQUEdHMi9vVEFtclRZaUtpSWhBRUFTZFFseGlZaUxidDI4WFgwZEhSMk5yYTh1R0RSdjB6bjNNbURHbDhoNUlsQjhrSVVwQzRpVmgwN0lkeW84SGs3bnpoMUlaTC9kc0pKWmVyMlAzYmkvRGpTVWtKQ1FrSkNRa0pDUWtKTW9BSHg4Zi92enpUNXlkblhGMGRPVDA2ZE04ZmZxVTl1M2I0K3ZyaTFLcDVOS2xTK3pidDQrTEZ5OGlDQUxlM3Q3NCsvdUw2ZXptelp2SDhlUEhXYlZxRld2WHJ1WFFvVU9NR1ROR1hMR3REcGpkdUhGRERPU05HemV1MktMSzg2Z0x4OHZsY21KaVlyaDkrelpSVVZGY3YzNmR0TFNDbE92Mjl2YTBhZE9HM054Y0xseTRRRVJFQkJFUkVYaDVlZEdvVVNQcTE2OVBqUm8xOFBUMDFDcVNYTHg0a2FkUG53SUY5VmltVFp0R2x5NWR4QlJ0NVoyelo4K0svMzllZ05pd1lRTlJVVkg0K3ZxS3ppVkJFTWpKeWVIczJiUHMzNzhmRnhjWGc4SkpXbG9hZi8vOU44MmJOOGZEdzRNcFU2YnczbnZ2c1h6NWNueDhmSkRKWk1qbGNnUkJLSFl0c1JlQldvU0NndmNpTlRXVlVhTkdGWEZsV1ZoWTZLeDdwWXRMbHk2SjZjaXFWcTFLUUVBQTRlSGh4WExYclY2OW1wVXJWM0xvMENGdTNicUZpNHRMa1RaS3BkTG93SEIrZnI1QndTWS9QNzlVYS9NVXhoVHh3OC9QaityVnErUGw1Y1g2OWV2cDFhc1g3dTd1T3NkOG1hbjU5TlhjS3MzNlovLzg4dzh6WnN3Z0x5OFBQejgvOXUzYkoxNVhLU2twQkFjSE0zVG9VTkhwcDQzRXhFVDI3dDJMdTdzN1NVbEpSaDFYRUFSMjdOaUJsWlVWZVhsNUpDUWtVS3RXTGZMejgwbExTOU9vMzVXY25HelU5V09NS0ZyYVRKczJqZmo0ZUlNTzB4ZjUvQklFZ1VXTEZwR1ltTWlzV2JQWXYzOC9QWHIwd003T2p0allXSll0VzRhSGh3Y0RCZ3pRMmo4N081disvZnZUdVhObk1RV2Z0bVBzMzc4ZlYxZFhXclJvb2JWTmFtcHFFUUVyS3l0THE2aFZtTkdqUjJ2Y2IxUXFGVU9IRHRVNkJ6WGE5a3VVSHlRaFNrTGlKV0xmODBPVWlmSGsvR0ZjOFU1RFpPellqRVgxR2xnMTBtNmhsWkNRa0pDUWtKQ1FrSkNRS0V0cTFhb2xwb21LaW9waTM3NTl1TGk0TUc3Y09KS1RreGs5ZWpUSnljbEFRVXFwUVlNRzBiMTc5eUpCdUU2ZE91SGo0OE95WmNzNGNlSUVreVpOWXVMRWlScTFLd3F2akI4M2JoeCtmbjRsQ3N4bVoyZXpZOGNPSGoxNnhNT0hENG1OalJVZEVRQmVYbDY4L2ZiYlpHUms0T3ZyeTl0dnZ5MzJ1M1RwRWxldVhPSGF0V3ZzMzcrZlgzLzlGU2h3SERrNU9WR3hZa1dtVFpzbXVpOE9IanhJdFdyVmVQejRNWGw1ZVR4NjlJalEwRkN5c3JLSzFFNTVFYWhkRk1WWmZhNVVLamx6NW96NGV0S2tTYlJzMlpJK2ZmcXdkdTFhZnY3NVo2Q2dtTDA2elY1T1RvNFlQRlNuL0hKMWRSVzNhUXZDcmwrL25zT0hEL1A2NjYvejhjY2YwNkZEQnhvMmJNanExYXZGOXVyVVhXV1ZlczhVcmwyN3hvRURCNmhRb1FLOWV2VXlPV0NhbUppbzBlZWJiNzZoUllzVytQcjZVclZxVlFZTUdJQzF0YlhKanBYQ1RKdzRrVTZkT3BHZW5vNkxpd3ZQbmozVHFKMlRrcEtDVXFsazZkS2xHdjIwdVNkeWMzTU5mZzZlbnA1NmhaWG42ZHExSy9iMjl1emR1OWZvUHNiU3JGa3pqaDA3eHM2ZE83bHk1UXBoWVdGRkJNM3lJRVNWQmJHeHNVeWVQSm0wdERUYXQyL1A2TkdqMmJkdm43aC8rL2J0WEw5K0hYOS9mM3IyN01udzRjTzFmdGJyMTY4bkx5K1BZY09HR1owdU1DVWxoU2RQbnZEKysrL3oyMisvOGVEQkE5cTBhVU5jWEJ5Q0lHZzQxZ3JYMk5OVnB3a0tCSXl5RnFMaTQrTk5FbGxMKy9rRkJjNmpreWRQaXUvTmQ5OTl4OWF0VytuWnN5Y1JFUkhrNStjemMrWk1uY0s5bVprWldWbFo1T1hsNlR6RzJiTm5lZkxrQ1gzNjlOSHBscXhUcDQ3NFBWKzBhQkcvL2ZhYjFqU3N4bURvUFgxUndyWkU2U0FKVVJJU0x4T1pES2NobzFFK1RTTHZ4dFdTanljSXBLNWNRTVZaQ3pHdlhOVndld2tKQ1FrSkNRa0pDUWtKaVRJZ056ZVhoUXNYSWdnQ2dZR0JZZzJYSGoxNmNPYk1HVDc0NEFPNmRPbWl0L2FLazVNVFgzLzlOVzNidHVYNzc3L25yYmZlRXZjcEZBcU9IeitPVENaREVBVHM3ZTFac1dJRmpSczNGbFBCUFh2MnpHQXc5Tm16WitMLzdlenN1SC8vUHVmT25jUGQzUjBmSHgrOHZiMTU0NDAzcUZldkhzN096ang2OUlqUFB2dU16TXhNVVlpeXM3T2pmZnYyWWhIMnJLd3M3dDI3eC8zNzkzbjgrREh4OGZINCtQaUlBZFg3OSs5ejVzd1pCZ3dZd05hdFc3RzN0K2ViYjc1aC9QanhMRjI2Rkdkblo5cTFhd2VZWHB0R29WQXdjdVJJZyszVUFsQmVYcDdSQXNtOGVmT29WS2tTcDArZkpqOC9IdzhQRHhJU0VyQ3dzR0RkdW5VYTdnVUxDd3N4bFdIZHVuWEp5c3JpeXBVclFFSDZwZWJObXdPd2JkczJMbDI2UkdCZ0lOV3FWZE00M3NDQkE3R3dzT0R3NGNPRWhvYXlkZXRXQmcwYXBPRWFVNHVhMnR3OEw1UE16RXptejUrUElBZzRPRGhnWVdGaGNzQlVvVkJvOU1uUEw2ZzUvZlhYWDVmcVhKczBhU0wrUHlNalE2dHI0Zmx0end0UktwV0s5UFIwblRXdDlISGh3Z1hjM2QycFVhT0cwV2tBalVIYmRhMTJJYXJwM0xrekowK2U1UFRwMHl4ZHVwUkpreVpwN0ZjTHR2OW1JZXF2di80aUtDaUl0TFEwbWpWcnhwUXBVNHFJT0tOR2phSml4WXI4OE1NUDdOKy9uek5uenZEbGwxK0s5encxOSs3ZG8zNzkrblRxMUtuSXZmZDVrYVh3Nnhrelp0Q29VU091WDc4dXBqeU5pWWtCMEtoZnBvc1JJMGJ3enovL0ZObXVTOWhKU0Vnb3NzOFVnYlNrdklqbkZ4U2tCcDAvZjc3NG5YNzk5ZGRac21RSk8zZnVCT0ROTjkvVTZ2eFRvMTU0b1UvRVU2Y2FmUERnZ1laQW5aS1NvdkY2L1BqeENJTEFoUXNYY0haMnBtN2R1bnJQNVhuMGZSNDVPVG40K2ZucGJWZWFia0dKNGlNSlVSSVNMeHR6YzF6R1RDWTVlQXFLUnc5S1BKeVFuVVhxa2hCY1p5NUFabXRjUG5JSkNRa0pDUWtKQ1FrSkNZa1h5Y3FWSzRtTGk3ZUZHSndBQUNBQVNVUkJWS05YcjE2MGJObFMzRDU0OEdDR0RCbGkwbGlkT25XaWZmdjJHcUxNMmJOblNVbEpFWU9YWThlT1pmanc0WVNGaFluQnUrenM3Q0wxT1F3eGRlcFVBSjIxbmhJVEV3R29YTG15empIczdlMXAzTGl4bU9MdmVYNzRvU0JkK3p2dnZDTzZUeXBYcmt4SVNBZzdkKzZrZGV2V3lPVnlBSk5UenFsVUtwTUVEMEVRakc2dmRvZnMyN2NQSHg4Zkhqd28rSHMySkNTRWxTdFhFaDRlenJ4NTgxaS9majJ2dmZhYUtDckV4TVNJQWY3Qmd3ZUxkWTl1M0xqQmxpMWJzTGEyMWxybnBuTGx5a3lZTUlFQkF3YXdlZk5tamg0OXl2SGp4eldFcVBqNGVLREFYVmRlVU5mSVVsOHJhZ29IVEEybHZPdmF0U3RWcTFibCsrKy9mMkh6MUlhWGw1YzRUMEVRNk42OU96VnExR0Q5K3ZWNit5VW1KaUlJZ2tZYU5XTlFxVlRNbkRrVHBWTEpMNy84b3BIV3NLUVllMTEvOWRWWDNMbHpoNk5IajlLZ1FRTjY5dXdwN3Z1M082Sk9uejdOdDk5K1MwNU9EcTFidDJiR2pCbFlXbG9XK1Q2YW01dlR0MjlmMnJadHkvejU4N2w5K3paejU4NmxmZnYyakJzM1RseG84UDc3NzR0cE03WGg2T2hJOSs3ZHhkZUhEeDhtSXlOREZQVnIxNjR0MXM2N2Rlc1dBQTBiTmpSNEhwVXJWeGJuckZRcWlZdUx3OUxTVXV0OU9qWTJGbk56YzZwV2ZYbUx1Vi9VOHd2K0t5d25KeWR6OU9oUkVoSVNjSE56dzgzTmpXdlhyakY0OEdCNjkrNU5uejU5aWp6bjFOZTdsWldWenZIVno2WUxGeTVvYk0vTXpOUVFyTWVQSDg5ZmYvMUZjbkl5blR0M0xuT0hXbGtLaXhLNmtZUW9DWWx5Z016T2pncUJNMG1lT3dYbDAwVERIUXlnaUh0RTJ0b3dYTVlIUVJuZjNDVWtKQ1FrSkNRa0pDUWtKQXJ6MjIrLzhkdHZ2MUduVGgxR2poekowNmRQZWZEZ0FmZnYzOGZIeHdjdkx5K1RWaXRYcUZCQlhOR3RadWZPbmRTdlgxOWMzVjJ0V2pWNjkrNE5GQVRUR2pkdVRLVktsWmcwYVJMZHUzZW5TcFVxWWxDL2E5ZXVlSHA2c25IalJyNzk5bHNOd2NET3pvN0hqeDh6WnN3WXJYUEp6czRHSURJeWt1dlhyK3VkdDYydExTdFhydFRZOXVlZmYzTHExQ25hdFdzbnJueFhVN3QyYllLQ2dvRC9PamVjbkp6MEh1TjVyS3lzakFyQXJWcTFpajE3OWdEd3dRY2Y4TVVYWHhnMWZuUjBOTmV1WFdQNjlPbHMzcndaS0Vqbk5IYnNXSHg4ZkVTbms1cExseTRSRWhKQ1ptWW1uMzc2cVZpYkpERXhrVGx6NXFCU3FRZ0lDTkJJdi9VODd1N3VCQVlHMHJ0M2J6SGdyZWJ1M2JzQTFLaFJ3Nmo1bHdXclY2L213b1VMMUtoUlF4VHIxQWlDUUhoNE9MLysraXRMbGl6UjYwNHdocEt1K3RkM3JhU21waUlJQWtxbGtyeThQTDNCNlh2MzdnRUZuMVZzYkN5ZW5wNUdIZi9odzRjb0ZBb3FWYXBVcWlJVWFEKzNnUU1Ia3BDUW9MSE4wZEVSZjM5L3BrMmJ4cXBWcTJqUW9BRmVYbDdBZjExbytzNzlWVVNsVXZIRER6L3c0NDgvSWdnQ0hUdDJaTktrU1FZZG1KNmVuaXhkdXBSdDI3YXhiZHMySWlNanVYYnRHbVBIanNYWDE1Y1BQdmhBYjM4WEZ4ZEdqUm9sdmo1Ly9qd1pHUm5pNjNyMTZuSG8wQ0h1M3IzTDVjdVhzYkd4b1g3OStnYlBaKzdjdWVML3IxKy96bGRmZlVYejVzMDF0cXZwMnJVcmJtNXVCbXM1bVVwdWJxN09CUXpQODZLZVgxRGd1RDE0OENCSGpod2hPenViTGwyNjhPV1hYK0xnNE1EcDA2Zlp1SEVqVzdkdTVlTEZpNnhZc1VLanIxcGswbGJYVUUxd2NIQ1JiWVhuVkpoSGp4NEJCUzRxUTZKYTRlK3JXb3hzM2JxMTNqNkdPSGZ1SEdabVpocUxZU1RLRmttSWtwQW9KNWhWcUVpRktYTkpuanNGVlZwS2ljZVQvM21Cek4zYmNlamR2eFJtSnlFaElTRWhJU0VoSVNFaFlUb1BIejRVMC9Pa3BLVFF1M2R2Y25KeXhQMXZ2dmttZ05aQWRXeHNMQllXRmxTcFVrVmorL1BpdytYTGw3bDkrellUSjA3azJyVnI0dmJodzRlTC8xKzBhQkVBYVdscENJS2dVOUNaUEhseWtXMzUrZmtHM1JRWkdSa2FBVlJ0dUxtNUZkbTJmZnQyWkRLWlFWZVkydW1qYll6bkVRVEJwTlhtV1ZsWi9QNzc3OGhrTWlwVXFNRCsvZnZ4OC9NenlzMnllZk5tbkoyZGFkT21qU2hFcVduVHBvM0duSGJ1M01uR2pSc3hNek1qSUNCQWRFSmtabWJ5OWRkZms1S1NRdCsrZll1azl6S2xscEphc051M2I1L0JRR2YzN3QzcDI3ZXYwV01YaC9Ed2NQYnMyWU85dlQyelo4L20wMDgvMWRndms4bUlqWTBWaGJpd3NEQ1QweTgrVDNIY0hYRnhjVnBkYUlWUmZ3ZGlZMk1KQ0FoZ3pwdzVPbE1nL3Zubm53RHMzYnVYbjMvKzJXZzNRbFJVRkFEZTN0NDYyMlJsWlJrVTNNTER3M0YxZFRYcW1OcG8yYklsSFR0MkpDSWlncDkrK2ttc1E2U3VsZk52Y2tURng4Y3pmLzU4YnR5NElkNkxCZ3dZWVBROXhNek1qRUdEQnVIajQwTm9hQ2p4OGZFRUJ3ZVRsSlRFUng5OVZLSzUrZmo0QUFYM21ZY1BIOUtoUXdlVFJVQjEvVHIxczZZc0VBUkJyTE5taUJmNS9QcnBwNTlZdDI0ZEFLMWF0V0x3NE1IVXFWTkgzTit1WFR2YXRHbkR3WU1IY1hCd0tESmVlbm82Z05aOXhhRmF0V3A2YXg3ZXYzK2ZtemR2RmhHK3BrK2ZEcFRjMVRSOStuUXNMUzA1ZVBCZ2ljYVJLRDZTRUNVaFVZNHdyMVNaQ3BObmt4SVNoQ29yczhUalpmMFNqc1ZyWHRpMGFGc0tzNU9Ra0pDUWtKQ1FrSkNRa0RBTlIwZEhGQW9GTXBrTWMzTnpHamR1aktlbko1NmVubFNyVm8yYU5Xc0NhRjJOM3JWclY2cFVxYUozcGJwS3BXTGR1blU0T0RqUXNXTkhqVUNlTnRSMVE1NnZQNlNQd3VuSm51ZXp6ejdqOGVQSDdOaXhRMi9nKzUxMzNzSGUzcjdJOW1iTm1tbThEN3I0NjYrL0FPT2NQa2VQSHVYVXFWTU1IVHBVZEhMbzQ0Y2ZmaUFqSTROMjdkclJybDA3NXMrZno3eDU4MWl5WklsQlVTUXZMdzgvUHorOWdma25UNTR3Zi81OG9xS2ljSGQzWjlxMGFUUm8wQUFvY0pSTm1US0YrL2Z2MDcxN2Q0WU5HMWFrZjNHS3p5Y25KNHYxb25TUm1wcHE4cmltVXJGaVJTd3NMSmcrZmJyT2EyN01tREhjdUhHRDI3ZHY4OTEzMy9INTU1K1g2SmpGY1hkb2N3WTlqem8xbXJlM043ZHUzV0xzMkxGODg4MDNvb2pjcWxVcjNOM2R5Y3ZMNDhTSkUxU3NXQkU3T3p1TnoyL1lzR0ZrWldYcFBNYnAwNmNCZEtheGhBTHh6cEJJcWkvTm9iRjgrZVdYVkt0V1RYVHRRWUZEUkNhVHZWUkhWR25XdXRtL2Z6OXIxcXhCTHBmajRPQkFZR0FnYmRzV0wzNVVyMTQ5MXF4WlExaFlHRkZSVWFVeVQzVk5PWFhhdDNmZWVjZWsvaGtaR1J3K2ZCZ3pNek44ZlgxTFBKL0NQSHIwaUt0WHIycXRkZlRreVJQa2NybkI2L1JGUDc4NmQrNU1jbkl5Q1FrSm5EeDVrdlBuejJ0dDk5RkhIMms0MHdxZkIxQnNVVmVoVUJBZkg4L2p4NC94OFBEZ2pUZmU0STAzM3REYTlzbVRKNHdkT3hZek03TlNyM3NuVVg2UWhDZ0ppWEtHUmZVYXVBVE1KR1hlZEFSNWJvbkhTMSs3Qkl2S1ZiSHc5Q3I1NUNRa0pDUWtKQ1FrSkNRa0pFeWdRb1VLckYyN2xtclZxcGxjMzhnWUlpSWlpSW1Kb1YrL2ZuclRCNm01ZVBFaWdONUM2YmR2MzZaU3BVb0dnMitYTGwzaTBhTkhOR2pRUUcvYjNOeGNsRXFsMWxYbDNidDNOMm5laFZlejZ5SWpJNE96WjgvaTYrdHJVSWc2YytZTWUvYnN3Y0xDZ3M4Kys0elhYbnVOSTBlT2NQWHFWZWJQbjgvVXFWUDFPaVA4L1B4bzFhcVYxbjF5dVp3ZE8zYncwMDgvSVpmTDhmWDFaZHk0Y2VKcS9wU1VGSUtDZ3ZqNzc3L3g5ZlZsNHNTSldvOWx6Q3I0bEpRVXhvd1pRMkppSXNPR0RlT1RUejR4MktjczZOaXhJMDVPVGtWU0ZCYkcxdGFXU1pNbTRlL3Z6KzdkdTJuZHVyVlkxNlU4b1E1aXo1NDltL0R3Y0g3NTVSZkdqeC9QM0xsemFkQ2dnWmlpNitlZmZ5WXRMWTIrZmZ1S2JoUTE3ZHExQXlBcEthbElHc0s0dURqUlNhWFBYV2huWjFmcWFkUzA0ZXpzck9GVXpNL1BSeENFRjNJZk13VkRhUTVOcVkvbTRlRkJYbDRlVFpzMkpUQXdzTVNwSWUzczdKZzJiUnJKeWNsRm5LdkZwVnUzYnR5NWM0ZWFOV3ZxL1I1cFkvbnk1V1JtWnRLdFc3Y1NuWnNnQ055L2YxOTA4L2J0MjFjVXVzZVBIMStrdmZxN29rOVFoUmYvL0hKMWRXWFVxRkdzWGJzV2dKRWpSeFpwcjNaTWFVT2Q2bFNYOENVSUFpa3BLU1FrSlBEa3lSUGk0K09KaTRzRENvUzZIajE2SUFnQ0FKTW1UYUpxMWFvY1BueVluajE3YW9qRm1abVpUSnMyamRUVVZNYU5HNmZ6bVNMeDZpTUpVUklTNVJETDErdmdNaUdJMUVWekVQNVRITEM0Q0hseVVzTkNjSjIxRURPbjB2a2hJQ0VoSVNFaElTRWhVYjRwN0VBcExUSXpNN0d4c1NseDJxanlRRkpTRXVibTVpVkszU1JoUExWcTFkSzZQU3NyaTZTa0pLTmNPN3FvV2JNbWRuWjJZajBOZmVUbjU0c3A2UFN0K28rSWlHRGZ2bjJzV0xHQzExOS9YV3Vibkp3Y1ZxMWFCVUNmUG4zMEhsZWQzc2pSMGJISVBtT3V3WVNFQktLaW9yQ3hzYUZodzRZRzI2ZWtGS1I2TjVURzc4S0ZDNFNFaENBSUFwOSsrcW5vdHBvOGVUSmp4NDRsSWlJQ2xVckY1TW1UZFRxZU9uWHFwSFA4OCtmUHMzWHJWanc4UEJnOWVyUW9RZ0RFeE1Rd2MrWk1jY1c5SUFqazUrY1hLOGdmR3h2TDlPblR4ZG9vbXpkdjV1N2R1L2o1K1pWYU9xNnNyQ3l4M28waDkxdGh6TTNOamFwSDBxQkJBL3o4L0xoNDhXSzVUUHVXa0pEQWpSczM4UGIyeHQzZG5TKy8vSkxNekV5T0hUdkc1TW1UQ1FvS29tM2J0c1RGeGJGbHl4YXNyYTM1OE1NUGl3aFJhb1lQSDA2VEprMllQWHUydUczTGxpMWkwSHJIamgwMGE5YU1SbzBhbGNuNUdZTzZIbHh4cnRIaVhqL2FLRTBScmtXTEZvU0ZoVkcvZm4yVDBua2FvalNmcmVwcktDRWhRYXVBcVEybFVzbXFWYXVJaUlqQTFkVlZxd0JqREE4ZVBHRGR1blhjdkhsVHc4bVhsWlZGa3laTmVQUE5OMm5hdENtN2QrOFc5K1huNTR2MTlvNGZQMDdObWpVMTBwUVdwcXlmWDlxZVZjOExVUTBhTktCNjllb29GQW94dmVuOSsvZEZGNnQ2UDhDZE8zY1lPM2FzMW5sWVdWbmg0K05EOWVyVnFWNjlPaTFhdE9DNzc3NWo3OTY5SERod2dLKysrb282ZGVxZ1ZDcVpNMmNPRHg4KzVPT1BQK2I5OTk4MytGNlVOakV4TVhoNmVwYkxlKysvalZmL0x3Z0ppWDhwVmczZXhQbkxRRktYellQLy9CZ3JMc3FuaWFTR0JWTmhhakF5cTVlN2VrZENRa0pDUXVKVlJhRlFzR0hEQnZMeTh1alpzNmZPd0dwNTROYXRXeHc1Y29TMmJkdlNva1VMY2Z1elo4OElDUW1oZHUzYVJoZWlMMDhNSERnUVIwZEhWcTllWGF6Ky92NytQSDc4bUowN2Q1Ynl6QXlUbjU4dkJxMjFyWjQxaHFGRGh4SWJHMnZRSFhEdjNqMkNnNE5wMXF5WnpnQ0JxVVJHUnJKMDZWSzZkZXVtTlgxTGFhQ3J1TFV4WkdSa1lHTmpZM1FRb1gvLy9yaTV1YkY5KzNhVGp5VlJQT1J5T1RFeE1keTllNWM3ZCs1dysvWnRZbU5qZWZ2dHQ4WDZEOFdoVnExYUJBVUZHYlg2ZnVmT25UeDc5b3cyYmRyZzRlR2hzMTFPVGc0S2hVS242SnFmbjA5d2NEQ3hzYkcwYk5sU1EyRFJobnJsdkRIMVFuVE5XeEFFMnJScFkxUktNSFdkSkYwQlczVzlwazJiTnFGVUt1blJvNGRHclNRM056ZENRa0tZTkdrU0owNmM0TkdqUjB5Wk1zVmt3YkI5Ky9aTW56NmRWcTFhYVFUdkR4MDZ4TXFWSzhuTHk2TmZ2MzVFUlVVUkdSbko0OGVQbVRObmp0R09EcmxjenU3ZHU5bTJiUnR5dVp3MmJkcmc2K3ZMcmwyN2lJeU1KREl5RWk4dkwvejgvT2pTcFF1MnRyWW16Yjh3MGRIUkNJSmcwUDFXRWthTUdNR0lFU05ldXVOR0czdjI3RUVRQkxHK2kwd21JeUFnZ0dmUG5uSDE2bFVpSXlOcDNMZ3hzMmJOSWpzN204OCsrMHpuKzZSUUtNak96aGJybmtGQlRTbDEwRHN3TUpEbHk1Zno5ZGRmTTJuU0pJUGZyN0pDTFVRWTQxeDVudEs0ZmlaTm1vUmNMaTlXWDMyb0JZYVhRV3hzck40VWZydDM3K2J5NWN0VXIxNmRSNDhlRVJJU3dzS0ZDNHZjbXc4ZE9pU21nSHp3NEFIcDZla2NQSGdRSnljblFrSkNpdTNPY25KeTR1TEZpNWlibTlPZ1FRT2FObTFLMDZaTnFWZXZuc2J2amFsVHB5S1h5eEVFZ2NXTEZ4TVhGMGZWcWxWNTlPZ1JNMmJNb0VHREJnd2JOb3hHalJvUkZoWW1mc2RmeHZQTEVFdVdMQUVLNmhjK2VmSUVDd3NMbGk1ZFNuUjBOT1BHalJQM1E0RlRxbG16Wm5oNmV2TGFhNjlSdlhwMVBEMDk2ZCsvUDVVcVZXTFdyRmthWXc4WU1JRGs1R1FpSXlNWk8zWXNIMzMwRVdscGFWeTVjb1gyN2R0cjFNVXFLKzdldmN0WFgzMUZ6Wm8xbVRWckZoVXFWQ2p6T2Z3dklRbFJFaExsR092bXJYRWFNWTcwZFV0TFBGYit2YjlJVzcwWWw3R1R3Y3lzRkdZbklTRWhJU0h4OGxDcFZKaVY4Zk5zMjdadC9Qenp6MERCcXZieUxFUWRQWHFVL2Z2M0EyZ0lVY2VPSFNNcUtrcHJuUkpqTWFWb3ZDNkt1NW8zSVNGQlRJdFNITkxTMGtTblFHSFVBbyt4RktkWXNrS2hFRCtUNGdwUnh1TGg0VUYrZmo3Nzl1M0QyOXZiNUpvSzJxaGF0U3BaV1ZuczJyV0x0bTNibHF0VjZ2SHg4VXlaTW9XNmRlc2FUQ01tVWZiODhjY2ZiTnUyalljUEg2SlNxWUFDUjBIZHVuVnAyN2F0enBYaXBtQk1HcCtMRnkreVpjc1dMQ3dzdE43SGhFS0wvOVFCWjIwQjQ2U2tKSUtEZzRtT2pzYlQwN05JY1hodDNMdDNENERLbFNzYmJQczh0Mi9mRnU4ZHZYcjEwdHBHN1h4TVRrN0d5Y21KbXpkdlltNXVybFhRdVhmdkhzdVhMK2Ztelp0QVFXMFFiVzZCV3JWcUVSWVd4dGRmZjgyOWUvY1lQWG8wNzcvL1B2MzY5VE1wVU5lK2ZYdngvd2tKQ1N4WnNvUkxseTVoYjIvUDFLbFRhZGV1SFhLNW5KQ1FFTTZlUGNzWFgzekJuRGx6cUYrL3ZzNHhIejE2eEpFalJ6aDQ4Q0JwYVdsWVcxc3pmUGh3UHY3NFkyUXlHWjA3ZCticTFhdjg5Tk5QWEx4NGtXWExsckZod3diZWZmZGRldlhxcFRlSXF3djErL1VpUlJGZEFwUlF3b1dwSlNVcEtZbjkrL2ZqN094TTU4NmR4ZTBXRmhiTW5EbVRxMWV2MHJScFU0S0Nna1RuUkdGaEV3ck9RWDF2VmorSDFaOURYRndjb2FHaENJS0FyNjh2M2JwMXc4WEZoZG16WnpOcjFpeDhmSHpvMmJPbndUUm5oaWhwemFJSER4NEFhRTJ4YVlqU3VINktLeGdwRkFvVUpjeTA4Nkp3ZEhTa2UvZnVXdmRkdW5TSmRldlc0ZVRreEtKRmkxaXpaZzBSRVJHRWhJUXdiZG8wVVdpSmpJd2tMQ3dNRHc4UDB0UFRDUTRPWnNHQ0JRUUhCMU90V2pXRDk5MzMzbnRQcTFzVkNsTEx6cDgvbjdwMTYrb1ZzcjI5dmNuT3ppWTRPSmpJeUVncVZhckVraVZMU0U5UFo4MmFOVnk2ZEltSkV5ZlNzbVZMUm84ZXJWRTdxaXlmWDhaeTVNZ1JObTNhaExPek04dVhMK2U3Nzc3ajZOR2ozTDU5bXhrelpvaUxFaHdkSGZuMjIyK05IdGZGeFlYcDA2ZHo2dFFwbGkxYkppNE1xMW16SnBNblQzNHB2OStxVmF0Ry9mcjF1WHo1TW1QSGppVWtKTVNvV293U3hVTVNvaVFreWptMmIzVkN5TTRtWSt2NkVvOGx2M3lPakIyYmNPeGZ0QUNzaElTRWhJUkVlVWFoVUhEOStuVXVYTGpBK2ZQbkdUSmtDQjA2ZE5EYjU5aXhZeHc0Y0lCNzkrNGhsOHZ4OFBEZ3JiZmVvbCsvZmlZSEVXN2V2TW4yN2RzeE56ZkgzTnljSFR0MjBMWnRXNk5xZGFnWk9IQ2dTY2ZVaDZXbEpaczJiZEs2VDZWU2NlclVLUUM2ZE9taXNlLzMzMzhIMEFna21VcHhpc2EvS2d3YU5FanYvbDkrK1VWTXNhV05peGN2WW1abVpuSU5nOEw5UVZNOExBNE9EZzRFQlFVeGNlSkVUcDA2UmZmdTNVdjh4MzN0MnJYNTZLT1AyTGx6SitmUG55OVhRcFNqb3lNMk5qWkVSRVRnNGVIQnNHRUZ2M1VIRGh4SVFrS0N6bjVQbno3Vkc1Z3NqdUFvVVpTS0ZTc1NIeDlQMDZaTmFkS2tDWTBiTjZaT25UcGlFTkdRdUIwZkg2K3pUVmhZbUZFcnlZOGVQY3FTSlV0UUtwVjg4Y1VYUlp3OUZoWVdKQ1VsOGV6Wk02eXNyTGgxNnhhMnRyWWF3VW01WE03ZXZYdlp0bTBiT1RrNWVIdDdNM2Z1WExIZUVSU0lQTGEydGpnN08yTnJhNHRNSnVQdnYvOFduWGVtQnRLVGtwS1lNMmNPS3BXS3RtM2I2aFJucWxldlRseGNITU9IRDhmUzBwTGs1R1NhTkdtaXNTTCs3dDI3N05peGc1TW5UeUlJQWs1T1Rvd2ZQMTVES0hvZVQwOVBWcTFheGJKbHl6aCsvRGg3OXV6aDExOS9wVU9IRG5UcDBvVW1UWm9ZbGY0ek16T1RIVHQyc0h2M2J2THo4Mm5XckJrQkFRR2lZOHZhMnBwWnMyWVJGaGJHYjcvOVJtQmdJQUVCQVhUczJGSHNmL3YyYmE1ZXZjckZpeGVKaVlrQkNqNjM3dDI3TTJqUW9DTGlVcE1tVFdqU3BBa1BIanhnNTg2ZEhEdDJqSjkvL3BuZHUzZno5dHR2MDd0M2IrclZxMmR3N21yS1FvaFNFeHNiaTRPREEzWjJkbGhhV29yMVpveDE0aVFrSkpSWWRDbk1talZya012bGpCbzFxb2hZNXVEZ1FOMjZkWms0Y1NJeE1URjRlSGd3WThZTThicFFCKy9QbkRsRDI3WnRVYWxVNG0rUjExNTdqWWNQSHhJVUZFUnFhaW9WS2xRUVhid3RXN1prOGVMRkxGeTRrRXVYTG5IcDBpWHhtTm5aMlF3Wk1nUnpjM09OUlVrcWxRcWxVa2wrZmo1NWVYbjA2ZE5IUXhEVFZsc3BMaTRPcFZLcHNlM3k1Y3RBUVlEYTBkRVJXMXRiSGo1OEtQN3VxbG16cHNudllWbGRQeGtaR2FoVUt2SGFVU3FWN04yN0YwRVFTclFJNlVYaDR1S2kxV1VkRlJYRjdObXpVYWxVVEpreUJWZFhWeVpPbkVoc2JDeW5UcDFpOHVUSlRKczJqZnYzN3hNYUdvcTF0VFhCd2NGY3VYS0ZWYXRXTVdyVUtENzU1Qk9xVktsaTBCMmtYaHlrVkNwUktCVGs1K2VUbjUrUGs1TVQ1dWJtQnV1MUNZTEE4ZVBIMmJoeEk0bUppWGg0ZVBETk45OVFvVUlGS2xTb1FHaG9LT2ZQbjJmdDJyVmN1SENCUC8vOGs5Njllek5nd0FDalhKcWw4ZnhTWStpK2tKdWJ5OXExYTltL2Z6KzJ0cmJNbkRtVEtsV3FNSDM2ZE1MRHc5bTRjU1BqeG8waklDQkE3N1BERUcrOTlSWnZ2dmtteTVjdkp5SWlnbi8rK1ljTkd6WXdkT2hRdlk1UVhiOEZDZ3R4cGk2WXM3T3pJemc0bUxDd01JNGNPY0tFQ1JNSUNRblJ1eGhDb3ZoSVFwU0V4Q3VBWGJmM0VIS3l5TnoxWTRuSHl2NXRIK2J1SHRoMWZhOFVabFkrRUhLeXlUcTRGL21mNTFFbVBrR1E1NzdzS1VsSVNFaG9SV1p0ZzNtbHlsZzNhNFY5ajE3SWJPMWU5cFRLUFFjUEhoVC9hQ3ZzaE5HM09sZ1FCRUpEUTRtSWlBQUsvc0J3Y0hBZ0xpNk9uVHQzY3VyVUtjTEN3b3hlS2ZqczJUT0NnNE5SS3BVTUdUSUVHeHNiMXE1ZHk1dzVjMWkxYXBWR0VGSWYrZ0xpcHFJdi9kaVZLMWRJU1VtaGV2WHFHcXRuTDErK3pQMzc5M0YyZHVhdHQ5NHE4UnlLRTZRdnpjRFlpMkR3NE1GNjkvL3h4eDk2aGFpZ29DRE16TXc0ZlBod3NZNGZGQlFFbVBiZWpoczNqc3pNVEszN0xDd3NpSXVMRTRXWjUxRTcwd0lEQTNuMjdKbkJZK1hsNVdGdGJjMlpNMmQwMXYxUVU3RmlSUllzV0NDK1hyOSt2VkhIZVBic0dmUG16ZFBicGs2ZE9uejQ0WWZpYXdjSEIwSkRReGsvZmp3N2R1eWdSbzBhZE9uU2hUNTkrdWg4YnpadjNveWRuUjBmZi95eHdUbEpsSXlHRFJ1eWQrOWVuWUZBUStLMlFxSFEyZWI1QUxLMnZyTm56K2JjdVhOQWdUaXBydE5TbUxwMTYzTHo1azArK2VRVGNadmFxUlVmSDgraFE0ZEU5NDFNSnFOMzc5NTg5dGxuUlFKbXk1WXRJem82V254dFptWW11c0JhdFdwbHNvQTdkKzVja3BLU2NIWjJac3lZTVRyYkRSczJqUGo0ZUI0OWVnUVVCTXJWQWYzNzkrK3pZTUVDc2VpOG1aa1ozYnAxWThTSUVVYUplR3JuVXRldVhWbS9majB4TVRIOC92dnYvUEhISHl4Y3VOQ2dTK1A3Nzc5bjE2NWQ1T1RrNE9ibXh2RGh3N1V1aGpBek0yUGl4SW5ZMmRteGUvZHVObXpZUUpzMmJVaElTR0RFaUJFYXozMVBUMDg2ZGVwRWp4NDlERDdMYTlTb1FXQmdJSU1IRDJiSGpoMGNQbnlZRXlkT2NPclVLVFp1M0VqVnFsVU52Z2RLcFpMYnQyOVRxMVl0bzlxWGxFV0xGb25DUldHYU5tMXFWSDl6YzNPVDU2bE5rQUg0NTU5L2lJeU14TnZibTU0OWV4YlpmK3ZXTFdiT25FbEtTZ3B1Ym01OCsrMjNHcDlKMjdadCtldXZ2NHFrNkxLMHRLUkxseTQ4ZXZTSXhNUkVyS3lzbUQxN3RzWTFXYmR1WGRhdFc4ZjU4K2M1ZGVvVWQrL2VKU1VsQmJsY1RtSmlva0dYVDdObXpUUmVhM05qYTF1d2NPWEtGY0xEdzdXT2FXNXVydlVlb28reXZINysrT01QbGkxYkJpQ0tkT3A3VUhFWHlid28xcTlmci9YMzdOMjdkOFZVZDU5Ly9ybTRPTWZHeG9aNTgrWVJFQkRBalJzM1NFNU81dURCZ3lnVUNyNzY2aXU4dkx6dzh2SWlJeU9EclZ1M3NtclZLakVsc3JwbXBvV0ZCUllXRnFKUW1wK2ZMNHBQaGU4eDF0Ylc3TnExUzYvUUxwZkwyYmR2SHdjT0hPRHg0OGRBZ2REbzcrOWY1TjdhcWxVcm1qVnJ4cFl0VzlpNWN5Zmg0ZUg4OGNjZmJOaXdRYWZ3VWhyUHIrZlI1bjVWMTRqYXUzY3ZQLzc0SXlrcEtYaDRlUEQxMTEvenhodHZpTzM2OXUxTHpabzFDUTRPWnU3Y3VmajcrOU9qUncrZDc0OGhIQjBkQ1FvS29rV0xGcXhZc1lMZHUzZHo4ZUpGRmkxYXBOTjFhOHhpdU9Jc21MT3dzQ0FnSUFBTEN3c09IanpJdEduVDJMcDFhN2tVYjE5MUpDRktRdUlWd2Y3LytvTE1qTXlmdDVaNHJJeXQzMkZlMFIzclpvWXR3T1dkdkp2WFNOK3dBcXRHVFhFYStpVVcxVjVEVm95Y3pSSVNFaEpsZ1pDYmkrTHhRM0lpZitmWnRQRTREUnVEVllQU0thTDlieVVzTEF3bytBT3lmdjM2R2dFK1hZU0hoeE1SRVlHMXRUVVRKMDZrWThlT3lHUXkvdnp6VCtiT25VdGNYQnhoWVdITW5Udlg0RmhaV1ZrRUJRWHg5T2xUbWpadFN2LysvWkhKWkZ5NmRJbkxseS96OWRkZnMyREJBcVBxT1JnU0Z6SXpNOFUvTUV2aXhOaTNieCtBV01kQnpZNGRPNENDOUhUdnZ2dXUwZU1GQmdiU3JWdTNZcy9IV1B6OS9VbExTelBZTGpNejArQnFSeTh2TDJiTW1BRVVPT051M0xnQi9EY2QwTktsLzAxN1hEaE4zZzgvL0tCM1hHUG1WOVk4ZnZ4WXJ6aG16Qi9rOGZIeEpnbWx4b3labDVlbjhmcnMyYk5HOWN2T3poYnJoT2dpSnlkSFE0aUNnaFEwYytmT1pmejQ4Vnk0Y0lFdVhicndmLy8zZnpySFVBdFJBd1lNTURnbmlaSWhrOG4wcmtaL2tjNHpDd3NMS2xXcWhKT1RFMlBIanRYcHBKMHdZUUtyVjY4bUtTa0ptVXlHcDZjblgzNzVKVkJ3MzFEWGFIcjc3YmNaUEhpd3pscEpQajQrNU9Ua2lNRk5Nek16S2xXcVJNdVdMWFdtMWRQSGtDRkRtRDE3TmpObnp0Ulo3d2tLMHVqcFNubnE1ZVZGMWFwVnVYLy9QaDA2ZEtCZnYzNjg5dHBySnMvRng4ZUg1czJiYytiTUdmYnMyY1BiYjc5dFZLcXdpaFVyWW10cnk4Q0JBL0h6ODlQcjZwSEpaSXdlUFJvM056ZmF0V3VIalkwTk5XclVvRVdMRmlpVlNwbzJiVXFyVnExTXJsVUZCV25neG84Zno2QkJnOWk1Y3lmVzF0Wkdpd0wzN3Qwak56ZTN6R29WTlczYWxNek1USlJLSlNxVkNpc3JLNW8wYWNLbm4zNXFWSDgzTnplVFUrRHFjcEI2ZVhuUnJsMDdSbzRjcVRVbGNyVnExYWhVcVJJT0RnNTg4ODAzUmRLZzllL2Zud29WS2hBZEhTMEtSMDVPVG5UdDJwV2FOV3RTczJaTlJvd1lnYmUzdDFhSG1rd21vM1hyMXJSdTNWcnJ2QVZCUUtsVWlpS0NUQ1pESnBOaFptWm1sQk80U3BVcVJlcXUxYWxUaDZwVnE1S2JtMHRlWGg0cWxRcExTMHRlZi8xMSt2ZnZUOTI2ZFEyT1c1aXl2SDY4dkx6RTgxWUxVRFkyTnFWYU03SzRXRnBhYWdnN3VyN0hOV3ZXcEdIRGh0U3JWNC9ldlh0cjdITjJkbWJKa2lWRVJrWlN1M1p0K3ZUcEk0cWFhZ1lQOFRVVDJnQUFJQUJKUkVGVUhrejc5dTA1Y3VRSWQrL2VKVDA5WGJ3bkYvNG5DQUptWm1aWVcxdGpZMk1qdm04eW1ZdzJiZG9ZL0cxdlpXWEY1Y3VYZWZ6NE1RMGFOR0R3NE1GRnhNL256My9vMEtINCt2cXlhTkVpT25Ub29QY1lwZkg4VWxPalJnMWF0V3BGbno1OWl2VFB6TXlrWWNPR25EdDNqb3lNRFB6OC9CZzZkS2hXRWFabHk1WXNXclNJNE9EZ1VoTTJ1M2J0U3NPR0RRa05EY1hEdzBPckNGVmF2eFAwTFlpVHlXUk1tREFCTXpNem1qVnJKb2xRTHdpWjhMS1R6VXBJU0poRTlxRzlaR3pYbm9ySEZHUldWbFFJK2diTFd0NmxNS3VYUTk3TmE2U3RXNHJ6NXhPeHF0ZndaVTlIUWtKQ3dpVHlidDBnYmMxaW5FZU9sOFFvUGN5ZE81ZldyVnZUc21WTG5KMmR4VDhnZ29LQ3hKUTloY25LeXFKLy8vNWtaMmZ6eFJkZkZGazVlT3pZTWRGdHNXN2RPcjNwVlRJek01azZkU3EzYjkrbVdyVnFMRnUyVEhRL3BhZW5NM2JzV09MaTRtalNwQW16WjgvR3pxNWtEcmZTRUtJU0V4TVpOR2dRbHBhVzdOaXhRMHhCZVBueVphWk1tWUtOalkwWUNEbDI3QmgyZG5ZRzY3UDA3TmxUWXhXLytqTW9pU05LVzkrUFAvNVlhLzJtNHVEdDdTMnVnbDI4ZURHSERoM1MyZmJvMGFOaWpTaDlUak5BREZ6b092ZXVYYnZxZEVUbDVPVGc1K2NuSGxOWC8rZjNmL0hGRjZLVFFkZjgxUWlDd0lRSkU0aU9qalpKUUZRSElBdVBsWnljck5OcEVCRVJnVXFsMHBuaXNXdlhybmg0ZUxCMTYzOFhVS25mWTMzWFRkZXVYZkgwOU5RWlFJMk5qV1hvMEtHMGJkdVcyYk5uYTIwVEhSMU43ZHExeGNCaWNWMTRvMGVQTGlKMlNid2EzTDE3bDhURVJQRmVwdzdvRjdkWVBjQ0ZDeGVvV2JPbVhqSG9SWkdVbEZUaTQrYm41NU9Sa1ZHaW1pSEdrSktTZ2tLaDBKaXZJQWprNStjWENmYS9TcVNtcHZMZ3dRTnExcXhwdEF2NlpiRjA2VkljSFIxTlRrKzFmZnQyMHRQVHRhWkpLMXpmU1J0WldWa0lnbENzMmtuL0M3eEsxMDk1SVM4dnoraDdoaWx0UzV1VWxCU2VQbjJLdDdkcGNUV1ZTaVdLcG9WNUVjOHZZOG5KeVNFbEpjVW9nZDVRdWtQMWIycFQ2aUtxVXlNYXM3aFBvdndoTXpJSHVPU0lrcEI0eGJCN3R4ZFlXcEh4dzlvU2pTUGs1Wkc2ZUM2dU14ZGc3bTU2c2RhWGpaQ1RUZnFHRlRpUG5valZHNUlJSlNFaDhlcGhWYThoenA5UEpIMzlVaXFHTFAzM3BPbFRLbEdtSmlOa1p5SGs1NE5TZ1VYTjJzZ3M5QWY0ZFRGOStuU1QycDg2ZFlyczdHenM3ZTIxcG92bzBLRURhOWFzSVRVMWxaTW5UK29Vb3BLU2tzVGM4K3BVTTRXREIwNU9Uc3liTnc5L2YzK3VYcjFLUUVBQXMyZlBmaWxCeXNMczJiTUhsVW9scms2R2dqOFdWNjVjQ1VDL2Z2M28zNzgvVUNCRVZheFlrU2xUcHJ5MCtXcERsMUNSbkp4TTM3NTk4Zkx5WXYxNjdiVXoxVzBLTTNIaVJDWk9uQWdZRmtNT0hqeW9kMjdxL21WSnExYXRSUGZDeVpNbnljdkwweWtBSFRod2dPam9hSm8zYjE1RWhMcDQ4U0wyOXZaRzVidy9lZklrMzM3N0xSOSsrQ0dmZlBKSkVaRjF3WUlGS0JTS0V0VWFlMUU4ZjM2NkhBU0dVdk9WcERhQU1pRWVaYkxoTklTdkhHWm1XTDd1WGV6N2VWbmg3ZTJ0RVJRc2plQjR5NVl0U3p4R2NTbU41NHFscGVVTEY2RUFyU3ZaWlRMWkt5MUNRVUVkR3hjWGw1YzlEYU1vN1BJMWhYNzkrdW5jWnlpK0tEa0g5UE1xWFQvbEJWUHVHUy96L3FLdUEyVXEydHlGOEdLZVg4WmlhMnRyVk0wcVFLOElCZHJyc1JsQ1hZZFg0dCtOSkVSSlNMeUMySFhwZ2N6Q2d2Uk5xNkFFcGtaVmVocXBDK2RRWWNhM21ObS9XcXVYc2c3dXhhcFJVMG1Fa3BDUWVLV3hxdGNRcTBaTnlUcTRGNGZlL1YvMmRFeEdVQ2hRL0hPUC9MK2l5ZnNybXZ6N2Y2TktUU255YkRKenJrREZiNVppNXZqaVYvTmR1WElGZ0VhTkdtbGRVV2R1Yms3anhvMkpqSXprMXExYldzZUlpb29pT0RpWTVPUmtQRHc4V0xCZ1FaRWk2RkNRem1YeDRzVk1talNKdTNmdk1ucjBhUHo5L2Nzc2RjL3pKQ2NuOCt1dnZ4Ylp2bjM3ZG1Kalk2bGN1VElmZmZUUlM1aFo2WkNjbkF6d1B4Zk1HVEprQ0ZEZ3dqdCsvRGlBVnZFd0tTbUpEUnMyWUd0cmk3Ky92OGErN094c0ZpNWNTSEp5TXN1WEw5ZkkrUThGcVpPeXNyTEUxMCtmUGtXbFVyRjkrM1lPSGp6SXlKRWpOWVF0UVJEMEJndEdqaHhaWm9ISjNOemNJblZDQ2dkdWRLWGVlMUdwK2JKK0NTK1Z1cTdsbGJLOG4wdElTRWhJU0VoSVNQeDdrSVFvQ1lsWEZOc08zWkJaV0pLMmZtbUp4Q2hGL0NOU0Y4Mmh3cVRaeUd5TVcvMVFIcEQvZVI2bm9WOGFiaWdoSVNGUnpyRnQzNFgwVGF0ZUhTRktFTWk3ZlpQc3cvdklpN3FDa0o5bnNJc3FMUVhsczZkbEVyaThmLzgrZ042VWUycDNpYnF3c0JxbFVzbjI3ZHZac21VTEtwVUtiMjl2Z29PRHhWWGtjcm1jSDM4c0NEQVBHREFBS3lzcnFsYXR5ckpseTVnNWN5YTNiOTltMXF4WnRHL2ZudUhEaDFPbFNwVVhjWW82MmJadEczSzVYR1BialJzMzJMcDFLektaakhIanhyM1NxOUlmUEhnQVVLcnY2L1BwNTRxYnhxMHNpSXFLUWxkV2RVRVFDQTBOSlRNems4REF3Q0xDNmZyMTYwbE9UcVoxNjlaRlJDaWdpSHZ3Z3c4K29HM2J0bXphdEluang0K3pZTUVDVHB3NFFYQndNREtaREtWU3FiZk9pN1lhQkMrSzRPQmd6cDgvcjdIdDZOR2pSbjJXVDU4KzFkc3VQRHpjWkJkSi9yMi9UR3IvcWxHVzkzTUpDUWtKQ1FrSkNZbC9ENUlRSlNIeENtUHpWa2V3dENSdDlTTDRUeUhLNHBELzl4MVN3NEp4K1dvbXNsY2tRS1ZNZklKRk5kT0w3RXBJU0VpVU55eXF2WVl5TWY1bFQ4TXdLaFc1WjA2UTlkc3ZLQjdlMTl0VVptT0RtWjA5TWpzSHpPd2RzRzdSRnNzYXRjcGttaytmUGdYMHB6S3FXTEVpVUpDelg4MWZmLzNGa2lWTHhGbzhuVHQzeHQvZlg4TlZsWnViS3dwUmZmcjBFVVVkVjFkWEZpOWV6Sm8xYTlpM2J4K1JrWkdjT1hPR3JsMjc4dEZISHhXcktMeXAzTDkvbndNSER1RHE2aW82aDZCQWlGS3BWSHo0NFllMGFOR2lTTDluejU2Sk5iTzAwYVZMRjN4OGZGN0luRTNsK3ZYcmdPN2kxcWJ3Nk5FalZxOWVqWk9URTVNblR4YTNEeG8wU0crL1gzNzVoZlQwZEwxdFZDcVYxdG9jaFVVa1UydDNBSnc5ZTFaanJNS3BralpzMkVCVVZCUyt2cjZpYzBrUUJISnljamg3OWl6NzkrL0h4Y1dsaUZQcWVkTFMwdmo3Nzc5cDNydzVIaDRlVEpreWhmZmVlNC9seTVmajQrT0RUQ1pETHBjakNFS3hjL2d2WGJwVTcvNlVsQlNkYlRJek00dHNhOUtraWVpQU9udjJMTm5aMllEdWxIeW1VSnk2Ync2ZmZJYk0zaEhWczZRU0g3L2NZV2FHZGJOV1pYWS9sNUNRa0pDUWtKQ1ErUGNnQ1ZFU0VxODROcTNlUW1aaFFlcUsrYUJVRm51Y3ZGczNTRnMrRCtmeFFjZ001SHN0RHdqeVhHUjZWdUpLU0VoSXZDckliR3dRY25OZjlqVDBvbnlXUk5xYXhlVGZpZGJjWVc2T1pTMXZMR3ZWd2ZMMU9salc4c2E4b2p1OHhQemU2dlJpK3R3YTZnQjY3bi9lOXdNSERyQjA2VklFUWNEVzFwYlJvMGZ6N3J2dm1uUmNTMHRMeG80ZFM1czJiVml5WkFrSkNRa2NPblNJcGsyYnZuQWhTaEFFd3NMQ1VDcVZmUHJwcHl4ZXZGamM5OGtubjFDMWFsWGF0R21qdFc5MmRqYkhqaDNUT1hhZE9uVjBDbEhGRVZPS2kxd3U1L1RwMDBCQnFrRnZiMjhhTldwazhqaHFNV2pFaUJFb0ZBclJDUlFRRUVCdWJpN05talhUMjkvSHgwZThidlJocUk2VXFYV21sRW9sWjg2Y0VWOVBtalNKbGkxYjBxZFBIOWF1WGN2UFAvOE13TzNidDhVMGV6azVPZUw1bXBtWk1XWEtGRnhkWGNWdDJtcCtyRisvbnNPSEQvUDY2Ni96OGNjZjA2RkRCeG8yYk1qcTFhdkY5bW94cUxpcDkvYnYzNjkzZjJabXBzRTJoU21jYm5MbzBLR2lFRlhhS2ZlTXhhSnFkWnhIVFhncHg1YVFrSkNRa0pDUWtKQW9yNVQvYUxPRWhJUkJySnUzeG1WOEVHbkx2elVxUlpJdTVOY3VrNzVtTWM2anYzcXBRVVFKQ1FrSmlmSkQ3dmxUcEc5YWlmQ2Y0QzZBdVd0RmJEdStnMjJIcnBnNW0xNmc5MFdpK285RFdGLzlHbldCWUhWZ3ZVMmJOcXhmdjU2NmRlc3lZY0tFRXFWKzgvSHhZY09HRFlTSGgzUG56aDA2ZHV4WTdMR001ZHExYTl5NmRRdHZiMi9lZWVjZERTRUtvSDM3OWpyN2VucDZzbkhqeG1JZDExUXhwU1Q4OU5OUHBLV2w0ZUhoUVdwcUtvR0JnWHp4eFJmNCtma1o3S3RVS2psOStqUzdkKy9tMGFOSFFNRm4zcTlmUDI3Y3VNSGF0V3ZGdGhjdlhqUnFQdXAybzBhTjB0aCs5T2hSblgxeWNuTEUrZXBxcHl0TjNPblRwOG5QejhmRHc0T0VoQVFzTEN4WXQyNGRhV2xwVks5ZUhTZ29IQzBJQXU3dTd0U3RXNWVzckN5eFp0cVlNV05vM3J3NVVKREM4ZEtsU3dRR0JsS3RXaldONHd3Y09CQUxDd3NPSHo1TWFHZ29XN2R1WmRDZ1FSclhjVWxyZGVsN2o3cDI3YXIzbW95TmpUVlpBQjA2ZEtqSjEycEp2aGNTRWhJU0VoSVNFaElTRWtXUmhDZ0ppWDhKMWsxOHFEQTFtTlN3RUZRWmFjVWVKL2ZDYVdUV05qZ05Id3RhVnNwS1NFaElTUHp2a0hQOE45STNyeFpmeTJ4c2Nldy9ETnUzTzVYYkJRdVdscGJrNWVXUmw2ZDdZWWE2anBJNjdaYXJxeXVyVnEyaWF0V3FwVElIYTJ0ckJnOGVYQ3BqR1VQRGhnMnBWS2tTQVFFQldsMHVMd3A5Z29JdWlsT0Q2Y2FORzJ6YnRnMEFmMzkvYkd4c21ENTlPc3VYTCtlZmYvN2h5eSsvMUNzOHpwZ3hnd3NYTGlDVHlUQTNOMGVwVkRKanhnd0F3c0xDeEhTTXhlRjVJYXFrNkhwUDkrM2JoNCtQajFnbkt5UWtoSlVyVnhJZUhzNjhlZk5ZdjM0OXI3MzJtaWl5eHNURU1HblNKQUFHRHg3TSsrKy9EeFM4bDF1MmJNSGEyaHFsRmlkOTVjcVZtVEJoQWdNR0RHRHo1czBjUFhxVTQ4ZVBhd2hSOGZFRnFVUXJWYXBVZWlkZUJoaEt1NmhteTVZdEwzZ21FaElTRWhJU0VoSVNFdjk3U0VLVWhNUy9DTXZhZFhHZE9aL1VSWE5ReEQ4MjNFRUhPU2VQSWJPeHdYSGdDRW1Na3BDUWtQZ2ZKZmRzSk9uZnJ4RmZXOVZyaU5PSThaaTdsZS9nczR1TEM0bUppYVNrcE9oc28zWjB1TG01aWR0S1M0UjZHVmhZV0xCZ3dZSlgraHgwY2YzNmRXYk1tSUZDb2NEUHowOTA5WVNGaFRGbHloUisvZlZYNHVMaW1ERmpoczU2UGpZMk50U3FWWXR4NDhheGFORWlEWGZNcWxXcjlCN2ZrRU9uTU9mT25RT2dkZXZXeHA2ZXpuSE16TXhvMmJJbEFOSFIwVnk3ZG8zcDA2ZXplZk5tb01EVk4zYnNXSHg4Zk1UM1JNMmxTNWNJQ1FraE16T1RUei85VkV4Umw1aVl5Snc1YzFDcFZBUUVCT2hOR2VudTdrNWdZQ0M5ZS9mRzJkbFpZNTlhdUt0Um8wYUp6ck9zTVZZY2xvUW9DUWtKQ1FrSkNRa0ppZEpIRXFJa0pQNWxtRmVxVElVWjgwbGI4ZzE1ZDI0V2U1enNvd2VRV2R2ZzhISFpyZWlXa0pDUWtDZ2Y1TjI1U2RyYU1QaFBMUm5yRm0xeCtTS2czTHFnQ2xPdFdqVVNFeE41K1BDaHpqWnFJYUptelpwbE5hMFh6cjlOaEJJRWdaOSsrb2xObXphaFVDaG8zYm8xbzBlUEZ2ZlhxRkdESlV1V0VCZ1l5T1hMbC9IMzl5YzBORlRyV0FNR0RNREx5MHQwQzJsajlPalJQSHIwaUsxYnR4WVJYb3hsK3ZUcFFQR2NZcytQWTJscHljR0RCd0hZdkhrenpzN090R25UUmhTaTFCU3UvU1VJQWp0MzdtVGp4bzJZbVprUkVCQkE5KzdkZ1lLNlMxOS8vVFVwS1NuMDdkdTNTTHBHVTlMZFBYMzZGQ2h3YWVtckx3YlF2WHQzK3ZidGEvVFlMNUxpdVBFa1hnN0p5Y25FeE1UZzdlMWQ3TytqaElTRWhJU0VSTm1pVkNxNWQrOGVNcGtNYjI5dnZXM3YzYnVIVXFta2R1M2FlbitqRjBhaFVHRHhDdFMwbDlDTjlPbEpTUHdMTWJOM3dHWHliTkxYTHlQM2JLUkpmUVZBN1lISzJyOExMQzF4NlBXSjVJeVNrSkNRK0I5QnlKT1R2bjRaL0tmV2tsWGpacTlVN2NBR0RScHc1Y29WcmwyN2hpQUlSVkxWQ1lMQXRXdlhBR2phdE9uTG1HSzU0dG16Wjh5Yk4wL25maTh2THo3NTVKTXluRkZCK3JoVnExYUp6cHR1M2JyaDcrOWY1QTlQRHc4UEZpMWFSRUJBQURFeE1majcrek56NXN3aTQ5V3FWVXZ2OFFSQklEWTJGa0VRY0hKeUtyMFRLU1h5OHZMdzgvUEQwdEpTWjVzblQ1NHdmLzU4b3FLaWNIZDNaOXEwYVRSbzBBQ0E3T3hzcGt5Wnd2Mzc5K25ldlR2RGhnMHIwcjg0OWI2U2s1TkZkNkV1VWxOVGkyelRkNzJCL21zeUt5dkwrQWsreDhpUkk0MXF0MjdkdW1JZlEwSTNEeDQ4WU5teVpRUUdCbEs1Y21XOWJTTWpJMW01Y2lVVEpreWdaOCtlWlRURGw4KzllL2N3TnpmSHk4dnJwYzBoTGk2TzY5ZXY4ODQ3NzJqZC8rdXZ2OUtxVlN1alVuTXVYNzRjVjFkWDBaWDVQTWVQSHljdkwwL25zY283QXdjT0pDRWhvY1NMRHd6eDQ0OC9jdWZPSFdiUG5zM3QyN2U1ZCs5ZXNiOFhvYUdoNU9ibU1udjI3R0wxdjNqeElyYTJ0alJzMkZCaisrblRwOG5LeXFKYnQyN0ZHdGNZVnExYWhhMnRMZjM3OThmYTJ0cmsvcG1abVRnNE9PamNmK0RBQVN3dExYbjc3YmV4dGJVdDFoeS8rdW9yNHVMaTJMNTllN0g2RzhPQ0JRdHdkWFhWK2l3dkRhS2lvZ2dQRCtlZGQ5N2hyYmZlMHRvbUtTbUprSkFRV3JWcVJiOSsvWXdhTnowOUhVZEhSNk5UU0M5YnRneTVYRTVnWUtEUmM5ZkdxRkdqaUltSjRkQ2hReHEvSTAxeHZCdExhZDQvWC9UNEwrcisvUHZ2djdOdzRVSTZkdXhJVUZDUXpuWjM3dHhoekpneHZQSEdHeXhmdnR5b3NkUFQwK25idHkrMWF0Vmk1Y3FWZXR1Ky8vNzc1T2JtdnZEN3M0VHBTRUtVaE1TL0ZKbUZKYzZmVDhTOFVtV3lmdGxwZkwvblhtZnQyWUdRbTR2ako1OUtZcFNFaElURS93Q1p1MzVFbWZnRUFITlhOMXpHVEVMMkNxMDg2OUNoQTF1M2JpVXBLWWtUSjA3UW9VTUhqZjEvL1BFSHo1NDl3OWJXbHJmZmZ2dmxUTElja1oyZHJkZlYwclJwMHpJWG9oSVRFN2w3OXk0Mk5qWjgvdm5uZWdOdTd1N3VMRnk0RUg5L2Z4bzBhSUNMaTR2SngzdjgrREZ5dVp3MzNuaERhNEFrTmpaV3E1dW1hZE9teko4LzMrVGptWXFmbngrdFdyWFN1azh1bDdOanh3NSsrdWtuNUhJNXZyNitqQnMzVGhUVVVsSlNDQW9LNHUrLy84YlgxNWVKRXlkcVBVZGovbEJQU1VsaHpKZ3hKQ1ltTW16WXNHSmZGNFpjVklhdVNWTVEvdVBxQk9qVHA0OVJmU1FoNnNWdy92eDVybCsvenN5Wk0xbTJiSm5lUVBLNWMrZXdzckxDMTlmWHBHT1k0dXd6Qmt0TFM5YXVYVnVxWStyaW4zLytZY3lZTVhoNGVMQnExYW9pcVVaTmNmUVpDcTRxRkFwU1VsSklTa29pSVNHQnRMUTBldlhxQmNEYXRXczVjK1lNMXRiV0dyWGhvQ0F0NTRvVkswaEtTakxxdmQ2M2J4K2VucDQ2QTUzNzl1MHJOMEpVZEhRMEowK2VMUFc2ZjZWQmRIUTA1OCtmQndwRXFiTm56NkpRS1BpLy8vdS9JbTFUVWxKNDh1UUo5ZXJWMHpyVytmUG45UXI2NnV1aFRwMDZXdmNIQlFWcHZiNDJiTmhBYkd5c2hoQmw2Sm8xUlFRNGR1d1llL2Jzd2NMQ2d0YXRXK3M4UDEzczJyV0xyVnUzOHUyMzMybzlONFZDd1lZTkc4akp5ZEZ3R3B0S1NrcUs2Qm91akZ3dVI2bFVvbEtweU0vUEp6czdtK3pzYkxLeXNraExTeU1sSllYVTFGU2VQWHRHWW1JaWlZbUpaR1ptOHYzMzN4ZTVGeHc1Y2dSUFQ4OFhKa1FkUDM2YzgrZlAwNnhaTTUxdFRwMDZ4YzJiTjQwV1ZESXlNcGc0Y1NJZUhoNEVCUVZoYjI4UGdFcWw0cnZ2dnNQUjBiR0lvSFg4K0hHeXNyS0tDRkg3OXUwaktTbUp6ejc3ekNnWFRYNStQb0RlV3FLbThLTHZuNi95L1ZtaFVQRGpqejlpWldWbDhQcFUxMzRkTW1TSTBlTkhSMGVqVUNoMHB1SitrU3hkdXRTazloVXFWQ2pUZXNHdkVxOU9WRUZDUXNKMFpESWNlZy9BM04yRDlFMnJRRXRSYW1QSVByUVhJVGNIcDA5SFMyS1VoSVNFeEw4WVplSVRzbi83Ulh6dCtPbG9aRGJGV3hYNnNxaFJvd1lkT25UZ2p6LytZT25TcGRqWjJZbTFkaTVmdnN5eVpjc0E2Tisvdjk2VnNmOHJsUFpxME5LZ1U2ZE81T1RrMEtKRkM2T0NITzd1N2l4YnRnd1hGeGV0RGh4RFhMMTZWZnkvU3FVcUV0aHdjbkxTR3ZDclVxV0t5Y2NxRHAwNmRkSzU3L3o1ODJ6ZHVoVVBEdzlHang1TnUzYnR4SDB4TVRITW5EbVRKMDhLaEdWQkVNalB6eS9XU3ZMWTJGaW1UNTlPWW1JaVVKQXU4TzdkdS9qNStmSG1tMithTkpZKzBjdlFDdVhZMkZpanhZYkxseStMd1Z2MTJCSXZqejU5K25EdDJqVXVYTGdnMW5oVEV4NGVydkhkdlhMbENoVXJWaFFEVmRyUUpoZ1V4OW1uaitkZGlQMzY5ZE1hWkM3T3VPclVtMnE4dkx4NDY2MjN4R2ZYMUtsVGkvUnpjSEFvc3JqaWVmYnYzMTlrbXlBSWZQWFZWeVFsSlpHUmtWRkVpSkRKWkx6MTFsdTR1Ymt4ZnZ4NG9xS2lXTHg0TWQ3ZTNsU3ZYaDBvQ09ZdVdMQUFCd2VISXVrMjVYSTU0ZUhoV3VlVGxwYkdEei84VUdUN29FR0QrT2VmZjhyRmdoQzVYTTZNR1ROSVMwdWpYcjE2UlZLWGxnWlJVVkhzMnJXTEtWT21ZR05qWTFKZjllSUJRUkNZT25VcUV5Wk1ZT1hLbGRTdlgxOGo5WlZTcVNRZ0lJQ2twQ1MrK2VhYklxNGxRMlJsWlRGdDJqVGk0K09aTldzV0xWcTBNS20vTnR6YzNMVFdUZFIybmVyaTNyMTdMRm15QklCeDQ4YVpMRUpCZ2RNMk16T1RxVk9uc21qUm9pS3V3ei8vL0pPTWpBeGF0MjZObzZPanllUHJJeTh2ai9mZWU4L285cGFXbHJpNHVPRG01c2FkTzNlTWR1K3JQenRqMGZhY1ZTZ1VuRGh4QW10cmE3M3V0cE1uVHdMNmY1OFVSaWFUNGVqb3lJVUxGeGczYmh3aElTRlVybHlaOVBSMFRwdzRRV0ppSWk0dUxyejc3cnQ2eDdsMzd4NXIxcXdoUHorZjExOS9YYndmeHNYRkdSUTB0SjJQcm9WR2hYK0h2T2o3NTcvcC9yeDkrM2JpNHVLQUFzZW9Obng4Zk9qYnR5OW56NTRGMFBxc1U5T2dRUVB4dXc4RlFoUlFySHVBTG03Y3VJRy92Ny9PL1Y1ZVhxeGZ2OTZrZXhZVVhFT1NFS1VkU1lpU2tQZ2Z3TFo5Rjh3cnVwTzZiQjVDVG5heHhzaUpPSXdnejhWNXhQaFhKajJUaElTRWhJUnBaUC8yeTMvclFqVnJpWFVUbjVjOEk5MHI1VmF2WHExUkwrZjc3NzhYL3o5Ky9IZ2VQbnhJVEV3TTA2Wk53OG5KQ1psTVJscGFHZ0NkTzNjdU4zVnJKTFJqYXRvaFYxZlhZaDhySWlJQ2dOdTNiN05reVJJbVRKaWdJVVk1T3p1WDJ6OG0yN2R2ei9UcDAyblZxcFdHd0hUbzBDRldybHhKWGw0ZS9mcjFJeW9xaXNqSVNCNC9mc3ljT1hPTVhzVXNsOHZadlhzMzI3WnRReTZYMDZaTkczeDlmZG0xYXhlUmtaRkVSa2JpNWVXRm41OGZYYnAwMFp2T2FONjhlU2dVaWhLZGI1VXFWZmorKys5MUJuTFZEcWhWcTFheGQrOWVqUUNlbEpydjVTS1R5Wmc4ZVRJalI0N2syTEZqdlBubW0yTFE4ZkRodzBWRXBLU2tKSDcrK1dlZDQrbHlybWdUZVlxRHR1QmsxYXBWaTUyeVM0MCtzV3pzMkxGY3ZYcVY0OGVQMDdKbFN6cDM3cXl4djBLRkNvd2ZQMTd2K05xQ1pUS1pqQll0V3BDU2tvS0Rnd1BuenAzajd0MjdMRnEwQ0RjM045emQzVVhSVFozeWE5dTJiY1RHeG9xQnp1am9hSktTa2hnMmJKam9abENUbTV2TGxpMWJ0TTRuUFQxZDY3NzI3ZHVUbFpWRjNicDE5WjVQV1dCdGJjMm9VYU9ZUDM4K3k1Y3Y1ODAzM3l6MTJtUy8vLzQ3cDArZkpqUTBsRm16WmhtZG5ndzBoU2hiVzF2bXpwM0xqUnMzaXRSZk1UYzNaOGlRSVFRSEJ4TVVGRVJvYUtpWW90VVFlWGw1VEo4K25RY1BIdURsNWFVUjZFMUxTOVA0dlpXU2tsTEVIWkNTa2dMODF6VXdac3dZb0NBWXErMmFOVGFvbTV5Y3pQVHAwOG5OemVXVFR6N1JLbFRrNWVXUmtaRkJ4WW9WZFk0ellzUUluajU5U2tSRUJKTW5UMmJKa2lVYWkwblU5NHdYdVdEQndjR0JIajE2WUcxdGpaMmRIZmIyOWl4ZnZoeGJXMXRDUTBOeGNuTEN5Y21wMkc2UCtQajRFb3Z4Wjg2Y0lTTWpneDQ5ZXVoY3JCVVhGOGVOR3pkd2RIU2tUcDA2NG0vcjU3RzN0eGRUNFRrNE9EQnYzanlDZzRNNWQrNGNZOGVPSlNRa2hEcDE2aEFjSE16NDhlTlp1blFwbFNwVm9ubno1bHJIUzB0TFkvYnMyZVRuNStQbjU2Y2h5bGVvVUVGamNVTmhWcXhZUVY1ZUhoTW5UdFRZUG0vZVBGeGRYWXY4Tm5nK05mQ0x2bi8rVys3UHQyL2Y1c2NmZjZSUm8wYTBhZE9HN094c3pNM05peXgrY25aMlp0R2lSVmhZV0RCNDhHQXNMQ3hJVFUzVm10SEF6YzFONDNWVVZCUUFqUnMzTm5wZWhuQnhjZEY0MWg0N2RndzdPenZSR2VudTd2Ny83SjEzZUJUVjI0YnZMZW1OSGdpRTNrR0tOQkVJVGFTRGdFaFJRaGNCby9RZXFrZ1QwYWdnUlFWVStnK1FGbm9nZ0VBSUVCSUlKVW9MYVNTa2Jzb21XNzQvOHUyWXpaWnNrZzFZNXI0dUxyS3paMmJQenM2ZVBYUGU5MzBlNGJuOGlWSmp4b3doTWpMU0lNRktUSHd5anhpSUVoSDVqMkRicUNsbEZuOUJ5cmVyVUVVK0tkSXhzbjQvajFhcHhHM3lEQ1J5MHo0RklpSWlJaUwvUERScHFXUUduaFllTy9WNTl4WDI1aTkwbVhYNVNVcEtFaFkrOHVQczdNelhYMy9ObmoxN0NBZ0lJQ1ltQmhzYkd4bzNia3lmUG4wTUZ2ZEVpb2ExWmJDc2dmci9xNzh0WGVTTGlJZ2dORFNVMnJWcjQrRGdnTCsvUDNGeGNVeVpNdVdsVlR3Vmw3elorM0Z4Y1h6MTFWY0VCd2ZqNU9URTNMbHphZGV1SFVxbGt1WExsM1A1OG1VbVRackUwcVZMYWRpd29jbGpQbnYyakpNblQzTHMyREZTVWxLd3M3TmozTGh4dlBmZWUwZ2tFcnAyN1VwSVNBaDc5KzdsMnJWcitQbjU4Y01QUDlDelowL2VlZWNkM04zZERZNVpWRStFdk1qbGNqdzhQSXcrbDVPVEkxU3JIRGh3QUhkM2Q5NS8vMzBobTlZU2FUNnRWaXNHb2tvUVYxZFhwazJieHZ6NTg5bXlaUXVkT25YU0MreFlJaEdwVy9oNUZheGR1N2JZeHpDM1FPWHE2c3JreVpOWnZudzVmbjUrTkc3YzJPaDNxU2prbGIyS2pvNG1JaUxDWURGUHR3Q3IxV3BwMEtBQjU4K2Y1L3o1ODhMekRSczJKRFEwbE51M2J3TUlDNzl1Ym01R1B6dHpGWTY2UU1UWFgzOXRWdkxvd3c4L3RGaFdzemgwNjlhTmMrZk9FUlFVeElZTkcwd3VhaGVWanovK21ELy8vSlBmZi8rZG4zNzZTZmo5TE15Q1pmZnUzZlVlcjFpeGdpWk5tdWhkbDE1ZVh2ajQrT0RuNThlQ0JRdFl0MjVkZ1o1aktwV0twVXVYRWhZV2hvZUhCeXRYcnRRTFFxU25wK3NGamhRS2hjbEFrbTc3eElrVExYNWZwdEJWYU1YSHg5T3RXemVqVWw5WldWbk1taldMbEpRVTFxMWJaeklwUlNLUk1HdldMR0pqWTdsNzl5NExGaXhnOCtiTlNLVlNYcng0d1pVclZ3Qll0bXlaeGYzVFZTUEh4c1lLZ2JvWEwxNEErc0VNWFFDa2RPblNqQjgvWHU4WW16ZHZSaUtSbUpSQ0xBb0ZqYVBHeGxDZDM1bU9ZOGVPR1FUMGRjYzlmdnc0V3EyV3RMUTBzMGxkeTVZdDA2dUdzN096WTlHaVJheGF0WXB6NTg1eC9mcDE2dGF0UzQwYU5aZzllelpMbGl4aDJiSmxiTml3d1dEK2xaMmR6Y0tGQzRtSmlhRmp4NDVDb0ZPSGc0T0R5Ym45eG8wYmhYbExYbGF1WEltVGs1UFI3ZmtweWZHenBJLy9Nc2JuK1BoNGxpeFpRdG15WlZtOGVERXltUXdmSHgvYzNkMVp0bXlabmpmWDRzV0xpWTJOWmZqdzRRd2JOb3lOR3pkeTVzd1p2djc2YTdQejdyUzBOTUxEdzVISlpCWUgyQzJoU3BVcWVwL0ZtVE5uS0Z1MnJOVi9BMFQrUWd4RWlZajhoNUJYcWt5WlJXdEkrM2t6bWVlTFp0cW52SDZGNUM4L285U25jNUhZRlU1V1FFUkVSRVRrNzB2V2xRdG9zN01Cc0tsVEg1dmFyejVMR1N4Ym1EU0d2YjA5M3Q3ZWY0dEtsaSsvL0JKL2YvOFlObEpUQUFBZ0FFbEVRVlJDN1dQcDR0U3JOT0Y5Vll2Qk9wS1Nra2hQVDhmWjJWbFl6RDU5T2plWW1qOGpGSEs5aDFKVFV3V2ZBSzFXSzVnZGp4NDltZ1lOR2pCdjNqeHUzTGpCbURGamVQUE5Od0VFVHdkZFJxcGFyU1luSndlbFVvbWpvNk9CZkplcEFGMWV2eUpyQi9FVUNnVzdkdTFpLy83OTVPVGs4UHJycnpOanhnd2hrOVBPem83Rml4ZXpidDA2amg4L3pzeVpNNWt4WTRiZ01hQlFLTGgzN3g0aElTRmN1M2FOaHc4ZkFybUJuKzdkdXpOaXhBaURCZkZtelpyUnJGa3puang1d3A0OWV6aHo1Z3o3OXUxai8vNzlkT2pRZ1VHREJsbFZQcVVnamh3NVFsWldGcERyRlRkbHloU2oxMEZlc3JLeTlLcXJidHk0QVlDdHJXM0pkZlEvVHV2V3JSa3paZ3h0MjdZdGRuWFJ2NUZPblRweDh1UkpiRzF0RFNyL2twT1RTOVN6cXJEZWJNVlpxQXNPRHRiTE9zL1B3NGNQZWZUbzBVdjlMdnI0K0RCdTNEak9uRG5EVzIrOVJjdVd1VlhoQmYwZW0zcCs5KzdkUW1ERXhzWUdYMTlmUHZyb0kzYnQya1c5ZXZVRUtkWEtsU3VibFYrN2NlTUcwZEhSOU96WjA4RG5wbkxseWdidCsvYnRTMHhNREh2MzdtWGV2SG40K2ZrWlZCYm95TTdPWnRteVpWeTllaFYzZDNmV3JGbGpVRm5rNGVFaHpEVk1MVjZicWd3b0tsbFpXY3lmUDU4Ly92aURkdTNhTVgzNmRLUHQ3TzN0cVZldkhnY1BIbVRXckZtc1hidldaRFdiWEM1bjRjS0Z6Sm8xQ3g4Zkg2SHllZCsrZmFqVmFrcVhMcTBYZ0h2MjdCbGFyUlpQVDArang5TjlGcW1wcVFiZm5ieVA4MWZpNU1YT3pvNk1EUE9LTmR1M2J6ZW9Xc2t2S1dldDgxNjZkR21EYmNuSnljTDhSYWxVY3ZUb1VTUVNpVkNOazUrNHVEaXlzN01ONWthUSt4bk1temVQOXUzYjYza0F0bXZYanFGRGg1S2VubTR5YWNYWjJabldyVnN6Wjg0Y284bEdTVWxKd205NFhqSXlNckN4c1RFNnZxV25wMXZOazdLa3g4Ky82L2lja3BMQ2pCa3pVQ3FWckYyN1Z2QW9iZE9tRGZ2MjdXUE5talhDWnhZZUhrNlZLbFZvMjdZdEkwYU1BS0JEaHc0Y1BIZ1FYMTlmb1VMUUdFRkJRV2cwR2lEWE85VVltemR2TGpEd0x2THFFUU5SSWlML01TUzJkcmlPL1JqYmVvMUkzYm9CYmJheTBNZkl2aDFDMHBvbGxKN21pK1FWR0FXS2lJaUlpRmdmNWJYZmhiOGR2TjU2aFQzNTkxR21UQm1UQ3huL1pJcXk4R0ZOdVlyUTBGQSsrK3d6bzgvbHpjSmR0R2dSdi8vKzEvV3RrelA2NFljZnVIUG5EbSs5OVpiZ0k3WnUzVHIyN3QwclNNOEJSRVZGMGF0WEw2T3Y4OU5QUHhrc3hsZ1NvTE5tRUcvYnRtMzg3My8vSXpNemszTGx5akZ1M0Rpam1jRlNxWlJwMDZiaDZPakkvdjM3K2VHSEgyamJ0aTF4Y1hHTUh6OWVMMURtNmVsSmx5NWQ2TldyVjRHeWg5V3FWV1BtekpsNGUzdXphOWN1VHB3NHdmbno1N2w0OFNJLy92aWp5UW9tYTlPK2ZYdDI3dHlKdDdlM3hYNGNFeWRPSkNvcUNqczdPeVFTQ1ptWm1RRENBclJJeVpEZmxQNmZna2FqRVl6ZGQrN2NXV0t2NCt2cmEzUXhMaTB0emF4Y29UV3d4RGZRV0VXRlVxbms3Tm16Qm0zVDA5TU5Fakc2ZHUzSzlldlg4Zkx5WXViTW1jVEV4S0JTcWFoU3BZcXd3RHhseWhRa0VvbVFFUEF5cUZpeElzT0dEV1ByMXExczNMaVJGaTFhQ1AyUnkrVUcyZnJSMGRHbzFXcUQzL2ZuejUralZCcmVZN3U3dXpOMTZsUTJidHlvRjJTc1g3KytXY25GVmF0V0VSMGR6YVJKa3l6Mmx4by9manhQbmp3aEtDaUl3NGNQTTNyMGFLUHRObXpZd0pVclYvRHc4R0RObWpWV3FWd3RMaGtaR2ZqNituTG56aDFhdFdyRmdnVUxEQUp3ZVprMGFSSXBLU2tFQkFRd1o4NGN3U3ZIR09YS2xXUExsaTFDRUNvbEpZVWpSNDRnazhrTUtqSjY5ZXBGVGs1T2dkK0h1blhyQ3ZNaFl3RzU3UDlQOGpLR3ZiMjl5ZXArSFc1dWJuclhXR1JrcE5IcjBScnMyYlBIWUZ2ZWFxbGp4NDZSbXBwS2h3NGRXTGh3b2RGalRKNDhtUWNQSHVnRm9uSnljcEJLcGNoa01pUVNpVjRRU3NmbzBhTk5WclBiMnRxeVpNa1NOQnFOWG5WTlhtN2V2R20wbWdseXh5ZGp6eVVtSnByY3B5Z1VkZndzNmVPWDVQanM0dUpDN2RxMUdUcDBLRFZxMUJDTzgrR0hIL0wwNlZQS2xTdUhScU5CSnBQeHhSZGZHSHcvR2pac3lPVEprN2w4K2JLZ2FtQU0zVHkrWExseUJyK1B1akczTUpLblJjR1VwNWdveFZjNHhFQ1VpTWgvRlB2Mm5aSFhxRTNLTnl0UlJUOHI5UDQ1RDhKSlhEYWJVbFBuSTZ0UXNRUjZLQ0lpSWlMeXN0Q2tKSk45LzA3dUE2a1V1OWZidk5vTy9jc1lOV29VbzBhTmV0WGRzQnJGOGRleXBqZFhyVnExcUY2OU9tcTFHbzFHZzFhcnhkblptZmJ0MnpOZ3dBQ2gzV3V2dlVaVVZCUzJ0cmFVTDErZVVhTkdrWldWeGFOSGozanR0ZGVZTW1XSzBGWXVsek5zMkRBR0R4N00zYnQzK2ZQUFAwbE1URVNwVkpLZG5VMTJkallhalFhSlJJSmNMdGZMUnJkV1JuSmhiMmpMbGkyTGc0TURIM3p3QWYzNjlUTzdVQ21SU0pnNGNTTGx5cFdqWGJ0MjJOdmJVNjFhTlZxMWFvVmFyYVo1OCthMGFkT21TQm1sN3U3dWZQcnBwNHdZTVlJOWUvWmdaMmYzMG9KUWtLdmp2MjNiTm9NRkNtZG5aeUZETnorZE9uVWlQRHdjaVVTQ1ZDckYzdDZleG8wYm04eTJGU2xaTEtuMlNVNU9MdFF4TFYzMHMrVDdxOVZxQmZuSGtzUlVScmdsaTVDbXhnOXppMmZXOE5WS1RVM2x5eSsvTk5pZW1KaG9zTjNKeVltc3JDdzZkT2dBNUdidVIwZEhjL3o0Y1dReUdZOGZQK2JPblR1MGJ0MWF6NS9qWlRCNDhHQVNFaElZTW1TSTNxSm1wVXFWRE02OWJvRSsvL2JwMDZjVEdocHE5UGhlWGw2MGJkdldhTFhJOXUzYkRiYVZMMTllcUFyTDY3R1hrSkJBMmJKbFRTNjhTaVFTNXM2ZGk3Ky9QKysrYTFwcWVlellzV2kxV3J5OXZTMzJXa3hKU1RIb3F5bWZvSnMzYnhicU55MGxKWVc1YytjU0VSRkI2OWF0V2J4NHNjbkFndzZKUk1MTW1UTkpTRWdnTEN5TUJRc1dzR3JWS2dOdkdoMTVQU0MzYmR0R1ZsWVdQWHYyZkNWeXZBNE9EcWpWYXJLenMwMVcvL1h2MzUvKy9mc0xqN3QxNjJiMGVpeHBNakl5MkxsekoxS3AxT3ljVmxlMW92dmN0Rm90cTFhdElqWTJscmx6NXhwVThSV2w0dERZbUJVZEhZMlRreE1IRHg0VXRzWEV4T0R0N1UzYnRtMVp1blNwd1hHTmpha0JBUUVHMWRRbFBYNyswOGRuWDE5Zjl1L2ZyeWNWQ0FpQnFaOSsrZ240Ni9kN3k1WXRCbjJwVWFNR3UzYnRFaDZQR3pkTytEc3RMWTNMbHk4amtVZ0VMN0c4akI4L25zZVBIeHY5dmJoOCtUSzNiOTltMUtoUlJzZmR3dURpNHFJbmtYcml4QW5TMHRJTXh0aVNUaGo1cHlNR29rUkUvc1BJSzN0U1pzbGFVcmQrVDlhbGdFTHZyNHA2U3VMaUdiaDlNZ2ZiK28xTG9JY2lJaUlpSWkrRDdQQlErUDlxQ050NkRaRzZHRiswL2E5alNtZjk3OGIzMzM5dmtaeVJwZTN5ay9mbTBKcjdidDI2VlZqQXNJUXFWYXF3ZWZQbUF0dTkrKzY3UmhmaWxpOWZqa3FsTXJySUpaZkxlZTIxMTNqdHRkY3M3bysxTUhlTnJWMjdWbTh4RXFCMzc5NjgvZmJiaGZvczgzdXVMRisrdkhDZE5FT1pNbVg0NktPUGlyVHZqaDA3Q2x4ME5JZXhCWHcvUHorVDdVZU9IRm5rMXhLeG5LQ2dJSUtEZy9XMlRabzB5YUJkU1M3ZW1QSVB1WHo1Y29IU1dDWE5Eei84d0tWTGwvUzJXWHVSV1ZjbHFORm9oRVZOM1RaejFTYVdVcjU4ZVl0L0grZlBuMC9wMHFWcDFhb1ZrTHRRTFpGSWhIN3MzNzhmeUpXWWU5blkydHFhclU2eUJxWVdRL1BMcjBGdXRaUk80alJ2WmMyOGVmUEl5TWhnNjlhdEpzZE1aMmZuQXYyMW5KMmQ5Wkl4TENFMU5kVm9YNDFSb1VJRlBSOURIZm0vNnhxTmhvQ0FBRFp0MmtSaVlpS1ZLbFdpZCsvZUJBVUZvVlFxVVNxVmdpU3VVcWtrS3l2TDRIL2QrYmx6NXc3TGx5OW44ZUxGYURRYVB2endRNFBYLy9ISEg4bkt5aUl3TUJBSEI0ZFg5bHVnQzNoa1ptYis3U1ZoVDU4K1RWSlNFZ01HREtCcTFhb20yK25tY2JyclBETXprOHpNVE83ZnY4L0VpUlA1OU5OUERjYmp3bFI0bWZLT2pZbUpNWkFRZnZ6NE1RQTFhOWEwNk5pQUlGbWNsNUllUC84TjQ3Ty92Nzl3dmd0aTkrN2RCYmJKZTc5dyt2UnBjbkp5OFBEd01BaENhYlZhb3FPaktWKytQSTVHMUpvMmI5NU1aR1FrVjY5ZVpmYnMyWUlxUWxFb1Zhb1VFeVpNRUI1ZnZYcVZ0TFEwdlcwZ0JxSUtRZ3hFaVlqOHg1SFkyZVAyNGFmWTFtdEUycytiME9hWUxoMDNoa2FSUnRLcWhiaDZUOENoYy9lQ2R4QVJFUkVSK2R1UmZlKzI4TGR0Z3labVdvcjhFNmhWcTVaVjI3MHNqTjFBbGpURkNYcThDb3o1TjBna2tyLzlBcGFsdk96cUI1R1h3NTA3ZHpodzRJRGVObU9CS0VzV3lvb3FhMlRLTDJQTW1ERkZDa1JaMCtjdE1USFJvdmVVbEpSazFqamVITHJneXUzYnQ0V0Z6azgrK2NTcVVrYkdLbnJ5MDdwMWE4YU9IY3V6WjgrRWhVMlZTb1ZFSWhFV1BNZU9IU3RVWi82WE1IWDliOTI2RmNpdFNDbFRwZ3pSMGRFOGV2U0lObTNhNlAyR0RSczJ6T0tLdllLcVVQSlhsdVRGbkVkVWZpcFhybXl3U0F1R0M3V1ptWm1zVzdkT2tEU01pWWxoMGFKRlp2dVlINWxNaHBPVEUwcWxrc3VYTC9QMTExOHplZkprazk4dGUzdDd2dnZ1TzhMQ3dneDhzYXhCY25JeUZ5OWU1TzIzM3daeTMxUCtjU00rUGg3SS9TNGFDemhVcmx5WlpjdVdXYjF2UmFGZnYzNVVxVktGNnRXcnMzbnpadDU1NXgyanY5bTZaQmxkSU1yUjBaSGx5NWZ6MjIrL3NYSGpSbGF1WEVsNGVEZytQajdDUG9XcDhQcmdndzlJVEV3MDJCNFRFOFBEaHcrTlh0dS8vdm9ydi83NnE4RjJVMUpya0h2dWRkKzlraDQvL3czanN5V0pZVVgxa3RPZGs1aVlHQlFLaFlHWFczWjJ0cDRzWUY3OC9QeFl0MjRkZ1lHQitQajQ0TzN0emJCaHcvVE9iWDU1eGhjdlhnamJHalZxOUVxU0l2N04vTFB1dkVSRVJFb0dpUVNIVHQyd3FWV0hsSTFmb1hyNnFIRDdxOVdrL3JRZTFiTW51QXdmQzFiSTJoQVJFUkVSZVhuazNMc2ovRzFUcC80cjdJbUlpSWlJeUwrTmQ5OTlWNUN6bVRObkRqRXhNVVUrMXN1V296S0ZOWDNlWnM2Y3ljeVpNd0h6Z1RhRlFzR1JJMGVLOVZwNUs2OCsrZVFUK3ZYclp6Vi9DMHVxWk56YzNPamZ2NzllaFVKV1ZoWWFqWWFZbUJnOFBEeHdjM016V3BYd3NqQW5rMVpjOXU3ZFMxSlNFa09HRE1ITnpjMmlmWFNMcmdxRkF2Z3JZSlcvcXNURHc4T2tyR05oc01hMXJmTWN6Q3VEWnc0bkp5ZTZkdTNLdlh2M3FGU3BFbTV1YmpnNk91TGc0TUNlUFh1UXlXUjgrdW1uT0RvNlltOXZqNzI5UFQ0K1ByaTV1YkYxNjFiczdlMkZvTnpObXplWk8zY3V4NDRkbzNidDJucUwzdm1EZGU3dTdnWlZOTmJncTYrKzR0U3BVemc3T3d1QktKVktaZkxjbXFyeUthZ2FKaWNuaHdjUEh0Q29VYVBpZGRoQ1huLzlkYzZjT2NPZVBYdTRlZk1tNjlhdE01QkF6QitJMHRHL2YzOGFOMjdNeXBVcmFkcTBxZFg3Tm5qd1lIcjM3aTA4ZnZyMEtUdDI3TURUMDFQdzlzdkx5cFVyS1ZPbWpFSEZuRnF0WnMyYU5iaTR1QmpzVTVMalowa2YvNTg2UGwrK2ZGbW90TkpxdGR5NGNVT3Z5dkxtelpzQU5HL2UzT2orenM3TytQcjY0dS92ejNmZmZjZFBQLzFFYUdnb2MrYk1vVlNwVWdDY09YTkdiNStNakF5OWJXSWd5cnFJZ1NnUkVSRUJ1V2QxeWk1WlM3ci9RZElQN0NwMGRWVEdxYU9vb3AvaDl2RXNwRTdHRFVKRlJFUkVSUDVlYUZLU1VjWDh2MWVnUklKTnJicXZ0a01pSWlJaUl2OHFYRnhjaEVVOWMxV0lsbmhFNlNoVnFwUlZQZWNLUzFGbFdvdXpxSmkzRWtXWG5aNmZSWXNXVWE1Y09jTEN3bWpjdUxGZUc1Vkt4ZG16WjRYc2RpY25KNzc5OWx1YU5Ha2lMTWJuelFRM3hZc1hMNHh1TDhvNTBXcTFwS2VuQS9EbzBhT1g2aXRuREtWU3ljaVJJK25kdXpmRGh3KzNpaXhXWHM2ZE84ZURCdy9vMzcrL2dYZmROOTk4dzZGRGgvUzJ0V3paVWxqMFRVNU9ScVBSY09MRUNWeGRYV25YcnAxZTI3VnIxMXFsandWZG81WjRSS25WYXFCd3NtSlRwMDQxdW4zbnpwMlVMbDJhTGwyNkdEd25sVXIxcWlNZ2QwRjY0c1NKM0xoeHcreDdpWXFLd3RmWDErVHp1b0NLdWVySEpVdVc0T25wQ2NERGh3OUpUVTBGNE9qUm96ZzRPTkN4WTBlaHJiRktzaTFidHJCNzkyNCsvL3h6UVFyTkhMb0FYMUpTRXZQbnorZldyVnZZMnRvS2NtbkZ4ZGg3elY5bDE3VnJWeTVjdU1DbFM1ZjQrdXV2bVRWcmx0N3p1cy9lbUFSbHJWcTFqRmJPR0tzV00wVkNRb0xSQUdmYnRtMkZ2eU1qSS9ucHA1K1FTcVg0K1BnWURWS3NYTGxTQ0lEcXBCOGRIUjJGd0ViK0FHVkpqNS8vMVBGWm9WQUlIbEFGa1pTVUJPU09kWlp5Nzk0OUFJWU9IY3F1WGJzNGYvNjhYaURxMnJWclFPNVlhWTZlUFh0U3IxNDlGaTFheFBYcjExbTBhSkZRWVp6MzNKanlEZ1BURlhUV0RFYitGeEFEVVNJaUl2cklaRGoxR1lSOXF6ZEovV2w5cm05SUljaStjNHZFeFRNbzlja2M1SjdWUzZhUElpSWlJaUpXSS92K1g5VlE4cW8xa05nWFA1dFdSRVJFUkVTa3NCVEdWOEhUMC9PVkJxSmVKYW1wcVV5Wk1vVStmZm93WU1BQXZXRFQ4T0hEMmJKbEM5T21UV1BDaEFsNi9uaVhMMThtS1NtSjExNTdqZERRVUh4OGZCZzNiaHpyMXEwVEZqZnpaNEtYTkVsSlNZS256TzNidHcyQ0t5K2JrSkFRWHJ4NFFVQkFBQ05HakxEcXNkUFMwb2lJaU1EVDB4TjNkM2RCaGk1djlaVk1KbVBzMkxIQVg5OEhuV3hjUWtJQ0Z5OWVKRDQrbnZmZWUrK1ZTYkphNGhGbHFpcW1zS1NucDZOU3FRUXZKVXZwMzc4Ly9mcjFNeXR0bHBPVFkxSDFsN2syMmRuWnhNZkhzMm5USnM2ZlB5OEVpaVpPbkVpUEhqMXdkSFRVOC9iS1Q5NEFneWtpSWlJSUNRa2hORFNVMjdkenBiUVZDZ1ZCUVVGVXExWk5Md0JUWEN5dGhwcytmVHIzNzkvbjFLbFROR3JVU0s4U3FTaWZ2YmxxTVdPWXFyVEx6TXprd0lFRDdOaXhBNVZLeFl3Wk0weFd5b3dZTVVLb1NreEtTakw0dnVjL3J5VTlmdjVUeCtmTXpFeURBSHBCRktaOTZkS2xxVkNoQXQ3ZTNseS9mbDN3WlhKeGNlSEZpeGNFQlFYaDZlbEo5ZXJWQ3p4V3pabzFXYjkrUFd2WHJzWGIyN3RRZlliYzZxcE9uVG9KajgrZE80ZENvUkQ4dkhRVXQzTDUzNDRZaUJJUkVUR0t6TDBTcFdjdkpmUENXUlE3ZjBTVHJyQjRYM1ZjREltTHB1TTA2SDJjZXI0REZwYmt2MnBHamh5Sm01dWJXVk5ySGIxNjlVS3RWblBpeElrUzdkUGl4WXRKVGs3bXE2KytLdlMrT1RrNXhaNzhpeFFkZjM5LzJyUnBRNWt5WlVyc05aUktKV3ZYcnFWTGx5NjBhZE9tUUIzcDlldlhrNU9UWTNVVDVveU1ET3p0N1UzZUZLalZhbEpTVW9wOUxpSWlJbENwVkZTcFVzV29YSUpJMGNqSjZ3OGx5dktKaUlpSWlMd2lMTTNZL2lkbkh4ODllclRZdmg4SkNRbW8xV28yYk5qQTJiTm5tVFp0R2dEYnRtM2o5OTkvQjNJRGRmbGwydmJzMlVQRGhnMEZYNWZLbFNzemFOQWdJSGNodUVtVEpsU29VSUZaczJiUnZYdDNLbFdxeExadDJ3RDlMUEZWcTFieC9QbHp2V01YNWpNcFhibzBlL2JzQVhMbHN5RFg2KzdXclZ1RlBSVlc1K3JWcXdBRzFUZkdLalowbFNMNXQrYy9OenFDZzRQUmFyVkM1WXRPYXMvZTNsNW9JNVZLR1R4NE1BQW5UNTRFL3ZMT2k0cUs0dWpSbzhqbGN0NTU1NTNDdnprcllZbEhsQzdJOXZUcDAwSlZPdWJuMmJQY2l2MmkrQWNXOUQyclhyMjYyVEduVjY5ZTVPVGtGRGd1QlFVRmNlN2NPU3BXckloQ29VQ2hVREJ3NEVDTCtxZ0xSSm1TNW9QY1NsSGRkME5YL1ZXK2ZIbldyVnRuZFZsQlkrLzFndzgrSUM0dVRtK2JpNHNMVTZkT1pmNzgrYXhmdjU1R2pSb0pnWUNjbkJ3QW80RlMzY0o5cDA2ZDlDclpURldnR0NPL1IxUldWaGFob2FGY3VuU0pjK2ZPNlhuK3JWNjltdFdyVjVzOTNyZmZmaXY4N2VycXlzQ0JBNmxWcXhadnZQR0dYcnVTSEQ5TCt2Z2xPVDZYTDErK3lCWENrTHMra1pDUXdNS0ZDNDArSHhFUlFVeE1ERFkyTm5UdjNwMXZ2LzJXbzBlUE1uVG9VSTRjT1lKR295bVVkSjZMaXd1TEZ5OHVkRDkxZ2N2Ky9mc0wyMjdkdW9WQ29UQllXeWxkdXJURjBxdi9SY1JBbElpSWlHa2tFaHk4dW1MWHRBVnB2MndtNitwRmkzZlZxbFFvZG05RGVTTUl0d2xUa0ZXb1dJSWR0UTdSMGRGa1ptWmExRmF0Vmd2WklTWEovZnYzTFRhZHpZdENvV0RRb0VHVUwxK2U5ZXZYRzBnLzVDVStQcDdodzRjRFJaY1orVGR5OU9oUklRRFl2bjM3UWhubWhvV0Y4ZVdYWCtMbzZNaXZ2LzVxSUJsaExVNmRPa1ZBUUlCZ1dGd1F4NDRkUTZsVVdqVVFkZno0Y1RadTNJaVhsNWRKU1kzZHUzZXpZOGNPZkh4OEJJK0lvakI5K25ReU16Tlp2bnc1clZ1M0x2SnhSUFRKenVzUFZlL2xhTXlMaUlpSWlJaThUUDR1d1N0clZMSFVyRm1UVFpzMjhjTVBQM0R3NEVFbVRwd29TUFcxYjkrZS92MzcwNnhaTTcxOXJsKy96cjE3OTVnMmJacmVndUs0Y2VPRXYzWFNiaWtwS1dpMVdwUDNEN05uenpiWVpxeDZhT2ZPbmRqYTJncUxxVHJ5QnNoMEZSNDlldlRBMzkrZnVMaTRFdkhzc1FTdFZpc0U4dklIb3N4VmJGaGF5YUVMY3VubXNMcDd2TktsUzV2ZHIyTEZpa2drRW80ZlA0NUNvYUJuejU1R0F6UFBuejluenB3NUZ2V2xwTkhKZVVWR1JoYkxjK3JodzRjQVZLbFN4U3I5S2drcVZhckV5SkVqR1RKa0NCTW1UQkFDakpaUXRXcFZBTUVEeHhodnZQRUd6Wm8xbzJYTGx0U3RXNWZ1M2J0amIyLy95cjRuT2xxM2JrM256cDBKQ0FoZzc5NjlncytkcmdMTVdFTHN1WFBudUhUcEVuSzVuQjQ5ZWxpbEg2ZE9uUklTaWV2VnEwZDBkRFJwYVdtRnJtajgrZWVmY1hOek0rb25WZExqNTM5NWZBNE9Ealk3UnRTcFU0YzZkZW9BdWIvalc3ZHVaZCsrZmJSdjM1Ny8vZTkvT0RvNnZwVGY5OEpVVUJXbDJ1cS9oQmlJRWhFUktSQ3BXeW5jSnMvRXZsMW4wclp1UUoyb0h4alJBcWJ5alhJaTd2SmkvcWU0REIrRFE2ZTNvWmdaZ05aRXBWS1JscFpXNE9TL09DUWxKVEY5K25TTDJxNWJ0NDZyVjY5eTZ0UXBQdnp3UStFSHR5amN1WE1IalVhRFdxMDJHNFFxS1lveUdYQjNkK2VYWDM0cDF1dEdSVVh4OGNjZm85Rm84UFB6bzFxMWFrVStWdDZ5OTZ0WHI1S2VubTZ4TElRdU8ybnc0TUZDRUdyU3BFbEVSRVJZL1BvRm5RK3RWaXZvZ1k4YU5jcmk3RnBMMm1tMVdzTER3MGxMU3hQK3BhU2s4UHo1YytMaTRvaUxpNk56NTg2TUd6ZU9KazJhWUdOanc3Rmp4eWhYcnB6QlJQZkJnd2Y4L1BQUDJOcmFGc3VZVnFsVUNvRmlhMS9UVVZGUlRKNDhHWWxFd2pmZmZQTzN2dG0xTnBxMFZGVFBudVEra0Vpd2JkamsxWFpJUkVSRVJFU2tCT2phdGF2UjdaY3ZYOWJMb0g5WlhMcDBpZHUzYjlPbFM1Y2l6Zm50N096bzFhc1g1Y3FWNDlDaFE4VEZ4Vkd4WWtVR0RoeklhNis5cHRkV285R3dhZE1tbkoyZDZkeTVjNEdWUjdwRjhjcVZLMXZjSDI5dmIxSlNVamgrL0RqOSsvZkgzdDZldlh2MzR1am9pTGUzTjNmdTVDYTlOR3Frbi9EeSsrKy80K25wU2QrK2ZmSDM5K2YwNmROR0Y0SmZCdUhoNGJ4NDhZSjY5ZW9aZUtFWXE5alFWWXJrVCtTYlBuMDZvYUg2OHZZYWpZWnIxNjVoYjI5UGt5YTVjNjBuVDNMblg1VXFWVExiTDF0Yld6dzhQSWlLaXNMVzFwWVBQdmpBYUx2Q3lwdVZKTW5KeVVEdU9SbzVjcVRCODViZUt3WUZCUUZRdCs3ZjE3L1UwOVBUNUdkU0VCVXJWcVIwNmRMY3YzL2ZaSnU4OHBwL055WlBua3pseXBYMXZyTktwUktKUkdJMDZINzM3bDBBNFR0Z0RmcjA2VU5LU2dvdFc3YWtmdjM2akJremhyUzBOSU5nZ0ZhckpTSWlBamMzTjZQQkZGTnlreVU5ZnY0Ynh1ZWdvQ0NDZzRNdDdrOWVkTDVSNjlldk4zaHUwcVJKZW84ZEhSMFpOR2dRMjdadFk4cVVLV1JtWmpKbXpKZ1NTL3JWc1gvL2ZoNDhlR0N3WFNlcGFjcTM2KytTR1BCM1F3eEVpWWlJV0l4ZHM1YllydDVBWnNCeDBnL3ZRNU9hYTBwYTBMSzJWcGxGNmsvclVkNjRpdXRZSDZTbFNpN3dVeGllUG4zS2hBa1RlT3V0dDR4bWpsaUR3dHdRcU5WcWJ0KytUVWhJQ0k2T2pzVjZYZDFrb25IanhzVTZUbjVtelpvbEdIaWFRbmN6SnBQSkRHN2lJaU1qVFc0dkx0bloyU3hldkJpRlFzSDgrZk9MRllSNi92eTVrQUZrWTJORFRrNE9nWUdCOU96WnM4QjlnNE9EdVhYckZsV3FWTkh6THFoWXNTSlpXVmtrSnllVGxwWkdtVEpsakFhMjB0TFNoSnMzYzF5NGNJSEl5RWpxMWF0bmRUMTlpVVRDWjU5OVpsQ041K1RrUkpreVpmRHc4QkNrOFR3OFBQajg4OCtaTW1VS1AvLzhNelZyMWhUNms1aVl5S0pGaTFDcFZNeWRPNWVLRll0ZUdablhCTm5hd2VQS2xTc3pjK1pNRmk5ZXpNS0ZDOW13WVFOMmRuWldmWTIvS3psNS9LRnNxdFZFNnZMeUE5Y2lJaUlpSWlJbGpha0ZvVEZqeHJ5U1FOU0RCdy9ZdDI4ZmFyVzZVSUVvclZiTDFhdFhPWERnQURkdTNHRGN1SEZzMnJTSjc3Ly9IbjkvZjZaUG4wN3YzcjBaUDM2OGNEOFJFQkRBdzRjUEdUWnNtSjRNbkNsMDV1LzE2dFV6MmViZXZYdFVxRkJCVDNiNThPSERiTnUyamJKbHkvTFdXMjhKMnpVYURTdFdyTkJiY0lYY2FwZUlpQWplZmZkZGF0ZXVUZG15WlRsOCtEQkRoZ3hCTG4vNVMxV0JnWUVBZWg0Z0FQWHIxeS9VSExaYXRXcGtaMmZyVllTRWhvYVNtcHBLMjdadGhlM2g0ZUVBZXQ0bVdxMVdTSVpMVDArblhMbHlBTlNvVVlPb3FDZ0dEUnBFaFFvVkFEaHg0Z1RObXpjWEhudDRlRmhGM1NKL2tPaTMzMzdUa3krTGpJdzBHVWpTYlo4L2Z6NkEwUCtpa0p5Y3pMVnIxNUJJSkx6Kyt1dUYybGVyMWZMamp6L2k1ZVZsOXZ1bDFXcng5L2VuVjY5ZVJlNW5VZEZWTVRaczJKQkxseTd4K1BGanZXdmhueUN6NytibXBoZG96TW5KUWF2VkdyMlBpbzZPSmpFeGtYTGx5aGxkQ3loTUltdmU4eUtSU0N3S0JHWm5aek41OG1UNjlPbFRLSFdRa2g0Ly93M2o4NTA3ZHpodzRFQ0JmVGVIc2YzekI2SUEzbnZ2UFU2ZE9rVjBkRFFWS2xRbzhVQnRTa29LdDI3ZEVxcGxqV0hLdDBzTVJCbEhERVNKaUlnVUNvbXRMWTdkKytIUTZXMHlUaDBsNCtoK2kvMmpsTGV1a3pCbk1rNTkzOFd4VzI4a3RxOTJvVmVubld2T2E2YWdDWkdwNXc4Y09JQ3pzN09CWnE1T1AvdlFvVU1HdXUyUUs4Vlh2bno1UW1XNEdFTVhSQ25zcEwwZ0tsU29nS2VucC9EWVZHQUpjbTg4OG1jT2R1dld6ZVQyNHJKOSszWWVQMzZNbDVlWHdRMWtZUWtJQ0VDcjFWS21UQms4UFQyNWRlc1daOCtlTFRBUXBkRm9CQjMwS1ZPbTZFMlNkYnJIR3pkdVpOKytmWXdhTmNybzhXYk9uRWxJU0loWnFUMnRWaXRrYlkwZlA5N2k5Nlc3NGJHRVdiTm1vVmFyY1hOelk5bXlaY1RFeEhEdzRFR2piV3ZYcnMyMGFkTzRlUEdpSURFQnVSS1IxYXBWbzJ2WHJuaDVlVm5jVDJQb2duTlNxYlJZTjdXbWFOZXVIVjI3ZHVYTW1UTnMzYnFWQ1JNbVdQMDEvbzVrM3cwVC9yWnRWUFNLTlJFUkVSRVJrZUpTRXZJNnMyYk5FdnhxaXZKOFNhSExhcmZFWUYzbmsvUGl4UXRHakJnaCtMVTBiTmlRUm8wYTRlam95TFJwMDJqZHVqWHIxcTNqeUpFalhMbHloV25UcHRHcVZTdHExS2doWkpJWFJFNU9EcWRQbjBZaWtmRG1tMithYkJjUUVNQ2hRNGY0OXR0dnFWV3JGdG5aMmZ6MjIyOVVyMTdkb1BwTUtwWGk3ZTNObWpWcjJMUnBrK0JwOWNzdnZ5Q1JTT2pUcDQvdy83WnQyemgwNkpCUmo1MkhEeC9pNmVsWklvdnpHbzJHZ0NWQnZpMEFBQ0FBU1VSQlZJQUFKQklKSFR0MjFIdnVtMisrS2RTeFB2bmtFNE50Rnk1Y0FCQjhaN1JhTGRldVhjUFoyVmt2ZVU2bFV1bGwxMWVyVm8yb3FDaWhNaWh2TXRZMzMzeER1WExsMkxwMWE2SDZWMWlxVjY5T256NTlDcldQVGxJdjczMUJZZm41NTU5UktwVzBhOWV1MEg0cm1abVo3TnExaTMzNzl1SHY3MiswalZLcFpQWHExVnk0Y0lIT25Uc2J2VGN2S1lLRGc5bTNieDhyVjY2a2ZmdjJYTHAwaWNEQVFMM3g0UHZ2ditmUm8wZk1uajM3bGN2d1dZb3VxRzhzRUJVV2xudlBZYXdhU2k2WEYxZ1pxTU9jbjVZNWRBbVdaY3VXTGRSK0pUMSsvaHZHNTlHalJ6TjY5R2k5YlRvcDBZSUNSYnIxTVV1RDZNK2VQUlBXQlJJVEU3bHc0WUtCbEdweFNVOVBaOU9tVFZ5K2ZCazNOemVUZnUyRjdidElMbUlnU2tSRXBFaEk3T3h4NmpNSXg2NDl5VGh4bUhUL2cyZ3pDODRtMUdha285aTlqWXlUaDNGK1p5Z09YbStCVFBZU2VteUliaEpqVG9ZcmI5QWxMN29LSGxQUFM2VlNnMjNaMmRsRVJVVlJ2bng1b3hOZHBWTEo0OGVQc2JHeEVVeHZkYVhLK1Uxd2RXelpzc1hndGRMUzBvUU11eFl0V2hqZHI2ak1tREZENzdHcHdOTExKalkybHYvOTczL1kyTmp3NFljZkZ2dDR1cXlXbGkxYkNvR29XN2R1RVI4ZmI5WXM5OUNoUXp4Ky9KZ2VQWG9JTW5TN2QrL203dDI3ZUh0N1U3Tm1UYk92R3hvYVNraElDSFoyZG1abFNjNmRPOGZqeDQ5cDA2YU44RHBxdFJyWi8zK1gzbm5uSFVHYjNSaW1GbnFjbkp5RVlGUHo1czJGN2FheVVxZFBueTVjb3pxTWVXazlmLzVjTDR1b0tOZUxUcjZrZlBueXd2dTBObVBIanVYaXhZc2NQSGlRUG4zNkZEc2cvSGRIcTFLUmRlVXY3ei9ieHMzTXRCWVJFUkVSRVNrZWlZbUpwS2FtQXJuejN2eUxsWlptTnUvYnQ4L2kxNnhmdjM2eG5zK0xWQ3BGSXBHZzFXcEpTMHN6bTh4bURwVktKU3pLNXEzV0NBME5GUkxsOGg1ZlY2bVRrWkdCVXFta1M1Y3VEQjQ4bU5xMWErc2R0MzM3OXRTdlg1OFZLMVlRR2hvcVNCclhyRm1UZWZQbVdiU1l2MmZQSGw2OGVFSGJ0bTNOTG41blptYWlVcW1FT2VLQkF3ZElUazVtK3ZUcFJwT2UzbnJyTFg3NTVSZEJHaW9sSllVTEZ5N3d4aHR2Q1BPdGZ2MzZzV3ZYTG43KytXZTh2THowRW84aUlpS1lQbjA2TldyVVlQSGl4VmF2amc4T0RpWXBLWW1HRFJ1YW5lc1hCWTFHSTN5R09uK29zTEF3bmo5L1R1Zk9uZlhPbDQyTmpaNDB0MVFxWmRHaVJhalZhdVJ5T2FkUG4yYkFnQUVrSnllalZDcGZpcHgwMDZaTjllNDNWcTllVFkwYU5SZzZkQ2lKaVluTW16ZVB2bjM3MHJ0M2IyR2ZTWk1tSVpmTGl5dzFmK25TSlE0ZE9vUk1KaXVTN0ozT3B5bHZSVWhlWW1KaVdMSmtDWC8rK1NkbHk1WWxQVDM5cFFTaUZBb0ZHelpzNE9USmt6ZzVPYUhWYW1uZnZqMStmbjRjUFhxVUlVT0dDT1BpaXhjdmhISGluNEx1L3ROWVpZOU9WU1cvZENqa3lsTmFlbi80d1FjZmtKaVlXT2krNllLNWp4NDlJalEwbEVhTkdsbDBUMW5TNDJlMWF0WCs4ZU56ZmpJeU10aTllemZQbmozanp6Ly9aTnEwYVZaSklJaU1qR1Rldkhsa1pHVFFxVk1ucmx5NXdvb1ZLd2dPRG1iTW1ERkZTbGJOeXNvaVBEeWNzTEF3UVZJMU1UR1J2WHYzWW1OalE2MWF0WXJkYnhGOXhFQ1VpSWhJc1pBNE9PTDB6aEFjdXZVbXcvOGdHU2NPbzFWbUZiaWZKaW1SMUovV2srNS9FT2RCNzJQZnV0MUw5NC82ODg4L2dWeWpSdDNpZTBwS2lsN1F4OVNFcUh2MzdtZzBta0l0cUQ5NThnU05Sa09OR2pXTVBuL3o1azAwR2cxS3BkSkFxczZVZEoxV3F6WFlkdlhxVmRScU5ZREpZRWFqUm8xTVpuYjhFOW05ZXpjcWxZcmV2WHNYTzJQczRjT0hQSHIwQ0FBdkx5ODhQVDM1NFljZjBHcTFCQVFFOE41Nzd4bmRMeTR1amg5Ly9KR3laY3Z5MFVjZkFibVpWNy84OGd0S3BWTEljdEpvTklEeFlLVXVvN0ZmdjM0bWI1eVVTaVZidG14QkpwTUpWVHNhallaSmt5YlJvRUVEdld5ay9JSFN5TWhJSkJLSjBadldvc2dqUmtkSEc4ajNsUlM2ek1xMHREUzlpYlUxS1YrK1BEMTY5T0MzMzM1ajU4NmRCb0hYZnh0Wmx3TFFwUDIveEtxakV6WjFHcnppSG9tSWlJaUkvRnQ1L1BneDgrZlBSNlZTNGVEZ3dJSUZDL0QxOWNYVjFaV0JBd2VTa3BKaXNUZFFnd1lOTFBidHRDWVNpWVJ5NWNvUkh4L1AxcTFiK2ZERER3c3Q1WnVjbk15MmJkdElTMHZEMmRsWldPUUtDUWxod1lJRlpHZG5BN0IwNlZLV0xGbUNvNk1qNzc3N0x1ZlBuNmRhdFdxTUhUdlc3RnkzWExseWZQSEZGL3orKys5NjBzM21LdTExWEx0MmpaOS8vaG01WEc0MENTN3ZmWWR1d2JsTW1USW9GQXAyN2RwRnk1WXRoWW9mK0d2T0M3bnozZ2tUSmlDVHlTaGJ0aXdMRml4QUpwTXhhdFFvb1kycnF5c0RCZ3hnMTY1ZHJGaXhnbFdyVmduenZjcVZLOU93WVVPdVg3K09qNDhQeTVjdkw1WU1kMzZPSHo4T1lGQU5aUTBlUEhoQVNrb0tkZXJVRVJaSzkrelpBNkNYeWE5TFpNdDdEN0IrL1hyQ3c4TVpPblFvejU4LzUrelpzNFNFaEFqM0VaWlUxRmtMbFVyRlo1OTl4cVZMbCtqV3JSdGFyUmFaVElham95TmZmZlVWVjY1Y1llYk1tVHgvL3B5SWlBaWFOMjl1TkNCaDdQNDFMOGVQSCtmcnI3OEdZTml3WVFZQjE3em83bm56by9OdXlSOVUxRjIza3laTlFxRlEwS1JKRXhZc1dGQ2ludEc2dmlRbEpURjI3RmdTRXhQeDh2Smk1TWlSU0NRUzdPM3Q2ZGV2SDd0Mzc5WlRaWWlLaWtJdWx4ZDZjYjA0bGFYRnJVclZKUTRhOCt3eEY0aXlKbjM3OWpXUXViOTU4eWJidDI5SEtwVVNHQmhJWUdBZ1RrNU90R3paa3JadDI5S3FWU3Y4L1B4TWp1Y2xPWDZXOVBGZnh2aWNIMGRIUi96OC9GaTRjQ0duVDU4bU5qYVdwVXVYR2szZXlOc1BjOXk3ZHc5ZlgxK1NrNVBwMTY4ZlBqNCsvUEhISDN6KytlZWNPbldLczJmUDBycDFhNW8zYjA2MWF0V1lQMzgrTGk0dVJ0Y050Rm90MmRuWnlPVnlBZ0lDK1BMTEw0WG5xbFNwUXV2V3JXblJvZ1ZObXpiOXo4ajF2MHpFUUpTSWlJaFZrRG81NC96dUJ6aDI3MHZtYVg4eXpwMUFrMVJ3cG9vNk5wcVU3OWFRZnVSL09QVWVpRjNMTjVESVg0NFdzczV3TU85Q3VrYWpLVEdUVjUwSnFTbXoxYXRYcndLd1k4Y09ZZEk4Yk5nd0VoSVNDbFh1cTZzOHNiT3pNL2pSVmF2VlpHVmxXU3pQVmh6aTR1S01UbVpOYlM4cUdSa1puRDU5R29EKy9mc1grM2huejU0RmNxdURXclJvSVdUelJVUkVjT2JNR2FPQktMVmF6YXBWcThqTXpNVFgxMWRZSE5td1lRTlpXVmtNR0RCQW1IVHJKbHY1SjhnM2J0d2dMQ3dNUjBkSFBXK3AvT3phdFl2bno1OHpjT0JBSWRCMDlPaFJIajU4U0hKeU11UEdqUlBhNWcyVTV1VGswS3RYTDF4ZFhZMEdVSXZ6bVZoNmZlcE1uWXVDTGhDVmtaSEJuVHQzaE14TWE5Ty9mMzkrKyswM3pwNDl5MGNmZlZUaTVxZXZDblZzTkdrNy83b09jdVZTRFUyRlJVUkVSRVJFaWt0WVdCZ0xGeTRrTXpPVGxTdFhrcHFheXJKbHl4ZzllalQ5K3ZXamJkdTJoYXBDZnZQTk44bkp5UkdTVS9JdUl1Zms1SlNJeEorTzd0Mjc4OHN2djNEbzBDRU9IejVjcU1RWXJWYUxTcVVTSHIvMzNudElwVkloQ0tWVUtwazVjeVpoWVdFY1AzNmNjZVBHTVhqd1lGcTJiTWtYWDN4UllBV1dWcXRGclZhalZxdHAzcnc1YVdscFFxQ2dJRTZkT3NWWFgzMkZXcTFtMHFSSkJnRU91VnhPZkh3OEwxNjh3TmJXbHJ0MzcrTGc0Q0QwYWZUbzBkU3RXNWVNakF6czdPejQvZmZmeWM3TzF1dHp1M2J0eU1yS1l0YXNXU1FrSkRCa3lCQ0RiSE52YjIrdVhMbENhR2dvcTFhdFl1N2N1VWlsVWh3ZEhmbnNzODlZdDI0ZEowK2VaTXFVS1N4ZnZweUdEUnNXK040S0lqRXhrZDkvL3gySlJFS0hEaDJLZmJ6ODFLOWZueDA3ZGdqVmJqZHYzdVRxMWF0VXFsUkpid0c2VHAwNmVoVkUrL2Z2NThDQkE5U3NXUk52YjI4ZVBYcEVRRUFBYTlldUZaTEtkUGVWNjlldkw3WkhpemxTVWxKWXVuUXBvYUdoZE8zYWxaa3paeUtSU0hCemMyUDE2dFY4OGNVWG5EMTdscUNnSUVGWm9udjM3a0R1dlU5aVlpSXVMaTdZMk5odzVjb1ZBR3p6elRzakl5UDUvdnZ2aGNxVkxsMjZNR0xFQ0pOOWNuVjFKVFUxbGVEZ1lGcTBhQ0hjMzZhbHBmSGJiNzhCK3RLQWp4OC9GcW9FRlFvRi9mcjFZOUtrU1ZaVFd0Qm9OQ2dVQ29NeFFTY05xRkFvY0hkMzUvUFBQMGNpa2ZEcHA1K3lZTUVDV3JSb3dmdnZ2OC9wMDZmWnQyOGZqbzZPZE8zYWxXZlBubEcxYWxXaHo0Nk9qb0lQdExseHg1UmlpNDZZbUJpOWNhaWdmYU9qb3cwQ2Z0ZXZYd2R5QThRdUxpNDRPRGp3OU9sVGZ2cnBKd0NEeE50SGp4NlJtSmlJcTZ0cm9lUWFNekl5c0xXMUZkNXZaR1FraVltSlpxdHJCZ3dZZ0VxbDR0NjllOXk0Y1lQejU4L3o4T0ZESEIwZFdibHlKYVZLbFNJd01KQUxGeTV3L3Z4NXpwOC9qMVFxcFVtVEpyUnIxdzRYRjVkQ1YwVVdkL3dzNmVPWDlQaHNEQmNYRjFhdFdzVm5uMzJHdmIwOTl2YjJ4TWJHNHV6c2pMMjlQUktKaExDd01PTGk0Z3IweHZMMzkrZmJiNzhsT3p1YnJsMjc4dkhISHdPNTlnQ2JObTNpMEtGREhEcDBpTXVYTDNQNThtV0QvV1V5R1JLSlJLaG9WcWxVU0tWU2R1ellRZnYyN1RsNzlpeHQyclRoalRmZTBFdlkxYzFaVEtFTE1wdHJJL3BFR1NJR29rUkVSS3lLMU1VTnB3RkRjZW8zR0dYSU5UTE8rSk45TzZUQS9WUlBIcEt5L2d1a3ppN1l0KytNZmR1TzJGU3ZWV0pWVWtsSlNUeDU4b1RLbFNzTFZTamR1bldqZE9uU1FvYWF0UWtPRGdaeTlYYnpTaTdVcVZPSDlldlhjL1hxVmR6ZDNZc2xCNkZRS0lUSnU1K2ZuNEVVM09uVHAxbTFhcFZKYmVUSXlFaXVYcjNLb0VHRGloMnNNdVlkWmNwVHFqakJ2NkNnSUxLeXNxaGF0YXJKYWpOTDBXcTFRaURxelRmZkZDYTlIVHQySkNJaWdvY1BIeG9ZeVVLdWlXOVlXQml1cnE2Y09YT0dZOGVPa1ptWnlmWHIxL0h3OEdEczJMRkMyNXljSEFBdVg3NnNGM0Rhdm4wN0FBTUhEalJabWg4UkVjSE9uVHNwVzdZc0kwZU9SS3ZWa3BTVUpGekRreVpOTWhrNDBRVytMTTBnTnJhSWszZGJmbjNwa2tTdFZndUJZOGo5ekVzcUVPWHA2VW1OR2pWNDlPZ1JWNjVjMFROekxXazBXUmxrWGppSHhFUjJwelhRNWloUnB5U1RGWGdLYlZadTlhclV5Um5IdHd1bi9TOGlJaUlpSW1JcHdjSEJLQlFLeG84ZlQ3Tm11VEt3aXhjdlp1M2F0WHJ6WW9sRWdrd21ReWFUSVpmTGtjbGtTS1ZTMUdvMUtwV0tuSndjZ3dYVUprMmFzSGJ0V3VHeHFjcnZ3bUpxYnFxVENUdHg0Z1FKQ1FuQ3ZNNVM1SEk1bnA2ZTlPblRoNzU5K3dLNUNVVktwWklSSTBidzl0dHYwNlZMRitSeU9VZU9IR0g5K3ZYQ3Zubm41cnBGTmQwMnRWcHR0TkprMUtoUlppdk5WQ29WUzVZc0VZSURIM3p3QVFNR0REQm9WNjllUGU3Y3VjUFFvVU9GYlczYnRoWCs3dGV2SDVjdVhjTEh4MGR2djd4K3RRcUZnb1VMRjNMMzdsMXExcXhwTk1oZ1kyUERuRGx6bURwMUt1Zk9uU010TFkzUFB2c011VnlPWEM1bnhvd1p5T1Z5amgwN3h2ejU4L25sbDErS1hSMlhsWlZGMDZaTnljaklzTG9zbjQ1eTVjcFJybHc1MUdvMTY5YXRBeEFxWW94eDdOZ3hObXpZZ0pPVEU3Nit2dGpZMkZDM2JsMjZkT25DbVRObmlJMk5SUzZYQzkrbjBxVkxGeGlBc0pUODEvNmpSNC93OWZVbExpNk90OTkrbXhrelp1ajFXeTZYTTN2MmJIcjM3czJ6Wjg4SURnNm1Rb1VLZXRWbDN0N2VCdDhWWGQ5VFVsSll2WG8xMTY1ZEUveHNCdzRjeUlRSkU4emVqN1pxMVlvelo4NHdkKzVjbzg5THBWTGVmdnR0NGZIKy9mdUY3Wk1uVDZaZnYzNFduaEh6eE1mSE0yUEdESlJLSlVsSlNRYmpqNnVyS3dDOWUvZm1vNDgrd3Q3ZW5wU1VGRXFYTG8ydnJ5L0xseStuZWZQbUxGNjhtRm16WnJGOSszYmh2ckI1OCtaY3VIQkJyMklETUN0NVdKQmlpODdYeHRKOWpTVVMzcng1azkyN2R4czloa3dtTXhoRGRBbTNqUm8xS3RRYXd6ZmZmTVBwMDZlRjN3T2RuMS8rQUhSc2JDeEhqaHdoTmphV3lNaEluajU5S3Z4V09EZzQwS2RQSDRZUEh5NTh2MnZVcU1ISWtTT0pqSXdrTURDUWdJQUFRa0pDQ0FrSllmMzY5VFJvMElDcFU2Y1dXSEZvcmZHenBJLy9Nc1puWTlqYTJySm8wU0pCMW5iMjdObEdQYjdNbllzdFc3YXdlL2R1SkJJSkkwZU81UDMzM3pjWWZ3WU9ITWlBQVFONDh1UUpkKzdjNGNtVEo4VEV4SkNjbkV4YVdocFpXVm1vVkNyQnlrQW1rOUc0Y1dOaFRXek5talZHWHpzN08xc0lySnZEWEJzeEVHV0lHSWdTRVJFcEdXUXk3RnE4Z1YyTE4xREh4NUYxNVFKWlZ5NmdpbnhzZGplTklvMk00NGZJT0g0SUFIblZHamkwNzR4TnZVYklLMWUxV3NaK1VGQVFXcTFXendjblA2WjhtZUN2cWhaemJYeDhmSVRqcTFRcWJ0NjhxUmVFVWFsVXhNVEVJSlZLaVkyTkpURXhzZGlMKzJmT25FR3BWT0xoNFdIVWp5Z3FLZ293blNtMVlNRUNvcU9qdVhMbENyTm56eTdXelpneDd5aFRubExGeVZ6VlpXVHBOTmVMUTJob0tQSHg4WUMrTkVmSGpoM1pzbVVMa0h1Tzh3YVdBT0V6emNqSTRPYk5temc2T3ZMczJUTWtFZ216WnMzU0srbldUYUREdzhOSlRFd1VTdkoxR1c3NUE1Vyt2cjU0ZVhrQnVZRkV0VnBOWW1JaUF3WU0wQ3RsYjlPbWpWazVFWjJYazZYU0U3cHJKQ2NuaDlqWVdMMXRVSGlqMStKdzU4NGRGQXFGTU9rTURBeGszTGh4SlZiWjE2cFZLeDQ5ZXNUMTY5ZGZhaUFxZnNMN29MVk1uc0JxU0tXNCtjeEc2bEk0RTJnUkVSRVJFUkZMR1Rod0lNK2VQV1B3NE1IQ3RuYnQydEc4ZVhQT256OHYrSEFxRkFweWNuTDAvcWxVS21ReUdRNE9Eamc3T3lPVlNvV0ZKSmxNcG1mdzNyeDVjMnhzYkZpK2ZIbXgrenhyMWl5aldmY3ltWXlSSTBjeWN1VElZcitHanNHREI2TlNxWVNGUDdsY3pxZWZma3Jmdm4wSkNBZ2dJaUtDMU5SVWNuSnloSW9ualVZai9HMU82a3czaHpTRlhDNm5Rb1VLdUxxNjR1UGpRNmRPbll5Mm16SmxDaHMyYkNBK1BoNkpSSUtucHllVEowL1dhMU96WmsycVZxMktWcXZGMGRHUkprMmE0TzN0TFR5ZmtKREFpeGN2S0YrK1BKOS8vcmxKeWFOYXRXcXhZc1VLNXMrZlQ1czJiZlFXT1NVU0NWT21URUVxbGZMNjY2OWJSYUxSdzhPRFZhdFdDYjVDSllsT1d2dnc0Y042c256NWFkT21EYSs5OWhydnYvKytYbUREeDhlSHBLUWtidDY4eWZEaHc0VWd4N0Jod3hnMmJKaFYrcGovdnN6VzFoYU5Sc1BBZ1FQNTZLT1BqTTYvSlJJSnI3MzJtaUFEUG1IQ0JPRnprMHFsdEd6WmtzaklTRlFxRlhaMmRyeisrdXVDN0plYm01dHdIZGV2WDU4SkV5YlF1SEhqQXZ2NThjY2Y0K3JxU25oNE9Ca1pmM2xWeStWeUtsYXNTUC8rL2ZXT00zcjBhRUpEUXhrK2ZMaGVnS3E0bENsVGhyaTRPTlJxTlM0dUxnYnJBKysrK3k0TkdqU2dVYU5Hd2pZM056ZFdyRmpCcEVtVE9ISGlCTTJiTjZkKy9mcDg4ODAzYk55NGtiQ3dNS3BYcjg2UUlVTklTa29TdmxkeXVad2FOV293ZnZ4NGczNVVxRkRCcEZSaFVkcnBxRlNwa2tIMVd0MjZkZkh3OENBcks0dnM3R3cwR28zZ3B6TjgrSERxMWF1bjE3NTI3ZHA0ZVhrSndVZExhZEtrQ2VIaDRhaFVLbFFxRmM3T3psU3JWczBnb0ZLbVRCbU9IVHNtU0o0MmFOQ0ErdlhyMDdScFU1bzNiMjdRZngyZW5wNjgvLzc3dlAvKyt6eDgrSkJ6NTg0UkVCREFpeGN2TEtyU3RlYjRXZExIZnhuanN6SHlWaHkyYk5sU3NLUFFhclhZMjl2VHVIRmpQV3VCL0F3Yk5vekl5RWg2OSs1dGRyMUhJcEZRdlhwMXE4cVZ1cm01RlVxWlNNUXlKTnFDQkZwRlJFUkVySWdxS3BLc3F4ZklEcjFCenFNL29CaERrUHYyMzRxODc4eVpNd2tKQ1dIWnNtV0NWbTcraXFqaXlub3NYcnhZMEdZUENncGkvdno1ZUhsNTRldnJDOER0MjdlWk9uVXFIVHAwWU9IQ2hhU21wcUpRS1BTcWhRb3J6VGRod2dTaDlIei8vdjBHVWdPZmYvNDVBUUVCekpzM2o4NmRPd081V1Z6RGh3OEhjc3VLVjZ4WVFVcEtDczdPem56eXlTZENPMk4wNjlZTmQzZDN2Y0NKTmJkYnd2ang0M244K0RFTEZpd290cTc3bDE5K2liKy9QMDVPVHV6YnQwOXZZdlh4eHg5ei8vNTlLbFNvd0MrLy9LSjNFNlpXcTFFb0ZMaTZ1aUtSU0FSNWpDRkRodWhKNVVIdWRYSHAwaVhobURvNXdmdzNMYm9Nbm9VTEZ3b3lJUmN2WG1UcDBxVTRPVG5oNHVLQ1Zxc2xOallXZTN0N3RtelpJbmdHdlBQT082U25wK3RkTjRHQmdTeGJ0b3llUFhzeWJkbzBnL2ZlclZzM25KeWNCTCswL1B1Qm9RUmZZYTlQWFVaZFlTZDBHemR1Wk4rK2ZkU3JWdzk3ZTN0dTNickZGMTk4VVdKVlVSY3ZYbVRKa2lWNGVub1d5Z2V1T01SNUYxOVdzdEJJSkRnUEhJNVRmK08rWnlJaUlpSWlJdFpDVitrZ1lweVM4cjgwUmtSRUJNK2ZQeGZ1VXhRS0JXcTEybVJGdmpWSlNVa2hOVFhWb3VxZHZBbGJmMGQwaTZsRmtYYlRaZVlYNTdWTlNXSVZsMXUzYmdrVkF6clMwdElzbGhGNzhPQ0JTU2w2VThURnhaR1VsRVQ5K3ZVTHRWOWh5Y2pJc0VpcUV1RFhYMzlGclZickxkYWJveWhqWEVKQ1FxRTlvRVNNOCt6Wk01eWNuS3ppOTVXU2ttSldvYVFreDA5eGZCYjVweUt4Y0FBVUs2SkVSRVJlS3ZMS25qZ1BIQTREaDZOUnBKRWRIa3AyMkUxeUl1Nmlpb2txVm1DcU1IVHYzcDNZMkZoYXRteHBzazFoRnN2Ly9QTlBKQktKMFNva2dNT0hEd1BRcTFjdllkdmp4NDhCaEN3M1YxZFhJYXV0S055NmRVdlBSeWNpSXNKZ01oOFdGZ1pnY3BMZm9rVUxObTdjeVBMbHl3a0xDK1B6enovbjl1M2JUSnc0RWJsY3pyVnIxNWczYjU3ZVB2azluMTVtMW9oV3ErWFpzMmRBd1hyWUJaR1RrOE9GQ3hjQWZWaytIUjA3ZHVUKy9mczhmLzZjMjdkdjZ4bXR5bVF5WVhKNDY5WXREaDQ4U00yYU5mVU1QblhvekVNbEVnbkhqaDBUQWxINUF4N1RwMDhuTkRSVVQzcWhYYnQyK1B2N0N6ZXU4K2JOSXpZMmxqRmp4cGcxcnRiMUsrL3JXNHBPVWxKM0RKVktSWXNXTFFwMWpPS2cxV29GMzdNMzMzd1RaMmRuYnQyNnhmSGp4MHNzRUtYN1RzYkV4THpVaFRPN2xtK1NjemUwUk1kQnJWcUY5dityOHRCcXlUaitHdzVkZWlCMUtmcllJeUlpSWlJaVVoQmlFTW84THlzSUJZWmVSQy9URDlQTnpjM2lCZFcvK3lKbmNRSkJ4ZlVsS3FrZ0ZHQjBmbTFwRUFwTSt5R2J3OTNkdmNCN0dXdGdhUkFLTUN0cGFZeWlqSEZpRU1wNldFT1NWWWU1TWFxa3gwOXhmQmI1dHlNR29rUkVSRjRaVW1jWDdGdTN3NzUxYnJhSFZwbUY2dWxqY2g3L2llclpFN0xEUTFISHhaVElhNy8xMWx0MDZOREI2RTNmdzRjUHVYcjFLa0ZCUVlLR2QwRjg5TkZIMk5qWWNPellNWVBuNHVQakNRb0t3dDNkWFUrSDk5R2pSMER1WktOdjM3NWsvYjlmaXpITVZXZnBBai9idG0wRGNpWFRYcng0d2RXclYvVUNUbEZSVVNRa0pGQ3BVaVVxVmFwazhuaGx5NWJsaXkrKzRNY2ZmMlQzN3QwY09uU0lCdzhlc0hEaFFod2NIUFFDUHFZOG55QTN3OHVZZEtHcDdVVWhKU1ZGMEg4dXJxWjdVRkNRSU1saHJMTEt5OHVMVFpzMkFYRDI3Rm05UUZUZS9xeGN1UkpiVzF2bXpadG45UHJTZVRXMWFOR0M0T0JnN3Q2OVM0TUdEZlRhUkVkSEV4WVdSdjM2OWFsWXNhS3dYZWVkQUhEeTVFbXVYYnRHMDZaTmVlZWRkd3A4ZnpkdjNnUnlLNXkrL2ZaYndlVFRIQnFOUnREMGhsenBSbHRiV3padTNQalNicHl1WGJzbWFFbDM2TkFCRnhjWE5tell3TGx6NXhnelpreUphUG5yM3B0S3BTSTVPZGtxbVhXV1VPcVQyUy9sZGRTeDBTU3RYb1E2NFRtYWRBV0tmYi9nT25yU1MzbHRFUkVSRVJFUkVSRVJFUkVSRVJHUi94NWlJRXBFUk9Sdmc4VE9IcHM2OWJHcGs2OWFSNnRGazVHT1ZwR1d1M0NhbEVqS3BxK0svWG82M1Z1MVdrMUlTQWlRNjZNelljSUV3SHJaSjcvKytpc2FqWWJldlh1emZmdDJldmJzU1lVS0ZRUnZveVpObXVEcDZXa1FpTkpKczBGdTlwWTVUNTZRa0JEQ3dzS1FTcVg0K3ZveWRlcFVBZ01EOWZUckwxNjhDR0JSTll0VUttWGN1SEhVcUZHREw3LzhrdnYzN3hNWkdjbnJyNyt1Vjdsanl2TUpjcytyTVNOVVU5dUxRbVptcHZDM2c0TkRzWTUxK3ZScEFKeWNuSXllSTNkM2R4bzBhTURkdTNjNWYvNDhreWRQMWdzMDZjeEVFeElTbURwMUt0V3FWUU55UGFHZVAzOU9wVXFWa012bEpDUWtBTGwrQ2NIQndlemJ0MCtRYTlTeGQrOWV0Rm90M2J0M045clh1TGc0dnZ2dU94d2RIWms1YzJhQkdYaVBIejhtTWpLU01tWEtrSjZlem0rLy9ZWk1KbVBpeElsbTk3dHg0d2FKaVlrNE9EaVFtWm5KNU1tVFdidDJMYXRYcjJiVnFsVkN1K0xLV0pwRFp5eXMrNTVBYmtBcUlDQ0EzYnQzV3hSUUt5ejI5dmJDMytZQ3hQOVVaQlU5S0RWekVTL20rb0JHUSthNWt6ajFmdzlaR1RFclUwUkVSRVJFUkVSRVJFUkVSRVJFeFBxSWdTZ1JFWkcvUHhJSlVpZG5jSEpHNXA1YnlWUGNRSlF1K0JRWUdNaWxTNWRJU1VuNS81ZVM4TVliYjlDdFd6ZmVlT09OUWxYdXFGUXF2Zlp1Ym01OCt1bW4rUHY3VTc1OGVUdzhQUGpzczg4NGVQQWdJMGFNSUNvcWlscTFhdUhtNXNiNjlldjFqcFdabWNuNDhlT0ZRSlNOalExZmYvMjFTVmtFZTN0NzdPenM2Tml4STQwYU5hSkJnd2FFaDRkejc5NDlvU3JxeElrVGdQRnFIMU4wN2RxVnlwVXI4K0RCQTcxcUxrc29yRWRVVWNocmMxZ2NpWXIwOUhTaDhpYzlQWjJlUFh1YWJaK1dsa1pRVUJCdnZ2bW1zRzNObWpXRWhZWGg0T0JBVUZBUXg0NGQ0L256NXlRbEpTR1JTRGg2OUNqcDZla29GQXFjbkp4bzFhb1Z0V3JWNHNLRkMvejU1NS9VcWxVTHlBMHluVGh4QW1kblo2UG5KVHM3bXlWTGxwQ1JrY0gwNmRQMVpDelMwOU9ObWpicnp2ZkFnUU9wV3JVcWl4Y3Zadi8rL2RqWTJCaDRXT1hsNU1tVDFLNWRHNlZTU1dSa0pEMTY5T0RhdFdzRUJnWnk5T2hSb1owdVFQVHMyVE1rRW9sZzdwcS9ZaTQ2T3JwUTVyZ1JFUkZDd0xadjM3N0M5djc5K3hNUUVJQy92eitEQmcweVcrRW5ZaHg1cFNyWXQzcVRyS3NYUWF0RkdmUTdqajM2dmVwdWlZaUlpSWlJaUlpSWlJaUlpSWlJL0FzUkExRWlJaUwvU2I3NjZpdU9Iejh1UEs1Y3VUSlJVVkdVS2xXS3BVdVhDdHNMVTdtajFXcjEyaXNVQ203ZXZJbEdvMkhjdUhGMDdOZ1JoVUxCK3ZYcjJiQmhBd0NkT25VeWVxeE5temFSa1pHQnM3T3pJQmUzZWZObXBrMmJaclI5L2ZyMW1UVnJGdlhxMVFOeUF6dmg0ZUVjUEhpUU9YUG1jUFBtVFNJakk2bFNwUXJObWpXeitEM3BqbDFZNDFnL1B6OXNiR3hLckwwT1hWVWI1RmF1RkViM095K0JnWUhrNU9RVWFwOHpaODdvQmFKMEVvR1ptWmxjdVhLRkNoVXFVTDE2ZGQ1NDR3MnFWcTJLalkwTkR4NDhBUDRLM0F3YU5JalZxMWV6WmNzV1ZxeFlBY0NHRFJ2SXljbGg4T0RCZXU4UGNxK3hMNzc0Z29pSUNOemQzY25Nek1UUHo0L0l5RWllUG4yS3ZiMjlJTkdvNCtIRGh3UUdCdUxvNkVpUEhqMXdjM05qOHVUSmZQUE5OK3pldlJ0bloyZUdEaDFxOFA0U0VoS0VxcnE4dmwrZmZQSUp0V3ZYcGtPSERqZzVPWkdWbFVYUG5qMVJxOVgwNk5HRFNwVXFDUlZ5M2JwMW8zVHAwc0xqYytmTzZWV3htVU9yMWVMbjV5ZWNMeTh2TCtHNVJvMGEwYXhaTTBKQ1F2RHo4eFBPbmJYSVd3V1Z0enJxMzRaRGx4NjVnU2dnSytpaUdJZ1NFUkVSRVJFUkVSRVJFUkVSRVJFcEVjUkFZVE5lYlFBQUlBQkpSRUZVbElpSXlIK1N5cFVySTVmTGFkKytQYjE3OTZacDA2YTgvZmJiQnUxMEMvQ1JrWkY2M2tqNTZkYXRtMUdQS0sxV1MxWldGbDI2ZEFHZ2QrL2UxS3BWQ3g4ZkgyUXlHVjI3ZGpVNDFxVkxsemh5NUFnK1BqN3MzTGtUaFVMQmlCRWorTzY3NzJqVnFoVWRPblF3Mm9lOEMvVmR1blRoaHg5KzROeTVjN3ovL3Z0Q0lLQjM3OTRGbkJucmtOL3p5TnJ0ZGJpNXVTR1JTTkJxdGJ4NDhhTElnYWl6Wjg4Q1VLcFVLWHg4Zk15MjNiVnJGeEVSRVZ5NWNvV01qQXpoTlljTUdVS1hMbDN3OVBURXc4UERxRC9VN2R1M0FZVEFYcGN1WGRpeFl3ZkJ3Y0djT0hFQ096czdMbDI2aEl1TEMrKzk5NTdCL3FtcHFRUUVCQUM1bFZONUsrbHNiR3hvM3J5NVh2dVVsQlNXTEZtQ1ZxdGw2TkNoZ3Zsb3YzNzllUGJzR1FjT0hPQ0hIMzR3V21sMzhPQkIxR28xWGw1ZWVvRW9OemMzaGcwYkJrRG56cDJGN1ltSmlRQzR1cnFhUEhlbUFxL0dPSHIwS1BmdTNRTmc1TWlSQmhWdm8wZVA1dE5QUHlVNE9KaVRKMDhhL2Y0V0ZaMThvbHd1cDFTcFVsWTc3dDhObXpvTmtOamFvYzFXa3ZQSGZUU0tOS1RPbHB0Umk0aUlpSWlJaUlpSWlJaUlpSWlJaUZpQ0dJZ1NFUkg1VDlLMWExZDY5T2hSNENLelZxdmw4ODgvNS9MbHk2eFpzNmJRQVJPSlJDSXMydXU0ZGVzV2tDdVJWNzU4ZWIzbkhqOSt6S3BWcTZoVHB3NTkrdlJoNTg2ZEFQVHAwNGZEaHcremV2VnFLbGV1VE0yYU5jMitycU9qSS8zNzkrZlhYMzlsL3Z6NXhNVEVVSzVjT1QxNXM1TEMxOWVYcUtnb2s4OG5KQ1NZbER3MDVqVmxEcmxjVG9VS0ZZaUxpeU1xS3Nwc3NOQVU4Zkh4d21mU3ZuMTd2WUNlTVZKU1VvaUlpQ0E3TzVzTEZ5NElQazUxNjlhbGJ0MjZadmU5ZlBreUFFMmJOZ1ZBSnBNeGJ0dzRGaTlleklZTkd3U3ZwMUdqUmhtVjJITnpjNk5PblRyWTJ0cFN0V3BWNForbnB5Y1ZLMVkwOElwYXRHZ1IwZEhSTkdqUWdNR0RCK3M5TjJIQ0JCNDlla1JJU0loZWRTRGtlcVVkUEhpUSt2WHJDeko3QmZISEgzOEFVTFZxVll2YW0rUEpreWRzM3J3WmdHYk5taG1WazJ6WXNDRmR1M2JsekpreitQbjVVYXRXTFVIZXNMam9ybDlqNS9UZmhFUXV4NlorSTdKRGJ3Q2dldklRMjBaTlgzR3ZSRVJFUkVSRVJFUkVSRVJFUkVSRS9tMFUzVkJEUkVSRTVCOU0rZkxsTGFwMGtFZ2tWS3BVQ2FWU2lhK3ZMOUhSMGNWNjNlVGtaSGJ0Mm9WVUtqVUlVTVhIeCtQcjY0dFdxMlh1M0xsNkZTQXltWXk1YytlaVZxdVpNMmNPRHg4K0xQQzEzbnZ2UGNxVUtVTk1UQXlRRzl6SUwvVm1iVkpTVW9pTmpTVXlNdExvUDhqMTV6TDNmR0hSeVJIZXYzKy9TUHNIQkFRSVhsT1crR2QxN05oUnFIWTZjK2FNeVhZcWxZcmJ0Mit6ZmZ0MmpodzV3dlBuendrUEQ4Zk96bzZXTFZzSzdkcTFhOGViYjc0cCtFYzFhdFRJYk1Cdy9mcjFmUFhWVjB5Yk5vMTMzMzJYMXExYlU2bFNKYU1CazRTRUJDcFVxSUN2cjY5QmhaWk1Kc1BYMTVkUm8wYXhidDA2dmVmT25UdUhVcWxreUpBaEJaNFBIUmN2NWtxOE5XclV5R3k3YytmT2NlWEtGVDEvcjd5a3BxYmk2K3RMUmtZR2RuWjJUSjA2MWVTeEprNmNpSnViRzBxbGtrV0xGaEVmSDI5eGY4Mmh1NVowMTlhL0dac2F0WVcvVlU4S0hsZEVSRVJFUkVSRVJFUkVSRVJFUkVSRUNvdFlFU1VpSWlKU0FLTkhqK2JwMDZkY3VuU0poUXNYNHVmblYyUUp1TFZyMTZKUUtPamZ2ei9WcTFjWHRzZkh4ek5qeGd4aVkyT1pPWE9tMGNxZVdyVnFNWEhpUlB6OC9KZytmVHJMbHYxZmUvY2RIVldkLzMvOE5abEpEd1NrbHlpaGlZSVV3WWhVRVZCQ1VheFVBYk9yU0JFRUlTSkZVQmVXRmFrQlhJcUNySzZLcUZUUkx5RWdDTVJRRFJCUlFKQVFNSlJBZXB2TS9QN0lMN01NYVpNeUJ1THpjWTduek56N3VmZStaekkzQitlVjkrZnpqcG8xYTVidnRUdzlQWFhublhmYXBrekxhL3ExMHBDWm1hbU5HemRxOSs3ZGlveU0xTnExYTIxVHdOMnNlL2Z1cWxHamhqNysrT05TdTM2clZxMjBhOWN1SFRod1FFT0hEaTN5OFRsaFVxVktsZFM4ZWZOQ3gxZXNXRkZ0MnJSUmVIaTRqaHc1b3F0WHI2cEtsU295bTgwNmVmS2tJaU1qYmYvbHJEWFVvMGNQblR0M1RsYXJWVzNidHJWYmR5Z2pJOE8yRHBpVVBlWGUrZlBuaTlYZGRlM2FOYnVBZGVyVXFhcFVxVkt1enJzYlg4dWdRWU55YlgvZ2dRZms1K2VuOXUzYk8zVGR5NWN2Ni92dnY1ZlJhQ3owbUtOSGoycmp4bzJhUG4yNk9uVG9ZTGN2SlNWRk0yYk1zSVduNDhhTlUrM2F0Zk05bDYrdnI0S0RnelYxNmxURnhzWnEvUGp4ZXUrOTkxU2pSZzJINnM3UGdRTUhKQ25YVklmbGthbk8venJZTXMrZEtjTktBQUFBQUFCQWVVVkhGQUFVd21Bd0tEZzRXTFZyMTFaMGRMUU9IejVjclBOODhjVVhDZzhQVjgyYU5mWENDeS9ZdHYvMjIyOGFOMjZjTGx5NG9BRURCaFM0MWsyZlBuMDBlUEJnSlNVbGFjS0VDZnIwMDAvejdTeFp0bXlaamh3NVl1dXNldWVkZDdSbHk1WmkxWDZqMU5SVVJVUkVhUG55NVpLeTF3WUtDUW5Sa1NOSFpMRllGQnNiVytKckZFWDc5dTNsNHVLaVgzNzVSWmN1WFNyU3NXZlBuclYxbDNYbzBDSFhPa1Q1eVZuenkycTFhc2VPSGZycXE2L1V0MjlmalJrelJpdFhybFJFUklTcVY2K3VwNTU2U3JObXpWSy9mdjIwZGV0V1NkS1RUejVwTzA5NmVycG16SmloeU1oSWVYaDRxR0xGaXJweTVZckdqUnVubzBlUEZsaERZbUtpRGg4K3JNOC8vMXh2dmZXV0JnNGNxUDc5Kzl0MVJqVnAwa1ExYTlZczBuc2lTWFhyMXRVYmI3emgwTFIwVnF0VklTRWhTazlQVjdkdTNmSU5JWE1rSnlkTGtpcFhybXkzL2RxMWEzcnR0ZGRzci91Wlo1N0pjdzIxbXdVRUJHallzR0dTcEQvKytFTmp4b3pSa1NOSENqMHVQMy84OFlkT25qd3BrOG1rdG0zYkZ2czh0NHNiZ3lnNm9nQUFBQUFBZ0RQUUVRVUFEdkR5OHJKTkYzWnoxMHhPMTB0QkljYjI3ZHUxWXNVS21Vd21UWmt5eGJiK3o2RkRoL1RtbTI4cVBUMWRQWHIwc0F1bzhqTjA2RkNaVENaOTlORkhXclZxbGVyVXFaTnJYYU5WcTFicHl5Ky9sSXVMaTZaUG42N2ZmdnROSDMzMGtSWXNXS0RkdTNkcjBLQkJ1dSsrK3lSSmJtNXVEblVDV1N3V1RadzRVY2VQSDFkV1ZwWnR1OUZvVk5PbVRmWFFRdytwWGJ0MkJYYXdPRVBseXBYVnZuMTc3ZDY5VzVzM2I4NTMvYW04aElXRjJSNDdNaTFmam5idDJzblQwMU9wcWFuYXZuMjd4b3daSTBscTI3YXRIbnp3UVQzNDRJTjJYVWhUcDA1VldscWFXclpzYVp1Njd2cjE2NW8yYlpwT25EZ2hUMDlQelp3NVU5N2UzZ29PRGxaOGZMeUNnNE0xYk5nd1BmZmNjN1pBYU5ldVhRb0xDOU9wVTZkeUJYNGVIaDYydGFlS0txOHdzMUdqUmc0ZHUzejVjdTNidDA4K1BqNTVkcVJaTEJhNzU5ZXZYNWNrdTY2bDA2ZFA2NjIzM3JKMVFnVUdCdXFsbDE1eXVQNkJBd2NxSVNGQlgzNzVwZUxpNGhRY0hLeisvZnRyNE1DQmR0MW5qdGkwYVpNa3FXUEhqb1dHYXVXQnNWWnR5Y1ZGc2xoa3ZuQmUxb3gwR2R5Y080VW5BQUFBQUFENGF5R0lBZ0FITld6WVVDa3BLYnB3NFlJcVZxd29EdzhQWldWbDZZc3Z2cEFrVmFsU0pjL2p2dm5tR3kxYXRFaVNGQndjckNaTm10ajJOVzNhVkczYXRGRzFhdFUwY3VSSWh6cFFKR25Rb0VGcTFLaVJNak16N2FaQ3MxZ3NXcnAwcVRaczJDQkpHak5tak5xMWE2ZDI3ZHJwcnJ2dVVraElpQTRlUEtpREJ3K3FSbzBhYXRHaWhlcldyYXZldlh2TDE5ZFh2L3p5aXp3OVBlWGk0bUlMMXN4bXN6SXlNaVJscjYyVmxaVWxWMWRYdFc3ZFdwMDZkZEpERHowa0h4K2ZJcjZicGF0Ly8vNzY0WWNmdEduVEpqMzMzSE1PMXhNVUZGU2s0Q3FIdTd1N05tN2NhTGZ0NjYrL2xxdXJhNjZ4bXpadDBvOC8vaWlqMGFpWFgzNVpraFFaR2FtWk0yY3FMaTVPWGw1ZW1qVnJsaTJnV3JSb2thWk1tYUx6NTg5cjVjcVYycmR2bjE1NTVSVTFhTkJBMTY1ZDA1NDllMlF3R0ZTdlhqMDFhOVpNOTl4emp4bzNicXc3Nzd6VG9ZNnVqSXdNR1kxR0dZMUcyN1k5ZS9aSVVwRitqb21KaVpvL2Y3NTI3OTR0RnhjWFRadzRNZGNVZ043ZTNycCsvYnArL2ZWWE5XN2NXR2ZPbkZGVVZKUThQVDF0MHhuKzk3Ly8xYWVmZmlxejJTeEpldUtKSnpScTFDaUg3NFVjTDcvOHN0emMzR3hkZ3A5KytxbSsrKzQ3QlFjSHEzWHIxZzZkSXo0K1hsdTJiSkhCWUZELy92MkxkUDNibGNIa0tsT04yakpmUEM5WnJUSkgveTdYQm8zTHVpd0FBQUFBQUZDT0VFUUJRQkZjdm54WmYvLzczL1BjMTY1ZHUxemJEaDA2cFBuejU4dGdNR2pNbURIcTBxV0wzWDUzZDNlOStlYWJEazhKZDZPQWdBQzc1L0h4OFpvOWU3WnRmWnRodzRhcFY2OWV0djBkTzNaVXExYXR0SG56Wm0zZXZGbXhzYkg2di8vN1A0ZXYxNjFiTi9YcjEwOEJBUUZxMjdadHJuV3lzckt5MUtOSGowTFBFeHNicSs3ZHUrZTdmK3pZc2VyZHU3ZkRkVWxTNDhhTjFiVnJWNFdHaG1yTm1qVWFPWEpra1k0dkRYbUZVRWVPSE5HU0pVc2taWGZ0MUtsVFJ5RWhJZHEwYVpPc1ZxdHExYXFscVZPbnFuSGovMzN4WDd0MmJTMWV2Rmh6NXN6Um5qMTdkUHo0Y1FVSEIrdUREejVRNTg2ZFZhdFdMZDE3NzczRkR2ODJiTmlnNWN1WHk4M05UVzV1YnNyS3lsSnFhcW9rNmY3NzczZm9IRHQyN0ZCSVNJZ1NFeE5sTXBrMFljS0VQRC8velpzMzE3NTkrelJxMUNpNzdkMjZkWlBCWU5DQkF3ZjBuLy84UjVKa01wazBhdFNvSXYvc2J4UVVGQ1IvZjMvTm56OWZxYW1wOHZiMnRudHZDN05telJvbEp5ZXJSNDhlcWwrL2ZySHJ1TjBZNjk2WkhVUkpNcDg3UXhBRkFBQUFBQUJLRlVFVUFCUkIzYnAxNWVibVp1c1Frckk3b1RwMTZtUmJwK1pHOTk5L3Y4YU1HU05mWDk5YzArZmxLRTRJZGJQTXpFeU5HemRPMGRIUmNuTnowL2p4NC9OY1g4Zkh4MGY5Ky9kWC8vNzlGUk1UbytQSGordmN1WE82ZVBHaXJsMjdwb1NFQktXbXBpb3pNOVBXb1dJeW1XUXltZFMxYTFmNSsvdkwzOTgvenhvTUJvUDgvUHhLL0ZxS0c3Q01IRGxTaHc4ZjF2cjE2OVc1YzJkYmgxRlpxbFdybHZ6OC9GU2xTaFVOR2pSSVZxdFZGeTllbE5WcVZjK2VQZlh5eXkvTDA5TXoxM0hlM3Q2YU1XT0dObTNhcE5XclYrdnR0OTlXcFVxVkpPVU9JSXVxU1pNbWR1c3p1Ym01cVhyMTZtclJvb1hEM1dIMzNudXZyRmFyL1B6OGNuWDUzZWpWVjErVmo0K1BUcDgrcmN6TVRMbTV1YWxwMDZhMktTamJ0bTJyd1lNSEt6dzhYQk1uVGl5VjhLZExseTVxMXF5WlZxeFlvV0hEaHFsQ2hRb09IWGYwNkZGdDJyUkpWYXRXMWZEaHcwdGN4KzNFVk50UDZmLy9zVG5tWEpuV0FnQUFBQUFBeWgrRE5iOVY3Z0hnRmhZNzVBblZXTE9oeks1dnRWcGxzVmhrTUJoS0pVZ3FEV2ZPbk5HY09YTTBac3lZZklPQjhpNHFLa29USmt4UXBVcVZ0R1RKRXJ2QXBhd2tKQ1RJYURUYTFnVkxTVWxSVkZTVTJyUnA0OUR4R1JrWmNuTnpLOUkxUTBORGxabVpxY0RBd0NMWG01Znc4SEFsSnlmYmhadG56cHlSbjUrZlRLYVMvVTFMenIxMDQxU0JmN2E0dURpTkhEbFNDUWtKbWpkdlhwbmNQMlg1T3kzdHh4OFV2MlNPSk1tdFdVdFZEbjZyVE9vQUFBQUFBQUMzRjRPRGF5c1FSQUc0TFpWMUVJVmIxN1ZyMTVTUmthRUtGU3JrbWo0UXlFdEtTb29TRXhQbDV1WldadUZsV2Y1T00wZi9ycXRUeGtpU2pIZFVVZFVGSDVaSkhRQUFBQUFBNFBiaWFCREYxSHdBZ0hMbFZ1aUN3dTNGeTh2ckx4MWFHbXZWbGx4Y0pJdEZXWEZYWlUxTGxjRWo5NVNSQUFBQUFBQUF4WEZyekNjRkFBQ0FNbUV3dWNwVW81YnR1ZmxpVEJsV0F3QUFBQUFBeWh1Q0tBQUFnTDg0WTIwLzIrT3NDOUZsV0FrQUFBQUFBQ2h2Q0tJQUFBRCs0a3gxL2hkRW1TK2NMOE5LQUFBQUFBQkFlVU1RQlFBQThCZG5xbk9uN2JFNWhvNG9BQUFBQUFCUWVnaWlBQUFBL3VKTWQ5YXpQYzQ4YzFLeVdzdXVHQUFBQUFBQVVLNFFSQUVBQVB6Rm1Xcjd5ZURwSlVteVhJdFRWdHlWTXE0SUFBQUFBQUNVRndSUkFBQUFmM1VHZzF3YjNHMTdtbm55UkJrV0F3QUFBQUFBeWhPQ0tBQUFBTWl0VVJQYjQ4eVRQNWRoSlFBQUFBQUFvRHdoaUFJQUFJQmM3NzdYOWpqOXA0T3NFd1VBQUFBQUFFb0ZRUlFBQUFEa2RuZFR1WGo3U0pLeUx2MGg4NFhvTXE0SUFBQUFBQUNVQndSUkFBQUFrSXhHdWJWNndQWTAvVkJFR1JZREFBQUFBQURLQzRJb0FMY2xnN3VIckdscFpWMEdBSlNZTlMxTkJnK1BzaTVEa3VUUjVpSGI0L1Q5ZTVtZUR3QUFBQUFBbEJoQkZJRGJrckY2VFpsanpwVjFHUUJRWXVhWWN6SldyMVhXWlVpUzNKcTFrc0hUUzVLVWVmYTBNay85VXNZVkFRQUFBQUNBMngxQkZJRGJrdnY5RHlwMVYyaFpsd0VBSlphNksxVHVyUUxLdWd4SmtzSE5UWjVkSHJNOVQvbDJReGxXQXdBQUFBQUF5Z09DS0FDM0plK2VmWlZ4OUxBeWZqNVcxcVVBUUxGbC9IeE1HY2VPeUx2WGsyVmRpbzNYbzcwbG8xR1NsSFpnbjdLdVhDcmppZ0FBQUFBQXdPMk1JQXJBYmNuZzZhV0tmeHV0K0gvUEk0d0NjRnZLK1BtWTR2ODlUeFdEUnNuZzRWblc1ZGdZNzZncWp3YzdaRCt4V3BYMDZhcXlMUWdBQUFBQUFOeldERllycTFBRHVIMWxIUDlKQ1I4c2x0dDlyZVRacVp0TWRlNlV3Y09qck1zQ2dEeFowOUpramptbjFGMmh5amg2V0JYL05scHVUVnVVZFZtNW1NLy9ycXZUeGtsWldaS2tTbVBma0h2cnRtVmNGWUNDbU0xbW1VeW1zaTREWlNRakkwT1NaREtaNU9MQzM1c0NBQURnejJFd0dBd09qU09JQW5DN3M2YW1LUG1iOVVvL0hLR3NTeGRsVFVzcjY1SUFJRThHRHc4WnE5ZVNlNnNBZWZmc0s0T25WMW1YbEsra0x6OVI4b2Exa2lTWFNwVlZkZllTR2J5OC8vUTZybCsvTGw5Zlh6bnliOXVFaEFSOS9mWFhNcGxNZXU2NTUrVHE2dXJRTmZidjN5OVBUMDgxYTliTWJ2dWVQWHVVbkp5c1J4OTl0RmkxT3lvb0tFalIwZEhhdG0xYnNZNGZOMjZjWW1KaXRIYnQybEt1ckhDWm1abGF1blNwSkduczJMRi8rdldSTFNFaFFmMzY5VlA5K3ZXMVpNbVNBc2YyNmROSGFXbHB4ZjY4SVc5bXMxa2pSNDVVNTg2ZE5XalFvRC8xMnN1V0xkTzZkZXNrU1N0V3JGQzlldlZLZk00ZE8zYklZckdvYTlldURtMEhBQURBWDVPalFSUi9NZ2ZndG1mdzlKTFAwd1BsOC9UQXNpNEZBTW9ON3llZVUvcUJmVExIUk10eS9acXVMNXF0U3VPbnl1RG0vcWZWRUJFUm9YLys4NS9xMjdldmhnNGRXdURZdUxnNFRaNDhXYWRQbjlZZGQ5eWhidDI2cVVhTkdnNWRaL0xreWZMejg5T0hIMzVvdC8yRER6NVFkSFMwWFJEVnZYdjNBcytWMTNtY0xUNCtYdGV1WGN1MVBTZmdjbFJ4Z2dtejJhek5temRMSW9ncVMxRlJVVEtiemZMeSt2UEQ3WVVMRnhacGZPWEtsVFZreUJEYjg2Q2dvRkt0NTgrKy8zSkVSVVhwekpremV1U1JSL0lkTTN2MjdIejNUWm8wcVZqWDNiSmxpeTJFa3JLRHFIZmVlYWZFWFZGejVzeFJabVptcnNBcHYrMEFBQUJBUVFpaUFBQUFrSXZCNUtxS2Z4K2p1TGVESmF0VkdWR1J1cjVnbGlxTm15S0RxOXVmVW9PL3Y3K01ScU0rK2VRVCtmdjdxMU9uVG5tT08zcjBxR2JObXFXclY2OXE0TUNCK3VhYmJ6UjI3RmpObURGRFRabzBLZlc2cWxhdHFyWnRjMDlWbUJQSTNHcWVmLzc1QXZkdjJMQkJDUWtKK2U3ZnYzKy9YRnhjMUxwMTYySmRmLy8rL1pLa0J4NTRvRmpIbzNCUlVWR1NwSHZ1dWFmVXpubnMyREdOR3pjdTMvMzE2dFhUaWhVcml2eTU5L1B6c3d1aWloS1czc29PSERnZ1NlcmN1WE9lKzYxV3E3WnYzNTd2OGNVSm9pSWlJaFFTRWlKSkdqVnFsTFpzMmFLSWlBZ3RYYnBVbzBlUEx2TDVBQUFBQUdjaGlBSUFBRUNlWEJzMGx1OUxZeFcvZkdGMkdIWHNpSzR2bUNYZmw4ZkxwVUpGcDErL1dyVnFtakJoZ3FaTm02YTVjK2VxZnYzNnFsdTNybTEvZkh5OFZxOWVyUzFidHNqTHkwdlRwMDlYKy9idDFiVnJWNzN4eGhzYU4yNmMrdlhycHdFREJzamQzYjZUSytmWUhOZXVYY3ZWMlpIVFpaU3pQZWVMWFQ4L3Z6eTdmMjdWSU9yR0wvM3pzblBuemdLRHFNbVRKOHZGeFVYZmZmZGRzYTQvZWZKa1NjWHJ1SUpqamg0OUtrbHEzcng1cVoyelVxVktkbDB2Mjdkdmw1ZVhseDU2NkNGSjJmZG5qcHM3QWZPYmJqSy9qc0xTNkNRc2FnZGdhYm41TmQxNHYzWHQydFVXTUpuTlprbi9DL0J5RkxmdWJkdTJhZDY4ZWNyS3lsSlFVSkQ2OXUycjl1M2JhOHlZTWRxd1lZTXNGb3RHang3TmVsRUFBQUM0SlJCRUFRQUFJRjhlN2J2SWFyVXFZY1dpN0REcTZHRmREUjRobi83RDVObXBtK1RZZE5ERjFyWnRXd1VHQmlvOFBGeFhybHhSM2JwMUZSOGZyL1hyMSt1cnI3NVNTa3FLV3JkdXJYSGp4dG1tNHJ2enpqdTFkT2xTelowN1Y1OTg4b20yYnQycXA1OStXb0dCZ2FwUW9ZSWtLVGs1MlM0NFNrcEt5amRJeXRrK1lzU0lJdGZmczJkUFpXWm1PalMyc0duL3BQK0ZPZHUzYjlleFk4Y2s1UTdNSlB0cDh0YXNXVlBnT2VQajR4MnFEN2VteE1SRVJVVkZ5V2cwcW1uVHBxVjIzcnAxNjlwMTZXemZ2bDFWcWxRcDloUnk1Wm12cjY4NmR1eG90KzNtM3ljcEtTbVNKQThQanhKZjc5TlBQN1VGZHpsaHU1UWREczZhTlV2QndjSGF0R21UTGwyNnBDbFRwc2pUMDdQRTF3UUFBQUJLZ2lBS0FBQUFCZkxzOEloa3NTcmhneERKYXBVbE9Va0pIeXhXNnE1UStUdzFVRzczTm5kcUlEVjgrSEQ5N1c5L1UyeHNyT2JPbmF1d3NEQmxaR1NvZHUzYWV1U1JSOVNnUVFQYjlHODNDZ2dJVVBmdTNiVnk1VXF0V0xGQ3ExYXQwb01QUHFnbm5uaENyVnExc29VNjNidDN6N01qSTcrdWpxTHc4L01yTklpNmVQR2l6R2F6L1B6OEhEN3ZUei85cEsxYnQ5cHR1L0dMN3h1RHFNOCsrNnpBYytWMGF1RDJGQkVSSVl2RklrbDYvUEhIOHh5ellzVUsxYXRYNzArczZxK2xldlhxR2pObWpFNmRPcVZHalJwSnloMUVYYnAwU1pKOUoxbFJ4Y1hGYWY3OCtRb1BENWZCWU5DSUVTUDA1Sk5QMm8zeDkvZlh3b1VMTlduU0pQMzQ0NDk2K2VXWE5XN2NPTFZzMlRMWCtheFdxM2J2M3EyRWhBVDE3dDI3MkhWSlVscGFtbmJ1M0tsT25UcVZ5VnBsQUFBQXVMVVJSQUVBQUtCUW5wMjZ5bGl0aGhLV3pWTlczRlZKVXViSkU3cjJyemRsckZaRDd2Y0h5TzJlNWpMVnF5OWo1U3FsR2t4NWUzdExrazZkT3FWdDI3YXBXclZxNnRldm4zcjA2S0gzM25zdjE1UjZOOXEyYlp2YXRXdW5uVHQzYXYzNjlkcTNiNThHRHg1Y2FyVVZadG15WllXT3lRbThpakkxMmZqeDR6VisvSGk3NC9NTHpMNzU1aHVIcm8vYjA5NjlleVZscjExMmMrZkxwVXVYbEo2ZUxvT1RPeGVqbzZQejdPaHpwTXZ2UnNIQndUcDgrSENScjM4clRQc1lFUkdocVZPbmF0NjhlYnJ2dnZ0eTdkKzFhNWNrNVZxM3ptZzBTcEppWW1KVXAwNmRmTSsvWThjT0xWNjhXQWtKQ2ZMMDlGUndjTEE2ZE9pUTU5amF0V3RyNGNLRm1qRmpocUtpb2hRY0hLekF3RUFGQlFYSjE5ZlhOaTQ5UFYxejVzeVJ1N3U3ZXZUb0laT3ArRjhQN05xMVMzUG56dFhhdFd0TFBNMGlBQUFBeWgrQ0tBQUFBRGpFN1o1bXFqSXJSRW5yUDFmS3RzMVNWcFlrS2V0eXJGSysyNlNVN3paSmtneXVibks1bzRvTTdoNXk4ZlNTK3dQdDVOVzlWNG5EcWRhdFcrdjk5OS9YWFhmZFpWdjNaTktrU1lWT0ZYYjE2bFhWcmwxYklTRWh1bnIxcXFwVXFaSnJUSHg4Zks0cDdQS2JzdTd3NGNORi9vSWRKV08rY0Y3Skc3K1FKZTVLV1pkUytseGM1SDcvZzhXNlJ4SVRFN1Z2M3o0WkRBWXRYTGhRMWF0WHQ5di80b3N2NnV6WnMzbDI0ZXpidDAvSGpoM1RzR0hENU9ycVdxS1hVS0ZDQlQzMjJHTzI1OTk5OTUwU0V4UDF6RFBQMkkxYnQyNWRnZWVwWHIxNmtUb0RieVVCQVFHcVdiT21Qdm5rRTgyZVBkdHVYMWhZbU5hdVhTc2ZINTljdnp2dXZ2dHVuVDE3VmkrOTlKSnExcXdwZzhHZ2R1M2FLU2dvU0pJVUZSV2wxYXRYMndLNnUrKytXNU1uVDFidDJyWHR6dE9uVHg5NWVucHE3ZHExa3FUS2xTdHIzcng1K3VpamovVFpaNS9wbTIrKzBmYnQyOVd6WjA4OTk5eHpxbHExcWp3OFBOU2hRd2VGaG9acTc5Njk2dFNwVTdGZmY4NGFjdDI2ZFN2Mk9RQUFBRkIrRVVRQkFBREFZUVl2YjFVWUdDU3Y3cjJVR3ZhdFVuZHZseVhCUHJDeFptWW9LL2FpN1huR0w4ZmwydmdldWRacjRQQjFkdTNhcGRXclY5dHQrL0RERCtYdjc2OWx5NWJsKzRYMk04ODhvK0hEaDJ2NjlPbDYrT0dIMWFWTEYzMzk5ZGRhdDI2ZHRtM2JsbWNJSlVrSkNRbjZ6My8rNDFCdDFhdFh6L01MMjhLK1pQK3p4TVhGNlk0NzdyQTlMdytoV2RKbnE1Uis1RUJabCtFMEdWR1JSYjVISkNrME5GU1ptWm1xWGJ0MnJoREthclhxd29VTHFsYXRXcDVUcGExWXNVTFIwZEg2OGNjZjlmcnJyOXVtbEN1T1NwVXFhZmp3NGJiblAvNzRveElURSsyMlNZWGZJeE1tVENoMkRXWE5ZRERvaVNlZTBMSmx5M1Rod2dYYjlwVXJWK3J6enorWG01dWJwa3lab3NxVks5c2Q5K0tMTHlvcEtVbUhEaDNTdVhQbkpHWGZzK2ZPbmRPeVpjc1VFUkVoU1hKeGNWRy9mdjAwWk1pUVBEdVgwdExTY20wekdvMEtDZ3BTNjlhdHRXREJBcDAvZjE1ZmYvMjFUcHc0b1VXTEZ0bXVGUm9hcW0rLy9iYllRVlIwZExRaUl5TmxNcGtVR0JoWXJITUFBQUNnZkNPSUFnQUFRSkVacTlXUVQ3K2g4bmxtc0RKTy9xeU1ZMGVVK1V1VXpIOWNrQ1grbXQxWUY5L0tNbGFwV3FUekp5Y25GenBkM0kzcklFbXltNkp2Nzk2OWF0REE4Uy8xQzFvajZtWjE2dFRKOVFXN1ZQWkIxUG56NS9YKysrK3JZc1dLZXYzMTEyM2JuMy8rK1FLUDI3QmhneElTRWdvY1k3RlliQjBhTjdKYXJiYkhlZTB2TGE0TkdwZnJJS280OTRqMHYya1hMMTY4cUtTa0pQbjQrTmoyblQ5L1hoa1pHZkwzOTgvejJFV0xGbW4rL1BuYXRXdVhYbm5sRlEwWk1rUURCZ3l3bThidjVzNmVxMWV2MnJZMWJkcFVmZnIwS1hMTmY1YXNyQ3lscHFZNjdmdzN2dGM1SG52c01UVnYzdHl1VytuaGh4L1d3WU1ITlhiczJGelQ4a21TcjYrdlpzeVlrV3Q3Ykd5c2poOC9Ma2xxMGFLRlJvMGFsZS9Qc2pBdFdyVFFpaFVydEg3OWVuM3l5U2NhUFhxMGJWK3JWcTFVclZvMUhUaHdRRmV1WEZIVnFrWC9IRzdjdUZGUzltdTlPV2dEQUFBQUpJSW9BQUFBbElUUktMY216ZVRXcEpsdGt6VTFSWmFFZUZuVDAyVE5TSmVwWGdNWlRFV2IraXN3TU5EMmwvV3paOC9XOXUzYmM0M3AzYnUzM2ZPQzFvb3FEVG1oUzg2MGdJVnhOSmk1ZVBGaWtjWS85TkJEZXZIRkYzUFY5ZUtMTDhwc05xdG56NTZTc3J0TDB0TFNkUC85OXhkNHZqWnQydVRaVFhHendvSkJaNjR6NWYxRVAzbTA3V1JibjZ4Y2NYR1JhNE5HUmI1SDl1M2JwN05uejBySy9nd2NPblRJcnFNbFp5cTNWcTFhNVhtOGo0K1BwazJicHExYnQyckpraVZhdFdxVklpTWpOV25TSkZXcVZFbVNjdDEzS1NrcGR0dWNGVVE1ZWk4VXRCYlIvdjM3TlczYXROSXFLYzlyZi9YVlY1S3kxK0s2OGZmUDFxMWJiWThiTm15bzk5OS92OGpucjFHamhsNTc3VFdaeldaMTZkS2x4UFdhVENZOTg4d3o2dE9uajl6ZDNXM2JEUWFESG5ua0VYMysrZWZhdm4yNyt2WHJWNlR6cHFTazJOYm9ldXFwcDBwY0p3QUFBTW9uZ2lnQUFBQ1VLb09ubDR5ZXVhY0NLMjJsT2VYNnhtMzdBQUFTR0VsRVFWU2NJMnRFWmYzL05iR01ScU5ENXl4cU1PUG8rTWFOR3lzckswdDc5dXpSVjE5OXBmUG56MHZLRHFnR0RCaWdZOGVPYWRteVpiYngrL2Z2ZCtpOE9lTnU3dmJLK1pJNUw2bXBxWHI4OGNjTEhGZGFQeWRqalZveTFxaFZLdWNxRHo3KytHTkpVdi8rL2ZYWlo1L3ArKysvdHd1aWNuNmViZHEwS2ZBOGdZR0J1dnZ1dXpWOStuUWRQSGhRMDZkUHQ0VXFOLzVNdTNmdm5tZm5vSlQ5MmMzcjUxemNuNzB6UTgzU2N2bnlaVzNldkZsUzl1K0tuTWQ1Y2ZSOTZOMjd0MTJuWjhlT0hlMzI5KzNiVjU2ZW52cjAwMCtMVVhHMkcwT29IQTgvL0xBKy8veHpoWWFHRmptSTJycDFxNUtUazlXOGVmTVNUZThJQUFDQThvMGdDZ0FBQUxlbFNaTW0yVDIvZVJxeG9uQmtqU2l6MlN4SmNuVjFySE9sb0FCSHl1NmllT1dWVnhRWEZ5ZEpxbENoZ2hZdVhDZy9QNzlDenoxbHloUkZSRVRJWURESWFEUXFLeXRMYjc3NXBpUnAvdno1T25ueXBFTTE1aVd2YVFkTG9yRDNBVVdYbEpTa3k1Y3ZxM3IxNmhveVpJZ09IanhvVzVlcFFvVUt1bnIxcWlJaUl1VG41NmQ2OWVvVmVyNzY5ZXRyNmRLbG1qdDNyb1lNR1ZMa2VueDhmUFR3d3cvYm51L2N1Vk5KU1VtNXVoWUxDbXR1bGwvb0plVS9iZWFOMnJadDYvVFAzclp0MjlTOWUzYzFhdFJJUzVjdXRkdDNZL2prNStlblM1Y3VLVDA5WFhYcTFNblZWWG4xNmxXbHBLUVVlcjNrNUdSYklKNlg5UFQwQXJ2SjVzK2ZMMTlmMzF6Ykd6WnNxSm8xYStyczJiUDY3YmZmVkw5Ky9VSnJrYkxEK2ErLy9scVNpaHhnQVFBQTRLK0ZJQW9BQUFDM3BhNWR1OW85TDBrUTVjZ2FVZW5wNlpLa2MrZk8yWFVjRlVkU1VwS21USm1pckt3cytmcjZLajQrWGxXcVZORWJiN3loUllzVzZZNDc3aWp3ZUE4UEQ5V3ZYMTlqeG96UjNMbHo3ZXE4K1F2eG14WFUyWEt6OFBCd1NkbGY2cGRFZUhpNFhGeGNGQkFRVUtMeklKdVBqNDltenB5cGl4Y3Z5dFhWVlk4OTlwZ1dMMTZzTFZ1MnFILy8vdHE4ZWJNc0ZrdVJwczZyVUtGQ25tc1ZGZWI1NTUrWHI2K3ZubmppQ2R1Mm4zNzZTVWxKU2JuV2NhdGN1WEtlUVVoNWtaR1JJVGMzdDF6YlAvendReTFidGt6cjFxM1R4SWtUMWJScFU5cytpOFdpd1lNSEt5VWxwZER1dGNKWXJkWUNBN3FDUXF5T0hUdnFpeSsrVUZoWW1NTkJWRmhZbUdKalkxVy9mbjN1YlFBQUFCU0lJQW9BQUFDM3BieldqWEttNU9Sa1NkblRocFZrNnJDa3BDUk5uVHBWTVRFeG1qTm5qdWJPbmF2NCtIak5tREZEbzBhTjBxUkprelJ6NWt4VnExWXQzM01NR2pSSTllclZLM0M5cWhFalJ1ajgrZlA2K09PUGkvM2xmODRhT3lYdExKazJiWnBjWFYzMXpUZmZsT2c4K0o5R2pSclpwa0xyM3IyN1ZxOWVyWFhyMXFsRGh3NzY4c3N2NWVYbFZhclRWK2FuS0IxVXhlbTJ1cFhsck05bU1CZ1VHaHFxZi8vNzMxcXpabzI4dkhKUFRkcTVjMmV0VzdkT1lXRmhka0ZVV0ZpWUxsKytyTHZ1dWt2dDJyVXJVVDBlSGg3YXRHbFRzWTdOQ2FMMjdObWp2Ly85NzRXT3QxcXR0aWtDQncwYVZLeHJBZ0FBNEsrRElBb0FBQUMzcFpKMFFCWEg5ZXZYSlVtREJ3L1cwS0ZEYysxMzVFdi9LMWV1NkkwMzN0RHZ2Lyt1eVpNbjIzMGhYYWRPSFUyZVBGbHZ2dm1tUm84ZXJiZmVla3RObWpUSjh6eUZkU3prZEVaWXJWWlZyRml4MExwd2UvUHk4dExUVHordGp6NzZTSysrK3FwU1UxTVZGQlFrSHg4ZnAxNzNxNisrMHErLy9wcHIrOVdyVnlYbGY0L2VQSzNtN1NvakkwT1M1T0xpb252dnZWY0pDUW5hdEdsVG50UFVOV25TUkUyYU5ORzJiZHMwWk1nUStmcjZLaVVseGRhWk9IcjBhQmtNaGorMS9wdnJHekpraUhyMjdPbndNWC83MjkrMGQrL2VYR3RaQVFBQUFEY2ppQUlBQU1CdDZlWXVuUnVEb0J2MzVYUXQzR2pEaGcxYXZIaXg3WGwwZEhTK1FWTE85aWxUcGtpU3FsYXRXcXg2VDV3NG9YZmVlVWR4Y1hHYU1tV0tPbmZ1bkd0TVFFQ0Fac3lZb2JmZmZsdXZ2ZmFhaGc4ZnJqNTkraFQ1QytxWW1CaWxwNmVyU1pNbWVSNmIzK3R0MWFxVjNuMzMzU0pkQzdlRzU1NTdUdHUyYmRPRkN4ZFV2WHAxUGZQTU0wNjlYbng4dkg3NjZTZnQzYnMzM3pINWRTMDZFa1FWZEUvZUtoSVNFaVJsQjRHMWE5ZldBdzg4b0EwYk51VDczZ2NGQlNrNE9GakxseS9YeElrVEZSSVNvc3VYTCt2eHh4OVh5NVl0Lzh6U2N6RVlESHIrK2VlTE5MNTkrL1pxMzc2OUU2c0NBQUJBZVVFUUJRQUFnTnVTMVdxMWhTd25UcHlRSkxtN3UrY2E4K3V2ditiYVhxOWVQZlh1M2J0STEvdnR0OThrU1hmZWVXZVI2MXk3ZHExV3JWb2xrOG1rNmRPbkY3am1VdHUyYlRWcjFpeE5uejVkSVNFaENnME4xYmh4NCtUdjcrL3dOWThjT1dKN2JMRlljazNoVjdGaVJiczFmWExVcWxYTDRXdmcxbkwrL0hsYjExNWNYSngyNzk2dFJ4NTVwRlN2a1p5Y3JPWExsMnZmdm4zeTlmWFZnZ1VMOGh5WHM3NWFTYVowTkpsTXQvem44ZEtsUzVKa1c5T3RWNjllK3ZiYmI1V1VsSlRuK0ZhdFd1bXh4eDdUZDk5OXArdlhyeXNpSWtJdFdyVFFpQkVqL3JTYUFRQUFnTEpBRUFVQUFJQmIxdG16WjNYdzRFRkoyUjBZTjY1MUZCa1pxWWtUSjhwb05NcHNOc3RnTUtoTm16WTZlL2FzUm93WUlYZDNkMlZsWlNrdExTMVg4Tk9pUlF1MWFORkNrcFNWbGFWMzMzMVgvdjcrNnQrL3YrTGk0alI1OG1UMTZkTkh2WHIxc2gwemN1UkltVXdtMjdvOGp0WWZFaEtpeU1oSTFhbFRSOU9uVDNjb1VHclpzcVdXTFZ1bW1UTm42dWVmZjlhSUVTUFVwVXNYUGZ2c3M0Vk95eWRKTzNic2tKUWQwQzFZc0VDdnZ2cXFYUmpsNit0Yjd0YnIrU3VMam83VzVNbVRsWktTb29jZmZsamg0ZUg2NXovL3FRTUhEaWdvS0toWVhYeHBhV21LaW9yUzBhTkhGUmtaS1NrNzRQcmlpeS9rNnVxcUJnMGFsUGJMc0tsWXNhTHExS21qUllzV09lMGFwZUgwNmRPU0pEOC9QMGxTdTNidENsM25hZlRvMFlxSWlGQkVSSVQ4L1B6MGozLzhReVlULzFzT0FBQ0E4bzEvOFFJQUFPQ1dkUHIwYVFVSEJ5c3hNVkVHZzBFelo4N1UyMisvcmJ2dnZsdVBQdnFvL1AzOTlkaGpqMG1TUER3ODlOQkRENmxaczJaS1QwOVhqeDQ5YkoxQVZhdFd6YlA3UjVMTVpyUCs4WTkvYU0rZVBlcmV2YnVzVnF1TVJxTzh2THkwWU1FQ2hZZUhhK0xFaWJwMDZaSk9uanlwVnExYXljUERJOWQ1YnA3K0x5VWxSYXRYcjliR2pSdVZsWldsamgwNzZyWFhYcE8zdDdmRHI3OW16WnBhc0dDQjFxeFpvN1ZyMXlvME5GU2hvYUY2OU5GSE5YSGl4SHlQTzNueXBDSWpJOVd3WVVONWVucHE2OWF0aW8yTjFhdXZ2bnJMZDVpZzZFNmNPS0ZwMDZicCt2WHJldnp4eC9YS0s2L28xS2xUbWpWcmxyWnQyNmF3c0RBRkJBU29WYXRXdXV1dXV6Umx5aFJWcUZCQlpyTTVWd0JpdFZxVmtaRWhrOG1rSFR0MmFONjhlYlo5ZGV2V1ZVQkFnRnEzYnEwV0xWcms2aklzVFY5KytXV1JqOGxyQ2s1bnkrazh2T2VlZXh3YWYrTEVDUzFac2tUWHJsMlR3V0JRZEhTMC92V3ZmMm5vMEtHcVY2K2VFeXNGQUFBQXloWkJGQUFBQUc0NXAwNmRzb1ZRbzBhTlVreE1qTmF2WDYvaHc0ZnIyV2VmMWVEQmcrWGg0YUh4NDhmbldnUEozZDFkWThlT2xaUTlMVjFXVnBheXNyS1VsSlFrczlrc1QwOVB1YnU3S3o0K1htKy8vYllpSXlQVnRXdFhUWnc0VVFhRFFiNit2bnIzM1hmMTNudnZLU3dzVEJFUkViYTFibktDTDR2Rm9yaTRPRldvVUVHdXJxNEtEdytYSkxtNXVVbVNNak16dFhQblR2bjYrbXJVcUZIcTFLbFRzZDRIbzlHb0YxNTRRVDE2OU5ES2xTdDE2TkFoUGZ2c3M3YjlLU2twU2toSWtORm9sSlQ5WmZ5U0pVc2tTUys4OElMdXVlY2VUWjQ4V1ljT0hWSlFVSkN0VzhOaXNTZ3pNMU91cnE2U3NydkNNak16bFo2ZUxpOHZMOXYySEVGQlFYbldkK09YLy9tTmdmTnMzYnBWaXhjdlZrWkdocnAyN2FyUm8wZExraG8yYktqbHk1ZHI0OGFOMnJoeG8vYnQyNmQ5Ky9ibE90NW9OTXBnTU1oZ01NaHF0Y3BzTnN2RnhVWC8vZTkvMWFGREI0V0ZoZW5CQng5VTI3WnRWYmR1WGR0eHFhbXBtajE3ZHI1MVhiMTZWWklLSE9QSU9sSDVPWHYyckNwV3JDaHZiMis1dWJucHQ5OStVMnhzck8zKyt6TWtKeWNySWlKQzN0N2VhdGFzbWN4bXMxSlRVK1h0N2ExVHAwNUp5cDVlMEdLeDZNQ0JBMXEvZnIzMjc5OHZTUW9NRE5UQWdRTVZFaEtpSDM3NFFULzg4SU5hdG15cHpwMDdxMDJiTnFwWnM2WWs2ZGl4WTNaaG9DU2xwNmZuZTY4VnRPOUdIMzc0b2FLam94MGFXOWphZWZrcHliU01BQUFBS0g4SW9nQUFBSERMMmJwMXF4SVRFL1gwMDArcmI5Kyt5c3JLa3RsczF1Yk5tN1Z3NFVLN3NRYURRUzR1THJaQXltcTF5bUt4NU5zaDhmNzc3OHRvTkdyYXRHbUtqWTNWbzQ4K3Fna1RKdGdGV2lhVFNhKy8vcnA2OWVxbDgrZlA2OENCQTZwZXZibzZkKzVzR3pOa3lCQmxabWJhbmJ0bHk1YVNzcWUrZS92dHQxVzNibDM1K1BpVStQMm9WYXVXcGsyYnBxU2tKUG40K0dqNjlPbmF1M2V2YlgvT2RJRWZmUENCamg4L3JtN2R1aWtnSUVDU05ILytmSDN4eFJmNjhzc3Z0V3ZYTGtsU1RFeU1ldmJzbWVlMVZxMWFaUmM2U05sVHZ4WEdrVEVvUFN0WHJ0VG5uMzh1ZzhHZ29VT0hhdENnUWJrK3cwODk5WlNlZlBKSi9mNzc3enArL0xoKy8vMTNYYng0VWRldlgxZGlZcUxTMHRKa05wdVZsWlVsbzlFb285R29aczJhcVVxVktwS2tPWFBtNUhudGpJd01Xemhia0lMR2xDU0lldlBOTjNYeDRzVmMyd3RhZTYyMGJkbXlSZW5wNlFvTURKU3JxNnV1WExtaUFRTUcySTFwM0xpeGhnd1pvdGpZV0VsUy9mcjFOV0xFQ052dmlaa3paMnJQbmoxYXMyYU5qaHc1WXV1d0dqdDJySHIzN3EzVTFOUmM5NVhWYXMzM1hpdG8zODFjWFYxdFV3b0NBQUFBemtZUUJRQUFnRnZPMDA4L3JRc1hMdWlsbDE2U2xOMjVNWGJzV1BYcDAwYzdkKzdVbVRObmxKeWNySXlNREdWbVp0cDFQa25LTTRneUdBeXFWcTJhR2pac3FKaVlHRmtzRmozMTFGTjYrZVdYYzNWVjVZeS83Nzc3RkIwZExZUEJvT0hEaDl1bU1uTnhjVkdiTm0wVUhSMHRzOWtzZDNkMzNYLy8vUm8yYkpqdCtDWk5tcFQ2KzVJVGF0MTMzMzJLaVltUm01dWJxbFdycG1IRGhpa3RMVTFuenB6UmZmZmRwMWRmZmRWMmpNbGswb0FCQS9Uc3M4L3E1NTkvMXVuVHB4VVhGNmYwOUhSbFpHUW9JeU5ERm90RkJvTkJKcE5KZGVyVXNSMWJXbDBOaFhWUG9PZ0dEQmlnNk9obzllclZ5eFk2NXNWZ01LaGV2WHFsT3ZXYnI2OXZxWDAyYXRTb1lRdStIUFhvbzQ4cUtpcEttWm1aTXB2Tk1ocU5hdGl3b1FZTkdsUXFOVG1pZS9mdTJyMTd0L3IxNnlkSnFscTFxZ0lEQTVXV2xpWVhGeGMxYjk1Y2dZR0JTa2hJME5HalIvWDQ0NCtyWGJ0MnVYN1h0Ry9mWHUzYnQ5ZXhZOGYwL2ZmZjY0OC8vckNGeEE4ODhJRFRPb3RxMXF5cER6LzgwQ25uQmdBQUFHNW1zSmJGWk5vQUFBQkFJZkphdzZZMEpTWW1xa0tGQ2c2Ti9mWFhYOVc0Y1dPbjFHRTJtMld4V0VwdFdqRm52MjhBc3VXc1F3Y0FBQUQ4VlJueStxdk92TVlSUkFFQUFBQUFBQUFBQUtBb0hBMmkrUE10QUFBQUFBQUFBQUFBT0FWQkZBQUFBQUFBQUFBQUFKeUNJQW9BQUFBQUFBQUFBQUJPUVJBRkFBQUFBQUFBQUFBQXB5Q0lBZ0FBQUFBQUFBQUFnRk1RUkFFQUFBQUFBQUFBQU1BcENLSUFBQUFBQUFBQUFBRGdGQVJSQUFBQUFBQUFBQUFBY0FxQ0tBQUFBQUFBQUFBQUFEZ0ZRUlFBQUFBQUFBQUFBQUNjZ2lBS0FBQUFBQUFBQUFBQVRrRVFCUUFBQUFBQUFBQUFBS2NnaUFJQUFBQUFBQUFBQUlCVEVFUUJBQUFBQUFBQUFBREFLUWlpQUFBQUFBQUFBQUFBNEJRRVVRQUFBQUFBQUFBQUFIQUtnaWdBQUFBQUFBQUFBQUE0QlVFVUFBQUFBQUFBQUFBQW5JSWdDZ0FBQUFBQUFBQUFBRTVCRUFVQUFBQUFBQUFBQUFDbklJZ0NBQUFBQUFBQUFBQ0FVeEJFQVFBQUFBQUFBQUFBd0NrSW9nQUFBQUFBQUFBQUFPQVVCRkVBQUFBQUFBQUFBQUJ3Q29Jb0FBQUFBQUFBQUFBQU9BVkJGQUFBQUFBQUFBQUFBSnlDSUFvQUFBQUFBQUFBQUFCT1FSQUZBQUFBQUFBQUFBQUFweUNJQWdBQUFBQUFBQUFBZ0ZNUVJBRUFBQUFBQUFBQUFNQXBDS0lBQUFBQUFBQUFBQURnRkFSUkFBQUFBQUFBQUFBQWNBcUNLQUFBQUFBQUFBQUFBRGdGUVJRQUFBQUFBQUFBQUFDY2dpQUtBQUFBQUFBQUFBQUFUa0VRQlFBQUFBQUFBQUFBQUtjZ2lBSUFBQUFBQUFBQUFJQlRFRVFCQUFBQUFBQUFBQURBS1FpaUFBQUFBQUFBQUFBQTRCUUVVUUFBQUFBQUFBQUFBSEFLZ2lnQUFBQUFBQUFBQUFBNEJVRVVBQUFBQUFBQUFBQUFuSUlnQ2dBQUFBQUFBQUFBQUU1QkVBVUFBQUFBQUFBQUFBQ25JSWdDQUFBQUFBQUFBQUNBVXhCRUFRQUFBQUFBQUFBQXdDa0lvZ0FBQUFBQUFBQUFBT0FVQkZFQUFBQUFBQUFBQUFCd0NvSW9BQUFBQUFBQUFBQUFPQVZCRkFBQUFBQUFBQUFBQUp5Q0lBb0FBQUFBQUFBQUFBQk9RUkFGQUFBQUFBQUFBQUFBQUFBQUFBQUFBQUFBQUFBQUFBQUFBQUFBQUFBQUFBQUFBQUFBQUFBQUFBQUFBQUFBQUFBQTNDYitINm9CYjZtUDUzNjlBQUFBQUVsRlRrU3VRbUNDIiwKICAgIlRoZW1lIiA6ICIiLAogICAiVHlwZSIgOiAibWluZCIsCiAgICJWZXJzaW9uIiA6ICIzMSIKfQo="/>
    </extobj>
    <extobj name="C9F754DE-2CAD-44b6-B708-469DEB6407EB-12">
      <extobjdata type="C9F754DE-2CAD-44b6-B708-469DEB6407EB" data="ewogICAiRmlsZUlkIiA6ICIxMTYzMjA5NjE4MDAiLAogICAiR3JvdXBJZCIgOiAiMzI0NjA3NjY2IiwKICAgIkltYWdlIiA6ICJpVkJPUncwS0dnb0FBQUFOU1VoRVVnQUFDQUVBQUFOcUNBWUFBQUQyRGNESUFBQUFDWEJJV1hNQUFBc1RBQUFMRXdFQW1wd1lBQUFnQUVsRVFWUjRuT3pkZVZoVjFmN0g4YzloRUJrRVJkRkVLWE82RGxtYVEycGxta1BYTXROcldnNDVOVjY5em1hVGFlYUVjNmxwVnBybVdKbHpsa01pbUlpaU9ZV29sQk9LQ2dJaU14dzR2ei80Y2ZMSVlWTEFPcjVmejlQem5MUDMybXV2dzlwZzhQMnU3ektZVENhVEFBQUFBQUFBQUFBQUFBREEzNHJCWURBVTlocTc0aGdJQUFBQUFBQUFBQUFBQUFBb2VTUUJBQUFBQUFBQUFBQUFBQUJnSTBnQ0FBQUFBQUFBQUFBQUFBREFScEFFQUFBQUFBQUFBQUFBQUFDQWpTQUpBQUFBQUFBQUFBQUFBQUFBRzBFU0FBQUFBQUFBQUFBQUFBQUFOb0lrQUFBQUFBQUFBQUFBQUFBQWJBUkpBQUFBQUFBQUFBQUFBQUFBMkFpU0FBQUFBQUFBQUFBQUFBQUFzQkVrQVFBQUFBQUFBQUFBQUFBQVlDTklBZ0FBQUFBQUFBQUFBQUFBd0VhUUJBQUFBQUFBQUFBQUFBQUFnSTBnQ1FBQUFBQUFBQUFBQUFBQUFCdEJFZ0FBQUFBQUFBQUFBQUFBQURhQ0pBQUFBQUFBQUFBQUFBQUFBR3dFU1FBQUFBQUFBQUFBQUFBQUFOZ0lrZ0FBQUFBQUFBQUFBQUFBQUxBUkpBRUFBQUFBQUFBQUFBQUFBR0FqU0FJQUFBQUFBQUFBQUFBQUFNQkdrQVFBQUFBQUFBQUFBQUFBQUlDTklBa0FBQUFBQUFBQUFBQUFBQUFiUVJJQUFBQUFBQUFBQUFBQUFBQTJnaVFBQUFBQUFBQUFBQUFBQUFCc0JFa0FBQUFBQUFBQUFBQUFBQURZQ0pJQUFBQUFBQUFBQUFBQUFBQ3dFU1FCQUFBQUFBQUFBQUFBQUFCZ0kwZ0NBQUFBQUFBQUFBQUFBQURBUnBBRUFBQUFBQUFBQUFBQUFBQ0FqU0FKQUFBQUFBQUFBQUFBQUFBQUcwRVNBQUFBQUFBQUFBQUFBQUFBTm9Ja0FBQUFBQUFBQUFBQUFBQUFiQVJKQUFBQUFBQUFBQUFBQUFBQTJBaVNBQUFBQUFBQUFBQUFBQUFBc0JFa0FRQUFBQUFBQUFBQUFBQUFZQ05JQWdBQUFBQUFBQUFBQUFBQXdFYVFCQUFBQUFBQUFBQUFBQUFBZ0kwZ0NRQUFBQUFBQUFBQUFBQUFBQnRCRWdBQUFBQUFBQUFBQUFBQUFEYUNKQUFBQUFBQUFBQUFBQUFBQUd3RVNRQUFBQUFBQUFBQUFBQUFBTmdJa2dBQUFBQUFBQUFBQUFBQUFMQVJKQUVBQUFBQUFBQUFBQUFBQUdBalNBSUFBQUFBQUFBQUFBQUFBTUJHa0FRQUFBQUFBQUFBQUFBQUFJQ05JQWtBQUFBQUFBQUFBQUFBQUFBYlFSSUFBQUFBQUFBQUFBQUFBQUEyZ2lRQUFBQUFBQUFBQUFBQUFBQnNCRWtBQUFBQUFBQUFBQUFBQUFEWUNKSUFBQUFBQUFBQUFBQUFBQUN3RVNRQkFBQUFBQUFBQUFBQUFBQmdJMGdDQUFBQUFBQUFBQUFBQUFEQVJwQUVBQUFBQUFBQUFBQUFBQUNBalNBSkFBQUFBQUFBQUFBQUFBQUFHMEVTQUFBQUFBQUFBQUFBQUFBQU5vSWtBQUFBQUFBQUFBQUFBQUFBYkFSSkFBQUFBQUFBQUFBQUFBQUEyQWlTQUFBQUFBQUF1RXVTa3BKMCt2UnBoWWVINTluT1pETHA5T25UK3ZQUFAwdG9aUGNtNWdOQVlTVWxKUldvWFh4OGZER1A1Si9qNU1tVE9ucjA2TjBlQmdBQWdFMGpDUUFBQUFBQWdMdms4ODgvMStEQmd4VVlHSmhudTRDQUFBMGVQRmhyMXF3cG9aSGRubW5UcG1uVXFGRld6OFhGeFduaXhJbTZkT21TMWZPSmlZa2FPblNvZ29PRGkzT0llV0krL3ZKM21JKzgvUFRUVDFxOGVMRkNRa0tzbnA4eFk0WVdMMTZjWng4Yk4yN1VOOTk4STVQSlZCeER6Rk5FUklSKy92bm5YTTl2M3J4WmtaR1JoZXJ6elRmZlZQdjI3V1UwR2kyT3QyL2ZYZ01IRHJ5dGNSYW51L2w4YnRpd1FXKy8vYllPSFRwMFc5ZExXY2xBVTZaTTBkQ2hReFVYRjVkblc2UFJxT0hEaCt2OTk5L1gxYXRYQzlULzl1M2JOV1hLRktXa3BGZzlIeFlXcG84KytxaFlnK2tIRGh6UW0yKytxZTNidHhkcHY5T25UOWZvMGFPTHRNOVRwMDVwMmJKbGlvNk9MdEorQVFBQS9xa2M3dllBQUFBQUFBQzRGNTA4ZVZJLy8veXpLbFdxcEM1ZHV1VGFMak16VXl0V3JKREJZRkN2WHIxS2NJU0ZkK3JVcVZ4WDBRY0dCaW9nSUVCbno1N1Z2SG56NU9ycWFuRit4WW9WQ2cwTjFhZWZmcXJGaXhmTHljbEprb29sZUZtK2ZIbk5tREhENHRnL2JUNHlNek5sWjVmMzJvN2ltSS9pTm5EZ3dGekh2R3JWS25sNWVVbVNsaTlmcnFpb0tEVnIxc3hxMiszYnQ4dkh4MGV2dnZwcXJ2ZmFzR0dETGw2OHFENTkrc2hnTU56NTRHOWhOQm9WR3h1cnFLZ29YYjE2VlhGeGNlWm5hOUdpUlFvTURKU1RrNVBhdEdsamNWMVlXSmptejUrdnFLaW9RajMvNmVucGtpUjdlL3VpK3hERnFMaWV6N0N3TUZXcFVrVXVMaTY1M252UG5qMDZkdXlZdW5mdmZ0dmpOeGdNOHZiMmxwK2ZuOTU3N3ozTm1qVkx6czdPVnR1dVdMRkNGeTVjVUVKQ1FvSG5aL2Z1M2Zyenp6OVZ1blJwcStkWHJWcWx2WHYzcWx1M2JyZjlHZkxqNysrdk0yZk9LRE16czlqdVVSUmlZbUkwWWNJRVJVVkZxV3pac25yaGhSZnU5cEFBQUFEdU9wSUFBQUFBQUFBb1lZbUppWm84ZWJKTUpwT3VYcjJxVHAwNldXM1h2MzkvdWJxNjZ0eTVjNUtrTjk1NEk5Yyt2LzMyVzNsNmVrcVN3c1BEdFdYTEZoMCtmRmlYTDErVzBXaVVwNmVuR2pWcXBKNDllNnBLbFNxNTloTVhGNmQxNjlZcEtDaElFUkVSTWhxTnFscTFxcDU2NmltOStPS0x1UWFrOHRPeFkwY2RQSGhRQVFFQm1qTm5qc2FPSFdzK0Z4NGVyZzBiTnNqQndVRmp4NDYxQ09qbFY1ci9kcVNscFZtOEwrNzV5TTNGaXhmMTFsdHZLVFUxVlpLMFk4ZU9YTnNhalVZZE8zWk1CdzRjMFA3OSs5V3ZYeisxYnQwNnovN3pjcnZ6Y1NmQ3c4TTFjT0JBRFJnd1FMMTY5VkpFUklUNjlldW5mdjM2cVUrZlBoWnQyN1p0YTM0ZEdCaW81T1JrT1RvNlNwSk9uejZ0cUtnb1ZhOWVYUTBhTkxqamNSVlZBb0RKWk5Lb1VhTVVGUldsK1BoNEpTWW01cmpQRTA4OG9Rb1ZLbWpZc0dFNmZ2eTRacytlclZxMWFxbHExYXFTc2dMNU0yYk1rSnVibTE1NjZhVWM5OGorbXVXbFE0Y09PWTZGaDRlcmZmdjJPWTc3K1Bob3laSWxGc2Y4L1B3MFpjb1V0V3paVWhNbVRORGV2WHYxMFVjZnFVbVRKcG82ZFdxK1g0ZWljTHZQNThtVEp6VjY5R2pWclZ0WFU2Wk1NVDh6Tjd0eDQ0WkNRa0pVcGt3WlBmcm9vM2Mwem43OSt1bml4WXZ5OS9mWGxDbFQ5UEhISCtkNG5rNmRPcVUxYTliSXdjRkI0OGFOVTRVS0ZmTHROejA5WGNlT0hkTmpqejFtOVh4SVNJajI3dDJyY3VYSzZlVEprenA1OHFUVmRvOCsrcWhxMUtoaGZoOFVGS1FQUC93dzEvdmUvRHdZalVidDI3ZFBUazVPYXRXcVZiNWpscVN6Wjg5cTdkcTErYmJMWHExL2F6SldiZ1lNR0pEcjF5MHBLVWxqeDQ1VlZGU1UyclJwUXdJQUFBREEveU1KQUFBQUFBQ0FFcFNXbHFieDQ4ZnJ5cFVyYXRPbWpieTl2YlZ4NDBhOThNSUxPVmE3dXJ1N2E5NjhlWEp6YzFQUG5qMTE1c3dablQ5L1hrOC8vWFNPZm0rK2R0S2tTVHB6NW93Y0hCeFVybHc1cGFTa0tESXlVdHUyYmRQdTNiczFhZElrTld6WU1FY2ZKMDZjMFBqeDQzWDkrblZKa3FlbnB6SXlNblR1M0RtZE8zZE8vdjcrbWpsenBqdzhQRzdyczQ4WU1VSWhJU0h5OS9kWHUzYnQxTHg1YzJWbVptckdqQmt5R28wYU1tU0k2dFNwWTNGTlhvSHh1WFBuYXZQbXpmTHc4SkN2cjY5cTFxeFo2REdWeEh4WVl6S1pOSFBtVEhNQ1FHNjJidDJxQXdjTzZMZmZmbE55Y3JMRjlYZnFkdWJqVG1SdnMxQ3ZYajJMOS9YcjE4L1I5dDEzMzVXVWxhRGg1K2VuS2xXcXFHelpzcEtrblR0M1NwSjY5T2h4UitNcDZPcm0vRmJqVjY1Y1daTW5UNWJCWUZEVHBrMFZHeHNyTnpjM0JRVUZLU3dzVExObXpWS0ZDaFhrNWVWbERrcDdlbnJxMVZkZjFjcVZLeFVlSG01T0FqaHg0b1Npb3FMMDZxdXZXbjJHeXBVclovN2EzR3IrL1BsS1MwdlR5SkVqTFk3Nyt2ckswOU16UjlLS3I2K3YxWDUrLy8xM1NkTGpqejl1OVgxSnVaM25zM3IxNnFwVnE1YU9IRGtpWDE5ZmpSMDdOa2RRZnRldVhjckl5RkNiTm0zazRIQm5meG8xR0F3YVBYcTB6cDgvcjFLbFNpazFOZFVpVVNvNU9WbFRwa3hSUmthR3hvd1pZL1ZadCtidzRjTktUVTNWSTQ4OG9zaklTTVhIeDV1RCtVYWpVWFBuenBYSlpGSnNiS3krK09LTFhQdjUzLy8rWjVFRTRPWGxaWkZnYzdOZmZ2bkY0djMrL2ZzVkh4K3Y5dTNiNTFsVjRXYlhybDByMU5ZQkJXM2J2WHQzcTBrQXFhbXArdkRERHhVV0ZpWXBLNEhGejgrdndQZlA2OThYQUFDQWZ6cVNBQUFBQUFBQUtDRkpTVW42K09PUGRmVG9VYlZ0MjFidnZQT09qaHc1b2pWcjF1alFvVU9hTm0yYU9kaVNrSkNnd1lNSEt6VTFWYU5HalZLYk5tMDBjK1pNL2ZISEgzcisrZWYxN0xQUDVucWZ5cFVycTBlUEhucjg4Y2ZOQWFtd3NEQk5uVHBWNGVIaDh2WDExWW9WS3l3Q1lOZXVYZFBZc1dNVkh4K3ZCZzBhYU1TSUVmTHg4WkdVdGJwMit2VHBPbmZ1bkdiT25LbUpFeWZlMXVkM2MzUFQ4T0hEZGZIaVJmTUsxKysvLzE2aG9hRnEzNzY5T25mdVhLQitUQ2FURmk1Y3FNMmJONnQ4K2ZLYVBuMjY3ci8vZm9zMnUzYnRVck5temVUbTVwWnJQeVUxSDliODhNTVBDZ2tKMFgzMzNhY3JWNjdrMm03T25EbVNzb0tOOWVyVjA0a1RKd3Axbjd3VTFYd1UxTDU5KzJSdmIyOE8zQVlHQnNyT3ppN1BSSU1qUjQ0b016TlRMVnEwa0pTMVFucm56cDBxVzdac29Tc2hCQVVGV1FSTUl5TWpKY25xbGdIang0L1hBdzg4SUtsdzFTaDY5dXhwZmgwUkVhR3dzREE5L1BEREZtMnlnKzhtazBsMTY5YVZ2NysvL1AzOXplZnIxYXVuWThlT21ZUHZOd2Y5bloyZGN3M2lMbHEwU0FhREljZDVYMTlmdWJxNldqMXVUVWhJaU96czdNelBSRWhJaUF3R2cza09Tc3J0UEorbFNwWFNoQWtUTkdUSUVBVUVCT2pMTDcvTWtmeVFIWGorOWRkZmRmanc0WHpIVWE1Y09jMmFOVXRTN2draGlZbUpPbnYyckFZTkdtUnhQRGs1V2RldVhaTzl2YjFXcjE2dDFhdFg1N2gyNGNLRk9hcHQ3TnExUzFMV1N2NWx5NVpwKy9idDVvRDE0c1dMelVsZWMrZk9WYTFhdFN5dWpZaUkwS0JCZzJRd0dOUzhlWE9MY3pWcTFNZzFpZVRXSklCdDI3WkprZzRlUEpodklrekZpaFhsNit1cnBrMmJGaWl3bnIzdHg1MEU0Wk9Ta3ZUaGh4L3EyTEZqcWx5NWNvR3JnaHc2ZEVqUjBkRUZUbXdBQUFENHB5SUpBQUFBQUFDQUV1THI2NnREaHc2cFE0Y09Hamx5cEF3R2d4bzFhcVNoUTRkcXpwdzUrdVdYWC9UODg4OUx5Z3FBZGU3Y1dkSFIwZVk5dzRjTkc2Yno1ODlyK2ZMbGF0MjZkYTVCakhIanh1WFlMNzVXclZvYVBueTRSbzBhcGVqb2FKMDRjY0lpT1BudHQ5OHFQajVlbFN0WDFwUXBVeXhXczlhcFUwZSt2cjU2N2JYWEZCUVVwTkRRVU5XdFcxZVNySllZeno1V3VuUnBiZDY4MldvQWFldldyWktreTVjdlM1S09Iejl1MGU3KysrL1hSeDk5bE9PNnpNeE1mZkxKSi9ycHA1OVVxVklsVFo4K1hkN2UzaFp0UWtORE5YWHFWRld0V2xXVEowL09jVDViU2MzSHJTNWV2S2lsUzVmS3hjVkYvL25QZjdSZ3dZSmMyN1pxMVVyTm16ZFhzMmJONU9IaFlmWHJmYk9Tbm8rQ3VuNzl1azZjT0tHYU5XdXFkT25TaW91TFUwaElpS3BYcjU3clB1cVNkT0RBQVVsU3k1WXRKV1h0VVI0Zkh5OGZIeC9aMjl2bkdaeThmUG15K1h5alJvMVVyMTQ5cXdGOWE4Y3lNaklzM250N2UydlpzbVU1MnVVM0g5YmNHbXpOejYxQjI5allXUDMyMjI4NTJpVWxKY25SMGRGcS80bUppUVc2YjNKeXNzNmVQYXY2OWV2THc4TkRhV2xwQ2dzTFUrM2F0VlcrZlBsQ2pkdWFrbmcrM2QzZHpZa0EzMy8vdlh4OGZOU3hZMGZ6ZGRtcnhtTmlZaFFURTVQdm1HK3V3SkZYUWtoZWZXVmtaT1I2N2EwVktWSlRVeFVZR0tqeTVjdWJLMFJrQ3dnSTBBOC8vS0JhdFdvcEppWkc0OGFOMHllZmZLSktsU3BKeW5vMlB2amdBNldrcEdqU3BFbm00NFVWSFIxdC90NkxqWTFWYkd4c251MXYvWDRwYnRIUjBSbzdkcXorK09NUFZhdFdUZE9tVGN0Myt4V1R5YVRGaXhlYkV3Q21USmxTUXFNRkFBQzRPMGdDQUFBQUFBQ2dnREtOSmhtVE01V1JhbEpwVDNzWjdBcTNsL2pnd1lQVm9FRUROV25TUlBQbno3YzRWNmRPSFowNWMwYWZmdnBwanV0dVBsYTJiRm1WTDE5ZVgzNzVwYVNzUVBTdGJrMEF5SllkdUpleTlzVytXVkJRa0tTc3ZiaHZUZ0RJVnJGaVJiVnQyMVpidG15Um41K2Z1YSt1WGJ1YTIyemJ0azFKU1VubVk2VktsWkpVc0pYVXQ2Nkd0N2FYZDBwS2lpWlBucXlnb0NEVnFsVkxreVpOc2hyNHFWdTNyZ1lPSEtnbFM1Wm82TkNobWpoeG9zVm56MVpTODNHem03Y0JHRGx5cE5XdjljM3kyci9ibXBLY2o4SUlDZ3FTeVdReWJ3VVFGQlNrek16TWZNdWpCd2NIeThQRFF3ODk5SkJNSnBQV3JGbGpjVDZ2ejJJMEdzM25mWHg4MUxadFc0dlY4TDE2OWRLTkd6ZTBaY3NXODdFSkV5Ym8xMTkvemZWN3FLamN2UGQ2YnJKWFM5L3E4T0hEdWE3aVQwMU50WG91SmlZbTEydHVGaG9hcXN6TVRIUFN4ZW5UcDJVMEdvdHNLNENTZWo2clZhdW1FU05HYU9yVXFWcTNicDA2ZE9nZ2UzdDc4L016Wk1pUWZDdGRCQVFFYU9MRWlSWXI3YTJ0WE8vUm80ZGlZMk8xYmR1MlhKK2JidDI2NmNhTkd3VmErYjU3OTI0bEp5Zm5LSDkvL3Z4NVRaczJUZTd1N2hvL2ZyeHUzTGloa1NOSGFzU0lFWm8wYVpLY25KejB3UWNmNlBMbHl4b3pab3lhTkdtUzc3MXlzM0hqUm1Wa1pLaG56NTVXa3pLR0RoMnEwTkJRclZ1M1RtWEtsTEU0dDIvZlB1M2J0eS9QL3JNVEptYlBucDN2V0c3ZDN1TDMzMy9YeElrVEZSTVRvMGFOR21uY3VIRzZjT0dDNHVMaTlPQ0REK1o2djJuVHB1bTMzMzVUK2ZMbE5XWEtGRld2WGozZmV3TUFBUHlUa1FRQUFBQUFBRUJ1VEZMQzVUVEZYMHhUL0tVMHBTZjl0V0xUd2RsT05aNHJLd2VuZ2djTEsxV3FwTzdkdXlzb0tNZ2k4Smp0NU1tVGhSNWlma0hubXlVbUpscU01V2JYcmwyVGxCWHN6MDN0MnJVbFdZNHp1L3gxYkd5c05tellZSEVzVzFIc3Uzeng0a1ZObURCQjU4NmRVNHNXTGZUKysrL25HVUR2MmJPblRDYVR2djc2YTczOTl0c2FPM1pzanRMWWQyTStzcmNCYU55NHNUcDI3RmlvL2FzTG9xVG1vN0FDQXdNbHlSejB2L1c5TlgvKythZWlvcUwwN0xQUHltQXdLQ0FnUU9mUG43ZG9rOXRuYWQrK2ZiNkI5b3lNRE5uYjIxc2N5MTZWZmV2eGdzcHJwYnVqbzZONVJmdWRpSWlJa0t1cnEzbCtwYXdWOG4zNzlsV0xGaTMwOGNjZjU3aS90YStGbjUrZlhGMWRMWTZGaElSSStxdnlRdmI3b3RvS29DU2Z6NmVmZmxyUjBkSG1CSUJUcDA3cHdJRURLbHUycko1NTVobEpXVWs1dlh2M1ZvVUtGVFIzN2x5TDZ6ZHYzaXhKZXU2NTUvSzhqOGxrS3BMeFpsdTNicDNWNC9mZmY3OTY5KzZ0aGcwYnFsS2xTcXBVcVpKOGZYMDFkdXhZRFJreVJJNk9qaklhalJvM2J0d2RKVzJrcEtTWWZ4NWV2MzdkYXB2SXlFZzVPVG5sU0FDUXNyYWUrZW1ubndwMHI0SzB5MDRDTUJxTldyVnFsVmF1WEtuTXpFeDE3ZHBWYjc3NXBpNWZ2cXpSbzBmTDBkRlI3NzMzWG82ZjgzNStmdnJzczg4VUZ4ZW4rdlhyYTl5NGNmbFdEUUFBQUxBRkpBRUFBQUFBQUdCRi9LVTBSUjVKVXNwMW85WHp4dVJNcFNka0Zpb0pJRnZ6NXMzekRYUzFiOTllbFNwVjBvb1ZLNnllejIyVmNGNnk5M2krLy83N1ZiTm1UWXR6cFV1WFZrSkNnamtad0pyc2tzOFJFUkU1emdVSEJ4ZDVNRXpLV2hYODQ0OC9hdE9tVFVwUFQxZU5HalhVdG0xYjdkbXpSNm1wcVJiL3BhV2w1Zml2ZE9uU1NrbEowVWNmZmFTUkkwZXFRNGNPT2U1UlV2Tng4ellBdDY1dUxXckZOUiszNjliQTlJUUpFL0s5Sm5zMWNhdFdyWlNXbHFZdnYveFNibTV1U2toSUtKSXhwYWVueThIQjhrOWpkNW9FMEtsVEozTS8yUUgvN0dPMzIrZXRMbCsrbkNPSjU5eTVjNUpVcU5YTjJkdGEzT3lWVjE3Uks2KzhZbjcvMGtzdjZhV1hYcnE5Z2VhaHBKN1A3dDI3bTE4dldyUklrdlRpaXkvS3ljbEpVbGFwLzZpb3FCeGJlWnc1YzBaSGpoeFJwVXFWMUt4WnMySWZaN1lqUjQ3b3pKa3pWczhaREFiMTZ0WEw0cGl6czdPcVZxMnFreWRQS2kwdFRaVXFWZEtOR3plVW5KeWM1elliZVZtL2ZyM2k0K01sU1gvODhVZU84OG5KeVlxT2pzNTExWDNmdm4zVnQyL2ZQTytSL2ZPeU1Ba2ZzYkd4K3ZISEgrWHE2cXJodzRlclZhdFdrcVNxVmF0cTFLaFJtamx6cHNhTkc2Zi8vdmUvNnRxMXE4NmZQNi9QUC85Y0J3OGVsTDI5dmZyMjdhdGV2WG9WMmZjaEFBREEzeDFKQUFBQUFBQUEzQ1FqM2FSTGdmR0t2NWlXNDV6Qkxxc0NnS09MdmR3ZktDWG44bi8vWDZ0VFUxTjE0Y0lGN2R5NVUrdlhyNWVIaDRmZWYvOTlHUXlXV3huVXExZFBCdzRjMEk0ZE85U3RXemVyd2RHZE8zZEtzcXdva0czMzd0M20xd2NPSE5EMTY5ZXRCdHdMNjVkZmZ0RVBQL3hnZnYvbm4zOXEwcVJKK1Y1bk1Cams0T0FnSnljbmVYaDRLQzR1VGpObnpsUnljckplZU9HRk94NVhZZDI4RGNDd1ljUHlyTGhRRklwclBrclN3WU1ISldWVnA5aTZkYXV1WExtaTExNTdUVjk5OVpXNXphbFRwN1I0OFdJTkh6NWMzdDdlaGVvL0xTMU43dTd1RnNmdU5Ba2d1eExFNzcvL2JrNENHRHAwYUk3dnR6dHgrZkpsblRsenhtclZnWlVyVjJybHlwVTVqb2VIaDF0dEwwbFZxbFRSMHFWTGkyeDhCVkhTejJkMGRMUWlJeVBsNWVWbHNTVkJYRnljSk9XWW4reGtueGRmZkxGSTV5NC8zM3p6alJ3ZEhaV2VucDVybTh6TVRCMDZkRWdiTjI3VWdRTUhWS3BVS2ZYdjMxK1M5UDMzMzJ2MjdObjY3TFBQMUxoeFl6VnUzRmgxNjliVmd3OCthUDZabnRlMkVCa1pHVnE3ZHEwOFBEejA4TU1QYTkrK2ZVcE5UVFVuVFVneUp5bmNmLy85UmZDSkM4N0x5MHRUcDA2Vmg0ZUh5cGN2YjNHdWJkdTJLbHUyckQ3NjZDTXRXTEJBL3Y3KzVxMHQ2dGV2cjJIRGh1V2F0QUFBQUdDci92NS9yUUFBQUFBQW9JU2t4bVhvZ3Y4TnBjVm5tSS9abHpLb2JQWFNjdmNwSldjdlJ4VlZQT2p6eno5WGFtcHFubTF1M0xoaGRVOTZLV3RWWkY3R2poMnIvZnYzbTk4N09qcXFTNWN1NnQyN3R6dzhQSEswNzk2OXU0S0RnM1grL0htTkh6OWVnd2NQTmdkVnIxNjlxb1VMRnlvME5GUlN6dkxYTVRFeE9uVG9rUG45N05tekZSTVRvNVNVbEh6MzNjNVAxNjVkdFg3OWVsV3BVa1hlM3Q3eThQQXcvK2ZtNW1iK3o4WEZSYzdPem5KMmRsYnAwcVV0Z2xZbWswa2ZmUENCZ29PRDVlL3ZyNDRkTzVyM0g4OVczUE9SdlExQW8wYU56Q3ZEaTB0eHprZEpldkhGRnhVU0VxTFBQdnRNSTBlTzFJOC8vcWovL09jL0Zra0FpWW1KT256NHNMNzU1aHU5Kys2N0JlN2JaRElwTFMzTjRqbVJza3FPUzNlK2FuL3YzcjNtMTBPSERsWG56cDF6RGNJWFZ2ZnUzUzFLMUYrNGNFR3JWcTJTajQrUGV2ZnVuYU85cjYrdlBEMDk5Y1liYjFnY3o4akkwSXdaTTZ5V2RDOU9KZmw4L3ZycnI2cFJvNFlxVjY2c3hZc1g2OEtGQ3hiZis5bFZUUzVjdUtDa3BDUnpSWUNXTFZ2S2FEU3FZOGVPQmI3WG5TWUw3TisvWDhlUEgxZm56cDIxYWRPbUhPZlBuRG1qRFJzMktDZ29TTEd4c1hKMmRsYTNidDNVdlh0M2VYcDY2c2FORzNyaGhSZTBhOWN1N2RpeFE0R0JnUW9NREpTOXZiMldMbDJxKys2N1QxSldZbFZ1N08zdDFhMWJONVVxVlVyMjl2YmFzMmVQVHB3NG9VYU5HcG5iWkcrVFVxdFdyUnpYejVneG8wQ2ZOVG82dWxEdEsxU29vQUVEQnVSWjZhSkNoUXI2MTcvK3BhTkhqeW9rSkVSVnExWlYvLzc5OWRSVFR4WG9IZ0FBQUxhR0pBQUFBQUFBQUNTbEpXVG8zTTQ0R1ZPeVZnSWJESkpuSFdkNVBlUWkrMUpGdXhJMExDek1ZblY3YnBLVGs2M3VWVjhRNWN1WGw3ZTN0OUxTMG5UOStuV2xwNmRyMDZaTnVuanhvbDUvL2ZVY3F5SWJObXlvTjk5OFU0c1dMZEtCQXdkMDRNQUJlWHA2eW1Bd0tEbzZXaTR1THVyU3BZdldyVnVYbzh6MGxpMWI1T0xpSWpjM04xMjVja1ZUcGt6UnlKRWpOVy9lUE5uWjJkMVIwTnZEdzBOcjE2NlZvNk5qbnUxNjl1eXBVcVZLYWRteVpUbk9HUXdHdmYvKys5cXlaWXU2ZCsrZUk4QmIzUE9SdlEyQXM3T3pSbzBhVmVqckM2czQ1Nk1rUGZIRUUycldySmtPSERpZ2lJZ0l6Wm8xSzhkejhPaWpqNnA2OWVyYXRXdVhldmJzcVFjZWVLQkFmU2NrSk1oa011VW9BNStkQkhCckpZekNNQnFOMnJWcmx3d0dnMHdtazF4ZFhUVi8vbnc5L1BERDVqTCswZEhSZWE3SXptNWpUWXNXTGN5dnc4UEQ5ZlhYWDh2T3prNURoZ3l4Q05abTgvWDFsYXVycTlxMmJhdlUxRlNscDZmTHhjVkZodzhmbHFRY1d3c1V0NUo2UG8xR28rYlBuNitrcENUNSt2cXFYcjE2T1FMWDJhdmFNek16ZGVUSUViVnMyVktTMUs1ZE83VnIxNjVBOThsT2lyclRKSUJObXpiSnljbEp2WHIxc3BvRVVMWnNXZTNaczBkZVhsN3EyYk9uT25Ub0lGZFhWMGxaZ2YyRkN4ZnFzY2NlMDl0dnY2M09uVHZyNnRXckNnNE9WbUppb2prQklKdVBqNCtXTEZsaWNTdzdTYVZuejU3S3lNalEyYk5uSldWdHkzSHpjM1hreUJGSjBrTVBQWlJqak51M2J5L1VaeTVvKzJyVnFtbkFnQUU1am1ka1pDZ29LRWcvL3ZpakRoNDhLSlBKcEZxMWF1bkZGMTlVNjlhdFpXZFgrTzE2QUFBQWJBVkpBQUFBQUFDQWU1NHhPVlBuZjdsaFRnQ3dMMldRejVQdWNyMHY3OER6N2Rxelo0OGtxWC8vL2xaWDdrcjU3MEgvN3J2djZ2TGx5N25lWThTSUVlYlhHUmtaT25IaWhGYXVYS25nNEdBZFAzNWNuM3p5aVdyVXFHRnhUYmR1M1ZTblRoMnRYYnRXeDQ4ZjEvWHIxK1h1N3E2bm4zNWFmZnYyTmUvUlhxRkNCZk0xcWFtcDJyUnBrNTU4OGtuOS92dnZrckwySlI4M2JwemVlKzg5ZmZYVlYycllzS0hHalJ0WGdLL01YMjRPVU9XWEFDQkoxNjVkeTdPZG01dWJYbjc1WmF2bmluTStidDRHWU1pUUljVWVjQzJKK1NoSnZYdjMxb0VEQjdSNTgyWjkrT0dIVnR0MDY5Wk5NMmJNMFBmZmY2L1JvMGNYcU45cjE2NUpVbzZ5NGhrWldWVkE3cVFTd0w1OSt4UWJHNnNHRFJybzJMRmpHakpraUY1NzdUWE5tVFBISFBoUFNrcktjMFYyZnBLVGs3VisvWHF0V3JWS1JxTlJvMGVQdHBvQUlFbXZ2UEtLdWZwSGJHeXNYbm5sRll2ek55Y1ZGTGVTZkQ2M2I5K3U2T2hvZVhwNjVycUNQQ1FrUkZKV0FOL1B6OCtjQkdCTmZwVWNDbExwSWJjMjY5ZXZWNU1tVFZTM2J0MGN6MlEyVDA5UExWMjYxS0tTeStIRGg3Vmt5UktkUEhsU1ZhdFd0ZWkvVXFWS2hVcW9HRFpzbU56YzNNeGJxZFNzV1ZQbHlwV1R2NysvM25yckxkbloyU2twS1VtLy9mYWIzTnpjVktkT25SeDk3Tml4STg5N2ZQdnR0L3JxcTYvazd1NnVHemR1NlAzMzMxZWJObTJzdGpVYWpia200NFNHaHNyUHowLysvdjZLaVlreEg3ZTN0MWRLU29wV3JGaVI2OC9xYktWTGw5YUNCUXZ5YkFNQUFQQlBSaElBQUFBQUFPQ2VaakpKNGIvR0t5MGhLL2puVU5wTzFkcDd5TW45enNxQjV5VTc2TnkwYWRQYjdpTy9WY1EzczdlM1Y0TUdEVFIxNmxTTkdERkNJU0VoK3ZMTEw2MzJVYjkrZmRXdlg5OXFQeGN1WEpDVXRTb3oyN3AxNnhRWEY2ZG5uMzNXSE5TVHNsWm9qeGd4UXJWcjExYVpNbVVVSGg1ZTRQR1d0T0tjait4dEFCNTU1QkU5Ly96enQ5MS9RZG5DZk55c1hyMTY4dkx5TXEveXRiYmErcW1ubnRMQ2hRdTFhOWN1dmZycXF5cFhybHkrL1dhWGdmZnk4ckk0bnBhV0p1bk9LZ0Y4OTkxMzVuRkxVdjM5S1p3QUFDQUFTVVJCVkpVcVZkU3RXemRKV1lITmh4OStXQlVyVnRTWU1XUDB6RFBQcUhMbHl1WUtGdTNidHpldjBwNDJiWm9pSXlQTi9hYWtwT2pZc1dQYXUzZXZkdS9lcmFTa0pQTzU2ZE9uYS9yMDZYbU9hLzc4K2ViWDd1N3UrczkvL3FNYU5XcW9lZlBtdC8xWkM2dWtuaytqMGFqVnExZExrdnIxNjZmU3BVdm5hSk9VbEtTREJ3K3FjdVhLcWxLbGlnSURBeFViRzV2cjgrUGo0MlAxK01XTEYyVXltWEk5TDBtWExsMVNabVptcm0zczdPelVybDI3SE50VDNNckR3ME9KaVlrS0NBalFwazJiOU1jZmY4amQzVjF2dnZtbXVuVHBJZ2NIQjIzYnRrMVJVVkhxMDZkUG5uM2Q2dGFFQVlQQm9GYXRXbW5qeG8zYXUzZXZubnp5U2UzYXRVdHBhV2w2K3VtbkM1MG9zM1hyVm4zMTFWZXFWcTJhSmsrZXJOZGZmMTJMRnkvV0UwODhrU09CNjhTSkU1bzllN1k2ZE9pZ0hqMTZTSktPSHordVgzNzVSZnYzN3pjbjhkd3FJeU9qd00rT3RXY0NBQURBbHBBRUFBQUFBQUM0cDBXSEppc3BNbDJTWk9kZzBQMnQzWXMxQVNBcUtrb1hMMTZVd1dEUWp6LytxSjkrK2luWHRubnRRWCt6d1lNSEZ5aG9hVEFZMUxadFc0V0VoRmdFNEFyQ1pES1o5L0YrNUpGSEpFblhyMS9YNnRXclZiZHVYYXVyUXYvOTczK2JYK2UzUWpRM2t5ZFAxcDkvL2xtZ3RrYWpVUU1IRHN5enphMHJob3Q3UHBZdVhTcEpPbnIwcURwMDZKRG5kZG1yZUcvM2ExVVM4M0UzMUtoUlEwRkJRWXFNakxSYVNjSEp5VWtkT25UUXZuMzdkT1hLbFFJbEFXU1hnYjkxVzR6MDlLeWZCUVdwUG1ITm9VT0hkUExrU1kwY09WSkhqeDQxSDMvdHRkZk1yMmZObWlWSmlvdUxrOGxra3J1N3U5Vyszbm5uSFl2M08zYnMwTnk1Y3lWSi8vclh2eFFSRWFINCtQZ2NLL3Z6czN6NWNubDRlT1JhOWFLNGxPVHp1VzNiTmwyNWNrVVBQUENBUmI4MzI3VnJsMUpUVS9YNDQ0K3JldlhxT25qd29OYXVYYXZYWDMvZGFudHIxUVl5TXpQMTczLy9XeTR1TG5sV3kraldyWnR1M0xoeHh4VTE5dXpab3lsVHBzaG9OS3BDaFFwNi9mWFgxYWxUSjdtNHVDZ21Ka2J6NXMzVHI3LytxcXBWcStxRkYxNVFtVEpsN3VoK3p6NzdyRFp1M0tnVksxYW9lZlBtK3Y3Nzd5Vkp6ejMzWEtINldiVnFsWll1WFNvdkx5OU5uRGhSRlN0VzFFc3Z2YVN2di81YVgzNzVwUVlOR2lRcGE1dU9wVXVYYXRPbVRUS1pUUHI1NTUvMTNIUFB5ZFhWVlltSmlmcnh4eDhsU2JWcTFWS0hEaDIwZXZWcXhjVEVGUHA1NmRhdG16bmhCd0FBd0ZhUkJBQUFBQUFBdUdlbHhtVW84bWlpK1gyVkZtNXlMbCs4dnlwbkJ4bE5KcE8yYnQyYVo5dUM3a0UvZVBEZ0F0OC9leVYxWVZjNlp3ZGhIUjBkOWVTVFQwcktDcjRhRElaQ3J6Z3RqQ3RYcmhSNFphZkpaQ3IwQ3VMaW5vOWJnOHkzdW5IamhubFZ1clhBYUdHVXhIemNEZG1yb3hNVEUzTnQwNjlmUDczMTFsc0YzcGY5K1BIamtxU2FOV3RhSE05K0htNm5Fa0JtWnFhKytPSUx1Ym01cVUyYk5oWkpBTmFjTzNkT1VsYWxnSUxvMUttVDR1TGkxS1JKRTlXcFUwY0RCdzVVZkh5OCt2YnRhOUhPWkRJcExDeE1IaDRlVnBNbWxpOWZYckFQVk1SSzZ2bE1TMHZUeXBVckpVa0RCdzYwdWk5OFdscWFWcTFhSllQQm9PZWVlMDZWS2xYU2wxOStxZlhyMTZ0ang0NnFXclZxZ2U1MTRjSUZtVXdtZVh0N0YrbG55TTBUVHp5aHJsMjc2cUdISHRKamp6MW1MbisvYXRVcWZmdnR0MHBPVGxhWExsMzAybXV2eWNuSlNSa1pHWVZhc1g5ckNmN3ExYXVyZWZQbUNnb0swcWhSb3hRUkVhSEdqUnNYK0dkVmNuS3k1c3laSXo4L1AwbFpGU3Z1dSs4K1NWS1BIajIwZS9kdXJWKy9YbFdyVmpYUFcwSkNncXBXcmFyZXZYdnI2YWVmTnM5ZjgrYk5OV3pZTURWbzBFQVBQUENBSkdudDJyVUYvbXdBQUFEM0dwSUFBQUFBQUFEM3JDdS9KY3FVbWZYYW81cVQzTy9QdXhSelVmRDI5czUxMWVLR0RSdjArZWVmeTh2TFMxZXVYTWx6RDNvcEs0Z1NHeHRyRWVSSlQwL1BkUld6eVdUUzd0MjdKV1dWV1Mrb21KZ1lmZmJaWjVLazU1OS8zcndudGJPenM0WU5HNlptelpvVnVLL0NtamR2WG9IYXRXL2ZYbzZPanZrRzhtOVYzUE9SMy9qOS9QdzBaY3FVQXJYTlQwbk1SMG5MeU1oUVdGaVlKRm5zaFg0ckZ4ZVhBdmVaa3BLaWtKQVF1Ymk0cUZhdFdoYm5VbE5UYjdzS2dKK2ZuODZjT2FPZVBYc1dxTlI0Y0hDd3BLeFYvYms1ZWZLa0tsYXNLRTlQendJSDBOUFMwalI0OEdCMTZ0Ukp3NFlOSy9nSEtHWWw5WHorOE1NUGlvcUtVdjM2OWRXeVpVdXJiWllzV2FLb3FDaTFhZFBHSFBEdjNidTM1cytmcjVreloycldyRmtGQ3A3djI3ZFBrbkxkUXFXb0dRd0d2ZkhHRzVLeUtpdHMyYkpGR3pac1VGeGNuQm8wYUtCQmd3YXBaczJhU2s5UDE4S0ZDM1hxMUNuTm5Ea3ozNlNXOVBSMGJkeTRVUnMzYnRRMzMzeGprVXp6NXB0djZyZmZmbE5vYUtnY0hSMzExbHR2Rldpc1FVRkJtanQzcnFLaW9zekhiazZ1Y0hCdzBBY2ZmS0NoUTRlYWYvYjUrUGpvZi8vN245cTBhV00xZWVQV0xRc0FBQUNRTzVJQUFBQUFBQUQzcElUTDZVcUkrUC85djB2YnFYSlR0N3MybHJpNE9DMVlzRUM3ZHUyU2o0K1BwaytmcnA0OWUrWjVqY2xrVWx4Y25LU3NvRi8yYXVudnZ2dE9rWkdSNnRTcGsycldyR2tPNWx5OGVGR0xGeS9XMGFOSFpUQVlySllDWDdGaWhkcTNiMjllUFd3MEdyVnYzejR0V3JSSVY2OWVWYlZxMVRSZ3dBQ0xhNTUrK3VrNy92eC9OMFU1SHlYTlZ1Wmo0c1NKc3JlM1YzaDR1Q0lpSWxTN2RtMlZMMSsrU1BvT0NBaFFXbHFhbWpadG1pUFFleWRKQUE4KytLQmNYRnpVclZ1M2ZOdW1wNmRyNTg2ZE1oZ011UWFxcGF6RWdrMmJObW4rL1BtcVVhTkdnY2FSdlY5NlVYMjlpbEp4UDUreHNiRmFzMmFOSk9YNFdaVnQ3OTY5V3JkdW5WeGNYQ3kyYWVqVXFaTzJiZHVta0pBUUxWaXdRRU9HRE1uelhpa3BLZHF3WVlNa3FYWHIxa1h6QWZLUm5wNnVnd2NQYXVmT25Rb01ESlRSYUZTZE9uVTBldlJvTlcvZVhGSldsWXM1YytZb1BEeGNEejMwa0JJU0VsUzJiRm1yL1JtTlJtM2J0azByVjY1VVZGU1U3TzN0ZGUzYU5YbDVlWm5iWEwxNjFSeVFkM1oyVmtaR1JwNWpEQXNMMC9MbHk3VnYzejZWS2xWS2d3WU4wcVpObTNUeDRzVWNiUjk0NEFHTkhUdFc0OGVQVjNwNnVwbzNiNjZubm5yS2FnSUFBQUFBQ29ja0FBQUFBQURBUFNueXlGK2x4U3M4NUN6N1VnVXJJMTZVakVhanRtN2RxcSsvL2xvSkNRbHEyclNwM25ubm5UeFhQR2M3Y2VLRU1qTXo1ZWpvYUxIS015TWpRMXUzYnRYV3JWdFZ1blJwZVhoNEtEazVXVGR1M0pBa2xTNWRXaU5IanJTNmNuWFpzbVZhdG15WjNOM2Q1ZVRrcE92WHI1dkxvOWVyVjA4ZmZmUlJnVlk0LzFNVngzemNxWDc5K2xrOXZuRGhRaTFkdXRUOGZ0bXlaVVYyejc4RFoyZG5iZHUyVFZMV1N2bDMzMzIzeVByZXZIbXpwS3pxRWJkS1RVMlZxNnRyanVPUmtaRWFPSEJnbnYxV3IxNWQ3Ny8vZm9HZWwrKysrMDdSMGRGcTBhS0YxWkw5MlpLVGszT1VhTS9QZ1FNSEpFbG56NTdWc1dQSFZMOSsvVUtWaFA4blc3aHdvWktTa3RTb1VTTTk4c2dqT2M0ZlBueFlVNmRPbGNsazByQmh3MVN4WWtYek9YdDdlNDBaTTBaRGhnelJwazJiNU9ycW11ZWNMMXEwU0RFeE1hcGJ0NjRlZXVpaFl2azhralI2OUdpTkhEbFNVbGFDMHF4WnM1U1FrS0Rtelp2cmhSZGVVS05HalNSSkVSRVJXckpraWZ6OS9lWG82S2dCQXdibzVaZGZ0Z2lvbTB3bVNWay82elpzMktEdnZ2dk9IUHgvNXBsbjFLZFBIM01DZ01sazBuZmZmYWV2di81YUdSa1pxbFdybHNMQ3dqUnk1RWlOR0RFaVIrSkRRa0tDcGs2ZGFuNythdGV1clRGanh1aUJCeDR3ZjgvZEtqNCtYaWFUU1pNbVRkS0VDUlAwL2ZmZkt5Z29TSys4OG9wYXQyNWQ0TzA5QUFBQWtCTkpBQUFBQUFDQWUwNWlaTHFTWTR5U0pFY1hPM25XS3RuQTl2WHIxL1hqano5cTA2Wk5pb21Ka1l1TGk0WVBINjdubm5zdTEycysrT0FEWGJseXhiekMvTUtGQzVLa1J4OTkxQ0xBOS96eno4dGtNaWs0T0ZnWEwxNVVWRlNVU3BjdXJabzFhNnB4NDhicTNMbXpSZURyWmwyNmROR1JJMGQwK2ZKbHhjZkh5OTNkWGJWcjExYTdkdTNVcGswYm13M0lGT2Q4M0ttSWlBaXJ4Mk5qWXhVYkcxdGs5L203R1RKa2lQcjE2eWRuWjJlNXVSV3VTa2RhV2xxdTUvYnYzNitUSjAvS3k4dExqejMybU1XNTJOaFlwYVdsV1EzS0c0MUdoWWVINTN2dlcvdTBKamc0V011WEw1ZURnNFBWSUhOMm9GYVNFaE96a3BVOFBUMXp0SHYrK2VkMS9mcDFpMk9IRHgvV045OThJenM3T3dVRUJDZ2dJRUN1cnE1cTBxU0pXclJvb2FaTm0ycnUzTGwzclZKRmNZcUppVkZRVUpBa3FXL2Z2am5PLy9MTEw1bzVjNmFNUnFQNjlPbGp0U3BCdFdyVk5HYk1HRTJjT0ZHclY2L1d0V3ZYTkh6NGNKVXFWY3FpM1hmZmZhY3RXN2JJd2NGQi8vdmYvNHJuQS8wL2c4RmcvcGxTb1VJRlRaMDZWWjZlbnVaS0QzLzg4WWZXcmwwclB6OC9aV1ptcWttVEpobzBhSkI4Zkh4eTlIWHAwaVZKMHVYTGwvWFpaNS9KWURDb1RaczI2dCsvdjd5OXZjM3R3c0xDTkcvZVBJV0doc3BnTU9pMTExN1RTeSs5cEdYTGxtbkZpaFdhUEhteWR1L2VyWUVEQityKysrK1hKTG01dWNuRHcwTmVYbDRhTUdDQTJyVnJaL1hmakl5TURCMDZkRWc3ZHV6UTNyMTdWYjkrZmMyWU1VTUxGeTdVMUtsVGRmTGtTVTJaTWtWZmZQR0ZXcmR1cmFaTm02cE9uVHFGMnZJREFBQUFKQUVBQUFBQUFPNUIwYUhKNXRjVjZybklZRmY4d1cyVHlhU05HemRxejU0OSt2MzMzNVdabVNrWEZ4ZjE2dFZMTDc3NG9zcVVLWlBuOVY1ZVhnb09EallIQ04zYzNOUzRjV01OSFRyVW9sMjVjdVhVcjErL1hGZVE1Mlh3NE1HRnZpWXZBUUVCbWpoeDRtMWZYN3AwYWFXa3BCUzRmWHA2dXRYVjNkWnMzNzY5Uk9ZalAyM2F0RkdiTm0xeVBiOWp4NDVDOVplWE81MlBvaHhMZnB5Y25DeEtrdWZsNnRXcmNuSnlVcGt5WldRMEdyVnUzVHBKeWxFQ1BTVWx4YnozZUk4ZVBXUXltUlFVRktUYXRXdkwxZFZWcTFldmxpUnpVUE5tM3Q3ZVZxc3RGUFI1eTdaanh3NTk4c2tueXNqSTBLQkJnMVN0V2pXTDh3NE9Eb3FLaWxKMGRMUktsU3FsME5CUU9UczdXMzBldTNidEtxUFJxSk1uVCtxMzMzNlR2NysvenB3NUl4Y1hGL242K3FwczJiSUtDQWpRbmoxNzVPL3ZMMzkvZjluWjJlbmhoeC9XNDQ4L3JqSmx5aFQ0YTF3U2l1TDUvUExMTC9YVFR6OVpyTXhQVEV6VWdnVUx0SDM3ZGtsU3o1NDk4L3o1K09TVFQyckVpQkdhTTJlT2R1ellvVC8rK0VNalJveFEzYnAxWlRRYTljVVhYMmo5K3ZXU3BQLys5NytxWGJ2MmJZLzVkdFNxVlV0eGNYSGFzbVdMdG0vZnJ0RFFVRWxTM2JwMTFhOWZQelZ1M0RqWGEvMzgvTXl2R3pkdXJOZGVlMDAxYTlZMEh6dC8vcnhXcmx5cDNidDN5MlF5eWN2TFMyUEdqRkhEaGcwbFpWVW1xVldybG1iT25LbTllL2NxTURCUVR6NzVwRHAyN0tqR2pSdHJ5SkFoc3JPenk1RmtFaDhmTDBuNjlOTlBGUkFRWUs1TTQrN3VicTVrNE8zdHJibHo1MnJIamgxYXNXS0ZMbCsrckxWcjEycnQyclZxMnJTcHBreVprdXZuS3V6M29TU2JybW9EQUFBZ2tRUUFBQUFBQUxqSHBDZG1LUDVpMWtwaE8wZUR5bFl2bVJXeEJvUEJYSjY3YnQyNmF0dTJyZHEyYlZ2Z1ZjN0Rody9YOE9IRGkzbVVSY3ZWMWRYcWF0U0NLbXdTUUdFd0g3WmorZkxsNXEwRGJuYnpTbStUeWFRWk0yYm82dFdycWxhdG1qcDE2aVFIQndmNSt2cWFWOXRudTUyQVluNk1ScU1tVEpoZ1hxbmVwMDhmZGUzYU5VZTdmLzNyWHdvSkNkSExMNzlzUHRhaVJRdno2eXRYcm1qTGxpMjZjdVdLd3NQRGRlSENCUm1OV1ZWTm5KMmQxYWxUSi9YcTFjc2MzSC93d1FmVnIxOC9oWWVIS3lBZ1FINStmanB5NUlpT0hEbWlCUXNXcUc3ZHVob3hZa1NPWklTN29TaWV6MHFWS3FsLy8vN205OEhCd1pvK2ZicXVYNyt1VXFWS2FmRGd3WHIyMldmejdhZGp4NDV5ZG5iVzlPblRkZmJzV2MyYk4wL3o1czNUK1BIamRlREFBUmtNQnIzMTFsdnEzTG56SFkyM01DSWlJdVRuNTZkRGh3NHBKQ1JFbVptWmNuQndVS3RXcmRTbFN4YzFhTkFnM3o2ZWUrNDViZCsrWGErLy9ycGF0V3BsUG00eW1UUnQyalR0MnJWTEpwTkpEZzRPNnRLbGkxNTU1WlVjSy9CYnRteXBKVXVXNlBQUFA5ZXVYYnNVRUJDZ2hJUUVOV3pZVU03T3pqbnV1WC8vZm5QRmlpMWJ0c2pKeVVsdDJyUlIyN1p0MWFSSkU0dktLUWFEUVIwNmRGRDc5dTBWSEJ5c1BYdjI2UFRwMHhvelpreWVuNnR0MjdiNWZ2YWJCUVFFRktvOUFBREFQeEZKQUFBQUFBQ0FlMHJjaGI5S2haZDkwRWwyamlWWDR2NzExMS9YeXkrL3JNcVZLK2ZiMXRYVjlSOWYvcmh4NDhaYXNtVEozUjVHcnBpUHZ4OTdlM3VMUGN5dHVYVXVIbjc0WVlXR2hpb2pJME1HZzBHZW5wNXExNjZkT25ic2FHNlRtWm1wMU5SVU9UbzZhdlRvMFhKd3lQcVRXTk9tVFJVV0ZpYWowU2huWjJmOSs5Ly8xdU9QUDI1eFAyOXY3MXkzME1qcjNNMGNIQnhVc1dKRnVidTdhOGlRSVRuMlU4ODJmUGh3TFZ5NFVGRlJVVElZRFBMeDhiR28wT0hwNmFtdFc3Y3FQajVlYm01dXFsdTNydXJVcWFOSEhubEVqUm8xeWxHMlBwdVBqNDk2OSs2dDNyMTc2OHlaTTlxOWU3ZjgvUHdVSFIydEtsV3E1RHYra2xBY3oyZjE2dFZsTUJoVXMyWk52ZjMyMjZwZXZYcUJyMjNkdXJXOHZiMDFmLzU4alI4L1h2YjI5dXJmdjc4dVhicWtJVU9HNUxuaS9sWVZLMWEwR2lBdkRFZEhSNjFaczBaR28xRU5HemJVRTA4OG9WYXRXc25EdzZQQWZYaDZlbXJKa2lWeWRIUzBPRzR3R1BUc3M4OXF6NTQ5ZXZMSko5VzNiMStMN1FGdVZiWnNXYjM3N3J0NjhjVVh0WGJ0V2cwYU5NajhQWFdyeG8wYjY4RUhINVNUazVPZWUrNDV0V3JWS3QrZnBRYURRYzJhTlZPelpzM3liSmY5OCtMZGQ5L05zOTJ0ZnZ2dHR6eTNEUUVBQUxBRkJ0UE5HNDBCQUFBQUFHRGp6bXk3cnVScldTdG5hM1FzcTlLZTVNY0Q5NExVMUZRZFBYbzAzOEJpVVFrTEMxTmtaS1E1cVNBaElVRVpHUm1GQ3RwYWMvSGlSYm02dXFwY3VYSjNQTWE0dUxnN0hzL2YzYVZMbDFTNWN1VjhrMHNLeW1ReVdkM3J2aWpGeGNYSjN0NCtSMldTOCtmUHExS2xTc1ZXeWo0eE1WR3VycTcvbUg0QkFBRHVGWWJiK0I5UWtnQUFBQUFBQVBlTTlNUk1uZDRRSTBseWRMVlQ3UzZlZDNsRUFBQUFBQUFBdWJ1ZEpJQ2lTWUVGQUFBQUFPQWY0RVo0cXZsMW1hcE9kM0VrQUFBQUFBQUF4WU1rQUFBQUFBREFQZVBHaGIvMkFIYXZhbjN2YkFBQUFBQUFnSDh5a2dBQUFBQUFBUGNFWTNLbWtxTFNKVW4ycFF4eXFlaDRsMGNFQUFBQUFBQlE5RWdDQUFBQUFBRGNFMjVjL0tzS1FKa3FwV1RnTjJJQUFBQUFBR0NEK0pNSEFBQUFBT0Nla0JTWmJuNWRocTBBQUFBQUFBQ0FqU0lKQUFBQUFBQndUMGlLTXBwZnN4VUFBQUFBQUFDd1ZTUUJBQUFBQUFCc25qRTVVK21KR1pJa1IxZDdPWlRtMTJFQUFBQUFBR0NiK0tzSEFBQUFBTURtSlVYOXRSV0Fjd1dIdXpnU0FBQUFBQUNBNGtVU0FBQUFBQURBNWlWZHUya3JnUElrQVFBQUFBQUFBTnRGRWdBQUFBQUF3T1pSQ1FBQUFBQUFBTndyU0FJQUFBQUFBTmcwVTRaSktURlpsUUFNQnFsME9aSUFBQUFBQUFDQTdTSUpBQUFBQUFCZzAxSmlNMlRLekhydFZOWkJkZzZHdXpzZ0FBQUFBQUNBWWtRU0FBQUFBQURBcHFYR0djMnZTM3RTQlFBQUFBQUFBTmcya2dBQUFBQUFBRFl0OVVhRytiV1R1LzFkSEFrQUFBQUFBRUR4SXdrQUFBQUFBR0RUVXVOdVNnTHdJQWtBQUFBQUFBRFlOcElBQUFBQUFBQTJ6U0lKb0F4SkFBQUFBQUFBd0xhUkJBQUFBQUFBc0ZtbURKUFNFck9TQUF4MmtxTWJTUUFBQUFBQUFNQzJrUVFBQUFBQUFMQlpxZkVaa2lucmRha3k5akx3V3pBQUFBQUFBTEJ4L1BrREFBQUFBR0N6TExZQ2NLY0tBQUFBQUFBQXNIMGtBUUFBQUFBQWJGYmFqYitTQUVxUkJBQUFBQUFBQU80QkpBRUFBQUFBQUd4V1drS20rWFVwTjVJQUFBQUFBQUNBN1NNSkFBQUFBQUJnczlLVC9xb0U0T2pLcjhBQUFBQUFBTUQyOFJjUUFBQUFBSUROU2svOHF4S0Fvd3VWQUFBQUFBQUFnTzBqQ1FBQUFBQUFZTE1za3dENEZSZ0FBQUFBQU5nKy9nSUNBQUFBQUxCSnhwUk1tVEpOa2lSN1I0UHNIQTEzZVVRQUFBQUFBQURGanlRQUFBQUFBSUJOU2svNnF3cUFBMVVBQUFBQUFBREFQWUsvZ2dBQUFBQUFiSkxGVmdDdTluZHhKQUFBQUFBQUFDV0hKQUFBQUFBQWdFMUtUOHd3djNha0VnQUFBQUFBQUxoSDhGY1FBQUFBQUlCTk1pYmZWQW1BSkFBQUFBQUFBSENQNEs4Z0FBQUFBQUNiWkV3eG1WL2JsK2JYMzF1ZFBIbFNSNDhldmR2RHlGTlNVcEpPbno2dDhQRHdQTnVaVENhZFBuMWFmLzc1WndtTkRNVWxLU25wcnQwN0ppWkdHUmtaK1RmRTN4cHorUGVXbXBxcTVPVGt1ejJNZTFaKy81NFdWa0pDZ2hJU0VvcTBUd0FBVURUNEt3Z0FBQUFBd0NZWlUvNnFCT0R3RDB3QytPbW5uN1I0OFdLRmhJUllQVDlqeGd3dFhyejR0dnVmUG4yNlJvOGVmZHZYbDRUUFAvOWNnd2NQVm1CZ1lKN3RBZ0lDTkhqd1lLMVpzNmFFUm5aN3BrMmJwbEdqUmxrOUZ4Y1hwNGtUSityU3BVdFd6eWNtSm1ybzBLRUtEZzR1emlIbWErWEtsZHF5WlV1aHJ0bXlaWXRXcmx4Wm9MYVRKazNTa0NGRDhnd3F2Zm5tbTNyMjJXY0xOWWI4Yk4yNlZYMzc5dFd5WmN2dXFKL1EwRkI5K3Vtbk9lWXBPanBhSTBlTzFJSUZDd3JWbjhsazBvWU5HM1QxNnRWYzIvVHAwMGZ0MjdlM2VxNTkrL2JxMDZkUG9lNTVOMFJFUk9qbm4zL085ZnptelpzVkdSbVpaeDh4TVRFYU9uU281c3laVTlURGs1UVY3Snc0Y2FKKytPR0hmTnNtSlNWcDNyeDUyclJwMHgzZk56MDlYWjkrK3FrKy9mVFRPK3JuK1BIakdqdDJySDc5OWRkYzIwUkZSV240OE9GYXZYcDFvZnIrNElNUE5IRGd3QUsxL2U5Ly82dk9uVHNYcXYraUVoWVdkbGZ1SzBuang0L1h2SG56U3VSZUdSa1pHanQyckg3KytXZVpUSDhsUk02ZVBWc0RCdzdNOWY4cnJERWFqVnEvZnIzUzB0S3MzcWRyMTY3cTJyV3J4WDBBQU1EZmc4UGRIZ0FBQUFBQUFNVWhJL1htSkFERFhSeUpwWUVEQithNkVtL1ZxbFh5OHZLU0pDMWZ2bHhSVVZGcTFxeVoxYmJidDIrWGo0K1BYbjMxMVdJYjY5MTA4dVJKL2Z6eno2cFVxWks2ZE9tU2E3dk16RXl0V0xGQ0JvTkJ2WHIxS3NFUkZ0NnBVNmR5bmZ2QXdFQUZCQVRvN05tem1qZHZubHhkWFMzT3IxaXh3aHhnWHJ4NHNaeWNuRXBpeURrc1hicFVQajQrNnRTcFU0R3ZXYmR1bmNMRHc5VzdkKzg4MnlVa0pPanc0Y01xVjY2YzNOemNjbTJYbnA2dTlQVDBBdCsvSU9yV3Jhdk16RXl0V2JOR0xWcTBVTjI2ZFcrcm54MDdkcGlUSkpvMmJXbysvc3N2ditqNDhlTTU1alUvdTNmdjFtZWZmU1ovZjMvTm5qMWJCa1BKL2l5TGpZM1Zva1dMYnV2YWQ5OTkxK0s5MFdoVWJHeXNvcUtpZFBYcVZjWEZ4Wm0vdHhjdFdxVEF3RUE1T1RtcFRaczJGdGVGaFlWcC92ejVpb3FLeWpQUTdPbnBLWlBKcEIwN2RxaEhqeDY2Ly83N0xjNFhKb2plczJkUFZheFkwZUxZOGVQSEZSQVFJSlBKcEc3ZHV1VjVmV2hvcURadDJxUWVQWG9VK0o2NU1ScU41bWRxMkxCaHQ5M1BybDI3dEgvL2ZqMzY2S081dHZuMTExOFZFaEtTNDdQbjUvTGx5MFcrd3J3b21Vd216WjgvWDVzM2I5YW9VYVAwekRQUGxQZ1lBZ01ENWVQalkvVmNabWFtMHRQVGxacWFxb1NFQkNVbUp1ckdqUnVLam81V2RIUzBJaU1qZGVuU0pWMjZkRWw5K3ZSUng0NGQ4N3pYMnJWcnRYLy9mc1hHeGxwODFpWk5tcGdUREdmUG5sMmdjUzlkdWxUZmZ2dXQvUHo4OVBISEg2dHMyYkxtYzlrL2h3MEdRNG4vYkFJQUFQa2pDUUFBQUFBQVlKTXNLZ0U0L2YwcUFiUnQyOWI4T2pBd1VNbkp5WEowZEpRa25UNTlXbEZSVWFwZXZib2FOR2hRcUg3UG5qMnJ0V3ZYNXRzdU9qcGFVbFpGZ1lJWU1HQ0FLbFNvVUtpeDNLN0V4RVJObmp4WkpwTkpWNjllelRYZzNMOS9mN202dXVyY3VYT1NwRGZlZUNQWFByLzk5bHQ1ZW5xYTN4ODhlRkE3ZCs3VWlSTW5GQk1USTBtNjc3NzcxTHg1YzNYdjNsMGVIaDQ1K2dnUEQ5ZVdMVnQwK1BCaFhiNThXVWFqVVo2ZW5tclVxSkY2OXV5cEtsV3EzUFpuN3RpeG93NGVQS2lBZ0FETm1UTkhZOGVPdGJqdmhnMGI1T0Rnb0xGanh4WlpBa0I0ZUxnR0RoeW9BUU1HcUZldlhvcUlpRkMvZnYzVXIxKy91N0o2UERBd1VFYWpVWTgvL25pSjMvdkJCeDlVcjE2OXRHelpNdTNldmZ1MmtnQXlNelBOcTZ6YnRXdG5jVzduenAyU0xML3ZDNkoxNjliYXVuV3JqaHc1b20rLy9WWXZ2L3h5b2NlVkc2UFJtT2YzakpSVm1lR1hYMzY1cmY3ZmVlY2RqUm8xU2xGUlVZcVBqMWRpWXFMRmVZUEJvQ2VlZUVJVktsVFFzR0hEZFB6NGNjMmVQVnUxYXRWUzFhcFZKV1VGR1dmTW1DRTNOemU5OU5KTE9lNFJHaHBxOGI1bHk1WTZlZktrdnY3NjZ4d0IrTUpVc09qWXNXT09RUGpodzRjbFNhMWF0Y3IzK2hNblRraVM2dFdyVjZEN0JRY0h5ODdPVG8wYk55N3dHRys5WHJKTVBMbVowV2lVdjcrL25KeWMxS0ZEaDF6NzJiTm5qeVRwNmFlZnZxMXhaTnUrZlh1Ky83YmtWcjFDeWtxbWtmSk9tc3Z2Mm14R28xR3paOC9XamgwN2ROOTk5NmxodzRZVzUvMzgvRFJseWhTMWJObFNFeVpNME42OWUvWFJSeCtwU1pNbW1qcDFhcUh1ZlRzNmRPaFFvRlgwZG5aMktsdTJyRTZkT3BWbkVzQ2xTNWYwelRmZnlNN09UaU5HakxBSXpqLzU1Sk9xVWFPR2poOC9ycjE3OXhib1orMHJyN3lpTTJmT0tEZzRXRU9IRHBXdnI2Kzh2YjBsL1pVRVVLcFVxWHo3QVFBQUpZOGtBQUFBQUFDQVRjcEkvZXVQNnZaL3crMEFzbGZKSmlZbXlzL1BUMVdxVkRHdnNNc09HTjdPS3RKcjE2NXArL2J0Qlc1ZjBMYmR1M2MzSndIa0Zid3ByQlVyVnFoU3BVcm05MmxwYVJvL2ZyeXVYTG1pTm0zYXlOdmJXeHMzYnRRTEw3eVFZeFcxdTd1NzVzMmJKemMzTi9YczJWTm56cHpSK2ZQbnJRYXdzcTgxR28xNjk5MTNkZlRvVVVtU2s1T1R5cFl0cS9qNGVKMC9mMTduejUvWGpoMDdOR3ZXTEhNZ010dWtTWk4wNXN3Wk9UZzRxRnk1Y2twSlNWRmtaS1MyYmR1bTNidDNhOUtrU1RrQ1RJVXhZc1FJaFlTRXlOL2ZYKzNhdFZQejVzMlZtWm1wR1RObXlHZzBhc2lRSWFwVHA4NXQ5MytyN0cwV3NnT1YyZS9yMTY5dmJtTnRyc1BEdzIvckdiajVtbHZuWFpLNUhIeDJZR3J4NHNXS2lZblIyMisvWGVoNzNhb2dwY3FOUnFNY0hCd1VIQnljNzdZTDc3MzNubXJWcW1WeDdQRGh3NHFOalZYVnFsVXR2b2FIRGgzUzJiTm41ZUhob1NlZWVLSlE0ellZREhyNzdiZjErdXV2NjV0dnZ0SGpqeitlNjJyaXdzck16TXczd09ydDdaMGpxSHJpeEluL1krKytvNk1xdDRlUGZ5YzlJYlFBQ1ZYcEFxRkxxSXBnaENzZ2lFcTVvUXNxU2k4SzBoRkNFUytnd0VWUWlqOEpJRVdsUmdFaEdGcElDTVdRQXBFYUNDU0I5TUlrTTVuM2o3eHp5R1JtTXBNUWl0ejlXY3UxWnM1NXpqblBUS2JnN1Azc3pmang0Mm5VcUpIRjFmVmVYbDRrSlNYaDZ1cEtVRkFRMGRIUkxGMjZsSW9WSzFLcHdXSExOd0FBSUFCSlJFRlVVaVVsOGNuTnpZMFJJMGF3ZWZObVltSmlsUGRlUkVRRUNRa0pqQmd4d21RVmhYSGp4cG04N3ZIang0M0szaGQ4SElHQmdjeWZQNTh4WThidzl0dHZtenlQVnF0VmJvZUdodUxvNklpWGw1ZkJkcFZLaFkyTjRYZE1lSGc0S3BYSzZpU3U2ZE9uWTJOanc0RURCNndhYitwNE1INk1laWRQbmlRdExZM3UzYnVicmJJUkd4dkx4WXNYS1YyNk5QWHIxeWNsSmNYa3VGS2xTbUZuVi9oUHl2WHExVE5icFdibnpwMmtwS1JZVmNXbVNwVXF5dTJZbUJqczdPd010dW1Uc2N5OUp4SVRFNWszYng3aDRlRzg4TUlMTEZxMHlDaTU0K0xGaThERHo1MkM5eDgzblU2SGk0c0xyNzc2S3E2dXJnYi9sU2xUaHZMbHkxT2hRZ1hLbFN0bjlEb3JTSzFXTTMvK2ZMS3pzK25UcHc5MTY5WTEySzlTcVJneFlnVFRwMC9uUC8vNUQ3VnExVklDK3VZNE9qb3liOTQ4Rml4WXdQSGp4NWt3WVFMTGxpMmpldlhxWkdabUF1RHM3UHhvVDRJUVFnZ2hIZ3RKQWhCQ0NDR0VFRUlJOGR6SjFlakkxZVFsQWFoc3dOYmgyUzFUZS83OGVYSnpjMm5YcmgyUXQ3THVqei8rb0Z5NWNuVHExS25JNS9QeThqSWJDTXBQdjhMU21yRlBTbVptSnZQbXplUENoUXQ0ZTNzemRlcFV6cDgvejA4Ly9VUm9hQ2hmZnZrbExpNHVRRjdwK05HalI2TldxNWs4ZVRLZE8zZm1QLy81RDMvLy9UYzllL1kwMnpQK3dZTUhYTGh3Z2ViTm16Tmd3QUNhTm0yS3JhMHRPcDJPa0pBUWxpeFpRbUppSW9zV0xlSy8vLzJ2d2JGVnFsU2hYNzkrZE9qUUFTY25KeUN2VlBtaVJZdUlpWWxoOGVMRitQbjVXUXlRbWVQcTZzcUVDUk80ZGVzV2JkcTBBV0RIamgxRVJrYlNwVXVYRXUramZlclVLV3h0YlpYRWdwTW5UMkpqWTJPUWFGQXd1R1lxRUdlSnFVQ2RyYTJ0d1pqcjE2OFRGaFpHeFlvVmFkYXNHUUFuVHB3Z0ppYW1SSklBaXJLYTJKcXhhclhhYUp1Ky8zdkJ5aFUvL2ZRVEFDa3BLUmJMZU9mMzJXZWYwYlZyVjl6ZDNSa3laQWhyMXF4aDVjcVZMRm15aExsejUzTHo1azBnTC9FSHpDYzYzTHQzejJEZmhnMGJnTHpWdS9uZi85WitKdWo3cXJkbzBjTGlZL0R4OFZGdXg4YkdFaDBkVGRPbVRRM0dMRjY4R01nTGhqWnMySkEvLy95VFAvLzhVOW5mcUZFai92cnJMeVU0VzdETlFNZU9IUmt3WUFDM2I5ODJXWTFqeTVZdEJBWUdHbTNYVnhBcExMSG16VGZmTk5wV3NEMkprNU1UR3pac01ObU94RnpiZ0RWcjFsQ25UaDJ6MXkwcGd3WU5JaTR1VHJudjcrK1B2Nysvd1JqOTMxdmZQejR0TGMxazFRVzkrZlBuMDdadFc1UDdObTdjeUwvKzlTOXExYXBGclZxMVRJNDVlUEFnS1NrcFZsVzFXTEJnZ1hLN1M1Y3V1THU3SzY5ZmVQaWF6YjlONzhTSkV5eGZ2cHlVbEJSYXRteko3Tm16VFNhU2hJZUhZMk5qbzN6bTZoTTQ5Ti9KVDBLRkNoWDQ5Tk5QSC9rOHk1Y3Y1OHFWSzlTcFU0ZjMzMy9mNUJndkx5OTY5KzdOcmwyN21ETm5EaXRXckxBWXhMZXpzMlBHakJuNCt2cmk1T1JFNWNxVmdieDJJUUNsUzVkKzVMa0xJWVFRb3VSSkVvQVFRZ2doaEJCQ2lPZU9WdjJ3RllEdE05Z0tJTC9nNEdBZ3I0dzF3SjkvL2tsYVdobzFhdFRBMXRhMjBCWE1kKzdjVWZhM2FOR0NzV1BIUHY0SjgzREZka25JSHd4ZXZIZ3hvYUdoZE8zYWxVbVRKcUZTcVdqUm9nWGp4bzFqK2ZMbEhENThtSjQ5ZXdKNUFmTmV2WHB4Ly81OXBZZjQrUEhqdVhIakJwczJiYUpUcDA1S3drQitOalkyakI0OTJpaVFwMUtwYU4yNk5lUEhqMmZldkhsY3ZueVo2OWV2VTdObVRXWE03Tm16alZaaTFxdFhqd2tUSmpCNThtVHUzNzlQUkVTRVFaRFQxSXA1L1RZbkp5ZjI3dDFyOG0rc0Q5VGR1WE1IeU90SG5uL2NDeSs4d055NWM0MmZVQ3NsSnljVEVSRkIzYnAxY1hKeUlpVWxoZkR3Y0dyWHJtMFFFQ29ZWE92U3BRdFZxbFF4R1hRenA3QkFuZDd1M2J1QnZITDVSZTB0ZmUvZVBTSWlJb2lJaUNBOFBKd3BVNmFZWEJsc2IyOXZGQUF0S2ZIeDhRUUZCZUhvNkdqUWd6czBOSlR6NTgvajVPU2tyQ3crZlBnd0xpNHVGb09NK1JNdGV2ZnVUVkJRa0JMWU05V0QzVnp5Z2xhckxkRis3WmN2WHdaNHBLb1grUlcxM1VEQkpJQXlaY29vSzZBSERCaGdGUHdzVTZhTXlmUGN1SEVEZTN2N1FvUHgrc1NicUtnb0xsKytUSWNPSGFoUW9ZTEJHQWNIQjV5ZG5aWGtqL2o0ZUlLRGc2bGJ0NjdaQkFOemMzcGN5cGN2YjdRdE9UbFpLVU92VnF2WnYzOC9LcFhLcUFLS1hseGNITm5aMlVyMWhudjM3ckY3OTI2RDEzdEFRQUFuVDU1azFhcFZadHU0Nkptckp2THJyNythclZaZ2pmdjM3L1BkZDk5eDVNZ1JWQ29WUGo0K0RCczJ6T1FxK3F5c0xLNWR1NGFucHlkbHk1WWxPenViNk9obzZ0ZXZiL1IzTG82Q2p6Ri9GWlVXTFZxd1pNbVNSNzZHM3BZdFd6aDgrRENsU3BWaTl1elpoWmJvSHpseUpCRVJFVnkrZkpsWnMyWXhkKzVjaTgrNW5aMGRzMmJOd3NiR1J2bU1UazVPQmt5L3ZvUVFRZ2p4OUVrU2dCQkNDQ0dFRUVLSTU0N213Y05XQUhiUFlDdUEvRUpDUWloYnRpeU5HemRHcDlNcHE0YjFDZ3ZlYVRRYVpYLytvT2VwVTZjNGRlcFVvZGROVEV3RVlObXlaUmJuT0duU0pJUDdCVmR4bDVUUm8wZlRwRWtUV3JWcXhhcFZxd3oyTldqUWdLdFhyNW9zUDU1L1c3bHk1YWhRb1FMZmYvODlrSmNZa0orTGk0dFJBa0IrclZxMVVtN2Z2bjNiSUFuQVhDbm0vUDNqVTFOVERmYTk4ODQ3eXUwREJ3NlFtWm1wYk5NSGFhd0owTjY5ZTlmZ3ZqNFFWMXhCUVVIb2REcWxGVUJRVUJDNXVia0daZXlmbFB2Mzd5dHRLUXJyVnc1NUFXMTlLZllGQ3hZUUhoNU9Ra0tDd1pqaXZqNTFPaDJwcWFtVUxWdTJ5TWYrK3V1djVPYm00dTd1cmdUVE5CcU5VazNDeDhkSFdTbCsrUEJoS2xTb1lCVE1Mb3l0cmExQmovVzFhOWNxdC9XcnZVMnQ0Ty9TcFFzZUhoNzQrZmtWK1RIcG1ldkxicTVDUTQwYU5ZcVVKR0x0TWFibXNXM2JOcHljbkpRVjQ3bTV1ZXpidDg5Z1RPM2F0ZG0yYlJ0Z092QmNzRHFEdDdlMzhyZlJKMVpObkRnUkp5Y25Qdi84Y3k1ZHVvU2pvNk5SZ0YvL1diTmx5eGFDZzRQeDhmR2hZOGVPaFQ2bUoyWDc5dTFHMi9KWENmRDM5eWMxTlpWWFgzMlYyYk5ubXp6SDZOR2p1WHo1c3ZMWmMvUG1UWDc2NlNlRHo4d1pNMll3WWNJRTFxMWJWK3gyQUk2T2prVjZiUGtsSkNUdzBVY2ZrWjZlanJ1N081OSsrbW1oRlNzaUl5UEp6YzFWa3ZBdVg3Nk1ScU1wc1ZZQStiK1hDMVpSS2RpVzRGRnMzNzZkalJzM29sS3BtRHAxcXNVUy8zWjJkc3llUFp1SkV5ZHk0Y0lGeG80ZHk0SUZDd3lPMjdadG04WDJGQmtaR1VCZWRSQnJXcTZNR1RPR2xpMWJXdkdJaEJCQ0NGRVNKQWxBQ0NHRUVFSUlJY1J6Ui9QZ1lTVUFPNmRudHhYQWxTdFhTRWhJb0h2MzdxaFVLZ0lEQTdseDQ0YkJHSE9sdWJ0MDZXSTJjQllkSGMxdnYvMW0xUnlzR1Zjd0NlQng4ZkR3b0cvZnZnUUZCUmtGOGlCdk5XNVJGVXdDc0NSL29MK3dsWlQ1NlFNaGdGR2YrMUdqUmdGNVpaTjM3ZHBsc0UzdmFiUmtPSG55SklBUzlDOTR2ekQzNzk5WFNyaGI0Lzc5KzRYdTkvUHpJenM3RzhpcmNGRFFzV1BIaUl5TUpESXlrdWpvYUtVVS85R2pSL0h3OE1EYjJ4dFBUMC8yNzkvUGxTdFhyRXFReU03T052ajczcjE3bDdGangxS3paazJEWUx2ZXJsMjdpSXVMbzB1WEx0U3VYZHRnWDJKaUludjM3alU2WnV2V3JjVEV4RkM1Y21YNjlPbGpjVTdGcFYvTi9iaDVlM3RiSEZOd1ZYOWhsVEJLb2pLRG01c2JvYUdoU2tXVmdrbFVrUGVlMUZjUUFhaFdyWnJad0xDcHo1MzQrSGpDdzhQcDFLa1RUazVPZlBycHA0VW1MWnc1Y3dZYkc1dC9UTEF6TXpPVHJWdTNZbU5qdzdCaHc4eU95ODNOKzE3VnR6dUpqNDhIRElQWkw3MzBFbE9tVEtGWnMyYTR1Ym1aUEU5UjJnRVVWYVZLbFpnMGFSSmhZV0c4Ly83N0JsVk5kRG9kSzFhc29GV3JWa3FRUHp3OEhIaFlpVWQvdjZSYUFlUi9qUlNuaW9vMXRtN2R5b1lORzFDcFZFeWNPTkhxdVh0NGVMQjgrWEttVEpuQ3JWdTNHRE5tREo5ODhnbHZ2UEVHS3BXSzVPUmtxeXVJWkdWbFdUVlcvemt2aEJCQ2lDZERrZ0NFRUVJSUlZVDRINUNibytOZVpCWnBNZGxrcDJ1Vlh1bENsQVFiT3hVT3JyYVVydUZBeFliTzJOZy8vYUM3MWlBSjRObXRCS0JmcmQreFkwZXlzN1A1L3Z2dmNYVjFKVDA5L1pIT08yVElFSVlNR1ZMb0dHdjdmejhOYmR1MnRUZ3ZTeXVjemExZXRpUXlNaExJYXc5UXIxNDlxNDdScjVaODRZVVhxRnUzcnNreElTRWhUeXhZYTQxNTgrWVozUC9paXkrc1BqWXpNN1BJSmR6TmlZMk5OV292Y2VEQUFjNmRPNmVzVXRiUDFjN09qcnAxNjNMejVrMHlNelA1NmFlZkRFcDI2K2RrS1hsajVjcVZIRHAwaVAvN3YvOVR5bGhYcWxTSnJLd3N3c1BEVWF2VlJxdVJEeDQ4U0hSME5MVnExVEpLQXRpOGViT1NtS0IzOGVKRi9QejhVS2xVakJzM3p1cUVrdnpXcjEvUGlSTW5ETGFaQ2lBK3FkZVZOWlVMQ3I0dTlDWGhjM056bFlDL2ZsdEpWQlRKek14aytmTGxWS2xTaGUrKyt3NG5KeWRsWDBCQUFBc1hMdVQxMTE4M09LWkJnd1ptazROTUpRRUVCQVNnMCtuTUprSEV4OGV6ZGV0VzVYNUVSQVRPenM2c1g3KyswTG1QR1RQbXNWVlZLWW8vL3ZpRHBLUWszbm5uSFpOSk9IcjZKQUI5a2sxc2JDdzJOalpVcWxUSllGeUhEaDNvMGFPSHhldWFhd2NBOE5GSEg5RzNiMTlycG0vazFWZGY1ZFZYWHpYWXB0UHArTTkvL3NQQmd3ZTVmdjA2N2R1M1I2VlNNWGp3WUFZUEhxeU02OSsvUC8zNzl5L1dkUjlGL2pZQjFoZ3dZQUFEQmd4ZzZkS2xCQVFFQVBEeHh4OGJWYld3Uko4SU1HM2FOSzVldmNxU0pVdllzMmNQbzBhTll1VElrWXdjT2JMUTQ4ZU9IVXRVVkJTelo4ODJlczd6Ky9qamo2MU8wQkpDQ0NGRXlaRWtBQ0dFRUVJSUlaNXpHWGR6dUgwNkRkZktEbFJ0NDRwak9WdHM3SjUra0ZZOFAzSTFPdFRKV3BLdVBPQnYveVNxdFNsTnFjcFA5NGRlamZwaFVNelc4ZGxOQWpoejVneVF0NUxTMzkrZnUzZnY4c0VISDdCdTNUcGx6S1ZMbDFpL2ZqMFRKa3l3V09KWFBMcWRPM2NDZVN0Qnk1VXJaM2FjV3EzbTVzMmIvUEhISC96NjY2K1VMVnVXNmRPbm0rMW5mL1RvVWVWMmNIQXd5Y25KRmt2ZlA2dUtXdTY5c0lTTVZhdFdvZEZvRExiNStma1p0RC80NktPUGFOU29FZlhxMWNQQndZSGh3NGVUbVpscDFMTmJmeDVMNWNSemNuTEl5c3JpK1BIanlncHhXMXRiNnRldlQxaFlHT0hoNFFhcnVOUFQwL243Nzc5UnFWUzBidDNhNEZ6WHJsMWovLzc5dUxtNUtTMDJJQzhKSURjM2wzZmZmUmN2THkrak9WaXFwdkRHRzIrUW1KaG9WU0tMVHFjeis3cDdYR2JNbU1HZE8zY3N2Zzcwd2ZhTEZ5OHFTUURqeG8wcmtmbnFkRHFXTGwxS2ZIdzhjK2ZPWmQrK2ZYVHYzaDBYRnhkaVltSllzV0lGSGg0ZURCdzQwT1R4bVptWkRCZ3dBRzl2YjZYc3Y2bHI3TnUzRHpjM041Ti9SOGpyaTE0d2VTQWpJOE5rUWtGK24zenlpVUVTUUc1dXJzbVM2dm1UUEt3cHVWNVV2WHIxb25yMTZ0U3NXWlB2di8rZTNyMTdHd1gyNGVIN0szODdnQ3BWcWlpVkFmVHM3T3pNbHZxM1ZwTW1UUjdwK1B4eWNuSll2SGd4Z1lHQjFLNWRHMTlmM3lmK2ZyRWtmNXVBL083Y3VZTkdvekZvS3dCNWJXODJiOTVNUUVBQXRyYTJqQnMzanU3ZHV4ZnIybTV1YnF4WXNZSU5HemJ3NjYrL0VoVVZ4WjQ5ZXd6YTNKaVNsWlZGZEhRMFlMbUNURTVPRG1COWRSMGhoQkJDbEF4SkFoQkNDQ0dFRU9JNWxuRTNoOXVuMHFqV3ZqU2xQR1QxalhnOGJPeFVPRmUwdzdtaUt4bHhPZHcrbVVhMWRrODNFVUR6RDZrRTBLZFBIOExEdy9udmYvL0xwRW1UMkw5L1ArKysrNjVCRWtCR1JnYm56cDNqeHg5L3RHb2xycWxTNXFib1M3UmJPNzVpeFlxOC8vNzdWbzB0Q1d2V3JERmFYVjFRYW1vcTMzenpqY2w5U1VsSlJiN21iNy85eHVuVHAzRjBkT1RERHo4ME9XYm16Sm1jUG4xYXVXOXZiMC92M3IwWk9IQ2cyVjd5aVltSmhJYUdLdmVYTFZ0R1ltSWlEeDQ4b0ZldlhrV2U1L1BpOE9IRGhJU0VLQUhIaElRRUlHOTFhWlVxVlpnelp3NHhNVEZXcndqV3YxN01KUUhvQTM5dDJyVGh0OTkrNDhTSkV3Wmw0ajA5UFFrTEN5TXNMTXdnQ2VEY3VYUG9kRHBlZXVrbGc4UVFuVTdIOHVYTDBXcTFEQnMyakdYTGxpbjcvdjN2ZjFPMWFsV3pwYmt0VlZPb1g3OCtuMzMyR1o5OTlobFFlQ0pGYm03dUV3OXEzcmx6cDBpVk52SlhOQmczYmh5OWV2VXEwc3BuVXlJaUlqaDI3Smp5M0t4YnR3NC9Qejk2OU9oQlFFQUFPVGs1ekprengrenJ3Y2JHaG95TWpFSkxsSjg2ZFlxN2QrL1N0MjlmZzFZaCtkV3ZYMStwWExKMDZWSisvLzEzVnE1Y1NZTUdEWXI4bUN3OXA4V3BibUtObGkxYmN2andZYlp2Mzg2NWMrZFl2bnk1MGZOV01BbmcyclZydlBqaWkwYm5zckd4S1pGUy94Y3VYT0RUVHo4MTJCWWJHMXRvaXdrOS9kOGpKU1dGTDc3NGdyQ3dNT3JXcmN2aXhZc3BWYXJVSTgvdFVjVEZ4WEh5NUVuVWFyWHlQSmxyRTZCL2JadmFsNU9UdytYTGwrbmZ2ejloWVdHUGxDQ3ljT0ZDUHZua0UxNTU1UlgyN05uRDVNbVRMUjV6OXV4WnRGb3RWYXRXTmR2NklmOWNBYWtFSUlRUVFqeGhrZ1FnaEJCQ0NDSEVjeW8zUjhmdDAybFU2MUNhVXU3eW81dDRNa3A1MkZPdGZXbHVCNlZSdDN2NXA5WWFRS3QrbUFSZzYvUnNyZmpMNzVWWFhxRjE2OVlFQndjVEd4dkwwcVZMalg0a2I5bXlKYlZyMStiSWtTUDQrUGlZRExya2QvRGd3U0xOd2RyeE5XdldmR0pKQU5IUjBmejg4ODhXeDJWbFpWbGNiV3V0czJmUHNtTEZDaUF2U0ZtOWVuV1Q0eXBVcUVEVnFsWEp6czRtT1RtWm5Kd2M5dXpadzYxYnQvand3dytwVmF1VzBUSDc5dTNEeGNVRlYxZFg3dDY5eThLRkM1azBhUklyVjY3RXhzWkdLWS8rVDJGcEZidXA4YWI4K09PUEFFeWFOSW5WcTFjcjJ3dXV0cmRXVmxZVzl2YjJSZ0Z4ZmZCU3YySzVaY3VXMk5uWmNlSENCVEl6TTNGeGNRRWVybWE5ZVBHaXdmRm56NTRGOHBJSDhydHc0UUtSa1pIVXExZVBOOTk4MHlBSkFQTGFmSmhUMUdvSytYMzQ0WWRjdjM3ZGFMdTVvSHBjWEp6WklPbVRvTkZvT0hMa0NDcVZDcDFPUjZsU3BWaTFhaFZObXpiRnc4TURzTzQxVmZCMTVPbnB5WklsUzJqZXZEa0FkZXJVNGV1dnYyYjc5dTBBTkd2V3pPU0tkajE5ZWZ2Q0VpajBpUm8zYnR3d1NEaEtTa295dUQ5Ky9IaDBPaDNCd2NHVUxWdVdsMTU2cWRESFVsQmhmNCtzckN3bFdjamNPRXNKRmFZQ3hQZnUzVE80NyszdHpiRmp4emh4NGdUZmZQTU5VNlpNTWRpdjFXcUJoNEhjQVFNRzRPcnFXdWcxaTVxMGtQOTk0ZWpvYUxBQ1BpWW14bWpGdkxtVjhnRGg0ZUVzV0xDQWhJUUVHamR1aksrdjcxTkpBTWpOelNVOFBCeUFXN2R1TVdqUUlBQ3pDVUxXc3JlM1Y5NHpnWUdCajVRZ29uOFBOR25TeE9vcURFZU9IQUZRMmdEczM3K2ZreWRQTW1mT0hLTVYvL29FTGFrRUlJUVFRanhaa2dRZ2hCQkNDQ0hFYytwZVpCYXVsUjBrQVVBOGNhVTg3SEd0N01DOXlDemNtN284bFRsb0hqd3NuL3dzVndJQUdEaHdJTUhCd2V6ZHU1ZFpzMmFaSFBQZWUrL3gxVmRmc1dQSERxT1ZrUVZaQ3U1dDI3YU5kZXZXVWFaTUdWSlRVNWsrZlRxZE8zYzJPVmFqMFJpVmVuNFNqaDA3QnNDd1ljUE1sdkx1MHFVTEhoNGUrUG41bWR6LytlZWZjK2ZPSGF1dUZ4WVd4cHc1YzlCb05Bd2VQTGpRTXYwVEowNVVibXUxV2lJaUl0aThlVE1oSVNHRWhZWHg5ZGRmVTZkT0hXV01XcTFtejU0OXZQcnFxMHB3dVhidDJzeWVQWnRwMDZheGJ0MDZtamR2enV6WnM2MmFxMTV4QThnbHdkSXFkbXMxYTlhTU5tM2EwS3BWcXhLWUZhU2xwU2tCL2Z3S3JrSjFkbmFtYWRPbW5EMTdsak5uemlqQit2cjE2d053K2ZKbGd4TDcrc29QN2R1M056aHY0OGFOY1hkMzU5TlBQMzJpSy9FclY2NnNCR1MxV2kyeHNiSFkyOXRUdVhKbG83RXhNVEhZMnRvKzFWWWlwMDZkSWlrcGlTWk5tdkRYWDM4eGR1eFlQdmpnQTVZdlg2NEVNWXY3bXRJbkFDUW1KbkxvMENIaTR1S29XTEVpRlN0VzVNS0ZDd3daTW9UMzNudVB2bjM3R3IwMjlNa2hoUVVtOWNITDRPQmdnKzNwNmVrR0NVamp4NC9uOHVYTEpDWW00dTN0L2NRck0xajYzTGMyUUR4NThtUXVYYnJFb1VPSDhQVDBwRWVQSHNxK2dwVUEvdld2ZjFsMXpzR0RCMXMxYnRPbVRRYjNHelJvb0h6T3FkVnEzbnJyTFY1NDRRWFdybDJyakRHMVVsNmowYkJwMHlZMmI5Nk1WcXVsYTlldVRKZ3c0WW12UW8rTGkyUGp4bzJjUG4yYTlQUjBJSy90aUplWEYrM2J0NmR0MjdaS0lvcStMVVJtWmlhSmlZbG1rOURNR1Q5K3ZOSjZBK0R1M2JzTUhqeVlsMTU2aVZXclZwazlybHUzYm1nMEdweWNuSXAwdmFTa0pJS0NnZ0I0N2JYWEFQajc3NzhKRGc1bTFxeFp6SnMzejZDU2hMN2FobFFDRUVJSUlaNHNTUUlRUWdnaGhCRGlPWlVXazAzVk51WlhhQW54T0pXdjQwUnNjUHBUU3dMUS9rUGFBUUEwYXRTSVNwVXFjZWJNR2JPOXZWOTc3VFcrL2ZaYmpodzV3b2dSSXloZnZueXhydVh2NzgrNmRldW9XYk1tQ3hZczRNTVBQMlQ5K3ZXODhzb3JSai9PUjBSRXNHelpNcnAyN1VxL2Z2MktkYjNpMGljQm1PdkJiUTFyVjZyLzlkZGZ6Snc1a3djUEh0Q3ZYeitHREJsaTlUVnNiVzFwMHFRSml4WXRZdUxFaVlTSGgvUDk5OThiWFB1WFgzNGhKU1dGN3QyN0c2d3diOW15SlJNblRxUisvZnFVTGwzNnNaWDVmaHlLdW9yZDNJcmdmdjM2bVF4Y1cwdXRWcE9abVVucDBxVTVmZm8wbVptWlNpQS9QMzBBTHYrcVpTOHZMODZlUFV0d2NMQ1NCT0RtNXFZa3g5eTRjWU9hTld0eS9mcDFFaElTY0hkM04wanVnTHpLQWw5OTlkVVREN0RQbno5ZnVmM1hYMzh4ZWZKa1huNzVaWVB0ZWwyNmRLRml4WW9sbmpUeTRNRURrd2tYcG16ZnZsMzVuQU9vVnEwYTc3MzNIcEFYc0czYXRDbnU3dTVNbVRLRmYvM3JYMVNwVW9YLys3Ly9VK2F2ZjcxOStlV1h4TWZIRzV6NzJyVnIrUHY3Yy9EZ1FUSXpNM25qalRjWVBYbzBycTZ1bkRoeGdnMGJOdURuNTBkSVNJaFJNRlFmNEM4c0FPcnI2MnUwTGYrYzhydDE2eGFRVnozQVVrSkQvcUM5UHBqYXRtM2JRbyt4SkNnb0NCc2JHNU9WTkV3bENRd2FOSWk0dURpRGJhVkxsMmJpeEluTW1ER0QxYXRYNCtucFNjMmFOWUhpOTNXMzlqTzFZQkpBZnZvZ3NxVnJwNmFtTW5ueVpLNWZ2NDZkblIyZmZQSUo3Nzc3cnNFWXJWYXJCTjBmcC9UMGRBNGZQb3lycXl0dnZ2a212Ly8rTzFXcVZHSGV2SG5LbU16TVRPQmhjSHpMbGkxczM3NmRUcDA2bVUyQXM0YStha2JGaWhYTmp0SHBkRllsd3BpeWMrZE9zck96YWRpd0lmWHExUVB5S3Vpa3A2ZHo5T2hSNXMyYnh4ZGZmS0VrRWVvZloxR1REWVFRUWdqeGFDUUpRQWdoaEJCQ2lPZFVkcm9XeDNLUC8wZE9JVXh4TEdkTGRwcjJxVjFma3k4SndOYngyVzBIb0ZlblRoMkNnb0tJajQ5WHltUG41K2pvU05ldVhaWCsxTVZKQXRpeVpRcy8vUEFEbFNwVll2NzgrYmk3dTlPL2YzODJidHpJOTk5L3o2aFJvNEM4d01VUFAvekFuajE3ME9sMC9QNzc3L1RvMGVPSmxWRk9TRWpnMXExYnFGUXE5dS9mejIrLy9XWjJiR3BxcWtGSmJuTkdqeDV0c3FMQnVYUG5tRFZyRm1xMUdoOGZuMkwzVkZhcFZIaDdleE1lSG00UTZFOU9UbWJyMXEwMGJOalFaSC93Tjk5OFU3bjlKTXV6UHl1S3V0cTFvSVNFQktNV0ZTKy8vTExSdUtTa0pBQ0Q5MDJ6WnMwQU9IUG1qTUhZRjE5OGtiQ3dNUDcrKzI5cTFxeXBWQUV3VjdyN2FhNndCemg1OGlUdzhQRThDVHFkanRUVVZNcVZLMmR4Ykdob0tGRlJVVXlhTklrTEZ5NG8yei80NEFQbDl0S2xTNEc4L3UwNm5ZNHlaY3FZUE5mVXFWTU43dS9Zc1lQdnZ2c095R3ZWTUdUSUVJTWtrQTRkT3RDdVhUdjgvZjFObHExUFRVMEZLTFNrZlZGVXExYXQwTlllMTY1ZEl6dzgzQ2dRcXE4QTg2aWZBYk5temNMZTNoNS9mLzlIT2svcjFxM3AzTGt6QVFFQjdOaXhnODgrK3d3by9tcHVTNjBLckpHWW1BaGc4YnV2VEpreWRPL2VuYjE3OXpKdDJqUWxRSzEzOWVwVnZ2amlDNlpQbjE3a2xnMUZWYlZxVldiTm1rVzdkdTJ3dDdmbjk5OS9OeHFUbkp5c3pCdFFLcFFFQkFSdzlPalJZaWNyWEwxNkZjQmttd1E5ZlJJTUZDMDRIeGNYeCs3ZHV3SG8wNmVQc2wybFVqRjE2bFNTazVNSkRnNW15WklsVEo4K0hiVmFyVlE4a0NRQUlZUVE0c21TSkFBaGhCQkNDQ0dlVTdrYUhUWjJ6Mzd3VXp5ZmJPeFU1R3AwbGdjK0pwcC9VQ1VBUUNtYm01R1JZWGJNMEtGRCtmampqNHRjWmpvcks0dmx5NWNURUJBQXdKSWxTNVRWMS8zNjllUG8wYVA4K3V1dlZLOWVuZXpzYkRadjNreDZlanJWcTFkbjRNQ0J2UDc2NjlqWVBMbm5VTC9hVktmVFdReG1aV1ZsR1pUa05tZjA2TkZHMjBKQ1FwZzdkeTdaMmRrTUh6NGNIeCtmNGszNC85UC9YZkluR3pnNk9xSlNxWlFlMEtKa1ZhdFdqVHAxNnZEZ3dRTWNIUjFwMXF3Wi9mcjFNNnFvY2Z2MmJjQXdZRiszYmwxY1hWMjVmLzgrMTY5ZlYxWTcxNnBWUzBrQ2VPT05OemgrL0Rqd3NPOTFTYmwvLzM2aDFTcHExcXpKdi8vOTcwTFBrWmFXeG9FREI3Q3hzVkZLY3BlVVc3ZHVjZjc4ZVpPQjBydDM3NkpXcXkwbWNlVG01dkxkZDkvaDZ1cEs1ODZkRFpJQVRMbCsvVHFROTNlMWhyZTNONG1KaWNURnhYSHMyREVsWWFPZ1BuMzZNSExrU0pPUEEvSXFRQlNIUnFQaHpwMDczTDU5R3c4UER4bzBhR0F5MlVkL3JiRmp4MkpqWThQTW1UT0xkYjBuYWZUbzBWU3JWczFnTmJwYXJVYWxVaFY1MWZoSEgzMWsxVGg5UW9jcCt0WXUxbFFPZWVlZGQralZxNWRSQUQwdUxvNXAwNmFSbUpqSXhZc1hIM3NTZ0xPenMxSmx4Qno5NDlLdjJHL2R1ald0VzdmbXhJa1RiTnk0a1JzM2JnQjU3VzBHRGh4SWt5Wk5yTHAyV0ZnWWdNbktLSHI1SzJFVTVkOFZLMWFzUUsxVzA2aFJJNlBQUlRzN08rYk1tY1BFaVJOcDJyUXBZUGp2R21kblo2dXZJNFFRUW9oSEowa0FRZ2doaEJCQ0NDR2VLOXBzSGJyL253TmdZNjk2NXBOaHRGb3QwZEhSQUpRdFc5YnNPR3RMYitjWEZCVEVpaFVyU0VoSVVMYmxEOXpaMmRreFk4WU14bzBieDhxVks0RzhsWU5qeG95aGMrZk9UelQ0cjFlMWFsV3pLMkozN2RyRm1qVnJxRlNwRW5mdjNzWER3d00vUHorejUrclhyeDlKU1VsR3dhQ2dvQ0Rtelp1SFJxTmgxS2hSdlBQT094Ym5sWk9UWTNZRnJFNm40K2pSbzBCZWV3YzlaMmRueG84ZmI3STg5ejlCUWtJQ0F3WU1NTm9lRXhOVHJOVzlCWTk1MUpYUEtwV0tOV3ZXR0d3TENBaGc1Y3FWOU8vZm4vNzkrd053NWNvVkFGNTQ0UVdEWTVzMmJjckpreWM1ZS9hc2tnVFFzbVZMYkcxdGVmWFZWN2wzN3g2WExsMmlYTGx5U2tDcnBHUm1aaFphTXI1Rml4WVdrd0JXcmx4SmVubzZYYnQyVlVydEY0ZE9wK1BhdFd0a1pXVUIwTDkvZjJYbGRmNCs0M3I2WUx1bDV5UWdJSUNyVjYvaTQrTmoxUXJna0pBUWdFS0RzMUZSVWJpN3UrUG01b2FibXhzalI0NVVlc1NiQ2pZWEZsaldmKzZhU3pyUTZYUWtKU1VSRnhmSDNidDN1WFBuRHJHeHNVQmVra1QzN3QzUjZmS1MzYVpNbVVMVnFsVTVjT0FBUFhyME1Qak1TVTlQWjhhTUdTUW5Kek51M0RqYXRHbFQyTk9ZOHJhY0FBQWdBRWxFUVZUd1RDaGJ0aXhEaHc1Vjd1Zms1S0RUNlF6NnZGdXJiOSsrVm8wcjdHOTE2ZElsSUM5NXh4b0ZQL1B2M3IzTDFLbFRTVXhNNU4xMzMxWGFVVHh0K3RlZy92TkhyME9IRHJSdjM1NmhRNGR5NTg0ZFFrTkRDUTBOcFhIanhnd2VQSmlXTFZ1YVBXZFdWaGFuVDUvRzF0YVdGaTFhbUIybkQ4NFg1ZDhXMjdadEl6ZzRHQnNiRzhhTUdXTXllY0RWMVpYVnExY3IzNWY2ZGl4MmRuWW1LL0lJSVlRUTR2R1JiMTRoaEJCQ0NDR0VFTStWZjBvVmdQbno1Mk5yYTB0TVRBeXhzYkhVcjErZkNoVXFsTWk1bzZPajJiUnBFNmRPbmNMQndZRlJvMGF4Wjg4ZXBXZDFmaSsrK0NJelo4NWt6cHc1NU9UazBMWnRXMTU3N2JXbmtnQmdUa3BLQ3F0WHIrYklrU1BVcUZHREpVdVdXRnk1cjlQcFNFbEpBZkxLV091RFZ5ZE9uTURYMXhldFZzdWtTWk1NU3ZJWFp2djI3Y1RIeC9QV1cyOVJ0MjVkSmZoeDY5WXQxcTlmejRVTEYxQ3BWRVo5bkY5Ly9mV2lQdHhuaHAyZFhhSGxwSjlGY1hGeHBLV2xLUUZ0UUduUmtEOUJBNkI1OCtiRXg4Y2JsQmp2MEtFREhUcDBBUEtTVG5RNkhhKzg4a3FSSzNCWVlxcW52TFcwV2kyclY2OG1JQ0FBTnpjM3ExZGFGM1RqeGcyKysrNDd3c1BERFZiclptUmswTHg1YzVvMWEwYUxGaTM0NVpkZmxIMDVPVG44K3V1dkFCdzVjb1JhdFdxWmJaVlFxMVl0WEZ4Y3JBcTQ1dVRrOE1jZmY2QlNxV2pmdnIzWmNRRUJBZXpaczRkVnExWlJwMDRkZzMybWdzMEZBOHVlbnA1VXIxNGRqVWFqSkdGY3UzWU5UMDlQZy8yUUYzZ2VPM2FzeVhrNE9EalFxbFVycWxldlR2WHExZkh5OG1MZHVuWHMycldML2Z2M00zbnlaT3JYcjQ5V3EyWGV2SG5jdkhtVGZ2MzYwYk5uVDR2UHhiTkkzOU85T0VrQU8zYnNlT1RyNjl0Mk5HN2N1TWpIWHJseWhlblRwNU9ZbUVqUG5qMzUrT09QSDNrK0pTVTBOQlRBWkFVSmxVcWxCTTNIangvUHBrMmJ1SGp4SWxPblRtWGF0R2xtdjF0Mjc5NU5abVltN2RxMUs3VFZoZjQ5YiszcS9CTW5UckIrL1hvQWhnMGJadFJxSWIvOENYUDZ0aHRQcXFXUUVFSUlJUjZTSkFBaGhCQkNDQ0dFRU0rVmYwb1NnTE96TXdjT0hBRHlWcjUrL3Zubmozek85UFIwRmkxYVJIQndNSkJYQ25qS2xDbTgrT0tMN04yNzErUXhhV2xwNkhRNmZIMTkrZUtMTDlpeFl3ZEJRVUVNSGp5WVRwMDZHUVEvZi9qaEI3WnYzLzdJOHpURlZPbC9qVWFEdjc4L0d6ZHVKRDA5SFM4dkw2Wk9uVnBveFFTOWlJZ0ljbk56c2JlM04xaDlPSC8rZkxSYUxmYjI5bXpkdXBXdFc3ZWFQY2VvVWFPVVZidGFyUlovZjMvOC9mMXhjbktpYk5teVpHVmxLUUVPSnljbkprMmFwQVFUbndmbHk1YzNHNmpPenM3bTU1OS94dFBUMCtTSzhIMzc5cEdXbHNhYmI3NXBzWTkzVVJVV1BMOTU4eWJ3Y05WL1ltSWlFUkVSdUxpNDBMQmhRNE94dlh2M0xyUUtoRDVJN08zdC9haFRmaVMvL2ZZYk1URXhRRjdnUGpVMUZYOS9mOHFVS2NPQ0JRdXNlaitZVXFaTUdVSkNRckMxdGNYVDA1TVdMVnJRb2tVTEdqWnNhQkRFbXpadEdtcTFHcDFPeDdKbHk0aU5qYVZxMWFyY3VuV0wyYk5uNCtucHlZZ1JJMmpTcEFuTGx5OVhBc1cxYTlkbSt2VHBWczF2Ky9idDNMOS9uM2J0MnVIaDRXRjJYRlpXRmhxTnB0Z3Jpci8rK21zQXRtN2R5dDI3ZDdHenMrT2JiNzRoSWlLQ2NlUEdLZnNocjBKQXk1WXRxVkdqQmkrODhBTFZxMWVuUm8wYURCZ3dBSGQzZCtiT25XdHc3b0VEQjVLWW1FaGdZQ0JqeDQ2bFQ1OCtwS1NrY083Y09UcDI3TWdISDN4UXJEay9DL1FCNCtMMGRDOXNoYjgxWW1KaXVIVHBFclZyMXpabzZXR05VNmRPc1hqeFlqSXpNK25idDIreEUyWWVoNFNFQkM1Y3VFQ3BVcVdNUHBzS2V1dXR0K2pTcFFzLy8vd3pZV0ZoZE9yVXllUzRhOWV1c1duVEpsUXFsVklKcGJEckE1UXVYZHJpWEFNREExbTBhQkU2blk1MjdkcFpyRktTWDFSVUZFQ0pKVGtLSVlRUXducVNCQ0NFRUVJSUlZUVE0cm1peWNxWEJPRDg3Q1lCakIwN2xxRkRoK0xzN0Z6b2FqMVRzck96VFc1M2RYV2xiTm15VktwVWlmZmZmNTgzM25qRDVBcG1yVlpMYUdnb2h3NGQ0c1NKRTNoNmV2TFZWMS94N2JmZnNtalJJcUtpb2xpNGNDSGZmZmNkblRwMXdzdkxpd1lOR3FEUmFNakp5U25XNHkySzVPUms5dS9mejU0OWUwaE1UTVRGeFlVSkV5YlFvMGNQczhmTW1ER0R1M2Z2S2dGSWZUQllYOTVkVDZ2VkFua3JqL1dsdmMzUnIzNEY2Tm16SnpxZGpwQ1FFRzdkdWtWQ1FnSk9UazdVclZ1WGwxOSttVjY5ZXVIdTdsN3N4L3hQa1pPVHc0RURCOWl5WlFzSkNRbFVxVktGRFJzMkdBUmxrNU9UV2JObURXcTFtaDkvL0pGWFhubUZ0OTkrdThpcmVQWG5URXRMc3lwUUJRL0xodXQ3WWZ2Nys2UFQ2V2pmdnIxUjRMaXcxZjIzYnQwaUtpb0tEdytQcDVyWUVSZ1l5UExseS9IdzhDQTFOUlZmWDErKyt1b3JmSDE5cVZhdG1zVWU2Vys5OVpiWjU2NTgrZklzV2JLRWwxNTZxZERWd1BYcTFTTXpNeE5mWDE4Q0F3TnhkM2ZuNjYrL0pqVTFsVFZyMW5EbXpCa21UWnBFNjlhdCtlU1RUd3hhamxoVCtqNGtKSVJObXpaaFoyZkg4T0hEamZiclMrN0R3MkMwbTV1YnhmT2FjL0RnUVRadTNFalpzbVZadVhJbDY5YXQ0OUNoUTBSRlJURjc5bXlsTkh2cDBxWDU4c3N2clQ1dnVYTGxtRFZyRnNlUEgyZkZpaFZLd2xTdFdyV1lPblZxaVZlVEtJcml0Ty9JVDkrYnZxamZWV0I5Mnc5emM5eXlaUXM2bmE1SVZSUnljbkw0N3J2djJMVnJGelkyTm93ZVBacmV2WHRiZmZ5VHNHUEhEblE2SFowN2R6WnFYMkNLbzZPanlmWXNlakV4TWN5WU1ZUHM3R3g2OXV4cDhYUHI3Tm16Z1BsMkdKRDMzdnZ4eHgvWnZIa3pPcDJPNXMyYk0zUG1US1BYc2xhckpTWW1oa3FWS2lrci9uVTZIV2ZQbm1YTGxpMEFOR3ZXek9KakZFSUlJVVRKa2lRQUlZUVFRZ2doaEJEUEZjTktBRTh2NkdLSm82T2oxWDI4NCtMaWNIUjBwSFRwMG1nMEdxVThkN2x5NVl6R2poMDdGaHNiRzZPeXpXbHBhUUI4ODgwM0JBWUdLaXZZeTVRcG8vUU5ybHExS2l0V3JPRFFvVVA0K2ZseDU4NGRkdTdjeWM2ZE8vSHk4bUxod29XUGJUV3JUcWRqOSs3ZEhEdDJqSXNYTDVLYm00dUxpd3NEQmd5Z1Q1OCtGb1BBbFNwVklpUWtSQWtZdXJxNjh2TExMek51M0RpRGNjWHRRMSsrZkhtR0RoMXEwQ2Y3VVFVR0JqSi8vdnhpSDEvY3gxSWNLU2twU21MRy9mdjNzYk96bzF1M2J2ajQrQmdGMTh1Vks4ZTMzMzdMenovL3pCOS8vTUhSbzBjNWV2UW90V3ZYNXIzMzN1UDExMSszYWlWMzVjcVZ1WGJ0R2hzMmJHRDQ4T0ZtWHdNNm5ZN2s1R1IyNzk3TnpaczNxVnk1TXRXcVZTTXBLWW1kTzNjQzhQYmJid05GRDRiR3hjWFJ0V3RYbysyZE9uVml4b3daUlRwWFVZV0dockpvMFNJY0hSM3g5ZlhsM0xsenJGNjltcEVqUi9MdmYvK2JLbFdxV0Z3VlAzNzhlQ0F2U0tkUDRzbkp5YUZNbVRMWTJ0clN2SG56UXVlZzArazRjdVFJR3pac0lENCtIZzhQRHhZdVhFajU4dVVwWDc0OGl4WXQ0dlRwMDZ4ZHU1Ymc0R0RPbmozTGUrKzl4OENCQTYwcU0zN28wQ0crL3ZwcnRGb3RvMGFOTXVxTmJtZG5SMEpDQXZmdjM4ZkJ3WUhJeUVpY25aMU52aFlzL1cwZlBIakEyclZyMmJkdkg4N096c3laTTRjcVZhb3dhOVlzdG0zYnhvWU5HeGczYmh5ZmZ2b3BIVHQydERoM2MxNTU1UldhTld2R3lwVXJDUWdJNFByMTY2eGZ2NTdodzRjWFdrN2ZWQUlFR0NaQm1CdGppYW0ySHJHeHNVcFNsSjYrUEgyMWF0VW9YYm8wenM3TzNMeDVrNDBiTndKNUNRMlBRMXhjSEdCY212N01tVE1jUG53WUR3OFBxOSs3NGVIaHJGaXhncXRYcjFLMmJGbW1UNTlPeTVZdFMzek8xa2hPVHNiVjFWVkpTdE1IKzZPam85bXpadzgyTmpaV3RjdXdKREF3a0crKytZYlUxRlNhTm0zS3lKRWpsWDFSVVZFNE96dFRybHc1SEIwZDBXZzBuRHg1a3YzNzl3UFF1blZyaytlOGZ2MDZYMy85TmVIaDRVQmVxNVJwMDZiaDRPQmdOTmJHeG9heFk4Znk0TUVEVkNvVmpvNk9hTFZhSldtd2RPblM5T25UNTVFZnB4QkNDQ0dLUnBJQWhCQkNDQ0dFRUVJOFY3UVBIZ1pNbnVWMkFFV3hhZE1tcFhWQWZxWjZBcHNLdkowK2Zacms1R1FncjB5N282TWpuVHQzeHR2Ym0xYXRXaG1zUWxTcFZIVHQycFV1WGJvUUVoTENzV1BIdUh6NU1sT21UQ25CUjJSTXBWSng3ZG8xL3Zyckx4bzJiSWkzdHpmZTN0NVdyenlkTUdFQ0V5Wk1lS3h6TEdtbFNwVXlHWng3VnVoWGNoNDRjSURqeDQrVGs1T0R2YjA5YjczMUZqNCtQb1ZXUHFoUm93WVRKa3pnL2ZmZlorL2V2Zno2NjY5Y3ZYcVZyNzc2aXZYcjE5T25UeC82OU9sVDZPcm9uajE3Y3VyVUtmYnQyOGUrZmZ1c21yTktwV0w0OE9Hb1ZDbzJidHhJUmtZR3JWdTNWbnB1bDlUelhiRml4Ukk1VDJIOC9mM1JhRFJNbmp5Wm1qVnJVck5tVGRMUzB2RHo4MlAxNnRXc1hyMGF5SHZNdHJhMjJOblpZV2RucDd5ZmMzSnlsTUIvL2tDeW82TWpQLy84YzZHcmo5VnFOWHYyN0dILy92M2N2bjBieUFzQ1RwdzQwYWk4ZjVzMmJXalpzaVdiTm0xaSsvYnRiTnUyamFOSGo3SisvWHF6UVcrTlJzTVhYM3hCVUZBUUFJTUdEVExabXVHbGwxNGlQRHpjb1B4NHUzYnRUSjdUVktsM2ZTbjZYYnQyc1dYTEZwS1NrdkR3OEdEbXpKa0dmZGo3OSs5UHJWcTE4UFgxWmY3OCtVeWNPSkh1M2J1YmZYNHNLVjI2Tk5PblQ4Zkx5NHRWcTFieHl5Ky9FQklTd3RLbFM4MjJ4OUMzZkNpTU5XTk1NZFZDWTlDZ1FVcndYZS9jdVhOczI3Yk41RGxzYlcwTGJaOVJGTysvL3o2Wm1aazRPRGhnYTJ2THZYdjNBR2pTcElreUpqbzZtZ1VMRmdCNXlTeUZKVkJBWHV1UGRldlc4Y2NmZjZEVDZXalNwQW5UcGsyek90bnVjUmd6Wm96QmMxeW5UaDEwT2gxZmZ2a2xXcTJXdDk5KzI2QnlSbEdGaFlXeFpjc1d6cHc1QTBEYnRtMlpNV09Hd1hPMWFkTW1wVVZRUVo2ZW5yejIybXNtOTYxWnM0Ync4SEJVS2hVK1BqNE1HemJNN09lMVNxV2laczJhWExwMENaMU94NE1IRHdCd2NYR2hSWXNXakJneDRuK2lVbzRRUWdqeHJKRWtBQ0dFRUVJSUlZUVF6NVZudlIyQXJhMHROamFGejZ0VXFWSzR1TGdvOTVzMmJVcGtaQ1JhclJhVlNvV2JteHR2dlBFRzNicDFzK3FhTDcvOE1yVnExY0xSMFpFZVBYclFzV05IZy9PYm9sS3BhTjI2dGRsVmdvL0RoeDkrcUt4d3RxVGdjL1JQOVBMTEx4ZmEzLzVweTh6TVpNNmNPYWpWYXR6ZDNlblJvd2ZkdW5Vekc4UTBwV3pac2d3YU5JaDMzMzJYWDM3NWhaOS8vcG5FeEVUdTNyMXJzVHk2bDVjWGl4Y3ZadS9ldmR5NWM2ZlFWaFF1TGk1VXExYU50OTU2U3dra0RobzBpQXNYTGpCbXpCaGwzTFA4ZkJmVXQyOWY3TzN0ZWVPTk41UnRRNFlNb1dQSGpodzhlSkRvNkdoU1UxT1ZZSC8rLzNRNm5WSVJ4TW5KU1htdVZTb1Y3ZHExc3hoUWRYQndJRFEwbE51M2IrUHA2Y21RSVVNS1hVMXRiMi9QOE9IRGVlMjExMWk2ZENtZE9uVXE5QnAyZG5hNHU3dFRwa3daeG80ZGE3YkgrWVFKRS9qMjIyOUpTRWhBcFZKUm8wWU5SbzhlYlREbXhSZGZwRTJiTnZUdDI5Zm8rUFQwZEJvM2JreFFVQkJwYVduMDZ0V0w0Y09IS3lYTDgydmR1alZMbHk3RjE5ZVhsMTkrMmV6Y2k2SkxseTQwYnR5WVJZc1c0ZUhoWWZLOVUxSVZQWXBhNWFKS2xTcEdxN3JyMTY5UDFhcFZlZkRnQWRuWjJlVG01bUp2YjArZE9uVVlNR0FBTDczMFVvbk10VldyVmx5NGNBR2RUb2RLcGFKV3JWbzBhdFNJSVVPR0tHTlNVMU5KVDA5bitQRGhlSGw1V1R5blJxUGgvUG56Mk5uWk1XVElFUHIzNy85VVd6QUFORzdjR0pWS2hZMk5EVFZyMXVTRER6NUFwVkl4WXNRSWZ2amhoMGVxcktQVDZmajU1NTg1YytZTXJxNnVEQnMyVEtsNGtsL0xsaTI1ZCs4ZUR4NDhVRDRieXBZdFMrdldyZkh4OFRHYkREUno1a3krL1BKTGZIeDhhTlNva2NYNXJGeTVFc2o3TytnclRGajZuQkZDQ0NIRTQ2WFM1VThGRmtJSUlZUVFRanczd2pmZnczUGc0MStwS0lRNVQrczFlUE5vS21tM3N3RjQ0YlV5bEs1dVhMcjJmMUZHUm9iSndKY1FoZG14WXdmVnExZW5UWnMyRnBOWHJKR1JrWUcvdno5dnYvMjJRUUJ5Mzc1OXBLU2tNSERnd0VlK1JuNXF0ZnFKQmFLdVhMbUNnNE9EeFdvRDFvNER5TTdPTmxsKyswbElTa3JpM3IxNzFLdFhyMGpINWVibW9sS3BqQUt3MGRIUnhNZkgwNkZEQnlBdlFLL1ZhbzBxQ3p3T1dWbFpKQ1VsVWJWcVZZdGpMYlZZaUltSndkN2Vuc3FWSzF0OWZYMDdodWMxS0pxWm1VbHVicTdWbFZ1c0ZSb2FXbWhDUm1CZ0lCa1pHVXBDM0xWcjE3Q3pzM3VtSzZ6b1dmUFpkUFhxVmRScU5RMGJOalM1UHlzcmk3MTc5OUs5ZS9jU2YrNkZFRUlJOFd4UkZTTzdVWklBaEJCQ0NDR0VlRTVKRW9CNDJwN1dhL0RxYjhsa0pXb0FxUDFtT1p3clNCRThJWVFRUWdnaGhCQkMvRE1WSnduZzJhdUxLSVFRUWdnaGhCQkNQQUxOZzN6dEFKemtmM3VGRUVJSUlZUVFRZ2p4djBWK0RSRkNDQ0dFRUVJSThWd3hUQUo0dXYyQWhSQkNDQ0dFRUVJSUlaNDBTUUlRUWdnaGhCQkNDUEhjMEdicjBQMy9IQUJiZXhVcVcwa0NFRUlJSVlRUVFnZ2h4UDhXU1FJUVFnZ2hoQkJDQ1BIYzBHVGxxd0xnTFAvTEs0UVFRZ2doaEJCQ2lQODk4b3VJRUVJSUlZUVFRb2puUms2bVZya3RTUUJDQ0NHRUVFSUlJWVQ0WHlTL2lBZ2hoQkJDQ0NHRWVHNWtwejVNQW5Bc1kvc1VaeUtFRUVJSUlZUVFRZ2p4ZEVnU2dCQkNDQ0dFRUVLSTU0WTZMVjhTUUZsSkFoQkNDQ0dFRUVJSUljVC9Ia2tDRUVJSUlZUVFRZ2p4M01oZkNjQ2hqTjFUbklsMU1qTXp1WHo1TWpFeE1ZV08wK2wwWEw1OG1TdFhyanlobVlsL2dzVEVSRkpTVXA3Mk5JUjQ3TFJhcmVWQi80UGtPMFFVUldabTV0T2VnaEJDQ0NHZUlFa0NFRUlJSVlRUVFqeHp6cDgvVDBKQ3dtTzlobHF0WnVIQ2hRUUZCYUhUNlN5T1g3MTZOZDk4ODAySnp5TXpNNVBjM0Z5eis3VmFMWW1KaVk5OG5lam9hQ0lqSTBsTFMzdmtjejNMc3RNZVBwZi9oRW9BYTlhc1lmVG8wWnc4ZWJMUWNZR0JnWXdlUFpxZmZ2cnBDYzNzeWZueXl5K1pQSG15eVgwcEtTbk1ueitmMjdkdm05eWZrWkhCdUhIakNBa0plWnhUZkdydTNMbkRoZzBieU03T050cW4xV3JwMzc4LzQ4YU5NM2xzVkZRVUN4Y3VKRFUxMWFwclJVVkZrWkdSOFVqejFjdk56ZVdYWDM1Qm85R1V5UGtLazU2ZXp2ejU4L241NTU4dGpzM016R1RseXBYczJiUG5rYStiazVQRE45OThVNnp2QloxT3g2NWR1NGlMaXpNN1p0Q2dRWFRwMHNYa3ZpNWR1akJvMEtBaVgvZEppNDJONWZmZmZ6ZTdmKy9ldmNUSHh4ZDZqc1RFUk1hTkc4Znk1Y3RMZW5wUGpWcXRMckdrQnZrT2VlaDUrQzdadkhreisvYnRLOUl4Ky9idFkvUG16VmFOOWZYMVplellzYVNucDVzZE0zTGtTTHAzNzE2a09RZ2hoQkRpMmZUc0w0c1FRZ2doaEJCQy9FL0p5Y2xoMXF4WjFLeFprNVVyVno2MjZ4dzZkSWlBZ0FDdVhidEdtelp0TEk3MzkvZEhyVll6ZnZ6NEVwdkQ3Ny8venRxMWErbllzU01USjA0ME9XYmJ0bTFzMmJLRnNXUEg4cTkvL2F2WTE1bzhlVEpaV1Zrc1dMQ0ExcTFiRi9zOHo3SmNqWTdzakx6QWlvMmRDbnVYWnp2dlBTb3FpdDkvL3gwUER3OTY5KzV0ZGx4dWJpNStmbjZvVkNvR0RCandCR2Y0WkZ5NmRNbnNLdGFUSjA4U0dCakl0V3ZYV0xseUphVktsVExZNytmblIyUmtKTjk4OHczcjE2L0gwZEh4U1V4WjhkVlhYejNTOFc1dWJvd1lNY0xzL3RPblQ3TjE2MVlDQXdPWlBIa3lUWm8wc1hqTzNOeGNkdXpZd1E4Ly9JQkdveUU3TzV1NWMrY1dla3hDUWdMVHAwK25jZVBHekpzM1Q5bXUwK25JeXNvaU16T1RqSXdNMHRQVFNVMU5KVGs1bWVUa1pPN2R1MGQ4ZkR4VHAwN0YxZFZWT2U3YmI3OWwxNjVkUkVWRk1XM2FORlFxRlFCcjE2N2w5T25URmgrRE9SczJiRERhRmhZV1JtQmdJRHFkanZmZWU2L1E0eU1qSTltelp3LzkrdlVyOWh6ME5CcU5FcXdyNnZmQzBhTkgrZTkvLzh1ZmYvN0pzbVhMbE9mblNVbEtTbUx0MnJYRk92Ynp6ejgzdUsvUmFFaEtTaUloSVlHNHVEaFNVbEtVejdPMWE5ZHk4dVJKSEIwZDZkeTVzOEZ4MGRIUnJGcTFpb1NFQklZUEgyNzJlbTV1YnVoME9nNGRPa1MvZnYxNDRZVVhEUFlYSlFuRHg4Y0hkM2QzcThlWGhKU1VGR0ppWXJoNjlTcFhyMTdsMHFWTFhMdDJqVm16WnRHaFE0ZEhPdmZ6OUIyaVQzaVpQbjI2MFd2Rld2L2s3eEs5SDM3NGdSbzFhdkRXVzI5WmZjd3Z2L3hDVEV3TUF3Y09MSFJjZW5vNjU4NmRvM3o1OGdhZjF3WGw1T1NRazVOajlmV0ZFRUlJOGV5U0pBQWhoQkJDQ0NIRU0rWGN1WE04ZVBDQUhqMTZtQjJqMFdqbzFxMmIyZjFseXBRcGRGV29UcWZqbDE5K0FXRFlzR0ZXQjJDc0dhZlQ2WWlJaUNBdExVMzVMeVVsaGZqNGVPTGk0b2lMaTZOejU4NTg4TUVITkczYUZIdDdlL3o5L2FsWXNTS0RCdzgyT05mbHk1Zlp0R2tURGc0T05Hdld6S281bXFKV3E4bkt5Z0x5bnB2bjFZTkVEZnovb2c1TzVaL3QvOTNOeU1oZ3dZSUY2SFE2NHVMaXpQN2dQMnpZTUVxVktzWDE2OWNCK09pamo4eWVjOXUyYmJpNXVTbjN6NXc1d3g5Ly9FRkVSSVJTVGFKeTVjcTBiZHVXdm4zN1VyWnNXYU56eE1URXNHL2ZQczZkTzhlZE8zZlFhRFM0dWJuUm9rVUxmSHg4cUZhdDJpTTg2cUxyMXEwYlo4NmNJVEF3a09YTGx6Tno1a3lEdWU3YXRRczdPenRtenB4WllrR2JtSmdZaGc4Znp2dnZ2OCtBQVFPSWpZMWw2TkNoREIwNjFHajE5Y0dEQngvcFdqVnExQ2cwQ2FCMzc5NDRPanF5WXNVS0prK2V6QWNmZkZCb0FEc3VMZzVmWDEraW9xSndkSFJrMkxCaEZnUGp1Ym01TEZxMGlNek1USVlNR2NJdnYvekNwazJiVUt2VlZnV0NiRzF0dVg3OU9vMGJOMWEyOWUvZm4xT25UaEVRRUVDRkNoVVlPWElrQVBmdTNiTll0cnlvenAwN0IwREhqaDB0am8ySWlBQ2dVYU5HVnAwN0pDUUVHeHNiWG43NTVXTE5UYitxMk12THkyQjdwMDZkOFBmMzUvejU4MnpidG8xLy8vdmZ4VHEvS1JxTnB0RFBDY2hiRFh6NDhPRmluWC9xMUtsTW5qeVpoSVFFMHRMU2pLcEhxRlFxWG5ubEZTcFdyTWo0OGVNSkN3dGoyYkpsMUt0WGorclZxd041UWNhdnZ2b0tWMWRYK3ZmdmIzU055TWhJZy92dDI3Y25LaXFLalJzM0dyMytpN0pxdWx1M2Jrb1NRRUJBQUFzWExxUjkrL1o4OGNVWG5EaHhncmx6NTlLcVZTc1dMVnBrOVRrTHVuSGpCai8rK0NOeGNYSEV4c1lhVmQ5eGRYV2xlZlBtMk5nOFdwS2FmSWNVemJQK1hmSWtuRHg1RW8xRzg4akpKMElJSVlUNDUzaTJmeFVSUWdnaGhCQkMvTStZTVdNR2QrN2NVVXBYYjk2OG1lM2J0eXY3ODY4QTFaZnZ0N096bzBxVktnYm5zU2JBZE96WU1XSmlZbmpwcFpkSy9NZFFsVXFGcjY4djkrN2RNOWhlcWxRcDNOemNxRnExS3FWTGx3YWdhdFdxTEZ5NGtBa1RKckJwMHlacTE2NnR6Q2N4TVpFNWMrYWcwV2lZTm0wYWxTdFhMdmFjOHZjTUwxKytmTEhQODZ6TFRIaFlldHkxaXYxVG5Fbmhzck96bVRObkRuZnYzcVZ6NTg1VXJWcVYzYnQzOC9iYmJ4dXRUaXhUcGd3clY2N0UxZFVWSHg4ZnJsNjl5bzBiTjNqOTlkZU56cXMvVnFQUjhQbm5uM1Bod2dVQUhCMGRLVmV1SEdscGFkeTRjWU1iTjI1dzZOQWhsaTVkcWdUbDlIeDlmYmw2OVNwMmRuYVVMMStlQnc4ZUVCOGZ6NEVEQnpoNjlDaSt2cjQwYjk3OE1UMHpwazJjT0pIdzhIRCsvUE5QM25qakRkcTJiVXR1Ymk1ZmZmVVZHbzJHc1dQSDBxQkJneEs3bnI2c3RqNVFyTC92NmVscGNueU5HalZNcmxDM3hGeXA5NEs2ZGV0RzVjcVYrZjc3NzNudHRkY0tIVnVxVkNtU2twSjQ3YlhYR0RseUpKVXFWYko0L3UrLy81NndzRENHRGgxSzNicDFjWFIwNU5TcFV6ZzVPZUhzN0l5enN6T2xTcFZpeDQ0ZHVMbTU4Y2tubjFDbVRCbktsU3RIK2ZMbEtWZXVuRkdDVk1XS0Zmbnl5eThaUDM0OE8zZnVWRllxejVneGd4a3paaFQ2bkhoNGVPRG41MWZvblBPWFVnOE5EY1hSMFJFdkx5K0Q3U3FWeWlqUUdoNGVqa3Fsc3FxaUF1U3RTcmF4c2VIQWdRTldqVGQxUE9SVm5zbFBwVkx4MldlZjhlR0hIL0xqanovU29VTUhhdFNvVWF4ckZKU2JtMnZ4ZTdCcTFhcEdjNHFJaUdEOCtQRTBhdFRJNHVwNkx5OHZrcEtTY0hWMUpTZ29pT2pvYUpZdVhVckZpaFdwVktrUzl2WjVuNy82U2hlYk4yOG1KaVpHK2J5SmlJZ2dJU0dCRVNOR0dIM21BV1piWEJ3L2Zwemp4NDhiYkN2NE9BSURBNWsvZno1anhvemg3YmZmTnZzWUxsNjhDS0I4NXhhOFgxeVZLbFhpNU1tVE9EZzRVSzFhTlZxMWFrVkFRQUR1N3U0c1c3WU1EdzhQZy9HREJnMHF0QzJFWHY3M2hYeUhGTSt6K0YxaTZuc2dKaWJHNnUrSC9QSWY0K2ZuWi9SYTA3Zm0wTC9HMTY5ZlQySmlJcDk5OWxtUnJ5V0VFRUtJZndaSkFoQkNDQ0dFRUVJOEUrN2N1V01RdUxoNzk2N1pzV3ExR3NnTFpLeGZ2OTVnbjZVZlRuVTZIWnMyYlFMZ3d3OC90SHArT3AzTzZvb0JVNlpNUWF2VlVyWnNXZWJQbjgrZE8zZll0V3VYeWJGMTY5WmwwcVJKSEQ5KzNLRE1jWHA2T2krKytDTGUzdDVXclhBdFRISnlNZ0EyTmpaVXJGanhrYzcxTE10TWVMaHEyYldxdzFPY2lYbVptWm5NbXplUEN4Y3U0TzN0emRTcFV6bC8vancvL2ZRVG9hR2hmUG5sbDdpNHVBQjVyNEhSbzBlalZxdVpQSGt5blR0MzVqLy8rUTkvLy8wM1BYdjJOTnV6OThHREIxeTRjSUhtelpzellNQUFtalp0aXEydExUcWRqcENRRUpZc1dVSmlZaUtMRmkzaXYvLzlyOEd4VmFwVW9WKy9mblRvMEFFbkp5Y2dyMnozb2tXTGlJbUpZZkhpeGZqNStXRm45K1IrVG5CMWRXWENoQW5jdW5WTGFkMnhZOGNPSWlNajZkS2xDNzE2OVNyUjY1MDZkUXBiVzFzbEdIVHk1RWxzYkd4S05EaGt5ZkRodzAwR2NrMnRIbzJOalRYNjNJdUxpK1BQUC84MDJHWXFXZUhJa1NQczNMbVRpaFVyS21YQ2E5U29ZYkxOd1k0ZE95aFZxaFNkT25XeTZqRlVxMWFOTDc3NGdzOCsrNHd0VzdidzVwdHZLcStwUi9YbW0yOGFiU3RZRHQzSnlZa05HemFZTEg5dXJqckNtalZycUZPblRvbk0wUkozZDNlR0RCbkNtalZyV0xseUpVdVdMR0h1M0xuY3ZIa1RRRWtrTTFjcS85Njlld2I3OUg5YkJ3Y0hnOEM0L3JWVU1GaGVVSFIwTkFBdFdyU3dPSGNmSHgvbGRteHNMTkhSMFRSdDJ0Umd6T0xGaTRHODc4NkdEUnZ5NTU5L0dyd21HelZxeEY5Ly9hVUUzd3UyR2VqWXNTTURCZ3pnOXUzYkpsZVBiOW15aGNEQVFLUHQraFh2bHQ2djRlSGgyTmpZS0o4cCtnU1JkdTNhRlhxY0pTNHVMdXpjdWRNZ0dCOFFFSUNqbzZOUlVEYS93cEpBOG44V3lIZEk4VDJMM3lVRi8rNHhNVEVtRTF3TG82KzRrUDljdHJhMkJtT3VYNzlPV0ZnWUZTdFdWQ3BMblRoeGdwaVlHRWtDRUVJSUlaNWprZ1FnaEJCQ0NDR0VlR2FVS2xYS0tGaHVLaGltTDY5Ym5JRFMwYU5IdVg3OU9tM2F0RkYrQ05WcXRjb1BwcjE3OXpZcWI1eWZ1U1NEL0hQUEgwUXg5MFAzNU1tVFNVcEtNdGcyWjg0Y28zSHg4ZkhLNmpFdzNSUGJraHMzYmdCNUt4UUwvakQ4dk5EbFBrd0NzSFcwd2RudDJmemYzY1dMRnhNYUdrclhybDJaTkdrU0twV0tGaTFhTUc3Y09KWXZYODdodzRmcDJTT2FMQndBQUNBQVNVUkJWTE1ua0JldzZOV3JGL2Z2MzFkNkpJOGZQNTRiTjI2d2FkTW1PblhxcEFSNzhyT3hzV0gwNk5GR1FWR1ZTa1hyMXEwWlAzNDg4K2JONC9MbHkxeS9mcDJhTldzcVkyYlBubTIwZXJwZXZYcE1tRENCeVpNbmMvLytmU0lpSW93Q2ZrVmw2bjJrMytiazVNVGV2WHROQmovOS9mMkJ2S0FINVBXRHp6L3VoUmRlWU83Y3VjV2VWM0p5TWhFUkVkU3RXeGNuSnlkU1VsSUlEdytuZHUzYU9EczdGL3U4eFZXVXZ0Q0ZNVlV5L2Z6NTgwcXczOW5aK1pITGs1dmk2ZW5KbENsVHFGbXpab2tsQUFCS3NDNHFLb3JMbHkvVG9VTUhLbFNvWURER3djRUJaMmRuNVRtTWo0OG5PRGlZdW5Ycm1nMFFQK2wyS2IxNzl5WW9LSWozMzM4Zk1FNkdBL1BWYmJSYWJZbTJWcmg4K1RKQWlhM1NMbXE3Z1lKSkFHWEtsRUd0VmpOLy9ud0dEQmlnUEVmNTk1dHk0OFlON08zdEMwM215TXJLNHRxMWEzaDZlbEsyYkZteXM3T0pqbzZtZnYzNlJxK2o0akJWM2NDU3dyN2I4MzlleW5lSStlZW00TFovd25kSndiOTdseTVkcUZLbFNwSCtyYWYvZDNKaHgremV2UnNBYjI5dnF4TmE5ZTdkdTBkRVJBUVJFUkdFaDRjelpjcVVFcXRjSW9RUVFvakg2OW44VlVRSUlZUVFRZ2p4UHlzOVBaMGRPM2J3OXR0dkcvU216VThmK0NqcWovVnF0WnAxNjlaaGEydXI5S2pPemMxbDFLaFJOR3pZMENESVlHcDFsa3FsTWlwOW0zOCtSUkViRzJ2VU11Qnh1WHIxS3BDWFBLSFJhSjdLQ3J6SExlV0dHbTEyWHBzSTF5cjJVTFRmdUorWTBhTkgwNlJKRTFxMWFzV3FWYXNNOWpWbzBJQ3JWNithTE1XZGYxdTVjdVdvVUtFQzMzLy9QWkFYMU1uUHhjWEZLSGlUWDZ0V3JaVGJ0Mi9mTmdqZ21Bc0VOMnpZVUxtdGI5bnhLTjU1NXgzbDlvRURCOGpNekZTMk9UamtWWEd3NW4xVnNHS0l2Z3g1Y1FVRkJhSFQ2WlR5elVGQlFlVG01cHB0QmFDZlozRktOK2QzNzk0OWsxVTZDdjV0aTZ0Z0VrQjBkRFJ6NTg3RndjRUJqZVpoRzQxbHk1WVZlcDdFeE1SQ3g3eisrdXRHUVdSckt3Y1V4ZGl4WTRHODh0NU9UazU4L3ZublhMcDBDVWRIUjZNQXYvNDUzTEpsQzhIQndmajQrRHh5ZFpXU1ltdHJhMUIxWWUzYXRjcHRmWmw0VXl2NHJXMmJVQmh6MVNiTXJRb3VUdHNMYTQ0eE5ZOXQyN2JoNU9URWdnVUxnTHp2NllLdjRkcTFhN050MnpiQWRDQzRXN2R1QnZlOXZiMlZSSVBJeUVoeWMzTnAzNzQ5a0pjQThVL3BsUzdmSVlhZXArK1N4K1grL2ZzY1BIZ1FnSzVkdXhZNlZxdlZLbTFWRml4WVFIaDRPQWtKQ1Faam50ZGtVaUdFRU9KNTlQejk4aU9FRUVJSUlZVDRSOHZPem1iYnRtM29kRHFUcTdkME9wMnk0cjVldlhwRys1MmNuTWpJeUNBK1BoNTNkM2VEZlQvOTlCUHg4Zkc4Kys2N1NwQi8vLzc5WEwxNmxlVGtaRDc0NEFObGJQN0FSVTVPRHQyN2Q2ZE1tVEltQXhxUEVnQzBWS0paejlxK3dhYm9rd0F5TXpNSkR3OVhLaUE4VHhLanNwVGJaVjkwZklvektaeUhod2Q5Ky9ZbEtDakk1T3JzcUtpb0lwK3pxSUhpL0VFYWZaREVrdnpWTVV5VnROWm9OUHp4eHg4RUJnWnk1Y29WVWxOVGNYUjBwRjY5ZXZUcDAwY3B2YXczYXRRb0FKS1NrcFQzczM2Ym5yWHZqWkpVc0dlenFSN09CWlVxVmFwWVFlWGZmdnROdVQxMTZsUXFWS2pBa2lWTGpNYnQzcjJibEpTVUlwOGZZTWlRSVViYm9xT2ptVEpsQ21xMW1nVUxGakIxNmxTVGN6SWxJeU9qMERGMTZ0U3hhaVg1cUZHamlJbUpZZS9ldlJiSG1oTWZIMDk0ZURpZE9uWEN5Y21KVHovOXROQ2c4NWt6WjdDeHNhRmx5NWJGdnVhVHBOUHBuc2gxdkwyOUxZNHB1S3Evc05YWDl2YjJ5aXJyNG5KemN5TTBOSlRnNEdBZzc3dTdJQThQRDJYRk8rUzFuekRYeXFEZ1oyMTRlRGlBa2dTZ3YvK29yUUFnYjZXK3FTb0lwcEtGaXZNWjk3eCtoK1NuVnF2WnRtMGJSNDhlSlRZMkZtZG5aeG8xYWtTL2Z2Mk0vdjN5UEgyWDZOMi9mMTlwcDJHTisvZnZGN3JmejgrUDdPeHNBSU8yVTNySGpoMGpNaktTeU1oSW9xT2psWlpiUjQ4ZXhjUERBMjl2Ynp3OVBkbS9mejlYcmx4NTVBUUpJWVFRUWp3NWtnUWdoQkJDQ0NHRWVLYTR1Ym5SdW5Wcjl1L2Z6K0RCZ3czMnFkVnFsaTlmVGtoSUNIWjJkcnorK3V0R3h6ZG8wSUR6NTg4emRPaFFwWkxBeHg5L1RPWEtsZG02ZFNzVktsUmc2TkNoNkhRNmtwS1MrT0dISDRDOEg0MWRYVjFOemlrNU9SbXd2c1J2WVFFU3NDN29VbEswV3ExUzVoa2dPRGo0aVNZQnhQK1ZpVmFkKy9ndW9JTHN0Rnl5RXZOV016dTQybUpqcHlJakx1ZnhYUk5RcWNDNW9oMHFtK0tWSEdqYnRxM0Z3SVNsMWI3bVZ2SmFFaGtaQ2VTVmRqYVZTR1BLZ1FNSGdMd0FRdDI2ZFkzMkwxeTRrR1BIamdGNXEwamQzTnhJVEV6ay9QbnpuRDkvbmttVEpobXR6SVgveDk1OWgwZFZiUThmLzg1azBnT0JDQW1RQkVFNm9TTWcxUklRQmNWQ0w2S2k0a1drQ3lwRlVMQ2hpQkpFNUFwZXIzb1IvQ0ZJaVFKQ3FJS0VJb1RRSlVBZ0ZkSXp5V1RLZWYvSU84Y01tVWttaFNUZytqelBmVzdtbkgzMm5La0haNjI5RmtSR1JsWllzTk1aNzd6empzM3R0OTkrdTloai9QejhtRHAxYW9udnExYXRXdmo2K3FMWDY3bDY5YXBOWlpPaFE0ZXFxMlYvL3ZublVwZDl0eVlCakIwN1ZpMmY3dW5waVllSEI1TW1UU29VRUMvcVBkbW5UeCtuVm5iUG5Udlhwb1dKdlhsemMzUEp6YzExK25IWUV4RVJnYUlvRHI5UGs1S1NXTDE2dFhyNzFLbFRlSHA2c25MbHlpTG5mZlhWVjIvcFN0ZVZLMWV5Zi85K20yMzJudE9LK2x6Y1hJYmZucHVEMnRZV0N4YUxSUTM0VzdlVngzT24xK3RadkhneGRldldaY1dLRlRhdEpDSWlJbmp2dmZjS1hmK2JOMi91TUpoOWM3RDhtV2Vlc2ZuM3hkQ2hReGs2ZEdpWnp4dnkyd0VWTFBkKzRjSUZ6cHc1ZzQrUFQ3bFd4YmpUcmlGV09UazVUSjA2bFhQbnp1SGo0ME9OR2pXNGNlTUdodzRkSWpJeWtva1RKOXB0azNJblhFdXM5SHA5aWR0cE9CSVhGOGV2di81cXMyM3IxcTBjTzNaTVRTeTFucXRPcDZOeDQ4WmN1WElGdlY3UER6LzhZSE5kc3A2VHM0a2ZRZ2doaEtoOGtnUWdoQkJDQ0NIRUhVQXhLNWp6Rkl4NkN5YTlCYVArRmdaZEs4REREei9NZ1FNSDFGV0FrTi9uZDlhc1dlcVBsaSs5OUJLQmdZR0ZqcDB5WlFwTGxpemg5T25USkNVbEFWQ3ZYajIyYmR1RzJXd21KU1dGcDU1NkNvdmw3K2VvUzVjdTNILy8vUTdQSnpVMUZZQ2FOV3M2ZGY3V0tnTkdvMUV0TVZ1d3ZVQjU5QngyVm5SME5GbFpXV29QMkQxNzl2RGlpeStXdUNkc2FTVkg2U3ZrZnF6eXNzeGMybEc2VmRNbHBmUFUwcWgvRFhUdTVkOUwvVmI2di8vN1B5Qi8xV3VOR2pVY2pqTVlERnk1Y29YZmZ2dU45ZXZYNCt2cnk4eVpNKzIrZC9MeThoZ3dZQUNQUC82NFdobzZJeU9EZDk1NWgrUEhqN055NVVyNjlPbFRxQlhGcmwyNzFMOFBIVHBFV2xwYXNlV0txeEkzTnpkdTNMaEJUazZPVGVEUEdkWUEvWll0VzdCWUxEYXJtUHYyN1Z0b2ZFbFdzOTRjM0JzOGVMRDZkMUJRRUN0WHJyVGJDN3c4MUtwVlMvMitpNCtQdDJrM1VGNFVSV0h6NXMzNCtmblJxVk1udTJQUzB0SUtCWCt6czdQdHJwNHVhTnk0Y1RhQmJJdkY0ckFxalpXOS9ZNmtwS1E0RlhoVkZLWEN2cWV0WnMyYVJYeDhmTEdKSHRaZys4bVRKOVVrZ0lrVEo1YkwrU3FLd3FKRmkwaEtTbUxldkhsczNyeVpmdjM2NGVYbFJXeHNMRXVXTENFZ0lJQ1JJMGZhUFY2djF6Tml4QWhDUTBQVnRoRVZxVy9mdmphZlgrczUxS3haczl6YWUxUzJXM0VOc2ZybW0yL3c4dkppOGVMRnRHclZDc2h2T2JCdzRVSk9uVHJGNTU5L1R1dldyYm43N3J0dGpydmRyeVVGbGJUMVJsSEpIRXVYTGkzMEhmemRkOS9adEQ4WU8zWXNMVnUycEVtVEpyaTV1VEZtekJqMGVuMmhmNnRhNTNGM3I3clZsb1FRUWdoaFM1SUFoQkJDQ0NHRXVFMG9GZ1ZEdXBuY0ZCT0dERFBaQ1VaMTlmT2Rwa3VYTGt5YU5JbHUzYnFwcXphRGc0TnAwS0FCTjI3Y1lPellzVFo5WUF1cVY2K2UzVEtxclZ1M1p2MzY5WGg3ZTFPdFdqVVVSU0VoSVFFUEQ0OWlBd1hXSDB2dGxWRzF4L3JqN1o0OWU1Zy9mNzdOTnF1ZE8zYzZOVmRaSFRod0FJQ21UWnZpNGVIQjhlUEhPWEhpeEIzWkVxQ2ltWElzR0xNc3BVNENXTDU4dVZwMjE1R01qQXk3L1ozaDcrU1VrdmpsbDEvNDQ0OC9jSGQzNTZXWFhySTdadmJzMmZ6eHh4L3FiVmRYVjU1ODhrbEdqaHlKcjYrdjNXTmVlKzIxUXNHZzZ0V3I4L0xMTC9QS0s2K1FucDdPaFFzWGJQcTFwNlNrY09USUVmWDJKNTk4UWtwS0NybTV1UXdZTUtERWo2MHl0RzdkbWlOSGp2Q3ZmLzJMWnMyYU9leUhiWStpS0Z5L2ZwMm9xQ2pjM056c1ZqYTVWVzVWQWdCZzgzMWFtcFhHaVltSmRxdXB6SnMzVCszWmZ1REFBUklTRWhnOGVMREQ1N3hwMDZacTRzU2lSWXY0OWRkZkNRc0xzM2tQT3F1NHgxQ1N4emg5K25TbVQ1OE9GUDM4V0N5V0NrOENpSStQTDlGaktWalJZT0xFaVF3WU1LQk03WEVndjJMRDNyMTcxZWZtcTYrKzRydnZ2cU4vLy81RVJFUmdOQnFaTzNldXcwQ2tWcXNsT3p0YkxYOWVtYzZjT1dOVG5qODlQZDNoZDJocDNFblhFQ3VEd2NEU3BVdXBYYnUydWkwd01KQUZDeGJ3L1BQUGs1NmV6b1lORzJ3U0t1NkVhOG10c0dQSERpSWpJOVhuTWprNUdjai9qcTVidHk1ejU4NGxOamJXSmttc0tOYjNtaVFCQ0NHRUVMY1BTUUlRUWdnaGhCQ2lLbExBa0c0bU84bEl6ZzBqdVNsbWN0TXFOdUIvOHVSSnBreVpjc3Z2eDk3cVZsZFgxMExsWHJWYUxUTm56aVFoSVlGNzdybW54UGZUdlh0M2Z2bmxGM1dGcDNXdU1XUEdGTnVmOXZqeDQ0QnRUMXRuSEQ1ODJHWU9rOGxFeDQ0ZFMzam1wYWNvaWxxV3UxdTNidmo0K0hEOCtIRisvZlhYQ2tzQzBMcG9VQ3kzcmtTdkFtaVUvUDhIY1BYVTRsYnQxcFh5Vm1taFdwQWJubmVWN2orcno1OC96N3AxNjRvZGw1T1RVK3pLWldjZFBYcVVKVXVXQVBrQnU2Q2dJTHZqN3Jyckx1clZxMGRlWGg1cGFXa1lqVVkyYnR6STFhdFhlZW1sbDJqWXNHR2hZeHl0QmkyNC9mcjE2emI3Tm0vZWpKZVhGejQrUGlRa0pQRGVlKzh4ZGVwVXdzTEMwR3ExZGtzK1Z6VlRwa3hoOGVMRlJFVkZFUmNYVitMalhWMWRhZDY4dVZQZlEyVU5yanFycVB1eDE5ZmNhdFdxVlRZVlQwckx4Y1dGZXZYcUZkcGVNSEhCV3BiNjh1WExOZ0hPMU5SVW05dVRKazFDVVJRT0hUcUVyNjh2elpvMUs5RzVGRlY5SVNjblJ3MHdPaHBYa3Rmc3BaZGU0dEtsUzA3UFlTOVpvaUo3bjV0TUpuYnUzSWxHbzBGUkZMeTl2Vm02ZENsdDJyUlIzOHZPOURhL3VaOTVTRWdJQ3hjdXBGMjdkZ0EwYXRTSVR6LzlsTFZyMXdMUXRtMWJtd0R4emF4VmZpbzZnY0tlYjcvOVZuMSswdExTZVA3NTV4azBhQkFqUm93bzg5eDMyalhFNnVHSEg3YjcrbGFyVm8ySEhucUk5ZXZYcS84bXM3b1RyaVVGT2ZPNXVYbThQZi85NzM4Qm1EcDFLc3VXTFZPM2QrN2N1VlRubFpPVGc2dXJhNVg0YkFraGhCRENPWklFSUlRUVFnZ2hSQldSbTJJaU85RklkcElSZlpJUmMxN1Y2VzE2SzkyOFlxeW9vTW5aczJjSkN3dHpldTc1OCtlckxRTTBHbzJhQUxCdDJ6WWlJeU5wMjdZdFR6NzVaTEh6SER0MkRNaGYyYjkwNlZKZWZmWFZZbyt4V0N3MmoydjI3Tm00dWJueDVaZGZVcXRXTGFjZlExbEVSa2FxZ2NtZVBYdFNyVm8xdnZqaUMzYnQyc1dZTVdPS0RLU1VseGJEYm4zckEyTzJoUXViVTdHWUZFd0dDdzM3MXNEVnUycVg2Tis3ZHk4QXp6MzNuTU95MXNYMWMzN2pqVGVJajQ5MzZ2NmlvcUtZTzNjdUpwT0paNTU1cHNneXlRV1RmOHhtTTZkT25lTDc3NzhuTWpLU3FLZ29QdjMwVXhvMWFsVG91UFBuejNQdzRFRXVYcnhJWEZ3YzhmSHg1T1RrcVB1TlJxUDZ0OEZnWU9QR2pmVHMyWk9USjA4Q2NNODk5L0RXVzIveDVwdHY4dFZYWDlHdVhUdmVldXN0cHg2ZlZVbEtLSmVIZ0lBQU5WaHo4dVJKWEYxZGl3dzBYN3AwaWJ5OFBKbzJiVnJpK3lyWXc5enEyMisveGR2Ym02ZWZmdHBtKzg4Ly8weEdSa2FKN3dNb2RRbHRiMi92VWgxM3MxcTFhaFg3T2xwWHBCWnNHUU9RbFpWbEUvQ2NOR2tTNTg2ZEl5VWxoZERRMEFvUFhwVWtLRituVGgzTVpqT1EvN21MaTR2RDFkV1ZPblhxRkJvYkd4dnJNRm1pb2h3NGNJRFUxRlJhdDI3TmlSTW5tREJoQWkrKytDS0xGeTlXUHhPbDdXMXVUUUJJU1VsaCsvYnRKQ1ltVXF0V0xXclZxc1h4NDhjWlBYbzBBd2NPWlBEZ3dZV3FXbGhMbGxkMjMvS29xQ2dPSFRyRS9mZmZ6KzdkdS9IeThzTGYzNSt2di82YXJLd3N4bzRkVzZiNTc4UnJDRURqeG8wZHptdE5IckN1YUljNzUxcFNVR2svTnpkcjI3WXRYYnAwNGQ1Nzd5MkhzNExNek14YldrVkdDQ0dFRU9WUGtnQ0VFRUlJSVlTb0pJb0Y5RWxHTW1JTlpGN053NmkzRkgvUVRkeDhYS2hlM3cyZnVtNjQxM0JCNS9GMzREUDYrK3RGSEZtOEprMmFWTWlQb0QvOTlCUEJ3Y0hFeDhkak5wc0xyU3dyMkZOYXI5ZVhxRlJ4d2FDalZXSmlJcDkvL2psZVhsNU1uejY5MktEUXBVdVhpSTJOeGMvUGorenNiSDcrK1dkY1hGd1lOMjVja2NjZFBYcVVsSlFVUEQwOXljbkpZZno0OFN4YXRJaUZDeGZ5NFljZnF1TnU1ZXJlbjM3NkNZQTJiZHFvSzNSNzl1eEpSRVFFYTlhc2NTcVo0WGJnNnEybFptTVBicHpKUWJGQTZvVmMvTnRXN1IrcXJRRWNSLzNNbmVIc1NzRVRKMDR3ZS9ac2NuTnpHVEpraU5xTDNoa3VMaTYwYnQyYTk5OS9ueWxUcGhBZEhjMi8vLzF2bS92T3k4dmp3dzgvWk0rZVBVQitxZURBd0VEYXQyOVB2WHIxMVA3UkJmMzAwMCtrcDZmVHIxOC9OWEFEMEtGREI2Wk1tVUxUcGsycFZxMWFpVXZKVnhaRlVaZ3laVXFSQVRlQWQ5NTVoOWpZMkJJRmg1OSsrbW5TMDlQdEJ2cSsvZlpiZkh4OENyMm1mbjUrcEtlbk96WC9HMis4WVJQQXQ1YXFyOG9XTEZoUWFGdWZQbjNzOXRLK2V2VXFrRjg5b0xqQVdzSFg1ZURCZ3dEY2Q5OTlaVHJYZ3djUG90VnFpMTE5YTIwZEEvbWYyV25UcHRHeFkwZWI3Vlo5K3ZSeEtsbWlwSEp6YzUwTzhxMWR1NWFXTFZ1cXlXU0JnWUVNSERnUXlBL0V0Mm5UQm45L2YyYk1tRUhmdm4ycFc3Y3UzM3p6alhyKzF0ZnF3dzgvSkNrcHlXYnVtSmdZd3NQRDJiWnRHM3E5bnQ2OWV6TisvSGg4Zkh6WXYzOC9xMWF0NHJ2dnZpTXlNcEtsUzVmYUhHdE5FUEh3OENqVGMxRVdack9ac0xBd05Cb053NFlOWS9mdTNiaTV1YkZnd1FKbXpKakJqei8raUtJb3ZQenl5Nlcranp2cEdsS1FxNnVydzdsMHV2eWZzUXYydUwvVHJpV0EzZSt4b2pocUt6Smt5QkM3U1VUT01oZ002UFY2cWxXcnhoOS8vSUZlcnk5VkFwc1FRZ2doS284a0FRZ2hoQkJDQ0ZHQkxFYUZyUGc4TW1MenlMcVdoOWxZc3RYKzFZTGNxRmJQRGU4NnJyZTg1TG03dTN1NWxIWXVqcld2NjVneFkwaEpTU24wdzJmQkh6ZTdkKy9POXUzYm1UVnJGb2NPSGVLTEw3NG90R29zTHkrUEVTTkdZRFFhQy8zNG1aZVh4OXR2djQxZXIyZmF0R2syNWJlenM3UHRybVMxQnZTZWZ2cHA2dGV2ejd4NTgvanBwNTl3ZFhYbHhSZGZkUGk0dG0zYlJ1UEdqVEVZRE1UR3h2TElJNDhRR1JuSm5qMTcyTEpsaXpyTytoeGZ2WG9WalVhalZpNjRlYVZuWEZ5Y3VrclVHZWZQbjFkNzVENysrT1BxOWllZWVJS0lpQWgrK2VVWEJnNGNTTjI2ZFoyZXN5cnphK2JCamJNNW9FRG10YndxblFTUW5KeXN2dDVidG16aGwxOStjVGkycUg3T0JZMGZQMTROa0JSMDdOZ3g1c3laZzhGZ1lQanc0WXdaTTZaVTU2elJhQWdORFNVNk90b20wQUx3OWRkZnMyZlBIbXJVcU1HTUdUUG8yTEdqMnFkZFVaUkNTUUJwYVdtc1hyMmFGaTFhMk8zUC9zZ2pqNmgvVjJSNTg3S3dmamJMYy9YeG1qVnJTRXRMVTI5LytlV1hkc2RsWm1ZNjNHZmRYcU5HRFlZT0hXcDNUR2hvcVBwM3daTFJqdFNvVWFOVTVjeE5KaE5SVVZHMGI5Kyt4TWVXUldCZ1lKSGx3R05pWW9pT2ppNFVOSjR6Wnc1UTl2ZmduRGx6Y0hWMUpUdzgzT2xqckcxY0txcHRDK1IvVmpNeU1oeTI5aWpveUpFam5EbHpocWxUcDlxVVppOTRUVnkwYUJFQTZlbnBLSXBDOWVyVjdjNzErdXV2Mjl6KzhjY2ZXYkZpQlFCZHVuUmg5T2pSTm9ISDd0MjcwN1ZyVjhMRHcvSHg4U2swbjdVQ2hyMTlGV1h0MnJYRXhNVHcwRU1QMmZ3YnhjdkxpM2ZmZlpkSmt5YVJtcHFLb3BTdTR0T2RkZzF4VmtwS0NnQyt2cjdBblhrdEtVK08yalU0S3prNW1lZWZmOTVtVzBXMnRCSkNDQ0ZFMlVrU2dCQkNDQ0dFRUxlWUtjZEM1clg4d0g5MlFoNUtDUmI4YTNVYXFnVzY1YS8ycitlR1ZuZm45K0c4ZXZVcXExYXQ0clhYWG5PNElyRnIxNjRjT25TSVhidDJGVW9DMkxwMUsrbnA2VHorK09NMlFSMUZVZmo0NDQ4NWYvNDhBUUVCNU9Ua3NHVEpFbUpqWTdseTVRb2VIaDdxS2tXcml4Y3ZzbWZQSHJ5OHZIamtrVWZ3OWZWbC9QanhoSVdGc1diTkdueDhmQmcyYkZpaDg3dCsvVHA3OXV6aDJXZWZ0Zm5oZWVMRWlUUnUzSmllUFh2aTdlMU5ibTR1ano3NktHYXptVWNlZVlTNmRldXFTUkI5K3ZTaFpzMmE2dTFkdTNiWmxGWXZpcUlvYXQvZTRPQmdldlhxcGU0TENRbWhYYnQyL1Bubm55eFpzb1QzMzMvZnFUbXJPamNmRnp4cjZzaEpNWkdiYXNLVVkwSG5XVFZiQWxnclZDaUtVbXhnME5sK3p1UEhqeSswTFRJeWtubno1cEdYbDhlWU1XTVlQbng0NlU3NC83Tld6Ymc1VUxSejUwNEFoZzRkV21oVnFyMWV4ZTd1N21nMEdrYU5HbFdtODZrc24zLytPWm1abVRiYnJDdFRVMU5UaTF4ZGEzMCtISTE1NDQwMzFMKzNidDNxMU9wVnZWNXZ0OXBDUWNIQndRNlRBQXBhdjM1OXNXUHExYXRYNGlRQVJWRll1SEFoRm92bGxpY0JtRXdtNHVQanVYYnRHZ0VCQVRSdjN0eHVnQkFnSVNHQkNSTW1vTlZxbVQxNzlpMDlMMmRsWm1heWRldFd0Rm90OTk5L2Y3bk9mZlhxVmY3ODgwKzdMU3NTRWhJd0dBekZCZzR0RmdzclZxekF4OGVIQng5OHNGQi85cHRkdW5RSlFFMXdLMDVvYUNncEtTa2tKaWF5ZCs5ZW03WTZCUTBhTk1qdVN2cUVoQVFndnhwR1pUaHo1Z3pmZlBNTlhsNWVkaE1GZlgxOVdiUm9FVFZyMWl4MWU0bzc3UnBTVUdKaW9zTjlKMDZjQVBJclZjSHRmeTJwNmdJREEyblVxQkc1dWJtNHU3dlR0bTFiaGd3WmdxSW9GZDVhUlFnaGhCQ2xJMGtBUWdnaGhCQkMzQUptZzBKYVRDN3BsdzNrWERjVmY4Qk5QTy9TVWJPeEI3NTN1Nk4xL1dmODBHWXltZEJxdFpoTUp2YnUzVXU3ZHUwWU1HQ0EzYkVQUFBBQXk1Y3ZKenc4bkZHalJxbkJmcjFlejMvLysxOTBPaDJEQmcyeU9TWWpJNE9JaUFnZy8wZm1naXRlWFYxZEN3V20wdFBUZWZ2dHQxRVVoV0hEaHFrcnp3WU1HTURWcTFkWnYzNDlLMWV1cEZxMWFvWE9iOE9HRFpqTlpucjE2bVdUQk9EcjY2ditpUDdnZ3crcTI2MnIyeHl0bExRK1ptZHQyYktGTTJmT0FQRHNzOCtxcTdLdG5uLytlU1pObXNUaHc0Zlp0bTFicVh1QVZ6VmUvcTdrcE9SLzNqTGo4cWpacVBMS1FSZWxYcjE2RGxjbGJ0aXdnZVhMbDFPN2RtMFNFaEtLTFM4L1pNZ1FVbE5UY1hHeHJReHk4T0JCM25ubkhVd21FNis4OGdwUFBmVlVzZWRsTkJvZGxtSldGSVZkdTNZQjBMSmxTNXQ5MXBXMzlwSjJ0bTdkV21pYnA2Y25reVpOS3JZOGVsVzFiOTgrcmwrMzMyNGxLeXZMcVY3T2pzWVVUQUt3S21vRmEzRTl2NjFqbkdHeDVHZW9CUVVGOGZYWFg1ZG9ycmk0T0hidjNrMy8vdjN0Zm84dFc3YU1pSWdJcDk2SHhWRVVoZFRVVkJJVEUwbElTQ0ErUHA2NHVEZ2dQOGpkcjE4L2RZWDFqQmt6cUZldkhsdTNicVYvLy80Mm41T3NyQ3htelpwRldsb2FFeWRPcEV1WExtVSt0L0lRRmhaR1ZsWVdEei84c0ZwcXZ6UVVSU0VtSmtaTkhoczZkS2g2cmJGVzRDbklHbXh2MDZaTmtmTkdSRVJ3OGVKRmhnOGY3bFRKL2NqSVNBQzdpUWRXWjg2Y3dkL2ZIejgvUC96OC9IajU1WmZWS2haang0NHROTjVhS2NDZTgrZlBBODRuSFpTM2pSczNZamFiZWVHRkZ4eStmbmZkZFZlWjd1Tk91NFlVOU1zdnYvRFVVMC9oN3U1dXMvM0NoUXNjUG53WVFFMXN2TjJ2SmNuSnlYWVRxbUpqWTB2Vkt1cm1ZOHBhL1VDajBiQjgrWEtiYlJFUkVZU0ZoVEYwNkZDbkVzdUVFRUlJVWJra0NVQUlJWVFRUW9oeW9paVFuWkJINmw4R01tTU5KVnJ4RCtEaXFzRzNvVHMxRzN2Z1VmT2Y5MC8xckt3czNOemNhTkNnQWMyYk4yZlRwazBPa3dCOGZIem8yN2N2R3pkdTVJY2ZmdUM1NTU0RDhvTW5hV2xwREJnd1FDMmpiK1hyNjB1VEprMXdjM09qZnYzNjZ2K0NnNE9wVTZkT29WVk5jK2ZPSlM0dWpoWXRXakI0OEdDYmZTKy8vREl4TVRIOCtlZWYvUHJycnpiN1VsTlQyYkJoQTgyYk4zYzZDSEhod2dVQTZ0ZXY3OVQ0b2x5K2ZKbC8vL3ZmQUxScjE4N3VTdEtXTFZzU0docktqaDA3V0xKa0NZMGFOYUpSbzBabHZ1L0s1bFZieDQzODNBZXlybFhkSkFCNzB0UFRXYlpzR1R0MzdpUTRPSmlGQ3hjV3UrcFNVUlMxNzN0ZVhwNGFOTm0vZno4TEZpekFiRFl6ZGVwVW01TElSVm03ZGkxSlNVazg5dGhqTkc3Y1dQMU1YTDE2bFpVclYzTDgrSEUwR2syaDN2U0JnWUZjdm55WmRldlcwYkZqUndJQ0FqQ1pUUHo2NjY4T1Y2Zy85TkJEVHAxVFZiUjY5ZXBDMi9iczJjUDgrZk1kcms2MnNyWTNxWXFscWEzdkpYdHRVWXB6N2RvMVZxMWFSWFoydHMzcTU2eXNMQ0EvTUJrYUdzcTRjZVBLZko1bno1NWx3b1FKZHZlNXVibHg3NzMzRWhRVVJGQlFFSjA2ZGVLcnI3NWl3NFlOYk5teWhXblRwdEcwYVZQTVpqUHZ2UE1PVjY1Y1ljaVFJVFl0VXlxTDJXeFdreVg4L1B6c0JyK2RjZm55WlZhc1dFRjBkRFRaMmRucTl1enNiTnExYTBmYnRtMXAzNzQ5UC8zMGs3clBhRFNxVlNCMjd0eEp3NFlONmRxMXE5MzVHelpzaUplWEZ3TUhEaXoyWEl4R0k3Lzk5aHNhalladTNibzVIQmNSRWNIR2pSdFp1blJwb1d2UnpkZGZLSndFRUJJU1FsQlFFQ2FUU1Uyd2lZbUpJU1FreEdaL1JSZ3dZQUFaR1JrVi9wNjZuYThoQmNYSHh6Tjc5bXltVHAycXRpczZkdXlZV2tta1ljT0dOa21VdC9PMVJLZlRWVWpicmZLVW1KaElabWFtMDVXcGhCQkNDRkc1L25tL0xBb2hoQkJDQ0ZITzhyTE1wRjAwa1BaWExrWjlDU1AvZ0ZkdFYybzI5cUI2L1g5R3VYOTd6R1l6MmRuWmFnL2YzcjE3czNUcFVuVTF1ejNQUFBNTU8zYnNZTTJhTlhUdDJwV3paOC95MjIrL1VidDJiVjU0NFFXN3h6alQ3OXJxK3ZYcitQdjdNMmZPbkVLbGExMWNYSmd6Wnc2Yk5tMWk2TkNoUFByb28rcStYYnQyWVRBWVNyUkNhdCsrZlFCcXdNS1JYYnQyNGVIaFFaY3VYZXlXWXMzSXlHRE9uRG5vOVhyYzNkMlpNbVdLdzduR2pSdkg0Y09IU1U5UForN2N1U3hldkxoTXEwNnJBcS9hZjY5QTFKZWlBa2RsTUpsTWhJZUg4L1hYWDVPVmxVV25UcDE0L2ZYWDFjb1RSVGwxNmhRV2l3VlhWMWViOStqOCtmTXhtODI0dXJxeWV2VnF1MEZycTFkZWVVVmRBVzAybXdrUER5YzhQQndQRHc5OGZYM0p5Y2xSVi9wN2VIZ3dkZXJVUXUvVGtTTkg4dDU3NzNIbHloV2VlZVlaYXRldVRVWkdCZ2FEZ2VuVHA3Tnc0Y0xTUERXM2xTMWJ0Z0RGZjRZcm10bHNkbnBzVkZRVUFIZmZmWGVKNzhkYWdyMWc0dFA1M2VOanV3QUFJQUJKUkVGVTgrZEpUVTBGNEw3NzdtUDY5T25sVWtJNk1EQ1FEaDA2RUJ3Y1RQMzY5UWtLQ2lJNE9KZ1JJMGJnNysvUHZIbnpiTWFQSERtU2xKUVU5dXpadzRRSkV4ZzBhQkRwNmVrY08zYU1YcjE2MlMzWlhoRisrZVVYdGQzRDVjdVh5Y2pJSUR3OG5PclZxL1B1dSs4NjlSMWdUL1hxMVltTWpNVEZ4WVdRa0JEYXQyOVArL2J0YWRHaWhjMHE3VGZmZkJPRHdZQ2lLSHp5eVNmRXhjVlJyMTQ5cmw2OXlsdHZ2VVZJU0FndnZQQUNyVnUzWnZIaXhXcUErSjU3N21IbXpKbE9uZC9hdFd1NWNlTUdYYnQySlNBZ3dPRzRuSndjVENaVGtXWGlpL0xwcDU4QytRazZDUWtKNkhRNlB2dnNNMDZkT3NYRWlSUFYvUldoZWZQbXpKNDl1OFR2OVRGanhwVHEvdTZFYTBoQmd3WU5ZdE9tVFl3ZVBacGF0V3FSbTV1ckpoUFZybDJiZWZQbWxmcDlVdFVVYlBsMHM3eThQTmF0VzBkSVNJamQ2aHliTjI4bU16T1RSeDU1aEpvMWE1YnJlVGs2SjRBclY2NEE1Wk8wS29RUVFvaGI3ODc0VjVNUVFnZ2hoQkFWekdKV3lJek5JL1d2WExJVGpDVStYcXZUVUxPeEJ6VWJlK0R1NjFMOEFYZTR5NWN2WTdGWTFCOHlIM2pnQWE1ZnYxN2tDcWthTldyd3lpdXY4TkZISHpGcjFpd3lNakxRNlhTOCtlYWJkc3VTRnljMU5aVWFOV3FvdDJmUG5rMk5HalVjQnNhclY2OXVkelZicDA2ZENBNE9wbnYzN2s3ZGIzSnlNcnQzNzhiRnhhWFlZNktpb3RpNGNTTno1ODZsUjQ4ZU52djBlajN6NXMwalBqNGVnQ2xUcGhTcWhsQ1FyNjh2TTJiTVlQYnMyU1FtSmpKMTZsUSsvdmpqSWdNMVZaM09VNHVMdXdhelFjR1VZOEZzVkhDcG91MDAwdExTMkxKbEN4czNiaVFsSlFVdkx5OG1UNTVNLy83OUhSNHphOVlzRWhJUzFHQ2M5Y2Y0RGgwNjJKUnl0Z1oralVhaldpYmRFYjFlci83OStPT1BveWdLa1pHUlhMMTZsZVRrWkR3OFBHamN1REVkTzNaa3dJQUIrUHY3RjVyandRY2Z4TjNkblRWcjF2RFhYMytSbHBaR2t5Wk5HRGx5SkowNmRicmprd0MrK2VZYmpoNDlTa0JBQVBmZGQxK2xua3Q2ZWpvdUxpNXFtWFpycFpMaStxUHI5WHErL2ZaYmdDSlhiTVBmYlFNS3N2WjlMNWhBWURBWTBPbDBORzNhbE5telp4Y3FOMTVhMWFwVjQ4TVBQM1I2ZkkwYU5aZ3padzc3OXUxanlaSWxyRjI3RnNoZjBmNzY2NjlYU20vclBYdjJzSGp4WWdJQ0Fzakl5R0RCZ2dWODlORkhMRml3Z01EQVFPclVxVlBrOFk4OTlwamRWalNRSDFoY3VIQWh6Wm8xdzlQVDArRWNUWm8wUWEvWHMyREJBdmJzMllPL3Z6K2Zmdm9wR1JrWkxGKytuTU9IRHpOMTZsUTZkKzdNdUhIamJGYlNPOU02SVRJeWttKy8vUmFkVG1jM3dHMXQyUUNvRlF1S2U1OFdaZHUyYlh6OTlkZjQrdm9TRmhiR1YxOTl4ZmJ0MnpsejVneHZ2ZlVXRFJvMEtQWGNKZVZNbTRTYldSTkNuSFVuWFVNS2F0S2tDV0ZoWWF4YXRZcmp4NDlqTkJvSkNncWlSNDhlREIwNlZFMFd2Vk1aalVhMmJ0M0svLzczUDVLVGs2bGJ0eTZyVnEyeVNYeElTMHRqK2ZMbEdBd0cvdnZmLzlLalJ3K2VlT0lKV3JWcVZhTDdzczZabVpucDhQdmtabWZQbmdXZ2FkT21KYm92SVlRUVFsUU9TUUlRUWdnaGhCQ2lCSEpUVEtUK2xVdjZKUVBtUEtYNEEyN2k0cTdocm1hZStEWHp4TVd0YWdZbks4UHAwNmVCdndOSXZyNitEbGZ6Ri9UUVF3K3hidDA2TGw2OENPVDN0bTNkdW5XeHgyVm1abkxod2dYT25UdkhtVE5uT0h2MkxEZHUzTERwWDk2OGVmUFNQQlNDZ29KNDg4MDNuUW9zS1lwQ1dGZ1lCb09Cdm4zN0ZydHl6eG9vdVhuVlYycHFLak5uemxUYkNnd2FOSWpRME5CaTc3OXo1ODQ4OTl4emZQMzExeVFrSkRCeDRrVGVmUE5OMnJWclYreXhWWlY3TlJmMGh2d3FBSG5wWmp4clZaMy83RlVVaFo5Ly9wbTllL2R5OHVSSkxCWUxYbDVlakJneGdrR0RCaFg3STN6dDJyV0pqSXhVZzJjK1BqNTA3TmlSaVJNbjJvd3JiYW41bWpWcjh1eXp6L0xzczgrVytOaHUzYm81REI2WDlIeXNwZlZMcTZKSzdTY2tKTEJzMlRJT0hEaUFUcWRqK3ZUcGxiNUNkZTNhdFdxUXV5QkhyNDNGWW1IZnZuMnNYTG1TdUxnNDJyUnBVMlFTZ0x1N084bkp5Vnk0Y0lIR2pSdWpLQW9YTGx4ZzkrN2RhTFZhR2pac3FJNXQxYW9WYytiTUlTUWtCSGQzZDdzOXJ1MXRTMHhNZE5nUGU5NjhlVTRuV04yc1I0OGV0RzNibHJDd01DSWlJcmgwNlJJclY2NWt6Smd4aGZxUEYrUm9oWGJCSUhaSlZuRWZPWEtFOTk5L0gzZDNkeFlzV01DeFk4ZFl0bXdaTDcvOE1zT0dEYU51M2JyRnJvcWZOR2tTa0Irc05abE1HSTFHakVZajFhdFh4OFhGcGRqdmNFVlIyTGx6SjZ0V3JTSXBLWW1BZ0FEZWUrODlhdGFzU2MyYU5Ybi8vZmY1NDQ4LytQTExMemwwNkJCSGp4NWw0TUNCakJ3NXNzakVBcXZ0MjdmejZhZWZZamFiZWVXVlZ3b0Y0SFU2SGNuSnlkeTRjUU0zTnpkT256Nk5wNmVuM2UvQTRucWo1K2JtOHVXWFg3SjU4Mlk4UFQyWk8zY3VkZXZXWmM2Y09heFpzNFpWcTFZeGNlSkVYbnZ0TmJXWGZGVlUxUGVXOVRtNGs2OGhOOS9uTysrOFU2cHpLT2gydVpaQWZnS1hOYW5qeG8wYjZIUTZIbjMwVVlZUEgxN291NkJHalJwODhjVVhyRnUzanQ5Kys0MWR1M2F4YTljdTdybm5IZ1lPSE1oRER6M2sxTFdvVHAwNnhNVEVzR3JWS3NhTUdlUHcvYU1vQ21scGFmejg4ODljdVhLRk9uWHFPTjN1U2dnaGhCQ1ZxK3I4R2lLRUVFSUlJVVFWcFpnVjBpOFp1SEUybDl6VTBwVVlkL1hXVXF1Rkp6VWFlZnhqUy80WFplZk9uVUIrbVdGbkhUMTZsQysrK0VKZGdRcXdaczBhekdZenc0WU5LN1JhYk0rZVBlemN1Wk1MRnk2UW1KaG9zOC9EdzRPMmJkdVc2dHdMQm9Lc21qUnA0dFN4SzFhczRNQ0JBL2o0K05qOTBmem1GYmRwYVdrQU5xdjEvL3JyTDk1KysyMjFBc0Nqano1YW9sN1NJMGFNSUNNamczWHIxcEdTa3NLTUdUTVlObXdZSTBhTUtOVnF4c3JtVmwybnRnSXdwSnVxVkJLQVJxTWhKaWFHRXlkTzBLSkZDMEpEUXdrTkRYVjZaZVBreVpPWlBIbnlMVDdMeXVmdDdWMmwreVJiTEJZKy92aGpkdTdjaWRsc3hzdkxpNWt6WjViNk84UVJhei9za21qV3JCbjE2dFZUdnp2dXV1c3VldmJzeVpOUFBxbU9NUmdNSEQ5K25ELysrSU45Ky9hUmtwSUNRTmV1WFpreFkwYVJDVXl0V3JYaXlKRWpqQnMzcnRDK3JsMjdGZ29RRjB3b0tJL1h0RFJWWGdxcVZxMGFNMmZPcEZPblRpeGR1cFNmZnZxSnlNaElGaTFhNUxDa3RqTXJ0RXV5aWpzOFBCeVR5Y1MwYWRObzBLQUJEUm8wSURNemsrKysrNDVseTVhcGJXczBHZzB1TGk3b2REcDBPcDI2VXR0b05LcUIvNExYSDNkM2Q5YXRXMWRreFFXRHdjREdqUnZac21VTDE2NWRBNkI3OSs1TW1US2xVQkphbHk1ZDZOQ2hBOTkrK3kxcjE2NWx6Wm8xN05xMWk1VXJWenBNbWpDWlRMejk5dHNjUEhnUWdGR2pSdkhVVTA4Vkd0ZXNXVE9pbzZNWk5teVl1cTFyMTY1MjU3UjNQVnV4WWdVQUd6WnM0SC8vK3grcHFha0VCQVF3ZS9ac213UytvVU9IMHJCaFF4WXNXTUQ4K2ZPWk1tVUsvZnIxYy9qOFZIVnlEU21acW40dFVSU0ZvMGVQc25YclZ2YnQyNGZSYU1UVjFaWEhIbnVNNGNPSEYxazFJVGc0bU1tVEovUDg4OCt6YWRNbTFxOWZ6OFdMRi9ub280OVl1WElsZ3dZTll0Q2dRVVYrbnovKytPTWNPSENBelpzM3MzbnpacWZPV2FQUk1HYk1tRXFwb0NLRUVFS0lrcXM2djRZSUlZUVFRZ2hSeFpnTUZsTFA1Wkp5TGhkVGJ1SHl4ODV3OTNXaFZvZ1h2bmU3bzlHVzh3bmVJUzVkdXFUMm9yNDVDSkNYbDBkR1JvYmF4OWhzTm5QdzRFSFdyVnVuSGxPM2JsMW16cHpKc1dQSCtNOS8vc09hTld2WXZIa3pmZnYycFhmdjNqUnUzQmlOUmtOcWFpcjc5KzlIbzlIUW9FRURXclZxUllzV0xXamF0Q24xNjlkSHF5MytCY3JMeThQRnhjVW15TEovLzM2QUVwV296Y3pNWlBIaXhlemR1eGV0VnN2MDZkTUx0UjN3OXZZbUxTMk5jK2ZPMGJScFUySmlZamgxNmhTZW5wN2NkZGRkbUV3bS92ZS8vN0Y2OVdwTXB2eWc5eE5QUE1INDhlTkwvT1Bzdi83MUw5emMzRmk5ZWpXS29yQjY5V3EyYnQzS2pCa3o2Tml4WTRubXFtenUxZjkrYlF3Wnp2ZERyeWd2dmZTU3V0cTNPTjdlM21VT2V0Nk9PbmJzV0dSUDRzcW0xV3E1Nzc3NzJMRmpCejE2OU9CZi8vclhMV21qOGU2Nzc1YjRtRjY5ZWhXNzJqa3JLNHVGQ3hlU25wNE9RSnMyYlJnNmRDaWRPM2N1ZHY1cDA2YXhmUGx5dFlVTDVLL3FidEdpQlMrKytHS1J4MWFsMTdSUG56NjBhdFdLOTk5L240Q0FBTHNKQU9XMUN2am1sZXlEQncvRzFkV1YzcjE3cTl0R2p4NU5yMTY5MkxadEcrZlBueWNqSTBNTjloZjhuNklvYUxWYTNOM2Q4ZkR3VUwvck5Sb05YYnQyTGJLaUFZQ2JteHRIamh6aDJyVnJoSVNFTUhyMGFEcDA2T0J3dkt1cksyUEdqT0grKys5bjBhSkZQUERBQTBYZWgwNm53OS9mbityVnF6Tmh3Z1FlZU9BQnUrTW1UNTdNRjE5OFFYSnlNaHFOaHVEZ1lNYVBIMjh6NXU2Nzc2WkxseTRNSGp5NDBQRlpXVm0wYXRXS2d3Y1BrcG1aeVlBQkF4Z3paZ3plM3Q2RnhuYnUzSmxGaXhheFlNR0NLbms5NjlpeG81cmc1MGkzYnQzVWRrVnlEWEZlVmIrVzZQVjY1czZkaThGZ3dOL2ZuLzc5Ky9Qb280ODZURWl5eDlmWGwxR2pSdkgwMDAvejAwOC9xUW1kQ1FrSnhmNWJzRk9uVG56d3dRZHMyclNKK1BoNGpFYkg3YzI4dkx3SURBemtzY2NlYzZyaWxoQkNDQ0dxQm8xaWI5bUtFRUlJSVlRUS8yQ0dkRE0zenVTUWR0R0FZaW5kUDVjOWErbW9IZUpGdFVBM3FLVEZNdEhmWHlka1pLM0t1WE1uS1lyQ2xDbFRpSTZPSmlRa2hFOC8vUlNMeGNLUUlVUHc4dklpT3p1YmpJd01HamR1VFAvKy9mblBmLzZqQnE1Y1hWM1Y4c1RXRmV2bno1OG5MQ3hNYlM4QStUK1FMbHEwQ0Y5Zlg4NmRPMGZMbGkyTEROZy8rZVNUWkdkbjJ3MEEvZmpqajZ4WXNRSTNOemZjM053d204M2s1T1FBK1N2d3AwNmRXdWlZTVdQR0VCc2JxODRYRVJGQldGZ1ltWm1aNkhRNlhudnROYnVsKzk5NjZ5ME9IRGhRYUh2djNyMTUvZlhYT1hqd0lIUG16QUh5QXkvang0L25zY2NlYy9pNG5CRVJFY0hpeFl2Snlja2hPRGlZeno3N3pPaytzZlpVeG5zd0l6YVAyRDBaQUZRTGRLUCtBOVVyOVA3RlAwZHFhbXFKZ2pXUTMwTEFhRFNXMityVXYvNzZDNTFPcDdaU2NkYWhRNGU0Y3VVS1BYcjBLTGIvL08waU5qWVdWMWZYRWowZWF6bjk0b0xuNVMwdkx3ODNON2NLdlUrcjFOUlVybCsvN25URkdpdUx4WUpHb3lrVVdEeC8vanhKU1VscW00YXNyQ3pNWm5PeDdXM0tRMDVPRHFtcHFkU3JWNi9Zc2NXMVdMaVZmdnp4UjZwWHIwN2Z2bjByNWY1RjFmWGpqejhTRkJSRWx5NWRuRXBHTFU1MmRqYmg0ZUU4OGNRVE50OHhtemR2SmowOW5aRWpSNWI1UG9RUVFnaFJPVFNsS01VamxRQ0VFRUlJSVlUNC83TGlqZHc0azBOV1hGNnhZeFhzeC9aOTZycFN1NVVYWHY2dTVYNStkeUtMeFVLTEZpMklqbzdtdWVlZUEvSlgyZGFzV1pOTGx5NmgwV2dJREF6azFWZGZwWHIxNm1SblorUGw1VVhmdm4wWk1tUUl0V3JaQnBpYk5HbkNraVZMT0hMa0NCczJiT0R3NGNPMGJObFNEWkE1czlLMUtNMmJON2NKK3JtNXVlSHY3MC9idG0yZDdnbmRzbVZMRkVVaE9EaVlHVE5tMkpRdUxtank1TW40K1BqdzExOS9ZVFFhY1hOekl5UWtoT2VmZng2QSsrNjdqMUdqUm5IdzRFR21UNTllb2xZS2pqejQ0SU8wYXRXS2YvLzczenozM0hObFNnQ29MRzQrZi8rSWJzd3VYUVVQSVp4UjBnUUFvTndEN28wYU5TclZjWjA3ZHk3ejkyRlZVNXJFaXBzcnUxU1V5a29BZ1B6M2JXbmV1NDRDbEUyYU5MRkpLQ2hKVlp5eTh2VDBMTlNDd3BIS1NnQUE3Rll6RUFMSy83M2g3ZTF0ZDg2eUpva0tJWVFRNHZZa2xRQ0VFRUlJSWNRL21tSldTTHRrNE1hWkhBeHBwUzhkN2xYYkZmOTJYbmhYb2VELzdWQUp3Q29xS3FwUWVWR0x4WUxGWXJINTRmNzA2ZFBjYzg4OVRxL2FMTTJLeE45Kyt3MmowY2lqano3cTlERkZPWGp3SU5uWjJUYXIvV05pWWdnT0RpNXpVRUpSRkN3V1M2VUVzWnhSR2U5QlU2NkZzK3Z5ZTV6cjNMVTBHK1JYb2ZjdmhCQkNDQ0dFRUVJSVVaNmtFb0FRUWdnaGhCQk9NaGtzcEo3TEplVmNMcWJjMHE4VzlxaXBJNkNkRno3MUttOVYzNTNBWG45UnJWWmJhT1ZoaXhZdFNqUnZhVllrRnV6VFhCN3V1KysrUXRzYU5teFlMbk5yTkpvcW13QlFXVnpjdGZsbE9wVDh6N2xpQVUzWksrd0tJWVFRUWdnaGhCQkMzRFlrQ1VBSUlZUVFRdnlqNUdXWnVSNmRROXBGQTRxbDlFV3gzS3U3NE4vV2krckI3dmI3QWdnaEtvVkdrMThCd0pyY1l6WlkwSGxLRm9BUVFnZ2hoQkJDQ0NIK09TUUpRQWdoaEJCQy9DUGtaWnBKUHBsRGVrd3VaV21JNWVxdHhiK05GNzROUFNoNUlTNGhSRVhRZWY2ZEJHREtrU1FBSVlRUVFnZ2hoQkJDL0xOSUVvQVFRZ2doaExpakdkTE5KSi9VazM3WkFHVUkvdXM4dGRSdTVVWE54dTVvdEJMOUY2SXEwM244SGZRdlM3c1BJWVFRUWdnaGhCQkNpTnVSSkFFSUlZUVFRb2c3a2lHdFFQQy9ERnpjTk5RSzhjS3ZxUWRhblFUL2hiZ2Q2RHovL3F5YWNpUUpRQWdoaEJCQ0NDR0VFUDhza2dRZ2hCQkNDQ0h1S0xtcEpwS2o5R1RFNXBWcEhvMFcvSnA1VXJ1VkZ5NXVFdndYNG5aaVd3bWdEQ1ZBaEJCQ0NDR0VFRUlJSVc1RGtnUWdoQkJDQ0NIdUNEazNUQ1NmMUpONXRXekJmNERxd1c0RXRQZkdyWnBMT1p5WkVLS2k2VHdMSkFIYzVwVUFVbEpTOFBYMXhjVkZ2bzl1WjJheldWN0RLc3hnTUdDeFdQRDA5S3pzVXhGQ0NDR0VFRUtJY3FFdGZvZ1FRZ2doaEJCVlY4NTFFNWNqTXJqNGExcVpFd0E4L1hRMDdPTkxjSy9xa2dBZ3hHMnNZQ1VBWSs3dG13UVFIaDdPNk5HaitlYWJiOG8weituVHAvbnNzOCtJakl5MDJYN2p4ZzJtVHAzS3NtWExTalNmb2loczJMQ0J4TVJFaDJOR2pScEZuejU5N083cjA2Y1BvMGFOS3RGOVZvYTR1RGgrL2ZWWGgvczNiZHBFVWxKU2tYT2twS1F3Y2VKRUZpOWVYTjZuQjBCV1ZoYno1ODluM2JwMXhZN1Y2L1dFaFlXeGNlUEdNdCt2MFdqa3M4OCs0N1BQUGl2VFBGRlJVY3llUFp0OSsvWTVISk9jbk16a3laTlp2WHAxaWVhZU5Xc1dZOGFNY1dyc3VISGpHREJnUUlubUx5L256NSt2bFBzVlFnZ2hoQkJDM05ta0VvQVFRZ2doaExndDVWdzNrWFFpbTZ4NFk1bm5jdlhTNHQvT214b04zRUVxL3d0eDI3dFRLZ0cwYU5FQ2k4WENEei84UU5ldVhXblJva1dwNXRtK2ZUdWJOMjhHb0ZPblR1cjJIVHQyRUJVVmhiZTNkNG5tMjdWckY1OS8vam03ZCsvbWswOCtRYU9wMkMvTzFOUlV2dnp5eTFJZCs4WWJiOWpjTnBsTXBLYW1rcHljVEdKaUl1bnA2VHo1NUpNQWZQbmxsL3orKysrNHU3dno0SU1QMmh4My92eDVsaTVkU25KeWNwR0JaajgvUHhSRllmdjI3UXdaTW9UNjlldmI3QzlKRUgzNDhPSDQrL3ZiYkl1S2ltTFBuajBvaXNMQWdRT0xQUDcwNmROczNMaVJJVU9HT0gyZmpwaE1KdlU5TlduU3BGTFBzM1BuVHY3NDR3ODZkT2pnY015K2ZmdUlqbzR1OU5pTEV4OGZUMnhzYktuUDdWWlRGSVdsUzVleWFkTW1wazJiUnQrK2ZTdjdsSVFRUWdnaGhCQjNFRWtDRUVJSUlZUVF0eFZEdXBuRVA3UExwZXkvVnFlaFZvZ25kelgzUkt1VDZMOFFkNHFDbFFCTXQzRWxnSVlOR3pKaXhBaSsrZVliZHUzYVZhb2tBSXZGb3E2eTd0Mjd0ODIrMzM3N0RZRFEwTkFTemZuQUF3OFFIaDdPbjMvK3labzFheGcyYkZpSno4c1JrOG5FMkxGaml4eXpZTUVDZHV6WVVhcjVYMy85ZGFaTm0wWnljaktabVpsa1oyZmI3TmRvTlBUbzBZTmF0V294YWRJa29xS2krT1NUVDJqU3BBbEJRVUZBL2lyNGp6NzZDQjhmSDRZT0hWcm9QazZmUG0xenUxdTNicHc1YzRhdnYvNjZVQURlR2toM3hxT1BQbG9vRUg3czJERUFldlhxVmV6eHAwNmRBcUJseTVaTzNWOWtaQ1JhclphT0hUczZmWTQzSHcrMmlTY0ZtVXdtZHUvZWpidTdPdzgvL0xERGVmYnUzUXZBUXc4OVZLcnpzTnEyYlJzZmZmUlJrV01jVmErQS9HUWFnREZqeHBRNHVjQjZySlhKWk9LVFR6NWgrL2J0MUtsVGgzYnQydG5zajRpSTRMMzMzcU5idDI2OC9mYmI3TisvbjNuejVuSHZ2ZmZ5L3Z2dmwraStoUkJDQ0NHRUVQOU1rZ1FnaEJCQ0NDRnVDOFpzTTBrbjlLUmROSlRMZkRVYmVlRGYxc3RteGJBUTRzNXd1MVFDY0taVXVjbGtRcWZURVJrWldhaWMvODNlZlBOTm1qUnBZclB0MkxGanBLYW1FaFFVUkVoSWlMcjl5SkVqeE1URTRPdnJTNDhlUFVwMDNocU5odW5UcC9QU1N5L3gzLy8rbCs3ZHV4TWNIRnlpT1J5eFdDekZCbGpyMWF0WEtLaDY2dFFwSmsyYVJNdVdMWXRkWGQrcFV5ZFNVMVB4OGZIaDRNR0RuRDkvbmtXTEZsR3JWaTFxMTY2TnE2c3JrTCtLLzRVWFh1RDc3NzhuTmpaV1RRSTRkZW9VeWNuSnZQRENDM2FyS0V5Y09OSHUvZTdidDY5UTJmdWJIOGVlUFh1WVAzOCtyNzc2S2s4ODhZVGRlY3htcy9yM2tTTkhjSGQzcDFPblRqYmJOUm9OV3EzdDlTMDZPaHFOUmtQcjFxMGRQVFUyWnM2Y2lWYXJaZXZXclU2TnQzYzhGSDZNVnIvLy9qdVptWm4wNjljUEh4OGZ1MlBpNHVJNGVmSWsxYXBWbzJuVHBxU25wOXNkNSszdGpVNVg5RTljVFpvMDRZVVhYckM3Ny8vKzcvOUlUMDkzdUwrZ3VuWHJxbi9IeHNhaTArbHN0c1hIeDJNeW1SeCtKbEpTVW5qbm5YZUlqbzZtZnYzNnZQLysrNFdTTzA2ZVBBbEE5KzdkN2Q0V1FnZ2hoQkJDaU9KSUVvQVFRZ2doaEtqU1RMa1dya2Zua0hJdUI2VWNZbm5lZFZ5cDA4RWJqNXJ5VDJFaDdsUXViaG8wV2xBc1lERXFXRXhLbGF6MlVaTFZ4TTZNTlJnS0owbForNzgvOXRoak50dC8rT0VIQU5MVDAzbjAwVWVkUG8vcDA2Zno4TU1QNCsvdnoralJvMW0rZkRsaFlXRXNYTGlRZWZQbWNlWEtGUUN1WDc4T09FNTB1SDc5dXMyK1ZhdFdBZURtNW1ZVE5MYXV1bllVU0xheTlsVnYzNzU5c1k5aCtQRGg2dDl4Y1hHY1AzK2VObTNhMkl6NTRJTVBnUHlTN1MxYXRHRDM3dDNzM3IxYjNkK3laVXRPbkRpaEJtZHZialBRcTFjdlJvd1l3YlZyMXdnTURDeDBEdi83My8vWXMyZFBvZTJYTGwwQ29Ibno1ZzdQLzVGSEhpbTB6ZHJDd01yRHc0TlZxMVl4WXNTSVFtTWR0UTFZdm53NWpSbzFjbmkvNVdYVXFGRWtKaWFxdDhQRHd3a1BEN2NaWTMyOWYvMzFWeFJGSVRNejAyN1ZCYXY1OCtkejMzMzMyZDMzOWRkZjA3ZHZYeG8yYkVqRGhnM3RqdG0yYlJ2cDZlbE9WYlY0OTkxMzFiLzc5T21EdjcrLyt2NkZ2OSt6QmJkWjdkKy9uOFdMRjVPZW5rNkhEaDE0NjYyMzdDYVNSRWRIbzlWcTZkS2xpM3BibzlIUXRXdlhZczlQQ0NHRUVFSUlJVUNTQUlRUVFnZ2hSQlZsTVNwY1A1M0RqZE01V0V4S21lZHo4M0doVGtkdnFnVzVsY1BaQ1NHcU9wMkhGcU0rUDNQSWxHdkJ6Y2Vsa3MvSVBsZFgxMElCMFBLU2xKVEV3WU1IY1hkM3QrazNmdVRJRWY3ODgwODhQRHpVbGNVN2R1ekF5OHVyMkNCandSWFBUejc1SkFjUEh1VDU1NThIN1BkZ2Q1UzhZRGFieTdWZis3bHo1d0FLbFZVdnJaSzJHN2c1Q2FCNjllb1lEQWJtejUvUGlCRWoxT2VvNEg1N0xsKytqS3VyYTVIQitBRURCZ0J3NXN3WnpwMDdSL2Z1M2JucnJydHN4cmk1dWVIcDZha21meVFsSlhIbzBDRWFOMjdzTU1IQTBUbmRLalZyMWl5MExTMHREVVhKditZYkRBYTJiTm1DUnFOUnF6RGNMREV4a2J5OFBMVjZ3L1hyMS9uNTU1OXQzdThSRVJIOC92dnZMRjI2dEZBeXpNMGN0UU5ZdjM2OXcyb0Z6cmh4NHdZclZxeGc1ODZkYURRYWhnOGZ6blBQUFZlb1dnTkFUazRPTVRFeGhJU0U0T3ZyUzE1ZUh1ZlBuNmRwMDZhRlhtY2hoQkJDQ0NHRWNFU1NBSVFRUWdnaFJKV2ltQlZTenVlU2ZGS1AyVkQyNEwvR1JVUHRFRTlxdGZSRTQxTDFWZ0xmU2xxZHBzcXVnQlozdnNwKzd4Vk1BakFiRkNoOS9LNVNLWXBDUmtZR3ZyNitKVDUyL2ZyMVdDd1cvUDM5MVFDbXlXVGk4ODgvQi9KWHhGdFhpdS9Zc1lPNzdycXJVREM3S0M0dUxqWTkxci84OGt2MWIrdHFiM3NyK1B2MDZVTkFRQURmZmZkZGlSK1RsYU8rN05PblQ3YzdQamc0Mk83SzdLSTRjNHk5ODFpelpnMGVIaDdxaW5HTHhjTG16WnR0eHR4enp6MnNXYk1Hc0I5NHZyazZRMmhvcVByYVRKZ3dBWUFwVTZiZzRlSEJHMis4d2RtelozRjNkeThVNEo4MGFSS1FYM25nMEtGRERCOCtuRjY5ZWhYNW1DcksyclZyQzIwcldDVWdQRHljakl3TWV2YnN5VnR2dldWM2p2SGp4M1B1M0RrMUNlREtsU3Y4OE1NUDNIdnZ2ZXFZV2JObU1YbnlaTDc2NnF0U3R3TndkM2N2MFdNcktEazVtYkZqeDVLVmxZVy92eit2dmZaYWtSVXJUcDgramNWaW9WdTNia0IrZ292SlpKSldBRUlJSVlRUVFvZ1NrU1FBSVlRUVFnaFJKU2dLcEYzTUpmbUVYZzNjbFZYMVlEZnFkUFRHMWJ0cXJnQysxZHg4WERDa21mR3NKZi9zRnhYUGtHYkdyVnJsZmZaY1BQNWVZV3ZLTFovdmxGc3RMeThQTjdlL3E1VWtKQ1F3WWNJRUdqUm9ZQk5zdDlxd1lRT0ppWW4wNmRPSGUrNjV4MlpmU2tvS216WnRLblRNNnRXcmlZMk5wVTZkT2d3YU5LajhIOFQvWjEzTmZhdUZob1lXTytibVZmMzJndTdXYmVWUm1jSFB6NDhqUjQ1dzZOQWg0Ty9XQ3dVRkJBVHcrT09QcTdjREF3TWRCb1p2VGlDQS9KWDkwZEhSUFBEQUEzaDRlUERhYTY4Vm1iUncrUEJodEZvdEhUcDBLTTFEcW5CNnZaN1ZxMWVqMVdwNTdybm5ISTZ6V1BJLzJ6cGQvblV1S1NrSkFIOS9mM1ZNczJiTm1ERmpCbTNidHNYUHo4L3VQQ1ZwQjFCU3RXdlhadXJVcVVSRlJmSDg4OC9qNmVtcDdsTVVoU1ZMbG5EdnZmZXFRZjdvNkdnQU5RbkFlbHRhQVFnaGhCQkNDQ0ZLUW40TkZFSUlJWVFRbFM0ak5vK2tQN014WkpqTFpUNjM2aTdVdmRjYm43ci83TkwvMVlMZFNQMHJGODlhdCtrU2FIRmJTLzBydDFMYmIrZzgvcTVDY0Rza0FZU0ZoYkY5KzNhKytlWWJ0VXg2N2RxMXljbkpJVG82R29QQlVHZzE4clp0MnpoLy9qd05HellzbEFUdy9mZmZZekFZYkxhZFBIbVM3Nzc3RG8xR3c4U0pFMjBTRHB5MWN1Vks5dS9mYjdQTlh1QzVvcElBbktsY2NITVNnTFVrdk1WaVVRUCsxbTB1TG1WUFhOSHI5U3hldkppNmRldXlZc1VLUER3ODFIMFJFUkc4OTk1N1BQVFFRemJITkcvZVhGMjFmek43U1FBUkVSRW9pdUl3Q1NJcEtZblZxMWVydDArZE9vV25weWNyVjY0czh0eGZmZlhWY25rT3l1cTMzMzRqTlRXVnA1NTZpdnIxNnpzY1owMENzRllDaUl1TFE2dlZVcnQyYlp0eDNidDNwMy8vL3NYZXI2TjJBQUJqeDQ1bDhPREJ6cHgrSVQxNzlxUm56NTQyMnhSRjRlT1BQMmJidG0xY3VuU0pidDI2b2RGb2VPYVpaM2ptbVdmVWNVT0hEbVhvMEtHbHVsOGhoQkJDQ0NIRVA1Y2tBUWdoaEJCQ2lFcVRuV2drOFZnMk9UZE01VEtmVnFlaGRtc3Y3bXJ1aWFad205MS9uRm90UExrUW5rcDJvaEh2QU5mS1BoM3hENUtkYUNRcklZL0cvUXIzL0s0b092ZS92d1RNdVJVVGtDNExvOUZJVGs0TysvYnRVMWVJdTdpNDBMUnBVNktpb29pT2pyWlp4WjJWbGNXRkN4ZlFhRFIwN3R6WlpxNlltQmkyYk5tQ241OGZLU2twNnZhVEowOWlzVmg0K3VtbjZkU3BVNkZ6dUhIakJoOTg4SUhEYyt6ZHV6ZG82NVRFQUFBZ0FFbEVRVlFwS1NsMnkvRGZURkVVTkpxS2JRY3hhOVlzNHVQaml5M2hidzIybnp4NVVrMENtRGh4WXJtY3I2SW9MRnEwaUtTa0pPYk5tOGZtelp2cDE2OGZYbDVleE1iR3NtVEpFZ0lDQWhnNWNxVGQ0L1Y2UFNOR2pDQTBORlF0KzIvdlBqWnYzb3lmbjUvZDF4RWdMUzJ0VVBKQWRuYTIzWVNDZ3NhTkcyZVRCR0N4V0JnelpvemRjN0N5dDcrc0Jnd1lRRkJRRUEwYU5PRGYvLzQzVHo3NVpLSEFQdVMzdHdCczJnSFVyVnRYclF4Z3BkUHBISmI2ZDFicjFxM0xkSHhCUnFPUkR6NzRnRDE3OW5EUFBmZXdZTUdDQ3YrOENDR0VFRUlJSWU1c2tnUWdoQkJDQ0NFcW5DSERUT0xSYkRLdjVaWGJuTDUzdXhQUXdSdFhMNG4rVzJsZE5RUjJxY2ExM3pNSjdGWk5FZ0ZFaGNoT05PYS81N3BXUSt0YWVVR3QyNlVkZ0RYdzE2VkxGMzc1NVJmMjc5OXZVeVkrSkNTRXFLZ29vcUtpYkpJQWpoMDdocUlvTkd2V2pCbzFhcWpiRlVWaDhlTEZtTTFtbm52dU9UNzU1Qk4xMzdCaHc2aFhyNTdEc3VKNnZiN1Fxdm1DbWpadHl2VHAwNWsrZlRxUUgveDFsQkJnc1ZncVBLZ1pIeC92VklLQ1ZjR0tCaE1uVG1UQWdBRkZyZ1IzeHFsVHA5aTdkNi82M0h6MTFWZDg5OTEzOU8vZm40aUlDSXhHSTNQbnpuWFlZMTZyMVpLZG5VMWVudVByNDRFREIwaElTR0R3NE1Gb3RmYXZlVTJiTm1YNzl1MEFMRnEwaUY5Ly9aV3dzRENhTjI5ZTRzZFUzSE5ha3VlOEpEcDA2TUNPSFR0WXUzWXR4NDRkWS9IaXhZV2V0NXVUQUdKaVlyajc3cnNMemFYVmFzdWwxUC94NDhkNTdiWFhiTGJGeGNVVjJXTEN5dnA2cEtlbjgvYmJieE1WRlVYanhvMzU0SU1QOFBiMkx2TzVDU0dFRUVJSUlVUkJrZ1FnaEJCQ0NDRXFqTm1na0JTbEovVmNEdVZWS2RyZDE0VzZuWHdrd08yQWR4MVhBcnRXNDlyQlRIenF1Rkd6a1FmdU5WelE2bVRGb1NnL0ZwT0NJYzFNNmwrNVpDWGtFZGkxR3Q1MUt2Y3pxYXZpU1FEVzRLVjF4WEtIRGgzUTZYUWNQMzRjdlY2UGw1Y1hrSjhFQVBtcjFnczZldlFva0o4OFVORHg0OGM1ZmZvMFRabzA0WkZISHJGSkFnRG8xYXVYdzNNcXFxZDhjVjU2NlNVdVhicFVhTHVqb0hwaVlxTERJR2xGTUpsTTdOeTVFNDFHZzZJb2VIdDdzM1RwVXRxMGFVTkFRQUJRZkdVRTY1aUNRa0pDV0xod0llM2F0UU9nVWFOR2ZQcnBwNnhkdXhhQXRtM2IybDNSYm1VdGIxOVVBb1UxVWVQeTVjdDg5dGxuNnZiVTFGU2IyNU1tVFVKUkZBNGRPb1N2cnkvTm1qVXI4ckhjcktqWEl5Y25od0VEQmhRNXJyaUVDbnNWQks1ZnYyNXpPelEwbEwxNzk3Si8vMzQrKyt3elpzeVlZYlBmYk01dkkyUk5BaGd4WWdRK1BvNWI0QlNWdU9KSXdjK0Z1N3M3d2NIQjZyN1kyRmgwT2gxMTY5WlZ0OFhIeDJNeW1XekdXVVZIUi9QdXUrK1NuSnhNcTFhdFdMQmdnU1FBQ0NHRUVFSUlJVzRKU1FJUVFnZ2hoQkMzbkdLQmxITTVKRWZwTWVlVlQvUmY2NnJCdjQwWGZrMmw5SDl4dk91NDByaGZUYTZmemlIdVVCWjVtV1lzcHFwZkhsM2NQclE2RFc3VlhLZ1c1RWJqZmpVcnRRS0FsYzdqNzNPb2lra0FScU1SK0R0NDZlbnBTWnMyYlRoNjlDaUhEeDlXZy9WTm16WUY0Tnk1Y3pZbDl2LzQ0dzhBdW5YclpqTnZxMWF0OFBmMzU3WFhYcXZRbGZoMTZ0UlJBN0ptczVtNHVEaGNYVjJwVTZkT29iR3hzYkc0dUxoUXIxNjlDanUvbXgwNGNJRFUxRlJhdDI3TmlSTW5tREJoQWkrKytDS0xGeTlXQS8vRlZVWnd4Sm9Ba0pLU3d2YnQyMGxNVEtSV3JWclVxbFdMNDhlUE0zcjBhQVlPSE1qZ3dZUFZaQThyYTNLSW01dWJ3L2tOQmdNQWh3NGRzdG1lbFpWbFUrNS8wcVJKbkR0M2pwU1VGRUpEUXl1OE1rTnhTUjNPQnVPblRadkcyYk5uMmI1OU95RWhJZlR2MzEvZGQzTWxnTDU5K3pvMTV6UFBQT1BVdUcrLy9kYm1kdlBtemRXRUFJUEJ3R09QUFViOSt2WDU4c3N2MVRIV1JJT0NDVFVtazRsdnYvMlc3Ny8vSHJQWnpNTVBQOHpreVpQVjh4WkNDQ0dFRUVLSThpWkpBRUlJSVlRUTRwYktpTTBqOFZnMmVabm1jcHV6UmtOM0F0cDdvL09VNkwrenJFa1QvbTI4aWg4c3hCMmdZRHNBYzI3VlMzckp5c29Dc0ZtMTNLbFRKNDRlUGNxaFE0ZlVKQUEvUHorcVY2OU9Sa1lHbHk5ZnBrR0RCbHk2ZEluazVHVDgvZjFwMUtpUnpidzZuWTZQUHZxb3dnUHM4K2ZQVi84K2NlSUUwNlpObzJQSGpqYmJyZnIwNlVPdFdyVktYWFhBa2R6YzNFSkJkVWZXcmwxTHk1WXQxVlg1Z1lHQkRCdzRFTWdQMkxacDB3Wi9mMzltekpoQjM3NTlxVnUzTHQ5ODg0MTYvdGJWNFI5KytDRkpTVWsyYzhmRXhCQWVIczYyYmR2UTYvWDA3dDJiOGVQSDQrUGp3Lzc5KzFtMWFoWGZmZmNka1pHUkxGMjYxT1pZYTREZnc4UEQ0Ymt2V0xDZzBMYUM1MVRRMWF0WGdmenFBY1VsTkJRTTJoODhlQkNBKys2N3I4aGppblB3NEVHMFdpMmRPM2N1OHY2c1JvMGFSV0ppb3MyMmF0V3FNV1hLRkdiTm1zV3laY3NJQ1FtaFFZTUd3Ti9KTkVVbFRkZ3pldlJvcDhiZG5BUlFrTFZsUTNIM25aR1J3YlJwMDdoMDZSSTZuWTV4NDhieDlOTlAyNHd4bTgyNHVMZzRkVTVDQ0NHRUVFSUk0UXhKQWhCQ0NDR0VFTGRFYm9xSmhDUFpaQ2NaeTIxTzkrb3UxTzBzcGYrRkVNV3I2dTBBVWxOVEFhaFpzNmE2clczYnRnQWNQbnpZWnV6ZGQ5OU5WRlFVRnk1Y29FR0RCbW9WZ0s1ZHU5cWR1ekpYMkFQOC92dnZ3TitQcHlJb2lrSkdSZ1kxYXRRb2R1eVJJMGM0YytZTVU2ZE81Zmp4NCtyMkYxOThVZjE3MGFKRlFINy9ka1ZScUY2OXV0MjVYbi85ZFp2YlAvNzRJeXRXckFEeVd6V01IajFhcmVZQTBMMTdkN3AyN1VwNGVMamRzdlVaR1JrQVJaYTBMNG5Bd0VBZWUrd3hoL3RqWW1LSWpvNHVsSFF3Wjg0Y29Pd3RHdWJNbVlPcnF5dmg0ZUZsbXFkejU4NDgrT0NEUkVSRThPT1BQeko5K25UZzcwQjhTVmZVRjllcXdCa3BLU21BN1dmWW51clZxOU92WHo4MmJkckVtMisrU1pNbVRXejJYN3g0a2JmZmZwdVpNMmVXdUdXREVFSUlJWVFRUWpnaVNRQkNDQ0dFRUtKY0dmVVdrbzVuazNiUlVHNXphclFhYXJmeXBGYUlKeHB0NVpjWkYwSlVmVHIzQXUwQURCWlFnQ3IwOVhIdDJqWEFObURmdUhGamZIeDh1SEhqQnBjdVhWSlhPemRzMkZCTkF1amR1emY3OXUwRG9HZlBudVY2VGpkdTNGQkw0ZHZUb0VFRGhnMGJWdVFjbVptWmJOMjZGYTFXeS8zMzMxK3U1M2YxNmxYKy9QTlB1NEhTaElRRURBWURRVUZCUmM1aHNWaFlzV0lGUGo0K1BQamdnelpKQVBaY3VuUUp5QSttT3lNME5KU1VsQlFTRXhQWnUzZXZtckJ4czBHREJ2SHl5eS9iZlJ5UVh3R2lORXdtRS9IeDhWeTdkbzJBZ0FDYU4yOU84K2JON1k1TlNFaGd3b1FKYUxWYVpzK2VYYXI3cTBqang0OG5NRENRa1NOSHF0c01CZ01hamFiRWxRREdqaDNyMURoclFvYzk4Zkh4QUhaYlh0enNxYWVlWXNDQUFZVlcreWNtSnZMbW0yK1NrcExDeVpNbkpRbEFDQ0dFRUVJSVVXNGtDVUFJSVlRUVFwUUxpMG5oK3FrY2Jwek9LZGQrODk1MVhLblgyUWUzYWxJbVZ3amhQSTJMQnEyckJvdFJBUVhNZVJaYzNLdE9DNUcvL3ZvTGdQcjE2NnZiTkJvTmJkcTA0ZmZmZitmbzBhTnFFa0NIRGgxd2NYR2haOCtlWEw5K25iTm56MUtqUmczYXRHbFRydWVrMSt1TExCbmZ2bjM3WXBNQXdzTEN5TXJLNHVHSEgxWkw3WmVHb2lqRXhNU1FrNU1Ed05DaFE5V1YxNU1tVFNvMDNocHNMKzQ1aVlpSTRPTEZpd3dmUHJ6SWt2dFdrWkdSQUVVR1o4K2NPWU8vdno5K2ZuNzQrZm54OHNzdnF6M2k3UVdiaXdvc256OS9IbkNjZEtBb0NxbXBxU1FtSnBLUWtFQjhmRHh4Y1hGQWZwSkV2Mzc5VUpUOGEvQ01HVE9vVjY4ZVc3ZHVwWC8vL2pZQjZLeXNMR2JObWtWYVdob1RKMDZrUzVjdVJUME5WWUt2cnkvUFB2dXNldHRvTktJb0N1N3U3aVdlYS9EZ3dVNk5LK3ExT252MkxKQ2Z2T09NbXhNQUVoSVNlUDMxMTBsSlNlSHBwNTlXMjFFSUlZUVFRZ2doUkhtUUpBQWhoQkJDQ0ZFMkNxVEZHRWo4TXh0VFR2bVYzTlo1YUtuVDBSdmZCaVgvY1Y4SUlRQjA3bHJ5akdZQVRMa0tMbFhvNitUa3laTUF0R3paMG1aN3UzYnRTRXBLc2lreDNyMTdkN3AzN3c3QWhnMGJVQlNGSGoxNm9OR1ViMmtEZXozbG5XVTJtMW0yYkJrUkVSSDQrZms1dmRMNlpwY3ZYMmJGaWhWRVIwZVRuWjJ0YnMvT3pxWmR1M2EwYmR1Vzl1M2I4OU5QUDZuN2pFWWo2OWV2QjJEbnpwMDBiTmpRWWF1RWhnMGI0dVhsNVZUQTFXZzA4dHR2djZIUmFPaldyWnZEY1JFUkVXemN1SkdsUzVmU3FGRWptMzMyZ3MwM0I1WkRRa0lJQ2dyQ1pES3BTUmd4TVRHRWhJVFk3SWY4d1BPRUNSUHNub2VibXh2MzNuc3ZRVUZCQkFVRjBhbFRKNzc2NmlzMmJOakFsaTFibURadEdrMmJOc1ZzTnZQT08rOXc1Y29WaGd3Wnd1T1BQMTdzYzFFVjZmVjZnRklsQWZ6NDQ0OWx2bjlyMjQ1V3JWcVYrTmkvL3ZxTG1UTm5rcEtTd3VPUFA4Ni8vdld2TXArUEVFSUlJWVFRUWhRa1NRQkNDQ0dFRUtMVTlFbEc0bzlrazV0aUt0ZDVhemIySUtDOU55NXVWYWgydHhEaXRxUHowSkNYbGYrM0tkZUN1Mi9WcUNpU2twTENxVk9uOFBMeW9rV0xGamI3bm56eVNaNTY2aW1IeDFxRHhLR2hvYmYwSEl2enl5Ky9FQnNiQy93Lzl1NDdQTW9xL2YvNFoxb21QUkJJUWtKSGtTWk5pclJGRU1GVnNhMWZMSUNvNk9vcUlpRG9zallzcUt5c29JQ3l1Z0xySWlxSUhWRXBJckFJVXFRSkJySWlFRWdoUUVneWt6TDE5MGQrR1JNeVNTYVFnUUR2MTNWNVhjbDV6blBPbWVROGNaaHpuL3NVTDl6bjV1WnE2ZEtsaW82TzFvc3Z2cWlZbUpoVGFqYzZPbHFiTm0yU3lXUlN1M2J0MUxselozWHUzRmx0MnJRcGMrNzczLzcyTnhVVkZjbnI5V3JhdEdsS1MwdFRVbEtTRGgwNnBHZWVlVWJ0MnJYVHZmZmVxL2J0MjJ2NjlPbStoZUlXTFZyb2lTZWVDR2g4aXhZdDByRmp4OVN6WjA4bEpDUlVXSytnb0VBdWwwdG04Nmw5eFBMYWE2OUprajc0NEFObFpHVEliRGJyOWRkZjErN2R1L1hJSTQvNHJrdkZHUUl1dSt3eU5XN2NXRTJhTkZHalJvM1V1SEZqRFIwNlZQSHg4WHIyMldmTHREMXMyREFkUDM1Y2E5YXMwZWpSby9WLy8vZC95c25KMGRhdFc5VzNiMS9kZDk5OXB6VG0ycUFrU0NTUWpBNG5xMnlIZnlCU1UxTzFaODhldFdqUm9zeVJIb0ZZdjM2OXBreVpvdno4ZkEwWk11U1VBMllBQUFBQW9ESUVBUUFBQUtEYW5Qa2VaZjVrVjg2Qm9ocHQxMXJIcEtUdWtRcVBzMVJkR1FDcVlBcjlQZjIvcTdEbU1wV2NycVZMbDhycjlhcFhyMTdsRm80cjI5MS82TkFoSlNjbkt5RWh3YmRML0d4WXMyYU5waytmcm9TRUJPWG01bXJ5NU1tYU9uV3FKaytlcklZTkcxWjVSdnJnd1lNVkZSWGw5MXJkdW5YMXlpdXZxRldyVmdvTEM2dXdqWll0V3lvL1AxK1RKMC9XbWpWckZCOGZyOWRlZTAyNXVibjY1ei8vcWMyYk4rdlJSeDlWOSs3ZDllQ0REL3AyMGtzS0tQWDlwazJiTkgvK2ZKbk5abzBjT2JMYzlaS1UrOUx2aTlHeHNiRlZ0bHVSWmN1V2FkNjhlWXFKaWRITW1UUDF6anZ2YVBueTVVcE9UdFl6enp6ak94b2lLaXBLZi8vNzN3TnV0MDZkT25yNjZhZjEzLy8rVnpObXpOQ2lSWXNrRldkRStPdGYvMXJqMlNTcVkrREFnYWQxLzRFREJ5UkprWkdSMWI1MytmTGxBZFdyYUl6dnYvKyt2RjV2dGJJb09KMU92ZjMyMi9yc3M4OWtOQm8xYXRRbzNYVFRUUUhmRHdBQUFBRFZRUkFBQUFBQUF1YjFlSFhzbDBKbC9ad3ZqOHRiOVEwQk1wb01pdXNRcm5xdHcyU29QVWQyQXpqSG1Vc0ZBYmhyU1JCQWRuYTJGaTllTEVtNjhjWWJKVlYvTVRRek0xT0RCZzBxVjk2dlh6ODkrZVNUcHovSVNtelpza1V2di95eXJGYXJKaytlcksxYnQrck5OOS9VQXc4OG9OdHZ2MTJKaVlsVjdvb2ZNMmFNcE9JakJGd3VsNXhPcDV4T3A2S2pvMlV5bWRTcFU2ZEt4K0QxZXZYZGQ5OXA3dHk1T25Ma2lCSVNFdlRTU3krcGJ0MjZxbHUzcmw1KytXWDkrT09QZXV1dHQ3Ung0MGI5OU5OUHV1V1dXelJzMkxCS0F3dEtMRisrWEsrOTlwcmNicmNlZXVnaDN3SjhDYlBackt5c0xCMDdka3doSVNINjVaZGZGQllXNWpld29hcmZiV0Zob2Q1NjZ5MHRXYkpFWVdGaG1qUnBraElURS9YMDAwOXI0Y0tGbWp0M3JoNTU1QkZObURCQmZmdjJyWExzRmVuVHA0ODZkdXlvbVRObmF0V3FWZHEvZjcvbXpKbWprU05IVnBwTzMxOEFoRlEyQ0tLaU9sVnAzTGh4dWJLMHREUzUzZTR5WlZ1MmJKRlVuQVVoS2lwS1lXRmhPbmp3b09iTm15ZXBPS0FoR0RJek15V3AzSnpadkhtelZxNWNxWVNFaElDZjNWMjdkbW5HakJuYXQyK2ZZbUppOU1RVFQraXl5eTZyOFRFREFBQUFRQW1DQUFBQUFCQVFXNXBENlp2dGN1UzVxNjVjRFZFTlE1VFlMVUtXaU5xUnBodkErY05jSmhOQXpRVXVuWTU1OCtiSmJyZXJlL2Z1YXQyNnRTVC9pNkdub243OStqWFNUbVdXTGwwcWw4dWw4ZVBIcTFtelptcldySm55OHZMMDNudnY2YzAzMzlTYmI3NHBxVGlqZ2Nsa2t0bHNsdGxzbHNsVS9EZmU2WFQ2RnY1TEx5UmJyVlo5L1BISHZucitGQlVWNllzdnZ0QlhYMzJsdzRjUFM1SjY5KzZ0Y2VQR2xVdnZmL25sbCt1eXl5N1QvUG56dFdqUklpMWN1RkRmZi8rOTVzeVpVK0dpdDh2bDBuUFBQYWNOR3paSWtvWVBIKzczYUlaV3JWcHAxNjVkdXYzMjIzMWxQWHYyOU51bXYxVHZKYW5vUC92c003My8vdnZLenM1V1FrS0NubnJxS2QrY2tLVGJicnROelpzMzErVEprL1hDQ3k5bzNMaHh1dmJhYXl2OCtWUWxLaXBLVHp6eGhMcDE2NlpaczJicGswOCswYVpObS9UcXE2K3FidDI2ZnU4cE9mS2hNb0hVOFdmdTNMbmx5b1lQSCs1YmZDK3hkZXRXTFZ5NDBHOGJKcE9wMHVNenF1T2VlKzVSZm42K1FrSkNaREtaZFBUb1VVbFMrL2J0ZlhWU1VsTDA0b3N2U2lvT1pxa3NnRUlxUHZyam5YZmUwWW9WSytUMWV0VytmWHY5N1c5L1UxeGNYSTJNR1FBQUFBQXFRaEFBQUFBQUt1V3d1Wld4MmE2OHc0NGFiZGNjWmxSaTF3aEZONm44QTNRQU9GV1c4TitEQUp6Mm1nMWdPbFhEaHcvWDl1M2I5ZkRERC92Sy9DMkcxbFpEaGd5UnhXTFJWVmRkNVNzYk1XS0UrdmJ0cTJYTGxpa2xKVVc1dWJtK3hmN1MvM205WGhtTlJsbXRWb1dHaHZwUzBSc01CdlhzMmJQS0JkV1FrQkJ0MmJKRmh3OGZWcnQyN1RSaXhJaEtkMU5iTEJhTkhEbFNWMXh4aFY1OTlWWDE2OWV2MGo3TVpyUGk0K01WSFIydDBhTkhxMSsvZm43cmpSMDdWck5uejFaV1ZwWU1Cb01hTjI2c1VhTkdsYW5UdEdsVFhYNzU1Um95WkVpNSsyMDJteTY5OUZKdDJMQkJlWGw1dXVHR0d6Unk1RWhGUkVTVXE5dTllM2U5K3Vxcm1qeDVzcnAwNlZMaDJLdGo0TUNCdXZUU1MvWHl5eThySVNIQmJ3QkFvT255QSttck9oSVRFeFVTRWxLbTdKSkxMbEZTVXBJS0N3dmxjRGprOFhoa3NWaDAwVVVYYWVqUW9XclZxbFdOakxWcjE2N2F2bjI3dkY2dkRBYURtamR2cnJadDIyckVpQkcrT3JtNXViTFpiQm81Y3FTNmRldFdaWnN1bDB2YnRtMlQyV3pXaUJFamROdHR0NTNWSXhnQUFBQUFYRGdNM3RLaDl3QUFBTUQvNTNGNWRYUlhnWTd1THBEWFU3TnZHV05iaGlxaGM0U01GajRJQnhBOHRqU0hEcXpLbFNSRkpGalU3S3FZS3U0NE00cUtpcXBjOEs0cHYvNzZxMEpDUXFyTU5oQm9QVWx5T0J6bEZtclBsT3pzYkIwOWVsUXRXN2FzMW4wZWowY0dnNkhjQW14S1NvcU9IRG1pM3IxN1N5cGVvSGU3M2VVeUN3UkRRVUdCc3JPemxaU1VWR1hkcW81WVNFMU5sY1ZpVVlNR0RRTHV2K1E0aGpNMUY4KzAvUHg4ZVR3ZVJVWkcxbWk3Vzdac3FUUWdZODJhTmJMYjdicm1tbXNrU2IvOTlwdk1abk9OWmZ3QUFBQUFjT0V4bkVJME1VRUFBQUFBS0NmM1lKRXlmckxMYWEvWk03UkRJazFLNmhHcGlBUkxqYllMQVA0VTViajF2eVhaa29yLy9yUzgwWC9LY3dBQUFBQUFnTnJxVklJQU9BNEFBQUFBUGtVNWJxVnZ0c21lNGF6WmhnMVN2ZFpoaXU4UUxxT1ozZjhBem93eXh3SGt1eVd2SlA0RUFRQUFBQUNBOHh4QkFBQUFBSkRiNlZYV2pud2QzMU9nbXM0VFpZMHhxV0hQS0lYVjQ2MG5nRFBMYURISUZHS1EyK0dWMXlPNWlqd3loeHFydmhFQUFBQUFBT0FjeGlleEFBQUFGekt2ZE9LM0ltVnV0Y3RWV0xPcC93MEdxZjZsNFlxN05Gd0cxdHdBbkNXV0NKUGNEcGNreVdrbkNBQUFBQUFBQUp6L0NBSUFBQUM0UUJWbXU1UyswYWI4bzY3VGFzZGZkdTJ3ZW1ZbDlZaFVhQjNlYmdJNHV5emhSaFZtRjMvdHpQY29yTjdaSFE4QUFBQUFBRUN3OGFrc0FBREFCY2JqOU9ySWpud2QyMU5RdklKL21rb0hBQmhNQnNWM0NGZTlObUV5Y080MmdGckFFdm43em4rbjNYMFdSd0lBQUFBQUFIQm1FQVFBQUFCd0FjazlXS1NNTFhZNTgyczI5YjhraGNkYjFQRHlTSVZFbTJxOGJRQTRWU0dSdi85TmN1UVNCQUFBQUFBQUFNNS9CQUVBQUFCY0FCdzJ0OUkzMldWTGM5UjQyMGF6UVFtWFJTajI0dER5NXdJQXdGbG1qZm45bjcxRk9RUUJBQUFBQUFDQTh4OUJBQUFBQU9jeHIwYzY5a3VCc25ibXkrT3VnZHovSjRsTUNsRlM5MGhaSW94VlZ3YUFzOEFhODNzbWdDSXlBUUFBQUFBQWdBc0FRUUFBQUFEbnFmd2pUcVZ0dEFWbDU2c3B4S0FHWFNKVnA0VzF4dHNHZ0pwa0NUZkthREhJNC9US1ZlaVIyK0dWS1lTMEpRQUFBQUFBNFB4RkVBQUFBTUI1eGwza1VjYldmSjM0dFRBbzdVYzNzU3F4YTRUTVlleitCM0J1c01hWVZIRFVKVWx5NUxvVlZwOS9DZ01BQUFBQWdQTVhuM3dBQUFDY0w3eFM5cjVDWmY1a2w5dFI4Nm4vemFGR0pYYUxVSFFUZHY4RE9MZFlvODIrSUlDaUhCZEJBQUFBQUFBQTRMekdKeDhBQUFEbmdhSVRicVZ0dENrL3l4bVU5dXUwc0twQmwwaFNhQU00SjFsalRMNnZpM0pyL29nVUFBQUFBQUNBMm9RZ0FBQUFnSE9ZeCtWVjFzNThIZnVsUU42YTMvd3ZTNFJSU2QwakZaa1VVdk9OQThBWlVqb0lvUEFFUVFBQUFBQUFBT0Q4UmhBQUFBREFPU3J2c0VQcG0yeHkyajFCYVQvMmtsQWxkSXFRMGNMdWZ3RG50dEM2di8vVHQrQ1k2eXlPQkFBQUFBQUFJUGdJQWdBQUFEakh1QW84U3Q5a1UyNnFJeWp0aDBTWjFMQkhwTUxqTFVGcEh3RE9ORXU0VVpZSW81eDJqOXhGSGpsc2JvVkVtcXErRVFBQUFBQUE0QnhFRUFBQUFNQzV3aXRsLzY5UW1WdnRjanVEa1B2ZklOVnZFNmE0RHVFeW10ajlEK0Q4RWg1blVZNjlTSkpVY05SRkVBQUFBQUFBQURodkVRUUFBQUJ3RGlqS2RTdnRSNXZ5anppRDBuNW9IYk9TZWtRcXJCNXZEd0djbjhMakxNclpYeHdFa0gvVXBaaG0xck04SWdBQUFBQUFnT0RnVTE0QUFJQmF6T3VSanU3S1Y5YlArZko2YXI1OWcxR0t1elJjOWR1RnkyQ3MrZllCb0xZSWovdjluNzhGUjRNVFVBVUFBQUFBQUZBYkVBUUFBQUJRUytVZmRTbHRRNTZLY3R4QmFUK3NubGtOZTBUSldvZVUyQURPZjlZNlpobk5CbmxjWGhVZWQ4bmo5bkwwQ1FBQUFBQUFPQzhSQkFBQUFGRExlSnhlWlc2MzYvaWV3cUMwYnpCSzhSMGpWSzlObUF5c2Z3RzRRQmdNVWxoOXMrd1pUbm05VXVGeGw4TGpMR2Q3V0FBQUFBQUFBRFdPSUFBQUFJQmFKTyt3UStrYmJYTG1CeUgzdjZUUXVtWTE3QldwMERxOERRUnc0UW1QczhpZVVYd1VRTjRoQjBFQUFBQUFBQURndk1TbnZ3QUFBTFdBcThDajlDMTI1UjRvQ2s0SEJpbXVYYmppMm9mTFlBeE9Gd0JRMjBVMURGSFd6bnhKVW02cVF3bWRJODd5aUFBQUFBQUFBR29lUVFBQUFBQm5XZmF2aGNyOHlTNjN3eHVVOWtPaVRXclVNMHBoOVhuckIrRENGbGJQTEV1RVNVNjdXNDQ4dDRweTNMTEdtTTcyc0FBQUFBQUFBR29VbndRREFBQ2NKWTQ4dDlKK3RNbWU2UXhhSC9WYWhTbStVN2lNWmtQUStnQ0FjMGxNMHhBZDNWMGdTY3BOTFZKY1RQaFpIaEVBQUFBQUFFRE5JZ2dBQUFEZ0RQTjZwR08vRk9qSWpueDVQY0haL1crSk1LcGh6eWhGSkhEZU5RQ1VGdDNFV2lvSXdLRzRTd2tDQUFBQUFBQUE1eGVDQUFBQUFNNmdndU11cGEyM3FmQ0VLMmg5MUwwb1ZBMjZSTWhvWWZjL0FKeXM5SkVBaGNkZGN0bzlza1FZei9hd0FBQUFBQUFBYWd4QkFBQUFBR2VBMSszVmtaMzVPcmE3UU43Z2JQNlhPZFNvcEI2Umltb1lFcHdPQU9BOFVmcElnQk8vRlpJTkFBQUFBQUFBbkZjSUFnQUFBQWl5L0tNdXBhM1BVMUd1TzJoOVJEZTFLcWxicEV4V2R2OERRRlZLSHdsd2ZHK2g2cmNObDRGa0FBQUFBQUFBNER4QkVBQUFBRUNRZUZ4ZUhkbWVyMlBKQlVIcnd4UmlVR0wzU01VMHRRYXREd0E0MzRUVk15dXNubGtGeDF4eUZYaVVtMXJFMzFFQUFBQUFBSERlWUs4REFBQkFFTmd6bmZyMXF4TkJEUUNJVEFyUnhZUHJzbkFGQUtlZ1hwc3czOWRIZnk2UWduUlVDd0FBQUFBQXdKbEdKZ0FBQUlBYTVIRjZsYm5WcnVNcGhVSHJ3MmcycUVHWENOVzlPRFJvZlFEQStTNjZpVldXQ0x1Y2RvOEtUN2lVYzZCSU1jMElxZ0lBQUFBQUFPYytnZ0FBQUFCcWlDM2RvYlFmYlhMYVBVSHJJenplb29ZOUl4VVNhUXBhSHdCd0lUQVlwUGdPRVRxOFBrK1NkR1I3dnFJYWhjaG9OcHpsa1FFQUFBQUFBSndlamdNQUFBQTRUVzZIVjRmWDIzVGd1OXlnQlFBWWpNVzcvNXRmRlVNQUFBRFVrRHJOclFxTkxZNk5kOWpjT3JJdC95eVBxS3owOUhUWjdYYS8xN3hlci9iczJYT0dSM1RoK08yMzM1U1ZsWFcyaHdIVUtrVkZSU29vQ041UlY4R1FuSnlzN2R1M24rMWhBQUFBQUdjY1FRQUFBQUNuSWUrUVEvOWJrcTBUKzRLWC9qK3NubGtYWFZ0SDlWcUhTV3hRQllDYVk1QVN1MFQ0dmoyMnAwRDJET2NaSGNMQWdRTTFjdVRJY3VYNzkrL1gvZmZmcjJlZmZWWXVsNnZjOVcrKytVWVBQL3l3WnMrZVhXbjduMy8rdWY3em4vL0k2L1hXMkpnRDlmWFhYMnZPbkRuYXRXdVgzK3RUcDA3Vm5EbHpnanFHYjc3NVJwOTg4a21ac3FLaUl2M3RiMy9UNnRXcks3enZsVmRlMFoxMzNxbWNuSnpUNnYrQkJ4N1F0ZGRlZThidU94L1Z4RHc2bTg5QldscWF2dm5tbXdxdmYvbmxsenB5NUVpMTJuemdnUWMwY09EQWNuOGJLdnA3VXBrbm4zd3k0SHNlZlBCQjNYREREZFZxLzJ4NzVaVlhOR0hDaExNOURBQUFBT0NNNHpnQUFBQ0FVK0FxOGloamsxMDVCNHFDMW9mQklNVzFEMWY5ZHVFeUVMb0pBRUVSSG05UnZUWmhPdlpMOGU3VzFMVzVhbjUxSFZtanoyN1dsV2JObXFsMzc5NWF1WEtsWG4vOWRZMGZQOTUzTFM4dlQzUG16RkZZV0ppdXVlYWFTdHY1N0xQUGRPalFJUTBmUGx3R1E4MUVrbzBjT1ZLcHFhbCtyNzMvL3Z1S2k0dVRKTTJmUDE5WldWbnEzcjI3MzdyTGxpMVQ0OGFOZGUrOTk1WnJ2N3FtVEptaStQajRjdVh2dmZlZU1qTXo5YWMvL2NsWDl0dHZ2eWs1T1ZtYk4yL1dxbFdyTkc3Y09NWEV4UGl1SHpwMFNQLzczLy9VbzBlUE11V253dWwweXVtc2ZtREpxZDUzTGduMlBDb3RHTTlCYVM2WFM5bloyY3JLeWxKbVpxWnljbkowMDAwM1NaTGVldXN0L2ZEREQ3SmFyZXJmdjMrWisxSlNValJyMWl4bFpXVlZhOTZYekEyVDZmVC9UcVducDFmNGV6Z2RYcTlYbVptWmF0Q2dRYmxycC9LTUp5WW02c1VYWDZ5Sm9RRUFBQUFYQklJQUFBQUFxaW5uUUpIU045bmxMZ3BPNm45SnNzYVkxS2hYbEM5Tk5RQWdlQkk2aFRrc1BIVUFBQ0FBU1VSQlZNdWU0VlJodGt0dWgxY0h2c3RSODRGMVpJazR1eEZZWThlTzFkNjllNVdUazZPaW9pSlpyVlpKMGovLytVL2w1dWJxMldlZlZiTm16UUpxS3hnTG53TUdEUEI5L2NNUFA2aWdvRUFXaTBXU3RIZnZYbVZsWmFsRml4WnEzNzU5dGRvOWxRVkpmOWtTS3RLNmRXdTk5ZFpiZXZubGw3VnUzVHJ0M3IxYlU2ZE9WZE9tVFNWSm4zNzZxU1JwdzRZTkdqaHdZRUJ0amhrelJvTUhENWJOWnROMzMzMm42NisvM3UvUGZNT0dEYkphcmVyUW9ZTk1KcE9XTFZ1bUZpMWE2T0tMTHc1NC9DZjc5ZGRmTlhic1dNWEd4bXIyN05rS0R3L1h6ei8vckhIanhwMXlteFZadm55NXBrK2ZycVZMbCtydXUrL1dzR0hEVG5tTUpZSTFqL3lwcWVmQTYvVnEvUGp4eXNyS1VsNWVYcmxqT3d3R2cvcjA2YVA2OWV0cnpKZ3gycmx6cDZaTm02YVdMVnVxVWFOR2tvb1g4cWRPbmFySXlFamRkdHR0NWZwSVMwdlRYWGZkVmVrNEJnMGFWSzRzTlRYVjc3eHQzTGl4NXM2ZFcrVnJXN1pzbWFaT25WcHBuY3FlaStYTGw4dnI5V3JxMUtuNjhjY2ZOVzNhTk4relZYcU1wK3UzMzM3VDRzV0xxNngzN05neFNhcnlOWlc0NTU1N05ILysvR3JQY1FBQUFLQzI0Vk5sQUFDQUFMa0tQRXJmWkZOdXFpT28vZFJ2RzZiNER1RXltTWo5RHdCbmdzRm9VT08rVWZydDJ4eTVDajF5MmozYTk4MEpOYjRpV3VIMXordy9tNmRNbWFLVksxZVdLVXROVGRYZ3dZUEwxWjAwYVZLWjc1Y3ZYMTZ1anNjVFdNQmFWVHR6L2UzQ25UaHhvaVRKYnJkcjFhcFZhdGl3b2VyVXFTTkpXckZpaFNUcDFsdHZEYWovMGs1K0hlKysrNjdlZSs4OWpSbzF5cmU3dXFMWGtKcWE2dmZuY0xMNCtIajk0eC8vME55NWMvWHJyNytxY2VQR2tvcDNSWC85OWRkcTJMQ2hldmJzNmF1L2MrZE83ZG16UjFkZGRaWHZOVXJTcWxXcmRPellNVVZIUjB1Uzl1elpvNWt6WjZwSmt5YnExS2xUbVQ2OVhxOW16SmdobTgybUR6LzhVSVdGaFpvNWM2WThIbzlHalJwMVN1bi9iVGFibm5ubUdUa2NEajN4eEJPK3hYV3IxZXA3VFNmTHpjMVZUazZPb3FPalR5blR3YWhSbzdSejUwNjkrKzY3YXRteVpZVTc5S3NhWTRsZ3phUFNhdm81TUJnTTZ0YXRtN0t6c3hVWkdha05HellvSlNWRnI3NzZxdXJYcjYrNHVEaGZJRU5zYkt6dXZmZGVMVml3UUttcHFiNGdnTjI3ZHlzckswdjMzbnV2SWlJaXl2VlZ0MjVkMzgvbVpMTm16WkxENGRDamp6NWFwbnpLbENtS2pZM1YvZmZmWDY0OFVDMWJ0cXd3cThMaXhZdVZrNU5UYWRhRkVpNlhTN201dWZyclgvK3E2ZE9uS3pFeHNjejFRSU1TSlA5QkIwZVBIdFd5WmNzQ3VsOVN3SFdIREJsUzdUa09BQUFBMUVZRUFRQUFBQVFnNTBDUjBqZmE1SFlFN3l6WmtFaVRHdmFLVkhpY0pXaDlBQUQ4QzRrMHFlbUFhTzFmbmlPM3d5dFhvVWY3bDU5US9iYmhxdDgyVEViTG1RM01Hak5tVExteTExOS9YZTNhdGROVlYxMVZwdnpiYjc5VmNuS3lwT0tkNW0rLy9iYnZXc2xaNC80VzdTWk5tdVRib1hzNk8zTzNiZHNtajhmald6UjNPcDFhc1dLRjZ0U3BvMzc5K3AxeXV5VldyVm9sczlsY0xwWDY2VEtaVFByem4vOHNqOGNqbzlFb3I5ZXJtVE5ueXVsMDZzRUhIOVRsbDEvdXF6dHg0a1NGaElSbzdOaXh2b3dNcWFtcCt1U1RUNVNRa0tCZXZYcEpranAxNnFUbzZHaDkrKzIzNVlJQXRtL2ZycXlzTEEwZVBGamg0ZUVLRHcvWDlPblROV25TSkUyZlBsMy8rOS8vTkdyVXFHcWxlSjg5ZTdhT0hEbWlHMis4VWExYXRmS1Z0Mnpac3NJRjFyZmZmbHNmZmZTUlJvd1lvUnR2dkRIZ3ZrcUVoSVJvekpneG1qQmhndjd4ajM5bzNyeDVmaGV4cXhyanlXcHlIcDJKNStDT08rN3dmWjJXbHFhVWxCUjE2TkNoVEoyU3hYZXYxNnMyYmRwbzllclZXcjE2dGU5NjI3WnR0V1BIRHYzODg4K1NWR2JSUHl3c3JFeVdoTkxlZXVzdEdReUdjdGVuVEptaWlJZ0l2K1ZWbVRkdm5xNisrbW8xYjk1Y3paczM5MXRuMmJKbHlzbkowZTIzMzE1cFd3YURRWTg5OXBpT0hqMnFuVHQzYXVMRWlab3hZOFpwSDY5UldyZHUzUUlLK0tsT2NGQnAxWm5qQUFBQVFHMUVFQUFBQUVBbDNFVWVwVzJ5Sy9kQVVWRDdpVzBacW9UTEltUTBzL3NmQU02VzBEcG1OUnNRbzROcmN1VzBlK1QxU0ZrLzUrdDRTcUhxWG1SVlZLTVFoZFczS0FpWjljc1pQSGl3Y25OelpiZmJmVHRvWDMvOWRUVnAwa1NEQnc5V1ptYW1DZ3NMMWJScFUvMzg4OCsrSUFDNzNlNTNJZE5mbWR2dEx2TjlVbEtTM24zMzNYTDFxa3FKdjNIalJrbnlMWVN2WHIxYWVYbDVhdHk0c1V3bVU2VzdxOVBUMDMzWE8zZnVyTkdqUjVlNW5wS1Nvc09IRCt2S0s2K3MwUVhFMHZMejgvWHV1KytxWGJ0MjJyUnBrN3AwNlZJbUFHRC8vdjM2NmFlZlpEQVlsSnljckk0ZE8wb3FQcXZlNC9Ibzl0dHZsOWxjL1BHS3lXUlN6NTQ5dFhyMWFqM3l5Q05sK2xteVpJa2s2ZnJyci9lVlhYenh4WHJqalRmMDlOTlA2OHN2djFSaVlxS0dEQmtTMExqMzd0MnI1Y3VYeTJxMWF2anc0UUcvM29NSEQwcFNoWmtDQXRHeFkwZDE2OVpObXpadDBvSUZDOHJ0UEQrVk1kYmtQR3JidHUwWmZ3NzhPVG1yUjFWTzN2bWZuWjJ0bjM3NnFWeTkvUHg4V1N3V3YrM2I3ZllxK3oxNjlLZysvL3h6WFgzMTFiNnlWYXRXNlljZmZ0Q3NXYlA4Wmg0cHJhS2Z4YWVmZnFySXlFaEprc1ZpMGZQUFA2OVJvMFlwTFMxTmt5Wk4waXV2dktLUWtKQksyNjR0QXAzakFBQUFRRzFGRUFBQUFFQUY4ZzQ3bExiQkpsZGhZQ2xrVDRVbDNLaWtIcEdLVER3M1BoQUZnUE5kYUt4WkYxMVRSNGZXNWNtVzdwUlVIQkIyZEhlQmp1NHVrTUZra0RuVUtIT1lRWkdKSVlydkVGNUZpK1dkdklCV2NvWjNhR2lvZXZmdUxhbDQ1L0M0Y2VOa05wczFjK2JNY2d0bkN4WXMwT3JWcS9YQkJ4K1VLUjh3WUVDWlhjQkRodzVWYm02dWJ3RmFrcDU3N2puOTk3Ly9sZEZvclBiWS9kbTBhWk5pWW1KMDZhV1h5dXYxNnNNUFB5ejMraXJpY3JsODEvMHRTaTlkdWxTU3RIWHJWcitMd1BYcTFRdjRyRzkvOXUvZnIwbVRKaWt0TFUydFdyWFMrUEhqMWJselo5OTFtODJtbDE1NlNaSVVGUldseVpNbmE5cTBhV3JjdUxIdXZ2dHVOV2pRUUgvODR4L0x0Tm03ZDI5OSsrMjNXcnQycmEvcytQSGpXcmR1blRwMTZxUVdMVnFVcVYrblRoMzk0eC8vMElJRkMzVHp6VGNIUFBZUFB2aEFYcTlYQXdZTUtITkVRVlZLZnQ1Tm1qUUorQjUvYnJubEZtM2F0RWxmZnZtbGhnNGQ2bHY4UGRVeDF1UThPaHZQUVVVQ1NYdGZzbHY5WkZ1M2JxMXdGMzlSVVpIZmE4ZVBINjl5NS8vQmd3ZjE0WWNmcW12WHJyNnlKNTk4VW1QSGp0VTc3N3h6eXNjQmxHVEpLQkVaR2Fsbm4zMVdvMGVQVm5KeXNuYnYzbDB1UThicFdMOSt2ZGF2WDE5cG5lUEhqMHVTcGsyYlZtVjdKeCt2RU1nY0J3QUFBR29yZ2dBQUFBQk80blo2bGJIWnJoUDdDb1BhVDUzbVZqWG9HaWxUQ0x2L0FhQTJNVm1OYW5wbGpISlRIVHF5M2E2aW5OOTNDbnZkWGpudGJqbnRVc0ZSbDZJYWhpaXNYdlgrYVYxNnNUczFOVlZtczFtSmlZa0tEUTMxbFJzTUJnMGRPbFJUcGt6UnZIbno5TUFERC9pdUhUeDRVTXVXTGRQTk45OWM3bnoxazduZDduTHA1VXZPUjY5TzJ2bUsvUHJycjhyS3l0SzExMTRyZzhHZ05Xdlc2TUNCQTJYcVZKU0dlK0RBZ1pVdWtPYm01dnJ1emM3T1ZuWjJkcms2RG9mamxNZStjdVZLdmZiYWF5b3NMTlNWVjE2cFBuMzZsUGtkN04rL1h5KysrS0wyNzkrdk8rNjRRMy80d3g4MGJ0dzRQZnp3d3hvL2ZyejY5dTNyTnpEaHNzc3UwODAzMzZ6T25UdjdGcklMQ3d2Vm8wZVBjZ0VESmF4V2E1WG4wWmVXazVPakgzNzRRWkkwYU5DZ2dPOXpPcDFLVDA5WGVIaTQ2dGV2SC9COS9seDIyV1dLaTR0VFZsYVd2dnZ1Tzkxd3d3Mm5QTVpnemlNcE9NK0J2OTN3SldVV2k4VVh3SEk2MHRMU0ZCRVJvYzgrKzh4WGxwNmVyaEVqUnFobno1NTYvdm5ueS9YdjcyZXhhdFdxTXVuc1M0NUhpSStQOTVXMWF0Vktqei8rdURwMjdLalkyRmkvNHduME9JRFNtamR2cnNjZmYxeWhvYUUxR2dBZ0ZXY0srZnJycndPcUcwaTlrNE1BcXByakFBQUFRRzFHRUFBQUFFQXA5Z3luRHEvUGt6TS9lTHYvVFZhamtpNlBWSFJqZHY4RFFHMFczVGhFVVkxQ1pFdHp5SGJZb2J6RGpqTC9mekNGR0dTSnJQNHU0dElMZEFNSERsUmlZcUt2clBRTzNnRURCbWpWcWxWS1QwLzNMVmhLMHBZdFcxU3ZYajNkZWVlZFZmYmxkRHA5cWVwTDFHUVFRTWt1M0w1OSs4cmhjT2hmLy9xWElpTWpaYlBaVHJ2dEpVdVdxS2lvU0gvKzg1OTE2NjIzbHJsMjRNQUIzWGZmZldVV01RTlZVRkNnbVRObmF2bnk1VEtielJvMWFwUnV1dWttMy9YMDlIUjkvUEhIK3VxcnIrUnl1WFQ3N2Jmcm5udnVrY0ZnMElzdnZxam5uMzllTDd6d2d0cTNiNjg3Nzd5elRPWUFxWGhCLzZHSEhpcFRscFNVcEVtVEpwVXBTMHRMMDlLbFN6Vml4SWhxcDBqLzRZY2Y1UEY0RkJNVG83WnQyd1o4MzZGRGgrVDFlay9yS0lBU0JvTkJsMTkrdVpZc1dhSWZmdmloM0FKcGRjWVl6SGtrQmVjNUtFbVo3L0Y0ZkF2K0pXVTE4V3hKeFhNeElTR2hUTm4rL2ZzbHFWeEdpY3IwNzkrL3pQZHBhV2t5R28yS2k0c3JVOTY3ZDI5ZGQ5MTFWYlpYMmRFSTk5OS9mN2tqTGZyMjdSdndXS3RqeElnUkdqRmlSS1YxU3JJc1ZCUkVVcG1xNWpnQUFBQlFteEVFQUFBQUlNbmo4aXB6cTEzSDl3WjM5MzlVd3hBbDlZaVVPVFM0cVdjQkFEWERZQ2orMngzVk1FU0pLdjcvaGF2UUkxZWhWeUZSUnBtdHdmbDdYckw0T1g3OGVGa3NGdVhuNTBzcVhzd2NPSENnK3ZUcEk0L0hJNXZOSnBmTFZXRTdEb2REMGRIUlpjcHFNZ2hnOCtiTmtvcDNGQzlkdWxRWkdSbTY3Nzc3OU00NzcvanE3Tm16UjNQbXpOSFlzV09WbEpRVVVMczJtMDJMRnk5V2VIaTQzL1BKZCs3Y0tVbTY5TkpMcXpYZXRMUTBQZkhFRXpwOCtMQmlZMlAxekRQUHFGMjdkcEtrcjc3NlNxdFdyZEtPSFR2azlYclZwRWtUUGZEQUErcmV2YnZ2L280ZE8rck5OOS9VOU9uVHRXWExGajMrK09PS2k0dFR6NTQ5TldMRUNLMWN1Vkt6Wjg4dTErL0ppNlpmZmZXVmxpeFpvbzgrK2tqcjE2L1h4SWtUMWJKbHk0QmZ4ODgvL3l4SmF0T21qUXdHL3htRnhvMGJwNXljbkRKbGhZWEY3M01PSGp3WWNPYUJ5bmJZWDNycHBWcXlaSWwyN2RvbGo4ZFRKclYrSUdNc0VheDVWQ0lZejhHWU1XTWtGYi9Pa2lDQVJ4NTVwTXJYV2gzcDZlbmF0MitmMzBYM0JRc1dhTUdDQmVYS1M0NFg4YWRodzRiNjk3Ly9yWU1IRHlveE1iRmNZSVRaYks0dzFYK2cycmR2ZjFyMzF6YVZ6WEVBQUFDZ05pTUlBQUFBWFBEeXM1dzYvSU5ORHB1NzZzcW55R2cycUVHWENOVzlPTFRxeWdDQVdzdG9OaWdrMHFTUUlCOE5YZEhaOEN0V3JOQ0tGU3NDYXNQcjljcmhjSlE3cDdza2FLQW1nZ0QrNy8vK1Q3dDI3ZEliYjd5aFJ4OTlWRjk5OVpYKzlLYy9sVm04dGR2dDJycDFxLzd6bi85bzRzU0pBYlg3M252dktTOHZUME9IRHZWNzVFSEp6dkhxcGhldlY2K2VMQmFMV3JkdXJXZWZmVmIxNnRYelhiTllMTnErZmJ2YXQyK3ZhNis5VmxkZWVhWGZCYitFaEFSTm1USkZHemR1MUljZmZxaWRPM2ZxNE1HRGlvNk9Wb3NXTFh4QkN6azVPVnE3ZHEwa2xRdGtNSmxNdXYvKysxVzNibDNObVROSFk4YU0wWU1QUHFqcnI3OCtvTmV4Yjk4K1NWS3paczBxckhQNDhHRy9SeWhJeGRrUS9KMUJYMTBsL1JjV0Zpb2pJNlBNNG53Z1l5d1JySGtrQmY4NVdMZHVuZS9yUng1NVJEZmNjRU9sTytXclk4aVFJV1YyNWg4OGVGRHZ2LysrR2pkdXJHSERocFdyUDJYS0ZNWEd4dXIrKys4dlUrNTJ1elYxNmxSRlJVVkprbjc3N1RjMWJkcTAzUDFHbzdGYXFmNVBSMlhCQ29HWU9uVnFRUFdPSFR0V3JmcjE2OWZYUGZmYzQvdStzamtPQUFBQTFHWUVBUUFBZ0F1VzErM1ZrUjM1T3JxN0lLajloTlV6cTFHdktJVkUxMHhxV0FEQSthdFJvMFpxMTY2ZGJyenh4b0R2K2Vtbm4vd3U2TnBzTm5tOTNuS0w2Q1dMbnlmdkFqNFZmZnIwVWZmdTNiVng0MGFscGFYcDFWZGZsY1ZpS1ZQbnNzc3VVNHNXTGZUZGQ5L3BqanZ1OEx2NFdGcHFhcW8rLy94elJVVkY2YWFiYnRKcnI3Mm1FU05HK000cHo4bkowVTgvL2FTWW1CaDE3Tml4V3VPMVdxMTY2YVdYVktkT0hWa3NsakxITDBqRnU1amo0K08xZWZObTMrNzB5a3liTmsySERoMlMxV3FWd1dCUXAwNmRmSUVKbjN6eWlTOElvR1RYK01tR0RCbWlTeTY1Uk04Ly83em16cDJyM3IxN1YzZ2VlMm4rem5RLzJhSkZpOHFWVFpreVJTdFhydFRFaVJNMVlNQ0FTdnU0OXRwcjVYUTZLNjFUT3AxOFptWm1tUVhTUU1aWUloanpxRVF3bndPWHk2WHZ2dnRPQm9OQlhxOVhFUkVSbWpWcmxqcDA2T0JMNDMvczJMRnk4K3hrSlF2VkordlpzNmZ2NjlUVVZNMmJOMDlHbzFHalI0OHVkd3lGVlB6N2pZaUkwSUFCQTFSVVZDU24wNm53OEhCdDNicFZrbnhqR2pwMHFDSWpLNDVrS2ttaFh4Mk5HemV1TUd2RTJyVnJaYkZZMUtOSEQxK1oyV3hXWW1LaXBPSmpLb3hHbzIvK3BLYW1scm51Ynl6TGxpMnIxdmdDcmQrc1diTXlRUUNWelhFQUFBQ2dOaU1JQUFBQVhKQUtqcnQwK0ljOEZlVUViL2UvREZKY3UzREZ0UStYZ2N5aEFJQUFEQjgrWE1PSEQ2L1dQU2VmOTEzaTZOR2prbFJtdDd0VXZDdFlxcmx6eTRjTkc2YU5HemZxeXkrLzFOTlBQKzIzemkyMzNLS3BVNmZxbzQ4KzBvUUpFeXBzeStQeDZKVlhYcEhMNWRKZGQ5Mmx0V3ZYNnF1dnZ0TG16WnMxWmNvVU5XclVTTjk4ODQxY0xwZis4SWMvbk5KcktMMm90M0xseW1yZlg5ckVpUlBWcUZFanY5ZSsrKzQ3MzllTEZpMVNRVUdCN3JycnJuTDFPbmJzcUZtelp1bm8wYU1CQlFCSThoMFBFUllXVnEzeEhqcDBTSklxSEhOMWxWNVlMeG5UeWQ4SE9zYWFuRWVsQmZNNVdMOSt2Ykt6czlXK2ZYdnQyTEZEbzBlUDFuMzMzYWZwMDZmN0Z2N3o4L05QYTU0VkZCVG8wMDgvMWZ2dnZ5K1h5NlVKRXliNERRQ1FwRHZ2dkZNeE1UR1NwT3pzYk4xNTU1MWxycGNFRlZ4OTlkVUI5WDN5L1JXWlAzOStwZGNYTDE2czNidDNhOUtrU2VyVHA0K3V1ZVlheGNiRzZ1Njc3NVlrL2ZHUGYxUjhmTHd2aUdEZ3dJRktURXowZlQ5dDJyUnl6OGJ5NWNzcjdYUGh3b1Y2NTUxM0ZCMGRyZHpjWEQzeHhCTVYvcTEwdVZ3VkJvTlVOc2NCQUFDQTJvd2dBQUFBY0VIeGVxU3NuL04xOU9kOGViM0I2OGNTWVZTalhsRUtqN2RVWFJrQWdGSk9aUmV1dndXeHRMUTBTV1VYdmFYaTg5R2xtc2tFSUVsdDI3WlZYRnljTm0vZUxLL1g2L2RNOUN1dXVFS3paOC9XZDk5OXAzdnZ2VmQxNjliMTI5YkNoUXVWbkp5c1N5NjVSRGZjY0lPazRyVDJuM3p5aWNhUEg2L25ubnRPSDMvOHNRd0dRN1d5SlZTbW9oM014NDhmbDl2dEx2ZnprNnIrSFNVbkoydlBuajJ5V3EwcUtpclM5dTNidFhIalJvV0VoT2lPTys0b1Z6OHhNZEczNjluaGNQZ1dxTC8rK210bFpHUW9JeU5EbDF4eWlXNjU1UlpKeFNudUpWWDcvUG5EaHcvN1huTk5LTjIvOTZRM1Z0VWRZMDNPbzlLQytSd3NXclRJTjI1SmF0aXdvZTkzNUhLNTFLRkRCOFhIeCt2eHh4L1gxVmRmcmNURVJMMzc3cnVTaWhlNlMrYmUzLy8rZDEvbUJLazQ5ZnlPSFR1MGJ0MDZmZi85OTJVV24xOTU1Ulc5OHNvcmxZNXIxcXhadnEram82UDFwei85U1JkZGRGR1puZmlCR0RGaVJFRDFLZ3NDU0V0TDArN2R1eFVlSHE0dVhicElraDU5OUZIZjlmejhmTG5kN2tvekU1U3VINGlsUzVmcW5YZmVVYk5temZUaWl5L3F6My8rcytiTW1hTStmZnFVeXpDeGUvZHVUWnMyVFlNR0RkS3R0OTVhcnEzSzVqZ0FBQUJRbXhFRUFBQUFMaGhGSjl3NnRENVBoY2RkUWUyblRuT3JHblNMbE1sU3ZRL21BUUFvN2VSenZmMVp1SENoY25KeS9GNHJPWk85ZWZQbVpjcExVcnlmdkJoMk9pNjY2Q0p0MkxCQlI0NGM4YVVjTDgxcXRXclFvRUZhdjM2OU1qSXlLbHk4OVhxOXNsZ3NtakJoZ20veDdjRUhIMVJFUklUbXo1K3ZNV1BHeU9QeHFIdjM3Z0dkTlg4NkhubmtFUjA1Y3FUYWFjY2w2YU9QUGxMcjFxMWx0OXVWbXBxcXA1OStXbzg5OXBqbXpwMnI2T2hvWFhIRkZmcjU1NTkxNU1nUlpXWm1sdm52eElrVHZzWEdhZE9tK2Rvc3ZSZ1pHaG9xdTkydWdvTEFqelE2Y2VLRWJEYWJZbU5qeTZYR1AxV2wrejk1eC8rcGpMR201bEZwd1hvT3RtelpvdVRrWkQzNjZLUGF2bjI3ci95KysrN3pmZjNxcTY5S0tqN0N3dXYxS2pvNjJtOWJmLzNyWDh0OHYzejVjczJZTVVPUzFLcFZLNldscFNrdkx5L2duZmtsNXMrZnI1aVlHQTBiTnF4YTk1VVlPSERnS2QxWDJ0S2xTeVZKZ3dZTjhwc1ZvcUlnalZQMS92dnY2OS8vL3JmaTR1TDB3Z3N2S0Q0K1hyZmRkcHZtelp1bmYvM3JYM3Jvb1lja0ZSOFQ4ZTkvLzF0ZmZQR0Z2RjZ2dnZubUcxMTMzWFdLaUlnbzAxNWxjeHdBQUFDb3pRZ0NBQUFBNXoydlZ6cjJTNEdPYkxmTDZ3bGVQNllRZ3hLN1J5cW1xVFY0blFBQXptdWxkNW9PR1RLa3l2cGZmLzExaFVFQU8zZnVsQ1JkZlBIRlpjcExGajlyS2hPQVZMdzRLMGwydTczQ09uZmRkWmYrOHBlL1ZMb3ovTVliYjFUZHVuWExMZGlPR0RGQ1JVVkZXclJva1l4R28rNjk5OTZhR1hnbEhBNkhRa05EcTMzZjNyMTd0WGJ0V28wZE8xYUxGeStXVkx3Zy90eHp6K25oaHgvVzh1WEwxYlJwMDNJcDc2T2pvNVdRa0tCMjdkcHA2OWF0c3R2dGV2cnBwOVdnUVFNMWFOQ2d6QUp5WEZ5YzdIYTdMOVY5SUdyNktBQkp5c3JLOG4xZHYzNzlNdGRPWll3MU5ZOUtDOFp6NFBGNDlQYmJieXN5TWxMOSsvY3ZFd1Rnei83OSt5VVZad29JeE9EQmc1V1RrNk91WGJ1cWRldldHamx5cFBMeThzcnR6UGQ2dlVwSlNWRk1USXpmb0ltcTB2UlhKWkJBSkVsNisrMjMvWmE3WEM1OTg4MDNrdVRMN0hHeTVPUmtTVkxUcGsxUFlZUy9LeWdvMFBUcDA3VnExU3BKeFJrVEdqUm9JRW02OWRaYjlmMzMzK3ZUVHo5Vm8wYU41SEE0dEdEQkF0bHNOalZxMUVqRGhnM1RsVmRlS2FPeC9QbGRsYzF4QUFBQW9EWWpDQUFBQUp6WEhIbHVIVjV2VTM2V002ajlSQ1JZMUxCWGxDemg1VDg4QkFDZ01tNjNXK3ZXcmRQS2xTdkxwTVF1U1ZkZW1ZclNVeGNXRm1yWHJsMEtEdzlYeTVZdHkxd3JLaXFxMFN3QWJyZGJLU2twa3VRN2o5eWZRSGFmUjBSRTZKcHJyaWxYWGxSVXBNMmJOMHNxWGlCdDBhTEZLWTQyTUM2WFN5ZE9uUENsNkErVTErdlZtMisrcVppWUdGMTExVlcrSUFCSmlvMk4xYXV2dnFxNHVEZzVIQTZOSGoxYUNRa0pTa2hJVUlNR0Rjb0VISXdjT1ZKMnUxMTkrL2IxMjAvVHBrMjFmLzkrSFRod0lPQ3hsUVFCMU5SUkFKSjA4T0JCU2NVTDZVbEpTYWMxeHBxY1J5V0M5UnlzV3JWSysvYnQweDEzM0JGUW9NaW1UWnNrRmUvcXIwaHljckxpNCtNVkd4c3JnOEdnNGNPSFY5bXV3K0hRcUZHak5IandZSTBaTXlid0Z4Q2dRQUtScElxREFGYXZYcTJjbkJ4MTZ0U3B3bm0zZXZWcVNWTEhqaDByN2NQcjljcnBkQ29rSktUY3RRMGJObWpHakJsbEZ1eExCN3VZeldZOStlU1RldVNSUnpSejVreEp4Yy9Cd3c4L3JQNzkrL3RkL0M5UjJSd0hBQUFBYWpPQ0FBQUF3UG5KS3gzZlc2ak1yWFo1M01FN3Y5TmdsT0k3UnFoK216Q0o3UDhBZ0FCbFoyZjdGZ2JUMHRMMDdMUFBTcEw2OWV2bnEzUGRkZGVkY3Z0cjFxeVJ3K0ZRdDI3ZFpES1p5bHlycVNDQUYxNTRRU2FUU2FtcHFVcExTOU1sbDF5aWV2WHFuWGE3Si9ONnZabytmYnIyN2R1bmhnMGJsa20zWHRwZi92S1hTbmVRVjhmdTNidmw5WHBWdDI1ZGVUeWVTaGNKUy92ODg4KzFhOWN1L2VVdmYvRzdXRmtTVkdBMm15dmNHUjJJU3krOVZLdFhyOVl2di93UzhEM0J5QVN3ZS9kdVNjV0wyeWZQcVVESEdNeDVGS3pub0huejVnb1BEOWN0dDl4U1pWMm4wNmtWSzFiSVlEQ29WNjllRmRaYnRXcVZ2dmppQzgyYU5Vc1hYWFJSUU9Nb3liSVFqT2RPS2o3VzRuUjgvUEhIa2lyT0FyQjE2MVp0MjdaTmRldldyVElJb0tDZ1FNT0dEZFAxMTErdmtTTkhTcEpTVWxJMGYvNThyVisvWGlFaElYcm9vWWYweFJkZitPWjZhVTJiTnRWVFR6MmxTWk1teWVsMHFrZVBIcnJpaWl1cWZMWXJtK01BQUFCQWJVWVFBQUFBT084NDdSNGQzcEFuZTBad2QvOWJZMHhxMUR0S29YVjVTd1VBQ0V4T1RvNysrdGUvYXQrK2ZiNWQvRTJhTkZHdlhyM1VxMWN2dFc3ZDJwZnEvckhISHF1eXZUbHo1dWo0OGVQbHlyLzg4a3RKL3MvMExpb3FLbmZ1dFNRZE9YTEV0N2dXaUxDd01IMzc3YmVTaWhmSUprNmNHUEM5MVRGNzlteXRYTGxTVnF0VlR6MzFWSVhuY25mdjNyMUcrdk40UEZxd1lJRWthZGV1WGJydHR0dDB4UlZYcUgvLy9tcmJ0bTJsYWVpTlJxT2FOR21pRzIrOHNVYkdVcEdlUFh2cWpUZmUwTEZqeDVTU2tsSnVsN3Mvd2NnRXNHSERCdDk0VG5XTXdaeEh3WG9PV3JSb29TZWVlS0xTakFVbEZpMWFwR1BIanFsbno1NStVL2FYS0Nnb2tNdmxxdGJ4QkJzM2JwUWsvZmJiYjlxeFk0ZmF0V3RYTHRqaGRGUzB3ejhRMjdadFUwcEtpdXJWcStjMytDRXpNMU5UcGt5UkpOMXh4eDFWdm02NzNTNmJ6YVlkTzNiSVpyUHA1WmRmOXIzK1N5NjVSSTgvL3JpYU5tM3ErNTJmTEM4dlQxNnZWNU1uVDlaenp6Mm5qejc2U0JzMmJOQ2RkOTZwZnYzNlZmaGNWemJIQVFBQWdOcU1UNndCQU1CNTVjU3ZoVXJmWXBmSEdiemQvNUlVMnlwVUNaMGpaRFN4L1I4QUVMaVltQmk1M1c0MWJkcFUvZnIxVTkrK2ZTdGNsQjAwYUZDVjdYMzQ0WWZsZ2dCKy9QRkhKU2NuS3k0dVRwZGZmbm1aYTluWjJYSTRISDRYSTEwdWwxSlRVd04rTGFOSGo5WmRkOTJsc0xDd01zY1lCQ0tRb3c0OEhvL2VlT01OZmZIRkZ6SWFqWHJxcWFmS25ldGVGWmZMVmVuMTVjdVhsL2srSlNWRnMyZlAxczZkTzlXaVJRdDE2OVpOSzFhczBPZWZmNjdQUC85YzhmSHg2dCsvdjU1NTVoazFhOWFzWEh0WFhIR0YyclJwYzBybnpGZEhRa0tDdW5UcG9pMWJ0bWo1OHVVQkJRRWNQbnhZVXMxbEF0aTFhNWZTMHRKa05wdDExVlZYbmZJWWd6V1BndjBjbk55bVA1czJiZEw4K2ZObE5wdjlCaGFVUHM2akpJdEZiR3hzdVhyWFgzKzlUcHc0VWFaczY5YXQrczkvL2lPajBhZzFhOVpvelpvMWlvaUlVTmV1WGRXelowOTE2OVpOTTJiTWtOVnFyWEtjRlRuNSthaUl2eUNMOTk1N1Q1SjB6VFhYbEF0TStQWFhYL1gwMDAvcitQSGo2dFNwVTBCQk15VlpEK0xqNHhVWkdhbVltQmpGeGNYcG5udnUwVlZYWGVWM0VkL3RkdnZtMzdwMTY5U3VYVHROblRwVnMyZlAxc3N2djZ6azVHUzk5TkpMZXZ2dHQ5V3ZYejkxNjlaTnJWdTM5aDA1VWRVY0J3QUFBR296Z2dBQUFNQjV3VlhnVWRxUE51VWRybnBSNFhTWVE0MXEyRE5Ta1VubFUvd0NBQkNJMTE1N3plOE81Sk45L3ZublZkYXgyV3hsdmk4c0xQU2RlWDNycmJmSzYvVnF3NFlOdXVTU1N4UVJFYUVQUHZoQVVuSDJnWk1sSlNYcDNYZmZMVmZ1YjRGUGtxeFdxK0xpNHFvY28xUzg2OWRxdFNvcUtrb3VsMHVmZlBLSkpLbE9uVHArNjl2dGRrMlpNa1ViTm15UXlXVFNZNDg5cGg0OWVsVFpoOUZvVkZSVWxLeFdxN1p0MjZiang0OVg2MDFTbWdBQUlBQkpSRUZVZW1hN3pXWlRTa3FLZHU3Y3FRMGJOdmpPcEcvWHJwMmVlZVlaeGNiR2F1VElrZHE4ZWJPKy9mWmJyVisvWGdzWEx0VENoUXZWdW5WckRSbzBTUDM3OS9jdFhzZkV4QVMwTzd3bTNISEhIZHF5Wll1V0xWdW1FU05HK01hUW1wcXFTWk1tbGF0ZkVnVHc1Sk5QQm5TOFFVa0F4Y21MMTNQbnpwVWszKy93NnF1dnJqQWRmVVZqTEMwWTgraE1QZ2NWV2I1OHVWNTc3VFc1M1c0OTlOQkQ1WUpHekdhenNyS3lkT3pZTVlXRWhPaVhYMzVSV0ZpWW9xS2l5clYxODgwM3krVnlLVGs1V1QvOTlKTldyMTZ0ZmZ2MktUdzhYRk9tVEZHZE9uVzBaczBhclYyN1ZxdFhyOWJxMWF0bE5CclZvVU1IOWU3ZFcxRlJVUUgvaktzck16TlRrc3BrNkVoT1R0YjI3ZHRsTkJwMTdiWFgrc285SG84KytlUVR6WnMzVHc2SFE2MWJ0OWF6eno1YmJqNmFUQ1lkUFhwVW1abVpTa2hJa052dDFxcFZxeVQ5SHNReWV2Um9HWTNHY2tFT2VYbDVrcVRYWDM5ZGE5YXNVVzV1cmlRcE9qcGFuVHQzbGxUOE81NHhZNGFXTDErdTk5NTdUK25wNlZxOGVMRVdMMTZzYnQyNjZhV1hYcElVMkJ3SEFBQUFhaXVDQUFBQXdEa3Y1MENSMGpmYTVIWUVkL2QvVktNUUpmV0lsTmthMkxuQUFBRDRFMGdBZ0NUTm1qV3JXdTE2dlY1Tm5UcFZtWm1aYXRhc21RWVBIaXl6MmF3cFU2YjRkaG1YcU82QzV1bWFQMysrTCtWN2FWZGVlV1c1c3IxNzkrcUZGMTVRUmthR3dzTEM5UFRUVDZ0YnQyNVY5dkhWVjEvNUZuZEw2OUNoUTVudjU4eVpvKzNidHlzOVBiM003bXFEd2FCMjdkcnBwcHR1MGhWWFhPSGJXV3cwR3RXOWUzZDE3OTVkZVhsNVdyRmloWllzV2FMazVHUWxKeWZybi8vOHB5Wk1tS0QrL2Z0WE9jYWExTEZqUi8zaEQzL1EyclZyOWVHSEgrcSsrKzZUVkx3N3ZyS2Q3Q1hCQUlIeTE5YWVQWHUwZHUxYVJVWkc2dTY3NzY3MkdFOVZJUFBvYkQ4SExwZEx6ejMzbkMrTi9QRGh3M1h6elRlWHE5ZXFWU3Z0MnJWTHQ5OSt1NitzZE1yNWpJd01MVm15UkJrWkdVcE5UZFhCZ3dkOWdSbGhZV0VhUEhpd2hnNGQ2bHZjYjk2OHVlNjY2eTZscHFacXpabzFXclZxbGJadDI2WnQyN2JwelRmZlZKczJiVFJ1M0RpL0dTeXE0NTU3N2xGK2ZyNUNRa0o4aS9XUzFMNTkrekt2N2VHSEg5WXZ2L3ppRzkrdVhiczBZOFlNN2R1M1Q1STBZTUFBalJzM3ptK21nbGF0V21uMzd0MGFQbng0dVd0ZHVuVHgvUXhPOXVPUFAvcWU2U1ZMbHNocXRhcC8vLzRhTUdDQXVuYnRXaVlqZ2NGZzBLQkJnelJ3NEVCdDJyUkphOWV1MWQ2OWUvWDQ0NDlMQ255T0F3QUFBTFVWUVFBQUFPQ2M1Uzd5S0cyVFhia0hpb0xhajlGc1VJTXVFYXA3Y2NVN0NRRUFxQ2t4TVRHeTJXeStkTnFWZWZ6eHg1V1dsaWFwZUpkdFVWR1JMQmFMSmt5WTRFdEozNjFiTjZXa3BNamxjaWtzTEV4Ly9PTWYxYnQzN3pMdEpDVWxLVDQrM204ZkoxOHptVXhWN2lTUGlJandwZFNXaWhmaWYvbmxGN25kYmhrTUJzWEd4dXFxcTY3U05kZGNVKzdla0pBUU9Sd090V2pSUWs4OTlWVEFaOWhmZlBIRnZ1TVdKTWxpc2FobHk1WWFNMlpNbVhydDJyWFRoeDkrS0xQWnJPYk5tNnRseTVacTM3Njl1blRwVXVWdTZhaW9LTjE4ODgyNitlYWJ0V1BIRGkxWnNrUTdkdXdJS0VnaEdNYU1HYVBkdTNmcjQ0OC8xcFZYWHFrV0xWcm9vb3N1Q2ppTis2bHd1VnlhUG4yNnZGNnZ4bzBiVjJFMmg4ckdLQVZ2SHAycDU2QWlack5aOGZIeGlvNk8xdWpSbzlXdlh6Ky85Y2FPSGF2WnMyY3JLeXRMQm9OQmpSczMxcWhSbzN6WFkyTmp0WFRwVXVYbDVTa3lNbEp0MnJSUjY5YXQxYkZqUjNYdTNGa2hJZjZ6VWpWdTNGakRoZzNUc0dIRHRHL2ZQbjMvL2ZkYXRXcVZqaDA3cG9ZTkcxWTUvcXAwN2RwVjI3ZHZsOWZybGNGZ1VQUG16ZFcyYlZ1TkdESENWOGRnTU9qR0cyOHNrK2JmYXJYcTRNR0RpbzJOMWFoUm85UzNiOThLKzVnNGNhTGVlZWNkSFRod1FCNlBSMUx4WExqMjJtdlZybDI3Q3UvcjBxV0xtamR2THF2VnF1dXV1MDU5Ky9ZdE0zLzhNUmdNdmlDZkV0V2Q0d0FBQUVCdFpQQ1dQb0FNQUFEZ0hKRjMyS0cwRFRhNUNqMUI3U2VzbmxtTmVrVXBKTnBVZFdVQUFNNnlvcUlpYmQrK3ZjeUMxcmtvSXlORHNiR3hGUzUwbnE3MDlIUWxKQ1FFbEJhL0ttNjN1OXlaNTJmUzNyMTdOWDc4ZU1YRnhlbU5OOTd3dTBPNkpyMzU1cHY2OU5OUGRlZWRkNVpaK0sxTll6elR6MEZLU29xT0hEbmlDeXF3Mld4eXU5Mm5mVFRFb1VPSEZCRVJvYnAxNjU3MkdITnljdnlPSno4L1h4NlB4KzlSRFRWdDY5YXRhdE9tVGFWSGRKd3V1OTBlY0xhVmlwektIQWNBQUFDQ3lWQ1NxcTQ2OXhBRUFBQUF6aVZ1cDFjWm0rMDZzYTh3dUIwWnBMaDI0WXBySHk0RDJmOEJBQUFBQUFBQUFHZkJxUVFCY0J3QUFBQTRaOWd6bkRxOFBrL08vT0R1L3JkRW1OU29kNlRDNHl4QjdRY0FBQUFBQUFBQWdKcEdFQUFBQUtqMVBDNnZNcmZhZFh4dmtIZi9TNnJUd3FvR1hTTmxzbFE3dUJJQUFBQUFBQUFBZ0xPT0lBQUFBRkNyNVdjNWRmZ0hteHcyZDFEN01ZVVlsTmc5VWpGTnJVSHRCd0FBQUFBQUFBQ0FZQ0lJQUFBQTFFcGVqM1JraDExSGR4VUV2YStJQklzYTlvcVNKZHdZOUw0QUFBQUFBQUFBQUFnbWdnQUFBRUN0VTVUcjF1RjFlU280N2dwcVB3YWpGTjhwUXZWYmgwbGsvd2NBQUFBQUFBQUFuQWNJQWdBQUFMWEs4WlJDWlc2eHkrUDJCclVmYTR4SmpYcEhLYlF1YjRjQUFBQUFBQUFBQU9jUFB2VUdBQUMxZ3F2SW83VDFOdVVkZGdTOXI5aFdZVXJvSEM2amllMy9BQUFBQUFBQUFJRHpDMEVBQUFEZ3JMT2xPWFI0dlUydVFrOVErekdIR3RXd1o2UWlrMEtDMmc4QUFBQUFBQUFBQUdjTFFRQUFBT0NzOGJpOXl0eHExL0U5aFVIdks2cFJpSko2Uk1wc05RYTlMd0FBQUFBQUFBQUF6aGFDQUFBQXdGbFJtTzNTb1hWNUtzcHhCN1VmbzhtZ0JsMGpWUGZpMEtEMkF3QUFBQUFBQUFCQWJVQVFBQUFBT0xPODB0SGtBaDNaWnBjM3VObi9GVnJYckVhOW8yU05NUVczSXdBQUFBQUFBQUFBYWdtQ0FBQUF3Qm5qelBmbzhQbzgyVE9jUWUrclhxc3dKWFFPbDhGa0NIcGZBQUFBQUFBQUFBRFVGZ1FCQUFDQU15TDNZSkhTZnJUSjdmQUd0UitUMWFpR1BTTVYxVEFrcVAwQUFBQUFBQUFBQUZBYkVRUUFBQUNDeXVQMEtuMnpUU2YyRlFXOXI0Z0dGalhxRlNWem1ESG9mUUVBQUFBQUFBQUFVQnNSQkFBQUFJSW1QOHVwd3ovWTVMQzVnOXFQd1NERmQ0cFEvVFpoRXRuL0FRQUFBQUFBQUFBWE1JSUFBQUJBamZONnBheWQrY3I2T1Y4S2J2Wi9oVVNhMUtoUGxNTHE4YllHQUFBQUFBQUFBQUErTFFjQUFEWEtrZWZXb1IveVZIRFVGZlMrNmpTM0tyRmJwSXdXdHY4REFBQUFBQUFBQUNBUkJBQUFBR3BROXErRnl0aHNsOGNWM08zL1JvdEJTZDBqRmRQTUd0UitBQUFBQUFBQUFBQTQxeEFFQUFBQVRwdTd5S3UwSC9PVW0rb0llbDloOWN4cTFDZEtJWkdtb1BjRkFBQUFBQUFBQU1DNWhpQUFBQUJ3V216cFRoMWVueWRYZ1Nmb2ZkVnZGNmI0RGhFeUdJUGVGUUFBQUFBQUFBQUE1eVNDQUFBQXdDbnh1cjNLM0phdlk4a0ZRZS9MSEdaVW8xNVJpbWhnQ1hwZkFBQUFBQUFBQUFDY3l3Z0NBQUFBMVZaMHdxMUQ2L0pVZU1JVjlMNmlHb1lvcVdla3pGYTIvd01BQUFBQUFBQUFVQldDQUFBQVFPQzgwckU5QmNyY21pK3Z4eHZVcmd4R2d4cGNGcUhZVnFGQjdRY0FBQUFBQUFBQWdQTUpRUUFBQUNBZ3JnS1BEcS9Qa3kzZEdmUytyREVtTmVvVHBkQTZ2RlVCQUFBQUFBQUFBS0E2K0dRZEFBQlVLUy9Wb2NNLzVzbGRGTnpkLzVKVTkrSlFOZWdTSWFQWkVQUytBQUFBQUFBQUFBQTQzeEFFQUFBQUt1UnhlWld4eGE3cy94VUd2UzlUaUVGSlBhSVUzVGdrNkgwQkFBQUFBQUFBQUhDK0lnZ0FBQUQ0VlhETXBVUHI4dVRJY3dlOXIvQjRpeHIxanBJbDNCajB2Z0FBQUFBQUFBQUFPSjhSQkFBQUFNcndlcVdqdS9LVnRTTmYzbUJuL3pkSThlM0RWZi9TY0JuSS9nOEFBQUFBQUFBQXdHa2pDQUFBQVBnNDdSNGRXcGVuL0N4bjBQdXlSQmpWcUhlVXd1TXNRZThMQUFBQUFBQUFBSUFMQlVFQUFBQkFrcFNiNmxEYWhqeTVIY0hlL2k5Rk43RXE2ZkpJbVVMWS9nOEFBQUFBQUFBQVFFMGlDQUFBZ0F1Y3grMVY1aGE3anFjVUJyMHZvOW1nQmwwalZQZWkwS0QzQlFBQUFBQUFBQURBaFlnZ0FBQUFMbUJGSjl4Sy9XK3VpbkxjUWU4cnRLNVpqZnBFeVJwdENucGZBQUFBQUFBQUFBQmNxQWdDQUFEZ0FuVThwVkFaVyt6eXVvT2YvcjllNnpBbGRBNlh3VWo2ZndBQUFBQUFBQUFBZ29rZ0FBQUFMakJ1aDFkcEcvS1VtK29JZWw5bXExRU5lMFVxTWlrazZIMEJBQUFBQUFBQUFBQ0NBQUFBdUtEa1p6bDE2TDk1Y3VaN2d0NVhaS0pGRFh0R3lSeG1ESHBmQUFBQUFBQUFBQUNnR0VFQUFBQmNBTHhlNmVqUCtUcXlNMThLY3ZaL2cwR0s3eFNoK20zQ0pMTC9Bd0FBQUFBQUFBQndSaEVFQUFEQWVjNlo3OUdoZFhuS1ArSU1lbCtXQ0pNYTk0bFNXSDNlWWdBQUFBQUFBQUFBY0Rid0NUMEFBT2V4dkVNT0hWNmZKN2NqeU52L0pVVTNzU3JwOGtpWlF0aitEd0FBQUFBQUFBREEyVUlRQUFBQTV5R3YyNnVNbit3NnZyY3c2SDBaakFZMTZCcWgySmFoUWU4TEFBQUFBQUFBQUlEL3g5NTloelYxL1g4QWY0Yzl3aEJFQmFGdUsxcHRiZFc2MnE4VzllZnFzTmF0dFdMVnRsYkIyZGE2QitKcXExSzF0ZHF2MjdaKzY5NERSVUVVdCtLaXhRRUNHaGtoSkpDUTVQNytvRWtKQ1JDUU1QVDllaDZmNStiZWM4ODV5YjAzSU9kelBvZUt4aUFBSWlLaTU0eFNxa0hpR1JseU10UVdiOHZlMVJxK0hWM2dVSTIvVWhBUkVSRVJFUkVSRVJFUlZRYjhpejBSRWRGekpQMnZIS1Jja0VPcnNYejZmL2Y2OXZCdUxZYVZEZFAvRXhFUkVSRVJFUkVSRVJGVkZnd0NJQ0lpZWc1b1ZBS1N6bVVoODZIUzRtMVoyWWpnM1VZTTkzcjJGbStMaUlpSWlJaUlpSWlJaUloS2hrRUFSRVJFVlp4Q2tvdkVTQmx5NVZxTHQrVlF6UWErSFYxZzcycHQ4YmFJaUlpSWlJaUlpSWlJaUtqa0dBUkFSRVJVUlFrQzhEUldBY2sxQlFUTFovK0hSMk1IMUhyZEdTSnJwdjhuSWlJaUlpSWlJaUlpSXFxc0dBUkFSRVJVQmVVcXRIZ1VKWVA4Y1c2WjF5MEF5RC9NYjIwcmdrODdGN2o2MlpWNVcwUkVSRVJFUkVSRVJFUkVWTFlZQkVCRVJGVEZ5QjZwOE9pc0RCcWxaYWIvNXc4QWNLeHVBNytPTHJCMVp2cC9JaUlpSWlJaUlpSWlJcUtxZ0VFQVJFUkVWWVNnRmZENGtnS3BkN0xMcGIzcVRSMVI0MVZuaUt6S3BUa2lJaUlpSWlJaUlpSWlJaW9EREFJZ0lpS3FBcFNaR2lTZWtTRW5YVzN4dG16c3JWQzd2UmhpSDZiL0p5SWlJaUlpSWlJaUlpS3FhaGdFUUVSRVZNbGwvSjJENUF0eWFOV1dTZitmbjNOTlcvaDJjSUdOSTZmL0V4RVJFUkVSRVJFUkVSRlZSUXdDSUNJaXFxUTB1UUtTejJkQmVsOXArY1pFUUkzbVRxaitpaE5FSXNzM1IwUkVSRVJFUkVSRVJFUkVsc0VnQUNJaW9rb28rNmthaVpFeXFMSTBGbS9MMXNrS3ZoMWM0RlREMXVKdEVSRVJFUkVSRVJFUkVSR1JaVEVJZ0lpSXFESVJnS2Uzc3ZIa2loeUM1YlAvdzZXMkhXcTNFOFBhbnVuL2lZaUlpSWlJaUlpSWlJaWVCd3dDSUNJaXFpVFUyVm9rUnNrZ1Q4bTFlRnNpSzZCbVMyZDRObkcwZUZ0RVJFUkVSRVJFUkVSRVJGUitHQVJBUkVSVUNXUWxxL0FvTWd0cXBkYmliZG1KcmVIYjBRV09udncxZ0lpSWlJaUlpSWlJaUlqb2VjTy8vaE1SRVZVZ1FRQ2VYSlhqYVd4MjJkY05RRlJnbjFzZGUzaS9LWWExYmNFalJFUkVSRVJFUkVSRVJFVDBQR0FRQUJFUlVRWEpWV2lSZUVZR2hjUXk2Zi96RC9PTHJFWHdidVdNYWcwZExOSVdFUkVSRVJFUkVSRVJFUkZWRGd3Q0lDSWlxZ0JaU1Nva1JzbWdVUW9XYjh2ZXpScCtIVjFoNzI1dDhiYUlpSWlJaUlpSWlJaUlpS2hpTVFpQWlJaW9IQW5hZjlMLzN5ejc5UCttVkd2Z2dGcXRuR0Zsdy9UL1JFUkVSRVJFUkVSRVJFUXZBZ1lCRUJFUmxaTmN1UmFKa1paTC81K2ZsWTBJUG0rSzRWYlgzdUp0RVJFUkVSRVJFUkVSRVJGUjVjRWdBQ0lpb25JZ2U2VENveWdaTkNyTHAvOTM4TENCWDBjWDJMa3cvVDhSRVJFUkVSRVJFUkVSMFl1R1FRQkVSRVFXSkdpQngxZmtTTDFWUHVuL1BaczRvbVpMSjRpc21QNmZpSWlJaUlpSWlJaUlpT2hGeENBQUlpSWlDOG1WYTVGd0poUFpUOVVXYjh2YVRvVGE3VnpnNG10bjhiYUlpSWlJaUlpSWlJaUlpS2p5c3Fyb0RoQVJFVDJQWklrcS9IMGd2VndDQUJ3OWJkQ2dwenNEQUlpSWlLaFVrcE9USVpmTFRSNFRCQUYzN3R3cDV4NFpVeWdVdUh2M0xoSVNFb29zSndnQzd0NjlpNy8vL3J1Y2V2Wmk0dlVnb3RKUUtCUm1sWlBKWkJidWllV28xV1g3TjREYnQyL2o2dFdyWlZvbkVSRVJ2UmdZQkVCRVJGU0dCQzJRY2xHT2g2Y3lvVkVKRm0vUDA5OFI5YnE1dzliWjJ1SnRFUkVSVWRYVnRXdFhCQVlHR3UyL2YvOCtSbzhlamRtelo1c2N1RGgwNkJDKy9QSkxyRjY5dXNqNmQrL2VqWTBiTjBJUUxQUDd6NW8xYXpCMjdGaEVSVVVWV1M0aUlnSmp4NDdGOXUzYkxkS1BzckpvMFNKTW1qVEo1REdwVklwNTgrYmgwYU5ISm8vTDVYS01IejhlTVRFeGx1eGlrWjYzNndGVS9XdFNsSU1IRDJMZHVuV0lqWTAxZVh6SmtpVll0MjVka1hWWStoa3ZTbEpTRWc0ZE9sVG84YjE3OStMSmt5Y2xxblBNbURIbzJyV3IwZmRlWWQrVkZhMGk3ODlkdTNaaHlwUXB1SGp4WXFuT0IvSUNna0pDUWpCKy9IaElwZElpeTZyVmFnUUhCMlBhdEdsNC9QaHhrV1VWQ2tXeDMwTmxxV3ZYcmxpNWNtV1JaWUtDZ2pCbHlwUXllMVlXTDE2TXlaTW5sMGxkT25mdTNNR0dEUnVRbXBwYXB2VVNFUkZSNWNMbEFJaUlpTXFJS2t1RHhETXlaS2N5L1Q4UkVSRlZEWFhyMWtXSERoMXcvUGh4TEYrKzNHQ1FTU2FUWWQyNmRYQjBkRVNQSGoyS3JHZlhybDFJVEV6RTBLRkRJUktKeXJTUHQyL2Z4cUZEaDFDelprMTg4TUVIaFpiVGFyWFl2SGt6UkNJUkJnOGVYS1o5S0d0Mzd0d3BkQlo5VkZRVUlpSWljTy9lUGF4Y3VSTE96czRHeHpkdjNveGJ0MjVoK2ZMbFdMZHVIZXp0N1FIQUlnT1hucDZlV0xKa2ljRys1L0Y2QUphNUpwWVdHQmhZYUorM2J0MEtMeTh2QU1DbVRac2drVWpRcGswYmsyV1BIRGtDUHo4L2pCdzVzdEMyTFBtTUEza0R2K25wNlpCSUpIajgrREdrVXFuKy92cnBwNThRRlJVRmUzdDdkTzdjMmVDOHVMZzRoSVdGUVNLUmxPZ1p5TTNOQlFCWVcxZU5ZR3BMM1o5eGNYR29YYnMybkp5Y0NtMzc5T25UdUhidEd2cjE2MWZxL290RUl2ajQrQ0E4UEJ6ZmZQTU5saTFiQmtkSFI1TmxOMi9lakljUEh5SXJLNnZZNnpOOStuVGN1SEVENDhlUFIrL2V2Zlg3TjI3Y2lQVDA5QkwzczFxMWF2ajQ0NDhSR3h0YjZJeisxTlJVbzVuNXI3NzZLZ0Rnd1lNSHVIdjNMdHEzYjIrUjU2UXNwS1dsWWM2Y09aQklKSEIzZDhmNzc3OWYwVjBpSWlJaUMyRVFBQkVSVVJuSVRGQWg2YXdNbXR4L28vMEZBSmI0YjcranB3MzgzbkxoN0g4aUlpSXFFOEhCd2JoNzl5NmtVaW1VU3FWK2dHak5talhJek16RTdObXpVYmR1WGJQcUt1dEJEN2xjamdVTEZrQVFCRHgrL05oZ2tDZS9Uejc1Qk03T3pyaC8vejRBWVBUbzBZWFcrZHR2djhIRHcwUC8rc0tGQ3poMjdCaHUzcnlKdExRMEFFQ3RXclhRdG0xYjlPdlhEMjV1YmtaMUpDUWtZTisrZmJoOCtUS1NrNU9oVnF2aDRlR0JsaTFiWXRDZ1FhaGR1M2FwMzNPUEhqMXc0Y0lGUkVSRTRQdnZ2OGYwNmRNTjJ0MjFheGRzYkd3d2ZmcDBnOEc4NGxMemw0WktwVEo0WFZtdkI1QTNRN2M0YTlldU5mdGV6cSswMStSWkpDUWtJREF3RUNOR2pNRGd3WU9SbEpTRTRjT0hZL2p3NFJnNmRLaEIyWUNBQVAxMlZGUVVzck96WVd0ckN3QzRlL2N1SkJJSjZ0ZXZqK2JObXo5enY4cnFHUmNFQVpNbVRZSkVJb0ZNSmpOYWtrUWtFcUZqeDQ2b1hyMDZnb0tDY1AzNmRYejMzWGRvMUtnUmZIMTlBZVFONUM5WnNnUmlzUmdEQmd3d2FrUDNtUldsVzdkdVJ2c1NFaEpNM2s5K2ZuNVl2MzY5d2I3dzhIQ0VoSVNnZmZ2Mm1ETm5EaUlqSXpGNzlteTBhdFVLQ3hjdUxQWnpLQXVsdlQ5djM3Nk55Wk1udzkvZkh5RWhJZnA3SnIvTXpFekV4c2JDeGNVRnI3LysralAxYy9qdzRVaE1UTVNwVTZjUUVoS0N1WFBuR3QxUGQrN2N3ZmJ0MjJGalk0T1pNMmVpZXZYcVJkWTVac3dZVEpvMENTdFdySUM5dmIzK3VwMDhlYkpVMzRsK2ZuNzQrT09QTVdmT25FS0RDQ0lqSXhFWkdXbXc3K2pSb3dEeWdtVUE0SjEzM2ltMnJYdjM3bUhIamgzRmx0UE4xaThZa0ZXWUVTTkdGUHE1S1JRS1RKOCtIUktKQkowN2QyWUFBQkVSMFhPT1FRQkVSRVRQUU5BS1NMa2tSOXFkSEtOamxnZ0E4UFIzUk0zWG5DSGlnajVFUkVUMERFSkRRM0g4K0hHRGZRa0pDU1lIZFdmTm1tWHdXamZZa1o5V3F6V3IzZUptNm5wN2UyUEJnZ1VBOGdhZ1o4MmFoWlNVRkhUdTNCaytQajdZdlhzMzNuLy9mYU9acnE2dXJsaTVjaVhFWWpFR0RScUUrUGg0UEhqd3dPUkFqTzVjdFZxTnI3LytXaitqMDk3ZUh1N3U3cERKWkhqdzRBRWVQSGlBbzBlUFl0bXlaZnBCUjUzNTgrY2pQajRlTmpZMnFGYXRHbkp5Y3ZEa3lSTWNQbndZSjArZXhQejU4L0hhYTYrWjlabVlNbUhDQk1UR3h1TFVxVlBvMHFVTDJyWnRDNjFXaXlWTGxrQ3RWbVBjdUhGbzBxU0p3VG1tcm92T2loVXJzSGZ2WHJpNXVTRTBOQlFOR3pZc2NaOHE4L1hJcjFxMWFvWE9NRFkxeUdtdTBseVRaNkZMY2Q2MGFWT0QxODJhTlRNcSsvWFhYd1BJQzlJSUR3OUg3ZHExNGU3dURnQTRkdXdZQUtCLy8vN1AxSit5ZnNaRkloRmF0MjZOOVBSMGlNVmlSRWRISXk0dURzdVdMVVAxNnRYaDVlV2x2MTRlSGg0WU9YSWt0bXpaZ29TRUJQMzF2M256SmlRU0NVYU9IR2wwRHdKNTk0THVzeWtvTEN3TUtwVUtFeWRPTk5nZkdob0tEdzhQbzhDVjBOQlFrL1hjdUhFREFOQ2hRd2VUcjh0TGFlN1ArdlhybzFHalJyaHk1UXBDUTBNeGZmcDBvMEg1RXlkT1FLUFJvSFBuenJDeGViWS9JNHRFSWt5ZVBCa1BIanlBblowZGxFb2xIQndjOU1lenM3TVJFaElDalVhRHFWT25tcnpYQzNyNTVaY3hiZG8weko0OUcwdVhMb1dUazVQQloxL3dlekV5TWhKeXVkeGs4RWYrd0k4ZmZ2Z0JHbzNHcUV4Z1lDQUNBZ0l3Wk1nUW8yTnBhV2s0Y3VRSWdMeWZFZlBuenpmWjUwT0hEc0hhMmhwUG56N1ZsemVIdVdYNzlldG5NZ2hBcVZSaXhvd1ppSXVMQTVBWHdCSWVIbTUyKzBYOWpDRWlJcUxLaVVFQVJFUkVwYVRLMGlEeHRBelphVXovVDBSRVJGVlRVRkNRMGI3bHk1ZWpXYk5tNk5LbGk4SCt3NGNQNC9idDJ3Q0E2T2hvL1B6enovcGp1dlc0VGFVVG56VnJGdXJVcVFQQS9ObnFDb1VDYytmT3hkV3JWeEVRRUlDdnZ2b0tWNjVjd2ZidDIzSHg0a1VzV3JSSW43NDZLeXNMWThlT2hWS3B4S1JKazlDNWMyY3NYYm9VZi8zMUY5NTk5MTMwN05uVFpCczVPVG00ZXZVcVhudnROUXdlUEJndFdyU0F0YlUxQkVGQVRFd01GaTllakxTME5DeGN1QkEvL3ZpandibmUzdDdvMzc4L09uVG9vQi9FaW91THc4S0ZDNUdRa0lEUTBGQnMzcnk1MUlObVlyRVl3Y0hCU0V4TXhKdHZ2Z2tBK09PUFAzRHIxaTEwN2RvVjc3MzNubG4xQ0lLQTFhdFhZKy9ldmZEMDlNVGl4WXZ4MGtzdkdaUTVjZUlFMnJScEE3RllYR2c5bGYxNjVQZjU1NThicFl3dkMyVjFUY3gxOXV4WldGdGI2d2R1bzZLaVlHVmxWV1Nnd1pVclY2RFZhdEd1WFRzQWVUUGxqeDA3Qm5kM2QzVHExS2xFN1Z2NkdRZUFRWU1HNmJlVGtwSVFGeGVIRmkxYUdKVFJEYjRMZ2dCL2YzK2NPblVLcDA2ZDBoOXYyclFwcmwyN3BoOTh6ei9vNytqb2FKQWxJYitmZnZvSklwSEk2SGhvYUNpY25aMU43amNsTmpZV1ZsWlcrbnNpTmpZV0lwRklmdzNLUzJudVR6czdPOHlaTXdmanhvMURSRVFFMXE1ZGF4VDhvQnQ0UG5QbURDNWZ2bHhzUDZwVnE0Wmx5NVlCS0R3Z1JDNlg0OTY5ZS9qaWl5OE05bWRuWitQcDA2ZXd0cmJHdG0zYnNHM2JOcU56VjY5ZWJaUnRvMzM3OWhneFlnVFdyMStQUzVjdUZSbUFzVzdkT2lRa0pKZ01Bc2pQeDhjSFVxa1VtWm1aUlpZRDhvS2VBR0Q5K3ZWUXFWVHc4ZkV4dUgvVWFqVzJiOStPZDk5OUYyNXVickN5eW92b2I5MjZ0VmtENjdwbFA1NWxFRjZoVUdER2pCbTRkdTBhdkwyOXpjNEtjdkhpUmFTbXBoYTVYQVFSRVJGVlhnd0NJQ0lpS29YTWgwbzhpczZDTmwvNmYwdGgrbjhpSWlLeWxONjlleU16TXhOeXVSemUzdDRBOG9JQVhucnBKZlR1M1J1UEh6OUdUazRPNnRTcGd4czNidWlEQU9SeXVjbkJQbFA3Q3M2bTlQSHh3WVlORzR6SzVaK0ZHUm9haW9zWEw2SmJ0MjZZT0hFaVJDSVJXclpzaWZIangrUDc3Ny9IOGVQSDhlNjc3d0xJRy94Njc3MzNrSnFhcWgvOERRb0t3b01IRDdCcDB5WjA2dFRKNUFDR2xaVVZ4bzRkYTdTdXZVZ2tRcHMyYlJBVUZJUzVjK2ZpN3QyN3VILy92a0VhK1prelorb0hjblFhTldxRTRPQmdUSm8wQ2FtcHFiaDU4NmJCZ0thcDlPSzZmUTRPRHRpN2Q2L0pRYk1EQnc0QUFKS1Rrd0VBMTY5Zk55ajMwa3N2WWZiczJVYm5hYlZhL1BERER6aDQ4Q0JxMXF5SnhZc1h3OGZIeDZETXJWdTNzSERoUXZqNittTEJnZ1ZHeDNVcSsvVW9yZksrSnViS3lNakF6WnMzMGJCaFF6ZzRPRUFxbFNJMk5oYjE2OWN2Tk1zQkFKdy9meDVBM3FBb0FKdzZkUW95bVF4K2ZuNnd0cll1Y3BaK2NuS3kvbmpMbGkzUnRHbFRpejdqNWlxWXNhUTRCV2YrcDZlbjQ5S2xTMGJsRkFvRmJHMXRUZFl2bDh2TmFqYzdPeHYzN3QxRHMyYk40T2JtQnBWS2hiaTRPRFJ1M0JpZW5wNGw2cmNwNVhGL3VycTY2Z01CL3ZqakQvajUrYUZIang3NjgzU3p4dFBTMHZUTGN4UWxPenRidjExVVFFaFJkV2swbWtMUExTd2poVzRabHJmZmZydllQcHJyenovL3hOYXRXNDMySHo5KzNPRCtHRHg0TU5xMGFhTVBtSkJLcFJnNGNDRHM3UElDK0tPam8yRm5aNGZQUC8vOG1iTXBsRVpxYWlxbVQ1K092Lzc2QzNYcjFzV2lSWXNNbG1BeFJSQUVyRnUzVGg4QUVCSVNVazY5SlNJaW9yTEVJQUFpSXFJU0VEVC9wUCsvYTV6KzN4S1kvcCtJaU9qRkpBREl6Z1hrS3NERENiQXV4VHBEQlFlUWRPdGNPemc0NkdkS0NvS0FDUk1td01iR0JpdFhydFFQV3VoczJiSUZwMDZkTXBxUkdSQVFZRERUY2ZEZ3djak16TVMrZmZ2MCsrYk1tWU16Wjg0WURaYWJZK3pZc1dqZXZEbGF0V3FGc0xBd2cyTk5talJCZkh3OGxpOWZiblJlL24zdTd1N3c5UFRFMnJWckFSaG5QWEJ5Y2pJYWNNNnZWYXRXK3UxSGp4NFpERG9YOXA3OC9mMzEyd1Zua1BicDAwZS9mZmp3WVNnVUN2MCszZWR1eml6cWxKUVVnOWVtVXR6bjVPUmd3WUlGaUk2T1JxTkdqVEIvL255VGd6NysvdjRJREF6RSt2WHJNWDc4ZU15Yk44L2dQZWhVOXV0Uld1VjVUVW9pT2pvYWdpRG9sd0tJam82R1Zxc3ROajE2VEV3TTNOemM4TW9ycjBBUUJHemZ2dDNnZUZIdlJhMVc2NC83K2ZsWi9Ca3ZDVDgvUDZ4ZnY3N0lNcnJaMGdWZHZueTUwRm44U3FYUzVMRzB0TFJDejhsSkNsNkNBQUFnQUVsRVFWVHYxcTFiMEdxMStxQ0x1M2Z2UXExV2w5bFNBT1YxZjlhdFd4Y1RKa3pBd29VTDhlZWZmNkpidDI2d3RyYlczei9qeG8wck50TkZSRVFFNXMyYmgwYU5HdW4zbVpxNTNyOS9mNlNucCtQdzRjT0YzamQ5Ky9aRlptWm1pV2UrRnhZQVVGUXdCUUQ4K09PUGFOeTRjYUgxNXUrSExxdkN1SEhqOUsvbGNqa1dMbHdJUVJEUXRXdFhIRDE2RkljT0hkSi9ab2NQSDhhcnI3NXFNZ0RnN05tek9IdjJiSkh2U3hjdzhkMTMzeFZaRG9EUjhoWTNidHpBdkhuemtKYVdocFl0VzJMbXpKbDQrUEFocEZJcDZ0V3JWMmg3aXhZdHdxVkxsK0RwNlltUWtCRFVyMSsvMkxhSmlJaW84bUVRQUJFUmtabFVNZzBTVHN1UWs4NzAvMFJFUkZUMmNyVkFmQnB3SnhWNElnZTAveVFjY3JJRlBtb0tPSlR3Zi9CK2ZuNzY3WVNFQk5qWTJNRGIyOXRnRFdhUlNJVEJnd2NqTkRRVXYvNzZLOGFNR2FNLzl2RGhReHc1Y2dSOSt2UXBOaFd3UnFPQnRiVmgxaUxkak0yQys4MVJzMlpOOU92WEQ5SFIwUWFEampxNmpBUWxZV3JwZzZMa0g2QXFHQnhSR0xsY3J0K3VXYk9td1RGZDZ1djA5SFRzMnJYTFlKOU9XYXk1bkppWWlEbHo1dUQrL2Z0bzE2NGRwazJiWm5ETkN4bzBhQkFFUWNDdnYvNktLVk9tWVByMDZXamJ0cTFCbWFwNlBZcFRYdGVrcEtLaW9nQkFQK2hmOExVcGYvLzlOeVFTQ1hyMjdBbVJTSVNJaUFnOGVQREFvRXhoNzZWcjE2N0ZEclNYOVRPdWE3ZXdmYmEydHZvWjdjOGlLU2tKenM3Tyt1c0w1TTJRLy9qamo5R3VYVHZNblR2WHFIMVRuMFY0ZURpY25aME45c1hHeGdMNE4vT0M3blZaTFFWUW52Zm5PKys4ZzlUVVZIMEF3SjA3ZDNEKy9IbTR1N3ZqLy83di93RGtCWTBOR1RJRTFhdFh4NG9WS3d6TzM3dDNMd0NnVjY5ZVJiWWpDR1dUU2UvNDhlT0lpWW5Sdi9iMDlNU29VYU5NbGgwMmJKaCtlL2Z1M2NqTXpEVFlWMXpXaG9LQkZnVXo0YWpWYXJSdTNSb1BIanpBbENsVGNQLytmV3pZc0FGdnZmVVc0dVBqY2ViTUdVeVpNc1ZrM1hGeGNUaDQ4R0NSN2V1WVUwNFhCS0JXcTdGMTYxWnMyYklGV3EwV2ZmcjB3Wmd4WTVDY25JekpreWZEMXRZVzMzenpqZEYzZlhoNE9INzg4VWRJcFZJMGE5WU1NMmZPTERackFCRVJFVlZlREFJZ0lpSXlnL1NCRWtuUldkQ3FtZjZmaUlpSXl0NU5DWER1RVpDck1UNm15QVd5VkNVUEFzZy9pTlcxYTFkNGUzdnI5K1dmNVJvUUVJRHc4SEFrSnljYnBGcStlUEVpUEQwOURRWkxDcE9ibTJzMHkvRlpCd2dCb0czYnRzVU9jblh0MmhVMWE5YkU1czJiVFI0dmJJWndjVzdkdWdVZ0wxQWkvK3pXb2h3K2ZCaEFYcnJ0aGcwYm1pd1RFeE5UWmdOaCtTVWtKR0QvL3YzWXMyY1Bjbk56MGFCQkF3UUVCT0QwNmROUUtwVUcvMVFxbGRFL0J3Y0g1T1RrWVBiczJaZzRjYUxKTmJPcjJ2VXdsNld1U1drVkhKaWVNMmRPc2Vmb1poTy8vZmJiVUtsVVdMdDJMY1JpTWJLeXNzcWtUNVo0eG52MzdxMnZSemZncjl2M0xOOGIrU1VuSnhzRjVOeS9meDhBU2pTN1diZTBSWDdEaGcweitINGNNR0FBQmd3WVVMcU9GcUc4N3M5Ky9mcnB0My82NlNjQXdFY2ZmUVI3ZTNzQWVhbitKUktKVVZCWWZIdzhybHk1Z3BvMWE2Sk5tellXN3ljQTNMbHp4eUFsdjUrZlg2RkJBQjkvL0xGKysrVEprOGpNekRUWVY1eUNTeTRVWEE3QXpjME5JMGFNZ0NBSUVJbEVHRDE2TktaT25ZcVpNMmNpTlRVVmJtNXU2TlNwVTZGOUs2NHZ1dS9Na2dSOHBLZW5ZLy8rL1hCMmRrWndjTEErUzRLdnJ5OG1UWnFFcFV1WFl1Yk1tZmo4ODgvUnAwOGZQSGp3QUd2V3JNR0ZDeGRnYlcyTmp6LytHSU1IRHk2ejU1Q0lpSWdxQm9NQWlJaUlpcURWQ0VpNUlFZjZYMHovVDBSRVJHVlBrUXVjdkE4a1pob2ZjN0FCM095QkJoNUE5YUluNHBlYWJvQncwcVJKc0xXMWhVS2hBSkEzNE5lMWExZDA3TmdSV3EwV1dWbFpVS3NMejRha1Vxbmc2dXBxc0s4c2dnQXEwbzRkT3dEa3plcDFkM2N2dEp4U3FjVERodzl4N05neDdOeTVFMjV1YnBnMmJScEVJdE5yT0p3OGVWSy9mZjc4ZVdSa1pKZ2NjQytwNDhlUDQzLy8rNS8rOWQ5Ly80MzU4K2NYZTU1SUpJS05qUTNzN2UzaDV1WUdxVlNLcFV1WElqczdHKysvLy80ejk2dXNtSHM5UWtKQ0VCSVNBbnQ3ZTNoNWVhRjU4K2I0NElNUGloend0ZFExS1U4WExsd0FBTlNvVVFNSERoeEFTa29LUHYzMFUvenl5eS82TW5mdTNNRzZkZXNRSEJ3TUh4K2ZFdFZ2aVdkY2x3M2l4bzBiK2lDQThlUEhGL3JzbEVaeWNqTGk0K05OWmgzWXNtVUx0bXpaWXJSZnQzU0tLYlZyMThaLy8vdmZNdXVmT2NyNy9reE5UY1dUSjAvZzVlVmxzQ1NCVkNvRkFLUHJvd3Y0K2Vpamo4cjAyaFhsaXkrKzBHZEZLT3hhQVhrQkZMb0FJdURmOTdCeDQwYURjcVlHNG12VnFvVVdMVnBnNmRLbDJMcDFLelp1M0FpdFZvdjMzbnNQSTBlT2hKT1RFeVpObW9SYXRXb0IrUGR6ZWUyMTE5Q3ZYei84L3Z2dkFJQlBQLzIwekxLWG1Ndkx5d3NMRnk2RW01dWJVYWFEZ0lBQXVMdTdZL2JzMlZpMWFoVk9uVHFsWDlxaVdiTm1DQW9LS25TcEFDSWlJcXBhR0FSQVJFUlVDR1dtQm9tblpjakpLUHYwL3dLQS9IOGVZZnAvSWlLaUY0OGlGOWh6QjhoVS9ydXZtaVBRekF0bzZBSFlsY1BZZWY0Qm52eU9IVHVHWThlT21WV0hJQWhRcVZUNjJhSTZ1cUNCWncwQ1dMTm1EWlJLWlpGbE1qTXpUYTVKRCtUTmlDeXBnd2NQNHR5NWM3QzN0eTkwZHVuMDZkTng3dHc1L1d0YlcxdDg4TUVIR0RKa0NOemMzRXllazVhV2hvc1hMK3BmZi9mZGQwaExTME5PVGs2eGEyNFhwMCtmUHRpNWN5ZHExNjROSHg4ZnVMbTU2ZitKeFdMOVB5Y25Kemc2T3NMUjBSRU9EZzRHMTAwUUJIejc3YmVJaVluQnFWT24wS05IRDZQQnE4cDZQV3hzYkNBV2krSGc0QUMxV28yTWpBd2tKaVlpTVRFUlI0NGN3Wmd4WTB6ZTc1YThKdVhwbzQ4K1FteHNMSDc4OFVkTW5EZ1IrL2Z2eDRjZmZtZ1FCQ0NYeTNINThtVnMzTGdSWDMvOXRkbDFXL29aajR5TTFHK1BIejhlNzczM1hwRUR1eVhScjE4L2d4VDFEeDgreE5hdFcrSG41NGNoUTRZWWxROE5EWVdIaHdkR2p4NXRzRitqMFdESmtpVndjWEVwazM2WnF6enZ6ek5uenFCQmd3Ync5dmJHdW5YcjhQRGhRNFBuUHlrcENVRGVaNmhRS1BRWkFkcTNidysxV28wZVBYcVkzVlo1QlF2RXhNUmc1ODZkUnZzM2JkcGs4TnBVRUVDUEhqM1F1blZyVEpreUJkZXZYOGVRSVVPd2FkTW1uRGx6QmlkT25FRGZ2bjB4Yjk0OGc4d0l1cXdXK1g5K2J0NjhHVXFsRW4zNjlERzRmNVlzV1dMV2UwaE5UUzFSK2VyVnEyUEVpQkZGQmo1VnIxNGRMNy84TXE1ZXZZclkyRmo0K3ZyaWswOCt3WC8rOHgrejJpQWlJcUtxZ1VFQVJFUkVKa2p2SzVGMHpuTHAvL1AveVlQcC80bUlpRjQ4MmJuQXZydi9CZ0JZaVlCMnZrQ3pHdVhUdnErdkw1bzFhMWFpbWQ2WExsMHltY1k5S3lzTGdpQVlwWWpXRFJBV1RDRmVFbkZ4Y1FhejJ3dVRuWjF0Y3EzNjByaDA2WkordmV2eDQ4ZkQxOWZYWkRsUFQwLzQrUGhBcFZJaEl5TUR1Ym01MkxObkR4SVRFekZxMUNpVE15bjM3ZHNISnljbmlNVmlwS1NrSUNRa0JCTW5Uc1RLbFN0aFpXV2xUNFZlR201dWJ0aXhZd2RzYlcyTExEZG8wQ0RZMmRsaHc0WU5Sc2RFSWhHbVRadUdmZnYyb1YrL2ZrYUR1NVg1ZWhSY0wxdXRWdVBpeFl2NDVaZGZjUC8rZmF4YXRRcDE2OVpGeTVZdERjcFo4cHFVcDQ0ZE82Sk5telk0Zi80OGtwS1NzR3paTXFONzRmWFhYMGY5K3ZWeDRzUUpEQm8wQ0hYcTFER3Jia3MrNDJxMUdpZE9uSUJJSklJZ0NIQjJka1pZV0JoYXRHaWhUK09mbXBwcXNJU0pLYnFCMG9MYXRXdW4zMDVJU01DdnYvNEtLeXNyakJzM3p1aGVBUEtDQUp5ZG5SRVFFQUNsVW9uYzNGdzRPVG5oOHVYTEFHQzB0SUNsbGRmOXFWYXJFUllXQm9WQ2dkRFFVRFJ0MnRSbzJZMzQrSGdBZVFQZFY2NWNRZnYyN1FFQVhicDBRWmN1WGN4cVI3ZXNRVVZrRENnSnFWU0tQLzc0QTd0Mzc0YXJxeXVXTFZ1R1YxNTVCWnMyYlVLclZxMVFwMDRkN05peEE3dDI3Y0w0OGVQaDcrK1BvMGVQNHRDaFEwaE9Ub2FycXl0bXpKZ0JqVWFEc0xBd2JOcTBDZHUyYlVPclZxMHdiZG8wT0RvNjRzaVJJeVhxazdubDY5YXRpeEVqUmhqdDEyZzBpSTZPeHY3OSszSGh3Z1VJZ29CR2pScmhvNDgrUXFkT25XQmx4WFNFUkVSRXp4c0dBUkFSRWVXalZmK1Qvdjl2cHY4bklpSWl5OUFLd05GNElPT2ZYemVjYklIdURTMlg4dCtVb1VPSFl1alFvU1U2eDlTYTJBRHc5T2xUQURCS09helJhQUE4Mnl6aDA2ZFBBd0ErK2VRVGs3TjJnZUxYb1AvNjY2K1JuSnhzVm52WHIxL0hyRm16b0Zhck1XellzQ0pUYmsrWU1FRy9yZEZvY1BQbVRXelpzZ1V4TVRHNGZ2MDZmdmpoQnpSbzBFQmZScWxVWXMrZVBYanJyYmR3NDhZTkFIbHJrcytjT1JQZmZQTU5mdm5sRjd6MjJtdVlPWE9tV1gzVldiOSt2WDY3dUFBQUlPOTZGVlZPTEJaajRNQ0JKbzlWNXV0UmtJMk5EZDU4ODAyODhzb3JHRE5tREI0L2Zvdy8vdmpEWU9DM1BLNUplUm95WkFqT256K1B2WHYzWXNhTUdTYkw5TzNiRjB1V0xNRWZmL3lCeVpNbm0xV3ZKWi94czJmUElqMDlIYzJiTjhlMWE5Y3didHc0ZlBycHAvaisrKy8xQS84S2hjSmdEZmFTeXM3T3hzNmRPN0YxNjFhbzFXcE1uanpaWkFBQUFBd2JOa3lmeVNNOVBSM0RoZzB6T0o0L3FNRFN5dlArUEhMa0NGSlRVK0hoNFZIb0RQTFkyRmdBZVFQNDRlSGgraUFBVTRyTDVHQk9wb2ZDeXV6Y3VSTmlzYmpZODB2cndZTUhHRGR1SEFSQlFOKytmZEcvZjMrREFCZ0hCd2YwNzk4Zjc3NzdMbjcvL1hmWTI5dGoxYXBWT0hQbURHeHNiTkM5ZTNlTUdERUNIaDRlQVBLQ2IzYnMySUY5Ky9iaGxWZGVnYU9qSXdEZzZOR2pSZmJqdDk5K3d5Ky8vQUpYVjFka1ptWmkyclJwaGY0Y1ZxdlZoUWJqM0xwMUMrSGg0VGgxNmhUUzB0TDArNjJ0clpHVGs0UE5temNYK24yZC96MnZXcldxeURKRVJFUlUrVEFJZ0lpSTZCOUtxUVlKWnpLaHpOQ1VlZDFNLzA5RVJFUTZWMUtBbEt5OGJUdHJvR2Nqd01PeC9Qc1JHQmhvY21aL1VVd05XdWhTUkh0NWVSbnNWNmxVQUo1dGxyQnUwTGwxNjlhbHJxTzRHY1E2MTY1ZHcvVHAwNUdUazRQKy9mdWJUQTlkR0d0cmF6UnYzaHdMRnk3RWhBa1RFQnNiaTdWcjF4cTAvZWVmZjBJcWxhSm56NTc2QVQwZ2I0Qm93b1FKYU55NE1WeGNYRXA4VGNwVFZia2UrVGs3TzZOWHIxNVl2MzQ5YnQrK2JYRHNlYmdtK1RWdDJoUmVYbDc2V2I2bVpsdi81ei8vd2VyVnEzSGl4QW1NSERrUzFhcFZLN1plU3o3anYvLyt1NzdmQUZDN2RtMzA3ZHNYUU43QVpvc1dMVkNqUmcxTW5Ub1YvL2QvL3dkdmIyOTlGb3V1WGJ2Q3o4OFA2OWV2eDZKRmkvRGt5Uk45dlRrNU9iaDI3Um9pSXlOeDh1UkpLQlFLL2JIRml4ZGo4ZUxGUmZZckxDeE12KzNxNm9vUFAvd1FEUm8wUU51MmJVdjlYa3Vxdk81UHRWcU5iZHUyQVFDR0R4OE9Cd2NIb3pJS2hRSVhMbHlBdDdjM2F0ZXVqYWlvS0tTbnB4ZDYvL2o1K1puY241aVlDRUVRQ2owT0FJOGVQWUpXcXkyMGpEa3oxbk56Y3cyQ25Zb0tPaWo0YzYxT25Ub1lPSEFndW5mdnJoL0kxNWs0Y2FJK2c0YWpveU9HRHg4T0FHalRwZzMyNzkrUE5tM2FvRVlOdzVRK2JtNXVHRGx5SkFZUEhtenlzelhsd0lFRCtPV1hYMUMzYmwwc1dMQUFvMGFOd3JwMTY5Q3hZMGVqSUs2Yk4yL2l1KysrUTdkdTNkQy9mMzhBZVFGVXg0OGZ4N2x6NS9SQlBBVnBOQnF6N3gxeiswMUVSRVNWQzRNQWlJaUlBR1RjVXlMNVBOUC9FeEVSa1dVOWtRTVgvNWtFTFJJQjNScFVUQUJBZmdYWHZqYmx0OTkrZzFRcU5YbE1seUs2WVByNzNOeGNBT2JOVGpkRklwRWdNVEVSSXBFSSsvZnZOMHIzbmw5UmE5RG5OM2JzV0pNRGxwY3ZYOGFNR1RPZ1ZDb3hhTkFnQkFZR2xxclBJcEVJQVFFQmlJMk5OUmkweThqSXdMWnQyK0R2NzQ4bVRab1luZGU5ZTNmOWRuR3pRd3V6WU1FQy9QMzMzMmFWVmF2VnhiN0hnck9GcStMMTBLbGV2VHFBdklGaG5mSzRKaFdoUVlNR2lJNk94cE1uVDB5bXJyZTN0MGUzYnQxdzl1eFpwS1NrbUJVRVlLbG4vT0xGaTdoOSt6WW1UcHlJcTFldjZ2ZC8rdW1uK3UxbHk1WUJ5RXZQTGdnQ1hGMWRUZGIxMVZkZkdidytldlNvZmhtSmwxOStHVWxKU1pESlpFWXorNHV6YWRNbXVMbTVGWnI1d2xMSzgvNDhmUGd3VWxKU1VLZE9IWU42OHp0eDRnU1VTaVU2ZE9pQSt2WHI0OEtGQzlpeFl3ZEdqUnBsc3J5cGJBTmFyUmJkdTNlSGs1TlRrZGt5K3ZidGk4ek16RkpuMUpCSUpKREw1VWJMVjlTclZ3OGRPM2JVdno1ejVnenUzYnRuc283Qmd3ZGoxcXhaaUlxS0tsVWZUREgzT20zZHVoWC8vZTkvNGVYbGhYbno1cUZHalJvWU1HQUFmdjMxVjZ4ZHUxYS92RUZXVmhiKys5Ly9ZcytlUFJBRUFZY09IVUt2WHIzZzdPd011VnlPL2Z2M0F3QWFOV3FFYnQyNllkdTJiVWhMU3l2eC9kSzNiMTk5d0E4UkVSRlZMUXdDSUNLaUY1cFc4MC82LzcrWS9wK0lpSWdzU3dCdzVpSHd6NUxJZUxVbTRPTlNRWDBSL2cxODdOZXZYN0hsRHg0OFdHZ1F3UFhyMXdFQURSczJOTml2R3lBczdTeGgzZm1DSU9EQWdRTkZsalYzRGZxeFk4Y2E3WXVKaWNIczJiT2hVcWtRR0JpSVFZTUdsYXEvT3JyWjEvbmZ0NzI5UFVRaVVZbVhZQ2lKbEpRVXMyZDFDb0pRNHRuRFZmVjZBS1puc3BmSE5ha0k5dmIyQUFDNVhGNW9tZUhEaCtPenp6NHplMTEyU3p6aldxMFdQLy84TThSaU1UcDM3bXdRQkdESy9mdjNBZVJsQ2pCSDc5NjlJWlZLMGFwVkt6UnAwZ1NCZ1lHUXlXUkdHU1VFUVVCY1hCemMzTnhNQmsxczJyVEp2RGRVeHNyci9sU3BWTml5WlF1QXZPd3dwbWJacTFRcWJOMjZGU0tSQ0wxNjlVTE5tald4ZHUxYTdOeTVFejE2OUlDdnI2OVpiVDE4K0JDQ0lNREh4NmRNMzROT2JtNHVWcTVjQ1FDUXlXUUd5N0VBZVVzcDVMLytTVWxKaFFZQkFFQ25UcDJNNmpCbDA2Wk5jSFYxeGZ2dnYxL0tudWZKenM3Rzk5OS9qL0R3Y0FCNUdTdHExYW9GQU9qZnZ6OU9uanlKblR0M3d0ZlhWMy9kc3JLeTRPdnJpeUZEaHVDZGQ5N1JYNysyYmRzaUtDZ0l6WnMzMTJjdTJMRmp4elAxajRpSWlLb2VCZ0VRRWRFTFN5WFRJT0cwRERucGFvdTN4ZlQvUkVSRTlIY2E4UFNmak5UdURzQWIzdVhidmthalFXUmtKSTRmUDI2d25ySTVNL3p5Qncza2w1T1RnOWpZV0RnNU9hRlJvMFlHeDVSS1phbG5DQU9BajQ5UG9UTVdkKzNhaFRWcjFzREx5d3NwS1NsRnJrRVA1QTJncEtlbkc2MWRIaDBkamJsejUwS3RWdU9MTDc1QW56NTlpdTFYd1RUVCtRbUNnSk1uVHdMSVM4MnU0K2pvaUtDZ0lMUnAwNmJZK2t0TE4vaFZuSzVkdThMVzFyYllnZnlDS3V2MUtFNUdSb1orUnV5YmI3NnAzMThlMTZTOGFUUWF4TVhGQVlCK1hYdFRDczZRTG9xbG52SHc4SERFeDhkajBLQkJacVVhajRtSkFaQTNxNzh3dDIvZlJvMGFOZURoNFdIMkFMcEtwY0xZc1dQUnUzZHZCQVVGbWY4R0xLeTg3cy8vL2U5L2tFZ2thTmFzR2RxM2IyK3l6UHIxNnlHUlNOQzVjMmY5Z1ArUUlVTVFGaGFHcFV1WFl0bXlaVWJQc2lsbno1NEZBRFJyMXF6TStxOVc1LzFmWGk2WEl5Z29DSEZ4Y2ZyTUNTKzk5Tkl6MWQyNWMyZjlkbng4UEpSS0pmejkvWTNLNmJKRmxIYkpFaUR2dTIvRmloV1FTQ1Q2ZmZtREsyeHNiUER0dDk5aS9QangrdTk2UHo4L2ZQbmxsK2pjdWJQSjRJM2V2WHVYdWo5RVJFVDBmR0FRQUJFUnZaQXlFMVI0ZEZZR2JhNWwwdi9ueC9UL1JFUkVwQkdBbUtSL1gzZDhDYkF1aDh4QTZlbnArc0d6cEtRa3pKNDlHMERlREVlZFhyMTZsYnIraUlnSXFGUXF0RzdkMm1nUTZGbURBRXlSU3FWWXRXb1ZUcHc0QVQ4L1B5eGV2TGpZbWVLQ0lPaXpHS2hVS3YxTTZjaklTTXlmUHg4YWpRWVRKMDRzTkExMlFiLy8vanVlUEhtQzNyMTdvMkhEaHZyWjFJbUppVmkzYmgydVhyMEtrVWhrbEQ3OG5YZmVLZW5icmZRcXcvVUE4dFpPejhyS1FwY3VYZlN6akxWYUxTNWR1b1FmZi93UjZlbnBjSE56dzhDQkF3M09lMTZ1eWJ4NTgyQnRiWTJFaEFRa0pTV2hjZVBHOFBUMExKTzZMZldNMTZ0WEQwNU9UdWpidDIreFpYTnpjM0hzMkRHSVJLSkNCNnFCdk1DQ1BYdjJJQ3dzekt3WjNBRDA2NldYMWVkVmxpeDlmNmFucDJQNzl1MEFnQkVqUnBnc0V4a1ppVC8vL0JOT1RrNEd5elQwN3QwYmh3OGZSbXhzTEZhdFdvVng0OFlWMlZaT1RnNTI3ZG9Gd1BEbno3TzZjK2NPQUNBdExRMVNxUlNqUm8xQ1ZsWVdidCsrYlRSZ0h4OGZqNDBiTnhxOE50ZjgrZk9Sa0pCUWFDQ1VWQ28xcUx1Z1YxNTVCYSsvL3JyUi9yaTRPR3phdEFsbno1NkZuWjBkdnZqaUMrelpzd2VKaVlsR1pldlVxWVBwMDZkajFxeFp5TTNOUmR1MmJmR2YvL3pIWkFBQUVSRVJFY0FnQUNJaWVzRUlXdUR4WlRsU2IyZVhTM3RNLzA5RVJFUUFFSmNLeUpSNTJ6NHVsbDhHUUNxVjRxdXZ2a0o4Zkx4K0Z2OUxMNzJFOXUzYm8zMzc5bWpTcEFsR2pod0pBSmd5WlVxeDlhMWJ0dzVwYVdsRysvZnUzUXNnYjNaNVFVcWxFczdPemtiN256eDVVdUkxM3RWcU5RNGNPSUJmZi8wVldWbFphTjI2TmI3NjZxc2laenZyM0x4NUUxcXRGcmEydGdacHkrZk5td2VOUmdOYlcxdHMyN1lOMjdadEs3U09MNzc0UWorTFhLUFI0TUNCQXpodzRBQWNIQnpnNXVhRzdPeHNaR1ptQWdBY0hCd3djZUxFTXAzdFd0bFVwdXNCNUsyTnZXblRKbXphdEFsaXNSak96czdJeU1pQVVwbjMwSGw1ZVdIT25Ebnc4UEI0aG5kZGVUazZPdUx3NGNNQThtYktmLzMxMTJWV3Q2V2U4ZnIxNjJQYXRHbG0zVE8vLy80N1VsTlQwYTVkTzVNcCszV3lzN09oVnF0THREekIrZlBuQVFEMzd0M0R0V3ZYMEt4Wk03Tm10VDhQVnE5ZURZVkNnWll0VytMVlYxODFPbjc1OG1Vc1hMZ1FnaUFnS0NnSU5XclUwQit6dHJiRzFLbFRNVzdjT096WnN3Zk96czVGWHZPZmZ2b0phV2xwOFBmM3h5dXZ2RkptNytIWXNXTUE4b0k0WnN5WUFYOS9md3diTmd5QVllWVBJTzhhRjVYKy8xbGtabVlXdVhURWdBRURESUlBc3JLeXNIRGhRdjM5MTdoeFkweWRPaFYxNnRUUlAzTUZ5V1F5Q0lLQStmUG5ZODZjT2Zqamp6OFFIUjJOWWNPR29WT25UbVl2NzBGRVJFUXZEZ1lCRUJIUkN5TlhvVVhpNlV3b25qTDlQeEVSRVpXdjJDZi9icGZITWdCdWJtN1FhRFNvVTZjT09uWHFoTGZmZmh0K2ZuNG15M2JyMXEzWStyWnYzMjRVQkhEdTNEbmN2bjBiWGw1ZVJvTXQ2ZW5wVUtsVUpnZnMxR3ExMmV2UjYxSzU3OW16QjJscGFYQnlja0p3Y0hDUjJRdSsvZlpicEtTazZHZVlQM3o0RUFEdyt1dXZHd3p1YVRRYUFIbXpqSFZyeGhkR29WRG90OTk5OTEwSWdvQ1ltQmdrSmlaQ0lwSEF3Y0VCRFJzMnhCdHZ2SUgzM252UFlMRHNlVklacndjQWRPalFBWW1KaWJoMTZ4YlMwdEtnVUNnZ0ZvdlJ1SEZqdEcvZkhqMTc5aXhSQ3Z5cVp0eTRjUmcrZkRnY0hSME5sdm93UjFITGdWajZHUzlZcHlreE1USFl0R2tUYkd4c1RBNHk1MStxUkM2WEE0REpZSTkzMzMwWEdSa1pCdnN1WDc2TWpSczN3c3JLQ2hFUkVZaUlpSUN6c3pOYXRXcUZkdTNhb1hYcjFsaXhZb1grM24yZXBLV2xJVG82R2dCTXByRS9mdnc0bGk1ZENyVmFqYUZEaDVyTVNsQzNibDFNblRvVjgrYk53N1p0Mi9EMDZWTUVCd2ZEenM3dy84Qy8vLzQ3OXUzYkJ4c2JHM3o1NVpkbCtqNkdEUnVHMU5SVUJBY0h3OFBEQXdjUEhzU1RKMC9Rb2tVTGZWWVFuWUNBZ0RJTmtNblB6ODhQNjlldk43dThXQ3lHbTVzYnZMeThNR0xFQ0hUcDBzWGtJTDVHbzhIRml4ZHg5T2hSUkVaR29sbXpabGl5WkFsV3IxNk5oUXNYNHZidDJ3Z0pDY0hQUC8rTVRwMDZvWFhyMW1qU3BNbHovWDFIUkVSRTVtTVFBQkVSdlJDeWtsUklqSkpCby96M2owUUNBRXZFeWpQOVB4RVJFZVdYa2dXay9wT0VxS1lZOExad0ZnQ2RIMzc0d2VRczNZSjI3OTVkYkptc3JDeUQxems1T2ZwMWlmdjM3dzlCRUJBZEhZM0dqUnZEMmRsWlA0dmIxSnJNUGo0KzJMQmhnOUYrM1V4alFSQ3dlL2R1bkQ1OUdqZHUzSUJXcTRXVGt4TUdEeDZNano3NkNDNHVSWCtBWGw1ZWlJbUowUThPaXNWaXZQSEdHeGcvZnJ4QnVjTFNPaGVuV3JWcUdENThPSVlQSDE2cTgwMkppSWpBdkhuelNuMitnNE1EY25KeXpDNmZtNXRyY21hM0tVZU9IS25VMXdNQUdqUm9nR25UcHBYNmZGT2U5Wm84eS9zcEtYdDdlM2g1ZVpsVjl2SGp4N0MzdDRlTGl3dlVhalgrL1BOUEFJQzd1N3RCT1VzKzQrWTZldlFvZnZqaEIyZzBHbnp4eFJlb1c3ZXV3WEViR3h0SUpCS2twcWJDenM0T3QyN2RncU9qbzhsN3NrK2ZQbENyMWJoOSt6WXVYYnFFVTZkT0lUNCtIazVPVGdnTkRZVzd1enNpSWlKdyt2UnBuRHAxQ3FkT25ZS1ZsUlZhdEdpQkRoMDZ3TVhGeGV6UHVEeVV4ZjI1ZHUxYUhEeDQwR0Jtdmx3dXg2cFZxM0RreUJFQXdLQkJnNHI4cm52cnJiY3dZY0lFZlAvOTl6aDY5Q2orK3VzdlRKZ3dBZjcrL2xDcjFmajU1NSt4YytkT0FNRG5uMytPeG8wYmw3clBwbmg0ZUdEdTNMa0E4cFoyV0x0MkxRQVlMY2V5Wjg4ZWZZWUlRUkNRblowTlIwZEgvY0Q3N2R1M0FhQkVXU1NlMWJoeDQyQmxaV1VVWkNLVHlRQUF5NWN2UjBSRWhEN0xqS3VySzFxMmJBa2c3eGxic1dJRmpoNDlpczJiTnlNNU9SazdkdXpBamgwNzBMcDFhNFNFaEJUYWJrbWZReUR2Wnd3UkVSRlZQUXdDSUNLaTU1b2dBSkxyQ2tpdUs0eU9XU0lBZ09uL2lZaUlxS0FiK2JJQStGY3Z2M2JOQ1FBQWdMQ3dzQkxWS3dnQ2xpeFpnc2VQSDZOdTNicm8zYnMzYkd4c0VCb2FxcCtKcTFPYXdRYVJTS1JQemUzdjc0K0FnQUFFQkFTWVBjTTVPRGdZd2NIQkpXNjNJams3T3hlYXFjRWNKUTBDS0lrWDhYb0F6MzVOS3F0Tm16YnBsdzdJTC85TWIwcy80OFZScTlXWU0yZU9mcWI2MEtGRDBhZFBINk55TDcvOE1tSmpZekZ3NEVEOXZuYnQydW0zVTFKU3NHL2ZQcVNrcENBaElRRVBIejZFV3AyWEZjN1IwUkc5ZS9mRzRNR0Q5WVA3OWVyVncvRGh3NUdRa0lDSWlBaUVoNGZqeXBVcnVITGxDbGF0V2dWL2YzOU1tRERCS0JpaElwVEYvVm16WmsxODhza24rdGN4TVRGWXZIZ3hNakl5WUdkbmg3Rmp4NkpuejU3RjF0T2pSdzg0T2pwaThlTEZ1SGZ2SGxhdVhJbVZLMWRpMXF4Wk9ILytQRVFpRVQ3NzdETzg5OTU3ejlUZjRpeGN1QkF5bVF5ZE8zYzJTTDBQNUYzdi9ENzU1Qk5rWkdUQXdjRUJOalkyK2tDM1JvMGFBY2pMSEdIcU83V3crejBoSWNIc1owRVhJRlN3VDBCZTlnMWR4b3A5Ky9iQjN0NGVuVHQzUmtCQUFGcTFhbVdRUFVVa0VxRmJ0MjdvMnJVclltSmljUHIwYWR5OWV4ZFRwMDR0c3YyQWdBQ3orcWtURVJGUm92SkVSRVJVZVRBSWdJaUlubHZxSEMwU0kyV1FwK1JhdkMybS95Y2lJaUpUVkJyZy9qOFpxTzJzZ2ZyVktyWS8rYm01dVNFckt3dWJOMjh1dHV6VXFWUDFLZHExV2kyVVNpVnNiVzB4ZWZKay9jekoxcTFiSXk0dURtcTFHbzZPanVqZXZUczZkT2hnVUkrUGowK2hxZkx6SHhzMWFoUUdEaHdJYisvaTEwNXdkbmF1OHFtUDMzampqUktsa2k1dkw5cjFBQUg1cnprQUFDQUFTVVJCVkNyL05RSHkxbVczc2lvNityamc5V2pSb2dWdTNib0ZqVVlEa1VnRUR3OFBkT25TQlQxNjlOQ1hLWTludkNnMk5qYW9VYU1HWEYxZE1XN2NPSFRxMU1sa3VlRGdZS3hldlJvU2lRUWlrUWgrZm40WU8zYXMvcmlIaHdjT0hEZ0FtVXdHc1ZnTWYzOS9OR25TQksrKytpcGF0bXhwbExaZXg4L1BEME9HRE1HUUlVTVFIeCtQa3lkUElqdzhIS21wcWFoZHUzYXgvUzhQbHJnLzY5ZXZENUZJaElZTkcyTEtsQ21vWDcrKzJlZDI2dFFKUGo0K0NBc0x3NnhaczJCdGJZMVBQdmtFang0OXdyaHg0L0RHRzIrWVhWZU5HalZNRHBBWFo5Q2dRVkFvRk1VR0hZbEVJblRxMUFrWEwxNkVXcTJHVnF1Rmk0c0xYbjc1Wll3ZVBSb0FNSGp3WU9UbVd2N3ZDQVc5OGNZYnFGZXZIdXp0N2RHclZ5KzgvZmJieFg2ZmlrUWl0R25UQm0zYXRDbXluTzc3b3FSTElseTZkS25JWlVPSWlJaW84aElKK1JmUElpSWllazRvbnVRaTRZd002bXl0eGR0aStuOGlJaUlxekoxVTROVDl2TzJtWGtCSDQ4elpWWkpTcWNUVnExZUxIWFFnb3FxcHZKL3h1TGc0UEhueVJCOVVrSldWQlkxR0F6YzN0MmVxTnpFeEVjN096cWhXN2RranNLUlM2VFAzcDdKNzlPZ1J2TDI5aXcwdU1aY2dDQ2JYdXJlVTNOeGMyTnJhbGx0N2xpQ1h5ODNPNUVORVJFUXZEbEVwZnFsaUVBQVJFVDFmQk9EcHJXdzh1U0pIZWZ5RTgyanNnRnB2T0VOa1ZYNS8yQ0FpSXFLcTQwQWNrSmkzbkMvZWV4bW9aVjRHZFNJaUlpSWlJaUlpQUtVTEF1QnlBRVJFOU56UXFBUThpcEpCOXNqeXFlcXNiRVR3YVN1R1d4MTdpN2RGUkVSRVZWTzJHbmdreTl0MnRBRnFjbUlmRVJFUkVSRVJFWlVEQmdFUUVkRnpJVHRWallUVE11VEtOUlp2eTk3TkduNXZ1OExlbGVuL2lZaUlxSEFKVXVnekU5VjFCOG94SXpJUkVSRVJFUkVSdmNBWUJFQkVSRlZlMnQwY3BGek1ncUMxZkZ2dTllemgzVVlNS3h2K0ZaK0lpSWlLbGlUN2Q3dU9lOFgxZzRpSWlJaUlpSWhlTEF3Q0lDS2lLa3ViS3lEcFhCYWtENVFXYjB0a0pZSjNhMmRVYStoZzhiYUlpSWpvK2FBTEFoQ0pBRzl4eGZhRmlJaUlpSWlJaUY0Y0RBSWdJcUlxU1ptaFFjTHBUQ2d6TFovKzMwNXNEYiszWE9EZ3dSK2JSRVJFWkI2WkVzaFM1VzFYZHdSc3VZb1FFUkVSRVJFUkVaVVRqbVlRRVZHVmt4R3ZSUEw1TEdnMWdzWGJjdkd6USsyMkxyQzJZL3AvSWlJaU1sLytwUUM4WFNxdUgwUkVSRVJFUkVUMDRtRVFBQkVSVlJsYWpZQ1VDM0trLzVWajhiWkVJcUJtUzJkNCtqdGF2QzBpSWlKNi91UVBBcWpGcFFDSWlJaUlpSWlJcUJ3eENJQ0lpS29FbFV5RGhOTXk1S1NyTGQ2V2phTVYvTjV5Z1pPWHJjWGJJaUlpb3VjVGd3Q0lpSWlJaUlpSXFLSXdDSUNJaUNxOXpBUVZIcDJWUVp0citmVC96clZzNGR2QkJUWU9WaFp2aTRpSWlKNVBVaVVnejgzYnJ1WUFPUEIvM2tSRVJFUkVSRVJVanZpbkNDSWlxclFFTGZENHNoeXB0N1BMcFQydjVrN3dhdTRFa2FoY21pTWlJcUxuVlA0c0FONHVGZGNQSWlJaUlpSWlJbm94TVFpQWlJZ3FwVnlGRm9tbk02RjRhdm4wLzliMkl2aDJjSUhZMjg3aWJSRVJFZEh6NzNIV3Y5dGNDb0NJaUlpSWlJaUl5aHVEQUlpSXFOTEpTbEloTVVvR2pkTHk2ZjhkcTl2QTd5MVgyRG94L1Q4UkVSR1ZqYlI4U1l4cU9sZGNQNGlJaUlpSWlJam94Y1FnQUNJaXFqUUVBWkJjVjBCeVhWRXU3WGsyY1VUTmxzNFFjZnlmaUlpSXlvZ2dBT2s1ZWRzMlZvRFl2bUw3UTBSRVJFUkVSRVF2SGdZQkVCRlJwYUJSQ2tpTWxDRXJXV1h4dHF4c1JhamRWZ3pYbC9oWGVTSWlJaXBiVWlXZzBlWnRWM01FUkJYYkhTSWlJaUlpSWlKNkFURUlnSWlJS2x4MnFob0pwek9SSzlkYXZDMEhkeHY0dmVVQ08xZHJpN2RGUkVSRUw1NzhTd0ZVYzZpNGZoQVJFUkVSRVJIUmk0dEJBRVJFVktIUzQzS1FmQ0VMZ3VYSC8xR3RnUU5xdFhhR2xUWG41QkVSRVpGbDVBOEM4SENzdUg0UUVSRVJFUkVSMFl1TFFRQkVSRlFodEdvQnlURlp5SWhYV3J3dGtiVUlQcTJkNGQ2QTAvR0lpSWpJc3ZJSEFianpWdzhpSWlJaUlpSWlxZ0FNQWlBaW9uS25rbW1RRUNGRFRvYmE0bTNadVZqRDd5MFhPRlRqanp3aUlpS3lQR1lDSUNJaUlpSWlJcUtLeGhFUklpSXFWN0pFRlI1RnlhREpGU3plbHV0TDl2QnBLNGExTGRQL0V4RVJrZVdwdFVEbVAwbU9iSzBBc1YzRjlvZUlpSWlJaUlpSVhrd01BaUFpb25JaENNQ1RxM0k4amMwdXZ2QXpFb21BbXE4N3c3TUpwOThSRVJGUitVblA5MnRPTmY0YVFrUkVSRVJFUkVRVmhFRUFSRVJrY2VvY0xSSWpaWkNuNUZxOExWc25LL2krNVFxbjZ2d1JSMFJFUk9VclBlZmY3V29PRmRjUElpSWlJaUlpSW5xeGNZU0VpSWdzS3Z1cEdnbW5NNUdyMEZxOExiRzNIWHc3aUdGdGIyWHh0b2lJaUlnS2tpbi8zWFpqRUFBUkVSRVJFUkVSVlJBR0FSQVJrY1drM2NsQnlxVXNDSllmLzBlTkZrN3dlc1VKRUZtK0xTSWlJaUpUWktwL3Q4VjJGZGNQSWlJaUlpSWlJbnF4UFJkQkFBcU5DcnNUWTNBKzlTK2s1R1FnUjJQNWROTkVSR1FtMzNKcUp3UEFtWEpxaTZpS2NiQzJSUzBIZDdUeGJJajNmVnZEeVpvalUwUkVscEEvQ01DRlg3VkVSRVJFUkVSRVZFR3FmQkRBMVl3SCtQSHVZVWlVbVJYZEZTSWlJcUpLS1VlVGkvdHlDZTdMSlFoL0hJdXhqZjhQcjdyWHFlaHVFUkU5ZC9JdkI4Qk1BRVJFUkVSRVJFUlVVYXIwb3NsWE14NWc5dlUvR0FCQVJFUkVaQ2FKTWhPenIvK0JheGtQSzdvclJFVFBGYTBBeVA5SlNtY2xBcHhzSzdZL1JFUkVSRVJFUlBUaXFySkJBQXFOQ2ovZVBWelIzU0FpSWlLcWtzTHVIb0pDb3lxK0lCRVJtVVdlQ3doQzNyYXpIU0FTVld4L2lJaUlpSWlJaU9qRlZXV0RBSFlueGpBREFCRVJFVkVwU1pTWjJKMFlVOUhkSUNKNmJ1UmZDc0NGU3dFUUVSRVJFUkVSVVFXcXNrRUE1MVAvcXVndUVCRVJFVlZwL0gyS2lLanNaT1ZMcmlKbUVBQVJFUkVSRVJFUlZhQXFHd1NRa3BOUjBWMGdJaUlpcXRMNCt4UVJVZG5KbndtQVFRQlZWMkppSWg0L2ZselIzYURuU0hKeU11Unl1Y2xqZ2lEZ3pwMDc1ZHdqS2d1UEh6K0dScU9wNkc1VWVvSWdRS1BSOExNcVFrNU9UcG5VdzgrWWlJaUlDcXF5UVFBNW10eUs3Z0lSRVJGUmxjYmZwNGlJeW82TW1RQXFURkpTRWc0ZE9sVG84YjE3OStMSmt5ZkYxaU1JQWtKRFF6RnMyREJjdVhLbExMdUl3TUJBZlB2dHQyVmFaMEVYTGx3bzhuUElMeTR1RHIvODhrdWhnOU9tcUZRcWpCOC9Idi83My84TTlndUNnTTgrK3d4anhveEJidTYvdjF1VTFjQldXYmgrL1RxbVQ1K09NMmZPRkZwR0lwRWdPRGdZMjdadEszSDlYYnQyUldCZ29OSCsrL2Z2WS9UbzBaZzllemJVYXJYUjhVT0hEdUhMTDcvRTZ0V3JpNnhmRUFSczJMQUJ0MjdkS3JMY3BFbVRzR2pSb3BKMXZoaGw5WHdWcEZhck1YandZUFRxMVF2Mzd0MTdsaTVhVEZaV0Z1N2Z2MiswWHlxVll1alFvZmpvbzQrTWpxMWF0UW9uVDU2MGZPZXFBS2xVaWxHalJxRjc5Kzc0N0xQUElBaENtYmRSRnZmbmhnMGJjT3pZTWFObjFGUi9mL3JwSnl4WXNLREUvVnkwYUJGbXpweUo3T3hzZy8xSGpoekJ3SUVEY2ZueTVSTFhxWk9XbG9ieDQ4ZmorKysvTDNVZFJFUkU5SHl5cWVnT0VCRVJFUkVSRVZWMWxYazVBRk9EazgvaXd3OC9STy9ldmN1MHp1S28xV3FrcDZkRElwSGc4ZVBIa0VxbCtPQ0REd0RrRGNwRVJVWEIzdDRlblR0M05qZ3ZMaTRPWVdGaGtFZ2t4WDRPQnc4ZXhKMDdkL0RhYTYvaDFWZGZMZFArSnlRa0ZIcXN1SDZ0WDcrKzJQcXpzckt3WU1FQ1pHVmxJU3NyeStUZ3BJNUdvOEhTcFVzUkh4K1ArUGg0aElTRUZGcy9BRVJHUnVMV3JWdnc4dkpDMzc1OTlmdEZJaEVlUEhnQXRWb050Vm9OVzF0YlJFZEhZOUdpUlpnd1lRTGVmdnR0cytxM3BCTW5UdURjdVhONC9mWFhDeTF6NXN3WnhNYkdva2FOR21YV2J0MjZkZEdoUXdjY1AzNGN5NWN2eDZSSmsvVEhaRElaMXExYkIwZEhSL1RvMGFQSWVtN2V2SW5ObXpjak56Y1gvdjcraFphN2R1MGEvUHo4U3R6UDhuaStDb3FLaW9KRUlrSGp4bzFScjE2OUV2ZFpaOEtFQ1pCS3BhVStQNytDejlyaHc0ZXhaczBhZlBEQkJ4ZzdkcXgrdis1NTl2WDFOU2lma3BLQ28wZVBZdWZPblRoNThpUW1USmdBTnpjM2syMEZCZ1lXK2IxUVdrZVBIaTN6T2t0RExwZmptMisrd1lNSEQrRHU3bzc3OSs5ank1WXRHRHAwYUlucnN1VDltWlNVaE0yYk42TlJvMFlJQ0FqUTd6OTgrREEyYjk2TTZkT240K1dYWDlidlAzZnVIQklTRW95Q3VzTEN3cUJTcVRCcTFDaTR1TGdZOWVQNDhlTjQvZlhYNGVqb2FIRE14OGNIQ29VQ0N4WXN3Sm8xYTFDOWV2VVNmejRlSGg0UUJBRkhqeDVGLy83OThkSkxMeGtjWDc1OHVkbDFEUm8wcUV5L0E0bUlpS2hpTVFpQWlJaUlpSWlJNkJrcDhpVlhjYkt0dUg2WVV0WURUV1V4NEphUWtJREF3RUNNR0RFQ2d3Y1BSbEpTRW9ZUEg0N2h3NGRqNk5DaEVBUUJreVpOZ2tRaWdVd21NNXF4TGhLSjBMRmpSMVN2WGgxQlFVRzRmdjA2dnZ2dU96UnExRWcvTUplYm00c2xTNVpBTEJaandJQUJSZmJuNGNPSCt0bllWNjVjUWJkdTNVcjBmbjc3N1RkNGVIaVU2Qnlkc3JnK1lyRVljK2ZPeFRmZmZJT2Zmdm9KT1RrNWhRNjJiZHUyRGZIeDhhaFdyUm9tVHB4b2RodUhEeDhHQUhUdjN0M29tSjJkSGRScU5iUmFMWUM4ckFFcWxRcno1czNEd0lFREVSZ1lDSkZJWkhCTzE2NWR6VzdiWFB2Mzc0ZWRuV0VVamxxdHhxbFRwMkJ2YjEva2RUMTkralFBNEoxMzNpblRQZ1VIQitQdTNidVFTcVZRS3BXd3Q3Y0hBS3hac3dhWm1abVlQWHMyNnRhdFcyUWRaOCtlQlFDMGI5OGVZV0ZoUmFiOVRrOVBMM0xRTHlnb3FOeWZMMU1PSERnQUFPalZxMWVKejgzdjBhTkhTRTlQZjZZNkNuUGt5QkVBUUtkT25RejJQM3o0RUFDTWdoZHExYXFGTld2V1lNR0NCZnFnbWFsVHArS05OOTR3cW52QWdBSEl6TXcwMmU1dnYvMEdxVlNLMGFOSG03Vy9vSlNVRkV5Yk5xM0lNcVUxWjg2Y1lnTk5wRklwWnN5WWdiaTRPSFRyMWcyZmYvNDVKazZjaUEwYk5zRE96Zzc5Ky9jdjh2enl2RDkxV1FSR2p4NXQ4QjFWcDA0ZFpHUmtZT3JVcVFnTkRTMHkrR2JidG0zWXZYczNQRDA5TVhUb1VJTWdBSzFXaXhVclZrQVFCSHo0NFlkSVMwc3pPTmZIeHdlZE8zZEdSRVFFb3FLaTBMRmp4MExic2JPemcxZ3NCZ0NqckNEdDI3Zkg3ZHUzOGV1dnZ4cDl2dnYyN1N1MHpvSjY5T2loRHdJSUR3OUhTRWdJMnJkdmp6bHo1aUF5TWhLelo4OUdxMWF0c0hEaFFyUHJKQ0lpb29yRElBQWlJaUlpSWlLaVo1UmRpWU1BQUtCbXpacll2SGx6b2NmMzdObURsU3RYd3QvZkh5dFdyTEI0ZjZLaW9nQUFUWnMyTlhqZHJGa3pBSG1EUEsxYnQwWjZlanJFWWpHaW82TVJGeGVIWmN1V29YcjE2dkR5OG9LdGJkNEg3ZUhoZ1pFalIyTExsaTFJU0VqUUR3TGR2SGtURW9rRUkwZU9oTE96YzZGOVVTZ1VtRGR2bmo1OWZmdjI3ZUhqNDFQc2U0aU9qa1ppWWlJY0hCejBBN3VsWmVyNkRCMDZGSThmUHphN2p1Yk5tMlBPbkRtWVBuMDZObXpZQUE4UEQvVHMyZE9nekowN2Q3QjU4MmJZMk5oZzFxeFpaczg2VFVwS3dxVkxsMUNqUmcyVEE1b09EZzVRS0JUNndlbTMzMzRibnA2ZW1ERmpCclp2MzQ2a3BDUjg5ZFZYQmdQMHBqN2pKMCtlUUsxV28xYXRXckN5TXIyQ1pYSnlNZ1JCTUhtK3FYT2lvcUlnazhuUXMyZFAvUUNhcWZkMzQ4WU51TGk0b0hIanhvVUd1amc3TzhQR3B2Zy9wWVdHaHVMNDhlTUcreElTRWt4bTBKZzFhNWJCYTFNenVhT2lvbEN0V2pYNCsvdGo4dVRKQnNzdUZKU1ZsVlhrb0Y5UVVGQzVQVjlGWlFkSVRFd0VrRGVBdW1QSGprTEw1UmNXRmdZbkp5ZWovZi9QM3AzSHhaei9jUUIvelRTZFVoU2xraU8zWElzVklVZlM3a3JZelNMWHI5YXhGbG0zZFpPd0ZyazM3UEpqa2RqZEZqbXFKVnFSV3lqUmRqQXFTY2QwVDAwenZ6L21OMTl6TnpNZHN2dCtQaDRlMjN6bTh6MW0rbjZucmZmNzgzN3I2K3N6U1FYeUpQZVJ1aFh5eXU2MXhNUkVwS1Nrd01IQmdmbGNra2hLU2dJQW1SWGlFdGJXMXRpK2ZUdjI3dDJMc0xBd0JBY0hvMmZQbmdwSk1PN3U3aXJQNStMRmkrRHhlQmc3ZHF4RzQvSXFLaXBxcGNvQUlFN3dVZWZGaXhkWXRXb1ZNak16TVhUb1VDeGF0QWdzRmdzQkFRSHc4L1BEd1lNSDhlTEZDL2o1K2FuODNLeXI2NVBQNXlNc0xBd21KaWFJakl5VXVVYSsrdW9yckZ5NUVxdFhyOGFLRlNzUUdCaUlsaTFiS3V6anQ5OSt3NkZEaDJCcWFvcE5tellwcktJUENRbEJZbUlpQUZUWkVtYjM3dDNZdlh1M3l1ZWxnKzkrZm41SzUxeS9mbDJoN1luOHRSOGRIUTEvZjMvTW1UTUhvMGFOVW5tOEowK2VBQUQ2OSsrdjlERWhoQkJDNmo5S0FpQ0VFRUlJSVlRUVFxcWhVZ1R3Lzc4d2w4VUNERC9BMzdRdlhyd0lBR29EQWpYcDVzMmIwTlBUUThlT0hRR0lnNXhzTnB0NURJakxFa3RrWkdRZ0tTa0ozYnAxazluUDVzMmJBWWhYam5icTFBblhybDNEdFd2WG1PYzdkKzZNUjQ4ZU1jR0xaY3VXeVd6UDUvT3hjdVZLcEtXbFllalFvWWlPamtacWFpcjgvUHhnYVdtcDh2eURnNFB4NnRVcjZPbnBZZFdxVlFwQnBvaUlDSVdWbXZJcnRPZk5tNmY2RGRKUnIxNjlzR3paTW9TSGh5dVV4dWJ6K2ZqKysrOVJXVm1KUllzV0tRUTIxVGw5K2pSRUloRThQVDJWQnRwTlRFeVFtNXVMMHRKU21KbVpBUkFuZEd6ZHVoVkxsaXhCZEhRMEJnMGFKTk1hNE1pUkl3cjdtVHAxS2pJeU12RGpqeitxRE5oLzhjVVhLQ2dvVUxxOU5QbkE3b1VMRnhRQ3haTGcyS1ZMbHlBU2lWQllXS2gyMWJDL3Z6LzY5dTJyOXJqU2xIMlBkKzdjQ1VkSFJ3d2JOa3htUER3OG5Ba1dTb3VQandlWHk4V29VYVBBWXJGVUJyc0JjWFVGZTN0N2pWcEkxTVg5cFVrZyt2WHIxMVhPa1pCVW1xZ0xaODZjQVFDbTdMeTBaOCtlQVlESzFlRWNEZ2Z6NXMxRDU4NmQ0ZVRrcEpBQUlQSHk1VXVsVlF3a0NVbHhjWEVhalV0STJwalkyOXRyM0JiZzJiTm44UFB6ZzFBbzFQcjZsaGNURTRNdFc3YWdwS1FFbzBhTmdvK1BEMDZkT2dVdkx5ODBiZG9VTzNic3dLcFZxeEFSRVlHLy8vNGJ5NVl0VTlrS29pNnV6N0N3TUJRV0ZnSjRWL1ZCWXZ6NDhYQnljc0wwNmRPWmxnUHlTUUJ4Y1hFSUNncUNzYkV4Tm03Y3FQQmFIajU4eUh4T0xWMjZWT1YxY09EQUFlVG01aXFjbnp6NW4wa3VMaTd3OXZaR2VubzY3T3pzRk9hZk9IRUMwZEhSQ3VOcGFXa0FJUFB6VnBuNCtIaXcyV3c0T1RreGoxa3NGdnIxNjZkMk8wSUlJWVRVSHgvZ255WUlJWVFRUWdnaGhKRDZRN29LZ0RFSFVQNW4vdnJqK1BIak1pV0orWHcrL3Y3N2J3REE0OGVQa1pDUW9IUTdDd3NMVEp3NHNkckh6OC9QUjBKQ0F0cTJiUXNqSXlQd2VEekV4OGZEd2NGQm9WOXlWZVJYVzFkRk9zakM1L094YnQwNlBINzhHTU9IRDhmaXhZdlJwVXNYN05xMUMvUG16VU5BUUlCQzBJZkg0eUV3TUJBeE1URXdORFRFNnRXcjBhZFBINFhqeE1YRktRU1Y1RmRvMTBRU1FGaFltTXJTNzU2ZW5pcTMyN3AxSzdadTNhb3dyaXh3bUplWGg0aUlDSEE0SEpXOTZ5V3JzNHVLaW1CdGJjMk1Pemc0WU51MmJYank1SWxNQWtCZGF0eTRzY0pZZm40K1JDSVJBUEYxY1A3OGViQllMSVVlN3hKWldWa29MeTluVmg5cnlzUERBd1VGQlNndUxvYU5qUTBBY1JKQWl4WXQ0T0hoZ2F5c0xKU1ZsYUZseTVaNDh1U0owaVFBU2RCZlBtbWdMbFRuL2dLVVgwOGlrUWlUSjA5R1ZsWVdBZ01EMGFWTGwycWRZMjJSQk5xRGc0TngrdlJwbWVmUzA5TUJBT3ZYcjFkWnNVSWlPRGhZNXJGMGdzYUpFeWZVdnNlTEZpM1NhbHpUd0w5RVJVVUZ0bTdkQ3FGUUNGZFhWNTBUQUlxS2lyQm56eDVjdm53WmVucDZtRHQzTGp3OVBYSGl4QWtjUG53WUtTa3BXTFpzR2F5dHJiRmp4dzVzM0xnUnQyN2R3dGRmZncwUER3OU1uVHFWU1I3U1JuV3V6NUtTRWdRSEI4UGQzVjNsK3drQVhsNWVzTEt5VXZyNTFiMTdkM2g1ZWNIWjJWa2hJU1FqSXdQcjE2OW5xcU9vdTM4bFA1TmRYVjIxZWoxbVptYmc4L253OS9lSHQ3YzNmSHg4Rko1WDVzV0xGOURYMTBlYk5tMVU3cnUwdEJTcHFhbHdkSFNFdWJrNXlzdkxrWlNVaFBidDI2dE5rQ09FRUVKSS9VSkpBSVFRUWdnaGhCQkNTRFhJSkFIVXcxWUE4aTVmdnF4eWhlNzU4K2RWYm1kdmIxOGpTUUN4c2JFUWlVUk1LNERZMkZnSWhVS3RWcWJMbjFkVks1OTlmWDFsWGpPUHg4UEtsU3VSbUpnSUp5Y25MRml3QUFBd2N1Ukk4UGw4SERod0FMTm56OGJNbVRPWkV1NlJrWkU0Y09BQWVEd2ViRzF0c1hMbFNyUnIxMDdwOFJZdlhvekZpeGN6cjIvVnFsVWFyOURXaHFtcGFaWDl1U1d2dTZwNXFwdzRjUUxsNWVVd016TlRHVlNTakJjVkZjbU1sNWFXZ3MxbXc4YkdCaEVSRVNnb0tJQ1hsNWRPNTZHclU2ZE9LWXhKVndtNGNPRUNDZ29LTUhEZ1FLeGV2VnJwUG1iUG5vM256NS9MSkFHNHVibkp6T0Z5dVhCemM0T1JrUkZUTGxza0VtSCsvUG5nY0RqWXZYdTNURHNFUUJ6OHUzYnRta0tnV0tLd3NCRFhybDJEcGFXbHpLcmRrSkFRNU9mbks5MG1QejhmKy9mdlZ4aHYxS2lSMmlvSHF1aHlmNmx6NTg0ZFpHVmxvV1hMbHZVMkFRQUFreVNTbVptcGNvNGtHYUM2NU4vZjVjdVg0L1hyMXhxUEh6aHdBTEd4c1ZvZjk4Y2ZmMFJhV2hxc3JLd3daODRjcmJjWGlVUzRldlVxZ29LQ2tKdWJDMnRyYXl4WnNvUlpzVDkrL0hqRXg4Zmp5cFVyc0xDd3dNeVpNMkZpWWdKL2YzK2NQMzhlQnc4ZXhObXpaM0hseWhWNGVuckN3OE1EVFpzMjFlb2NkTDAranh3NWdzTENRcG1LQTZxb1MyQ2FPWE9td2xobVppWVdMVnFFd3NKQ2NEZ2NDQVFDaGM4TFpkVE5ZYlBaQ0E4UFp4NkhoSVRBeU1nSUFRRUJBTVJWTXVUYmdEZzRPQ0FrSkVUbHZ1V1R1bHhkWFpsRWlhZFBuMElvRk1MWjJSa0E4UHo1Y3dnRUFtb0ZRQWdoaEh4Z0tBbUFFRUlJSVlRUVFnaXBoaExCdTY5TlBxRGZzclZaTmFwSkFFTlROMjdjQUFBbTZDLy9XTjB4SldQcWVvQnI0dW5UcDNqKy9Ea0dEQmlBRlN0V1FFOVBqM25PeThzTHpabzF3N1p0MjdCcjF5NWN1SEFCbFpXVlNFMU5CWXZGZ29lSEI2WlBuNjYwTjdreXQyN2Qwdms4cXpKNDhHQU1IanhZNWZNaWtRakRodytIbnA2ZVRna0lYQzRYNTg2ZFUvb2NuOC9IbXpkdjhPYk5HNVNVbEFBQWpoMDdodURnWUx4OSt4YloyZG5NdUxTUkkwZXE3QVZlMXlTcmdkbHNOdjd6bi8rb25DY3BROC9odkx2QnBaTXF1Rnd1T0J3T2JHeHNZR1JreEl5eldDeDRlM3RqOCtiTk9IejRzRXpBOE9YTGw0aUlpTUNZTVdOVVhrdS8vdm9yK0h5K1FwL3g4UEJ3bFVIM3dzSkMvUHJycndyajl2YjJNa2tBdFhsL3FTTUpWSTRZTWFMRzlpa1FDT0RyNjZ2MHViZHYzd0tBeXVlbDUwaFRsWml4Yjk4K2hJYUdZdHEwYVRvbFZTZ2puNkFqU1RiUmRGeFZ6M3Qxcmx5NWduUG56b0hOWm1QWnNtVXEyMitvY3Z2MmJSdzZkQWpKeWNrQUFIZDNkM3p6elRjeTF6S2J6Y2J5NWN1eFlNRUN0RzNibGhtWGZJNzI3ZHNYZS9ic1FVeE1ERTZjT0lHUWtCQU1HalFJUzVjdWhidTd1OEl4YStyNjVQRjQrT09QUHpCczJEQ2xaZlRsajZmcGM1S0VoUDM3OXlNN094c3paODdFaFFzWHdPVnlNV1BHREpYN0Nna0pBWS9IVXp0SHZwV0FoWVVGN3QyN2g5dTNid01BVHA0OHFiQ050YlUxUm80Y3lUeTJzN1BEUng5OXBIVC84Z2tFOGZIeEFNQWtBVWdlVXlzQVFnZ2g1TVB5QWYxNWdoQkNDQ0dFRUVJSXFYOCt0RW9BNzl2NjlldGxIcTlidDA3cFBNa0tmS0ZReUFSOEpHUFNRWHRkOU8zYkZ6Lzg4QU82ZE9taVVNNWJKQktoYWRPbWNIWjJabnBYU3d3ZVBCamp4NC9YT0FGQUpCTHB0RUszcHFucVJWMlZBd2NPTU9Xc0pUWnYzb3c3ZCs2Z29LQkFZZjdEaHc4QmlOc0RORzNhRkUyYU5HSCtLL202dXQrN212VG5uMzhpTHk4UFk4YU1RWXNXTFZUT2t5UUJTRmNDa0U2cWNITnpnNDJORFRNbTZWVU9pRmZYUmtWRklUTXpVNmFuL2IxNzkyQnBhWW5Ka3ljclBXWlJVUkgrK09NUHRlZXZhU0tQc29CbGJkNWZnT3FndTJUMS9HKy8vYVl5d1VRZFBUMDlIRHg0VUdaTUpCSlZXWWxBMDBvRjZvaEVJcWJIdXFSUCtvY29JU0VCMjdadEF5Q3VKaElTRW9LdVhidHF2SDEyZGpZMmJOaUEwdEpTT0RnNHdOdmJHN2R2MzhiZXZYdVZ6bmR3Y01EOSsvZHgvLzU5aGVmV3JsMkxaOCtlNGVqUm83aDkrelphdDI0Tk5wdGRxOWVudWJrNVhGMWRWYTdROS9Ed1lOcTFTSko3cWlKOWZjMmRPeGM5ZS9hRXA2Y25jKzVqeDQ1VnVlM0ZpeGZCNC9IVXpwRlhVbEtDd01CQTJOalk0TUNCQXpMSlIxRlJVZGk0Y1NPR0RoMHFzMDNIamgxVnRxR1JUd0tZUEhteXpHZlR1SEhqYWl6cGhSQkNDQ0YxaDVJQUNDR0VFRUlJSVlTUWFpajVRSk1BZnZycHAvZDlDbXBKZ2hWUG5qeGhBaWwrZm40NkI3VGxTVXBXOC9sOHBLU2tJREV4RVk4ZlA4YWpSNC9BNC9FQWlGZlk5dXZYRDJWbFpiaDkremFpb3FJUUZSV0ZWcTFhb1d2WHJ1amN1VE5hdG13SmUzdDdtU0NNeEowN2Q1aFZ4aFVWRlZpeFlnV0dEUnVHSVVPRzFNaHJxRTFSVVZHSWpZMkZ0YlUxVXpvZkFBd01ER0J1Ym81MjdkckJ5c29LVmxaV2VQMzZOY0xEd3pGOCtIRE1tVE1IeHNiRzcvSE1OZWZwNllubXpadWpWYXRXT0hqd0lFYVBIcTIwSExsQUlDNzNJWjBFb0FsSmU0U0ZDeGRDWDErZnFZeFFVVkVCTnpjM0RCZ3dBRUtoRUVWRlJjd3hKSTRmUDY2MGtrSk5xZTM3cTZxZ3UvUTFwUTM1cEIxQS9jcHdTZXNIZFFrVDB1MGgxSG44K0RGeWNuS1lhNmFtcUZweHJ1MjRKdExTMHJCNjlXcVVsNWZEMDlNVFo4K2VaYXFWNU9YbFljT0dEZkQxOVZYYm5xVnAwNmFZTldzV1dDd1czTjNkOGZidFcyellzRUduODFtOGVERTZkT2lBZ0lBQUpDVWx3Y0hCQVVEdFg1OExGaXpBalJzM3dPRndFQkVSQVJNVEV3d1lNQUFBMEtsVEoyYWVkSEtQT3RMZkUwdExTM2g2ZXFwOFhwTjl5Sk51QnlBU2liQnQyemE4ZWZNR2E5ZXVSVmhZR0Q3NzdET1ltSmlBeStWaTE2NWRzTGEyVnRtK3A2U2tCTjdlM25CMWRjWGN1WE9yUEM5Q0NDR0VmTGdvQ1lBUVFnZ2hoQkJDQ0trRzZVb0E5YTBkZ0tTdnRiTEFtYVJYY0gwWEV4UERmTzNuNXdkUFQ4OXFCY0ZLU2twdzh1Ukp2SHIxQ2k5ZnZnU1h5NVZab2QycVZTc01IRGdRaFlXRkdEUm9FQVlPSE1oc2QvZnVYVHg0OEFCeGNYRUlDd3RqVmpLeldDeVltWm5CMHRJU0sxYXNZRmFWWDdod0FYWjJka2hQVDBkNWVUbGV2WHFGVFpzMm9iaTRtRm5WV3Bza3EvaTFYVG1ibTV1TDNidDNBeEFINDVZdlg4NDh0MkRCQW9YNWNYRnhDQThQUjM1K3ZrWUpBRk9uVGxVNi91Yk5Hd0RBckZtemxGNnpnTGpjdmJwOS9QampqeHBYYWdDQW5qMTc0dkxseXpoMTZoUWVQSGlBd01CQWhYWUZ1aVlCakJrelJ1bjRuMy8raVQvLy9GUGxkc25KeWZqOTk5L1JxMWN2M0x0M1QrVzhtbWpUVWRQM2w0U3lvTHVrTi92R2pSdng4Y2NmVi9zWUFHVHUzZG9XRlJVRkFIajE2cFZXNzlIYXRXdlY5bEpYdFRwYlUrSGg0VWhNVEt4eUhwZkx4ZEtsUzhIalh3SzZ2QUFBSUFCSlJFRlU4ZURpNG9KWnMyYmg3Tm16elBQQndjRjQ5T2dSNXMrZmp4RWpSbURhdEdrcVd3MUk5NU52MnJTcHhsVXB5c3ZMc1hyMWF0eTdkdzllWGw0eXo3VnIxMDVoZm0xZG54d09CeTR1TG5CeGNVRkVSQVFzTFMyeGVQSGlhdTlYbFpwc0I1Q1FrSUMvL3ZxTHVaOSsrdWtuSER0MkRDTkdqRUJVVkJRcUtpcXdaczBhbFcxWDJHdzJpb3VMVVY1ZXJ2c0xJb1FRUXNnSG9aNzllWUlRUWdnaGhCQkNDUG13bEVndDRLMXZsUUFrUVdEcFh1WVNtZ1p0Z0pvSk51cENJQkRneXBVcllMRllFSWxFYU5DZ0FmYnMyWU51M2JyQjJ0b2FBSkNUa3lOVGZsMlpuSndjNW1zVEV4T2twcVlpTmpZV1RaczJSZS9ldmRHdVhUdDA3TmdSblRwMWdybTVPVjY5ZWdVZkh4OFVGUlV4U1FBbUppWk0wQWdBaW91TGtaeWNqTlRVVktTbnB5TXpNeE85ZS9kbUVnQlNVMU54NDhZTlRKdzRFY2VPSFVPREJnMndjZU5HekpzM0R6dDM3b1M1dVRrVEdGVDIvYW5xZlZFWE1KS1FKSUdVbDVlcjdZa3ViZlBtellpSmlVRmhZU0hjM053MEN0WktYbk5hV3BwR3g4akl5RkQ3L092WHIzWGVoM3hRV05ucmx1OEI3K3JxaXIvKytnc3hNVEhZdVhNbmxpeFpJdk84NUQ3U05BbWdlZlBtY0hSMHhLaFJvelNhRHdEMzc5OW5WczhmT25RSWJEWWJzMmZQVnZ0OVU5VktRTjR2di95aWRMdzI3aTlWRWhJU3dPVnlZV2xwaVY2OWVtbDAzcHFvckt6VSt2N1JSVWxKQ2E1ZXZRb1dpd1VqSXlPd1dDeG01YmdxMTY5ZlIwbEppY3BnN1BqeDR6RjgrSEQwN05teld1ZldwVXNYNU9ibXFwM3ovUGx6TEYrK0hEd2VEejE3OXNTeVpjc1VWdFhQbkRrVGxwYVdPSHIwS01MQ3duRGp4ZzNNbmoyYitjeXJydExTVXF4YnR3NzM3dDJEcTZ0cmxaOWhkWGw5cXBLWm1hbnhaNmM2TmRrT3dOSFJFVnUyYkVHUEhqMEFBRzNhdE1HT0hUdHc2dFFwQUVEMzd0MlZWalNSa0h4RzFsUlZCVUlJSVlUVVg1UUVRQWdoaEJCQ0NDR0VWSU4wSlFEamV2WmJ0bVNsbjRHQndYcytFOTNjdkhrVGVYbDU2TnExS3g0OWVvUzVjK2RpMnJScENBd01aQUkvSlNVbHVIejVzbGI3L2U2Nzd3QkE1WXB4eVlyMFpzMmFxZHhIZ3dZTjBLMWJONmF0Z0x5alI0OENBRDc1NUJNY08zYU0yVjlBUUFCT25UcUZ2bjM3Z3MvbkE0REtJS0VxUXFGUXF4N25tdlJNbHhBSUJIQnhjY0c1YytjMExoWGR1SEZqV0ZoWTRNMmJOOGpMeTBQanhvM1Z6bGVWZ0RKaHdnUzhmZnNXRnk1Y1VCbHcvK0tMTDFCUVVLQnhFb3VtcjN2aHdvVjQ5dXdaSWlNajRlam9pQkVqUmpEUGFWc0pZTktrU1pnMGFaSkdjeVdrVzBSMDZ0UUpuVHQzaHIyOXZkcHRwa3lab3RHK1ZTVUIxTmI5cFV4RVJBUUFZTml3WVNxclBPaWlvcUlDcHFhbU5iWS9WYzZlUFl1aW9pSU1HREFBbHBhV09IdjJMQ1pPbkFoYlcxdWw4NU9Ua3hFWkdRbHJhMnQ4OU5GSFN1Y1lHQmdnT1RrWnljbkpOWEtPM2JwMVU1b1FFUk1UZysrLy94NmxwYVhvMjdjdlZxOWVEWDE5ZlNhNVJVSlBUdy9qeG8yRHM3TXp0bXpaZ3NURVJQajcrOFBGeFFWK2ZuNHdOemZYK2R4RUloR1dMMStPSjArZXdOWFZGVXVXTEtreUNGMmIxK2NQUC93Zzh6Z25KMGRtVEpLZ0lCQUl0UHFzVmVYMDZkTXFueXNvS0toeWpzVHc0Y05oYm03T0pBRGs1dVlpTWpJU1dWbFphTktrQ1pvMGFZSzR1RGhNbVRJRlgzenhCY2FPSGF2d2MwN3llZmFoL244QklZUVFRalJYei80OFFRZ2hoQkJDQ0NHRWZGajRVbkVVbzNyMlczWnhjVEVBNWNIdTk3VzZYeHVuVHAxQzU4NmRtVldOZG5aMitPS0xMd0NJQXhuZHVuV0RsWlVWbGl4WkFuZDNkOWpZMk9ESWtTTUF4Sy9QM3Q0ZWh3NGR3dmZmZjg4RTlnSHgrNUdlbm80NWMrWW9QYTZrRjN0MGREUWVQWHFrOWh5TmpZMnhkKzllbWJINzkrL2ordlhyNk4rL1A3TmlWYUp0MjdaTWVYM0ppblF6TXpPTjNnOEpBd01EallMZysvYnRRMmhvS0FCeGFmcHZ2dmxHNDJOczI3Wk5vOUwrRXAwNmRVSk1UQXdTRWhMVWxqNVhwNlNrQkJ3T1IrdXkrK29vZTUrVTlZQnYyTEFoNXMrZmp4VXJWbURmdm4xd2RIUmsrcjVYVklnemZiUUpta2xLZGV0eXJpTkhqdFFvc0MxSk5ORlZiZDFmeWlRbEpRRVFsejdYcFJXSnN1OWpaV1VsK0h3K0tpc3JWYTdXbHR4ajZsWnp5MWVHa01mbjgvSGJiNzhCQU1hTkd3ZGpZMk9jUFhzV3g0OGZWMXBDWGlRU0lTZ29DQ0tSQ043ZTNpcmJjYVNtcHVMQWdRTnFqNjBORHc4UG1TUUFvVkNJbzBlUDRzU0pFeENKUkJneVpBaVdMRmxTWmVVRWUzdDc3Tnk1RThlUEg4Zng0OGNSSFIyTnVMZzR6SjA3RjRNR0RkTHAzRmdzRmhZc1dJREl5RWo0K1Bob3RBcTlOcTlQU1ZLS1JFbEppY3lZSk1GR3NvK3FWUFh6VkpQdnN5WnpldmJzQ1hOemM2U21wdUxDaFF1SWlJaEFTVWtKaGcwYmh0bXpaOFBVMUJReE1URTRkT2dRamgwN2hqdDM3bURQbmoweSs1QWtueGtaR1ZWNVBFSUlJWVI4Mk9yWm55Y0lJWVFRUWdnaGhKQVBDMStxSFlCaFBmc3RtOGZqQVZBZVpGYldyencwTkJRbUppWndkM2RYR0s5cjkrN2RRMkppSWhZc1dJQzR1RGhtZk5xMGFjelgyN1p0QXlCK25TS1JTR1V3ZmVuU3BRcGpGUlVWVlFacEN3c0xtUjcwcWpScDBrUmhMRGc0R0N3V1MyWGZlb25NekV5Vis1QW5Fb20wS3Q5Y1hGeU1QLy84RXl3V0M0MGJOMFpZV0JnOFBUM1J2SGx6amJhdmFqVy92SzVkdXlJbUpnWjM3OTdWS1FtZ3RMUVVKU1VsR3IwWHRhVlBuejRZTW1RSW9xS2ljUHIwYVNiQUs2bW9vVXR5Z2ladEd5UTl3U1UwWFhHdGFvVy9KbXI3L3BKbmJXMk4wdEpTcmM3eHpaczNUTUJTR2NrS2FrMVdhMWRuTmZmNTgrZVJuNStQcmwyN29tUEhqZ0FBZDNkM1hMcDBDVU9IRGxWb2J4QWFHb3FIRHgvQzBkRVJuMzc2cWNyOTl1L2ZYNnUyTE5ySXpNekVsaTFiOE9USkUrYXphT0xFaVJwL2hyRFpiRXllUEJtOWUvZkdwazJia0ptWmlRMGJOaUE3T3h0ZVhsNHljN1ZOS0FzT0RwWjVyQ3pRWHR2WHAvVDdMcDB3VU5NNmRPaUF4bzBiTStkYUUwNmZQczBrRERnNU9XSEtsQ2xvMzc0OTgzei8vdjNScjE4L1hMaHdRV2t5a2VTK3FZc0tHb1FRUWdoNXYrclpueWNJSVlRUVFnZ2hoSkFQaTNRbEFFUGxDejdmRzhscVowdExTMmJzd0lFREVBcUZ1SC8vUHB5Y25HU0NRcUdob1dqWXNDR3pZanc1T1JsMmRuYVlObTFhalpid3JvcFFLTVNCQXdkZ2FtcUtJVU9HeUFTQmxKSDBvcmV6czlQNEdLMWF0VklaZ1BQeDhVRjZlanBPbmp3SkN3c0xsZnY0NUpOUDBLQkJBNFh4bmoxN3dzN09EcTFidDFaN0RzK2ZQd2NBdEd6WnNzcnpqWXlNeFBYcjErSHI2OHVzVUZmbjZOR2pLQ3dzUlAvKy9kRy9mMzlzMmJJRm16ZHZ4bzRkTzJxbGgzcWZQbjBRRkJTRTJOaFkrUG41YWQxdldoS2t0Ykd4cWZGejA4YnMyYk5oWjJlSGlSTW5NbU44UGg4c0ZrdmpTZ0Fpa1lqNVdwTSszNUtlNE5yU05JQXNINlN0aS90TDN1clZxN1dhLzl0dnYySC8vdjNRMTlmSG9rV0xsTTZSck9EdjM3OC8xcTVkcTNTT3BPcUR1dmRLV1dVSWllenNiQnc5ZWhRc0Znc3paODVreG4xOWZYSHIxaTFzMkxBQk8zYnNZTzdoVzdkdVlmLysvVEExTmNYaXhZdFYzZ2VhbEg3WGhiVzFOUW9LQ2hBVUZBUStuOCtjaDdPenMwNzc2OVNwRTRLQ2doQVlHSWpIangrckRQaHpPQnlkN2wxbHlSbnY0L3FzTFYyNmRFRk9UazYxcTNaSXQvNXdkWFZGYm00dXNyS3k4TmRmZitIV3JWdEt0L0h5OHBLNVppVmV2MzROQUdwL3RoRkNDQ0hrbjRHU0FBZ2hoQkJDQ0NHRUVCMEpoRUNsVVB3MWl3WG8xN01rZ05UVVZBQ3l3UkVPaDRQSXlFaHMyYklGam82TzJMNTl1OUlBZjFKU0V1YlBuNDhPSFRwZzQ4YU50Ukk0VmlVcUtnb3BLU21ZTUdHQ1JpV0w3OXk1QTBDODZsS1Z4TVJFV0ZsWlZSbjR1SHYzTGw2OWVnVkhSMGUxYzh2S3lsQlpXYWwwTmFXN3U3dFc1eTI5aWxPVndzSkMzTHg1RTRNR0Rhb3lDZURHalJzSURRMEZoOE9CajQ4UFdyUm9nWWlJQ0R4OCtCQmJ0bXpCZDk5OXAzV1F2aXIyOXZabzFhb1YwdExTY1BmdVhYejg4Y2N5enlja0pDQXJLd3Y5K3ZWVCt0NUlBbjF0MjdhdDBmUFNscm01dVV3Rmg0cUtDb2hFSWhnYUdxcmRyckt5RWpFeE1iaDgrYkxNTlNHcElxQ09kTkpBWFhnZjk1ZElKTUtwVTZmZzR1S2lObGdzRkFxeGI5OCtuRGx6QnVibTVsaTNiaDBjSFIyVnprMVBUd2RRdTRrajI3WnRRM0Z4TVQ3OTlGT1oxOSs0Y1dNc1g3NGN5NVl0dzZKRmkrRHY3NC9jM0Z3RUJBU0F6V1pqNWNxVmFvUFNOZGtHUU5wSEgzMkVzV1BIb3J5OEhCOTk5QkVXTDE3TWxOUFhsWW1KQ1Zhc1dJSGMzRnlWVlNwc2JHeDBXa212TEtuZ2ZYNyt5K055dWRWcW5YUCsvSG1tRlVaMVNDY0JXRmhZWU9iTW1kaS9mejhBNWRWRzFGMWZrdk9wajBrVGhCQkNDS2xabEFSQUNDR0VFRUlJSVlUb3FMd2VWd0VBM2dWV3BZUE0yZG5aK1BISEh3RUFBd1lNVUxuQ3YwMmJOdWpkdXpkaVltS3dkdTFhK1B2NzExa2lRT3ZXcldGaVlzTDBmMWFub3FLQ0tYdXZiclZyVkZRVXpwNDlpejE3OXFCTm16Wks1NVNXbG1MZnZuMEFxbDdCTFNtcDNMQmhRNFhuTkFrMFpXVmw0ZkhqeHpBeU1rS1hMbDJxbkorWGx3ZWc2dFlCdDIvZlJrQkFBRVFpRWY3em4vOHdLNVNYTGwyS3VYUG5JaW9xQ2tLaEVFdVhMdFdwdkwwNjd1N3UyTDkvUDA2ZlBxMlFCSERuemgwY08zWU1QajQrOFBiMmxubE9LQlRpNHNXTEFLQ3czZnRXVWxJQ0FFcVRBUEx5OHBnQVpFWkdCck1hZmZEZ3djeWNFU05HMU5xNTZScWNmQi8zVjNoNE9INzY2U2Y4L1BQUEdEaHdJTWFPSGN1VTFwY29LeXREUUVBQVltTmpZVzl2ancwYk5zRFcxbGJsTVo4K2ZRb0FHbFhHME1YNTgrZHg3OTQ5bUp1Ync5ZlhWK0g1SGoxNllQbnk1ZGk0Y1NNV0xsd0lnVUFBUFQwOXJGbXpScUZGZ0R4bGxRbmk0dUxRdm4xN0dCc2J5NHpMbDZ0UFNVbEI4K2JOMVZhbUNBd01ST2ZPbldzMDJhZXVWbzYvcjg5L1pUU3RjRkJWdTRtelo4OHFmRjgxNGV2clcrVytsZjJza2s4Q2NIUjBSUFBtelNFUUNIRDU4bVVBNGlSQlNZS041SGxDQ0NHRS9MTlFFZ0FoaEJCQ0NDR0VFS0tqTXNHN3J3M3IyVy9ZdWJtNWVQejRNVXhNVEpoZ20xQW94T2JObTFGWVdJaStmZnVxRGJLdzJXeXNXTEVDUzVjdXhkMjdkN0ZwMHlhc1hMbXl4bGVRSytQZzRJRGx5NWRyMUJ2OTFLbFR5TW5KUWI5Ky9XQnRiYTF5WG1scEtRUUNnY3BFaG9xS0NtellzQUZjTGhkOSt2U3BzcTk5Ym00dUFLQlJvMFpWbnFPcTh4YUpST2pYcjU5R1plWWxwYzlWcmVxVnJMUStmUGd3S2lzcjhkbG5uMkhjdUhITTgwMmFORUZBUUFDV0xGbUNhOWV1NGRXclYxaTJiRm1OQmxBLysrd3pIRDkrSEE4ZVBNQ3RXN2ZnNU9URVBKZVNrZ0pBL0wyVmQvejRjWEM1WE5qWTJGUVpQSzFyeGNYRkFDQ3pJcG5INDJIcDBxVklTVWxoVnZHM2FORUN6czdPY0haMlJzZU9IZkhWVjE4QkFCWXZYbHpsTVg3KytXZm1ldExHNU1tVE5acjN5eSsveUR4K0gvZVhpNHNMZUR3ZWZ2LzlkMFJIUnlNNk9ocmR1blhEdUhIajBLZFBIK1RtNW1MbHlwVklTa3BDang0OXNHYk5taXA3bGtzU01EcDM3bHpsNjlCV1hGd2M5dTNiQnhhTGhhVkxsNnE4enkwc0xOQ3NXVE9tS29HZG5aM0szdlNxRkJVVjRhZWZmc0w1OCtmUm8wY1BiTm15UmVYbkxKZkx4Yng1ODJCc2JJelBQLzhjSTBlT1ZOcVNSRlgxaEEvQis3ZytKYkt5c3ZETEw3OHdMU2cwclhCUW5Xb0JkV0hIamgwQWdPRGdZTHgrL1JvY0RnYzdkKzVFUWtJQy9QejhtT2NKSVlRUThzOVN6LzVFUVFnaGhCQkNDQ0dFZkRqcWN5V0E4K2ZQbzdLeUVnTUhEbVFDSHdjUEhzU2pSNDlnYjIrdlVCSmVXVWx5ZlgxOXJGKy9IbjUrZm9pT2pzYStmZnN3ZS9ic09qbC82UUN5S25mdTNNRXZ2L3dDRG9lamRLV3U5R3VTQkhPVnJXYk56czdHaGcwYmtKQ1FBSHQ3ZXl4ZHVyVEtZeWNuSndNQW1qVnJWdVZjZVltSmlRZ0xDd01BakI0OVd1a2NQVDN4QlpXYm13c3pNelBFeDhkRFQwOFBWbFpXU3M5bDkrN2RpSStQQnlEdUJhMnNSTFNEZ3dNQ0F3T3hjdVZLSkNjblk5YXNXUmc1Y2lRbVRKaUF4bzBiYS8wNjVKbVltR0RLbENuWXQyOGZ0bS9mamgwN2RqQ3JhQ1huSnQvNklEUTBsQWxTejVvMVMyVmxDbDFWTnpqMzRzVUxBSkFKU0p1Ym02T3lzaEl0VzdiRTRNR0Q0ZUxpQW50N2U2WGJEeDgrdk1wam5EeDVVcWNrQU9rUzRlcklKd0VBZFh0L0FlSnJZOXk0Y2ZqODg4OFJIaDZPa3lkUDR0R2pSM2owNkJFY0hCeFFXRmlJN094c3VMdTc0OXR2djYweVdKdVltQWd1bHd0YlcxdVY3NzJtaEVLaHpPUG56NTlqOWVyVktDOHZ4L2p4NHhXcVUxUlVWT0Q2OWVzNGQrNGNIajkrREFBWU5HZ1FCQUlCWW1KaU1HL2VQUFR1M1J1alJvMkNrNU9UeW9DK1VDakVoUXNYOE4vLy9oYzhIZyt0V3JYQzFLbFRaZWJMbjV1RmhRWEdqQm1EMzMvL0hULy8vRE9DZzRNeGF0UW9lSGw1YVoxOFVKL1YxZlZaV2xySy9EY3dNQkFSRVJFUUNBVDQ1cHR2cW5QNjlWSkVSQVFPSHo0TWMzTno3TjY5R3ovOTlCTWlJeU9SbUppSTFhdFgxMXBGRFVJSUlZUzhQNVFFUUFnaGhCQkNDQ0dFNktpK1ZnSW9LQ2pBNzcvL0RnQVlOV29VQUNBc0xBeS8vdm9yR2pWcWhJQ0FBQlFYRjZPb3FBaG1abVl3TUREQTlldlhBVUJoVmFtcHFTbjgvZjB4Wjg0Yy9QSEhIN0N6czFNWnVLNUxrWkdSMkxGakJ5b3JLL0hOTjk4b0JEQTRIQTZ5czdPUms1TURBd01EUEgzNkZNYkd4akxsKy9sOFB2NzQ0dzhjUDM0Y3BhV2xhTmV1SGZ6OS9XV0NhY25KeVRBMk5vYTV1VG1NalkzQllySHc5OTkvSXpnNEdBRFFyVnMzcmM0N096c2I2OWV2aDFBb2hMT3pzOHBWek0yYk4wZEdSZ2FtVFpzR2ZYMTk1T2Jtb2tlUEhqTEIwYVNrSkp3OGVSSi8vZlVYUkNJUnpNek1NRy9lUExpNHVLZzh2cjI5UGZidDI0ZGR1M2JoeXBVckNBME54Ymx6NXpCNDhHQU1HellNUFhyMFlCSVFkREY2OUdqY3ZYc1h0Mi9meG9JRkMrRG41d2VCUUFBZWp3ZGJXMXNtQ0ZkU1VvSzllL2NpSWlJQ0FEQjE2bFQwNjlkUDUrT3FvaXhBbkpHUmdjcktTcG14ZS9mdUFSQ3Y1RzdZc0NHTWpZM3g4dVZMSEQ1OEdJQzRSTG0wSFR0MktGMkJMZS9NbVROVnppa3FLcXB5VGwycmlmdExHWDE5ZlhoNGVPRFRUei9GNWN1WEVSd2N6RlNKTURRMDFIaFZ2K1QrYzNWMTFlcDFWVlJVeUxUQlNFcEtRazVPRGpOV1VWR0JWYXRXb2FTa0JDNHVMdkR4OFFFZ0RoSS9mUGdRMTY1ZHc4MmJONWsyRVYyN2RzVi8vdk1mNW5QZzNyMTdPSERnQU83ZXZZdTdkKytpVWFORzZOZXZIM3IzN2cxSFIwZFlXbHBDSkJJaEtpb0t4NDRkQTVmTGhiR3hNV2JNbUlIUFAvOGNPVGs1S0NrcGdaR1JFU29yS3hFZUhnN2dYU1dLQmcwYXdOZlhGNk5HamNLUkkwZHc2ZElsQkFjSEl6UTBGSjZlbmhnN2Rxek8xVW1xZzh2bDF1bHErSnE2UGk5ZHVnUkFYR25sNHNXTEdEQmdBQ1pObWdRVEV4T1Z4eTRySzVPcERDTDU3RkNYdUJJY0hLeFRPeDBlajFmbG5LcmU5N0t5TXV6ZnZ4OWhZV0V3TmpiR21qVnJZR05qZzFXclZpRWtKQVNIRGgyQ241OGZGaTFhcFBabkJ5R0VFRUkrUFBYb1R4U0VFRUlJSVlRUVFzaUhwYjVXQWpoejVneUtpb3JnN095TWR1M2FJUzh2RHdjUEhrU0RCZzBRRUJBQUd4c2JuRHAxQ2djUEhsVFlWbGxQZGpzN08zejMzWGRZczJaTmxUM3BhNXRBSU1DNmRlc1FHeHNMQUpnMGFSTEdqQm1qTUs5RGh3NklqNC9IK1BIam1URkprRGt6TXhNWEwxN0VoUXNYd09QeHdHS3g4TVVYWDhESHgwZWg5L3V1WGJ1UWtKREFQR2F6MmN6cVhDY25KM1R0MmxXcjgvZjM5MGQyZGpiTXpjMHhaODRjbGZPKyt1b3JaR1ptNHRXclZ3REVRZWk1YytjQ0VQZHkvdUdISDVDVWxNU2MwL0Rod3pGOStuU05TbWczYU5BQTMzMzNIZHpjM0hEdzRFR2twS1RnenovL3hOV3JWN0YxNjlacWxSSm5zVmhNR3duSkNsT0pnUU1IQWdDdVg3K092WHYzNHUzYnQ5RFQwMk1Db0xWQldTbnZTWk1tSVNzclMyYnN3WU1IQ0FrSlVib1BQVDA5aFd0TWt3UUFBTml6WjQrR1oxbzErV0NmTmtGWFNaRFcwOU9UdVk2VXFZbjdTeE42ZW5vWVBudzRoZzBiaHN1WEwrUDQ4ZU5JVDA5SFlHQWdqaDA3aHZIang4UFQwMVBwdGc4ZlBzU05HemRnYUdpSWtTTkhhbnhNQUFnSUNNRE5temRoWkdRRU5wdk5KR0JJN21OOWZYMU1uRGdSdDI3ZHduZmZmUWNBV0w5K1BXN2V2QW1CUU1ETUdUcDBLRWFOR3FXUXROQ3JWeThFQlFYaDJyVnJDQWtKd2Q5Ly80MkxGeS9pNHNXTDZONjlPelp2M293WEwxNWcwNlpOWUxGWWNITnp3N1JwMDVqa21Ibno1akd0UDZUSmZ5NWJXbHBpd1lJRkdEMTZOSUtDZ3ZEZ3dRT2NQbjBhZ3djUGZpOUpBQndPaDZuNm9ZMnErdDNMcStucjA5N2VIaXdXQzEyNmRNSFhYMyt0VUtsRW1Za1RKNkt3c0JDR2hvWVFpVVRnOC9rQUZLdWNTSk1rcmRRR1pWVmZEaHc0QUFENDQ0OC9jT0xFQ2VUbDVjSGEyaG9yVjY1azJnTUJ3TGh4NDlDNmRXdHMyTEFCL3Y3K21EOS9Qajc3N0xOYU8xZENDQ0dFMUMxS0FpQ0VFRUlJSVlRUVFuVEVyNmVWQUVhUEhvM282R2g4L2ZYWEFJREdqUnRqMjdadHFLaW9ZQUlWSFRwMFFLdFdyVkJaV1luS3lrb1lHUm1oZCsvZUtrdU05K25UQjRjT0hkSXAwRk9UT0J3T3JLeXNZR1ptaHJsejUyTHc0TUZLNTMzNzdiZjQ4Y2Nma1oyZERSYUxCWHQ3ZTZhVlFWNWVIazZkT2dXUlNJU0JBd2RpeXBRcEtrc2g5KzdkRzZXbHBhaW9xSUJBSUFDYnpZYVZsUlg2OU9talUwV0VxVk9uWXQyNmRWaXpaZzJhTm0ycWNwNkRnNFBLWHRTdFdyV0NyYTB0VWxOVE1YandZRXlZTUFFdFdyVFErbHg2OSs2TlhyMTY0Y2FOR3dnTkRjWEFnUU5ycEplNGlZa0p0bTdkaXVQSGorUENoUXNvS0NqQXh4OS9ERzl2YitiNW5Kd2MyTnJhWXNtU0pYWGV2OXpHeGdZR0JnWXlZKzNidDRldHJTM0t5c3BRWGw0T29WQUlmWDE5dEduVEJ0N2UzdWpRb1lOV3h6QTNOMGRSVVJHT0hUdFc1ZHdsUzVZZ0l5T2p5bmtlSGg1YW5ZTXlWU1d0MU1UOXBRMDJtdzAzTnplNHVyb2lNaklTdi96eUM3S3lzcENlbnE1eW03WnQyOExlM2g0dUxpNVZ0ckZvM3J3NWpJMk5tY2RkdW5UQjA2ZFBtZSt4cWFrcDJyWnRpL256NXpOelBEMDk4ZGxubnpFcnR6MDlQWEh6NWsxMDdkb1Znd2NQeHVEQmc5V1czbWV4V015OFI0OGU0ZUxGaTBoT1RzYmF0V3ZCNFhEUXBrMGJlSHA2WXZqdzRRclhWWThlUGZEczJUTUloVUtJUkNJMGJOZ1FmZnYybFFsbVMzTndjTUNXTFZzUUV4T0R0TFEwdEd2WFR1MzdVVnRzYkd4VWZsNnBvMjMxZ0pxK1BudjM3bzF0MjdhaFM1Y3VLdHMyeU92VnF4Zmk0K01oRUFoUVdWa0pVMU5UT0RvNll2cjA2U3EzT1h2MnJNeDFxQ2xmWDErVmlSSXRXN2FFazVNVHhvNGRxL0JjVVZFUnVuVHBndGpZV0JRV0ZzTFQweE8rdnI1S2s1ZjY5T21EYmR1MlljT0dEZWpWcTVmVzUwZ0lJWVNRK29zbFV0YjA3d013NXErdDcvc1VDQ0dFRUVJK2VLRURGNzN2VXlDRWtBL2EzUXpnZnFiNDY1NDJRRy9iOTNzKzB2aDh2c0txOWc5VlVsSVMzcng1Zy83OSt3TVFCemdxS3lzMVd2V3V5dTNidDlHNmRXdTFnZmpha3AyZFhlM2pWbFJVb0xDd1VHVVA5cHJFNVhLaHA2Y0hXMXZkTG5DaFVBZzJteTB6ZHZmdVhYVHQybFhyYXpRcEtRa0NnUUNkT25YUzZWdytOSEZ4Y1RBME5KUlp2VnZUYXVQKzBwVkFJRUJrWkNTR0RCa2lVM0pkM3V2WHIyRnBhU2xUMnI4MmxaU1VxQzBSLzIvMi9QbHpHQmdZNk5SVG5zdmxRbDlmSDgyYU5WTTU1MzFkbjVXVmxXQ3hXQXFmWGRyZzgva1FDb1U2SlFEVXhQYWxwYVhJeTh2VDZMTmJJQkRvMUxLQUVFSUlJWFdEcFduR292UTJsQVJBQ0NHRUVQTHZSVWtBaEJCU1BURXZnZmhzOGRmOTdJR3VWdS8zZkFnaGhCQkNDQ0dFRVBMUG9rc1NBS1gzRVVJSUlZUVFRZ2doT3VKWHZ2dmFVRS8zL1FpRVFIWUprRjhtL2xkYUFWUUlnVW9oME1JYzZFTEpCWVFRUWdnaGhCQkNDTkVRSlFFUVFnZ2hoQkJDQ0NFNjRndmVmVzJvNVcvWUZaVkFVaTZRbGc5a0ZnS1ZLdXIwdlNvQW1wa0NUYWdTTlNHRUVFSUlJWVFRUWpSQVNRQ0VFRUlJSVlRUVFvaU9kS2tFd0JjQTkxOERpZG5pMWY1Vk1kRUhUQTEwT3o5Q0NDR0VFRUlJSVlUOCsxQVNBQ0dFRUVJSUlZUVFvaU50S3dFa3ZnVnV2WkpOSHBDd01CYXY5amMzQkJvWUFBWjY0bi9XcG9DZTF0My9DQ0dFRUVJSUlZUVE4bTlGU1FDRUVFSUlJWVFRUW9pT05LMEVVRjRKWEhzQnBPYkpqamN4QVRvMkFWbzFFcS80SjRRUVFnZ2hoQkJDQ0trdVNnSWdoQkJDQ0NHRUVFSjBwRWtTUUlVUXVQZzNrRlgwYnF5QlB0Qy9oVGo0VHdnaGhCQkNDQ0dFRUZLVEtBbUFFRUlJSVlRUVFnalJRWGtsSUJLSnYrYXdBVDIyNGh5QkVMZ2tsd0RReFFyNDJCYlFWMU01Z0JCQ0NDR0VFRUlJSVVSWFN2NUVRV3FTSVZzZjFXbmRhS1p2VW1QblFnZ2hoQkJDQ0NHazVsUlZCYUJTQklRbkE1bUY0c2RzRmpDOERlQnMvKzlPQUJBSUJEVzJyNktpSWhRVkZWVTlzUjdMek14RWNYR3gwdWRFSWhHZVBYdFd4MmRFYWtKV1ZoWXFLeXVybnZndkp4S0pVRmxaU2UrVkdtVmxaVFd5SDNxUENTR0VFRUwrWFNnSlFBMUhjM3NNc3VyTS9OTldXOU5tMk41ekNyeGJEZERwK1AyYmRzQ0JQdE14b1dWL0dPblZYSFBJNmlRbHlITTBidzRueTdiTVAvTHZ3NnJSSzBwUlUwTXo3T250Sy9PUEVDSm13akhVZWR0R0JnMWdhZGlRK1ZkZE5zYU5ZR2Rpd2Z5cjNVOEdRZ2docEg3Z1M4V3lEWlhVMmJ1WEFhUVhpTDltc1lDaHJldSsvSDlKU1FsdTNMaFJaOGR6YzNQRDd0MjcxYzZaTjI4ZUZpOWVESkdraklJYUFvRUFvYUdoS0M4dlYzaXVzcklTWThhTXdaZ3hZelRhMS92azV1WUdYMS9GMzJYUzB0SXdZOFlNckYyN1ZtbHl4S1ZMbHpCbnpoejgrT09QYXZjdkVvbHc1TWdSUEgzNlZPMjhoUXNYNHZ2dnY5ZnU1S3VRa1pHQlM1Y3VxWHorM0xsemVQUG1qZGI3RlFnRThQYjJ4b2dSSTVDYW1scWRVNncxUlVWRlNFdExVeGpuOFhpWU5Ha1N2THk4Rko3YnQyOGZybDY5V3Zzbjl3SGc4WGlZUG4wNlB2bmtFM3o5OWRlMWNoL1h4UFY1NU1nUi9Qbm5ud3IzcUxMejNiOS9Qd0lDQXJRK3orKy8veDZyVjY5R2FXbXB6SGhFUkFUR2p4K1BCdzhlYUwxUGlkemNYUGo1K1NFd01GRG5mUkJDQ0NHRWtBOFB0UU5RdzlPdUYvcElCYmF2dlVuUWVOc1J0ajNoNHpBWWVpdzJ2T3o3Z2x1U2crZzM2bjhabDJhaVp3QmZoeUV3Wk92anl4Yjk0TmFzR3c2bFJPRjZkcUlXcjBDNUwxczR3NmxKVzl6TFRjR2RuR1FrRmI2R0NMcjlvaldsOVNDMGIyakRQQjd6MTlacW4xOWRzRFl5eDFEckxqajE4aVlxUlVLdHR6ZmhHR0pXV3pmOHhyMkZ0T0xzV2pqREQ4T1hMZnFoazVrZHRpV0dvVWlnV1dhNkFadUQ1aWFXU0NuSzBtZytoODJHbmJHRnp1ZllycUVOa2dvemRkNitLbE5iRDhMbzVoOHpqOGZIN0FSZldLRjJtOUNCaTVpdkwyWTh3SUhreTdWMmZqV0I3cGY2aWNQU3c4R1BaNkJVV0lHa3drd2tGYjVHUkdhY3h2ZmlsaDZsRVJEMkFBQWdBRWxFUVZRVDBkVFFqSGxjM2MvdmpkMjgwY2pnWGZXYUwyTUNVU0g4OTYwMG9mdUZFRUwrWFdTU0FPUlc5cjh0QWVLay9wZDNTQ3ZBb1hGZG5KV3NsU3RYNHNtVEovRHo4NE9IaHdjemZ2VG9VZVRsNVdtOXY4YU5HMlBLbENtSWo0OVh1YUkvSnljSGNYRnhNbVBkdTNjSEFMeDQ4UUxQbnorSHM3TXpXS3lxMHdiLys5Ly9JaVFrQkZGUlVWaS9majBhTlhxWFJWRlJJZjcvYmhhTHBkRys2cU5XclZxaGYvLyt1SHo1TW5idTNJbUZDeGN5enhVV0Z1TG5uMytHc2JFeFB2MzBVN1g3U1VoSXdMRmp4MUJSVVlGT25UcXBuUGZvMFNQWTI5dHJmWjRDZ1FCNWVYbkl6czVHVmxZV2VEd2VSbzhlRFVBYzlMeHg0d1lNRFEweFpNZ1FtZTJTa3BLd1o4OGVaR2RuSzAyQ1VPZkdqUnZJenM1RysvYnQwYnAxYTYzUFdXTCsvUG5nOFhnNmJ5L3QwS0ZETW8vRHc4TVJGQlNFMGFOSFkvYnMyY3c0bDhzRkFEUnYzbHhtL3V2WHJ4RVpHWW5RMEZCY3ZYb1Y4K2ZQaDdtNXVkSmorZnI2TXZ1cFNaR1JrVFcrVDEwVUZ4Zmp1KysrdzRzWEw5Q29VU09rcGFYaCtQSGptRFJwa3RiN3FzM3JNeU1qQThlT0hVTzdkdTNnNnVyS2pJZUhoK1BZc1dOWXVYSWxPblRvd0l6ZnVuVUxYQzRYSzFhc2tOblBuajE3VUY1ZWp1blRwNk5oUTlrazdLU2tKRnkrZkJrOWUvYUVzYkd4ekhPMnRyWW9LU2xCUUVBQWdvS0MwS1JKRTYzZkh3c0xDNGhFSWtSR1J1TExMNzlFaXhZdFpKN2Z1WE9ueHZ1YU1HRUNyS3lzdEQ0SFFnZ2hoQkJTOXlnSm9KYmtsQmRDai9XdTBNS2NkcC9nZFdrK25tc1lqUFJ1TlFBV0JxYk1Zek45WStTWEt5OFBxSzJlRnEzUnVvRVZXamV3Z3BkOVh5eDg4SXZHQWRrUG5abStNY2JhOThNbnR0M0JZZW1oQWNjUVB5VmYwWG8vNDFvNFkwRFRqdWpmdENQK2V2TVV2NlJGNHkyL3NCYk91UDc2MUtZSEpyVHNEd0Q0NGFOSkNJZ1B4YXVTSExYYldCbVpZMm1uVWJBM3NjRG1oRE80bjFlN3F6bEcyUGJFdERaRGNUYjlMbzZtUnVzVWtLc0tXKzZQamJWeGpQZUY3cGVhd3dKTDRWclJoQWdpQ0ZXc2h1bmV1Q1ZNT0lZd2dTRXNMZHVocTNrTG5IMTF0N3FuV2czMWUvVmRiYVA3aFJCQy9wM0twTnNCU1AxMkxSUUJWOU1BeVkveERwWkFXOTN6V3F0bDVzeVpXTGh3SVhidDJnVkRRME80dWJrQkFLNWV2YXBUZ05IZTNoNVRwa3pCdW5YclZDWVJ4TVRFSUNZbVJtWk1Fbmo4NDQ4L0FBQkRodzdWNkhpVEowOUdTa29LN3R5NUF6OC9QMnpldkJtMnRyWUEzaVVCR0JnWWFQMDZxb3ZMNWNMWDF4YytQajd3OXZaR1JrWUdwazZkaXFsVHAyb2R4UHoyMjIveC9QbHo4SGc4OFBsOEdCcUtxejBGQlFXaG9LQUFhOWV1UmF0V3JkVHU0K2JObXdBQVoyZG43Tm16UjIzWjc3eThQTFZCdjNuejVrRWtFbUhod29YSXpzNUdZV0doUXJzQ0ZvdUZBUU1Hb0VtVEpwZzNieDRlUDM2TTdkdTNvMTI3ZGt6Z3U2S2lBai84OEFOTVRVMHhidHc0VGQ0S0dSY3VYQUFBakJneFF1dHRwYVducCt1VThLS0ppSWdJQU1EZ3dZTmx4bCsrZkFrQUNza0x6Wm8xUTFCUUVBSUNBaEFURTRPblQ1OWl5WklsNk5Xcmw4Syt4NDBiaDRLQ0FxWEhEUWtKQVkvSHc0d1pNelFhbC9mNjlXc3NYNzVjN1J4ZHJWdTNyc3BFRXg2UGgxV3JWaUVwS1FuRGh3L0hyRm16c0dEQkFodzVjZ1FHQmdiNDhzc3YxVzVmbDllbnBJckFqQmt6WkpLTldyWnNpZno4ZkN4WnNnU2JOMjlXbTN3VEhCeU1NMmZPd05MU0VwTW1UWkpKQWhBS2hkaTFheGRFSWhFKy8veHo1T2JteW14cmEydUxJVU9HSURvNkdqZHUzTUNBQWFxcmpSb1lHTURVVlB5M1JQbXFJTTdPemtoTVRNVGh3NGNWM3Qrd3NEQ1YrNVQzNmFlZk1ra0FVVkZSMkxoeEk1eWRuYkZ1M1RyRXhNUmc3ZHExNk4yN056WnQycVR4UGdraGhCQkNTTzJnSklCYUV2czJDV0hwOStGaDF4TUFvTS9XdzVKT25sanc0Q2dLS2tyVmJ0dTJZVE44WnZ1UnpOaVIxR3Q0d3F0K0JuZ0RqaUhhbWpaakhyOHV5LzlISmdEb3N6bXdOaklIR3l5OExIbkxqTGN3YVlJUmRoOHhKZXhIMlBaRVduRTIvbno5V09OOXR6VnRCZzliOGZlVkJjQ3BTVnNFdjRoUnY5RS9UUHVHTnBqZTlsMEdmRE9qUnZpK3V6ZTJKcDdEZzd3MHBkdDBObStPWloxR29hRytPS3Q5V2VmUjJKZ1Fpb2NxNWxkWEp6TTcrRGdNQmdCNDJ2VkcrNGEyMlByMExITEthN1pmS0ljbHUrU3JVdlRoclh5bSs2WDJyZTA2RnQwYXRhaDZvcHpYWmZtWWRlY25wYy8xYTlKZTV2R050ODhocUVmWFh6MnZ5S3N6dWwvSWg2eThFbmlVQmFUbEF3VjhRUERQeVZzai95SWNObUJtS0M2cDM4MGFNTkNyZXB2YUpGMEp3RWpxdCt0SFdVRHUvMy90TStZQWZXVVhBOWVwRGgwNllQbnk1Vmk3ZGkyMmJ0MEtFeE1UOU8vZm4zbGVmbFZ3VEV3TWlvdUxNWHo0Y0lWOVNSSUlBR0RIamgxS0E4Mit2cjV3ZFhYRnhJa1RGWjdMemMxbGdxWWJObXpBaGcwYmxKN3pwVXVYb0tjbi91WWFHaHBpL2ZyMUNBZ0l3UFhyMS9IdHQ5OWkrL2J0YU42OE9VcEtTZ0JBWWVWc1haQzBXT2pjdWJQTVkwZEhSNDIyMzd4NU15NWZscTBJeHVWeVphbzFTS3haczBibXNiS1YzRGR1M0VEanhvM1JxVk1uTEZxMGlFbVFVS2FvcUVodDBHL2V2SGxnc1ZqNCtPT1BrWmVYQjFOVFU4VEd4aUlwS1FuYnRtMURreVpOMExScFUranJpOXNXV2xoWTRLdXZ2c0x4NDhmQjVYS1pJR3RDUWdLeXM3UHgxVmRmb1VHREJrcVBwYTQ2d0t0WHJ3Q0lBNmkvL3ZxcnlublM5dXpaQXhNVEU0VnhmWDE5SnFsQTNxUkprNUNWbGFWMmhieGtqclRFeEVTa3BLVEF3Y0ZCNGZ1ZWxKUUVBRElyeENXc3JhMnhmZnQyN04yN0YyRmhZUWdPRGtiUG5qMFZxbG00dTd1clBKK0xGeStDeCtOaDdOaXhHbzNMcTZpb3FKVXFBd0NVdHU2UTl1TEZDNnhhdFFxWm1aa1lPblFvRmkxYUJCYUxoWUNBQVBqNStlSGd3WU40OGVJRi9QejhtSVFZZVhWMWZmTDVmSVNGaGNIRXhBU1JrWkV5MThoWFgzMkZsU3RYWXZYcTFWaXhZZ1VDQXdQUnNtVkxoWDM4OXR0dk9IVG9FRXhOVGJGcDB5YUZWZlFoSVNGSVRCUlgvWlN2SGlCdjkrN2RhdHV0U0FmZi9mejhsTTY1ZnYwNnJsKy9Mak1tZisxSFIwZkQzOThmYytiTXdhaFJvMVFlNzhtVEp3REEvRXlSZjB3SUlZUVFRdDR2U2dLb1JmOU52WXFPWnJabzIxQWNkTGMwYklqNUhVWmcvWlBmVkpiZjEyZnJ3YS85cHpKOTFxKzlTY0M1OUhzMWNrNDlHcmVTV1kwYWsvMnNSdlpiVjFoZ29hRytNY3oxaldHbWJ3SnpmUk5ZR3ByQ3dzQVVUZjdmMTlyS3lCd1dCcVpnQVhoYWtJN2xjY0hNOWs5NFhKeDhjWU5ad1E0QU05c09BN2NrQjg4S01xbzh2ajZiZzdrZFBwRjVENCtsL1lYWFpmazEranJydStlRm1UajlNaFpmdHVqSGpKbHdETEhTOFF2OG5ISUZGeklVZTlWbGx4V2dYQ3BBcWMvV3czZWRSOFAveVc4MWt1QWlyYkZCQXl6cDVDbFRqYU9qbVMybXRCNkV3R2ZuYS9SWSt1eDNINk1Wd3NwNnRSYjZRNzlmcE5zbTFBZmhtWEVJK3J0K2xNN1VZN0hoSk5XdUJnRCt5dGE4NVV4dGtMLzJkVzB6ODc1ODZQY0xJVlZKTHdDaVh3RE56UUNYbGtCalkwQ2ZYZlYyaE5RM0ZVSWdyeFI0OWhiNExVRjhQZHVaVmIxZGJTbVRiZ2Z3Ly84dHJCUUNqNlZpaGM3MnNsVUMzZ2RuWjJmNCtQamcwS0ZEdUgvL3Z0b0F6YzgvL3d3dWw2czBDVUNhcmEwdGVEeWV5cFhLMHN6TXhOK2tRNGNPb2J5OEhMYTJ0akpsdFFVQ0FVNmVQSW1SSTBmQzNOd2NiTGJzQnhTSHc4R0tGU3V3WWNNR0dCa1pvVmt6OGUvWWt0WGQ4cVcxNjhMTm16ZWhwNmVIamgwN0FoQUg0ZGxzTnZOWVUvUG16Vk1ZMjdsekp4d2RIVEZzMkRDWjhmRHdjQ1pZS0MwK1BoNWNMaGVqUm8wQ2k4VlNHZXdHeElrYzl2YjJDbVh0bFprd1lRTHpkVVpHQnBLU2t0Q3RXemVaT1pzM2J3WWdYcG5kcVZNblhMdDJEZGV1WFdPZTc5eTVNeDQ5ZXNRRUI1Y3RXeWF6dlNhQjZOZXZYMWM1UjBJb3JMc010ek5uemdBQVUzWmUyck5uNHIrMXFGb2R6dUZ3TUcvZVBIVHUzQmxPVGs0cTIxbThmUGxTYVJXRHNqSnhDekQ1dGh1cXhpVWtiVG5zN2UwMWJndnc3Tmt6K1BuNVFTZ1V3dC9mSDMzNzl0Vm9PMlZpWW1Ld1pjc1dsSlNVWU5Tb1VmRHg4Y0dwVTZmZzVlV0ZwazJiWXNlT0hWaTFhaFVpSWlMdzk5OS9ZOW15WlNwYlFkVEY5UmtXRm9iQ1FuRlZMa2tDazhUNDhlUGg1T1NFNmRPbk15MEg1Sk1BNHVMaUVCUVVCR05qWTJ6Y3VGSGh0VHg4K0JCSGpod0JBQ3hkdWxUbGRYRGd3QUhrNXVZcW5KODhTMHRMbWNjdUxpN3c5dlpHZW5vNjdPenNGT2FmT0hFQzBkSFJDdU5wYVdrQVVPWG5XWHg4UE5oc05weWNuSmpITEJZTC9mcjFVN3NkSVlRUVFnaXBHNVFFVUlzcVJVSUVQanVQN1QybndKQXR6a0IyTUxXR3JVbGpwSmZrS3QxbWZNditzRGQ1OXovdFNZV1oySnNVb1hTdUxwd3MyOGs4bGlRQlNBY3l0U0gvNjRtdSt4RVR5ZlNQTm1UclkxV1h6OUdBWTRRR0hFT1k2Qm5DaEdNZ2t5QlJGUWRUSytpeDJESWwyaysvakVWbnMrYm8zbGo4eXhtSHBZZUZIVDN3N2YwaktCSHcxZTd2SzRjaGFHSHlydjlhWWtFNnpxY3JCcnovRFlKZnhDQ3Z2Qmd6MnJveTN4TTJpNFhwYlZ4aGJkUUkvMDI1S2hNRXpPWVhZUDNqWDdHcCt3U1ljTVRaL0Fac0RwWTdqc0hxUjZmd2Q1SG1mOWhSUjQvRnhwSk9vOURJUURhVFA3WDRqZG9BN3F4Mnc5SEx3a0hyNDVseTNxMU00TEQxOEpQVDExcHRQOFM2Qy9vMGFWZjF4UCs3OHZvSlRyeTRyakJPOTh1L1M5ZEdMV0RLTVdJZTU1UVg0VWwrN2F6azBkU0hGUFNuKzRYODI2UVhpTXVTRDJrTjJOWjluSXlRR3FYUEJxd2FpUDlsRkFKUnFjRGcxb0RkZTdxMnBaTUFqUDVmbGVCNUxsRDYvM0ZMRTZETmUyb0RJRy9DaEFtd3M3T0RpNHRMamUzejk5OS94NGtUSnhUR0wxKytMTFBLM2R2YkczMzY5R0dDYUR3ZUQrUEhqMmZLK01mR3hzTEF3QUN6WnMwQ2g2UDhkMG9PaDROVnExYUJ6V1l6Z2JMOGZIR3lYT1BHald2c05Xa2lQejhmQ1FrSmFOdTJMWXlNak1EajhSQWZIdzhIQndldHF4SjRlSGlnb0tBQXhjWEZzTEd4QVNCT0FtalJvZ1U4UER5UWxaV0Zzckl5dEd6WkVrK2VQRkdhQkNBSitzc25EZFFGK1dvR1ZaRVBZaW9MUkl0RUlreWVQQmxaV1ZrSURBeEVseTVkcW5XT3RVVVNhQThPRHNicDA2ZGxua3RQVHdjQXJGKy9YaUdwUlY1d2NMRE1ZK2tFalJNblRxaDlqeGN0VXA0NHJXcGMwOEMvUkVWRkJiWnUzUXFoVUFoWFYxZWRFd0NLaW9xd1o4OGVYTDU4R1hwNmVwZzdkeTQ4UFQxeDRzUUpIRDU4R0NrcEtWaTJiQm1zcmEyeFk4Y09iTnk0RWJkdTNjTFhYMzhORHc4UFRKMDZsVWttMGtaMXJzK1NraElFQndmRDNkMWQ1ZnNKQUY1ZVhyQ3lzbEw2MmRxOWUzZDRlWG5CMmRsWklTRWtJeU1ENjlldlp5cXFxTHQvang4L2p0emNYSm5rS1UyWW1abUJ6K2ZEMzk4ZjN0N2U4UEh4VVhoZW1SY3ZYa0JmWHg5dDJyUlJ1ZS9TMGxLa3BxYkMwZEVSNXVibUtDOHZSMUpTRXRxM2I2K1FqRUFJSVlRUVF0NFBTZ0tvWlJtbGVUaWNjaFZmdDNYRHc3dzA3SHArRVhubHhVcm50bTlvZzlGMkh6T1BjOHVMc0RuaERDcUVBcVh6dGFYSFlxTlg0M2RaeHhtbGVVZ3RmZ01BT05YLzJ4bzVSblgyVTFoUmlpbXhlNW5IZkdFRnpQUk5aSklpdEdYSTFrY0xreWJNNndURWdhcnR6ODVqWjgrcFRLQzRxYUVaWnJWMXc3WkUxU1VSK3pmdEFIZWI3akxudC92NXBROHE4RlhUTG1VK1JLR2dGUE03akpCWmRlOXAxd3RXUm1iWW5uaGU1dnA5V2ZJV201K2V3Wm91WHN4OFl6MERyT3J5QlZZOE9vbFhKVG5WT2g4V0FMLzJuNktqbWEzTWVGWVpELzVQZmtOcHBlcXloQTA1UnJBME1LMzI4YlhkaDVHZVBvejA5RFdlTDUxMElJM3Vsdy9MTDJsL0tSMXZibXlCSWRidlNvbVdWU292NDlxL2lXeFowYWlzSisvOXZXWExCZERmOS9tb1EvY0wrVGNwcnhSWEFCamFHckNoQkFEeUQyUGJVSnpjY2kwTitLTHorMmtOd0plckJDQ0N1QldBUkRjcmhVM2VLMVVKQU5KbC9wV043ZDI3RiszYnQxZVlJeUVkV0hSemM0T25weWZtenAzTFBDNHVMc2FtVFpzZ0Vvbmc1dWFHeU1oSVhMcDBDWjZlbmdERUs5eTdkKzh1a3dBUUVoS0M4UEJ3dGE5SDBnYzhLU2xKYlZsNWlUbHo1cUJuejU1VnpxdEtiR3dzUkNJUjB3b2dOallXUXFGUW9TUzgvUHZLNVhMaDV1WUdJeU1qcGhxRFNDVEMvUG56d2VGd3NIdjNiaVl4UXVMNDhlTzRkdTJhUXFCWW9yQ3dFTmV1WFlPbHBhWE1xdDJRa0JBbVNVSmVmbjQrOXUvZnJ6RGVxRkVqdGIzUlZkR2tzb0N2cjYvRzVlZnYzTG1Eckt3c3RHelpzdDRtQUFEaTd4MEFaR1ptcXB3alNRYW9Mdm4zZC9ueTVYajkrclhHNHdjT0hFQnNiS3pXeC8zeHh4K1JscFlHS3lzcnpKa3pSK3Z0UlNJUnJsNjlpcUNnSU9UbTVzTGEyaHBMbGl4aFZ1eVBIejhlOGZIeHVITGxDaXdzTERCejVreVltSmpBMzk4ZjU4K2Z4OEdEQjNIMjdGbGN1WElGbnA2ZThQRHdRTk9tVGJVNkIxMnZ6eU5IanFDd3NGQ200b0FxNnBLclpzNmNxVENXbVptSlJZc1dvYkN3RUJ3T0J3S0JRT25uc0R4MWM5aHN0c3huWmtoSUNJeU1qQkFRRUFCQVhDVkR2ZzJJZzRNRFFrSkNWTzc3MDA4L2xYbnM2dXJLSkVvOGZmb1VRcUVRenM3T0FJRG56NTlESUJCUUt3QkNDQ0dFa0hxRWtnQnFnSmU5RXlhMEhGRGx2RzZOV3VLblBxcFhDYk5Zc21zUUd4dVk0bUFmeFY4V3BNMi9mMFNtSjdINjQ3ZGdWbUFEd0kyMzliOFZ3TitGcnpVSzBoUlVsT0pOR1EvWi9BSzg1UmNpbTErQU4yVThaSlh4a0Y2cVdIV2hvS0lFKzVQL3hOSk83M3FiRFdqYUVRL3owbkE1NjRuQy9KWU5tbUJPdTA5a3hnNm5YRVZHcVdKWnZuK2JtT3huS0t1c3dOSk9uaktWSVBwYXRzUDZybDlpWTBJb0NpdEttZkhIK1MreEx5a0NjOXUvZXovTjlJMnhwb3NYbHNXZFFBNi9VT2R6bWRiR0ZTNVdzdG4xK2VYRldQdjR0TXJrbTMrU2Y5cjk4aWovcFViek9wblpRWi85N3EvK0tVVnZVQ1FvMCtwWXluUnQxRUxtTTFrb3FyblNvcjl6YnlrZDk1YjdXZklnTDFWaGpyR2VBUVkwZmZjSFhoRkVpTWg4VkdQbnBqdTVKQUJSOVFQWTMzVldMSzJxaTdMS0NvVldJUCswKzRVUVZSNWxpVnNBVUFJQSthZXliU2kreGg5bEFiMXRxNTVmMDhyZUZUS0RFUWZnOGdEZS8vODN4RVQvL1ZZQnVIejVNdTdjdWNNOHRyUzB4UFRwMDVYT25UeDVNdlAxbVROblVGQlFJRE5XMWFwTytlQlpjWEd4ekpoQUlNREhIMytNRnk5ZVlQSGl4VWhMUzhPUkkwY3djT0JBcEtTazRQcjE2MWk4ZUxITVB2THo4elVPR3BlV2xtbzB0NnBlNVpxNmNlTUdBREJCZi9uSEV2YjI5c3pYWEM0WEhBNEhOalkyTURKNlY5R0p4V0xCMjlzYm16ZHZ4dUhEaDJVQ2hpOWZ2a1JFUkFUR2pCbWp0TTg5QVB6NjY2L2c4L2tLZmNiRHc4TlZ2aWVGaFlYNDlkZGZGY2J0N2UxbGtnRFVKWWZvNit1cmJUdFFIWkpBNVlnUkkycHNud0tCUUdXaXlOdTM0citwcUVza2tjeVJwaW94WTkrK2ZRZ05EY1cwYWROMFNxcFFSdnBhQXNEMHU5ZDBYRlhQZTNXdVhMbUNjK2ZPZ2MxbVk5bXlaVEExMVM3aC9mYnQyemgwNkJDU2s1TUJBTzd1N3ZqbW0yOWtybVUybTQzbHk1ZGp3WUlGYU52Mlhic3pGb3NGRHc4UDlPM2JGM3YyN0VGTVRBeE9uRGlCa0pBUURCbzBDRXVYTG9XN3U3dkNNV3ZxK3VUeGVQampqejh3Yk5nd3BXWDA1WStuNlhPU2hJVDkrL2NqT3pzYk0yZk94SVVMRjhEbGNqRmp4Z3lWK3dvSkNRR1B4MU03Ujc2VmdJV0ZCZTdkdTRmYnQyOERBRTZlUEttd2piVzFOVWFPSE1rOHRyT3p3MGNmZmFSMC8vSUpCUEh4OFFEQUpBRklIbE1yQUVJSUlZU1Erb09TQUdvQWk4V1M2ZUdyaWlaelpQWUx4ZitKVnpwSlE5SkJJd0NJZnZOKyswZHI0bUYrR2hycUc2R3dvZ3dGRmFVb0VKU2lzS0lFaG5yNitNcGhLRE52WDFJNGJ1WDhyZFcrWTk4bTRjYmJaM0QrLzRyYWU3a3BLbnZUZHpKckxyUFMvVmJPM3dqUFZONWo3OS9vWG00Sy9PTi94L0xPWTJSV3RiZHZhSU9PRFcxeEp6ZFpadjZWckNld043SEU2T2J2S2w4ME1XeUlOVjI4c0R3dVdLY0E3b1NXL2ZHWnJld3ZxMFdDTXF4NzhxdEdQYlczUEQycjlURUJZTG5qR0h4c0lTNlJsMXRlaEs5dUJWVzVqWFN2KzRzWkQzQWdXWDJKUXVuNTZ2elQ3cGMxajA5cE5POUkzOW5RWjc4cnUvcmYxS3Q0ckdFQ2dTcE9sbTNSclZFTG1iSG83TnIvek94cElkc2o4cmFTNzVPTFZTZVorK3hlYmdxeStWWDM0cTF0YkxtZlJ6V3hocjJQWmR1cUoybEFXU24rZjlyOVFvZ3FhZm5pbnVtRS9KTjFhQUw4OWVMOUpBRklWd0l3NGdCUHBlS0VuWnNxL255c1M4K2VQWk1waFcxdmI2OHlDV0RLbENuTTExZXZYa1ZCUVlITVdGWGtnNmZ5N1FETXpjM2g0K01Ea1VnRUZvdUZHVE5tWU1tU0pWaTllalZ5Y25KZ2JtNk93WU1IeSt4ajVzeVpTbGZRU3BzN2R5NFNFeE94ZXZWcURCdzRVT1c4cjcvK0dzbkp5VXlBdExyV3IxOHY4M2pkdW5WSzUwbXZQblp6YzRPTmpRMHpKdWxWRG9oWDEwWkZSU0V6TTFPbXAvMjllL2RnYVdrcGs1QWhyYWpvZit5ZGQxZ1VWOXZHN3kzQUFrdnZTQk5zU0JGN0JWdXNVZXhkb3pHbW1kZVNtTVRFTDlFWVRYeGpZalRHRkkzNkp0WllvcEdvcU5oaUYwWEZpaUpGRWFSM0Z0ZzIzeC9yRGp0Ylo1ZWx5Zm5sOHNyT21UTm56aTV6dHN4elAvZFRqci8vL2x2dlhObmF2MnNMV0k0WU1RS0FJb05ZR1ZCVnR2RjR0YmZlMEJWMFYyYlAvL1hYWC9qbm4zK01IcGZINCtHMzMzNWp0RkVVWlZBb3dsWjBvZytLb3VnYTY4bzY2VTJSKy9mdlk4MmFOUUFBb1ZDSVBYdjJJQ3dzalBYeGVYbDVXTGx5SlNvckt4RVlHSWlwVTZjaVBqNGVQLzMwazliK2dZR0J1SEhqQm03Y3VLR3g3NHN2dnNERGh3K3hiZHMyeE1mSG8yWExsdUJ5dVhWNmZUbzRPR0Rnd0lFNk0vUkhqQmlCQlFzV0FBQXQ3akdFNnZVMWI5NDhkT3JVQ2RIUjBmVGNKMHlZb1BQWTJOaFlsSlNVNk8yamprZ2t3dHExYStIbDVZVk5tell4eEVkbnpwekIxMTkvalFFREJqQ09hZGV1SGYyODFGRVhBY3lZTVlQeDNqUnAwaVN6aVY0SUJBS0JRQ0FRQ09hQmlBQ2FDWlpjUG5xNDF0ZzNQaXA3amd3VjYvVjFEMDFUU0UvMjd3VlBnV090eHdHZ3RlekJ1ZHdIV3NVS2ZyYXVHbTJtc09ueEtYZ0lITEgzNldXdHdUWWx4NTdmUW1KeE91WUVEWVMvclJ0K1N0WnZTOWtjdVZQOEZGL2MzWWVsSWVOZ3c3Y0NCV0JEOGpFTkFZQ1NiV25uNEd2amdzN09nWFNicjQwTDVyVVpobFgzRHhwMTdsZTlPMkdpSDFOdFhpa1RZL25kL1VpdnlEUDZ1UmlEYXZCT1pzWk1jVk5vcnV2RmtzdjhLSlBLWlRwNnNvTURZTEkvMDhMd1psRTZra3F6YWpXdUlSd3NiQkFvOUtDM2k4VWlQQ3pWdEJaVnRZMEhnTmlzVzNVNkwvYlVSRG1hZ28xOWMxMHZoT1pIYVRYZ1pGeDVhZ0toeWVGa3JialdHNElxbFo4d2ZCN3dSRVY3R2xTL1plbzFtRHQzTHViT25RdEFmN2JxdFd2WDhPQkJ6V2RpU1VrSkFHRGJ0bTJNZnRwRUFaNmVuZ2dQRDhkMzMzMkhYYnQyWWR1MmJaREw1WWlPanNZYmI3d0JHeHNiTEZxMENKNmVuZ0JxUk80UkVSR1lNR0VDOXU1VmlEN256Sm1qWVlOdmlNcktTaVFuSndQUXpNQlhSeUpSbEZneTloejFRWGw1T1FCZzBhSkZzTEN3Z0Vna0FxQ1k4NkJCZzlDblR4L0k1WEtVbDVkREttWCtadDY1Y3lmZHZ5NVFCZ1B2M3IxTEJ5cm56NTl2T0ZtQkpZYUM3ams1T1hyMzY0TEw1V3EwNmNzTW56NTlPbkp5Y3ZRS0pwUjlESEhuemgwVUZCVEF4OGNIQVFFQnJPZHNDRjFyMk5oMk5xU25wMlBwMHFVUWk4V0lqbzVHVEV3TXJsNVZPSmtWRlJWaDVjcVZtRDE3dHQ1MTUrYm1obmZmZlJjY0RnZERoZ3hCZm40K1ZxNWNhZEo4UHZyb0k3UnQyeFpmZmZVVmtwT1RFUmlvdUlkUTE5Zm5CeDk4Z0V1WExvSFA1K1BFaVJPd3NiRkJuejRLNTdiZzRCb0hRbFZ4ano1VS95WXVMaTUwT1JSdCs5bU1vWTVxT1FDS29yQm16UnJrNXViaWl5Kyt3T0hEaHpGOCtIRFkyTmdnSXlNRDY5ZXZoNGVIQjZaTm02WjFMSkZJaEtsVHAyTGd3SUYwYVJjQ2dVQWdFQWdFUXRPRGlBRHFnREhudjJQVlR6VzdkMnZxR2Z5VG1XRHdtTzR1cmZDSkNmYklYVjJDWU1PcnVlRnhNcHRwSGYxdjduMmp4d1NBNGQ0ZEdTSUFVOGVwYTNxNXRrVUxHKzEzNGE0V0pNUGYxaFgrTEFJL1NhV1plRjVaaEtGcVFUaFY5ajAxdnM3ZXk4TEQwaXdzdmJNWHkwTEg0OCtubDNBbTU1N092c3JhMmFzanBxR0Z0Y0luOVVGcEpqWTlacGVwb29wWUxvV01rdE1CK1NxWkJDdnZIY0Rqc216VG5vZ1I4RGsxR1FaaW1hYVFwU25TMU5hTEZZLzVVU2FoYWljQzZPWFdGZ0cyekRxVHU1OWNyTldZYk9qazFKSmg3bksxSUZram1ON0d6Z3N0YlpsV3J6ZUwwdXQ4YmtwV2RaaUNkdmE2N1RDVmNNQmg3V0FCS0VSQkI1L0YxMlpxRFVaVFd5K0U1b2RVRGxob3hrSUloSmNLQ3k0Z2FTQXRwcW9Jb0ZnRWlGOThEWEd5Qmh3RTJvOXBiRnk3ZGcwSEQycUtjTGR2Mzg3WTFpWUNHRFpzR0xwMjdZcVBQdm9JZCs3Y3diUnAwN0I5KzNaY3VIQUJwMCtmeHJoeDQ3Qml4UXFHL2JjeWEvZmt5Wk4wMjQ0ZE8xQmRYWTB4WThiQXpvNWQvWkliTjI1QUpwUEIyOXNienM3NjZ5NG9SUURtY2dJd0oyUEdqTkhhZnZMa1NjWnJwRTVLU2dvT0hEaUF6cDA3SXlGQjk3MkUyZ1NEbFZ5OFdQTmRlUDc4K1lpT2pqYkx1TnFDN3NyYTdGOS8vVFc2ZHUycTVTampVWFZYcUd2T25Ea0RBSGoyN0psUnI5RVhYM3lodDVhNnJ1eHN0aHcvZmh4SlNVa0crMlZrWkdEeDRzVW9LU2xCVkZRVTNuMzNYY1RFMUxqbTdkNjlHN2R2MzhiNzc3K1BWMTk5RlhQbXpORlpha0MxbnJ5Ym14dHJWd3F4V0l5bFM1Y2lJU0VCNDhlUForeHIzYnExUnYrNnVqNzVmRDZpb3FJUUZSV0ZFeWRPd01YRlJhTnNpVGt4WnptQSsvZnY0L3o1OC9SNjJyeDVNM2JzMklGWFgzMFZaODZjZ1VRaXdiSmx5MkJsWmFWMUxDNlhpNHFLQ3JPVlVDRVFDQVFDZ1VBZ05BeEVCTkJNR09nUlNqK3Vra2x3UHMvd2o3K1hpYjd1d1dhemxUWkVjdy9TcEpUbjRMMkVyU2lUVkJyc0s1SldZOVc5di9GTnhEU2N5RTdFenZRTEptWFR4MlhmUmw1MUtUNEtqZ2FQdzhIS2V3ZHd2K1NaS2RNM0dtc1ZXL1lLV1FPbG9KbVpwclJlTExnOGNOVHFvbFRMSkNhUHh3RUhrLzE2TWRvU0NsT1JYS2Faa1c5dXVyZ0VNYll2Rnp6UzZLUHVBZ0RVWk4wdkQ1dG8xUGtjTFpoMVpYVWQvN2pzT2Jhbm56ZHFiR05ocys1RjBtcE11L3dqNnpHTkVTSFVocWEwWGdnRUFvRmdYdVJVVGRBZkFKNlYxVHh1NmFqWnY3R2k2aGhnRENVbEpkaTNieDhPSFRvRWUzdDdyRm16QnFHaG9kaStmVHU2ZE9rQ2YzOS83TisvSDMvLy9UZm16NStQNE9CZ3hNWEY0ZGl4WTNqKy9EbnM3ZTN4K2VlZlF5YVRZY09HRGRpK2ZUdDI3OTZOTGwyNllNbVNKYkMyMW05amN2cjBhUUNneXdBY09YSUVseTVkd3JKbHl6UXkvcXVyRmQvVEc1TVRnSStQRDBKQ1FqQnExQ2pXeDl5NGNZUE9udCs2ZFN1NFhDN2VlKzg5dmJYc2RaVVNVRWRkOUtGRUtwWGk5T25UNEhBNG9Pcmh4Q1VBQUNBQVNVUkJWQ2dLdHJhMjJMQmhBOExEdytIaG9YQ3hLaWdvWUpRMzBFWkJRWUhlL1lBaWNKbVJrUUVYRnhkMDd0eVoxYnpaSUpQSndPZlgvZTB2a1VpRXMyZlBnc1BoUUNBUWdNUGgwSm5qdXJodzRRSkVJcEhPWU96a3laTXhlUEJnZE9yVXFWWnpDdzBOUldGaG9kNCtqeDQ5d3BJbFMxQlNVb0pPblRyaGswOCswY2lxZi92dHQrSGk0b0p0MjdiaDhPSER1SFRwRXQ1Nzd6MUVSVVhWYW41S0tpc3JzWHo1Y2lRa0pHRGd3SUY2Zzk1QS9WNmZ1bmorL0xuZU5jZ1djNVlEQ0FrSndlclZxeEVSRVFFQUNBb0t3cnAxNjJqM2xRNGRPc0ROelUzbjhVcmhqTGxjRlFnRUFvRkFJQkFJRFFNUkFkUXhBcDRGZkt4ZDhMamMrSXprS1BkZ3BKVG5JRk9rLzRlYUlkd0ZEb2h3Q3FDM0wrWW5vYW9XUVRJQ3dSQnNCQUJLTWlzTDhlNzF6VVlkbzQxYlJlbjROSEVYN1BqV3VLZWo5allib2x0MFFiUlBGOWI5VlFPcGdVSjNiTzcramxIbjYrOFJpbTZ1bXRrTUJIWlk4elJ2bGxWcktTM0Nsa2ozZHZDeGNXRzAxWWNMQUkvRFpieFBsMHVyY0xlWWVSMjdXZG1qcjN0N25XT0VPL3JWYWc2NmpxK1BNaGNOWFVxRFFDQVFDQVJUVUJVQVdQS0FMQlVSZ0g4VEVnR1l3cE1uVHpCdjNqeFFGSVZ4NDhaaDRzU0pqR3gvZ1VDQWlSTW5ZdVRJa2RpN2R5K3NyS3p3ODg4LzQ4S0ZDK0R6K1JnNmRDaGVmLzExT29PL1U2ZE8yTDkvUHc0ZlBvelEwRkNEQW9DaW9pSmN1YUlReC9YdDJ4Y0E4UGp4WThUSHgrUHp6ei9IbDE5K3lRaXFLck5aRzVNVHdQVHAwekY5K25Tamp1bmZ2ei85T0RnNEdPM2J0NGV2cjYvZVk3UTVPR2hEbHdqZzh1WExLQ29xUWxoWUdHN2Z2bzE1OCtaaHpwdzVXTHQyTFIxWUZZbEVPSFhxRk10bm9ac1RKMDRBQUY1NTVSV3RsdjZtSXBGSUlCUUt6VGFlTG1KaVlsQmVYbzQrZmZyQXhjVUZNVEV4bURadEdyeTl2YlgyVDBsSlFWeGNIRHc4UE5DeFkwZXRmU3d0TFpHU2tvS1VGTzFsOW93bFBEeGNxeURpNHNXTCtPYWJiMUJaV1lrZVBYcGc2ZEtsc0xDd2dFekdkRm5qOFhpWU5Ha1NldlhxaGRXclZ5TXBLUWtyVnF4QVZGUVU1cytmRHdjSEI1UG5SbEVVbGl4WmdydDM3Mkxnd0lINCtPT1BEUWFoNi9MNi9QYmJieG5iQlFVRmpEYWxRRUVxbFJvc2JjR0dmZnYyNmR4WFdscHFzSStTd1lNSHc4SEJnUllBRkJZV0lpNHVEams1T1hCMWRZV3JxeXNTRXhQeDJtdXZZZHk0Y1pnd1lRTGovUnNBWFhxa01RbW5DQVFDZ1VBZ0VBakdRMFFBVUZqYXUxaHBXZzc2cWdXQ1pyVFVWRFp2VHp1bmM5eDI5dDVZMEhZNGhId0JGaWI4amdKeE9lczUyVnZZNEoxV2c4RG44TEQzNldVY2ZCWnZjcEJra0djWUkxUDJaUFlkdmYyMXZSYTZVTFZDTi9aWUFDaW9MalBjaWRBb3NlVHlJYTVGc0ZXVjJnb0FsRHl0eUsvMUdFRkNEN2hZbW5hRGlNL2hHWDJzZ0djQkFhL3gzSXhzYXFpV09WSFNTdWlCM0tvU284ZmljalJkQU9JTFVwQlNibG90VW1NSWNmQmhQSmNyK2NrYTcvbmpmTHZUSlM4YWlxZWlBbkIxektHbHJSc3N1RFZmS3g2WFpVT3VWczVBaVl1VkhXT3R5SWtJZ0VBZ0VBaE5FTlZTQUJaOG9QeUZLWlFsRDNEVkg4TnVGRWdrRWtaUVhKOTl0cnFOdDcrL1B5WlBub3loUTRkcVdQRi84TUVIOFBmM0J3QllXMXRqNXN5WkFJQnUzYnJoeUpFajZOYXRHOXpkbWVXTkhCd2M4TVliYjJEcTFLa1FDQXpYVWRpL2Z6L0VZakdDZzROcGUvRDU4K2Vqdkx3Y1o4K2V4WmRmZm9ubHk1ZlR3VTZSU0FRQXJNYXVUNVJXM2NhZy9GdU1IRG1TVldCNzI3WnRKczFOeWQ2OWU5RytmWHM2YTdoRml4WVlOMjRjQUVXZ01EdzhITzd1N3ZqNDQ0OHhaTWdRZUhsNTRZOC8vZ0NndUtaOGZYMnhkZXRXZlBQTk44ak56ZFY3cnVUa1pBQUs2L005ZS9ZWVBWZHRkdk15bVF6VjFkV1F5V1E2czdYejh4Vy9JL1ZsY3l2NzZLSzZ1aHAvL2ZVWEFHRFNwRW13dHJaR1RFd01kdTdjcWRWQ25xSW8vUHJycjZBb0NsT25UZ1dQeDlQb0F3QnBhV25ZdEdtVDNuTWJ3NGdSSXhnaUFMbGNqbTNidG1IWHJsMmdLQXI5Ky9mSHh4OS9iTkE1d2RmWEZ6Lzg4QU4yN3R5Sm5UdDM0dHk1YzBoTVRNUzhlZk5vWVk2eGNEZ2NmUERCQjRpTGk4UHJyNy9PS2d1OUxxOVBwU2hGaVVna1lyUXBCVGJLTVF4aHFFUUJtNzh6bXo2ZE9uV0NnNE1EMHRMU2NQVG9VWnc0Y1FJaWtRaXZ2UElLM252dlBRaUZRbHk4ZUJGYnQyN0ZqaDA3Y08zYU5XellzSUV4aHRJOXBiRzlaeElJQkFLQlFDQVFqSU9JQUFBTThBaEZrTkREWUwreFB0MDAyblNKQUt5NEZsalNmZ3pzTEJSM2Z4YTBIWTVsZC9acDFIZld4V1MvbnJCK0VSQ2FGdEFIS2VVNXVGbVV4dXBZVlN5NFBBenlER2UwSlpWbTZUMW1jN2UzalQ2UHFjZU9PZitkeWVlcURlWTg3NmZ0UjllYkZYUmpZWmgzUjR6eDZZcnZIdnlEUjBiWXBDOE9IZ1Vidm5hYlExMVljalhmcG95MVBRY1V0Ym1QWnQwMDJNOWJSMjN2NWt4alhpL1dXa1FBL1QxQ2NDbGYwMHJmRVAzZFErQmxYZlAzcHdEOFdROHVBQUEwWHBPTCtROFoyeTVXZGhqb0dZcUc1cGZrRTdyM2RaMERUMEZOMnVPUzI3c2hrY3UwOXAwZUVJbHh2dDNwYlYxaWdhWklZMTR2QkFLQlFEQXZxaUlBcnNwSG1ZY1FhT3dPeW5sNWVhaW9xTkRJL216WnNpWER2dnpDaFF0SVM5UCtPM1RxMUtsWXRtd1pMbDI2WkxaNXNha1pucE9UZzBPSERnRUFvMTQ0aDhQQjRzV0xVVnhjalBqNGVLeGV2UnBMbGl4QmRYVTFiVzNkV0FOYWhpelBnWnFhNEVyWVpsenJ5dkJuUTBKQ0FwS1NrdkRCQng4Z01UR1JicDh6Wnc3OWVNMmFOUUFVNVNFb2lvSzl2YjNXc1JZdlhtendmQjRlSHFpc05FNGducHViU3djc3RhSE1vR2FUclYyYmJPNGpSNDZndUxnWVlXRmhhTmV1SFFCZ3lKQWhPSGJzR0FZTUdLQlIzdURnd1lPNGRlc1dRa0pDTUd6WU1KM2o5dTdkbTlXNk1JWG56NTlqOWVyVnVIdjNMamdjRG1iT25JbHAwNmF4dG9EbmNybVlNV01HdW5UcGdsV3JWdUg1OCtkWXVYSWw4dkx5R0dzVE1Cd0FWMmYzN3QyTWJXMkI5cnErUGxWZmQxWEJnTGxwMjdZdG5KeWM2TG1hZzMzNzl0R0NnZTdkdStPMTExNURtelp0NlAyOWUvZEd6NTQ5Y2ZUb1VhMWlJdVc2cVE4SERRS0JRQ0FRQ0FSQzNVRkVBSFZFdFZ5Q0hlbm44Vzdyd1FDQU1FYy9qUEhwaWdQUDRnMGU2MnZqZ3NFcWRaOFRDbE5ORWdBQVFELzNFRGlvMVgxdVNyQ3Q2ZnhKKzlGYTI0MnRJVTB3VEdmblFNd0pIQUF1aDRPdk8wekJ0clIvRVpPWndPcllFQWNmV2hoVEcweXhQYzhVc2F2eDV5Mm9DUUlmZW5ZZHY2ZWQxZG5YMlZLSUxTcjIvN3VmWE1UZXA1Y05ua1AxdW83TnVvbE5LZnF0Q2RtdWcrYTRYdXdzTkcva2RuUnFDVWNMR3hSTFJLekg0WEc0bU9EWGs5RjJOVDhaYVJYNnM1WE1oV3FndDFSU2lUdkZUeG43eC9sMDAzQmVVY2ZZNFBPbWJtL0J6YXJtSmxodGc5ZnFMZ1ZTdWU3c2ZxN2FqY1dHS0FmUUhOY0xnVUFnRU14THRZb0lRUFdUektzUngwd2tFZ2wrL0ZIeCtWVldWb2Fnb0NERy9zREFRSVo5ZkZaV2xrNFJBQUQwNjlkUFl3eHRiTisrSGZiMjloZzFhcFNKTTY5aC9mcjFxSzZ1UnZ2MjdSRVpHY25ZeCtmenNXelpNcnovL3ZzSUQxZUk0U3NxS3VqOWhzb00xQ2NVVmFNY1lWUG5XMWtUM0ZqWUJwRFZnN1J5dVJ5Yk5tMkNVQ2hFLy83OUdVRldiYVNucHdOUVpHS2J5dEtsUzQzcS85ZGZmMkhqeG8yd3NMREFoeDlxLzI2bnpPRHYzYnMzdnZqaUM2MTlwaytmanB5Y0hMMnZsYktQTnZMeThyQnQyelp3T0J5OC9YWk5Zc1RzMmJOeDllcFZyRnk1RXV2V3JhTWRNcTVldllxTkd6ZENLQlRpbzQ4KzBobDBaMlA5YmdvZUhoNG9MUzNGcjcvK2l1cnFhbm9ldlhyMU1ueXdGb0tEZy9IcnI3OWk3ZHExdUhQbmpzNkFQNS9QaDVlWGw5SGpheE5uTk1UMVdWZUVob2Fpb0tDZzFxNGRxdS9kQXdjT1JHRmhJWEp5Y25EKy9IbGN2WHBWNnpIang0OW5YTE5Lc3JNVkpVM1ZuVjRJQkFLQlFDQVFDRTBMSWdLb1ErS3liNk92ZTN1MGQvQUJBRXoyNzQycmhZK1JLU3JVZTl4YnJWNmhneWxpdVJTL0dRZ1E2b0lEWUZRTDlyWE5DUVJET0ZuYTRzTjJJK2tBSG8vRHhldUIvZEhXdmdVMlBEcUdTcG00Z1dkWU94d3RiQmhPQmJuVittK3lxWmUvS0tobVgvTERHTGFubjZjZnA1Um4xOGs1bWlyMldrUk9QQTRYL1R4QzhQZXphNnpIZWNVekRCNkNtbXdxQ3NEdXAvWGpBaEFrOUdBRTR5L25QMklFeGQyczdQR0ttcU5MWTBSVnBFQzkrRThYWERBRkF6STlnZ0VDZ1VBZ0VCb3JWU3FHTjFLVng1Nk5UQVNnck8xY1VWR0JCUXNXSURrNW1jNVU5dk16WGx5cmltcU4rdFRVVkZSWFZ5TTRPRmlqMy9idDIrSGc0TUM2UHIwdTl1elpnL2o0ZUhDNVhQem5QLy9SR2p3VkNvWDQrZWVmNlZJSDVlV0s3K2g4UHQrZ3hYbGRJNVBKY1BIaVJadzZkWXFSWVNzV0cvNGRwU29hcUEvT25EbUQxTlJVVEpreWhaV0R3clZyaXUvZWJkdTIxZGtuS1NrSjd1N3VPZ09MRkVWaDc5NjlpSXFLMGhzc2xzdmwrUG5ubjNIbzBDRTRPRGhnK2ZMbENBa0owZG8zTXpNVEFFd0tQck5selpvMXFLaW93TEJod3hqUDM4bkpDVXVXTE1Fbm4zeUNEei84RUN0V3JFQmhZU0crK3VvcmNMbGNmUGJaWjNxRDB1WXNBNkJLeDQ0ZE1XSENCSWpGWW5UczJCRWZmZlFSYmFkdktqWTJOdmkvLy9zL0ZCWVc2blNwOFBMeU1pbVRYcHVvb0NHdVQxMWtaR1FZN1hTZ3lwRWpSK2hTR0xWQjlmM1YyZGtaYjcvOU5qWnUzQWhBdTl1SXZ1dExPWi9HS0pvZ0VBZ0VBb0ZBSUxDSGlBQUFmSGhUdXoyZXVnMnZzVm1TRklDZkg1L0FENTFtZ2NmaHdvTEx3N3pXUS9GcDRtNmR3WkdCSHFFSWRmQ2x0L2Mrdll3Y0UycGJBMEIzMTlab1lWTTcxVzVpMFJOc1RUdFRxekZVbWQyeVB6bzQrWnR0UEVMOVVpU3V3RzhwcC9CdTYwR01nRjh2MXpid3MzSEJxdnQvSTZ1eXFBRm5XRHRVcmVBQklLK3ExRUIvUjhaMnZsaC9mMU01a0tGZHRVOEE3UGphYi9nTTg0ckFvV2ZYV1pWZzRYSTRHTy9iZzlFbWxrdndSdUFBZzhjdXU3T1gzVVQxME1PMU5XUDdmTjREeHZhY29BR3c0T3AzQVdnTXFNNVJxcU1NZ0JJTkp3QVFFUUNCUUNBUW1oNnFUZ0JpbFk4eTU4YVRiQTRBZVBoUVVXYW9zTEFRSlNVbGVQUE5OMUZlWG82a3BDU05nSDFxYWlvakd6VTFOWlgxZVZhdVhJbU1qQXlkMmRRbEpTVjZNMTFEUTBQUnFWTW5uZnN2WHJ5SUxWdTJBQUJtelpxRjFxMWI2K3lyRkFBQU5iYld0cmEyZXVkZlZ4UVZGZEVCeUt5c0xEb2J2VisvZm5TZlYxOTl0YzdPYjJwd3NtWExsckN4c2FIcnErdERJcEhnNU1tVDRIQTRlclBKejV3NWc1aVlHR3pZc0VHcmc4VHg0OGV4ZWZObWJObXlCWkdSa1pnd1lRSXRXRkZTVlZXRnI3NzZDbGV1WElHdnJ5OVdybHdKYjI5dm5lZDg4RUR4M1RvZ0lNRGc4ekNGSTBlT0lDRWhBUTRPRHBnOWU3Ykcvb2lJQ0N4WnNnUmZmLzAxRmkxYUJLbFVDaDZQaDJYTGxtbVVDRkJIMjFwS1RFeEVtelp0TkZ3dDFPM3FVMU5UNGVQakEwdEx6ZkpwU3RhdVhZdjI3ZHV6dHY5blEzMWxqamZFOWFrTHRnNEhoc3BOeE1URW1PUldNbnYyYklOamEzTWJVUmNCaElTRXdNZkhCMUtwRktkT0taS1IwdExTYUlHTmNqK0JRQ0FRQ0FRQ29lbEFSQUIxVEthb0VQOWtKbUMwVDFjQVFINTFHYXg0ZkZUSkpGcjc5L2VvVWErblZlUWFsY21xQ2dmQVpML2VKaDJyaWtoV2phY1YrYlVlUjNVOFkvZzUrYmpXOWxrdCt6RXl0bU96Ym1xMTdkWlZqNXBnT3FkejdpSzdxaGlmdGg4Tm9Vb0Exc2ZHQmQ5R1RNZjNENDhnb1pEZHpVSnoxczVXcDY5N2V5eHNPOXlvWTd5dG1UY3M4cXIxQi9YOWJGd1oyNFpjUHVxYTVyaGVIQ3kxbHp0eEZ6aWdxMHNRNGdzZUd4ekRrc3VIcTVxcmd4WFh3cVN5RTZiUXk3VW1HeVcvdWd6M1M1N1IyNTJkQXhsaXRDcVpCQ1VTRWNPMW9MR2dLZ0l3ZEMwMWhuSUF6WEc5RUFnRUFzRzhWS21JQUpSSjJuYVdnR1VqMCs2ZFBIa1NBT0RpNG9MUFAvOGN3Y0hCbURGakJnQkZyV2hWMHRMUzlOci8xNGJTMGxLOTlla25UWnFrVXdSdzd0dzVyRnExQ2hSRm9XZlBucGc4ZVRMcjh5WWxKUUZRUFAvNnBLU2tCSXNYTDBacWFpcWR4ZS9uNTRkZXZYcWhWNjllYU5ldUhkNTQ0dzBBd0VjZmZXUnd2QzFidHFDdzBQamZHOHEvdFNIVS96YUJnWUZZc21TSnpxeHVWZmJ1M1l1Q2dnTDA3TmtUSGg0ZU92dFZWbFpDS3BYcWRHU0lpb3BDU1VrSkRodzRnSFBuenVIY3VYTUlEdy9IcEVtVDBLMWJOeFFXRnVLenp6NURjbkl5SWlJaXNHelpNb00xeTVVQ2pQYnQyeHQ4SHNhU21KaUluMy8rR1J3T0I0c1hMNGFqbzZQV2ZzN096dkQwOUtSZENWcTBhS0d6TnIwdXlzdkxzWG56Wmh3NWNnUVJFUkZZdlhxMXp1QjlSa1lHRml4WUFHdHJhNHdkT3hZalI0N1VLb0xSNVo3UUZHaUk2MU5KVGs0T3RtL2ZUcGVnWU90d1VCdTNnUHBnM2JwMUFJRGR1M2NqT3pzYmZENGZQL3p3QSs3ZnY0LzU4K2ZUK3drRUFvRkFJQkFJVFFjaUFxZ0g5ajY5aks3T1FmZ3I0eXJPNU43VDIzZlpuWDBZNzlzRG8zeTZZUDNEV0pNREl6MWQyOExmMXRWd3gwWk9YUFlkalRZUGdRTWpRQU1BaWNWUGNKVkZzSTlnSHU2WFBNTW50M2JoODlCeGpHQ2tEZDhLL3hjeUJ0dlR6dVBncy9nR25LRnBlTnN3blFCeURZZ0EydGpWcVAxRjBtcmtWNWZWeWJ6WTBoelhpN09sbmM1OUk3dzdzUklCTkNRQnRtN3dWbkdndUpDWFJIc1hXSEQ1ZUROb0lLUC9YeGxYMGRVbFNLOElnTS9oSWRLOUhmN052UTk1UGRyR1duSnJ2bEpJS1AwQmNtWEpHeVVOVVE2Z09hNFhBb0ZBSUpnWFZSR0FFbWZ0K3NRR1pjYU1HU2dvS01EQ2hRdmg3T3lNMk5oWTVPYm1Janc4WENPRGV1REFnZmprazAvcVpCNnFXY3Bzb1NnSzI3WnR3ODZkTzBGUkZDSWlJdkRaWjU5cEJEOWxNaGt5TWpMZzV1WkdCenNwaXNLTkd6ZXdhOWN1QUVDSERoM004MFJZNHVEZ0FKbE1CbjkvZi9UcjF3OVJVVkh3OWZYVjJuZnc0TUVHeC92enp6OU5FZ0d3TGNHZ1RhQ2hMaExSeHJWcjE3QjkrM2J3K1h5dG1mQ3FaUXdxS2lvQTZNNFd0N0d4d2FSSmt6QjI3RmdjUDM0Y2YvNzVKMjdmdm8zYnQyOGpNREFRWldWbHlNdkx3NUFoUTdCdzRVS0R3ZHFrcENSa1pHVEEyOXRiNTJ2UEZybmE5OVZIang1aDZkS2xFSXZGbUR4NU1ycDI3Y3JZTDVGSWNPSENCZnp6enorNGMwZnh2Yk52Mzc2UVNxVzRlUEVpRml4WWdDNWR1bURVcUZIbzNyMjd6b0MrWEM3SDBhTkg4ZnZ2djZPa3BBUUJBUUdZT1hNbW83LzYzSnlkblRGbXpCZ2NPSEFBVzdac3dlN2R1ekZxMUNpTUh6L2VhUEZCWTZhK3JzL0t5a3I2LzJ2WHJzV0pFeWNnbFVveGQrN2Mya3kvVVhMaXhBbjg3My8vZzRPREEzNzg4VWRzM3J3WmNYRnhTRXBLd3RLbFMrdk1VWU5BSUJBSUJBS0JVRGNRRVVBOVVDa1RZOEdOMzFrRjlHV1VISHVlWHNJL1dRa1FTWTNMbWxmQzQzQXhQYUNQU2NjMkJUbzdCemIwRkFnQU1pc0w4VW5pTGl3TkhZZVd0dTUwT3djY3ZOWXlDdTRDZTJ4OGZMSUJaMmc4M21ybEFIYjJuTWY2V0J1K0ZRNUdmbWowT1lkNWQ4UXc3NDVHSHhlYmRST2JVazRaN1BleXJ4ZG5TMlpHUzdtMGluYW9DSFAwUXhzN0x6d3FlMTRuNTJaVGFzQVFxbG4rQU9CclU1T2g5cXAzUjBhd1A2KzZGSWN5cjZPcmkzWnJTaDZIaTFjOHd6RGV0d2RjcmV3Z28rUTRsL3RBYTE5elk4SGxnNE9hRzVGaXVaYW9pQXBjZFJGQUF6Z0JhT05sWHk4RUFvRkFNQytWV2o3dVhCcFpLUUJBRWRENjhzc3ZBUUQ1K2ZuNDdiZmZBQURUcGsxajlJdUppYUdEcWhSRm9iS3lFdGJXMW5Td1VabFJieWp3YWk3UzA5T3hidDA2M0x1bkVOTDM3dDBibjM3NnFWWjdjeTZYaTNuejVxR3FxZ29jRGdkV1ZsYVF5V1NRU0JRT2ZIWjJkaGcvZm55OXpGdVZkZXZXc1NwRGNPalFJWU45eXN2THpURWxzeElYRjRkMTY5WkJKcE5oN3R5NUdnRkNQcCtQdkx3OEZCUVV3TkxTRWc4ZVBJQzF0VFhzN0hRTGVRRkZPWWNSSTBaZzJMQmhPSFhxRkhidjNrMlhwckN5c21LZDFiOTc5MjRBQ25HTE1VZ2tFa1pKaWVUa1pCUVVGTkJ0RW9rRW4zLytPVVFpRWFLaW92RDY2NjhEVUFTSmI5MjZoWC8vL1JlWEwxK0dTQ1FDQUlTRmhXSFdyRmtJRHc4SEFDUWtKR0RUcGsyNGZ2MDZybCsvRGtkSFIvVHMyUk5kdW5SQlNFZ0lYRnhjUUZFVXpwdzVneDA3ZGlBakl3UFcxdFo0NjYyM01IYnNXQlFVRkVBa0VrRWdFRUFtaytINGNZWERsVUNnK0Ixa2EydUwyYk5uWTlTb1Vmampqejl3N05neDdONjlHd2NQSGtSMGREUW1USmlnMDdXZ0xzbkl5S2pYYkhoelhaL0hqaDBEb0hqL2pJMk5SWjgrZlRCOStuVFkyT2hXZlZWVlZkRi9EMER4TjFlZVV4ZTdkKzgyNmYyMXBNUndDVkZEcjN0VlZSVTJidHlJdzRjUHc5cmFHc3VXTFlPWGx4YysvL3h6N05tekIxdTNic1g4K2ZQeDRZY2ZJaW9xeXVnNUVnZ0VBb0ZBSUJBYUJpSUNxQ2VNRFhDWUtnQUFGSUVqOWRybXBtTER0MklFZU0weFhtM3A1TlJTYXp1UHcwVXJPMDg4TE0ycTlUa0k3Q2dXVitEL0V2L0VwKzFISTB6Rk9sMU9VYmpPc2lSQVkwSmRCTkNZcVdCWld1TmxYeTl1QW1ZbXk4R01lRXoyN3dXTEYxbnBFLzE2WXVXOUEzckhxSkpKV0pXbStDWmlHc1A5SWI0Z3hZUVpNN21ZOXhEamZMdlRXZlNkblFQUng2MGRMdVFsNFVaUkdxWUY5QUdmby9BVTNwcDZCaEk5d1hVdWg0dXAvbjFnYjZHSVBrenc3WUh6dVVsbUVTc1l3b3JML0RxaHErU05FblVuQUdrakVRRzg3T3VGUUNBUUNPYWxRcXpaNXR3SVJRQ3FyRnExQ21WbFplamZ2NytHOWI1NkxlcFpzMmFodUxnWUFvRUFmRDZmRGtLM2J0MGFBREJ5NUVoVVZWVnBuRU5Yc01tWUFHQmNYQngrL2ZWWDNMdDNEeHdPQjFPbVRNR3NXYk4wWmt0ek9Cd0VCQVRnNGNPSG9DaUtucGVOalEwNmR1eUlOOTU0QSs3dTV2dGR5eFkyQWdBQTJMQmhnOW5PcWY0YUd4TjBWZjZOb3FPak1XK2Via0cwVkNyRjh1WExjZVhLRlFEQTlPblRNV2JNR0kxK2JkdTJ4YjE3OXhqbEczcjI3TWw2UGp3ZUQ0TUhEOFlycjd5Q1U2ZE9ZZWZPbmNqTXpNVGF0V3V4WThjT1RKNDhHZEhSMFZxUHZYWHJGaTVkdWdRckt5dU1IRG1TOVRrQjRLdXZ2c0xseTVjaEVBakE1WExwYXo4c0xBeUFRcVF3YmRvMFhMMTZGWjkrK2lrQTRNc3Z2OFRseTVjaGxVcnBQZ01HRE1Db1VhTTBSQXVkTzNmR3I3Lytpbi8vL1JkNzl1ekI0OGVQRVJzYmk5allXSFRvMEFILy9lOS84ZVRKRTZ4YXRRb2NEZ2VEQmczQ25EbHo2QXoxQlFzV0lEOWZzMnlqdWh1Qmk0c0xQdmpnQTR3ZVBScS8vdm9yYnQ2OGlYMzc5cUZmdjM0TklnTGc4L253OHZJeTNGRU5RL1h1MVRIMzllbnI2d3NPaDRQUTBGQzg4ODQ3YU5PbWpjRTVUSnMyRFdWbFpiQ3lzZ0pGVWFpdVZ2eCsxM2VzVXJSU0Y3ejExbHNhYlpzMmJRSUEvUDMzMzlpMWF4ZUtpb3JnNGVHQnp6NzdETzNhdGFQN1RabzBDUzFidHNUS2xTdXhZc1VLdlAvKyt4ZyszTGpTaXdRQ2dVQWdFQWlFaG9HSUFPb0FVN0tCWndmMngrekEvclUrdDcyRk5TYjQxZnhvS1pWVTRuRjV0czdBaGlFNk9QcmorMDdzN0FQckF3c3VueEZzVnRMQzJobmpJM3JBejhZVjc5LzRBMW1WUlEwd3UrWkpwVXlNRmZmK3dnZHRSNkNIcStLRzROYlVNMGhvZ2lJQUN3NGZCV0xER1RZV0hDN3NMV3BVLzNLS1FwR2tndlY1WEN4cjZsWld5U1NzQS9xcXgxV3dFQXE5N091RkE4QlR3THg1OWFqc09jN2xQY0JBRDhVTnVzN09nV2dsOU1Uajh1eGFuYXVkdlRkREFBQUFoNTVkcTlXWWdNSlI0NCswZnhtMi8yOEU5c2VOb2pROHJjakgzOCt1WWJ4dkQxd3RlSXdyK2NsNng1TElwWWpMdm8xeHZncGJUQjhiRi9SMmE0c0xlVW0xbnFjaDFFVUExWEw5SWdDK2hoT0EvdklCOWNITHZsNElCQUtCWUg3S202QUlZTXFVS1JDSlJGaTRjS0hlZmh3T0IvMzY5VU5DUWdLa1Vpbmtjam5zN096UXRtMWJPcGcwZGVwVU90TytMdmpzczgvd3pUZmZZTXFVS2F3eXYzLzg4VWNBaWdDZ1RLYjRibUZsVlhzUmVsM2k0T0NBOHZKeTdOaXh3MkRmanovK0dGbFpoZ1dKSTBhTXFQVzhsTUZ1WGZENWZMaTd1OFBlM2g3ejVzMUR2Mzc5dFBaYnVIQWhmdm5sRitUbDVZSEQ0Y0RYMXhmdnZmZWUwZlBoY3JrWU5HZ1FCZzRjaUxpNE9HemZ2aDA1T1RuSXpNelVlVXlyVnEzZzYrdUxxS2dvT0RucEYzdjcrUGd3UkRDaG9hRjQ4T0FCeEdJeDVISTVoRUloV3JWcWhmZmZmNS91RXgwZGplSERoOU9aMjlIUjBiaDgrVExDd3NMUXIxOC85T3ZYVDYvMXZuS045ZXZYRDdkdjMwWnNiQ3hTVWxMd3hSZGZnTS9uSXlnb0NOSFIwUmc4ZUREYXRtM0xPRFlpSWdJUEh6NkVYQzRIUlZHd3M3TkRqeDQ5R01Gc1ZRSURBN0Y2OVdwY3ZIZ1I2ZW5wdEpDbnZ2SHk4aks2SkFoZ25KQUZNUC8xMmFWTEY2eFpzd2Fob2FFNmhVanFkTzdjR2ZmdTNhUGZqNFJDSVVKQ1F2RG1tMi9xUENZbUprWkRqTVdHMmJObjZ4UksrUHY3bzN2MzdwZ3dZWUxHdnZMeWNvU0dodUxLbFNzb0t5dERkSFEwWnMrZXJWVzgxSzFiTjZ4WnN3WXJWNjVFNTg2ZGpaNGpnVUFnRUFnRUFxRmhJQ0tBbDR6WEEvdlRWdGdBc0MzdEhNSzFCRFdhS3AyZFd6THFUaXVaMGJMR2pteCttMkg0TkhGM3ZXUy9FaFJJNURKOG14U0RkMW9OaGxndXdaR3NHdzA5SlpPWWUzMnp3VDRjY1BCSisxRU1HL2VqV1RleEpmVTA2L09vQ29YTzVOeGxaZXN2NEZsZ2Q2OEY5SGFKUkdUd21KZDl2VGhiMldrOHY1eXFFdnlUbVVDTEFBQmdabUJmZkg1N1Q2M09OYkpGRjhaMmN0bHpQQ2pWZmRQUkdHS3picUtQV3pzRTI3Y0FBRGhhMmlLNlJXZjgrZVFTRGo2N2hraTNZR3hpV1ZyajJQTmJHT1BURGR3WE42Y20rUGJBeGJ5a092L3JXdklzR052VlJqb0JOSVp5QUMvN2VpRVFDQVNDZVpIS2dTbzFneDRlRjdCdjNERm5kT25TQlIwNmRHQlluZXZDVUwzcktWT21tR3RhV2hFS2hWaXhZb1hSeC9INS9Ib3JXVkJiMXE1ZHk3cnZ1blhyZE83NzdydnZhTUhEZ2dVTGRQYXJEZVBHalVOa1pDUzkvZnJycitPMTExNkRnNE9Eem1NQ0FnTHd6VGZmbUcwT1hDNFhRNFlNb2NVQS9mdnJUcVFRQ29YNCt1dXY0ZUxpb3JPUGt2Lys5NytNN2ZIang3TXFINkY2blVWRVJPQ3Z2LzdTYXhHdmkvRHdjTHBVZ0NxNjNCZ1dMMTVzOURrQVJVbU4zcjE3RzNVTWo4ZERYRnljU2VkVDVhZWZmdEpheW9NTlc3ZHVOZmllVmRmWHB5NWh6TEZqeDdRS0E1WXNXY0pxWEVEeFBpQ1h5MDBTQUFEQUw3LzhBcmxjKysrcG9VT0hZdWpRb1ZyM0tjdFloSWFHWXR5NGNmRDI5dFo3bnRhdFcyUExsaTFONXYyVlFDQVFDQVFDZ1VCRUFIV0NuS3E3NEFDSEEwYmRaVlU2T1Bxam4zdE5oa1JTYVNaTzU5eDVxVVFBL2QxRHRMWS9FeFhBNTBVdDdiYjIzaGp0MHhVSG44WFg1OVNhUFhLS3dzL0p4M1ZlbjlwNEs4aTQyb3pHNEczdGJQWXhlUnd1M21zOWhDRUF5S3N1eFo2bmw4eCtMblg4YkZ3WjI3bFZodXYrdmV6cnhjK0dlVU92U2laQmZuVXBxR3JnVHZGVE9xczcxTUVYM1Z4YUliN2dzVW5uY1JjNG9JY0xNMXZtVU9aMTB5YXRCUW9LWm5kWklnQUFJQUJKUkVGVTk0elZFZFBwMVRQU3V6TU9aOTVBdWJRS2kyL3RaQ1g2QUlEODZqTEVGenltWFRuOGJGM1J3N1VOTHVjL010dDh0YUVxUGdNTWx3UGdjM21NN2NaUUR1QmxYeThFQW9GQU1DL2FYQUNjQkFDWC9WZmhCb09OQUlEUXRPalFvVU9kbjZOMTY5YU1ESEtoVUtpbmQ5M0M1L014Yk5nd2cvMDhQVDNyWVRZMW1DSUFhQzZ3c2REWGhhK3ZyOEUrRFhWOThuZzh3NTBNVUZ2SGt0b2ViMjF0elZxQVFBUUFCQUtCUUNBUUNFMEw4dTJ0RGhoM1lVMmRqZDNkcFJVK2FUOWE2NzZ1TGtIMFl5a2x3NitQNDJxZHEzZzUveEZXUDRpcDVTZzFmQndjalo2dXB2MzRzN093Um1mblFBQ0tvSm5xL2JYOUdWY3hJeUFTTGxaMkFJQXAvcjF4cGVBUm5sY1dheDNMbEpJTkJIWVlreUU3ekx0akhjN0V2TGhZQ3JHZzdYQ0dYWGlWVElMVjkyTlFMdFdzaFdvS2xsdysvRzNkVUNvUm9WeGFCYkZjQ2hrbGg2ZkFFZE1ESWhsOXMzVmMyMHFhdzNyeHQzVmpiRDhURmRCWDM4Rm44WXkvMWF5V2ZYR3pLQTBTdWZHMjh6TUNJdW5NZWtEaE5tRHVvUHJqc214Y3pFdENIemRGN1VVYnZoV0dlblhBL295cnJBVUFTbzVrM2FCRkFBQXcycWRybllzQVZFdFZBSWFkS2pUS0FlaklYS2t2bXNONklSQUlCSUo1cWRBaUFuQWw4VDhDZ1VBZ0VBZ0VBb0ZBSUJBSWpRU3U0UzRFUTl3c1RNZHZLYWZvZjNWSmVrVWU0MXlGMVRYMXkyT3pidEVCc04xUEx1RkpSWDZkenFXK2lYUnJSMXRJUHk1N3p0aFhKUk5qYStvWmV0dUN5OFBiUWNiVmpTTVF0TUhqY0RITXV5UFdkWjdGQ0NwWHlzUlljZSt2V3RlYVYwVkd5YkVzZER4Kzdmb21kdlNjaDcyOTM4ZGZmUmJocHk1dk1NNmRLU3BFZ2JoY3owak5ZNzBFQ1QwWTIwOUVOZTk1TjR2U2tWajhoTjcyc25iQ0JOK2VScDhqMkw0RkhaaFhzaTN0WEowNHZzUmtKakMyKzN1RW1qVE8zWklNUEZWNUxkclllV204VnViRzJZb3BBaWcwY0gzeU9PcE9BTWFMTTh4SmMxZ3ZCQUtCUURBdjJwd0EzRFRMS0JNSUJBS0JRQ0FRQ0FRQ2dVQWdOQWhFQkdBR0hwZG40MmpXVGZwZlhaSlRWY0k0bDJvR2NtWmxJVzRWcGVOQmFTWU9acng4VnNYOVBXcXNtaS9uSjJ2c3Y1VC9DTGVLMHVudERrNytpSElQcm8rcEVWNUNMTGw4RFBIcWdCODd2NDYzZ2dZeTdNNmZWeFpoOGEyZHVGL3l6S1N4RHoyN1R2OVREVlRMS0Rsald4Y0hXRmlSTjRmMTBzNitCV1A3Y1JsVGtQRjc2bG1HTThWWTMyN3dzMldXVmRBSEJ4eTgyWXBac2lLcE5CT1g4aCthTUZ2REpKYzlSMHA1RHIzdGJlMkVOblplSm8xMUt2c09ZN3V1WFRlYzFad0E4cXZMOVBaWGR3Sm82SElBeldHOUVBZ0VBc0c4bEdrVEFSQW5BQUtCUUNBUUNBUUNnVUFnRUFpTkJGSU93SXdJZUJhdzVOYlBTMW9xcWRUYUhwTjVIYzhyaTR5eVpHOEt0TE52Z1ZaQ1JUMC9rVXlzTTFENmU5cFpySFdhU2RlbGY3MWxmMXpOMTZ3RHZ1dkpCZnB4RDVjMkNCUzYwOXQ3bjE1bVpLVkd1UVhUOWFEVmo5VzJ2em5Td3RvWlBDNFhUNDEwbnhoei9yczZtaEhRMTcwOUZyWWRidFF4SEFCdDdWdWdyM3N3K3JpMTA2aHpyc1RMMmduck83OXVobGtDbzlDRmRkK2NxaExzZTNvWnAzUHU2dTNYSE5hTHA4QVJyaS9zMlpVOFVzdmdUcS9JdyttY3V4am9FUVpBNGVxd29NMHdMTDYxaTFYbStYRHZqbWhwVy9OY0tRQmJWRExDNjRMNGdzZU1yUDB3UnorTjU4V0dzN2tQOEZyTHZuUjJlNlJiTy95ZWV0WnNwU3ZVOFJRNE1yWUxxdlU3QVZqeG1MV0lwU2FVYVRBWHpXRzlFQWoxeVkwYk53QUFJU0VodGE1UisrYWJiOExhMmhycjE2ODN4OVMwTW5IaVJMUm8wUUpyMTY3VjJTY3JLd3Q4UGgvdTd1Nk05cHljSFBCNFBMaTZHaGFZVlZkWFk4MmFOUmd3WUFDNmQrOE9Ea2QvNGZpZmYvNFpFb2tFQ3hZc1lQZEVXQ0lTaVNBUUNNRGxhdGVDeTJReWxKU1V3Tm5adVZiblNVNU9obFFxaFkrUEQrenM3QXdmMEFRcFV2czV4dU1BenV4S0toTUlCQUtCUUNBUUNBUUNnVUFnMURsRUJHQkdaclhzaHlGZUhlcmxYTHFDcDZxWml1YWdwMnViUmxIZmVMUlBWL3J4OVlJVW5RRzhKeFg1T0pWOUY2OTRocUZBWEk1ZmtrK2dXaTdSNkxmdjZSWDZjYUN0Qngya29VRGh6eWNYR1JLS1ZrSlBSaEJHOVZodCs1c2pmZDNiWTRKZkR6d3FlNDdUT1hkeE1lOWhuUVVielkyYmxUMkNIVm9nd2lrQW5aeGF3c0dpY2FWd2ZYQmpHMlNRbzBoY2dUSWQ0aDkxbXNONlVkWnZWMUlwRStOSlJaNUd2NTNwRjlEYnRSMEVMNExPZ1VJUHpHelpGMXRTVCtzZFAxRG9qcGt0K3pMYXp1WGUxM0FiTURlM2k1OWlpbjl2ZXR0VUo0QlNpUWpYQ2xMUXc3VTFBSVd6eFN1ZVlmajcyVFd6ekZPZEFLRWJZenVucWxodmZ3dHU0eWtIMEJ6V0M0RlFueXhldkJnQXNIWHJWdmo2K3RacXJLZFBuMElvRkJydVdBdUtpb29Nbm1QbXpKbnc5ZlhGMXExYkdlM1RwMC9YMnE2TnVMZzRuRGx6Qm1scGFlamV2YnZCL2tlUEhrVjFkYlZaUlFESGpoM0R4bzBiRVJVVmhmZmZmMTlybnoxNzltRFhybDJZTjI4ZWhnd1pZdks1RmkxYWhNcktTbnoxMVZmbzFxMmJ5ZU0wWmdyVnZ1cTYyQUJjL2RvT0FvRkFJQkFJQkFLQlFDQVFDSVI2ZzRnQUNJMGVMMnRIZEhNSm9yZlA1dDdYMjMvWGt3dVFVRExzU0Q4UGtiUWFBUEQzczJzNG41ZWt0Yjh0dnlaTFRTUVZHKzJob0cvczVrSWJlMFdnc28yZEY5clllU0hDS1FEZjNEL1V3TE15ekpkaEV4SG02TmZRMDlCTFdrV3VVZjJieTNwUkJyZVYzQ25PZ0V5THBYeVJ1QUsvcDUzRk82MXFhcmlQYU5FSmQwdWU0bXFCWmhZM0FGanpMUEZodTVHTVFIV3hXSVN0cVdkclBXOURwS3Y5dlgxdDJKY3ZVT2RremgzRzZ6VFVLd0tIbmwwenUwK01KWmNQTDRFVHZTMlJTNUZaV2FqM0dBc09Vd1FnYVNBbmdPYXlYZ2lFbDVGQmd3WVo3cVJDWEZ4Y0hjM0VNQlJGNGNDQkF3Q0FXYk5tR1hRQlVNS21IMFZSdUgvL1Bzckt5dWgvSlNVbHlNM05SVTVPRG5KeWN0Qy9mMy9NbVRNSDRlSGhzTEN3d05HalIrSHE2b29aTTJZd3hucjA2QkcyYjk4T1MwdExkT2hndXJDNXVyb2FsWlVLNGFLOXZiM0o0elJtcEhLZ1ZFMEVRRW9CRUFnRUFvRkFJQkFJQkFLQlFHaE1FQkVBb2RFenNrVVgybjQ1djdvTXQ0clM0V3VyT3pPeVNGeUJUWTlQTXRvZWxHYnE3RzluVWVQYldXRkM5cnErc1pzREhBQ3RYMWhwSzNsUThxeGhKbU1rTzlMUFkxV0hxZUJxdWNtZVdwNkxZODl2WVc3cndYVGJwZnhIMksrV3FXdHV4dnAyUXgrM2RpWWYzeHpXaTZPRkRVSWNmQmh0dDRyU2RQWS8vandSblowRDBkVzVKdGk3c08ycitEUnhGOUsxdUFlODIzb3d2S3lkR0cwYmtvK2hWQ0txNWN3TlV5V1RvRnhhUlplaWNMSzBOWG1zbTBWcEtCU1h3OG5TRmxmeWszRWdJNzVPQ3NYNDJiZ3kxbENHcUFCeVN2K1pMTlJLNTBnYXlBbWdPYXdYQXVGbGhzZmp3ZHZiVzIrZnJLd3N5R1RzMzJPdVhMbUM3Ny8vWHFNOU16TVRFeWRPWk5YKzAwOC93YzJ0eGlIbC9Qbnp5TWpJUU51MmJkRzdkMi8xSVdvRmg4UEJ5cFVya1ovUExNbGthMnNMWjJkbmVIdDcwM2I4M3Q3ZStQcnJyN0Z3NFVKczM3NGRnWUdCOUh3S0N3dXhiTmt5U0tWU2ZQcnBwL0QwOU5RNEYxdEtTa3JveDA1T1RucDZObDJLcTZEeG1lcG0ra2MyZ1VBZ0VBZ0VBb0ZBSUJBSUJJTFpJU0tBT3NTYzljN2ZhVFdvM2tvTnFKSlkvQVIvcFA1cnR2Rm1CdlpGQjBkLzF2MWRyT3p3aWtjb3ZYMG01eDRvTTRheGVCd3VXbGpYMUR6TnJ5NHoyOWpOQlY4YlY5andtVFYvN3pVUkVjQ2pzdWM0a1oySW9WNFJBSUJ5YVJXdTVDY2pMdnMyWFlkZFZRUlFKcWswT2pQZldOaGEvbXVqdWF5WEFaNWhkT0FXVU5pc1h5bEkxbnZNaGtmSDhVT25XWEMwVktUcENYZ1crQ3hrTEQ2K3RST0Y0cHI2OVRNQ0loR3BKc0tJZlg0TENZV3BabndHK3FtVWlXa1JnSUJuQVFzdUh4SzUxT2h4NUJTRmpZOVBJbE5VYURBenZ6YUVPRElGR1dsYWhCWHFXS3FMQUJyQUNhQzVyQmNDNFdYR3ljbkpvQlgvOU9uVGtaT1R3M3BNTnpjM1JFWkdNdHBpWW1KZ1kyUER1bDBnRU5DUEtZckM5dTNiQVFCdnZ2a202M2xRRk1YYU1lRGpqeitHVENhRGc0TURWcXhZZ2VmUG4rUHZ2Ly9XMnJkVnExYjQ0SU1QY09IQ0JmajUxYmdobFplWHc5L2ZId01IRGtSVVZCVHJlV3FqdUZoUkVvYkw1Y0xWMVhSSG04Wk1vWmF2YSs1RUJFQWdFQWdFQW9GQUlCQUlCQUtoRVVGRUFBUzlpS1RWWmcxNkt1MlQyVExGdnplZE1VcUJ3cW1jTzJhYkN3RDQycmd3TEwrMTFSUW42RWRaQ2tDSlNDYXU4MEM1T2RuNzlESXN1SHhjem4rRVcwWHBXaTNsbXdyTlliMXdPUndNOFF4bnROMHZlWVlpY1lYZTQwb2xJbXhJUG9iUFFzYlNiUzVXZGxnZU5nR2YzZDZERW9rSW8zeTZZS3d2czA1enBxZ1F2OWRER1FCVjFLM3lOWE1OMlJPdm8rU0JPVkVYZGowdXl6WjRqT3AxQkFEU0JoQUJOSWYxUWlBME5UNysrR1BHTmtWUkVJbEVqUGFGQ3hmcXpQN2Z0bTBiaEVJaHhvNGRxM1UvRzRLQ2dqQnYzanhHVzB4TURKeWNuRmkzcTNMMjdGbWtwNmVqZS9mdXRNVytUQ1lEajZkNGZ4ZzllalFxS25SL2h1a3FlMkJyYTBzSCtqdDI3RWkzOC9uYWY5NHRXclFJUlVWRmpMWmx5NVpwOU12TnpjV2xTNWZvYlVNaUMyMDhlZklFZ0VKUW9YeWVMeHZQU3BuYlRnTEFVYUM5TDRGQUlCQUlCQUtCUUNBUUNBUkNRMEJFQUxXRUE0NVpNd2NKTmZqWnVLSy9ld2k5ZmJYZ01YS3FTdlFjWVR4dDdaazNrYlZaZ3hQMDA5NmVtUVdjVkpwcDBBcGNpV3FkZG5QamJjM09mclpJWElFTmo0NlovZnlUL0hyaFZXL0ZUWGtKSmNNYlYzODEremxVYVM3ckpkSXRHTzRDQjBaYlhEYTc0RzFDWVNwMnBwL0h0SUNhakUwZkd4ZDhHVFlScDNMdVltYkxmb3orWlpKS2ZIWC9JTVFtWk9HYmlvQm5BUWZMbXFMQ01rb09xYnp4Q2xQNEhCNkMxZDREYmhjL01YaWNGZGVDZml5ajVQWCtPZHBjMWd0YmR0MEIrRnpGUHdzdXdPZTkrTCtXYmJadFhIWUp6SVFtU2s1T0RvNGRPNFlCQXdiQTE5ZlhZSCtaVElaVHAwNmhYYnQyak94emRXN2V2S25SSnBWS0dlM0tXdlBhMkw1OU96dzhQUFNLQUw3Ly9udkV4c1l5MmpJeU1oakI5cmk0T0ozSEcwTjFkVFUyYjk0TUhvK0h0OTkrR3dBZ2w4c3hkKzVjQkFjSDQvWFhYNmY3cXIrT0dSa1o0SEE0OFBGaHZzY3E5eGxMVmxhV1JzbUF1aUkxVmVHZVUxWldCcWxVcWxPWTBGU1J5WUVuYWg4WlFjN2EreElJQkFLQlFDQVFDQVFDZ1VBZ05CUXYxeDJaZW9MTDRTRFV3UmQ5M0lMUnp0NGI4eFArMTlCVGVpbVpGaERKcUROOU1DUGU3T2ZvNmRxR3NaM01Jb05WRnh3QVhBNjNTV2VTbTBKN3RkcnM5NHJaMzVodWlCSVg5WVV0MzRxdUIxNWFDNHQvdGpTSDljTGxjRERCcndlanJWUWl3cVg4aDZ6SDJKOXhGYTVXOW94cno4L1dGYThIOW1QMGs4aWwrUHIrUVR5dlpHWk4xalhkWFZvelNoMWtWeFUzYXFGWm1LTXZCTHlhZ0g1ZWRTbXlETHhtWEE2SGtTRmZueUlMSmMxaHZSaER1ZGo4WTNJNTdFVUY2djk0cXRzY0hlMUVhTkNnSER0MkREdDI3TURwMDZmeHh4OS9HT3kvZHUxYUhEOStITDE2OWNMeTVjdDE5bE1Qdmc4Wk1nUjJkbmJZdjM5L3JlZXN4Tm5abVE2NFYxUlVvTEN3RUh3K0gxNWVUR2VqSDMvOGtYNGNIUjJ0MGFhdDNkblpHZE9tVGFQMy8vbm5uOGpOemNYWXNXUHBjeDQ1Y2dTcHFha29MaTdHbkRsejZMNnFHZmNTaVFURGh3K0h2YjI5MWt4OFhlNEFiR0FyY0RDMmpJSXFTaEdBU0NUQ3ZYdjNhQWVFbDRWblpZQkV6Y0NtRlJFQkVBZ0VBb0ZBSUJBSUJBS0JRR2hrRUJHQUVZUTQrS0szVzF2MGRHbEQxNVd1bGtzYWVGWXZKendPRjZHT05SbFJEMG96NlJydDVzTGV3aHBoRGpYWmFIblZwYld5c2JlenNNYjNuV1lpTnVzbTRySnYxMHZndDZGeHNSVENReTByKzI2SjhkbHBMeVAyTHdRQUFDQ1NHVmNHdzFpYXkzb1o0aFhCcUxFT0FQOWszakM2bnZ5bWxKTnd0aEtpcTNPUTF2MFVLSHovOEFpU1NyT01HdGNZUEFRT3lLMHFZWVQzV3drOU5jUUk5MHN5NjJ3TzVxQy9SeWhqTzdISXNBdUFRTVVGQUZBSUx1cVQ1ckplR2hvNUJZaGxpbitvbzY5S1hJNTJ3WUM2V0lDTnlFRGZNVHd1UVBRR05WQVVSUWVTaHcwYnh1cVk2T2hvSEQ5K0hKY3VYVUpTVWhMYXRXdkgrbHdjam5sZi9WbXpabUhXckZrQWdJMGJOMkwvL3Yzdzh2TFNDTGJIeE1RWVBiYXZyeTh0QWtoT1RzYnUzYnZoNHVLQ21UTm5ncUlvRkJVVjRmZmZmd2NBekowN0YwS2hVT3M0eGNYRkFCU1cvMnpRSmdwUWJSczRjS0F4VDZOV3lHUXlQSHIwaU42T2o0OS9xVVFBRkFYY1V0TjBCYnNCOWxZTk14OENnVUFnRUFnRUFvRkFJQkFJQkYwUUVZQVJyQXlmcE5GbXhiVUFuOE9EbE5JTVFoMk0vTEErcGxXbjlIUnQweURQUTBiSjhXL09QUXg3WWFlKzcra1ZzNS9qVmU5T2pFelFxL20xcTUwdDRGbkN4VktJNlFHUm1PVFhFN3VlWE1UZno2NXA3V3ZKNVRkSTlxdTVDVlp6QWFpV1M1QlNibHJXMk11R3E1VWQvZGhRdmZyYThyS3ZGMEFSQkozcTM1dlJWaTZ0d3RHc0cwYWZXMDVSK09uUmNmelNkUTZzZVpZYSsrOFdaK0JhUVlyUjR4ckRKKzFIdzFQZ2lPd3FSYURIaXN1SGw1WVNGbWR5N3RicFBHcUREYzhTM1YxYU1kcmlDd3hmRjVZOHBnaEFiS1NJbzdZMGgvWFNYSkJUZ0Z5bW1aRmJIMWh3QVF2ZUMzY0RWYWNETmk0SEw4UUxTaEVEai9QaUg3Zm0vNnI3R3B2alFXSmlJbkp5Y3NEajhUQjQ4R0JXeDdScDB3WTlldlRBbFN0WHNHWExGbno3N2Jlc2pxTW9DbHd1bDNWZkFFYlZvTDk4K2JMZS9iNit2bG96OGJXaEhvZy9lZklrWkRJWkNnc0xNV2JNR01oVlNydDA3OTRkZmZ2MjFUbFdVWkhDVWNYSmlWMXBJNlhMZ0VRaVFYWjJOcU1OQUZ4Y1hGaU5Zdzd1M2J1SDh2SnlXcnh4N3R3NXpKa3p4K3hpRGwxc012NXJnVkZ3S0RBRWZGWjhvS3UzenU0RUFvRkFJQkFJQkFLQlFDQVFDQTBHRVFHb1lXZGhqYzVPTGRIRk9RamhqdjRHK3hlSXl5SGdXYUJjMmdCM29GOXlZcC9md2pEdmpyaFQvQlEzaTlMTU9yYWRoVFZHdHVqTWFEdWY5NkJXWTlxb0JCTXR1SHlOdXVWMFA3NFZWb1JOUkVwNUxqWTlQcWxWUU5KVUNGRVRBU1NWWmhsbFZ6M20vSGZtbmhKTlgvZjJXTmgyZUoyTnJ3OE9PQWl3ZGFlM1UrdEJHUEd5cmhjbGJ3WU5oSkF2WUxUOWxYRVZJcG54UHVhdDdEenhRZHNSV2dVQUFCRG02SWZ2Tzc2R241S1BtejFEWE1tbC9JZVk2dDhIQWJadU92dWN6YjJQQjZXTjF3a2d5cjA5TExrMVh5TktKU0xjWUhIdHFUc0JOSVFnNm1WZkw0UzZSeUpYL0d1T0hENThHSUFpa08zc3pONEQvYlhYWHNPVksxZHc2OVl0SkNRa29IUG56bnI3SzRQbWJJUDZWVlZWQUFDQlFHQ2dwNExVMUZSa1ppcmVZOFZpTWRhdVhZdXBVNmZDdzhPRDdsTlNVb0wvL2MrMHNsOWhZV0U0ZVBBZ2JHMXRZV2RuQjRxaWtKMmREWUZBZ0huejV1azlWaG5JOS9QejA5dFBpVktvY083Y09heFlzWUxScHVUMDZkUEdQZ1dUVUFvcjJyUnBBNEZBZ01URVJOeStmYnZPM1FET0tZMm82cmlDanVyd1BBNHdNQUFRa0YvVUJBS0JRQ0FRQ0FRQ2dVQWdFQm9oemY2V0JRZEFTNkVIT2ptMVJHZm5RTFN4ODJKazc2a2pvK1M0WC9JTU40dlNjYk1vRGVrVmVUcjd5aW56M1lYaWNEak56b28yUTFTQXBOSk1iRXMvWi9heHAvbjNZUVFBNzVaazFEcllaOE5uK29BV1ZwZHI5Qkh3TExBMFpCd0NoUjRJRkhyQXg4WVovNzEvQ0tVU1VhM08zVkNvQzJYdWx6eHJvSmswTHRyYWU4Tlc1WHJROXo1aExsN0c5YUtraDJ0clJMb3hyYU9mVnhiamNLWng2WDRjY0RER3R4dW0rdmNHajZNL3M5VFAxaFgvalppSzJLeGIySmwrM2lTeGdUNFNpNTVncW44Zm5mdlA1VDdBVDQrT20vV2M1b1RINFdLTVQxZEcyN25jSkZZaUlIWHhCZHV5T3BZOFB0NXBaWG9kYkZWZTV2VmlDbDI5RlZuMU11cEZkajJsc2kzWHMrL0ZmaG1sc01pV1U0QWNpdjlUYXYwcHFzNWpjNFI2b0tDZ0FCY3ZYZ1RBdmhTQWt0YXRXNk5idDI2SWo0L0hsaTFiMEtsVEo0M3M4Tm16WjlPUGxabjloWVdGakhhaFVJajE2OWRyakM4V0s5Nm5iV3hzV00zbitQSGpjSEJ3UUVsSkNhcXFxbkQyN0ZuY3ZuMGJQL3p3QSt6dDdRRUFwYVdsMkxWcmwxSFBVMG52M3IwUkd4dExpeGlXTEZtQzdPeHN6SjQ5bXlFMDBFWmlZaUlBb0tMQ09DZWg2OWV2TThhUVNxVUd4UmJtaEtJb1hMcDBDUURRcTFjdkNJVkNKQ1ltNHRpeFkzVXVBZ2gwQUpKTXI3cGlFaklLdUpFTnRMQUg2c25vZ0VBZ0VBZ0VBb0ZBSUJBSUJBS0JOYzFlQk9CaVpZZHZJNmJyRGZ5WFNpcVJVSlNLaE1KVTNDeEtoMGpLcnI3M3VBdHJ6RFZOdk5OcUVJWjQxWDg5emNUaUovZ2o5Vit6alRjenNDODZzSEJZVVBMRHcxamFMdHRjZEhkcHBmRmE3amVESGJSNmxuS1JXRE5JODFwQUZOcmExM2lHQnR1M3dIY2RwMlBsM1FONEtzcXY5UnpxRTFjck8zaXIyWmZmSXlJQUFNQ3JMMnpHbGJ3Vk5CQTlYRnJqYXNGalhDdE1RWEVkbFFkNDJkWUxBTGhaMmVPOTFrTTAyamVubkRMS1JhT05uUmZtQkExQWF6c3ZqWDM1MVdXNGxQOFFyM3AzWW9nRE9PQmd1SGRIUkxrSEl5YnpPbzVrM1dUOS9tK0lsUEljcEZma3dZNHZnQlhQQWxVeUNVb2tJand1eThhL2pkd0JBQUQ2dVlkb1pLT2ZabG02d0UxZ3o5Z3VsMVN4T283UDRabjFjL0JsWEMrbTBsRnpXZFFKRkRURkFiUmdBTHJGQTRiRUJXejM2enczaS8xU09TQ1dLMG9QaUp1dWdVK3RPWHo0TUtSU0tWeGRYZEd0V3plamo1ODZkU3JpNCtPUm5KeU1DeGN1SURJeWtyRS9JeU5ENHhpWlRNWm9Wd2JvMVNrc0xBU2dFQWtZUWl3VzQ5U3BVK2pWcXhkaVkyTmhiMitQeVpNbjQ5dHZ2OFh5NWN2eHpUZmZBS2hkT1FBT2gwTUxBRTZjT0lGcjE2NmhRNGNPR0QxNnRNR3hidDY4Q1VDUjJiOWh3d2I4NXovL01YaU1YQzdIMWF0WDZlM1BQdnNNbHBhVzJMaHhJMXhkWFZrOWg5cHk3ZG8xWkdWbEFRQWlJeU5oWjJlSFgzNzVCV2ZQbnNYczJiUGg1cWJiL2FhMitMeTRMUHdkNit3VUFBQ3BESGhlcm5oZkFJRHNjdUIrSGhEaXJ2ODRBb0ZBSUJBSUJBS0JRQ0FRQ0lUNnB0bUxBUEtyeTNDdE1FV2pybkZPVlFtdUZqeEdmRUV5SHBSbW1qV3J2eWtoa2xZanJjSjhhVFhHQnRETUhhRHh0WEhCZjlvTVpiVGRMRXBIWXZHVFdvOXRiMkhOMk02dkx0UG9zeTM5SE53RTl1amlIRVMzdVZuWlkxWEVWS3grY0FpSlJiV2ZSMzJoN2dJZ3BXUklyaVByOUtaRU41Y2c5RkhMV3JmZzh0SFpPUkNkblFOQkFVZ3VlNDc0Z3NlNFVwQ01URkVobysrenlrTGNMbjVxMHJsZnR2WEM1L0R3WWZCSWpRRG8yZHo3ckd6bkFjRFpVb2daTGFQUTE3MjlWamVWK0lMSCtQSFJNWlJMcTNBNVB4a0wydzZIaDFwd1c4Z1hZS3AvSDR4dTBSV0hzMjdnY05ZTmxFa3FXWjFmRnpKS2p2ZHYvRkdyTVdvTDE0QWJnaTRzdVh4TThPdkJhRXNzZXNMNnN5TFl2Z1ZqdTdTV3I2V3B2R3pycFNuQWdTSmJ0ckhWdUc4SWxNNElsT3JqRjE4MWxjRkZaYnRTaENDbkFKbGN0Mk9EcnZacldlYVpzMWdzeHBFalJ3QUFRNGNPQlpkci9IdElTRWdJd3NQRGNmdjJiZXpZc1FOOSt2Umh1QUhFeGNYUmoxTlRVL0gyMjI4aklpSUMzMzc3cmNHeGMzSVVwWGY4L1EyTFRVK2NPSUdTa2hMMDZkTUhzYkd4QUlEQmd3ZmoxS2xUeU03T1JrRkJnYkZQVGUrOGZ2cnBKOWpZMk9Damp6N1NjRDlRSnowOUhSa1pHWEIyZGtaRlJRVU9IVG9FSG8rSGQ5OTlWKzl4TjI3Y1FHRmhJYXl0clZGWldZbjMzbnNQYTlhc3dlclZxMmxSQTZBcFZqQW5CdzRjQUFDRWg0ZkQxOWNYZ0VJTWNPYk1HZXpaczRlVm1LRzJEQWt5M0tlMjNNb0c0bFcwZXZHWlFKQXpLUXRBSUJBSUJBS0JRQ0FRQ0FRQ29YRkJibFVBaU0yNmllNHVyZkNrSWg5WENoN2hTbjV5dmRoM0Urb1hYeHNYckFpZnhBZ29Wa2lyOGRPalkwYU5ZOG5sYTYxaDdXYkZ6RXpMcXk3VjZGTWxrK0RyZTMvamphRCtlTlc3RTkxdXc3UEU1eUhqOEV2eUNaeGltVTNiMEtnN09xU1U1VFJJYlc5ZDhFME1jS3F6N3VGUituRldaWkdlOHlteWxHZTI3S3QzUEE0VVdlbHQ3THd3UFNBU3owUUZ1RktRak12NWo1QmFub3VqV1RkeE5PdW1XZVplR3hyRGVwbmJlakRhcUdYdUY0ckxzU1hGY0YxalJ3c2JqR2pSR2E5NmQ0S0FaNkd4WDBySjhIdnF2emlTVlZOU0lLazBFd3R2L0k3cEFaRVk3dDBSNmtWWWJQaFdtT2pYRTJOOXUrRjZZU3IremJtUDY0V3BSamtTTkJZc3VIdzRXOXJTMjJ4cy9KVk04ZSt0SVpUWWwzR1oxYkUyZkN2MDl3aGh0RFUxRnhSdE5JYjFRbWhhY0Rpb2VZZXBZMUdFdVVRQXg0NGRRMUZSRVN3dExSRWRIVzN5T0JNblRzVHQyN2VSbXBxS1M1Y3VvWGZ2M2xyNzVlVXB2b3RiVzF0cjNhOU9XcHBDSEJZUUVLQzNuMHdtdzc1OSsrRHM3SXd1WGJvdzlpMWF0QWcyTmphMG0wQkdSa2F0Z3VaaXNSakxseStIU0NUQ29rV0xHR1VBS2lvcVlHdHJxM0hNamgwN0FBQmp4NDZGbjU4ZnZ2amlDeHc0Y0FBV0ZoYVlNMmVPem5PZE9IRUNyVnExUW5WMU5USXlNakIwNkZCY3UzWU41ODZkbzhVYkFPamcvTE5uejhEaGNOQ2lSUXY2dWZKNFBIaDdLeHlyc3JLeUlKT3gvM3hMVGs1R1FrSUNBR0RreUpGMCs2aFJvM0RtekJuRXhzWmkzTGh4OFBLcUordVJPcVNWTTFNRUlKRURqd3VCVU9JR1FDQVFDQVFDZ1VBZ0VBZ0VBcUVSUVVRQUFHNFhQOEU3MTM1RFRsVkpRMCtGVUVlRU9mcGhVYnNSY0xCZzFvbmRsSElTQlFac2xkVURNZ0cyYmxyck8wYzRCZENQS2VnTzBsQ2dzRG5sTklyRUZaZ2VVR09EeStOdzhaODJRK0ZrYVl2OUdWZTFIdHRZNEFBSWQvUmp0TjB2YlZ5bEFQeHRtWmF6VWlPQ25LcjhtM3RmNzM0dmEwZjBjdy9CWU05d09Gb3liK1kvS251T0kxazNFT25XRGhGT0FlQnplQnJIKzlpNFlMeU5DOGI3OWtCdVZRa3U1VC9DeGZ5SGVGeVdiZEo4elVGaldDOWpmYnRyQklzcFVGaWJkQVRsVXQzMjhaNENSNHoyNllvQkhpR3c0R3IvaUx0VC9CUWJVMDVxdURBQUNxSE81cFRUT0pWOUYzT0NCcUM5ZzQ5R0h6NkhoeDR1cmRIRHBmVUxCNEZIdUZYMEJQZExNbEFzRWVtY1cyT2luM3N3UStUQTF0a2dVT2lCNkJiTW9ObTlrbWQwS1JCblN5RmEyWG1pb0xvTUpSSVJ5cVZWcUpKSndJRmlUYjdkNmhXTjYrcGhHYnNJcFVoYWpXbVhmMlRWRndBT1JuN0l1bTl0YUF6cmhVQ29hMlF5R2ZidTNRc0FHRFpzR0p5Y25Bd2NvWnR1M2JvaElDQUE2ZW5wMkxsenAwNFJRRzZ1d2wza3lwVXJpSTJOeGJCaHcvU09lL3YyYlFEQXZuMzdjTzNhTlh6NjZhZGErLzN6enovSXlzckNsQ2xUTk53TTNOMlpVVnloVUlnQkF3WXcybUppWW1CcmE0dUJBd2RxdEt0Q1VSUysrKzQ3SkNjbnc4UERBNVdWbFZpL2ZqMHlNakx3OU9sVENBUUMvUEVIMHhFbU5UVVY1ODZkZzQyTkRZWU9IUW9IQndlODk5NTcrUEhISDdGbnp4NEloVUpNbmp4WjR6bmw1K2ZqM0xsem1EbHpKc05OWWY3OCtXalZxaFVpSXlOaGEydUxxcW9xREJzMkRES1pERU9IRG9XWGx4ZGQ3bURRb0VGd2NuS2l0OCtlUFl2S1NuYWZEUlJGWWYzNjlRQ2IwcDFoQUFBZ0FFbEVRVlFVSW9Pb3FDaDZYMGhJQ0NJaUluRHIxaTJzWDc4ZXExYXRZalZtWTBab0NiamJBcmtxMVowZUZSQVJBSUZBSUJBSUJBS0JRQ0FRQ0lUR0JSRUJRSEZEdlM0RUFQVVZnREFWWjBzaEFvVWVldnM0V2RveXJPdHJpNU5ha0ZUYjJOY0xVOHgyUGk2SGd3bStQVEhKdjZkR1Z1K2ZUeTdoWE80RGcyTVVxZFZ2ZjdQVlFQejQ2Qmd5S2dwQWdZS2pwUzFHdGVqQ3lGaCtYbGtFaVZ4Lzl0UmZHVmRSTEJaaGJ1dkI0S3BZdzA0TGlJU2RoVFgrbDNxV3hUTnNHQUtGSGhvQjd3Y2xkVi9EWE1nWGdNdmhRQ1FWNjh5KzVvQ0RTUGQyR09ZZHdXZzNsK1c0QlplSDFuWmU2T0RvajY0dVFXaHBxLzJPYjFwRkxsYmQveHZGNGdxY3kzMEFJVitBSHE2dDBjZXRIY0ljL0JoL2N5WHVBZ2VNOXVtSzBUNWRrVk5WZ2t2NUQzRXg3eUZTeW5QTU1uZEROSmIxTXRBakZETUNtSFdpQVdEdjA4dTRXNkpaTDVySDRhS3pjeUFHZUlTaXEzT1ExdGNXQUlyRkZmaGYybGxXenlPdEloZi9kL3RQZEhFT3d0U0EzanIvemtLK0FJTTh3ekhJTXh3QWtGbFppRHZGVDdFbDVVeURPUVFFQ2ozZ0tYQkVvYmdNeFdKRklMNVNKZ1lBdUZyWm9ZZHJhMHoyWXdiZDBsaTQzd2o1QW56WWJnVGo5YVZBNFhlVjl5b0xMZytmdHRlc2QwMUJlN0p6c1ZpRXU4V2FmOU9tUUdOWkx3UkNmWERpeEFuazVPU0F6K2RqNHNTSnRScUx3K0ZnL1BqeGRJRDh5cFVyNk5HamgwYS9PM2Z1QUZBRW1OZXVYUXVKUktMVGdhQzR1QmkzYnQyQ282TWpVbE5UVVZXbFd5d1dGeGNIQ3dzTGpCNnQrVjZseXJCaHcrRHM3SXhaczJiUmJXS3hHREV4TWZEMDlNUzhlZk1ZL1NYL3o5NTloMFYxdEE4Zi95NGRCRkZRVUJSVXJLQ3hWMkpReEpMa1VkU28wZGhMWW9rUm82S3g5eGFmR0d1c2lTWTJmcGJFRXJGakJjV3VVUlE3aWdHUjN0dXkrLzdCc3h1V0xTeElNKzk4cml0WDNEbHo1c3d1dTJmUnVlZStzN0t3c2JGUlBrNU1UT1RjdVhOQVRrbUFEUnMyS0k4Wkd4dlRyRmt6bGZNVEVoSllzR0FCY3JtY0FRTUdZRzJkazNIRnk4dUwxNjlmYy9EZ1FYNzU1UmVzckt6VTVucm8wQ0d5czdOeGQzZFhDUUt3dHJibWl5KytBTUREdzBQWkhodWJFd1JYdnJ4cWxwSGNPbmJzcVBWWVhuNStmb1NFaEFBd2JOZ3d0ZUNLRVNOR01ISGlSRzdjdU1HcFU2Zm8ycldyM21PWFZiVXFxQVlCUktkQ2ZEcFVNTk4ramlBSWdpQUlnaUFJZ2lBSVFra1NRUUQvSDNPMXJzNlVCdDExOW1sUXZocXpHdll1dGpsb0dydjNwUitLWk96bUZXc3h6TGtEVGhhVjFJNGRENy9OM2xlWDlSb25KUEZ2ZWxScm9YeGN4N0lLYTVvUDEzbk9iVDNybGZ0SDNpTkRsc1czOVQvRk1GZjZlcTlxTFRFMU1HYnowOVBJOVJxcFpMV3djVlo1TEFjZUpoWi9FRUMzcWsyVTJST2s4bXd5c3FWa3luTCt5NWJMTUpRWVlHTlNUdU1POE1Jc3BCc2JHRkhkM0FhbmNwVnd0clNucmxVVjZsamFhOTFoRGpscDFVOUUzT0czRnhmSnlyWExOMW1henBrMzl6ano1aDdXeGhhNFZhN1BSNVViMEtCOE5ZMkxvL1ptMXZTdTNwcmUxVnNUa1JiSHhhaUhYSHo3VUdkSmduZFJWajR2RlV6S01hYU9ldXJsNjdIUDJQdFNkUTYxeXRuUnliNFI3bllOS0o5bkYzWnU2ZGxaSEkrNHpZRlhRYVQrYnpGY1h6ZGluM0V6OWhtdGJHdlR1M29iR3BSMzBObS9tcmtOTjJKS3QwU0F2WmsxVTExNjVOOHhsNkRveHpxUEcwZ2srRFRvUVZWejFkMi94OEp2OHpUNW42d1ZrZWtKSkV2VFZkTGlnL1pzNS90ZVhTNVFLWUt5b3F4OFhnU2hKR1JrWkNoM3JIZnUzRmx0dDN4aGRPclVpWjkvL3BuNCtIaDI3OTZ0RmdRZ2s4bTRjZU1HQUMxYXRPRG16WnVzVzdlT3pNeE0rdmJ0QzBEMzd0MlZhZnVQSERtQ1ZDcmx3dzgvVkVsOUR6QnIxaXd5TS8rNTkzZnQycFdJaUFpVkJYdE5Kaytlck5ZV0h4OFBnSzJ0YmI3OXJhMnRxVnUzTGlZbUpqZzVPU24vYzNSMHBFcVZLa2p5Qkt6Tm16ZVA4UEJ3WEZ4YzZOZXZuOHF4TVdQRzhPTEZDKzdjdWNPSkU2cGxSdUxpNGpoMDZCQU5HalJRcHZiUHo5T25Ud0Z3Y25MS3AyZitYcjU4eWRhdFd3Rm8yclFwSFRxb2wwVnlkWFhGMDlNVGYzOS8xcTVkUyszYXRhbGR1K2lDakV0RFpmVktEa1FtaXlBQVFSQUVRUkFFUVJBRVFSREtEaEVFSVB3ck5hdFlpem1OK3FpMXk4bFpkTXE3bUtqTDlkaG5SS1lucU5YQTFpWTlPNHZEcjIvb1BYNUFWQWpaY2hsVEduUlhDUVJ3dDNQaDhOODNpQ2ltUmQ5M2tUY0lJQ3dsV21lSzlxS1NleUhmU0dLSWtaRWg1VEROOTd5WWpDVCtpbitwOWJpWm9USHRLemZBMXNRS1cxTXJxcGhaVThXOEFwVk1yZFIyK0dxVEpaTVNFUDJJL2ErQzh2MlpKV1NsY2p6OE5zZkRiMk5yWXNtSGxldmpidWRLYlMyWk9hcWFWNlMva3h2OW5keDRsaHpKSDJIWHVCejlTSzk1NmFNc2ZWN2lNMVBZOHV3TTQrdDJVN2E5VG8xaFZZaWZXa0JNSzl2YWRLL1dYT3ZZR2JJc2pvZmY0ZURyNnlTK1E1cCtPWEF0NWhuWFlwNVJ6Nm9xbnpnMDQ4Tks5VEUyVUMvdkVKRVd4NTZYQVlXK1ZsRW9hQ21KVnluUm5Ic2JyTE9QbzRVdERTdW9sa2FJeVV4bWQ2ajZjMzJaRWtWRGE4ZDhyM3ZoN1FOT1JOd3QwRnpMZ3JMMGVSR0VrbkRnd0FGaVltSXdNREJRN2lwL1Y4Ykd4bmg1ZWJGanh3NmVQbjFLYUdnb05XdldWQjYvZS9jdVNVbEoyTmpZc0hUcFVsYXNXSUcvdnorYk4yOUdJcEhRcDA4ZkprNmNDRUJFUkFUNzl1MURJcEhnNWVXbEZnVGc0dUlDNU5Tc3IxdTNMcDZlbm1vTDhMbDE2YUllaUpiWHRXdlhkUFk3ZVBBZ2xwYVdLcnYvOHhNZEhZMmRuUjF6NXN6QnlFajFyMmlHaG9iTW1UT0hQLy84ay83OSs2dVVSamgvL2p3WkdSbjA3OTlmNzJzRkJPVGN1eHMyYktpejMvbno1ekV6TTZOTm16WWFYN1BFeEVUbXpKbERhbW9xcHFhbVRKbzBTZXRZNDhhTjQ4YU5HeVFrSkRCdjNqeFdyVnBGNWNxVnRmWXY2MnpNMWRzaVU2QytlbXlZSUFpQ0lBaUNJQWlDSUFoQ3FSQkJBTVZveE5XTlJUYlcwRnJ1ZU5qcC9vYzY0UiszNDE1dzhlMUQzTzFjbEczcDJWbXNlWHlNb09nbkJSb3JTNWJOOXc4T003dlJaOWlZV09yc201U1Z4c3FRb3dXdTEzd2wrakVyUTQ3aTA2QUhCaElKNmRsWkxMei9lNWtNQUxBd05NSFpVblVYWUVsa0FRQUkxU05sZVY2Wk1pbHJIeC9YdWRzNFBUc0xUL3RHTkNpdjN3NDZoV3k1akFjSnJ3bUtlY0xGdHc4TEZRZ1JrNW5Na2I5dmN1VHZtMVMzc01YRHpoVjNPMWNxbWFxbit3V29iV21QaktMZE9WM1dQaTluM3R6RDFzU0tBVFhjaU10TVllSDkzNVhwN0hQYi95cUlSdGFPZkZCQmRTZWpJdXZDb2RmWFNYaUh4WDlOSGlkRjhQaFJCTDg4TzR1N25RdWQ3QnVwQkc5c2YzNWVyYzU3U1l2S1NDUXRPeE56UTVOOCt6NVBmc3Z5QjRmeVRTLy9NaVdhVlNISDhISHBqZ1FKMlhJWnEwTDhOUDVjSGlWRlVOdXlDaVlHUm1xbEdXUnlPYytUSXprZWNZZHprY0hJeTJTdUU5M0sydWRGRUlxYll1ZThWQ3JGd1VGM05wU0M2TkdqQnlrcEtmVHAwMGR0TVhqdjNyMUFUa3A2QXdNRGZIeDhpSXFLNHErLy9tTFRwazFJSkJJKysrd3pNakl5V0xac0dSa1pHWGg0ZU9EczdLenBVZ0Q0K1BoZ2JXM041czJiTVRmWHNJTDdQN3BTMVYrOGVGRlphc0RCd1lGR2pScHA3R2RzYkt4MURJVzR1RGdxVktpZ2ZEeDc5bXdxVktpZ2RXRzhmUG55REJvMFNLMjlWYXRXT0RvNjh1R0hIMm80UzExVVZCUVhMbHpBME5BdzMzUHUzYnZIa1NOSG1EZHZIdTNidDFjNWxwcWF5dno1ODRtSWlBQmcwcVJKT3Q4ZjF0YldUSnMyamRtelp4TVpHY25reVpQNTRZY2ZzTGZYWFpxc3JESXpBZ3RqU00zNnArMXRpdmIrZ2lBSWdpQUlnaUFJZ2lBSUpVMEVBUlNqK015aSs1ZWd6T3lpWDFTNkd2TzBTQU1WeXBwTlQwL1QwTG82dHFaVzNJcDd3WmFuWjRoTVR5alVXQzlTM3ZMMTlWOXdxMVFQWjB0N0xJeE1sRHZFNWNoSnk4N2tlZkpiZ3FJZkZ6amR1TUtWNk1lc2UzeWMwWFU2c3pqNEQwSkthR0c5b0ZLek14a2V0SUZtRld2UjBzYVo1aFZyOFNEeGRZbGNPejR6aGFpTVJDcWFsTU5Jb3I0TE83Y1VhUVozNDBQWjkrb0tMMU9pOHgxNzM2c2c1bXJZM1p0YnRsekd5NVFvSGliK3pZT0V2N2tiSDBxS05LTkF6MEdYMTZreDdBeTl4SzdRU3pTcTRFUUhPMWZhVmFxSFJhN0YzTkNVS0s0V2NLRlJIMlh0ODdMdjFXWHN6YTM1OC9WTnJZdWVjdVNzZTN5Q3RTMUdZR1pvek5Qa041d0l2OHVscUlmRnZoQ2ZMRTNuV1BodGpvWGZ4c0c4SWg5V3JrOFZzd3BjajMxV3JOZlYxNTI0VUp3dDdURXlNTVJJWW9BQkVnd2tCa2psMlNSbnBmTWk1UzFYWTU1eUpmcXgzdW40TDBjLzR0Zm5Wb3h3N3NpT0Z4Y0lUZ2pUMkcvbmk0dnNmSEVSeUNrallHSmdoQUVTWk1qSmxFbVJ5ZlZmK0grWDhqQkZWVnBHazdMMmVSR0U0bFM1Y21WOGZIeVF5WW8yQUsxQ2hRcU1IVHRXcmYzUm8wZmN2SGtUSXlNait2VEorVjQyTWpKaTd0eTVqQjgvbnVqb2FLS2lvcEJLcFh6Ly9mYzhmUGdRYTJ0cnhvMGJwL1ZhMmRuWnBLV2xrWm1aaVptWjduenRVNmRPMWRqKzIyKy9rWjZlanJ1N094S0poRXVYTGpGbzBDQzk2dHNuSlNYeDlPbFRIajkrVEVoSUNJOGVQU0ltSm9hVEowOHErelJvMENEZmNUU3BYcjA2TTJiTTBKbmRRRUV1bDdOdTNUb3lNakxvMXEwYjF0YTZzNUNrcE9UOFhhWmlSZFZTTUhGeGNjeWNPVk5aVnFCdjM3NTRlbnJtZS8zV3JWc3pmUGh3dG0vZnpwczNiL0QyOW1iR2pCazBiZG8wMzNQTElodHoxU0NBMkRUSXlnWmozYitpQ29JZ0NJSWdDSUlnQ0lJZ2xBZ1JCRkNFcnNVOEpTWXpxY3lOSFJqOWlOZHBNV3J0V1RJcDhabWx1Mk8xc0ZLeTBqa1grVS82NnFnTTlkY21MVHVUbjU2Y3hOelFoTXY1MUx2V1I0WXNpM052Zy9OTm0vMHV6cjk5d0syNDBIZEtYVjRTVXFRWkJFU0ZFQkFWZ2dTSlNoa0RYWDU4NUpmdjRuMStSbC9iQXVUVUdEZVVHR0prWUlDQnhBQWppUUdTL3kyZFpjcWtCVjRzdXhQM2dyL1RZcWxtYm9OTUxpY21NNGszYWZHOFNvM21aVW8wTDFPaWVKa1NUWVlzSy8vQjNwRWN1QmYvaW52eHI5ank5QXl0YmV2UTBjNlZwaFZyc3ZmVjVRTHZuWDRmUHk5eVlPMmo0L24yaThwSVpHWElVUkt5VW5tU0ZGR29hNzJyOExRNDlyOEswdGxISnBjVmFQRmJsN2ovQmNQb3N1TGhrU0s1Vmw1SC9yNUJYR1l5bDZKQzlPb3ZrOHRKenk3K3oweFJlaDgvTDRKUUVnd004dit1VDB0TFUvNVpuMFhwdkdReUdSczM1Z1NvZHUzYUZUdTdmeklQV1Z0YnMyalJJdVJ5T2RXcVZXUEJnZ1VFQlFWaFlHREFqQmt6VkJhcXM3TlZzNXZFeHNZaWw4dXhzN01yOEx4Q1EwUFp0R2tUTjIvZXhOWFZGUjhmSDR5TmpVbE9UdWEvLy8wdnQyN2RZdHk0Y1dvTDZoY3ZYdVRzMmJNOGZmcVV5TWhJbFdObVptWTBhZEtrUVBOUWtHdjRMcWxidDY1ZTUyN1pzb1VyVjY1Z2FXbkpzR0hEMUk3bkRmU0lqNDhIVU5tdC8relpNeFlzV0tETUFQREpKNTh3ZXZSb3ZlYy9jT0JBRWhNVCtmMzMzNG1OaldYYXRHa01HRENBZ1FNSDVodWdVZGJZbU1QclBGL0hVYW5nb0RtWmt5QUlnaUFJZ2lBSWdpQUlRb2tTUVFCRjZGYmNDMjdGdlNoelkxK0xlY3ExbUtkRlBLUFNGWk9aek5ySCtTOFEzbzRMTGY3SkZMR3lIZ0NRbHh3NVVybnVWT0lLZDRydzV5RUhwUEpzcE5uNlhWdWY4WllFSHdUZ2JYcUMzcnVqaTF1bVRLb011Q2h2YkVGU0lkNGYvK2JQQzhDTk1yTDdYcGNGOXc4VTJWakxIeHdxc3JFS1E5OEFnUGZWdi8zeklnaEY1Y1dMRjd4OSt4WXJLeXNzTEN6SXlzcml6ei8vQkhJQ0FBcFQ3MzNmdm4wRUJ3ZGpiVzNOcUZHajFJN1hxbFdMcUtnb2ZIeDhDQWtKUVNLUk1ISGlSRnEwYUtIc1kyVmxSVlJVRk1IQndUUnMySkRzN0d6bGpuc25KeWUxTVRWSlRFemsyclZyK1B2N2MvUG1UU0NuZk1IWXNXTXhNY25KenJOa3lSSzJidDNLNzcvL1RrQkFBQjRlSG5oNmV0S2dRUVBNek15SWk0c2pNREFRaVVSQ3pabzFhZFNvRVM0dUx0U3JWdzhuSnllOWdpb3lNek14TkRURTBQQ2ZBTXJBd0VBQUxDMTFseERKTFNrcGlWV3JWbkhwMGlVTURBeVlPbldxMnMrblhMbHl4TWZIOC9qeFkrclZxOGVMRnk5NDhPQUI1dWJtMk5yYUlwVksyYk5uRDc2K3ZraWxPVUhFUFh2MlpQejQ4UVVPckZDOGpyNit2c2psY254OWZUbDU4aVRUcGsxVCtWbVdkZGFtNm0yUktTSUlRQkFFUVJBRVFSQUVRUkNFc2tFRUFRaUNJUHhQUkZwY2FVOUJwL2N0UUVRUUJFSDQ5M3IrL0RuTGx5L1hlS3hGaXhhWW1tcFlJZFVoSlNXRkhUdDJBT0R0N1UzNTh1WFYrbHk5ZXBVVksxYVFtSmlJUkNMQjI5dWJUei85Vk8zYTU4K2Y1OXR2djFVN3YzUG56anJuNE9mbng1RWpSM2p4NGdWeXVSd0RBd1BjM053WU5HaVEybTU3UTBORHhvNGRTN3QyN2RpeVpRc25UcHpneElrVG1KaVk4T3V2djlLaFF3ZXFWcTJLcTZ0cmdSYnNjenQ4K0RCYnRtekJ4TVFFRXhNVFpWa0RnT2JObStzMXhybHo1MWkzYmgxSlNVa1lHUm5oNCtPRG01dWJXci9HalJ0ejVjb1Z4bzhmcjlMZXVYTm5KQklKTjI3Y1lPZk9uVUJPZVlieDQ4ZlR2WHYzUWowdmdKRWpSMUtyVmkxV3JWcEZXbG9hNWNxVm8xNjllb1VlcnpSWW1xaTN2VTB1K1hrSWdpQUlnaUFJZ2lBSWdpQm9Jb0lBQkVFUUJFRVFCRUVva0ZxMWFtRnNiSXhVS2xXbXFMZTJ0cVpWcTFZRlNnK3ZVSzVjT2RxMGFZT1RreFB1N3U0YSt4Z2JHNU9abVltWm1SbmZmZmNkN2R1M1Yrdmo3ZTJObFpVVklTRWhwS2VuQXprMTdUdDM3a3lIRGgxMHpzSEZ4WVdOR3pmU3BFa1QyclZyUjRjT0hiQzF0ZFY1VHBNbVRWaS9majIzYnQzQzM5OGZDd3NMNVM3NzFxMWI2L1BVdFdyUW9JRkttUU1URXhQczdPeG8wcVFKSTBlTzFHc01WMWRYNUhJNWpvNk9USnMyalFZTkdtanM5KzIzMzJKcGFjbXpaOC9JeXNyQ3hNU0VoZzBiTW1MRUNBRGF0bTNMNE1HRENRb0tZdXJVcVRnN083L1Rjd1B3OFBDZ1VhTkdiTjI2bGVIRGgyTmw5WDV0b2RjVUJCQXQ0alVGUVJBRVFSQUVRUkFFUVNnakpISk5oU1hmQTcwdi9WRGFVeEFFUVJBRVFYanZIZnpJcDdTbklCU2pMVGRoZERGbldGZWtoemN5ZXJmNDRyaTRPQ3BVcUtBenZid2lSWDJ0V3JYZTZWcmFaR2RucTZUZkwyNW56cHdoS3l1TFR6NzVwRWpHQ3dvS0lpVWxCVTlQVDJYYml4Y3ZjSFIwZk9lZmoxd3VSeWFUbGVqclV4QWw4VjdQTFRNYmZyMmozajZrQ1ppTFVIdEJFQVJCRUFSQkVBUkJFSXFRcEtEMUdCR1pBQVJCRUFSQkVBUkJlQWZ2dXJpc2tIdlh1emF1cnE1RmNpMXRTbnFCTzc4U0JRWFZ0bTFidGJhaUNwaVFTQ1JsTmdDZ05KZ1k1dnlYbWEzYUhwTUsxZFdyV1FqL01sS3B0TWp1ZllKUVZrVkdSbEtwVWlWeDc4K0hJa2dPU3Y3M2lQZEZlbm82Wm1abTd6eE9TUWRyL2hzVjVmZFhjbkpPSGFUQ2xyNFNCRUVRQktINEdaVDJCQVJCRUFSQkVBUkJFQVRoZldNbFNnS1VHZUhoNFp3NGNVTHI4VC8vL0pPM2I5L3FIS05Iang1OC9mWFhPdnVrcGFVeFo4NGNwazZkU21abVpxSG1LcFNPZS9mdU1YdjJiQUlDQXJUMmlZcUs0dHR2djhYWDE3ZlExMGxOVGVXSEgzN2dqei8rME5udjlPblRyRjI3bHBpWUdKMzlVbEpTU0VoSUtQUjg4cE9jbkV4b2FLaGFlMEpDQW9NSEQ2WnYzNzVxeHpaczJNRDU4K2VMYlU3dms0U0VCTDc2NmlzKy92aGp4bzRkUzNFa1d5MksrOXR2di8zR21UTm5sTm1iRkRUTmQvUG16U3hac3FUQTgveisrKytaTzNjdWFXbHBLdTJuVHAxaXdJQUIzTDU5dThCaktzVEd4dUx0N2MycVZhc0tQVVpwU0UxTjVmTGx5eVYydlM1ZHVyQnUzVHFkZlNaT25NalVxVlAxZXE5S3BWSU9IanlvOGZzdU96dWIzcjE3MDd0MzcySjUzd3VDSUFpQ1VEUkU2TG9nQ0lJZ0NJSWdDSUlnRkpDbENjU29ybldVMlNDQWtTTkhGdWw0bjMzMkdkMjdkeS9TTWZNamxVcUppNHNqS2lxS3lNaElFaElTNk5XckY1Q3phSFg1OG1WTVRVM3g4UEJRT2UvSmt5ZXNYNytlcUtnb25hOURlbm82NmVucE91ZGdibTZPalkwTlFVRkJmUC85OTh5ZVBWdG5DUlBJS2RNUkZoYW05WGpObWpWcDFhb1Zjcm1jQXdjTzZCeEwwVGV2a1NOSDZyeUdQazZmUHYxTzU3K0xrcGovMmJObnVYcjFLczJiTjlmYUp5QWdnT0RnWU96czdBbzlqNlNrSks1ZnY4N0preWN4TmphbVI0OGVhbjJpbzZQWnNHRUR5Y25KTkc3Y21JNGRPMm9jNi9YcjEweWJOZzA3T3p0KytPRUg1ZTdkdExRMDl1L2ZYNmo1RFIwNlZPWHh5Wk1uMmJScEU3MTY5V0w4K1BIS2RzWFBvM3IxNmlyOTM3eDV3K25UcHpsNDhDRG56NTluMHFSSldGdGJhN3hXVWZ4Y05Tbk45MnB1S1NrcHpKZ3hnNWN2WDFLaFFnVkNRMFBadlhzM2d3Y1BMdkJZeFhsL0N3OFBaOWV1WGRTdFcxZWxYTkRKa3lmWnRXc1hzMmZQcG43OStzcjJxMWV2RWhZV3hxeFpzMVRHV2I5K1BabVptWHoxMVZkWVdWbXB6Y1BmMzUvbXpadGpibTZ1Y3N6QndZSFUxRlNXTEZuQ3BrMmJxRlNwVW9GZkh4c2JHK1J5T2FkUG4rYnp6ei9IeWNsSjVmaWFOV3YwSHV1TEw3NTRwODk0UWN5ZVBadjc5Ky9qN2UydDhwMjVZOGNPNHVMaUNqeGV4WW9WR1RwMEtNSEJ3V29CSFFveE1USGN2WHRYcGExSmt5WUF2SHo1a3NlUEgrUG01cGJ2ZHhmQXI3Lyt5dDY5ZXpsMzdod0xGeTZrUW9VS3ltTlpXVmxBVHFhb1FtUW1GZ1JCRUFTaGhJZ2dBRUVRQkVFUUJFRVFCRUVvSUhOajliYVlNaG9FVU5RTGNVV3hNemtzTEl5UkkwY3lZc1FJQmc0Y1NIaDRPTU9HRFdQWXNHRU1IandZdVZ6T2xDbFRpSXFLSWlrcGlaU1VGSlh6SlJJSjdkdTNwMUtsU2t5Y09KRjc5Kzd4NDQ4L1VyZHVYZVhDWlZaV0Z2Lzk3Myt4dExTa2YvLys3enhuZ0FrVEp2RGt5Uk51M0xqQnMyZlBxRk9uanM3K3AwNmQ0dEtsUzFxUGQrM2FsVmF0V2lHVHlkaXlaWXZPc1JSOXRYRjBkTlE5ZVEwaUlpSzBMaVoxNmRLbHdPUGx4OC9QRHhNVERXazBLUHI1SzBpbFVpNWN1SUNwcVNsZHUzYlYyay94YytyVXFWT0I1NkZnYjIvUDRzV0xtVFJwRWtGQlFYejY2YWNxNmN2bGNqa3JWcXdnT1RtWjNyMTdhdzBBQUtoYXRTcTJ0cllFQndlemNlTkdKa3lZQU9RRUFlemN1Yk5RODhzYkJIRHExQ2tBdFhtOGV2VUtVQzhwVTZWS0ZUWnQyc1NTSlVzSURBems0Y09IVEpzMmpSWXRXcWhkcTMvLy9pUW1KbXFjeDk2OWUwbElTR0QwNk5GNnRlZjE1czBiWnM2Y3FiTlBZUzFZc0NEZjkySkNRZ0p6NXN6aHlaTW5kTzNhbFhIanhqRjU4bVIrKyswM1RFeE0rUHp6ejNXZVg1TDNOMFVXZ2RHalI2c3MxdGFvVVlQNCtIaW1UWnZHOHVYTGNYRngwVHFHcjY4dmh3OGZ4dGJXbHNHREI2c0VBY2hrTXRhdVhZdGNMdWV6eno0ak5qWlc1VndIQndjOFBEeTRlUEVpbHk5ZnBuMzc5bHF2WTJKaW9rd3QvL0RoUTVWamJtNXVoSVNFc0gzN2RyWFg5K2pSbzFySHpPdVRUejVSQmdHY08zZU9wVXVYNHVibXhvSUZDd2dNREdUKy9QbTBiTm1TWmN1VzZUMm1ObVBHakdIS2xDbXNYYnNXVTFOVDVUMzEvUG56aGZwZWRuUjBaT2pRb1N4WXNFQnJFRUZnWUNDQmdZRXFiWXJBbVVPSERnSDYzK09HREJuQzgrZlB1WDc5T3Q3ZTNpeGZ2aHdIQndmZ255QUFiZmR6UVJBRVFSREtCaEVFSUFpQ0lBaUNJQWlDSUFnRlpKYnJiOU1TUUE0a1pFQldOaGlYd1pMRjl2YjI3TnExUyt2eEkwZU9zRzdkT2x4Y1hGaTdkbTJ4ejBlUkl0blYxVlhsY2NPR0RZR2NSYkJXclZvUkZ4ZUhwYVVsUVVGQlBIbnloSlVyVjFLcFVpVXFWNjZNc1hGT0pJYU5qUTJqUm8xaTkrN2RoSVdGS1JmSkhqeDRRRlJVRktOR2phSmN1WElGbnFPMm5iWEp5Y21ZbUppd2RPbFNqY2UzYmR1bTh0alkySmhqeDQ2cHRHVm5aL1B4eHgrcm5kdTFhMWVtVHAycVY5LzhycXNQWGJ1MUZZczl1YjE5K3hhcFZFcVZLbFV3TU5CY1lUSWlJZ0s1WEs3eGZHM25RTkhQWCtIeTVjc2tKU1h4NmFlZmFxMWRIUjRlenYzNzk3R3lzcUpldlhwYUExM0tsU3VuM0pGLzkrNWRmSHg4dEY3MzJyVnJPbjl1Qnc4ZTVPREJnMnJ0dTNidHd0N2VIa05EUTZaUG44NllNV000Y3VRSWpSbzF3c1BEQXhzYkcrV2lYbkp5TW84ZVBWSmJoTS9LeXVMdzRjUHMyYk9IcEtRa25KeWMxQUlBUWtKQ2VQNzhPYzdPenNyUG5jS1RKMDhBVkhhSUs5amIyL1BqanoveTAwOC9jZlRvVVh4OWZXbmV2TG5hYnVCdTNicHBmZTdIang4bklTR0JmdjM2NmRXZVYxWldWckZrR1FEeUxmWHg4dVZMNXN5WlEwUkVCSjA2ZGNMSHh3ZUpSTUtTSlV2dzl2Wm02OWF0dkh6NUVtOXZiMHhOVFRXT1VWTDN0NHlNREk0ZVBZcUZoUVduVDU5V3lhSXdhdFFvWnMrZXpkeTVjNWsxYXhhclZxMmlSbzBhYW1QOC92dnZiTnUyRFV0TFM1WXRXNmEyaTM3djNyMkVoSVFBcUdVUHlHdmR1blU2MDlYblhuejM5dmJXMkNjZ0lFQ3RyRWZlN0JBWEwxNWswYUpGZlBQTk4vVHMyVlByOWU3ZnZ3L0FoeDkrcVBIeHU2cGZ2ejR6Wjg1ay92ejUvUERERDFoWVdLaU1uWGZlZ1lHQnBLU2thQXhXeWgyVXRYcjFhckt6czlYNmpCdzVFazlQVHdZTkdxUjJMRFkyVmhuMHMzanhZaFl2WHF4eHppZE9uRkFHTHBtYW1ySnc0VUtXTEZsQ1FFQUEzMzc3TFQvKytDUFZxMWNuTlRVbjZqRnY1Z2RCRUFSQkVNb1dFUVFnQ0lJZ0NJSWdDSUlnQ0FXVU93akF4QWd5L3JjWk9Ub1ZxbHBwUHFjc08zNzhPSURPQlpPaWRPWEtGUXdORFduUW9BR1FzMUJyWUdDZ2ZBdzVhWnNWd3NQRGVmTGtDWTBiTjFZWlovbnk1VURPemxvWEZ4Y3VYTGpBaFFzWGxNZGRYVjM1NjYrL2xJczcwNmRQQjhEZjM1L2R1M2VyakJVUkVhRmMrTisyYlZ1K2k0eng4ZkVGZXM3dm05OSsrMDJ0YmRpd1lZU0hoN054NDBhdEMrcDkrdlFoTVRGUjQva2xhZkRnd1VSR1Jpb2ZIenQyVEMwWVE3RUlkK0xFQ2VSeU9VbEpTVHAzVlM5YXRJaTJiZHNDWUd0cnE3TXN4dEdqUjdHMHRGVFpaWC8rL0htU2s1TjFucGQ3VWExYXRXcU1HREdDVFpzMnNXclZLcFdkNEFDN2QrL213SUVEZlBEQkI0d2NPWktHRFJ0eTl1eFp0bS9mVG1Sa0pBNE9Eb3dmUDU1T25UcXBMZElmUG53WVFKbDJQcmRIang0QmFOMGRibVJreE1TSkUzRjFkYVZObXpaYTA0Ry9ldlZLNDQ1bFJlbU52R25MdGJVcktOS2FPem82NmwwVzROR2pSM2g3ZXlPVHlWUitmb1VSR0JqSWloVXJTRTFOcFdmUG5vd1lNWUo5Ky9iUnQyOWZLbGV1ek9yVnE1a3padzZuVHAzaTZkT25USjgrWFMyYmdrSngzdDhVamg0OVNsSlNFdkJQMWdlRkFRTUcwS1pORzc3NjZpdGx5WUc4UVFCMzc5NWwwNlpObUp1YnMzVHBVclhuY3VmT0hlWG4vTHZ2dnRQNlB0aXlaUXV4c2JGcTg4dkwxdFpXNWJHN3V6c0RCdzdrNzcvL3BscTFhbXI5OSt6Wnc4V0xGOVhhUTBOREFWUytUelFKRGc3R3dNQ0FObTNhS0I5TEpCTGF0V3VuODd5Q2NITnpZOFNJRVd6YnRvMWJ0MjdwRERENDVaZGZDQXNMMDVteEJISUN0QklTRXJSbTJzaXRmUG55UU01M1dtWm1KZzRPRGlwbElhUlNLZi8zZi85SGp4NDlzTGEyVmd2VU1qSXlZdGFzV1N4ZXZCZ3pNek9xVktrQ29QeGM1eTBOSVFpQ0lBaEMyU0tDQUFSQkVBUkJFQVJCRU1wTWpwc0FBQ0FBU1VSQlZBU2hnRlNDQUF6L0NRS0lTQzc3UVFDN2QrOVdTZG1ja1pIQjA2ZFBBYmgzN3g0UEhqelFlSjZOalkzR0hZWUZGUjhmejRNSEQ2aFRwdzVtWm1Za0pDUVFIQnlNczdOemdYY1YrdnY3RjZpL1loRXFPVGxaYlpGZktwV3F0VGs2T3VxOVE3MjRhcURycXpqUzk1ZWs0cHAveFlvVjFkcmk0K09SeStWQXp2dmZ6ODhQaVVTaXNzQ2VXMlJrSkptWm1jcmQyUURWcTFkbjRzU0p4TWZIczNyMWFzYU9IYXRjSUlPY0JkaUtGU3N5Y2VKRVpkdmR1M2RKVGs1V2FWT2tTWjg0Y2FMRzkvOW5uMzNHK2ZQbnljek1WTnVsUG5yMGFPcldyY3YyN2R1Wk5Ha1N0cmEyeE1URVlHOXZ6NVFwVStqU3BZdEtPWUxjRkF2dHZyNis3TisvWCtYWTMzLy9EY0RDaFF0MVptOVFuSjliN3MvTG5qMTdkSDVHdFdWUzBOYXU3OEsvUWxaV0ZqLzg4QU15bVF4UFQ4OUNCd0FrSnllemZ2MTYvUDM5TVRRMFpNS0VDWGg1ZWJGbnp4NjJiOS9POCtmUG1UNTlPdmIyOXF4ZXZacWxTNWR5OWVwVnhvNGRTL2Z1M1JrMmJKaHlNYllnQ250L0EwaE5UY1hYMTVkdTNicnB6RmpSdDI5ZjdPenNjSGQzVnp2V3BFa1QrdmJ0aTV1Ym0xcEFTSGg0T0FzWExsVHVTTy9jdWJQV2F5aStjM0l2UHV1amZQbnlaR1Jrc0dqUklnWU9ITWlJRVNQVWptdnk4dVZMakkyTnFWMjd0dGF4MDlMU2VQSGlCUTBiTnNUYTJwck16RXllUEhsQ3ZYcjExSUlSM3RVWFgzeEJ0V3JWTkw3R2hmWEhIMyt3Wjg4ZXRYWi9mMytWOTgzQWdRTnAzYnExTWdna0lTR0JBUU1HS05QNEJ3VUZZV0ppd3JoeDQ1UlpUdkl5TWpKaXpwdzVHQmdZS0FNOUZFRndtdTZ2Z2lBSWdpQ1VIU0lJUUJBRVFSQUVRUkFFUVJBS0tIY1FnSEd1TmJMd0pHaGV0ZVRuVXhEKy92NWFGNnY5L1B5MG51Zm82RmdrUVFCQlFVSEk1WEpsS1lDZ29DQmtNcGxhU25KOTZiTlFuM2VCdm1mUG5pcFpEN3AwNlpMdk9JOGZQNlpldlhvcWJZcDA2cnBrWldYcHZjQjk2dFFwdFIyNyt2THk4aXJ3T1dmUG5pVTVPYmxRMXl0cXhUWC9mZnYycWJYbHpoSnc3Tmd4RWhNVCtlaWpqNWc3ZDY3R01jYVBIOC9qeDQ5VmdnQVVidHk0UVdCZ0lDRWhJYXhZc1FJbkp5ZTk1Ly9vMFNOV3JGZ0I1R1JRcUZ1M3Jsb2ZpVVRDZ2dVTHNMYTJWaTdvNzlpeFE2V1BoNGNISjArZUpDWW1Cc2pKSVBEMjdWdVZiQmZXMXRZcTczbEZFRVJFUklUVytTbUNBZDVWM3MvVnpKa3plZlBtamQ3dFc3WnNJU2dvcU1EWDNiaHhJNkdob2RqWjJmSE5OOThVK0h5NVhNNzU4K2ZadEdrVHNiR3gyTnZiTTIzYU5PV08vUUVEQmhBY0hNelpzMmV4c2JGaHpKZ3hXRmhZc0dqUkl2ejgvTmk2ZFN0SGpoemg3Tm16ZUhsNTBiMTdkeXBYcmx5Z09SVG0vZ1k1bVR5U2twSlVNZzVvbzJ0eGVzeVlNV3B0RVJFUitQajRrSlNVaEpHUkVWS3BWSzk3bks0K0JnWUduRHg1VXZsNDc5NjltSm1ac1dUSkVnQmtNaGxIang1Vk9jZloyWm05ZS9kcUhmdVRUejVSZWV6cDZha01sSGo0OENFeW1RdzNOemNnNS80dWxVcUxyQlJBWHRwZVkwM3p6dDMyMDA4L3FYM3Y1Slk3TUtaTGx5NTRlWGt4WWNJRTVlT1VsQlNXTFZ1R1hDNm5TNWN1bkQ1OW1oTW5UaWp2dHlkUG5xUkpreVlxQVFCNzkrNVYrVmxva3BLU0F1U1VEdEZXT2llM2I3NzVodWJObStmYlR4QUVRUkNFb2lXQ0FBUkJFQVJCRUFSQkVBU2hnRXkxL0cwNk1obXlaV0NvZS9Oc21WQ1FYYlZGdVV2Nzh1WExBTXBGLzd5UGRWMVQwV1pzYkt5VzJyMm9EUnc0a0FvVktnQTV1N3JYcmwzTDRNR0RsYlhWdDJ6WndvRURCeGcwYUJCRGh3NmxSNDhlR2tzRUdCb2FNbXJVS0pVMm1Vekd6ei8vRFB5ekdBdFFyMTQ5T25ic3lJMGJOMmpSb2dVU2lVU2xyeTZLaForQ3VIMzdkcGtKQWlpTitTdDJTeHNZR0RCOCtIQ3QvV1F5R1lER25iS2RPM2NtS1NtSkRSczI0T1BqdzRZTkc2aFVxVksrMXc0TkRXWEdqQmxrWldVeGQrNWNqUUVBQ2pZMk5pcVBkKzdjcVhQc1c3ZHVjZXZXTFpVMlIwZEhsU0NBdkR2NEZUWnMyTURCZ3dmNThzc3ZkWlpHS0FoSFIwZVZ4NHBnQ24zYnRkVzgxK1hzMmJQOCtlZWZHQmdZTUgzNmRLM2xLN1M1ZHUwYTI3WnQ0OW16WndCMDY5YU5yNy8rR2dzTEMyVWZBd01EWnM2Y3llVEprNmxUcDQ2eVhTS1IwTDE3ZDlxMmJjdjY5ZXNKREF4a3o1NDk3TjI3bHc0ZE92RGRkOS9SclZzM3RXc1cxZjB0SVNHQlE0Y08wYmx6WjQxcDlQTmVUOTlqaW9DRXpaczNFeFVWeFpneFl6aDI3QmhoWVdHTUhqMWE2MWg3OSs0bElTRkJaNSs4cFFSc2JHeTRlZk1tMTY1ZEErRC8vdS8vMU02eHQ3ZW5SNDhleXNmVnFsV2pXYk5tR3NmUEcwQVFIQndNb0F3Q1VEd3VpbElBL3Y3K1hMOStYZm5ZMXRhV3I3NzZTbVBmSVVPR0tQOTgrUEJoRWhNVFZkcnl5MHFRTi9nakpTVkZwVTBxbGRLcVZTdGV2bnpKMUtsVENRME41YmZmZnVPamp6N2krZlBuQkFRRU1IWHFWSlV4NHVQajljNXFrNWFXcGxmZnZGbE1CRUVRQkVFb0dTSUlRQkFFUVJBRVFSQUVRUkFLS0hjbWdNeHNxR2dPY1dtUUxjOHBDVkM5NEptZi83K3hjT0ZDbGNjTEZpelEyRTlSTjEwbWt5a1h4QlJ0MmxLY0Z5VkY2bWxGeW04TEN3dVZtdDF1Ym00Y1AzNmNYYnQyRVJJU3dzeVpNOVhxSXpkdjNoeHJhMnY2OWV1bjBpNlh5NmxZc1NJVktsU2daOCtlREIwNmxLbFRwK0xnNEVCRVJBUzNidDBpUFQwZEh4OGZxbGV2amx3dTExcGJYR0hEaGcwRmZvNmE2cldYbHRLWS81a3paNGlMaTZOMzc5NDZkL0FyZ2dBMFpRSUE2TjI3TjRtSmlSZ2JHK3NWQUFBNU8vTnIxcXhKdDI3ZDFIWWYvL0xMTHdRR0JxcTA1ZDBOcm1tSHVMYU1Gdm9HOGNqbGNtV05kVVdkOVBmUmd3Y1BXTGx5SlFDV2xwYnMzYnVYRHo3NFFPL3pvNktpV0x4NE1XbHBhVGc3T3pOdzRFQ3VYYnZHVHovOXBMRy9zN096eHNBTGdQbno1L1BvMFNOMjdOakJ0V3ZYcUZXckZnWUdCc1Y2ZjdPMnRzYlQwMVByRHYzdTNic3JTMUlZR1JsUnRXcis2V3R5TC9ST21EQ0I1czJiNCtYbHBaeDczbnRjYnNlUEh5Y2hJVUZubjd4U1UxTlp0V29WVmF0V1pjdVdMWmlabVNtUG5UdDNqcVZMbDlLcFV5ZVZjeG8wYUtCU2FpTzN2RUVBUTRZTVVWbHM3OSsvZjVFRnZUeDY5RWdsSmIram82UFdJQUJGVUJuQStmUG5TVXhNVkduTFQ5NWQrSG5MQVZoYld6Tml4QWprY2prU2lZVFJvMGN6YmRvMDVzNmRTMHhNRE5iVzFuVHMyRkZsakRGanhtak1BSkhiaEFrVENBa0pZZTdjdVh6MDBVZGErNDBkTzVabno1NXB2WGNLZ2lBSWdsQzhSQkNBSUFpQ0lBaUNJQWlDSUJTUVdhNDFtblFwMUxISkNRSUFlQmIzZmdRQjZMTzd2RFFwRm5QdTM3K3ZYR2p5OXZaVzJ6RmFYS1JTS1d2WHJ1WDQ4ZVBZMk5pd1pNa1NsZDIralJvMVl2WHExWHozM1hmY3VIR0RiNzc1aG9VTEYxS2pSZzFsSDhXaVhsNFNpWVN1WGJ0eSsvWnQwdExTc0xXMXhjUERBd0JYVjFmUzB0TFl2bjA3RXlaTVlOdTJiUXdZTUNEZitSNDhlUEFkbjNIcEtvMzVlM2w1VWIxNmRXcldyTW5XclZ2cDFhdVh4blR0VXFrVVVBMENXTE5tamNZeGM3Zkh4Y1dwUGM3ZHg4bkppWkNRRUVKQ1FwUjlyS3lzaUkyTjFYc25ibEc2ZCs4ZU1URXh5dGVrcUdnTFFpaG91ejVDUTBPWk8zY3VtWm1aZUhsNWNlVElFYTVldlFya3ZQNkxGeTltNU1pUk9zdVBWSzVjbVhIanhpR1JTT2pXclJ2UjBkRXNYcnk0VVBPWk9uVXE5ZXZYWjhtU0pUeDU4a1JaUHFTNDcyK1RKMC9tOHVYTEdCa1pjZXJVS1N3c0xHamZ2ajBBTGk0dXluNVZxMWJOdDl3QXFQNU1iRzF0MWNwM0ZHVTVBTGxjenNxVkszbjc5aTN6NTgvbjZOR2pmUHJwcDFoWVdCQVdGc2JhdFd1eHQ3ZlhXcDRtTlRXVmdRTUg0dW5wV2FnTUkrL3E2NisvNXV1dnZ3WjBQK2ZyMTYvejhPRkQ1ZU9FaEFSQXZkeUhwcUNBS2xXcTBMaHhZMzc0NFFmMjdObkRqaDA3a01sa2VIbDVNV3JVS0N3c0xKZ3laUXBWcWxRQi9zbTAwTFJwVS9yMTY2Y3NrL0xsbDE5aVltSlNvT2VYbHBiR2t5ZFBBUFVNUG5sbFpXVUJGUGdhZ2lBSWdpQVVEUkVFSUFpQ0lBaUNJQWlDSUFnRlpHSUVFa0FPU0dYZ1hBSHV2TWs1OWlJTzJqdUJZY21zVmV1a1NEVnZZS0JlbjBCUlM3bXN5NzBqMnR2Ykd5OHZyeUl0VDVCYlJrWUdOMjdjd01YRmhZVUxGeEljSEl5VGt4TkxseTdGM3Q1ZXJYK05HalZZdlhvMVBqNCtoSWVITTNIaVJPYlBuMC9UcGszcDFhdVhzbTV5ZnBZdVhjclNwVXMxSHN1N08xVmJHWWVDbEhkUTBGUkxIR0RZc0dFYSs3OTkreGFBY2VQR2FYeFBBU1FsSmVrY1krUEdqU29wMVJXS2N2NEYwYng1Yy96OS9kbTNieCszYjk5bTFhcFZtSnFhcXZUUkZBU1FkMmV4SnNuSnlScjc2VHJYM3Q2ZVhidDJLVk4wYTN1T1lXRmhHajhIMnRyMWNlN2NPUUJldjM1ZG9ESG16NSt2czVhNnR0M1oranA1OHFSS29JUTJZV0ZoZlBmZGR5UWtKT0R1N3M2NGNlTTRjdVNJOHJpdnJ5OS8vZlVYa3laTjRqLy8rUTlmZnZtbDFsSUR1ZXZKVjY1Y1dlLzNaMlptSm5Qbnp1WG16WnYwN2R0WDVaaW1rZy9GZFg4ek1qTEMzZDBkZDNkM1RwMDZoYTJ0clZyYTk2SlVsT1VBSGp4NHdLVkxsNVR2L1o5Ly9wbGR1M2J4bi8vOGgzUG56cEdWbGNXOGVmUFVQcWNLQmdZR3BLU2tsUGtVOU5ldlg5Y1kvSlMzM0llbUlJQlBQdm1FVnExYU1YWHFWTzdkdThlZ1FZUFl1WE1uQVFFQm5EMTdsajU5K3JCbzBTS1ZlNjBpNjhTWk0yZVViYnQyN1NJakk0UGV2WHVyWmJMUjV0YXRXMlJuWitQZzRLQldxaVF2UlJDQXlBUWdDSUlnQ0tWREJBRUlnaUFJZ2lBSWdpQUlRZ0ZKQUZPam5Dd0FBT1ltWUdNT3NXazU1UUZlSjBDTkNxVTZSUUN5czdNQnpiWE1DN0xvV2x5TDd2bVJTcVdjUFhzV2lVU0NYQzZuWExseXJGKy9uc2FOR3lzWDVXTmlZbGkrZkxuT2NXSmlZclFlQ3c4UEIrRE5temYwNmRPSGpJd01acytlVFhCd01NMmFOV1B1M0xrNjY0bFhxVktGbFN0WE1tblNKT0xqNDVVMTZudjE2a1ZHUm9iVzg2NWV2VXBZV0JoTm16Ymx5Wk1ucEthbTh2SEhIeGVxL25sUlU3d20ycng1ODZiUVl5aFM2NWVVdk9teUFhS2pvMVVlZTNwNmN1blNKUUlEQTFtelpnM1RwazFUT2E3NEhPVmV5Q3BNMEVKUktsKytQRDE3OWxScDI3bHpwOWIyL0tTbXBuTCsvSGtrRWdsbVptWklKQkxsem5GdEFnSUNTRTFOMWJvWU8yREFBTHAyN1VyejVzM3p2YjR1alJvMUlqWTJWbWVmeDQ4Zk0zUG1UQklTRW1qZXZEblRwMDlYMjFVL1pzd1liRzF0MmJGakIwZVBIdVh5NWN1TUh6OGVkM2YzZDVxZlFscGFHZ3NXTE9EbXpadDRlbnJxWFBTR2tybS81U2NpSWtMalo2U2dpckljUU1PR0RWbXhZZ1ZObXpZRm9IYnQycXhldlZxNWU3MUpreVlhTTNZb0tPNHhKWlUxcHJCeVp3d29pSVNFQlBidjM4L2h3NGNwWDc0OEsxZXVwRkdqUnV6Y3VaT1dMVnRTbzBZTkRodzR3S0ZEaC9EMjlzYkZ4WVhUcDA5ejRzUUpJaUlpS0YrK1BIUG16Q0U3TzV2MTY5ZXpjK2RPZkgxOWFkbXlKVE5uenNUYzNGem45YytlUFF1Z0xBUGc1K2ZINWN1WG1UZHZudHFPZjhWM29NZ0VJQWlDSUFpbFF3UUJDSUlnQ0lJZ0NNSy9sSkVCWk1uQVdQTm1UVUg0VnlqTjk3aFpyaUFBUlVtQWEzL25QTDRmVlRhQ0FCUTdJZC9YZjRDL2N1VUtjWEZ4ZlBEQkIvejExMTlNbURDQkw3LzhrbFdyVmlrWHhsSlRVMVZxSU9zak9EaVlvMGVQY3ZmdVhhS2lvb0NjSFl1bXBxYTBiOStlVnExYU1YZnVYTnpjM1BTcXoyMXZiOC8zMzM5UGZIeThzdmI0OE9IRDFmcko1WEx1M2J2SEgzLzhRVmhZR0hYcjFtWCsvUGs4ZlBpUWVmUG1jZXZXTFVhTkdvVzd1M3VCNjRLdlc3ZXVRUDNobi9UMGVXbGI0UDdpaXkrSWpvN20yTEZqV25kMjl1blRoOFRFeEFJdmtoZmwvSFBUTjFQQWxDbFRlUFRvRWFkUG42Wmh3NGI4NXovL1VSN1RsQW1ndEZsYlc2dnRFTjY1YzZmVzl2d2NPWEtFNU9SazJyZHZqNjJ0TFVlT0hHSFFvRUU0T0RobzdQL3MyVE5Pbno2TnZiMDl6Wm8xMDlqSHhNU0VaOCtlOGV6Wk16MmZsVzZOR3pmV0dOQVVHQmpJOTk5L1QxcGFHbTNidG1YdTNMa1lHeHNyZ3pjVURBME42ZCsvUDI1dWJxeFlzWUtRa0JBV0xWcUV1N3M3M3Q3ZVdGdGJGM3B1Y3JtY21UTm5jdi8rZlR3OVBaazJiVnEraTlERmRYOEQrTzkvLzZ2eU9DWW1ScVZORWFBZ2xVcUxwUFRFL3YzN3RSNUxURXpNdDQ5QzE2NWRzYmEyVmdZQXhNYkdjdnIwYVNJakk2bFVxUktWS2xYaTd0MjdEQjA2bEQ1OSt0Q3ZYeisxekNLS3ordjcrcjJueTh1WEw1a3dZUUp5dVp3K2ZmcncrZWVmcXp4L016TXpQdi84YzNyMDZNRytmZnN3TlRWbHc0WU5CQVFFWUdSa3hNY2ZmOHlJRVNPVU8vaWJOMi9PZ1FNSE9IcjBLSTBhTmNvM0FDQXVMbzZnb0NBQU9uVG9BTURUcDArNWR1MGFjK2JNWWVIQ2hTcEJRWXJmUWNyU3ZWTVFCRUVRL244aWdnQUVRUkFFUVJBRTRWK3F2R2xPalhLNzB0OVVLZ2pGSmk0dDU3MWVHc3h5L1kwNlF3cjFiZUZtQkdUTDRPOUVlSnRTK3A4L1JUcDZUZW5YUzJ0M2YwSHMyN2NQVjFkWDVhN1BhdFdxMGFkUEh5Qm5vYWR4NDhiWTJka3hiZG8wdW5YclJ0V3FWZm50dDkrQW5PZm42T2pJdG0zYitQNzc3NVdwN0FGQ1FrS1VLWkVyVjY1TVZGUVU5dmIyL1BMTEw4b0ZqSVVMRnhaNHZ2UG56MWQ1bkp5Y3pNdVhMM255NUFrUEhqemc5dTNieE1mSFkySmlRdi8rL1JrNmRDZ21KaWEwYk5tU2RldldzV2JOR3BZdVhjcW1UWnRvM2JvMXJxNnVPRGs1VWFsU0pheXNyREF5TXNMUTBGQmpnRUR1dE9mRkpUVTFGU01qbzJKWjBDbXUrV3NLUmhnOGVEQ1JrWkVxYlZaV1ZreWFOSWxaczJheFljTUdHalpzU00yYU5ZSDg2MXEvYTFrQ3hmdTB0R1JrWlBENzc3OERPZVVuek0zTk9YTGtDTHQzNzlhWVFsNHVsN05wMHlia2Nqa0RCdzdVR3JEeTRzVUx0bXpaVW1UejdONjl1MG9RZ0V3bVk4ZU9IZXpac3dlNVhJNkhod2ZUcGszVEdDaVFtNk9qSTJ2V3JHSDM3dDNzM3IyYml4Y3ZjdmZ1WFNaTW1LQmMyQ3dvaVVUQzVNbVRPWDM2TkNOR2pOQnJGM3B4M2Q4QVRwMDZwZkk0TlRWVnBVMFJLS0x2ZXkrLzd3dDlmczc2OUduZXZEblcxdGE4ZVBHQ1k4ZU9jZXJVS1ZKVFUrbmN1VFBqeDQvSDB0S1N3TUJBdG0zYnhxNWR1N2grL1RycjE2OVhHVU94Kzl6TXpDemY2NVdHckt3c2xYdW9ydGMyNy8yclJvMGFEQmd3Z0k4Ly9sZ3RGZi9reVpPcFVhTUdBT2JtNXNxU0xLMWJ0OGJQejQvV3JWdGpaMmVuY282MXRUV2pSbzFpNE1DQmVyMWVCdzRjSURNekV4Y1hGMlY1QzI5dmI1S1RremwvL2p3TEZ5NWt3WUlGeXM5Z2Ftb3FVSFovRm9JZ0NJTHdieWVDQUFSQkVBUkJFQVRoWDZwbUJYZ1VYZnFMa0lKUW5CNUZsOTZPKzl4QkFPbFNNRGNHMTBwdzczOXJNWGZlUU5mYXBUTTNoWVNFQkNBbmRYaGV2WHYzVm1zN2VQQWdGaFlXZE92V1RhMjlwTjI4ZVpPUWtCQW1UNTdNM2J0M2xlMWZmdm1sOHM4clY2NEVjcDZuWEM3WCtEd0J2dnZ1TzVYSGpSbzE0dXV2djZabHk1WTRPanJTcFVzWFRFeE1WSFl3ZW5wNmFoekwzOThmQ3dzTDJyVnJwM1pNc2NDeWZmdDIvUHo4bEs4LzVOU3BkbkZ4NFlzdnZxQno1ODVxYzNWMmRtYk5talhjdVhPSFU2ZE9jZVhLRlU2Y09LRjJqVVdMRnRHMmJWdTE5c0trcHkvSTRuVmFXaHFwcWFsVXFsU3B3TmZSUjNIUFh4K3RXN2ZHdzhPRGMrZk9zWC8vZnVVQ3VMNjdXYnQzNzE3Z2F4NDllclRnRXlVbnc0R214VU50N2JyNCtma3BzMWcwYU5BQWdHN2R1bkhpeEFrNmRlcEVpeFl0VlBvZlBIaVFPM2Z1MExCaFF6NzU1Qk90NDM3NDRZZkZWalloSWlLQ0ZTdFdjUC8rZlNRU0NjT0dEV1BRb0VGNnA0QTNNREJneUpBaHRHelprbVhMbGhFUkVjSGl4WXVKaW9xaWI5KytLbjBMK25yNit2cXFQTmEwMEY2Yzl6ZFEvVHpsRGhnb2F2WHIxNmRpeFlyS3VSYUYvZnYzS3dNRzJyUnB3OUNoUTZsWHI1N3krSWNmZmtpN2R1MDRkdXlZeGxJdGlzd0R1c3E0bEphb3FDaFNVbExVQXZOcTFhcWxVbjRqSUNDQUZ5OWVhQnhqNE1DQnpKczNqOHVYTHhmWnZQVDVuRVpHUm5MNDhHRUFsYytJUkNMaHUrKytJejQrbm12WHJyRml4UXBtenB4SlJrYUdzalNEQ0FJUUJFRVFoTkloZ2dBRVFSQUVRUkFFNFYrcXNUMzgvZ0RDazhEQnFyUm5Jd2hGTHp3SlhpZENYOWZTdVg3ZUlBQ0FKbFhnUVJSa3l5RTBIdDRrUTVWU1hJZFE3SGEydGJWVnRtM1pzZ1daVE1hdFc3ZG8wNmFOeXFMWndZTUhzYkt5VXRZcGZ2YnNHZFdxVmVQTEw3L0V3S0RrNmk3SVpESzJiTm1DcGFVbEhoNGVLb3RrbW9TR2hnSTVPMm4xVWI5K2ZlclhyNit6ei9UcDB6VzIrL3Y3WTJ0cnEvVTRnSWVIQnhjdVhNRFEwSkRzN0d6cTFhdUhxNnVyY3VGSGtZWEF5Y21KbGkxYkF2REhIMzhvejY5VHB3NjFhOWZtNWN1WFBIMzZsTmV2WDJOcGFZbUxpd3R0MnJUUjZ6a1dOY1ZpZTlXcVZVdmwraVZsL1BqeFZLdFdqVUdEQmluYk1qSXlrRWdrK2FZWG56aHhZb0d2VjlnZ2dQTGx5OU96WjArVnRwMDdkMnB0MXlZcUtvb2RPM1lna1VnWU0yYU1zbjNreUpGY3ZYcVZ4WXNYczNyMWF1VU80NnRYcjdKNTgyWXNMUzJaT25XcTFrVjNmVksvRjRhOXZUMkppWWxzMnJTSmpJd001VHpjM053S05aNkxpd3ViTm0xaTFhcFYzTHQzVCt1Q3Y1R1JVYUhlKzVxQ1ZJcjcvbGFTR2pWcVJFeE1ERHQyN0hpbmNYS1hzUEQwOUNRMk5wYkl5RWd1WGJyRTFhdFhOWjdUdDI5ZmxmZXN3cHMzYndEVWRzcVhwcXlzTEdYSms2U2tKR3JYVm8wUWRIWjJWbmtOd3NQRHRRWUJBSFRzMkZGdERFMjAzUk1LWSszYXRXUmtaT0RxNnNwSEgzMmtjc3pJeUloNTgrWXhhZElrR2pkdURQeVRpUWpJdDh5QUlBaUNJQWpGUXdRQkNJSWdDSUlnQ01LL2xJa2h1TmVBY3kvQW81WUlCQkQrWGNLVGN0N2JIV3VCY2NGS3B4Y1pVdzFCQUJiRzRGSVo3djh2RzhDNVVPanJVbnB6VkN3aTVGNDhNakl5NHZUcDA2eFlzWUtHRFJ2eTQ0OC9hbHpnZi9Ma0NaTW1UYUorL2Zvc1hibzAzeFRiUmVuY3VYTThmLzZjTDc3NFFxOGRoTmV2WHdmUXViQWZFaEtDbloxZGlTd00xYXhaazE5Ly9aWGx5NWZqNysvUDlldlhsWFBNemRQVFV4a0VzSEhqUnAxanVybTVLUU1QUm80Y3FXeVBpSWhRYTlPWHBuTm56NTZOczdPeldsL0ZRbVdkT25VS2ZKMjhTbVArK3JLMnRsYW0wWWFjeFR1NVhLNlNKVUtielpzM0YvcTZCV1Z0YmEyeWFBZzVDMzU1MitWeXVjNGdnSlVyVjVLU2tzSW5uM3lpOHZtcFdMRWlNMmZPWlByMDZmajQrTEJvMFNKaVkyTlpzbVFKQmdZR3pKNDlXK2VpZEZHV0FjaXRXYk5tOU92WGo4ek1USm8xYThiVXFWT1Y2ZlFMeThMQ2dsbXpaaEViRzR1MXRiWEdQbFdyVmkzVVRucE5RUVZsNmY1V21Nd1J1Zm41K2ZIa3laTkNuNitRK3oxclkyUERtREZqbEorbjBhTkhxL1hYOWY1U3pLZTBneWFrMHB4ZkRGSlNVcGc0Y1NKUG5qeFJadHB3Y25KNnA3RTlQRHlVZjM3Ky9Ea1pHUm00dUxpbzlkTjBUeWlNdlh2M2N1M2FOUXdNRFBqbW0yODBCdjlZV2xxeVljTUdaY2FVNU9Sa0lPZDNqcEw4L1VFUUJFRVFoSCtJYjJCQkVBUkJFQVJCK0JlclZoNDYxb1FMb1ZDOVBOU3ZCQlhOd2Jqa052UUtRcEhKa2tGY1drNEpnTmVKT1FFQTFVb3h1RVZUSmdDQWxnNDVXUUNTTXlFcEE2Njh6Z25JS1EyS2hkdmNxWlNqb3FLVUM4N3QyN2ZYdXNPL2R1M2F0R3paa3NEQVFPYlBuOCtpUll0SzdCL3lhOVdxaFlXRmhiSSt0aTVaV1ZtY09YTUdpVVNpY3pmd3VYUG5PSExrQ092WHI5ZHJCMlZSMHBUVy8rT1BQMVpyNjlTcEU5T21UY3UzcjZiZHhlK1NGai8zdVlwNjJybkpaREtPSHo4T1FLdFdyUXA5SFUzWDA5VldtUEUwemY5ZEtHcGE2eE1FY09EQWdTSzlkbUVsSlNVaGtVaXdzTERnOXUzYmdPYjUrL241Y2ZQbVRheXRyVFVHWVRSdDJwU1pNMmV5ZE9sU3BreVpnbFFxeGREUWtIbno1cW1WQ01oTFUzcnh1M2Z2VXE5ZVBiVmR3WG5UMVQ5Ly9wenExYXZyekx5d2F0VXFYRjFkOVU3L3I0K1MyamxlbHU1dittWTR5Ty96ZWVUSWtVTHQ5dGFucEVlL2Z2M1UydklHQVRSczJKRHExYXNqbFVyeDkvY0hjb0xnR2pac3FISzhKRDE2OUFpQTJOaFlFaElTK09xcnIwaE9UaVlrSkVSdHdmNzU4K2NxMlJTZVAzK3U5M1VXTDE1TVdGaVkxcFQrQ1FrSk9qTTFOR3JVaU9iTm0yczlIaGdZeUMrLy9BTEE4T0hEcVZ1M3J0YSt1VXVtS01veWxDc242cElKZ2lBSVFta1JRUUNDSUFpQ0lBaUM4QzlYclR6MGNZVy9JdUhTUzBqTXlGbE1GWVQzamJFQmxEZUZHaFZ5M3RNbXBiUzdYc0VzMS9VemNnVUJtQmptWk4vNE0rZmYvd21KaGtvVzRQcHVtMVVMTERZMmxudjM3bUZoWWFIY2ZTaVR5VmkrZkRsSlNVbTBiZHRXNXlLVWdZRUJzMmJONHJ2dnZ1UEdqUnNzVzdhTTJiTm5GK21pbXpiT3pzN01uRGxUNjY3YzNQYnQyMGRNVEF6dDJyWEQzdDVlYTcrMHREU2tVbW1wN0VnME5OVHZ6U3FSU1BUcXE2dCtjMWhZR0ltSmljckZyOXllUFh0RzVjcVZ0ZFlXMTJiMzd0MkVoWVZSdFdyVmZCZC85VkhTODM4WGlwVFcrdXpZMXFldWRsNjZkbUhmdjMrZnQyOXowb29rSnlmclhlTThJQ0NBSDMvOFVhV3RhZE9tS28vdjNyM0xoZzBibFBXOEsxU29vSEVzR3hzYnFsU3B3dDkvL3czazdLNHU2T3Vmbkp6TXp6Ly9qSitmSDAyYk5tWEZpaFZhN3lOaFlXRk1uRGdSYzNOelB2dnNNM3IwNktGeEVWSFQrK045VVpyM3Q4aklTSGJ1M0ltUGp3K2dmNGFEZDhrV1VCSldyMTROZ0srdkwyL2V2TUhJeUlnMWE5Ync0TUVEdkwyOWxjZExrcUxzaTYydExYUG16TUhGeFlVaFE0WUFxSlYxZWZIaWhjNzAvKzhpTVRGUlp6YVEvdjM3YXcwQ3VIanhJc3VXTFVNdWw5T3VYVHNHREJpZzkzVkRRa0lBMVhKRWdpQUlnaUNVclBjMkNNRE0wSmowN0t6U25vWWdDSUlnQ01KN3k4elFPUDlPd3IrR2lXSE83dVNXRHFVOUUwSDQ5MURKQkpDdGVxeXFKVFNwQW5kelNoTVQ4QXFrTW1pc2ZRMm55UG41K1pHZG5jMUhIMzJrWEJqYXVuVXJmLzMxRjQ2T2pzeVlNVU5sSVU0dWw2dU5ZV3hzek1LRkMvSDI5dWJpeFl0czJMQ0I4ZVBIbDhqODh5NlNhSEw5K25WMjd0eUprWkdSeHAzTXVaK1RZakczTE5XSkxrcTNiOS9tanovKzRPclZxMWhaV2JGNTgyWXFWYXFrUEI0VEU4T1VLVk5JVDAvbmd3OCs0S09QUHNMTnpVMmxqeVlIRHg1VUxpQ05HemRPYSthSXNqci9kMTI4ZlBueUpZRGVDL0JGNWU3ZHU4eWVQWnVzckp4LysxcTJiQmx6NTg3RjFOUVVUMDlQalF0cjMzLy9QV1ptWmxoYVd1THU3azVXVmhZU2lZUTZkZXJRdjM5L1piL0hqeDh6ZCs1Y01qTXpHVEJnZ0ZwMmg2eXNMQUlDQXZqenp6KzVkKzhlQUIwNmRFQXFsUklZR01qRWlSTnAyYklsUFh2MnBFMmJObG9YOUdVeUdjZU9IZVBYWDM4bElTR0JtalZyTW16WU1KWCtNcGxxVktLTmpRMjllL2ZtanovKzRKZGZmc0hYMTVlZVBYdlN0Mi9mRWczK0tHNGxkWDlMUzB0VC9uL1ZxbFdjT25VS3FWVEsxMTkvL1M3VEw1Tk9uVHJGOXUzYnNiYTJadDI2ZGZ6ODg4K2NQbjJha0pBUTVzNmRTODJhTlV0MFBrT0dIelVmeGdBQUlBQkpSRUZVRENFbUpvWnZ2LzBXR3hzYmpoOC96dHUzYjJuY3VERU9EcXEva0h0NmVpckx2UlMxM0ZrMjlDV1h5OW14WXdlN2QrOUdMcGZUdEdsVGpVR0EyZG5aaElXRlVibHlaV1d3amx3dTU5YXRXK3pac3dlQUprMmFGTTBURVFSQkVBU2h3TjdiSUlBcVpoVUlUWWtxN1drSWdpQUlnaUM4dDZxWWFkN3hKUWlDSU9qSFZFczVBSVdXRGhDZkJpOFRjaDRIdlliTWJHaGVGUXlLZVROOVltSWlmL3p4QndBOWUvWUU0T2pSb3h3NGNJQUtGU3F3Wk1rU1VsSlNTRTVPcG56NThwaVltQkFRRUFDb3ArNjF0TFJrMGFKRmZQUE5OeHc2ZElocTFhclJxMWV2NG4wQ2VqaDkralNyVjY4bU96dWJyNy8rV20yQng4aklpS2lvS0dKaVlqQXhNZUhodzRlWW01dGpaV1ZGU2tvS2FXbHBWS3hZVWJsYk1mY08vUHpxMDBkRVJHanRZMmhveU5hdFcxWGE5RjJJOXZmM1Y2YXkxa2RzYkN4bnpwemh4SWtUeXBUYURnNE85T3JWQ3dzTEM1Vytjcm1jUG4zNmNQNzhlZTdjdWNPZE8zZFl2MzQ5alJvMW9sT25UblRvMEFFcnEzL3FhNlNtcHZMVFR6OXg2dFFwQUlZTkcwYTdkdTMwbmx0cHoxL0IwZEZSclMwOFBKenNiTlhJblpzM2J3STVPOTJ0ckt3d056Zm4xYXRYYk4rK0hjaEo0WjZmTld2VzZQZkU4M0huemgxbXo1NU5abVltMDZkUDUvYnQyNXc0Y1lJeFk4YlF2MzkvUm93WW9USDRJZmR1M2psejVpai9MSlZLa1VxbEpDY25JNWZMbVRObkRxbXBxYmk3dXpOaXhBZ2daNUg0enAwN1hMaHdnU3RYcmlqTElIend3UWNNSHo2Y3hvMGJBem12MDVZdFc3aHg0d1kzYnR5Z1FvVUt0R3ZYanBZdFc5S3dZVU5zYlcyUnkrV2NPM2VPWGJ0MkVSWVdocm01T2FOSGorYXp6ejRqSmlhRzFOUlV6TXpNeU03TzV1VEprOEEvbVJiS2xTdkh5SkVqNmRteko3Lzk5aHNuVHB6QTE5ZVhnd2NQNHVYbFJiOSsvYlJtTFNoT1lXRmhKYm9iL2wzdWI3a3BTcEZFUjBkei9QaHgycmR2eitEQmc5VStYN21scDZlclpMNVFmRFowWlJudzlmVXRWSmFWaElTRWZQdms5N3FucDZlemVmTm1qaDQ5aXJtNU9mUG16YU5xMWFyTW1UT0h2WHYzc20zYk5yeTl2Zkh4OGNIZDNiM0FjeXdzR3hzYkZpNWNDT1M4L29ydmhVR0RCcW4wTzNMa2lQSzFrOHZscEtXbFlXNXVybHh3VjN4SGxWUVdtOURRVUZhdlhrMXdjREFBSDM3NElUTm16TkJZbnNQQXdJQUpFeWFRbnA2T1JDTEIxTlNVN094c1pmQ1NsWlVWZmZ2MkxaRjVDNElnQ0lLZzdyME5BbWh0VzBjRUFRaUNJQWlDSUx5RDFyWjFTbnNLZ2lBSTc3WGNtUUF5TkFRQkdFcWdTMjA0K3dLZXgrVzAzWXFBMEhod2N3UUg5ZlhLSW5QNDhHR1NrNU54YzNPamJ0MjZ4TVhGc1hYclZzcVZLOGVTSlV1b1dyVXErL2J0VTF1c0JzMDEzNnRWcThhTUdUT1lOMjlldmp1dmk1dFVLbVhCZ2dVRUJRVUJNSGp3WUhyMzdxM1dyMzc5K2dRSEI2dWtMMVlzWW9lSGg2dnRoSFZ5Y2xMK09iOGExVktwVkdzZlRUdmxSNDhlcmRhV3Q2WTFRTjI2ZGZIdzhNaTNiMUJRRUwvLy9qdC8vZlVYTXBrTWlVUkNzMmJONk4yN04yM2J0dFc0TTd0U3BVb01HVEtFSVVPRzhQejVjL3o5L1RsNzlpejM3dDNqM3IxNy9QVFRUM2g1ZVRGdTNEZ0NBZ0w0NmFlZmlJNk94dERRVUxtQVcxU0tlLzY1YWRvQk8zandZQ0lqSTFYYWJ0Kyt6ZDY5ZXpYTzE5RFFVT043TEsralI0L20yMGNmZm41K1pHUmtNR0xFQ0RwMTZxUmN1RHh4NG9SS21uOUYrWWk4Lzhsa01xUlNLVmxaV1VpbFVwVWQ0N05teldMUW9FRmN2WHFWR1RObUFMQnc0VUt1WExtQ1ZKcHpJek0yTnFaVHAwNzA3TmtUVjFkWGxibTFhTkdDVFpzMmNlSENCZmJ1M2N2VHAwODVmdnc0eDQ4ZnAwbVRKaXhmdnB5WEwxK3liTmt5SkJJSlhicDA0Y3N2djFUdVVKODRjU0xSMGRGcXp6bnZmY2ZXMXBiSmt5ZlRxMWN2Tm0zYXhPM2J0OW0vZno4ZE8zWXNsU0FBSXlNanFsYXRXdUR6OHJ1WDVGVVU5N2ZjSEIwZGtVZ2tOR3JVaUxGangxS3ZYcjE4NXpCbzBDQ1NrcEl3TlRWRkxwZVRrWkVCb1BOY1gxL2ZmTWN0TEYzM3owT0hEckZueng3aTR1S3d0N2RuOXV6Wnl2STNrSlBxdmxhdFdpeGV2SmhGaXhZeGFkSWtQdjMwMDJLYnF6YkxsaTBqS1NrSkR3OFB0ZFQ3NXVibUtvK0hEeDlPZkh3OFptWm1HQmtaa1p5Y0RPUjhQd0QwNk5HRDlQUjB0V3RvQzVZb1NBREw2ZE9uMmJScEU4SEJ3VWdrRXI3NDRndUdEeCt1TmR1SFJDS2haczJhUEhyMENMbGNycHlYaFlVRnpabzFZOVNvVWRqWjJlbDFiVUVRQkVFUWl0NTdHd1RRczNvcnprVUdFNVdSV05wVEVRUkJFQVJCZU85VU5pMVByK3JxaXp5Q0lBaUMva3h6bFc3UHlOYmN4MEFDbnJYQXlBQWV4K1MweGFiQjBjZmdYQkUrc0FPN2NxRGwzOWNMclZldlhseThlSkd4WThjQ1VMRmlSVmF1WEVsV1ZwWnlJYWQrL2ZyVXJGbVQ3T3hzc3JPek1UTXpvMlhMbGd3ZE9sVGptSzFidDJiYnRtMkZXZ2dyU2taR1J0aloyVkcrZkhrbVRKaEF4NDRkTmZiNzl0dHYyYmh4STFGUlVVZ2tFaHdkSFpXbERLcFhyNDZqbzZOeWdkVEp5VWxsb2Frd3RkMDFxVnk1TWpWcjFxUmZ2MzVxeDg2ZE82ZnlXdGF0VzVjMmJkcG83SHZxMUNrcVY2NnMwbmJuemgzczdlM3AwcVVMWGJ0MkxkRFB4ZG5aR1dkblowYU5Hc1dOR3pjNGR1d1lWNjVjVWI0M0xDd3NpSW1Kd2NIQmdXblRwaFZML2ZYaW5IOStxbGF0cXJhcnRWNjllamc0T0pDZW5rNW1aaVl5bVF4alkyTnExNjdOd0lFRHFWKy9mcjdqRnVaOW8ybHg3dlBQUDBjdWx6Tnc0RUFnNXowL1pjb1V2THk4T0gvK1BNK2ZQeWN4TVpITXpFemxZcjlpd1YreGtHOW9hSWl4c1RFU2lVVDVuN0d4TVczYnRzWE16SXhQUC8xVXViUFl5OHVMSzFldThNRUhIOUN4WTBjNmR1eW9NL1crUkNKUjl2dnJyNzg0ZnZ3NHo1NDlZLzc4K1JnWkdWRzdkbTI4dkx6bzJyV3IydXZXOVAreGQrZHhVVmY3SDhkZmc4TXFpb3FLcUxpZzVwNmxsdXZQYTVGYVJwcWx1V1IxcGRMYk5aZlN6R3VsVmxwbTE4eXJsWGJUcnFhWnQ3UnlYeU1ydDhySzNGQmNVSzZnSWlDeWJ6Ty9QeVltaG1GZ1FBWmMzcy9IbzBjejUzdSszM09ZN3d3ZzUzTStuOXR1NDlpeFk1aE1Kc3htTTFXcVZLRno1ODRPYTQwSEJ3Y3plL1pzZHUzYVJWUlVsSFVodEx3RkJnYVdPS1U2bEx3Y1JWbDhmOHV2WThlT3pKa3poelp0MmpoY3lDMm9RNGNPSEQ1OG1KeWNISEp6Yy9IMTlhVjE2OVk4L2ZUVERzOVp1M2F0M1dLMk04TEN3aHdHU2pSczJORGg5OFNVbEJUYXRHbkQzcjE3U1U1T3BsKy9mb1NGaGRsbHNnSEx6NjQ1YytZd1k4WU1PblRvVU9JNWxvV2hRNGVTbHBiRytQSGppK3lYOTluYXYzOC9PVGs1bUV3bXFsU3BRdlBtemEwL280WU5HMmJkYWU4S0w3LzhNbSs5OVJaRGh3NjFDd0lxelB6NTh3R3M3eGNBVDA5UGw4MVBSRVJFbkdjd0YxYjA3enB4NFBJWnBoLzh2S0tuSVNJaUluTGRlYlh0STl4YXJVSHhIVVZFeENHVEdUNzY1Yy9uVDNjQVIwc3NadUQ0SmRoM3pyNTBnTGNSR2xTRGhuNldnQUFmOTdLWlgyWm01ZzN6aC9qSXlFZ3VYcnhJdDI3ZEFNc0NVRzV1TG41K2ZoVThzNHBoTnBzNWRPaFFpUmIyaWhNWEY0ZS92NzgxazhIUFAvOU0yN1p0Uy93ZWlveU1KQ2NuaDVZdFd6cnNVeDd6TDA5NzkrNGxOVFdWa0pDUUVwKzdZOGNPS2xldVRPZk9uVzNhYzNKeXlpMzlOMWpLUHhTVkl2NW1kdno0Y1R3OFBFcFZVejQ2T2hwM2QzZnExS25qc0U5RmZYL0x6YzNGWURCYzFXY21Nek1UazhsVXFnQ0FzamcvUFQyZHhNUkU2dGF0VzJ6Zjh2NU1GWlNkblkyN2V4bjlnQmNSRVpHYmpxRVUvM0M2cm9NQXdCSUk4Tjd4TGNvSUlDSWlJdUtFV3A1VmVmYVdleFVBSUNKU1JqNytGYkpObHNkUDNHYWJIYUF3bWJud2N3d2N1V2dKRENpTTBRMHF1NE94RW5pNFFlUHEwRWJaZEVWRVJFUkVSRVJ1U2pkbEVBQkFXbTRXWC8vdkozNk1QOEg1ak10azVMb3VKWktJaUlqSTljYXJranQxdktweHAzOVQrdGUvQTU5S0hzV2ZKQ0lpVHZuMElLUmtXUjRQYVFOVm5kdzBuWkFPUitMZ1JBSmtPU2dsa045RExhR21OdW1LaUlpSWlJaUkzSFJ1MmlBQUVSR3BJR1l6bkQwTGx5NjVkaHlEQVJvMGdKbzFYVHVPaUlpSVNBbXRQZ3J4YVpiSEExcEFMZnR5eEVYS01jSDVGRGgzQmM2blFsS0dmYmtBSDNjWTJBcThLaTZMc1lpSWlJaUlpSWhVa05JRUFlaFBDQ0lpVW5vR0F6UnNDTjdlRUIzdHVuSE1aamh6QnRMU0lDaklNcTZJaUlqSU5TQi8rdjlNSjNiMEYyUjBnL3BWTGY5WnI1TUQ2VG1XQUlGY0U5U3NESlgwNjQrSWlJaUlpSWlJT0VsQkFDSWljdlZxMXdZdkx6aDFDbkpMOGRkdlo4WEZRVVlHQkFlRFVUL0NSRVJFcE9KNTV2dVZwT0FPL3F1NXBxZCsxUkVSRVJFUkVSR1JVbktyNkFtSWlNZ05vbXBWYU5FQ1BKMHNoRnRheWNsdzlDaWtwN3QySEJFUkVSRW5YRzBtQUJFUkVSRVJFUkdSc3FZZ0FCRVJLVHRlWHBaQWdDcFZYRHRPVmhaRVJFQmlvbXZIRVJFUkVTbUdWNzRkKzVsbGxBbEFSRVJFUkVSRVJPUnFLQWhBUkVUS2x0RUl6WnBaU2dTNGtzbGtLVDhRRStQYWNVUkVSRVNLb0V3QUlpSWlJaUlpSW5LdFVSQ0FpSWlVUFlNQmdvS2dRUVBMWTFlS2pZV1RKeUZYZjNVWEVSR1I4dWVwVEFEbEppMHRyVUxHalkyTkpUVTF0ZEJqWnJPWlk4ZU9sZk9NcmcwWExsd2dWNytERjh0c05wT2JtNnZYcWdnWkdSbGxjaDI5eGlJaUlpSWlmMUlRZ0lpSXVFNnRXcGFzQUVaajhYMnZ4dVhMbHZJQW1abXVIVWRFUkVTa0FBVUIvR25GaWhXc1g3KytST2VzWDcrZUZTdFdPTlYzeG93WmpCa3pocFNVRklkOVJvMGFSZCsrZlVzMEI0QmV2WG9SRmhabTF4NFZGY1hJa1NPWlBuMDZPVG4yTjNqejVzMDgrK3l6ZlBEQkIwVmUzMncyczNUcFVvNGVQVnBrdndrVEp2RFdXMitWYlBMRmlJbUpZZlBtelE2UHIxdTNqb3NYTHhaNkxDVWxoYWlvS0x2MnBLUWtoZzhmenNDQkErMk92Zi8rKzN6NzdiZWxuZTROSlNrcGlhZWZmcHA3NzcyWHYvM3RiNWpONWpJZjQycnViNTZsUzVleWZmdDJ1L2Q0WWZOZHRHZ1JNMmZPTFBFODMzcnJMYVpPblVwNmVycE4rOWF0V3hreVpBaS8vdnByaWErWkp5RWhnYkZqeHpKMzd0eFNYME5FUkVSRTVFYmo0bFVaRVJHNTZWV3BBaTFhd0lrVFVFWTdQQXFWa1FGSGowSndNRlN0NnJweFJFUkVSUEpST1lBLy9lYy8veUVvS0lqUTBGQ256MW16WmczUjBkRTgrdWlqUmZaTFNVbmgxMTkvcFhyMTZ2ajYranJzbDUyZFRYWjJ0dFBqRjZkUm8wWjA2OWFOSFR0Mk1HL2VQQ1pNbUdBOWxweWN6T0xGaS9IMjl1YSsrKzRyOGpwSGpoeGgrZkxsWkdkbjA3SmxTNGY5ZnYvOWQ0S0Nna284ejV5Y0hCSVRFNG1MaStQQ2hRc2tKU1h4NElNUEFwWkYyOTI3ZCtQcDZjbGRkOTFsYzE1a1pDUUxGaXdnTGk2dTBDQ0lMVnUyc0hEaFFoNTg4RUZHang1dGJZK09qZ2FnZnYzNk52M1Buei9QdG0zYitQTExML24yMjI5NTdybm44UFB6SzNUT1lXRmgxdXVVcFczYnRwWDVOVXNqTlRXVmYvempINXc1YzRacTFhb1JGUlhGaWhVckdENThlSW12NWFyN0M1WWdndVhMbDlPc1dUTkNRa0tzN1Z1MmJHSDU4dVc4L1BMTE5HL2UzTnErYjk4K29xT2plZW1sbDJ5dXMyREJBckt5c25qNjZhZXBVcVdLM1R4MjdOaEIrL2J0OGZiMnRqbFd0MjVkMHRMU21EbHpKZ3NYTHFSbXpab2xmbjFxMUtpQjJXeG0yN1p0UFBMSUl6Um8wTURtK0x4NTg1eSsxdENoUTZudDZ0SjJJaUlpSWlMbFFFRUFJaUxpZXA2ZWxrQ0EwNmNoS2NsMTQrVG1RbVFrMUs4UEFRR3VHMGRFUkVUa0QxNzUvbFdkY1FObEFvaU9qaVlzTEl3UkkwWXdiTmd3WW1KaWVPS0pKM2ppaVNkS3RZaDV0WGJ2M2sxT1RnN2R1blVyOTdISGp4L1A4ZVBIU1VwS0lqTXpFMDlQVHdBV0xseklsU3RYbUQ1OU9vMGFOU3J5R252MjdBR2dhOWV1TEZpd29NaTA1WW1KaVVVdVdvNGJOdzZ6MmN5RUNST0lpNHNqT1RuWnJseUJ3V0NnZS9mdTFLeFprM0hqeG5IdzRFSGVlZWNkbWpWclpsMjR6ODdPNXUyMzM4YlgxNWZCZ3djWE90YldyVnNCNk5tenAwMzcyYk5uQVdqY3VMRk5lNTA2ZFZpNGNDRXpaODVrMTY1ZEhEMTZsRW1USnRHaFF3ZTdhdzhlUEpnclY2NFVPdTZxVmF0SVNrcGk1TWlSVHJVWGRQNzhlYVpNbVZKa245SjY5ZFZYaXczVVNFcEs0cFZYWGlFeU1wTGV2WHZ6ekRQUDhQenp6N04wNlZJOFBEeDQ1SkZIaWp5L3ZPNHZZTTBpTUhMa1NBejVTcmsxYk5pUXk1Y3ZNMm5TSkdiTm1sVms4TXJLbFN2NSt1dXY4ZmYzWi9qdzRUWkJBQ2FUaVgvOTYxK1l6V1llZXVnaEVoSVNiTTZ0VzdjdWQ5MTFGOTk5OXgyN2QrK21lL2Z1RHNmeDhQQ3dCZ0VWektyUnRXdFhJaUlpK1BqamorMWUzNUprS0xudnZ2dXNRUURoNGVHODhjWWJkTzNhbFZkZmZaVmR1M1l4ZmZwME9uYnN5SnR2dnVuME5VVkVSRVJFS29LQ0FFUkVwSHhVcWdSTm1zQzVjM0RoZ212SCt0Ly9JRDBkR2pRQU4xVytFUkVSRWRlNVVUTUI3TjY5RzRCV3JWclpQRy9kdXJXMVQ2OWV2ZXpPaTQ2T0xyUzlPUG5QV2I1OE9RRUZBanJ6RmlyemdnQVdMMTVNUWtJQ0w3endRb25IY3Nhc1diUFlzV09IVFZ0MGRIU2hXUTZtVFp0bTg3eXduZWk3ZCsrbWV2WHF0R3paa29rVEp4YVpyU0FsSmFYSVJjdHg0OFpoTUJpNDQ0NDdTRXhNeE5mWGw3MTc5eElaR2NtY09YT29XYk1tdFdyVnd0M2RIYkRza243eXlTZFpzV0lGMGRIUjFrWGlJMGVPRUJjWHg1TlBQa25seXBYdHhvbUlpT0RVcVZNRUJ3ZmIzSGV3N093R2JIYUk1d2tJQ09DZGQ5N2h2ZmZlWS8zNjlheGN1WkwyN2R2YkxEQUQ5T25UeCtIWHVHblRKcEtTa2hnMGFKQlQ3UVZsWjJlN0pNc0FRRlpXVnBISHo1dzV3eXV2dkVKc2JDeDMzMzAzRXlkT3hHQXdNSFBtVE1hT0hjdS8vLzF2enB3NXc5aXhZNjBCSlFXVngvMEZ5TXpNWlAzNjlmajQrTEJ0MnphYjkrNlRUejdKeXkrL3pOU3BVM25wcFplWU8zY3VEUnMydEx2RzZ0V3JXYkprQ2I2K3ZyejU1cHQydStoWHJWcEZSRVFFZ0YzMmdJTG16NS9QL1BuekhSN1B2L2crZHV6WVF2djg4TU1QL1BERER6WnRCVCtUMzMzM0hhKy8vanJQUHZzcy9mdjNkemplb1VPSGdEKy83eFI4TGlJaUlpSnlMVk1RZ0lpSWxCK0R3YkpMMzlzYnpwd0JGOVRFdElxUHQ1UUlhTklFL3ZnRG1ZaUlpRWhaODh6M3Irck1HeWdUd0o0OWU2aFVxUkl0V3JRQUxJdllibTV1MXVlQTNXN282T2hvakVZamdZR0JUbzhUR3h0TFRrNk96YlVxVmFwazB5Y3FLb3FEQnc5U3MyWk4yclZyQjhDdVhidUlqbzUyV1JCQW5uSGp4dG0xelpzM2o5YXRXM1BQUGZmWXRHL1pzc1c2MkpuZjRjT0hpWTZPcG4vLy9oZ01Calp1M09od3ZGNjllaEVVRk1TU0pVdUtuZHZRb1VPdGoyTmlZb2lNak9UV1cyKzE2VE5yMWl6QXNyTzhaY3VXN055NWs1MDdkMXFQdDJyVml0OS8vOTI2dURsNThtVHJzYSsvL2hyQW1uWSt2MlBIamdFNDNCMXVOQm9aTjI0Y3JWcTFvbE9uVG5ZQkFIbk9uajFMWW1LaVhYdkdIMlhFRGh3NDRGUjducnozUjFCUWtOTmxBWTRkTzhiWXNXTXhtVXk4L3ZycmRPN2MyYW56Q3JOcjF5NW16NTVOV2xvYS9mdjNaOFNJRWZ6M3YvOWw0TUNCMUtwVmkzZmZmWmRYWG5tRnJWdTNjdUxFQ1NaUG5teVhUU0dQcSs4dldIYklKeWNuQTM5bWZjZ3paTWdRT25YcXhOTlBQMjB0T1ZBd0NPREFnUU1zWExnUWIyOXYzbmpqRGJ1djViZmZmbVBwMHFVQXZQamlpdzdmQng5KytDRUpDUWwyOHl2STM5L2Y1bm1QSGowWU5td1k1ODZkbzE2OWVuYjlQLzMwVTc3NzdqdTc5cWlvS0FDYjcyZUZPWHo0TUc1dWJuVHExTW42M0dBdzBLVkxseUxQRXhFUkVSRzVGaWdJUUVSRXlwKy92NlZFd01tVGtPUEN2NWFucHNMUm81WkFBQWU3WDBSRVJFU3VodEVOM0F4Z01sdit5emFCKzNXZWlPank1Y3NjT1hLRXBrMmI0dVhsUlZKU0VvY1BIeVk0T05pbW5uZkJoZXBldlhvUkdCam8xQUoybnJ5NjhFV2RrN2NZSFJJUzRuQVIwWkZMbHk1eDVNZ1JqaHc1d3VIRGg1azBhVkt4cWR6ekN3ME41Y3FWSzZTbXBscURHK2JObTBlREJnMElEUTNsd29VTFpHUmswTEJoUXc0ZE9sUm9FRURlb24vQm9JSHlVRENiUVhIeUw4TG1MYlN2WExtU3p6Ly8zS2JmdVhQbkFIanR0ZGR3S3liejFzcVZLMjJlNTcvWG4zNzZhWkZ6bkRoeFlvbmFuVjM0ejVPZG5jMC8vL2xQVENZVElTRWhwUTRBU0VsSlljR0NCZXpZc1lOS2xTb3hac3dZK3ZYcng2ZWZmc3JISDMvTXFWT25tRHg1TWdFQkFiejc3cnU4OGNZYjdOdTNqNy85N1crRWhvYnl4Qk5QVUxWcTFSS1BlelgzTnkwdGpaVXJWOUtuVHgrSHJ5ZkF3SUVEcVYyN05qMTY5TEE3MXE1ZE93WU9IRWpYcmwzdEFrSmlZbUo0N2JYWHJLVXZpbnIvcjFpeGdvU0VCRUpDUWtyMDlWU3RXcFhNekV4ZWYvMTFoZzBieG9nUkkreU9GK2JNbVRPNHU3dlRwRWtUaDlkT1QwL245T25UdEc3ZEdqOC9QN0t5c29pTWpPU1dXMjZ4QzBZUUVSRVJFYmtXS1FoQVJFUXFocTh2dEd3SkowNVlVdmU3U25ZMkhEc0dEUnRhZ2c5RVJFUkV5cGlYRWRMK3lPNmVtUVB1SGhVN242dTFkKzllekdhenRSVEEzcjE3TVpsTWRpbmh5ME44Zkx4MWgzTHYzcjJMN0p1Ym0ydGRjSnc1Y3lhSER4OG1MaTdPcGsvK0xBTUZ5eGJrbFRMdzh2S3lwdnMybTgwODk5eHpHSTFHNXMrZmo0ZUg3YzFkc1dJRk8zZnV0RnZvenBPY25Nek9uVHZ4OS9lMzJYVzhhdFVxTGwrK1hPZzVseTlmWnRHaVJYYnQxYXBWSzdLMnV5UE9aQmJJQzhiSXoveEgxcTdZMkZpSDUrVUZBMXl0Z3ZPYk1tVUs1OCtmZDdyOXd3OC9aTy9ldlNVZTk0TVBQaUFxS29yYXRXdno3TFBQbHZoOHM5bk10OTkreThLRkMwbElTQ0FnSUlCSmt5WlpkK3dQR1RLRXc0Y1A4ODAzMzFDalJnMUdqUnFGajQ4UHI3LytPaHMyYk9EZi8vNDNhOWV1NVp0dnZxRmZ2MzZFaG9aU3ExYXRFczJodFBkMzZkS2xKQ2NuMjJRY2NLU3dBSUE4bzBhTnNtdUxqWTFsNHNTSkpDY25ZelFheWNuSmNhcE1TRkY5M056YzJMSmxpL1g1cWxXcjhQTHlZdWJNbVFDWVRDYTdNaHJCd2NHc1dyWEs0Ylh2dSs4K20rY2hJU0hXUUltalI0OWlNcG5vMnJVckFNZVBIeWNuSjBlbEFFUkVSRVRrdXFFZ0FCRVJxVGdlSHRDaUJadytEUTcrQ0ZvbXpHYUlpb0swTkVzNWdoTHVJQk1SRVJFcGltY2wyeUFBMytzOENHRDM3dDBBMWtYL2dzK0xFaDhmYjAxUjdvejQrUGdpank5ZnZ0eGFnNzFCZ3daMng3Ly8vbnVPSGozSzBhTkhpWXlNSkRNekU0QnZ2LzJXZ0lBQVFrSkNhTjI2TlJzMmJPRGt5WlBXT3VwZ1c4NGdmeWtETHk4dmE3dkJZR0RZc0dITW1qV0xqei8rMkdiQjgrelpzMnpkdXBVQkF3Ymc0K05UNlB5LytPSUxNak16N2Vxa2I5bXl4V0hOK3VUa1pMNzQ0Z3U3OXFDZ0lKc2dnTUlXTmZQYTNOM2RpeXc3NEF4SGdRM3Z2LzgrWDM3NUpVODk5VlNwZ2hJS1V6QTdROTU5Y3JiZFVjMzdvbnp6elRlc1c3Y09OemMzSmsrZWpLK3ZiNG5PLy9ISEgxbXlaQWtuVDU0RW9FK2ZQdno5NzMrM2VTKzR1Ymt4WmNvVW5uLytlWm8yYldwdE54Z01oSWFHMHJselp4WXNXTUN1WGJ2NDlOTlBXYlZxRlgvNXkxOTQ4Y1VYNmRPbmo5MllaWFYvazVLUytPcXJyN2pubm5zS1RhTmZjRHhuaitVRkpDeGF0SWk0dURoR2pSckZ4bzBiaVk2T1p1VElrUTZ2dFdyVktwS1Nrb3JzVXpBTFNJMGFOZGkvZno4Ly92Z2pBSjk5OXBuZE9RRUJBVHp3d0FQVzUvWHExZVAyMjI4djlQb0ZBd2dPSHo0TVlBMEN5SHV1VWdBaUlpSWljcjFRRUlDSWlGUXNOemRMdXY2WUdDaGlsMUdadUhqUmtuVWdPQmlNK2hFb0lpSWlaY016MzY4VkdTNnNkRlJlWG52dE5adm5yNzc2cXRQbnBxV2xsVGhGdVNNeE1URnMzcnpacG0zTGxpMzgrdXV2WExod0FmaHpya2Fqa2FaTm0zTDI3Rm5TMHRMNDdMUFBiRkoyNTgwcC8wNysvTHVuQzVZeXlCL0lFQklTUW5oNE9MR3hzWmhNSm12Ny92Mzc4ZmYzNTdISEhpdDAvaWtwS1h6MTFWZEZmbzNPcHE4dmJNRTFORFFVc095QXpsc1F6bXZMbi9HZ0xKbk5abXVOOWJ3NjZkZWpJMGVPTUdmT0hBQjhmWDFadFdvVmJkdTJkZnI4dUxnNFpzeVlRWHA2T3NIQndRd2JOb3dmZi95Ujk5NTdyOUQrd2NIQi9QTExML3p5eXk5Mng2WlBuODZ4WThkWXRtd1pQLzc0STQwYk44Yk56YzJsOTlmUHo0K1FrQkNITy9SRFEwTVpOMjRjZ0RVNHBqajVnMXJHakJsRCsvYnQ2ZGV2bjNYdWd3WU5jbmp1cGsyYlNFcEtLckpQUVdscGFjeWRPNWZBd0VBKy9QQkRtK0NkOFBCdzNuampEZTYrKzI2YmMxcTBhR0g5dWdvcUdBVHcyR09QMlh5MkJ3OGVYR1pCTHlJaUlpSWk1VUVySUNJaWNtMm9XeGU4dlMwNzl2UDljYlhNSlNkRFJJUWw4Q0JmVFZzUkVSR1Iwdkw1YzNNNTZUZEFFTURWY0NZMWVYNkZwU25QczJEQkFuSnliRi9RNWN1WGMvNzhlZXZ6a1NOSDBxcFZLNW8xYTRhSGh3ZGhZV0drcGFYWjFlek91NDZucDZmVGN3UExRajdBaEFrVGNIZDNKeTB0RGJEVWt1L1ZxeGZkdTNmSFpES1JrcEppTjljVksxWlkrN3RDM21MbW9VT0hyQXV0WThlT3Rkc3hYWllPSGp4SWZIdzg5ZXZYcDFHalJtVjJYVWM3emt2YTdveW9xQ2ltVHAxS1ZsWVcvZnIxWSszYXRlemJ0dytBeE1SRVpzeVlRVmhZV0pHWkwyclZxc1V6enp5RHdXQ2dUNTgrWExwMGlSa3pacFJxUGkrODhBTE5temRuNXN5WlJFWkdFaHdjRExqKy9qNy8vUFBzM3IwYm85SEkxcTFiOGZIeG9YdjM3Z0MwYk5uUzJpOS9jRXhSOHQ4VGYzOS8rdlhyNS9DNE05Y29LSDg1QUxQWnpKdzVjN2g0OFNMVHAwOW4vZnIxOU8zYkZ4OGZINktqby9uWHYvNUZRRUFBano3NmFLSFhTa3RMWTlpd1lZU0VoREJtekpoaTV5VWlJaUlpY2oxU0VJQ0lpRnc3cWxjSFQwODRjUUt5czEwM1RtYW1KUkNnY1dPb1ZzMTE0NGlJaU1oTndUdGZFRUNhQzMrRnVabnMyTEdEbjM3NnlWb2ZQUzR1RHJEc01BNE1ER1RhdEdsRVIwYzd2WE00cjB4QVNZTUFCZ3dZVUdqNzl1M2IyYjU5dThQelRwNDh5Wm8xYStqUW9RUDc5KzkzMk85cUZyUHo3TnExeS9wNDdOaXg5T3ZYcjB5dVc1anc4SEFBL3ZlLy81Vm9qT25UcHhkWlM5M1I3bXhuYmRteWhZaUlpR0w3UlVkSDgrS0xMNUtVbEVTUEhqMTQ1cGxuV0x0MnJmWDR5cFVyK2YzMzMzbnV1ZWU0Ly83N2VlcXBweHlXR3NoZlQ3NVdyVnBPWjNYSXlzcGk2dFNwN04rL240RURCOW9jYTlhc21WMS9WOTFmbzlGSWp4NDk2TkdqQjF1M2JzWGYzNThYWG5qaHFxL3JTRm1XQXpoeTVBamZmLys5Tllqb280OCtZdm55NWR4Ly8vMkVoNGVUblozTnRHblRISDdlM2R6Y1NFMU50WllhRVJFUkVSRzVFU2tJUUVSRXJpMCtQdEN5Slp3NkJYL3N2SElKa3dsT25vVEFRRXNXQWhFUkVaRlM4c24zTCt2MG16d0lJRDQrM2lhVnZqUDlDN05zMlRMQXNsdjUvZmZmdDdiZmVlZWRwWnBYZW5vNjd1N3VUdStpcmwrL1BxMWJ0NlovLy81T2ovSExMNzlZc3hvc1diSUVOemMzUm84ZVRWaFltTU56SEpVU0tPaVRUejRwdEQwbko0ZHZ2dmtHZzhHQTJXeW1jdVhLTEZpd2dGdHZ2WldBZ0FEQXVYdmk2RDdrbDVhV3hyZmZmb3ZCWU1BRGgwaDdBQUFnQUVsRVFWVEx5d3VEd1dEZE9lN0lEei84UUZwYW1zUEYyQ0ZEaHRDN2QyL2F0MjlmN1BoRmFkT21EUWtKQ1VYMk9YNzhPRk9tVENFcEtZbjI3ZHN6ZWZKa3UvZkRxRkdqOFBmM1o5bXlaYXhmdjU3ZHUzY3pldlJvZXZUb2NWWHp5NU9lbnM2cnI3N0svdjM3Q1FrSktYTFJHOHIzL2pvU0d4dGI1SHZZV1dWWkRxQjE2OWJNbmoyYjIyNjdEWUFtVFpydzdydnY4dC8vL2hlQWR1M2FXUU9JQ3BOWDFzT1ZXVE5FUkVSRVJDcWFnZ0JFUk9UYTQrNE90OXdDWjgvQ3BVdXVIU3MyRnRMVG9WRWpjRkh0VkJFUkVibXg1UzhIa0hhVGx3TklTMHRqeDQ0ZFYzMmRkdTNhMGFsVEp6cDI3RmdHczRMazVHUjhmSHljN2o5OCtIQ0dEeDllb2pIdXV1c3U2K09XTFZ2U3FsVXJnb0tDaWp6bjhjY2ZkK3Jham9JQTl1elpRMkppSW0zYnR1WDMzMzluekpneFBQWFVVOHlkTzllNk1GeFc5MlR0MnJXa3BLVFF2WHQzL1AzOVdidDJMWTgrK2loMUhRVFVuang1a20zYnRoRVFFTUR0dDk5ZWFCOFBEdzlPbmp6SnlaTW5yM3ArQUxmZWVpdEdvLzJmdW5idDJzVmJiNzFGZW5vNm5UdDNadXJVcWJpN3U1T2JtMnZUcjFLbFNnd2VQSml1WGJzeWUvWnNJaUlpZVAzMTErblJvd2RqeDQ3Rno4K3YxSE16bTgxTW1US0ZRNGNPRVJJU3dxUkprNHBkaEhibC9YMzc3YmR0bnNmSHg5dTA1UVVvNU9Ua09DelpVUktmZi82NXcyTlhybHdwdGsrZTNyMTc0K2ZuWncwQVNFaElZTnUyYlZ5NGNJR2FOV3RTczJaTkRodzR3T09QUDg3RER6L01vRUdEN0Q3N2VhVTdQRHc4U3Z2bGlJaUlpSWhjOHhRRUlDSWkxeWFEQVJvMnRHUUdpSTRHczlsMVkxMitETWVPUVpNbWxuSUVJaUlpSWlXUXZ4ekF6WjRKSUNnb3lLbjY0WG55MG5rWDlNZ2pqMUNuVHAxU3p5TXpNNU8wdERTcVZLbkN2bjM3U0V0TDQ1WmJiaW5STlJ6TnJTaDVLZUVmZU9BQmZIMTlpKzJmbC9HZ3RQNzczLy9TcWxVcjY2N25ldlhxOGZERER3T1doYzViYjcyVjJyVnJNMm5TSlByMDZVTmdZQ0JMbHk0RkxLVUk4dTdYVzIrOXhjV0xGeDJPazVtWnllclZxd0VZUEhndzN0N2VyRjI3bGhVclZoU2FRdDVzTnJOdzRVTE1aalBEaGcyamtvTmcyOU9uVC9QaGh4OWUxV3VRWDJob3FFMFFnTWxrWXRteVpYejY2YWVZeldidXV1c3VKazJhVkdpZ1FINUJRVUhNbXplUEZTdFdzR0xGQ3I3Nzdqc09IRGpBbURGaitNdGYvbEtxdVJrTUJwNS8vbm0yYmR2R2lCRWpuTnFGN3NyN3UzWHJWcHZuYVdscE5tMTVBU3JPZnFhTEsxSGd6SDEycGsvNzl1M3g4L1BqOU9uVGJOeTRrYTFidDVLV2xzWTk5OXpENk5HajhmWDFaZGV1WFN4WnNvVGx5NWZ6MDA4L3NXREJBcHRyNUpVSDhmTHlLblk4RVJFUkVaSHJsWUlBUkVUazJsYXJGbmg1V2NvRDVMaHdhMTE2T2h3OUNzSEJVTFdxNjhZUkVSR1JHNDVOSm9DYlBBaWdyTlN2WC8rcXpvK0xpMlBFaUJFMmJSMDZkQ2pWdFlwTDJRNS8xalRQNCt5T2NVYzcvSjJ4Zi85K0lpSWllUDc1NXpsdzRJQzEvYW1ubnJJK25qTm5EZ0JKU1VtWXpXYXFPdmc5OThVWFh5eHlyQTBiTm5ENThtWGF0bTFMaXhZdEFPalRwdytiTjIvbTdydnZ0bnR0di96eVMzNzc3VGRhdDI3TmZmZmQ1L0M2M2JwMXN3Wk9sTFhZMkZobXo1N05vVU9ITUJnTVBQSEVFeno2NktOT3A0QjNjM1Bqc2NjZW8yUEhqcno1NXB2RXhzWXlZOFlNNHVMaUdEaHdvRTNmNGhiQUMxcTVjcVhOODhJVzJsMTlmL08vN3ZrREJzcGE4K2JOcVY2OXVuV3VaZUh6enorM0JneDA2dFNKeHg5LzNDYklwMXUzYm5UcDBvV05HemNXR295VGwzbkFtVUFkRVJFUkVaSHJsWUlBUkVUazJsZWxDclJvQVNkUFdoYnJYU1UzRjA2Y2dQcjFvWFp0MTQwaklpSWlOeFFGQVZ4NzZ0V3JSNU1tVGNqSXlNRFQwNU4yN2RyeHlDT1BZRGFiblZvRU51ZkxRdVZNbmZLOG11WWw1ZXdDZU1GRlpwUEp4SWNmZm9pdnJ5OTMzWFdYelNKeFlhS2lvZ0RMNjFKU2NYRnhMRnUyRElQQndLaFJvNnp0WVdGaDdOdTNqeGt6WnZEdXUrL1NzR0ZEQVBidDI4ZWlSWXZ3OWZYbGhSZGVjUGg2TzVQNnZUUUNBZ0s0Y3VVS0N4Y3VKRE16MHpxUHJsMjdsdXA2TFZ1MlpPSENoY3lkTzVlREJ3ODZYUEEzR28wRUJnYVcrUHFGWlpzb3ovdnJhbTNhdENFK1B2NnFzMTdrTDUwUkVoSkNRa0lDRnk1YzRQdnZ2MmZmdm4yRm5qTnc0RUNiOTJ5ZTgrZlBBMUNqUm8ycm1wT0lpSWlJeUxWTVFRQWlJbko5OFBTMEJBSkVSVUZpb3V2R01ac3Q1UWZTMHFCQkEzQnpjOTFZSWlJaWNrUHd5dmN2NjR3Y01KbkJ6Ym5OeHRldHVMZzRoZzBiWnRjZUhSMWQ0bDNSWUwvSWZiVzd3dzBHQXdzWExyUnBDdzhQWi83OCtRd2VQSmpCZ3dmYm5aT2JtOHV1WGJ2WXNXT0h6UTdockt5c1lzY3p1N0owVlNIQ3c4TTVkZW9VUTRjT2RTcWwrVTgvL1FSWWRtVTdFaEVSUWUzYXRlMFdSdWZNbVVOcWFpcjMzWGVmemZuVnExZG55cFFwVEo0OG1Za1RKL0w2NjYrVGtKREF6Smt6Y1hOejQrV1hYeTV5VWJvc3l3RGtkL3Z0dHpObzBDQ3lzcks0L2ZiYmVlR0ZGNnpwOUV2THg4ZUhsMTU2aVlTRUJJZFpIZ0lEQTB1MWs3Nnd6MHQ1M3QvaWxQWXpuV2ZEaGcxRVJrYVcrdnc4K1lNQWF0U293YWhSbzFpMGFCRlFlTGFPb3Q1ZmVmTzVGb01tUkVSRVJFVEtpb0lBUkVUayt1SG1aa25YSHhzTE1UR3VIU3MrSGpJeW9Fa1RjSGN2dnIrSWlJamN0TndNNEcyRTlEOHFGMlhrMkdZSHVCRVpqVWFDZ29JcWVob2xjdUhDQlpLVGswblBsMWtxTVRIUnVvQWFFeFBEOU9uVEFlalpzNmUxei8zMzMrK3lPWlYyY2JWeDQ4YjQrUGhZNjhNWEpUczdtKzNidDJNd0dJcmNEUjhlSHM3YXRXdFpzR0FCVFpvMEFTd0x1UHYzNzhmUHo0K3dzREM3YzI2NzdUYW1USm5DRzIrOHdZUUpFOGpKeWFGU3BVcE1temF0MlBJTGhRVjZIRGh3Z0Z0dXVRVnZiMitiOW9McDZrK2RPa1g5K3ZYeDhQQndlUDI1YytmU3FsVXJwOVAvTzZPOGRvNlgxLzExaHJNWkRnckxhSkRmMnJWcjdlNnJNOExDd29xOWRtSFpPZ29HQWJSdTNacjY5ZXVUazVQRGpoMDdBRGg5K2pTdFc3ZTJPUzRpSWlJaWNxTlFFSUNJaUZ4L0FnUEIyeHRPbndhVHlYWGpwS2JDMGFPV1FJREtsVjAzam9pSWlGejNmTnovREFKSXk3N3hnd0NxVjYvdWNOZHpWbFlXcTFldnBuWHIxdHg2NjYxMng5ZXZYMDl5Y2pMMzNuc3YxYXRYTDlONUZiVVQrK3pac3dBMGFOQ0FwS1FrWG56eFJVNmRPbVhkeGQrZ1FRTzZkdTFLMTY1ZGFkR2lCVTgrK1NRQUw3endRckhqTGw2OG1JU0VoQkxQOTdISEhuT3EzeWVmZkdMelBEZzRtQ2xUcGpqY2xaN2ZmLy83WCtMajQrblNwUXNCQVFFTys2V25wNU9UazRQUmFQbFQwWUVEQjNqLy9mY3hHQXk4K09LTFZLdFdyZER6YXRTb1FaMDZkVGgzN2h4ZzJWM3RxRGE5SXlrcEtYejAwVWRzMkxDQjIyNjdqZG16Wnp0Y3ZJK09qbWJjdUhGNGUzdnowRU1QOGNBREQxQzVrTi9WOHhaM3IwZmxjWDhkdVhEaEFwOTg4Z2tUSjA0RW5NOXdjRFhaQXNyRHUrKytDOERLbFNzNWYvNDhScU9SZWZQbWNlVElFY2FPSFdzOUxpSWlJaUp5bzFBUWdJaUlYSitxVmJPVUJ6aDVFakl6WFRkT2RqWWNPd1lORzRLL3YrdkdFUkVSa2V1YWp6dkUvN0hCUERVTGF2cFU3SHdxUW5aMk5sdTJiT0hUVHo4bExpN091bmlZZjlIeDh1WEwxbHJ0eTVZdG8zdjM3dlR2MzU4MmJkcVVhS3k4YXlZbkoxT2xTaFduempsMjdCZ0F0OXh5QzM1K2Z1VG01dEt3WVVONjl1eEpqeDQ5SEdZMjZOMjdkN0hYL3V5enowb1ZCSkEveFhsUkNnWUJBSFRxMUtuWTgzNzY2U2MrK2VRVGpFWmpvVHY1ODVjeFNFMU5CU3lMK3NlUEgyZnExS2xrWldVeFpNZ1E3cmpqRHB2enNyT3orZUdISDFpM2JoMEhEeDRFNEM5LytRczVPVG5zMnJXTGNlUEcwYkZqUi9yMzcwK25UcDBjTHVpYlRDWTJidHpJZi83ekg1S1NrbWpVcUJGUFBQR0VUWDlUZ2FEZkdqVnFNR0RBQU5hc1djUGl4WXRadVhJbC9mdjNaK0RBZ1NVT1ByaVd1ZkwrNXBlWEdTTTlQWjI1YytleWRldFdjbkp5K1B2Zi8zNDEwNzhtYmQyNmxZOC8vaGcvUHovbXo1L1BSeDk5eExadDI0aUlpR0RxMUtrMGF0U29vcWNvSWlJaUlsSm1GQVFnSWlMWEwyOXZTeURBNmROdzVZcnJ4akdiSVNvSzB0S2dmbjBvdzVTaUlpSWljbU9vNHZubjQrVGlTOGpmVUpLU2t0aXdZUU5yMTY0bFBqNGVvOUhJZmZmZHg5Q2hRKzEySFZlclZvMFBQdmlBMWF0WHMzMzdkcjc5OWx1Ky9mWmJnb09EZWZqaGg3bjc3cnVMM2FrTVVLZE9IVTZmUHMyU0pVc0lDd3R6R0FoZ05wdTVmUGt5WDMvOU5XZlBucVZPblRyV091RHZ2dnR1b1R2SUMvcjY2NitMN1pPU2tsSnNuL0syYmRzMjNuMzNYWEp6Yy9uNzMvOXV0OEJwTkJxSmk0c2pQajRlRHc4UGpoNDlpcmUzTjE1ZVhyenl5aXVrcGFYUm8wY1BSb3dZQVZnV2lYLzc3VGQyN3R6Sm5qMTdTRXRMQTZCdDI3Yjg5YTkvdFdaOTJMOS9QeDkrK0NFLy8vd3pQLy84TTlXcVZhTkxseTUwN05pUjFxMWI0Ky92ajlsc0pqdzhuT1hMbHhNZEhZMjN0emNqUjQ3a29ZY2VJajQrbnJTME5MeTh2TWpOeldYTGxpMEFlSGw1QVZDNWNtWEN3c0xvMzc4L1M1Y3VaZlBtemF4Y3VaSXZ2L3lTZnYzNk1XalFJSWRaQzF3cE9qcTZYSGZEbC9iK0Z2eXNiTjY4R1lCTGx5NnhhZE1tdW5mdnp2RGh3L0h4Y1J6SmxKR1JZYjBmWUxubmVXTTZzbkxsU3FjKzJ3VWxKU1VWMjZlNDF6MGpJNE5GaXhheGZ2MTZ2TDI5bVRadEdvR0JnYnp5eWl1c1dyV0tKVXVXTUhic1dDWk9uRWlQSGoxS1BFY1JFUkVSa1d1UmdnQkVST1Q2WmpSQzA2Wnc3aHhjdU9EYXNTNWVoSXdNYU56WU1xNklpSWpJSDZya0swMmVjaE1FQVpqTlpuNzU1UmUyYk5uQ0R6LzhRSFoyTnU3dTdvU0doakowNkZCcTE2N3Q4Tnlnb0NER2p4L1BpQkVqV0xkdUhWOSsrU1duVHAzaTdiZmZadkhpeFF3Y09KQ0JBd2NXV2N2OWdRY2VZTStlUGF4ZnY1NzE2OWM3TldlRHdVQllXSmoxdXM0RUFBQXNXTERBcVg3T0tMaFlXWkpGNDd4RjVuNzkrakZtekJpSC9YSnljbmoxMVZmWnUzY3ZBTU9IRDJmQWdBRjIvWm8zYjg3aHc0Y1pNbVNJdGExTGx5NjR1N3Z6NktPUHNtL2ZQdjd4ajM4QThOcHJyN0Zueng1eWNpdzFMOXpkM2JuNzdydnAzNzgvclZxMXNybHVodzRkV0xod0lUdDM3bVRWcWxXY09IR0NUWnMyc1duVEp0cTFhOGVzV2JNNGMrWU1iNzc1SmdhRGdWNjlldkhVVTA5WmQ2aVBHemVPUzVjdTJjMjNZRFlDZjM5L25uLytlUjU4OEVFV0xseklyNy8reXVlZmYwN1BuajBySkFqQWFEUVNHQmhZNHZPS3EzZGYwTlhlMzRLQ2dvSXdHQXkwYWRPR3YvM3RiOXh5eXkzRnp1SFJSeDhsT1RrWlQwOVB6R1l6bVg5a1ppdnEzSlVyVnhaNzNkSWFPWEtrWGR1SEgzNEl3RmRmZmNXbm4zNUtZbUlpQVFFQnZQenl5N1JvMGNMYWIvRGd3VFJ1M0pnWk0yYncrdXV2ODl4eno5RzNiMStYelZWRVJFUkVwTHhvQlVORVJLNS9Cb05saDc2M041dzVZOW01N3lwWHJrQkVCRFJwWWhsUFJFUkVoSnN2RTBCYVdoclRwazBqTXpPVDJyVnJjLy85OTNQZmZmZFJ2WHAxcDYvaDUrZkg4T0hEZWVpaGgxaXpaZzJyVjY4bUlTR0I4K2ZQRnhrQUFKWUY0Vm16WnJGdTNUcGlZMlBKenM1MjJOZkh4NGQ2OWVvUkdocEsyN1p0U3pTL2xKUVVsaTlmWG16ZlNaTW1FUk1UVTJ5LzBOQlFwOGQzcExpdndXZzBVcnQyYmFwV3JjcVlNV1BvMmJObm9mM0dqeC9QQng5OFFGeGNIQWFEZ2FDZ0lFYVBIZzFBdjM3OTZOdTNyM1huZHI5Ky9kaXpadzl0MjdhbFo4K2U5T3paczhqVSt3YUR3ZHJ2OTk5L1o5T21UWnc4ZVpMcDA2ZGpOQnBwMHFRSi9mcjFvM2Z2M2pSdjN0em0zTnR1dTQxang0NWhNcGt3bTgxVXFWS0Z6cDA3Mnl4bTV4Y2NITXpzMmJQWnRXc1hVVkZSTkd2V3JNalh4MVh5eWwrVVZFbXpCNVRGL2Mydlk4ZU96Smt6aHpadDJoVDd1Y3ZUb1VNSERoOCtURTVPRHJtNXVmajYrdEs2ZFd1ZWZ2cHBoK2VzWGJzVzcxTDgreWtzTE14aG9FVERoZzNwMUtrVGd3WU5zanVXa3BKQ216WnQyTHQzTDhuSnlmVHIxNCt3c0xCQ2czL3V2UE5PNXN5Wnc0d1pNK2pRb1VPSjV5Z2lJaUlpY2kweW1NMnVYQ2tSRVJFcFo2bXBjUElrRlBHSDRETGg1bWJKQ0ZBQnU0eEVSRVRrMmhPWEJsOGV0VHl1NVFNRFdsYnNmTXJENTU5L1R2MzY5ZW5VcVJOdWJtNVhmYjNVMUZRMmJ0eEkvLzc5OGZENE03WEMrdlhyU1VwSzR0RkhINzNxTVNyQ2dRTUg4UFQwdE5sOVhOWWlJeU81ZVBFaTNicDFBeXdMb0xtNXVmajUrWlhaR0dscGFVV21pTCtaSFQ5K0hBOFBqMUxWbEkrT2pzYmQzWjA2ZGVvNDdGTWU5N2N3dWJtNUdBeUdxL3A4WjJabVlqS1pTaFVBVUJibnA2ZW5rNWlZU04yNmRZdnRtNU9UVTZxU0JTSWlJaUlpcm1ad05tSTMvemtLQWhBUmtSdE9kcllsRUNBMTFmVmoxYTBMcFVqN0tTSWlJamVXakJ4WWRzRHkyTXNJajdlcjJQbUlpSWlJaUlpSXlJMmhORUVBVngrcUx5SWljcTF4ZDRmbXphRm1UZGVQRlJOakNUZ3dtVncvbG9pSWlGeXp2SXpnL3NlL3NETnlJRWUvR29pSWlJaUlpSWhJQlZFUWdJaUkzSmdNQm1qWUVJS0NMSTlkNmZKbGlJaUF6RXpYamlNaUlpTFh0Q3FlZno1T3pxcTRlWWlJaUlpSWlJakl6VTFCQUNJaWNtT3JYUnVhTlFOWDEzWk1UNGVqUitIS0ZkZU9JeUlpSXRjc215QUF4UWFLaUlpSWlJaUlTQVZSRUlDSWlOejRxbFNCRmkzQTI5dTE0K1RtUW1Ra25EL3YybkZFUkVUa21sVEY0OC9IS2NvRUlDSWlJaUlpSWlJVlJFRUFJaUp5Yy9EMHRBUUNWSy91K3JIT25ZTlRwOENrWXNBaUlpSTNrNnI1TWdGY1VTWUFFUkVSRVJFUkVha2dDZ0lRRVpHYmg1c2JCQWREM2JxdUh5c3hFU0lpSUZNckFDSWlJamNMUDY4L0h5ZG1WTnc4UkVSRVJFUkVST1RtcGlBQUVSRzUrUVFHUXBNbWxxQUFWMHBQaDZOSElTbkp0ZU9JaUlqSU5jRS9YK1doaFBTS200ZUlpSWlJaUlpSTNOd1VCQ0FpSWplbmF0VXM1UUU4UFl2dmV6VnljK0hFQ1RoLzNyWGppSWlJU0lYemNRY3ZvK1Z4YWhaazVWYnNmRVJFUkVSRVJFVGs1cVFnQUJFUnVYbDVlMXNDQWFwV2RmMVk1ODdCcVZOZ01ybCtMQkVSRWFrd05aUU5RRVJFUkVSRVJFUXFtSUlBUkVUazVtWTBRdE9tRUJEZytyRVNFeUVpQWpJelhUK1dpSWlJVklqOFFRQ0pDZ0lRRVJFUkVSRVJrUXFnSUFBUkVSR0RBZXJYaDhhTndjM0ZQeHJUMCtIb1VVaEtjdTA0SWlJaVVpSDg4MmNDeUtpNGVZaUlpSWlJaUlqSXpVdEJBQ0lpSW5scTFJRG16Y0hEdzdYajVPYkNpUk53L3J4cnh4RVJFWkZ5VjhQbno4ZktCQ0FpSWlJaUlpSWlGVUZCQUNJaUl2bjUrRURMbGxDMXF1dkhPbmNPVHA2MEJBV0lpSWpJRGFHNkZ4aitlSnlnSUFBUkVSRVJFUkVScVFBS0FoQVJFU25JYUlTbVRTRWd3UFZqWGI0TUVSR1FtZW42c1VSRVJNVGxqRzdnNTJWNW5KRURhZGtWT3g4UkVSRVJFUkVSdWZrb0NFQkVSS1F3QmdQVXJ3L0J3ZURtNGgrWEdSbHc5Q2drSmJsMkhCRVJFU2tYTmJ6L2ZId3h0ZUxtSVNJaUlpSWlJaUkzSndVQmlJaUlGS1Y2ZFdqUkFqdzlYVHRPYmk2Y09BR3hzYTRkUjBSRVJGeXVkdVUvSDhlbVZOdzhSRVJFUkVSRVJPVG1wQ0FBRVJHUjRuaDdXd0lCcWxaMS9WZ3hNWER5cENVb1FFUkVSSzVMOWZMOXloQ2JYSEh6RUJFUkVSRVJFWkdiazRJQVJFUkVuR0UwUXRPbVVLZU82OGU2ZkJraUlpeGxBa1JFUk9TNlU4TWJ2SXlXeC9GcGtLWFlQaEVSRVJFUkVSRXBSd29DRUJFUmNaYkJBUFhxUVhBd3VMbjRSMmhHaGlVUUlDbkp0ZU9JaUloSW1UTUFkYXRZSHB1QkN5b0pJQ0lpSWlJaUlpTGxTRUVBSWlJaUpWVzl1cVU4Z0tlbmE4Zkp6WVVUSnlBMjFyWGppSWlJU0ptektRbWdJQUFSRVJFUkVSRVJLVWNLQWhBUkVTa05iMjlvMlJMOC9Gdy9Wa3dNbkR4cENRb1FFUkdSNjBLOUtuOCtqazJ1dUhtSWlJaUlpSWlJeU0xSFFRQWlJaUtsVmFrU05HMEtnWUd1SCt2eVpVdDVnSXdNMTQ4bElpSWlWNjJxSjFUeHNEeU9TNE1jVThYT1IwUkVSRVJFUkVSdUhnb0NFQkVSdVZwMTYwS1RKcGFnQUZmS3lMQUVBaVFsdVhZY0VSRVJLUk41SlFGTVptVURFQkVSRVJFUkVaSHlveUFBRVJHUnNsQ3RHclJvQVY1ZXJoMG5OeGRPbklEWVdOZU9JeUlpSWxldGJyNlNBS2N2Vjl3OFJFUkVSRVJFUk9UbW9pQUFFUkdSc3VMbFpRa0VxRmJOOVdQRnhNREprNWFnQUJFUkVia21CZm1CbThIeStQUmxTMFlBRVJFUkVSRVJFUkZYVXhDQWlJaElXYXBVeVZJYW9HNWQxNDkxK2JLbFBFQkdodXZIRWhFUmtSTHpyR1FKQkFESXpJRVlsUVFRRVJFUkVSRVJrWEtnSUFBUkVSRlhDQXlFcGswdFFRR3VsSkZoQ1FSSVNuTHRPQ0lpSWxJcVRXdjgrVGd5dnVMbUlTSWlJaUlpSWlJM0R3VUJpSWlJdUlxZm42VThnSmVYYThmSnpZVVRKeUEyMXJYamlJaUlTSWsxOUFQakgvL3lQcFVJR1RrVk94OFJFUkVSRVJFUnVmRXBDRUJFUk1TVnZMd3NnUURWcXJsK3JKZ1lTekJBYnE3cnh4SVJFUkduR04zK3pBYVFhNGJqeWdZZ0lpSWlJaUlpSWk2bUlBQVJFUkZYcTFRSm1qU0JldlZjUDFaU0VodzlDdW5wcmg5TFJFUkVuTkkyNE0vSFIrTEFiSzY0dVlpSWlJaUlpSWpJalU5QkFDSWlJdVdsVGgxbzJ0UVNGT0JLbVprUUVRRUpDYTRkUjBSRVJKeFMzUXZxVjdVOHZwSUprZm9STFNJaUlpSWlJaUl1cENBQUVSR1I4dVRuQnkxYmdyZTNhOGN4bWVEMGFZaU8xblpERVJHUmE4Q3QrYklCN0k4RmszNDhpNGlJaUlpSWlJaUxLQWhBUkVTa3ZIbDZRb3NXVUwyNjY4ZTZlQkdPSDRmc2JOZVBKU0lpSWc3VnJ3cDFxMWdlSjJmQzBiaUtuVTkrc2JHeHBLYW1GbnJNYkRaejdOaXhjcDdSemVQMDZkUEV4VjFEYndhUm0wQm1aaWJwMTFuNXRJaUlDQTRjT0ZEUjB4QVJFUkdSNjRpQ0FFUkVSQ3FDbXhzRUIwUDkrcTRmS3lVRmpoNjEvRjlFUkVRcVRPZDhQL2IzbmJNRUE1U1hYcjE2RVJZV1p0Y2VGUlhGeUpFam1UNTlPams1T1hiSE4yL2V6TFBQUHNzSEgzeFE1UFcvL3ZwcmxpMWJocmtDTWhCdDJyU0p4WXNYYy9qdzRVS1B2LzMyMnl4ZXZOaWxjOWk4ZVROcjFxeXhhY3ZNek9RZi8vZ0hPM2Z1ZEhqZTdObXplZXl4eDBoS1NycXE4VWVOR2tYZnZuM0w3YnhyUlZaV0ZrT0hEbVg0OE9IazVPU3didDA2K3ZidHl4ZGZmRkhSVTdOVEZ1L1RpdnljeGNURXNIbnpab2ZIMTYxYng4V0xGMHQwelZHalJ0R3JWeSs3N3oyT3ZsOFY1YVdYWG5MNm5HZWVlWVorL2ZxVjZQb1ZiZmJzMlV5Y09MR2lweUVpSWlJaTF4RmpSVTlBUkVUa3BoWVFZQ2tOY1BvMEZQS0g5ektUblczSkNCQVVCTFZxdVc0Y0VSRVJjYWltRHpTckFaRUprR09DYjg5QTZDMWdxTUE1TldyVWlHN2R1ckZqeHc3bXpadkhoQWtUck1lU2s1Tlp2SGd4M3Q3ZTNIZmZmVVZlNTZ1dnZ1Si8vL3NmdzRjUHgyQW9tNjhvTEN5TTZPam9Rbzk5K3VtbjFQcmpkNXBQUHZtRXVMZzQ3cnp6emtMN2J0MjZsYUNnSUo1ODhrbTc2NWZVckZtenFGMjd0bDM3OHVYTHVYRGhBZzg5OUpDMTdmVHAwMFJFUlBEenp6OFRIaDdPYzg4OWg1K2ZuL1g0Ly83M1AwNmNPRUhuenAxdDJrc2pPenViN0ZKa2ZpcnRlZGNLRHc4UGV2WHF4Y3FWSy9uMjIyKzU1NTU3V0x4NE1XdldyR0hBZ0FGVXFsVEo1WE53OWZzMFAxZDh6dkxMeWNraE1UR1J1TGc0TGx5NFFGSlNFZzgrK0NBQWl4WXRZdmZ1M1hoNmVuTFhYWGZabkJjWkdjbUNCUXVJaTRzcjBlY3E3NzFYRnZjcE5qYlc0WDI0R21hem1Rc1hMbENuVGgyN1k2WDVIaElZR01qTW1UUExZbW9pSWlJaUlrVlNFSUNJaUVoRnExclZVaDdnMUNsSVMzUGRPR1l6bkQwTHFhblFvSUVsRzRHSWlJaVVxeTVCY0M0WjBySWhOaG4yUkVQWG9JcWQwL2p4NHpsKy9EaEpTVWxrWm1iaTZla0p3TUtGQzdseTVRclRwMCtuVWFOR1RsM0xGUXVUSVNFaDFzZTdkKzhtUFQwZGQzZDNBSTRmUDA1Y1hCekJ3Y0cwYmR1MlJOY3R6WUpoWWRrU0hHblJvZ1dMRmkzaXpUZmZaTmV1WFJ3NWNvUzMzMzZiaGcwYkF2RGxsMThDc0hmdlhucjE2dVhVTmNlTkcwZG9hQ2dwS1NsODg4MDNQUERBQTRXKzVudjM3c1hUMDVOYmI3MlZTcFVxc1hYclZvS0RnMm5hdEtuVDh5L281TW1UakI4L25obzFhdkRCQngvZzQrTlQ2bXM1WSs3Y3VXemN1SkcvL3ZXdlBQcm9vdzc3OWUvZm44OC8vNXpWcTFkenp6MzMwTGR2WHo3Ly9ITysrKzQ3dThYcXExWFVhK0NxOTJsaHl1cHpaamFibVRCaEFuRnhjU1FuSjl1VkJURVlESFR2M3AyYU5Xc3lidHc0RGg0OHlEdnZ2RU96WnMyby8wZEdzK3pzYk41KysyMThmWDBaUEhpdzNSZ3hNVEU4OGNRVFJjNmpkKy9lZG0zUjBkR0ZmaTZDZ29KWXNtUkpzVi9iMXExYmVmdnR0NHZzVTlUbmJ0dTJiWmpOWnQ1KysyMzI3ZHZITysrOFkvM3M1cC9qMVRwOStyUlRtU3ZpNCtNQml2MmE4b3dZTVlKUFB2bkVxYytRaUlpSWlOeVlGQVFnSWlKeUxmRDBoT2JOTFl2MGYveUJ4MlhpNHkzQkJrMmFXTVlWRVJHUmN1TmxoTHNidy9yamx1ZUhMbHJhMmdlVzd6eG16WnJGamgwN2JOcWlvNk1KRFEyMTZ6dHQyalNiNTl1MmJiUHJZektabkJxM3VKMnpoZTJTblR4NU1nQ3BxYW1FaDRkVHIxNDlxbFdyQnNEMjdkc0JlT1NSUjV3YVA3K0NYOGZTcFV0WnZudzVvMGVQdHU1K2R2UTFSRWRIRi9vNkZGUzdkbTMrK2M5L3NtVEpFazZlUEVsUWtDWGlJelkybGsyYk5sR3ZYajI2ZE9saTdYL3c0RUdPSFR2R1BmZmNZLzBhQWNMRHc0bVBqNmRxMWFvQUhEdDJqUG56NTlPZ1FRTnV1KzAybXpITlpqUC8rdGUvU0VsSjRiUFBQaU1qSTRQNTgrZGpNcGtZUFhwMHFkTC9wNlNrTUhYcVZMS3lzcGd5WllyTjRyZXpBUXpPV0w1OE9RRUJBUUNNSGoyYWd3Y1BzblRwVXBvMWErWndCNzIvdno4OWUvWmsrL2J0SERod2dBRURCckJtelJxKytPS0xNZzBDS09vMUFOZTlUL01yNjgrWndXRGdqanZ1SURFeEVWOWZYL2J1M1V0a1pDUno1c3loWnMyYTFLcFZ5eHJJVUtOR0RaNTg4a2xXckZoQmRIUzBOUWpneUpFanhNWEY4ZVNUVDFLNWNtVzdzYXBYcjI1OWJRcGFzR0FCV1ZsWlBQLzg4emJ0czJiTm9rYU5Hb3djT2RLdTNWbk5talZ6bUZYaGl5KytJQ2twcWNpc0MzbHljbks0Y3VVS0w3NzRJblBuemlVdzBQYWJ0Yk5CQ1ZENForWFNwVXRzM2JyVnFmTUJwL3NPR2pUSTZjK1FpSWlJaU55WUZBUWdJaUp5clhCemcwYU53TmZYRWd6Z3lscWY2ZWx3OUNnRUIxc3lFWWlJaUVpNXFWc0ZPdGFGbjJNc3ozK09nWlFzUzBZQVl6a242aGszYnB4ZDI3eDU4MmpkdWpYMzNIT1BUZnVXTFZ1SWlJZ0FMRHZOUC96d1ErdXh2RnJnaFMycVRaczJ6YnFEOW1wMnp2NzIyMitZVENicm9ubDJkamJidDIrbldyVnE5T3paczlUWHpSTWVIbzdSYUN6ejNlT1ZLbFhpNmFlZnhtUXk0ZWJtaHRsc1p2NzgrV1JuWi9QTU04L1FxVk1uYTkvSmt5Zmo0ZUhCK1BIanJSa1pvcU9qV2JObURRRUJBWFR0MmhXQTIyNjdqYXBWcTdKbHl4YTdJSUFEQnc0UUZ4ZEhhR2dvUGo0KytQajRNSGZ1WEtaTm04YmN1WE01Y2VJRW8wZVBMclRDMCtFQUFDQUFTVVJCVkZFSzlnOCsrSUNMRnkvU3YzOS9tamR2WGdhdlN2RThQRHdZTjI0Y0V5ZE81Si8vL0NjZmYveHhvWXZNQUE4Ly9ERGJ0MjluOWVyVnZQYmFhL1RvMFlQdzhIQU9IanhZSmp2dndmblhvQ3pmcCtYeE9SczZkS2oxY1V4TURKR1JrZHg2NjYwMmZmSVczODFtTXkxYnRtVG56cDNzM0xuVGVyeFZxMWI4L3Z2dkhEcDBDTUJtMGQvYjI5c21TMEoraXhZdHdtQXcyQjJmTldzV2xTdFhMclM5T0I5Ly9ERjkrdlNoY2VQR05HN2N1TkErVzdkdUpTa3BpU0ZEaGhSNUxZUEJ3QXN2dk1DbFM1YzRlUEFna3lkUDVsLy8rdGRWbCsvSTc0NDc3bkFxb0tna3dVZjVPZnNaRWhFUkVaRWJqNElBUkVSRXJqVTFhNEszdDZVOFFGYVc2OGJKellYSVNLaGJGd0xMZWZ1aGlJaklUYTU5SU9TWTRMZnpsdWNSbCtCOENuU3VEMEZWd1FWWjlRc1ZHaHJLbFN0WFNFMU50ZTV3blRkdkhnMGFOQ0EwTkpRTEZ5NlFrWkZCdzRZTk9YVG9rRFVJSURVMXRkQ0Z4c0xhY25OemJaN1hyVnVYcFV1WDJ2VXJia2Y1anovK0NHQmRDTis1Y3lmSnlja0VCUVZScVZLbEluYy94OGJHV28vZmZ2dnRqQmt6eHVaNFpHUWs1ODZkNCs2Nzd5N1RCYjc4MHRMU1dMcDBLYTFidCthbm4zNmlRNGNPTmdFQVVWRlIvUExMTHhnTUJpSWlJbWpYcmgxZ3FTVnZNcGtZTW1RSVJxUGx6emlWS2xXaVM1Y3U3Tnk1azdGang5cU1zMzc5ZWdBZWVPQUJhMXZUcGsxNTc3MzNlT1dWVjFpM2JoMkJnWUVNR2pUSXFYa2ZQMzZjYmR1MjRlbnB5ZkRodysyT2I5Njh1V1F2UkJFS0JpYTBhOWVPTys2NGc1OSsrb2tWSzFiWTdRelAwN1JwVTlxMWE4ZmV2WHVKaVluaDRZY2ZKanc4bkMrKytLSk1nZ0NLZXczeUs4djNhYXRXcmNyOWMxYVlnbGxEaWxOdzUzOWlZaUsvL1BLTFhiKzB0RFRjM2QwTHZYNXFhbXF4NDE2NmRJbXZ2LzZhUG4zNldOdkN3OFBadlhzM0N4WXNLRFN6U1g2T1hvc3Z2L3dTWDE5ZkFOemQzWG50dGRjWVBYbzBNVEV4VEpzMmpkbXpaK1BoNFZIa3RhOFZ6bjZHUkVSRVJPVEdveUFBRVJHUmExSGx5dEN5Slp3K0RWZXV1SGFzbUJoSVRZWEdqYUVFTzhKRVJFVGs2dHhaRHd6QXIzOEVBbHpPZ00wbndOY0RncXREVlUvTDQ5cVZMU1VEU3FyZ0FsZGVqVzB2THkrNmRlc0dXSGIyUHZmY2N4aU5SdWJQbjIrM3NMVml4UXAyN3R6SnlwVXJiZHBEUWtKc2R1a09HemFNSzFldVdCZWdBVjU5OVZWKytPRUgzTnpLSnIzQlR6LzloSitmSDIzYXRNRnNOdlBaWjUvWmZYMk81T1RrV0kvbnBlVFBiK1BHalFEOCt1dXZoUzdTK3Z2N08xMkx1ekJSVVZGTW16YU5tSmdZbWpkdnpvUUpFN2o5OXR1dHgxTlNVbmpqalRjQXFGS2xDak5tek9DZGQ5NGhLQ2lJdi83MXI5U3BVNGQ3NzczWDVwcmR1blZqeTVZdGZQLzk5OWEyaElRRWR1M2F4VzIzM1Vad2NMQk4vMnJWcXZIUGYvNlRGU3RXTUdEQUFLZm52bkxsU3N4bU15RWhJVFlsQ3ZLVUpLTkFhVHo4OE1QODlOTlByRnUzam1IRGhsa1had3ZyZCtEQUFWYXZYczJZTVdObzA2WU5lL2JzNGR5NWM5U3JWKytxNWxEY2E1QmZXYjVQSytKejVvZ3phZS96ZHFzWDlPdXZ2enJjeForWm1Wbm9zWVNFaEdKMy9wODllNWJQUHZ1TWpoMDdXdHRlZXVrbHhvOGZ6MGNmZlZUcWNnQ2VCVXFtK2ZyNk1uMzZkTWFNR1VORVJBUkhqaHl4eThCeE5mYnMyY09lUFh1SzdKT1FrQURBTysrOFUrejFDcFpYY1BZekpDSWlJaUkzRmdVQmlJaUlYS3VNUm1qYUZHSmpMZis1VWxLU3BUeEFreWFXTEFRaUlpSlNMdTZvQjNXcXdIZG5JUFdQQkVBcFdmRDdoVC83ZUJwaGNPdVNCd0xrWCt5T2pvN0dhRFFTR0JpSWw1ZVh0ZDFnTURCczJEQm16WnJGeHg5L3pLaFJvNnpIenA0OXk5YXRXeGt3WUlCZC9mT0Njbk56N1JhRDgrcVhsOFVpOGNtVEo0bUxpNk52Mzc0WURBYSsrKzQ3enB3NVk5UEhVWnJzWHIxNkZibUFlZVhLRmV1NWlZbUpKQ1ltMnZYSnVvcnNURHQyN09EZGQ5OGxJeU9EdSsrK20rN2R1OXZjZzZpb0tHYk9uRWxVVkJSRGh3N2wvLzd2LzNqdXVlZDQ5dGxubVRCaEFqMTY5Q2cwTUtGOSsvWU1HRENBMjIrLzNiclFuSkdSUWVmT25lMENCdko0ZW5vV1d5OCt2NlNrSkhidjNnMUE3OTY5Uy9KbGw1bjI3ZHRUcTFZdDR1TGkrT2FiYitqWHIxK2gvVHAzN2t5OWV2WFl1blVySTBhTTRPR0hIK2JRb1VPc1diUEdMdk5EU1pUa05YRGwreFJjOHprcmJEZDhYcHU3dTdzMVFPWnF4TVRFVUxseVpiNzY2aXRyVzJ4c0xJOC8vamhkdW5UaHRkZGVzeHUvc05jaVBEemNKcDE5WG5tRTJyVnJXOXVhTjIvT3BFbVRhTmV1SFRWcTFDaDBQczZXQThpdmNlUEdUSm8wQ1M4dnJ6SU5BQUJMSnBKTm16WTUxZGVaZmdXREFKejlESW1JaUlqSWpVVkJBQ0lpSXRjeWc4R1Nycjl5WlV0V2dBSnBQc3RVWmlaRVJFRERodURnRDJZaUlpSlM5b0txd3FCV2xvWC9ZNWNnTmR2MmVHYU9KVENncEVFQStSZlFldlhxUldCZ29MVXQvdzdia0pBUXdzUERpWTJOdFM0b0F1emZ2eDkvZjM4ZWUreXhZc2ZLenM2MnBxclBVNVpCQUhtN1pIdjA2RUZXVmhiLy92ZS84ZlgxSlNVbDVhcXZ2WDc5ZWpJek0zbjY2YWQ1NUpGSGJJNmRPWE9HcDU1NnltYVIwVm5wNmVuTW56K2ZiZHUyWVRRYUdUMTZOQTgrK0tEMWVHeHNMS3RYcjJiRGhnM2s1T1F3Wk1nUVJvd1lnY0ZnWU9iTW1iejIybXU4L3ZycnRHM2Jsc2NlZTh3bWN3QllGdlQvL3ZlLzI3VFZyVnVYYWRPbTJiVEZ4TVN3Y2VOR0huLzg4UktuTU4rOWV6Y21rd2svUHo5YXRXcFZ3bGVnYkJnTUJqcDE2c1Q2OWV2WnZYdTN3d1ZNZzhIQVF3ODl4UHo1ODltd1lRT1BQUElJZ1lHQjFxQ0EwdTUrTHNscjRNcjNLYmptYzVhWE10OWtNbGtYL1BQYXlpckxRMnhzTEFFQkFUWnRVVkZSQUhZWks0cHkxMTEzMlR5UGlZbkJ6YzJOV3JWcTJiUjM2OWFOKysrL3Y5anJGVlVhWWVUSWtYWWxNM3IwNk9IMFhFdmk4Y2NmNS9ISEh5K3lUMTZXQlVkQkpFVng5ak1rSWlJaUlqY1dCUUdJaUloY0QvejhMT1VCVHAyQ3REVFhqV015V1lJTjB0S2dYcjN5SzBnc0lpSnlrL09vQkIzclFvZEFPSmNNRjFNdEMvOHBXWlp5QURXTDNvaGZhbm1Ma3hNbVRNRGQzWjIwUDM3UHlNN09wbGV2WG5UdjNoMlR5VVJLU2dvNU9Ua09yNU9WbFVYVnFsVnQyc295Q09Ebm4zOEdMRHQrTjI3Y3lQbno1M25xcWFmNDZLT1BySDJPSFR2RzRzV0xHVDkrUEhYcjFuWHF1aWtwS1h6eHhSZjQrUGdVV2ovODRNR0RBTFJwMDZaRTg0MkppV0hLbENtY08zZU9HalZxTUhYcVZGcTNiZzNBaGcwYkNBOFA1L2ZmZjhkc050T2dRUU5HalJyRm5YZmVhVDIvWGJ0MnZQLysrOHlkTzVmOSsvY3phZElrYXRXcVJaY3VYWGo4OGNmWnNXTUhIM3p3Z2QyNEJSYzFOMnpZd1ByMTYvbjg4OC9aczJjUGt5ZFBwbG16Wms1L0hZY09IUUtnWmN1V0dDcnc5OEkyYmRxd2Z2MTZEaDgrak1sa2NwajZ2bmZ2M256ODhjZDgvZlhYREJ3NGtBRURCdkQrKysremJ0MDZoZzRkV3FxeFMvSWF1T3A5bXNjVm43Tng0OFlCbHE4ekx3aGc3Tml4WlhxL1kyTmpPWFhxVktHTDdpdFdyR0RGaWhWMjdYbmxTd3BUcjE0OS92T2YvM0QyN0ZrQ0F3UHRBaU9NUnFQRFZQL09hdHUyN1ZXZGY2MXg5ak1rSWlJaUlqY09CUUdJaUloY0x6dzlvWGx6T0hzVzR1TmRPOWFGQzVDYUNzSEI0Tzd1MnJGRVJFVEV5bUNBK2xVdC81VUhSN1hodDIvZnp2YnQyNTI2aHRsc0ppc3J5NjZPZGw3UVFGa0VBUXdjT0pERGh3L3ozbnZ2OGZ6eno3Tmh3d1llZXVnaG04WFYxTlJVZnYzMVY1WXRXOGJreVpPZHV1N3k1Y3RKVGs1bTJMQmhoWlk4eU52WlhkTDAzLzcrL3JpN3U5T2lSUXVtVDUrT3Y3Ky85Wmk3dXpzSERoeWdiZHUyOU8zYmw3dnZ2cnZRQmJtQWdBQm16WnJGanovK3lHZWZmY2JCZ3djNWUvWXNWYXRXSlRnNDJCcTBrSlNVeFBmZmZ3OWdGOGhRcVZJbFJvNGNTZlhxMVZtOGVESGp4bzNqbVdlZTRZRUhIbkRxNnpoMTZoUUFqUm8xS3RIWFg5Ynl4cy9JeU9EOCtmTU9GOCs5dkx3SURRM2xzODgrNDd2dnZ1UGVlKzlsMmJKbGZQMzExd3dhTk1odXNmai8yYnZ6dUtqSy92L2pyMkZWUUZBVVNBVkZ6SElwclZ4U1c4eTFMRy9OelBxWlc5bDZkN3VWUzFwcW10MW1tbHBtZVZkYWxtV2JaVnFXYVlwTEtya3ZvUmgzdUdDZ0lpQzc0Q3kvUCthZStUTE1BSU15YnIyZmowZVBaczY1enJuT09ad3pnMXlmNi9OeFIwV3VnYWZ1VS9EOGM3WjU4MmI3NitIRGg5T3paODh5WjhwWFJOKytmUjFtNWg4N2Rvd2xTNVlRRlJWRi8vNzluZHBQbno2ZDBOQlFubnJxS1lmbEpwT0ptVE5uVXExYU5RQU9IejVNL2ZyMW5iYjM4dktxVUtyL0MxRldzSUk3WnM2YzZWYTc5UC85KzgvZDlyVnExZUt4eHg2enYzZjNHUklSRVJHUnE0ZUNBRVJFUks0a1hsNFFIUTFCUWRaZ0FJdkZjMzNsNXNMQmc5Q3dvYlVjZ1lpSWlGdzFJaU1qYWRhc0diMTY5WEo3bTEyN2RwR2NuT3kwUERjM0Y0dkY0alNJYmh1Y1BKK0IxNUp1di8xMjJyUnB3N1p0MjBoSlNXSFdyRm40bGdoVXZPV1dXNGlKaVdIZHVuWDA2OWZQNWVCZ2Njbkp5U3hmdnB4cTFhcHgvLzMzOCthYmJ6Sm8wQ0I3SGZHc3JDeDI3ZHBGU0VnSUxWcTBxTkR4K3Z2N00yM2FOS3BYcjQ2dnI2OUQrUVd3empJT0R3OW54NDRkOXRualpaazllemJIangvSDM5OGZnOEhBVFRmZFpBOU0rUGJiYisxQkFMWlozU1gxN2R1WDY2NjdqbGRlZVlVUFAveVEyMjY3cmRSNjZjVzVxcmwrS1JSUDkzN3k1TWt5QnpBN2RlckVGMTk4d2JwMTYrallzU1B0MnJWanpabzE3TjI3bDVZdFcxYTQ3NHBjQTAvY3B6YWVmTTZNUmlQcjFxM0RZREJnc1ZnSURBeGszcng1TkcvZTNKN0dQejA5M2VrK0xpbTlsRURsZHUzYTJWOG5KeWZ6MFVjZjRlWGx4YkJodzV6S1hJQTFDQ0F3TUpET25UdFRXRmpJdVhQbkNBZ0lZUGZ1M1FEMlkzcmtrVWZLTFBOZ1M2RmZFVkZSVVE2bFZJcmJ0R2tUdnI2K3RHM2IxcjdNeDhlSDJyVnJBM0Q4K0hHOHZMenM5MmR5Y3JMRGVsZkhzbnIxNmdvZG43dnRvNk9qSFlJQUt2SU1pWWlJaU1qVlFVRUFJaUlpVjZKYXRTQWdBUDc4RTRxS1BOZlB1WE53NkJCRVJVR0pXcHNpSWlKeTVSb3dZQUFEQmd5bzBEWWw2M0hibkQ1OUdzQmh0anRZWisxQzVkVVY3OSsvUDl1MmJlUDc3NzluNHNTSkx0djA2ZE9IbVRObjh2WFhYek42OU9oUzkyVTJtNWt4WXdaR281SEJnd2V6YWRNbVZxNWN5WTRkTzVnK2ZUcVJrWkdzV3JVS285SElIWGZjY1Y3blVIelFiZTNhdFJYZXZyaHg0OFlSR1JucGN0MjZkZXZzcjcvNjZpc0tDZ29ZUEhpd1U3c1dMVm93Yjk0OFRwOCs3VllBQUdBdkQxRzFhdFh6T09yS1UzemdPNytjMGxpMkdlM3QyN2ZuM0xsemJOKytuZURnNEFxWGRDalpuN3ZYb0RMdjArSTgrWnh0M2JxVnpNeE1icnp4UnZidDI4ZXdZY040NG9rbm1ETm5qbjNnUHo4Ly80THU0NEtDQXBZdFc4YVNKVXN3R28yTUhqM2FaUUFBd01DQkF3a0pDUUVnTXpPVGdRTUhPcXkzQlJYY2ZmZmRidlZkY3Z2U0xGNjh1TXoxUzVjdTVjQ0JBN3o4OHN2Y2Z2dnRkTy9lbmREUVVCNTk5RkVBN3JubkhzTER3KzFCQkYyN2RxVjI3ZHIyOTdObnozWjY5dGFzV1ZObW4xOSsrU1VMRml3Z09EaVk3T3hzWG56eHhWSS9pNDFHWTZuQklCVjVoa1JFUkVUazZxQWdBQkVSa1N0VlFBQTBhUUtIRDBOMnR1ZjZzVmlzV1FmeThxQmVQV3MyQWhFUkVibmluYzhzV1ZjRFZpa3BLWURqb0RkWTY1ZEQ1V1FDQUdqYXRDbGhZV0hzMkxFRGk4WGlzbVo1aHc0ZG1EOS9QdXZXcmVQeHh4K25SbzBhTHZmMTVaZGZrcENRd0hYWFhVZlBuajBCK091dnYvajIyMjhaTldvVVU2Wk00WnR2dnNGZ01GUW9XMEpaU3B0aG5KR1JnY2xrY3JwK1VQN1BLQ0VoZ1VPSER1SHY3MDloWVNGNzkrNWwyN1p0K1BuNTBhOWZQNmYydFd2WHRzOUtMaW9xc2c4Zy8vVFRUNXc0Y1lJVEowNXczWFhYMGFkUEg4Q2FnaDZvMVBydzU2TjQvNVl5TW1HZE8zZU9GU3RXVUwxNmRicDA2Y0l2di96Q21UTm42TisvdjFNYWZYZFY5QnBVNW4xYW5DZWZzNisrK3NwKzNBQjE2OWExM3dOR281SG16WnNUSGg3TzJMRmp1ZnZ1dTZsZHV6WWZmL3d4WUIzb3R0M2JyNy8rdWoxekFsaFR6Ky9idDQvTm16ZXpmdjE2aDhIbkdUTm1NR1BHakRLUGE5NjhlZmJYd2NIQlBQREFBelJzMk5CaEpyNDdCZzBhNUZhN3NvSUFVbEpTT0hEZ0FBRUJBZmFNRXM4Ly83eDlmWDUrUGlhVHFjek1CTVhidStQSEgzOWt3WUlGUkVkSDgrOS8vNXNubjN5U2hRc1hjdnZ0dHp0bG1EaHc0QUN6WjgrbVc3ZHVQUFRRUTA3N2N2Y1pFaEVSRVpHcmg0SUFSRVJFcm1RK1BuRHR0WkNhYXYzUGs5TFRvYUFBWW1MZ1BQK0lLaUlpSXBlZmtuVzNYZm55eXkvSnlzcHl1YzVXTTcxQmd3WU95OCtkT3dmZ05GaDFJUm8yYkVoY1hCeW5UcDJ5cHdRdnp0L2ZuMjdkdXJGMTYxWk9uRGhSNnVDcXhXTEIxOWVYMGFOSDJ3Zkgvdm5QZnhJWUdNaml4WXNaTVdJRVpyT1pObTNhdUZVTC9rSU1IejZjVTZkT1ZUZ3RPTURYWDM5TjQ4YU55Y3ZMSXprNW1Za1RKekptekJnKy9QQkRnb09ENmRDaEE3Ly8vanVuVHAzaTVNbVREditkT1hQR1BoZzRlL1pzK3o2TER4WldxVktGdkx3OENnb0tMdnhFTDBEeC9zdWFrYjkyN1ZveU16TVpOR2dRUGo0K2ZQUE5OL2o2K2w1UUlNZjVYSVBLdWsrTDg5Unp0blBuVGhJU0VuaisrZWZadTNldmZma1RUenhoZnoxcjFpekFXaUxEWXJFUUhCenNjbDh2dlBDQ3cvczFhOVl3ZCs1Y0FLNi8vbnBTVWxMSXljbHhlMmEremVMRml3a0pDYUYvLy80VjJzNm1hOWV1NTdWZGNULysrQ01BM2JwMWMza1BsaGFrY2I2V0xGbkNva1dMQ0FzTFkrclVxWVNIaC9Qd3d3L3owVWNmOGNFSEgvRHNzODhDMWpJUml4WXRZc1dLRlZnc0ZsYXRXc1Y5OTkxSFlJbHlidTQrUXlJaUlpSnk5VkFRZ0lpSXlKWE9ZSUE2ZFNBdzBKb1Y0SDh6dWp3aVB4OFNFcUJCQXlqbGozOGlJaUp5K1NzK0U3UnYzNzdsdHYvcHA1OUtEUUxZdjM4L0FOZGVlNjNEY3R2Z1pHVmxBZ0Rzczduejh2SktiVE40OEdDZWVlYVpNbWR1OStyVml4bzFhamdOcUE0YU5JakN3a0srK3VvcnZMeThlUHp4eHl2bndNdFFWRlJFbFNwVktyemRIMy84d2FaTm14ZzVjaVJMbHk0RnJBUFdVNlpNWWVqUW9heFpzNGI2OWVzN3BhUVBEZzRtSWlLQ1pzMmFzWHYzYnZMeThwZzRjU0xYWEhNTjExeHpqY01BYjFoWUdIbDVlZlpVOUpkS1dscWEvWFd0V3JWS2JmZk5OOS9nNStkSHo1NDkyYjU5TzBlUEh1V2VlKzV4YTVDOU5PZHpEU3JyUGkzT0U4K1oyV3ptL2ZmZkp5Z29pSTRkT3pvRUFiaHk1TWdSd0pvcHdCMDlldlFnS3l1TFZxMWEwYmh4WTRZTUdVSk9UbzdUekh5THhVSmlZaUloSVNFdWd5YktTOU5mSG5jQ25RRGVmLzk5bDh1TlJpT3JWcTBDc0djT0tTa2hJUUdBK3ZYcm44Y1IvcCtDZ2dMbXpKbERiR3dzWU0yWWNNMDExd0R3MEVNUHNYNzllcFl0VzBaa1pDUkZSVVY4OXRsbjVPYm1FaGtaU2YvKy9lblVxUk5lTGpLM3Vmc01pWWlJaU1qVlEwRUFJaUlpVjR1UUVHdDVnS1FrNjJDOXB4aU5rSmhvRFR6NFh6cFpFUkVSdWZ5WlRDWTJiOTdNMnJWckhWSlcyOUtKbDZXMDlORm56NTRsUGo2ZWdJQUFHalZxNUxDdXNMQ3dVck1BbUV3bUVoTVRBZXoxd2wwcFh2dTZOSUdCZ1hUdjN0MXBlV0ZoSVR0MjdBQ3NBNWd4TVRIbmViVHVNUnFObkRsenhwNmkzMTBXaTRWMzMzMlhrSkFRdW5UcFlnOENBQWdORFdYV3JGbUVoWVZSVkZURXNHSERpSWlJSUNJaWdtdXV1Y1loNEdESWtDSGs1ZVZ4NTUxM3V1eW5mdjM2SERseWhLTkhqNTdmQ1ZhU1k4ZU9BZGFCN2pwMTZyaHNzM1BuVG80Y09VTDM3dDBKQ1FteFh4TmJXdnZ6VmRGclVKbjNxWTJubnJQWTJGaVNrcExvMTYrZlc0RW8yN2R2QjZ5eitrdVRrSkJBZUhnNG9hR2hHQXdHQmd3WVVPNStpNHFLK05lLy9rV1BIajBZTVdLRSt5ZmdKbmNDbmFEMElJQU5HemFRbFpYRlRUZmRSRlJVVktsdEFGcTBhRkZtSHhhTGhYUG56dUhuNStlMExpNHVqcmx6NXpvTTJFZEdSdHBmKy9qNDhOSkxMekY4K0hEZWZ2dHR3RnBtWk9qUW9YVHMyTkhsNEwrTk84K1FpSWlJaUZ4ZEZBUWdJaUp5TmZIM2grdXZoMlBIck9uN1BTa2x4UnBzRUIwTjN0NmU3VXRFUkVUT1MyWm1wbjNnTGlVbGhjbVRKd053MTExMzJkdmNkOTk5NTczL2pSczNVbFJVUk92V3JmRXU4ZnRBWlFVQlRKMDZGVzl2YjVLVGswbEpTZUc2NjY2alpzMmFGN3pma2l3V0MzUG16Q0VwS1ltNmRlczZwRU12N3Bsbm5pbHpobmRGSERod0FJdkZRbzBhTlRDYnpXVU80aFczZlBseTR1UGplZWFaWjF3T0p0cUNDbng4ZkVxZHVleU9HMjY0Z1EwYk5uRHc0TUh6M2tkbE9IRGdBR0FkZkM3dG5ySU4rai93d0FNa0pTV3hlL2R1V3JkdWZjSGxITnk5QnA2OFR6MzFuRFZvMElDQWdBQzNBaVhPblR2SEw3Lzhnc0Znb0gzNzlxVzJpNDJOWmNXS0ZjeWJONCtHRFJ1NmRSeTJMQXVlZUs3QldqYmpRbnp6elRkQTZWa0FkdS9lelo0OWU2aFJvMGE1UVFBRkJRWDA3OStmZi96akh3d1pNZ1NBeE1SRUZpOWV6TmF0Vy9IejgrUFpaNTlseFlvVkhEOSszR243K3ZYck0ySENCRjUrK1dYT25UdEgyN1p0NmRDaFE3bWZIZTQ4UXlJaUlpSnlkVkVRZ0lpSXlOWEd5OHM2TUI4VVpBMEdLR1htWHFVNGN3WU9Ib1NHRFVHMUpVVkVSQzRiV1ZsWnZQRENDeVFsSmRsbjhkZXJWNC8yN2R2VHZuMTdHamR1YkU5MVAyYk1tSEwzdDNEaFFqSXlNcHlXZi8vOTk0RHJtdHVGaFlWT2Rha0JUcDA2WlIvOGNrZlZxbFg1K2VlZkFlc0Excmh4NDl6ZXRpTG16NS9QMnJWcjhmZjNaOEtFQ2FYV3pXN1RwazJsOUdjMm0vbnNzODhBaUkrUDUrR0hINlpEaHc1MDdOaVJwazJibHBrbTNzdkxpM3IxNmwxUXJYdDN0R3ZYam5mZWVZZjA5SFFTRXhNZFpxRXZXclNJcjc3NnlpUDkydXF2MjhURnhkbVB4NVVqUjQ2d1k4Y09XclZxUlhSME5ETm16QURnd1FjZnZPQmpLZXNhRk9mSis5UlR6MWxNVEF3dnZ2aGltUmtMYkw3NjZpdlMwOU5wMTY2ZHk1VDlOZ1VGQlJpTnhncVZKOWkyYlJzQWh3OGZadCsrZlRScjFzd3AyT0ZDbERiRDN4MTc5dXdoTVRHUm1qVnJ1Z3grT0hueUpOT25Ud2VnWDc5KzVaNTNYbDRldWJtNTdOdTNqOXpjWEY1NzdUWDcrVjkzM1hXTUhUdVcrdlhyMjMvbUplWGs1R0N4V0hqMTFWZVpNbVVLWDMvOU5YRnhjUXdjT0pDNzdycXIxTStOOHA0aEVSRVJFYm42S0FoQVJFVGthbFdyRmdRRXdKOS9naHRwZnM5YllTRWtKRmdERHk2ZzNxcUlpSWhVbnBDUUVFd21FL1hyMStldXUrN2l6anZ2TERXTmRiZHUzY3JkM3hkZmZPRVVCUERiYjcrUmtKQkFXRmdZdDk1NnE4TzZ6TXhNaW9xS1hBNFdHbzFHa3BPVDNUNlhZY09HTVhqd1lLcFdyZXBReHNBZDdwUTZNSnZOdlBQT082eFlzUUl2THk4bVRKamdWSGU5UEVhanNjejFhOWFzY1hpZm1KakkvUG56MmI5L1B6RXhNYlJ1M1pwZmZ2bUY1Y3VYczN6NWNzTER3K25Zc1NPVEprMXlPWk85UTRjT05HblM1THpxd0ZkRVJFUUVMVnUyWk9mT25heFpzOFpoQU54b05OcnIwWHRTZkh3OEtTa3ArUGo0MEtWTEY1ZHRiRE8xSDN6d1FUSXlNb2lOalNVbUpvWmJicm5sZ3ZzdjZ4b1U1Nm43MU5QUFdjbDl1cko5KzNZV0wxNk1qNCtQeThDQzR1VkNiRmt5UWtORG5kcjk0eC8vNE15Wk13N0xkdS9lelNlZmZJS1hseGNiTjI1azQ4YU5CQVlHMHFwVks5cTFhMGZyMXEyWk8zY3UvdjcrNVI1bmFVbytmNlZ4RldUeDZhZWZBdEM5ZTNlbndJUS8vL3lUaVJNbmtwR1J3VTAzM2VSV1VJNHQ2MEY0ZURoQlFVR0VoSVFRRmhiR1k0ODlScGN1WFZ3TzRwdE1KdnY5dDNuelpwbzFhOGJNbVRPWlAzOCtyNzMyR2drSkNVeWJObzMzMzMrZnUrNjZpOWF0VzlPNGNXTjd5UWwzbmlFUkVSRVJ1Zm9vQ0VCRVJPUnFGaEFBVFpyQTRjT1FuZTI1ZnN4bVNFcUNpQWlvV3hmS21Ma21JaUlpRjhlYmI3N3Bjb1p3U2N1WEx5KzNUVzV1cnNQN3MyZlAybXRTUC9UUVExZ3NGdUxpNHJqdXV1c0lEQXprODg4L0I2elpCMHFxVTZjT0gzLzhzZE55VndOd0FQNysvb1NGaFpWN2pHQ2RsZXZ2NzArMWF0VXdHbzE4KysyM0FGU3ZYdDFsKzd5OFBLWlBuMDVjWEJ6ZTN0Nk1HVE9HdG0zYmx0dUhsNWNYMWFwVnc5L2ZuejE3OXBDUmtWRm1UZlhjM0Z3U0V4UFp2MzgvY1hGeDlwcnh6Wm8xWTlLa1NZU0doakpreUJCMjdOakJ6ei8vek5hdFcvbnl5eS81OHNzdmFkeTRNZDI2ZGFOang0NzJ3ZVdRa0JDM1ptOVhobjc5K3JGejUwNVdyMTdOb0VHRDdNZnd4Qk5QbEZveW9UTFpmb1ozMzMyM3kzVHhaODZjWWUzYXRVUkhSOU95WlVzKy9QQkRqRVpqcFdRQnNDbnRHaFRuaWZ2MFlqNW5wVm16WmcxdnZ2a21KcE9KWjU5OTFpa294Y2ZIaDdTME5OTFQwL0h6OCtQZ3dZTlVyVnFWYXRXcU9lMnJkKy9lR0kxR0VoSVMyTFZyRnhzMmJDQXBLWW1BZ0FDbVQ1OU85ZXJWMmJoeEk1czJiV0xEaGcxczJMQUJMeTh2bWpkdnptMjMzVWExYXRYY3ZzWVZkZkxrU1FDSERDQUpDUW5zM2JzWEx5OHY3cjMzWHZ0eXM5bk10OTkreTBjZmZVUlJVUkdOR3pkbTh1VEpUaW41dmIyOU9YMzZOQ2RQbmlRaUlnS1R5VVJzYkN3QWtaR1JnRFY0eE12THl5bklJU2NuQjRDMzNucUxqUnMza3YyL2Y4c0ZCd2R6ODgwM0E5YWY4ZHk1YzFtelpnMmZmdm9wcWFtcExGMjZsS1ZMbDlLNmRXdW1UWnNHbFA4TWlZaUlpTWpWU1VFQUlpSWlWenNmSDdqMldraE50ZjduU1NkUFFuNCtOR2dBcWpVcElpSnlTYmtUQUFBd2I5NjhDdTNYWXJFd2MrWk1UcDQ4U1hSME5EMTY5TURIeDRmcDA2ZmJad0hiVkhUQThVSXRYcnpZbnBLOXVFNmRPamt0KytPUFA1ZzZkU29uVHB5Z2F0V3FUSnc0a2RhdFc1ZmJ4OHFWSysyRHI4VTFiOTdjNGYzQ2hRdlp1M2N2cWFtcERyT2ZEUVlEelpvMTQvNzc3NmREaHc3Mm1iOWVYbDYwYWRPR05tM2FrSk9Ud3krLy9NSVBQL3hBUWtJQ0NRa0ovT2MvLzJIMDZORjA3Tml4M0dPc1RDMWF0T0NPTys1ZzA2Wk5mUEhGRnhkbDROL20wS0ZEYk5xMGlhQ2dJQjU5OUZHWGJaWXZYODY1YytmbzA2Y1BoWVdGL1BEREQ5U3NXYk5TcjFObFh3TjM3dE5ML1p3WmpVYW1USmxpVHlNL1lNQUFldmZ1N2RUdSt1dXZKejQrbnYvMy8vNmZmVm54bFBNblRwemdoeDkrNE1TSkV5UW5KM1BzMkRGNzVveXFWYXZTbzBjUEhubmtFZnZnZm9NR0RSZzhlRERKeWNsczNMaVIyTmhZOXV6Wnc1NDllM2ozM1hkcDBxUUp6ejMzbk1zTUdSWHgyR09Qa1orZmo1K2ZuMzJ3SHVER0cyOTBPTGVoUTRkeThPQkIrL0hGeDhjemQrNWNrcEtTQU9qY3VUUFBQZmVjeTB3RjExOS9QUWNPSEdEQWdBRk82MXEyYkdtL0JpWDk5dHR2OXMrTUgzNzRBWDkvZnpwMjdFam56cDFwMWFxVlEwWUNnOEZBdDI3ZDZOcTFLOXUzYjJmVHBrMzg4Y2NmakIwN0ZuRHZHUklSRVJHUnE1T0NBRVJFUlA0T0RBYW9Vd2NDQTYxWkFVd216L1dWa3dNSEQwSk1ERlF3RmFxSWlJaGNQQ0VoSWVUbTV0clRYWmRsN05peHBLU2tBTlpac0lXRkVrV1lwZ0FBSUFCSlJFRlVoZmo2K2pKNjlHaDdTdnJXclZ1VG1KaUkwV2lrYXRXcTNIUFBQZHgyMjIwTys2bFRwdzdoNGVFdSt5aTV6dHZiMjJsbWJVbUJnWUgybE5kZ0hZZy9lUEFnSnBNSmc4RkFhR2dvWGJwMG9YdjM3azdiK3ZuNVVWUlVSRXhNREJNbVRDaTFYRUpKMTE1N3JiM2NBb0N2cnkrTkdqVml4SWdSRHUyYU5XdkdGMTk4Z1krUER3MGFOS0JSbzBiY2VPT050R3pac3R6WnpOV3FWYU4zNzk3MDd0MmJmZnYyOGNNUFA3QnYzejYzZ2hROFljU0lFUnc0Y0lCdnZ2bUdUcDA2RVJNVDQvRStqVVlqYytiTXdXS3g4Tnh6ejduTTVsQlVWTVQzMzM5UDllclY2ZHk1TXovOTlCTTVPVGtNR1RLazBrc2xsSFlOUEhXZlhxem5yRFErUGo2RWg0Y1RIQnpNc0dIRHVPdXV1MXkyR3pseUpQUG56eWN0TFEyRHdVQlVWQlQvK3RlLzdPdERRMFA1OGNjZnljbkpJU2dvaUNaTm10QzRjV05hdEdqQnpUZmZqSitmbjh2OVJrVkYwYjkvZi9yMzcwOVNVaExyMTY4bk5qYVc5UFIwNnRhdFcrN3hsNmRWcTFiczNic1hpOFdDd1dDZ1FZTUdORzNhbEVHREJ0bmJHQXdHZXZYcTVaRG0zOS9mbjJQSGpoRWFHc3EvL3ZVdjdyenp6bEw3R0RkdUhBc1dMT0RvMGFPWXpXYkFlaS9jZSsrOU5HdldyTlR0V3Jac1NZTUdEZkQzOStlKysrN2p6anZ2ZExoL1hERVlEUFlnSWh0M25pRVJFUkVSdVhvWkxNVUxkNG1JaU1qVnI3RFFtcm8vUDkrei9SZ01FQmtKYnZ5UlVVUkVSSzRzaFlXRjdOMjcxMkhBNlVwMDRzUUpRa05EU3gySXZGQ3BxYWxFUkVTVU8wanNEcFBKNUZTVC9HTDY0NDgvR0RWcUZHRmhZYnp6empzdVp6QlhwbmZmZlpkbHk1WXhjT0JBaDRIWlMrbGlYNE9ML1p3bEppWnk2dFFwZTFCQmJtNHVKcFBwZ2t0UEhEOStuTURBUUdyVXFISEJ4NWlWbGVYeWVQTHo4ekdielM1TE5WUzIzYnQzMDZSSmt6SkxnRnlvdkx3OHQ3TzVsT1p5ZklaRVJFUkU1UHdZREJXdnY2c2dBQkVSa2I4anN4bVNrK0YvYVM4OXFrWU5xRjhmTHVFZnJVVkVSRVJFUkVSRVJFUkVya1FLQWhBUkVaR0tPWDBhamgwRFQvODZVS1VLTkd4by9iK0lpSWlJaUlpSWlJaUlpTGhGUVFBaUlpSlNjZm41OE9lZlVGVGsyWDY4dkt3WkFVSkRQZHVQaUlpSWlJaUlpSWlJaU1oVlFrRUFJaUlpY242TVJqaDhHTEt6UGQ5WGVEaEVSa0xGZjI4UkVSRVJFUkVSRVJFUkVmbGJVUkNBaUlpSW5EK0xCVkpUcmY5NVdtQWd4TVNBbjUvbit4SVJFUkVSRVJFUkVSRVJ1VUlwQ0VCRVJFUXVYRllXSERsaXpRN2dTVDQrMEtBQkJBZDd0aDhSRVJFUkVSRVJFUkVSa1N1VWdnQkVSRVNrY2hRVldjc0Q1T1o2dnE4NmRhQjJiYy8zSXlJaUlpSWlJaUlpSWlKeWhWRVFnSWlJaUZRZWl3WCsrZ3RPbnZSOFh5RWhFQjF0elE0Z0lpSWlJaUlpSWlJaUlpS0FnZ0JFUkVURUU3S3lyRmtCVENiUDl1UG5CekV4RUJqbzJYNUVSRVJFUkVSRVJFUkVSSzRRQ2dJUUVSRVJ6eWdxZ3FRa3lNdnpiRDhHQTBSRlFWaVlaL3NSRVJFUkVSRVJFUkVSRWJrQ0tBaEFSRVJFUE1kaWdlUEg0ZFFwei9jVkdncjE2NE9YbCtmN0VoRVJFUkVSRVJFUkVSRzVUQ2tJUUVSRVJEenZ6Qms0Y3NUejVRR3FWcldXQjZoU3hiUDlpSWlJaUlpSWlJaUlpSWhjcGhRRUlDSWlJaGRIWWFHMVBFQit2bWY3OGZhMlpnU29VY096L1lpSWlJaUlpSWlJaUlpSVhJWVVCQ0FpSWlJWHo4VXNEeEFSQVhYclFzVi8xeEVSRVJFUkVSRVJFUkVSdVdJcENFQkVSRVF1dnN4TU9IclU4K1VCZ29LczVRRjhmVDNiajRpSWlJaUlpSWlJaUlqSVpVSkJBQ0lpSW5KcFhLenlBRDQrMWtDQWF0VTgyNCtJaUlpSWlJaUlpSWlJeUdWQVFRQWlJaUp5NlpqTjF2SUFhV21lNzZ0dVhiam1Hcy8zSXlJaUlpSWlJaUlpSWlKeUNTa0lRRVJFUkM2OWpBeHJlUUN6MmJQOVZLOE8wZEhnN2UzWmZrUkVSRVJFUkVSRVJFUkVMaEVGQVlpSWlNamw0ZXhaYTNtQWdnTFA5dVB2YnkwUEVCRGcyWDVFUkVSRVJFUkVSRVJFUkM0QkJRR0lpSWpJNWNOc2h1UmtPSDNhcy8xNGVVRlVGTlNxNWRsK1JFUkVSRVJFUkVSRVJFUXVNZ1VCaUlpSXlPVW5QUjJPSGZOOGVZQmF0YXpCQUY1ZW51MUhSRVJFUkVSRVJFUkVST1FpVVJDQWlJaUlYSjdPbm9VLy83VCszNU1DQXF6bEFmejlQZHVQaUlpSWlJaUlpSWlJaU1oRm9DQUFFUkVSdVh5WnpkYU1BT25wbnUzSDJ4dWlvNkY2ZGMvMkl5SWlJaUlpSWlJaUlpTGlZUW9DRUJFUmtjdmZ4U29QY00wMVVLY09WUHozSXhFUkVSRVJFUkVSRVJHUnk0S0NBRVJFUk9US1VGQUFTVW1lTHc5UXJSbzBhQUMrdnA3dFIwUkVSRVJFUkVSRVJFVEVBeFFFSUNJaUlsY09zeG1PSG9XTURNLzI0K3NMTVRFUUZPVFpma1JFUkVSRVJFUkVSRVJFS3BtQ0FFUkVST1RLYy9xMHRUeUFKMzhsTVJpc3BRR3V1Y1p6ZllpSWlJaUlpSWlJaUlpSVZESUZBWWlJaU1pVnFhQUEvdndUQ2dzOTIwOUlDRVJIZzQrUFovc1JFUkVSRVJFUkVSRVJFYWtFQ2dJUUVSR1JLNWZKWkMwUGtKbnAyWDc4L0tCQkE1VUhFQkVSRVJFUkVSRVJFWkhMbm9JQVJFUkU1TXFYbGdiSnlTb1BJQ0lpSWlJaUlpSWlJaUovZXdvQ0VCRVJrYXREZmo0a0phazhnSWlJaUlpSWlJaUlpSWo4clNrSVFFUkVSSzRlSmhNY09RSm56bmkySHo4L2lJbUJ3RURQOWlNaUlpSWlJaUlpSWlJaVVrRUtBaEFSRVpHcno4VXFEMUMzTGtSRWVLNFBFUkVSRVJFUkVSRVJFWkVLVWhDQWlJaUlYSjBLQ3F6bEFjNmU5V3cvS2c4Z0lpSWlJaUlpSWlJaUlwY1JCUUdJaUlqSTFjdHNodVBIclprQlBFbmxBVVJFUkVSRVJFUkVSRVRrTXFFZ0FCRVJFYm42blRrRFI0NkF5ZVM1UGxRZVFFUkVSRVJFUkVSRVJFUXVBd29DRUJFUmtiK0hvaUk0ZkJoeWN6M2JUL1hxVUwrK3lnT0lpSWlJaUlpSWlJaUl5Q1doSUFBUkVSSDUrN0JZNE1RSlNFbnhiRDhxRHlBaUlpSWlJaUlpSWlJaWw0aUNBRVJFUk9Udkp6ZlhtaFdncU1oemZSZ01FQmtKNGVHZTYwTkVSRVJFUkVSRVJFUkVwQVFGQVlpSWlNamZrOUVJUjQvQ21UT2U3YWQ2ZFlpT0JtOXZ6L1lqSWlJaUlpSWlJaUlpSW9LQ0FFUkVST1R2TGkwTmpoOEhzOWx6ZmFnOGdJaUlpSWlJaUlpSWlJaGNKQW9DRUJFUkVTa29zSllIS0Nqd1hCOHFEeUFpSWlJaUlpSWlJaUlpRjRHQ0FFUkVSRVRBbWduZytIRnJaZ0JQVW5rQUVSRVJFUkVSRVJFUkVmRWdCUUdJaUlpSUZIZm1EQnc5Q2thajUvcnc5NGNHRFZRZVFFUkVSRVJFUkVSRVJFUXFuWUlBUkVSRVJFb3FLb0lqUnlBbngzTjlxRHlBaUlpSWlJaUlpSWlJaUhpQWdnQkVSRVJFWExGWTRNUUpTRTIxdnZZVWxRY1FFUkVSRVJFUkVSRVJrVXFrSUFBUkVSR1JzdVRtd3VIRDF1d0FudUx2RHpFeEVCRGd1VDVFUkVSRVJFUkVSRVJFNUc5QlFRQWlJaUlpNVRHWjRPaFJ5TXowWEI4cUR5QWlJaUlpSWlJaUlpSWlsVUJCQUNJaUlpTHVPbjBha3BQQmJQWmNIelZxUVAzNktnOGdJaUlpSWlJaUlpSWlJdWRGUVFBaUlpSWlGWEgyTENRbFFVR0I1L3BRZVFBUkVSRVJFUkVSRVJFUk9VOEtBaEFSRVJHcEtMTVovdm9MVHAzeVhCOEdBMFJGUVZpWTUvb1FFUkVSRVJFUkVSRVJrYXVPZ2dCRVJFUkV6bGRXRmh3NUFrYWo1L3BRZVFBUkVSRVJFUkVSRVJFUnFRQUZBWWlJaUloY2lIUG40UEJoeU1ueFhCOHFEeUFpSWlJaUlpSWlJaUlpYmxJUWdJaUlpTWlGc2xqZzVFbElTYkcrOWdTREFlcldoWWdJeit4ZlJFUkVSRVJFUkVSRVJLNEtDZ0lRRVJFUnFTeDVlZGFzQUlXRm51c2pPQmlpbzhIWDEzTjlpSWlJaUlpSWlJaUlpTWdWUzBFQUlpSWlJcFhKWklKanh5QWp3M045K1BwYUF3R0NnejNYaDRpSWlJaUlpSWlJaUloY2tSUUVJQ0lpSXVJSjZlbldZQUN6MlhOOVJFUllTd1JVL1BjNUVSRVJFUkVSRVJFUkVibEtLUWhBUkVSRXhGUE9ucldXQjhqUDkxd2ZBUUVRRXdQKy9wN3JRMFJFUkVSRVJFUkVSRVN1R0FvQ0VCRVJFZkVraXdWU1V1REVDYy8xNGVVRjlldERhS2puK2hBUkVSRVJFUkVSRVJHUks0S0NBRVJFUkVRdWh0eGNhMWFBb2lMUDlWR3pKa1JGZ2JlMzUvb1FFUkVSRVJFUkVSRVJrY3ZhK1FRQmVIbmlRRVJFUkVTdWFrRkIwTFNwZGFEZVU5TFQ0ZUJCejVZZkVCRVJBZkk5L0YyVGtKREEzcjE3UGRySDVjaHNObC9xUTdqcXBLYW1rcGVYNTNLZHhXTGgwS0ZERi9tSVJNUVZkNzlYY25KeVBId2tWNDYvNjNlbGlJaUllSTZDQUVSRVJFVE9oN2MzUkVkRFRJem5adXNYRmtKQ0Fwdzg2Wm45aTRqSTM5N3k1Y3ZwMTY4Zm16ZHY5bGdmTTJiTVlQVG8wUjdiLy9rYVAzNDhzMmZQOXNpK2YvenhSd1lNR01EV3JWczlzdi96NWNsenJpeGR1M1pseUpBaFRzdVBIRG5DVTA4OXhlVEprekVhalU3clY2MWF4ZENoUTVrL2YzNlorMSsrZkRtZmZQSUpWMk5peko5KytvbUZDeGNTSHgvdmN2M01tVE5adUhCaG1mdTRsTmNuSlNXRlZhdFdsYnIrKysrLzU5U3BVeFhhNTlOUFAwM1hybDJkN3BuUzdyTkw3ZlhYWDJmVXFGRXUxMlZsWlRGMTZsVCsrdXN2bCt2ejh2SVlQbnc0MjdkdlA2Kyt2L3Z1TzhhTUdjUE9uVHZQYTN1d0J1Tk1temFONGNPSGs1V1ZWV1pibzlISXlKRWplZkhGRnpucDVyOTNWcTllemJScDB6aDc5cXpMOVltSmlVeWVQTm1qZytuYnRtM2o2YWVmWnZYcTFaVzZYMDk4Vng0NmRJaVBQLzZZOVBUMFN0MnZpSWlJWEJsOEx2VUJpSWlJaUZ6UmF0U3daZ1k0Y2dTeXN5dC8veFlMSEQ5dTNYZDBOUGo2Vm40ZklpTHl0eFVVRkVSK2ZqNXo1ODZsUllzV0JBVUZYZXBEdWlCcjE2N2w5OTkvTDNYOWlCRWo3SzkzN05oQlZGUlVtZnZMek15a2V2WHFWRFR6b28rUEQybHBhYno1NXB2Y2VPT05sWFpkeldZelhsNk84emt1bDNQMnRPam9hRzY3N1RiV3JsM0xXMis5NVRCUW1wT1R3OEtGQzZsYXRTcmR1M2N2Y3ovZmZmY2R4NDhmWjhDQUFaZmRPWlpteUpBaEpDY251MXkzWk1rU3dzTENBRmk4ZURGcGFXbTBhZFBHWmR2VnExY1RGUlhGNDQ4L1htcGZucjQrUnFPUnpNeE0wdExTT0hueUpGbFpXZHgvLy8wQXZQZmVlMnpac2dWL2YzODZkdXpvc0YxaVlpTHo1czBqTFMydFFvUDM1ODZkQThEN0NpbXhkZWpRb1ZKLzFsdTJiR0hqeG8wY1BueVl0OTkrbThEQVFJZjFuMzc2S1FjUEh1U3R0OTVpNGNLRitQdjcyOWNsSmlaU3QyNWRBZ0lDU3UxNzA2Wk43TnUzajc1OSs1NzM4UnNNQnVyVXFVTnNiQ3pqeDQ5bjFxeFpWSzFhMVdYYlR6LzlsR1BIanBHYm0rdjJ6MmY5K3ZYOCtlZWZWS2xTeGVYNkpVdVdzSG56WnZyMDZYUGU1MUNlRFJzMmtKU1VkTmxuZThuSXlHREtsQ21rcGFWUnZYcDFldlhxZGFrUFNVUkVSQzR5QlFHSWlJaUlYQ2hmWDJqVUNFNmRnci8rQWsvOFFTZzdHdzRjZ0FZTklEaTQ4dmN2SWlKL1M1MDZkV0xac21VY09uU0lCUXNXTUhMa1NMZTNQWHo0TUV1WExpMjNuVzBHNHN5Wk05M2E3Mk9QUFVhdFdyWHM3N095c2xpNmRDbHhjWEdrcHFaaXNWaW9VNmNPZDl4eEIzMzc5blVZWU5xN2R5OC8vZlJUcWZzdVBpQmVubVBIampGdTNEaHV1T0VHWG5qaGhRb05JbmJyMW8xVnExYVJrSkRBN3QyN3VlT09POXpldGppajBjaStmZnZZdG0wYnYvMzJHNE1IRCthdXUrNXlhSE81blBQRk1ITGtTUDc0NHcreXNySW9MQ3kwRDNMKzV6Ly9JVHM3bThtVEp4TWRIZTNXdmk2WEFJRGs1R1NHREJuQ1k0ODl4aU9QUEVKS1NncURCdzltOE9EQkRCZ3d3S0Z0NTg2ZDdhKzNiTmxDUVVFQnZ2OExFUDNqano5SVMwc2pKaWFHRzIrODhZS1BxN0t1ajhWaVlkU29VYVNscFpHVGsrTlV6c0ZnTUhENzdiZFRxMVl0Um93WXdmNzkrNWs5ZXphTkdqVWlNaklTc0E3a3o1dzVrNkNnSUI1KytHR25QbXpYckN6ZHVuVnpXcGFjbkV6WHJsMmRsa2RGUmZIaGh4ODZMSXVOaldYYXRHbTBiOStlS1ZPbXNIbnpaaVpQbmt5clZxMTQ3YlhYeXIwT2xhRjc5KzdzMkxHRGpSczNNbWZPSENaTW1HQmZsNXljekhmZmZZZVBqdzhUSmt4d0NBQklTRWhnOU9qUk5HblNoR25UcHRudm1lS3lzN09KajQrbldyVnEzSExMTFJkMG5JTUhEK2I0OGVOczJMQ0JhZE9tOGNvcnJ6amRUNGNPSGVLTEw3N0F4OGVIU1pNbU9Yem1sK2JjdVhQczI3ZVBXMis5MWVYNitQaDRObS9lVEkwYU5VaElTQ0FoSWNGbHUxdHV1WVdHRFJ2YTM4ZkZ4VEZ4NHNSUyt5MStQeGlOUnJadTNZcS92ejkzM25sbnVjY01GKys3c3JqOC9Id21USmhBV2xvYUhUdDJWQUNBaUlqSTM1U0NBRVJFUkVRcVMzaTRkWUQrOEdId1JIMWxveEVTRXlFaUF1cldoY3ZrajljaUluTGxNaGdNUFBua2s4eWRPNWRXclZwVmFOdlRwMDlYS0IyeXUyMzc5dTFySDlqNDg4OC9HVGR1SEdmT25BRWdORFFVbzlISWtTTkhPSExrQ092WHIyZldyRm5VcUZFRGdPZWZmNTdubjMvZWFaOWx6YVIyWmYvKy9VeWVQSm5zN0d5SEdhY25UNTUwR3BndHp5dXZ2T0pXdXpmZWVJTVdMVm9BMW5JQzI3WnRZOWV1WFJRVUZOamJ1RXJSN3VsenZ0U21UNS9PMnJWckhaWWxKeWZUbzBjUHA3WXZ2L3l5dy9zMWE5WTR0WEYzOW01NXM4MXIxNjdOdi8vOWI3ZjJWWll0VzdZQTBMUnBVNGYzelpvMWMybzdidHc0d0pyMlBUWTJscnAxNjFLOWVuVUFmdm5sRndBZWV1aWhDenFleXI0K0JvT0IxcTFiazVtWlNWQlFFSEZ4Y1NRbUpqSnIxaXhxMWFwRldGaVlmVkE2TkRTVXh4OS9uTTgrKzR6azVHUjdFTUNCQXdkSVMwdmo4Y2NmZDVyOURsQ2pSZzM3dFNscDNyeDVGQlVWT1QwajA2ZFBKelEwbEtlZWVzcHB1U3UyYkJ1MzNYYWJ5L2NYeTNQUFBVZDhmRHdiTm15Z1M1Y3V0RzNiRnJQWnpNeVpNekVhalF3Yk5vekdqUnM3YkJNVEUwT2pSbzNZczJjUDA2ZFBaOEtFQ1U2RDh1dldyY05rTXRHeFkwZDhmQzdzejhVR2c0SFJvMGR6OU9oUi9QejhLQ3dzZFBoTUtTZ29ZTnEwYVpoTUpzYU9IZXZ5WG5kbDkrN2RGQllXMHFKRkMwNmRPa1ZPVG81OU1OOW9OREozN2x3c0ZndVptWm04Ly83N3BlNW42TkNoRGtFQVlXRmhEZ0UyeFpYODdQbnR0OS9JeWNtaGE5ZXVaV1pWS081aWZGY1dWMWhZeU1TSkUwbE1UQVNzQVN5eHNiRnU5Ky9xYzFORVJFU3VUQW9DRUJFUkVhbE1WYXBBNDhhUWtnSW5UbmltajVNbklTY0hZbUtnMkN3ZkVSR1JrdHhObTIyeFdQand3dytkWnIrV0ZCSVN3cHc1Y3dCbzNicTFXNE1GdHNIb2lnNHNtRXdtWG5ubEZjNmNPVU4wZERRdnZ2Z2lEUm8wQUdEbnpwMjg4c29ySkNjbjg5NTc3NVU2QUhnK2Z2enhSOTUrKzIxTUpoTURCdzVrMEtCQjluWGUzdDVscHROUFRVM0ZhRFE2dFVsT1RzYkh4NGZhdFd1WHVtM3htYnUyYTJ3d0dHamF0Q2tIRGh3NDM5TnhTMW5uZkxsd2xkSGdyYmZlb2xtelpuVHAwc1ZoK2M4Ly8yeWZCUndYRitjd0lHaXJLZThxSmY3TEw3OU0vZnIxQVNvVVFIRWh0bTdkaXJlM3QzM2dkc3VXTFhoNWVUa041QmEzWjg4ZXpHWXo3ZHExQTZ3enBILzU1UmVxVjYvdWxDbWlQQmZqK3ZUcjE4LytPaVVsaGNURVJKbzNiKzdReGpiNGJyRllhTktrQ1JzMmJHRERoZzMyOVUyYk5tWGZ2bjMyd2ZmaXozelZxbFZMSGNSOTc3MzNNQmdNVHV1blQ1OU9ZR0NneStXdXhNZkg0K1hsWlorRkhoOGZqOEZnc1A4TUxwYWdvQ0JHamh6SjhlUEg3Y2Z5OWRkZmMvRGdRYnAyN1VyUG5qMmR0dkh6ODJQS2xDa01HemFNalJzMzhzRUhIemdGUDlnR25uLzk5VmQyNzk1ZDduSFVxRkdEV2JObUFhVi96K1RsNVhINDhHR2VmZlpaaCtVRkJRV2NQbjBhYjI5dlB2LzhjejcvL0hPbmJlZlBuKy93bVFqV1FBV3d6dVQvK09PUFdiMTZ0ZjE3WmVIQ2hTUWxKZUhqNDhQY3VYTnAxS2lSdzdZcEtTazgrK3l6R0F3RzJyWnQ2N0N1WWNPR3BYNkhsQXdDK1Bubm53RnJhWlh5dmwvRHc4T1pQbjI2eDc4cmk4dlB6MmZpeEluczI3ZVAyclZydTUwVlpPZk9uYVNucDdzZDJDQWlJaUpYQmdVQmlJaUlpRlEyZzhFNlV6OGt4Sm9Wb0tpbzh2dkl6N2VXQjZoZkgwSkRLMy8vSWlKeVZhanNnY3pjM054SzNWOVpEaDQ4U0VwS0NnRGp4NCszQndBQXRHelprcjU5Ky9MeHh4L3oyMisvVlVwLytmbjV6SjA3bDdWcjExS2xTaFhHangvdmxPNjVWcTFhWlFaSzJBWnhTcmJwMnJVcnRXdlhMamZJd3ViT08rK2tiZHUydEduVGhwQ1FFSmNweXl1RE8rZDh1ZWpSb3dmWjJkbms1ZVhaZ3luZWV1c3Q2dFdyUjQ4ZVBUaDU4aVJuejU2bGZ2MzYvUDc3Ny9ZZ2dMeThQSmZQZ2F0bEpwUEo0WDJkT25YNCtPT1BuZHBWMXMvanpKa3pIRGh3Z0d1dnZaWXFWYXFRbFpWRmZIdzhNVEV4cGRaUkI5aTJiUnNBN2R1M0I2dzF5bk55Y29pS2lzTGIyN3ZNd2NuVTFGVDcrcHR2dnBtbVRadGVGdGVuNUdCcmVVb08ybVptWnJKcjF5Nm5kdm41K2ZqNitycmNmMTVlbmx2OUZoUVVjUGp3WVpvMWEwWklTQWhGUlVVa0ppWnkzWFhYVWJObXpRb2R0eXV1cnBkdFdaVXFWZmorKys5ZC9reC8vUEZId1BvekJXczJqK0x0NnRXcngrVEprd0VJRGc2MkJ3SjgvZlhYUkVWRjBiMTdkL3QydGxuakdSa1paR1JrbEh2TXhUT1VsUFU5VTlhK1RDWlRxZHVXekVoUldGaklsaTFicUZtenBqMURoTTNHalJ2NTVwdHZhTlNvRVJrWkdVeWFOSWszMzN5VGlJZ0l3SHB2dlBUU1M1dzllNVpYWDMzVnZyeWkwdFBUN2M5ZVptWW1tWm1aWmJZditieDRXbnA2T2hNbVRPQy8vLzB2MGRIUnZQNzY2NFNXOCs5RWk4WEN3b1VMN1FFQTA2Wk51MGhIS3lJaUloZURnZ0JFUkVSRVBDVW9DSm8yaGVSaytGK054MHBsTmx1RERMS3pJU29LTHJPNnZTSWljdW01TTZQUU50aTBhdFdxQ3RlQTM3cDFLMXUzYmkyempXMFFhUGJzMmVYdXIzaktibHNKQUxBT1pwVmtHOGc1ZCs2Y1c4ZGFsdDI3ZHpObnpoeFNVMU9Kam83bXBaZGVjcXUyL1A3OSsvbjk5OThkWmpxWDUrVEpreXhmdnB3aFE0YVVtbmE3clByVWxlVjh6OWtUU2c2QzJtcTFWNmxTeFo1dTNXS3g4Tnh6eitIajQ4UGJiNytObjUrZnd6YWZmZllaR3pac2NKcFYzTGx6WjRmWjNvODg4Z2paMmRuODhNTVA5bVZUcGt6aDExOS94Y3ZMcTdKUHJVeHhjWEZZTEJaN0tZQzR1RGpNWm5PNTZkRzNiOTlPU0VnSU45eHdBeGFMaFMrKytNSmhmVm1Ec2thajBiNCtLaXJxc3JvK3hXdXZsNmEwTWhlN2QrOHVkUlovWVdHaHkzVVpHUm1sYmxQY3dZTUhNWnZOOXFDTFAvNzRBNlBSV0dtbEFIcjM3bTEvL2ZQUFA1T2ZuMjlmWnJ2UDNRbm9PbEVpQzVtdHpJSk5kSFEwenozM0hLKzk5aHJmZnZzdDNicDF3OXZiMjM3L0RCczJ6R1VtZ2VJMmJ0ekkxS2xUSFdiYXUvcWVlZWloaDhqTXpPVG5uMzh1OWI3cDA2Y1AyZG5aYm4xUHJWKy9ub0tDQXFmMDkwZVBIdVgxMTE4bk9EaVlsMTkrbWV6c2JKNS8vbm1lZSs0NVhuMzFWZno5L1hucHBaZElUVTFsN05peEZTNTdVOXp5NWNzeG1VejA2OWZQWlZERzhPSERPWGp3SU45Kyt5M1ZxbFZ6V09mSjcwcXdscWVZT25VcUdSa1ozSHp6elV5YU5JbGp4NDZSbFpYbEVFQlhzci9YWDMrZFhidDJVYk5tVGFaTm0wWk1URXk1Zll1SWlNaVZRMEVBSWlJaUlwN2s3UTNSMGRhc0FNZU9nZEZZK1gya3AwTnVyclU4Z0ZJNGlvaklSWlNZbU1oUFAvM2tWbHQzMmhVZjJDZys4TDkvLzM1dXZ2bG1oN1o3OSs0Ri9xK1dPbGhuWG5idjNoMkx4ZUxXTVlGMTROVTI2TjZqUncrZWVlWVpwelRVcmh3L2ZweVhYMzZaM054Y2JyNzU1akxUdHhmMzNYZmZzWFRwVXBLU2twZzhlYkpEcmV6emNUSFAyVk9LbDA4b1hqcWgrTFV4R0F3ODhzZ2pUSjgrblk4KytvaW5uMzdhdnU3WXNXT3NYcjJhM3IxN2w1dk8ybVF5T1FXNzJHWWRWelFJNWtKdDJiSUZ3RDdvWC9LOUszLysrU2RwYVduY2UrKzlHQXdHTm03Y3lOR2pSeDNhbERhbzJyVnIxM0lIMmoxeGZjcWE2ZTdyNjJ1ZjBYNGhVbEpTQ0F3TTVMdnZ2ck12UzAxTlpkQ2dRYlJyMTQ1WFhubkZxWDlYMXlJMk5wYkF3RUNIWmZIeDhjRC9aVjZ3dmErc1VnQzJkUG1abVpuMjR5K1pRcit5NnJSMzZ0U0o5UFIwZXdEQW9VT0gyTFp0RzlXclYrZnV1KzhHckFFMy9mdjNwMWF0V3N5ZE85ZGgrKysvL3g2QSsrNjdyOHgrS3ZKNTVJNXZ2LzNXNWZKNjllclJ2MzkvYnJycEppSWlJb2lJaUdENjlPbE1tRENCWWNPRzRldnJpOUZvWk5La1NSY1V0SEgyN0ZsN1lFenhBTFhpVHAwNmhiKy92MU1BQUhqdXU5Sm9OTEpreVJJKysrd3p6R1l6dlh2MzV1bW5ueVkxTlpYUm8wZmo2K3ZMK1BIam5Vb2d4TWJHOHM0Nzc1Q1ZsVVd6WnMyWU5HbFN1VmtEUkVSRTVNcWpJQUFSRVJHUmk2RkdEV3RtZ0NOSHJEUDNLMXRoSVNRa1dNc1FuR2VLU3hFUmtZb2FOR2hRdWZYano3Zk9jYjE2OVdqWHJoMWJ0MjVsenB3NXpKdzUwejc3Zi9YcTFheGV2UnB2YjIrSC9qTXlNckJZTElTRmhkbnJaWU4xRm1scHBRemF0R2xENTg2ZDZkYXRHN2ZjY290Yng1YVZsY1ZMTDcxRVRrNE9RNGNPZFRzQUFPREpKNThrSXlPRGRldldNVzdjT0Y1OTlWV0Nnb0xjM3I2a2kzWE9ubFI4SUxaazZZVGlNN1U3ZCs1TWJHd3NxYW1wRHVuQ2QrN2NTYzJhTlJrNGNHQzVmWjA3ZDg0cEE4T2xDZ0lvT1RBOVpjcVVjcmV4elNhKzg4NDdLU29xNG9NUFBpQW9LS2pTU25WNDR2cjA2TkhEdmgvYmdMOXRXV1ZkODlUVVZLYzA3MGVPSEFHbzBPem1qaDA3T2kwYk9IQ2d3NzMxOE1NUDgvRERENS9mZ1paaCsvYnRsVDU0N2tyZnZuM3RyOTk3N3owQUhuendRWHNnVUVGQkFXbHBhVTRCTlVsSlNlelpzNGVJaUFqYXRHbmo4ZU8wMmJObkQwbEpTUzdYMllLRGlxdGF0U3FSa1pFa0pDUlFWRlJFUkVRRTJkblpGQlFVbEZsbW95ekxsaTBqSnljSGdQLys5NzlPNndzS0NraFBUeTkxMXIybnZpc3pNek5adVhJbGdZR0JqQnc1MGw3T0pUSXlrbEdqUnZIR0cyOHdhZElrL3ZuUGY5SzdkMitPSGozS2YvN3pIM2JzMkdILy9uemtrVWN1K21lZmlJaUlYQndLQWhBUkVSRzVXSHg5b1ZFak9IVUsvdnJMbXM2L01sa3NjUHk0TmNnZ090cmFuNGlJeUJWczNMaHhUSjA2bFIwN2R2RFVVMC9SczJkUGtwS1MyTFp0RzRHQmdZd1pNNFliYnJqQjNqNzlmK1YzbWpkdnpvZ1JJK3pMTzNmdTdGRER1amd2THkrbit1Smx5Y2pJWU15WU1hU2twTkN2WHo5NjllcFZvWFB5OHZMaWhSZGV3R3cyczM3OWVzYU9IY3VNR1RQT094RGdZcHp6NWNBMnlEMXExQ2g4ZlgzSno4OEhySVBXWGJ0MjVmYmJiOGRzTnBPYm00dXhqTXhMUlVWRkJBY0hPeXk3VkVFQTUyUEhqaDBBaEllSDgrT1BQM0xpeEFtZWVPSUpGaXhZWUc5ejZOQWhGaTVjeU1pUkk2bFRwMDZGOXUrSjYyTzdMMy8vL1hkN0VNRHc0Y014R0F6bnRUOVhVbE5UU1VwS2NwbDE0TFBQUHVPenp6NXpXbTRyTytGSzNicDFXYlJvVWFVZG56dldyMTl2ZjcxdDJ6Yk9uRGxEdDI3ZFBOWmZlbm82cDA2ZElpd3N6S0VrUVZaV0ZvRFR6K2ZUVHo4RnJBRURsZm16Szg4bm4zeUNyNjl2bWFWZnpHWXpPM2Z1WlBueTVXemJ0ZzAvUHo4ZWZmUlJBTDcrK210bXo1N05PKys4UTh1V0xXblpzaVZObWpTaFFZTUc5b0NYc3NwQ21Fd21saTVkU2toSUNNMmJOMmZyMXEwVUZoWTZaRSt4QlNtNEtsM2pTV0ZoWWJ6MjJtdUVoSVNLTERoWUFBQWdBRWxFUVZSUXMyWk5oM1dkTzNlbWV2WHFUSjQ4bVhmZmZaY05HemJZUzFzMGE5YU1FU05HbEJxMElDSWlJbGNIQlFHSWlJaUlYR3poNFJBY2JNMEtrSmRYK2Z2UHpvWURCNkJCQTJzL0lpSWlIakJ6NWt5MzJ0a0dxZDF0WDZ0V0xSNTc3REVBQWdJQ2VPMjExM2p2dmZkWXVuU3B2WFoxYUdnb3I3Lyt1bE1OKzlPblQ5djNVWnd0VU1CV3A5cW1yRUhBa3Rhc1dVTmFXaHBqeG96aHI3LytvbGV2WGk3clFydkRGZ2lRbTV2TGpoMDdlT0dGRjVnNWMyYTVxZXhkOGZRNVh5NktEMUlXOThzdnYvRExMNys0dFErTHhVSlJVWkZUNlFOYjBNQ1ZFQVR3NElNUEVoOGZ6enZ2dk1Qenp6L1B5cFVyZWVDQkJ4eUNBUEx5OHRpOWV6ZWZmUEpKaFlJOVBIMTlObS9lYkg4OWZQaHdldmJzNmZhOVdKNitmZnM2cEtnL2R1d1lTNVlzSVNvcWl2NzkrenUxbno1OU9xR2hvVHoxMUZNT3kwMG1Fek5uem5TWjB0MlRNakl5MkxsenAvMzk3Tm16eWNqSTRPelpzL1RzMmJOUysvcjExMTlwMkxBaHRXdlhadUhDaFJ3N2Rndy9Qei83K3BTVUZNQjZEZlB6OCsyZlMrM2J0OGRvTk5LOWUzZTMrN3JRWUlIZmZ2dU4vZnYzMDdOblQxYXNXT0cwUGlrcGllKysrNDY0dURneU16T3BXclVxZmZyMG9XL2Z2b1NHaHBLZG5VMnZYcjFZdDI0ZGE5YXNZY3VXTFd6WnNnVnZiMjhXTFZyRU5kZGNBOERhdFd0TFBRWnZiMi82OU9tRG41OGYzdDdlYk5xMGlRTUhEamlVcUVsSVNBQ2dVYU5HVHR0NytydXlyRXdYdFdyVjR2cnJyMmZ2M3IzRXg4Y1RHUm5KbzQ4K1NvY09IZHpxUTBSRVJLNXNDZ0lRRVJFUnVSU3FWSUhycjRlVEp5RWx4VHFMdnpJWmpaQ1lhQzBOVUxjdVhNVFpPaUlpY3ZrNGRlcVUyNE9BVHo3NVpMbHQzbi8vZmZ2TXlkV3JWMWZvV054dEh4MGRiUThDeU16TVpQYnMyY1RGeGVIdDdVM3IxcTA1ZVBBZ0dSa1pqQmd4Z3FlZWVzcGg0TTgySUY1eVJxUk4zYnAxN1RQdWk5ZWVONWxNcEtTa0VCUVVSSTBhTlVvOU5pOHZMM3g5ZmVuUm93ZERodzUxV2o5bzBDQ1hhZG5IalJ2blZHZmN4OGVIbDE5K21URmp4bEN2WGoySFFiaUs4UFE1WDJxUmtaRTBhOWFzUWhrWGR1M2FSWEp5c3RQeTNOeGNMQmFMVTdDRmJaQzdaQnI4eTlIdHQ5OU9telp0MkxadEd5a3BLY3lhTlF2ZkV0bWZicm5sRm1KaVlsaTNiaDM5K3ZXamZ2MzZidTNiazlmSGFEU3lidDA2REFZREZvdUZ3TUJBNXMyYlIvUG16ZTFwL05QVDA4dWNrVzFyNDBxN2R1M3NyNU9Uay9ub280L3c4dkppMkxCaERvTzFOdE9uVHljd01KRE9uVHRUV0ZqSXVYUG5DQWdJWVBmdTNRQk9wUVU4N1ljZmZpQWdJSUNnb0NCT25EakJ0R25UZVA3NTUzbjc3YmZ4OHZLeWwwKzRVRWFqa1huejVwR2ZuOC8wNmROcDJyU3AwOEMxYlZhNzJXeG16NTQ5dEcvZkhvQXVYYnJRcFVzWHQvcXhsVFc0MENDQUZTdFc0Ty92enlPUFBPSXlDS0I2OWVwczJyU0pzTEF3K3ZYclI3ZHUzZXlmdFd2WHJtWCsvUG5jZXV1dGpCa3pocDQ5ZTNMeTVFbTJiOTlPWGw2ZVBRREFKaW9xeXFFMENXQVBVdW5Ycng4bWs0bkRodzhEMXJJY3hlK3JQWHYyQURoa3ByRzVHTitWeFpsTUp1TGk0bGk1Y2lVN2R1ekFZckhRcUZFakhuendRZTY2Nnk2OHZMd3FkRHdpSWlKeTVicjgvM1VqSWlJaWNyVXlHT0NhYXlBa3hKb1Y0SDlwYlN2VnlaT1Frd014TVZCaVZwZUlpRno5akVhank4RlFWOXhwVjd3T2UzbXp4TC84OGtzV0xGaEFjSEF3MmRuWnZQamlpeTdyYmR1T3MrUUFZM1oyTmlOSGppUWxKWVZHalJveGZ2eDRvcUtpT0h2MkxBc1dMR0Q1OHVXOCtlYWJtRXdtKzB4WjI0RDRsaTFiT0hic21GTS9yN3p5aW4yR2IvSGE4eGFMaFljZmZwamF0V3Z6MWx0dmxYcE9OV3ZXWk02Y09RUUdCakozN2x3S0N3dGR0anQ0OEtETDVaczJiYksvSGpObURGV3FWT0dOTjk1d21ubGRFWjQrNTB0dHdJQUJEQmd3b0VMYmxIYWZsUll3WVRLWmdDc2pFd0JBLy83OTJiWnRHOTkvL3owVEowNTAyYVpQbno3TW5EbVRyNy8rbXRHalI3dTFYMDllbjYxYnQ1S1ptY21OTjk3SXZuMzdHRFpzR0U4ODhRUno1c3l4RC96bjUrZVhPU083UEFVRkJTeGJ0b3dsUzVaZ05Cb1pQWHEweXdBQWdJRURCeElTRWdKWWc0MEdEaHpvc0w1NFVJR25GUllXc21MRkN1NjQ0dzUrLy8xM0FHSmlZcGcwYVJMang0OW53WUlGM0hUVFRVeWFOS2xDK3kwNW9BM1dBZWIwOUhSQ1EwTkxuVUVlSHg4UFdBZndZMk5qN1VFQXJwU1h5Y0dkVEErbHRWbTJiQm10V3JXaVNaTW1wUVk1aFlhR3NtalJJdnZQRW1EMzd0MTgrT0dISkNRa0VCa1o2YkQvaUlpSUNnVlVqQmd4Z3FDZ0lBd0dBejQrUGx4NzdiWFVxRkdERFJzMjhNd3p6K0RsNVVWK2ZqNjdkdTBpS0NpSXhvMGJPKzNEMDkrVk5nY1BIaVEyTnBZTkd6YVFrWkZoWCs3dDdjM1pzMmY1OU5OUDdTVWRTbE9sU2hYZWZmZmRNdHVJaUlqSWxVTkJBQ0lpSWlLWFd0V3EwTGd4cEtiQ2lST1ZueFVnUDk5YUhxQmVQU2psRDJnaUluSjFxbE9uVHJrREVMWUJrbFdyVmxYYUlPaVBQLzdJZ2dVTGlJNk81dC8vL2pkUFB2a2tDeGN1NVBiYmIzZWF0WHpnd0FGbXo1NU50MjdkZU9paGgrekxQLzc0WTFKU1VvaUlpT0NOTjk2d3owNnVVcVVLUTRjT3hXZzBzbkxsU2hZc1dFQ1hMbDBJQ0Fpd0QyTHUyYlBIUGpPenVOTFM5eHNNQnRxM2I4L0tsU3RKVGs0bUtpcXExSE96emFwZnQyNGRlUmRRMW1mTW1ERUFGeFFBQUZ5VWM3N1VoZ3daNG5Zd2k0MnIrOTZXNWp3c0xNeGhlVkZSRVhCbFpBSUFhTnEwS1dGaFlmWlp2cTVtVzNmbzBJSDU4K2V6YnQwNkhuLzhjYmV5UFhqeStuejExVmYyNHdacmhvbytmZm9BMW9ITjVzMmJFeDRlenRpeFk3bjc3cnVwWGJzMkgzLzhNV0Q5akxMTjBuNzk5ZGM1ZGVxVWZiOW56NTVsMzc1OWJONjhtZlhyMTVOZkxLaDJ4b3daekpneG84emptamR2bnYxMWNIQXdEenp3QUEwYk5xUnQyN2JuZmE0VjllMjMzNUtWbGNXOTk5NXJEd0lBYTBhSDU1NTdqdXV1dTQ1cTFhcFYrQmtveVdnMDh2bm5ud013ZVBCZ3FsU3A0dFFtUHorZkhUdDJVTHQyYmVyV3JjdVdMVnZJek13czlmNHA3WFBqK1BIaldDeVdNajlYL3Zyckw4eG1jNmx0dkx5ODZOS2xTN21ma1NFaEllVGw1YkZ4NDBaV3JGakJmLy83WDRLRGczbjY2YWU1Ly83NzhmSHg0ZWVmZnlZdExhM0NBVVVsQXdZTUJnTjMzbmtueTVjdlovUG16ZHh4eHgyc1c3ZU9vcUlpT25YcVZPSHYwQXY5cnR5L2Z6OXIxNjdsdDk5K3MzOFhsR1F5bWR5K2QxemRFeUlpSW5MbHVqTCtkU01pSWlKeXRUTVlvRTZkLzhzS2NQWnM1ZTdmYkxidU56dmJHZ3h3aGN4MEV4R1JLOCtTSlV0WXRHZ1JZV0ZoVEowNmxmRHdjQjUrK0dFKyt1Z2pQdmpnQTU1OTlsbkFtbnA4MGFKRnJGaXhBb3ZGd3FwVnE3anZ2dnZzcVp4dDljUC84WTkvT0tVbkIzajQ0WWRadVhJbEJRVUZKQ1FrY01zdHR6QnUzRGlYNVErR0RoM0tvVU9IbkZMeUYzZlBQZmV3Y3VWS3Z2cnFLMGFOR2xYdWVYNzMzWGVBdGY3NmswOCtTV1ptSm0rKytTYlhYMys5eS9abXM1a1pNMmF3ZHUzYVV1dmJuNCtMZWM2WFdzbjY3YTU4K2VXWFpHVmx1VnhuUzNQZW9FRURoK1huenAwRGNCcDB1NXcxYk5pUXVMZzRUcDA2NVRKMXZiKy9QOTI2ZFdQcjFxMmNPSEhDclNBQVQxMmZuVHQza3BDUXdQUFBQOC9ldlh2dHk1OTQ0Z243NjFtelpnR1FsWldGeFdJaE9Ealk1YjVlZU9FRmgvZHIxcXhoN3R5NUFGeC8vZldrcEtTUWs1UGpOTE8vUElzWEx5WWtKSVQrL2Z0WGFMc0xkZWJNR1Q3Ly9IT2FOR25pY2hiNVBmZmNZMzlkWGtCWGVYNysrV2RPbkRoQi9mcjFIZlpiM0xwMTZ5Z3NMT1MyMjI0akppYUdIVHQyc0hUcDBsTEx4YmpLTm1BMm03bm5ubnNJQ0Fod3VkNm1UNTgrWkdkbmw5bkdIWnMyYldMYXRHa1lqVVpxMWFyRmswOCtTWThlUFFnSUNDQWpJNE8zMzM2YlgzLzlsY2pJU0hyMTZtWFBqSEsrN3IzM1hwWXZYODZubjM1SzI3WnQrZnJycndFY1N0TzRveksrSy9QeThsaTVjaVVBalJvMW9sdTNibnorK2Vka1pHUlUrSDdwMDZlUFBlQkhSRVJFcmc0S0FoQVJFUkc1bkFRR1FwTW1rSkppVGVWZjJUSXlJQy9QV2g3QXhZQ0tpSWpJK1Nvb0tHRE9uRG5FeHNZQzFsbTR0cHJMRHozMEVPdlhyMmZac21WRVJrWlNWRlRFWjU5OVJtNXVMcEdSa2ZUdjM1OU9uVG81MUNxMkRlU1dObmhacTFZdGg3N0xrcCtmVDlXcVZjdXNoZHk0Y1dPYU5Xdkc2dFdyNmRPbkQ5SFIwVzZkZDJCZ0lHUEhqdVdGRjE1Z3lwUXB2UG5tbTRTSGh6dTBNUnFOdlBiYWEyemN1SkhiYnJ1TmYvN3puMjd0KzBKNDhwd3ZKa3V4REVsOSsvWXR0LzFQUC8xVWFoREEvdjM3QWJqMjJtc2RsdHNHdWErVVRBRHdmeGtreXNwR01YandZSjU1NWhtMzY3Sjc0dnFZeldiZWYvOTlnb0tDNk5peG8wTVFnQ3RIamh3QnJKa0MzTkdqUncreXNySm8xYW9WalJzM1pzaVFJZVRrNURCbzBDQ0hkaGFMaGNURVJFSkNRbHdHVFN4ZXZOaTlFNnBrL3Y3K0dBeUdDczlRcnlqYlp5NVlNMnU0K2x3b0tpcGl5WklsR0F3RzdydnZQaUlpSXZqZ2d3OVl0bXdaM2J0M0p6SXkwcTIramgwN2hzVmlvVTZkT3BWNkRxVzUvZmJiNmQyN056ZmNjQU8zM25xclBmMzlraVZMK1BMTEx5a29LT0QrKysvbmlTZWV3Ti9mSDVQSlZLRVoreVZUOE1mRXhOQzJiVnZpNHVJWU5Xb1VLU2twdEd6WjBtVVFoeXVWK1YzWnRtMWJSb3dZd1kwMzNrajkrdlVCV0xwMHFkdm5KaUlpSWxlMzB2OGxLQ0lpSWlLWGhwY1hSRWJDOWRmREJhWUlkcW13RUJJU1BGTjZRRVJFL3BiaTR1SjQvUEhIN1lNYWdNT0FrWStQRHkrOTlCSUJBUUc4L2ZiYnZQZmVlOVNvVVlOeDQ4YXhjT0ZDdW5UcDRqUW9aUnRJMzdGamg4cytkKzNhNWJJdlYzSnpjKzFwL012eTZLT1BZamFibVRsekprYWpzZHoyTmpmZGRCUFBQdnNzYVdscGpCNDltdVBIajl2WG5UcDFpbkhqeHJGeDQwWnV1T0VHeG84ZjcvYWc3SVh3OURsN2t1bi9zM2ZmOFZGVjZSL0hQNU5LT2drRUpCQkM2QkNxRkNtS0lDSVdkTVZWMFFWQkVYVVJRbE1RY1pjaUtFMEZsQjhndWxoUUVOUlZrVVVCYVVHUW9xSjBpSVlTQ0tRVDBwT1p6TytQSVdQQ1RQb0VBbnpmcjFkZXp0eDc3cmxuaHJsM1lzNXpuc2RrWXNlT0hiejY2cXZNbXpmUHVqMG5KNmZFSDNNUnY5dGtaV1Z4Nk5BaFBEMDlhZEtrU2FGOTJkbloxMVFXQUpQSlJHUmtKRUNoV3VpWDgvVDBMUFZucmJMZW55MWJ0aEFWRmNYOTk5OWZxbFRqZS9mdUJTZ3lvd2JBMGFOSHJUWFA4eWZRUzVxQXpjbkpZY1NJRVh6MjJXZGxHSDNsOC9Ed1lQVG8wWFR1M0xsU3ovUGxsMThTSHg5UFdGZ1kzYnAxczl0bTJiSmx4TWZIMDdOblQrclZxNGVycXlzREJ3NGtOemVYTjk1NEE1UEpWS3B6L2ZUVFR3Q0VoWVU1YlB6Rk1SZ01QUHZzczNUcjFvM1UxRlErK2VRVEJnMGF4QWNmZkVDalJvMVl0R2dSSTBhTXdNbkppY1dMRi9QQ0N5K1U2bDZYbTV2TEYxOTh3Vk5QUFdWelgzbnV1ZWR3YzNQanlKRWp1THE2OHM5Ly9yTlVZNjJNNzhwKy9mcFpBd0JFUkVSRUNycDJRcHhGUkVSRWJqVGUzdEN5Slp3NUEvSHhqdTNiYklhelp5RWxCUm8wcUp4Z0F4RVJ1ZTVGUmtheWZQbHlmdnJwSjl6YzNIaisrZWRaczJaTm9VbndmQ0VoSWZ6clgvOWl5cFFwNU9ibTBxVkxGMjYvL2ZZaVY2cjM2ZE9Iano3NmlDMWJ0bkRUVFRmeDJHT1A0ZW5waWRsc1p1L2V2Y3lkT3hlZzBBcEllOHhtTTZtcHFhV3FlZCt1WFR0Njl1ekoxcTFiK2IvLyt6OUdqeDVkeW5jQy92YTN2NUdSa2NHeVpjc0lEdzluMUtoUm1Fd21GaTVjU0hwNk9uZmRkUmRqeG95NUlwUE5WK28xRjVTZW5tNHRjL0RaWjU4UkVCQlFwdU9UazVPdEU4QXhNVEZNblRvVmdKNDllMXJibERYZGRrRVJFUkhrNU9UUXFWTW5tMVhBMTBvUXdQVHAwM0YyZGlZNk9wcVltQmlhTm0xS2pSbzFITkozWmIwL29hR2hlSHA2OHZlLy83M0V0cm01dWZ6d3d3OFlESVlpSjZyQkVsaXdaczBhRmk1Y1NLTkdqVW8xanZ4NjZZNTZ2eHpwamp2dXFOVCtrNU9UcmNFUFR6MzFsTjAyTzNiczRMLy8vUytlbnA2RnlqVDA2OWVQOWV2WGMralFJUll0V2tSNGVIaXg1OHJLeXJLV1NpbDQ3VmFtM054Y2Z2NzVaMzc0NFFkMjd0eUowV2lrZWZQbXZQamlpM1RwMGdXd1pMbVlOMjhlMGRIUnRHclZpclMwTktwWHIyNjNQNlBSeVByMTYvbjAwMCtKajQvSDJkbVpoSVFFQWdNRHJXMWlZMk90MzEwZUhoNGxCa2hVNW5kbFZWRFIrNytJaUloVURnVUJpSWlJaUZSbFRrNVF2ejVVcnc0blQ4S2xkS3dPazVZR2h3OURjREFVU0tzc0lpSlNuTFMwTkdiT25NbWVQWHNBYU5xMEtSTW1UQ0FrSklSdnYvM1c3akdwcWFtWXpXWm16SmpCdEduVCtQenp6OW0xYXhkUFBQRUVQWHYydEZteC9OaGpqM0hreUJIMjdObkR5cFVyV2IxNk5UVnIxaVE5UFoyMHREUUFHalJvd0N1dnZGTHNXQzlldklqUmFDeDJWWHhHUmdiTGx5K25iZHUyaEllSGMvRGdRZGF1WFl1UGp3OURodzR0OWZ2eStPT1BVNk5HRGQ1ODgwMWVmLzExQUp5Y25CZytmRGdQUGZSUXFmc1pNbVNJM2UyTEZ5L213dzgvdEQ3LzZLT1A3TGE3a3E4NTMrSERoekdiellTRmhaVnBBaWdsSllXWFhucUpxS2dvNjJyYit2WHIwNjFiTjdwMTYwYno1czE1K3VtbkFSZy9mbnlKL2YzblAvK3hyaEl2S1A5ejJhZFBINXQ5MmRuWmVIbDUyV3lQaTRzcjEzdFJXVHc4UEZpL2ZqMWdXU2svY2VKRWgvVmRXZTlQdzRZTm1UUnBVckVaQy9LdFhyMmF4TVJFdW5idGFqZGxmNzdNekV5YkZPMGx5YjlYblRoeGd2Mzc5eE1XRmxhbWxQRFhzc1dMRjVPUmtVSDc5dTFwMjdhdHpmNTkrL1l4YytaTXpHWXpvMGVQTGxUT3hOblptUWtUSmhBZUhzNmFOV3Z3OHZJcTl0LzgzWGZmSlNrcGlSWXRXdENxVmF0S2VUMEFMNzc0SXVQR2pRTXM5NUEzMzN5VHRMUTB1blRwd3QvKzlqZmF0MjhQV0FLS2xpMWJ4clp0MjNCMWRlV3BwNTdpc2NjZUt6U2hubi9mTVJxTmZQMzExNnhldmRvNitkKzNiMThHRFJwa0RRQXdtODJzWHIyYUR6NzRBSlBKUkpNbVRZaU1qR1RjdUhHTUhUdldKdkRoU254WFZnWGx2ZitMaUloSTVWSVFnSWlJaU1pMXdOY1h3c0lnT2hvU0V4M2JkMTRlbkRwbHlRb1FFZ0xYVUQxY0VSRzVPcnk5dmZIejh5TXdNSkNubm5xS08rKzgwKzdFaE1sazRwZGZmbUhqeG8zczJMR0RzTEF3NXM2ZHkrTEZpNWs1Y3laSGp4N2w5ZGRmWituU3BmVHMyWk5PblRyUnZIbHpQRDA5Y1hGeFljYU1HWHovL2ZkczJMQ0JxS2dvRWhJUzhQYjJwbDI3ZHR4MjIyM2NjODg5SmE1UWpvNk9CaWkwNmpOLzBpY3ZMNC92dnZ1T0R6LzhrS1NrSktwVnEwYVhMbDJZT25VcUw3endBaXRYcmlReE1iRlVLL2dURXhQWnVuVXIvL3ZmLzhqTHk3TnV6OHZMNDhjZmY2UjY5ZXAwN2RvVkR3K1BFdC9mbUpnWXU5dVRrNU5KVGs0dThmZ3I5Wm9MT25Ub0VBRGR1M2N2OVRGZ1NXZHZNcGtJQ1FtaFo4K2U5T2pSbzhnTUJuZmRkVmVKL1gzMjJXYzJRUUM3ZCsvbTZOR2pCQVlHY3NzdHR4VGFsNXljVEU1T2p0MUpaNlBSYUgwdnE0THc4SENHREJtQ2g0ZEhxVW85RkpTVGsxUGt2c3ArZnk3djA1NjllL2V5ZlBseVhGeGM3RTR5RjB6SG5wNmVEbUIzc3ZIKysrL253b1VMaGJidDI3ZVBqei8rR0Njbkp5SWlJb2lJaU1ETHk0dU9IVHZTdFd0WE9uWHF4TnR2djQzN2RaZ1pLeWtwaVYyN2RnRXdlUEJnbS8yYk5tM2lqVGZld0dnME1talFJTHRaQ1JvMGFNQ0VDUk9ZUG4wNksxZXVKQ0VoZ1RGanh1RG01bGFvM2VyVnExbTdkaTB1TGk2TUhEbXljbDdRSlFhRHdSckVVYk5tVFdiT25FbEFRSUExMDhNZmYvekJGMTk4d1pZdFc4akx5Nk5qeDQ0OC8venpkdTh0WjgrZUJlRGN1WFA4My8vOUh3YURnVjY5ZXZIa2swOFNGQlJrYlJjWkdjazc3N3pEa1NOSE1CZ01EQnMyakFFREJ2RFJSeC94eVNlZjhOcHJyN0YxNjFhR0RoMUsvZnIxZ1N2elhWa1ZsUGYrTHlJaUlwVkxmK0VWRVJFUnVWWTRPMXRTOTFldmJwbTBkM1RkM2dzWExKa0JRa0lzNXhBUmtXdWF2Ulc5eGJuNzdydEwxYTUyN2RwODhza25oSWVINCtUa1pETnhscHFhQ3NDQ0JRdUlpSWpnNHNXTEFQajYrbHBYWndZRkJmSDIyMit6Y2VOR1B2bmtFODZkTzhjWFgzekJGMTk4UWFkT25heXI2QTBHQS9mY2N3LzMzSE5QcWNaMjhlSkZNak16OGZIeHdjUERnK1RrWkZhc1dBRllWaVRuTzNueUpHQ1ovSG5ycmJkd2RYWGwwVWNmdGFZc2I5YXNHVk9tVEdIcTFLbHMyTENCWThlT01YZnVYUHo5L2ExOUdJMUdqaDQ5eXUrLy8yNmRSRFdielRnN085T3JWeThlZWVRUmtwT1RXYjU4T1FjT0hPREFnUU80dUxqUXFsVXIyclp0UzZOR2pXallzQ0cxYXRXeW1SVGF1SEZqcVY3dmxYN054YW5JSk5EOCtmUHRyalMvM0RmZmZGTmltL3dzRWZteXNySjQ1NTEzQUhqMDBVY3htODNzMnJXTHBrMmI0dVhseGNxVkt3R3NrM1lGQlFVRjJjMjJVTlpyeTFIYzNkMExwU1F2VG14c0xPN3U3dmo0K0dBMEd2bnZmLzhMWUpNQ3ZTcThQeHMzYm1UKy9QbVlUQ2FlZi81NUdqUm9VR2kvaTRzTDhmSHhKQ1ltV3V1d2UzaDQ0T1BqWTlOWC8vNzlyZGZtcjcvK3lyWnQyNGlLaXNMVDA1TlpzMlpSdlhwMUlpSWkyTDU5Tzl1MmJXUGJ0bTA0T1RuUnBrMGJ1bmZ2am8rUFQ2bmY0eXNoSWlLQzZkT25sL3Y0alJzMzh0NTc3L0hkZDk4VldwbWZucDdPb2tXTDJMQmhBMkRKWWxKVUJoS0EyMjY3amJGanh6SnYzancyYnR6SUgzLzh3ZGl4WTJuUm9nVkdvNUdsUzVmeTFWZGZBVEI4K0hDYU5tMWE3akdYUjVNbVRVaEpTV0h0MnJWczJMQ0JJMGVPQU5DaVJRdUdEQmxDaHc0ZGlqeDJ5NVl0MXNjZE9uUmcyTEJoTkc3YzJMcnQxS2xUZlBycHAyemR1aFd6MlV4Z1lDQVRKa3lnWGJ0MmdDVnpTNU1tVFhqampUZllzV01ITzNmdXRBYXBkZWpRNFlwOFY5cFRudnRVdFdyVnlud01LQWhBUkVTa3FsSVFnSWlJaU1pMXBucDE4UGFHMDZlaEZLc0J5OFJvaEQvL3RKUUdxRmZQRW5nZ0lpTFhwTkxVZ3krUC9KV1c5bGEwNzk2OTI3b0tkKzNhdGJpN3U5T3JWeTk2OSs1Tng0NGRDNlhmTmhnTTNIWFhYZlRwMDRlOWUvZXlmZnQyamg4L3pvUUpFOG85dHNqSVNMc3AwajA5UGVuYnQ2LzErYkpseTZ5UGI3bmxGcDUvL3ZsQ0t6NEJPblhxeEd1dnZjYTBhZE80K2VhYjhmZjM1L2p4NDJ6WXNJRS8vdmlEUC83NGcrenNiR3Y3SmsyYTBMdDNiKzY0NDQ1Q0UrZWRPM2ZtMEtGRC9QREREMnpidG8zZmZ2dU4zMzc3emJyZjJkbVpnSUFBaGc4ZnptMjMzVmJsWG5OcG1Fd21qaDQ5U3NPR0RXMzZMSTNTQkFBQUxGeTRzRXo5bXMxbTVzNmRTMnhzTEEwYU5LQmZ2MzY0dUxnd2E5WXM2MnJ5ZkZkcllyK3lMRisrM0ZvNm9LQ0NLNzJ2OXZ0ak5CcVpObTJhZGFYNm9FR0RySFhGQzJyV3JCbUhEaDNpc2NjZXMyN3IycldyOWZINTgrZFp1M1l0NTgrZkp6bzZtdE9uVDJPOEZDenI0ZUZCdjM3OStNYy8vbUdkM0E4TkRXWElrQ0ZFUjBjVEVSSEJsaTFick5mbG9rV0xhTkdpQldQSGpyVUpScmdhdkx5OEtud3ZyMTI3Tms4KythVDErZDY5ZTVrelp3NFhMbHpBemMyTkVTTkdjTys5OTViWXp6MzMzSU9IaHdkejVzemh4SWtUdlBQT083enp6anRNbVRLRlBYdjJZREFZK09jLy84a0REenhRb2ZHV1JVeE1ERnUyYk9HWFgzN2gwS0ZENU9YbDRlTGlRbzhlUFhqd3dRZHAzYnAxaVgzY2Q5OTliTml3Z1dlZWVZWWVQWHBZdDV2TlptYlBuczNtelpzeG04MjR1TGp3NElNUDhzUVRUOWlzd08vV3JSdkxsaTFqeVpJbGJONjhtWWlJQ05MUzBtalhydDFWKzY3czNidDNpYSs5b0lpSWlESzF6MWZSKzcrSWlJaFVIZ1VCaUlpSWlGeUxYRnlnWVVQTDZ2M1RweUUzMTdIOUp5UkFhcW9sODBBWjA4MktpRWpWVUhEUzkwcnAwS0VEb2FHaHVMdTdjOTk5OTlHalI0OFMweFViREFZNmQrNU01ODZkSzN6K0prMmEwS0JCQTR4R0kwYWpFU2NuSjBKRFF3dlZkQVlZTUdBQUJ3OGVaT1RJa2NWT2xMUnIxNDZsUzVkU3MyWk53REtadG5YclZsSlNVdkR6ODZOang0NTA3TmlSVzI2NXBkalZ3MkZoWVlTRmhURnk1RWlPSFR2R2I3Lzl4b0VEQnpoeDRnU0ppWW5VcmwyYlcyKzl0VXErNXRMNDg4OC95Y3JLcXJSVm9INStmcVNscGZISko1K1UySGJDaEFuV2NncDVlWGxrWjJmajZ1cktpeSsrYUswaDM2bFRKeUlqSXpFYWpYaDRlSEQzM1hmYmpEMG9LS2hRYmZUUzdxc016czdPaFdxWTIrUGw1VlhvV212VHBnMUhqaHpCWkRKaE1CZ0lDQWpnemp2dkxKUlY0MnEvUHk0dUx0U3FWUXRmWDEvQ3c4TnQ2cW5uR3pObURJc1hMeVkrUGg2RHdVQndjREFqUm95dzdnOElDR0RkdW5Xa3BxYmk3ZTFOaXhZdGFONjhPVzNidHFWOSsvWTJhZXZ6QlFjSE0zRGdRQVlPSEVoVVZCUmJ0MjVseTVZdEpDWW1VcmR1M1JMSGZ5VjA2TkRCNGZmeWhnMGJZakFZYU55NE1lUEhqeStVTWFRa1BYdjJKQ2dvaUlVTEZ6Smx5aFNjbloxNThza25PWHYyTE9IaDRjV3V1TDljclZxMVNsVWVwVGl1cnE1ODl0bG5HSTFHMnJWcng2MjMza3FQSGozdzgvTXJkUjhCQVFFc1c3Yk1wdnlKd1dEZzNudnZaZnYyN2R4MjIyME1Iank0MkVudTZ0V3JNM0hpUkI1KytHRysrT0lMbm4vK2VlczFkYm5LL0s3TXYxL1lDdzRyenErLy9scHMyWkNpVlBiOVgwUkVSTXJQWUM1WVZFdEVSRVJFcmoxR0k1dzVBNG1KbGRQL1RUZEJVQkRZcVY4cElpSnl1ZlQwOUZLdjdMNmF5anZPcUtnb1hGeGM3S1pITDQvODlQVmxyZkZlSHBYMWIzUGh3Z1ZPblRwRmFHZ292cjYrRHUrL0lyS3pzL245OTk4ZEVtUnlQYnJTNzA5a1pDUnhjWEhXQ2NPMHREUk1KbE9aSm0zdE9YUG1ERjVlWHFYT1hsR2MvQ0NmNjluWnMyZXBVNmRPaWNFbHBXVTJtKzNXdW5la2xKUVVuSjJkYmU2VnAwNmRvbmJ0MnVWT1pWK1N5cnB2WGl2ZmxTV3B5dmQvRVJHUjY0bWhITDlzS1FoQVJFUkU1SHFSa2dLblRqaytLd0NBcDZjbEswQUZWK3VJaUVncG1NMldBQytqRWZMeUxQZGdCV0tKaUlpSWlJaUkzSkFVQkNBaUlpSnlvek9aTEZrQkVoSWMzN2ZCQUhYclF1M2FqdTliUk9SR1pqYkR4WXVXRWk4WkdaQ1phZG1XejlVVldyYTBsSUlSRVJFUkVSRVJrUnVLZ2dCRVJFUkV4T0xpUlV0V2dITFVkU3lSajQ4bEswQVI5VlZGUktTVWpFWTRmOTVTenNWb0xMNXRpeGFXakFBaUlpSWlJaUlpY2tOUkVJQ0lpSWlJL01Wa2dyTm5JVDdlOFgwN08wUDkraEFRNFBpK1JVUnVCTEd4Y082YzVWNXRqNnVyWmVXL3N6UDQrME90V2xkMmZDSWlJaUlpSWlKU0pTZ0lRRVJFUkVSc3BhWEJ5Wk9RbmUzNHZ2MzlMY0VBU2xFdElsSTZ1Ymx3NGdTa3BoYmU3dVptQ2F6eTliV3MrSGQydmpyakV4RVJFUkVSRVpFcVJVRUFJaUlpSW1KZlhoN0V4RmhXbmpxYXE2dWxQSUN2citQN0ZoRzVubVJsUVdSazRWSXRIaDVRdHk3NCtWMjljWW1JaUlpSWlJaElsYVVnQUJFUkVSRXBYbnE2SlN0QVZwYmordzRNaEhyMXdNbko4WDJMaUZ6cnNyTGcyREV3R2kzUERRYkw1SC90MmxkM1hDSWlJaUlpSWlKU3BTa0lRRVJFUkVSS2xwZG5xVU1kR3d1Ty9yczBoNEVBQUNBQVNVUkJWRlhRM1IxQ1E4SEx5N0g5aW9oY3kvTHk0TWlSdndLd1hGeWdjV1BkSzBWRVJFUkVSRVNrUkFvQ0VCRVJFWkhTeThpQVU2Y3MvM1VrZ3dGdXVnbnExTEU4RmhHNTBaMDhDWW1KbHNldXJ0QzBLVlNyZGxXSEpOZXUzTnhjWEYxZHIvWXc1QnFSbnA2T3lXVEN0NFN5VFRrNU9XUm1adUxxNm9xbnArY1ZHcDJJaUlpSWlKUkdlWUlBbEt0VlJFUkU1RWJsNlFuTm16cytoYi9aYk1rMGNPeFk1WlFkRUJHNWxpUWsvQlVBQUpac0tkZGdBTUFycjd6QzBLRkRLOXpQSjU5OHdvSUZDNGlKaVhIQXFHNDhhV2xwakI0OW1uSGp4dkhISDM4NHBNODllL1l3WWNJRXZ2LytlNGYwQjNEeDRrWEtzdWJrN2JmZlp1N2N1UlUrNzNQUFBVZWZQbjB3NXBmZHVLUlBuejRPK2Z3V0ZCTVRVK3g3OXUyMzN4SVhGMmQzMy9Iang5bS9mMytaem5mdnZmZHk3NzMza3BlWFYrcGpZbU5qR1RCZ0FOT25UeSt4N2FSSmszajQ0WWZadkhsenFmcy9jT0FBLy9yWHYvanh4eCtMYkJNZkg4K1lNV05ZdVhKbHFmc1ZFUkVSRVpHS2M3bmFBeEFSRVJHUnE4aGdzTlNqcmw0ZFRwK0dpeGNkMTNkNnVpWDlkYjE2RUJqb3VINUZSSzRWMmRrUUhmM1g4NkFnOFBHNW9rTzQvLzc3YmJaOSsrMjNnR1ZpOUhJREJneGcyTEJoTnR2UG5UdEhkTUhYQXJ6MzNuc2tGZ3h3dU1UUHo0L2h3NGZiYk4rMWF4Y2ZmZlNSOWR4QlFVR2xleEVPbHB5Y3pMdnZ2bHV1WXlkT25PamcwWlJlY25JeUV5ZE9KQ29xaWxhdFdoRlk0THMxSXlPRC9mdjMwNlZMbHpMM2UvejRjZmJ0MjhjdHQ5emlrSEdtcHFZeWJ0dzRhdGV1emFSSmsvQzZWUFlpTHkrUDk5OS9IeDhmSHg1Ly9QRkN4MnpldkpuMDlIVEdqeDlmYVB1YU5XdUlqNC9ucWFlZXdxa1VBWXU1dWJrQU9EczdPK1MxR0kxR2twT1RpWStQSnpZMmxwU1VGQjU4OEVFQTNuMzNYWGJ1M0ltN3V6dTlldlVxZEZ4a1pDUUxGeTRrUGo3ZUp2Z2dOamFXRjE1NEFZQlpzMllSRmhaV3FySGt2N2F5QkZjc1dyU0k3T3hzaGd3WlVteTdMVnUyOFB2dnZ4TVNFc0k5OTl4VDZ2NDNiOTdNN3QyN3Vmbm1tNHRzOCtPUFAzTG8wQ0ZxMWFwVjZuNkw0OGpyMXhHQkljdVdMYXR3SHlJaUlpSWlsVUZCQUNJaUlpSUM3dTdRcEFra0pWa21yQzViUVZkdWVYbVc0SUlMRjZCQkEwc2FiQkdSRzBWTWpPVStDSmJKLzV0dXV1SkR5TXJLb25YcjFyUnIxNDdmZnZ1TkF3Y09GTnJmdm4xN09uWHFCTURTcFVzTDdldlRwdys5ZS9jdWN1TDdwNTkrc2drTUFLaGR1N1pORUVCYVdob0xGaXdBd0dBd01ILytmQll1WElpYm0xdXg0NCtPam1idDJyWHMyN2VQYytmT1lUUWFDUWdJb0gzNzlqeisrT1BVclZ1M1VIdWowY2l6eno1YmJKOHpac3hnMDZaTnhiWXB5cE5QUHNta1NaUEtkV3hKcGsyYlJuQndzTjE5Wjg2YzRaVlhYaUVtSm9hK2Zmc3lac3dZWEZ6KytwUE9tMisrU1VSRUJIMzc5bVhreUpGVUswTzJpZnhBam9DQWdJcTlnRXNNQmdNK1BqN3MyYk9IVWFORzhkcHJyM0hUVFRkeDhlSkZ0bTNiUmx4Y0hOV3JWeTl4c3ZuUFAvOWt5WklsNU9ibTBxaFJJM3IyN0FsWVZ1Q1hOS2w5MTExMzJXeUxqbzYyRy9nU0hCeHNuY2cxbTgyODhNSUx4TWZIazVxYVNucDZ1czFydS9YV1c2bFpzeWFqUjQvbXdJRUR2UFhXV3pScDBvUjY5ZW9CbHNuNnVYUG40dTN0ellBQkEyek9WN3QyYmZyMzc4L0tsU3VaTkdrU2MrYk1vVm16WnNXK252TDQ5dHR2MmJsekp3Qmp4NDYxMjhiWDE1Y1BQL3pRZXUyZk9uV0t1KysrMjI3Yjl1M2JNMmZPSE90em85SEl0bTNiY0hkM3QvdCs1OXUrZlRzQWQ5eHhSNGxqcnV6cjkvSjdtYjM3bDRpSWlJakk5VUpCQUNJaUlpTHlsNEFBOFBXRnMyY3RLYXdkNWVKRk9IUUlRa0xBMzk5eC9ZcUlWRldabVpiQUtyQ1VYQWtOdFdSZnVRcGF0MjdONE1HRE1abE1Oa0VBTFZxMDRKRkhIZ0ZzZ3dCS2ErUEdqUUNjUEhtU1o1NTVocENRa0VMN3pXWXpzMmZQSmlFaGdYNzkrdUhqNDhQS2xTdDU2NjIzU2x4WlAyUEdES0tpb25CeGNjSGYzNStzckN6aTR1Sll2MzQ5VzdkdVpjYU1HYlJyMTg3YVBpOHZyOFNKdmFDZ0lPdVk4eDArZkpqUm8wZlRzbVZMYTdDQ1BkSFIwWlUyY1ppVGsyTjMrNTQ5ZTVnNWN5WTVPVG1NSGoyYWZ2MzYyYlFKRHcvbjRzV0xyRisvbnNPSEQvT3ZmLzJMaGcwYmx1cThDWmUrN3gwVkJPRHQ3YzJzV2JPWU1XTUd1M2J0SWp3OG5OZGVlNDJtVFpzeVk4WU1SbzhlellJRkM2aFZxeFlkT25TdzIwZEtTZ3JUcGswak56ZVhCeDU0d0JvQUFPRHY3MS9rNTJiaHdvWGs1T1F3YnR5NFF0dG56WnBGUUVDQXpRVHpyRm16Q2owM0dBeDA2dFNKNU9Sa3ZMMjkyYlZyRjVHUmtiejU1cHZVckZtVHdNQkFYQzhGTkFZRUJQRDAwMC96NmFlZkVoMGRiUTBDT0h6NE1QSHg4VHo5OU5QV0xBaVhHenAwS0ltSmlXellzSUdYWDM2WnQ5NTZpd1lOR2hUNW5wYlYzcjE3V2JSb0VTRWhJVHorK09OczNMaVJqSXdNL3ZhM3Y5bTgzcWxUcDVLUWtFRHYzcjNwMUtrVHg0NGRZOTI2ZFR6OTlOUDQrdnBhMjE3KytkaTVjeWVwcWFuY2UrKzllSHQ3MngxSFRFd01CdzhleE1mSGg2Wk5tNUtTa21LM25aZVhGeTR1THBWKy9kcmo1T1RFK3ZYcnkzUU0yTStrSWlJaUlpSlNsU2dJUUVSRVJFUUtjM0d4VE5ZSEJGaFc4V2RsT2FaZmt3bWlvaXo5MXE4UERrclZLeUpTSlowNzk5ZmptalZ2aUV3b3UzYnRBdUQyMjI4dnRIM3AwcVhzMnJXTFJvMGE4YzkvL2hNWEZ4Y09IanpJcGsyYjhQTHlZdVRJa1JpS0NKQ29VNmNPano3NktOMjdkN2V1Ym8rTWpHVG16SmxFUjBjemE5WXNQdm5rRSt1cWVEYzN0MElUaEVPSERpVTZPdHBtMHZCeWtaR1JnR1cxYzNHQ2c0Tkw3Q3Zmc1dQSEdEVnFGSGw1ZVV5ZlByM01xZnBQbno3TjU1OS96dnIxNi9IMTlXWENoQWtFQndkejlPaFJjbk56eWM3T0ppY254L3JmYnQyNldZTVVSbzBheGFoUm80cGRvWjB2UHdqZ3hSZGZMTlA0TGhjVUZHUXQ5K0R1N3M2VUtWT1lQWHMyVzdkdTVaZGZmcUZwMDZhRWhvYnkwa3N2TVczYU5LWlBuODdpeFl1cFU2ZE9vWDV5Y25LWVBIa3k1ODZkNC9iYmIyZmt5SkdGOW50NGVOQzdkMis3WTNqMzNYY3hHQXcyKzJmTm1vV1hsNWZkN1pjcldLb2dKaWFHeU1oSTJyUnBZL2M0czlsTWl4WXQyTFp0Rzl1MmJiUHViOW15SmZ2MzcrZmd3WU9BL1RJU1k4ZU81ZXpac3h3NmRJaTllL2M2TEFoZzkrN2RUSjgrSFg5L2YyYk9uRWxnWUNEbno1L253dzgvcEhQbnpnd2FOTWphZHVIQ2hlemZ2NThtVFpydzRvc3Y0dUxpUXExYXRmanV1Ky80NFljZmVPdXR0M0IzZHkvVS82QkJnNGlOamJVK1g3ZHVIZXZXclN2VUp2OGErZjc3N3pHYnphU21wdHJOaXBBdi8vcW83T3RYUkVSRVJPUkdvaUFBRVJFUkViSFB4d2RhdElEejV5MC9aYWhCVzZ5a0pFaExzd1FhRkZoaEppSnkzY2pJZ09Sa3kyT0Q0YXFVQWJnYWR1M2FoWXVMQzkyNmRiTnUrK2lqai9qaWl5OElDQWpnMVZkZnRVNG9UcDA2bFRGanhyQm16Um9TRXhPWk1HRUNucDZlTm4xT25qelpwaFo4a3laTkdETm1EQys4OEFLSmlZa2NQbnpZWnBLMnJJNGZQdzVRS0t0QVJlVG01dkxHRzIrUWw1ZEg3OTY5eXh3QUFMQmt5UkwyN3QwTFdGYkd6NWd4bzFUSE9UazVrWk9Udzl5NWMvbmpqejk0L3ZubmkyMmZId1JRcjE2OUlvTXhTdVB5bXU4dUxpNU1talNKVzIrOXRWQmdTUGZ1M1huc3NjZElUMDh2c2s2OHQ3YzNuVHQzWnVMRWlYYkhsSnljeksrLy9tcXpQU01qQTFkWFY3dnA0dFBUMDh1ZFJ2NXlaZTNIWGhDQWk0c0xreWRQNXVEQmcvVG8wY01oNDBwSlNiRm1QWmcxYXhhQmdZRUEvT01mLytEWXNXUEV4Y1ZoTXBsd3ZoU0krZWlqajVLVWxNU0lFU09zZ1RTdFc3Zm0zLy8rTjU5Ly9qbTV1YmsyUVFENS9PMWtkcnB3NFFMbVM3OHZabWRuODcvLy9RK0R3V0ROa25DNTJOaFljbkp5ck5rVnlzdlIxNitJaUlpSXlQVkFRUUFpSWlJaVVqUW5Kd2dLc3F6ZVAzWEtNbm52Q0RrNUVCbHBXUjFicjU2eUFvakk5U1V1N3EvSE4wZ1dnSlNVRkE0ZlBreW5UcDN3OXZZbUx5K1B4WXNYOC9YWFgrUHI2OHZzMmJNTFRmajYrdnJ5eGh0djhOSkxMN0ZqeHc2ZWUrNDV4b3daWTVNZS92SUFnSHd0V3JTd1ByNTQ4V0taeDV1L3d2aHk0OGVQdDl1K1lOMzQwbGk4ZURFblQ1NmtWcTFhTml2WlMrdSsrKzdEM2QyZGdJQUFQRDA5OGZUMHhNdkxpMTkvL1pVVEowN3cyR09QRVJvYVNyVnExZkQwOUtSYXRXcFVxMVlOTnpjM0RoOCt6S3V2dm1wVG11RnlScU9SbEpRVTNOemMrT0NERDhvMXpzdmw1dWJpNU9TRXM3TXpCb1BCSmpNRXdGTlBQVlZrd0lHYm14dlRwazBqTHkvUE9qRjl1WDM3OXRsZHhRK1d5V2Q3KzVLU2tvbzhwanhLODVrbzZuT1dMeUFnd0dFQkFBQitmbjdNbVRPSEdqVnFFQkFRWURkbC9YZmZmV2V6YmZ2MjdYYjc2OSsvZjVHcjhGZXZYbTJ6cldDV2dIWHIxbkh4NGtWdXUrMDJKaytlYkxlUEVTTkdjUHo0OFRJSEFWVDI5U3NpSWlJaWNqMVFFSUNJaUlpSWxLeGFOV2pXREJJUzRNd1pTMnAvUjBoSWdJc1hsUlZBUks0ZmVYbC9aUUdBR3lZTHdKNDllekNiemR4KysrM1cxY2cvLy93ek5XdldaTmFzV1hZbm93TUNBcGczYng0elpzemdsMTkrWWVMRWlkeHl5eTFNbmp3Wk56ZTNZcytYbnA1dWZWeTdkdTF5ajd1b3RQSUZsWFhWOStiTm0vbjIyMjl4Y25KaTRzU0pSZFpMTDBuMzd0M3AzcjE3b1cxSGp4NWw2ZEtsK1ByNjBxVkxGN3Vyc2NHU2p2NmpqejRxY2hWM3ZzVEVSTXhtTXpWcjFpelhHQzluTnB1WlBYczI1OCtmNStXWFg2WnUzYnFGOXBkVVI5M2VmbGRYVjV0MDh6RXhNWGg1ZWZIMTExOWJ0NTA3ZDQ3Qmd3ZlR0V3RYWG4zMVZadCs3VTBFYjlteUJTOHZyeExIa0wvTjNsaXFtaVpObWhSNjNxVkxGNTU5OXRreTk1TmZ4cU04TWpJeVdMbHlKVTVPVGp6NTVKTkZ0c3ZMeXdNb010aWpKSTY0ZnMxbXMwT0RRMFJFUkVSRXFnb0ZBWWlJaUloSTZkV3NDWDUrRUIxZGVKS3JJcFFWUUVTdUp5a3Bsa0FBc0pSVktXRXkrM3BSc0JUQTIyKy96YzgvLzB4SVNBaW5UcDFpMkxCaEpSN2Z1M2R2dG0zYmhzRmdLREVBQUdEOSt2VUExSzlmbjhhTkc1ZDczUGJTdEYrdUxFRUFodzhmNXMwMzN3UXNLZTFYclZwRjY5YXRTMzE4VGs0Tzk5MTNYNG50NHVQamVmVFJSMHZkTDhDYU5Xdnc4UEFvdEMyL0ZFQlJhZm5MS2pNems4ek1USTRkTzhidzRjTVpQWHEwelVTdGk0c0xkZXJVS1ZWL01URXhkcmVmTzNmT0p2amo1TW1UQURSczJMRFU0KzNWcTVmTnRuNzkrZ0dXQ2VyOENmLzhiYzRWL0IzbHh4OS9aUHIwNllXMjNYVFRUWHowMFVjQUxGaXdnTjkvLzczWVBwNTU1cGtpOTlsYjdlN3U3bDVrc0VoeFNnb2dLYzRQUC94QWNuSXkvZnYzcDM3OStrVzJ5dzhDS0c4NUFFZGN2MmF6MldGbElrUkVSRVJFcWhJRkFZaUlpSWhJMmJpNlFzT0dsb211MDZjdGsvaU9rSkJnNlRNa3hCSm9JQ0p5TFVwSyt1dHhPU2JlcmxVNU9UbVlUQ2Fpb3FKNDZLR0hxRkdqQms4KytTVHo1czByMU82bm4zNGlJeVBEWm1MNDJXZWY1YkhISGl0MlJYQjJkamFuVDUvbWh4OSs0S3V2dnNMUHo0OUpreVpWcUk1OVFhKzg4Z3JuenAwcmQ5cndreWRQTW5ueVpISnljbmpnZ1FkWXMyWU51M2Z2Qml3MTdHZk1tTUhRb1VNSkN3c3JzZzluWjJmNjkrOXZzLzNzMmJQczJiTUhWMWRYN3Jubkhwdko2RC8rK0lNREJ3N1FxRkVqMnJScFk3ZHZleE90YVpmSy9Cdzdkb3loUTRlVytyVmU3bzAzM3JDV0xYanR0ZGY0NXB0dmVQZmRkNWsxYXhhSER4OG1QRHpjMnJaT25UcWxmbzhIRFJwRVVzRnI2cEp6NTg0UkZSVmxkOVgrcDU5K3lxZWZmbXF6UFRvNnVzaE1CSFhyMXVYRER6OEVZUFRvMFFBY1BIalFHZ1F3YXRRb2gzek8zTjNkdWFsQWRwQ1ltQmhNQmJJcnhjZkhGMXMrQUNoeC8rVzJiZHZHdG0zYnlqYlFDbnJnZ1Flb1Y2OGVEUm8wNEwzMzN1UEJCeDhrTUREUXBwM1JhQVRLSHdSUVVIbXZYeWNuSjJ0UVVWbVVsTlZDUkVSRVJPUnFVeENBaUlpSWlKU1BueCtFaGNHNWN4QWJDMlp6eGZ2TXpZVS8vb0FhTlNBNFdGa0JST1RhWWpKWmdwa0FESWFyR2dSUWNJSnF4WW9WckZpeG9sVDdWcTFheGFwVnE1ZzZkV3FaempkcTFDaWVldW9wNXMrZnovdnZ2MC96NXMwQjI1VzZRNGNPSlNNancrNEszb0NBQUx0OS8rdGYvN0pPcG9ObHd2REJCeDlrNE1DQitEa3dhT3pjdVhObG5tRE5GeDBkelVzdnZVUktTZ285ZXZSZytQRGhyRm16eHJwLzVjcVY3TisvbjdGangzTGZmZmN4Yk5nd216VDBZQWtDZVA3NTV3dHRPM0xrQ1AvKzk3OXhjWEZoOHVUSmRPblN4YnJQYURSeS92eDVBZ01EZWVtbGx6aDY5Q2o5Ky9lbmI5KytwUnEzK2RKM2QyWm1acmxmTzlpdUd2L2IzLzVHcTFhdG1EVnJGbTNidGkxM3YwVjU1SkZIQ21WTU9IMzZOQ3RXckNBNE9KaUJBd2ZhdEo4MWF4WUJBUUUyYWZGTkpoTno1ODdGeDhmSDVwZ2RPM1pZSDQ4YU5Zb0hIbmlnd2hPL25UcDFzcTc2Qjl1SjVCa3paaFI1Ykg3Yjc3Ly92a3daQ1c2NzdUWkdqaHhaeHBIQ3dvVUwyYjU5ZTVtUHkzZnp6VGV6YWRNbVZxOWV6YjU5KzVnM2I1N041OFNSUVFBVnVYNUZSRVJFUks1SENnSVFFUkVSa2ZKemNvSzZkUzJUOXRIUmNQR2lZL3BOVExUMFZiOCtWSy91bUQ1RlJDcmJoUXQvQlVUNStFQTU2MXc3d2hOUFBBSEE4dVhMYWQyNk5lM2F0ZU8zMzM3andJRURkdmZsUHc4TEMrUG1tMjh1Tm9XM1BZR0JnVHowMEVPc1hMbVNUWnMyT1hTVmJJMGFOUWdLQ2lJbko0Y0xGeTZRbTV2TG1qVnJPSFBtRE04ODh3eWhvYUVPTzFkNUhEOStuRW1USnBHU2tzTE5OOS9NeElrVGJWYU5QL2ZjYzlTb1VZT1BQLzZZdFd2WHNuUG5Ua2FNR0VHUEhqMks3ZnZiYjc5bDhlTEZ1TGk0TUczYU5EcDM3Z3hZSnUrM2I5L08rKysvVDBwS0N2UG16V1A2OU9sTW5EaVJOOTU0ZzRNSER6SjgrSEE4UFQyTDdiOUxseTVzM0xpeDNLLzlnUWNlSUNzcnkrNTVHalZxeEh2dnZXZXovZHk1YzZYT09wQ1FrSUNUazVQTjlxNWR1MW9mUjBkSDg4RUhIK0RrNUVSNGVEanQyN2UzYVQ5cjFpeTh2THpvM2JzMzJkblo1T2JtNHVucHliNTkrd0JzU2dzWWpVWTJiOTZNd1dEQWJEYmo1ZVhGd29VTGFkT21qYlZ0WW1KaWliWGtFeE1UUy9VNksxTnViaTdwNmVubE9xNDQ5djROODh0TDVPdmR1emZidDI5bng0NGRMRml3Z0FrVEpoVGFuNThGd1JGQkFDSWlJaUlpVXBpQ0FFUkVSRVNrNHFwVmd5Wk5JRG5aRWd4UXdoK09TeVUzRi83OEV3SUNMRmtCcnVKa21vaElxYVNtL3ZYNEtnY3dEUjQ4R1Bocm9uL3c0TUdZVENZT0hEaGdkMS8rODFhdFdsbWZsOVg5OTkvUHlwVXIyYkJoZzBPREFNYU9IV3Q5YkRLWk9IejRNSjkrK2lsNzkrN2x3SUVEeko4L24wYU5Ham5zZkdXeFk4Y09acytlVFdabUpsMjZkR0h5NU1tNHVyb1dTdkVPbGhYK0F3WU1vRnUzYnN5Wk00ZWpSNDh5ZmZwMGV2VG93YWhSbzJ3eUdzVEh4L1AyMjIremE5Y3VBZ01EbVRGakJnMGJOc1JrTXJGMTYxWSsrK3d6VHA0OGlaZVhGNE1IRDZaKy9mcTR1TGp3MWx0dk1YUG1UTDcvL250Ky92bG5CZzRjeU4xMzMxMXNtWVh5TXB2TjFnQ0FzcVRLTnhxTlpWcXhiUzhJQUN6WkM3NzY2aXRXckZpQjBXamt4UmRmdEJzQUFKYWdtUHozT0RrNTJSb0lrNjlnVUFGWXlsWWtKeWZUdW5Wcjl1L2ZUM2g0T01PR0RXUGV2SG5XaWYrTWpJeHJvcGI4cmwyNzJMVnJsOFA3TGUyLzRRc3Z2TUN4WThmWXVIRWpZV0ZoaFRJNE9ESVRnSWlJaUlpSUZLYS9wSXFJaUlpSTQvajdXOG9FT0xKRVFGS1NKU3RBU01oVm4xUVRFU2xXd1NBQU8rbkZxeUpIMURuUEZ4Z1lTTjI2ZFRseTVBaDkrL1lsTHkrdnlMWkZCUW1VdENyZDJkbVoxcTFiTTNQbVRNYU9IY3VoUTRkNDc3MzNTbHlSWFJwRnJXaTNKeTh2ajQ4Ly9wZ1ZLMVpnTnB2cDFhc1hFeVpNS0hHeVBUZzRtQVVMRmxqcjFrZEVSUEQ3Nzc4VEhoN083YmZmVG1abUpsOSsrU1dyVjY4bU16T1RybDI3OHNJTEw1Q2Ftc3F5WmN2WXNHRURpWW1KVkt0V2pVY2VlWVFCQXdiZzUrZUgyV3htMjdadGRPalFnU2xUcHZEMTExK3piTmt5Rml4WXdJb1ZLN2p6emp2cDI3Y3ZkZXZXcmZEN2xDOGpJd096Mll5M3Q3ZmQvVnUzYmlVdExZMmVQWHNXYWhNY0hGenF1dTJEQmcwaUtTbkorandySzR2OSsvZXpZOGNPdG03ZFNrWkdoblhmbkRsem1ETm5Uckg5TFZ5NDBQclkxOWVYaHg1NmlFYU5HaFVxc1FDd2V2VnFXclpzYWExalg3ZHVYZjcrOTc4RGxvbnJObTNhVUt0V0xTWk1tRURmdm4ycFU2ZU9OYzEvbno1OXJLOXg5dXpaeE1YRmxlcTFWcGJldlh2YkxiOVJrbG16WmhVYjVHRHZXaDAwYUJDeHNiR0Z0dm40K0RCMjdGaGVlZVVWRmkxYVJGaFlHQTBhTkFEK3lqYmc1dVpXNXZGZHJpelhiMEZtczlraDl3OFJFUkVSa2FwR1FRQWlJaUlpNGxnRlN3U2NQbDE0VXF5OGpFWkxWZ0IvZjB1SkFHVUZFSkdxSmpzYmNuSXNqMTFjTEJsU3JyTDhWYmIyVmxMbnIxUXZhcFYxZWRXcVZZdXpaOC9Tdlh0M3F0bDVEMzc2NlNjeU1qTG8zYnQzaGM1ak1Cam8zYnMzaHc0ZDR1REJneFhxQ3l3VGdSY3ZYcVI2S1lMTnpwMDd4NXc1Y3poNDhDQUdnNEVoUTRZd2NPREFVZ2RVT0RrNThjUVRUOUN4WTBkbXpwekp1WFBubURGakJ2SHg4WmpOWmo3NjZDTjhmWDBaUG53NFBqNCtqQnMzanRPblR3T1dRSXNoUTRady8vMzNXMWUyNzlpeGd3OC8vSkNUSjAvU3ZYdDNwazZkU3YvKy9lblNwUXZ2dnZzdU8zZnVaT1hLbFRScjFzeWhRUUJwYVdrQXhRWUI3Tml4QXhjWEYrNisrMjZIbkhQanhvMjgvZmJiQURScjFveVltQmhTVTFOdFZ2YVhaUG55NWZqNStURnc0RUNiZmIvODhndEhqeDVsM0xoeC9QNzc3OWJ0dzRZTnN6NSs4ODAzQVVoSlNjRnNOdVByNjJ2M1BDKzk5RktaeGxVWjB0UFR5NVI1b2VCeGp0SzVjMmQ2OWVyRmxpMWIrUHp6enhrL2Zqd0FPWmZ1bVJYTkJGQ1c2OWZlc2RkQ1JnY1JFUkVSa2JMU1gwOUZSRVJFcEhKVXF3Wk5tMXBXOHA4NTQ1Z1NBY25KbHFDQzRHQkxtUUFSa2FxaVlNQlRFWk9pVjFwbVppWmdmNVZ0VmxZV0FPN3U3ZzQ5Wi83SzdKZGZmaGwzZDNmaTR1S29WYXVXZGYvUW9VUEp5TWl3cmt3MkdvM2xUbFdmUCtsZTJ1UFBuRG5EYjcvOVJyTm16V3oyblQ5L251enNiT3JWcTFkc0gydlhybVhKa2lWa1oyZmo3ZTNOK1BIajZkYXRXOWtIRDdSbzBZSWxTNVl3Yjk0OERodzRRSjgrZmZEMTljWFoyWm03N3JvTGIyOXY0dVBqU1UxTnBYZnYzdlRzMlpQT25Udmo1T1JFUmtZRzMzenpEV3ZXck9IMDZkTzR1N3N6WU1BQUJnd1lZTzIvVHAwNlRKMDZsVC8vL0pOOSsvYlJ2WHQzTm0zYTVKQlZ6eHMzYnVUaXhZdUFaYVczUFVlT0hBR2dUWnMyRlQ1ZnZuNzkrcEdTa2tMSGpoMXAzcnc1UTRjT0pUVTExYWFFaGRsc0pqSXlFajgvUDJyWHJtM1R6L0xseSszMm41ZVh4OUtsUy9IMjlxWlhyMTZGZ2dEc09YbnlKSUJEZ3lzY3JiTEtBWlRWaUJFanFGdTNicUhBaSt6c2JBd0dRNmt5QVRqaStyWEh5Y21KOWV2WGwvazRSNVk4RVJFUkVSR3BEQW9DRUJFUkVaSEtGUkR3VjRtQXVMaUtsd2d3R3VIRUNVdHdRZjM2NElBVXNpSWlGWFpwVlRSUVpVb0JKQ1FrQU5oZHBYemh3Z1dnNkFuY3N0aTRjU09lbnA2Y1BuMmE0OGVQRXhRVWhMdTdPMGxKU1F3Yk5veStmZnN5WXNRSW0rUE9uVHZIbENsVDZOdTNyelhWZWtHNXVibEZyaEEybTgxczNib1ZnSll0VzlyZGYrTEVDV3NneElBQkE2eHA1VWVQSG0zVGZ2ZnUzVURKRTlhMWE5Y21KeWVIOXUzYk0zNzhlR3U2K1BMeTlQVGtsVmRlSVNrcHlicXkvNkdISHJMdUR3d01aTldxVlJnTUJveEdJei8vL0RNUkVSRkVSRVNRbVptSnQ3YzNqejc2S0E4Ly9ERCsvdjRBL1BqamozejIyV2VNSERtUzVzMmIwNmhSSXhvMWFnU0FsNWNYd2NIQkZScHp2dndnQUh1ZnI1aVlHSktTa3FoWnN5WkJRVUdGOWtWSFI1ZHBBclhnWjhCZ01EQm8wS0FTajhuSnlXSEVpQkgwNjlmUDdyOTNVYlpzMlVKVVZCU1BQLzY0M1V3V2w5dTdkeStBM1lucGZFZVBIcVZXclZvRWxESjQwV1F5a1pxYVdxNVY3WmQ3OHNrbkNRME5wVnUzYnJ6NDRvdkV4Y1h4OGNjZkYzdk0wS0ZEcVZPbkR2ZmRkeDhuVHB5bzhCankrZm41TVdUSUVPdnozTnhjekdhejNVQ2t5cnArUlVSRVJFUnVKQW9DRUJFUkVaSEs1K3dNOWVwWlNnUkVSenVtUkVCS0NodzZaQ2s5RUJnSURxeHJmVjB5bVNBMkZpNWNzS1F0TDZaV3QwaVY1ZVFFN3U1UXZUclVybTI1dDFRVkJWTm5WNUZNQUtkT25RS3d1eEw2N05tekFNVk9ZdDkyMjIzRlRtN20yN1p0bTNVU0xqODlQc0RTcFV2SnlzcWlaOCtlZG85emNYRWhMUzJOSlV1VzRPbnB5VDMzM0ZOby8rclZxNG1MaTZOZnYzNDBidHpZdXZML3pKa3ovT2MvLytIMzMzL0hZREFVV2xsODZ0UXBsaTVkeXFGRGh3cWxNMDlQVDZkZHUzYTBiZHVXOXUzYjg5Ly8vdGU2THpjM2w2KysrZ3FBelpzM0V4b2FTdGV1WGUyT3VWT25Uc3liTjQrV0xWdVdPdjEvYVJRMVFYenExQ2tPSERqQS92MzcyYk5uai9VMU5XellrQWNlZUlBNzc3elRPb2thR1JuSmtpVkwyTDkvUCs3dTdodzhlSkRtelpzWDZxOUxseTUwNmRMRklXUE9EeVN4RndSdzRNQUJ3UDZrckl1TEMzWHExQ25WT1dKaVlzbzF0dndBbUJvMWFwVHB1TkRRVUR3OVBlMEdwVnd1TnplWEgzNzRBWVBCVUd3MmlDMWJ0ckJtelJvV0xseG9EY1lveXRHalI1azNieDRQUHZpZ3pmVlFHaWFUaVY5Ly9kWDZ2R25UcG9BbFdPSEVpUlBrNU9SWUF4ZUtFaDBkVFZaV0ZxNnVyalJ0MnJSUSswNmRPcFY1VEVYSnp4cFNNQWlnc3E5ZkVSRVJFWkViaVlJQVJFUkVST1RLOGZCd2JJbUF2RHhMVUVGaUlvU0VnS2VuWThaNXZibDRFVTZkQWw5Znkvdms0V0daVEJXNTF1VGxRV1ltSkNUQTRjT1d6M01SdGJpditMZ3VwZGZIWUxDVVE2a0NEaDQ4Q0VDREJnMXM5aDA3ZGd5QWtKQ1FJbytmUEhseXFjN3o5Ny8vblpDUUVEdzhQTGpsbGx0bzBxUUplL2JzWWRPbVRUejg4TU9FaFlYWlBTNHdNSkRYWDMrZHNXUEhNbi8rZkh4OWZlbmV2YnQxdjhsa1l0MjZkYXhidDQ1cTFhcmg1K2RIWm1hbWRRVjZ0V3JWR0RkdVhLSCtmWDE5MmJ0M0w4N096b1NGaGRHK2ZYdmF0MjlQaXhZdENxMG9mL25sbDhuT3pzWnNOdlBXVzI4UkV4TkRVRkFRWjg2Y1lmTGt5WVNGaGZIMDAwL1R1blZyNXMyYlYyaWlzcWpYNDJnUkVSRk1uejdkK2p3a0pJU0hIbnFJbmoxN1VyOStmY0R5SG0zZnZwMXZ2dm5HbXJxK1I0OGUvUE9mLzZ4d2xvS1M1RSswMjF1eHZtL2ZQZ0JhdDI1dHM2OU9uVG9zVzdhc1ZPY1lOR2lRZFFWNFdlelpzd2VBRXlkT3NILy9mc0xDd25BdVJkQlF3NFlObVRScGtqVXJRM0ZXcjE1TlltSWlYYnQydFJ0b2t5OHpNN1BFc2hkcGFXbDg4TUVIZlB2dHQ1ak41bklIbUdSbVpqSnAwcVJpMjVTMEh5QStQdDV1dTQwYk41WnJYUGJrVC9JWHpMaHdKYTVmRVJFUkVaRWJoWUlBUkVSRVJPVEt5eThSRUJNRDhmRVZMeEdRa1FGSGoxcFdCdGVwNEVxS1BBQUFJQUJKUkVGVW93bnVnaTVlaEpNbklUUzB5cVFvRnlrM0p5Znc4ckw4cEtaYVNvTlVoYy8ycFpUVmdDVUFvQXJjZzh4bU16dDM3cVIyN2RyVXJGa1RzTlE3ejdkNzkyNENBZ0tvVmF0V3Fmc3JTdjVFWGI2a3BDVG16cDFMdzRZTkdUcDBhTEg5TkdqUWdHblRwdkhTU3kveCt1dXZNM3YyYkZxMWFnWEEvZmZmajlsc1p1L2V2Wnc1YzRiNCtIaXFWYXRHNDhhTjZkQ2hBdzg4OElETitQMzkvWmt6Wnc3Tm1qWER3OE9qeURFM2FkS0VqSXdNWnN5WVFVUkVCTFZxMVdMKy9QbGN2SGlSSlV1VzhQUFBQek51M0RnNmQrN004T0hEeTFWcnZLSnV2ZlZXSG43NFlabzJiVXJidG0ydDJRTE1aalBIang5bjU4NmRyRisvbm9TRUJBd0dBMTI2ZE9IUlJ4KzFPL0ZlR2ZJbjJ1MEZtUlFYQk9CSTk5OS92elVqUWNGemYvenh4emc1T1ZsTEozaDVlZEd4WTBlNmR1MUtwMDZkZVB2dHQ0dWNHTDdsbGx0S1BPL2V2WHRadm53NUxpNHVOcDl4S1B3NXo1L3N2anpiUS81SytKU1VGSjU2NmlrdVhMaEFuVHAxR0RWcUZCMDdkaXh4RFBaNGVYbngzbnZ2Mld6LzZxdXZXTGR1SFk4ODhnaDMzWFZYc1gwODg4d3ozSFRUVFlVQ1VPd3BTMGtIZS9JemxYZ1h5Snh5TmE3ZnZMdzh1LytHSWlJaUlpTFhPZ1VCaUlpSWlNalY0ZXdNd2NHV1ZQNW56MXJTMUZlRTJRem56ME55TXRTdlh6VldCMTl0SnBNbEEwQlZtQ1FWY1RRZkg4dG4rK1JKYU5ueTZwWUd1RFNaQjFneWJWUUJPM2JzSUQ0K252NzkreE1SRWNIaHc0ZUppSWlnZXZYcVJFVkZjZXpZTWZyMjdXdHRuM3FwVEl2VHBRQ0cyTmhZY25KeXFGV3JGZ2tKQ2NUSHgxdjNsV1RHakJuazVPVHc3My8vbTl6Y1hESXpNL0h5OGlJbUpvYjQrSGliRmRsdDJyUmgvUGp4ekpvMWk5T25UMXVEQVB6OS9Sa3laRWloT3VLbDBhNWR1MkwzbTgxbU5tL2V6TEpseTRpTGk2TjI3ZHE4L3ZycitQdjc0Ky92ejh5Wk05bTllemZ2dnZzdWUvYnM0ZGRmZitYdmYvODdBd2NPTEhaaTB0R2NuSng0N3JubkFFaE9UbWJuenAzczJiT0hYYnQya1ppWUNJQ25weWNQUHZnZy9mdjNKeWdveUdIblRrdEw0OENCQTNoN2UrUHA2WW1IaHdmdTd1NDRPenVUbEpURTExOS96Zjc5KzNGeGNlSG1tMjh1ZE95SkV5ZElTa3JDMTlmWG1yR2dOREl5TW5CemM3T3VtSStPamlZcEthblFDdkRMOWUvZkg2UFJ5TkdqUi9uMTExL1p0bTBiVVZGUmVIcDZNbXZXTEtwWHIwNUVSQVRidDI5bjI3WnRiTnUyRFNjbko5cTBhVVAzN3QzeDhmRXBjOGFFalJzM01uLytmRXdtRTg4Ly83eE5FSVNMaXd2eDhmRWtKaWJpNXViR2tTTkg4UER3d09leTcrRWZmL3dSZ0t5c0xISnljaGd3WUFCUFBQRkVoVmF0R3d5R1F1UEp5Y25oeXkrL1pQMzY5VlN2WHAzSEgzL2NaaHoydUxxNjJnM3VLQ2c0T05obVcweE1EQ2FUcWRDMlgzNzVCWUM2ZGV2aTQrT0RoNGNIcDArZjVvTVBQZ0FzSlJnS3VoclhiM1IwZExIbkZCRVJFUkc1RmlrSVFFUkVSRVN1cm1yVm9GRWp5NnJlNk9qQ0syckxJenNiSWlNdDJRYUNnNkdZOUx2WHZkaFlTekNFQWdEa2V1WGpZL21NeDhhQ0F5ZEF5NnpnZmF1S0JBRXNYNzRjZ0h2dXVZZkl5RWkrK2VZYm5KMmRlZnJwcC9uMDAwOEJ1UFBPTzVrN2R5NG5UcHl3cHRqUG54Q05qbzdtNVpkZkx0Um5TWk9DK1I1ODhFSGMzTnlvVjY4ZXYvNzZLeSs5OUZLaC9TMWJ0clE1NW80NzdxQmh3NGFsUGtkNVpHZG5zMmJOR3Y3M3YvOXg5dXhaQUxwMzc4N1lzV050MHIvZmNzc3QzSHp6elN4ZnZwelZxMWV6YXRVcXRtN2R5bi8rODU4cmxscjg4ODgvNTlDaFF4dy9mcHo0K0hqcmRqOC9QL3IyN1V2Mzd0MjUrZWFiSzIwOHBTa0hZVzlTZWZmdTNZQ2xiRUpaMHRxLzg4NDcvUERERDdpNHVPRHM3RXgyZGpaZyszazVmLzQ4YTlldTVmejU4MFJIUjNQNjlHbU1SaU1BSGg0ZTlPdlhqMy84NHgvV3ozSm9hQ2hEaGd3aE9qcWFpSWdJdG16WndtKy8vY1p2di8zR29rV0xhTkdpQldQSGppM3hzMmMwR3BrMmJScTdkdTBDTEtVSyt2ZnZiOU91V2JObUhEcDBpTWNlZTh5NnpWNk4rcGlZR092NHhvOGZUNU1tVFVyNVRwWHM1NTkvWnZ2MjdmejQ0NDljdkhqUlducWpOQUVBcFdXdnBNT2dRWU9JalkwdHRHM2Z2bjJzV3JYS2JoL096czUyMzBON0t1djZkWEp5WXYzNjlhVWFRMEVWellRZ0lpSWlJbExaYnVDL2lJcUlpSWhJbGVMakF5MWFRR0tpcFV4QWJtN0Yra3RLc3FUQ3IxY1BhdFJ3ekJpdk5SY3VXR3FtaTF6UGF0YTBaTHlvS2tFQW5wNVhieHdGUFBIRUUyemF0SW5RMEZCQ1EwTUxwUUJ2MUtnUkNRa0p0R3ZYanFOSGozTDQ4R0djbkp6bzJiT25kV0tyU1pNbUJBVUZZVEtaeU12TG8zcjE2Z3dmUHJ4VTUrN1JvNGYxY1VoSUNNSEJ3ZFpTQlBYcTFiT3VicjljWlFZQUFMaTV1ZkhMTDc5dzl1eFp3c0xDR0R4NHNNMHE5b0pjWFYwWk9uUW90OTkrTzIrKytTWTllL2E4b3JYRms1S1MyTGx6SjBGQlFmVHExWXVtVFp2U29rVUxXclpzV2U2YThhWGw3ZTFOaHc0ZFNFeE14R1F5V1gveTh2S29WcTBhd2NIQjNISEhIZHgrKyswMnh6WnUzSmdlUFhxVXVLTDdjbTNhdE9IdzRjTVlqVWFNUmlQZTN0NkVoSVFRSGg1ZXFGMUFRQURyMXEwak5UVVZiMjl2V3JSb1FmUG16V25idGkzdDI3Zkh6YzNOYnYvQndjRU1IRGlRZ1FNSEVoVVZ4ZGF0VzlteVpRdUppWW5VclZ1M3hQRzV1TGhRcTFZdGZIMTlDUThQcDJmUG5uYmJqUmt6aHNXTEZ4TWZINC9CWUNBNE9KZ1JJMGJZdEh2aWlTZW9YcjA2L2ZyMXMyWS9jQlIzZDNlKysrNDdRa0pDZU9TUlIramZ2LzhWK2V6V3FWUEg1djF2MnJRcFFVRkIxb3dIZVhsNXVMcTYwcWhSSS83eGozL1FyRm16VXZWZEdkZXZxNnVyVFdhUzBpb3VRNFdJaUlpSVNGVmdNQmRYMkU5RVJFUkU1R293bVN5cC9XTmpMV24rSzhyWDExSWk0QXBPM2xRSisvWkIyN1pWb2o2NVNLWEp5NFBmZjRjQ05lbXZ1TjkvaDBzcmtXblZxc3JjYTdLenM0dWMrTXZJeU1DemdnRUxCdzhlSkRNemswNmRPbFdvbnlzcE9UbVpoSVNFTXErNnpzdkx3MkF3VlBya2UwSFoyZGtZalVhOHZMeXUyRG12RldmT25NSEx5d3QvZi84Szk1V1NrbUt6a2p4ZlpHUWtjWEZ4ZE8vZUhiQ1VTVENaVEVXMnIwcUtlMTNYcW12cCtoVVJFUkVSY1NSRE9YNlpWUkNBaUlpSWlGUmRPVGx3NWd3a0oxZThMeWNucUZNSGF0ZUdHK1dQd0wvOEFoMDZYTzFSaUZTK3EvbFpONW5ndDk4c2p3MEdTekRDalhLUEVSRVJFUkVSRVpGS1Y1NGdBQzBKRWhFUkVaR3F5ODBOR2phRVpzMmdvaXNoOC9MZzdGazRmTmhTSmtCRXhCRXUxUzBITFBjc0JRQ0lpSWlJaUlpSXlGV21JQUFSRVJFUnFmcTh2YUY1Y3dnTnRVeXlWVVJXRmtSR1FsU1VKZE9BaUVoRkZBd0NxQ0psQUVSRVJFUkVSRVRreHVaeXRRY2dJaUlpSWxKcUFRRlF2VHJFeHNMNTg1YlYvZVdWbkF3cEtUZGVpUUFSY1N3RkFZaUlpSWlJaUloSUZhTk1BQ0lpSWlKeWJYRnlza3pjdDJvRmdZRVZtN3hYaVFBUnFTZ0ZBWWlJaUlpSWlJaElGYU1nQUJFUkVSRzVOcm02UXYzNkVCWm15UkJRRVNvUklDTGxWVEFJb0ZxMXF6Y09FUkVSRVJFUkVaRkxGQVFnSWlJaUl0YzJkM2NJRFlXV0xTMmxBaW9pT1JrT0hiS1VHakNiSFRNK0VibStLUk9BaUlpSWlJaUlpRlF4Q2dJUUVSRVJrZXVEaHdjMGFnVE5tNE92Yi9uN3lTOFJjT2lRU2dTSVNQSHk4Z3BuRDNGenUzcGpFUkVSRVJFUkVSRzVSRUVBSWlJaUluSjk4ZktDSmsyZ2FWUEw0L0xLenJhVUNQanp6OElyZlVWRThoVU1BSEIxQlNmOUw3YUlpSWlJaUlpSVhIMHVWM3NBSWlJaUlpS1Z3c2ZIa2hYZ3dnV0lpWUhNelBMMWMrRUNwS1JBWUNEVXFRTXUraFZhUkM0cEdDQlVyZHJWRzRlSWlJaUlpSWlJU0FINkM2YUlpSWlJWE4rcVY3ZjhKQ1ZaZ2dIS3M2cmZiSWE0T0VoTXRBUUMxS29GQm9Qanh5b2kxeFlGQVlpSWlJaUlpSWhJRmFRZ0FCRVJFUkc1TVFRRWdMKy9aU0kvSmdaeWM4dmVoOGtFWjg1WUFnTHExYlAwSnlJM3JxeXN2eDRyQ0VCRVJFUkVSRVJFcWdnRkFZaUlpSWpJamNOZ2dKbzFvVVlOU3pEQStmUGx5d3lRa3dOUlVlRGxaUWtHOFBaMi9GaEZwT3BUSmdBUkVSRVJFUkVScVlJVUJDQWlJaUlpTjU2Q3dRREp5WlpnZ016TXN2ZVRuZzdIamxuS0RkU3JCKzd1amgrcmlGUmRDZ0lRRVJFUkVSRVJrU3BJUVFBaUlpSWljdU15R0N4bEFnSUNJQ1hGRWd5UWxsYjJmaTVjc0J3ZkdBaDE2b0NMZnMwV3VlNlp6WmFzSUFCT1R1RG1kblhISXlJaUlpSWlJaUp5aWY0NktTSWlJaUlDNE9kbitVbExzd1FEcEtTVTdYaXpHZUxpTEdVR2F0V0MyclhCMmJseXhpb2lWMTlPanVXNkIyVUJFQkVSRVJFUkVaRXFSVUVBSWlJaUlpSUZlWHRENDhhUWtXRUpCa2hPTHR2eEpoT2NPMmNKQ0ZBd2dNajFTNlVBUkVSRVJFUkVSS1NLVWhDQWlJaUlpSWc5bnA3UXNDRmtaVUZzckdXRmYvNnEzOUs0Z1lNQnpHWXp5WmVDSi96OS9URVlERmQ1UkNLVlFFRUFJaUlpSWlJaUlsSkZPVjN0QVlpSWlJaUlWR25WcWtGSUNMUnFaWm5JZHlsakhHMStNTUNCQXhBVFkzbCtEY25Pem1iRmloVVlqVWFiZlJrWkdTUWtKTmhzejhyS1lzQ0FBUXdZTUlEMDlIU2IvWEZ4Y2VUbTVwWnBIRjkrK1NYdnYvOCtaanVCR08rLy96NWZmUEZGbWZvcmpZeU1EUEx5OG9yY2J6S1pTRXBLcXZCNTdyMzNYdnIwNlZQaGZyNzc3anZXcmwxYjRYNHFhdWpRb1F3ZE92UnFENlB5WldUODlkakQ0K3FOUTBSRVJFUkVSRVRrTWdvQ0VCRVJFUkVwRFRjM3FGY1BXcmVHMEZCTDJZQ3l1RWFEQWViUG44OEhIM3pBaXkrK2FGM2RENUNRa01ESWtTTVpNMllNc2JHeHBlNHZJeU9EbDE1NnFjekgvZTkvLzJQVnFsVjJzd3FzV3JXS2RldldsYnF2MHZqKysrOFpPSEFnQ3hZc0tMTE5xbFdyR0R4NE1PdlhyM2ZvdWN0cjBhSkZ4WTczU29tT2ppWTZPdnBxRDZQeUtRaEFSRVJFUkVSRVJLb29sUU1RRVJFUkVTa0xKeWNJQ0xEOFpHWkNmTHlsVkVBeEs4WUxLVmdtSUREUTh1UG1Wcmxqcm9EQmd3ZHorUEJoRGgwNlJIaDRPRE5uemlRNE9KaUFnQURxMWF2SFR6Lzl4SVFKRTVnL2Z6NysvdjdGOW1VMm01a3padzVuenB5aFdyVnFwS1NrVUx0MmJldit5TWhJNHVMaTdCNmJscGFHazVNVE8zYnNzTHMvTXpQVDdqNVBUMC9hdDI5dlBmL2h3NGRKVFUyMS9xU2twQkFYRjBkc2JDeXhzYkgwNnRXTFljT0cwYVpORzF4ZFhWbTNiaDAxYTlia2lTZWVLTlR2OGVQSFdiNThPVzV1YnJSdDI3YlkxMzIxOWUzYnQ5aU1Ca1g1OXR0dnFhWTA5L2JsNVZtdWY3QmN2Kzd1VjNjOElpSWlJaUlpSWlJRktBaEFSRVJFUktTOFBEeWdmbjJvV3hlU2tpd0JBZmtUZ3lVeG1lRDhlWWlOaGVyVkxjRUFQajZWTzk1eXFGT25EdlBuejJmaXhJbEVSVVV4YXRRb1huMzFWVnEzYnMwcnI3ekMyTEZqaVl5TVpPTEVpY3liTnc5UFQ4OGkrMXF5WkFrN2R1ekEyZG1aeVpNbjA3UnAwMEw3di96eVN6WnQybFRzZUtaT25XcDNlMEpDZ3QxOXdjSEJMRnUyREFDRHdjQ01HVE5zU2hoNGVYa1JFQkJBVUZBUVBwZitEWUtDZ25qOTlkY1pNMllNeTVjdnAySERoblR2M2gyQXBLUWtwa3laZ3RGbzVPV1hYK2FtbTI0cWRzeFZSWEJ3Y0tuYW5UbHpCaGNYbDBJQkFFZU9IR0hVcUZGbE9sOVpTaHg4Ly8zM09EczdsNm4vcXlvOUhmSkxVL2o2WHQyeGlJaUlpSWlJaUloY1JrRUFJaUlpSWlJVjVlejgxNnIrdERSTE1FQnk4bCtUaE1VeG15MXRrNU10UVFXQmdWQ2poaVhqUUJYaDcrL1BtMisreWNzdnY4d2ZmL3hCeHFVMDZPN3U3a3liTm8yUkkwY1NGUlhGNjYrL3pvd1pNK3oyc1dMRkN2NzczLy9pNU9URXhJa1Q2ZFNwazAyYlo1OTlsb0VEQjlvOWZ2VG8wWmhNSmhZdVhHaXpiK2pRb2R4MDAwMjgvdnJyTnRzdk4ySENCRXdtRTM1K2ZreWZQcDF6NTg3eDlkZGYyejFuNDhhTkdUZHVIRC8rK0NQMTY5ZTNiazlMU3lNa0pJVGV2WHZUbzBjUHU4Y1dONGJMR1kzR1VyVjFkbmJtdmZmZUs3Ry9vdVFIUTVUazdydnZ4cy9QcjlBMmQzZjNVZ2NSNUpjQ0tHMTd3RzZaaHlxdFFHa01CUUdJaUlpSWlJaUlTRldqSUFBUkVSRVJFVWZ5OXJiOEJBZERRb0tsVkVCV1Z1bU96Y3lFMDZmaDdGbExJRUN0V2xVbXpiaTN0emV6WjgvbStQSGp0R3ZYenJvOU1EQ1F5Wk1uczJEQkFvWU5HMWJrOFkwYk44YlQwNVB3OEhCNjl1eHB0MDFBUUFBQkFRRjI5eGtNQmx4ZFhZdWNXQzV1WDBINXBRRUFYRnpzLysvUUN5KzhRSExCU1Y1Z3lwUXBOdTNpL3ArOSt3NXI2bXpEQUg0bllZT0FBaUlvRHVyV0tsYWhmTFZxSFZoM3E5WmRhOVcydG01eDFEcnFyRm9YVmF0VzY4QTZxaFpiYmF1b3VJb1RwSzdXdlFVUlJGRm1DQ1NjNzQ4ME1TR0RKR3k5ZjllVnEvSE05eVRubk5EelB1L3pQSDZNVTZkT3FmK3RyNU5kMVNGdWl2eVdGZWNKRFBuMzMzK3hkT2xTOWI5bE1oa0E3V0FDZlVFVHhxU2xwVUdoVU1ERHcwTnJ1cSt2cjhsQkJLb01BS1l1WCthb0FuY0FaYkFPZ3dDSWlJaUlpSWlJcUpSaEVBQVJFUkVSVVZHd3NnSXFWVksrTWpPVjVRS1NrNEdjblB6WFZTaUF4NCtWTDJkblpVQ0FxMnVKWkFlUXkrWHF6bklIQndldEFBQ1ZCZzBhWU0yYU5VWkhjd2NFQkdEcjFxMXdjbkl5dXIrb3FDamN2WHRYWjdwVUtvV05qUTIyYjkrdWQ3M1UxRlNEODh3Vkh4K3ZVektnSUJ3ZEhRMW1Hd0NBVHAwNklTY25CeEVSRVFhWGVmLzk5eUhOVTJwQ0twWHFEUnpRbkphYm02dDNlN0d4c2NqSXlFQ0ZDaFZRcmx3NTJOblpJU01qQTF1M2JnV2dETm9nQXhJVGdmK3lOOEROVFprSmhJaUlpSWlJaUlpb0ZHRVFBQkVSRVJGUlVYTndVTDRxVjFhV0MwaE9WbzRrVmlqeVh6YzFWZmtTaXdFWEY2QjhlZVYvaXlFZzRPN2R1NWc2ZFNxR0RSdUdWcTFhNmN6djNidTMzdlVFalRJSWd3Y1AxaHNjNE96c2pIWHIxdWxNRHdzTHc0VUxGL1J1TnljbkIrdlhyOWM3THlVbHhlQThTeG5ybE5mMDRZY2ZJakV4c1ZEM2JRcC9mMyt0Tm5idDJoVlpXVmttdGZ2U3BVdjQ3cnZ2OU02enNiRkJ6NTQ5ZGFZL2VmSUVreVpOTXJsOXBwUkNBTXBZeG9DTURDQSsvc1cvUFQxTHJpMUVSRVJFUkVSRVJBWXdDSUNJaUlpSXFMaUlSRUM1Y3NwWDFhcktnSURuejVXdjdHemo2K2JtS2dNSFZHbklIUjJWMlFHY25RRjdlK1cyQzluUm8wZVJsSlNFdVhQbjR1TEZpeGcrZkxoV0N2MjhLZlAxZWY3OHVkN3BDZ01CRUhGeGNmRHo4OE9pUll1MHBnMGVQQmlCZ1lHWU0yZU96anBCUVVIdzhmSFI2VXpldW5XclRtMTdWYXA2UTlQYXRtMXIrR0JlSW5YcjFvV1BqdzhVQ2dWeWMzTWhDQUljSEJ4UXZYcDE5Ty9mSDVVclY5WlpSNkZRRkdwNWcwSjM3bHpSNzBNandBVnVicVdtWEFjUkVSRVJFUkVSa1NZR0FSQVJFUkVSbFFUTmdBQWZIMEFxVlFZRHBLWXFSeHRyZGpicWs1R2hmRDE4cUQzZHprN1pNV2xqVStBbURoa3lCTTdPemxpN2RpMysrT01QM0xsekJ6Tm16RUQ1OHVXMWxqTjF4RHdBSkNjbm8wK2ZQbnJuU2FWU1BIbnlCQUVCQVZyVDc5eTVBMEJabDk0Y0F3WU0wSm5tNCtNRFFKbFZJQ0VoUVdzYUFMaTV1Wm0xajdMcXRkZGVNM3NFdnFlbnAwbmZ0U3Fvd3B6em9rQ1NrNVgvemUrYUtXd1pHVUJhbXZJYUppSWlJaUlpSWlJcVJSZ0VRRVJFUkVSVUd0amJLMTllWHNwUi8rbnB5ZzdHMUZRZ005UDA3V1JsS1YrRjVJTVBQb0NYbHhmbXo1K1B5NWN2WTkyNmRaZzRjV0toYlY5VFhGd2NBR0Rmdm4zWXQyK2Z6dnh0MjdaaDI3WnRldGVOalkzVk84b2ZBS3BWcTZZdVBhRHErSTZNakZSbkZjamJHWDdreUJITERzQ0F6TXhNbzZueDVmL1ZsemUyVEdabXB0NnlDZ1JsZVl5U2tKVUYzTGdCVktzR3VMdVhUQnVJaUlpSWlJaUlpUFJnRUFBUkVSRVJVV2tqRml2VC9EczdBNVVySzRNQ3BGSmxNRUJtcGpJNFFDWXJ0dVkwYjk0Y2l4WXR3c2FOR3pGaXhJZ2kyNCs5dlQwKy92aGpyV2tQSGp6QWtTTkhVTEZpUlhUcTFFbnZlcUdob1hCeGNVSDM3dDIxcGd1Q2dFMmJOc0hlM2w1bm5aaVlHUFg3aXhjdlFpNlhvMm5UcGdVL0NEMEVRVEFwTlg1K3k1Z1RCQ0NUeVJBZEhZMjMzMzViUGMxUWtJUWh5NWN2UjcxNjlRQVlEMUF3eEp4MUdqWnNpT0RnWUxQM0FRQ1FTSlQvOWZDd2JIMXpwS1RvbHU2NGYxK1pnY1BKcWVqM1QwUkVSRVJFUkVSa0FnWUJFQkVSRVJHVmRtSXg0T2lvZkduS3psYStNak9WblpOcGFVV1dFcjFldlhwWXVIQ2gzbm5tZFBZcUZBcUQ4NnBVcWFLVnd2L0preWNZTzNZc0FHRFlzR0ZvMmJLbDN2VkNRMFBoN095c2svNC9QajRlbXpadDBrbnhuNXViaTZpb0tQVy9wMDJiQmhzYkc2eFpzd2J1UlRDaTI5SFJFYnQzN3pZNHYxT25Uc2pKeVRHYVB2Lzk5OStIVkNvMWFYOXo1ODVGZEhRMHBGSXB3c1BEMWROOWZIeVFscGFHNTgrZm8wS0ZDbkRNZXo3OTU5R2pSNURMNVZwQkI2WUVNZVJsempxZW5wNW1iMTlIMWFvRjMwWitzck9CeTVlVmdUbWFIandBNnRWVGx2a2dJaUlpSWlJaUlpcGhEQUlnSWlJaUlpcXJiR3lVTHljbm9HSkYzZmwvLzEwc3piQ2tnemcveDQ4Zng3Smx5NUNTa29JZVBYb1lEQURRMTVhMWE5ZkMwZEVSMTY1ZEE2QXNCNkRwM0xselNFNU9ocjI5UGFSU0tVYU1HSUVsUzVaZzRjS0YrUGJiYjlYTG1UdHl2cmdKZ29DN2QrOGlKaVlHTVRFeGtQMlhIZUt2di82Q3ZiMDlXclJvb2JYOGhnMGJFQk1UZzYrKytncnQyN2ZIMEtGRGRiYVptcHFLUG4zNndNSEJBYjYrdnVycHhnSVVWSll1WFlydzhIRFkyZGtoS3lzTEV5ZE9SUHYyN1kyMnY4eVZPTEN4VVY1ckNRbktmNHRFeXNBYnFSUklTdEovSFJJUkVSRVJFUkVSRlRNR0FSQVJFUkVSVWI3V3JWdUhKazJhb0VtVEpoQ0x4VnJ6VE9rZ1ZrbE9Ua2FmUG4zMHpwUEpaRGh4NGdSMjdkcUZtemR2QWdEczdPeVFucDZPUllzV0dkeW1xcU41MGFKRnlNM054Wmt6WndBQVlyRVk5ZXZYeC92dnY2KzEvTUdEQjFHelprM0laRExFeHNhaVE0Y09PSHYyTENJakk3RjM3MTcxY2o0K1BnQ0F1TGc0aUVRaVZLNWNHWUF5MEVBaWtjRGIyeHVBTXVPQXNRd0hSV1h0MnJVSUN3dlRtVDVuemh3MGJkb1UxdGJXT3ZNYU4yNE1XMXRibkR4NVVtOFF3TEZqeHlDWHk5R3FWU3ZZMk5pWTNKWTFhOVlnUER3Y05XclVRSEJ3TUVhUEhvMTE2OWFoZWZQbWVqTU9YTHQyRFNFaElSZzZkQ2dDQWdKTTNrK3A0TzcrSWdoQUlnSGtjdVg3UjQ4QU43Y1g1UW1JaUlpSWlJaUlpRW9JZ3dDSWlJaUlpTWlvOVBSMDdOeTVFenQyN01DcVZhdFFxMWF0UXQzKzQ4ZVBFUklTZ2t1WExpRTdUNzMxckt3c0hEeDQwT3h0K3ZqNFlNT0dEVHJUbnp4NWdzaklTQXdhTkVncmVHSDA2TkdvV2JNbVdyUm9BVWRIUjJSbFphRmp4NDVRS0JUbzBLRUR2THk4MU5zTENncEMrZkxsMWY4K2R1eVl5YW42QzVPYm14czhQVDN4OXR0dm8zbno1cGd5WlFxeXNySVFHQmhvY0IxcmEydTBiTmtTRVJFUmlJbUpRYk5temRUekZBb0ZkdTdjQ1FEbzJyV3JTVzFRS0JSWXZYbzE5dXpaZzNMbHl1SHJyNzlHbFNwVjBMcDFheHc1Y2dRclY2N0VwRW1UMU10THBWSnMzTGdSdTNmdmhpQUlXTEprQ1VKRFEyRnZiMi9ocDFBQ2JHMEJPenNnSzBzWkFHQnREZVRrS044bkpnTC9CWWZRQzlldVhZTk1Ka1BqeG8xTHVpbGxrbHd1aDVWVjJYaDhrNTZlRGdCd2NuSXE0WllRbFI2OEJ4SVJFUkZSU1NnYi94ZEpSRVJFUkVRbDV1clZxeEFFQVE0T0RuanR0ZGNLZmZzVksxYUVTQ1NDV0N4R3UzYnQ4TjU3NzJIVXFGRUdPL0x6WXl5Ti8rN2R1NkZRS05RZDRTb3VMaTdvMTY4ZkFLQjE2OWJxNmNuSnlRQUFaMmRuZzl0ODU1MTN6RzVqWWVqYXRTcysrT0FEczlkNzc3MzNFQkVSZ1UyYk5xRnAwNmJxbFB5N2QrOUdZbUlpR2pWcWhBWU5HdVM3bmRUVVZNeVpNd2NYTGx5QWxaVVY1c3laZ3lwVnFnQUFoZzBiaHJObnp5SWlJZ0tWS2xYQ2dBRURzSGZ2WG16ZXZCblBueitIalkwTk9uWHFoTDU5KzVhdEFBQVZGeGRsRUFDZ0xNZng3Sm55ZldLaU1odUFyVzNKdGMwQzRlSGhpSStQUjJCZ29ON3ZmdEdpUmFoUW9ZTGU3QkdtV0xod0lXSmpZODNLR2xLYWZmWFZWL0R3OEVCd2NIQ0J0eFVVRklSdTNicGgxS2hSQnBjWk0yWU1IQndjc0hEaHdnS1gwSkRKWkZpK2ZEbWtVaW1hTjIrT3RtM2JtclcrWEM3SEgzLzhnYzZkTyt0a0MxRW9GT2pldlRzQVpjYVYwbGJ1b3pDL3Q3S21JTWVla1pFQnVWd09GeGVYSW1oWjZjQjdZT0VycnVzdE16TVRYM3p4QmR6ZDNiRmt5Ukk4ZmZvVVM1Y3V4YUJCZzFDN2R1MGkzYmNoV1ZsWkVBVEJyTDl2SmsyYWhJb1ZLMkxDaEFrRjJyZGNMc2RISDMyRWxKUVVmUC85OTZoUm8wYUJ0a2ZhQ25wZXA2YW1JaWtwU2UvL1R4MDZkQWdSRVJGNDk5MTMwYVpORzYxNWFXbHB1SHo1c3RGQVh3Qll2WG8xSGo1OGlDbFRwc0RCd2NHaU5scUM1eDBSVWVuRklBQWlJaUlpSWpMcXlwVXJBSUQ2OWV2cmxBSUFnQ0ZEaHBpOExVTnA4Ny84OGt2WTJkbkIxb1RPMDlEUVVHUm1abUw0OE9FbTd4Y0FuajE3aHQyN2Q2TnUzYnJxMVA3NXVYWHJGZ0NnYXRXcVp1MUxVMFpHaHRIQUJKWDhsc243Mlp2eVdlbFRwMDRkQkFZRzRzeVpNOWkxYXhjKytPQUR4TWJHWXVQR2paQklKQ1o5cmlkUG5zVDMzMytQSjArZUFGQm1KZERzT0tsUW9RTEdqaDJMT1hQbVlQUG16VGh3NEFBZVAzNE1HeHNiZE8vZUhYMzc5a1dGQ2hVc2FuK3BrTGZFZ2IwOUlKVUN1Ym5BclZ0QTNicWxvaXpBa0NGREVCc2JxM2ZldG0zYjRPSGhBUURZdkhremtwS1NESlptT0hqd0lIeDhmQ3p1QUNzTERoOCtqSC8vL2RmZy9ERmp4cWpmeDhURXFNdUZHUExzMlRPNHVycXFPOEl2WDc0TXVhcDBSQjVQbno3RnhZc1h0YWFwUmd6ZnYzOGZOMjdjd0Z0dnZWVW9uZXJmZmZjZERoMDZCQUFRaVVSbUJ3R0Vob1ppeDQ0ZE9IcjBLR2JQbmcxWFYxZjF2SnljSFBWMml5c0FvS2kvTjBzbEpDUWdOemNYbFNwVjB2dTdXUmlLNDlqajR1TFVuWk9MRnk5V1o2U1FTcVg0NVpkZkxHcjNSeDk5cEROdDNMaHhTRWxKc1doN2VXa0dEL0llYUxuYzNGeWRjN2MwWG0vVzF0WmFaWmx1M3J5SmYvNzVCeU5IamtTUEhqMHdaTWdRZytXTlB2endReVFtSmxxOGIwOVBUMnpac2tWcm1rd213OVNwVS9IMDZWTk1tellOTld2V05HbGI1OCtmei9mek1zV3BVNmVRbEpTRTJyVnJGNmdqdHFpdXlkS29PTS9ybVRObjR1N2R1MWl5WkFsOGZYMjE1a1ZIUitQY3VYTm8wYUtGMW5SQkVQRHR0OThpS2lvS2ZmdjJOWG9mdW5UcEVtN2R1b1hjM0Z6MXRQWHIxNnVEbXMweGNlSkVrNWN0cStlZElBaDQ5T2dSeEdJeEtsV3FWQ2o3SlNJcWJSZ0VRRVJFUkVSRVJsMjllaFVBMExCaFE3M3pEVDFnTjRjNUl3ejM3TmtEQUdZSEFSdzdkZ3d5bVF4OSt2UXhlWjBUSjA0QVFMNGo0NDhkT3dZN096dTgrZWFiT2cvOVJDS1Jlb1M4UG5GeGNSQUV3ZWhEeGJpNE9KUGJiSW92dnZnQzU4K2Z4N3AxNitEbTVvYlEwRkRJWkRMMDY5ZlBhTGFIaElRRXJGcTFDcWRQbndZQU5HblNCT2ZQbjllN2JNdVdMZkhoaHg5aXk1WXRlUHo0TWJ5OHZMRFlqd3p4QUFBZ0FFbEVRVlIwNlZLNHU3c1g2ckdVQ00zUlZSa1pnSzh2Y1AwNklBaktEQUczYndPMWFnR2xaQ1MwWmtmdnFWT25JSlZLWVcxdERRQzRjZU1Ha3BLUzRPdnJpOWRmZjkyczdkNjlleGRoWVdINUx2ZjA2Vk1BeXRHMHBoZzhlTERXZVJJVEU0TkRodzdoeXBVcjZnZlpsU3BWUW1CZ0lIcjE2bVh3L21IT2VoY3ZYa1I0ZUxqQk5tbDJBdVRud1lNSG1EeDVNaG8yYklndnYvd1NFb2tFczJiTndqTlZ4b2c4VHA0OGlaTW5UMnBOVTQwWTNyMTdOd0RvakFxMHhKWXRXM0RvMENGVXFsUUpycTZ1aUl5TVJHaG9LRDcrK0dPVHR6Rnc0RURjdVhNSFo4K2V4ZWpSbzdGZ3dRSjQvMWNDUXhVRVlLakRMVCttQkV1cGlNVmlIRGh3b01pL04wdUVoNGRqNmRLbGFOdTJMU1pQbm16Uk5sVGk0dUx3K2VlZlF5YVRBWURXU1BMaU9IWXZMeSs0dWJuaDh1WExXTDE2dFRwamhWUXF4ZWJObXkwNUpMMUJBQThmUGpSNGZSU0dzbjRQTEE1eXVSeVhMbDFDZEhRMG9xS2lNR2pRSUoxTVI2WHhlck8ydG9aWUxGWjNlZ1lHQm1MTm1qV1lOMjhlZHUzYWhTZFBubURhdEdsR3QyRnVNQlNnN0RnMjFKN3ExYXZqMHFWTEdETm1ERWFPSEltT0hUdWF2WDFMN2R1M0R3RFF1WFBuQW0ybnFLL0pvbGFhZnY4MURSdzRFSk1uVDhha1NaT3diTmt5cmFEa1M1Y3VBUUQ4L2YyMTF0bTBhUk9pb3FMZzVlV1Zid1l3UVJBQVFPdi9SVTZlUEduUi82dVpFd1JRVnM4N2tVaUU3ZHUzSXp3OEhNSEJ3Y1Y2clJJUkZSY0dBUkFSRVJFUmtVR0NJT0RhdFdzQVlQRGh1RG5wYlpPVGs4M3FoTThySlNVRjZlbnBxRk9uanRucit2djd3OGZIQjgyYk56ZHArYVNrSlB6MTExK1FTQ1Q1cnZQUFAvL2c5OTkveDR3Wk0vRDIyMjlyelhOd2NEQTZHcVZUcDA3SXlja3h1c3o3Nzc4UHFWUnFVcnRONGUzdGpYSGp4bUhCZ2dXWU4yOGVBQ0FnSU1CZ1orQ0RCdyt3ZmZ0MkhEbHlCQXFGQXZiMjl2anNzOC9RdVhObnRHL2YzdUIrQmcwYWhPenNiT3pjdVJPUEhqM0N2SG56RUJ3Y2JEUW9va3l3dFZXTzlGY29nT3hzNWI4clZ3WlV3UnBwYWNETm0wRDE2b0NGSGFLRlNkVVJtWkdSZ2FOSGo2Snk1Y3JxRWR5cVVlRzllL2MyZTd0UG5qekJ3WU1IVFY3ZTFHVjc5ZW9GZDNkM3lPVnlUSjQ4V1QxSzN0YldGcTZ1cmtoTFM4UDkrL2R4Ly81OVJFUkVZTW1TSlZybmxDWHJCUWNINjAzdmEyd2tzVDcvL1BNUFpzNmNpZFRVVk5qWjJhbW5mL2ZkZDNvem9Rd1pNZ1J0MjdiRmdBRURkT1lsSnllclA3TzVjK2RpN3R5NWV2ZTVmLy8rZkR2UWR1N2NpVTJiTnNIQndRRno1c3lCaTRzTFJvMGFoYTFidDhMZTN0N2srN0t0clMxbXo1Nk5iNzc1QmlkT25NRFlzV094ZE9sU1ZLbFNCWm1abVFCZ2NZa1BWVENCTVk4ZlA0WmNMc2RiYjcwRm9PaS9OM1BkdlhzWHk1Y3ZWOTlqQzBJUUJDeGV2RmdkQUpCWGNSeTdSQ0xCNU1tVE1XellNUHorKys5bzJMQWhXcmR1alFvVktxaC8rOVBUMDNIOStuVTBiZHBVYTkyY25CenMyYk1IMjdadFExcGFHcXBXcmFvM0FFREYydHBhM1pHVWwyckV0ckcvTjR5TjZpNnI5OERpc0cvZlB2VUlaTTIvTTFTZGlacEsyL1dtWW10cnE1VnB4Y3ZMQ3lFaElWaS9majI2ZHUyYTcvcVdCT3NZQ2dJUWk4VVlOV29VS2xXcWhCOS8vQkZMbHk3RnJWdTNqSlo4TVpleERGeXFvTkdmZi83WnBBQVZBUGorKysvMXBvNHZ5bXV5cUpURzMzOU5UWm8wd1pBaFE3QnUzVG9zVzdZTUN4Y3VCS0FNdUg3NjlDbHExYW9GVDA5UDlmSjc5KzdGMXExYlVhRkNCY3lmUHovZm9HblZkYXZ2YjRLODM5WDU4K2NoazhsMFNnd1lPdTZYOWJ3Yk5Xb1VMbCsrak9YTGw2Tk9uVG82R1JxSWlNbzZCZ0VRRVJFUkVaRkIxNjlmUjBaR0JxeXNyQ3pxZUM5c2YvMzFGd0RnK2ZQbkNBc0xnNysvUDZwVnEyYlN1bFdxVk1GWFgzMWxVdHBaUVJDd1lzVUt5R1F5dlB2dXUvaytkTXZJeUFBQWxDOWZYbXY2NHNXTExSN2RwbW51M0xsYXFUMExnNnVySyt6czdKRDFYMjM3R2pWcTZFMy9tNTZlanVEZ1lLU2twRUFrRXFGMTY5WVlPblNvMWtQS3ZHUXlHWTRmUDQ3dzhIQk1uejRkSGg0ZVdMTm1EZjc1NXg4TUhUb1U3ZHExdzN2dnZWZGk5WG9MaGIwOWtKNnVmSitSQVhoNktvTUNIajFTVGt0TEE2NWNBU3BWQWp3OFNrVjVnQXNYTGlBM054Zi8rOS8vQUNnNzZRNGRPZ1JYVjFlZEVaK204UGYzTnlrSVNQVkEyZHg2MkZsWldiaDQ4U0w4L1B6UXYzOS9OR3JVQ0JLSkJJSWc0T3paczFpNGNDR1NrNU14Zi81OHJGeTVzc0RyRmRTK2ZmdXdZc1VLS0JRS0RCdzRVS3ZEMDl2Ykd5a3BLVWhOVGMxM084N096Z0NVcVd5enM3UGg3ZTJ0TlZKVkxwZGorL2J0Nk5xMUsxeGNYSXltbXhjRUFSczJiTUQyN2R0aGEydUx1WFBub25yMTZnQ0FCUXNXWVB6NDhWaTNiaDNTMHRJd2RPaFFrKzZQVmxaV21EcDFLdWJPblFzN096dDFDbDNWNkwxeTVjcmx1dzE5Tm0zYVpIUitTa29LK3ZYckJ3QjQ3NzMzTE5xSFBzYStOM01JZ29BbFM1WkFMcGRqM0xoeEZwZHNVZG0xYXhjdVg3Nk1TcFVxSVNFaG9VRGJNc1NVWTY5Y3VUSUdEeDZNSDM3NEFTRWhJYWhWcTVaVzBNM1dyVnNSRmhhRzExOS9IVU9HREVHREJnMXc1TWdSYk55NEVZbUppZkQyOXNhSUVTUFFwazJiWWlzVFlVaFp1d2NXaDVDUUVBREtFYkgxNjlkWGw0QXFLcVplYithVW1zckt5b0pNSnRPN1RsUlVGQUFZRExZcUtyMTY5WUtUa3hOQ1FrTFU1WS95TzZaSGp4NFpYTWJMeXd2ZmZQTU5BTk15Y0psenp5anN2eTlMVW1uOC9jK3JkKy9la01sazZONjl1M3JhMGFOSEFRQ3RXclhTV2pZZ0lBRE5temZINE1HRERaWXlpNCtQaDVXVkZTcFdyS2orTHNWaU1lN2R1MmYwLzE4MmJ0eUk1OCtmNndRQkdQS3lubmZXMXRZSURnN0cyTEZqc1hqeFlxeGN1YkxFZjZ1SWlBb1Rnd0NJaUlpSWlNaWdjK2ZPQVFCcTFxeFo0QTROd1BRSFBtUEdqSUdUazVQNjM0SWc0UGp4NDFpL2ZqM0VZakdlUFh1R05XdldZTTJhTmFoWXNTSUNBd1B4NXB0dndzL1BEei84OElQQmROUzFhdFV5YWY5cjE2N0Y2ZE9uNGVUa2hFR0RCdVY3SE0rZlB3Y0FuWTV4VlYzdmdqSlVpc0VTT1RrNVdMOStQWDc5OVZjSWdvRFhYMzhkVjY5ZXhZNGRPeEFkSFkzZzRHRFVyVnRYdmJ5VGt4TW1UcHlJUFh2MllPalFvUWJMQmVUbTV1TGl4WXM0ZXZRb0lpTWoxWUVSdWJtNWVQLzk5OUd3WVVOODk5MTN1SDc5T2c0ZVBJaURCdytpU3BVcWFOYXNHZno4L0V6TzBGQnEyTm05Q0FKUWpkVDE5bGFPL0krTkJYSnpsVUVCRHg4Q0NRbEErZkxLVjdseUpWWW1JRG82R2dEVW82ai8rdXN2cEtXbHdjZkhCeEtKeEdnSGhXYm5SSk1tVFFwMVZLTWhZckVZSTBhTXdQdnZ2NjgxWFNRU0lTQWdBR1BHak1IczJiTng0OFlOM0x0M1Q5MjViZWw2bHNyTXpNVHk1Y3R4K1BCaDJOblo0YXV2dmtMTGxpMTFsdnYxMTEreGJkczJuZW1IRHgvV0dsWGF2MzkvQkFRRXFFY05wNlNrb0cvZnZ1cjcycGt6WjJCalk0TXZ2dmhDWGFQZFVMc1dMVnFFRXlkT3dNSEJBYk5uejliSzZGS2xTaFVzWHJ3WVgzNzVKWGJzMklGNzkrNWgwcVJKNmlBRVk2eXNyREI5K25TSXhXTDF3M0xWZlRCdk1GUmgyYnQzTDNKeWNsQzFhbFg0K2ZrVmVIdW1mbSttT25ic0dLNWZ2NDZBZ0lBQ3R5OHVMZzZob2FGd2NIQkFqeDQ5c0dyVnFnSnRMeTl6ajcxSGp4NDRkdXdZc3JPemtaMmRyVFh2czg4K1E2MWF0YkJ4NDBhTUd6Y09ibTV1ZVByMEtUdzlQVEYrL0hnRUJRVVZTakJjWVNocjk4RGkwTEpsU3dRR0JpSWdJQUF1TGk1bWxlVXdoN25ubkxucHl3VkJNTHFPSlRYUkM2cGp4NDd3OWZWVkI5SG1kMHh5dWR5azQ5WVhUQ0lJQWdZT0hJakV4RVNFaElRVTZ0K05aVWxwL2YwL2MrWU1waytmcmpWTlgwbVZkZXZXWWQyNmRUclQ4NVlNQXBUblFXWm1KZ1lQSG93ZVBYcGcyTEJoNmt3QVZsWlcyTHg1TXk1ZXZBaEhSMGU5YlZjb0ZFYURDUFh0TDYrWDVieHIwS0FCM25yckxadzZkUXBIamh5eHFFUUlFVkZweFNBQUlpSWlJaUl5Nk8rLy93YWdmRGhpTHBsTUJoc2JHNjNSRk1lUEh3Y0FyUTUrZmJwMDZZTE16RXpFeE1UZzc3Ly94bDkvL1lXa3BDUklKQktNSFRzV3JWcTF3cGt6WnhBWkdZbVltQmo4L3Z2ditQMzMzMkZuWndkL2YzODBiOTRjNWN1WHozYy9lYVdscFNFa0pBVEhqeCtIV0N6R3hJa1Q0ZUhob2JXTW82TWpuajkvamhzM2JxQjI3ZHE0ZS9jdXJseTVBbnQ3ZTdpNXVabTF2NExJeWNtQlZDcUZvNk1qN3R5NWc2eXNySHhyY1o4NmRRcHIxcXhCZkh3OHhHSXhQdm5rRS9UdTNSczNiOTdFM0xsemNmZnVYWXdhTlFwK2ZuN28xcTBiM25yckxVZ2tFcno1NXB0NDg4MDNkYmIzNE1FREFNb1J3SDM3OXRXcTQxbTdkbTIwYWROR1BTcTRaczJhV0xGaUJmNzY2eS9zMnJVTDE2NWRRMXhjSE9MaTRveG1GU2kxTklOaU5EdkYzTjBCUjBkbGFRRFZxRytGQW5qeVJQa1Npd0VIaHhjdlcxdkEybHI1TXVOaHJDWE9uajBMRnhjWE5HellFSUlnWVB2MjdWcnpqWFUrYUhaTytQajRxS2VmUG4wYXAwK2ZOcnBmVmVmTDBxVkw4MjJqWmtwZUJ3Y0huUWY1bXBvMWE2WisvL0RoUS9YRGZFdlhzOFQ1OCtjUkVoS0NSNDhlb1hyMTZwZzZkV3ErMjlOOGtCNFVGSVJ1M2JxcE94U0Rnb0tRa1pHQitmUG5ReEFFQkFVRklTSWlBdnYzNzBlM2J0MEFBQWNPSEVEanhvMk5CZ0JjdlhvVkN4WXNRSHg4UER3OFBEQjM3bHk5S1c1OWZIeXdmUGx5VEowNkZWRlJVZmowMDA4eGV2Um9uYUNjSFR0MjRNQ0JBMGFQU3hYNGMvUG1UWk5HOFk0Y09SSnZ2UEZHdnNzQnlzNktQLy84RXdEVW4wTkJXUEs5NWVlWFgzNEJvQndCWEJDYVpRQ0NnNE1MSlYyNkprdU9YU1FTWWRhc1dYQnhjVkYzNlAvMDAwOWF5N1J1M1JvSERoekEwNmRQQVNnekNEeCsvQmhidDI1VkwrUGk0bEtvV1J6TVZkYnVnY1VoYjhka1ViRDBldlAwOU1TV0xWdU1MdlAwNlZQMDdkc1hqUnMzeHVMRml3dXB4WmJMKzdkdjNpeGFQajQrZXNzL0JRVUZHWjJYbjdObnp5SXhNUkhWcWxVcnN4MnhoYUcwL3Y1WHJGalJZUG1zNjlldjQvNzkrL0R4OFVHOWV2WE1hb09EZ3dQcTFxMkxVNmRPWWRpd1lWQW9GQkNKUk1qSnlVRjBkRFNhTjIrT0d6ZHU2RjFYb1ZBWS9UdkNGQy9UZWRlclZ5K2NPblVLWVdGaERBSWdvcGNLZ3dDSWlJaUlpRWl2ckt3c2RWclkrdlhybTcxK1NFZ0lEaDgrREZ0YlcxaGJXME11bDZ0VHorc0xLamg0OENCdTNicUZ4TVJFM0x0M0Q0OGVQVktQYUJHTHhXamV2RGsrK3VnamRVZFdtelp0MEtaTkcyUmxaYWtEQXFLaW9uRDgrSEVjUDM0Y1ZsWldlT09OTi9EWlo1K1pWRExnNk5HaldMRmlCZExTMG1CbFpZVUpFeWFvUnd0cWF0U29FVTZmUG8wUkkwWm9UVy9YcmwyeHBvOU1TRWpRNldnek5Fb2ZVS2IrVm8wMmRuZDN4NWRmZnFrZXJWcXJWaTJzWHIwYWE5ZXVSWGg0T0M1Y3VJQUxGeTVnN05peDZOeTVzOEZ0cXRLWHFrYUhlbnA2b2wyN2RnZ0tDdEtidGxRa0V1R2RkOTdCTysrOGd6dDM3dUQwNmROSVNFaEF6NTQ5elQ3K0VxY1pjSkczWnJlOVBWQ3JscklrUUVMQ2kyQUFRSmtoSUQzOVJSWUJUVlpXeWtBQXNWaVpMVUQxM3RVVnFGaXhRTTI5ZmZzMmtwS1MwS2xUSjRoRUlrUkdSdUwrL2Z0YXl4aEtWVzJzYytMbXpac0lEdzgzcVEybUxHZE9CNWptQ0xiOEFtRHlXMCtoVUtCang0NTY2MkFib2pteXIwdVhMdmo4ODg5TnlwaVN0Nk14SXlORGE1cGNMb2UvdnovdTM3K1BpUk1uNHQ2OWU5aTBhUk5hdEdpQk8zZnU0TVNKRTVnNGNhTGViVXVsVXZ6MDAwLzQ5ZGRma1p1Yml5Wk5tbURxMUtsR1V3Szd1N3RqK2ZMbFdMWnNHU0lpSWpCejVrdzBhOVlNUTRjT1JjMmFOUUVvUi9tYk9qSlhLcFdhdEd6ZUVlWEduRHg1RWtsSlNiQzN0OWZxRUN2Tzc4MlllL2Z1NGViTm0vRHc4Q2h3RmdCVkdZQ21UWnVpWThlTzZ2dHNYc1Y5N0txVTVpcjZSckZxT25mdW5EcWJrSXFQajQvQklBQzVYRzR3ZU9USmt5Y0FqS2RUVnkxanlNdDREeXh1cGVWNjAyUnZidzlBT1NLN3BBbUNnRm16WmtFUUJFeWVQRG5mVWxLRlNSVWtaZXh2Tm5NVjlUVlpFa3JxOTkvWDExZnY3M1oyZGpZKy92aGpBTURvMGFNdCt2MW8wcVFKdG03ZGlnY1BIcWc3OWsrZlBvMnNyQ3kwYmR0V0t3aGcwYUpGNnZlSmlZazYwMnJVcUdIV3ZsK204NjVodzRidzh2TENyVnUzQ2lWTEJCRlJhY0VnQUNJaUlpSWkwaXN6TXhNdFdyUkFURXlNUmFNN2F0V3FoU05IamtBbWswSDJYeWVwdGJVMS9Qejg4TWtubitncy8vanhZL3oyMjI4QWxKM0ZucDZlcUYrL1B2ejgvQkFZR0dnd3hiU2RuWjI2WXprek14TW5UcHpBa1NOSGNQNzhlVnkvZmgwVlRldzhyVisvUGdSQmdJK1BEeVpObXFTVkVsL1QyTEZqNGVUa2hOdTNieU1uSndjMk5qWm8wS0FCQmc4ZWJOSitDb3VYbHhmRVlqRnljM01oRW9sUW8wWU5qQjQ5MnVEeWI3enhCZzRmUG93T0hUcmc4ODgvMTBrUDZ1RGdnTEZqeCtMOTk5L0gyclZyWVd0cm0rOUR2VjY5ZXVIZ3dZT29YNzgrT25mdWpNYU5HNXNjQ09IcjY2dDNaSEtab2RucGJLZ3pzMXc1NVNzbkIwaE9CcDQvQnpJeUFFTVBtdVZ5L2RQVDBnQW5KMlhtQUF1cFJxcTJiTmtTMmRuWitQSEhIK0hrNUlSMGZjRUladmpvbzQveXJhRmVWUFd3cjE2OUNrQjV2ekMxMUllaDlaS1RreUVJQWp3OFBMU3lYaHc3ZHN6Z1p4UVFFSUMyYmR1aWZmdjJKbzlvQjNRZlh1Y3RCK0RpNG9MQmd3ZERFQVNJUkNKODl0bG5tRFJwRXI3KyttczhmZm9VTGk0dU92WExCVUZBUkVRRVFrTkRrWlNVQkpGSUJFZEhSengrL0JqanhvMHp1VzFpc1JpVksxZFdaMkh4OS9mSHA1OStpbUhEaG1IWXNHRkcxeDAxYWhTdVhidUdyNy8rR2kxYXREQzQzT2VmZjQ3YnQyL0QydHJhNUhidDNyMGJnRExZeWtIak9pak83ODBZMWZXbHFqVnZLYzB5QVBsMUJoZjFzYTlmdjE0bkJYWGVUbkI5SGVPR09zenpHODJjWHpwM3dQd1U4WnBleG50Z2NTc3QxNXNtZTN0N2lNVmlkU1lTVGFHaG9iQzF0VVhYcmwyTlpvWXFyQklJejU4L1IwSkNBbUpqWS9IRkYxOWc1c3lacUYyN2RxRnNXOFZRNStmRGh3OEJLSU9JL3ZqakQ3TzNLNUZJOE9PUFAycE5LK3Byc2lTVTlPOS9Yai85OUJPU2twTFVwYkVzNGVmbmg2MWJ0K0xNbVRPUXkrV3d0cmJHNGNPSDRlN3VqcVpObTJvdHF5b3paR2lhWnFZRVRhL0tlUmNZR0lqZmZ2c05VVkZSREFJZ29wY0dnd0NJaUlpSWlFaXZDaFVxWU1xVUtlcU9xTHowallqVDFMTm5UL1RzMlJNS2hRSUtoUUs1dWJtd3RiVTEyRW5jcFVzWGVIbDVvWExseXFoYXRhcFdSNCtwSEJ3YzBMNTllN1J2MzE3OU1GWTFTaXl2eno3N1RPdWhzYWVuSjVZdVhRb2ZIeCtqNlRFclZLaUFTWk1tbWQwMlEvYnMyV1BXNkNNVkt5c3I3TnUzRDRJZ1FDS1JHUHhjYTlldURZVkNnYUNnSUhoN2UrY2IwRkc5ZW5YTW16Y1B1Ym01K2JiQndjRUJHelpzS05SUmZXV0dLVUVBS3RiV2dLZW44aVVJUUdhbU1oaEFLbFd1cTNvWitzeXRyYlgzWjRHWW1CZ0F5cFMwKy9idFEwSkNBajc1NUJPdDJyUFhyMS9IK3ZYck1YYnNXSGg3ZXhkb2Y4VWhMQ3dNZ0xMajFkWFZ0VURycVZLWU4yclVDR1BHakZFdjI3WnRXMGlsVXIzYkVZdkZtRHg1c3NuN3JWU3BFaG8xYW9URml4ZGoyN1p0K09tbm41Q2JtNHR1M2JwaDZOQ2hjSEJ3d1BqeDQxR3BVaVVBVUYvVGZuNSs2TldyRjNidTNBa0ErT1NUVDNReUg4VEV4S2hIODNsN2UyUENoQW5Zc1dNSG9xS2lURzZmeXVyVnE3Rnk1VXFFaDRmajZ0V3JKbjIyVXFrVU4yL2VCSkIvK1ppY25Cd0FwbWR2dUhQbkR2NzU1eDhBdXFVQWl1TjdNNFVxYTA1QjBpRnJsZ0VZTTJaTXZnRnNSWDNzeWNuSnhkckJaMjF0algzNzl1bWQ5K0dISHlJeE1kRm9KN3BxR1VOZXhudGdjU3Z1NiszSmt5Y0dPeCtkbkp5d2ZQbHlpRVFpT0RzN0l5VWxSV3QrY25JeWR1ellBWWxFZ2s2ZE9obmRqeVdwdnpVRHQxVEtseStQNWN1WFkrYk1tYmg0OFNMR2pSdUhDUk1tb0hYcjFtWnYzNUQ4cmtsajE0QXgrbXJERi9VMVdSSks0dmQvMEtCQmlJK1BON3BNVEV5TVJjRW9FUkVScUZldkhxeXNyTlJCQUhLNUhHZlBua1hmdm4xMXZsZk43NnQ3OSs2b1U2Y09GaXhZb0xXTXZtdnVWVG52R2pSb2dOOSsrMDM5bTA1RTlESmdFQUFSRVJFUkVSbGxxSE5ac3lhdU1SS0pSRjFEMkJoWFY5ZENyY0hvNnVwcXRQTXFNREJRWjVxNWFUQUxnem1qWWZNeTVYTmRzV0tGK3IwNUhWVDZIc3pwODBvR0FBREtqbm1SU05tcEw1Y3JPL0JOK2N4RUlzRFJVZm5LUzZGUWJrZnpKUWpLWlF0WWF1S0REejdBNWN1WHNYTGxTZ1FIQjJQdjNyM28wYU9IVmdkWVJrWUd6cDgvajU5KytzbWtoOXVhS1dTTlVUMWdOM1Y1ZDNmM2ZETnJoSWVISXlvcUNyYTJ0dmowMDA5TjJxNng5VlRwWTkzZDNiV1dWMTB6dlh2M3hyTm56OVRUWTJOalRYNWdyM3BZM2JGalIvajcrMlBpeEluNDU1OS9NR0RBQUd6ZXZGbWR2YVJuejU2WU0yZU9WZ0JVYm00dTl1M2JoME9IRHFtbmJkbXlCVEtaRE4yN2QwZTVjdVVBQVA3Ky9talZxaFc4dmIweFlNQUEyTnJhNHZYWFh6ZjVjOGtyT0RnWWJkcTBRV3BxcWtsQkFPZk9uWU5Db1lDM3Q3ZE8ydmk4VkVFQXB0NzdWRmtBR2pWcXBETXlyemkrTjFPbzBzcWJVbnJHRUZVWmdDWk5tcUJMbHk3NUxsL1V4ejV4NGtSMSttclZTUGE4REczVG5IMEJNQ25vcktCZXRudGdTU2p1NjAyaFVCanNmUFR3OEZDL2QzTnp3KzNidHlHVHlkUi9rK3pac3dkeXVSd2RPblF3bUpaLzBxUkprTWxrOFBmM042bU5tdHEyYmF2Mzd4OG5KeWNzV0xBQTgrZlBSMlJrSk83ZXZWdW9RUUQ2UGlmVjlUbHYzanlMamtXZjRyZ21pMXRKL2Y2M2FORkNhMzFBV2RMcjBxVkxBSUFXTFZyb0RWaStldlVxWW1OalViMTZkYU1aSld4dGJmSEZGMS9Bejg4UFk4YU1nWXVMQ3laUG5nd3ZMeStENjBpbFVxU25wNXNjUVBtcW5IZFZxMVlGVVBZeVhCQVJHY01nQUNJaUlpSWlJaUp6aVVUSzBmbi9sYnBBZGpaZ1oxZXdiVW9reWxjUmVQdnR0eEVRRUlEbzZHakV4OGRqeVpJbE9wMndiN3p4Qm54OWZYSGt5QkgwNjljdjN3NU5mV2xsQzJQNTZ0V3JHKzBBTzNmdUhKWXZYdzVBV1VPM1NwVXFKbTNYMkhxcVRnQTNOemU5NjFhdVhGbWRUam8yTmhaV1ZsYnc4dktDUXFGQWZIdzhuSnljREpZc0FZQ1VsQlQ4OHNzdjJMTm5ENXlkbmJGa3lSSTBiTmdRbXpkdlJyTm16VkN0V2pXRWhZVmg5KzdkR0QxNk5PclZxNGVJaUFqczM3OGZqeDQ5Z3JPek02WlBudzZGUW9IdnYvOGVtemR2eHM4Ly80eG16WnBoeXBRcHNMZTN4N1JwMDB6NkhFeGxUbXJpSTBlT0FJQzZETURldlh0eDZ0UXB6Smd4UTJmRXY2bzhqQ21aQU5MVDA5WGIxbGRMdnFpL04xTWxKU1VCZ01ubFovSlNsUUd3dDdmSCtQSGpUVnFuTkJ5N3M3T3p6dmV5ZWZObWc5TU5VZFd4TGtvdjB6MndwQlRYT1NmL3J6Uk8xYXBWc1g3OWVwMzVIVHQyMU9xQTkvTHl3dTNidC9INDhXUDQrUGhBSnBQaHp6Ly9oSldWRlhyMTZtVndQNDBhTmNxM0xZWVk2L1Mwc3JMQ3RHblRzSC8vZm5UbzBNSGlmWmppeXBVcmlJMk5oWnVibTA3cTk0SW9qbXV5T0pYazczL2VFbWh4Y1hIcUFLdFBQLzBVdlh2MzFydGVjbkl5Um84ZWpiaTRPUFRxMVF2dDI3YzN1STl1M2JwQkVBUklwVks0dTd2bmUyN2Z1WE1IZ0RMUWUrZk9uUWJiWU1qTGV0NnBnb3RVNXdRUjBjdmc1ZmsxSnlJaUlpSWlJaXBPaFIwRVVNUUdEQmlBNk9oby9QSEhINWcrZmJyZVpYcjI3SWxGaXhiaGwxOSt3WVFKRTR4dUw3K1IwanQyN01DNmRldmc3T3lNMU5SVVRKa3l4ZUNJU0xsY2J0S0QzMy8rK1FjelpzeUFYQzdId0lFRGpUNFVOMmM5MVFQZlU2ZE80Y0dEQnpycno1NDlXejNxUGlnb0NGNWVYdGl3WVFNRVFVQ2ZQbjNnNWVXRlpjdVc2ZDMzL2Z2M01XclVLQWlDZ0o0OWU2SjM3OTVhby8zdDdPelF1M2R2ZE8zYUZUdDM3b1N0clMxV3JWcUZFeWRPd01yS0NoMDZkTURnd1lQVkkremZlT01OaElXRjRjOC8vMFREaGcwTmxqd3BMcytlUGNPWk0yY0FBSzFhdFFJQTNMcDFDOUhSMFpnK2ZUcG16NTZ0MVdHWC9WLzVERk15QVlTSGgwTW1rOEhOelEzTm16ZlhtVitVMzV1cGNuSnkxSjJXZGhiY0F6VExBSXdhTlFxZW5wNG1yVmNhanQzRnhRVWZmZlNSMXJUTm16Y2JuRzVJVGs2TzBacnRoZVZsdUFlV3BPSTY1MVQzQ0gzM05rRVFJSmZMdGE0MVZXYXF1TGc0K1BqNFlNdVdMVWhOVFVXWExsMzBsblhJbS81Y0g4MU1FUGt0NytibXBwT1JSaVFTb1dQSGpqckxHaHRGYm00R0RlQkZZRW03ZHUxTXp1QmtpdUs2Sm90RFNmNys1eFVWRllVRkN4WWdLeXNMRXlaTXdMdnZ2bXR3MlFvVkt1Qzc3NzdEMUtsVHNXalJJa1JHUnVLTEw3NUE1Y3FWOVM2Zm5wNE9oVUpoTUpoQjA3bHo1d0FvTy9NUEhUcUVPblhxb0hIanhpWWRBL0R5bm5lcSswcFdWcGJCY25oRVJHVk42Zjdya29pSWlJaUlpS2kwMGh6SnJBb0dLTVhxMTY4UER3OFB4TVRFR0h5NDJhcFZLNnhldlJwSGpoekIwS0ZETFI0cHZHL2ZQcXhidHc3VnExZkhOOTk4ZzA4Ly9SVHIxNi9IMjIrL3JkUDVlK1hLRlN4ZHVoVHQyN2MzT2hydDBxVkxtRFp0R3JLeXN0QzdkMitkVHNhQ3JLZnFCTGh3NFFJdVhMaWdNOTlRWFdxUlNJUzMzbm9MZS9mdVJXeHNyTjR5S2RXcVZVUGZ2bjNSb1VNSG5WVDV3Y0hCNnRIRzl2YjJHRFJvRUFBZ0lDQUFlL2Z1UlVCQWdNN29jaGNYRnd3ZE9oVDkrL2MzMk9sc1NXMWhUZWFrd2c4TEMwTjJkamJxMWF1SFdyVnFBVkNPdEV4UFQ4ZXhZOGN3ZS9ac3pKbzFTOTNCbVptWkNTRC9Ebk5CRVBENzc3OERBRHAzN3F5My9FbFJmbStXc0tURFFGVUdvSEhqeHVqYXRhdko2NVcyWTdlVVFxR0FUQ2FEUXFFdzJHYlZzUnFhcjdtTU1XWDlIbGpTaXV1Y1MwdExBNkRNTkpHWHFrYTdab0JBelpvMUFRRDM3dDJEbDVjWHdzTEM0T0RnZ0lFREIrcmQvdUhEaDQzdUg5QU9Bc2h2ZVI4Zkg3MWxhZExUMDNVNk5CMGNIUEMvLy8xUGI1dU16VFBrNXMyYkFKUUJKenQyN0REYVRuME1sV0Vvcm11eXFKWDA3NzlLZW5vNmZ2enhSNFNIaDhQSnlRbDJkblpZdkhneEZpOWViTkp4dEczYkZvY1BIMFowZERTYU5XdUdvS0FnTkc3Y1dPdHZpb1NFQkFESU44Vy9JQWc0Y3VRSUhCMGRNWGZ1WEh6MjJXZFl0V29WZnZqaEI1Ti93MTZGODQ0QkFFVDBzbUFRQUJFUkVSRVJFWkVsTklNQS9odTVXTnE5OXRwck9IUG1EQjQvZnF4M3hMR3RyUzNhdDIrUDA2ZFBJeUVod2FJT3NHM2J0aUUwTkJRZUhoNllNMmNPS2xhc2lENTkrbURqeG8zNDhjY2ZNWHo0Y0FES2grS2hvYUg0L2ZmZklRZ0M5dS9majg2ZE84UFIwVkZubStmUG44ZjA2ZE1oazhuUXIxOC9vdytBTFZsdjh1VEplbXVBanh3NUV0ZXZYOWZiSnBVT0hUcGc3OTY5MkxsenA4RlU3djM3OThlTUdUTnc2dFFwazlwdGl2dzY2aVVTaWQ1UnNNYkV4OGREb1ZDWXZIeGlZaUwyN05rRFFGbHpYVVVrRXVITEw3L0U4K2ZQRVIwZGpZVUxGMkxLbENtUXlXVHFtci81QlFHY09YTUdDUWtKc0xLeVF1Zk9uZlV1VStRaExoTUFBQ0FBU1VSQlZOVGZteW1zcmEwaGtVaWdVQ2dnbFVyTkhzVVlHaG9LQUxoNDhXSyttUzFVd1IwUkVSR2w0dGdOalZ3MlowUnphbW9xQU9WSStQenFNQmRHbmVheWVnOHNEWXJybkh2NjlDa0E2QVJOQVVCR1JnWUFhTzNyOWRkZkI2RHM4STJLaW9KY0xzZXdZY1AwcnEvaTQrT0REUnMyNkV4WDFUazNkWGxENTNsaVlpSSsrZVFUOU96WkV4OS8vTEY2dXB1Ym05N1A4UERodzBibkdlTHA2YWtPakREVjQ4ZVAxV1ZaOUNudWE3S29sSWJmLzZ5c0xQejIyMjhJQ3d0RGFtb3FmSDE5TVd2V0xFeVpNZ1hwNmVubzNyMjcwV000Y3VRSXNyS3lNSG55WkhUdTNCa3JWNjdFMmJObmNmYnNXZGpaMldIRGhnM3FGUGFxN3lJeU1oSzllL2VHcjYrdjNtMmVPblVLY1hGeDZOeTVNM3g4ZlBEZWUrOWgxNjVkMkw5L3Y5N3NGZnE4ck9lZEtraFJNMXNURVZGWnh5QUFJaUlpSWlJaUlrdVV3U0FBVlZwMlZVZUtQb01HRGNMbm4zOXU5aWdvcVZTS2tKQVFIRDE2RkFDd2NPRkNWS3BVQ1FEUXUzZHZIRHQyREwvOTlodXFWS21DN094c2JOMjZGZW5wNmFoU3BRb0dEQmlBTm0zYTZFMHJlL2JzV2N5Y09SUFoyZGtZTW1RSSt2WHJaMUo3TEYxUFUyWm1KdXp0N1kybXU2MWJ0eTRhTkdpQWd3Y1BvbWZQbnFoZXZicmU1ZDU1NXgyODl0cHIrZTdUVUUxMWM3bTd1K3Z0dERMbXd3OC9SR0ppb3NuTEwxKytIREtaRFBYcjEwZUxGaTIwNWxsWldXSEdqQmtZTjI2Y3VqNng1bm1YWHhtRDNidDNBd0NhTjI5dXRETlBuOEw4M2t6aDd1Nk94TVJFSkNVbG1SMEVVS05HRGFQelUxTlRFUjhmRDBEWjV2d1U1N0hyTzA4Tm5iK0d5Z0dvUm0wMmI5NGNNMmZPMUx1TTZydzBGdmhpNnJsYkZ1K0JwVjFobjNPUEhqMENBTDFCVEtvc0Fab2RzK1hMbDBmZHVuVVJFeE1EQUdqUW9FR0I3NThGRlJVVmhheXNyQ0x2SlAvNjY2L05XbjdYcmwxWXMyWU5ySzJ0RFphN0tPNXJzaWlVbHQ5L2lVU0MyN2R2SXlNalE1MkpRTE04amlvZ3lKQ29xQ2gxNXBEWFgzOGRQL3p3QXk1ZnZveTllL2VpWWNPRzZnQUFBTGgyN1JvQTVZajYrZlBuWTlXcVZUcFpSMlF5R2RhdVhRdXhXSXllUFhzQ1VINVA0ZUhoMkxScEU5cTBhWlAvQjRPWDk3eDcvUGd4QUdoOXJrUkVaUjJEQUlpSWlJaUlpSWdzb2ZFZ3R5d0VBU2dVQ25VS1Z4Y1hGNFBMV1RJQzZzeVpNMWkrZkRtU2twTFUwNnBVcWFKK2IyVmxoYWxUcDJMMDZORllzV0lGQU9YSXlwRWpSNkoxNjlZR0g3S2ZPWE1HczJmUGhsd3V4L0Rody9NZE5WZlE5ZkxTbDg1Wm40OC8vaGdUSjA3RW9rV0xzR3paTXIyMXZUVnJnZCs1Y3djeW1RejE2dFhUV2M1UVRmWFNac2VPSFlpT2pvWllMTWJJa1NQMWRwZzZPVGxwZFVTa3A2Y0RVSjRQeHVxZng4Ykc0dno1OHdCZ1VXZGVZWDV2cHFoYXRTb1NFeE54Nzk2OWZEdjE4MUpkRDRZY1BYb1U4K2JOTTJsWm9IaVBYZDk1cXUvOEZRVEJZQkRBdzRjUEFRQmVYbDVtNzk5Y1pmRWVXQllVOWpsMysvWnRBTXJyS2k5VkoxM2U3NjlkdTNhNGR1MGFIQjBkOGRWWFgybmRqNVlzV1FJdkx5LzA2OWV2MkZKOFIwVkZBUURlZXV1dEl0MlBJQWpZdVhNbldyWnNhZlFheXMzTnhhcFZxN0Jueng2NHVMaGcxcXhaYU5DZ2dkNWxpL09hTEFxbDZmZmYydG9hVTZkT1JWeGNYTDVsTU9SeXVkYTY5KzdkdzZOSGoxQy9mbjJ0NVJvMGFLRDN1N3QwNlJLc3JLd3diTmd3ckZ5NUVoczJiTUN3WWNPMGxsbXhZZ1hpNCtQUnZYdDNkWHVjbkp6UW8wY1BiTm15QmIvKyttdSt4d3U4dk9mZC9mdjNBZWkvOXhBUmxWVmw5eTlNSWlJaUlpSWlvcEtrT2NLcUZBY0J6Smt6Qi9QbXpjUElrU01SSHgrUDJyVnJ3ODNOclZDMmZmUG1UWHo5OWRlWVBuMDZVbEpTTUh6NGNLMk9MMDNWcWxYRHRHblQxQjNDZ1lHQmFOV3FsY0hPcjVNblQyTFdyRm1ReStVSURnNDIrVUcrcGV2bEpRZ0MwdExTVE9vRThQUHp3enZ2dklNYk4yNWc1Y3FWK1M0L2QrNWNqQjQ5MnVEOGxKUVUvUFRUVHdaZjU4NmRNK3RZQ3R2Smt5ZXhmdjE2QU1vT2tGcTFhaGxjVm5Na29pcmRiMzdwem5mdjNnMUJFRkM5ZW5WMXFtOVRGZVgzWm9pcWsrYktsU3NXYjZNd2xNU3hHNUtXbG9iMDlIVGs1dWFxejFmTkViQXFWNjllQllBQ1pXTElUMW05QjVvaUl5TUQ3ZHUzUi92MjdaR2NuR3p4ZGl4VkZPZWM2anFxVzdjdTVISzUxcjVVSTRBMWcyMVNVbEx3KysrL0ExQjIzdVV0ODNEaHdnV0VoWVVWV3dDQVRDYkR4WXNYSVpGSThPYWJieGJwdmc0Y09JQjE2OVpoMEtCQm1ETm5qbm8wdUthc3JDek1tREVEZS9ic2dZK1BENVl2WDI2d0l4WW9ubXZTbUlLYzA2WHg5MThrRXVVYkFBQW9BMGM2ZGVxRS92Mzc0Nk9QUHNLd1ljTWdDQUwrOTcvL3FkdjA4Y2NmWStQR2pUcnJKaVltNHZidDI2aGZ2ejdlZSs4OU5HN2NHTHQyN1ZKL2x3Qnc5KzVkSER0MkRGV3JWc1hnd1lPMTF1L1pzeWNhTldxa0UzQmd5TXQ0M2dIQXYvLytDd0JHMjBsRVZOWXdFd0FSRVJFUkVSR1JKVFRMQWVUa0FJSUFGRk1uZ3puczdlMXg0TUFCQUVDZE9uWDAxcjQxVjNwNk91YlBuNC9vNkdnQVFPM2F0VEZwMGlSVXExWU5mL3p4aDk1MTB0TFNJQWdDNXM2ZGkxbXpadUdYWDM3Qm1UTm5NSERnUUx6enpqczZIVFJ6NXN5QlFxR0F0YlUxZnY3NVovejg4ODhHMnpOOCtIQjFaNHVsNitXVm1wb0t1Vnh1dEJNZ016TVRtemR2UnVQR2pURnExQ2o4KysrLytQUFBQMUd1WERtRDlZZE5rWnFhYW5Ea05BRDA2ZE1IYjd6eGhzWGJMNGpJeUVqTW56OWYzVG5SdDI5Zms5ZFZkUlFZNjRETnpNeFVkL1Jaa2dXZ0pMNjMvLzN2ZjlpMGFSTk9uejZORVNOR21MMStZU21LWS8vMzMzL1ZvNjlOSFJrTEFDZE9uTURTcFV1MXB2bjUrZWtzZC9ic1dRQXd1ZlBKRW1YMUhtaUtLMWV1UUJBRU5HalF3T3l5R1lDeTlJRStxMWV2Um1ob3FQcmZtelp0MHJ0Y1laOXpLU2twdUhyMUtpcFhyZ3gzZDNmTW1qVUxGeTVjZ0pPVEU2UlNLVkpTVXVEbzZLaStiMmRrWkdEeTVNbDQ4T0FCSEIwZGNmWHFWZno5OTk5bzJyUXBBT1hvNnFTa0pOU3BVOGVjajZWQVltSmlJSlBKMEtSSkU3UExnNWlyWmN1V1NFbEp3YSsvL29ySXlFaEVSa2FpVWFORzZOT25Ed0lDQXBDY25JeHAwNmJoNXMyYjhQUHp3NHdaTS9KdFUzRmNrOFlVNUp3dXk3Ly9OV3JVZ0NBSTZtd2lMaTR1YU4yNnRUcHRmMEpDQWg0K2ZJamp4NC9yZE9MdjI3Y1BBTkNpUlF1SVJDS01HREVDbjMvK09iWnUzYXExL2UrLy94NDJOalk2NVhpY25KeXdaTWtTazl2Nk1wNTNnaUNvTTNnRUJnYVdTQnVJaUlvQ2d3Q0lpSWlJaUlpSUxDRVdBMVpXZ0Z5dURBQ1F5N1d6QTVRU28wYU53cUJCZzJCdmIyOTJoMFMyZ1F3SFRrNU9jSEZ4Z1llSEJ3WVBIb3gyN2RycDdjQlNLQlQ0KysrL0VSRVJnWk1uVDZKQmd3Wll0R2dSVnE5ZWpmbno1K1BhdFd1WU4yOGUxcTVkaTNmZWVRZisvdjZvVzdjdUhCd2NvRkFvQUFBNU9UbnFtdWlHWkdabWF1M1Rrdlh5VXRWeWRuVjFWVThUQkFHQU1zVnRlSGc0UWtORGtaeWNERHM3T3dRR0JtTG16SmtZUDM0OGZ2NzVaeng5K2hSang0N1ZxY2xyQ2g4ZkgyellzTUhzOVlxU0lBajQ2YWVmc0hYclZnaUNBRDgvUDB5Yk5rM25lMWNvRklpTmpZV0hoNGQ2eEw4Z0NEaDM3aHkyYmRzR0FHamN1TEhCL1J3NGNBQlNxUlFPRGc1bzI3YXQyZTBzaWUvdHRkZGVnNit2TCs3Y3VZTUxGeTdvN2V3dURvVjk3QmN2WHNTMGFkT1FrNU1EQUpnL2Z6NisvdnByMk5yYW9tM2J0bnFET2I3OTlsdlkyZG5CeWNrSkxWdTJSRTVPRGtRaUVXcldySWsrZmZwb0xYdnQyalhFeHNiQzI5dmJwSkd5eHVUbTVocWNWMWJ2Z2FhNGZQa3lBR1VkYlVzWXVrYytlL1lNejU0OXkzZjl3ajduRGg4K2pOemNYUFh4MUtsVEJ5ZFBua1I2ZWpyRVlqRjhmWDB4ZlBod2xDOWZIaytmUHNYWFgzK05XN2R1b1Z1M2JtalZxaFhHangrUFpjdVc0WWNmZm9DRGd3UGk0K09oVUNoMFJoY0xnZ0NwVktwelBLcTJGOFNSSTBjQUZIMHBBRUJadXFKUG56N28wYU1IRGh3NGdPM2J0K1BTcFV1NGRPa1NmSDE5a1phV2hxU2tKTHo3N3JzWU8zWnN2bVUvaXV1YU5LWWc1M1JaK2YyWFNDUUF0RXNBZUh0N0l6dzhISUlnUUJBRW5Rd2hxbEhxZVR2Sk16SXk4T2VmZjhMS3lrcGRkcWhHalJyNDlOTlAwYVpORzB5WU1FRzliR0dOc244Wno3dHo1ODRoS1NrSkRSbzBnTGUzZDRIYVFFUlVtakFJZ0lpSWlJaUlpTWhTTmpiS3puOUFXUktnRkFZQjJOcmF3c1BEdzZSbEV4TVRZV3RyaTNMbHlrRXVsNnZydzJvK0NGY1pOV29VeEdLeFRvcnZ0TFEwQU1DeVpjc1FHUm1wVGdIdjdPeU1KazJhQUZBKzdGNitmRGtpSWlLd1pjc1dQSHIwQ0dGaFlRZ0xDNE8vdnovbXpadW5IZzF1TGt2V1MwMU5oVlFxUmJseTVXQnZiNDluejU2cE82eDlmWDNWeTkyN2R3K0FzbmJ0MHFWTFlXMXRqZDY5ZTZ0SDZ0V3BVd2N6WnN6QXpKa3pjZkRnUVZ5L2ZoMkxGaTFDK2ZMbExUcVdna2hNVEVSUVVGQ2hiT3Zldlh2NDdydnZ0RHBudnZycUs5aG9ac1A0ajFnc3hxaFJvNUNWbFFXUlNBUmJXMXNvRkFwMVIzSzVjdVh3d1FjZkdOeFg5KzdkVFU3aFhKcSt0OTY5ZTJQQmdnWDQ1WmRmQ2pVSW9IWHIxdXFPSFUxRmZlejM3OS9IdEduVGtKMmRqY21USitQOCtmUFl2MzgvaGcwYmhqNTkrbUR3NE1Gd2QzZlhhWmRtaG9ycDA2ZXIzOHZsY3NqbGNxU25wOFBLeWdwMmRuYnFVYnJtQm52azVPUm9kYTdkdkhrVFQ1OCtOZGpoVmxidmdhWW9hQkNBT2ZmTG9qN25IQjBkRVJZV0JnRG8wS0VEQUtCdjM3N28wNmNQY25KeUlKRkkxSjJubHk5Znh1elpzNUdjbkl6V3JWdGo1TWlSRUlsRWVQZmRkM0hnd0FGTW1USUZZOGVPeGFGRGh3QW9NelZvaW91TFE3ZHUzVXcrOXRqWVdKUHVwNW1abVRoejVnd0EvZCtKc2UyWXVnOTlySzJ0MGFWTEYzVHMyQkdIRHgvR3p6Ly9qRHQzN2dCUW52K21qcTR1cm12U21JS2MwMlhsOTc5aXhZcTRkKzhlRGg0OGlIZmZmVmQ5WGdQSzhnR2FBVVZ5dVJ5M2J0MVN0eWx2OW9MTm16Y2pOVFVWWGJwMGdZdUxpM3A2M3QvWnd2cDdRTlBMZE43OThzc3ZBSFEvTnlLaXNvNUJBRVJFUkVSRVJFU1cwbnpRbUowTjVGUHJ2TFRidkhtek9tMjJwalp0MnVoTXk1dE9GbERXdEgzKy9Ea0E0TTgvLzRTdHJTMWF0MjZOdG0zYm9sbXpaam9QdXR1M2I0K2dvQ0NjUFhzV3g0OGZ4NDBiTnpCcDBxUkNQQ0xUM0x4NVUyK0tjQWNIQjd6NzdydnFmMnVPem4venpUY3hmUGh3blJGai92NysrT2FiYnpCcjFpeTg4Y1liS0YrK1BMcDI3WXFzckN5ZDdSZEdaNUNoVGcrSlJHTDJhRGJWcU5tOGZ2amhCMXkrZkJraWtRajkrdlhEeHg5L2JEQjF1VWdrUXZYcTFYSDkrblVJZ3FBK2JnY0hCelJwMGdSRGh3NUZ4WW9WeldxWElVWDl2Wm1qVFpzMjJMVnJGNktqbzNIeDRrV2oyUTRLUTFFZis2cFZxeUNUeVRCNDhHQzBhZE1HTFZ1MkJBRHMzNzlmSzgyL1NDUlNkODVxdm5KemN5R1h5NUdUa3dPNVhLNDF3bnJxMUtsd2RYWEZxVk9uWUd0cmk2NWR1NXAxN045ODh3MU9uejROT3pzN2lNVmlwS2VuQXdCZWYvMTFzN2FqVDFtNkJ5b1VDbHk3ZGcyK3ZyN0ZNbksxcU0rNXNMQXdKQ1Vsb1huejVscWpnVVVpa1ZiQWtWd3V4OEtGQzVHY25Jd3VYYnBnMUtoUjZ2dlIyTEZqOGV6Wk0wUkhSK1BUVHo4Rm9BeE04dmYzMTlwL3VYTGx0TnFzY3VEQUFYVVFSOTdsTzNYcXBETjl4NDRkV3Y4K2Z2dzRzck96VWF0V0xiMkJKMVpXVnZEeTh0S1pib3hxVkxvcEpCSUoycmR2ajNidDJ1SHc0Y1BZdW5VckhqNThpSkNRRUd6WnNnVjkrL1kxR1B4dzRjS0ZFcjhtaS91Y0Jrcm1kK1M5OTk3RDJiTm5FUklTZ3BDUUVKUGIycVJKRTd6OTl0dnFmMmRrWkdEdjNyMnd0N2ZIZ0FFRGpLN2JzV05Iay9ZUkdSbUpqSXdNazlzRWxQM3o3dHk1Yy9qNzc3OVJ2MzU5cmMrWGlPaGx3Q0FBSWlJaUlpSWlJa3Rwam9RMmtEYTZwRWdrRXAxMHNuazVPanBxcFoxdTFLZ1JybDY5Q29WQ0FaRkloQW9WS3FCZHUzWW1Qenh1MnJRcGF0U29BVnRiVzNUdTNCa3RXN2JNTjYyMVNDUkNRRUFBQWdJQ1ROcEhVYWhWcXhhcVY2K3VIcTBzRm90Um8wWU5mUGpoaDFvZE9YMzY5TUcvLy82TGtTTkhHaDJ4NXVmbmg3VnIxNnBIU3ZmdjMxODlFcjY0dUx1N20xMVM0TU1QUDBSaVlxTE85R25UcHVIYmI3OUZ2Mzc5VEJyWnQyTEZDZ0RLempwVlVFSGUwZEtGb2FpL04zT0lSQ0pNbURBQkkwYU1RRWhJQ05hc1dWTWt4NnhTMU1mZXUzZHZDSUtBL3YzN0ExQjJYbzRmUHg3ZHVuWERzV1BIY09mT0hhU21waUk3TzF2ZDJhL3E4SmYvbHgxRklwSEEydHBhUGJKVkpCTEIydG9hZ1lHQmtNdmw4UEh4UWN1V0xmTU51S2hTcFlwV2gzdkRoZzF4OWVwVlpHZG5JemMzRjA1T1RxaFpzeWJHalJ1bnRkN0xmZys4ZmZzMnNyS3lMTTRDWUs2aVB1ZmF0R21EM2J0M3F6dnZEYkd5c3NMOCtmTVJGUldsa3pYRXlzb0tzMmJOd3ZidDIzSGd3QUZrWjJkajRNQ0JPb0ZIcnE2dUdEWnNtTTYybzZLaTlBWUJ1THE2NHBOUFB0R1puamNJb0h6NThxaFZxNWJCamtRdkx5K3o3OHVXak9BV2k4VUlDZ3BDMjdadEVSRVJnYzJiTnlNeE1SRVBIejQwdUU3Tm1qV0wvSnJNVDNHZjAwREovSTRFQkFUZysrKy94L0hqeC9Ia3laTjh5MUNVSzFjTzlldlhSNHNXTGJRQzhCd2RIVEYrL0hoSXBkSjhmN2VDZzRPTnpsZjU5OTkvelE0Q1VDbUw1NTFNSnNPeVpjdGdiVzJOOGVQSG03d2VFVkZaSVJJS285Z1JFUkVSRVJHVlB1ZlBBNDBiSyt1V0U3MnNjbk9CaXhlQi8xSXNGN3VFQkVEMWNOUFRFNmhTcFdUYVVZcGtaR1NvYThHL2pNckM4UzFidGd6bHlwWERrQ0ZEekZydjU1OS9SbXBxcXQ3T3NiS3V1TDYzL2Z2M1k4bVNKV2pYcmgyKy9QTExJdCtmS1N3OWRzMTYxVVVoSVNFQmJtNXVGcVZ1THMySzYxeDcvdnc1N3QrL2p4bzFhc0RaMmJuSTkyY09TeitEek16TWZJTW1DdXIyN2R1d3NiSFJXM3M4TmpZVzJkblplTzIxMTB4YTN0QThoVUtobGZVQlVHWmFzYkt5TWpzVFNuSnlNaVFTaVZhcWQzUEo1WEpFUkVTZ2RldldzTE96TTdoY1NWK1RwZm1jQnNyRzczOWUxNjVkZzB3bU16azdqYm5MRzFNV3pydDU4K2JoNk5Ham1EaHhJdHEzYjEvcyt5Y2lNb2ZJVUNvMlkrc3dDSUNJaUlpSTZDVjE1UXBRclZxWlQwOU9aRlJHQm5EL1BtQmkzZEZDbDV3TTNMMnJmRisrUEtCUlA1YUlYazFKU1VuSXpjMUZ4WW9WRFpaTklDSWlvcEtUbTV1THBLUWtpTVZpdmVVN2lJaEtHMHVDQUZnT2dJaUlpSWpvWmVYcUNqeDV3aUFBZXJrOWVhSTgxMHRLS1M0SFFFUWxnNTBKUkVSRXBadFlMSWFucDJkSk40T0lxRWd4THlnUkVSRVIwY3ZLMHhOSVRRWDAxRFlsZWlta3BTblA4Wko4Z0tlWnVwUkJBRVJFUkVSRVJFUlVDakFJZ0lpSWlJam9aU1dSS01zQjNMM0xRQUI2K2FTbEtjL3Q2dFdWNTNwSjBjd0VrSk1Ec09JZUVSRVJFUkVSRVpVd2xnTWdJaUlpSW5xWk9Uc3JPMG52M1ZPK2QzY0g3TzBCTWVPQnFRekt6UVdrVW1VSmdOUlVvRVlOb0Z5NWttMlRTS1RNQnBDVG8veDNUbzUyWUFBUkVSRVJFUkVSVVRFVENRS0hLUkFSRVJFUnZmUVVDaUF4RVhqK0hKREpsSjJwUkdXTldBelkyZ0t1cnNvU0FDV1pBVURUdFd0QVJvYnlmWjA2Z0pOVHliYUhpSWlJaUlpSWlGNGFJcEZJWk80NnpBUkFSRVJFUlBRcWtFZ0FiMi9saTRnS2w0M05peUFBbVl4QkFFUkVSRVJFUkVSVW9wZ0RsSWlJaUlpSWlLZ2c3T3hldk0vS0tybDJFQkVSRVJFUkVSR0JRUUJFUkVSRVJFUkVCY01nQUNJaUlpSWlJaUlxUlJnRVFFUkVSRVJFUkZRUW1rRUFNbG5KdFlPSWlJaUlpSWlJQ0F3Q0lDSWlJaUlpSWlvWVc5c1g3N095QUVFb3ViWVFFUkVSRVJFUjBTdVBRUUJFUkVSRVJFUkVCU0dSQU5iV3l2ZUNBR1JubDJ4N2lJaUlpSWlJaU9pVnhpQUFJaUlpSWlJaW9vTFNMQW1RbFZWeTdTQWlJaUlpSWlLaVZ4NkRBSWlJaUlpSWlJZ0t5c0hoeGZ2TXpKSnJCeEVSRVJFUkVSRzk4aGdFUUVSRVJFUkVSRlJRbWtFQUdSa2wxdzRpSWlJaUlpSWlldVV4Q0lDSWlJaUlpSWlvb0J3ZFg3eG5KZ0FpSWlJaUlpSWlLa0VNQWlBaUlpSWlJaUlxS0Z0YlFDSlJ2cy9KVWI2SWlJaUlpSWlJaUVvQWd3Q0lpSWlJaUlpSUNnT3pBUkFSRVJFUkVSRlJLY0FnQUNJaUlpSWlJcUxDNE9EdzRuMUdSc20xZzRpSWlJaUlpSWhlYVF3Q0lDSWlJaUlpSWlvTVRrNHYzcWVsbFZ3N2lJaUlpSWlJaU9pVnhpQUFJaUlpSWlJaW9zSlFyaHdnRWluZloyUUFDa1hKdG9lSWlJaUlpSWlJWGtrTUFpQWlJaUlpSWlJcURHS3hNaEFBQUFTQjJRQ0lpSWlJaUlpSXFFUXdDSUNJaUlpSWlJaW9zRGc3djNpZmtsSnk3U0FpSWlJaUlpS2lWeGFEQUlpSWlJaUlpSWdLaTR2TGkvZXBxU1hYRGlJaUlpSWlJaUo2WlRFSWdJaUlpSWlJaUtpdzJOa0J0cmJLOTluWmdGUmFzdTBoSWlJaUlpSWlvbGNPZ3dDSWlJaUlpSWlJQ3BObU5vQW5UMHF1SFVSRVJFUkVSRVQwU21JUUFCRVJFUkVSRVZGaGNuTjc4VDQ1R2NqTkxibTJFQkVSRVJFUkVkRXJoMEVBUkVSRVJFUkVSSVhKd1FGd2NsSytsOHVCNTg5THRqMUVSRVJFUkVSRTlFcGhFQUFSRVJFUkVSRlJZZlB3ZVBHZUpRR0lpSWlJaUlpSXFCZ3hDSUNJaUlpSWlJaW9zSlV2RDFoWktkK25wUUZaV1NYYkhpSWlJaUlpSWlKNlpUQUlnSWlJaUlpSWlLaXdpVVNBdS91TGY4ZkZsVnhiaUlpSWlJaUlpT2lWd2lBQUlpSWlJaUlpb3FMZzRhRU1CZ0QrMzk1OVIwVjV2RzhEdnhhV0lpSW9DQWlLb2dneHdSNnhSc1NHeHQ2SnNTU2lSbU0zOWhxTkp2WVcvWmw4TmNZdVdMQmhMQ2hnUTFEQVhsQVNGVkVRa2Q1aFlkOC85dDBuTExzTFN4WEo5VG1ISXp4dFo4dXpNODdjY3crUW1BZ2tKSHpZOGhBUkVSRVJFUkhSZndLREFJaUlpSWlJaUlqS2dxNHVZRzcrNzk4UkVVQnU3b2NyRHhFUkVSRVJFUkg5SnpBSWdJaUlpSWlJaUtpc1dGb0NZckhzOTZ3czRPM2JEMXNlcXBCeUdSeENoVWhOVFVWU1VsS2h4MlZsWlNFeE1SRnBhV21sOHJpaG9hRzRkKzllcVZ5TFBxeVVsQlNFaDRkLzZHSVFFWlVidHErb0lCS0pCRktwOUVNWG84ekV4TVFnT2pxNlRLN045dUhIZzBFQVJFUkVSRVJFUkdWRld4dXd0djczNzdkdmdlVGtEMWVlWWxxMGFCSGMzTnhLZkowREJ3NWd5NVl0aUl5TUxJVlNxZWZuNTRkZXZYcGgzNzU5QUlDSkV5ZWlmLy8rU0NoZ1NZYXNyQ3hNbXpZTm5wNmVDdHVsVWlrbVRweUlDUk1tSURzN1c5aWVrWkZSNUhJTkd6WU1NMmZPVk5xK2N1VktUSnMyRGE5ZnZ5N3lOZVhLcXZ5Wm1abFlzMllOZ29LQ2xQWXRYcndZeTVZdFU3aXUzSzVkdTdCMTY5WWlQZ3Rsa1pHUk9ILyt2TnI5WGw1ZWVQZnVuVWJYMnJwMUt3NGVQS2gydjYrdmI0R1BsZCt6Wjg5dy8vNTlqWThIZ0Y2OWVxRlhyMTVGR3BpSWpvNkdxNnNyVnF4WVVlaXhDeGN1eEpBaFErRHI2MXVrY3FtemR1MWF6SjQ5dThqblpXVmxZZmp3NFJnNWNpUWtFZ204dkx6UXExY3ZIRHQyckZUS1ZWNXUzYm9GUHo4L2pZNDllUEJnc1Q3elc3ZHV4WTgvL2xqazg0ckt3OE1ENDhhTnc2RkRoOHI4c2VSSzgvN1ZoSnViRzdwMzc2N1JzYW1wcVVoTVRDeTF4LzVRSGp4NGdNV0xGK1A2OWV0cWo0bUppY0dNR1RQZzd1NWU1dVdwYVBYdnVuWHJzR3ZYcmlJK2k2S3ByUFZ2YVdIN1NyVVAvZjVXNVBaVmVUbDU4aVJHakJpQmdJQ0FNcmwrZWRUdlQ1NDhnWmVYRitMajQ1WDJUWnc0RVNOSGppeVR4LzJ2dHc4L0p1SVBYUUFpSWlJaUlpS2lTczNFQkVoSUFPTGpBYWtVK09jZm9GRWpRRisvekIrNmI5KytTdHU4dkx3QVFPVkFpYXVySzhhTkc2ZTBQU29xQ2hFUkVRcmJkdTdjaWRqWVdLVmpqWTJOOGYzMzN5dHREd3dNeE42OWU0WEh0ckt5MHV4SkZNUFJvMGNobFVyUnUzZHZoSVNFNEo5Ly9vR0xpd3VxVjYrdTloeC9mMzg4ZWZJRVptWm1HRHg0c0xCZEpCSWhQRHdjRW9rRUVva0VPam82Q0F3TXhKbzFhekJ6NWt3NE9UbHBYSzc0K0hnWUdob3FiTXZPemtad2NEQnljM05SczJiTm9qL1pNaTcvbFN0WGNPblNKZGpZMk1EUjBWSFlucENRZ0Z1M2JxRnQyN2JRMGRGUk9pOGdJQUJHUmtZYWxWMGlrU0ErUGw2WXNaU1ltSWdCQXdZQUFQNzN2Ly9oeG8wYjBOUFRRK2ZPblJYT0N3c0x3N1p0MnhBVEU2TlJrTXJwMDZkaGJXMk5FU05HcU4yZmxaV0ZuajE3Rm5xdDZPaG96Sm8xQ3dDd2V2VnFPRGc0RkhvT0FLRkR2eWd6ejdadjM0N016RXg4ODgwM0JSN241K2VIZS9mdW9WNjlldmp5eXk4MXZuNVowTlhWUmZmdTNlSHU3bzdMbHkralc3ZHUyTFZyRjQ0ZlA0NkJBd2RDVzF2N2c1WlBVNy8vL2pzaUlpS1VQbnVxK1BqNElDSWlBbE9uVGkzU1k5eTVjMGZwK3hXUWZhNktvbHExYXBnOGViTEtmZkh4OFRoMTZoUU1EQXpRbzBlUElsMjNNR1YxLzBxbFVpUW1KaXBjT3pJeUVuRnhjVml3WUVHSnl2ejY5V3ZNblRzWDV1Ym1XTDkrUGNUL1AyTlBlbm82amg0OVdxeHJqaDQ5V21uYnpKa3pTeTNRNE04Ly8xUzUzZGZYRnpkdjNrVExsaTNWbm52OStuVThldlFJNW5tWEtDb2pGYTMrOWZiMmhyVzFOY2FPSFZzcXo2ODh5MThlOVc5NVlQdEtOYmF2U203Ky9Qa2FCU3FZbTVzcjFhazVPVGs0ZWZJa1ltTmpZWjAzWUxzVWxVZjlmdkxrU2ZqNittcjhYbjFvbGFWOStERmhFQUFSRVJFUkVSRlJXYXRYRDBoUEJ6SXlnSndjNE9sVHdNNE9NREFvMDRmTnlNaEFreVpOMEx4NWM5eTlleGNQSGp4UTJOK2lSUXVoNDNISGpoMEsrN3AzNzQ2dVhidGkvdno1S3E4ZEVCQ2dzbVBMd3NKQ0tRZ2dKU1VGVzdac0FTRHJOTjI4ZVRPMmJkc0dYVjNkWWo4M2RlN2Z2NCt3c0RCMDdkb1ZwcWFtMkxCaEF3QW9kTnlxY3VIQ0JRQlEyVUdwcTZzTGlVUWl6TjdPeXNwQ1ZsWVdWcXhZZ2ErKytncHVibTRRaVVURkt1L3QyN2VSbnA2T0RoMDZRTDhFZ1NGbFZmNi8vdm9MVmF0V0ZRSkt3c0xDOFBmZmZ5TTBOQlJTcVJSbVptWTRkKzRjQUtCaHc0YXdzN09EUkNMQm16ZHZGRHExODVKS3BaZzFheFppWW1LUW5KeU0xTlJVaGYwaWtRaGZmUEVGYXRhc2llblRwK1BCZ3dmWXVIRWo3T3pzVUtkT0hRQ3l6djExNjliQjBOQVFycTZ1Q3VkblptYmk4T0hES2g4N01URlJtS0dhMTZoUm8vRHk1VXQwN05oUjVYbjVXVmhZWU9EQWdYQjNkOGZDaFF1eGR1MWFmUExKSnhxZFd4UmVYbDY0Y2VNR0FLaWM1UWdBUmtaRzJMTm5qM0FQaDRlSHErMW9iOUdpQmRhdVhZc1hMMTVvTk90S0h1aXpidDA2amNvN1pzd1lZYkNsZi8vK09IcjBLRHc5UGRHdFd6ZjA2dFVMUjQ4ZXhkV3JWelVhVksrb0NwdHBybTYvam80T3pwNDlxL0hqK1BqNEZLbGM4bnREbGUzYnR5TWpJd1A2K3ZxWU0yZE9rYTQ3ZHV4WWRPalFRZmk3ck85ZmIyOXZiTisrSFdscGFXcURaZHpjM0dCaFlWR2s1NUdYcGFVbFRFMU44ZWpSSS96MjIyOUM0RVo2ZWpyMjc5OWZyR3VxQ2dKNDgrYU55dG1acFVVaWtlREtsU3ZRMDlPRGk0dUwydU91WGJzR0FPalNwVXVabFFYNHVPcmZSWXNXSVNvcVN1UGpnWkRFNkFBQUlBQkpSRUZVMVFWaEFCOVgvZnNoc0gzRjlsVlIybGRBd2ZXc3RiVzFjRDlHUlVWcGxGMHNKeWRIYWR2bHk1Y1JIUjJObmoxN0t0U2ZibTV1S3Y5L1U1QzhaZEpFYWRYdktTa3BRaHV4dEw3ZjJUNnNmQmdFUUVSRVJFUkVSRlRXdExWbGcvNmhvVUIyTmlDUnlBSUI2dFlGVEUzTDlLR2JOR21DMGFOSEl5Y25SeWtJNE5OUFA4WFFvVU1CS0FjQmFPcml4WXNBZ0pjdlgyTDgrUEdvVjYrZXduNnBWSW8xYTliZy9mdjM2Tk9uRDZwVnF3WjNkM2RzM0xoUmJZQkJTY2huY1E0Wk1nU3ZYcjFDY0hBd1dyUm9nUVlOR3FnOUp6SXlFcmR2MzRhNXVUaysvL3h6cGYzNit2cElTMHNUT2hHZG5KeGdhbXFLSlV1V3dNUERBNUdSa1pnM2I1NUNVRU5JU0FoU1UxTUxuUW5tN2UwTkFIQjJkaTdxVXkzVDhnT3lGS09QSHovR3lKRWpZZkQvQTFZQ0FnSVVCc2xPbno0dC9ENXExQ2pZMmRuaDZkT25rRWdrYU55NHNjcnlpa1FpT0RvNkNqUDNBZ01ERVJZV2hnMGJOcUJtelpvd016TVRacitabUpoZzdOaXhPSGp3SUNJaUlvU08wTWVQSHlNbUpnWmp4NDVGMWFwVkZhNmZrWkdoZGlBdktTbEo1VDRuSnlla3BxWVdhU0RmemMwTnNiR3g4UGIyeG9JRkM3Qng0MGJZMk5ob2ZINWhnb0tDc0gzN2R0U3JWdy9EaHcvSHhZc1hrWmFXaHY3OSt5c2NKeEtKc0d6Wk1yeC8veDVkdTNhRm82TWpuajU5aXJObnoyTHMyTEVLTXdaTlRFd0FBTy9mdnhjK2U1clE5TmloUTRjS25ieW1wcVp3ZG5iR3BVdVhjTy9lUFF3Y09CREhqeC9Ic1dQSFB1cE8zdSsrKzA3bDlzT0hEeU14TVZIdC91TE1idE5rWUVFcWxjTEZ4UVZWcWxSUnVkL2YzeCtYTDE4R0lMczNpanE0b1dvUXFTenYzN3AxNjhMWTJGajROekF3RUVaR1JoZytmRGhNVFUxaFltSlM0bG5PMnRyYW1EOS9QaVpNbUlEVHAwK2pjZVBHNk55NU0weE1USVE2TFNVbEJVK2ZQbFg2VHMzT3pzYXBVNmR3Nk5BaEpDY25vMjdkdWlvREFPUUtDdjRZT1hJa29xT2poY2NzNkJoVmJ0eTRnZVRrWlBUcTFVdHBGclJjWkdRa0hqNThpR3JWcXNIZTNsNXRab0txVmFzS0dSR0txNkxVdjVwUWxlR29PRDYyK3JlOHNYM0Y5bFZ4MmxjQUlCYUxZV2xwcWJCTjNUMWIwSGVvcW9BQ3FWU0tnd2NQUWtkSFIrMzNkLzdzQUJFUkVVVXFVMkZLbzM3Mzh2SkNSa1lHN096c1NxMzl5ZlpoNWNNZ0FDSWlJaUlpSXFMeW9Lc3JDd1FJQzVNRkF1VG1BaTlmeXBZSnFGMGJVTlBCODdFSURBd0VBSFRxMUVsaCs0NGRPeEFZR0FoYlcxdE1uRGdSWXJFWUR4OCtoSStQRDZwV3JZb3BVNllVZTVaWGZxOWZ2OGJObXpmUnRHbFROR3pZRUpzM2I0WlVLc1dRSVVNS1BFK2V2cmhmdjM3UTB0SlMybTlnWUlDNHVEaWtwNmNMZzA4T0RnNVl2MzQ5NXM2ZGk2dFhyNkpUcDA0S0hkTC85My8vaDRpSWlBSTdKcE9Ua3hFUUVJQXFWYXFnWGJ0MnhYeldaVk4rUURhb2FXQmdvSElXWi83bmxiZVQ5Zjc5K3dDQTRPQmdQSG55Uk9FNFcxdGJkTzdjR2NPSER4ZTJSVVpHSWl3c0RFMmJObFU0VnA0dVZTcVY0dE5QUDhXVksxZHc1Y29WWWY5bm4zMkcrL2Z2NCtIRGh3QWdCSlVZR3h1cmZOMjdkKyt1dHRQMXpKa3pBSUF0VzdZSVdTdFUrZTY3NzRUQUdVQTJPLy9ObXpkNDlPZ1Jnb0tDU3EwVDl1Yk5tMWl4WWdWcTFLaUJWYXRXd2N6TURHL2Z2c1dlUFh2UXVuVnJoVFZldDIzYmh2djM3OFBPemc2elo4K0dXQ3lHdWJrNXpwMDdoMHVYTG1IanhvM1EwOU5UdUw2am8yT0JuMDA1K1l3NFRZNVZaZkRnd2JoMDZSSThQVDN4MDA4L3djbkpDWDUrZm5qdzRBR2FOR2xTckd0K2FIbmYvN3pPblR1SHhNUkV0ZnZMU2xKU0VnQ29IQVNPakl6RWhnMGJvSzJ0RGFsVWlycDE2MkxidG0xS240ZThKQklKMXE1ZEN6OC9QNWlabWFGVnExWkt4NVRsL2R1b1VTTmg2UmhBZHQ4YUd4c1grajFlVkxWcjE4YVlNV1B3KysrL1k5T21UUW96WVFIZzRNR0RPSGJzR0pvMGFRSTNOemM0T0RqQTE5Y1h1M2Z2Um5SME5LeXNyREI1OG1SMDZkS2wxT293VGVVUEREaDc5cXhTb0lIOG5qMS8vanlrVWltU2s1T1ZadlhtdFdMRkNyUnQyN2JZWmFwSTlXOVJGUGJkVnRpczRJK3gvaTFQYkYreGZWWGM5cFdscGFYUzlRckx4S09wUzVjdUlTSWlBa09IRG9XWm1abktZMVE5ZGxtV1NaV0M2dmUwdERTY09IRUNnQ3lMUkVIbEtLeU12Ly8rTzJ4dGJRR3dmVmdaTVFpQWlJaUlpSWlJcUx4VXFRSTBhZ1Q4L2Jkc2VRQUFTRXlVL1JnWkFTWW1nS0VoVU1BQVRVVVZHQmdJc1ZpTTl1M2JDOXYyN3QyTFk4ZU93Y1RFQkQvOTlKTXc4TFJzMlRMTW1ERURwMCtmUm14c0xPYk9uU3ZNaENvSlQwOVBZZEFoS1NrSmx5NWRRdDI2ZFF0TWl4c2ZIdzl2YjIrSXhXSzE2NmpMeTVhU2txS1FncnBCZ3diWXNHRURIajU4V0t3QmlQUG56eU03T3h2WjJkbm8wNmVQUnVlY1BuMWFZVVpRV1pVL0xDd01OMjdjd09qUm8yRm9hQWhmWDE4WUd4dHJ0Slo5U0VnSWdIODdmdk55ZG5iV2VCQ2lxT2xTUzVKWklqZzRHQVlHQm1vSEM1NC9mNDRYTDE0b3plWVRpOFZZdW5ScHNUOERxaVFtSm1MMTZ0VXdNVEhCNnRXcmhRN3FyNy8rR2srZlBzVzdkKytRazVNanpDd2ZObXdZNHVMaU1IbnlaR0VtYjVNbVRiQmt5UkljUFhvVTJkblpCUTc2bHFXR0RSdWlXYk5tQ0F3TVJHUmtKQVlQSGd3L1B6OWhjUFZqOWVqUkk3eDkrMVpobTN6R3ZLclBiZGV1WFJYK1Z0VWhMOS9XcWxVcnJGcTFTdVhqdm43OUdvYUdocWhTcFFwMGRYV1JucDR1cE8yMXNySlNPRFl0TFExTGx5NUZjbkl5dnYvK2V5UWtKTURkM1IzcjFxM0Rva1dMVkE1Y3k5TllCd1lHd3REUUVDdFhyaFN5UnhSVldkKy9SUjN3VURWUU1XalFJRnkrZkZsSTRaM1hkOTk5QnpzN08remV2UnN6Wjg2RXFha3BZbU5qWVdGaGdWbXpacUY3OSs0ZmZPM2lHalZxS0cxTFNFZ1F2cWN6TXpQeDExOS9RU1FTcVUwbkhSMGRqYXlzTEpWcmp4ZEZSYWwvOSszYnB6UWJPU0lpUXVFelVkeEJxL0lvUDFBeDZ0L1N3UFpWeFgxL1A0YjJWVm5Kek16RTd0MjdZV1JraEsrLy9ocUFMUE9TbDVkWGdWbGRORlVlOVRzQWVIaDRJRDQrSHZyNittb0RHZDY4ZVlQYzNGeWxyQWI1bGRkcm4xZGxiUjlXUkF3Q0lDSWlJaUlpSWlwUHVycXlRSURJU0NCdml0K2tKTmtQSUZzK1FFY0hFSXVCR2pVQWMvTVBVMVlOSlNZbTR2SGp4M0IwZElTaG9TRnljM1B4MjIrLzRlVEprekF5TXNLYU5XdGdudWM1R0JrWllmMzY5WmczYng3OC9mMHhZY0lFekpneFEyV3FWVTBsSlNYaDRzV0xxRjI3TnRxMmJRc1BEdzlrWm1aaTBLQkJCYzdTUEhUb0VMS3lzbUJrWktRMnhiUjhlMHBLaXNMMjlQUjBhR2xwd2RMU0V0N2Uza2hLU3RKNHRtcE9UbzR3ZzhmQ3drSmxCOXk3ZCsrUW1abUpXclZxQ1FNMCtXZWlsVlg1ZCszYUJXTmpZd3dhTkFqcDZlbll0bTBicWxhdEtxdzVxbTRBTGlFaEFmZnYzOGMzMzN3anpGWS9kdXdZL3ZlLy8ySHYzcjBxT3pJTG9rbTZWRlV6TlRNek0rSHI2NnQwYkdwcXFyREdybHpYcmwwUkVoSUNKeWNuekprekIxRlJVWkJJSktoVHA0N3cyWmt4WXdaRUlwRkNrSXVjaVlsSnFRVUFBTEtaZG12WHJoVlNuNnQ2cmZNL0IrRGZkYi96R3pod29NcEJyNENBQUFRRUJCUllscmk0T0FEQXhvMGJDeTMzRHovOG9ITDc0TUdEY2UvZVBYaDZlbUxxMUtsbzNMZ3hBZ0lDOE9iTkc5U3VYYnZRNjVZM2QzZDM0ZldTcnhudTV1WW03UC96enovaDVlV2xkaEJGUHNNeXIveEJBSG5YYjc5Ky9UclMwdEtFYmZYcjExZGJ0cmx6NXlJbUprWnB1MGdrVWhqOFNVdEx3OEtGQ3hFZUhvNnVYYnRpMEtCQmtFZ2tlUHo0c2JDRy9BOC8vS0F3aVAzKy9Ydjg4c3N2ZVBEZ0FhcFZxNFkxYTlZVW1NWmRFOFc5ZnpWbFlHQ0FMNzc0UXZnNy8ydVpkNXNxSXBFSXk1Y3ZoN0d4c2ZCYTVGL1R1blBuenJodzRZS3cvbkh0MnJYeDd0MDdIRHg0VURqRzJOaFlhWm1POG5Ea3lCR2xiWG16Qkp3OWV4WkpTVW5vMkxFamxpNWRxdklha3lkUHhyTm56MG9VQkZDUjZsOWpZMk9GQVM5MUtieExRMld2ZjB1SzdhdUsvZjUrRE8ycnNuRG8wQ0hFeE1SZzJyUnB3djlaZHV6WWdaY3ZYNkpidDI0bHZuNVoxKytBYkFrMmVZREFuRGx6MUxaQkJ3OGVqS1NrcEVMZjUvellQcXhjR0FSQVJFUkVSRVJFVk42MHRJQTZkV1F6LzkrK0JSSVNnTHd6Z0hKeVpEOEFrSklpeXc1UUNqUGx5OHF0VzdjZ2xVclJxVk1uWVJaemNIQXdhdGFzaWRXclY2TmV2WHBLNTVpWW1HRFRwazFZdVhJbFFrSkNNSC8rZkxScDB3WkxseTR0MW93VUx5OHZZZEFoSnljSHAwNmRnckd4Y1lFZGVoRVJFZkR5OGxLNUx6TXpFKy9ldmNPN2QrK0VBYVFEQnc3QTNkMGQ3OSsvUjB4TWpNcUJwYjU5KzJvMDYvcnk1Y3RDWjkvMDZkTlZ6cGFjT25VcVFrTkRzV1hMRnBXemNjdXEvSUdCZ1FnSkNjSDQ4ZU9SbloyTjA2ZFBJems1R1JNbVRCQUdsL0ozS01vSFNhOWV2UXFwVktyd25zdG5TRmVyVmszWVZ0Qk1xWUxXME5aVVVsS1N5bzdKdUxnNHBlMVZxMVpGUmtZR09uYnNDRUEyNHkweU1oTG56NStIdHJZMlhyNThpVWVQSHFGMTY5WnFaMXVWTmpzN080Vy8yN1p0cTNhdCtZTElsK05RSlN3c1RHVXdnU3FhSEtldWs3ZHQyN2FvWGJzMnZMMjlNV2JNR0F3ZVBCZ1BIejdFOGVQSE1YWHFWSTBldnp6Rng4Y3JEWG9VWngxaVFCWVFvQ3BZWU02Y09jTHZUNTQ4UVZwYW1zSTJkVnExYW9VSER4NGdKeWNIdWJtNTBOWFZoYVdsSmZyMzc0OW16Wm9Ca0EyQUxWaXdBSThmUDBhelpzMkU5MFVzRm1QWnNtV1lQWHMydkwyOThmNzlleXhZc0FEVnExZUhqNDhQdG0zYmhwU1VGRmhiVzJQNTh1VUZ6aHdzeS90M3laSWxlUFBtamNLMnFLZ29wVUFNUUxhdWNHR3ZwWHliT3ZtL1c5V3RkeTEzKy9adDNMNTlXMkdidGJXMTJpQUFpVVNpVVBhODNyOS9Ed0JxOStjOXBxalMwdExnN3U0T0xTMHRmUHZ0dDJxUHk4M05CUUFoaTBoeFZLVDZ0My8vL2dydmhib1UzaVgxTWRlLzVZSHRLN2F2Z1BKclh4WDBIWnJYUC8vOGd5Tkhqc0RPemc2OWUvZUdSQ0xCbVRObjhQTGxTemc2T3NMSnlRbDc5dXdwZGptQXNxM2Y1VFpzMklEczdHdzRPenVYYWhDcUhOdUhsUXVEQUlpSWlJaUlpSWcrRkFNRG9FRURJQ3NMaUl1VERmaW5wUHdiQUFESU1nSjhnRFNOUlpGM0tZQmZmLzBWd2NIQnFGZXZIc0xEd3pGdTNMaEN6Ky9hdFN1dVhMa0NrVWhVckFDQTdPeHNuRHAxQ29hR2huQnhjY0dWSzFjUUd4dUxFU05HRk5oaHZHUEhEdVRrZmEwaEc3UUxDZ29TMXVITTYrN2R1d0JrczAvTnpNeFFzMlpONFYvNTc1cWtoODdOelZXWVJacDNiZWU4WW1OaklSYUxWYVo4THN2eXk5ZVozYmx6SjNidTNBbEFsb3EwVzdkdVFyblZEUkQrOWRkZkFCUUhyaElTRWlBV2l4WFdOSlduNTgzTnpSVTZwT1hiU2lQRnRwbVptY1lwbnhjdFdvUWFOV29JQXdWU3FSUWlrVWdveC9Ianh3SElPdkFCMmN5dUZTdFdLRnlqVnExYXdqcm1XN1pzd2IxNzl3cDh6UEhqeDZ2ZHAycXdTazlQVCszbm9DQUZmZjVIang1ZGFPcmJrcTc1Q3NobXNRMGFOQWhidDI3RlgzLzloV0hEaGdtekk4ZU1HYU55cmRzUGFkS2tTWmcwYVJLQXdwOS9ZVFBZNVFNMHBVVmRSM3BlMnRyYWNISnlRbTV1TGxhc1dLSHduV3BvYUlqMTY5ZGo2ZEtsdUgzN05zYU5Hd2Q3ZTNzRUJRVUJrTTE2bno1OU9xcFdyVnJnWTVUbC9mdjI3VnVsMTFVaWtSUTdXMEIrdTNidGdyKy92OEsyL1BlY3FobXk2dGE4TG15dFphbFVXbWpaUyt1NTVYWHAwaVhFeDhkajRNQ0JxRnUzcnRyajVFRUF4YzBFOExIVnY2WGxZNjUveXdQYlYyeGZBVVZ2WHhXWHB0K2hseTlmaGtRaXdZc1hML0RsbDE4SzMzLzYrdnFZUG4xNmljcFFVcHJVNzNJTEZpeUFwNmNueG80ZFd5WmxZZnV3Y21FUUFCRVJFUkVSRWRHSHBxc0wxS3IxNzk4U2lld25KMGNXS0ZCQU90MktJQ3NyQ3prNU9YaisvRGtHRFJvRVUxTlRmUHZ0dDlpMGFaUENjUUVCQVVoTFMxTktqZjNkZDkvaHE2KytLdlpNUkI4Zkg4VEh4OFBWMVJYNit2cnc5UFNFV0N4R3YzNzkxSjdqNStlSHdNQkFXRmhZS0hRUzYrcnF3dGpZR0haMmRqQTNONGU1dVRuZXZuMkxDeGN1d01YRkJWT21URkZZTTdZNHZMMjlFUkVSSVR4MlpHU2swakU1T1RtSWo0K0hxYW1weW5US1pWbiszcjE3bzI3ZHVqQTFOY1hWcTFmaDdlMk5iNzc1UnFIeldOWEExNU1uVC9EOCtYT0l4V0tGTXIxLy8xN3BlY2c3V3g4K2ZDaDBVaytiTnEzQTFORkZsVCt0dHlxdFc3ZkcyTEZqOGZyMWErSDVTU1FTaUVRaW9iTjY3Tml4YU5HaUJkcTBhUU5BTnJCZUs4LzlHaGtacVRCWUVCTVRVK3FEZmxldVhNR1ZLMWVLZEU1RjR1TGlndDI3ZCtQVXFWTVlNbVFJQmc0Y2lPM2J0OFBMeXd2RGh3Ly8wTVVyTmsxbkh4WkZhbXFxTUFnZkd4dXJjbmtCZFdiTm1nVWRIUjBNSGp3WWZmcjBVVGtJYTJob2lPblRwMlBPbkRtSWo0OFhBZ0NjbloweFo4NGNqUWFEeS9MK2xRK01BYklaaGhzM2J0UW9iYldtNHVMaXltVFFYWjJDWnQ3S1UvY1hOSWlTTjcxL1VmVHIxdzkxNnRTQmpZME5kdTdjaVFFREJxaWNhU3VSU0lSeUZzZkhWditXaG8rOS9pMXJiRitweC9aVndlMnJ2Q0lpSWdvTnNnSmtBOG5lM3Q1cTkrZTlSc2VPSFJFWkdRa0RBd01ZR0JqZzJyVnJpSW1KZ1p1Ykd5d3NMQXA5ckpJcWpmbzliN3RqeXBRcEJaNGpYNlpDazdhS3NiR3gwdi9ieWtObGJSOVdKQXdDSUNJaUlpSWlJcXBveEdMWlR6SGw3ZkE2ZE9nUURoMDZwTkcrdzRjUDQvRGh3MWkyYkZtUkhtL2F0R2tZTTJZTU5tL2VqRC8rK0FPTkdqVUNJRXY3bVplYm14dlMwdEtVdGdQS0tabUxRajdvTUdEQUFEeDQ4QUJoWVdGd2NYRlJlODI0dURoczNib1ZnS3l6ZE9IQ2hjSStWVE54N3QyN2h3c1hMaUFoSWFGVUJpQkNRME1oRW9td1lNRUN6SnMzVCtXczhiLy8vaHNTaVFTMnRyYmxYbjVyYTJ0WVcxc2pJeU1ENjlldlIvMzY5WlhXSTUwelp3NWV2MzROWTJOalZLdFdEZXZXclVPdFdyVmdibTRPQndjSGhJZUhDOGUrZmZ0VzdYck1lV2ZrVHBzMkRmMzY5ZE9vMDFjVGhhWDFCdjVkeXp2djJ1Y1pHUm5JemMxRlZGUVVyS3lzWUd4c3JQRDhIUjBkaFZuL2dIS0gvY3FWSzlVK252eFllU3BjVFhYczJMSFF6bDVWdG0zYmhtdlhyaWx0WDdkdW5VYm55OWRCMS9UNG1qVnJZc3lZTVVyYjlmWDEwYWRQSDNoNGVPRHExYXZvMmJNbjl1M2JoMU9uVG1IbzBLRWxTa1grSVJWM09RQlYzTjNkY2UzYU5WaFlXT0RISDM4RUlFdnBydW41Z0d4dFpmbGdidjRBZ1BUMGRBUUdCc0xiMnhzaElTR1FTcVV3TURDQWhZVUZYcng0Z2N1WEwrUDI3ZHZvMUtrVFdyZHVqZWJObTBOZlg3L0F4eXZMK3hlQXluV25TMnJPbkRsQ2FtWlY2MTBENmdlZk5CMlVrcFBQTXYxUVdyWnNDUjhmSHh3NWNnUjM3dHpCcGsyYmxENFhKUTBDK0pqcTMrenNiRHg3OWd3T0RnN0Z2a1pscW4vTEF0dFhCV1A3cXVEMlZWNWlzVmpwdWVYL3ZzN0p5U2xTKzhIZTNoNUxsaXdCSUh2dlRwdzRnU1pObW1EQWdBRkt4Nm9hT00rL05JMm1Tck4rTDA0UW15Ym55QU1HMkQ2c2ZQZ0tFaEVSRVJFUkVWVXlvMGFOQWlEcnBHdlNwQW1hTjIrT3UzZnY0c0dEQnlyM3lmOTJjSEJBeTVZdEMwd2RySXFabVJrR0RSb0VkM2QzK1BqNGxPb2dVR0dlUDMrT2x5OWZva1dMRnFoWnM2YVFUalYvdG9HOHJseTVndVRrWkhUdjNsM2xXckg1eVYrUGx5OWZsa3FacDB5WkFoc2JHemc0T09DVFR6N0Jnd2NQa0p5Y3JMQ202Nk5IandBQVRabzArV0RsUDNIaUJCSVNFakJuemh4aEJsbS9mdjNnNU9RRVBUMDliTnEwQ1FNSERzVGd3WU5oYjIrUDZ0V3JvMSsvZmdnSUNNRHAwNmNCeUFhWVhyOStqYVpObXlwZFh5S1J3TmZYVjVnVlZyVnFWV3pidGcxTm16WVZabVJwTWxOSzNoR1pYM0ZTbEVxbFVpR0YrNHNYTDJCbFpWWGthNVNGN096c1lxV1d6ODdPVnJtOW9GbHpKVG5leHNaR1pTY3ZBSFRwMGdVZUhoN3c5ZlZGNTg2ZDBhNWRPMXk4ZUJIMzd0M0Q1NTkvWHFUeVZCVEYvYTZUU0NSNCtQQWhBZ01EOGU3ZE93Q3lsUFJhV2xvS2EvL0taOEN2WDc4ZVBqNCs4UFQwaElHQmdjSzFVbE5UTVdUSUVKaWFtaW9OMm9lSGgrUE9uVHZDT3ZhWm1aa0FaTi9aL2ZyMVE1OCtmV0JvYUlpZ29DQWNQWG9VZCsvZWhaZVhGN3k4dktDdHJRMXJhMnZZMnRyQzJ0b2FwcWFtc0xHeEVZSzh5dnIralltSndmMzc5d0hJQnRQMzd0MkxMbDI2cUUyVlhacU1qSXdVMXBVSFpIV2t1dTNxRkhXQXFxaFVEVWJsVFJVT3lPckNhOWV1d2QvZkgxdTJiTUhjdVhPVnlnZ1VMd2lnb3RlL1Vxa1VBQkFmSDQ5Rml4YmgzcjE3ME5YVkZWS1FGMGRscVgvTEN0dFhtbUg3cXZEMmxhV2xaYUhMcjJSblp4ZTQ3SWc2YVdscFdMZHVIZlQxOVRGMzdseVZXUkpVRFp4cnNqUk5XZGZ2SlVtL3J3bTJEeXNmQmdFUUVSRVJFUkVSVlRMeWRSemxBLzJqUjQ5R1RrNE9Iang0b0hLZi9PL0dqUnNYdWdha09uMzc5b1c3dXp1OHZiM0xOUWlnZnYzNnNMS3l3cU5IajVDWW1JajI3ZHZqekprejhQZjNSOHVXTFZXZTQrVGtCQzh2TDB5ZE9sV2p4NmhSb3daTVRFenc3dDA3eE1mSEYydHQ5cnprc3lZQm9GMjdkcmgvL3o3OC9Qd1UwaWNIQkFRQWdFS0hZWG1XUHk0dURoNGVIbWpldkRsYXQyNE5RTmF4S2UvUXpNcktncFdWRlU2ZlBvMTI3ZHBCVDA4UDc5NjlnNldsSld4dGJSRWJHNHVZbUJna0pDUkFJcEdnWWNPR1NvOFJFQkNBK1BoNE5HblNCUGZ2MzhmVXFWTXhidHc0Yk5xMFNlaVlMdXBNcVpLS2o0OFhadTgrZlBnUUhUcDBLTGZITGtoZ1lDQUNBd05MN1hxRmRTSWZQbndZZi96eEI0eU1qSkNVbElTRkN4ZXFuYTBua1VnMEd1aVV6MHBzMzc0OXNyT3pFUlFVQkNNakl6UnUzTGpvVDZDQ0tDeEYvWTRkTzVUZXQ3Q3dNTXllUFJ0cGFXa0syNmRNbVlKT25UcWhldlhxU3RmNS9QUFBjZUhDQmR5NWMwZnBNeGtRRUFDSlJJSXZ2dmdDQUhEbXpCbGN1WElGZi8vOXR6Q3pENUN0VmQybFN4ZTR1TGlnWmN1V0NvTWVqbzZPY0hSMFJFeE1ESHg5ZlJFUUVJRFEwRkM4ZlBsU1lYQXJiNWFZc3I1L3ZieThoSHN4SVNFQlI0NGN3Y1dMRi9IcnI3K1dLSE9NSm95TmpaWHF3djM3OTZ2ZHJrNTJkbmFacm1tczZZelFXYk5tNGVuVHA3aDQ4U0ljSEJ6UXUzZHZZVjlKTWdGVXhQbzNMQ3dNZCsvZXhmMzc5L0h3NFVNQXNobXV0MjdkUXIxNjlkQ3VYYnVpUGNseUxqOVFQdlZ2V1dIN3FtSzh2LytWOWxWcWFpcE1UVTJMZk43bXpac1JIUjJOMmJObkt5enZsRmYrZGxMMzd0MVZMazJUOS84OFpWMi9sd2UyRHlzZkJnRVFFUkVSRVJFUi9VZVY1dnFnWm1abXFGMjdOcDQ4ZVlJZVBYb1VtQVpaWFpCQWNXYTNpRVFpREI0OEdGdTNib1dYbHhkR2pCaUJldlhxNGNLRkMvajIyMjhWWm4vSm1acWFZc09HRFVWS1BmdnBwNS9DMzk4Zmp4OC9MdFdCNGM2ZE8yUEhqaDA0ZWZJayt2YnRDNUZJaEtpb0tOeTdkdzkxNjlhRm5aM2RCeW4vMXExYmtaYVdodjc5KytQQmd3ZDQ5KzRkVEUxTmhUVGFlZVZOa1R0Ly9ueTBhdFVLZ0N6VmFtSmlJZ0Rnczg4K1V6cnZ5SkVqK095eno0UjFxbXZYcm8zQmd3Y0RrSFVjTm0zYUZPYm01cGc3ZHk1NjlPZ0JTMHRMSVExLzNzN1lOV3ZXQ0ozbmNrVUpSS2xSb3dhT0hEa0NBSGoxNmhVQTJlZEtWUnJoRDZWcjE2NHFsOUVvVEZIUzBjdWRQWHNXZi96eEIyeHNiUER6eno5ai9QangyTFZyRjc3NDRndWxnY0xIang5ajQ4YU5jSEZ4d2JCaHc5UmVNenM3RzZkUG4wYjE2dFhSclZzM1hMcDBDUWtKQ1JneFlrU3hadkZWRklYTlNwZXYvWnVYdnI0K01qSXkwTHg1Y3pnNU9lSHc0Y09Jam81V21tR2VsNk9qSTNSMWRYSHUzRG1sKy9mVXFWTUFaT3ZxQXJMdjRydDM3MElrRXFGQmd3Wm8xcXdaMnJScGcyYk5taFhhR1c5bVpnWlhWMWU0dXJvaUxTMU5TTy8renovL3dORFFVT0d4eS9MK3pjakl3Tm16WjJGdmI0OW56NTdCeE1RRWd3WU53cFl0VzdCa3lSSnMzTGdSZ0d3d1RmNjcvRzhBS3JlVnQ1eWNIR1JtWmlJbkowZHQrbWo1clAyQzBrdm5uOW1mbDZvNmMrVElrUXByaGdOQXRXclZNSFBtVEN4YXRBamJ0MitIZzRNRGJHeHNBUHliTFVSWFY3ZkE1Nk5LUmF4Ly8vZS8vd25mM2ZJQURETXpNMnphdEtsVTF2eXVMUFZ2V1dIN3FtSzh2LytGOWxWbVppWXlNek1SRXhOVHBCVDlodzhmaHArZkh6Ny8vSFBZMk5qZzBxVkxDQThQUjNoNE9DWk9uRmlpTXBWMS9aN2ZuRGx6MUdacjBJU3BxYW5HNmZ3QnRnOC9WZ3dDSUNJaUlpSWlJcXFFNUxQN3RMUzBsUGJKMC8rcTJsY1M1dWJtZVBQbURUcDA2S0J5TGVtQWdBQ2twYVVWbUNxNE9IcjA2SUU5ZS9iZzFLbFRjSFYxeGFCQmc3QnAweWFjT1hNR3c0Y1BWM2xPVVdlYk5XblNCUDcrL2dnT0RpNXlKM1ZFUklUYTJhS21wcVp3ZG5hR241OGZmSDE5MGJWclYzaDZla0lxbGFKUG56NXFyMW1XNVgveDRnV3VYNzhPQUZpK2ZMbXdmZVBHamZqMTExOXg3dHc1bkQ5L0hsdTJiRkU2Vjc3R3E2MnRMYTVmdjQ3VTFGVFVyRmtUOWVyVlV6Z3VKQ1FFb2FHaCtPR0hIeFE2ZzhlTkd5Zjh2bUhEQmdCQVltSWlwRklwakl5TVZKWjMzcng1U3R2a3kxN2s1ZTd1RGwxZFhhRWpYQzV2Wjc5ODVtalBuajF4N3R3NVJFZEhsOHJBVVVtbHBxWVdheDNZb2k0aGNPalFJZXpac3dkbVptWllzV0lGek0zTjRlcnFpdDI3ZDJQbnpwMllOR2tTQU5uTTJqMTc5dUQwNmRPUVNxVTRmLzQ4ZXZmdXJYTFFHd0I4Zkh3UUh4K1AwYU5IUXl3V3c5UFRFem82T2dWMmpGYzBjWEZ4Q0FnSUVHWnVBc1ZiRHNEUzBoSWVIaDdDUFh6aXhJbEN6ekUwTkVUSGpoM2g2K3VMRnk5ZW9INzkrZ0NBVzdkdUlUUTBGQzFidGhUV1hXN1RwZzNXcjE4UE96czdHQmdZd00zTlRhUEhVRWZWUUhOWjM3L0hqeDlIWW1JaXhvNGRLd3pvOStuVEI4SEJ3Ymh4NHdadTM3NE5RUGI1UG5mdW5OTDVxcllWUlVSRWhNcjNWdDEyVlpLU2tnQm9sajY2T1BkMlViVnUzUnFkTzNlR241OGZqaDQ5S2d3NFptVmxBU2hlSmdDZzR0Vy9iZHUyUmZQbXpkR3FWU3ZZMjl1alI0OGUwTmZYTDlYdjhZKzkvaTFyYkYrcHgvWlY2Yld2M3I1OUMwQTJpS3pwZDJoY1hCeDI3ZG9GUVBZNmhZU0VLT3lmUFh0MnNjc0RsSDM5bmw5VVZKUlMwRmRSeUwvL05jSDI0Y2VMUVFCRVJFUkVSRVJFbFZCNmVqb0ExYlA3TWpJeUFLRFVaMWpJMDE4dVdMQkFTRjlxYm00dTdIZHpjME5hV3Bvd28xblROSkdGMGRQVFE1OCtmZUR1N281TGx5NmhXN2R1K1BQUFAzSHk1RWtNSFRxMFZCNmpkZXZXK1AzMzN4RVlHSWhwMDZZVm1rVkIvbHFzWHIwYXZyNit3dHJFcW93Y09SSlhybHpCYjcvOWhwbzFhOExMeXd2R3hzYm8wYU5IaWN0ZG5QSmJXMXZEMmRrWmxwYVdzTFMwaExtNU9XcldyQWxyYTJ0b2FXbmh5cFVyME5QVFUrcTgxZFBURXpyNTJyVnJoOE9IRDBNaWtTaWs0UVZrNjN2djJMRURob2FHNk55NWM2RXp3dVRweUd2WHJxM3g4eDA5ZWpRU0V4Tngvdng1OU8vZkgvcjYramg2OUNnTURBd3dldlJvWVUxZ0J3Y0hoZk51M0xnQmEydHI5TzNiRitmTmNIYVFBQUFjS0VsRVFWVE9uY09sUzVjd1lzUUlqUiszckpUMmNnRDVwYWVuWTlPbVRmRHo4d01BckYyN1ZraVJPMnpZTUZ5K2ZCa25UcHhBblRwMWtKV1ZoWU1IRHlJbEpRVjE2dFRCaUJFajBLVkxsd0tEaWp3OVBhR3JxNHQrL2ZvaEtDZ0k0ZUhoNk5telo0bFRQNWVYS1ZPbTRObXpaNUJLcFFwcktCZG5PUUN4V0Z5czV6MTA2RkQ0K3ZyaS8vN3YvN0J1M1Rwa1ptWmkyN1p0RUlsRVNyTWdWYVc1TGl4clFYNVJVVkZDTUZsZVpYMy94c1hGNGNpUkl6QTFOVVczYnQwVVp2WFBtREVETGk0dVFrcjMvS21aM2R6Y0VCRVJvUkM0SU45V0ZFWkdSa29ERVB2MzcxZTdYUlg1RFA0T0hUb29MS09RbDN6V2ZrRlpjRlRON0MrdXlaTW5vM2J0MmdyZmFabVptUkNKUk1YS0JBQlV2UHAzeUpBaEpYNjgwbGFSNnQrS2lPMHJ0cStLNDhXTEZ3Qms3L0UzMzN5ajlyaThnVnMxYXRSQTFhcFZvYWVuQnhzYkc5U3RXeGZXMXRiQ3YrcUNJVFJWSHZXN0tzWEpwS1pwUUJ2Ymh4OC9CZ0VRRVJFUkVSRVJWVUx5QVFoVkhWb0pDUWtBb0RKVmIxRmR2SGdSQmdZR2VQWHFGWjQ5ZXdZckt5dm82ZWtoTGk0TzQ4YU5RNDhlUFRCNThtU2w4Nktpb3ZEamp6K2lSNDhlU2pPSGltUEFnQUU0ZXZRb2poOC9qaSsvL0JKOSsvYkZnUU1INE92cnF6YU5abEZZVzF2RHhzWUdMMSsrUkhCd01Cd2RIUlgyUDM3OEdOSFIwV2pYcmgxaVltS0U5SncrUGo2d3RiWEZ4SWtUVmFaNkJZQzZkZXZDMWRVVjd1N3VtRDkvUG5KemMvSDk5OS9Ed01DZ3hPVXVUdm4xOWZXeGFORWl0ZGVLaVlsQlJrWUdYRjFkRmJiMzZORkRtRVhWclZzM0hEaHdBSUJ5R2xNL1B6ODhmLzRjdzRjUFY1a3hJcitnb0NBQXdDZWZmS0wybU5EUVVKaWJteXVzRmU3bDVZVzllL2NLZzRseXVibTVXTFZxbFVKbk9RQThmLzRjWVdGaEdESmtDQm8yYkFoVFUxTjRlWG5CMWRXMXlBTlpPVGs1U0U1T1ZybithMUY5KysyM3FGKy9QdHEzYjQvWnMyZmozYnQzMkxkdlg0SG51TG01d2RMU0VyMTc5eFk2eXRVSkRBekVyNy8raXBpWUdHRmJuVHAxaE4vRllqRVdMVnFFYWRPbVlldldyUUJrbjZjcFU2YWdjK2ZPaFdZVUNRa0p3Y3VYTC9IbGwxL0MyTmdZeDQ0ZEE0QlN1ZS9MUW5wNk9xNWR1NGF6Wjg4S2c4ZFBuejZGalkwTk9uZnVERnRiVzZIRHZUakxBUlNYcmEwdHVuYnRpa3VYTHVIZ3dZTjQ4ZUlGb3FLaTBLZFBud0x2RGJuQ0FoYnlVemQ0WHRiMzc5YXRXNUdhbW9xeFk4Y3F6VTZ2WHIwNjJyZHZEd0JZc1dLRlJpbTdwMCtmTGdURmFjclkyQmlqUjQ5VzJMWi8vMzZsN1ZLcFZHMFF3SnMzYndESVpvWldGTWJHeGdxRFpkbloyWkJLcFNVT0NLeEk5YThtbjhueVZwSHEzNHFJN2F0L3NYMzFyNmlvcUFJSHdPL2V2VnRvMmZNVGlVVHc4UENvY0dubVMxcS9seFcyRHl1SDBzMzdSMFJFUkVSRVJFUVZRbmg0T0FDb1RMVXBINXlRcnhXcVNzZU9IVFhxZUxweTVRcVdMVnNtRERESkJ4aDI3TmlCakl3TU9EczdxenhQTEJZakpTVUZ2Ly8rZTRsVE53T0FpWWtKdW5idEtuVEM5dTNiVjBncldWcmtNOGVPSGoycXRDOG9LQWkvL1BJTGpoOC9qcmR2MzBJa0VzSEF3QUJUcDA3RmI3LzlodWJObXhkNDdSRWpScUJhdFdxUVNDUXdOVFZGeDQ0ZFM2M2NSUzEvZmxsWldYang0Z1Z1M3J3SlFEWWdhbTl2anhVclZnZy9ZckZZNk93RlpJTkxXbHBhME5iV1ZwcGhXcjkrZlJnWUdHalV5WmVkblkxTGx5NUJKQklKZzMrcStQbjVZY1NJRWZqbm4zK0VNcDg2ZFFvMk5qWkt5MDlvYVdsaDlPalJpSW1Kd1k0ZE80VHRCdzRjZ0Vna1FwOCtmWVIvWTJOamNmcjA2VUxMbVZkb2FDZ21UWnFFZ0lDQUlwMG5sNU9UZzZDZ0lPSEgzdDRlT2pvNkNBb0t3b3NYTHhBZkg2K3dYOVZQUkVRRVhyeDRBUjBkSGRqYjJ5dnNrd3NMQzhQU3BVdXhaTWtTSkNZbVl0S2tTUXFkdTNuVnExY1BpeGN2RmdabDI3WnRpMDZkT21tMHBJaThVM2ZRb0VGNC92dzU3dHk1QTBkSFIyRk44cktTbXBvS0Z4Y1h1TGk0RkdsZCtKVXJWMkxkdW5WNDlPZ1J6TXpNOFBYWFgrT1BQLzdBenAwN3NYdjNiZ3dkT2hRK1BqNEFaRFBwQ3ZySmY1dzhqWDF4VFpvMENXWm1adGk3ZHkrdVhyMHFESUNWcDdLK2YzTnpjMkZyYTR2ZXZYc1hlTzIyYmR1cXpIaVFYN05temRDMmJkdENqOU5VY25JeVVsSlNrSnViSzd5ZnFnYVVuang1QWdCbC9qa3ZDZm1NNnBJT2lGV2srcmVpcWlqMXI5eno1OCtSbloxZEdrK3RWTEI5eGZaVmZ2S2xWUEwreUdWa1pPRHk1Y3ZRMDlQVHFCN0lxNkR2Ty9seWFSOUNSYWpmNVNwNysvQy9ocGtBaUlpSWlJaUlpQ29oK2RxYnFqcFNuajU5Q2dBRnJoTzdkT2xTalI1bjhPREJxRmV2SHFwVXFZSTJiZHJBenM0T3QyN2RnbytQRDRZTUdhS1VEbFRPek13TXYvenlDMmJPbkluTm16ZkR5TWlveUd2QjVqZGt5QkJjdUhBQng0NGR3K3JWcTlHbFN4ZDRlM3ZqOXUzYmFObXlaWW11RFFDOWV2WEN3WU1IY2VmT0hkeThlUk50MnJRUjlqMS8vaHdBMEtCQkF6ZzZPbUwyN05sbzFLZ1I2dGF0VytoMUV4TVRzWExsU2lRbkowTWtFaUUyTmhaVHAwN0ZuRGx6MExCaHd4S1h1NmpsRHdrSlFVQkFBRjYvZm8zWHIxL2ozYnQza0VxbHNMR3hnYkd4TWFLam85R2pSdzloWUMwN094c1NpUVRHeHNZQVpCMjM2OWV2aDFRcWhVZ2t3azgvL1lRdFc3WUltU2NhTkdpQWhRc1hDc2NYNU1pUkk0aU5qVVc3ZHUwS1hEczJQVDFkWVhtSkV5ZE9JQ0VoQWJObXpWS1ptbGMrazA2ZXpqWXhNUkhYcmwxRDI3WnRoYlM0L2ZyMWc0ZUhCL2J2M3c4bkp5ZlVyRm16d0xLbXBLUmc5KzdkOFBMeUVwNTdjYVNucDJQaHdvVUZIbFBZZmtBMm8xRFZjU2RPbk1DcVZhdHc2OVl0QUlDOXZUM216cDJMZXZYcXdjdkxTK1cxa3BPVElaVktzWExsU2l4ZnZoeEhqeDVGWUdBZ1JvMGFCV2RuWjdYUFZUNG8yS3BWSzlqWTJHRHQyclVBeWlkbDkrUEhqeUdWU3VIZzRLQXdnN0V3dlhyMWdyNitQbnIwNkFGSFIwZUY1L2JkZDk4cEhaK1FrS0NVOFNFMk5oYW1wcVpLeDZyclJOZVVXQ3hHM2JwMWhWbDU5dmIyME5iV0x0RTFpNnFzNzk4aFE0YWdXclZxR2cwZ2xNVERody94N3QwN0FMSjdOKzhnVzBHdVg3K3VzRVFCQUpXRGtQS0FtODgrKzZ5RUpTMDdxYW1wQUZBcXMrY3JTdjFiVVZXVStoZVFEZkRObWpVTDlldlh4N0pseXlwRTJtMjJyOWkreWkvL2NpOTVIVGh3QUttcHFlaldyWnRHR1dIVVBhKy8vLzRiang4L0ZuN2t5NVY5Q0JXaGZrOUpTZmxQdEEvL2F4Z0VRRVJFUkVSRVJGVEpTS1ZTM0xoeEF4WVdGa0xIV201dXJyRC81czJiTURFeGdibTV1Y2JYVTZkRml4Wm8wYUtGOEhkY1hCeldyVnVIQmcwYUtLWHh6SDhkR3hzYkxGKytIUFBtemNNdnYveUNOV3ZXb0hIanhocVZTUlViR3h1MGF0VUt3Y0hCZVBueUpRWVBIZ3h2YjI5NGVucVd5aUNFZkwzVDdkdTNZK1BHamRpOGViT1E2bG0rQnFxOXZUMEF6VlB3M3JwMUN4czJiRUJjWEJ3Y0hCd3dhOVlzYk5teUJmZnUzY09rU1pQUXMyZFBmUFhWVjdDeXNpcTM4dnY3KytQVXFWUFEwOU5EdzRZTjBiNTllOWpiMitQVFR6L0Y5dTNiSVJLSkZHWi95WmVla0ErMGJ0KytIVStmUG9XcnF5djA5Zld4ZCs5ZUxGeTRFRC8vL0xPd1BFWGVEbkoxZ29LQ3NILy9mb2pGWXBVcFlmTitudVNEV1NZbUpraEpTWUdIaHdkYXRXcWxNQU00N3oyZ3BhV0ZDUk1tUUZ0Ykc2YW1wbGk4ZURHMHRiWHg3YmZmQ3NjWUdSbGg0TUNCOFBEd3dLcFZxN0JtelJxbHRMWHltYlNKaVlrWU0yWU1FaElTWUdscGlXblRwcUZWcTFhRlBrZFZxbGF0aXAwN2R5cHRQM0hpQk02ZVBZdWhRNGNXK3ZrYVAzNDhhdFdxaFJVclZpanRNelEwaExHeE1jek16REJtekJoMDY5Wk5aU2R0VGs0T1FrSkNjUEhpUmZqNys4UEJ3UUhyMXEzRGI3LzlobFdyVmlFME5CUy8vUElMZHV6WUFXZG5aemc2T3FKUm8wWUthWmJsTTRHSERCbUN1TGc0K1BuNW9VR0RCcVZ5UHhaRy9wa3VhbkJSaHc0ZDFKNHpkT2hRNGZmRXhFVHMyN2NQWjgrZXhZOC8vaWg4MWdJREE3Rno1MDQ0T2pwaTZOQ2hoYzVTMWRUTGx5L3gwMDgvSVNJaUFuWHExRUZ5Y2pMT25UdUgwTkJRekpzM0Q3YTJ0cVh5T0pvb3kvdTNvT0MwMG5MdjNqMHNYcnhZbUFtOWF0VXFMRjI2RkhwNmV1amF0YXZLQUk0MWE5WkFYMThmaG9hR2NISnlRbloyTmtRaUVSbzJiS2lVdWpzME5CUVJFUkd3c3JJcWRNbUl3dVQ5M3NwUDB6V2QxWkZuRE5JMEFLSWdGYW4rTFlxU3ZvYWFxa2oxYiszYXRmSFpaNThoSkNRRVU2ZE94YzgvLzF3dTkxMUIyTDVpK3lwdis2cFJvMGJDdXZQNWhZZUh3OFBEQXlLUlNPbTd0NkRuQWNqcTV5dFhyaUFzTEF5dlhyMVMyRit6WmsyRmdCaFYzdzBSRVJGbDhwMVJVZXIzLzByNzhMK0dRUUJFUkVSRVJFUkVsWXkvdno5aVltSXdjT0JBWEwxNkZZOGZQOGJWcTFkUnZYcDFQSC8rSEUrZlBoVlNsd0t5V1J3QWhKbVgwZEhSeU1yS2dybTVPZDYvZjQrWW1CaU5aMld1WExrU1dWbFpXTEprQ2JLenM1R2VubzZxVmFzaU1qSVNNVEV4U3JOYW1qWnRpamx6NW1EMTZ0VjQ5ZXBWaVlJQUFOa2dYWEJ3TUk0ZE80YlpzMmVqUllzV0NBb0tRbmg0ZUtsMGNnOFlNQURCd2NHNGRlc1dmdmpoQjB5Yk5nMFNpUVNKaVltd3NyTFNlTVp4VkZRVWR1ellnZXZYcndNQSt2ZnZqd2tUSmtCSFJ3ZHIxcXpCa1NOSHNILy9mcHc3ZHc0WExseEFodzRkMExOblQ3UnExYXBFTTJRMUtiK1RreE1jSEJ4Z1kyT2o4RmhuenB6QnJWdTM0T0xpQW1OalkwZ2tFa2lsVXB3NWN3YUFiSmJ6Z1FNSDRPWGxoVTgvL1JUZmZ2c3R0TFcxOGVUSkU5eTZkUXZUcDAvSDRzV0xOZXJNdkhqeElqWnYzb3ljbkJ4TW1qUkpLYU9GV0N3VzFnYlcxZFhGa3lkUFVLVktGV0UyM0pneFkyQnZiNCswdERUbzZlbmh4bzBieU1yS1VwZ04yYUZEQjJSa1pHRHUzTGw0Ly80OVhGMWRsY28yZXZSb0JBWUc0djc5KzFpelpnMFdMRmlnOEpySTM3K01qQXhrWldYQjFkVVZvMGFOS2xGNmJaRklwUEI4czdLeTRPbnBpUXNYTHFCNjllb1lQbnk0d3ZOUVIwZEhSMjFLMWFsVHAwSkxTMHVwblBMdmdpMWJ0dURxMWF0SVNrb0NJT3V3bHdmN1dGbFo0ZGRmZjhYRml4ZHg0TUFCUkVWRjRkaXhZemgyN0JnY0hSM3h5eSsvQUpETmtQZng4WUdOalEwKy8veHovUG5ubjVCSUpPVTJ5NnU0UVFDRlNVaEl3SWtUSjNEeTVFbWtwYVdoYmR1MnFGKy92ckRmM3Q0ZXc0WU5nNWVYRjI3ZHVnVTdPenQ4L2ZYWDZOQ2hnOUNaSGg4ZmoyclZxaUUrUGg0eE1URUZmbDZ5czdQaDRlRUJkM2QzWkdkbnc5blpHVC84OEFOU1UxUHg4ODgvNCtIRGgvaisrKy9Sdm4xN0RCa3lSTzEzYUhrTmRnSWx2My9MMHQyN2Q3RjQ4V0prWldWaC92ejV1SFBuRHM2ZlA0OEpFeWJBMWRVVlk4YU1VVGtyTmUvQXhKSWxTNFRmSlJJSkpCSUpVbEpTSUJhTG9hK3ZEM2QzZHdCUVNwVmRtT3pzYkNHbE1pQ2JzUjBiRzZ1d0xTOVZBUWFSa1pGS0thMURRa0lBeUFaL3ExV3JoaXBWcXVEVnExZll2WHMzQUNoOGZrdWlJdFMvS1NrcEFHU0Rzdkx2QUhWcmpnT3FYOE84b3FLaUlKRklTbHgyVGN0Zkh2V3ZnWUVCVnE1Y2lVMmJOc0hiMnhzelpzekF6ei8vL01HelZyQjl4ZmFWL0RXUnJ5K2ZYMHBLQ243NjZTZGtabWFpZCsvZVNtMGxMUzB0aGZ2OXhvMGJBQ0FzbXhBZUhpNHNnVkMvZm4wMGE5WU1EZzRPY0hCd1VQcmUxelNBSys4eUJjREhYNy8vRjlxSC96VU1BaUFpSWlJaUlpS3FaUGJ2M3c4QStQTExMeEVXRm9aVHAwNUJXMXNiWThlT3hjR0RCd0hJMG5XdVc3Y09MMTY4RURweXpNek1BTWc2dEJZc1dLQndUVTNYWnh3d1lBQjBkWFZScDA0ZDNMNTlHL1BtelZQWXI2cVR1VXVYTG1qUW9FR3ByQUhac21WTE5HalFBTDYrdmhnN2Rpd0dEeDZNTzNmdXdOUFRFei84OEVPSnJ5OFNpYkJvMFNMTW16Y1BvYUdoQ3NzbWFMck9yTHU3Ty9idDJ3ZUpSSUphdFdwaCt2VHBDclBHdGJXMU1YejRjSFRxMUFtN2R1M0MxYXRYY2UzYU5majcrMlA5K3ZWbzBxUkptWmJmMk5oWUtaV3NuNThmdG03ZENnc0xDMHljT0JGYnQyNFYxanNIWkFPZnQyL2Z4cjU5KzFDclZpMHNXN1pNNkloZHZIZ3g1czZkaTlEUVVGeS9mcjNBVG1xSlJJTGx5NWNqTURBUUFEQnk1RWdNSERoUTZiaFBQdmtFang0OXdsZGZmU1ZzYTlldW5mQjd2Mzc5NE8vdmo2bFRweXFjbDNjZ0x5VWxCVXVYTHNXVEowL1FvRUVEakJvMVN1bHhkSFIwTUgvK2ZNeWNPUk9YTDE5R2NuSXlWcTVjS1R5M3lNaElBTEpCdERsejVzRE96azd0Y3l1cTRPQmdYTHQyRGRldlgwZFNVcEt3aEVacERKU3FTcDk3OCtaTkpDUWtBSkFOU09qcDZhRno1ODdvMnJVcldyVnFwUkRBSXhLSjRPTGlndTdkdXlNb0tBalhybDNEczJmUE1IZnVYT0dZVTZkT0lUczdHNE1IRDBabVppYk9uRGtEVTFOVGRPN2N1Y1RsTDB4T1RnNUNRMFBSb0VHRFVwbmxDUUN2WDcrR3U3czdMbCsrakt5c0xOalkyR0Q4K1BGbzNicTF3bkVtSmlZWU4yNGN2dnJxSzV3NmRRckhqaDNEOHVYTFlXTmpnM256NXFGaHc0YVlPblVxb3FPamhYUFUzZE01T1RtWU1tVUtuajkvamlwVnF1RDc3NzlIMzc1OUFjamV3dzBiTnVEdzRjTndkM2VIdjc4L2dvT0RzV1BIRHBYUHVhZ0QwZ0VCQVVLbUMwMlYxdjFibHY3NjZ5OWtabVppekpneDZOS2xDNXljbkFBQTU4K2ZWMGp6THhLSm9LMnRyZlNUbTVzTGlVUWlwT25PTzVOMDBhSkZxRjY5T203Y3VBRTlQVDNodmRMVXp6Ly9qSUNBQU9qcjYwTkxTMHNZMEZiMytWQ1ZLbnZreUpFS255MEF1SFBuRGc0ZlBxenlHdHJhMmlyZm8rS29DUFh2dFd2WGxKWnJLT2g3V1YyNmNUazNOemVsUWI3aXFrajFyMWdzeHV6WnN5RVdpM0gyN0Zrc1dyUUlCdzRjUU5XcVZVdmx1UllIMjFkc1grVnRYK1VubFVxeGRPbFN2SHIxQ3JWcTFjTDQ4ZU1WOWwrNmRBbWJObTJDdHJZMmRIVjFJWlZLa1pHUkFRREM0TG16c3pPc3JLelF2SG56UXR0U2hYMDN5T1VmZ1A4UTlYdHhNczZvKzE2cjdPM0QveUlHQVJBUkVSRVJFUkZWTXFOR2pZS1Bqdy9xMTYrUCt2WHJLNlJPdGJXMXhmdjM3OUc4ZVhPRWhvYmk4ZVBIME5MU2dyT3pzOUNSWldkbkJ5c3JLK1RrNUNBM054ZlZxMWZIOTk5L3I5Rmp5d2RVQUtCZXZYcXd0cllXMG9UV3FWTUhFeVpNVUhsZWFRUUF5QTBaTWdScjE2N0Y2ZE9uTVhyMGFGaGJXOFBIeHdkdWJtNUthM2NYaDRHQkFkYXZYNCtEQncvaTdObXpTRXBLZ3FPakk3NysrbXVOem0vVHBnMDhQVDB4WU1BQURCMDZWTzBzSVNzckt5eFpzZ1RQbnovSHNXUEhVS2RPblJKMVVKZWsvQTBhTklDOXZUMW16NTZOYXRXcW9YZnYzcWhUcHc2a1VpbHExcXdKWjJkbmhJU0V3TUxDQW12WHJsV1lzVmVsU2hXc1hyMGFmLzc1cDhxTzRMekVZakhNemMxaFpHU0VxVk9ud3RuWldlVnhNMmJNd0crLy9ZYVltQmlJUkNKWVcxdGo4dVRKU21XdVc3Y3VwRklwREF3TTBMUnBVNHdlUFZyWS8vNzllOFRHeGdxRDYrcmVCMXRiVzZ4YXRRcUxGaTFDbXpadEZEcW9SNDBhaGVyVnE2TlBuejRGempZdERqMDlQWnc3ZHc3MTZ0WEQwS0ZETVhEZ3dCSmxHQ2pNNTU5L2p2cjE2ME5QVHcrOWUvZUdrNU9UUXVwV1ZVUWlFVnEzYnEwMEVKNlZsUVV2THk5VXIxNGRYYnQyeGJsejU1Q2NuQXczTjdkU2Y1MVUrZWVmZjVDUmtWR3FXUUJxMUtpQlo4K2V3Y3JLQ3NPSEQwZm56cDNWcm5VTHlOTHFqaGd4QWdNSERvU25wNmZReVEzSUJnWGtnOHpXMXRhWU9IR2l5bXRvYTJ1alM1Y3VxRm16SnFaUG42NjBoSXVXbGhhR0R4K09uajE3WXMrZVBXamF0S25hb0llaXJuWHM1dVpXNUNDQTByeC95OHF3WWNNZ2xVcUY3enV4V0l4WnMyYWhYNzkrdUh6NU1wNC9mNDZrcENSa1pXVUpnLzN5QVgvNWpIQnRiVzNvNk9oQUpCSUpQem82T21qYnRpMGtFZ21zcmEzaDVPUlU2RnJyZGVyVVVSaHdhZHk0TVo0OGVZS3NyQ3prNXViQzBOQVFEUnMyeE15Wk16VitmcGFXbHNLc1Z6bDdlM3RZV1ZrSkdVdHljM09obzZNRFcxdGJmUDMxMS9qa2swODB2bjVoUG5UOSs4a25ud2pmKzJLeEdQWHIxMWNhTEFRQWMzTnpwWXdKcW1oNlhHbVZYNVd5cW45RkloRm16SmdCTFMwdHRHelo4b01HQU1peGZjWDJsVG9pa1FoZmZmVVZJaUlpc0hUcFVxWFBhNk5HaldCcGFTbDhWK2ZtNXFKYXRXcG8wYUlGeG8wYkJ3Q3dzTENBaFlWRmdhOVRqUm8xa0o2ZVh1QXhlVmxiV3d0TFB3RGxXNzgzYmRvVThmSHhXTFZxbGNibGxWdXdZRUdoZFpSY1pXb2YvaGVKcEFVdDdFZEVSRVJFUkVSRUg2WE16RXkxblc1cGFXbUZkdDRVNXVIRGgwaFBUNGVqbzJPSnJsTVJSRVJFUUZ0YnU5Z3pobk56YzR1Y1FsWWlrWlJhWjllSEtMODZLU2twUlY1Zk9pd3NETy9ldlJNR2JGTlNVcENUazZNMFc2NHNKQ1ltSWlrcFNhTlpWSEZ4Y1Jxbkl5NHRpWW1KNWZJNnlLV21wbGFJZ2FDU1NraElRSGg0T09yWHJ5K3NrMXdhMHRMU1VLVktsUUlILzlVcDZqMS8rL1p0Nk92cjQ5TlBQeTNXNDhuNStQZ2dKU1VGL2Z2M0w1UHp5dnIrVFU5UFY1bWFXSlhFeEVUazVPUVVlcCtXNXZldkttL2Z2b1dwcWFuYU5QNzByNHBVZnhWSFJTcC9jZXJmc3NiMkZkdFhwZDIreXNqSWdMNitma21MOTBHVlZ2MWVuaXBMKy9Cakp5ckdCNFpCQUVSRVJFUkVSRVJFUkVSRVJFUkVSQlZRY1lJQVBseVlIQkVSRVJFUkVSRVJFUkVSRVJFUkVaVXFCZ0VRRVJFUkVSRVJFUkVSRVJFUkVSRlZFZ3dDSUNJaUlpSWlJaUlpSWlJaUlpSWlxaVFZQkVCRVJFUkVSRVJFUkVSRVJFUkVSRlJKTUFpQWlJaUlpSWlJaUlpSWlJaUlpSWlva21BUUFCRVJFUkVSRVJFUkVSRVJFUkVSVVNYQklBQWlJaUlpSWlJaUlpSWlJaUlpSXFKS2drRUFSRVJFUkVSRVJFUkVSRVJFUkVSRWxRU0RBSWlJaUlpSWlJaUlpSWlJaUlpSWlDb0pCZ0VRRVJFUkVSRVJFUkVSRVJFUkVSRlZFZ3dDSUNJaUlpSWlJaUlpSWlJaUlpSWlxaVFZQkVCRVJFUkVSRVJFUkVSRVJFUkVSRlJKTUFpQWlJaUlpSWlJaUlpSWlJaUlpSWlva21BUUFCRVJFUkVSRVJFUkVSRVJFUkVSVVNYQklBQWlJaUlpSWlJaUlpSWlJaUlpSXFKS2drRUFSRVJFUkVSRVJFUkVSRVJFUkVSRWxRU0RBSWlJaUlpSWlJaUlpSWlJaUlpSWlDb0pCZ0VRRVJFUkVSRVJFUkVSRVJFUkVSRlZFZ3dDSUNJaUlpSWlJaUlpSWlJaUlpSWlxaVFZQkVCRVJFUkVSRVJFUkVSRVJFUkVSRlJKTUFpQWlJaUlpSWlJaUlpSWlJaUlpSWlva21BUUFCRVJFUkVSRVJFUkVSRVJFUkVSVVNYQklBQWlJaUlpSWlJaUlpSWlJaUlpSXFKS2drRUFSRVJFUkVSRVJFUkVSRVJFUkVSRWxRU0RBSWlJaUlpSWlJaUlpSWlJaUlpSWlDb0pCZ0VRRVJFUkVSRVJFUkVSRVJFUkVSRlZFZ3dDSUNJaUlpSWlJaUlpSWlJaUlpSWlxaVFZQkVCRVJFUkVSRVJFUkVSRVJFUkVSRlJKTUFpQWlJaUlpSWlJaUlpSWlJaUlpSWlva21BUUFCRVJFUkVSRVJFUkVSRVJFUkVSVVNYQklBQWlJaUlpSWlJaUlpSWlJaUlpSXFKS2drRUFSRVJFUkVSRVJFUkVSRVJFUkVSRWxRU0RBSWlJaUlpSWlJaUlpSWlJaUlpSWlDb0pCZ0VRRVJFUkVSRVJFUkVSRVJFUkVSRlZFZ3dDSUNJaUlpSWlJaUlpSWlJaUlpSWlxaVFZQkVCRVJFUkVSRVJFUkVSRVJFUkVSRlJKTUFpQWlJaUlpSWlJaUlpSWlJaUlpSWlva21BUUFCRVJFUkVSRVJFUkVSRVJFUkVSVVNYQklBQWlJaUlpSWlJaUlpSWlJaUlpSXFKS2drRUFSRVJFUkVSRVJFUkVSRVJFUkVSRWxRU0RBSWlJaUlpSWlJaUlpSWlJaUlpSWlDb0pCZ0VRRVJFUkVSRVJFUkVSRVJFUkVSRlZFZ3dDSUNJaUlpSWlJaUlpSWlJaUlpSWlxaVFZQkVCRVJFUkVSRVJFUkVSRVJFUkVSRlJKTUFpQWlJaUlpSWlJaUlpSWlJaUlpSWlva21BUUFCRVJFUkVSRVJFUkVSRVJFUkVSVVNYQklBQWlJaUlpSWlJaUlpSWlJaUlpSXFKS2drRUFSRVJFUkVSRVJFUkVSRVJFUkVSRWxRU0RBSWlJaUlpSWlJaUlpSWlJaUlpSWlDb0pCZ0VRRVJFUkVSRVJFUkVSRVJFUkVSRlZFZ3dDSUNJaUlpSWlJaUlpSWlJaUlpSWlJaUlpSWlJaUlpSWlJaUlpSWlJaUlpSWlJaUlpSWlJaUlpSWlJaUlpSWlJaUlpSWlJaUlpSWlJaUlpSWlJaUlpSWlJaUlpSWlJaUlpSWlJaUlpSWlJaUlpSWlJaUlpSWlJaUlpSWlJaUlxS0s3LzhCTytwMW1PZFNTYlFBQUFBQVNVVk9SSzVDWUlJPSIsCiAgICJUaGVtZSIgOiAiIiwKICAgIlR5cGUiIDogIm1pbmQiLAogICAiVmVyc2lvbiIgOiAiNDkiCn0K"/>
    </extobj>
    <extobj name="C9F754DE-2CAD-44b6-B708-469DEB6407EB-13">
      <extobjdata type="C9F754DE-2CAD-44b6-B708-469DEB6407EB" data="ewogICAiRmlsZUlkIiA6ICIxMTg5NTE5NDUyMDUiLAogICAiR3JvdXBJZCIgOiAiMzI0NjA3NjY2IiwKICAgIkltYWdlIiA6ICJpVkJPUncwS0dnb0FBQUFOU1VoRVVnQUFCVElBQUFNakNBWUFBQUNXQ3U5UUFBQUFDWEJJV1hNQUFBc1RBQUFMRXdFQW1wd1lBQUFnQUVsRVFWUjRuT3pkZVhoVTVkMy84YzlNOXBVa2hDV0JRQmF3Z2tKUmVaQ0tWUlp4QmFxMkxsUXJqMWIwVWNvUGd6c1NGRVdJaWdwQ3FSU2x0YVVxaXZCY2lDQUtoVksxQ2dJQ3NnaXlKZ1N5a1Qwa21lMzN4ekh6SkdSUHppU1Q4SDVkVnk2U21YTys1NTdrc015SCs3Ni9GcGZMNVJJQUFBQUFBQUFBdENHTHhXS3A3M2xyYXcwRUFBQUFBQUFBQUpxTElCTUFBQUFBQUFDQTF5UElCQUFBQUFBQUFPRDFDRElCQUFBQUFBQUFlRDJDVEFBQUFBQUFBQUJlanlBVEFBQUFBQUFBZ05janlBUUFBQUFBQUFEZzlRZ3lBUUFBQUFBQUFIZzlna3dBQUFBQUFBQUFYbzhnRXdBQUFBQUFBSURYSThnRUFBQUFBQUFBNFBVSU1nRUFBQUFBQUFCNFBZSk1BQUFBQUFBQUFGNlBJQk1BQUFBQUFBQ0ExeVBJQkFBQUFBQUFBT0QxQ0RJQkFBQUFBQUFBZUQyQ1RBQUFBQUFBQUFCZWp5QVRBQUFBQUFBQWdOY2p5QVFBQUFBQUFBRGc5UWd5QVFBQUFBQUFBSGc5Z2t3QUFBQUFBQUFBWG84Z0V3QUFBQUFBQUlEWEk4Z0VBQUFBQUFBQTRQVUlNZ0VBQUFBQUFBQjRQWUpNQUFBQUFBQUFBRjZQSUJNQUFBQUFBQUNBMXlQSUJBQUFBQUFBQU9EMUNESUJBQUFBQUFBQWVEMkNUQUFBQUFBQUFBQmVqeUFUQUFBQUFBQUFnTmNqeUFRQUFBQUFBQURnOVFneUFRQUFBQUFBQUhnOWdrd0FBQUFBQUFBQVhvOGdFd0FBQUFBQUFJRFhJOGdFQUFBQUFBQUE0UFVJTWdFQUFBQUFBQUI0UFlKTUFBQUFBQUFBQUY2UElCTUFBQUFBQUFDQTF5UElCQUFBQUFBQUFPRDFDRElCQUFBQUFBQUFlRDJDVEFBQUFBQUFBQUJlanlBVEFBQUFBQUFBZ05janlBUUFBQUFBQUFEZzlRZ3lBUUFBQUFBQUFIZzkzN1llQUFBQWFFVU9oNVNaS2VYblMrWGxrdFBaMWlOQ2E3QmFwWUFBS1NKQzZ0Wk44dkZwNnhFQkFBQUFUV1p4dVZ5dXRoNEVBQUJvQllXRjB2SGpVbmk0RkIwdEJRVVpBUmM2UHFkVE9udFd5c2t4N29QZXZZMzdBQUFBQVBBaUZvdkZVdS96QkprQUFKd0hDZ3VsWThla2hBUXBMS3l0UjRPMlZGUWtIVDNLdlFBQUFBQ3YwMUNReVRRTUFBQTZPb2ZEbUlsSmNBWEp1QWNTRW94ZzIrRm82OUVBQUFBQWpVYVFDUUJBUjVlWmFTd2pKc1JFcGJBdzQ1N0l6R3pya1FBQUFBQ05ScEFKQUVCSGw1OXY3SWtKVkJVZGJkd2JBQUFBUUR0QmtBa0FRRWRYWG00MDlnR3FDZ295N2cwQUFBQ2duU0RJQkFDZ28zTTY2VTZPbXF4VzQ5NEFBQUFBMmduZTFRQUFBQUFBQUFEd2VnU1pBQUFBQUFBQUFMd2VRU1lBQUFBQUFBQUFyMGVRQ1FBQUFBQUFBTURyRVdRQ0FBQUFBQUFBOEhvRW1RQUFBQUFBQUFDOEhrRW1BQUFBQUFBQUFLOUhrQWtBQUFBQUFBREE2eEZrQWdBQUFBQUFBUEI2QkprQUFBQUFBQUFBdkI1QkpnQUFBQUFBQUFDdlI1QUpBQUFBQUFBQXdPc1JaQUlBQUFBQUFBRHdlZ1NaQUFBQUFBQUFBTHdlUVNZQUFBQUFBQUFBcjBlUUNRQUFBQUFBQU1EckVXUUNBQUFBQUFBQThIb0VtUUFBb05GS1NrcmtjcmxNclZsYnZZeU1ETmxzTmxPdlU1dDE2OVpwMDZaTnRUNjNjdVZLL2UxdmZ6UHRXbHUyYk5HWk0yZE1xd2NBQUFDY2IzemJlZ0FBQUtCOTJMRmpoMTU2NlNWZGQ5MTF1dSsrKytvOHp1Rnd5RzYzcTZ5c1RDVWxKU29wS1ZGeGNiSHk4L09WbDVlbk0yZk9LQ2NuUjZkUG45YXBVNmNVRXhPamVmUG11Yy9mdEdtVFhuMzFWWTBaTTBiLzh6Ly80OUhYOU5wcnJ5azZPbG9qUm95bzhkektsU3VWbVptcGUrNjV4LzNZaWhVcnRIYnQybnByTGwyNnRNWmpHelpzMEVzdnZhU1ltQmozcndBQUFBQ2FoaUFUQUFBMFNtQmdvQW9LQ3ZUKysrK3JmLy8rR2pwMGFMWG5iN3JwSnRsc3RpYlAyTXpMeTFObVpxYTZkZXNtU1VwSVNKREw1ZExLbFNzMWVQQmdEUjQ4V0pKMDk5MTN0L2cxcEthbXFtZlBuczArUHo4L1gybHBhVTArNzRvcnJ0REFnUU8xZS9kdUpTY242NVZYWGxGY1hKd2s2ZEZISDlYdTNidWJYTlBQejYvQlVCVXdnOVBwbE5YYThvVmNadFdCNTUzdlAvUDJPbTRBT0I4UVpBSUFnRWJwMzcrL0preVlvS1ZMbCtxVlYxN1JtMisrcVM1ZHVyaWZyNmlva0NTRmhZVXBPRGhZUVVGQjFYNE5EZzVXcDA2ZEZCa1pxYWlvS0VWR1Jyby9Ed3NMYzllSmo0L1gvZmZmcjBXTEZtbnUzTGw2NjYyM0ZCb2Fxc3pNekJhL0JydmQzdUlha2pSdDJyUWFzemp2dnZ2dU9zY1lIQnlzMmJObjY5bG5uOVgyN2R2MTJHT1A2ZFZYWDFYUG5qMFZGaGFteU1qSUpsMC9MeSt2MldOSDQzMzc3YmZhc0dHRDl1M2I1OTRXb0h2MzdobzZkS2h1dSswMmRlclVxYzV6TjI3Y3FFOCsrVVNIRHg5V2VYbTV1blhycGl1dnZGTGp4NDlYYUdpb1YxeXZMbmE3WGJ0Mzc5YldyVnYxelRmZmFNS0VDUm8rZkhpVGFwaFpwNzFxVC9kUFcvM01XekxtcXRMUzByUm16UnJ0M0xsVHAwNmRrdDF1VjFSVWxDNjU1QktOSHo5ZVBYcjBNSFhjQUlDMlE1QUpBQUFhN2M0Nzc5VFdyVnYxL2ZmZmE4NmNPWm83ZDI2MVdTc2hJU0ZhdVhKbGk2OXo4ODAzNjZ1dnZ0SjMzMzJuQlFzVzZPbW5uOWJubjM5ZTUvRUhEaHpRNU1tVDVlZm5wL2ZmZjEvaDRlRjFIcHVXbGxadGFYeE9UbzVHang1ZDUvR1Z6MzM2NmFmTmVDWC9KeUFnUURObnpsUktTb3BpWTJNVkhSMHRTWHJ1dWVlYVhLdSs4YUxsN0hhN25ucnFLZTNhdFV1UzhiT0xpSWhRVVZHUmpoOC9ydVBIait2enp6OTNoOUZWdVZ3dXpaa3p4NzMzYW5Cd3NFSkRRNVdSa2FFUFB2aEFYM3p4aFY1Ly9YVkZSVVcxMmZYcXNuYnRXbTNkdWxVN2R1elEyYk5ucTEyaktjeXEwMTYxcC91bnJYN21MUmx6YldiTm1xVWpSNDdJMTlkWGtaR1JLaXNyVTFaV2x0YXZYNi9ObXpkcjFxeFpHalJvVUl2SERRQm9ld1NaQUFDZzBTd1dpNTU4OGtsTm5EaFJCdzhlMUlFREI5Uy9mMytQWEdmcTFLbWFPSEdpZHUzYXBhS2lvbXF6TnMvMXlTZWZTSkt1dnZycWVrTk15VmlTWGJtc095MHRUVDQrUG9xTmphMXhYRVpHaGh3T2gvdFlpOFhTck5keSsrMjN5OGZIUisrOTk1NENBZ0wwMGtzdk5ic1dXa2RaV1psMjdkcWxRWU1HNmJlLy9hMEdEaHdvSHg4ZnVWd3ViZHUyVFMrLy9MTE9uRG1qT1hQbTZJOS8vR08xYzVjdlg2NU5tellwSUNCQVU2ZE8xWWdSSTJTeFdMUmp4dzY5OE1JTHlzakkwT3V2djY0WFhuaWh6YTVYbDlkZmYxMlNjYS8zNzk5ZisvYnRhOWIzejZ3NjdWVjd1bi9hNm1mZWtqSFhKaVltUnJmZmZydUdEUnVtd01CQVNkS2hRNGMwWjg0Y3BhV2xLVFUxVmN1V0xaT3ZiL1czditmN3ZRb0E3UkZCSmdBQWFKTHUzYnZybVdlZVVhOWV2V29OQU0wU0V4T2pwNTkrV3YzNjlhczN4TXpPenRhR0RSc2tTYmZlZW11RGRidDM3KzV1eURONjlHaEZSa2JXMnFDbmNxbDRiYzgxUlY1ZVhyVlpxNFNZM3M5cXRXclNwRW02K2VhYnF6MXVzVmcwWk1nUVRaa3lSYzgvLzd3T0hqeW9ZOGVPS1Q0K1hwSlVVbEtpOTk1N1Q1TDArOS8vWGlOSGpuU2ZlK21sbCtvUGYvaURVbE5UOWZYWFgrdm8wYU5LU0Vob2srdlY1YXFycnRMUW9VTTFaTWdRZGVyVXFka3pmODJxMDE2MWwvdEhhcnVmZVV2R1hKc1pNMmJVMk5PeWI5KytldVNSUi9Ub280OHFOemRYKy9idDA4Q0JBMXMwYmdCQTJ5UElCQUFBVFhadW81OUtwYVdsOVhZMHI4MzA2ZE9WbUpoWTYzUERoZzFyOFB4bHk1YTU5NzdzM2J0M2s2N2RsaHI3ZllxSmlkR0xMNzdvNGRHZ3F1RGc0Qm9CUzFXVkRhZ2s2ZVRKays2UTVZc3Z2bEJwYWFsQ1FrSjA0NDAzMWpoditQRGhldlBOTjVXZm42OS8vL3ZmN2lDcXRhOVhsNVNVbEhxZmJ5eXo2clJYN2VYK2tkcnVaOTZTTWRlbXJzWTgvZnIxYzM5ZVdGaFk0L256L1Y0RmdQYUlJQk1BQUpqRzVYSTF1YXQzZVhsNXM2LzN3dzgvYU4yNmRlNnZjM0p5RkJnWTJLajlBQ3NWRlJYcGxWZGVxZkY0UVVGQm5lZk1uajFiczJmUGJ0cGd6OUdjN3VjZVliZExWZmFHNjFDQ2dpUmY4Lys1V3pVMDhmZjNkMysrYytkT1NkS0FBUU1VRUJCUTR6d2ZIeDhOSERoUVc3WnMwZjc5KzczMmV2QXNiN2wvdkpsWll5NHBLWEYvM3ExYnR4YU5DUURnSFFneUFRQkF2V3cybSs2OTk5NXFqd1VHQnVxdHQ5NXlmMTA1SXpJcUtrckxseTl2c0dadWJxN3V2dnR1V2ExVzl4NlVqYmxPVmVYbDVabzdkMjYxcGd3elpzeFFjWEd4VWxKU2RORkZGelhxOVpXWGwrdXp6ejVyMUxHVk9uZnVyT0RnNEdxUFZlNnAyUlJ4Y1hIMUxsMXZsV1dPKy9aSk5wdm5yOU1XL1B5a0FRTWtrNWZ6VjRaSUZvdEZmZnYyZFQ5KzlPaFJTYXAzNW1PdlhyMGtHYlBNdlBWNjhDeHZ1WCs4bVZsalhyOSt2U1RqKzlhblR4OVR4Z1lBYUZzRW1RQUFkQVEybTFSV0pwV1dTdm41VW5HeGFhVmRMcGN5TXpPclBWYlpUS0ZTVVZHUkpDazBORlNTOGVieDhzc3ZWMFJFUkswMVY2MWFKYnZkcnBFalI3clBhY3gxcWxxMGFKR09IVHVtcEtRa0hUNThXSkxSTmYzNDhlTjY3TEhIOU5CREQybmN1SEVOdnI3bzZHajN2blJWVmU2Uldac0hIM3hRSTBhTWFQVHhYcTJqaHBpUzhkcHNOc25rV1dnclZxeVFKUDNpRjcrb2RvL241T1JJa3JwMDZWTG51WjA3ZDVZazVlZm5lKzMxNEZuZWN2OTRzNWFNdWJ5OFhDZE9uTkNHRFJ1MGF0VXFkZXJVU2RPbVRXTi9ZZ0RvSUFneUFRQm9ieHdPSTZpcyt1RkIvdjcrK3Z6eno5MWYxelpMc0hMNVhsaFltUDd6bi85bzd0eTVpbzZPMW93Wk02cnRVU1pKV1ZsWldyVnFsU3dXaSs2NDQ0NG1YYWZTUng5OXBMVnIxeW9rSkVRelpzelFoQWtUSkVsejVzelJraVZMdEdiTkdpMVlzRUQ3OSs5WGNuS3lhY3NwblU2bktYVzhTbXlzOUZNUTNlR0VoWmtlWXE1YnQwN2ZmUE9OQWdJQ05ISGl4R3JQVmY0K3FDK0FyMXd5WEZaVzVwWFhnMmQ1MC8zanJabzc1dW5UcCt1YmI3NXhmKzNuNTZlYmI3NVpkOTExbHpwMTZ1U0pvUUlBMmdCQkpnQUE3VUZKaVRIVHNxREFLL2N6ckp4SkZCNGVyaUZEaG1qTW1ERmFzMmFOcGs2ZHFrbVRKbW5NbURIdVkxOTc3VFZWVkZSbytQRGhkVGI1cWMrbm4zNnF4WXNYeThmSFI5T21UYXZXT2QzWDExZFRwa3hSUWtLQ0ZpMWFwQTBiTmlnOVBWMHpaODVzMHI2WmRhbGNPbDVYWTRtbU9uWHFWSk9iSTVrdUpzYjRRSU4yN05paE45NTRRNUwwLy83Zi8xUFBuajJyUFY4WmRQdjQrTlJaby9MZWFjenNzTmErSGp6TDIrNGZiOVNTTVhmdTNGbXhzYkdxcUtoUWZuNitiRGFiVnE5ZXJmVDBkRTJjT0xIQlpsY0FnUGFCSUJNQUFHOVZWQ1RsNVJrQlpsT1gvMW9zUnFPVGdBQ2pob2NkUEhoUWtwU1VsQ1FmSHg5Tm1USkY4Zkh4V3JSb2tlYlBuNitEQnc5cTh1VEpXcmx5cGJadjM2N1EwRkE5OU5CRFRiN082dFdydFhEaFFrblNZNDg5cGlGRGh0UjYzTGh4NDlTclZ5ODk5OXh6T25EZ2dDWk5tcVRubjMrKzFyM1djbkp5R3IwWFpXV1E2V3RTQXhtNzNlNDlUWDlRcnoxNzl1alpaNStWM1c3WDczNzNPMTE3N2JVMWp2SHo4MU5GUllVcUtpcnFyRlBaM09yY1BWYmIrbnB0cFhJMmRVZnh6anZ2MVBxNE45NC8zcWFsWTA1T1RuWi83bkE0dEcvZlB2M2pILy9RdG0zYnRHZlBIczJiTjA5SlNVbG1EeHNBME1vSU1nRUE4Q1lWRlZKT2pwU2JhM3plR0JhTDFLV0xGQmtwaFlUVWJHeXlmYnY1NHp6SER6LzhJRW5WbHBILzZsZS9Va3hNakdiTm1xVjE2OVpwMzc1OU9uSGloQ1RqRFdkVFprZzZuVTR0V2JKRUsxYXNrTlZxVlhKeXNxNjU1cHA2enhrMGFKRG16WnVuYWRPbUtUczdXOG5KeVhydHRkZDB3UVVYVkRzdUlDQkFWMTk5ZFkzenQyelpVbVA1WnVYWDlTMzliQXF2YVBhREJ1M2V2VnZUcDA5WFdWbVpici85ZHQxenp6MjFIaGNSRWFHc3JDemwxZk9mQjJmT25KRms3TTNxTGRkclN4a1pHVzA5QkkvejF2dkhtNWc5Wmg4Zkh3MFlNRUJ6NXN4UmNuS3k5dTdkcXlWTGxpZzFOZFdrRVFNQTJncEJKZ0FBYmMzbE1tWmQ1dVJJaFlXTk84ZGlrU0lpakFBek5OVDByc3hOVVY1ZXJ1M2J0OHRpc2VoblAvdFp0ZWVHREJtaWVmUG02Y2tubjlUeDQ4Y2xTZGRlZTYydXV1cXFSdGMvYythTVpzMmFwVDE3OWlnZ0lFRFRwMC9YMEtGREczVnVmSHk4NXMrZnIyblRwaWtxS3FyVzJUaGhZV0Y2L1BISGF6eSthOWV1R2tIbTJaK1c5VC8xMUZPTkhqL2F0NTA3ZHlvbEpVWGw1ZVVhUDM1OHZWc0I5T2pSUTFsWldlN0F2amFWTTNEcld1YmEydGRyYTFYM3hlMkl2UG4rOFJhZUhMUEZZdEdvVWFPMGQrOWVmZi85OTZiVkJRQzBIWUpNQUFEYWl0TnBoSmVabVkyZmZlbmpZNFNYWGJxWTNzU2t1VFp0MnFTU2toSmRkdGxsdFRaVTJMRmpod3FyQkxTYk5tM1NwWmRlcWxHalJqV3F2cisvdjNKemN4VVhGNmVVbEpRbUJ6SmR1blRSdkhuejVISzU2dDE3cmpFcU93WEh4TVRVV0Y2ZWtaSGhYbnFPam1IYnRtMTY3cm5uVkZGUm9mdnV1MC9qeDQrdjkvaUxMcnBJTzNmdTFLNWR1K1J5dVdyc1kraHl1YlJyMXk1SjBpV1hYTkxtMTRObmVmdjk0dzFhWTh5VjMwZXp0Z1FCQUxRdC9qUUhBS0MxMld4U1ZwYVVuVzEwSUc4TWkwWHEybFhxM2wzeW9qZGpkcnRkSzFhc2tDU05IVHUyMm5NRkJRV2FOMitldnZqaUMwblNyYmZlcWlOSGp1aTc3NzVUYW1xcTB0UFRHN1UvWG1ob3FGNTg4VVYxN3R4WlFVRkJ6UnBuU0VpSSsvUDE2OWRyK2ZMbDdxL3o4dkpxblFGVTJjQ284cm1sUzVlNmwzVysrZWFiTmZhb3UvdnV1NVdabWRtczhjSDdmUDMxMTNyKytlZGx0OXYxOE1NUDY1WmJibW53bk9IRGgydlpzbVhLenM3V3YvNzFMdzBmUHJ6YTg1czNiMVp1YnE2Q2dvTDB5MS8rc2sydkI4OXFEL2RQV3pOcnpEYWJUWDUrZnJVKzUzSzV0SG56WmtsUy8vNzltenRVQUlBWDhaNTNRZ0FBZEhRMm0zVDZ0QkZndWx5TlB5OHlVdXJSdzJqYzQyWGVlZWNkSFQ5K1hOMjdkM2N2OTNhNVhOcTRjYVArL09jL0t5OHZULzcrL3ZyREgvNmdHMjY0UVRhYlRhbXBxZHF5Wll1V0xWdW16TXhNVFowNnRjR1pNbVoyMnkwc0xLeldZTWZoY05UYmNLZnlPWnZOcHRPblR5c3NMTXkweGlscGFXbnNnK21GdnZ6eVM4MmFOVXNPaDBOVHAwN1Y5ZGRmMzZqemV2ZnVyZUhEaDJ2ejVzMmFQMysrZ29PRDNRMnB0bS9mN3U3Ry9OdmYvbGFob2FGdGRyMTMzMzFYSDMvOHNjYU5HOWVpR1hCbTFlbG8yc3Y5MHh4bS9jeWJPK2JhcnYvQkJ4OG9LeXRMWThhTVVaOCtmZHd6TU5QVDAvWDIyMjlyMTY1ZHNsZ3N1dXV1dTVvOVhnQ0E5N0M0WEUxNUp3VUFBSnJNYnYrL0FOUHBiUHg1SVNGU3o1N0dIcGd0c1gyN2RObGxMYXRSeGVqUm94VVlHS2lQUC81WWp6Lyt1SGJ0MnFXWFgzNVpnd1lOMHZidDIvWFh2LzVWQnc0Y2tDUWxKaWJxNmFlZlZueDh2UHQ4bDh1bGhRc1hhdlhxMVpLa3dZTUhhOGFNR2RWbVcrYm41K3UyMjI1elg2Y3hZNUtrVHo3NVJQNU5YSEovNHNRSmhZU0VxSFBuenU3eC9mdmYvOVl2Zi9uTGFrczc5KzNicHlsVHB1aWlpeTdTdkhuemF0U3BuSkY1N3A1L28wZVBsdFZxMWZyMTYyczg3dXZycTVpWW1IckhGeE1Ub3hkZmZMSEd1WDUrZmxxN2RtMlRYbXNOSnQ4YkhjWDExMTh2aDhNaFB6OC9kZW5TcGQ1akgzNzRZVjErK2VYdXI0dUxpL1hvbzQvcXlKRWprcVR3OEhCWkxCWVZGQlJJa2thTkdxVW5uM3l5MnIzVjJ0Y2JPM2FzeXNyS0ZCUVU1UDU5S05Yc0lGN1ppQ2N5TXJMYTc4L0t6dHhtMWVsbzJ0UDkwMVkvOCthT3ViYnIvKzF2ZjlQZi8vNTNTVVlqdGs2ZE91bnMyYlB1TFUwQ0F3TTFkZXBValJneG9rYnQ4LzFlQlFCdlpEbDNiNVZ6TUNNVEFBQlBjVHFOQURNenMya0Jaa0NBTVFNek10SnpZMnVHeWdCU01wYVVaMlptYXZyMDZWcXpabzBHRFJxa05XdldhUDc4K1pLazRPQmcvZTUzdjlNdHQ5eFNZMTlLaThXaXlaTW5LelEwVk8rKys2NktpNHRsdFZyZHo1ZVVsTGliNlpTVmxXbkxsaTFOYWc3VUZKbVptWHJpaVNma2NybjA2cXV2cW1mUG52ckxYLzZpOTk1N1Q4T0dEZE1UVHp6aG5uMzUxVmRmU1RLQ1Y3UEV4TVRVMjdVY2JhTnlyMU9iemRaZ1YrM1MwdEpxWDRlR2htcisvUG42NElNUHRHblRKcDA2ZFVwK2ZuNjYrT0tMTldiTW1GcjNobTN0NjQwWk0wWnIxcXlwc1IxRVhkZk95OHVydFpPMldYVTZtdlowLzdUVno3eTVZNjd0K21QSGpwWEw1ZEsyYmR1VW5wNnU3T3hzQlFZR3FrK2ZQcnJzc3NzMGJ0dzRkZTNhdGRiYTUvdTlDZ0R0RVRNeUFRRHdoTnhjNmVSSll6bDVVM1R2THNYR210dUYzSVJaZHk2WFN3c1dMTkRISDM4c2YzOS9WVlJVS0RFeFViTm16WExQcG5FNm5Ycm1tV2VVbEpTazIyKy9YZUhoNFEzVy9mVFRUL1dMWC96QzNTU29vcUpDVHozMWxQYnMyYU4rL2ZycDZOR2o4dlgxMVl3Wk0rcHRWckovLzM1SjBvVVhYbGlqUVVaZENnb0s5TWdqanlnOVBWMVhYbm1sVWxKU1pMVmFsWnVicTJlZWVVYUhEeDkydjhhd3NERGRkZGRkS2l3czFPTEZpNVdZbUZpalhsTm5aRzdhdEVraElTSHVwYU9OVlZaV3ByRmp4OHJmMzErZmZQSkprODZ0Z1JtWkFBQUE4Q0xNeUFRQW9EVVZGMHRwYWRJNXMxNGFGQkFnSlNRWXk4bTkwTUtGQy9YeHh4OHJNREJRTDcvOHN0YXRXNmQxNjlicC92dnYxOWl4WTNYbGxWY3FOalpXYytiTWFYUk5oOE9oRVNOR3lHNjNxNkNnUUdGaFlabzllN2IyN05tajJOaFl6WjQ5VzE5KythWG16cDJycDU1NlNpTkdqTkRvMGFNVkZ4ZW55TWhJV1N3V1dhMVdXU3dXOWV2WHI5YjZkcnZkL2VGd09PVHI2NnZ3OEhEbDV1YnFxYWVlVW5wNnVnWVBIcXhubm5uR1BTdTBjK2ZPZXYzMTE1V1NrcUpkdTNicDIyKy9WWHA2dWdvTEN6Vm8wQ0IzaUZtMXEzQitmcjd5OHZLcU5SVnFTRzNMSE05bHQ5dXI3Ui9xY3JtMGF0VXFTVkowZEhTanJ3VUFBQUIwQkFTWkFBQ1l3V1l6QXN6bUxFWHIwc1hZQzdQSzhtcHZrcGVYcDdWcjE4cHF0U29sSlVYOSt2VlQzNzU5RlJZV3BnOC8vRkRMbHk5M2R3RzNXcTN5OGZHUjFXcDFoNHlWbnp1ZHptckJZbFhkdTNmWGdnVUx0RzNiTmdVRkJXbm16SmtLRFEzVmRkZGRKejgvUDgyYk4wOGJOMjdVeG8wYjZ4eG4xV0R6M1BxVkhuamdBUTBiTmt4UFB2bWtUcDgrclVzdXVVVFBQZmRjaldaRFFVRkJldkhGRi9YRkYxOG9PanJhdldTKzZuNXF5NVl0MDZwVnF4UVdGcWE4dkR4VlZGUm93SUFCemZvZTErWCsrKzlYWm1hbS9QMzlaYlZhVlY1ZUx0dFBzM3l2dU9JS1U2OEZBQUFBZUR1Q1RBQUFXaW9uUjBwUGwzN2E4NnZSL1B5aytIaXBFVXV3MjFKa1pLU3V1KzQ2SlNZbXVwZEIrL3I2YXVMRWlSbzdkcXorOWE5LzZlREJnOHJOelZWcGFhbWNUcWVjVHFjY0RvY2NEb2VjVHFkY0xwZGNMcGNDQWdKMDdxNDJMcGRMMTE5L3ZTSWlJblQ5OWRmcjRvc3ZydFljYU9USWticjg4c3UxYWRNbTdkKy9YOW5aMlRwNzlxeTdmdVhNeTZyWHFxcHkxcVRGWXRIdzRjT1ZscGFtdkx3OERSMDZWRE5tekpDZm4xK3RyenNnSUVDalJvM1MwcVZMNVhBNGRNc3R0K2ppaXk5MlB4OGJHNnVpb2lJVkZSWEpZckhvZ2dzdTBLUkprOHo0bHJ0ZGVPR0ZPbm55cER1WXRWZ3M2dEtsaTBhT0hLbDc3cm5IMUdzQkFBQUEzbzQ5TWdFQWFLN3ljdW40Y2Ftb3FPbm5Sa1ZKdlhwSjV6VEM4UWdUOWtFc0t5dFRZR0NnU1FPcVcwVkZSWk83ampmSG9VT0hsSkNRVUdNbVpsM1dyRm1qNjYrL3ZzYnhMcGRMRlJVVjh2SHhhWFN0NXFnTWFTdG51NXFHUFRJQkFBRGdSUnJhSTVNZ0V3Q0Fwbks1akU3a3AwNDFyUnU1SlBuNkdnRm1hM1lrSjZ4Q1hiZzNBQUFBNEVWbzlnTUFnSmxLUzQxWm1FMXQ1aU5Kd2NGU1VwTFVDak1PQVFBQUFLQ2pJY2dFQUtBeG5FNWpCbVptcGpFanM2bWlvNlc0T0s5dDZBTUFBQUFBM280Z0V3Q0FoaFFYUzhlT0dYdGlOcFhGWWl3bGo0NDJmVmdBQUFBQWNENGh5QVFBb0M1T3A5R05QRHU3ZWVmNytSbEx5VU5DekIwWEFBQUFBSnlIQ0RJQkFLak4yYlBTa1NOU1dWbnp6ZzhMa3hJU2pEQVRBQUFBQU5CaUJKa0FBSndyTzl1WWlkblVqdVNWdW5XVGV2UXdscFVEQUFBQUFFeEJrQWtBUUNXSHcraElucGZYdlBPdFZpaytYb3FNTkhWWUFBQUFBQUNDVEFBQURDVWwwdEdqeld2b0l4bEx5UHYwa1lLRHpSMFhBQUFBQUVBU1FTWUFBRkptcG5UeXBPUnlOZS84b0NBanhQVDNOM2RjQUFBQUFBQTNna3dBd1BuTGJwZU9IWk1LQ3BwZkl6eGNTa3lVZkh4TUd4WUFBQUFBb0NhQ1RBREErYW1veUZoS2JyTTF2MFowdE5TckYwMTlBQUFBQUtBVkVHUUNBTTR2THBkMDZwVHgwUkt4c1ZKTWpEbGpBZ0FBQUFBMGlDQVRBSEQrY0RpTVdaZ3RXVXB1c1JpZHlhT2lUQnVXeDFtdGt0TnAvQXBVNHA0QUFBQkFPME9RQ1FBNFA1U1ZTWWNQRzc4Mmw0K1BsSlFraFlXWk42N1dFQkFnblQwcmhZUzA5VWpnVGM2ZU5lNE5BQUFBb0owZ3lBUUFkSHdGQmNaTVRJZWorVFg4L2FXK2ZhWEFRUFBHMVZvaUlxU2NISUpNVkplVFk5d2JBQUFBUUR2QmVpSUFRTWQyK3JUMDQ0OHRDekdEZzZVTEwyeWZJYVlrZGVzbUZSWWFEWTRBeWJnWENndU5ld01BQUFCb0p3Z3lBUUFkazlOcHpNSThlYkpsZFVKRHBRc3VrUHo4ekJsWFcvRHhrWHIzTnI0ZmhKa29Lakx1aGZoNDQ5NEFBQUFBMmdtTHkrVnl0ZlVnQUFBd1ZVV0ZzUjltYVduTDZvU0hHM3RpZHBTR0tJV0YwdkhqeHV1S2pwYUNnanJPYTBQOW5FNWpUOHljSE9NK2lJOXZmM3U5QWdBQW9NT3pXQ3lXZXA4bnlBUUFkQ2pGeGRLUkk1TE4xckk2a1pGU1FvTFJwYndqY1Rpa3pFd3BQMThxTHpjQ0xuUjhWcXZSMkNjaXdsaE96a3hNQUFBQWVDR0NUQURBK1NNblJ6cHhRbXJwWDIyZE94dExzVHRhaUFrQUFBQUFYcXloSUpPdTVRQ0E5cy9sa3RMVHBheXNsdGZxMmxXS2kydDVIUUFBQUFDQXFRZ3lBUUR0bThOaExDVXZMR3g1clpnWUtUYTI1WFVBQUFBQUFLWWp5QVFBdEY4Mm0zVG9rTkhFcEtWNjlqVDJEZ1FBQUFBQWVDV0NUQUJBKzNUMnJQVGpqMGFIOHBicTNkdm80ZzBBQUFBQThGb0VtUUNBOXFlb1NEcDgyRmhXM2hJV2l4UWZMMFZGbVRJc0FBQUFBSURuRUdRQ0FOcVh2RHpwNk5HV2R5YTNXS1RFUkNraXdweHhBUUFBQUFBOGlpQVRBTkIrWkdZYTNjbGJ5bUtSa3BLa1RwMWFYZ3NBQUFBQTBDb0lNZ0VBN1VOYW1wU1YxZkk2aEpnQUFBQUEwQzRSWkFJQXZKdlRLUjA3Wml3cGJ5bENUQUFBQUFCb3R3Z3lBUURleStFd09wTVhGN2U4RmlFbUFBQUFBTFJyQkprQUFPOVVVU0VkT2lTVmxiVzhGaUVtQUFBQUFMUjdCSmtBQU85ejlxd1JZdHBzTGE5RmlBa0FBQUFBSFFKQkpnREF1NVNVR0NHbXc5SHlXaGFMMUtlUEZCN2U4bG9BQUFBQWdEWkZrQWtBOEI1RlJjYWVtRTVueTJzUllnSUFBQUJBaDBLUUNRRHdEZ1VGMHVIRGtzdlY4bHBXcTdHY25CQVRBQUFBQURvTWdrd0FRTnZMeTVPT0hqVW54S3pjRTVNUUV3QUFBQUE2RklKTUFFRGJ5c21Samg4M3B4WWhKZ0FBQUFCMFdBU1pBSUMyazVVbHBhV1pVOHRpa1JJVDZVNE9BQUFBQUIwVVFTWUFvRzJjT2lWbFpKaFhMejVlaW9nd3J4NEFBQUFBd0tzUVpBSUFXbDk2dXBTWmFWNjkzcjJscUNqejZnRUFBQUFBdkE1QkpnQ2dkWjA0SVdWbm0xY3ZMazZLamphdkhnQUFBRy9qZDJzQUFDQUFTVVJCVkFEQUt4RmtBZ0JhaDhzbEhUc21uVGxqWHMwZVBhU3VYYzJyQndBQUFBRHdXZ1NaQUFEUGM3bWtJMGVrL0h6emFuYnZibndBQUFBQUFNNExCSmtBQU05eU9vMFFzNkRBdkpwZHV4cXpNUUVBQUFBQTV3MXJXdzhBQU5DQlZjN0VORFBFakk0MjlzVUVBQUFBQUp4WENESUJBSjdoY2ttSEQ1c2JZa1pGU2IxNm1WY1BBQUFBQU5CdUVHUUNBTXpuaVJBeklrS0tqNWNzRnZOcUFnQUFBQURhRFlKTUFJQzVQQkZpaG9kTGlZbUVtQUFBQUFCd0hpUElCQUNZeHhNaFpraUlsSlJFaUFrQUFBQUE1em1DVEFDQU9Ud1JZZ1lHU24zNlNGYit1Z0lBQUFDQTh4M3ZEQUVBTGVlSkVOUGZYK3JiVi9MMU5hOG1BQUFBQUtEZElzZ0VBTFNNSjBKTVgxOGp4UFQzTjY4bUFBQUFBS0JkSThnRUFEU2ZKMEpNcTlVSU1RTUR6YXNKQUFBQUFHajNDRElCQU0zamNrbEhqcGdiWWxvc3hwNll3Y0htMVFRQUFBQUFkQWdFbVFDQXBxc01NZlB6emEyYmtDQ0ZoWmxiRXdBQUFBRFFJUkJrQWdDYXh1V1NqaDQxUDhUczNWdUtqRFMzSmdBQUFBQ2d3eURJQkFBMHpmSGpVbDZldVRWNzlKQ2lvODJ0Q1FBQUFBRG9VQWd5QVFDTmQrS0VsSnRyYnMydVhhWHUzYzJ0Q1FBQUFBRG9jQWd5QVFDTmMvS2tsSjF0YnMyb0tDa3V6dHlhQUFBQUFJQU9pU0FUQU5Dd1U2ZWswNmZOcmRtcGt4UWZiMjVOQUFBQUFFQ0hSWkFKQUtoZlZwYVVrV0Z1elpBUUtURlJzbGpNclFzQUFBQUE2TEFJTWdFQWRjdkprZExTekswWkVDQWxKVWxXL2dvQ0FBQUFBRFFlN3lJQkFMVTdjOGJvVUc0bVgxK3BUeC9KejgvY3VnQUFBQUNBRG84Z0V3QlFVMzYrZE95WXVUVXRGbU1tWm1DZ3VYVUJBQUFBQU9jRjM3WWVBQURBeXhRV1NrZU9TQzZYdVhVVEVxVFFVSE5yb3NrcUhOTHVUT2xZdmxSWUx0bWRiVDBpdEFaZnF4UWVJTVZIU0FPN1NmNCtiVDBpQUFBQW9Pa3NMcGZaNzFRQkFPMVdjYkYwNkpEa05EbmQ2dGxUNnRiTjNKcG9zcE9GMHBialVzOXc2V2ZSVW1TUTVNZmFqUE9DelNubG5aVit5SkhTQzZXcmVrczl3dHQ2VkFBQUFFQjFGa3Y5SFdFSk1nRUFodEpTNmVCQnllRXd0MjdYcmxKY25MazEwV1FuQzZYTng2UVJDVkpzV0Z1UEJtMHBvMGphZEZRYW5pRDE0RjRBQUFDQUYya295R1FlQmdCQUtpc3pabUthSFdKR1JCaXpNZEdtS2h6R1RNeVJoSmlRY1ErTVNKQzJIRFB1RFFBQUFLQzlJTWdFZ1BOZFJZVXhFOU51TjdkdVNJaXhMMmI5LzZHR1ZyQTcwMWhPSGtPSWlaL0VoaG4zeE83TXRoNEpBQUFBMEhnRW1RQndQclBialptWU5wdTVkUU1DcEQ1OUpDdC96WGlEWS9uR25waEFWVCtMbG83bnQvVW9BQUFBZ01iakhTWUFuSytjVHVuSEg0MWw1V2J5OVpYNjlqVitoVmNvTERjYSt3QlZSUVlaOXdZQUFBRFFYaEJrQXNENXlPV1NEaCtXU2tyTXJXdTFHak14QXdMTXJZc1dzVHZwVG82YS9LeEdOM01BQUFDZ3ZlQnREUUNjajQ0ZGt3b0x6YStia0dEc2pRa0FBQUFBZ01rSU1nSGdmSk9XSnAwNVkzN2R1RGlqU3prQUFBQUFBQjVBa0FrQTU1TlRwNlNzTFBQcmR1MXFmQUFBQUFBQTRDRUVtUUJ3dnNqSmtUSXl6SzhiR1duTXhnUUFBQUFBd0lNSU1nSGdmSkNYSngwL2JuN2RrQkFwUHQ3OHVnQUFBQUFBbklNZ0V3QTZ1cUlpNmVoUjgrc0dCQmdkeXEzOFZRSUFBQUFBOER6ZWZRSkFSMVphS2gwK0xMbGM1dGIxOVpYNjlqVitCUUFBQUFDZ0ZSQmtBa0JIVlY0dUhUb2tPUnptMXJWYWpabVlBUUhtMWdVQUFBQUFvQjRFbVFEUUVkbHNSb2hwdDV0Zk95SEIyQnNUQUFBQUFJQldSSkFKQUIyTnd5SDkrS014STlOc2NYRlNSSVQ1ZFFFQUFBQUFhQUJCSmdCMEpDNlhkT1NJc1RlbTJicDFrN3AyTmI4dUFBQUFBQUNOUUpBSkFCM0o4ZU5TWWFINWRTTWpwWjQ5emE4TEFBQUFBRUFqRVdRQ1FFZVJrU0hsNXBwZk56UlVpbzgzdnk0QUFBQUFBRTFBa0FrQUhVRk9qblRxbFBsMUF3T2xwQ1NqVXprQUFBQUFBRzJJZDZZQTBONFZGa29uVHBoZjE5ZFg2dFBIK0JVQUFBQUFnRFpHa0FrQTdWbHBxWFQ0c05Ia3gwd1dpekVUTXlEQTNMb0FBQUFBQURRVFFTWUF0RmNWRmRLUFAwcE9wL20xZS9jMjlzWUVBQUFBQU1CTEVHUUNRSHZrY0VpSERrazJtL20xdTNlWE9uYzJ2eTQ2aEpLU0VybE1uZ0ZjVzcyTWpBelpQSEYvbTh6aGNHang0c1ZhdkhoeGc4ZHUyYkpGWjg2Y2FZVlJvYjNac21XTDFxOWZyMXhQTkd4RHE4dlB6NWZENFdqd3VNek16RllZRFFBQUhRdEJKZ0MwTjA2bk1ST3pyTXo4MmhFUlVvOGU1dGRGaDdCanh3N2RkOTk5K3N0Zi9sTHZjUTZIUStYbDVTb29LRkJHUm9ZT0hUcWtuVHQzYXRPbVRWcTVjcVhlZXVzdHBhYW02cEZISHRFZGQ5eWg1T1RrYXVkdjJyUkpEenp3Z041KysyMVB2aHhUT0J3T3JWaXhRaXRXcktqM3VBMGJOdWlGRjE3UUk0ODhvbE9lYU15Rk52Ry8vL3UvZXZ6eHg3VjkrL1lXMVhuNzdiYzFkKzVjN2QrLzM2U1JvYTFzMzc1ZDk5NTdyMTU5OWRWNmo5dTdkNjhtVEppZ0R6NzRvSlZHQmdCQXgwQUhCd0JvYjQ0ZGs0cUx6YThiRkNRbEpKaGZGeDFHWUdDZ0Nnb0s5UDc3NzZ0Ly8vNGFPblJvdGVkdnV1a20yV3kySnMvWXpNdkxVMlptcHJwMTZ5WkpTa2hJa012bDBzcVZLelY0OEdBTkhqeFlrblQzM1hlMytEV2twcWFxWjgrZUxhN1RWRmRjY1lVR0RoeW8zYnQzS3prNVdhKzg4b3JpNHVJa1NZOCsrcWgyNzk3ZDVKcCtmbjVhdTNhdDJVUEZUdzRkT3FRZVBYb29PRGk0em1QKy9lOS9hL2Z1M2JydHR0dWFmWjI5ZS9jcUl5TkRpWW1KR2pac1dMUHJlTUt2Zi8xckZSWVdOdXZjOFBCd2ZmVFJSeWFQcUhaT3AxTldhLzN6TSs2Nzc3NFdYMmZwMHFVTkhwT1VsS1RnNEdCOS92bm42dDY5dSs2NTU1NGF4NVNVbE9pVlYxNlJ3K0ZRQW4vdkFnRFFKQVNaQU5DZXBLZExlWG5tMS9Yek16cVVOL0JHRU9lMy92MzdhOEtFQ1ZxNmRLbGVlZVVWdmZubW0rclNwWXY3K1lxS0NrbFNXRmlZZ29PREZSUVVWTzNYNE9CZ2RlclVTWkdSa1lxS2lsSmtaS1Q3ODdDd01IZWQrUGg0M1gvLy9WcTBhSkhtenAycnQ5NTZTNkdob2FZc3c3VGI3WktrMGFOSE4zanM1NTkvM3VMclZRb09EdGJzMmJQMTdMUFBhdnYyN1hyc3NjZjA2cXV2cW1mUG5nb0xDMU5rWkdTVDZ1VjU0czhCdUIwNGNFQ1BQZmFZK3ZYcnA5bXpaOHZQejYvR01ZV0ZoZHE3ZDYvQ3dzSjA2YVdYTnZ0YWxiTjVjM0p5OVB2Zi83N1pkUVlQSHF5SEgzNjQybU9OdWMrWExGbWkrUGo0ZW8rcEROMGJLeTB0cmNIbjE2eFpvNTA3ZCtyVXFWT3kyKzJLaW9yU0paZGNvdkhqeDZ0SEF5c0Q3SGE3ZHUvZXJhMWJ0K3FiYjc3UmhBa1ROSHo0OEJhTnlTd1JFUkdhTVdPR0hubmtFUzFmdmx6WFhYZWQrejlwS3MyZE8xY25UNTdVdUhIajlGLy85Vit0TWk0QUFEb0tna3dBYUMreXNpUlA3S2RWMmFIYzM5LzgydWh3N3J6elRtM2R1bFhmZi8rOTVzeVpvN2x6NTFhYkNSVVNFcUtWSzFlMitEbzMzM3l6dnZycUszMzMzWGRhc0dDQm5uNzY2WHFEeFFNSERtank1TW55OC9QVCsrKy9yL0R3OEVaZDU5eUFRZkxjdm5VQkFRR2FPWE9tVWxKU0ZCc2JxK2pvYUVuU2M4ODkxK1JhalFtbzBIeUppWW5xMjdldnZ2dnVPNldtcG1yNjlPbXlXQ3pWanZublAvOHBoOE9oRVNOR3lOZTNlZitrVGt0TDA1ZGZmaW5KQ0VhYk8vdFJVcjFoWkdSa3BJS0NnbXA5cnJhUTlseU5tWWxZVlVQMzU2eFpzM1RreUJINSt2b3FNakpTWldWbHlzckswdnIxNjdWNTgyYk5talZMZ3dZTnFuSGUyclZydFhYclZ1M1lzVU5uejU1MVA5NlVXZUROK1ErS3VsNVBhbXBxbmVkVS9rZE5iVnR4RkJVVnlXS3hLRDgvdjlZYVFVRkJtakpsU3BQSENRREErWUFnRXdEYWcveDh5Vk96U2VManBaQVF6OVJHaDJPeFdQVGtrMDlxNHNTSk9uandvQTRjT0tEKy9mdDc1RHBUcDA3VnhJa1R0V3ZYTGhVVkZWV2J0WG11VHo3NVJKSjA5ZFZYTnpyRWxLUjMzbmxIUGo0KzFSNHpPeVM4L2ZiYjVlUGpvL2ZlZTA4QkFRRjY2YVdYYW9SaThDNysvdjZhT1hPbUprK2VyQzFidG1qSmtpVjY0SUVIcWgzejJXZWZTWksrK09JTDdkeTVzOEdha1pHUk5mWk5mUHZ0dCtWeXVmVFNTeS9WTzZ0ejlPalJpb3lNYlBaK2lnODk5SkJHakJqUnJITTlJU1ltUnJmZmZydUdEUnVtd01CQVNjWlMvamx6NWlndExVMnBxYWxhdG14WmpZRDQ5ZGRmbDJUOCtkQy9mMy90MjdldjFjZGUxY2FORyt0OVBqczdXd2NQSHF6eitTMWJ0dFQ2ZUhoNE9FRW1BQUIxSU1nRUFHOVhVaUlkUGVxWjJqRXhVbFNVWjJxancrcmV2YnVlZWVZWjllclZTN0d4c1I2N1RreE1qSjUrK21uMTY5ZXYzaEF6T3p0Ykd6WnNrQ1RkZXV1dHBsMC9OVFcxd2FDaXFxb0JhTlZaWDNsNWVkVm1yUkppdGcvaDRlSHVNUFBERHo5VVhGeWNicmpoQmtuU25qMTdkT2pRSVVuU21UTm5HdFdOdnVvTVFzbG9DdlBsbDE5cXlKQWhMVnFhM2g3Tm1ER2p4cDZXZmZ2MjFTT1BQS0pISDMxVXVibTUycmR2bndZT0hGanRtS3V1dWtwRGh3N1ZrQ0ZEMUtsVHB6YWZtV3ptOWhNQUFLQnhDRElCd0p0VlZFaUhEeHVkeXMwV0VTRjVNSVJDeDNadW81OUtwYVdsVFc2cU1YMzZkQ1VtSnRiNlhHT2FueXhidHN5OTkyWHYzcjJiZE8zNmhJV0Z1WmQvMXljbkowZVNHblZzVlkzOVBzWEV4T2pGRjE5c1VtMllJejQrWHNuSnlab3paNDVXcmx5cGE2KzlWajQrUG5yLy9mY2xTWk1uVDlhNGNlUHFyYkZseXhhOThNSUw2dHUzci91eDB0SlN2ZkhHRzdKYXJabzRjYUpIWDRNM3Fxc3hUNzkrL2R5ZjE3Yk1QaVVseFdOamFtdkhqaDFUUlVXRkxyamdnclllQ2dBQVhvMGdFd0M4bGNNaC9maWpaTE9aWHpzNG1BN2w4QWlYeTlYa3Bocmw1ZVhOdnQ0UFAveWdkZXZXdWIvT3ljbFJZR0Nnb2t5WWFUeHAwaVJObWpTcDNtTXFLaXAwMDAwM1NaTGVlKys5SnRWdnJlWWpEU216UzJmT05ueGNleFFWSkFXMjhGKzdJMGVPVkc1dXJqdkUvT0dISDdSMTYxWkZSRVRvdXV1dWsyVGM5M2ZkZFplaW82UDF4aHR2VkR2LzQ0OC9saVQzZlNKSmI3enhoakl5TWpSKy9QZ0dHKzE0QXpNNmZqZEdTVW1KKy9QYTlxLzFSbi83Mjk4YTFYd3JNakt5MWc3bWxaNS8vbm1scGFVeHl4TUFnQVlRWkFLQU4zSzVqT1hrWnoyUUx2ajVHYzE5NkZEZUlUbGNVcGxOS3JGSkpSVkdTTlZTTnB0Tjk5NTdiN1hIQWdNRDlkWmJiN20vcnB3UkdSVVZwZVhMbHpkWU16YzNWM2ZmZmJlc1ZxdTdJM0pqcmxOVmVYbTU1czZkVzYzUng0d1pNMVJjWEt5VWxCUmRkTkZGalh1QmJTZ3VMcTdlUmlxdHNYUjJ4VDZwMUFQL1grSU5ndjJrOFFNa254YXU1ci90dHR2Y255OWV2RmlTOUp2Zi9FWUJBUUdTakdYajJkblpDZzRPcm5iZWtTTkg5TjEzMzZsYnQyNGFNbVNJSkNQMGREcWRpbytQMXozMzNLUEZpeGMzS2dncktTbXB0N25NNzMvL2UzWHAwcVhKcjYweFdpdDBYNzkrdlNTcFY2OWU2dE9uVDZ0Y3M2VTJiOTdjcU85UFhGeGN0U0J6OU9qUkRmNytCd0FBTlJGa0FvQTNTaytYQ2dyTXIydTEwcUc4bmJNNXBZSXlxYkRjK0xXZ1hFb3JsTTU2TUloeXVWdzFPbmxYTnVpb1ZGUlVKRWtLRFEyVlpBUVNsMTkrdVNJaUltcXR1V3JWS3RudGRvMGNPZEo5VG1PdVU5V2lSWXQwN05neEpTVWw2ZkRodzVLTXJ1bkhqeC9YWTQ4OXBvY2VlcWpCWmIrTmNlREFBV1ZtWnVycXE2OXVjUzF2MUZGRFRNbDRiYVUyS2N5a1AvSnljM09WbFpXbExsMjY2SlpiYm5FL1h2RFRuOWZuN24rNmJOa3lTVWJvV2ZsY1pjT3NyS3dzK2ZyNjZxdXZ2bEpHUmthRDE2Nm9xS2gzejlZNzc3eXp6aUJ6OXV6Wm1qMTd0Z0lDQXRTbFN4Y05HREJBTjk5OGM1MWJPbFJ5dVZ5eVdDenV4a2FOMVpRQXZyeThYQ2RPbk5DR0RSdTBhdFVxZGVyVVNkT21UV3QzZThuV041T3lyZmZ5QkFDZ0l5SElCQUJ2azVWbGZIaEM3OTUwS0c5SHl1MVNkcW1VVStXanNQbXJzSnZOMzkrLzJwdjAydDZVVnk0SkRRc0wwMy8rOHgvTm5UdFgwZEhSbWpGalJyVjk3eVFwS3l0THExYXRrc1ZpMFIxMzNOR2s2MVQ2NktPUHRIYnRXb1dFaEdqR2pCbWFNR0dDSkduT25EbGFzbVNKMXF4Wm93VUxGbWovL3YxS1RrNldmeDNoZlVQN0UzNzk5ZGRLU1VsUlFFQ0ErdmZ2NzdFWmIyMXBjS3gwc3FpdFIrRVpQY0xNQ1RHLytPSUxKU1VsS1NZbVJtKy8vYlpPbkRoUjdaNnFEQ0pQbkRpaDB0SlM5OHpNSzY2NFFuYTczZDBrcUpLUGo0OWlZbUtxUGRaUUVOYWNydVcrdnI0S0RRMVZZR0NnN0hhNzh2UHpsWjZlcnZUMGRIMzIyV2Q2OE1FSHF3V3k1M0k0SFBMejgydlNOUnRyK3ZUcCt1YWJiOXhmKy9uNTZlYWJiOVpkZDkybFRwMDZlZVNhVXVzdGt3Y0FBSjVCa0FrQTNxU2dRUExVRWo0NmxIczl1MU02VlN5ZExEU0NwZHpTdGg1UjQxVTJ2QWtQRDllUUlVTTBac3dZclZtelJsT25UdFdrU1pNMFpzd1k5N0d2dmZhYUtpb3FOSHo0OEFabmhOWG0wMDgvMWVMRmkrWGo0Nk5wMDZaVjY1enU2K3VyS1ZPbUtDRWhRWXNXTGRLR0RSdVVucDZ1bVRObjFycHZaa05MUW9jTUdhTDQrSGdkTzNaTWI3NzVwdW5OUms2ZE90WG13Y3FsTWNZSGFtZTMyN1Z3NFVLVmxwWXFOVFZWL2Z2M3I5YTRSektXa0V1UzArblVkOTk5cHl1dXVFS1NkTTAxMStpYWE2NXA5VEZYcXJwL3JHUzhsdTNidCt1dHQ5N1NzV1BIdEdqUklzWEh4K3VTU3k2cDlYeWJ6ZVplUG0rMnpwMDdLelkyVmhVVkZjclB6NWZOWnRQcTFhdVZucDZ1aVJNbktzRkQremg3YXBuOGdnVUxQRklYQUFCVVI1QUpBTjdpN0ZucHB6ZkRwb3VNcEVPNUYzSzZqRm1XNlQ4Rmw1bkZ4bVBOMFRWRVNvaVV1b2RLblFLcU56ajU4M1p6eGx1Zmd3Y1BTcEtTa3BMazQrT2pLVk9tS0Q0K1hvc1dMZEw4K2ZOMThPQkJUWjQ4V1N0WHJ0VDI3ZHNWR2hxcWh4NTZxTW5YV2IxNnRSWXVYQ2hKZXV5eHg5ejdEcDVyM0xoeDZ0V3JsNTU3N2prZE9IQkFreVpOMHZQUFAxOGpnUHIwMDAvbDQrTlQ3YkdxTTBFcnUwby84OHd6MnJKbGkzYnYzcTJCQXdjMmVkeDFzZHZ0WHRQMEI3WDc3TFBQbEp1YnE2aW9xRHFEOTcxNzkwb3lsbzF2MnJUSkhXUjZHMTlmWDExKytlVzYrT0tMOWVDRER5b3pNMU1mZnZoaHJVR20zVzZYeldaVDU4NmRQVEtXNU9SazkrY09oMFA3OXUzVFAvN3hEMjNidGsxNzl1elJ2SG56bEpTVVpQcDFtOU5NcHpGTHcxZXZYdDJjNFFBQWdDWWl5QVFBYjJDekdSM0tuVTd6YXdjSFMrMmdLKzc1b3RRbUhjczM5clU4VlNSVk9KcGVJeUpRaWdtVllzS000RExVQzdZOC9lR0hIeVNwMmpMeVgvM3FWNHFKaWRHc1diTzBidDA2N2R1M1R5ZE9uSkJraEJoTjZTenVkRHExWk1rU3JWaXhRbGFyVmNuSnlRM09kQnMwYUpEbXpadW5hZE9tS1RzN1c4bkp5WHJ0dGRkMHdRVVhOT20xRFJreVJBTUhEdFR1M2J2MXB6LzlTWXNXTFRKdC96NXZhUGFEdXRudGRuYzMrZ2tUSnRTNloydHBhYW0rL2ZaYnhjVEVxRWVQSHZycXE2K1VsNWVueU1qSTFoNXVvNFdFaE9pbW0yN1MwcVZMZGVEQWdWcVBLUzR1bG1UTXR2YjByR0VmSHg4TkdEQkFjK2JNVVhKeXN2YnUzYXNsUzViVTI5ekkyN0JISmdBQXJZTWdFd0RhbXROcGhKZ1ZGZWJYOXZPVCt2U2hRM2tiSzdOTFIvT2t3M2xHZU5tY1NaZVJRVkxmS0NrcHlyekdKV1lwTHkvWDl1M2JaYkZZOUxPZi9hemFjME9HRE5HOGVmUDA1Sk5QNnZqeDQ1S2thNis5VmxkZGRWV2o2NTg1YzBhelpzM1NuajE3RkJBUW9PblRwMnZvMEtHTk9qYytQbDd6NTgvWHRHblRGQlVWMWV3Wlh2ZmVlNitTazVQMTQ0OC82cC8vL0tkR2pSclZyRHBvWDlhdlg2L1RwMCtyZCsvZXV2NzY2MnM5NXAvLy9LZkt5OHMxYk5nd0pTWW02dHR2djlXS0ZTc2EzSCsxclVWSFIwdVN5c3JLYW4yK2NydUkxcHcxYkxGWU5HclVLTzNkdTFmZmYvOTlxMXdUQUFDMEx3U1pBTkRXamg2VlNqMndHYUxWYW9TWUhtclVnUHFWMjZXaitkS1JQR1BadUtzWjZXV0l2OVFueXZqb0hHVCtHTTJ5YWRNbWxaU1U2TExMTHF1MVNjZU9IVHRVV0ZoWTdmaExMNzIwMFdHZ3Y3Ky9jbk56RlJjWHA1U1VsQ2J2bmRlbFN4Zk5temRQTHBlcnhqTHl4cnI0NG9zMWRPaFFkZXZXVFJkZWVHR3phcUI5cWFpbzBELys4UTlKUm9NWWF5My9JVlJSVWFGMzMzMVhGb3RGTjkxMGs3cDE2NllsUzVabzFhcFZ1dUdHRzlTelo4OGE1eHc0Y0VBdnYveXkrK3VzbjVxN05UVHJzYUNnb0ZFekkrdWI0VnRWWllPaXVocFlwYWVuUzVKdXVlVVdQZnp3dzQycVdha2xNeEFyWnp2Nyt2STJCUUFBMU1TL0VBQ2dMWjA4S2VYbmU2WjJmTHl4ckJ5dHBzSmhMQnMvbkdjMDdHbk9mcGQrVm1QV1pkOG9xWHVZWk00Q1pzK3gyKzFhc1dLRkpHbnMyTEhWbmlzb0tOQzhlZlAweFJkZlNKSnV2ZlZXSFRseVJOOTk5NTFTVTFPVm5wN3U3alplbjlEUVVMMzQ0b3ZxM0xtemdvS2FsK2lHaElRMDY3eXFYbmpoaFJiWFFQdngwVWNmS1RzN1d4ZGRkRkdkZTE0dVhicFUyZG5aR2pGaWhEdTB2T3V1dTdSdzRVTE5uVHRYcjc3NmFvM3d2THk4dk5ZWmpnM05lblE2bmFiTmpNelB6OWNubjN3aVNicjg4c3RyUGFaeXV3aXptKzdZYkxZNk82RzdYQzV0M3J4Wmt0Uy9mMzlUcit0cExCOEhBS0IxRUdRQ1FGdkp5WkZPbi9aTTdkaFlvOEVQV3NXcFltbC90akg3c3JuTmVzSURwSXU2U2ovckxQazNiOUpnbTNqbm5YZDAvUGh4ZGUvZTNiM2MyK1Z5YWVQR2pmcnpuLytzdkx3OCtmdjc2dzkvK0lOdXVPRUcyV3cycGFhbWFzdVdMVnEyYkpreU16TTFkZXJVQm1kZjFUYXpyU05JUzBzakFQRkNlWGw1ZXYvOTl5VVoyd3JVNXNzdnY5VEtsU3NWSEJ5cysrKy8zLzM0bURGanRINzlldTNkdTFlTEZpM1M1TW1UcTUzMzg1Ly92TWtOWjBhUEhxM0l5RWg5OE1FSGpUNW41Y3FWS2k0dTFqWFhYS1BZbjVxOU9aMU83ZGl4UTMvODR4K1ZsNWVuVHAwNjZjNDc3NnoxL0sxYnQwb3laaU9iNllNUFBsQldWcGJHakJtalBuMzZ1R2RncHFlbjYrMjMzOWF1WGJ0a3NWaDAxMTEzbVhwZFR4czNibHlkejlFSUNBQUE4eEJrQWtCYktDcVNmbXA2WXJxb0tDa214ak8xNFZidWtBN2xTdnV5cGZ6YXQ1aHJsTmd3NmVLdVV1OU9ra245WTFyVmdRTUhaTEZZOU9pamo4ckh4MGZidDIvWFgvLzZWM2NEa2NURVJEMzk5Tk9LLzZuaGxKK2ZuNlpQbjY2RkN4ZHE5ZXJWK3Z6eno1V1hsNmNaTTJaVW0yMlo3Nm1aeXVkb3pJeFFUL0wxOVZWTUE3OWZHM29lNXZ2VG4vNmswdEpTWFhMSkpmcjV6MzllNC9tZE8zZHF6cHc1Y3JsY21qSmxpcnAyN2VwK3pzZkhSMDg4OFlRbVQ1NnMxYXRYS3lRa3hPUE5jbXBUWEZ5c3YvLzk3L3I3My8rdTBOQlFoWVNFS0Q4L1grWGw1WktNSmVVelo4NnN0ZWxXWldPdW5qMTdLaTR1enRSeE9Sd09yVjI3Vm12WHJsVmdZS0E2ZGVxa3MyZlB1cmVmQ0F3TTFOU3BVM1hSUlJmVk9MZXUzNjkvK3RPZjlOZS8vdFg5OVR2dnZHUHFtQnZqM01DNnF0cUN6Ti84NWplS2lJanc1SkFBQU9pUUNESUJvTFdWbDB1SER6ZHYwOFNHaElSSXZYdWJYeGR1V1NYRzdNdkRlWks5bVUzbWZTeFNuODdTZ0s1U2xCZnZmWGt1bDh1bGhRc1hTaktXbEdkbVptcjY5T2xhczJhTkJnMGFwRFZyMW1qKy9QbVNwT0RnWVAzdWQ3L1RMYmZjVW1OcHJjVmkwZVRKa3hVYUdxcDMzMzFYeGNYRjFmWWZMQ2twMFZOUFBTWEphRVN5WmN1V0pqVUhhb3JNekV5UDFHMnNtSmlZUnU5cGlOWng1c3daZmYzMTE1S2tlKzY1cDhiekd6ZHUxTnk1YzJXMzIzWDMzWGRyNU1pUk5ZNkpqNC9YRTA4OG9SZGVlRUh2dmZlZWNuSnk5TWdqajhqZnYvVTZkUTBiTmt6cDZlbmF2MysvenB3NW85TFNVb1dHaHVxQ0N5N1FGVmRjb1J0dnZGSEJkV3cvc256NWNrblNkZGRkMStUcmx2NjA1M050ZTRwS3hoWVVMcGRMMjdadFUzcDZ1ckt6c3hVWUdLZytmZnJvc3NzdTA3aHg0Nm9GdzFWVjd1dDVycnk4UE9YbDVUVnFmRzBSS3RmbXdRY2ZyUGExdytGb281RUFBTkMrRUdRQ1FHdHlPSXdPNVo1NHcrTG5KeVVsMGFIY0Eyd082Y2N6MHI0Y0tiY0ZmWm44Zll6dzhxS3VVbUE3K3h2WTVYSnB3WUlGK3ZqamorWHY3NitLaWdyTm1ERkRzMmJOY2k4QnZmSEdHL1hsbDE4cUtTbEp0OTkrdThMRHcrdXRlZSs5OXlvbUprYS8rTVV2RkJBUUlNbG9ucEtTa3FMRGh3K3JYNzkrT25yMHFGNS8vWFdGaFlYcGtrc3VxYlBXRzIrOElVbDE3cjFYbDA4Ly9iUkcwTnFVcGQ1bno1NlZWSGRvVTU5cDA2WTFhKy9PeWk3VGx2WTRoYmNkaUlxSzBwSWxTN1J1M2JwcXk2cExTa3EwYU5FaWZmYlpaNUtrOGVQSDF6dWo5NWUvL0tXU2s1UDErdXV2Ni9QUFA5ZVBQLzZvNU9Sazlldlh6K092UVpLU2twSTBiZHEwSnArM2JkczJmZlhWVndvT0R0YVlNV1BxUGRadXQwdjZ2OFk4RG9mRHZTUy9zaXY2dVNJakl6Vmh3b1JtelladTZwTDgyclJXQi9aS0ZSVVZrbXIrZmkwcUtwTFQ2VlJvYUtnT0h6NnN6TXhNaFlXRnRlcllBQUJvajlyWjJ5Z0FhTWRjTHFORGVWa0wxaUhYaFE3bEhsRlFKdTNKTXBhUTI1bzUrMUl5QXN5QjNZd2w1TzFwLzh1cUZpNWNxSTgvL2xpQmdZRjYrZVdYdFc3ZE9xMWJ0MDczMzMrL3hvNGRxeXV2dkZLeHNiR2FNMmRPbzJzNkhBNk5HREZDZHJ0ZEJRVUZDZ3NMMCt6WnM3Vm56eDdGeHNacTl1elordkxMTHpWMzdsdzk5ZFJUR2pGaWhFYVBIcTI0dURoRlJrYktZckhJYXJYS1lySFVHZzQ1SEE3WjdYYjNoOFBoa0srdmI0TUJhMjBLQ2dxVWs1T2o4UEJ3aFlhR0tqQXdVR2ZQbnRXNzc3NHJTWFhPSUt2UGlCRWpHanpHYnJkWDJ6L1U1WEpwMWFwVmt1b09pdEJ5M2JwMTAzLy85Mys3djk2MmJadGVmdmxsNWVmbnk5L2ZYNU1tVGRLTk45N1lZSjBiYnJoQlFVRkJldm5sbDNYMDZGRXRXTEJBQ3hZc3FCR2VlNHZzN0d4M1IvWHg0OGNyTkRTMDN1TjM3OTZ0SjU5OFVyNit2dkwzOTFkNWVibDdadUdvVWFNOFB0N21hRTRZMnRSOWJCY3ZYcXdUSjA0b01EQlFwMy9hQy92Y0xTSjI3TmloV2JObVZYdHN3SUFCVFI0YkFBRG5HNEpNQUdndEdSbFNRWUZuYWljazBLSGNSRmtsMHE3VDB0RVdidFBvN3lNTjZHYk13bXl2QWFaa0xOdGN1M2F0ckZhclVsSlMxSzlmUC9YdDIxZGhZV0g2OE1NUHRYejVjdmRTVkt2VktoOGZIMW10Vm5mSVdQbTUwK21zRml4VzFiMTdkeTFZc0VEYnRtMVRVRkNRWnM2Y3FkRFFVRjEzM1hYeTgvUFR2SG56dEhIalJtM2N1TEhPY1ZZTk5zK3RYK21CQng3UWJiZmRWdS9ycmExRGRWWldsaDUrK09FNnovSFUwdmY3Nzc5Zm1abVo4dmYzbDlWcVZYbDV1V3cyVzUzamhHY2tKaWJLWXJHb1Q1OCtldnp4eDVXWW1Oam9jNGNQSDY3WTJGZ3RYTGhReno3N2JMTkN6T2pvNkZiWlQ3R2lva0xCd2NHS2lvclNiMzd6bXdhUGo0K1BWMVJVbEJ3T2h4d09oNEtDZ2hRVkZhVnJycmxHdi83MXJ6MCszcWE0NDQ0N1d1M2NrSkFRN2RpeFF3NkhRejQrUGtwS1NxcXhwRDB4TVZGeGNYRnlPcDN5OWZWVlltSmlqZVhtQUFDZ0pvdkw1WWxOMmdBQTFadzVZOHpHOUlUL3o5NTl4MWRaM3Y4ZmY5M25aQTlJUWtJR0JKS0F5bFpSVUJCWmVCUVFzUUFBSUFCSlJFRlVpaE5jUCt1b3ExSm5SZjA2YXRVS0QvMXE2MElCUWF6U0wzVVVLNjJLclNnNEFFRkJCVVZrU0VESmdCRElJbVRQYys3Zkh6YzVUVWdJR2VmT2ZEOGZEeDVrbkh5dTYwQUk1TTExZlQ1eGNScnU0eVY3QzZ3QTgwQng2K3JVWENFZkh0MHhBc3pYdm9mYlRtdGRqYmx6NTVLVWxGUnZNdS9CZ3dkWnUzWXR1M2Z2Smk4dmo5TFNVdHh1TjI2MzJ4TnV1TjF1VE5PazVwOGNSLy9Ud3pSTkxyMzBVcTY3N2pybXo1L1BzR0hENnAxV0xDa3BZYzJhTmV6Y3VaT2NuQnpLeXNvODlXdE9YdFplcTdhYUs1MkdZVEJuemh5aW9xS2EvZnlycTZ1NThzb3JQU2ZPVE5QRU1Bd2lJeU9aTUdFQ3Yvbk5ienpYNDQ4Mlpjb1VIQTRIbjN6eVNiUFhmZWFaWitxRXR6VnJUcDQ4bVJ0dnZMSFZQUmU5OGJuUlhlemZ2NS9ZMk5nV3RSSG9UQTRmUGt4cGFhbG4wcmswcnVaclRrYzlaU3NpSXRMWkdNZnBuNlFnVTBURWJxV2xzR3NYdUZ0eE4vbFlJaUtzMDVqU1ltN1Q2bis1TlFzT2xiV3VscC9UdWo0K1BCcjhPOUQzdE40SXE4ckx5d2tJQ1BET2hocFJXVm5acGdOUldxcm1uMDl0MWFleUpxU3RPZTNxTFFveVJVUkVSS1FqT1Y2UXFhdmxJaUoycXFxeUpwVGJFV0pxUW5tclZMbGdaNjdWQTdPa3NuVzFIQVlNallKVFl6dmZFSittYW9zUUUrZ1VJU2EwL2FBZHA5T3BFMThpSWlJaTB1MTEwVyszUkVRNkFOT0VsQlNvYkdWSzFoQk5LRyt4OG1yWWxnVTdjcURTQzhQams4SmhkQi9vMGZDdFloRVJFUkVSRWZFU0Jaa2lJbmJadXhlS1c5bHNzU0dHQVVsSm1sRGVUQlV1Ni9yNDlxeldUU0N2RVIwTVovYUY2TWFIK29xSWlJaUlpSWlYS01nVUViRkRkamJrNXRwVE96NGVRcFNlTlZXbEM3Wm5XeUdtTjA1Zzl2QzNUbUFtaGJlK2xvaUlpSWlJaURTZGdrd1JFVzhyS29LTURIdHFSMFpDQ3lZdWQwZlZiaXZBL0RFTEtxcGJYOC9mQjA2TGhTRlJWazlNRVJFUkVSRVJhVnNLTWtWRXZLbWl3aHJ1YzJTaXNWZUZoRUMvZnQ2djI4VlV1MkZuRG13NUNHVmVDREFOQTRaRndjaTRqaldKWEVSRVJFUkVwTHRSa0NraTRpMHVGL3p5aS9XenQvbjZXbjB4MjNoU2NtZmlNaUU1RjM0NEFLVlYzcWtaR3dwbnhVTkVvSGZxaVlpSWlJaUlTTXNweUJRUjhaYlVWQ2d2OTM1ZHc3QW1sR3U0VDROTUUzYm53ZmNIb05oTEErS0RmSzFCUGdNanZGTlBSRVJFUkVSRVdrOUJwb2lJTjJSbVFrR0JQYlg3OTRmZ1lIdHFkM0laaGZCTkJod3E4MDQ5aHdIRGVsdTlNSDExalZ4RVJFUkVSS1JEVVpBcEl0SmErZmx3NElBOXRhT2lvRmN2ZTJwM1lvZktyQUF6bzlCN05lTkM0YXgrRUI3Z3Zab2lJaUlpSWlMaVBRb3lSVVJhbzdRVTB0THNxUjBTQXZIeDl0VHVwRXFxNEx2OXNDdlBleldEZldGTVBDU0ZlNittaUlpSWlJaUllSitDVEJHUmxxcXFzaWFVdTkzZXIrM25aL1hGMUhBZkFLcGM4R01XYk0yeXBwSjdnMkhBaUdnWUdRdStEdS9VRkJFUkVSRVJFZnNveUJRUmFRblRoSlFVcVBUU2RKbmFIQTRyeFBUUmwyaTNDYnR5NGJzRFVPYWxTZVFBVWNFd3ZqLzAwalJ5RVJFUkVSR1JUa1BmSll1SXRNVGV2VkJjYkUvdGZ2MGdLTWllMnAzSTNnS3JEK1poTHc2QzkzSEE2RDR3TktwN0hYYjFjVUNWV3lkUHBTNTlUb2lJaUloSVo2TWdVMFNrdVhKeUlEZlhudHJSMGQxK3VNL2hjdGl3ejd1RGZBRDY5WVJ4L1NERXo3dDFPNE1lL3BCZkJyMkQyM3NuMHBIa2wxbWZHeUlpSWlJaW5ZV0NUQkdSNWlncWduMzc3S2tkR2dwOSt0aFR1eE9vY3NIbWc3QXR5N3BTN2kyQnZuQldOeC9ta3hCbVhkRlhrQ20xN2NxRi9tSHR2UXNSRVJFUmthWlRrQ2tpMGxRVkZWWmZUTk9MS1ZzTlB6OUlTdXBlOTUxcitlV1FkWTI4MUl0OU1BRUdSY0laZmNIZjZkMjZuYzJJYUhqdko4Z3NncmpROXQ2TmRBU1pSZGFwNXl1SHRQZE9SRVJFUkVTYVRrR21pRWhUdUZ6V2hQTHFhdS9YN3NiRGZRNlZ3ZnE5Y01ETDdVYkRBdURzL2hBYjR0MjZuWldmMHhwdXRDWVZKaVVxek96dU1vdXN6NFdKaWVEYnpVTitFUkVSRWVsY0ROTzA0MmlSaUVnWHMyY1BIRDVzVCszRVJJaUlzS2QyQjFYcGd1OHlZVWVPZHcrNEdzQXBNVEF5RnB3YVlsTFAva0pZbHc1OWU4QkprUkFlcUdFdjNVV1YyK3FKdVN2WE9vazVQZ0g2S05BV0VSRVJrUTdHTUJxL3BxZ2dVMFRrZURJejRjQUJlMnJIeEhTcnZwZ204SE1lZkpzQlpWNCszQm9XQUJNVDFBZnllQ3Bkc0RVTDBnOURZWVVWY0VuWDUrdXdCdnYwRDdOYURmanBKS2FJaUlpSWRFQUtNa1ZFV2lNLzMrcUxhWWNlUFdEZ3dHN1RGek8zRkw3YUM5a2wzcTg5UEJwR3hZR1BUaGVLaUlpSWlJaDBXc2NMTXJ0ZlF6WVJrYVlxSzRPME5IdHErL3RiVjhxN1FZaFo2WUpOKzYxcjVONFc2bStkd2xRdlRCRVJFUkVSa2E1UFFhYUlTRU9xcStHWFg4QnR3NzNiYmpUY0p6VWYxdS96L2pSeWdDRlIxa1J5OVhnVUVSRVJFUkhwSHJyK2Q5RWlJczFsbXRaMThzcEtlK29uSkVCZ29EMjFPNGppU21zYWVYcUI5MnNIKzhLRUJHdGdqWWlJaUlpSWlIUWZDakpGUkk2MmZ6OFVGZGxUT3pZV3dzUHRxZDBCdUUzWWtRMmJNcUhhaHNPc0ovYUNzZkVhVkNJaUlpSWlJdElkS2NnVUVha3RQeCt5c3V5cDNiT25GV1IyVWJtbHNDN2QrdG5iQW4zZzdQNlFFT2I5MmlJaUlpSWlJdEk1S01nVUVhbFJYZzdwNmZiVURnam9zc045cWx6d1hTWnN6d2JUaHZwSjRUQ3VId1RvYnl3UkVSRVJFWkZ1VGQ4V2lvaUFOZFJueng1d3VieGYyK20waHZzNHU5NTk2UFREMWpDZllodmFpZm83clFCelFJVDNhNHVJaUlpSWlFam5veUJUUkFRZ0xjMDZrV21IaEFUclJHWVhVbHBsRGZOSlBXeFAvWDQ5WVh4L0NQSzFwNzZJaUlpSWlJaDBQZ295UlVTeXM2M2VtSGFJaTRPd3J0WFljVmNlZkwwUEttMDR2T3JydEliNW5OVEwrN1ZGUkVSRVJFU2tjMU9RS1NMZFczRXhaR1RZVTd1TERmY3ByclNHK1dRVTJsTy9UeWhNU0lBUVAzdnFpNGlJaUlpSVNPZW1JRk5FdXErcUtraEpBZE9HRVRYKy90WndueTdBQkpKejRKdjkxbUFmYi9OeHdKbDlZWEFVZEwxUlNDSWlJaUlpSXVJdENqSkZwSHN5VFN2RXJLcnlmbTJIbzhzTTl5bXNzRTVoWmhiWlV6OG1CQ1ltUUE5L2UrcUxpSWlJaUloSTE2RWdVMFM2cDR3TTYxcTVIZnIxZzhCQWUycTNFUlBZa1EwYjkwTzEyL3YxSFFhTTZnTWplb09oWTVnaUlpSWlJaUxTQkFveVJhVDdPWFRJR3ZCamg2Z282Tlc1SjlVVWxNUGFkRGhvVTg3YjB4L09TWUxJSUh2cWk0aUlpSWlJU05la0lGTkV1cGV5TWtoUHQ2ZDJjRERFeDl0VHV3MllKbXpMaGsyWjRMTGhGQ1pZMDhqSDlnTmZoejMxUlVSRVJFUkVwT3RTa0NraTNZZkxaZlhGZE51UTB2bjRRRkpTcDcwbmZiZ2N2a2lEN0JKNzZ2czY0ZXgrTUREQ252b2lJaUlpSWlMUzlTbklGSkh1SXkwTnlzdnRxWjJVQkg1Kzl0UzJrUWxzejdKNllicHNHTjRPMERzWUppZHFvSStJaUlpSWlJaTBqb0pNRWVrZURoNkV3NGZ0cWQybkQ0U0cybFBiUnNXVjFpbE11eWFTQTV3U0E2ZkhXY045UkVSRVJFUkVSRnBEUWFhSWRIMUZSYkIvdnoyMXc4SWdKc2FlMmpiYWxRY2I5a0dWeTU3NlFiNHdLUkg2ZEw1OFYwUkVSRVJFUkRvb0Jaa2kwclZWVmxwOU1lMFFFQUFKQ2ZiVXRrbFpGYXpiQytrMkhVNEY2TmNUSmlaQWdQNkdFUkVSRVJFUkVTL1N0NWtpMG5XWnBoVmlWbGQ3djdiRFlmWEZkRHE5WDlzbWFZZGhYVHFVMi9ETEFkYjE4VFA3d3JEZTl0UVhFUkVSRVJHUjdrMUJwb2gwWGZ2MlFZbE5ZN2dURWlBdzBKN2FYbGJwc3E2Ujc4NnpiNDJ3QURnbkVYb0YyYmVHaUlpSWlJaUlkRzhLTWtXa2E4ckxnNXdjZTJyMzdnM2g0ZmJVOXJMTUltdWdUM0dsZldzTWlvU3g4ZURqc0c4TkVSRVJFUkVSRVFXWkl0TDFsSlhCM3IzMjFBNEpnYjU5N2FudFJkVnUyTGdmdG1mYnQ0YWZFOGIzaDZUT2tlbUtpSWlJaUloSUo2Y2dVMFM2RnBjTDl1d0J0OXY3dFgxOXJiNllodUg5Mmw1MHFBeFdwVUIrdVgxclJBZkQ1Q1FJOWJOdkRSRVJFUkVSRVpIYUZHU0tTTmVTbWdvVkZkNnZheGhXaU9ucjYvM2FYclE5Rzc3TkFKZHAzeG9qWTYwZmpvNmQ1NHFJaUlpSWlFZ1hveUJUUkxxT0F3ZWdvTUNlMm4zN1d0ZktPNmp5YWxpYkJ1azJQWDJBSUYrWW5BaHhvZmF0SVNJaUlpSWlJbklzQ2pKRnBHc29MSVRNVEh0cWg0ZGJBMzQ2cVAxRnNDWVZTcXZzVzZOL0dFem9Ed0g2VzBORVJFUkVSRVRhaWI0bEZaSE9yN0xTdWxKdWg0QUFTRWl3cDNZcnVVMzRMaE8ySExSdkRhY0JaOGJEMENqNzFoQVJFUkVSRVJGcENnV1pJdEs1dWQzV2NKL3FhdS9YZGpwaHdBQndPTHhmdTVVS0syQjFLbVNYMkxkR1dBQ2Ntd1FSZ2ZhdElTSWlJaUlpSXRKVUNqSkZwSFBidHc5S1MrMnBuWkJnbmNqc1lINDVCRi91aFNxWGZXc01qSUN6KzROdng4dHdSVVJFUkVSRXBKdFNrQ2tpblZkZUh1VG0ybE03SmdiQ3d1eXAzVUpWTGxpL0QzYm4yYmVHdzRDeDhUQkVWOGxGUkVSRVJFU2tnMUdRS1NLZFUxa1o3TjFyVCszUVVJaUxzNmQyQytXVXdxb1U2MHE1WFVMOVlVb1NSQWJadDRhSWlJaUlpSWhJU3luSUZKSE94KzJHbEJUcloyL3o5WVdrSkRBTTc5ZHVBUlBZbWdXYjlsdkRmZXlTRUFZVEVzRGZhZDhhSWlJaUlpSWlJcTJoSUZORU9wKzllNkc4M1B0MURjTWE3dVBUTWI0MGxsYkJGMm1RVVdqZkdvWUJaL1NCRWRIMnJTRWlJaUlpSWlMaURSM2p1M1VSa2FiS3k3TisyQ0UrSG9LRDdhbmRUSHNMckJDejNJWmg3RFdDZksycDVERWg5cTBoSWlJaUlpSWk0aTBLTWtXazg3Q3pMMmF2WGhEVi9oTnVYQ1o4bXdIYnMrMWRwMDhQbUp3SWdmcGJRRVJFUkVSRVJEb0pmUXNySXAyRG5YMHhBd09oWHovdjEyMm13K1hXUUorOE1udlhPUzBXUnNaMm1EYWdJaUlpSWlJaUlrMmlJRk5FT2dlNyttSTZuVlpmVElmRCs3V2JJVGtYTnV5RGFodHkyaG9CUHRZcHpMNDk3RnREUkVSRVJFUkV4QzRLTWtXazQ3T3pMMlpDQXZqNzIxTzdDU3Bkc0M0ZFV2THRYU2M2Qk01TmhHQS9lOWNSRVJFUkVSRVJzWXVDVEJIcDJPenNpeGtkRFdGaDl0UnVnb1BGc0RvVmlpdnRYV2RFTkl6dUF3NWRKUmNSRVJFUkVaRk9URUdtaUhSY2R2YkZEQW1CUG4yOFg3Y0pUQk4rT0FqZlo0SnA0enArVHBpWUFBbnRsOVdLaUlpSWlJaUllSTJDVEJIcHVPenFpK25qQTBsSjdUTHRwcnphT29XWlVXanZPcEZCY0c0UzlHaS9XL01pSWlJaUlpSWlYcVVnVTBRNnB0eGMrL3BpSmlhQ3I2ODl0UnVSVlFLZnAwQ0p6VmZKQjBmQjJMN2diTi81UmRKUlZSZGhwcjJNbWIwQ1NsUEJWZHJlTzVLMjRBeUNvRVNNM2hkaUpOd0ZQcUh0dlNNUkVSRVJrV1l6VE5PMDgyYWppRWp6bFpWQmNySTlWOHJqNGlBMjF2dDFqMk43Tm55VEFXNGJ2K0w2T09Ecy9uQkNoSDFyU09kbTVxM0YzSDRmUnVSRWpMN1hRY2dnY0FhMzk3YWtMYmhLb0RnWk0yTUpadTRYR01QbVlQU2EwTjY3RWhFUkVSR3B3ekFhdnpxcElGTkVPaGEzRzNidXRPZEtlWThlTUhCZ20xNHBiNnVwNUdFQk1HVUFoQWZZdTQ1MFhsYUlPUU5qK0Y4d0lzNXE3KzFJT3pJUHJjZmNkZ2ZHc0pjeGVvMXY3KzJJaUlpSWlIZ295QlNSemlVMUZRNGQ4bjVkWDE4WU1zVHFqOWxHRHBYQlp5bFFZRU1tVzl2QUNPc2twcSt1a3N1eFZCZmhYajhCeC9BRkVERzJ2WGNqSFlBVlp0Nk40NnkxdW1ZdUlpSWlJaDNHOFlKTWZkc3JJaDFIYnE0OUlhWmhXTU45MmpERTNKMEhIeVRiRzJJNkRCalhEeVluS3NTVXhwbHBMMk5FVGxTSUtSNUd4RmtZa1JNeDAxNXU3NjJJaUlpSWlEU1p2dlVWa1k2aHJBejI3Yk9uZHA4K0VCSmlUKzJqdU56V1ZmSXYwcURhaGhhZk5VTDg0TktUWUVpVWZXdEkxMkZtcjdCNllvclVZdlM5emhyNkpDSWlJaUxTU1docXVZaTBQN2NiVWxMc0dlNFRGZ2JSMGQ2djI0RENDbXNxZWE3TlE2RGpRdUdjSkFqVVYzQnBxdEpVYTdDUFNHMGhnNkEwcmIxM0lTSWlJaUxTWlBvMldFVGFYM3E2UGNOOS9QMGhJY0g3ZFJ1UWR0ZzZoVm5wc25lZEVkRXd1bzkxclZ5a3lWeWxtazR1OVRtRHJXbm1JaUlpSWlLZGhJSk1FV2xmZHZmRmREcTlYN3NXdHdtYjlzT1BXYll1ZzQ4REp2U0hBUkgycmlNaUlpSWlJaUxTVVNuSUZKSDJZMmRmekg3OUlDakludHBIbEZaWlY4a1BGdHU2REQzODRid0JFQkZvN3pvaUlpSWlJaUlpSFptQ1RCRnBIeTZYZlgweEl5SWdNdEw3ZFd2SkxJSlZxVkJXWmVzeTlPc0preExCMzk2RHBTSWlJaUlpSWlJZG5vSk1FV2tmZS9mYTB4Y3pJQUQ2OS9kKzNTTk00TWVEMW5WeTA3WlZMQ05qNGJRNFVEdE1FUkVSRVJFUkVRV1pJdEllN09xTDZYREFnQUhXenphb3FJWTFhYkMzd0pieUhuNU82eFJtLzU3MnJpTWlJaUlpSWlMU21TaklGSkcyVlZabW5jYTBRLy8rMW9sTUcrU1V3dWQ3b0tqU2x2SWU0UUZXUDh5ZTlqd05FUkVSRVJFUmtVNUxRYWFJdEoyYXZwaW1EWmV5bzZLczNwZzIrQ2tITnV5ekpwVGJLU25jbWt6dXEzNllJaUlpSWlJaUl2VW95QlNSdG1OWFg4eWdJSWlQOTNyWktqZDhtUTYvMkhBTHZqWURHTjBIVG82eGR4MFJFUkVSRVJHUnpreEJwb2kwRGJ2NllqcWRrSlFFaG5kSDRod3VoOC8yUUw0TnVXdHRBVDV3VGlMMDZXSHZPaUlpSWlJaUlpS2RuWUpNRWJGZmVUbnMyMmRQN1lRRThQZjNhc24wdzdBNkRhcGNYaTFiVDJRUVRCa0FvWDcycmlNaUlpSWlJaUxTRlNqSUZCRjd1ZDFXWDB5MzIvdTFvNk1oTE14cjVVemdod1B3WGFiWFNoN1RpYjFnWEQvd3NXZkF1b2lJaUlpSWlFaVhveUJUUk95MWY3ODFxZHpiUWtLZ1R4K3ZsYXQwd1JkcGtIYllheVViNURCZ1REd01qYkozSFJFUkVSRVJFWkd1UmtHbWlOaW5vQUN5czcxZjE4ZkhxMzB4QzhyaGt6MVdYMHc3QmZuQ3VVa1FFMkx2T2lJaUlpSWlJaUpka1lKTUViRkhWUldrcGRsVE95a0pmSDI5VW1wdkFheE90VTVrMmlrNkJLWWtXV0dtaUlpSWlJaUlpRFNmZ2t3UjhUN1RoTlJVcUs3MmZ1MjRPQWdOOVVxcExRZGg0MzZ2bEdyVWtDZ1lHMjlkS3hjUkVSRVJFUkdSbGxHUUtTTGVsNVVGUlVYZXI5dWpCOFRHdHJwTWxSdldwa0ZLZnV1MzFCaW5BV2YzdHdiN2lJaUlpSWlJaUVqcktNZ1VFZThxTG9aTUc4WisrL3BDWW1Lcnl4Uld3S2Q3NEpBTjg0ZHFDL0tGOHdaQTcyQjcxeEVSRVJFUkVSSHBMaFJraW9qM3VGeldsWExUOUg3dHBDUnJ5RThyWkJUQ3FoU29zTGtmWnU5Z0s4UlVQMHpwaWtwS1NnZ0tDc0x3MHJBdEFOTTA2OVhMek13a0tpb0tYeS8xdzdXVDIrM21xNisrQW1EOCtQRk4vcmhYWDMyVmpJd014b3dadzBVWFhXVFg5a1FhVlZsWkNZQ1BqdzhPaDZPZGR5TWlJaUxTT0FXWkl1STk2ZWx3NUJzaXI0cUxnNURXamZyK01RczJab0FORVdzZEovYUNzL3VCVTk4TFNoZTBlZk5tbm4zMldjNC8vM3ltVDU5K3pNZTVYQzZxcTZzcEx5K25wS1NFa3BJU2lvdUxPWHo0TVBuNStSdzZkSWpjM0Z3T0hqeklnUU1IaUkyTlplN2N1WjZQWDdObURTKzg4QUpUcDA3bGpqdnVhSXVuMWlvVkZSVTgrZVNUQUh6MjJXZE4rcGhseTVieDdydnZFaHdjek8yMzMyN245c1JHNzcvL1BnQVhYM3d4L3Y3K0xhcXhhOWN1Tm0vZXpMUnAwd2lwOVhmZE45OTh3NDgvL3RqZzUwZHljakt2dmZZYXQ5OStPeWVkZEZMTE5vOFZwci83N3JzQUxGcTBpSVNFaEJiWHFyRm16UnJjYmpmbm5ITk9rOTR1SWlJaTBod0tNa1hFTzNKeklkK0dwcE9ob1JBVDArSVByM2JEMm5UWWM4aUxlMnFBQVp6WkY0WkgyN3VPU0hzS0NBaWdvS0NBZDk1NWh5RkRobkRtbVdmV2VmL0ZGMTlNVlZVVlpqTlBaZWZuNTVPVmxVVjB0UFVIS0RFeEVkTTBlZi85OXpuOTlOTTUvZlRUQWJqKyt1dGIvUnllZWVZWit2YnQyK282cmJGdTNUcis4cGUvQU5DM2IxK1dMVnQyM0krSmlJamd1dXV1czN0cjBreXZ2UElLQUJNblRteHhrUG5hYTYreFk4Y094b3daVXlmSS9QSEhIM24zM1hlNS9mYmJjYmxjdUZ3dS9QejhBUGpsbDEvWXRtMmI1L1dXK09pamp6d2hKbGhCNXBOUFB0bnFVNW5QUC84OFZWVlY5UUxMWTcxZFJFUkVwRGtVWklwSTY1V1h3NzU5M3EvcjQyUDF4V3poRmRhaVNxc2ZabDZwbC9kMUZEOG5uSnNFZlh2WXU0NUlleHN5WkFnMzNYUVRpeGN2NXZubm4rY3ZmL2tMVVZGUm52ZlhYRkVORFEwbEtDaUl3TURBT2o4SEJRWFJzMmRQd3NQRGlZaUlJRHc4M1BOeWFHaW9wMDVDUWdLMzNISUxDeGN1WlBiczJmejFyMzhsSkNTRXJLeXNWaitINnVwcUFDNjc3TEltUFg3SmtpVUVCM3V2MmUycVZhdDQ3cm5uY0x2ZGdIVWFiOWV1WGNmOXVQajRlQVdaWGRBbm4zekMxcTFidWV5eXkwaElTR0RLbENuY2NNTU4zSGpqalhVZXQyVEpFdDU2NnkzUGlkKzB0RFQ4L2YzcDE2OWZpOWJkdUhFajgrZlBCK0N1dSs3aW80OCtZdVBHalN4Y3VKQVpNMmEwN2ttSmlJaUkyRWhCcG9pMGp0c05LU25Xejk2V21HZ04rV21CekNMNFBBWEtxNzI4cDZPRUJjRDVBNkZueXc3aWlIUTYxMXh6RFJzM2JtVDc5dTA4L2ZUVHpKNDl1ODRKcnVEZ1lNOTEyOWE0N0xMTDJMQmhBMXUyYkdIKy9Qazg4c2dqalY3YlRrNU81dTY3NzhiWDE1ZDMzbm1ISGowYS81K0ZrcEtTVnUreHVkNTU1eDBXTDE2TTArbGsxcXhabkhYV1dZMCsvcU9QUG1MZXZIbjQrZmx4MTExM3RkRXVwYTBjT0hDQVYxNTVoWmlZR0c2KytlWm1mV3h5Y2pLREJnM0M2WFEyZTkzUFB2dU1GMTk4RVpmTHhmVHAwN25zc3NzNDY2eXp1T2VlZS9qM3YvK04yKzFteG93WjZwY3BJaUlpSFpLQ1RCRnBuZjM3b2N5R0VlQXhNWENjSU9KWXRtWEROeG4yekJ5cXJWOVBtSnhvbmNnVTZTNE13K0FQZi9nRHQ5NTZLN3QzN3lZNU9aa2hRNGJZc3M3OTk5L1ByYmZleW84Ly9raFJVVkdkVTV0SCsraWpqd0NZTUdIQ2NVTk1hTHlYWlVGQkFWZGVlU1grL3Y0RUJRVTFmL05IS1MwdDVmbm5uK2Vycjc3QzM5K2ZXYk5tTVhyMDZFWS81cE5QUG1IZXZIa0VCUVh4MUZOUE1XellzRmJ2UXpxT2lvb0tIbi84Y2NyS3luanFxYWVhOVhsV1ZsYkd6ei8vVFAvKy9UMm5LbXVNR1RQRzA0cWhJZi80eHo5WXZIZ3hBRmRmZlRYWFhuc3RBRkZSVWZ6NXozL21vWWNlNHNNUFB5UTdPNXMvL3ZHUEJBWUd0dURaaVlpSWlOaEhRYWFJdEZ4QkFXUm5lNzl1U0lnMTRLZVpxdDN3WlRyOGJITS9USUJUWW1CVVhJdHZ2WXQwYWpFeE1menhqMytrWDc5K3hMWGd6MnBUeGNiRzhzZ2pqekI0OE9CR1E4eWNuQncrLy94ekFLNjQ0b3BXcjN2dzRFRUErdlRwZzJFWVRKa3lwY2tmVy9QWUN5KzhrUHZ2djU5dnYvMldlZlBta1pPVDQ2bTVldlZxVnE5ZWZjd2FWVlZWZlBubGw1aW1TVnhjSE11WEwyZjU4dVYxSHRPclZ5OXV2ZlhXNWo0MWFhSE16RXhpWW1LYWZFb3hQeitmOFBEd0J0OVhYVjNORTA4OFFVcEtDci83M2UrYUhWSnYyN1lOdDl0TmFtb3FxYW1wZGQ0WEVSSFJZSkI1Nk5BaDVzeVp3emZmZklOaEdOeDU1NTFjZnZubGRSNlRtSmpJdkhuemVQamhoL24yMjIrNTQ0NDd1TysrK3pqbGxGUHExVE5Oa3krLy9KTEN3a0ttVHAzYXJQMGZyYnk4bkMrKytJTHg0OGQ3NVQ4T1JFUkVwR3RUa0NraUxWTlZCV2xwM3EvYndyNll4VWY2WWViYTNBL1R4d0VUK3NPQUNIdlhFZW5vamg3MFU2TzB0TFRSaWVZTmVleXh4MGhLU21yd2ZjZTdmZzN3OTcvLzNkUDdzbi8vL2sxYTg4Q0JBOHlaTTRjWk0yYlU2ek80Zi8vK09yV2EwaU96NXFwNnpXUDkvZjFadG13WkN4Y3VyUE80bEpRVVVsSlNtclJIZ0o5Ly9wbWZmLzY1M3R2ajQrTVZaTFlSMHpSNTZLR0hxS2lvNElVWFhtaTBMNlhMNVdMV3JGbHMzYnFWTjk1NGc0aUkrbjlackZ5NWtrMmJOakZ0MmpRdXYveHlDZ29LS0M4djl3eTcrdWFiYjhqUHorZW5uMzRDWU42OGVYWDZxSzVkdXhhQStmUG40M0E0U0VsSjRZVVhYbUQ2OU9tY2YvNzU5ZFpiczJZTkN4WXNvTEN3a01EQVFCNTY2Q0hHalJ2WDRQN2o0dUtZTjI4ZWp6LytPRC85OUJNUFBmUVFGMTU0SWRPblQ2ZG56NTZleDFWVVZQRDg4OC9qNysvUEJSZGNnSTlQeTcrbFdMZHVIUys4OEFMLy9PYy9QYWRGUlVSRVJJNUZRYWFJTko5cFFtb3FWTnZRZ0RJaEFabzVoZlZBRVh6V0J2MHdnLzNnL0FFUXFRTWpJc2RrbWliN21qbjhxNktpb3NYcjdkcTFpeFVyVm5oZXo4M05KU0Fnb01FQXFiWnZ2LzJXSDM3NGdXZWZmWmFYWG5xcFRxL0JtdUR3cEpOT0F1Q0REejVvdEZaWldSbVhYSEpKdmNjZU9IQ0FEejc0Z0Jrelp2RG9vNDhTSHgvZmFGRHorOS8vbmkxYnR2RHFxNjhlTTlnRm1uVkN0RWtxOHpDTGs3MWJzNE13UWdhQlg2OVcxZGkrZlR0WldWbUVoNGZUcDArZlJoL3JkRG9KREF5a3ZMeWN2Ly85Nzl4enp6MzFIblB5eVNjelpjb1U3cjc3YnNEcW5mcisrKy96NUpOUEF2WEQ2OXFuY2F1cnE5bXdZUU5nbmFEMDkvY25OemNYZ0VHREJ0WDV2UC9wcDU5NC9mWFgrZUdISHdEcjgvblJSeCt0ZDRwNjJyUnBCQVlHOHM5Ly9oT0E4UEJ3WG56eFJkNTQ0dzNlZWVjZFB2NzRZMWF0V3NWRkYxM0VWVmRkUldSa0pBRUJBWXdiTjQ3UFAvK2NEUnMyTUg3OCtLYjlZamJnazA4K0FlRGNjODl0Y1EwUkVSSHBQaFJraWtqekhUd0lSVVhlcnhzZERiVk9mRFRGam16NE9nUGNOdmZEakFtQktVa1EyTExaUXlLZFdsVlZWYjFoSkFFQkFmejFyMy8xdkY1eklqSWlJb0tsUzVjZXQyWmVYaDdYWDM4OURvZUQrUGo0SnE5VFcwVkZCYk5uejhhczFSQjMxcXhaRkJjWE0zUG1USVlPSFhyTTlTKzk5RkxXcmwzTDl1M2JXYkprU1owcDBjbkpWcWpYMk1jM1JXeHNyR2U0ei9Ga1oyZXpiZHMyNHVMaUdnMHg3ZURlY0RaVTJOQW1wQU13L1h2akdMOEZITTM3RDdMYWFvTHl5Wk1uTituMzhzWWJiMlRkdW5WOC9QSEhYSG5sbGZXQ3cvajRlSDcvKzk5akdBYUZoWVY4OU5GSFJFZEhNM0xreUdQMmJ0MjJiUnRidDI1bDllclZGQmNYQTlhVjdOcEJacTllVm1DN2QrOWVYbjMxVlRadTNBaUF3K0hnNnF1djVzWWJiMnp3NUdSNWVYbTl0em1kVHFaUG44NXBwNTNHM0xsenljaklZTm15WlNRbkovUFNTeThCVnFEKytlZWZzM0xseWhZSG1mdjI3V1ByMXEzNCtQaHc0WVVYdHFpR2lJaUlkQzhLTWtXa2VZcUw0Y0FCNzljTkNvTGpuSFNwelczQytyMndNOWY3V3puYW9FZ1kxdzhjNm9jcDdjV3NocW9DcU1xSHFzT1lWWWVoNmhDVXBrSHhUNWdsZTZBc0hWejI5Rll3VFpPc3JLdzZid3NJQ0tqemV0R1IvOXdJQ1FrQnJGTldaNXh4Qm1GaFlRM1dYTFpzR2RYVjFVeWVQTm56TVUxWnA3YUZDeGVTbHBiR2dBRUQyTE5uRDJCZDdVNVBUK2ZCQngva3pqdnY5SnlVUEpwaEdEejQ0SVBjZnZ2dHZQMzIyNHdaTTRZVFRqaUIwdEpTZHU3Y1NWQlFFQU1IRGdTc2tQYUREejdBNFhBMHV3ZG43ZUFyTHkrUFo1NTVwc0hIN2R1M0Q1ZkxoV0VZeDN5TWJicG9pQWxZejYzaUlBUWUrenA0WTRxTGkxbTNiaDBBNTUxM1hwTStwbCsvZmt5Y09KRTFhOWJ3eGh0djhNZ2pqOVI3akhHa2ZjcGJiNzFGV1ZrWkR6LzhjS1BYczRjUEg4N3c0Y081L2ZiYmlZbUo0ZURCZytUbjU5T3paMDlQVDllb3FDakFhbXNzRWVmckFBQWdBRWxFUVZTd1k4Y093RHI5ZWRkZGQ1R1ltTmowSjEzTHlTZWZ6S0pGaS9qZ2d3OVlzbVFKTTJiTThMenYxRk5QSlNvcWl1KysrNDdjM0Z3aUl5T2JYZjgvLy9rUEFCTW5UanhtVDFFUkVSR1IyaFJraWtqVHVWeldsWEp2andOM09pRXBxY2w5TWN1cjRmTVV5TFRoVUdodGhnRmo0MkZvbEwzclNEZG1Wa0ZGRnBRZndDelBoSW9EY09SbnMvd0FsR1ZBZVVaNzd4SS9QNzg2SjhVYXV0cGMweU15TkRTVXI3LyttdG16WnhNWkdjbXNXYk1ZUEhod25jZG1aMmV6Yk5reURNUGc2cXV2YnRZNk5kNTc3ejArL3ZoamdvT0RtVFZyRmpmZGRCTUFUei85TklzV0xXTDU4dVhNbnorZm5UdDNjdDk5OStIWFFNdUtQbjM2OEp2Zi9JWlhYMzJWWjU5OWxsZGVlWVhObXpmamNyazQvZlRUUGNIUzFxMWJlZlhWVi9IeDhlR1VVMDVwOFluSjB0SlNWcTFhMWVoajl1L2Y3K25SMlZhTWdROWpIbHJYcG11MkZTTmlRb3REVExDbTIxZFVWREJreUpCbS9iNy8rdGUvNW9zdnZtRE5talZjZSsyMUpDUWsxSHZNdm4zN1dMNThPU05Iam1UczJMRUEvT3RmLytLMTExNDdadDNiYnJ1TmlJZ0lubi8rZVhKeWNraElTQ0F6TTVPSWlBalBoUEhvNkdnZWVPQUJxcXVybVRScFV2T2VjQU44Zkh5NDhzb3JtVFp0R3Y3Ky9wNjNHNGJCNU1tVFdicDBLYXRXcmFyelo3a3BTa3RMUFgvZXZUR2tTMFJFUkxvSEJaa2kwblRwNlZCWjZmMjYvZnREclcrT0duTzRIRmIrQW9VdGI2blhKQUUrY0c0U3hCMTdVTExJOFpsdUs2Z3NTOE1zVGJWT1VKYWxZcGFtUWZsK3FNZ0JiTzZMMEVacXJyZjI2TkdEMGFOSE0zWHFWSll2WDg3OTk5L1BYWGZkVldleThZc3Z2a2hsWlNVVEowNXNVU2k0Y3VWS1huMzFWWnhPWjcyZWZ6NCtQdHg3Nzcwa0ppYXljT0ZDUHYvOGN6SXlNbmppaVNjYTdKdDV4UlZYc0hidFdwS1RrMW04ZUxIblJPaVlNV004anhrNWNpUm5uMzAyWDM3NUpjODg4d3dMRnk1czluQ1R1TGc0WW1OajY1eTJMQzB0NWZYWFgvZWM5bHkwYUpIbm1uMWovdlNuUDdYbzlOdXhHQU1leEJqd29OZnFkUldtYVhwNm5oN3JaTyt4SkNRa01IYnNXTmF2WDgvcnI3L080NDgvWHEvMjdObXpxYTZ1cnZQNTI3OS9mODQ1NTV4ajF2M1ZyMzZGYVpyODdXOS9ZOSsrZll3YU5ZcTllL2ZXQzByUFB2dnNPcTlmZHRsbEJBWUc4bzkvL0tOWno2TTIvd2IrbnA0NGNTSkxseTdsODg4L2IzYVF1V0xGQ2twS1NoZ3hZZ1FubkhCQ2kvY2xJaUlpM1l1Q1RCRnBtdHhjeU0vM2Z0Mm9LR2ppZGJLTVF1c2tacVhMKzl1b0xTTFFHdW9UMnJSc1ZibzlFeXF5TVl0M1FjbHVLNndzVGNVc1M3TmVkdHVjdXRmbUd3WitrZURURThNM0RIeDdnbTg0NXQ3L3MzM3AzYnQzQXpCZ3dBQ2NUaWYzM25zdkNRa0pMRnk0a0huejVyRjc5Mjd1dnZ0dTNuLy9mYjcvL250Q1FrSzQ4ODQ3bTczT2YvN3pIeFlzV0FEQWd3OCt5T2pSb3h0ODNDV1hYRUsvZnYxNC9QSEhTVTVPNXE2Nzd1Si8vL2QvNndVbURvZURCeDU0Z0R2dnZKUDMzbnZQTTZ6bDZHbnB2L3ZkNy9qdXUrOUlUVTFseVpJbG5oT2dUZlhHRzI5NFhqNTA2QkFyVnF4ZzJiSmxGQlFVRUJVVlJVNU9EaSsvL0RLelpzMGlLS2poaVdJRkJRV3NYTGtTWDE5ZmJydnR0bWF0TDgzM3pUZmZrSm1aU2MrZVBWdlVBL0thYTY1aC9mcjFiTml3Z1pTVWxEcWgvZEtsU3oxVHlXc2JQWHIwTVQrbmF4aUdRZi8rL2RtOWV6ZGxaV1ZrWkdSNFRuUWVTMGxKQ1M3WHNmL3lyS2lvWVByMDZjZDgvNXc1YytwTUxhOHhjT0JBWW1KaVNFdExxL2NjRytOeXVWaTJiQmxBc3dOUUVSRVI2ZDRVWklySThaV1hRek9uRURkSllDRDA3ZHVraDI3UGhxLzMyWDkyTFNFTUppV0NyOFBtaGFRVE1xRjh2eFZZSGdrdFBTOVhGOXEzckc4NFJzOVRJZmhFQ0I0SXdRTXdBdnFDZnd3NEE1dTI4ellJTW5mdDJnVlE1eHI1cFpkZVNteHNMRTg5OVJRclZxemdwNTkrWXUvZXZRRGNkOTk5eDUwc1hwdmI3V2JSb2tXOCsrNjdPQndPN3J2dnZ1Tk9PVDdsbEZPWU8zY3Vqejc2S0RrNU9keDMzMzI4K09LTG5IamlpWFVlbDVDUXdIWFhYY2NiYjd4QmRYVTE1NTU3cnVlYWJvM0l5RWh1dU9FR1hudnROZDU1NXgwbVQ1N2NwTk9UTmRMVDA5bThlVE1iTm14ZzY5YXR1TjF1b3FPanVlMjIyNWd5WlFwLy9PTWYyYlJwRTQ4KytpalBQZmVjNXlxOHkrVml5NVl0ZlBMSkozejU1WmVlb1Vyang0L256RFBQYlBMNjBudzFRNnN1dSt3eWZIMmJQK2x0MEtCQkRCOCtuRzNidHZIbW0yOTZUbVZ1MmJLRnYvM3RiM1Y2dXpiWGdBRURXTDE2TlR0MzdzUTBUWVlORzlhaU9qVk0wMlJmSTMvUE54YUNubjMyMmZ6clgvOWk5ZXJWVFE0eVY2OWVUVlpXRmtsSlNjY05ia1ZFUkVScVU1QXBJbzF6dXlFbHhmclpteHdPcXkrbW8vSEVzQzJIK3B3V0N5UGpRRE45aEtwRG1FVTdvR2c3Rk83QUxOa0Z4YnZCVldMZm1rRUpHS0hESVhRWWhBekNDQjRJUVltdG1yYmNWaW9xS3ZqKysrOHhESU9UVGpxcHp2dEdqeDdOM0xseitjTWYva0I2ZWpwZ0RVMXB6Z20zUTRjTzhkUlRUN0Z0MnpiOC9mMTU3TEhIbWh6aUpTUWtNRy9lUEI1OTlGRWlJaUlZTUdCQWc0KzcrT0tMZWZQTk56Rk44NWlUcVMrLy9IS1dMMTlPWm1ZbUw3MzBFczgvLzN5amEzLzc3YmQ4K09HSEpDY25VMUJRQUZqRGYwYU9ITW5VcVZNWk8zWXN1Ym01ekp3NWswMmJOdEd6WjA5MjdOakJnZ1VMR0Q5K1BPdldyZU9ycjc2aXFLZ0loOFBCc0dIREdEZHVIT1BHamZNTWRoRjcvUERERCt6WXNRTi9mLzltWHl1djdhcXJybUxidG0xMVRtWHUzTG1UZ0lBQUhudnNNVzYrK2VZNmo1OC9mNzVuQU03UmF2ZVBIVEZpQlAvNHh6OTQ5OTEzOGZIeFljU0lFUzNlSTFoRHRUNzg4TU1XZld4TmtMbCsvWHB1dWVXVzR6N2VORTNQRmZmcnJydXVSV3VLaUloSTk2VWdVMFFhdDM4L2xKVjV2MjYvZnRESU5HSm91NkUrUGc2WWxBQ0pHcGphL1podUtFdkhMTm9HaGR1aGFEdG0wWFpyNEk1ZEhINFFNaGlqaHhWYUdxSERJSFFvK0hUZWhxeHIxcXlocEtTRTAwNDdyY0hycDVzM2I2YXdzTERPNDBlT0hObG9MOERhL1B6OHlNdkxJejQrbnBrelp6WjdBbk5VVkJSejU4NXROS1I4KysyM01ZOE1NdnY0NDQrWk9IRWlwNXh5U3AzSCtQajRjTWNkZC9EeXl5OXowVVVYSFhmZGhJUUVObS9lakorZkgyZWRkUmFqUjQ5bTNMaHg5T2pSZzZ5c0xCWXNXTURLbFN1cHFxcmltbXV1NGZycnIrZDN2L3NkSzFhc1lNV0tGZmo3KzFOWldVbGtaQ1IvK2N0Zkd2eTFGWHU4L3ZyckFGeDQ0WVgwNk5HanhYWE9PT01NK3ZidFMwWkdCa3VXTEdIbXpKbU1HemVPeE1SRStqWnlJNkYyVDlrZE8zYVFtcHJxZWQwMFRZWVBIMDVBUUFDYk5tMWkxS2hSeDJ4SDBCWUdEUnJFalRmZTJLUS9FelYrKzl2ZnNtSERobnE5UEVWRVJFU09SMEdtaUJ4YlFRRmtaM3UvYnE5ZTFvOUd0TlZRbnhBL3VHQ2cxUmRUdWpqVERhVy9ZQjcrSGdwL3dDemNEa1U3N0QxbENlQWZneEYrQm9TTndnZ2JiWjI0N0FTbkxKdXF1cnFhZDk5OUY0QnAwNmJWZVY5QlFRRno1ODdscTYrK0FxekJPaWtwS1d6WnNvVm5ubm1Hakl5TUp2V2FEQWtKNFU5LytoTzlldldxZCtXN3FZS0RnNC81dmoxNzl2RGhoeC9pY0RnNDg4d3oyYkJoQTdObnoyYlJva1gxMWhzelpneWpSbzFxMHJDZjZPaG8vdnJYdnhJVEU0UEQ0Y0RsY3JGcDB5WSsvZlJUdnY3NmE2cXJxeGs2ZENpMzNub3JRNGNPNWQvLy9qZVptVmFJZnVhWlovTFlZNC94MGtzdmVSNS93UVVYdE9pNVMvTjg5ZFZYL1BUVFQvajUrYlc2ZjZOaEdGeHh4Ulc4OU5KTGZQbmxsK3pidDQvNCtQamp0aVc0OTk1N1BTOHZYTGpRRTJRdVdiS0U0Y09ITTJMRUNFYVBIczI2ZGV1WU1tVktxL2JZV29aaGNNTU5OelRyOFdlZGRWYTlQclFpSWlJaVRhRWdVMFFhVmxVRmFXbmVyeHNRWUozR2JFUmJEZldKQ1lFcEF5QlFYd203cHNvOHpJTHY0ZkIzVVBBOVpzRVA5dmF5QkRDYzFpbkxzTkVRTmhvamZCUUU5S0VyTnl4NDQ0MDNTRTlQSnlZbXhuUGQyelJOVnExYXhXdXZ2VVorZmo1K2ZuN01tREdEQ3krOGtLcXFLcDU1NWhuV3JWdkgzLy8rZDdLeXNyai8vdnVQR3d3MmRucXROU29ySzNuNjZhZHh1VnhjY3NrbDNIYmJiZHg2NjYwY09IQ0FSWXNXY2M4OTk5VDdtT1pNTEE4TEMrUHJyNy9tMjIrL1pjT0dEWjRyNWtPR0RPSHFxNjltN05peFpHVmw4ZWlqajdKcDB5YVNrcEpJVFUwbEx5OFBmMzkvYnIzMVZ0YXZYOCtpUllzWVBudzRmZnIwOGRwemw0WmxabWJpNit2THhSZGY3SlhwOE9lZGR4NXZ2LzAyWThlT2JUUlFCeWd2TC9mMFJ6M2ErKysveit1dnY4NDk5OXpEMEtGRFNVbEpBU0FuSjZmVmV4UVJFUkhwTFBUdHU0ZzBMRDBkamd5VjhKb205TVZzcTZFK0ovYUNzL3VEcyt2bVM5Mkx1d0lLdDFyQlpjSDNtSWMzUTFtNi9ldjZobU9FallLdzBkYUp5NTZuZ3JQOXJuaTJoK1RrWkF6RDRJRUhIc0RwZFBMOTk5L3ordXV2azV5Y0RFQlNVaEtQUFBJSUNRa0pBUGo2K3ZMWVk0K3hZTUVDL3ZPZi8vRFpaNStSbjUvUHJGbXo2cHgrUEh6NGNKdnNmOEdDQmFTbnB4TVZGY1hOTjkrTXY3OC85OTEzSHc4OTlCRExseTluNHNTSkxlNC9tSjJkemZUcDA2bW9zSTZXaDRTRWNORkZGM0hKSlpjd1lNQUFDZ3NMV2J4NE1lKzk5eDZWbFpXTUh6K2VCeDU0Z04vKzlyY2NQSGdRc0lMUWUrKzlsNmVmZnByZi8vNzN2UGppaThURXhIanQrVXQ5VjExMUZlUEhqeWZnT08xUG1zcmYzNSszM25xclNRSDRnUU1IQ0ErdjIrZWtxTWpxci9MS0s2OXd5U1dYTUhYcVZENzQ0QU15TWpJSUNncGl5WklsVEpnd2dlam9hSy9zVjBSRVJLUWpVNUFwSXZYbDVGalh5cjB0UHQ2YVZONEF0d25yOThIT05qaFlja1pmT0ZuZjczVmlKcFNtV2xmRUM3NjN3c3ZDN1dCVzJiOTB5RWxIVGxzZXVTWWVQSUN1Zk5yeWFLWnBzbURCQXNDNlVwNlZsY1ZqanozRzh1WExPZVdVVTFpK2ZEbno1czBESUNnb2lCdHV1SUhMTDcrOFhsOUt3ekM0Kys2N0NRa0o0ZTIzMzZhNHVCaEhyZi9nS0NrcDRlR0hId2FzRTJycjFxMXIxbkNncGxxNmRDa3JWcXpBTUF3ZWZ2aGhRa0pDQURqMTFGTTU3N3p6K1BUVFQzbmhoUmQ0N2JYWDhQZjNiM2I5M3IxN2M4MDExNUNkbmMyNGNlTVlPWElrUGo0KzdOKy9uNFVMRjdKeTVVckt5c29JQ3d2ai92dnY5L1FNZFRxZGxKYVdldXBNbWpTSmd3Y1Bzbmp4WW1iTW1NR01HVE9ZT0hHaVYzNE5wR0ZOQ1l1cmEvMW5uMkUwL25XZ0tTRm1jWEV4eWNuSm5IYmFhWjYzbFpXVnNXSERCZ0J1dXVrbXJyLytlakl6TTFtOGVESERoZzNqeGh0djVLR0hIdUxwcDU5bTl1elp6VG90TENJaUl0SVo2Vjg3SWxKWGVUbGtaSGkvYm5nNEhPT0tYbHNPOVRrbkVmcUgyYnVPZUZsVlBtYkJaaWo0SGc1dnRvTExxdnkyV1R0MEtFYkVlT2cxM2pwNTZkdDlQM2xNMDJUKy9QbDgrT0dIK1BuNVVWbFp5YXhaczNqcXFhYzhrNGN2dXVnaTFxOWZ6NEFCQTdqcXFxdU9PeVRsNXB0dkpqWTJsakZqeG5pQ3dzcktTbWJPbk1tZVBYc1lQSGd3cWFtcHpKa3poOURRVUU0OTlkUmoxbnJwcFpjQTY4Um5VNnhZc1lMLys3Ly84K3pqNkZPWGQ5eHhCeHMzYm1UUW9FRzRYSTMzdWNqUHR6NGZHN29TZlAzMTEzc2VzM0xsU2xhdFdzV09IVHN3VFpPZ29DQ3V2LzU2ZnZXclgzbUd0WlNVbEpDVGsrTUpWV3RjZSsyMW1LYko2NisvenAvKzlDYysvZlJUTHJ2c01rYU5HblhjRUUxYXI3cTZtcjE3OTlLalJ3K0Nnb0l3VFpNVksxWjQzdStOMDV0dnZ2a21WVlZWakJrenh2TzJ3TUJBSmsrZVRKOCtmYmp5eWl1cHFLamdpU2Vld09GdzhOQkREeEViRytzSjNaOTk5bGtlZWVRUkhBNEgyN2R2NThVWFg2eFR2NktpZ3VuVHB6ZTRkbVB2cTIzeDRzWHMyN2V2U1k4OVZ1L080L1gwckQyZFhVUkVST1JvQ2pKRjVMOU1FMUpTd08zMmJsMS9mK2pmdjhGM2FhaVAxR1ZDeVMrWWh6YkE0Vzh4RDM4SHBTbHR0M3hBWDR4ZUU2RFhCSXhlWjROZlZOdXQzY0V0V0xDQUR6LzhrSUNBQUo1NzdqblBaTzFiYnJtRmFkT21NVzdjT09MaTRuajY2YWViWE5QbGNqRnAwaVNxcTZzcEtDZ2dORFNVUC8vNXoyemJ0bzI0dURqKy9PYy9zMzc5ZW1iUG5zM0REei9NcEVtVG1ESmxDdkh4OFlTSGgyTVlCZzZIQThNd0dEeDRjSVAxcTZ1clBUOWNMaGMrUGo1czNMaVJPWFBtWUpvbTU1MTNIdGRlZTIyOWp3ME5EZVhWVjE4bElpTEM4N2FxcWlwKyt1a25Ra05EQ1FvS3dzL1BqNEtDQWhZdlhneFFyMzlsU2tvS1gzMzFGZDk5OXgzSnljbWVxZWh4Y1hGTW5UcVZDeTY0Z05EUS8wNnJMeTB0WmM2Y09iamQ3Z2FmejY5Ly9XdE9QUEZFbm52dU9UWnQyc1NtVFp1NCt1cXJ1ZVdXVzVyOGF5NHQ0M1E2dWVlZWV6eHRBbW9iUEhod2k0ZFExYWlzckdUanhvMUVSMGR6N3JubjFubmZqQmt6Y0RxZG1LYkpVMDg5UldwcUtyTm16U0kyTmhhQXUrNjZpK1RrWkw3NDRnc0dEeDdNRlZkY1FWbFpHZnYyN2F0VHh6VE5lbTlyeXZ1TzV1dnJlOXhoUlNJaUlpSjJVWkFwSXYrMWZ6K1VsWG0zcG1GWWZUR1B1bG9LYlRmVUp6b0V6a3VDd0tZZDFKSzJaTHFoWkpjVlhPWnZzSDZ1Yk1QQkZiNWhHQkZuSHdrdUowQlFBdDNwcW5oVDVlZm44L0hISCtOd09KZzVjeWFEQncvbWhCTk9JRFEwbEgvOTYxOHNYYnFVcFV1WEF1QndPSEE2blRnY0RrL0lXUE95MisydUV5eldGaE1Udy96NTg5bTBhUk9CZ1lFODhjUVRoSVNFY1A3NTUrUHI2OHZjdVhOWnRXb1ZxMWF0T3VZK2F3ZWJSOWV2Y2R0dHR6Rml4QWdjRGdkang0N2wvdnZ2UDJhOTJpRW1XTmVEWjg2Y1Nka3h2azVPblRxMXp1dFpXVm04OWRaYmdOVWZjOXk0Y1p4enpqbWNmUExKR0liQlRUZmRSRWxKaWVjMFgyNXVMaTZYQzRmRDBXQzRDbkQ2NmFmejVwdHY4dTkvLzVzdFc3Wnc0NDAzSG5QLzRqMkdZVEJ3NEVCMjdOamhlWnV2cnk4bm4zd3kvL00vLzlQcStuNStmc3ljT2RQemNtMDFyUmtNd3lBdkw0OWJiNzJWY2VQR2VkNGZGQlRFazA4K3lTT1BQTUtrU1pNQUdEVnFsRzBuRzJOaVlqemh2WWlJaUVoYk04eWE0d0VpMHIwVkZjSHUzZDZ2R3g4UHZYdlhlM05iRGZVNW9SZU03d2ZPWTg4WGtyWmt1cUY0SithaDlWWndtZjgxVk9hMTNmb09mNHp3TS84YlhJWU9zeWFOZDNIdVR5SnhuSi9icWhwejU4NGxLU21KU3k2NXBNN2JEeDQ4eU5xMWE5bTllemQ1ZVhtVWxwYmlkcnR4dTkyNFhDNWNMaGR1dHh2VE5EMG5Fby8rcDRkcG1seDY2YVZjZDkxMXpKOC9uMkhEaG5rQ21Sb2xKU1dzV2JPR25UdDNrcE9UUTFsWm1hZCt6Y25MMm12VlZuUDEyakFNNXN5WlExUlVGQnMyYk9DTU04Nm8xNy96ZU82Nzd6NjJiOS91ZWQzWDE1ZTR1RGd1dWVRU3BrMmJWdSthOTlLbFN6bmhoQk1ZTVdKRXZmNkZ6enp6REt0WHIvYnMxOS9mbjhHREIzUDk5ZGR6OHNrbk4ydGZMZVdOejQzdXB1YnpyS2x0REJxelo4OGVldlRvUVZSVTAwNS81K2JtSG5PU2VrVkZSWXQ2dVlxSWlJaDBKTVp4K2lZcHlCUVJhenI1VHo5QmxaZUhwWVNGd1lBQmRkN1Vsa045UnZlQlV6VGN0MzJaTGlqYVhpdTQvQWFxMm1ZYU5RQ0dBM3FjL04vcjRtR2p3ZEg5dnRIM1JsaFZYbDd1dFNuT2phbXNyR3l3MTJSSFV4UE1Hb2JSNmg2Vk5iVnFEenhxS3dveVJVUkVSS1FqT1Y2UXFhdmxJZ0o3OTNvL3hQVHpxOWNYc3kySCtreE9oSVR1TzVlbC9aaFZVTGoxeUZYeDlaajUzMEsxemIvaFJ3dEt4SWljQkJFVE1DTE82dFlEZXJ5cExVSk1hSGhnVGtma2pRRFRqbG9pSWlJaUlsMlpna3lSN2k0dkQvSzlQQUhhTUNBeEVXcGRveXdvaHhWdE5OVG4vQUhRSzhqZWRlUUlkeVVVL21BRmw0YzJZQjcrRmx5bGJic0hoeDlHK0ZpSW1vSVJOUVdDa3RwMmZSRVJFUkVSRVdrVENqSkZ1ck9LQ3VzMHByZkZ4VUZJaU9mVkE4WHc2UjZvYUhqMmh0ZjBEb2J6QmtDUWh2cll4M1JEMFZiTTNDL2cwRHJNd3h2QlZkNzIrd2lJeFlpY1lvV1h2Y2FETTdqdDl5QWlJaUlpSWlKdFNrR21TSGRsbXBDYUNtNjNkK3YyNkFFeC8yMU0rY3NoK0NMTjZvMXBwNEVSTUtHL2h2cllvbncvWnU0YXlGdUxtYmNXcWc2MS9SNE1CL1FjaFZGejZqSjBDSm91TGlJaUlpSWkwcjBveUJUcHJnNGNnSklTNzliMDliV3VsQit4K1FCOGwrbmRKUm95cWcrY3FxRSszbE5kakptL0FYTFhZT1o5QVNVL3Q4OCtmQ013SWlkRDFIbFd6MHZmOFBiWmg0aUlpSWlJaUhRSUNqSkZ1cU9TRWl2STlMWWpmVEhkSnF4TGg5MTUzbCtpTmg4SFRFcUVSTTF5YVIzVEJZVS9ZdVo5WVoyOFBMd0pUSnY3QUJ4TGorRVlrVWRPWGZZY0NZYXpmZlloSWlJaUlpSWlIWTZDVEpIdXh1V3lycFI3VzJ3c2hJWlNVUTJmdGNGazh1QWpRMzBpTmRTblpjcjJXYWN0ODc0NGNsMzhjUHZzd3htTUVUa1JJcysxd2t0L0hhMFZFUkVSRVJHUmhpbklGT2x1OXUyemh2eDRVMmdveE1aU1dBRXJmNEhETnM5KzBWQ2ZGcWd1d2p5MEh2TFdXS2N1UzFQYWJ5K0I4Umk5TDRTbzh6SEN4NEREci8zMklpSWlJaUlpSXAyR2dreVI3aVEvSC9LOGZOL2J4d2NTRThrcU1maGtENVRiZkNONXdKR2hQajRhNnRNNDB3V0ZXekJyK2x3ZS9xNzlyb3NEaEE3RjZIMHhSdlJGRURvVURlb1JFUkVSRVJHUjVsS1FLZEpkVkZaQ2VycjM2eVlra0ZMc3k1cFVjTms4bWZ6ME9CZ1phKzhhblZyVkljemMxWkR6cVhYcXNpcS8vZlppT0NCOERFYnZpNnpUbDRIOTJtOHZJaUlpSWlJaTBpVW95QlRwTHRMU3JQNlkzaFFUdzVheW5temM3OTJ5UjNNYU1ERVJCbWhvOVZGTUtOcUJtZk1wWnM1blVQQTltTzcyMjQ0ekFLUFhaSWkrQ0NOeUN2ajFhcis5aUlpSWlJaUlTSmZUNllQTVVsY2wvODdZeE1hOFh6aFlmcGh5VjFWN2IwbWsrMmpETm92THQ3ZmRXcDNUT1JCNFRxT1BDS0NLR0hjK28xdy9jMG4xUm9KTUwvUks5ZXVGRVhVKzlMNElvOWNFY0FhMnZxYUlpSWlJaUloSUF6cDFrUG5qNFhSZTN2MEpPUldGN2IwVkVaRU9yeHhmMGh5OVNYUDA1Z3VmNGZ5dThtTkd1TkxxUGM3a09CMHNBL3RqUkYrTTBmc2lDQnNGaHRPbUhZdUlpSWlJaUlqOFY2Y05Nbjg4bk03ajIvN1YzdHNRRWVtVWNvd2VQT0YvRFk5WHZNUHdvOExNQmtQTUhpZGo5TDdRQ2k5REJ4L3JVZEpST1lQQVZRTE80UGJlaVhRaytwd1FFUkVSa1U2bVV3YVpwYTVLWHQ3OVNYdHZRMFNrMDN2Wjd5SmVMUCsvK3RmTURTZEcrRmlJdmhpajl3VVEwTGQ5TmlqZUVaUUl4Y25RODdUMjNvbDBKTVhKRUpUUTNyc1FFUkVSRVdteVRobGsvanRqazY2VGk0aDRRWTdSZy8vNGpPYWFxaS9COExINlhFWlBzeWFOYTFoUGwySDB2aEF6WXdtR2dreXB4Y3hZWXYxWkZ4RVJFUkhwSkRwbGtMa3g3NWYyM29LSVNKZXh5WDhrMXc2NnhocmE0eHZXM3RzUkd4Z0pkK0ZlUHdFT3JjZUlPS3U5dHlNZGdIbG9QV2JlV2h4ajE3YjNWa1JFUkVSRW1zelIzaHRvaVlQbGg5dDdDeUlpWGNaQm93ZEczTlVLTWJzeW4xQ01ZWE13dDkyQmVXaDllKzlHMnBsNWFEM210anN3aHM0Qm41RDIzbzZJaUlpSVNKTjF5aE9aNWE2cTl0NkNpRWlYb2ErcDNZUFJhd0lNVzRDNTdXNkluSWpSOXpvSUdhUmhMOTJGcXdTS2t6RXpsbURtZm9FeDdHV01YdVBiZTFjaUlpSWlJczNTS1lOTUVSRVJhVDZqMXdTTXM5WmlwcjJNZThmOVVKcG1CVnpTOVRtRElTZ0JvL2VGT001YUN6Nmg3YjBqRVJFUkVaRm1VNUFwSWlMU25maUVZZ3g4R0dQZ3crMjlFeEVSRVJFUmtXYnBsRDB5UlVSRVJFUkVSRVJFcEh0UmtDa2lJaUlpSWlJaUlpSWRub0pNRVJFUkVSRVJFUkVSNmZBVVpJcUlpSWlJaUlpSWlFaUhweUJUUkVSRVJFUkVSRVJFT2p3Rm1TSWlJaUlpSWlJaUl0TGhLY2dVRVJFUkVSRVJFUkdSRGs5QnBvaUlpSWlJaUlpSWlIUjRDakpGUkVSRVJFUkVSRVNrdzFPUUtTSWlJaUlpSWlJaUloMmVna3dSRVJFUkVSRVJFUkhwOEJSa2lvaUlpSWlJaUlpSVNJZW5JRk5FUkVSRVJFUkVSRVE2UEFXWklpSWlJaUlpSWlJaTB1RXB5QlFSRVJFUkVSRVJFWkVPVDBHbWlJaUlpSWlJaUlpSWRIZ0tNa1ZFUkVSRVJFUkVSS1REVTVBcElpSWlJaUlpSWlJaUhaNkNUQkVSRVJFUkVSRVJFZW53RkdTS2lJaUlpSWlJaUloSWg2Y2dVMFJFUkVSRVJFUkVSRG84QlpraUlpSWlJaUlpSWlMUzRTbklGQkVSRVJFUkVSRVJrUTVQUWFhSWlJaUlpSWlJaUloMGVBb3lSVVJFUkVSRVJFUkVwTU5Ua0NraUlpSWlJaUlpSWlJZG5vSk1FUkVSRVJFUkVSRVI2ZkFVWklxSWlJaUlpSWlJaUVpSHB5QlRSRVJFUkVSRVJFUkVPandGbVNJaUlpSWlJaUlpSXRMaEtjaVU0ektBWUIvL2VqOGNodEd1KzRyd0MrR2M2R0g0TzN6YmRSOGlJaUlpSWlJaUltSS9uL2JlZ0hSOE55Wk80TEsrbytxOGJYZlJBUjc5OFIrQTJUNmJBcWIxT1kzTCtvNWkrb0RKck12K2laVUh0cEJla3R0dSs3SFRUVWY5SGx5emZoNFY3cXBHUDJiWjJROTZYbDZSK1FPdjdWbGx5OTVPREkwbHRTU2JLcmZMbHZyZTREQU0zR2I3ZmE2S2lJaUlpSWlJU09zcHlKUkdqWTA4c1Y2SUNiQ3JNQk9YNlc2SEhWbUNmZnc1UC9aa0FJS2NmbHdRZXdvWnBZZTZiSkI1OU9uWDl2eTFyK0huOE9INmhMT1oydWMwVm1kdFo4SHVsZTIybHlDbkh6Mzlnb24wRHlVbW9DZTlBM29TRXhCR2RFQlBvZ1BDeUM0djRQZGIvdDVvamQ0QlBmbmR3UE40Wis5Nmtnc3oyMmpuSWlJaUlpSWlJdEpVQ2pMbG1Qb0c5ZUx1RXk5czhIM1QrcHpHcnFKTTF1ZnNhdU5kV1M2TVBaVkFwNS9uOWF6eUFqNDU4R09EajYxOU10RU9sMzg1MjliNkFENkdzODdyTHJOOVR6OUcrSVh3NUlpcmlRc01CK0NjNkdIc0tjNWlSZVlQemE3bE1BeDhEUjk4SFU1OEhFNThEU2VCVGorQ2ZQd0ljdm9UZEtTVmdmV3lINkUrZ1lUN0JSUG1GMHlZYnhCaGZzSDRPUnIvVXRiRE41QzR3SEF5eS9JYmZQOTVNU080T1drU0FVNWYrZ1pGY1A4UGIxSllWZGJzNXlJaUlpSWlJaUlpOWxHUUtRMEs4d3RtNXRBckNIQWV1Ly9rM1NkZXdQN1NRNlNWNUxUaHpxeVRnRlA3akt6enRyZlR2Nks2bmNNOU8vbldDdXFxM0s1MnZOQnZ5YThzSnJ1OHdCTmtBa3hQbXNndlJRZjV1ZWpBY1QvKzcyUHV4c2Zod05md2FiTmVxeE42RCtFZjZldnJ2YjJYWHdpL1Nacm8rVnp2NVIvSy81eDBFVTl1ZjYvZGY1MUZSRVJFUkVSRTVMOFVaQjdSSnpDQ2wwNjd1YjIzMFNSUDduaVBMZmxwdHRVUGNQb3ljK2ovbzNkQXp6cHZmL25uVDVqUWV3akRlc1lENE8vdzViRmgvNDlIdHJ4TlRrV2hiZnM1MnJreHcrbnBHK1I1UGEwa2h5K3pkN2JaK3ExeDV3bm5jVnBFVXJNL0xzVEgzL095ajhQSlg4KzRvMWtmUHlsNkdLTWpUMmp5NDFjZjNNN2I2VjhkOC8wbU1HL1h4OHc3N1RmME9QSjc0V000K2YzZ2FkeS8rVTJLcThzYnJSOWM2L20waFFwM0ZZTjY5R253ZlhtVnhmemxsOCs0NzZTTFBXODdOVHlSSy91ZHliLzJmbFB2OFE4TW1zcTRxRUcyN2JXcDJ1SWtzSWlJaUlpSWlFaEhvaUN6aGxHL0QyRkhaV0RmUG4wTUozOFlmQ2xKSWIzcnZIM3AzZzE4Zm5EYi8yZnZ2TU9icXZjLy9rclNkTy9TbGk1b0tWNWFpWWdBQUNBQVNVUkJWSHR2R2JKeGdLQU1SWm1PZTlYTFZVRVFWTGdpeUJZSFMxRmM2RThCUVphSWxGMlpGcFJSS0lWU0tORFN2VmZhN044ZnRhR25TZHUwdEFYbCszcWVQajNudTArUzc1T1Q5L2tNL3N5S1kzbW5aM0czTFJHdnZHeWRlYS9kR0daSGJpQkhxNnF6ZFpWaXIxRHlWRkFQU2RuL1hUOWNxZVZjVGR5ZEs2S2JWMU1hMkxtWXpvdjBtbXIxZDdHeHg4dlcrWTdXSUlOcWoyR3ZVRlpxWFZzZVp5dUV4aHl0aWs5ajl6R3I5UWhUbWJlZEs2ODFmNVFsMFR1cXRiN3FvakhveU5jVms2ZFZrYXRSa2F0Vmthc3RLdmx2T2xlWnpxdEtqSFFrN1JLZFBFTG83OVBhVlBaTW85NWN5azBrS2plaFRxOUZJQkFJQkFLQlFDQVFDQVFDZ1hVSUlWTmdRaWt2RVRFN2VnUkx5ZytsUnZIanpSTUE1R2dLK1RobUYvUGFQbVVTZnYwYzNKbmI3aW5tWHRoYzUzRUZoL2wzd2QzV3lYUitKdnM2WjZ1d1RxMnRiTjA5R2pUalVmOU9rckxQcis2dmxiSC9ycHpLdk1yQjFDZ0crYlkxbFhYM2FzcXdnTTdzU2p4ajFSaTVXaFVIVTZNbzFtc28wbXNvMW1zcDFtdkxIR3ZLSFdzeDFvSFQ5eGRYRDlEQ3hSOC9CM2VnNU1IRzZ5Mkc4dnFaNzZxME1CVUlCQUtCUUNBUUNBUUNnVUJROXdnaFV3RGNGakhMdXoyZnpMekttdGg5a3JJTE9mRjhjZTBBLzJuNmtLa3MyTW1ieGUzSE1pL3FKekxVK1hXeVJtY2JlMGFXeWFDdU54cFlGL2RibmN4Vm5pYk9QcnplWXFqRUZqWTg5U0pIcXVuU3Z1elN6aHJOUDd2TlNMcDVoZ0tRcFNuZ1h5Yy9yN0pQMlNSSFlVbG5xeFIwYTVvVTZadHJoK2pvM2hpdk1wYXF6NGIwSXpyM0ZuRUZhVlgyejFEbjgvMzFJeldhdXpZcDBtdjQrUEl1bG5ZY2gwSW1CMHJpWmY2MzJjT1M5KzFxUVVxVnlZVXFRaW0zb1ZPNUJ3V3grY2xrYXdwcnZHNkJRQ0FRQ0FRQ2dVQWdFQWp1RjRTUStSZUpxcXhhaXpuWHlLa0JLenMvSnltYmVmWUhyaGFrMU1yNHRZMjlRbW5SRWpNeSt5WWZYZjRGdmRGZzFtZHZjaVMrOW02TURPeHVLZ3R3OUdSeGg3RzhkMkVMaVVWWnRiN08wVUVQNEZqRzVYbHZjaVMzVkptMVBrOTV2TzFjbWQxNkpIYnkyNjdaMXdwUzY5VWFzMVJZQXl5K0gzY1RsVjdEcDdIN2VMZnRhRk9aalV6QjlKYkRlT1BNOTFXNmRkOUxYQzFJWVd2Q1NjWTA2bWtxNjltZ09ZTWJ0dU5BeWdVQWZyNzFKei96WjQzR0grVGJWaUprYWcxNkZsN2NKaktrQ3dRQ2dVQWdFQWdFQW9GQVlBWHlxcHNJL3NtNEt4MVoxUDRaTXhFek92Y1dTNkozb0RWVW5BbjgrK3RIK0MwdFdsTG1iZWZLMG83anpLek83aFJmZXpjZUsrUFdYYUFyNXNmNEUyYnRhanQrcUplZEN3dmFQeTJ4TnN6UkZMSWtlZ2NhZzY1VzU2b01HNW5DZEt6UjE5KzgxbkkyK3pvSFU2TWtaUUVPbnZ3cmRPQmRXbEhOMlJ6L096Y0sweVZsLzJveVVKS2h2YVk4NHRkQmNuNHM0N0lRTVFVQ2dVQWdFQWdFQW9GQUlMQVNJV1RleHdRNGVySzA0M2lhT1B0S3lpL2t4RE0vYW11VmxuUkdZRlZNbUpsN3RiT05QWFBham1aVTBBTzF0dFlYUXdlaExPUE8rMy9YajVCZlRnQnlzckhqczI3LzV1bEd2WEJVMk43eG5CNjJUaXhvTndiZk10bmJpL1FhRmw3Y1JtWWR1YzlYaEVPWlJEMkZlblc5em0wdDYrTEN5U25qSXAydXp1Tm8rdDhqbTN4WjlFWURxMkxDSkphdkNwbmNiSjlVbHhBbkg1cTUrRW5LZGlmV1hpSXFnVUFnRUFnRUFvRkFJQkFJL3VrSTEvTDdsQWU4bWpLbHhWQXp3ZTlzOW5XV1JQK00xa3ByUXlOR1ZzVHN4b2lSZm1VeVBzdVFNVEc0RHkxZC9WbHpaZThkWlRUdjd0VlVFcnZ6U240eUIxTE9tN1Y3TXFnSHZ2WnVQTk80RjhNQ092UGp6UlA4bW1SZHdwbnlCRGg0TXFmdGFJbUlxVFhvV1h4eE85Y0tVbXMwWmxrZUQraks0NEZkclc3dnJuUTBIVGR4OXVHckIvNVRyZmtHK0xhbGU0Tm0xZXBUWFFwMWF0WmVPOEJiclo0Z1BQVWlYMTA3aUtxYVdkM3ZGYTRYcHJFbElZS25HL1hpUm1FNnkyTitKYjR3NDQ3R0hGRW12aXVVUERDNFY4Tk5DQVFDZ1VBZ0VBZ0VBb0ZBY0M4aWhNejdEQmt5eGdjL3lLaWdCOHljc0krbng3QWlaamM2WThYdTVKWXdZbVJsVEJoNTJpS0dCM1NSMUhYekRHVmxsK2Y1N09vK0lqSmlxNzFlTzdtU2Y1ZHhUelppWk8zVkEyWTVxMzNzM1hqTXY3UHAzTm5HSGh0NXpReU9XN3I2TTd2MVNGeVVEcVl5clVIUCs1ZCtKaW8zb1VaamxpZlUyUmN2VytjYTliV1JLYXJkMTE2aHhMNk1WV2RkRVpFUnkxdm4xbk1sUDduTzU2cHJmb3FQUUtYVHNEdnBiTFgzUkhtQ0hMM280OU5TVXJiMTFzazdHbE1nRUFnRUFvRkFJQkFJQklMN0RTRmsza2Q0MjdreXBjVVEycm9GbWRYOWtuaWFkWEhoWmdLaHRSZ3g4azFjT0ducVhGNW9Na0FTcTlKVjZjQmJyWjdnUkVZTTM4WWRKbDJkWi9XNHp6VHVoYmVkcStsOGQ5Slo0aXhZUkU0TTdvTlNmanVPWkZ4QkdyOGtucTcyZFF6eWJjdkxUUWRMM05qVkJpMUxvbmNRbVgyejJ1TlZoTC9qbmNkYnZGZXByb2pwcW5Rd2l4MVpteFRydFJ3dUY4dlZHdlJHQXpzVGE1YlVwenpQTk81bEZyKzFOajlQQW9GQUlCQUlCQUtCUUNBUTNBOElJZk0rb1o5UGExNEtIU1RKK2cwbEF1UzNjWWRyVGJEWmxYaUcxS0pjcHJZWWlsTzV1WG8xYUVFWHp5WnNTempGOWx0L1ZPbSszc1l0a0NmS3VGK25xL1A0NGNaUnMzWnQzWUo0MFB1MnRac1JJNS9GN3NOZ3RGNld0Wk1yZWJucFlBYjR0akdyUzFSbGthdXB1V3U4SmZ6dGJ3dVpQOS82azIrdi8xWmhXMDliWjc0dTQwcSs4ZVp4TnNmL1h1VWMyL3ZNTUIySEpaM2xpMnNIclc1Zm4zamJ1ZktmcGcvVjJmaVptb0lhQ1ptMVJWUG5odlJzME9LdXpTOFFDQVFDZ1VBZ0VBZ0VBc0UvQlNGay9zUHh0SFhtMzZFRDZkbWd1Vm1kU3EvaDQ4dTdPSjBWVjZ0ei9wRjFqUmxuditmTjFvOFQ0dVFqcWJPVEt4bmJ1RGNQKzNWZ1c4Sko5cWVjdDVnWjNWRmh5NVRtUXlSV2JKL0Y3cU5ZTDAxQXBKREplVEYwa0tSc2Q5TFphc1VlYk83aXgydk5IeVhRMGN0aWZSTm5Yejd1L0N6SDB5K3o4ZVp4a29xeXJSN2JFdTVLUjRtZ25LYk9yYlI5Mll6cEFKbnFnanVhdnlLK0x5TVNYeE94RzJzRnVVekc1R1lQbTRWeEVBZ0VBb0ZBSUJBSUJBS0JRRkI5aEpENUQwV0dqS0grblJnWC9LREZETjVKUmRrc2p0NU9vaXFyVHVaUEtjN2hyWE1iK0ZlVEFSYmRocjFzblhreGRCQ2pneDVnKzYxVEhFeUpvcWhNWXBoL2h3N0NwMHlpbmJQWjEwa3R6cVd4VXdOc1pBcVVjZ1ZLdVEwZDNSdlR5S21CcVYybU9wLzFONDVadFVaN2haTHhqZnZ3V0VBbk03ZmZ4S0lzL093OWtNdEt5bVhBZzk0dDZkV2dCUWRUTC9EanpSTmthV29tS1BvNVNOM0swNHNyZDdYM2MzQ1huR2RvckhmTnJ3N2JFa1RNeHRybU1mL09OSEgycWJCK2dFOGJiaFZsRWZzUGlDa3FFQWdFQW9GQUlCQUlCQUpCWFNPRXpIOGdiZHdDZWI3SkFFS2RmUzNXSDArUHdWWHB3S1RndnZXeW5nTXBGK2prRVd4bVdRZ2xGcVAvYWpLUWNZMGY1TGUwYVBZa25TT3hLSXNIdmFXdXVKMDhRdmkwNjcrcW5PdXpxL3NsZ3FnbFpFQmZuOWFNRDM1UUVuOFRTdHpTdHlhY1pPUE40d1E1ZXZGOHlBQTZlRFEyMWN0bE1oNXEySjYrUHEzNEpmRTAyMi85Z1VxbnJuSmRaZkYzOEpTY1Z4VXp0SkZqQThsNVhZblAxakRWUXFiNzhtU3E4eXQxWXk4Ynl4VGdha0VLQzZLMjFzcjZBUHI3dE9INUp2MU41MGtWdkY2MWNTMlY0V3Z2eHRqR3ZTdXM3K1laeXF2Tkg4V0FnYSt2aGJNbitWeU41aEVJQkFLQlFDQVFDQVFDZ2VCK1FRaVoveUFDSGIyWUZOS1hicDZoRnV1MUJoMWZ4NFd6TnpteVh1TWhicmg1akNsbnZ1WDVrUDRNYXRqT29wdXRnOEtXSVg0ZENYTDBZczc1VFZ6TXZVVkhqK0JxelJPZWVyRktOL2xPSGlGTUN1bExzSk8zV1YydVZzWHltRjlOU1ZodUZtWXdMK29udW5nMjRmbVEvZ1E0M2hZZzdlUktuZ3pxd1NNTk8vQmovQW4ySmtlaU54cXNXbWY1UkQ5cFZRaVp6VjM4VE1jcW5ab01kYjVWODlRRlhUeENKTm5jTFpGWVZMblFXamFSRWtDUlRrT2V0dWlPMXdZbEl2V2dobTBsWmZ0U3psdHNXeHZYVWhFMk1nVXpXZzdIb1JLaDlJMVd3NURMWk1oUjhITFR3YlJ3OWVlejJIMW9xb2dkS3hBSUJBS0JRQ0FRQ0FRQ3dmMktFREwvSVRnb2JGblkvbW5jbEk0VzYrTUswbGg1WlRmeGhSbjF2TElTVkRvMW44YnVaWC9LZVY1cU90aWl0YWhLcjJGVlRCaFE0a3BlSFNFelcxUElOM0hoRnVzVU1qazlHelRuaWNDdU5IVnVhTEhONGJSbzFzWDlScTdXUEtuUDZhdzR6bVhmWUhoQUY4WTA2aWtScDF5VURyd1lPb2loZnAxWWQvMDNxK0tOK3BkekxWL2Y4N1VxKzVUaWFHTlhJeEY2aUg4bmh2aDNxblkvYTVJRVZSZWxUR3FSV1ZhNGs4dGt1Tmc0V0h3ZnJLR1RSNGpFZ2pWUHF5SWlJN1ptQzcwREpvWDBwYW5MN2M5YWtWNkR2Y0pXSXVJclpISkpuLzQrclFsMjhtWnA5QTVTaXl1UG15b1FDQVFDZ1VBZ0VBZ0VBc0g5aUJBeS95RVU2VFdzdnJLSC83VVpKUkZMOUVZRFd4Tk9zam4rZDZzdEJ1dVNLL25KekR6N0E0TWJ0bU5zNDk1NDJEcVo2djd2K21HVG0vWHZHYkU0MmRpVHB5MGlYMWRFdnJhWVFsMHgrYnBpYkdSeUZyVi9SbUpOOS9uVi9SVG9paVZ6ZWRtNTBNK25OWS82ZFRCeklTOGxzU2lMdFZjUGNDRW52dEoxNjQwR2R0ejZnOS9Tb25rdXBCLzlmRnBMNmdNY1BYbW56U2pPWnQvZzYydUhLclhrS3k5azNzc1U2cXZuTm04TnJ1V3NJTXNtY0pyYzlHRzZlWVZLTEdPdFJZYU1DU0Y5SkdVSFVpNmdNNW9uazZwTGVqVm93ZkNBTHBLeU5iSDdtTmJpTVdTeTI3dHo3b1dmZUt2VkU1TFhJOWpKbXc4N1RlVGp5N3M0bTMyanZwWXNFQWdFQW9GQUlCQUlCQUxCM3dJaFpQNkRPSjBWeDg1YmYvSkVZRmVnUkRUOFBIWS8xd3ZUek5xT1BQcGhmUy9QaEJFaisxUE9jemd0bXFIK25SZ1YySjJVNGh6MkpkOTJBVTVYNTdIeDVuR0wvZDlxOVlSRXhEeVNkb2xUbVZkTjU1MDhRaGdaMkkyMjdrRm1TWHhLeWRNV3NlM1dTWFlubmJXWU5iMGljalNGcklqWnpmNlVDMHh1OWhBQjVlSmRkdklJWm1XWDUvZ2w4VFFiYng2MzZDYXNsTm1RYVVXaUlLVk1qbXNaQzF1RDBVaTJ0dERxdFhyWk9wdU9pL1ZhcTBYSnN2MEt5OFgvbkJUeHFjVSsxYkVTTFN0ZUErVDhkVTNQaHZSamNNTjJBTXh0KzZRcFZxbkJhTFJxM01FTjJ4TGlkRHV4amtxdllVZmlueFcycjQxcktVOHIxd0JlYnpGRVVyWTNPWkpqNlplWjF1SXhTWGwwN2kzZVBQY0RzMXVQbENTc2NyYXhaMDdiMGF5L2NZeXRJZ0dUUUNBUUNBUUNnVUFnRUFnRUpvU1ErUTlqL2Myak5ITnB5SkgwUyt4TGpzUTZDZWp1b0RIbzJISHJEL1ltUitKc1k0L1JpdFgyOTJsTmp3Yk5UT2ZwNmp6V1hqc2dhWk9uVmRIS0xjQ2lpRm1vVS9OejRoLzhrbmhhWWdsWVhTN21KdkQ2NmU4WUhmUUFvNE1la0NTd1Vjamt0SEQxcjlBUzhMOS9mbFhsK0RKa3ZOMzZDYnA3TlRXVjdVNDZ5OWR4aDZ4ZVkxbEJMancxeWlvWGNYdUZrbzI5cHByT2ErcmlYUmtlWllSU2dFeDFBYzQyOW5UMWJHSXFreUhqeWFBZXRISU40T1BMdjFhWklkN1p4cDd4d1ZKcnpKOXYvVUYrTGNYZXRJWUFCMDltdHhrcGlRRjZ2VENOcnlzSWVRQ1FXcHpMMjVFYm1OYnlNVWxzV3hreUpnVDNJZFRabDFWWHd1N29zeW9RQ0FRQ2dVQWdFQWdFQXNFL0JYblZUUVIvSjdRR1BmODcveU43NzNFUnN5eEZlazJWbWJzQkd0cTc4MkxUd2FaekkwWld4WVNaWlEyL1ZwREt4aHRTYTg1TVRRSHJieHpqNVQrKzRLZjRpRm9SaG5SR1BadmlUekR0ekhmRTVDV1p5bFU2TlN0aWRsdHRTVmdlaFV6T2E4MGZsWWlZNmVvOE5zV2Z1T00xVjBYNURPbHBkUkNyc2J3VmE2WW1ud0pkTVcrZVcwOUVwalNlWlJ1M0lKWjNubFJsdk5UL05udFlFaDgyVjZ0aVp5WFdtTFdOcjcwYmM5czlpYk9OdmFtc1FGZk1CNWQrUVZ0RjhwNGl2WVlsRjNldy9kWXBzN3FlRFpxenBNTzRDa01qQ0FRQ2dVQWdFQWdFQW9GQWNEOGhoRXpCM3dLbFhNSE1Wc054TEpObzUrZGJmeEtWbTJDeC9jK0pmNUtveXVKS2ZqSWZYZDdGeTZlK1lFdENoSm1yZEcyUVdKVEZyTWlOckl2N0RZMUJ4OXByQjJvc0FIclpPak8zN1pNTThHMWpLaXZXYTFrV3ZkTXNCbWhOc1pYYjBNekZEMTk3TjV4czdGREtGY2hsTXZ3ZFBKaFF6cW94cFNpblZ1WXNTMWszYW9Ba1ZUWlFJdWd0aS82WjlUZU9TcXh6WFpXT3ZOdDJORTgzNm1YUnluYVFienQ2Tm1ndUtmdnkyc0Y2czJMMGMvQmdVZnRuSkdLanhxQmowY1h0SkJkbFd6V0dFU1AvZC8wSXEyTEN6RUlkbE1UTm5FQXIxNEJhWGJkQUlCQUk3bTNTMDlPSmlJaTQyOHU0SXd3R0F4cU5CbzFHYzBmakdHdjRjRmp3OTBHdnI5K1k1b0txRWZ0WElCRGNxd2pYY3NIZmd1ZEQrdE9rVEtiejY0VnByTDl4ck1MMmVxT0JtZWQrb0VoL1oxKzgxbUxFeU03RVB6bWFmb2xzamZWeExFdFJ5T1E4N05lQmNZMTdTNno2aXZRYUZsN2N4dFdDbEZwYnE5NW9ZRzdiSjNHeXNhdTBYYUlxeTZwWW50VWwyTW5iZEd3d0dybXB5akNkRzRFdENTZTVWcERLOUpiRFRLK0ZEQm5QTk81RlMxZC9sc2Y4U3Q1Zkx1Tk5YUnJ5WXRPQmt2RlBaTVJ3UEQybTF0ZHRpVUJITCthM0d5T0orMmt3R3ZudzBpOWN6a3VzOW5qaGFSZEpLczVtZHV1UmtpUkFya3BINXJjZncrZXhCemlZZXFGVzFpNFFDQVNDMm1YRWlCRUVCZ2J5eVNlZjNQRlltWm1aUFAvODh4Z01CdGFzV1VOd2NQQ2RMN0NlVWF2VlRKczJqZGpZV1B6OS9mbjIyMjhsU2Urc0pTMHRqZGRmZjUzSEhudU04ZVBIMThGS3Biejg4c3ZFeGNVUkZoYUdqYzN0bjBvUFBmUVFRVUZCZlBQTk45VWE3OEtGQzJ6YXRJbEhIMzJVQng5ODBHS2I5UFIwRmkxYXhBTVBQTURZc1dQdmFQMzFSVTVPRHN1V0xVT3RWak44K0hENjkrOWZvM0d5c3JLWU4yOGVqUm8xWXNhTW1zY3BMMDk0ZURnT0RnNzA2TkdqUnYwTENnckl6TXdrSlNXRjVPUmtQRHc4Nk5ldm42aytKeWNIZzhHQXA2ZG5KYVA4ZlJIN1Z5QVEzTXNJSVZOd3p6UEl0eDFEL0R1WnpvdjBHajY0OUV1VjJhanJTOFFzUzNWRlRGdTVEUU44Mi9CRVFGZjh5bVV6VHk3S1prbjBEaEpVbVRWYXk4KzNicnRXWDhxN1pUcldHdzFFNXR5a1Z6a3J4dkpzcytEcWZLZDQyN25pYSs5bU9rOHF5ckxvZW4wMit3WXp6bjV2bGdpbm8wY3dIM1dheEFlWGRwS3RLZVIvclVkaUoxZWE2bk8xS3RaZXJUb1dhRzNRM3IwUk0xczlMaEdlb1NSRCtSOVoxMm84Ymt4ZUVyTWlOekMzN1pQNGxIbXRiR1FLWG0zK0NQNk9Idnh3L2NqZkpuU0VRQ0FRM0M4VUZoYWlVdFZPYkdrdkx5OEdEaHhJV0ZnWUgzendBYXRYcjBZdS8vczRVaG1OUnBZc1dVSnNiQ3h5dVp5a3BDUisrdWtueG93WlUrMnhmdnJwSjlMVDB5VWlTbVJrSkN0WHJyUjZqT3FJRjFwdGlVZUhRcUdvb3FWMUhEcDBpSk1uVDlLNWMrY0syeHc3ZG95TEZ5L2k0K05UWVp0N0NaMU94M3Z2dlVkVVZCUUFSVVZGZE8vZUhVZEh4eXA2bXVQcDZZblJhR1QvL3YyTUdUT0dSbzBhU2Vxcjh6NlBIVHNXSHg4ZmJ0Njh5ZEtsUzdHM3QrZVRUejRoS0NoSTB1Nnp6ejVEcDlPaDFXclJhRFNvVkNwVUtoV0ZoWVhrNWVXUm5aMXQraHlVWFdmZnZuMlJ5V1FrSkNRd2JkbzBnb0tDK1BEREQydnRzM0t2SVBhdlFDQzQxeEZDcHVDZXBxV3JQLzlwTmxoUzlsbnN2a3BkZG0zbE5qZ3FiTW41SzFITkExNU5lYnYxaURwZEoxaWZDVjRHdEhBTm9KOVBLeDcwYm1rbWhKWGk1K0RCcWk3UDE4cmFucUNyMVcxVGkzUDVLZjUzRHFWRzFjcmNaV252THIwNXZWUW10cWlsZGJ3ZHVZSFhXd3lWeEF0dFlPZkM0ZzVqeWRJVTRGN0dFbEp2TlBEQnBWL0lxNE1FUmVWNXhLOERMNFlPUWlHNy9hUFNDSHg5N1ZDdFdFd21GV1h6VnVRRzNtMDdXcEtKSFdCVVlIZjhIVHhZY1hrM2FvTklBaVFRQ0FSMXdhNWR1eXlXSzVWS2V2VG93ZEdqUnkzV0Z4UVVXT3c3Yk5pd2FxL2hwWmRlNHRpeFkxeTVjb1h0MjdjemV2VG9hdldmTUdGQ3RlZXNDS1ZTeWJwMTY2eHV2M2J0V280ZlAwNWdZQ0J6NXN4aDFxeFpmUFhWVnpScTFLaGFGbkpaV1ZtRWhZWGg1ZVVsdWY2aW9pSVNFaXlIRjdLR3BLUWtubjMyMlVyYlBQend3MlpsQ1FrSlBQVFFRMmJsRlZsNjZYUTZEaDgrakoyZG5jWHhTaW45UEEwY09MRENOdmNTcTFldkppb3FpcENRRUx5OHZQanp6eitaTjI4ZWl4Y3ZsbGpCVmNTbFM1Y2s1NzE2OWVMeTVjdXNXN2ZPVEN5cmFDOWFZc2lRSWZqNCtOQzRjV1BHangvUDk5OS96N3g1OC9qMDAwK3h0Nzk5djcxdDJ6WkpQNlZTaWFPakkvYjI5amc2T3VMcjY0dTd1N3ZabjBhandjN09qc0RBUUlLRGc0bU1qT1NiYjc3aHhSZGZCT0NGRjE2NG84L2wvdjM3VGNkaS8xWk1mZTFmZ1VCdzd5S0V6SDhnWmJOVi8xMDRtMzJEK1ZGYkpHWCtEaDdNYWowQ0c5bnRKMnI3VTg1ek5QMHlNc0RMemdVL0J3LzhIVHdJZFBBaXdOR1RRRWRQR3RpNXNpVStnZzAzSzNZOXIyKzg3VnhwNVJaQVI0OWdPbnVFU0JMVDNBdE1QL04vNkRHUXJTbXMwMHpmM2NvSWtnQ1JPVGNxYlYrazE3QTBlZ2ZqZ2gva3lhRGJOMDRLbWR3c0FjN2FxL3U1V0VITTFOcENLVmZ3ZkpNQkRQSHJLQ25YR3cyc3ZyS0h3Mm5SdFRaWGpxYVFkeUovNU8zV0kyaFhUZ0R1NGRXTXJsNU42czJGWGlBUUNPNDNLcklXY25KeUlpUWtwTUw2N094c2kzVTFFVEtkbloyWk9IRWlmLzc1SjkyN2Q2OTIvOVRVMUdyM3FRaWxVbGwxSTBvc3VUNzU1Qk4yN3R5SnQ3YzM3Ny8vUGo0K1BzeVpNNGVaTTJleWNPRkM1c3lad3dNUFBHRFZlTjk5OXgxcXRaclhYMzhkTzd2YklYRjY5T2doRVgwczhlV1hYN0o1ODJhTHdvV0hod2R2di8yMnhYNmZmUElKR28yRzZkT25TOHFYTGwyS3A2Y25MNzMwa2xsNVJadzRjWUw4L0h5R0RoMktzN096eFRaSlNVbEVSVVhoNHVKQzgrYk55YzIxSEdmZHljbkpLcEd3TGpFYWpheGF0WXJkdTNmajRlSEJnZ1VMY0hkMzU2MjMzdUxzMmJQTW16ZVAvLzN2ZnpnNE9GUTZ6cFFwVXl5V0h6dDJqR1BIcFBmdjVkL25JMGVPc0dEQkFsNTk5VldlZU9LSkN1ZVlNR0VDcDA2ZElpWW1oaFVyVnBpOTM3Nit2bnorK2VjNE9qcFcyOXBaSnBNeGE5WXNYbjc1Wlg3NjZTYzZkKzVNbHk1ZDhQUHpxN0NQWHE4bktTa0p1VnhPUUVEVmNjL0YvcjM3KzFjZ0VOeTdDQ0ZUY0UvaStWZlNHOWR5Z2w4RE8xZFdkbmtPUDN0M2xQS0tQNzZweGJXZnBLYW16RzgzeGt5SXV0ZTRYcGhXNTNNNDI5alR4VFBFZEc3RXlQbWMrQ3I3R1lIMU40NXhvekNkMTVvL0tuRWxMK1ZnYWhUN1UrbzJkbVNBb3ljeldnNlh4UGdFVUJ1MGZIRHBGMDVueGRYNm5DcTlodmxSVzVuYVlnZ1BlcmMwbGYrYWRFYUltQUtCUUZDSGZQNzU1NUx6QXdjT3NHWExGcnAzNzA3ejVzMHQvZ2kzRklPdElndXQ3ZHUzODhzdnYxUzVEcVBSaUV3bVkrN2N1VmF0dSt6Y1ZRa0ZCUVVGakJ3NTBxcTIxcURUNlZpMmJCbmg0ZUY0ZW5xYVJCQ0F0bTNiOHRwcnI3Rml4UXJlZmZkZHBrNmR5dENoUXlzZDcrYk5tK3pkdTVkV3JWb3hhTkFnNFBiclVSV2JObTFpOCtiTnRHalJncWxUcDVyVk96ZzRtTVlzejlxMWE1SEpaR2IxUzVjdXhjbkp5V0o1ZVNaTW1DQVJvbmJ2M3MzdTNic2xiVXBmOHoxNzltQTBHc25QeitmcHA1K3U4Sm9XTEZoUTQzaVB0VUhaOTlmQndZSDMzbnNQWDkrUytQVUxGeTVreG93Wm5EeDVrcWxUcDdKZ3dRSlRYVVgwN2R1WGNlUEdrWmlZYUZIWTI3QmhBMGVPSERFcnYzSGpCZ0F0VzdZMHF5dUxYQzVuNXN5WlRKNDhtWU1IRC9MSUk0L1FxZFB0VUZVS2hhSkNjZGthdkx5OG1ESmxDZ3NXTEdEWnNtVjg4Y1VYTEZxMHFNTDJCdzRjNFAzMzM2ZFBuejY4ODg0N1ZZNHY5dS9kMjc4Q2dlRGVSd2laZ251U0I3MWJTdUlEbHRMSkk5aXEvbW5xUE5OeGFuRXVZVWxucmVyM2tGOTdpUVdvdGYwcTQ0Y2JSMW5TWVJ4eUMxL2NjUVZwN0VrK3gzK2IzWFovT0pGeGhTM3hkWnVsZEZSUWQ0a3dWaC8wODJrdGVXM1A1OFJYeS9velQxdUVXcSt6S0dUMmF0Q2NVNWxYT1pWNXRWYldhajUrQzZhME1CZFI4N1JGTEluZXp1VktYT1R2RkoxUno4ZVhkNUdqVVRFc29ETm5zMi93VFZ4NG5jMG5FQWdFQWdnTkRUVWR4OFRFOFBQUFA5T3NXVFBlZU9NTms1QmlDYTFXSzZrdmpkZFdXdWJnNElDdnJ5ODVPVGwzNUZwNXI1R2VuczdpeFl1SmlvckMzOStmOTk5L240WU5HMHJhbEFvZksxYXNZUG55NVZ5L2ZwMS8vZXRmRXBmZnNxeGF0UXFqMGNqVXFWT1J5V1FrSlNYeHhodHY4T2lqanpKcDBpU0xnb2pSYUdUZHVuVnMzTGlSUm8wYXNXalJJb2tsV0ZteXM3TTVjK2FNV2JsS3BVS3BWSEx3b0huTTdjTENRb3ZsRmVIaDRXRldscE9UWThyaXJGYXIrZlhYWDVISlpBUUdCbG9jSXpVMUZZMUdZN1ZWWFYyUWxwYkc0c1dMdVhqeElpNHVMaXhldkZnaUpEbzdPL1B4eHg4emYvNThUcDgrelN1dnZNTFVxVlBwMDZkUGhXTzZ1cnFpVnF0WnNHQUI0OGFONC9ubm56ZXJ0OFRObXpkUktwV1NQVm9SalJzMzV1V1hYOGJEdzBNaVl0WVdmZnYyWmNDQUFiaTR1R0JyYTF0aE82UFJ5TmF0V3dFWU5XcFVyYS9qVGhIN1Z5QVEvTjBRUXVZL2tEc1ZjeG81TmFDaHZidWtMRjZWUVVwUjNWazVYaXVRdWs5RWwwbE9ZdzNGZWkwcHhUbWtGT1dRVkp6TnpjSjBVOTJOd25TK3VHYmRsMVkvbjliWTJOd1cyNnp0VnhsWDhwUFpseExKbzMrNUl4Zm9pb25JaUdWL3lubXU1Q2NEU0lUTWZHMVJuVnRJMXFYN3VDVVVNamtqQXJ0SnlxeU53U2tEUmdaMlozeHdINHRpTUlDRHdwYTNXNDlnYy93Sk50MDhVZXVKY09KVkdXZ05lb21RZVNVL21ROHU3U1JEblYvTHM1bGpCTDZPTzBTOEtvUGpHVEVZakNMVmowQWdFRmhDclZOUnFNbEdveTlDb3kraWdXTVFqcmJ1Vlhlc2dPenNiTjU3N3oxY1hGeDQ3NzMzc0xPek04WERzMFJLU29yRit0S3lUcDA2c1d6Wk1wNS8vbmt6NGVidnlyRmp4L2pvbzQ4b0tDaWdXYk5tTEY2OEdIZDN5Ni81MEtGRHNiVzE1YU9QUG1MSGpoMmNQSG1TNmRPbjA3R2pOR1JMV0ZnWTU4K2Y1OGtubnpRSlZwOTk5aGtaR1Jsa1pHUllGRUVLQ2dyNDZLT1BPSGJzR0kwYk4rYkREei9FemMzOG9YZ3BaOCtlcmRBYVM2MVdXNnpMeXNxcWxnWFg1czJiemNyS1dtdnUzcjJidkx3OCt2VHB3N3Z2dm10eGpGZGVlWVVyVjY3Y05TSHorUEhqZlBqaGh4UVVGT0RsNWNYU3BVc0pEZzQyYStmbzZNaWlSWXRNcnVmejU4K25SNDhldlBiYWEyWkpqRFp0Mm9TOXZiM0pndEZnTUpqRndtelNwQW1iTm0wQ3NPaGVQR1RJRU1uNW9FR0RMTG9iVitSK25wMmRYYTMzOHJubm5qTVQ5d0JtelpwVnBaWGhrU05IdUhyMUt0N2UzclJ1M2RycU9lc0RzWDhGQXNIZkVTRmsvZ05aRXIyanhuMTk3ZDM0cU5Na1Nka3RWU2F6SXpkU3FGUGY2ZEtzSnE0Z2xTSzlCZ2VGOU9sbXBqcWZXMFZaM0ZKbGNrdVZSVkpSRmtsRjJXU3E4Ky9wTE02YjQzOUhLYmZoOTR3cm5NdStnZDVvdU50THFsY0crYmFsZ1oyTDZieFV6SzBLZDZVams1czlRbmN2ODZmdU53clRKVzdlTXVEcFJyMEljZkpoa1V3a253QUFJQUJKUkVGVVJjenVXczFhZjB1VnllS0wyNW5mZmd3Mk1nVy9KcDFoWGR4djlmNCs3azg1WDYvekNRUUN3YjJNMFdnZ0tUK0dxNWwvY0NNN2tneFZBZ1hxVEVrYloxdFBYdSs5QVlVRmEvNnEwT2wweko4L241eWNIRDc4OEVPOHZVdStjeFl2WG15eC9lelpzL0gyOW1iYXRHbW1zdVhMbDV1c25RQ0xQOHdMQ2dvSUN3dWpVNmRPTkczYTFLemVFaHFOaGlsVHB2RGdndzh5WXNTSU8zS1JyU21abVpsOC9mWFhKcmZXd1lNSG04WENzOFRnd1lNSkNBaGcwYUpGSkNjbjgrYWJiOUt6WjAvR2poMUx5NVl0U1VwSzRyUFBQc1BmMzUvbm5uc09vOUhJMGFOSGlZaUl3TjNkblpkZmZ0bHN6Rk9uVHJGaXhRcFRkdVRFeEVUV3IxL1BoQWtUS2hSRGtwS1NjSEp5WXNlTzIvZk55Y25KVEpvMGlaNDllekovL254SmUwdWhBd0RDdzhOeGNuS2l1cWhVS2padTNJaGNMdWU1NTU2cnNKM0JVSEt2VWQveE1UTXlNdmp5eXk4NWRPZ1FBQjA3ZG1UMjdOa1dyVXhMVVNnVVRKczJqYlp0Mi9McHA1OFNFUkhCMmJObmVleXh4eGcxYXBUSjNkelQwNVBUcDA5ejZ0UXBBSDc4OFVlenNYeDlmUmsrZkxqcFBDQWdvRUtyeXVva0JDcWxxS2lvV3RaNW8wYU5zaWhrVmlWaXFsUXExcTVkQzVTNHUyZGxaZUhwNlZtOXhkWUJZditXVU5QOUt4QUk3aTVDeUJTWXNKWGI4RmJySjNDeXVmMEZscWN0WXVIRmJmVXFZZ0lZakVaMkpaNUJLVmR3UzVWSndsOS90U2xPMVNmWm1rSSt1YktuMXNkOXVsRXZIdk12dWFuVEd2WDg2K1RuVmZTb2YxeVZEa3dJbHJvVzdVbzhnOGFncTdSZmY1L1cvQ3Qwb0ZsV2Q2MUJ6MmV4Ky9ndDdTTGpnL3N3T2tnYWNMeTdWMU9XZFJ6UGt1Z2RKRldTM2I2NlhNcExaTTJWZmFnTk9rNWtpUGlVQW9GQWNMZFFhWEk0azdTYlB4TjNrVnRjZVVLTUFrMFcrWnBNM08zTkJZaXFXTE5tRFZGUlViejU1cHNTSzZwdTNicFYyTWZlM2w1U1grcDJXVm1mSDMvOGtVMmJOdkh3d3c4emMrWk1xOWIyeHg5L2NPM2FOVzdldkNrUmUrb0R0VnJObGkxYitQSEhIeWt1TGthcFZQTGYvLzZYYmR1Mk1YbnlaS3ZIVVNnVTlPN2RtK1BIajNQaXhBbE9uRGhCOSs3ZDZkQ2hBMFZGUmFqVmFvWVBIMjV5d3daNDlkVlhKYUp0WEZ3YzY5YXRJeUlpQW9WQ3diLy8vVzk2OSs3Tko1OTh3bzRkT3podzRBRGp4NDlueElnUlprSmdjbkt5V1J6SDBoQUFUWm8wc2ZvNkJnd1lZSFhic2h3NGNJRHM3R3hHamh4Sm8wWVZ4MUl2RlRMcnl5SlRvOUd3WmNzV05tN2NTSEZ4TVRLWmpISGp4dkhzczg5YUZkOFFTa1NqRGgwNjhNRUhIM0R1M0RtMmJkdkd6ei8vek1NUFA4ejA2ZE5ScVZRc1g3NGNQejgvdnZqaUM0bDdjbmg0T0lzWEx6Ykw0TjZ5WlV1TDhSSkJLbVIrL2ZYWEhEOStYRkpmVnJ3cWZUMnR5VlN0MCtrWU4yNGNLcFhLRk1lenF2SEw4K21ubjVLZVh1SXBwbEtwK085Ly8wdjM3dDJaTW1YS1hVbmVKUGF2bEpydVg0RkFjSGNSUXFiQXhPUm1EeFBpZE52MVEydlFzeVI2QjZuRmxyTW5sc1haeHA3K3ZxMzVOZkZNclZsRzNrdFp4KzlWbkd6c2NGR1daSWJNcTJkM2NXdjVWNU9CcGpWQ1NRS2JYNVBNWTlxVTB0RGVuWCtIRHFTTHAvbE5TS2FtZ1BlamZ5YjJMNWY4SDI0Y0pia29tOG5OSGtZaHU1MXhNdERSaS9jN2ptZlpwWjFjc0NLaGtMV0VwMTJzdGJFRUFvRkFVRDEwQmcwUjhWczVlbU1ER3IzS1loc2J1UzJ1OXQ3WUtoeXdWZGdUNnRtdFJpTG1pUk1uK09XWFgzQnpjeU02T3BybzZHaFQzWFBQUGNmUm8wY3Q5aXNvS0pDSUtnVUZCVlhPTldUSUVEWnQyc1RodzRlWlBIbXlWZGFWaHc4ZkJxQjc5KzZWdWwvV0JWRlJVWHozM1hjWWpVWmF0MjdOdEduVENBNE9yakNUZTBVNE9Ua3hiOTQ4ZnYvOWR6Ny8vSE9Ta3BKbzM3NDlYYnQyNWN5Wk03aTV1ZUhpNHNMeDQ4Zkp5TWlnYjkrKzlPdlhENzFlejU5Ly9zbk9uVHY1NDQ4L01CcU5OR3ZXakduVHB0R3NXVE9nSklISG9VT0hXTE5tRFd2WHJpVXNMSXhYWDMxVll0R1huSnhNWEZ5Y1JiZmw5ZXZYczM3OWVyUHloSVFFaSsyaHhHTHcyMisvdGZyNkgzLzhjUUlEQXdrT0R1YkxMNzlreElnUkpxdmZzdWgwSlE5KzYwdkl6TS9QWi9QbXpSUVhGeE1TRWtLZlBuMElEdyszbUhqSEdxWk9uY3FXTFZ0SVRFeWtVYU5HR0kxR1B2cm9JOUxTMHBnM2J4NjdkdTFpNk5DaE9EbzZrcENRd0twVnEvRDE5V1g4K1BFV3gxT3BWSXdiTjQ1Qmd3YngybXV2bWRWblpXVlZHbisydUxnWUtIbklZREFZMkwxN040OCsrcWhGVVhILy92MWtaMmN6ZVBCZ2s5VmVWZU9YNWRkZmYyWGZ2bjAwYmRxVXExZXZZalFhc2JHeElTd3NqS1NrSk9iTm0xZnYxdFJpLzliTy9oVUlCSGNYSVdRS0FIZ3lxQWY5Zlc1Ykd4Z3hzanptVnk3bkpWYloxOWZlalRsdFJ4UGc0RWxMbHdCV1h0bU4xcUN2eStVSy9zSlZJaERXcjlXc05Reng3MFJmbjFhU3NwL2lmNmRBVjJ6VzF0bkduakdOZWpMRXY2TWtLVkFwcHpLdnNpWjJIN2xhNlkvWGc2bFJwS256ZUt1VjFKclkyY2FldVcyZjVQT3IremxReHhuTkJRS0JRRkMzcEJmZTRLY0xDMGd2dkNFcGQ3TDFvSVYzTDBJOXV4RGcyaEpYT3grcnJjWXFJeVVsQllEYzNGd3p0OVVoUTRaVStLTS9PenU3Mm9KQVFFQUFIVHAwSURJeWtyMTc5eko2OU9oSzI2dlZhaUlpU3BJQ1Z2U2p2QzdwMHFXTHllWHo4Y2NmTjczZU5jMmMzTE5uVDdwMTY4YWVQWHRNZ2xKcEhMc0xGeTZ3YytkTzNOM2RtVEpsQ2xsWldVeWVQSm1zckN3QWZIeDhtRGh4SW84ODhvalorejV3NEVDNmR1M0txbFdyT0h6NE1HKysrU2JUcDA4M3hWWjg2cW1uZU95eHgwenQ0K1BqMmJCaEEwRkJRUlpGdEtWTGwrTHA2Y2xMTDcwa0tkZnI5WHp3d1FlNHVMaVk5YW1LenAwN2MvRGdRVFp2M3N6WnMyZFp2bnk1bVd0dmZRdVpYbDVldlBqaWkrVGw1VEZtekJpT0h6OStSNG1wZXZYcXhaQWhRemg0OENDREJnMGlPanFhbzBlUDhzSUxMNUNRa01CWFgzM0ZEei84d0dPUFBVWjRlRGhhclphNWMrZFc2T0lzbDhzcExDeEVvN0hzcFRWejVreVRaWFBwSEdYSnlTbUorZS91N3M3MjdkdjUvUFBQT1hEZ0FIUG16TUhMeTh2VVRxMVc4LzMzM3lPVHlTVFo1S3NhdjVTSWlBaFdyMTZOczdNemMrZk9aZUxFaVRnNU9iRnExU3BtejU1TlpHUWtVNlpNWWZIaXhSWmQxdXNLc1g5cmIvOEtCSUs3aHhBeUJmUnEwSUp4d1E5S3lyNitGczd2R1ZlcTdPdGg2OFRTRHVOeHQzVUVvTGQzQ3p6dG5GbDhjYnRGc2FxK2tDRkRJWk9qTS82ekJkV3ljU2V6TllWM2NTWG15SkF4MUU4YS9QdEdZVHEvSko2V2xEa29iSG5VcnlPamd4NlFDSkdsRk9yVWZIM3RVS1hXa0JkeTRua3JjajF6Mm96R3QweTJlNFZNeml2TkhzSGZ3WVB2cngrNXArT29DZ1FDZ2NBeWNWbW4yUmc1QjUzaDlnTTdIK2NRK29kTW9vVjNMK1N5MnIrZEhUVnFsRmwyNFJkZWVJR2NuQnlhTjI5dThVZS9wUmhzRVJFUkZCWlcvZjM4NktPUEVoa1p5YTVkdXhnMWFsU2xZdXlKRXljb0tpckN6YzJOSGoxNlZPT3FhbzlKa3laVjNhZ2EyTmpZTUd6WU1FbFpjWEV4SDM3NElVYWprWmt6WjVvc1Q0Y09IY3FKRXljWU9YSWtnd2NQcnRROTE5WFZsWGZlZVlkZXZYcngzWGZmOGVDRHQrOTNlL2JzYVRwT1NFaGczYnAxeU9WeVhudnROWXV4R0pjdVhZcVRreE9EQmcxQ3JWYWoxV3B4ZEhUazdObXpBR1p1cmxEeW1TbFBSa2FHNUh6UW9FRWNQWHFVNDhlUHMzTGxTdDU4ODAxSnZWNWZjaTlibjhsK3lncEVmZnYyclZEa0dqNThPTVhGeFZhSllBOC9YSkxZc2syYk5peGJ0c3lVSUNZME5KUVZLMWFZRWlOMTZOREJvbVZxS2FXdTRUVjlZSkdZV0dLazRldnJ5eE5QUE1IMTY5Zlp1M2N2a3lkUFpzNmNPYlJyMXc0b2NTRlBUMDluOE9EQkZwTWJWY2J2di8vT3dvVUxrY3ZsekowN1Z5SlVlbnA2OHZISEh6TjM3bHpPblR2SGxDbFRXTFJva2NrYXNUNFErOWU2L1NzUUNPNWRoSkI1bjlQT3ZSR3Z0eGhLMlZ1QmJRa25LM1g5TFV1MnBwQmRTYWNsTVJCYnVRYXd0T000M3J1d2hYUjFYaTJ2MkRKS3VRMU5uWDFwNVJaSWE5Y0FXcm9Hc1BEaVZpN25KZFhML0hjREdUS0N5NFFDaUN1b1BFNVlYV0ZKZklRU3E5NEZGN2V4dU1OWXZHeWQwUnIwZkhKbGp5bEJqcHZTa1dFQm5SbmkxNm5DTVg3UHVNTFgxdzZScWFuYU5TOVJsY1hiNTlielR0dlJoRHBMYjBaR0JuYkh5OWFGNVRHL1Z2UHFCQUtCUUhBM2ljK0prb2lZQ3JtU2ZpRVQ2ZFhvYVJUeXVydU5qWWlJSUNvcWluLy8rOTlBaVhWV1ltSWlMVnEwQUVyY015MmhWcXNsZGM3T3pqZzdPeE1iRzF1cFVOR25UeDlXcjE3TnJWdTNpSXlNTk1zQ1hKWURCdzRBSmNMcDNZaXhWMTk4K3VtbkpDVWxNV0xFQ0xwMzcyNHFuelJwRXM4KysyeTF4aG80Y0NCOSsvWTFlNzJLaW9yWXZuMDdHelpzUUtmVE1XUEdqQW9UeWt5Y09ORWt4bVJuWnpOeDRrUkpmVmxocFJSckxSbmZlT01OWW1KaTJMOS9QMjNhdEpFSWlmVnRrVmtmbEg2K3M3S3kyTDkvUDZtcHFUUm8wSUFHRFJvUUdSbkpwRW1UR0QxNk5FODk5UlNPam82U3ZxV3ZoNjJ0cmRtNDFuRDE2bFVBUWtKQ3NMR3hZY2FNR1FRSEIvUEZGMS93NXB0dk1ubnlaTHk4dk5peFl3ZXVycTc4NXovL3FkYjR2Lzc2SzZ0WHJ3Wmc3dHk1RnZleW82TWpTNVlzWWVIQ2hSdy9mcHczM25pRGVmUG0wYmx6NXhwZDA3M0lQMkgvQ2dTQ2U1ZC83dDJQb0VxYU9qZGtWdXNSS09XMzNYajNKa2Z5L1EzTGNaOHFZbXZDU1ZSNkRTK0dEaklKb2dFT25pVmladFFXNGdzekt1MWZFM3pzM1dqdTRrY0xGMzlhdVByUnhObFhFaU1SU21JeC9wTnA0ZW92RVFCdkZLYlgreHJjbEk3TWJmZWtwTXhKWVllTlRJSE9xQ2V0T0pkRlVkdFkwbkVzWDE4N3hMVy94TmFHOXU0czcvd3M5Z3JMTitWeEJXbDhFeGZPeGR6cXVUTGxhRlc4Yy81SFpyWjZuTTRlSWFaeXZkSEFiMWJFdHh3WjJGMXlMdWZPM1JNRkFvRkFVRE9TODYrd0lYS1dTY1QwZFc3Q1UrM200dVVZV09kei8vcnJyMFJFUkRCczJEQWFObXpJalJzM01CZ01Kakd5YkdieXNxU2xwVm1zcXlxeGlKMmRIZjM2OVNNc0xJeXdzTEFLaGN5TWpBeisvUE5Qb01TeTZXNnhmZnQyZnZubGwxb2Z0L1ExMnJObkQzdjI3S0Y1OCthODlOSkxaR1JrY1BQbVRhNWZ2MDdYcmwwSkRnNnVsbHU5aDRlSHllS3Z1TGlZOCtmUGMvejRjWDc3N1RkVXF0c2hhNVl0VzhheVpjc3FIZXVUVHo0eEhidTZ1akpxMUNoQ1EwTXRXc2Rhc2xTY01HRUNxYW5TaDg4dUxpNU1temFOLy8zdmY2eFpzNFkyYmRxWXJBQzFXaTFRYytIdVh1VDY5ZXZzM3IyYmZmdjJvVktwR0R4NE1LKzg4Z3JPenM0Y1AzNmNiNzc1aGg5KytJRS8vdmhEOG5wRHljTUNRSklncURxVTdwKzJiZHVheXA1ODhrbjgvUHhZc21RSnExZXZScUVvK1czMDFsdHZXUjJEVnExVzgrbW5ueElXRm9hOXZUMXo1c3lSQ0hqbHNiR3hZYzZjT2J6Ly92dUVoNGZ6N3J2djhzTVBQK0R1N2w2ajY2b09ZditXVU5YK0ZRZ0U5eTVDeUx4UGFlTHN3N3R0UitPZ3VIMVRkRFQ5TW11dkhxalJlR0ZKWnluV2EzaTEyYVBJLzNMMThMUjFabkg3c1N5NnVJMUxWc1RhckFoWHBRT2h6ZzFwNXRLUTVpNStOSE5waUt2U3NjcCsyaXF5WXYvZEtjMVdYc3BMb1lQbzRkV01rNWxYK1NQckdqbDE3R3J1WmVmQ2UrMmVJc0RCVTFMdWJ1dkVDMDM2ODhXMWd3QmNMMHhqNXRrZlNGQmxtdHFrRk9ld0pTSENMSnQ1dWpxUHpmRy9jekFsQ21NTkhjR0w5Vm9XWDl6T2Y1byt4T0NHN1RCaVpFWE1iczVtMzZpMDM5akd2Um5UU1BvMDFzL0JnNTRObWxzVlprRWdFQWdFdFVlK09wUHZ6NzZGV2xmeUk3V0JVeU1tZGZvQVI5dTYvNUVQMEw5L2Z5SWlJZ2dQRDJmczJMR2NPVlBpcWRLaFF3Y0F2dnp5UzdNK0w3NzRJZzBiTm1UQmdnVm1kZFpZMHcwY09KQ3dzRENPSFR0R1FVR0J4U1FnKy9idHcyQXcwSzVkTzRLQ2dxcDdXYlZHVGs3T0hjVk5ySXo0K0hoVG5OSHM3R3hHang1TlVkSHRoSWFsNzRHbDYwOUlTTURHeGdZL1B6OUplVmt4YXYvKy9heGF0UXFBRmkxYWtKU1VSSDUrdnBtRlZsVjgvLzMzdUxtNVZaaVVwcnAwNzk2ZEFRTUdFQjRlems4Ly9XU0t3MWdhQy9KdVdHU21wS1F3ZS9ic0N1dExSVVZMTHZSbEtTdmkvL1RUVDN6eHhSY0FQUERBQTB5YU5Jbm16WnViNm52MzdrM1BuajNadlh1M3hUMlFsMWZpN1ZXVEpEbHBhV2xjdUhBQmIyOXZRa0pDSkhXOWUvZG00c1NKZlBYVlYrajFlbng4ZkdqYXRLbFY0K2JrNURCdDJqUnUzYnBGZ3dZTm1EOS92bFd1NGdxRmdsbXpacUZVS2drTURLd1hFUlBFL29YYTM3OENnYUIrRVVMbWZVaW9zeS96MmoyRnM4M3RKNWtSbWJHc2pObGRZL0VJSUR6MUlocURqbWt0SGpOWlJ6cloyREd2M1ZNc3U3U1QwMWx4Vm8yamxOdndlRUFYbWpvM0pOVEZGMjg3VjZ2WFlEQWFpVmRsRUp1ZlRPNDltc1c3TnVqdUZjcUQzaTBsWlVxNURWMDhtOURGc3dsR0lEWS9tVk9aVjRuSWpDVlJsU1ZwZTZzb2kvTjNrTTNiMTk2TitlM0c0R052K1NuMUVQOU9xQTA2L3UvNkVZd1lKU0ptS1ZzVFR0TE14WThIdkpxU1dKVEZ0b1JUSEU2TE5ybWUzd2w2bzRGUFkvZVNvYzRuUjF2SXNmVExsYlovTHFRL1R3UjJ0VmczcGZrUU10WDVYUGtyVTdwQUlCQUk2cDZ3SzU5UXBDMFJMRHdjL09wVnhJU1N1SUNmZmZZWlc3ZHU1ZkhISDJmdjNyM1kydHJTdFd2SmQwVkZNZk9VU21XMTQrbVZVaG9iTUQwOW5VT0hEdkg0NDQ5TDZvMUdJN3QzN3diZ2lTZWVxTkVjdGNYenp6L1A4ODgvYjdGT3JWWXpiZG8wWW1OakdUOStQTTg5OTF5MXhuWnhjVUduMHlHVHlWQW9GTFJ2MzU2Z29DQ0Nnb0lJQ0Fnd0NWQ1dMRndmZXVnaC9QejhLclYrSFRac0dMbTV1WFR0MnBXV0xWdnl3Z3N2a0orZmJ4WTMwR2cwRWhzYmk1dWJtOFg0ZWQ5Ly8zMjFyc3NhWG5ubEZRSUNBaVRpaWxxdFJpYVQzUldMVEsxV2E1WGdWUjFSYk5DZ1FXUmxaWkdhbXNyUm8wYzVlZktreFhaUFB2a2tMNy84c2xsNWFTSXVUMDlQczdxcTJMUnBFMGFqa2NHREIwdGliQnFOUm43ODhVZldyVnRuR2pzdExZMVhYMzJWQlFzV0VCb2FXdW00N3U3dWRPellrY0RBUUdiT25JbXJxL1cvWFdReUdUTm16S2oydGR3Sll2L1d6ZjRWQ0FUMXgzMHZaSDdSL2FXcUcxV1Q4aTdPQUxQYmpLeVR4RE92bi82MldpN1UvWDFhODJMVHdUaVdzY1E4bVhtVkR5LzlVcVdBSkVPR2cwS0p2Y0lXaDlJL0cxdnM1VW9jYkc2WHhlWW4wOUkxd05UUFZtN0RyTllqK09qeUxxc3MyN1FHSFkvNGRiQkt3Q3pRRlJPVGw4VGx2RVF1NVNWeHJTQ0ZZcjIyeW43M0dpdGlkcHVPazRxeUsyeG5JMVB3aUY4SG5nM3BWK2w0TXFDNWl4L05YZnlZRU55SFc2cE1JakpqK1QzakNuRUZhZXhPT3N2dXBMTTFXbXVnb3hmdnRYc0tUOXZiVDhMMVJnTS8zanpCbUVZOVVQNFZzMnhFWURkQ25YMzU4dHBCaTBJbXdPb3JZUnh4Yjh6dkdiRjNKS0pYeEtiNEU1WFd5NEIvaHc1aWFEbnIxbXhOSVI2MlRnRFlLNVM4MTI0TXE2L3M0VVJHVEkzWHN2TEtibVRDVlYwZ0VBaXFKQ2I5T0pmU2pnQWxNVEhIZDF5S2kxMkRlbDJEVXFua3FhZWU0cXV2dm1MdTNMa2tKaWJTcjE4L0hCMGRLM1dKVEVoSXFMQythOWV1TEZteXBNSytNcG1NZnYzNnNXWExGdmJzMldNbVpKNDRjWUxVMUZTOHZMd2tTUy91TlQ3KytHTmlZMk1aTUdDQVdTeThDeGN1a0plWFIrL2V2U3ZzNytIaHdkcTFhd2tJQ0tnd2MvV2RJSlBKbURCaFFwWHROQm9Ocjd6eUNzT0dEV1BxMUttMXZnNUx1TG01U1Y0enJWYUwwV2lzazlmQkdvS0NnaXBONUZPZFpEK2xlSHA2OHZMTEw3TjI3Vm9Bc3l6U2dNbGkweEt4c2JFQUJBUUVWTmltb242N2R1M0MxdGFXRVNOR21Ncmo0K1A1K09PUHVYanhJa3Fsa3VuVHA5T2pSdy9lZmZkZExseTR3T3V2djg0Nzc3ekRBdzg4VU9uNHI3MzJHbks1K1c5QWE2aHA0cUs2UU94ZmdVRHdkK0MrRnpLclkrMTNKNVNLSXJXTnRWOThvYzYrakduVWkrNWUwaWVLeFhvdGlhcE1Kb1gwKzB1SVZPS2dzSldLbFgrSmx4WEZNN1FHaFV6T2pKYkRXWGxsTjBmU0xsWFovbFRtVlI3ek53OTRuYTBwSkRyM0ZoZHpFN2lZZTRzRVZZWkYrZXMvVGEyUHUxSVdXNFYwUzlSMG5HL2l3dEZVdzdYOWNGcDBwZlYrRHU3MDkybkR3dzNiNDE3dXMzUWxQNWxmazg3UXg3c2xIVDJDc1pFcHpQb0hPbnJ4cEtNWFR3YjFJSzA0bHhNWlZ6aWVFY1BWL0JTcjF3Z1E3T1ROZSsyZWtyajJsN3B1SDB1L1RMNnVTUEthdFhOdnhJck96L0ZuMWpWK1M0dm1RazY4Skp0OW9VN05pYnZrdGkwRFhtNzZFSS80ZFpDVXgrUWxNVDlxQzdQYmpLS05XMGtjTm51RmtwbXRobk1xc3pXYjRrL1VLTEdTTlo5N2dVQWd1TjlSNjFUOEdyUEtkTjQzZUVLOXhNUzB4TWlSSTltN2R5K1JrWkVBUFAzMDB3QVYvaWhldVhJbEhoNGVGV1lFOXZIeHNWaGVsbEloTXowOW5kemNYSWxMNWZidDI0RVM4YWcwaHQrOXhvWU5HemgwNkJDdFc3ZG14b3daa3Z0VXRWck5va1dMeU03T1p1Yk1tUXdlUExqQ2NabzBhV0t4dkxDd2tQVDA5QnBidlZhSDB1emlYbDVlZFQ1WFJaVEcvNnVKSUZSWVdNaklrU01CK1BISEgydGt3VmdmUFBYVVUyWmw1WVhNTm0zYUVCZ1lpRTZuNCtEQnYwSVhYYjlPbXpadEpQV1Y4ZW1ubjJJd0dCZzdkaXllbnA3azVPU3dZY01HZHU3Y2lWNnZwM0hqeHN5YU5jdGtmYmwwNlZLV0xGbkNzV1BIbUR0M0xsT25UbVhJa0NFVmpsOVRFZk5lUXV4ZmdVRHdkK0crRnpMdkI2YTBHTUlBbnpZVzYrd1ZTa1lGVmY2RXNiYVF5MlM4M21Jb1NwbUNnNm1XczMyV0VwRVJ5MlArbmNuVnFvaktTZUJDYmp3WGN1SXJ0VllzUzNseHFxYlVkSnp2Ynh5cGxwQlpIcVZjUVRNWFB6cTRONmFiVnlnaFRwWi8vRnd2VEdOSjlBNXlOSVVjU2J1RXM0MDlQUm8wNDBIdmxyUnphMlNLVjFvV0gzczNSZ1IyWTBSZ04xS0xjem1SRWNQeDlCaFRJcDZLQ0hEd1pFSDdweVVoQ1FEV1hqMWdjdDNlbXh5Smk0MDk0OHZFdnBUTFpIVDNha3AzcjZZWWdkVGlISktMY3NqWEZsRnMwS0kzNkRGZ1JHODBZakFhU3Y0d1lqQWEwUnNOR0VyTEtma1BKWmFwTm5JRkNwa2NHN2tDRzVsY1VxYVVXYW9yK2IvdDFpbit5THpLNUdhUDhGRERkcEpyaVMvTVlPSEZiYWowR2o2NHRKUEZIY2JpNytCaHF1L3VGVXAzcjFDdUY2WnhKdXM2Vnd0U1NGSmxrNmRWVVd6UVlqQWFNV0xFYUN3UmVFdlByVVdHekxST2hVeGVzdmJTNi96ckdoU3lrbXVTeTJSY3prdXllbXlCb0JTMVRzV0orTTNFcEI4bnF5Z0pyYjY0Nms2Q3Z6MUtoVDJlRHY2MDhPNU5yMFpqc0xPcE90YjAzZUNQV3orVHJ5NzVBZHJBcVJHOUd6OTkxOVppYTJ2TGtDRkQrT0tMTDFBb0ZFUkdSaElTRXNLd1ljTXN0bCs1Y2lYT3pzNFYxbHREeTVZdCtkLy8va2Z2M3IwbE1SR3ZYTGxDWkdRa2RuWjJacGFhOXdwYnQyNWwzYnAxaElTRXNHalJJak5YYURzN094WXZYc3liYjc3SnNtWExLQ29xWXZqdzRSV09wMWFyaVl1TEl6WTJscGlZR0M1ZnZreENRZ0o5K3ZSaHpwdzVkWDA1bkRwMUNpZ1J6TTZmUDArYk5tM3FYVUF1TEN5SmQxNlR4RGJSMGRFWWpVYmF0R2x6ejRxWTFySml4UW9BTm03Y1NFcEtDalkyTnF4Y3VaTG82R2ltVEpsaXFpL0xwVXVYU0V0TEEwb0U0ZGRmZjUyMWE5Znl6RFBQY1BEZ1FaWXZYNDVhcmNiVzFwWng0OGJ4ekRQUFNENnp0cmEyekpremh4VXJWaEFXRnNhbVRac1lPSENnU1ZRK2YvNjhhZnk4dkx4cXVaUGZpNGo5S3hBSS9rNElJZk0rNEV6VzlRcUZ6THBBYnpSUXFGTlRxRk9qMHF0cDR1eHJjcWlWSWVPVjVvOWd3RWg0YXNWWnBLUHpiakgxOUxmRXEyby80L205aGxKdVE2Q0RKNDJjR3RERTJaZG1MZzFwNnV4cmN0RzJoTjVvWUUveU9iNjdma1NTMUtoQVY4eUJsQXNjU0xtQW05S1JYdDR0Nk9QZGtwYXVBUmFkbW4zdDNSZ1oySjJSZ2QxSkxzcm1TUG9sanFSZHNpZ1laMnNLek1xMkpFU3dOem15WE5sSmJoVmxNYm5wUTJaSm1XU1VaQ3h2YUY5L2NjN0tZc1RJbGZ4a1FwMGJtb21ZbWVwODVrZHRNVm1NNW1wVnpEbS9pYmRiUDBFekYyblE4UkFubndyRjVjcm10aVIwQWloa01temtpbXE1bmwvSWllZmRDNXVydFFhQklDN3JETDljK3BCUXIyNE1ielVkYjZkZ2JCVU9kM3RaZ25wQW95OGl2ZkFHWjVQMjhQbkpmek84MVF5YWVKcDdQdHhOREVZZHAyN3RNSjAvMnZ3VkZQTDZUM0JTU2xSVUZPdldyVU9wVkNLWHkxbTdkaTFidDI2bFg3OStkT3ZXalpDUWtEb1JpUHIzNzI5V3RtSERCZ0FlZWVRUlhGeGNhbjNPTzhGb05MSjU4MmErK3Vvci9QMzlXYnAwcVNRUmkwNm5vN2k0R0pWS2hVS2g0SVVYWG1EbHlwV3NXclVLblU1bnNob3M1YmZmZm1QOSt2WEV4OGRqTUpROHdMU3pzNk5GaXhiMDZ0V0xuajJsaWZudWxPSERoNU9Ua3lNcE8zdjJMUC8zZi8rSFhDN255SkVqSERseUJDY25KN3AyN1VyUG5qM3AxcTBicTFhdHF0SlNzanFabVMxeDgrWk5vR2FKYlM1ZUxMblByc3dOK08vRXZuMzdXTGR1SFc1dWJxeGV2WnF2dnZxSy9mdjNjL255WmQ1OTkxMkpsZC9GaXhlWlBYdTJLVkhTa2lWTGVPZWRkMHloSFhyMDZJR1Bqdy90MnJWai9QanhGVnBMeStWeXBrK2ZqbytQRDRNR0RUSzkzK2ZPbmVPZGQ5NHhqZi9lZSs4eGYvNThuSndxOXNEcjFLblRQU2tvaS8wckVBaitqc2lNUm1QdEI2YXJZMFllL2ZCdUwrRnZoUXhZMW1rQ1RaMGJXdDFIYnpSUW9DdW1RRnRNdnE2WUFsMFIrYnBpOHJYRnFIUnFDblMzL3hmcTFSVHFpaW5RbGZ3dkg2TnllRUFYWG1neVFGSm14TWpxbUQyRXAxVXNadDRKMi92VWI5RHM4a3o0ZlRXRk9yV2t6RjZoNUVIdmxualp1dUJsNTBKRGV6Y2FPcmpUd003RmFnRkxhOUJ4TENPR24rSWpTTGJTT2hYQXk5YVozdDR0Nk92VG1sQm44NERYNWJsV2tNcTJoRk5tTVNISE5PckoyTVlsTjhTSDA2SWxzVDNMNDJoanh4TUJYUzI2dzk4dEluTnVNdS9DVHdBc2F2OE1yZjl5SFZmcE5jeU8zTUROUW5QaFhDbFhNREt3TzZPQ3VtTjNGMzlRbDJkTjdGNzJwMXlvdGZIdTlwNFIxRDF4V1dmWUVmMCtvOXJNSnRpamRxeldCWDlQYm1SSHN1M2lZa2EyZm91UWUwak1qRW9OWjJ2VVFnQzhuWUw1YjQrdjRDN0ZGajUrL0RoTGx5NUZyVll6YTlZc1dyWnN5Wm8xYXpoNThpUmxiNTN0N2UxeGNuTEMwZEhSSkhqS1pES01SaU1HZ3dHRHdZQk9wME9yMWFMVmFna0lDT0RqanorK1k0R3JJdnIzNzQrRGd3TmhZV0YxTW43NVdJZzNidHhneFlvVkp0SE16ODhQT3pzN2lvcUtUSDlhYmVXeHk2ZE9uU3F4WXIxdzRRS3paczJpYmR1MmRPellrZmJ0MjlPOGVYTnNiRW9lOEZhV0lidWlyTWVsTEYrK1hPS3VYNHBPcCtQcTFhdWNPWE9HdzRjUEV4Y1hoNk9qSS9QbXpjUGQzWjBqUjQ1dzlPaFJrN0FvbDh0cDM3NDl2WHYzcG5mdjNuaDdlMHZHbXpCaEFxbXBxUll6TXljbEphSFg2eVd2NWVuVHA0R1N1STh1TGk0NE9EZ1FIeC9QNHNXTHVYNzlPb01HRGVMdHQ5K3U4TG90TVhQbVRNNmRPOGQzMzMySHY3OS90ZnBHUlVYeDhjY2ZWOW51MXExYkdJMUdpOWRwaWJKSlhOYkZHTUNFQUFBZ0FFbEVRVlN1WGN1V0xWc3FiRnVhN0tlNHVKaTFhOWV5YTljdUhCd2NXTFJvRWUzYWxUeU0zclJwRTk5ODh3MTJkbmJNbURHRHZuMzdta1JNbFVyRjFLbFR1WERoQW9jT0hjTGYzNS9SbzBmVHBVc1hmSDE5a2N2bFZybURHNDFHZERvZE9wME9nOEZBYkd3czc3enpEbXExbXVuVHAzUHAwaVhDd3NKbzBLQUJvMGVQcG12WHJ2ajUrWmtzR2lzS0EyWTBHdEhyOWFheGRUb2Q5dmIyckZtelJ1emZ1N3gvQlFMQjNVZFdSUXhGWVpGNUgyQUV2cjkraFBmYWpRRWdVWlhGOWNJMEVsU1o1R3BWNUd0TGhNcUN2NFRLQWwweFJkVklJRlFWdnlTZXhsWHB3Sk5CUFV4bGFyMk9IRzFocmMxUm5udFI3QzdXYXhuazIxYVNDTWthOUVZRDBibTNpTWlNNVVqYUpVbU1TV3ZKMUJTd00vRTBPeE5QRStqb3hRQ2YxdlQxYVUwRE84dFdIYUhPdmhnd1QvNjBLK2tNandkMEpVR1Z3YWV4ZXl1ZFU2VlRzL0htY1RiSC8wNUwxd0RhdXplaWtWTURHdHE3NDZKMHdFRmhpMUpXOG9OUGp0eWlHM3h0VXpZVzZhYjRFN3pYYmd3R281RVBMKzIwS0dJQ2FBMTZOc2YvenA3a2N3ejJiVWN2N3hZMGNmYTVxNGw3dEFZZHgrOVNiRkhCM3hPMVRzVXZsejVrZEp2Wk5CWWk1bjFQc0VjSFJyV1p6Yy9SNy9PZkI3NjZaOXpNSStLM21vNjdCNDNnYm9tWU9UazVMRnEwQ0oxT3h5dXZ2TUtBQVNVUFl4Y3NXRUJhV2hwSGpod2hKaWFHNjlldms1ZVhSMEZCQVZsWldRQlVaUjh3Y2VKRUFLdUZuK3JTb0VFRDdPenM2bXg4Uy9PVnpWaWRuSnlNcmEwdHpzN09lSHA2NHVMaWdxdXJLMDVPVGpnN081ditTaTNYVnExYXhhcFZxM0J3Y0dEUW9FRUF0RzNibGgwN2RwaUVqL0pVbFNGYnA5TlYyRWF2TDBtOG1aS1N3cTVkdTBoSlNTRWhJWUg0K0hoMHVoSVBGd2NIQjRZTkc4YTRjZU5NQWtkSVNBalBQdnNzQ1FrSkhEbHloUER3Y002ZE84ZTVjK2RZczJZTnJWcTFZdHEwYVdheC95eGxYeTRWT2N0eTl1eFpObTNhWkhITkNvWEN6T3F0S3ZSNlBaY3ZYNlpKa3liVkZqRUJpb3FLcXBXSnZEcHR5MU5ac3A4ZE8zYXdZY01Hc3JPejhmWDE1WjEzM3FGbHk1YW1kazgvL1RRaElTRXNYTGlRQlFzV01HM2FORTZmUG8xS3BlS1paNTVoMkxCaFBQTElJOWpZMkxCdjN6NVdyMTV0Nm10alkyTjY4S0JRS0V6SGdFbGdMRTIyVkVyWHJsMXhkblpHclZZemR1eFloZ3dad2tNUFBZUkNvV0RYcmwyc1hidldsTVNvTERLWnpEUytUQ1pEcjllYnJCWExzblRwVWp3OVBjWCt2VWYycjBBZ3VIY1JGcG4zRVE4MWJFZDBYaUtKcXF5N012OXJ6Ujlsb0c5YmNqUXFGbHpjV3FPRUtYOTNPbm1FOEc3YjBaVzIwUnNOM0N4TTUxSmVJdEc1aVVUbTNEQ3o3cXdOWkVCYjkwYjA4MmxOendiTkpabnNieFNtTS8zTWR4YWpPejdVc0Iwbk02K1JwMVhWd1pwa3lHVXk1REk1Q3BrTU9TWEg4citPUzI4d1pXVmxSRm5KY1ZsaFVTYVR5b3d5Wk1oa2tGYWNoOTU0KzhaeFNZZHhIRW0vUkZnMU03ZzcyOWdUNU9oRlF3ZDNuRzNzc1Zjb1VjcHNVUHdWMzlLbVRIeE9oVXhlY2cxbHJrMXV1cmJiS3pldFdGWnliTVFJZjdtZ2wzVkROMkRrYW40S20rTi9yOWFhcTBKWVpQNnpDWS83bGtKTk5zTmFUcnZiU3hIY1EreTZ2QnduV3c4R05IbnViaStGVEZVQ24veGVzZzQ3R3llbVA3anByb1k5MkxadEd3RUJBVlZtS3E2STB0dnJVc3ZNMG1NYkc1dDdLa054YlJBUkVZRmFyYVpGaXhaNGVIaFV5MTN6eElrVGZQTEpKN3ovL3Z2MUp0NUFTVWJqWjU1NWh2ejhmSnlkblFrSkNhRmx5NVowNk5DQlRwMDZtY1VIdEVSY1hCeS8vZlliNGVIaEdJMUdVeGdDdUMxV1dzcm1QWFBtVERJek15VWk1NUVqUi9qNjY2OHBMaTVHbzlGZ01CaFFLcFdFaG9ZeWJ0dzRPblNvM2dPb0sxZXU4TW9ycnpCeDRzUUtrMC9kYmZiczJjT3hZOGRZdUhDaFdkMjZkZXRvMjdZdEVSRVI3TjY5bTZGRGgvTENDeTlVNkxvZEd4dkx3b1VMV2Jac0dabVptV3pjdUpINTgrZEw5bHBzYkN5Ly9mWWIxNjVkSXk4dkQ2MVdpOEZnTUltS2VyM2ViTCtXeFdnMDh0SkxMOUdvVVNQV3IxL1B2SG56Sk9PWGZoNytuNzM3am91Ni9nTTQvcnFEWXh4N3lYVGd5alExTFZlbTVzcVJNeXUxckxReXQ0YWE1a0EwRWMwY09ISnZUY1ZaTGpRMWY4NGNXWm9qdHlLS01vOE5CM2ZjN3crNmk0TUREamhBOC9OOFBId0kzKy8zUHQ4UGNIeTVlMy9mbi9mNzd0MjdKQ1Vsa1ptWnFaZkpxVDFQenZHMWdVMkpSSUpjTG1mWnNtWDVCZ0JMaS9qOXpmdjdLd2hDK1Nzc0kxTUVNb1V5WXlhUk1yQmFXM1kvT2s5a2VrSjVUNmRjU0lCRnIzK0d0N1V6V1JvTnNSbEpQRTJMNTJGcURHRXBNWVNsUkJPV0VvTXlxK0JsSEtabUlUV25zVXQxM3FwUW0xZWRxakRueGw3T3h0d3Uwem1VQjJjTFcrSU0xUDU4RVlsQTVuL2Jzbk1ENmZyeWFMenRYeTd2cVFqUGtNZUpmN1AzNy9rTWJyS2k4SU5MMlptd0VBN2Z5WjVIZmMrMzZWRjdmRG5QU0NncjZlbnB4V3BtVTFLUEhqM0N4c1lHSnllbndnOHVSTzRPOCtVdFBqNmVzTEF3ZkgxOW4rc21OR2xwYVNnVUNxT3lTbFVxbFM0SW1KR1JZVlF3cTdoeW51dEZKMzUvQlVFb0RXSnB1ZkRNVUd1eVdIWW43NTNwRjRrR21IRnROd0JSNlFsNjJZSGxLU05MeGFub0c1eUt2b0c5VEU1U0tXUmJQb3RFRUZONFVjU2xSZUJtVTZXOHB5RThZOXhzcXFCSWl5anZhUUJ3SS9xTTd1T1hYRTNiREVKNHRwVkhFQVRBeDhmSFpHTTlhMEVRUjBkSEhCM0xwN0dpS1ZsYlcyTnRiVnhtZHM3QVlta0dNWE9mNjBVbmZuOEZRU2dQNGlvc0NHV3NLRTE2eWtOcExCa1hCS0Y4WmFyVFJYZHlJUThMTTJzeTFHbmxQUTFTTXVJSlQ4aHVOaUdWbUZQVitmVnlucEVnQ0lJZ0NJTHdyQ3E4VlpzZ0NJSWdDSUlnbEpKN2NSZmhuNnJNbFozcVBUUE5od1JCRUFSQkVJUm5qd2hrQ29JZ0NJSWdDT1htVWVMZnVvK3JPQmF0cVlrZ0NJSWdDSUx3WWhHQlRFRVFCRUVRQktIY1BFcTRydnZZeDZGMk9jNUVFQVJCRUFSQmVOYUpRS1lnQ0lJZ0NJSlFMbFJaU3A0bTNmbm5Nd25lOWkrVjYzd0VRUkFFUVJDRVo1c0laQXFDSUFpQ0lBamw0bW5TWGJJMGFnRGNiQ3BoYVc1VHpqTVNCRUVRQkVFUW5tVWlrQ2tJZ2lBSWdpQ1VpK2lVTU4zSDdyYlZ5bkVtZ2lBSWdpQUl3dk5BQkRJRlFSQUVRUkNFY3BFemtPbHFVNmtjWnlJSWdpQUlnaUE4RDh6TGV3S0NJQWhDK2Z2aDdBQjg3R3RUMGFFMkZSM3I0Q3F2akVRaUtlOXBDWUx3SHhlVDhsRDNzYXU4WWpuT1JCQUVRUkFFUVhnZWlFQ21JQWlDUUV6S1EySlNIbkxweVVFQUxNMXQ4TEYvR1crSFdualp2NFMzZlMxc0xaekxlWmFDSVB6WHhLVG1DR1NLakV4QkVBUkJFQVNoRUNLUUtRaUNJT1NoVktWd04rNTM3c2I5cnR0bWIrbUd0ME10dk8yemc1dGVkaTloYVM0dngxa0tndkE4VTJVcFVhUTkvZWN6Q1M1eTczS2RqeUFJZ2lBSWd2RHNFNEZNUVJBRXdTaUp5bWdTbzZMNU8rcmtQMXNrdU5wVXhOdiszK0NtaDIwMXpLU3ljcDJuSUFqUGg5alVSNEFHQUVjcmQ4eWxsdVU3SVVFUUJFRVFCT0daSndLWmdpQUlRakZwZEV2U0x6LzVCUUNweEJ3UHUycDZ3VTFYZVNWUmIxTVFoRHlpYzlUSGRMRVI5VEVGUVJBRVFSQ0V3b2xBcGlBSWdtQXlXUm9WRVlrM2lVaTh5UVYrQnNEQ1RJNlhmVTI4LzZtMTZXVmZDd2NyTjBBRU53WGhSUmFUczJPNWFQUWpDSUlnQ0lJZ0dFRUVNZ1ZCRUlSU2xhRk81WUhpRWc4VWwzVGJiQ3ljOExKL0NVKzdHcnAvSXJncENDK1duQm1ab3RHUElBaUNJQWlDWUF3UnlCUUVRUkRLWEVxR2d0c3haN2tkYzFhM3pWcG1yd3RxZXRuWHhOT3VCazdXbm9qZ3BpRDhOK1hzV081aFc2MGNaeUlJZ2lBSWdpQThMMFFnVXhBRVFYZ21wR1VtY2kvdUl2ZmlMdXEyV1pyYjRHbFgvWjhBWjNadzAwWHVnMFFpTGNlWkNvSlFVbGthTmJHcDRmOThKcUdDclcrNXprY1FCRUVRQkVGNFBvaEFwaUFJZ3NDNGxydUpTbmxBVlBMOTdIOHA5NGxLZmtDNktybGM1NlZVcGZCQWNaa0hpc3U2YlRJekt6eHNxK05wLysreWREZWJTa2dsNGsrYUlEd3Y0dE9lb3M1U0FlQnM3WVdGbVhVNXowZ1FCRUVRQkVGNEhvaDNmWUlnQ0FMV01uc3FPOWFqc21POUhGczFKQ2xqL3dsc1pnYzVJNVB2RTUwU2hpcExXVzV6elZTbkU1NXdsZkNFcTdwdFpsSVo3clpWOGJLcmlZZGRkZHh0cTFMQjFsY0VSMHBCU2tvS2NybmNwSjNvTlJwTm52RWlJaUp3YzNOREpwT1o3RHpGZGZUb1VRQmF0R2lCaFlXRnljZFBTVWtoTkRTVXExZXZNbVhLRktUUy8zN0djWFRLQTkzSEhuWmlXYmtnQ0lJZ0NJSmdIQkhJRkFSQkVQSWh3YzdTRlR0TFY2cTVOTkp0MVdpeVVLUS9JU3I1QWJHcDRjU2tQQ1FtTlp6b2xEQ1VxcFJ5bWFrNksxUFhMVDBuSjJzdjNHMTljYmV0K2s5d3N5ck8xbDVpYVhveC9mSEhIM3ozM1hkMDZOQ0J6ejc3TE4vajFHbzFLcFdLOVBSMFVsSlNTRWxKSVRrNW1majRlQlFLQlhGeGNjVEV4UEQwNlZPZVBIbUNwNmNud2NIQnVzY2ZPM2FNdVhQbjBxVkxGd1lQSGx3V1gxcUJaczJhQlVDREJnMXdkblkyK2ZoUG5qeGg1Y3FWWkdWbDhkTlBQL0h1dSsrYS9CelBtcHlOZnR4RmZVeEJFQVJCRUFUQlNDS1FLUWlDSUJTSlJDTEYyZG9iWjJ2dlhIczBwR1RFNndLYk1Ta1BpVTU5U0V6S1F4TFNJOHRscm9xMENCUnBFZHlJUHEzYlppNjFwSUp0bFJ6QnpleEFwMXptVUM1emZKNVlXVm1Sa0pEQTFxMWJxVjI3TmsyYk50WGIvODQ3NzVDWm1ZbEdveW5TdUFxRmdzaklTTnpkM1FIdzlmVkZvOUd3YTljdVhuLzlkVjUvL1hVQSt2WHJWK0t2WWRhc1dmajQrSlI0SEZPcVhyMDYzYnQzWi9mdTNXemN1SkcyYmR2aTRQRGZmajVHSnQvVGZTd3lNZ1ZCRUFSQkVBUmppVUNtSUFpQ1lDSVNiQ3ljc0xGd29ySlRmYjA5bVdwbGR2YW1Mb1B6SVRFcDRjU21ocVBLeWlqVFdhcXlsQWF6TjIwdFhYQzMrU2Q3MDY0cUZXeDhjYk9wakptMC9KYzJQeXRxMTY3TnA1OSt5cG8xYS9qKysrOVp0bXdaYm01dXV2MFpHZGsvU3pzN08rUnlPZGJXMW5yL3krVnlIQndjY0hKeXd0blpHU2NuSjkzSGRuWjJ1bkdxVktuQ0YxOTh3WklsUzVnelp3NnJWcTNDMXRhV3lNaVNCOFJWS2xXSnh5aUtnakpYYzlKKzc1S1RreGswYUJCeXVielF4NnhZc1FKejgrZnhwWnlHc1BoLzY5NktqRXhCRUFSQkVBVEJXTS9qcTE5QkVBVGhPU016czhURHJqb2VkdFgxdG1zMEdoS1VrY1NraFA4VDNIeW9DM1NtWk1TWDZSeVRsYkVrSzJPNUcvZTdicHRFSXNWVlhnbDNXMTljNUJWeHRhbUlpN3dpTG5LZkY3YitacDgrZlRoLy9qeFhyMTVsNXN5WnpKa3pSNittbzQyTkRidDI3U3J4ZVhyMDZNR1pNMmU0ZE9rU2l4WXRZc0tFQ1J3K2ZEamY0Mi9jdU1HSUVTT1F5V1JzM2JvVmUzdjdFcy9CRk1MRHd3cy9LSmZZMkZoaVkyTUxQUzRySzZzNFV5cDNzYW1QU0ZKbWYzMk8xaDQ0V0xrVjhnaEJFQVJCRUFSQnlQWmNCakt0ekdTa3F6UExleHFDSUFqL0NWWm01WmR4S0pGSWNMVHl3TkhLZytvNTZuQUNwS3VTVWFROVFaRVdRVnhxOWhMeHVMUUlGR2xQU0ZSR0ZYbjVjbkZvTkZsRXB6elFhMHlpWldmcGlvdmNCMWQ1UlZ4c0ttYi9MNitJbzVYN2Y3b0dwMFFpWWZ6NDhRd2NPSkJidDI1eDQ4WU5hdGV1WFNybkdUMTZOQU1IRHVUeTVjc2tKU1hwWlczbXRuLy9mZ0JhdFdwbGRCQXpMUzJOYnQyNkdUMm4zcjE3RjNyTTVzMmI5YkpVYzg3UEZJMkMxR28xSFR0MkxQRTQ1ZWxxNVA5MEg5ZDJhd21Zcm5HVUlBaUNJQWlDOE4vMlhBWXlQYXdjZVpBU1hkN1RFQVJCK0Uvd3NISXM3eWtZWkdWdWk2ZGREVHp0YXVUWnA4NVNFWi8rVkMrNHFVajk5K095NktxZXBJd2hTUm5EQThVbHZlMW1VaG5PMXQ3L1pHLzZaR2R5L2hQa3RKYmxINGg3bm5oNGVEQnAwaVFxVmFxRWw1ZFhxWjNIMDlPVENSTW04UExMTHhjWXhJeU9qdWJJa1NNQXhXNlVZMk5qaysrK2xKUVVvNDh4bGtLaFlQbnk1YnovL3Z0VXE1WjNhZlhKa3lmNTY2Ky82TjI3TjY2dXJrVWErMW1temxMeCsrTzl1czlmcnRDaUhHY2pDSUlnQ0lJZ1BHK2V5MEJtWTVmcUlwQXBDSUpnSW8xZHFoZCswRFBHVEdyK1Q1RFFVTk1XRFVuS3VIOGEvVHo1SjdqNWIxWm5hbVpDcWM1Tm5aV1pieGFuWE9hQWk5d0hCNnNLMkZ0VndNR3FBZzZXYnRrZlc3b2h0M0RnZWNsT3k5M29SeXMxTmRYb3VwQmFreWRQcG1yVnFnYjNOVy9ldk5ESGI5cTBTVmY3c25MbHlrVTZ0OVpQUC8xa2NIdGNYQnk5ZS9mRzNOdzgzMk1BdW5idFNucDZlcDd0NzczM0hnQm1abVpBZGptRmd3Y1BzbUxGQ3BLVGs3bDE2eGFyVnEzU1c1NmZrWkhCRHovOFFHeHNMUHYzNzZkVHAwNzA2ZE1ITnpjM3BGSXBRNFlNQVhnTzYyTnFPSHhuT2NuL0xDdjNzS3VPdC8zTDVUd25RUkFFUVJBRTRYbnl2TDBDQnFDN1R5T09SVjRqV3BsWTNsTVJCRUY0cnJsWjJ0UERwMUhoQno1WEpOaFp1bUJuNlVJbHg3cDU5aXBWcWNTblB5RWhQWnJFOUNnU2xkSFpIeXVqU2Z6bi85SnFRSlNhbVVCcVFnTGhDZGZ5UGNiR3doRTNteW80V3JuckFweTZvS2VWR3habWhUZUJLVThhamFiSWRTR1Z5dUpuME42OGVaUFEwRkRkNXpFeE1WaFpXZUhzN0Z6c01YT0tpNHNES0hiTnpVR0RCdWsrL3Z2dnYxbTVjaVZYcmx3Qm9HN2R1b3dhTlFxcFZNcmp4NCtKaVluQng4Y0hGeGNYRmk5ZXpJOC8vc2pCZ3dmWnMyY1BCdzRjb0Z1M2JuejAwVWZGempyTlQyeHlHTGZqTHBwMHpOd2tFbmlhZklkTEVZZDAyenJXR0lwRThud0U3Z1ZCRUFSQkVJUm53M01aeUpTYldUQ3NaZ2VtWHRsZTNsTVJCRUY0cmcydjJSRnJzNUxYN1h1ZVdKckxjYmV0VmtDblpBMnBtWW02b0daQ2VoU0p5aGdTMDZOSXlCSHNWR2VWVHEzbWxJeDRVakl1Rlg1Z0R1WlNTMndzSExHeGNNVFNUSTdNekFvTE0yc3N6S3lRbVZtVmVFNlptWmtNR0RCQWI1dVZsUldyVnEzU2ZhN05pSFIyZGlZa0pLVFFNV05qWStuWHJ4OVNxWlNLRlNzYWZaNmNsRW9sYytiTTBhdVhPbVhLRkpLVGsvSDM5NmRPblRyR2ZZRUZlUGp3SVpDOW5MNjRidHk0d1lZTkc3aHc0UUlBTGk0dURCdzRrTFp0MndKdzc5NDl4bzBiUjBKQ0F0V3JWK2VISDM3QTFkV1ZVYU5HOGY3Nzc3TnUzVHIrOTcvL3NXdlhMZzRlUEVqdjNyM3AxYXNYbHBhV0pmNzZBSDQ0OXdVYXlyWngwQ3Z1cmFuc1ZMOU16eWtJZ2lBSWdpQTgvNTdMUUNaQWZjZktUSzM3UGovY09pUXlNd1ZCRUlySXpkS2U0VFU3VXMreFVubFA1UmtrUVM1elFDNXp5Tk5sL1Y4YVVqTVMvZ2xzWmdjNkU5S2pTRkxHa0pxWm1KMTVtWmxBYWtZaUdlclVVcCt4S2t0SlFub2tDZW1ScFRLK1JxTWhNbEovYkNzci9RQnBVbElTQUxhMnRnQWNPblNJSmsyYTRPaG91QWJyN3QyN1VhbFV0R25UUnZjWVk4NlQwNUlsUzNqdzRBSFZxbFhqN3QyN1FIWWR5N0N3TU1hT0hjdVFJVU9LMU16SGtCczNiZ0RrdS9TOU1GdTNibVgxNnRVQVdGcGEwcXRYTC9yMDZZTzFkWGJYKzV4QlRITnpjKzdjdWNPa1NaUHc5L2RITHBmajVlWEZ4SWtUZWZmZGQxbTJiQm5YcmwxajdkcTFPRG82MHJsejV4SjliVnBsSGNRRWlFeTVUN29xR1N0ejJ6SS90eUFJZ2lBSWd2RDhlbTREbVpBZHpBeCtyVDgvUDdyQStkZzdQRTJQRjkzTUJVRVE4bUZsSnNQRHlwSEdMdFhwN3RNSStRdVdpV2xhRXVRV2pzZ3RIQTAySThwSm5hVWlMVE1oUjREem4vOHpzb09kYVRtMks5S2VrSmI1N04yY3M3Q3c0UERodzdyUDI3ZHZuK2NZYmJNYk96czdmdnZ0TitiTW1ZT3JxeXRUcGt6aDVaZjE2eUJHUlVXeGUvZHVKQktKWGlkd1k4Nmp0WFBuVGc0Y09JQ05qUTFUcGt6aDAwOC9CV0Rtekptc1hMbVNmZnYyc1dqUkl2NysrMi84L1B5SzFURmNvOUh3MjIrL0FmRG5uMzhTRVJGUjVPWkdIVHAwWU9mT25ienh4aHYwNjlkUHI2UDV5Wk1ubVRObkRxbXBxWFR0MnBYZXZYc3phZElrZnYvOWQwYU5Ha1ZBUUFBK1B0bDFZR3ZWcWtWd2NEQkhqaHpoOU9uVGRPclVxY2hmVDM1OG5Sb1FrWHpiWk9NWm9zbFNvOHBTa3FYSkRwcEdKejlnMjE5VCtiakJiQ1FTYVNHUExsOUtwWkswdExSOGcvS0NZZEhSMGR5OWV6ZmZlcnJQZzZ5c0xGMjJlWEd1SWY4RjR2bWZ2K2pvYUwxcmVtbFFxVlJJcFZLOU9zcUM4Q3k2Y3VVS0w3Lzg4bk5ZdnpzdmxVcWx1NUZkc1dKRkhCd2NTalNlV3EzVzFVb1hUT081ZjViSnpTem9XN2s1ZlNzWDNneEFFRjQ0R2czeEMyYWkvT05jeVlaQnYvM0l6NzZ2TVNHclFvbkdMTXlyM201czZkZUpDcmJQZGoxQVFTaU1tZFFjVzBzWGJDMWRqSDZNT2l1VDFNeEUwaklUVWFwVHlWQ25rYWxPSjBPZFJrSjZGUEhwa2RsTDNmLzVsNkZPSzhXdndEZ3hNVEZBZGkzSnhvMGIwNlZMRi9idDI4Zm8wYU1aTm13WVhicDAwUjA3Yjk0OE1qSXllT3V0dDRxVjZYanc0RUdXTDErT21aa1pFeWRPMUFzdW1wdWJNMnJVS0h4OWZWbXlaQWxIamh6aDBhTkhUSnMycmNoMU0wK2VQTW5UcDArUlNDUThmdnlZRVNOR01HM2FORjU1NVJXangzQnljbUxUcGsxNnk4QlZLaFVyVjY1azE2NWRTQ1FTQmc4ZVRLOWV2UUNZUDM4K00yYk00T0xGaXd3YU5JaCsvZnJ4d1FjZjZGNEF0MnZYam5idDJoWHA2eWpNSnczbm1IUzgvS2l5bFB4NmR5Mi9QY3d1RFhSZjhTZFhJNDlSMTZOdG1aeS91UGJ1M2N2S2xTdjU1cHR2YU4yNmRiSEgwV2cwUmE0Sit0bG5ueEVlSHE0WDRDOHRQWHIwd01mSGg4V0xGNWQ0ck5qWVdBWU1HRUJXVmhaTGxpeWhTcFVxSlo5Z0dWTXFsZmo1K1hINzltMjh2THhZdDI1ZHNXcTZYcmx5aFpDUUVEcDI3TWliYjc1cDhKam82R2htekpoQmt5Wk42TnUzYjBtbmJsSmw4ZnpYYURRc1c3YU10bTNiVXJObXpXS2ZJN2NMRnk1Z2JXMmQ1NXA5K3ZScFVsSlNlUHZ0dDRzOTlwOS8vb20vdnorREJ3L1crL3RtYW52MzdtWHo1czE4OXRsbkpyMkJWVlNtdkQ0WUt5RWhnYmk0T0h4OWZjdnNuRnJIamgzRDJ0cTYyRGRpa3BPVGlZMk41ZW5UcHp4NThnUW5KeWRhdFdxbDJ4OGZIMDlXVnBiSjZubm41OXExYTN6MTFWZjQrUGl3YXRXcUFvTnBhOWFzWWN1V0xYVHYzcDNodzRjWDZUdzNidHhnekpneE5HellrRm16WnBWMDJvV0tqSXhrK1BEaHBLU2swTHQzYjkzTmJGTlpzR0FCQnc4ZUJDQTRPTGpZZ2N5NHVEaW1UcDFLcFVxVkdEdDJyQ21uK01KNzdnT1pnaUFVUUNMQi92Tmh4TjY5UlZhQ292akQ1UHE4KzRNL2lHditIdCtISjVkc2ZnVzQ5RGlhdDVmdkp1VGp6cnhVd2FuVXppTUl6eUl6cVV6WHNNZ1VwaDB0L1VEUnJWdTNBS2hXclJwbVptYU1HaldLS2xXcXNHVEpFaFlzV01DdFc3Y1lNV0lFdTNidDR1TEZpOWphMnVxNmJ4ZkZuajE3ZEcra3hvNGRTK1BHalEwZTE2MWJOeXBWcXNUVXFWTzVjZU1HdzRZTjQ5dHZ2NlZHallJemFMV1NrNU5adW5RcEFMMTc5OGJDd29JTkd6WXdmdng0eG84ZlQ4dVdMWTJlYzg0ZzVyVnIxMWk0Y0NIMzd0M0R4c2FHYjc3NVJ1K05rcDJkSFRObnp1VEhIMzlrMDZaTnJGbXpodi85NzM5OC92bm4rWDZ0end0enFTVnYxeGhNYW1ZQ2w1LzhBc0R4K3h0NXhiM05NOXYwSnowOW5XM2J0dUhnNEVDelpzM3lQUzRpSW9LWW1CZ3lNakpJVGs0bUtTbUorUGg0WW1KaWlJcUs0dEdqUjBna0V0YXZYLy9NZnEwcEtTbWtwcHFtRklhTGl3dHQyclFoTkRTVTc3Ly9ua1dMRmoxWEdXVWFqWWFaTTJkeSsvWnRwRklwRVJFUmJOKytuUTgrK0tESVkvMzY2NitjTzNlT2hnMGI1bnZNcVZPbnVIYnRHaFVxbE81TjRxSXFxK2YvM3IxNzJiVnJGNy84OGdzYk4yN1VsUnNwcVlrVEoxS3hZa1hXckZtanQzMzE2dFdFaDRmckJUSUxXZ0VBNUJuSDFkVVZxVlRLd29VTGNYSnlvbm56N0tTYWRldldjZUxFaVNMUE5mY2N0UTRjT0VCOGZIeWVZTjZrU1pONDh1UkppY2MzbGltdUR4a1pHYVNrcEpDU2trSnljaktKaVlra0pTV2hVQ2lJajQ5SG9WQVFHeHRMZEhRMDBkSFJwS1ZsMzZTZE5Xc1dyNzMyV29uT1hSUmhZV0hNbWpVTEt5c3JGaTllckt2anJiVjA2VkpVS2hXWm1abGtaR1NRbXBwS2Ftb3FLU2twSkNZbW9sQW95TXpVWHlYcTdPeE15NVl0a1Vna2hJZUg0K2ZuUjhXS0Zaa3paMDZwWmVxcDFXcVdMRmtDd0pBaFF3bzhUMEpDQW52MjdNSEN3a0p2cFl3eGxFb2wzMy8vUFJxTnBsalh5S0pLUzB0ajJyUnB4TWZIQTltbGpMcDI3V3F5b1BEMjdkczVlUEFnbHBhV0tKVktBZ01EV2Jod1liR3lyNTJkbmRGb05CdytmSmdQUHZpQVNwWDBTM290V0xEQTZMSDY5dTM3elAyTktFOGlrQ2tJLzNGU093Y2NCbzVFTVdlYTZRYlZhUGppK3E5WWR4ekF0NmZ6Nzc1Y1V1SHhTWFJjdVpzTmZUdlFvcXAzcVoxSEVJU1N1M256Sm9EZU12THUzYnZqNmVsSllHQWdvYUdoWEw5K1hkYzh4OC9QcjBndk9yT3lzbGk1Y2lVN2R1eEFLcFhpNStkWGFHYmlxNisrU25Cd01CTW5UaVE2T2hvL1B6L216WnRYYU1aUFptWW0wNmRQSnlZbUJtZG5aL3IyN1l0Y0xzZkN3b0pWcTFZUkdCaklzR0hENk42OXU5SHpqNCtQWitYS2xSdytmQmlOUmtPalJvM3c4L016K01KWUlwSFFyMTgvbWpadHl0eTVjM1YxTTZ0V3JVcWZQbjFvMGFMRmM3MTBxMTMxZ1Z4NStpdFpHaFd4cWVFOFNicUZsLzFMNVQwdG5iTm56K0x2NzU5bmU5ZXVYUTBlZi9qd1liWnUzVXBvYUtqZWRybGNqcE9URTY2dXJ0U3BVd2QzZDNlU2s1T3hzN01ybFhubnRHL2ZQb1BiWlRJWlRaczI1ZVRKa3diM0p5Y25HM3hzY1RMT3Z2enlTMDZkT3NXdFc3Zll2WHUzTHV2WVdQMzY5U3Z5T2ZNams4bFl1M2F0MGNjdlg3NmMwNmRQNCtQamc3Ky9QeE1tVEdEVnFsVlVxbFNwU0JsYUtwV0s0OGVQWTJscFdXRDJuL2JuMGFaTkc2UEhMaTFsL2Z5L2ZmczJLMWFzQU9DcnI3N1NCVEVMQ3l6bXRuTGx5aEpuL3JxNnVocjgrUnI2bmFoWXNTSitmbjRFQlFVeGMrWk01c3laUTYxYXRZaUxpeU04UEx4RTg5QzZkT2tTRHg0OG9GbXpadFNxVlV0djM1TW5UNHA5bnJLNlBuejY2YWVrcDZmcnloTmtaUld0SHJPbHBTWE96czRjT1hLa1RBT1psU3RYNXFPUFBtTGp4bzFNblRxVkgzNzRRYTllOTY1ZHUvU09sOGxreU9WeXJLeXNrTXZsdUx1NzQram9tT2RmUmtZR2xwYVcrUGo0VUtWS0ZTNWZ2c3lhTldzWU9IQWc4RzhHZm5IbHp0emZ1SEdqN2lienBFbVRERDdHeHNhR24zNzZpZFdyVit0S0JIMzQ0WWNHajVYSlpCdzRjQ0RQOW9VTEYrcGUyNDBmUDc1SWMxNnpaazJlUUhGQjB0UFRtVEpsQ3JkdjM2WkZpeGJVckZtVDFhdFhNMjdjT09iTW1WUGlFaGlIRGgxaTVjcVZXRmhZTUd2V0xDNWV2TWltVFp1WU9IRWk4K2JOTStydjk5OS8vNjMzK1J0dnZNR05HemRZdTNadG5rQnZmcitMaG5UcTFFa0VNbk40Zmw4RkM0SmdOSXQ2RFpHM2Y0ZlV3L3ROTnFZNkxwWlByeC9IdmVkN2ZMWG5CSm5xMG1rV2taaWV3WHZyOTdPZ1J5djZOSGgyM3VnS2d2QXZwVkxKeFlzWGtVZ2t2UFNTL3U5cDQ4YU5DUTRPWnZ6NDhZU0ZoUUh3OXR0dkZ5bWpNUzR1anNEQVFLNWN1WUtscFNXVEowODJPcGhRcFVvVkZpeFl3TVNKRTNGMmRxWmF0Znk2MVdkTFNrb2lNRENRUHdMTW1HWUFBQ0FBU1VSQlZQNzRBNWxNeHRTcFU1SExzMHRjOU83ZEcwdExTNVlzV2NMaXhZdEpTa29xTk5nU0Z4ZkhqaDA3MkxkdkgybHBhZGphMmpKNDhHQTZkT2hRNk55MUhjd1BIanpJK3ZYcnVYZnZIa0ZCUWRqYTJ0SzBhVk5hdEdoQmt5Wk5ucnU2UzdZV3pyeGM0VTJ1UmY0UGdEdXhGNTZwUUdiVnFsVVpOV29VYXJXYTVjdVg0K25wU2MrZVBZMTY3Sm8xYTdDeHNjSGUzcjVjZzgzNVpYblkyTmpnNit1YjczNkZRbUZ3WDNFQ21iYTJ0bno4OGNmOC92dnZ4Y29tenQzNHF5UmtNcGxSeDJrMEdoWXZYc3llUFh0d2MzUGp1KysrbzBLRkN2ajcrL1AxMTE4VEdCaUl2NzgvVFpvME1XcThNMmZPa0pTVVJPZk9uZlBOTW95SWlPRHExYXZZMmRsUnMyWk5FaElTREI1blkyTlRKcytwc256K3g4WEZFUkFRZ0ZLcHBHZlBubnBMYjRzUzNJQi9mOFlKQ1Ftc1c3ZE90OTNRYzFxaHlGNmxwTjJ1WFVaYnNXSkZSbzBhbFdmcy9JSU5yVnUzNXZmZmYrZlhYMzlGcVZRQ01IcjBhRWFQSG0zMHZBc0tYdTNjdVJPcFZNcm5uMzhPUUdwcUtrbEpTYmk3dSt1T0thenNoS0h4eStyNkVCRVJBV1FISk8zczdMQ3lzc0xHeGtiM3o4N09EbnQ3ZSt6czdIQndjTURSMFJFSEJ3ZWNuWjF4Y25MUy9lMHRELzM2OWVQOCtmUGN2SG1UNE9CZ3Z2bm1HNzM5N3U3dUxGdTJETGxjWHVSc2M0bEV3b1FKRXhnMGFCRGJ0MituWWNPR3ZQYmFhM2g2ZXViN0dMVmFUVVJFQkZLcEZHL3Z3cE03amgwN3h1Yk5tNmxVcVJJZE8zYmsrUEhqT0RvNlVyOStmYjNqTEN3c09ILytQS0dob1hoNWVkR2xTeGZ1M3IzTDlldlg4OXk4TVBSYUl5UWtoRjkreVY1aFlXdHJTOGVPSFF1ZDIyKy8vY2JqeDQ5MUFXQmpKU1FrTUdYS0ZLNWZ2MDdEaGcyWk1HRUNNcG1NaElRRWR1ell3YWhSb3dnS0NqTHErMk5JU0VnSXExYXRRaWFUNGUvdnp5dXZ2TUlycjd4Q1hGd2NCdzRjWU1TSUVjeVlNYVBROFVlT0hHbHcrNmxUcHpoMTZwVGV0dHkvdnlkT25HRDY5T2tNSHo2OFNEZkxYMFFpa0NrSUx3amIzdjNKdUhZWlZjUWprNDJwdkhTQmJuWHE0ZjNKTzN5eTVSQ0o2UmttR3pzblZWWVd3M1lkNDA1c0FoUGJOa0w2akM3TEU0UVgxYkZqeDBoSlNlRzExMTR6V0Vmb2p6LytJREV4VWUvNGhnMGIwcmF0Y1V2ZUxTd3NpSTJOcFdMRml2ajcreGU1WHBhYm14dkJ3Y0ZvTkpvQ2czNVhybHhoOXV6WlBIMzZGSE56Yzc3NTVwczhqWXA2OU9pQlJxTmh5WklsckYrL0hxVlNxWHVUbVZONmVqckxseS9uMEtGRGVrdk16TTNOQ1FrSklTUWtwRWhmZzNiZURnNE9KQ1FrY09USUVjTEN3Z3BjN3Zrc3ErSFNSQytRMmRMWGRObDNKVldoUWdXNmRPbENhR2dvbVptWkRCNDhtRWFOR2hFUkVVRkNRa0tlNTBST1JRbStkTzdjT2MveXcvd1lrNTJXOHczUnNtWEw5UFlkT1hLRUhUdDIwTGh4WTJyV3JHa3crTkcrZmZzOHkyZnpDN0xzM3IyYnZYdjNGam9uYlYzRWdJQ0FRbzhGL2VXdmhRVm9rcE9UZFFFMlU5UVFWYWxVeko0OW0yUEhqdUhzN0t3TFlnSzg4c29yakJneGd1RGdZS1pNbWNLb1VhUG8zTGx6dm1QMTY5ZFBMeEI3NE1DQlBKbE0yamtmUEhnUWpVWkRVbEpTZ1VzNnAwK2ZYaWFOazhycStSOGZIOCs0Y2VPSWpvNm1hZE9tZVVxTkZIY3BkRXBLaWw3Z01iOHNRdmczUUZuVU1pZC8vdmtucWFtcE5HL2VuT0hEaDlPeVpjczhBYUtTdW4vL1B1Zk9uYU5qeDQ1VXJsd1p5TTRFM0x4NU03Tm56eTdSMktWOWZjakoxZFdWTFZ1MmxHaSs1VUVxbGZMMTExOHpaTWdRamg0OVNvY09IV2pRb0lGdXY1bVpXWWxLSUxpNHVEQnk1RWltVDUvTzdObXpXYkZpQlRObXpNajMrQ05IanZEZGQ5L1Jva1VMSmsrZVhPRFl4NDRkWS9iczJkamIyeE1ZR0lpRGd3UDc5dTNqd1lNSDlPclZTKy9yaUl5TVpQRGd3VWlsVXNhTkcwZWRPblVJRGc3bXlaTW5xRlNxQW12Mjd0dTNqMVdyVm1GcmEwdkRoZzA1Y2VJRU1wbU16ejc3TE4vSGJOMjZsY2VQSHlPUlNQam1tMjl3Y1RHdWhOTE5temVaUG4wNmtaR1J2UEhHRzB5YU5FbDM4MkxRb0VHWW1aa1JFaExDOE9IREdUdDJySzdVZ3pGVUtoWExsaTNqNTU5L1JpNlhNMlhLRkwwTTRGR2pScEdVbE1USmt5Y1pNV0lFVTZaTTRkVlhYeTF3ekpZdFcvTGhoeC95K1BGamc0SFB6WnMzR3l4QjhlREJBNEE4R2RoQ1hpS1FLUWd2Q0ltRkJRNUR4eEliTUFiVWFwT05tN1IxSFUwRDZuQndZRTk2Ynp4QWVIeVN5Y2JPYmY3eFA3Z1RFOC9TWG0yd2xvbkxseUE4QzFRcUZUdDI3QUR5TGoxTVNFZ2dPRGhZZHdmNjNYZmY1ZDY5ZTF5NmRJbFpzMmJ4Nk5Fam93cTAyOXJhTW1QR0RGeGNYTEMydGk3V1BHMXNiQXJjLytPUFArcXllT1J5T2RPbVRjdjNoV3JQbmoxSlRrNW13NFlOYk4yNjFXQnd3Y3JLaXBpWUdESXpNNmxidHk1ZmZQRUZvMGFOSWo0K1hsZlhxVGcyYnR6SW5qMTcyTE5uRDBPSERuMW02eTBXeHRmcDN6ZFNqeEt2a2E1S3dzcTg5SmRjR3lzOVBaMzE2OWZUdUhGakdqVnFCTUNHRFJzNGV2Um9nVUd6akl5Q2IraEpwVkpkcGxyRmloVUxEV1JxMzB3V05Uc3RaK2J4elpzMytmbm5uNmxSb3daanhvelJ2VkV5SkRNelUyKy9kbjdhYmRiVzFyaTd1eE1mSDIreTViUFBndWpvYUlLQ2dyaDY5U3BlWGw1ODk5MTNlSGg0NkIyakRWd0dCd2N6Zi81ODd0Ky96K2VmZjY2MzVEUTNKNmU4TmI3ajQrUFJhRFJBZGpiNy92MzdrVWdrK1BqNEdCd2pNaktTakl3TW83TktUYUcwbi8vUjBkRk1uRGlSc0xBdzZ0YXR5NlJKazB4MkxmUHk4dExOMFZEd0RVcmVSR3ZSb2tXNngxdGJXeHVkb1ZzVTY5YXR3OUxTa3Y3OSt3UFoyWmc3ZCs3RXc4T2p3R0N5TVVyNyt2QmZVYmx5WlFZTkdvU1RrNU5lOE05VVdyWnNTZXZXcmJHenM4UEN3aUxmNHpRYURUdDM3Z1N5WDBjVkpDNHVqcmx6NXlLWHl3a0tDdEpsZVFZRkJURjgrSERtelp2SDZ0V3IrZXV2djVnNWN5YmR1M2VuVjY5ZXlHUXk2dFNwQThDSUVTT0lpSWpneHg5L3BGMjdkZ1pMNE96Y3VaUGx5NWNqbDh1Wk5Xc1cxYXBWSXpZMmxpMWJ0aEFmSDgrSUVTUDBybG5KeWNrRUJ3ZHovUGh4TEN3c21EQmhRcjdOejNKU3E5VnMyN2FORFJzMm9GS3BlTys5OS9qeXl5L3pYQysrK09JTDdPM3RXYlZxRlZPblRxVjkrL1lNSGp3WWUzdjdBc2NQRHc4bktDaUlPM2Z1NE83dXp2VHAwL1BjTEpkS3BmajcrN044K1hKMjd0ekp1SEhqNk5hdEc1OS8vbm0rcjBudDdlMVJLcFZNbno2ZER6LzhrQUVEQnVUWmIwaFlXQmd5bWF6UTFVT0NDR1FLd2d2RnZKSXZ0dTkvVFBMV2RhWWJWSzBtWWZGc2FrNmZ6eStEZXRKM1V5aVhIa2ViYnZ4YzlsNjd4ME5GRXB2N2RjVERydURBaENBSXBXLzkrdldFaFlYaDRlR2hDK2hwTkJxT0hqM0tpaFVyVUNnVVdGaFlNSHo0Y0RwMTZrUm1aaWF6WnMzaXhJa1RiTnEwaWNqSVNFYVBIbDNvTXNUODN1U2JTc3VXTGRteVpRc3Z2ZlFTWDMvOWRaNGdSbTRmZi93eHljbkoyTmpZNkY3ODV6WjgrSERlZi85OTZ0V3JwN2Q5Ly83OUJiNXB5UzBqSTROMzNua0h5SDZqMkx0M2J6NzQ0SVBuTm9nSllHL2xoclBjbTdqVXgyZzBHdTdGL1VIdENxMEtmMkFadVgvL1ByR3hzY1RHeHViSmhzejkrZUhEaDBsUFR3ZlEvWnp5ODlaYmIrbHFsUzFmdnJ6UWVXZ0RMc1hOVGxNb0ZFeWJOZzA3T3p1bVRadUdwYVdscmg2YklVK2ZQalc0WDd1dFFZTUd6SjQ5bXdFREJ1UjVZL2E4T25YcUZIUG56aVU1T1prYU5Xb1FGQlNVYjUyMXpwMDdZMkZod2R5NWMvbnBwNTg0ZCs0Y28wZVB6dmVteDdadDIvSnN5NW10ZWVEQUFSSVRFMm5Sb2dWVHBrd3hPTWF3WWNPNGRldFdtUVl5Uy9QNS84RUhIekI1OG1UaTR1S29YNzgrZ1lHQldGbFpjZnIwYWZiczJjT1hYMzc1WEw2Sk43YjVqcWVuWjRHWmQ1Q2Q4WG5tekJrR0RCaWdxeVc5ZmZ0MmtwT1RHVDkrdk1uS2laVFc5ZUcvSkwvbHZRcUZva2pkdWZ2MzcyL3dkY1dFQ1JNSy9WdCs0c1FKN3R5NWc1dWJHN1ZyMXk3d1dHZG5aOGFNR1lPMXRUVzJ0cmE2NWYwU2lZU2hRNGZpNmVsSlRFd010MjdkSWpFeEVUTXpNMXEzYmczOFd3b0Fzdi8yUEhueWhNek1UTjMyQ2hVcVlHNXV6cElsUzlpOWV6ZDJkbllFQmdicVNnb0ZCZ1l5YWRJa1FrTkR1WEhqQm41K2Zyejg4c3NjUDM2Y3BVdVhFaHNiaTVlWEY1TW5UemFxOGVLVksxZFl0R2dSOSsvZng5YldGajgvdndMTEVtbWI2Y3lhTll2RGh3L3oyMisvOGRGSEg5RzFhMWU5cG91UVhYZDk3OTY5ckZ5NUVxVlNTZlBtelJrN2RteStXYllTaVlUQmd3Zmo0K1BENHNXTCtmbm5uemx6NWd5REJ3K21SWXNXZWovRGtKQVFyS3lzZEwvbldWbFplYkxDcTFhdHFsdVpZMmpGUmFkT25mUStiOXUyYlo3eUJpODZFY2dVaEJlTVRjZnVaRnorbll5L3I1cHNUSFhVVXhMWExhWEM0TkhzL2F3N0E3Y2Y0ZUNOQnlZYlA3ZkxFZEcwWGJxTExmMDZVYy9MdGRUT0l3aEM0VzdjdUlGRUltSE1tREdZbVpseDhlSkYxcTFieDQwYk40RHNGMnNUSmt6UU5XR1F5V1JNbmp4WlY0ZnU4T0hES0JRS3BreVpvbmRudXlSWmk4VlJzV0pGRmkxYVJKVXFWWXdPRUE0ZVBMakFZOTNkM1VzdE8rVjVEbUpxVlhWcVNGenFZd0FlS0M0L1U0Rk1UMC9QUExYeURoMDZ4STBiTnd6VzBJdU5qY1hWMVZVdnVMZHAweWFlUEhuQ21ERmpkRFhVQ2d1UW01SktwZUxiYjc4bFBqNmVPWFBtNkxKcWdvS0NEQjQvY2VKRTNOemM4UFB6MDIyYlAzKytMbHNSTUZnNklqazVtZERRVUJvMGFFRDE2dFdObWx0R1JnWWpSNDdrelRmZnBFZVBIaWJyVWwwVXNiR3hyRjY5V3BlVjE2NWRPNzc2NnFzOGIzaHphOWV1SGQ3ZTNzeVlNWU1uVDU0d2J0dzRtalZyUnQrK2ZZdTBIREExTlpVdFc3WWdsVXAxV1hlR2FCdWtsR1hOMWRKOC9xZW5weE1YRjBlclZxMFlOMjRjRmhZV0tKVktsaTFieHRPblQ3bDE2NVpKQTVrSkNRbHMyTEFoenpaRC92enp6eUkzR2RJcVNmT2RuTkxUMDVrM2J4NFNpWVQwOUhSZEp0clBQLy9NcTYrK2FyTHlBbVYxZllpSmlTbjI5elMzTDcvOGt2ZmZmOThrWTVWVVdsb2FSNDhlTmZyNGQ5OTkxK0QxdjdDLzVhbXBxYnFiWGxLcGxMaTR1RUliSlpxWm1SbHMyR1hJdW5YcjlHcktGbVQ5K3ZWNGVYbmg3ZTJOaDRjSFFVRkJlcXNGYkcxdCtmNzc3MW04ZURHaG9hR01IRGtTTHk4dlhXM1BkOTk5bDA4Ly9iVFF1cGdQSGp4ZzNicDFuRDU5R29EWFhudU5NV1BHR05VMXZHblRwcXhjdVpMWnMyZHo2ZElsbGk5ZnpyWnQyK2pSb3dlZE8zZkcwZEdSaXhjdnNtelpNaDQ4ZUlDbHBTVVNpWVNIRHgvbVc5c3lONWxNaG91TEMxRlJVVXlmUHAyS0ZTdnl3UWNmMEs1ZE84ek56WEYyZHViaXhZdWNQMzhleUY1T241dTd1N3ZlS2ladmIrOThzMzZMMGhEb1JTSUNtWUx3b3BGS3NmL3lLMklualVTVG1tcXlZZE4vTzRGRjdYcklXN1ZuUTk4T1RENTRoaFcvWFRIWitMazlUVXFoODZxZldQWmVXN3JVTGxxOVBFRVFpa2ZiQ0FPeTN3UkZSa1l5ZWZKazl1M2J4NnV2dnNxK2ZmdDBqUURrY2prZmYvd3hQWHYyekpNOUlwRklHREZpQkxhMnRtemV2Sm5rNUdTOVl2a3BLU202TzgvcDZlbWNPSEdpU00yQmlxdW90VGYvQzhIRTh1VHIzSkRmSDJmWFdReUwvNnVjWjZQUDBkRXhUd09McTFldmN1UEdEYnAwNlVKR1JnYXBxYW1rcDZkblo1VGV1MGZEaGczMU9sUHYzYnVYSjArZTBMNTkrM0pweUxSa3lSS3VYcjNLdUhIajlMSjR0RXVGRGJHeXN0TGJyMTAyWGRCanRtN2RTa2hJQ0crLy9UWmZmLzIxVVhPN2NPRUNkKy9lSlN3c0xOOXUyS1ZGcVZTeVk4Y090bTdkU25wNk9qS1pqS0ZEaDdKcjE2NGkxVW8wTXpPamVmUG1uRDU5bWpObnpuRG16QmthTjI1TVlHQ2dVWTgvY3VRSUNvV0NuajE3VXFsU3BYeVAwd1l5eXpJanM3U2YvNU1tVGFKVnExYTZhK2o2OWV0NSt2UXBEUnMyekpPSlZGS0ppWWxzM0xqUnFHTXJWS2hnOEcrTnRueUtNUXBhcm01TVFNL2MzSnpFeEVRMEdnMWJ0bXhCSnBPaFVxbUE3SnRueFJuVGtMSzZQcGlabWVIbDVWV3NPZVpXMkRKaFUxaTllclV1Z0thVk15TmUrL3RvcUdSQmJpcVZpZzgvL0pEVTFGUmRuY1RDeHMvdGh4OStJRG82ZTZWYmFtb3FRNGNPcFhIanhvd2NPVExmbXh2MTZ0WGp1KysrSzNCdWMrZk8xVFZTTlBhMWpMYWVaZmZ1M2VuWXNhUEJtejczN3QzRHlzb0tTMHRMbEVxbExwdlR3Y0VCcVZUS3JWdTNlT21sbC9KZGtyMTc5MjZXTGwyS1JxTkJMcGN6Y09CQUZpeFlrRzhuOVlJTUdUS0V6WnMzbzFBb1dMdDJyYTcrdWJhK2M2MWF0UmcvZmp3REJnd284azJJa0pBUXRtM2J4bzRkT3dnUEQyZmh3b1hVcWxXTEtsV3FrSnFheXZ6NTgvSDA5R1RGaWhWNjVVZU9IVHRHVUZBUWJkcTAwUnV2VnExYUJtOFNnUWhrNWtjRU1nWGhCV1RtNG9aOS82RWtMSmxqMG5HVE5xNUFWdjBsekwwck1iTnpjNm80MlRNcDlEVC9sSUl5dWJSTUZaOXVPWVIvK3lhTWF0RUFFVk1RaE5LajBXaFl0R2dSZS9mdXhjTENnb3lNREtaTW1VSmdZQ0FmZmZRUmtMM3M4dlRwMDFTclZvMFBQdmlnMERjZEF3WU13TlBUazJiTm11bGVFR2RrWk9Edjc4L2R1M2Q1K2VXWHVYLy9QdlBuejhmT3pxN0FHbFVMRnk0RXl2Yk52cFpHbzlHOTBSVEJUZU5WY2ZxM09VWlU4bjNTTXBPd2xwVi9uY3pJeUVodTM3NU5lbm82YVdscHBLYW1rcHFheXUzYnQ0SHNKVi9hbjdlWGx4ZWpSNDhtT1RsWnJ6bEFlVHR6NWd4NzkrN0Z3Y0dCNjlldmMvMzZkZDIrL3YzN2MvTGtTWU9QeTkwWUpUazV1ZEJ6ZGVyVWlaQ1FFSTRmUDg2UUlVT015cTQ4ZnZ3NEFJMGJOemFZeFZXYXJsNjl5dnIxNjlGb05OU3VYUnMvUHorcVZLbVNiNmZtL05qWTJEQjE2bFIrKyswM2xpMWJSa1JFQlBYcTFUUDZHdEN0V3pkOGZIeW9VcVVLSzFldXBFZVBIZ1l6anJUUHRiSzZ0cFhGOC8rdHQ5N1NmWHpseWhWMjdOaUJnNE9ETGhCZTNPQ2NvZUJTUVRVeWMvUDI5bWJRb0VGNXRoY2xrRmxTNXVibUJBVUZZV05qZzV1Ykd3OGZQbVRVcUZHODg4NDdCak5WQ3d2OG5qaHhncFNVRkwxdFpYbDljSFoyTG5acGpQSVFGeGRYWUZCTFcwYkJ5c3FLckt3c0RodzRRTWVPSFEwR0ZiVXJUdHExYTZlcjAxM1krRG50MzcrZlgzNzVoZXJWcTNQbnpoMDBHZzNtNXVhRWhvWVNFUkhCMUtsVERWNXZIUjBkYWRpd0lYZnYzalU0Ym5KeU10SFIwZmo2K3VaYlJpUDNlTG1iOG1oZnMwVkhSM1B0MmpYKytPTVB6cDgvVDJ4c0xKQ2RuZG1wVXlmcTE2L1BpUk1uT0hYcUZEdDI3R0RIamgxSUpCSXFWNjVNcFVxVjhQTHl3czNORFVkSFIyclVxRUdiTm0zWXVIRWo5ZXJWWTlpd1liaTV1YkZyMXk2RDg0cUlpRUN0VnVkYlEvcWRkOTdoN2JmZlp2djI3Unc1Y29UUFAvK2M4UEJ3amgwN3hpZWZmRUwzN3QyUlNxWDUzbnhvMzc1OWdjMnErdmZ2VDdkdTNkaTZkU3VlbnA1VXFWSUZqVWJEM0xsemlZcUtZdXJVcWV6YnQ0L09uVHNqbDh0MUFVOTNkM2ZkNitiY1VsTlQrZkRERDJuYnRpMGpSb3d3ZUl5UVRRUXlCZUVGWmRXMEJjcExGMGcvYzl4a1kyb3lNa2hZL0QzTzArWWdzYkJrVUxPNlZIUzBaZUQybzZSbnFreDJudHltSHo3SHJXZ0Y4N3Uzd3RLODdMTmVCT0ZGc0hqeFl2YnUzWXVWbFJXelo4OG1ORFNVME5CUXZ2amlDN3AyN2NxYmI3NkpsNWNYTTJmT05IcE10VnBONjlhdFVhbFVKQ1FrWUdkblIxQlFFRmV1WE1ITHk0dWdvQ0JPbno3Tm5EbHorT2FiYjJqZHVyV3VlWU9Ua3hNU2lRU3BWSXBFSWpIWS9FQ3RWcU5TcVhULzFHbzE1dWJtSmNycVNFcEtJaW9xQ250N2U2eXRyVEV6TStQa3laT29WQ3FrVXFsUmJ3b0dEUnBVcElDbnByVHVCcFV6dWN3QmQ5dHFSQ1pudjlsNm1IQ0ZsMXpmS09kWlpRZFdjbWV6V0ZoWTZINE9IMzMwRVRZMk5saFpXZUhtNXNhMmJkdXd0TFNrUllzV1JwK2pvSzZ1T1dscjdobDdmTE5telJnNGNDQlBuejRGc3BmUTVzN202TlNwVTc1Qk80VkNVZVNBbnJlM04vWHIxK2Z5NWNzY09uU0lYcjE2RlhpOFVxbms3Tm16UVBFRFZpWHgybXV2MGE5ZlB4d2NIT2pXclp2dWQ3RzRqVithTld0R28wYU5PSGp3SUIwN2RpelNZeHMyYk1qUm8wZlp0bTBiZi83NUovUG56OCtUNVZUV2djeXllUDVyeGNmSE0yUEdERFFhRGVQR2pjUFZOYnRjVUdITnJiU0JvTnpIYVJ1YkZKWDJhOHU1TXFBOGFlc3VxMVFxNXMrZmo3T3pNMTk4OFlYQlkwZVBIbDNnV0ZldlhzMFR5Q3lMNjhPejlqMDExdGRmZjYwTHFCc0tlR3ZMM2pnNk9ySjc5MjZXTFZ2R2tTTkg4UGYzMXd2MktaVktObTdjaUVRaW9YZnYza2FQcjNYMjdGa1dMVnFFcmEwdEFRRUJmUHp4eDlqWTJMQnc0VUltVHB6STVjdVhHVGx5SkVGQlFmbVdMREdVd1p2VHZYdjNDajBHNEwzMzN0TUYrTy9ldmN2Ly92Yy9Iang0d0owN2Q0aUppZEVkWjJ0clM3dDI3WGp6elRkcDFLaVJyaGI0bTIrK1NVcEtDaGN2WHVUY3VYTmN2bnlaQnc4ZTZEV09rc3ZsckZpeEFnY0hCMWF0V3FXM2ZENi9RTGkyM25CQmdYSkxTMHNHREJoQS8vNzlrVWdrT0RnNHNIbno1bUkzanN6TjJkbVpvVU9INmo2L2Z2MDZKMCtlMVAxc1Y2MWF4YVpObTNqbm5YYzRkdXdZbVptWkJBUUU1RnZDUkNxVmtwS1NVbWpqTkVFRU1nWGhoV2IveVdBeWIxNUhIV3U2NWp5cXh3OUoyclFLKzgrR0FkRDVaVi8yZnRhTnZwdENpVWxKTTlsNWNndTVkSXN3UlNMciszYkExY1kwZjV3RVFjaW1VQ2c0Y09DQXJuUGp5eSsvVEkwYU5iQ3pzMlA3OXUyRWhJVG9pcFpMcFZMTXpNeVFTcVc2SUtQMjQ2eXNMTDNBWWs0ZUhoNHNXclNJQ3hjdVlHMXR6YlJwMDdDMXRhVkRodzdJWkRLQ2c0TTVldlJvZ1RXcGNnWTJjNCt2VmRJYVc5SFIwZm0rOEs5WHI1NVJkZXdlUFhwVTdQUC8xL2c2TjlBRk1zTVVmejBUZ2N5R0RSc1NHQmlJazVNVFRrNU8yTnZiWTJscHlheFpzemg2OUNqOSt2WFRIWHZreUJIT256OVBuejU5c0xNelBwdTBxTXZZakQyK1pzMmFRSFk5dHR6ZGJULzc3RFBpNCtPcFdiT213YUNkb1E3UFo4K2V6Uk1FTWFSang0NWN2bnlaZmZ2MjhlNjc3eFlZcUQ5ejVneHBhV2s0T0RpWXJONWZVWDN5eVNjbUhjL2MzRHpQVW13d0hJRE8rY1lmc3BzNG5EeDVrdE9uVDdOZ3dRTEdqUnVudDErdFZnTmxGOGdzaStjL1pIZThuanAxcWk2RHEzSGp4cnA5aFdYd2FRUGd4bVQ2R1ZNalUvczlOa1VKQ0dOdk9oaGp3NFlOM0w5L242bFRwK295K2t5aExLNFA1VkhidFN3OGZweGQxOW5kM1ozdTNidHovLzU5RGgwNnhKQWhRL0QzOTZkdTNicEE5aEx5Nk9obzJyVnJwNnNSYnF6ZmZ2dU53TUJBcEZJcEFRRUJlb0ZLWjJkbjVzMmJSMEJBQUpjdVhXTGt5SkhNbURIRFlQT2NsU3RYNXRtbVVxa1lOMjRjR1JrWnpKczN6NmpHZ3psdi90cmIyN043OTI2VVNpWDI5dlkwYXRTSWV2WHE4ZXFycjFLelpzMThBOWMyTmphMGJObFNWN29oUGo2ZVc3ZHU4ZkRoUThMRHc2bGZ2NzZ1cG5oaE5VQ0xJK2ZmSkZNRk1RMnBVNmNPczJmUDFqV0FxMWF0R3NIQndickdiL1hyMXkrdzFxZjI5MGFzN2luY2YrdktJZ2hDa1Vqa2N1d0grNkVJbW9RcDEzK24vZThYTE9yVXg2ckptd0EwOUtuQUw0UGVwYy9HQTl5S1ZwanNQTG1kRFh2SzI4dDNzYVZmWjE2cTRGUnE1eEdFRjQyVGt4TWRPblNnYXRXcXVqZWI1dWJtREJ3NGtLNWR1M0w4K0hGdTNicEZiR3dzcWFtcFpHVmxrWldWaFZxdFJxMVdrNVdWaFVhalFhUFJZR2xwbVNmRFVLUFIwTEZqUnh3ZEhlbllzU092dlBLSzNndi9ObTNhMEtSSkU0NGRPOGJmZi85TmRIUTBhV2xwdXZHMW1aYzV6NVdUOWdXaFJDTFJXOUpZSE43ZTNsaGFXdXJPcTlGb3NMVzFwVTZkT2tZdkF5cEoxL0wvR2wrbkJweDltTDFzODNic09kNnVNUWdvM3hmd3pzN09OR25TeEtoajY5YXRTNU1tVGZTQ08xbytQajVrWkdRWWZFTlNXUFpmVkZRVUkwYU1JQzR1RGdBN096c1dMRmhRYUthYTF0bXpaN2w2OWFvdWkwdXBWUEw0OFdOZGQ5bXJWdzAzL0ZNcWxYcjdiRzF0c2JXMTVmYnQyd1YybVczUm9nV0xGaTNpMGFOSFhMNThPZDh1M3BBZC9JTHN3TWgvTGNpUm03RUI2REZqeG5EejVrME9IejVNblRwMTlIN2Z5em9qc3l5ZS95cVZpc0RBUUs1ZHUxYmkrUmJHbUJxWnB2d2VtNkxoRDhENTgrZlp1blVyelpzM3Azbno1aVlaVTZzc3JnL2FqTEtjbVdmRkRmSStTMHZUNzl5NUEyVFgxRFkzTjJmczJMRlVxVktGRlN0V01HN2NPSVlNR1lLTGl3cy8vZlFUOXZiMlJtVTg1clIvLzM0V0xWb0VRRUJBZ01GcnFWd3VaK2JNbVFRR0JuTDY5R25HakJuRDFLbFRhZGl3SVVDK1M4b2hPMGlhbEpSRTgrYk5NVE16MHdYeEM2SlFLRkFvRkZoYlcrUGw1Y1g4K2ZPeHQ3ZkgzZDJkOXUzYmMrSENoU0o5alRtdFdiT0c5OTU3cjlpUEw0NmlQQThWQ29WUng3ZHYzNTYrZmZzQzZINW1jWEZ4SEQ1OG1NaklTRnhkWFhGMWRlWHk1Y3Q4OHNrbjlPclZpL2ZmZno5UDR5UHR0YWdvcnhGZlZQL3RWdytDSUJUSzRxVTYyTHp6TGluN2RwcDAzTVRWaTVINVZzZXNRdlpkeE1wT2RoejZzaWVmaFJ6bTJCM1R2TWd6SkV5UlJJY1Z1MW5UcHoxdHFodjNoazhRaE1JTkhqeFlyMkM1bG9lSGg5NnlxWklhTkdpUXdSZHdOalkyZE9uU3hXRFdVM0ZaV1ZreGYvNzhJajNHMHRLeTJJWFh0WjFkaS9wbVdTYVQ1ZHRKOW5ubjY5UUFDek5yTXRScHhLUThKQ3I1QVJWc242MEdicm1YUHh0YURsM1E4N0tvU3l1VGs1T1pOR2tTYXJVYUJ3Y0hFaElTY0hGeFljS0VDU3hjdU5Db2JKWDkrL2R6OXV4WnVuVHBnb2VIQnc4ZVBDQXJLMHNYYk1qWmVUaW5xS2dvZy9zS2EyeGhhV2xKcTFhdGRDVW44Z3RreHNURThQdnZ2d1BaTlhYTHkrN2R1M1VOSDB3cDkvZklVTUJhdXh3eUp6czdPL3o4L0pnMGFSSkxsaXloVHAwNnVwczVtWm1aUVBtOXNUWDE4MStwVkJJWUdNalpzMmVwVWFNR1lXRmhwYnFNMHBnYW1VcWxFb0NIRHgvcU9rUVhWMG1iL1VEMjh0VEF3RUEwR2cxZVhsNHNXYktFSjArZUVCa1ppWmVYRjFPblRpM1JITXZpK3BENlQwUFJuTmx2cGdyeWxpZnQ5ZXVWVjE3UmJYdnZ2ZmZ3OVBSazVzeVpMRnEwU0pmWk8zNzhlS05yQUN1VlNuNzQ0UWRDUTBPeHNyTEMzOTlmTDBzNU4zTnpjL3o5L2ZudXUrODRkdXdZVTZaTVlkT21UVGc2T2hvVlBEMTkrblNlcGtPRmFkQ2dBYk5uejg0VHRIWnljaktZNWI1aHd3WVVDb1hCSmpaNzkrN2wzcjE3Qlo3UDJOK1h3bzdyMUttVFhnbUdvandQMVdxMVVjY3JGUDhtNnR5L2Y1OERCdzd3eXkrL2tKcWFTcnQyN1JnMmJCaTJ0cmFjUG4yYU5XdldzR25USmk1Y3VLQnJvS21sdlJZWmVyMHQ2Qk9CVEVFUXNIbjNRekt1WGlMelFmNTM4SXBLazU1R3dnL2Y0K1QvSFpKL01pN3NyU3pZK25FbkpoMDR3NnB6aHUvMm1rS1NNb1BlR3c0dzg1M21mTkhrbGNJZklBaENvY3JxUlZWWnZsbVhTQ1I2YjBaS1cwR2RYUXNpa1VpSy9kaG5uY3pNa2xwdXpmbnJhWGFXM2w5UGo5Q3Urc0J5bmxWZURnNE9SUTdZaDRTRTVGbkNXcGprNUdRbVQ1N000OGVQK2Y3Nzc1azdkeTRKQ1FsTW5UcVZZY09HOGMwMzN6Qmp4b3dDbDZaQmRqT1ZzMmZQY3V6WU1mcjJOQ3JYWVFBQUlBQkpSRUZVN2NzZmYvd0JaQzlyQThOTERnY09ISWlIaHdmVHAwL1BzOCtZNEh1Yk5tMElEUTNsMUtsVEpDY25HMnhDOGNzdnY1Q1ZsVVhkdW5XTnppNHREZkh4OGM5Y1VLVng0OGEwYnQyYVk4ZU9zWDM3ZGwwZFBXMlFyendhbVdtWjh2bS9jZU5HenA0OVM4V0tGWms1YzZiQmJNNnlwbDBlSFI0ZS9rdzhMKzdmdjA5YVduWTVwdTNidDJObVprYUZDaFh3OVBUazlkZGYxenUyT0hWbXkrTDZvUDNaNXc3a3VidTdzMm5USnFQbWFTam9YNTZpb3FLNGN1VUtibTV1K1BycTMzQnIzcnc1SDMvOE1hdFdyVUt0VmxPaFFnV3FWNjl1MUxqeDhmSDQrZm54Nk5FalhGMWQrZmJiYnd2TWdOY3lNek5qd29RSnlHUXlmSHg4ZERXNnRjMFBjOHJJeUdEbXpKbkV4c1l5YXRRb2c0MmpjdnJ4eHg5eGNIRFF1MG1SWDNrRFcxdGJnemN6ZHUzYWhVS2hNTGp2d29VTGhRWXlDL3NiVVZpekg2M2NOLytNcllkY1dMTWZRN1p2Mzg2S0ZTc0FhTktrQ1o5ODhvbXU1QXRrUDArYU5XdkdnUU1IRFA2TlRFeE1CRENxYWQ2TFRnUXlCVUZBWW02Ty9aRFJ4UG43b1RIaFhmSE0rM2RJM3JZQnV3Ly9UY2szbDByNXJzdWIxSFJ6Wk1LQjA2aXpTcWVKUlpaR3cvaDlwN2dWcFNEb25lYVlQMmZGeGdWQkVGNFVkVDNhNlFLWmYwVHNwNlZ2UHl6TW5xMWF4L2IyOWtXdXJSb2FHbHFrUUdaTVRBd1RKa3dnTEN5TWlSTW42aHArUUhaSmc0a1RKekpseWhTR0R4L090R25UcUZXclZyNWp0V3paa3FWTGw3Sno1MDY2ZGV2R29VT0hzTEN3MEFWQjhxdlpKcFBKaWx6UFRVdGIreXM2T3BwZmYvMlZidDI2NmUzWGFEUWNPSEFBZ083ZHV4ZnJIS1l5WU1BQUJnd1lZSENmVXFuRXo4K1AyN2R2ODlGSEg5Ry9mLzh5bTlld1ljUHc5dmJXNjJpclZDcVJTQ1RsdXRUUWxNLy9ObTNhY1A3OGViNzc3cnN5NzFpZkgyMERsMzc5K3ZIcHA1L20yVi9XVGFrYU4yN004T0hEOGZMeXd0dmJHdzhQajN3enU0dlR0YndzcmcvYUFLUzJnZE4vUVVoSUNCcU5obmJ0MnVtVlROQm9OR3pkdXBXMWE5Y0MyWUd6cUtnb2hnOGZ6dlRwMHdzTkdqbzZPdkxxcTYvaTQrUEQxMTkvWGFTR2hCS0poTEZqeCtwdHk5MzhVS1BSTUdQR0RHSmpZK25YcjU5Uksxdk9uVHRIeFlvVmRUZFV5c09hTldzNGUvWXN0Mi9mNXVPUFA4NnpQNzltUHhxTmhubno1dkhTU3kvUnFWT25RbXZmenAwN2w4cVZLOU9yVjY4Q2ExTkdSa1l5Zi81OFJvd1lnYmUzdDhGajJyWnRTMXhjSEpHUmtadzhlWkp6NTg0WlBDNW5BNldjdEkyNFNxTk82SCtOQ0dRS2dnQ0F1YWNQZG4wL0kzSDlNdDAyRFNXdlZKWjY4R2NzYXRmRDhsWDlPOGlmTjNtRnFpNE9ETmg2bUNSbDZTMHBXbjMrR3ZmaUVsbmR1eDBPVm9ZN3hBbUNJQWpscDVyejYxU3c5U1VxK1Q1cG1VbjhFWEdBcGhVTDdueGQxdFJxZFpHeks0MnBQYVoxNDhZTnBrK2ZUbHhjSEpNbVRhSlZxMVo1am1uY3VERlRwMDdsMjIrL1pjeVlNUXdhTklpdVhic2FmT01sazhsNC8vMzNXYlZxRlFFQkFUeCsvSmhXclZvaGw4c0xETXFFaDRmbnUvLzExMTluNXN5WitUNVdJcEhRcWxVcmR1ell3Y0dEQi9NRU1zK2NPVU5rWkNRdUxpNjgrZWFiK1k1VDN1Yk5tOGZ0MjdkcDNicDFucURXbFN0WFNFeE1OSG5OUWkwSEJ3ZTljMlptWnVwcUM1Y25VejcvcTFhdHlzS0ZDMHN0eS8vbm4zL1dXNjVaMEhOYXUzM1NwRW1BYVlKdXBtajI0K2JtWm5Td3Z6aGR5OHZpK25ELy9uMEFLbFdxWk5UWDhheTdmZnMyKy9idHc4TENnaDQ5ZXVpMlAzejRrSG56NW5IdDJqVmtNaG1qUjQrbWFkT21USmt5aFN0WHJ2RFZWMTh4ZWZMa1F1dk9qaGd4b3RnZDNnc0t2cW5WYXI3Ly9udU9IejhPd0taTm00ek9pTTM5ODY1Um93WkxsaXpKYzF4cWFpckhqaDB6dUIwd3VDOTMwN1A4N05xMWl6Ly8vSk9VbEJTajY0MnVYcjJhZ3djUDhzY2ZmOUMwYWRNQ2Y2OS8vdmxuRGg0OGlMbTVPZlhyMXk4d0UzYnYzcjFjdkhpUlljT0dNV0hDQklNL1UyZG5ad1lOR3FRclVmSGxsMS9tT1VhYnNXbkk3ZHUzQWZJTmxBci9Fb0ZNUVJCMHJOdDBSSG5wQXNyTEZ3SFR0VnRJWEJHTWMrQUN6SnhkOUxhM3JsNlJYd2IxcE8vR1VCNG9FazEwdHJ5TzNRbW53NHJkYk9uWEdWOW40Kzl5Q29JZ0NLVlBJcEhRb3NxSDdMdzZBNENUOTMra3JudGJiQ3djeTNsbS80cUlpQ2lWaGdRYWpZWnQyN2F4ZHUxYXpNM05DUWdJS0xDVGQ5T21UUWtLQ2lJZ0lJQkZpeFp4NU1nUi9Qejg4aXh6Qk9qWnN5ZUhEaDNpOHVYTEFMcWx3WWJxbFFFc1dMQWczMXBuQUJVcVZDajA2OUVHTXFPam8wbElTTkRMdU51OWV6Y0FYYnQyTlVsMzZOS3dlZk5tZnYzMVYyclhyczNZc1dQMUFnUktwWklaTTJhZ1VDajQrdXV2YWRldVhhblBSeHNJS0U0Z015VWxoWjQ5ZXdLd2RldldFbVg0bVByNVg1cWxTcXBVcVZMa1dzcmFKYTZtQ0xxVnh0TDBwS1FrYnQ2OHlmWHIxd2tMQzhQZjM3L0VZNWIyOVVFN2JyMTY5VW84MStJdzVmTWY0SWNmZmlBcks0dStmZnZpN094TWZIdzhtemR2WnMrZVBhalZhaXBYcnN5RUNSTjAyWmV6WnMxaTVzeVpuRHAxaW9DQUFFYU5HbFZnOW14eGc1Z0ZTVWxKWWViTW1adzdkNDZXTFZ2U29FRUQ0dVBqa2NsaytTNFQxekwwODlZdVhjOHROamEyd0RyZUphbnhIUkFRd09qUm85bTVjeWNTaWNSZ0ZtTk91M2J0SWlRa0JDY25KMmJQbmwxZ0VQUEdqUnNzVzVhZHdETnMyTEJDbC9OLzhjVVhtSnViOCtPUFArTHY3OCtBQVFOMERYN3lZeWlUUFhjZ3MwNmRPdmo0K0tCU3FUaDY5Q2lRZlNOQXV5cER1MS9RSndLWmdpRDhTeUxCL291UnhFNGNTVlpTMGU2OEZ5UXJPWW5FcFhOeCttWTY1SHJ6VXRQTmlWOEd2OHVubXcveFc5Z1RrNTB6dDl2UjhieTlmQmZyKzNiZ2pTcWVwWFllUVJBRW9lanFWSGlMVTdaYmlFeStSMnBtQWdkdUx1RDl1Z0hsUFMwZE56YzNSbzRjV2FUSExGeTRrT2pvNkh6M1AzandnRVdMRnZIWFgzL2g3ZTFOUUVDQXdZQmticSsrK2lyTGx5OW54b3daL1AzMzN3d1pNb1RXclZ2ei92dnZVN1ZxVmQxeEZoWVdkT3JVaVJVclZtQm1ac2JseTVmeDlmWE5OOGl6WU1HQ2ZHdWRHYXRXclZwTW1qU0o1czJiNjlYTnUzWHJGcGN2WDhiUzBqSlBwdWF6WXVmT25heGR1eFpmWDE5bXpKaVJaeW0zcGFVbFFVRkJqQnMzanRtelo1T1dsa2JYcmwxTGRVN2FUTHJpQlA2dVg3K09ScU9oVHAwNkpRN2lsTWJ6djdUVXIxOWZWK3RSclZZemUvWnNmSDE5NmRPbkQzRnhjVXljT0pHdVhidnFkWVlmT25RbzV1Ym1SdFVsTEl5eDlmY0tjdVhLRlc3ZHVzV3RXN2U0ZWZNbWp4OC8xdTF6ZDNjdjhmaFF1dGVIaElRRS92cnJMM3g4Zkl5NnBwV0drajcvLy83N2I2S2lvb0RzR3dwZmZmVVZ5NWN2cDArZlBodzllcFQ1OCtlalZDcXhzTERnd3c4L3BFK2ZQbnJYREFzTEMvejkvUWtPRGlZME5KU1FrQkRhdEdtanV5bngxMTkvNmNaUFRFd3Mwbkp5WTl5K2ZadkF3RUFpSWlMbzNMa3pYMzMxRldxMUdqOC9QOExDd21qZnZqMjlldlhDeTh2TDRPT0w4dlBPcnhtY3RxbVdvZCtKZ0lBQXpwdzVVK2pZTmpZMkJBWUdNblRvVUhidTNFbXpaczN5RFk2ZlBYdVdwVXVYNHV6c3pPelpzd3ZNYWd3UER5Y2dJQUNWU2tYUG5qMk4vcnZYdjM5L1BEMDlDUTRPWnMyYU5ZU0ZoVEZtekpnUzFUQU9EZzRHWU11V0xUeDkraFJ6YzNNV0xGakE5ZXZYR1RseXBHNi9vRThFTWdWQjBDTjFjTVQraXhIRXp3ODA2YmdaTjYrUi9ITUl0dTkrbUdlZmk5eUtuZjI3TUdiUENiYjhlZE9rNTgwcExqV2RkOWZ0Wlg3M1Z2UnQ4RktwblVjUUJFRW9Hb2xFU3M4NjM3RGkvRkN5TkNxdVI1M2cvS09mYU96VG8vQUhsd0VySzZzQ015VU55Vy81V0dwcUt1dldyZE5sOHJSbzBZSXhZOFlVbWlHVGs0ZUhCOEhCd1d6WXNJRnQyN1p4NU1nUmpodzV3dHR2djYycmFYYjE2bFhXcmwyTFRDWkRLcFd5ZlBseWR1N2NTYXRXcldqVXFCRyt2cjZsVW9mcnJiZmV5ck50OCtiTkFIVG8wQUU3T3p1VG43TWt0Rm14cTFhdHdzdkxpMW16WnVrMVdsQ3BWS1NucDVPYW1vcVptUm1mZmZZWkN4WXNZT0hDaGJvM3dma3BhVzNGc0xBd29IaU5INjVkdXdaZ2ttWHdwbnorbDVSS3BUTDZ1TURBUUU2ZlBrMzc5dTNSYURTWW1aa2hsOHNKRGc3bTdObXpmUDMxMTBSRlJYSDc5bTBhTkdoZ01HQ3MwUmhYeTcxLy8vNTVsbkFiTzgvY2xpNWRxbHRpNnVEZ3dCdHZ2RUh0MnJXcFhidTJYdU9Ra2lqTjY4UCsvZnRScVZUbGV0T2lKTS8vYTlldThYLzI3anV1eWJQN0gvZ25BOEpHaGlJZ2JsRWZ0ZTdkaDZxNHRiYXVPcXZXeDFHcnhWR2hyZUlFVzR0N1ZHdnJhTjI0YTExMTFyMTNWZHk0VUVERERwRDUrNE5mOGhVSUVPQytCZlh6ZnIxOFZaTTc1N29DZ2NMSnVjNlpNR0dDYWREV2p6LytpT0RnWU5QUitTWk5tcUJVcVZLb1Zhc1crdlhybDJPMXVsUXF4Ymh4NDFDcVZDbjQrL3Via3BoWHJseEJjSEN3S2Y2MGFkTXdmZnIwWFA4ZlVMZHVYWXMrSDJxMUdxdFhyOGFXTFZ1ZzErc3hlUEJnVTlXZ1hDN0g0TUdERVI0ZWpwMDdkMkxYcmwzbzFLbFR2dCtrZU5OS2xpeUpxVk9uSWowOVBkY0szOGFORzJQbzBLRm8xcXhacmhXTWp4OC9SbUJnSUpSS0pabzNiNDRSSTBaa3U4YjRkV211VXJaZHUzWndjM1BEMUtsVGNlalFJYng0OFFMVHAwOHZWREo2Ly83OVdMVnFGWnlkbmJGbzBTSXNYNzRjQnc0Y1FFUkVCQ1pQbmx6ZzN0WHZNaVl5aVNnYlJkMkdzRzNaRHFsSC9oWTBic3FmbTJCZHZSYXNxOWZLdnFaY2hrVmRXOEszcEF1bUh6Z0RDMzl1ekRlTlRvOVIyNDdnYm13OGd0czBnalNYdmpKRVJQVG1lRGhVUW91S0EzSDQvZ29Bd043Yml3Q2dXQ1F6VTFKU3NIZnYzbncveGh5TlJvTi8vdmtIenM3T0dEbHlKUHo4L0FxMEo1bE1oaSsrK0FMdDI3Zkg4dVhMY2VuU0pkTXh0cE1uVDJMbXpKblFhclg0L3Z2dlVhMWFOU3hac2dSbno1N0YxcTFic1hYclZnQVpDU3A3ZTN2WTJkbWhZc1dLa0VxbCtPcXJyMkF3R0tEWDY2SFg2NkhWYXFIUmFLRFJhT0R0N1kyNWMrY1dPRUczYytkTzdOeTVNOGY3VzdSb0FWdGIyM3gvckMzZFQ5YktvTWpJU015ZlA5K1U5REFZRFBqMjIyK1JtcHBxK3FQUmFIS010MlRKRWxoWldlVll6V051bXE1eDB1N3JMbDdNYU9uajdlME5SMGRIMk5yYTR2SGp4NmJoSVFXcGFoTXlrU25rNno4L1ZDb1ZrcEtTNE9qb2FLcDIrK3V2dndEa2Z0dytJU0VCMDZkUHg3VnIxK0R2NzQvQXdFQklKQkk0T3pzakxDd01zMmZQeHVIRGgzSHUzRG5UVWM1Mjdkb0JBUFI2UFpSS0pSd2RIV0ZsWllVelo4NEFRSjdEbGdyeWRYei8vbjFFUjBkblMrNzM3dDBieWNuSnFGV3JWcWJYMEpNblQweEpsK2ZQTTA0eDVkV1RNK3QxSzFldUZQWDd3L1RwMDdGNTgyYTR1N3VqWThlTzJmWVRIUjM5Um9ZbkZmVDFiMHhpcWxRcWpCNDlHdGV2WDhmaHc0Y3hiTmd3ZE8vZUhmWHIxNGVIaHdlV0wxOXUwWEZ3ZzhHQVhyMTZRYXZWSWlVbEJYZnYza1Z3Y0REUzA5TXhidHc0M0xwMUMzdjM3c1dRSVVQUXZYdDNOR2pRQUo2ZW5xYlhtN0c5UlZoWVdMYTRPcDBPV3EzVzlNZkd4Z1o2dlI3bno1K0hnNE1EZ29LQzBLaFJvMHlQcTF1M0x1cldyWXRidDI3aGp6LytRSjA2ZGFCVUttRm5ad2NyS3l0SUpCSmN1SEFCUUViaTB4SXBLU25ZdjMrLzJkc0JtTDNQV0kxcXp2VHAweEVaR1pubnVzWSttMW0vQnZidDIyZjIrcFVyVjBLcFZHTDgrUEdJaTR0RG5UcDFNSEhpUkVna0VxalY2a3hmNDZkUG53YVFrVVExeDlnVE5qZzRHRGR1M01DS0ZTc3dkdXpZYk5mbDlWcFBTMHZEc21YTHNHdlhMdGphMm1MS2xDbnc5UFRFcEVtVEVCNGVqcFVyVnlJZ0lBRGp4NDh2OE04Szd5b21Nb25JTE1lK2c2RytkUjI2RjFIQ0JUVVlrTEIwRHR4bUxJRFVNZnVrU29rRUNQaHZIVlIyZDhhd3pZZVFxckhzWGZlQ1dIRDhNdTYrak1jdlBWckIzcnJneHdHSWlFZzRINWJyalpjcGozSHRSVWJDYWUvdFJVaElqVWJMU29NZ2x4YmR3Qk9sVW9tNWMrY0tFc3ZaMlJuVHAwOUhtVEpsQ2xScGw1WHhsNTdrNUdRNE9EZ2dQajRlTTJiTWdGYXJ4Y2lSSTlHeVpVc0FRRWhJQ0dKaVluRHMyREhjdm4wYkR4OCtSR0ppSXBLVGs2RlVLZ0hrWFgxbW5CeHJMa0VuQkhkM2R5Z1VDdEhpbTF2djlaNkd6NTgvaDdXMU5Sd2NIT0RxNmdwSFIwYzRPVG5CM3Q0ZURnNE9wai9HeXFtRkN4ZGk0Y0tGc0xXMWhiKy9mN2I0NW81YkdpZnR2dTd5NWNzSUR3ODN1MGVaVEpacjFhYzVPcDBPRVJFUnFGaXhZbzVIUi9ORHlOZC9mang2OUNqSGFyRTZkZXFZdmYzaHc0ZVlOR2tTb3FPajBiWnQyMnk5VHVWeU9iNzk5bHQwNnRRSlQ1OCt4WVVMRjFDcVZLbE1BN1lHREJpUUxZR2QwM3I1TVdMRUNDUWtKTURLeWdvR2d3RXhNVEhRNi9YWll1ZVVzRkNyMWRsNmNGcmFrOU40bmRqZkgxYXNXSUhrNUdTTUdqWEtiTEpaSnBOWi9KbzBsL1MzUkdGZS85dTJiWU5LcFVMdjNyM1J1WE5udEd2WERuSzVIUHYzNzhlaVJZdE0xOG5sY2tpbFVrZ2tFc2hrTXRQZmplc2JFN3l2Zjh3YU5HZ0FCd2NIcEtlbm8wK2ZQdWpRb1FQYXRHa0RtVXlHWGJ0MllkbXlaYVloTWErVFNDU20rQktKQkRxZERucTlQdHQxTTJmT1JQMzY5VEZ0MmpSWVcxdm5Xc0ZadlhwMXpKdzVFdzhmUGpUMVI4M0swdjZtU3FVU3MyYk55dkgrM080ejU4V0xGL25xTlp1ZmExMWRYZkhKSjUvZ3lwVXJDQTBOTlIwSlg3QmdBWTRjT1FKSFIwZklaREpUa2pTM1N2UmF0V29oTEN3TUd6ZHV4RmRmZldYMm10eUcvZXpZc1FQcjE2OUhYRndjUER3OEVCd2NqR3JWcXBtdTY5V3JGeXBVcUlEUTBGQ0VoSVJnN05peFp0OGNlRjh4a1VsRVpra1VObkFlOFEyVTA0T0FBdndRa1JOOWZCd1NseTFBaVc4bVpXUXV6ZWhZdlFMMkRQMFUvZGJ1UlZSaTRkL1J6OG1lV3cvUmFmbWZXTnV2UGNvNEYvNlhTU0lpS2h5SlJJcFAveE1FdlVHSGY2TVBBd0JPUGQ2RWlKY244WEcxYjFEZXBmWWIzNU85dlQyOHZMeXlWY1RrSlNnb0NGRlI1dDhNZlAyWEZhRVlrNklsU3BUQWtDRkQ0TzN0blcycWFxbFNwU3dhMm1MODVkdFllV1g4dTdGQ3gxeUNUa2lEQmcwU05iNlJnNE1EQWdNRGtaNmVqcXBWcThMRnhTVmZnM1VjSEJ5d2VQSGlmQjMzZmIzYXlzalgxeGRlWGw1SVMwdURXcTJHWHErSGxaVVZLbFdxaEw1OSs2SnExZnkxdzdsLy96N1MwdElFcWNZVTQvVnZxWExseXNISnlTblRhMUNoVUtCbXpab1lPWEtrMmNkWVcxdERyOWVqVzdkdStQTExMODFPZEpaSUpLaFZxeGFlUEhsaUdpQmlmRzFMcFZJMGFOQUFUNTQ4Z1ZhcmhVS2hRTDE2OVFSNVRaWXRXeGFIRHg4Mi9kdmUzaDcxNnRYRHFGR2pMSHA4cFVxVkJPbkJLZWIzaDhlUEgwTWlrWmhON1B2NCtNRE56YzNpeEZaZ1lDQmV2WHBsMGJXdks4enJ2M3YzN2xDcjFhWXFQeXNyS3dRR0J1TFRUei9GUC8vOGcvdjM3eU14TVJFYWpRWjZ2ZDZVVk5UcGROaytIcTh6R0F6dzkvZEgyYkpsb1ZhcjhjVVhYd0RJU0lpT0hqMGFIMy84c1NsK1VsSVNOQnFOcWRMeTlYVmVqMjlNYkVva0V0aloyWmw2dzVZdVhkcmk1K3Z0N1kwS0ZTcVkxakVZREtiWHBmR05xOXc0T1RuQnk4c0xjK2JNc1hoTkFKZzdkeTdPbno5dmR2Q2J1Y25vUXVyWHJ4LzY5T21UcWFMV3g4Y0hHbzNHbExSM2NYR0J2Nzkvbmw4UFZhdFd4WlFwMmZ0NWx5dFhEbzBiTnpZNzdDYzVPUmsxYTliRW1UTm5rSlNVaEM1ZHVtRHc0TUZtV3dzMGF0UUljK2JNUVdob0tPclhyNS9mcC9wT2t4Z3NiZnhCUk8rbGxGMWJrYnhwdGVCeEhYc1BnbDNIM0NzTW9wTlU2TGR1SHk0L3kvbjRnUkRjN1cyeHBtODdOQ3ByK2YvNGlkNG0wdzc1WTRyL29hTGVCaFZEeGZXMW9UZm9jT0R1TXB4NXNqWFQ3VjVPVlZIUHF5TnFsVzRGYTVsZEVlM3V6VEgrY3BuWHNWWXFPbWxwYWFKTzRTNkkrUGg0UEhyMENCVXFWQkI4aUlqUXpwdzVBNTFPSjBqUzFjaDRITjBTZCs3Y3lYZmZTWlZLQmIxZVg2Q0thdU9SWUlQQlVLZ0JJWlN6d3I3K3N4NHpGcHBXcTdYNDJEYTlPY2F2VGNEeVkvV0ZrWnFhaXJpNE9JdXFodC9IMTR6RTNMdFFyOS9QUkNZUjVjcGdRRnpZRktodlhCVTJya3dHMStDWnNLcVUrdytQcVJvdFJtMDdnaDMvM2hkMi9TeXNaVkxNNmVLSHZ2V0VyNUloS21yRk5WbEZSYSs0dnpZaTQ2N2l6NXRoaUU5N2tlbDJLNWtOeXBhb0JTOUhYM2c1K2NMVDBSZE9pcEptcTYrSWlJaUk2TzNCUkNZUkZabytUb2xYd2FPaFQwb1VOSzdNdlJUY1F1ZERZcGY3cEZhOXdZQ3dJeGN3NjhoRlFkYzNaMFN6RHpDMVhSUElMV2pnVGZTMktPN0pLaW82YjhOclE2MVQ0ZlRqcmJqdzdDOGtwK2QyekZBQ2hkd1dDcms5Yk9RT1VNanNVTm10RWZ3cTlIOWpleVVpSWlLaXdza3JrY25mMUlrb1QxSVhWemdOTmQ5c3ZUQjBMMk9RdUdJeDhocFJMcFZJOEYycmhsalcweDhLZWZaZUtrSmFldW9hZXEvWmkvalVkRkhYSVNJaXkxakw3UEJSaGM4eHB0bDY5S2c1Q1dWTDFBUmc3dWRiQTlLMUtpU214U0ltK1NHZUpOekFrUWVyc2xWekVoRVJFZEhiaTRsTUlyS0lvazVEMkxYcExIamN0UE9ua0hya2I0dXU3ZkZCRmZ3NXVBdmM3VzBGMzhmcmp0eDdncmEvYnNPOWwvR2lya1AwcGxqSmJLRFdwUmIxTnFpWVVldFNZUzBUOS91cGtHUlNPV3A0dE1BWDlSZmd1NC8reE9kMVo2Rmx4VUdvN05ZSWpnbzN5S1RaKzgwNVdMdkMwZHF0Q0haTFJFUkVSR0o0dnpxR0VsR2hPUFFlQ0hYRXY5QStpUlEwYnRMYTViQ3FVZzF5bi9KNVh0dlF4d01Idit5R3ZtdjM0bWEwVXRCOXZPNyt5d1MwV2JZTnl6OXJBLzhxUHFLdFEvUW11TnA2SVRZbEV0NU8xWXQ2SzFTTXhLWkV3c1UyN3lienhaRkNibytLcnZWUTBiVmVwdHUxK25Ta2FwS1JwazFDbWlZWmJuWmx6Q1k0aVlpSWlPanR4SXBNSXJLWXhNb2F6bCtOaDBUZ1NYNEdyUVlKaTJmQmtKNW0wZlUrSlJ5eGQyaFh0SzFhVHRCOVpKV1lwa2J2Tlh2dzg4bXJlWjErSnlyV3FwWnNqc3RSKzRwNkcxVE1YSTdhaDZvbG14WDFOZ1FsbHlyZ3FIQkRTZnZ5OENsUkUzYldKWXA2UzBSRVJFUWtJQ1l5aVNoZjVONCtjT3czUlBDNDJ1ZFBrYlRtVjR1dmQxQllZVzNmOWhqMVlXM0I5L0k2dmNHQXlmdE9ZOVQySTBqWDZrUmRpMGdzemNwK2h2dXZ6aU15N21wUmI0V0tpY2k0cTdqLzZnS2FsL3VzcUxkQ1JFUkVSR1F4SmpLSktOOXNXN1NGb2tGVHdlT21IanVFdEZOSExiNWVKcFZnV3J1bStLV0grRU9BTmw2K2pTNHJkeUk2U1NYcU9rUmlVTWp0OEhIMThkaDI0d2NtTXdtUmNWZXg3Y1lQNkZMOUcxakw3SXA2TzBSRVJFUkVGcE1ZRER3d1NVVDVwMDlKaG5KaUFIVEtWNExHbGRqWXdHMzZQTWhLNTY5djI5V29XSHkrL204OFMwZ1dkRDlaZVRyWlkyM2Y5cWpqWFZMVWRZakU4RUI1Q1gvZG1vMUtiZzFSMTZzOVN0cVhmNnVHdlZEQnFYV3BpRTJKeE9Xb2Ziai82ank2VkIrUENsbjZTeElSRlJjYWpRYVhMMTlHbzBhTkJJbW4wK2tnazRuN3ByYzVDUWtKZVA3OE9hcFZxL2JHMXlZaWVsdEpKQkpKcnZjemtVbEVCYVcrZlFOeFAweUUwQTBrNWVVcXduVktHQ1R5L0Exb2VKbVNpa0ViOXVQMG8rZUM3aWNyaFZ5R3hkMWFvbHV0eXFLdVF5U0dkSzBLcHg1dnd1M1lVNGhMamVJMDgvZUV0Y3dXTHJaZXFGcXlHWnFWL1F3S09Tc3gzeWZidDIvSDFhdFhNWDc4ZURnNE9CVDFkZ1R4K1BGajdOcTFDOE9IRHhjbFFhWFZhckZpeFFxbzFXcDA2dFFKRlN0V0ZId05JVnkvZmgzaDRlRm8zNzQ5UHZ6d1E3UFh4TWJHWXNhTUdXamN1REg2OU9samNlejA5SFRNbno4ZnJWcTFRc09HRFRQZEZ4d2NETGxjam9rVEo4TEtLdlBQYXl0V3JJQktwY0xYWDMrZC95Y0V3R0F3WU5pd1lZaU1qTVNNR1RNS2xjeFVLcFdZT25VcXlwWXRpL0hqeHhjNFRrRWtKeWZqODg4L2g3VzFOWDcvL1hmWTJ2S05ReUlpUytTVnlPVFVjaUlxTU91cU5XRC95V2RJMlJFdWFGenRvd2RJM3ZBN0hEOGZtcS9IdWR2Yll0c1hIeU40ejBtc09IZEQwRDI5TGwycnc5Qk5CM0V6V29rSi9nMGh6ZjM3TEZHeG9wRGJvV1hGUVdoWmNWQlJiNFdvMkFzTURNU3JWNFU3ZWJCeTVVcUJkbE53Ky9idGcxS3BoSjJkSGRScU5iUmFMWFE2SGJSYUxWSlRVNkZTcWFCU3FaQ1VsSVQ0K0hqRXg4Y2pMaTRPc2JHeGlJbUpRWFIwTlA3M3YvK2hVNmRPUmYxVUFHUWt1cVpObTRiSGp4L0QyZGtaL2ZyMUUzeU5kZXZXWWN1V0xRQUFSMGZIQWljeXUzZnZqc1RFeEFJOTFzbkpDVnUzYnMzMW1zT0hEK1BzMmJPb1Z5L25DdXNUSjA3Z3hvMGJLRldxVkw3V1AzcjBLQTRlUElqeTVjdG5TbVRHeDhmajNMbHphTktrU2JZa0pnQ2NQbjBhVGs1TytWcnJkUktKQkYyNmRNSENoUXV4ZVBGaXJGeTVFbko1d1g1dGRYVjFoY0Znd0lFREIvRFpaNStoYk5teW1lNWZzR0NCeGJINjlPbVRyNCtoZzRNRC9QejhzR2ZQSG16YnRrMlUxeWtSMGZ1SWlVd2lLaFNIVDNwQmZlTWFOSGR2Q1JwWGRXQVhyR3Q4QUVXOXh2bDZuTFZNaXJDUC80dWFudTRJMm5VY0dwMWUwSDI5YnQ3UlM3Z1ZyY1N5SHY1d1VPU3ZlcFNJaUlxLzU4K2ZJem82V3RDWUwxNjh3SVFKRXdTTmFUUnQyalQ0K1Boa3V1MysvZnQ0OE9BQk9uZnVES2xVaWkrLy9CSlBuanl4T0thMXRUVmNYRnp3Nk5FajAyM1IwZEhvMzcrL1lQdis0WWNmc2xYODVVWWlrZURycjc5R1lHQWcxcTVkQ3o4L3YyelB1ekJ1M0xpQkRSczJRQ2FUUVNhVFllUEdqV2pXckJsOGZYMExIRE8vKzdQa2M2VFZhbkgwNkZFb0ZBcTBiZHMyeCt1T0h6OE9BR2pWcWxXKzlyQjc5MjdZMjl2ajQ0OC9CZ0RjdlhzWDkrN2RRMFJFQkF3R0EwcVdMSW05ZS9jQ0FDcFhyb3dxVmFwQXE5WGkyYk5uK2ZwOG10T3BVeWRzMzc0ZHljbkplUHo0Y2I0U3liZHVaZjZadEZtelpvaUlpTUNxVmF2dzJXZVpCNXp0MnJYTDRyZ2RPblRJbE1nTUN3dURYcC83ejVseGNYRUFnTTJiTitmNU9lM2Z2ei9LbENsajhYNklpTjVYVEdRU1VlSElaSEFlTVE2dmdrZkRvQkoyRUU3aWJ3dmhHam9mTXJmODk2TWMwS0E2cXBaeXdjQU5meU0yV2J5anMvc2lJdEh1MSsxWTE3ODl5cnNVdlBxQWlJaUtyd01IRHVUN01mMzc5emViQk5Wb05QbEtKT2FIV3EzT2R0dGZmLzBGQVBEMzk4OTBlOCtlUGFGUUtHQmpZd05iVzF2WTJOaGc3dHk1c0xlM3g0OC8vZ2duSnljNE9UbkJ6aTU3R3dLWlRBWXZyN3g3V1VkRlJVRWlrY0RUMHpQWDYyeHNiUEtNbFZXZE9uWHc0WWNmNHNTSkUxaXdZQUZtejU2ZDd4am12SHIxQ3FHaG9kRHBkQmc0Y0NCc2JHeXdiTmt5VEo4K0hVdVdMQ2x3cFdGK0szUGJ0R21UNXpXblRwMUNVbElTT25ic21HUExnS2lvS1B6Nzc3OXdkSFNFcjY4dkVoSVN6RjVuYjIrZnFlcngxcTFidUhuekp2cjM3Mjk2RFp3K2ZScHIxcXd4WGJOejUwN1Qzei8vL0hOVXFWSUZ0Mi9maGxhclJjMmFOYzJ1OCtlZmYrTFBQLy9NODdrQkdVbEFXMXRiaElhR1duUzk4V01jRUJCZzl2NFRKMDdneElrVG1XN0wrclY5N05neGhJU0VZTlNvVWZqa2swOXlYZS9Rb1VONUpqS05VbEpTY09qUW9WeXY2ZHk1TXhNUlpUODVBQUFnQUVsRVFWU1pSRVFXWUNLVGlBcE41bDRLVG9OSElXRnhtS0J4OVNuSlNGZ3lCNjRUWmdBRjZIL1Z1R3hwSEI3UkF3UFcvNDNMejJJRTNkdnJJbUtVYUwxMEszN3YweFlmVnZBV2JSMGlJbnI3K2ZqNFdKd1l2WDM3TmdJQ0FxRFg2eEVTRW9JbVRacmthNjI0dURnY09IQUFQajQrMlJKTHc0WU55M2I5MHFWTElaRkk4cXc4ZEhkM3h4OS8vSkhuK20zYXRJRmNMcmZvMm9JWU9uUW96cHc1ZzZpb0tFUkhSOFBEdzZOUThWSlNVakJod2dTOGZQa1NkZXZXUmQrK2ZTR1JTSERod2dWY3ZIZ1J3Y0hCbURWckZoUUtoVURQb0dDeUpzbjM3Tm1EUFh2MlpMckcrQnJidDI4ZkRBWURrcEtTMEt0WHJ4eGpabjE5aFllSHc4N09EdDI3ZDg5MmJkYlg3K3RKMTJ2WHJnRUFMbHk0a0sweXNsS2xTa2hJU01oWElqODV1V0JESFAzOC9OQzNiMTg4ZS9ZTTN0N1pmelpidjM0OWpoMDdsdTMyeU1oSUFMQjRPSStQajArMkpMVk9wNE5FSW9GVUtqWDdHSzFXQzcxZUQydHJhNHZXSUNLaXpKaklKQ0pCMkRScUR2VkhiWkI2TlA5Vks3blIzTDJGNU8wYjROQ2pZRWZZdkp6c3NYdklKeGo3NTFHRVg3a2o2TjVlRjVlYWp1Ni83OGFQblpwamNLTWFvcTFEUkVUdkI0MUdnOW16WjBPdjE4UGYzei9mU1V3Z1k4aVBjVmlOSld4dGJaR1NrcEx2ZFlxS2w1Y1hac3lZZ1pvMWF4WTZLWlNjbkl6dnYvOGVEeDQ4Z0xlM040S0RnMDJKcUFrVEp1RHJyNy9HclZ1M0VCd2NqR25UcHBtdFZIM1RYRnhjc3QwV0h4OFA0eXpYOVBSMDdONjlHeEtKSk1kS3Yram9hS2pWNmt5OUx1L2V2WXRUcDA1aHdJQUJjSEJ3d09IRGgrSHM3QXhMWnNSZXZIZ1JnUGtqMnkxYXRNREVpUk14WU1BQWk1NWZZVGc1T1NFOVBSMGhJU0hvMjdjdnZ2amlpMnozbS9QbzBTTllXVm1oVXFWS0JWNjdmZnYyWmhPY1JzT0dEY09USjA4S1ZPbE5SRVJNWkJLUmdCejdENEhtemsxb256OFRORzdLWDF0Z1hiMFdyR3ZVTHREakZYSVpmdTdXQ3JXOVNtTFN2bFBRNllXZHNtNmsxZXNSK05keDNIenhDajkyK2hCV012UHZ4Qk1SRWVWbDZkS2xpSXlNUktsU3BUQnExS2g4UDE2cFZHTEhqaDBBZ0hidDJsbjBHRnRiMjBJUE54S0NrUDAzWDFlMWFsVk1talFwMisyeHNiR1lPSEVpSGo1OENIZDNkL3owMDArWkVsMU9UazZZT1hNbXhvNGRpeXRYcm1EOCtQR1lObTBhU3BiTWYrc2JJVzNhdENuYmJhOVhhKzdac3dlSmlZbjQ3My8vaThtVEo1dU5NWExrU055NWN5ZFRJblBGaWhWd2RuWkd0Mjdka0pxYWlzV0xGOFBlM3Q3VVl6T25ZKy94OGZHNGR1MGFCZzRjYVBvY2J0bXlCY3VXTGNNZmYveVJhenVDbHk5Zll1SENoZmpxcTY5UXVuVHBiUGRyTkJxRWhvYkN4OGNILy92Zi81RGJRTnZ3OEhEWTJOaGd4b3daQUFDOVhwOHRzVnF4WWtXRWg0Zm4rSHc2ZE9pUTZkLysvdjc0N3J2dnpLNjNjdVZLYURTYVRMZkZ4OGRqMmJKbFpxK1BqNDhIZ0d6M0R4OCtQS2VuUkVSRXIyRWlrNGdFSTFIWXdQbXI4VkJPQzRSQnF4VXVzTUdBaEYvbXdpMTBQcVRPMmFzUExOcWJCQmpldEJhcWU3aGk4TWI5aUV0TkYyNS9XYXc2ZnhOM1l1T3hxazlidU5ubHYrOFhFUkc5M3c0ZlBveS8vdm9MVXFrVTMzMzNYWTc5RDNQeisrKy9JelUxbzBlMHBZKzNzN09EWHErSFJxTXhPNDM2VFJGNndKS1J1N3Q3dHR1dVg3K08wTkJRS0pWS2VIaDRZTmFzV1dhUHFIdDZlbUx1M0xrSUNnckMzYnQzTVdMRUNJd2RPeGJObXplM2FPM0Jnd2NYZXYvNW9WS3BzR0hEQmtpbFVnd2FOQ2pINjR3OUhvMzlNWThlUFlxTEZ5OWk2TkNoMEdnMDJMbHpKNUtTa2pCOCtIRFQ1eVZycGFIeHVSMDdkZ3dHZ3dIbHlwVXozV2VzOEhWMGRNeHhEMHFsRWtGQlFYank1QW5zN096TUpneGpZMk54Ly81OW5EcDFDdmZ1M1VOd2NIQ09yMnRYVjFkY3ZIZ1I1ODZkQXdCczNMZ3gyelVlSGg2bUlVWUE0TzN0amJwMTY1cU5sOWRBb08zYnR5TXRMUzNUYlVsSlNhYXA5em5KZWo4VG1VUkVsbUVpazRnRUpTOVhFUTY5QmlKcDNRcEI0K29UNHBHd2RDNWNncVlCT2ZRY3NvUmZSVzhjSE5FZG42L2JoNXZSU2dGM21Obkp5Q2kwK1dVcjF2UnRqeHFsM1VSYmg0aUl4R2ZKNEJXaDNMeDVFM1BtekFHUWtZQU1EdzlIclZxMThoWGozcjE3Mkxkdlg3N1hOaDZYVnFsVWNIWjJ6dmZqaGZJbWp0enFkRHBzMkxBQmE5YXNnVjZ2UjVVcVZSQWFHZ3BYVjFjQUdjZXkxNjlmRHdEbzE2OGZySzJ0NGVYbGhZVUxGMkxLbENtSWlJakExS2xUNGVmbmh5RkRodVE1MEVpc0FVODVPWGp3SU9MaTR0QzFhMWVVTFZzMngrdU1pVXhqNHRyWTEvSzMzMzdEYjcvOUJpRGpDSC9yMXEyeGJ0MDZBRGxQWU4rOWV6ZUFqT3BLby9qNGVNamw4aHlUanRIUjBRZ0tDa0pVVkJRYU5HaUFiNzc1eHV4MVhsNWUrUG5ubnpGbHloUmN2SGdSbzBhTlFraElpTm05cUZRcXpKczNENTZlbnZqMTExOHpEWk02Y3VRSWZ2amhoMndUM0t0VnE0YlJvMGViWFR1dlJLWnhvSlpSbXpadGNqMWFQbmp3WUI0dEp5SXFCQ1l5aVVod2RtMC9odnI2RmFSZnV5aG9YUFhOYTBqZXNSRU8zZm9XS2s1NUZ5ZnNHOVlWbzdZZHdjNGJEd1RhWFhhUDRwTFE3dGZ0V05pMUJiclZxaXphT2tSRUpLNnNFNzh0Y2ZMa3lXeFZXbm1Kakl6RTVNbVRvVmFyMGFWTEYremN1Uk5uejU0RmtERzRKelEwRklNSEQwYU5Ham4zWXRacXRaZzFheFlrRWdsc2JXMmhVcW5NWG1ldVF0Q1lnQW9JQ0lETXpKQzlzTEF3czFXTmI1czdkKzVnL3Z6NXVIdjNMb0NNeisvWXNXTXpEZkZKUzBzekpUSjc5dXhwNnNIcDZ1cUt1WFBuNHBkZmZzSE9uVHR4N05neG5EcDFDbTNhdEVHUEhqMnlKUTBOQmdNa0VnbjI3OStmcnowV05ubmVwVXNYbENsVEJ1WExsOGR2di8yR1R6LzkxT3hSZU8zL1AwRmpUR1IyNnRRSlpjdVdoWnViRzQ0ZE80YjkrL2RqNE1DQm1WNFA1dloyNjlZdFBIandBSEs1UEZORjdjdVhMK0htNW1iMktQaTllL2N3YWRJa3ZIejVFczJhTlVOd2NIQ3VsY0JXVmxZSUN3dkRUei85aEdQSGppRWdJQUJUcGt4Qm5UcDFUTmNZREFiTW1UTUhNVEV4bURwMUtuYnQyb1dPSFR2Q3pzNE9UNTQ4d2NLRkMrSGg0WUYrL2ZxWlhVT2xVcUZ2Mzc3dzkvZkgxMTkvbmVOZWlJaW82RENSU1VUQ2swamdOR3cwWGswTWdENGhYdERRS1g5dWdyVnZkVmpYTkgvOHgxTDIxbFpZMmFzdDVoMjdoQjhPbllNRi9lc0xKRldqeGRCTkIzRTFLaGFUMmpTR3ZCRFZwRVJFVkRSeTZvMlhtLzc5Kytjcmtmbmt5Uk44KysyM1NFaElnSitmSDBhTUdJR2RPM2VhN3Qrd1lRT3VYYnVHc1dQSG9sT25UaGd5WkFqczdlMnp4Vm05ZWpVZVBIaUF6ejc3REtkUG44NHhrWmxiaFdCVVZKVFoyM1U2WGI0VGJCcU54dUxIYk4rK1BkZGo4QWFEQWFtcHFZVWF0TE43OTI0c1dMQUFCb01CdHJhMkdERmlSTForaUhteHNyTEMxMTkvamFaTm0yTCsvUG1Jam83RzNyMTdVYmR1M1d5SlRKMU9WMlRIOU92VnE0ZERodzVoMDZaTnVIejVNdWJObTVkdDRucldSS2FQanc5OGZIeVFscGFHMmJObm8wS0ZDbWpac21XbXh3UUdCdUxwMDZkd2RuYUdvNk1qWnMyYWhkS2xTNk5VcVZLb1VhTUdIajE2WkxyMnhZc1hacXRWang4L2pyQ3dNS1NscGFGdDI3Wm8yN1l0Um84ZWpVbVRKdVZZM1RwbXpCalkyZGxoNHNTSmNITnp3L2J0Mi9IOTk5OWovUGp4cGpjYmJ0NjhpZVBIajV1cUhwY3ZYNDYxYTllaVU2ZE9PSExrQ0RRYURhWk1tWkxqNUhtcFZJcVVsQlNvMVdvTFA4cm1KU1FrWVBYcTFUbmVSMFJFQmNkRUpoR0pRdXJrRE9maFl4QVhObFhZd0FZREVwYk9oV3ZJZk1oY0MzZGtXeUlCeG4xVUR6Vkt1Mkg0NWtOSVNpL2NENjI1V1h6aUtxNC9mNFhsbjdXR0svdG1FaEhSYSs3Y3VZTUpFeVlnSVNFQjllclZ3M2ZmZlpldGdtMzQ4T0Z3YzNQRDZ0V3JzV3ZYTHB3NmRRb2pSNDZFbjU5ZnB1dXVYTGtDSHg4ZkRCZ3dBS2RQbjg1eFRYUEhXcGN2WDQ3dzhIRDg4TU1QYU5pd29kbkg1WFNzMkp3blQ1N2tPakU3SzJrZWIvWWRQSGdRUzVjdVJaOCtmZEN6Wjg5TTl5VWxKV0gyN05tb1U2Y091bmJ0bW1PTXBrMmI0cmZmZmtQVnFsVXhac3lZUEkrRTU2WkJnd1pZc1dJRndzUERjZnYyN1d3SlB5QWprWnRUMHF5d2NxdXFOZkwzOThmeDQ4ZHg4dVJKTEZpd0FFRkJRWm51MStsMEFKQXQyYnA5KzNiRXg4Y2pNRERROUZyczBxVUwvUHo4b0ZBb01HL2VQSFR0MmhYZHUzZUhyNjh2U3BRb2dTNWR1dUQwNmRPbUJMeFdxOFhUcDAveHdRY2ZtT0pxdFZyOCt1dXYyTDU5TzRDTWhQL0FnUU94Wjg4ZTNMMTdGK3ZYcnpkN3ZQemN1WE40K1BBaHZMMjk0ZTd1anErKytnb09EZzVZczJZTmZ2cnBKemc2T3FKUm8wYW9VYU1Hd3NMQ1RGV2FsU3BWd3Z6NTgwMkRrV3JYcnAzcmtDYmpVZnZjaGdrWkdReUdIRit6aVltSldMTm1UWjR4aUlnby81aklKQ0xSV05lc0M3dU9YYUhhczEzUXVQcWtSQ1Q4UEF1dUUyWUFabzYrNVZlN3F1VndZSGczOUZ1L0YvZGZpdmN1K2RIN1QrRy9kQ3RXOTIySFdwNXYvOUU4SWlJcXZKTW5UK0tubjM1Q2Ftb3FtalJwZ3NtVEo4UEt5c3FVWURLU3lXVG8xYXNYbWpWcmhyQ3dNRVJFUkNBa0pBUitmbjRJQ0FndzliUnMwNllOYXRTb1VhRGttYkUvWkc2VHkzUHErMmRPbXpadElKZkw4L1dZbkdnMEd2eisrKzlJU2tveUhRbC8zZlhyMTNIcTFDbWNPM2NPdnI2K09SNi9kM1YxeFpJbFMzS2RvSjBmQ29VQ0F3WU1NSHVmVnF1RlJxT0JtNXM0dmJJdDdidjV6VGZmNFBidDJ6aHc0QUJxMUtpQlRwMDZaZG9qa0RtUnFWUXFzWEhqUnRTcFV3ZU5HalV5WFJjVEV3TUFVS3ZWOFBMeXdzNmRPOUcwYVZNb0ZBckV4TVRBMDlNVGxTcFZ3cXRYcnhBYkc0djQrSGhvdFZwVXJ2eC83WFdrVWlsaVltS2dVQ2d3YnR3NFU2L0t0bTNiWXQyNmRmajc3Ny94OGNjZnc5ZlgxL1FZZzhHQUZTc3llcS8zNzkvZmxHUWNNR0FBckt5c2NQUG1UZFN2WDk5MHZUR0pxVlFxY2VEQUFVUkhSOFBkM1IzdTd1NjRldlVxQmd3WWdPN2R1Nk5uejU3WnFudU5IdzlqSzRHY2FMVmFHQXdHMDVDa3JDenBrVWxFUkFYRFJDWVJpY3FoUjM5b2JsNkRKdksrb0hFMWQyOGhlZk1hT1BRZUpFaThLaVZMNE1Ed2JoaSsrUkFPM0hrc1NFeHpIc2Nub2Yxdk83RGcwNC9RNDRNcW9xMURSRVRGbTE2dngrclZxN0YrL1hvWURBYTBiTmtTUVVGQk9TWkdqSHg4ZkxCZ3dRS3NXN2NPNjlhdHc3Rmp4M0QxNmxWOC9mWFgrT2lqanpKTllzNnYwcVZMQXdDZVAzOWU0QmhpMmI1OU8ySmlZbUJqWTRPaFE0ZG11NzlaczJibzJyVXJ0bS9manREUVVQenl5eTg1RGl3U0tvbVpsK1RrWkFBWlZaSmlUQzAzVjFYYnYzLy9iRlBmSFIwZE1YYnNXRXljT0JGTGxpeEJqUm8xVUw1OGVRQVpDV0lnYytKdTBhSkZVS2xVK09TVFQzRDkrblhFeE1UQXpjME5nWUdCMmRZYk4yNmM2ZS9mZmZjZEdqUm9BQUM0ZXZXcTZRajFmLzd6SDlNMVVxa1UzMy8vUFo0L2YyN2FBNUF4TlgzSWtDSDQ0WWNmTUdmT0hDeGV2TmlVWE4yeFl3Y2VQSGlBYXRXcVpldFgyNmRQSCtqMStreVZrUThmUHNTZVBYdXdmLzkrcUZRcXRHN2RHaU5Iam9TRGd3Tk9uanlKbFN0WFl1M2F0VGgvL2p3V0wxNmNLVjU2ZWpvQVpCb1FaSTd4YzJ2dXV0MjdkK2RhWFN4RVlwK0k2SDNHUkNZUmlVb2lsOFA1cS9GNE5Xa3NET241RzNxUWw1UTkyMkhsK3g4bzZqVVNKSjZ6alFMcituWEFqNGZQWTk3UlM0TEVOQ2RObzhYd3pZZHdOU29XVTlvMllkOU1JcUppVHVpcDVjK2ZQMGRZV0JqKy9mZGZTQ1FTREJ3NEVQMzY5YlBvT0N1UWtRejYvUFBQMGFCQkEvejQ0NDk0L3Z3NVFrTkRFUnNiaXg0OWVoUjRYOFpqNDQ4ZmkvZUdYa0hFeE1TWWp1bjI3ZHMzeDZQQnc0WU53N1ZyMTNELy9uM01tREVETTJmT3pQTzR1cGlNeDd5MVdtMlJWK0ExYXRRSUxWdTJ4SkVqUjdCNTgyWlRVdExZQzlLWU5IejQ4Q0ZPbkRnQkFKZzJiWnJwOFhQbnpzWENoUXV4ZCs5ZTdOdTNEd3NXTE1pMmhwZVhGNXlkblZHcFVpV2NPSEVDS1NrcGNIZDNSN2x5NVRKZHAxQW9NaVV4alZxMmJJbjkrL2Zqd29VTCtQbm5uekZtekJnOGZQZ1F5NWN2aDF3dXg1Z3hZOHgramJ6K09kNjhlVE4rL2ZWWEFFRGp4bzB4WU1DQVROV2R6WnMzUjlPbVRiRm56eDZ6L1ZnVEV4TUJJTmRlclVER05IWUFtU3FoQzZKeDQ4WUlEUTB0MEdPSmlONVhUR1FTa2Voa3BiM2dPSEE0RW4vTi9rTnZZU1g4T2g5dW9mTWhjeThsU0R5WlZJTGcxbzFRczdRYnZ0NStCQ3ExVnBDNDVpdzVlYzNVTjlQZDNsYTBkWWlJcUhDRW5GcSthOWN1L1BMTEwwaFBUNGVEZ3dNQ0F3UFJyRm16QXUycmV2WHErT1dYWHpCdjNqeGN2MzY5MEFuWE1tWEt3TWJHQnJkdjN5NVVIS0V0V3JRSWFXbHBxRml4WXJiZW1LK1R5K1dZT0hFaVJvd1lnY3VYTCtQMzMzOFhwUkxTVWsrZlBnVUFkTzNhRlY5OTlWVytIaXQwOGh3QVJvNGNDVzl2NzB3VHU5UFQweUdSU0V3Vm1UNCtQbWpSb2dVOFBUM2g2ZW1KVXFWS3dkM2RIVDQrUHBCS3BUaDY5Q2dVQ2dVOFBEd3l4VllvRktiaFUwMmJOa1Y0ZURpMFdpMjZkT21TcnowR0JnWmkyTEJoMkwxN04yeHRiWEgwNkZHbzFXcDgrZVdYcUZTcFVwNlA5L2YzaDFLcFJIUjBOSTRmUDQ2elo4K2F2YTVIang0WVBueDR0dHRmdkhnQjRQL2FMT1RFZUoweHFXNThBK0g0OGVPSWpvNUd3NFlOc3lWd2pkUnFOZmJzMlFPdFZtdXFnaVlpSXNzeGtVbEViNFJ0ODVaUS8zc1ZhYWYrRVRTdVFaV0NoRVUvd1dYU1RFamt3azBGL2JSbUpmekh3eFVETnZ5TnU3SENUbDUvM2ZFSHorQy9kQ3ZXOUcyUEQ3ellONU9JcURnU2NtcTVoNGNIMUdvMTZ0YXRpOERBd0Z3SGoxakNPTVZacVZUbWVKVGFFcW1wcWJDMXRVV05HalZ3OGVKRlBILyszRFFJUjZ2VklpMHRMYzhxTlRFY1Bud1laODZjZ1ZRcXhUZmZmR1BSMGZ0aHc0WmgwYUpGcGo2UDllclZlME83emN5WUVLNVFvVUtSckorVnM3TXpCZzRjYVBxM1JxT0J3V0RJMUUvVm1Bek9TV3hzTE5MUzB0Q3JWNjlNdDdkcjF3N2p4NDhIQUxSdTNScHIxNjRGa05IN01qOWNYVjB4ZmZwMEJBVUZZY3VXTFFDQWpoMDdvbnYzN2hZL2Z2anc0VmkyYkJtQWpDcmRySXdWbStZWSs2OTZlM3ZudW82eGF0bDRuVEVwMnJGalJ3UUVCQ0FpSWdJREJ3NUUxYXBWTXowdVBqNGVreWRQaGxhclJldldyVEZpeEFpTG5oY1JFZjBmbm1ja29qZERJb0hUb0JHUWUrYitnMkZCYUI3ZVEvS0dWWUxIOVMzcGdvUER1Nk5ycmJ3ckFBcmphVUl5MnYrMkhadXUzQkYxSFNJaUtub05HemJFdkhuejhOTlBQeFU2aWZtNnZDckljdkx5NVV2TW1UTUhNMmJNQUpCeDFCV0E2WGd4a0hHMHUzZnYzdGkzYjEvaE41b1BVVkZScGlQTVBYdjJ6SFJFT0RkZHVuUkIvZnIxWVRBWThOTlBQNWw2TmI1cDU4NmRBd0RVckZtelNOYlBpMHFsQW9CY0IwT3AxV284ZlBqUVZObDQrL1p0K1ByNklpUWt4UFJITHBkblNuSnJOQnBJcFZMSVpMSThoK1prcGRWcWNmMzZkUmdNQnROdE1URXgyZnArV3Fwbno1N1ovbVJWbzBZTmxDbFRCbHF0Rm9jT0hRS1FjY1ErNi8ydmk0aUlBSUJNZzR5QWpFVDY5T25Ub2RGb0VCUVVoUDM3OTV2dU8zZnVIRWFPSElsYnQyNmhXN2R1Q0FvS2dreUFvWlZFUk84YlZtUVMwUnNqc2JHQjg2Z2dLS2NHd3FCUkN4cGJkV0Ezckh6L0E1dkdId29hMTBGaGhkOTZ0a0VqbjlLWXRPODB0SHE5b1BHTjByVTZqTmg2R0ZlaVlqR3RYVk5ZeWZnK0V4SFJ1eXFuaWRwdmtrcWxRbmg0T0xadTNZcjA5SFRUbmo3NjZDTXNXN1lNdTNidFFyZHUzU0NUeWFCVUtwR2VubTdxcC9nbWFMVmF6Smd4QXlxVkNsV3FWTUdnUVlQeTlmaHZ2dmtHUTRZTWdWS3B4T3pac3hFU0VpTE9Sbk53OCtaTlBINzhHR1hLbERIMUhpMXVVbEpTQUdRZVdIUHg0a1djUG4wYVQ1OCt4ZE9uVHhFVEV3T0R3WUR5NWN2RDJka1owZEhSYU5ldUhabzBhUUlnSTJtcDFXcE4xY0JhclJhelo4K0d3V0NBUkNMQjlPblRzV0RCQWpnNk91YTZGNjFXaTRNSEQyTERoZzJJaW9xQ1hDNUhuejU5Y083Y09WeTRjQUdEQnc5RzU4NmQwYU5IRDBIZkFBQ0ErZlBuQXdBMmJOaUFGeTllUUM2WFk4R0NCYmg1OHlZQ0FnSk05NysrMTB1WExzSGEydHBzY3IxV3JWcFl2SGd4cGsyYmhsbXpadUg0OGVOUUtCUTRldlFvWEZ4Y0VCSVNZdnI0RVJGUi9qR1JTVVJ2bE55blBCdy9INHJFbFQ4TEhqdHh4V0pZbGFzSVdXbGhwNUZLSk1Dd3ByVlF4N3NrdnRoNEFDK1NVZ1NOLzdwbHA2L2ozK2V2c0xKM0cvYk5KQ0lpd1JtbkxROFlNQUFKQ1Fsd2NYSEJzR0hEVE1lZlhWMWQwYkpsU3h3OGVCQ2JObTFDbno1OUVCc2JDd0Q1NnVlbjFXYjBtTFowZ0ZGVzgrYk53NTA3ZDZCUUtQRDk5OS9uZWFROHE1SWxTK0xMTDcvRTNMbHpjZWJNR2V6Y3VUUGYvUm9MSXp3OEhFREdrZXY4TWxaSzVqV29xTEI5TkI4OWVnUWc4MkNicUtnby9Qbm5uMUFvRktoY3VUS2FOV3NHWDE5ZlZLOWVIVXVXTElGRUlzblVNOVk0ME1oWUVieGt5Ukxjdm4wYnZYcjFnbzJORGY3NDR3OU1tREFCTTJiTWdKT1RrOWs5SERod0FQdjM3MGRjWEJ3QW9FNmRPaGc1Y2lUS2x5K1BBUU1HWVBQbXpkaXdZUU8yYmR1R0hUdDJvRUdEQm1qVnFoVWFOV3FVWjRMVVV2djM3OGVxVmF2ZzdPeU1SWXNXWWZueTVUaHc0QUFpSWlJd2VmTGtUTU9KenB3NWc1U1VGRFJ1M0RqSGF0Wnk1Y3BoeElnUm1EWnRHczZjT1FNZ1k2RFM2TkdqbWNRa0lpb2tKaktKNkkyei9hZ04xTGV1SSszME1VSGpHdEpTRWIvb0o3aE9tUVZKUG84eVdhSlIyZEk0T3JJSGhtdzZpT01QbmdrZTMraGtaQlJhTHRtQ05YM2JvNDYzc0ZVSFJFU1VPM1BKb2NJa2pGNS83TUtGQzFHOWV2VUN4eXFzYTlldW1aSkZLcFVLdlh2M1J0KytmZkh6eno5ajhlTEZHRHQyTERwMDZJREJnd2ZqMUtsVFdMVXFvMjJMTWVGVnRteFpzM0ZWS2hXMFdpM3M3ZTFOUjJXTlI1RmZyL2F6MU5xMWEwMUhjZ01DQWdwYzBkaWhRd2Y4ODg4L3VIVHBFcFl0VzRiYXRXdm5PSUJGU09mUG44ZXBVNmRnWjJlSHpwMDc1M3F0TWVGclROVHFkRHBzM0xnUkFPRHVubnZ2YkhNZmw2aW9LT2gwdWt5M1hieDRFVUJHUDBkSFIwZlkydHJpOGVQSHBzL3Y2ejA4L2Z6OFVLTkdEWlF2WHo1VEluWFhybDA0ZCs0YzJyWnRDMmRuWjJpMVdoZ01CdXphdFF0QXhxQ290V3ZYNHErLy9rTDE2dFV4YU5BZ3lHUXkzTHAxQytmT25jUG8wYU1SSEJ5TTh1WExJeUlpQW1mUG5zWHAwNmNSR1JrSklDUGhYYjkrZmZUdTNSdDE2dFF4cld1c3pPelFvUU8yYk5saTJzZTVjK2Nna1VoUXVYSmwxS3haRTFXclZrV3JWcTJ5SmM3eit0cE5TMHN6VlNEYjJ0cGl5cFFwOFBUMHhLUkpreEFlSG82VksxY2lJQ0FBNDhlUGg1K2ZINEQvUzFKbmpaMldsb1liTjI3ZzNMbHpPSFhxRkY2OGVBR0pSSUlHRFJvZ0xTME4vLzc3TDZaT25Rb1BEdzgwYU5BQXRXdlhocSt2TDd5OHZBcWM4Q2NpZWg4eGtVbEViNTVFQXFjdnZvTG00VDNvWGtRSkdscjdKQkpKYTM2RjAvOUdDUnJYeU4zZUZsc0hkc2FQaDg5ajN0RkxvcXdCQUZHSktlaTRmQWZtZFBGRG43cFY4MzRBRVJFSlFzeGp3TG4xSW53VFhGMWRZV3RyaTZwVnEyTHMyTEh3OHNvNHdmREZGMS9nMnJWcm1EZHZIcVJTS2RxMWE0Y0pFeVpnNnRTcFdMbHlKWUNNSVVVNVZXUmV1SERCZEhUYnlpcGo4SjVHb3dFQVZLdFdMVjk3TkJnTXBtbmZuVHQzenZld21LekdqQm1Eb1VPSDRzTVBQMFNwVXFVS0Zjc1NzYkd4Q0FzTEF3RDA2ZE1uendGSjE2NWR3N2ZmZmd1NVhBNXJhMnVrcDZlYkVwR3ZWejZhWS96Y3ZLNS8vLzdaK2tsZXZuelpsSHpMU2lhVG9XdlhycVovT3pzN1p4c2FkZVRJRVN4YXRBZ2VIaDc0OHNzdnNXalJJbE12U1FEdzlmWEZwVXVYc0hyMWFwUXVYUnBUcDA0MUpXYURnNE1SRkJTRWlJZ0luRGh4QXZmdjM4ZXNXYk5NajNWMWRZVy92ejg2ZE9pUTY5ZGVpUklsTUdUSUVQVHYzeDlIamh6QmdRTUg4TysvLytMdTNidTRlL2N1UHYzMFU3TWZyOXlHL2V6WXNRUHIxNjlIWEZ3Y1BEdzhFQndjbk9uMTJxdFhMMVNvVUFHaG9hRUlDUW5CMkxGaklaZkxFUkVSQVU5UFR6UnYzaHg3OSs3RjdkdTNjZS9lUGR5N2Q4LzB1WE4xZFVYMzd0M1JzV05IMHhzQXQyN2R3dDY5ZTNIOCtISHMzcjBidTNmdkJnQllXMXZEdzhNREV5Wk15Tlp6azRpSXNtTWlrNGlLaE1UR0ZpV00vVEsxR2tGanB4NDlBS3VxLzRIdGg2MEVqV3NrazBvUTNMb1JHcFR4d0lpdGg1Q1lKazdQc0hTdERxTzJIY0dWWjdFSTdkQ01mVE9KaU40QWM4bWhkMFdaTW1Vd2QrNWNWS3BVS1ZNRm1KdWJHMmJPbkltQWdBQmN2WG9WN2RxMVErUEdqYkZ3NFVLc1g3OGVDUWtKdWZhb2ZMM0swWmpBVkNnVXFGV3JGZ0lDQXZLMVI0bEVndSsrK3c2MWE5Y3U5TkZwQVBEMDlNVFNwVXZmV0o5S3RWb05PenM3dUxxNm9rZVBIbmxlWDc1OGViaTZ1a0tuMDBHbjA4SFcxaGF1cnE1bzNicTF4Wk82WCtmcDZabHR3STZ4Nmk4dExRMXF0UnA2dlI1V1ZsYW9WS2tTK3ZidG0yMnlkbFlWSzFhRXI2OHZ4bzhmRDBkSFIzVHExQWxseXBTQndXQ0F1N3M3V3JSb2dZc1hMOExEd3dOaFlXR1pCay9aMnRwaTVzeVpXTGx5SlQ3Ly9ITklwVkpjdm53Wjl2YjIrTzkvLzRzUFB2Z2dYOVdJTmpZMjZOQ2hBenAwNkFDbFVvbXpaOC9penAwN0dEcDBhS2JyeXBVcmg4YU5HNXNkN3BPY25JeWFOV3ZpekprelNFcEtRcGN1WFRCNDhHRFkyOXRudTdaUm8wYVlNMmNPUWtORFViOStmVmhaV2FGa3laSVlObXdZNUhJNUlpTWpzWHYzYnNoa01sU3FWQW4xNjlkSHc0WU5VYk5teld6UHEzcjE2cWhldlRvQ0FnSnc4K1pOWEw1OEdiZHUzY0tEQnc4Z2xVcFJxWks0d3lXSmlONFZFc1BySStHSWlONncxQ04vSTNIVkVzSGpTcXl0NFRwMU51Umx4RDFDOWxDWmlDODI3c2YxNXk5RlhhZHBPVStzNnQwV0pSM1lONU9JaUN6ejVNa1RxTlZxaXhNa1NxV3l3TlBQamI5U0dQK2JWMy9IZDFsOGZEeFVLcFdwNHZWOWtaeWNuR2NGYW5HU21wcUt1TGc0aXo1UFdxM1dWR1g2NnRVcnVMbTVBUUFTRXhQeDVNa1RWSzVjdVZBVjE2L0hKeUo2MzBueWVJZUxpVXdpS2xvR0F4S1d6RWJhMlJPQ2g1Wjdsb0hydERtUUZLQS9WMzZrYWJRSTJuVUM2eTVGaUxxT3A1TTlWdmRwaDNwbHhEOGFSMFJFUkVSRVJQU201WlhJZkgvZktpV2k0a0VpZ2RQZ2taQjVlQW9lV3Z2OEtSSlgvUXlJL0g2TmpaVWNDN3Uyd0lKUFcwQWhsNG0yenZQRUZIUmF2a1AwaENrUkVSRVJFUkZSY2NSRUpoRVZPWW10SFVxTUNvSkVoQ00xYWFlUElmV2YvWUxITmFkLy9XcllON1FyeXJrNGlyYUdXcWRId1BaL0VQalhjYWgxZXRIV0lTSWlJaUlpSWlwdW1NZ2tvbUpCWHE0aUhQcjlUNVRZU1d0K2hTYnl2aWl4cy9yQXl4MkhSL1JBdTZyaTl1WmNlZTRHUGwyNUV5K1NVa1JkaDRpSWlJaUlpS2k0WUNLVGlJb051MVlkWU5Pb3VlQnhEVm90RWhhSHdhQlNDUjdibkJLMkNxenQxeDdCclJ0Qm1vOUpuUGwxOXZFTGZQVHpGcHg0K0V5ME5ZaUlpSWlJaUlpS0N3NzdJYmNDSi9jQUFDQUFTVVJCVktKaXhhQlM0ZFhrc2RERnZCQTh0cUpCVTVUNCtsdEF4T1JpVmtmdlA4WFFUUWZ4U3BVbTJocFNpUVFUL0J0aXRGOWRVUk9uUkVSRVJFUkVSR0xpMUhJaWV1dG9JdThqYm5vUURGcXQ0TEVkK3cyQlhidVBCWStibTZqRUZIeXhjVDh1UElrV2RaMjJWY3RoU2ZkV2NMRlZpTG9PRVJFUkVSRVJrUmc0dFp5STNqcFc1U3ZCb2M5Z1VXSW5iVndGemIzYm9zVE9pWmVUUGY3NjN5Y1kycVNtcU92c3YvMElyWlpzd1pWbnNhS3VRMFJFUkVSRVJGUVVXSkZKUk1XVHdZRDRSVDhoL2NKcHdVUExYTjNoR2pvZlVnZnhwb3ZuWk52MWV4aTk0eCtvMU1KWG14cFp5NlQ0b2RPSEdOVGdQMi95RkQwUkVSRVJFUkZSb2ZCb09SRzl0UXlxRkx5YU5CYTZXT0dQWkN0cTEwZUpjWlBlYUw5TW85c3hjUmk0OFcvY2pZMFhkWjNQYXZ0aVRoYy8yRm5MUlYySGlJaUlpSWlJU0FnOFdrNUVieTJKblQyY1J3VUJNcG5nc2RPdlhrVEs3bTJDeDdWRTFWSXVPUHhsRC9TdlgwM1VkVFpkdllNMnk3Ymgza3R4RTZaRVJFUkVSRVJFYndJVG1VUlVyRmxWcUF6SDNsK0lFanQ1OHhxb0kvNFZKWFplN0t6bFdQQnBDL3oyV1dzNEtxeEZXeWNpUm9sV1M3ZGl4Ny8zUlZ1RGlJaUlpSWlJNkUzZzBYSWlLdjRNQnNRdm5JbjBpMmNFRHkwdDRRSzNrUG1RT3BjUVBMYWxJdU1TTVd6VFFWeDhHaVBxT3NPYTFzSzBkazFoTGVON1dFUkVSRVJFUkZUOHNFY21FYjBUOUNuSlVFNGFDOTFMNFpOOTF0VnJ3aVZvdWloSDJDMmwwZW54NDZIeldIRDhzcWpyTlBEeHdNcGViZUR0N0NEcU9rUkVSRVJFUkVUNXhVUW1FYjB6TkEvdVFobnlMYURUQ1I3YnZtTlhPUFFlSkhqYy9Qcm4vbE44dWVVUVlwTlRSVnZEemM0R3kzcjZvMlZsSDlIV0lDSWlJaUlpSXNvdkR2c2hvbmVHVmNVcWNPdzFTSlRZS1h1MkkvM0NhVkZpNTBlTFNtVndmT1JuYUNWaWt2R1ZLZzA5Vis5RzJKRUwwUE85TENJaUlpSWlJbnBMc0NLVGlONHVCZ1BpRi95QTlFdm5CQTh0c2JHRjY3UTVrSHQ2Q3g0N3YvUUdBNWFldW9hUUEyZWgwZWxGVzZkVlpSLzgwdE1mYm5ZMm9xMUJSRVJFUkVSRVpBa2VMU2VpZDQ0K0pSbks0REhRdllvVlBMYmN1eXhjcDg2Q1JGRThFbnRYbnNWaXlLWURlS2hNRkcwTmIyY0hyT3JkRnZYTGxCSnREU0lpSWlJaUlxSzg4R2c1RWIxenBQWU9jQjRaS01wd0h1Mnp4MGhjK1ROUVRON2pxZU5kRWtlKzZvR2V0YXVJdHNhemhHUjBXcjREdjUzNXQ3ZzhiU0lpSWlJaUlxSnNXSkZKUkc4dDFkNGRTTnF3U3BUWWpwOFBnMTJiVHFMRUxnaURBUWkvY2h1QnU0NURwZGFLdGs3WFdwVXcvNU1XY0ZCWWliWUdFUkVSRVJFUmtUazhXazVFN3k2REFmRUxma1Q2cGJQQ3g1Yko0RHJ4QjFoVnJpWjg3RUs0L3pJQlF6WWR3TFhuTDBWYm8wckpFdmk5ZDF0VUsrVXEyaHBFUkVSRVJFUkVXVEdSU1VUdk5JTXFCYThtajRNdTVvWGdzYVV1Ym5BTG1RZXBrN1Bnc1FzalhhdkR0UDFuc096MGRkSFdzTFdTWTk0bkg0bDZwSjJJaUlpSWlJam9kVXhrRXRFN1Qvc2tFc3BwZ1RDbzFZTEh0cTVlQ3k1QjAwVHB4MWxZZjk5K2hLKzNIY0VyVlpwb2EvU3JWdzB6TzMwSU8ydTVhR3NRRVJFUkVSRVJBVXhrRXRGN0l1M2tFU1FzbXk5S2JQdk8zZUh3MlFCUlloZldpNlFVRE45OEdDY2VQaE50alNvbFMyRDVaMjFRczdTYmFHc1FFUkVSRVJFUmNXbzVFYjBYYkpxM2hLMS9CMUZpcCt6YWl2U0xaMFNKWFZpbEhlMnhiVkJuVEd6ZENESnBydC92Qyt4dWJEemFMdHVHRldjNTFaeUlpSWlJaUlpS0Rpc3lpZWlkWWRCcUVCZjZQVFFQN2dvZVcySnJCN2RwY3lBcjdTVjRiS0djZS93Q1F6Y2R4Tk9FWk5IVzZGaTlBaFoyYlFFWFc0Vm9heEFSRVJFUkVkSDdpVWZMaWVpOW9uc1ZDK1drc2RBbkp3a2VXMTZtSEZ5bmhFR2lzQkU4dGxEaVU5TXg1cytqK092R0E5SFc4SFoyd0xLZS9taGF6bE8wTllpSWlJaUlpT2o5dzBRbUViMTMxUDllUWR5c3FSRGpITFJOc3had0hqNEd5UDE3YTVFeUdJQTFGMjlod3A2VFNOVm9SVmxES3BFZ3FHVURqUHVvbm1oSDJvbUlpSWlJaU9qOXdrUW1FYjJYVW5adVJ2S1d0YVovR3dBSWxXNXpIRGdjZHY0ZEJZb21ub2ZLQkl6WWNoam5uMFNMdGtiejhsNzRwYWMvdkp6c1JWdURpSWlJaUlpSTNnOU1aQkxSKzhsZ1FQeThHVWkvY2w3NDJESVpYQ2YrQ0t2S1ZZV1BMVEN0WG85Rng2OWc1dUVMME9yMW9xemhhbWVEUlYxYm9uMjFjcUxFSnlJaUlpSWlvdmNERTVsRTlON1NweVJET2VVYjZHSmVBQkMyS2xQbTZnYlhrSG1RT2pvTEZGRmMxNkplNHN1dGgzQTdKazYwTllZMXJZV3BiWnRBSVplSnRnWVJFUkVSRVJHOXU1aklKS0wzbXZieFF5aW5CY0dnVVFzZTI3cEdiYmdFVGdXa1VzRmppeUZkcTBQSWdiTllldXFhYUd2VThuVEg4czlhbzdKN0NkSFdJQ0lpSWlJaW9uY1RFNWxFOU41TFBYNElpYjh0RkNXMi9jYzk0TkR6YzFGaWkrWEV3MmY0YXVzUlBFdElGaVcrbmJVY3N6ci9GNzNxVkMzT001R0lpSWlJaUlpb21HRWlrNGdJUU9LcUpVZzk4cmNvc1V1TW1RaEZ2VWFpeEJaTFlwb2EzKzArZ2ZBcmQwUmJvMmZ0S3BqOXNSOGNGRmFpclVGRVJFUkVSRVR2RGlZeWlZZ0FHRFJxeElWK0Q4M0RlNExIbHRqWndXM2FYTWc4UEFXUExiYS9ianpBdUozSG9GU2xpUksvZ3FzVGxuL1dCblc4UzRvU240aUlpSWlJaU40ZFRHUVNFZjEvdXBjeFVFNGFDMzJLOEVlcTVUN2w0VG9sREJKcmhlQ3h4UmFUck1Mb0hVZXgvL1lqVWVKYnlhU1kzS1lKdm14V0MxS2VOU2NpSWlJaUlxSWNNSkZKUlBRYTlmWExpSnM5RFJEaFc1L05oeTNoUEhRMDNzYkdrQVlERUg3bE5yN2ZjeEtKYWNJUFJnS0ExcjVsOFhPM2xuQzN0eFVsUGhFUkVSRVJFYjNkbU1na0lzb2laVWM0a3JldEZ5VzIwNkFSc0czVlhwVFliOEx6eEJTTTIzbE10T3JNVWc1MldOYlRIMzRWdlVXSlQwUkVSRVJFUkc4dkpqS0ppTEl5R0JBL053VHBWeThLSGxvaWw4TWxlQ2FzS2xZUlBQYWJZakFBbTY3ZXdmZTdUeUloTFYzdytCSUpNTWF2SHI1dDJRQldNcW5nOFltSWlJaUlpT2p0eEVRbUVaRVorcFJrS0NlTmhlNWxqT0N4WmE3dWNBMlpCNm1qaytDeDM2UVhTU2tZOStjeC9DMVNkV2E5TXFXd3RIc3JWSFl2SVVwOElpSWlJaUlpZXJzd2tVbEVsQU5ONUgzRVRmOFdCcTFHOE5qV05ldkFaZndVUVBwMlZ4d2FETURtYXhuVm1mR3B3bGRuS3VReVRHbmJCRU9iMU9RZ0lDSWlJaUlpb3ZjY0U1bEVSTGxJUFhvQWlTc1dpeExiL3BQUDROQzlueWl4MzdUb0pCWEc3VHlHZlJHUm9zVC9zSUkzRm5kckFaOFNqcUxFSnlJaUlpSWlvdUtQaVV3aW9qd2tybGlNMUtNSFJJbGRZbXd3RkhVYmloTDdUVE1ZZ0MzWDd1SzczU2RFcWM1MFVGamh4NDdOMGFkdXRiZHg4RHNSRVJFUkVSRVZFaE9aUkVSNU1HalVpQXY1RHBySSs0TEhsdGphd1hYcWJNZzkzNTBwM1RISktueXo4emoyM0hvb1N2ejIxY3BoM2ljZm9aU0RuU2p4aVlpSWlJaUlxSGhpSXBPSXlBSzYyR2dvSjQrRFBpVlo4Tmh5enpKd25Ub0xFdHQzSnpGbk1BQi8zWHlBYjNlZFFFeXlTdkQ0cm5ZMm1OUEZEMTFxVkJROE5oRVJFUkVSRVJWUFRHUVNFVmtvL2VwRnhNOE55Y2pTQ1V4UnJ4RktqSjZBZCszTWRFSmFPcWJ2UDR2Zno5OFVKWDZQRDZwZ1p1Y1A0V0tyRUNVK0VSRVJFUkVSRlI5TVpCSVI1VVB5dHZWSTJSRXVTbXlIcm4xZzM3VzNLTEdMMnBsSEx6RDJ6Nk80RXhzbmVPelNqdlpZMkxVRi9LdjRDQjZiaUlpSWlJaUlpZzhtTW9tSThrT3ZSOXljNlZCZnZ5eEsrQkpqSmtKUnI1RW9zWXRhdWxhSGhjZXZZTzdSaTFEcjlJTEhIOVR3UDVqZXZpbnNyYTBFajAxRVJFUkVSRVJGajRsTUlxSjgwaWNuUVRscExIU3ZZZ0VBQmdCQ0hRaVgyTmpDZGRwc3lEM0xDQlN4K0xrYkc0K3hmeDdGNlVmUEJZOWQzc1VKaTd1M1JOTnlub0xISmlJaUlpSWlvcUxGUkNZUlVRRm9JdThqTHVRN0dEUnF3V08vaThOL3N0SWJERmgzS1FKVDlwMUJRbHE2b0xFbEVtQms4OXFZNE44SUNybE0wTmhFUkVSRVJFUlVkSmpJSkNJcW9MVFR4NUN3ZEk0b3NkL1Y0VDlaeFNTck1HSFBTV3kvZmwvdzJOVkt1V0pwOTFiNHdNdGQ4TmhFUkVSRVJFVDA1akdSU1VSVUNNbmhmeUJsOXpiVHY0VThadjR1RC8vSmF2L3RSL2gyMXdrOGprOFNOSzVjS3NYNEZ2VXh4cTh1ckdSU1FXTy9xNUxTMVZoODRpcjJSa1Rpb1RJQktyVzJxTGRFYjRDZHRSd1ZYSjNSb1ZwNWpQcXdOaHdWMWtXOUpTSWlJaUtpYkpqSUpDSXFETDBlOFhORGtYN3RvaWpoMytYaFAxbWxhYlNZZi93eUZoNi9nblN0VHREWWRieExZbW4zVnZBdDZTSm8zSGZOMGZ0UE1XYkhVYlNzN0lOKzlhdWhXaWtYRGs5NlQ2U29OWWlJaWNPNml4RTRjdThKNW4vNkVUNnE5TzcyNmlVaUlpS2l0eE1UbVVSRWhXUlFwZURWMVBIUXZZZ1NQUGI3TVB3bnE0ZktSRXpjY3hKLzMzNGthRnlGWElaSmJScGplTk5ha0w3alIvWUw0dWo5cHhpNTdRaVc5ZkJIOHdwZVJiMGRLa0luSDBaaCtKWkRXTks5RmZ3cWVoZjFkb2lJaUlpSVRKaklKQ0lTZ1BiNVV5aW5Cc0tRcWhJOHR0elRHNjVUWmtOaTkrNE8vekZuWDhRalROaHpBby9paEQxdTNyeThGeFowL1FnVlhKMEZqZnMyUzBwWHcyL3haaXp1M2hMTnl6T0pTUm5KekZIYmp1RFlxSjQ4Wms1RVJFUkV4UVlUbVVSRUFrbS9jZ0h4ODBJQkViNXRLdW8yUklreEU5LzU0VDlacFdtMFdIamlDdVlmdXl6b2NYT0ZYSWFnbGcwd3NubHQ5czRFOE9PaDg0aE5Uc1hjVC95S2VpdFVqSXo3OHhoS090amllLytHUmIwVklpSWlJaUlBZVNjeStkc2RFWkdGRkhVYXdLSG41NkxFVHI5OEhpazd3a1dKWFp6WldNa1IxTElCVGdmMFJ2dHE1UVdMbTY3VkllVEFXYlQrWlN1dVBJc1ZMTzdiYW05RUpQclZyMWJVMjZCaXBsLzlhdGdYRVZuVTJ5QWlJaUlpc2hnVG1VUkUrV0RmcVJ0c0duOG9TdXprN1J1UWZ1bWNLTEdMdTNJdWpsalhyejAyZnQ0UkZWeWRCSXY3NzR0WGFMTnNHeWJ0Ty9WZVQrZCtxRXhBdFZJY2hFU1pWU3ZsZ29mS3hLTGVCaEVSRVJHUnhaaklKQ0xLRDRrRVRrTURJQzlYVVpUd0NiL01oZmI1VTFGaXZ3M2ErSmJGeWE5N1lZSi9ROWhheVFXSnFUY1lzT1RrTlRSZkZJN0Q5NTRJRXZOdG8xSnJPWjJjc3JHM3RrS0tXbFBVMnlBaUlpSWlzaGdUbVVSRStTU3hWcURFbUFtUU9nby9UTWFRbG9xRStUL0FvQkorcU5EYlFpR1g0WnNXOVhGK1RCLzByVmROc0xhaGorT1QwUE9QM1JpeDVUQmVxZEtFQ1VwRVJFUkVSRVJ2REJPWlJFUUZJSE1yQ2VlQTd3Q1pUUERZMnVmUGtMQnNyaWhEaGQ0bW5rNzJXTlMxQlk2TTZBRy9pdDZDeGQxMDlRNmFMTmlJVFZmdnZPOGZZaUlpSWlJaW9yY0tFNWxFUkFWa1hmVS9jQm93WEpUWTZaZlBJM25IUmxGaXYyMXFlYnBqMjZDUHNhRi9CL2lXRktiUG8xS1ZoaEZiRHFQbjZ0MTQ4Q3BCa0poRVJFUkVSRVFrTGlZeWlZZ0t3YlpsTzlpMmFpOUs3SlR0RzVGKzZhd29zZDgyRWduUXRtbzVIQi9WRTdNKy9pL2M3VzBGaVh2azNoTTBYeFQrLzlpNzg3QW9xellNNFBjTXd6YnNvQ0tLaXBybVZwcVlacHBtYW1hYVdxbTVWV1padWFDaTRBcUNBa0s0b1dpNVczMmFtbVdsSnJtbG1idFNHaTY0cHlpeUNNTTJBN08rM3g5Y1RDRGJBQytMZVArdXF5dVllZWVaTXd3eitONXp6bmtRY3Vnc3NyVlBiek1nSWlJaUlpS2lKd0dEVENLaUNySWJNeDdtejdhcGxOcnBhNVkvMWMxL0hpZVRTakd1YzF1Y216WVMwM3E4QUV0WnhaZjJhL1FHTFB2akwzUmR1UVA3cnQ3aGNuTWlJaUlpSXFJYWlrRW1FVkVGU1dReU9Ick5ocGxMWGRGckN6blpTRnNlOGxRMy95bUt2WlVGL1B0MndabXBJekQwK1JhaTFJeEx5OFQ3MyszSHlDMzdjQ2VWeTgySmlJaUlpSWhxR2dhWlJFUWlrTm83d0hIYVhFZ3NMRVN2clUrSVovT2ZZalJ5dE1QYVliMXg2UE4zME91WlJxTFVQSGo5SGw1ZXVRT2hoODhoaDh2TmlZaUlpSWlJYWd3R21VUkVJcEUxYVFiNzhWTXJwVGFiLzVUc2hZYjE4TU9IQTdEbjQ4SG8yc1N0d3ZVMGVnT1dISTFHMTVVNzhGdnNYUkZHU0VSRVJFUkVSQlhGSUpPSVNFUldYYnJENXEyaGxWS2J6WDlLOTdLSEcvWjhQQmcvamgySWp1NzFLbHp2WGxvbVJtK053c2d0VWJqNUtFMkVFUklSRVJFUkVWRjVNY2drSWhLWjdidWpZZG1oVTZYVVp2T2Ywa2trd0t2TjNYSGcwM2V3ZFhSL3RLdnZVdUdhQjY3ZFJiZkk3ekg3MStOSVVlV0lNRW9pSWlJaUlpSXFLd2FaUkVSaWswcmg4UGtNeU53YWlsNmF6WDlNSjVFQWI3UnFnaU1UaDJMVGUzM1JvcTVqaGVycERBYXNQMzBKblpaL2gxWEhMMEt0MDRzMFVpSWlJaUlpSWpJRmcwd2lva29na2N2aDZPMEhpVnd1ZW0xOVFqelMxN0Q1ajZta0Vna0d0MnVPRTVQZncxZnZ2Z1lQSi9zSzFjdkkwU0JnL3ltOHRHSTdmcjUwaTA4REVSRVJFUkZSRldHUVNVUlVTY3pxTjREalJOL2NxWUVpVTE4NGg2eWZ0b2xldHpZemswb3d2RU5Mbko0NkFwRnZ2MXJoR1pyMzBqTHg4WTZENkwvK0o1eUxTeFJwbEVSRVJFUkVSRlFjQnBsRVJKWEk0dm1Pc0gzdncwcXByZng1QjlUblRsWks3ZHJNM0V5S1VSMWI0YVRYZTlneTZnMjgyTWkxUXZYT3hTWGlqWFUvNGVNZEIvR3ZJa09rVVJJUkVSRVJFZEhqR0dRU0VWVXltLzVEWU5XMVI2WFVUbDhiQWQzZDI1VlN1N2FUU2lUbzM5b0RVZVBmeHQ1UEJxTnZ5OFlWcXZmenBWdm9FckVkM3IvOGdiaTBUSkZHU1VSRVJFUkVSSGtZWkJJUlZUYUpCUFlmZThIY283bm9wUVdOR21uTGcyRklVNGhlKzJraGtRQmRtN2hoKy90djRzL0p3ekc4ZlV1WVNjdTNIWURPWU1DMzU2L2l4WWh0OE5sOURBL1NzMFFlTFJFUkVSRVIwZE9MUVNZUlVSV1FXRmpBWWRwY1NPMGRSSyt0VDAxQjJvcEZFTFFhMFdzL2JkcTRPdU9yb2E4aDJuc1VQdTM2SEt6TlplV3FvOVVic1BuY0ZYUmEvaDFtN3ZrVDhSbEtrVWRLUkVSRVJFVDA5R0dRU1VSVVJjeWM2OEJ4Nmh6QXpFejAydHBiMTVHeGNSVTdtWXVra2FNZFF0L3Nobjk4eG1CdTd4ZlIwTUcyWEhVMGVnTTJucjBNejJWYk1XdnZjU1JrUHZtQnBsS3BoQ0R5NzFsUjllTGo0NkhWYWtXOW40b1NCQUZSVVZGSVRVMFZyYVphclJhdEZoRlJkZEhwZE5EcjlkVTlqR3J6TkQ5MklxS3FKaEhFUGhzaElxSVNaUjg5Z0l4TnF5dWx0dTJ3OTJIejF0QktxZjAwMHhrTU9IVDlIamFkdll6ZmI4YVZPeSsybEpuaGcwNnRNZUhsOW1qaVpDZnVJRXZnNHI4R0tVR2ZWN2pPWDMvOWhTKysrQUw5K3ZYRHVISGppajFPcjlkRHA5TWhKeWNIU3FVU1NxVVNXVmxaU0V0TGcwS2hRR3BxS2g0OWVvU0VoQVE4ZlBnUWJtNXVpSWlJTU43K3lKRWpXTHAwS1FZT0hJalBQNi80dUl1emYvOSt1TGk0b0ZPblRpWWQvODAzMzJETGxpM28wcVVMZ29PRHkzUmZlcjBleWNuSmlJdUx3L1hyMTNIOStuVmN1M1lOOWV2WFIwUkVCQ1pQbmd5VlNsV21tcHMyYlNyVDhVVVI2M2VqdGt0UFQ0ZURRK0VaOWFHaG9WQXFsV1grZlhoY2JHd3NkdTNhaFduVHBrRXVsMWVvbHBqUzA5T1JtcHFLcGsyYkZycnV5SkVqc0xhMnhrc3Z2VlN1MmxsWldVaEpTVEcrRHpnNU9hRm56NTRWSGJLbyt2YnRpMGFOR2xYb3RSWVpHWWxIang1aHdZSUZJbzZzZE9mUG44Zm16WnN4Yjk0OE5HalFvRncxeG8wYmg3aTRPQnc4ZUxERTQyN2R1b1hnNEdCMDdOZ1JYbDVlNWJxdnFwYVdsb2J3OEhDbzFXcTg5ZFpiZVBYVlY4dFZKelUxRllHQmdXamN1REY4Zkh4RUcxOWx2NzdTMHRKZ01Camc3T3dzMXBDSmlFUWprVWhLM09lcmZHdm1pSWlvM0t4ZmZSMjYrM2VoT3JCWDlOcFpPLzhIV1FOM1dIcVc3eCsrVkRTWlZJbzNXbm5nalZZZStGZVJnVy9QWGNXVzZLdElVZVdVcVk1YXA4ZjYwNWV3OGN4bHZObmFBNSsvL0R4ZWF1eUdrdjlVMXh4V1ZsWklUMC9IOXUzYjBhWk5tMEluV0FNR0RJQldxeTN6akUyRlFvSEV4RVM0dXVaMmtHL2F0Q2tFUWNDdVhidlFxVk1uWTlBNFpzeVlDaitHc0xBd3VMdTdJeTR1RHN1V0xRTUFqQjgvSGtPSGx2NEJ3THZ2dm9zREJ3N2d6Smt6Mkw5L1AvcjE2MWZpOFZxdEZ2UG16VU44ZkR5U2s1TmhNQmdLSFdOcGFRbTlYby83OSs5RHFYenlaK3pXVmpObXpJQlNxY1RHalJzTEJJM256NTlIUmtaR2hXcXJWQ3A4OGNVWFNFeE14SWdSSTlDc1diTVNQeWdveVlZTkd5Q1ZGci9nU3FQUkZQaHdJU01qQTVtWm1WQW9GTVlQR2xKU1VwQ2NuSXprNUdSa1oyY0R5SDNkZUhwNkd1dmN2WHNYWVdGaHNMS3l3cXBWcTlDb1VhTUM5L1BWVjE5QnA5TkJxOVZDbzlGQXBWSkJwVkpCcVZRaUl5TURDb1dpMEl4cloyZG45T2pSQTZXY3V6eHgvdjc3YjhURnhSVzZQQ3dzckV4MTdPenNNR25TSkpPUGo0Nk94dlhyMTdGdzRVS3NXclVLTWxubG5mYTV1cnBDcTlWaTkrN2RhTkdpQmQ1NDQ0MUt1eTh4NkhRNkxGaXdBSmN1WFFJQVpHZG5vM1BuenVYNkVNSFoyUm1DSU9EZ3dZTVlQbnc0R2pjdTJEaHd4WW9WSnRjYU9YSWs2dFdyVittdnI3aTRPSGg3ZTZOUm8wWllzbVFKekNwaHBSQVJVV1Zpa0VsRVZBM3NSbzZEUHVFaDFQOUVpMTQ3ZmMxeU9QdUhRZGE0OEF3YXFqZ1BKM3ZNZjcwTFpyM1dDWHV1M01ibXM1ZHgrbTVDbVdvWUJBRjdyOXpCM2l0MzBMNUJYVXg0K1hrTWJ0Y2NGbVkxZThlWE5tM2E0TU1QUDhTbVRadXdlUEZpckZtekJuWHIxalZlcjlIazd0TnFaMmNIdVZ3T2EydnJBditYeStWd2NIQ0FrNU1UbkoyZDRlVGtaUHphenU2L0dhb2VIaDc0NUpOUDhPV1hYMkxKa2lYWXNHRURiRzF0a1ppWVdPSEhvTlBwQUFDTkdqV0NyNjh2bGk1ZGlyVnIxeUkrUGg2VEowOHVNUVN5dGJXRmo0OFAvUHo4U2p3dWo3bTVPUVJCUUVwS0N1cldyUXRYVjFmODg4OC9jSEp5d293Wk05Q2lSWXRDczJGS20va0U1QWFxRlEzUHlIUzNiOS9HM2J0MzRlbnBLZnBzU2IxZWo1Q1FFTnkvZngrZmYvNDVtalZyQmdCRkJsK21lUHhEaEE4Ly9CQTVPVGxRcTlYSXpzNHVNa3d2aWFXbEpaeWRuWEhvMEtFQ1FXYVRKazB3ZXZSby9POS8vME5nWUNCV3IxNE5LeXNyNC9XN2R1MHFVTWZjM0J4eXVSeFdWbGFReStWd2RYV0ZvNk5qb2Y4MEdnMHNMUzNMOGNpZlBJY1BIeTdUOGU3dTdtVTZmdHk0Y1RoejVneHljbkx3OE9IRFFtR1ltR3h0YlRGMzdseE1uejRkeDQ4ZlI3OSsvV3AwSUIwWkdZbExseTZoYWRPbWNIRnh3Zm56NXhFWUdJaEZpeGFaRlBoZXZYcTF3UGN2di93eVltTmpzWG56Wmd3ZlByekFkWHYzbXY2aGRmLysvVkd2WHIxS2YzMjV1N3ZEdzhNREZ5OWV4S1pObXpCKy9IZ0EvODNBTFM5VC9uNFJFWW1CUVNZUlVYVXdNNFBESkIra0JzMkc3djVkVVVzTDZoeWtMUXVHODRLbGtEbzRpbHFiL21NcE04UFE1MXRnNlBNdGNEVXhGWnZQWGNIT2k5ZVJrVk8ycGtzWDQ1UHgrUStIRWJqL05EN3AwaFlmdk5nR0xuS3IwbTlZVFVhTUdJR3paOC9pMHFWTENBME54WklsU3dxRWVqWTJOb1ZPc3NwanlKQWhPSG55SkM1Y3VJREl5RWpNbVRPbnhKT2syTmhZZUhsNXdkemNITnUzYjRlOXZYMnA5OUduVHg4NE9Ua2hJQ0FBZS9ic1FYcDZPcnAzNzQ1Rml4YVZldHZ3OEhDRWg0Y1hlMzNlV0lPQ2dtQnBhV2s4cWUvYnR5OXNiVzNScFV1WFV1K0Rhb2I5Ky9jREFBWVBIaXhxWGIxZWo5RFFVSnc5ZXhhOWV2WEN1KysrYTd5dXBOLzFzaXgzam8rUEI1QWJTTnJaMmNIS3lnbzJOamJHLyt6czdHQnZidzg3T3pzNE9EakEwZEVSRGc0T3hnOGFTZ3B1eDR3Wmc3Tm56K0xhdFd1SWlJakE3Tm16QzF6djZ1cUtOV3ZXUUM2WG14VDhWN1gxNjljakpTV2wxT05TVWxKS25UM1pzbVZMdlBQT08yVWVneW5Qb3lBSWVQMzExMkZ0YlcyOHJLeUJreWt6ZkUzOW5ab3laUXF5c3JLS3ZFNG1reUUrUGg0ZmYveHhrZGVMc1IxR1JRaUNnSlVyVjJMZnZuMXdjbkpDVUZBUUhCMGRNV3ZXTFB6OTk5OElEQXpFdkhuekN2eXNpekpseXBRaUx6OSsvRGlPSHo5ZTRMTEhYOHZIamgxRFVGQVFKaytlWE9KN1NtVyt2aVFTQ2ViTW1ZUFBQdnNNTzNmdVJNZU9IZUhwNlFrM043ZGliNlBYNnhFZkh3K3BWSXFHRFJ1VzZmNklpTVRHSUpPSXFKcElyT1Z3bk82SDFBVytNS1NuaVZwYm4vb0lhU3RENFRRbkdCS1p1YWkxcWJEV3JzNElIOWdkUVc5MHhlODM0ckFyNWlhaVl2OUZ0bFpuY28yRVRDV0NENTNGNHFQUkdOeXVPWWExYjRFZXpScENWc01DQUlsRWdsbXpabUg4K1BHNGZ2MDZZbU5qMGFaTm0wcTVuK25UcDJQOCtQRzRlUEVpTWpNekM4emFmTnl2di80S0FPalpzNmRKSVdZZVQwOVBCQWNISXpnNEdHKysrU2IwZW4yUk01ZXlzcklnbFVyTFBDTXYveXdhZXZLb1ZDcjg5dHR2QUlENTgrY1hlMXpmdm4xTHJHTnZiNDhmZi96UitIMTJkamFDZzROeDl1eFp0R3JWQ2pObXpCQm53RVdvVTZjT3RtM2JKbnBkcVZRS1gxOWZUSmd3QVljUEgwYS9mdjN3d2dzdkdLODNNek9EclczNUdxVlZoVk9uVHBrVUJxcFVxbEpuVDJablo1Y3J5RFJGM3V6cm9uNldZczJ5TEVzbyt1REJneEpuaEZka1JsOWwwdWwwQ0E4UE4rNDl1V0RCQXVOMkpzSEJ3ZkR4OGNHWk0yY3dkZXBVQkFVRkdhOHJUbzhlUFRCcTFDZzhlUENneUdEdnUrKyt3N0ZqeHdwZC91Ky8vd0lBV3JWcVZXTDl5bjU5dWJpNFlNcVVLUWdLQ2tKNGVEaldyVnVIa0pDUVlvOC9kT2dRdnZqaUM3enl5aXZ3OC9NcjkvMFNFWW1CUVNZUlVUVXlxMU1QanRQbVFiRm9IZ1J0MldieWxVWjdJeFlabTFiRFlmeFVQREdiTUQ3aExHVm02Ti9hQS8xYmUwQ2wwZUhBOWJ2WUZYTVRoNjdmZzFwbldrZFR0VTZQN3k5Y3gvY1hycU91clRYZWZ1NFpERy9mQWgwYTFLc3hUMlA5K3ZVeGI5NDhORzdjdU54TkpFemg1dWFHT1hQbW9IWHIxaVdHbU1uSnlUaDA2QkFBbEN0TTZOQ2hBN1p1M1dwYzB0cTVjK2NDMXlja0pNREh4d2RwYVdsNC8vMzNNV0RBZ0RMZkJ6Mlo5dXpaQTVWS2hicDE2eFlaU2o5NDhBQUdnNkhVUUNsLzRLQlNxZUR0N1kzYnQyL0R3OE1EaXhZdGdxV2xKVzdldkFsM2QvY25Ldnh1MHFRSlB2dnNNemc1T1JVSVdaNGtGWm45R2hjWFYrUnN4NktDN2J6TE9uWHFoTkRRMENMcjNiOS9IN2EydHJDMnRvYUZoUVd5czdQeHd3OC9BRUNSNzdXbHpYQTBkZlp1L3ZGT25EZ1JOMjdjS1BiNi9EOHZRUkF3YmRvMFhMbHlCYjYrdm5qOTlkZEx2Si9xa3BTVWhFV0xGdUh5NWN1d3M3UERva1dMQ2dTSnRyYTJXTFpzR1JZdVhJam82R2hNbWpRSlU2ZE94U3V2dkZKc1RYdDdlNmpWYWdRRkJXSFVxRkg0NktPUENsMWZsTHQzNzhMYzNCek5temN2ZGR5Vi9mcnEwYU1IZXZYcUJUczdPMWhZV0JSN25DQUl4ZzlpS2l1d0p5SXFDd2FaUkVUVnpMeDVTOWgvT2hYcHF4ZUxVazhBa0pkMzVSdy9BbG5EeHJBWndIOTRWalc1aFF4RDJqWEhrSGJOa2FuV0lPcnF2L2pwMGkzOGZpTU9PaFAzcVV2T3lzYTZVekZZZHlvR3pWd2NNS3g5Q3d4cjN3Sk5uUXQzVDY1cXhYVlNWYWxVWlc1VTR1Zm5aOXdiOEhIZHVuVXI5ZlpidG13eDduM1pwRWtUays0ekxpNE9OalkyeGowcU11NnpId0FBSUFCSlJFRlVpOXVYTHo0K0hqNCtQa2hPVGtiMzd0MExuYWovOGNjZk9ITGtDT2JNbVNQSzNuNm0vT3lLVzlaSjRzckl5TUMyYmR0Z2EydUw5ZXZYdzhiR3B0QXhlZnVWbG1YSnJGd3VoMHdtUTdObXpmREZGMS9BenM0T1dxMFdnWUdCTUJnTWlJaUlRTDE2OWNSOEtKV3F1T1d4Q29XaVRBMXR4bzRkaS9yMTY0czFyR3FWLzMzaStQSGpVS2xVeHN1SzZnQ2ZaK2JNbVVoT1RpNTB1VVFpUWE5ZXZjUWZhQkc2ZE9saWJGano1NTkvUXFQUm9IZnYza1VlKyt1dnYrTEtsU3Z3OVBRczlONTQ3dHc1Mk5qWVZNcU0vYkk0Y2VJRWxpeFpncXlzTExpNHVDQXNMQXdlSGg2RmpwUEw1UWdKQ1RFdVBWKzRjQ0ZlZXVrbGVIbDVGWG85N3RpeEExWldWc1laakFhRG9kQmVtTTJhTmNPT0hUc0FGQjFzOSsvZnY4RDN2WHYzTHJSOEhLajgxOWVjT1hOSzNjLzAyTEZqdUhuekp1cldyVnZ0enljUkVjQWdrNGlvUnJEcTBoMzZoSGhrL2JpMXdyVWUvK2RvMXZmZlF1Ym1Ec3VPbllzOG5pcWZuYVVGaG5kb2llRWRXa0tScmNhdlYrN2d5TTA0SEx2OUFLa21kajYvblpLT0wzNC9qeTkrUHc4UEozdTgzTFFCdW5tNDRlV21EZERZc2ZqWmlsVk5FSVF5THkxVXE5WGx2cjlyMTY0aEtpcksrUDJqUjQ5Z1pXVlZxSWxPZm9tSmlmRHg4WUZHbzhIRWlST0xYUlljRXhPREJRc1dJRDA5SFFNSERvU1hsMWVCdmNnRVFjQ1JJMGR3NHNRSkJBVUZZY0dDQlFXNnY1NDRjUUtCZ1lHRjZzYkZ4UlU3dzZrNmxtVStVbWJqV3BLaXl1KzNLanhiendsMWJFcmU3NjQ0R3pac2dGS3B4TGh4NDRvTU1TdGl5cFFwYU5pd29YR201ZzgvL0lERXhFUzBhdFdxUUFNdE1UeDY5S2pVcGUrbSt2VFRUekZzMkRDVGpzM096aTVUUTV0MzNubW4xZ1NadnI2K3hxK3ZYcjBLbFVwVjRMTGlkT3JVQ1RFeE1kRHI5VEFZRExDd3NJQ2JteHNHRHg2TTl1M2JHNC9yMTY4ZjB0TFNUTnJuczdROVBsMWNYREIwNkZBNE91YnVxZjNoaHg4Q3lBM3lmLy85ZHdBb01tQkxUazdHeG8wYllXMXREVzl2N3dMWHFWUXFMRm15QkttcHFZaU1qQ3gxR1hWbGVQVG9FZGF2WDI5OERCMDZkTURjdVhQaDVPUlU3RzNNek16ZzdlMk5kdTNhWWZYcTFUaDkralQrL3Z0dkRCZ3dBTys4ODQ1eHVibXpzek9pbzZOeDl1eFpBTUQyN2RzTDFYSjFkY1ZiYjcxbC9MNWh3NGJGenFvc1MwT2dQR0s5dmtvTE1WVXFGZGF1WFFzZ2Q3bDdhbXBxaVg5ZmlZaXFBb05NSXFJYXdtYlFNT2dTNHBGejRvaTRoUVVCNld1V3d0ay9ITEpHcHMxV284cmpaRzJKTVo2dE1NYXpGUXlDZ0VzSktmamoxbjM4Y2VzQlR2NGJiOUlTOUg4VkdmaFhrWUh2L29vMVh2YWNXeDBNYWRjY0wzdTRvWm1MQTF6azFxSXRSZGRxdFlXV3pWbFpXV0hEaGczRzcvTm1SRG83T3h0bm9aUWtKU1VGWThhTWdWUXFOUzdMTmVWKzhsT3IxVml5WkVtQlRzM3o1ODlIVmxZVy9QMzkwYlp0MnlKdjUrTGlncDQ5ZStLbm4zNUNlSGc0VHAwNkJXOXZiK1B5ZFVFUXNIdjNicXhac3dZQTRPWGxoVUdEQmhXcUk1RklNSHYyYkhoN2UrUE1tVE5Zdm53NWZIeDhqTmZMNWZJQ1M0NHpNaktRbnA0T21VeFdxS21DbVprWnBGS3BzYkZNU1lZUEg0NzA5UFJTanpQVks2dDJJaWxMSlZxOW1xU2VyUndYWm95R3BjeXM5SVB6aVk2T1JsUlVGQm8wYUZBcFN5bWZmZlpaNDljUEh6N0UxcTFiSVpGSU1HblNKR093TUc3Y09MaTV1Wlc0YjUwcHpNek1STnNDd3Q3ZUhoczNic1NKRXljS1hKNS9SbXBlWjNSVGxqVHJkRHFNR2pVS0twV0tEVVFBVEo4KzNhVGozbnZ2UFFDbU5mMHBiWS9QNHA2bm1KaVlBdSt0K1FtQ2dORFFVR1JsWmNIWDE3ZlFmcExyMTY5SGFtb3FYbnJwcFNvUE1UVWFEWDc0NFFkczI3WU5PVGs1a0Vna0dEVnFGRDc4OEVPVE82bjM3ZHNYN2R1M3grTEZpM0hod2dYczJyVUx2L3p5QzE1Ly9YVk1uejRkS3BVS3k1Y3ZoNXViRzlhdFcxZGdPNGdqUjQ1ZzBhSkZlTzIxMXdyVWJOV3FGYVpPblZyay9lVVBNaXY3OVZWYS9jZXRYcjNhT0V0WXBWSmg0c1NKNk55NU02Wk1tV0pTaDNjaW9zckFkeDhpb3BwQ0lvSDl4NU9nVDA2RTl2b1ZVVXNMT1RsSVd4NE01d1ZMSUxXci9tWEpsRXNxa2VCNXR6cDQzcTBPdkxwM2dGcW54N200QkJ5NW1SdHNYb2hQUWpIbmtZWEVQSHlFbUllUEttV2NnaUFnTVRHeHdHV1A3K09YbVprSjRMKzlBUGZ2MzQ4dVhib1laL2s4N3FlZmZvSk9wOE5ycjcxbXZJMHA5NVBmbDE5K2lYLy8vUmZObXpmSHJWdTNBT1IyVGI5Nzl5NThmSHd3WWNLRUlnTkltVXlHaVJNbm9rV0xGbGkrZkRuKy9QTlAzTHAxQyt2WHI4ZWpSNCt3YU5FaVhMdDJEVUR1ckpxVEowL2k2TkdqMEdnMFVLdlYwR2cweU1uSk1mNC9MOFRkdjM4L0dqVnFaQXdaWG5qaGhRSW5pQ0VoSVRoNjlDamMzTndLblRqbWJ3UlRtdSsvLzk3a1kwMVJXME5NSVBleEpXYXB5anhydVhYcjF1alZxeGY2OSs4dnlwWUJ4UkVFQVV1V0xJRmFyY2JiYjc5ZElQUVJhM2F1czdPenFOMmlGeTllWE9MWWNuSnlaNWxiV1ZuQllEQmczNzU5ZU9PTk40b01QUTRlUEFpRlFvRStmZnFJUHV2VlZDdFdyQ2p4ZW9WQ1Vld3g1ZG5tUWFsVUdoK3JLUjNSODVzeFl3Yk16UXMzOEN0dW44L1M5c2dzYWFidXFWT25qRjhMZ2xBZ0JOeTRjU05pWW1MUXMyZFA0NUp5UVJDUW5aMk5VNmRPWWUvZXZYQjBkQ3cwVTdNcVpHWm00dnZ2djBkT1RnNmFObTJLVjE1NUJVZU9IQ215OFk0cHBrNmRpaDkrK0FFUEhqeEE0OGFOSVFnQ2xpNWRpcVNrSkFRR0JtTHYzcjE0ODgwM0laZkxFUmNYaDVVclY4TFYxUldqUjQ4dXNwNUtwY0tvVWFQUXUzZHZlSGw1RmJvK05UVzFVbDlmcGRYUDc5ZGZmOFdCQXdmd3pEUFA0T2JObXhBRUFUS1pERkZSVVlpUGowZGdZR0NOYnVoRlJMVVhnMHdpb2hwRUlqT0g0OVE1U0YzZ0MzMVNncWkxOVkrU2tMWWlERTZ6RjdLVGVRMWxLVE5EOTZZTjBiMXBRL2ozQlRKeU5JaDUrQWdYNHgvaFlud3lMajVNeG8xa2NUdmNtOExDd3FMQWlYSlJKNzlLcFJJQVlHZG5oMU9uVG1ISmtpV29VNmNPNXMrZmo5YXRXeGM0TmlrcENULzk5Qk1rRW9reDlEUDFmdkw4K09PUDJMZHZIMnhzYkRCLy9uempjc2pRMEZDc1g3OGVlL2Z1UldSa0pLNWV2UXB2Yis4aUd4bjA3ZHNYRFJvMFFHQmdJTWFPSFFzTEN3czRPVGtoSWVHLzExNWlZbUtoY05YUzBoTFcxdGF3czdORHZYcjFZRzF0RFpsTWhvc1hMMkxqeG8xd2QzY3Z0TGVuV3EzRzZkT25pMzA4MVdsTzd4ZHg3TmFENmg1R3Blalp2R0c1dGw2UXkrV1lPM2R1Sll5b29LMWJ0K0tmZi80QllOcitxSGtlUG54WTZQaUdEUnNpS0NqSStIM2ViTHI4MnlHSXdkZlgxN2hNdXFnWmdXbHB1ZTlSam82TytPbW5uN0JtelJvY09uUUkvdjcrY0hGeE1SNm5WcXZ4di8vOXI5RDdRRlVyYlZsdlZsWld1WmIrUG03YnRtMzQ4ODgvNGVycWlvQ0FBQUNtZFVUUGI5cTBhVVVHbVdMVDYvVTRlZktrOGZ1Wk0yZWljK2ZPR0Rac0dOYXVYV3RzUUJRYkc0dFJvMFpCcVZRaU96dTd3Ty9jN05tejRlenNiTHpNMU5tUUZlWGk0b0x4NDhjakl5TUR3NGNQeDRrVEp5cjBvY0RMTDcrTS92Mzc0L0RodytqZHV6ZXVYTG1DUC8vODAvaTd2MkhEQm16WnNnVURCZ3pBa1NOSG9OVnFFUkFRVU93SElGS3BGRXFsRWhwTjBRMGVLL3YxVlZyOVBLZFBuMFprWkNSc2JXMFJFQkNBOTk5L0h6WTJObGk1Y2lYbXpwMkxpeGN2WXNxVUtWaTBhRkd0MlJLQ2lKNGNEREtKaUdvWXFaMDlIR2Y0STNXQkx3U1Z1RE9sdE5ldklQUHJyMkQvc1JjN21UOEI3SzBzMEsxcEEzUnIrdCt5MEJ5dERyZFRNM0RyVVJwdXBhVGp4cU0wL0huN0FSNmtWMjhEbUVlUGNtZUQydHZibzNQbnpoZzRjQ0QyN3QyTDZkT25ZOUtrU1JnNGNLRHgyR1hMbGtHajBlRFZWMTh0dHNsUFNYNzc3VGVzWGJzV1ptWm1tRHQzYm9GbHN6S1pERk9uVGtYVHBrM3g1WmRmNHRDaFE3aC8vejRXTEZoUTVMNWViZHUyeGJmZmZndHI2OXg5RksydHJlSGw1WVhVMUZTNHU3c2JPd2piMk5nWS8xL2NDWGxRVUJDT0hUdUdvMGVQRmdveVQ1NDhhWnhKQXdBWExseEEyN1p0WVc1dVhtU1hZRk9WMUhIWlZENnZlc0xuVmM4SzE2a3RpdXRFWFJKVDk2RDA5L2RIang0OUFPUUdCZDkrKzYzeHVySjBLOWZwZElVQ2lQejdzd0wvTFVHdDZ1V2ZEeDdraHVLdXJxNFlQSGd3N3R5NWcvMzc5MlBDaEFudzkvZkhjODg5QnlCM1ZsOXljakw2OU9sVFpQT1ZxbElaWGN0MU9oMHVYYnFFMDZkUEl5a3BDVUR1OGwycFZGcGdyOHU4Mmt1V0xNSGh3NGZ4NDQ4L1FpNlhGNmlsVkNveGRPaFF1TGk0VkZsSCt4TW5Ua0NyMWNMVjFSV0ppWW1ReVdSWXQyNGQwdFBUNGU3dURpRDM5MG9RQk5TdFd4ZlBQdnNzbEVvbC92Nzdid0RBNU1tVDRlbVorNTZ5ZGV0V25EOS9IcjYrdmxXMmZjQ0FBUU9NWC9mbzBhUFk1L2l0dDk1Q1RrNk9TZStqZVROUDI3WnRpL0R3Y0hUbzBBRUEwTHg1YzBSRVJCaG55cmR2Mzc3RWZXN3pYcGZsRFhhcjR2VjE2dFFwQkFjSFF5cVZJaUFnb0VCUTZlenNqR1hMbGlFZ0lBQVhMbHpBbENsVEVCSVNnaFl0V3BUcjhSQVJsUWVEVENLaUdram01ZzVIcjlsUUxBNEVUT3h3WFpMOG5jeXpqeDJHckdGanlQc1BxWEJkcW5wVzVqSzBjWFZHRzllaU45dFg2L1JJVmVYZ1lZWVNEek9VU0ZIbHdQdVhQeXA5WE5ldlh3ZVFlMUpuWm1hR3FWT253c1BEQTE5KytTVldyRmlCNjlldnc4dkxDN3QyN1VKMGREUnNiVzB4WWNLRU10L1A3dDI3c1dyVktnQ0FqNDhQT25jdXVvblZvRUdEMExoeFl3UUdCaUkyTmhhVEprM0N3b1VMaXp6Wnlnc3g4L1RzMlJOQWJxZFd2VjVmWUVicHNXUEhZR0ZoWWV6YXZuLy9mdVRrNUdEdzRNR1lQSGt5WG5qaGhRS2hiWjVmZnZrRk1wa01PcDBPeWNuSm1ETm5EcnAzNzQ2NWMrZWlmdjM2QlVMT1BJSWc0UDc5K3dCUVlLOU5xbHptNXViRi9yd1RFeE9oMFdqUW9FR0RRc0ZoM25PVkYvUVVKVzk1NStYTGx4RWNIR3hjc2x2Y1hvVEZNV1Yvdkx3WlgvbG5ocFUxb00xVGxxWHBOMi9lQkpEYm5Wc21rOEhIeHdjZUhoNVl0MjRkWnM2Y2lRa1RKc0RGeFFVLy8vd3o3TzN0OGZubm41ZHJURFhWalJzMzRPUGpBOVZqSDBST25qd1pQWHYyTEhLN0RVOVBUK3pmdng5Ly8vMTNvUTlCVHAwNkJaMU9oKzdkdXhkN255VUY2WTgzRnpQRjd0MjcwYWxUSjl5OWV4ZEE3cllZcTFldnhvNGRPeEFXRm9iMTY5ZWpjZVBHeHRtK3QyL2Z4c3laTXdFQUgzendnYkhKemFWTGwvQy8vLzBQbHBhVzBPdEwzLy81U1pFWFlxYW1wdUxnd1lOSVRFeEVuVHAxVUtkT0hWeThlQkVmZlBBQjNuMzNYUXdiTnF4UU1KMjNGVWxScXdSTVVkbXZyMTkvL1JXUmtaRUFnSUNBQU9OanpVOHVseU0wTkJUQndjRTRjZUlFWnN5WWdjREFRSFRzMkxGY2o0bUlxS3dZWkJJUjFWQVdiZHZEL3NQUGtiSDV5d3JYZXZ4ei84enRYOE9zUVNOWXR1Y3NyTnJHVW1ZR04zc2J1Tm4vdDk5Y1ZRU1plWHRLNWcvOUJnOGVERGMzTndRSEJ5TXFLZ3BYcmx6QnZYdjNjc2ZrN1YybXpxY0dnd0hyMTYvSER6LzhBS2xVQ205dmIvVHAwNmZFMjNUbzBBRVJFUkdZTzNjdWtwT1Q0ZTN0aldYTGxxRmx5NVlGanN2SXlJQzl2WDJCeTdSYUxZS0NndURpNGxLZ0kyMVFVQkNjbkp5TXMyODJidHdJaFVLQndZTUh3OG5KcWNnUTg5cTFhN2g4K1RKNjlPaUJZOGVPd2RIUkVVNU9Uamg2OUNpYU5HbUMrZlBuRnpsK2pVWmpuRmtrNWg2SFZMTDY5ZXNYKy9NZU8zWXNIang0Z1BYcjF4Y0tJb1lNR1FLTlJsUHFjM1hod2dVRUJBUkFyVmJqbzQ4K01qWWxFVnRla0pZL3FCZHIzODJTbkQ5L0hnRFFybDA3NDJWRGh3NkZtNXNiUWtOREVSa1phUXlCWjgyYUJRZUgyclZ2czVXVkZYSnljdENoUXdmMDZORURPM2JzUUdKaUlnWVBIbHpzYlY1ODhVVllXRmdnS2lxcVVKRDV5eSsvQVBodlJtQlJpbnJmQVhLWHpkdmEydUxWVjE4dDl2ckhYYmx5QlJjdlhvUy92eisrL3ZwckFMbkxvYjI4dk5DcFV5ZmpUTXM4NTgrZlIwaElDTEt5c2pCMjdGamozcEJKU1VsWXVIQWhEQVlEZkh4ODBMaHg0MkxILzZTNWMrY085dTNiaHdNSERrQ2xVcUZQbno2WU5Ha1NiRzF0Y2VMRUNXemF0QWxidG16QnVYUG5qQis4NVZHcjFRREtOZ003djhwNmZhblZhcXhldlJwUlVWR3dzcktDdjc5L3NSOFVBcmt6Y3YzOS9mSEZGMS9neUpFam1EOS9QclpzMlZMc3Z0aEVSR0ppa0VsRVZJTlo5K29IM2NQN1VQMjJXOXpDZ29EMDFZdmhIQkFPV2NQYWMzSkIxVU90VmlNNk9ob1NpYVJBTjJZQTZOeTVNeUlpSWpCcjFpemo3SjdYWDMvZHVMeldGS21wcVFnT0RrWk1UQXdzTFMzaDUrZG5uQkZaR2c4UEQ2eFlzUUp6NTg2RnM3TXptamR2WHVENkJ3OGVZUHo0OGVqYXRTdm16WnRubkdHazFXb0JRSlQ5NlBLQ3JZRURCK0xZc1dNd056ZEhZR0FnSmt5WWdHKy8vUmFkT25XcThzNitWSGFDSU9EUm8wZXdzYkVwOTJ3cUlEY29VcWxVZU8rOTl6QnExQ2hzMjdaTnhGSCtKNit6L2VOQmhxdXJLN1pzMldKU2pURmp4aFRhSTdZa1NVbEppSW1KUWQyNmRkRzBhZE1DMTNYcjFnM3Z2LzgrTm16WUFMMWVqM3IxNnVHWlo1NHh1ZmFUd3MzTkRkdTNiNGVUa3hPQTNNWm1wYkcxdGNVcnI3eUMzMy8vSFhmdTNESCs3TTZlUFl2WTJGaDA3Tml4eEcwNFN1cUc3ZVRrWkZLMzdEeGZmLzAxSEJ3YzBMVnJWMk9RbWFkcjE2N0dyd1ZCd1BmZmYyOWNNdS9qNDROKy9mb0J5TjFYMU0vUER3cUZBdSs5OTE2WjN1L0ZsSkNRVU9KZXQzbWhZbWt6bGZOL09MRno1MDZzVzdjT0FOQ2xTeGQ4OE1FSEJUNGM2OWF0RzdwMjdZcDkrL1lWMlFnbkl5TURBTXJWSktleVhsOXBhV253OXZiRy9mdjNVYWRPbldKWEx6ek96TXdNYytiTWdibTVPZHpkM1JsaUVsR1ZZWkJKUkZURDJZMzRDUHFrQktqL09pdHFYU0VuRzJuTGd1RWN1QVJTTy92U2IwQlVqQ05IamtDcFZNTFQwN1BJMlI5Ly9mV1g4ZVF0Ny9pT0hUdWlkKy9lSnRXM3NMQkFTa29LR2pWcUJIOS8vMEluY0tXcFc3Y3VJaUlpSUFoQ29lWEFNVEV4MEdxMXVIZnZYb0dtS0huamZYelplVmxGUjBmanI3LytRb3NXTGZEQ0N5OFlMM2QyZG9hZm54OHVYYnBVS1B5bG1pa3VMZzVxdGJwUUdGNVdBd1lNZ0VRaXdjaVJJMFVhV2RIeUFzZzZkZXBVNnYza3QyUEhEZ2lDZ0Q1OStoVFlBMUFRQkd6ZnZoMmJOMjhHa1B2N241U1VoTW1USnlNb0tLakNQOU9LS0sxcmVFbWR4Zk9hbk9Vbms4bU1JV1paREJzMkRMLy8vanRXcjE2TnhZc1hRNjFXWTlXcVZaQklKT1hlRXFBOE5Cb05CZzBhVk9LSE9Ba0pDUWdQRHplR2F2UG16VVBidG0wQjVNNEVuajE3TnU3Y3VZTisvZnJoNDQ4L3JxcWhGNkxWYWsyYWhWeVdtY3E5ZS9kR2Ftb3FFaE1UOGVlZmYrTE1tVE5GSGpkMDZGQjg5dGxuaFM3UGF5WlhsaFVKZVNycjllWG82SWdPSFRyQTNkMGR2cjYraFZZb2xFUWlrY0RIeDZmTWo0V0lxQ0lZWkJJUjFYUlNLUndtK2tDeGFCNjB0OHZYRUtRNCt1UkVwSzhNZytPc2haQlVjVU1JcWgxME9wMnhnMjNldm1oNTB0UFRFUkVSZ2VQSGp3TUEzbm5uSGR5K2ZSc1hMbHhBV0ZnWTd0Ky9iK3cyWGhKYlcxdUVoSVRBeGNXbDNNRmkzdDZFajR1SmlRR0FBaUVqa0J0ZUFPVTcyY3lUbloyTmlJZ0lBTG43eGozdXVlZWVNelptS0cwUHU2S3VmL3Z0dHpGeDRzUnlqNC9LNXRTcFV3QUticDlRRnIvOTlodTZkKzhPQndlSFNnOHhnZHpscndDcWJFbnZqUnMzc0hmdlhsaFlXR0RJa1AvMllMNTM3eDZXTFZ1R3k1Y3Z3OXpjSE5PblQ4ZExMNzJFK2ZQbkl5WW1CdE9tVFlPZm54KzZkT2xTSmVOOFhHbGR3OHZhV2J5OG1qZHZqdDY5ZStQUW9VUFl1blVyN3R5NWc0Y1BIMkxnd0lHbGZ0aFJVaGhiVWhCYmxFR0RCaFg3WEtqVmFtemZ2aDA3ZCs2RVdxMUd6NTQ5TVdYS0ZHUHdwVkFvTUhmdVhOeThlUk05ZS9iRTlPblRxNnhiZVZFYU5XcFVZaU9mc2pUN3llUHM3SXpQUHZzTWE5ZXVCUUI4K3VtbmhZN0ptN0ZabEx6R2JtVnRmRlRacnk4dkw2OENIK2FWUlhVK3gwVDBkT0paS3hIUkUwQmlZUW5INmJtZHpQWEpwaS96TTRYbTJtVmtmcnNHOWg5TllpZHpLck52dnZrR2QrL2VSZjM2OVkzTHZRVkJ3T0hEaDdGdTNUb29GQXBZV0ZoZzh1VEo2TisvUDdSYUxjTEN3bkRzMkRGczJiSUZpWW1KbUQ1OWVxbWRsVXRxb0ZJUmx5NWRBb0JDRFExdTNib0ZJSGNaYmxubExRMzkrZWVma1pDUWdCZGZmTEhVcGZCRk5aY3ByZGxQZVdaOVVmbG9OQnJzMmJNSEFQREtLNitVK2ZZR2d3RkxseTdGbDE5K2lkMjdSZDRxcEJnWEwxNEVBRHovL1BOVmNuK3JWNitHd1dEQXlKRWo0ZXpzakxTME5IejMzWGZZdlhzMzlIbzltalJwZ2psejVoaG5oNFdGaFNFME5CVEhqeDlIUUVBQXBrNmRpdjc5K3h2cjNiNTlHNDBhTlJKbGU0ZVNWRWJYOHZLYU9IRWlMbDY4aUcrKytRWkFicmhwU3JPV2tvTFdzZ2F4cjczMldySFhuVGx6Qmx1MmJJR3JxeXNtVEpoUVlEL1AyN2R2SXlBZ3dEampVQkFFYUxYYUFzMm04cXVxNTdleURSczJyTkJsandlWmJkdTJoYnU3TzNRNm5mRzV1SFBuam5FV2E5NzFKUkg3OWZXNDhvYVlSRVRWZ1VFbUVkRVRRbXJ2QUVlZkFDZ1d6b1JCbVNWcTdleWpCeUZyMkFUeWZtK1ZmakJSUHJHeHNaQklKSmd4WXdiTXpNd1FIUjJOcjcvK0dyR3hzUUNBWnMyYVljNmNPZkR3OEFDUXUrZWtuNThmVnExYWhkMjdkK1Bnd1lOUUtCU1lQMzkrZ2RtV2FXbHBsVDcyMU5SVXhNZkhReXFWb24zNzlnV3UrL3Z2dndIQXBIM0NIamR2M2p5WW01dGo1c3lac0xHeEtYWi91dnlLQ2tyWTdLZm1pSXlNUkdKaUl0cTBhV01NSDhvaU16TVRBR0JuWnlmMjBJcVVucDZPZi83NUIrN3U3bVhlaXNGVVY2OWVSVkpTRW9EY3NHemF0R2xZdTNZdFJvd1lnY09IRDJQNTh1VlFxOVd3c0xEQXFGR2pNR0xFaUFKN2kxcFlXTURmM3g4UkVSR0lpb3JDamgwNzhOcHJyOEhTMGhJM2J0ekFqQmt6MExScFV3UUdCbFpLYUI4V0ZtYnNJRjFlYm01dStPYWJiOHJkdU9WeE1wa01qUnMzUm5KeU1nQ2daY3VXaGJiRGVQeitnZUxmSDBvTFlzZU5HMmVzWVlvZVBYckEzOThmWGJwMEtSQlFSa1ZGWWZYcTFkQm9OQmc1Y2lSaVltSnc3Tmd4UEhqd0FBc1hMa1M5ZXZVSzFLbUs1N2NteVp1WnYyM2JOaVFrSkVBbWsySEZpaFc0Y3VVS3BreVpZcncrdjhwOGZRSEFQLy84WTZ4ZlZNTTdJcUthakVFbUVkRVRST2JXRUk3ZTg2QUltdzlCcHhXMWR1WjNHeUZ6YXdpTDV6dUtXcGRxRDBFUWpCMVlkVG9kRWhNVDRlZm5oNzE3OTZKRGh3N1l1M2N2VnF4WUFRQ1F5K1Y0Ly8zMzhmYmJieGM2RVpkSUpQRHk4b0t0clMyKysrNDdaR1ZsRlpnTm9sUXFNWHYyYkFCQVRrNE9qaDA3VmluTkl2SzZ2ejd6ekRNRmxwNG5KaWJpOU9uVGtFZ2toVHIwbWlJckt3dHF0UnB0MnJUQnNtWEx5aldyazJvR2pVYURsU3RYWXYvKy9iQ3lzb0szdDNleHgwb2tFZ2lDVU9SMWp4NDlBbEMrR2I3bDhldXZ2MEtuMDJIUW9FR1ZVdi95NWN1WU8zY3VOQm9OQUNBME5CUitmbjRJRFEwRkFMejAwa3VvVjY4ZW5udnVPWXdlUGJwUWtKVkhLcFZpK3ZUcHFGZXZIbnIzN20wTVdSbzJiSWcyYmRvZ09qb2FYbDVlQ0FrSlFaTW1UVVI5RE1XTnFTeGtNaGthTkdnZ3dtaUFmLy85RndzWExrUmNYQnpjM2QyUm1abUpxS2dveE1iR1l0YXNXVVh1Y3hnU0VsS2greXpQQnlUNTM0c1RFeE1SRVJHQjgrZlB3OGJHQm5QbXpFRzNidDJnVnFzUkVoS0NVNmRPWWVMRWlWaTRjQ0hhdEdsanZGMVZQTDgxellFREI3QjU4Mlk0T0RnZ01qSVNHelpzd01HREJ4RWJHNHY1OCtjYlArd0RLdi8xZGVIQ0JmajUrUm5yTDFpd0FBc1hMaXgyQ3hZZ2QvdVZpbXkxUWtRa0pnYVpSRVJQR1BPV2JXRC91VGZTVjRXTFcxZ1FrTFo2TVp3REZrUFdvSEtXOGRLVFN4QUVSRVpHWXMrZVBiQ3dzSUJHbzhIOCtmTVJIQnlNMGFOSEF3RGVmUE5ObkRoeEFzMmJOOGZ3NGNOTG5lSHgwVWNmd2MzTkRWMjdkaldlWUdrMEd2ajcrK1BXclZ0bzNibzE3dHk1ZytYTGw4UE96cTdRUHBiNXJWeTVFa0RadW96bjdYbVlmMW01VHFmRGtpVkxvTlBwMExsejUxSm5LejIrTjVoU3FVUjJkamJxMWFzSGlVUlNZcWRocXRsT25qeUpEUnMySUM0dURsWldWdkQzOXk4UU5qek8zdDRlV1ZsWk9IdjJMRjU4OFVYajcwWldWaForK2VVWEFLVnZrZkRaWjU5QnEvM3ZRNnFIRHg4V3VYUzV1TXMzYmRxRXJLd3M3Tnk1RTNYcTFNR2JiNzVaNkpqRXhNUlM5MlF0U1Y3SW9sS3BNSFhxVk1URXhPRDMzMy9IcDU5K2luZmZmUmVlbnA1d2RYWEZoZzBiVEZxdUtnZ0MzbnZ2UGVoME9paVZTdGpZMkVBdWx5TTRPQmpMbHkvSGdRTUhNRzNhTklTRWhCUUl3Mm95aFVJQk96czdLQlFLSkNjbkY3dThHc2h0U0xOOSszWnMyN1lOV3EwV3I3NzZLcVpQbnc2bFVvbVFrQkJjdW5RSkV5Wk13TXN2djR5aFE0ZWlYYnQyVmZoSWlwYVZsWVh0MjdkajE2NWQwR3ExNk5peEkzeDhmRkMzYmwwQWdLV2xKUUlEQTdGOCtYTDg5dHR2OFBYMWhZK1BEM3IxNmdVQWxmNzhYcnAwQ2N1V0xTdjFPRk83bHVjcEt2Z3Q3YldVazVPRHRXdlhZdS9ldmJDMnRrWkFRQURjM056ZzcrK1BIVHQyWU5PbVRaZ3laUXA4Zkh6UW8wZVBTbjk5M2JoeEEzNStmbENyMVpnK2ZUcXVYcjJLcUtnb2ZQTEpKM2ozM1hmUnFWTW51TG01R1dkMzVyMlBoWWVIRjZxcjErdWgwK21NLzFsWldZazJPNW1JcUNRTU1vbUlua0JXbmJ2Qk1QSWpaRzdiTEdwZElWdUZ0R1ZCdVozTWJhdG1DU1E5R1ZhdFdvVTllL2JBeXNvSzRlSGhpSXFLTXA3OHZQWFdXK2pldlRzYU5HaGduREZpQ3IxZWoxNjlla0duMHlFOVBSMTJkblpZdEdnUlltSmkwS0JCQXl4YXRBZ25UcHpBa2lWTE1IdjJiUFRxMWN1NFZOTEp5UWtTaVFSU3FSUVNpYVRJQml5UG4yVHA5WHJJWkRMWTI5dERxOVVpT2pvYUFJekx5dFBTMGhBYUdvb0xGeTVBTHBkandvUUpwVDRHVzF0YnBLYW00dnIxNjJqWnNpWCsrT01QQUVYdmFWbVViZHUyRmJ0SFgvN1pmU1dkYUhQWnViaCsvLzEzYk5teXhkakoyTVBEQTdObXpjSXp6enhUNHUyNmRPbUNuMzc2Q2ZQbXpTdnllb2xFVXVMK2cwRHVub3Y1ZzB5ZFRsZGtSK1hpTGdlQWpSczNJaXNyQzVNblR5NHlRRE16TXpONUZtRjhmRHowZW4yQnkzYnQyZ1dWU29VUkkwWmc0TUNCNk5ldkgyUXlHUTRjT0lESXlFampjVEtaelBqNk5ETXpNMzROL1BmYTFHcTFCWDdQTzNYcVpId1BrY2xrOFBIeGdVd213NzU5K3pCdjNqeHMyYktseEZsak5ZV1hsNWV4YXp3QVkxT3Z4K24xZWt5ZVBCbTNiOStHdGJVMUpreVlZR3lhWm0xdGphVkxsMkxIamgzWXRtMGJUcHc0Z2ZQbnoyUGR1bldpelFJdGoyKysrUVkvL3ZnanNyT3pVYWRPSFh6eXlTZm8zYnQzb2VQeVpnUEs1WExzMnJVTEd6ZHVSTmV1WFkxQlYyVSt2OW5aMldYcVJGNldZeDlYVXJPZm4zLytHZDk5OXgwVUNnVmNYVjNoNStlSFZxMWFHWTk3NzczMzBMUnBVd1FIQnlNb0tBamUzdDZJam82dTFOZVhyYTB0MUdvMVJvNGNpZjc5KzZOdjM3NHdNek8rUExZRkFBQWdBRWxFUVZURDNyMTdzWGJ0V21NVG8venkvNjJWU0NUUTYvVXdHQXlGamdzTEN5dlhLZ1lpb3JKaWtFbEU5SVNTdnpFWStrZEpVQjM4VmRTNitxUUVwRWVHd1dubVFxQ0V2Ym5vNmFGUUtMQnYzejVJcFZMNCsvdWpkZXZXYU5HaUJlenM3TEJ6NTA3czJMRURPM2JzQUpCNzhwcDNVcFYzNHBQM3RjRmdLQkFzNWxlL2ZuMUVSa2JpM0xsenNMYTJ4b0lGQzJCcmE0dCsvZnJCM053Y0VSRVJPSHo0Y0lsTksvS2ZiQlczOTkybm4zNktZY09HNGNLRkM4ak96b1pVS2tXN2R1MndaODhlZlBQTk4waFBUNGRjTHNlQ0JRdE1hakRVdm4xNzNMdDNENU1tVFNwd3Vha2RtQlVLaFVrbjBSVTUwYWF5cVZ1M0x1N2Z2NCs2ZGV0aTZOQ2hHRHg0Y0luN0ZPYjUrT09QNGVUa2hKaVlHR1JsWlJrREJKbE1CbWRuWi9UdTNidFFVNm5IN2R1M3I4TGpIekprQ0NRU1NaSGhVcU5HamVEaTRvTEZpeGViVk12WDF4Y3BLU2tGTG52MzNYZWgwV2lNNGJxNXVUbDhmWDB4Wk1nUUhEMTZGTGR1M1VKR1JnYTBXaTBNQm9NeDlORHI5UkFFd1JpQVBMNE1YeENFUW1PV1NDU1lObTBhcEZJcE9uYnMrRVNFbUVCdWNKa1hNRFZxMUtqWWhqMW1abVo0N2JYWFVLZE9IVXlkT3JYUUVtR3BWSXFSSTBmaWpUZmV3TmRmZjQzbm4zKytXa05NQUhCeGNZRzF0VFhHakJtRFFZTUdsVGdEVHlLUllNS0VDYWhUcHc2NmRldFc2TmpLZW41ZmZQSEZNblVpTDQ4bVRacWdTNWN1UlRiN3ljcktRcnQyN1hENjlHbGtabVppMEtCQkdEZHVYSkdQcjNQbnpsaTZkQ21DZzRQaDZla0pEdytQU24xOU5XN2NHQnFOQmg5OTlCR0EzUGVucVZPbjRxMjMzakxXejh6TWhGYXJOZjZ0em44Lytldm5CWnNTaVFSeXVielFYdE5FUkpWRkloUzNtUThSRWRWOEJnUFNWb1pDL2RkWjBVdGI5K29IKzdFVDJNbThGbkR4WDRPVW9OSTczNVlrSWlJQ3pabzFLN1RuWGtKQ0F2NzQ0dzljdjM0ZEtTa3BVS2xVeHBNZHZWNXZQUGtSQk1GNFlsWFVDZGJnd1lNeGV2Um9SRVpHb2wyN2RzWWxpSG1VU2lXT0hEbUNxMWV2SWprNUdkbloyY2I2ZWJOUDh0OVhmbm16VkNRU0NaWXZYNDY2ZGV2aThPSEQyTHg1TXh3ZEhZMk5oeUlqSS9Ic3M4OWkxcXhaeGM2bzdOdTNMNXljblBEOTk5OGJ4N1Zod3daY3VYSUZXcTBXVmxaVzhQVDB4Tml4WTRzTXYwcHJ2bEhWeFBqZHFJMnVYTG1DWjU5OTFxUUFzNkpTVWxKZ01CaU15M0tmQkJxTnBrQmprZG9xT1RrWk1wbXNVcHJSL1BYWFg3Q3lza0xyMXEwTGJWRWhGcjFlYi95QXB6d1VDZ1YwT2wyQjM4MjhidVJQdy9OZlVkbloyVkFvRkNhRnp6cWREakpaN2h5anluNTk1Yjh2SXFLYVNGTEtIMFlHbVVSRVR6aEJvNFppMFR4b2I5OFF2YmJkeUk4Zzd6OUU5THBVdGNRSXEzSnljcXBrNzZ1cURraFVLaFhrY2ptQTNPWS9ucDZlbFJZcUFMa05IMnhzYk5DdFc3ZEt1NCt5WUpCSlJFUkVSRFZKYVVGbStUNmVJeUtpR2tOaVlRbkg2ZjR3cXl0K045ek1iWnVSYy9hRTZIWHB5Vk5WRy9oWDlTeWZ2QkFUeU4wL3JESkRUQUI0L2ZYWGEweUlTVVJFUkVUMHBHR1FTVVJVQzBqdEhlRG9Fd0NwamEzb3RUUFdMSWYyeGxYUjZ4SVJFUkVSRVJHVkJZTk1JcUphUXViV0VJN2U4eUNSbVl0YVY5QnBrYlk4QlBxRWVGSHJFaEVSRVJFUkVaVUZnMHdpb2xyRXZHVWIySC91TFZxOXZFMlVEVm1aVUN4WkFFTm11bWkxaVlpSWlJaUlpTXFDUVNZUlVTMWoxYmtiN0VaOUxFcXQvTHNGNnBNU2tMWThCSUpHSTBwdElpSWlJaUlpb3JKZ2tFbEVWQXZKM3hnRW13SHZpRjVYZS9NYTB0Y3NBd3dHMFdzVEVSRVJFUkVSbFlSQkpoRlJMV1U3L0FOWWQzOU45THJxODZlUXVYMno2SFdKaUlpSWlJaUlTc0lnazRpb3RwSklZUC94WkZoMjZDUjZhZFZ2dTZFNnNGZjB1a1JFUkVSRVJFVEZZWkJKUkZTYm1abkJZZkpNbUQvVFN2VFNtVnMzUUIxOVd2UzZSRVJFUkVSRVJFVmhrRWxFVk10SkxDemhPTU1mc2didTRoWVdCS1IvdFJUYVc5ZkZyVXRFUkVSRVJFUlVCQWFaUkVSUEFhbU5MUnhuTG9DWnM0dW9kUVdOQm1uTGdxRlBTaEMxTGhFUkVSRVJFZEhqR0dRU0VUMGx6Snpyd0hIbVFraHRiRVd0YThoTWgyTEpBaGl5TWtXdFMwUkVSRVJFUkpRZmcwd2lvcWVJcklFN0hHZjRRMkpoSVdwZGZVSTgwaUlXUWRCcVJLMUxSRVJFUkVSRWxJZEJKaEhSVThiOG1WWnc4Sm9OU01YOUU2QzlmZ1VaNjFZQWdpQnFYYW80dVlVTVNvMjJ1b2RCTll4U280V05oWGwxRDRPSWlJaUl5R1FNTW9tSW5rS1c3VDNoOE1rVTBldm1uRG1Pck8rL0ZiMHVWVXhUWndmRUppbXFleGhVdzhRbUtkRFUyYjY2aDBGRVJFUkVaRElHbVVSRVR5bXI3cjFnTjJLczZIV1Z2KzVDOXVFbzBldFMrZlZ2NVlHdDBiSFZQUXlxWWJaR3grS05WaDdWUFF3aUlpSWlJcE14eUNRaWVvckozM3diOHY1RFJLK2I4ZTFhcUMrY0U3MHVsYy9rN3UxeDVHWWNUdHlKcis2aFVBMXg0azQ4anQ2NkQ2L3VIYXA3S0VSRVJFUkVKbU9RU1VUMGxMTWJNUlpXM1hxSlcxUVFrTDVxTWJULzNoSzNMcFdMbmFVRklvYjB4R2MvSEdhWVNUaHhKeDZmL1hBWUVVTjZ3dGFTZTJRU0VSRVIwWk5ESWdqc3lrQkU5TlRUNjVHMktoenE2Tk9pbHBVNk9NRTVJQnhtZGVxSldwZks1NDliOXpIdDV6L1E2NWxHR08zWkNxM3FPYkhaeTFOQ3FkRWlOa21CcmRHeE9ISXpEaXZlZmhVOW1qV3M3bUVSRVJFUkVSVWdrVWdrSlY3UElKT0lpQUJBMEdtUnRpd1lta3NYUkswcmErQU9KLzh2SUxXeEZiVXVsVSttV29OVnh5L2l0OWgvY1NjMWc5M01ueEkyRnVabzZteVBOMXA1WUhMMzlyQ3p0S2p1SVJFUkVSRVJGY0lnazRpSVRDYW9jNkFJRDREMmhyaU5ZU3hhdDRPamJ5QWtNczcrSXlJaUlpSWlvcUtWRm1SeWowd2lJaktTV0ZyQmFjWjh5Sm8wRTdXdTV1b2xaR3lJQlBqWkdSRVJFUkVSRVpVVGcwd2lJaXBBSXJlQjA4eEF5TnpjUmEyYmMvSVBaUDI0VmRTYVJFUkVSRVJFOVBSZ2tFbEVSSVZJN1J6Z05Ic2h6T3E2aWxwWHVYc25zbzhlRkxVbUVSRVJFUkVSUFIwWVpCSVJVWkdrVGk1d21yVVFVa2NuVWV0bWZQMGxOREYvaTFxVGlJaUlpSWlJYWo4R21VUkVWQ3l6ZXZYaE5Dc0lVbHM3OFlvYURFaUxESVB1M2gzeGFoSVJFUkVSRVZHdHh5Q1RpSWhLSkd2WUNJNHpGMEJpTFJldHBwQ1RBOFhpQmRBbkpZaFdrNGlJaUlpSWlHbzNCcGxFUkZRcWM0L21jSnJoRDRtRmhXZzFEZWtLS01JRFlFaFBFNjBtRVJFUkVSRVIxVjRNTW9tSXlDVG1MZHZBY2RwY1NHUXkwV3Jxa3hLZ1dCd0lRYVVTclNZUkVSRVJFUkhWVGd3eWlZaklaQmJ0WG9EREpGOUFLdDZmRDkyOU8waUxDSUdnMVloV2s0aUlpSWlJaUdvZkJwbEVSRlFtbHA0dndXSDhGRUFpRWEybUp2WVMwcjljQ3VqMW90VWtJaUlpSWlLaTJvVkJKaEVSbFpsVnQxNncvOFJMMURCVEhYMGFHZDk4QlFpQ2FEV0ppSWlJaUlpbzltQ1FTVVJFNVdMOVNtL1lmenk1d21GbS90Z3krK2hCWlAyNHRXSURJeUlpSWlJaW9scUpRU1lSRVpXYmRZOCtzQjgzcVVJMUhvOUJsYnQzUXJWL2Q0VnFFaEVSRVJFUlVlM0RJSk9JaUNyRXVtZmZDb2Vaajh2Y3VoRTVKNCtLV3BPSWlJaUlpSWllYkF3eWlZaW93cXhmZlIzMkgwMFV0V2I2K3BWUVg0d1d0U1lSRVJFUkVSRTl1UmhrRWhHUktLeDc5Uk0zek5UcmtSNFpCdTNOV1BGcUVoRVJFUkVSMFJPTFFTWVJFWW5HdWxjLzJILzR1V2oxQkkwR2FVdURvSHR3VDdTYVJFUkVSRVJFOUdSaWtFbEVSS0t5N3QwZmRoOThKbG85Z3pJTGl2QUE2Sk1UUmF0SlJFUkVSRVJFVHg0R21VUkVKRHA1bnpkaDkvNm5vdFV6S0ZLaENQT0hRWkVpV2swaUlpSWlJaUo2c2pESUpDS2lTaUh2T3dCMlk4YUxWaytmbkFoRjJId1lNdEpGcTBsRVJFUkVSRVJQRGdhWlJFUlVhZVN2RDRUZDZFOUVxNmQ3ZUIrSzhBQVlsRm1pMVNRaUlpSWlJcUluQTROTUlpS3FWUEorYjhGdTlNZWkxZFBkdTRPMHBRc2g1R1NMVnBPSWlJaUlpSWhxUGdhWlJFUlU2ZVQ5Qm9uYXpWeDc4eHJTbGdkRDBHaEVxMGxFUkVSRVJFUTFHNE5NSWlLcUV0YTkrOFBoMDJtQVJDSktQYzNWUzBoZkdRWkJweE9sSGhFUkVSRVJFZFZzRERLSmlLaktXSFh2QmNmSk13RXpNMUhxcWYrSlJzWlhTd0c5WHBSNlJFUkVSRVJFVkhNeHlDUWlvaXBsK2VMTGNQU2VCNG01aFNqMWNzNmRSUHJHU0VBUVJLbEhSRVJFUkVSRU5ST0RUQ0lpcW5LV3ozdkMwU2NBRWlzclVlcmxIRCtDakcvWE1zd2tJaUlpSWlLcXhSaGtFaEZSdGJCbzNRNU9zNElna2R1VXUwYisyREw3Y0JTeWRuekRNSk9JaUlpSWlLaVdZcEJKUkVUVnhyeDVTempQRFlIVXpxRmN0Mys4YlpCeTMwOVEvdko5eFFkR1JFUkVSRVJFTlE2RFRDSWlxbGF5eGszaDVMY0lVaWNYVWVwbDdmb095cjAvaWxLTGlJaUlpSWlJYWc2SklIQU5IaEVSVlQ5OWNpSVVZZjdRSnllS1VzOTIrQWV3R2ZpdUtMV0lpSWlJaUlpbzhra2trc2NYM2hXOG5rRW1FUkhWRkFaRkNoUmg4NkY3ZUYrVWVnd3ppWWlJaUlpSW5oeWxCWmxjV2s1RVJEV0cxTWtGVHZNV1FkYTRxU2oxc3I3L2xzdk1pWWlJaUlpSWFnbk95Q1Fpb2hwSFVDbVJ0andFbW11WFJhbkhtWmxFUkVSRVJFUTFINWVXRXhIUkUwblFhcEN4TmdJNVowK0lVcy8ydlE5aE0rQWRVV29SRVJFUkVSR1IrQmhrRWhIUmswc1FrUG5kSnFqMjd4YWxITU5NSWlJaUlpS2ltb3RCSmhFUlBmRlVVVDhqYzl0bVVXclpqaGdMbXpmZkZxVVdFUkVSRVJFUmlZZEJKaEVSMVFvNXA0NGhmVjBFb05kWHVCYkRUQ0lpSWlJaW9wcUhRU1lSRWRVYW1pdi9JRzFGS0lSc1ZZVnJNY3drSWlJaUlpS3FXUmhrRWhGUnJhS0wreGVLSlF0Z1VLUld1QmIzekNRaUlpSWlJcW81R0dRU0VWR3RvMDlKUnRxU0JkQTlpS3R3TFpzaDc4SDI3WkZBeVg4dmlZaUlpSWlJcUpJeHlDUWlvbHJKb014Q1drUUl0TmV1VkxpV3ZOOGcySTBheHpDVGlJaUlpSWlvR2pISUpDS2lXa3ZRYXBDeFpqbHl6cDJzY0MzclYvdkNmdXhFUUNvVllXUkVSRVJFUkVSVVZnd3lpWWlvZGpNWWtMbHRNMVQ3ZDFlNGxGV1g3ckQvekJzU21VeUVnUkVSRVJFUkVWRlpNTWdrSXFLblF2YlJnOGo0NWl0QXI2OVFIY3NPbmVBd2VSWWtGaFlpamF4bUViSlZVTzc3R2VxL3prQ2ZsQUJCblZQZFE2SXFJTEcwZ2xtOStyRHMyQVUyYnc2QnhGcGUzVU1pSWlJaUlpcUVRU1lSRVQwMXROZXZJRzFsR0F3WjZSV3FZOUc2SFJ5OS9TQ3hzaFpwWkRXRDV2SkZaR3hjQll2blhvQjFqejZRTld3TWlaVlZkUStMcW9DUWt3UGRnM3ZJUG5ZSW1waS9ZZi94WkZpMGJWL2R3eUlpSWlJaUtvQkJKaEVSUFZYMEtjbElpMWdFM2QzYkZhcGozcXdGSEgwREliV3hGV2xrMVV0eitTTFMxNjJBdytmVFlkRzZYWFVQaDZxUjV1b2xwSzlaQm9kUHB6TE1KQ0lpSXFJYWhVRW1FUkU5ZFFTTkdobnJWeUxuelBFSzFaRTFhZ0tubVFzZ2RYQVNhV1RWUThoV0lXWGVWTmgvT2hVV3JSaGlVbTZZbWJGK0JWeENWbkNaT1JFUkVSSFZHS1VGbVd6TlNrUkV0WTdFd2hJT0UzMWdPM1JNaGVybzR1NGlOV1F1OUNuSklvMnNlaWozL1F5TDUxNWdpRWxHRnEzYndlSzVGNkRjOTNOMUQ0V0lpSWlJeUdRTU1vbUlxSGFTU0dBemFCZ2NwODJ0MEQ2UStvUjRLSUptUS9jZ1RzVEJWUzMxWDJkZzNhTlBkUStEYWhqckhuMmcvdnRzZFErRGlJaUlpTWhrRERLSmlLaFdzK3pZQmM3encyRldyMzY1YStoVEh5RTFhQ1kwVnkrSk9MS3FvMDlLZ0t4aDQrb2VCdFV3c29hTm9VOTZXTjNESUNJaUlpSXlHWU5NSWlLcTlXVHVUZUFjdUFRV2JaNHZkdzFCcFlJaWZENXlUdjRoNHNpcWhxRE9ZWGR5S2tSaVpRVWhKNmU2aDBGRVJFUkVaRElHbVVSRTlGU1EydHJCeVRjUThyNER5MTlFcjBmNm1tVlE3dDRKc0ZjZUVSRVJFUkZSbFdLUVNVUkVUdzh6TTlpOVB4NE9uM3REWWxuK0dZcFpQMnhCeHVZdkFiMWV4TUVSRVJFUkVSRlJTUmhrRWhIUlU4ZnE1VmZoRXJRY3NzWk55MTBqKytnQnBDMFBnWkNUTGVMSWlJaUlpSWlJcURnTU1vbUk2S2xrVnI4Qm5BUENJZS96WnBsdWwzOUJ1ZnFmYUtTR3pJVWhUU0h1NElpSWlJaUlpS2dRQnBsRVJQVFVrcGhid082RHorQTRaVFlrY3JscHQzbnNlOTNkMjBoZDRBdmRnM3ZpRDVDSWlJaUlpSWlNR0dRU0VkRlR6N0pUVjdnRVJjQzhlY3R5M1Y2ZmtvelVvRm5RWEkwUmVXUkVSRVJFUkVTVWgwRW1FUkVSQUxPNnJuRDJDNFBObTIrWDYvYUNTZ1ZGZUFCVUIvYXlvemtSRVJFUkVWRWxZSkJKUkVTVXg4d010aVBHd3RGblBxUjI5bVcvdlY2UHpDM3JrYjUyT1FTTld2enhFUkVSRVJFUlBjVVlaQklSRVQzRzhubFB1QVJId09MWnR1VzZmYzdKUDVDNmNCYjBTUWtpajR5SWlJaUlpT2pweFNDVGlJaW9DRkluRnpqTkNZYnQwREdReUdSbHZyM3UzaDJrQnN5QTVwKy9LbUYwUkVSRVJFUkVUeDhHbVVSRVJNV1JTbUV6YUJpY2cxZkEvSmxXWmI2NVFaa0Z4ZEtGVU83ZXlYMHppWWlJaUlpSUtvaEJKaEVSVVNsa0Rkemg3QmNLdS9mSFEySnBWYlliQ3dLeWZ0aUN0SlZoRUxKVmxUTkFJaUlpSWlLaXB3Q0RUQ0lpSWxOSXBaRDNIUWlYMEVoWXRPdFE1cHVybzA4ak5kQVh1b2YzSzJGd1JFUkVSRVJFdFIrRFRDSWlvakl3cTFNUFRyNkJzUDkwS3FRMnRtVzZyZTdoZmFUT240SC90M2Z2VVZXWCtSN0hQM3R6MmNCRzBLTklFakxSVUdJWW1od3RtYk0weFZ1V21qVmRUbmJVVlRvVFNqcTZ6RnRwVXlyQkdqV1hsak82U2lmSGJPazZVNmFVeHlPbUo4endGaHFYME5ZZ2NSTk5VQkQzNXJiM1BuOXc0Z3pCaGsySjdQVDkrb3ZmNy9jOHorKzc5K0lQMW9mbllqMzAzeXcxQndBQUFJQjJJc2dFQUtDOURBYjUvdHNJZFU5NlM2WkJzZTNxNnFpcFZ1WG10M1hselpXeVYxenVvQUlCQUFBQTRPWkRrQWtBd0U5a0RPeW1yaTh1Vk5jWEY4b1kyTFZkZld0T0hWZlo0aGRWYytMTERxb09BQUFBQUc0dUJKa0FBUHhNcGtHeDZwNzB0bnhIakpVTUJwZjcyYXV1NnNxNkpGVnNYQ3VIaFlPQUFBQUFBS0ExQkprQUFGd0hSck8vQXFiRnEvdUt0ZksrSjdwZGZhdS9PS2l5SlMrcU51ZnJEcXF1Yzd6Kyt1dGF0MjdkZFJrckt5dExCdzhlVkgxOS9YVVo3OGZxNnVvNlpGd0FBQUFBMTQ5blp4Y0FBTUROeExQM0hlcTI4SFhWWkJ6VDFlMmJaYnRZNmxJL1cva2xYVTVhS3I4eEUrVC94SC9JNE8zZHdaVzIzOVNwVTF0OTNxdFhMeVVsSlRWZXA2V2xLVGc0MkduN2twSVMvZld2ZjFWQ1FvSUNBZ0tjdHF1dnI5ZnExYXRWVkZTazZkT242Nm1ubm1wLzhhMm9xcXJTNDQ4L3JxQ2dJRzNZc0tIVldyNy8vbnM5ODh3emtxVDkrL2RmMXpvQUFBQUF0STRnRXdDQTY4MWdrR25nL2ZLT0hpaHI2cWU2dHVjL1piOWE2VkpYeTc3ZHFqbCtSUDVQUEN1ZjJBZmJ0VlM5bzVXVWxMVDYzTVBEdytXeHlzckt0SERoUXBXV2xzcHNObXZPbkRsTzIyN2Z2bDFGUlVVS0N3dlRZNDg5NXZJN1hKV2RuUzI3M1M2YnpkWnFpTmxSUm8wYTFlNCt3Y0hCMnJadFd3ZFVBd0FBQUxndmdrd0FBRHFJd2ROTGZtTW55dmZCMGJMczI2TnJlejl5YVM5TVcva2xWV3hjSzh1K1BmTC85K2ZrM2JmZkRhaldOYjE3OTlibXpadWIzVzlQR0ZkVlZhVkZpeGFwdExSVU1URXhtamx6cHRPMkdSa1pqWUZkUVVHQnhvMGIxKzZhazVPVE5YRGdRS2ZQczdPekpVbjkrbDNmNzNuQmdnWEt5TWhvdGMwUHN6bzlQRHdVRWhMUzVGbGhZYUhUK3dBQUFNQ3RpQ0FUQUlBT1p2RHhsWG5pay9JZE9VNld2YnRrMmJkSGpwcnFOdnZWNWY5RGw5OTRXYWFCZytYLzFGUjU5Z3E5QWRWMnJHdlhybW5Ka2lYS3o4OVhkSFMwWG52dE5YbDVlYlhZdHJTMFZDdFhycFRENFpBa0JRVUZ5Y2ZIeDZYM1hMNThXVlZWVlpJa283SDFMY0d6c3JJa3FkV3c4NmZvMmJPbmV2ZnUzWGp0TEppVXBCNDllalFMaUVlTkd1WDBQZ0FBQUhBcklzZ0VBT0FHTVpyOTVmL2JaK1UzWm9Lc0IvYktzdjhUMmE5V3RObXY1cXRqcWpsMVFuNGp4c284NldrWnV3VGVnR3BibDV5Y3JJc1hMMnIxNnRVdTl5a3ZMOWZpeFl1Vmw1ZW5lKzY1Unl0V3JKREpaR3F4N2ZmZmY2LzU4K2Vyb3FKQ29hR2hLaW9xVXJkdTNaU2NuQ3gvZi85VzMzUGt5QkVsSnlkTGt1TGk0dFMvZjMrbmJhOWV2YXFjbkJ4SlVreE1qTXVmeFJYejU4OXZjdTBzbUFRQUFBRGdHb0pNQUFCdU1HT1hBSmtmZlVwKzR5YXArb3VEc3Z6WHg2by9YOXg2Sjd0ZGx0UlBaZjNpa0h5SGo1SGZ5SEh5Nk5IenhoVGNnak5uenJScmlYTkpTVW5qbnBneE1USDY0eC8vNkhSMjVjV0xGN1Z3NFVKZHVIQkJNVEV4V3I1OHVUWnQycVJkdTNacDl1elpldTIxMTVyTWRQeUIxV3JWcGsyYmxKS1NJa21hTkdtU1huamhCUmxhMldmMDZOR2pzdGxza3FUSmt5ZTMyQ1lxS2twcjE2NTErYk1DQUFBQTZCZ0VtUUFBZEJLRHQ3ZDhoNCtSNzRPalZYUDZoS3dIOTZubTFBbnAvNVpTdDhSaHRjank2VWV5N04wbDA3OE9rVi9jUS9LTzdDZTFzWHk2TTlYVjFXbkJnZ1c2Y09HQ2hnNGRxc1dMRjh2VHMrVS9RYzZlUGF1bFM1ZXF2THhjTVRFeGpVdlBaODJhSlpQSnBCMDdkaWcrUGw3VHBrM1RwRW1UNU9IaElidmRydFRVVkwzNzdyc3FMeStYdjcrL0VoSVNGQmNYMTJadFI0NGNrU1NaVEtabU5kbHNObFZYVjdjYWhGNHZGeTVjYUhISnVMUDdBQUFBd0sySUlCTUFnTTVtTU1nMFlKQk1Bd2JKZnJsYzFzT2Z5Zm8vKzJXN1dPcThqOE9obXVOSFZIUDhpR1EweW5mNEdQa01pcFhYWFpFeWVIbmZ1TnBkNE9YbHBUbHo1aWc5UFYwSkNRbE9nMEc3M2E0MzMzeFQ1ZVhsR2p0MnJPYk1tZE1rWEp3K2ZicCsvZXRmYTkyNmRkcTRjYVAyN05tamtTTkhLalUxVlNVbEpUSVlEQm8yYkpqaTQrUFZ2WHYzTnV1cXFxclNzV1BISkVucjFxM1RuWGZlMmVSNWFtcXFrcE9Ublk1VldGaW9vMGVQNnZISEgvL1pZU2VIL1FBQUFBQnRJOGdFQU1DTkdMdjlpOHpqZnl2ekk0K3I5bXhPUTFoNUlsMjI4a3ZPTzludHNoN1lLK3VCdmY5L3oyQ1FaMWk0UEh2ZTF2RkZ1MkRRb0VFYU5HaFFxMjJNUnFPU2twSjArUEJoUGZ6d3d5MjJlZkRCQitYcDZhbWtwQ1NWbEpSbzY5YXRraHFDd0preloycjgrUEV1aDRvSERoeFFUVTJOUWtKQ21vV1lrbFJjM0xEY3Y2Vmw3SkwweWl1dnFLU2tST25wNlZxNGNLR0Nnb0pjZW05TE9Pd0hBQUFBYUJ0QkpnQUE3c2hna0hlZktIbjNpVktYeWROVmwvOFAxWnhNVjAzR2NkVVhmZGZxOG5OSmtzT2grdS95VlA5ZDNvMnA5NTlNblRxMThlZExseTQxdVhabXdJQUJtanQzcmdJREE1dUZtRlZWVlRwOStyUk9uanlwTDcvOFVwY3VOWVM2WGJwMFViOSsvZlRWVjErcHBxWkc2OWV2MTlhdFd4VWRIYTArZmZybzdydnZWbWhvcUhyMDZORml1UG5wcDU5S2txNWN1U0tielNZUEQ0OG16MzhJTXNQQ3dscXNlZmJzMlhyampUZDArdlJwL2U1M3Y5UHMyYk0xZlBqd05qOHJBQUFBZ0orR0lCTUFBSGRuTU1nclBFSmU0Ukh5LysyemNsaXVxZmJiWE5XZHpWSHRtUnpWbmMyNTRTVTVISTVtd2Q4UFNrcEtHbisyMld4TnJwMzVZZGFqMVdwVlFVR0I4dkx5bEp1YnE5emNYT1huNTh0dXQwdHEyTXR5eUpBaGlvdUxVMnhzckx5OHZIVHQyalVkT0hCQWh3NGRVbloydHRMUzBwU1dsdFk0dHNsa1VzK2VQZFd0V3pkRlIwZHI2dFNwT24zNnRQTHlHa0plaThXaWI3LzlWcEdSa1UxcXlzek1sS1JtOTM4UUV4T2pqUnMzYXVYS2xjck16RlJpWXFLeXNySVVIeDh2VDA5UEhUOStYRXVXTEduUzU4ZDdYdTdmdjcvTjd3WUFBQUJBQTRKTUFBQitZUXgrWnBuNng4alVQNmJoaHNNaGUrVVYxWjh2VnYxM2Vhbytka1IxMzM3VG9UWFUxZFU1UGJEbmgzQnUxS2hSQ2c0TzFyWnQyeVExek5TMFdxM2F1WE5uaS8yMmJkdW1yVnUzeXZHajJhWmhZV0dLam83V29FR0RGQk1UbzlXclYydjM3dDI2NjY2N0ZCSVNJclBackFrVEptakNoQW1xckt6VWlSTW5sSm1acVp5Y0hKMDdkMDQxTlRVcUxDeFVjWEd4WnN5WUlVbDY3NzMzSkVuZHUzZFhXVm1aamg0OTJpU3dMQzR1MXFWTGw5U3JWeS8xNnRYTDZmZlF2WHQzclZxMVNwczNiOWFPSFR1MGUvZHVuVDE3VnN1V0xaT3ZyMitUWmVuTzlyeVVHbWF1UHZmY2N5N2ZCd0FBQUc1RkJKa0FBUHpTR1F3eUJuYVRkMkEzZVVmMms5K1lDVTBlWDVneThicS8wbWF6eVdReXRhdlAzWGZmclVPSER1bmN1WE1LRHc5djl2elJSeC9WWjU5OXB0dHV1MDBSRVJIcTA2ZVBvcUtpMUxWcjF5YnRqaDQ5S292RklyUFozR3lNZ0lBQWpSZ3hRaU5HakpDa3hoQ3pvS0JBUnFOUmtaR1JPblhxbERJek0yVTBHclYwNlZMTm5UdFhuMy8rZVpNbDhJY1BINWJVTU91eUxVYWpVZE9uVDFkNGVMaldyRm1qTTJmT3FMQ3dVQU1IRG15eXY2V3pQUytsaHUrenBVTjhuTjBIQUFBQWJrVUVtUUFBb04ycXFxclVyVnUzZHZXSmpvN1dvVU9IbEpHUjBXS1E2ZS92MzJMSTkrUDNXaXdXK2ZqNEtEQXdzTTEzbWt3bVJVUkVLQ0lpb3ZHZWo0K1BUQ2FUaGcwYnBxaW9LUFh0MjFjNU9Ubkt6YzF0bkpXNWI5OCtTZEt3WWNOYy9ueHhjWEc2L2ZiYmRmYnNXUTBjT05EbGZwS2F6Rno5d1k5bnRQN3pmUUFBQU9CV1JKQUpBQURhcGJhMlZ0WFYxYzFtU3JabDhPREJrcVF2dnZoQ2p6MzJtTk4yVzdaczBmYnQyMXNkcTdxNjJ1VkE3NE1QUGxDUEhqMGFyeU1qSTdWZ3dRTDE2ZE5IVWtNd21KT1RvMTI3ZG1uUm9rWEt5TWhRWVdHaFFrTkROV0RBQUpmZThjOWpPOXRUMDVsMTY5Ykp5OHVydzlvREFBQUFOd3VDVEFBQTBDNmxwYVdTR21ZUnRrZHdjTER1dWVjZWZmMzExL3JtbTIvVXQyL2ZGdHQxN2RxMXlkNlMvNnlpb2tLVmxaWHk5L2R2YzBab1VWR1JIQTZIL1AzOW16MGJPblJvNDg4alJvelF1KysrcTBPSERtbnk1TW1OczBKL2ZIcDZSM0gyUFZ5djlnQUFBTUROZ2lBVEFBQzRaTjY4ZVRLYnpjclB6NWNrQlFVRktTOHZUM2ZlZWFkV3JWcmwwcDZaRHovOHNISnljdlQrKys5cnhZb1ZMYmFaTkdtU0prMmExT0t6UllzVzZlVEprNHFQajlmbzBhT2R2c2ZoY0dqTW1ESHk5UFNVajQ5UHF6WDUrZmxwNHNTSmV2Lzk5L1h5eXkvci9Qbno2dEdqaDhhUEg5L201L201bGk1ZHF1TGlZcWZQV3p2c3A2MWwrQUFBQU1ETmhpQVRBQUM0NUtHSEhwSWtyVjI3VnBMMDBVY2Y2Wk5QUGxGaVlxTDY5Ky92MGhnalJvelExcTFiZGZUb1VhV25wK3VCQng1dytmMW56cHpSVjE5OUpaUEpwQ0ZEaHJUYTFtcTFPcDJOMlpJbm4zeFNlL2Z1MWZuejV5VkowNlpOYS9kaFJ1MVZVVkdoMHRMU1ZnL3o0YkFmQUFBQTRQOFJaQUlBQUpkZHUzWk5CdzhlVkpjdVhmVFFRdzlwNTg2ZFdyeDRzUklURTlXdlg3ODIrM3Q2ZXVyNTU1OVhZbUtpa3BPVDlmYmJieXNrSktUTmZsYXJWYXRXclpMRDRkRDQ4ZVBWcFV1WFZ0dGZ2bnhaa2x3NkVFaVNmSDE5RlJZV3B2THlja2xxYy95ZnFxNnVUcnQzNzFaYVdwcSsvdnByN2R5NTAybU56Zzc3QVFBQUFHNVZ4czR1QUFBQS9ITDg3VzkvazhWaTBhaFJvelJqeGd5Tkd6ZE9WcXRWUzVZc1VYWjJ0dE4rRm90Rjc3enpqbEpTVWpSOCtQMlkxNnNBQUFndlNVUkJWSEFOSGp4WVZWVlZldlhWVnh2RFEyZXNWcXVXTFZ1bS9QeDhoWVNFYU9yVXFXM1dXVlpXSmtrdW42eStjZU5HblRwMVNrWmp3NTlHeTVjdjF5ZWZmT0pTMzlaWXJWWWRPM1pNbXpadGtpU1ZsNWRyL2ZyMU9uWHFsT3gydXk1Y3VQQ3ozd0VBQUFEY0twaVJDUUFBWEpLZW5xNFBQL3hRWnJOWnp6enpqQ1RwRDMvNGd5b3JLM1g0OEdFdFdiSkV5Y25KaW95TWxNVmlrZFN3TlByRER6L1U5dTNiVlZGUm9Ra1RKa2lTRmk1Y3FKa3paeW8vUDEveDhmRmF0bXlab3FLaW1yMHpMeTlQSzFldVZFRkJnUUlEQTdWOCtmSTI5N3lVR3BhaFMxS3ZYcjNhYkx0bHl4YjkvZTkvbDlGbzFLdXZ2cXE4dkR5OTk5NTdXcnQycmRMUzBqUjU4bVRkZSsrOWtpUnZiMjlGUjBlM09hYmRidGRMTDcyazdPeHMyV3kyeHZzZUhoNktpb3JTa0NGREZCc2I2OUpzVkFBQUFBQU5DRElCQUVDYk1qSXl0R0xGQ2prY0RpVWtKRFF1aHpZWURGcTBhSkhtejUrdjNOeGNKU1VsNloxMzNsRldWcGFraHNOcS92em5QOHZEdzBNVEowN1VsQ2xUSkVrQkFRRjY0NDAzTkcvZVBKV1hseXN4TVZGYnRteVJ0N2QzWTc4UFB2aEFLU2twc3R2dENna0owZkxseXhVV0Z0WllVMWxabWE1ZXZhcUFnQUNaeldhWlRDYlpiRFpsWm1acXg0NGRrcVQ3N3J2UDZXZXkyKzNhc0dHRFB2NzRZMG5TN05tekZSc2JxOWpZV1AzcVY3L1MrdlhyZGZMa1NaMDhlVkxCd2NIcTM3Ky9Ra05EOWNnamp5Z3dNRkJuenB5UnI2K3ZqRVpqNDB6Tyt2cDYxZGJXU21vNERNbG1zOG5MeTBzeE1URWFPblNvaGd3WjR2SytuUUFBQUFDYU1qZ2NEa2RuRndFQUFEck9oU2tURmJ6MTQ1L2N2NnlzVEZPbVRGRnRiYTBtVHB5b2hJU0VabTJ1WExtaXQ5NTZTNy8vL2U4VkZCU2tGMTk4VWJtNXVaS2tBUU1HYU5hc1dicmpqanVhOVNzcUt0THJyNyt1bDE1NlNSRVJFVHArL0xoU1UxT1ZscGFtK3ZwNkdRd0dqUnMzVGpObXpKRFpiRzdTOStEQmcwcE1UR3k4TmhnTU1oZ01zdHZ0a3FTK2ZmdHF6Wm8xOHZScy9uL2Jpb29LSlNVbDZjU0pFNUlhRHZlWlBIbHlrelpWVlZWS1NVbFJTa3BLdTVlQWp4dzVVazgrK2FUT25UdW5CeDU0UUg1K2ZrMmUyMncyalIwN3RsMWp0bVRPbkRsNjVKRkhmbkwvbi91N0FRQUFBRnhQQm9QQjBOcHpabVFDQUlCV2RlL2VYUys4OElLeXM3TTFhOWFzRnR0MDdkcFZyN3p5U3VQMXRHblR0R0xGQ3NYSHgydjA2TkZPeHc0TkRkWEdqUnRsTUJqa2NEaTBaODhlcGFlbnkyQXc2RGUvK1kyZWZmWlpSVVJFdE5nM0lpSkNRVUZCcXEydFZWMWRuV3cybTd5OXZSVWNIS3o3Nzc5ZlR6enhSSXNoWmwxZG5lYk9uYXZDd2tKNWUzdHIzcng1aW91TGE5Yk8zOTlmVHovOXRKNSsrbWtWRnhjck96dGJCUVVGT24vK3ZDNWZ2cXpLeWtwWnJWYlYxZFdwdnI1ZVVzTmhScDZlbm9xTGkxTjRlTGpDdzhOYnJOMWdNS2gzNzk1T3Z4ZFhNYnNUQUFBQXR4Sm1aQUlBY0pPN1hyUHVIQTZIMnZnSGFSTVdpNlhaVE1TMlZGUlVLQ1VsUlNOSGpsUndjSEI3UzNUWnVYUG45S2MvL1Vtelo4OVdaR1JraDczSDNURWpFd0FBQU82RUdaa0FBT0M2YUUrSUthbmRJYVlrQlFZR05sdmkzUkhDdzhPMVljT0dEbjhQQUFBQWdPdkgyTmtGQUFBQUFBQUFBRUJiQ0RJQkFBQUFBQUFBdUQyQ1RBQUFBQUFBQUFCdWp5QVRBQUFBQUFBQWdOc2p5QVFBQUFBQUFBRGc5Z2d5QVFBQUFBQUFBTGc5Z2t3QUFBQUFBQUFBYm84Z0V3QUFBQUFBQUlEYkk4Z0VBQUFBQUFBQTRQWUlNZ0VBQUFBQUFBQzRQWUpNQUFBQUFBQUFBRzZQSUJNQUFBQUFBQUNBMnlQSUJBRGdKbWN3K2NoUlhkM1paY0ROT0txclpmRHg2ZXd5QUFBQUFKY1JaQUlBY0pQejZIbWI2b3NMT3JzTXVKbjY0Z0o1OU96VjJXVUFBQUFBTGlQSUJBRGdKbWNhZUwrc242ZDJkaGx3TTliUFUyVzZiM0JubHdFQUFBQzRqQ0FUQUlDYm5IbmNvNnJOekZEdE4xbWRYUXJjUk8wM1dhck5PaVh6dzVNNnV4UUFBQURBWlFTWkFBRGM1QXkrZmdwNFBrRVZmMWxEbUFuVmZwT2xpcitzVWNCenMyVHc4ZTNzY2dBQUFBQ1hHUndPaDZPeml3QUFBQjJ2TnZ1MEt0OTlTOTczM2lmZm9TUGxlWHNZaDczY0loelYxYW92THBEMTgxVFZabVlvNFBrRWVVZjE3K3l5QUFBQWdDWU1Cb09oMWVjRW1RQUEzRG9jVm91dWZicExOUm5IWkx0NG50UE1ieEVHSHg5NTlPd2wwMzJEWlI3M3FBeStmcDFkRWdBQUFOQU1RU1lBQUFBQUFBQUF0OWRXa01rZW1RQUFBQUFBQUFEY0hrRW1BQUFBQUFBQUFMZEhrQWtBQUFBQUFBREE3UkZrQWdBQUFBQUFBSEI3QkprQUFBQUFBQUFBM0I1QkpnQUFBQUFBQUFDM1I1QUpBQUFBQUFBQXdPMFJaQUlBQUFBQUFBQndld1NaQUFBQUFBQUFBTndlUVNZQUFBQUFBQUFBdDBlUUNRQUFBQUFBQU1EdEVXUUNBQUFBQUFBQWNIc0VtUUFBQUFBQUFBRGNIa0VtQUFBQUFBQUFBTGRIa0FrQUFBQUFBQURBN1JGa0FnQUFBQUFBQUhCN0JKa0FBQUFBQUFBQTNCNUJKZ0FBQUFBQUFBQzNSNUFKQUFBQUFBQUF3TzBSWkFJQUFBQUFBQUJ3ZXdTWkFBQUFBQUFBQU53ZVFTWUFBQUFBQUFBQXQwZVFDUUFBQUFBQUFNRHRFV1FDQUFBQUFBQUFjSHNFbVFBQUFBQUFBQURjSGtFbUFBQUFBQUFBQUxkSGtBa0FBQUFBQUFEQTdSRmtBZ0FBQUFBQUFIQjdCSmtBQUFBQUFBQUEzQjVCSmdBQUFBQUFBQUMzUjVBSkFBQUFBQUFBd08wUlpBSUFBQUFBQUFCd2V3U1pBQUFBQUFBQUFOd2VRU1lBQUFBQUFBQUF0MGVRQ1FBQUFBQUFBTUR0RVdRQ0FBQUFBQUFBY0hzRW1RQUFBQUFBQUFEY0hrRW1BQUFBQUFBQUFMZEhrQWtBQUFBQUFBREE3UkZrQWdBQUFBQUFBSEI3QkprQUFBQUFBQUFBM0I1QkpnQUFBQUFBQUFDM1I1QUpBQUFBQUFBQUFBQUFBQUFBQUFBQUFBQUFBQUFBQUFBQUFBQUFBQUFBQUFBQUFBQUFBQUFBQUFBQUFBQUEvTkw5TDZPcGtEdXRTY2tFQUFBQUFFbEZUa1N1UW1DQyIsCiAgICJUaGVtZSIgOiAiIiwKICAgIlR5cGUiIDogIm1pbmQiLAogICAiVmVyc2lvbiIgOiAiMTkiCn0K"/>
    </extobj>
    <extobj name="C9F754DE-2CAD-44b6-B708-469DEB6407EB-14">
      <extobjdata type="C9F754DE-2CAD-44b6-B708-469DEB6407EB" data="ewogICAiRmlsZUlkIiA6ICIxMTg5NzAyODU0NDAiLAogICAiR3JvdXBJZCIgOiAiMzI0NjA3NjY2IiwKICAgIkltYWdlIiA6ICJpVkJPUncwS0dnb0FBQUFOU1VoRVVnQUFBNklBQUFHS0NBWUFBQUFXbVB6MUFBQUFDWEJJV1hNQUFBc1RBQUFMRXdFQW1wd1lBQUFnQUVsRVFWUjRuT3pkZDF6VTllTUg4TmR0eGdHeUZVSEFsU3RIaXVaSVUxT3pYSlUvUzAydGIxbVdxV1dtWlZtVyt0VytXVG5JTWtkTGMyU2FaaTQwdzlTY0tVNGNDQUtDN0hsMzNQejgvcmc0dVRqZ2dPTUFmVDBmang3ZGZjYjcvV1ljM3V2ZVN5UUlnZ0FpSWlJaUlpSWlCeE9KUkNKYng4WE9iZ2dSRVJFUkVSSGQyeGhFaVlpSWlJaUl5S2tZUkltSWlJaUlpTWlwR0VTSmlJaUlpSWpJcVJoRWlZaUlpSWlJeUtrWVJJbUlpSWlJaU1pcEdFU0ppSWlJaUlqSXFSaEVpWWlJaUlpSXlLa1lSSW1JaUlpSWlNaXBHRVNKaUlpSWlJaklxUmhFaVlpSWlJaUl5S2tZUkltSWlJaUlpTWlwR0VTSmlJaUlpSWpJcVJoRWlZaUlpSWlJeUtrWVJJbUlpSWlJaU1pcEdFU0ppSWlJaUlqSXFSaEVpWWlJaUlpSXlLa1lSSW1JaUlpSWlNaXBHRVNKaUlpSWlJaklxUmhFaVlpSWlJaUl5S2tZUkltSWlJaUlpTWlwR0VTSmlJaUlpSWpJcVJoRWlZaUlpSWlJeUtrWVJJbUlpSWlJaU1pcEdFU0ppSWlJaUlqSXFSaEVpWWlJaUlpSXlLa1lSSW1JaUlpSWlNaXBHRVNKaUlpSWlJaklxUmhFaVlpSWlJaUl5S2tZUkltSWlJaUlpTWlwR0VTSmlJaUlpSWpJcVJoRWlZaUlpSWlJeUtrWVJJbUlpSWlJaU1pcEdFU0ppSWlJaUlqSXFSaEVpWWlJaUlpSXlLa1lSSW1JaUlpSWlNaXBHRVNKaUlpSWlJaklxUmhFaVlpSWlJaUl5S2tZUkltSWlJaUlpTWlwR0VTSmlJaUlpSWpJcVJoRWlZaUlpSWlJeUtrWVJJbUlpSWlJaU1pcEdFU0ppSWlJaUlqSXFSaEVpWWlJaUlpSXlLbWt0ZDBBSWlLNk93bmFRcWdPcjRFMmRqK00yWWtRZEpyYWJoSVJVWldJNUs2UStEU0JvdFVqY08vMUFrUUtaVzAzaWFqZUV3bUNJTlIySTRpSTZPNmlpenVLL0YvZWc3eDVUN2gySGdscFFBdUk1RzYxM1N3aW9pb1JkR29ZMHE5QmMzb0xkTmVQd0hQRWZNaWI5YWp0WmhIVkN5S1JTR1R6T0lNb0VSRTVraTd1S1BLMnpvTFh5TVdRaDNlcjdlWVFFVG1VTHY0NDhyYk1nTmRULzRPOGFmZmFiZzVSbmNjZ1NrUkVOVTdRRmlJcmNoZzhuMW9FZVZqWDJtNE9FVkdOME1VZlIvN1dkK0Q3Mmc0TzB5V3FRRmxCbElzVkVSR1J3NmdPcjRHOGVVK0dVQ0s2cThuRHUwSGV2Q2RVaDlmVWRsT0k2aTBHVVNJaWNoaHQ3SDY0ZGg1WjI4MGdJcXB4cnAxSFFodDdvTGFiUVZSdk1ZZ1NFWkhER0xNVElRMW9VZHZOSUNLcWNkS0FGakJtSjlaMk00anFMUVpSSWlKeUdFR240ZXE0UkhSUEVNbmRJT2pVdGQwTW9ucUxRWlNJaUlpSWlJaWNpa0dVaUlpSWlJaUluSXBCbElpSWlJaUlpSnlLUVpTSWlJaUlpSWljaWtHVWlJaUlpSWlJbklwQmxJaUlpSWlJaUp5S1FaU0lpSWlJaUlpY2lrR1VpSWlJaUlpSW5JcEJsSWlJaUlpSWlKeUtRWlNJaUlpSWlJaWNpa0dVaUlpSWlJaUluSXBCbElpSWlJaUlpSnlLUVpTSWlJaUlpSWljaWtHVWlJaUlpSWlJbklwQmxJaUlpSWlJaUp5S1FaU0lpSWlJaUlpY2lrR1VpSWlJaUlpSW5JcEJsSWlJNmlXalNvMmtUMWRCbjVsVDIwMnBNNHhHWTRYWDdOaXhBMmZPbkxIcjJ2S2twS1JBcjlkWHE0eDdtZVpxUEJMZS93eXE4MWRxdks2VksxZGkzYnAxTlg0UEFCdzVjZ1NuVDUrdThMck5temZqMEtGRDBPbDBsYTZEaU80TzB0cHVBQkVSVVZWY2ZISVNDazZkUitIZkY5RjYvWkxhYms2dFMwbEp3WXdaTXpCNjlHZ01HVElFSXBHbzFEV3BxYWxZdm53NXZMeThzR25UcGlyWGRmRGdRWHo2NmFjWU1tUUlKazJhVkoxbTIyWHExS2tvTEN5c1ZobHVibTZJakl3czk1cmtKZDlVcXc0QWtQbDRJWEQ4a3hWZWw3YitGOXo2NGdlWWRIbzBYVFRMcnJJTmVRWFFaMlpEZHpzVDJ1UlVhQk5Ub0UxS1JmQWJMOEFsUExqTSs3WnMyUUp2YjI4OCsreXpkbjhkOXR3VEh4OFB0VnFOdG0zYldvN05uVHNYZ1lHQlZpRjIyN1p0Nk5XckYvejkvUUVBR1JrWldMVnFGVnhjWExCdDJ6YTcyMFJFZHhjR1VTSWlxcGRDMzUrS0M4TmZRdmFlYUtSdi9CVUJ6d3l0MVAzSFd6d01RM2FlelhOTlpyK0trRGNuNGxUSHh5cmRMcmY3bXFMTkp1dkFVeE85UG1LeEdGTHBuWC9HcjErL2p0emNYQ3hidGd5SERoM0N6Smt6TFcvOGl4MDRjQUFBMEw5L2YwZ2traXJYSFI0ZURrRVFzSFhyVm5UcDBnVmR1blFCZ0VvRm5iSXNXclFJd2NIV29lcldyVnZJejgrdlZybnU3dTRWWG5OejNySnExUUVBcnMzREtneWlndEdFako5MkFRQWFQamNTQUhCdHlsekFZSURKWUlDZ044Q28wc0JZVUFoamdRcUcvRUxvTTdNaDZHejNRTXNDZkJINjNtdlZibnRsWkdkblk4cVVLWkRKWkZpeVpBbENRME50WHJkLy8zNnNXTEVDMGRIUldMTEUvSUhSbFN2bVh1QjI3ZHBaL1E1WHhjV0xGN0YzNzE1Y3VIQUI2ZW5wRUFRQmdZR0JpSWlJd0toUm8rRHI2MXV0OG9tbzVqQ0lFaEZSdmVUVnN3c0NSZzlEOXA0L1lDclNWcmtjUlVnankyTkRiajZNQlNxSXhPYVpLOXFrMUVxWEovWHlLSFhzOGNjZnIzTDd5akp3NEVDODlkWmJsdWU5ZS9kR28wYU5NRy9lUEp3OWV4WXZ2ZlFTM25ubkhYVHQyaFVBb05mcnNXUEhEZ0RBMXExYnNYWHJWcnZyR2pKa0NLWk5tMlo1SGhZV2hoZGZmQkVyVnF6QTRzV0xzWHIxYWlpVlNxU2xwVlg3NnpJWURHV2VpNHFLcWxLWkF3WU1zUHRhMStaaGVPQjQxWHJwanZoMnN1dTZuUDJIb1V2TGhFZlhEbkJyMVF3QWtQN2o5bExYU2R4Y0lYWjNnejRqQzJLRkhGNTl1MFBxN1FtWnR4ZWtQZzBnOC9PR3pOY2JMazJiV082NWZQa3lwazZkV3JyT25KeEtmUi9LdW1mUG5qMlFTQ1R3OGZIQnhJa1RFUmtaaVRsejVpQXlNaEtlbnA1VzExNjdkZzFMbGl5QlVxbkV6Smt6TGNjdlhyd0lBSmJmemFyYXNHRUQxcTVkVytwNFVsSVNrcEtTRUJVVmhVV0xGcUZseTViVnFvZUlhZ2FES0JFUjFTbjJ2cGt2S2U3TkJZaDdjNEZkMS9iTU9tUDF2TXZaWFpiSGw1NlpncHlvdzFCMmFHM3oycnF1UllzV1dMRmlCZWJQbjQvTGx5K2pZY09HbG5OYnQyNUZUazRPUER3ODBLQkJBOHR4alVhRHpNeE1LQlFLQkFRRVdKV1htWmtKalVZRHNiajBraElqUm96QTBhTkhjZmJzV1N4ZnZoenZ2UE5PdVVFeE5qYlcwb08yY2VQR1VxR2xyakRtRnlCOXc0NGFyZU5XNUhjQWdLQ0pvNjJPU3h0NDRvRmpXeUYyYzRYRTFRVVFpMkVzVk9GWWFDOUlmUnFnN1pZVkZaYnQ1ZVdGL3YzN1d4MDdjT0FBNUhJNUhucm9JYnZiV05ZOUpYOFhoZzhmam5QbnppRW1KZ2J4OGZIbzBLR0QxYlZyMXF5QjBXakUvUG56RVJRVVpEbCs5T2hSQUVDdlhyM3Nibzh0bVptWmNIVjF4ZkRodzlHOWUzY0VCQVJBcFZJaE9qb2FHelpzUUVGQkFlYk5tNGR2dnZtbTJqMnZST1I0ZkZVU0VWR2RKRzhVVVBGRmxhQkxUUy8zdkZHdFFkNmhFNUM0dWNLelp4ZUgxbTFQVDE1U1VoTCs4NS8vMkgxOVdaUktKZjc3My84aUlTRUJUWnFZZThyUzA5T3hmdjE2QU1EOCtmUFJwazBieS9WYnRtekJ5cFVyOGVpamorSzExKzRNN3l3c0xNUzRjZU1BQUk4ODhraXBla1FpRWFaUG40NkpFeWNpSmlZR0JRVUY4UEFvM1J0YzdMZmZmZ01BOU9uVHA4b2h0UGo3VTVOMDZWbTQ5dG9ITlZaK3dlbnp5RC82TjF6Q1ErQTcvRjg5bEdJUlpQN1dRMGtsYnE0QUFNSE80ZDFCUVVGNCsrMjNyWTRkT0hBQTd1N3VwWTZYeDk1N3BrK2ZEcjFlYi9YaFJyRVBQL3dRbHk5ZlJzZU9IUzNIYnR5NGdaU1VGSWhFSXN5YVZmYmMyR2JObXVIZGQ5OHR0Kzdtelp2am1XZWVzUnFDN3VmbmgvSGp4OFBUMHhOZmZQRUZidCsralppWUdIVHUzTG5jc29qSStSaEVpWWlvVHVwOCtsZUlGWEs3cnRXbFp3RUE1SDdlZ0kzZU81TldoNytDdXBWYlJ1N0J2MkRTNnVBeitHRzc2NjJyeEdJeG1qWnRpaHMzYmlBZ0lBQUxGaXlBUnFOQi8vNzlyVUtvSUFqWXQyOGZBTURIeDhlcWpFMmJOcUd3c0JEZHVuVkQ2OWF0YmRiVHFGRWp2UFBPTzJqZHVuVzVJVFFqSXdQNzkrOEhBRHo1Wk1VTCtaUWxLU21weXZmYXE2YUg1aVovdGdZQUVEejFPWWdrZG14ZUlCWkQ3T29DVTFIMTVobXIxV29zWDc2OFdtV1VWTjZIQXBtWm1hWE9QL3p3d3hnL2ZyemxReFpCRU1yOWVkb3pwM2Z3NE1GbG5oc3dZQUMrK09JTEFPYUZ2QmhFaWVvZUJsRWlJcXJUaklVcW5CdjhQUHlHOWtmUXBMR1FlQ3F0enBzMFJUaloydHhqMS9YSzc1RDVlVmVwbnV4ZGZ3QUFmQWJhUDN5eEx0dTllemNpSXlQeDFGTlBJU0lpQXJtNXVWWTluZ0N3Y2VOR3hNZkhBd0IrK09FSHRHdlhEdTNidHdjQVNLVlNlSHA2WXNLRUNlWFcwN05uendyYnNtN2RPc3ZjejdJV3RiR0hNK2FJR25MemtmTFYraXJWVTVHOEk2ZVJ2U2NhQUNxMXVKWkU2UTVEZHZXMktkSnF0Wlk1d281UVhvZzBHbzJsenVmazVFQ3RWbVBYTHZOUStQWHIxNWNhQ2o1OCtIQ28xV3BzMnJTcDFBY2psVlZ5Q0xHTGkwdTF5aUtpbXNFZ1NrUkVkVXJqeWViaG9LSi9WblhOUHg2RG92Z2tKSDc4RlZKVy9vakdVNTVEMEN0akxiMldnc2xrdVZja3RiMFNyRWdpc1pScmk2RFRJM3YzSDRCSUJPOUJ2UjMwbGRRT3JWYUxwVXVYV2tLYlJxUEJmLzd6SDR3ZVBkcXlVcTRnQ05pNGNTTysrZVliU0NRU3ZQTEtLMWk5ZWpYZWUrODlUSmt5QlFNR0RNQ0VDUk13ZHV6WWFzK3R1M0xsQ25idjNtMTVucG1aQ1JjWGwyb0hqWnFpejh4Ry9MdUxIVit3eVlUNDkrNlVLNUxMN0w1Vm9qUXZXR1FxMGtMc29xaFM5ZDdlM3RpOGViUGQxMWNVM3YvOW9jRHg0OGZ4My8vK0YycTFHb0dCZ1ZpNmRHbXBGV3MzYjk0TXRWb053UHc3V0pKS3BZSmFyWVpjTG9lM2Q5VStUQ3JwN05temxzZGw5ZWdUVWUxaUVDVWlvam9sN0tQcFZzKzkrL2RBNXhPL0lPR2paY2pZc2hzMzV5M0Q3ZSsyb09uQ21mQjV0QTlRNGcxdG1VRlVLaWxWYmtrNUIvK0NJYThBeW81dElBLzBRL3pzVDVDeThzZHFmUjIxc2REUjFhdFhzV2pSSWlRbEpjSE56UTNUcDA5SG56NTlBTUFTUW1OalkvSDExMS9qL1BuemtFcWxtRFZyRmg1KytHRUVCUVhod3c4L3hQLys5ejhjTzNZTTQ4YU5RMWhZbUZYNWVyMGV6ei8vdk5VeEZ4Y1hyRjY5Mm1aN3RGb3RGaTllYkJVNjNuLy9mUlFXRm1MT25EbFcrMC9hbzZibmlQb01maGlLb0FDRXpYdXpTdmRmZVdFV0ZFR0JOcy9kL240clZPZGlxMVN1eE1NOFROVllxS3B5RUsxSm16WnR3cG8xYXhBUUVBQzFXbzNDd2tLODlOSkw2TmF0RzZaTm13YUZRb0hzN0d6TFBHVUFTRXRMUTJEZ25lOVZSa1lHQUNBd01ORG1IcmlWb1ZhcnNXclZLZ0RBZ3c4K1dHbzdJQ0txR3hoRWlZaklOcE1SSmxVMmpBVnBNQlZrd0ZTUURrUDZOUmh1WDRVaExSWW1kVzZOTjBIUTZTR1N5eUFQQ2tUTHJ4YWc0ZlAvaDdnWi80WDYwalVZY3N4N2dKYmN1a1ZjeFNGNGVYK2VCQUFvZ3MxYnVVaTl2YXkyZGZtMzRtMWR5cnZHbVV3bUV6WnMySUFmZnZnQlJxTVJMVnEwd0p3NWM5Q29rYmw5K2ZuNStPdXZ2N0J2M3o2Y08zY09BQkFTRW9LWk0yZWlWYXRXQUlDSWlBaEVSa1ppM3J4NU9IVG9FUDc4ODA5MDdkb1ZmZnYyUlVSRUJEdzlQU0VJUXFrdFdzb2I5cmhpeFFva0pDU2dXYk5taUl1TEEyQ2UrM2Z6NWszTW1ERURyN3p5Q29ZTkcyYjMxK25vT2FJM1A3TGVOOVN0WmJpNW5vKy9xbEo1eGZlWExEZm9sYkV3cW91UThQN25FRWtsRUx1NHdGaW9zbm0vTWE4QWYzZDdvdFJ4YmJMNTkrM2NveE1na3RoKzY5YjI1eStoQ0c1bzh4eFF0ZTFiS3BLZG5ZM0l5RWo4K2VlZmFONjhPUllzV0lDbm4zNGFjcmtjTFZxMFFGUlVGT0xpNHZEUlJ4OWh3NFlOVUt2VmNIVjFoVWFqUVhKeXNtVVlPQUFrSmlZQ2dPVjN0cXFLUCtSSVNrcUNuNThmWG4vOTlXcVZSMFExaDBHVWlPZ2VKUmoxTUdZbndwZ1pEME5HSEl3NVNaYkFxVSs1V052TlErNmhFN2o2NGl3MGVua01HcjM0REtSZUh2RHMxaEVkRDI1QTFxLzc0ZmZFSUFDQXNjRDhwbDZza0pmWkkxcVJvRmZHSW4zRERtVHRQSURjMzQ4aTVLMlhFUExXUzJWZWY4UzNFMFFTc2RYV0w3VnArL2J0K1BiYmJ3R1k5eXlkUEhreVpETHowTS9vNkdnc1dMREEwaXZacUZFampCbzFDb01IRDdiMGtoWUxDd3ZEVjE5OWhWOS8vUlUvL3ZnampoOC9qdVBIajBNa0VtSCsvUG5vMnJXcjFaRE04b0xOenovL2pGMjdkc0hkM1IzdnYvKytaYTdwd29VTHNXclZLdXpjdVJQTGx5L0g1Y3VYOGNZYmIwQXVMM3VCcUVhTkdrR3BWT0s3Nzc2cjB2ZG53b1FKY0hOekszVThlZWszVlNxdk12eWZHb3k0dHhmQnFGSWorSTBYa1BYckFXaXUydzZpZ3RFRXpmV0VNc3NxaWs4dTg1eWcxNWZiRG9WQ2dVR0RCdG5WWmdEbHppY1ZCQUcvL2ZZYjFxeFpnOExDUWtSRVJHRE9uRGx3ZFRXdjhDdVh5ekZ2M2p4OC9mWFgrUG5ubnpGNThtU01HemNPWGw1ZWVPR0ZGL0RaWjU4aE5qWVdqejMybUtYTXExZXZBa0MxOXZ6TXlzckN6Smt6a1ppWUNIOS9mM3o4OGNlbGhnY1RVZDNCSUVwRWRKY3phZkpnU0w5MkozQm14c09RR1E5alRoSmdNdFoyODhxVWYrUVU5RG41U1B6dkN0eGE5aDJDWGg2RHhxK05oOFJUYVFtaEFHRElMd1FBU0R6TFhyVzFJb3JHRFJFNlp3cmkzbHlBRys5OGdrNUh0bFE1MU5hR1ljT0c0Y1NKRStqWHIxK3BjTmluVHgrY1BuMGFScU1SL2ZyMXd3TVBQRkR1MEVlWlRJWW5uM3dTanozMkdLS2pveEVWRlFXbFVvbXVYYnZhM1o0OWUvWmc1Y3FWa0Vna21EMTd0dFVla2xLcEZOT21UVU40ZURoV3JGaUIvZnYzSXprNUdSOSsrR0daODBZakl5UHRydHVXc2dKc3llSFRSM3c3bGJsaTd0L2Rub0RtZWtLVmhsc2JDMVFvUEgwQjd1MWFvc25NbDVIMTY0RXlyNVg2ZUtIYnRUOUtIYjh4Y3lGUzEyeEdxKzhXdzNkSS85STMyc0hOelExVHBreXgrL3J5Z3VpeFk4ZXdkT2xTdUxpNFlQTGt5UmcrZkhpcDN5bXhXSXhKa3liQno4OFBlL2Z1eGNDQkE5R2pSdy9MK1lzWHJUL3N1bkxsQ2dCWWV1Z3JTNi9YWS9iczJVaE1URVJJU0FnKy92aGpxMjFkaUtqdVlSQWxJcnFMQ0VYNTBLZGNoUDdXQlJoU0xrQi82NEk1Y05ZQWtVUUdzZElQWXFVdnhFcC9pSlYrMEp6K3lXSGxOM25uVmZpUGZBeEpuNnhFeHRhOVNQcDBGVkxYYmthTHlBL05jMFAvb1UxS0FRRElHMVh2VFdmRDhVL2lWdVQzMEZ4UFFQYnVQK0E3MVB5RzM2aFNvL0RNUlhqMTZHeHpheGdBZ01rRWRXd2MzTnEwcUZZYnFrb2lrV0Rod29XVzU0ODk5aGowTm5ySWlyZHFzWWRZTE1iZXZYc3IxWXNHbUFOTWNYQ2NNV05HbVFGMjJMQmhhTktrQ2ViT25ZdlkyRmhNbmp3WkgzMzBFVnEwYUlIMDlQUks3WGxaRmRPbVRVT0hEaDBxZlo5Z3NPL0RtK0lQTWlRZTd2QWQ5Z2hDWnI1Y3FRV0tTcEkzTmcrNTFhV1V2eGN1QUN4YXRNam1jWlZLVmVhNXN0aTZwMm5UcGhnMWFoVEdqQm1EUVlNR1dUNWsyTFZyRjA2ZlBvMlpNMmRhN1JzNmN1UklEQjA2RkFxRnd0SmoyckJoUXlRbUppSWxKUVZCUVVGUXE5VzRjT0VDUkNKUmxZUG92bjM3Y09QR0RTaVZTb1pRb25xQ1FaU0lxSjRTOUVYUUo4ZkFjT3NDOUNubm9iOTFFY2JzbXc0clg5NjBPMlFoSFNIMUM0ZkVMeHdTM3pDSVhiM0t2Y2VSUVJRQVhGdUVvZVhYQ3hFMGVUemlaMytDd3BqTGNHOXJQWFN2ZUxpaW9uSFo4K1BzSWhZajhOa1J1RGx2T1RLM1IxbUNhUHJHbmJneGN5RzhCejZFTmh1V2xicE4wQnNRMDM4TWloSlRFSEYrcjJWaG1ib2dKQ1NrU3ZkVlpTNm15V1RDcWxXcnNHWExGb2pGWXJ6eHhodDQ1SkZIeXIyblk4ZU9XTEprQ1diUG5vMk1qQXk4OGNZYitPeXp6NkJVS210OHoxQ05SbFBxbURZcEJlY0dqcmQ1dk5qUndDNTJsZC8xNmtISWZCc0FBSm92L2FCYWU5TVd6MTB1U2loN2FHNnhBd2RzOTdqcWRMb3l6NVhGMWoxNWVYa1lOV3FVMWFKVnVibTVXTFZxRllxS2lqQnUzTGhTSVZDaHNGNWdxVXVYTHRpNWN5ZWlvNk14ZXZSb0hEOStIQWFEQVczYnRvV1hWL2wvWThvU0V4TUR3RHdDZ0NHVXFINWdFQ1VpcWljRW5RYjZwTCtoaXo4QlhjSUo2Sk5qQUtPaCtnV0xKWkExYkFWcGNBZklRenBDR3R3QlV0OVFRRlJHNzE4dFVIWm9qZnQvV3d0TjNNMVNDd1FWbkRRdnZ1UGV0dnE5a1I0UjVoNHkxZmtybG1PMzEyd0NBUGdOdHowZlVpU1R3cTF0UzZndVhzUHRiMzVDNDZuUFZic2RqckoyN1ZxYngrUGk0aUFXaXhFZUhtN3pmR1VYdGNuT3pzYjgrZk54L3Z4NUtCUUt2UGZlZTNqd3dRZnR1amNzTEF4TGx5N0Y3Tm16NGVQamcyYk5ta0Vpa1pUYUhpUWhJUUVOR3phMHVUaFNjWHQvKysyM2N1ZWFWa1FrbFVJV1VIcE9vVWdxQmJRNkFFRG9uS25JM3ZNSENrNmVRK0M0SitBU1poMzJDODllUk02K1B5RjJ2Uk8rcWhOQ0FjQzFxYmtPOVpVYkZWNXJhNi9WYytmTzRZTVBQb0JJSk1LaVJZc3M4ekRYclZzSGxVcUZsMTkrR1lBNWVMNzc3cnM0ZS9Zc0huendRY3llUGR2U2kxbFNYRndjSmsyYVpMUCtpUk1uVnRpdTNyMTdZK2ZPbmRpOWV6ZWVmdnBweS9ZK3hTczhWMFZob1htSWZsM2RGb2lJU21NUUpTS3Fvd1N0Q3ZyRTA5QWxuSVF1L2dUMHQ4NDViRTZuMUw4WjVDMGVncnhaTDhqRElpQ1NsMzZ6V1J1MFNhazRQL1NGU3QyanUyM2U5aUYxN1dha2I5cFo0ZlV0bHMrRjEwTzJoNHZLRy9vQkFQVFpPUUNBdkQ5UFFIM2xCcVErWGxielV2OHRlTnJ6eVBocEYxSlcvb2lnU1dPclBBVFRHYlJhTFNaTm1nU2xVb2x0MjByUGg2d0t1VnlPckt3c2hJU0VZTTZjT1dVRzNMTDQrL3RqeVpJbEVBU2gxQUpLZ0hseG5GbXpaaUUvUHgvcjE2K3ZzYkFoYnhTQTF1cytMM1c4ZUk0b0FBUy8vanpjMjdiQXBXZW1RQ3lYSS9qMUV0dlpDQUppK28yRjN4T0RJSEZ6M0d2S3ZXMUxpQlZ5Rk1aY05tOVhWSW50VGZiczJZTmx5NWJCeThzTEN4Y3V0TnFTWjhlT0hjakp5YkVFMGVKRmh0NTc3ejBjTzNZTVU2ZE94Y3laTTlHaWhmV0hQSEs1M05MYnJsS3BrSjJkRGJsY2JyVWRTN0hrNU5LOXVCMDdka1REaGcyUm1wcUt0V3ZYNHN5Wk01QklKT2pkdStwNytJNFlNUUk5ZXZTbzFtSkhST1JjREtKRVJIV0ZZSUkrNVJKMDE2S2h2WHJJb2NGVDdPb0ZlYk9la0RmdkNYbnpYcEI0MVkxdFIvNU5NQmdzVzZOVWxpRTdENGJzdkFxdk02cUx5aTBEQU1UL0RDVk1YYjBaQUJENDdCUGw5bXE1dFdvR24wRzlrYjBuR2hsYmRpRmd6UERLTk4ycGl1ZU8vbnU0WkhVb2xVb3NXTEFBdnI2K05udlE3T0h1WHZhUTV0allXR1JuWjZOVnExYmxodENYWDM2NXdqMG9seTFiQnFWU2FmT2NVYTFCem9Hak5vK1g1TjIvQjl6dWE0cTBkZHNROU9xemNBa3o3MU9adm1rbkNzOWRSdk9sNzVmYmhzb1N5V1Z3NzlBYUJTZGlvTDU4M2E2NXlBVUZCZmppaXk5dzRNQUJ0R3JWcXR6Rm9FcHljWEhCb2tXTDhQbm5uMlBmdm4yWU1tVUtoZzhmampGanhsaUd6WWFFaEZoNjIyZk9uSW5zN0d4TW5qelphaFZjQURoeTVBam16cDJMZnYzNldYODlJaEdlZlBKSnJGaXhBcHMybVVjY0RCZ3dvRm9yM0ZabU1TMGlxaHNZUkltSWFwRkprd2ZkOWNQUVhvMkc3dHFmTUtteUhGYTJwRUZqS05vT2drdWJnWkFGZHdERWRYOFZXSmZ3RUx0WEppMDRlUTRYaGsrRVNhdEQwNDlub2RHTHoxU3B6b0pUNXlIMVZNSllWSVRFaFNzQW1JY0NxeTlkUTlhdWd4Qkp4R2o0M01nS3kyazg5VGxrNzRuR3JTOStxTk5CTkRNekV3Q3FQQmV2TE1IQndRNHRyNlEvL3ZnREFOQ3paODl5cjdQVisvWnZSbVBaSCs3b1V0SndhZFRraWhza0ZpUDBnMm00UEdZYXJyMDZCKzEycklibTZnM2NtTGtJM28vMGhIdjdxaTI0ODIrYTZ3bFFuYjhDdnljR29VSHZyaWc0RVlPczN3NWFCZEdDVStlUnMvOHdBa1lQZzB0b1k1aE1Ka1JGUldIVnFsWEl5OHZENE1HRExVTmd5MUxXVU95bm5ub0tPM2Z1eE5hdFc3RnIxeTRNR2pRSWd3Y1BSck5telFBQXYvNzZLODZjT1lPZ29LQlNaYWpWYXF4WXNRSmlzUmpqeG8wclZmYVFJVU93ZWZObVpHWm1RaUtSWVBUbzBWWDVGaEZSUGNZZ1NrVGtUSUlKK3RSTDBGMzlwOWN6T1FZUVRBNHJYdXJmRklvMmc2Qm9NeEN5Um0wcU5ZU3ZQc2s5ZEFLeEU5NkU2Wjk1ZXpmblIwSno3U1lhdlRBS3JpMHJOeXcwWThzdXBLN2FhSGt1a3NzUVBPMTVKTXhiRHBoTThQdS94K0FTMnJqQ2NqeTdkWVJIUkhzVW5EeUgzTitQb2tHL0hoWGVVeHVLdDhrb3VhVktWZVRtNWpxaU9SWEt5OHZEcmwzbS9WcDM3TmlCWWNPRzJkd1RGS2orSEZGRmt5QzAvdjZ6VXNjdmo1OE9iV0tLMVRHZlFiMFJNR1k0MG4vY2pxc3Z2WU9Ddnk4QWdvQm1uOHl1Y3YzRmpDbzFrajc1R2lsZnJZZFh6eTd3ZTJJUS9FYzlqcVRGcTVEMjQzWUVUMzhSSW9sNURyY203aWFTUHZrYWd0RUUzMmtUTUczYU5DUW1Ka0toVUdENjlPazI5NHN0RmhVVkJhMVdpeUZEaHRnOFAyYk1HQXdkT2hUTGx5L0g2ZE9uc1gzN2R1aDBPa3lmUHQzY1RxTVJEUm8wUUVwS0NzYU9IWXZodzRkajJMQmhrTXZsbURObkR0TFQwekZtekJpYkgxTGN1SEVEK2ZuNUFNd0xYU1VtSmxiNWQ5SmtNbUgrL1BrNGRlb1VSbzhlelZCTFZFOHdpQklSMVRTVEVicUVrOUJlMm91aVMxRXdGVlM4QlVObFNBTmJ3cVhkWTFDMEdRaHBRSE9IbGwzWEdQTUxrZmpQRzNTWVRQRHFGUUhYNXFGSTM3UVRxYXMzSW5YMVJuajFpa0NqRjBiQjU3RytkdTBGNmp2MEVhZ3ZYUWNnUUJFYWpFWXZqSUtwU0l1Y2ZYOENZakZDM3JTOStJb3RqYWRNUU96NE4zRnJ4Ym82R1VRRlFjRE9uZVo1dENkUG5zVDgrZlBSdTNkdmRPdldyVkpEZFZVcWxXVjdsYUtpSWh3NmRLaGE4L3ZLODlOUFA2R29xQWlCZ1lGSVMwdkRnZ1VMOE1FSEgxUXJjSlpGTEpmRC9mNzdySTRaOGdvZyttZmJudVNsMzZEb1JpSjhCajhNbjBmN29ObmkyZEJjdllITTdlYUZlRUxuVElHaVNlWERWTWt0WVRKKzJvV0V1VXVndTUwQmlhY1NQbzg5REFCd2JSWUtqNjRkVUhBaUJ1bnJmMEhnK0NjQm1IdHhBY0NsU1JDVVNpWDY5dTJMbUpnWXZQSEdHNVpnTjIzYU5KdjFIamx5QkZxdHRzenpBT0RwNllsRml4YmgzTGx6T0hqd0lDWlB2dE5qUEdMRUNFdVA2NlpObS9EdHQ5OWk0OGFOYU5Tb0VlTGo0OUd6WjA4ODk5eHpwY3E4ZmZzMlB2amdBK2gwT3NqbGN1aDBPaXhjdUJBZmYveHhsYlp2U1VoSXdKOS8vZ2tBV0w5K1BZTW9VVDNCSUVwRVZBTUVneGE2dUtQUVh0b0hiZXdCbU5TTzdUMFNld1RBcGNOUXVIWVlBV25EK3lxK29aN1QzYzdBN1crM0lIWDFKaGh5OGdDUkNFR1R4aUxzZzJrUXlXVUlmZTgxM1A3dVo2U3Uzb1M4d3llUmQvZ2s1QTM5MGVqRnA5Rnd3a2hJZmNvZWh1clZzek84ZHF5eU9uYis4ZjhBQVB5ZkdBalhGbUZXNXl5aHdVWnZzKy9naCtFU0ZvemNQNDVCbTVSYWFvVmZaM243N2JkTERVRXRMQ3pFNTU5L2p0allXQ2lWU2tpbFVrUkhSeU02T2hvS2hRTGR1blZEbno1OTBLMWJOOHllUFJ2aU12Wk0xZWwwbURObkR1TGk0dEM2ZFd2RXg4Zmo4ODgvaDRlSEJ6cDE2bFJtbTVZdE0yOTlJNVBadjVEVHhZc1hzV1hMRm5oN2V5TXlNaEp2dmZVV1RwdzRnYmZmZmh0dnZ2a21HamV1dUtlNlBJTFJCRU4yRG5ScDVpSHhodHg4M0p3ZmlhS2J5U2hLdUlXaWhDU3JlY2MzUDFvR3Nhc0xQUHJVajcwQUFDQUFTVVJCVkx0MWhLQTM0RmJrZDFZckxDY3YvUVlTZHpjMC9NOG9TNCtsUFRUWDRzMzFaK2ZoNnFSM0FRQUJUdzlCNExnblVQRDNSY3QxWVI5TXcvbkgvNFA0RHo2SHN2UDljRy9id3JLbGk4cy9LK3VPSFRzV3p6NzdiQlcvSTJWcjM3NDkycmR2WCtxNFFxSEFpQkVqOFBqamorT2pqejdDc1dQSEVCOXYvbm9rRWdsdTNyeHB0VUJTV2xvYVpzeVlnYXlzTElTSGgyUGV2SG1ZTTJjTzR1UGpNV3ZXTEx6Ly92dm8zTGx6cGRvV0ZCU0V4bzBiNDlhdFc0aUlpS2pXMTBsRXppTVNCRUdvN1VZUUVkME5CSjBhMnF2UjV2QjU5UThJV3BWRHl4ZkozZURTZGhCY09neUhQTHhiblp6em1UYW5KUUxuWFhWSVdVWHh5Y2o1L1NpeWZqMkEvS09uSUJqTlE1Zzl1dHlQOEFWdndhUEwvYVh1RWZRR1pHNlBRc3BYNjFGNHh2d0dYdXlpUU1EVFE5RG81VEZ3dTYrcDVkcmpMUjZHSVR2UDVwelVndFBua2ZMbGVqU1orVEprZmo0UUJBRXliMDlBSkVMR1Q3dHc5WlgzSUEvd1JjVGwvYVh1emQ1N0NQSkFQeWc3dHNIMzMzK1BIMzc0d1NIZmo3TFkycTZqbUNBSXVITGxDcUtqbzdGNzkyNm9WQ3E0dXJyaW80OCt3djMzMzQvVHAwL2o5OTkveCtIRGg2SFZhZ0VBcnE2dTZOV3JGeDU1NUJGMDZ0VEphdkVmUVJEdzRZY2Y0c2lSSXdnS0NzSVhYM3lCSTBlT1lQSGl4UkNMeGVqYnR5OEdEQmlBa0pBUWVIdDdReVFTUVN3V1F5UVMyVnhFeUdnMHdtQXdXUDR6R28yUVNxWHc5UFJFVGs0T1hudnROYVNucCtQdHQ5OUcvLzc5a1phV2hwa3paeUlsSlFWU3FSVDkrdlZEOSs3ZDhlR0hId0lvZjJpdUlBZ3dHbzNRNi9YUTYvVVFpVVRJK213dGJpMzd0dFMxVW04dnVJU0h3TFZaRTdpRWgrRDJOMXVnejhoQ3hPWDlrRFh3Uk9hdkI1RDg2U3Fvcjl5QVBNQVhUUmZQaHViYVRTUisvQ1VFblI2dXpVSVJNR1lZL0VjK0JrV3c5ZjYyeFN2d2x2eTl1ekx4YldSdTNXdisvcmNNUi9OUDM0Tm5qd2R3YWRSazVCdzRpdUJwenlQMC9ha0FnR3RUNWlMOXgrMlFlTGlqOFdzVGNIdnRadWpTTXRIMXl1K1ErWGtEQUJZdVhJaHIxNjZWK1h0UjdOYXRXekNaVEhidk4ydHJPeUNqMFlnalI0NWd5NVl0dUh6NU1pUVNDUjUrK0dHY09uVUtlWGw1RUlsRUdEcDBLS1pNbVlMWTJGaTgvLzc3eU1uSlFVaElDRDc5OUZONGUzc2pJeU1ETTJiTVFFcEtDc1JpTWNhUEg0OW5ubm1tekNIRnRtaTFXcVNtcGlJME5MVENCYXNjeVpGLzg0anVWcUl5WHBRTW9rUkUxU0FZdE5CZGpZWW1aZ2QwVi8rQVlOQTV0Z0tSQ1BMbUQ4RzE0d2dvV3ZlSFNGWTN0bGtwUzNYZmxCV2NpRUhLeWg5UmNPb2N0TW0zNzV3UWkrRXpvQmNhdlR3R0RmcDBzNnVzdk1NbmtiejBXK1QrZm1jVjFBYjllcURWbW84aDhWU1dHMFJMU2wyekdUZG1MZ1FBaUNSaVN5RDJmK3BSdFB4NllibjNybHUzcnNhRDZONjllMkV5bVpDYW1vck16RXlrcHFZaU9Ua1pjWEZ4aUkyTnRleXZDSmhYRm4zbGxWZEt6ZG5UYURRNGRPZ1FvcUtpY083Y09SUy9OZkQxOVVYLy92MHhZTUFBaElXRklUYzNGMlBIam9WRUlzR3laY3NzUFYyLy8vNDdsaXhaQW8zR2VuWFpmeXNaVEEwRzIzdmd2dlRTUzNqb29ZY3dhOVlzcEtTa29HL2Z2cGc5Kzg2OHk4TENRbno5OWRlV3I5dFcrY1c5dVlJZ1FCQUVtRXdtL1B2dHpqUFBQSU5SN1NPUTh1VTZ1RFFMaFd2elVMais4MzlwQTArcmE0dkRZNnZ2UDhXTm1Zdk1Xd2FKUlBBZk9SaE5GODZFMU52YzQ2NjZjQlUzWmk1RS92R3pBTXpid1R4d2JDc2tTdmRTWlpYOHZjczVjQlNYbnBtQ3hxK01SWk4zWDdPczBLelB5c1g1d2M5QkUzY1RvZTlPUnZEMEYySFM2aEQ3M0F6ejBQRi9LQjlvaHc1UmQzN1BYbi85ZFZ5OGVLY24xVkdLUC9Rb0xDekUyYk5uY2ZMa1NSdytmTmd5MTdOTGx5NllPSEVpbWpadENyVmFqWTBiTitMbm4zL0duRGx6a0pxYWlsV3JWa0d2MXlNc0xBd0xGeTZFbjUrZnBleU1qQXpNbmowYkNRa0pBSURtelp0ajJiSmxsZXBCcncwTW9rUVZZeEFsSW5JVWt4RzZoQk1vaXZrVlJaZjJRaWdxY0hnVlluZGZ1SFllQ2RlSVp5QnBVTDNoaDg1VTNUZGwyc1FVbk9vOEZEQ1pJSkpKNGRtMUkzd2U3d3UvRVFNaEQvU3J1QUFiVkJldUlubnBXbVJ0ajRKYm14Ym8rSWQ1WVNKN2cyais4Yk00LzlpZHZTS2xYaDd3NnQwVnpUNTVCekwvcW04MzRVZ21rd21USmsyeURJa3NLVFEwRkQxNjlFRC8vdjBSR2hwYVlWbXBxYW5ZczJjUG9xS2lrSkZoM3FOMTNMaHhHRDkrUEFCZytmTGxhTmV1SGZyMjdXdDFuMHFsd3NHREIzSDU4bVZrWkdSQW85SEFhRFJhL2l2dThiUVZDb3ZmbzRoRUlueisrZWZZdUhFamR1ellnVmF0V21IeDRzVTI1NittcDZmajhPSER1SHo1TXRMUzBxRFJhS0RYNnkxMUZOZFQ4citTUHZ2c003dDdBb3ZEWThTbEtKenRQUXJlL1h1aThiVG5yWHJZU3lydVVROGM5MFNwRDA1c0JWRUFVTWZHd2ExVnMxSmxhZUp1NHR5QWNmQWJNUkROUG4zWFBDVGNaRUxhanp1UXVUMEtZcmtNWVhOZkx6V0V2Q1lkT25RSTgrYk5BMkFlbXR1blR4OE1HellNOTkxWGVwcEFYbDRlOHZQejhjb3JyMENyMVdMZ3dJR1lPbldxelorcFdxM0dKNTk4Z3NPSEQrUFpaNS9GaEFrVGF2eHJxUzRHVWFLS01ZZ1NFVldISUVDZmV0RWNQcy92aEtrZ28wYXFrWWRGd0xYckdDamFESVJJVXJkN0FteHh4SnV5Mjk5dWdTSW9FSjdkSDRERW8reTlKU3VyNk9ZdDZET3o0ZEhaUEtRM2NkR1hNS2sxQ1B0b2VzVTNDd0lnQ0JBRVZHcnVuek9kT25VS3ExZXZSdVBHalJFV0ZvYm16WnVqZGV2V2FOQ2dRWlhLTTVsTU9ISGlCQTRkT29ScDA2Wlpna1B4QWpNMVNhUFJZTm15WlpneVpVcVpLK1E2VTk2UlV6QVdxdUV6cURkTVdsMjVlOHBXUkIwYkIxT1JGc3FPYmV5K1I1ZVNCbmxRWUpYcmREU2owWWpJeUVoMDZOQUJYYnQydGV0bmRPalFJYWhVS2d3ZVBOaXVhM3YwNkFHcHRPNHZaY0lnU2xReEJsRWlvaW93NWlTaDZPeDJGSjM3RlliTTByMU5qaUJTS09IYWNRUmN1NDZHTktEaWplcnJNcjRwSTZKN0NmL21FVldzckNCYTl6OXFJaUp5TWtHdmdmYmlYbWorL2htNitPTTFWbyswVVJ1NGRSMERsL1pESUpMWGZxOFBFUkVSa2JNd2lCSVJBZWFodDhreDBQeTlCVVhuZjNQNGlyZkZSRklGWE81L0RLNWR4MERXdUwzTkxVQ0lpSWlJN25ZTW9rUjBUek1WWmtCemRqdUsvdDRDUThhTkdxdEg0aHNHdDRqUmNIbmdTWWhkeTk3VGtvaUlpT2hld0NCS1JQY2VreEhhcTlIUW5ONE03ZFZvd0dTc21YckVFaWhhOVlkYjF6R1FOMzBRRU5YTlJXNklpSWlJbkkxQmxJanVHYWJDREdoTy9RVE5xVTB3NXFYV1dEMGl1U3RjdXp3RHR4NFRJUEVLcXJGNmlJaUlpT29yQmxFaXVyc0pBblR4eDZFNThTT0tMa2ZWWE84bkFMSFNEMjRQam9kcjE5RWNma3RFUkVSVURnWlJJcm9ybVRSNUtEcXpEWnFURzJwczI1VmlFdDh3dVBkNkVTNGRoME1rTGIxSk94RVJFUkZaWXhBbG9ydUtQdVVDTk1mV21WZStOV2hydEM1WmNBZTRQL1FTRkszNkFXSkpqZFpGUkVSRWREZGhFQ1dpK3M5a2hQYktRYWlQZmdOZHdza2FyMDV4WDErNFBUUVI4aWFkdWYwS0VSRVJVUlV3aUJKUnZTWG8xTkNjMlFyMTBXOWh6RTZzMmNva1VyaTJId2EzWGk5QUd0Q2ladXNpSWlJaXVzc3hpQkpSdldQTXZ3M05zUitnUHJrSlFsRitqZFlsVXJqRE5lSVp1SFdmQUlsbnd4cXRpNGlJaU9oZXdTQktSUFdHL3RZRnFJOStnNklMdTJwMDlWc0FFQ3Y5NGRaakF0d2lSa1BrNGxHamRSRVJFUkhkYXhoRWlhaHUrMmYrcCtySVd1aHZucXJ4NmlRK29YRHYvUkpjT2d5SFNDcXY4ZnJ1TmlLNUt3U2RHaUs1VzIwM2hZaW9SdkZ2SFZIMU1JZ1NVWjBrNk5UUS9QMHoxSDk5Vi9QelAySGVna1g1OEt0d2FUK1VLK0JXZzhTbkNRenAxeUFMN2xEYlRTRWlxbEdHOUd1UStEU3A3V1lRMVZzTW9rUlVweGp6VXFFNXZnN3FreHNoRkJYVWVIME1vSTZsYVBVSU5LZTNNSWdTMFYxUGMzb0xGSzM2MTNZemlPb3RCbEVpcWhQTTh6L1hvdWpDN2hxZi93a3dnTllVOTE0dklDdHlHSFR4eHlFUDcxYmJ6U0VpcWhHNitPUFF4UjJCNytSZmE3c3BSUFdXU0JBRW9iWWJRVVQzS0VHQTlzcnZVQjFlNDVUNW53QURxRFBvNG80aWIrc3NlSTFjekRCS1JIY2RYZnh4NUcyWkFhK24vZ2Q1MCs2MTNSeWlPazhrc3IzcE9vTW9FVG1meVlpaVMvdWdpbDRCdyswclRxbFM0aHNHWmQvSmNMbC9DQU9vRStqaWppTC9sL2NnYjk0VHJwMUhRaHJRZ290NkVGRzlKZWpVTUtSZmcrYjBGdWl1SDRIbkV3c1lRb25zeENCS1JMWFBaRVRSK1oxUVJYOEpROFlOcDFUSkFGcDdCRzBoVklmWFFCdDdBTWJzUkFnNmRXMDNpWWlvU2tSeU4waDhta0RScWovY2U3MEFrVUpaMjAwaXFqY1lSSW1vMWdoR1BZck8vZ0pWOUZjdzVpUTVwVTZKWHhpVUR6T0FFaEVSRWRXbXNvSW9GeXNpb2hvajZJdWcrWHNMMUgrdWdqRXYxU2wxTW9BU0VSRVIxWDBNb2tUa2NJSk9BODNKRFZBZFhnTlRZWVpUNm1RQUpTSWlJcW8vR0VTSnlHR0VvZ0tvajYrSCt1aGFtTlM1VHFsVDBxQXhsUDJuY1JWY0lpSWlvbnFFUVpTSXFzMmt5WVA2cisrZy91dDdDRVg1VHFsVDdPNEQ5NGNudzdYTDB4Qko1VTZwazRpSWlJZ2NnMEdVaUtyTXBNcUMrc2hhcUkrdmQ5cUtxQ0tGTzl4N3ZRaTM3czlCcEhCM1NwMUVSRVJFNUZnTW9rUlVhYWI4TktnT3I0Ym0xQ1lJK2lLbjFDbVN5T0RhN1ZtNDk1a0VzWnUzVStva0lpSWlvcHJCSUVwRWRqTVZaa0oxNkN0b1RteUFZTlE3cDFLUkdLNmRub0I3dnltUWVBVTVwMDRpSWlJaXFsRU1va1JVSVpNbUQrckRxODF6UVBVYXA5V3JhRE1BeXY1dlFCclEzR2wxRWhFUkVWSE5ZeEFsb2pJSk9qWFVmMzBQMWVGVkVJb0tuRmF2UEx3YmxBTm5RQmJjd1dsMUVoRVJFWkh6TUlnU1VTbUNRUXZOeVkxUVJYOEZreXJMYWZWS0c3V0J4OEFaa0RmckNZaEVUcXVYaUlpSWlKeUxRWlNJN2pBWm9UbXpGYXJmbDhPWWY5dHAxVXA4UXFFYzhBWmMyajRLaU1ST3E1ZUlpSWlJYWdlREtCRUJnZ2xGRjNhajhNQlNHTE1TbkZhdDJNTWZ5cjVUNFByQVNFRENQMGRFUkVSRTl3cSs4eU82bHdrQ3RGY09vdkRBNXpEY3Z1SzBha1VLSmR4N3Z3eTM3dU1oa3JrNnJWNGlJaUlpcWhzWVJJbnVVYm9ieDFBWTlTbjB5VEhPcTFRc2dWdkVhTGozZlExaWR4L24xVXRFUkVSRWRRcURLTkU5UnA4Y2c4S296NkM3OFpkVDYxVzBmZ1RLZ1c5QjZoZnUxSHFKaUlpSXFPNWhFQ1c2UnhqU3JxSncvK2ZReGg1d2FyMnlvSFpRUGpvTDh2QnVUcTJYaUlpSWlPb3VCbEdpdTV3eC96WlUrNWRBYzNZYklBaE9xMWZpMVFqS0FkUGgwbjRvVjhJbElpSWlJaXNpUVhEaU85TWFvRGJxc0QzNUpFNWtYY2Z0b2x3VUdmVzEzU1NpZTU0TFJHam81b3V1Zmkwd1BEZ0NiaEo1YlRlSmlJaUlpR3FCU0dSN2MvaDZIVVJqY20vaWk2dDdrYUhOcisybUVGRVovQldlbU54eUVEbzBDSzN0cGhBUkVSR1JrOTExUVRRbTl5Ym1uditwdHB0QlJIYjY4UDVSYU4rZ1NXMDNnNGlJaUlpY3FLd2dXaThuYnFtTk9ueHhkVzl0TjRPSUtpSHk2aDZvamJyYWJnWVJFUkVSMVFIMU1vaHVUejdKNGJoRTlVeUdOaC9iazAvV2RqT0lpSWlJcUE2b2wwSDBSTmIxMm00Q0VWVUJYN3RFUkVSRUJOVFRJSHE3S0xlMm0wQkVWY0RYTGhFUkVSRUI5VFNJY29zV292cUpyMTBpSWlJaUF1cHBFQ1VpSWlJaUlxTDZpMEdVaUlpSWlJaUluSXBCbElpSWlJaUlpSnlLUVpTSWlJaUlpSWljaWtHVWlJaUlpSWlJbklwQmxJaUlpSWlJaUp5S1FaU0lpSWlJaUlpY2lrR1VpSWlJaUlpSW5JcEJsSWlJaUlpSWlKeUtRWlNJaUlpSWlJaWNpa0dVaUlpSWlJaUluSXBCbElpSWlJaUlpSnlLUVpTSWlJaUlpSWljaWtHVWlJaUlpSWlJbklwQmxJaUlpSWlJaUp5S1FaU0lpSWlJaUlpY2lrR1VpSWlJaUlpSW5JcEJsSWlJaUlpSWlKeUtRWlNJaUlpSWlJaWNTbHJiRFNBaW9ydFRnVmFIeU1NeDJCMmJnUGpzUEtoMWh0cHVFaEVSVVozbkpwY2kzTWNMZzF1RjRiVmVIZUNoa05kMmsyb0VneWdSRVRsY2RGd3lYdjhsR24yYmgrRHo0WDNRS3NBYjduSlpiVGVMaUlpb3psUHA5SWhOejhINjA3SG9IZmtUbG96b2d6N05nbXU3V1E3SElFcEVSQTRWSFplTXlWc1BZdVhJL3VnWkhsVGJ6U0VpSXFwWDNPVXlkQTRPUU9mZ0FCeUpUOEhMV3c1Z3hWUDkwTHRwNDlwdW1rTnhqaWdSRVRsTWdWYUgxMytKeHNyL1l3Z2xJaUtxcnA3aFFWZzVzaittYmZzREJWcGRiVGZIb1JoRWlZaklZU0lQeDZCdjh4RDBER01JSlNJaWNvU2U0VUhvMnp3RWtZZGphcnNwRHNVZ1NrUkVEck03TmdGak83ZXE3V1lRRVJIZFZjWjJib1U5c1FtMTNReUhZaEFsSWlLSGljL09RNnNBNzlwdUJoRVIwVjJsVllBMzRyUHphN3NaRHNVZ1NrUkVEcVBXR2JnNkxoRVJrWU81eTJWUTZmUzEzUXlIWWhBbElpSWlJaUlpcDJJUUpTSWlJaUlpSXFkaUVDVWlJaUlpSWlLblloQWxJaUlpSWlJaXAySVFKU0lpSWlJaUlxZVMxbllENmpvUlJCQWdWT3FlSm01K2NKWEtjYU13RFhxVHNWTDNlc2hjVWFndnFuU2Q5NnF4WWIwc2oxTTF1Zmc5N1VLOXJLT20rTWlWYU9NVmpCUk5ObEkwT1NneTNsMnJyUkVSRVJGUi9jUWdXbzRHY25jc2UrQTVuTWxKd0xHc2F6aVRFMi9YRy9sUlRicWpwLzk5MEp1TWlDdThqYm5udDBCcnNpOEF2TlZxS083ekRFS1NPZ3VITTJMeFMvTEo2bjRabFRJaHZBOUdCRWRZbmo5elpHbUZiZC8yMEF6TDQ5MHBaL0IxM0lFYWE5Ky9qUXg1MFBMNFhHNWlqWVJFWjlSUlVzbnY1NG1zNjFoNDZaY3FsOVhKT3h5dnRSd0VBQkFBSEVxL2hDVlhkbFczaVVSRVJFUkUxY0todWVYb0Y5QVdIakpYOUE1b2pabXRoMWtGa3JKSVJSSjA4Z2tIQU1qRUV1aE1ScnRES0FBMGNmZURYQ3hGTTJVZ3ZHUnVWVzU3VllsRklxdm5Sc0hrOURiY3pVUUFtaXNiT3FRc1g0VUgrZ1MwS2ZlYUZoNTM2aElCdUtYSmRramRSRVJFUkVUVndTQmFqbjZCN1N5UERZSVJ2Nlg4WGVFOUhieEQ0U2FSVzU3dnYzM083dm84WmE1VzRUT3VNTTN1ZXgxRktwSllQVGNLbFJ0YVRHVnJJSFBEbkhaUDRlT09ZM0YvZ3liVktrc0VFYWExSEl6WDczc01rNW9QS1BWeks5Yk1JOURxZVd4K1NyWHFKU0lpSWlKeUJBYlJNclR5REVKak54L0w4K2owUzhqUnFTcTg3NUdHOTFzZTUraFVPSnA1MWU0Nm03ajVXVDIvWG5EYjduc2RSU2ErTTFwYmJ6SnlwcXFETkhScGdLV2RuME1uNzNDSVJTTE1hRFVFdmdxUEtwYzNJampDRW1ZSE5lcUFpYzM3bDdwR0twSWd6TjNmOHR3b21IQTFQN1hLZFJJUkVSRVJPUXJuaUphaGYrQ2RRQ2tBK0NYNVZJWDNOSkM1SWNLbm1lWDU3dFF6bFJyYUd1SitKNGdXR29wd3V5alg3bnYvN1pVV0E5SFpwMm1sNzFOS0ZaYkhVckVFcTd0TnF0VDlmUVBib2F0ZkM3dXYvLzMyQmZ4NDgzQVpiWEdCVzRuMlZFUXVsaURBeGN2dTY2dkNuanJTaS9KS0hVc3J5a1ZjWVRvNmVZY0JBRHhsYnBqVmVoaG14MnlFb1pLOXprMlZBUmdUMXRQeVhHWFE0dWVrNDZXdUMzUDN0K29walM5TXI5UXdjU0lpSWlLaW1zSWdha1B4dk5CaXA3TGprS3pPS25WZHlVVmxiQmtUMmd0alFudlpQUGZFbjR0TEhRdDNEN0E4anMyL1pXOXpiZktRdXNCWHJxeFdHU0tnMG1XNFNHUndrY2pzdmw1WlR0Qjh1a2tQREduOGdOMWx0ZkpzakpVUkUrMit2aXJzcWNQV3oxWUFzUFRLTGl4NVlBSWF5TjBCQUMwOEd1RzVwbjJ3T3U1M3UrdDNseXJ3VnV0aFZnRXo4dG9lbStHM2xWZVExZlB6ZVlsMjEwTkVSRVJFVkpNNE5OZUdRUTNiUTE1aWlPcVd4R05PcWJlZFY3RGw4Y1c4WktmVVNjNlRwMWRqeVpWZFZzT2RIdzk2QUEvYTJZTXNBdkQ2ZlkraG9Vc0R5N0hkS1dkd0xQT2F6ZXU3K2pTM2V2NTNkbnhsbTB4RVJFUkVWQ1BZSS9vdkVwRVlnNE02V1o2ZnkwM0UxWUtLNTlVVkdmVXdsVE1NVnl3U2w5dFQ2Q05Yb3BHcnQrWDVoYndrTzF0czIvOHU3NmpTZmJQYlBtRVpYcHl0SzhRTHg3K3E4SjdLYnQ5U1VVL3kzU3dtOXlaK3UvVzNWVS92NUJhRGNENDNFU3FEdHR4Ny82OUpkM1FwTWZUN1NuNEsxdDc0dythMVNxa0wycFQ0WUVOdDFPRnlOWHZaaVlpSWlJZ2NoVUgwWDNyNjN3ZWZFc05SZjByOHk2Nzdac2RzUUx3cXZjeno0ZTRCK095QjhXV2ViOWNneFBLNHlLakhqVnBZTVJjd0IvRml0YjExeTRiRUkvamxWdm43cUs3dStyTGw4ZVg4Vy9nMGRxZkQyK0hvT3I1UE9JUk8zbUZvN09hRERHMCtsbC9kVTJFSUJXQVowZ3VZUHlSWWRIbDdtZk5MTy9zMHRmcFpuc3U1V2VzL1R5SWlJaUtpWWd5aUpZZ0FQQkhjMWZJOE52OVd0WHNtN2RYVzYwNFFkWkhJOEhPdk4rMis5K1dUcTJ6T0VheUtrbk1QZFVhRFE4cXNLclZCQzdVZEFhMlkzbVJFbHJhZ0JsdmttRHIwSmdPV1hObUZSNE02WW0zYzcxQWJkWGJkOS9YMS9UaVpGWWRYV3d6RUo1ZDNJTGVjVlp5NytWb1B5elVJUnF2dGlDcmpsaVliVjdqdEN4RVJFUkU1RUlOb0NkMzk3clBhN3VMSG0wZXN6aXVsTGlnMEZOVkkzZmVYQ0tLMXliWEU4R0dWMGY0UVNKVnp2ZkEySXEvdXFmUjlaM0xpTWVua3FuSjdOeFZpR1RwNWgxc2Q2K1hmQ3IzOFcxVzZQZ0RZbXhyRElFcEVSRVJFRHNVZytnOFJSQmdkMnNQeS9FSmVFczduM2xsbDFGZmhnUys3dklDVDJUZnc2NjFUaUhYZ0cvTW1ibjVXODBNZGFWampMaGdXM01YdTZ4dkkzQ3lQbXlvRGFuejdGa2VTaXNSV3cxZnJpdmZhUGxtbHJYUUFvS3R2Yzd2bTFKWmNxYmR2WU50S3JWeE1WRjhKT2oxdXJmZ0JKcTBPcnVFaDhCLzFlTFhMVkYrK2pxS2J0K0R6YUI4SHRMQTBUZHhORkp3NkQ1K0JEMEhxYmIwVjFNMTV5eUVZaldnNFlTUmN3b05MM1p2Mi9WWVlDbFFJSERzYzBnYWVsYTQ3NWN0MTBHZGtJM1RPRkVBa3NxNzdvMldRK1hrajZOVnhsUzYzUElYbkxrUFFHZURhckVtcHI3Y3VXN2x5SmR6ZDNmSHNzOC9XNkQwQWNPVElFYmk0dUtCejU4N2xYcmQ1ODJZMGJOZ1FEejc0SU9SeWVZWGxwcVNrd04vZkh6TFozZmZ2Z2FBMzRQb2I4eEE0ZGpnOHUxZTh1djd0dFQ5QmZTMGVqU2VQaHlLNG9STmE2Qmg4L1ZTc3BsNC81QndNb3Yvb0hkQWF3VzYrbHVjL0psanZiVGtrNkFISXhGTDA4R3VKSG40dDhkYVpkVmJuMzI0ekhQcHk5b09VbFJqeSttODkvZSt6UEU3VjVHREZ0WDAycjV2WXZEK2F1Sm4zR3YwN0p4N2JrazRBQUhMS0dhTFpUQmxZNVcxY3BDSkpqVy9mNGtodHZJTHhUYmRYYXFYdXVrSUU4KzhxMGIwZ2J1WkNwUDJ3RFFEZzNiOEgvSjU4RkNKcDJYOXJLNkpOdm8yekR6OERzWnNyT3AvNkZUTGZCaFhmVkVtMzEvNkVsSy9XSTN6ZWRLdlFKK2owU0YyMUVZTFJpTVpUbnJONWIrbzNQMEYxL2dvQ254MVJ0YnEvK3htYWF3a0lmWDlxcVhQSlM3K0JhL013aHdmUkMwTmVoRkdsUnB0TmtmQitwR2ZGTjVUaDcyNVBWTHN0bmY3Y0RKSGN2bitmdG16WkFtOXY3MHE5S2Jibm52ajRlS2pWYXJSdDI5WnliTzdjdVFnTURNUzZkWGZlVjJ6YnRnMjlldldDdjc5NWxGWkdSZ1pXclZvRkZ4Y1hiTnUycmNLMkhEeDRFSjkrK2ltR0RCbUNTWk1xOTRGeVZVeWRPaFdGaFlYVktzUE56UTJSa1pGMlhhdTZlQlVabTNjaWUvY2ZhTC83VzdpMkRDL3oyb0pUNTNGajl2OGc2QTNJUDNZR0hmYjlBSkdzNm05L0RUbDV1RHJwWFpoMGVqUjU2MlY0OXFpNWYzUDUrckhtck5jUE9RK0RLQUNaV0lMUm9YZGU0R2R5NHExV0dIV1J5RENnWVh2TDgwdDV5YmhlZU51cWpBQ1hxbjlTMWNPdnBlWHgzem54WmM1TEZVcnMrNUdzenJaci9tcVFXODMwdEZMZDFNazdISTNkZkN6UEN3MUZlT0g0VjlDWnlwL3YrMUt6L2xhclJYOTViUi8yM1Q1WFkrMGtxcTdVTlp1UjlzTTJpQ1JpU0pUdXlEbHdGTmRmL3dndGxzOHQxZHRuTDBWd1F3U01HWTYwNzdjaStmTTFDSjlmOWx6OUk3NmR5anhYclBPcEhYQUp2elB0UWpBWWtiRmxOeVFlN2dnYzk2VFZ0Ym5SeDJGVXFSRTBhYXp0QUd3eVFYUGxCbHliTm9IVXk2UE1PZ3RqTGtONzY3Yk5jNGJjQW9na1ltVHRPbWp6dkZHbHRubE9vblJIZzk1ZGJkeFJQbE9SRmthVkdnQWc4NmxlYjQ3bWVrSzE3Z2NBUVJCUXRkOE14OGpPenNhVUtWTWdrOG13Wk1rU2hJYUcycnh1Ly83OVdMRmlCYUtqbzdGa3lSSUF3SlVyVndBQTdkcTFnMVJhOFZ1MzhQQndDSUtBclZ1M29rdVhMdWpTeFR3eXFySzlUYllzV3JRSXdjSFdQZmEzYnQxQ2ZuNSt0Y3AxZDdkL1JKT3lZeHVFelgwZDhYTSt3NlV4VTlGaDN6cEliZnlPNlRPeUVQdjhXeEQwQnJnMkMwWGJ6WkhWQ3FFQUVQL2VwOGpaYjU2NmRidWhmNDBGVWI1K3JEbno5Vk9laXhjdll1L2V2Ymh3NFFMUzA5TWhDQUlDQXdNUkVSR0JVYU5Hd2RmWHQrSkN5SUpCRk9ZRmlnTC9DWklDQkh3ZmY4anEvSUNHN2VFdVZWaWUvNVRrdUgxRm03ajVXZlhFbmk1bnIwYzM2WjJoQkNvNzU2b0d1ZHdKb3R1VFQrSGIrRC9Ldk5aSHJzU2FFa054Tjl3OGdzMTJyQnJNN1Z2SzkrUE5JL2d0NVV5RjF3MXIzQmtkdmNPc2psM0pUOEVtTzFkdUJvQWhqYTJIcHB6UFRhd3doQUtBOTc5NnZyTjAxZnRrbTZnbVplM1lqL2gzUHdFQWhDK2NCWThIMnVMQ2lKZVJ2bUVIWkQ1ZUNQdG9lcFhMRHBreEVSbWJmNE1oejQ1RnlVUWltOFA4REZtNU1LbzFwZHU5OHdEMG1ka0llblVjSkI3bU45M1hKcitQOUkyL1dxNUorV285VXI1YWIzbmVNOHY4dDBOOU5SNG1yUTZlRDVZZmdGTytYSWVNbjNhVmUwM3NPTnZmSDExcXVzMXpyczNEOE1EeHl2Y2k2RE56TEk5bGZqN2xYR20vN2luSElWWlVibGhkUlI4YVhMNThHVk9ubHU0bHpzbkp3WUFCQXlwVmw2MTc5dXpaQTRsRUFoOGZIMHljT0JHUmtaR1lNMmNPSWlNajRlbHBQY1Q2MnJWcldMSmtDWlJLSldiT25HazVmdkhpUlFCQTE2NzJmU0FRRmhhR0YxOThFU3RXck1EaXhZdXhldlZxS0pWS3BLVlZmMFYrZzZIc2YxT2lvcUtxVkdabHY4OEFFUFRxT09TZmlFSFdyd2VRdVQwS0RaOGZhWFhlcE5YaDhyanAwS1drd2JWWktOcnRXQVdaZi9WQ1F1WXYrNUMrOFZmenlBdXhHQm1iZjROMy81N3dIem00V3VYYXd0ZVBXVzI4ZnNxeVljTUdyRjI3dHRUeHBLUWtKQ1VsSVNvcUNvc1dMVUxMbGkxdDNFMjIzUE5CMUYvaGlhZEN1bG1lLzVGMkNRbXFETXR6aVVpTW9TWGUzRjhyU01YWm5JUlM1VXovKy9zcWJkOVNjbGd1QUdUcHluN3o0eTY1RTRidFdUU3BnY3dOYmlVQ2RMcTIvSlYxZlJYV243Sm5hV3NtalB5UThLZmxjVnloN1UvdXErSmNiaUkrT0wvWlllVVZxMjV3cm1nckhoR0EvelR0VnlxRUFrQ2VYbzJ6T2ZFSWNQRkNXZ1VySTRlN0I1UXE0OTgvMDdJMGtMdFpQYyt1b1o4OUFDellmd0x1Y2huY1pGSzR5V1Z3azB2aExwZkJYUzZGbTh6ODNFMHVNeCtUU2FHUVNxdmF3VVYzb2ZRTk8zQjkyb2NRakNZMGVtazBHcjB3Q2dEUVpzTXlYUHkvVjNIcml4K2dTOHRFODJWekszekRWZDRiclBRZnR5UDl4KzJsamdkUGU5NHl0RlhpNFk0dVo2MURuMG1ydytuT1F5RlN5Q0VQQ3JRNmwvcjFCb2prTWpSK3RYU3ZWTWpNbDYyZWdGbms4d0FBSUFCSlJFRlVaKzg2Q05XRnE1Ym5lVWRPQVFDOEhvb285MnNLKy9BTmhMdzUwZWE1YzRPZmcyQXdvRVBVdWxMbi9uN3dDYmlFTmthYlRaR2xqbGVWUGpNYkFDQ1NpRXQ5TCtvU0x5OHY5Ty9mMytyWWdRTUhJSmZMOGRCREQ5bGRUbG4zaU1WM3R0SWFQbnc0enAwN2g1aVlHTVRIeDZORGh3NVcxNjVac3daR294SHo1ODlIVUZDUTVmalJvMGNCQUwxNjliSzdQU05Hak1EUm8wZHg5dXhaTEYrK0hPKzg4MDY1UVRFMk50YlM0N1J4NDhaU2IvTHJnbjhQTVRVVkZRRmljYWtQY0FEQXFOWkFsMkwrOTlkWVVJZ0x3MSt5T2kveGNFZUgvYVZmQzJWUlg3bUI2OU0rQWdDRXZqY0ZJcWtFOGU5OWlyaTMvZ3ZQcmgyZ2FCSlVRUW1WdzllUFdXMjlmbXpKek15RXE2c3JoZzhmanU3ZHV5TWdJQUFxbFFyUjBkSFlzR0VEQ2dvS01HL2VQSHp6elRmVjdubTlWOXp6MzZVWG12V0RYSHpuMjNBeEx4bWR2TU1oRTRzaEUwdlJUQmtJZjhXZFA4WS9KVHF1TjFRc0VwWGFVc05YN29GRVZXYXBhNlVpaVZXb3pOT3JLeXovM3dzZ1pSU1ZQMnlta2F2MWNMQk1YZldHMlpSbGE5THhHaW0zUHBLSnBaamE4dEZ5VjdSOXJ1bkRHTlNvQTc2OEZvWG85RXRsWHZkaXMzNmxoczBFS093Ynp1T25zSDdEVWQ0SEl0WDFXZlRmbGJwZUxCTEJWU2FGbTF3S3BWeG1EcThsUXF4U0xyTUtzRzR5S1pTS0V0Zklpb091OVRYdWNobituNzM3RG8raSt2b0EvcDN0U1RhOTk1QUNJWFNsQ2RKRWFkSkVwSU1WR3lDQ0NBZ2lYY0FmS2lLZ2d2amFVRVJBUUlvZ1JZRlFwSVZBU0NDOTEwM2QzV3lmOTQ4bG0yeDJOOWwwSU9melBENG11ek56SnlHVHpKbDd6emtDTHBlQzNJZEkxcmFma1B6UjV3REx3bVBpU0xSWlUvbVF5S0hQWTJqLzYyYkV6WmlQL0wzSFVKNlVqdlkvZnc2QnA1dkY0OW1FQnRYNUhQaHVOYWM3NVA2MEg2cnNQUGpPbm1FVUNFdXYzMGJwNVNoNFRoc0xnYmVIeVg0Qmk0enorSlJwV2NhQjZEbDlUK1hVdFZ1UXZuR0gwYlk4SjN0MFB2NGpBT2kvWGt0Zk13TndoQUxZaEFXWmY1dlB0L2hlZmNqdkp1blB5ZGVyUWJtN1RjM0h4d2VMRnk4MmV1M1VxVk93czdNemViMG0xdTR6Zi81OHFOVnFPRG1aTHNGZXVYSWxZbU5qMGJWclY4TnJTVWxKeU1yS0FzTXdXTFJva2NYamhvU0VZT25TcFliUEdZYkIvUG56TVhQbVROeThlUk5sWldXd3Q3ZjhjUExJa1NNQWdBRURCdFE3Q0gzbGxWZnF0WisxTEMweHJXM3BxU3BQQXVSSmpGN2pPbGhmQTBPVko4R2RpYk9obGNyZy9IUmYrTTdXVHl3VW43bUlvbE1YY0dmU0hIUTh1TDNCTTY1VjBmVmpYbk5kUCthRWhvWmkwcVJKaHR4VEFIQnpjOE9NR1RQZzRPQ0FyVnUzSWljbkJ6ZHYzcXkxZUJMUmEvV0JxRysxWUcxMjI2RVd0MDJTNXVGS1lXS2pqZDNUTlJSdTFXYXMzSVRtZnpFNjhtMk1QcmRteHNySHhuZ3BSNzZ5NXNDeW9oQlNoVXg1WWExamtQcHpGenBnVWNRWWhJZ3JuM1RlS2NsQWhHTmw3azFIUjMvMHZOOFQ5TjEySXhEdTRJT2RpV2VncVZZWXE3OUhlNlA5S2pnSmJDSGc4R3BjbnN0anVIQ3Q4bk1uMXloUnFqWmRWdGhTZEN3TG1Vb05tVXFOZkRUdWVYRTVUR1VReTlmUHl0cFZCTHNDSHV6NGxUTzJWYmVwbUxHdENIWXJablB0cWdUQUFpNm45aE1nVnRHVWxDRmg3a3BJL3RRdisvZDVZd3JhckYxZ2tndnExTDhuT3YvMUEyS256SVgwK20xRTlaK0FvRlh6NFRGeHBObmpQbmI1RDJqTFpNajg4Z2ZZUm9UQ2Jld1FrMjJ5dHYwRTZhMjc4SnZ6SW13amFxNElybE9xa0xIcC84RHd1UEIrZmJMUmUybWZmQU9HeDRYZnZGY0JBSGRuTG9aRHo4cWJwYktydDR5MlYwc3FsK1d4S2pWS3p1cUwweW5UczAzR3JaNGJWM1RpSEdSM0VrelBUMVlPUmloQXhxYi9NM3YrbXVJU2krL1ZSMFVnclNrcUFhdldORGczcjduSjVYSjgrZVdYalhhOG1vSzBnb0lDay9jSERoeUlHVE5tR0dZeFdaWkZlcnJsMmhEbWNpeTl2YjN4d1FjZm9IMzc5alVHb2ZuNStUaDU4aVFBWU55NGNSYTNxMDFONTlkWXVBNWk5RTQrWi9hOWl6NjlvRk9xREV2YUxiRW14N3VDS2srQzIyTm1RcG1lRGFHZkY4SzJyamI4N2duYnRocFJBeVpCZmpjSnQ4ZThybC8rMjBqTGFPbjZNZFlTMTA5MXc0ZGJYb0w5ekRQUFlPdldyUUQwRmFzcEVMWE93L1ZUM1FTdUZpWVo1V2pXNUxlMEM0MDY5Z2h2MDErRW5pTHpWUnFyNS9BVldwSERWNzFRVVY0dGdXaGJlMi9EeDNLTkVnWEtwcHNWYXdxZG5RSWVtdnpUTGs2Qm1COCtFZzVWSGpEY0xrbkgycGo5K0xYUFhNTnJPckJnQWNOTTV6RHZybWhqNTRGUFlnOFpmZ1pFWEQ1bXRMSGNhc0pENUlnTXVhU0c5eDNBVkpsTHpWSVVXZHoyVWFQVnNTaFRxbENtVkRYNnNYa2NqbEVRYTFjMTRCVld6c3BXQnJoVmdsNStsV0MzNnI3M3QrVzNvaUMzN09vdDNKMjVHTXEwTElERFFlRFMyZkI3OTJXTDI5dUdoNkR6aVo4UTkvSUNsRjY0anZpM2x5RnYxMEdFZkxiVTdBeW91ckFZV2R0L0FiUTYyRVdFR1ZYZjFCU1dJTzEvMjZFdGsxbFZxVGIzUi8xc3FNZWtVUkQ2VnVhT2xsMkpSdEhmNStFeFpReEVRWDZRUnNlaVlQOXhhS1Z5OEYzMHYvT2poNXFtYmxRb09uMEJtcEl5K0w4M0V3RkwzamE4ZmlYaUdhZ2xSZWgxejdqQVVPYlduMUJ5L29yNWd5bFZTRjI5MmV4YjZvSWlpKy9WaHp4R2Z5T3RMWk9oOUw4b09QYTF2cFdZSlJkOWV0VytVU05SS3BVNGRPaFFveDJ2cHB0Z3JWWnI4bjVSVVJIa2NqbU9IdFV2Lzk2MWF4YzhQSXhuMDhlTUdRTzVYSTdmZnZzTkxpN21BNkMrZld1dnR2cnp6ejhiY2o4dEZZR3hSblBtaURZSFJXb203cnd3QytXSnFSQjR1cUhqZ2UxR3F5TDRiaTdvK01jM3VEWHFWWDB3T25vbU91emQxaWhMYWVuNk1kWlMxNCsxcWk0aEZvbEVEVHBXYTBLQmFHRVN4dmgxUjRtcUhJVXFLWXBVVWhTclpTaFd5VEhhOTNIdzd5L2JUWkxtNGorSjZSUG1DaDkzbVF3ZHE3UDRQb2N4dm5IMHQzVkZKNmNBayswOExWVGZkUmRWTHBOaEFSVFcwTEtsZ2srMTJkNWRUOHlwZFo4S3RqeGh2WUs2NFQ3ZGpLcXZXc3VhSWtlUEFqNkhpNm1CL1REYTczR2o0TzltVVNyVzNUa0FwVTV0dFAyZGtneWN6TG1GZDhPZmhTMVh2OHl2bllNUE5uYWJqdlYzRHVCZVdUWkcrVDV1MUdhbldDVXo2cWZxWStOY1l5RHFYKzFCVEhaNWNZTytScUtuMGVsUXFsQ2hWTkg0UWE2QXl6RmFvbXpJc1RYM21sSGViZFdndHVveTVzcUFtTXQ1TU5ZcWF3cExrTHB1SzNKLzJBZFdxd1BmM1JYdGRud014MzYxRjV2Z3V6bWowOEVkeU56eUk5TFdmNFdTeUt1NDBYYzgzTVlPZ2Urc0diRHJYTGtVWGhUb2krQlBQa0Q4V3gvaTdodExqRm83cEt6ZURHMnBGTDZ6cHRkNkU2aVZ5cEMrY1R2QTRjQnZYcFVuOHl5THBBOCtBVWNvTUN5L3pmcEtuOHNXc1BndFpHLy9GUUFNUzJzcnBHL2NqcUsvOVczRUNnN3FiKzdGanh1bmNxaUxTc0IzZFRhWkdTNVBUSVhqa3ozUThlQjJvOWV1OXh3TGwyRUQwSDdYSnBQemozVHRacllvVWZxbk84QjNxWHYxZFZhamhUU3FNcFdnNk8vempYSWpiUk1TV09lcXlQV3RHT3JzN0l3OWU2eXZPMUJiTUZVOVNMdDgrVEkrL3ZoanlPVnllSHA2NG9zdnZqQ3B1TGxueng3STVmcFVITFpxNlh3QU1wa01jcmtjQW9FQXpzNzFyNUIvOSs1ZEhEdDJ6UEI1UVVFQlJDSlJnMi9NSDNabFY2SVJPMjBlMUFXRjRMczVvK09CN1VaVnNDdll0RzJERHZ1L3dlMnhNeUcvbTRRYi9TY2lkTk15dUk0Y2JPYW8xcUhyeDlTRGV2MVVpSXFLTW56Y3ZuMzdCaCt2dFdqMWdlaWRrblNNUC84WmROVitRSjl3YTJzSVFnRmdkMnJOczZGMTdaMDUxTHN5d1ZxdVZSbUNqT3JMYVN1NFYxbkNXNmdzZzlxS1NxalZBOUVIbVV5cmJPbFRhSExCWWcvTWJUZkNaQW4wcWR4YitDcitiMmd0UE1pNFVwaUloVGQreHRJT3p4bnlmcDBGZGxqVGVSSzJ4Ui9IeFlKNFBPL2ZDMElPSHl4WWJJdzdqTldkSnhyQzNMYjIzalUrUkFtMGN6ZjZQTFZLc1M3eVlGSnBkVkNWSzFGYzN2alhqWkRITlMwbVZXM1pNWS9EZ01zdzRISTQ0SElZL1g4TXAxR0NXRmFyUTg3M3Z5TnQzVmZRRk9rTGREbjI2NG0yMnorR3dLTU8rVmNjRG56ZmVRbk9RL29oZnZaeVNHL0VJSC92TWVUdlBRYm5wL3VpL1MrYndkeWZXZmFZOEN6eTkrano0MVI1QlJENmVxSDAwZzNrL3ZRSHhOMDZJSENaYVVYSTZqSTMvd0IxUVJIY1h4aGhOUE1xdlJrTDZZMFljRzF0RURkOVBuUnFOY3JqaytFNlloREVYU3B2VnV5N2R6STZIdDlWZjYxckNrc2d1UitJcWpJckM1OXBaWEt3S2pYNDFiNG5XcGtjcXV3OE9EOWpYSlJESGhNUEFMVXVMNjdPVXVHajJwUmVqdEpYSG1ZWWdHRWdPWFFTUWN2bjFydTFUdmNiK244Zm9iOTNuWStoVE1zQ0FIQ3M3SUhZSEg3NzdUZnMzTGtUSGg0ZWtNdmxrRXFsZVAzMTE5R3JWeS9NblRzWFFxRVFoWVdGMkxXcnNnQlBibTR1UEQwclo5cnk4L1cvcXowOVBjSGMvNTZvMVdxOC9MTHhpZ0dSU0lSdnYvM1c3SGtvbFVwczNMalI2Q2I5bzQ4K2dsUXF4YkpseTR6Nk5WcWpxWE5FQVVCYktxMTFhVzFkbHQ2YWsvWDFMcVNzMkFSV3JZSFF6d3NSdTcrc3NWZXBYWWN3ZFB4ak8yS256b1V5SXdkeEx5NkE1NHh4YUxQbVBYRHRiQzN1WndsZFB6VnJxdXVudnVSeU9YYnMwT2Z1OSs3ZDI2UzlFYkdzMVFlaUxFeWZrakFBSmdROFlmZzhVWnJicUxtaGdMNHR4N00rK3Q1VFI3T3VZNWgzVjRoNUl2amFPb01CYzM5QlpxV3FoWWV5RmRiTldQRVpubFZ0T1BnTUJ3Nzh5bCtVT3BaRmticjJHZGNLVldmakZGcTExVUZsMWYxa21vYmZVTWVVWk9DVFdOTXFsdzMxUSs5WkRkcmZsaWZFbE1DK0dPN2REWndxdit4WUFMdFN6bUdmRmNXYk1zc0xzVEJxRnhhMkgyMllTZWR6dUpqYmJnVCtMK2tmN0V3OGc3ZkRodUN2ckNqRWxLUWpUMUZpbUYxdjUxQnpKYjgyZHNaTFZaS2tscXMvazBlZlVxT0ZVcU5GUzJXSXN4b05jdjV2THpSRkplQTVPeUpveGJ1UTNvakI3Vkd2TmVDZ0xOcHVYNGUwZFZ1aFNNNkFmYzh1eU5yNkkzSjNWZjYrWU5WcU1IdytZc2E5QlVEZmZ4QXNDMVZtRG00OCtZTFI0YXJQR3JJcU5iSy8yMk1ZaTlYcURFR3ViZnRRY0IzRTRJcnRBQVpRNWVTRDFiRkdTMndCL2N4alZiSTcrc0F4NTZmOTBOMWZPcTVJelRDOFg1RXJXajA0TDA5TUJhQmZKcHo3NDM2VGIwWEdaOThpNHpQelFVbDVRb3JGRzNqYmRzSG9kbUdmMmZmTUtUcitMd0I5djBldXJRMUtJcStpNU1LMWVzL3FOS1FpYVgzM3JVLzdpZG9VRmhaaXk1WXRPSGZ1SEVKRFE3RjI3VnBNbkRnUkFvRUFZV0ZoK1B2dnY1R1ltSWhWcTFiaDExOS9oVnd1aDQyTkRjckx5NUdSa1lIT25TdDdtcWVscFFIUTU0RldZRm5XcEVWTFRjc0V0MjNiaHBTVUZJU0VoQ0F4VVgrZlkyZG5oOVRVVkN4WXNBQnZ2ZlVXUm84ZWJmWFgxeHc1b3VCd1lCTnN1cUlNdVAveno3SzFGaUt6Tk11bnpNaEJ3anNyVVB5di91K3lRKzl1Q1A5aG8xSGVweXBQZ2l2dG53WUE5RW82YStqcmE5ZXhMYnFjL2hWM1gxdUVrclAvSWZmSC9aQWNQZ1hmdDZiQmUrWmtROHNtYTlEMVkxNVRYei8xVWZIUUpqMDlIVzV1Ym5qMzNYY2JkTHpXcHRVSG91WTg0ZFlXUVZWbWlYYWxuSzkxbjZydFc4UThFWVo1ZDhYNS9EamszQThhcTdkdk9aY2ZoMmU4T3FPOW95Lyt5b3BDWjZkQXRMWDNocEREaDZmSTBiQmZCZDhxTTZYWjVkYmw4TDE5MWZ6TlJsVU1HQ3lPR0dNb2lBTUFSN051WUdmU2FhdkdBSXpibTV6SnZXM1ZFbHNSbDIrVUMybE5GZURhYUZuZEExVmtCd0M2T0FkaVhydG40Y2czZmlKYW9wWmowOTJqWmxzQldTTFZLTER5OWw3TWFqc1VnenowVDZtMXJBNXhwWm00VjVhTkVMRW5ma3pSOThCTmtlVWJBdEZRc1JjNERHTXk2MStoZXFCYVc3c1pRcG9TUnloQTJKYVZ5TjZ4RzBHcjVvUHY2Z1RKa2RNTmJzanUvdnd3dUkxK0d2bDdqOEo5L0Fpa3J0NXMxVEhOVmR1c2poSHdFYkg3UzhSTm40Zjh2Y2VnVTZvUS90MG5BSWNEamxCZ0tLeWl6TXpCOVo1ajRURitPR3piaHhvZEkrM2piV2FQWFhZbEdrSS9MMmpsNVVZRmlDb0NUcHUyd1ViYmMrMXNUWUxjOG52SnlOOTdERUkvTDNqT01GK0lKdTNqYmVDN09zSDdqU25HYitoWXBLMy9TaDlJVzR0bElUbjZEd0RBZGNSQWNCMGRVQko1RlhrL0g2alhqWFJEWjdlcXE2MlFUUVdoVUlpaFF5MFhNS3l1cG53NGxtVng1TWdSN055NUUxS3BGRDE2OU1DeVpjdGdZNk92RXlBUUNMQjY5V3BzMzc0ZCsvYnR3Nnhac3pCOStuUTRPanJpMVZkZnhXZWZmWWE0dURpTUdESENjTXg3OS9RNWhGVjdGZ29FQXFNbGpEVUZBdnYyN2NQUm8wZGhaMmVIano3NkNDKysrQ0lBWU4yNmRkaXhZd2NPSHo2TUw3LzhFckd4c1pnM2J4NEVBc3Z0a0x5OXZTRVdpL0hERHovVThsMHk3OFVYWDRTdHJYVXpoMXl4cmNXK3RoWEZpbXJyZTF2OVo0cFZhNUQxOVM2ay8yODd0REw5L1lqbnRMRUkrZDhTTUhXWUNlUzdPcUhEM3ErUTl2RldaSDc1dlQ3RllPMVdaRzc5Q1cyL1htdXlVc0VzdW41TU5OZjFVMWNTaVFRTEZ5NUVXbG9hM04zZHNXSERCcFBsd2FSbUZJaFd3MkVZVEE2c1RPeS9VNUtCRzBYSlpyZWRmNzB5cHllelhEOS9NRG13TDBiN2RvZUl5NGUzalJPK3ZQZVg0ZjJxMndQQWQwbG5NTUtuR3lRcUtUTGtFa094b0dDeHAwa2dXaldQTDlWTWU1ZjY0REljekFvYmFoU0U1aXRMRzcwb2t6blZsNmZtMWRJajgyRlZvQ3lEbUdmOE5QcDJTVG8raXp1TUlpdnlmS3ZUc2pwc3Zuc01SVW9weHZuM3dvL0paM0d2VEQ4ejhuVkM1YzFIcWl3ZnZlNy91NHE0ZkFUWnVadWQ2ZlFRT2NLNVNqNXB2ckswVVI0S0VOSVE0cTRSQ051Nnl2QjV4SytXQytoVTNHVDF1UFZYclFWQ0dENFBIcFAxc3p0QnErWWphTlg4UmpoYlBmdnVuZERwMlBlSUh2WVNKSCtlUXZybk8wMld0YWF1Mmd5d0xBS1d6amE4NWp0ck90ekdEWU50ZUREaTMxcW1idzN4emt1UTM0bUhNanNmZHUxRElJdE5ST1lYL3dkWmRKeGh2L0o3K3I5TGRoSEdBYTFOU0tEUnVLcnNQRVFQZjhud05idU5NUitZcEgyOERUeG5KNU56VmlTbkkyMzlWelcyd2FtdTZHUWtGTW42bVRIWDBVK0Q1K1NBNUtYL1EvNkJFd2hjTnFmZWhWenFrOTltd0xLRzROMWF0cmEybURQSCt0b0tOZDFJWDdwMENWOTg4UVZFSWhGbXpacUZNV1BHbUN3SDVIQTRlUFBOTitIbTVvYmp4NDlqeUpBaDZOT25qK0g5bUpnWW8rM3YzcjBMQUFnUHQ5eit5NUsvL3ZvTDMzenpEYmhjTHBZc1dXTFVjNUhINDJIdTNMbG8wNllOdG0zYmhwTW5UeUlqSXdNclY2NjBtRGU2WmNzV3M2OWJxNzRCYkdPUi9Ia0tLU3YwdWROOE54ZUVmTHFrM2ptZURKZUR3R1Z6NERibUdTUXVYSWV5SzlFQUFIRTM2NVk1MC9WajZrRzdmZ0Q5TXZnbFM1WWdMUzBOL3Y3KzJMQmhnMUZiRjJJZENrU3JHZXpaMGFpSzdzOHA1a3VFQXpETWdGYWxZYldHZk5FQkhoSDRQZTBTY2hURlVPazBKdHVueVBMeGJhSis1akdqU3F1VVVIdFBYQ2k0YS9qY1JTQTJLajZUWW1iY3VuSVZpREczM1Fpamdra0tyUnFmM0RrRXFVYlI0T01EZ0lERFE2Q2RPMHJWY2tnMUNxaDBHbWhaSGJ4RVRwZ1daTnl3T0tkYWdaeFFzUmZxeW9iTHI5ZCtUVEZHb1VxS1FwVVVtZkpDSE1tNmdkRytqME9oVldOWDZqa2N5Ynhoc3ZTNmkzTWcrQXdQTjRxU2pRSktTd0g2VHlubkVGZWFaWEhKZUZ4cGx0SG5YWjJDekFhaVhhb1Z6THBkMGd6THFraUQ4YmtjQ0hsY2lIZzhDSG5jK3g5ekllVHg3ditmQ3hGZi8zbmxlNVhiVjJ3cjVGdDZyOHF4K2NiSEZuQzVOZWFDdWk3N3VobS9FdzhXVVpBZkluWnZSdlNRNlVqLzVCdTRqeHNPVVJ0OXJsREp1ZitRdi9jWWZOOTVDVUsveXQ4aHRoRmgrcnhObG9XMlRJYlVqN2ZDYVhCZjJIVUlNK1J6Q253OFVYd3FFaVdSVjZGSVRvZW9qVDlLTDkwdzdHK0o1TTlUU0h4dkRkU1NZdmk4T2RWaUVGcGRlWHdLVWxac0F0ZmVEdEpydHdFQU51RWhWbjhmc3I3VzUyVTU5bjNjc0VUU2RkUmdGT3cvam93dnZrZndCc3U5L0dyUzlkd2VvOTZzVmVYK3BKOEI4NWc0MHV3TWxrNnBzbGd4ZFAzNjlXWmZsOGxrRnQrenhOdyt3Y0hCbURCaEFxWk1tWUtoUTRjYWdyNmpSNC9pMnJWcldMaHdvVkhmdy9IangyUFVxRkVRQ29XR0dSOHZMeStrcGFVaEt5c0xQajQra012bHVIMzdOaGlHcWZPTjlLRkRod3lCNDRJRkM5Q3pwL2tDWUtOSGowWkFRQUJXckZpQnVMZzR6Sm8xQzZ0V3JVSllXQmp5OHZMcTFDT3lQdWJPbllzdVhiclV2bUVqY0JzM0ZMbTdEb0RuNG9pUURSK1l0RVNxRDd2TzRlaDg3SHZrL2FvUHNHcnJRVnlCcnA4SCsvcXBjT0xFQ1NRbEpVRXNGbE1RMmdBVWlGWWg0dkl4SmJCeTJjUzF3aVRFbG1iVzZSaUhNNjlqdEc5M2lIa2ljQmtPeHZyMU1Bb3NxcXZvNzVnb3pURzhGdTdnYTdSTjFUNlRMUFFCYkgxeEdRNkdlSGZCbE1DK1JqTjE1Vm9WMXNUc1IwS1Y4MmdvTGF2RDhvN2pZY2NUMXJoZHByelFKSmYxZjkybTFYbThNSHZ2ZXUzWEZHUDhsbmJCVU9EcTk3U0xjQk9LOFgzU3YyWjd1WElaRHQ0S0hRSlBrU09rR2dVdUZ0ekR6eW5uVVZyTHpHUk5lY3QzU2pLZzFtbkI1K2liWVBkeGI0ZjlHZitaYk5mTnVZM0pmcVIyRDNJZ1NGcVd1R3NFUEtlUFE4NzNlNUh6NHo0RUxaOExUVWtaNHVlc0FOL2RGZjd2dlFib2RGRGxTYUJNejBiMHNCZE5qaEhWZjRMUjUzMGxOK0R3eEdQSSt1WVhGSis1Qk04QVg1VCtkeE04SndmWWRUSytpZEtWS3lBNWZCcFoyMzZHTkRvV0FNQzF0WUdtdUJUeHN6NnllTjRlazBZQmdINGJuUTZGZitsejFCZ3VCL1k5T3NQbjlVbFdmZjNTNkZnVS8zTUpBT0QxY21WdXJmZHJrMUN3L3poeWY5b1BuN2VtUWhUVWlNVThXQllKNytwbjBOM0dQQU51SFl1cW5EcGxQcDFFcFZKWmZNOFNjL3VVbEpSZ3dvUUpSa1dFaW91THNXUEhEaWdVQ2t5ZlB0M2tKbFlvTlA2NzJiMTdkeHcrZkJqLy92c3ZKaytlak11WEwwT2owYUJEaHc1d2RMUXVhTkxwZE5peFl3ZjI3dDBMRG9lRGVmUG00ZW1ubjY1eG42NWR1MkxUcGsxWXNtUUo4dlB6TVcvZVBIejIyV2NRaThWTm5nOWFYbTQrMWFhcGloVzEzN1VKSEZITjl5dDF4akR3bURMRzZzM3Arbmx3cjUvcWJ0NjhDUUFZTUdBQUJhRU5RSUZvRlJNRCtoaG1IbG13K09sK3ZwMDVWU3ZxVnFWaGRUaWNlUjJUQXZYTEFRWjVkc0R2YVJkUmFtR1dzYUw2Ylh4WkRuUXNDdzdESUZUc0NUNkhDN1ZPQ3dCbzcxZ1ptR2JJSmZVcTdDUGc4RERJc3dQRytIWTNLbndFNkhOTzE5MDVnUFFhV256VTVHREdWY1BIc2FXVmdZeVcxZUZtY1NyNnVOVzgvdDVjZ1BRb2tXb1UrRi9zbnhiZkgrZ1JZY2puRlBORWlIRDBnMVRUc0Z4WHBVNk51TkpNdzR4M2lOZ1RuaUpINUZhWlllVnp1T2ppSEdTMDM4Mml1aTI5YVNrVUNKTEdjclhyQ0VQaG45cFlteHZsUG40NGNyN2ZpNUp6K2w2ZUNYTlhRcG1lRFo2TEkyNDgrWUsrWUpGYWc0NEh2b0h2ck9rb09oa0orZDBrK002YWJ2R1lqbjI3ZytGeUlEbHlHcUlnWDJoTHBYQjdicWloS0pJeUl3Y0o4MWFqTlBLcW9iaFJCYTI4SEhtN0xmOE9zc1JjTzVjYTZYUklXckJPdjI5WUVGeEhWODdBT3ZUcUNzY25lNkRrL0JVa3ZyOE9IWDdmV3VmenNUaXNxckx0VlYzeStTcVk2MzBaSFIyTjVjdVhnMkVZckYrLzNwQkg5dlBQUDBNbWsrR05OOTRBb0w5eFhycDBLYUtpb3RDN2QyOHNXYkxFTUF0VFZXSmlJdDU4ODAyejQ4K2NhYjR5Y2RYejZ0Ky9QdzRmUG94ang0NWg0c1NKaG5ZckF3Wlk3aUZkVldGaElkYXNXWU5idDI1QktCVGl3dzgvUk8vZXZhM2FOeWdvQ0Y5ODhRV1dMRmtDRnhjWGhJU0VnTXZsbW56ZlVsSlM0T1hsWmJZNFVrV3U2cEVqUjJyTU5iVktFeFVyYXZRZ3RLN28rbmxncng5enBGTDlCRXByYjNQVVVCU0kzaGRrNTQ1UnZvOGJQaitkZTl0aUxpYWZ3OE9ldnRaVnhSSndlUGkybC9tTEJ3Q2VPN2NSZ0g1R01rMWVnQ0E3ZC9BNVBMUjM4RVYwc2I2aVZ3Zkh5cjVWY1hXWW9XVUF0SFB3eFFDUDlualNQZHdrVjdHQ3Q0MHpOajl1dVVGOFhZeUI5WW4wdVlvUy9KNTJFYWR6YnpmSzJBOGpIc1BGeE1BK1JxLzlraEpwc2JCUVhVUVZweG90dmU3clpqd3Ircmh6c0tGdEVLQ2ZhVGMzWTl2WUZneDhuQUpCWXJYMFQ3NUIzcDdEdFc0WC9ld3JocURNa3NldldnN0dhcnB4VmFTa2c5Vm9hejBIdzdIQzlDc05sT242SmZJTVQvK25WbE5jQm81SUJQdkhPa0xnNnduNzdwM2gySzhuRkdsWlVLUmsxSml6eW5OeGhFUGY3aWcrKzUvaFhGeUdWZDVFQ2YyODlKMGV1Rng0VEhnV1hxOU5SUFNRR1hVUEp1K3J6NHhTem8vN1VYYnRGZ0I5ajlUcS94NkJIODVHOUxBWFVYejZBdkorUFdUSTEyMG9UVWtaQUlEaGNSc2xtUGpycjcrd2VmTm1PRG82WXQyNmRRZ0tDaks4ZCtqUUlSUVZGUmx1cEN1S3BIejQ0WWU0ZE9rUzNubm5IU3hjdUJCaFljWkxwZ1VDQWZ6OTlYL0xaVElaQ2dzTElSQUlqTnBKVk1qSU1GMlowclZyVjNoNWVTRTdPeHZmZmZjZGJ0eTRBUzZYaS83OSsxdjFOUWtFQWtna0V2ajcrMlBac21WbzA4WnlLeEp6M04zZHNXblRKckFzQ3k2WGEvSSt5N0pZdEdnUlNrdExzV3ZYcmlhN09mZWIrekk0SWlIOEY3NWg5bjFyaXhXbHJ0cmM4b0ZuTlhUOVBMalhqemxqeDQ1Rm56NTlHbFRzaUZBZ0NrQS9NL1JPdStIZ012ZWZMT3ZVK0NVbDB2QytMVmNBTjZFRFhJWDI0SE80dUZHSFNxZDFFVnVhYWFqVzI4MjVEYUtMMHlEbWlZeVc1c2JVc25UU1hlaUE5bzYrNk9vY2hNZWMyNWhVYTIxcDg2Ly9DQzEwS0ZMSlVGWkRoZHNKa2FZTjF5M2hNUnk4Mis1WjlIU3R6R0ZLbFJYZ28xdS9vVnlycm1GUDgyYUZEY0VBandqRDUrbHlDVmJmM29maU9oVHgwVlhwQ2RySktRQTh4dlFQTndCMGRQU0R1OURCOEhteFNnNkZWbVd5WkxZbWxvcHBYUzFNeFBRcXViZ0RQQ0tNQXRGK0hzWU5sMnZxTmRxWVBoamNvMW5HSVk4R2RVRVJGTW0xTHhtdjZIVlhYelhkdUY3cE9CU3FiT3R6ODNYeSs3L2I3djlOQ1Z3NkN3R0wzb1FvME5mc2pJT21XSDhqbUxiQk5ML1crN1ZKNExzNkFRQThKNDlHeWRuL1VITCtDdmp1cm5BYmJieXNNdXlydGVEYWlzQ3hzZHl1bzBMYXg5dWdLWk1pZU4xQ3E3K3Vtc2p2SmhtS3ZUajI2d20zc1VOTXRySHYwUm51TDR4QS91OUhrYmpnWTloMWJBZTdUdTBhUEhiRnY3M0FzMkhMNDhyS3lyQjE2MWFjT25VSzRlSGhOUmJucVVva0VtSDkrdlg0L1BQUGNlTEVDY3laTXdkanhvekJsQ2xURE12Ky9QMzk4ZDEzM3dFQUZpNWNpTUxDUXN5YU5jdW9paWNBUkVaR1lzV0tGWGpxcWFlTVhtY1lCdVBHamNPMmJkdncyMisvQWREUE1scGJvVk1zRm1QdDJyVndkWFUxTytOa0RUczd5NVdUNCtMaVVGaFlpUER3OEJxL1oyKzg4VWF0UFJzM2I5NE1zVmhzOXIzQWoycnY2V3VOeGpwT1k2SHI1OEcrZnN5eGxGdE42b1lDVVFDdkJqOWwxRXRScGxIaW5YYkQ0U29RdzFWb0Q1c3FzMGJYQ3BPYUxCQ05La3JHY0c5OXduVXYxMUQ4a1B3dkhuTnBZd2lRV2JBMWpyMnEwd1NqR2JBSGtia0NUK1pVTEZtdURZL2g0dDF3NHlCVW9pekQ2dHQ3emJaeUNSVjd3WjdVaytrZEFBQWdBRWxFUVZSZitVZllYQkMzNWQ1eHVBbnREVFBSL3JhdVdObHBBbGJjL3IxZTFYM250eHNKSjRGMUR3U2NCTFpZMXZINU9oMi9ZbGE5dWpSWkFaS2tlUWdXNjMrMkEremM4Smh6RzF3dlNvYUxRR3lvcWx2aGZINmN1Y01RMHFLQ1AxbU00RThzRjBXcFM5WGM1cEwveDNFQWdFMW9JQUJBMU1hL3BzMmhTRW1IVHFsQytpZmZtTHpuT1cyczRXTzM1NFlpZWRtblVCY1V3ZXVsNTAyQzJvcUExUnJaTy9VM1k0MFJpR29LU3hBN1pTNjBaVEp3UkVLRWZyN000clp0MXI2UDR0TVhvSllVSTNiNlBIUSsrbjhOL25jck9hdnYrY2h6ZFlLdVhHRlZJRjZWVHFmRDMzLy9qUjA3ZHFDa3BBVERodzgzTE9HenhGSmJsT2VmZng2SER4L0cvdjM3Y2ZUb1VRd2RPaFREaHc5SFNJaitiOVNmZi82Skd6ZHV3TWZIeCtRWWNya2MyN1p0QTRmRHdmVHBwc3UwUjQ0Y2lUMTc5cUNnb0FCY0xoZVRKMCt1MDlmcDU5ZUllWVhWL1BQUFB3Q0F2bjM3MXJpZHVkbXE2clJhNDlVSDEzczlaL1Y1VkN3enJjcytESStMYnBGN3JkNitzZEgxVStsQnZuNUkwMmoxZ1NpWDRSak5mZ0g2S3JVdUF2TlA0M0lVeFZEck5FWTMvMEYyN3ZqOE1YM0JDUmJBOCtjK05hbUthbzJvb2xTb2RCb0lPRHg0MnpnanlNNGR2VjBybHlja2xPWFVXTURtNTVSeldOZGxDamhtbmpZbVNmUHdWM1lVM2c2cmZNcDJvZUFlOXFaZHF2TjUxc1U0LzU1NDByMStGY2xxSStEd3NDaGlEQjZyTW5zbzF5aXhLbWFmU2ZHakN0UGI5RWZuS3NHNnVTQk93MnF4L3M1QnJPOHlCYjYyK3FkNTNqWk9XTmRsTWxiZDN0dG83WE9hdytuYzJ3Z1dWejRaSE9mZkU5ZUxrakhjcDZ2aEFRY0FKRWh6NnAwalRFaHJsci9uQ0NTSFQ0UHY2UXF1alFpSzFDeElqdWlyb2JzOVp6eXJ3V3EwVUtSbG92eGVNc3JqVTZCVEtPRXhhUlNVNmRsd0d6c0U3WFp1TUd5YnRIQWRzbmZ1QWMrcGNzVkV5WVZyVUV2MEZjWXJXa0xVaDdxZ0NKcmlVcXZiU2RSRUs1VWhkc1o4S0ZMMEFVYm81OHNNbFlMTjRiczZJV3piR3R5Wi9BNlU2ZG00TmZKVmREeXdIY0lBSDR2NzFEaSt2QnpaTy9jQUFHVFJjZmd2NGhsNFRCd0o3MWNtd0tadDdTdExwRklwNXM2ZGk3UzBOQWlGUXN5ZlB4L0RodzgzdS93VTBPZWRLWlZLakJ3NTB1ejdVNlpNd2FoUm8vRGxsMS9pMnJWck9IandJRlFxRmViUDF5KzcxbXExY0hKeVFsWldGcVpPbllveFk4Wmc5T2pSRUFnRVdMWnNHZkx5OGpCbHloU3pRV05TVWhKS1MvWHBFenFkRG1scGFVWnRWNm9yTGk2MitGNWpLaWtwd2RHalJ3SG9sMTZPSGozYVlrL1ErdVNJMXFlSGNGMzJxVzFKZjFPaTY4ZllnM1Q5MUVTbjAySE5talc0ZXZVcUprK2VURUZ0QTdUNlFGVEw2aEJibW1GeEthUmNvMFNSU29aQ2xSUWxham11U0V3cmxWYTBhd0VBaFZaVnJ5QVUwRmZRalNwS05jenVqZko5SE4xZEttZjZMdFd5ZFBKZVdUWk81TnpFc1B1enFsS05BcGNLNHZGM1RyU2gxMlRWUUxSTVhXNzFER1Y5MWJUOHRpRmNoZlpZSERIR3FKV0tTcWZCdWpzSGtOWUlnYUpVbzhEcW1IMVkxMldLb2MrbWkwQ01EVjJuWW1maWFmeWRjNnZCWXpTSGMvbXhlRGw0b0NIbzdPRG9qOGVjMjJDRXoyTkcyNTNPYWIxNXVvUTBCQ01VR0FMUHFseUdENFRYaStPaHlwTWdZYzV5S0pMU29VakxOTW8xZGV6YjNkRFhyM3FqZW5WQkVUaENBYmgyK2h0NlZVNCs0dDllQnJBc2hMNWVLUDduRWpLLy9BRytjMHlyN3RhbTRPRGY5OGNvUk9iV24rRDhkRi9ZdGd1dTgzSFUrUkxFVEpodDZHL3E4L1owdUU5NHR0YjluSi91aThBUDNrTHEycTFRcEdZaWV0aUxhTHY5WXpnK2FYN1pmc0NTdHdGVTV0cFcwQ2xWdVB2cUlxaHk4c0YzZFlMVG9DZFFjUEJ2Wk8vWWpld2R1K0Uwb0JlOFg1OE1seUg5d09IejBHNkhhU3NKc1ZpTVFZTUc0ZWJObTVnM2I1N2h4blR1M0xsbXp5VXlNaEpLcGRMaSt3RGc0T0NBOWV2WEl6bzZHbWZPbk1Hc1diTU03NDBkTzlZd1kvVGJiNy9oKysrL3grN2R1K0h0N1kzazVHVDA3ZHNYTDczMGtza3hjM0p5c0h6NWNxaFVLZ2dFQXFoVUtxeGJ0dzRiTm13dzIzNUNKcE1aMnFzb0ZBcWNQWHUyUWZsd05mbjk5OStoVUNqZzZlbUozTnhjckYyN0ZzdVhMMjk0VWFMN3JDMFNCbFRtaU5abG41WkMxNDk1RDhMMVU1dVVsQlNjTzZkdjc3aHIxeTRLUkJ1ZzFRZWlBSEEyTHhhbDZuTGtLSXFScnloRnZySVVCY295Rktxa1VGaVJZMmhYcFFoUXNVcldvSE81V0hEWEVJZys1ZG5SOERvTDRGeGViSzM3NzBtN0NENkhoNHNGOXhCVmxBSnRsVnpGUjBXNGd5OFd0UjlqdE54VnFWUGo0NWcvR3JVUFpxNmlCRXR1L29xVm5WNkF4LzJxdGtJT0gyK0hEVVVYcHlCc1N6Z0J1UlVWakYrK3ZNM29jd1lNMW5lZGdyYjIzb2JYdHR6N0M2ZXNLTnJrS1hMRWx1NnZHSEpPYS90NlM5WGx1Rmh3ejJoV2VtSEVhQWc1bFE5UHBCb0Z6dVRGbU51ZGtGYWpwcVY4Nm56THF3VWNlbmREd0FkdlExTlVBckFzdUk3MmNPamREVTREOUQzMytLN09LTDE0QXpxbEVyYnRnaUh1MmdIaXJoRVFkMjBQZ2E4WG92cFBCTWRHQkxkeFE0Mk9xMGpOQk4vVERRQ2dMWk1oZHVxN1VPWGt3M3ZtSlBpOE9SVlJBeWNoWmRWbUNQMjg0UGJjVUpQekFvQ1FqVXZCYzdLdmZFR25ROEdmcDVDNmVqTVlMZ2ZxUEFsU1B2b01LUjk5QnFHZkYxeUc5b2Z6a1A1dzdOY0RYZi9aWFdQaEV0bXR1NGg3YVlGaEpzZHorbk5vczJxZXhlMnI4NXYvR3RTRkpjajY2bWVvY2d0dys3azM0ZmZPUy9CNzd6VndiWTF6R1AzZk02MktXWHJoT3BJV3I0Y3NKaDdnY0JDeTZTTzRqaGlFb0pYemtMMXpEM0ovMkl2aWZ5K2orTi9MRUFYNnd2dU5LZkNjTnRZUTJGYzFkZXBVVEp2VytLMi9PbmZ1ak02ZE81dThMaFFLTVhic1dEejc3TE5ZdFdvVkxsMjZoT1JrZlpvSWw4dEZhbXFxVVlHWDNOeGNMRml3QUJLSkJHM2F0TUhxMWF1eGJOa3lKQ2NuWTlHaVJmam9vNC93K09PVnhSWlZLaFdXTFZ1R3hNUkV0Ry9mSHNuSnlmajg4ODloYjIrUGJ0MHNGNkhhdkhrekFJRFB0NzV5YWt4TURQYnUzUXRuWjJkczJiSUY3Ny8vUHY3Nzd6OHNYcndZNzczM0hueDlmV3MvU0N0RTEwL3RXdXI2c1lhUGp3OThmWDJSbVptSkhqMm83a1ZETUN6YkNPVTVtNW1sbkxpVzhyUlhKOHdLMDk4STZGZ1dDcTJxbGoyQXorNGV3YlhDSkpQWEJSd2Vkdlo2MDZUQzdlMlNkQ3lML3EzQjUvcEh2d1dHajQ5bjM2eXh4MmxWRXdQNjRGa2YvUjh3TmF2RnE1ZXRhMXIvZXNoZ0RQZXAvTVBYa0g4N0JzQnduMjU0T1hpZ1VmRWZoVmFOdFRIN3JRcENWM2FhVU92UzNPcGNCV0tzNlBRQy9HeU5rOW9MbEdYNE1mbGZuS3RqYnVWSTM4ZndhbkRsY3RubzRqUXN2N1hIcW4zZmJ6OEtmZHdxaXhPc3ZyMFAxeTBVSzZvUWFPZUd6eDk3Q1piS1EreFB2NHlmVXM1Wk5YNWpxUG96U0I0OXJzdStobVMxNVVyaDF0Q1ZLM0Q5aVhGV2JWdlJla1hnNDJuMUVydnVVVWNOSDllM2ZVdWthemR3SGNUb25Wejd0U09QUzRRb3lNOGtzTHM3Y3pFSzloK0h6OXZUNFQvL1ZYQkVRakI4UG9yL3ZZell5WFBnTW13Z3dyYXNSTXlFV1NpN0VnMkhKeDVEeHorK0FjUG5vZWhrSkdLbjZBdXV0Rm0zQ042dlRqQTNOTFJTR2NyK3U0bWlNNWNnT2ZnM2xKazVZSGhjaEd4Y0NyZm5ocUR3cjdPUUhEcUpvbE9SMENuMEQ5YTR0alp3R3R3SHJpTUd3WGxvZi9BY0s0TlpWcTFCK21mZkl1UHpuV0RWK2x4Kzc5Y21JWGo5UXNQc2JsMmtydG1Dak05M0dqNFhlTGdpYk50cU9BMTZ3bVJiZFVFUkNvK2VRZTR2QncxTGszbU85Z2pkc2hLdUl3WVpiYXRUS0pHNzZ3Q3l0djFzdU5ubk9vamg5ZUx6OEhsakNnVGVIa2JicjF1M0R2SHg4YldlYjJabUpuUTZuYUdDWjIwcUNxeFVwZFZxRVJrWmliMTc5eUkyTmhaY0xoY0RCdzdFMWF0WFVWSlNBb1poTUdyVUtNeVpNd2R4Y1hINDZLT1BVRlJVQkg5L2YzejY2YWR3ZG5aR2ZuNCtGaXhZZ0t5c0xIQTRITXlZTVFPVEprMENoOFBCeXBVckVSa1pDUjhmSDJ6ZHVoV1JrWkhZdUhFak9Cd09CZzBhaEdlZWVRYisvdjV3ZG5ZR3d6RGdjRGhnR01ac0VTR3RWZ3VOUm1QNFQ2dlZnc2Zqd2NIQkFVVkZSWmc5ZXpieTh2S3dlUEZpREI0OEdMbTV1Vmk0Y0NHeXNyTEE0L0h3MUZOUDRZa25uc0RLbFNzQjFMdzBsMlZaYUxWYXFOVnFxTlZxTUF3RGUzdDdzOXRhMGh3em9xbzhDYTYwMXhjSzY1VjAxdWo2cUExZFB3LzI5V05wU2JFNVNxVVMyZG5aQ0F3TXJMVUFWMk5xakwreExZR3g4RTJpR2RGRzRDR3NiSWJMWVJqWThtb3ZmNjJ5VUl4SHBkUGduOXc3R09scnZIVHlhRmJMTGpPeDR3a05SWDdNRlFGcWF1NUNCOHh1Tzh3b2lBVDBnZiszaWFjZ1VaWEIyNmIyUWgyQ2F2MWZyZGtIQUw2ODl4ZmViejhhYnNMS1B6aHVRbnZNRHgrSlozMGV3M2RKWnd6TG4ydmlLWExFMU1ES1NyWUtyUnJiNG85YmRRNDlYVU9NZ3RBRWFVNnRRU2lncnlCOHFlQWVuakRUejdWY3E4TEJ6R3RXalU5SWMyRjFPcXVEd3dxcXJOd0dqVm5Uald0ZHErWldaeHNlWXZKYXl2TFBVYkQvT0VSQmZnajQ0QzBremx1Ti9MM0hLamZnY09BNjhpbEVEM3NSOHJ0SnNPc2NqdkFmUGdYRDEvOE9jMzY2TDBLL1dJNzRPU3VRdWZuLzREVmpIQmcrRDNtNy80UXNPZzZLdEN6STR4S2dTTWtFN2o5dlpyZ2N1STRZQlA5RmI4S3VvLzczZ2Z2NDRYQWZQeHhhZVRtS2pwOUZ3Y0cvVVhUaUhDUi9ub0xrejFOZytEdzREZWlGb0ZYellkc3VHRVduTHhpS0tqRjhIb0xYTFlMWHkrUHIvYjBKL0hBMjdDTENrUER1S21obGNuQWQ3U0h1R2dHZFVvWHllOG1RM1ltSDlIb01TaS9mZ096MnZjcXZoYytEeDZSUkNGZ3lDd0lQMDhxWEhKRVEzcTlPaFBmTEw2RGc0Ti9JK0h3blpESHh5UHp5QjJSOTh3dmNueDhPLy9kbUd2THhjbk56a1o1dS9ZcWF1bXdMNkhQcG9xS2ljT1hLRlp3L2Y5NlFxOWE5ZTNmTW5Ea1R3Y0hCa012bDJMMTdOL2J0MjRjZVBYcmdqei8rd0k0ZE82QldxeEVVRklSMTY5YkIyVm5mQjl6ZDNSMGJOMjdFa2lWTGtKS1NndSsvL3g3bno1L0hxbFdyY09YS0ZkalkyR0RseXBVUWk4VVlPblFvK0h3K05tM2FoRk9uVHVIVXFWTVd6N05xWUtyUm1MOVBlZjMxMTlHdlh6OHNXclFJZVhsNUdEUm9FQVlQSGd3QThQVDB4TmF0VzdGOSszWWNQMzRjSjA2Y3dJa1RKd3o3amh3NUVod09CeHpPL1NLTUxBdVdaYUhUNlZCOVhtVFNwRWw0OWRWWDYvUjlmdERSOWFQM29GNC9temR2dG5wRmdGQW9OSnA1SmZWRGdXZ2pDTFJ6cS9NK05TM3B2RkJ3MXlnUUxWYkpjRmxTKzVPbXB1UlFwZEtzWEZ2N2N0VEd3a0EvNC94eThDQ2o2c1VBa0NHWFFNMXFNYnZ0c0hvZmYxdjMxK3EwL2Q4NTBYakd5M2lwU0RzSEg2enZPaFZYSkFrNG5IVWR0KzczZjYyT0FZTTViWWNiNVJSZksweENnYktzMW5HZEJYYUdXWGRBdjFSN2U0TGxtNG5xOXFSZFJHKzN0aWF6b2djeXJ0UllBSXVRbHNDMXMzMG9jcndhUXR3MUFnSlBON1QvNVF0d2JXM2c5dHhRY0lSQ3NEb2QrSzVPY0JzN0JEYnRncEd4NlRzNDlPcUtpTjFmZ3V0Z1hFU3ZvbytnVmw1dUNGQ1Y2ZG5JK3VZWC9RWU1BMUdBRCt4NzZQdVZ1Z3p0Qjc2NytYWUZGZWZnOXR4UWFNdGtrQncraGZ4OWY2SGs3R1ZJYjhSQTZLZlB4M2NaMmgvK0MyYWk4TVE1aEcxWkJic09ZV2FQVnhkdTQ0YkN2bGNYcEt6WWhNQWxzOEJ6ZGtSNVVocWloNzhFWGJuQ2FGdTd6dUZ3R3pNRUhsTkdtNzJCTnNIaDZMK3VzVU5RZVB3czBqZDhBMmwwTFBKL1B3TGZXWldWTlRkdHNyNWxXSDFjdjM0ZHExZXZCcUMvZ1IweVpBaEdqeDZOZHUwcUh5N2EydHJpbFZkZXdmUFBQNC9TMGxLc1diTUdhclVhUTRZTXdUdnZ2QU9oMFBnaHQ3dTdPNzc0NGd2ODczLy93L256NTlHN2QyKzR1N3RqMkxCaDZOaXhvOUZOOGxOUFBZVmV2WHJoekpremlJMk5SWDUrUHNyTHk2SFZhZzMvVmN4NG1nc0tLeVl6R0liQndJRURzWHYzYm1SbFpTRThQQnp2dmZlZTBiWmlzUmp6NTgvSHRHblRjUDc4ZWNUR3hpSTNOeGZsNWVWUXE5V0dNU3JHcWZwZlZVT0dtTFl3ZWRqUjlWTS96WFg5MUdWWk9ta2NGSWpXa2F0QUREODdWMFFYcFlFRkN3YjZuTVVLSzI3OWpwdkZxU2I3T2ZCdDhFUHZ5b1JycVVaaHNrMkZNWDdHNjgwZEJYYUljUEJyMVB6SHVxbzZFMWpVd0R4WWEwVTQrdUhsTmdNUmF1OWw4dDdmT2Jld00vRTA1b2MvYTlSNnA2bHRpeitCQ3dYM01DdHNxTkgzaEFIUTB6VVVQVjFEa1NZcndPR3M2emlaYzh1b2NGVS9qM0IwY0RTdTVOYlh2UjNDSFgxeEpQTTZUdVRjaE16TUF3b1JsNCtsSGNiQm9VcFAyT1BaVVlpM1lnYTJnaDFQQ0pabFRaYVBaSmNYV1gwTVFoNUZQbTlPTlRSMHQ4VHZuWmVnS1RPdXhPMHhhUlE0dG5WcmMxQ1YyM05ENFRKOG9HRzVyc3V3QVhBWk5zQmt1L0NmUG9QUXg5TmlTNFhxVGUyOVhoNFBVWkFmYkVJQ1lOTzJEYmhpeTcwZkxlSGEyOEZqOG1oNFRCNE5kVUVobEdsWlJybGhBWXZlaFAvN2I0RGhXYitNclRaQ1h5K2pZaWcyd1FId20vc3lTczVkZ1YybmRyRHYzZ2tPZmJ0YmQvTnNEc01ZdnNlU28yZWdUTStHYmZ2UTJ2ZHJKSDM3OXNYSWtTUFJwVXNYOU96WjAySlZXUUJ3ZEhTRW82TWpGaTVjQ0psTWh1SERoMXZjMXRiV0ZzdVhMOGZaczJmUnAwOGZBUHBlbmVhV3Y5cloyV0hreUpFV0s1Yld4V3V2dlFhNVhJNDVjK2FZM09CWDhQRHd3TGh4MWkyeGJ5eGhYNjBCdEUxYkc0TWo0TVBwS2YzM3V1SUJVRjNROVZOM3pYbjlrT1pGT2FKbWNCa092RVJPOExWMWdaK05pLzcvdHE3d3MzR0JMVThJcFU2TlNaRmZBTkFIUzJzN1R3S2c3L001N2VJV3M3T2QzamJPMk5hOWNvbkp0SXRmbWcwNitycTN3NEx3VVNhdjV5dEw4ZTYxN3lHM0l2KzBKdlhKRVdYQTRLY25ac1B1L3BMakkxblg4VzJpYVpWSWMrcVRJK29wY3NSTGJRYWl0NXZwazBLNVJvbHRDU2NRbVg4WEFQQkJ4RmowZEcyK1g0WVY1Mi9MRmVDVmtFRVk3Tm5KN0haSHMyNWdSNkxwakdWWDV5Qzg0TjhiRVk2bXBjVVZXalgrem9uR241blhrSy9VTHpzUmNIaFlIREhHcUtwemlpd2ZDNk4yV2QxcjFWVm9qMCs3VFljajMvUVh0MEtyeHVLYnU1cTFKUTNsaUQ3YUh0YjhGVUlJSWVSQjk3RCtqYVVjVVF2YU9mZ2d5TTRkUGpiTzkvOXpnYWZJMGFqSFluWEZxc3FsaklNOEt2dXczUzNOc3Jqa3R1clNWaTJyTTd1ZGkwQ01tU0dEemU3dkxuVEFXMkZEOEduYzRWcS9wc2JXenNISEVJUUMra0NvS1dsWkhVTHNUUnMwWHkxTXhQYUVVNFlnRFFEVzNUbFFwMlBYcDFpUk9YS3RDbHZ1SGNmeDdHaE1DK3BuZE15YnhhbjRMdW1NMmYyaWlsSVFWWlNDQ0VjL3ZPRGZHMTJkZ3d6dmliaDhqUEo5SENOOHVpRXkveTZPWlVkaFdsQS9vMWxVcVVhQlQySVBXUjJFOGpsY0xHNC94bXdRV2pIbWtvam44SDdVTGxxaVN3Z2hoQkJDbWsyckQwUkgrM1pISHpORlhHcFMwYUxGV1dDSEFSNFJodGN2Rk55enVJK0xvREszcDBRdE4razB5bVU0ZUwvOWFLT0E0VnBoRXRxSVBRejdQdWtlam5TNUJIdlNMdGJwZkJ2cVdSL2pjdSt2aHd4R2I5Y3dYSllrNEVwaFlvTmIxbFJYb0N6RDhsdDdzS0hMVk5qemJaQ3JLTUhPeE5PNFVtamF3N1dseFpkbFkvbXRQZWprRklCcFFmM2dLclRIWjNHSGEyMmJjNmNrQXl0TDlpTE0zaHNUQTU3QTR5NlZQZnk0REFmOVBkcWp2MGQ3bzMzS3RTcXN1cjNQNnVXMFhJYURCZUdqVFpZMks3UnFvenhWRDVFalZuV2FnT1czOXFDRWdsRkNDQ0dFRU5JTVduMGdlcmMwcThaQVZNTnFrU29yUUVKWkRoS2tPVWdveTBHNlhOOVRibnBRZi9BNStqWCthcDBHWjNJdDkySjBGbFRtNlpnTDNGNE5Ib1J3QjU4cTI4aXgrZDR4aE5sNzQ4TU9sVGtXa3dMN0lsZFJnbi96N2xqL1JUWkFUOWNRb3g2VUFNRG44UEM0U3pBZWR3a0dDMzB3OXA4a0FaY2s4Y2lVRnhwdG0xRmVpR2dMeFh0cWtsMWVqRTlpRDZHVFV3RDJwbCsyZWdhd3Bkd3FUc09pcUYxdzROdldxYXB3ZkZrMjFzVHNSNmpZQ3hNRG4wQjNGOVBxbWhWTzVkeEdvalRIcXVOeUdBYnoyajFyNkVsYklVTXV3WXJiZS9GaGgzRUlzbk0zdkI1bzU0WTFuU2RpMmEwOWpmNWdnUkJDQ0NHRWtPb29FQzNMTW56TWdrVzZYSUtFc2h6RWwrbUR6aFJaUGpTczFtUy9yczVCR09oWnVTejNaTTZ0R2dzUVZiM3ByMTRsZGF4ZkQ2TThTZ0RZRm44Y3BlcHlYQ3RNd3ZIc214anEzUVdBdmlqT08yMkhnd0h3VHoyQzBVMTNLL3ZuWmRVd3M4Wmp1QmpxM1FVdnRqRXRubEVWQTZDdHZUZmEybnRqV2xBL1pNZ2x1Q1NKeDhXQ2UwaVM1dUZvMW8xNnQ1NjVYWkxlb2dXYTZxTyt5MXNUcERuWWszWUozamJPOExWeE1idk5TTi9IME1NMUJBY3pydUJVN20yTExZQzREQWR6Mmc1RFgvZDJScThYcStSWUhiTWZFbVVaUG83NUF4dTdUVE1xZ09SbjY0cDFYU1pqM1owRFNHdkduRkZDQ0NHRUVOTDZ0UHBBTkVtYWl4K1MvelhNZUNxMDZscjNjUmM2WUc3YkVZWldHQXF0R3Irblg3SzR2UTFYWUxUMHNtb0ErSXhYSjVOZzcwREdGYU5scUR1VFRpTlk3SUV3ZTI4QSt0bXVkOW9OaHkxUFdPY2dyN2FaVkc4Ykp3ejA2SUFoWHAzaEpEQ3V0bml2TEJ0SHNxNmpuM3M0dWpvSGdjZVlWbnp6czNYRmVGdFhqUGZ2alR4RkNTNFUzRU5rd1Ywa2xGazNrMmRPK3lwVmlSdktsbWRjU2JBeGoxMnFLVGVaRWJhR3I2MExKZ1gwUVYvM2NKUDJLdFY1aWh6eGV1alRtQlRZRjhleWIrQm9WcFJSOEd2REZlRDk5cU9NaWhzQitweld0VEg3a2Fjb0FhQXZmclgremtFczd6UWVRazdsTWwwdmtSTTJkSm1LcmZISGNUNC9yczVmQ3lHRUVFSUlJZFpvOVlHb1dxZkZnWXdyVm05dno3ZkJoeDNId1VsUU9aUDBTK3A1U0RVS0JJczlVYVl1aDB5cmhGS3JCb2ZoSU5EV0RUUGE5RGZLRVkwdHpRUUFEUExzZ0xmQ2pQdGszU3hLeFU4cFowM09jVVBzSVd6c09zMFFIREpnTUROa01NTHN2ZkZWL0FtTHMyTzE0WE80Q0xQM1JoZW5RUFJ3RGJIWUNpVlpsb2QxZHc2Z1dDWEQyYnhZaUhraTlIWUx3NVB1NGVqa0dBQ09tV0pZSGlKSGpQWHJnYkYrUFpDcktNR0ZncnVJekwrTFJHbmRHczkvM0dWeXZiNjI1ajcyeFlKNytDVDJrRlhiTWdDNk9yZkJLTi9IME5XNWpVa0FxdFNwc1NmMUloS2tPWmdhMUE5dDd6K0VxT0RBdDhIRWdENFE4MFNHQ3NZdUFqRSs3RGpPNU45UXFsRmc1ZTI5U0tpMnJEZTJOQk5yWS83QWh4M0dRY0NwL0ZVZzR2THhYdmhJZEhUMHg0L0ovemE0VWpNaGhCQkNDQ0hWdGZwQXRDNmNCWFpZMGZFRkJOaTZHVjY3Vlp5R3c1blh3VERBcWs0VGpLckxtaU5SU1hHaktCbGovWHBnUnBzQlJnRkl1bHlDalhGL1FtZW1vNDVFV1liVk1mdXdwdk1rMkhBclovVUdla1Rnbjl3WXM3MUxxK056ZVBDemNVR0FuUnVDeFo0SXMvZENxTmdUZkk3bEh3TXRxOE5mMlZINElmbXNVWjZtVktQQXlaeGJPSmx6QzQ1OFcvUnhiNGQrN3VFSWQvQTFPNnZuS1hMRWMzNDk4WnhmVDJTWEYrRnNmaXpPNXNYV3VEejRVUlJxNzRWKzd1SG82OVlPcmxYNmtGWjF2U2daM3lTY05NeGVSa2Z0UWsvWFVFd05mQklCZHBVL2V4SmxHWDVKT1E4QTZPRG9qL25oenhvOThBQ0FNblU1VnR6K0hVblNQTE5qM1NwT3c4Y3hmMkJKaCtlTWdsRUFHT3JkQlQxY1EvQnQ0bWxjcktFUUZ5R0VFRUlJSVhWRmdhaVZBdXpjOEZISDhYQ3RjcU12VVpiaHM3akRZTUdDWmZVMzllWjZYMWJRc1N5K2lqK0JaMzBlTTFtT202OHN4Y3BidjllWVo1b2t6Y09HT3dmeFljZHhobVd4LytiZE1RbENSVncrbm5RUGg2dkFIcTVDZTNpSkhPRmw0d1Ezb1QyWVdoZC82cWwxR3B3dnVJdmYweTdWV3FXMVJDM0hzYXdiT0paMUE2NENNZnE2dDBOL2p3aUVpRTFic0FENm5xb1RBL3BnWWtBZkpFcHpzVC85UDF3b3VHdlZlVDFzbkFSMjZPb1VpTTVPZ2Vqc0ZHQXgrQVQwbFhSL1M3dGd0cmpUZjVJRVhKRWs0aW5QanBnYzFCZXVBakcrVGpnSmhVNk5TWUY5TUNIZ0NaTi8yeHhGTWRiRy9JR00rOFcxTExsWm5JcWwwYnV4Tk9JNWsrWFlMZ0l4NXJVYmdZU3lIS08yT1lRUVFnZ2hoRFFFQmFKV3lsT1VJRW1hQzFjWGZTQXEweWl4S21ZZmlxdms1OTB1U1RjYmlMTFFWK2Y5T2VVc1lrb3lrRk5lakJjQ25vRHQvWm5OSXBVTXkyLzlEb2xLV3V0NTNDeE94Zm83QjdHby9SaG9XUjIrVC9ySFpCdUZWbzNCbmgwUlhzZjhSeTJydzUyU0RGeVN4T05zWG15TlFiRWxFcFVVaHpLdjRWRG1OZmpadW1LUVJ3VDZlMFRBelVJQUZpTDJoQTQxdHpvWmYvNnpPcDlIU3pBM2s5M2ZQUnd2QncreXVBOExJTG80RmZ2U0wrTldMZFdGV2JBNGxYc0w1L0pqMGQwbEdGY0xFL0Y2Nk5NWTd0M1ZaTnVZa25Sc2lEMkVNaXNyK0NhVTVlRDlxSit4dEZvMVhRRDRQdmxmQ2tJSklZUVFRa2lqb2tEVVNncXRHdXRpRHVEVmtFRVk0QkdCbGJmM21sUVdQWmx6QzFIRktlQ0NZOGlaMUxJNlNGUlN5RFZLdzNhWjVZWFlmUGNvRmtlTVJhNmlCQ3R1L1k0Y1JiSFY1M0t0TUFucjd4eEFrSjI3VVNCYzFaNjBTL2lvNC9NMUhrZkw2cEFxeTBkc2FTYnVsR1RpWm5FS1pGWE9zNkV5NUJMOGxISU9QNmVjUTBlbkFBendpTUFUYm0wTkFUZ0FwTWp5Y2JrZ3Z0YnpmRmo5a3hlTEdXMEdnTXR3akY0dlZFbHhPdmMyVHViY1F1NzlKYmpXVXVrMGhwNjErOUl2bzVkcnFOR1MzR05aTjdBejZVeWR2MjhGeWpKOGNQTVh2Qkw4Rko3eDZnUUFpQ3BLcVhmVlkwSUlJWVFRUWl5aFFMUU9XTEQ0TnZFMGZrKzdoQkl6QWFCU3A3YTZhdXBsU1FKK1RZM0VxWnhiVnMyRVZuZTlLQm5YaTVJdHZoOVZsSXpNOGtMNDJyaEF4N0tRcU1xUVUxNk1OSGtCVW1VRlNKWGxJMVZXQUtXdTlpckJEY1ZDdjJ6NVZuRWF0aWVjUkUvWFVBejBpRUJYNXlEOGxuWUJwdk9JajQ1U3RSeVhKUW5vNDlZV0Jjb3lYQ2xNeEgrU0JFUVhwNXFkUWEwcmliSU02KzhjeExvdWt5SFRLUERsdmVPNFdxWGljbDBwdEdwc2l6K09hNFdKZURsNEVMYkZuMmp3T1JKQ0NDR0VFRklkQmFMMVlDNElyWTg5YVJjYjVUam1zQURXeHZ3QlFMK3MrRUdaVlZUcE5EaWZINGZ6K1hGdzROdWlySkcrbHcreVgxTE9ZMS82WlNUVnNWcXd0ZUxMc3ZGcDNHSEVsbWFpV0NWcmxHTmVsaVRnYW1IU0EvTnpRd2doaEJCQ0hpMFVpRDdDYWlzeTFOSktXMEVRQ3VpWFlqZTFwcWhxUzBFb3FROWJBUTh5bFJwMkFuN3RHeE5DQ0NIRUtvL2kzMVpPN1pzUVFnZ2gxbW5qNG9pNHZBZjdJUmdoaEJEeXNJbkxLMEliRjRlV1BvMUdSWUVvSVlTUVJqTThQQWk3cnNXMTlHa1FRZ2doajVSZDErSXdMRHlvcFUralVWRWdTZ2docE5ITWZySUx6aVNrSXpJNXE2VlBoUkJDQ0hra1JDWm40Wi9FRE14NTByUmwzOE9NQWxGQ0NDR054bDRvd0theEEvREczbE1VakJKQ0NDRU5GSm1jaFRmMm5zS21zUU1nRmo1YU9hSlVySWdRUWtpakdoRGloNjNqQm1IMi9qTVlGT3FQcVkrSEk5ekQrWkVyc2tBSUlZUTBCWmxLamJpOEl1eTZGb2N6Q2VuWTl2eFQ2Qi9zMjlLbjFlZ29FQ1dFRU5Mb0JvVDQ0ZXpzRjdEbC9FM01QL2d2a2d0TElWTTFmZDlpUWdnaDVHRm5KK0NqallzRGhrTVc4T0VBQUNBQVNVUkJWSVVINGV6c0YyQXZGTFQwS1RVSkNrUUpJWVEwQ1h1aEFCOE03b0VQQnZkbzZWTWhoQkJDeUFPR2NrUUpJWVFRUWdnaGhEUXJDa1FKSVlRUVFnZ2hoRFFyQ2tRSklZUVFRZ2doaERRckNrUUpJWVFRUWdnaGhEUXJDa1FKSVlRUVFnZ2hoRFFyQ2tRSklZUVFRZ2doaERRckNrUUpJWVFRUWdnaGhEUXJDa1FKSVlRUVFnZ2hoRFFyQ2tRSklZUVFRZ2doaERRckNrUUpJWVFRUWdnaGhEUXJDa1FKSVlRUVFnZ2hoRFFyQ2tRSklZUVFRZ2doaERRckNrUUpJWVFRUWdnaGhEUXJDa1FKSVlRUVFnZ2hoRFFyQ2tRSklZUVFRZ2doaERTcmh6SVFGWEg1TFgwS2hKQjZvR3VYRUVJSUlZUUFEMmtnNmlWeWF1bFRJSVRVQTEyN2hCQkNDQ0VFZUVnRDBaNnVvUzE5Q29TUWVxQnJseEJDQ0NHRUFBOXBJRHJHcndmY2hRNHRmUnFFa0Rwd0Z6cGdyRitQbGo0TlFnZ2hoQkR5QUhnb0ExRmJyZ0N6Mmc1dDZkTWdoTlRCN0xiRFlNTVZ0UFJwRUVJSUlZU1FCd0REc2l6YjBpZFJYemVMVTdIMTNuSGtLMHRiK2xRSUlSYTRDeDB3dSswd2RIWUthT2xUSVlRUVFnZ2h6WXhoR01iczZ3OXpJQW9BY3EwS0J6T3U0RDlKQW5JVXhWQm8xUzE5U29TMGVpSXVIMTRpSi9SMERjVVl2eDZ3cFpsUVFnZ2hoSkJXNlpFTlJBa2hBQlJaWU9QWGdNM2EwN3pqdXZRQnA5MWF3S0ZUODQ1TENDR0VFRUllQ2hTSUV0SWFsTnlBTG00cFVQeGZNdzdLZ1BHYkNpWjBDU0QwYU1aeENTR0VFRUxJZzQ0Q1VVSmFEUlpzemtHdzkxWUM1ZW5OTnl4UERDWjRQcGpBTndDT3NQbkdKWVFRUWdnaER5d0tSQWxwYmJRS3NLbGZnMDM2SE5ES21tOWNtMEF3N1ZhQThSd0p3T3p2SFVJSUlZUVEwa3BRSUVwSWE2WE1CUnYvTWRqTVh3QTA0K1ZPK2FPRUVFSUlJYTBlQmFLRXRIWmxNV0R2clFaYmNMSVpCNlg4VVVJSUlZU1Exb3dDVVVJSUFJQXRqTlRuajVaY2I3NUJLWCtVRUVJSUlhUlZva0NVRUZJRkN6YjNDTmo0TllBc29mbUdwZnhSUWdnaGhKQldoUUpSUW9ncFZnTTI4MWV3Q1JzQVpVN3pqZXY4QkRqaGF3R0h6czAzSmlHRUVFSUlhWFlVaUJKQ0xOT1dnMDNiQVRicEMwQlQwbXpETXQ3andZUXRBV3dDbW0xTVFnZ2hoQkRTZkNnUUpZVFVUbDBFTnZrTHNLbmJBWjJxZWNia0NNQUV2QVltZUI3QWQyNmVNUWtoaEJCQ1NMT2dRSlFRWWoxRkZ0akVUL1F0WDFoZDg0ekpjd1FUL0M2WWdKa0FWOVE4WXhKQ0NDR0VrQ1pGZ1NnaHBPNWs5OERlV3dNMjcyanpqU255QlJQMkFSanZGd0NHMjN6akVrSUlJWVNRUmtlQktDR2svb3F2UUhkdkZWQjBzZm5HdEk4QTAzWTVHTGVuUUJWMkNTR0VFRUllVGhTSUVrSWFpQVdiZndwcy9DcWc3RTZ6amNxNDlBUFRiZ1hnMEtYWnhpU0VFRUlJSVkyREFsRkNTT05ndFdCekRvQk4vRit6OWlCbHZNZUJDVnNLMkFRMjI1aUVFRUlJSWFSaEtCQWxoRFN1bGdoSUdUNllnRmZCaE13SCtDN05NeVloaEJCQ0NLazNDa1FKSVUyakpRSlNudjM5Q3J0dlVJVmRRZ2doaEpBSEdBV2loSkNtMVJJQnFjZ2JUT2dIWUh3bVVvVmRRZ2doaEpBSEVBV2loSkRtMFlRQktRc0w5WFBGN2ZVdFh6eUdXOXFDRUVJSUlZUzBBQXBFQ1NITnF5Vm1TQjI2NkdkSTNRZURBbEpDQ0NHRWtKWkhnU2docEdXMFJFRHExRU1ma0xyMkF3V2tMVWhUQmpabEs5aThZNEE4R2RES1cvcU1DQ0dFQUFEWEZyQnRBOFpqT0ppZ1dRRFB2cVhQaUR6Q0tCQWxoTFNzbGdoSVhmcUFFN29FY083ZFBPTVJBMWJ5TDlqYjg4QzREUVRqTnhVUWh3TmN1NVkrTFVJSUlRQ2dsUUhTT0xBWnU4QVcvQU9tNCtkZ1hBZTA5Rm1SUnhRRm9vU1FCME1MQktTTTZ5QXdZUjhBam84MXkzaXRuVDRJblEybTA5ZGdYUHEyOU9rUVFnaXBBVnNZQ2ZiV20yQTZiZ1hqMnIrbFQ0YzhnaWdRSllROFdGb2lJSFVmcWc5STdUczJ5M2l0a3FZTXVzZ0I0SFRhQXJqMGFlbXpJWVFRWWdWOU1Eb0huTDcvMGpKZDB1Z29FQ1dFUEpoWUxkaThZMkJUdGdERlY1dGxTTVp6RkpqUVJmcmxvcVJSc1FuckFXVWVtQTZmdGZTcEVFSUlxUU0yWmo0ZzlBQVR1cmlsVDRVOFlpd0ZvcHptUGhGQ0NESENjTUY0amdTbjF6RndlaDRHNHo2MHlZZGtjLytFTHJJZjJPZzNBRmxpazQvWG1yQjV4L1E1b1lRUVFoNHFqTjlVZlhFNVFwb0p6WWdTUWg0OHNudGdVN2FCemRvRDZGUk5PeGJEQmVNekVVekllNEJOWU5PTzFRcm9UZ2FBTXlpV0NoTVJRc2pEUml1RDdrd0VPRStudHZTWmtFY016WWdTUWg0ZWRtM0JkTmdFVHY4YllJTGZCWGlPVFRjV3F3V2IrUXQwNTNxQnZmTWVvTWhxdXJGYUE2MmNnbEJDQ0hrWWNlMzAxWFFKYVNZVWlCSkNIbHhDVHpCaEg0SXo0Q2FZOERXQXlLL3B4bUkxWU5OL2dPNWNkN0IzM2dmSzZZa3dJWVFRUWtoVG9VQ1VFUExnNDRuQkJMNEpUdjhyWURwL0RkaDNhTHF4ZENxdzZmOEgzYm1lWUtQZkJLU3hUVGNXSVlRUVFrZ3JSWUVvSWVUaHdmREJlSThIcDg4L1lMcnZCZU02c09uR1lyVmdzL2ZxaXhyZG1OWnNGWDBKSVlRUVFsb0RDa1FKSVE4aEJvenJRRERkOStxRFV1L3hBTU50c3RIWXZMK2d1endNdWl0andFck9BS0FhYjRRUVFnZ2hEVUdCS0NIazRXYmZFVXpucjhIcGZ3MU00RnROV3lpbk1CTHMxUmVndS9nMDJOeERBS3R0dXJFSUlZUVFRaDVoRklnU1FoNE5Jajh3NGF2QkdSZ05KbncxWUJ2VWRHT1YzZ1FiOVFwMGtYM0JadjdTOUMxbUNDR0VFRUllTVJTSUVrSWVMVHhITUlGdmdmUGtmMkFlL3cyTSt6TUF6TGF2YWpoWkF0amI3K2dyN2FaK28yOWRRZ2doaEJCQ2FrV0JLQ0hrMGNSd3dMZ05CdlBZcitEMHZ3b21hQmJBZDJxYXNSUlpZT09XUXZkdlY3Q0pHd0YxY2RPTVF3Z2hoQkR5aUdCWWxxV3FHNFNRMWtGYkRqWm5QOWkwYjRIU1cwMDNEdGNPalA5TFlJTGVCb1NlVFRmT0EwaDMzQTJjb1FVdGZScUVFRUxxZ1g2SGs2YkFNSXpacFdrVWlCSkNXaUVXS0w0Q052MUhzTG4vMzk1OWgwVng3ZjhEZnc5ZFFCQWlJRmdpeHRpTjN0eG9pQ1hXNkUrajRsVWlpb3E5WEJWSlNDU0ppbWdzYURCUnNVUkZqY2FDM1J1dnNXQ3dvYmtXc0xlRTJBQVJFS25MVWhhWTN4LzczUW5MN3NMU1ZqVHYxL1BraWV6TW5Ka3Q4T3g3emptZjh4K2dNTGQ2VG1Oa0JxR2VPNFJHRXdIYmQxRnRRNFJyRUg2SklTSjZkZkZ2T0ZVSEJsRWlJbTBLTWlBK093Z3gvcWZxN1NXMWFRZWgwVVFJOWY0RkdGdFUzM2xlTW42SklTSjZkZkZ2T0ZVSEJsRWlvckprM29RWXZ4M2lzLzFBUVZiMW5NUFVIa0tEVVJBYWpnVnFOYXFlYzd4RS9CSkRSUFRxNHQ5d3FnNE1va1JFK2lxVVEwdzZEREZ1TzVCK3FYck9JUmhCY09nTE5Kb0k0WTBQOGJvTTIrV1hHQ0tpVnhmL2hsTjFZQkFsSXFxSTdEOGdQdDJ0N0NYTlRhaWVjMWcxaGRCb0FnU1g0WUJKN2VvNWg0SHdTd3dSMGF1TGY4T3BPakNJRWhGVmhsZ0lNZTAzSUdFdnhNVERRR0YyMVovRDJBcENmVThJRFNjQTFzMnJ2bjBENEpjWUlxSlhGLytHVTNWZ0VDVWlxaXFGT1JDVGp5bEQ2WXZUZ0ZoWTVhY1E3THNvaCswNi9qOUFNS255OXFzTHY4UVFFYjI2K0RlY3FnT0RLQkZSZGNoL0R2SFpBWWdKZTRITW0xWGZ2b1VMaEFiZUVGdzhnVm9OcTc3OUtzWXZNVVJFcnk3K0RhZnFvQ3VJR2huNlFvaUlYaXRtRGhEZW5BcWpEMDdCcU1zbENHL1BCV3phVmwzN3VRa1EvMXlLb25QL2dIaGxNTVNFM2RVekxKZ01hdlhxMVpnelp3NnVYNzllTGUzdjNMa1RQLzMwVTdXMFhSUEZ4TVRnM3IxN3lNcXFtbXJYang4L3hzV0xGNnVrcmNwNjlPaFJoWStOajQvSHlaTW50YjR1Vzdac1FXaG9LQklTdE05OVAzcjBLUGJ2M3crWlRGYWhjeDg0Y0FDYk5tMkN0djZPVFpzMllmLysvUlZxRndBMmJOaUFIVHQyVlBzeEFIRGh3Z1ZFUjBlWHVkL2V2WHR4N3R3NTVPZm5sL3NjUkg5WDdCRWxJcW9POHNjUWsvNExNZkZuSUxPS3c0YXhKUVNuZ1VEOTRSRHNPZ05DemJtbldOVjMwMmZPbkZuaEw4SXFscGFXV0xObVRSVmRVZVZsWldWaHhJZ1J5TXZMdzlxMWE5R3NXYk1xUDBmLy92MmhVQ2h3OHVUSk12Y1ZSUkg1K2ZuSXpzNUdWbFlXTWpNenBmK3IvdDJ3WVVQMDZkT25YTmVRbFpXRnBVdVhRcUZRWVBUbzBXamJ0Z3B2MEpRd2FOQWc1T1RrWVBIaXhlallzV09sMmtwT1RvYTN0emNzTEN5d2JkczIyTnJhVnRGVjZuYml4QW5jdkhrVDQ4YU5ROTI2ZFFFbzM1ZlBQLzhjdDIvZlJtaG9LTjU4ODgxeXQvdkREei9nNE1HRG1ESmxDanc4UEtUSEN3b0tNR1RJRUJRVkZXSG56cDFhbitPLy8vMXZQSGp3QUFjUEhvUzF0WFc1enoxKy9IakV4Y1ZwL1F4KzlORkhhTml3SWJaczJWTHVkbFhIMjluWlllL2V2VlY2ektOSGp5Q1h5OUc2ZFd1MTQ1eWNuTlJDN0tGRGg5Q2xTeGM0T0RnQUFKNC9mdzR2THk5WVdGamcwS0ZETURGNWRhWlRsTVFlVWFvT3VucEVYOTNmRkNLaW1zeXlNUVJYSHdpdVBrQk83UCtGMHNOQVJ0bDMxb3NUb1dWaGwwSTV4SVE5UU1JZWlCWU5JTGdNZytEOEw4QzZoYmE5WDJsUG56NUZabVptcGRxd3NyTFMrdmhISDMxVXFYWkxzMlhMRmpSc3FIMG85ZkhqeDVHWGw0ZTJiZHRXU3dqVkpTd3NESkdSa2NqTHkwTmVYaDV5YzNPUm01dUwvUHg4cmIxV3hUVnAwcVRjUVhUOSt2VzRmUGt5QU1EZTNyN2FnbWhlWGg1eWNuSUFBRFkyTnBWdXo5SFJFWDM3OXNYUm8wY1JGaGFHcVZPbjZ0eFhuOC9RdG0zYjRPTGlvbk43YW1vcTFxOWZENWxNaHViTm0yUFFvRUVBQUVFUTBLWk5HOXk2ZFFzN2R1ekFuRGx6eXZVOENnc0xjZXJVS1ZoYVdxSi8vLzVxMjY1ZXZZcWNuQndNR1RKRWF3Z1ZSUkd4c2JHb1g3OStxU0UwSmlZR3ljbkpXcmZKWkRJWUdSbmh3b1VMV3JmbjVPUm8zV1pwYVlsLy9PTWZwVDIxYXBHYW1nb2ZIeCtZbXBwaTVjcVZPb1AvcjcvK2luWHIxdUhzMmJOWXVYSWxBT0QzMzM4SEFMUnAwNmJTSWZUT25UczRjZUlFYnQrK2plVGtaSWlpQ0NjbkozVG8wQUhEaGczREcyKzhVYW4yaVdvU0JsRWlvdXBXcXhHRXh0TWhOSjRPNU1aRFRENEJQQStIbUJvSkZKVStqS3ZNV0prYkQvSGg5eEFmZmc5WXZRMmhucnV5dDdSMkszMk9mbVhvMDdPblRXbEJRVmRRMU9iRml4ZVF5K1V3TVRHQnM3TnptZnVibXBwcWZUdzNOMWNha2hnYkc0dng0OGZyZlEzRnJWNjlXbWZBTGsxTVRJemFOZGFxVlF0MTZ0U1J2dkMrOTk1N3FGMjdOcXlzckdCall3TWJHeHZZMnRyQzN0NitYT2M1ZS9Zc3dzUERZV3hzREVFUUVCRVJnWTRkTzZKbno1N2x2dWF5WkdSa1NQKzJzN09ya2paSGpScUZpSWdJdlhyakJVR0FvNk9qMXV2S3pjMHQ4L2cxYTlaQUpwT2haY3VXR0Rod29OcTJUejc1QkQvLy9EUE9uRG1EUVlNR2xTdk1uejkvSHVucDZmRHc4SUNscFNVQUlEZzRHT0hoNGRJK0J3OGV4TUdEQjZXZlZiOW5UNTQ4UVg1K1B0cTBhVlBxT1E0Y09JQ0lpSWhTOTVrL2Y3N1d4MU5TVXJSdUs5bFRldS9lUGN5Y09WTmp2N1MwdEhMZlROSjJ6UEhqeDJGc2JBeDdlM3RNbWpRSmE5YXNRVUJBQU5hc1dhTnhZeU1tSmdZclY2NkV0YlUxL1AzOXBjZnYzTGtEQUpYdWpROExDOVBhU3h3WEZ5ZjFMaTlkdXRTZ043Q0lxaE9ES0JHUklWazBnTkJvQXRCb0FvUkN1VEtNSnArQW1ISVN5SDFXdWJhell5QStXQTd4d1hMQTZpMElUdTRRNmcwQ2FyZkc2eFJLcTRxK3d3S1BIeitPa0pBUW1KaVlJREF3RUc1dWJoVSs1Lzc5KzVHYW1ncEFHVlNLaDZqeTBESEtxVlR1N3U3bzA2Y1BMQ3dzWUdGaEFXTmpZMm1iYWlodlVGQlFoYTZudUNkUG51RDc3NzhIb0J5ZWFXeHNqUFhyMXlNa0pBU3RXN2VHazVOVHBjOVJYSHA2T2dEQXlNaElHdFphSHFXRm1STW5UdURFaVJNYWozdDZlbUxpeElrQWxEMTRKZWNlS2hRS2VIdDd3OVRVdE5SckNnOFBSMlJrSkV4TVRPRG41NmZ4dnRhdVhSdERodzdGOXUzYnNYejVjcXhmdng2MWF0WFM2M21waG9nT0hUcFVZOXZvMGFQVmZyNXc0UUllUG53by9Yenpwckx3V3Z2MjdVczl4K1RKa3pGeTVFaXQyM3g5ZlZGWVdLaDFXUHo0OGVOUnIxNDlMRm15Uk9QeGtteHRiZEdyVnkrMXh5SWlJbUJtWm9hdVhidVdlbjM2SEdOazlOZlVCbmQzZDl5OGVSTTNidHpBbzBlUDBLNWRPN1Y5TjIvZWpNTENRaXhhdEVpdGwvdTMzMzREQUhUcDBrWHY2OUVtSlNVRnRXclZncnU3T3o3NDRBTTRPam9pT3pzYlo4K2VSVmhZR0xLeXNyQnc0VUw4K09PUHIvVHdYeUlWZm9xSmlGNFdZMHNJRG4wQmg3NFFJQUpaZHlFK1B3SHgrVWtnUFFyS2dia1ZsUDNncjU1U1MxY0lEbjJBdWoyVmMwcU5MYXJzS1JoS1JYc09LNk9nb0FBLy9QQUREaDgrREVFUU1HSENCTGk1dVNFM054Y1dGdVYvRGRQUzByQnYzejRBeXA2cHNyN2thek5nd0FEazVlV3BmWGxXS2Y0YUZSUVVhRHkyWmNzV3FXZXN1cVNtcG1MT25EbVF5K1hvMkxFalB2bmtFd0JBZEhRMHJseTVnamx6NWlBNE9MaktlaTRCWmZBRkFBY0hCN1Z3cmEveTlJeXIxS2xUcDlUdFI0OGVSVXBLQ2o3NTVCT1ltWmxwM1NjbUpnYXJWcTBDb095QmJkeTRzZGI5aGc4ZkxnWEY1Y3VYWSs3Y3VXWGVpTGgvL3o3dTNMbURmdjM2YVEzQzN0N2VhajhuSlNXcEJWRlZFYTBmZi93Uk8zZnVWTnZYMnRvYUlTRWhBSlJEcm5YMWxndUNBRk5UVTUydmIybmJpbk54Y2NGWFgzMmw5bGhFUkFTc3JLdzBIaStOdnNmNCtmbEJvVkJvZlk4WExGaUFlL2Z1cWYzdVBuejRFQWtKQ1JBRUFWOSsrYVhPZHQ5NjY2MHloMWMzYmRvVXc0Y1BsK2FlQWtEZHVuWGg3ZTBOR3hzYnJGMjdGb21KaWJoeDR3YisrYzkvbHRvVzBhdUFRWlNJcUVZUWdOcXRJZFJ1RGFHSkg1RC9BbUxxZVNEMXZQTC8yVEZsTjZHTC9CSEVKeHVBSnhzZ0dwa3IxeWl0MnhOQzNWNkExVnQ0RlhwTDQrTGlESG8rMVpmK21KZ1kxSzVkRzFsWldkaTBhUlBjM2QweGJkbzAxS3RYRHhNblRrU1RKazMwYm5QbHlwV1F5K1hvM0xsemhVSW9vSnozQjBCcmI0aTIxOGlRcjF0cWFpcG16WnFGcEtRa09EbzZ3dC9mWHdwTS92NyttRHAxS3A0OGVZSlpzMlpoK2ZMbFpZWTVmYWtDVkZaV0Znb0tDc3JkVTdSbHl4Ykk1WExzM2JzWHJxNnU2TmF0bThZKysvZnZ4NTkvL2dsUFQwKzR1cnFXMnA1Q29jRHUzYnRoYkd5TWYvM3JYMXIzeWNqSXdQejU4NUdmbjQrT0hUdkN5OHRMWjN0bVptYVlPM2N1cGsyYmhuUG56bUhEaGcybHpsc0ZnTzNidDhQWTJCZ2pSb3dBQUN4WnNnU3RXcldTdHQrN2QwOXRmMVd2TXFDOGlYSHQyalVBeW9CYVVzbmhxcGN1WGRKYTJUY25Kd2RtWm1iWXZYdTMxbXZNek16VXVVMGZjcmtjcTFldnJ2RHhKWlYyc3lzbEpVVmplL2Z1M2VIdDdTME5aeFpGc2RUZk4zMkcwdmZyMTAvbnRvOCsrZ2hyMTY0RkFDUWtKRENJMG11QlFaU0lxQ1l5ZXdOQ1BYZWducnN5SnVZbFFVeTk4RmN3bFQ4c3F3WHRpdklncGtRQUtSRVFNVWM1Zi9XTmJrQ2REaERxZEt5eHdiUTY1b2hxVTFCUWdMQ3dNT3phdFFzRkJRVm8zNzQ5WnM2Y0tYMEpUVXhNaENBSXVITGxDcUtpb3RDN2QyK01IeisrekNHaDRlSGgrTzIzMzFDclZpMU1uejY5UXM4RitDdUlhdXY1Sy80YWxhZHFibFZJVEV6RTExOS9qZmo0ZU5qYjJ5TTRPRml0Q0U2ZE9uWHc3YmZmd3MvUEQwK2VQTUVYWDN5Qm9LQWd0WjZmaWxJRlVibGNqanQzN21nTXA5UkhabVltRGgwNmhLS2lJcmk2dXFKUm8wWnEyM2JzMkFHNVhGNXFVRkQ1NVpkZmtKS1NnajU5K21oOWZwbVptZkQzOTBkeWNqS2NuSnp3MVZkZmxkbkQyYkJoUS9qNittTFpzbVU0Y09BQUZBb0Zac3lZb2ZXNHUzZnY0dkxseStqYnR5K2NuWjBSRXhPRDA2ZFBReTZYUysrSnRqbVhLbEZSVVpESlpCZzVjaVRHamgwclBlN3A2WW1NakF5TlpWZjI3OSt2Y3hraWhVS0J6WnMzYTkyV2taR2hjNXMrOHZMeWNQanc0UW9mWDFKcEliS3dzRkJqZTFwYUd1UnlPWTRlUFFwQXVXUlN5Ym5DN3U3dWtNdmwyTE5uVDdubldaZFVmQlJFUlVaa0VOVkVES0pFUks4Q2N5Y0l6a01BNXlIS21KaWJvQXltYVJjZ1psd0ZaUGNCc2FqODdlYkVRb3pmRHNSdlZ3NEVOcldEVU9lZlFKMk95bkJxOHcvQXBQeExON3lLTGx5NGdFMmJOaUUrUGg3R3hzYnc5dmJHcUZHamtKMzkxN3F0alJzM3hvWU5HM0RvMENIczJMRURKMCtleExsejUrRHA2UWxQVDArdHd6RGo0dUt3YnQwNkFNcGVrOUtHN3hWWGNnNXJVVkVSUkZHRWtaRlJ1ZWVJWm1SazRMUFBQdE81WGR0UVhuMnVDVkFHbjhEQVFLU25wOFBXMWhiQndjRmFxOFEyYXRRSTMzNzdMV2JObW9VblQ1NWd5cFFwOFBQenE5Uzh1c0xDUXZ6eHh4L1N6NWN2WDY1UUVLMVhyeDU4Zkh5d2JOa3lCQVVGWWZYcTFWTFA2dWJObTVHZG5RMFBENDh5MjViTDVkaXhZd2NFUWNEdzRjTTF0bWRsWmNIZjN4OFBIejZFdGJVMXZ2bm1HOVN1WFZ1dmEremR1emZTMDlPeFljTUdIRDU4R0UrZlBzWHMyYlBWZWloRlVjUzZkZXRnYW1vcURiODljT0FBQUdETW1ESDR6My8rQXdEUzBGcVZIVHQyU0JXT3o1dzVBd0JvMGFLRjJqNlptWm13dGJYVitPekZ4OGVqZmZ2MkNBNE9WbnRzM0xoeGNITnp3OEtGQ3pXZWk2N2xXM1F0SmFOTlJaWnZLVTNKbXphWExsM0NraVZMSUpmTDRlVGtoRldyVm1sVXJOMjdkeS9rY2prQWFGU2V6czdPaGx3dWg1bVpXWlVNUlM4ZTlsdTJiRm5wOW9ocUFnWlJJcUpYa1lVTEJKZFBBSmRQbE1HMFVBNWszbFNHMG94cnl2L25QQ2wvdTRvMGlNOS9CWjcvQ3FEWUxGWEJWRG1rMTY0alVMc3RCT3NXZ0xrallGd0xodWhCcmM0NW9uZnUzRUZvYUtoVStmS3R0OTdDRjE5OGdhWk5tMnJkMzhURUJKOTg4Z2w2OWVxRmpSczNJaUlpQWovOTlCUEN3OE14ZmZwMHRXSkdNcGtNOCtiTlEzWjJObHEzYm8wN2QrNVVlTGlzS2l6cXFzaGJHbTA5T3RxVTk5b09IanlJME5CUUZCUVV3TkhSRVlzWEwxYnJUU3lwU1pNbUNBNE9Sa0JBQUpLVGs3Rmd3UUwwNzk4ZlU2ZE8xYnNJVDNGMzd0eUJUQ2FUd3RHNWMrY3djZUxFQ2hWejZ0MjdOMzc5VmZtNVQwdExnNE9EQTI3ZnZvMWp4NDZoZWZQbW1EQmhRcGx0N04yN0Z4a1pHZWpWcTVmRy9NZUVoQVFFQmdiaThlUEhxRldyRm9LQ2dzbzF0QnNBUER3OFlHNXVqdFdyVnlNNk9ocVRKazNDakJrenBBSThNVEV4K1AzMzMyRmhZWUg1OCtkRG9WQWdMaTRPblR0M3h0dHZ2eTIxVXpMSXFJWkpaMlptSWpJeUVvQnliVXlWbkp3Y0ZCUVVhQVNxbkp3Y3BLU2thRlNMVmZWU2wvZjU2U3A4WkdoNzl1ekI1czJiNGVqb0NMbGNEcGxNaHNtVEorUDk5OStIcjY4dnpNM05rWnFhcWpaL05pa3BTYTBRbCtyMWMzSnlxdERuc1RpNVhJN1EwRkFBZ0p1Ykd4bzBhRkNwOW9ocUNnWlJJcUxYZ2JFbFlPY0d3VTRaZ2dSQU9jODA4eHFRY1JYSXVnY3hPd2JJZmdDSWl2SzNMeW9ndmpnTnZEaXQvTEhxcmx3dlZUM1hVUlJGL1BiYmI5aTNiNThVUUMwdExlSGw1UVVQRHcrOWl0N1kyOXZqcTYrK3dzY2ZmNHpseTVjaklTRUJBUUVCNk5LbEMzeDhmR0J2YjQvdnZ2c084Zkh4c0xXMXhkeTVjNlU1ZTcvODhvdk9Jalo5Ky9aRlVaRm03N1pDb1h6ZktoSkU3ZTN0U3gybVc5Nmh2TW5KeWZqdXUrOXc5ZXBWQU1yMUV3TURBOVhtZmFhbXBzTFQweE9Bc29LcmFqM0tKazJhWU4yNmRWaThlREd1WGJ1R28wZVA0dno1OHhnNmRDZ0dEeDVjcm9KSy8vdmYvd0FBelpvMWc0V0ZCVzdjdUlHYk4yL3EzU3U2Wjg4ZXRhcTRDb1VDcHFhbVVxOTFXbG9hUkZIRTgrZlBNWG55WkxWalMvYm1GUlFVU0VORlJWRkVVVkdSTkp6eXlwVXJXTEprQ1dReUdTd3NMTEJ3NFVLTkhrZDlEUnc0RUphV2xsaXhZZ1ZTVTFQeHpUZmZvRjI3ZHBnMmJScGNYVjFoWldVbHZZWXZYcnhBVVZHUjJoQmJBQm9GaUZUQjhkaXhZOGpQVnk0cDllelpYMVc4VlhORlN3NHZqWStQQjZBc3pxUWFvbHJjcmwyN3NHdlhMcTNQSXk0dVRtY3Y1WnR2dm9sTm16WnAzYVpTa2VWYnlwS2Ftb28xYTlZZ01qSVNUWnMyeGVMRmk2V1JEbSsvL1RaT25qeUpCdzhlNEp0dnZrRllXQmprY2pscTFhcUZuSndjeE1mSDQ1MTMzcEhhaW8yTkJRQzlsbnNxalV3bVEwQkFBT0xpNGxDM2JsMTgrdW1ubFdxUHFDWmhFQ1VpZWwyWnZRR2hibStnYm04QS94ZE94UUxsY056c0dFQVdvMXp5SmZzUFFQWUhVRkN4cFVTcWs3T3pNNnl0cmJGdDI3WUtIVDltekJpdHdXYjI3Tm1JaW9vQ29KeDcxYTlmUDR3ZE83WkNCWFRhdG0yTGpSczNZdlBtemZqUGYvNkQ4K2ZQNDg2ZE85aTJiUnQ2OSs2Tml4Y3ZJakF3c0VKTGl4U25DZ2ptNXVibFB2YjU4K2RWTWgrem9LQUFCdzhleEk0ZE81Q1Rrd05BV1dCbDVzeVo1U29TWkd0cmk2VkxsMkxyMXEzWXMyY1BNak16OGVPUFAyTGZ2bjM0K3V1djlWcVBVWFV6QVFBNmRlb0VhMnRyM0xoeEE4ZVBIOWM3aUthbnArdDFreU0xTlZWYWRrY1hFeE1UTEY2OEdQUG56OGVwVTZlZ1VDZ1FFQkFBUVJCdzVNZ1J5R1F5T0RnNFlPSENoWGpycmJmMHVqNWRldlhxaFpZdFcyTFpzbVc0ZS9jdW5qMTdCaHNiRzVpYW1rckRiNTgvZjQ1eDQ4YWhWNjllR2hWNXQyN2RxclhkdTNmdnd0SFJFYm01dVdvRmlKNCtmUW9BR3IzZHRXclYwZ2k1c2JHeE9IWHFGQndkSGRHL2YzK3Q1OW02ZFN0c2JXMDFpam1Kb29odDI3YnAxVHR1Ym02T3ZuMzdscm1mU21uelNVVlJ4QysvL0lMTm16ZERKcE9oUTRjT0NBZ0lrSzdEek13TUN4Y3V4TWFORzNIZ3dBRk1uejRkbzBlUGhxMnRMU1pNbUlEdnYvOGU5Ky9mVjN1K3FpSGpsVm56ODhXTEYvRDM5MGRzYkN3Y0hCeXdiTmt5amVIQlJLOHlCbEVpb3I4VHdRU3diQUxCc2duZ29Qd1NweHcwSmdLS2RHVlJwTHhFSUM4UnlFMEU4aElncGtjQm1UZGZ5dVZxVzRPd1BIUUYySkVqUitMNjlldm8zYnMzUm93WW9YVk9ZM21ZbTV0ajJyUnA2TnExSzVZdlh3NFBEdy9VcWxVTG5UdDNSa2hJaU5xd3lJckt6YzJWenFXdkpVdVc0UGJ0MjBoUFQ5ZmFZMVZla1pHUjBoREJPblhxd05mWHQ4SnpQSTJNakRCKy9IaDgrT0dIV0wxNk5lN2V2UXNBYU42OHVWN0hYN2x5QlFrSkNRQ0FybDI3b25idDJ2amhoeDl3NXN3WmpCOC9YcS9nUFdYS0ZFeVpNcVZDMTY5Tnk1WXRzWExsU3ZqNitpSXlNaEs3ZHUzQ3lKRWpNWHYyYkt4YXRRb1RKMDdFenAwN0sxMWtaOTY4ZWVqYXRTdFdyRmlCZmZ2Mm9VT0hEaG8zT2padDJnUlJGREZ1M0RqcE1ROFBEM1R2M2gyTkd6ZkdzbVhMMEtGREIzaDZldUxSbzBkSVNVbEI0OGFOOGZqeFkrelpzd2QvL3ZtbmRKeXFkNjlreGVBR0RScW9EYWROU1VtUmV1eW1USm1DRHovOFVPdjFiOTI2RlRZMk5ocERjUk1TRXJCdDJ6YTl3cGFscFNWOGZIekszRStsdE5mODRzV0xXTFZxRlN3c0xEQjkrblM0dTd0ckRLYzFNakxDMUtsVFViZHVYWnc0Y1FKOSt2UkJwMDZkcE8ycWtSVXF2Ly8rT3dETnViYjZVaWdVbUQxN05tSmpZOUd3WVVNc1c3YXNTbTRtRWRVa0RLSkVSQVJBQUV6dGxNV0tyRnVVM0ZLQ0NCUXBnS0pjb0NBYnlFK0JtSjhFNUNWRHZLMjdHcWMra3BPVHk3VTJZRVg0K3ZxaVhidDIyTHQzcjE2Rllpd3RMYVZsRThyU3RtMWJoSWFHcWcyN3JZb1FDa0RxaXUwcFRRQUFGa1pKUkVGVWdkUldNVE1qSXdPLy92b3JidCsralZ1M2JrbkRlRStmUGcxQkVOU1c3cWlNSGoxNjRNU0pFN0N4c2NHTUdUTTBsdktvaUtaTm0yTGx5cFVJRHc4SEFMMkwxUnc4ZUJBQThNNDc3MGp6TWJ0MjdZclRwMDlqejU0OW1ERmpScVd2clNLY25aMnhhTkVpK1BqNFlQdjI3ZWpSb3dkY1hGemc3KzhQUUxuOFNmRzVoSUN5WnpZdkx3ODJOamFsOWdhK2VQRUNCUVVGMHMwSUl5TWphZmh6Y2Rldlg4ZXBVNmZnNmVtcFZzblYxZFVWcnE2dUVFVVJjcmtjVzdkdVJZY09IZENrU1JNcFpEbzRPT0RLbFN1NGNlTUdFaElTNE9MaWd0dTNiMHZINnhJWkdZbFZxMVloSXlNRFE0WU0wUmxDUzRxTGk4UEdqUnRoWldXRisvZnZBMUFPelZWWnVuU3AxdU95czdOMWJ0TkYyekZObWpUQnNHSEQ0T1hsaGI1OSswbzNwWTRlUFlybzZHajQrL3VyTGJmazRlR0JnUU1Id3R6Y1hIcXY2dFdyaDlqWVdPbjFrc3ZsdUgzN05nUkJxSEFRRFE4UGw0cGFNWVRTNjRwQmxJaUl5a2tBak15VS81bllBQmJPRU5BV0FDb2RSQXNLQ3FwOTdVdFZvRk9GMEtxY1ozYnk1RW1kY3orTCsvampqOHZkdHFwNnI3YjFDT1BqNDdGKy9YcU54eGN1WElnMmJkcEk4ek5uekpnaFZma3NycXlxdWNYblF5NVlzS0JDdzROTEl3aEN1WVpaeHNURUlEbzZHb0J5enFTS3U3czdUcDgraldQSGptSG8wS0dWbnA5WFVjMmFOVVAvL3YxeDVNZ1JIRDE2RkJNblRwUzJqUmt6Qm1QR2pGSGIzOC9QRDdkdTNZS2ZueDg2ZCs2c3M5MUpreWJoOGVQSHBTN2ZJWlBKc0h6NWN0aloyY0hMeXd1aUtDSTFOUlZKU1VudzlmWFYyTDlrai9ESmt5ZlJ0bTFiSERwMENOSFIwYWhYcng3dTNMa0RhMnRyalFKZWVYbDVPSC8rUEE0Y09JQ1lHT1ZheHhZV0ZwREpaR3BWZEV2cTA2Y1BBQ0E0T0JoRlJVVzRlUEVpQUdXd2J0V3FGUVlQSGl6dEd4RVJvYldOL1B4OG5kdDAwWFpNUmtZR2hnMGJwdFp6bko2ZWp0RFFVT1RtNW1MMDZORWFJYkRrNS8rOTk5N0RrU05IY1Bic1dZd1lNUUtYTGwxQ1FVRUJXcmR1cmZlTmxaSnUzTGdCQU9qV3JSdERLTDIyR0VTSmlLakdjSEZ4MFNpWTgvanhZOVNyVjAvcmwyOVZpQ3l0K0krK0dqUm9VS0hxbHFJb1NrVmJxdk5jR1JuS09ieXFVRm1jcmEwdDNOemM0T2JtaG80ZE8yTE1tREZRS0JScUZYd0JaV0F0dmh4TlNmcmNCS2pxRUZwZW9paEt5NDgwYk5oUXJlZXRkZXZXYU4rK1BhNWZ2NDZRa0JBRUJRWHAxZWFvVWFPa2dqeGwwYmVnVTgrZVBYSGt5QkdkYTJ3V3A2cXdXbGJneU12TEExRDZlL0Q5OTk4aktTa0pOalkybUR4NXN0U0xHaHdjREE4UEQxeTVjZ1ZQbmp5Qmg0ZUh6amJhdFdzSEl5TWpYTGh3QWM3T3pzak96a2IzN3QybDRrdkp5Y2xZc1dJRmJ0NjhLYzFkVnNuTnpaVjZ0OHREMjNJdWdQYlgrK2JObXdnTURJUWdDRmk2ZEtrMEQzUEhqaDNJenM2V3duVitmajdtekptRDY5ZXZ3ODNORGJObno5YmE0L3pnd1FOTW5UcFY2M1ZObWpSSjYrUEZyK3ZERHovRWtTTkhjT3pZTVhoNmV1TFlzV01BbENHeW9tUXlHUUROQWxGRXJ4TUdVU0lpcXJGVTYyNW1abVppNTg2ZDFmcWxiTjI2ZFJWYVFpUW5Kd2VEQmcwcTF6RWJObXdvZDNDK2QrOGVBR2dNNndTVXdWYmJlbzI2NkJ1bUJnOGVYR3B3ZlJsKytlVVhhUWpubURGanBIQ2tNbTdjT1BqNitpSXFLZ3JoNGVGUzc1cytTaTY1VWx4Q1FnSUtDd3YxYmt0VjJDY3hNYkhVL1dReUdaS1NraUFJUXFsTDN3Qi9CZEhTZWtSVkZaK3pzckpnYm02TzVzMmJ3OUhSRVMxYnRrVDc5dTJSbEpTRWhJU0VVdWZHMnRqWW9GMjdkcmg2OWFyMG5ELzQ0QU5wdTZPakl3UkJnSkdSRVhyMzdnMTNkM2Y0K1Bqb0RKTmxLYytvaE9QSGp5TWtKQVMydHJZSUNncFNLOFIwK1BCaHBLV2xTYzlOVldSbzd0eTV1SGp4SW1iT25BbC9mMytONGZKbVptYlNlNStkblkzVTFGU1ltWmxwL1YzVGR0T3BmZnYycUZldkhwNDllNFl0VzdiZzJyVnJNRFkyMW50NHNqYURCdzlHcDA2ZEtsWHNpS2ltWXhBbElxSWE2Lzc5KzBoTlRVV0xGaTFLRGFGVHBrd3BzNGN4SkNSRWEyOWlUWk9lbmc1alkyTllXVm5CeU1nSUNvVUNWNjVjd2M4Ly93d0EwbnkxZmZ2MndkN2VIaDk4OEVHNWxqeDVsVDE1OGtRcWx0UytmWHV0UFU2dFdyVkNyMTY5RUJFUmdaQ1FFTHoxMWx0NlY2a3RMVVNOR0RFQ0tTa3BlbCtycXJoVXlhQmMwclZyMXlDS0lseGRYVXNObU1CZnc4cExlNy9IalJzSGIyOXZPRHM3YTYxa25KV1ZCVUVROE5OUFAybHNjM2QzbDRhUzl1M2JGOWV1WGNQMTY5ZGhaMmVuRWFxKy9QSkxXRmhZNk5WRHZuWHJWc2psY2t5Yk5xM01mWFhKeXNyQzJyVnJFUkVSZ1JZdFdtREJnZ1Y2M1ppeXNMREEwcVZMc1dMRkNvU0hoOFBIeHdmdTd1N3c4dktTbm12eEFPM3Y3NC9VMUZSTW56NWRvK3J2aFFzWE1ILytmUFRzMlZQdGNVRVFNR1RJRUt4YnR3NTc5dXdCb0F6WGxhbHdxMC9sYUtKWEhZTW9FUkhWV0dmT25BR0FVdWZOQWRwN0tVb3FUMi9XeTdScjF5NGNPblFJZ0xKM3E2aW9DS0tvWExuMTdiZmZsbnFtenB3NWd6LysrQU9MRmkzQysrKy8vOUt1MTFBeU16TVJFQkFBdVZ3T2MzTnpmUGJaWnpyMy9mZS8vNDJvcUNoa1pHUWdNREFRSzFhc01QZzhPOVZudDBHREJxWHU5K3V2dndLQXhqRHFrb3FLaXFRZ3FtMmVzRXBaRmFDZlBYdUcvUHg4Yk4rK1hXTmJ2Mzc5cEg5MzY5WU5QL3p3QXpJeU12RHh4eDlyaE5yeXpIMVUzVVNwU0JBdEtpckN5Wk1uRVJvYWlveU1EUFRyMTA4YUFxdUxyaDdXb1VPSDRzaVJJemg0OENDT0hqMkt2bjM3b2wrL2Z0S05pdi8rOTcrNGR1MGFYRnhjTk5xUXkrVll0MjRkakl5TU1IcjBhSTIyQnd3WWdMMTc5eUlsSlFYR3hzYlNtc0ZFcEJ1REtCRVIxVWdaR1JuU2tpT0hEeC9Hb0VHRGRQWUVWY1VjMFpxaWVmUG1NRFUxaFVLaGtNS3p0YlUxdW5UcGdzbVRKMHM5Yk0rZVBRTlFkdkI0SGNqbGNzeWZQMTk2enA5OTlsbXB6OXZXMWhiKy92NllPM2N1a3BLUzRPZm5oK1hMbDJzZGFsa1ZJaUlpRUJrWkNYdDdlNWlibXlNeE1SRVhMbHdBQUhUdjNsM25jVEV4TWZqZi8vNEhRUkRLSEo2cW1qTW9DSUplUThnTEN3dVJtSmlJdUxnNHhNYkdJajgvSHg5OTlCR1NrcExRclZzM3pKMDdWOXAzOWVyVk9IejRzTnFJZ1pzM2J5SXpNeFBBWDhQQ0t5SWpJd015bVV6dlpYbUtrOGxrOFBYMVJXeHNMTXpOemVIbjU0ZCsvZnBKdzQ5TE9ubnlKUEx5OGpCZ3dBQ3QyNzI4dkRCdzRFQ3NYcjBhMGRIUitQbm5uNUdmbnc4L1B6OEF5dGVzVHAwNlNFaEl3TWlSSStIdTdvNUJnd2JCek13TUFRRUJTRTVPaHBlWGw5YWJDdzhmUHBSZXI2S2lJc1RHeGxiNGQ3T29xQWlMRmkxQ1ZGUVVSb3dZd1ZCTHJ5MEdVU0lpcXBIMjdkdUgzTnhjT0RrNUlTa3BDWXNYTDBaZ1lPQnJFemgxNmRXckYzcjE2Z1ZSRkpHZm53OUJFRFNlYzJwcUtyS3lzbUJxYXZyU0tzTWFTbHBhR21iUG5pMnRhK25oNFlGZXZYcVZlVnpIamgweGR1eFkvUGpqajBoTVRNVE1tVFB4OWRkZnF5M0ZVVlZNVFUybDRGbGNwMDZkZEZaSXpzN094cUpGaXlDS0lycDM3MTdxL0ZRQVVqRWxhMnRybmNQUVUxTlQ4ZDEzMytIcDA2ZElURXhVR3dYUXJsMDdyZjhHbE1QQlRVMU5wWUQ3NHNVTGZQdnR0eEJGRVE0T0RvaU9qc2JldlhzeGJOaXdVcTlSbTdObnowcm4yTDkvUHpwMDZLQzJQRXRwcksydDBhTkhEOXk0Y1VQdDVvTzI2citBY3Voc1hsNmV6dTJBY3Y3cjBxVkxjZlBtVFp3K2ZSclRwMCtYdGcwZVBGanFjZDJ6WncrMmJ0MkszYnQzdzluWkdZOGVQVUxuenAweGR1eFlqVFlURXhNUkdCaUkvUHg4bUptWklUOC9IMEZCUVZpMmJGbUZsbTk1L1BneElpTWpBUUE3ZCs1a0VLWFhGb01vRVJIVk9IZnUzTUgrL2Z0aFoyZUhOV3ZXWU5hc1diaDgrVEsrK3VvcmZQNzU1Nmhmdi83THZzUUtNVGMzUjE1ZUh0TFMwc3JzblJNRVFlZjh1MnZYcmdGUXJ1dW9iUjZnYWlqdnErN0Jnd2RZc0dDQjFCUGFyMTgvVEo0OFdlL2p2Ynk4a0ptWmlRTUhEaUExTlJYKy92NFlQbnc0dkx5OHRNN0gxTFY4RGFBTXhMcTBhZE1HWThhTVFWWldGa1JSaExXMU5kcTBhWU4zMzMxWFoxdHo1ODVGUWtJQzdPenM5RnJ6OU1xVkt3QktIK3BicDA0ZDNMcDFDL241K1hqenpUZlJyRmt6Tkd2V0RHKy8vVFljSFIweFpjb1VtSnVibzBlUEhtckhKU1ltU3ZNdDVYSTU1czJiaHhjdlhtRHc0TUVZTW1RSXBrNmRpazJiTnNIUjBWRm5ENit2cjY5YWo2b29pb2lNak1UbXpadGhaR1NFdExRMGJOaXdBUnMyYklDam95UGMzTnp3L3Z2dm8zMzc5bGkvZnIzT0cwd2pSNDdFcUZHanlueDl5dXVkZDk3Qk8rKzhvL0c0dWJrNUJnOGVqSTgvL2hqZmZQTU5MbDY4aUVlUEhnRlFEcFYvOHVTSldvR2twS1FrZlBIRkYzang0Z1ZjWFYyeGNPRkNCQVFFNE5HalIvanl5eTh4Yjk0OC9QT2YveXpYdGJtNHVLQisvZnA0K3ZRcE9uVG9VS25uU1ZTVE1ZZ1NFVkdOa3BhV2hpVkxscUN3c0JCVHBreEJuVHAxc0dqUkl2ajcrK1BXclZ1WU9IRWlldmJzcVZiRnN6U2lLS0t3c0JBS2hRSUtoUUtDSUVocmlCWlgzc3EzRlZHL2ZuMDhmUGdRb2FHaG1EWnRXcm1yQU12bGN0eThlUk1iTjI0RThGY2xVMUVVa1oyZERVdExTOXk5ZXhjRkJRV2xGcjRwTFhDVlBOL0xVRkJRZ0YyN2RpRXNMRXhhNDlUZDNSM1RwMDh2OTdJM1U2ZE9oWm1aR2NMQ3dpQ0tJc0xDd25EaXhBbjQrL3RyQklTS3JtRnJiMit2ZDFpNmZQa3lWcTFhaGVUa1pGaGFXaUl3TUZDYWI1bVZsWVhZMkZqVXJWc1hWbFpXc0xDd1FINStQaTVkdW9UZHUzY0RLSDB1cVpHUkVVSkNRdURzN0t4eEUyUEpraVZJVDArSGg0Y0hSRkZFWGw0ZVRFeE1jUFhxVmZ6NTU1LzQ0SU1Qa0oyZGpkbXpaK09QUC81QTI3WnRNV1hLRkppWW1HRE9uRGtJQ0FoQVVGQVFNak16dGY2dURCZ3dBSEs1SEZGUlVZaU9qc2JaczJmeC9QbHpHQnNiNDlOUFAwVzNidDF3OGVKRm5EdDNEbEZSVVRoOCtEQU9IejRNQ3dzTGRPalFBWjA3ZDRhZG5aMUdRVEZCRUJBVUZDU3RVMW9hMVJKSCtuNit0UlduS2l3c3hJVUxGN0IvLzM3Y3UzY1B4c2JHNk42OU82S2lvbkR1M0RsRVJrWmk0TUNCOFBIeHdmMzc5ekZ2M2p5a3BhV2hZY09HV0xac0dlenM3TEI0OFdKODhjVVhTRWhJd096WnMrSHQ3WTNodzRmckhGSmNrb1dGQlRaczJJQm56NTdwM1h0TTlDcGlFQ1Vpb2hvak1URVJYMzc1SlpLVGs5R2pSdzlwQ0thVGt4UFdybDJMalJzMzRzU0pFd2dQRDFkYnEzREFnQUV3TWpLUzVrK0tvZ2hSRk5VSy9hZ01IejRjRXlaTTBEaTNJZFlSSFR4NE1MNy8vbnVjUFh0V0dySllVYzdPemhnNGNDQUE1Wnl5WWNPR1FhRlFTTnRidFdxbDg5aUtCaTVEaVlxS2tvcnBtSmlZWVByMDZUcm4vZWxqL1BqeGNIVjF4WW9WSzVDVGt3TXJLeXV0eTJLVXRxeE5lYXZtbG5UMTZsVWNPSEFBbHk5ZkJxQmNNM1QrL1BscTF5R1h5L0hwcDUvcWJNUEZ4UVdEQnc4dTlUekZlK3RVTm03Y2lOT25UOFBaMlJsanhvekJpaFVyY09yVUtXbTdJQWpvMnJVcmZIMTk4ZVRKRXpSdDJoU0JnWUZTYjN2SGpoM3grZWVmWS9ueTVkaXpady82OSs4UEV4TVRoSWVINDg4Ly8wUlNVaEllUDM2TVo4K2VTYjl2UmtaRzZOeTVNN3k5dmRHa1NSTUF5clZWZS9ic2lkemNYQ21VWHJwMENaR1JrWWlNaklTSmlRbmVmZmRkVEo0OFdTMkFKU1VsbGVzelc5N1B0MHdtdy9YcjEzSGx5aFdjUDM5ZW11djUzbnZ2WWRLa1NXalNwQW5rY2psMjc5Nk5Bd2NPb0VPSERqaDA2QkJDUTBPaFVDalF1SEZqQkFVRndjN09Eb0R5dlYyK2ZEbG16NTZOeDQ4ZlkrdldyVGgvL2p4Q1FrSmdhbXFxMXpXWm01dHJmUytKWGljTW9rUkVWR1BzMjdjUENRa0phTkdpQlQ3Ly9ITzFiZGJXMXZEejg4T29VYU53L3Z4NTNMdDNEMGxKU2NqSnlaRUsreFFWRlVuaHMvaC94ZWxhVjlJUTY0aXFDcTM4OTcvL3hiTm56NlIxSWZWbFltS0NOOTU0QSsrKyt5NDhQVDJsbmpSalkyTzR1TGdnTGk0T2xwYVdhTldxRlh4OGZIUzJVOVBYRVhWemM4T29VYU53OGVKRnpKbzFTd295bGRHalJ3KzBhZE1Hb2FHaEdEdDJyTlplOGVvaWs4bXdaczBheE1YRlFSQUU5TzNiRjFPblR0V29mdXZvNkloR2pSb2hJeU1EZVhsNUtDb3FnaUFJcUZPbkRqcDI3SWd4WThaVWFLbWVaczJhd2Q3ZUhnc1hMb1NGaFFWNjlPZ0JNek16RkJVVndkYldGdDI2ZGNPYmI3NkpzTEF3dEc3ZEdvc1hMOWE0TnRYdlRXNXVyaFJRazVPVHBRclBnaURBeWNrSnJWcTFRdnYyN2VIbTVpWUZzNUlzTEN6UXZYdDNkTy9lSFhLNUhPZlBuOGVwVTZkdzdkbzEvUDc3NzNCMGRGVGJmK1hLbGVWK3p1Vng5ZXBWYVIxZWMzTno5T25UQjRNR0RWSXJzR1JwYVlueDQ4ZGo2TkNoeU16TXhLSkZpNkJRS05DblR4L01uRGxUb3dmYXdjRUJxMWF0UW5Cd01NNmZQdzgzTnplOVF5alIzNFVndmk0VFNZaUk2S1VyT2xFWFJuMHIzbXVVazVPRGtKQVErUGo0R0d4dHpIUG56Z0VBdW5UcFV1YWFqOW9VRlJVaE9qb2FBR3I4Zks1TGx5NmhvS0Nnek9Wd1ZLNWR1NGFDZ29JS1BTK1pUSWJGaXhjREFBSURBOHRjSTdNa1ZZKzJ2c01aSytQZ3dZT1F5V1R3OXZiV3VjK2hRNGNnbDhzeGN1Ukk2YkhnNEdDWW01dGo1c3laWlo0aklTRUJlL2Z1eGRDaFE4c3NURlFkOHZMeXlsenpNejQrSGc0T0RucXREUW9vQ3hCRlIwZWpmdjM2YU5Tb1VhVi9aOVBUMDVHWW1GaWhBaitWVVZoWWlEVnIxcUJkdTNibzJMR2pYcy9qM0xsenlNN09WbHZ5cHJSOU8zWHFwSFUrZDAxVDJiL2hSTm9JT29ZYk1ZZ1NFVkdWNFpjWUlxSlhGLytHVTNYUUZVVExmK3VYaUlpSWlJaUlxQklZUkltSWlJaUlpTWlnR0VTSmlJaUlpSWpJb0JoRWlZaUlpSWlJeUtBWVJJbUlpSWlJaU1pZ0dFU0ppSWlJaUlqSW9CaEVpWWlJaUlpSXlLQVlSSW1JaUlpSWlNaWdHRVNKaUlpSWlJaklvQmhFaVlpSWlJaUl5S0FZUkltSWlJaUlpTWlnR0VTSmlJaUlpSWpJb0JoRWlZaW82aGhiQW9YWkwvc3FpSWlvdkFxekFXT3JsMzBWOURmQ0lFcEVSRlhIMGhXUTNYL1pWMEZFUk9VbHV3OVlObjdaVjBGL0l3eWlSRVJVWlFUSGZoRGpkNzdzeXlBaW9uSVM0M2RDY096M3NpK0Qva1lZUkltSXFNb0lqYWREVERrRE1mWEN5NzRVSWlMU2s1aDZBZUtMc3hBYXozalpsMEovSXd5aVJFUlVkVXhxUTJpekF1S3RxUXlqUkVTdkFESDFBc1JiVXlHMFhnR1lXTC9zeTZHL0VVRVVSZkZsWHdRUkViMWV4QmRuSWQ3K0RFTGQ3aEFhakFTc1c3QUlCaEZSVFZHWURjanVRNHpmQ1RIbERJUTJLeUc4OGVITHZpcDZUUW1DSUdoOW5FR1VpSWlxUlVFV3hNZHJJU1lmQStTUFdVMlhpS2ltTUxZQ0xCdERjT3dIb2ZGMHdLVDJ5NzRpZW8weGlCSVJFUkVSRVpGQjZRcWluQ05LUkVSRVJFUkVCc1VnU2tSRVJFUkVSQWJGSUVwRVJFUkVSRVFHeFNCS1JFUkVSRVJFQnNVZ1NrUkVSRVJFUkFiRklFcEVSRVJFUkVRR3hTQktSRVJFUkVSRUJzVWdTa1JFUkVSRVJBYkZJRXBFUkVSRVJFUUd4U0JLUkVSRVJFUkVCc1VnU2tSRVJFUkVSQWJGSUVwRVJFUkVSRVFHeFNCS1JFUkVSRVJFQnNVZ1NrUkVSRVJFUkFiRklFcEVSRVJFUkVRR3hTQktSRVJFUkVSRUJzVWdTa1JFUkVSRVJBYkZJRXBFUkVSRVJFUUd4U0JLUkVSRVJFUkVCc1VnU2tSRVJFUkVSQWJGSUVwRVJFUkVSRVFHeFNCS1JFUkVSRVJFQnNVZ1NrUkVSRVJFUkFiRklFcEVSRVJFUkVRR3hTQktSRVJFUkVSRUJzVWdTa1JFUkVSRVJBYkZJRXBFUkVSRVJFUUd4U0JLUkVSRVJFUkVCc1VnU2tSRVJFUkVSQWJGSUVwRVJFUkVSRVFHeFNCS1JFUkVSRVJFQnNVZ1NrUkVSRVJFUkFiRklFcEVSRVJFUkVRR3hTQktSRVJFUkVSRUJzVWdTa1JFUkVSRVJBYkZJRXBFUkVSRVJFUUd4U0JLUkVSRVJFUkVCc1VnU2tSRVJFUkVSQWJGSUVwRVJFUkVSRVFHeFNCS1JFUkVSRVJFQnNVZ1NrUkVSRVJFUkFiRklFcEVSRVJFUkVRR3hTQktSRVJFUkVSRUJzVWdTa1JFUkVSRVJFUkVSRVJFUkVSRVJFUkVSRVJFVkNYK1A2UDFpQ3lSZTMyMEFBQUFBRWxGVGtTdVFtQ0MiLAogICAiVGhlbWUiIDogIiIsCiAgICJUeXBlIiA6ICJtaW5kIiwKICAgIlZlcnNpb24iIDogIjgiCn0K"/>
    </extobj>
    <extobj name="C9F754DE-2CAD-44b6-B708-469DEB6407EB-15">
      <extobjdata type="C9F754DE-2CAD-44b6-B708-469DEB6407EB" data="ewogICAiRmlsZUlkIiA6ICIxMTg4OTAxNDU3OTIiLAogICAiR3JvdXBJZCIgOiAiMzI0NjA3NjY2IiwKICAgIkltYWdlIiA6ICJpVkJPUncwS0dnb0FBQUFOU1VoRVVnQUFCbVFBQUFOYkNBWUFBQUJjay9EeUFBQUFDWEJJV1hNQUFBc1RBQUFMRXdFQW1wd1lBQUFnQUVsRVFWUjRuT3pkZVp6TzlmNy84ZWMxcTFrWVpveGxHR3ZXTE1tZVVHUXQwYStGMGxFbm5haVFGTkVoRlVvcVRpR0huS2lvVHFXa3NpYjcwaGloS0VzTWhqRXptSDIvdHQ4ZnpuVjlYZWFhbVd0bXJzc01IdmZiemUyWXovTCt2SzdsTTBmdjUrZjlmaHVzVnF0VkFBQUFBQUFBQUFBQUtEYUR3V0J3NVRndlR4Y0NBQUFBQUFBQUFBQndveU9RQVFBQUFBQUFBQUFBOERBQ0dRQUFBQUFBQUFBQUFBOGprQUVBQUFBQUFBQUFBUEF3QWhrQUFBQUFBQUFBQUFBUEk1QUJBQUFBQUFBQUFBRHdNQUlaQUFBQUFBQUFBQUFBRHlPUUFRQUFBQUFBQUFBQThEQUNHUUFBQUFBQUFBQUFBQThqa0FFQUFBQUFBQUFBQVBBd0Foa0FBQUFBQUFBQUFBQVBJNUFCQUFBQUFBQUFBQUR3TUFJWkFBQUFBQUFBQUFBQUR5T1FBUUFBQUFBQUFBQUE4REFDR1FBQUFBQUFBQUFBQUE4amtBRUFBQUFBQUFBQUFQQXdBaGtBQUFBQUFBQUFBQUFQSTVBQkFBQUFBQUFBQUFEd01BSVpBQUFBQUFBQUFBQUFEeU9RQVFBQUFBQUFBQUFBOERBQ0dRQUFBQUFBQUFBQUFBOGprQUVBQUFBQUFBQUFBUEF3QWhrQUFBQUFBQUFBQUFBUEk1QUJBQUFBQUFBQUFBRHdNQUlaQUFBQUFBQUFBQUFBRHlPUUFRQUFBQUFBQUFBQThEQUNHUUFBQUFBQUFBQUFBQThqa0FFQUFBQUFBQUFBQVBBd0Foa0FBQUFBQUFBQUFBQVBJNUFCQUFBQUFBQUFBQUR3TUFJWkFBQUFBQUFBQUFBQUR5T1FBUUFBQUFBQUFBQUE4REFDR1FBQUFBQUFBQUFBQUE4amtBRUFBQUFBQUFBQUFQQXdBaGtBQUFBQUFBQUFBQUFQSTVBQkFBQUFBQUFBQUFEd01BSVpBQUFBQUFBQUFBQUFEeU9RQVFBQUFBQUFBQUFBOERBQ0dRQUFBQUFBQUFBQUFBOGprQUVBQUFBQUFBQUFBUEF3QWhrQUFBQUFBQUFBQUFBUEk1QUJBQUFBQUFBQUFBRHdNQUlaQUFBQUFBQUFBQUFBRHlPUUFRQUFBQUFBQUFBQThEQ2ZzaTRBQUhCOXlqUWE5ZW52UjdUbDFGbWRTY3RRdHNsVTFpVUJBSUNyTE1ESFI3VXJCYXQ3M1ZyNlc4c21DdkwxTGV1U0FBQUFnREpqc0ZxdDFySXVBZ0J3ZlltS1M5QzA3WHZVdVZZTjNkdTR2aHBVRGxHZ0w4OEFBQUJ3bzhreW1uUWlKVldyanNabzE5bDRUYm05dlRwRVZDL3JzZ0FBQUFDM01oZ01CcGVPSTVBQkFMaFRWRnlDWHQzeWk2YmQwVWx0YTFZcjYzSUFBRUE1c2ZkY29xWnMzcTFYdTNja2xBRUFBTUIxeGRWQWhqVmtBQUJ1azJrMGF0cjJQWnArWjJmQ0dBQUE0S0J0eldxYWRrY25UZHUrUjVsR1kxbVhBd0FBQUZ4MUJESUFBTGY1OVBjajZseXJobTZ0RVY3V3BRQUFnSEtvYmMxcTZseXJoajc5L1VoWmx3SUFBQUJjZFFReUFBQzMyWExxck81dFhMK3N5d0FBQU9YWXZZM3JhK3VwczJWZEJnQUFBSERWRWNnQUFOem1URnFHR2xRT0tlc3lBQUJBT2RhZ2Nvak9wR2VVZFJrQUFBREFWVWNnQXdCd20yeVRTWUcrUG1WZEJnQUFLTWNDZlgyVVpUU1ZkUmtBQUFEQVZVY2dBd0FBQUFBQUFBQUE0R0VFTWdBQUFBQUFBQUFBQUI1R0lBTUFBQUFBQUFBQUFPQmhCRElBQUFBQUFBQUFBQUFlUmlBREFBQUFBQUFBQUFEZ1lRUXlBQUFBQUFBQUFBQUFIa1lnQXdBQUFBQUFBQUFBNEdFRU1nQUFBQUFBQUFBQUFCNUdJQU1BQUFBQUFBQUFBT0JoQkRJQUFBQUFBQUFBQUFBZVJpQURBQUFBQUFBQUFBRGdZUVF5QUFBQUFBQUFBQUFBSGtZZ0F3QUFBQUFBQUFBQTRHRUVNZ0FBQUFBQUFBQUFBQjVHSUFNQUFBQUFBQUFBQU9CaEJESUFBQUFBQUFBQUFBQWVSaUFEQUFBQUFBQUFBQURnWVFReUFJQnJndFZxMWZIangvWFZWMTlwL1BqeG1qdDNyc2V1dFh6NWNuMysrZWNGN3JkWUxGcStmTG1XTDEvdTF1dG1aV1hKWXJFVXVOOXNOaXNwS2FuSWR0YXNXYU1mZnZqQm5hV1Z5Qk5QUEtFbm5uakNJMjNQbVROSHp6Ly92UGJzMmVPUjlxOTNWcXRWQnc4ZTFNR0RCNTN1dCsyeldxM0ZhblAyN05uNjQ0OC8zRlZtc2ZUdjMxKzlldlVxZFR2bDVmNXhwNFVMRnhiNk8vUENoUXVhT25XcTNucnJMWWZ0eGZuOHJ6VVpHUm1hT1hPbVpzNmM2WFQvUXc4OXBPZWZmNzdRTnVMaTRwU1ltSmh2ZTBKQ2dpNWN1T0JTSGQ5OTk1MisrT0lMbDQ1ZHZueTVQdm5rayt2NmN3RUFBQUN1ZHo1bFhRQUFBTTdrNU9UbzJMRmordU9QUDNUbzBDRWRQSGhRNmVucDl2MUhqaHpSOE9IREZSZ1k2UFpyTDEyNlZGNWVYbnI0NFllZDdqZVpURnE2ZEtra2FlalFvVzY1NXRxMWE3Vnc0VUoxNjlhdHdFN0EvLzczdi9yc3M4ODBldlJvOWVuVHA4QzJQdmpnQStYazVPaWVlKzV4UzIwbEZSc2I2NUYyVFNhVHRtN2Rxb3lNRFBuNyszdmtHdGV5bUpnWUxWaXdRRTgvL2JUcTE2L3Y5QmlqMFdqL25tM1lzQ0hmZnR1K0gzLzhVWDUrZmk1ZGQrWEtsVnF6Wm8yMmJObWlaY3VXcVdMRmlpVjhCV1dydk53Lzd2VEREejhvSnlkSG8wZVBkcnJmYkRacjU4NmRDZ29Lc20vYnVuV3JsaTlmcmdrVEpxaGh3NFpYcTlTckpqczdXeHMzYnBRa1RadzRNZC8rNU9Sa0JRY0hGOXJHWTQ4OXBzaklTSDMwMFVjTzJ4OTk5RkduMjUxWnZueTVrcE9UTldUSWtDS1BYYlpzbVV3bWt4NTk5RkVaRElZaWp3Y0FBQUJRL2hESUFBREtsYnk4UEQzNzdMTTZkZXFVdzFQQVBqNCthdHEwcVZxMGFLSFdyVnVyVmF0V0Nnd01WUC8rL1YxdSs0c3Z2bENsU3BVOFViWlRWcXRWZi96eGg5TFQwKzEvVWxOVGxaaVlxSVNFQkNVa0pPak9PKy9VazA4K3FWYXRXc25YMTFlclY2OVcxYXBWOWJlLy9jMmhyYU5IaityVFR6K1ZuNStmV3JkdVhhSjYrdlRwVStnSW5JSjgvLzMzcWxDaFFvbXU2UWs3ZHV4UVJrYUdxbFdycHBZdFczcmtHcU5IajliaHc0Y0wzUC94eHg4cklpSkNUenp4UklIQlUrL2V2VFYrL0hpSGJTWDlEQXJpTEV6NTRZY2Z0Ry9mUGsyZVBGbno1czFUbFNwVjNIYTlncHc4ZWRMZStmeVBmL3pESHNiRXhzYnFoUmRlS0haN1gzNzVwVnZyYzRmcjVmNXhKaUFnUU5LbHNOUG0zTGx6T25ueXBFYU5HcVZodzRacHlKQWhaUllDbEhUazA3MzMzbHRnQ0hVdGM5Zm5jT2pRSWExYnQwNEhEeDVVWW1LaXJGYXJxbGV2cnZidDIrdWhoeDVTV0ZpWVc2NERBQUFBNFA4UXlBQUF5aFd6MmF5VEowOUtrcnAyN2FxbVRadXFXYk5tYXR5NHNkUFJFRWFqMGVXMkx3OTRpcHBLeTJLeEZIaU1LKzFVcTFaTk0yZk8xUFRwMC9OTlhSTVVGS1RRMEZCRlJFVFlPNjRqSWlMMHhodHZhT3pZc2ZyMDAwL1ZvRUVEZGVuU1JaS1VsSlNrcVZPbnltUXlhZEtrU2FwUm8wYlJMN1lRa1pHUkxoMTM1c3daK2ZqNE9IUW0vL25ubnhvelpreXhybGVjenRTMWE5ZksyOXRiano3NmFJSEgyRVpLcGFhbTVndXVYUFhnZ3c5cTRNQ0JUZ09WeU1oSTllalJRM1hxMUZGMGRMU1NrcExVcVZNblZhcFVTUWNQSGxSY1hKeTh2QnhuZmUzYXRhdjk3NG1KaVRweTVJaTh2YjBMdkg1aG40R3RubHExYXVXN3pwWEhPUFBVVTAvcHQ5OSswOG1USnpWMTZsVE5uajFiUGo2ZSt5ZGZSa2FHcGs2ZHFweWNISFhxMU1saFpJblpiRlp5Y3JMSHJsMFdTblAvbEZlMkdzMW1zMzNiNE1HRDFheFpNODJZTVVNZmZmU1JvcU9qTlhIaVJJV0hoMHU2ZFA4OThNQURIcTNyczg4K1UzaDR1S3BYcis2d1BTc3JTK25wNlRJWURLcFdyVnFCNTFlcVZFa1pHUm02Nzc3N0pEa1BNRjIxZS9kdXpaNDlPOS8yczJmUDZxR0hIbkpwKy96NTgrM3ZYMGxjL3ZtVTF1ZWZmKzUwQkU5c2JLeGlZMk8xWWNNR3padzVVNDBiTjNiYk5RRUFBQUFReUFBQXlyR0pFeWU2UEYzUzExOS9yWkNRRUtmN25BVUNya3luVlpwamJCMW5FeVpNa05sc1ZraElpS1pObTZaejU4NXA1Y3FWVHMrNTZhYWJORzdjT0czZnZsMTE2dFN4YjgvSXlGRGR1blhWczJkUGRldldyY2lhaXVMS05EcVMxTGR2MzN6dnFiKy92OHNkMHJiM3h0WGpwZjk3OGpzaElhSElZM056YzEwNnpwbU1qQXlIbjIwMTJtcTJCVUxqeDQ5WFVsS1NIbi84Y1RWczJGQnZ2ZldXNHVMaThqMmgvc29ycjlqLy90NTc3K25Ja1NOcTI3WnRnZGN2N0RPd2ZWL256WnRYNEpSSmhZM1c4UGYzMStUSmsvWDAwMC9yenovLzFJSUZDencyU2lBM04xZXZ2dnFxNHVMaVZMdDI3WHhUUDlXclY2OVVuZUEycnF4RlpCdmRVZFN4M3Q3ZSt2REREMHRjUzJudW4vTEt6ODlQM3Q3ZU1wbE1zbHF0OXU5M3ExYXROSC8rZkUyZE9sV0hEeDlXWW1LaVBWQXdHQXdGQm9ZRnVmdzc2OHE1dGpxV0xWdm1zUDNsbDEvV25qMTcxTDkvZjQwZE83YlFOcTY4MTBzcVBEemNJWGlWcEZXclZpa3dNTkRsN2FVTjUyd1BBN2hqaE15RkN4Y1VFQkNnZ1FNSHFuUG56cXBXclpveU16TzFaY3NXZmY3NTUwcFBUOWUwYWRPMFpNa1Nqd2E2QUFBQXdJMkdmMTBEQUc1SWhYVVM5K3JWUzE1ZVhscTNicDNUL1hsNWVicjc3cnVMYkVlUzJyUnBZLzk3UVoxYUw3endRcjVSQkZPblRzMTNYR0ppb25idTNHbi8yZFl4ZlBEZ1FZY250M056Y3lVNWRrelBtemV2MERxdmxKNmVMclBabk85cDdnWU5HcmpjSVcwTEZsdzkvbkxPM2xlcjFhb1JJMFlvSmlaR3ZYcjEwb1FKRTRyZGJrRnNOVjRaM3RtQ05Wdm5zYTFEdEtET1pJdkZvdTNidHlzd01GQ2RPM2QyVzMzRlZiZHVYUTBkT2xSTGx5N1Y5OTkvcno1OStpZ3lNbEwzM250dnZtTUxHOEZrKzU3YlhQNjVHSTFHdmZycXF6cHc0SUNDZzRQMSt1dXZPNnhCNGs3RldZK29xR092L095dTV2MXp0VndaU2psN1RjMmJOOWVMTDc1by96a2dJRUFaR1JuS3k4dHpHSTFZdFdwVnpaNDlXMy85OVpkdXZ2bG0rL1pLbFNvVitEdlNtZWpvYUUyYU5FbVM5T1NUVDJydzRNSEZlMUgvczMvL2Z1M1pzMGNoSVNFYVBueTRmWHRzYkt5aW82UHRvMkhjcldIRGh2bUN6VldyVnFsS2xTb3VieStPeHg1N1RIRnhjVTczRlhUUEZpZjh2T21tbXpSa3lCQ0g3MmpWcWxVMWJOZ3dWYXBVU2ZQbnoxZDhmTHdPSERoUWFMZ01BQUFBb0hnSVpBQUFLR054Y1hINXBqVXJqdXpzYktlZDBKZHZLMmcwUld4c3JESXpNeFVhR3FxS0ZTdXFRb1VLeXN6TTFQTGx5eVZkNnJRckwzYnMyS0dZbUJqNStQaG8yTEJoVG85WnYzNjlKT25PTysrVXI2OXZxYTlwZTk5c1lacnQ1NEtlVU4rN2Q2OVNVbExVdjM5L2wwZDNlY3Jnd1lNVkV4T2pRWU1HcVhIanhzck56YldQQkxKYXJUcHo1b3drNXlPWWJOK2QyclZyTzMydDZlbnBtanAxcW43Ly9YZFZxRkJCTTJiTVVHUmtwRkpTVW5UKy9IazFhdFRJN2E4bktDaW93TkZsa3RTL2YzOFpqY1pDTzZVSERScWs3T3hzaDIzWDQvMVRVQ2gxK2ZhcVZhczY3TE1GTXJtNXVmWkF4bUt4S0NrcFNSY3VYRkJTVXBLKy9mWmJuVDkvWG4zNjlGSGR1blZkcmljakkwUHZ2UE9PcEV1anB1Ni8vLzdpdmlSSmwwWkIyY0t4cDU1NnlqN2xZM1oydHA1Ly9ubWxwcVlxUER4Y3Q5OStlN0hibmoxN3R0YXNXZU93TFRZMjFpSDhjTWRvTDFmVnJGa3ozN1NIQlkwNlBIUG1qTU5VbXE3bzE2OWZnZnQ2OWVxbCtmUG5TN3IwLzA4RU1nQUFBSUQ3RU1nQUFIQ1puSndjZmZMSko4V2Vpc2NkWE8zc2UvVFJSeDJtNm1yZnZyM0R1UU1HREZCT1RvNUw3ZjMyMjIvNjE3Lys1WFNmbjUrZjA0N1RDeGN1Rkd0MGlpdlRUVW1GajZTeFdxMzJhWXY2OWV0WDREbzZiNy85dGlTcFk4ZU9icGt1eWpZTmxpMlF1WExFekpWczczbmZ2bjBMYmRlVmRYVksrNlMvajQrUEprK2ViUC9aMzkvZi9oN241dWJhMTNweDlyN2I2bHU0Y0tIVFlPbkZGMS9VaVJNbjVPL3ZyOWRmZjEzTm16ZVhKQzFldkZnLy9mU1Rubm5tR2FlamNjcWpxMzMvWEExWDFsN1FhOHJJeUZCOGZMemk0K1B0MysxWnMyWXBQVDFkNTgrZjE4V0xGNTJHVWZYcTFTdFdJUFArKysvcjRzV0xNaGdNR2p0MmJJbW53RnEyYkpsT25UcWxkdTNhcVhmdjN2YnRBUUVCR2pseXBONTY2eTI5Ly83N2F0MjZ0VDJzY1ZWb2FLZzk2TWpNekZSU1VwSjhmSHhVczJaTmgrUG16cDFyLzd2dE8zNzVObWZiUTBORE5YVG9VUHQrWi9mLzVkdDY5KzZ0bVRObk91dzNHbzNxMzcrL2ZIMTk4OTJ6dHMvWFhTNy8vWFl0cklFRUFBQUFYRXNJWkFBQXVNd0hIM3lndi83NlM2TkdqY3Eza0xSdDlFWFBuajFkRGsrSzZuanIyYk5uS2FvdHZhWk5teW95TWxKbXMxa1dpMFZXcTFXQmdZR3FWNitlSG5ua0VkV3FWU3ZmT1dhejJhMVRTTGxpdzRZTk9uNzh1QUlDQWh3Nk5qMWw5T2pST256NHNQM25LMGZrT0JzMWtwR1JvUjA3ZHFoQmd3WnExcXhab2UwWHRxNk83ZjJxVmF0V2djR1BPOTVUcWVSclVkeDY2NjFLVEV6VTlPblQ3ZE5ZSFQ1ODJINlBOR3pZMEMzMWxYY2x1WC9LZzZpb0tNMllNVU5aV1ZuNTl2M3l5eS8ydndjR0JpbzhQRnpWcWxWeitOT3laVXVYcjdWNTgyWnQyclJKa25ULy9mYzdUSHRXSER0MjdOQm5uMzJtNE9CZ3ZmRENDL24yMzNYWFhWcTNicDMyNzkrdkJRc1dGSHRLdzhjZmYxeVBQLzY0cEV0QjVOZGZmNjJhTld2bUN6OVdyVnBWN05vakl5TWRmbTlkZnYrZlBYdFdGb3ZGWVZ0b2FHaStObXpCbUR0Ry9oVmwvLzc5OXI4WDlic01BQUFBUVBFUXlBQUE4RDlIamh6UjJyVnJaYlZhbFpDUVlIL3EzOFkyK3FKcjE2NEtDQWpJZC83eDQ4ZDEvdng1ZGVyVXliN04xc2xtTkJvVkh4L3ZzRTJTd3NMQzNQNDZpcU5odzRiRlh1T2xldlhxTGdWU3R1Q3B0TlA4WkdSazJCZGhmK0tKSjY3S2U5YTllM2MxYnR4WW16ZHZWbHBhbXZyMTZ5ZGZYMTlGUlVVcFBqN2VhVkR5MDA4L0tTOHZUd01HRENpeS9jTGVjOXY3Tm0vZVBBVUhCenM5cGsrZlB2bEdMaGlOUnYzOTczOTMyRmFoUWdVdFhyeTR5SHFLNjhFSEgxVGZ2bjN0b3lSTUpwUGVlKzg5V2ExVzllblRwOFNkN3RlYWt0dy81VUZZV0poeWMzUHRZVXQ0ZUxnQ0F3TzFldlZxMWFwVlM2Kzg4b3FxVmF0VzRQZlBWY2VPSGJPdnp4TVpHWm52KyttcVZhdFdhZDY4ZWJKYXJXclhycDEyN2RxbDFOUlVwYVNrS0RrNVdVbEpTZmFwMWFSTHYzUHV2dnZ1RW44UGQrM2FWZWoreU1qSVlxK2xkYm5MejMzb29ZZVVuSnhjWkh1MmRZQThQUlZpVmxhVy9mZHRwMDZkVkx0MmJZOWVEd0FBQUxqUkVNZ0FBSW9sMTJ6V3FkUjAvWldVcXA5aVlyWDE5Rm1QWGV2S0JjVXYxNlpORzgyYU5jdHQxektielpvN2Q2NnNWcXNHRFJxa08rKzhzMWpuLy9iYmIzcmxsVmVVbTV1cjZkT24yK2ZjdDNXeWJkMjZWZE9tVFhQWVp2UHp6eis3NFJWY3Y1WXNXYUtVbEJRMWJkcFVBd2NPdkNyWGZPQ0JCeVJKKy9idFUxcGFta2FNR0tHZ29DQk5tVEpGOGZIeCtkWjJrR1JmZjZKRml4WlhwY1lyMllMRXl4VTAzWkJ0ZXFxU0NnME5kWGlLZituU3BmcnJyNzhVR2hxcUVTTkdTSEp0V3JiQ2ZQMzExdzdUem1WbFpSVTYvWjF0ZXJuQ2pzbkt5aXJ4cUtEclNZTUdEYlI2OVdxSFlERTlQVjJyVjYrVzJXeFdnd1lOOHAyemFORWlOVzNhVk4yNmRYUHBHb21KaVpvOGViS3lzN1BsNCtPajJOaFkzWDMzM2ZhQU5pc3JTNEdCZ1M2MUZSZ1lhRjhqWmZQbXpkcThlWE8rWXlwV3JLaUlpQWo3Q0w2NWMrZHF3WUlGTHJWL3VSTW5UdWpzMlV2L3Y1YVhsNmM1Yytib2tVY2VjUmd4bVpxYXFpVkxsaFM3N2RLd1RVbm03R0VBZDhuSXlOQ1VLVk1VR3h1cnFsV3JhdXpZc1I2N0ZnQUFBSENqSXBBQkFCUXFNU3RiVVdjVEZCVVhyNzNuemlzaE0vOFVONTV5NWFMVGw2dGN1YkpicjdWczJUSWRPWEpFYmR1MjFjaVJJNHQxN2c4Ly9LRDU4K2ZMWkRLcFpjdVdhdHk0Y2I1am9xT2o3WDgvY09DQVRDYlRWVmtvT1RjM1YxRlJVUTZMWEJlM28vejk5OSszVDF2ajZub3dseXZPT1MxYXROQzRjZVBzUCsvWnMwZmZmLys5SkduY3VIRlh2VE05THk5UDB2K3RJV01ibGVKc2hNeUFBUVAwM252dmFkcTBhWm8vZi81VlgzdkJ6OC9QWVRSU1laK3o3WFU0QzVhSzY4Q0JBL3J5eXk4bFhmcU1iR3QzVktsU3BjaHprNU9USlVraElTSDUzdE1yZjdaYXJTNU4xVmJVTWNYNURybjcvaWt2REFhRGNuSnlIRHIzZzRPRFpUQVk3Si9KNVRadDJxU3Z2dnBLdnI2K2F0U29VYjUxVmE2VWtaR2hsMTkrV1VsSlNmTDE5ZFdvVWFNMFo4NGMrLzdVMUZTTkdERkNIVHAwMEQvKzhZOGkxM3ZwM3IyN3RtelpvdURnWUlXRmhkbi81T1hsS1RRMFZDMWF0TENQSExsNDhhS0dEUnVtdUxnNEhUMTZ0TmpUeHExYnQwNGhJU0ZLVFUxVlRrNk9ObS9lck45KyswM3Z2ZmVlS2xXcUpFbEtTMHZUWjU5OVZxeDJTeXM5UFYyU0ZCUVU1SkgyTDE2OHFBa1RKdWowNmRNS0R3L1hXMis5VmVZak9BRUFBSURyRVlFTUFNQ0JWZEtmNTVPMDlzUnA3VHB6VGpFcGFXVld5OGNmZit6eDZWa2s2ZENoUS9iT3RTbFRwcmpjU1oyZG5hMTU4K2JaMTgzbzFhdVhubi8rK1h4ei9Gc3NGb2QxR1NaUG5pdy9Qejh0WExpdzBOQ3B0S1pQbjY2b3FDaGxaMmZiUjI5SWw2YmJTVTlQVjBwS2lrSkRRd3ZzNER0MzdweE1KcE5EQjNaSjFpNHB6amxYUG9YKzl0dHYyNStNcjErL3ZpUnA5KzdkV3JSb1VhSHRqQmt6cHNEUGNkR2lSUzR2S201N0t0MzJQYlRWNHF4VC81NTc3dEhodzRlMWJ0MDZMVjY4V0tOR2pTcXdYVmM2OWUrNzd6NlhhblRGaVJNbk5IMzZkUHZQdGhFeVpyTzUwTUJzeElnUitWN3I1U084NHVMaU5HM2FOUHY3MHJGalIvcytXMGhUR052N01HZk9uRUxYMVpFdWRVU3ZYTG15d1AzOSsvZVgwV2dzZElxOFFZTUdLVHM3dThpNkpNL2NQMlh0azA4KzBmSGp4M1hzMkRGVnJseFpIM3p3Z1gyZndXQlFTRWlJVWxKU2xKR1JZWit1N05DaFEzcm5uWGRrTUJnMGZ2eDRsOEtZeVpNbjY5U3BVeklZREpvNGNhTDkzclhadEdtVExsNjhxRFZyMW1qbnpwMTYrdW1uQzExUHk5ZlgxejdDOEhLMjc4K1BQLzVvM3hZV0ZxYkpreWVyZWZQbUNna0pVVVpHUnRGdnpQL2s1ZVZwNDhhTnV1MjIyN1JtelJwVnFsUkpRNFlNMGR0dnY2M1hYbnROYjczMWxxVFNUMWxXRWhjdlhwUWtoMUZqN21JMEd2WHl5eS9yOU9uVGlveU0xRnR2dmFYdzhIQzNYd2NBQUFBQWdRd0E0SC9PcEdWb3pmRlRXblA4bEU2bnBoZnIzQVpWUWxTblVyQTJuL0xjOUdXZWtwQ1FvTmRmZjkwK1lzRFZwNDhQSGp5b3Q5OStXM0Z4Y2ZMMTlkVXp6enlqZSs2NXgrbXh2Lzc2cTVLU2toUVFFS0RzN0d3OSsreXpldmZkZHpWcjFpeDdCNTlVOG80N3E5V3FtSmdZUlVkSEt6bzYycjdXd0pZdFd4UVFFS0N1WGJzNkhQL1JSeDhwT2pwYWt5Wk5VdS9ldlRWOCtQQjhiYWFscFdudzRNRUtEQXgwbUw3SWxmVmdacytlclRWcjFxaENoUXJLeWNuUitQSGoxYnQzNzBMcnY3TFQybUt4Nk0wMzMzVDZ0SDVtWm1hUklVOWNYRnlCKzY1Y2U2VXdXVmxaOHZQenM5ZG5teGJMMlFnWlNYcjY2YWUxZS9kdS9mREREM3JnZ1FkVW8wWU5wOGNWRmo3WVhsdXRXclVLdkU1eGc3SGMzRnluNXhRMTZ1VE1tVE1GN3JOMXZLZW1waGFybHZMbWF0NC9WOFA1OCtlMWZmdDJ4Y2JHNnVUSms0cUppYkVIaTU5KytxbWtTK0ZMblRwMThwMGJHaHFxbEpRVW5UMTdWazJhTk5HeFk4YzBlZkprNWVYbGFmanc0VVZPNVhqeDRrVk5talJKTVRFeE1oZ01HalZxbExwMTY1YnZPelpvMENEVnFsVkw3NzMzbmhJU0VqUno1a3l0WDc5ZXp6MzNuQ0lpSWtyOUhuVHUzTGxFNTYxZnYxNnBxYW02L2ZiYjdTRmM3OTY5dFhIalJzWEh4OXRERVU5ekZwSm1abVpLa3Y3NDQ0OTgrMjNmV2R2MmtKQVFoeEZKUlZtL2ZyMU9uRGloNE9CZ3doZ0FBQURBd3doa0FPQUdacFcwNjh3NUxUOTRWTCtjalhmcG5FYWhsWFYvMDRicVhyZVd3Z01kNTdKdjk1Ly9lcUJLejhuS3l0TGt5Wk9WbEpSVXJQUG16NSt2OWV2WHkycTFxbDY5ZXBvNGNhSWFObXhZNFBIcjE2L1hUVGZkWk84VTc5dTNyL2JzMmFPdFc3YzZQTmx0NjZRL2MrYU1EQWFEZmFxZDJOaFllWHQ3MnpzcTQrTGlITllBV2JSb2tiNysrdXQ4MTUwMmJacmF0bTJiYjhTT0pMVnUzVnIrL3Y3YXNXT0gwdzdselpzM3kyUXlxWHYzN3NVYXBiUnc0VUt0V2JORzlldlgxN2h4NHpSbXpCZ3RYcnhZWGJwMGNScDJIVDU4V0hQbXpOSHc0Y1BWb1VNSCsvWVBQdmhBZS9mdVZXaG9xSktUayswak1DU3BaOCtlQlQ1TmJ3dTFybHgvcExpKy9QSkxKU1FreUdnMHl0ZlhWM1BuenBYMGYwRklRYU52Z29LQ2RQLzk5K3Vqano3UzJyVnI5ZmpqanpzOXJyQ242MjJ2WWQ2OGVRVXVxdDZuVDU5aUJVdk5talZ6Q05QV3JGbWoyYk5ucTJQSGpnNGpaNjZzNGNjZmYzVDYrYWVrcEdqaXhJbUtqWTFWNWNxVmxaS1M0bkl0NVUxNXVuL2M0Y0tGQ3c0alg3eTl2V1V3R0dTMVd2WGNjOCtwUVlNR2F0Q2dnZE1wOWFwV3Jhb1RKMDdvOU9uVE1wdk5tang1c2pJeU1qUnc0RUFOR1RLazBPdkd4c1pxNHNTSlNreE1sTUZnMFBQUFA2OSsvZm9WZUh6Nzl1MzE0WWNmYXVIQ2hmcnh4eC8xNjYrLzZxbW5udElUVHp5aCsrNjc3NnFQTERLYnpmcnFxNjhVR2hxcWR1M2FPZXg3NFlVWEZCZ1lhTDhmWTJOajNUYnl4Wm5DUXRMczdPd0M5OXUyRjJkVWtIUnAya0hwMHRSd2hERUFBQUNBWnhISUFNQU5LTTlzMXByanA3VDg5eU02NGNLVVpONWVCZzFvVkYrRG16ZFNvMUQzcnQxU1ZteHJISnc4ZVZKRGhnelJGMTk4NGZLNTY5YXRrNWVYbHg1ODhFRTkvdmpqVGp0c2JTNWN1S0N0VzdmcXNjY2VjK2dRSHpObWpHNjY2U1oxN2RwVlFVRkJ5c25KVWI5Ky9XUTJtOVczYjEvVnJGblQzbW5mcTFjdlZhbFN4Zjd6NXMyYkhhWmRDZ3NMVS9YcTFYWDc3YmVyUzVjdWV2bmxsNVdUazZOT25Ub1ZXSmV2cjYrNmRldW1EUnMyS0RvNjJxRUQwbXcyMjZlYkdqQmdnRXZ2aWRsczFvSUZDL1RkZDkrcFlzV0tldVdWVjFTN2RtM2RlZWVkK3Zubm56Vi8vbnhObUREQmZueDJkcmFXTEZtaWxTdFh5bXExNnQxMzM5WFNwVXNWRUJDZzFhdFg2N3Z2dnBPUGo0OWVlZVVWalJzM3ppR1F1Um8yYjk2c1k4ZU9TYm8wbmMrcVZhc2M5aGMyclYzUG5qMzEwVWNmYWUvZXZma0NtVTgrK2NRdDlaVzJuZDkvLzEyUzFMUnAwMktmbTVPVG8zSGp4aWsyTnRZK1BkVHp6ejlmcW5yS1VubTRmOXlwUVlNRzZ0Njl1NW8yYmFwbXpacnBwcHR1MGdNUFBLQ2NuSndDUi9IWjJEcmpWNjFhcFppWUdPWG01dXJSUngvVlk0ODlWdWg1MGRIUmV2UE5ONVdXbGlZZkh4KzkrT0tMaFU1QlpoTVFFS0N4WThlcWE5ZXVtalZybHBLU2tyUmd3UUp0M2JwVkw3endnajJrSGpGaWhFNmNPRkZnTzNmZmZiZlQ3YTZNNkxQNS92dnZGUmNYcDRjZmZqamZ5TFJxMWFvNS9Cd2NIS3dlUFhvNGJGdTFhcFdDZ29MeXZlNHJmM2U0NHNxNlRTYVRoZ3daWWgrTk5uejQ4Q0lEc3VLd0JUaWhvYUZ1YXhNQUFBQ0Fjd1F5QUhBRE1Wa3NXbm5raEQ3Y2QwZ1hzM09LUE43TGNDbUlHWDVMYzBWVTlNeEN3bVVoTXpOVEw3NzRvbzRmUDY0T0hUcm9pU2VlS0RTUStmUFBQN1Znd1FMN3o4MmJON2MvYVY2VWxTdFh5bXcyMnp0dmJVSkNRdlR3d3c5TGtzTTBRTGJST3JiRm81MjU0NDQ3SEg0ZU1HQ0FIbmpnZ1NKcnVkTEFnUU8xWWNNR2Zmenh4MnJidHEzOWlmU1ZLMWNxSVNGQnJWcTEwczAzMzF4a08ybHBhWm8yYlpyMjc5OHZIeDhmVFpzMlRiVnIxNVowcVNOMXo1NDkydVQvdFJnQUFDQUFTVVJCVkxCaGcyclVxS0doUTRmcXh4OS8xS2VmZnFxVWxCVDUrZm1wZi8vK0dqSmtpSDJCOFZxMWFzbGdNR2pNbURFdVhkOFRiQ04wSms2Y3FFNmRPdG5YcnhnelpveU9IRGxTNk5QNzFhcFZVMGhJaU5PbjJDOWZJNmMwU3ROT2JtNnVmVTJqRmkxYUZQdjhDaFVxeU4vZlgyRmhZWm8xYTViRHd2RFhvcksrZjl6TjM5OWZreWRQTHRHNXRpbjJEaDgrTEM4dkx6MzMzSE9GaGpoNWVYbGF2SGl4UFZnTkNRblJLNis4b2xhdFdoWHJ1bTNidHRXSEgzNm8yYk5uYThlT0hUcDA2SkJHamh5cEYxNTRRVDE2OUZEVnFsWHRVM1pkTGlFaFFkS2xlNjYwSTJvMmJOZ2dYMTlmRFJvMHFORGordlhycDlEUVVJZXdOUzh2VDZ0V3JWS05HalUwZXZSb2grT05SbU94ZzQ3RXhFU0hFR2pMbGkxS1RVMVZ6Wm8xbFp5Y3JKVXJWK3ErKys2VHY3OS9zZG90eUtCQmczVGJiYmVwY2VQR2Jta1BBQUFBUU1FSVpBRGdCbUN4V3JYaFJLd1cvUHE3enFTNU5wVkpoNGpxZXVtMnRxb2JVdEhEMVJWUFNrcUt0bTdkcW4zNzltbnExS2xGSG4vNTFDMjJVUTMrL3Y1S1MwdFQ0OGFOTlhueTVBSTc4azZmUHExbHk1WnAwNlpORHR0bnpweFpZQ2QwYm02dUVoTVRGUmtaYWU4NGE5cTBxWDM2c2FMODlkZGZrdVIwZlllQ2xMUlRya21USnVyVXFaTjI3OTZ0RlN0VzZJRUhIbEJzYkt5V0xGa2liMjl2UGZQTU0wVzJzV1BIRHMyYk4wOFhMbHlRZEdtMHdlV2QwS0dob1JvN2RxeW1UWnVtVHovOVZPdldyVk5pWXFMOC9QeDAzMzMzYWNpUUlmazZLMXUzYnExMzMzMVhMVnUyTE5IcktnbG5hemJZUG90Njllclp0OW1tTUN0S1VGQ1E0dU1kcHdGMGRvM0NqQm8xcXNBMVpDNDNaODZjWWszUHRtN2RPcVdscGFsbXpacHEzYnAxc1dxeWVleXh4MVMzYmwzVnJGbFQ1OCtmTDFFYnhaV1ptZW5TTkZGRkhYUGxlMXFXOTA5NXNtN2RPb2RnZXN5WU1VNUhudVRtNXNyZjMxOG5UcHpRbTIrK3FaTW5UMHE2ZEo5TW16YXR3SFdUaWxLcFVpVzkrdXFyK3Y3NzcvWHZmLzliWGw1ZTlvQmd4b3daVHMreGZkWkxsaXdwOWRSd3ZYdjMxcmx6NTRvTVQ4YU5HNWR2bTIzS3ZyQ3dNSmVPZCthSEgzN1FnUU1IdEgvL2ZnVUZCV25wMHFXU0xvVTl0aEZ4QXdjT1ZHSmlvcjc1NWh0OThjVVhSWTVjY3RYbDAwVUNBQUFBOEN3Q0dRQzR6a1hGSmVoZlVmdDE5S0pyYXp5RUJsVFF1STYzcUUvRHVycTZNL2dYTEMwdFRUdDI3TkNXTFZ1MGI5OCtXU3dXcDRGSVFrS0NNak16RlJ3Y3JJQ0FBT1hrNU5nN0dDdFVxR0NmLzkvSHgwZlBQUE9NV3JaczZiU2RtSmdZTFZ1MlROdTJiWlBWYXJXSEIvLzliOUZyNUp3OWUxWWpSb3hRMDZaTjFhTkhEK1htNW1ydzRNRXV2OWJ0MjdkTFVwRlAxbS9ldkZrVktsUlF4NDRkUy9WaytOTlBQNjE5Ky9acDhlTEZDZ3NMMDlLbFM1V2JtNnVISDM2NDBIVng0dVBqOWNFSEgyalhybDJTcERadDJtamZ2bjFPaiszV3Jac2VmZlJSTFZ1MlRJbUppYXBaczZabXo1NnRxbFdyRnRqKzFReGpKT2RyTnV6ZHV6ZGZMVWFqc2REcHlpVEpZckVvT1RsWmdZR0JSVjZqTUdmUG5uWHB1TXZYRXlwS1FrS0NsaXhaSWttNjk5NTdTL3pkS1d3NkwwOHhHQXoya1ZmT25EbHpSbGFyMVQ3TlZVSEh1Rk5KNzUveTVNS0ZDNW96WjQ2aW9xTGs0L04vLzJsZ0czMXl1ZlQwZEEwYk5reTlldlZTY0hDd1BZeTU5OTU3OWRSVFQ3bGx4TWFBQVFQVXNtVkxuVDE3dHREUDI5MTY5dXhaNlAzZ1NoZ1lGUlZWNkhIZmZ2dXRnb09EbFptWnFYMzc5aWs2T2xycDZlbVNwUGZlZTg5K25HMjlNRWxhdkhpeDR1TGlWS1ZLRmQxenp6MUtTMHZUcWxXcjlQbm5uNnRkdTNabE5vb1FBQUFBUU1rUXlBREFkZXA4VnJibS9MSmY2MCtjZHZtY3ZnM3I2cVhiMnFxaVg5RWpBRHpGMWprbFNhdFhyOWF1WGJ0MDRNQUJlNmV6d1dCUXExYXQxTDE3OTN6bjd0eTUwMkV4Njh0ZCtRVHc3YmZmWG1BTnFhbXAyclp0bTZSTG5YUi8vL3ZmVmIxNmRaY0NHZHRJa2RUVVZMVnYzMTZSa1pIcTBxVkxrZWRKMHZuejU3Vmx5eFo1ZTNzWGVjN3Z2Lyt1VmF0V2FlclVxWVcrbHFKRVJFVG8rZWVmMTh5Wk0vWEdHMjlJdXZSZUZiUVkvZW5UcC9YRkYxL281NTkvbHRsc1ZrQkFnSjU2NmluZGZmZmQ2dDI3ZDRIWGVleXh4NVNYbDZjdnYveFM1ODZkMHh0dnZLRng0OFpkMVE3WHdseTVaa05TVXBJT0hEaWd3TUJBdFduVHhyNDlKeWZINlFpWlRaczJxVkdqUnFwUm80WldyRmloN096c2ZLTlBYRjNQd3RhaGErdThkWmVrcENSTm5UcFZHUmtaYXRDZ1FaRlRNNVUzZ1lHQjluV1VuT25mdjcrTVJtT2h4d3dhTk1oaC9hWFNLdTc5NDZyNCtIajk3Vzkva3lRdFhMalFwZWtSaXlzN08xc3JWcXpRVjE5OXBheXNMTldwVTBlVEprM1NmLzd6SDBWSFIydjE2dFVhTW1TSVE3QVlIeCt2akl3TUhUcDBTUFBtemRPNWMrZlVvMGNQdFcvZjNxMjExYXRYejJGa1dta0VCUVhwd3c4L0xQSzRvdTYxd242L2JkMjZWVGs1bDZZQmpZaUlLSEFxUUY5Zlh4MC9mbHpQUHZ1c1E1QWFGQlNrTm0zYXFGMjdkbXJYcnAxOVNzSjE2OWJwMjIrL2xTU05IRGxTL3Y3K0NnOFAxOUNoUS9YeHh4OXI2dFNwbWpOblRxRWhaRkVzRm91bVQ1K3U2T2hvUGZ6d3cvYXBOQUVBQUFCNEJvRU1BRnhuekJhcnZ2enptQmJzL1YxWlJwTkw1d1Q2K21oU2wzYnExN0N1aDZzcm1tMnhjVW1hUDMrK3BFc2hUT3ZXclhYSEhYZm85dHR2VitYS2xaMmVlL2xUeFRZK1BqN3EwS0dEUm8wYTVYSU50OXh5aThhTUdhUFdyVnNYdTZQTE5rMVY3ZHExVmJ0MmJVMmFOTW1sVVFoV3ExVno1ODVWYm02dSt2VHBVK1FVVkxiMUZLcFVxVktzK3B5cFhMbXlLbFNvWU85UXJGKy92aXdXUzc2cG5USXlNalJ1M0RpbHBxYktZRERvemp2djFQRGh3d3RkenlRM04xZmJ0bTNUbWpWck5HWEtGSVdIaDJ2aHdvWDYvZmZmTlh6NGNOMTExMTBhT0hCZ21hMWQwTDkvZi90MFE1ZGJ1WEtsTEJhTGV2WHE1UkRBNU9ibU9wMGFhZWZPbmZZT2VadXlXTkRkeGpiZGtjbGswc1dMRnhVV0ZxWi8vL3ZmT243OHVJS0NndlRTU3k4NWpJWW83OTU1NTUwaVJ5YTVZdnIwNmJKWUxHNm82UCs0ZXY4VXg2RkRoeVJkV3RQRjNXR015V1RTOTk5L3I4OCsrMHdwS1NreUdBd09JMXdlZnZoaFJVZEhLelUxVlo5KytxbEdqQmhoUDljMnlxdFJvMFl5R0F4NjZhV1gzRnBiYWFXbXBpbytQbDduenAzVHVYUG4xSzVkT3pWcTFNZ3Q0Yzc0OGVPZGJ2LzQ0NCtWazVPamJ0MjZ5V0F3YU51MmJSbzZkR2lCQVU3ZHVuWHRhekIxN05oUkhUdDJWTXVXTGZOOXZ6ZHMyS0IzMzMxWGt0U2pSdy8xNk5IRHZ1K1JSeDdSM3IxN2RmRGdRWTBiTjA2dnYvNjZtalZyVnFMWGRmTGtTZnNEQ011WEx5ZVFBUUFBQUR6czJ2a3ZjUUJBa1E1ZlROYnJXNk4wTk1tMTZja2txVVY0bU42NHM3TWlLZ1o1c0RMWEhUeDQwUDczdW5YcnFtZlBudXJaczZmREFzY0ZhZGV1bmI3NjZpdFpMQlpaclZaNWVYa3BKQ1NrUkIyanpoYXk5dkx5a3NWaVVWNWVYb0ZyeU5qV0hhbGI5MUs0MWFoUkk1ZXV0MmpSSXUzYXRVdkJ3Y0ZPMXdXNHNoUFpGaUtVWm5GM285R28vL3puUC9ybW0yOWt0VnJWc21WTC9mbm5uL3J2Zi8rcnFLZ29qUnMzVGsyYk5yVWZIeHdjclBIangrdTc3NzdUOE9IREM1eVN5V0t4Nk1DQkE5cTBhWk8yYnQxcUQ0OHNGb3NHRFJxa0ZpMWE2Ri8vK3BlT0hEbWk5ZXZYYS8zNjlhcGR1N2JhdFd1blcyNjVwZERSUWE2dXd6Sm16SmhDTy9CZmUrMDFSVVpHT2wzTS9mejU4L3JtbTIvazYrdXJCeDk4MEw3ZGFEUXFJeVBENlhleFZhdFdPbnYyckxLenMxV3hZa1gxNjlmUDZTaXVxMkhCZ2dYNjVwdHZaREFZWkRLWk5HWEtGRTJmUGwxang0NVZXbHFhbm56eVNZK011Q2l1NG94VUtlbGFOMWNxYU9SQ1NSVDMvaWtPMisvQjBveCtLNGpGWXRIR2pSdVZrcEtpcGsyYjZ0bG5uM1dvMHpZQ2NjdVdMVnF4WW9WYXRteXAyMjY3VFpMc1U1UTFhZExFN1hVVnhXcTFLalUxVlFrSkNmWS9OczgrKzZ3U0VoTHlmYWZDd3NJSy9CMmNtNXRicW5wT25qeXBmLy83MzlxN2Q2K2FOMit1RjE5OFViNit2c3JJeU5EYmI3K3RYMy85VlU4Ly9YUytjTjNIeDBjZmYveHhnUThXV0sxV2ZmTEpKMXEyYkpra3FYbno1dm5Xb2ZIeTh0SS8vL2xQdmZEQ0M0cUxpOU80Y2VNMGJOZ3dQZmpnZzhVT1dpTWlJbFNyVmkyZFBYdlc3U09kQUFBQUFPUkhJQU1BMXdHVHhhSWxCLzdVNHYySFpMWllYVDZ2LzAzMU5QbjJkdkp6dzVQbjdqSnk1RWhkdUhCQi9mcjFzM2NDdXNyYjI3dkFUaTUzQ0E4UFYwSkNnbGFzV0tGSEhubEVGU3BVc084em04M2F2MysvTm0zYUpNbjFOVkRTMDlNMVo4NGNiZHUyVFY1ZVhoby9mcnpDdzhNZGpna0tDbEpLU29xT0hqMnF4bzBiS3lZbVJuLzg4WWNDQWdJVUZoWW1vOUdvN094c0JRVUY2Y1NKRThySnlTbHlnZXVkTzNkcTRjS0Zpb3VMazVlWGw1NTg4a2s5OU5CRE9uYnNtS1pQbjY2WW1CaU5IajFhdDl4eWkrNjk5MTdkZHR0dDh2YjJ0ai9SZmFYVHB5OU5qWmVjbkt3aFE0WW9PVG5adnE5eDQ4YnEwYU9IS2xhc0tFbTY2YWFiTkhmdVhIdUg3K0hEaDNYbXpCbWRPWE9teUlESjFYVlk0dUxpQ3QyZmw1Zm5kTHZWYXRYYmI3K3QzTnhjZStkbVRrNk9EQWFEdnZycUs1bE1KcWVCeklBQkF3b2NFWFBzMkRHOStlYWJMdFY5dVZHalJoVXJUUHpQZi82anVYUG42dnZ2djVldnI2K21UWnVtZGV2V2FkT21UWHJ5eVNjMWNPQkFQZm5ra3k0dHVuNzU5R29XaTBWR28xRkdvMUVtazBuQndjSEY3dlJOU0VoUWNuS3lLbGFzS0Q4L1Axa3NGdnRVVEpKN1JucVYxTlc4ZjF4bEd5SGo2blNIVnpwNThxU3NWcXNDQXdOMTZ0UXA1ZVRrMkg5ZitmbjVhY3FVS2ZydHQ5OTAxMTEzT1IzQk4zYnNXQjA5ZWxUbnpwM1R0R25UOU5SVFQ2bEhqeDdhc1dPSHBFdWh6ZFd5WnMwYWZmYlpaN3B3NFlKTUp1ZWpQbTFCVVdCZ29HclVxS0dhTld1cVpzMmE5dEE0TmpaV1dWbFpDZzRPVm9VS0ZaU2JtNnZQUC85Y2toUWFHdXB5TFdscGFZcUtpdExHalJ2dGEwd05HREJBSTBlT3RIOW5ac3lZb1E4Ly9GQXJWcXpROXUzYmRlZWRkNnBuejU1cTJyU3AvVE1vNlArbkVoSVNOR3ZXTFAzMjIyK1NwR2JObW1uR2pCbE8xK2FwV3JXcTVzeVpvd2tUSnVqVXFWUDY2S09QdEhidFdnMGRPbFE5ZXZSdytSNnRVS0dDRmk1Y3FIUG56dGtmSkFBQUFBRGdPUVF5QUhDTk81R1NwbGUzL0tJL0xpUVY2N3huMjdYUzQ2MmJxZVRMd1h1R3Y3Ky9wazJiVnRabE9OV2pSdzk5L3ZubjlqOEZxVisvZnI0MWE1elp0R21UNXM2ZHEvVDBkUG40K09qRkYxOTBHa0sxYXRWS3UzYnQwclBQUHV1dzNkYVpHaDhmbjIva1NHRUxpcytjT1ZNYk4yNlVkS2xUNzZXWFh0SXR0OXdpNmRLSW5nVUxGbWpSb2tWYXMyYU45dS9mci8zNzkydnMyTEc2Kys2N0MzMHQwcVdnSXk4dlQ5V3JWOWRkZDkybFhyMTZxVmF0V3ZtT054Z011dU9PTzNUSEhYZm94SWtUMnJWcmwrTGo0M1gvL2ZjWGVBM0o5WFZZU21yQmdnWGF0MitmR2pkdXJFR0RCbW5Ja0NINWppbnV5SmZjM0Z5WGc2VExuVDE3dGxqSHA2U2thTzNhdFRJWURQcm5QLytwdG0zYnFsV3JWcXBTcFlxKy9mWmJMVnUyelA3VXZjRmdrSStQajN4OWZlWHQ3UzBmSHg5N0I2N0paTElITUVhajBXRjBscCtmbjc3NjZxdGlCektIRHgvVzlPblRuZTVyM0xpeFc5ZktLYTd5Y1A5Y0xqTXpVeWRQbmxUbHlwVkx2R0Q3dW5YcjlQWFhYenRzdTN3VVRQWHExUXRkZkQ0NE9GaXpaczNTU3krOXBMaTRPSDN3d1FmMjlibWFOR25pOUo3MmxJaUlDUHRVa05LbDhLNVdyVnFLaUloUTdkcTFGUkVSWVE5aEtsV3E1TFNOblR0M2F2SGl4VTczdWZLNytzY2ZmOVNxVmFzVUV4TmpIMzE1MjIyM2FlalFvZmxHNEhoN2Uydmt5SkhxM0xtekZpMWFwTFZyMTJydDJyWHk4L1BUMHFWTDh3WHVOcnQyN2RLTUdUUHNJM2U2ZE9taWlSTW5PZ1QvVndvTkRkVzc3NzZyV2JObUtTb3FTbkZ4Y1ZxMGFKRWFObXhZNkhmNFN2NysvbTVic3djQUFBQkE0UWhrQU9BYVpaWDArY0VqbWhmOW0vTE1ycStKVU1ISFc2OTM3NlFlOWNySFl1cmxSV0dkWGpiRGhnMVRRRUNBb3FLaWxKcWFtbTkvcFVxVjFMeDVjdzBlUE5pbER1dm16WnZMYXJVcU1qSlNFeVpNS0hCNm83Rmp4eW80T0ZqSGp4K1gwV2lVbjUrZmJyNzVadjM5NzMrWEpOV3NXZE0rblpyQllGRDkrdlUxWnN5WUFxOTc2NjIzYXVQR2plcmJ0NjlHamh5cG9DREg2ZW9DQXdNMWR1eFlEUm8wU0lzV0xaSy92MytSbmNrUFB2aWcxcTlmcitiTm0rdnV1KzlXNjlhdFhWbzdSNUlhTkdoUTZCUmFkZXJVY1ZnQTIxTVNFeE8xY2VOR2hZZUg2N1hYWGxQVnFsWFZxbFVyWGJ4NFVTYVRTVUZCUWVyUm80ZkxIZXMyTFZxMDhIaVFaTk9uVHgvVnFWUEhQckxDMTlkWFR6Lzl0QVlPSEtndFc3Ym8yTEZqdW5qeG9yS3lzbVF5bVdReW1XUTJtMlV5bVpTVGsyUC9Ea21Yd2hkL2YzLzd6d2FEUVowNmRYSlk1TjFWa1pHUjluYXMxa3VqK0FJREE5VzhlZk5pcmUva0NlWGgvcm5jSDMvOElhdlZxczZkTzd0OEQxMnBTWk1taW9pSWtObHNscGVYbCtyVnE2ZVJJMGNXcTQwYU5XcG8vdno1V3JKa2lUWnYzcXkwdERUVnIxLy9xcThiYy9QTk4ydnk1TW4yRUtZazN6OW5JejhxVjY2c1RwMDZPYXlSVTVCbXpacHB3WUlGYXQyNnRUcDM3cXp1M2JzckxDeXMwSE5hdDI2dGVmUG02ZGRmZjlYR2pSc1ZHQmhZWUJnalNXM2J0bFhMbGkyMWYvOStQZjc0NDNyb29ZZGMrdnhEUWtJMFk4WU1yVnUzVHN1WEw5ZHJyNzJtK3ZYckYza2VBQUFBZ0xKaHNOcitxeGdBY00zSU5CcjE2cFlvYlRwMXBsam5WUXNNME96ZVhkVTB6RFBUQTdYN3ozOFZQWHl3UjlvdWlHM3FxYUttR0NvUGR1L2VyY3pNVFBYczJkTytMU1ltUnBHUmthVmVZTjFzTnN0cXRjcmIyN3ZBVHJ6Um8wZkxiRFpyL3Z6NU9uVG9rTXZyYWJpNlFIbHVicTdUcVhXdUpTZFBucFNmbjU4aUlpSmNPdjd6eno5WGNuS3lubm5tR1E5WDVwcnM3T3dDMXpmeWxKeWNIUDMwMDArU25LKzlkTFVZalVaWnJkWVMvUzRvRC9lUHpicDE2L1RERHo5bytQRGg5cEUzNVlISlpDcng3Nm00dURpTkhqMWFrclJpeFFwM2x1VXkyMy95MlA2M3VHdUxtYzNtWWswN1Z4SjVlWG1sbWpyTWFyV1dPTVFyQzJYeGJ3WUFBQURBVXd3dS9tT2NRQVlBcmpFblV0STAvcWZ0T3BXYVhxenptbGNOMWJ1OWJsZDRvT2M2YStsY0FRQUFydURmREFBQUFMaWV1QnJJTUdVWkFGeEROc2JFNnJWdFVjb3lPbC9ZdUNCMzFZL1VxOTA2cW9LUFo1L3VCUUFBQUFBQUFPQWNnUXdBWEFQTUZxdm1SLyttVDM0L1hPeHo3Mi9hVUMvZDFsWmUxOUEwSmdBQUFBQUFBTUQxaGtBR0FNcTU1SnhjVGZwNXA2TFBKUmI3M01ITkcrbkZ6cmVLS0FZQUFBQUFBQUFvV3dReUFGQ09IVHFmcFBFYmR5Z3hNNnZZNXc1dDBVUmpPOTVDR0FNQUFBQUFBQUNVQXdReUFGQk9mWHZraEdidDNDdWp4VkxzY3g5djNVelB0bXRGR0FNQUFBQUFBQUNVRXdReUFGRE9XS3hXdmJWenIxWWNQbDZpODU5c2M3TkczTnFDTUFZQUFBQUFBQUFvUndoa0FLQWN5VE9iOWM5TnU3WHAxSmtTblQveTFoWjZzczNOYnE0S0FBQUFBQUFBUUdrUnlBQkFPWkdSWjlTNERkdjBhL3o1RXAwL3VuMHJQZGFxbVp1ckFnQUFBQUFBQU9BT0JESUFVQTVjek03UjZMVmJkRFFwcFVUbmorMXdpeDV0MmNUTlZRRUFBQUFBQUFCd0Z3SVpBQ2hqWjlJeTlPemFMVHFibmxHaTg1OXNjek5oREFBQUFBQUFBRkRPRWNnQVFCazZjakZabzlkdFZWSjJUb25PLzM5TkcyckVyUzNjWEJVQUFBQUFBQUFBZHlPUUFZQXlFbjB1VWVNMmJGT1cwVlNpODN2VXE2Mkp0N1dWd2MxMUFRQUFBQUFBQUhBL3I3SXVBQUJ1UkQrZlBLUFJhN2VVT0l5NXRVYTRwdC9SU1Y2RzhoWEhCUGo0bFBnMUFRQ0FHME9XMGFSQVg1NE5CQUFBd0kySFFBWUFyckp2RGgvWFN4dDN5R2l4bE9qOHhxR1ZOYnRYVi9sNWU3dTVzdEtyWFNsWUoxSlN5N29NQUFCUWpwMUlTVlh0aXNGbFhRWUFBQUJ3MVJISUFNQlY5TWx2aC9YR2ptaFpTM2grUk1VZ3ZkK25tNEw5Zk4xYWw3dDByMXRMcTQ3R2xIVVpBQUNnSEZ0MU5FYmQ2dFlxNnpJQUFBQ0FxNDVBQmdDdWt1VUhqK2o5UFFkS2ZINW9RQVhONzN1SHFnWUd1TEVxOS9wYnl5YmFkVFplZTg4bGxuVXBBQUNnSE5wN0xsRzd6eVpvV011bVpWMEtBQUFBY05VUnlBREFWZkRsSDhjMDU1ZjlKVDQvME5kSDcvZnBwc2hLNVh0Nmp5QmZYMDI1dmIybWJONU5LQU1BQUJ6c1BaZW9LWnQzYS9MdDdWaERCZ0FBQURja2c5VnFMZW5NT1FBQUYzeHorTGplMkJGZDR2Tjl2THowZnA5dTZoQlIzWTFWZVZaVVhJS21iZCtqenJWcTZON0c5ZFdnY2dnZEx3QUEzSUN5akNhZFNFblZxcU14Mm5VMlhsTnViMzlOL1pzR0FBQUFjSVhCWURDNGRCeUJEQUI0enFxak1YcDlXMVNwMnBqYXJZTUdOS3J2cG9xdW5reWpVWi8rZmtSYlQ1M1ZtZlFNWlJsTlpWMFNBQUM0eWdKOWZWUzdZckM2MWEybHY3VnNvaURmOHJrT0hnQUFBRkFhQkRJQVVNWlcvM1ZLVTdmc1ZtbCt5ZjZ0WlZNOTE2RzEyMm9DQUFBQUFBQUE0RjZ1QmpLc0lRTUFIckFoSmxhdmJ2MmxWR0ZNMXpvUkd0MitsZHRxQWdBQUFBQUFBRkIyQ0dRQXdNMDJuVHFqZjI3YUpVc3BCaUEycUJLaTZYZDBrcGRyNFRvQUFBQUFBQUNBY281QUJnRGNhTnZwT0UzNnVYUmhUT1VLL3ZwWHI2N01zUTRBQUFBQUFBQmNSd2hrQU1CTmRwMkoxNFNOTzJTeVdFcmNobytYbDk3dTJVVVJGWVBjV0JrQUFBQUFBQUNBc2tZZ0F3QnVzUGRjb2w3NGFidU1wUWhqSk9ubEx1M1Vwa2E0bTZvQ0FBQUFBQUFBVUY0UXlBQkFLUjFMU3RHNERkdVZaemFYcXAyaExacm8zc2IxM1ZRVkFBQUFBQUFBZ1BLRVFBWUFTaUUrSTB0ajFtMVZwdEZZcW5hNlJOYlVjeDFhdTZrcUFBQUFBQUFBQU9VTmdRd0FsRkJhYnA3R3JOdWk4MW5acFdxblFlVktldVBPenZJeUdOeFVHUUFBQUFBQUFJRHloa0FHQUVvZ3oyeldpejl0MTRtVXRGSzFVOUhQVjdON2RWV1FyNitiS2dNQUFBQUFBQUJRSGhISUFFQXhXYXhXdmJMbEYvMGFmNzdVYmIzZXZaTnFWd3AyUTFVQUFBQUFBQUFBeWpNQ0dRQW9wbi85c2w4L3hjU1d1cDNodHpSWDF6b1JicWdJQUFBQUFBQUFRSGxISUFNQXhiRDg0QkY5ZHVob3FkdnBWS3VHUnR6YXdnMFZBUUFBQUFBQUFMZ1dFTWdBZ0l2V256aXRPYi9zTDNVN05ZSUROZjJPVHZJeUdOeFFGUUFBQUFBQUFJQnJBWUVNQUxnZytseWlwbTc1cGRUdCtIcDVhVmFQTHFwY3dkOE5WUUVBQUFBQUFBQzRWaERJQUVBUi9rcE8xUXNidHN0b3NaUzZyZkdkYjFYejhGQTNWQVVBQUFBQUFBRGdXa0lnQXdDRlNNak0wcGkxVzVScE5KYTZyWHNhMWROOVRSdTZvU29BQUFBQUFBQUExeG9DR1FBb1FMYkpwT2MzYkZOaVZuYXAyMm9jVmxtVHVyUVRxOFlBQUFBQUFBQUFOeVlDR1FCd3dpcnB0YTFST25veHBkUnRWZlR6MWRzOXU4amYyN3YwaFFFQUFBQUFBQUM0SmhISUFJQVRIKzMvUXovRnhMcWxyZGU3ZDFLdGlzRnVhUXNBQUFBQUFBREF0WWxBQmdDdXNPblVHUzNZKzd0YjJocCtTM04xclJQaGxyWUFBQUFBQUFBQVhMc0laQURnTW44bHArcVZ6Yis0cGExYmE0UnJ4SzB0M05JV0FBQUFBQUFBZ0dzYmdRd0EvRTlLVHE3R3JkK21iSk9wMUcxVjh2ZlQ5RHM2eWN0Z2NFTmxBQUFBQUFBQUFLNTFCRElBSU1sa3NXakN4aDJLeThoMFMzdXZkdXVvYWtHQmJta0xBQUFBQUFBQXdMV1BRQVlBSkwyemU1OStqVC92bHJZZXZybXh1ckZ1REFBQUFBQUFBSURMRU1nQXVPR3RPSHhjWC8vNWwxdmFhaEpXUmFQYnQzWkxXd0FBQUFBQUFBQ3VId1F5QUc1b3Y4YWYxNnhkZTkzU1ZvQ1BqOTY4czdQOHZQblZDZ0FBQUFBQUFNQVJ2WVlBYmxoeDZaa2EvOU4ybVMxV3Q3UTNxVXRiMVFtcDZKYTJBQUFBQUFBQUFGeGZDR1FBM0pDeWpDYU4yN0JOcWJsNWJtbnY3cHZxcWY5TjlkelNGZ0FBQUFBQUFJRHJENEVNZ0J1T1ZkTHIyNkwwVjNLcVc5cXJVNm1pWHJxdHJWdmFBZ0FBQUFBQUFIQjlJcEFCY01QNTR0QlIvUlFUNjVhMmZMMjg5R2FQemdyMDlYRkxld0FBQUFBQUFBQ3VUd1F5QUc0b3Z5VmUxTCtpOXJ1dHZlYzZ0RmFUc0NwdWF3OEFBQUFBQUFEQTlZbEFCc0FOSXprblZ4Ti8zaW16eGVxVzlyclZpZERnbXh1N3BTMEFBQUFBQUFBQTF6Y0NHUUEzQkl2VnFzbWJkeXN4TThzdDdWVU5ETkRVYmgxbGNFdHJBQUFBQUFBQUFLNTNCRElBYmdpTDl4M1NMMmZqM2RiZXE5MDZLTVRmejIzdEFRQUFBQUFBQUxpK0VjZ0F1Tzd0T2hPdkQvY2RjbHQ3ZzVzM1VxZGFOZHpXSGdBQUFBQUFBSURySDRFTWdPdGFmRWFXSm0vZUpmZXNHaVBWcjF4Sll6cTBkbE5yQUFBQUFBQUFBRzRVQkRJQXJsdEdpMFVUZjk2cDFOdzh0N1RuNCtXbDZYZDBrciszdDF2YUF3QUFBQUFBQUhEaklKQUJjTjE2TCtxQURwNi82TGIyUnQ3YVFrM0Nxcml0UFFBQUFBQUFBQUEzRGdJWkFOZWxEVEd4K3VMUVViZTExNlpHdUlhMWF1cTI5Z0FBQUFBQUFBRGNXQWhrQUZ4M1RxYWthZHEyS0xlMUYranJvOWU2ZDVTWHdlQzJOZ0VBQUFBQUFBRGNXQWhrQUZ4WHNrMG1UZmg1cDdLTUpyZTErZEp0YlJVUkhPUzI5Z0FBQUFBQUFBRGNlQWhrQUZ4WDN0cTVWeWVTVTkzV1hzLzZrZXAvVXoyM3RRY0FBQUFBQUFEZ3hrUWdBK0M2c2ZiNEtmMXc3S1RiMnFzYUdLQ1h1N1FURTVVQkFBQUFBQUFBS0MwQ0dRRFhoYlBwR1hwalI3UmIyM3kxV3dlRitQdTV0VTBBQUFBQUFBQUFOeWFmc2k0QUFFckxaTEhvbjV0MnUzWGRtTUhORzZsVHJScHVhKzlHbEd2SzBzN1RYK3JJK1IxS3lvNlQwWnhUMWlVQkFBQUF3SFhOMTd1Q1FnTWkxQ1M4aTI2cjg1RDhmUUxMdWlRQXdHVU1WcXZWV3RaRkFFQnBmQkQ5dXo0NjhJZmIycXRmdVpLV0Rlb3RmMjl2dDdWNW96bVI5S3UrLy9NZE5ReHJyellSZlJVZVZFOSszZ0ZsWFJZQUFBQUFYTmZ5ek5rNm4zbFMrK0xXNnZqRlBSclE3RVUxQ0wyMXJNc0NnT3Vld1dCd2FkVURBaGtBMTdUb2M0bDZldlVtdWVzWG1aZkJvS1VEN2xMejhGQTN0WGpqT1pIMHExYis4WmIrMzgwdnExNlYxbVZkRGdBQUFBRGNrRTRtSDlBM2g5N1FmYzFmVW4xQ0dRRHdLRmNER2RhUUFYRE5TczNOMHl1YmQ3c3RqSkdreDFzM0k0d3BoVnhUbHI3Lzh4M2RUeGdEQUFBQUFHV3FYcFhXK244M3Y2eFZmNzZqWEZOV1daY0RBQkNCRElCcmxGWFM2OXVpbEppVjdiWTJHNFZXMWovYTNPeTI5bTVFTzA5L3FZWmg3VldYTUFZQUFBQUF5bHk5S3EzVk1LeTlkcDcrc3F4TEFRQ0lRQWJBTldyRm4zOXB5Nm16Ym12UDI4dWdWN3Qxa0s4WHZ4Wkw0OGo1SFdvVDBiZXN5d0FBQUFBQS9FK2JpTDQ2Y241bldaY0JBQkNCRElCcjBQSGtWTTMrWmI5YjJ4eCt5ODFxRWxiRnJXM2VpSkt5NHhRZVZLK3N5d0FBQUFBQS9FOTRVRDBsWjhlVmRSa0FBQkhJQUxqRzVKck5tclJwbC9MTVpyZTEyU1NzaXA1bzNjeHQ3ZDNJak9ZYytYa0hsSFVaQUFBQUFpcWFmUUFBSUFCSlJFRlVBSUQvOGZNT1VKN1pmZE45QXdCS2prQUd3RFhsWDcvczE0bmtWTGUxNStQbHBkZTZkNVFQVTVVQkFBQUFBQUFBOENCNklBRmNNN2FjT3F1di92ekxyVzArZGV2TnVxbEtpRnZiQlBELzJUdnZzS2JPdDQ5L0U4SUcyU0lxNGtERXZSY3FWYWsvdFV1dFdyV3V1bXFkZFU4UUZOeFZxOVlxdGM2aTJJclZXdXRxWFlDS2s2RWlMcUJFUnRoaEptU2M5dy9lYzBySVRnN0Q5dmxjVjYvS0djODRPZk1lMzV0QUlCQUlCQUtCUUNBUUNBUUNnVkFkNHBBaEVBanZCTmxsNVZnZmRaL1ZOdHU1T0dKcVJ5SlZSaUFRQ0FRQ2dVQWdFQWdFQW9GQUlCQnFIdUtRSVJBSTlSNDVSU0hvMWowVWlTdFlhOVBNaElzZzM5NHc0WEpZYTVOQUlCQUlCQUtCUUNBUUNBUUNnVUFnRU5SQkhESUVBcUhlYy9yNWE5elBFTERhNWxmZE82S2xmUU5XMnlRUUNBUUNnVUFnRUFnRUFvRkFJQkFJQkhVUWh3eUJRS2pYcEJZV1lmZjllRmJiN05qUUNaTTZ0R0cxVFFLQlFDQVFDQVFDZ1VBZ0VBZ0VBb0ZBMEFSeHlCQUloSHFMVEU1aFhlUTlWTWhrckxWcFptS0NJTi9lNEhLSVZCbUJRQ0FRQ0FRQ2dVQWdFQWdFQW9GQXFEMklRNFpBSU5SYmpzUW5JakVubjlVMjUvZm9DQTg3VzFiYkpCQUlCQUtCUUNBUUNBUUNnVUFnRUFnRWJSQ0hESUZBcUpjOHp5M0F3YmhuckxiWnlkVVo0OXQ3c2RvbWdVQWdFQWdFQW9GQUlCQUlCQUtCUUNEb0FuSElFQWlFZW9kWUpzTzZXekdReVNuVzJqVGxjaEhRdnllUktpTVFDQVFDZ1VBZ0VBZ0VBb0ZBSUJBSWRRSnh5QkFJaEhySDl3K2ZJS1d3aU5VMlozVnJqeGIyRFZodGswQWdFQWdFQW9GQUlCQUlCQUtCUUNBUWRJVTRaQWdFUXIzaVVXWTJUajU5d1dxYlhvNzJtTkxSbTlVMkNRUUNnVUFnRUFnRUFvRkFJQkFJQkFKQkg0aERoa0FnMUJ0S0pSSUVSZDRIZTBKbEFKZkR3VHJmWHVCeHllMk9RQ0FRQ0FRQ2dVQWdFQWdFQW9GQUlOUWR4RUpKSUJEcURUdGo0cEJaVXNwcW0xTTZlY1BieVlIVk5na0VBb0ZBSUJBSUJBS0JRQ0FRQ0FRQ1FWK0lRNFpBSU5RTEl0TXk4TnZMWkZiYmJHWm5pMWxkMjdQYUpvRkFJQkFJQkFLQlFDQVFDQVFDZ1VBZ0dBSnh5QkFJaERxblFDUkdTUFFEMXR0ZE42QVh6RTFNV0crWFFDQVFDQVFDZ1VBZ0VBZ0VBb0ZBSUJEMGhUaGtDQVJDblVJQjJIejdJZkxMUmF5MisxbTcxdWppNnN4cW13UUNnVUFnRUFnRUFvRkFJQkFJQkFLQllDakVJVU1nRU9xVVM2Ly94dlhVdDZ5MjJjakdDdk43ZEdLMVRVTGRRMUVVM3J4NWc5T25UMlA1OHVYWXUzZHZqZlYxNHNRSmhJZUhxMTB2bDh0eDRzUUpuRGh4Z3RWK3k4cktJSmZMMWE2WHlXVEl6OC9YcVMxOXRxTW9TcWR0OVlYTitRREFqaDA3NE8vdnIzR2IxNjlmWTlldVhiaDkrN2JPN2Y0YnVYVHBFbTdjdUtGeTNhKy8vb3JqeDQrejN1Zm8wYU14Y3VSSTF0dlZCNEZBZ0FrVEptRENoQWthejcyYVFpYVRJVFEwRktHaG9WcTNqWXlNMU92OE53U3BWSXFTa2hLVjZ5aUt3dXJWcTdGNjlXcms1ZVhWNkRnSWhIODc2ZW5wZW0wdmxVcmg3Kyt2OVpsbUNCUkY0ZW5UcDNqNjlLbks5ZlE2Zlo3OUZFVmg1ODZkU0V4TVpHdVlDdkQ1ZlB6ODg4OTQrZktseGpGRVJFVGcxYXRYTlRLR3FpeGJ0Z3hCUVVGNCs1YmRiNVNhWU9YS2xRZ01ES3p4c2VibTVtTHYzcjJJaVltQlRDYXJzWDRrRWttTnRVMGdFQWdFUW4yQlY5Y0RJQkFJLzExeXk4cXgvZTRqMXR0ZDI2OG5yRXpKN2UxZFJ5UVM0ZFdyVjBoTVRNU3paOC93OU9sVEZCY1hNK3RmdkhpQkdUTm13TXJLaXZXK2p4NDlDaTZYaXdrVEpxaGNMNVZLY2ZUb1VRREF4SWtUV2Vuejh1WExDQTBOaGErdkx4WXZYcXh5bTU5Ly9oa25UNTdFZ2dVTE1IVG9VTFZ0RlJZVzR2UFBQNGVycXl2V3JWdUhWcTFhcWQzMjY2Ky9SbGxaR1FJQ0F0Q2xTeGVqNTBIRDVueG9ZbU5qSVJBSU5HNlRtSmlJaXhjdnd0TFNFdjM2OVRObzdHS3hHSVdGaFhqNzlpMzRmRDc0ZkQ3UzB0SXdmZnAwdEczYlZ1MCt1Ym01RUFnRXlNcktZdlpidlhvMXJLMnRtZTF1M0xpQjB0SlNnOGFsam84KytraHAyYzZkTytIczdJeEJnd1lwcmZ2MTExOGhFQWd3WmNvVVpsbEVSQVF1WHJ5b3NaL0RodzlyWEY5U1VsSW5UcENxeUdReTVPYm1Ba0NOT1JxMTlSOFJFUUVBbUQxN3R0cnQvdnJyTDJ6ZHVoVnVibTdNLzltbXZMd2M2OWV2aDBBZ3dNYU5HOUc0Y1dPRjlSS0pCQThmUGdSUWVVOHpodXpzYkZ5NGNBR1BIejlHZW5vNlJDSVI3TzN0MGJGalI0d1pNd1plWGw0YTl4Y0lCUGo1NTU5eC8vNTk1T2Jtd3R6Y0hGNWVYaGcxYWhSOGZIeHFyRithM054Y3hNVEU0TzdkdTlpNGNhTmVjOWNGUStkSFUxaFlpTE5ueitMdTNidElUMCtIVENhRG5aMGR2THk4OE5WWFg2RkpreVoxUGthZzVvOWpmU1VzTEF3blQ1N0U0c1dMTVdUSUVKMzJrY3ZsdUhmdm50NTlwYVNrWVAvKy9aZ3padzVhdEdpaGNodUpSTUk4ZC8vODgwK2w5ZlM2UC83NEEyWm1aanIxZSs3Y09WeTZkQW0zYnQxQ1dGZ1liRzF0OVI2N0pxS2lvbkRreUJGTW5UcFY3WFY3Nzk0OWhJYUd3dHZidTBhRGNnUUNBZUxqNDhIaGNMQm8wYUlhNjRjTktpb3FFQnNiQzRxaU1IZnUzQnJ0Nis3ZHV6aC8vanlpbzZNMUJpMFpRMGxKQ1VhUEhnMFhGeGQ4Ly8zM2FOQ2dnZHB0YzNKeThQbm5ud05RZlo0VENBUUNnVkNmSVJaTEFvRlFKMUFBTnQ5NWhPSUtkcU9nUG1yZEhIMmJObUsxVFVMdFVsRlJnWG56NXVIdnYvOVdNS2p5ZUR4NGUzdWpRNGNPNk55NU16cDE2Z1FyS3l0ODhNRUhPcmQ5NnRRcGpSOTNiRU5SRkJJVEUxRmNYTXo4SnhRS2taMmREWUZBQUlGQWdFR0RCbUhtekpubzFLa1RURTFOY2ZIaVJUZzdPMlB5NU1rS2JiMTgrUkkvL2ZRVHpNek0wTGx6WjQzOTNyaHhBektaRENLUkNCNGVIbXEzZS9YcUZiS3lzc0RqOGVEcDZWbHY1Nk1QS1NrcEFJQjI3ZHJwdGQvMDZkTlJVbEtDNHVKaXRjYnA2T2hvdEczYkZrRkJRU2dySzBONWVUbUtpb3BRV0ZpSXNySXlsZnRFUmtaaStQRGh6TjlIang1RlJrYUdYbVBUaGlxSGpMNFVGaGFDeitlek1CclZSRVpHSWpnNFdLZHQvd3VHRlI4ZkgzVHExQWtKQ1FsWXZIZ3h0bS9mRG5kM2R3REEwcVZMa1pDUW9IZWI5UFZHdytWeVFWRVUzcjU5aTRVTEZ5SWtKQVRlM3Q3TStxcFJ5RHllNFo4RXg0OGZSM2g0dU5KMWs1dWJpeHMzYnVEV3JWdFlzR0NCMnZNME5qYVd1YVpveXNyS0VCY1hoN2k0T0l3Wk0wYWxjOHVZZmltS3d1dlhyM0gzN2wzRXhNVFVhTVM5b2ZPanVYLy9Qalp2M3F5VTZaU2ZuNCtZbUJnTUd6Yk1hSWVNb1dPc3plTm9ETG80L1BWaCtQRGhDb1o2RG9jRGlVU0NiZHUyZ2Mvblk5cTBhZUJ3T0t6MlNYUGh3Z1hFeHNiQzM5OGYzMzMzSFJ3Y0hHcWtuNnFrcHFZeUR2bFpzMll4emhnK240K2xTNWZxM2Q0dnYveWl0T3p4NDhjQWdCNDllcWpjaDZJby9QVFRUd0NBcVZPbjZ0VmZVRkFRMHRMU05HNVROZUFnTWpJU0FOQ2hRd2ZZMjl2cjFWZHRrNUdSQVlxaVlHNXVqb1lORzlab1gzZnUzQUVBdlBmZWU1QklKSmd4WTRiUmJZYUZoU244L2V6Wk04amxjc2hrc2xwOVg2ZlIxYUZhRlZkWFY2VjVhT0xaczJlNGN1VUtuajU5aXV6c2JGQVVCVmRYVi9UczJST2ZmZllabkp5YzlCNERnVUFnRU40OWlFT0dRQ0RVQ1g4bXArSFczL3JKTzJqRDBkSUNTM3AzWmJWTlF1MGprOG1RbXBvS0FCZ3dZQUM4dmIzUnRtMWJlSGw1d2R6Y1hHbDdmYVFOcWpwNHBrK2ZybkZidVZ5dWRodGQybW5Zc0NHMmJObUNrSkFRSm1LZnh0cmFHbzZPam1qY3VERmoyR2pjdURFMmJkcUVSWXNXNGFlZmZrTExsaTJaREkvOC9Id0VCZ1pDS3BWaTllclZhTlJJczlQeDBxVkxBSUFSSTBab05MUkdSVVVCQUhyMzdnMGJHeHVOYlFLVlJxZmFtRTlKU1FsR2pScWxkaHpxUHBqLy9QTlBQSC8rSEFEMGR2THcrWHh3dVZ5NHVyckMzdDRlRGc0T2NIQndnSXVMQ3hvMWFnUlhWMWMwYmRvVUFCVGswSGc4SGhvMGFBQTNOemM0T2pyQzBkRVJUazVPY0haMmhvdUxpOW9JWmpxTHdoZ1dMbHpJdW5ObnpabzFTbGsxa3laTjBwcVpwQTFyYTJ2RzRhQ085UFQwT3N1dzBjVUl3NmFqeU1yS0NwczJiVUpnWUNBZVBYcUVaY3VXWWNlT0hXamF0Q2xzYlczMU5ySVdGQlFvTFRNM04wZElTQWcyYk5pQW1KZ1lyRml4QWtGQlFlaldyUnNBeFh1bnFhbXBRZk9ReVdTTWtkVEh4d2QrZm41bzFxd1pKQklKRWhJU0VCWVdocEtTRXV6ZHV4ZXRXN2RHbXpadEZQWVhDQVNNSTZCaHc0YVlQbjA2V3JkdWpheXNMQnc2ZEFqSnljbUlpSWlBbDVlWHdubHBiTDhUSmt5b0ZaazJRK2RIOC9qeFkrWmU2ZXpzakxGang2Smp4NDR3TXpORFptWW1ZbUppWUdGaFVXZGpySzNqYUN4czMxZXF0emR4NGtUWTI5dGo5KzdkQ0E4UFIzWjJOcFl0VzJhVW8xTWRYMzc1SlJJU0VwQ2Ftb3JBd0VEczNMbXpSdnFoS1NrcFFXQmdJRVFpRWZyMDZhUGc0SlRKWkNydlBmb2lGb3VSbUpnSU96czdwV3VWNXZMbHk0eWMyZXJWcXpXMnQyVEpFb1ZBaU16TVRMMENEcTVkdXdZQThQWDExWG1mdW9LV3ltdmF0S2xHSitDa1NaTjBraGxUbC9sU1ZsYUcrUGg0QU1EZ3dZTWhsOHVOZmk5UXhiTm56d0JVT3NQWVpNV0tGWWlOamRXNERmMk1OekV4VWNvbzVmUDVhcGZyUTNoNHVNcHNZenFyK3M4Ly84U1dMVnQwenU0a0VBZ0V3cnNMY2NnUUNJUmFKNzljaEsxMzJKY3FXOW0zR3hxWTZ5YTlRSGczV0xWcWxjNXlHaEVSRWJDenMxTzVUcFd4VlplUEtHTzJvVDk4VjZ4WXdjakxCQWNISXpNekUrZk9uVk81ajZlbko1WXNXWUxvNkdnMGE5YU1XVjVTVWdJUER3LzQrZmxwTlJBa0ppWWlKU1VGRmhZVytQampqOVZ1SjVmTG1ZL1B2bjM3UWlnVXF0M1d4c1lHSmlZbXRUWWZVMU5UL085Ly8xTmFIaGtaQ1pGSXBISWRBSlNXbGlJNU9Sa2NEa2V0VEJvQTJOblpZZGV1WFVyTG16UnBvbFdXaThiRnhRVS8vdmlqd1pKNTZzNVZmYUIvRXhvK242L2dJTXpOemRYb2FLRFhYYjU4MmFEKzFiVmRmZm1vVWFNd2QrNWNyY2QyOU9qUktDb3EwcmlOVkNwbGRQS2JOMit1KzJCMXhOWFZWV2xaVFJpZGdFcUh5ZnIxNnhFUUVJREdqUnZEMmRrWlFHVTB0NzZvK3kxTVRVMFJHQmlJOWV2WEl5WW1CaUVoSVRoKy9EaHNiR3dVSkNDcnl1cnBpNk9qSTFhdlhxMGtlZGk2ZFd0MDd0d1o4K2JOZzF3dVIwUkVCTmF1WGF1d3pjR0RCMUZXVmdZYkd4dnMycldMaWZCdTFxd1oyclZyaHkrLy9CSTVPVGs0ZlBnd0JnNGNxR0J3TktaZjJvbmc2dXFLUG4zNklDc3J5eUQ1S0cwWU03L2k0bUpzM3J3WlVxa1VyVnUzeHRhdFd4Vmtvanc4UE5DblQ1ODZIV050SFVkajBlWk0vZUNERHlDUlNIRDA2RkdEczQwKy9QQkRXRnBhWXV2V3JiaDI3Um82ZE9qQVN2WmlkY3pOemVIdjc0ODVjK2JnK2ZQbjJMOS9QeFlzV01CNlAwQ2xveVFvS0FnWkdSbG8yclFwVnExYXBiQytlZlBtckRpcVkySmlJSkZJNE9QakF3NkhnMHVYTHNIYTJwcDVQOGpMeThPUFAvNElBQmcwYUpES3JCV3hXSXhMbHk2Qm9pZ2xPVFZOTmIyR0RoMnE0R0I3OCtZTjNyeDVBdzZIODA0NFpPZ0FKbTNQdzV5Y0hLTWNrOWV2WDRkRUlvR0hod2VUYVduSWJ6OWt5QkJ3dVZ4Y3VYSkY1WHE2N2hFZE9NQVdEUnMyVkFnS1VlZGdBUUJuWjJlbDk1VWhRNGFvWGE0UHVibTVzTFMweElnUkk5QzNiMTgwYk5nUXBhV2x1SFhyRnNMRHcxRmNYSXpnNEdBY09YS2tSaDJ0QkFLQlFLaDd5RjJlUUNEVU90dnZQb1pRWE1GcW00TThtc0t2aGVib2F3S2hLcG8rSkxWOU1GWlVWT0RERHovVTJnNEFkTzM2VDlhV3VvK3JwVXVYS2tXWkJnWUdLbTJYblozTlNFWUFpaEliMVQ4S1JTSVJQdjMwVTZVMjZQRStmUGlReVhUNTVwdHZOTTVoMTY1ZFRMUmliY3pIM053Y3k1Y3ZWOW8rUGo0ZUlwRkk1VHFnMHFoRFp5OXBjcWF4VWNPRnkrVWFWYi9JRUZrTWJaaWFtaklHQjAzR2hveU1ETWhrTW1aYlE2VjFxcmROWit0VVg4Nm01RXQyZGpabXpab0ZvR2Frelk0ZE82Yms2R0w3dC9yc3M4OWdZbUtDOFBCd21KdWJZK3ZXclRVbWJ3UlVYcWZyMXEzRGpoMDdNSExrU0NZYmpyNUdxenBjOVlYTDVXTDM3dDFxcy9ZOFBUM1J0V3RYUEhyMENFK2VQRkZZbDUrZnoyVHBqUjQ5V2tsdXg4YkdCdVBIajhmZXZYdVJsWldGaElRRUp2UE5tSDZCU3Nrakh4OGZ0R3paRWtDbHdaWnRSNEl4OHdPQUV5ZE9vTEN3RUphV2xsaS9majNyTlR2WUdHTnRITWVhUml3V005bGl4anJLQnc4ZURCNlBoOWpZV09ZZFljR0NCVWhLU3RLNG42WjdqS3I3bkllSEJ5Wk9uSWlqUjQvaTk5OS94OUNoUStIdTdvNVBQdmxFcjdicE1hcnFTeUtSSUNnb0NQSHg4YkN4c2NHR0RSdU1jdHhxNHViTm13QXFwYkNBeWhwbzd1N3U4UFgxQlVWUjJMSmxDK09zejg3T3hvb1ZLNVRlUDdadjN3NktvdkRlZSsraGYvLytCbytGZnUraktBcmp4bzNUYVo4REJ3NW9yTlZYay96OTk5OEFvRkdldGlycW5wdTBVMUlkZE9hMVBqTEIrbEpjWEl6RXhFUUFRUGZ1M1ZsdGU5bXlaUXAvcTNPdzFEU2VucDRZUDM0OFhGeGNtR1hPenM2WU1tVUtHalJvZ0gzNzlpRXJLd3Z4OGZHc0h3TUNnVUFnMUMrSVE0WkFJTlFxMTFQZjRzOFVkdXNVV0pueXNNS0gzVWdxQXFFMnljaklVSklCTXhSMW10dlZNdy9PbmowTG9QSkQwTkxTVXVVK3RJU1V2bEY2Yk01SEgyam56dmJ0MjVXaTVvRktBOU9vVWFOWUtZQnRMR3hvcjBkRVJDaGtOalZxMUlneExnd1pNZ1FPRGc0cWpRMjBCSm14aG9oang0NHAvRTFIR2xkZi9tOWh5NVl0akpTTkxsUTFoRlkxZ2hVVUZJREw1VEovMTZRemhzYlUxRlFwdXIyd3NCQ0FjVVpvRG9lalZVTFIzZDBkang0OVVzckNpNG1KWVNLMjMzLy9mWlg3RGhnd2dDbmUvZWpSSThZWllFeS9RT1UxVU5NWU03L3k4bkttSHRDbm4zNnFZTHlyTDJNRWF1YzQxalIwYlI0VEV4TldIQTYrdnI0S21SV05HalZTR1FSQTEzY0NvRlhPVVJYanhvMURTa29LUm80Y0NTOHZMNGpGWXFZZGJXM1RBUXZxWks2S2k0c1JHQmlJSjArZXdNTENBaHMzYm9TN3V6c0tDd3VSazVPRDFxMWI2ejFlZFpTVmxlSCsvZnNBb1BLNXZYLy9mc1RGeGFGang0N3c4UERBaFFzWHNIUG5UaXhidG95NWp4NCtmQmhYcjE1Rml4WXRsQXp2K282RmRzaTR1TGdvM0tkcDh2THlJSlZLNGVqb3lFZzkxbVltUTN4OHZNbzVIajU4V09Vem5ZM0FoZVRrWkx4OCtSSWNEcWRHZ2tsbzd0Mjd4MlNYVDV3NFVlVTI3ZHUzeDdmZmZsdGpZNmhwcWtycFZXZklrQ0hZdDI4ZmdNcjNhT0tRSVJBSWhIODN4Q0ZESUJCcURhRzRBbHRxUUtwc2ZvOU9jTEZTYlZBbUVQUkZKQkxoK1BIaktqL0VheHBkUDV3MTFmUUlEdzlYa25tcm10RURWRXB5UEh6NEVCWVdGamh3NElCYWcreW9VYU5RVWxLaXMyeGNkWXlkajY2U1dOYlcxamg3OWl6dTNyMExPenM3ZE9yVUNYSzVITXVYTDRlVGt4UFdyRmtEQUVoSVNJQllMRlpiTkxnMkdUOSt2TXJsTXBrTUVva0VGUlVWQ3YrSnhXSlVWRlJBSkJKQkpCS2h2THdja3lkUHJqRkQ3YjhCaVVTaVVUUGZ4TVJFcjh3UVcxdGJSbFpNRTdRelVwZHRxNkt0cmhXTm01c2JObTdjcUhZOW44L0h6Smt6dGJaRFo1T2xwNmZyWFBSODllclZHRGh3b0U3YjB0QlIxOVZybmRDMUFweWRuZFU2Vnh3Y0hPRG01b2JNekV5OGVmT0dsWDVyQzJQbTkrREJBNVNYbHdPQVdvbkd1aDdqdndVNlU4elIwZEVnNTJocGFTbk9uRG1EY2VQR3FheHpWMTB1ajZicWM5a1E1emlQeDRPL3Z6L3p0N201T2RPT1dDeG01TkpVdFUwL1EwTkRRMVUrMzVjdFc0Yms1R1NZbTV0anc0WU5hTmV1SFFEZ3h4OS94RjkvL1lXNWMrZXF6TVl4aEd2WHJxR2lvakpydnZyOU9DNHVEbWZQbm9Xam95UFdybDBMZTN0N1pHUms0TTgvLzRSUUtNVEtsU3R4N05neG5EOS9IczJiTjhmbXpadU51dDZ2WExtQ3NySXltSm1aNGNTSkV5clBoOG1USnlNcks0dXArVlhiMEhYcmdFcnBXZHFoV0QwWVI1djhwejdRTmU5NFBGNk5aT3JSMEVFMTV1Ym1TazR1bVV3R2tVaFVLd0VNQW9GQTVmdW51dVZzVWZXN282NmVXd1FDZ1VDb1BZaERoa0FnMUJvN1ltS1JYeTVpdGMxMnpvNFkwOWFUMVRZSi8yMisvLzU3dkg3OUd2UG56MWVxSjNIMTZsVUFnSitmbjg3T0JsVWZiMVdYK2ZuNUdURmF3NkNMWVgvMDBVY2FvK05wWTNiVkQrUGFuSSt1aGtoemMzTThmUGdRaFlXRkdENThPTGhjTHFSU0tSSVNFaFN5WWVpUGZYVU9HVDZmci9aajI5M2RuVlZwaTRLQ0FzeWRPeGNTaVFSU3FSUlNxUlFWRlJXTWtWeFhtalZyQmg4Zkg1WHJpb3VMc1gzN2RxWGxtdW9GYmRxMENaczJiZEpyRExxeWNPRkN4bmlrQ2szckRFRlREU1VBK1B6enp6RnQyalNkMjVzM2J4N216WnVuY1p1cVJsWjF4WkhWb1c5eFlFM29XeXRBMSswTmtUWjcvZm8xZ0VxcGxxcWtwYVVCMEo0ZDBMUnBVMlJtWmlJek01T1ZmbXNMWStaSEY4OXUxS2lSZ2dSZ2ZuNCtnRW9uQ1J1R3lacitEZDRGYUtsRlF6TW52L25tRzBSSFJ5TXFLZ3IrL3Y0NlMwZlZCb2FlSTkyNmRVTjJkalpDUWtMUXZuMTdBRUJTVWhMekRzU21QTmY1OCtmVnJ1dlNwUXNXTEZpQXRtM2J3c25KQ1FDd1ljTUdiTml3QWZmdjM4Zm5uMzhPc1ZpTTl1M2JJeVFraEpGak5BU3BWSW96Wjg0QXFMeVA1K2JtS2dVOFNLVlNaR2RuQTBDZEJVTzBiOStlR2Vmang0K3hjdVZLdEd6WlVxRk9qbEFveEpneFkrRG82R2gwZjVtWm1iaCsvYnJLZGRPblQ5ZjYzTkwxWGJta3BJVEpsTnF6Wnc4amcwanoxMTkvWWV2V3JjeDVVQjArbjQ5NzkrNWg5T2pSUnQ4YlZjbTlxcE9CWmZPNUhSY1h4L3k3YmR1MnJMVkxJQkFJaFBvSmNjZ1FDSVJhSVpxZmdZdXZVMWx0azh2aFlFMy9IdURXUXJRVVFSbUtrcU5NSWtScFJTR0U0bXlVaVBQcmVraEc4K0xGQzF5K2ZCa1VSVUVnRURCUm9UUzBjWHZBZ0FFcVpiN2V2SG1Ebkp3Y2hVTEx0S0ZMSXBFZ0t5dExZUmtBdFIrWE5VVkNRZ0p1Mzc0TmEydHJyZnJvdEVPR2x1VUFhbmMrNm1yRnFDSTRPQmpBUDg0aHFWUUs0QjhETWtWUmlJNk9ocU9qbzFxNUZSNlBCemMzTjZYbGJINXcwemc0T0tCMzc5NmdLQXBtWm1Zd05UV0Z1Yms1VEUxTllXWm14a1RvNXVmblk5MjZkVEEzTjRlRmhRWHpuNldsSlN3dExUWFdzUkdMeFl3QlRWZWNuSnlVMnFScnpsUmw2dFNwU3Z2U1J2M3E2eXdzTEJBYUdvcjA5SFJXbzNiL2pXaHovT2tTbmV2dTdxNlRFV3p1M0xsNDllb1Y1cytmanhFalJtamNkdXJVcWNqSXlGQzRGK2hDV2xvYVhyNThDYUR5dmxrVjJyQ3BMWlBJd2NFQkFKVHFVaG5hYjIxaHpQem9USlFXTFZxQW9pajgvUFBQK1BYWFg1bHRiRzF0OGY3NzcyUEtsQ2xHR2FGcjhqZDRWMGhQVHdjQWc3TWRaczJhQlQ2Zmo5VFVWTXlmUHgvTGxpMWphcUd3aVVRaVVYSWdXMWhZTU1YdTJXVHMyTEVZTm13WTQxeVNTcVhZdlhzM0tJckMwS0ZER1NlTnNjVEZ4VEZGNmRXaEtoUEh5OHNMOSsvZmgxZ3NCZ0JZV1ZuaDc3Ly9ObXBjbHk5ZmhrQWdnS21wS1NRU0NkNjhlYVBrZEJFSUJKREw1WEJ5Y2xLWkRWWGJKQ1FrQUlDQ2pDQUF4bkhLaGp4cmVIaTR4a3hUUUxWRE56TXprM2tQMDRWcjE2NUJMQmFqY2VQR1NzNFk0Si9yVkozejJOL2ZIeGtaR1lpSmljSEtsU3VOY3BpcHFpMmpydVlNV3hrelpXVmxPSGp3SUFDZ1Q1OCtkWko5UlNBUUNJVGFoVGhrQ0FSQ2pWTmNJY0hHNkllc3R6dSt2UmU4blJ4WWI1ZndEeks1RkhsbGZHU1hwaUs3SkFXWnhhL3dPdTkrcmZWZnZlQnNWYnAyN1lwdDI3YXgxcGRNSnNQZXZYdEJVUlJHamh5SlFZTUc2YlYvUWtJQzFxMWJCN0ZZakpDUUVFYjdtZjU0aTR5TVpKd0cxVC9vMUVVZjFnUldWbGJvMnJVcmV2WHFCUnNiRzVTWGw2dXRJVU4vVEZmTmtLbHY4Nkh4OHZMQzI3ZHYwYkZqUndCZ0pGRG9zY3RrTW93Y09SSWxKU1Zxb3lmZDNOdzB5cnRVUlIvcGlzT0hENnMwSWl4YXRFampmdWZPblVOK2ZyN0JCbVZuWjJlVldScWFKTzltejU2dGRPNnIycDZPS2xkRjlYWFZwVGZVT1F1Ky9QSkxGQmNYcTIxWFh5NWZ2bXh3c1hwTkpDVWxRU0FRMUlqUnRiWW9MeTlualA1dDJyVFJ1ajE5UGVucmtEbHc0QUFvaW9LRGc0UFM5VUpuUkdseUtsWmRMeExwbm1HcnFkL2F3cGo1MGRlYmc0TURkdXpZd2RTMW9Da3VMc2JaczJjUkd4dUxuVHQzR2l3alZKTy9RVjJUbkp5TStmUG5hOTJPTmpaZnZIaFI2VGhySXlnb0NMMTY5Y0tlUFhzUUhCeU1odzhmSWlRa0JEazVPUmd6Wm94QjQxWUhIU2hTRlhXeVJ0b002TnB3ZEhSVXlLNDRldlFvWHI5K0RVZEhSOHllUFJ1QThZYm9pSWdJbkR4NUVrQmxKbysyN05EOC9IeGN2SGdSdi8zMkd3b0xDOUc0Y1dPTUdERUNGeTlleElNSEQvRGd3UU0wYnR3WS9mcjFRL2Z1M2RHMmJWdUY4MXFkSkNRZFNFQVhyWjgrZlRwQ1EwUHg0c1VMaGVBYTRCOUhhWDNKZ3FJZE10VnI3Mmh6WHVoS1dscWFUczU5VmU5TnVtVFBWSVd1bVZWWVdBaVpUS2IwN0tibjFLeFpNNVg3TDF5NEVKczNiMFo4ZkR5Ky9QSkxMRnk0VU8vMytMcWlwS1FFQVFFQjRQUDVjSFoyMXZwdVNDQVFDSVIvQjhRaFF5QVFhcHh2NzhVaHA2eWMxVFliV2x2aHEyNGRXRzJUQUJTSmM1QlcrQlJwaFUrUVZ2Z0VPYVYvUTA0WjkyRnZESnFpZHUzdDdWbnRLeXdzREM5ZXZFRDM3dDN4MVZkZjZiWHZoUXNYc0cvZlBraWxVblRzMkJGZVhsNUsyeng4K0k5VE1qNCtIbEtwdEU0S2RucDZlbUxidG0wUUNBUll2SGd4YkcxdEVSSVNvbFF6aDZJb3hsQ2hTbU8rTnVhanE4Rm56NTQ5R0RkdUhFYVBIczBzS3lzckEvQ1BqanFQeDhPRUNSTllHNXNxNllyMDlIVEk1WElsSTRnbUk3WXVSZ3ROeDRHTmdyMkEvaEpYNnZvZE1tUUlIQndjOE1zdnYrZzloaDkrK0VIdmZkaG0xcXhaR3RmSHhNUWdJQ0FBNXVibWFOZXUzVHRid3ljeE1SRnl1UnltcHFZNlNYb1o0cEE1ZS9Zc0hqeDRBQUNZTTJlT2t1T1hydkdpcmMycVRsVTIrcTB0akprZmZkOTY4dVFKTWpNek1XUEdEQXdaTWdSMmRuWklTMHZEOGVQSGNmdjJiYVNtcG1MZnZuMVl0V3BWclkreHZrTlJGRE0vWFpETDVRWkwvVmxaV1dIanhvM1l2WHMzN3Q2OWkzNzkrdW5Wamk2WW1aa3AzSGMxUFJmb2NiSGhrSTZQajJmdTUwdVdMR0djZjNUV2xDYm9qQ283T3p1bGQ0em56NThqTmpZV25wNmVFSXZGS3ArRCtmbjVpSW1KUVhSME5CNDllc1JrcDh5ZE94Y2ZmL3d4ZUR3ZVJvNGNpZWpvYUp3L2Z4NEpDUWs0ZmZvMFRwOCtEUTZIZzgyYk56UHZKZHFlczNQbnprVjRlRGcrK2VRVC9QampqM2p3NElGU3R1ZlRwMDhCUU9VN1htMGpGb3VSbEpRRUV4TVRkT3JVU1dGZFltSWlBS2pOQnRZVityMTI4T0RCTlJwb0V4OGZqK1RrWkFDVjcyNnZYcjJDdDdlM3dqWlBuandCQUtYbE5OMjdkMGRvYUNnMmJ0eUlKMCtlWU5PbVRYajY5Q25tekprREhvK0hCdzhlTVBVRWFhb0gxckQxUHFVUGVYbDVXTEZpQmRMUzB1RGk0cUpSbG8xQUlCQUkveTZJUTRaQUlOUW85OUt6OE52TFpOYmJYZEczRzZ4TXlTM01XQ1F5TVZJS0h1TmxiZ3plNUQxRW9TaXJyb2ZXUkZWUEFBQWdBRWxFUVZTa3dMRmp4d3d1S0s4UHo1NDlZeUkxQXdJQ2REWmlsSmVYNDd2dnZtTmtvWVlNR1lMRml4Y3JHYmZrY2pudTNidkgvTzN2N3c4ek16T0Vob2JxWGZpYkxheXNySkNmbjQra3BDUWNQSGlRaVhxbHFTbzFVVmZ6MGJXR0RGMEhwMm9tRDEwbkpUYzNWMk1XVUZYMDBSMVhKVjN4MldlZm9hQ2dRS1BrbEZ3dVY5bVBLb1BxRHovOGdQejhmSTNyMklJMnRGWTNtbW5qK3ZYcnNMUzBSTisrZlZrYlMxMml6V2pYcTFjdk5HL2VIS21wcVRodzRBQUNBZ0pZN1Q4ek0xTnRKRGViUkVkSEE2aU1yT2J4ZUtBb0NqZHYzbFFiVWF5dlF5WXVMbzZwYWZDLy8vMVBZNlN5dHNoNFZiV3MyT2pYVURSbGgxVjMwZ0tHelk5MkpQRDVmS3hhdFVxaE5sZkxsaTBSR0JpSUZTdFdJQzR1RHRldlg4ZU1HVE1VbklPMU1jYjZUcXRXcmJRYVdETXpNekZseWhSWVdWbmgxMTkvTmNxQndlVnlzWGp4WWt5ZE9wWEpMdEYwTFZjOTV0cXUrZFdyVjJzMHJpY25KeU1rSklUNW0vNjlaREtaeHJabno1NnQ5RHlxK3Z6S3lNaEFjSEF3TTliZXZYc3o2M1J4dXRQRzdsMjdkaWtGS3RDU3BKTW5UMVlydTVhVWxJUmR1M1lCcUhRdTBObkw5SDNvMHFWTCtPMjMzN0J4NDBiNCt2b2lKeWNIdDI3ZHd2Mzc5MUZZV0lodTNib3B0TWZsY3BXeW9JWU9IUXE1WEk3Mjdkc2pJQ0FBWm1abWFOV3FGVjYrZkFtaFVLaFFaNDkyQ3JBbDJXWU1jWEZ4a0VnazZOS2xpNUpzNGJObnp3QUFIVG9ZSHJnV0ZSV0Z4NDhmdzlyYUdyTm56NjVSaDh5eFk4Y0FWRXFtNXVYbDRkNjlld3FPbC9UMGRPVG01c0xOelUybHJDeU5rNU1UdnZubUd4dytmQmcvLy93enpwOC9qNWN2WDJMZHVuV3d0TFJVT0FmVjFZUUJLdDhiVlYwMzZwWWJpa1Fpd1pvMWE1Q1dsZ1ozZDNkczNicjFuUTN5SUJBSUJJTCt2RHR2MVFRQzRaMmpUQ0pGY1BRRDF0dDl6Nk1KQm5vWXI0djhYNldzb2hDSk9WRjRrWE1IcVFWeGtNb3I5R3lCZzg1dVErRGwzQmVOYkZyQjNySVJ1SnhLSThiNmE3VmZvTjVZQkFJQk5tell3RVNVV2x0YjY3VGYwNmRQc1gzN2RxYXV3dHk1Yy9IUlJ4K3AzUGJ4NDhmSXo4K0hwYVVseXN2TE1XL2VQT3pZc1FQYnRtM0QxcTFibWUzWWtOYlJKUE5XRlZ0YlcvajcrMlBKa2lXSWlJaUFwNmVuZ3RGUGswT210dWFqVHcyWjZ1VGs1REQvVGtsSlVhb0hWQlhhMktTTFE0WTJUT3ZydUtDUlNxVXFqZHBWanowTlhVTkcwenBONU9ibTZ2d2JHR3B3M2I1OU8yeHRiVmx6eU1URXhPRHExYXY0N0xQUDFFYkMxaVNxWk02cUhrTXVsNHRaczJaaDdkcTFpSXlNUkVKQ2dsSjBzakZJcGRJYXFWbFVGYmxjanR1M2J3TUFmSHg4QUFEZmZmY2R6cDgvanhjdlhxak1FS1RQZTEwYzVDa3BLUWdLQ29KTUpvTzN0emUrL3ZwcmxkdFpXbHFpckt3TTVlV2FNMmhwbVN4dHRWSjA3ZGRZVk5WUG9xbnFBREJtZmx3dUZ6S1pEQzFhdEZCNS9YTTRISXdkT3haeGNYR2dLQXF4c2JFS0R1emFHT08vZ2Fpb0tBQ1ZobXUyNUEyclNuM3BlaTFyMjQ2dWxhSnB2YW8yS0lyUzJQYmJ0Mi9WcmlzcEtZRy92ejhUM01BMkRnNE82TkNoQTN4OGZOUTZaSHg4ZkxCZ3dRSzBiOThlclZxMVlwYS9mUGtTUC96d0ErTGo0MkZsWllXa3BDVDA2OWNQTGk0dUdETm1ETWFNR1FPS29uUjZwaytlUEpsNS82UHJ3dlR0Mnhjdlg3N0U5ZXZYTVdyVUtBQ1ZUb0hYcjErRHgrTXAxV3lwQytpZ21LcE9NcUR5M1NjNU9SbTJ0clpHU2F2UjcwVmZmZldWd2puTk5uRnhjWGp5NUFtNFhDNENBZ0t3ZVBGaVJFWkdLdHpENkFBQ1hiS3d1Vnd1WnM2Y2lSWXRXbURuenAxNDhlSUYrSHcrdW5YcnB1QnNWRmNUQnFoOEgxSjEzYWhiYmloWHIxNUZjbkl5Ykd4c2lET0dRQ0FRL29NUWh3eUJRS2d4OWo2SVIxWkpHYXR0V3ZKNFdORzNtL1lOQ1FxSXBXVkl5b25HRThGMUpPYy9Ba1hwTHN0aHpyT0d0MHMvdEd2NEhsbzRkSUdwaVdyTjhuZVJzckl5K1B2NzY1MXBzRy9mUGx5OWVoVVVSYUY1OCtaWXRXcVZnckdnT2xldlhsV1E1UmcyYkJnZVBIaUF5TWhJL1BISEg4eDJkUFRlMjdkdndlRndtSUtzMVNQNVZCVlpwMm5hdEttU0VZS2lLSldHbDdadDIyTEdqQmtJRFEzRnJsMjc0T25weVh6QVY1VjZxVzZrcjQzNWJOKytYZVg4MUdGdGJZMjVjK2N5ZjFjdEZQejgrWE9ORGhtNjcvVDBkSzNSajdTVWtLRUZmY3ZLeWxRYXRUVTVUZ3gxYkptYm02dXNjeElaR2FsVUM0TCtXMTFOQWxXSXhXSklwVkpXSmFHS2lvb1FGUlVGVjFmWE9uSEk2RUt2WHIzUXFWTW5KQ1FrWVAvKy9maisrKy8xeXE3U2hMdTd1OFlNS3phY3R0SFIwU2dvS0lDSmlRbmprQmsrZkRqKyt1c3ZuRGx6QmlZbUpnclNiVEtaVEtOOFlWVUVBZ0ZXcjE2TjB0SlNOR25TQkNFaElXcjNzYk96UTFsWkdRb0xDelcyU2NzZWFjcSswNmZmMnNLWStkblkyRUFvRkdxTWNLOTZmYWlyQ1ZXVFkzelhvU2dLbHk5ZkJnREdvU3dTaWJCNTgyWUF3UHIxNi9WdVV5QVFvS1NraEhrZlVKZWhzM1hyVnZ6MTExOXdjM1BEd1lNSGpTNFEzN1p0VzRXK0xsMjZoSjA3ZDZKMzc5NEttVE0wOUgza2p6LytVSG1kRkJZV1l0V3FWZUR6K2JDM3Q5ZDZmaGpDMEtGREZiSlAxUEhKSjU4dy8wNU1URVJFUkFTaW82TkJVUlFHRGh5SXI3NzZDazVPVHNqS3lrS0RCZzJZdWpHNjNwTW5UWnFrdE16SHh3ZkhqaDNENzcvL3pqaGs2TXlhWHIxNjFaa01ZbFh1MzYrczUxaFVWS1RnZkxweDR3WW9pa0wvL3YyTmVpNzE3OThmbjM3NktZWU5HOGJLZU5WaFlXSEJ2S3UwYjk4ZWJkdTJSV0ppSXBLU2twaDdISDNzOWFuYjV1Zm5oeVpObXVEbHk1ZEttVkxhY0hWMVJWaFltTUt5SVVPR3FGMXVLUEh4OFFBcTUwV2NNUVFDZ2ZEZmd6aGtDQVJDamZBNEt3ZW5uNzltdmQydnVuZUFxN1htNHJNRUdncDhZU0x1ODgvaGVVNFVaSExkdGRRQm9KVmpEL1IwSHdGUHg1NHc0ZXBYeVBsZG9LU2tCR3ZXckVGcWFpckdqeCtQVTZkTzZienZsU3RYd09WeU1YYnNXSHp4eFJjYVpYeHljM09aYUwrcUJwT0ZDeGZDMDlNVEF3WU1nTFcxTlVRaUVZWVBIdzZaVElaaHc0WXBGSmluNjNMUWY5KzhlVk50UkhOb2FLaVNnYVdpb2tKdDVzem8wYU54NTg0ZFBIbnlCTUhCd2RpM2J4L016YzJaREJrZWo2ZndVVjliODZGbDRIVEZ3Y0ZCd1NHVGtKQUFEb2NETnpjM3hNWEZLZFNYcVE0ZGZheExkZ0x0a05GV0JGc1ZVcWtVWldWbGFOcTBxZEs2bXBBc3M3VzFWWmxsRkI4ZnIrU1FvWSsvUHJVb1NrdExtWDZxSWhRS0ZSeGJiZHEwd2NxVkszVnFrNDdHcnU4YTZ0T21UY1BpeFl2eCt2VnJYTDkrWFdVV1EzM2x6Smt6QUNvTmJuVGtzNmVuSjRLQ2dyQm16UnI4OHNzdmFOQ2dBY2FOR3dmZ24zcE1nR1pIWkdGaElWYXNXSUc4dkR4R0MxK1R3YlZ4NDhiSXpNeGtpaldyUTFzeFozMzdOUlpkNnd3WU03K0dEUnRDS0JScU5LaFd6ZWFzbXRGWVcyTjgxM253NEFINGZENU1UVTB4Y09CQUFKWEg4YzZkT3dhMytjY2ZmeUE4UEJ3ZmZmU1IyZ3l0NTgrZjQ5cTFhd0FxbjV2R09tTlVvYTNlaGlaRUloR1dMRmtDUHA4UEp5Y24rUHY3WS9IaXhXd1BVZWVhYzdRTTJmWHIxL0hxMVNzQWxWS0xNMmJNWU9aMy9mcDE3TjY5RyszYnQxZFpFMDlmV3Jac2liWnQyK0w1OCtlSWpJeEU5KzdkbWFMenc0Y1BONnB0dHBnelp3NjJiOStPOFBCd3BLU2tZT1hLbGJDd3NNRHZ2LzhPQUJnOGVMQlI3WE81WE15Wk00ZU5vV3JFMjlzYksxYXNRSnMyYlFCVXZoOG1KaWJpM0xseldMVnFGV0pqWThIbjg5RzBhVk4wNmRKRjc3YjF2UWIyN05talY2MDBmYmV2U2tsSkNRRFVhQVlTZ1VBZ0VPb3Z4Q0ZESUJCWXAwSW1RMGdVKzFKbFhrNzJHTit1N2d0cDFuZWtjakdlQ203Z0h2OHNzb3IxYzRyeHVHYm81RFlFZmR3L2hZdDE4NW9aWUQyZ3RMUVV5NVl0dzVzM2I5Q3JWeTlNbno1ZG8wUG0rZlBuMkw5L1AvTjN1M2J0OFBYWFg2Tmx5NVphK3pwMzdoeGtNaGw4ZlgwVmpHUjJkblpNa2ZtcWRRNW9JM3VEQmczVXRra2JqOWlBdytGZzJiSmwrUExMTDVHWm1Zbm56NStqUzVjdWpKT2l1ckdvdHVaRHR5MlZTcGtNblZtelppRTFOUlhuejUrSHBhV2xXa21Ta3BJU1BIMzZGTzNhdFVPSERoMXc3dHc1VkZSVXFJMllweitLKy9mdmo4REFRS1gxVlNNZ2MzTnpBUmdXS1o2VlZWbWpxYXF6WWR1MmJaREpaSEIxZFZYYVhwTmtXZWZPblZrdHNFMUhRTHU1dVNsbFJLbkx5TXJMeXdPZ2JFeVF5K1VLamkyNitEUDlXOG5sY3JVR003ck5oZzBiR2pLTldxTkRodzdvMDZkUHZjN2tVY1c5ZS9lWWdzOGpSNDVVV05lMWExY3NXN1lNVzdac3dhRkRoK0RzN0F3L1B6K2RIREpsWldWWXRXb1ZNakl5NE9EZ2dHM2J0cWs4cDZ2aTVlV0ZSNDhlSVMwdERTVWxKU3Jsc0lxTGk1bnNQbFYxR3d6cHQ3WXdabjZlbnA1NDllcVZSa2NKbmJVQzZGWmduZTB4dnN0UUZJVWpSNDRBcUh4ZXNTWEZSa3NycVpPS29pZ0srL2J0QTBWUmVQLzk5OUdqUncrRmRkcXlPWFZCTEJZemNsYUcxQkNoTXhhY25KeXdiZHUyT3M4R2VmdjJMUTRlUEFndWx3dGZYMStNSFR1V3VlY0tCQUw4OE1NUGlJeU1oTG01T2ZyMjdXdTBNNFptOU9qUkNBa0pRV2hvS0hyMTZnV2hVQWdQRHc4bGliQzZvbCsvZm1qUm9nV0Nnb0lRRXhPRE9YUG1vRisvZnNqS3lrTHo1czFyVlZiTjJNeE5YMTlmNXQrREJ3L0dvVU9IY1BQbVRVeWNPSkVKM05GVmp0ZFkyclp0VzZQYlYyWGt5Skh3OGZHQmx4ZjV0aVVRQ0lUL0lzUWhReUFRV09kUVhDTFNpb3BaYlpNRFlHMi9uakRoc2lNTDgyOUVLQkxnd2R2emVKeHhFZVdTSXIzMnRURjNRcSttSTlDOXlVZXdNcTI1eUdJMktDd3NSR1JrSkdKalkxVWF6NnRERzlzQk1Ccng1dWJtS0NvcWdwZVhGL3o5L2RWR0lhZWxwU0VzTEF3M2J0eFFXTDVseXhhMVJncXhXSXpzN0d5NHU3dWpvS0FBNTg2ZGc3ZTNOeVBYcFkzWHJ5dWRhTFVaaWR5NGNXTXNYNzRjTFZxMFlQcFY1WkNwN2Zra0p5ZkQzOThmWDMvOXRaSVJKRG82R2djUEhzVGF0V3VWUG1hdlhyMEtpVVNDM3IxN3c4dkxDei8vL0ROdTM3NnR0c0EzN1dSUjV3UVlNMllNN08zdEFWVFdEZ0pVRjhiV0J1MmtvS1hjcGsrZnJwTWV1VFpqQnkxemRlWEtGZno4ODgvTThvS0NBcldGYWVuK2djb2l6clRqN01DQkEwclpQNU1tVFZJcGlVUWJhYXNiNlIwY0hGUVdmTGEzdDRkUUtHU0t4MWUvN3Q2K2ZjdlVkREJHKzc2MkNBNE9ydXNoNklWVUttVWN5ejE2OUZCcHJQWHo4OFBmZi8rTnMyZlBNbzQyT2hNS1VDMXBWMUZSZ1lDQUFMeDU4d1lOR2pUQXRtM2JWR2FCVmFkbno1NElEdzhIUlZHNGVmT215aHBjdDI3ZEFrVlI0SEs1akx5YXNmM1dGc2JNcjJmUG5yaDA2UkxpNCtOUldGakkzSCtxOHZEaFErYmZoaHJ4amYwTjNsVXVYcnlJMTY5Zmc4dmxZdUxFaVhydlgxcGFDbk56Y3dYbk5aL1BCNS9QQjRmRFVUQXdWK1hNbVRONDhlSUZIQjBkTVcvZVBHYTVWQ3JGMHFWTDhlTEZDK3phdGNzb0krK1ZLMWRRVkZRRU56YzNnNDN5VTZkT2hZZUhCOXpjM0JUcXNkVUZYYnQyUlhCd01MeTh2Smpyb0xpNEdCRVJFWWlJaUVCRlJRVTZkdXlJcFV1WG9rbVRKcEJJSkNnb0tORFpxVjlSVVlHSWlBaU1HalZLNGIzTzE5Y1g3ZHExUTJKaUlpNWN1QUFBbUQxN05tdnlsR3pRdUhGajdONjlHOXUzYjBkVVZCU1QvZmpGRjEvVTZqanBkeG8yc0xLeXdvZ1JJM0RpeEFtc1hic1dtWm1aY0haMnhzY2ZmOHhhSCtvSUNBalE2QVRQemMxVksydXJTV3BVSGIxNjlkSjdId0tCUUNEOGV5QU9HUUtCd0NySkJVSWNUWGpPZXJ0ajI3VkdleGVTMHEwTWhaU0NPTnpubjhXTDNEdE1FVTVkc2Jkb2hJRXRwNktENjJDWWNPdnZJNkdvcUFpM2I5L0dyVnUzRUJzYkM3bGNydEloSWhBSVVGcGFDaHNiRzFoYVdrSWtFakdaTHhZV0Zrd1VMSS9Idzl5NWM5R3hZMGVWN2FTa3BDQXNMQXhSVVZHZ0tBcG1abVlZTldxVWdyRmJIZW5wNlpnOWV6YTh2YjB4ZVBCZ2lNVmlSdnBIRitnSVcyMlJ5RGR2M29TRmhRVjY5KzdOeW9kM2RXMXVXdEtxYWxiSnpaczNhM1UrWjgrZVJVNU9qc3BDODNLNUhCa1pHZGl3WVFNT0hEakEvTFppc1JpLy9QSUxURXhNTUdqUUlEZzZPc0xTMGhLLy8vNjdXb2NNbmJtaVRzTjc5dXpaekw5cEtSaFBUMCtOODFIRjgrZVY5OGJxbVZXcVpNVUE0TkNoUThqUHoxZFluNTJkcldCb3FscHJwNmlvU01IQm82MEFMYjFPSXBFZ0t5c0x0cmEyZWtteDBZYUwyN2R2UXlBUWFNMU02Tk9uRC83KysyOXMzcnlacWRPZ2l0YXRXNzhURHBtYWdNL25zMUluUmhXSERoMUNlbm82T0J5T1FvMlk2a3liTmczdnYvOCs0MFNsSFRKY0xsZkorU2FYeTdGeDQwWWtKQ1RBeXNvS1c3WnNRZlBtelhVYVQ0Y09IZUR1N2c0K240K1RKMC9pdmZmZVU1Qy9LeWtwUVhoNE9BQmd3SUFCQ3BsbHh2UmJXeGd6djc1OSs4TEp5UWw1ZVhuWXQyOGYxcTVkcTlCMlVWRVJmdnJwSndDVjl4TkRJNnlOR2VPN1NucDZPZzRjT0FBQUdERmloRUhPOVVlUEhtSFBuajJZTTJjT2s4Rlk5Vm1uU29Jb0l5TURSNDhlQlFBc1hicFVJU3VIeCtNeHh2OHRXN2Jnd0lFREJtV21DQVFDSnZQbmswOCtNZmpkb0UrZlBnYnRWMVBRaG11QlFJQXpaODdnMHFWTEVJbEVjSEZ4d2F4WnM1aG4rNnRYcjdCdDJ6WlVWRlJnMzc1OVdqT2ZidDI2aFlNSEQwSWdFS0JMbHk0S2prME9oNE9SSTBjeUdZWGR1M2RIejU0OWEyaUdobU5wYVluVnExY2pLU21KY1o0OWZQZ1F2WHYzVnZudVZCTVk0b3pReEdlZmZZWkxseTRoTXpNVFFLV0RxU2FrL2FvaUZBcVJsWldsOFoxSjJ6c1ZnVUFnRUFqNlVIK3Rid1FDNFoxRFRsRUl1ZjBRTXJsK1RnRnRPRnRaWW03M2pxeTIrYTVEVVJTZTUwVGlWc3BQeUM1SjBYdC9DNTROZkZ0TVFxK21JK3RkZlpqaTRuK3lxeTVldklpN2QrOGlQajZla1V6aWNEam8xS21UeXVLZWQrN2N3ZmZmZjYreTNlcVJhUDM3OTFjN0JxRlF5RVRxKy9uNVlkcTBhWEIxZGRYSklVTm5Id2lGUXZUczJSUHU3dTdvMTYrZjF2MkFmN1RTVFV4TXRPN3o1TWtUbkQ5L0hvR0JnUnJuWWloMFRaR3FFZkcxT1IraFVJZ2JOMjZnZmZ2MktyWG1mWDE5MGJWclY4VEd4bUwvL3YyTTArTGt5WlBJeTh2RGtDRkQwS2hSSXdDVnYrR0ZDeGZ3NU1rVGRPeW9mQzlKU2FtOGhscTBhS0Z4akVLaEVFbEpTY3c1cUM5MFJIdjFNZnp2Zi85VHVmMnBVNmVRbjUvUHJBOExDOFBwMDZjUkZoYkdHRTJyT21UR2poMkxzV1BITW4rbnBhWEIydHFhTWFKU0ZJV29xQ2dNR0RCQXdWQ1htSmdJcVZTcWR4WVQ3V0NTU0NRNGNPQ0Exb3kxS1ZPbWdNdmxJalkyVmlIcmdzYkt5Z3B0MnJReEtHS2RMYVpPblZwbmZRT1ZobGszTnplTjIyaGJyNHE3ZCs4aUlpSUNRS1d4UzVQY0lvZkRVVGdYNk45S2xZRjR4NDRkdUhQbkRqZ2NEdWJObXdkcmEydGtaR1NvYmJ1cThadkQ0V0QyN05udzkvZEhUazRPRmkxYWhHblRwc0hEd3dQcDZlazRjdVFJc3JPellXVmxwZVJBTXFaZkFFcmJWajBmcTY4enhHQnY3UHg0UEI1bXo1Nk5UWnMyNGViTm14Q0pSUGowMDAvaDZPaUk1T1JrSER0MkRObloyZUJ5dVpnL2Y3NUI0ek4yakVETkg4ZXNyQ3hNbmp3WlFHVjlORjFrUWpWUlVsS0NvS0FnaUVRaXVMcTZxbzEyMTZVZDJvQkxRNzh6REJnd1FHbDdxVlNLelpzM1F5d1dZOFNJRVNvajQ2ZE5tNFo3OSs2QnorZmp1KysrVSt1b1YwZCtmajRDQXdOUlVsS0NsaTFiS2trU3ZxdVVsNWNqS2lvS2YvNzVKK0xqNDBGUkZKeWRuVEY5K25SODhNRUhUTTI3VTZkTzRjU0pFNUJLcFZwbFhXTmpZM0g0OEdFa0pTVUJxSlNkcWw0TDdlSERoL2oyMjIrWnZ4ODllb1R3OEhCR210VVkyRHl2S1lyQzl1M2JrWk9UQXdjSEI1U1dsdUxDaFF0SVMwdERZR0NnUnJsWVk1a3dZWUxDT3p0YldGcGFvbG16Wmt6bWJ2WGZoaTBrRWduT256K1BxS2dvSkNRazRKZGZmbEZiZjJ6SWtDRndkWFZGV0ZnWUszM0w1WEtFaElUZzRjT0htREJoQWl2bkZZRkFJQkRlTFloRGhrQWdzTWJaRjhsSUVPU3kzdTZ5UGwxaFkxYS9uQVoxQjRXWHVmZHdJL21JM3ZWaEFJREw0YUZYMHhId2JURUpscVkxOTVGbURIUUdBZ0RzMjdjUFFLWFJxSFBuemhnNGNDRDY5Kyt2VXI0RlVHM3c0ZkY0Nk5XcmwxNUdxeTVkdW1EaHdvWG8zTG16M2xJTXRJR21hZE9tYU5xMEtWYXZYcTFUbENwRlVkaTdkeS9FWWpHR0RoMnF0U2cxYmZneXRIYUFOdWlQN0tvT21kcWN6OG1USnlFV2kvSEZGMStvM1dmNjlPbFlzR0FCcmwrL2pna1RKa0FvRk9MVXFWUGdjcmtLSDdjZmYvd3hMbHk0Z05EUVVPelpzMGRKWS83cDA2ZmdjRGhNVVZsMS9QYmJiNUJLcFdqVHBvM2V4LzN0MjdkNDllb1ZYRjFkZFlya2w4dmxUTVlibjg5bmprOVpXUm5PbmoyTEtWT21hTnhmSUJCZ3hZb1ZvQ2dLTzNic1FOT21UWEhreUJHRWg0ZWpYNzkrV0xGaUJaTU5ReGV4cmxyUFFCdFNxUlFKQ1FrQUtxK1g2T2hvclZHeVptWm1CaHRBYXd0VjBteTFpWnViRyt2UnhzK2VQY1BHalJzQlZHWjJhYnFtVkVFYjFsVVp4YTVldlFyZ0g2T2dOcW9YbSsvZHV6ZG16SmlCUTRjT0lTMHREZXZYcjFkWWIyVmxoZlhyMXl0bFh4bmJyeWJIVy9WMTFmZlZCMFBuQjFUV05xRmxNMk5pWWhBVEU2T3duc2ZqWWZueTVTcWR6TFUxeHBvK2pzK2VQUU1BTkdyVXlHaG5URmxaR2RhdFc0ZlUxRlNZbTV0ajNicDFLaVg0ZElFMkZOTlpsZW5wNlV6Qitlb0JFaFJGNGR0dnYwVlNVaEphdG15Skw3LzhVbVdiWm1abVdMSmtDWllzV1lLclY2L0N4OGRIYlNBRG5Xa2psVXFSbDVjSEp5Y25IRGh3QUcvZXZJRzF0VFZXcmx4WmE5a1JOVUhWYzZXa3BBUS8vUEFEaEVJaFdyWnNpUkVqUm1ESWtDRXdOVFVGUlZHNGV2VXFqaDgvRG9GQUFCc2JHOHlmUDErcDdob3RYVXRSRkpZdlg0NjR1RGdBbFZLcTA2ZFBWempPRW9rRVI0NGNRVVJFQkNpS1F2djI3ZEdqUnc4Y08zWU1odzhmUm1KaUloWXZYbXhVSVhhMnptdVpUSVp0MjdiaHhvMGJzTEN3d0taTm15QVdpeEVRRUlDRWhBUXNXTEFBSVNFaEN1K3g2cDdCVXFsVTcvNXJLcHN6TkRRVWNYRng0SEs1a012bENBNE94dno1ODQydUkxTmVYbzRuVDU0d3YzOStmajcyN3QzTHJCY0lCRnJmVmRraU5UV1ZjZUtlT0hHQ09HUUlCQUxoUDhpNys2WkdJQkRxRlRsbDVkaHpQNTcxZG4yYXVzR3ZCWHZheE84eUtmbVBjVDM1Q040S0V3M2F2MTFEWC9oNXpvU2pwVzYxUCtvS3VrWUhVRmxId3MvUEQzNStmanJwZ2ZmbzBRT25UNTltak5sY0xoZDJkbllHRlhsVnBhVlBmeHhXVkZTb2xST2hhNmJRa2t1dFc3ZldxYjhmZnZnQmQrL2VoWTJOalVvamwxd3VWL2liTHNKZTNVakdWdUZUT3Z1aGV2SDYycGlQVUNqRTc3Ly9qdDY5ZTZOTGx5N01OaEtKQk1BL3hlRzl2YjJ4Wk1rUzlPelpFektaRE92WHI0ZGNMc2ZFaVJNVkRCQXRXN1pFejU0OThlREJBNXc2ZFFxZmYvNjVRcjlKU1VudzhQRFFLRzhpRm90eC92eDVBTURRb1VOMU9nWlZvYlhkQnc4ZXJISjlWRlFVRGh3NEFMRllESkZJeE5Ud0FaUU5LTC85OWh2R2pSdW5Wc0pES0JSaTFhcFZ5TXZMUS8vKy9SbEg1WWdSSTNELy9uM2N2bjBiaXhjdlJraElDR3h0YlhIcDBpVUEwS3MrUkh4OFBFUWlFZHpkM2JGaXhRck1tVE9Ia1RaaUUwMEdIMjNHb0dIRGhtbHR2M3JFNitYTGw1bGFVN3IyVXhVNnM4eVFlODZhTld0Z2JXMnQ5MzYwdktBcVIrbVRKMDhRRUJBQXNWZ01SMGRIQkFVRjZXV29wYk9xQU5SWWZaYng0OGVqVFpzMk9IMzZOQklURTFGZVhnNW5aMmYwNnRVTEV5Wk0wTGtXUkgzRm1QbE5uVG9WSFRwMHdKa3paL0Q4K1hPSVJDSTRPanFpVzdkdUdEZHVIR3UvU1gzOURlajNBV096UUFzS0NyQjI3VnE4ZXZVS0hBNEh5NVl0VXluelZsV2lzN2k0V0cxa1BpMmxSR2RoWHJ0MkRRRGc1ZVdsY0t3S0NncXdlL2R1M0w1OUc5YlcxbGkzYmgwa0VnbUVRaUZLUzB1WlRKdkN3a0lVRmhaQ0tCU2lRWU1HRUFxRjJMMTdOenAyN0tpVTRiQi8vMzc4K3V1djRIQTRrRXFsQ0FnSVFFaElDQll0V29TaW9pTE1uRG5UYU9jVkc5RDNRbU54Y1hGQllHQWd1Rnd1STMwcWxVcHg0OFlObkR4NUVxbXBxZUJ3T1BEejg4T01HVE5VU28vU0RoNktvaEFYRndjN096dE1uVG9WSDM3NG9jSzkrdmJ0Mi9qeHh4K1orbWgrZm41WXNtUUp6TXpNNE9MaWd0MjdkeU1tSmdiVHBrM0Q2TkdqTVdiTUdMMWtQbW5ZT0srRlFpRkNRa0lRRnhjSE16TXpyRnUzanBGUzNiMTdOMWF0V29XTWpBd0VCd2NqTkRTVTJhOHVKYmNLQ2dvQXFLNUZSblBreUJHY09YTUdYQzRYZ1lHQlRFYmd0OTkraTZpb0tFeWNPSkZ4UXB1Wm1lbVVyU3lYeTdGOCtYSThlL2FNeWJZSEt1dEt0bS9mSG4zNzlvV1BqNC9CMlpDRzBMaHhZelJwMGdUcDZlbjFVZ3FQUUNBUUNEVVBjY2dRQ0FSVytDWW1GcVgvYnl4bEMzTVRFNnp5Nlk3NlV6NnpidUFMbitINm04TklMWWd6YUg4MzI5WVkzbVlCM08wMDEvQ29MM3oxMVZmSXpjM0Y4T0hEOVM0Z2JHSmlvalo3aGcxY1hGd1lEZlBQUC85YzRhTlNKcE1oTGk0T04yN2NBS0FzUzZXTzR1Smk3TnExQzFGUlVlQnl1VmkrZkxtU1FjSGEyaHFGaFlWNCtmSWx2THk4a0pLU2dzVEVSRmhhV2lwcCtxdkwzS0EvaEt2QzUvT1JrWkdCUm8wYXdkN2VIcGFXbHBESlpIanc0QUYrLy8xM0FMbzdZTmljRDRmRFlRcjBscFdWd2NMQ0Fna0pDY2pNeklTRmhZWENjUjgrZkRnRUFnR1dMbDJLZ29JQ2VIdDdNMUlnVlprL2Z6NW16cHlKbzBlUHdzUERnNG1JdlhMbENtUXltVW9KdktyUUVicjI5dlo2UjRVbUp5ZmowcVZMNFBGNCtPU1RUMVJ1MDZwVksvVHMyUk0yTmphd3RiV0Z0YlUxYkd4c1lHVmx4ZnhuWVdHQjE2OWY0K0xGaThqTHkyT09RMVVEZTE1ZUhsYXRXb1czYjkraVI0OGVXTHQyTFdOd2NuSnl3cTVkdXhBUUVJRDQrSGc4ZlBnUWI5KytSVkZSRWJwMDZjSVk4U2lLWW96N2hZV0ZLQ2dvVUhJVS9QcnJyd0Fxbyt0ZFhGd1FIQnlNTld2V29LU2tCTVhGeGRpN2R5LzY5dTBMRHc4UE9EZzQ2T1FFa012bGtNdmxrTWxra01sa0JobTZhZ3VoVUlqYzNGdzBhTkFBTmpZMnNMQ3dRSGw1T1U2ZVBBa0FCaG13MWRVNHFvcFVLbFU0bGhSRjRlelpzd0NVbmFkWHJsekJ0OTkrQzZsVUNpc3JLMnphdEVsdG5aL3IxNi9EenM0T2pvNk9zTEN3QUkvSFEzWjJOczZlUGNzWUQxWGRqNDNKSHFsSzE2NWQwYlZyVjUyM043WmZ0c2F0Sy9yT3J5cmR1M2RYS2R2SU5vYU1zYWFQSTUxSm9LdE1waXBpWTJPeFpjc1c1T2ZuZzh2bFlzV0tGV29scmN6TXpPRG82SWo4L0h3Y1AzNGNYM3p4aGNLOVR5YVQ0Y21USjRpT2pnYUh3Mkd5SFdtSFRIVUQrOE9IRDNINzltMEFsUTZLYWRPbTZWenJyNkNnQU45OTl4M1dyRmtENEorczA5OS8veDJtcHFZSURnN0dsU3RYY09QR0RjeWNPUk1qUm96QXpKa3pHU2VSSnFyK2JuSzVIQktKQkJLSkJGS3BGRFkyTm5wbjF3Z0VBaFFVRk1EVzFoWm1abWFReStYTWZRa3dQcE9YZnAvS3lNakFIMy84Z1N0WHJrQW9GQUlBdW5YcmhsbXpacW10NnlZU2lSaTVXUjZQaDVFalIrVUxoU29BQUNBQVNVUkJWR0xTcEVuTTcwcFJGTzdkdTRkVHAwNHg1NXUxdFRYbXpadW44S3dmT25Rb1BEMDlzWG56WnZ6OTk5LzQ2YWVmY09iTUdRd2NPQkJqeDQ3Vnl6bHE3SGw5Nzk0OWZQdnR0OGpOellXbHBTVUNBd01WN2hIdTd1N1l2WHMzTm16WWdFV0xGaWs0NjlWZHN4OTg4QUVUOUdJc0pTVWxLQzh2aDVXVkZjek56V0ZpWW9LaW9pTDgrT09QQUlBbVRaUUR3K1J5T2I3Ly9udjg5dHR2QUlDRkN4ZkN4OGNIUGo0KzhQRHd3TjY5ZS9IbzBTTThldlFJcnE2dTZOeTVNNW8yYllxUFB2b0lkbloyZVBIaUJTd3RMY0hsY3BsM0hxbFVpb3FLQ2dDVjcrOHltUXltcHFibzNyMDdmSDE5MGJkdlg2MTFobW9LQ3dzTGhJYUdJak16OHo5Yk00OUFJQkQrNnhDSERJRkFNSnJJdEF4Y1MyRS80dXJMYnUzUjJGYi9hT0YvQzVuRnIzRDl6V0c4enJ0djBQNG1YRk1NYWprTmZadU5BWmRqb24ySGVvSzV1VG1DZzRQcmVoZ3FHVHg0TU1MRHc1bi8xTkdpUlF1Vkd2SFZ1WEhqQnZidTNZdmk0bUx3ZUR3c1c3Wk1wZEd6VTZkT3VIdjNMdWJObTZldy9QMzMzMWVLaWc4TEMxT0k4Z1dBaW9vS2xaa3pPVGs1OFBmM1Z6cytPenM3dlRKdTJKeVBuNThmWW1KaXNHREJBb1Z0cXN0cVBYLytIRUZCUWNqUHo0ZWpveVBXckZtamxPRUFWRVlqVHBreUJZY09IVUpJU0FqOC9mM1J1WE5uUkVSRWdNUGhxTTFjQVNxalp1bnNtTW1USitzdGM3Ti8vMzdJWkRLTUdUTkd5V2hlZFh5TEZpM1MyTTZsUzVjUUV4TURPenM3SEQ5K25NbGlvbXZmWkdSa1lPWEtsY2pLeWtMWHJsMVZaa05ZV2xwaTQ4YU5pSTZPaHJPek0zYnYzZzFBVVY0b0xDd01aOCtlaGEydExRb0tDbEJSVWFIZ1lLeW9xR0FrUDJoSFZ0dTJiWEhnd0FIczI3Y1BkKy9leGZuejU1bGp4dUZ3TkJyNGFDZE05ZU54N05neG5lbzJHWU9xYzZVNnFzN2g3T3hzekowN1YrMCt2cjYrUm8xTEhUTm56b1JBSUlDWm1SbTRYQzdFWWpGalJLUEhLUlFLc1dmUEhrUkdSZ0lBSEIwZHNYSGpSclJxMVVwdHV4RVJFWXpra2lxOHZMeDB5amdpRU5paXRMUVVxYW1wc0xlM1p6SWo5RUVvRk9MUW9VTzRmUGt5S0lxQ3RiVTFWcTFhcGJWZy9VY2ZmWVRqeDQvajNMbHpPSGZ1bk5ydGZIMTkwYUJCQXlRbEpUR3lmdFVON0FNSERrUm9hQ2lFUWlFb2lrS0RCZzNnNE9BQUJ3Y0gyTnZidzk3ZW52bTNuWjBkcyt6cDA2Zll2bjA3YnR5NGdmZmVldy85K3ZWRFlXRWhMbCsrREE2SGc3VnIxNko3OSs3bzFLa1RIQndjY1Bic1dZU0ZoVEhaZnZROTE5VFVGQ1ltSnVEeGVNdzlXQ3FWTWc0WWlVU2lrSzFxWm1hRzA2ZFA2KzJRU1VwS1FraElpTXAxWGw1ZUJodTk1WEk1bmoxN2h2djM3K1ArL2Z0SVRrNEdVT2xZR1RSb0VFYU1HS0gxM0xDd3NNQ1dMVnV3WWNNR0xGMjZWR243Z0lBQTNMdDNEMERsY1JzNmRDaG16SmloTXJpblZhdFdPSERnQUg3NTVSZUVoNGVqckt3TWp4OC94clJwMDNTZWs3SG5kVlpXRm9LQ2dpQ1ZTdEdvVVNOczJMQkJaZjA3WjJkbjdObXpSK2QyYld4c0dPZUZzU1FrSkdpc0tWYzlNRVVvRkdMTGxpMU1uYjB2dnZoQzRkMXp3SUFCNk5xMUt5NWN1SUFMRnk1QUlCQXdzcFc2OFA3NzcyUGN1SEhvMWFzWCt2VHBveFRzSVpQSmRIcStDUVFDalFFNVgzLzl0Y3JzZW5XWW01dnJKR0ZMSUJBSWhIOG54Q0ZESUJDTW9rd2l4ZFk3ajFodnQ1V0RIU1oyMEZ6UDRkOUtrU2dIVjE4ZndEUEJUWVBiYUdiZkFaKzBYUTRucTVxUm1QazNvb3VSZmNxVUtiQzB0TVQ5Ky9lWjZNeXFOR2pRQU8zYXRjTzRjZU4wTW1pMGE5Y09GRVV4c2svZTN0NHF0MXUwYUJGc2JHenc1czBiU0NRU21KbVpvWDM3OWpvYkFUZ2Nqa29wSkZxbXE3eThYTUVnYm0xdGpRNGRPbURXckZsNjZXbXpQWjlXclZyQjNkMGRNcGtNRmhZV2FOZXVuZEkycWFtcEtDOHZoNTJkSGJadjM2Nng0UG40OGVPUmtaR0IrUGg0dEduVEJoS0pCRlpXVnVqY3ViTkdxUXBhdnFSang0NzQrT09QZFQwY0RETm16TUEzMzN5anRlNkxOcXlzckhEMzdsMG13dHJVMUJSZHVuVEJqQmt6QUZRYWFnb0tDdENuVHgrc1c3Y09wcWFxYTIrWm01dkR6ODhQaHc4Zmhrd213NmhSbzlDaFF3ZG1mZVBHalZGY1hJemk0bUp3T0J4NGVYa3BPTS9Nek16dzhjY2ZJeUVoUWVFM2RuVjF4WVlORzhEbjgzSG56aDI4ZVBFQ0FvRUFwYVdsa0Vna2tNbGtDbGt3UUdWMHNxcUljZHJvWVl4T3Z6NW9pdlN2WGxNRHFIU0NXVnRiUXl3V1F5YVRNVmxGenM3T2VPKzk5NHorcmRYaDdlMk45UFIwUnUrZncrSEF4Y1VGZ3djUFp2cDg5T2dSNDR4cDJiSWwxcTlmcnpWcXZtWExsa2hPVGxaeWpEazdPMlBnd0lHWVBIbXkydk9KUUtnSkVoTVRRVkVVK3ZidHExUGRzdXJrNStjak1qSVNGRVdoVmF0VzhQZjMxeW1MWWRLa1NiQzF0Y1dkTzNlUWw1ZW5jSC9pY3Jsd2NIQkE5KzdkTVdyVUtBQ1Z4dHd1WGJxZ29LQUF6Wm8xVTJqTDFOUVUrL2J0ZzZtcEtlenQ3WFdXTW16Y3VER3VYYnNHUHAvUHpOM0J3UUZEaHc1RnMyYk5HTWVQcWFrcDVzeVpneEVqUnVEV3JWdDQ5ZW9WOHZMeVVGWldCcWxVQ3FsVUNwbE1CcWxVQ3BGSUJMbGN6clJuWm1ZR2MzTno1bThPaDZQU1dLMEw3dTd1VER2MDhiS3lza0s3ZHUzMHF0OVhuV3ZYcm1IYnRtM00rRHc5UGZIZWUrOWgrUERoZXIyYk5HL2VISWNPSFZKNUhzMmVQUnRQbmp4QjkrN2RNWG55WkpYT2phcndlRHg4L3ZubitPQ0REM0RxMUNrTUdqUklyOHhzWTgvclJvMGFZZEtrU2NqTXpNVGN1WE4xL3IyT0hEbWljZjB2di95aTkxalU0ZW5wQ1E2SG8zRHRtSnVibzBtVEpoZ3hZb1NDN0t0RUlzSGl4WXZCNS9PWk9rclZhd0FCbFE2ajhlUEhZL3o0OFVoUFQ4ZXpaOCtRbHBhR3pNeE1GQlFVb0tpb0NPWGw1VXltRndER0Vlbm41NGNXTFZxby9XMDVISTdlOVNKVlVWZlpOZ1FDZ1VCNE4rRlF1dVpORXdnRWdncDJ4c1RpNUxPWHJMZDcrQ00vZEhKVkhVbitiMFVtbCtCdVdnUWlVMytDUkNiV3ZvTUtURTBzTU1UelMvUm84b2xCSDNyR3N2NmFId0w5cnRWcW4zUkVYL1dza1BwSVRFd01Ta3RMRlQ0MlUxSlM0Tzd1Ym5RQjNweWNIQUJRcVordUMzVFVMQUMxOVhHcVU1UHowUWMrbncrcFZLclZrQUpVUnR3V0ZCUXdVbS9wNmVtZ0tFcXJvZTZubjM3Q2h4OStxTkZCRUJZV2h0TFNVc3llUFZ0cG5VZ2tVbkw2WldWbFFTS1I2RzBJb0IwYVBCNVA2VHAvOWVvVldyUm9vZlB4djNEaEFvWU5HNmEwUFVWUnFLaW9ZS0tycTFOUVVJRFUxRlNEWlpqK2JkQ3YwN1YxMzZXZFd5WW1KaXFOdkljUEg0WklKTUtzV2JQMGNxVElaREltYXQ3VTFKUTRZUWgxeHBVclYzRGh3Z1hNbURGRG9aYVlQdHk3ZHc5djNyekJ1SEhqZE1xR000YnFjb0xHa3BlWEIydHJhNFhuUm5sNXVjN1BaN1lRaVVUNDY2Ky9BS2l1cmNjR0Z5NWNnRkFveE1TSkU1WFdmZi85OS9EdzhFQ2ZQbjJVSkZyWm9xeXNyTllrTXRrNHIrdUN4NDhmZzh2bDZqVm1PdUNDdytGb2ZEYW1wS1JnKy9idFdMaHdvZHBBSGdKNzFNVzNHb0ZBSVB5WDRPajRRVWdjTWdRQ3dXQVNjL1B4eGZtL0lHZjVOdktwZHl1czZkZEQrNGIvSXQ3a1A4U2xGM3VSVi9iVzREWmFPZmJBeDIyWHdNNUNkWTJBMm9DODVCTUlCQUtCUUNBUUNBUkMvWU44cXhFSUJFTE5vcXREaGtpV0VRZ0VnNURKS1lSRVAyRGRHZU5vYVlINVBUcXgybVo5UmlnUzRNcXIvWGorZit6ZGQzeFQ1ZjRIOEUvU3ZTbXJVRllMbEZGV0tYdGNFV1hJUnRDcWlLaUFDRjVrYnhrcVF4bUtpS2dGd2NWUVJQRWl5cndVNFZMWlhSUktLNlcwdEtWMDc2Wk5jbjUvOUpmWTBxUk5taWRkZk42djEzMWRTYzc1bmlmcHlUbko4MzJlNS92d2ZLVmoyRmc2NEpsMmI4R242WEFBVlQ4cmhvaUlpSWlJaUlpSWlDckdoQXdSVmNyKzhOdUlUTTBRSG5kQkh4ODQyOVQ4cGFkTXBWUVhJdkRlUVp5UDJRK2x1bkxMa3dGQWN4ZHZUT3o4RHVyWmxsOGZnSWlJaUlpSWlJaUlpS29YRXpKRVpMU0U3Rno0WDc4aFBHNXZkemNNYjlOS2VOeWFKaXIxRW83ZjNvRzAvSGdUb3NndzBPTWxERzc5S3VReVhzcUppSWlJaUlpSWlJaHFPdmJpRVpGUkpBQWZCbDVEZ1ZJbE5LNjFoUnpMQi9TczB3dHU1UlZtNFBmYjIzRHo0VG1UNGpoYTE4ZUVUc3ZoV2Q5WFVNdUlpSWlJaUlpSWlJakkzSmlRSVNLam5JcU9SZUQ5Uk9GeHAvbDBRZ3RuUitGeGE0cGJEOC9qNk8xUGtGZG8yakp2YlJ2MHhuanZwWEN3cmllb1pVUkVSRVJFUkVSRVJGUVZtSkFoSW9QbEZoWGg0MHZCd3VONjFIUEdLMTA2Q0k5YkUrUVhaZUdQMjl0eEkrbU1TWEhrTWtzTWFmc0crcmFZQ0ptc0xzOGpJaUlpSWlJaUlpSWlxcHVZa0NFaWcvbGZ1NEdVdkh6aGNWY002QWxyQzdud3VOVXRNdVV2L0hiclkrUVVwcGtVeDlYT0hjOTFYZ2wzNS9hQ1drWkVSRVJFUkVSRVJFUlZqUWtaSWpKSVpHb0dmcmdaSlR6dTJIYWU4RzNTU0hqYzZsU2d6TUh4eUIwSVNUeHBjcXgyRGZ2aTJVN0xZV3RaZDVkekl5SWlJaUlpSWlJaWVod3dJVU5FRlZKTEVqNE12QXExSkFtTjYySmpqVG05dWdtTldkMytUcjJDSTdlMklGdVJZbktzUVo2dllKRG5xMXlpaklpSWlJaUlpSWlJcUE1Z1FvYUlLdlJiMUYyRVBrd1ZIbmRlSHgvVXM3VVJIcmM2RktyeWNDTHFTMXlQLzkza1dOWVc5cGpRYVJuYU54b2dvR1ZFUkVSRVJFUkVSRVJVRXpBaFEwVGx5aWhRWU52bEVPRnhmZHdhWXJTWHAvQzQxU0V4T3hJL2hhMUZlbjZDeWJFYTJMZkFpMTNmUjBPSGxnSmFSa1JFUkVSRVJFUkVSRFVGRXpKRVZLN1Byb1lpUzFFb05LWmNKc09TZmoxUSt4ZmlrbkFwN2pCT1J2bERMU2xOanRhK1lYODgyMms1YkN6dEJiU05pSWlJaUlpSWlJaUlhaEltWkloSXI5Q0hxZmoxZHJUd3VNOTFiSXQyRGVvSmoxdVY4b3V5Y2VUV1prUWtYeEFRVFliQnJWL0Z2endtMS9wNk1WWVd0aWhVNWNQYXdxNjZtMEpFUkVSRVJFUUFmNk1SRWRVZ1RNZ1FrVTRxdFlRUEwxd1ZIcmVlclExbStuWVdIcmNxeFdXRzQrY2I2NUJaOE5Ea1dEYVc5cGpRNlIyMGE5aFhRTXVxWDMwN2R5VG54cUNaYzhmcWJnb1JFUkVSRVJFQlNNNk5nYXVkZTNVM2c0aUl3SVFNRWVseDhGWVVJdE15aE1lZDNiTXJuRzJzaGNldENwSWs0Y0s5SDNBbWVnOGtTVzF5UEJkYk43enNzd0dOSER4TWIxd04wYjdSQUFRbEhHZENob2lJaUlpSXFJWUlTamlPOW8zNlYzY3ppSWdJZ0x5NkcwQkVOVTl5WGo2K3VCWW1QSzUzby9vWTI4NVRlTnlxa0Z1WWpuM0J5L0RmTzE4SlNjWTBjKzZJTjNydHFGUEpHQURvMzlJUGQxS3ZJQ1k5cExxYlFrUkVSRVJFOU5pTFNRL0JuZFNyR05ES3I3cWJRa1JFWUVLR2lIVFllaWtZZVVXbUY2a3ZTUVpnYWI4ZWtOZkNHaWwzMDRQdzVhVVp1Sk1tWmdrMzc4WlA0TFVlSDhIQjJsVkl2SnJFeHRJZVl6b3V3aS9oRzVpVUlTSWlJaUlpcWtZeDZTSDRKWHdEeG5aY0NHc0wrK3B1RGhFUmdVdVdFZEVqTGljazRXUjByUEM0NDlxM1JxZEc5WVhITlNkSmtuQStaaThDb3I4RklBbUpPZERqSlR6VmVocGt0VEF4WmFqVzlYMHgzbnNwL25Oekk5bzA2SVh1N3MrZ2tZTUhpMGdTRVJFUkVSR1pXYUVxSDhtNU1RaEtPSTQ3cVZmd3JQZFNlTmIzcmU1bUVSSFIvNU5Ka2lTbWw1R0lhcjFDbFJvdkhqNk8yTXhzb1hHZHJLM3d5L09qNEdwckl6U3VPU21VZWZqMTVvZUlTTDRnSko1Y1pvSFJIZWFqdS9zSUlmRnFBNFV5RDRHeEIzRTdPUkRwK1Frb1ZPVlhkNU9JaUlpSWlJanFOR3NMTzdqYXVhTjlvLzdvMzlJUE5wYWNHVU5FVkJWa0JvNitaa0tHaUxUMkJOL0U1MmFvSGJPa255Lzh2TDJFeHpXWDFMdzQvQkM2R2ltNVltWUsyVmc2NElVdTczSlVFaEVSRVJFUkVSRVJVUjFrYUVLR1M1WVJFUUFnTVNjWHU0TnZDby9icm40OVRPelFWbmhjYzRsTXVZaGZ3dGREb2N5clhBQUp4UVZ6L2w4OTJ5YVk1TE1CalJ4YUNXa2ZFUkVSRVJFUkVSRVIxVTVNeUJBUkFHRHJwV0FvVkNyaGNaZjA3d0VMZWMydmx5SkpFczdGN01YWjZHOU1DMVRpcFRaejdvQ1h1cTJIZzNVOTAySVNFUkVSRVJFUkVSRlJyY2VFREJIaGNrSVN6c1RjRng1M1pOdFc4SEZyS0R5dWFLTHJ4UUJBMndhOTROZmxYVmhaMkFxTFNVUkVSRVJFUkVSRVJMVVhFekpFanptbFdvM05mMTBYSHRmZXloSnplblVUSGxjMDBmVmlBS0Jya3lFWTU3MFljaGt2c1VSRVJFUkVSRVJFUkZTTXZZVkVqN21ETjZOd055TkxlTnczZlR1am9iMmQ4TGdpbVZ3dlJvZCtMWi9EMExZellXQWRMeUlpSWlJaUlpSWlJbnBNTUNGRDlCaEx6UytBLy9WdzRYRTk2em5qQlc4djRYSEZrZkMvbUFQNDc1MDlBQ1JoVVllMG5ZRUJyZnhRcXBBTUVSRVJFUkVSRVJFUkVaaVFJWHFzYmI4U2d0eWlJdUZ4Ri9memhhVmNManl1Q0NxMUVrY2pQa1p3NGdsaE1XVXlPY1oyWEFTZnBzT0Z4U1FpSWlJaUlpSWlJcUs2aFFrWm9zZFU2TU5VSEkyS0VSNTNpR2NMOUhaM0V4NVhoQUpsTm40TWZSY3g2Y0hDWWxyS2JmQjhsOVZvMTdDdnNKaEVSRVJFUkVSRVJFUlU5ekFoUS9RWVVrc1NOdjkxVFhoY1cwc0x6T3Z0SXp5dUNPbjVpZGdmc2dJcHViSENZdHBhT21HU3ozcTBjT2trTENZUkVSRVJFUkVSRVJIVlRVeklFRDJHL2hONUY3ZFMwb1hIbmVyampTYU85c0xqbWlvdU14dy9oS3hDWGxHbXNKaE9OZzN4U3ZlTmFPVGdJU3dtRVJFUkVSRVJFUkVSMVYxTXlCQTlacklVaGZqc1Nvand1QzJjSFRHNWN3ZmhjVTBWbm5RV2gyOStDSlZhWEswY1Z6dDNUUEhkakhxMlRZVEZKQ0lpSWlJaUlpSWlvcnFOQ1JtaXg4eVgxMjhnVTFFb1BPN2lmcjZ3dHBBTGoxdDVFczdISE1DWk83dUZSbTNrMEFxdmROOE1KNXNHUXVNU0VSRVJFUkVSRVJGUjNjYUVETkZqSkRJdEE0ZHUvUzA4N2hNdG02Ri84NmJDNDFhV1NxM0UwWWl0Q0U0OExqUnVVeWN2VE82K0VmWldMa0xqRWhFUkVSRVJFUkVSVWQzSGhBelJZMElDc1BtdjYxQkxrdEM0MWhaeUxPenJJelNtS1FxVTJmZ3g5RjNFcEFjTGpkdkNwVE5lOXRrQUcwc0hvWEdKaUlpSWlJaUlpSWpvOGNDRURORmo0dVNkV0FROVNCWWU5OVd1SGRITXlWRjQzTXJJVWlSamI5QlNKT2ZlRXhxM2RYMWZ2TmgxTGF3c2JJWEdKU0lpSWlJaUlpSWlvc2NIRXpKRWo0RzhJaVUrdVN4MnhnZ0FOSFYwd0t0ZE93cVBXeGtwdWJINFBuZ0pzZ3JFSnAzYU4reVA1N3FzZ3FYY1dtaGNJaUlpSWlJaUlpSWllcnd3SVVQMEdQZzI5QmFTOC9LRngxM1l0enRzTFMyRXh6WFcvY3liMkIreUF2bEYyVUxqZG5ZYmpHYzdMWU5jeGtzbEVSRVJFUkVSRVJFUm1ZYTlqRVIxM0lPY1BId2ZkbHQ0M0g3Tm0yQlFxMmJDNHhvckt2VVNEb2ErQjZWYUlUU3VyL3RJak80d0h6S1pYR2hjSWlJaUlpSWlJaUlpZWp3eElVTlV4KzI0R29wQ2xVcG9URXU1SEl2NitrSW1OS3J4UWgrY3dxODNOMEdTMUVMajlta3hBYyswZXd1bzlsZElSRVJFUkVSRVJFUkVkUVVUTWtSMVdIaHlHbzdkRVZ2Z0hnQmU3dHdlclZ5Y2hNYzF4bCt4UCtGazFKZkM0L1pyK1J5R2VjMEVrekZFUkVSRVJFUkVSRVFrRWhNeVJIV1VCT0NqUzBIQzR6YXl0OE0wSDIvaGNRMGxTUkpPLzcwVGdiRUhoY2Z1eTJRTUVSRVJFUkVSRVJFUm1Ra1RNa1IxMUtub1dJUW1wUWlQTzcrUEQreXRxdWZTb1phVU9ITHJJNFFrbmhRZXUwK0xDUmpPWkF3UkVSRVJFUkVSRVJHWkNSTXlSSFZRb1VxRjdWZENoY2Z0M3FRUmhyWnVLVHl1SVlwVUJmZ3A3SDFFcFY0U0hwczFZNGlJaUlpSWlJaUlpTWpjbUpBaHFvUDIzWWhFWWs2dTBKZ3lBQXY3ZHErV2xFV0JNZ2Y3ZzFjZ0xqTmNlT3plemNjekdVTkVSRVJFUkVSRVJFUm14NFFNVVIyVG1sK0FyME51Q284N3BwMG5PalJ3RlI2M0lubEZtZmcrYUFrZVpQOHRQSGF2NXVNd292MXNNQmxEUkVSRVJFUkVSRVJFNXNhRURGRWQ4K1cxTU9RVktZWEd0TGV5eEw5N2RoVWEweEE1aWxSOEY3UVl5Ym4zaE1mdTJYd3NSclovRzB6R0VCRVJFUkVSRVJFUlVWVmdRb2FvRG9sS3k4Qi9JdThLanp1MW16Y2EyTmtLajF1ZXpJSWtmSHQ5RWRMekU0VEg3dGxzREVhMm13TW1ZNGlJaUlpSWlJaUlpS2lxTUNGRFZFZElBTFplQ29aYWtvVEdkWGR5d0tUTzdZVEdyRWhhWGp5K0RWcUlySUprNGJGN05CdU5rZTNuUWlaak1vYUlpSWlJaUlpSWlJaXFEaE15UkhYRStkZ0VYRTVJRWg1M1htOGZXRnRZQ0krclQzSnVETDY3dmhnNWhXbkNZL3U2ajhTbzl2T1lqQ0VpSWlJaUlpSWlJcUlxeDRRTVVSMVFwRmJqazh2Qnd1UDZObW1Fd1I3TmhjZlZKekU3Q3Q4SExVRitVWmJ3Mk4zZFIyQjBod1ZNeGhBUkVSRVJFUkVSRVZHMVlFS0dxQTQ0ZE90dnhHWm1DNDBwQTdDb3IyK1ZWVm1KeXd6SHZ1QmxVQ2p6aE1mMmFmb014blJZeUdRTUVSRVJFUkVSRVJFUlZSc21aSWhxdVN4RklYWUZoUXVQTzY1OWE3UnJVRTk0WEYzdXBsM0hnZENWS0ZJcGhNZjJhVG9jWXpzdVlqS0dpSWlJaUlpSWlJaUlxaFVUTWtTMTNNNmdjR1FwQ29YR3RMZXl4RnM5dWdpTnFVOVU2aVg4R0xvR0tuV1I4TmpkbWc1ak1vYUlpSWlJaUlpSWlJaHFCQ1praUdxeGU1blorT2xXbFBDNDA3dDNRbjA3VytGeEh4V1pjaEVIdzlaQXBWWUtqOTIxeVZDTTY3Z1lNcGxjZUd3aUlpSWlJaUlpSWlJaVk3R25rcWdXMjNZNUdDcTFKRFJtYzJkSHZPamRUbWhNWGN5YmpCbUM4ZDVMbUl3aElpSWlJaUlpSWlLaUdvTzlsVVMxMU9XRUpKeUxUUkFlZDE1dkgxaGJtUGZTVUNZWkl6Q24xS1hKMHhqdnZaVEpHQ0lpSWlJaUlpSWlJcXBSMkdOSlZBdXBKUWxiTHdVTGo5dkwzUTJEV2pVVEhyY2tuY2tZUVNWZU9yczl4V1FNRVJFUkVSRVJFUkVSMVVqc3RTU3FoZjRUZVJkUmFSbENZOHBsTWl6bzR5TXFONktUem1YS2hDVmpCdVBaVHNzZ2wxbUlDVWhFUkVSRVJFUkVSRVFrRUJNeVJMVk1ibEVSdnJnV0pqenUrUGF0NFZXL252QzRHdWFzR2RPaDBVQTgyMms1a3pGRVJFUkVSRVJFUkVSVVl6RWhRMVRMZkIxeUMybjVCVUpqT2xoWllWYVBMa0pqbG1UT1pFenIrcjU0cnZOS0ptT0lpSWlJaUlpSWlJaW9SbU5DaHFnV1Njakp4ZjRidDRYSGZhTjdKN2phMmdpUEM1ZzNHZFBjeFJzdmRIMGZGbklyNGJHSmlJaUlpSWlJaUlpSVJHSkNocWdXK2V4S0tBcFZhcUV4V3pvNzRZVk9Ya0pqYXBnekdkUFkwUk9UdW0yQXRZV2Q4TmhFUkVSRVJFUkVSRVJFb2pFaFExUkxoQ2FsNEdSMHJQQzQ4L3I0d0VvdS9sSVFaY1prakt1ZE8xN3B2Z2wyVms3Q1l4TVJFUkVSRVJFUkVSR1pnMlYxTjRDSUtxYVdKSHgwS1VoNDNON3VidmhYUzNmaGNhUFRydVBIc0hmTmtveHhzbW1JS2I2YjRXaGRYM2hzRWlzcnZ3aGJqa1hpUDlmamNlZGhMbklWNHM4SElpSWlJaUlpTXAyRGpTWGFOSGJBT045bVdEU2lIWnp0dURRNEVaRTVNQ0ZEVkF1Y2lJNUZlSEthMEpoeW1Rd0wrM2FIVEdoVTRGNUdLQTZFcklSS1hTUTRNbUJuNVl3cDNUZWpubTBUNGJGSnJOUGhTWGhqenpVTTYreUduYS8zUktkbXpuQzA1UzJIaUlpSWlJaW9Kc29wVUNJOFBndDd6dDFGdDVXbnNHdHFEd3pwNUZiZHpTSWlxblBZTzBaVXd4VW9WZGgrSlZSNDNJa2QycUNOcTR2UW1QRlp0N0EvZUFXVWFvWFF1QUJnYldHUHlUNGZvcUZEUytHeFNhelQ0VWw0YmRjVjdKM1pCMDkyYUZUZHpTRWlJaUlpSXFJS09OcGFvaytiK3VqVHBqN09SaVJqOHBlWDhPMk0zbmphdTNGMU40MklxRTVoRFJtaUdtNXZXQVFlNXVZSmplbGtiWVUzZlRzTGpma2crMi9zRFZxR1FsVyswTGdBWUNtM3hxUnU2K0R1M0Y1NGJCSXJLNzhJYit5NWhuMU14aEFSRVJFUkVkVktUM1pvaEwweisyRDY3cXZJeWhlLytnVVIwZU9NQ1JtaUdpd3R2d0RmaGtZSWovdUdiMmZVczdVUkZpODU5eDYrRDFxQ0FtV09zSmdhY3BrRm51K3lCcTFjdXdtUFRlSnRPUmFKWVozZE1JakpHQ0lpSWlJaW9scnJ5UTZOTUt5ekc3WWNpNnp1cGhBUjFTbE15QkRWWUY4RjMwUytVbXdoOUZZdVR2RHIyRlpZdkxTOGVIeDNmUkh5aWpLRnhmeUhET085bDZKZHc3NW1pRTNtOEovcjhaajZoR2QxTjRPSWlJaUlpSWhNTlBVSlR4d0pTcWp1WmhBUjFTbE15QkRWVUhGWk9mZzU0bS9oY2VmMzhZR2xYTXhIUDdNZ0NkOEdMVVJPWVpxUWVJOGExWDRPdWpSNTJpeXh5VHp1UE14RnAyYk8xZDBNSWlJaUlpSWlNbEduWnM2NDgxRDhTaGhFUkk4ekptU0lhcWd2cm9WQnBaYUV4dXpYdkFrR3RIQVhFaXRia1lKdnJ5OUVWa0d5a0hpUGVyck5OUFJzUHRZc3NjbDhjaFZLT05wYVZuY3ppSWlJaUlpSXlFU090cGJJS1JDN2FnY1IwZU9PQ1JtaUd1aG1TaHBPUnNjS2pTbVh5VEMvVDNmSUJNVEtMY3pBZDBHTGtaNmZLQ0JhV2YxYnZZQ0JIaStaSlRZUkVSRVJFUkVSRVJGUmRXQkNocWlHa1FCc3Z4SXFQTzV6SGR1aWRUM1RsNUxLTDhyRzkwR0xrWklyTm1HazRkdHNGSWEyZlFNUWtqb2lJaUlpSWlJaUlpSWlxaG1Za0NHcVlTN0ZQOENWaENTaE1aMXRyUEdtYjJlVDR4U3BGTmdmc2dKSk9kRUNXbFZXSjdjbk1icjlQREFaUTBSRVJFUkVSRVJFUkhVTkV6SkVOWWhha3ZEcGxSRGhjYWQzN3dRWEcydVRZcWdsSlg0S2V3LzNNMjhLYWxWcGJSdjB4clBleXlHVDhiSkVSRVJFUkVSRVJFUkVkUTk3UG9scWtKUFJzWWhNelJBYXM0V3pJNTd2Mk5ha0dKSWs0VDgzTnlNcTlaS2dWcFhXc2w1bitIVjVGeFp5Rm9NbklpSWlJaUlpSWlLaXVva0pHYUlhb2xDbHh1ZFh3NFRIZmJ0WE4xakpUZm1vU3pqMTk1Y0lmWEJhV0p0S2F1TFVGcE82YllDVmhZMVo0aE1SRVJFUkVSRVJFUkhWQkV6SUVOVVF2MFQ4allTY1hLRXh1N2sxeEdDUDVpYkZ1SER2SVA2S1BTU29SYVUxc0crQnlUNGJZV1BwWUpiNFJFUkVSRVJFUkVSRVJEVUZFekpFTlVCdVVSRytDaFpmbTJWK0h4L0lUTmcvS09FWVR2KzlVMWg3U25LMmJZUXAzVGZEd2JxZVdlSVRFUkVSRVJFUkVSRVIxU1JNeUJEVkFOK0gzVVpHZ1VKb3pHR3RXNkp6b3dhVjN2OTJTaUIraS9oSVlJditZV3ZwaEZkOE5zSFp0cEZaNGhNUkVSRVJFUkVSRVJIVk5FeklFRld6MVB3QzdBMkxFQnJUU2k3SDdKNWRLNzMvdll4UUhBcGJDMG1TQkxhcW1LWGNHcE82clVORGg1YkNZeE1SRVJFUkVSRVJFUkhWVkV6SUVGV3pYVUhoS0ZDcWhNWjhvWk1YM0owcVY1Y2xLZWNPRG9Tc2hGSmRLTFJOeFdTWTJQa2R0S2pYMlF5eGlZaUlpSWlJaUlpSWlHb3VKbVNJcWxGc1pqWitpYmdqTkthempUV21kdk91MUw3cCtZbllHN1FNQ21XdTBEWnBqR3ovTmpvMEdtaVcyRVJFUkVSRVJFUkVSRVExR1JNeVJOWG84MnRoVUF0ZUZteDY5MDV3dHJFMmVyL2N3blI4SDdRRU9ZVnBRdHVqOFMrUFNlalZmSnhaWWhNUkVSRVJFUkVSRVJIVmRFeklFRldUOE9RMG5MNGJKelJtYzJkSFBOK3hyZEg3S1pTNTJCdThET241Q1VMYm85R3Q2VEE4MVdhcVdXSVRFUkVSRVJFUkVSRVIxUVpNeUJCVkF3bkFwMWRDaE1lZDA2c2JyT1RHZmF5VjZrTDhFTG9LRDdML0Z0NGVBR2pUb0JmR2Rsd0lRR2FXK0VSRVJFUkVSRVJFUkVTMUFSTXlSTlhnci91SnVKYjRVR2pNcm00Tk1kaWp1Vkg3VmlzNWxRQUFJQUJKUkVGVVNKSWF2NFJ2UUV5NitPUVFBRFIxOG9KZmw5V1F5eXpORXArSWlJaUlpSWlJaUlpb3RtQkNocWlLcVNVSjI2K0VDbzg3djdlUGtYTlFKUHgrZXh0dVBUd3Z2QzBBVU0rdUNTYjViSUMxaGIxWjRoTVJWUWRKY04wdklpS2l4eEh2cDBSRVJQUzQ0ckIxb2lwMi9FNHNvdEl5aE1ZYzZ0a0NYUm8zTUdxZmdPaHZjQzMrcU5CMmFOaFpPV095ejBZNFd0YzNTM3dpQUVoUFQ4ZVNKVXNBQUY5ODhRVXNMYzF6UzB0S1NzTHExYXNCQVA3Ky9tWTVoaTZUSjAvVys1eUZoUVgrL2U5L28zZnYzanFmLy9qamoyRm5aNGRaczJhWnEzazFXbVptSmdEQXhjVkZXTXlIRHgvaXUrKytRM1IwTkQ3KytHUFkydHFhSERNME5CUWVIaDV3ZG5iV3UwMVJVUkVpSWlMUXBVc1hrNDlYMHErLy9vcm16WnVqZS9mdXNMQ3dxRlNNb0tBZ2JOdTJEVXFsVXU4MmUvZnVyV3dUeTNqY3oydHpHVDkrUEFvTEMvSEhIMytZRklkL0g5MXljbkx3MldlZkFRQ1dMVnRXNXZsang0NmhzTEFRNDhhTnF6Q1dRcUhBNGNPSDRlWGxoUjQ5ZWdodmExVXFLQ2pBaVJNbllHRmhnZEdqUndNQWdvT0Q0ZVhsQlFjSGh3cjNydzN2bXlSSnlNL1BSMzUrUHZMeTh0QzBhZE55djZ1a3BhV2hmdjJLdnp1bnBhWEIxZFVWTXBuNWx3UG0vYlJpSXU2bjFXSHAwcVd3dGJYRkcyKzhnZWJOalZ0bHdSZ3BLU2s0Y09BQWV2WHFoVjY5ZXBudFBTb3FLb0tWbFpWWlloTVJFWW5HaEF4UkZTcFVxZkhGdFRDaE1TM2xjc3p1MWRXb2ZTN0YvWUp6ZDhWMWtwVnVqdzBtZFZ1UEJ2Ym0rMkpQQkFCS3BSSXhNVEVBQUxWYWJiYmpGQllXSWpvNjJteng5VWxLU3RMNXVFd213L0xseS9VbVk0RGlqaXBuWjJlZEhhT2JOMjgycWgyTEZ5ODJhbnZSWW1KaThOTlBQMkhPbkRtd3NiR3BjSHRKa3ZEY2M4OEJBSTRlUFdyUVBvYkl6TXhFUUVBQUNnc0xzWEhqUnF4ZXZkcWt6akNGUW9GMzNua0hLcFVLaHc0ZGdyMTkyZG1FYXJVYXMyYk5Ra0pDQW5idTNDbXN3eVEzTnhmKy92NXdjbkxDZ1FNSEtoMm5lL2Z1bURwMUt0YXZYMi9XejZCR1hUcXZUYkZvMFNLRWg0ZmoxMTkvaFkyTkRZNGVQWXB0MjdaaDJiSmxlUHJwcDQyT1YxaFlpS0tpSXBQYnhiK1Bidm41K2ZqdmYvOExRSGRDNXF1dnZrSldWcFpCaVlYang0OWo5KzdkOFBEd2dMKy9QK1JHMUEzTXpzN0d0R25UREcrNEhnY1BIalE1QmxCOERmenNzODlnYVdtSjBhTkhJem82R3N1WEw5ZWVRMDgrK1dTNSs1djdmY3ZOemNYaHc0ZWhWQ3FoVkNxaFVxbTAvNjM1ekpUOC80S0NBaFFVRkVDaFVFQ2hVS0Nnb0FENStmbWxab0hzMkxFRDdkcTEwM204akl3TVRKbzBDVzV1YmxpOWVqWGF0R21qdDIxejU4NUZYbDRlVnExYUJSOGZud3BmaXdidnB6WDNmcHFVbElUSmt5ZERKcFBoeHg5L2hLdXJLK2JObTRmdzhIRE1uRGtURXlkT0ZOSmVqY0xDUWdRRkJVR1NKTHoxMWx0Q1l6L3FyNy8rd3BFalIvQy8vLzNQcFBlb1BEazVPWmc0Y1NJYU5XcUV6ei8vdk56RVhISnlNaVpObWdRQU9IWHFsRm5hUTBSRVZCRW1aSWlxMEtHSXY1R1lreXMwNWd2ZVhtam01R2p3OW1FUC9vdmprVHVFdGtGREpwUGgrUzZyME56RjJ5enhpUWg0L2ZYWE1Yanc0RXJ2Zi9Ma1NhTzJMOWt4ZXYzNmRTeGR1dFNvL1pzMGFXTHdpTVVGQ3hhZ2MrZk8ybjlMa29UMTY5Y2pKaVlHeWNuSldMdDJiWVVkUWlVN3YwU09IdmJ5OHNLc1diT3diZHMyWEw5K0hWRlJVWG83MWd4eDllcFZGQlFVb0dmUG5qbzdqd0JBTHBkaitQRGgyTGx6Sjc3NDRndXNYNysrMHNjcjZmejU4MUFxbFJnK2ZMakpJMVdmZU9JSlBIandBTHQyN1JMU3Rzb3k1YnpXMkw1OU80NGNPU0txU1FERWQvYWtwNmNqTkRRVTN0N2Uycy9DbjMvK0NRRG8ydFc0d1JsVnFiWmNkNFlPSFdyVWNUVEdqaDJMdDk5K3UxTDdHbVBreUpINDhjY2ZFUk1UZzlPblQyUFlzR0VHNzZ0V3E1R2VubTdHMWhsSE15dENwVklCQUR3OVBmSDY2Ni9qNjYrL3h2cjE2M0h1M0RuTW5UdFh5TXlNeXJ4djl2YjJPSFRvRUhKeksvZTlYU2FUd2RyYUd0YlcxckMxdFlXTmpRMHlNdlRQa0E4SUNJQktwVUpCUVFGYXRXcWxkN3VvcUNnOGVQQUFscGFXYU51MnJjSHQ0ZjIwWnQ5UFEwS0s2M2wyN2RvVnJxNnVVQ2dVdUgzN05tUXlHWjU0NGdraGJTMHBJU0VCa2lUQnhzWUdqUnMzRmg2L3BNREFRQURBb0VHRFVGUlVKQ1F4L09qczIvRHdjS2pWYXFoVXFuS1RNZVpTbVh1SG01dWJVYk9JdzhQRGNlTEVDZHk0Y1FNUEh6NkVKRWx3YzNORHIxNjk0T2ZuaHdZTmpGc3RnNGlJcWhjVE1rUlZKS2V3Q0x1RHdvWEdkTGF4eGpRZnc1TWZmNmRld2E4M053cHRRMG1qMnM5RHU0Yjl6QmFmU0o4MzMzelQ0TTZDYWRPbVljQ0FBV1p1a1huMDdkc1hMNzMwa3NseFdyUm9nVDE3OXBTN3pkU3BVeEVYRjFmcU1WdGJXN1JvMFFJQUVCY1hCN2xjam1iTm1wWGFKajQrSG1xMUdpMWF0SUFrU2JoLy83N0I3U29vS0NqMWI1bE1ocFVyVjJMZXZIa0lDZ3JDNnRXcnNXN2R1bkk3V2t0MklCazZldHpQejgvZ05tcU9zWExseWdxM0syOGsrYmx6NXdDZ3dsSGd6ejc3TEk0ZE80Yms1R1JrWjJmRHljbko0SFpXMUVId3d3OC80SWNmZnFnd1RrVkpCVDgvUDRTRmhlSGl4WXNHdDgwY0tudGVhemc0T01EVjFkVWNUUlBtZi8vN0h5UkowaVpmTWpJeUVCb2FpcVpObTZKUm8wYlYzTHJ5MVlicmpwdWJXNm5uOHZMeWtKMmREWmxNVm02bnBiT3pNM0p5Y3ZEc3M4OENNTitvYXlzcks3ejQ0b3Y0OHNzdlRVcXVHTnUrek14TTdVd0pVYXl0clNHVHlTQkpFdFJxTmVSeU9mejgvTkNqUncrc1hic1c1OCtmUjQ4ZVBUQnExQ2lUajFXWjkwMG1rMkgyN05uSXljbUJsWldWOW4rV2xwYXd0cmFHbFpVVnJLMnRzV0xGQ3VUbjUrUGJiNytGdGJVMWJHeHN0SWtZWTVJWXg0NGRBd0NNR3pldTNHWE56cDh2cnYzWXAwOGZPRG9hUGlDTDk5T2FmVDhORFMydUx6cG8wQ0FBd0sxYnQ2QlVLdUh0N1cyV2EzdDhmRHdBb0huejV1V2VwNU1uVDlZbVRjdWpiK1pMWGw2ZU50bjAxRk5QUWExVzY1MEJib3J3OE9MZjJDVUg5WWl3Wk1rU0JBVUZsYnVONW05cVlXRUJkM2YzVXMvRnhjWHBmZHdZQnc0YzBIbi9qSXVMUTF4Y0hFNmRPb1VQUC96UXBNUW1FUkZWTFNaa2lLcklkMkVSeUZRVUNvMDUzY2NiempiV0JtMGJuM1VMQjhQV1FDMVYvS1c2TWdaNXZvSWV6VWFiSlRaUlJZenBmS3ZzYU5mcTV1VGtoSVVMRjFackc3eTl2YlUvQ0ljT0hRb1hGNWN5UHhEOS9QeVFucDVlNnZGLy8vdmZpSXlNeEk4Ly9xaHpmZndQUHZnQVo4NmNRYjE2OWNvODE2cFZLNnhidHc1TGxpekI5ZXZYOGY3NzcyUE5talY2TzZ3cTA0RmtiTWVtcGlaQVplWGs1T0RDaFF1d3NiSEJ3SUVERFI1Wk9XSENCTDNQNlJ0cEtaUEpLcjAweS8zNzl3MHV1cnh3NFVLOC92cnJ5TW5KcWRTeGFvS3BVNmRpNnRTcDFkMk1jbWxtdzNUcjFnMUFjZWVzV3EydTBiTmpURldWMTUxSFAwTXJWcXpBbFN0WE1ITGtTTXliTjYvY2Rvbzg5NVZLSldiTW1LSDNPVHM3TzV3NGNRSW5UcHpRdWMzT25Udk5WbGRORk0wTUVvVkNnYUtpSXUxc2pUWnQydUR6enovSDZkT25qVTdHaUg3Zmhnd1pVdUV4TmZlWlJ6dGNqWEh6NWszY3ZYc1h0cmEyR0RObWpON3QxR3ExdHZPM1g3OSsydm91dWpnNk9wYVpzY0g3NlQ5cTJ2MDBKQ1FFY3JrYy8vclh2N1QvQm1DVzJURUF0RXYrZW5oNGxMdGRjbkt5U1V1U25qbHpCa1ZGUldqVnFoVTZkT2dBb0hJSjY2RkRoMEl1bCt2OTdONjRjUU1BNE92clcrbTI2dEs0Y1dQdGdBQkFmNElGQUJvMmJGam0zalIwNkZDOWp4c2pKU1VGZG5aMkdEZHVIUHIxNjRmR2pSc2pOemNYZi83NUp3NGNPSURzN0d5c1hic1dYMy85ZFkyLzloTVJVVEZlclltcVFFcGVQdmFGM1JZYXM3bXpJNTczOWpKbzI5UzgrOWdYdkJ4RktvWFFObWgwZHgrQkoxdS9hcGJZUkliNC9mZmZZVzF0V0hKU283Q3cwT2pPSGtOK1FHM2N1Rkg0RDBJQW1EUnBrczZFQlFCRVJFUmcwNlpOcFI3THlja3AxYmxjOHNmZ3c0Y1BzV1RKa25LUDkvRGhReE5hVzFyRGhnMFJHUm1KNU9Sa25SMmpzYkd4a01sa3BYNzBsdFNwVXljc1dyUUlHelpzd01XTEYvSGRkOS9wN1RqWEZKaVh5V1JHMVZjQXhJMXFyK2c4T1g3OE9CUUtCWVlOR3dZSEJ3ZTlyOXNZK3BhcXNMR3hxWEJXZ2o0alI0NDB1TFpJdlhyMU1HblNKT3pjdWJOU3g5S2xwcC9YVlUyelhKbUZoUVU2ZGVvRW9HeUNwcVFQUC94UVc3dkVFSVoyRUdrK0p6WDk3MlBxZFNjNE9CaFhybHlCaTR0THFTVjI0dUxpY1BYcVZlMXNtTW9vK1I1cEVqbWF4MXEyYklrVksxWlVPSUk2S3l0TDczTlZVZE9wcE1vdTlhWXhlclR1QVQzYnQyOEg4TStTY0hYOWZTc29LTkNaS05CODVxNWV2WXFVbEJRQXdKWXRXOHFOdlhYclZwMnpCWGcvclZoVjMwK1RrNVB4NE1FRCtQajRhTC9uaFlTRW1HMjVNZ0M0ZCs4ZUFKUzdQRjVKK3Y2ZUZYMVAwTXo4R2pseXBKRXRORngyZGpadTNyd0pBT2pSbzRmUTJJc1dMU3IxYjMwSkZuTnIyN1l0WG56eHhWS3pwUm8yYklncFU2YkEyZGtaTzNic3dJTUhEeEFTRWlMOFBTQWlJdk5nUW9hb0N1d01Db2ZDZ09uZXhuaTdaMWRZR2ZEaktLOG9FL3VDbHlPL0tGdk1nU1VBSldhMmV6WG9nOUVkNXBkK2tLZ1drTWxrQnEwenJWYXJ0UjAvaG14dmFOMENZOWpiMjVjN2FsYWhVSlRwaEZLcjFYbzdwZ29MQzdXakNmWFJkTVNJb0ZucUp5VWxCZTNidHkvMW5GcXRSbXhzTEpvMmJWcnVldmFEQnc5R2JHd3NFaE1UOGZMTEwrdmRUdE51WXp1UHFvb2tTZmp0dDk4QS9OTkJVZFUvN00xbDNMaHgyTHQzTC9MeThvVEVxK25uZFZYVExGZldybDA3Mk5yYWFoTTBnTzc2TVM0dUxtV1c0TkpGczN5TUlkdVdWTlAvUHFaY2Q1UktKVDc3N0RNQXdJd1pNN1JMRytYbjUyUCsvUG5Jek14RW8wYU5NSERnd0VxMVRkZDdwSG5zMFh0SXlZNVFoVUpSN25YUzFNUklaUmw3N2dERnRXTlNVbEpnYVdsWlllMER6YjIzcXQ2M3lyeVB4dXl6ZHUxYTlPM2JWL3R2ZmQ4dEhrMGVIVDU4R0VCeFI2eWRuWjNPZlRUTDk1VTNTcDczMDVybDBlWEtDZ3NMRVJFUmdZNGRPd3Bicml3a0pLUk1jZ0VvZnI5MHZXY2lFbXJSMGRHSWpJeUVUQ1l6NjdYcDBxVkwybVhWOUozUG5UcDF3aWVmZkdLMk5wamJpQkVqOUQ0M2RPaFE3TmhSWEI4MklTR0JDUmtpb2xxQ0NSa2lNN3VYbVkxZmIwY0xqZG0xY1FNODVWbnhDRENsdWhBL2hLeENlbjZDdUlPWHlMdTRPN2ZIODExV1F5NHpyU2cwVVhXd3NyTEN6ei8vWE9GMmNYRngydEdqaG14dkR2MzY5U3UzTTZsYnQyNmxmandQSFRvVXpzN09ldHZidkhsemsycHRhT1RtNW1MejVzMWxIbnVVWm1rSFhhUGY0K0xpVUZoWWFGQng0bGRmclhnbVhzbVJtcElrR2JTR2Y4T0dEU3ZjeGhqbEplN09uajJMaElRRTFLdFhUenZMd1p3S0NncXFySlBXMnRvYUF3WU1FRFl5dXJyTzY1cHF6Smd4cFJLenJxNnVPSG55cE43dFo4MmFoVm16WmxVWVZ6UEMyWmppd2tEZHZ1N3MzYnNYOSs3ZFE4K2VQVXNWZ0xlenM4UE1tVE94Y2VOR2ZQcnBwK2pXclp0UmRTZzBTcjV2RXlkT1JGWldWcW5IQ2d2TExuRjc3OTQ5ekprekI0TUhEOGJzMmJOcjFMSTB4cDQ3UVBHc2dFbVRKcUZWcTFiNDhzc3ZEZHFucXQ2M2ltWlpGQlFVSURrNVdlZHoxdGJXRlNhb0hrMm1IRGh3b013czMwZG44ZDY1Y3dkWHIxNkZyYTB0dnZ6eVM3aTR1T2lNL2V5enp5SW5KNmZDV2NPOG54clBYUGZUcDU5K0drOC8vYlQyMzliVzF2ampqeitFSHNQUzBsTDdYcFkzMEtpOEdXVEdPblRva1BiWWxibE9HaW93TUJCQThReW1Sei9mS3BVS0JRVUZSdFZ6cXF5a3BDU2Q1NGUreDBVcG1UQzF0YlUxMjNHSWlFaXNtdk5ObnFpTzJuRTFGR29EMStBMzFMdyszU3VjanlKSkVuNjl1UkZ4bWVGQ2o2MVIzNjRaSm5YYkFDc0xmdkVqODhqSnljR2NPWFAwUGwreXlPaWJiNzVaNFkrdHI3NzZxc2FPOHF4STkrN2RxN3NKT2hVV0ZwYmJJYXloNmR6U3JGbGVVbVJrSkFEQXk4dXdKUmdyb2xtTFhxVlNJU2twQ1UyYU5LbHdIMzNGYUN0TFg0ZTBXcTNHZDk5OUJ3QmxPZzJHRHg5ZTZlVnl5a3VBV0ZoWWxPcm9NVGF1b1RWa05IeDhmTXhXMEp3SU1QOTE1OEtGQzlpL2Z6OGNIUjExMXUwYU1tUUlUcHc0Z2VEZ1lIenh4UmNWTHNOV0daYVdsbmp0dGRkS1BYYnExQ25rNWVVaElTRkJiMUpCczA5RlNRZGpheVVaVXRUYldKcUM5S2JVRDNtVXFQZXR2TVRoeFlzWHNYMzdkc2hrTXN5ZVBSdDc5dXhCYm00dUZpeFlnRTgvL1JTRmhZWHc5UFRFakJrektqVnpTSi92di84ZVFQSHlidnFTTWNBL2Z5c1JDVHZlVDB1cjZ2dXBTSjA2ZGRLK2w5ZXZYOGZTcFV2UnVuVnIrUHY3YTdmSnpNekVjODg5cDNPSlIyTWxKaWJpekprek9wOHpKUEZ1NlBlSW5Kd2NYTDU4R1FEdzZhZWZvblhyMXFXZVAzMzZORFp1M0toM0ZsNWNYQnd1WGJxRWlSTW5tcHkwMFZWYlJsL05HWkVEUTRLRGc3WC8zYkZqUjJGeGlZakl2SmlRSVRLakc4bXBPQk5qZUxGeFF3enhiSUd1amN0ZjJnRUFBcUwzSUR6cHJOQmphOWhiMThQazdoL0N3VnAzUFFzaUVWUXFsY0UvV083ZnIvaHpWcDAvaEUzVnBrMGJvZkZTVTFQTGpERFh0VTFGWEYxZGNmRGd3VktQYVlwcmw2VDVnUndWRlZVbXhxMWJ0d0NnMU9qV28wZVBZdHUyYmFXMnM3S3lNbWpFYU1ubHN1TGk0c3J0UU1yT3ppNVZHOEljOXUzYnAxMUs1OVNwVTNyUDFaWXRXNXFsMDlQS3lncUxGeSt1MUw0QkFRRUcxNURSTUdTbWs3bFU5cnoyOC9NelY1TzBObTNhVkdIeDVMcXVwbDkzQU9ESWtTUDQ3TFBQSUVrU2V2YnNpYi8rK2d1Wm1abkl5TWhBZW5vNjB0TFNrSmFXcHEzamNlclVLWXdhTlVyNDZIeTVYRjVxNlIyVlNxWHRvSHorK2VmMTdsZmU4bE1sbVd1V21DR0pIazJ5dzg3T0RoWVdGanFYT0V4TFM4UHAwNmN4YXRRb09EZzRHSHg4Yzc1dnQyN2R3cmZmZm90cjE2N0IzdDRlNzczM0h2cjE2NmQ5UFNOR2pFRFRwazJ4ZHUxYW5EdDNEb0dCZ1hqcXFhY3djZUxFTXAzRXhnb05EY1dGQ3hmZzRPQ0FGMTU0b2R4dE5mY1J6WDJIOTFOeHF2cCthaTZhSmRJZXJUMldtSmdJQUdqV3JKbkp4emh3NEVDRmZ3TmRNOUVTRXhPTldycnl2Ly85THhRS0JkemQzWFYrenVMajQvVWVDd0JXcmx5SmhJUUVYTHg0RVV1WExqVnBpVGhkdFdYMDFad1JOV01tTHk4UHUzYnRBZ0QwN2RzWHpaczNGeEtYaUlqTWp3a1pJalA2L0dxWTBIaVdjamxtOXl5N1R2eWpnaEtPNFh6TWZxSEgxckN5c01YTDNUYkExYzY5NG8ycFZsT3BKVHpNVWlBaEl4K0pHUVZJeU1oSCtQMHNoTjNQUkdoY0JsSnp5aTROWWk2VkhYR2ZrNU5qVXVIbG1rSlRDOEZZa2lUaHlwVXJPSFhxRk41NTV4M3Q0M2w1ZVFhTk1CZWxmdjM2YU5DZ0FXSmlZcUJTcVdCaDhjOHloMkZoWWJDMHRFUzdkdTIwanprNk9wYjY4V3hNNTZHbW94UW9Ycis4VjY5ZWVyZFZxOVZsT25GRjB5UUNjM0p5eWgxMXJmbEJMVnBSVVZHRm5lRDZWS2FlUjJYUFZXT0lQcS9OZlE0QTVwbGhVRlBWMXVzT1VGeXZTL09aUFh2MkxNNmVQVnNtcnBPVEU5emQzYldEQnJadjM0NHZ2dmpDcksvbHdvVUxTRXRMUSt2V3JjdTlwcFZIODdwa01wblJmd2ZOeVBtS0dKdm9jWEZ4UVVaR0J0UnFkYWtackdmT25NR3VYYnNRR0Job1V0MEhVOTgzbFVxRkN4Y3U0TGZmZnRPT1F2Zng4Y0dpUll0MHpuN3g4ZkhCbmoxN3NHUEhEZ1FFQk9Ea3laTTRlZklrdkx5OE1HalFJQXdjT0xCU25kMzI5dmJvM3IwN2V2ZnVEVWRIUitUbjUrdXRJYU81Ym10bWpmQitLazVWMzAvTlJaT1E4Zkh4S2ZWNFJja0xROFhHeGhyMHZWM1gzOURZWlVVMWljV01qSXd5MTNuZ245ZlVzbVZMbmZ2UG1UTUhIM3p3QVVKQ1FqQmp4Z3p0OG9hMVFVNU9EbGF0V29XNHVEZzBiTmdROCtiTnErNG1FUkdSRVppUUlUS1RhNGtQY1RraFNXaE1QMjh2TkhkMkxIZWI2TFRyT0JxeFZlaHhOV1F5T2Z5NnJJRzdjL3VLTjZZYXIxQ3B4cDJIT2JpZG1JMkl4R3hFSitjaU1TTWZDUmtGdUI1ai9nN0s2alI3OW16dFNNQ0tsRnoyWXVMRWlRWWZRMlM5R1h0N2U2UDN5Y3ZMd3l1dnZJS2twS1JTSTR6bnpwMExSMGRIUFBua2srWHVmL2JzV2UwYTR5SjA2dFFKNTg2ZHc2MWJ0OUM1YzJjQXhSM2hNVEV4OFBIeEtWVWo1OGtubnl6VlBtTkdFc2JHeG1yLys4YU5HK1dPSm5aeGNURXEyYWVwZVFBWW55VGN2WHMzMHRMUzBLZFBIMXk2ZE1tb2ZVMmhVcW1xdEJPOE11ZXFNY3h4WGh2N3Q5U2NqM3YyN0RHNTQ4cGNKaytlYlBDMm1sSGJ4dXd6WnN3WW5aK3QybnpkQVlxTGF2LzU1NTl3ZEhSRWd3WU50UDhyTEN4RS9mcjEwYmx6WjIxdGp0VFVWRXlaTWdVSkNRbUlqSXcwZVZSNVdGZ1lUcDA2aFNlZWVBS2ZmLzU1cWVjMEhkMFBIejQwYUJiS3lKRWp5eVJRSHUyb041Y1dMVm9ZM05IYXVIRmpwS1dsSVQwOXZkU1NRcHJQNVBEaHd5czhuam5ldDRpSUNBUUVCT0RzMmJOSVMwc0RVRHd6YThxVUtSZzFhbFNwcFkzNjkrK1Bnb0lDN2I5ZFhGeXdZc1VLREI4K0hIdjI3RUZrWkNTaW9xSVFGUldGcjc3NkNvMGFOVUszYnQyTTZqeHQyN1l0Tm0zYWhLU2tKTXlmUHg5T1RrNVl0MjVkbVdWWUpVblNmbWZSbktlOG40cFQxZmRUYzFBb0ZJaUlpSUNGaFFXNmRpMDl5Ty9telpzQVRGOUNkc2VPSFZBcWxYanFxYWYwTGxzbVFraElDS0tqaSt1MDV1WGxJU29xQ2gwNmRDaTFUVmhZOGVESVJ4L1g2TkdqQi96OS9iRisvWHFFaFlWaHc0WU51SEhqQm1iTm1nVkxTMHRjdVhJRksxYXNLTFhQb3pWaHFtT1oxdFRVVkN4WnNnU3hzYkZvMUtoUnVjdXlFUkZSemNTRURKRVpTQUErdnlaMmRveXpqVFdtKzNpWHUwMXliZ3dPaHEyQldqTFBTTnd4SFJhZ2JZUGVab2xONXBPZVc0Z2I5N053KzBFMkloS3pjRHN4RzdmL1B3R2pVdGZlWmJ4TWtaMmRYYW5DcFNLTG5ScEtKcE9WR2ZHblQzNStQbjcvL1hjQXhaMXZTVWxKZU9LSkp6QjkrblR0TnFOSGp6WW9Wa1VkcDhicTNyMDd6cDA3aDB1WExtazdSalVkS1QxNzloUjJuSkwxSW03Y3VHRndJV0tOTzNmdVFDNlhvMW16WmhVV1JUWlVYRndjZnYvOWQ5alkyR0QyN05rNk81RE10ZWE5cmEwdGZ2dnR0MHJGMVJSN040WmNMb2RjTHEvMGE5R2xKcC9YTlZWU2t2RURRb3paSnpzN1cvdmZOZm52WSt4MXg4cktDbXZYcmkzenVLYnpUZk02QWFCQmd3Wll1WElsdkwyOTRlTGlVcWxFVWt4TWpQWXp0bURCQWdERm5lLzZSb2puNU9RWWRKeU1qSXd5ajJrU01wb2xuMnFDcGsyYklpSWlBc25KeWRyT3hORFFVRVJIUjhQWjJSbFBQZldVenYzTStiN2R2WHNYYytiTTBjN0dzTE96dzhTSkUrSG41NmR6Vm9xK0drSTlldlJBang0OWNPWEtGZnp3d3cvYVdRbkp5Y21RSktsTU10QVE5dmIyU0V0TFEwUkVCSGJ0Mm9VMzMzeXoxUE1sWjJHSStEdnpmbHBhVmQ5UHpTRTRPQmhGUlVYdzhmSFIxbkhTQ0E4dnJqdXF1VlpXeHZuejUzSDkrblU0T0RqZ3pUZmZOR3RDNXR0dnZ3VlFmQzFPVFUzRnBVdVhTaVZlNHVQamtaS1NncVpObTZKcDA2WjY0elJvMEFCYnRtekJuajE3OE9PUFArTElrU09Jakl6RTZ0V3JZV2RuVjJhR21hNmFNRUR4akRKZGlWOTlqMWRXVVZFUlZxeFlnZGpZV0xSbzBRSWJOMjQwYWFrMUlpS3FIa3pJRUpuQlgvY1RFWktVVXZHR1JwanU0dzFuRy8wL1puSUswN0F2ZUFVVXlySnJjWXN3MEdNU3VydVBNRXRzRWljanJ3alhZdEp4N1c0NnJzYWs0ZHJkZEVRbjU1cmxXTmFXY3JnNTI4TE54UVpOWEd6aDVtS0wzWC9lTmN1eFJOUDhpRE5FWEZ5YzlvZFVkWXlDa3lRSkJRVUZlcGNuQVlxWGt6bDgrRENPSERtaTdTaTFzYkhCcGsyYjRPM3RqZVRrWkNIclZULzYrdFBUMHcyTzI3dDNjVEwzNHNXTDJuWG16NTgvRHdBWU9IQ2d5VzNUQ0FvS0FsRGNHWGJ0MmpXRWhZV1ZHUVZhSG45L2Z3UUZCV0h5NU1sNDlkVlhoYlNwYWRPbWNIWjJ4c3N2djZ4M0RYNXpyWGxmMVFvS0NvUWxZNnJydkFhS2E3NDBhZElFTDc3NG9rRWRpU3FWQ3Z2MjdVTitmbjZaVHRMcVlNaTE2dWJObTFpeVpBa1VDZ1dBNHM3R0xWdTJvSDE3dzJiQjhyb0Q5T3ZYeitoOTB0TFM4UHZ2ditQY3VYT2xPcnpkM2QweGJOZ3c5Ty9mSDJQSGp0VSsvdEZISCtINDhlTjQ0NDAzZE5ZN21qRmpCdTdldll0ZHUzYVZXNmRJVXcra3ZIdEpWZFBNS29xTmpkVjJwUDcwMDA4QWdPZWVlNjVVMHFJcTM3ZCsvZnJoNzcvL3h2ang0ekZ5NUVnNE9EaFUrbHgrOTkxMzhkRkhIeUVoSVFHblQ1L0cyYk5uTVdYS2xGTGJqQm8xeXFCWVRrNU9XTGx5SlJZc1dJQkRodzZoYmR1MnBZck1pMDdJOEg1YTkyZ1NXSDM2OUNuMWVISnlNcUtqbytIazVJUldyVnBWT3I0bWtUbHo1a3pVcjErLzhnMnRRSEJ3TU1MQ3dpQ1h5N0ZxMVNyTW56OGY1ODZkSzNXZS9lOS8vd05RZlA1V1JDNlhZL3IwNmZEMDlNVEhIMytNMjdkdkl5NHVEcjYrdnFWbS9PbXJDUVBvcjMxcFRFMU1RNXc4ZVJMUjBkRndkSFJrTW9hSXFCWmpRb1pJTUFuaWE4YzBjM0xFY3gzMVR4OHZVaWx3SUdRbE1ndkVMcEdtMGNudFNUelZXdHpJSGhJanYxQ0ZTOUZwdUhvM0RWZnZwdU5hVERyK1RoSzMxTXZUM28zUnQyMER0Ry9paEhaTm5PRFZ4QkgxSGNydm1Ld3RDWm5hSmpVMXRkeENuWUdCZ2RpM2J4K0E0ZzZ1K1BoNDJOall3TnU3ZUZhZHBhVmx1VXNyeGNmSFE2MVdHNzM4a3JXMWRaa1I3V2ZQbmtWaFlkbjZRbzBiTjBhSERoMFFFUkdCcUtnb05HalFBTmV1WFlPWGw1ZVFBcklBY1BmdVhhU2twS0JldlhvWU8zWXNybDI3aGovLy9OT29EcVI3OSs0QkFEdzlQWVcwQ1NoKy94Y3RXbFNtQTZRa2M2MTVyMUFvS2oweXN6SnIzcGVjT1dHcTZqcXZvNktpY1ByMGFRREFnQUVEMEtaTm13cjN1WDc5T3I3Ly9uc0F4YU9MQnd3WVlOUXhxMXA4ZkR4V3IxNE5Cd2NIRkJVVlFhMVd3OG5KQ2UrODh3NCsvZlJUbmFOL0g4WHJUdVhjdVhNSDMzMzNIWURpSkZoUlVSRlVLcFhPZ1FMSnljazRmZm8wN08zdGRjNHlldkRnQWU3ZXZZc0dEUnFVbTR3QmdOemM0c0VaNWw1VzBCaHQyN1lGVUh6dEJvcEg2Ris4ZUJIT3pzNFlOMjVjcVcycjhuMmJOMjhlWEZ4Y1NpMEpadWg1S2trUzR1UGp0UjNUbWhtdTd1N3VtREpsU3Bsa0RBQTBiOTY4ek13VFNaSjBGcTN2MkxFanBrMmJCbjkvZjJ6ZHVoVnQyN2JWZHFDWG5JRmg2dEowdkorV1ZkWDNVM080ZlBreWdPSVozeVZuUEFVRUJFQ1NKQXdjT05Db1dWQ1BHamh3SUNaTW1JQm5ubmxHU0h2MXNiVzFoWTJORFFZTkdvUk9uVHFoWThlT3VIbnpKaUlpSXJUSjNSTW5UZ0FvWG9yU1VFOC8vVFNhTld1R3lNaEkrUHI2R3RVbU56YzM3TjI3dDlSalE0Y08xZnQ0WllXRWhBQW9mbDFNeGhBUjFWNU15QkFKRmhCekh4R3BZdXR2dk4ycks2d3Q1RHFma3lRMWZnbmZnSVNzMjBLUHFkSGN4UnZqdlplWTlPV2N4TWhWS0JFWWxZby9ieWZqejRoa1hMcVRoaUtWNlNQUkxlUXlkR3RaRDMxYTEwZmZ0ZzNRcDNWOWVEVnhoTHdHL2Mwcit3TzRvcEg2RHg4K3hNYU5Hd0VVajZhdExGR1VRTnBqQUFBZ0FFbEVRVlJ4OUltTGl5czNJZE80Y1dOMDd0d1p6ei8vUFByMTY0ZGh3NGFWZXQ3VjFWVTdtdS9hdFd1UXkrWG8zcjI3OW5rL1B6K2twNmVYV3lSWEZ3Y0hCeXhldkxqVVkxZXVYTkhaTVFvVUx5TVNFUkdCWDMvOUZZMGJONFpLcGNLSUVaV2ZlWmVlbmc1WFYxZnR2elZydS9mcjF3Kyt2cjZ3c2JGQlFFQUFac3lZWWREeU1EazVPZHA2QVJXdG9WNVJ2WTJtVFp1V0t2N2J0Mi9mQ285dkRwSWtDUjJaV1JGTkI1d0kxWFZlNzlxMUM1SWtZY1NJRVFZbFl3Q2dWNjllR0R0MkxJNGNPWUl0VzdhZ1RaczJla2R2VjdmazVHU3NXTEVDK2ZuNStPaWpqN0Jnd1FLbzFXcTgrKzY3bUQ5L1BwWXZYNDdObXplamNlUEc1Y2FwaTllZE45OThVMXVUUUJkOU14bU1tVDNacUZFamVIbDVZZlRvMFhqeXlTZnh5aXV2NkYwTzg4Q0JBMUFxbFpnd1lZTE9SSXBtK1NSRGlsQnJDclRIeGNVSm1ibWtUMkppb3M1N3RxNjZiUjA3ZGdRQVJFUkVRSklrYlVmNjVNbVR5N3plcW56ZlN0NVhOQXc1VHk5ZXZJaHZ2LzBXa2lUQnk4c0xyNzc2YXJtSkF3MS9mLzh5TS9FS0N3djFubThUSjA1RVlHQWd3c0xDc0hidFd1ellzUU0yTmphbDZnUVorNzJkOTlPS1ZmWDkxQnhtelpxRnpaczM0OENCQTdoNzl5NldMbDFhYWlrMmZjc0VHa291bDJQV3JGa2ltbHF1RGgwNllNbVNKZG9ablVPSERzWE5temZ4NjYrL1l0bXlaUWdLQ3RKK2QvYng4VEU2dHI2YU0vcDgrdW1uUnMxS00zYjdralRMTDVwekJoSVJFWmtmRXpKRUFxa2xDVjhLcmgzVHBYRURQTzJwZjFUZXFiOTNJaUw1ZjBLUHFlRnExeFF2ZFYwTFM3bng2MXlUNmJJTGxMZ1FsWUkvSTRvVE1GZnVwa0dwRWxQenBhTzdNNFozY2NPd3prM3dSUHVHY0xDcDJiY0RjLzBBVmlnVTJuWGRhMEljZlc3Y3VGSHUwamkrdnI0R0xjbVFtWm1KWmN1V3dkM2QzYWhsMjBRWk1tUUlkdS9lallDQUFGaGJXOFBKeWFuU0hZTkhqaHpCaVJNbnNHUEhEZ0RGblZlYTBaQ0RCdytHcmEwdCt2ZnZqNENBQUJ3N2Rnemp4NCt2TUthbW9LMmJtMXU1NjQwREZkZmJxTXg2K1pWTlBPcnJLSlRMNWJDenM4T3Z2LzVhNWpsSmtuRDgrSEVNSFRwVTcwanFNV1BHNk8zazFpY3lNdEtvN2N0VEhlZjFoUXNYRUJRVUJIdDdlN3orK3V0RzdUdHo1a3lFaDRmanpwMDdXTHQyTGJadDIyYjJBdXJHaW9tSndmTGx5NUdTa29JVksxYVU2blJxMTY0ZDVzMmJoMDJiTm1IMjdObDQ3NzMzdEIzbXV0VEY2MDdEaGcyMU0wbEswbnplR3pkdWJQSUFGUThQanpMRjUzVkpURXpFc1dQSEFCVFBhbEVxbGFYT3A1U1VGUHoyMjIrUXlXUVlPWEpraGZFZVBIaWdqVld2WGoyajJxeFdxN1g3VjBTcFZCcDh6NjVmdno3YzNkMFJFUkdCbjMvK0dlSGg0ZkR3OENpMTlKaEdkYjF2aHJoMjdScSsrZVliUkVSRXdNUERBNnRYcnpaNXBrRjVaRElaRmkxYWhCa3paaUF4TVJHM2J0MkNqNCtQZHZsQlkrdlQ4SDc2ajVwMFB6V0hBUU1Hd05QVEUrKysreTR1WHJ5SVdiTm1ZY0NBQVhqdzRBRThQRHpRclZ1M0ttdUxxWW5oSjU1NFF2dmZUejMxRkhidjNvMnpaOC9pNVpkZjF2NGREVjBPMEZUbDNTdEZiRi9TK1BIajBiOS9mN1JyMTY3U01ZaUlxUHJWckYrSlJMWGNpZWhZUkdlSUxmbzlyN2NQOVAyY3Uzci9DUDZLL1VubzhUUnNMWjN3c3M4SHNMYzI3a2M3Vlo1YWtuQTlKZ1BIUWhOeExQUUJMa2VuUWFVV2s0QnhkYkRHMEU1dUdOYlpEY082dUtGRi9acXpaSWsrSll0bVZyWVRMeTh2VHp0U3J6YlA4cnA4K1RMZWVPTU52YzhiK3RvMG5XVDZPa2RLamtBdGFkU29VZHBsaUl5Um1abUpwS1FreUdReWVIbDV3ZGJXRmkrODhBSjI3OTZOb3FJaVRKOCtIYmEydGtiRkxDb3F3dmJ0MjNIczJESFkydHBxTzlzT0h6Nk03T3hzZUhoNGFFZmhqeDQ5R2dFQkFUaDQ4Q0NlZWVhWkNvLzE1NTkvQW9CQk14dk1VVTlJVk9JeExTME5rWkdSK08yMzM3UWRXUmN2WG9TVmxaVzJBLzNubjMrR3Y3OC9BZ01Ec1diTkdwMmRTTC85OWh0Q1FrSnc3Tmd4ZzJjeVhiaHdRY2hyQUtyK3ZDNHFLb0svdno4QTRPV1hYOVk1U3I0OFZsWldlT2VkZHpCcjFpeEVSa1ppOSs3ZE5hS2VqRVpvYUNqV3JGbUQzTnhjekowN1YrZnNnS0ZEaHlJM054ZWZmLzQ1RmkxYWhQbno1MlBJa0NFNjQ5WEY2ODc2OWV0MVBxN3BPUHo2NjYrRkZTZXZpSVdGQmY3MXIzL2g3Tm16K09hYmIzRDgrSEZNbVRJRlE0WU1nVXdtdy9idDI1R2ZuNDhoUTRZWXRKeVdabGt3UHo4L3ZQenl5MGExSlRNekU4ODk5NXhCMjdabzBVSm5wL2JVcVZOMVh1UDY5KytQUTRjT1llZk9uWkRKWkpnN2Q2NTJtYS9LRVAyK0dXTERoZzNJeXNyQzh1WExNWGp3NENyNXZ1SHU3bzdGaXhmRDA5TVRMVnUyQkFDakV6SzhuMWFzT3UrbjV1THU3bzV0MjdaaDgrYk5PSC8rUEg3KytXY0F3R3V2dlZhbDM1VkZmZjZBNHVUcnVISGpzRy9mUHJ6enpqdElURXhFdzRZTk1XYk1HR0hIMEdmVnFsV0lqNC9YKzN4S1NvcmVCS0d4TTBTQmYycWpFUkZSN2NhRURKRWdTclVhL3RkdkNJMzVaS3RtNk9iV1VPZHpVYW1YOEVma3AwS1BweUdYV2VLRnJ1K2hnYjI0TDhxa1cxcHVJVTZHSmVHUDBFU2NDSHVBaDFrS1liRTlHanBnWXE5bWVMWkhNL1J0MHdBVzh0cVZrTEMxdGNVSEgzeFFxcGFCSkVrSUNncUNsNWNYbkp5Y3RJL241dVlpSUNBQTN0N2VhTjI2dGZaeGUzdDdmUERCQjBoTFN5dTFGbnh0RXhNVGc2aW9xQXFYL2FqSW5UdDNBUHl6YnYrak5FdVVQTXJYMTdmY2p0R2twQ1RjdlhzWDBkSFIyc0xSWThlT1JYNStQZ0JneElnUldMQmdBUURBMmRsWnUxOUZTeUk5NnVIRGgzai8vZmR4Ky9adE5HblNSTnZ4a1phV2h2Mzc5d01BWG56eFJlMzJYYnQyaFplWEY2S2lvdkRkZDk5aHhvd1plbU1ybFVvRUJnWUNLTzY0am82T0xuVXVWWldTUzRkVVpNeVlNU2dvS0NqeitJa1RKN0Jueng1TW1EQkJtNUJjdFdvVm5KMmR0UjB2WThlT1JXQmdJQzVldkloMTY5Wmg5ZXJWMnM5SVlXRWhySzJ0a1p1Ymk3VnIxeUlyS3d0V1ZsWjZPK1kxN3QyN0ozU0dqS0ZFbmRkNzkrNUZZbUlpM04zZE1XSENoRXExcFVXTEZuanJyYmV3ZGV0Vy9Qenp6K2pidDIrVmpqaldSWklrN051M1QxdmpadkhpeGVXT1RCNC9mandjSEJ5d1pjc1diTnk0RWVmT25jUGJiNzlkNmJYcWEvdDFwN28wYnR3WUsxYXN3S1JKay9EMTExOGpNREFRbXpadHdzR0RCK0h0N1kzQXdFQTRPanBpMnJScEZjYVNKQW5Cd2NFQUtsNCt5aFE5ZS9iVWU1NTg5TkZIT3V0b0RCbzBDSWNPSFlJa1NYamhoUmZRdVhQblVzKy85ZFpiR0RSb0VGNTQ0UVdEMm1EcSs1YWNuSXhKa3lZWmRLeEhmZkRCQi9qZ2d3OE0ybFpFRXVMUjJoaWErNEVoU1VQZVQwdXJhZmRUYzdPenM4UHk1Y3NSRVJHQjVPUmtBTURWcTFmUnAwK2ZLcHZaV1psa1JIbjgvUHh3N05neDdmS0lyNzMybXRHenhZeVZtWm1KQnc4ZWxKc0FWS2xVdFg2cE95SWlFbzhKR1NKQmprYkY0SDZXdUlMcWNwa00vKzZwdTNCbVVzNGRIQXBicXkwWUt0cllqZ3ZoNFZxOUhVaDFsVnFTRUhRdkEzK0VGTStDdVhRbkRXcUJmOGNPVFowd3NWZHpUT2pSRE4xYnVhSVdUd3JCd1lNSDhmMzMzMlBxMUtsNC92bm5BUUNmZlBJSi92ampEMHlmUHIxVTU4eUJBd2Z3NDQ4L1l0Q2dRVmk1Y3FYMjhZaUlDRzF4M3QyN2Q4UFIwYkhLWDRjb1AvLzhNNVl0VzJaU0RNMkkxVXVYTHVIMTExOHZNd3E1b2c2aTI3ZHY0OWF0VzlvZjc1bVptUmczYnB5Mk03U2s1czJibzJuVHBtamN1REY2OWVvRm9IaFpsKzNidDBNdWwwT1NKR3pidGczdDI3Y3Z0NEM0cGtpeFVxbkVXMis5aGN6TVRQVHUzUnZMbHkrSG82TWpKRW5DUng5OWhMeThQTFJ2Mzc3TSt1ZFRwMDdGOHVYTDhjc3Z2NkIzNzk1NjF4SVBDQWpRcnNzdFNSSSsrZVFUYk4yNjFhU1IydFZCczNRS1VGdzdReDlyYTJ1OC8vNzdtRE5uRGk1Y3VJQnZ2dmxHTzRMVDM5OGZkKzdjd2V6WnM3Rm16Um9zV2JJRVc3WnNnYk96Yzdrak13OGNPQ0QyeFJqSTFQTWFLSjQ5Y1BEZ1FRREZCYjFONlpBYU9YSWsvdnJyTDF5OGVCR2JObTNDcmwyN3FxMlF1cWErVldob0tPenQ3YkYwNlZMMDc5Ky93djJHRGgwS1YxZFhiTnk0RVgvOTlSZUNnNE14WmNvVWpCa3p4dWdPcnRwNDNha01Cd2NIc3hRVDkvRHd3SHZ2dlljYk4yNWc1ODZkdUhYckZtSmlZZ0FVZDBBMmJLaDc0RTVKRVJFUlNFOVBoNFdGaFVsTDVWU2t2R1NFcTZzckZBb0ZvcUtpWUdscENVOVBUMGlTaEQvKytFTzd6YU4xaUxLeXNoQVZGWVhVMUZTREV6SWFsWDNmTEMwdGpSNjVIeDhmRDdWYUxYVEVmMlZva3BINlpxL3dmbXFjNnJ5Zm1wc2tTZGk4ZVRPU2s1UGg2dXFLM054Y0hEMTZGTEd4c1ZpelprMnBKTFpvTDczMEVyS3pzNFhIdGJPelE4dVdMYlcxaTBvTzNCS3BxS2dJUjQ0Y3dmbno1eEVhR29xREJ3L0N4Y1ZGNTdaRGh3NkZtNXNiOXU3ZEsrVFlhclVhNjlhdHc5V3JWL0hTU3kvaHBaZGVFaEtYaUlpcUhoTXlSQUlVcXRUWUZSUXVOT2E0ZHA3d3JGZjJ5M0MySWdYN2dsZWdVSlV2OUhnYWd6eGZRYmVtd3lyZWtBeW1WRWs0ZHpzWnYxeUx4K0dyOFVqSUVQdTM2OXpjQlMvMGFZRUpQWnJCdTVuNWZrQlZwYVNrSk96ZnZ4OUtwYkxVYU9ZK2Zmcmdqei8rd05HalIrSG41NmRkV21IMDZORTRlUEFnenA4L2o2U2tKTGk1dVFFQTJyZHZqN1p0MitMMjdkdll2WHMzNXM2ZFd5MnZSNFNBZ0FCTW1qUkp1elNKc1pLU2tuRGp4ZzNJWkRMRXhNVEEzOThmYjczMWxsRXhMbHk0VUtyVDNkYldGaTFidG9TbnB5ZGF0V29GRHc4UDdkSXRqNjcxZiszYU5heFpzd1pLcFJJTEZpeEFRa0lDZnZqaEI2eFlzUUpidDI3VnV6eVVacGtkU1pLUW1abUo1NTkvSG0rODhZYjJiNzkzNzE1Y3Zud1pWbFpXV0xod1labmxObnIyN0luKy9mc2pNREFRYTlldXhmYnQyOHQweEJZVUZHRDM3dDBBZ0dlZmZSWkJRVUc0ZGVzV3RtL2Zqcmx6NTlhcTVlNnVYcjJLaElRRXRHL2Z2c0lSeVk2T2psaTNiaDArLy96elVzc1J4Y1hGSVR3OEhMbTV1ZWpXclJ2bXpKbURqei8rR092WHI4Y25uM3dDVDAvUE1yR2lvNk54NXN3WjRhK25JaUxPYTZWU2ljMmJOME9wVk9LWlo1NHBWWGkrc2hZdVhJanAwNmZqNGNPSDJMNTlPNVl1WFdweVRHTVVGUlhocDU5K3d2NzkrNkZRS05DaVJRdTg5OTU3Um5VWTkrelpFenQzN3NUbXpadHg1Y29WK1B2NzQ0Y2Zmc0RZc1dNeGJ0dzR2UjFRSmRYVzYwNUZOS09pRXhNVGtaaVlpSjQ5ZThMTHl3c2VIaDZWaW1jSWQzZDN1TG01NGRhdFc5ckh2djc2YThUSHgyUGF0R25sdnBZalI0NEFBSHIwNkdHMlRzcVNjbk56Y2YvK2ZjVEd4bXIvRnhNVGc4VEVSRWlTaEFrVEptRG16Sm5ZdW5XcnR0NExBSHovL2ZkNDU1MTN0UCsrZi84K0FPaTg1aGpLMlBmTjFkWFY2Skg3RXlkT1JGWldsdkFSLzhiU2RITHJTOGp3Zm1xYzZycWZtcHRLcGNLbVRac1FFQkFBVzF0YmJOaXdBUXFGQXF0V3JVSm9hQ2plZnZ0dHJGdTNydFQ5UXQrU1c3cG12VlhFMU5veCt2ajcreU00T0JoeXVSeHF0UnByMTY3RjdObXpUYTRqazUrZmo3Q3dNTzBzdzdTME5HemZ2bDM3ZkZKU2trSDNReEZpWW1Kdy92eDVBTUMrZmZ1WWtDRWlxc1dZa0NFUzRQRHRPMGpLTFR0U3M3SnNMQ3d3dzdkem1jY0xWWG5ZSC9JT3NoVXB3bzVWVXRjbVEvQms2MWZORXZ0eFUxQ2t3dW53aC9qbDZuMGNDVXBBYW83WVFwN3U5ZXd3cVY5THZES2dGYnEycUpvZkFWVnB4NDRkVUNnVTZOS2xTNmtsT1hyMzdnMUhSMGM4ZVBBQVFVRkI4UFgxQlZDOFJubnYzcjF4NmRJbC9QNzc3OW9mampLWkRETm56c1Q4K2ZQeCsrKy9ZL2p3NGFXS1dOY21hclVhMjdadHc1WXRXeXJWb2JGNzkyNUlrb1RKa3lmajc3Ly94dUhEaDJGaFlZSHAwNmNiSEtOWHIxNndzN09EcDZjblBEMDlkUmE0MWpVQzlzeVpNOW9PNzJuVHBtSEVpQkZRcVZTNGVmTW1Ra05Ec1dUSkVtellzRUhuVWpmLytjOS84SC9zM1hsY2xOWCtCL0RQN0N6RGpyTEo0bzRMTHJtdm1ZYW9XUzdYU3RPNlpyOXVXYmlsbVpaS0tWcm1VdWJWMHRTMExMV3I1ZFhNclpUY2NrRk5CRk5SVkRaWkZBVFpodGwrZjNBWkdabUJBWjRaUkQ3djE0dVh6dk9jNTV6ak1NekkrVDdmOHdWSzdscWVPbldxMFYycS8vM3ZmL0h0dDk4Q0tDbW9ibTVoWThxVUtZaUxpME5PVGc2bVRadUd4WXNYR3kyYy92REREN2g3OXk3a2NqbGVlT0VGaElhR1l1clVxZGl6WncvdTM3K1BLVk9tV1BWdVVTR1Zabms4WEJSYkpCS1pYRGp4OWZWRlpHU2s0YkZXcTBWOGZEeEVJcEZoaTZuQmd3Zmo3Ny8veHQ2OWU3Rno1MDVNbXpiTnFBK2RUb2N2dnZqQ2FsbWJGUkhpZGIxeDQwYkV4OGZEM2QyOTBwb3ZwWGQ5QXhYWFVIRjFkY1hreVpPeFlNRUNYTGh3QWJtNXVUWjdEYVdrcEdEMjdObUdiVnRDUTBNUkhoNWVyU3dkTnpjM0xGeTRFUHYyN2NQR2pSdVJsWldGNzc3N0RxbXBxUlpsN05YRjk1M1N4ZXIwOUhURFY2bTMzMzRiNmVucGhreUVVaDRlSG1hM0FpdXQ2MUZkS1NrcCtPbW5uN0IvLzM2b1ZDcTR1YmtoUER6Y2tOVzFmLzkrSEQxNkZPUEdqY1BJa1NQTFBSY3BLU21JaW9vQ1VQRmQvaFhKelMycGoyZ3FPeW85UFIySERoMUNhbW9xVWxKU2tKS1NZcmhEL1dGS3BSSUJBUUh3OS9mSDh1WExzVy9mUGpnNE9HRDY5T2xZc21RSm9xS2kwTFZyVjhPQzdhMWJ0d0NZMys2dUlqVjkzcXFpcHU5OVFoVWVMdzA2bWN2KzRlZHAxZFRHNTZtMTVlVGtJREl5RW4vOTlSZmtjam5telp0bm1OdUtGU3N3YTlZc3BLYW1Zc0dDQllhYWFvQndOWG1xSXpzN0c0RDVRQ05RRW1UZHNXTUh4R0l4SWlJaWtKQ1FnRTJiTnVIenp6L0gwYU5ITVhic1dJU0VoQUFveVdocTE4NzBMaFJsNlhRNnZQdnV1NGlMaTROV3F6VWNsMGdrYU5PbURYcjA2SUdlUFhzS25tMVpFVjlmWC9qNStTRWxKY1dRQlVwRVJIVVRBekpFTlZTbzBXRDlYNWNFN1hOczI1Wm80R0J2ZEV5bjEyTDd4VWlrM2I4bTZGaWxBbHhEOEZ5ckdRRHF6cDFyajVxOElnMzJ4cVRocDdQSjJQUFhiZHd2cXZwZFl4VlIya254ajg2Tk1LNW5BSjVxMWJETzFZU3gxTDU5Ky9Ebm4zOUNJcEZnOHVUSlJ1ZWtVaWw2OU9pQmd3Y1BJaW9xeWhDUUFVb1dtazZkT29VREJ3NWcvUGp4aHYyNzI3WnRpMTY5ZXVINDhlTll1M1l0bGk5ZmJuTGNmL3pqSHlhUDYzUzZLcld4cHBpWUdPellzYVBDNHNyWHJwVzhSNVRkUS83Y3VYTTRmUGd3WEZ4Y0ROdS92ZmZlZTlpK2ZUdE9uVHBsMlBxbm9LQUFkbloyaHVkT3A5TkJyVlpEclZhanVMZ1lMVnUyTlB4Q2F3bU5Sb092dnZyS3NBZzBhdFFvdzU3MEVva0VFUkVSbURScEVtN2V2SW53OEhETW1UT25YUC9qeDQ5SGJHd3NKazZjaU83ZHV4dU9iOXUyRGV2V3JRTlFzbGp5OElKSldlN3U3b2F0UXJLeXNqQmx5aFM4L2ZiYkdEaHdJSTRlUFlxdFc3Y0NlTENOamFlbkorYk1tWU1GQ3hiZ3lKRWpPSHYyTEFZT0hJZ1dMVm9ZK3RUcGRCQ0pST1VXaHZWNlBkUnFOVFFhRGRScU5hUlNLUndkSFMxK3psUXFsZGs3VVUyMUxhdjBEazUzZC9keVc4MTRlbm9pTXpNVGh3OGZSdCsrZlUwdVB1Yms1R0RMbGkzSXk4dERjSEN3MGJ3blRacUVWcTFhWWRDZ1FlV3UyN1p0RytMaWhNMFNmWmcxWDlldFdyV0NxNnNyd3NQRGpiWTFMSzFSNHVycUNybGNEcDFPaDUwN2R3SW9XWkNycktaSzM3NTlFUjRlamdFREJ0aDB1MFJmWDEvNCtQaEFxOVZpNnRTcE5WNjBFWWxFR0R4NE1QcjE2NGNmZi93UjBkSFJtRHAxcWxHYngrRjlaKy9ldmZqaGh4OXc1ODRkczNkOWwyNTU1ZURnQUc5dmIvajQrTURIeHdkTm16WUZVTEpvV1ZCUUFLVlNDVHM3TzZoVUtrTjJqN3U3dTJGK3hjWEZjSEJ3UUdwcUt1N2Z2MTl1b1RFNU9SbW5UcDFDVkZRVUxsKytEQUNReVdRWVBudzR4bzBiQnhjWEYvVHQyeGRoWVdGWXVYSWxUcDgramJWcjErSzMzMzdEbENsVGpHcnZyRnk1RWhxTkJrMmFORUdmUG4wcWZmN3UzTGtEaFVJQk96czdTS1ZTWkdkblkrUEdqUUJnY3VHeHFLaW9YR2FJVXFrMEJOQUNBd01SRUJDQWdJQUF1THU3SXpNekV3c1hMa1JjWEp6aDd2dzJiZG9nSXlNRGE5YXN3ZkxseTVHZm40OW5uMzBXeDQ4ZkJ3QzBhdFhLNXMrYnVlZEdvOUhBMmRrWkNvVUNFb2tFc2JHeHVILy92a1YxVzh3eGw5MVV1aEJkVmxKU0VsSlRVK0h0N1ExWFYxZlkyOXREcTlYaXpKa3pobm9wNW9LRC9EeXR1RzFadGZWNWFrMm5UcDNDNTU5L2pqdDM3c0RlM2g0UkVSSG8xS21UNGJ5L3Z6OVdyRmlCK2ZQblkrclVxVWJmRDNOYlN3NFpNc1N3RlY1TjVlWGxvYkN3RUE0T0RvYWZyOXpjWE1OcjA4L1ByOXcxT3AwT3ExZXZOcnpmVDU0OEdUMTc5a1RQbmowUkdCaUlsU3RYNHV6WnN6aDc5aXk4dkx6UXZuMTdOR3JVQ0VPSERvV0xpd3V1WExrQ2UzdDdpTVZpdzJkUTZYc05BRFJvMEFCYXJSWXltUXlkT25WQzM3NTkwYU5IajFyYkF0bk96ZzVyMXF6QjdkdTNFUmdZV0N0eklDSWlZVEFnUTFSRFAxNktSMVpoK1NLUTFlV2lrT09WZGcvZndhL0h2cXVyRUgvM2xHRGpsT1h1NElmUjdlWkRJcFpacGYvSFdaRmFpMTh2cE9IN1AyOWh6MSszb2RJSXV6QXZFZ0ZoYmIzeFN1OUFESHZDRHc3eXVyWC9kbFhkdVhNSFgzNzVKWUNTWCtaTmJmL1NzMmRQSER4NEVNZVBIOGZVcVZNTnYwQjE2OVlORGc0TzBHZzBTRTVPTnRyYWEvejQ4VGh4NGdRdVhyeUlreWRQR2kxRWxDcTlBN2dpbHJTeHRuWHIxcUY1OCtaR2hjS1BIRG1DaFFzWEFuZ1FIQ3JkWHVQYXRXdFlzR0FCQUdEaXhJbUd1K1EvKyt3emZQdnR0L2pwcDU4TUN4SERoZzB6TzY1VUtzVzJiZHNzWG5RNmYvNDhWcTVjaWFTa0pJaEVJcnp5eWlzWU8zYXNVUnRuWjJkODhza25tRDU5T2pJek16RjkrblM4ODg0N1Jvc1VEUm8wd05xMWF3MTNaaGNXRm1MWnNtV0d1aFNEQmcxQ2VIaDRwZk1KQ1FuQnZIbnpNSC8rZkJRVUZHRGR1blZ3Y0hEQXh4OS9ETDFlajhEQVFLTUN4ajE2OU1DS0ZTdXdiTmt5WEw5K0hULy8vTE5SZjJYdkxCYUpSSWI2RkE4SDUyYk5tb1VCQXdaWTlKd0JKUXRRMWIwVHRXM2J0bGkwYUJFS0N3dkwxVURwMTY4Zi92T2YvMkRSb2tWWXRHaFJoZjJJUktKeTlScGtNaGtHRHg1Y3J1MkZDeGNNZDFVTHpaYXY2MisrK2FiY0FrdDZlanJtenAxcjhyb25ubmpDb2xvcUZZMXRMU0tSQ08rLy96NWtNcG1ndFd2czdlM3h6My8rRS8vOFowa203ZVAydnVQcjY0dTB0RFJET3pjM04vajUrY0hYMXhlTkdqV0NyNit2SVFoajdnNy9FeWRPR0JZUEgxWmFMeUkvUHgralJvMHl2R2ZvOVhxMGJOa1NRTWtXYTh1WEwwZEdSb2JoT2hjWEY0U0ZoV0g0OE9IbGdvRGUzdDVZdUhBaERoOCtqSC8vKzk5SVNFakExS2xUOGNVWFh5QTRPQmhidG16QjJiTm5BUUN2dmZhYVJkbVZpeGN2Tm16Tjg3QWhRNGFVT3hZWUdJaEJnd2JCMTljWGpSczNScE1tVFl5MkdpM3I3Tm16K1Bqamo1R1Rrd09sVW9uNTgrZWpUWnMyQUVvQ1o3ZHUzY0srZmZ1d2F0VXFyRm16QmhxTkJqS1pETzNidDdmcDgyYk80Y09Ic1hidFdzTmprVWhreUk0cERjcFZ4K2JObTh1OXhvdUxpMDFtem1SbVpoclZ5bnVZaTR1TDJZd2JmcDVhcmpZK1Q2MHBMUzBOSDM3NElUUWFEYnk5dlRGLy9ueVRXVkNlbnA3NDRvc3ZMTzVYcVZRYWdoYzFGUk1UZzRpSUNMUG5IdzRVNXVUazRKTlBQa0YwZERTQWt2L3JsMzN0OStuVEJ4MDdkc1F2di95Q1gzNzVCZW5wNlRodzRJREY4M242NmFmeDRvc3ZvbXZYcnVqZXZYdTV6MU90Vm10UlVDMDlQYjNDYmRxbVRKbUNvVU9IV2p3dmhVSmgxZTB4aVlqSU5oaVFJYXFCdkdJMU5zVmNGclRQMXpxMmdWSnVIQmc1bWZRVHppVC9WOUJ4U3RuTG5ERzJ3OGV3bDlXTjdRTWVCVnFkSGxHWE0vSERuNG5ZY1NZWk9ZWEMzQmxXVmtObkJWN3IyeGovZXFvSmdqd3R2eHV3cnZQdzhNQzRjZU1RRlJXRmwxOSsyV1NienAwN1k4S0VDWGp5eVNjTndSaWc1TTdzcFV1WG9uSGp4dVYrZVE0S0NrSm9hQ2lVU3FYUkhiRCsvdjRXRmZ5dVRGSlNrc1YzWWRhVVZxdEZSRVFFbGkxYlpsZ0FDZ2dJTU56ZFoyOXZqeVpObWhqcU5PemF0UXY1K2ZsNDZhV1hqQll5cEZJcEpreVlnTkdqUitQWXNXTzRkT2tTTWpNemtaMmRqZUxpWXNNZDZrREpna0tuVHAycXRNM0l2bjM3a0pTVUJBY0hCOHllUGR0a0VBd0FmSHg4c0hUcFVzeWVQUnNpa1FpOWUvY3UxNmJzd3JkWUxEWnNoL1B3L3ZlVjZkR2pCeFl2WG96Rml4ZGo3dHk1eU0vUGgxYXJoYjI5UGViTW1WTnVnYjE1OCtiNDhzc3ZFUjBkaldQSGppRStQaDdaMmRrb0tpb3lQRDg2blE1NnZkNW9PNHRTRGc0T0Z0MlJYcGFkblozaEx1ZktQUHZzc3lncWVuQkRnRWdrTXBzTk1XSENCRGc1T2VITW1UTzRkKytleVRaeXVSdytQajRZT25TbzBWMno1dHk4ZWRPd3dHTU50ZjI2OXZmM043eTJTaGRkWFYxZDBiRmpSN3o1NXB0VytUY0x4UmI3MmRmMjk4ZVVtcnp2Mk5uWlljNmNPWVlnVEhXQ1dhYnVXSFoxZFVYMzd0ME4yK0c1dUxoQXFWUWlMeThQTXBrTUxWcTBNR1NEaG9TRVFLZlR3Y0hCQVYyNmRFSGZ2bjNSczJmUGNwOXBEM3ZxcWFmUW9VTUhMRjI2RklXRmhZYWdRdWx6T1dUSUVJc0xpRGR0MnRRb0lDTVNpZUR0N1kxbm5ubkdiT2JFOU9uVExlbzdMUzBOdWJtNUNBb0t3a2NmZlZRdTQyYmF0R2x3ZDNmSDl1M2JEWXU4TDcvOHNpRllhcXZuelp6UytuU2w5SG85eEdJeG1qZHZYaTVycktaRUlwSEpiSkRBd0VBb2xVb1VGaFlhZmU0NE9qcWliZHUyZVAzMTF5djgrZWZucVdtMS9YbHFiZDdlM2hnM2JoeHUzNzZOdDk1NnkrTDN0MisrK2FiQzg2WGJ1Z21oV2JObVJrRk9vT1QxNnVmbmgySERoaGtGN3RScU5hWk5tNGFrcENUSTVYSzg4ODQ3Sm9OMVNxVVNvMGVQeHVqUm81R1Nrb0s0dURna0ppYmk5dTNieU03T1JtNXVMZ29MQ3cyWldFREo1NVJVS3NXQUFRTU1tWDZtaUVTaUt0VmxNNmUyc20ySWlLaDJpZlMxc2VFMzBXTmk3YmxZckQwdjNEWXR2a3BIYkI4MUJITEpnMFhtSzVuSHNUVW1Bb0R3UDZvU3NSU3ZkRnlHQU5meTlXckltRjRQbkx1VmplOVBKR0xycVVUY3ZpZGNWbFJaZlZzMndNVCtUVEd5c3gva1VuSGxGenhpUlAvOEQvU2JucTl4UHpxZHppallRaldUa3BJQ1gxOWZteFRUL2VDREQ1Q2JtNHNWSzFaZy9mcjFHRFJva0VXL3NPYms1Q0FuSjhjb3M4bWNnb0lDbkQ5L0hyMTY5YXJXSERVYWpXR2hidlBteldqZHVyWFI5bmRWcGRQcERIZnk2dlY2d3gyKzVsN0RxMWV2aGxLcHhDdXZ2Rkx1dUZ3dXQ3aSt4cnAxNjFCY1hGemxJdW1QQzF1K3JxbnFIcmYzSFV1Vi9tcFYrcWU1OTRIUzk0cUhwYVNrb0dIRGhwREpxcGUxL0hDOW9pTkhqcUJidDI0V1pYU1ZwZFZxRFovRk5hbXY4ckRUcDA4akpDUUU5dmIyWnR2azUrY2pQajRlSGg0ZTViNlB0bnJlS2xMNm5xL1g2eUdWU3F2OUdzL016QVNBU3JjL05LZDBLeThBRlQ2ZkZlSG5hWW42L25scUxlZk9uWU5ZTEVhSERoMHN2cVkwQTg3VU5uWmwzYmh4QTB1V0xNSGt5WlByYkgzSXVrU28zL0dJaUI1M0lndi9ZOGlBREZyeklTZ0FBQ0FBU1VSQlZGRTE1YWlLOGV5MjNTaFFDM2RuOElKKzNURzQ2WU83SzlQdVg4T0dzNU9oMXRhc0lLdzUvMmo3QWRwNjlhKzhZVDJXa0ptUHpjZHY0WWVUaWJoeSs3NVZ4bkMybCtHVlhvRjRzMzlUdFBHcjI1bEsvTTg2RVJFUkVSSFI0NE8vNHhFUldjYlNnQXkzTENPcXBrMHhmd3NhakducDRZYXdKZy91ME13dnZvZXRNWE90Rm96cDMzUUNnekZtRkJScnNlTk1NalljdVlHb3k1bFdHNmRqb0NzbTltK0tNZDBEb0xUajJ6RVJFUkVSRVJFUkVkSGpqQ3VBUk5Wd3Q3QUkyK0xpQmUxemNwZDJFUDh2a0tyVmFmRGp4UWprRkdWVWNsWDFkUEFKUTUrZ2w2elNkMTJsMXdPbkV1NWl3NUdiMkhveUVmZUxyRk1Ud1U0bXdZdmQvREd4ZjFOMGJlSU83clJEUkVSRVJFUkVSRVJVUHpBZ1ExUU5HLzY2QkpXSmdwUFYxZFhYQzkzOHZQLzNTSTlmcjZ4QTRyMVl3Zm92SzhpdEE0WUd2d09Ba1FBQVNNc3B3bmZIYjJIRGtSdTRiS1V0eVFDZ3VaY1NiL1p2aXZGOWd1RHVLTGZhT0VSRVJFUkVSRVJFUlBSb1lrQ0dxSXJTOGdydzArWHJndlk1dVd0N3c5OVBKLzhYNTFKL0ZiVC9VcDZPQVhpeDNZZVFpT3Yzajc1V3A4ZXZGMjdqNno5dTROY0x0NkhWV2FlVWxrUXN3ckFuZkRHeGYxUDBiOTNRa0FGRlJFUkVSRVJFUkVSRTlVLzlYcFVscW9aMWY4VkJyZE1KMWw5WTB3QUVlN2dCQUc1a25jTytxNnNFNjdzc0I3a3J4cmIvR0haU0o2djBYeGVrNVJSaDNSODNzUFp3QXBLeUNxdzJqcU5DaW4vMWE0S3BZYzBSNE9GZ3RYR0lpSWlJaUlpSWlJaW83bUJBaHFnS0VuUHZZOWZWRzRMMUp4V0w4VmFuRUFCQVZtRUtmcnc0SDNxOWNNR2VCK1BJTWFiZEFyamFlMWZlK0RHajF3T0gvODdBbDRldVkrZTVGR2kwMXNtR0FRQXZGenRNRG0yR2lmMmJ3bzNia2hFUkVSRVJFUkVSRVZFWkRNZ1FWY0hYNStLZzB3dTNvRCtxVlRQNE9TbWgwaFJneTRVNUtOSllwNGJKaURhejBNaWx0Vlg2ZmxSbDV4ZGowN0ZiK09yd2RWeXhZbTBZb0tRK3pMdERXdUxsWG9Hd2swbXNPaFlSRVJFUkVSRVJFUkhWVFF6SUVGbm9lbllPOWwyL0pWaC9EaklwWHV2UUducTlEanZpRnVKT2ZxSmdmWmYxVkpOWDBicmhrMWJwKzFGMDltWTIvdjNiTld3OW1ZUWl0ZGFxWTNWcjZvNzNuZ25HY3gxOUlSR3pQZ3dSRVJFUkVSRVJFUkdaeDRBTWtZWFduSXVGa0p0ZGpXL1hDbTUyQ3Z4K2ZSM2k3NXdVc09jSDJucjFSOS9HWTYzUzk2TkVxOU5qOS9sVWZMWS9Ia2V1WkZwOXZLRWRmREJ6U0RCNnQvQ0VpSEVZSWlJaUlpSWlJaUlpc2dBRE1rUVcrUHRPTmc3ZFRCYXNQMDhIZTR4cDJ3SVgwMzdIc1p0YkJPdTNMRC9uWUF4clBRUEE0eHN4eUN2U1lPT3htL2g4Znp5dVorUlpkU3laUkl5eFBRTXdZM0JMdFBGenR1cFlSRVJFUkVSRVJFUkU5UGhoUUliSUFsK2V2U2hvZi8vcTJBYlpCZGV4NisrbGd2WmJ5bG5SQUtQYnpZZFVyTEJLLzdVdE9hc1FLMytMeDlyRENiaFhvTGJxV0U1MlVyenhWRk5NR2RnY2pkenRyVG9XRVJFUkVSRVJFUkVSUGI0WWtDR3FSRXpHWFp4SXZpMVlmNEV1VGhnUTZJTDFaOStDUmxjc1dMK2xwR0lGUnJkZkFLWENRL0MrYTF2MGpXeDh0djhxZmp5ZEJJMVd5QTNreXZOMnNjUFVzT1o0czM5VHVOakxyRG9XRVJFUkVSRVJFUkVSUGY0WWtDR3F4TmZuWXdYdDc2M09yZkNmMkFqY1Y5MFZ0TjlTSTl2TWdvOVRjNnYwWFJ0SzY4TXMzMzhWUjYvY3NmcDR6YnlVbVBWTU1NYjFDb1JDS3JiNmVJOGJSNFVVZVVVYUtPMzQ4VUpFUkVSRVJGU1g4WGM3SWlMaDhWMlZxQUl4R1hmeFozS2FZUDIxYitpTzNQeHRTTW05TEZpZlpUM1Y1RlcwYXRqWEtuM2JXbDZSQnQ4Y3ZZa1ZCNnhmSHdZQW1uc3BNWGRZYTR6cEhnQ3A1UEd0dTJOdFRSczZJaTRsRjkyYXV0ZjJWSWlJaUlpSWlLZ0c0bEp5MGJTaHNyYW5RVVQwV0dGQWhxZ0NRbWZIREc2U2pKaTBnNEwyV2FxdFYzLzBiVHpXS24zYlVsSldBZjc5MnpXc09aU0FuRUxyMW9jQkdJZ1IyckFuL0xEaHlBMEdaSWlJaUlpSWlPcTREVWR1NExtT3ZyVTlEU0tpeHdvRE1rUm1DSjBkMHo4d0gzRnBQd2pXWDFsK3pzRVkxbm9HZ0xvYlVJaStrWTNsKzBycXcyaDExcTBQQXpBUVl5MHpCcmRBK3prSEVYVTVFLzJDRzlUMmRJaUlpSWlJaUtnYW9pNW40bUJjT2k1RURxenRxUkFSUFZZWWtDRXlROGpzR0dmWlBiaEtkME50aFVMMHpvb0dHTjF1UHFSaWhlQjlXNXRlRCt6K0t4Vkw5MTZ4U1gwWWdJRVlhM08ybCtIckNaMHc3cXRUMlB4bU53WmxpSWlJaUlpSTZwaW95NWtZOTlVcGJQcFhWeml4aGd3UmthQkVlcjNlK3JlaUU5VXhGelB1NHRYZHZ3blNsMXlpUWxqQUw0RCtyaUQ5bFNXVEtEQ2gweGZ3ZG1vbWVOL1dwTlhwOFZOMENpSjNYVUpNVW81TnhtenVwY1M4NGEweHVoc0RNYmJ3VzF3Nlh0OXdGZ1BiZW1GQzM4Wm80K2ZNWXBCRVJFUkVSRVNQcUx3aURlSlNjckhoeUEwY2lFM0h1dGM2WTBEcmhyVTlMU0tpT2tNa0VsbTA0TWlBREpFSmsvY2Z3WW5rMnpYdVJ5VFNvYnZYUG5qYUpRc3dxL0plQ1BrUXJScjJzVXJmMXFEUjZySDFWQ0lXN3ZvYmwyL2Z0OG1ZRE1UVW50eENOWmJ1dllwZDUxTnhQU01QZVVXYTJwNFNFUkVSRVJFUm1hQzBrNkpwUXlXZTYraUxHWU5id05sZVZ0dFRJaUtxVXhpUUlhb21JYk5qV3JtZlFqUG5DNEwwOWJEK1RTZWdUOUJZcS9RdHRHS05EdDhldjRXUGQvK05oTXg4bTR6Wnd0c0pjNGUxWWlDR2lJaUlpSWlJaUlpSXJNclNnQXozanlGNnlOZm40d1RweDljeFFiaGdqQjVBbVIvcEVPOEI2QlAwa2pCOVcxRmhzUmJyajl6QXAzdXVJQ21yd0Naak1oQkRSRVJFUkVSRVJFUkVqeUlHWklqS3VKaHhWNUN0eXB6azJXanZHVlh6Q1pVcUUxZndjMjZGNTFwTk56NzRpTWxYYWZEVm9RUXMzWHNGYVRsRk5obVRnUmdpSWlJaUlpSWlJaUo2bERFZ1ExU0dFTmt4TW5FeE9qZmNENmxJK0hvWnpvb0dHTjErUHFSaWhlQjlDeUduVUkxVnYxM0Q4bjFYY1RldjJDWmpCbm82WVA3SXRuaXBPd014UkVSRVJFUkVSRVJFOU9oaVFJYm9mMkl6YTU0ZEl3TFEwZk13bE5KY1lTWlZoa3lpd0pqMmtWREszUVh2dTZheThvdXg0a0E4dmpnUWozc0ZhcHVNMmNCSmdibkRXdU5mVHpXQlFpcTJ5WmhFUkVSRVJFUkVSRVJFMWNXQUROSC9yRDFYOCt5WVppN240T1Z3UzREWmxEZWk5V3g0T3pXelN0L1ZsWkdyd3JKOVY3RDY5K3ZJS3hJK0k4Z1VKenNwM2gzU0VsUERXc0RKam05aFJFUkVSRVJFUkVSRVZEZHdOWk1Jd21USE5MUlBRa3Uzc3dMTnlGai9waFBRcW1FZnEvUmRIU25aaFZqeTZ4V3NqVXBBWWJIV0ptUEtwV0s4UGFBWjNuODJHSjVPaithV2JVUkVSRVJFUkVSRVJFVG1NQ0JEaEpwbnh6aktjdkZFZzBNUVFTL1FqQjRJOFI2QVBrRXZDZDV2ZGFUbkZHSFI3c3Y0NnZCMUZHdDBOaGxUTEJMaG43MEQ4ZUdJTmdqd2NMREptRVJFUkVSRVJFUkVSRVJDWTBDRzZyMmFac2RJUkJwMGJuQUFNckZLd0ZtVjhIVnVpZWRhelVCSmRacmFrNTFmakNXL1hzR0tBL0Vvc0ZGR0RBQ002T1NIeUgrMFJXcy9aNXVOU1VSRVJFUkVSRVJFUkdRTkRNaFF2VmVUN0JnUjlHanZlUVRPOGl4aEpxT0hJZmJpS0hmRGkrMCtnbFFzRjZidmFzZ3IwdUNMZy9INGRNOFY1QlNxYlRadXYrQUcrT1NGZHVqVzFOMW1ZeElSRVJFUkVSRVJFUkZaRXdNeVZLL1ZORHNteURrT2ZvN1hoSnZRLzRJeFlwRVVMNFo4Q0dkRkErSDZyb0lpdFJackRpZGcwZTYva1pFcmZPYVBPUjBEWGZISkMrMFEyc1lMb3RwTkNpSWlJaUlpSWlJaUlpSVNGQU15VksvVkpEdkd3KzQyMnJpZEZIQTJEd3hwT1FuK3JtMnQwbmRGTkZvOU5oNjdpWTkyeGlFNXE5Qm00emJ6VW1MaHFMWVkxYVVSeEl6RUVCRVJFUkVSRVJFUjBXT0lBUm1xdCtJeXM2cWRIV012eVVlbkJyOUJKQktnc0gyWmJjb0FvSlBmVUhUeUcxcnpmcXRBcDlmangxUEptUGRUTE9MVDgydzJybytySFNLR3Q4R0V2a0dRU2NRMkc1ZUlpSWlJaUlpSWlJakkxaGlRb1hwcjdmbllhbDBuRVduUnFlRnZVRWdFeWlBcEU0enhkMm1Ed1MzQ2hlblhBbm85OE10ZnFaaXpJeFl4U1RrMkc5ZlpYb2JaUTRNeGVXQnpPTWdsTmh1WGlJaUlpSWlJaUlpSXFMWXdJRVAxVWx4bUZvNG5WUzg3cHJYN24zQlRwRDg0OEZDR1MzVTVLVHp3UWtnRUpHSlp6VHV6d0tGTEdYaC8rMFdjdXA1bGsvRUFRQ0lXWVdML3BwZzN2RFVhT0Nsc05pNFJFUkVSRVJFUkVSRlJiV05BaHVxbDZtYkhCRGhkUVpEVEplT0RBZ1JqSkdJcFhtejNFWlFLajVwM1ZvbFQxN1B3d2ZhTCtQMVNodFhIS212WUU3NVkvRUk3dFBSeHN1bTRSRVJFUkVSRVJFUkVSSThDQm1TbzNxbHVkb3lySWhOdDNZOVpZVWJBME9CcDhITnVaWlcrUzExTXpzR2M3YkhZZFQ3VnF1TThyRk9RRzVhT2FZOSt3UTFzT2k0UkVSRVJFUkVSRVJIUm80UUJHYXAzdmo0ZlYrVnI1SklpZEc1d0VCS1JWdkQ1ZFBVZmdRNCtnd1R2dDFSeVZpSG0vaFNMVGNkdVFxKzMyakRsK0xzN1lOSHpiZkZTandDSVJRS2tFUkVSRVJFUkVSRVJFUkhWWVNLOTNwWkx0TUlyMEJianY4bG5jUHJ1TmFRVjNVT1JWbDNiVXlLcTl5U1F3TS9CRGQwOW0yTllveTV3a01ocmUwcEVSRVJFUkVSRVJFUkVWaUVTV1haSGVwME95Rnk0ZHd1cnJ1NUhwaXEzdHFkQ1JHWTBVRGpqN1JaaGFPOGFXTnRUSVNJaUlpSWlJaUlpSWhMY1l4K1F1WER2Rmo2OCtKL2FuZ1lSV2VpamtCZlF6aldndHFkQlJFUkVSRVJFUkVSRUpDaExBekppYTAvRUdncTB4VmgxZFg5dFQ0T0lxdURmVi9laFFGdGMyOU1nSWlJaUlpSWlJaUlpcWhWMU1pRHozK1F6M0thTXFJN0pWT1hpdjhsbmFuc2FSRVJFUkVSRVJFUkVSTFdpVGdaa1R0KzlWdHRUSUtKcTRNOHVFUkVSRVJFUkVSRVIxVmQxTWlDVFZuU3Z0cWRBUk5YQW4xMGlJaUlpSWlJaUlpS3FyK3BrUUtaSXE2N3RLUkJSTmZCbmw0aUlpSWlJaUlpSWlPcXJPaG1RSVNJaUlpSWlJaUlpSWlJaXFrc1lrQ0VpSWlJaUlpSWlJaUlpSXJJeUJtU0lpSWlJaUlpSWlJaUlpSWlzakFFWklpSWlJaUlpSWlJaUlpSWlLMk5BaG9pSWlJaUlpSWlJaUlpSXlNb1lrQ0VpSWlJaUlpSWlJaUlpSXJJeUJtU0lpSWlJaUlpSWlJaUlpSWlzakFFWklpSWlJaUlpSWlJaUlpSWlLMk5BaG9pSWlJaUlpSWlJaUlpSXlNb1lrQ0VpSWlJaUlpSWlJaUlpSXJJeUJtU0lpSWlJaUlpSWlJaUlpSWlzakFFWklpSWlJaUlpSWlJaUlpSWlLMk5BaG9pSWlJaUlpSWlJaUlpSXlNb1lrQ0VpSWlJaUlpSWlJaUlpSXJJeUJtU0lpSWlJaUlpSWlJaUlpSWlzakFFWklpSWlJaUlpSWlJaUlpSWlLMk5BaG9pSWlJaUlpSWlJaUlpSXlNb1lrQ0VpSWlJaUlpSWlJaUlpSXJJeUJtU0lpSWlJaUlpSWlJaUlpSWlzVEZyYkV5QWlvc2VVVmd1a3B3UDM3Z0VxRmFEVDFmYU1pSWpJbHNSaVFLRUFYRjBCTHk5QUlxbnRHUkVSRVJFUkVkVXFCbVNJaUVoNHVibkFyVnVBc3pNUUdBalkyNWNzekJFUlVmMmgwd0dGaGNDZE84Q2xTeVdmQjg3T3RUMHJJaUlpSWlLaVdzT0FEQkVSQ1NzM0Y3aDVFMmpjR0hCeXF1M1pFQkZSYlJHTEFVZkhrcS83OTRFYk4valpRRVJFUkVSRTlScHZWeVlpSXVGb3RTV1pNVnh3SXlLaXNweWNTajRiYnQ0cythd2dJaUlpSWlLcWh4aVFJU0lpNGFTbmwyeEh3MkFNRVJFOXpNbXA1RE1pUGIyMlowSkVSRVJFUkZRckdKQWhJaUxoM0xzSGVIclc5aXlJaU9oUjVlbFo4bGxCUkVSRVJFUlVEekVnUTBSRXdsR3BBSHY3MnA0RkVSRTlxdXp0U3o0cmlJaUlpSWlJNmlFR1pJaUlTRGc2WFVrUlp5SWlJbFBFNHBMUENpSWlJaUlpb25xSXEyWkVSRVJFUkVSRVJFUkVSRVJXeG9BTUVSRVJFUkVSRVJFUkVSR1JsVEVnUTBSRVJFUkVSRVJFUkVSRVpHVU15QkFSRVJFUkVSRVJFUkVSRVZrWkF6SkVSRVJFUkVSRVJFUkVSRVJXeG9CTVBTUVhTK0VpYzZqU05aM2NtNkNSZ3dmRUlwR1ZabVU1dVZoYTIxTWdJaUlpSWlJaUlpSWlJcW9Tcm15YjhYMlBTWWEvUjJjbDRMTXJlMnB4TnNMcTd0a2NVMXNPUWZ6OU5KeTVleDFuc3E3aFZ2NGRzKzA5RkU3NG9NMUlpQUFVNnpTNG1aK0pCYkU3a0tjcHN0MmsvK2ZKaHEweHZuRS9STWJ0d1BXOGRKdVBUMFJFUkVSRVJFUkVSRVJVSGN5UU1jTkJxakI4MlVsa3RUMGRRZlh3YkFFUlJHamg1SU94UWIzeFN1TW5LMnpmM2FNNVN2Tmk1R0lwN01TeVdnbkdERy9VQlZOYURvR3IzQUh6UTE1QUN5Y2ZtOCtCaUlpSWlJaUlpSWlJaUtnNm1DRWpvSi83ekxCcS95T09McTF4SHdxeERFKzROVFk2ZGl6emNvWFg5UEJzWWZUNHo3dFhhenlQcXZLeGQ4V1l3RjZHd0pDRFZJR0lrT2Z4MGNYLzRPcjkyemFmVDNVSjhScFpHUGN6b3JPdUM5WmZaWVI0M1JFUkVSRVJFUkVSRVJIVmR3ekkxRE5QdURjMnFzR2kxbWx4NnU0MXMrMWRaQTVvN2VKbmRPekVIZHNIWkc0WDNzUDgyQjJZMDJha0lXUEpRU0pIUk1qeitQRGlmeEJ2SWlnVDV0TWViellMdGVrOEdid2dJaUlpSWlJaUlpSWlJbE80WlZrOTgzQzJ5L25zR3lqUXFNeTI3K2JSRENKRFhncVFXSEFIaVJYVW03R211SndrUk1iOUJKVk9iVGptSUpFam91MG9ORlY2MWNxY2lJaUlpSWlJaUlpSWlJZ3N3UXdaSzlsLyt3Syt1bmF3Um4zOHEra0FEUGJ0S05DTUFKbFlnczd1VFl5T1ZiWmQyVk5lYll3ZUgwNlBFMncrMVJHWGs0U0ZjVDlqVHB1Umhrd2ZSNmtDSDRZOGo3a3gyM0F6UDdOVzUxY1Y4Mk4zNEh6MkRZdmFtdHVhN1AwTFd5eTYvb00ySStFb1ZRQUFrZ3J1NHN2NEE1Wk5rb2lJaUlpSWlJaUlpSWdFd1lCTVBkTEJOUWoyRXJuaHNVcW54cG4vMVNJeHBZbXlJWUtkSDJ4WHB0UHJFWlZ4eWFwenRNVEZlNG40NU5KLzhYNmI0WkNLSkFBQXBkUU9INFU4anc5aXRpRzU0QzRBNEs0cUR6SDNFcTA2bDFiT2ZwQ0pKVllkb3lKLzU2WlUya1lobGhtQ01RQ1FrSmR1MFhWRVJFUkVSRVJFUkVSRUpCd0daT3FScDcxRGpCNmZ5THlLSXEzYVRHdGd5RVBaT2JjS011Rmo1d29mTzFlcnpBOEFydVdsUWEzVFZ0cnVmUFlOTFB2N0Y3emI2am1JUlNWYnF0M0t2NE5DYmJHaFRYVFdkVVJYRUhBU3dycHViOEpEcnJUcUdEWGxZMi84L1VyNlg4Q0tpSWlJaUlpSWlJaUlpR3lIQVpsNndrT3VSR2YzcGtiSERxYkZtRzJ2bE5xaFQ0TldSc2NhT3piRW92WmpyREsvVW0rYytSb1pSVGtXdFQxNU54Ny9qdCtIaWMwRzRvZGJ4L0RmNUdqb29iZnEvT29pWDNzM284ZTFWUU9JaUlpSWlJaUlpSWlJcUQ2cjl3RVpTekljdW5vME0xbkRZOFRScGRhYWx1Q2U5bTVueUNRQmdKVENyQXEzclhyYU84UlFvNlUyUGZ6OWVmZzVQNXdlaDdOWk41Q3JMckQxMUdwc1pxdm5vTlByckQ1T0l3Y1BvOGQxcWM0T0VSRVJFUkVSRVJFUjBlT2k5bGZjSDFOaFB1MFI1dE8rdHFjQkFCQ0xSQWg5YUx1eTM5SXVtbTB2RTB2S2JWZjJLS3VMd1JnQXNKUEliREtPZjVtQVRMNUdoVXhWcmszR0pTSWlJaUlpSWlJaUlxSUhHSkNwQnpxN040R0h3c253V0t2WElTbzl6bXo3d1Q0ZDBFRGhiSGljcHluQ2tyOTNRYWQvc0IzWXU2MmVnN1BNM3ZCNGJzdzJRZWFhWFp3dlNELzFpYXZjRWQ5MG0yaFJXMGVwd21TMjE4UG14KzdBK2V3Yk5aMGFrU0RlZSs4OTJOblo0ZlhYWDBlalJvMnNOczZkTzNld1pjc1dkT25TQlYyNmRJRkVJckhhV0k4anZWNlBoSVFFbkR0M0RxZFBuMFpBUUFBbVRacGtsYkcrLy81N2lNVmlqQmxqZWh0Tm5VNkhMVnUyQUFER2poMHIyTGdGQlFXd3M3T0RXQ3cyZVY2cjFTSW5Kd2Z1N3U2MU9rNVdWaGJjM053Z0twTVphd3N4TVRFSUNncUNzN096MlRacXRScVhMMTlHU0VpSTJUYlZzWFBuVGpScTFBZ2RPM2FzY3orNysvZnZSNGNPSGVEbDVXVjBQRDA5SGV2V3JjT3dZY1BRdG0zYldwb2RFUkVSRVJFUkNhbmVCMlEySlVTWnpGUjRxM21ZNGU4MzhqT3dOL1Y4bGZyVm8yUnhxaVpFSWhHRVdFb0o4K2xnOVBpZXVnRDN6R1NWMkV2aytJZC9kNk5qTzVQUElPWmVvdEV4dFY1cjlEZzJKMG1BbWRZdlZRbDZXQkpFSVhvY0ZSY1g0L3o1ODlEcjlYanJyYmVzT3RhZmYvNkpYYnQyNGRpeFk0YkZmREt2cUtnSThmSHh1SFRwRXVMaTRoQWJHNHY3OSs4YnpsKzVjZ1d2dmZZYUhCd2NCQjk3NDhhTkZRWmtOQm9OTm03Y0NFQzRnTXkrZmZ1d1pzMGE5TzNiRjlPbVRUUFpadHUyYmZqaGh4OHdhZElraElXRm1XeGo3WEV5TWpJd2RlcFVORy9lSExObXpZSzl2YjNKUG9TbVVxbnd3UWNmUUt2Vll2djI3U2EvN3pxZERoTW5Ua1JxYWlyV3JsMHJXSUExUHo4ZmE5YXNnWk9UVTYzOTdLclZhcWhVS2hRV0ZxS3dzQkFGQlFYSXk4dEQ0OGFONGVIaFlmYTZjK2ZPWWVuU3BmRHc4TUIzMzMwSG1lekIvMG12WGJ1R3FLZ29uRHQzRGw5OTlSVWFOR2hnaTM4S0VSRVJFUkVSV1ZHOUQ4Z2N6YnhzOG5qWmdFeG1VUzRPVnJERmx5a0hibC9BVjljTzFtaHUvMm82QUlOcnVIV1l2NE1IT3JvRldkeCtlS011UnBrdnVlcEM3RWs5VjZNNUVCRlZWMnBxS3ZSNlBSUUtCUm8yYkdqVnNVNmNPQUVBZVBMSko2RldxL0hhYTYvVnVNL05temNqTkRTMHh2Mlk4K0dISDZKWHIxNVc2OStVNHVKaXZQMzIyN2gxNjViUmpRZFNxUlRCd2NGbzI3WXQycmR2ajNidDJzSEJ3UUZEaGd5eHVPK3RXN2RXbUYwaE5MMWVqMHVYTHVIKy9mdUdyNXljSEdSa1pDQTlQUjNwNmVsNDZxbW44SC8vOTM5bzE2NGRaRElaZnYzMVYzaDZldUxsbDE4MjZ1dnExYXY0N3J2dklKZkwwYjU5KzFvWkJ5Z0pUbWkxV3B3NGNRSlRwa3pCd29VTERRdjVRcndXQnc0Y2lIZmZmYmZjOGVqb2FCUVZGYUZ6NTg1bWczQmlzUmhoWVdGWXUzWXR2dnp5U3l4Y3VMREc4d0dBbzBlUFFxUFJJQ3dzck5yWk1TcVZDcDk4OGdsME9oMjBXaTEwT2gwMEdnMjBXaTIwV2kwMEdnM1VhclhoVDdWYWplTGlZaFFYRjBPbFVwbTlDU2M4UEJ6RGhnMHpPK2JLbFNzQkFHKysrYVpSTUFZQWV2WHFoV2VlZVFaNzl1ekJ1blhyTUh2MjdHcjkyMHlKaTR2RC92MzdFUnNiaTR5TURPajFlbmg1ZWFGTGx5NTQ0WVVYS2d3aUVSRVJFUkVSVWZYVis0Q01rTjc3NjN2RDMzTUVxR3V5TXlVYVVSbVhhdFRIaXdFOVlXbWVqYlBNQWMvNWRUWTY5blB5YVJScDFUV2FBOW5XeXF2N2NMc3d1OHJYTFdwditrNXpvdHFVa3BJQ0FHalVxRkdGMnkrTkd6Y09XcTNXN1BsUzV1NmVMeWdvd0lVTEZ3QUEvZnYzaDA2blEzcDZlalZtWEo2L3Y3L0ZiWk9Ta2lBU2lTek9IQ2k3OEczTndNKzJiZHNNMjJOcHRWcmN2SGtUQU5DblR4OEVCd2VqVmF0V2FOR2lCUlFLUmJscjFXckxQMFBLTG1wUG1EQ2h3clk2bmM1c0cwdjZhZGl3SVQ3NTVCTkVSa2JpenAwN1J1Y2NIUjNoN3U0T1gxOWZPRG1WYlBucDYrdUxSWXNXWWVyVXFmanV1Ky9RcEVrVFF6QXNLeXNMRVJFUjBHZzBtRDE3TnJ5OXZZMzZFNGxFTmhrSEFCbzNib3pQUHZzTTc3MzNIbTdjdUlFcFU2Ymc0NDgvUm1CZ0lBQkFJcEhBMTlmWDVIT1NuWjJOdkx3OE9EZzRtRjJRTjdkTjJwRWpSd0FBL2ZyMU0zbSsxSWdSSTdCMzcxNWtabWJpL3YzN2huKzNKU3A3alcvZHVoVmJ0MjZ0dEorREI4dmZNS05RS0hEbHloVmtabVphTkJleFdBeUZRZ0c1WEE0bkp5Zkk1WElvRkFyWTJka1ovclN6czRPYm01dlpQbGF2WG8zazVHUTRPRGpnNHNXTHVIaXgvTTAveGNYRmtFcWxrRXFsaHVDTk9jT0hEN2ZvL1diTGxpM1lzR0ZEdWVOSlNVbElTa3JDd1lNSDhja25uNkJGaXhhVjlrVkVSRVJFUkVSVnc0Q01nSzdldnkxb2Z4bEZPY2dveXFuMjlRRU9udWpad1BKZnBzY0Y5VEhhdnUxZWNRSDJwdjVWN2ZGdExkUzdIVHE3TnhHMHoraXNCQnhNaXhHMFQydTdrWmVCRy9rWnRUME44MUpUQWJIWStFc2lxZmd4MVZ1bEMvOUJRVUVWdHN2TXpJUk9wNnYyT0ljT0hZSmFyVVpnWUNDQ2c0TUJtRjYwclV4b2FDakVZakgyNzk5dk9HWnE0ZE9jZ1FNSFFpNlhWK21hVXVicWpaaFQrbnhaY3AyNVlOaXNXYk1nbDhzdEdtLzc5dTF3Y1hFeGVjN1VRbnRTVXVWYllkYWtUV2tBYitiTW1kQnF0WEJ4Y2NHQ0JRdHcrL1p0N055NTArUTF6Wm8xd3p2dnZJTmp4NDRoSUNEQWNEd3ZMdytCZ1lFWU1HQUErdmJ0YS9KYVc0MERsQVIxbGk1ZGl1blRweU05UFIyN2R1MHkxUE54YzNNeisvcWFPblVxNHVMaThOWmJiMVZweTdXOHZEd2NQMzRjQ29VQ3ZYdjN0amc0T0hMa1NMUG52THk4c0huejVuTEhxeEt3ZkZoeWNuS0YyOGwrOU5GSEtDb3FNZ1JBcEZJcFpES1o0VXNxbFNJMk5oYmUzdDVvMHFUaS8yOXMzcndaM2JwMVEvUG16VTJlUDNUb0VINzk5VmNBSlFIaFhidDJWZGpmZ1FNSEt2blhsV1RVV0JLUXVYUG5EdXp0N1RGczJERDA2TkVERFJzMlJINStQdjc0NHc5czJiSUY5Ky9meDRJRkMvRE5OOTlBS3VXdkNrUkVSRVJFUkVMaWIxazE0Q0JWWUg3SUMxVytic2I1N3g3MElaSGppODRWM3dWc3lqdm52a1Z1SlZrNEx3VDBzRGc3cHAxckFFSzlqUXZzL3B4OENpcGQzY21PYWV6WUFGMDltZ25hNTEzVi9jb2JWZE84dHYrd1d0OFA2K3plRkIrMEdXRjRQT0xvVXB1TlhjN3RhZ1F1TFFuYVZQVXhnejExd3ExYnR3REFjSGQvWmN3RlVZWU1HVkpocHNiZXZYc043V3FMWHErdlVlMnhza0dneWlRbEpSa3lSNnB5blMxVkZCQXpGZmdxcTdpNEdNODg4MHlsL1FCQXg0NFB0Z1kxdC9nOGZmcDBaR2NiWng1R1JFU1VhNWVSa1dIWStnNHdEc2JaYXB4U1hsNWVXTHAwS1g3ODhVZTgvZmJiSnNjckt6TXpFNWN1WFlLYm14djY5KzlmYWZ1eTl1M2JCNVZLaFlFREI4TFIwYkZLV1dIbW1NdlFVU2dVMVFwWUFwVy9EelJ2M2h3SERoeUFYQzQzbWVuejIyKy9ZZkhpeGZEMTljV3FWYXVnVkNwTjlyTmx5eFpzMnJUSmtJbmk1ZVZsZFA3aXhZdFl1clRrYzlqZjM3L0NmMDlvYUdpbGJhcXFXYk5tR0QxNnRGRk5HazlQVDd6eXlpdHdkbmJHcWxXcmtKYVdoZ3NYTHFCVHAwNkNqVXRFUkVSRVJFUU15TlNJVkNSR1U2Vlg1UTBySUJLSjRDRTMvUXQ5UmNRVmJOMERWQzA3eGs0aU02cVpBd0MzQys5aDcrMExWWjRYa1ZYb2RDVmZRaE9KcXA2dFkrbmpTbjVHeWJRTEZ5NWd4b3daNVk1djJMREI1SUprZGJKWUhwYVFrSUNyVjY5Q0pCSlpkZHN2Uy90V3FWU1Z0aFhpMzAyV1MwMU5MYmZkV0YwWXg5dmJHNU1uVDdhbzdhRkRoNkRYNnpGeTVNaHl0VXdxb3RmcnNYdjNiZ0FQQXBwQ0JnOXM2ZWJObTFpeFlnVTBHZzNFWW5HNUxLUUJBd2JnOTk5L1IzUjBOQll2WG96NTgrZVh5eDc3L2ZmZjhjMDMzd0FvcVIvemNEQW1QajRlOCtiTk13U0dkRG9kOHZMeUtweVhKVzBjSFIwcjNOYXhyTUdEQjVzOUZ4b2FpbFdyVmdFb2VUMHlJRU5FUkVSRVJDUXNCbVFlVTg4SGRMYzRPMlpjVUI5NDJSbHZJN1BtMmtHb2RScHJUSTNvMGFIWEExcHR5WmZReWdaN0xNbldxVXJnNXpFTzlraWxVa05SOTdLTGtBOFhlcy9OelJWc3pPM2J0eHZHcmtvOWkrb1FpOFh3OC9NemVVNnYxeU01T2JuQ0xaa3EyM0twUGlncUtzSzMzMzViNVMzYWhHQnBJR3pjdUhFMXFrRlVrM0d1WExtQ3hvMGJEQkVRSndBQUlBQkpSRUZVVzdTVm5LbkEzL3IxNjdGKy9mcHl4ODFsYVVSRlJTRTFOUld1cnE1bzA2YU5SZk91aWFLaUlxc0ZUb09DZ3ZEZWUrOGhNaklTaXhZdGdsUXFSYytlUFEzblJTSVJaczJhaFlrVEorTGt5WlA0OGNjZjhlS0xMeHJPbno1OUdrdVhMb1ZlcjhlcnI3NWFMdkJ4OGVKRnpKa3pCd1VGQlJnMWFoUzJiOStPbEpRVWpCZ3hBaFd4cE0yR0RSc0V5VXdxKzNObFoyZFg0LzZJaUlpSWlJaklHQU15QW5yMTFKY21qenRKN2ZCRnAxY3Q2dU9GNDUrYkRZVDgzS2Y4WGVPbUJEdjdvbGVEWUl2YU5sRjZZWWh2UjZOalJ6TCt4b1Y3dHl5NnZwUk1YTE9Ya2thbmdkQkxqTlhkbHN2UzU3bW01c2Z1d1Buc0d4YTF0ZFdjU0VCbGd6MVZLR3B1a2RKZ2p4RGJ0ajE4ckphRFBXM2F0TUdPSFRzQUFPZk9uY043NzcySEprMmFZTTJhTllZMk9UazVHRFZxbE5uaTRsVngrL1p0SERwMHlPUzVDUk1tVkZxanBLcVpLa3FsMG16MmdFcWx3dENoUXl0c00zejRjT1RuNTFjNnp2TGx5d0VBNDhlUEYrUjVlcFNzWHIwYTE2NWRNNWw5VUZwblk4Q0FBUlovYjB3dDdwYzlObURBZ0JyTTFyYmpKQ1FrWU1hTUdmRHg4Y0g3Nzc5ZmFlMGxvQ1FRNmVQalUyRWJjejhIT3AwTzMzNzdyYUdmc3NMQ3dxcGQxNm1pNzUxRUlxbjJjM1h3NE1GS0E1cDkrL2JGaEFrVHNINzlla1JHUm1MaHdvVkcyODI1dUxoZ3hvd1ptRFZyRnI3NzdqczgvZlRUOFBEd1FFeE1ET2JQbncrTlJvTVJJMGJncFpkZUt0ZDNURXdNQ2dvS01IejRjTHp4eGh2WXZuMDczTnpjOE1vcnI1aWR6NG9WS3lwdEE1VFVCaExDWDM4OXFCM1lxbFVyUWZva0lpSWlJaUtpQnhpUXFRYUpTQXdIcWFMYzhYdkZwaGZKZEhvcmJMVmtobGdrd2h2TlFvMXlZLzdPVFVFclo5TjNaTi9LejhTUmpML3haTVBXQUlBOFRSRTJKQnl1OHJnLzlwcGFuZWthdkhIbWEyUVU1ZFNvajdvZ3NlREJWalNGMnVKcVhxY1NkRTVVQjFrN3M2ZXlRSTVJOU9DcjlKcXlmd29rSmlZR0FOQytmWHVqNDdmL1Y0ZklYS1pKVld6WnNzVlEzTjBjVTNlZDM3NTlHeHFOc0ZtRXBmTVFJdk9qdENiTzg4OC8vMWdGWks1Y3VZSjkrL1pCcjljalBUMGRyVnUzTmpxL1pNa1NBRUNmUG4xZ2IyOWY3dnJyMTY4ak16TVQzYnQzTnh3ci9mNnExV3FrcGFVWkhRUE0xektwS2x1TW85ZnI0ZUxpZ2hzM2JpQThQQnlUSmsxQ1dGaFloZGY0K1BoVXVzV1l1WXlVZ3djUElqazUyZVM1Z0lDQVNuKzJxa01taytIZGQ5K3QxcldIRHgrdXNJWk1xZEdqUnlNaElRR0hEeC9HSDMvOFlSU1FBWUFubm5nQ00yZk9SRWhJQ0R3OFBLRFQ2YkJzMlRLb1ZDb01HREFBRXlkT05ObnYyTEZqNGV2cmk2ZWVlc3B3VEtsVVl1alFvV2Juc21MRmlrcmJDS1dnb0FCZmYvMDFBS0I3OSs1bU0vV0lpSWlJaUlpbytoaVFxUUl2T3hjTTlHNkhBZDRoK1BiR0VVUm5YYS90S1pVejFQY0pCRGsrS05LcWh4N3JyaC9Dc280dm0yeXYxZXV3NHNxdnVGZGNnR0dOT3VQYkczOGdSMTFncStuV08xUE9iclRwZFVSVnB0Y0RBZ2NhcXFzMElOT2hRd2VqNHlrcEtRQk1CMHFxSWpFeDBhSXNDbE9MMVpaa3o1aVNsNWVIQ1JNbW1EeFhtazF3Ly81OXMyMEtDaDZ0OStkbm5ubkc3TG1PSFR2aTAwOC9GV3dzclZhTGxTdFhRcS9YWS9qdzRVYUwycGFJaVluQnZIbnpvRktwRUJrWmFhaU5VZnI5UFhMa0NCWXNXR0IwckpTNUxLcXFzTVU0VFpzMnhWZGZmWVdQUC83WXNIMVdiR3dzcGsyYkp2Z1diM2w1ZVJVR2Nrb1g5b1dtVnFzTmdiZXFxa29RZGZyMDZlalRwdy82OU9sVDdseG9hQ2hrTWhsKy9mVlhBQ1ZCMUxsejUyTDc5dTE0OTkxM0s2emw4dkRyTmlrcHFkSXQyQ3hwVTlNdHkvTHk4akIzN2x3a0pTWEIwOU1UVTZmVzdFWWJJaUlpSWlJaU1vMEJHUXY0MnJ0aGZzZ0xhT3NhWU1nOGtZcHN2M2Q5WmR6bFNvd083R1YwN0ZCNkxCTHlLdDdIWGc5ZzQ0MG9KT1NuNDJqRzMxYWNJZFVXY1puRm9mcGRmWUxxQ3BWS2hjdVhMME1pa2FCZHUzWkc1eTVkdWdRQWFONjhlWTNHV0xWcUZUUWFEZnIzN3kvSWdyc2xkRHBkcFlFY1M5b0k2ZGxubjYzdy9JUUpFOHpXci9EMDlEUjduYXVyYTQzbTliRE5temZqeXBVcjZOU3BFOTU4ODgwcVhmdkxMNzhZdnQ4aElTRm8wYUpGdVRiUjBkR0d2MSs0Y0FFYWpjWXFCYzJ0UFk1U3FVUmtaQ1RXclZ1SEgzLzhFZmIyOWhDTHhZWnNGWWxFWXRUZWtzVitVOWF2WDQrc3JDeDA2OVlOcDA2ZEVtVHVsdEJxdFlhdDZheEpvVkNZRE1hWTA2eFpNOHlhTmF2SzQ3aTR1R0RVcUZGbXo2OWZ2NzdTTmtETmZ0N3UzcjJMbVRObklqRXhFUTBhTk1EaXhZc0Z5d3dqSWlJaUlpSWlZd3pJV0tDUmd3Y2FPUmovWWxyVG1pblc4RnJUcDJBdmVWREV0MUJiak0wM2oxbDgvWkVhQkdNMjNmaWoydGNDUUo2NnNFYlhQOHJNYlJjbmhMOXpVeXhxVi9aMW9kRlpZWnNySW9IOTlkZGZVS3ZWNk5DaEE1UktwZEc1dUxnNEFFRGJ0bTJyM2YvUm8wZHg3dHc1T0RvNjRvMDMzckJaUU1iWjJkbFFJK2RoR1JrWkdEdDJMSUtDZ3N4bUYxaGFRNllxaW9xS0tqeGZVVmJCcGsyYkxDb2VYMU54Y1hINDRZY2ZBQUJ6NTg0dEYxUXdwN0N3RVAvKzk3OE5DL2lob2FHWU5tMGFaREtaVVR1ZFRtY1VWSmd6Wnc3a2NqbldyRmxUWWRDcHFtdzFqa2drd3V1dnY0NHVYYm9ZdHZ3cjNhcnI0Vm92RGc0TzZOMjdkNFg5UFJ3QVNVcEt3cDQ5ZTZCUUtCQWVIbTR5SUdPdEdqSjJkbmJZdlh0M3Rmb2RNbVNJUlZ1VzJaS3pzek5Hang1dDl2ejY5ZXNyYlZNVGFyVWE3Ny8vUGhJVEUrSHY3NC9GaXhlalFZTUdsVjlJUkVSRVJFUkUxZkxvUlJWcVVhQ2pKM28zQ0VZdnorQUsyMm4xT3VScHlpOWdmZDlqa3VrTHFsQlhvYnExV0Z4bER1anAyZEs0cjhRL3pkYTFFZHJPNURNMkdhY3VXdFIrak5YNkhuVnN1VVh0akFJeWVnWms2anlSNkVFdGw3Si8ydUpZMmRveHBwdzlLOGcvc1hTQnQxdTNia2JITXpNemtaQ1FBQ2NuSndRR0JsYTcvOUxDM20rKytlWWpVMk9sZERzeVIwZEhtNDVyeWJadHRTazlQUjN6NTg4M0xPNWIrdnpFeHNaaXlaSWxTRTFOaFV3bXcxdHZ2V1cyRHNlNWMrZVFsWlVGZTN0N0ZCWVc0dTIzMzhheVpjdnc2YWVmWXZIaXhZWjIxY2trcVkxeFNwWGQ3cS8wOWFWUUdOZkE4L0R3cUxRbXk4TUJHUjhmSHpnN08yUHMyTEh3OXZZMmVZMjFhc2hZdzhLRkN4RVZGVldsYTlScWRaVytUK1orenJLenM3Rnk1Y29LcjdXa0RRQU1HalNveXBtREJ3NGNRRUpDQXBSS0pZTXhSRVJFUkVSRU5sQ3ZBeklpQU0yY2ZORE5veG02ZXpTSG4wUEZpM0lwQlZuNExmMGlvdExqY0U5ZEFHZVpjY0ZnQjZuQ3pKWFdkMDlkZ1BQWk45SFJMUWdBY08xK0duYWxSRmQ4RWRVYmRwSUhkNFBuYTFTMU9KUEh4S01jRUhsTW5ENTlHZ0NRbTVzTHZWNXZxTWx3K1BCaDZQVjY5TzdkdThJNkRaWHAzYnMzUm80Y2lVR0RCZ2t5WHlGa1oyY0R3Q01USUhvVUZCUVVZTTZjT2NqS3lxclNkYXRXcmNLQkF3ZWcxK3NSRkJTRVdiTm1vV25UcG1iYkh6aHdBTTJhTllOS3BVSlNVaElHRFJxRU0yZk80TWlSSTlpelo0K2hYV21OanVUa1pJaEVJdmo1bFdSQUppVWxRU0tSd05mWEZ3Q1FtcHBxTWhoaHEzR0FrcTM5V3JSb1ljaUl5Y25KQVZDU2tWRlRVcWtVTTJiTUtCY3dMY3RhTldSVUtwWFpHa3VWTVpmdDVlRGdZTkh6VWxCUVVLNFBoVUpSTHNoVkZYbDVlZGkxYTFlTjJ3QWxXWU5WRGNoY3VIQUJBUERrazA4eUdFTkVSRVJFUkdRRDlUb2dFK0lhZ0k5Q1hxaTBYWExCWGF5S1A0RExsV3dQVldCdW9Wc2tnb1BFc2kxZDdoYm5tVDNuSVZlYVBRY0FQeWVmUmtlM0lLaDFXbnh4ZFM5MGVsWUxvUkxlZGcvMmxzOVZQMXBGd2F1RkFaSEgzc1NKRTdGa3lSSnMyYklGTjI3Y3dIdnZ2V2UwVlZILy92MXIxTDlZTE1iRWlST0ZtR3FWNU9ibVZucFgvZEdqUndYTGtLakw4dkx5OFA3NzcrUG16WnNZUFhvMHRtN2RhdkcxKy9mdmgxZ3N4dlBQUDQveDQ4ZVgyNktzckR0Mzd1RElrU1A0NXovL2FaVEZNSG55WkRScjFneDkrdlNCbzZNamlvcUtNSGp3WUdpMVdnd2FOQWcrUGo2R292YWhvYUZ3YzNNelBJNktpa0poWVdHdGpGTnErZkxseU0vUHg2cFZxK0R1N283MDlKSjZjbTV1YmtidHFsdERwbnYzN2xXK1JnaDZ2Vjd3R2t2VHBrM0R0R25US214eit2UnBmUFRSUi9EMDlNU2RPM2NnRm92aDR1SUNrVWlFeno3N3pCQWtxeXAvZjMvRDk3TTI1T1dWL0wrVGdXQWlJaUlpSWlMYnFOY0JtWXlpWEl2YXBSWm1WeHFNQVlDeGY1cmVUc0paWm85TjNkKzJhS3lKWjlaQnJUTjlCK2ZQZldaVWVPM0ZlNGxJTExpRFA5SXZJYW5ncmtYamtmV05PTHJVNHJabHY4Y0w0MzVHZE5aMVFlYmdYNllHMGgyVithQ2ZUZmo0TUNCQ2xlclZxeGNhTjI2TUR6LzhFQ2RQbnNURWlSUFJxMWN2cEtXbElTZ295RkFYd3hhRUNvNzQrL3REclZaREpCS1ZxK01CbEJUV0xpZ29nS2VuSit6dDdVMzBVSkl4b2E4SHdmYjgvSHpNbURFRDE2OWZSOWV1WFRGaHdvUUtBekovLy8wM3Z2enlTOFBqMXExYlk4cVVLV2pTcEVtbFkrM2N1Uk5hclJaOSsvWTFDcFM0dUxoZ3pKaVNMU2VmZXVvcHcvSFNiSjJLTWlyNjlldFhhK01BSllHL3hNUkVPRG82R2dJd3BVR01od01IVXFrVVBqNCtoc2RKU1VrbWoxVkhkVE5aekFVb3hHSXg3TzN0c1hQbnpuTG45SG85OXUzYmg5RFFVSk0vWHdEdzdMUFBvcmk0dU1yek9YSGlCQllzV0FBN096dDgvUEhIZVAzMTF5R1JTQkFSRVlFWk0yWmc1c3laK095eno2cWNZZkwrKys5WHVBVmZhR2lvMVFNMnc0Y1BSOCtlUGRHaVJRdXJqVUZFUkVSRVJFUVAxT3VBVEtZcUZ6cTlIdUwvTGU1bUYrZmpjRVljZmsrN2lGV2RYNnYwK2tKdE1UNi84bXVsN2ZJMUtyeDdmclBaUHNxZTA1Z0p4Z0F3R3N2Y3RsTnJyLzFtY2FGM3FqOENIQjhVaTA0dHJOcldQNEtyNWwzRVZQLzQrdnBpeFlvVldMSmtDWTRlUFlvZE8zWUFBTWFQSDErajdjcXFxblQ3cUpwYXZIZ3g1czZkaStiTm0yUDY5T25sem84ZlB4NEZCUVZZdG15WjJidnRodzhmanZ4ODI5UUdxNjU3OSs3aHlKRWpPSC8rUENJaUlpcHRYM3FIUGdCSUpCSUFKZHRBNWVibW9rV0xGcGd6WjQ3WjczZGlZaUkyYjk2TXc0Y1BHeDMvNUpOUHpBYTFWQ29WTWpJeTRPL3ZqK3pzYk96Y3VSUEJ3Y0dHYmNFcWMrM2FOUUFsTlZJc1phdHhTc1hHeGtLdjE2TmR1M2FHNSs3eTVjc0FqRi9QenozM0hOemQzVEYyN0ZqRHNkRFFVS09zSEFCWXVYSmx0VElvaE1wa3ljckt3dFdyVjdGNzkyN0k1U1VaeHlkUG5vUk1Ka09uVHAwQUFEdDI3TUNhTld0dzRzUUpSRVJFbUF6SzdONjlHeGN1WE1EZXZYc3hlUERnU3NmVjZYVDQ3cnZ2OFAzMzMwT2hVQ0F5TWhKQlFVR0c4MjNhdE1HMGFkT3daTWtTaEllSFkvYnMyVVoxZTB4WnNtUkp1V04vL1BHSDJmWjM3OTQxZVkwcHJWdTN4alBQUEdOUjIxSmR1M2F0VW5zaUlpSWlJaUtxbVhvZGtOSHFkY2hRNVNDbElBc0gwbUp3TmlzQldyM080dXZWT2kzK3lMaGswVGpYOHRJTWo2dWJCV0hKV0hFNXlSYjFSYldqcTBjei9NUC93Wjc3SDF6WUNvM2V1a1dQbXlnYlFpbTFNenhPekw5ajFmR0loR1J2YjQvWnMyZmo4dVhMeU16TUJBQkVSMGVqVzdkdVp1K0NGNXBRZDZlN3U3dkQzZDBkKy9idGcxd3VSM2g0dUdHeC9LKy8va0pLU2dvYU4yNWM0ZFpIcGpJREhnVzV1Yms0ZnZ3NC92ampENXcvZng0Nm5jNWtRQ1E5UFIzNStmbFFLcFd3dDdkSFVWR1JJZlBGenM0T1NtWEoxcHhTcVJSdnZmVVdRa0pDVFBaejQ4WU5iTjY4R1VlUEhvVmVyNGRjTHNlSUVTT3diZHUyU3VlYWtwS0NOOTU0QThIQndlamZ2ejlVS2hWZWZQRkZpLyt0eDQ0ZEExQ3lHRitScUtnbzJOblpvVnUzYm9pS2lyTEpPS1d2cDRzWEx3S0FJWk5NcjljYmpnVUhCeHV1blRScEVqWnYzb3k0dURpVDR5UWxKZUg3NzcvSHhJa1Q0ZUxpWXZIY3l5cTcxV0Jsbm4zMldSUVZGWlU3dm4vL2ZtellzQUVqUjQ0MGJEVTRkKzVjT0RzN0d3SzF6ejMzSEU2Y09JR1RKMDhpTWpJUzgrYk5nMWdzQmdBVUZ4ZERMcGNqUHo4ZkN4WXNRRzV1TG1ReUdaNSsrbW16YzdsOSt6YVdMRm1DaXhjdndzUERBd3NXTERCWm4yWGd3SUhRNlhUNC9QUFBNWFBtVEx6NDRvdDQ2YVdYekFZRUR4dzRZTkZ6VWFxZ29NRGlhN1JhYlpVRE1rUkVSRVJFUkdSYjlUb2dBd0RUejMyTEFtM1Z0NjhncWc1dk94ZTBjQ3JaQnFaWXA3RjZNQVlBZW5xMk5Ick1EQ3FxUy9SNlBaWXNXWUxNekV5NHVia2hQejhmdi96eUN4SVRFeEVSRVNGSWdYSnp4b3daZy92Mzd3dlduMFFpd2J4NTh6Qmp4Z3pzMnJVTEtTa3BtRGx6SnBSS3BXRzdyUkVqUmdnMm5yV1VmVTUrL2ZWWC9Qbm5uN2h3NFlLaHVMeElKRUs3ZHUzdzVKTlBscnYyeElrVFdMMTZ0Y2wrSDc1VHYzZnYzbWJua0pPVGc2Tkhqd0lBQmd3WWdGZGZmUlZlWGw0V0JXVHUzTGxqNktOTGx5N3c5L2RIcjE2OUtyME9BREl6TS9ISEgzOUFJcEZVZXMzRml4ZXhhOWN1UkVSRTJHeWMwdWNzSmlZR3dJT0FURnhjSExLenMrSHU3bTZVb2JObnp4NXMyclFKQnc0Y3dOZGZmMTJ1T1AycFU2ZncrKysvSXlrcENVdVdMSUdEZzRORjh4ZFM2VlprQUJBV0ZtYTJuVnd1eC96NTh6RjU4bVFjUDM0Y0d6ZHVOR3ladG1iTkdseS9maDNoNGVHSWlJakF6Smt6c1hUcFVqZzdPNWQ3M1JVVUZPRDc3Ny9IVHovOUJJMUdnMmJObW1IQmdnWHc5UFEwTlN3QVlOQ2dRZkQwOU1TQ0JRdXdkZXRXN04yN0Y2TkdqY0t3WWNQS0JXYktibGYzc0p5Y0hDeGZ2aHduVHB4QTgrYk5FUjhmRHljbko4aGtNbVJuWjJQbzBLSDQxNy8rQlRzN083TjlWSVZPcDBOa1pDU2lvNk14WnN3WXc5WjVSRVJFUkVSRVpEMzFQaUJUbldDTUNJQ1R6UFNkajFYbElKWER1WVo5NWFwTkYvU3Q3MmEzSGw3YlV5akhUaUkzL0QxSFhXRDE4Y1FpRVhvM0NEWTZOc0M3TGJiY09nNWRQYWhEUVhXYlZxdkZwNTkraXNPSEQ4UE96ZzZMRmkyQ1NxWEMzTGx6RVJNVGcwbVRKaUV5TXRKb0N5WnpOU3MwR3ZQYlFab2pWTzJZc3V6czdMQmt5UklzWGJvVVI0NGN3Zmp4NCtIbjU0ZUVoQVFFQndkWHVPRDhxQ2pOdEFDQVZhdFdBU2dKd3JSdjN4NzkrdlZENzk2OTRlcnFhdkphVTlrL1Vxa1VYYnQyUlhoNHVNVno2TkNoQXlaUG5vejI3ZHRYZVV1NXRMU1NqTlZHalJxaFVhTkdtRDE3dGtWYjRPbjFlcXhjdVJJcWxRcGhZV0dWWm95VWJpM241dVptczNHQWtrWDkrUGg0S0pWS1F3MmRYMzc1QlFDTWdqdng4ZkZZdlhvMXBGSXA1czZkV3k0WUF3Q2pSbzFDWW1JaTl1N2RpNGlJQ0h6ODhjYzJ5MHdyRlIwZGpkVFVWTFJzMmJMU21rQktwUktSa1pGWXZYbzFSbzBhWlRpZWxKU0V1TGc0NU9mbm8zMzc5cGc4ZVRLV0wxK09oUXNYNHZQUFAwZmp4bzJSazVPRFBYdjI0S2VmZmtKT1RnNGtFZ25HakJtRGwxOStHVEtack5KNWR1N2NHV3ZYcnNXS0ZTdHc1c3dackYrL0hsdTJiRUczYnQzUXUzZHZkTzNhdGNKQXl2SGp4N0ZpeFFwa1oyY2pMQ3dNa3lkUHhqUFBQQU5YVjFjc1hyd1lFUkVSMkwxN042S2pveEVlSGk3SVZtTTNiOTQwQkRhLy8vNTdCbVNJaUlpSWlJaHNvTjRIWktyRFFhckFwdTV2QzlMWHRKWTEzMXFpS2tYanJlWDVnTzQxdXY2dUt1Ly8yYnZ2OENpcXRnM2c5L2IwUmttQmtHQUFRNjhScEVsdkx4aXdvWWdpZ2dWRVJDbWYyRUNhb2hSQlFlRUZSVVN4b0tLVVNKSFFCS1FvblJoS0l1a2hQWnV5ZGI0Lzh1NlNzcHRzTnJPcDkrKzZjc0h1emp6bjdPN003TXg1NXB5RFF5bVhSYXBOa2ZzYXRSSTFuaGk4bFhjbjc4M1VsajhQeEp2dHk3OVQvdjJyTy9GbitnM2s2Z3BLekVPVVVHeU9tR0YrbmVIclZMSXg3NUhBWG1qcjBReXJvdllnUTN0MzdvYmlNV3A4bmhscThMS3pzN0ZreVJLY1AzOGVTcVVTNzd6ekRscTFLdHFuMTZ4Wmc5ZGZmeDJKaVlsWXZIZ3hObXpZWUY1UHJEa3I3SkdabVFrQUZkNjk3dXpzakhuejV1SE9uVHU0ZHUyYWVhNFFoVUtCUFh2MklDd3NESDUrZmc2dnI3MHVYNzU3ckE0S0NzTGd3WU14ZVBCZ05HM2F0TUoxZS9Ub2dSOSsrQUZHb3hHQ0lFQXFsY0xUMDlNOHRGUmxqQjQ5dXN4elVxa1VScU1SV3EzVzZwQlJwczg3S0NnSUFDd09RMlhKeG8wYmNmTGtTYmk1dVdIU3BFbGxYamNhU3c1NW1wV1ZCUUR3OWZXdDFuTCsrdXN2Q0lLQURoMDZRQ0tSSUQ0KzNqeEhpU25KZVB2MmJjeWZQeDlhclJZdnYveHl1WFY3NVpWWGtKQ1FnUFBuejJQdDJyVjQ3YlhYYkhvZll2bisrKzhCRkExSlZweEVJckdZYUEwSUNNQ1NKVXZNancwR0E2NWZ2dzZKUkdJK2hvd2NPUkxYcmwxRFJFUUVkdTdjQ1hkM2Qvejg4OC9RYW90dTBna0pDY0hzMmJOdC9zNU1mSDE5c1d6Wk1rUkdSdUx6eno5SGNuSXlJaU1qY2VMRUNheGR1OVppUWlrNk9ocWZmZllaTGwyNkJEYzNOOHllUFJzalJvd29zVXlUSmsyd2V2VnFyRisvSG52MzdzV2JiNzZKamgwNzRwbG5ua0duVHAwcVZjZmlBZ0lDMEt4Wk15UWtKQ0FzTE16dU9FUkVSRVJFUkdRN0ptUklGQk9DckE4dFk0dm8zQ1RSRXpLMWtZL1N6ZnovQkpHU0hxWG5LREp4bGF2d1JGQnZpK3UwOXd6RTZtNVBZL1UvZTNFK014WUFMTVlncWdsLy92a25QdnJvSTZTbHBjSFoyUmtMRml3d1Q5d05GRTFLdm1iTkdpeGF0QWl6WnMwcTBldkEybkJBbzBhTmdrNm5FNlYrYXJVYUJRVUZjSEZ4Z1VxbGdrd21RMDVPRGpadDJnUUE1VTdhZnV2V0xSdzZkQWo3OSs5SFptWW1aRElaZXZic2lVdVhMcG4vZ0tMNVpvS0NnaEFVRklUbXpadkQyOXNiWGw1ZThQTHlncXVySytSeU9SUUtoZm5mWWNPR1dTelBXbytoNG16dENiUnMyVEtFaFlYaHhSZGZSRnBhR2thT0hJbmV2UzBmWTZ5UnlXUldlOCtJb1VtVEpraEpTY0dQUC82SUNSTW1sRWlPR1F3R25EOS9IcEdSa1FDQWpoMDcyaFF6TnpjWHExZXZ4ckZqeHlDVlNqRjM3bHcwYWRLa3hES3VycTdJeXNwQ2RIUTAyclJwZzVpWUdGeTllaFhPenM1bzFLaFJ0Wlp6OXV4WkFFQ25UcDBnQ0FMV3JGa0R2VjZQOXUzYm8yM2J0a2hMUzhPOGVmT1FuWjJOY2VQR2xVaDBtSG9QRmU4Rkk1UEo4T2FiYjJMYXRHbUlpSWpBZmZmZFYrNXdjcVZwTkJxYnRrUFRzc1ZkdW5RSjU4K2ZoNCtQRHdZTkdsVGl0Y2FORytQT25UdUlqSXhFLy83OUlaUEp5c1RMenM3Rzl1M2JvVmFyRVJvYUNsZlh1emRGdlB6eXkyamJ0aTFHakJpQlM1Y3U0Y2NmZjBUejVzM3g5Tk5QWThDQUFUYjFackptNE1DQkdEQmdBUDc0NHcvODlOTlBHRFJvVUlsa2pORm94TW1USjdGejUwNmNQMzhlQU5Ddlh6L01tREVEUGo0K0ZtT3FWQ3E4K3VxckdEaHdJRmF2WG8xTGx5NWg5dXpaQ0E0T3hxaFJvOUN2WDc5eWgxV3p4TW5KQ1JzMmJFQlNVcEk1UVVsRVJFUkVSRVNPeFlRTVVUVnFXcXkzU2xKQnBzUEtrVW1rZUMxME5Ed1VkOGY3UDVOeEV4NXlaOXpyVVRSa2tJZkNCZTkwZUJqZi9uc0NQOXcrQlFFY3dveHFYbkp5TWhZdVhBaTlYZzgvUHo4c1dyUUlMVnUyTExOYzQ4YU5zWGJ0V3B2anVybTVtZTkrcjZxTEZ5OWl3WUlGVmw4djNzQjkvZnAxUkVWRklTb3FDbi8vL1RmdTNMa0RvS2pCZStEQWdaZzRjU0phdEdnQnJWYUxzMmZQNHRTcFU3aHc0UUlTRXhPUmtaR0J2Ly8rdTl5NktKVktiTm15eGE0ZUpwVmxLa09sVW1IeDRzVU9MODhlZ3dZTnd2YnQyODEvMXJSczJkS21JWjhpSXlQeDhjY2ZJemMzRjNLNUhIUG16TEdZaE9yVXFSTk9uanlKbDE0cTJYdDJ5SkFoTmpYc2kxbE84WVRNMmJObmNmNzhlVWdrRXJ6d3dnc0FnRWFOR21ISWtDRklUazdHdEduVEVCa1ppVTJiTmtHaFVDQTlQUjBBeXZUazhQSHh3Zno1ODNINThtV2I1OEV4RVFUQjdwNXJIVHAwd0xKbHkxQlFVRkJtcUxRQkF3YmdoeDkrd0xKbHk3QnMyYkp5NDBna0Vvd2ZQNzdFY3dxRkFpTkhqZ1JROUZsOS9QSEh1T2VlZTBUYmx5UVNDZnIyN1ZzaWVYWDI3RmtjUFhvVUowK2VOUGRzNnR5NU15Wk5tbVJ6Z3JCTGx5N1l0R2tUOXU3ZGkrKysrdzZ4c2JGWXYzNDkxcTlmaitEZ1lFeWJOZzNkdW5XenVaNHFsUXJCd2NHVmVtOUVSRVJFUkVSa1B5Wms3SkNuMTFSNm1MQU9ub0dZMi9aQnEvUEY3SXcvZ3k5ampvaFJQZnFmMmpDVVczRVNTTkRNMmR2OHVMTlhFSDY0ZmNycThsdGpqaUlxSjhIcTYzSDU2UmFmVjBobG1IWHZmOUROKzI0anRscGZpQTNYRHlCYlY0RG5XdzNCVUwrTzVqbzlFZFFIb1I0QldQM1BYdVJ5UGlLcVlYNStmcGc0Y1NLU2twSXdmZnAwbXljUi8rS0xMOHA5M1RUc2tSaGF0V29GaVVRQ29kZzhUQ3FWQ3MyYU5VTjRlSGlKZVdET25UdUh6WnMzQXlocW9BME5EVVcvZnYwd1pNaVFFbmZDSzVWSzlPN2QyOXdJcjFhcmNmUG1UY1RGeFNFeE1SRnBhV2xJVDA5SFRrNE9jbk56a1orZkQ0MUdnOUdqUjZOSmt5Yll0MitmYU8rdnRySmxJdk9ubjM0YXpzN09PSDM2TkxLenM4dTg3dUhoZ1hidDJtSDgrUEUyellYU3JsMDdDSUtBd01CQXpKczNENkdob1JhWG16VnJGdHpjM0hEejVrM29kRG9vbFVxMGI5OGVreWRQcnZpTmlWaU9JQWg0L3ZubmNmandZYlJ1M1JwU3FSUVBQdmdnWEYxZDBiWnRXd0JGMitIVXFWTWhDQUlrRWdrQ0F3T1JtcG9Lb0dnNzd0cTFLNlpNbVZLbTdDNWR1cUJMbHk0MnZaL2luSnljc0d2WExwdVdIVE5tREFvTEM4MlBKUktKMWFHMG5uMzJXYmk3dStQTW1UUG01RVpwU3FVUy92NytHRDE2ZElsZWRwYVloak56cElTRUJFUkVSRUNoVUtCLy8vNFlPM2FzelltWTRoUUtCY0xEd3pGcTFDZ2NQSGdRKy9idHc1VXJWNUNUazJOMTJ5RWlJaUlpSXFMYWdRbVphakRTdnd1bWhBeUNUR0w5cnN1eHpjUGdxWERCcHpmMlEyYzBWR1B0eEZIYmtoKzFVWUNMTnhUU3U3dGNlODlBREd6YUhwR3BWeXd1SDVlZmptdmxKR1FzOFhYeXhHdWhvOUhHM2QvOG5BQmdYZlErcFA5dnZwajExL2NoUnAxU1lwdnM2dDBTSzdzK2hmZXU3RVJNWG1vbDN4bVJ1SjU4OHNsS3IyTnBzdmpLV0w1OHVjMTN4amR0MmhUNzkrK0hJQWptUm0xcnZTQWVmZlJScU5WcWhJU0VvSFBuemxhSEl5ck56YzBOblR0M1J1Zk9uVzErRDdYVm5qMTdBQlExamxlRkxZMzZjcmtjVHp6eGhOMlRrei8vL1BQSXk3czd2NWV2cnk5V3JWcUZ3TURBY2hNNFBqNCttRGR2WG8yWEk1Rkl6SFA2bUV5Yk5zM2ljRjZtYmJaVnExYm03ZG5lM2lIanhvMkRtNXVieGVjcjg3MkhoNGZiM0pPdHF0OTFWYXhidDg2dUljM0N3OFBoNXVhR3NMQXdlSGg0VkxoOHAwNmR5cDJieWRUTForVElrVWhLU2tKT1RvN05TV3dpSWlJaUlpS3FHVXpJT0pCU0tzZlVrRUVZNm5kM3d0VUR5WmZNdlJNQTRHUmFOTzV2M0FZQU1OQzNQUUpkR3VHRGE3L2lqaWFuMnV0TGpoWHFYblplaWVkYURjWS91WWxJck9Md1pYS0pES09iZGNQNEZyM2hKRk9VZUcxcnpCR2NTcjllNHJtSXBQTklLc3pDM05BeGNKR3JBQUJOVkI1NHI4c1RXQmU5RDhmdVJGV3BQa1IxVFdXRytERXBMeEZqSXBQSk1IWHFWSHVyVlM5VU5SRlRuWHIxNmxYbU9VdEQ1dFdWY2dEWTFCUElsbTI1UE5PcUJPalNBQUFnQUVsRVFWU25UNi9VODliVWxYMmxUWnMyZHE5YlBGbFdrWlVyVjlxOHJMKy9QL3o5L1N0ZWtJaUlpSWlJaUdvVUV6SU8wdEdyQmFhM0hnWS9wN3VURisrSU80V3ZZNCtYU01nY1NybUNxSndFVEw1bklBQ2dsYnNmUHVyK0RMNjRGWW1EeVplcXZkNTEyY2FidjJQanpkOXJ1aHBXZGZBS0xQT2NzMHlKdDlvL2hEY3ViRWVXTHIvU01aMWtDZ3owN1lCeHpjUFFSRlh5YmxzQkFyNjRkUmk3RXM1WlhQZDhaaXptWGZnYWI3ZC9HTDcvbTl0R0pWWGd0ZERSYU9IYUdOL0VIdWVzTWtSRVJFUkVSRVJFUkVRaVlVSkdaSzV5RlNhMUhGQWk2U0pBd0thYmg3QTMwZkxrekw4bW5JUEdxTWNMcllaQUFnbGNaRXE4MUhvNEJqWnRqODIzRHVHV21rTkkxWFZTaVFROWZPNU9rbndwNnpiYWVqYURYQ0tEdjdNM0ZuVWFqeVZYZnJJNVhxaEhBUG8zYlljSG1yUTE5M0FwTGxkWGdEWFJFVGlYY2F2Y09BbjVHWGo5d2pkNHUvM0R1TWZ0N3JBb2p3VDJRbE9WSjFiL3M4Zm1PaEVSRVJFUkVSRVJFUkdSZGZZTkZrNWxLS1Z5aERmdmdmVTlwcFJJeHVUbzhySDQ4azlXa3pFbSs1SXU0TDByTzFGZ3VEdDJlanZQNWxqUjlTbk1EaDJOUUpkR0RxczdPVjQzNzN2Z0pyODdJZlV2Q1dleCtXYWsrWEdnU3lOODJNVzJlVE1rQVBvMERzVkkveTRXa3pFbjBxSXg4OXdYRlNaalRMSzBlWGpyNHJlNG1IWGIvSnhlTU9CRTJqODJyVTlFUkVSRVJFUkVSRVJFRldNUG1TcFNTT1VZN3Q4SkR6ZnZDUytsYTRuWExtZkhZWFhVSG1UOGJ6TDFpcHpKdUlsNTU3L0duTkF4Q0hKdERBQ1FRSUsrVFVMUnA4bTlPSnR4QzNzUy84TEZ6SDg1bEZRdDRTeTdPemRDZWQvSkNQKzdFM01iQkNPdVpNZWgwS0JESTVVYkhna3Nta3ZBUTJIYlJMd0NnTTIzRGtGajFPSGh3SjdtNTYvbEpPRHIyT080a2gxWHFmY0FBQVVHTFpaYytSRnoyejZJTGw3QldIN3RGNXNUT2tSRVJFUkVSRVJFUkVSVU1TWmtMSkJKU25ZY3N0VFEza1RsZ1NGK0hUSFVyeE84U3lWaURJSVIzOTgraVI5dW40SlF5ZFJKZkg0NjVwNy9DaE9EKzJGTXMrNlFvR2lTWFFra0NQTUpRWmhQQ0ZJS3MzRWs5U3FPM3JtR2hQeU1Tc1VuOFhnb1hPQlNMQ0ZUdkhkVGNhM2MvZEM5MkhCbEY3TnVvOUNnQXdCOEhYc2NXcU1lVHdUMVJlbnBsQjhPN0FrUGhUUE9adHhDam9YNVpiYkZIb096VEFsdnBTdjJKUDZGSzlueFZYby9PcU1CeTYvK2dpRFhKcmlsVHFsU0xDSWlJaUlpSWlJaUlpSXFpUWtaQzBwUHZxNzVYK081VENKRm1FOElodmwzUWhmdllIT3lwTGhMV2JleDhlYnZpTTlQdDd0OG5kR0FMMjRkeHJIVUtMelllaWhDM0h4THZPN3I1SW5IV3R5UHgxcmNqNFNDREJ4S3VZS2Y0djYwdXp5eXo2aUFMaVVlWjJuenlpd2pnUVJUN3hsVTRybGpxZGRLUFA3aDlpbmNVcWZpbFRZajRhNXdOajhmNmhHQVVJOEFBRVZ6dmNUbTNVRlNZU2F5dFBuSTEydVFiOURnei9UcktEVG9vRE1hME55bEVReUNFVWJCQ0tOUWxBaVVTSXEyVVNra2tFb2trRW1ra0Vta2tFdGtrRXVML2xWSVpWQkk1VkQrNzA4aGxhR2pWeUJVVWdWVVVqa2drZUNybUtOVi84Q0lpSWlJaUlpSWlJaUlHckFHblpBWjJ6d01RLzA2SVVlWGp6eTlCaHFqRGlxcEFwMjhXcFJZTGxXVERRQlFTZVdZR053UHpWeDh5c1RLMU9aaFM4eGhIQzNWMkY0Vk45VEptUHYzTmp6UXRDMG1CUGRGRTVWSG1XV2Fxanh3cllvOUkrZ3VMNFVMQWwwYm14TWUrWG90ZElJQkJxTVJlc0VBb0NnaDlrRFRkaVdHQ3dPQUc3bkpaZUsxOTJ5T2UvK1hWQUdBUW9NT2Y2WmZMN1BjdVl4YmVPbmM1M2lpUlc4TTgrOWNwcGRXTXhjZmk5dGRkVGlSRmwwajVSSVJFUkVSRVJFUkVSSFZKdzA2SVpOY21JVUFaMjhFT0h1WHU5eVo5SnNBZ0h5REZzdXUvb3dWWFo4eXp4MlNveXZBcndsbnNTZnhML013VkdJU0lPQnc2bFVjdi9NUEJ2cTJ4ME9COThIUHljdjgra2YvUk9CYVRvTG81VFpVN2dwbkxPcjRtRjNySHIxVE5obDNOU2NleVlWWjV1OHNNdVV5OHEwTWJaYXJLOERHbTcvajUvZ3pHTzdmR1lOOU84SkxhZHU4TW81VXVrY1BFUkVSRVJFUkVSRVJFVlZlZzA3SXhOa3dyTmkrcEF1SXprMHlQMDRzeU1TWE1VZndlSXMrK0NYaERINUxPdStRUkV4cGVzR0FBOGtYOFh2S0pmVHdDY0VvLzY2SXprM0NpYlIvSEY1MlF4S2ZuNDU4dlFZdWNsV2wxcnVZZFJ0L1pkd3E4N3hSRVBCejNHbE1hejBNQWdUc1NqeFhZYXc3bWh4c2l6MkdyMk9QSWNUZEQxMjhnaEhpN29zV0xvM2g2K1JacHZlTUkrWHFDbkRXd3ZzaUlpSWlJaUlpSWlJaW9zcHAwQW1abElKc0dBVUJVa25KdVdBMFJoMyt6VXZEd2VTTE9KaDhxY3g2KzVJdUlETGxDclJHZlhWVjFjd29DRGlkZmdPbjAyOVVlOWtOZ1FBZ0ppOFY3VDBESzF6VzVGTFdiWHg0N1ZjSVZsNC9uSG9WRTRQNzRVekdUU1FWWkZXcUxqZHlrOHNNaGVZaVY4RmQ3Z1MzLy8yNXlGVndraW1na2lxSzVvT1J5Q0NYeXN4enhraE1zeDJadG5OQmdCRUNCQUV3b21pK0dZTmdOUC9wQlNQMFJnUDBnZ0dwaFRubW9kcUlpSWlJaUlpSWlJaUl5SDROT2lHakZ3d1kvOGRIa0V1TEpqbzNDZ0owLzJ1SXJraFZrakYzTkRubS8ydU1qdTlkQXdDL3hKODEvei9QVUZqbGVQdVN6c05WNWxUbE9CVjU2Y3htbE1xWE9kenA5SnNBSkpCTGlyWUxxVVJxVHRwSklZRUFJRTlmaUlTQ0RQeVpmZ1BuS3VoQm9qWHE4V3ZDT1VTbVhCYWxmdmw2RGZMMUdxUWdXNVI0UkVSRVJFUkVSRVJFUk9SNEVrRVFyTjNZWDJ1Tk83YWlwcXRBVkNrU3dHb1Btb2JtNTM1emFyb0s1RWpuemdIZHU5ZDBMWWlJcURiamJ3VVJFUkVSRWRVekVvbHQzUXFxYnpJS29nYU15UmhxTUtSU3dHaXM2Vm9RRVZGdFpUUVcvVllRRVJFUkVSRTFRTHdhSWlJaThhaFVRRUZCVGRlQ2lJaHFxNEtDb3Q4S0lpSWlJaUtpQm9nSkdTSWlFbytYRjVDV1Z0TzFJQ0tpMmlvdHJlaTNnb2lJaUlpSXFBRmlRb2FJaU1UajZ3dms1QUM1dVRWZEV5SWlxbTF5YzR0K0kzeDlhN29tUkVSRVJFUkVOWUlKR1NJaUVvOU1CZ1FGQVRFeFRNb1FFZEZkdWJsRnZ3M0J3VVcvRlVSRVJFUkVSQTJRdktZclFFUkU5WXlIUjFHRFcyeHMwZjhiTndhY25UbUpNeEZSUTJNMEZzMFprNVpXMURPbVpVdkEzYjJtYTBWRVJFUkVSRlJqbUpBaElpTHhlWGdBN2RvQktTbkF2LzhDR2sxUnd4d1JFVFVjVWltZ1VoWE5HZE91SFh2R0VCRVJFUkZSZzhlRURCRVJPWVpNQmdRRUZQMFJFUkVSRVJFUkVSRTFjQncvaG9pSWlJaUlpSWlJaUlpSXlNR1lrQ0VpSWlJaUlpSWlJaUlpSW5Jd0ptU0lpSWlJaUlpSWlJaUlpSWdjakFrWklpSWlJaUlpSWlJaUlpSWlCMk5DaG9pSWlJaUlpSWlJaUlpSXlNR1lrQ0VpSWlJaUlpSWlJaUlpSW5Jd0ptU0lpSWlJaUlpSWlJaUlpSWdjakFrWklpSWlJaUlpSWlJaUlpSWlCMk5DaG9pSWlJaUlpSWlJaUlpSXlNR1lrQ0VpSWlJaUlpSWlJaUlpSW5Jd0ptU0lpSWlJaUlpSWlJaUlpSWdjakFrWklpSWlJaUlpSWlJaUlpSWlCMk5DaG9pSWlJaUlpSWlJaUlpSXlNR1lrQ0VpSWlJaUlpSWlJaUlpSW5Jd0ptU0lpSWlJaUlpSWlJaUlpSWdjckU0bVpKeGtpcHF1QWhIWmdmc3VFUkVSRVJFUkVSRVJOVlIxTWlIajUrUlYwMVVnSWp0dzN5VWlJaUlpSWlJaUlxS0dxazRtWk81cjFLcW1xMEJFZHVDK1MwUkVSRVJFUkVSRVJBMVZuVXpJaERjUFF4T1ZSMDFYZzRncW9ZbktBMk9iaDlWME5ZaUlpSWlJaUlpSWlJaHFSSjFNeUxqSWxIaXB6ZkNhcmdZUlZjS01OaVBnTEZQV2REV0lpSWlJaUlpSWlJaUlhb1JFRUFTaHBpdGhyd3RaLzJKZDlEN2MwZVRVZEZXSXlJb21LZy9NYURNQ25ieGExSFJWaUlpSWlJaUlpSWlJaUVRbmtVZ2tOaTFYbHhNeUFKQnYwT0tYK0RNNG5YNER5WVZaS0RUb2FycEtSQTJlazB3QlB5Y3YzTmVvRmNLYmg4R0ZQV09JaUlpSWlJaUlpSWlvbm1vd0NSa2lXOTI2azRmV2N5TmdGR0dUVjZvRXRBOFRJTFZ6MEw5bTdtNzRLbndvUEZUaUpDb01PY2xRSDFpRnd2TTdSWWxuSzJYd2ZYQWY5UWJrL3UycXRWd2lJaUlpSWlJaUlpS2kyb0lKR1NJTEpuNzJKNzQrZVZ1VVdNMURCUGcyczMvMzZkM2NIeDhONndlcGJmdXFUWFFKbDVDN2R5bDB0LzhTTFdhRkpCSTRkM3NFYmtObVFlcldwUHJLSlNJaUlpSWlJaUlpSXFvRm1KQWhzdUJ5ZkRZNnZybGZsRmh5QmREaFBpTmtNdnRqUE51bEhhWjM3eWhLZmN3RUFZVlhJcURlOXlFTVdRbml4aTZIUk9VSzF3ZW13ZVgrU1pESVZkVldMaEVSRVJFUkVSRVJFVkZOWWtLR3lJcXhhLzdBTDM4bGloSXJJRWlBZjFEVmRxRVBoL1RCd0tEbW90U25PRUZYaVB5VFh5THZ5S2NRdFBtaXg3ZEc1dDBjN3NQL0Q2cDJ3d0FSZS84UUVSRVJFUkVSRVJFUjFVWk15QkJaY1M0MkV6MFdIQlFsbGt4VzFFdEdyckEvaG90Q2ppOGZISXFXWGg2aTFLazBZKzRkcUErdVJzSGZQd0xWdUx0emZoa2lJaUlpSWlJaUlpSnFDSmlRSVNySG1OWEhzZnQ4a2lpeGZKc0xhSDVQMVhhaklFOTNmUG5nVUxncHE1RFpxWUErT1FycUF5dWdpVDdxc0RMSzRQd3lSRVJFUkVSRVJFUkVWTTh4SVVOVWpqTXhHYmh2NGUraXhKSktnUTVoUmlpcU9HMUsveGJOc0dKSUgwZ2RQTXlYTnVaUHFQZC9DRjM4UlllV1V4em5seUVpSWlJaUlpSWlJcUw2aWdrWm9ncU1XbmtNRVJlVFJZblZ4RjlBaTlaVjM1VmU3TllCVTd1MkY2RkdGUkFFYUs0ZGdQckFTdWpUWWh4ZjN2OXdmaGtpSWlJaUlpSWlJaUtxYjVpUUlhckFuemN6MEd1Uk9MMWtKQktnZlE4alZNNVZqQU5nOWJCKzZCc1lJRXE5S21RMG9PQ3ZINkUrdEJiRzNOVHFLUk9BTWpnTWJpUGZnQ0tnR3BKUFJFUkVSRVJFUkVSRVJBN0VoQXlSRFVhc09JWjlsOFRwSmVQVFZFREwwS3J2VG01S0JiYUdEMFVMRDNjUmFtVWJRVmVBL0ZOZkllL29SZ2lGT2RWV3JsUG5CK0UyNUZYSXZKcFZXNWxFUkVSRVJFUkVSRVJFWW1KQ2hzZ0dKNjZubzgrU1ErSUVrd0R0dWdsd2RxMzZMbldQdHllMmpCa0NGNFZjaElyWnpsaVFqZnlqRzVCL2Fpc0V2YlpheXBUSUZIRHVOUkd1RDB5SDFObXpXc29rSWlJaUlpSWlJaUlpRWdzVE1rUTJHdnJCVVJ5OGtpSktMTTlHUUt2MlJsRmlEVzRaaVBjSDlVWk56TFJpeUVsRzNxR1BVZkRYajRBZ3p2dXBpTVRKQTY3OVg0QkxyNmNnVVRoVlM1bEVSRVJFUkVSRVJFUkVWY1dFREpHTmprZW5vZC9TU05IaWhYWXh3dFZEbkZnend6cmo2VTZoNGdTemcvN09UYWdQcklUbTJzRnFLMVBtNlEvWHdiUGczUGxCUUNxcnRuS0ppSWlJaUlpSWlJaUk3TUdFREZFbERGNStCSWV1aWpPcHZidW5nRGFkQklqUnRVVXFrZUNqWWYzUXU3bC8xWU5WZ1M3dWI2ajNyNEEyOWt5MWxTbjNiUVAzNGZPZ2JOVVBzTzE0UmtSRVJFUkVSRVJFUkZUdG1KQWhxb1FqVVhjdzRMM0Rvc1ZyM1ZHQWg3YzR1NWFiVW9Fdkh4eUtJRTkzVWVMWlRSQ2d1WDRVNnYwZlFwOFNYVzNGS3UvcEJiZmg4NkFJNkZCdFpSSVJFUkVSRVJFUkVSSFppZ2tab2tvYThONWhISW02STBvc0YzY0JiYnVJMDBzR0FGcDR1bVBMbUNId1VDbkZDVmdWUmdNS0wrOUZYdVFuMEtmRlZGdXhUcDFHdzIzSWE1QjVONisyTW9tSWlJaUlpSWlJaUlncXdvUU1VU1ZGWGt2Rm9QZVBpQll2cEowQXI4Ymk3VjY5bXZsaHpiRCtrRWxyeWZCZE5aR1lrY25oMG5NaVhCK1lEcW1MVi9XVVNVUkVSRVJFUkVSRVJGUU9KbVNJS2trUWdBZmVpOFN4ZjlKRWllZmtBclRyYmhSMStwTUo3ZHZndFY1ZHhRc29oaHBJekVoVWJuRHQvd0pjN3A4RWljS3BXc29rSWlJaUlpSWlJaUlpc29RSkdTSTdITHlTZ3FFZkhCVXRYdkM5UmpUeUZTMGNBT0NkZnZmaHdUWXR4UTBxaGhwSXpFZzlmT0UyZUJhY3U0d0ZwTEpxS1pPSWlJaUlpSWlJaUlpb09DWmtpT3dnQ0VEZnBZZHc0bnE2S1BHVVRnSTZoQW1pOXBLUlM2WFlNR29nT3ZzMkZpK29tR29nTVNQM2JRTzN3Yk9nQ2gwTVVUOXNJaUlpSWlJaUlpSWlvZ293SVVOa3AvMlhVekQ4US9GNnlRU0dDR2phVE56ZHpNZlpDVnNmSEFvL054ZFI0NHFxQmhJemlvQU9jQjM4Q2xTdCt6TXhRMFJFUkVSRVJFUkVSTldDQ1JraU93a0MwSHZ4SVp5NktVNHZHWVVTNkJCbUZIMUVyVFkrWHRnOFpqQ2M1WEp4QTR1dEpoSXpnVjNoTm1RV2xDMTdNVEZUZ3dTTkdubkhOME1UZFJDR2pOc1F0QVUxWFNVaUlpSWlJaUlpSXFvRkpFcG55SHhhUUJVNkJLNTlwMENpY3F2cEtsVUpFekpFVlJCeE1SbWpWaDRUTFY1QWtBRC9JUEYzdFVIQnpmSCtvTjZRMW9Xa1F3MGtacFRCOThGMXlDd29nM3BVUzNsMGwvYm1DZVRzZkF2S1ZuM2czUDBSeUp1MmhrUlppM3QwRVJFUkVSRVJFUkZSdFJHMCtkQ25Ya2ZCdVIzUTN2Z0RIbU9YUUJuU3U2YXJaVGNtWklpcVFCQ0FudS8rampNeEdhTEVVeW1sQ08xdWdGd2gvdTcyZkxjT2VMNXJlOUhqT2t4TkpHWmE5WVhiNEZsUU5POVVMZVUxZE5xYko1RDkwLy9CODVFVlVMYnNXZFBWSVNJaUlpSWlJaUtpV2t3Yjh5ZXlkOHlCNThNZlFIblAvVFZkSGJzd0lVTlVSWHN1SkdIMHF1T2l4ZXNhNmdwcDAxelI0aFgzd2VBK0dCVGMzQ0d4SGFZR0VqT3EwRUZ3Ry9RSzVQNXRxNlc4aGtqUXFKSCt5WVB3ZVBoOUtJUHZxK25xRUJFUkVSRVJFUkZSSGFDTitSTTVQODFIb3htLzFzbmh5NWlRSWFvaVFRRENGaDdFdWRoTVVlSXBaRklNSGVpTUZLMzRTUmtudVF5Zmp4NkNObzI4UkkvdGNFWURORkcvSSsvNEp1aml6bGRMa2FyMncrRTJhQ2JrVFZ0WFMza05pZnIzTlRDcTArQVJ2cmltcTBKRVJFUkVSRVJFUkhWSXppOXZRK3JXR0c2RFg2bnBxbFNhclFrWnFhTXJRbFJYU1NUQU8yUGJpUlpQWnpCQ2xlVUpkNlZDdEpnbWhYb0RYajF3REJrRmhhTEhkamlwREtwMncrRHozSGZ3bWJvZHF0QkJEaTlTYzJVZjBqOFpqZXdmWnNPUUZ1dnc4aG9TVGRSQk9IZC9wS2FyUVVSRVJFUkVSRVJFZFl4ejkwZWdpZnE5cHF2aFVFeklFSlZqVEpjQWRBMFNyOWZKejJjVE1UbTBNNlMySlV3ckpTVXZIM04vL3dOYWcxSDAyTlZDSW9FaXFEdThudndNaldaR3dMbjdvNURJeEU5ZW1Ra0NDaS91UXRySEk1SHo4M3dZTXVNZFYxWURZc2k0elo1SFJFUkVSRVJFUkVSVWFmS21yV0hJdUYzVDFYQW9KbVNJeWlHUkFPK0VpOWRMQmdDMkgwbkV5MkdPbVZ6K1Frb2Ezajl4Rm5WOUhFSjVreEI0akYyS3hyTVB3N1gvQzVBNGVUaXVNS01CQlgvOWlMU1BoaUxuMTNkZ3lFbDJYRmtOZ0tBdGdFVHBVdFBWSUNJaUlpSWlJaUtpT2thaWRJR2d6YS9wYWpnVUV6SkVGUWp2MWd4ZFdvalhTK2EzUzhrSWtQbGdaRWlRYURHTCt6VTZCdDllaVhaSTdPb21kVzhDdDZHejBXVE9FYmlQZkFNeXp3REhGV1kwb09ETXQwaGZQUVE1dXhheXh3d1JFUkVSRVJFUkVSR0ppZ2tab2dwSUpNRGloenVJR25QKzk1ZndadDh3aERieUZqV3V5ZW8veitOVVF2M3A2U0ZSdWNLbDl6Tm8vT3BCZUQ2eUFuSy9VSWVWSmVpMUtEajlEZEkrR29yc0hYT2dUNmtmeVMwaUlpSWlJaUlpSWlLcVdVeklFTm5nUDUzOTBUUEVSN1I0WjJJeXNQdnZKS3djMmhjK3prNml4VFV4Q2dMbUh6cUIyOW01b3NldVVUSTVuRG8vaUViVGY0SDNNMTlBR2RMSGNXVVpEU2k4OEN2U1B4bU5ySytuUVJkMzNuRmxFUkVSRVJFUkVSRVJVYjNIaEF5UkRTUVNZTkZENHZhU2VlT0hTL0J4Y3NMeVFiMGhrMHBFalEwQXVWb2RaaDA0aGx5dFR2VFlOVTRpZ1RLa0Q3eWYrUUtOcHY4Q3A4NFBBbEtadzRyVFJQMk9qSTJQSWZQenA2QzljUndRNnZvc1BVUkVSRVJFUkVSRVJGVGRtSkFoc3RIUTlyN29kMjlqMGVKZFQxSGo4Nk94Nk9yWEJQOTNmM2ZSNGhaM096c1hiMFNlZ0xFZUp4RGsvbTNoK2NnS05IN3RkN2owbnV6UUNlVzFNWDhpODh0bmtmSFp3eWk4OGh0Z05EaXNMQ0lpSWlJaUlpSWlJcXBmbUpBaHNwRkVBaXdXdVpmTXdwK3ZJRStqeDBPaElYZ29ORVRVMkNZbjQ1UHgwWi8xZjdndG1XY0EzRWZPUjVPNVIrRStjajVrUGkwY1ZwWXU4VEt5djUySjlJOUhvZUN2SHlFWTZtRXZKQ0lpSWlJaUlpSWlJaElWRXpKRWxmQkFhQk1NYnRkVXRIakoyWVZZcy84NkFHRHUvZDNReFZlOEhqakZmWE1sR2p1dTNYQkk3TnBHNHVRQmw5NlQwWGpXZm5nL3ZRbXFld2NVWmRNY1FKOFdnNXlmNXlOOTFXRGtuL3dTZ3JiQUllVVFFUkVSRVJFUkVSRlIzY2VFREZFbExYNVkzRjR5eS9mOGczUzFGZ3FwRkI4TTdvT21ybzRaY3V1RGszL2haSHl5UTJMWFNoSXBsSzM3dzJ2aVJqUis5U0JjK2s2QjFOblRJVVVaY3BLUnUzY3AwbFkrZ0x6RDYyQXN5SFpJT1VSRVJFUkVSRVJFUkZSM01TRkRWRW4zdDJxRVVaMzlSWXVYVTZERHNsM1hBQUErems1WU9hUXZsREx4SjZnM0NnSmVQM1FDdHpJYlhySkE1aDBJOStIL2g4WnpqOEpqM0RMSS9kczVwQnhqZmhiVXY2OUIyb29Ia0x0dk9ZeTVkeHhTRGhFUkVSRVJFUkVSRWRVOVRNZ1EyV0hSUSsxRmpmZkp3UnY0TnkwZkFOQzJzVGZlN2hjbWFueVRQSjBPcy9ZZlEwWkJvVVBpMTNZU2hUT2N1ejJDUnROK2hzOXozOEs1NnpoSUZFNmlseU5vODVGL2ZEUFNWZzVBOW82NTBNVmZBQVJCOUhLSWlJaUlpSWlJaUlpbzdtQkNoc2dPM1lPOU1hNTdNOUhpYWZWR0xQajVpdm54eUpBZ1BOVXhWTFQ0eFNXcTh6RG40SEZvRFFhSHhLOFRKQklvV25TRHgwUEwwV1RlY1hpTVdlaVFYak9DUVlmQ0M3OGdZOE9qeVBqc1lSVDgvUk1FWGNOTWhoRVJFUkVSRVJFUkVUVjBUTWdRMmVuZGg5cUxPbGY4MWo5aWNTbis3bkJpTDRkMVFxOW1mdUlWVU16RjFIUzhlK3cwMkdjRGtEaDV3UG0rQ1dnMGZTZDhwdjBNNS9zbVFLSnlFNzBjWGVKbDVQejBPdEpXOUlkNi93b1lzaEpFTDRPSWlJaUlpSWlJaUlocUx5WmtpT3pVc2Jrbkhyc3ZVTFI0Z2dDODhjTWw4Mk9wUklKbEErOUhvSWY0eVFFQTJIZnpOdjc3OTVXS0YyeEFGQUh0NFRGbUlack0rd01lRHkySG9rVTMwY3N3NW1jaDc5aEdwSzBhakt4dnBrTjc4d1NITXlNaUlpSWlJaUlpSW1vQW1KQWhxb0tGNDlwREttSTNtZDNuazNEc256VHpZdytWRWg4TjZ3OTNwVUswTW9yYitOZGwvSGJ6WDRmRXJzc2tTbWM0ZHgwSG4rZStSYU9aRVhEdDl6eGtIaUwzVmhLTTBGdzdpTXd0enlCOTdRamtuL29LZ2tZdGJobEVSRVJFUkVSRVJFUlVhekFoUTFRRm9mN3VtTmk3aGFneC8rLzdpeVU2VEFSNXV1UERJWDBoazRvNFBsb3g3eDQ5allzcGFSVXYyRURKbTRUQWJkZ2NOSjRkQ2UvSlcrSGM5U0ZJbEM2aWxxRlBpMEh1bnNXNDgwRmY1TzU2Ri9yVUc2TEdKeUlpSWlJaUlpSWlvcHJIaEF4UkZiMHp0cDJveVpLVE45THh5MThsNXhmcDRkOFViL1lKRTYyTTRuUkdJMllmUEk3RTNEeUh4SzgzcERJbzcra0ZqNGZlUjVQWFQ4THowVlZRdGVrUFNHV2lGU0ZvODVGLyttdWtmendLbVo4L0RjM1YvWURSSUZwOElpSWlJaUlpSWlJaXFqbE15QkJWVVVoVE56emJ2NldvTWVmL2NBbDZROGw1UlI1czB4S1RPclVWdFJ5VHpFSU5adTAvQ3JWVzU1RDQ5WTFFNFF5blRxUGg5ZFFtTkpsN0RPNGozNEFpb0wyb1pXaGpUaUZyK3d5a3JSeUl2TVByWU1oS3FIZ2xJaUlpcWxlMFdpMEV6alZIUkVSRVJGUnZTQVNlNFJOVjJlMzBmTFNlRndHdDNpaGF6RTNQOXNDVUIwb21lb3lDZ05jUG5jQ2gySGpSeWltdVp6TS9yQm5XRDNJcGM3WDJNS1RGb3ZEcVBoUmVqb0ErNmFybzhaVXRlOEdwNnpnNHRSOHUrckJwWWtsNXV3MThGMGZYU05rVEowNjArcHBNSnNOTEw3MkUrKzY3ejJIbFIwWkdRcUZRb0cvZnZuYXRuNXFhaXUzYnQrUGVlKy9GaUJFalJLNWRrYlMwTkRSdTNGajB1SUlnWVBYcTFSZ3hZZ1RhdFdzbmFteTlYby9Dd2tLNHVibFpMUGVOTjk0QUFNeVpNd2VOR2pVU3RlelM4dlB6NGVUa0JLbVZZNlRCWUVCMmRqWjhmSHpzTGtNUUJKdzRjUUlHZ3dGS3BSSzlldld5TzFaeFo4K2VoZEZvdEdrZmlJaUlnSitmSDdwMjdXcFRiSTFHZzVVclYyTFFvRUhvMmJNbkpCWE1yYlorL1hyb2REcTg4c29yTnNXM1ZYVjhQd0F3YXRRbzZIUTZIRGh3b0VweElpSWlZREFZTUhyMDZDckZzZWJ2di8vR21qVnJvTmZyclM2emJkczJoNVJ0eWUrLy93NEE2TmV2SDVSS3BkMXhEaDgrRExWYWJmUG50blRwVWpSdTNCZ3Z2UENDM1dYV0JJUEJnSzFidDJMUG5qMllObTBhQmc4ZUxFcmNpeGN2SWpnNEdCNGVIbGFYMGVsMGlJcUtRc2VPSFVVcDAyVG56cDFvM3J3NXVuYnRDcGxNdkI3R3BXVm1abUxldkhrQWdFOC8vUlJ5dWR3aDVhU2twT0NkZDk0QkFHellzS0hLOGZSNnZjUHFhazE2ZWpyV3IxK1BqaDA3WXVUSWtWQ3BWS0xFWGJWcUZaeWRuVEZ0MmpSUjRsRlorZm41bURKbENnQmcrL2J0b3NXdHEvdFBlZXJLNzNacGRmMTRIUnNiQzVWS0JYOS9mNXZYVWF2VmVPNjU1d0FBLy8zdmZ5MmUvOXRMclBQRWlJZ0lhTFZhaEllSFYxaW1ScVBCenovL2pOYXRXNk43OSs2VnF1K1pNMmZnNit1TEZpM0VIU0svTWdSQndKVXJWd0FBSFRwMEtQUDY1Y3VYQVFEdDI3ZXY4UHkvZUV4SFhEZlcxKzJ0SWF2SnRxV3FrTmk0TTFUdkdSOVJQZFdpa1F1ZUczQVAxaDBVYis2UEJUOWZ3WVQ3VzhCWmVmY0VTQ3FSWU5FRHZaQ3NQb1NyYVJtaWxXWHlaMEl5UGp6NUYxN3Ywd09PbWJHbWZwTTFEb1pyL3hmZzJ2OEZHREp1by9ES1BtaXVSRUNYY0ZtVStOcVlVOURHbkVMdTdvVlF0UnNPNTY0UFFkbnlQa0RDQkJwUWRHRm5pVVFpd2Z6NTh4MmFqQUdBWmN1V3dkWFYxZTZFekI5Ly9JSGR1M2ZqMkxGajZOKy9QMXhjN0UrNjZmVjZwS1NrSURZMkZ0SFIwYmgrL1RxaW82T1JuWjJOalJzM29tVkxjWHYxN2R5NUV4RVJFVGh5NUFpMmJkc0dkM2QzVWVJV0ZCVGczWGZmUlVwS0NwWXVYWXFBZ0lBU3IrdDBPcHc5ZXhZQXltMTBGc052di8yR0RSczJvSC8vL25qMTFWY3RMdlBkZDkvaG0yKyt3Y3N2djR6aHc0ZmJWYzdHalJ1eFk4Y09BTUFERHp3Z1NrSW1QVDBkQ3hZc2dFUWl3ZkxseTlHK3ZmVWVmWW1KaWZqa2swK2cxV294WmNvVVBQNzQ0eFhHUDNEZ0FDSWpJeEVURTRPZVBYdFd1UHpldlh1aDBXaEVUY2hVMS9janB2WHIxNk93c05CaERUdGR1M2JGczg4K2k2VkxsOEpvRk8rR0VYdTkvLzc3QUlycVZaV0x6NjFidHlJdUxzN216KzN3NGNNSURBeXNjd2tabVV5RzJOaFlaR2RuWTh1V0xYamdnUWVxM0RDcTBXanc1cHR2d21Bd1lNZU9IUlovWjR4R0k2Wk5tNGJFeEVSczNMZ1J6WnMzcjFLWkpubDVlZGl3WVFQYzNkMUZiVHkyUksvWEl6WTJGZ0FjdXUxcnRWcmN1blZMdEhodnZmVVcwdFBUTVhQbVRORWJWNjA1ZmZvMGpoNDlpbXZYcnRuVXVHaXJpSWdJZUhoNFdFeklmUGpoaDVXS05YZnVYTEdxVmUzbXpKbURLMWV1WU9mT25WQ3BWTmk5ZXpmV3JGbUQxMTkvdlVTU05UczdHNHNYTDhaamp6MW04L21xMFdoRVdwcjQ4NERXMWYybk9qajZkN3U0dW42OHZuYnRHdDU0NHcyNHVMaGcxYXBWOFBYMXRXazlnOEZnM3E0TkJ2R0c3aGJ6UEhIVHBrM0l5Y214NlpqNTIyKy9ZZlBtelFnT0RzYUdEUnVzTnM2WHB0ZnJzWHo1Y21SblorUHp6L2hISkFrQUFDQUFTVVJCVkQ5SFlHQ2dUZXRWUmt4TURENzk5Rk5NbXpiTjZyV2hUcWN6ZjE2V0VwcW0xL2JzMldQenpUYU91RzZzajl0YlNrb0tKazZjQ0lsRWd1KysrdzdlM3Q2WU5Xc1dybHk1Z2hkZmZCRVBQL3l3YVBXbG1zR0VESkZJM2hnVGlzMUhZbENvRStkQW5wQlpnSThQM01DOC85eGI0bmtudVF5cmh2YkZwRjhQSWlVdlg1U3lpdnN4NmlhQ3ZEd3dvWDBiMFdNM0pES2ZGbkR0OXh4Yyt6MEhRMVlDTkpkL1ErR1YzNkNMdjFEbDJJSzJBSVhuZDZMdy9FN0lQQVBnMUNVY1RoMy9BM25UMW9DTmQ2WTBKSk1uVDhiQWdRTXR2alowNk5BSzF3OE1ETVRubjM4dWRyWEtDQThQeCs3ZHUzSDc5bTNzMkxFRFR6Lzl0TTNyWm1Sa1lOdTJiVWhNVEVSQ1FnSlNVMVBMWEVTN3VMaWdRNGNPU0V0TEV6VWhFeHNiYS81OG5udnVPZk5KZFZ4Y0hHYlBubDNwZU45Ly83MzUvMUtwRklJZ0lENCtIak5uenNTU0pVc1FHaHBxZmwybnV6dk1vajBObFlJZzRPclZxOGpOelRYL1pXZG5JelUxRlNrcEtVaEpTY0hBZ1FNeGRlcFVkT3JVQ1FxRkFudjM3a1hqeG8zeDFGTlBsWWdWSFIyTnI3NzZDa3FsRXAwN2Q2NTBYWUNpQml4VE1rWXFsZUxJa1NQbzBxVkxsUy84R3pWcWhGZGZmUlVmZlBBQjNucnJMWHp5eVNkbzFxeVp4V1hYcmwwTHJWWUxQejgvakJvMXFzTFlnaURncDU5K0FnQTg4OHd6TnQ4ZFo4dHl0ZTM3cVM3RGh3KzNxeEZzMTY1ZGNISnlLdkZjLy83OWtaeWNqUC8rOTc5aVZhL1dLU3dzclBBWW5abVppZlhyMTF0OS9ja25uNFNucDZkTnZ3bjIyckZqQnp3OVBTdTF6Z3N2dklEVHAwOGpPVGtaKy9idHczLys4NThxMWVIczJiTW9MQ3hFang0OXJDYjlwVklwaGc4ZmpvMGJOK0xUVHovRjBxVkxxMVNteWJGang2RFg2ekY4K0hDSDlvNnBxL0x6ODNIaFF0RTVvdWx1YUh1M3g4cjBBamh4NGdRQVlOaXdZVFlmdjZ0cS8vNzlsVnJlVWtMbTQ0OC94cSsvL2lwV2xRQlU3bk96UldabUppNWV2SWgyN2RxWmV4NGRPWElFQU5DcFU2Y1N5Kzdac3djWExseEFWRlFVM252dlBYTkNidFdxVlZiakZ6OEhLbSs1cDU1NkNrMmFOTEg3ZlZERnhQemROcW5yeCt1bVRadkMyZGtacWFtcG1EdDNMbGF1WENuNmRsZ1h6aE5IalJxRjc3NzdEckd4c1RoNDhDQ0dEUnRtMDNySGp4OUhkblkyd3NMQ3lpUmp2djc2YTNPdjQ4cDQ4Y1VYU3lSOGQrL2VqYi8vL3R0OGJlRHQ3VjNwbUpYbHFPdkcrcmk5bWM0Sk9uWHFCRzl2YjJnMEd2enp6eitRU0NUbzM3Ky9xTy9ObWl0WHJtRGZ2bjI0ZlBreVVsTlRJUWdDZkgxOUVSWVdoc2NlZTh6aG8xUFVkMHpJRUlra3dNc1owd2VIWU5WdjRuV3BlMi8zTlR3M29DVzhYVXZlYmREWXhSa2ZEZXVIS2J0L1I3NU8vTHZDVjUvNkc0SHVidWpYSXFEaWhhbENNcTltY09rN0JTNTlwOENRblFoTlZDUTAvMFJDRjNNS2dsNWJxVmdDVUtMM2tpRTdFWGxIUGtYZWtVOGhiM0lQVk8xSHdxbjlDTWg5MnpBNUE2QlhyMTU0NG9rbnlsMUdMcGRiN2RvY0Z4ZFhwZkx6OC9NeFk4WU1tNWZQeXNvQ0FIejc3YmM0ZlBpd1RlczgrZVNUR0RCZ0FDSWpJNkZXcStIaTRvS1FrQkRFeE1SQXI5ZGo2ZEtsQ0FvS1F0T21UVXMwdHBRM3hGdHBYM3p4QlJRS1Jabm4xV28xRml4WWdNTENRdlRxMWF0RTRzQmdNQ0F6TTlQbU1peFJxVlJZc21RSkZpMWFoRk9uVG1IZXZIbFl1SEFodW5YckJxQmtZNFNsK2xWRUlwRmd5WklsWmU0d2RYVjFoWStQRHdJQ0Fzd1hDZ0VCQVZpMmJCbG16WnFGcjc3NkN2ZmNjdy82OU9rRG9DZ2h0bURCQXVqMWVzeWZQeDkrZm42VnJzdUpFeWV3ZHUxYUFNQ0VDUlBnNStlSFZhdFc0ZU9QUDRhM3Q3ZTVMSHNOR1RJRVNVbEoyTHAxS3hZc1dJQlBQdm1rVENQQW5qMTdjTzdjT2JpNHVHRHg0c1hsRHBGaGN1ellNY1RGeGVIZWUrK3RjaDFMcTAzZlQwMnc5VzdJK1BoNHlPVnlxNDA2anozMkdDNWR1b1JUcDA2SldiMWF3elFjU0huVWFuVzV5NHdkTzdaRXNzVEh4OGZtdTFncll1a085bWVmZmRibTlVM0g3UTBiTnVESEgzKzBhUjFyQ2FxalI0OENBQVlNR0ZEdSt1UEdqVU5FUkFUdTNMbUQzTnpjU3QyOVdsRVM0ZHR2djhXMzMzNWJZUnl4R3NkZmVPRUZteE1OVTZaTUVmMDRacXV6Wjg5Q3I5ZGo0TUNCSmJaRmlVUmk4MTN2Q1FrSkZodUZ5enNQeXNnbzZuRy9hOWN1N051M3I1SzFMaElVRkdUdUFXY3JXMjUyZWZiWlo2MmVoN202dWxaTDQyRlZIRDkrSElJZ21KTXZXVmxadUhqeEl2ejkvY3MwRkQ3eHhCTzRkdTBhVHAwNmhiZmZmaHVyVjY5R3k1WXRFUkVSWVZOWjVTMFhIaDV1ZDhOa1hkbC9hZ3V4ZnJlQnVuKzhidFNvRVpZdFc0WlhYMzBWU1VsSm1EZHZIbGF2WGcwdkx5K2I2MWVSdW5DZXFGQW84UGpqaitPenp6NnIxSFhSM3IxN0FjRGlEWG9aR1JsMlhhT1dIazNnK2VlZng4V0xGeEViRzRzRkN4WmcxYXBWRGgwMjA1SFhqZlZ4ZTd0NDhTS0FvaEVUZ0tKZVFIcTlIdTNhdGF1V0pQdjI3ZHN0L2s3SHhjVWhMaTRPQnc0Y3dQdnZ2NDgyYlhnanQ3MllrQ0VTMGYvOUp4UWJJbThoVHlOT2tpUXJYNGRsdTZMdzRlT2R5cnpXMnNjTHl3YmVqOWNPSElkUjVLbWdCQUJ2Uko3RTVqR0QwY1pIdkI4eEFtU2VBWERwK1NSY2VqNEpRVnNBN2EyVDBQd1RDVTMwWVJoekxBKzVWVng1bDBUNk83ZWdQN3dPZVlmWFFkWTRHRTZtNUl4ZmFJTk16cmk3dTl0MHA0Mi92Ny9WUm9HcTNpMXROQnJ0T21IVzZYUTJyNmRXcXlHVHliQjY5V3A0ZUhpWWh3SjYrT0dIa1pPVFkzWG9DMnREdkZsaWFibzVqVWFEaFFzWElqRXhFYzJiTjhmcnI3OWU0dlhnNEdCUkd0UVVDZ1VXTEZpQWQ5OTlGNmRPbmNLU0pVdXdkZXRXdUxtNUlUYzMxN3ljcTZ1clhmSG56WnNIZzhFQVQwOVBMRjY4R0VsSlNkaTVjNmZGWlZ1MWFvWFhYbnNOeDQ4Zkx6R2VzMXF0UmxCUUVBWVBIbXpYSFV0Nzl1ekIyclZyWVRRYU1XellNSE5Qay9UMGRIejU1WmRZc21RSlpzK2VqU0ZEaHRqMUhrMG1UcHlJbXpkdnd0L2Z2OHc4QVVsSlNkaXdZUVBrY2prV0xseUk0T0RnQ3VNSmdvQ3Z2dm9LQU16akw5dENFQVNiRzNpcSsvdXhwYUhjZEVGYjBiSXltYXhLUFZOczdaazNZc1NJQ250ZXpKNDlHNU1uVDRaYXJiYTdQcldWcDZkbnVjZWFvVU9IVnJxbjQ4YU5HK0hwNlFsQkVQRFVVMDlCcTlYaTQ0OC90bmtJak5MbGwyYlA3MEpCUVVHVmJoSlFxOVg0NDQ4L29GS3AwTGR2WDV0LzN4NTY2Q0dyci9uNitscWNoNmd5U1lUUzR1UGpMZjdtMkNzKzN2WjVGL1B5OGtRcnQ3S09IejhPQUJnelpreUo1MTFjWEd6ZWRrMi8rNlhaTXF5VnBmVnNaVXZ5WG16UFB2dHNwUktiTmNIVUc4WjA5L094WThkZ05Cckw5STRCN2c2dk8yUEdETVRGeGVITk45L0VtalZyeWoyMnFkVnFqQnMzRG9ENHZYdE02c0wrVXg5L3Qrdkw4VG80T0JodnYvMDI1cytmai9qNGVQemYvLzBmUHZua0U3dHVvckttTnB6SEEwWGIyUFBQUDIvMU5XZG5aK3pidDg5cTRudmp4bzNtWkVoOGZEek9uejhQcVZTS0R6NzRvTXl5bXpadHdzc3Z2MngrL1BMTEx5TXFLZ3BmZlBHRnhlOXkvdno1T0h2MmJKbHpmNVZLaGJmZWVndlRwazNEdFd2WDhPbW5uNWFJSzZicXVHNnNiOXZiaFFzWElKVkswYTlmUC9OakFOWFdPeVl0TFEzT3pzNElEdy9IL2ZmZmo2Wk5teUl2THc5SGpoekI5dTNia1p1Ymk4V0xGK09MTDc2bzl2bnY2Z3QrYWtRaWF1cWh3c3locmZEZTdpalJZcTQ5Y0IwdkRRbEJjT095alkxOUF3TXd1MWRYZkhqeUw5SEtNeW5RNnpGci96RnNmWEFJR3JzNGl4NmZBSW5TR2FyUVFWQ0ZEZ0lFQWZxVWY0cVNNLzhjaGk3K1BGQ0ZCZ2xEV3F5NTU0ek1Kd2lxZXdkQTFib2ZGTUgzUWFLd2ZqZFdmVEpod29SSzN4VVRIUjBOcFZKcFUyTzBMZHpjM0N5ZVhCcU5SdXphdFFzOWUvYXM4QzRzdFZxTnYvNzZxOEtUTDN2clhONll2OVl1QUhVNkhSWXVYSWdMRnk3QXpjME5peFl0c2pzaFlndTVYSTUzM25rSEsxZXV4Tml4WTgwVExwcnVwSEp6YzdON1NJWGlFOWRiTzVtY1BYdDJtYnUyRml4WVVHYTUxTlJVOC9BdmdHMFg1bDk5OVJXMmJ0MEtvR2pJbURsejVwaVRGUk1uVG9UQllNQzJiZHV3ZlBseTNMNTlHNU1uVDY0d21WSGV1TmVtWklocG1MSGl6NXN1cWt0ZkpKbUVoSVNVR1BicDhPSERpSTJOUmMrZVBjME5UZ2FEd2Z4ZGpCMDd0dHdHR212Ymw2dXJxL25pcHJxL244bzBlRmUwYk9rZUZwY3ZYeTR4ckl4R293RlFzb0hvazA4K3NibDhBTWpOellYQllLandUamt2THk5TW1EQUJHemR1ckZSOFd4UVVGT0RCQngrMGVmbng0OGRYdU13MzMzeFRLNGJZdVgzN05sSlNVdURxNm9xbVRadUtIdCtlWWN5c3ljaklLUGV6L2UyMzM2RFJhREJzMkRDNHVycUtNaDY5dGFFcVZDcVYzVU45bWliZkZrdGx4clUzMFdxMWxSNGV6cFlHMCtYTGw1dDdlQlpuYW54dDI3YXRRK2FPc2RiSVpXcWtXN3g0Y1pYbks0dUtpaXJUY0toV3Ewc2MzNHB2RTZtcHFlYUo0NjFKVFUydFVwMXFrbW00TXBsTVpwNjNyWFNDcGpRWEZ4ZTg4ODQ3bURGakJwbzJiVnFsdVFURlVoZjJuL3I0dTEyZmp0ZmR1blhENU1tVHNXM2JOb3dmUDE3VXhuR2crczRUaTMvbnBwdGJUTSsxYU5FQ2I3enhSb1hiVjNtSjcrSzlHemR2M213K0w3Y1VzM1FTckxDd0VBREtKRnhNVE51dHBkZURnb0x3NUpOUFlzdVdMZGkxYXhlR0R4K093TUJBaStkMTVlMm5wZmY1NHI4NzFYbmRXRisydHp0MzdpQTVPUmxkdW5ReHQyZGN1SENoV29jcmE5V3FGUjUvL1BFU3g2ckdqUnZqNmFlZmhvZUhCOWF0VzRmazVHUmN1SEFCM2J0M3I1WTYxVGRNeUJDSmJNNm9lN0h1OTV2SUtSRG5ZbEtyTitLdEhaZXg3VVhMRXlXUGI5Y2EvMmJuNHZ1cjEwVXByN2pVdkh5OGR1QTROdjVuRUp6a0hPL2JvU1FTeVAxQ0lmY0xoZXNEMDJETXo0VDIxaWxvWS82RUx1WVU5SGZzbi9UU2tQRXY4azkraWZ5VFgwSWlWMEhSc2lkVXJmdEIyYm8vNUkyQzYyWHZHUmNYbHpKM21kcmlwWmRlc25vbnRTMFhpM2w1ZWVibGlqY3FsL2JWVjE5aDI3WnQyTDE3TjlhdVhRdG5aK3RKejgyYk4yUDM3dDNvMDZjUEZpNWNhTnNiY2FEYzNGd3NXTEFBbHk1ZGdwT1RFNVl1WFlyQXdFQmtaV1hoenAwN2FOMjZ0VVBLVlNnVVpSSUZwaUhleEdyUXRDWXhNVkgwaVhNek1qS3dZc1VLbkRsekJrRFJzRkpUcDA0dGsyeVpOR2tTWEYxZHNYSGpSbXpmdmgwM2I5N0VyRm16eXIyUXIyZ2M4NHJ1UHJlMmZ2SEpMalVhRFRadDJnU1pUR2FlTE4xb05HTDY5T2xvMjdZdEprK2ViRjYyZEVOQ1hGeWMxVHN5N2VrQklQYjNVOTYrQzl4dGdDanZUcjZ4WThlaW9LQ2d4SFBXZWpnVWY4N2FaeDhYRjRlOHZEejQrUGpBM2QwZFRrNU95TXZMdzlkZmZ3Mmc2S0twSXVIaDRkaTJiUnZ5ODhXZmY4Nmt2QXRzVTNMT2xtWHNVZDd3Um5GeGNSYVA0YVcvUTFQRHFla2krOGFOR3dDQU5tM2EyRDIvUnVtWU5VRVFCT3phdFFzQXpITkRWY2ZjYUhXVlJDS3hxZGVIMFdnME44elpzcnkxaHFGRGh3NUJxOVhhbEt3VXk0MGJOM0QyN0ZsNGUzc2pMQ3lzeXZFMEdrMlovYSs4WHNKYXJSYVhMMTh1TjJicDRYWHFFdE53WlczYXRJR1RrNU01UVFPVW5UK211T0RnWUN4ZXZMakV2RFB2di85K2hmTkZsSGVPNnFqZU05WlU5LzREMUsvZjdmcDR2QjQvZmp6NjkrK1BnSUNhR1E1ZGpQUEU4cmFEMHR0bThlMU1vOUZZVFpRQVpmZmRTNWN1NGZqeDQralJvd2ZlZSs4OW0rcG0ybTZ0WFU5cXRVVkRwRnVyeC9qeDR4RVRFNE94WThlaVRaczIwR2cwNW5OMzAxeWVnT1VoK1V5ZlFmUG16UzJlSjlYRWRXTjkyTjVLRDFlbTFXb1JGUldGdG0zYlZ0c05TeU5IanJUNjJ0Q2hRN0Z1M1RvQVJlK1hDUm43TUNGREpESWZWeVZlSGQ0YTcrNjhLbHJNcjAvZXhxc2oycUI3c09XeGttZjM3SXI0SERWT3hDZUpWcWJKMWJRTXZIUGtGTjRmMUJ2U2V0aHdYMXRKWGJ6aDFHRWtuRG9VL1JBYWMrOUFHL09uK2MrUUhtdFhYRUd2Z2ZiNlVXaXZId1d3RkRLdlpsQ0c5SWFpUlRjb1duU3JOd21hKysrL3Y5eVRYM3VVZDFLWGxaV0YvUHg4U0NRUzgzdzA1ZDNaK09pamorTElrU09JalkzRmloVXI4UGJiYjF0Y0xpb3FDbnYyN0FHQUtnOVhKWlk1YytiZzFxMWJVS2xVV0xSb0VkcTFhd2VncVB2OHdZTUhNWDM2OUVyZExXOUpYRndjcGs2ZFd1Rnlwc1JDUWtKQ3ViMUNpcHMvZjM2RjQzRmJZMnVqeHNTSkU4c2RFdTZQUC83QTZ0V3JrWjJkRGFWU2laa3paNVpiLzBjZWVRVE5talhEKysrL2o5T25UMlBxMUttWVBIa3l3c1BETFY3OFdLcG5kblkySG5ua2tRcmZoK25Dc0tJNzk3Lzk5bHVrcHFiaW9ZY2VNbCtnN2RtekI3ZHUzVUpXVmxhSjc2OTRRNEpPcDhPb1VhUGc0ZUZoZCtMVEdyRytIMGNKQ3dzclVjY3hZOGFnc0xEUXBucGZ2SGdSSDMzMGtjWFhsRW9sSG43NDRRcGpLSlZLOU9uVHg2R05jOVlheEV5OU4rUnllYm1OWnFiUHBMam82R2k4OU5KTFpaWXR2cTBVZjA5VHBreXBzSjQ3ZHV4QWRuWjJtZWRMZjhhbWhFeFVWRlNsNXQwcWJ1Yk1tV1dHampRTmZTYm01UFl5bWN6cWtHcUhEeDlHWW1JaXZMeTh6QWtpUnlvc0xLenlrSjgxU2FGUTJEUmZUMXhjblBrT2FWdm45N0hFOUR2ZnUzZHZ1Mk5VbG1sZWlNR0RCNHV5SFhidTNMbkVmamgwNkZCNGVIaFkvVnlhTjI5ZXBUbGthcnN4WThhVXVESEkyOXNiKy9mdnQybmQ0bmRnbXg1YmFtalY2WFRtNFkrS3o4VlEwNnA3LzNHa212amRyby9IYTRsRVVtT040OFZWNVR5eCtMcW00U0dMUDJkS2VoVDM3Ny8vWXViTW1SZzRjQ0JtekpoUjRZMFpnaURnczg4K2cwUWlxZFNRakxiMmtMSFcyMDB1bCtPdHQ5NHlQeTdlYTBxajBaaVBMK1dkdDIvWXNNRmkvT3E0Yml5dFBteHZnd2NQeHVEQmc4MlBsVXFsZVY2aDJxQjRiOEx5NXNLaThqRWhRK1FBcjQ1b2c3VUhiaUF6cjNJVHRwZG43cmNYOGZ2L1BXQ3hyVndtbGVDOVFmZmoyVjIvNDJabTJRYUdxam9VRzQvMTV5NWhSZy9yZDNTUlkwbmRtOENwMDJnNGRTbzZJVExrSkVNWDh5ZTBNYWVoaTc4QWZlb05RQ2ovcm5oTERGa0pLRGozQXdyTy9WQlVqck1uRklGZGloSTBnVjJoYU5ZUkVwWGpocUp5bE5JWHMyTDQ4c3N2TFQ2djBXZ3dhZElrNU9mbnc4WEZ4ZXB5eGJtNHVPRHR0OS9HOU9uVGNmVG9VZXpldmJ2TXhiUk9wOE9LRlNzZ0NBSWVmZlJSOU8zYjEycThUWnMyNGJ2dnZyUDRtaTEzaFZkR3QyN2RrSnFhaWlWTGxwZ3ZGS09pb3N3TkRTRWhJWGJITHE2aVhoNzJMbCs2NGNuUzUxUDh1ZUludzFXVm1KaUl6WnMzbXlkcURRd014RnR2dllWNzdybW53blh2di85K2ZQcnBwMWk2ZENtaW82T3hidDA2L1BiYmIzamlpU2ZRcjE4LzBTWWd0OFgxNjlleGZmdDJOR3JVQ0pNbVRZSWdDTWpNek1TV0xWc0FBTk9uVHpjUEsxZWFxVmVUclVNVlZPZjNVNXVGaG9ZaU1EQVFCb01CUnFNUmdpREF4Y1VGd2NIQm1EQmhBcG8xYTJaVG5DNWR1bFQ3M2RMQTNZbkQ3WmxyUXFsVWxyZ3JNeWtwQ1hxOTN1b1FMbzgvL25pRk1mZnYzMjh4SVZPYUtTRlRVRkJRNXM1cFc1Vk9NQUd3T0k1L1ZYbDZlbHFNYXpRYXpjTWlsbTRNR2o1OGVLV1B0U2JsYlVjeW1jenVmZlBBZ1FNVjl1SlRxOVdZT1hPbTFkZUw5K2F6WlZMeVRaczJWZXN4dExqVHAwL2oxcTJpWHRDVzZwbWZuMjl6dzV5dGMwVGR2SG5UL0RzMFlzUUlMRnEwQ01lT0hiT3h4aVhWeFBHa1BoRUVvY3d3UmxLcHRNVEU3TU9IRDdkNDA0WmFyVFluWkY1NTVSV2J5NnhQKzA5dFpzL3ZkbjA4WGp0YWJUbFBsTXZsZU9hWlowbzhkK0RBQWVUbjV5TXhNZEZxTXNhMGpsd3VSMDVPRG1Kall6RjQ4T0JLOVJ3cExDeUVWQ3ExMm91c29oNHl0ckMzbDNCMVhUZFdsOXF5dmRXMDgrZlBtLy9mdG0zYkdxeEozY2FFREpFRGVEb3JNSGZVdlhqamgwdWl4WXk4bG9xOUY1UHduODcrRmw5M1ZTancwYkIrbVBUclFXUVVsTDM0cjZvdEY2NmhoWWM3SG16VFV2VFlWSGt5RHovSU9vZkRxWE00QUVEUUZrQ1hkQVg2K0l2UUpWeUVMdjRpREptMlQ4UnBZaXpJaGliNkNEVFJSMG9WS0lleVpTOG9XM1NEM0w4dDVFMWJRK3JXcEdnK21scllvNlk2VCs2Ky8vNTdwS2VuVjNxOWxpMWJZdEtrU1lpTmpiVTRGdXlXTFZ2dzc3Ly9vbHUzYmhYMkZ2SHk4aXJST0ptZm4yK3VreGpqVGhmMzZLT1BZc1NJRVFnS0NnSlFOS1RJbWpWcklBZ0NoZzhmTHNyZGZJR0JnVFkxOGt5ZlBoM1hyMS9IakJrekVCNGVYdTZ5a3laTlFtSmlZcG1MRmRQbm85UHBrSnljWE9JNXdQcVkyNVdSbTV1TGJkdTI0ZGRmZjRWZXI0ZENvWUJFSW9GR284R1NKVXNxRlV1djF5TTBOQlJSVVZHNGVmTW1saXhaZ29DQUFEenp6RE1ZT0hCZ2xldHFpNE1IRDhKZ01DQWpJd1BqeG8wcjBVRFFzMmRQYy9kNlMweGpLbnQ3Vys3eFdWcDFmRDkxUVVoSWlDaERsdGd5dEprajNMNTlHd0FxbkRQTGt1RGc0RExqdU1mRnhWbjlQSDc1NVpjS1k5cmFjRzFLeUh6KytlZWlIMHROeE9xeFplMlllZURBQWFzVGM3ZG8wYUpFNDZ0WUZBb0Y1czZkYTllNmtaR1JGYzVKWURBWWJPNDVZY3VrNURYWm9HZ2F2c2dhYTNNSVZNVzZkZXNnQ0FKNjlPaUJvS0FnK1BqNFZPcHU0c3pNVExzVGxDYnA2ZW40OE1NUEsxeW10TWNlZTZ4SzVkcmlndzgrRUcwdXdZcGtabWFXR2FyT05QeldGMTk4Z1crKytjYW1PQlgxY0NoK2ZLaFArMDl0WnMvdmRuMDVYcTlhdFFvUkVSRmxuamZOU1dRMEdxMWUyeFIvanpObnppeTNCMS94MythYVBrK1VTcVY0OHNrbnpZOE5Cb041djN2MDBVZXRybGQ4SFU5UFR6eisrT05XaDFrRmltNFFMSDY4RmdRQldxMjIzT0d2Uy9lUTBlbDBKWVlXQm9wNk9XemF0TWxxREh0VngzVmpROXplYWxKK2ZqNysrOS8vQWdCNjllcGxjUWhxc2cwVE1rUU84dktRVmxqOVd6VHU1R3BFaXpudnU0c1kzc0VQY3BubEJuQi9OMWVzSHRvUHorMDVCSzBEVHRpVy9uRUd2cTdPNk5tczhnMHE1RmdTcFRPVVFUMmdET3BoZnM2WWx3RmR3bVhvRXk1QWx4SU53NTFiMEtmSEFBWTd4dVEyNktHOWNSemFHOGRGckxYak9HTHlaVXZTMDlQeC9mZmZReTZYVnpqV2VYbDN1TTZhTmF2TWM2WUxzdktHNzJyWHJoM216Sm1EUng1NXhEd2NGVkRVMkdJYUZranNjYWQ5Zkh6ZzQrTmpmcnhseXhiY3VIRURQajQrNXJsRXFqcjBnUzBUWFJjVUZPRG16WnNBZ0h2dnZiZkNtS2E3dzBvblpFeWZ6OUdqUjdGNDhlSVN6NWtjT25USXRvcGJzV1hMRnZ6NjY2OEFpdTZZbkR0M0x0NSsrMjBrSmliYUZXL3IxcTA0Y3VRSXZ2enlTOFRGeFNFeE1kRmhrMk5hMHJGalIvejg4ODl3ZFhXRnU3czdCRUZBY25JeW5KeWM4UExMTDVlN3J1bmlwVVdMRmphVlZSM2ZUMmtWM1pGdTJ0ZkxXOFkwaEdGdFUxM0h4dEtpb3FJQXdLYmVZRlZWMlFtV3JVbE9Ub1phcllaY0xyZTVCNUk5L1AzOUt6MXB0cTNVYW5XNXZ3R21DMnF4NlhTNkNodmJyYW5zdkNIMjl0QlFxOVVZTjI2Y1hldUs1ZHk1YzdoNjlmL1p1Ky93SnN2MmIrRGZPNnVUdHBheUtUS2s3TEpFZGtFMk1rUlVsaUFPVUZCQWxteGt0Q0pnRlFWRlFVR0dzcFR4Z094Vnl0NGdlN1pRV21nTExYUzNXZThmZlpOZlE1TTJTYTkwOGYwY3gzTTgwdDQ1YzZkSjduR2QxM1dlT1pjNE50Y2J3ekRCNFBuWGJpaWprNU5EaHc3aDBxVkx4dTBCWU1TSUVWYnY4OTY5ZTQxTnpnY1BIcHpyOW5xOUhxZFBuOGJldlhzeGRlcFU0ODlUVWxLc0x1R1YxZk9Oa2gzQkVZUGVsaWlWU3RTc1dkUDRiOE94RXNqc1haVlREWDhSaXZMM0o2dmljTjR1VHNkcmIyOXZrMEhxNXhPQTFpYWFyYmxPTG9qclJHc2NQWG9VY1hGeHFGcTFxazE5dWdZTkdvUzFhOWZpOXUzYlpsY0VQNy9TSmowOUhYcTlQc2V5VVlhRWpHRWJ2VjZmYlNLSXBjZm45WGlZSC9lTjc3enp6Z3YvZWNzdlNVbEptRDU5T2lJaUl1RGo0Mk4yRElPc3g0UU1rWU80T3lzd3FYdE5qRnQ3VVZqTXE1RUorT053R0lhMnRUeWdVYWVVTndMYk5NWEVBOGVFUGErQlZxZkhsL3VQNHZmdTdlSG43U1U4UG9rbGMvT0drMThBblB5eXJMN1FhYUdOajRBbTlpNDBqKzltSm1saTcwQVRld2Y2dEp4djRvdVNuUHEzNU1hV203SEZpeGNqTFMwTkF3Y096TFVFamIwelhHTmpZeTMrenNmSEo5dlBNakl5c0cvZlBydWV5MVlYTDE3RWhnMGJBQUJqeDQ0MWx0aXdadldEWVZERjA5TXpXNmtMYTBwZlhMMTZGVHFkRGtxbDBxcFovNVlTTWdabnpwd3gvdmZGaXhlaDBXaUVOU2o4K09PUGNlSENCZlRvMGNQWTk4V2Ewblk1YWRPbURRSUNBbkQwNkZHRWg0ZG42MUhoU0MxYnRzVE9uVHVOczhpbVRKbUNSNDhlNGFPUFByTFl3OExnNHNYTWM2S3R6ZHNkK2Y0OHo5b2J0OXkyc2VWWWtwNmVqbE9uVHBtVUpyVDFCblhod29XNWxnM0l5N0hSWG5xOUhzZVBId2NBbkQ5L0hsRlJVUTZ0N1czTkFLTTF2U2tNcTJNcVZxem8wSEk4OWc2RVdXUFpzbVdJaTR0RDA2Wk5jZkxrU1ljOXovTzBXcTFkZysyRndZZ1JJL0R3b1hVOUdiT3VEclNtajVQQnhvMGJvZEZvakExeGxVcWwyVm5tUGo0K05pWGJHelpzbU9PeDllblRwOGFFcFpPVEUxNTk5VldMMno1UHA5TmgrZkxsV0w5K1BaUktKU1pQbm94MjdkcmwrSmlVbEJRTUdqUUkwZEhSSnEvaml5KytnTHU3ZTY3OTNFSkNRckt0WnJNMWdXQTRqanB5bFZ0ZWxDaFJBb3NXTFRMK08rdHh2MlhMbG1qWnNtVkI3SmJkOHV2Nzg3emljTjR1VHNmckR6NzR3S1I4MS9OL0Y3bGNidkc3bkxYbm9UVVR0QXp5OHpyUjROS2xTOWk3ZHk4Q0FnS3dlUEZpazk4WjduTmlZbUtzS2p2NXhodHZHRjkzLy83OTBiOS9mMlB5UGFkRVhXNzlZNEQvdXdjeVRQNVFxVlRaZW41Wll2aWVpdWcxNXFqN3hnRURCaGlUTzBEeC9id1Z0Q2RQbm1EQ2hBbTRmLzgrU3BVcWhYbno1cjBRSzRJY2lRa1pJZ2NhM3E0YUZ1eStpUWR4ZVZ2V245VlhtNjZnZjdOS2NIZTIvUFZ0WDhVWG43L3FqNS9QL0Nmc2VRMVMxQnA4c1RzVUszcDJRQm0zL0IvWW9UeVN5U0V2V1JueWtwWGhoQ3czMG5vOWRHa0owQ1hHUUpjWUEyMUM1di9ybmoyQytzRUZxS091Rk53KzIwaVNKTHN1R2cwemdLeDk3TDU5K3hBYUdvcnk1Y3VqZi8vK1Z2Y0UyTHg1czhYK0dpTHMyN2ZQWkFCank1WXRrTWxrd2hzbVJrVkZJVEF3MEZpcW9tblRwc2JmR1M2MmMySzRXRjZ3WUlGZGd5UkhqbVN1MW1yUW9BRVVDZ1gwZWoxQ1FrSXNsdTNLS1NHajArbE1ibjZuVFpzR2xVcUZKVXVXbUUxNjJjclYxUlcvLy82NzhKbVhraVNoVmF0V09mWVhNckMzN3JpbDV6VjhUL2JzMllQVHAwK2pmdjM2Nk5XclY2NlBQWC8rUElETW1XVS8vZlNUVlRPekhmMytQTS9jalBTczNuampEYWpWNmh3SEJudjE2bVYxU1orZ29DQ2NPblVLcWFtcEppVVhmSDE5a1ppWWlLZFBuOExiMjl2aXdLeGhCcVUxbnkrWlRBYVpUQ2IwODVDYnc0Y1A0OUdqUjVBa0NaR1JrUmc1Y2lSbXpacUZ1blhyT3VUNVJKVXN1M1hyRmdBWXkyd1VOUkVSRWRpK2ZUdWNuSnd3WXNRSXN3TjhqdXBKNE96c2pHM2J0dGtWMS9EOUtpaUppWW01cmpJeHg5YkhiTml3QVJFUkVRZ0lDRUJZV0pqWmdlSzFhOWZhRkROcjV5QWREUUFBSUFCSlJFRlVVMlp6Z29PRGpYMjhiRGtmeGNURVlNNmNPYmh5NVFxOHZiM3gxVmRmV1N3ems1cWFpdTNidHdQSW5EMGZIUjJOZ0lBQWs1VysxamFnenkxaDh5S3hKM0Vyazhrd2J0dzRCK3lOWmZuMS9YbGVVVDl2ODNpZE4vbDVuUmdlSG01OHpXUEhqZ1dRV1E3V1VySXZLU25KcW1zT3c3SFpHdDkrKzIyMkpOckRodzl6VEt6SVpES0xmV3l5dW52M3JrazVaY1A5c1ZhcnpUR3haSzdmVk5aRVVrSGZONHFVMy9jbGhZRmFyY2FVS1ZOdy8vNTkrUHI2WXQ2OGVTaFZxbFJCNzFhUng0UU1rUU81cU9TWTJhc09oaXcvay92R1ZucjBMQTNmN2JxSkdiMXE1N2pkQi9WcjRmNnpSR3k3RlNic3VRMWlVMUl4Y25jb2xuVnZqeElxODdQTnFZaVJKTWhjUENGejhRUks1OUpFVUsrSFhxY0IxR25RWjZSQWwvd0Uyc1RIMENYRkltSHo1UHpaM3h4M1Q0KzB0TFFjYSttYVkxaDJiODNGYWt4TWpIR1c2WWdSSTJ3cU4rUEljZ2c2blE3cjE2K0htNXNiZERvZFVsTlRzWExsU2lRbEplSGV2WHY0N0xQUGhNeHdTa3BLd3JScDA2eHFpdTBJT3AwT1I0OGVCUUMwYU5FQ1FHYVpvcTFidCtMR2pSc1lObXhZdHNjOFB6c3NxM1BuemlFdUxnNHVMaTVJVFUzRjU1OS9qdSsrK3c3ejU4L0h2SG56ak52bFpVbDlmcFhCTU5mNDE1NXRMTlhwbDh2bDJMRmpCd0FnT2pvYVAvLzhNMXhkWGZIbGwxL20raHJEdzhNUkVSRUJiMjl2SkNjbjQzLy8reC9rY2ptR0R4K2U0K1B5NC8zSkQzcTlIbUZoWVRoejVnek9uRGxqTENGeDZOQWh1TGk0b0hYcjFpYmJMMSsrSEdmT25NSGt5WlBScVZNbmZQenh4OWxpSmlRa29HL2Z2bkIxZGJXcUhGaGFXbHErSm1PU2twTHd5eSsvQUFENjl1MExsVXFGVmF0V1llTEVpWmc0Y2FMWi9sbDVKYXBrMmVQSGp3Rmt2aitIRGgzS1pldWNyVm16SnQ5dlhNdVZLd2NQRHcrODk5NTdGbnYzT0tvblFWRm15K3JGaUlnSTR3Q1ZyU3Mzamg4L0RoY1hGd3diTmd3VEowNjA2YkgyMkxScGs5Mno3ai85OUZNa0pTV2hWcTFhbURGamh0a1pzYytlUGNQbXpadXhkZXRXSkNZbUFzaWNzVDEvL256VXJsMGJzYkd4UW83UjV2N084K2ZQUjlteVpkR3ZYeitycnNlMFdpMysrdXN2cEthbW1zeXFMc3pzV2NGUUVBbVovUHIrNUpmOE9tL3plSjAzanI1T2pJdUx3L2J0MnhFYUdvcnc4SERqejh1WEw0OU9uVHFoUllzV0poUGZ2dnZ1Tyt6YXRRdERodzQxZXozOXlTZWZJQ3dzREwvOTlwdGQvYXFlTHduMzZORWpxTlZxbEMxYk50dkVNNTFPaDhqSXlCeFgwR1NWbnA1dU5ybVUyeXEwblBwTkZmUjlvMmpGNWI3RUZudjI3TUhkdTNmaDd1N09aSXhBVE1nUU9kamdWcFVSdlBNR3JqOU1GQmJ6MngwMzhPbnJWVkhXMDNLdFVBbkFsRmF2SWpJeENlY2VXUzU1WksrNzhjOHdmdDhSTE9yY0JpcTU0MHA1VUNFa1NaRGtTa0N1aE9SY0FqS1BNbENVeS94VllVaklBSmxMYW0xdE1HZFk4cDFiSWljakl3TkJRVUZJVGs1R3o1NDlyYW9MbkxYR3NvaUVpQ1Y3OSs1RlZGUVUzbjc3YmV6ZHV4ZXBxYWtJRGc3R3BFbVRzSFhyVnNURXhHRGF0R2xXWDVTYjgvVHBVMHlhTkFrUkVSSHc4dkt5YVVhWEtFZU9IRUY4ZkR6a2Nya3hJZE8xYTFmczI3Y1BHemR1aEZ3dXg5Q2hRNDNiYTdWYTR5QzB1Y0dhUFh2MjRKVlhYakhlaEhUcDBnV25UNTlHYUdpb2NhWXY4SDlOR3g4OGVBQkprb3g5SlNJaUlpQ1h5NDFsbUtLaW9uSzhhYmFtZElFMXpKVXdzR2F3WGNRMkdSa1ptRFZyRmxKU1VqQnUzRGlUVW1YSnljbG1aNFVhVnBIMTd0MGJsU3BWd3N5Wk03RnAweVlvbFVxTGZaS0EvSDkvSEdYcDBxWDQ1NTkvc3YwOE1EQVFqUnMzTnJ0NnEzNzkrbkJ5Y3NMUm8wZk5EdXlFaElSQW85R2dUWnMyVmcxRUdnWks4NE5hclVaZ1lDQWVQMzRNYjI5djlPL2ZINjZ1cmxDcFZQajk5OThSRkJTRXp6Ly9IRysrK2FiUTV4VlZzc3pOemMycU1ocVc2UFY2NC9IeCtWSnhoaklranJKMzcxNG9GQXFNSHovZVpCYnE4eHpWa3lBOVBkM3U0NXl0UFdTS3F2YnQyME11bDVzZDFMQjJFQ2UzN1ZxM2JvMnZ2dm9LSjArZXhKSWxTd0FBalJzM3h0bXpaMjNhVjBNdnBlKy8vOTdpcEpWang0N2hyNy8rQWdCVXFGREJPQUJZdTNibUJES0ZRcEhqck9iSXlFam9kRHFiWno3ZnVuWExXS2ExWmN1V3FGYXRXcTZQT1hmdUhGYXZYZzBBcUZ1M2JwRXBDeWFUeWJCNzkyNnJ0aTFPQTRFRktiL08yenhlNTQyanJ4UHYzTG1EVmF0V0FjaGNVYVJXcTZIVmFzMG1JR05qWTdGdjN6NjR1cnFhWFEzNDZORWpoSVdGb1dUSmttYVRNZWErdTgvLzdMZmZmalA1YkEwZE9oVGg0ZUVJRGc3T1ZqbzRJU0VCYjcvOXR0V1RCMnZWcW1WeUhiVno1MDU4Ly8zM2FOcTBxY25LbWVmM2JmdjI3V2Fmb3pEY040cFdYTzVMYkdFb09kMm1UUnNtWXdSaVFvYkl3UlJ5Q1hQZXJZZmVDOFgxZEVsTzEyREdwaXRZOG1IT2RTcVZNaG0rN2RBS0gyN2RoL3NKNGdkaHpqNk13YXpESnhIWXBobGtoYkI1TWIyNElpSWliRTdJR0dyVDVsUk9USy9YWTk2OGViaDI3UnFxVktsaTljektyRGNzMXF6QXNVZHFhaXFXTDE4T2hVS0IzcjE3R3krbXExV3JoZ1VMRm1EOCtQRTRjZUlFcGt5Wmd1RGdZTHVlSXkwdERXUEhqa1ZFUkFSS2xpeUphZE9tWWN5WU1TSmZobFVNOWNOYnRXcGxiQlQ1eWl1dllPYk1tWmd5WlFvMmJOZ0FEdzhQOU8zYkYwQm1IWHVENTVOUmp4OC9SbWhvS0FZUEhteHlBekpxMUNpODhzb3JhTjI2TmR6YzNKQ1dsb2F1WGJ0Q3E5V2lTNWN1S0ZldW5ERWgwckZqUjd6MDBrdkdmNGVFaE9SWTlzTGVma0xXc0RRWXJkUHAwS1ZMRitqMWVxeGJ0ODVpelYvRGpWVk9kWlQxZWoyQ2c0Tng2OVl0bENsVEJxbXBxVmk0Y0NFaUlpSncvLzU5T0RzN1o3dEp2WHYzTGtKRFErSHE2b291WGJyQTA5TVRuMy8rT1JZdFdvVDE2OWZEM2QwZC9mcjF5L1pjQmZIK09FckpraVZScGt3WnRHclZDaTFidHNTVUtWT1FscGFHWnMyYVdYeU1VcWxFUUVBQTl1N2Rpek5uenBqMGZOQnF0Y1l5RHoxNjlMQnFIKzdkdTVlM0YyR2x4TVJFQkFVRjRkeTVjMUFxbFpnNWM2WXhLZEczYjE4NE9UbGg4ZUxGK09tbm41Q1ltSWlCQXdjS2UrN1RwMC9udW8waEFaK1R6ejc3REo5OTlwbmQrMkdvU3k1SlVyYUVUTGx5NVN3bTV4ODhlQUM5WG84S0ZTcVkxRW5YNi9YR0dhaldEbHJuOU5seUpHdjdPWWhnNzBCaWJrbm5tSmdZNDB6WDc3Nzd6cTdueUNsTzU4NmRMVFpSdHZUK3hzYkdadnZzZW5wNndzUER3K3oyUGo0K2lJaUl3TmRmZncyZFRvZktsU3RqK3ZUcHh2S1NOMi9leE9lZmYyN1Y2OUJvTkRrMm1KODdkeTdxMXEyTGQ5OTlGODJiTjBlblRwMU1mcC8xR0h6MjdGbklaREkwYk5qUStQcytmZm9nUGo0K3gxNEo1dnoyMjIvUTYvWG8ycldyVmNrWUFHalNwQWw2OXV5SnJWdTNJamc0R05XcVZiTzRLcUc0SzZyZm4veVNuK2Z0RitGNDdRajVjWjFZcWxRcFZLOWVIZDI3ZDBmYnRtMHhhTkFnaTJYMjFxNWRDNDFHZzk2OWU1dnQyMmNvRDJlcHhITFc0NytodE4zejU0VG5FNEdHZlRWM1RqR3M2ckowdnNuTnBVdVhBQUExYTlhMCtiR0Y1YjVScE9KMFgySUxROWs5dzMwM2ljR0VERkUrNk5Xb0FwcFc4OGJKTzNIQ1l2NStLQXhmZEtxTzJoWE0zNFFaZURxcDhFUG4xdmhnNno0a3BHY0llMzZEM1hmdW82eWJHMFkyOFJjZW04aGVseTlmUnZQbXpXMTZqS0U4VFU3TjZaWXZYNDdRMEZDNHVia1o2OFZhdzNBUm8xQW9ISmFRV2JseUplTGk0dENqUncrVUxsM2E1SGNWSzFiRXQ5OStpNmxUcDZKLy8vNTJsODl5ZG5hR2s1TVRTcFlzaWZuejU5dGNGazZFa3lkUDR1clZxd0NRcldkSnc0WU5NWDc4ZU15ZE94ZkxsaTJEajQ4UDJyZHZuMk5DWnN1V0xkQnF0Y2FiWndOUFQwLzA3OThmZ09sTlUxeGM1bkhjMGdBWVlIM2RlMHV6eVhLU2taR0JidDI2MmZRWUlITkdubDZ2aDBLaHlOT3NmeUJ6dHQzQmd3Y0JaSll0eTlySVZLbFVtZ3l5QVprRDA3Tm16WUplcjBlL2Z2Mk1pWjZlUFh2aXdZTUgyTHg1TTVZdFcyWnM3cGxWUWI0L292WG8wY1BZT05RV2I3NzVKdmJ1M1l1VksxZWljZVBHeHUvdmxpMWJFQjBkRFg5L2Y0djlISjUzOCtaTm01L2ZWcGN1WGNMOCtmUHg2TkVqS0JRS1RKbzB5ZGkwMktCWHIxN1E2L1ZZdkhneFZxNWNpZlQwZExNemlYTVRIaDZPUFh2Mm1Bd1VUNWt5SmMrdlFRVERjY2ZGeFNYYk1YZnUzTGxtSDZQVmFvMnY1ZmZmZnpjNVg2U21waHBMb3RnNmFKMFRld2RrTGUyRFRDYURpNHVMMlg0T2VyMGV1M2J0UXNlT0hTMmVDM3YwNkdFc01Xa05SdzBrcHFlbjQ3Ly84dDZMMFZLY25NNmY1djYyWVdGaEdEbHlKUHo5L1JFYkc0dUhEeCtpWmN1V0NBc0x3OEtGQ3kxT0prbExTNE9Qanc5ME9oM216cDFyc25wUnBWSVpaK2ptSkNvcUNwSWtvVnk1Y2hhM2FkU29rVlVOalo4OWU0WkpreWFoZlBueU5wVzNNdWZvMGFNNGYvNDhYRjFkOGVHSEg5cjAyR0hEaHVIS2xTdTRjK2NPQWdNRDhlT1BQenJzK2t3VW5VNG5mT1ZMVWYzKzVKZkNjTjdPcXFnZnJ4MGhQNjRUSzFldWJIS3RhOG5EaHcrTlBZVmNYVjJoMFdoTS9uYVBIei9HdG0zYklFa1MzbmpqRGJNeHNyNVhodFcwdVozekRZUDU1czRyaG9TTXJmY2Joc2NhU2wzYTAvZXZNTnczaWxhYzdrdHMwYXRYTDdSbzBRSitmbjRGdlN2RlN1Rys2aUFxSmlRSm1OdkhINjkvRXlJc3BrNnZ4OFFOLzJIYm1OeWJPVmZ5S0lFZk93VmcySTZEU0hmQWNzaVYvMTFEV1hkWHZGdnJGZUd4aWV4eDZ0UXBrNUpWMXJoejV3NEFtQXc0ZUhoNEdBYzVWcTllalhYcjFrR2hVR0RHakJtb1ZLbVMxYkVOcTI5eXVoakxpOHVYTDJQVHBrMXdjM1BEKysrL2IzWWJYMTlmNHdxYXZCZzhlREJlZnZsbGxDdFhEckd4NHNzaDVrU2owUmo3VWJ6NjZxdG1idzdhdDIrUGUvZnVZZlBtemNaWlBNbkp5Y2JmWjUwaEZoOGZqeTFidHFCbXpackdaZVM1dVgzN05nRFk5UDRYQnVmUG53ZVF1WklvNjZ4N2UzaDZlcUo2OWVwUXFWU29WS21TOFgrK3ZyNG9XN1pzdHNIbkdUTm1JQ29xQ3JWcTFjSzc3NzVyOHJ0UFAvMFVZV0ZodUhEaEFuYnQybVh5dTRKNmY1S1RrNjBhOU1wdG0rZi96dmFXQ3F4Um93YWFOV3VHRXlkT1lPUEdqWGpublhjUUVSR0JQLzc0QTNLNTNLWlZISWJlUzQ3eTExOS9ZY1dLRlFBeUJ5Tm16WnFGQmcwYW1OMzJyYmZlUWxKU0VsYXRXb1YxNjliWlBEdjQwMDgveGQyN2R3Rmtsb2d4c0dhUWQ5S2tTWGo0OEtGTnoyY3JReUkrcDFXWHo0dU1qSVJlcjRlbnAyZStEUTZMR3BDTmk0dkR6WnMzc1czYk51UEF6NGtUSjZCVUtvMEQ5UnMzYnNTU0pVdHc3Tmd4ekpneHcreHIzTFp0R3k1ZXZJaWRPM2RhWEpHUnRkU0h2WVA2S1NrcHh2NVYrZFhqeTE0cEtTa0lEQXdFQUl3Yk53NlRKMmVXaHgwMWFoUSsvdmhqeko0OUc0R0JnV2FQTWM3T3pwZzJiUm84UER5eVRUaXBYTG15Vlg4L3c0QnNYaE1vd1A5OTNpd2xkeXcxcisvV3JadXgvQm1RV1JMUlVJYnR2ZmZlczNtaWdWS3B4TlNwVXpGOCtIRGN2SGtUeTVZdEsvVDlaQ1JKc25vMTVOYXRXeTMrcmpoK2Y0cnplVHVyb25pOGRxVENkaDB2bDh2UnVuVnJoSVNFWU1XS0ZkaTFheGZlZi85OWRPalFBWklrWWRHaVJVaE5UVVdIRGgyRU5xWlBUVTJGWEM0M20zUXhKTXpzK1N6djNyMGJDUWtKS0ZldW5NbDFsaTBLOHI1UnRNTDJlY3RQcjczMldrSHZRckhFaEF4UlBtbGJzeFM2MUN1TFhaY2VDWXY1NzRXSENMa2VpN1kxYzYvaldLOTBTY3hyM3dKajl4NkJUcThYdGc4RzN4NC9oekp1TGdpb1pOM0ppY2lSd3NQRGNldldMVlN2WGozSDdUWnYzbXk4K2JwdzRRSUE0UERodzRpSWlNRFlzV09OcGJHV0xGbUNmLzc1QjVJa1ljeVlNZGxXQU9UR1VHYm0rYnErb3B3OWV4WjZ2UjRmZlBBQnZMeThMRzRuWW9Ddm9Fb3FBTUN5WmNzUUdSa0pTWkp5VExoOStPR0g2TkNoZy9IaTE1Q1FrY2xrSmpja0lTRWhTRTlQTjVZMnM4YVJJMGNBSU5lWmpTRWhJWEIyZGtiVHBrMEx4V0NGb2FheE5UT1lyV0hOVEVHRHg0OGZvM1RwMHBnK2ZYcTJ6NkJjTHNmMDZkT3hiZHMyOU8zYjErU0d2cURlSDBtU2NpeDVhQ2dwbGRQTmRFN05UZTB4ZlBod25EOS9Ici8vL2p0S2xpeUpGU3RXSUQwOUhmMzc5N2U2VE0rOWUvY2N2a0ltSUNBQWE5ZXVSWTBhTmZEbGwxL21XZ1pvMEtCQlNFcEtncHViVzQ3djJmMzc5M0gwNkZFY09uVElPQ0IxOSs1ZDFLeFpFMjNidGpWWmdXUE5qSDl6eDhKeDQ4WUptNG05ZCs5ZVkwTEczTW92UzQ0ZlB3N0F2cG1vUU9iZlJLdlY1bnJ1ZTU2enM3T3hqRXB1ZXZUb1liYmsyKzdkdTdGOCtYTDA3dDNiT0ZBN2ZmcDBlSGg0R00rbFBYdjJ4TEZqeDNEaXhBa0VCUVhocTYrK01wNkRNekl5b0ZLcGtKeWNqTURBUUNRa0pFQ3BWS0pEaHc1bTkvZWJiNzR4ZWEvMWVqM09ueitQNnRXcm0vek5rNU9UY2ZEZ1FkU3VYZHZZUUJ2SVRCaCs4ODAzaUl1THkzT1MycEhTMDlNeGJkbzBSRVJFNElzdnZqQjV6ZDdlM2hnL2ZqeG16WnFGaVJNbklqQXcwT3puTGV2ckxtaUd5Uyt2dkdKK0VwZWw1dldOR2pVeVNjajgrZWVmZVBqd0ljcVhMNC9ldlh2YnRTKyt2cjc0N0xQUHNHREJBbXpjdUJITm1qV3plOURSVWZSNnZmRWNKVWtTUm80Y2FkWGpja3JJRk1mdlQzRTliNXRUMUk3WGxpUWtKR0RqeG8wMnIyN0xxckJkeDVjdVhScFRwa3pCZ0FFRDhNY2ZmK0RZc1dPWVAzOCtObXpZZ05xMWErUFlzV053ZDNlM2EwV3dKVnF0Rm1xMU9zZFZrb0R0Q1pubzZHajg4Y2NmQURJL0MvYmV5eFRrZldOV3hmSHpSa1VmRXpKRStlaWJQdldFSm1RQTRNdDFGM0Z5Um51cmVyaTA4aTJQYWEyYVlQYmhVMEwzQWNoY3NUUDV3SEVzNmZZNjZwYXlYUEtKS0w5czNMZ1JreVpOeW5FYnc4WHJvMGVQY1A3OGVhaFVLc1RFeE9EYXRXdHdjWEhCOE9IRGNmYnNXV015WnV6WXNkbnFvbHZEVUdMTFhQTkdFYnAxNjRiTGx5OExiNDVkbUJ3L2Z0ellXTFZQbno0NURqQkprbVF5RThtUWtIbCtxWHlUSmszZzYrdHJkVVBmMk5oWUhEcDBDSEs1UE5mSFhMcDBDVnUzYnNXTUdUUFFxbFh1S3hrZDZjQ0JBN2gxNnhZa1NjcVhSci94OGZFbWljRnAwNmJCeTh2TFloTklEdzhQdlBmZWU5bCtYbER2ajZ1cmE0N2xJZDU0NHcybzFlb2N0K25WcTVmUWV0RGx5NWZIbURGak1IZnVYTXlaTXdkQTVteTFEejc0d09vWWE5ZXVGYlkvbHZqNittTFJva1dvWExteTFUZVV3NFlOeTNIYi9mdjNtNVQ0OHZYMVJlZk9uZEcyYlZ1VUtWTUdIVHQyeEsrLy9tcjh2UzJmY2NPMm5UcDFncGVYRjN4OGZLeCtiRzZlUFhzR0FCWjdNVDB2SlNYRk9CRFdwazBidTU3ejZ0V3IrUEhISC9IaGh4OWl3SUFCZHNXd2g2RzBEWkRaRzhVU2xVcUYyYk5uWTlTb1VUaDY5Q2hXckZoaExNR3paTWtTM0xsekJ5TkdqTUNNR1RNd1ljSUVCQWNIdzhQREk5dk16QTBiTm1EMTZ0WDQ2S09Qakt2dWZ2amhCK3pZc1FORGhnd3hHU3hadTNZdDFxOWZqelp0Mm1EYXRHbkduMSsvZmgyalI0K0dwNmNubGkxYlp0TktwdnlTbkp5TW1UTm40dEtsUzNqenpUZk5Ob2h1MmJJbGhnOGZqc1dMRjJQNDhPRVlOMjZjelpORzh0T2hRNGNBWkpZZi9mREREN1AxVXJMVUJ5MnJzTEF3WXgrTzBhTkg1Mm15eVJ0dnZJSGp4NC9qeElrVG1EOS9Qbjc3N1RlemZSOEt3cTFidDdCKy9Ycmo1MVpVeWJMaStQMHBydWR0UjhqdjQ3VTVlL2Jzd2RLbFM1R1JrWkduQWZMQ2VoMWZ1WEpsekpvMUM1Y3ZYOGJTcFV0eDdkbzFoSWVIQThpOGg3SDNXdVA0OGVQNCsrKy84ZjMzM3h0L2xsTzVNc0Mra21WeGNYR1lNV01Ha3BLU1VMVnExV3dsb291YTR2NTVjelNkVG9lZ29DQ2NPWE1HL2Z2M041Wm1vN3hqUW9Zb0h6V281SVVCelN0aHpmSDd3bUtlQ1l2SCtwTVI2Ti9NdW1XUVBmMnE0SEZxS2hhZnVTUnNId3pTdFZxTTNuTVlmL1RvQUYrUHduZGpTeStXZ3djUFlzQ0FBVll0RWY3MTExK2gxV3JScVZNbjlPclZDMlBIanNXbVRadmc2dXFLd1lNSFkvanc0U2hac3FSZGcyUWFqY2JZYjhOUzZaNjg4dkh4UVZCUWtGMHphajc5OU5OQ1B4UG55cFVyK1BycnJ3Rmt6cXExOVdZMktpb0tRUGFaNmhVclZzVGt5Wk90ZXYxNnZSNkxGaTFDZW5vNk9uZnVuT3NncXlFSmxOZCtMWGtWR1JtSmhRc1hBZ0RhdFd0bjlSSjdheVVtSnVMMjdkdTRlZk1tcmwrL2poczNidURKa3lmWXZYdTNjUnQ3R29FQ0JmUCtCQWNIVzJ5MmJvdWdvS0JjbXg3YnlzdkxDODdPenNiWmpsV3FWSUZPcDdOcWR2TGR1M2R4NE1BQm9mdGpTWlVxVld6YVByZjN0MVdyVmloVHBnd2FOR2lBcmwyN1pwdGwrTlpiYjVsOW5GYXJ6ZlplbXZzWmtQa1piZGV1blUzN25SdERxY3FjVmkwYTZIUTZ6SjgvSC9IeDhmRDE5YlU3SVpPWW1BakF2bHJ4ZVhIbXpCbEVSVVdoUm8wYXVhN0djSGQzUjFCUUVCWXZYbXpTbXlFaUlnSlhybHhCY25JeTZ0ZXZqMUdqUnVINzc3L0gxMTkvalI5KytNSDR1WXFPanNhYU5XdWcwV2hNK3FVMWJkb1VPM2Jzd0wvLy9vcytmZm9ZUDFmZHUzZkhoZzBiY1Bqd1lVUkhSeHRYcXRhb1VRT3Z2UElLYnR5NGdXWExsdUdMTDc0US9XZkprL0R3Y015Y09ST1JrWkZvMmJKbGppV08zbnJyTFdpMVdpeGR1aFFUSmt4QXAwNmRNR2pRb0VMWHFENDZPaHFYTDErR0pFa0lEdy9Ia2lWTGJDN2RwTkZvOE8yMzMwS2owYUJMbHk1Q2trL2p4bzNEa0NGREVCTVRnMFdMRm1IaXhJbDVqbWtQdFZvTklQTjh0bXJWS3F4WnM4YmtYQ1pKa3RVRG81czNiemI3OCtMNC9TbXU1MjFIeWMvak5aRDVlVFlJQ3d2RGtpVkxqSTNpWDMvOWRaTlZZTFlxN05meDVjdVhSNWt5WlhEdDJqWGp6Lzc0NHc5RVJrYmk0NDgvempXMm9kelk0Y09Ic1diTkd0eStmUnN5bWN6a00yUkl5R1F0eVp5VklTRmphWVdNb2N5c1JxUEJreWRQVUxKa1NmejY2Nis0YytjTzNOemNNSEhpeEVMZlh5dXJGL256NWlqaDRlRTRmUGd3Z016U3hFeklpRk4wdmxsRXhjVHMzbld3NFZRRU5GcHhaY09tL0gwWnZWK3RDQ2VGZFJkM0g5YXZqY2NwYWRodzlaYXdmVEI0bXBhT1Vic1BZWG1QRG5qSjJiNjZ1MFFpNkhRNi9Qampqd2dPRHM3eHdtblZxbFU0ZXZRbzNOM2Q4Zjc3NzhQSHh3Y3paODdFNU1tVDhlZWZmOExkM1IxdnYvMTJqczlsdUJnMmQwTjQ0TUFCUEh2MkRNN096bWpldkhuZVhsUU83SzF6TGJwRWd6VnNtWUY0NmRJbFRKOCtIZW5wNmZEMjlzYk1tVE50dWpIUTYvWEdpMGh6NVN5c0xlMnpkT2xTSEQ5K0hPN3U3aGc4ZUhDMjN6OS9FLy8wNlZNQWppdFRaNDJvcUNoTW1EQUJ5Y25KOFBUMHhDZWZmQ0lrYm1ob0tBNGNPSURidDI4ak9qcmE1SGZPenM1MmwzelJteW1ubWQvdmo2aHlOZmFXbkRKSHJWWmoyYkpsMkxScEUvUjZQZXJWcTRkcjE2NWgvZnIxT0hYcUZNYU9IWnRqMGt1bjAySGh3b1ZtLzc2RmlWNnZoMGFqQVdDYXBIRnljc0xxMWFzdEhzZWZIOUM5ZXZVcWZ2bmxGNVFzV1JMVHAwODNIcGREUTBQeDAwOC9vVWVQSHVqWnM2ZlZLMWZzWlNnUFoybGxtRUZDUWdMbXpadUhVNmRPUWFWU1llclVxV1lINjdMK3pGQXU1bm1HK3V6NVBSQnZXSzNRczJkUGs1OUxrbVI4VDdNcVg3NDhnb0tDalAvV2FyWEdWWHlHVWxaZHUzYkZ0V3ZYc0hQblRtelpzZ1ZqeG93QkFQejg4ODlJVDA5SHZYcjFUQkpYcjczMkd0emQzWTByWGhzMWFnUWc4Mi94Mm11djRlVEprOWkrZmJ0eGhyY2tTUmcyYkJqR2pCbUQ3ZHUzbzNQbnpuWW5qMFhTYURUNCsrKy84ZGRmZnhrSGNzYU9IWnZyQU80Nzc3eURzbVhMWXQ2OGVkaXpady8yNzkrUFFZTUdtVjE5V0ZDV0xWc0d2VjZQZ1FNSDR2YnQyOWk4ZVRQa2NqbUdEQmxpZFl3VksxYmcxcTFiOFBiMnpyWG5pNkZzSUpCejR0Zkx5d3VqUm8xQ1lHQWdMbDY4aUlTRUJJZjEvTXVKb1NkV1Nrb0tWcTllYlp3VVpDQkprdFVKTEVzSm1lTDQvU21PNTIxSHlzL2pOUUNUZm0yalJvMkNUcWREK2ZMbE1XclVLQ0ZsZEF2amRYeGtaQ1EyYmRxRTNidDNJejA5SFMrOTlCSkdqQmhoWE4yM2UvZHVIRDU4R0FNSERrVHYzcjNOM2ovZXVYTUhqeDgvQmdETW5qMGJRT1lFbGNHREI1dWNENnhkSVdQdVB2R1hYMzdCcGsyYmpPLzk5T25URVJRVWhOR2pSeU1oSVFGRGhnd3BGQ1V2YmJsdmZCRS9iNDVXdm54NVZLaFFBWkdSa1dqU3BFbEI3MDZ4d29RTVVUNnJWdG9kbjc1ZURUL3Z1eTBzWnZqalpQeTA5emJHZGZXemFuc0p3UGhtRFJHWG1vWjlZV0thQTJZVmtaQ0VNWHNPNDljM1hvZXpJdTh6bG9qczlkOS8veG1iYVQ1UHA5Tmg2ZEtsMkxoeEkyUXlHY2FQSDI5Y1F0NmdRUU9NR1RNRzMzNzdMWllzV1FKM2QzZmpzdjdrNUdTa3BLVEF6YzBOenM3T1VLdlYrUHZ2dndGa3Y0aUtqWTAxbHRKNTg4MDNMVjRzRjZUdDI3ZGJuRTB0b2pSR2RIUTA0dVBqVWFKRUNhaFVLdWgwT3BPQmdweG1BdTNldlJzLy9QQUROQm9OWEYxZE1XZk9ISXNYcWdjT0hJQ25weWU4dmIzaDdPd01oVUtCbUpnWWJONjhHWmN2WHdZQXRHalJ3dWI5VDB4TXhJSUZDM0Q0OEdISVpESjgrZVdYMlFaWTNkemM4UFRwVTl5OGVSTitmbjRJQ3d2RDFhdFg0ZUxpa3EySmNsYmR1bld6ZVgrc2RlYk1HWHp6elRkSVNFaUFRcUhBMUtsVDRlM3RMU1IyZkh3OGpoNDlDa21TVUxseVpkU3RXeGUxYXRXQ241OGZLbFdxWk5YTXo0eU1ETWpsY3BPYlVFUERlVnRLbnpqeS9SRk5yVllqTlRVVmJtNXV1SHYzTHRMUzBuSmR5WERzMkRFc1diSUVVVkZSa01sa0dESmtDUHIwNllOYnQyNGhLQ2dJWVdGaEdEbHlKQm8wYUlDZVBYdWlSWXNXMlc3czE2OWZqeXRYcmpqeXBka3NNVEVSTVRFeDhQRHdnSXVMQytSeU9RNGZQZ3lOUmdPWlRKWnRWWWsxc3hFakl5T3hZc1VLaElTRUFNanNPUkVYRjJmOFBPaDBPamc1T1dIVnFsVll0MjRkT25YcWhENTkrbGhzTHA2YnFLZ29ZN0xUemMwTlNxVVNTcVVTeWNuSjJMOS92M0ZGa3FXVmtjbkp5ZGk1Y3lmV3JGbUR4TVJFdUxpNFlQYnMyUlo3Q3pnNU9jSER3d01KQ1FuWXRHa1RldmZ1YmZ6OGFMVmEzTDU5Mi9nZGV2bmxsMjE2TGVucDZjYUJWbXUyemVyU3BVdTRjT0VDdkwyOXM2MHk4dkh4UVd4c0xBNGVQSWlBZ0FDemcwN1BuajNEMnJWcmtaU1VoSm8xYThMTnpjMzR1NUVqUjZKV3JWcm8wcVVMQUdEWHJsMDRmdnc0NUhJNVJvMGFaUkpIb1ZDZ2VmUG0yTHQzTDBKQ1Fvd0R5a0JtV1o2VEowOWl6NTQ5K09DREQ0ekhxTHAxNjZKbHk1WTRldlFvbGk1ZGFsSUdKaXRMa3pLeURxaFlzNDAxMXExYmg1VXJWMEtoVU9Eamp6OUd2Mzc5ckg1c3ExYXRVTDE2ZFN4WXNBQmhZV0UybDFoTlRVMUZSa1lHU3BRb1lmd2JHZm9xMlZMR3k5REVPT3Z4N2R5NWN6aDQ4Q0E4UFQyTlpiSW1UcHlJZi83NUJ5ZFBua1JLU2dxQXpHU0VzN096OGZsMU9oM1VhalhVYWpVeU1qSlFxMVl0ZUhsNVljU0lFU2JuaXVqb2FJU0ZoY0hMeTh0NHJiRmx5eFlBbWNlUDNCS2pBUUVCR0RGaUJOcTNiMTlnNWJmV3IxOXYvTy82OWV2anl5Ky90R3B3TGkwdHpXUjJ2T0U5eS9wZEFsNk03NDlvQlhYZXprbFJPVjRiYk5xMHlmamZraVJ2elZRUEFBQWdBRWxFUVZTaGYvLytHRGh3WUw2dDVCUnhuYWpSYUpDUmtRRlhWMWRFUlVVaE1URXgyNHFVQnc4ZTRPVEprd2dKQ2NIMTY5Y0JBRXFsRXIxNjljTEFnUVBoNmVtSmdJQUFkTzdjR1lzV0xjS3BVNmV3ZE9sUzdOdTNEMTk4OFlWSmp5d0FKcXRxR2pSb2dLRkRoOExQenc4WEwxNDBlZjhOcTJqdTNidG45bk5oV0hseCt2UnA0KytYTFZ1R1JZc1dZZHUyYlZBcWxRZ01ETVR1M2J0eDhPQkJEQmt5QkcrKytTYUdEQmxpMWVTT3JHVW1zeDZ2TlJvTjNOM2RiVjVkazVmN1JxQjRmTjRLRzJkblp5eFpzZ1FQSHo2MCtmcVNjc2FFREZFQm1ONnpGbFljRGtkeWV2WlpLUFlLMm5vVkh3WlVocmViZFNjYm1TUmhkcHRtaUU5THg5bUhNY0wydytCeTdCTk1EVG1PYjl1M3RLcS9EWkdqL1A3Nzc2aGV2YnJKRExyVTFGUk1talFKVjY5ZWhTUkpHRGR1WExiYXJwMDZkVUpZV0JpMmI5OXVra2k1ZnYyNnhkNDBBUUVCSnYvZXYzOC9FaE1UVWJwMDZYeXQ1MStZWEw5KzNXUm1YVlorZm41bUJ6NmVQWHVHaFFzWElqUTBGRUJtNCtLdnYvNDZ4eWFvLy96ekQyN2RzcnpxejgvUEw5dE5ZbTRPSGp5SVJZc1dJVEV4RVFxRkF1UEhqemViMVBIMzk4Zng0OGZ4K2VlZm0veThRNGNPT1E0a1Y2eFkwZVpsODNxOVB0ZFZUWXNYTDhhV0xWdWcxK3ZoNU9TRXFWT25DdTBwMEtaTkc1UXJWdzYxYTllMmUrRHFmLy83SDVZdVhRcVZTZ1dWU2dXdFZtdWNBWmQxSUNnbmpuNS9SSHYwNkZHMm0rV2NQdE56NTg3Ri92MzdBV1FPbEV5Y09ORTR1Ris5ZW5YODhzc3ZXTHAwS1hidTNJa0xGeTdnd29VTEdEMTZ0RW1pNytMRmkxaTFhcFVEWGszZXhNYkdZdGl3WVdaLzUrL3ZiL1VOdkY2dng3bHo1N0I1ODJhY09uVUtlcjBlRlN0V3hLZWZmcHF0a1d6YnRtM1J1blZyN04rL0grdldyY08vLy82TEhUdDJvRjI3ZGhnNGNLRE41ZnhPbmp5SnhZc1g1N2lOdjc5L3RzOXpXRmdZVnE1Y2lUTm56aGdIeStyVXFZUHg0OGZuMkpRYXlDdzd1R1hMRml4YnRnekxsaTB6dTAyMWF0VnliRnh0amw2dlIwU0VmUk4wNnRhdGl6bHo1aUExTlRYYis5YTJiVnY4L2ZmZm1ETm5qckdIZ2lXU0pHVnJsS3RVS3RHMWExY0F3T1BIai9ITEw3OEF5S3pCYjY0blc0c1dMYkIzNzE0Y1BYb1VvMGVQTmc0Y04yM2FGSzZ1cnRCb05Ianc0SUZKS2RNUFB2Z0F4NDRkdzZWTGwzRGl4QW16RFlnVEVoSnkvVHRZczQwMTNudnZQV2kxV3JSczJkSmk0L3VjbENsVEJuUG56a1Y4Zkx6TnBVOXUzcnlKOGVQSFE1SWtPRHM3UXk2WEcxZVorUHY3NS9qWTBOQlFZMmxSd3lDNllXYjE3ZHUzRVJnWUNDQ3owYmtodWJOZ3dRS3NXclVLbXpadE1uNFhjdXFGcDFBb3NINzlldnp4eHgvWnpqM1IwZEdZUG4yNjJjYzFhdFRJcWxYRUJkMkhyMXUzYmpoKy9EZ0dEeDZNdm4zN1duMSsrdUtMTHhBZUhtNU1aQm5lczZ6bi9SZmwreU5hUVp5M2MxTVVqdGRaR1k1RDFhcFZ3L2p4NCswNnJ0bEwxSFZpY25JeTNubm5IY2hrTXVqMWV1ajFldFNvVVFNQWNQYnNXWHovL2ZlSWlmbS84UlJQVDA5MDd0d1p2WHIxeWpZWVg3WnNXWHo5OWRjNGVQQWdmdnJwSjl5OWV4ZWpSNC9Hd29VTFRWWk5kZS9lSFRkdjNrVFRwazFON2xGVFUxUE52di9wNmVrNWZpNVNVbEtNaWUrblQ1OWkxNjVka0NRSlU2ZE9SZVBHamVIdjc0K1hYbm9KbXpkdnhwOS8vb2svLy93VFFPWjdyVkFvb0ZRcUlaZkxvVkFvako4ZGpVWmpUTUNvMVdxVEJLcEtwY0xmZi85dGMwTEdudnZHcklyRDU2MHdjbkp5Y2xndjNCY1pFekpFQmFDTXB6UEdkdkZENFArdUNvdjVORVdOcjdkZXczZjlyVisyclpMTDhGMkhWdmhrK3dIY2pIc3FiRjhNRHQyTFJQQ0o4L2l5ZVNNVXpsTUx2UWkwV2kxbXpKaUI3Nzc3em5nVDVlTGlnaG8xYXVEdTNidVlOR21TeFVaN1E0Y09SYytlUFUxbVVGZXBVc1Y0c1dTb1ExdTZkR20wYjk4KzIwcWNkOTU1QjJmUG5zV0hIMzVZYUpyRUdoZ0dMcFJLWlo2MnlZMnZyNi9KM3d2SW5HbGJ1M1p0akJneHd1eGp6cDQ5YTB6R1ZLMWFGYk5temNwMWxsYlZxbFZ4OSs1ZGFMVmFrNS83K1BpZ2JkdTJHRFJva00ydm8zYnQydERyOWZEMTljV0VDUk1zbHBjWVBYbzAzTjNkY2VmT0hhalZhcWhVS3RTcFV5Zlh4cEZMbGl5eGVjWldSa1pHcmpmdURSczJ4Sll0VzFDK2ZIbE1temJONnVYMTF2THk4cktxYVd0T2F0YXNhVEpZcUZLcFVMcDBhZFN2WDkvcW1aK09mbjlFSzFldW5MSDJ0eVJKcUZLbFNyWlp5bGsxYXRRSSsvZnZSNWN1WFRCczJMQnNzNTFkWFYweGV2Um85T3JWQzB1WExvV1RrNVBKWjhQUWc4SmNDWktDVnFGQ0JUZzVPVUdyMVVLcjFVS3YxOFBkM1IxMTZ0VEJ5SkVqclk1ejVjb1ZUSjQ4MmZnNTZOdTNMOXEzYjI5eEFFQXVsNk5UcDA3bzJMRWo5dTdkaTVVclYyTGZ2bjF3YzNPemVEeXlwRXFWS25CM2QwZEdSZ2JVYXJYeCtDYVR5VkM2ZEdrRUJBU2dmLy8rMlZhTStmajQ0UHo1ODBoUFQwZWRPblh3N3J2dm9rV0xGbGJkaEgveXlTZnc5UFRFMmJObjhlelpNNVBmT1RzN28zcjE2aGc0Y0tCTnI4UHcyRzNidGxtMWJZOGVQWXo5RUlETXdScExKU3crK3VnamxDaFJBcWRQbnphVzQzaWVTcVZDdVhMbDBMMTc5eHpMaVpRc1dSSURCdzVFU0VnSUJnMGFaSGFiVjE5OUZSOTk5QkhhdEdsajhuZFhxVlFJRGc1R2xTcFZzbjAyS2xldWpJNGRPOExkM2Qxa2hyS3ZyNjlWRGVaekV4RVJZZlV4RGNqOGU1b3JiMklyZStyUVY2bFNCVDQrUHNiWnpWcXRGcVZMbDRhL3YzK3VKUzhOcXlObE1obGNYRnhRdFdwVlkzbXRyVnUzSWprNUdRTUdERUQ3OXUyTmoxRW9GUGpvbzQvUXIxOC9IRGx5QkZldlhrVnNiQ3ppNCtPTjN5dERYeFZKa3RDNGNXT0xwY1RNWFd0NGVYbWhZY09HRnBPL2hVM2p4bzJ4YXRXcVhGZnpQTS9mMzkvWVA4cHcvS2xkdTdaSnY3MFg1ZnNqV242ZnQ2MVJGSTdYV1EwWU1BQmVYbDdvM0xsenZ2Y2lFWFdkNk9ucENYZDNkeVFsSlVHcFZNTFB6OC80T2FoWHJ4NTBPaDFjWFYzUnBFa1RCQVFFb0VXTEZybSsxdGRmZngwTkdqUkFjSEF3VWxOVHplN2IyTEZqcy8yc1diTm1RcjViblR0M1JxVktsWXozd0VxbEVzT0hEOGViYjc2SlE0Y080ZGF0VzNqeTVBbFNVbEtnMFdpTTV3U05Sb08wdERUamR3TEkvRnc0T1RrWi95MUpFcG8xYTJiWHZhODk5NDFaRllmUEc3MDRKSDFoTHloTlZFd2xwS3BSZGZ3T1BFbktFQlpUcFpEaCt0d3VxRkxLTGZlTnMzaWNrb3FQdHUxSFZGS3lzSDNKYXRScjlmRit2WUt2eTAyT0Z6M2REMlVDYnhiMGJsaEZwOU1oS2lvcTF4bkplWldYNW9GNUVSRVJBYTFXNjlEWkxHbHBhZGkzYngrQXpKbGNJaTFmdmh4cGFXa1lPblNvVFlrVXJWWnJuS1ZsS0NGa3JSTW5UaUE1T2Rsa3dDZ3NMQXkrdnI1Q0wrclhyVnNISUhPV3FxMk5YWFU2bmZGR1BLZlp2R2ZQbmtYZHVuVnQ3aTEwK3ZScEFKbEpuYnkrNW4zNzlrR3RWcHVkTVdtUC9IcC9jbU1ZZkxlbi9JRWgrU0NYeXkwZUYwYU9IQW10Vm91ZmYvNFpWNjVjc2JxdWZVRTFDdGJyOWNhU2FDSnI4RnRyNjlhdEtGbXlwTlZKamF6VWFqVjI3TmlCRGgwNlpCczRzNVZPcHpPK0I3bTlEMmZQbmtXRkNoWHl0ZGZMNHNXTGpiM1Nudis1U3FXeXVvL0g3Ny8vam95TURKdWJzWXRTMEEyeEhVR2owVUNuMDFsOVRIbjQ4Q0UwR28zTks2RUtVbVJrSk1xWEwxOW9aLzhXZG5GeGNaQWtLYzhObjR2ajk4Y2FSZTI4WFZ5TzEvbk4wZGVKbHU3cElpTWpVYnAwYWJzbnNCVkUzNnJVMU5SOEw2WHR5UHZHZ2xCWTdrdUtzNkkwdHBTVlpPWEZEaE15UkFWb3dlNmJHTHZtb3RDWS9acjVZdTN3N012RmMzUC9XU0krK25jL25xYWw1NzZ4SGVhODNoeWRxbGJLZlVNcTBvcnFTWk9JaUlpSWlJaUlpQXBlVVIxYnNqWWg4K0pOanlBcVJJYTNxNFpLSmNXV01WcDNJZ0tudytKc2Zsd2x6eEw0c1ZNQW5CWFdOeFcweFl4REozSHVVYXhEWWhNUkVSRVJFUkVSRVJFVmRreklFQlVnWjZVY3MzdlhFUjUzL05yL1lNL2F0enFsdkRHL2ZVdklaZUxMQ2FoMU9vemJleGgzNDUvbHZqRVJFUkVSRVJFUkVSRlJNY09FREZFQkc5amlaZFN0NkNrMFp1aU5XR3k3RUdYWFkxdFVMSWV2V3VldFdiTWxpUmxxak53ZGl0aVVWSWZFSnlJaUlpSWlJaUlpSWlxc21KQWhLbUJ5bVlRNTc0aHZnanR4L1gvUWFPMXJFZFh0bGNvWTFhUys0RDNLRkoyY2dpOTJoeUpaclhaSWZDSWlJaUlpSWlJaUlxTENpQWtab2tLZ2U0UHlhRm5kUjJqTTZ3OFRzU3cwek83SEQvS3ZpUUYxL0FUdTBmKzVHZmNVRS9ZZmcxcW5jMGg4SWlJaUlpSWlJaUlpb3NLR0NSbWlRa0NTZ0xsOTZnbVBPMlB6RlNTbWFleDZyQVJnZE5NRzZGUzFrdGlkK3Y5T1JqN0NWeUVub0xPbjJRMFJFUkVSRVJFUkVSRlJFY09FREZFaDBjclBCOTBibEJNYU0vcFpHb0ozM3JENzhUSkp3c3lBcG5pdGZCbUJlL1YvOW9aRllPNnhzMkJLaG9pSWlJaUlpSWlJaUlvN0ptU0lDcEU1NzlhREpJbU5HYnpqQnFLZXB0cjllSlZjaG04N3RFU05raThKM0t2L3MrbjZIZng2OXBKRFloTVJFUkVSRVJFUkVSRVZGa3pJRUJVaTlTcDZZbENMbDRYR1RNblE0cXROVi9JVXcwMnB4S0xPQWFoUXdsM1FYcGxhZHVFcTFseTU2WkRZUkVSRVJFUkVSRVJFUklVQkV6SkVoY3lzM25XZ1VvajlhaTRQRGNQRiswL3pGTVBieFJrL2RXbURsNXlkQk8yVnFlOVBuTWYyMitFT2lVMUVSRVJFUkVSRVJFUlUwSmlRSVNwa0t2dTRZWGk3YWtKajZ2WEFtRFVYb2M5anN4WmZEM2Y4MkRrQXJrcUZtQjE3enF6UVV3aTlIK1dRMkVSRVJFUkVSRVJFUkVRRmlRa1pva0pvYXM5YUtPRXNOdWx4OEZvTXRwN1BlN0tqdG84M2Z1Z1VBSlZjTG1DdlRPbjBla3c2Y0F6bkhzVUtqMDFFUkVSRVJFUkVSRVJVa0ppUUlTcUVTcFZ3d3ZpdU5ZVEhIYi91SWpJMHVqekhhVlMyRklJN3RJUkNKdjRRa3FIVllzeWV3N2p4SkY1NGJISThTZVVDZlVaS1FlOEdFUkVSRVJFUkVSRVZNZnFNRkVncTE0TGVEWWRpUW9hb2tCcmJ4UStsU29qdDEzSTdPZ2svNzc4dEpGYUxpdVV3NS9YbWtFbVNrSGhaSmF2VkdMazdGUGNURW9YSEpzZVNlMWVDSnVaV1FlOEdFUkVSRVJFUkVSRVZNWnFZVzVCN1Z5cm8zWEFvSm1TSUNpbDNad1dtdjFsYmVOelpXNjdpY1dLNmtGanRLbGZFVjYxZkV4THJlWEdwYWZoODV5SEVwS1E2SkQ0NWhsUE5Ea2c5KzA5Qjd3WVJFUkVSRVJFUkVSVXhxV2YvZ1ZQTjlnVzlHdzdGaEF4UklmYnA2MVZSdFpTYjBKaFBVOVNZdWVXcXNIamRxMWZHeEJhTmhjWEw2bUZTTWtic0RFRkNlb1pENHBONGJxMCtSc2J0bzhnSU8xblF1MEpFUkVSRVJFUkVSRVZFUnRoSlpOdzVDcmRXUXdwNlZ4eUtDUm1pUWt5bGtHRnVIMy9oY1g4OWNBZFhJeE9FeFh1MzFpc1kyVVQ4ZmdMQTNhY0pHTFU3RkNscWpVUGlrMWlTa3pzOGVnWGgyVC9qbVpRaElpSWlJaUlpSXFKY1pZU2R4TE4veHNPajE5ZVFuTVJPVGk5c0pMMWVyeS9vblNBaXkvUjZvTlhYQjNEczFoT2hjYnY2bDhXT2NhMkZ4bHg4NWhLV1h4UzMraWFyWmhYSzR2dU9yYUdTTTQ5Y0ZHVGNPWWFFTGRPZ2VxVWxYQnEvQTBYcDZzVytLUnNSRVJFUkVSRVJFVmxIbjVFQ1Rjd3RwSjc5QnhtM2o4TGpyYStocXRxOG9IZkxicEprWGFOdEptU0lpb0NUZCtMUWJQWis0WEYzam0rTkx2WEtDb3VuQi9EZGlmTllkK1dtc0poWmRhemlpNjlmYnc2WmRjYzNLbUQ2OUNRa0gxbUc5T3Y3b1kyN0QzMUdTa0h2RWhFUkVSRVJFUkVSRlFLU3loVnk3MHB3cXRrZWJxMCtodVRrWHRDN2xDZE15QkFWTXdOK09ZbTFKKzRMalZtN2dnY3VCbmFDUWk0dXdhSFQ2eEYwNURTMjNnd1RGak9yM2pXcllYTExWOEdVREJFUkVSRVJFUkVSRVJVRzFpWmtXUHVIcUlqNDV0MTZjRktJL2NwZWpVekEwcEM3UW1QS0pBblRXalZCeHlxK1F1TWFiTHArQjcrY3ZlU1EyRVJFUkVSRVJFUkVSRVNPd29RTVVSSHhzbzhyeG5ieEV4NzNxMDJYOFRSRkxUU21USklRMkxZWlhuKzVvdEM0QnNzdlhNV2F5emNjRXB1SWlJaUlpSWlJaUlqSUVaaVFJU3BDSm5XdmlkSWVUa0pqUGtuS1FORFdxMEpqQW9CQ0pzT2NkczNSNXVVS3dtTUR3UGNuTDJENzdYQ0h4Q1lpSWlJaUlpSWlJaUlTalFrWm9pTEV3MFdKMmIzckNvKzdjTTl0M0lwT0VoNVhLWk5oYnJzV2FGMnB2UERZQURBcjlCUkM3MGM2SkRZUkVSRVJFUkVSRVJHUlNFeklFQlV4SHdkVVFlMEtIa0pqcXJVNlRGai9uOUNZQmtxWkRQUGF0VVNMaXVXRXg5YnA5WmgwNEJqT1BZb1ZIcHVJaUlpSWlJaUlpSWhJSkNaa2lJb1loVnpDZC8zckM0Kzc1V3drRGw2TEVSNFhBRlJ5R1lJN3RFVHppbVdGeDg3UTZqQm16MkZjZlJ3blBEWVJFUkVSRVJFUkVSR1JLRXpJRUJWQlhlcVZSZWQ2NHBNYlk5WmNoRmFuRng0WEFGUnlPWUk3dEVMVEN1TDNPMW10eG9oZGgzRGpTYnp3MkVSRVJFUkVSRVJFUkVRaU1DRkRWRVFGOS9PSFRKS0V4cng0L3lsV0hBNFhHak1ySjdrYzMzVm9oU2JseXdpUG5aQ2VnYzkyaHVCMi9EUGhzWW1JaUlpSWlJaUlpSWp5aWdrWm9pS3Fia1ZQREdsVFJYamNxUnN2SXpGTkl6eXVnYk5DamdVZFc2Tnh1ZExDWXo5THo4RHdIUWR4OTJtQzhOaEVSRVJFUkVSRVJFUkVlY0dFREZFUk5ydDNIYmc3SzRUR2pINldocm4vWGhjYTgzbk9DamwrNk5RYURjdVdFaDQ3UGkwZHczWWN4TDFuaWNKakV4RVJFUkVSRVJFUkVkbUxDUm1pSXF5TXB6TW1kNjhwUE81M08yOGcvSEd5OExoWnVTZ1UrTEZUQUJxVThSRWVPeTQxRGNOMkhFUkVRcEx3MkVSRVJFUkVSRVJFUkVUMllFS0dxSWdiMDlrUHZ0NnVRbU9tYTNTWXRPR1MwSmptdUNvVldOaTVqVVBLbDhXbXBPTFRIUWNSbGVqWXhCSVJFUkVSRVJFUkVSR1JOWmlRSVNyaVhGUnl6TzFUVDNqYzlTY2pjT3pXRStGeG4rZXF6RndwMDdSQ1dlR3hZNUpUOE9tT2czaVl4S1FNRVJFUkVSRVJFUkVSRlN3bVpJaUtnWDdOZk5Ha2lyZnd1R1BXWElCT3J4Y2U5M25PQ2prV2RHeUYxcFhLQzQvOU1Da1p3M2FFSUNZNVJYaHNJaUlpSWlJaUlpSWlJbXN4SVVOVURNZ2tDZDhQcUM4ODdxbTdjVmh6L0w3d3VPYW81SExNYjk4UzdTcFhGQjQ3TWpFSnczYUVJRFlsVlhoc0lpSWlJaUlpSWlJaUltc3dJVU5VVExUeTg4RTdUY1FuTXliL2ZRa3BHVnJoY2MxUnltVDQ1dlVXNkZ5dGt2RFk5eE1TTVh4bkNPSlMwNFRISmlJaUlpSWlJaUlpSXNvTkV6SkV4Y2pjUHZXZ2xJdjlXaitJUzBYd2podENZK1pFTHBNUTJLWVplbFN2SWp4MitOTUVETnR4RVBGcDZjSmpFeEVSRVJFUkVSRVJFZVdFQ1JtaVlxUmFhWGVNNnZTSzhManp0bDlIWkh6K2xmdVNTUkttdDI2QzNqV3JDWTk5OTJrQ1B0c1pnbWZwR2NKakV4RVJFUkVSRVJFUkVWbkNoQXhSTVRPdFoyMlVkRmNKalptU29jV1V2eThKalprYm1TUmhjc3RYMGIrT24vRFl0K0tlNHJPZElVaGdVb2FJaUlpSWlJaUlpSWp5Q1JNeVJNV01sNnNTTTNyVkVSNTMxZEY3T0JNV0x6eHVUaVFBWTVzMXhQditOWVhIdnZFa0hpTjJIMEpTaGxwNGJDSWlJaUlpSWlJaUlxTG5NU0ZEVkF3TmExY1ZmbVZMQ0k4N1pzMEY2UFhDdytaSUFqQ3lTWDE4MHFpdThOaFhZK013Y3ZjaEpLdVpsQ0VpSWlJaUlpSWlJaUxIWWtLR3FCaFN5bVVJN3VjdlBPNlJtNCt4NFZTRThMaTVrUUI4MHJBT0pqUnZKRHoycFpnbitHSjNLRkxVR3VHeGlZaUlpSWlJaUlpSWlBeVlrQ0VxcHJvM0tJL1hhNVVXSG5mOHVvdElUaStZNUVXZjJ0VVIxTFlaNURKSmFOd0wwWTh4WnU5aHBHbTBRdU1TRVJFUkVSRVJFUkVSR1RBaFExUk1TUkx3WGYvNmtNVG1MdkFnTGhWenRsMFhHOVFHWGFxOWpBVWRXOE5KTGhjYTkrekRHSXpkZXhqcFdpWmxpSWlJaUlpSWlJaUlTRHdtWklpS3NZWXZlK0dEVnBXRnh3M2VlUU8zbzVPRXg3VldpNHJsOEV2WHRpaWhVZ3FOZXlvcUd1UDNIVUVHa3pKRVJFUkVSRVJFUkVRa0dCTXlSTVZjMER0MTRhb1N1NW9rUTZQRG1EVVhoTWEwbFg4Wkgveld2VDE4WEYyRXhqMys0QkhHN1R2QzhtVkVSRVJFUkVSRVJFUWtGQk15Uk1WY2VTOFhUT2hXVTNqY2Z5ODh4STZMRDRYSHRjVXJMM2xpZWZmMnFPamhMalR1OFFlUDhNV2VVS1NvQzZaWERoRVJFUkVSRVJFUkVSVS9UTWdRdlFER2QvVkRSVyt4SzBrQVlQUmZGNUN1MFFtUGE0dnlKZHl3dkh0NytIbDdDWTE3OW1FTVJ1d0tRVktHV21oY0lpSWlJaUlpSWlJaWVqRXhJVVAwQW5CelVtQitYMy9oY1c5RkorR0gzVGVGeDdXVnQ0c3psblpyaDBabFN3bU4rMS9NRXd6ZmVSRFAwak9FeGlVaUlpSWlJaUlpSXFJWER4TXlSQytJZmswcm9aV2ZqL0M0Z2YrN2hzajRWT0Z4YmVXdVVtSlJsellJcUZSQmFOeHJqK1B4NmZZRGlFdE5FeHFYaUlpSWlJaUlpSWlJWGl4TXlCQzlJQ1FKV0Rpd0lTUkpiTnprZEEwbXJQOVBiRkE3T2NubCtMWjlTN3hiNnhXaGNXL0hQOE1uT3c0aUpxWGdFMDlFUkVSRVJFUkVSRVJVTkRFaFEvUUNhZml5Rno1cFcxVjQzRFhINytQd2pjZkM0OXBETHBNd29VVmpqSDZ0Z2RDNDRVOFRNUFRmQTNpWWxDdzBMaEVSRVJFUkVSRVJFYjBZbUpBaGVzRUV2VjBYWHE1SzRYRkgvbmtlV3AxZWVGeDdTQUFHMXF1QmVlMWFRQ1dYQzRzYm1aaUVJZjhlUUVSQ2tyQ1lSRVJFUkVSRVJFUkU5R0pnUW9ib0JlTlR3Z216ZXRjUkh2ZmkvYWRZR25KWGVOeThhRi9GRjcrKzhUcThuSjJFeFl4T1RzSFE3UWNROWpSQldFd2lJaUlpSWlJaUlpSXEvcGlRSVhvQkRXOVhEWFVxZUFpUE8rMmZ5M2lTbENFOGJsNzRseTZKRlQwNm9KSkhDV0V4SDZla1l1ajJBN2o2T0U1WVRDSWlJaUlpSWlJaUlpcmVtSkFoZWdFcDVUTDhPTENoOExoeHlSbVl0dkd5OExoNVZkSERIWC8wN0lENlpYeUV4WHlhbG81aE93N2lWRlMwc0poRVJFUkVSRVJFUkVSVWZERWhRL1NDYWwrN05IcS9Xa0Y0M0NVSDcrRDh2YWZDNCthVnA1TUt2M1J0aTA1Vkt3bUxtYUxXNEl2ZG9kZ2ZGaUVzSmhFUkVSRVJFUkVSRVJWUFRNZ1F2Y0NDKzlXSGswTHNZVUN2QjBhdVBnKzlYbWhZSVZSeU9ZTGFOc01IOVdzSmk2blc2VERwd0RGc3VuNUhXRXdpSWlJaUlpSWlJaUlxZnBpUUlYcUJWU25saGduZGFncVBlL1RXWS94MS9KN3d1Q0xJSkFralh2WEgxRlpOSUpkSlFtTHFBY3c1ZWdiTExseEZJY3hERVJFUkVSRVJFUkVSVVNFZzZmV0ZjUjQ3RWVXWDVIUU5hazdhaFFkeHFVTGpsdk55eG8xNVhWSENXU0UwcmtqbkhzVmk0djZqaUU5TEZ4YXpYeDAvakczYUFESkpUTEtIaUlpSWlJaUlpSWlJQ2pkSnNtNHdrQ3RraUY1d2JrNEtCUGVyTHp6dXc2ZHBDTnA2VlhoY2tScVZMWVhWYjNaQ3paSXZDWXU1N3NwTnpEaDBFaHFkVGxoTUlpSWlJaUlpSWlJaUt2cVlrQ0VpOUhuTkZ3RTFTZ21QdTJEWExkeDRtQ2c4cmtobDNWM3hlL2YyNkZ5dGtyQ1lPKy9jdzlpOVI1Q3EwUWlMU1VSRVJFUkVSRVJFUkVVYkV6SkVCRWtDZmh3b3ZzeVdXcXZENkw4dW9MQVhSblJXeUJIVXRqbEdOYWtQVVgrQll3OGU0ck9kSVhncXNCd2FFUkVSRVJFUkVSRVJGVjFNeUJBUkFLQkJKUzhNYTFkVmVOeGRseDVoMjRVbzRYRkZrd0M4NzE4VFAzWU9nTHRLS1NUbXBaZ24rR2piZmtRa0pBbUpSMFJFUkVSRVJFUkVSRVdYcE5jWDlybnJSSlJmNHBNelVHUGlMc1FtaWwzVlViV1VHNjU4MHhuT1NyblF1STV5LzFraXh1NDdndkNuQ1VMaWVUcXBzS0JqYS9pWDhSRVNyNmhJVnF1eCt0SU5ITG9YaVFjSlNTemhSa1JFUkVSRVJQbkNSYUZBUlE5M3RIbTVBZ2JWcXdFM3BaaUpsMFJFbGtpU2RhV0htSkFoSWhNckRvZmp3OTlQQzQ4YjlIWmRUTzFaUzNoY1IwbktVR1A2b1JNNGZGL002aDZWWEliWmJacWhReFZmSWZFS3UxTlIwUWc4Y2hyTks1UkZUNzhxcU9ybENWZWxvcUIzaTRpSWlJaUlpRjRBS1dvTjdqNTlocTAzdzNBODhoR210MnFDMThxWEtlamRJcUppakFrWklyS0xUcTlId05jaE9IcnJzZEM0cmlvNXJzL3JBbDl2VjZGeEhVbW4xK1BYYzVleC9NSlZZVEZIdlZZZmcrclZGTmFycGpBNkZSV05tWWRPSXJCdE16UXVWN3FnZDRlSWlJaUlpSWhlWUdjZnhtQjZ5QW5NYk5PVVNSa2ljaGhyRXpMc0lVTkVKbVNTaE1XREcwRXVFNXN5U01uUVl2emEvNFRHZERTWkpPR3p4dlh3WTZjQWVEaXBoTVJjZU9vaTVoNDlBNjJ1ZU9iQ2s5VnFCQjQ1amFEWG16TVpRMFJFUkVSRVJBV3VjYm5TQ0d6YkRJRkhUaU5aclM3bzNTR2lGeHdUTWtTVWpiK3ZKMFoyZkVWNDNBMm5JbkR3V296d3VJN1cwcmNjMXI3VldWZ1BtSTNYNzJEc3ZzTklVUmUvbmlxckw5MUE4d3BsMGFoc3FZTGVGU0lpSWlJaUlpSUFtVW1aNWhYS1l2V2xHd1c5SzBUMGdtTkNob2pNbXZWV0haVHpjaFllZDlTZkY2RFJGcjNWSVdYY1hMSDBqZGZ4dm45TklmR09SanpFME8wSEVKdVNLaVJlWVhIb1hpUjYrbFVwNk4wZ0lpSWlJaUlpTXRIVHJ3cEM3MFVXOUc0UTBRdU9DUmtpTXN2RFJZbnYrdGNYSHZmeWcyZFlmT0MyOExqNVFTR1RZVlNUK3ZpaFUyc2hKY3h1UEluSDRLMzdjUDFKdklDOUt4d2VKQ1NocXBkblFlOEdFUkVSRVJFUmtZbXFYcDU0a0poVTBMdEJSQzg0Sm1TSXlLSitUU3ZoOVZyaSs0Qjh0ZkVLWWhQVGhjZk5MNjE4eTJOTnI4N3dMMTB5ejdGaWtsUHcwYmI5MkhYbm5vQTlLM2lwR2cxY2xZcUMzZzBpSWlJaUlpSWlFNjVLUmJFc0hVNUVSUXNUTWtSa2tTUUJQdzFxQ0lWY0VocjNXYW9hVS82K0pEUm1maXZyN29xbDNkcmgvWHA1TDJHV29kVmlXc2dKL0hqcUluVDZvbGZPallpSWlJaUlpSWlJaUhMSGhBd1I1YWgyQlErTTdlSW5QTzZ5MERDY3Voc25QRzUrVXNoa0dQVmFmWHpmVVV3SnM5V1hybVBVN2xBa3BHY0kyRHNpSWlJaUlpSWlJaUlxVEppUUlhSmNUZTlaR3hXOVhZVEcxT3VCWVN2T1FxTXQraXRDQWlwbGxqQjd0VnpleTd1ZGlIeUU5N2Z1eFozNFp3TDJqSWlJaUlpSWlJaUlpQW9MSm1TSUtGZnV6Z3I4OEY0RDRYSFAzM3VLbi9mZkZoNjNJSlIxZDhYaXJtM3haZk5HY0pMTDh4VHJRVUlTUHRpNkR3ZnZQUkMwZDBSRVJFUkVSRVJFUkZUUW1KQWhJcXYwYmx3Um5ldVZGUjUzMnNiTGlJeFBGUjYzSU1na0NYMXJWOGZhdHpxamJxbVNlWXFWcXRIZ3kzMUhzZVRjWmZhVklTSWlJaUlpSWlJaUtnYVlrQ0VpcTBnU3NHaFFRNmdVWWc4YlNXa2FqUDdyZ3RDWUJhMlNad2tzNjk0ZW43L3FENFVzYjMrdjM4NWZ3Zmg5UjloWGhvaUlpSWlJaUlpSXFJaGpRb2FJckZhOWpEc21kcXNwUE80L3B4OWd4OFdId3VNV0pMbE13b2YxYTJIMW14MVIzZHNyVDdGQzcwZWgvK2JkK0MvNnNhQzlJeUlpSWlJaUlpSWlvdnpHaEF3UjJXUnk5NXFvVnRwZGVOd1JxODhqSlVNclBHNUJxKzd0aFZWdmRzUkhEV3BESmtsMng0bE9Uc0dRN1Fmd3g4VnJMR0ZHUkVSRVJFUkVSRVJVQkRFaFEwUTJjVkhKOGN2Z1JzTGpoc1VtNCt1dDE0VEhMUXlVTWhrK2Exd1B5M3UwUnlYUEVuYkgwZW4xK1BuTWZ4aTFPeFJ4cVdrQzk1Q0lpSWlJaUlpSWlJZ2NqUWtaSXJKWng3cGw4Rjd6U3NMamZydmpCcTVHSmdpUFcwcklHaVFBQUNBQVNVUkJWRmpVTFZVU2E5L3FqQ0VONjBDWmg5NHlKeUlmb2YvbTNUZ1ZGUzF3NzRpSWlJaUlpSWlJaU1pUm1KQWhJcnQ4UDZBQlhuSlRDWTJwMXVvd2ZPVTVGT2VLWEU1eU9ZWTFxb3YxYjNkQnN3cGw3WTd6SkRVTm4rOE13UzluTDBHcks4Wi9NQ0lpSWlJaUlpSWlvbUtDQ1JraXNrdHBEeWZNNytzdlBHN29qVmlzUEJJdVBHNWhVOG1qQkJaMWFZTjU3VnFndEt1TFhUSDBBSlpkdUlwaE93OGlLakZaN0E0U0VSRVJFUkVSRVJHUlVFeklFSkhkUGdxb2pGWitQc0xqamw5M0VVK1NNb1RITFd3a0FPMnIrT0tmZDk3QW9IbzFJWk1rdStLY2Z4U0x2cHQyWWNQVlc5QVY1K1ZGUkVSRVJFUkVSRVJFUlJnVE1rUmtONWtrWWNrSGphR1VpejJVUEVuS3dNUU4vd21OV1ppNUtoWDQ0clg2V1B0V1p6UXNXOHF1R0trYURlWWZQNGRoT3c0aUlpRko4QjRTRVJFUkVSRVJFUkZSWGpFaFEwUjVVcnVDQnlaMHF5RTg3ckpEWVRoeTg3SHd1SVZadFpjOHNiUmJPOHh1MHhUZUxzNTJ4VGozS0JiOU51M0NYNWR2Y0xVTUVSRVJFUkVSRVJGUkljS0VEQkhsMmRRZXRWQ3R0THZ3dU1OV25JVmFxeE1lOS8reGQ5NVJVVnp2SDM2VzNoVEVGakhZWWkrUnhGNWlpV0tMUmswMHhxalJHRTFpNzcwTGF1d2FFZzBJOWg2d1lFRWt4bTVRc1NKcUpBcUtvS0NDOUxJTDgvdURzL05sWVhmWlhSYlVYK1k1eDNOazVzNmR1N3N6ZCs2OG43ZTh6Y2lBSGpXcmNhQmZEMForMUFBYmN6TzkrOGpNem1idDVadU1PSHFLeU5kSnhoK2toSVNFaElTRWhJU0VoSVNFaElTRWhJU0VoTjVJZ295RWhFU1JzYll3WmVQUWo0M2ViMWgwRW10UGhCdTkzM2NCT3d0emZ2eTRJWWUvNnNrM0RldGdZVUJhdU50eHIvam1VQ0JiYjkxRGtmUGZFcllrSkNRa0pDUWszazRFS1lKWFFrSkNRa0pDUWtMaVA0d2t5RWhJU0JnRjE0WVZHZFNxaXRIN1hYZ29qTWlYcVVidjkxMmhqSlVsazF1NGNMRC9aL1N0VXdNVG1VeXY0N095Yy9nMTVEWmZIVGpCdVNmUi9IOHdnZHkvZjUrN2QrOFcyaTQ3TzV2czdHeTkrMWNvRkd6YnRvMUhqeDVwYlNjSUFtdlhydVhodzRkNm4rTk5jK0RBQVE0Y09FRE9PeUxVQlFRRWNQandZWjNhWm1abXNuZnZYcTVkdTFiTW95bytldlRvZ2F1cmE1SDdDUWdJNE9qUm8wWVkwWnRIb1ZDUWtxSytQcFlnQ015YU5ZdFpzMmJ4NnRVcm81MXY1ODZkUEhqd1FLdnhPQ0VoQVE4UER6dzhQSXh5WGlXUEhqM0MyOXVieE1SRW8vWmIwcXhkdTVaSmt5Wng5ZXJWRWp0bldscWExcmt0T3p1YitQaDRnL3IyOC9QRDI5dGI3VFhoN2UyTnI2K3ZRZjNxaTZ1ckszMzY5Q25XY3lRbUpocjkrb3VMaTJQVnFsV01HVE9Hakl3TW8vUjUrL1p0a3BLMFJ3UEw1WEpDUTBPTmNyNjhIRHAwaUpDUUVJUFdHdnB5NnRRcFRwMDZSVlpXVnJHZjYxM2liVmtmaElhR0VoRVJZZlIraTVOVnExWXhjK1pNN3QyN3A3WGR5cFVyV2JKa0NRcUZvb1JHWmx3RVFlRE9uVHZjdVhOSDdYN2xQbjJFWWtFUVdMTm1qVTd2STRZUUZSWEZ2bjM3ZVBEZ2dkWXgrUHI2RWg1ZS9NNkxVNmRPWmVIQ2hUeDkrclRZenlVaElTSHhYMEgvWERnU0VoSVNHbGp6alF2SGJ6OG5JZFY0TDR2cFdkbU0yM0VELzRsdDBWT0wrSDlGUlZzYjVyUnR4cEFQNitKNS9RNkJENS9vZGZ5VHhHUW1CMTJnYWFVS1RHN3hFYlhMT2hUVFNJdU9JQWdzWGJvVXlIMEJzTFMwRlBlZFBuMmFwVXVYVXJseVpUWnQyb1M1dWJuYVByS3lzdmpzczg4QThQZjN4OXJhV3Vmekh6OStuSjA3ZHhJWUdNaHZ2LzFHbVRKbDFMWTdmUGd3eDQ4ZjU4S0ZDK3pZc1FNYkd4dWR6L0dtMmJoeEl3QTllL2JFd3NMQzRIN0dqeCt2MFVpdUt6WTJOdno2NjY5YTIzaDdlNU9VbEVUdjNyMEw3ZS9FaVJQNCtQaFFyVm8xUEQwOU1USFIzZmNrT1RtWjc3Ly9YdWYybXRpL2YzK1IrekFHR3pac0lDTWpnNTQ5ZTc3cG9SU0o5UFIwRmkxYVJHeHNMRXVXTE1ISnlVbGx2MXd1SnlRa0JNQm9CcVByMTYremJkczJkdXpZd2Q2OWV6WE9BeWtwS2ZqNyt3TXdidHc0bzV3N096dWJsU3RYOHUrLy8vTDMzMy9qN2UyTnJKZ2VnSU1IRDlhcnZhbXBLZHUyYmRPcHJVS2g0Tnk1YzZTa3BLak00OFhKaVJNbjhQVDBwRjI3ZGt5YU5FbHRtMzM3OXJGNzkyN0dqUnRIMTY1ZDllci8yTEZqUkVWRk1XTEVDTFg5T2pzNzA2OWZQNzM2VEV0TEl5RWhnUmN2WGhBWEY4ZXpaODlJVFUxbDlPalJldldqamNqSVNQNzQ0dy9HangrdjAyOGhDSUw0T1k0ZVBXcTAzeTh4TVpIVHAwK1RsWlhGOHVYTG1UOS9mcEd1N2N6TVRPYk1tVU4yZGphK3ZyNXFuOE01T1RtTUdqV0ttSmdZdkx5OGVQLzk5NHZ5RVVSU1UxUHg5UFNrVktsUzdObXp4eWg5YXVQbm4zOEc0S09QUHNMUjBkSGdmb1lQSDI2VThaaWJtK1BwNldtVXZvcENTYTBQQ3NQRHc0T0lpQWltVHAycTk3enlKcmgxNnhhQmdZSFkyZGxScmx3NXJXM1BuVHRIUmtZRzA2Wk5LN0F2T3p1YkV5ZE8wTEpsUzhxV0xWdGN3OVZJUkVRRUd6ZHVaTlNvVVZTdlhsMXRHN2xjTGo0UGdvS0NDdXhYN2p0MjdKak9hK0pEaHc0UkVCREEyYk5uMmJseko2VktsVEx3RTZqbi9QbnpiTm15aGFGRGgxSzdkbTIxYlM1ZnZveW5weWQxNjlZMXVsTklYbUpqWTdsMTZ4WXltWXlKRXljVzIza2tKQ1FrL210SWdveUVoSVRScUZEYWtoVURQbVRrNWhDajludjA1ak1PWFkrbWI1UEtSdTMzWGFSSzZWSXM2ZENLb1IvV1krTzFVTTQvaWRIcitKQm5jUXc2RkVpdjJ0VVozYVFSNVd4MEZ5cEtpcHljSE02Y09RUEFoQWtUVkF4QnJWcTFvbHk1Y2tSSFIrUHI2OHZBZ1FPTmZ2NWV2WHB4OGVKRnJsKy96dEtsUzFteFlrVUJnOUdUSjAvdzhmRUJZT0xFaWUrVUdHTk1vcU9qQy9WTUxneGJXMXNqalNhWEhqMTZzRy9mUGlJakkvbnp6ei9wMHFXTHpzZm01T1NRa0pCZzFQRzhqWFR0MnRXZzZLZ2pSNDVnWldWVkRDUFNqb21KQ1lJZzhQVHBVOGFQSDQrN3V6dDE2OVlWOTh2bGN2SC9abWJHV2RxZVAzOGV5RFYrYWhKamlvdjkrL2Z6NzcvL0F2RGpqei9xYmJDT2k0dGo1c3laaGJiYnZIa3pzYkd4ZXZXdGp3SHo0c1dMcEtTa1VLRkNCUm8xYXFUWGVmSWlDQUozNzk0bE9UbFovSmVZbUVoY1hCeXhzYkhFeHNiU3NXTkhSb3dZd1ljZmZvaTV1VG5IangrblhMbHlEQmt5UktXdkJ3OGVzR1BIRGl3c0xHamN1TEhhODRXSGh4TVhGNmQyWDBwS0NpWW1KbHk4ZUZIdC92VDBkTFg3Ykd4cytPaWpqNEJjeitmRml4ZVRrcEpDVWxLU3hvaUhRWU1HWVc5dnIvRjcwUlZCRUZpeVpBbVJrWkc4ZVBFQ056ZTNRZ1dXdko3aXhoUURhOVdxeGFoUm8xaS9majNYcjE4blBEeGNvN0ZSRjBKQ1Fzakl5S0JwMDZZYW44TW1KaVowN2RvVkx5OHZObTdjeUpJbFN3dytYMTdPbnorUFFxR2dhOWV1bUpxYUdxWFBraUFxS3Nvby9XaHlpUEh3OEJCRmFtT2h6b2h1Q0lhc0Q3WnUzVXFqUm8xbzBxU0p4amF4c2JGRVJFUWdrOGxvMGFLRlVjWmFuR1JrWkxCbXpSb0F4bzRkUy9ueTVRRzRlZk1tOWV2WDEwbVVFQVNCMDZkUHMyM2JObUppWW1qVnFoV0xGeThHTUVxRXJ5WTJiOTZNczdPeitQZlJvMGU1Y2VNR2MrZk81ZGRmZnkyUjUzVmtaQ1NiTjI4R1lPVElrYUlZRXhVVnhaUXBVL1R1VDUwVHovWHIxd0ZvMnJTcDJtTUVRV0RIamgwQURCMDZWSy96TFZ5NGtDZFB0RHYyS1Q4ZjVBcHlBQTBiTnNUQndYZ09mV0ZoWVFRR0JuTG56aDNpNHVJUUJJR0tGU3ZTckZrenZ2cnFxemNpOEVsSVNFaVVKSklnSXlFaFlWU0d0NnZHdGd1UlhIancwcWo5anQ5NWc4NE5LbExLU3BxMkFHbzdPckRXOVJQdXZveG5iMWc0Sng4OTBibE9qQUQ0UDRnZzZGRVVReitzeStCR2RiRXllemVNQ1ZaV1Znd2ZQcHdWSzFhd2UvZHVYRjFkQy9YczB4ZVpUTWIwNmRNWk1XSUVzYkd4eE1YRlViRmlSWlUyMjdadEl5TWpnNEVEQi9MSko1OFk5ZnlHWXNnTHNES0tTQmQyNzk0dHZyVG54MUJqU1hHOHRKdWJtL1AxMTEveisrKy9GMGxjMGZjekpTWW02dTBaLzZiSmE5VFF4dE9uVHpFek0zc2pZZ3lBcGFVbDd1N3VMRjY4bU9EZ1lLWlBuODdDaFF2NStPUGMybVY1QlJsTlJrSjl5TTdPNXRLbFN3QjgrdW1uUmU1UEg2S2lvdGk1Y3ljQW5UdDNwbm56NW5yM29WQW85REs2bXBpWUVCZ1lXR2c3ZGZlcnRnaWI1T1JrSVBmZXlDK002RXIvL3YzcDNiczM3dTd1dkh5cHVxNnd0YlhGMGRFUkp5Y24wU0RtNU9URTBxVkxtVGh4SWp0MjdLQkdqUnEwYWRNR2dQajRlQllzV0lCQ29XRFdyRm04OTk1N2FzL3A1K2ZIcVZPbnRJNXI0Y0tGYXJlL2ZQbFM3VDVuWjJmUndGV2hRZ1VlUDM2TWxaVVZqbzZPdkh6NUVvVkNRYmR1M2JDM3Q4ZkJ3UUY3ZTN1akNTRXltWXk1YytjeWNlSkVidHk0d2Z6NTgzRjNkOWQ2citRVlpIUVY0Yjc2Nml1OXhpVUlBblBuemkyMG5iYUlRNldoc0VPSERscjc2TnUzTHdFQkFieDQ4WUxrNUdTOXZOa0xlMDd0M2J1WHZYdjNGdHFQc1VRRlkyQmxaY1dSSTBjTVBsN2JkMkpyYTF2aUlyYXU2THMrdUhEaEFydDI3Y0xTMHBMbHk1ZlRvRUVEdGUyVTErRkhIMzFrVklOMWNiRng0MFppWW1MbzJMRWpuVHAxQW5LRmpmWHIxOU9sU3hlMWtUQks1SEk1cDA2ZHdzL1BqOGpJU0FBcVZhcEVpeFl0RUFRQm1VeW04OW9DNE5XclY2U2xwV0ZtWmthbFNwVUtiWjkvM3ZyaGh4KzRmZnMya1pHUkxGaXdnRFZyMWhqTk1VTWRLU2twTEZpd2dJeU1ERnEyYktrU2daeWRuVzBVcDU3TXpFenUzcjJMdmIwOWRlclVVZHZteElrVFlqcXpXYk5tYWUxdjh1VEpkTy9lWGZ6NzJiTm5lcTBSbE0vRGR1M2E2WHhNWWV6WnMwZEY5RkVTRlJWRlZGUVVRVUZCL1B6enowVVM3Q1VrSkNUZWRpVExwb1NFaEZFeGtjbndITllFbDNsQnlMT05WNS9pYVh3NkN3K0dzWHFnZW8vVy95cjF5em15dUgwTEpqUnZ6SUg3RC9HOTl5K3YwblhMeTU2dVVQRDc5VHZzdi9jdi9ldlZwRis5bXBTeEtwbTBNa1doYytmT0hEaHdnSC8vL1JjZkh4OW16SmhoVUQrRnBlM0l5Y2tSRFhmNVVlYUxQM2Z1SEJjdVhGQjdmT1hLbFhGemN6Tm9iSWFnend1dzhrWHMvZmZmMTlub1Y1d3Z1SWFnVUNqNDRZY2ZOTzZ6dHJZbU1EQlFvNkhaeTh2cmpYd21YZExGS05OdUZkYlcxTlNVVFpzMkdUd1dkUy9ENmxBYWl0OGs1dWJtTEZpd2dFV0xGaEVjSEl5N3V6dmJ0Mi9IenM1T05QeURjU0t1TGwrK1RGSlNFalkyTmlVcXVHWm1ackpzMlRLeXNySW9VNmFNd1Ntcm5KeWNWSXkvUFhyMFFDNlhGNHRCV0pjSW04ek1UTDBqY1pRb1V5Sk9uejZkN094czdPM3RjWE56NDltelp4dzZkRWp0TVRWcjFtVHk1TWxjdUhDQktsV3FxUFJWdFdwVk9uWHFwTld3OU1NUFB6Qm8wQ0MxK3laTW1FQjJkcmJhTkl2RGh3L252ZmZlRTFOdTV0MmVGMHRMUzQ0ZlB5N09QNE1IRHlZMk50WWd6MnBkcVZxMUt1N3U3a3lmUHAzcjE2K3plUEZpRml4WW9IRU9ORVNRMGRjUW1aNmVUbnA2dWw3SDVDVWxKWVdMRnk5aWFXbEoyN1p0ZFJiNHYvamlDNDM3S2xhc0tBcWllWkhKWkFhbk9udjY5S2xldFNuZWRZWVBIMjYwdEdpR1lxejFRZHUyYmVuWnN5ZEhqeDVsenB3NXJGbXpoaG8xYWhSb0h4QVFBT1N1VDk5MmdvS0NPSDc4T003T3ppcnBwOXEyYmN1V0xWczRlZklrTld2V3BHL2Z2Z1dPM2Jsekp3RUJBYngrL1JySVhYY09IRGlRVHovOVZDVktUTmUxeFlrVEovamxsMTh3TXpOandZSUZ0R3paVXUvUFkybHB5ZHk1Y3hrMWFoVDM3dDFqNDhhTlJrc2ZtcC9NekV3V0xseElURXdNNzcvL2ZvRkkxR3JWcWhubE9Sc2NISXhjTHFkMTY5YklaRElDQWdLd3RiVVZuMXV2WHIzQzI5c2JnSTRkTzZvVkFUTXpNd2tJQ0VBUWhBSUN0TFpVZy9ranFCOCtmTWpEaHcrUnlXUkdGV1Jldm55SnRiVTF2WHYzcGxXclZsU29VSUhVMUZUT25qM0xuajE3U0U1T3hzM05qUzFidHJ4MTd4OFNFaElTeGtLYTNTUWtKSXhPL2NxbG1mNVpIWmI0YXk4U3FTL3JUNFl6cEUxVlhLcTgvZDVuSlUxWmF5dEdmdFNBWVkzcmNTb2lpcjFoNGR4NW9WdHg2L2owRER5djMySExyWHQ4VnJNcTN6U3NRM1dIMHNVOFlzT1J5V1FNSHo2YzJiTm5jK3JVS2I3NDRndHExYXFsMGthWGRDdTZlSWVscGFWcDNSOGRIYTF4WDBtbk1OSDFCUmorNTkzcTZlbFpwQm95U29yRCtKSzNUNlZSVnJtdFNwVXF6SjQ5dTlEZlVGczZOVU5TZGhrRGZid1NDMnViMzFCNjU4NGRNUTBKNUw2UWcrcDNXVmk5bnZ3a0p5ZVRuWjJ0TVRxcUpERXpNMlArL1Btc1hyMmFQbjM2WUdkbkIvelBFR3huWjJlVSswN3BPZjdwcDUvcVZYK3FxS3hidDQ3dzhIQmtNaG1USmswcVlFUkpURXhrenB3NTlPclZpODZkT3hmYkhETnQyalJ5Y25KWXZYcDFvVzNWR1o4RVFlREhIMzhrSWlJQ1YxZFhwaytmWHVReEtkTjlnV1p4ZU1xVUtRVkVnUVVMRmhSb0Z4Y1hKMFpBUWNHNTA5SFJVV09ORHBsTWhybTV1VVlCWE51K3ZPaHFZTkkydDZhbHBhbmRyK2xaMEtCQkE2Wk9uY3JTcFVzSkRnNW0rL2J0R3Z0WGlzSXltVXp2T2h2R0V2NEtFMWhPbkRoQlptWW1YYnAwd2RiV1ZpK25CRTFvU3BGamFXbXAxek0yTDBwQlZCUHA2ZWw4L3Zubk92YzNZTUNBUXR0b2kyajkvMEJKcmcvR2pSdkhpeGN2dUh6NU1uUG16T0dYWDM1UitXN0R3c0xFYzYxWXNZSVZLMWJvOUJtNmQrL081TW1UZFdwckxNNmNPY1BxMWF1eHRyWm00Y0tGS21uK0hCd2NHRDE2TkQvLy9ET2VucDdVcWxXTGhnMGJxaHl2ckpYazR1SkMzNzU5YWRXcUZUS1pqS2lvS0Y2L2ZrM0RoZzExY3ZKUktCUnMzTGdSZjM5L1pESVozMy8vUFMxYnRpUWpJOE9nU055cVZhc3lhTkFndG03ZHlwRWpSK2phdFN2T3pzNXE3eXR0ODByK3FQRzhjNWxjTG1maHdvWGN1blVMT3pzN0ZpOWViUFNVdTBxVWFadmJ0MjhQd0pvMWEzQjJkcVpkdTNZSWdzRFBQLzhzWHI5eGNYRk1uejY5d0RObDVjcVZDSUpBKy9idGFkdTJyY0ZqVVlxV2dpRG9OUGNBL1A3Nzczend3UWRhMjlTc1daT3Z2LzVhNVY0cVY2NGMzMzc3TGFWTGwrYTMzMzdqK2ZQbjNMcDFTMnU2UUFrSkNZbDNHVW1Ra1pDUUtCYm1mbDRQdjZ0UHVmOHN1ZkRHT3BLZEkvRFQxbXRjbXZjcEpzVlU0UGhkeDl6RWhHNGZWS1hiQjFXNTgrSVYrOExDQ1lxSTBpbWRXVloyTmdmL2VjVEJmeDdSK3YxS0RHNVVoMlpPRlhrYnYrbG16WnJScUZFalFrTkQ4Zkh4RVl2ZEtzbHIvTkFrT0x4TjZVUGVkWXlWazc2d1BwWGI4cWVzeVB0YlptWm1hcTJQVUp5NXpYWEYxdFpXbzNjLzZCYlIwS2RQbndMZTVlbnA2VnEvTjlBc1JFVkZSWkdhbW9xam95T2xTcFhDeXNxSzFOUlVkdTNhQmVTK1BMOE5tSnViRi9CS1ZYcnJHaU9LSnlZbWhtdlhyZ0c1djBOSmNlalFJZjc4ODA4QXZ2NzZhMXExYWxXZ2pZZUhCLy84OHcvLy9QTVBGU3RXeE1YRnBWakdjdnYyN1NJSmxoY3ZYaVFpSWdJek16TysvZlpidFcxT25qd0o1SHIzR2lQTkhPVCtkdm5UbWhuSzVjdVhpWWlJS0xBOVBUMGRDd3NMalNtcWtwS1NkRXBmcFN2YTVsWkJFUFNlZXp0MjdNaVRKMDk0OXV5WnhpZ2crSjhnWTh5aTU4WkVFQVJST0ZYZXA0WUtKbThUMmd5OHFhbXBPcmNwakl5TWpMZmlXV2dvSmJrK01ERXhZZmJzMll3Yk40NG5UNTR3Wjg0YzFxMWJKNG9aZi96eEJ3Qmx5cFFSblFTMEVSOGZUMnBxcWxGck0rbkNyVnUzeFBwSlZhdFc1Y0NCQXlRbko1T1VsRVJTVWhLdlg3OFdqZnpaMmRrc1c3WU1UMDlQbGMvVW8wY1ArdmJ0UzdWcTFWVDZ2bmZ2SGl0WHJ1U3p6ejRydE9qN28wZVBXTFZxRmVIaDRaUXFWWXJrNUdTOHZiM3AzYnMzbzBlUDVyMzMzbVBFaUJGcUk1RzBNV0RBQUNJaUl1alRwdysxYTljbU16TlRGR21WTmVoQWZUUjVZVkhqeWNuSkxGaXdnTkRRVUt5c3JGaXlaQW5PenM2OGZ2MmFGeTllRkhBS0t3cHBhV2xjdVhJRlFPMHpmdVBHamR5OGVaTkdqUnBSdFdwVmpoNDl5cG8xYTVnNmRhbzRYMi9ldkptVEowOVN2WHAxcGs2ZFdxU3hLQVdaOHVYTHEzMGV2SHIxQ29WQ2dhT2pvM2p2NmVKd2tEZUZXbjVjWFYzNTdiZmZnTnpudWlUSVNFaEkvSDlGRW1Ra0pDU0tCU3R6VXphUGFFWWI5Nzh3WnFhR3l3L2oyWFFtZ2g4NzZyZFEveS9Tc0h4WkduWW95OFFXTHB4NCtKaUFmeDl6LzVWdUtVVXVQWDNHcGFmUHFPNVFtaTQxcXRDbFJoV3EydXVlYzcwaytPNjc3L0R6ODFPYmxrSVpHV0JtWmxhaUJxV3paOCtTazVORHg0NGRTK3ljNnVqVnF4Y1pHWVducml1c2hveXVvbFZ4MUpESjIrZVhYMzVKVWxLU3lqWjFoYkFmUDM3TStQSGo2ZGl4STJQSGp2M1BwVGxvMXF5WnluZWt2QTUwK1gxdTM3N051blhyMU82enNMRGd5eSsvTk5vNGRTVXFLb29SSTBZVTJrNFpFUmNkSFUzWHJsMTE2bnZXckZscTYwNGNPblJJN0s5Q2hRcTZEN1lJM0x4NVUwd2gwcVJKRTc3Nzdyc0NiUzVldk1qWnMyY0I2TjI3ZDdHSk1VVkZFQVF4NVZQMzd0MDExbWxadVhJbEFDMWF0REI2T2p4ZDV5TmxxakIxK1ByNmN2UG1UYlg3NUhJNVBqNCthdmNsSmlacTNHY29lZXZQS0hGMWRTMGc3QTRmUGx3bmdVYVhBdEI1blJxVWRTRUt3OWoxM0VxWDFoeXBlK2JNR1dKaVluQndjTkJZMThPWWxKU0FvVW1vajQrUFo4Q0FBWmlabVdrVjgzVjk5aGNsQlJzVWp4T0dQcFQwK3NER3hvWkZpeFl4WnN3WW5qOS96cE1uVDZoYnR5NlBIei9tMHFWTG1KaVlzRzdkT3B5Y25BcnRhL2p3NGFTbXBwYjRIRjYzYmwxc2JHeElTMHZqL3YzNzNMOS9YOXhuWTJPRGc0TURGU3RXeE43ZW5oczNiaEFYRjhmYXRXdVpOMitlMkc3TW1ERnFuWnlVa1luYXhFS0ZRc0dlUFh2WXZYczNDb1VDRnhjWHhvOGZMMFkyUFgvK0hKbE14dFdyVndrSkNhRno1ODRNSHo1YzUzbkZ6TXhNcFNaVjNxaTJ6TXhNc2RhTE91RzJzS2p4cVZPbjh1alJJeXd0TFZtOGVESDE2OWNId052Ym16Ly8vSlBSbzBmckZlV21qVk9uVG9uWGIvNG8ySnMzYjNMdzRFRWNIUjJaTTJjT0RnNE94TVRFRUJRVVJHSmlJak5tekdEYnRtMzQrL3RUclZvMWxpMWJWcVRhZjRHQmdhU2xwV0ZoWWNHdVhidlVQZ2VHREJuQzgrZlBXYjE2ZFpIbWxMemtmVzk3VTdVTEpTUWtKRXFDLzVhbFFrSkNva1JwVmJNczQxMXJzZjVrdUZIN25ibi9ObjArZHFLaXZiUkkwNFd5MWxZTWFsaUhRUTNyRVBFNmlSTVBIeFA0NkFsUGsxSUtQVGJpZFJLZTErL2dlZjBPVmV4TDBhRnFaWnBWcW9qTGUrV3dmc1BHN2thTkd0R29VU08xKzVTQ2pDN3B1SFJOdDJWblo4Y3Z2L3dpL2gwZkg0K0ppWWxLN3VhbFM1ZStGWUtNRWtOVHVMd0xPZS9Oek13WU5teVl5cmFnb0NEUzB0S0lpWW5SYUd4UkhsT1lNVWJmTkd6S3VrTHZLblhyMXNYWjJabnM3R3h5Y25JUUJBRWJHeHVxVmF2R045OThRK1hLbGQvSXVQU04xTkMxdmJwMFg2OWV2ZUxZc1dONm5hK28zTDE3bC9uejU2TlFLS2hZc1NKejVzd3BZUFJJU1VrUjU1NHFWYW93Y3VUSUVoMmpQZ1FGQmZIdzRVT3NyYTIxUm1Eb2l6cGplTjV0eXNMVXh1THAwNmU0dUxpSXdwRnkyM2ZmZlVmTGxpM1YxZ2R6ZFhWVks1N3MyclZMUlhUYXRXdVhXQ1FaRUtONjhzODViekxpUXhsOWw1MmRUV3hzckVaaExTL0tkRWJHd3MvUFQrMzJuSndjdG0vZkRoU2N4L1BYUDlBSGJVS2VxYW1wd2RkWVVGQlFrWituOGZIeGdIYVJTaCtLa29JTjNvNUlVMjBVeC9wQVdUT2tUSmt5MUsxYkY0QWRPM1lnQ0FJZE9uUVF4WmpNekV6Njl1MkxpWWtKUjQ4ZVZlbmp4bzBiUkVWRllXOXZYNkwxeVNEM041ODJiUm9wS1NrNE9qcFNwa3daeXBRcGc0T0RRNEhQdTIvZlByeTl2Y25KeVNFdExVMThKc25sY3JYcjZ1ZlBud05RcVZJbHRlZStlUEVpM3Q3ZVBIMzZGRk5UVTc3OTlsc0dEeDZzRXRGVnJWbzFQRDA5T1hqd0lEdDM3aVFvS0loejU4NHhZTUFBQmd3WVlKVDB1b1pHSlgzODhjZkV4Y1hoN3U0dUNzRDM3OThYSXowTFM4K2xELzcrL2hyM3ViaTRNRzdjT09yVnF5ZW1WMXk4ZURHTEZ5L215cFVyZlBQTk4yUm1adEtnUVFQYzNkMTFpdGpTaEVLaEVPZmdyS3dzWHI1OFdTQU5va0toSUM0dURzQ29LUkx6T2tQVXExZlBhUDFLU0VoSXZHMUlnb3lFaEVTeHNxUmZRL3h2eEJEeFFyYzBDcnJ3T2szTzFMMjMyZkZqYzZQMStWK2h1a05wUmpWcHhFOU5HaEh4T29rTFQySTQ5eVNhMjNHdnlDbkVZUEFrTVpudHQrK3ovZlo5bGUyVlM5bmhYTnFPY2padmowQ21UTHVncnRCbGZuVDE5TXh2Q0Jrd1lFQ2hxYWZlTklZYVhIVDFzbFh5SmdyNG1waVlxQmg4czdPelJZTmEvLzc5TlI2bnE1SDRUWHNBbHpRZmZQREJXNWZ5eDluWldhZG9oOUdqUnhNZUhzN1lzV1BwM2J1MzFyWkRodzRsSmlaR2JacXMzYnQzcS9Xc1ZyZE5TZDVJQW0zdDFFWHJoWWVITTN2MmJOTFQwN0czdDJmSmtpVUY2c1lBckYyN2x2ajRlTXpNekpnMWE1YldsRHZHd2hERFZVcEtDcHMyYlFKeTV3Uk45VGdNUVNrdXkrVnkwZmlYVjNBMjVyblMwOU41K2ZJbHpadXJyakVlUFhvRW9IY3FuZnh6VG54OGZLR3BCWTNCMGFOSFdiOSt2Y28yYzNOempoOC9YdWl4ZWV1blJVVkZhUlZra3BPVCtmNzc3dzBmcUE3czJyVkx2R2VEZ29MRTlFUDVxVktsU3JHSTQrYm01a3liTnMyZ1kwK2ZQcTIxaG93dVBIbnlCRUFuWWV4TjhkVlhYeFg3T1Zhc1dGRWdYWlk2aW10OWtEZVZaRmhZR0dmUG5rVW1rekZ3NEVCeGUzcDZPbks1WE8wOGZlREFBUUM2ZGV2MlJpSjRkYTBsOHVXWFgrTGk0a0tkT25XQTNMcGEwZEhSSEQxNmxPN2R1NHZQTWtFUWVQandJZWZPblFOeVU2SGxKU3dzakUyYk5oRVdGZ2JrcmpPbVRwMnFNUVdxbVprWi9mdjNwMU9uVG5oNWVYSHExQ20yYjkvT3laTW5HVE5tREMxYnRoVGJ5dVh5QXRHa1ZsWldZckY3WTlLL2YzKzZkZXNtZmo2RlFzSDY5ZXNSQklHdVhic2FMVXJ2NXMyYlJFWkdhbTJqTGhLbmR1M2FYTGx5UlhSR3M3R3g0ZkhqeDBVYTE0a1RKNGlOamNYYzNCeTVYTTdEaHc4TGlDNnhzYkhrNU9SUXRteFpvNjFMMHRMU3hIVkV5NVl0alJaMUl5RWhJZkUySWdreUVoSVN4WXF0cFJtYmhqZWw4L0t6UnUxMzU2WEhmUGRKTlQ2dFh6SXBaZjYvSVFOcU9KU21oa05wdnYyd0xxOHpNcm42TEk0YnoxOXc4L2tMd3VOZm82cy9aM1J5Q3RISmhVZmJsQ1RQbmowRGRQZllLa3hZZWR1OVFkODBiNE40Y2ZIaVJlTGo0NmxSb3diTm1qVXpxQStsRjdOTUpoTTlIM1VsTVRHUmZ2MzY2ZFJXVXpGdUpjcjZEWVVWOUM3cEhQUnZJK25wNlR4OCtCQkFOQjVwUXltYTVCZGtZbUppMUJxcXM3T3pDMDN0cDBSYnV3a1RKb2dwVXlEWHVEOWp4Z3hTVTFPeHM3TmorZkxsQll4WkFFZU9IQkdOWGQ5Ly83M090WHp5WGp2cXJxZE9uVHFwTlQ0cUZBcHljbkpVaWozcnlwWXRXM2o5K2pWMTY5WXRWQmpURjZWWWVPN2NPVEU2SmIrQStOZGZmeG5sWEVwai8vSGp4OVZlRTd0MzcyYjM3dDFxajQyS2l0TDR2S2hhdFNyZTN0Nk1HemVPY2VQR0FSQWFHaW9XOWpaMlhUTTdPenNWMFVxZmVUcHZMWjVIang1cG5WTnpjbkxFbEVYRmhYSnVUa2xKMFNvY0t3MTV4a1l1bDZ0RVMrbUQ4djRyQ3NyMFV2cUtnWnJJek13MHVpTkZjVjhET085d3dnQUFJQUJKUkVGVVlIZ2txakhXQi9sUjF2eHlkWFdsZXZYcTR2Yms1TnphbWZrRmwvRHdjSUtEZ3pFek02TlBuejVHR1lNaDZMcWV6VHNmdFd2WGpqMTc5dUR0N2ExUjhIQjJkcVpCZ3dZSWdzQ2xTNWY0NDQ4L1JDSEd4c2FHYjc3NWhuNzkrcW1OVHMyUG82TWpNMmZPNUxQUFBtUFZxbFhFeE1Rd2I5NDgyclp0eTdoeDQzQjBkRVFRaEFJcEp6V2x0eXFxU092bzZJaWpvNlA0OTlhdFcvbjMzMzl4ZEhUa3h4OS9CSXIrbnVEcjZ5cytWMlF5V2FGUmRmSHg4UncvZnB6RGh3L3ordlZybkp5YzZOMjdOOGVQSCtmcTFhdGN2WG9WSnljbjJyUnBRNU1tVGFoWHI1N0tjMTNUL2ErTU1Bd0lDQkRiZVhwNjhzOC8vNmdJWW9DNDlsSzNkakdFbEpRVTVzMmJSMVJVRk9YS2xTdTBIcEdFaElURXU0NGt5RWhJU0JRN25lcFhZR1NIR213Njg4aW8vWTdhZHAzYlM3cGdhZloyRnAxOWwzQ3dzc1MxdWpPdTFYT05OeWxaY203SHZlVEJxOWVFSjd6bS9zc0VIaWNtditGUjZrNU1UQXhnM0JCNlE3aHo1dzZUSmswcTl2Tm9NdVFWdDVCVXFWSWw3T3pzMkxadG0wSEhEeDA2VkMvRGIyaG9LRUZCUWJScjE0NE5HemFvN0ZNYWcrTGk0blF5TlBYbzBhT0FnS0kwbkJXMzU2cXV4YmdMYTZPUElKT1ptY21WSzFkVVBHVDF2VDUrK2VXWHR5NTl4TjI3ZDhuSnljSGMzRnduc1VLVElMTisvWG9VQ2dVZmYvd3gxNjlmTDVheEtybDY5U3J1N3U2a3BhVmhZMlBEc21YTDFLWThlZlRvRWIvLy9qc0FiZHEwMFZud0ErMUZyK0YvS1pEeW80eU1zN2EyMXZsY2tQdVpsRVhXSjArZVhHeGlZVWhJaVBqL1c3ZHVvVkFvakY3dzE5cmF1a0M2b3lkUG52RFhYMzlSb1VJRnNZaDhmclp1M1lxOXZUMTkrL1pWMlM0SUF0dTJiVlA3blo0L2Y5NW80ODVQaHc0ZFZPb2s2WE8vS3lNeUlQYzVObURBQUkxdDdlM3Q5UktUWHJ4NHdUZmZmQVBvTDBMNStQZ1FIeDlQaXhZdHVIejVzbDdIRm9YczdHeTlSWHBqSVFnQ2YvLzlONUNiOGlvbUprYW5XaVdGOVdsc1J3cDlmMHZsOWJoNTgyYUQwNnZtcGJqWEI1QTdiMlprWk9EazVNU0VDUk9vWDc4K2pSczNWbW1qZEFoS1RVMVYrYTBTRXhPcFg3OCtWYXBVTVhxOUpVUFFGRDJoRkZIeTh1MjMzMkp0YmMzVnExZDUvZnExeXI1U3BVcFJwMDRkQmd3WWdJbUpDYk5telJMbmFSTVRFN3AzNzg2d1ljTjBpbGpQVDZOR2pmRHk4c0xIeDRkRGh3NXg0Y0lGd3NMQ3hQazA3elduYlg1VGlneTZpRUdGY2V2V0xmYnYzdy9rUHV1VVVhMWx5cFFwOUZqbGRXaHZiMThnWXZiZXZYdmN1SEdEbWpWcmtwbVpxZmIrakkrUEp6ZzRtQXNYTG5EdDJqVXhPbVgwNk5IMDZ0VkxGUHN1WExpQXY3OC90Mi9mNW84Ly91Q1BQLzVBSnBPeGJOa3k4WGxaMlAwL2V2Um85dXpadytlZmY0NjN0emRYcjE0dFVIL3N6cDA3UUc2RVRsRjU5ZW9WMDZkUDU4bVRKNVF2WDU3bHk1Y2JOZkpWUWtKQzRtMUVFbVFrSkNSS2hKVmZmOGp4VzgrSVRrZzNXcDhQbmllei9PaDk1dmVwYjdRK0pYS3hzekNuOWZ1VmFQMysvL0pCWjJYbkVKMmN3b3UwZEI0bkpoTWMvWnlyTWJHa3lZdnUvV2xzbEtsbDhub3QvaGZwMHFXTFFjZWRPblZLSjQvQ1gzLzkxYUQrbGVnaTVFUkdSb3JwWHBTZTVEVnIxdFQ0TXBtU2trSktTdUVSVy9tTkN2QS9RVVpkT2l0alVsaEVWbzhlUFpETDVWb05YSDM2OUJIclBCU0d1N3M3VjY1Y0lUMDlYZlI2aEZ5UDF1VGtaRjYvZm8yam82UEdncnpQbmoxRG9WQzhsUkU1Rnk1Y0FISnpxNXVabVNFSUFtZk9uTkZZeDBtZElCTVVGTVQxNjlleHRMUmt3b1FKS2tZSFUxTlRyYjlEVkZTVWFPRFR4U0RwNysvUGI3LzlSazVPRHFWS2xjTE56VTJzUjVDWDlQUjAzTjNkeWNyS29uTGx5a3lmUHIzUXZ2T1NkeXk2WEU5S2xQZU91dFJwbWtoTVRHVGx5cFdpUjY5eTNnME9Ec2JMeTB2cnNlUEhqOWRvSlBQeThsSVJSM055Y2xTTThIUG56c1hDd2dKUFQwK2pHampmZi85OWxlaWhseTlmaXA2NlAvNzRJKzNhdFZONzNOYXRXeWxkdW5TQnlLT1ltQmkyYmR0V3dMaVVrNU9qSXNna0pTWHgvUGx6b3hpM2lrcmV0RGwzN3R4QkVBUzk3ditIRHg5aVltSkM1Y3FWalZMN0FYTHZ0V1BIam1GcGFjbllzV1BWQ2pMRlZVUEd5c3BLRkJ6MVJYbi9HY3I1OCtmRmd1ZlIwZEdNR3plT1JZc1cwYkJoUTRQNmE5MjZOWmFXbHN5ZVBWdmN0bkhqUnRMVDA4Vm5iR0hiRnl4WThFWlNidVduSk5jSGtGdGJKU0FnZ0ZHalJ0RzllM2UxSWtEZWM5KzZkVXNVWkpvMmJVclRwazJORWpGVlZFeE1URmkzYnAzYWZlcnVvZnYzNy9QaGh4K3FwR2JUeEtCQmc3aDU4eWFkTzNkbTRNQ0JSUllQTFMwdEdUMTZOSjk4OGdtclZxMmlYNzkraFRvTVBIcjBDSGQzZC9GdjVYbzJPenRicXlEMzQ0OC9GcGpuOGtia3hjVEU0T2JtSmo3cldyUm9JZTVUaWpUYVVGNHZhOWV1TFNCQ0tsTWlEaGt5UkdNVTB2Mzc5MW03ZGkwQXRXclZvaytmUG5UczJGRmN6d1FFQkhENDhHR1dMRmxDdTNidGVQSGlCV2ZQbnVYS2xTdThmdjJhanovK1dLVS9FeE1UQWdNRFZiWXBmLzhHRFJvd2I5NDhMQ3dzK09DREQzanc0QUdKaVlrcTlkQkNRME1CemVLZXJzamxjbWJQbnMyVEowOXdkblptK2ZMbGI5eWhUa0pDUXFJa2VQTXJLUWtKaWY4RTl0Ym0vRDZzQ2IzV1hqQnF2MHVQM0dOZ3F5clVxbWg0NFVJSjNiQXdOYUc2UTJtcU81U211Vk5GK3RjcjZJM2UxR2ZmR3hpWktvSWdjT1BHRFVEM1lwQ3BxYW5GRWsxU3ExYXROMXFYdzlDYzkrZk9uVk1yeU1URnhURno1c3lpRGtzckV5Wk13Tm5abVdQSGpuSHUzRGtWdzZDVGt4TmR1blNoZGV2V0tubTBWNjllellrVEp4ZzVjcVRhUFBZLy9QQURFUkVSYk5xMFNXditlV1hkQkgyakE5NFdCRUVnSWlLQ2tKQVFRa0pDeEh6aVo4K2V4ZHJhdWtBUjRjMmJOeE1TRXNLc1diUG8wcVdMMmpvUVNVbEpEQmd3QUJzYkc2T2x5ekVXT1RrNVhMeDRFY2cxTWtLdVNPanY3ODgvLy96RFR6LzlWT0FZcFNDVDEwaXNUSFUxYk5pd0lodVB0T0h2NzQrSGh3Y0FsU3RYWnNtU0pWU3VYTGxBTzBFUVdMWnNHVkZSVVZoYVdySmd3UUtWU0xLc3JDeWpHYm56RXgwZERhQ3p4M3BPVGc3TGxpMVRtNjRvTlRXMVVDOWNaVFNqcHI3emN2MzZkZUxqNDdHMnRpWTlQWjB4WThhd2V2VnFWcXhZd2ZMbHk4VjJ4cHpMejU4L3ovcjE2MGxNVE9TTEw3N1FLTWJrSnlvcUNpOHZMMnh0YmNWMFUvblR1bHk1Y2tVbE5kaFBQLzFFYW1vcXk1Y3ZWeXZTbFNUS1oyaVRKazI0ZHUwYW9hR2hmUGpoaHpvZjcrbnB5WTBiTnhnOGVIQUJyMnBEcVZTcGtpaDRhYXFsVWx3MVpONFVLU2twYk55NEVVQXNiTDU5KzNabXpKakJqQmt6ZEw0ZWxUeDY5SWdKRXlhb3BGK0MzUFJiU1VsSkJZUVhUZHNYTFZyRW8wZVBpSTJOcFdMRmloclB0MkxGQ3Q1Nzd6MisvdnBybmVhczdPeHNkdTNhUlhwNnVwZ0tLai94OGZGdlpIMlFuSnpNOGVQSHljaklVSWtneTgvZHUzZkYvNTg3ZDQ3dTNidXI3SDhiaEN4OW1UUnBrdGI2VTNGeGNkeTZkUXRYVjFjYU5tekkvdjM3ZFJMMWJXeHMrTzIzMzNRYVE2TkdqZGkwYVpOTzE1R21DSlBDSXNNMDFhYUMzSHR4N3R5NUpDWW02alJlZlNsVHBnd05HemFrZGV2V0dnV1oxcTFiTTI3Y09CbzBhS0FTVmZ2Z3dRTzh2THk0ZGVzV05qWTIzTDkvbnpadDJsQytmSG42OWV0SHYzNzlkQmJWaHd3WklqNTdsWFZoV3JWcXhZTUhEL2pycjcvRUNORG82R2orL2ZkZnpNek1Da1NKNmN2Smt5ZDU5T2lSbUw1VkVtTWtKQ1QrSzd4N0t3SUpDWWwzbHA0dWxmaW1WUlYyLzYzNVJVWmZNaFU1ak5sK25jQ3A3WGdMbmJjbDNnRC8vUE1QeWNuSldGaFk2T3hwTEpQSnRCYU9ORFMxaDZXbHBWRlNjYnd0S0JTS1lxOFhvNndKc24zN2RpRFhNMWt1bDVPZG5hMDJvdWJGaXhmOCtlZWYyTmpZcU5Ub1VQTDgrWE1pSWlJb1c3WnNvY1dBVTFOVEFReXFuL0UyNE9YbGhhK3ZiNEh0Ym01dU5HblNSRzNrVCtQR2piRzB0T1RpeFl0cUJaa3paODZnVUNobzM3NTlzWWtBaG5MaHdnVVNFaEl3TlRVVkJabnUzYnZ6NTU5LzR1Zm5oNm1wS1NOSGpoVGJaMmRuaTRhR3ZKK2xSNDhlbUppWThPV1hYeGJyZUR0MTZzU0pFeWV3c2JGaHdZSUZHZzFXUGo0K1lvcWlLVk9tcUVUNlhidDJqVjkrK1lVQkF3Wm9USjFWRkpTR1JsMmpDemRzMk1DMWE5ZHdkSFFrSVNGQkplOTlwMDZkNk5TcGs5cmpsS0tKcjYrdmlzZXROazZlUEttU3pxVmJ0MjVjdlhxVmMrZk9jZXpZTWJHZGNzNTkrdlFwTXBsTUZMMmlvcUl3TlRVVlJiZVltQmkxeHZ2TXpFd3VYTGlBbjU4ZjRlSGhRTzQ4bEpLU29yV09pRElpY2VYS2xlVGs1QkFjSEF6a2VpSFhyMSsvUU4wSVpjU0ZwYVVsbVptWnVMcTZzbnYzYm1iTm1zVzZkZXVNbHBkZlh5SWlJbmo1OGlVT0RnNTgvdm5uWEx0MmpiTm56K29seUR4Ky9CZ3dicFNxbVprWlU2ZE9WZkZLejA5eDFaQXBTczBWUXlNaTVISTVibTV1dkh6NUVrZEhSd1lPSElpTmpRMFdGaFo0ZTN2ajd1N09tREZqZEs3WGRPM2FOZWJObTBmanhvMVp1blJwa1NJZU16TXpjWE56NDhXTEZ5eGJ0b3hHalJvVmFCTWVIaTdXV1duVHBvM2F0SXo1dVg3OU9qdDI3QUNnWWNPR3RHblRwa0NiTjdVK09IRGdBQmtaR1pRcVZVcHQvUzNJL2ExdjNyd3B6ak0zYnR3Z1BqNitnQUQycHNuSnlUR0tjUDNpeFF0Mjc5N05pUk1ueU03T3BuejU4cmk0dUlqUE5tT0s0MEZCUVRxdlFlclZxNmNTOFJZUUVNQ2FOV3RvMGFLRlN1U01FdVU0angwN3B2WWNyMSsvWnViTW1VUkZSZUhnNEtBeGdxb29kTzNhVmFkbllWNng4ZTdkdS9qNituTGh3Z1VFUWFCRGh3Nzg5Tk5QbEMxYmx1ZlBuMU82ZEdseFBhdnIvVDU0OE9BQzIxcTNiczIyYmRzNGN1U0lLTWdvSTJ1YU4yOWVaQ2VtVzdkdUFkQytmWHRKakpHUWtQaFBJUWt5RWhJU0pjcjZRUzRFM1lubFJYS20wZm9NdWhQTDNzdFBHTml5aXRINmxIaDd5YzdPeHRmWGwvcjE2NnMxQWlpTlhDMWJ0aFM5dXdyRHhzWkdheVJMY2RkaUtTNk1QVzRuSjZjQ2FWMGlJeU41NzczMzFCWlRMZXdsVnhPUmtaSFVxbFdMbmoxNzBxRkRCNFlNR1VKU1VwTGF0bnYyN0VHaFVQREZGMStvRlZLVTE0T21GRlo1VVhxcmF5dk0vVFpUdG14WktsYXNTTnUyYlduVHBnMnpaODhtSXlPalFDSFd2SmlibTlPdVhUdUNnb0lJQ1FtaGFkT200cjdzN0d3eERVZXZYcjJLZmZ6NjR1Zm5CMERidG0xRmcxZk5talZadUhBaHMyZlBadi8rL1pRdVhWcXNmNkdNZ0FKVTVvYldyVnZUdUhIallrL0pabXRyeTdKbHk3QzF0ZFhvSlgzcTFDbjI3Y3VOTkJ3NmRHaUI2L2JPblR2RXhNVHcrKysvOC9ISEgydU1GREFVWmYyY3MyZlBFaG9heW9vVkt6UzJWUllVTmpNelkvNzgrVXllUExuUVFzU0c4dkxsUzg2ZE84ZlFvVU5WNXFEeDQ4ZFRzMlpOUHZua0UyeHRiY25JeUtCNzkrNWtaMmZUclZzM0tsV3FKTTd0cnE2dWxDbFRSdno3ekprekttbi80dUxpV0x0MkxiZHYzeFlqcVpSa1pHUVlWRVBFMmRsWjdiUGw0Y09IWExseWhjYU5HL1A4K1hOaVkyUDU3cnZ2U0VsSndkL2ZuMW16WnZITEw3OEFtdWNqWTBWMkppUWtxTlEvVUg3T1ZxMWE4ZkhISDJOcGFjbnAwNmY1NFljZmRIcW1wcVNraURXS2F0V3FwYld0T3VOZlhpcFZxcVFpZ21tYnk0cVQ0cWk1b28zazVHVGMzZDI1ZnYwNjV1Ym1MRnk0VUh5K0RSZ3dBRXRMU3paczJNQ3Z2LzVLY25KeW9kOGo1QnFwSFIwZENRa0o0ZENoUXdWcUhlbkQxcTFiZWZyMEtkV3FWZE1ZaWJ4cDB5WUVRYUI3OSs0NmlURUF6Wm8xNC9QUFA4ZmYzNTlWcTFieHdRY2ZGSmpqeXBjdlgrTHJnK1RrWkE0Y09BRGtwdVN5czFNZmxYL2x5aFdTa3BKbzFLZ1J6WnMzeDhmSEJ6OC9QeFhIZ0xjQm1VeW1NZjNZbmoxN0NwM0hJeUlpT0h6NE1DZFBua1F1bHlPVHlXamZ2cjFHNGVuOTk5ODM2UGtxQ0lMV3FCVmRVYWJXTWlUeU1DTWpnOG1USnhNVkZVWFpzbVdaTzNkdXNkU0cxTFVXbWpJTjJWOS8vU1U2RExpNHVQRDk5OStMbisrdnYvNWkvZnIxTkdqUUFIZDM5d0wxYXZTbFJvMGExS3RYajN2MzduSHUzRG1hTkdraVJrdmxqd0F6QkdVYXdiZE51SlNRa0pBb2JpUkJSa0pDb2tRcFY4b1NqeUVmOGZXR1lLUDJPMkhuVGJvMGZJK3lkbStYQjdlRWNibDc5eTdyMXEwaklpSkNKZis1a3JpNE9ESDlrRFl2MnY4S3hWMURSaEFFWnN5WVFWSlNFcnQyN1RMYXkxUzFhdFVLRk9WVng3Tm56OFNhS0RZMk5pZ1VDaFZEOTh1WEx6bHk1QWd5bVV5bmFJTG56NStMZmVsYmdEWW5KMGM4L2szUnExY3Z2UXEvSytuZHV6ZEJRVUZzMjdhTkprMmFpSWFUUTRjT0VSc2J5NGNmZmxqa0hPSEc1dkxseTJKcW1QeVJCeDk5OUJGVHAwN2w1NTkveHNmSGgzTGx5dEdwVXllTmdveXBxU21sUzVjdWtYRnI4NEFORFExbDllclZRSzU0b003SU9talFJQzVjdUVCa1pDUXJWcXhnOWVyVlJSS1Ntalp0S2hwck1qSXl1SEhqQnVYTGx5YytQbDZNY2xBeWMrWk1sWE5Wcmx3Wm1VekcrUEhqaS8zNk9IVG9FTm5aMmFKNHFNVGUzbDQwTE9ZMXFpb0ZBVzIvYTk2Qzl3QVZLbFJBSnBOaFltSkM1ODZkNmQyN04rUEdqZE1vcWhTR05yRkU2YzNmdTNkdlBEMDl4ZTFqeDQ0bExpNk9oSVFFMGNoc1ptWkdwVXFWVkk2UGlvb3FFTm1wclBXa0QvNysvZ1FHQm9wcGc3S3lza1RQNTQ0ZE8ySmxaVVhyMXEwNWZmbzBBUUVCQmU0MWRTanZ5NG9WS3hZWWQzNWlZMk8xN2pja0tzL1FTQlpOdjdHSmlRblcxdFpxNjM0SmdzQ0pFeWR3ZFhYVktMTDI2dFdyZ01DbkRhVVErdno1Yzh6TXpKZzVjMllCMGFOUG56NElnc0NHRFJ2WXRtMGJtWm1aYWlNYzgySmpZOE9NR1RPWU1tVUtQajQrTkczYTFLQUkzdERRVVB6OC9EQXhNV0hxMUtscVAvZkZpeGU1Y2VNR05qWTJmUGZkZDNyMS85TlBQeEVXRnNiRGh3OXhjM05qL2ZyMUt1ZDRFK3VEUC83NGc3UzBOQ3BXcktnU29aQWZwUU5ENTg2ZGFkR2lCZHUyYmVQbzBhTjgrZVdYYjVXeFdTYVRhZnhkOXU3ZHExYVFFUVNCMDZkUGMrVElFVkhnTURVMXBVdVhMZ3djT0ZCcmxQbUdEUnNNaXFKSVQwL1grbjNyUW1abXBsaHZ5cEM2UzFaV1ZsaGFXbEsyYkZsV3JGanh4bFBhUG4zNmxFMmJObUZpWWtLN2R1M28zNysvS01URXhzYmk1ZVhGdVhQbnNMUzBwRldyVmtVV1k1UjgrZVdYdUx1NzQrbnBTZlBtelVsTVRLUnExYXBHZWRmcTA2Y1ByVnUzZml2cXAwbElTRWlVSkpJZ0l5RWhVZUo4MWR5WlBjRlBPSHhkYys1NGZYbVJuTW1VUGJmWU9yS1owZnFVZUh0SVNVbkJ4OGVIWThlT0lRZ0MxdGJXYWczbVhsNWVva0ZxMjdadHVMaTRVS0ZDaFVMN1QwdExNOWlJOHpaajdCb3krYmwvL3o3eDhmSFVyVnRYcTdGQlhhSFUvUHp5eXk4YXZVNDFZV3BxeWllZmZNS1pNMmZZdW5VckowNmM0TnR2djZWejU4N0laREk4UER4SVQwK25jK2ZPT2htZUlpSWlBUGpxcTY4MHBpVFJSR0ppb3M1aWlLNmU3WVcxeWYraXJXdEVXSDdxMUtsRHk1WXRDUTRPeHMvUGozNzkraEVWRmNXV0xWc3dOVFZsOU9qUkJ2VmJYQ2dVQ3JHdVF0T21UZFVhV1RwMTZzVGp4NDg1ZVBDZ2VHMHFVOUlCYWlPNjNpVGg0ZUhNblRzWHVWek9oeDkrV0tCbWd4SXpNek9tVFp2R3VISGpSTU9vUGlLY0lBaUVoWVh4OTk5LzA3ZHZYNVl0V3lidU8zVG9FSm1abVhUczJKRVRKMDRVT0ZhWmZreVppNzV4NDhhc1hyMWFiYVNpTVVsSVNPRFFvVVBVclZ0WGJjMGRkZno3Nzc5QWJrMFJmWmd4WTRab2dDdU1yVnUza3BhV3B2ZjljZVhLRmY3KysyK2NuWjFwMjdhdGlpQWprOG1ZUDM4K1ptWm15R1F5aGcwYmhyMjlmWUYwUzY2dXJnVWlPNDhlUGFwemZRTzVYSTZIaHdjQkFRRllXVm1KeHVxREJ3K1NuSnhNdFdyVitPaWpqd0RvMmJNbnAwK2Zadi8rL1hUcjFxM1FlK2ZzMmJNQU9rVnY1WSs0TkFiR2ltU0pqNC9ud1lNSEhEbHlSQlNHZ29PRE1UYzNGNzNaL2Z6ODhQVDA1TktsU3hvTDNSODVjb1JidDI0UkVCQlFxRGY1cmwyNzJMcDFLNUFySWl4YXRBZ1hGeGUxYmZ2MjdVdEtTZ3JidDI5bjc5NjlPa1VQTldyVWlDKy8vQkpmWDE5V3JWckZ1blhyOUJKMEV4TVRXYnAwS1lJZzhOVlhYMUduVHAwQ2JlUnl1WGhORHhvMFNDWDZTaGZNemMyWk0yY09vMGFONHNHREIvajQrR2lzSjZNTlk2MFBYcjE2eGNHREI0SGNPbVBxVW45Q3JnZ1ZGaFpHcVZLbDZOU3BFNWFXbG56NjZhZWNQSG1TRFJzMk1IZnVYTDAvdzl1RVFxRmc2ZEtsQURnNE9OQ3RXemQ2OXV5cHRZYlEyMEJnWUNCSlNVbFVxbFRKNEZvblE0Y09wV3JWcWxTcVZJa1hMMTRZZVlUNjhkRkhIK0htNWtidDJyWEY5NkRrNUdSOGZYM3g5ZlVsS3l1TFJvMGFNV1hLRkNwWHJveGNMaWNoSVVHbmR5SElGZVY5ZlgzcDI3ZXZpdmpVcmwwNzZ0ZXZ6OTI3ZHpsNjlDaWcyOXBlRjVvM2IxN2tQaVFrSkNUZVJTUkJSa0pDb3NTUnlXREQwSTg1Yys4RmllbHlvL1c3N1VJa2cxcFZ3YlhoMi8xeUlLRWZmLzc1SjU2ZW5tTE81cFl0V3pKKy9QZ0NlWVlEQWdKRVE1Q1RreE14TVRGTW56NmROV3ZXRk9xWldOTHBTRW9LYmZVT3RDR1g2M1pmbmpsekJrQnRudmU4NkpKeXdwQkN6QlVxVkdEMjdObDg4ODAzYk5teWhVdVhMckZpeFFyMjc5OVAvZnIxdVhUcEVuWjJkb1Y2RGtQdU5YRHo1azJnOERRN1JhV3dta1ZQbno1RkVBU3RSaUpqcFBISXk2aFJvN2h4NHdiZTN0NlVMVnVXclZ1M2twbVp5Y0NCQTNWT04xTlMrUGo0RUIwZGpVd20wNW9LNXJ2dnZxTno1ODZpVVY0cHlKaVltQmdzWGhVSFVWRlJ6Sm8xaTdTME5HcldyTW1pUll1MEZuNnVYYnMyZmZ2MnhjL1BqeTFidHRDc1dUT2Q2bzBzWDc2Y3ExZXZpa2I3dG0zYlVxNWNPU0EzdW5EZnZuMVlXRmpRdDI5ZnRZS01rbUhEaHRHcFV5Y0dEQmhRN0dJTTVNNHptWm1aWXVvNVhiaHc0UUpBb1pFN1o4NmN3Y3JLaWhZdFdpQ1R5WFN1WndOdytQQmhBTDBGbVpDUUVDQzNtTGc2WTFaZWc2OCt3ckM2R2hucWlJdUxZL0hpeGZ6enp6Kzg5OTU3b3BBUUh4L1A3dDI3QWZqNjY2L0Y5aDkrK0NHMWF0VWlQRHljN2R1Mzg4TVBQMmpzVzZGUWNPblNKUUJ1Mzc3Tm8wZVBxRkdqaHM2ZndWaFlXVm1KNmFnS28xZXZYbVJrWkJUWUhoZ1l5T2JObS9uaWl5OFlOV29VQVBQbXphTjA2ZEppdXNUUFAvK2NTNWN1RVJ3Y2pMdTdPL1BuenhlRjhxeXNMQ3dzTEVoTlRjWE56WTJrcENUTXpjM3AzTG16eHJHMGE5ZU9QWHYyVUtkT0hhWk5tMWFvcURWa3lCQlNVbEt3dGJYVk9VcHQyTEJoWExod2didDM3K0x2NzY5ekRScEJFRmkyYkJrdlg3N2tndzgrWU5pd1lXcmI3ZHk1azJmUG51SGs1TVFYWDN5aFU5LzVjWFoyWnZUbzBheGR1eFkvUHo5YXRteXB0ekhkV091RExWdTJrSkdSUWJWcTFUVFd4RXBLU2hKVERBNFpNa1I4dmd3ZE9wUXpaODV3OXV4WldyUm84ZGFrUWpXMGhreWpSbzNvMWFzWG4zenlpY296NnA5Ly91SFNwVXM2TzcrVUZMR3hzV3pac2dYSXZWY05GUS9lVktwRVRTZ0ZqTmpZV1B6OC9BZ0lDQ0FqSTRQeTVjc3pjdVJJTVZvMFBEeWNGU3RXa0pXVnhXKy8vVmFvMDlQWnMyZlp0R2tUc2JHeHVMaTRVTDkrZlhHZlRDYWpUNTgrWWdSa2t5Wk5hTlpNY29LVWtKQ1FLQXFTSUNNaElmRkdjSEt3WnMwM2pmbmVKOFNvL2Y2dzVScDNsbmJCMWxLYTN0NVY4cVlWbWpGakJnOGVQQUJ5Y3d1UEdUT0dkdTNhRlRqbTRzV0xyRisvSG9CKy9mcng5ZGRmTTM3OGVLS2pvNWs1Y3lhclY2L1dXRUFiY21zN3FFdEhvdVJ0ZVluV0YwTnFIdWhLWW1LaW1FUGEzOStmenovL1hHMk9kdEMvaG95K1ZLdFdqVVdMRm5IbnpoMjh2THk0ZCs4ZWtaR1JRRzYwaTlMb3JJMzc5KytMQmVJMTVjUTNGb1hWTE9yUm93ZHl1VnhybXo1OStxalV2eWdxVGs1T1RKbzBpWjkvL2xuMGdtM2V2TGxHbzV1dVBILytuQ0ZEaGdEZzZlbFpaT1BzMzMvL2phK3ZMNUQ3MjJyclR5YVRxVVJJS0FXWk41MXlKQyt4c2JITW1ER0R4TVJFcWxTcHdzOC8vNnhUcEpqU3FCb2JHOHVhTldzS2VMcW5wNmNUSEJ6TTJiTm54YWhCWllGdGUzdDcyclJwSTk0WFdWbFp1TG01a1pLU3d1REJnN1hlTHdxRmdwaVlHSGJzMk1FWFgzeFJJc0pXczJiTmNIWjJMbFQ0VmFMTXNXOXFhbHJvTWFHaG9majcrN05nd1FMYXRtMnI4NWdTRXhOSlNVbFJHeUZRR0YyNmRPSFZxMWNsYXVSVGl1d0toWUxSbzBlVG1KaEk4K2JObVRWckZuWjJkZ2lDd09yVnEwbExTNk5PblRwOCt1bW5Lc2NQSHo2Y1diTm1jZURBQVpvM2I2NHhhdVAwNmROaVBRQkJFRmkzYmgxcjE2N0YxTlMwZUQrZ2tWR21Jb1BjWXR1YXNMQ3dZUEhpeFl3ZlA1NkxGeSt5ZGV0V01kclcwOU9UaHc4Zk1uYnNXQllzV01EMDZkTlp0V29WcFV1WDF1Z1I3dXpzakllSEI5V3FWZFBaZVB6VFR6L3BaV2kydExSazRzU0p6SjQ5VzYrYVQrbnA2ZGpZMkdCcGFjbWNPWFBVaXNZUkVSRmkycTZKRXlkcUZaWUxvMGVQSHZ6OTk5OEVCd2V6WXNVS05tM2FwSEdOb1kyaXJBL0N3OFBGZGRTd1ljUFVmczl5dVp5RkN4Y1NIeDlQclZxMVZPcXRWYWhRZ1crLy9SWnZiMi9XclZ1SHM3T3pRWFZNbEJqcmVXcElEUmx6YzNQV3JGbWpjVnk3ZCs4bUtpcUsrZlBuR3pRbVl4TWZIOCtDQlF0SVNVbWhSbzBhT3FWYmZCZElUMC9uL1BuekJBVUZjZXZXTFFSQm9GeTVjZ3dmUHB3ZVBYcGdhV21KUXFGZzc5Njk3TnExQzRWQ1VTQTlaMzV1M0xqQjVzMmJ1WC8vUHBCYmJ5ci9PMU5JU0FqcjFxMFQvNzUyN1JwNzl1elJlQjNwU2s1T0R1N3U3b1NFaERCdzRNQWk5eWNoSVNIeExpRlpMQ1VrSk40WTMzMVNuYjJYb3dpNm96Mkh1RDVFdmt4bG5sOFlhNzR4TEN4ZDRzMXo4ZUpGOGY4UEhqeEFKcFB4MldlZk1XTEVDR3h0YlF1MFAzejRNQnMyYkNBbko0ZkdqUnN6WXNRSVRFMU5XYkprQ1JNbVRDQWlJb0k1Yythd2N1VktveG9QWjgrZXJURjF4ZHVDb2VsZ05Ia001K1dQUC80Z0l5T0RpaFVyRWhzYnk1SWxTMWl3WUVHeENpK0Y0ZVRrUk1XS0ZibDM3NTY0YmN1V0xVUkhSL1A5OTk5clRaM2k3KzhQNUhyOWFSUHZpc3FxVmF1TVlweDBkM2NuSnlmSENDUDZIdzRPRGxoWldZbS9mZlhxMWNuSnlTbFNEdkt3c0RBZ04zMVJVY1dZc0xBd2xpeFpBa0RObWpYMUZvdGlZbkxUWkJibjc2c1BvYUdodUxtNWtaQ1FRS1ZLbFZpeFlrV2hFUnFabVpta3BhV1JucDdPWjU5OXh1Yk5tN2w3OXk2SER4OFdEVTQzYjk1azd0eTVaR1ptaXNlVktsV0t0bTNiMHI1OWUxeGNYTVJyTUMwdGpYbno1bkgvL24zcTFxMWJhSEZ3WlYwVFMwdEx2Vk1NR3NyNzc3L1ByRm16ZERJNkM0S0FoNGNIbVptWmRPM2F0ZER2VXluUzZadFdTUm1OK2ZyMWEzeDlmWFdPVW9MY2EzZktsQ2w2bmErb0tOTXhDb0pBWW1JaS9mdjNaK1RJa2VKM3VuUG5UcTVjdVlLNXVUbFRwa3dwOEYwM2JkcVUxcTFiYytuU0pkemMzUER3OE1ESnlVbWxUVVpHQmo0K1BrQnVPcTBiTjI1dzc5NDlQRHc4bURCaGdsRlMyNVFVSVNFaHhNVEVVS2RPblVMbkxUczdPOXpkM2Rtd1lZTksrc0NvcUNqQ3dzSklUVTJsY2VQR2pCOC9ualZyMXJCa3lSSXg4TUZGQUFBZ0FFbEVRVlRXclZ0SDllclYxZmFuYWJzbURQbGVtelJwZ3BlWGw4N1hMT1E2RXN5ZlA1L1kyRmkxYWFvVUNnVXJWNjVFb1ZEUXJWczNNZVZkVVpneVpRb2pSb3dnTGk0T0R3OFBac3lZWVhCZitxNFBsSUtpSUFqVXJsMWJyYmlibFpYRmtpVkxDQTBOeGNiR2hsbXpaaFVRb2ZyMzcwOUlTQWczYjk1azVzeVovUHp6endhTE1zWjZuaHBTUTBZYnlxaExYWnhmaWdObG1qK0ZRc0dyVjY4b1c3WXN2Ly8rT3c4ZlBzVFcxcFlaTTJZVVNSeDgwK1JkeTZla3BPRGw1VVZpWWlJMWF0U2dkKy9ldUxxNlltNXVqaUFJbkR4NWt1M2J0eE1iRzR1ZG5SMWp4NDR0RU5tVlZ6U2ZObTJhR0IxZXBVb1ZoZzhmcm5LdHkrVnl0bXpaZ3Erdkw0SWcwS0JCQTVvMmJjcTJiZHZFOWNla1NaTU1ycEVVR1JuSitmUG5nZHlValpJZ0l5RWg4Vi9pM1gweVNVaEl2UFBJWk9BOXZDbU41cHdreVlpcHk5YWZET2ZybHM0MHIvSDJGTkNVMEkyTWpBeTh2THpFdjUyZG5aazBhWkxhdERpSmlZbDRlSGlJaHJFbVRacXdhTkVpMGRENC92dnZzMmpSSXFaTm04YTllL2RZdkhneGl4Y3ZOcHFuYnQ0QzBwQ2Jja3ZmbDloM2xiQ3dNSHg5ZlNsVHBneS8vdm9yMDZaTjQ4cVZLOHljT1ZQTVcxMlNSRWRIYytEQUFRSURBOG5NektSTW1US01IVHRXOU5ZTkRBemsvUG56REI0OG1DKysrS0xBTlJBZEhTMm1YOVBtRGEyTnZJWnFiUmlhd3p3L2hoU24xWVJjTHNmSHg0Y0RCdzRnQ0FLTkdqWGkzcjE3N051M2p5dFhyakI1OG1TRERVaDM3dHdCMEN2NlFCMmhvYUhNbXplUHpNeE1IQjBkV2Jod29WNEdGa0VReEpkK2JlbmlTb0xrNUdTOHZiMDVjZUtFS0twVnIxNmQ3ZHUzazVHUlFYcDZPdW5wNldSa1pJamlTM3A2T21scGFScEZ1TTJiTjlPbVRSdktseTlQOWVyVnljckt3c2JHaHRhdFc5T2hRd2VhTkdsUzRQdDY5T2dSeTVZdEl6SXlrc3FWSzZ2TW4wb2pyN0plakJKbEVmYkM2Z2JvV3BOci9QanhXdWZrUllzVzRlenNySE1hUVM4dkwvNysrMi9zN093WU9uUm9nZjM1dno5bEtreE5uMmZDaEFrcXdwUHlPdkx4OGNIRXhJU0VoQVE4UFQzeDlQU2tRb1VLdEd6WmtoWXRXdURpNHNMdnYvK3VVYUEyeE5PL0tDalRxNW1abVRGeDRrU1ZlZTd3NGNOczM3NGR5STIyMENRSVRKZ3dnYkN3TUJJVEU1azBhUkxMbHkrbldyVnE0djdkdTNmejZ0VXJMQ3dzK09xcnIzQjFkV1hpeElrY08zYU01T1JrSmt5WVFPblNwWXZ2UXhvUlpaUkgvb0xpTXBsTWpEakxpNU9URSs3dTd1TGYyZG5aaEllSEk1UEpxRm16SmdEZHUzZm4zcjE3QkFRRWNPalFJU1pObW1UVU1RdUNJSTVORjVGR0h6RW1MNXJ1bGExYnR4SWVIbzZqbzJPaE5WK1VCbUhRUGxZSEJ3ZkdqeCtQbTVzYnQyN2RJaWtwU2U5cnlORDFRWGg0dUNoa0txTlM4dkw2OVdzV0wxNU1hR2dvWm1abUxGeTRVRzI2TGhNVEUrYk5tOGU0Y2VPSWlZbGg2dFNwVEpreXBjQWFVaGVNOVR6VmhycDFyUEs2MStTZzhlelpNd0FxVmFwVWJPUFN4TWFOR3psdzRJQTR4bm56NXVIdTdzN0VpUk5KU2twaXhJZ1JieVJ0WW42TUZkRmN2bng1Rml4WWdJbUppWmltVUtGUWNQcjBhWGJ2M2sxa1pDUXltWXhPblRyeC9mZmZGMGp2RFA4VGVKU3BldTN0N1JrNmRDaWZmZmFaeXU5NzhlSkZ2TDI5eFJTNW5UcDFZdkxreVZoWVdGQytmSG5XcjE5UGNIQXczMzMzSFY5KytTWDkrdlhUKzlubTVPUkU1Y3FWaVk2T2xsS2dTVWhJL09lUUJCa0pDWWszU3BXeU5xd2Y1TUozM2xlTjFtZU9JRERDSjRTUVJaMnhNRFBjczF1aTVMR3lzcUozNzk3czNMbVR2bjM3TW1MRWlBSUdMVUVRQ0FnSVlQUG16YUpYWHVmT25aa3laVW9CZzJQRGhnMlpPSEVpcTFhdDRzcVZLNnhaczRhcFU2ZnE1VkVhSHg4UFVLQnZwWEZVYWF6NzY2Ky9FQVJCcnhvRTd5SUpDUWtzWGJxVTdPeHNmdnp4Unh3Y0hIQjNkMmY2OU9tRWhvWXlZc1FJUHYzMFUxcTFhcVZUZjRJZ2tKMmRqVnd1Unk2WEk1UEpzTGEyRmczS01URXhKQ2NuRnlnay9mVHBVeTVmdnN5Wk0yZkVOQXZtNXViMDZkT0h3WU1IWTI5dlQ3dDI3ZWphdFNzZUhoNWN1WElGTHk4di92enpUeVpNbUtDU0c5dkR3d09GUWtHTkdqWDQ1Sk5QQ2gzenk1Y3ZzYlMweE1yS0NqTXpNeElTRWtRUHpmeGU0eVdKWEM0blBUMGRXMXRiSGoxNlJFWkdScUVSUzVjdVhjTFQwNU9ZbUJoTVRFd1lNV0lFWDMzMUZlSGg0Ymk3dXhNUkVjRzRjZU53Y1hIaDg4OC9wM1hyMW5xSm1rcVBYbDNUVGFrak1EQ1FkZXZXb1ZBb3NMR3hZZW5TcFJxTmduLzk5UmYyOXZZNE9qcUt2MDljWEJ3SER4NFVqVm10VzdjMmVDekd3TVRFaERObnpxaUlBOHE2Rzlvd056ZW5kT25TMk5yYXF2eTdmdjA2YVdscHJGKy9IbmQzZCt6dDdWbTVjaVgxNnRWVCsvdG5abWJpNit2THpwMDdVU2dVT0RzN3MzejVjaFVQMXpKbHlwQ1ltRWhRVUJDZmZ2b3BabVptSkNZbThzY2Zmd0FVV2xkSTE1cGN5cWdsVFdSbFplblVUM0p5TW12WHJ1WDgrZk9ZbUpnd2JkcTBBb1lvVzF0YlhyOSt6WU1IRDZoZHV6WVJFUkhjdlhzWGEydHJ5cFl0cTdiZm5qMTdrcGFXUmtoSUNOZXVYZVBzMmJPOGVQRUNVMU5USms2Y1NQdjI3UWtPRHViY3VYT0VoSVRnNysrUHY3OC9WbFpXTkd2V2pEWnQybENtVEprU2l5YlN4TEJodzdoejV3NmpSbzFTU1pXMmI5OCt2TDI5Z1Z6eEliOEFrUmRIUjBjeDlWWjhmRHdUSmt4Z3pKZ3hkT25TaGZQbno3TjM3MTdnZjJtZ3lwVXJ4OXk1YzNGemMrUGN1WE5jdTNhTkxsMjZVTHQyYmJIUG5Kd2NaREpaZ1dleUlBakk1WElVQ2dWeXVSd3pNek8xRWJLYXlNek0xRmtVekJ0SkJybmk3ODJiTjNGMGRDeVF1cTFjdVhLOGVQR0MwNmRQMDY1ZE83VnpZV0ppSW52MjdDRWxKWVc2ZGV1cWpIdmN1SEhVcTFlUGJ0MjY2ZnhaMUpHY25FeGNYQnlsUzVmRzJ0b2FVMU5UenA4L2owS2h3TVRFUkN6MnJhU3c3MElwa09SdnAybDdmaG8yYkVpYk5tMElEQXhrN05peEt0ZDdiR3dzRVJFUk9EZzRZR0ZoUVU1T2pwZ2lWaWFUcVRVWTU2VmR1M2FpbDcrZG5SMEtoYUpFMWdlMWE5ZkcwOU9UQXdjT0ZFZ3ZlUFhxVlZhdFdrVjhmRHlXbHBiTW16ZFBhMFJRNmRLbFdiRmlCWk1uVHlZdUxvNmxTNWR5L2ZwMWZ2amhCNzBpTm8zeFBNMVBhbXFxV0ZmdDVzMmJDSUpRNEY2clVLRUNzYkd4N04rL245YXRXNnZjcjNGeGNadzZkUXBBNWQ3T2k3WjV4VkNVMFpCSGpoekIzTndjTnpjM0FnTURPWDM2TkNOR2pLQjM3OTZNR0RHaTBEcE1vQnFCa3BPVEk2NUhGUW9GZG5aMmVrZlh4TWJHa3BDUVFLbFNwY1JyL3VEQmcrSitmU015ODZOMFVvdUppZUhZc1dNRUJnYUs3ME1mZi93eEkwZU9GSVhnL0dSa1pMQnYzejRnOTcxR2VVOG9mM05CRUxoOCtUSjc5KzRWcnpkYlcxdkdqQm1qa3I2NWE5ZXUxS3haazJYTGx2SDQ4V04yN05pQm41OGZIVHAwb0gvLy9qbzd2bGhaV2VIcDZjbXpaODhNRm9rbEpDUWszbFVrUVVaQ1F1S05NN1J0TlE1ZWk4Yi9obmJEakQ2RVBrMWt4ZkYvbVB0NThkYUNrREErUTRZTW9WNjllbXB6ckFjSEI3TnAweWFlUEhrQzVLYmhtVEJoQXUzYnQ5ZllYOWV1WFltSWlNRFB6NCtFaEFRVUNrV2hxY2FXTFZ0R1dGZ1lwcWFtb2dkMWZzL0hHemR1c0hEaFFtUXlHYWFtcHFKbnFxYmMrc1ZKWW1LaVNxb1VKVVd0ZlpQLytCMDdkakJqeGd6aTR1TG8yTEdqbUFhaFlzV0svUGJiYjNoNWVSRVlHTWpKa3lkVjZ0ZjA3TmtURXhNVDBmTk9FQVFFUVNBbko2ZUFOK2JYWDM5TnYzNzk2TmV2SHlZbUptSmJaYTJHYTlldXNXYk5HdUxpNHNSajdPM3Q2ZHExSzMzNjlDbGczSG52dmZkWXNtUUpwMCtmNXRkZmYvMC85dTQ4UHFici94LzRheWFUUFJJUld4REVWcVdXVWcyTjJvbWx0VlZyTFczVldtc3BxdEtvbmFqV3ZoVGxJNjFTTGJXWDJtSkxpWDB2RW9RUUlXU2JaRExML2YyUjM5eHZKcGs5TjZ2WDgvSHdhSFBuM2pOblp1NjlrNXozT2U4M29xS2lNRzdjT0N4WnNnUzFhOWZHNXMyYmNlN2NPUURBNE1HRHJRcld6WjgvWDB6eGtGM256cDB0SHA5WG5qeDVrbVBnek56QStieDU4OFNCbE5LbFMyUHk1TW5pK1Z1elprMnNYTGtTYTlhc3diNTkrM0R4NGtWY3ZIZ1I0OGFOUTVjdVhhenFUMnBxS3U3ZHU0ZVNKVXRhWFhBNnE4VEVSQ3hac2dUaDRlRUFNZ2VFWjgrZWJmWTFiZHUyRGJkdjN6YjVlSzFhdFhJOUdKcGI3dTd1ZVAvOTk3RnYzejc0K2ZtaFRKa3k4UGIyaHFlbkp6dzlQZUhoNFFFUER3K1VLRkVDSGg0ZVl1REYxT3FyN2R1M1k4V0tGVGh6NWd4dTNicUYxMTU3emVSS3JBTUhEbUQ5K3ZWNC92dzVnTXpCemdrVEp1U1kxZnJ1dSsvaTNyMTdDQTBOUldob3FNRmpjcm5jNGpsZ2I3cEVleHc1Y2dSTGx5NUZjbkl5RkFvRkprNmNhRFRvVnI5K2ZadytmUnBmZlBHRndmWjI3ZG9aWFBjSERoekFuVHQzRUJjWGgzdjM3dUh4NDhmaWZVb3VseU13TUJBREJ3NFVaMTIzYWRNR2JkcTBRWHA2dWhpYytmZmZmM0g4K0hFY1AzNGNDb1VDalJvMXd0Q2hRd3Rzd0tsTW1USllzMmFOZUE2bHBhWGgrKysvRjFlWWR1ellFYU5HamJMWVRyMTY5ZkR0dDk5aXhvd1pVQ3FWV0x0MkxkemMzREIzN2x3SWdvQXFWYXFnVDU4KzR2N05talhENHNXTDhmMzMzK1B1M2JzR2c1S0E0WXBFbVV3bTN2T3pyMlNhTW1XS3lZTHF4Z2lDWUhWUU1MczMzbmdEYytiTVFWcGFXbzZCMkZhdFd1SDMzMy9IbkRsenhGcGJwc2hrTXZUdTNkdGdtNk9qSXpwMTZtUlh2N0tLajQvSDhPSERqVDVXdjM3OUhQMjI5cjB3dForbDQ4dVZLNGVBZ0FEOC9QUFBPWUtQY1hGeENBNE9ObnBjbzBhTnJFb2wyNjFiTi9IL1UxTlQ4KzMzQXo4L1A0d2RPMWJjUHlFaEFjdVdMUk5YVzVZcFV3YkJ3Y0ZXMVowclY2NGNmdnp4UjB5ZE9oWDM3dDNEL3YzN2taYVdobW5UcGxrOFZ2KzZjL045YXNwZmYvMGxGcjdYeS83OThkNTc3MkhkdW5YaVAyUHExcTFyTU5FbHEwcVZLdG1WV2s4UUJIRjFSbll2WDc3RS92MzdJWlBKOE0wMzM2Qng0OGFvWDc4K3ZMMjlzWDM3ZG9TRmhTRXNMQXhBNXJXb1VDamc2T2dJQndjSEtCUUs4UnJSQjMzMS83TGVlNXljblBENzc3L2JISkM1ZWZPbXdZcTVyR3JWcW1WM2dGNm4wK0hhdFdzNGMrWU16cHc1ZzZpb0tBQ1pnWlhXclZ1alc3ZHVGczhORnhjWHpKczNEek5tek1DRUNSTnk3QjhjSEl4Ly8vMFhRT2I3RmhRVWhNR0RCK2NJOGdLWnYxK3VXclVLVzdkdXhlYk5tNkZVS25IKy9IbVQ2ZkJNY1haMk5saHRTVVQwcW1CQWhvZ0tuRXdHclA2ME1VN2Vmb2JuS2RiTmhyWEd6TCt1bzFlVFNxanRXempxQlpCMTVISzV5WUszYm01dWVQVG9FUndkSGRHbFN4ZjA2OWZQcXBsbVE0Y09SWmt5WmRDdFd6ZXIvckNxVUtFQ1RwdzRBYlZhRFFjSEIxU3ZYajNINEllKzZLNCtUWWlibXhzYU5HaUFrU05IV3ZkQ0plVGc0R0EwVlliVWZ2LzlkOFRHeHFKMjdkbzVhaUI0ZUhqZ3l5Ky94SUFCQTNEaXhBbmN1SEVEY1hGeFNFdExnMXF0aGxhcmhVNm5FNE13V2Y5bDFhRkRCM2g1ZWNIRHd3TXBLU2x3ZEhSRXJWcTFNR2JNR0FDWkE0STZuUTV1Ym01bzBxUUpXclJvZ1hmZWVjZmk1OXE2ZFdzMGJOZ1FDeGN1UkZwYW1waUNTMS9zdW5QbnppYlB1K3lxVjY5dUVKQ1J5V1FvWDc0OHVuVHBraWN6UWEzbDYrc0x1Vnd1empyMzkvY1gzemRqR2pWcWhFT0hEcUZqeDQ0WVBueDRqbG14Ym01dUdEZHVITHAzN3k0TzVsb2JqQUdBNjlldlF4QUVOR3ZXeks3Qm1IUG56b25CbUdyVnF1Rzc3NzZ6T051MVdyVnFpSXFLZ2xhck5kaGV1blJwdEdyVkNoOS8vSEdocVAwMGVQQmdmUDc1NTVLMDFiVnJWMXkvZmgzZHUzZTNXR1RlMjlzYkwxKytoSmVYRjRZT0hZb09IVG9ZM2E5ZnYzNXdjM1BEdi8vK0t3WnZuSnljVUtGQ0JYVHQydFZvd0tkeTVjbzUzdmY4VUtkT0hRaUNBRDgvUDB5YU5NbGtlcjF4NDhiQnc4TURkKy9laFZxdGhwT1RFK3JXclp0ajhFaS9vZ3JJdkxiTGxTdUhPblhxb0dIRGhtamF0S25KN3h3WEZ4ZTBhdFVLclZxMWdsS3B4SWtUSjNENDhHRmN1SEFCdDI3ZFF0bXlaVTBlbDMyR2YxN0lPdkF0bDh2RjFaL1o2OGxZMHF4Wk04eWZQeC96NTg5SGNIQXdVbE5Ub2RWcTRlcnFpbW5UcHVVWVlOY0hkeU1qSTNIaXhBbmN2bjBiTDE2OFFIcDZ1c0VncUg2MVpIWnVibTVXclZ6TXlzWEZCYnQyN2JKcTMrdzEwMlF5bWNuVU9aOTk5aGxLbENpQnMyZlBpcE0xc25OeWNvS3ZyeS9lZSs4OU5HN2MyS1orVzZ0aXhZcHdkbmFHVnFzVjA2VjZlSGlnYnQyNkdEMTZkSTc5OHl0QWFteWcyYy9QenlBRklwQ1ppdXpOTjk4MEdWUXlKejkvUDhqT3hjVkZERTQxYTlZTUV5Wk1zR2xWdEQ3TlUyaG9LTzdmdjI5VDJycmNmcCthVXE5ZVBkU3NXUk55dVJ3S2hRTCsvdjQ1MGozMjZkTUhWYXRXeGRXclY4VzZXM291TGk3dzkvZEh5NVl0VGZacnhZb1ZjSFYxdGJsdmFXbHBKbituOHZiMlJsQlFFQ3BYcml5dUdISjBkTVNJRVNQUXJWczNIRHQyRExkdjM4Yno1OCtoVkNxaDBXaWcwV2lnMVdxaDBXaVFucDR1L3E0RVpGNjN6czdPNHM4eW1ReE5temExSzcya3NYUGV6YzBOZGVyVXNTcndiY3FoUTRld1lNRUNzWDgxYXRSQXk1WXQwYWxUSjV2T3c2cFZxMkxkdW5WR1A2OWh3NGJoeXBVcmFOeTRNVDcrK0dPTE5hMFVDZ1g2OWV1SHpwMDc0N2ZmZmtQcjFxMk5CbStJaUNnbm1mQ3FKTHdub2tMdjl6TVA4ZEh5MDVLMjJieFdhUnliMmdyeUlsUk10aWg3YTkwV1JBN3ViWG5IWElpSWlFRDE2dFV0cHJtdzF0MjdkeUdYeTIwdXBLdW4veG90U2dXTDdaV1dsb1lsUzVaZzlPalIrVklESVh2OUNyMUhqeDZoYk5teWRnK3NaODlESHg0ZWpvQ0FBS3RtNm1hbER6TEo1WExKYWhNQm1VRWlRUkFzcGhzejFTZEJFT0RnNEdEeW5CdzllalMwV2kyV0wxK09hOWV1V1YyUHhsVCtlRlArL3Z0djdONjlHNE1IRDdaNzVkajY5ZXVSbnA2T0lVT0cyUFI1NjlQZzZYUTZPRG82Mm5Tc1BrMldQZTkvVVJBWkdZbmF0V3NYZUJvdGUwVkVSQ0ExTmRWZ3hVUjBkRFQ4L1B3a0tkejg4dVZMbkR0M0RoVXJWa1RseXBWemZhOTcrZklsbmp4NVluY2RKbU8wV3EyNG9zUmVTcVVTRnk1Y3NEdjlrVWFqRWQvdnNMQXcxS2xUQjQwYU5iSzdQL3FBUGZCLzkvNnNLeXV6VzdGaUJUdzhQREJ3NE1BYzI1MmNuS3dPZUs1ZHV4WVpHUmtGTXBrQ3lIeXQrdFJBVXRZR0srN3k2L2VEN0I0OGVJQjc5KzZoUllzV2RyV3ZsNWlZYU5NZ3VoVGZwL2xOUDZHaWVmUG1kdDJyZERxZHVJTFpXSkEwTFMzTnJrQlBicVNucCtPZmYvNEJrTGx5S0MvczNyMGJpWW1KNk4rL2Y0N0hWcXhZZ1NwVnFxQnAwNlltVTIzbWxsS3B6UGM2WndVaFAvNW1KYUpYazh6S2dTRUdaSWlvVU9tN01nSy9SZGlYWnNLVUZZTWFZVVFiOC9udVNScjg1WmFJaUlpSWlJZ0tLLzdOU2tSNXhkcUFES3RkRTFHaHN1empSaWp2SlczcWpzbGJMdU5oUXBxa2JSSVJFUkVSRVJFUkVSSFpnZ0VaSWlwVWZEeWNzSGJ3VzVLMm1aeXV3WWlONThEMWdFUkVSRVJFUkVSRVJGUlFHSkFob2tLblN3TmZERzVwWHowUFUzWmZmSXl0WjZSTmhVWkVSRVJFUkVSRVJFUmtMUVpraUtoUVd0UzNBU3I3U0Z0UWNQU21DM2lla2lGcG0wUkVSRVJFUkVSRVJFVFdZRUNHaUFvbFQxZEhiQmpTUk5JMjQ1TlZHQk4yUWRJMmlZaUlpSWlJaUlpSWlLekJnQXdSRlZxdFh5K0xNZTFyU3RybXI2Y2ZZTWU1UjVLMlNVUkVSRVJFUkVSRVJHUUpBekpFVktqTi9hZ2VhcGJ6a0xUTjRSdlBNM1VaRVJFUkVSRVJFUkVSNVNzR1pJaW9VSE56Y3NER29XOURMcE5KMW1aY1lqcEdiMkxxTWlJaUlpSWlJaUlpSXNvL0RNZ1FVYUhYcklZUHByeFhXOUkyTjBjOHdIYW1MaU1pSWlJaUlpSWlJcUo4d29BTUVSVUowM3ZVUVJQL1VwSzJPWUtweTRpSWlJaUlpSWlJaUNpZk1DQkRSRVdDbzRNY3Y0NElnSWVMUXJJMm1icU1pSWlJaUlpSWlJaUk4Z3NETWtSVVpOUW81NEdsQTk2VXRFMm1MaU1pSWlJaUlpSWlJcUw4d0lBTUVSVXBnNXBYUmU4QVAwbmJITDdoSEZPWFNjUlZvWUJTclNub2JoQVJFUkVSRVJFWlVLbzFjSE9VTHVzR0VaRTlHSkFob2lKRkpnTldmZElZbFgzY0pHdnphWktLcWNza1VzblRBMUV2RXd1NkcwUkVSRVJFUkVRR29sNG1vbElKajRMdUJoRzk0aGlRSWFJaXA2U2JJOEtHQlVBdWswbldKbE9YU2FObGxZclkrVjkwUVhlRGlJaUlpSWlJeU1ETy82TFJva3JGZ3U0R0ViM2lHSkFob2lMcDNkZEs0NXV1cjB2YTV2QU41L0FzV1NWcG02K2FqK3U5aHRPUG51RGM0NmNGM1JVaUlpSWlJaUlpQU1DNXgwOFI4U2dPQSt2Vkx1aXVFTkVyamdFWklpcXl2dTFXQjAyciswalczdE1rRmNhRVhaU3N2VmVSdTZNamdwczNRZkRSQ0FabGlJaUlpSWlJcU1DZGUvd1V3VWNqTUszNVc2d2hRMFFGVGlZSWdsRFFuU0Fpc2xkVWZDb2FUanVBNUhUcENzbi9PZVlkOUdqTVpjeTVjU1kyRGpOUG5FV3ppdVhSdFpZL3FwWDA0aSsrUkVSRVJFUkVsQytVYWcyaVhpWmk1My9ST1Azb0NZS2JOOEhiRmNvVmRMZUlxQmlUeWF5cnJjQ0FEQkVWZVdHbjd1UGoxV2NrYTY5TUNXZGNuUk9Fc3A3T2tyWDVLa3BWcTdIcHlpMkUzMytFaDhrcFVLcWxDNW9SRVJFUkVSRVJtZUxtcUVDbEVoNW9VYVVpUHE3M0d0d2RIUXU2UzBSVXpERWdRMFN2bFA2ci9zV3ZweDlJMWw3WE55dGd4OWhBV0hjckpTSWlJaUlpSWlJaW9sZVZ0UUVaMXBBaG9tSmh4YUJHcUZyYVhiTDJkbDZJeGMvSG95VnJqNGlJaUlpSWlJaUlpRjV0RE1nUVViSGc1ZXFJWDRZSHdFRXUzWktXc2I5Y1JGUjhxbVR0RVJFUkVSRVJFUkVSMGF1TEFSa2lLamJlcWVtRGtPNTFKR3N2SlYyRGdhdlBRS3RqWmtjaUlpSWlJaUlpSWlMS0hRWmtpS2hZK2FicjYrandSam5KMmp0NSt4bEM5OTZTckQwaUlpSWlJaUlpSWlKNk5URWdRMFRGaWx3bVE5andBRlQwZHBXc3pXLy92SWFMRDE1SzFoNFJFUkVSRVJFUkVSRzllaGlRSWFKaXAwd0paMno1b3FsazlXVFVXaDBHclBvWDZXcXRKTzBSRVJFUkVSRVJFUkhScTRjQkdTSXFsZ0pybHNiOGorcEwxdDYxUjBuNFp0dFZ5ZG9qSWlJaUlpSWlJaUtpVndzRE1rUlViSDNac1JhNk5hb2dXWHVMOXYrSEl6ZWVTdFllRVJFUkVSRVJFUkVSdlRvWWtDR2lZa3NtQXpZTWVSditaZHdsYTNQUW1yTklURk5MMWg0UkVSRVJFUkVSRVJHOUdoaVFJYUppcmFTYkkzNGYxUXhPQ21sdWR6RUpTb3plZEVHU3RvaUlpSWlJaUlpSWlPalZ3WUFNRVJWN2phdDY0OGYrRFNWcmI5UEorL2o5ekVQSjJpTWlJaUlpSWlJaUlxTGlqd0VaSW5vbERHOWRIWDJiVnBhdXZRM244T2hGbW1UdEVSRVJFUkVSRVJFUlVmSEdnQXdSdlJKa01tRE5wNDFSMjdlRUpPMGxwR2JnNDlWbm9OVUprclJIUkVSRVJFUkVSRVJFeFJzRE1rVDB5dkJ3VWVEM1VjM2c2dVFnU1h0SGJqekZncjIzSkdtTGlJaUlpSWlJaUlpSWlqY0daSWpvbGZKR0pTK3MrcVN4Wk8wRi8zRVZFWGVmUzlZZUVSRVJFUkVSRVJFUkZVOE15QkRSSzJkZ1lCVjgzdEpma3JhME9nRjlWL3lMbDBxMUpPMFJFUkVSRVJFUkVSRlI4Y1NBREJHOWtwWU5iSVNtMVgwa2FldmVzMVFNMzNBT0FzdkpFQkVSRVJFUkVSRVJrUWtNeUJEUks4bFpJY2VmWTk1QmhaS3VrclMzNWQ4WS9IdzhXcEsyaUlpSWlJaUlpSWlJcVBoaFFJYUlYbG0rSlYyd2ZldzdjRlpJY3lzY3Zla0NiajVPbHFRdElpSWlJaUlpSWlJaUtsNFlrQ0dpVjlyYjFVcGh6V2R2U2RLV01rT0xQaXNpa0s3V1N0SWVFUkVSRVJFUkVSRVJGUjhNeUJEUksyOWdZQldNRDZvbFNWdVhIcnpFbEsxWEpHbUxpSWlJaUlpSWlJaUlpZzhHWklpSUFDem9YUi90NnBhVHBLM0ZCMjVqOThYSGtyUkZSRVJFUkVSRVJFUkV4UU1ETWtSRUFCUU9NbXo1b2ltcWxYR1hwTDFQZmpxRDJKZHBrclJGUkVSRVJFUkVSRVJFUlI4RE1rUkUvMThwZHlmc0hOOGNIaTZLWExmMVBDVURBMWFkZ1ZZblNOQXpJaUlpSWlJaUlpSWlLdW9Za0NFaXlxSnVSVTlzR3ZxMkpHMGR1ZkVVYzNiZGtLUXRJaUlpSWlJaUlpSWlLdG9Za0NFaXlxWjc0NHI0cmtkZFNkb0syWDROQjYvR1NkSVdFUkVSRVJFUkVSRVJGVjBNeUJBUkdUR3QyK3ZvK1ZiRlhMY2pDRUMvVmY4aUprRXBRYStJaUlpSWlJaUlpSWlvcUdKQWhvaklDTGxNaG8xRDNzWWJsYnh5M2RhelpCVStXaGFCREkxT2dwNFJFUkVSRVJFUkVSRlJVY1NBREJHUkNSNHVDdXdhSDRoeVhpNjViaXZpN25OODlkdGxDWHBGUkVSRVJFUkVSRVJFUlJFRE1rUkVabFF0N1k0OVh6YUh1N01pMTIwdE9YZ2JXLzZOa2FCWFJFUkVSRVJFUkVSRVZOUXdJRU5FWkVIanF0N1kra1ZUT01obHVXNXI4THBJM0loTmtxQlhSRVJFUkVSRVJFUkVWSlF3SUVORVpJWE9EWHl4NnBQR3VXNG5WYVhCQjB0UEl5VmRJMEd2aUlpSWlJaUlpSWlJcUtoZ1FJYUl5RXFmdC9USHRLNnY1N3FkRzdGSkdQcnpPUWlDQkowaUlpSWlJaUlpSWlLaUlvRUJHU0lpRzh6bytRWUdCbGJKZFR1Ykl4NWd4YUU3RXZTSWlJaUlpSWlJaUlpSWlnSUdaSWlJYkNDVEFUOTk5aGJhMVMyWDY3YkcvM29KRVhlZlM5QXJJaUlpSWlJaUlpSWlLdXdZa0NFaXNwR1RRbzV0bzV1aHZwOVhydHBSYTNYNGFGa0VuaVdySk9vWkVSRVJFUkVSRVJFUkZWWU15QkFSMmNITDFSRjdKN3lMU3FWY2M5Vk9USUlTSHk0N0RiVldKMUhQaUlpSWlJaUlpSWlJcURCaVFJYUl5RTRWdlYyeGQ4Szc4SFIxekZVN1IyL0dZL1NtQ3hBRWlUcEdSRVJFUkVSRVJFUkVoUTRETWtSRXVWQ3ZraGUyajNrSGpnNjV1NTJ1UGhLRkZZZnVTTlFySWlJaUlpSWlJaUlpS213WWtDRWl5cVUyZGNwaXc1QW1rTWx5MTg3WVh5N2kwUFduMG5TS2lJaUlpSWlJaUlpSUNoVUdaSWlJSk5DdldXV3MrcVJ4cnRyUTZnUjh1T3cwN3NTbFNOUXJJaUlpSWlJaUlpSWlLaXdZa0NFaWtzalFWdFd3ZUVERFhMWHhJalVENy85d0FvbHBhb2w2UlVSRVJFUkVSRVJFUklVQkF6SkVSQklhMDc0bTVuOVVQMWR0M0h5Y2pMNHJJcURWQ1JMMWlvaUlpSWlJaUlpSWlBcWFUQkFFanZnUkVVbHN4bzdyQ05sK0xWZHRUT3owR2tMNzVDNjRVNUNTMHRSWXVPOC8vSFgrRWU0K1RVV3FTbFBRWFNJaUlpSWlvZ0xpN3F4QTliTHU2TmFvSWlaMnFnVlBWOGVDN2hJUkVaRmtaRExycWtzeklFTkVsQWNFQVppNjdRcm03YjZacTNZMkRHbUNRYzJyU3RPcGZQVFB0VGdNV1g4T0hkNG9oODlhK0tOdVJVOTR1Q2dLdWx0RVJFUkVSRlJBVXRJMXVQWW9DZXZEbzNIZ2FoeCsrcXd4MnRVdFY5RGRJaUlpa2dRRE1rUkVCVXdRZ0M4M1g4U1BmOSsydXcwbmhSeEhwclRDT3pWOUpPeFozdnJuV2h3Kytla3N3b1lIb0ZYdE1nWGRIU0lpSWlJaUttU08zb3pIZ0ZYL1l1UFF0OUcyVHRtQzdnNFJFVkd1V1J1UVlRMFpJcUk4SXBNQmkvbzJ4UEEyMWUxdUkwT2pRNDhsSnhFVm55cGh6L0pPVXBvYVE5YWZ3eThNeGhBUkVSRVJrUW10YXBkQjJQQUFmTDR1RWtscDZvTHVEaEVSVWI1aFFJYUlLQS9KWk1EeWdXL2lrM2VyMnQzRzB5UVZPb2FHSXo1WkpWM0g4c2pDZmE4S2c4Y0FBQ0FBU1VSQlZQK2h3eHZsMEpMQkdDSWlJaUlpTXFOVjdUTG84RVk1TE56M1gwRjNoWWlJS044d0lFTkVsTWZrTWhuV2Z2WVcramF0YkhjYnQrTlMwT1g3RTBoSjEwallNK245ZGY0UlBtdmhYOURkSUNJaUlpS2lJdUN6RnY3WWVTRzJvTHRCUkVTVWJ4aVFJU0xLQnc1eUdUWU9iWUtlYjFXMHU0MnowUW5vdGV3ME1qUTZDWHNtcmJ0UFUxRzNvbWRCZDRPSWlJaUlpSXFBdWhVOWNmZHBTa0YzZzRpSUtOOHdJRU5FbEU4Y0hlVDRiV1JUREhpbml0MXQvSDNsQ1Fhdmk0Uk9FQ1RzbVhSU1ZScDR1Q2dLdWh0RVJFUkVSRlFFZUxnb0NuMFdBQ0lpSWlreElFTkVsSThjSGVUWU9MUUp4Z1hWdEx1TnNGUDNNWG5MRlFsN1JVUkVSRVJFUkVSRVJIbU5BUmtpb253bWw4bXdxRzlEek83MWh0MXRMTngzQzR2MnMvZ2xFUkVSRVJFUkVSRlJVY0dBREJGUkFaREpnS252djQ1Vm56U0dUR1pmR3hNMlg4S3ZweDlJMnpFaUlpSWlJaUlpSWlMS0V3eklFQkVWb0dHdHEySHJGODNncExEdmR2ekpUMmR4OEdxY3hMMGlJaUlpSWlJaUlpSWlxVEVnUTBSVXdIbzFxWVM5RTk2Rmg0dkM1bVBWV2gxNkxqMkZNMUVKZWRBeklpSWlJaUlpSWlJaWtnb0RNa1JFaFVEYk9tVnhlRXBMbEM3aGJQT3hLZWthdEY4UWpuL3ZNaWhEUkVSRVJFUkVSRVJVV0RFZ1EwUlVTRFR4TDRYajM3U0dYeWszbTQ5TlNsT2ovWUpqT0gzbmVSNzBqSWlJaUlpSWlJaUlpSEtMQVJraW9rS2t0bThKbkF4dWpkY3JlTnA4YkhLNkJoMUN3M0h5OXJNODZCa1JFUkVSRVJFUkVSSGxCZ015UkVTRmpGOHBONXdLYm9NdURYeHRQallsWFlPZzBPTTRmb3RCR1NJaUlpSWlJaUlpb3NLRUFSa2lva0tvcEpzamRvNFBSRWozT2pZZm02clNvTlAzeDNIc1pud2U5SXlJaUlpSWlJaUlpSWpzd1lBTUVWRWhKWmZKTUwxSFhld2EzeHhlcm80MkhadXEwcUR6OThkeDVNYlRQT29kRVJFUkVSRVJFUkVSMllJQkdTS2lRdTY5aHI0NCsxMDcxSzFvVzEwWlpZWVdYUmFkd0tIckRNb1FFUkVSRVJFUkVSRVZOQVpraUlpS2dKcmxQQkR4YlZ0ODlMYWZUY2VsWldqeDNxSVQySGtoTm85NlJrUkVSRVJFUkVSRVJOWmdRSWFJcUlqd2NGSGd0NUZORWRxblB1UXltZFhIcGF1MTZMNzRKQmJ0L3crQ2tJY2RKQ0lpSWlJaUlpSWlJcE1Za0NFaUtrSmtNbUJpcDlkd1lGSUwrSGc0V1gyY0lBQVRObC9DOEEzbm9OYnE4ckNIUkVSRVJFUkVSRVJFWkF3RE1rUkVSVkRiT21WeDdydjJlTHRhS1p1T1czTTBDcDIvUDRHWFNuVWU5WXlJaUlpSWlJaUlpSWlNWVVDR2lLaUlxbExhRFNlbnRjRjNQZXJDUVc1OUNyTi9yc1doMll4RHVQczBKUTk3Vnp5b1ZLcUM3Z0lSRVJFUkVSRVJFUlVURE1nUUVSVmhDZ2NadnUxZUJ4SGZ0a1Z0M3hKV0gzZnpjVElDdmp1RTQ3ZWU1V0h2aXI3eDQ4ZGowS0JCaUlxS3l2UG55c2pJd0pZdFcvRDMzMy9uNmZNOGZmb1VpeGN2eHY3OSsvUDBlYWpnUFh6NEVBY1BIa1J5Y25LT3g5YXZYNCtmZnZvSnNiR3hSby9kdTNjdnRtM2JocFFVeTRGYmxVcUZPWFBtSUNJaUFvSVZoYXBXckZpQnhZc1hXMzRCTmlpTzE0OVNxWVJPWnpyRnBGYXJSVUpDUXA3M296Q2FQSGt5UWtKQzhQRGh3eng5bm1mUG5tSHAwcVdJaUlpQVZxdk4wK2N5UmhBRVhMMTZGVmV2WGpYNnVQNHhhNjY3ckcwdVdyUUkxNjlmbDZxYk5zbnRlWjJRa0dEVDY1WEs1Y3VYa1pTVVpIWWZ0VnFOSzFldVNQN2NPM2JzUUdSa1pJR2NnN24xOTk5L0l5NHVMc2YydUxnNHpKNDkyK1M1WGRSMDd0d1o3ZHUzejNVNysvYnR3KzdkdXlYb0VSRVJFUlZtaW9MdUFCRVI1ZDViL3Q0NFA2TTlwbTY3Z2gvL3ZtM1ZNYzlUTXRCdXdUR3MvcVF4UG5tM2F0NTIwRWJyMTY5SDQ4YU4wYUJCZ3dMclEyeHNMRzdmdmcwUER3OVVybHc1ejUvdjhPSERXTHQyTFJ3ZEhWR3paazFVcTFZdFQ1N241TW1UMkwxN040NGZQNDRXTFZyQXpjM05wdVB2MzcrUGpSczNZdUxFaVRZZlc1Z3RYYnBVMHZhYU5HbUNwazJiQWdCZXZIaUJDUk1tU05wK1ZrT0hEaFdmSzZ0ZHUzYmh6ei8veExCaHc5Q3JWeTl4dTBhandZNGRPNkRUNmZEUlJ4OFpiWFBYcmwyNGUvY3VPbmJzYVBINUR4NDhpQ05IamlBNk9ob0JBUUVXOTkrN2R5OVVLaFhHamgxcmNWOXJGWlhyeDFyNzkrL0g2dFdyMGFKRkM0d2ZQOTdvUGx1MmJNR3Z2LzZLMGFOSEl5Z295T2JuQ0E4UHg3cDE2NnplMzhIQkFldldyWU5NWnYyS3pMeVFrWkdCQ3hjdVFCQUVqQnc1TWsrZjYvVHAwOWk1Y3lkT25EaUJ6WnMzUzlwMmRIUTBWcTVjaVJFalJzRGYzOS9vUG1xMVd2ejhEeDQ4bU9OeC9XTjc5dXlCazVOMWRlVjI3TmlCZmZ2MjRkaXhZd2dMQzBPSkV0WlA1c2l0M0o3WFQ1OCt4Ymh4NDFDelprMU1tVElGcnE2dStkRnRxRlFxZlBQTk45QnF0ZGkyYlp2UjYxNm4wMkhFaUJHSWpZM0ZtalZyVUtsU0pVbWVPelUxRmF0WHIwYUpFaVVrUHdldHBWYXJvVktwa0phV2hyUzBOQ2lWU3FTa3BNRGYzeDgrUGo0bWp6dC8vandXTGx3SUh4OGZiTnEwQ1k2T2p1SmpkKzdjd2RHalIzSCsvSG1zV3JVS1pjcVV5WStYVXVpdFdMRUM2ZW5wZU8rOTl3cTZLMFJFUkpTSEdKQWhJaW9tWEowYzhFTy9odml3aVIrR2J6aUhLdzhUTFI2VG9kSGgwN1ZuY2VqNlV5d2YrQ1k4WFIwdEhwUFhUcDgramMyYk4yUHIxcTBZTW1RSVB2amdBNlA3ZGU3Y0dXcTE1Vm80Y3JuY3JsbnoraG53N2RxMWcwS1I5MStYSFR0MnhMRmp4eEFaR1luNTgrZGorZkxsZWZLODNicDF3KzdkdS9IZ3dRTnMyN1lOQXdjT3RQcFlRUkF3WThZTVBIandBQWtKQ1pnM2J4NWNYRnpFeDNNN085VEZ4UVc3ZHUzS1ZSdjIycmx6cDZUdGVYaDRpRUVTalVhRG1KZ1lTZHZQS2pVMU5jYzJyVmFMdzRjUHc4M05EWjA3ZHpaNDdQejU4MGhMUzBQUG5qM2g1ZVdWNDFoQkVQRGd3UU5VckZnUkhoNGVacDliRUFUOCtlZWZBSUJQUHZuRTZzRjZxUWYxaThyMWMvMzZkU1FuSjR2L0VoTVQ4ZlRwVThURnhTRXVMZzZ0VzdmRzU1OS9qdnIxNjhQUjBSRjc5KzVGNmRLbDhmSEhIeHUwOWQ5Ly8ySFRwazF3Y25LeU8zQ2RtcHBxY29XVU1kN2UzalovYnRldVhjUGZmLytOcTFldjR1blRweEFFQWVYS2xVT1RKazN3MFVjZm1SM01OU1UyTmhhQ0lNRFoyUmxseTVhMStYaGJuRHAxQ2dEUXNtVkxxTlZxREI0OE9OZHRob1dGQVFCMjc5Nk5DeGN1WU5xMGFWaTJiQm04dmIxejNiWWw5Kzdkdy9yMTZ3RUFRNFlNRVlNeE1URXhkZ1dOdDI3ZG1xL25kV3BxS3JSYUxVNmRPb1d4WThkaTl1elo0a0MrRktzVE9uVG9nSysrK2lySDlzaklTS1NucCtPdHQ5NHlHWVNWeStVSUNnckNtalZyc0hMbFNzeWVQVHZYL1FHQTQ4ZVBRNlBSSUNnb0NBNE9EbmExb1ZLcE1HL2VQT2gwT21pMVd1aDBPbWcwR21pMVdtaTFXbWcwR3FqVmF2Ry9hclVhR1JrWnlNaklnRXFsTXJraWFkU29VZWpXclp2SjU5UlBkQmcrZkxoQk1BWUFBZ01EMGFWTEYrelpzd2RyMTY3RjExOS9iZGRyZTFVRUJRV1pYVmxteXE1ZHV3eCtUek1uTCs3WFJFUkVaQndETWtSRXhjdzdOWDF3YmtZN0xEbHdCeUhicnlGVnBiRjRUTmlwK3poNSt4bkNoZ1hnblpvRit3ZFhzMmJOOFBubm4yUGR1blZZdFdvVjd0NjlpL0hqeCtmNFkxNnZYTGx5SnRzeWxpWUR5Snp0K2Vtbm41cnR4NHNYTHdBQVI0NGN3ZW5UcDYzcy9mOFpNR0NBd2VvQ1d3YUxvcUtpMEtsVEo3UDdaQTAwS1pWS2pCbzF5dXIyWDc1OENRRDQ3YmZmY1BUb1VhdU82ZCsvUDlxMmJZdHZ2LzBXRXlaTXdMVnIxeEFjSEl6WnMyZUxNN1BOZlJhQ0lPRHAwNmRtOTdOMjBDQXZHSnQ5bnQxbm4zMkdtSmdZcS9iTnFreVpNbWFQR1RCZ0FPTGk0b3p1MDc1OWU1UXJWMDRjeExYV2lSTW44UExsUy9UcTFVc2NRQXdORGNXQkF3ZkVmZjc4ODA4eG1BTDgzM3R3Ly81OVpHUms0STAzM3JENFBNZVBIMGRNVEF4ZWUrMDFCQVlHMnRSSFd4U1g2MmZXckZsNDlzd3dWYVM3dXp0S2xTcUZDaFVxaUFQa0ZTcFV3Snc1Y3pCdTNEaHMyclFKMWFwVkU5L2ZoSVFFaElTRVFLUFI0T3V2djBiNTh1V05QdWRubjMxbXNqL3IxNjlIcDA2ZExMNVBRT1lnL3BBaFEyd09HR3pldkZrYy9NOHFKaVpHdkk3bXpadUhXclZxMmRUdW8wZVBBQUNWS2xVeUd5QWFNR0NBVlNtZVRLMDZVQ3FWdUhUcEVnQ2dUWnMyME9sMEpyOVQ3REYwNkZCY3Zud1o5KzdkUTBoSUNCWXRXcFNud2YrVWxCU0VoSVFnUFQwZFRaczJOWmlCcjlWcXhlODhXOGxrc253N3IvMzkvZkhERHo5Zzh1VEppSTZPeHRpeFl6RjM3bHhVcVZJRlFPWXFyZ29WS2hqdDU0c1hMNUNTa2dJM056ZVRBOHVsU3BVeXVqMDhQQndBMEtwVks3UHZSWThlUGJCdjN6N0V4OGNqT1RuWnB0VkhsdTV4di8zMkczNzc3VGVMN1JqN0huRjJkc2F0VzdjUUh4OXZWVi9rY2ptY25aM2g1T1NFRWlWS3dNbkpDYzdPem5CeGNSSC82K0xpWXZhZXNHTEZDang4K0JCdWJtNjRjdVdLMFZSdUdSa1pVQ2dVVUNnVUZsZXBkdS9lSFg1K2ZsYjF2eml6OWoxNCtQQWhGQXFGMWI5WDVkWDltb2lJaUl4alFJYUlxQmh5ZEpCalFxZGErQ2lnRXNhR1hjVDJjNDhzSGhNZG40b1djNDdncTg2dkliaGJIYmc1MlRjVFV3cTllL2RHeFlvVk1YZnVYQnc4ZUJDeHNiRll1SENod1dDVmZzYW11WUZxVXdNY2dpQllQYkNXbUppSXhFVExxNDJ5VXlxVlJyZExNYUNRZmJXRlRxZXphd1dHV3EyMitqaDlMWkVxVmFwZ3dZSUZtREJoQWk1ZXZJaVpNMmRpK3ZUcGNIQndNUHRaWkdSa29FdVhMZ0RNZjJZRndkcDBaZm9CUzF2U200MGVQZHF1UHVYVzl1M2JvVkFvaks0d3l6NHIvZVRKa3daMWtpNWZ2Z3dBYU5pd29kbm5FQVFCbXpadEFwQTUyOTVhZ2lEWXZVS21xRjgva3laTmdsYXJoWmVYRjJiT25JbkhqeDlqeDQ0ZFJvK3BVYU1HdnZ6eVM1dzRjY0lnYldKS1NncXFWS21DdG0zYm9rV0xGaWFmMDlxK0pTWW1JaWtwQ2Q3ZTNrWlhST2tEVUxZR1pKNDlld1pYVjFkMDY5WU56Wm8xUTlteVpaR2Ftb3BqeDQ1aDgrYk5TRTVPeHN5Wk0vSHp6ei9iRklpNGQrOGVBS0JxMWFwbTk0dVBqN2RyUnJuZTRjT0hvVmFyVWFWS0ZkU3VYUnVBZFlIYjdOcTNiMjkwcGFhenN6T21UWnVHRVNORzRNYU5HMWk1Y21XZTNTOVVLaFdtVDUrTzJOaFlWS3BVQ1ZPbVRERjR2R3JWcW5hOU5yMzhQSzhyVktpQWhRc1hZc0tFQ1lpTGk4UE9uVHZGOTgzYjI5dm9vRElBakJzM0R0ZXVYY1BJa1NOdFN2R1hrcEtDa3lkUHd0blpHYzJiTjdjNk9OeXpaMCtUajVrS3NzdGtNcnRUblQxOCtOQnNiWjN2dnZzTzZlbnBZZ0JFb1ZEQTBkRlIvS2RRS0hEMTZsV1VMMS9lWXNySHNMQXdCQVFFb0diTm1rWWZQM3o0TVBidTNRc2c4M2NoU3l0UXMwNFVNQ1V3TUxEQUFqTG1ndHQ2R28zR3FuMGRIQnp3MDA4LzJkMFhVK2QzZGgwN2RqUzZBdGFVdkxwZkV4RVJrWEg4TmlVaUtzYjhTcm5oenpIdjRQaXRaNWk4OVRKTzMzbHVkbit0VHNDODNUZXg1ZDhZckJqVUNCM3JHWjk1blIrYU4yK09CUXNXSUNRa0JFRkJRUVovQUw1NDhRSWFqUWJPenM1MnRlM2s1R1J5OENrbEpRV0RCdzlHUWtJQ2Z2enhSOVN0VzlldTV6REYyaittemNrK0lPVGg0V0gwOWVoME91emF0UXNCQVFFbVo5SHJwYVNrNFB6NTgyWUh3dlNxVmF1R2tKQVFmUDMxMTdodzRRSnUzNzR0RGxnV1JiYW1LN05sLzRJSXlOeThlUlBYcmwxRHAwNmRVTHAwNlJ5UFowK3pGUmNYWnhDUXVYanhJZ0RnNTU5L3hpKy8vR0t3cjRlSEI1WXNXUUlBT0hyMEtPN2R1NGVBZ0FBeHZaQldxeFhUNm5UdjN0MW9PalU5VXdPYjd1N3VKZ2R6aS9yMTgrYWJiNHIvYjJwUWE4S0VDVGxXSzRTRWhPVFk3K25UcDJKS0xjRDRlNU45NEZlL0dpdXJEUnMyWVBmdTNaZzRjYUxSZ1dwOVgwcVdMR20wdjZiVXFGRURmZnIwTWFnTlVicDBhUXdjT0JDZW5wNVl2bnc1bmp4NWdrdVhMcUZ4NDhaV3Qzdi8vbjBBRUZkRldHTHFYbThwN2VXK2ZmdkUvZkpLbFNwVjBMOS9mMnpZc0FHN2R1MUNVRkFRL1B6ODBMVnIxeHo3bWdzRTZJUGRlbGxmczFxdHh2VHAwM0hwMGlWNGVIaGd4b3daY0hkM2wrNUZvR0RPNjRVTEYyTHIxcTM0NG9zdkxQWXZQajRlMTY5Zmg3ZTNOOXEwYVdOeC82ejI3OThQbFVxRkRoMDZ3TjNkWFpLZ2dLa1ZPczdPem5iZjR5eWR6elZyMXNTQkF3Zmc1T1JrZEtYUFAvLzhnL256NTZOQ2hRcFl2bnk1eVhTVm16ZHZ4c2FORzhVVkZkbFh2RjY1Y2dVTEZ5NEVrQmxBTi9kNjJyZHZiM0dmd3NDV2dMMmxmZVZ5dWNIUFY2OWV4YUpGaThTZlZTb1ZBTVBBenJKbHk2eCtmZ0JJVGs2R1ZxdTFxUzVQWHQydmlZaUl5RGdHWklpSVhnSHZ2bFlhSjZlMXdjNExzWmk2N1FxdVAwb3l1MzkwZkNvNkxUeU9YazBxWWVZSGI2QzJiLzRWL2MycWJ0MjYrTi8vL3BjalovdUZDeGNBQUJVclZwVDhPWC82NlNja0pDU2dZY09Ha2dkajh0dW1UWnNRRmhhRzNidDNZOG1TSldZTElLOWJ0dzY3ZCs5R1lHQWdwaytmYnJIdGhnMGJZdEtrU2FoWXNXS3hTR0ZoVGYwYVcxS1d2Zi8rKzBoUFR6ZlkxcmR2M3h4cGZiSXlOZUFhRnhkbjhqRmpmZG0wYVJNY0hCelF0MjlmQU1DY09YTlFwMDRkOGZFYk4yNFk3SzlmQVFGa3p2TFZYMS9HVnBGNWVub0N5QncwV3J0MkxSd2NIREJzMkRBQW1RR01rU05INHZYWFh6ZElDWmg5QURNbUpzYmtUUEM4ckxWanE3eThmc3lKalkwMWU1NUlMU0VoQVlEcEZURDJycEF4bHc2dGZmdjJXTDU4T1lETTEydHVnTy9TcFV1WU9IRmlqdTNyMTY4M09wQ2JtNVVlZWxGUlVmanZ2Lzhnazhra3FVMWlUdS9ldlJFZEhZM3UzYnVqVnExYVVLbFU0alVqQ0FJZVBud0l3UGpxTVAzMVlpcDlXM0p5TWtKQ1FuRGx5aFc0dUxoZzl1elo4UFB6dzh1WEx4RWZIMjl5aFVOZWtQcThMbCsrUE1hTUdXUFZ2b2NQSDRZZ0NPalpzNmZKOUtmR0NJSWdmaS9vQTNPRlBYaGd5cjE3OTdCNDhXSm9OQnJJNWZJY3dlTzJiZHZpMEtGRFloMnVHVE5tNURpbkRoMDZoSjkvL2hsQVp2Mlk3TUdZMjdkdjQ5dHZ2eFVEUXpxZFRsd2RhSW8xKzdpN3UwdGVkOHhXNWlZS0FQOFhFRE4zLytuZXZUdlMwdElNdHFXbHBSbjkzc3U2emRSS3Y1aVlHS1NtcHFKVXFWSW9VYUlFWEZ4Y2tKcWFLazZrcUZHamh0blhsSlZVOTJzaUlpS3lEZ015UkVTdkNKa002TmFvQXQ1cjZJdGZUajlBNk41YnVQclFmQ3F1YldjZjRzL0lSK2ovVG1WODI2ME9hcFF6WCtCYkNwR1JrYWhSbzRZNEd6dDdNRWFwVklwcGt2UkYwMDFSS0JUUWFEUzRmZnUyVlFOUGx5NWRFbWRGUzFHODJSaHJVbDlJNWNNUFA4U3hZOGR3Nzk0OUxGeTRFTUhCd1ViM3UzbnpKdmJzMlFNQWFOZXVuZFh0dDI3ZFdwSitGaWJuejU4M1duZWlTWk1tT2JhZFBYczJ4emE1WEc1eHNLSkRodzRHUDRlSGh5TTlQVDNIZGlBemxZdUxpMHVPd1RQOU1kbGR2MzRkWjg2Y1FWQlFFSHg5ZlhINzltMGNPWElFU3FWU1RGOWliaEF6TWpJU0tTa3A2TisvUHo3NTVCTnhlKy9ldlpHWW1JaHQyN1lCeUt4bjhQVHBVL1RzMlZNY0tONnpadytpb3FMdzh1VkxmUDc1NStLeFdRY3cxV28xT25mdURFOVBUNk1EbTVZR3Y0dlQ5V09KdFlFRlk2dGViS0VQeUpoYUFhTVB5Tmk2UXNhY3JMUEVMZFU0VUNnVVlpQXc2K0N0ZnB0ZVVwTDVpUWEyMEovbkNvWENwam9nOWxBb0ZKZzJiWnI0YzlaVkVpcVZTcXoxWXU1NldiMTZ0VmpMSzZ1SkV5Y2lLaW9LenM3T21ERmpoaGlZWGJ0MkxmNzU1eCtNSERuUzZHcWN2SlNiOC9yV3JWdnc5L2MzK2xxek0zWXZXYmR1SGRhdFc1ZGp1NmxWR2tlUEhrVnNiQ3hLbGl5Wkx4TTAwdFBUOHl3QVdMVnFWVXllUEJtelpzM0NuRGx6b0ZBbzhNNDc3NGlQeTJReVRKa3lCU05HakVCRVJBUzJidDJLM3IxN2k0K2ZPWE1HQ3hjdWhDQUkrUFRUVDNNTTRGKzVjZ1hUcGsyRFVxbEVyMTY5c0czYk5qeDY5QWc5ZXZRdzJ5OXI5bG0vZm4yeHJSL1RwRWtUZzJ0Q1A1bkRtdXZrOHVYTCtQSEhINDArNXVUa1pEUmxxVDFzdVY4VEVSR1JkUmlRSVNKNnhUaklaUmdZV0FVZnYxTUZmMTk5Z29WN2IrSFE5YWNtOTljSkFqYWR2SSt3VS9meGZzTUsrTHlsUHpyVjk0WENRZnJaaXZwQzhWNWVYdmptbTI5UXIxNDlnOGVUazVNUkhCeU1odzhmd3QzZDNlSWY4VFZxMU1ETm16Y3hjdVJJY2R2YmI3K04yYk5uNTlnM0lTRUJjK2JNZ1NBSWtNdmxXTEJnZ2MzOVg3Tm1qY1hjMnZtNUFzRE56UTNCd2NFWU9YSWt3c1BEc1h2M2JvTkN6a0RtQUxsK2tPWEREejlFOCtiTmMvMjhIM3p3QVZ4ZFhRdGRyUmhyNkl0ZVoyZHNjR1RxMUtrNXRqazZPb3E1ODAzNTZxdXZESDYrZE9rUzB0UFRjMndITWdNeVhsNWVKby9KU2hBRXJGaXhBbzZPam1KYXNqLysrQU1BTUdqUUlIRjJyejdsbUY1WVdCak9uRGtEQUdLUit1d3A2SktTa3VEbDVRV1pUSWJidDI5ajgrYk44UEh4d2FCQmd5QUlBbDY4ZUlFTkd6WUFBRWFPSEdreTNZMStjTi9lbEVsRi9mb3hOdGlhZFZ2YnRtMmw2YndOTEtVazB6OXU2d29aYy9ScDhRRGc5ZGRmTjd0djNicDF4ZlA0L1Buem1EeDVNcXBWcTRiVnExZUwreVFtSnFKWHIxNG1pN0xiNHZIanh6aDgrTERSeC9TcjVNeVJZb1ZPZHZhdURtalVxQkdlUG4yS1diTm1pUUdGbXpkdmlqVTdxbGV2TGtuLzh1Tzhqb3FLd3NTSkUrSHI2NHVwVTZkYXJDRUVaQWE3ZkgxOXplNWo2dlBVNlhUNDMvLytKN2FUVlZCUWtOMzFpY3lkSHc0T0RuYS9Wd2NQSGpSYlF3WUFXclJvZ2M4Kyt3enIxcTNEckZtek1IdjJiSU4wYzE1ZVhwZzRjU0ttVEptQ1RaczJvVjI3ZHZEeDhjSGx5NWN4WThZTWFEUWE5T2pSQS8zNjljdlI5dVhMbDZGVUt0RzllM2NNR3pZTTI3WnRnN2UzZDQ0VW1Wa3RYcnpZNGo2QXRQZWU0cVIyN2RydzgvT0RWcXVGVHFlRElBaHdjM05EMWFwVjBhOWZQOGxXa2R0eXZ5WWlJaUxyTUNCRFJQU0trc21BanZYS28yTzk4cmh3L3lWV0hyNkxyZi9HSURITmVBNXlRUUIyWG9qRnpndXhBSUNtMVgwd3BKVS8ycjlSRG42bDNJd2VZNnNxVmFxZ2J0MjZ1SFRwRXI3NjZpdUQyYnZuenAzRDNMbHprWmlZQ0FjSEIweWVQTm5pak8wSkV5WmcxYXBWZVBqd29ianF3ZGdnamxhcnhheFpzOFNaNHZZVytiWm1nTWJTWUYxeWNqSTJiZHFFT25YcUdNM3pEbVFPcnV2cmRGamk3KytQUVlNRzRkNjllMGJyVzJ6WXNBSDM3OTlIbzBhTkRGWTFaSmVSa1pHalRnRmcvUFVrSlNVaEl5UERxdjRWQmhzM2JoUUhQRGR0Mm1UMVFOdVdMVnR5Yk5PM3MyYk5Hb3VEWTFLN2ZmczJidDI2QlJjWEYweWZQbDBzT2g4WUdHaXdRaXo3Z0lyK09rcEtTc0x4NDhjQlpOWmMwRXRMUzROR294RUh4Zjc1NXg5b3RWb2tKQ1NnUjQ4ZUJ1OVhRRUFBV3Jac2FiS1B1UjNjTDZyWGo1NStscmRhcmNhVEowOE10Z0dtYTB2a0pVdWZpYjBweTB4UktwVmlVZXVtVFp2YVZNVDg4dVhMQUNEV0xOSjcvUGd4QUduU1dHN2V2Tm5vS3Jtc2pNM1dmL3o0c1ZqWTJ4eTFXbTJRMGcvSW5IVytkdTFhMnpwcWhROC8vQkFkTzNZVTYrMW9OQm9zWHJ3WWdpQWdLQ2hJc2xVZitYRmVDNElBTHk4dlJFZEhZOVNvVVJnOWVyVFJta2RaK2ZyNldrd3haaTRkcEQ1ZFhIYVZLMWUyZUk3WXc5SFIwV2hnM2hwSGpod3hXME5HcjArZlBvaUtpc0tSSTBkdzdOZ3hnNEFNa0JuRW16UnBFdXJWcXdjZkh4L29kRHA4Ly8zM1VLbFVhTnUyTFVhTUdHRzAzZjc5KzZOQ2hRb0dLMmM5UER4eUJMR3pXcng0c2NWOXlMVHExYXZuZVFxOTNOeXZpWWlJeURRR1pJaUlDRzlXS1lrMW56YkdrZ0VOc2ZmU0UydzZkUjk3TGo2R1dtdDZZRHJpN25ORTNIMHVhVDg4UER3d2QrNWN6SnMzRCtIaDRWaTZkQ21pb3FJd2F0UW8xS2hSQSs3dTd0Qm9OSmd5WllyRmRHVkFadkJsM3J4NVp2Y1JCQUVMRnk3RWxTdFh4RzIyem5DV01zWEk5dTNic1gzN2RodzhlRkFjRU1sdTQ4YU5KbzgzbDlKcDNMaHhPYmJwQjV4aVltSk1EaWpYcVZNSDQ4YU5NeGhnZS9qd1liNEhIUEpLaFFvVnhQOC9kKzZjMFlFMlkrbkVJaU1qYzJ5VHkrVm8xNjZkeFZuWmVjSGYzeC91N3U1aW1yL256NTlEcDlNWnBCNERJT2FYMTR1S2lnS1FXY1JjSDBqVEQzQUQvMWRMUnIvNm9GNjlldGkrZlR2YzNkMVJva1FKQ0lLQUowK2V3TVhGQmFOSGp6YmJSLzFnYmVYS2xlMThsZVlWMXV0SFh3TkZQM2dXSGg2T21UTm5HbXpUTTdVNkl5K2twS1FnSXlNRGJtNXVKbXRyU0JtUVNVbEpRWEJ3TUdKaVlsQzZkR21qNzZrNStvQk13NFlORGJZL2V2UUlnUEZBaVMwZVBIaGcxZjNmMkNDb05hdG5nTXp2bk95cHVFeWxBY3J0b0grcFVxVU1WZzF0MkxBQmQrN2NRYWxTcGNUYVQ3bjkvdHEyYlZ1K25OZlZxMWZIcWxXck1IZnVYREY5MXRXclZ6RisvUGdjaGRKekt5VWx4ZXhBdDM2QVdtcHF0UnFob2FGMkhXdE5NRkJ2d29RSmVQZmRkL0h1dSsvbWVLeDkrL1lHS3ozbGNqbUNnNE94YmRzMmZQWFZWMlpYYTJWUFl4b1RFMlB4L0xKbW44S1Fza3lwVkpyOWZ0Qy8vK2IyVVNxVkJWNEx4eGE1dlY4VEVSR1JhUXpJRUJHUnlNWFJBVDNmcW9pZWIxWEVTNlVhaDY3SDRlRFZ6SDlSOGFuNTBnZEhSMGRNbXpZTlAvNzRJL2J1M1l2Ly92c1BPcDBPWGw1ZW1EdDNMcHlkblNXZFJiNTgrWEw4ODg4L2tyV1hXMzM3OWtWNGVEanUzNytQbFN0WEd0UVdzSWE5S1oyeXJvaklyblRwMGxBb0ZBWURWTWFLMWx0cndJQUJPYmFWS2xVcVJ5cXRndkRqano4YWZWM0dBakxHQnM0Y0hSMHQxaEV4TmZoa2FudGNYSnhWZzZhT2pvNWlXckw0K0hoOCt1bW5hTnUyYlk1VllmclVZdGxkdjM0ZFpjdVdSWHA2T3FLam84WHQrc0Z1ZlJBbE1EQVErL2J0RTFlWlRKMDZGVStlUE1Gbm4zMldvOGh6ZHBjdVhRSUFwS2JtemYya3NGNC8yV1VONWwyNmRBa2FqYVpBQ2lWYlNsY0dTRmRENXZuejU1ZzBhUkllUEhpQU1tWEtZUDc4K1RiZHkxVXFGVzdldkFrSEJ3ZlVyMS9mNExIcjE2OERRSzZMMUM5ZnZod2FqUVp0MnJUSnM4Q1lrNU9UUWRESDNMV3RYMzFtN1lvdWN5NWR1b1N0VzdjQ0FMNzg4a3V4Tm80MWdUYjllZUxsNVpVaitKSDE1N3crcnowOFBEQnIxaXlzWGJzV1c3ZHVoYXVySytSeXVSaTR5djQrV1RQWWI4eTZkZXVRa0pDQWdJQUEvUHZ2djVMMDNScGFyVlpNSjVlWG5KMmRqUVpqVEtsUm93YW1USmxpOC9ONGVYbWhWNjllSmg5ZnQyNmR4WDBBYWV0WDJVc1FCS3UrSHl6dFkwdEFScVZTNGN5Wk13YXBNRzA5bjVjc1dXSlhtckhjM3ErSmlJaklQQVpraUlqSXFKSnVqdmpnclVyNDRLM005QVJSOGFrNGZlYzVic1FtWWZQcEIza2FvSkhKWkJnL2ZqeDhmSHdRRkJSa1VNQzNUNTgrZHJXWmZkYXpJQWhZczJZTi92cnJMd0JBeDQ0ZHNYLy9mdnM3YmFVYk4yNllMYXFlMWJGangzRHMyREd6Ky96d3d3OTQ0NDAzY216ZnZuMjd5VG9lQmMxWUFmSzhTUDlpajEyN2RwbDhiTW1TSlFiOXRMZFdSUGJnenRPblQrSHU3bTVUWFpYdzhIQ3pBYkcxYTllS3haZjFldlhxaFZhdFdxRnExYXFZUDM4K21qUnBndDY5ZXlNNk9oclBuajFEMWFwVmNlL2VQV3pac2dWMzd0d1IzMzI1S1FBQUlBQkpSRUZVajN2dzRBR0F6QlU0UU9iMXFSLzRQSERnQU02ZVBZc0dEUnFnZS9mdUZ2dDk0Y0lGc2YvTGxpM0RxRkdqckg3TlFQRzRmblE2bmNFZzc3UnAwK0RrNUlUVnExY2JEZDdrSlgyYXh0allXSXNEZlgzNzloWC8vNWRmZmtIWnNtV3RmaDYxV28ycFU2Zml3WU1IOFBQencvejU4MUdtVEJtYitucng0a1dvMVdvMGJOZ3d4MmR6N2RvMUFERDZXVnJyK1BIak9ILytQTnpkM1RGczJMQjhYYW1rRnhVVmhWbXpab2svNis4M1dxM1c3TXo3WWNPRzVSam96UnBBajQyTnhjeVpNOFZWalFFQkFlSmoraUNOT2ZwejQ0Y2ZmakM1VWlHL3ptdVpUSVloUTRhZ1NaTW1ZdW82ZmFxdTdMVmUzTnpjTE5aMXloNEFpWW1Kd1o0OWUrRHM3SXhSbzBZWkRjamtWUTBaRnhjWHM5OUI1blR1M05tcWxHWDV5ZFBUMCt6dmJPdldyYk80VDJIaDd1NHVUbmd3UnYvK20vdDh1M2Z2anJTME5LdWViOWFzV1RoejVnelMwdEt3Yjk4K2NidWZueCtTazVQeDh1VkxsQ3BWeXVUdkRmb1VpdmFzeUpIaWZrMUVSRVRtTVNCRFJFUldxVmJHSGRYS1pQN2hOK3VEekVFdnJVNUFjcm9HRDU0cmNTY3VCUjhzUFNYcGMyWXY5S3BRS09EbjU0ZlkyRmhvdFZxTEtTeTBXaTFpWTJOenpPalZhRFFJRFEwVkI5dzZkT2lBc1dQSGlnRVpLVk9RNlo5UDMzOW5aK2NjL2Rhbi82cFVxWkxOZnp3N096c2IzVjZZMDJMa1JkRnJleTFkdWpSUDIzZHdjTURJa1NNQkFKMDZkVUpLU29yNE01QVpHQnd6Wmd4dTNMaUJzV1BIV24zdStmcjZJaWtweWVoakZ5OWV4T0hEaDlHN2QyK0RRWE4vZjMvNCsvdERFQVFvbFVwczJMQUJUWm8wUWJWcTFjUmdTNWt5WlhEMjdGbGN1blFKc2JHeHFGQ2hBcTVldlNvZW4xVmNYQnlXTDE4T056YzNpNmxzQU9EZXZYdUlpWWxCcVZLbGtKcWFpci8rK2dzT0RnNG1heExvRmJmcjUvejU4MGhJU0lDcnF5dlMwdEx3eFJkZjRQdnZ2OGVDQlFzd2YvNThjVCtwNzBQR3FGUXFnNVI5bGp4Ky9CaUNJSmg4MzB3NWNPQUFvcUtpNE9IaFlmZmdubjVnUEdzd0FjaGNuUlFWRllVU0pVcUl0Vkxzb1E5V0RCOCszQ0ROVjM1U3FWUkdaOWhibXAxdnF0WUprSmwyYU5xMGFVaE1USlNrajZiazkzbWROVzJkVXFrRWtQTjY5dkh4c1ZpVEpYdEF4dGZYRjU2ZW51amZ2ei9LbHk5djlKaThxaUdURjJiUG5vMmpSNC9hZEl4YXJiYnBjekwxbmY3aXhRdUwzN0hXN0FOa1Rwcko3UXE0d2tnUUJFUkhSeU15TWhLUmtaRlFxVlFBTWljVXVMcTY1bGpKdEg3OWVrUkdSdUxycjc5R2h3NGRNSGp3NEJ4dEppVWxvWGZ2M25CemMwTzFhdFZzN3BNVTkyc2lJaUl5andFWklpS3ltNE5jaHBKdWppanA1b1g2Zmw2U3R5OElnc0hBYU5teVpiRisvWHJNbXpjUGh3NGR3cEFoUTlDc1dUT1R4Ky9jdVJOTGx5N05NVU4yNDhhTllqQ21VNmRPR0Q5K3ZNRnNWMXR6bFZ0S1VhRlB6K1R1N281cTFhcmx5RTNmcFVzWHFOVnFyRisvUGxjRHdWbHp5RXVSNHVaVnNIUG56anh0WHk2WGl3R1k3QUZHSUxOdXk4MmJOMUd4WWtVRUJnWmEzYTZ4dEc5QTV1RHJ3b1VMNGUzdGpYNzkra0VRQkNRa0pDQXVMZzVqeDQ3TnNiKytqb1NldnZiSzl1M2JjZTdjT1pRdlh4N1hybDJEaDRjSGF0U29JZTZYa1pHQjc3NzdEa3FsRWhNbVREQklWWmFhbW1wMDFtNVlXQmdBb0dmUG5xaGN1VEttVDUrT1AvLzhFNDZPamlicnIramJBNHJQOVhQZ3dBSFVxRkZESEh6djJMRWp6cDQ5aS9Ed2NPelpzMGZjVDM4ZmV2andJV1F5bVZpd1BpWW1CZzRPRG1JZ1JSK2d0c2ZiYjcrTnQ5OSsyK3I5MzN2dlBhaFVLcE0xVDB6UnA2cHIyYktsM1lON1o4NmNBWkE1MkpqMXUrSElrU01RQkFITm16ZlAxZWZmdkhsejlPelpFeDA3ZHJTN2pkeDYvZlhYRFFhMzkrM2JoMFdMRmlFZ0lNQmc1WXllZnRCOHo1NDlCaXRKOVY2K2ZJa3BVNllnSmlZR0pVdVdGTlBQNVlYOFBLK3ZYNytPV3JWcWlTdGk5TUVtVDAvUFhMOE9oVUtCaVJNbjVnajhaWlZYTldSVUtwWFpsVkRtbUtvaDQrYm1adFg3b2xRcWM3VGg3T3hzYy9BMXE1U1VGSXZmc2Ric0EyU3VmaXVPQVprMWE5WmcyN1p0T2JiUG5Ea1RqUnMzTmxyYnEwR0RCbkIyZHNiSmt5ZU5CbVNPSGowS2pVYURsaTFiR3IwdldDTEYvWnFJaUlqTVkwQ0dpSWdLSmFWU2ljOC8veHdkT25SQTM3NTlEUVlGM24vL2ZSdzZkQWdiTjI1RVFFQ0EwWUsrU3FVU3YvNzZLd0Rnd3c4L05IaXNXN2R1MkxWckY3cDI3V3AwOE1OY01WOWpMTTBrelRxZ25KMUtwVUpHUmdhOHZMeHlQU3MvNjJCSzl0UXRlVTJqMFVDbjA5bjF4MzlCc25hMWppQUlDQW9LUXUvZXZZME9nSmhqelV6alI0OGVvVnUzYmphMW01VStUL3lpUllzUUZ4Y0hUMDlQREIwNkZNK2ZQeGRYaFBYcTFRdG56NTdGL2Z2M3plYnNiOUNnQWVSeU9VNmVQQWxmWDEra3BxYWlWYXRXNG5VbUNBSVdMbHlJMjdkdm8xeTVja2hMUzhPU0pVc1FFeE9EQnc4ZXdNWEZCUnMzYmpSb015b3FDdUhoNFhCemMwUEhqaDNoNWVXRkw3NzRBa3VYTHNXV0xWdmc0ZUZoTW0xTmNicCtuajE3aHZEd2NBd2FOTWpnM0JzelpneHExS2lCZDk5OUYrN3U3a2hQVDBlblRwMmcxV3JSc1dOSCtQcjZpdmVsOXUzYnc5dmJXL3o1Nk5HalZxZkJ5YTJNakF6SVpES2JyL09VbEJRQXlOWEtreEVqUmlBME5CU2JOMjlHZEhRMEprK2ViSkRpcVUyYk5uYTNEV1FHVHkydDFzcHZWNjVjQVFEVXJsM2I1bVBUMDlQeDVaZGZJaVltQmo0K1BwZzJiUnJHang4dmRSY0I1UDk1dldqUklxU21wbUw1OHVVb1ZhcVVtQVl6ZXowY2UydklORzNhMU9aanBHQnRuUkpiakI4LzN1TG5mdWJNR1h6MzNYY29YYm8wbmoxN0JybGNMdDVUZi9qaEI1dFcwV1hsNStkbjgrOVRyeG9mSHgrVUsxY096WnMzUjJCZ0lLWk9uWXIwOUhTejU2Q2pveU5hdEdpQmd3Y1BJakl5RW0rOTlaYjRtRmFyRmRNUXZ2LysrM2IxU1lyN05SRVJFWm5IZ0F3UkVSVktaOCtlUlh4OFBIYnQyb1dQUC83WTRMRzZkZXZpcmJmZVFtUmtKSDcvL1hmMDd0MDd4L0ZMbHk3RjgrZlAwYVpObXh5RFdhVkxsOGFxVmF0TXBpT1JXbkp5TWdEakE4cVBIejhHa0Rub2JNdk0ySlVyVithWXVhci9JMXFoVU9SclFFYWowV0RHakJubzNiczM2dGF0bTIvUG01OVNVMU1oQ0lKQm1oeHJtVnB4OWVUSkU2alZhcFFwVThiaWlnTjlXaTVUKytyUEJmM0tqdVRrWkRnN08rTzExMTVEMmJKbDhmcnJyNk5odzRhSWk0dERiR3hzanBVeFdYbDZlcUpCZ3dZNGYvNjhPRU05NjBxMHBLUWtIRGx5QkVCbTJySVZLMWFJanprNk91TE5OOTgwYUM4eE1SSGZmZmNkQkVGQW56NTk0T1dWdVpxdWE5ZXVlUGp3SWJadjM0NTE2OWFKUmNhekswN1h6NDRkTzZEVmFzWEJORDB2THkreFJrdnIxcTNGN2ZvYUwrWm11TGRxMVNwUCtwcWRTcVdDSUFod2NYR3hPZmpWdlh0M3ZQUE9PNmhWcTViZHp4OFlHQWgvZjM5TW56NGRFUkVSR0RGaUJBSURBL0hreVJOVXJWcFZyQ2VTSC9Jcm5adytUWnM5dFhGY1hGemc3T3dNSHg4ZkxGaXdBSzZ1cmxKM1VaU2Y1M1ZTVWhJZVBIZ0FkM2QzTVFDakQySmtEeHdvRkFyNCt2cUtQOGZFeEJqZFpnOTdWN0tZQ2xESTVYSzR1cm9hclZNaUNBTDI3OStQOXUzYm03dzN2Zi8rKzhqSXlMQzVQNmRPbmNMTW1UUGg0dUtDdVhQbllzaVFJWEJ3Y0VCSVNBZ21UcHlJU1pNbTRZY2ZmckI1cGNUVXFWUE4xa1ZyMzc0OUF6YkkvTnpNVFpBd3BWdTNiamg0OENBMmJ0eUl4bzBiaS9ma0hUdDJJQzR1RHZYcjE3Zjc5ekVwN3RkRVJFUmtIZ015UkVSVUtKMDZsVm1QSmpBdzBHajZvT0hEaDJQNDhPSFlzR0VENnRTcGczcjE2b21QYmRteUJmLzg4dys4dkx4TURqem5WekFHQUtLam93SGtIQ3dDZ1B2Mzd3UElER3BZT3pEazRPQmdOSTNJaXhjdkFFaVR0c1ZhYXJVYU0yZk94T25UcDlHZ1FZTWlHNURwM3IyN3VCTERuQ2xUcGxqVlh0WUN3TVlHbkc3ZHVvVXhZOGFnUW9VS1dMTm1qZG0wTUx0Mzc4Yml4WXRSc1dKRnJGNjkydXkrbjM3NktRWU9IQWhmWDErakEzZkp5Y21ReVdUNDMvLytsK094YnQyNmljR1NvS0FnWExod0FSY3ZYb1MzdHpkYXRHZ2g3dWZsNVlXYU5XdkN5Y2tKbFN0WEZ2LzUrZm1oZlBueU9RYnJRMEpDRUJzYmk5ZGZmejNIYXJWaHc0WWhPam9hRnk5ZUZHczRaVmRjcnA4WEwxNWd4NDRkcUYyN3RwaW15Wkk3ZCs0QXlLeFpZWTluejU1aDBLQkJCai9yZmZUUlIxYTNVNjllUFl3Wk13WUFiRTVYQnNDbXRHam1WS2hRQVlzWEwwWm9hQ2lPSHorT1AvNzRBd0R3eVNlZjVHdmRMRnZUV3Ryajc3Ly9SbEpTRW54OWZlME9OZzBhTkFoVnFsU0JyNjh2NHVQakplNWhwdncrcjY5ZXZRcEJFRkMvZm4zeE03OTU4eVlBdzgrbGE5ZXVLRldxRlByMzd5OXVhOSsrdmNHcUhDQno4b1k5S3dHa1dzbVNrSkNBLy83N0Q3dDI3UkpYbmtWRVJNRFIwUkdOR3pjR0FQenh4eDlZdlhvMVRwMDZoWkNRRUtQMzlsMjdkdUhTcFV2WXQyOGZPblhxWlBGNWRUb2RObTNhaEY5KytRWE96czZZTldzV3FsYXRLajVldDI1ZGpCOC9IcUdob1JnMWFoUysvdnByaXhNU1FrTkRjMnc3ZHV5WXlmMmZQMzl1OUJoajZ0U3BneTVkdWxpMWIxNUlUVTIxS2hCcmFaL3NLN3J0VFFuMzJtdXZvV25UcG9pSWlNQWZmL3lCWHIxNklTWW1Cai8vL0xOQjdUcDdTSFcvSmlJaUl0TVlrQ0Vpb2tKSG85R0lNNE96RnpUVnExS2xDb1lPSFlvVksxWWdKQ1FFOCtmUFI4MmFOYkZ0Mnphc1hic1dEZzRPQ0E0T3RtdWdSZXJaejNmdjNnVUFvL25QTDE2OENBQVlPblJvanNIcTdKUktKYnAxNndZUER3K2pqK3NMTzJldDU1Rlg5QVd3ZzRPRGNlN2NPZmo1K2VYYlRQMjgxS05Ianh6YnRtL2ZEZzhQanh6bmhibnQ1bVJrWkdEaHdvWFE2WFRvMDZlUDJRR1o4UEJ3TEZ1MkRISzVISk1tVGJJNGVHTXB0Y3pqeDQrUmtaR0JUWnMyNVhnczZ5QmV5NVl0c1hMbFNpUW1KcUpMbHk0NUJnQ3pyb3F4NU5telp5aGJ0aXlDZzROenRLTy9UbmZ0Mm9YZXZYc2JIVWdzTHRmUDBhTkhvVktwaks3b00rWEVpUk1BWURIUWVmVG9VYmk0dUNBZ0lNQWdNS0hWYWhFYkcydjBHRnZTbkdWa1pJaUYwOTNjM0t3K0xpKzR1cnJpNjYrL3hzMmJOOFVnUTJSa0pBSUNBdkp0WldCZXorcVBpNHZEenovL0RDQXpzR0J2c0NrL1VtL2w5M210VCtPbUQxSUpnbUEwdGR2bzBhTVJGaGFHYTlldUdYMmVtSmdZL1BMTEx4Z3hZb1FZaUxaVjFwUjVscnovL3Z0SVQwL1BzZjN2di8vRyt2WHIwYk5uVHpGbFhuQndNRHc5UGNXQVk5ZXVYWEhxMUNsRVJFUmcxcXhaK1BiYmI4V0IvWXlNRERnNU9TRTFOUlV6Wjg1RVVsSVNIQjBkMGE1ZE81TjllZno0TVVKRFEzSGx5aFg0K1BoZzVzeVpSdSt2SFRwMGdFNm53NDgvL29oSmt5YWhkKy9lNk5ldm44blZWZ2NPSExEcXZkQlRLcFZXSDZQVmFnczBJQ09UeVZDcFVpV1RqK3RYc1pvTDF1cS9ZNlF5WXNRSVhMaHdBV3ZYcm9XUGp3ODJiTmdBbFVxRnZuMzdvbnIxNnBJK0Z4RVJFVW1MQVJraUlpcDB6cDgvajlUVVZIaDRlT1JJZjVSVmp4NDljT2ZPSFJ3NGNBQVRKMDVFNDhhTmNmejRjY2hrTW56NTVaZDJ6eXEyZGZhenBabXlOMjdjQUpCelFGbWxVb216UjgyOVRqMTlTaVZUZzBmWHIxOEhBSU5acm5raE9Ua1pLcFVLQUhEdTNEbFVybHdab2FHaEJaSnYvTW1USjJKS3U5V3JWNk5hdFdxNWFzL1lyTkx0MjdmRDI5czd4MlBtdHB0ejllcFZNUTNYb2tXTDhPdXZ2NHJGMVJzMmJBaG5aMmZvZERwczNyd1pHemR1aENBSStPS0xMMUNuVGgyclg0ZFdxOFdUSjAvRXVpNFpHUmxvMzc0OTR1TGkwTEpsUzB5Yk5rM2NkK25TcGRpNWM2ZEJvT0x5NWN0SVNrb0M4SC9ucjdWZXZIaUJraVZMaWo5UG16WU5KVXVXTkpueXh0UFQwMkFXZTNiRjVmcHAwcVFKL1B6OEVCZ1lhTlgrOGZIeE9IYnNHQndjSEN3ZWMrWEtGZXpjdVJNaElTRm8zcnk1dUwxY3VYSUlDd3NUZng0d1lJQlliOFBhZ1dROWZXRE0xb0NNVHFmRHJGbXpFQmtaaWI1OSs0b3ByT3dsQ0FKQ1EwTVJIeDhQYjI5dnBLYW1ZdmZ1M1hqdzRBRkNRa0x5ZElWZzM3NTl4V3MzcnlRa0pDQWtKQVFwS1Ntb1ZxMGF1bmZ2bnFmUGwxdjVmVjVmdm53WndQOEZaSzVkdTRZWEwxNmdWS2xTQml0MDl1elpnNDBiLzE5N2R4NFYxWDMzY2Z4eldRWVFNRWFSQnFQZ1N1TENFbU5zRmpXWTVNUWxORnJyazNQYWsyb1dIcGRFallaVWF6eUdWZ2xKRTZ1aVI2S0VXSnRUajFGUEpZMXRxSGxFakFacEZKV3FWQVhYdUdFSkVSQ1ZaZUErZjNCbURpUGJnQXlhNVAzNno1bnIzQXR6NzJYbTkvbjl2dDgvNjRzdnZ0Q0hIMzVZTDh6Kyt1dXZsWjZlcm5Qbnp1bjk5OSsvTFVHanJSU1pWTHNxc1RFV2kwV0xGaTNTckZtemxKbVpxWFhyMXRsTHBxMVpzMFluVDU3VWpCa3pGQmNYcDdsejUyckpraVhxMkxGanZaVU8xNjlmMS9yMTY3Vmx5eFpaclZiMTdkdFhpeGN2VmtCQVFLUDdIajE2dEFJQ0FyUjQ4V0o5OHNrblNrdEwwOFNKRXpWdTNMaDZ3VXhUUGRsS1NrcTBkT2xTN2RtelIvMzY5Vk4rZnI3OC9mM2w2ZW1wSzFldUtEbzZXbE9tVEduVkNyekd0T1huZ3c0ZE9qUVp4STRkTzFaVlZWVk5iak4rL1BnMjdmZlZyVnMzelprelIrKysrNjRTRWhJazFhNXVlZUdGRjFyOW1tMTl2d1lBQUEwamtBRUEzSEYyNzk0dFNVN05lSTZOamRYRml4ZDE1TWdSKy8rYk0yZU9ubjc2NlZidnY2V3puNXRhVVhQKy9Ia2RQMzVjRm91bFhpK2JUejc1UkZldlhsWHYzcjNWdDIvZlp2ZGpxN3QvYytOaXFYWlZrYTJ2UjJ2Nm5MU0ViWGF6VkZ0eVpzbVNKUTBlVTN2SXpjMlZWRnVDN2xiRG1QWXllUEJnYmRpd1FmLys5NysxYytkTzdkcTFTNTk5OXBrKysrd3pXU3dXUlVSRXFMaTRXUG41K1RJTVE3Tm16WEtxT2U5MzMzMm5QLzd4ajdwdzRZSUtDZ3JzL1Y4a09ZU1ROd2VWeGNYRjh2VDB0QSt1RlJVVjZiMzMzclAzck5tL2Y3ODJiZHJVWUltcnExZXY2c1NKRThyTHk5T3hZOGQwL1BoeEZSVVZhZHUyYmZadFd0T1EzT2FIZFAxMDc5NWQ4K2ZQZDJxMWcybWFXcmx5cFNvcUtqUnExS2htWi9EYnl1MDFkeDBHQlFYWnl5SzFWRWxKaWFTR2UvazA1Y3laTS9aNzgvcjE2MjlwZ0srNnVscnZ2ZmVlTWpJeTVPM3RyWVNFQkZWVVZHamh3b1U2ZE9pUVpzNmNxZmo0ZUlkUXZiRmVIMWFydGNYN2IrdlZrK3ZXcmJNZlMxRlJrYnAwNmFMVnExZnI1TW1UOHZYMTFieDU4OXExSDFocnRPZDVYVkpTb3Z6OGZQbjUrZG52OTMvLys5OGx5U0hjeWMvUFYxSlNranc4UExSdzRjSUdWeFpPbkRoUjMzenpqZExTMGhRWEY2ZDMzbm1uM1gvWDJkblp1bmp4b3U2Nzc3NW0vMzc1K2ZrcFBqNWVTVWxKRGoxSHpwMDdwOXpjWEYyN2RrMFJFUkdhTld1V2xpNWRxcmZmZmx2TGx5OVhyMTY5VkZKU29uLzg0eC9hc21XTFNrcEs1Tzd1cmwvKzhwZjY5YTkvTFU5UHoyYVBjOGlRSVVwT1RsWmlZcUwyN2R1bmp6NzZTQnMyYk5CUGYvcFREUnMyVEVPSERtMHlTTW5NekZSaVlxS3VYTG1pVWFOR2FkYXNXWHJtbVdmVXFWTW4vZUVQZjFCY1hKeTJidDJxN094c3paZ3hvODFLWnJYVjU0TWxTNVkwV0RxM3BlTGo0MVZUVTNQTHIxTlhwMDZkNU8zdGJWOTkxYXRYTDlYVTFOUXJqZWFzdHJ4ZkF3Q0F4dDNabi9BQkFEODZWcXZWUHVCZmQ2WjNRODZmUDYrMWE5ZnF5SkVqRG8vYkJybWFhb0RiVnVvTzZqVTBJR1VyeHpGczJEQ0hHYmdIRHg3VWhnMGJKRW1USmsxeWFsKzJmaG1CZ1lIMW50dXhZNGRLU2tyazdlM3QwSURkRld3RC9kMjZkZFA3Nzc5LzI4SVlTZmIzdnJsejVVNWpHSVlpSXlNVkdSbXBHVE5tYVBmdTNWcTFhcFZLU2txMGI5OCsrM1krUGo0NmQrNmNjbkp5RkJZVzF1U2dVS2RPblhUNDhHRlZWbFlxSkNSRW9hR2hDZzBOVmI5Ky9SUVlHS2lwVTZmS3k4dkxvYm0yVkR1TDJMYTY2ZnIxNjNycnJiZFVWRlNrOGVQSGE4S0VDWm8yYlpwU1VsSVVHQmlvcUtnbzdkcTFTenQyN05DSkV5ZnNxeTFzdkwyOVc3MHl6VllHcjY0ZjJ2WFRVRm1naGlRbkp5c3JLMHQrZm40T1BXQnNiaDdVS3k0dWx1UllibTNqeG8zMXpoZG4relUweExhQ3FLWDl0N3AxNjZaNzc3MVhGeTVjMEVNUFBkVHEvWmVVbENnK1BsNDVPVG15V0N4NjY2MjM3RUZjWW1LaWZ2dmIzK3JpeFl0YXZIaXgxcXhaWS85L2JkWHJvelZzZllrYUdxeis0SU1QdEdYTEZobUdJYXZWcW9VTEZ5bytQbDZ6Wjg5V2FXbXBZbUppN29pUTJaa1ovZTExWGg4NGNFQ21hV3JRb0VFeURFUG56NSszcjVLemhXWGZmUE9ONXMrZnI4cktTczJjT2JQSlkzdnR0ZGQwNGNJRjVlVGthTVdLRlhyOTlkZWQram5heXFaTm15VFZsaVNyeTNaTzNLeGJ0MjZLajQrMy83dTZ1dG9lM051dWhURmp4dWpvMGFOS1MwdlRwNTkrS245L2Y2V21wcXF5c2xLUzFLZFBIOFhHeGpyOW50bjg1Q2MvVVVKQ2dqSXlNclIyN1ZvVkZCUW9JeU5EZS9iczBZb1ZLeG84Vi9QeThyUjY5V29kUG54WWZuNStpbzJOMWVqUm94MjI2ZHExcTVZdFc2YWtwQ1I5L3ZubldyQmdnY0xDd3ZUQ0N5OG9QRHk4UmNkNHM3YjZmTkRhdjJrM0d6Um9VSnU4amxUYnYrK2pqejdTbGkxYlpKcW13c0xDZFBUb1VXM2N1RkY3OSs3VjY2Ky8zcXJKRUcxMXZ3WUFBRTBqa0FFQTNGSDI3ZHVuc3JJeVdTd1dEUmt5cE43enRucnhxYW1weXN6TWxHbWE4dkR3MEM5KzhRc05HVEpFSzFhczBMbHo1N1IwNlZLdFc3ZE8wZEhSaW9xS2FwTW16S1pwcXJxNjJpSGtzWVZIdnI2KzlXYWFGaFlXMmh1NzErMk5zWC8vZnYzKzk3OVhkWFcxUm80YzZUQ3p0NmFtUm5sNWVicnJycnZrNys4dkx5OHZHWWFoa3lkUGF2MzY5WkxxZjZrdkxDelU2dFdySmFuQk1pSnRMVG82V3RldVhWTlVWSlE2ZCs2c3hZc1g2L2p4NHc3YlZGUlU2UG5ubjdmL3UrNWdlOTNIYjFhM3ZKSXpiRE5nblMyWDR3cmw1ZVV5VFZNK1BqNDZkZXFVSkRrVkJCWVdGdXJnd1lQS3pzNVdWbGFXZllaclFFQ0FoZ3dab3YzNzk2dXdzRkNwcWFsS1RVMlZ2NysvaGc0ZHFtSERobW5Ja0NIMUJubmQzTnkwWXNVS0JRVUYxWnNSbnBDUW9PTGlZazJjT0ZHbWFhcWlva0llSGg0NmNPQ0FUcHc0b1VjZWVVVFhybDNUbTIrK3FieThQSVdGaFducTFLbnk4UERRZ2dVTHRIRGhRcjN6empzcUxTMlZhWnJLek15VVlSanEyYk9uQmcwYXBQNzkreXMwTkZUQndjRk96Y3l0ckt5VXU3dTdRMkNRbVprcFNmYlNhVC9VNjZjcFY2OWUxYkpseTdSNzkyNjV1Ym5wTjcvNVRiMVNiNzYrdmlvdUxsWmVYcDVDUTBOMSt2UnAvZWMvLzVHUGo0KzZkT2xpMzY0MUpRUnJhbXAwOXV4WitmbjV5ZGZYVnhhTFJkWFYxVHA0OEtBMmI5NHNxZVdEaXQ3ZTNscXpabzB1WGJxa2tKQ1FGaCtUVkZ0ZWF2bnk1ZnIyMjIvbDQrT2p1TGc0ZThOenFiYk1aR0ppb2hZdFdxVFpzMmM3aE9PTmxWR3lsUmhxQzJWbFpicHg0NFk2ZE9nZ0x5OHZ1YnU3cTdTMFZDa3BLWkxrVUVyTHRrcGs2OWF0OHZUMDFPTEZpN1Z0MnpabFpHUW9KaVpHNDhhTlUweE1qRlBCVjkyZnJhYW1SbFZWVmFxcXFwTFZhcFdmbjErTEp5UmN2bnhaVjY1Y2tiKy92eXdXaTJwcWFoeEtNTFkyZkcrcjh6bzdPMXVTRkI0ZUx0TTBsWmlZS0t2VnFvRURCNnAvLy83Njl0dHZOWGZ1WEpXVWxPam5QLys1UTlCUlVGQWd5ZkhlN083dXJnVUxGbWo2OU9sS1MwdXozMStkVlZGUjBlZ0tySWEycmV2dzRjUEt5Y2xSNTg2ZDljUVRUemc4RnhBUW9NTENRbVZrWkdqRWlCRU5CdkVsSlNYYXNHR0R5c3JLZFAvOTl6dXNYSnM1YzZiNjkrK3YwYU5INi9EaHcvcnJYLytxN3QyN2E5S2tTWXFLaW1wMVR5SkpHamx5cEtLaW9wU1ptYWt0Vzdib2lTZWVjQWhqYW1wcWxKV1ZwVTgvL2RUZTQydjQ4T0dhTVdOR28vY2tMeTh2elprelJ5TkhqdFN5WmN0MCtQQmh4Y2JHcW1mUG5obzdkcXlHRHgvZVpGbTF4dHdKbncrYVUxVlZwUnMzYnNqWDExZW5UcDFTZVhsNXM2c1k5K3pab3pWcjF1aml4WXR5YzNOVFRFeU1ubnZ1T2VYbjV5cytQbDZuVDUvV3pKa3pGUmtacVdlZmZWYVBQdnFvMHl0ODJ1SitEUUFBbWtjZ0F3QzRvMnpmdmwxU2JWa24yNEN6YVpvNmZ2eTRzckt5bEo2ZWJwK1ZieGlHSG4vOGNVMmVQTmtldUt4WnMwYXBxYW5hdUhHanZ2dnVPMzM4OGNmNitPT1BGUklTb29pSUNJMFlNYUxWc3gzTHlzbzBZY0lFZVh0N3k5dmJXNlpwMnN2NDFCMGN0Rm0xYXBWdTNMaWgvdjM3S3lJaVFxWnBhdE9tVFZxM2JwMTlFT25tR2JsdWJtNWF1SENoZldid3picDM3MTV2OENZOVBWMVhyMTVWWUdDZ2Z2V3JYN1hxWjJ1cHVnMmNpNHFLNnEyVU1FMnozbU0yalQzZVV0ZXVYZE9aTTJmVXFWT25acHREdTlLaFE0ZTBZTUVDR1laaEQ1N3FOdFN0cUtqUXdZTUhkZm55WlJVVUZPak1tVE02ZGVxVXZZU1dWSHN1aDRlSGE4eVlNWXFLaXBLSGg0ZE0wOVNSSTBlMGMrZE83ZDY5VzFldVhGRjZlcnJTMDlObHNWajA0SU1QYXNxVUtRNk5oaHZxZjVLY25LeU1qQXdGQlFWcDh1VEpXclpzbVhiczJPR3c3K0hEaCt1MTExN1QyYk5uMWJkdlg4WEZ4ZGtITG9jT0hhclkyRmd0V2JKRUd6ZHVWR0ppb29LQ2dqUmd3QUNIdmpNdDhiZS8vVTNKeWNteVdDejJRWC9iVFB6Qmd3ZEwrbUZmUHczSnlNalF5cFVyZGZYcVZYbDRlT2lOTjk3UW80OCtXbSs3OFBCd1pXVmw2ZFZYWDNWNC9LbW5ucnFsZ1ZaSjloSjVEVFVmbDZUZXZYczMyU3k4TVY1ZVhxM3V6Vk5RVUtEZi9lNTNzbHF0dXVlZWU3Um8wU0wxNnRXcjNuWUJBUUZhc1dLRjA2L3I1K2RuWHpWd3F3NGRPcVM0dUxoR242OGJEQlFYRit1Zi8veW5ETVBRZ2dVTDlPQ0REeW84UEZ4MzMzMjNVbE5UOVplLy9NVWVUQnVHSVE4UEQzbDZlc3JkM1YwZUhoNzI2OUpxdGRvRG1LcXFLb2ZWSlJhTFJaczNiMjV4SUhQczJER0hGUmgxaFlhR3R1cDZiOHZ6dW00Z2s1MmRyWnljSEJtR29hbFRwMHFTdW5UcG9xZWVla29GQlFXYVBuMjZNakl5bEpLU0lrOVBUeFVWRlVsU3ZaVWNuVHQzMXZ6NTgzWGt5SkVXRDl5YnB0bnFGVmlEQmcxU1FrS0NidHk0VWU5OWlvcUswdWJObTVXUWtHRHZEZElZd3pBYy9oNUxrcWVucHozRURnOFAxOHFWSzlXN2QrOVdsN0ZxYUovRGhnMXpDSyt5czdPMWE5Y3VaV1ZsMmUrL0VSRVJtang1c3NMQ3dweDYzY2pJU0tXa3BPanp6ei9YeG8wYmRlYk1HU1VsSlNrcEtVazllL2JVOU9uVDdYOGZtbk9uZkQ1b1RrRkJRYjFRcis3bmg1dTkrKzY3U2s5UGwxUjd6NXMzYjU2OXpHYS9mdjMwd1FjZktEazVXV2xwYWNySnlWRk9UbzVtejU2dFo1NTV4dWxqdXBYN05RQUFjQTZCREFEZ2psRmVYcTZ2di81YWtod0diRFp0Mm1TZmFTelZObGQ5OHNrbk5YNzhlQVVIQnp1OGhxZW5wNTU3N2psRlIwZHIyN1p0OW1iUFo4K2UxYVZMbHh4bTJ0ZGxHRWF6eldUOS9mM1ZwVXNYRlJVVjJRY3NPM2JzcUlpSWlIcURTRkp0M2ZXOWUvZnFqVGZla0dFWXFxeXMxSTRkTzJTMVd2WHd3dy9yelRmZmJIQ2ZBd2NPVkhaMnRtcHFhbFJUVXlQRE1OUzFhMWRGUmtacTBxUko5ZjdQeElrVHRYLy9mcjM0NG91M3BUSHg4dVhMMjMyZlVtMEpKZE0wOWNoN0NTUTFBQUFJZ2tsRVFWUWpqOXp5UUhSVHhvd1owK0RNWHR2anZYdjNWa2hJaUgyMmZVaElpS1pObTJiZnptS3hLQ1VseFY0eXk2WnIxNjRhT0hDZ0lpTWo5ZGhqajZsVHAwNE96eHVHb2JDd01JV0ZoZW5WVjE5VlRrNk9Nakl5OU5WWFg2bXNyRXhuenB4eEtGSFZtTkRRVVB0S0ptOXZiNDBjT2RJKysvMnV1KzdTNDQ4L3JwQ1FFRzNZc0VFREJ3N1UyMisvWGE5UGlLMG5VM2w1dVFJQ0FsbzFXN211KysrLzMyRzJ2Y1ZpVVdCZ29DSWlJdXlEVXorVzY4ZG13SUFCTWsxVFBYcjAwTnk1Y3hzdE56Tjc5bXo1K2ZucDVNbVRxcXFxa3NWaTBjQ0JBL1hpaXkvZThqRVlocUUrZmZybzZOR2o5Z0Yrd3pBVUdCaW9vVU9IYXZMa3llM2VaK09lZSs3Ujg4OC9yMHVYTHVtVlYxNXgrajM2MDUvKzFPVHp0bkpSYmFGdjM3NE9nYXhVTzZoNTc3MzNhdHk0Y1E0TjIrKysrMjZOR2pWS3djSEI5Z0RBMDlOVDA2ZFAxN2h4NC9UbGwxOHFQejlmUlVWRnVuNzl1cXhXcTZ4V3E2cXJxMlcxV2xWZVhtNC9yNlhhYThlMkVreXFmYjhlZnZqaFZwM0xQWHIwc0wrTzdXZnAwS0dEQmd3WW9Ca3paclRxZDlOVzU3VnBtcG95WllwMjd0eXBmdjM2eWMzTlRjOCsrNng4ZlgzVnYzOS9TYlUvZTB4TWpFelRsR0VZNnRHamgvNzczLzlLcW4wL0huamdBYjM4OHN2MTltMHJIOWxTM3Q3ZTJycDFxMVBiL3V4blAzTUlPZzNEYUxRazFFc3Z2U1IvZjMvdDI3ZXYwWERaWXJFb0tDaEkwZEhSRFU0SXFjdVpIbHUzNnNLRkMwcExTNU9ucDZkR2pCaWg4ZVBIT3gzRTFPWHA2YWx4NDhacDdOaXgycjU5dTdadDI2YmMzRnlWbHBhMnFBUlhlMzArdUZWQlFVRnljM096WDlPOWV2WFNyRm16R3QxKzhPREJTazlQMStqUm96VnQyclI2ZjZzN2RPaWcyYk5uYS96NDhVcE9UcGFYbDFlTHdoZ0FBTkErRExPaGd0MEFBTFNDTVhtenpELy96eTI5eHVYTGw1V1JrYUdubjM3YVBnaGVVMU9qK2ZQbnk4ZkhSOE9IRDlkamp6M1diSGhTVjE1ZW5yNzY2aXNGQndlM2FuWjNYWFVIS1ozNWtwK2JtK3N3Ty9QY3VYUGF1M2V2Smt5WTBLYURCTFlCcUI4VFcrRDI4c3N2dTZ3UmUxdlp1M2V2dnZ6eVN3VUhCeXM0T0ZpOWUvZDJLa3hwU0ZWVmxmYnUzYXVPSFRzNlBlQlZVVkhSWUdQcnVzNmZQNit1WGJzMnU1Mnp0bS9mcnFxcXFrWkRVR2Y4a0srZmYvM3JYN3AyN1pxZWZQSkorMk9uVDU5V2p4NDk3b2hHN3JZU2pXNXVibTAycy83NzVNQ0JBM0p6YzJ2UnZjVTBUZnU1MU5UNWRPUEdqWFl2alZkZVhtNWZnUm9kSGUyeS9iVG5lVzIxV3VYdTd0N2s3OXIybnJUMkhFNUtTcEtmbjErOVhsVkpTVW15V0N5S2lZbHg2blZTVWxKVVdWbXBWMTU1cFZYSDBWN3k4dkprR0VhTGU4eEl0YXNOSDNyb0lYWHMyTEhaYldOall4VVlHS2g1OCtZMXUrMmxTNWRVV2xxcSsrNjd6K2xqYWUvUEIxVlZWVEpOczlseVl3MnBycTZXYVpwTm5zc3paODVVZFhXMVZxMWFwZHpjWEtkTFI5YlUxSHh2N3Q5dDhSMENBSURielhEeVN5V0JEQUNnemZCbENnQUFBRUJMOEIwQ0FQQkQ0R3dnOC8yWUxnRUFBQUFBQUFBQUFQQTlSaUFEQUFBQUFBQUFBQURnWWdReUFBQUFBQUFBQUFBQUxrWWdBd0FBQUFBQUFBQUE0R0lFTWdBQUFBQUFBQUFBQUM1R0lBTUFBQUFBQUFBQUFPQmlCRElBQUFBQUFBQUFBQUF1UmlBREFBQUFBQUFBQUFEZ1lnUXlBQUFBQUFBQUFBQUFMa1lnQXdBQUFBQUFBQUFBNEdJRU1nQUFBQUFBQUFBQUFDNUdJQU1BQUFBQUFBQUFBT0JpQkRJQWdEYmo2K1doc25McjdUNE1BQUFBQU44RFplVlcrWGw3M083REFBQ2czUkRJQUFEYVRKOUFYK1ZlS0wzZGh3RUFBQURnZXlEM1FxbjZCUHJkN3NNQUFLRGRFTWdBQU5yTXVNSDNhdTJ1MDdmN01BQUFBQUI4RDZ6ZGRWclBQdER0ZGg4R0FBRHRoa0FHQU5CbTNoZ1RxaStPWE5iT1k0VzMrMUFBQUFBQTNNRjJIaXZVLytWZTFtL0czbmU3RHdVQWdIWkRJQU1BYURNZGZUejE0VXNQNnZuVlh4UEtBQUFBQUdqUXptT0ZlbjcxMS9yd3BTSHlwNGNNQU9CSHhEQk4wN3pkQndFQStHSFpubnRaLzd0MnY1NGU5Qk85TktLWEJ0N2JrV2FkQUFBQXdJOVlXYmxWdVJkS3RYYlhhWDF4NUxKU1hoNmlKd2NFM3U3REFnQ2dUUmlHWVRpMUhZRU1BTUFWU205VWFVbGFuajQ3ZUZFbi8xdW1zbkxyN1Q0a0FBQUFBTGVKbjdlSCtnVDY2ZGtIdXVtTk1hSHE2T041dXc4SkFJQTJReUFEQUFBQUFBQUFBQURnWXM0R012U1FBUUFBQUFBQUFBQUFjREVDR1FBQUFBQUFBQUFBQUJjamtBRUFBQUFBQUFBQUFIQXhBaGtBQUFBQUFBQUFBQUFYSTVBQkFBQUFBQUFBQUFCd01RSVpBQUFBQUFBQUFBQUFGeU9RQVFBQUFBQUFBQUFBY0RFQ0dRQUFBQUFBQUFBQUFCY2prQUVBQUFBQUFBQUFBSEF4QWhrQUFBQUFBQUFBQUFBWEk1QUJBQUFBQUFBQUFBQndNUUlaQUFBQUFBQUFBQUFBRnlPUUFRQUFBQUFBQUFBQWNERUNHUUFBQUFBQUFBQUFBQmNqa0FFQUFBQUFBQUFBQUhBeEFoa0FBQUFBQUFBQUFBQVhJNUFCQUFBQUFBQUFBQUJ3TVFJWkFBQUFBQUFBQUFBQUZ5T1FBUUFBQUFBQUFBQUFjREVDR1FBQUFBQUFBQUFBQUJjamtBRUFBQUFBQUFBQUFIQXhBaGtBQUFBQUFBQUFBQUFYSTVBQkFBQUFBQUFBQUFCd01RSVpBQUFBQUFBQUFBQUFGeU9RQVFBQUFBQUFBQUFBY0RFQ0dRQUFBQUFBQUFBQUFCY2prQUVBQUFBQUFBQUFBSEF4QWhrQUFBQUFBQUFBQUFBWEk1QUJBQUFBQUFBQUFBQndNUUlaQUFBQUFBQUFBQUFBRnlPUUFRQUFBQUFBQUFBQWNERUNHUUFBQUFBQUFBQUFBQmNqa0FFQUFBQUFBQUFBQUhBeEFoa0FBQUFBQUFBQUFBQVhJNUFCQUFBQUFBQUFBQUJ3TVFJWkFBQUFBQUFBQUFBQUZ5T1FBUUFBQUFBQUFBQUFjREVDR1FBQUFBQUFBQUFBQUJjamtBRUFBQUFBQUFBQUFIQXhBaGtBQUFBQUFBQUFBQUFYSTVBQkFBQUFBQUFBQUFCd01RSVpBQUFBQUFBQUFBQUFGeU9RQVFBQUFBQUFBQUFBY0RFQ0dRQUFBQUFBQUFBQUFBQUFBQUFBQUFBQUFBQUFBQUFBQUFBQUFBQUFBQUFBQUFBQUFBQUFBQUFBQUFBQUFBQUFBQUFBQUFBQUFBQUEwRHIvRDdkMG5IbmFEZWtmQUFBQUFFbEZUa1N1UW1DQyIsCiAgICJUaGVtZSIgOiAiIiwKICAgIlR5cGUiIDogIm1pbmQiLAogICAiVmVyc2lvbiIgOiAiMTIiCn0K"/>
    </extobj>
  </extobjs>
</s:customData>
</file>

<file path=customXml/itemProps48.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10804</Words>
  <Application>WPS 演示</Application>
  <PresentationFormat>全屏显示(16:9)</PresentationFormat>
  <Paragraphs>1120</Paragraphs>
  <Slides>82</Slides>
  <Notes>34</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82</vt:i4>
      </vt:variant>
    </vt:vector>
  </HeadingPairs>
  <TitlesOfParts>
    <vt:vector size="101" baseType="lpstr">
      <vt:lpstr>Arial</vt:lpstr>
      <vt:lpstr>宋体</vt:lpstr>
      <vt:lpstr>Wingdings</vt:lpstr>
      <vt:lpstr>微软雅黑</vt:lpstr>
      <vt:lpstr>微软雅黑 Light</vt:lpstr>
      <vt:lpstr>黑体</vt:lpstr>
      <vt:lpstr>U.S. 101</vt:lpstr>
      <vt:lpstr>Segoe Print</vt:lpstr>
      <vt:lpstr>Roboto</vt:lpstr>
      <vt:lpstr>Wide Latin</vt:lpstr>
      <vt:lpstr>Open Sans Light</vt:lpstr>
      <vt:lpstr>Yu Gothic UI Light</vt:lpstr>
      <vt:lpstr>Arial Unicode MS</vt:lpstr>
      <vt:lpstr>Calibri</vt:lpstr>
      <vt:lpstr>仿宋</vt:lpstr>
      <vt:lpstr>Times New Roman</vt:lpstr>
      <vt:lpstr>字魂105号-简雅黑</vt:lpstr>
      <vt:lpstr>Office 主题</vt:lpstr>
      <vt:lpstr>蓝色背景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蓝白商务述职报告工作总结ppt模板</dc:title>
  <dc:creator>常董</dc:creator>
  <cp:lastModifiedBy>努力为明天</cp:lastModifiedBy>
  <cp:revision>149</cp:revision>
  <dcterms:created xsi:type="dcterms:W3CDTF">2015-12-11T17:46:00Z</dcterms:created>
  <dcterms:modified xsi:type="dcterms:W3CDTF">2021-08-06T07:53:03Z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A55DA61A3EE84502B726C31C60C002A5</vt:lpwstr>
  </property>
</Properties>
</file>