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256" r:id="rId3"/>
    <p:sldId id="312" r:id="rId4"/>
    <p:sldId id="257" r:id="rId5"/>
    <p:sldId id="259" r:id="rId6"/>
    <p:sldId id="260" r:id="rId7"/>
    <p:sldId id="261" r:id="rId8"/>
    <p:sldId id="313" r:id="rId9"/>
    <p:sldId id="262" r:id="rId10"/>
    <p:sldId id="264" r:id="rId11"/>
    <p:sldId id="314" r:id="rId12"/>
    <p:sldId id="318" r:id="rId13"/>
    <p:sldId id="337" r:id="rId14"/>
    <p:sldId id="280" r:id="rId15"/>
    <p:sldId id="303" r:id="rId16"/>
    <p:sldId id="305" r:id="rId17"/>
    <p:sldId id="304" r:id="rId18"/>
    <p:sldId id="315" r:id="rId19"/>
    <p:sldId id="316" r:id="rId20"/>
    <p:sldId id="317" r:id="rId21"/>
    <p:sldId id="306" r:id="rId22"/>
    <p:sldId id="307" r:id="rId23"/>
    <p:sldId id="351" r:id="rId24"/>
    <p:sldId id="333" r:id="rId25"/>
    <p:sldId id="308" r:id="rId26"/>
    <p:sldId id="336" r:id="rId27"/>
    <p:sldId id="310"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9" autoAdjust="0"/>
  </p:normalViewPr>
  <p:slideViewPr>
    <p:cSldViewPr>
      <p:cViewPr varScale="1">
        <p:scale>
          <a:sx n="71" d="100"/>
          <a:sy n="71" d="100"/>
        </p:scale>
        <p:origin x="-1134" y="-102"/>
      </p:cViewPr>
      <p:guideLst>
        <p:guide orient="horz" pos="2159"/>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Picture 2"/>
          <p:cNvPicPr>
            <a:picLocks noChangeAspect="1"/>
          </p:cNvPicPr>
          <p:nvPr/>
        </p:nvPicPr>
        <p:blipFill>
          <a:blip r:embed="rId2"/>
          <a:stretch>
            <a:fillRect/>
          </a:stretch>
        </p:blipFill>
        <p:spPr>
          <a:xfrm>
            <a:off x="0" y="0"/>
            <a:ext cx="9156700" cy="6858000"/>
          </a:xfrm>
          <a:prstGeom prst="rect">
            <a:avLst/>
          </a:prstGeom>
          <a:noFill/>
          <a:ln w="9525">
            <a:noFill/>
          </a:ln>
        </p:spPr>
      </p:pic>
      <p:sp>
        <p:nvSpPr>
          <p:cNvPr id="2051" name="标题 2050"/>
          <p:cNvSpPr>
            <a:spLocks noGrp="1"/>
          </p:cNvSpPr>
          <p:nvPr>
            <p:ph type="ctrTitle"/>
          </p:nvPr>
        </p:nvSpPr>
        <p:spPr>
          <a:xfrm>
            <a:off x="469900" y="1198563"/>
            <a:ext cx="8207375" cy="1082675"/>
          </a:xfrm>
          <a:prstGeom prst="rect">
            <a:avLst/>
          </a:prstGeom>
          <a:noFill/>
          <a:ln w="9525">
            <a:noFill/>
          </a:ln>
        </p:spPr>
        <p:txBody>
          <a:bodyPr anchor="ctr"/>
          <a:lstStyle>
            <a:lvl1pPr lvl="0" algn="ctr">
              <a:defRPr>
                <a:solidFill>
                  <a:schemeClr val="bg1"/>
                </a:solidFill>
              </a:defRPr>
            </a:lvl1pPr>
          </a:lstStyle>
          <a:p>
            <a:pPr lvl="0"/>
            <a:r>
              <a:rPr lang="zh-CN" altLang="en-US"/>
              <a:t>单击此处编辑母版标题样式</a:t>
            </a:r>
            <a:endParaRPr lang="zh-CN" altLang="en-US"/>
          </a:p>
        </p:txBody>
      </p:sp>
      <p:sp>
        <p:nvSpPr>
          <p:cNvPr id="2052" name="副标题 2051"/>
          <p:cNvSpPr>
            <a:spLocks noGrp="1"/>
          </p:cNvSpPr>
          <p:nvPr>
            <p:ph type="subTitle" idx="1"/>
          </p:nvPr>
        </p:nvSpPr>
        <p:spPr>
          <a:xfrm>
            <a:off x="469900" y="2422525"/>
            <a:ext cx="8212138" cy="1752600"/>
          </a:xfrm>
          <a:prstGeom prst="rect">
            <a:avLst/>
          </a:prstGeom>
          <a:noFill/>
          <a:ln w="9525">
            <a:noFill/>
          </a:ln>
        </p:spPr>
        <p:txBody>
          <a:bodyPr anchor="t"/>
          <a:lstStyle>
            <a:lvl1pPr marL="0" lvl="0" indent="0" algn="ctr">
              <a:buNone/>
              <a:defRPr>
                <a:solidFill>
                  <a:schemeClr val="bg1"/>
                </a:solidFill>
              </a:defRPr>
            </a:lvl1pPr>
            <a:lvl2pPr marL="457200" lvl="1" indent="0" algn="ctr">
              <a:buNone/>
              <a:defRPr>
                <a:solidFill>
                  <a:schemeClr val="tx1"/>
                </a:solidFill>
              </a:defRPr>
            </a:lvl2pPr>
            <a:lvl3pPr marL="914400" lvl="2" indent="0" algn="ctr">
              <a:buNone/>
              <a:defRPr>
                <a:solidFill>
                  <a:schemeClr val="tx1"/>
                </a:solidFill>
              </a:defRPr>
            </a:lvl3pPr>
            <a:lvl4pPr marL="1371600" lvl="3" indent="0" algn="ctr">
              <a:buNone/>
              <a:defRPr>
                <a:solidFill>
                  <a:schemeClr val="tx1"/>
                </a:solidFill>
              </a:defRPr>
            </a:lvl4pPr>
            <a:lvl5pPr marL="1828800" lvl="4" indent="0" algn="ctr">
              <a:buNone/>
              <a:defRPr>
                <a:solidFill>
                  <a:schemeClr val="tx1"/>
                </a:solidFill>
              </a:defRPr>
            </a:lvl5pPr>
          </a:lstStyle>
          <a:p>
            <a:pPr lvl="0"/>
            <a:r>
              <a:rPr lang="zh-CN" altLang="en-US"/>
              <a:t>单击此处编辑母版副标题样式</a:t>
            </a:r>
            <a:endParaRPr lang="zh-CN" altLang="en-US"/>
          </a:p>
        </p:txBody>
      </p:sp>
      <p:sp>
        <p:nvSpPr>
          <p:cNvPr id="2053" name="日期占位符 2052"/>
          <p:cNvSpPr>
            <a:spLocks noGrp="1"/>
          </p:cNvSpPr>
          <p:nvPr>
            <p:ph type="dt" sz="half" idx="2"/>
          </p:nvPr>
        </p:nvSpPr>
        <p:spPr>
          <a:xfrm>
            <a:off x="457200" y="6245225"/>
            <a:ext cx="2133600" cy="476250"/>
          </a:xfrm>
          <a:prstGeom prst="rect">
            <a:avLst/>
          </a:prstGeom>
          <a:noFill/>
          <a:ln w="9525">
            <a:noFill/>
          </a:ln>
        </p:spPr>
        <p:txBody>
          <a:bodyPr anchor="t"/>
          <a:p>
            <a:fld id="{191B5F26-5858-49E4-9D95-6045EF4B154F}" type="datetimeFigureOut">
              <a:rPr lang="zh-CN" altLang="en-US" smtClean="0"/>
            </a:fld>
            <a:endParaRPr lang="zh-CN" altLang="en-US"/>
          </a:p>
        </p:txBody>
      </p:sp>
      <p:sp>
        <p:nvSpPr>
          <p:cNvPr id="2054" name="页脚占位符 2053"/>
          <p:cNvSpPr>
            <a:spLocks noGrp="1"/>
          </p:cNvSpPr>
          <p:nvPr>
            <p:ph type="ftr" sz="quarter" idx="3"/>
          </p:nvPr>
        </p:nvSpPr>
        <p:spPr>
          <a:xfrm>
            <a:off x="3124200" y="6245225"/>
            <a:ext cx="2895600" cy="476250"/>
          </a:xfrm>
          <a:prstGeom prst="rect">
            <a:avLst/>
          </a:prstGeom>
          <a:noFill/>
          <a:ln w="9525">
            <a:noFill/>
          </a:ln>
        </p:spPr>
        <p:txBody>
          <a:bodyPr anchor="t"/>
          <a:p>
            <a:endParaRPr lang="zh-CN" altLang="en-US"/>
          </a:p>
        </p:txBody>
      </p:sp>
      <p:sp>
        <p:nvSpPr>
          <p:cNvPr id="2055" name="灯片编号占位符 2054"/>
          <p:cNvSpPr>
            <a:spLocks noGrp="1"/>
          </p:cNvSpPr>
          <p:nvPr>
            <p:ph type="sldNum" sz="quarter" idx="4"/>
          </p:nvPr>
        </p:nvSpPr>
        <p:spPr>
          <a:xfrm>
            <a:off x="6553200" y="6245225"/>
            <a:ext cx="2133600" cy="476250"/>
          </a:xfrm>
          <a:prstGeom prst="rect">
            <a:avLst/>
          </a:prstGeom>
          <a:noFill/>
          <a:ln w="9525">
            <a:noFill/>
          </a:ln>
        </p:spPr>
        <p:txBody>
          <a:bodyPr anchor="t"/>
          <a:p>
            <a:fld id="{28E92328-FD9C-42E5-9E18-2AB7FCB9450D}"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52930" cy="59372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74750"/>
            <a:ext cx="4032504"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174750"/>
            <a:ext cx="4032504"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9156700" cy="6858000"/>
          </a:xfrm>
          <a:prstGeom prst="rect">
            <a:avLst/>
          </a:prstGeom>
          <a:noFill/>
          <a:ln w="9525">
            <a:noFill/>
          </a:ln>
        </p:spPr>
      </p:pic>
      <p:sp>
        <p:nvSpPr>
          <p:cNvPr id="1027" name="标题 1026"/>
          <p:cNvSpPr>
            <a:spLocks noGrp="1"/>
          </p:cNvSpPr>
          <p:nvPr>
            <p:ph type="title"/>
          </p:nvPr>
        </p:nvSpPr>
        <p:spPr>
          <a:xfrm>
            <a:off x="457200" y="190500"/>
            <a:ext cx="8229600" cy="582613"/>
          </a:xfrm>
          <a:prstGeom prst="rect">
            <a:avLst/>
          </a:prstGeom>
          <a:noFill/>
          <a:ln w="9525">
            <a:noFill/>
          </a:ln>
        </p:spPr>
        <p:txBody>
          <a:bodyPr anchor="ctr"/>
          <a:p>
            <a:pPr lvl="0"/>
            <a:r>
              <a:rPr lang="zh-CN" altLang="en-US"/>
              <a:t>单击此处编辑母版标题样式</a:t>
            </a:r>
            <a:endParaRPr lang="zh-CN" altLang="en-US"/>
          </a:p>
        </p:txBody>
      </p:sp>
      <p:sp>
        <p:nvSpPr>
          <p:cNvPr id="1028" name="文本占位符 1027"/>
          <p:cNvSpPr>
            <a:spLocks noGrp="1"/>
          </p:cNvSpPr>
          <p:nvPr>
            <p:ph type="body" idx="1"/>
          </p:nvPr>
        </p:nvSpPr>
        <p:spPr>
          <a:xfrm>
            <a:off x="457200" y="1174750"/>
            <a:ext cx="8229600" cy="49530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1028"/>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fld id="{191B5F26-5858-49E4-9D95-6045EF4B154F}" type="datetimeFigureOut">
              <a:rPr lang="zh-CN" altLang="en-US" smtClean="0"/>
            </a:fld>
            <a:endParaRPr lang="zh-CN" altLang="en-US"/>
          </a:p>
        </p:txBody>
      </p:sp>
      <p:sp>
        <p:nvSpPr>
          <p:cNvPr id="1030" name="页脚占位符 1029"/>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a:p>
        </p:txBody>
      </p:sp>
      <p:sp>
        <p:nvSpPr>
          <p:cNvPr id="1031" name="灯片编号占位符 1030"/>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28E92328-FD9C-42E5-9E18-2AB7FCB9450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1" fontAlgn="base" latinLnBrk="0" hangingPunct="1">
        <a:lnSpc>
          <a:spcPct val="100000"/>
        </a:lnSpc>
        <a:spcBef>
          <a:spcPct val="0"/>
        </a:spcBef>
        <a:spcAft>
          <a:spcPct val="0"/>
        </a:spcAft>
        <a:buNone/>
        <a:defRPr sz="36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hyperlink" Target="http://www.so.com/s?q=%E8%B5%84%E4%BA%A7%E8%A7%84%E6%A8%A1&amp;ie=utf-8&amp;src=internal_wenda_recommend_textn" TargetMode="External"/><Relationship Id="rId7" Type="http://schemas.openxmlformats.org/officeDocument/2006/relationships/hyperlink" Target="http://www.so.com/s?q=%E4%B8%AA%E4%BA%BA%E6%89%80%E5%BE%97%E7%A8%8E&amp;ie=utf-8&amp;src=internal_wenda_recommend_textn" TargetMode="External"/><Relationship Id="rId6" Type="http://schemas.openxmlformats.org/officeDocument/2006/relationships/hyperlink" Target="http://www.so.com/s?q=%E4%BC%81%E4%B8%9A%E6%89%80%E5%BE%97%E7%A8%8E&amp;ie=utf-8&amp;src=internal_wenda_recommend_textn" TargetMode="External"/><Relationship Id="rId5" Type="http://schemas.openxmlformats.org/officeDocument/2006/relationships/hyperlink" Target="http://www.so.com/s?q=%E5%B0%8F%E5%BE%AE%E4%BC%81%E4%B8%9A&amp;ie=utf-8&amp;src=internal_wenda_recommend_textn" TargetMode="External"/><Relationship Id="rId4" Type="http://schemas.openxmlformats.org/officeDocument/2006/relationships/hyperlink" Target="http://www.so.com/s?q=%E4%B8%80%E8%88%AC%E7%BA%B3%E7%A8%8E%E4%BA%BA&amp;ie=utf-8&amp;src=internal_wenda_recommend_textn" TargetMode="External"/><Relationship Id="rId3" Type="http://schemas.openxmlformats.org/officeDocument/2006/relationships/hyperlink" Target="http://www.so.com/s?q=%E4%BC%81%E4%B8%9A%E7%AE%A1%E7%90%86&amp;ie=utf-8&amp;src=internal_wenda_recommend_textn" TargetMode="External"/><Relationship Id="rId2" Type="http://schemas.openxmlformats.org/officeDocument/2006/relationships/hyperlink" Target="http://www.so.com/s?q=%E5%A2%9E%E5%80%BC%E7%A8%8E&amp;ie=utf-8&amp;src=internal_wenda_recommend_textn" TargetMode="External"/><Relationship Id="rId1" Type="http://schemas.openxmlformats.org/officeDocument/2006/relationships/hyperlink" Target="http://www.so.com/s?q=%E5%B0%8F%E8%A7%84%E6%A8%A1%E7%BA%B3%E7%A8%8E%E4%BA%BA&amp;ie=utf-8&amp;src=internal_wenda_recommend_text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effectLst>
            <a:glow rad="228600">
              <a:schemeClr val="accent2">
                <a:satMod val="175000"/>
                <a:alpha val="40000"/>
              </a:schemeClr>
            </a:glow>
          </a:effectLst>
        </p:spPr>
        <p:txBody>
          <a:bodyPr>
            <a:noAutofit/>
          </a:bodyPr>
          <a:lstStyle/>
          <a:p>
            <a:r>
              <a:rPr lang="zh-CN" altLang="zh-CN" sz="4000" dirty="0">
                <a:latin typeface="隶书" panose="02010509060101010101" pitchFamily="49" charset="-122"/>
                <a:ea typeface="隶书" panose="02010509060101010101" pitchFamily="49" charset="-122"/>
              </a:rPr>
              <a:t>建筑行业</a:t>
            </a:r>
            <a:br>
              <a:rPr lang="zh-CN" altLang="zh-CN" sz="4000" dirty="0">
                <a:latin typeface="隶书" panose="02010509060101010101" pitchFamily="49" charset="-122"/>
                <a:ea typeface="隶书" panose="02010509060101010101" pitchFamily="49" charset="-122"/>
              </a:rPr>
            </a:br>
            <a:endParaRPr lang="zh-CN" altLang="zh-CN" sz="4000" dirty="0">
              <a:latin typeface="隶书" panose="02010509060101010101" pitchFamily="49" charset="-122"/>
              <a:ea typeface="隶书" panose="02010509060101010101" pitchFamily="49" charset="-122"/>
            </a:endParaRPr>
          </a:p>
        </p:txBody>
      </p:sp>
      <p:sp>
        <p:nvSpPr>
          <p:cNvPr id="3" name="副标题 2"/>
          <p:cNvSpPr>
            <a:spLocks noGrp="1"/>
          </p:cNvSpPr>
          <p:nvPr>
            <p:ph type="subTitle" idx="1"/>
          </p:nvPr>
        </p:nvSpPr>
        <p:spPr>
          <a:effectLst>
            <a:glow rad="139700">
              <a:schemeClr val="accent2">
                <a:satMod val="175000"/>
                <a:alpha val="40000"/>
              </a:schemeClr>
            </a:glow>
            <a:reflection blurRad="6350" stA="52000" endA="300" endPos="35000" dir="5400000" sy="-100000" algn="bl" rotWithShape="0"/>
          </a:effectLst>
        </p:spPr>
        <p:txBody>
          <a:bodyPr>
            <a:normAutofit/>
          </a:bodyPr>
          <a:lstStyle/>
          <a:p>
            <a:r>
              <a:rPr lang="zh-CN" altLang="zh-CN" sz="4400" b="1" dirty="0">
                <a:latin typeface="隶书" panose="02010509060101010101" pitchFamily="49" charset="-122"/>
                <a:ea typeface="隶书" panose="02010509060101010101" pitchFamily="49" charset="-122"/>
              </a:rPr>
              <a:t>涉税风险提示提醒座谈会</a:t>
            </a:r>
            <a:endParaRPr lang="zh-CN" altLang="en-US" sz="3600" dirty="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p:nvPr>
        </p:nvSpPr>
        <p:spPr/>
        <p:txBody>
          <a:bodyPr/>
          <a:p>
            <a:r>
              <a:rPr lang="zh-CN" altLang="en-US"/>
              <a:t>增值税行业税负参考值</a:t>
            </a:r>
            <a:endParaRPr lang="zh-CN" altLang="en-US"/>
          </a:p>
        </p:txBody>
      </p:sp>
      <p:pic>
        <p:nvPicPr>
          <p:cNvPr id="4" name="内容占位符 3"/>
          <p:cNvPicPr>
            <a:picLocks noChangeAspect="1"/>
          </p:cNvPicPr>
          <p:nvPr>
            <p:ph idx="1"/>
          </p:nvPr>
        </p:nvPicPr>
        <p:blipFill>
          <a:blip r:embed="rId1"/>
          <a:stretch>
            <a:fillRect/>
          </a:stretch>
        </p:blipFill>
        <p:spPr>
          <a:xfrm>
            <a:off x="807085" y="1176020"/>
            <a:ext cx="6520815" cy="52933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企业所得税税负参考</a:t>
            </a:r>
            <a:endParaRPr lang="zh-CN" altLang="en-US"/>
          </a:p>
        </p:txBody>
      </p:sp>
      <p:pic>
        <p:nvPicPr>
          <p:cNvPr id="4" name="内容占位符 3"/>
          <p:cNvPicPr>
            <a:picLocks noChangeAspect="1"/>
          </p:cNvPicPr>
          <p:nvPr>
            <p:ph idx="1"/>
          </p:nvPr>
        </p:nvPicPr>
        <p:blipFill>
          <a:blip r:embed="rId1"/>
          <a:stretch>
            <a:fillRect/>
          </a:stretch>
        </p:blipFill>
        <p:spPr>
          <a:xfrm>
            <a:off x="915670" y="955040"/>
            <a:ext cx="7044055" cy="540893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652145"/>
            <a:ext cx="8229600" cy="582613"/>
          </a:xfrm>
        </p:spPr>
        <p:txBody>
          <a:bodyPr/>
          <a:p>
            <a:pPr algn="ctr"/>
            <a:r>
              <a:rPr lang="zh-CN" altLang="en-US">
                <a:sym typeface="+mn-ea"/>
              </a:rPr>
              <a:t>企业所得税税负参考</a:t>
            </a:r>
            <a:endParaRPr lang="zh-CN" altLang="en-US"/>
          </a:p>
        </p:txBody>
      </p:sp>
      <p:pic>
        <p:nvPicPr>
          <p:cNvPr id="4" name="内容占位符 3"/>
          <p:cNvPicPr>
            <a:picLocks noChangeAspect="1"/>
          </p:cNvPicPr>
          <p:nvPr>
            <p:ph idx="1"/>
          </p:nvPr>
        </p:nvPicPr>
        <p:blipFill>
          <a:blip r:embed="rId1"/>
          <a:stretch>
            <a:fillRect/>
          </a:stretch>
        </p:blipFill>
        <p:spPr>
          <a:xfrm>
            <a:off x="933450" y="1673225"/>
            <a:ext cx="7245350" cy="43014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7715" y="1487170"/>
            <a:ext cx="7512685" cy="4638675"/>
          </a:xfrm>
        </p:spPr>
        <p:txBody>
          <a:bodyPr>
            <a:normAutofit fontScale="90000" lnSpcReduction="20000"/>
          </a:bodyPr>
          <a:lstStyle/>
          <a:p>
            <a:pPr>
              <a:lnSpc>
                <a:spcPct val="150000"/>
              </a:lnSpc>
              <a:spcBef>
                <a:spcPts val="0"/>
              </a:spcBef>
            </a:pPr>
            <a:r>
              <a:rPr lang="zh-CN" altLang="en-US" sz="2000" dirty="0">
                <a:solidFill>
                  <a:schemeClr val="tx1"/>
                </a:solidFill>
                <a:effectLst>
                  <a:outerShdw blurRad="38100" dist="19050" dir="2700000" algn="tl" rotWithShape="0">
                    <a:schemeClr val="dk1">
                      <a:alpha val="40000"/>
                    </a:schemeClr>
                  </a:outerShdw>
                </a:effectLst>
                <a:hlinkClick r:id="rId1"/>
              </a:rPr>
              <a:t>小规模纳税人</a:t>
            </a:r>
            <a:r>
              <a:rPr lang="zh-CN" altLang="en-US" sz="2000" dirty="0">
                <a:solidFill>
                  <a:schemeClr val="tx1"/>
                </a:solidFill>
                <a:effectLst>
                  <a:outerShdw blurRad="38100" dist="19050" dir="2700000" algn="tl" rotWithShape="0">
                    <a:schemeClr val="dk1">
                      <a:alpha val="40000"/>
                    </a:schemeClr>
                  </a:outerShdw>
                </a:effectLst>
              </a:rPr>
              <a:t>可以看成一个专有名词，是对缴纳</a:t>
            </a:r>
            <a:r>
              <a:rPr lang="zh-CN" altLang="en-US" sz="2000" dirty="0">
                <a:solidFill>
                  <a:schemeClr val="tx1"/>
                </a:solidFill>
                <a:effectLst>
                  <a:outerShdw blurRad="38100" dist="19050" dir="2700000" algn="tl" rotWithShape="0">
                    <a:schemeClr val="dk1">
                      <a:alpha val="40000"/>
                    </a:schemeClr>
                  </a:outerShdw>
                </a:effectLst>
                <a:hlinkClick r:id="rId2"/>
              </a:rPr>
              <a:t>增值税</a:t>
            </a:r>
            <a:r>
              <a:rPr lang="zh-CN" altLang="en-US" sz="2000" dirty="0">
                <a:solidFill>
                  <a:schemeClr val="tx1"/>
                </a:solidFill>
                <a:effectLst>
                  <a:outerShdw blurRad="38100" dist="19050" dir="2700000" algn="tl" rotWithShape="0">
                    <a:schemeClr val="dk1">
                      <a:alpha val="40000"/>
                    </a:schemeClr>
                  </a:outerShdw>
                </a:effectLst>
              </a:rPr>
              <a:t>的</a:t>
            </a:r>
            <a:r>
              <a:rPr lang="zh-CN" altLang="en-US" sz="2000" dirty="0">
                <a:solidFill>
                  <a:schemeClr val="tx1"/>
                </a:solidFill>
                <a:effectLst>
                  <a:outerShdw blurRad="38100" dist="19050" dir="2700000" algn="tl" rotWithShape="0">
                    <a:schemeClr val="dk1">
                      <a:alpha val="40000"/>
                    </a:schemeClr>
                  </a:outerShdw>
                </a:effectLst>
                <a:hlinkClick r:id="rId3"/>
              </a:rPr>
              <a:t>企业管理</a:t>
            </a:r>
            <a:r>
              <a:rPr lang="zh-CN" altLang="en-US" sz="2000" dirty="0">
                <a:solidFill>
                  <a:schemeClr val="tx1"/>
                </a:solidFill>
                <a:effectLst>
                  <a:outerShdw blurRad="38100" dist="19050" dir="2700000" algn="tl" rotWithShape="0">
                    <a:schemeClr val="dk1">
                      <a:alpha val="40000"/>
                    </a:schemeClr>
                  </a:outerShdw>
                </a:effectLst>
              </a:rPr>
              <a:t>而划分的，对应的是</a:t>
            </a:r>
            <a:r>
              <a:rPr lang="zh-CN" altLang="en-US" sz="2000" dirty="0">
                <a:solidFill>
                  <a:schemeClr val="tx1"/>
                </a:solidFill>
                <a:effectLst>
                  <a:outerShdw blurRad="38100" dist="19050" dir="2700000" algn="tl" rotWithShape="0">
                    <a:schemeClr val="dk1">
                      <a:alpha val="40000"/>
                    </a:schemeClr>
                  </a:outerShdw>
                </a:effectLst>
                <a:hlinkClick r:id="rId4"/>
              </a:rPr>
              <a:t>一般纳税人</a:t>
            </a:r>
            <a:r>
              <a:rPr lang="zh-CN" altLang="en-US" sz="2000" dirty="0">
                <a:solidFill>
                  <a:schemeClr val="tx1"/>
                </a:solidFill>
                <a:effectLst>
                  <a:outerShdw blurRad="38100" dist="19050" dir="2700000" algn="tl" rotWithShape="0">
                    <a:schemeClr val="dk1">
                      <a:alpha val="40000"/>
                    </a:schemeClr>
                  </a:outerShdw>
                </a:effectLst>
              </a:rPr>
              <a:t>。【仅指收入规模】</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en-US" altLang="zh-CN" sz="2000" dirty="0">
                <a:solidFill>
                  <a:schemeClr val="tx1"/>
                </a:solidFill>
                <a:effectLst>
                  <a:outerShdw blurRad="38100" dist="19050" dir="2700000" algn="tl" rotWithShape="0">
                    <a:schemeClr val="dk1">
                      <a:alpha val="40000"/>
                    </a:schemeClr>
                  </a:outerShdw>
                </a:effectLst>
              </a:rPr>
              <a:t>2</a:t>
            </a:r>
            <a:r>
              <a:rPr lang="zh-CN" altLang="en-US" sz="2000" dirty="0">
                <a:solidFill>
                  <a:schemeClr val="tx1"/>
                </a:solidFill>
                <a:effectLst>
                  <a:outerShdw blurRad="38100" dist="19050" dir="2700000" algn="tl" rotWithShape="0">
                    <a:schemeClr val="dk1">
                      <a:alpha val="40000"/>
                    </a:schemeClr>
                  </a:outerShdw>
                </a:effectLst>
              </a:rPr>
              <a:t>、而</a:t>
            </a:r>
            <a:r>
              <a:rPr lang="zh-CN" altLang="en-US" sz="2000" dirty="0">
                <a:solidFill>
                  <a:schemeClr val="tx1"/>
                </a:solidFill>
                <a:effectLst>
                  <a:outerShdw blurRad="38100" dist="19050" dir="2700000" algn="tl" rotWithShape="0">
                    <a:schemeClr val="dk1">
                      <a:alpha val="40000"/>
                    </a:schemeClr>
                  </a:outerShdw>
                </a:effectLst>
                <a:hlinkClick r:id="rId5"/>
              </a:rPr>
              <a:t>小微企业</a:t>
            </a:r>
            <a:r>
              <a:rPr lang="zh-CN" altLang="en-US" sz="2000" dirty="0">
                <a:solidFill>
                  <a:schemeClr val="tx1"/>
                </a:solidFill>
                <a:effectLst>
                  <a:outerShdw blurRad="38100" dist="19050" dir="2700000" algn="tl" rotWithShape="0">
                    <a:schemeClr val="dk1">
                      <a:alpha val="40000"/>
                    </a:schemeClr>
                  </a:outerShdw>
                </a:effectLst>
              </a:rPr>
              <a:t>通常是对缴纳</a:t>
            </a:r>
            <a:r>
              <a:rPr lang="zh-CN" altLang="en-US" sz="2000" dirty="0">
                <a:solidFill>
                  <a:schemeClr val="tx1"/>
                </a:solidFill>
                <a:effectLst>
                  <a:outerShdw blurRad="38100" dist="19050" dir="2700000" algn="tl" rotWithShape="0">
                    <a:schemeClr val="dk1">
                      <a:alpha val="40000"/>
                    </a:schemeClr>
                  </a:outerShdw>
                </a:effectLst>
                <a:hlinkClick r:id="rId6"/>
              </a:rPr>
              <a:t>企业所得税</a:t>
            </a:r>
            <a:r>
              <a:rPr lang="zh-CN" altLang="en-US" sz="2000" dirty="0">
                <a:solidFill>
                  <a:schemeClr val="tx1"/>
                </a:solidFill>
                <a:effectLst>
                  <a:outerShdw blurRad="38100" dist="19050" dir="2700000" algn="tl" rotWithShape="0">
                    <a:schemeClr val="dk1">
                      <a:alpha val="40000"/>
                    </a:schemeClr>
                  </a:outerShdw>
                </a:effectLst>
              </a:rPr>
              <a:t>的企业而言，可以说覆盖面很大，除了缴纳</a:t>
            </a:r>
            <a:r>
              <a:rPr lang="zh-CN" altLang="en-US" sz="2000" dirty="0">
                <a:solidFill>
                  <a:schemeClr val="tx1"/>
                </a:solidFill>
                <a:effectLst>
                  <a:outerShdw blurRad="38100" dist="19050" dir="2700000" algn="tl" rotWithShape="0">
                    <a:schemeClr val="dk1">
                      <a:alpha val="40000"/>
                    </a:schemeClr>
                  </a:outerShdw>
                </a:effectLst>
                <a:hlinkClick r:id="rId7"/>
              </a:rPr>
              <a:t>个人所得税</a:t>
            </a:r>
            <a:r>
              <a:rPr lang="zh-CN" altLang="en-US" sz="2000" dirty="0">
                <a:solidFill>
                  <a:schemeClr val="tx1"/>
                </a:solidFill>
                <a:effectLst>
                  <a:outerShdw blurRad="38100" dist="19050" dir="2700000" algn="tl" rotWithShape="0">
                    <a:schemeClr val="dk1">
                      <a:alpha val="40000"/>
                    </a:schemeClr>
                  </a:outerShdw>
                </a:effectLst>
              </a:rPr>
              <a:t>的个人独资企业以及合伙企业外，基本都可以成为小微企业（前提是符合一定标准，有的</a:t>
            </a:r>
            <a:r>
              <a:rPr lang="zh-CN" altLang="en-US" sz="2000" dirty="0">
                <a:solidFill>
                  <a:schemeClr val="tx1"/>
                </a:solidFill>
                <a:effectLst>
                  <a:outerShdw blurRad="38100" dist="19050" dir="2700000" algn="tl" rotWithShape="0">
                    <a:schemeClr val="dk1">
                      <a:alpha val="40000"/>
                    </a:schemeClr>
                  </a:outerShdw>
                </a:effectLst>
                <a:hlinkClick r:id="rId8"/>
              </a:rPr>
              <a:t>资产规模</a:t>
            </a:r>
            <a:r>
              <a:rPr lang="zh-CN" altLang="en-US" sz="2000" dirty="0">
                <a:solidFill>
                  <a:schemeClr val="tx1"/>
                </a:solidFill>
                <a:effectLst>
                  <a:outerShdw blurRad="38100" dist="19050" dir="2700000" algn="tl" rotWithShape="0">
                    <a:schemeClr val="dk1">
                      <a:alpha val="40000"/>
                    </a:schemeClr>
                  </a:outerShdw>
                </a:effectLst>
              </a:rPr>
              <a:t>、员工人数，应纳税所得额等方面）三大认定标准</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zh-CN" altLang="en-US" sz="2000" dirty="0">
                <a:solidFill>
                  <a:schemeClr val="tx1"/>
                </a:solidFill>
                <a:effectLst>
                  <a:outerShdw blurRad="38100" dist="19050" dir="2700000" algn="tl" rotWithShape="0">
                    <a:schemeClr val="dk1">
                      <a:alpha val="40000"/>
                    </a:schemeClr>
                  </a:outerShdw>
                </a:effectLst>
              </a:rPr>
              <a:t>            年度应纳税所得额不超过300万元、</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zh-CN" altLang="en-US" sz="2000" dirty="0">
                <a:solidFill>
                  <a:schemeClr val="tx1"/>
                </a:solidFill>
                <a:effectLst>
                  <a:outerShdw blurRad="38100" dist="19050" dir="2700000" algn="tl" rotWithShape="0">
                    <a:schemeClr val="dk1">
                      <a:alpha val="40000"/>
                    </a:schemeClr>
                  </a:outerShdw>
                </a:effectLst>
              </a:rPr>
              <a:t>             从业人数不超过300人、  </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zh-CN" altLang="en-US" sz="2000" dirty="0">
                <a:solidFill>
                  <a:schemeClr val="tx1"/>
                </a:solidFill>
                <a:effectLst>
                  <a:outerShdw blurRad="38100" dist="19050" dir="2700000" algn="tl" rotWithShape="0">
                    <a:schemeClr val="dk1">
                      <a:alpha val="40000"/>
                    </a:schemeClr>
                  </a:outerShdw>
                </a:effectLst>
              </a:rPr>
              <a:t>             资产总额不超过5000万元 。</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zh-CN" altLang="en-US" sz="2000" dirty="0">
                <a:solidFill>
                  <a:schemeClr val="tx1"/>
                </a:solidFill>
                <a:effectLst>
                  <a:outerShdw blurRad="38100" dist="19050" dir="2700000" algn="tl" rotWithShape="0">
                    <a:schemeClr val="dk1">
                      <a:alpha val="40000"/>
                    </a:schemeClr>
                  </a:outerShdw>
                </a:effectLst>
              </a:rPr>
              <a:t>            【三个条件同时具备】</a:t>
            </a:r>
            <a:endParaRPr lang="zh-CN" altLang="en-US" sz="2000" dirty="0">
              <a:solidFill>
                <a:schemeClr val="tx1"/>
              </a:solidFill>
              <a:effectLst>
                <a:outerShdw blurRad="38100" dist="19050" dir="2700000" algn="tl" rotWithShape="0">
                  <a:schemeClr val="dk1">
                    <a:alpha val="40000"/>
                  </a:schemeClr>
                </a:outerShdw>
              </a:effectLst>
            </a:endParaRPr>
          </a:p>
          <a:p>
            <a:pPr>
              <a:lnSpc>
                <a:spcPct val="150000"/>
              </a:lnSpc>
              <a:spcBef>
                <a:spcPts val="0"/>
              </a:spcBef>
            </a:pPr>
            <a:r>
              <a:rPr lang="zh-CN" altLang="en-US" sz="2000" b="1" dirty="0">
                <a:solidFill>
                  <a:srgbClr val="FF0000"/>
                </a:solidFill>
              </a:rPr>
              <a:t>结论：小规模企业一定是小微企业，小微企业不一定是小规模企业，包含一般纳税人</a:t>
            </a:r>
            <a:endParaRPr lang="zh-CN" altLang="en-US" sz="2000" b="1" dirty="0">
              <a:solidFill>
                <a:srgbClr val="FF0000"/>
              </a:solidFill>
            </a:endParaRPr>
          </a:p>
        </p:txBody>
      </p:sp>
      <p:sp>
        <p:nvSpPr>
          <p:cNvPr id="3" name="标题 2"/>
          <p:cNvSpPr>
            <a:spLocks noGrp="1"/>
          </p:cNvSpPr>
          <p:nvPr>
            <p:ph type="title"/>
          </p:nvPr>
        </p:nvSpPr>
        <p:spPr/>
        <p:txBody>
          <a:bodyPr/>
          <a:lstStyle/>
          <a:p>
            <a:pPr algn="ctr"/>
            <a:r>
              <a:rPr lang="zh-CN" altLang="en-US" dirty="0" smtClean="0"/>
              <a:t>小微企业与小规模企业的区分</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672465" y="1077595"/>
            <a:ext cx="7831455" cy="4634865"/>
          </a:xfrm>
        </p:spPr>
        <p:txBody>
          <a:bodyPr>
            <a:noAutofit/>
            <a:scene3d>
              <a:camera prst="orthographicFront"/>
              <a:lightRig rig="soft" dir="t">
                <a:rot lat="0" lon="0" rev="15600000"/>
              </a:lightRig>
            </a:scene3d>
            <a:sp3d extrusionH="57150" prstMaterial="softEdge">
              <a:bevelT w="25400" h="38100"/>
            </a:sp3d>
          </a:bodyPr>
          <a:p>
            <a:r>
              <a:rPr lang="zh-CN" altLang="en-US" sz="1200">
                <a:solidFill>
                  <a:schemeClr val="accent4"/>
                </a:solidFill>
              </a:rPr>
              <a:t>财政部 税务总局关于实施小微企业普惠性税收减免政策的通知财税[2019]13号</a:t>
            </a:r>
            <a:endParaRPr lang="zh-CN" altLang="en-US" sz="1200">
              <a:solidFill>
                <a:schemeClr val="accent4"/>
              </a:solidFill>
            </a:endParaRPr>
          </a:p>
          <a:p>
            <a:endParaRPr lang="zh-CN" altLang="en-US" sz="1200">
              <a:solidFill>
                <a:schemeClr val="accent4"/>
              </a:solidFill>
            </a:endParaRPr>
          </a:p>
          <a:p>
            <a:r>
              <a:rPr lang="zh-CN" altLang="en-US" sz="1200">
                <a:solidFill>
                  <a:schemeClr val="accent4"/>
                </a:solidFill>
              </a:rPr>
              <a:t>各省、自治区、直辖市、计划单列市财政厅（局），新疆生产建设兵团财政局，国家税务总局各省、自治区、直辖市和计划单列市税务局：</a:t>
            </a:r>
            <a:endParaRPr lang="zh-CN" altLang="en-US" sz="1200">
              <a:solidFill>
                <a:schemeClr val="accent4"/>
              </a:solidFill>
            </a:endParaRPr>
          </a:p>
          <a:p>
            <a:endParaRPr lang="zh-CN" altLang="en-US" sz="1200">
              <a:solidFill>
                <a:schemeClr val="accent4"/>
              </a:solidFill>
            </a:endParaRPr>
          </a:p>
          <a:p>
            <a:r>
              <a:rPr lang="zh-CN" altLang="en-US" sz="1200">
                <a:solidFill>
                  <a:schemeClr val="accent4"/>
                </a:solidFill>
              </a:rPr>
              <a:t>为贯彻落实党中央、国务院决策部署，进一步支持小微企业发展，现就实施小微企业普惠性税收减免政策有关事项通知如下：</a:t>
            </a:r>
            <a:endParaRPr lang="zh-CN" altLang="en-US" sz="1200">
              <a:solidFill>
                <a:schemeClr val="accent4"/>
              </a:solidFill>
            </a:endParaRPr>
          </a:p>
          <a:p>
            <a:endParaRPr lang="zh-CN" altLang="en-US" sz="1200">
              <a:solidFill>
                <a:schemeClr val="accent4"/>
              </a:solidFill>
            </a:endParaRPr>
          </a:p>
          <a:p>
            <a:r>
              <a:rPr lang="zh-CN" altLang="en-US" sz="1200">
                <a:solidFill>
                  <a:schemeClr val="accent4"/>
                </a:solidFill>
              </a:rPr>
              <a:t>一、对月销售额10万元以下（含本数）（</a:t>
            </a:r>
            <a:r>
              <a:rPr lang="en-US" altLang="zh-CN" sz="1200" b="1">
                <a:solidFill>
                  <a:srgbClr val="FF0000"/>
                </a:solidFill>
                <a:effectLst/>
              </a:rPr>
              <a:t>2021</a:t>
            </a:r>
            <a:r>
              <a:rPr lang="zh-CN" altLang="en-US" sz="1200" b="1">
                <a:solidFill>
                  <a:srgbClr val="FF0000"/>
                </a:solidFill>
                <a:effectLst/>
              </a:rPr>
              <a:t>年</a:t>
            </a:r>
            <a:r>
              <a:rPr lang="en-US" altLang="zh-CN" sz="1200" b="1">
                <a:solidFill>
                  <a:srgbClr val="FF0000"/>
                </a:solidFill>
                <a:effectLst/>
              </a:rPr>
              <a:t>4</a:t>
            </a:r>
            <a:r>
              <a:rPr lang="zh-CN" altLang="en-US" sz="1200" b="1">
                <a:solidFill>
                  <a:srgbClr val="FF0000"/>
                </a:solidFill>
                <a:effectLst/>
              </a:rPr>
              <a:t>月</a:t>
            </a:r>
            <a:r>
              <a:rPr lang="en-US" altLang="zh-CN" sz="1200" b="1">
                <a:solidFill>
                  <a:srgbClr val="FF0000"/>
                </a:solidFill>
                <a:effectLst/>
              </a:rPr>
              <a:t>1</a:t>
            </a:r>
            <a:r>
              <a:rPr lang="zh-CN" altLang="en-US" sz="1200" b="1">
                <a:solidFill>
                  <a:srgbClr val="FF0000"/>
                </a:solidFill>
                <a:effectLst/>
              </a:rPr>
              <a:t>日起调整为</a:t>
            </a:r>
            <a:r>
              <a:rPr lang="en-US" altLang="zh-CN" sz="1200" b="1">
                <a:solidFill>
                  <a:srgbClr val="FF0000"/>
                </a:solidFill>
                <a:effectLst/>
              </a:rPr>
              <a:t>15</a:t>
            </a:r>
            <a:r>
              <a:rPr lang="zh-CN" altLang="en-US" sz="1200" b="1">
                <a:solidFill>
                  <a:srgbClr val="FF0000"/>
                </a:solidFill>
                <a:effectLst/>
              </a:rPr>
              <a:t>万元。采取一次性收取租金形式出租不动产取得的租金收入，可在对应的租赁期内平均分摊，分摊后的月租金收入未超过15万元的，免征增值税。</a:t>
            </a:r>
            <a:r>
              <a:rPr lang="zh-CN" altLang="en-US" sz="1200" b="1">
                <a:solidFill>
                  <a:srgbClr val="FF0000"/>
                </a:solidFill>
                <a:effectLst/>
                <a:sym typeface="+mn-ea"/>
              </a:rPr>
              <a:t>【国家税务总局公告2021年第5号】</a:t>
            </a:r>
            <a:endParaRPr lang="zh-CN" altLang="en-US" sz="1200" b="1">
              <a:solidFill>
                <a:srgbClr val="FF0000"/>
              </a:solidFill>
              <a:effectLst/>
            </a:endParaRPr>
          </a:p>
          <a:p>
            <a:endParaRPr lang="zh-CN" altLang="en-US" sz="1200">
              <a:solidFill>
                <a:schemeClr val="accent4"/>
              </a:solidFill>
            </a:endParaRPr>
          </a:p>
          <a:p>
            <a:r>
              <a:rPr lang="zh-CN" altLang="en-US" sz="1200">
                <a:solidFill>
                  <a:schemeClr val="accent4"/>
                </a:solidFill>
              </a:rPr>
              <a:t>五、按照现行规定应当预缴增值税税款的小规模纳税人，凡在预缴地实现的月销售额未超过15万元的，当期无需预缴税款。）的增值税</a:t>
            </a:r>
            <a:r>
              <a:rPr lang="zh-CN" altLang="en-US" sz="1200" b="1">
                <a:solidFill>
                  <a:schemeClr val="accent4"/>
                </a:solidFill>
              </a:rPr>
              <a:t>小规模纳税人，免征增值税</a:t>
            </a:r>
            <a:r>
              <a:rPr lang="zh-CN" altLang="en-US" sz="1200">
                <a:solidFill>
                  <a:schemeClr val="accent4"/>
                </a:solidFill>
              </a:rPr>
              <a:t>。</a:t>
            </a:r>
            <a:endParaRPr lang="zh-CN" altLang="en-US" sz="1200">
              <a:solidFill>
                <a:schemeClr val="accent4"/>
              </a:solidFill>
            </a:endParaRPr>
          </a:p>
          <a:p>
            <a:endParaRPr lang="zh-CN" altLang="en-US" sz="1200">
              <a:solidFill>
                <a:schemeClr val="accent4"/>
              </a:solidFill>
            </a:endParaRPr>
          </a:p>
          <a:p>
            <a:r>
              <a:rPr lang="zh-CN" altLang="en-US" sz="1200">
                <a:solidFill>
                  <a:schemeClr val="accent4"/>
                </a:solidFill>
              </a:rPr>
              <a:t>二、对小型微利企业年应纳税所得额不超过100万元的部分，减按25%计入应纳税所得额，按20%的税率缴纳企业所得税；对年应纳税所得额超过100万元但不超过300万元的部分，减按50%计入应纳税所得额，按20%的税率缴纳企业所得税。</a:t>
            </a:r>
            <a:endParaRPr lang="zh-CN" altLang="en-US" sz="1200">
              <a:solidFill>
                <a:schemeClr val="accent4"/>
              </a:solidFill>
            </a:endParaRPr>
          </a:p>
          <a:p>
            <a:r>
              <a:rPr lang="zh-CN" altLang="en-US" sz="1200">
                <a:solidFill>
                  <a:schemeClr val="accent4"/>
                </a:solidFill>
              </a:rPr>
              <a:t>【实际税负：不超100万元的为5%，超过100万元至300（不含300万元）为10%，有的，某企业年应纳税所得额（利润总额±纳税调整部分）为260万元，则年应纳税额为（100*25%*20%）+（160*50%*20%）=5万元+16万元=21万元，实际税负8.07%】</a:t>
            </a:r>
            <a:endParaRPr lang="zh-CN" altLang="en-US" sz="1200">
              <a:solidFill>
                <a:schemeClr val="accent4"/>
              </a:solidFill>
            </a:endParaRPr>
          </a:p>
          <a:p>
            <a:r>
              <a:rPr lang="zh-CN" altLang="en-US" sz="1200">
                <a:solidFill>
                  <a:schemeClr val="accent4"/>
                </a:solidFill>
              </a:rPr>
              <a:t>　　小型微利企业无论按查账征收方式或核定征收方式缴纳企业所得税，均可享受上述优惠政策。</a:t>
            </a:r>
            <a:endParaRPr lang="zh-CN" altLang="en-US" sz="1200">
              <a:solidFill>
                <a:schemeClr val="accent4"/>
              </a:solidFill>
            </a:endParaRPr>
          </a:p>
        </p:txBody>
      </p:sp>
      <p:sp>
        <p:nvSpPr>
          <p:cNvPr id="3" name="标题 2"/>
          <p:cNvSpPr>
            <a:spLocks noGrp="1"/>
          </p:cNvSpPr>
          <p:nvPr>
            <p:ph type="title"/>
          </p:nvPr>
        </p:nvSpPr>
        <p:spPr/>
        <p:txBody>
          <a:bodyPr>
            <a:normAutofit fontScale="90000"/>
          </a:bodyPr>
          <a:p>
            <a:pPr algn="ctr"/>
            <a:r>
              <a:rPr lang="zh-CN" altLang="en-US" dirty="0" smtClean="0">
                <a:sym typeface="+mn-ea"/>
              </a:rPr>
              <a:t>小微企业与小规模企业纳税的区分（一）</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07720" y="1423670"/>
            <a:ext cx="7472680" cy="4702175"/>
          </a:xfrm>
        </p:spPr>
        <p:txBody>
          <a:bodyPr>
            <a:normAutofit fontScale="50000"/>
          </a:bodyPr>
          <a:p>
            <a:r>
              <a:rPr lang="zh-CN" altLang="en-US"/>
              <a:t>国家税务总局公告2021年第8号</a:t>
            </a:r>
            <a:endParaRPr lang="zh-CN" altLang="en-US"/>
          </a:p>
          <a:p>
            <a:r>
              <a:rPr lang="zh-CN" altLang="en-US"/>
              <a:t>为贯彻落实《财政部 税务总局关于实施小微企业和个体工商户所得税优惠政策的公告》（2021年第12号），进一步支持小型微利企业和个体工商户发展，现就有关事项公告如下：</a:t>
            </a:r>
            <a:endParaRPr lang="zh-CN" altLang="en-US"/>
          </a:p>
          <a:p>
            <a:r>
              <a:rPr lang="zh-CN" altLang="en-US"/>
              <a:t>一、关于小型微利企业所得税减半政策有关事项</a:t>
            </a:r>
            <a:endParaRPr lang="zh-CN" altLang="en-US"/>
          </a:p>
          <a:p>
            <a:r>
              <a:rPr lang="zh-CN" altLang="en-US" b="1">
                <a:solidFill>
                  <a:srgbClr val="FF0000"/>
                </a:solidFill>
              </a:rPr>
              <a:t>（一）对小型微利企业年应纳税所得额不超过100万元的部分，减按12.5%计入应纳税所得额，按20%的税率缴纳企业所得税</a:t>
            </a:r>
            <a:r>
              <a:rPr lang="zh-CN" altLang="en-US"/>
              <a:t>。【法定税率25%】</a:t>
            </a:r>
            <a:endParaRPr lang="zh-CN" altLang="en-US"/>
          </a:p>
          <a:p>
            <a:r>
              <a:rPr lang="zh-CN" altLang="en-US"/>
              <a:t>【不超100万元的为2.5%，超过100万元至300（不含300万元）为10%，有的，某企业年应纳税所得额（利润总额±纳税调整部分）为260万元，则年应纳税额为（100*12.5%*20%）+（160*50%*20%）=2.5万元+16万元=18.5万元，税负7.1%】【按以前年度核定征收时的利润率10%测算，260万元利润对应的收入为2600万元，实际为0.71%】</a:t>
            </a:r>
            <a:endParaRPr lang="zh-CN" altLang="en-US"/>
          </a:p>
          <a:p>
            <a:r>
              <a:rPr lang="zh-CN" altLang="en-US"/>
              <a:t>本公告第一条和第二条自2021年1月1日起施行，2022年12月31日终止执行。</a:t>
            </a:r>
            <a:endParaRPr lang="zh-CN" altLang="en-US"/>
          </a:p>
        </p:txBody>
      </p:sp>
      <p:sp>
        <p:nvSpPr>
          <p:cNvPr id="3" name="标题 2"/>
          <p:cNvSpPr>
            <a:spLocks noGrp="1"/>
          </p:cNvSpPr>
          <p:nvPr>
            <p:ph type="title"/>
          </p:nvPr>
        </p:nvSpPr>
        <p:spPr/>
        <p:txBody>
          <a:bodyPr>
            <a:normAutofit fontScale="90000"/>
          </a:bodyPr>
          <a:p>
            <a:pPr algn="ctr"/>
            <a:r>
              <a:rPr lang="zh-CN" altLang="en-US" dirty="0" smtClean="0">
                <a:sym typeface="+mn-ea"/>
              </a:rPr>
              <a:t>小微企业与小规模企业纳税的区分（二）</a:t>
            </a:r>
            <a:endParaRPr lang="en-US" altLang="zh-CN" dirty="0" smtClean="0">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923290" y="1252220"/>
            <a:ext cx="7357110" cy="4873625"/>
          </a:xfrm>
        </p:spPr>
        <p:txBody>
          <a:bodyPr>
            <a:normAutofit fontScale="60000"/>
          </a:bodyPr>
          <a:p>
            <a:pPr algn="ctr"/>
            <a:r>
              <a:rPr lang="en-US" altLang="zh-CN"/>
              <a:t>“</a:t>
            </a:r>
            <a:r>
              <a:rPr lang="zh-CN" altLang="en-US"/>
              <a:t>六税二费</a:t>
            </a:r>
            <a:r>
              <a:rPr lang="en-US" altLang="zh-CN"/>
              <a:t>”</a:t>
            </a:r>
            <a:r>
              <a:rPr lang="zh-CN" altLang="en-US"/>
              <a:t>减半征收</a:t>
            </a:r>
            <a:endParaRPr lang="zh-CN" altLang="en-US"/>
          </a:p>
          <a:p>
            <a:endParaRPr lang="zh-CN" altLang="en-US">
              <a:sym typeface="+mn-ea"/>
            </a:endParaRPr>
          </a:p>
          <a:p>
            <a:r>
              <a:rPr lang="zh-CN" altLang="en-US">
                <a:sym typeface="+mn-ea"/>
              </a:rPr>
              <a:t>享受主体</a:t>
            </a:r>
            <a:r>
              <a:rPr lang="en-US" altLang="zh-CN">
                <a:sym typeface="+mn-ea"/>
              </a:rPr>
              <a:t>:</a:t>
            </a:r>
            <a:r>
              <a:rPr lang="zh-CN" altLang="en-US">
                <a:sym typeface="+mn-ea"/>
              </a:rPr>
              <a:t> </a:t>
            </a:r>
            <a:r>
              <a:rPr lang="zh-CN" altLang="en-US" b="1">
                <a:solidFill>
                  <a:srgbClr val="FF0000"/>
                </a:solidFill>
                <a:sym typeface="+mn-ea"/>
              </a:rPr>
              <a:t>增值税小规模纳税人</a:t>
            </a:r>
            <a:r>
              <a:rPr lang="zh-CN" altLang="en-US">
                <a:sym typeface="+mn-ea"/>
              </a:rPr>
              <a:t> </a:t>
            </a:r>
            <a:endParaRPr lang="zh-CN" altLang="en-US"/>
          </a:p>
          <a:p>
            <a:r>
              <a:rPr lang="zh-CN" altLang="en-US"/>
              <a:t>政策依据：《财政部 税务总局关于实施小微企业普惠性税收减免政策的通知》（财税〔2019〕13号）第三条、第四条 </a:t>
            </a:r>
            <a:endParaRPr lang="zh-CN" altLang="en-US"/>
          </a:p>
          <a:p>
            <a:r>
              <a:rPr lang="zh-CN" altLang="en-US"/>
              <a:t>1.自2019年1月1日至2021年12月31日，由省、自治区、直辖市人民政府根据本地区实际情况，以及宏观调控需要确定，对增值税小规模纳税人可以在50%的税额幅度内减征资源税、城市维护建设税、房产税、城镇土地使用税、印花税（不含证券交易印花税）、耕地占用税和教育费附加、地方教育附加。 </a:t>
            </a:r>
            <a:endParaRPr lang="zh-CN" altLang="en-US"/>
          </a:p>
          <a:p>
            <a:r>
              <a:rPr lang="zh-CN" altLang="en-US"/>
              <a:t>2.增值税小规模纳税人已依法享受资源税、城市维护建设税、房产税、城镇土地使用税、印花税、耕地占用税、教育费附加、地方教育附加其他优惠政策的，可叠加享受上述优惠政策。 </a:t>
            </a:r>
            <a:endParaRPr lang="zh-CN" altLang="en-US"/>
          </a:p>
        </p:txBody>
      </p:sp>
      <p:sp>
        <p:nvSpPr>
          <p:cNvPr id="3" name="标题 2"/>
          <p:cNvSpPr>
            <a:spLocks noGrp="1"/>
          </p:cNvSpPr>
          <p:nvPr>
            <p:ph type="title"/>
          </p:nvPr>
        </p:nvSpPr>
        <p:spPr/>
        <p:txBody>
          <a:bodyPr>
            <a:normAutofit fontScale="90000"/>
          </a:bodyPr>
          <a:p>
            <a:pPr algn="ctr"/>
            <a:r>
              <a:rPr lang="zh-CN" altLang="en-US" dirty="0" smtClean="0">
                <a:sym typeface="+mn-ea"/>
              </a:rPr>
              <a:t>小微企业与小规模企业纳税的区分（三）</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关于发票</a:t>
            </a:r>
            <a:r>
              <a:rPr lang="en-US" altLang="zh-CN"/>
              <a:t>(</a:t>
            </a:r>
            <a:r>
              <a:rPr lang="zh-CN" altLang="en-US" b="1">
                <a:sym typeface="+mn-ea"/>
              </a:rPr>
              <a:t>开具要求</a:t>
            </a:r>
            <a:r>
              <a:rPr lang="zh-CN" altLang="en-US"/>
              <a:t>）</a:t>
            </a:r>
            <a:endParaRPr lang="zh-CN" altLang="en-US"/>
          </a:p>
        </p:txBody>
      </p:sp>
      <p:sp>
        <p:nvSpPr>
          <p:cNvPr id="3" name="内容占位符 2"/>
          <p:cNvSpPr>
            <a:spLocks noGrp="1"/>
          </p:cNvSpPr>
          <p:nvPr>
            <p:ph idx="1"/>
          </p:nvPr>
        </p:nvSpPr>
        <p:spPr>
          <a:xfrm>
            <a:off x="457200" y="871220"/>
            <a:ext cx="8229600" cy="5114925"/>
          </a:xfrm>
        </p:spPr>
        <p:txBody>
          <a:bodyPr/>
          <a:p>
            <a:pPr>
              <a:spcBef>
                <a:spcPts val="0"/>
              </a:spcBef>
            </a:pPr>
            <a:r>
              <a:rPr lang="zh-CN" altLang="en-US" sz="2000"/>
              <a:t>修订后《中华人民共和国发票管理办法》于</a:t>
            </a:r>
            <a:r>
              <a:rPr lang="en-US" altLang="zh-CN" sz="2000"/>
              <a:t>2011</a:t>
            </a:r>
            <a:r>
              <a:rPr lang="zh-CN" altLang="en-US" sz="2000"/>
              <a:t>年</a:t>
            </a:r>
            <a:r>
              <a:rPr lang="en-US" altLang="zh-CN" sz="2000"/>
              <a:t>2</a:t>
            </a:r>
            <a:r>
              <a:rPr lang="zh-CN" altLang="en-US" sz="2000"/>
              <a:t>月</a:t>
            </a:r>
            <a:r>
              <a:rPr lang="en-US" altLang="zh-CN" sz="2000"/>
              <a:t>1</a:t>
            </a:r>
            <a:r>
              <a:rPr lang="zh-CN" altLang="en-US" sz="2000"/>
              <a:t>日起施行，办法对发票的开具有明确的规定。</a:t>
            </a:r>
            <a:endParaRPr lang="zh-CN" altLang="en-US" sz="2000"/>
          </a:p>
          <a:p>
            <a:pPr algn="ctr">
              <a:spcBef>
                <a:spcPts val="0"/>
              </a:spcBef>
            </a:pPr>
            <a:endParaRPr lang="zh-CN" altLang="en-US" sz="2000" b="1"/>
          </a:p>
          <a:p>
            <a:pPr>
              <a:spcBef>
                <a:spcPts val="0"/>
              </a:spcBef>
            </a:pPr>
            <a:r>
              <a:rPr lang="zh-CN" altLang="en-US" sz="2000"/>
              <a:t>第十九条 销售商品、提供服务以及从事其他经营活动的单位和个人，对外发生经营业务收取款项，收款方应当向付款方开具发票;特殊情况下，由付款方向收款方开具发票（指农产品收购）。</a:t>
            </a:r>
            <a:endParaRPr lang="zh-CN" altLang="en-US" sz="2000"/>
          </a:p>
          <a:p>
            <a:pPr>
              <a:spcBef>
                <a:spcPts val="0"/>
              </a:spcBef>
            </a:pPr>
            <a:r>
              <a:rPr lang="zh-CN" altLang="en-US" sz="2000"/>
              <a:t>     第二十条 所有单位和从事生产、经营活动的个人在购买商品、接受服务以及从事其他经营活动支付款项，应当向收款方取得发票。取得发票时，不得要求变更品名和金额。</a:t>
            </a:r>
            <a:endParaRPr lang="zh-CN" altLang="en-US" sz="2000"/>
          </a:p>
          <a:p>
            <a:pPr>
              <a:spcBef>
                <a:spcPts val="0"/>
              </a:spcBef>
            </a:pPr>
            <a:r>
              <a:rPr lang="zh-CN" altLang="en-US" sz="2000"/>
              <a:t>     第二十一条 不符合规定的发票，不得作为财务报销凭证，任何单位和个人有权拒收。</a:t>
            </a:r>
            <a:endParaRPr lang="zh-CN" altLang="en-US" sz="2000"/>
          </a:p>
          <a:p>
            <a:pPr>
              <a:spcBef>
                <a:spcPts val="0"/>
              </a:spcBef>
            </a:pPr>
            <a:r>
              <a:rPr lang="zh-CN" altLang="en-US" sz="2000"/>
              <a:t>     第二十二条 开具发票应当按照规定的时限、顺序、栏目，全部联次一次性如实开具，并加盖发票专用章。</a:t>
            </a:r>
            <a:endParaRPr lang="zh-CN" altLang="en-US" sz="2000"/>
          </a:p>
          <a:p>
            <a:pPr>
              <a:spcBef>
                <a:spcPts val="0"/>
              </a:spcBef>
            </a:pPr>
            <a:r>
              <a:rPr lang="zh-CN" altLang="en-US" sz="2000"/>
              <a:t>     任何单位和个人不得有下列虚开发票行为:</a:t>
            </a:r>
            <a:endParaRPr lang="zh-CN" altLang="en-US" sz="2000"/>
          </a:p>
          <a:p>
            <a:pPr>
              <a:spcBef>
                <a:spcPts val="0"/>
              </a:spcBef>
            </a:pPr>
            <a:r>
              <a:rPr lang="zh-CN" altLang="en-US" sz="2000"/>
              <a:t>     (一)为他人、为自己开具与实际经营业务情况不符的发票;</a:t>
            </a:r>
            <a:endParaRPr lang="zh-CN" altLang="en-US" sz="2000"/>
          </a:p>
          <a:p>
            <a:pPr marL="0" indent="0">
              <a:spcBef>
                <a:spcPts val="0"/>
              </a:spcBef>
              <a:buNone/>
            </a:pPr>
            <a:r>
              <a:rPr lang="zh-CN" altLang="en-US" sz="2000"/>
              <a:t>          (二)让他人为自己开具与实际经营业务情况不符的发票;</a:t>
            </a:r>
            <a:endParaRPr lang="zh-CN" altLang="en-US" sz="2000"/>
          </a:p>
          <a:p>
            <a:pPr>
              <a:spcBef>
                <a:spcPts val="0"/>
              </a:spcBef>
            </a:pPr>
            <a:r>
              <a:rPr lang="zh-CN" altLang="en-US" sz="2000"/>
              <a:t>     (三)介绍他人开具与实际经营业务情况不符的发票。</a:t>
            </a:r>
            <a:endParaRPr lang="zh-CN" alt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关于发票（</a:t>
            </a:r>
            <a:r>
              <a:rPr lang="zh-CN" altLang="en-US" b="1">
                <a:sym typeface="+mn-ea"/>
              </a:rPr>
              <a:t>处罚</a:t>
            </a:r>
            <a:r>
              <a:rPr lang="zh-CN" altLang="en-US"/>
              <a:t>）</a:t>
            </a:r>
            <a:endParaRPr lang="zh-CN" altLang="en-US"/>
          </a:p>
        </p:txBody>
      </p:sp>
      <p:sp>
        <p:nvSpPr>
          <p:cNvPr id="3" name="内容占位符 2"/>
          <p:cNvSpPr>
            <a:spLocks noGrp="1"/>
          </p:cNvSpPr>
          <p:nvPr>
            <p:ph idx="1"/>
          </p:nvPr>
        </p:nvSpPr>
        <p:spPr/>
        <p:txBody>
          <a:bodyPr/>
          <a:p>
            <a:pPr algn="ctr"/>
            <a:endParaRPr lang="zh-CN" altLang="en-US" sz="1600" b="1"/>
          </a:p>
          <a:p>
            <a:r>
              <a:rPr lang="zh-CN" altLang="en-US" sz="1600"/>
              <a:t>《中华人民共和国发票管理办法》第三十五条 违反本办法的规定，有下列情形之一的，由税务机关责令改正，可以处1万元以下的罚款;有违法所得的予以没收:</a:t>
            </a:r>
            <a:endParaRPr lang="zh-CN" altLang="en-US" sz="1600"/>
          </a:p>
          <a:p>
            <a:r>
              <a:rPr lang="zh-CN" altLang="en-US" sz="1600"/>
              <a:t>(一)应当开具而未开具发票，或者未按照规定的时限、顺序、栏目，全部联次一次性开具发票，或者未加盖发票专用章的;</a:t>
            </a:r>
            <a:endParaRPr lang="zh-CN" altLang="en-US" sz="1600"/>
          </a:p>
          <a:p>
            <a:r>
              <a:rPr lang="zh-CN" altLang="en-US" sz="1600"/>
              <a:t>(二)使用税控装置开具发票，未按期向主管税务机关报送开具发票的数据的;</a:t>
            </a:r>
            <a:endParaRPr lang="zh-CN" altLang="en-US" sz="1600"/>
          </a:p>
          <a:p>
            <a:r>
              <a:rPr lang="zh-CN" altLang="en-US" sz="1600"/>
              <a:t>(三)使用非税控电子器具开具发票，未将非税控电子器具使用的软件程序说明资料报主管税务机关备案，或者未按照规定保存、报送开具发票的数据的;</a:t>
            </a:r>
            <a:endParaRPr lang="zh-CN" altLang="en-US" sz="1600"/>
          </a:p>
          <a:p>
            <a:r>
              <a:rPr lang="zh-CN" altLang="en-US" sz="1600"/>
              <a:t>(四)拆本使用发票的;</a:t>
            </a:r>
            <a:endParaRPr lang="zh-CN" altLang="en-US" sz="1600"/>
          </a:p>
          <a:p>
            <a:r>
              <a:rPr lang="zh-CN" altLang="en-US" sz="1600"/>
              <a:t>(五)扩大发票使用范围的;</a:t>
            </a:r>
            <a:endParaRPr lang="zh-CN" altLang="en-US" sz="1600"/>
          </a:p>
          <a:p>
            <a:r>
              <a:rPr lang="zh-CN" altLang="en-US" sz="1600"/>
              <a:t>(六)以其他凭证代替发票使用的;</a:t>
            </a:r>
            <a:endParaRPr lang="zh-CN" altLang="en-US" sz="1600"/>
          </a:p>
          <a:p>
            <a:r>
              <a:rPr lang="zh-CN" altLang="en-US" sz="1600"/>
              <a:t>(七)跨规定区域开具发票的;</a:t>
            </a:r>
            <a:endParaRPr lang="zh-CN" altLang="en-US" sz="1600"/>
          </a:p>
          <a:p>
            <a:r>
              <a:rPr lang="zh-CN" altLang="en-US" sz="1600"/>
              <a:t>(八)未按照规定缴销发票的;</a:t>
            </a:r>
            <a:endParaRPr lang="zh-CN" altLang="en-US" sz="1600"/>
          </a:p>
          <a:p>
            <a:r>
              <a:rPr lang="zh-CN" altLang="en-US" sz="1600"/>
              <a:t>(九)未按照规定存放和保管发票的。</a:t>
            </a:r>
            <a:endParaRPr lang="zh-CN" altLang="en-US" sz="1600"/>
          </a:p>
          <a:p>
            <a:r>
              <a:rPr lang="zh-CN" altLang="en-US" sz="1600"/>
              <a:t>第三十六条 跨规定的使用区域携带、邮寄、运输空白发票，以及携带、邮寄或者运输空白发票出入境的，由税务机关责令改正，可以处1万元以下的罚款;情节严重的，处1万元以上3万元以下的罚款;有违法所得的予以没收。</a:t>
            </a:r>
            <a:endParaRPr lang="zh-CN" altLang="en-US" sz="1600"/>
          </a:p>
          <a:p>
            <a:r>
              <a:rPr lang="zh-CN" altLang="en-US" sz="1600"/>
              <a:t>丢失发票或者擅自损毁发票的，依照前款规定处罚。</a:t>
            </a:r>
            <a:endParaRPr lang="zh-CN" altLang="en-US" sz="1600"/>
          </a:p>
          <a:p>
            <a:endParaRPr lang="zh-CN" altLang="en-US" sz="16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r>
              <a:rPr lang="zh-CN" altLang="en-US"/>
              <a:t>关于发票（处罚）</a:t>
            </a:r>
            <a:endParaRPr lang="zh-CN" altLang="en-US"/>
          </a:p>
        </p:txBody>
      </p:sp>
      <p:sp>
        <p:nvSpPr>
          <p:cNvPr id="3" name="内容占位符 2"/>
          <p:cNvSpPr>
            <a:spLocks noGrp="1"/>
          </p:cNvSpPr>
          <p:nvPr>
            <p:ph idx="1"/>
          </p:nvPr>
        </p:nvSpPr>
        <p:spPr/>
        <p:txBody>
          <a:bodyPr/>
          <a:p>
            <a:r>
              <a:rPr lang="zh-CN" altLang="en-US" sz="1600">
                <a:sym typeface="+mn-ea"/>
              </a:rPr>
              <a:t>第三十七条 违反本办法第二十二条第二款的规定虚开发票的，由税务机关没收违法所得;虚开金额在1万元以下的，可以并处5万元以下的罚款;虚开金额超过1万元的，并处5万元以上50万元以下的罚款;构成犯罪的，依法追究刑事责任。</a:t>
            </a:r>
            <a:endParaRPr lang="zh-CN" altLang="en-US" sz="1600"/>
          </a:p>
          <a:p>
            <a:r>
              <a:rPr lang="zh-CN" altLang="en-US" sz="1600">
                <a:sym typeface="+mn-ea"/>
              </a:rPr>
              <a:t>非法代开发票的，依照前款规定处罚。</a:t>
            </a:r>
            <a:endParaRPr lang="zh-CN" altLang="en-US" sz="1600"/>
          </a:p>
          <a:p>
            <a:r>
              <a:rPr lang="zh-CN" altLang="en-US" sz="1600">
                <a:sym typeface="+mn-ea"/>
              </a:rPr>
              <a:t>第三十八条 私自印制、伪造、变造发票，非法制造发票防伪专用品，伪造发票监制章的，由税务机关没收违法所得，没收、销毁作案工具和非法物品，并处1万元以上5万元以下的罚款;情节严重的，并处5万元以上50万元以下的罚款;对印制发票的企业,可以并处吊销发票准印证;构成犯罪的，依法追究刑事责任。</a:t>
            </a:r>
            <a:endParaRPr lang="zh-CN" altLang="en-US" sz="1600"/>
          </a:p>
          <a:p>
            <a:r>
              <a:rPr lang="zh-CN" altLang="en-US" sz="1600">
                <a:sym typeface="+mn-ea"/>
              </a:rPr>
              <a:t>前款规定的处罚，《中华人民共和国税收征收管理法》有规定的，依照其规定执行。</a:t>
            </a:r>
            <a:endParaRPr lang="zh-CN" altLang="en-US" sz="1600"/>
          </a:p>
          <a:p>
            <a:r>
              <a:rPr lang="zh-CN" altLang="en-US" sz="1600">
                <a:sym typeface="+mn-ea"/>
              </a:rPr>
              <a:t>第三十九条 有下列情形之一的，由税务机关处1万元以上5万元以下的罚款;情节严重的，处5万元以上50万元以下的罚款;有违法所得的予以没收:</a:t>
            </a:r>
            <a:endParaRPr lang="zh-CN" altLang="en-US" sz="1600"/>
          </a:p>
          <a:p>
            <a:r>
              <a:rPr lang="zh-CN" altLang="en-US" sz="1600">
                <a:sym typeface="+mn-ea"/>
              </a:rPr>
              <a:t>(一)转借、转让、介绍他人转让发票、发票监制章和发票防伪专用品的;</a:t>
            </a:r>
            <a:endParaRPr lang="zh-CN" altLang="en-US" sz="1600"/>
          </a:p>
          <a:p>
            <a:r>
              <a:rPr lang="zh-CN" altLang="en-US" sz="1600">
                <a:sym typeface="+mn-ea"/>
              </a:rPr>
              <a:t>(二)知道或者应当知道是私自印制、伪造、变造、非法取得或者废止的发票而受让、开具、存放、携带、邮寄、运输的。</a:t>
            </a:r>
            <a:endParaRPr lang="zh-CN" altLang="en-US" sz="1600"/>
          </a:p>
          <a:p>
            <a:r>
              <a:rPr lang="zh-CN" altLang="en-US" sz="1600">
                <a:sym typeface="+mn-ea"/>
              </a:rPr>
              <a:t>第四十条 对违反发票管理规定2次以上或者情节严重的单位和个人，税务机关可以向社会公告。</a:t>
            </a:r>
            <a:endParaRPr lang="zh-CN" altLang="en-US" sz="1600"/>
          </a:p>
          <a:p>
            <a:r>
              <a:rPr lang="zh-CN" altLang="en-US" sz="1600">
                <a:sym typeface="+mn-ea"/>
              </a:rPr>
              <a:t>第四十一条 违反发票管理法规，导致其他单位或者个人未缴、少缴或者骗取税款的，由税务机关没收违法所得，可以并处未缴、少缴或者骗取的税款1倍以下的罚款。</a:t>
            </a:r>
            <a:endParaRPr lang="zh-CN" altLang="en-US" sz="1600"/>
          </a:p>
          <a:p>
            <a:endParaRPr lang="zh-CN" altLang="en-US" sz="1600"/>
          </a:p>
          <a:p>
            <a:endParaRPr lang="zh-CN" altLang="en-US"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073150" y="1763395"/>
            <a:ext cx="7207250" cy="4362450"/>
          </a:xfrm>
        </p:spPr>
        <p:txBody>
          <a:bodyPr/>
          <a:p>
            <a:r>
              <a:rPr lang="zh-CN" altLang="en-US" sz="2800"/>
              <a:t>宪法上的定义：依法纳税是每个公民的义务。</a:t>
            </a:r>
            <a:endParaRPr lang="zh-CN" altLang="en-US" sz="2800"/>
          </a:p>
          <a:p>
            <a:r>
              <a:rPr lang="zh-CN" altLang="en-US" sz="2800"/>
              <a:t>    企业家们在生产经营过程中，应当学法、知法、守法，不要触碰法律的底线；要保持清醒认识，珍惜当前的良好发展机遇，在市场经济活动中以诚信为本，坚持信誉第一，努力为经济社会发展作出贡献。</a:t>
            </a:r>
            <a:endParaRPr lang="zh-CN" altLang="en-US" sz="2800"/>
          </a:p>
          <a:p>
            <a:r>
              <a:rPr lang="zh-CN" altLang="en-US" sz="2800" b="1">
                <a:solidFill>
                  <a:srgbClr val="FF0000"/>
                </a:solidFill>
              </a:rPr>
              <a:t>要有一种荣誉感 </a:t>
            </a:r>
            <a:r>
              <a:rPr lang="zh-CN" altLang="en-US" sz="2800"/>
              <a:t>    </a:t>
            </a:r>
            <a:endParaRPr lang="zh-CN" altLang="en-US" sz="2800"/>
          </a:p>
        </p:txBody>
      </p:sp>
      <p:sp>
        <p:nvSpPr>
          <p:cNvPr id="3" name="标题 2"/>
          <p:cNvSpPr>
            <a:spLocks noGrp="1"/>
          </p:cNvSpPr>
          <p:nvPr>
            <p:ph type="title"/>
          </p:nvPr>
        </p:nvSpPr>
        <p:spPr>
          <a:xfrm>
            <a:off x="561975" y="657225"/>
            <a:ext cx="8229600" cy="582613"/>
          </a:xfrm>
        </p:spPr>
        <p:txBody>
          <a:bodyPr/>
          <a:p>
            <a:pPr algn="ctr"/>
            <a:r>
              <a:rPr lang="zh-CN" altLang="en-US"/>
              <a:t>你是一名光荣的纳税义务人</a:t>
            </a:r>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50265" y="1370965"/>
            <a:ext cx="7430135" cy="4754880"/>
          </a:xfrm>
        </p:spPr>
        <p:txBody>
          <a:bodyPr>
            <a:normAutofit fontScale="70000"/>
          </a:bodyPr>
          <a:p>
            <a:r>
              <a:rPr lang="zh-CN" altLang="en-US"/>
              <a:t>什么是虚开？虚开增值税发票有以下三大认定标准</a:t>
            </a:r>
            <a:endParaRPr lang="zh-CN" altLang="en-US"/>
          </a:p>
          <a:p>
            <a:r>
              <a:rPr lang="zh-CN" altLang="en-US"/>
              <a:t>    最高人民法院《关于适用〈全国人民代表大会常务委员会关于惩治虚开、伪造和非法出售增值税专用发票犯罪的决定〉若干问题的解释》之规定，具有下列行为之一的，即属本罪的虚开:</a:t>
            </a:r>
            <a:endParaRPr lang="zh-CN" altLang="en-US"/>
          </a:p>
          <a:p>
            <a:r>
              <a:rPr lang="zh-CN" altLang="en-US" b="1">
                <a:solidFill>
                  <a:srgbClr val="FF0000"/>
                </a:solidFill>
              </a:rPr>
              <a:t>（1）没有货物购销或者没有提供或接受应税劳务而为他人、为自己、让他人为自己、介绍他人开具增值税专用发票；</a:t>
            </a:r>
            <a:endParaRPr lang="zh-CN" altLang="en-US" b="1">
              <a:solidFill>
                <a:srgbClr val="FF0000"/>
              </a:solidFill>
            </a:endParaRPr>
          </a:p>
          <a:p>
            <a:r>
              <a:rPr lang="zh-CN" altLang="en-US" b="1">
                <a:solidFill>
                  <a:srgbClr val="FF0000"/>
                </a:solidFill>
              </a:rPr>
              <a:t>（2）有货物购销或者提供或接受了应税劳务但为他人、为自己、让他人为自己、介绍他人开具数量或者金额不实的增值税专用发票；</a:t>
            </a:r>
            <a:endParaRPr lang="zh-CN" altLang="en-US" b="1">
              <a:solidFill>
                <a:srgbClr val="FF0000"/>
              </a:solidFill>
            </a:endParaRPr>
          </a:p>
          <a:p>
            <a:r>
              <a:rPr lang="zh-CN" altLang="en-US" b="1">
                <a:solidFill>
                  <a:srgbClr val="FF0000"/>
                </a:solidFill>
              </a:rPr>
              <a:t>（3）进行了实际经营活动，但让他人（不是指到税务机关代开的）为自己代开增值税专用发票。</a:t>
            </a:r>
            <a:endParaRPr lang="zh-CN" altLang="en-US" b="1">
              <a:solidFill>
                <a:srgbClr val="FF0000"/>
              </a:solidFill>
            </a:endParaRPr>
          </a:p>
        </p:txBody>
      </p:sp>
      <p:sp>
        <p:nvSpPr>
          <p:cNvPr id="3" name="标题 2"/>
          <p:cNvSpPr>
            <a:spLocks noGrp="1"/>
          </p:cNvSpPr>
          <p:nvPr>
            <p:ph type="title"/>
          </p:nvPr>
        </p:nvSpPr>
        <p:spPr/>
        <p:txBody>
          <a:bodyPr/>
          <a:p>
            <a:pPr algn="ctr"/>
            <a:r>
              <a:rPr lang="zh-CN" altLang="en-US"/>
              <a:t>关于发票（虚开的认定）</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030605" y="1327150"/>
            <a:ext cx="7566660" cy="5401310"/>
          </a:xfrm>
        </p:spPr>
        <p:txBody>
          <a:bodyPr>
            <a:normAutofit fontScale="90000" lnSpcReduction="10000"/>
          </a:bodyPr>
          <a:p>
            <a:r>
              <a:rPr lang="en-US" altLang="zh-CN" sz="1600">
                <a:sym typeface="+mn-ea"/>
              </a:rPr>
              <a:t>                                        </a:t>
            </a:r>
            <a:r>
              <a:rPr lang="zh-CN" altLang="en-US" sz="1600">
                <a:sym typeface="+mn-ea"/>
              </a:rPr>
              <a:t>对虚开发票的量刑</a:t>
            </a:r>
            <a:endParaRPr lang="zh-CN" altLang="en-US" sz="1600"/>
          </a:p>
          <a:p>
            <a:r>
              <a:rPr lang="zh-CN" altLang="en-US" sz="1600"/>
              <a:t>定罪：虚开税款数额1万元以上的或者虚开增值税专用发票致使国家税款被骗取5000元以上的，应当依法定罪处罚。</a:t>
            </a:r>
            <a:endParaRPr lang="zh-CN" altLang="en-US" sz="1600"/>
          </a:p>
          <a:p>
            <a:r>
              <a:rPr lang="zh-CN" altLang="en-US" sz="1600"/>
              <a:t> 虚开税款数额10万元以上的，属于“虚开的税款数额较大”；具有下列情形之一的，属于“有其他严重情节”：</a:t>
            </a:r>
            <a:endParaRPr lang="zh-CN" altLang="en-US" sz="1600"/>
          </a:p>
          <a:p>
            <a:r>
              <a:rPr lang="zh-CN" altLang="en-US" sz="1600"/>
              <a:t>（1）因虚开增值税专用发票致使国家税款被骗取5万元以上的；</a:t>
            </a:r>
            <a:endParaRPr lang="zh-CN" altLang="en-US" sz="1600"/>
          </a:p>
          <a:p>
            <a:r>
              <a:rPr lang="zh-CN" altLang="en-US" sz="1600"/>
              <a:t>（2）具有其他严重情节的。</a:t>
            </a:r>
            <a:endParaRPr lang="zh-CN" altLang="en-US" sz="1600"/>
          </a:p>
          <a:p>
            <a:r>
              <a:rPr lang="zh-CN" altLang="en-US" sz="1600"/>
              <a:t> 虚开税款数额50万元以上的，属于“虚开的税款数额巨大”；具有下列情形之一的，属于“有其他特别严重情节”：     （1）  因虚开增值税专用发票致使国家税款被骗取30万元以上的；</a:t>
            </a:r>
            <a:endParaRPr lang="zh-CN" altLang="en-US" sz="1600"/>
          </a:p>
          <a:p>
            <a:r>
              <a:rPr lang="zh-CN" altLang="en-US" sz="1600"/>
              <a:t>（2）虚开的税款数额接近巨大并有其他严重情节的；</a:t>
            </a:r>
            <a:endParaRPr lang="zh-CN" altLang="en-US" sz="1600"/>
          </a:p>
          <a:p>
            <a:r>
              <a:rPr lang="zh-CN" altLang="en-US" sz="1600"/>
              <a:t>（3）具有其他特别严重情节的。</a:t>
            </a:r>
            <a:endParaRPr lang="zh-CN" altLang="en-US" sz="1600"/>
          </a:p>
          <a:p>
            <a:r>
              <a:rPr lang="zh-CN" altLang="en-US" sz="1600"/>
              <a:t>           </a:t>
            </a:r>
            <a:r>
              <a:rPr lang="zh-CN" altLang="en-US" sz="1600" b="1">
                <a:solidFill>
                  <a:srgbClr val="FF0000"/>
                </a:solidFill>
              </a:rPr>
              <a:t>虚开增值税发票罪</a:t>
            </a:r>
            <a:endParaRPr lang="zh-CN" altLang="en-US" sz="1600"/>
          </a:p>
          <a:p>
            <a:r>
              <a:rPr lang="zh-CN" altLang="en-US" sz="1600"/>
              <a:t>虚开增值税专用发票或者虚开用于骗取出口退税、抵扣税款的其他发票，是指有为他人虚开、为自己虚开、让他人为自己虚开、介绍他人虚开行为之一的，违反有关规范，使国家造成损失的行为。</a:t>
            </a:r>
            <a:endParaRPr lang="zh-CN" altLang="en-US" sz="1600"/>
          </a:p>
          <a:p>
            <a:r>
              <a:rPr lang="zh-CN" altLang="en-US" sz="1600"/>
              <a:t>《中华人民共和国刑法》第二百零五条 虚开增值税专用发票或者虚开用于骗取出口退税、抵扣税款的其他发票的，处三年以下有期徒刑或者拘役，并处二万元以上二十万元以下罚金;虚开的税款数额较大或者有其他严重情节的，处三年以上十年以下有期徒刑，并处五万元以上五十万元以下罚金;虚开的税款数额巨大或者有其他特别严重情节的，处十年以上有期徒刑或者无期徒刑，并处五万元以上五十万元以下罚金或者没收财产。</a:t>
            </a:r>
            <a:endParaRPr lang="zh-CN" altLang="en-US" sz="1600"/>
          </a:p>
          <a:p>
            <a:r>
              <a:rPr lang="zh-CN" altLang="en-US" sz="1600"/>
              <a:t>单位犯本条规定之罪的，对单位判处罚金，并对其直接负责的主管人员和其他直接责任人员，处三年以下有期徒刑或者拘役;虚开的税款数额较大或者有其他严重情节的，处三年以上十年以下有期徒刑;虚开的税款数额巨大或者有其他特别严重情节的，处十年以上有期徒刑或者无期徒刑。</a:t>
            </a:r>
            <a:endParaRPr lang="zh-CN" altLang="en-US" sz="1600"/>
          </a:p>
        </p:txBody>
      </p:sp>
      <p:sp>
        <p:nvSpPr>
          <p:cNvPr id="3" name="标题 2"/>
          <p:cNvSpPr>
            <a:spLocks noGrp="1"/>
          </p:cNvSpPr>
          <p:nvPr>
            <p:ph type="title"/>
          </p:nvPr>
        </p:nvSpPr>
        <p:spPr/>
        <p:txBody>
          <a:bodyPr/>
          <a:p>
            <a:pPr algn="ctr"/>
            <a:r>
              <a:rPr lang="zh-CN" altLang="en-US"/>
              <a:t>关于发票（刑罚）</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br>
              <a:rPr lang="zh-CN" altLang="en-US" sz="2800">
                <a:sym typeface="+mn-ea"/>
              </a:rPr>
            </a:br>
            <a:r>
              <a:rPr lang="zh-CN" altLang="en-US" sz="2800">
                <a:solidFill>
                  <a:srgbClr val="FF0000"/>
                </a:solidFill>
                <a:sym typeface="+mn-ea"/>
              </a:rPr>
              <a:t>特大虚开发票案！ 20000000000！200多人被抓</a:t>
            </a:r>
            <a:br>
              <a:rPr lang="zh-CN" altLang="en-US" sz="2800"/>
            </a:br>
            <a:endParaRPr lang="zh-CN" altLang="en-US" sz="2800"/>
          </a:p>
        </p:txBody>
      </p:sp>
      <p:sp>
        <p:nvSpPr>
          <p:cNvPr id="3" name="内容占位符 2"/>
          <p:cNvSpPr>
            <a:spLocks noGrp="1"/>
          </p:cNvSpPr>
          <p:nvPr>
            <p:ph idx="1"/>
          </p:nvPr>
        </p:nvSpPr>
        <p:spPr>
          <a:xfrm>
            <a:off x="457835" y="955675"/>
            <a:ext cx="8228965" cy="5172075"/>
          </a:xfrm>
        </p:spPr>
        <p:txBody>
          <a:bodyPr/>
          <a:p>
            <a:r>
              <a:rPr lang="zh-CN" altLang="en-US" sz="1600"/>
              <a:t>近日！国家税务总局曝光8起虚开案，涉案总额超200亿，200多人被抓案件涉及四川、深圳、北京、湖南、重庆、浙江、上海、江苏八个地区，其中涉案金额北京最高，达到了109亿元；抓获涉案人员上海居首，多达121人；更涉及1000多家空壳公司！</a:t>
            </a:r>
            <a:endParaRPr lang="zh-CN" altLang="en-US" sz="1600"/>
          </a:p>
          <a:p>
            <a:r>
              <a:rPr lang="zh-CN" altLang="en-US" sz="1600"/>
              <a:t>案件中，虚开增值税专用发票、虚开增值税普通发票、虚开电子普通发票、利用税收优惠政策虚开发票，骗取政府补贴案的案件均有涉及！在这里提醒大家，当老板容易，干企业却不容易，大家千万不要心存侥幸，知法犯法！</a:t>
            </a:r>
            <a:endParaRPr lang="zh-CN" altLang="en-US" sz="1600"/>
          </a:p>
          <a:p>
            <a:r>
              <a:rPr lang="zh-CN" altLang="en-US" sz="1600"/>
              <a:t> 两名90后会计，3年虚开2.57亿！</a:t>
            </a:r>
            <a:endParaRPr lang="zh-CN" altLang="en-US" sz="1600"/>
          </a:p>
          <a:p>
            <a:r>
              <a:rPr lang="zh-CN" altLang="en-US" sz="1600"/>
              <a:t>黄某惠和陈某梅受雇于付某博成立的“厦门XX工贸有限公司”做财务，2013年11月至2016年7月间，在明知厦门*森工贸有限公司等23家公司没有实际货物交易的情况下，协助主犯付某博记录“内账”、虚构合同、资金走账、开具增值税专用发票等事务，税额合计2.57亿元。尽管系从犯，但鉴于其犯罪事实及后果，两人最终被法院判决:犯虚开增值税专用发票罪，分别判处有期徒刑7年、并处罚金十五万元。</a:t>
            </a:r>
            <a:endParaRPr lang="zh-CN" altLang="en-US" sz="1600"/>
          </a:p>
          <a:p>
            <a:r>
              <a:rPr lang="zh-CN" altLang="en-US" sz="1600"/>
              <a:t>就这样，两个刚毕业涉世未深的年轻人因协助虚开发票，记录“内账”，虚开税额高达2.57亿元，被判7年！接到判决书后，哭成泪人，追悔莫及。</a:t>
            </a:r>
            <a:endParaRPr lang="zh-CN" altLang="en-US" sz="1600"/>
          </a:p>
          <a:p>
            <a:r>
              <a:rPr lang="zh-CN" altLang="en-US" sz="1600"/>
              <a:t>安徽省的一家建筑企业，该企业在安庆承接了一个江堤修筑工程。在对这家企业进行检查时，一张材料发票显示这样的信息：</a:t>
            </a:r>
            <a:endParaRPr lang="zh-CN" altLang="en-US" sz="1600"/>
          </a:p>
          <a:p>
            <a:r>
              <a:rPr lang="zh-CN" altLang="en-US" sz="1600"/>
              <a:t>货物名称：块石，价税合计90400元，税率13%，购买方为被查单位，没有问题。但销售方一栏却显示这样的信息 ：销货单位为镇江某公司，该公司注册地在镇江市某区某写字楼一个写字间。</a:t>
            </a:r>
            <a:endParaRPr lang="zh-CN" altLang="en-US" sz="1600"/>
          </a:p>
          <a:p>
            <a:r>
              <a:rPr lang="zh-CN" altLang="en-US" sz="1600"/>
              <a:t>销售地、采购地相距1500公里，如此远的距离，对于销售和采购块石来说，极不合常理。这种低价值的货物，安庆附近同样会有生产，舍近求远采购，只能指向该单位接受了虚开。</a:t>
            </a:r>
            <a:endParaRPr lang="zh-CN" altLang="en-US" sz="1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t>“</a:t>
            </a:r>
            <a:r>
              <a:rPr lang="zh-CN" altLang="en-US"/>
              <a:t>首违不罚</a:t>
            </a:r>
            <a:r>
              <a:rPr lang="en-US" altLang="zh-CN"/>
              <a:t>”</a:t>
            </a:r>
            <a:r>
              <a:rPr lang="zh-CN" altLang="en-US"/>
              <a:t>清单</a:t>
            </a:r>
            <a:endParaRPr lang="zh-CN" altLang="en-US"/>
          </a:p>
        </p:txBody>
      </p:sp>
      <p:sp>
        <p:nvSpPr>
          <p:cNvPr id="3" name="内容占位符 2"/>
          <p:cNvSpPr>
            <a:spLocks noGrp="1"/>
          </p:cNvSpPr>
          <p:nvPr>
            <p:ph idx="1"/>
          </p:nvPr>
        </p:nvSpPr>
        <p:spPr>
          <a:xfrm>
            <a:off x="457200" y="962660"/>
            <a:ext cx="8229600" cy="5165090"/>
          </a:xfrm>
        </p:spPr>
        <p:txBody>
          <a:bodyPr/>
          <a:p>
            <a:r>
              <a:rPr lang="zh-CN" altLang="en-US"/>
              <a:t>　</a:t>
            </a:r>
            <a:r>
              <a:rPr lang="zh-CN" altLang="en-US" sz="1400"/>
              <a:t>首违不罚是指对纳税人首次发生的情节轻微，能够及时纠正，未造成危害后果的部分违法行为，依法免予处。</a:t>
            </a:r>
            <a:endParaRPr lang="zh-CN" altLang="en-US" sz="1400"/>
          </a:p>
          <a:p>
            <a:r>
              <a:rPr lang="zh-CN" altLang="en-US" sz="1400"/>
              <a:t>　1。纳税人未按照税收征收管理法及实施细则等有关规定将其全部银行账号向税务机关报送；</a:t>
            </a:r>
            <a:endParaRPr lang="zh-CN" altLang="en-US" sz="1400"/>
          </a:p>
          <a:p>
            <a:r>
              <a:rPr lang="zh-CN" altLang="en-US" sz="1400"/>
              <a:t>　2。纳税人未按照税收征收管理法及实施细则等有关规定设置、保管账簿或者保管记账凭证和有关资料；</a:t>
            </a:r>
            <a:endParaRPr lang="zh-CN" altLang="en-US" sz="1400"/>
          </a:p>
          <a:p>
            <a:r>
              <a:rPr lang="zh-CN" altLang="en-US" sz="1400"/>
              <a:t>　3。纳税人未按照税收征收管理法及实施细则等有关规定的期限办理纳税申报和报送纳税资料；</a:t>
            </a:r>
            <a:endParaRPr lang="zh-CN" altLang="en-US" sz="1400"/>
          </a:p>
          <a:p>
            <a:r>
              <a:rPr lang="zh-CN" altLang="en-US" sz="1400"/>
              <a:t>　4。纳税人使用税控装置开具发票，未按照税收征收管理法及实施细则、发票管理办法等有关规定的期限向主管税务机关报送开具发票的数据且没有违法所得；</a:t>
            </a:r>
            <a:endParaRPr lang="zh-CN" altLang="en-US" sz="1400"/>
          </a:p>
          <a:p>
            <a:r>
              <a:rPr lang="zh-CN" altLang="en-US" sz="1400"/>
              <a:t>　5。纳税人未按照税收征收管理法及实施细则、发票管理办法等有关规定取得发票，以其他凭证代替发票使用且没有违法所得；</a:t>
            </a:r>
            <a:endParaRPr lang="zh-CN" altLang="en-US" sz="1400"/>
          </a:p>
          <a:p>
            <a:r>
              <a:rPr lang="zh-CN" altLang="en-US" sz="1400"/>
              <a:t>　6。纳税人未按照税收征收管理法及实施细则、发票管理办法等有关规定缴销发票且没有违法所得；</a:t>
            </a:r>
            <a:endParaRPr lang="zh-CN" altLang="en-US" sz="1400"/>
          </a:p>
          <a:p>
            <a:r>
              <a:rPr lang="zh-CN" altLang="en-US" sz="1400"/>
              <a:t>　7。扣缴义务人未按照税收征收管理法及实施细则等有关规定设置、保管代扣代缴、代收代缴税款账簿或者保管代扣代缴、代收代缴税款记账凭证及有关资料；</a:t>
            </a:r>
            <a:endParaRPr lang="zh-CN" altLang="en-US" sz="1400"/>
          </a:p>
          <a:p>
            <a:r>
              <a:rPr lang="zh-CN" altLang="en-US" sz="1400"/>
              <a:t>　8。扣缴义务人未按照税收征收管理法及实施细则等有关规定的期限报送代扣代缴、代收代缴税款有关资料；</a:t>
            </a:r>
            <a:endParaRPr lang="zh-CN" altLang="en-US" sz="1400"/>
          </a:p>
          <a:p>
            <a:r>
              <a:rPr lang="zh-CN" altLang="en-US" sz="1400"/>
              <a:t>　9。扣缴义务人未按照《税收票证管理办法》的规定开具税收票证；</a:t>
            </a:r>
            <a:endParaRPr lang="zh-CN" altLang="en-US" sz="1400"/>
          </a:p>
          <a:p>
            <a:r>
              <a:rPr lang="zh-CN" altLang="en-US" sz="1400"/>
              <a:t>　10。境内机构或个人向非居民发包工程作业或劳务项目，未按照《非居民承包工程作业和提供劳务税收管理暂行办法》的规定向主管税务机关报告有关事项。</a:t>
            </a:r>
            <a:endParaRPr lang="zh-CN"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29310" y="1124585"/>
            <a:ext cx="7942580" cy="5520055"/>
          </a:xfrm>
        </p:spPr>
        <p:txBody>
          <a:bodyPr>
            <a:normAutofit fontScale="70000"/>
          </a:bodyPr>
          <a:p>
            <a:pPr algn="ctr"/>
            <a:r>
              <a:rPr lang="zh-CN" altLang="en-US" sz="3200" b="1">
                <a:solidFill>
                  <a:srgbClr val="FF0000"/>
                </a:solidFill>
              </a:rPr>
              <a:t>“自行判别、自行申报、事后监管”</a:t>
            </a:r>
            <a:endParaRPr lang="zh-CN" altLang="en-US" sz="3200" b="1">
              <a:solidFill>
                <a:srgbClr val="FF0000"/>
              </a:solidFill>
            </a:endParaRPr>
          </a:p>
          <a:p>
            <a:pPr algn="ctr"/>
            <a:endParaRPr lang="zh-CN" altLang="en-US" sz="3200" b="1">
              <a:solidFill>
                <a:srgbClr val="FF0000"/>
              </a:solidFill>
            </a:endParaRPr>
          </a:p>
          <a:p>
            <a:pPr algn="l">
              <a:lnSpc>
                <a:spcPct val="200000"/>
              </a:lnSpc>
              <a:spcBef>
                <a:spcPts val="0"/>
              </a:spcBef>
            </a:pPr>
            <a:r>
              <a:rPr lang="zh-CN" altLang="en-US" sz="2400" b="1">
                <a:solidFill>
                  <a:schemeClr val="tx1"/>
                </a:solidFill>
                <a:latin typeface="仿宋" panose="02010609060101010101" charset="-122"/>
                <a:ea typeface="仿宋" panose="02010609060101010101" charset="-122"/>
              </a:rPr>
              <a:t>《中华人民共和国税收征收管理法》第二十五条  纳税人必须依照法律、行政法规规定或者税务机关依照法律、行政法规的规定确定的申报期限、申报内容如实办理纳税申报,报送纳税申报表、财务会计报表以及税务机关根据实际需要要求纳税人报送的其他纳税资料。扣缴义务人必须依照法律、行政法规规定或者税务机关依照法律、行政法规的规定确定的申报期限、申报内容如实报送代扣代缴、代收代缴税款报告表以及税务机关根据实际需要要求扣缴义务人报送的其他有关资料。</a:t>
            </a:r>
            <a:endParaRPr lang="zh-CN" altLang="en-US" sz="2400" b="1">
              <a:solidFill>
                <a:schemeClr val="tx1"/>
              </a:solidFill>
              <a:latin typeface="仿宋" panose="02010609060101010101" charset="-122"/>
              <a:ea typeface="仿宋" panose="02010609060101010101" charset="-122"/>
            </a:endParaRPr>
          </a:p>
          <a:p>
            <a:pPr algn="l">
              <a:lnSpc>
                <a:spcPct val="200000"/>
              </a:lnSpc>
              <a:spcBef>
                <a:spcPts val="0"/>
              </a:spcBef>
            </a:pPr>
            <a:endParaRPr lang="zh-CN" altLang="en-US" sz="2400" b="1">
              <a:solidFill>
                <a:schemeClr val="tx1"/>
              </a:solidFill>
              <a:latin typeface="仿宋" panose="02010609060101010101" charset="-122"/>
              <a:ea typeface="仿宋" panose="02010609060101010101" charset="-122"/>
            </a:endParaRPr>
          </a:p>
        </p:txBody>
      </p:sp>
      <p:sp>
        <p:nvSpPr>
          <p:cNvPr id="3" name="标题 2"/>
          <p:cNvSpPr>
            <a:spLocks noGrp="1"/>
          </p:cNvSpPr>
          <p:nvPr>
            <p:ph type="title"/>
          </p:nvPr>
        </p:nvSpPr>
        <p:spPr/>
        <p:txBody>
          <a:bodyPr/>
          <a:p>
            <a:pPr algn="ctr"/>
            <a:r>
              <a:rPr lang="zh-CN" altLang="en-US"/>
              <a:t>关于纳税申报</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ym typeface="+mn-ea"/>
              </a:rPr>
              <a:t>关于纳税申报</a:t>
            </a:r>
            <a:endParaRPr lang="zh-CN" altLang="en-US"/>
          </a:p>
        </p:txBody>
      </p:sp>
      <p:sp>
        <p:nvSpPr>
          <p:cNvPr id="3" name="内容占位符 2"/>
          <p:cNvSpPr>
            <a:spLocks noGrp="1"/>
          </p:cNvSpPr>
          <p:nvPr>
            <p:ph idx="1"/>
          </p:nvPr>
        </p:nvSpPr>
        <p:spPr>
          <a:xfrm>
            <a:off x="615315" y="942340"/>
            <a:ext cx="8071485" cy="5185410"/>
          </a:xfrm>
        </p:spPr>
        <p:txBody>
          <a:bodyPr/>
          <a:p>
            <a:pPr algn="ctr"/>
            <a:r>
              <a:rPr lang="zh-CN" altLang="en-US" sz="2000" b="1">
                <a:solidFill>
                  <a:srgbClr val="FF0000"/>
                </a:solidFill>
                <a:sym typeface="+mn-ea"/>
              </a:rPr>
              <a:t>“自行判别、自行申报、事后监管”</a:t>
            </a:r>
            <a:endParaRPr lang="zh-CN" altLang="en-US" sz="2000" b="1">
              <a:latin typeface="仿宋" panose="02010609060101010101" charset="-122"/>
              <a:ea typeface="仿宋" panose="02010609060101010101" charset="-122"/>
              <a:sym typeface="+mn-ea"/>
            </a:endParaRPr>
          </a:p>
          <a:p>
            <a:endParaRPr lang="zh-CN" altLang="en-US" sz="1400" b="1">
              <a:latin typeface="仿宋" panose="02010609060101010101" charset="-122"/>
              <a:ea typeface="仿宋" panose="02010609060101010101" charset="-122"/>
              <a:sym typeface="+mn-ea"/>
            </a:endParaRPr>
          </a:p>
          <a:p>
            <a:pPr>
              <a:lnSpc>
                <a:spcPct val="150000"/>
              </a:lnSpc>
              <a:spcBef>
                <a:spcPts val="0"/>
              </a:spcBef>
            </a:pPr>
            <a:r>
              <a:rPr lang="zh-CN" altLang="en-US" sz="1400" b="1">
                <a:latin typeface="仿宋" panose="02010609060101010101" charset="-122"/>
                <a:ea typeface="仿宋" panose="02010609060101010101" charset="-122"/>
                <a:sym typeface="+mn-ea"/>
              </a:rPr>
              <a:t>国家税务总局《关于印发&lt;全国税务系统深化“放管服”改革五年工作方案（2018年—2022年）&gt;的通知》(税总发〔2018〕199号)中明确确立纳税人自主履行纳税义务的法律地位。</a:t>
            </a:r>
            <a:endParaRPr lang="zh-CN" altLang="en-US" sz="1400" b="1">
              <a:solidFill>
                <a:schemeClr val="tx1"/>
              </a:solidFill>
              <a:latin typeface="仿宋" panose="02010609060101010101" charset="-122"/>
              <a:ea typeface="仿宋" panose="02010609060101010101" charset="-122"/>
            </a:endParaRPr>
          </a:p>
          <a:p>
            <a:pPr>
              <a:lnSpc>
                <a:spcPct val="150000"/>
              </a:lnSpc>
              <a:spcBef>
                <a:spcPts val="0"/>
              </a:spcBef>
            </a:pPr>
            <a:r>
              <a:rPr lang="zh-CN" altLang="en-US" sz="1400" b="1">
                <a:latin typeface="仿宋" panose="02010609060101010101" charset="-122"/>
                <a:ea typeface="仿宋" panose="02010609060101010101" charset="-122"/>
                <a:sym typeface="+mn-ea"/>
              </a:rPr>
              <a:t>① 纳税人自主进行纳税申报准备。纳税人、扣缴义务人自主准备纳税申报表、财务会计报告、代扣代缴税款报告表、代收代缴税款报告表等及法律法规要求报送的其他纳税资料；依法领用、开具、取得发票；依法设置、使用、保管账簿、记账凭证、完税凭证以及其他相关资料；自主依法确定记账、核算和计算应纳税额的依据；自主选择跨区域办税事项办理地。纳税人有欠税、解散、合并、分立、停（复）业等情形时，及时向税务机关报送或说明相关信息。</a:t>
            </a:r>
            <a:endParaRPr lang="zh-CN" altLang="en-US" sz="1400" b="1">
              <a:solidFill>
                <a:schemeClr val="tx1"/>
              </a:solidFill>
              <a:latin typeface="仿宋" panose="02010609060101010101" charset="-122"/>
              <a:ea typeface="仿宋" panose="02010609060101010101" charset="-122"/>
            </a:endParaRPr>
          </a:p>
          <a:p>
            <a:pPr>
              <a:lnSpc>
                <a:spcPct val="150000"/>
              </a:lnSpc>
              <a:spcBef>
                <a:spcPts val="0"/>
              </a:spcBef>
            </a:pPr>
            <a:r>
              <a:rPr lang="zh-CN" altLang="en-US" sz="1400" b="1">
                <a:latin typeface="仿宋" panose="02010609060101010101" charset="-122"/>
                <a:ea typeface="仿宋" panose="02010609060101010101" charset="-122"/>
                <a:sym typeface="+mn-ea"/>
              </a:rPr>
              <a:t>② 纳税人自主进行纳税申报缴税。纳税人、扣缴义务人依法自主办理纳税申报，报送纳税申报表、财务会计报告、代扣代缴税款报告表、代收代缴税款报告表等及法律法规要求报送的其他纳税资料，依法自主确定适用的税种、税目、税率等，自行计算应纳税额，在规定的期限内办理纳税申报。纳税人、扣缴义务人自主选择办理纳税申报的渠道；在申报完成后，发现有误需要修正的，可自主选择多种渠道进行修正。纳税人、扣缴义务人自主选择税款支付方式。</a:t>
            </a:r>
            <a:endParaRPr lang="zh-CN" altLang="en-US" sz="1400" b="1">
              <a:solidFill>
                <a:schemeClr val="tx1"/>
              </a:solidFill>
              <a:latin typeface="仿宋" panose="02010609060101010101" charset="-122"/>
              <a:ea typeface="仿宋" panose="02010609060101010101" charset="-122"/>
            </a:endParaRPr>
          </a:p>
          <a:p>
            <a:pPr>
              <a:lnSpc>
                <a:spcPct val="150000"/>
              </a:lnSpc>
              <a:spcBef>
                <a:spcPts val="0"/>
              </a:spcBef>
            </a:pPr>
            <a:r>
              <a:rPr lang="zh-CN" altLang="en-US" sz="1400" b="1">
                <a:latin typeface="仿宋" panose="02010609060101010101" charset="-122"/>
                <a:ea typeface="仿宋" panose="02010609060101010101" charset="-122"/>
                <a:sym typeface="+mn-ea"/>
              </a:rPr>
              <a:t>③ 纳税人自主选择享受税收优惠。纳税人依法享有税收优惠的权利。纳税人自主判定是否适用法律、行政法规和国务院规定的减税、免税、退税等税收优惠政策资格条件，并自主选择是否享受。纳税人享受税收优惠时，除特定情形外免予向税务机关备案，改为直接申报享受方式，相关资料留存备查。</a:t>
            </a:r>
            <a:endParaRPr lang="zh-CN" altLang="en-US"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endParaRPr lang="zh-CN" altLang="en-US"/>
          </a:p>
          <a:p>
            <a:endParaRPr lang="zh-CN" altLang="en-US"/>
          </a:p>
          <a:p>
            <a:endParaRPr lang="zh-CN" altLang="en-US"/>
          </a:p>
          <a:p>
            <a:r>
              <a:rPr lang="zh-CN" altLang="en-US" b="1">
                <a:latin typeface="仿宋" panose="02010609060101010101" charset="-122"/>
                <a:ea typeface="仿宋" panose="02010609060101010101" charset="-122"/>
              </a:rPr>
              <a:t>联系电话：刘保林   13935824590</a:t>
            </a:r>
            <a:endParaRPr lang="zh-CN" altLang="en-US" b="1">
              <a:latin typeface="仿宋" panose="02010609060101010101" charset="-122"/>
              <a:ea typeface="仿宋" panose="02010609060101010101" charset="-122"/>
            </a:endParaRPr>
          </a:p>
          <a:p>
            <a:r>
              <a:rPr lang="zh-CN" altLang="en-US" b="1">
                <a:latin typeface="仿宋" panose="02010609060101010101" charset="-122"/>
                <a:ea typeface="仿宋" panose="02010609060101010101" charset="-122"/>
              </a:rPr>
              <a:t>                   （微信同号）</a:t>
            </a:r>
            <a:endParaRPr lang="zh-CN" altLang="en-US" b="1">
              <a:latin typeface="仿宋" panose="02010609060101010101" charset="-122"/>
              <a:ea typeface="仿宋" panose="02010609060101010101" charset="-122"/>
            </a:endParaRPr>
          </a:p>
          <a:p>
            <a:r>
              <a:rPr lang="zh-CN" altLang="en-US" b="1">
                <a:latin typeface="仿宋" panose="02010609060101010101" charset="-122"/>
                <a:ea typeface="仿宋" panose="02010609060101010101" charset="-122"/>
              </a:rPr>
              <a:t>愿意申请加微信号的请备注：单位+姓名</a:t>
            </a:r>
            <a:endParaRPr lang="zh-CN" altLang="en-US" b="1">
              <a:latin typeface="仿宋" panose="02010609060101010101" charset="-122"/>
              <a:ea typeface="仿宋" panose="02010609060101010101" charset="-122"/>
            </a:endParaRPr>
          </a:p>
        </p:txBody>
      </p:sp>
      <p:sp>
        <p:nvSpPr>
          <p:cNvPr id="3" name="标题 2"/>
          <p:cNvSpPr>
            <a:spLocks noGrp="1"/>
          </p:cNvSpPr>
          <p:nvPr>
            <p:ph type="title"/>
          </p:nvPr>
        </p:nvSpPr>
        <p:spPr>
          <a:xfrm>
            <a:off x="584835" y="1548638"/>
            <a:ext cx="8229600" cy="1252728"/>
          </a:xfrm>
        </p:spPr>
        <p:txBody>
          <a:bodyPr>
            <a:scene3d>
              <a:camera prst="orthographicFront"/>
              <a:lightRig rig="soft" dir="t">
                <a:rot lat="0" lon="0" rev="15600000"/>
              </a:lightRig>
            </a:scene3d>
            <a:sp3d extrusionH="57150" prstMaterial="softEdge">
              <a:bevelT w="25400" h="38100"/>
            </a:sp3d>
          </a:bodyPr>
          <a:p>
            <a:r>
              <a:rPr lang="en-US" altLang="zh-CN">
                <a:solidFill>
                  <a:schemeClr val="accent4"/>
                </a:solidFill>
              </a:rPr>
              <a:t>                       </a:t>
            </a:r>
            <a:r>
              <a:rPr lang="zh-CN" altLang="en-US">
                <a:solidFill>
                  <a:schemeClr val="accent4"/>
                </a:solidFill>
              </a:rPr>
              <a:t>谢谢大家</a:t>
            </a:r>
            <a:endParaRPr lang="zh-CN" altLang="en-US">
              <a:solidFill>
                <a:schemeClr val="accent4"/>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ctr"/>
            <a:endParaRPr lang="zh-CN" altLang="en-US" sz="3600" dirty="0" smtClean="0"/>
          </a:p>
          <a:p>
            <a:pPr algn="ctr"/>
            <a:r>
              <a:rPr lang="zh-CN" altLang="en-US" sz="2800" b="1" dirty="0" smtClean="0"/>
              <a:t>税务登记信息</a:t>
            </a:r>
            <a:endParaRPr lang="en-US" altLang="zh-CN" sz="2800" b="1" dirty="0" smtClean="0"/>
          </a:p>
          <a:p>
            <a:endParaRPr lang="en-US" altLang="zh-CN" sz="2800" b="1" dirty="0"/>
          </a:p>
          <a:p>
            <a:r>
              <a:rPr lang="zh-CN" altLang="zh-CN" sz="2800" b="1" dirty="0" smtClean="0"/>
              <a:t> </a:t>
            </a:r>
            <a:r>
              <a:rPr lang="zh-CN" altLang="zh-CN" sz="2800" b="1" dirty="0"/>
              <a:t>税务登记信息不实表现在注册地与实际经营地不一致、法定代表人、财务负责人、办税人员信息不一致</a:t>
            </a:r>
            <a:r>
              <a:rPr lang="zh-CN" altLang="zh-CN" sz="2800" b="1" dirty="0" smtClean="0"/>
              <a:t>。</a:t>
            </a:r>
            <a:endParaRPr lang="en-US" altLang="zh-CN" sz="2800" b="1" dirty="0" smtClean="0"/>
          </a:p>
          <a:p>
            <a:pPr marL="0" indent="0">
              <a:buNone/>
            </a:pPr>
            <a:endParaRPr lang="zh-CN" altLang="en-US" dirty="0"/>
          </a:p>
        </p:txBody>
      </p:sp>
      <p:sp>
        <p:nvSpPr>
          <p:cNvPr id="2" name="标题 1"/>
          <p:cNvSpPr>
            <a:spLocks noGrp="1"/>
          </p:cNvSpPr>
          <p:nvPr>
            <p:ph type="title"/>
          </p:nvPr>
        </p:nvSpPr>
        <p:spPr>
          <a:xfrm>
            <a:off x="542290" y="932815"/>
            <a:ext cx="8229600" cy="922020"/>
          </a:xfrm>
        </p:spPr>
        <p:txBody>
          <a:bodyPr>
            <a:normAutofit fontScale="90000"/>
          </a:bodyPr>
          <a:lstStyle/>
          <a:p>
            <a:pPr algn="ctr"/>
            <a:r>
              <a:rPr lang="zh-CN" altLang="zh-CN" b="1" dirty="0">
                <a:solidFill>
                  <a:srgbClr val="FF0000"/>
                </a:solidFill>
              </a:rPr>
              <a:t>目前企业在金三系统填报相关报表的现状</a:t>
            </a:r>
            <a:br>
              <a:rPr lang="zh-CN" altLang="zh-CN" b="1" dirty="0">
                <a:solidFill>
                  <a:srgbClr val="FF0000"/>
                </a:solidFill>
              </a:rPr>
            </a:br>
            <a:r>
              <a:rPr lang="zh-CN" altLang="zh-CN" b="1" dirty="0">
                <a:solidFill>
                  <a:srgbClr val="FF0000"/>
                </a:solidFill>
              </a:rPr>
              <a:t> </a:t>
            </a:r>
            <a:endParaRPr lang="zh-CN" altLang="zh-CN"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600" y="1556792"/>
            <a:ext cx="7488832" cy="4392488"/>
          </a:xfrm>
        </p:spPr>
        <p:txBody>
          <a:bodyPr>
            <a:normAutofit fontScale="90000"/>
          </a:bodyPr>
          <a:lstStyle/>
          <a:p>
            <a:pPr algn="ctr"/>
            <a:r>
              <a:rPr lang="zh-CN" altLang="en-US" sz="1800" dirty="0" smtClean="0"/>
              <a:t>财务报表</a:t>
            </a:r>
            <a:endParaRPr lang="zh-CN" altLang="en-US" sz="1800" dirty="0" smtClean="0"/>
          </a:p>
          <a:p>
            <a:r>
              <a:rPr lang="zh-CN" altLang="en-US" sz="1800" dirty="0" smtClean="0"/>
              <a:t>通过对金三系统报回的财务报表抽查，主要问题表现在：</a:t>
            </a:r>
            <a:endParaRPr lang="en-US" altLang="zh-CN" sz="1800" dirty="0" smtClean="0"/>
          </a:p>
          <a:p>
            <a:r>
              <a:rPr lang="zh-CN" altLang="zh-CN" sz="1800" dirty="0" smtClean="0"/>
              <a:t>有的</a:t>
            </a:r>
            <a:r>
              <a:rPr lang="zh-CN" altLang="zh-CN" sz="1800" dirty="0"/>
              <a:t>，在资产负债表中所有资产与负债和所有者权益项目中仅仅填报货币资金与负债类的往来</a:t>
            </a:r>
            <a:r>
              <a:rPr lang="zh-CN" altLang="zh-CN" sz="1800" dirty="0" smtClean="0"/>
              <a:t>；</a:t>
            </a:r>
            <a:endParaRPr lang="en-US" altLang="zh-CN" sz="1800" dirty="0" smtClean="0"/>
          </a:p>
          <a:p>
            <a:r>
              <a:rPr lang="zh-CN" altLang="zh-CN" sz="1800" dirty="0"/>
              <a:t>有的营业执照中注册资本</a:t>
            </a:r>
            <a:r>
              <a:rPr lang="en-US" altLang="zh-CN" sz="1800" dirty="0"/>
              <a:t>10</a:t>
            </a:r>
            <a:r>
              <a:rPr lang="en-US" altLang="zh-CN" sz="1800" dirty="0"/>
              <a:t>00</a:t>
            </a:r>
            <a:r>
              <a:rPr lang="zh-CN" altLang="zh-CN" sz="1800" dirty="0"/>
              <a:t>万元，负债表中要么不填，要么仅填报</a:t>
            </a:r>
            <a:r>
              <a:rPr lang="en-US" altLang="zh-CN" sz="1800" dirty="0"/>
              <a:t>100</a:t>
            </a:r>
            <a:r>
              <a:rPr lang="zh-CN" altLang="zh-CN" sz="1800" dirty="0" smtClean="0"/>
              <a:t>元</a:t>
            </a:r>
            <a:endParaRPr lang="en-US" altLang="zh-CN" sz="1800" dirty="0" smtClean="0"/>
          </a:p>
          <a:p>
            <a:r>
              <a:rPr lang="zh-CN" altLang="zh-CN" sz="1800" dirty="0"/>
              <a:t>有的在利润表中有营业收入的情况下，资产负债表仍保持历史数据，无任何变化</a:t>
            </a:r>
            <a:r>
              <a:rPr lang="zh-CN" altLang="zh-CN" sz="1800" dirty="0" smtClean="0"/>
              <a:t>；</a:t>
            </a:r>
            <a:endParaRPr lang="en-US" altLang="zh-CN" sz="1800" dirty="0" smtClean="0"/>
          </a:p>
          <a:p>
            <a:r>
              <a:rPr lang="zh-CN" altLang="zh-CN" sz="1800" dirty="0"/>
              <a:t>有的在上年年末有相关数据，到下年的时候，年初数据却变为“零”</a:t>
            </a:r>
            <a:r>
              <a:rPr lang="zh-CN" altLang="zh-CN" sz="1800" dirty="0" smtClean="0"/>
              <a:t>。</a:t>
            </a:r>
            <a:endParaRPr lang="en-US" altLang="zh-CN" sz="1800" dirty="0" smtClean="0"/>
          </a:p>
          <a:p>
            <a:r>
              <a:rPr lang="zh-CN" altLang="zh-CN" sz="1800" dirty="0"/>
              <a:t>有的在资产类</a:t>
            </a:r>
            <a:r>
              <a:rPr lang="en-US" altLang="zh-CN" sz="1800" dirty="0"/>
              <a:t>—</a:t>
            </a:r>
            <a:r>
              <a:rPr lang="zh-CN" altLang="zh-CN" sz="1800" dirty="0"/>
              <a:t>货币资金有数据，那么他会在某个月在权益类</a:t>
            </a:r>
            <a:r>
              <a:rPr lang="en-US" altLang="zh-CN" sz="1800" dirty="0"/>
              <a:t>--</a:t>
            </a:r>
            <a:r>
              <a:rPr lang="zh-CN" altLang="zh-CN" sz="1800" dirty="0"/>
              <a:t>实收资本上有对应数据，再下一个月</a:t>
            </a:r>
            <a:r>
              <a:rPr lang="en-US" altLang="zh-CN" sz="1800" dirty="0"/>
              <a:t>(</a:t>
            </a:r>
            <a:r>
              <a:rPr lang="zh-CN" altLang="zh-CN" sz="1800" dirty="0"/>
              <a:t>或下一个季度</a:t>
            </a:r>
            <a:r>
              <a:rPr lang="en-US" altLang="zh-CN" sz="1800" dirty="0"/>
              <a:t>)</a:t>
            </a:r>
            <a:r>
              <a:rPr lang="zh-CN" altLang="zh-CN" sz="1800" dirty="0"/>
              <a:t>，资产类货币资金这个数不变，而对应的数据却到了负债类科目，权益类</a:t>
            </a:r>
            <a:r>
              <a:rPr lang="en-US" altLang="zh-CN" sz="1800" dirty="0"/>
              <a:t>—</a:t>
            </a:r>
            <a:r>
              <a:rPr lang="zh-CN" altLang="zh-CN" sz="1800" dirty="0"/>
              <a:t>实收资本却变成“零”</a:t>
            </a:r>
            <a:endParaRPr lang="en-US" altLang="zh-CN" sz="1800" dirty="0" smtClean="0"/>
          </a:p>
          <a:p>
            <a:r>
              <a:rPr lang="zh-CN" altLang="en-US" sz="1800" dirty="0"/>
              <a:t>有的长期盈利，未见有利润分配。</a:t>
            </a:r>
            <a:endParaRPr lang="zh-CN" altLang="en-US" sz="1800" dirty="0"/>
          </a:p>
          <a:p>
            <a:r>
              <a:rPr lang="zh-CN" altLang="en-US" sz="1800" dirty="0"/>
              <a:t>有的成本和毛利率等指标明显不合理，企业长期亏损却一直正常经营</a:t>
            </a:r>
            <a:endParaRPr lang="zh-CN" altLang="en-US" sz="1800" dirty="0"/>
          </a:p>
          <a:p>
            <a:r>
              <a:rPr lang="zh-CN" altLang="en-US" sz="1800" dirty="0"/>
              <a:t>有的有的公司在</a:t>
            </a:r>
            <a:r>
              <a:rPr lang="en-US" altLang="zh-CN" sz="1800" dirty="0"/>
              <a:t>“</a:t>
            </a:r>
            <a:r>
              <a:rPr lang="zh-CN" altLang="en-US" sz="1800" dirty="0"/>
              <a:t>固定资产</a:t>
            </a:r>
            <a:r>
              <a:rPr lang="en-US" altLang="zh-CN" sz="1800" dirty="0"/>
              <a:t>”</a:t>
            </a:r>
            <a:r>
              <a:rPr lang="zh-CN" altLang="en-US" sz="1800" dirty="0"/>
              <a:t>有很大金额，对应的企业所得税年度汇算表中的资产折旧里无房屋建筑物（不排除租赁住房）</a:t>
            </a:r>
            <a:endParaRPr lang="zh-CN" altLang="en-US" sz="1800" dirty="0"/>
          </a:p>
        </p:txBody>
      </p:sp>
      <p:sp>
        <p:nvSpPr>
          <p:cNvPr id="3" name="标题 2"/>
          <p:cNvSpPr>
            <a:spLocks noGrp="1"/>
          </p:cNvSpPr>
          <p:nvPr>
            <p:ph type="title"/>
          </p:nvPr>
        </p:nvSpPr>
        <p:spPr>
          <a:xfrm>
            <a:off x="457200" y="338328"/>
            <a:ext cx="8147248" cy="1074448"/>
          </a:xfrm>
        </p:spPr>
        <p:txBody>
          <a:bodyPr>
            <a:normAutofit fontScale="90000"/>
          </a:bodyPr>
          <a:lstStyle/>
          <a:p>
            <a:pPr algn="ctr"/>
            <a:r>
              <a:rPr lang="zh-CN" altLang="zh-CN" b="1" dirty="0">
                <a:solidFill>
                  <a:srgbClr val="FF0000"/>
                </a:solidFill>
                <a:sym typeface="+mn-ea"/>
              </a:rPr>
              <a:t>目前企业在金三系统填报相关报表的现状</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cover/>
      </p:transition>
    </mc:Choice>
    <mc:Fallback>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linds(horizont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 calcmode="lin" valueType="num">
                                      <p:cBhvr additive="base">
                                        <p:cTn id="12" dur="5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 calcmode="lin" valueType="num">
                                      <p:cBhvr additive="base">
                                        <p:cTn id="18" dur="3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9" dur="3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 calcmode="lin" valueType="num">
                                      <p:cBhvr additive="base">
                                        <p:cTn id="24" dur="3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5" dur="3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 calcmode="lin" valueType="num">
                                      <p:cBhvr additive="base">
                                        <p:cTn id="30" dur="3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1" dur="3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 calcmode="lin" valueType="num">
                                      <p:cBhvr additive="base">
                                        <p:cTn id="36" dur="3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7" dur="3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additive="base">
                                        <p:cTn id="42" dur="3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3" dur="3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 calcmode="lin" valueType="num">
                                      <p:cBhvr additive="base">
                                        <p:cTn id="48" dur="30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9" dur="30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047750"/>
            <a:ext cx="8229600" cy="5080000"/>
          </a:xfrm>
        </p:spPr>
        <p:txBody>
          <a:bodyPr/>
          <a:lstStyle/>
          <a:p>
            <a:pPr algn="ctr"/>
            <a:r>
              <a:rPr lang="zh-CN" altLang="zh-CN" sz="2800" dirty="0"/>
              <a:t>增值税申报</a:t>
            </a:r>
            <a:r>
              <a:rPr lang="zh-CN" altLang="zh-CN" sz="2800" dirty="0" smtClean="0"/>
              <a:t>表</a:t>
            </a:r>
            <a:endParaRPr lang="en-US" altLang="zh-CN" sz="2800" dirty="0" smtClean="0"/>
          </a:p>
          <a:p>
            <a:r>
              <a:rPr lang="zh-CN" altLang="zh-CN" sz="2800" dirty="0"/>
              <a:t>目前纳税人填报的数据全部为系统自动提交的纳税人已经开具了的增值税发票上的数据，去年以来，受疫情影响，对小规模纳税人给予了税收优惠，但仍有一部分纳税人不关注此优惠政策，按</a:t>
            </a:r>
            <a:r>
              <a:rPr lang="en-US" altLang="zh-CN" sz="2800" dirty="0"/>
              <a:t>1%</a:t>
            </a:r>
            <a:r>
              <a:rPr lang="zh-CN" altLang="zh-CN" sz="2800" dirty="0"/>
              <a:t>开具了发票，仍按</a:t>
            </a:r>
            <a:r>
              <a:rPr lang="en-US" altLang="zh-CN" sz="2800" dirty="0"/>
              <a:t>3%</a:t>
            </a:r>
            <a:r>
              <a:rPr lang="zh-CN" altLang="zh-CN" sz="2800" dirty="0"/>
              <a:t>填报申报。 </a:t>
            </a:r>
            <a:endParaRPr lang="zh-CN" altLang="zh-CN" sz="2800" dirty="0"/>
          </a:p>
          <a:p>
            <a:r>
              <a:rPr lang="zh-CN" altLang="zh-CN" sz="2800" dirty="0"/>
              <a:t>部分商贸企业为</a:t>
            </a:r>
            <a:r>
              <a:rPr lang="en-US" altLang="zh-CN" sz="2800" dirty="0"/>
              <a:t>“</a:t>
            </a:r>
            <a:r>
              <a:rPr lang="zh-CN" altLang="zh-CN" sz="2800" dirty="0"/>
              <a:t>零</a:t>
            </a:r>
            <a:r>
              <a:rPr lang="en-US" altLang="zh-CN" sz="2800" dirty="0"/>
              <a:t>”</a:t>
            </a:r>
            <a:r>
              <a:rPr lang="zh-CN" altLang="zh-CN" sz="2800" dirty="0"/>
              <a:t>税负</a:t>
            </a:r>
            <a:endParaRPr lang="zh-CN" altLang="zh-CN" sz="2800" dirty="0"/>
          </a:p>
          <a:p>
            <a:r>
              <a:rPr lang="zh-CN" altLang="zh-CN" sz="2800" dirty="0"/>
              <a:t>成品油销售税负偏低，库存数量大（有的还未报送库存明细表）</a:t>
            </a:r>
            <a:endParaRPr lang="zh-CN" altLang="zh-CN" sz="2800" dirty="0"/>
          </a:p>
          <a:p>
            <a:endParaRPr lang="zh-CN" altLang="en-US" sz="2800" dirty="0"/>
          </a:p>
        </p:txBody>
      </p:sp>
      <p:sp>
        <p:nvSpPr>
          <p:cNvPr id="3" name="标题 2"/>
          <p:cNvSpPr>
            <a:spLocks noGrp="1"/>
          </p:cNvSpPr>
          <p:nvPr>
            <p:ph type="title"/>
          </p:nvPr>
        </p:nvSpPr>
        <p:spPr/>
        <p:txBody>
          <a:bodyPr>
            <a:normAutofit fontScale="90000"/>
          </a:bodyPr>
          <a:lstStyle/>
          <a:p>
            <a:pPr algn="ctr"/>
            <a:r>
              <a:rPr lang="zh-CN" altLang="zh-CN" b="1" dirty="0">
                <a:solidFill>
                  <a:srgbClr val="FF0000"/>
                </a:solidFill>
                <a:sym typeface="+mn-ea"/>
              </a:rPr>
              <a:t>目前企业在金三系统填报相关报表的现状</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42340" y="1542415"/>
            <a:ext cx="7338060" cy="4583430"/>
          </a:xfrm>
        </p:spPr>
        <p:txBody>
          <a:bodyPr>
            <a:normAutofit fontScale="70000"/>
          </a:bodyPr>
          <a:lstStyle/>
          <a:p>
            <a:r>
              <a:rPr lang="zh-CN" altLang="zh-CN" dirty="0"/>
              <a:t>关于个税客户端的代扣代缴个人所得税申报</a:t>
            </a:r>
            <a:r>
              <a:rPr lang="zh-CN" altLang="zh-CN" dirty="0" smtClean="0"/>
              <a:t>。</a:t>
            </a:r>
            <a:endParaRPr lang="en-US" altLang="zh-CN" dirty="0" smtClean="0"/>
          </a:p>
          <a:p>
            <a:r>
              <a:rPr lang="zh-CN" altLang="zh-CN" dirty="0" smtClean="0"/>
              <a:t>有</a:t>
            </a:r>
            <a:r>
              <a:rPr lang="zh-CN" altLang="zh-CN" dirty="0"/>
              <a:t>的合作社在客户端仅申报</a:t>
            </a:r>
            <a:r>
              <a:rPr lang="en-US" altLang="zh-CN" dirty="0"/>
              <a:t>1-3</a:t>
            </a:r>
            <a:r>
              <a:rPr lang="zh-CN" altLang="zh-CN" dirty="0"/>
              <a:t>个或是</a:t>
            </a:r>
            <a:r>
              <a:rPr lang="en-US" altLang="zh-CN" dirty="0"/>
              <a:t>5</a:t>
            </a:r>
            <a:r>
              <a:rPr lang="zh-CN" altLang="zh-CN" dirty="0"/>
              <a:t>至</a:t>
            </a:r>
            <a:r>
              <a:rPr lang="en-US" altLang="zh-CN" dirty="0"/>
              <a:t>6</a:t>
            </a:r>
            <a:r>
              <a:rPr lang="zh-CN" altLang="zh-CN" dirty="0"/>
              <a:t>个人进行扣缴申报，有的申报人数接近千人，两个极端，通过信息比对，有的在扣缴客户端仅一个季度就发放工资</a:t>
            </a:r>
            <a:r>
              <a:rPr lang="en-US" altLang="zh-CN" dirty="0"/>
              <a:t>100</a:t>
            </a:r>
            <a:r>
              <a:rPr lang="zh-CN" altLang="zh-CN" dirty="0"/>
              <a:t>多万</a:t>
            </a:r>
            <a:r>
              <a:rPr lang="zh-CN" altLang="zh-CN" dirty="0" smtClean="0"/>
              <a:t>元而</a:t>
            </a:r>
            <a:r>
              <a:rPr lang="zh-CN" altLang="zh-CN" dirty="0"/>
              <a:t>在对应的财务报表和企业所得税年度申报表中，所有的成本费用连</a:t>
            </a:r>
            <a:r>
              <a:rPr lang="en-US" altLang="zh-CN" dirty="0"/>
              <a:t>60</a:t>
            </a:r>
            <a:r>
              <a:rPr lang="zh-CN" altLang="zh-CN" dirty="0"/>
              <a:t>万元不</a:t>
            </a:r>
            <a:r>
              <a:rPr lang="zh-CN" altLang="zh-CN" dirty="0" smtClean="0"/>
              <a:t>到</a:t>
            </a:r>
            <a:r>
              <a:rPr lang="zh-CN" altLang="en-US" dirty="0" smtClean="0"/>
              <a:t>（</a:t>
            </a:r>
            <a:r>
              <a:rPr lang="zh-CN" altLang="en-US" dirty="0"/>
              <a:t>大部分不匹配</a:t>
            </a:r>
            <a:r>
              <a:rPr lang="zh-CN" altLang="en-US" dirty="0" smtClean="0"/>
              <a:t>）；</a:t>
            </a:r>
            <a:r>
              <a:rPr lang="zh-CN" altLang="zh-CN" dirty="0" smtClean="0"/>
              <a:t>有</a:t>
            </a:r>
            <a:r>
              <a:rPr lang="zh-CN" altLang="zh-CN" dirty="0"/>
              <a:t>的保持数据长期不变， 你在扣缴客户端的信息长年保持不变，一方面与真实的工资支出不相符，一方面会形成虚假的申报，带来的后果是未领到工资的民工在下年可能通过手机</a:t>
            </a:r>
            <a:r>
              <a:rPr lang="en-US" altLang="zh-CN" dirty="0"/>
              <a:t>APP</a:t>
            </a:r>
            <a:r>
              <a:rPr lang="zh-CN" altLang="zh-CN" dirty="0"/>
              <a:t>向税务机关进行个税申诉，企业将面临补税和罚款。</a:t>
            </a:r>
            <a:endParaRPr lang="zh-CN" altLang="zh-CN" dirty="0"/>
          </a:p>
        </p:txBody>
      </p:sp>
      <p:sp>
        <p:nvSpPr>
          <p:cNvPr id="3" name="标题 2"/>
          <p:cNvSpPr>
            <a:spLocks noGrp="1"/>
          </p:cNvSpPr>
          <p:nvPr>
            <p:ph type="title"/>
          </p:nvPr>
        </p:nvSpPr>
        <p:spPr>
          <a:xfrm>
            <a:off x="457200" y="338328"/>
            <a:ext cx="8075240" cy="1002440"/>
          </a:xfrm>
        </p:spPr>
        <p:txBody>
          <a:bodyPr>
            <a:normAutofit fontScale="90000"/>
          </a:bodyPr>
          <a:lstStyle/>
          <a:p>
            <a:r>
              <a:rPr lang="zh-CN" altLang="zh-CN" b="1" dirty="0">
                <a:solidFill>
                  <a:srgbClr val="FF0000"/>
                </a:solidFill>
                <a:sym typeface="+mn-ea"/>
              </a:rPr>
              <a:t>目前企业在金三系统填报相关报表的现状</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zh-CN" sz="3200" b="1" dirty="0">
                <a:solidFill>
                  <a:srgbClr val="FF0000"/>
                </a:solidFill>
                <a:sym typeface="+mn-ea"/>
              </a:rPr>
              <a:t>目前企业在金三系统填报相关报表的现状</a:t>
            </a:r>
            <a:endParaRPr lang="zh-CN" altLang="en-US" sz="3200"/>
          </a:p>
        </p:txBody>
      </p:sp>
      <p:sp>
        <p:nvSpPr>
          <p:cNvPr id="3" name="内容占位符 2"/>
          <p:cNvSpPr>
            <a:spLocks noGrp="1"/>
          </p:cNvSpPr>
          <p:nvPr>
            <p:ph idx="1"/>
          </p:nvPr>
        </p:nvSpPr>
        <p:spPr/>
        <p:txBody>
          <a:bodyPr/>
          <a:p>
            <a:pPr algn="ctr"/>
            <a:r>
              <a:rPr lang="zh-CN" altLang="en-US" sz="2800"/>
              <a:t>城镇土地使用税和房产税</a:t>
            </a:r>
            <a:endParaRPr lang="zh-CN" altLang="en-US" sz="2800"/>
          </a:p>
          <a:p>
            <a:endParaRPr lang="zh-CN" altLang="en-US" sz="2800" b="1">
              <a:solidFill>
                <a:srgbClr val="7030A0"/>
              </a:solidFill>
            </a:endParaRPr>
          </a:p>
          <a:p>
            <a:r>
              <a:rPr lang="zh-CN" altLang="en-US" sz="2800" b="1">
                <a:sym typeface="+mn-ea"/>
              </a:rPr>
              <a:t>目前未见到城镇土地使用税和房产税的申报</a:t>
            </a:r>
            <a:endParaRPr lang="zh-CN" altLang="en-US" sz="2800" b="1"/>
          </a:p>
          <a:p>
            <a:r>
              <a:rPr lang="zh-CN" altLang="en-US" sz="2800" b="1">
                <a:solidFill>
                  <a:srgbClr val="7030A0"/>
                </a:solidFill>
                <a:sym typeface="+mn-ea"/>
              </a:rPr>
              <a:t>税法规定：在城市、县城、建制镇、工矿企业范围内从事生产经营的单位和个人均应缴纳。</a:t>
            </a:r>
            <a:endParaRPr lang="zh-CN" altLang="en-US" sz="2800" b="1">
              <a:solidFill>
                <a:srgbClr val="7030A0"/>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08050" y="1563370"/>
            <a:ext cx="7327900" cy="5039995"/>
          </a:xfrm>
        </p:spPr>
        <p:txBody>
          <a:bodyPr/>
          <a:lstStyle/>
          <a:p>
            <a:r>
              <a:rPr lang="en-US" altLang="zh-CN" dirty="0" smtClean="0"/>
              <a:t>      </a:t>
            </a:r>
            <a:r>
              <a:rPr lang="en-US" altLang="zh-CN" sz="2800" dirty="0" smtClean="0"/>
              <a:t> </a:t>
            </a:r>
            <a:r>
              <a:rPr lang="zh-CN" altLang="zh-CN" sz="2800" dirty="0"/>
              <a:t>增值税税申报表中</a:t>
            </a:r>
            <a:r>
              <a:rPr lang="zh-CN" altLang="zh-CN" sz="2800" dirty="0" smtClean="0"/>
              <a:t>的应</a:t>
            </a:r>
            <a:r>
              <a:rPr lang="zh-CN" altLang="zh-CN" sz="2800" dirty="0"/>
              <a:t>税收入与免税收入的合计为企业的全部收入，与财务报表的主营业务收入相匹配，同时也应与企业所得税年度申报表中的收入总额相匹配；</a:t>
            </a:r>
            <a:endParaRPr lang="zh-CN" altLang="zh-CN" sz="2800" dirty="0"/>
          </a:p>
          <a:p>
            <a:r>
              <a:rPr lang="zh-CN" altLang="zh-CN" sz="2800" dirty="0"/>
              <a:t>企业所得税年报中应付职薪酬填报的数据应与企业代扣代缴个人所得税客户端支付的薪酬相匹配</a:t>
            </a:r>
            <a:r>
              <a:rPr lang="zh-CN" altLang="zh-CN" sz="2800" dirty="0" smtClean="0"/>
              <a:t>；【申报问题】</a:t>
            </a:r>
            <a:endParaRPr lang="en-US" altLang="zh-CN" sz="2800" dirty="0" smtClean="0"/>
          </a:p>
          <a:p>
            <a:r>
              <a:rPr lang="zh-CN" altLang="zh-CN" sz="2800" dirty="0" smtClean="0"/>
              <a:t>财务</a:t>
            </a:r>
            <a:r>
              <a:rPr lang="zh-CN" altLang="zh-CN" sz="2800" dirty="0"/>
              <a:t>报表中利润表与资产负债表中相关</a:t>
            </a:r>
            <a:r>
              <a:rPr lang="zh-CN" altLang="zh-CN" sz="2800" b="1" dirty="0">
                <a:solidFill>
                  <a:srgbClr val="FF0000"/>
                </a:solidFill>
              </a:rPr>
              <a:t>资产或负债</a:t>
            </a:r>
            <a:r>
              <a:rPr lang="zh-CN" altLang="zh-CN" sz="2800" dirty="0"/>
              <a:t>项目相匹配；</a:t>
            </a:r>
            <a:endParaRPr lang="zh-CN" altLang="zh-CN" sz="2800" dirty="0"/>
          </a:p>
          <a:p>
            <a:endParaRPr lang="zh-CN" altLang="zh-CN" dirty="0"/>
          </a:p>
          <a:p>
            <a:endParaRPr lang="zh-CN" altLang="en-US" dirty="0"/>
          </a:p>
        </p:txBody>
      </p:sp>
      <p:sp>
        <p:nvSpPr>
          <p:cNvPr id="3" name="标题 2"/>
          <p:cNvSpPr>
            <a:spLocks noGrp="1"/>
          </p:cNvSpPr>
          <p:nvPr>
            <p:ph type="title"/>
          </p:nvPr>
        </p:nvSpPr>
        <p:spPr>
          <a:xfrm>
            <a:off x="756920" y="503555"/>
            <a:ext cx="8229600" cy="582613"/>
          </a:xfrm>
        </p:spPr>
        <p:txBody>
          <a:bodyPr>
            <a:normAutofit fontScale="90000"/>
          </a:bodyPr>
          <a:lstStyle/>
          <a:p>
            <a:pPr algn="ctr"/>
            <a:r>
              <a:rPr lang="zh-CN" altLang="zh-CN" b="1" dirty="0">
                <a:solidFill>
                  <a:srgbClr val="FF0000"/>
                </a:solidFill>
              </a:rPr>
              <a:t>金三系统中几个表间的关系</a:t>
            </a:r>
            <a:endParaRPr lang="zh-CN" altLang="zh-CN"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62500"/>
          </a:bodyPr>
          <a:lstStyle/>
          <a:p>
            <a:pPr algn="ctr"/>
            <a:r>
              <a:rPr lang="zh-CN" altLang="zh-CN" dirty="0"/>
              <a:t>相关税收风险</a:t>
            </a:r>
            <a:endParaRPr lang="zh-CN" altLang="zh-CN" dirty="0"/>
          </a:p>
          <a:p>
            <a:r>
              <a:rPr lang="zh-CN" altLang="zh-CN" dirty="0"/>
              <a:t>一是收入、成本不匹配，导致在企业申报企业所得税时出现少计收入虚列成本而少缴纳企业所得税。 上述中的两种情况 是目前企业普遍存在的。</a:t>
            </a:r>
            <a:endParaRPr lang="zh-CN" altLang="zh-CN" dirty="0"/>
          </a:p>
          <a:p>
            <a:r>
              <a:rPr lang="zh-CN" altLang="zh-CN" dirty="0"/>
              <a:t>二是个税扣缴客户端发放工资人员信息不真实，导致自然人纳税人的投诉，结果是扣缴人涉嫌编造虚假计税依据虚列成本，特别是劳务公司。面临税法的处罚、补税。</a:t>
            </a:r>
            <a:endParaRPr lang="zh-CN" altLang="zh-CN" dirty="0"/>
          </a:p>
          <a:p>
            <a:r>
              <a:rPr lang="zh-CN" altLang="zh-CN" dirty="0"/>
              <a:t>三是关于收入款项长期挂记在法定代表人名下。【超过一年的，视同利润分配，按股息红利计征个人所得税】</a:t>
            </a:r>
            <a:endParaRPr lang="zh-CN" altLang="zh-CN" dirty="0"/>
          </a:p>
          <a:p>
            <a:r>
              <a:rPr lang="zh-CN" altLang="zh-CN" dirty="0"/>
              <a:t>四是长期盈利。未进行利润分配，根据税法规定【公司章程】，</a:t>
            </a:r>
            <a:r>
              <a:rPr lang="zh-CN" altLang="zh-CN" dirty="0">
                <a:sym typeface="+mn-ea"/>
              </a:rPr>
              <a:t>视同利润分配，按股息红利计征个人所得税【例】</a:t>
            </a:r>
            <a:endParaRPr lang="zh-CN" altLang="zh-CN" dirty="0">
              <a:sym typeface="+mn-ea"/>
            </a:endParaRPr>
          </a:p>
          <a:p>
            <a:r>
              <a:rPr lang="zh-CN" altLang="zh-CN" dirty="0">
                <a:sym typeface="+mn-ea"/>
              </a:rPr>
              <a:t>五是税负偏低【增值税、企业所得税】</a:t>
            </a:r>
            <a:endParaRPr lang="zh-CN" altLang="zh-CN" dirty="0">
              <a:sym typeface="+mn-ea"/>
            </a:endParaRPr>
          </a:p>
          <a:p>
            <a:r>
              <a:rPr lang="zh-CN" altLang="zh-CN" dirty="0">
                <a:sym typeface="+mn-ea"/>
              </a:rPr>
              <a:t>六是长期亏损，企业正常经营【与行业特点不相符】</a:t>
            </a:r>
            <a:endParaRPr lang="zh-CN" altLang="zh-CN" dirty="0">
              <a:sym typeface="+mn-ea"/>
            </a:endParaRPr>
          </a:p>
          <a:p>
            <a:r>
              <a:rPr lang="zh-CN" altLang="zh-CN" dirty="0">
                <a:sym typeface="+mn-ea"/>
              </a:rPr>
              <a:t>七是资产负债表</a:t>
            </a:r>
            <a:r>
              <a:rPr lang="en-US" altLang="zh-CN" dirty="0">
                <a:sym typeface="+mn-ea"/>
              </a:rPr>
              <a:t>“</a:t>
            </a:r>
            <a:r>
              <a:rPr lang="zh-CN" altLang="en-US" dirty="0">
                <a:sym typeface="+mn-ea"/>
              </a:rPr>
              <a:t>实收资本</a:t>
            </a:r>
            <a:r>
              <a:rPr lang="en-US" altLang="zh-CN" dirty="0">
                <a:sym typeface="+mn-ea"/>
              </a:rPr>
              <a:t>”</a:t>
            </a:r>
            <a:r>
              <a:rPr lang="zh-CN" altLang="en-US" dirty="0">
                <a:sym typeface="+mn-ea"/>
              </a:rPr>
              <a:t>项目下，无金额填报。未出资的风险</a:t>
            </a:r>
            <a:endParaRPr lang="zh-CN" altLang="zh-CN" dirty="0"/>
          </a:p>
          <a:p>
            <a:endParaRPr lang="zh-CN" altLang="zh-CN" dirty="0"/>
          </a:p>
        </p:txBody>
      </p:sp>
      <p:sp>
        <p:nvSpPr>
          <p:cNvPr id="3" name="标题 2"/>
          <p:cNvSpPr>
            <a:spLocks noGrp="1"/>
          </p:cNvSpPr>
          <p:nvPr>
            <p:ph type="title"/>
          </p:nvPr>
        </p:nvSpPr>
        <p:spPr>
          <a:xfrm>
            <a:off x="457200" y="190500"/>
            <a:ext cx="8229600" cy="869315"/>
          </a:xfrm>
        </p:spPr>
        <p:txBody>
          <a:bodyPr>
            <a:normAutofit fontScale="90000"/>
          </a:bodyPr>
          <a:lstStyle/>
          <a:p>
            <a:pPr algn="ctr"/>
            <a:r>
              <a:rPr lang="zh-CN" altLang="zh-CN" b="1" dirty="0">
                <a:solidFill>
                  <a:srgbClr val="FF0000"/>
                </a:solidFill>
              </a:rPr>
              <a:t>目前企业在金三系统填报相关报表存在的</a:t>
            </a:r>
            <a:br>
              <a:rPr lang="zh-CN" altLang="zh-CN" b="1" dirty="0">
                <a:solidFill>
                  <a:srgbClr val="FF0000"/>
                </a:solidFill>
              </a:rPr>
            </a:br>
            <a:r>
              <a:rPr lang="zh-CN" altLang="zh-CN" b="1" dirty="0">
                <a:solidFill>
                  <a:srgbClr val="FF0000"/>
                </a:solidFill>
              </a:rPr>
              <a:t>主要风险</a:t>
            </a:r>
            <a:endParaRPr lang="zh-CN" altLang="zh-CN" b="1" dirty="0">
              <a:solidFill>
                <a:srgbClr val="FF0000"/>
              </a:solidFill>
            </a:endParaRPr>
          </a:p>
        </p:txBody>
      </p:sp>
    </p:spTree>
  </p:cSld>
  <p:clrMapOvr>
    <a:masterClrMapping/>
  </p:clrMapOvr>
</p:sld>
</file>

<file path=ppt/theme/theme1.xml><?xml version="1.0" encoding="utf-8"?>
<a:theme xmlns:a="http://schemas.openxmlformats.org/drawingml/2006/main" name="蓝色波浪">
  <a:themeElements>
    <a:clrScheme name="">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9E2"/>
      </a:accent5>
      <a:accent6>
        <a:srgbClr val="2D89E5"/>
      </a:accent6>
      <a:hlink>
        <a:srgbClr val="CC3300"/>
      </a:hlink>
      <a:folHlink>
        <a:srgbClr val="9966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9E2"/>
        </a:accent5>
        <a:accent6>
          <a:srgbClr val="2D89E5"/>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0</TotalTime>
  <Words>8216</Words>
  <Application>WPS 演示</Application>
  <PresentationFormat>全屏显示(4:3)</PresentationFormat>
  <Paragraphs>235</Paragraphs>
  <Slides>26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Arial</vt:lpstr>
      <vt:lpstr>宋体</vt:lpstr>
      <vt:lpstr>Wingdings</vt:lpstr>
      <vt:lpstr>隶书</vt:lpstr>
      <vt:lpstr>微软雅黑</vt:lpstr>
      <vt:lpstr>Arial Unicode MS</vt:lpstr>
      <vt:lpstr>Calibri</vt:lpstr>
      <vt:lpstr>仿宋</vt:lpstr>
      <vt:lpstr>蓝色波浪</vt:lpstr>
      <vt:lpstr>商贸企业 </vt:lpstr>
      <vt:lpstr>你是一名光荣的纳税义务人</vt:lpstr>
      <vt:lpstr>目前企业在金三系统填报相关报表的现状  </vt:lpstr>
      <vt:lpstr>目前企业在金三系统填报相关报表的现状</vt:lpstr>
      <vt:lpstr>目前企业在金三系统填报相关报表的现状</vt:lpstr>
      <vt:lpstr>目前企业在金三系统填报相关报表的现状</vt:lpstr>
      <vt:lpstr>目前企业在金三系统填报相关报表的现状</vt:lpstr>
      <vt:lpstr>金三系统中几个表间的关系</vt:lpstr>
      <vt:lpstr>目前企业在金三系统填报相关报表存在的 主要风险</vt:lpstr>
      <vt:lpstr>增值税行业税负参考值</vt:lpstr>
      <vt:lpstr>企业所得税税负参考</vt:lpstr>
      <vt:lpstr>企业所得税税负参考</vt:lpstr>
      <vt:lpstr>小微企业与小规模企业的区分</vt:lpstr>
      <vt:lpstr>小微企业与小规模企业纳税的区分（一）</vt:lpstr>
      <vt:lpstr>小微企业与小规模企业纳税的区分（二）</vt:lpstr>
      <vt:lpstr>小微企业与小规模企业纳税的区分（三）</vt:lpstr>
      <vt:lpstr>关于发票(开具要求）</vt:lpstr>
      <vt:lpstr>关于发票（处罚）</vt:lpstr>
      <vt:lpstr>                   关于发票（处罚）</vt:lpstr>
      <vt:lpstr>关于发票（虚开的认定）</vt:lpstr>
      <vt:lpstr>关于发票（刑罚）</vt:lpstr>
      <vt:lpstr> 特大虚开发票案！ 20000000000！200多人被抓 </vt:lpstr>
      <vt:lpstr>“首违不罚”清单</vt:lpstr>
      <vt:lpstr>关于纳税申报</vt:lpstr>
      <vt:lpstr>关于纳税申报</vt:lpstr>
      <vt:lpstr>                       谢谢大家</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农村农业专业合作社 </dc:title>
  <dc:creator>lenovo</dc:creator>
  <cp:lastModifiedBy>Administrator</cp:lastModifiedBy>
  <cp:revision>71</cp:revision>
  <dcterms:created xsi:type="dcterms:W3CDTF">2021-05-18T00:43:00Z</dcterms:created>
  <dcterms:modified xsi:type="dcterms:W3CDTF">2021-06-02T09:10:43Z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2052-10.8.0.6423</vt:lpwstr>
  </property>
</Properties>
</file>