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303" r:id="rId26"/>
    <p:sldId id="305" r:id="rId27"/>
    <p:sldId id="304" r:id="rId28"/>
    <p:sldId id="311" r:id="rId29"/>
    <p:sldId id="312" r:id="rId30"/>
    <p:sldId id="313" r:id="rId31"/>
    <p:sldId id="306" r:id="rId32"/>
    <p:sldId id="315" r:id="rId33"/>
    <p:sldId id="318" r:id="rId34"/>
    <p:sldId id="308" r:id="rId35"/>
    <p:sldId id="310" r:id="rId3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9" autoAdjust="0"/>
  </p:normalViewPr>
  <p:slideViewPr>
    <p:cSldViewPr>
      <p:cViewPr varScale="1">
        <p:scale>
          <a:sx n="71" d="100"/>
          <a:sy n="71" d="100"/>
        </p:scale>
        <p:origin x="-113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2"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3"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4"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5"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8E92328-FD9C-42E5-9E18-2AB7FCB9450D}" type="slidenum">
              <a:rPr lang="zh-CN" altLang="en-US" smtClean="0"/>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7"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8"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9"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0" name="Freeform 19"/>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8E92328-FD9C-42E5-9E18-2AB7FCB9450D}" type="slidenum">
              <a:rPr lang="zh-CN" altLang="en-US" smtClean="0"/>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0" name="Freeform 18"/>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1" name="Freeform 22"/>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2" name="Freeform 26"/>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3" name="Freeform 10"/>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8E92328-FD9C-42E5-9E18-2AB7FCB9450D}" type="slidenum">
              <a:rPr lang="zh-CN" altLang="en-US" smtClean="0"/>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Date Placeholder 1"/>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8E92328-FD9C-42E5-9E18-2AB7FCB9450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8E92328-FD9C-42E5-9E18-2AB7FCB9450D}" type="slidenum">
              <a:rPr lang="zh-CN" altLang="en-US" smtClean="0"/>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26"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27"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8"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9" name="Freeform 28"/>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1"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2"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3"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4"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191B5F26-5858-49E4-9D95-6045EF4B154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8E92328-FD9C-42E5-9E18-2AB7FCB9450D}" type="slidenum">
              <a:rPr lang="zh-CN" altLang="en-US" smtClean="0"/>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91B5F26-5858-49E4-9D95-6045EF4B154F}" type="datetimeFigureOut">
              <a:rPr lang="zh-CN" altLang="en-US" smtClean="0"/>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8E92328-FD9C-42E5-9E18-2AB7FCB9450D}" type="slidenum">
              <a:rPr lang="zh-CN" altLang="en-US" smtClean="0"/>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shui5.cn/article/4d/48261.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www.so.com/s?q=%E8%B4%AD%E9%94%80%E5%90%88%E5%90%8C&amp;ie=utf-8&amp;src=internal_wenda_recommend_textn" TargetMode="External"/><Relationship Id="rId2" Type="http://schemas.openxmlformats.org/officeDocument/2006/relationships/hyperlink" Target="http://www.so.com/s?q=%E5%86%9C%E4%B8%9A%E7%94%9F%E4%BA%A7%E8%B5%84%E6%96%99&amp;ie=utf-8&amp;src=internal_wenda_recommend_textn" TargetMode="External"/><Relationship Id="rId1" Type="http://schemas.openxmlformats.org/officeDocument/2006/relationships/hyperlink" Target="http://www.so.com/s?q=%E5%86%9C%E6%B0%91%E4%B8%93%E4%B8%9A%E5%90%88%E4%BD%9C%E7%A4%BE&amp;ie=utf-8&amp;src=internal_wenda_recommend_text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9" Type="http://schemas.openxmlformats.org/officeDocument/2006/relationships/hyperlink" Target="http://www.so.com/s?q=%E4%B8%AA%E4%BA%BA%E6%89%80%E5%BE%97%E7%A8%8E&amp;ie=utf-8&amp;src=internal_wenda_recommend_textn" TargetMode="External"/><Relationship Id="rId8" Type="http://schemas.openxmlformats.org/officeDocument/2006/relationships/hyperlink" Target="http://www.so.com/s?q=%E4%BC%81%E4%B8%9A%E6%89%80%E5%BE%97%E7%A8%8E&amp;ie=utf-8&amp;src=internal_wenda_recommend_textn" TargetMode="External"/><Relationship Id="rId7" Type="http://schemas.openxmlformats.org/officeDocument/2006/relationships/hyperlink" Target="http://www.so.com/s?q=%E5%B0%8F%E5%BE%AE%E4%BC%81%E4%B8%9A&amp;ie=utf-8&amp;src=internal_wenda_recommend_textn" TargetMode="External"/><Relationship Id="rId6" Type="http://schemas.openxmlformats.org/officeDocument/2006/relationships/hyperlink" Target="http://www.so.com/s?q=%E7%A8%8E%E9%A2%9D&amp;ie=utf-8&amp;src=internal_wenda_recommend_textn" TargetMode="External"/><Relationship Id="rId5" Type="http://schemas.openxmlformats.org/officeDocument/2006/relationships/hyperlink" Target="http://www.so.com/s?q=%E5%8F%91%E7%A5%A8&amp;ie=utf-8&amp;src=internal_wenda_recommend_textn" TargetMode="External"/><Relationship Id="rId4" Type="http://schemas.openxmlformats.org/officeDocument/2006/relationships/hyperlink" Target="http://www.so.com/s?q=%E4%B8%80%E8%88%AC%E7%BA%B3%E7%A8%8E%E4%BA%BA&amp;ie=utf-8&amp;src=internal_wenda_recommend_textn" TargetMode="External"/><Relationship Id="rId3" Type="http://schemas.openxmlformats.org/officeDocument/2006/relationships/hyperlink" Target="http://www.so.com/s?q=%E4%BC%81%E4%B8%9A%E7%AE%A1%E7%90%86&amp;ie=utf-8&amp;src=internal_wenda_recommend_textn" TargetMode="External"/><Relationship Id="rId2" Type="http://schemas.openxmlformats.org/officeDocument/2006/relationships/hyperlink" Target="http://www.so.com/s?q=%E5%A2%9E%E5%80%BC%E7%A8%8E&amp;ie=utf-8&amp;src=internal_wenda_recommend_textn" TargetMode="External"/><Relationship Id="rId11" Type="http://schemas.openxmlformats.org/officeDocument/2006/relationships/slideLayout" Target="../slideLayouts/slideLayout2.xml"/><Relationship Id="rId10" Type="http://schemas.openxmlformats.org/officeDocument/2006/relationships/hyperlink" Target="http://www.so.com/s?q=%E8%B5%84%E4%BA%A7%E8%A7%84%E6%A8%A1&amp;ie=utf-8&amp;src=internal_wenda_recommend_textn" TargetMode="External"/><Relationship Id="rId1" Type="http://schemas.openxmlformats.org/officeDocument/2006/relationships/hyperlink" Target="http://www.so.com/s?q=%E5%B0%8F%E8%A7%84%E6%A8%A1%E7%BA%B3%E7%A8%8E%E4%BA%BA&amp;ie=utf-8&amp;src=internal_wenda_recommend_textn"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www.64365.com/baike/gszc/" TargetMode="External"/><Relationship Id="rId2" Type="http://schemas.openxmlformats.org/officeDocument/2006/relationships/hyperlink" Target="http://www.64365.com/baike/wyzr/" TargetMode="External"/><Relationship Id="rId1" Type="http://schemas.openxmlformats.org/officeDocument/2006/relationships/hyperlink" Target="http://www.64365.com/baike/gsf/"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shui5.cn/article/88/3268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effectLst>
            <a:glow rad="228600">
              <a:schemeClr val="accent2">
                <a:satMod val="175000"/>
                <a:alpha val="40000"/>
              </a:schemeClr>
            </a:glow>
          </a:effectLst>
        </p:spPr>
        <p:txBody>
          <a:bodyPr>
            <a:normAutofit/>
          </a:bodyPr>
          <a:lstStyle/>
          <a:p>
            <a:r>
              <a:rPr lang="zh-CN" altLang="zh-CN" b="1" dirty="0">
                <a:latin typeface="隶书" panose="02010509060101010101" pitchFamily="49" charset="-122"/>
                <a:ea typeface="隶书" panose="02010509060101010101" pitchFamily="49" charset="-122"/>
              </a:rPr>
              <a:t>农村农业专业合作社</a:t>
            </a:r>
            <a:br>
              <a:rPr lang="zh-CN" altLang="zh-CN" dirty="0">
                <a:latin typeface="隶书" panose="02010509060101010101" pitchFamily="49" charset="-122"/>
                <a:ea typeface="隶书" panose="02010509060101010101" pitchFamily="49" charset="-122"/>
              </a:rPr>
            </a:br>
            <a:endParaRPr lang="zh-CN" altLang="en-US" dirty="0">
              <a:latin typeface="隶书" panose="02010509060101010101" pitchFamily="49" charset="-122"/>
              <a:ea typeface="隶书" panose="02010509060101010101" pitchFamily="49" charset="-122"/>
            </a:endParaRPr>
          </a:p>
        </p:txBody>
      </p:sp>
      <p:sp>
        <p:nvSpPr>
          <p:cNvPr id="3" name="副标题 2"/>
          <p:cNvSpPr>
            <a:spLocks noGrp="1"/>
          </p:cNvSpPr>
          <p:nvPr>
            <p:ph type="subTitle" idx="1"/>
          </p:nvPr>
        </p:nvSpPr>
        <p:spPr>
          <a:effectLst>
            <a:glow rad="139700">
              <a:schemeClr val="accent2">
                <a:satMod val="175000"/>
                <a:alpha val="40000"/>
              </a:schemeClr>
            </a:glow>
            <a:reflection blurRad="6350" stA="52000" endA="300" endPos="35000" dir="5400000" sy="-100000" algn="bl" rotWithShape="0"/>
          </a:effectLst>
        </p:spPr>
        <p:txBody>
          <a:bodyPr>
            <a:normAutofit/>
          </a:bodyPr>
          <a:lstStyle/>
          <a:p>
            <a:r>
              <a:rPr lang="zh-CN" altLang="zh-CN" sz="3600" b="1" dirty="0">
                <a:latin typeface="隶书" panose="02010509060101010101" pitchFamily="49" charset="-122"/>
                <a:ea typeface="隶书" panose="02010509060101010101" pitchFamily="49" charset="-122"/>
              </a:rPr>
              <a:t>涉税风险提示提醒座谈会提纲</a:t>
            </a:r>
            <a:endParaRPr lang="zh-CN" altLang="zh-CN" sz="3600" dirty="0">
              <a:latin typeface="隶书" panose="02010509060101010101" pitchFamily="49" charset="-122"/>
              <a:ea typeface="隶书" panose="02010509060101010101" pitchFamily="49" charset="-122"/>
            </a:endParaRPr>
          </a:p>
          <a:p>
            <a:endParaRPr lang="zh-CN" altLang="en-US" sz="3600" dirty="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99592" y="1700808"/>
            <a:ext cx="7380808" cy="4425355"/>
          </a:xfrm>
        </p:spPr>
        <p:txBody>
          <a:bodyPr>
            <a:normAutofit lnSpcReduction="20000"/>
          </a:bodyPr>
          <a:lstStyle/>
          <a:p>
            <a:endParaRPr lang="en-US" altLang="zh-CN" dirty="0" smtClean="0"/>
          </a:p>
          <a:p>
            <a:r>
              <a:rPr lang="zh-CN" altLang="zh-CN" dirty="0" smtClean="0"/>
              <a:t>农业</a:t>
            </a:r>
            <a:r>
              <a:rPr lang="zh-CN" altLang="zh-CN" dirty="0"/>
              <a:t>产品征税范围注释</a:t>
            </a:r>
            <a:r>
              <a:rPr lang="en-US" altLang="zh-CN" dirty="0"/>
              <a:t>(</a:t>
            </a:r>
            <a:r>
              <a:rPr lang="zh-CN" altLang="en-US" dirty="0"/>
              <a:t>选取我县可能涉及到的）</a:t>
            </a:r>
            <a:endParaRPr lang="zh-CN" altLang="zh-CN" dirty="0"/>
          </a:p>
          <a:p>
            <a:r>
              <a:rPr lang="zh-CN" altLang="zh-CN" dirty="0"/>
              <a:t>　</a:t>
            </a:r>
            <a:r>
              <a:rPr lang="zh-CN" altLang="zh-CN" b="1" dirty="0"/>
              <a:t>农业产品是指种植业、养殖业、林业、牧业、水产业生产的各种植物、动物的初级产品。农业产品的征税范围包括：</a:t>
            </a:r>
            <a:endParaRPr lang="zh-CN" altLang="zh-CN" dirty="0"/>
          </a:p>
          <a:p>
            <a:r>
              <a:rPr lang="zh-CN" altLang="zh-CN" b="1" dirty="0"/>
              <a:t>    一、植物</a:t>
            </a:r>
            <a:r>
              <a:rPr lang="zh-CN" altLang="zh-CN" b="1" dirty="0" smtClean="0"/>
              <a:t>类</a:t>
            </a:r>
            <a:endParaRPr lang="en-US" altLang="zh-CN" b="1" dirty="0" smtClean="0"/>
          </a:p>
          <a:p>
            <a:r>
              <a:rPr lang="zh-CN" altLang="zh-CN" b="1" dirty="0"/>
              <a:t>（一）粮食</a:t>
            </a:r>
            <a:endParaRPr lang="zh-CN" altLang="zh-CN" dirty="0"/>
          </a:p>
          <a:p>
            <a:r>
              <a:rPr lang="zh-CN" altLang="zh-CN" b="1" dirty="0"/>
              <a:t>　　粮食是指各种主食食科植物果实的总称。本货物的征税范围包括小麦，</a:t>
            </a:r>
            <a:r>
              <a:rPr lang="zh-CN" altLang="zh-CN" b="1" dirty="0">
                <a:solidFill>
                  <a:srgbClr val="FF0000"/>
                </a:solidFill>
              </a:rPr>
              <a:t>稻谷，玉米，高粱，谷子</a:t>
            </a:r>
            <a:r>
              <a:rPr lang="zh-CN" altLang="zh-CN" b="1" dirty="0"/>
              <a:t>和其他杂粮（如：大麦，燕麦等），以及经碾磨、脱壳等工艺加工后的粮食（如：面粉、米、玉米面、渣等）</a:t>
            </a:r>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a:t>
            </a:r>
            <a:r>
              <a:rPr lang="zh-CN" altLang="en-US" sz="4000" dirty="0" smtClean="0"/>
              <a:t>优惠</a:t>
            </a:r>
            <a:r>
              <a:rPr lang="zh-CN" altLang="en-US" dirty="0" smtClean="0">
                <a:solidFill>
                  <a:srgbClr val="FF0000"/>
                </a:solidFill>
              </a:rPr>
              <a:t>增值税方面</a:t>
            </a:r>
            <a:endParaRPr lang="zh-CN" alt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99592" y="1916832"/>
            <a:ext cx="7380808" cy="4209331"/>
          </a:xfrm>
        </p:spPr>
        <p:txBody>
          <a:bodyPr>
            <a:normAutofit fontScale="92500" lnSpcReduction="20000"/>
          </a:bodyPr>
          <a:lstStyle/>
          <a:p>
            <a:r>
              <a:rPr lang="zh-CN" altLang="zh-CN" dirty="0"/>
              <a:t>（二）蔬菜</a:t>
            </a:r>
            <a:endParaRPr lang="zh-CN" altLang="zh-CN" dirty="0"/>
          </a:p>
          <a:p>
            <a:r>
              <a:rPr lang="zh-CN" altLang="zh-CN" dirty="0"/>
              <a:t>　　蔬菜是指可作副食的草本、木本植物的总称。本货物的征税范围包括各种蔬菜、</a:t>
            </a:r>
            <a:r>
              <a:rPr lang="zh-CN" altLang="zh-CN" b="1" dirty="0">
                <a:solidFill>
                  <a:srgbClr val="FF0000"/>
                </a:solidFill>
              </a:rPr>
              <a:t>菌类植物</a:t>
            </a:r>
            <a:r>
              <a:rPr lang="zh-CN" altLang="zh-CN" dirty="0"/>
              <a:t>和少数可作副食的木本植物。</a:t>
            </a:r>
            <a:endParaRPr lang="zh-CN" altLang="zh-CN" dirty="0"/>
          </a:p>
          <a:p>
            <a:r>
              <a:rPr lang="zh-CN" altLang="zh-CN" dirty="0"/>
              <a:t>　　经晾晒、冷藏、冷冻、包装、脱水等工序加工的蔬菜、腌菜、咸菜、酱菜和盐渍蔬菜等，也属于本货物的征税范围</a:t>
            </a:r>
            <a:r>
              <a:rPr lang="zh-CN" altLang="zh-CN" dirty="0" smtClean="0"/>
              <a:t>。</a:t>
            </a:r>
            <a:endParaRPr lang="en-US" altLang="zh-CN" dirty="0" smtClean="0"/>
          </a:p>
          <a:p>
            <a:r>
              <a:rPr lang="zh-CN" altLang="zh-CN" dirty="0" smtClean="0"/>
              <a:t>（</a:t>
            </a:r>
            <a:r>
              <a:rPr lang="zh-CN" altLang="en-US" dirty="0" smtClean="0"/>
              <a:t>三</a:t>
            </a:r>
            <a:r>
              <a:rPr lang="zh-CN" altLang="zh-CN" dirty="0" smtClean="0"/>
              <a:t>）</a:t>
            </a:r>
            <a:r>
              <a:rPr lang="zh-CN" altLang="zh-CN" dirty="0"/>
              <a:t>茶叶（枣芽茶）</a:t>
            </a:r>
            <a:endParaRPr lang="zh-CN" altLang="zh-CN" dirty="0"/>
          </a:p>
          <a:p>
            <a:r>
              <a:rPr lang="zh-CN" altLang="zh-CN" dirty="0"/>
              <a:t>　　茶叶是指从茶树上采摘下来的鲜叶和嫩芽（即茶青），以及经吹干、揉拌、发酵、烘干等工序初制的茶。本货物的征税范围包括各种毛茶（如红毛茶、绿毛茶、乌龙毛茶、白毛茶、黑毛茶等）。</a:t>
            </a:r>
            <a:endParaRPr lang="zh-CN" altLang="zh-CN" dirty="0"/>
          </a:p>
          <a:p>
            <a:r>
              <a:rPr lang="zh-CN" altLang="zh-CN" dirty="0"/>
              <a:t>　　精制茶、边销茶及掺对各种药物的茶和茶饮料，不属于本货物的征税范围。</a:t>
            </a:r>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55577" y="1700808"/>
            <a:ext cx="7524824" cy="4425355"/>
          </a:xfrm>
        </p:spPr>
        <p:txBody>
          <a:bodyPr>
            <a:normAutofit fontScale="92500" lnSpcReduction="20000"/>
          </a:bodyPr>
          <a:lstStyle/>
          <a:p>
            <a:r>
              <a:rPr lang="zh-CN" altLang="zh-CN" dirty="0" smtClean="0"/>
              <a:t>（</a:t>
            </a:r>
            <a:r>
              <a:rPr lang="zh-CN" altLang="en-US" dirty="0" smtClean="0"/>
              <a:t>四</a:t>
            </a:r>
            <a:r>
              <a:rPr lang="zh-CN" altLang="zh-CN" dirty="0" smtClean="0"/>
              <a:t>）</a:t>
            </a:r>
            <a:r>
              <a:rPr lang="zh-CN" altLang="zh-CN" dirty="0"/>
              <a:t>园艺植物</a:t>
            </a:r>
            <a:endParaRPr lang="zh-CN" altLang="zh-CN" dirty="0"/>
          </a:p>
          <a:p>
            <a:r>
              <a:rPr lang="zh-CN" altLang="zh-CN" dirty="0"/>
              <a:t>　　园艺植物是指可供食用的果实，如水果、果干（如荔枝干、桂圆干、葡萄干等），干果、果仁、果用瓜（如甜瓜、西瓜、哈密瓜等），以及胡椒、花椒、大料、咖啡豆等</a:t>
            </a:r>
            <a:r>
              <a:rPr lang="zh-CN" altLang="zh-CN" dirty="0" smtClean="0"/>
              <a:t>。</a:t>
            </a:r>
            <a:endParaRPr lang="en-US" altLang="zh-CN" dirty="0" smtClean="0"/>
          </a:p>
          <a:p>
            <a:r>
              <a:rPr lang="zh-CN" altLang="zh-CN" dirty="0" smtClean="0"/>
              <a:t>（</a:t>
            </a:r>
            <a:r>
              <a:rPr lang="zh-CN" altLang="en-US" dirty="0" smtClean="0"/>
              <a:t>五</a:t>
            </a:r>
            <a:r>
              <a:rPr lang="zh-CN" altLang="zh-CN" dirty="0" smtClean="0"/>
              <a:t>）</a:t>
            </a:r>
            <a:r>
              <a:rPr lang="zh-CN" altLang="zh-CN" dirty="0"/>
              <a:t>药用植物</a:t>
            </a:r>
            <a:endParaRPr lang="zh-CN" altLang="zh-CN" dirty="0"/>
          </a:p>
          <a:p>
            <a:r>
              <a:rPr lang="zh-CN" altLang="zh-CN" dirty="0"/>
              <a:t>　　药用植物是指用作</a:t>
            </a:r>
            <a:r>
              <a:rPr lang="zh-CN" altLang="zh-CN" b="1" dirty="0">
                <a:solidFill>
                  <a:srgbClr val="FF0000"/>
                </a:solidFill>
              </a:rPr>
              <a:t>中药原药</a:t>
            </a:r>
            <a:r>
              <a:rPr lang="zh-CN" altLang="zh-CN" dirty="0"/>
              <a:t>的各种植物的根、茎、皮、叶、花、果实等</a:t>
            </a:r>
            <a:r>
              <a:rPr lang="zh-CN" altLang="zh-CN" dirty="0" smtClean="0"/>
              <a:t>。</a:t>
            </a:r>
            <a:endParaRPr lang="en-US" altLang="zh-CN" dirty="0" smtClean="0"/>
          </a:p>
          <a:p>
            <a:r>
              <a:rPr lang="zh-CN" altLang="zh-CN" dirty="0" smtClean="0"/>
              <a:t>（</a:t>
            </a:r>
            <a:r>
              <a:rPr lang="zh-CN" altLang="en-US" dirty="0" smtClean="0"/>
              <a:t>六</a:t>
            </a:r>
            <a:r>
              <a:rPr lang="zh-CN" altLang="zh-CN" dirty="0" smtClean="0"/>
              <a:t>）</a:t>
            </a:r>
            <a:r>
              <a:rPr lang="zh-CN" altLang="zh-CN" dirty="0"/>
              <a:t>油料植物</a:t>
            </a:r>
            <a:endParaRPr lang="zh-CN" altLang="zh-CN" dirty="0"/>
          </a:p>
          <a:p>
            <a:r>
              <a:rPr lang="zh-CN" altLang="zh-CN" dirty="0"/>
              <a:t>　　油料植物是指主要用作榨取油脂的各种植物的根、茎、叶、果实、花或者胚芽组织等初级产品，如</a:t>
            </a:r>
            <a:r>
              <a:rPr lang="zh-CN" altLang="zh-CN" b="1" dirty="0">
                <a:solidFill>
                  <a:srgbClr val="FF0000"/>
                </a:solidFill>
              </a:rPr>
              <a:t>菜子（包括芥菜子）、花生、大豆、葵花子、蓖麻子、芝麻子、胡麻子</a:t>
            </a:r>
            <a:r>
              <a:rPr lang="zh-CN" altLang="zh-CN" dirty="0"/>
              <a:t>、茶子、桐子、橄榄仁、棕榈仁、棉籽等。</a:t>
            </a:r>
            <a:endParaRPr lang="zh-CN" altLang="zh-CN" dirty="0"/>
          </a:p>
          <a:p>
            <a:endParaRPr lang="zh-CN" altLang="zh-CN" dirty="0"/>
          </a:p>
          <a:p>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600" y="1916832"/>
            <a:ext cx="7308800" cy="4209331"/>
          </a:xfrm>
        </p:spPr>
        <p:txBody>
          <a:bodyPr>
            <a:normAutofit lnSpcReduction="10000"/>
          </a:bodyPr>
          <a:lstStyle/>
          <a:p>
            <a:r>
              <a:rPr lang="zh-CN" altLang="zh-CN" dirty="0"/>
              <a:t>　</a:t>
            </a:r>
            <a:r>
              <a:rPr lang="zh-CN" altLang="zh-CN" b="1" dirty="0" smtClean="0"/>
              <a:t>（</a:t>
            </a:r>
            <a:r>
              <a:rPr lang="zh-CN" altLang="en-US" b="1" dirty="0" smtClean="0"/>
              <a:t>七</a:t>
            </a:r>
            <a:r>
              <a:rPr lang="zh-CN" altLang="zh-CN" b="1" dirty="0" smtClean="0"/>
              <a:t>）</a:t>
            </a:r>
            <a:r>
              <a:rPr lang="zh-CN" altLang="zh-CN" b="1" dirty="0"/>
              <a:t>林业产品</a:t>
            </a:r>
            <a:endParaRPr lang="zh-CN" altLang="zh-CN" dirty="0"/>
          </a:p>
          <a:p>
            <a:r>
              <a:rPr lang="zh-CN" altLang="zh-CN" dirty="0"/>
              <a:t>　　林业产品是指乔木、灌木和竹类植物，以及天然树脂、天然橡胶、林业产品的征税范围包括：</a:t>
            </a:r>
            <a:endParaRPr lang="zh-CN" altLang="zh-CN" dirty="0"/>
          </a:p>
          <a:p>
            <a:r>
              <a:rPr lang="zh-CN" altLang="zh-CN" dirty="0"/>
              <a:t>　</a:t>
            </a:r>
            <a:r>
              <a:rPr lang="zh-CN" altLang="zh-CN" b="1" dirty="0"/>
              <a:t>　</a:t>
            </a:r>
            <a:r>
              <a:rPr lang="en-US" altLang="zh-CN" b="1" dirty="0"/>
              <a:t>1</a:t>
            </a:r>
            <a:r>
              <a:rPr lang="zh-CN" altLang="zh-CN" b="1" dirty="0"/>
              <a:t>、</a:t>
            </a:r>
            <a:r>
              <a:rPr lang="zh-CN" altLang="zh-CN" b="1" dirty="0">
                <a:solidFill>
                  <a:srgbClr val="FF0000"/>
                </a:solidFill>
              </a:rPr>
              <a:t>原木</a:t>
            </a:r>
            <a:r>
              <a:rPr lang="zh-CN" altLang="zh-CN" b="1" dirty="0"/>
              <a:t>。是指将砍伐倒的乔木去其枝芽，梢头或者皮的乔木、灌木，以及锯成一定长度的木段</a:t>
            </a:r>
            <a:r>
              <a:rPr lang="zh-CN" altLang="zh-CN" b="1" dirty="0" smtClean="0"/>
              <a:t>。</a:t>
            </a:r>
            <a:endParaRPr lang="en-US" altLang="zh-CN" b="1" dirty="0" smtClean="0"/>
          </a:p>
          <a:p>
            <a:r>
              <a:rPr lang="zh-CN" altLang="zh-CN" b="1" dirty="0" smtClean="0"/>
              <a:t>（</a:t>
            </a:r>
            <a:r>
              <a:rPr lang="zh-CN" altLang="en-US" b="1" dirty="0"/>
              <a:t>八</a:t>
            </a:r>
            <a:r>
              <a:rPr lang="zh-CN" altLang="zh-CN" b="1" dirty="0" smtClean="0"/>
              <a:t>）</a:t>
            </a:r>
            <a:r>
              <a:rPr lang="zh-CN" altLang="zh-CN" b="1" dirty="0"/>
              <a:t>其他植物</a:t>
            </a:r>
            <a:endParaRPr lang="zh-CN" altLang="zh-CN" dirty="0"/>
          </a:p>
          <a:p>
            <a:r>
              <a:rPr lang="zh-CN" altLang="zh-CN" b="1" dirty="0"/>
              <a:t>　　其他植物是指除上述列举植物以外的其他各种人工种植和野生的植物，</a:t>
            </a:r>
            <a:r>
              <a:rPr lang="zh-CN" altLang="zh-CN" b="1" dirty="0">
                <a:solidFill>
                  <a:srgbClr val="FF0000"/>
                </a:solidFill>
              </a:rPr>
              <a:t>如树苗、花卉、</a:t>
            </a:r>
            <a:r>
              <a:rPr lang="zh-CN" altLang="zh-CN" b="1" dirty="0"/>
              <a:t>植物种子、植物叶子、草、麦秸、豆类、薯类、藻类植物等。</a:t>
            </a:r>
            <a:endParaRPr lang="zh-CN" altLang="zh-CN" dirty="0"/>
          </a:p>
          <a:p>
            <a:r>
              <a:rPr lang="zh-CN" altLang="zh-CN" b="1" dirty="0"/>
              <a:t>　　干花、干草、薯干、干制的藻类植物，农业产品的下脚料等，也属于本货物的征税范围。</a:t>
            </a:r>
            <a:endParaRPr lang="zh-CN" altLang="zh-CN" dirty="0"/>
          </a:p>
          <a:p>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27585" y="1916832"/>
            <a:ext cx="7452816" cy="4209331"/>
          </a:xfrm>
        </p:spPr>
        <p:txBody>
          <a:bodyPr>
            <a:normAutofit/>
          </a:bodyPr>
          <a:lstStyle/>
          <a:p>
            <a:pPr algn="ctr"/>
            <a:r>
              <a:rPr lang="zh-CN" altLang="en-US" dirty="0" smtClean="0"/>
              <a:t>二、</a:t>
            </a:r>
            <a:r>
              <a:rPr lang="zh-CN" altLang="zh-CN" dirty="0" smtClean="0"/>
              <a:t>畜牧</a:t>
            </a:r>
            <a:r>
              <a:rPr lang="zh-CN" altLang="zh-CN" dirty="0"/>
              <a:t>产品</a:t>
            </a:r>
            <a:endParaRPr lang="zh-CN" altLang="zh-CN" dirty="0"/>
          </a:p>
          <a:p>
            <a:r>
              <a:rPr lang="zh-CN" altLang="zh-CN" dirty="0"/>
              <a:t>　　畜牧产品是指人工饲养、繁殖取得和捕获的各种畜禽。本货物的征税范围包括：</a:t>
            </a:r>
            <a:endParaRPr lang="zh-CN" altLang="zh-CN" dirty="0"/>
          </a:p>
          <a:p>
            <a:r>
              <a:rPr lang="zh-CN" altLang="zh-CN" dirty="0"/>
              <a:t>　　</a:t>
            </a:r>
            <a:r>
              <a:rPr lang="en-US" altLang="zh-CN" dirty="0"/>
              <a:t>1</a:t>
            </a:r>
            <a:r>
              <a:rPr lang="zh-CN" altLang="zh-CN" dirty="0"/>
              <a:t>、兽类、禽类和爬行类动物，</a:t>
            </a:r>
            <a:r>
              <a:rPr lang="zh-CN" altLang="zh-CN" b="1" dirty="0">
                <a:solidFill>
                  <a:srgbClr val="FF0000"/>
                </a:solidFill>
              </a:rPr>
              <a:t>如牛、马、猪、羊、鸡、鸭等。</a:t>
            </a:r>
            <a:endParaRPr lang="zh-CN" altLang="zh-CN" b="1" dirty="0">
              <a:solidFill>
                <a:srgbClr val="FF0000"/>
              </a:solidFill>
            </a:endParaRPr>
          </a:p>
          <a:p>
            <a:r>
              <a:rPr lang="zh-CN" altLang="zh-CN" dirty="0"/>
              <a:t>　　</a:t>
            </a:r>
            <a:r>
              <a:rPr lang="en-US" altLang="zh-CN" dirty="0"/>
              <a:t>2</a:t>
            </a:r>
            <a:r>
              <a:rPr lang="zh-CN" altLang="zh-CN" dirty="0"/>
              <a:t>、兽类、禽类和爬行类动物的肉产品，包括整块或者分割的鲜肉、冷藏或者冷冻肉、盐渍肉、兽类、禽类和爬行类动物的内脏、头、尾、蹄等组织</a:t>
            </a:r>
            <a:r>
              <a:rPr lang="zh-CN" altLang="zh-CN" dirty="0" smtClean="0"/>
              <a:t>。</a:t>
            </a:r>
            <a:endParaRPr lang="en-US" altLang="zh-CN" dirty="0" smtClean="0"/>
          </a:p>
          <a:p>
            <a:r>
              <a:rPr lang="en-US" altLang="zh-CN" b="1" dirty="0" smtClean="0"/>
              <a:t>     </a:t>
            </a:r>
            <a:r>
              <a:rPr lang="zh-CN" altLang="zh-CN" b="1" dirty="0" smtClean="0">
                <a:solidFill>
                  <a:srgbClr val="FF0000"/>
                </a:solidFill>
              </a:rPr>
              <a:t>天然</a:t>
            </a:r>
            <a:r>
              <a:rPr lang="zh-CN" altLang="zh-CN" b="1" dirty="0">
                <a:solidFill>
                  <a:srgbClr val="FF0000"/>
                </a:solidFill>
              </a:rPr>
              <a:t>蜂蜜。是指采集的未经加工的天然蜂蜜、鲜蜂王浆等</a:t>
            </a:r>
            <a:r>
              <a:rPr lang="zh-CN" altLang="zh-CN" dirty="0"/>
              <a:t>。</a:t>
            </a:r>
            <a:endParaRPr lang="zh-CN" altLang="zh-CN" dirty="0"/>
          </a:p>
          <a:p>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64565" y="1784350"/>
            <a:ext cx="7315835" cy="4342130"/>
          </a:xfrm>
        </p:spPr>
        <p:txBody>
          <a:bodyPr>
            <a:noAutofit/>
          </a:bodyPr>
          <a:lstStyle/>
          <a:p>
            <a:r>
              <a:rPr lang="zh-CN" altLang="zh-CN" sz="1200" dirty="0">
                <a:latin typeface="仿宋" panose="02010609060101010101" charset="-122"/>
                <a:ea typeface="仿宋" panose="02010609060101010101" charset="-122"/>
              </a:rPr>
              <a:t>《</a:t>
            </a:r>
            <a:r>
              <a:rPr lang="zh-CN" altLang="zh-CN" sz="1400" b="1" dirty="0">
                <a:latin typeface="仿宋" panose="02010609060101010101" charset="-122"/>
                <a:ea typeface="仿宋" panose="02010609060101010101" charset="-122"/>
              </a:rPr>
              <a:t>财政部、国家税务总局关于农民专业合作社有关税收政策的通知》</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（财税〔</a:t>
            </a:r>
            <a:r>
              <a:rPr lang="en-US" altLang="zh-CN" sz="1400" b="1" dirty="0">
                <a:latin typeface="仿宋" panose="02010609060101010101" charset="-122"/>
                <a:ea typeface="仿宋" panose="02010609060101010101" charset="-122"/>
              </a:rPr>
              <a:t>2008</a:t>
            </a:r>
            <a:r>
              <a:rPr lang="zh-CN" altLang="zh-CN" sz="1400" b="1" dirty="0">
                <a:latin typeface="仿宋" panose="02010609060101010101" charset="-122"/>
                <a:ea typeface="仿宋" panose="02010609060101010101" charset="-122"/>
              </a:rPr>
              <a:t>〕</a:t>
            </a:r>
            <a:r>
              <a:rPr lang="en-US" altLang="zh-CN" sz="1400" b="1" dirty="0">
                <a:latin typeface="仿宋" panose="02010609060101010101" charset="-122"/>
                <a:ea typeface="仿宋" panose="02010609060101010101" charset="-122"/>
              </a:rPr>
              <a:t>81</a:t>
            </a:r>
            <a:r>
              <a:rPr lang="zh-CN" altLang="zh-CN" sz="1400" b="1" dirty="0">
                <a:latin typeface="仿宋" panose="02010609060101010101" charset="-122"/>
                <a:ea typeface="仿宋" panose="02010609060101010101" charset="-122"/>
              </a:rPr>
              <a:t>号）规定，</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经国务院批准，现将农民专业合作社有关税收政策通知如下：</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一、对农民专业合作社销售本社成员生产的农业产品，视同农业生产者销售自产农业产品免征增值税。</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二、增值税一般纳税人从农民专业合作社购进的免税农业产品，可按</a:t>
            </a:r>
            <a:r>
              <a:rPr lang="en-US" altLang="zh-CN" sz="1400" b="1" dirty="0">
                <a:latin typeface="仿宋" panose="02010609060101010101" charset="-122"/>
                <a:ea typeface="仿宋" panose="02010609060101010101" charset="-122"/>
              </a:rPr>
              <a:t>13%</a:t>
            </a:r>
            <a:r>
              <a:rPr lang="zh-CN" altLang="zh-CN" sz="1400" b="1" dirty="0">
                <a:latin typeface="仿宋" panose="02010609060101010101" charset="-122"/>
                <a:ea typeface="仿宋" panose="02010609060101010101" charset="-122"/>
              </a:rPr>
              <a:t>的扣除率计算抵扣增值税进项税额。</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三、对农民专业合作社向本社成员销售的农膜、种子、种苗、</a:t>
            </a:r>
            <a:r>
              <a:rPr lang="zh-CN" altLang="zh-CN" sz="1400" b="1" dirty="0">
                <a:solidFill>
                  <a:srgbClr val="FF0000"/>
                </a:solidFill>
                <a:latin typeface="仿宋" panose="02010609060101010101" charset="-122"/>
                <a:ea typeface="仿宋" panose="02010609060101010101" charset="-122"/>
              </a:rPr>
              <a:t>化肥（从</a:t>
            </a:r>
            <a:r>
              <a:rPr lang="en-US" altLang="zh-CN" sz="1400" b="1" dirty="0">
                <a:solidFill>
                  <a:srgbClr val="FF0000"/>
                </a:solidFill>
                <a:latin typeface="仿宋" panose="02010609060101010101" charset="-122"/>
                <a:ea typeface="仿宋" panose="02010609060101010101" charset="-122"/>
              </a:rPr>
              <a:t>2015</a:t>
            </a:r>
            <a:r>
              <a:rPr lang="zh-CN" altLang="zh-CN" sz="1400" b="1" dirty="0">
                <a:solidFill>
                  <a:srgbClr val="FF0000"/>
                </a:solidFill>
                <a:latin typeface="仿宋" panose="02010609060101010101" charset="-122"/>
                <a:ea typeface="仿宋" panose="02010609060101010101" charset="-122"/>
              </a:rPr>
              <a:t>年</a:t>
            </a:r>
            <a:r>
              <a:rPr lang="en-US" altLang="zh-CN" sz="1400" b="1" dirty="0">
                <a:solidFill>
                  <a:srgbClr val="FF0000"/>
                </a:solidFill>
                <a:latin typeface="仿宋" panose="02010609060101010101" charset="-122"/>
                <a:ea typeface="仿宋" panose="02010609060101010101" charset="-122"/>
              </a:rPr>
              <a:t>9</a:t>
            </a:r>
            <a:r>
              <a:rPr lang="zh-CN" altLang="zh-CN" sz="1400" b="1" dirty="0">
                <a:solidFill>
                  <a:srgbClr val="FF0000"/>
                </a:solidFill>
                <a:latin typeface="仿宋" panose="02010609060101010101" charset="-122"/>
                <a:ea typeface="仿宋" panose="02010609060101010101" charset="-122"/>
              </a:rPr>
              <a:t>月</a:t>
            </a:r>
            <a:r>
              <a:rPr lang="en-US" altLang="zh-CN" sz="1400" b="1" dirty="0">
                <a:solidFill>
                  <a:srgbClr val="FF0000"/>
                </a:solidFill>
                <a:latin typeface="仿宋" panose="02010609060101010101" charset="-122"/>
                <a:ea typeface="仿宋" panose="02010609060101010101" charset="-122"/>
              </a:rPr>
              <a:t>1</a:t>
            </a:r>
            <a:r>
              <a:rPr lang="zh-CN" altLang="zh-CN" sz="1400" b="1" dirty="0">
                <a:solidFill>
                  <a:srgbClr val="FF0000"/>
                </a:solidFill>
                <a:latin typeface="仿宋" panose="02010609060101010101" charset="-122"/>
                <a:ea typeface="仿宋" panose="02010609060101010101" charset="-122"/>
              </a:rPr>
              <a:t>日起停止执行）</a:t>
            </a:r>
            <a:r>
              <a:rPr lang="zh-CN" altLang="zh-CN" sz="1400" b="1" dirty="0">
                <a:latin typeface="仿宋" panose="02010609060101010101" charset="-122"/>
                <a:ea typeface="仿宋" panose="02010609060101010101" charset="-122"/>
              </a:rPr>
              <a:t>、农药、农机，免征增值税。</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四、对农民专业合作社与本社成员签订的农业产品和农业生产资料购销合同，免征印花税。</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本通知所称农民专业合作社，是指依照《</a:t>
            </a:r>
            <a:r>
              <a:rPr lang="en-US" altLang="zh-CN" sz="1400" b="1" dirty="0" err="1">
                <a:latin typeface="仿宋" panose="02010609060101010101" charset="-122"/>
                <a:ea typeface="仿宋" panose="02010609060101010101" charset="-122"/>
                <a:hlinkClick r:id="rId1"/>
              </a:rPr>
              <a:t>中华人民共和国农民专业合作社法</a:t>
            </a:r>
            <a:r>
              <a:rPr lang="zh-CN" altLang="zh-CN" sz="1400" b="1" dirty="0">
                <a:latin typeface="仿宋" panose="02010609060101010101" charset="-122"/>
                <a:ea typeface="仿宋" panose="02010609060101010101" charset="-122"/>
              </a:rPr>
              <a:t>》规定设立和登记的农民专业合作社。</a:t>
            </a:r>
            <a:endParaRPr lang="zh-CN" altLang="zh-CN" sz="1400" b="1" dirty="0">
              <a:latin typeface="仿宋" panose="02010609060101010101" charset="-122"/>
              <a:ea typeface="仿宋" panose="02010609060101010101" charset="-122"/>
            </a:endParaRPr>
          </a:p>
          <a:p>
            <a:r>
              <a:rPr lang="zh-CN" altLang="zh-CN" sz="1400" b="1" dirty="0">
                <a:latin typeface="仿宋" panose="02010609060101010101" charset="-122"/>
                <a:ea typeface="仿宋" panose="02010609060101010101" charset="-122"/>
              </a:rPr>
              <a:t>　　本通知自</a:t>
            </a:r>
            <a:r>
              <a:rPr lang="en-US" altLang="zh-CN" sz="1400" b="1" dirty="0">
                <a:latin typeface="仿宋" panose="02010609060101010101" charset="-122"/>
                <a:ea typeface="仿宋" panose="02010609060101010101" charset="-122"/>
              </a:rPr>
              <a:t>2008</a:t>
            </a:r>
            <a:r>
              <a:rPr lang="zh-CN" altLang="zh-CN" sz="1400" b="1" dirty="0">
                <a:latin typeface="仿宋" panose="02010609060101010101" charset="-122"/>
                <a:ea typeface="仿宋" panose="02010609060101010101" charset="-122"/>
              </a:rPr>
              <a:t>年</a:t>
            </a:r>
            <a:r>
              <a:rPr lang="en-US" altLang="zh-CN" sz="1400" b="1" dirty="0">
                <a:latin typeface="仿宋" panose="02010609060101010101" charset="-122"/>
                <a:ea typeface="仿宋" panose="02010609060101010101" charset="-122"/>
              </a:rPr>
              <a:t>7</a:t>
            </a:r>
            <a:r>
              <a:rPr lang="zh-CN" altLang="zh-CN" sz="1400" b="1" dirty="0">
                <a:latin typeface="仿宋" panose="02010609060101010101" charset="-122"/>
                <a:ea typeface="仿宋" panose="02010609060101010101" charset="-122"/>
              </a:rPr>
              <a:t>月</a:t>
            </a:r>
            <a:r>
              <a:rPr lang="en-US" altLang="zh-CN" sz="1400" b="1" dirty="0">
                <a:latin typeface="仿宋" panose="02010609060101010101" charset="-122"/>
                <a:ea typeface="仿宋" panose="02010609060101010101" charset="-122"/>
              </a:rPr>
              <a:t>1</a:t>
            </a:r>
            <a:r>
              <a:rPr lang="zh-CN" altLang="zh-CN" sz="1400" b="1" dirty="0">
                <a:latin typeface="仿宋" panose="02010609060101010101" charset="-122"/>
                <a:ea typeface="仿宋" panose="02010609060101010101" charset="-122"/>
              </a:rPr>
              <a:t>日起执行。</a:t>
            </a:r>
            <a:r>
              <a:rPr lang="en-US" altLang="zh-CN" sz="1400" b="1" dirty="0">
                <a:latin typeface="仿宋" panose="02010609060101010101" charset="-122"/>
                <a:ea typeface="仿宋" panose="02010609060101010101" charset="-122"/>
              </a:rPr>
              <a:t> </a:t>
            </a:r>
            <a:endParaRPr lang="zh-CN" altLang="zh-CN" sz="1400" b="1" dirty="0">
              <a:latin typeface="仿宋" panose="02010609060101010101" charset="-122"/>
              <a:ea typeface="仿宋" panose="02010609060101010101" charset="-122"/>
            </a:endParaRPr>
          </a:p>
          <a:p>
            <a:pPr fontAlgn="auto">
              <a:spcBef>
                <a:spcPts val="0"/>
              </a:spcBef>
              <a:spcAft>
                <a:spcPts val="0"/>
              </a:spcAft>
            </a:pPr>
            <a:r>
              <a:rPr lang="zh-CN" altLang="en-US" sz="1400" b="1" dirty="0">
                <a:latin typeface="仿宋" panose="02010609060101010101" charset="-122"/>
                <a:ea typeface="仿宋" panose="02010609060101010101" charset="-122"/>
              </a:rPr>
              <a:t>《增值税暂行条例》（国务院令第691号）</a:t>
            </a:r>
            <a:endParaRPr lang="zh-CN" altLang="en-US" sz="1400" b="1" dirty="0">
              <a:latin typeface="仿宋" panose="02010609060101010101" charset="-122"/>
              <a:ea typeface="仿宋" panose="02010609060101010101" charset="-122"/>
            </a:endParaRPr>
          </a:p>
          <a:p>
            <a:pPr fontAlgn="auto">
              <a:spcBef>
                <a:spcPts val="0"/>
              </a:spcBef>
              <a:spcAft>
                <a:spcPts val="0"/>
              </a:spcAft>
            </a:pPr>
            <a:r>
              <a:rPr lang="zh-CN" altLang="en-US" sz="1400" b="1" dirty="0">
                <a:latin typeface="仿宋" panose="02010609060101010101" charset="-122"/>
                <a:ea typeface="仿宋" panose="02010609060101010101" charset="-122"/>
              </a:rPr>
              <a:t>  </a:t>
            </a:r>
            <a:r>
              <a:rPr lang="zh-CN" altLang="en-US" sz="1400" b="1" dirty="0">
                <a:solidFill>
                  <a:srgbClr val="FF0000"/>
                </a:solidFill>
                <a:latin typeface="仿宋" panose="02010609060101010101" charset="-122"/>
                <a:ea typeface="仿宋" panose="02010609060101010101" charset="-122"/>
              </a:rPr>
              <a:t>属于下列情形之一的，不得开具增值税专用发票：</a:t>
            </a:r>
            <a:endParaRPr lang="zh-CN" altLang="en-US" sz="1400" b="1" dirty="0">
              <a:solidFill>
                <a:srgbClr val="FF0000"/>
              </a:solidFill>
              <a:latin typeface="仿宋" panose="02010609060101010101" charset="-122"/>
              <a:ea typeface="仿宋" panose="02010609060101010101" charset="-122"/>
            </a:endParaRPr>
          </a:p>
          <a:p>
            <a:pPr fontAlgn="auto">
              <a:spcBef>
                <a:spcPts val="0"/>
              </a:spcBef>
              <a:spcAft>
                <a:spcPts val="0"/>
              </a:spcAft>
            </a:pPr>
            <a:r>
              <a:rPr lang="zh-CN" altLang="en-US" sz="1400" b="1" dirty="0">
                <a:latin typeface="仿宋" panose="02010609060101010101" charset="-122"/>
                <a:ea typeface="仿宋" panose="02010609060101010101" charset="-122"/>
              </a:rPr>
              <a:t> （1）应税销售行为的购买方为消费者个人的；</a:t>
            </a:r>
            <a:endParaRPr lang="zh-CN" altLang="en-US" sz="1400" b="1" dirty="0">
              <a:latin typeface="仿宋" panose="02010609060101010101" charset="-122"/>
              <a:ea typeface="仿宋" panose="02010609060101010101" charset="-122"/>
            </a:endParaRPr>
          </a:p>
          <a:p>
            <a:pPr fontAlgn="auto">
              <a:spcBef>
                <a:spcPts val="0"/>
              </a:spcBef>
              <a:spcAft>
                <a:spcPts val="0"/>
              </a:spcAft>
            </a:pPr>
            <a:r>
              <a:rPr lang="zh-CN" altLang="en-US" sz="1400" b="1" dirty="0">
                <a:latin typeface="仿宋" panose="02010609060101010101" charset="-122"/>
                <a:ea typeface="仿宋" panose="02010609060101010101" charset="-122"/>
              </a:rPr>
              <a:t> </a:t>
            </a:r>
            <a:r>
              <a:rPr lang="zh-CN" altLang="en-US" sz="1400" b="1" dirty="0">
                <a:solidFill>
                  <a:srgbClr val="FF0000"/>
                </a:solidFill>
                <a:latin typeface="仿宋" panose="02010609060101010101" charset="-122"/>
                <a:ea typeface="仿宋" panose="02010609060101010101" charset="-122"/>
              </a:rPr>
              <a:t>（2）发生应税销售行为适用免税规定的。</a:t>
            </a:r>
            <a:endParaRPr lang="zh-CN" altLang="en-US" sz="1400" b="1" dirty="0">
              <a:solidFill>
                <a:srgbClr val="FF0000"/>
              </a:solidFill>
              <a:latin typeface="仿宋" panose="02010609060101010101" charset="-122"/>
              <a:ea typeface="仿宋" panose="02010609060101010101" charset="-122"/>
            </a:endParaRPr>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99465" y="1819275"/>
            <a:ext cx="7480935" cy="4306570"/>
          </a:xfrm>
        </p:spPr>
        <p:txBody>
          <a:bodyPr/>
          <a:lstStyle/>
          <a:p>
            <a:endParaRPr lang="zh-CN" altLang="zh-CN" dirty="0"/>
          </a:p>
          <a:p>
            <a:r>
              <a:rPr lang="zh-CN" altLang="zh-CN" dirty="0"/>
              <a:t>纳税人采取</a:t>
            </a:r>
            <a:r>
              <a:rPr lang="en-US" altLang="zh-CN" dirty="0"/>
              <a:t>“</a:t>
            </a:r>
            <a:r>
              <a:rPr lang="zh-CN" altLang="zh-CN" dirty="0"/>
              <a:t>公司＋农户</a:t>
            </a:r>
            <a:r>
              <a:rPr lang="en-US" altLang="zh-CN" dirty="0"/>
              <a:t>”</a:t>
            </a:r>
            <a:r>
              <a:rPr lang="zh-CN" altLang="zh-CN" dirty="0"/>
              <a:t>经营模式从事畜禽饲养，即公司与农户签订委托养殖合同，向农户提供畜禽苗、饲料、兽药及疫苗等</a:t>
            </a:r>
            <a:r>
              <a:rPr lang="en-US" altLang="zh-CN" dirty="0"/>
              <a:t>(</a:t>
            </a:r>
            <a:r>
              <a:rPr lang="zh-CN" altLang="zh-CN" dirty="0"/>
              <a:t>所有权属于公司</a:t>
            </a:r>
            <a:r>
              <a:rPr lang="en-US" altLang="zh-CN" dirty="0"/>
              <a:t>)</a:t>
            </a:r>
            <a:r>
              <a:rPr lang="zh-CN" altLang="zh-CN" dirty="0"/>
              <a:t>，农户饲养畜禽苗至成品后交付公司回收，公司将回收的成品畜禽用于销售。纳税人回收再销售畜禽，属于农业生产者销售自产农产品，应根据《中华人民共和国增值税暂行条例》的有关规定免征增值税。</a:t>
            </a:r>
            <a:r>
              <a:rPr lang="zh-CN" altLang="zh-CN" b="1" dirty="0">
                <a:solidFill>
                  <a:srgbClr val="7030A0"/>
                </a:solidFill>
              </a:rPr>
              <a:t>这里</a:t>
            </a:r>
            <a:r>
              <a:rPr lang="en-US" altLang="zh-CN" b="1" dirty="0">
                <a:solidFill>
                  <a:srgbClr val="7030A0"/>
                </a:solidFill>
              </a:rPr>
              <a:t>“</a:t>
            </a:r>
            <a:r>
              <a:rPr lang="zh-CN" altLang="zh-CN" b="1" dirty="0">
                <a:solidFill>
                  <a:srgbClr val="7030A0"/>
                </a:solidFill>
              </a:rPr>
              <a:t>畜禽</a:t>
            </a:r>
            <a:r>
              <a:rPr lang="en-US" altLang="zh-CN" b="1" dirty="0">
                <a:solidFill>
                  <a:srgbClr val="7030A0"/>
                </a:solidFill>
              </a:rPr>
              <a:t>”</a:t>
            </a:r>
            <a:r>
              <a:rPr lang="zh-CN" altLang="zh-CN" b="1" dirty="0">
                <a:solidFill>
                  <a:srgbClr val="7030A0"/>
                </a:solidFill>
              </a:rPr>
              <a:t>是指属于《财政部 国家税务总局关于印发〈农业产品征税范围注释〉的通知》（财税字〔</a:t>
            </a:r>
            <a:r>
              <a:rPr lang="en-US" altLang="zh-CN" b="1" dirty="0">
                <a:solidFill>
                  <a:srgbClr val="7030A0"/>
                </a:solidFill>
              </a:rPr>
              <a:t>1995</a:t>
            </a:r>
            <a:r>
              <a:rPr lang="zh-CN" altLang="zh-CN" b="1" dirty="0">
                <a:solidFill>
                  <a:srgbClr val="7030A0"/>
                </a:solidFill>
              </a:rPr>
              <a:t>〕</a:t>
            </a:r>
            <a:r>
              <a:rPr lang="en-US" altLang="zh-CN" b="1" dirty="0">
                <a:solidFill>
                  <a:srgbClr val="7030A0"/>
                </a:solidFill>
              </a:rPr>
              <a:t>52</a:t>
            </a:r>
            <a:r>
              <a:rPr lang="zh-CN" altLang="zh-CN" b="1" dirty="0">
                <a:solidFill>
                  <a:srgbClr val="7030A0"/>
                </a:solidFill>
              </a:rPr>
              <a:t>号）文件中规定的农业产品。</a:t>
            </a:r>
            <a:endParaRPr lang="zh-CN" altLang="zh-CN" b="1" dirty="0">
              <a:solidFill>
                <a:srgbClr val="7030A0"/>
              </a:solidFill>
            </a:endParaRPr>
          </a:p>
          <a:p>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550" y="1988820"/>
            <a:ext cx="7387590" cy="3921760"/>
          </a:xfrm>
        </p:spPr>
        <p:txBody>
          <a:bodyPr>
            <a:normAutofit fontScale="85000"/>
          </a:bodyPr>
          <a:lstStyle/>
          <a:p>
            <a:r>
              <a:rPr lang="zh-CN" altLang="zh-CN" b="1" dirty="0">
                <a:latin typeface="仿宋" panose="02010609060101010101" charset="-122"/>
                <a:ea typeface="仿宋" panose="02010609060101010101" charset="-122"/>
              </a:rPr>
              <a:t>《中华人民共和国企业所得税法》（以下简称《企业所得税法》）第二十七条规定，从事农、林、牧、渔业项目的所得</a:t>
            </a:r>
            <a:r>
              <a:rPr lang="zh-CN" altLang="zh-CN" sz="3500" b="1" dirty="0">
                <a:solidFill>
                  <a:srgbClr val="FF0000"/>
                </a:solidFill>
                <a:latin typeface="仿宋" panose="02010609060101010101" charset="-122"/>
                <a:ea typeface="仿宋" panose="02010609060101010101" charset="-122"/>
              </a:rPr>
              <a:t>可以</a:t>
            </a:r>
            <a:r>
              <a:rPr lang="zh-CN" altLang="zh-CN" b="1" dirty="0">
                <a:latin typeface="仿宋" panose="02010609060101010101" charset="-122"/>
                <a:ea typeface="仿宋" panose="02010609060101010101" charset="-122"/>
              </a:rPr>
              <a:t>免征、减征企业所得税。《企业所得税法实施条例》则进一步明确了减免企业所得税的项目，包括：</a:t>
            </a:r>
            <a:r>
              <a:rPr lang="en-US" altLang="zh-CN" b="1" dirty="0">
                <a:latin typeface="仿宋" panose="02010609060101010101" charset="-122"/>
                <a:ea typeface="仿宋" panose="02010609060101010101" charset="-122"/>
              </a:rPr>
              <a:t> </a:t>
            </a:r>
            <a:endParaRPr lang="zh-CN" altLang="zh-CN" dirty="0">
              <a:latin typeface="仿宋" panose="02010609060101010101" charset="-122"/>
              <a:ea typeface="仿宋" panose="02010609060101010101" charset="-122"/>
            </a:endParaRPr>
          </a:p>
          <a:p>
            <a:r>
              <a:rPr lang="en-US" altLang="zh-CN" b="1" dirty="0">
                <a:latin typeface="仿宋" panose="02010609060101010101" charset="-122"/>
                <a:ea typeface="仿宋" panose="02010609060101010101" charset="-122"/>
              </a:rPr>
              <a:t>1.</a:t>
            </a:r>
            <a:r>
              <a:rPr lang="zh-CN" altLang="zh-CN" b="1" dirty="0">
                <a:latin typeface="仿宋" panose="02010609060101010101" charset="-122"/>
                <a:ea typeface="仿宋" panose="02010609060101010101" charset="-122"/>
              </a:rPr>
              <a:t>企业从事蔬菜、谷物、薯类、油料、豆类、棉花、麻类、糖料、水果、坚果的种植，农作物新品种的选育，中药材的种植，林木的培育和种植，牲畜、家禽的饲养，林产品的采集，灌溉、农产品初加工、兽医、农技推广、农机作业和维修等农、林、牧、渔服务业项目，远洋捕捞项目的所得，免征企业所得税</a:t>
            </a:r>
            <a:r>
              <a:rPr lang="zh-CN" altLang="zh-CN" b="1" dirty="0" smtClean="0">
                <a:latin typeface="仿宋" panose="02010609060101010101" charset="-122"/>
                <a:ea typeface="仿宋" panose="02010609060101010101" charset="-122"/>
              </a:rPr>
              <a:t>。</a:t>
            </a:r>
            <a:endParaRPr lang="en-US" altLang="zh-CN" b="1" dirty="0" smtClean="0">
              <a:latin typeface="仿宋" panose="02010609060101010101" charset="-122"/>
              <a:ea typeface="仿宋" panose="02010609060101010101" charset="-122"/>
            </a:endParaRPr>
          </a:p>
          <a:p>
            <a:r>
              <a:rPr lang="en-US" altLang="zh-CN" b="1" dirty="0">
                <a:latin typeface="仿宋" panose="02010609060101010101" charset="-122"/>
                <a:ea typeface="仿宋" panose="02010609060101010101" charset="-122"/>
              </a:rPr>
              <a:t>2.</a:t>
            </a:r>
            <a:r>
              <a:rPr lang="zh-CN" altLang="zh-CN" b="1" dirty="0">
                <a:latin typeface="仿宋" panose="02010609060101010101" charset="-122"/>
                <a:ea typeface="仿宋" panose="02010609060101010101" charset="-122"/>
              </a:rPr>
              <a:t>企业从事花卉、茶以及其他饮料作物和香料作物的种植，海水养殖、内陆养殖项目的所得，</a:t>
            </a:r>
            <a:r>
              <a:rPr lang="zh-CN" altLang="zh-CN" sz="3300" b="1" dirty="0">
                <a:solidFill>
                  <a:srgbClr val="FF0000"/>
                </a:solidFill>
                <a:latin typeface="仿宋" panose="02010609060101010101" charset="-122"/>
                <a:ea typeface="仿宋" panose="02010609060101010101" charset="-122"/>
              </a:rPr>
              <a:t>减半</a:t>
            </a:r>
            <a:r>
              <a:rPr lang="zh-CN" altLang="zh-CN" b="1" dirty="0">
                <a:latin typeface="仿宋" panose="02010609060101010101" charset="-122"/>
                <a:ea typeface="仿宋" panose="02010609060101010101" charset="-122"/>
              </a:rPr>
              <a:t>征收企业所得税。</a:t>
            </a:r>
            <a:endParaRPr lang="zh-CN" altLang="zh-CN" dirty="0">
              <a:latin typeface="仿宋" panose="02010609060101010101" charset="-122"/>
              <a:ea typeface="仿宋" panose="02010609060101010101" charset="-122"/>
            </a:endParaRPr>
          </a:p>
          <a:p>
            <a:endParaRPr lang="zh-CN" altLang="en-US" dirty="0">
              <a:latin typeface="仿宋" panose="02010609060101010101" charset="-122"/>
              <a:ea typeface="仿宋" panose="02010609060101010101" charset="-122"/>
            </a:endParaRPr>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a:t>
            </a:r>
            <a:r>
              <a:rPr lang="zh-CN" altLang="en-US" sz="4000" dirty="0" smtClean="0"/>
              <a:t>优惠</a:t>
            </a:r>
            <a:r>
              <a:rPr lang="zh-CN" altLang="en-US" dirty="0" smtClean="0">
                <a:solidFill>
                  <a:srgbClr val="FF0000"/>
                </a:solidFill>
              </a:rPr>
              <a:t>企业所得税方面</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27585" y="1988840"/>
            <a:ext cx="7452816" cy="4137323"/>
          </a:xfrm>
        </p:spPr>
        <p:txBody>
          <a:bodyPr>
            <a:normAutofit fontScale="82500"/>
          </a:bodyPr>
          <a:lstStyle/>
          <a:p>
            <a:r>
              <a:rPr lang="zh-CN" altLang="zh-CN" b="1" dirty="0">
                <a:latin typeface="仿宋" panose="02010609060101010101" charset="-122"/>
                <a:ea typeface="仿宋" panose="02010609060101010101" charset="-122"/>
              </a:rPr>
              <a:t>法定免税的基本规定：直接用于农、林、牧、渔业的生产用地。</a:t>
            </a:r>
            <a:endParaRPr lang="zh-CN" altLang="zh-CN" b="1" dirty="0">
              <a:latin typeface="仿宋" panose="02010609060101010101" charset="-122"/>
              <a:ea typeface="仿宋" panose="02010609060101010101" charset="-122"/>
            </a:endParaRPr>
          </a:p>
          <a:p>
            <a:r>
              <a:rPr lang="zh-CN" altLang="zh-CN" b="1" dirty="0">
                <a:latin typeface="仿宋" panose="02010609060101010101" charset="-122"/>
                <a:ea typeface="仿宋" panose="02010609060101010101" charset="-122"/>
              </a:rPr>
              <a:t>【解释】指直接从事种植、养殖、饲养的专业用地。农副产品加工厂占地和生活、办公用地不包括在内。</a:t>
            </a:r>
            <a:endParaRPr lang="zh-CN" altLang="zh-CN" b="1" dirty="0">
              <a:latin typeface="仿宋" panose="02010609060101010101" charset="-122"/>
              <a:ea typeface="仿宋" panose="02010609060101010101" charset="-122"/>
            </a:endParaRPr>
          </a:p>
          <a:p>
            <a:r>
              <a:rPr lang="zh-CN" altLang="zh-CN" b="1" dirty="0">
                <a:latin typeface="仿宋" panose="02010609060101010101" charset="-122"/>
                <a:ea typeface="仿宋" panose="02010609060101010101" charset="-122"/>
              </a:rPr>
              <a:t>农产品批发市场、</a:t>
            </a:r>
            <a:r>
              <a:rPr lang="zh-CN" altLang="zh-CN" b="1" dirty="0" smtClean="0">
                <a:latin typeface="仿宋" panose="02010609060101010101" charset="-122"/>
                <a:ea typeface="仿宋" panose="02010609060101010101" charset="-122"/>
              </a:rPr>
              <a:t>农贸市场免征</a:t>
            </a:r>
            <a:r>
              <a:rPr lang="zh-CN" altLang="zh-CN" b="1" dirty="0">
                <a:latin typeface="仿宋" panose="02010609060101010101" charset="-122"/>
                <a:ea typeface="仿宋" panose="02010609060101010101" charset="-122"/>
              </a:rPr>
              <a:t>房产</a:t>
            </a:r>
            <a:r>
              <a:rPr lang="zh-CN" altLang="zh-CN" b="1" dirty="0" smtClean="0">
                <a:latin typeface="仿宋" panose="02010609060101010101" charset="-122"/>
                <a:ea typeface="仿宋" panose="02010609060101010101" charset="-122"/>
              </a:rPr>
              <a:t>税</a:t>
            </a:r>
            <a:r>
              <a:rPr lang="zh-CN" altLang="en-US" b="1" dirty="0" smtClean="0">
                <a:latin typeface="仿宋" panose="02010609060101010101" charset="-122"/>
                <a:ea typeface="仿宋" panose="02010609060101010101" charset="-122"/>
              </a:rPr>
              <a:t>、城镇土地使用税</a:t>
            </a:r>
            <a:endParaRPr lang="zh-CN" altLang="zh-CN" b="1" dirty="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财政部 税务</a:t>
            </a:r>
            <a:r>
              <a:rPr lang="zh-CN" altLang="en-US" dirty="0" smtClean="0">
                <a:latin typeface="仿宋" panose="02010609060101010101" charset="-122"/>
                <a:ea typeface="仿宋" panose="02010609060101010101" charset="-122"/>
              </a:rPr>
              <a:t>总局关于</a:t>
            </a:r>
            <a:r>
              <a:rPr lang="zh-CN" altLang="en-US" dirty="0">
                <a:latin typeface="仿宋" panose="02010609060101010101" charset="-122"/>
                <a:ea typeface="仿宋" panose="02010609060101010101" charset="-122"/>
              </a:rPr>
              <a:t>继续实行农产品批发市场 农贸市场房产税 城镇土地使用税优惠政策的通知财税</a:t>
            </a:r>
            <a:r>
              <a:rPr lang="en-US" altLang="zh-CN" dirty="0">
                <a:latin typeface="仿宋" panose="02010609060101010101" charset="-122"/>
                <a:ea typeface="仿宋" panose="02010609060101010101" charset="-122"/>
              </a:rPr>
              <a:t>〔2019〕12</a:t>
            </a:r>
            <a:r>
              <a:rPr lang="zh-CN" altLang="en-US" dirty="0" smtClean="0">
                <a:latin typeface="仿宋" panose="02010609060101010101" charset="-122"/>
                <a:ea typeface="仿宋" panose="02010609060101010101" charset="-122"/>
              </a:rPr>
              <a:t>号</a:t>
            </a:r>
            <a:endParaRPr lang="en-US" altLang="zh-CN" dirty="0" smtClean="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自</a:t>
            </a:r>
            <a:r>
              <a:rPr lang="en-US" altLang="zh-CN" dirty="0">
                <a:latin typeface="仿宋" panose="02010609060101010101" charset="-122"/>
                <a:ea typeface="仿宋" panose="02010609060101010101" charset="-122"/>
              </a:rPr>
              <a:t>2019</a:t>
            </a:r>
            <a:r>
              <a:rPr lang="zh-CN" altLang="en-US" dirty="0">
                <a:latin typeface="仿宋" panose="02010609060101010101" charset="-122"/>
                <a:ea typeface="仿宋" panose="02010609060101010101" charset="-122"/>
              </a:rPr>
              <a:t>年</a:t>
            </a:r>
            <a:r>
              <a:rPr lang="en-US" altLang="zh-CN" dirty="0">
                <a:latin typeface="仿宋" panose="02010609060101010101" charset="-122"/>
                <a:ea typeface="仿宋" panose="02010609060101010101" charset="-122"/>
              </a:rPr>
              <a:t>1</a:t>
            </a:r>
            <a:r>
              <a:rPr lang="zh-CN" altLang="en-US" dirty="0">
                <a:latin typeface="仿宋" panose="02010609060101010101" charset="-122"/>
                <a:ea typeface="仿宋" panose="02010609060101010101" charset="-122"/>
              </a:rPr>
              <a:t>月</a:t>
            </a:r>
            <a:r>
              <a:rPr lang="en-US" altLang="zh-CN" dirty="0">
                <a:latin typeface="仿宋" panose="02010609060101010101" charset="-122"/>
                <a:ea typeface="仿宋" panose="02010609060101010101" charset="-122"/>
              </a:rPr>
              <a:t>1</a:t>
            </a:r>
            <a:r>
              <a:rPr lang="zh-CN" altLang="en-US" dirty="0">
                <a:latin typeface="仿宋" panose="02010609060101010101" charset="-122"/>
                <a:ea typeface="仿宋" panose="02010609060101010101" charset="-122"/>
              </a:rPr>
              <a:t>日至</a:t>
            </a:r>
            <a:r>
              <a:rPr lang="en-US" altLang="zh-CN" dirty="0">
                <a:latin typeface="仿宋" panose="02010609060101010101" charset="-122"/>
                <a:ea typeface="仿宋" panose="02010609060101010101" charset="-122"/>
              </a:rPr>
              <a:t>2021</a:t>
            </a:r>
            <a:r>
              <a:rPr lang="zh-CN" altLang="en-US" dirty="0">
                <a:latin typeface="仿宋" panose="02010609060101010101" charset="-122"/>
                <a:ea typeface="仿宋" panose="02010609060101010101" charset="-122"/>
              </a:rPr>
              <a:t>年</a:t>
            </a:r>
            <a:r>
              <a:rPr lang="en-US" altLang="zh-CN" dirty="0">
                <a:latin typeface="仿宋" panose="02010609060101010101" charset="-122"/>
                <a:ea typeface="仿宋" panose="02010609060101010101" charset="-122"/>
              </a:rPr>
              <a:t>12</a:t>
            </a:r>
            <a:r>
              <a:rPr lang="zh-CN" altLang="en-US" dirty="0">
                <a:latin typeface="仿宋" panose="02010609060101010101" charset="-122"/>
                <a:ea typeface="仿宋" panose="02010609060101010101" charset="-122"/>
              </a:rPr>
              <a:t>月</a:t>
            </a:r>
            <a:r>
              <a:rPr lang="en-US" altLang="zh-CN" dirty="0">
                <a:latin typeface="仿宋" panose="02010609060101010101" charset="-122"/>
                <a:ea typeface="仿宋" panose="02010609060101010101" charset="-122"/>
              </a:rPr>
              <a:t>31</a:t>
            </a:r>
            <a:r>
              <a:rPr lang="zh-CN" altLang="en-US" dirty="0">
                <a:latin typeface="仿宋" panose="02010609060101010101" charset="-122"/>
                <a:ea typeface="仿宋" panose="02010609060101010101" charset="-122"/>
              </a:rPr>
              <a:t>日，对农产品批发市场、农贸市场（包括自有和承租，下同）专门用于经营农产品的房产、土地，暂免征收房产税和城镇土地使用税。对同时经营其他产品的农产品批发市场和农贸市场使用的房产、土地，按其他产品与农产品交易场地面积的比例确定征免房产税和城镇土地使用税。</a:t>
            </a:r>
            <a:endParaRPr lang="zh-CN" altLang="en-US" dirty="0">
              <a:latin typeface="仿宋" panose="02010609060101010101" charset="-122"/>
              <a:ea typeface="仿宋" panose="02010609060101010101" charset="-122"/>
            </a:endParaRPr>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a:t>
            </a:r>
            <a:r>
              <a:rPr lang="zh-CN" altLang="en-US" sz="4000" dirty="0" smtClean="0"/>
              <a:t>优惠</a:t>
            </a:r>
            <a:r>
              <a:rPr lang="zh-CN" altLang="en-US" dirty="0" smtClean="0">
                <a:solidFill>
                  <a:srgbClr val="FF0000"/>
                </a:solidFill>
              </a:rPr>
              <a:t>城镇土地使用税、房产税方面</a:t>
            </a:r>
            <a:endParaRPr lang="zh-CN" altLang="en-US"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259632" y="1844824"/>
            <a:ext cx="7020768" cy="4281339"/>
          </a:xfrm>
        </p:spPr>
        <p:txBody>
          <a:bodyPr>
            <a:normAutofit lnSpcReduction="10000"/>
          </a:bodyPr>
          <a:lstStyle/>
          <a:p>
            <a:r>
              <a:rPr lang="en-US" altLang="zh-CN" b="1" dirty="0" smtClean="0"/>
              <a:t>    </a:t>
            </a:r>
            <a:r>
              <a:rPr lang="zh-CN" altLang="zh-CN" b="1" dirty="0" smtClean="0"/>
              <a:t>采摘</a:t>
            </a:r>
            <a:r>
              <a:rPr lang="zh-CN" altLang="zh-CN" b="1" dirty="0"/>
              <a:t>观光</a:t>
            </a:r>
            <a:r>
              <a:rPr lang="zh-CN" altLang="zh-CN" b="1" dirty="0" smtClean="0"/>
              <a:t>农业用地</a:t>
            </a:r>
            <a:r>
              <a:rPr lang="zh-CN" altLang="en-US" b="1" dirty="0" smtClean="0"/>
              <a:t>免征</a:t>
            </a:r>
            <a:r>
              <a:rPr lang="zh-CN" altLang="zh-CN" b="1" dirty="0" smtClean="0"/>
              <a:t>城镇</a:t>
            </a:r>
            <a:r>
              <a:rPr lang="zh-CN" altLang="zh-CN" b="1" dirty="0"/>
              <a:t>土地使用</a:t>
            </a:r>
            <a:r>
              <a:rPr lang="zh-CN" altLang="zh-CN" b="1" dirty="0" smtClean="0"/>
              <a:t>税</a:t>
            </a:r>
            <a:endParaRPr lang="en-US" altLang="zh-CN" dirty="0" smtClean="0"/>
          </a:p>
          <a:p>
            <a:endParaRPr lang="en-US" altLang="zh-CN" dirty="0"/>
          </a:p>
          <a:p>
            <a:r>
              <a:rPr lang="en-US" altLang="zh-CN" dirty="0" smtClean="0"/>
              <a:t>《</a:t>
            </a:r>
            <a:r>
              <a:rPr lang="zh-CN" altLang="en-US" dirty="0"/>
              <a:t>财政部、国家税务总局关于房产税、城镇土地使用税有关政策的通知</a:t>
            </a:r>
            <a:r>
              <a:rPr lang="en-US" altLang="zh-CN" dirty="0"/>
              <a:t>》</a:t>
            </a:r>
            <a:r>
              <a:rPr lang="zh-CN" altLang="en-US" dirty="0"/>
              <a:t>（财税</a:t>
            </a:r>
            <a:r>
              <a:rPr lang="en-US" altLang="zh-CN" dirty="0"/>
              <a:t>[2006]186</a:t>
            </a:r>
            <a:r>
              <a:rPr lang="zh-CN" altLang="en-US" dirty="0"/>
              <a:t>号）第三条规定，对城镇土地使用税征税范围内经营采摘、观光农业的单位和个人，其直接用于采摘、观光的用来种植、养殖、饲养的土地，免征城镇土地使用税，其余土地则应按规定征收城镇土地使用税。</a:t>
            </a:r>
            <a:endParaRPr lang="zh-CN" altLang="en-US" dirty="0"/>
          </a:p>
          <a:p>
            <a:br>
              <a:rPr lang="zh-CN" altLang="en-US" dirty="0"/>
            </a:br>
            <a:endParaRPr lang="zh-CN" altLang="en-US"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目前对农业专业合作社的相关税收优惠</a:t>
            </a:r>
            <a:r>
              <a:rPr lang="zh-CN" altLang="en-US" dirty="0">
                <a:solidFill>
                  <a:srgbClr val="FF0000"/>
                </a:solidFill>
              </a:rPr>
              <a:t>城镇土地使用</a:t>
            </a:r>
            <a:r>
              <a:rPr lang="zh-CN" altLang="en-US" dirty="0" smtClean="0">
                <a:solidFill>
                  <a:srgbClr val="FF0000"/>
                </a:solidFill>
              </a:rPr>
              <a:t>税、房产税方面</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ctr"/>
            <a:r>
              <a:rPr lang="zh-CN" altLang="en-US" sz="3600" dirty="0" smtClean="0"/>
              <a:t>一、登记信息</a:t>
            </a:r>
            <a:endParaRPr lang="en-US" altLang="zh-CN" sz="3600" dirty="0" smtClean="0"/>
          </a:p>
          <a:p>
            <a:endParaRPr lang="en-US" altLang="zh-CN" dirty="0"/>
          </a:p>
          <a:p>
            <a:r>
              <a:rPr lang="zh-CN" altLang="zh-CN" dirty="0" smtClean="0"/>
              <a:t>（</a:t>
            </a:r>
            <a:r>
              <a:rPr lang="zh-CN" altLang="zh-CN" dirty="0"/>
              <a:t>一）、税务登记信息不实表现在注册地与实际经营地不一致、法定代表人、财务负责人、办税人员信息不一致</a:t>
            </a:r>
            <a:r>
              <a:rPr lang="zh-CN" altLang="zh-CN" dirty="0" smtClean="0"/>
              <a:t>。</a:t>
            </a:r>
            <a:endParaRPr lang="en-US" altLang="zh-CN" dirty="0" smtClean="0"/>
          </a:p>
          <a:p>
            <a:r>
              <a:rPr lang="zh-CN" altLang="en-US" dirty="0" smtClean="0"/>
              <a:t>（二）、注册登记的社员（股东）与实际不一致。</a:t>
            </a:r>
            <a:endParaRPr lang="zh-CN" altLang="zh-CN" dirty="0"/>
          </a:p>
          <a:p>
            <a:endParaRPr lang="zh-CN" altLang="en-US" dirty="0"/>
          </a:p>
        </p:txBody>
      </p:sp>
      <p:sp>
        <p:nvSpPr>
          <p:cNvPr id="2" name="标题 1"/>
          <p:cNvSpPr>
            <a:spLocks noGrp="1"/>
          </p:cNvSpPr>
          <p:nvPr>
            <p:ph type="title"/>
          </p:nvPr>
        </p:nvSpPr>
        <p:spPr/>
        <p:txBody>
          <a:bodyPr>
            <a:normAutofit/>
          </a:bodyPr>
          <a:lstStyle/>
          <a:p>
            <a:r>
              <a:rPr lang="zh-CN" altLang="zh-CN" sz="3200" b="1" dirty="0">
                <a:solidFill>
                  <a:srgbClr val="FF0000"/>
                </a:solidFill>
              </a:rPr>
              <a:t>目前企业在金三系统填报相关报表的现状</a:t>
            </a:r>
            <a:endParaRPr lang="zh-CN" altLang="zh-CN"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12"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zh-CN" b="1" dirty="0"/>
              <a:t>纳税人承受荒山、荒沟、荒丘、荒滩土地使用权，用于农、林、牧、渔业生产免征契税</a:t>
            </a:r>
            <a:endParaRPr lang="zh-CN" altLang="zh-CN" dirty="0"/>
          </a:p>
          <a:p>
            <a:r>
              <a:rPr lang="en-US" altLang="zh-CN" dirty="0"/>
              <a:t>《</a:t>
            </a:r>
            <a:r>
              <a:rPr lang="zh-CN" altLang="en-US" dirty="0"/>
              <a:t>中华人民共和国契税暂行条例细则</a:t>
            </a:r>
            <a:r>
              <a:rPr lang="en-US" altLang="zh-CN" dirty="0"/>
              <a:t>》</a:t>
            </a:r>
            <a:r>
              <a:rPr lang="zh-CN" altLang="en-US" dirty="0"/>
              <a:t>第十五条　根据条例第六条的规定，下列项目减征、免征契税：</a:t>
            </a:r>
            <a:br>
              <a:rPr lang="zh-CN" altLang="en-US" dirty="0"/>
            </a:br>
            <a:r>
              <a:rPr lang="zh-CN" altLang="en-US" dirty="0"/>
              <a:t>（一）土地、房屋被县级以上人民政府征用、占用后，重新承受土地、房屋权属的，是否减征或者免征契税，由省、自治区、直辖市人民政府确定。</a:t>
            </a:r>
            <a:br>
              <a:rPr lang="zh-CN" altLang="en-US" dirty="0"/>
            </a:br>
            <a:r>
              <a:rPr lang="zh-CN" altLang="en-US" b="1" dirty="0">
                <a:solidFill>
                  <a:srgbClr val="FF0000"/>
                </a:solidFill>
              </a:rPr>
              <a:t>（二）纳税人承受荒山、荒沟、荒丘、荒滩土地使用权，用于农、林、牧、渔业生产的，免征契税</a:t>
            </a:r>
            <a:endParaRPr lang="zh-CN" altLang="en-US" b="1" dirty="0">
              <a:solidFill>
                <a:srgbClr val="FF0000"/>
              </a:solidFill>
            </a:endParaRPr>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a:t>
            </a:r>
            <a:r>
              <a:rPr lang="zh-CN" altLang="en-US" sz="4000" dirty="0" smtClean="0"/>
              <a:t>优惠</a:t>
            </a:r>
            <a:r>
              <a:rPr lang="zh-CN" altLang="en-US" sz="4000" dirty="0" smtClean="0">
                <a:solidFill>
                  <a:srgbClr val="FF0000"/>
                </a:solidFill>
              </a:rPr>
              <a:t>契税方面</a:t>
            </a:r>
            <a:endParaRPr lang="zh-CN" altLang="en-US" sz="40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043608" y="1844824"/>
            <a:ext cx="7236792" cy="4281339"/>
          </a:xfrm>
        </p:spPr>
        <p:txBody>
          <a:bodyPr>
            <a:normAutofit/>
          </a:bodyPr>
          <a:lstStyle/>
          <a:p>
            <a:r>
              <a:rPr lang="en-US" altLang="zh-CN" sz="2800" b="1" dirty="0" smtClean="0"/>
              <a:t>     </a:t>
            </a:r>
            <a:r>
              <a:rPr lang="zh-CN" altLang="zh-CN" sz="2800" b="1" dirty="0" smtClean="0"/>
              <a:t>农民</a:t>
            </a:r>
            <a:r>
              <a:rPr lang="zh-CN" altLang="zh-CN" sz="2800" b="1" dirty="0"/>
              <a:t>专业合作社与本社成员签订的农业产品和农业生产资料购销合同免征印花税</a:t>
            </a:r>
            <a:endParaRPr lang="zh-CN" altLang="zh-CN" sz="2800" dirty="0"/>
          </a:p>
          <a:p>
            <a:r>
              <a:rPr lang="zh-CN" altLang="en-US" sz="2800" dirty="0" smtClean="0"/>
              <a:t>     财政部国家税务总局</a:t>
            </a:r>
            <a:r>
              <a:rPr lang="zh-CN" altLang="en-US" sz="2800" dirty="0"/>
              <a:t>关于</a:t>
            </a:r>
            <a:r>
              <a:rPr lang="zh-CN" altLang="en-US" sz="2800" dirty="0">
                <a:hlinkClick r:id="rId1"/>
              </a:rPr>
              <a:t>农民专业合作社</a:t>
            </a:r>
            <a:r>
              <a:rPr lang="zh-CN" altLang="en-US" sz="2800" dirty="0"/>
              <a:t>有关税收政策的通知</a:t>
            </a:r>
            <a:r>
              <a:rPr lang="en-US" altLang="zh-CN" sz="2800" dirty="0"/>
              <a:t>》</a:t>
            </a:r>
            <a:r>
              <a:rPr lang="zh-CN" altLang="en-US" sz="2800" dirty="0"/>
              <a:t>（财税</a:t>
            </a:r>
            <a:r>
              <a:rPr lang="en-US" altLang="zh-CN" sz="2800" dirty="0"/>
              <a:t>〔2008〕81</a:t>
            </a:r>
            <a:r>
              <a:rPr lang="zh-CN" altLang="en-US" sz="2800" dirty="0"/>
              <a:t>号）第四条规定：“对农民专业合作社与本社成员签订的农业产品和</a:t>
            </a:r>
            <a:r>
              <a:rPr lang="zh-CN" altLang="en-US" sz="2800" dirty="0">
                <a:hlinkClick r:id="rId2"/>
              </a:rPr>
              <a:t>农业生产资料</a:t>
            </a:r>
            <a:r>
              <a:rPr lang="zh-CN" altLang="en-US" sz="2800" dirty="0">
                <a:hlinkClick r:id="rId3"/>
              </a:rPr>
              <a:t>购销合同</a:t>
            </a:r>
            <a:r>
              <a:rPr lang="zh-CN" altLang="en-US" sz="2800" dirty="0"/>
              <a:t>，免征印花税。</a:t>
            </a:r>
            <a:endParaRPr lang="zh-CN" altLang="en-US" sz="2800" dirty="0"/>
          </a:p>
        </p:txBody>
      </p:sp>
      <p:sp>
        <p:nvSpPr>
          <p:cNvPr id="3" name="标题 2"/>
          <p:cNvSpPr>
            <a:spLocks noGrp="1"/>
          </p:cNvSpPr>
          <p:nvPr>
            <p:ph type="title"/>
          </p:nvPr>
        </p:nvSpPr>
        <p:spPr/>
        <p:txBody>
          <a:bodyPr>
            <a:normAutofit fontScale="90000"/>
          </a:bodyPr>
          <a:lstStyle/>
          <a:p>
            <a:r>
              <a:rPr lang="zh-CN" altLang="en-US" sz="4000" dirty="0"/>
              <a:t>目前对农业专业合作社的相关税收</a:t>
            </a:r>
            <a:r>
              <a:rPr lang="zh-CN" altLang="en-US" sz="4000" dirty="0" smtClean="0"/>
              <a:t>优惠</a:t>
            </a:r>
            <a:r>
              <a:rPr lang="zh-CN" altLang="en-US" sz="4000" dirty="0" smtClean="0">
                <a:solidFill>
                  <a:srgbClr val="FF0000"/>
                </a:solidFill>
              </a:rPr>
              <a:t>印花税</a:t>
            </a:r>
            <a:r>
              <a:rPr lang="zh-CN" altLang="en-US" dirty="0" smtClean="0">
                <a:solidFill>
                  <a:srgbClr val="FF0000"/>
                </a:solidFill>
              </a:rPr>
              <a:t>方面</a:t>
            </a:r>
            <a:endParaRPr lang="zh-CN" alt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600" y="1628800"/>
            <a:ext cx="7308800" cy="4497363"/>
          </a:xfrm>
        </p:spPr>
        <p:txBody>
          <a:bodyPr>
            <a:normAutofit fontScale="77500" lnSpcReduction="20000"/>
          </a:bodyPr>
          <a:lstStyle/>
          <a:p>
            <a:r>
              <a:rPr lang="zh-CN" altLang="zh-CN" b="1" dirty="0" smtClean="0"/>
              <a:t>“不征税收入”指</a:t>
            </a:r>
            <a:r>
              <a:rPr lang="zh-CN" altLang="zh-CN" b="1" dirty="0"/>
              <a:t>那些本身就不在征税范围内的收入。</a:t>
            </a:r>
            <a:endParaRPr lang="zh-CN" altLang="zh-CN" dirty="0"/>
          </a:p>
          <a:p>
            <a:r>
              <a:rPr lang="zh-CN" altLang="zh-CN" b="1" dirty="0"/>
              <a:t>免税收入，则是将那些已经纳入征税范围内的收入，基于税收优惠</a:t>
            </a:r>
            <a:r>
              <a:rPr lang="zh-CN" altLang="zh-CN" b="1" dirty="0" smtClean="0"/>
              <a:t>政策而</a:t>
            </a:r>
            <a:r>
              <a:rPr lang="zh-CN" altLang="zh-CN" b="1" dirty="0"/>
              <a:t>对其纳税义务予以</a:t>
            </a:r>
            <a:r>
              <a:rPr lang="zh-CN" altLang="zh-CN" b="1" dirty="0" smtClean="0"/>
              <a:t>免除</a:t>
            </a:r>
            <a:r>
              <a:rPr lang="zh-CN" altLang="en-US" b="1" dirty="0"/>
              <a:t>（</a:t>
            </a:r>
            <a:r>
              <a:rPr lang="zh-CN" altLang="en-US" b="1" dirty="0" smtClean="0"/>
              <a:t>在</a:t>
            </a:r>
            <a:r>
              <a:rPr lang="zh-CN" altLang="en-US" b="1" dirty="0"/>
              <a:t>一定的时间内）</a:t>
            </a:r>
            <a:r>
              <a:rPr lang="zh-CN" altLang="zh-CN" b="1" dirty="0" smtClean="0"/>
              <a:t>。</a:t>
            </a:r>
            <a:endParaRPr lang="en-US" altLang="zh-CN" b="1" dirty="0" smtClean="0"/>
          </a:p>
          <a:p>
            <a:r>
              <a:rPr lang="zh-CN" altLang="zh-CN" b="1" dirty="0"/>
              <a:t>由于不征税收入本身不属于计税项目，所以不征税收入用于支出的费用及所形成资产的折旧、摊销都不能在计算应纳税所得额时扣除，但免税收入就不存在这种束缚，也就是说，免税收入用于支出的费用及所形成资产的折旧、摊销是可以税前扣除的</a:t>
            </a:r>
            <a:r>
              <a:rPr lang="zh-CN" altLang="zh-CN" b="1" dirty="0" smtClean="0"/>
              <a:t>。</a:t>
            </a:r>
            <a:endParaRPr lang="en-US" altLang="zh-CN" b="1" dirty="0" smtClean="0"/>
          </a:p>
          <a:p>
            <a:r>
              <a:rPr lang="zh-CN" altLang="zh-CN" b="1" dirty="0"/>
              <a:t>免税收入包括</a:t>
            </a:r>
            <a:r>
              <a:rPr lang="en-US" altLang="zh-CN" b="1" dirty="0"/>
              <a:t>:</a:t>
            </a:r>
            <a:r>
              <a:rPr lang="zh-CN" altLang="zh-CN" b="1" dirty="0"/>
              <a:t>国债利息收入，指定用途的减免或返还的流转税，不计入损益的补贴项目，纳入财政预算或财政专户管理的各种基金、收费，技术转让收入，治理“废渣、废气、废水”收益，国务院、财政部和国家税务总局规定的事业单位和社会团体的免税项目等。</a:t>
            </a:r>
            <a:endParaRPr lang="zh-CN" altLang="zh-CN" dirty="0"/>
          </a:p>
          <a:p>
            <a:r>
              <a:rPr lang="zh-CN" altLang="zh-CN" b="1" dirty="0"/>
              <a:t>不征税收入包括</a:t>
            </a:r>
            <a:r>
              <a:rPr lang="en-US" altLang="zh-CN" b="1" dirty="0"/>
              <a:t>:</a:t>
            </a:r>
            <a:r>
              <a:rPr lang="zh-CN" altLang="zh-CN" b="1"/>
              <a:t>财政拨款，依法收取并纳入财政管理的行政事业性收费、政府性基金，国务院规定的其他不征税收入等。其中财政拨款，是指各级人民政府对纳入预算管理的事业单位、社会团体等组织拨付的财政资金。其他不征税收入，是指企业取得的，由国务院财政、税务主管部门规定专项用途并经国务院批准的财政性资金。</a:t>
            </a:r>
            <a:endParaRPr lang="zh-CN" altLang="zh-CN"/>
          </a:p>
          <a:p>
            <a:endParaRPr lang="zh-CN" altLang="zh-CN"/>
          </a:p>
          <a:p>
            <a:endParaRPr lang="zh-CN" altLang="zh-CN" dirty="0"/>
          </a:p>
          <a:p>
            <a:endParaRPr lang="zh-CN" altLang="en-US" dirty="0"/>
          </a:p>
        </p:txBody>
      </p:sp>
      <p:sp>
        <p:nvSpPr>
          <p:cNvPr id="3" name="标题 2"/>
          <p:cNvSpPr>
            <a:spLocks noGrp="1"/>
          </p:cNvSpPr>
          <p:nvPr>
            <p:ph type="title"/>
          </p:nvPr>
        </p:nvSpPr>
        <p:spPr/>
        <p:txBody>
          <a:bodyPr/>
          <a:lstStyle/>
          <a:p>
            <a:r>
              <a:rPr lang="zh-CN" altLang="en-US" dirty="0" smtClean="0"/>
              <a:t>不征税收入与免税收入的区别 </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7715" y="1773555"/>
            <a:ext cx="7512685" cy="4352290"/>
          </a:xfrm>
        </p:spPr>
        <p:txBody>
          <a:bodyPr>
            <a:normAutofit fontScale="80000"/>
          </a:bodyPr>
          <a:lstStyle/>
          <a:p>
            <a:r>
              <a:rPr lang="zh-CN" altLang="en-US" dirty="0">
                <a:latin typeface="仿宋" panose="02010609060101010101" charset="-122"/>
                <a:ea typeface="仿宋" panose="02010609060101010101" charset="-122"/>
                <a:hlinkClick r:id="rId1"/>
              </a:rPr>
              <a:t>小规模纳税人</a:t>
            </a:r>
            <a:r>
              <a:rPr lang="zh-CN" altLang="en-US" dirty="0">
                <a:latin typeface="仿宋" panose="02010609060101010101" charset="-122"/>
                <a:ea typeface="仿宋" panose="02010609060101010101" charset="-122"/>
              </a:rPr>
              <a:t>可以看成一个专有名词，是对缴纳</a:t>
            </a:r>
            <a:r>
              <a:rPr lang="zh-CN" altLang="en-US" dirty="0">
                <a:latin typeface="仿宋" panose="02010609060101010101" charset="-122"/>
                <a:ea typeface="仿宋" panose="02010609060101010101" charset="-122"/>
                <a:hlinkClick r:id="rId2"/>
              </a:rPr>
              <a:t>增值税</a:t>
            </a:r>
            <a:r>
              <a:rPr lang="zh-CN" altLang="en-US" dirty="0">
                <a:latin typeface="仿宋" panose="02010609060101010101" charset="-122"/>
                <a:ea typeface="仿宋" panose="02010609060101010101" charset="-122"/>
              </a:rPr>
              <a:t>的</a:t>
            </a:r>
            <a:r>
              <a:rPr lang="zh-CN" altLang="en-US" dirty="0">
                <a:latin typeface="仿宋" panose="02010609060101010101" charset="-122"/>
                <a:ea typeface="仿宋" panose="02010609060101010101" charset="-122"/>
                <a:hlinkClick r:id="rId3"/>
              </a:rPr>
              <a:t>企业管理</a:t>
            </a:r>
            <a:r>
              <a:rPr lang="zh-CN" altLang="en-US" dirty="0">
                <a:latin typeface="仿宋" panose="02010609060101010101" charset="-122"/>
                <a:ea typeface="仿宋" panose="02010609060101010101" charset="-122"/>
              </a:rPr>
              <a:t>而划分的，对应的是</a:t>
            </a:r>
            <a:r>
              <a:rPr lang="zh-CN" altLang="en-US" dirty="0">
                <a:latin typeface="仿宋" panose="02010609060101010101" charset="-122"/>
                <a:ea typeface="仿宋" panose="02010609060101010101" charset="-122"/>
                <a:hlinkClick r:id="rId4"/>
              </a:rPr>
              <a:t>一般纳税人</a:t>
            </a:r>
            <a:r>
              <a:rPr lang="zh-CN" altLang="en-US" dirty="0">
                <a:latin typeface="仿宋" panose="02010609060101010101" charset="-122"/>
                <a:ea typeface="仿宋" panose="02010609060101010101" charset="-122"/>
              </a:rPr>
              <a:t>。小规模纳税人增值税的</a:t>
            </a:r>
            <a:r>
              <a:rPr lang="zh-CN" altLang="en-US" dirty="0">
                <a:latin typeface="仿宋" panose="02010609060101010101" charset="-122"/>
                <a:ea typeface="仿宋" panose="02010609060101010101" charset="-122"/>
                <a:hlinkClick r:id="rId5"/>
              </a:rPr>
              <a:t>发票</a:t>
            </a:r>
            <a:r>
              <a:rPr lang="zh-CN" altLang="en-US" dirty="0">
                <a:latin typeface="仿宋" panose="02010609060101010101" charset="-122"/>
                <a:ea typeface="仿宋" panose="02010609060101010101" charset="-122"/>
              </a:rPr>
              <a:t>管理，计算</a:t>
            </a:r>
            <a:r>
              <a:rPr lang="zh-CN" altLang="en-US" dirty="0">
                <a:latin typeface="仿宋" panose="02010609060101010101" charset="-122"/>
                <a:ea typeface="仿宋" panose="02010609060101010101" charset="-122"/>
                <a:hlinkClick r:id="rId6"/>
              </a:rPr>
              <a:t>税额</a:t>
            </a:r>
            <a:r>
              <a:rPr lang="zh-CN" altLang="en-US" dirty="0">
                <a:latin typeface="仿宋" panose="02010609060101010101" charset="-122"/>
                <a:ea typeface="仿宋" panose="02010609060101010101" charset="-122"/>
              </a:rPr>
              <a:t>等方面和一般纳税人均有不同。</a:t>
            </a:r>
            <a:br>
              <a:rPr lang="zh-CN" altLang="en-US" dirty="0">
                <a:latin typeface="仿宋" panose="02010609060101010101" charset="-122"/>
                <a:ea typeface="仿宋" panose="02010609060101010101" charset="-122"/>
              </a:rPr>
            </a:br>
            <a:r>
              <a:rPr lang="en-US" altLang="zh-CN" dirty="0">
                <a:latin typeface="仿宋" panose="02010609060101010101" charset="-122"/>
                <a:ea typeface="仿宋" panose="02010609060101010101" charset="-122"/>
              </a:rPr>
              <a:t>2</a:t>
            </a:r>
            <a:r>
              <a:rPr lang="zh-CN" altLang="en-US" dirty="0">
                <a:latin typeface="仿宋" panose="02010609060101010101" charset="-122"/>
                <a:ea typeface="仿宋" panose="02010609060101010101" charset="-122"/>
              </a:rPr>
              <a:t>、而</a:t>
            </a:r>
            <a:r>
              <a:rPr lang="zh-CN" altLang="en-US" dirty="0">
                <a:latin typeface="仿宋" panose="02010609060101010101" charset="-122"/>
                <a:ea typeface="仿宋" panose="02010609060101010101" charset="-122"/>
                <a:hlinkClick r:id="rId7"/>
              </a:rPr>
              <a:t>小微企业</a:t>
            </a:r>
            <a:r>
              <a:rPr lang="zh-CN" altLang="en-US" dirty="0">
                <a:latin typeface="仿宋" panose="02010609060101010101" charset="-122"/>
                <a:ea typeface="仿宋" panose="02010609060101010101" charset="-122"/>
              </a:rPr>
              <a:t>通常是对缴纳</a:t>
            </a:r>
            <a:r>
              <a:rPr lang="zh-CN" altLang="en-US" dirty="0">
                <a:latin typeface="仿宋" panose="02010609060101010101" charset="-122"/>
                <a:ea typeface="仿宋" panose="02010609060101010101" charset="-122"/>
                <a:hlinkClick r:id="rId8"/>
              </a:rPr>
              <a:t>企业所得税</a:t>
            </a:r>
            <a:r>
              <a:rPr lang="zh-CN" altLang="en-US" dirty="0">
                <a:latin typeface="仿宋" panose="02010609060101010101" charset="-122"/>
                <a:ea typeface="仿宋" panose="02010609060101010101" charset="-122"/>
              </a:rPr>
              <a:t>的企业而言，可以说覆盖面很大，除了缴纳</a:t>
            </a:r>
            <a:r>
              <a:rPr lang="zh-CN" altLang="en-US" dirty="0">
                <a:latin typeface="仿宋" panose="02010609060101010101" charset="-122"/>
                <a:ea typeface="仿宋" panose="02010609060101010101" charset="-122"/>
                <a:hlinkClick r:id="rId9"/>
              </a:rPr>
              <a:t>个人所得税</a:t>
            </a:r>
            <a:r>
              <a:rPr lang="zh-CN" altLang="en-US" dirty="0">
                <a:latin typeface="仿宋" panose="02010609060101010101" charset="-122"/>
                <a:ea typeface="仿宋" panose="02010609060101010101" charset="-122"/>
              </a:rPr>
              <a:t>的个人独资企业以及合伙企业外，基本都可以成为小微企业（前提是符合一定标准，比如</a:t>
            </a:r>
            <a:r>
              <a:rPr lang="zh-CN" altLang="en-US" dirty="0">
                <a:latin typeface="仿宋" panose="02010609060101010101" charset="-122"/>
                <a:ea typeface="仿宋" panose="02010609060101010101" charset="-122"/>
                <a:hlinkClick r:id="rId10"/>
              </a:rPr>
              <a:t>资产规模</a:t>
            </a:r>
            <a:r>
              <a:rPr lang="zh-CN" altLang="en-US" dirty="0">
                <a:latin typeface="仿宋" panose="02010609060101010101" charset="-122"/>
                <a:ea typeface="仿宋" panose="02010609060101010101" charset="-122"/>
              </a:rPr>
              <a:t>、员工人数，应纳税所得额等方面）三大认定标准</a:t>
            </a:r>
            <a:endParaRPr lang="zh-CN" altLang="en-US" dirty="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            年度应纳税所得额不超过300万元</a:t>
            </a:r>
            <a:endParaRPr lang="zh-CN" altLang="en-US" dirty="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             从业人数不超过300人  </a:t>
            </a:r>
            <a:endParaRPr lang="zh-CN" altLang="en-US" dirty="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             资产总额不超过5000万元 </a:t>
            </a:r>
            <a:endParaRPr lang="zh-CN" altLang="en-US" dirty="0">
              <a:latin typeface="仿宋" panose="02010609060101010101" charset="-122"/>
              <a:ea typeface="仿宋" panose="02010609060101010101" charset="-122"/>
            </a:endParaRPr>
          </a:p>
          <a:p>
            <a:r>
              <a:rPr lang="zh-CN" altLang="en-US" dirty="0">
                <a:latin typeface="仿宋" panose="02010609060101010101" charset="-122"/>
                <a:ea typeface="仿宋" panose="02010609060101010101" charset="-122"/>
              </a:rPr>
              <a:t>            【三个条件同时具备】</a:t>
            </a:r>
            <a:endParaRPr lang="zh-CN" altLang="en-US" dirty="0">
              <a:latin typeface="仿宋" panose="02010609060101010101" charset="-122"/>
              <a:ea typeface="仿宋" panose="02010609060101010101" charset="-122"/>
            </a:endParaRPr>
          </a:p>
          <a:p>
            <a:r>
              <a:rPr lang="zh-CN" altLang="en-US" b="1" dirty="0">
                <a:solidFill>
                  <a:srgbClr val="FF0000"/>
                </a:solidFill>
                <a:latin typeface="仿宋" panose="02010609060101010101" charset="-122"/>
                <a:ea typeface="仿宋" panose="02010609060101010101" charset="-122"/>
              </a:rPr>
              <a:t>结论：小规模企业一定是小微企业，小微企业不一定是小规模企业，包含一般纳税人</a:t>
            </a:r>
            <a:endParaRPr lang="zh-CN" altLang="en-US" b="1" dirty="0">
              <a:solidFill>
                <a:srgbClr val="FF0000"/>
              </a:solidFill>
              <a:latin typeface="仿宋" panose="02010609060101010101" charset="-122"/>
              <a:ea typeface="仿宋" panose="02010609060101010101" charset="-122"/>
            </a:endParaRPr>
          </a:p>
        </p:txBody>
      </p:sp>
      <p:sp>
        <p:nvSpPr>
          <p:cNvPr id="3" name="标题 2"/>
          <p:cNvSpPr>
            <a:spLocks noGrp="1"/>
          </p:cNvSpPr>
          <p:nvPr>
            <p:ph type="title"/>
          </p:nvPr>
        </p:nvSpPr>
        <p:spPr/>
        <p:txBody>
          <a:bodyPr/>
          <a:lstStyle/>
          <a:p>
            <a:r>
              <a:rPr lang="zh-CN" altLang="en-US" dirty="0" smtClean="0"/>
              <a:t>小微企业与小规模企业的区分</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776605" y="1879600"/>
            <a:ext cx="7684770" cy="4214495"/>
          </a:xfrm>
        </p:spPr>
        <p:txBody>
          <a:bodyPr>
            <a:normAutofit lnSpcReduction="10000"/>
          </a:bodyPr>
          <a:p>
            <a:r>
              <a:rPr lang="zh-CN" altLang="en-US" sz="1400">
                <a:latin typeface="仿宋" panose="02010609060101010101" charset="-122"/>
                <a:ea typeface="仿宋" panose="02010609060101010101" charset="-122"/>
              </a:rPr>
              <a:t>财政部 税务总局关于实施小微企业普惠性税收减免政策的通知财税[2019]13号</a:t>
            </a:r>
            <a:endParaRPr lang="zh-CN" altLang="en-US" sz="1400">
              <a:latin typeface="仿宋" panose="02010609060101010101" charset="-122"/>
              <a:ea typeface="仿宋" panose="02010609060101010101" charset="-122"/>
            </a:endParaRPr>
          </a:p>
          <a:p>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各省、自治区、直辖市、计划单列市财政厅（局），新疆生产建设兵团财政局，国家税务总局各省、自治区、直辖市和计划单列市税务局：</a:t>
            </a:r>
            <a:endParaRPr lang="zh-CN" altLang="en-US" sz="1400">
              <a:latin typeface="仿宋" panose="02010609060101010101" charset="-122"/>
              <a:ea typeface="仿宋" panose="02010609060101010101" charset="-122"/>
            </a:endParaRPr>
          </a:p>
          <a:p>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为贯彻落实党中央、国务院决策部署，进一步支持小微企业发展，现就实施小微企业普惠性税收减免政策有关事项通知如下：</a:t>
            </a:r>
            <a:endParaRPr lang="zh-CN" altLang="en-US" sz="1400">
              <a:latin typeface="仿宋" panose="02010609060101010101" charset="-122"/>
              <a:ea typeface="仿宋" panose="02010609060101010101" charset="-122"/>
            </a:endParaRPr>
          </a:p>
          <a:p>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一、对月销售额10万元以下（含本数）（</a:t>
            </a:r>
            <a:r>
              <a:rPr lang="en-US" altLang="zh-CN" sz="1400">
                <a:latin typeface="仿宋" panose="02010609060101010101" charset="-122"/>
                <a:ea typeface="仿宋" panose="02010609060101010101" charset="-122"/>
              </a:rPr>
              <a:t>2021</a:t>
            </a:r>
            <a:r>
              <a:rPr lang="zh-CN" altLang="en-US" sz="1400">
                <a:latin typeface="仿宋" panose="02010609060101010101" charset="-122"/>
                <a:ea typeface="仿宋" panose="02010609060101010101" charset="-122"/>
              </a:rPr>
              <a:t>年</a:t>
            </a:r>
            <a:r>
              <a:rPr lang="en-US" altLang="zh-CN" sz="1400">
                <a:latin typeface="仿宋" panose="02010609060101010101" charset="-122"/>
                <a:ea typeface="仿宋" panose="02010609060101010101" charset="-122"/>
              </a:rPr>
              <a:t>4</a:t>
            </a:r>
            <a:r>
              <a:rPr lang="zh-CN" altLang="en-US" sz="1400">
                <a:latin typeface="仿宋" panose="02010609060101010101" charset="-122"/>
                <a:ea typeface="仿宋" panose="02010609060101010101" charset="-122"/>
              </a:rPr>
              <a:t>月</a:t>
            </a:r>
            <a:r>
              <a:rPr lang="en-US" altLang="zh-CN" sz="1400">
                <a:latin typeface="仿宋" panose="02010609060101010101" charset="-122"/>
                <a:ea typeface="仿宋" panose="02010609060101010101" charset="-122"/>
              </a:rPr>
              <a:t>1</a:t>
            </a:r>
            <a:r>
              <a:rPr lang="zh-CN" altLang="en-US" sz="1400">
                <a:latin typeface="仿宋" panose="02010609060101010101" charset="-122"/>
                <a:ea typeface="仿宋" panose="02010609060101010101" charset="-122"/>
              </a:rPr>
              <a:t>日起调整为</a:t>
            </a:r>
            <a:r>
              <a:rPr lang="en-US" altLang="zh-CN" sz="1400">
                <a:latin typeface="仿宋" panose="02010609060101010101" charset="-122"/>
                <a:ea typeface="仿宋" panose="02010609060101010101" charset="-122"/>
              </a:rPr>
              <a:t>15</a:t>
            </a:r>
            <a:r>
              <a:rPr lang="zh-CN" altLang="en-US" sz="1400">
                <a:latin typeface="仿宋" panose="02010609060101010101" charset="-122"/>
                <a:ea typeface="仿宋" panose="02010609060101010101" charset="-122"/>
              </a:rPr>
              <a:t>万元）的增值税小规模纳税人，免征增值税。</a:t>
            </a:r>
            <a:endParaRPr lang="zh-CN" altLang="en-US" sz="1400">
              <a:latin typeface="仿宋" panose="02010609060101010101" charset="-122"/>
              <a:ea typeface="仿宋" panose="02010609060101010101" charset="-122"/>
            </a:endParaRPr>
          </a:p>
          <a:p>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二、对小型微利企业年应纳税所得额不超过100万元的部分，减按25%计入应纳税所得额，按20%的税率缴纳企业所得税；对年应纳税所得额超过100万元但不超过300万元的部分，减按50%计入应纳税所得额，按20%的税率缴纳企业所得税。</a:t>
            </a:r>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实际税负：不超100万元的为5%，超过100万元至300（不含300万元）为10%，比如，某企业年应纳税所得额（利润总额±纳税调整部分）为260万元，则年应纳税额为（100*25%*20%）+（160*50%*20%）=5万元+16万元=21万元，实际税负8.07%】</a:t>
            </a:r>
            <a:endParaRPr lang="zh-CN" altLang="en-US" sz="1400">
              <a:latin typeface="仿宋" panose="02010609060101010101" charset="-122"/>
              <a:ea typeface="仿宋" panose="02010609060101010101" charset="-122"/>
            </a:endParaRPr>
          </a:p>
          <a:p>
            <a:r>
              <a:rPr lang="zh-CN" altLang="en-US" sz="1400">
                <a:latin typeface="仿宋" panose="02010609060101010101" charset="-122"/>
                <a:ea typeface="仿宋" panose="02010609060101010101" charset="-122"/>
              </a:rPr>
              <a:t>　　小型微利企业无论按查账征收方式或核定征收方式缴纳企业所得税，均可享受上述优惠政策。</a:t>
            </a:r>
            <a:endParaRPr lang="zh-CN" altLang="en-US" sz="1400">
              <a:latin typeface="仿宋" panose="02010609060101010101" charset="-122"/>
              <a:ea typeface="仿宋" panose="02010609060101010101" charset="-122"/>
            </a:endParaRPr>
          </a:p>
        </p:txBody>
      </p:sp>
      <p:sp>
        <p:nvSpPr>
          <p:cNvPr id="3" name="标题 2"/>
          <p:cNvSpPr>
            <a:spLocks noGrp="1"/>
          </p:cNvSpPr>
          <p:nvPr>
            <p:ph type="title"/>
          </p:nvPr>
        </p:nvSpPr>
        <p:spPr/>
        <p:txBody>
          <a:bodyPr>
            <a:normAutofit fontScale="90000"/>
          </a:bodyPr>
          <a:p>
            <a:r>
              <a:rPr lang="zh-CN" altLang="en-US" dirty="0" smtClean="0">
                <a:sym typeface="+mn-ea"/>
              </a:rPr>
              <a:t>小微企业与小规模企业纳税的区分</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81380" y="1772920"/>
            <a:ext cx="7515225" cy="4446905"/>
          </a:xfrm>
        </p:spPr>
        <p:txBody>
          <a:bodyPr>
            <a:normAutofit fontScale="70000"/>
          </a:bodyPr>
          <a:p>
            <a:r>
              <a:rPr lang="zh-CN" altLang="en-US">
                <a:latin typeface="仿宋" panose="02010609060101010101" charset="-122"/>
                <a:ea typeface="仿宋" panose="02010609060101010101" charset="-122"/>
              </a:rPr>
              <a:t>国家税务总局公告2021年第8号</a:t>
            </a:r>
            <a:endParaRPr lang="zh-CN" altLang="en-US">
              <a:latin typeface="仿宋" panose="02010609060101010101" charset="-122"/>
              <a:ea typeface="仿宋" panose="02010609060101010101" charset="-122"/>
            </a:endParaRPr>
          </a:p>
          <a:p>
            <a:r>
              <a:rPr lang="zh-CN" altLang="en-US">
                <a:latin typeface="仿宋" panose="02010609060101010101" charset="-122"/>
                <a:ea typeface="仿宋" panose="02010609060101010101" charset="-122"/>
              </a:rPr>
              <a:t>为贯彻落实《财政部 税务总局关于实施小微企业和个体工商户所得税优惠政策的公告》（2021年第12号），进一步支持小型微利企业和个体工商户发展，现就有关事项公告如下：</a:t>
            </a:r>
            <a:endParaRPr lang="zh-CN" altLang="en-US">
              <a:latin typeface="仿宋" panose="02010609060101010101" charset="-122"/>
              <a:ea typeface="仿宋" panose="02010609060101010101" charset="-122"/>
            </a:endParaRPr>
          </a:p>
          <a:p>
            <a:r>
              <a:rPr lang="zh-CN" altLang="en-US">
                <a:latin typeface="仿宋" panose="02010609060101010101" charset="-122"/>
                <a:ea typeface="仿宋" panose="02010609060101010101" charset="-122"/>
              </a:rPr>
              <a:t>一、关于小型微利企业所得税减半政策有关事项</a:t>
            </a:r>
            <a:endParaRPr lang="zh-CN" altLang="en-US">
              <a:latin typeface="仿宋" panose="02010609060101010101" charset="-122"/>
              <a:ea typeface="仿宋" panose="02010609060101010101" charset="-122"/>
            </a:endParaRPr>
          </a:p>
          <a:p>
            <a:r>
              <a:rPr lang="zh-CN" altLang="en-US" b="1">
                <a:solidFill>
                  <a:srgbClr val="FF0000"/>
                </a:solidFill>
                <a:latin typeface="仿宋" panose="02010609060101010101" charset="-122"/>
                <a:ea typeface="仿宋" panose="02010609060101010101" charset="-122"/>
              </a:rPr>
              <a:t>（一）对小型微利企业年应纳税所得额不超过100万元的部分，减按12.5%计入应纳税所得额，按20%的税率缴纳企业所得税</a:t>
            </a:r>
            <a:r>
              <a:rPr lang="zh-CN" altLang="en-US">
                <a:latin typeface="仿宋" panose="02010609060101010101" charset="-122"/>
                <a:ea typeface="仿宋" panose="02010609060101010101" charset="-122"/>
              </a:rPr>
              <a:t>。【法定税率25%】</a:t>
            </a:r>
            <a:endParaRPr lang="zh-CN" altLang="en-US">
              <a:latin typeface="仿宋" panose="02010609060101010101" charset="-122"/>
              <a:ea typeface="仿宋" panose="02010609060101010101" charset="-122"/>
            </a:endParaRPr>
          </a:p>
          <a:p>
            <a:r>
              <a:rPr lang="zh-CN" altLang="en-US">
                <a:latin typeface="仿宋" panose="02010609060101010101" charset="-122"/>
                <a:ea typeface="仿宋" panose="02010609060101010101" charset="-122"/>
              </a:rPr>
              <a:t>【不超100万元的为2.5%，超过100万元至300（不含300万元）为10%，比如，某企业年应纳税所得额（利润总额±纳税调整部分）为260万元，则年应纳税额为（100*12.5%*20%）+（160*50%*20%）=2.5万元+16万元=18.5万元，税负7.1%】【按以前年度核定征收时的利润率10%测算，260万元利润对应的收入为2600万元，实际为0.71%】</a:t>
            </a:r>
            <a:endParaRPr lang="zh-CN" altLang="en-US">
              <a:latin typeface="仿宋" panose="02010609060101010101" charset="-122"/>
              <a:ea typeface="仿宋" panose="02010609060101010101" charset="-122"/>
            </a:endParaRPr>
          </a:p>
          <a:p>
            <a:r>
              <a:rPr lang="zh-CN" altLang="en-US">
                <a:latin typeface="仿宋" panose="02010609060101010101" charset="-122"/>
                <a:ea typeface="仿宋" panose="02010609060101010101" charset="-122"/>
              </a:rPr>
              <a:t>本公告第一条和第二条自2021年1月1日起施行，2022年12月31日终止执行</a:t>
            </a:r>
            <a:r>
              <a:rPr lang="zh-CN" altLang="en-US"/>
              <a:t>。</a:t>
            </a:r>
            <a:endParaRPr lang="zh-CN" altLang="en-US"/>
          </a:p>
        </p:txBody>
      </p:sp>
      <p:sp>
        <p:nvSpPr>
          <p:cNvPr id="3" name="标题 2"/>
          <p:cNvSpPr>
            <a:spLocks noGrp="1"/>
          </p:cNvSpPr>
          <p:nvPr>
            <p:ph type="title"/>
          </p:nvPr>
        </p:nvSpPr>
        <p:spPr/>
        <p:txBody>
          <a:bodyPr>
            <a:normAutofit fontScale="90000"/>
          </a:bodyPr>
          <a:p>
            <a:r>
              <a:rPr lang="zh-CN" altLang="en-US" dirty="0" smtClean="0">
                <a:sym typeface="+mn-ea"/>
              </a:rPr>
              <a:t>小微企业与小规模企业纳税的区分</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913765" y="1591310"/>
            <a:ext cx="7366635" cy="4534535"/>
          </a:xfrm>
        </p:spPr>
        <p:txBody>
          <a:bodyPr>
            <a:normAutofit fontScale="80000"/>
          </a:bodyPr>
          <a:p>
            <a:pPr algn="ctr"/>
            <a:r>
              <a:rPr lang="en-US" altLang="zh-CN"/>
              <a:t>“</a:t>
            </a:r>
            <a:r>
              <a:rPr lang="zh-CN" altLang="en-US"/>
              <a:t>六税二费</a:t>
            </a:r>
            <a:r>
              <a:rPr lang="en-US" altLang="zh-CN"/>
              <a:t>”</a:t>
            </a:r>
            <a:r>
              <a:rPr lang="zh-CN" altLang="en-US"/>
              <a:t>减半征收</a:t>
            </a:r>
            <a:endParaRPr lang="zh-CN" altLang="en-US"/>
          </a:p>
          <a:p>
            <a:endParaRPr lang="zh-CN" altLang="en-US"/>
          </a:p>
          <a:p>
            <a:r>
              <a:rPr lang="zh-CN" altLang="en-US"/>
              <a:t>政策依据：《财政部 税务总局关于实施小微企业普惠性税收减免政策的通知》（财税〔2019〕13号）第三条、第四条 晋财税（</a:t>
            </a:r>
            <a:r>
              <a:rPr lang="en-US" altLang="zh-CN"/>
              <a:t>2019</a:t>
            </a:r>
            <a:r>
              <a:rPr lang="zh-CN" altLang="en-US"/>
              <a:t>）</a:t>
            </a:r>
            <a:r>
              <a:rPr lang="en-US" altLang="zh-CN"/>
              <a:t>2</a:t>
            </a:r>
            <a:r>
              <a:rPr lang="zh-CN" altLang="en-US"/>
              <a:t>号</a:t>
            </a:r>
            <a:endParaRPr lang="zh-CN" altLang="en-US"/>
          </a:p>
          <a:p>
            <a:r>
              <a:rPr lang="zh-CN" altLang="en-US"/>
              <a:t>享受主体</a:t>
            </a:r>
            <a:r>
              <a:rPr lang="en-US" altLang="zh-CN"/>
              <a:t>:</a:t>
            </a:r>
            <a:r>
              <a:rPr lang="zh-CN" altLang="en-US"/>
              <a:t> 增值税小规模纳税人 </a:t>
            </a:r>
            <a:endParaRPr lang="zh-CN" altLang="en-US"/>
          </a:p>
          <a:p>
            <a:r>
              <a:rPr lang="zh-CN" altLang="en-US"/>
              <a:t>1.自2019年1月1日至2021年12月31日，由省、自治区、直辖市人民政府根据本地区实际情况，以及宏观调控需要确定，对增值税小规模纳税人可以在50%的税额幅度内减征资源税、城市维护建设税、房产税、城镇土地使用税、印花税（不含证券交易印花税）、耕地占用税和教育费附加、地方教育附加。 </a:t>
            </a:r>
            <a:endParaRPr lang="zh-CN" altLang="en-US"/>
          </a:p>
          <a:p>
            <a:r>
              <a:rPr lang="zh-CN" altLang="en-US"/>
              <a:t>2.增值税小规模纳税人已依法享受资源税、城市维护建设税、房产税、城镇土地使用税、印花税、耕地占用税、教育费附加、地方教育附加其他优惠政策的，可叠加享受上述优惠政策。 </a:t>
            </a:r>
            <a:endParaRPr lang="zh-CN" altLang="en-US"/>
          </a:p>
        </p:txBody>
      </p:sp>
      <p:sp>
        <p:nvSpPr>
          <p:cNvPr id="3" name="标题 2"/>
          <p:cNvSpPr>
            <a:spLocks noGrp="1"/>
          </p:cNvSpPr>
          <p:nvPr>
            <p:ph type="title"/>
          </p:nvPr>
        </p:nvSpPr>
        <p:spPr/>
        <p:txBody>
          <a:bodyPr>
            <a:normAutofit fontScale="90000"/>
          </a:bodyPr>
          <a:p>
            <a:r>
              <a:rPr lang="zh-CN" altLang="en-US" dirty="0" smtClean="0">
                <a:sym typeface="+mn-ea"/>
              </a:rPr>
              <a:t>小微企业与小规模企业纳税的区分</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关于发票</a:t>
            </a:r>
            <a:r>
              <a:rPr lang="en-US" altLang="zh-CN"/>
              <a:t>(</a:t>
            </a:r>
            <a:r>
              <a:rPr lang="zh-CN" altLang="en-US" b="1">
                <a:sym typeface="+mn-ea"/>
              </a:rPr>
              <a:t>开具要求</a:t>
            </a:r>
            <a:r>
              <a:rPr lang="zh-CN" altLang="en-US"/>
              <a:t>）</a:t>
            </a:r>
            <a:endParaRPr lang="zh-CN" altLang="en-US"/>
          </a:p>
        </p:txBody>
      </p:sp>
      <p:sp>
        <p:nvSpPr>
          <p:cNvPr id="3" name="内容占位符 2"/>
          <p:cNvSpPr>
            <a:spLocks noGrp="1"/>
          </p:cNvSpPr>
          <p:nvPr>
            <p:ph idx="1"/>
          </p:nvPr>
        </p:nvSpPr>
        <p:spPr>
          <a:xfrm>
            <a:off x="711200" y="1591945"/>
            <a:ext cx="7975600" cy="5221605"/>
          </a:xfrm>
        </p:spPr>
        <p:txBody>
          <a:bodyPr>
            <a:normAutofit lnSpcReduction="10000"/>
          </a:bodyPr>
          <a:p>
            <a:pPr>
              <a:spcBef>
                <a:spcPts val="0"/>
              </a:spcBef>
            </a:pPr>
            <a:r>
              <a:rPr lang="zh-CN" altLang="en-US" sz="2000"/>
              <a:t>修订后《中华人民共和国发票管理办法》于</a:t>
            </a:r>
            <a:r>
              <a:rPr lang="en-US" altLang="zh-CN" sz="2000"/>
              <a:t>2011</a:t>
            </a:r>
            <a:r>
              <a:rPr lang="zh-CN" altLang="en-US" sz="2000"/>
              <a:t>年</a:t>
            </a:r>
            <a:r>
              <a:rPr lang="en-US" altLang="zh-CN" sz="2000"/>
              <a:t>2</a:t>
            </a:r>
            <a:r>
              <a:rPr lang="zh-CN" altLang="en-US" sz="2000"/>
              <a:t>月</a:t>
            </a:r>
            <a:r>
              <a:rPr lang="en-US" altLang="zh-CN" sz="2000"/>
              <a:t>1</a:t>
            </a:r>
            <a:r>
              <a:rPr lang="zh-CN" altLang="en-US" sz="2000"/>
              <a:t>日起施行，办法对发票的开具有明确的规定。</a:t>
            </a:r>
            <a:endParaRPr lang="zh-CN" altLang="en-US" sz="2000"/>
          </a:p>
          <a:p>
            <a:pPr algn="ctr">
              <a:spcBef>
                <a:spcPts val="0"/>
              </a:spcBef>
            </a:pPr>
            <a:endParaRPr lang="zh-CN" altLang="en-US" sz="2000" b="1"/>
          </a:p>
          <a:p>
            <a:pPr>
              <a:spcBef>
                <a:spcPts val="0"/>
              </a:spcBef>
            </a:pPr>
            <a:r>
              <a:rPr lang="zh-CN" altLang="en-US" sz="2000"/>
              <a:t>第十九条 销售商品、提供服务以及从事其他经营活动的单位和个人，对外发生经营业务收取款项，收款方应当向付款方开具发票;特殊情况下，由付款方向收款方开具发票（指农产品收购）。</a:t>
            </a:r>
            <a:endParaRPr lang="zh-CN" altLang="en-US" sz="2000"/>
          </a:p>
          <a:p>
            <a:pPr>
              <a:spcBef>
                <a:spcPts val="0"/>
              </a:spcBef>
            </a:pPr>
            <a:r>
              <a:rPr lang="zh-CN" altLang="en-US" sz="2000"/>
              <a:t>     第二十条 所有单位和从事生产、经营活动的个人在购买商品、接受服务以及从事其他经营活动支付款项，应当向收款方取得发票。取得发票时，不得要求变更品名和金额。</a:t>
            </a:r>
            <a:endParaRPr lang="zh-CN" altLang="en-US" sz="2000"/>
          </a:p>
          <a:p>
            <a:pPr>
              <a:spcBef>
                <a:spcPts val="0"/>
              </a:spcBef>
            </a:pPr>
            <a:r>
              <a:rPr lang="zh-CN" altLang="en-US" sz="2000"/>
              <a:t>     第二十一条 不符合规定的发票，不得作为财务报销凭证，任何单位和个人有权拒收。</a:t>
            </a:r>
            <a:endParaRPr lang="zh-CN" altLang="en-US" sz="2000"/>
          </a:p>
          <a:p>
            <a:pPr>
              <a:spcBef>
                <a:spcPts val="0"/>
              </a:spcBef>
            </a:pPr>
            <a:r>
              <a:rPr lang="zh-CN" altLang="en-US" sz="2000"/>
              <a:t>     第二十二条 开具发票应当按照规定的时限、顺序、栏目，全部联次一次性如实开具，并加盖发票专用章。</a:t>
            </a:r>
            <a:endParaRPr lang="zh-CN" altLang="en-US" sz="2000"/>
          </a:p>
          <a:p>
            <a:pPr>
              <a:spcBef>
                <a:spcPts val="0"/>
              </a:spcBef>
            </a:pPr>
            <a:r>
              <a:rPr lang="zh-CN" altLang="en-US" sz="2000"/>
              <a:t>     任何单位和个人不得有下列虚开发票行为:</a:t>
            </a:r>
            <a:endParaRPr lang="zh-CN" altLang="en-US" sz="2000"/>
          </a:p>
          <a:p>
            <a:pPr>
              <a:spcBef>
                <a:spcPts val="0"/>
              </a:spcBef>
            </a:pPr>
            <a:r>
              <a:rPr lang="zh-CN" altLang="en-US" sz="2000"/>
              <a:t>     (一)为他人、为自己开具与实际经营业务情况不符的发票;</a:t>
            </a:r>
            <a:endParaRPr lang="zh-CN" altLang="en-US" sz="2000"/>
          </a:p>
          <a:p>
            <a:pPr marL="0" indent="0">
              <a:spcBef>
                <a:spcPts val="0"/>
              </a:spcBef>
              <a:buNone/>
            </a:pPr>
            <a:r>
              <a:rPr lang="zh-CN" altLang="en-US" sz="2000"/>
              <a:t>          (二)让他人为自己开具与实际经营业务情况不符的发票;</a:t>
            </a:r>
            <a:endParaRPr lang="zh-CN" altLang="en-US" sz="2000"/>
          </a:p>
          <a:p>
            <a:pPr>
              <a:spcBef>
                <a:spcPts val="0"/>
              </a:spcBef>
            </a:pPr>
            <a:r>
              <a:rPr lang="zh-CN" altLang="en-US" sz="2000"/>
              <a:t>     (三)介绍他人开具与实际经营业务情况不符的发票。</a:t>
            </a:r>
            <a:endParaRPr lang="zh-CN" altLang="en-U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关于发票（</a:t>
            </a:r>
            <a:r>
              <a:rPr lang="zh-CN" altLang="en-US" b="1">
                <a:sym typeface="+mn-ea"/>
              </a:rPr>
              <a:t>处罚</a:t>
            </a:r>
            <a:r>
              <a:rPr lang="zh-CN" altLang="en-US"/>
              <a:t>）</a:t>
            </a:r>
            <a:endParaRPr lang="zh-CN" altLang="en-US"/>
          </a:p>
        </p:txBody>
      </p:sp>
      <p:sp>
        <p:nvSpPr>
          <p:cNvPr id="3" name="内容占位符 2"/>
          <p:cNvSpPr>
            <a:spLocks noGrp="1"/>
          </p:cNvSpPr>
          <p:nvPr>
            <p:ph idx="1"/>
          </p:nvPr>
        </p:nvSpPr>
        <p:spPr>
          <a:xfrm>
            <a:off x="1094105" y="1847850"/>
            <a:ext cx="7186295" cy="4277995"/>
          </a:xfrm>
        </p:spPr>
        <p:txBody>
          <a:bodyPr>
            <a:normAutofit fontScale="90000" lnSpcReduction="10000"/>
          </a:bodyPr>
          <a:p>
            <a:pPr algn="ctr"/>
            <a:endParaRPr lang="zh-CN" altLang="en-US" sz="1600" b="1"/>
          </a:p>
          <a:p>
            <a:r>
              <a:rPr lang="zh-CN" altLang="en-US" sz="1600"/>
              <a:t>《中华人民共和国发票管理办法》第三十五条 违反本办法的规定，有下列情形之一的，由税务机关责令改正，可以处1万元以下的罚款;有违法所得的予以没收:</a:t>
            </a:r>
            <a:endParaRPr lang="zh-CN" altLang="en-US" sz="1600"/>
          </a:p>
          <a:p>
            <a:r>
              <a:rPr lang="zh-CN" altLang="en-US" sz="1600"/>
              <a:t>(一)应当开具而未开具发票，或者未按照规定的时限、顺序、栏目，全部联次一次性开具发票，或者未加盖发票专用章的;</a:t>
            </a:r>
            <a:endParaRPr lang="zh-CN" altLang="en-US" sz="1600"/>
          </a:p>
          <a:p>
            <a:r>
              <a:rPr lang="zh-CN" altLang="en-US" sz="1600"/>
              <a:t>(二)使用税控装置开具发票，未按期向主管税务机关报送开具发票的数据的;</a:t>
            </a:r>
            <a:endParaRPr lang="zh-CN" altLang="en-US" sz="1600"/>
          </a:p>
          <a:p>
            <a:r>
              <a:rPr lang="zh-CN" altLang="en-US" sz="1600"/>
              <a:t>(三)使用非税控电子器具开具发票，未将非税控电子器具使用的软件程序说明资料报主管税务机关备案，或者未按照规定保存、报送开具发票的数据的;</a:t>
            </a:r>
            <a:endParaRPr lang="zh-CN" altLang="en-US" sz="1600"/>
          </a:p>
          <a:p>
            <a:r>
              <a:rPr lang="zh-CN" altLang="en-US" sz="1600"/>
              <a:t>(四)拆本使用发票的;</a:t>
            </a:r>
            <a:endParaRPr lang="zh-CN" altLang="en-US" sz="1600"/>
          </a:p>
          <a:p>
            <a:r>
              <a:rPr lang="zh-CN" altLang="en-US" sz="1600"/>
              <a:t>(五)扩大发票使用范围的;</a:t>
            </a:r>
            <a:endParaRPr lang="zh-CN" altLang="en-US" sz="1600"/>
          </a:p>
          <a:p>
            <a:r>
              <a:rPr lang="zh-CN" altLang="en-US" sz="1600"/>
              <a:t>(六)以其他凭证代替发票使用的;</a:t>
            </a:r>
            <a:endParaRPr lang="zh-CN" altLang="en-US" sz="1600"/>
          </a:p>
          <a:p>
            <a:r>
              <a:rPr lang="zh-CN" altLang="en-US" sz="1600"/>
              <a:t>(七)跨规定区域开具发票的;</a:t>
            </a:r>
            <a:endParaRPr lang="zh-CN" altLang="en-US" sz="1600"/>
          </a:p>
          <a:p>
            <a:r>
              <a:rPr lang="zh-CN" altLang="en-US" sz="1600"/>
              <a:t>(八)未按照规定缴销发票的;</a:t>
            </a:r>
            <a:endParaRPr lang="zh-CN" altLang="en-US" sz="1600"/>
          </a:p>
          <a:p>
            <a:r>
              <a:rPr lang="zh-CN" altLang="en-US" sz="1600"/>
              <a:t>(九)未按照规定存放和保管发票的。</a:t>
            </a:r>
            <a:endParaRPr lang="zh-CN" altLang="en-US" sz="1600"/>
          </a:p>
          <a:p>
            <a:r>
              <a:rPr lang="zh-CN" altLang="en-US" sz="1600"/>
              <a:t>第三十六条 跨规定的使用区域携带、邮寄、运输空白发票，以及携带、邮寄或者运输空白发票出入境的，由税务机关责令改正，可以处1万元以下的罚款;情节严重的，处1万元以上3万元以下的罚款;有违法所得的予以没收。</a:t>
            </a:r>
            <a:endParaRPr lang="zh-CN" altLang="en-US" sz="1600"/>
          </a:p>
          <a:p>
            <a:r>
              <a:rPr lang="zh-CN" altLang="en-US" sz="1600"/>
              <a:t>丢失发票或者擅自损毁发票的，依照前款规定处罚。</a:t>
            </a:r>
            <a:endParaRPr lang="zh-CN" altLang="en-US" sz="1600"/>
          </a:p>
          <a:p>
            <a:endParaRPr lang="zh-CN" altLang="en-US" sz="1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r>
              <a:rPr lang="zh-CN" altLang="en-US"/>
              <a:t>关于发票（处罚）</a:t>
            </a:r>
            <a:endParaRPr lang="zh-CN" altLang="en-US"/>
          </a:p>
        </p:txBody>
      </p:sp>
      <p:sp>
        <p:nvSpPr>
          <p:cNvPr id="3" name="内容占位符 2"/>
          <p:cNvSpPr>
            <a:spLocks noGrp="1"/>
          </p:cNvSpPr>
          <p:nvPr>
            <p:ph idx="1"/>
          </p:nvPr>
        </p:nvSpPr>
        <p:spPr>
          <a:xfrm>
            <a:off x="1030605" y="1710055"/>
            <a:ext cx="7249795" cy="4415790"/>
          </a:xfrm>
        </p:spPr>
        <p:txBody>
          <a:bodyPr>
            <a:normAutofit fontScale="90000"/>
          </a:bodyPr>
          <a:p>
            <a:r>
              <a:rPr lang="zh-CN" altLang="en-US" sz="1600">
                <a:sym typeface="+mn-ea"/>
              </a:rPr>
              <a:t>第三十七条 违反本办法第二十二条第二款的规定虚开发票的，由税务机关没收违法所得;虚开金额在1万元以下的，可以并处5万元以下的罚款;虚开金额超过1万元的，并处5万元以上50万元以下的罚款;构成犯罪的，依法追究刑事责任。</a:t>
            </a:r>
            <a:endParaRPr lang="zh-CN" altLang="en-US" sz="1600"/>
          </a:p>
          <a:p>
            <a:r>
              <a:rPr lang="zh-CN" altLang="en-US" sz="1600">
                <a:sym typeface="+mn-ea"/>
              </a:rPr>
              <a:t>非法代开发票的，依照前款规定处罚。</a:t>
            </a:r>
            <a:endParaRPr lang="zh-CN" altLang="en-US" sz="1600"/>
          </a:p>
          <a:p>
            <a:r>
              <a:rPr lang="zh-CN" altLang="en-US" sz="1600">
                <a:sym typeface="+mn-ea"/>
              </a:rPr>
              <a:t>第三十八条 私自印制、伪造、变造发票，非法制造发票防伪专用品，伪造发票监制章的，由税务机关没收违法所得，没收、销毁作案工具和非法物品，并处1万元以上5万元以下的罚款;情节严重的，并处5万元以上50万元以下的罚款;对印制发票的企业,可以并处吊销发票准印证;构成犯罪的，依法追究刑事责任。</a:t>
            </a:r>
            <a:endParaRPr lang="zh-CN" altLang="en-US" sz="1600"/>
          </a:p>
          <a:p>
            <a:r>
              <a:rPr lang="zh-CN" altLang="en-US" sz="1600">
                <a:sym typeface="+mn-ea"/>
              </a:rPr>
              <a:t>前款规定的处罚，《中华人民共和国税收征收管理法》有规定的，依照其规定执行。</a:t>
            </a:r>
            <a:endParaRPr lang="zh-CN" altLang="en-US" sz="1600"/>
          </a:p>
          <a:p>
            <a:r>
              <a:rPr lang="zh-CN" altLang="en-US" sz="1600">
                <a:sym typeface="+mn-ea"/>
              </a:rPr>
              <a:t>第三十九条 有下列情形之一的，由税务机关处1万元以上5万元以下的罚款;情节严重的，处5万元以上50万元以下的罚款;有违法所得的予以没收:</a:t>
            </a:r>
            <a:endParaRPr lang="zh-CN" altLang="en-US" sz="1600"/>
          </a:p>
          <a:p>
            <a:r>
              <a:rPr lang="zh-CN" altLang="en-US" sz="1600">
                <a:sym typeface="+mn-ea"/>
              </a:rPr>
              <a:t>(一)转借、转让、介绍他人转让发票、发票监制章和发票防伪专用品的;</a:t>
            </a:r>
            <a:endParaRPr lang="zh-CN" altLang="en-US" sz="1600"/>
          </a:p>
          <a:p>
            <a:r>
              <a:rPr lang="zh-CN" altLang="en-US" sz="1600">
                <a:sym typeface="+mn-ea"/>
              </a:rPr>
              <a:t>(二)知道或者应当知道是私自印制、伪造、变造、非法取得或者废止的发票而受让、开具、存放、携带、邮寄、运输的。</a:t>
            </a:r>
            <a:endParaRPr lang="zh-CN" altLang="en-US" sz="1600"/>
          </a:p>
          <a:p>
            <a:r>
              <a:rPr lang="zh-CN" altLang="en-US" sz="1600">
                <a:sym typeface="+mn-ea"/>
              </a:rPr>
              <a:t>第四十条 对违反发票管理规定2次以上或者情节严重的单位和个人，税务机关可以向社会公告。</a:t>
            </a:r>
            <a:endParaRPr lang="zh-CN" altLang="en-US" sz="1600"/>
          </a:p>
          <a:p>
            <a:r>
              <a:rPr lang="zh-CN" altLang="en-US" sz="1600">
                <a:sym typeface="+mn-ea"/>
              </a:rPr>
              <a:t>第四十一条 违反发票管理法规，导致其他单位或者个人未缴、少缴或者骗取税款的，由税务机关没收违法所得，可以并处未缴、少缴或者骗取的税款1倍以下的罚款。</a:t>
            </a:r>
            <a:endParaRPr lang="zh-CN" altLang="en-US" sz="1600"/>
          </a:p>
          <a:p>
            <a:endParaRPr lang="zh-CN" altLang="en-US" sz="1600"/>
          </a:p>
          <a:p>
            <a:endParaRPr lang="zh-CN" altLang="en-US"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lnSpcReduction="10000"/>
          </a:bodyPr>
          <a:lstStyle/>
          <a:p>
            <a:pPr algn="ctr"/>
            <a:r>
              <a:rPr lang="zh-CN" altLang="en-US" dirty="0" smtClean="0"/>
              <a:t>二、关于财务报表</a:t>
            </a:r>
            <a:endParaRPr lang="en-US" altLang="zh-CN" dirty="0" smtClean="0"/>
          </a:p>
          <a:p>
            <a:r>
              <a:rPr lang="zh-CN" altLang="en-US" dirty="0" smtClean="0"/>
              <a:t>（一）使用会计制度不规范</a:t>
            </a:r>
            <a:endParaRPr lang="en-US" altLang="zh-CN" dirty="0" smtClean="0"/>
          </a:p>
          <a:p>
            <a:r>
              <a:rPr lang="en-US" altLang="zh-CN" b="1" dirty="0" smtClean="0"/>
              <a:t>             </a:t>
            </a:r>
            <a:r>
              <a:rPr lang="zh-CN" altLang="zh-CN" dirty="0" smtClean="0">
                <a:latin typeface="仿宋" panose="02010609060101010101" charset="-122"/>
                <a:ea typeface="仿宋" panose="02010609060101010101" charset="-122"/>
              </a:rPr>
              <a:t>财政部</a:t>
            </a:r>
            <a:r>
              <a:rPr lang="zh-CN" altLang="zh-CN" dirty="0">
                <a:latin typeface="仿宋" panose="02010609060101010101" charset="-122"/>
                <a:ea typeface="仿宋" panose="02010609060101010101" charset="-122"/>
              </a:rPr>
              <a:t>关于印发《农民专业合作社财务 会计制度（试行）》的通知财会〔</a:t>
            </a:r>
            <a:r>
              <a:rPr lang="en-US" altLang="zh-CN" dirty="0">
                <a:latin typeface="仿宋" panose="02010609060101010101" charset="-122"/>
                <a:ea typeface="仿宋" panose="02010609060101010101" charset="-122"/>
              </a:rPr>
              <a:t>2007</a:t>
            </a:r>
            <a:r>
              <a:rPr lang="zh-CN" altLang="zh-CN" dirty="0">
                <a:latin typeface="仿宋" panose="02010609060101010101" charset="-122"/>
                <a:ea typeface="仿宋" panose="02010609060101010101" charset="-122"/>
              </a:rPr>
              <a:t>〕</a:t>
            </a:r>
            <a:r>
              <a:rPr lang="en-US" altLang="zh-CN" dirty="0">
                <a:latin typeface="仿宋" panose="02010609060101010101" charset="-122"/>
                <a:ea typeface="仿宋" panose="02010609060101010101" charset="-122"/>
              </a:rPr>
              <a:t>15</a:t>
            </a:r>
            <a:r>
              <a:rPr lang="zh-CN" altLang="zh-CN" dirty="0" smtClean="0">
                <a:latin typeface="仿宋" panose="02010609060101010101" charset="-122"/>
                <a:ea typeface="仿宋" panose="02010609060101010101" charset="-122"/>
              </a:rPr>
              <a:t>号</a:t>
            </a:r>
            <a:endParaRPr lang="en-US" altLang="zh-CN" dirty="0" smtClean="0">
              <a:latin typeface="仿宋" panose="02010609060101010101" charset="-122"/>
              <a:ea typeface="仿宋" panose="02010609060101010101" charset="-122"/>
            </a:endParaRPr>
          </a:p>
          <a:p>
            <a:r>
              <a:rPr lang="zh-CN" altLang="zh-CN" dirty="0">
                <a:latin typeface="仿宋" panose="02010609060101010101" charset="-122"/>
                <a:ea typeface="仿宋" panose="02010609060101010101" charset="-122"/>
              </a:rPr>
              <a:t>为规范农民专业合作社的会计工作，保护农民专业合作社及其成员的合法权益，根据《中华人民共和国会计法》、《中华人民共和国农民专业合作社法》等国家有关法律、行政法规，我部制定了《农民专业合作社财务会计制度（试行）》，现予印发，自</a:t>
            </a:r>
            <a:r>
              <a:rPr lang="en-US" altLang="zh-CN" dirty="0">
                <a:latin typeface="仿宋" panose="02010609060101010101" charset="-122"/>
                <a:ea typeface="仿宋" panose="02010609060101010101" charset="-122"/>
              </a:rPr>
              <a:t>2008</a:t>
            </a:r>
            <a:r>
              <a:rPr lang="zh-CN" altLang="zh-CN" dirty="0">
                <a:latin typeface="仿宋" panose="02010609060101010101" charset="-122"/>
                <a:ea typeface="仿宋" panose="02010609060101010101" charset="-122"/>
              </a:rPr>
              <a:t>年</a:t>
            </a:r>
            <a:r>
              <a:rPr lang="en-US" altLang="zh-CN" dirty="0">
                <a:latin typeface="仿宋" panose="02010609060101010101" charset="-122"/>
                <a:ea typeface="仿宋" panose="02010609060101010101" charset="-122"/>
              </a:rPr>
              <a:t>1</a:t>
            </a:r>
            <a:r>
              <a:rPr lang="zh-CN" altLang="zh-CN" dirty="0">
                <a:latin typeface="仿宋" panose="02010609060101010101" charset="-122"/>
                <a:ea typeface="仿宋" panose="02010609060101010101" charset="-122"/>
              </a:rPr>
              <a:t>月</a:t>
            </a:r>
            <a:r>
              <a:rPr lang="en-US" altLang="zh-CN" dirty="0">
                <a:latin typeface="仿宋" panose="02010609060101010101" charset="-122"/>
                <a:ea typeface="仿宋" panose="02010609060101010101" charset="-122"/>
              </a:rPr>
              <a:t>1</a:t>
            </a:r>
            <a:r>
              <a:rPr lang="zh-CN" altLang="zh-CN" dirty="0">
                <a:latin typeface="仿宋" panose="02010609060101010101" charset="-122"/>
                <a:ea typeface="仿宋" panose="02010609060101010101" charset="-122"/>
              </a:rPr>
              <a:t>日起施行。</a:t>
            </a:r>
            <a:endParaRPr lang="zh-CN" altLang="zh-CN" dirty="0">
              <a:latin typeface="仿宋" panose="02010609060101010101" charset="-122"/>
              <a:ea typeface="仿宋" panose="02010609060101010101" charset="-122"/>
            </a:endParaRPr>
          </a:p>
          <a:p>
            <a:endParaRPr lang="zh-CN" altLang="en-US" dirty="0">
              <a:latin typeface="仿宋" panose="02010609060101010101" charset="-122"/>
              <a:ea typeface="仿宋" panose="02010609060101010101" charset="-122"/>
            </a:endParaRPr>
          </a:p>
        </p:txBody>
      </p:sp>
      <p:sp>
        <p:nvSpPr>
          <p:cNvPr id="3" name="标题 2"/>
          <p:cNvSpPr>
            <a:spLocks noGrp="1"/>
          </p:cNvSpPr>
          <p:nvPr>
            <p:ph type="title"/>
          </p:nvPr>
        </p:nvSpPr>
        <p:spPr>
          <a:xfrm>
            <a:off x="461645" y="652653"/>
            <a:ext cx="8229600" cy="1252728"/>
          </a:xfrm>
        </p:spPr>
        <p:txBody>
          <a:bodyPr>
            <a:normAutofit/>
          </a:bodyPr>
          <a:lstStyle/>
          <a:p>
            <a:r>
              <a:rPr lang="zh-CN" altLang="zh-CN" sz="3200" b="1" dirty="0">
                <a:solidFill>
                  <a:srgbClr val="FF0000"/>
                </a:solidFill>
                <a:sym typeface="+mn-ea"/>
              </a:rPr>
              <a:t>目前企业在金三系统填报相关报表的现状</a:t>
            </a:r>
            <a:endParaRPr lang="zh-CN" alt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62965" y="1865630"/>
            <a:ext cx="7511415" cy="4122420"/>
          </a:xfrm>
        </p:spPr>
        <p:txBody>
          <a:bodyPr>
            <a:normAutofit fontScale="80000"/>
          </a:bodyPr>
          <a:p>
            <a:r>
              <a:rPr lang="zh-CN" altLang="en-US">
                <a:latin typeface="仿宋" panose="02010609060101010101" charset="-122"/>
                <a:ea typeface="仿宋" panose="02010609060101010101" charset="-122"/>
              </a:rPr>
              <a:t>什么是虚开？法律对虚开的认定？虚开增值税发票有以下三大认定标准</a:t>
            </a:r>
            <a:endParaRPr lang="zh-CN" altLang="en-US">
              <a:latin typeface="仿宋" panose="02010609060101010101" charset="-122"/>
              <a:ea typeface="仿宋" panose="02010609060101010101" charset="-122"/>
            </a:endParaRPr>
          </a:p>
          <a:p>
            <a:r>
              <a:rPr lang="zh-CN" altLang="en-US">
                <a:latin typeface="仿宋" panose="02010609060101010101" charset="-122"/>
                <a:ea typeface="仿宋" panose="02010609060101010101" charset="-122"/>
              </a:rPr>
              <a:t>    最高人民法院《关于适用〈全国人民代表大会常务委员会关于惩治虚开、伪造和非法出售增值税专用发票犯罪的决定〉若干问题的解释》之规定，具有下列行为之一的，即属本罪的虚开:</a:t>
            </a:r>
            <a:endParaRPr lang="zh-CN" altLang="en-US">
              <a:latin typeface="仿宋" panose="02010609060101010101" charset="-122"/>
              <a:ea typeface="仿宋" panose="02010609060101010101" charset="-122"/>
            </a:endParaRPr>
          </a:p>
          <a:p>
            <a:r>
              <a:rPr lang="zh-CN" altLang="en-US" b="1">
                <a:solidFill>
                  <a:srgbClr val="FF0000"/>
                </a:solidFill>
                <a:latin typeface="仿宋" panose="02010609060101010101" charset="-122"/>
                <a:ea typeface="仿宋" panose="02010609060101010101" charset="-122"/>
              </a:rPr>
              <a:t>（1）没有货物购销或者没有提供或接受应税劳务而为他人、为自己、让他人为自己、介绍他人开具增值税专用发票；</a:t>
            </a:r>
            <a:endParaRPr lang="zh-CN" altLang="en-US" b="1">
              <a:solidFill>
                <a:srgbClr val="FF0000"/>
              </a:solidFill>
              <a:latin typeface="仿宋" panose="02010609060101010101" charset="-122"/>
              <a:ea typeface="仿宋" panose="02010609060101010101" charset="-122"/>
            </a:endParaRPr>
          </a:p>
          <a:p>
            <a:r>
              <a:rPr lang="zh-CN" altLang="en-US" b="1">
                <a:solidFill>
                  <a:srgbClr val="FF0000"/>
                </a:solidFill>
                <a:latin typeface="仿宋" panose="02010609060101010101" charset="-122"/>
                <a:ea typeface="仿宋" panose="02010609060101010101" charset="-122"/>
              </a:rPr>
              <a:t>（2）有货物购销或者提供或接受了应税劳务但为他人、为自己、让他人为自己、介绍他人开具数量或者金额不实的增值税专用发票；</a:t>
            </a:r>
            <a:endParaRPr lang="zh-CN" altLang="en-US" b="1">
              <a:solidFill>
                <a:srgbClr val="FF0000"/>
              </a:solidFill>
              <a:latin typeface="仿宋" panose="02010609060101010101" charset="-122"/>
              <a:ea typeface="仿宋" panose="02010609060101010101" charset="-122"/>
            </a:endParaRPr>
          </a:p>
          <a:p>
            <a:r>
              <a:rPr lang="zh-CN" altLang="en-US" b="1">
                <a:solidFill>
                  <a:srgbClr val="FF0000"/>
                </a:solidFill>
                <a:latin typeface="仿宋" panose="02010609060101010101" charset="-122"/>
                <a:ea typeface="仿宋" panose="02010609060101010101" charset="-122"/>
              </a:rPr>
              <a:t>（3）进行了实际经营活动，但让他人（不是指到税务机关代开的）为自己代开增值税专用发票。</a:t>
            </a:r>
            <a:endParaRPr lang="zh-CN" altLang="en-US" b="1">
              <a:solidFill>
                <a:srgbClr val="FF0000"/>
              </a:solidFill>
              <a:latin typeface="仿宋" panose="02010609060101010101" charset="-122"/>
              <a:ea typeface="仿宋" panose="02010609060101010101" charset="-122"/>
            </a:endParaRPr>
          </a:p>
        </p:txBody>
      </p:sp>
      <p:sp>
        <p:nvSpPr>
          <p:cNvPr id="3" name="标题 2"/>
          <p:cNvSpPr>
            <a:spLocks noGrp="1"/>
          </p:cNvSpPr>
          <p:nvPr>
            <p:ph type="title"/>
          </p:nvPr>
        </p:nvSpPr>
        <p:spPr/>
        <p:txBody>
          <a:bodyPr/>
          <a:p>
            <a:r>
              <a:rPr lang="zh-CN" altLang="en-US"/>
              <a:t>关于对虚开</a:t>
            </a:r>
            <a:r>
              <a:rPr lang="zh-CN" altLang="en-US">
                <a:sym typeface="+mn-ea"/>
              </a:rPr>
              <a:t>发票</a:t>
            </a:r>
            <a:r>
              <a:rPr lang="zh-CN" altLang="en-US"/>
              <a:t>的认定</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1030605" y="1327150"/>
            <a:ext cx="7566660" cy="5401310"/>
          </a:xfrm>
        </p:spPr>
        <p:txBody>
          <a:bodyPr>
            <a:normAutofit fontScale="90000" lnSpcReduction="10000"/>
          </a:bodyPr>
          <a:p>
            <a:r>
              <a:rPr lang="en-US" altLang="zh-CN" sz="1600">
                <a:sym typeface="+mn-ea"/>
              </a:rPr>
              <a:t>                                        </a:t>
            </a:r>
            <a:r>
              <a:rPr lang="zh-CN" altLang="en-US" sz="1600">
                <a:sym typeface="+mn-ea"/>
              </a:rPr>
              <a:t>对虚开发票的量刑</a:t>
            </a:r>
            <a:endParaRPr lang="zh-CN" altLang="en-US" sz="1600"/>
          </a:p>
          <a:p>
            <a:r>
              <a:rPr lang="zh-CN" altLang="en-US" sz="1600">
                <a:latin typeface="仿宋" panose="02010609060101010101" charset="-122"/>
                <a:ea typeface="仿宋" panose="02010609060101010101" charset="-122"/>
              </a:rPr>
              <a:t>定罪：虚开税款数额1万元以上的或者虚开增值税专用发票致使国家税款被骗取5000元以上的，应当依法定罪处罚。</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 虚开税款数额10万元以上的，属于“虚开的税款数额较大”；具有下列情形之一的，属于“有其他严重情节”：</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（1）因虚开增值税专用发票致使国家税款被骗取5万元以上的；</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（2）具有其他严重情节的。</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 虚开税款数额50万元以上的，属于“虚开的税款数额巨大”；具有下列情形之一的，属于“有其他特别严重情节”：     （1）  因虚开增值税专用发票致使国家税款被骗取30万元以上的；</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（2）虚开的税款数额接近巨大并有其他严重情节的；</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（3）具有其他特别严重情节的。</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           </a:t>
            </a:r>
            <a:r>
              <a:rPr lang="zh-CN" altLang="en-US" sz="1600" b="1">
                <a:solidFill>
                  <a:srgbClr val="FF0000"/>
                </a:solidFill>
                <a:latin typeface="仿宋" panose="02010609060101010101" charset="-122"/>
                <a:ea typeface="仿宋" panose="02010609060101010101" charset="-122"/>
              </a:rPr>
              <a:t>虚开增值税发票罪</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虚开增值税专用发票或者虚开用于骗取出口退税、抵扣税款的其他发票，是指有为他人虚开、为自己虚开、让他人为自己虚开、介绍他人虚开行为之一的，违反有关规范，使国家造成损失的行为。</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《中华人民共和国刑法》第二百零五条 虚开增值税专用发票或者虚开用于骗取出口退税、抵扣税款的其他发票的，处三年以下有期徒刑或者拘役，并处二万元以上二十万元以下罚金;虚开的税款数额较大或者有其他严重情节的，处三年以上十年以下有期徒刑，并处五万元以上五十万元以下罚金;虚开的税款数额巨大或者有其他特别严重情节的，处十年以上有期徒刑或者无期徒刑，并处五万元以上五十万元以下罚金或者没收财产。</a:t>
            </a:r>
            <a:endParaRPr lang="zh-CN" altLang="en-US" sz="1600">
              <a:latin typeface="仿宋" panose="02010609060101010101" charset="-122"/>
              <a:ea typeface="仿宋" panose="02010609060101010101" charset="-122"/>
            </a:endParaRPr>
          </a:p>
          <a:p>
            <a:r>
              <a:rPr lang="zh-CN" altLang="en-US" sz="1600">
                <a:latin typeface="仿宋" panose="02010609060101010101" charset="-122"/>
                <a:ea typeface="仿宋" panose="02010609060101010101" charset="-122"/>
              </a:rPr>
              <a:t>单位犯本条规定之罪的，对单位判处罚金，并对其直接负责的主管人员和其他直接责任人员，处三年以下有期徒刑或者拘役;虚开的税款数额较大或者有其他严重情节的，处三年以上十年以下有期徒刑;虚开的税款数额巨大或者有其他特别严重情节的，处十年以上有期徒刑或者无期徒刑。</a:t>
            </a:r>
            <a:endParaRPr lang="zh-CN" altLang="en-US" sz="1600">
              <a:latin typeface="仿宋" panose="02010609060101010101" charset="-122"/>
              <a:ea typeface="仿宋" panose="02010609060101010101" charset="-122"/>
            </a:endParaRPr>
          </a:p>
        </p:txBody>
      </p:sp>
      <p:sp>
        <p:nvSpPr>
          <p:cNvPr id="3" name="标题 2"/>
          <p:cNvSpPr>
            <a:spLocks noGrp="1"/>
          </p:cNvSpPr>
          <p:nvPr>
            <p:ph type="title"/>
          </p:nvPr>
        </p:nvSpPr>
        <p:spPr/>
        <p:txBody>
          <a:bodyPr/>
          <a:p>
            <a:pPr algn="ctr"/>
            <a:r>
              <a:rPr lang="zh-CN" altLang="en-US"/>
              <a:t>关于发票（刑罚）</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t>“</a:t>
            </a:r>
            <a:r>
              <a:rPr lang="zh-CN" altLang="en-US"/>
              <a:t>首违不罚</a:t>
            </a:r>
            <a:r>
              <a:rPr lang="en-US" altLang="zh-CN"/>
              <a:t>”</a:t>
            </a:r>
            <a:r>
              <a:rPr lang="zh-CN" altLang="en-US"/>
              <a:t>清单</a:t>
            </a:r>
            <a:endParaRPr lang="zh-CN" altLang="en-US"/>
          </a:p>
        </p:txBody>
      </p:sp>
      <p:sp>
        <p:nvSpPr>
          <p:cNvPr id="3" name="内容占位符 2"/>
          <p:cNvSpPr>
            <a:spLocks noGrp="1"/>
          </p:cNvSpPr>
          <p:nvPr>
            <p:ph idx="1"/>
          </p:nvPr>
        </p:nvSpPr>
        <p:spPr>
          <a:xfrm>
            <a:off x="646430" y="1449705"/>
            <a:ext cx="8040370" cy="4678045"/>
          </a:xfrm>
        </p:spPr>
        <p:txBody>
          <a:bodyPr>
            <a:normAutofit lnSpcReduction="10000"/>
          </a:bodyPr>
          <a:p>
            <a:r>
              <a:rPr lang="zh-CN" altLang="en-US"/>
              <a:t>　</a:t>
            </a:r>
            <a:r>
              <a:rPr lang="zh-CN" altLang="en-US" sz="1400"/>
              <a:t>首违不罚是指对纳税人首次发生的情节轻微，能够及时纠正，未造成危害后果的部分违法行为，依法免予处。</a:t>
            </a:r>
            <a:endParaRPr lang="zh-CN" altLang="en-US" sz="1400"/>
          </a:p>
          <a:p>
            <a:r>
              <a:rPr lang="zh-CN" altLang="en-US" sz="1400"/>
              <a:t>　1。纳税人未按照税收征收管理法及实施细则等有关规定将其全部银行账号向税务机关报送；</a:t>
            </a:r>
            <a:endParaRPr lang="zh-CN" altLang="en-US" sz="1400"/>
          </a:p>
          <a:p>
            <a:r>
              <a:rPr lang="zh-CN" altLang="en-US" sz="1400"/>
              <a:t>　　2。纳税人未按照税收征收管理法及实施细则等有关规定设置、保管账簿或者保管记账凭证和有关资料；</a:t>
            </a:r>
            <a:endParaRPr lang="zh-CN" altLang="en-US" sz="1400"/>
          </a:p>
          <a:p>
            <a:r>
              <a:rPr lang="zh-CN" altLang="en-US" sz="1400"/>
              <a:t>　　3。纳税人未按照税收征收管理法及实施细则等有关规定的期限办理纳税申报和报送纳税资料；</a:t>
            </a:r>
            <a:endParaRPr lang="zh-CN" altLang="en-US" sz="1400"/>
          </a:p>
          <a:p>
            <a:r>
              <a:rPr lang="zh-CN" altLang="en-US" sz="1400"/>
              <a:t>　　4。纳税人使用税控装置开具发票，未按照税收征收管理法及实施细则、发票管理办法等有关规定的期限向主管税务机关报送开具发票的数据且没有违法所得；</a:t>
            </a:r>
            <a:endParaRPr lang="zh-CN" altLang="en-US" sz="1400"/>
          </a:p>
          <a:p>
            <a:r>
              <a:rPr lang="zh-CN" altLang="en-US" sz="1400"/>
              <a:t>　　5。纳税人未按照税收征收管理法及实施细则、发票管理办法等有关规定取得发票，以其他凭证代替发票使用且没有违法所得；</a:t>
            </a:r>
            <a:endParaRPr lang="zh-CN" altLang="en-US" sz="1400"/>
          </a:p>
          <a:p>
            <a:r>
              <a:rPr lang="zh-CN" altLang="en-US" sz="1400"/>
              <a:t>　　6。纳税人未按照税收征收管理法及实施细则、发票管理办法等有关规定缴销发票且没有违法所得；</a:t>
            </a:r>
            <a:endParaRPr lang="zh-CN" altLang="en-US" sz="1400"/>
          </a:p>
          <a:p>
            <a:r>
              <a:rPr lang="zh-CN" altLang="en-US" sz="1400"/>
              <a:t>　　7。扣缴义务人未按照税收征收管理法及实施细则等有关规定设置、保管代扣代缴、代收代缴税款账簿或者保管代扣代缴、代收代缴税款记账凭证及有关资料；</a:t>
            </a:r>
            <a:endParaRPr lang="zh-CN" altLang="en-US" sz="1400"/>
          </a:p>
          <a:p>
            <a:r>
              <a:rPr lang="zh-CN" altLang="en-US" sz="1400"/>
              <a:t>　　8。扣缴义务人未按照税收征收管理法及实施细则等有关规定的期限报送代扣代缴、代收代缴税款有关资料；</a:t>
            </a:r>
            <a:endParaRPr lang="zh-CN" altLang="en-US" sz="1400"/>
          </a:p>
          <a:p>
            <a:r>
              <a:rPr lang="zh-CN" altLang="en-US" sz="1400"/>
              <a:t>　　9。扣缴义务人未按照《税收票证管理办法》的规定开具税收票证；</a:t>
            </a:r>
            <a:endParaRPr lang="zh-CN" altLang="en-US" sz="1400"/>
          </a:p>
          <a:p>
            <a:r>
              <a:rPr lang="zh-CN" altLang="en-US" sz="1400"/>
              <a:t>　　10。境内机构或个人向非居民发包工程作业或劳务项目，未按照《非居民承包工程作业和提供劳务税收管理暂行办法》的规定向主管税务机关报告有关事项。</a:t>
            </a:r>
            <a:endParaRPr lang="zh-CN" altLang="en-US" sz="1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867410" y="1591310"/>
            <a:ext cx="7673340" cy="4597400"/>
          </a:xfrm>
        </p:spPr>
        <p:txBody>
          <a:bodyPr>
            <a:normAutofit fontScale="50000"/>
          </a:bodyPr>
          <a:p>
            <a:pPr algn="ctr"/>
            <a:r>
              <a:rPr lang="zh-CN" altLang="en-US" sz="3200" b="1">
                <a:solidFill>
                  <a:srgbClr val="FF0000"/>
                </a:solidFill>
              </a:rPr>
              <a:t>“自行判别、自行申报、事后监管”</a:t>
            </a:r>
            <a:endParaRPr lang="zh-CN" altLang="en-US" sz="3200" b="1">
              <a:solidFill>
                <a:srgbClr val="FF0000"/>
              </a:solidFill>
            </a:endParaRPr>
          </a:p>
          <a:p>
            <a:pPr algn="l" fontAlgn="auto">
              <a:lnSpc>
                <a:spcPct val="150000"/>
              </a:lnSpc>
              <a:spcBef>
                <a:spcPts val="0"/>
              </a:spcBef>
            </a:pPr>
            <a:r>
              <a:rPr lang="zh-CN" altLang="en-US" sz="2000" b="1">
                <a:solidFill>
                  <a:schemeClr val="tx1"/>
                </a:solidFill>
                <a:latin typeface="仿宋" panose="02010609060101010101" charset="-122"/>
                <a:ea typeface="仿宋" panose="02010609060101010101" charset="-122"/>
                <a:sym typeface="+mn-ea"/>
              </a:rPr>
              <a:t>《中华人民共和国税收征收管理法》第二十五条  纳税人必须依照法律、行政法规规定或者税务机关依照法律、行政法规的规定确定的申报期限、申报内容如实办理纳税申报,报送纳税申报表、财务会计报表以及税务机关根据实际需要要求纳税人报送的其他纳税资料。扣缴义务人必须依照法律、行政法规规定或者税务机关依照法律、行政法规的规定确定的申报期限、申报内容如实报送代扣代缴、代收代缴税款报告表以及税务机关根据实际需要要求扣缴义务人报送的其他有关资料。</a:t>
            </a:r>
            <a:endParaRPr lang="zh-CN" altLang="en-US" sz="2000" b="1">
              <a:solidFill>
                <a:schemeClr val="tx1"/>
              </a:solidFill>
              <a:latin typeface="仿宋" panose="02010609060101010101" charset="-122"/>
              <a:ea typeface="仿宋" panose="02010609060101010101" charset="-122"/>
            </a:endParaRPr>
          </a:p>
          <a:p>
            <a:pPr algn="ctr" fontAlgn="auto">
              <a:lnSpc>
                <a:spcPct val="150000"/>
              </a:lnSpc>
              <a:spcBef>
                <a:spcPts val="0"/>
              </a:spcBef>
            </a:pPr>
            <a:endParaRPr lang="zh-CN" altLang="en-US" sz="2000" b="1">
              <a:solidFill>
                <a:srgbClr val="FF0000"/>
              </a:solidFill>
            </a:endParaRPr>
          </a:p>
          <a:p>
            <a:pPr fontAlgn="auto">
              <a:lnSpc>
                <a:spcPct val="150000"/>
              </a:lnSpc>
              <a:spcBef>
                <a:spcPts val="0"/>
              </a:spcBef>
            </a:pPr>
            <a:r>
              <a:rPr lang="zh-CN" altLang="en-US" sz="2000"/>
              <a:t>国家税务总局《关于印发&lt;全国税务系统深化“放管服”改革五年工作方案（2018年—2022年）&gt;的通知》(税总发〔2018〕199号)中明确确立纳税人自主履行纳税义务的法律地位。</a:t>
            </a:r>
            <a:endParaRPr lang="zh-CN" altLang="en-US" sz="2000"/>
          </a:p>
          <a:p>
            <a:pPr fontAlgn="auto">
              <a:lnSpc>
                <a:spcPct val="150000"/>
              </a:lnSpc>
              <a:spcBef>
                <a:spcPts val="0"/>
              </a:spcBef>
            </a:pPr>
            <a:r>
              <a:rPr lang="zh-CN" altLang="en-US" sz="2000"/>
              <a:t>① 纳税人自主进行纳税申报准备。纳税人、扣缴义务人自主准备纳税申报表、财务会计报告、代扣代缴税款报告表、代收代缴税款报告表等及法律法规要求报送的其他纳税资料；依法领用、开具、取得发票；依法设置、使用、保管账簿、记账凭证、完税凭证以及其他相关资料；自主依法确定记账、核算和计算应纳税额的依据；自主选择跨区域办税事项办理地。纳税人有欠税、解散、合并、分立、停（复）业等情形时，及时向税务机关报送或说明相关信息。</a:t>
            </a:r>
            <a:endParaRPr lang="zh-CN" altLang="en-US" sz="2000"/>
          </a:p>
          <a:p>
            <a:pPr fontAlgn="auto">
              <a:lnSpc>
                <a:spcPct val="150000"/>
              </a:lnSpc>
              <a:spcBef>
                <a:spcPts val="0"/>
              </a:spcBef>
            </a:pPr>
            <a:r>
              <a:rPr lang="zh-CN" altLang="en-US" sz="2000"/>
              <a:t>② 纳税人自主进行纳税申报缴税。纳税人、扣缴义务人依法自主办理纳税申报，报送纳税申报表、财务会计报告、代扣代缴税款报告表、代收代缴税款报告表等及法律法规要求报送的其他纳税资料，依法自主确定适用的税种、税目、税率等，自行计算应纳税额，在规定的期限内办理纳税申报。纳税人、扣缴义务人自主选择办理纳税申报的渠道；在申报完成后，发现有误需要修正的，可自主选择多种渠道进行修正。纳税人、扣缴义务人自主选择税款支付方式。</a:t>
            </a:r>
            <a:endParaRPr lang="zh-CN" altLang="en-US" sz="2000"/>
          </a:p>
          <a:p>
            <a:pPr fontAlgn="auto">
              <a:lnSpc>
                <a:spcPct val="150000"/>
              </a:lnSpc>
              <a:spcBef>
                <a:spcPts val="0"/>
              </a:spcBef>
            </a:pPr>
            <a:r>
              <a:rPr lang="zh-CN" altLang="en-US" sz="2000"/>
              <a:t>③ 纳税人自主选择享受税收优惠。纳税人依法享有税收优惠的权利。纳税人自主判定是否适用法律、行政法规和国务院规定的减税、免税、退税等税收优惠政策资格条件，并自主选择是否享受。纳税人享受税收优惠时，除特定情形外免予向税务机关备案，改为直接申报享受方式，相关资料留存备查。</a:t>
            </a:r>
            <a:endParaRPr lang="zh-CN" altLang="en-US" sz="2000"/>
          </a:p>
        </p:txBody>
      </p:sp>
      <p:sp>
        <p:nvSpPr>
          <p:cNvPr id="3" name="标题 2"/>
          <p:cNvSpPr>
            <a:spLocks noGrp="1"/>
          </p:cNvSpPr>
          <p:nvPr>
            <p:ph type="title"/>
          </p:nvPr>
        </p:nvSpPr>
        <p:spPr/>
        <p:txBody>
          <a:bodyPr/>
          <a:p>
            <a:r>
              <a:rPr lang="zh-CN" altLang="en-US"/>
              <a:t>关于纳税申报</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endParaRPr lang="zh-CN" altLang="en-US"/>
          </a:p>
          <a:p>
            <a:endParaRPr lang="zh-CN" altLang="en-US"/>
          </a:p>
          <a:p>
            <a:endParaRPr lang="zh-CN" altLang="en-US"/>
          </a:p>
          <a:p>
            <a:r>
              <a:rPr lang="zh-CN" altLang="en-US" b="1">
                <a:latin typeface="仿宋" panose="02010609060101010101" charset="-122"/>
                <a:ea typeface="仿宋" panose="02010609060101010101" charset="-122"/>
              </a:rPr>
              <a:t>联系电话：刘保林   13935824590（微信同号）</a:t>
            </a:r>
            <a:endParaRPr lang="zh-CN" altLang="en-US" b="1">
              <a:latin typeface="仿宋" panose="02010609060101010101" charset="-122"/>
              <a:ea typeface="仿宋" panose="02010609060101010101" charset="-122"/>
            </a:endParaRPr>
          </a:p>
          <a:p>
            <a:r>
              <a:rPr lang="zh-CN" altLang="en-US" b="1">
                <a:latin typeface="仿宋" panose="02010609060101010101" charset="-122"/>
                <a:ea typeface="仿宋" panose="02010609060101010101" charset="-122"/>
              </a:rPr>
              <a:t>愿意申请加微信号的请备注：单位+姓名</a:t>
            </a:r>
            <a:endParaRPr lang="zh-CN" altLang="en-US" b="1">
              <a:latin typeface="仿宋" panose="02010609060101010101" charset="-122"/>
              <a:ea typeface="仿宋" panose="02010609060101010101" charset="-122"/>
            </a:endParaRPr>
          </a:p>
        </p:txBody>
      </p:sp>
      <p:sp>
        <p:nvSpPr>
          <p:cNvPr id="3" name="标题 2"/>
          <p:cNvSpPr>
            <a:spLocks noGrp="1"/>
          </p:cNvSpPr>
          <p:nvPr>
            <p:ph type="title"/>
          </p:nvPr>
        </p:nvSpPr>
        <p:spPr>
          <a:xfrm>
            <a:off x="584835" y="1548638"/>
            <a:ext cx="8229600" cy="1252728"/>
          </a:xfrm>
        </p:spPr>
        <p:txBody>
          <a:bodyPr>
            <a:scene3d>
              <a:camera prst="orthographicFront"/>
              <a:lightRig rig="soft" dir="t">
                <a:rot lat="0" lon="0" rev="15600000"/>
              </a:lightRig>
            </a:scene3d>
            <a:sp3d extrusionH="57150" prstMaterial="softEdge">
              <a:bevelT w="25400" h="38100"/>
            </a:sp3d>
          </a:bodyPr>
          <a:p>
            <a:r>
              <a:rPr lang="zh-CN" altLang="en-US">
                <a:solidFill>
                  <a:schemeClr val="accent4"/>
                </a:solidFill>
              </a:rPr>
              <a:t>谢谢大家</a:t>
            </a:r>
            <a:endParaRPr lang="zh-CN" altLang="en-US">
              <a:solidFill>
                <a:schemeClr val="accent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600" y="1556792"/>
            <a:ext cx="7488832" cy="4392488"/>
          </a:xfrm>
        </p:spPr>
        <p:txBody>
          <a:bodyPr>
            <a:normAutofit fontScale="75000" lnSpcReduction="20000"/>
          </a:bodyPr>
          <a:lstStyle/>
          <a:p>
            <a:endParaRPr lang="zh-CN" altLang="en-US" dirty="0" smtClean="0"/>
          </a:p>
          <a:p>
            <a:r>
              <a:rPr lang="zh-CN" altLang="en-US" dirty="0" smtClean="0"/>
              <a:t>通过对金三系统报回的报表抽查，还未见到使用这个制度的。，</a:t>
            </a:r>
            <a:r>
              <a:rPr lang="zh-CN" altLang="en-US" dirty="0"/>
              <a:t>使用会计制度不同，科目设置不同，致使核算不规范，有的项目找不到对应的</a:t>
            </a:r>
            <a:r>
              <a:rPr lang="zh-CN" altLang="en-US" dirty="0" smtClean="0"/>
              <a:t>科目。目前</a:t>
            </a:r>
            <a:r>
              <a:rPr lang="zh-CN" altLang="en-US" dirty="0"/>
              <a:t>大家大都使用的是小企业会计</a:t>
            </a:r>
            <a:r>
              <a:rPr lang="zh-CN" altLang="en-US" dirty="0" smtClean="0"/>
              <a:t>准则，主要问题表现在：</a:t>
            </a:r>
            <a:endParaRPr lang="en-US" altLang="zh-CN" dirty="0" smtClean="0"/>
          </a:p>
          <a:p>
            <a:r>
              <a:rPr lang="zh-CN" altLang="zh-CN" dirty="0" smtClean="0"/>
              <a:t>比如</a:t>
            </a:r>
            <a:r>
              <a:rPr lang="zh-CN" altLang="zh-CN" dirty="0"/>
              <a:t>，在资产负债表中所有资产与负债和所有者权益项目中仅仅填报货币资金与负债类的往来</a:t>
            </a:r>
            <a:r>
              <a:rPr lang="zh-CN" altLang="zh-CN" dirty="0" smtClean="0"/>
              <a:t>；</a:t>
            </a:r>
            <a:endParaRPr lang="en-US" altLang="zh-CN" dirty="0" smtClean="0"/>
          </a:p>
          <a:p>
            <a:r>
              <a:rPr lang="zh-CN" altLang="zh-CN" dirty="0"/>
              <a:t>比如营业执照中注册资本</a:t>
            </a:r>
            <a:r>
              <a:rPr lang="en-US" altLang="zh-CN" dirty="0"/>
              <a:t>500</a:t>
            </a:r>
            <a:r>
              <a:rPr lang="zh-CN" altLang="zh-CN" dirty="0"/>
              <a:t>万元，负债表中要么不填，要么仅填报</a:t>
            </a:r>
            <a:r>
              <a:rPr lang="en-US" altLang="zh-CN" dirty="0"/>
              <a:t>100</a:t>
            </a:r>
            <a:r>
              <a:rPr lang="zh-CN" altLang="zh-CN" dirty="0" smtClean="0"/>
              <a:t>元</a:t>
            </a:r>
            <a:endParaRPr lang="en-US" altLang="zh-CN" dirty="0" smtClean="0"/>
          </a:p>
          <a:p>
            <a:r>
              <a:rPr lang="zh-CN" altLang="zh-CN" dirty="0"/>
              <a:t>比如在利润表中有营业收入的情况下，资产负债表仍保持历史数据，无任何变化</a:t>
            </a:r>
            <a:r>
              <a:rPr lang="zh-CN" altLang="zh-CN" dirty="0" smtClean="0"/>
              <a:t>；</a:t>
            </a:r>
            <a:endParaRPr lang="en-US" altLang="zh-CN" dirty="0" smtClean="0"/>
          </a:p>
          <a:p>
            <a:r>
              <a:rPr lang="zh-CN" altLang="zh-CN" dirty="0"/>
              <a:t>比如在上年年末有相关数据，到下年的时候，年初数据却变为“零”</a:t>
            </a:r>
            <a:r>
              <a:rPr lang="zh-CN" altLang="zh-CN" dirty="0" smtClean="0"/>
              <a:t>。</a:t>
            </a:r>
            <a:endParaRPr lang="en-US" altLang="zh-CN" dirty="0" smtClean="0"/>
          </a:p>
          <a:p>
            <a:r>
              <a:rPr lang="zh-CN" altLang="zh-CN" dirty="0"/>
              <a:t>比如在资产类</a:t>
            </a:r>
            <a:r>
              <a:rPr lang="en-US" altLang="zh-CN" dirty="0"/>
              <a:t>—</a:t>
            </a:r>
            <a:r>
              <a:rPr lang="zh-CN" altLang="zh-CN" dirty="0"/>
              <a:t>货币资金有数据，那么他会在某个月在权益类</a:t>
            </a:r>
            <a:r>
              <a:rPr lang="en-US" altLang="zh-CN" dirty="0"/>
              <a:t>--</a:t>
            </a:r>
            <a:r>
              <a:rPr lang="zh-CN" altLang="zh-CN" dirty="0"/>
              <a:t>实收资本上有对应数据，再下一个月</a:t>
            </a:r>
            <a:r>
              <a:rPr lang="en-US" altLang="zh-CN" dirty="0"/>
              <a:t>(</a:t>
            </a:r>
            <a:r>
              <a:rPr lang="zh-CN" altLang="zh-CN" dirty="0"/>
              <a:t>或下一个季度</a:t>
            </a:r>
            <a:r>
              <a:rPr lang="en-US" altLang="zh-CN" dirty="0"/>
              <a:t>)</a:t>
            </a:r>
            <a:r>
              <a:rPr lang="zh-CN" altLang="zh-CN" dirty="0"/>
              <a:t>，资产类货币资金这个数不变，而对应的数据却到了负债类科目，权益类</a:t>
            </a:r>
            <a:r>
              <a:rPr lang="en-US" altLang="zh-CN" dirty="0"/>
              <a:t>—</a:t>
            </a:r>
            <a:r>
              <a:rPr lang="zh-CN" altLang="zh-CN" dirty="0"/>
              <a:t>实收资本却变成“零”</a:t>
            </a:r>
            <a:endParaRPr lang="zh-CN" altLang="zh-CN" dirty="0"/>
          </a:p>
          <a:p>
            <a:r>
              <a:rPr lang="zh-CN" altLang="zh-CN" dirty="0"/>
              <a:t>比如收入、成本全部为零 的情况下，利润栏填报了数据</a:t>
            </a:r>
            <a:endParaRPr lang="en-US" altLang="zh-CN" dirty="0" smtClean="0"/>
          </a:p>
          <a:p>
            <a:endParaRPr lang="zh-CN" altLang="en-US" dirty="0"/>
          </a:p>
        </p:txBody>
      </p:sp>
      <p:sp>
        <p:nvSpPr>
          <p:cNvPr id="3" name="标题 2"/>
          <p:cNvSpPr>
            <a:spLocks noGrp="1"/>
          </p:cNvSpPr>
          <p:nvPr>
            <p:ph type="title"/>
          </p:nvPr>
        </p:nvSpPr>
        <p:spPr>
          <a:xfrm>
            <a:off x="457200" y="338328"/>
            <a:ext cx="8147248" cy="1074448"/>
          </a:xfrm>
        </p:spPr>
        <p:txBody>
          <a:bodyPr>
            <a:normAutofit/>
          </a:bodyPr>
          <a:lstStyle/>
          <a:p>
            <a:r>
              <a:rPr lang="zh-CN" altLang="zh-CN" sz="3200" b="1" dirty="0">
                <a:solidFill>
                  <a:srgbClr val="FF0000"/>
                </a:solidFill>
                <a:sym typeface="+mn-ea"/>
              </a:rPr>
              <a:t>目前企业在金三系统填报相关报表的现状</a:t>
            </a:r>
            <a:endParaRPr lang="zh-CN" altLang="zh-CN" sz="3200" b="1" dirty="0">
              <a:solidFill>
                <a:srgbClr val="FF0000"/>
              </a:solidFill>
              <a:sym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关于增值税申报</a:t>
            </a:r>
            <a:r>
              <a:rPr lang="zh-CN" altLang="zh-CN" dirty="0" smtClean="0"/>
              <a:t>表</a:t>
            </a:r>
            <a:endParaRPr lang="en-US" altLang="zh-CN" dirty="0" smtClean="0"/>
          </a:p>
          <a:p>
            <a:r>
              <a:rPr lang="zh-CN" altLang="zh-CN" dirty="0"/>
              <a:t>目前纳税人填报的数据全部为系统自动提交的纳税人已经开具了的增值税发票上的数据，去年以来，受疫情影响，对小规模纳税人给予了税收优惠，但仍有一部分纳税人不关注此优惠政策，按</a:t>
            </a:r>
            <a:r>
              <a:rPr lang="en-US" altLang="zh-CN" dirty="0"/>
              <a:t>1%</a:t>
            </a:r>
            <a:r>
              <a:rPr lang="zh-CN" altLang="zh-CN" dirty="0"/>
              <a:t>开具了发票，仍按</a:t>
            </a:r>
            <a:r>
              <a:rPr lang="en-US" altLang="zh-CN" dirty="0"/>
              <a:t>3%</a:t>
            </a:r>
            <a:r>
              <a:rPr lang="zh-CN" altLang="zh-CN" dirty="0"/>
              <a:t>填报申报。 </a:t>
            </a:r>
            <a:endParaRPr lang="zh-CN" altLang="en-US" dirty="0"/>
          </a:p>
        </p:txBody>
      </p:sp>
      <p:sp>
        <p:nvSpPr>
          <p:cNvPr id="3" name="标题 2"/>
          <p:cNvSpPr>
            <a:spLocks noGrp="1"/>
          </p:cNvSpPr>
          <p:nvPr>
            <p:ph type="title"/>
          </p:nvPr>
        </p:nvSpPr>
        <p:spPr/>
        <p:txBody>
          <a:bodyPr>
            <a:normAutofit/>
          </a:bodyPr>
          <a:lstStyle/>
          <a:p>
            <a:r>
              <a:rPr lang="zh-CN" altLang="zh-CN" sz="3200" b="1" dirty="0">
                <a:solidFill>
                  <a:srgbClr val="FF0000"/>
                </a:solidFill>
                <a:sym typeface="+mn-ea"/>
              </a:rPr>
              <a:t>目前企业在金三系统填报相关报表的现状</a:t>
            </a:r>
            <a:endParaRPr lang="zh-CN" altLang="zh-CN" sz="3200" b="1" dirty="0">
              <a:solidFill>
                <a:srgbClr val="FF0000"/>
              </a:solidFill>
              <a:sym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99592" y="1700808"/>
            <a:ext cx="7380808" cy="4425355"/>
          </a:xfrm>
        </p:spPr>
        <p:txBody>
          <a:bodyPr>
            <a:normAutofit lnSpcReduction="10000"/>
          </a:bodyPr>
          <a:lstStyle/>
          <a:p>
            <a:pPr algn="ctr"/>
            <a:r>
              <a:rPr lang="zh-CN" altLang="zh-CN" dirty="0"/>
              <a:t>关于个税客户端的扣缴申报</a:t>
            </a:r>
            <a:r>
              <a:rPr lang="zh-CN" altLang="zh-CN" dirty="0" smtClean="0"/>
              <a:t>。</a:t>
            </a:r>
            <a:endParaRPr lang="en-US" altLang="zh-CN" dirty="0" smtClean="0"/>
          </a:p>
          <a:p>
            <a:r>
              <a:rPr lang="zh-CN" altLang="zh-CN" dirty="0" smtClean="0"/>
              <a:t>有</a:t>
            </a:r>
            <a:r>
              <a:rPr lang="zh-CN" altLang="zh-CN" dirty="0"/>
              <a:t>的合作社在客户端仅申报</a:t>
            </a:r>
            <a:r>
              <a:rPr lang="en-US" altLang="zh-CN" dirty="0"/>
              <a:t>1-3</a:t>
            </a:r>
            <a:r>
              <a:rPr lang="zh-CN" altLang="zh-CN" dirty="0"/>
              <a:t>个或是</a:t>
            </a:r>
            <a:r>
              <a:rPr lang="en-US" altLang="zh-CN" dirty="0"/>
              <a:t>5</a:t>
            </a:r>
            <a:r>
              <a:rPr lang="zh-CN" altLang="zh-CN" dirty="0"/>
              <a:t>至</a:t>
            </a:r>
            <a:r>
              <a:rPr lang="en-US" altLang="zh-CN" dirty="0"/>
              <a:t>6</a:t>
            </a:r>
            <a:r>
              <a:rPr lang="zh-CN" altLang="zh-CN" dirty="0"/>
              <a:t>个人进行扣缴申报，有的申报人数上百人，两个极端，通过信息比对，有的在扣缴客户端仅一个季度就发放工资</a:t>
            </a:r>
            <a:r>
              <a:rPr lang="en-US" altLang="zh-CN" dirty="0"/>
              <a:t>100</a:t>
            </a:r>
            <a:r>
              <a:rPr lang="zh-CN" altLang="zh-CN" dirty="0"/>
              <a:t>多万</a:t>
            </a:r>
            <a:r>
              <a:rPr lang="zh-CN" altLang="zh-CN" dirty="0" smtClean="0"/>
              <a:t>元而</a:t>
            </a:r>
            <a:r>
              <a:rPr lang="zh-CN" altLang="zh-CN" dirty="0"/>
              <a:t>在对应的财务报表和企业所得税年度申报表中，所有的成本费用连</a:t>
            </a:r>
            <a:r>
              <a:rPr lang="en-US" altLang="zh-CN" dirty="0"/>
              <a:t>60</a:t>
            </a:r>
            <a:r>
              <a:rPr lang="zh-CN" altLang="zh-CN" dirty="0"/>
              <a:t>万元不</a:t>
            </a:r>
            <a:r>
              <a:rPr lang="zh-CN" altLang="zh-CN" dirty="0" smtClean="0"/>
              <a:t>到</a:t>
            </a:r>
            <a:r>
              <a:rPr lang="zh-CN" altLang="en-US" dirty="0" smtClean="0"/>
              <a:t>（</a:t>
            </a:r>
            <a:r>
              <a:rPr lang="zh-CN" altLang="en-US" dirty="0"/>
              <a:t>大部分不匹配</a:t>
            </a:r>
            <a:r>
              <a:rPr lang="zh-CN" altLang="en-US" dirty="0" smtClean="0"/>
              <a:t>）；</a:t>
            </a:r>
            <a:r>
              <a:rPr lang="zh-CN" altLang="zh-CN" dirty="0" smtClean="0"/>
              <a:t>有</a:t>
            </a:r>
            <a:r>
              <a:rPr lang="zh-CN" altLang="zh-CN" dirty="0"/>
              <a:t>的保持数据长期不变，合作社的用工也不是固定不变，你在扣缴客户端长年保持不变，一方面与真实的工资支出不相符，一方面会形成虚假的申报，带来的后果是未领到工资的民工在下年可能通过手机</a:t>
            </a:r>
            <a:r>
              <a:rPr lang="en-US" altLang="zh-CN" dirty="0"/>
              <a:t>APP</a:t>
            </a:r>
            <a:r>
              <a:rPr lang="zh-CN" altLang="zh-CN" dirty="0"/>
              <a:t>向税务机关进行个税申诉，企业将面临补税和罚款。</a:t>
            </a:r>
            <a:endParaRPr lang="zh-CN" altLang="zh-CN" dirty="0"/>
          </a:p>
        </p:txBody>
      </p:sp>
      <p:sp>
        <p:nvSpPr>
          <p:cNvPr id="3" name="标题 2"/>
          <p:cNvSpPr>
            <a:spLocks noGrp="1"/>
          </p:cNvSpPr>
          <p:nvPr>
            <p:ph type="title"/>
          </p:nvPr>
        </p:nvSpPr>
        <p:spPr>
          <a:xfrm>
            <a:off x="457200" y="338328"/>
            <a:ext cx="8075240" cy="1002440"/>
          </a:xfrm>
        </p:spPr>
        <p:txBody>
          <a:bodyPr>
            <a:normAutofit/>
          </a:bodyPr>
          <a:lstStyle/>
          <a:p>
            <a:r>
              <a:rPr lang="zh-CN" altLang="zh-CN" sz="3200" b="1" dirty="0">
                <a:solidFill>
                  <a:srgbClr val="FF0000"/>
                </a:solidFill>
                <a:sym typeface="+mn-ea"/>
              </a:rPr>
              <a:t>目前企业在金三系统填报相关报表的现状</a:t>
            </a:r>
            <a:endParaRPr lang="zh-CN" altLang="zh-CN" sz="3200" b="1" dirty="0">
              <a:solidFill>
                <a:srgbClr val="FF0000"/>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27585" y="1916832"/>
            <a:ext cx="7452816" cy="4209331"/>
          </a:xfrm>
        </p:spPr>
        <p:txBody>
          <a:bodyPr/>
          <a:lstStyle/>
          <a:p>
            <a:r>
              <a:rPr lang="en-US" altLang="zh-CN" dirty="0" smtClean="0"/>
              <a:t>              </a:t>
            </a:r>
            <a:r>
              <a:rPr lang="zh-CN" altLang="zh-CN" dirty="0" smtClean="0"/>
              <a:t>关于</a:t>
            </a:r>
            <a:r>
              <a:rPr lang="zh-CN" altLang="zh-CN" dirty="0"/>
              <a:t>几个表间</a:t>
            </a:r>
            <a:r>
              <a:rPr lang="zh-CN" altLang="zh-CN" dirty="0" smtClean="0"/>
              <a:t>关系</a:t>
            </a:r>
            <a:endParaRPr lang="en-US" altLang="zh-CN" dirty="0"/>
          </a:p>
          <a:p>
            <a:r>
              <a:rPr lang="zh-CN" altLang="zh-CN" dirty="0"/>
              <a:t>增值税税申报表中</a:t>
            </a:r>
            <a:r>
              <a:rPr lang="zh-CN" altLang="zh-CN" dirty="0" smtClean="0"/>
              <a:t>的应</a:t>
            </a:r>
            <a:r>
              <a:rPr lang="zh-CN" altLang="zh-CN" dirty="0"/>
              <a:t>税收入与免税收入的合计为企业的全部收入，与财务报表的主营业务收入相匹配，同时也应与企业所得税年度申报表中的收入总额相匹配；</a:t>
            </a:r>
            <a:endParaRPr lang="zh-CN" altLang="zh-CN" dirty="0"/>
          </a:p>
          <a:p>
            <a:r>
              <a:rPr lang="zh-CN" altLang="zh-CN" dirty="0"/>
              <a:t>企业所得税年报中应付职薪酬填报的数据应与企业代扣代缴个人所得税客户端支付的薪酬相匹配</a:t>
            </a:r>
            <a:r>
              <a:rPr lang="zh-CN" altLang="zh-CN" dirty="0" smtClean="0"/>
              <a:t>；</a:t>
            </a:r>
            <a:endParaRPr lang="en-US" altLang="zh-CN" dirty="0" smtClean="0"/>
          </a:p>
          <a:p>
            <a:r>
              <a:rPr lang="zh-CN" altLang="zh-CN" dirty="0" smtClean="0"/>
              <a:t>财务</a:t>
            </a:r>
            <a:r>
              <a:rPr lang="zh-CN" altLang="zh-CN" dirty="0"/>
              <a:t>报表中利润表与资产负债表中相关资产</a:t>
            </a:r>
            <a:r>
              <a:rPr lang="zh-CN" altLang="zh-CN" b="1" dirty="0"/>
              <a:t>或负债</a:t>
            </a:r>
            <a:r>
              <a:rPr lang="zh-CN" altLang="zh-CN" dirty="0"/>
              <a:t>项目相匹配；</a:t>
            </a:r>
            <a:endParaRPr lang="zh-CN" altLang="zh-CN" dirty="0"/>
          </a:p>
          <a:p>
            <a:endParaRPr lang="zh-CN" altLang="en-US" dirty="0"/>
          </a:p>
        </p:txBody>
      </p:sp>
      <p:sp>
        <p:nvSpPr>
          <p:cNvPr id="3" name="标题 2"/>
          <p:cNvSpPr>
            <a:spLocks noGrp="1"/>
          </p:cNvSpPr>
          <p:nvPr>
            <p:ph type="title"/>
          </p:nvPr>
        </p:nvSpPr>
        <p:spPr/>
        <p:txBody>
          <a:bodyPr>
            <a:normAutofit fontScale="90000"/>
          </a:bodyPr>
          <a:lstStyle/>
          <a:p>
            <a:r>
              <a:rPr lang="zh-CN" altLang="zh-CN" b="1" dirty="0">
                <a:solidFill>
                  <a:srgbClr val="FF0000"/>
                </a:solidFill>
              </a:rPr>
              <a:t>目前企业在金三系统填报相关报表存在的主要问题</a:t>
            </a:r>
            <a:endParaRPr lang="zh-CN" altLang="zh-CN"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99795" y="1591310"/>
            <a:ext cx="7705090" cy="5043805"/>
          </a:xfrm>
        </p:spPr>
        <p:txBody>
          <a:bodyPr>
            <a:normAutofit fontScale="80000"/>
          </a:bodyPr>
          <a:lstStyle/>
          <a:p>
            <a:r>
              <a:rPr lang="zh-CN" altLang="zh-CN" dirty="0"/>
              <a:t> </a:t>
            </a:r>
            <a:endParaRPr lang="zh-CN" altLang="zh-CN" dirty="0"/>
          </a:p>
          <a:p>
            <a:pPr fontAlgn="auto">
              <a:lnSpc>
                <a:spcPct val="200000"/>
              </a:lnSpc>
              <a:spcBef>
                <a:spcPts val="0"/>
              </a:spcBef>
            </a:pPr>
            <a:r>
              <a:rPr lang="zh-CN" altLang="zh-CN" sz="1400" dirty="0">
                <a:latin typeface="仿宋" panose="02010609060101010101" charset="-122"/>
                <a:ea typeface="仿宋" panose="02010609060101010101" charset="-122"/>
              </a:rPr>
              <a:t>一是收入、成本不匹配，导致在企业申报企业所得税时出现少计收入虚列成本而少缴纳企业所得税。特别是劳务公司，上述中的两种情况（客户端扣缴人员不真实）是目前企业普遍存在的。</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二是个税扣缴客户端发放工资人员信息不真实，导致自然人纳税人的投诉，结果是扣缴人涉嫌编造虚假计税依据虚列成本，面临税法的处罚、补税。</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三是关于收入款项长期挂记在法定代表人名下，超过一年的，视同利润分配，按股息红利计征个人所得</a:t>
            </a:r>
            <a:r>
              <a:rPr lang="zh-CN" altLang="zh-CN" sz="1400" dirty="0" smtClean="0">
                <a:latin typeface="仿宋" panose="02010609060101010101" charset="-122"/>
                <a:ea typeface="仿宋" panose="02010609060101010101" charset="-122"/>
              </a:rPr>
              <a:t>税</a:t>
            </a:r>
            <a:endParaRPr lang="en-US" altLang="zh-CN" sz="1400" dirty="0" smtClean="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四是</a:t>
            </a:r>
            <a:r>
              <a:rPr lang="zh-CN" altLang="zh-CN" sz="1400" b="1" dirty="0">
                <a:latin typeface="仿宋" panose="02010609060101010101" charset="-122"/>
                <a:ea typeface="仿宋" panose="02010609060101010101" charset="-122"/>
              </a:rPr>
              <a:t>对于社员</a:t>
            </a:r>
            <a:r>
              <a:rPr lang="en-US" altLang="zh-CN" sz="1400" b="1" dirty="0">
                <a:latin typeface="仿宋" panose="02010609060101010101" charset="-122"/>
                <a:ea typeface="仿宋" panose="02010609060101010101" charset="-122"/>
              </a:rPr>
              <a:t>(</a:t>
            </a:r>
            <a:r>
              <a:rPr lang="zh-CN" altLang="zh-CN" sz="1400" b="1" dirty="0">
                <a:latin typeface="仿宋" panose="02010609060101010101" charset="-122"/>
                <a:ea typeface="仿宋" panose="02010609060101010101" charset="-122"/>
              </a:rPr>
              <a:t>股东</a:t>
            </a:r>
            <a:r>
              <a:rPr lang="en-US" altLang="zh-CN" sz="1400" b="1" dirty="0">
                <a:latin typeface="仿宋" panose="02010609060101010101" charset="-122"/>
                <a:ea typeface="仿宋" panose="02010609060101010101" charset="-122"/>
              </a:rPr>
              <a:t>)</a:t>
            </a:r>
            <a:r>
              <a:rPr lang="zh-CN" altLang="zh-CN" sz="1400" b="1" dirty="0">
                <a:latin typeface="仿宋" panose="02010609060101010101" charset="-122"/>
                <a:ea typeface="仿宋" panose="02010609060101010101" charset="-122"/>
              </a:rPr>
              <a:t>未按期缴付出资的责任</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根据《</a:t>
            </a:r>
            <a:r>
              <a:rPr lang="en-US" altLang="zh-CN" sz="1400" u="sng" dirty="0" err="1">
                <a:latin typeface="仿宋" panose="02010609060101010101" charset="-122"/>
                <a:ea typeface="仿宋" panose="02010609060101010101" charset="-122"/>
                <a:hlinkClick r:id="rId1" tooltip="公司法"/>
              </a:rPr>
              <a:t>公司法</a:t>
            </a:r>
            <a:r>
              <a:rPr lang="zh-CN" altLang="zh-CN" sz="1400" dirty="0">
                <a:latin typeface="仿宋" panose="02010609060101010101" charset="-122"/>
                <a:ea typeface="仿宋" panose="02010609060101010101" charset="-122"/>
              </a:rPr>
              <a:t>》规定，公司股东出资不足的，应该承担以下责任：</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出资不足股东要承担</a:t>
            </a:r>
            <a:r>
              <a:rPr lang="en-US" altLang="zh-CN" sz="1400" u="sng" dirty="0" err="1">
                <a:latin typeface="仿宋" panose="02010609060101010101" charset="-122"/>
                <a:ea typeface="仿宋" panose="02010609060101010101" charset="-122"/>
                <a:hlinkClick r:id="rId2" tooltip="违约责任"/>
              </a:rPr>
              <a:t>违约责任</a:t>
            </a:r>
            <a:r>
              <a:rPr lang="zh-CN" altLang="zh-CN" sz="1400" dirty="0">
                <a:latin typeface="仿宋" panose="02010609060101010101" charset="-122"/>
                <a:ea typeface="仿宋" panose="02010609060101010101" charset="-122"/>
              </a:rPr>
              <a:t>。</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《公司法》第二十八条规定，股东不按约缴纳出资的应当向已按期足额缴纳出资的股东承担违约责任。</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zh-CN" altLang="zh-CN" sz="1400" dirty="0">
                <a:latin typeface="仿宋" panose="02010609060101010101" charset="-122"/>
                <a:ea typeface="仿宋" panose="02010609060101010101" charset="-122"/>
              </a:rPr>
              <a:t>出资不足股东要对公司承担补缴出资额的责任。</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en-US" altLang="zh-CN" sz="1400" dirty="0">
                <a:latin typeface="仿宋" panose="02010609060101010101" charset="-122"/>
                <a:ea typeface="仿宋" panose="02010609060101010101" charset="-122"/>
              </a:rPr>
              <a:t>(1)</a:t>
            </a:r>
            <a:r>
              <a:rPr lang="zh-CN" altLang="zh-CN" sz="1400" dirty="0">
                <a:latin typeface="仿宋" panose="02010609060101010101" charset="-122"/>
                <a:ea typeface="仿宋" panose="02010609060101010101" charset="-122"/>
              </a:rPr>
              <a:t>股东以货币</a:t>
            </a:r>
            <a:r>
              <a:rPr lang="en-US" altLang="zh-CN" sz="1400" dirty="0">
                <a:latin typeface="仿宋" panose="02010609060101010101" charset="-122"/>
                <a:ea typeface="仿宋" panose="02010609060101010101" charset="-122"/>
              </a:rPr>
              <a:t>(</a:t>
            </a:r>
            <a:r>
              <a:rPr lang="zh-CN" altLang="zh-CN" sz="1400" dirty="0">
                <a:latin typeface="仿宋" panose="02010609060101010101" charset="-122"/>
                <a:ea typeface="仿宋" panose="02010609060101010101" charset="-122"/>
              </a:rPr>
              <a:t>现金</a:t>
            </a:r>
            <a:r>
              <a:rPr lang="en-US" altLang="zh-CN" sz="1400" dirty="0">
                <a:latin typeface="仿宋" panose="02010609060101010101" charset="-122"/>
                <a:ea typeface="仿宋" panose="02010609060101010101" charset="-122"/>
              </a:rPr>
              <a:t>)</a:t>
            </a:r>
            <a:r>
              <a:rPr lang="zh-CN" altLang="zh-CN" sz="1400" dirty="0">
                <a:latin typeface="仿宋" panose="02010609060101010101" charset="-122"/>
                <a:ea typeface="仿宋" panose="02010609060101010101" charset="-122"/>
              </a:rPr>
              <a:t>出资的，应当按期足额缴纳</a:t>
            </a:r>
            <a:r>
              <a:rPr lang="en-US" altLang="zh-CN" sz="1400" u="sng" dirty="0" err="1">
                <a:latin typeface="仿宋" panose="02010609060101010101" charset="-122"/>
                <a:ea typeface="仿宋" panose="02010609060101010101" charset="-122"/>
                <a:hlinkClick r:id="rId3" tooltip="公司章程"/>
              </a:rPr>
              <a:t>公司章程</a:t>
            </a:r>
            <a:r>
              <a:rPr lang="zh-CN" altLang="zh-CN" sz="1400" dirty="0">
                <a:latin typeface="仿宋" panose="02010609060101010101" charset="-122"/>
                <a:ea typeface="仿宋" panose="02010609060101010101" charset="-122"/>
              </a:rPr>
              <a:t>中规定的各自所认缴的出资额，出资不足，应当及时向公司足额缴纳。</a:t>
            </a:r>
            <a:endParaRPr lang="zh-CN" altLang="zh-CN" sz="1400" dirty="0">
              <a:latin typeface="仿宋" panose="02010609060101010101" charset="-122"/>
              <a:ea typeface="仿宋" panose="02010609060101010101" charset="-122"/>
            </a:endParaRPr>
          </a:p>
          <a:p>
            <a:pPr fontAlgn="auto">
              <a:lnSpc>
                <a:spcPct val="200000"/>
              </a:lnSpc>
              <a:spcBef>
                <a:spcPts val="0"/>
              </a:spcBef>
            </a:pPr>
            <a:r>
              <a:rPr lang="en-US" altLang="zh-CN" sz="1400" dirty="0">
                <a:latin typeface="仿宋" panose="02010609060101010101" charset="-122"/>
                <a:ea typeface="仿宋" panose="02010609060101010101" charset="-122"/>
              </a:rPr>
              <a:t>(2)</a:t>
            </a:r>
            <a:r>
              <a:rPr lang="zh-CN" altLang="zh-CN" sz="1400" dirty="0">
                <a:latin typeface="仿宋" panose="02010609060101010101" charset="-122"/>
                <a:ea typeface="仿宋" panose="02010609060101010101" charset="-122"/>
              </a:rPr>
              <a:t>股东以非货币财产出资的，当非货币财产的实际价额显著低于公司章程所定价额的，股东应该补足其差额。</a:t>
            </a:r>
            <a:endParaRPr lang="zh-CN" altLang="zh-CN" sz="1400" dirty="0">
              <a:latin typeface="仿宋" panose="02010609060101010101" charset="-122"/>
              <a:ea typeface="仿宋" panose="02010609060101010101" charset="-122"/>
            </a:endParaRPr>
          </a:p>
          <a:p>
            <a:endParaRPr lang="zh-CN" altLang="zh-CN" sz="1400" dirty="0">
              <a:latin typeface="仿宋" panose="02010609060101010101" charset="-122"/>
              <a:ea typeface="仿宋" panose="02010609060101010101" charset="-122"/>
            </a:endParaRPr>
          </a:p>
          <a:p>
            <a:endParaRPr lang="zh-CN" altLang="en-US" sz="1400" dirty="0">
              <a:latin typeface="仿宋" panose="02010609060101010101" charset="-122"/>
              <a:ea typeface="仿宋" panose="02010609060101010101" charset="-122"/>
            </a:endParaRPr>
          </a:p>
        </p:txBody>
      </p:sp>
      <p:sp>
        <p:nvSpPr>
          <p:cNvPr id="3" name="标题 2"/>
          <p:cNvSpPr>
            <a:spLocks noGrp="1"/>
          </p:cNvSpPr>
          <p:nvPr>
            <p:ph type="title"/>
          </p:nvPr>
        </p:nvSpPr>
        <p:spPr/>
        <p:txBody>
          <a:bodyPr>
            <a:normAutofit/>
          </a:bodyPr>
          <a:lstStyle/>
          <a:p>
            <a:r>
              <a:rPr lang="zh-CN" altLang="zh-CN" sz="3200" b="1" dirty="0">
                <a:solidFill>
                  <a:srgbClr val="FF0000"/>
                </a:solidFill>
              </a:rPr>
              <a:t>目前企业在金三系统填报相关报表的主要</a:t>
            </a:r>
            <a:br>
              <a:rPr lang="zh-CN" altLang="zh-CN" sz="3200" b="1" dirty="0">
                <a:solidFill>
                  <a:srgbClr val="FF0000"/>
                </a:solidFill>
              </a:rPr>
            </a:br>
            <a:r>
              <a:rPr lang="zh-CN" altLang="zh-CN" sz="3200" b="1" dirty="0">
                <a:solidFill>
                  <a:srgbClr val="FF0000"/>
                </a:solidFill>
              </a:rPr>
              <a:t>风险</a:t>
            </a:r>
            <a:endParaRPr lang="zh-CN" altLang="zh-CN" sz="3200"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99591" y="2060848"/>
            <a:ext cx="7380809" cy="4065315"/>
          </a:xfrm>
        </p:spPr>
        <p:txBody>
          <a:bodyPr>
            <a:normAutofit/>
          </a:bodyPr>
          <a:lstStyle/>
          <a:p>
            <a:r>
              <a:rPr lang="zh-CN" altLang="zh-CN" dirty="0" smtClean="0"/>
              <a:t>法定</a:t>
            </a:r>
            <a:r>
              <a:rPr lang="zh-CN" altLang="zh-CN" dirty="0"/>
              <a:t>免税</a:t>
            </a:r>
            <a:r>
              <a:rPr lang="zh-CN" altLang="zh-CN" dirty="0" smtClean="0"/>
              <a:t>项目</a:t>
            </a:r>
            <a:r>
              <a:rPr lang="zh-CN" altLang="en-US" dirty="0" smtClean="0"/>
              <a:t>：</a:t>
            </a:r>
            <a:endParaRPr lang="zh-CN" altLang="zh-CN" dirty="0"/>
          </a:p>
          <a:p>
            <a:r>
              <a:rPr lang="en-US" altLang="zh-CN" dirty="0" smtClean="0"/>
              <a:t>        </a:t>
            </a:r>
            <a:r>
              <a:rPr lang="zh-CN" altLang="zh-CN" dirty="0" smtClean="0"/>
              <a:t>农业</a:t>
            </a:r>
            <a:r>
              <a:rPr lang="zh-CN" altLang="zh-CN" dirty="0"/>
              <a:t>生产者销售的自产农产品</a:t>
            </a:r>
            <a:r>
              <a:rPr lang="en-US" altLang="zh-CN" dirty="0"/>
              <a:t>; </a:t>
            </a:r>
            <a:r>
              <a:rPr lang="zh-CN" altLang="zh-CN" dirty="0"/>
              <a:t>农业，是指种植业、养殖业、林业、牧业、水产业。 农产品，是指农业初级</a:t>
            </a:r>
            <a:r>
              <a:rPr lang="zh-CN" altLang="zh-CN" dirty="0" smtClean="0"/>
              <a:t>产品</a:t>
            </a:r>
            <a:r>
              <a:rPr lang="zh-CN" altLang="en-US" dirty="0" smtClean="0"/>
              <a:t>。</a:t>
            </a:r>
            <a:r>
              <a:rPr lang="zh-CN" altLang="zh-CN" dirty="0"/>
              <a:t>《</a:t>
            </a:r>
            <a:r>
              <a:rPr lang="en-US" altLang="zh-CN" u="sng" dirty="0" err="1">
                <a:hlinkClick r:id="rId1"/>
              </a:rPr>
              <a:t>中华人民共和国增值税暂行条例</a:t>
            </a:r>
            <a:r>
              <a:rPr lang="zh-CN" altLang="zh-CN" dirty="0"/>
              <a:t>》第十六条所列免税项目的第一项所称的“</a:t>
            </a:r>
            <a:r>
              <a:rPr lang="zh-CN" altLang="zh-CN" b="1" dirty="0"/>
              <a:t>农业生产者销售的自产农业产品”，是指直接从事植物的种植、收割和动物的饲养、捕捞的单位和个人销售的注释所列的自产农业产品；</a:t>
            </a:r>
            <a:endParaRPr lang="zh-CN" altLang="zh-CN" dirty="0"/>
          </a:p>
          <a:p>
            <a:pPr lvl="0"/>
            <a:endParaRPr lang="zh-CN" altLang="zh-CN" dirty="0"/>
          </a:p>
          <a:p>
            <a:endParaRPr lang="zh-CN" altLang="en-US" dirty="0"/>
          </a:p>
        </p:txBody>
      </p:sp>
      <p:sp>
        <p:nvSpPr>
          <p:cNvPr id="3" name="标题 2"/>
          <p:cNvSpPr>
            <a:spLocks noGrp="1"/>
          </p:cNvSpPr>
          <p:nvPr>
            <p:ph type="title"/>
          </p:nvPr>
        </p:nvSpPr>
        <p:spPr>
          <a:xfrm>
            <a:off x="467544" y="620688"/>
            <a:ext cx="8229600" cy="1252728"/>
          </a:xfrm>
        </p:spPr>
        <p:txBody>
          <a:bodyPr>
            <a:normAutofit fontScale="90000"/>
          </a:bodyPr>
          <a:lstStyle/>
          <a:p>
            <a:r>
              <a:rPr lang="zh-CN" altLang="en-US" sz="4000" dirty="0"/>
              <a:t>目前对农业专业合作社的相关税收优惠</a:t>
            </a:r>
            <a:r>
              <a:rPr lang="zh-CN" altLang="en-US" dirty="0">
                <a:solidFill>
                  <a:srgbClr val="FF0000"/>
                </a:solidFill>
              </a:rPr>
              <a:t>增值税方面</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0</TotalTime>
  <Words>11070</Words>
  <Application>WPS 演示</Application>
  <PresentationFormat>全屏显示(4:3)</PresentationFormat>
  <Paragraphs>327</Paragraphs>
  <Slides>34</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34</vt:i4>
      </vt:variant>
    </vt:vector>
  </HeadingPairs>
  <TitlesOfParts>
    <vt:vector size="48" baseType="lpstr">
      <vt:lpstr>Arial</vt:lpstr>
      <vt:lpstr>宋体</vt:lpstr>
      <vt:lpstr>Wingdings</vt:lpstr>
      <vt:lpstr>Symbol</vt:lpstr>
      <vt:lpstr>隶书</vt:lpstr>
      <vt:lpstr>仿宋</vt:lpstr>
      <vt:lpstr>Candara</vt:lpstr>
      <vt:lpstr>微软雅黑</vt:lpstr>
      <vt:lpstr>Arial Unicode MS</vt:lpstr>
      <vt:lpstr>华文新魏</vt:lpstr>
      <vt:lpstr>Segoe Print</vt:lpstr>
      <vt:lpstr>华文楷体</vt:lpstr>
      <vt:lpstr>Calibri</vt:lpstr>
      <vt:lpstr>波形</vt:lpstr>
      <vt:lpstr>农村农业专业合作社 </vt:lpstr>
      <vt:lpstr>目前企业在金三系统填报相关报表的现状</vt:lpstr>
      <vt:lpstr>目前企业在金三系统填报相关报表的现状</vt:lpstr>
      <vt:lpstr>目前企业在金三系统填报相关报表的现状</vt:lpstr>
      <vt:lpstr>目前企业在金三系统填报相关报表的现状</vt:lpstr>
      <vt:lpstr>目前企业在金三系统填报相关报表的现状</vt:lpstr>
      <vt:lpstr>目前企业在金三系统填报相关报表存在的主要问题</vt:lpstr>
      <vt:lpstr>目前企业在金三系统填报相关报表的主要 风险</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目前对农业专业合作社的相关税收优惠增值税方面</vt:lpstr>
      <vt:lpstr>目前对农业专业合作社的相关税收优惠企业所得税方面</vt:lpstr>
      <vt:lpstr>目前对农业专业合作社的相关税收优惠城镇土地使用税、房产税方面</vt:lpstr>
      <vt:lpstr>目前对农业专业合作社的相关税收优惠城镇土地使用税、房产税方面</vt:lpstr>
      <vt:lpstr>目前对农业专业合作社的相关税收优惠契税方面</vt:lpstr>
      <vt:lpstr>目前对农业专业合作社的相关税收优惠印花税方面</vt:lpstr>
      <vt:lpstr>不征税收入与免税收入的区别 </vt:lpstr>
      <vt:lpstr>小微企业与小规模企业的区分</vt:lpstr>
      <vt:lpstr>小微企业与小规模企业纳税的区分</vt:lpstr>
      <vt:lpstr>小微企业与小规模企业纳税的区分</vt:lpstr>
      <vt:lpstr>小微企业与小规模企业纳税的区分</vt:lpstr>
      <vt:lpstr>关于发票(开具要求）</vt:lpstr>
      <vt:lpstr>关于发票（处罚）</vt:lpstr>
      <vt:lpstr>          关于发票（处罚）</vt:lpstr>
      <vt:lpstr>关于对虚开发票的认定</vt:lpstr>
      <vt:lpstr>关于发票（刑罚）</vt:lpstr>
      <vt:lpstr>“首违不罚”清单</vt:lpstr>
      <vt:lpstr>关于纳税申报</vt:lpstr>
      <vt:lpstr>谢谢大家</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农村农业专业合作社 </dc:title>
  <dc:creator>lenovo</dc:creator>
  <cp:lastModifiedBy>Administrator</cp:lastModifiedBy>
  <cp:revision>51</cp:revision>
  <dcterms:created xsi:type="dcterms:W3CDTF">2021-05-18T00:43:00Z</dcterms:created>
  <dcterms:modified xsi:type="dcterms:W3CDTF">2021-05-24T09:26:35Z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2052-10.8.0.6423</vt:lpwstr>
  </property>
</Properties>
</file>