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1001" r:id="rId3"/>
    <p:sldId id="258" r:id="rId4"/>
    <p:sldId id="259" r:id="rId5"/>
    <p:sldId id="260" r:id="rId6"/>
    <p:sldId id="566" r:id="rId7"/>
    <p:sldId id="568" r:id="rId8"/>
    <p:sldId id="567" r:id="rId9"/>
    <p:sldId id="569" r:id="rId10"/>
    <p:sldId id="570" r:id="rId11"/>
    <p:sldId id="571" r:id="rId12"/>
    <p:sldId id="353" r:id="rId13"/>
    <p:sldId id="354" r:id="rId14"/>
    <p:sldId id="582" r:id="rId16"/>
    <p:sldId id="350" r:id="rId17"/>
    <p:sldId id="355" r:id="rId18"/>
    <p:sldId id="356" r:id="rId19"/>
    <p:sldId id="583" r:id="rId20"/>
    <p:sldId id="503" r:id="rId21"/>
    <p:sldId id="505" r:id="rId22"/>
    <p:sldId id="506" r:id="rId23"/>
    <p:sldId id="507" r:id="rId24"/>
    <p:sldId id="508" r:id="rId25"/>
    <p:sldId id="509" r:id="rId26"/>
    <p:sldId id="510" r:id="rId27"/>
    <p:sldId id="511" r:id="rId28"/>
    <p:sldId id="512" r:id="rId29"/>
    <p:sldId id="513" r:id="rId30"/>
    <p:sldId id="514" r:id="rId31"/>
    <p:sldId id="515" r:id="rId32"/>
    <p:sldId id="516" r:id="rId33"/>
    <p:sldId id="517" r:id="rId34"/>
    <p:sldId id="504" r:id="rId35"/>
    <p:sldId id="907" r:id="rId36"/>
    <p:sldId id="520" r:id="rId37"/>
    <p:sldId id="521" r:id="rId38"/>
    <p:sldId id="522" r:id="rId39"/>
    <p:sldId id="523" r:id="rId40"/>
    <p:sldId id="524" r:id="rId41"/>
    <p:sldId id="525" r:id="rId42"/>
    <p:sldId id="526" r:id="rId43"/>
    <p:sldId id="527" r:id="rId44"/>
    <p:sldId id="528" r:id="rId45"/>
    <p:sldId id="529" r:id="rId46"/>
    <p:sldId id="530" r:id="rId47"/>
    <p:sldId id="531" r:id="rId48"/>
    <p:sldId id="532" r:id="rId49"/>
    <p:sldId id="533" r:id="rId50"/>
    <p:sldId id="357" r:id="rId51"/>
    <p:sldId id="358" r:id="rId52"/>
    <p:sldId id="360" r:id="rId53"/>
    <p:sldId id="359" r:id="rId54"/>
    <p:sldId id="361" r:id="rId55"/>
    <p:sldId id="362" r:id="rId56"/>
    <p:sldId id="534" r:id="rId57"/>
    <p:sldId id="365" r:id="rId58"/>
    <p:sldId id="366" r:id="rId59"/>
    <p:sldId id="367" r:id="rId60"/>
    <p:sldId id="368" r:id="rId61"/>
    <p:sldId id="585" r:id="rId62"/>
    <p:sldId id="363" r:id="rId63"/>
    <p:sldId id="369" r:id="rId64"/>
    <p:sldId id="370" r:id="rId65"/>
    <p:sldId id="371" r:id="rId66"/>
    <p:sldId id="372" r:id="rId67"/>
    <p:sldId id="374" r:id="rId68"/>
    <p:sldId id="373" r:id="rId69"/>
    <p:sldId id="375" r:id="rId70"/>
    <p:sldId id="535" r:id="rId71"/>
    <p:sldId id="377" r:id="rId72"/>
    <p:sldId id="378" r:id="rId73"/>
    <p:sldId id="379" r:id="rId74"/>
    <p:sldId id="380" r:id="rId75"/>
    <p:sldId id="381" r:id="rId76"/>
    <p:sldId id="376" r:id="rId77"/>
    <p:sldId id="382" r:id="rId78"/>
    <p:sldId id="383" r:id="rId79"/>
    <p:sldId id="384" r:id="rId80"/>
    <p:sldId id="536" r:id="rId81"/>
    <p:sldId id="419" r:id="rId82"/>
    <p:sldId id="420" r:id="rId83"/>
    <p:sldId id="421" r:id="rId84"/>
    <p:sldId id="422" r:id="rId85"/>
    <p:sldId id="423" r:id="rId86"/>
    <p:sldId id="424" r:id="rId87"/>
    <p:sldId id="427" r:id="rId88"/>
    <p:sldId id="425" r:id="rId89"/>
    <p:sldId id="426" r:id="rId90"/>
    <p:sldId id="551" r:id="rId91"/>
    <p:sldId id="538" r:id="rId92"/>
    <p:sldId id="539" r:id="rId93"/>
    <p:sldId id="540" r:id="rId94"/>
    <p:sldId id="541" r:id="rId95"/>
    <p:sldId id="542" r:id="rId96"/>
    <p:sldId id="543" r:id="rId97"/>
    <p:sldId id="544" r:id="rId98"/>
    <p:sldId id="545" r:id="rId99"/>
    <p:sldId id="546" r:id="rId100"/>
    <p:sldId id="547" r:id="rId101"/>
    <p:sldId id="548" r:id="rId102"/>
    <p:sldId id="549" r:id="rId103"/>
    <p:sldId id="550" r:id="rId104"/>
    <p:sldId id="552" r:id="rId105"/>
    <p:sldId id="555" r:id="rId106"/>
    <p:sldId id="556" r:id="rId107"/>
    <p:sldId id="553" r:id="rId108"/>
    <p:sldId id="558" r:id="rId109"/>
    <p:sldId id="559" r:id="rId110"/>
    <p:sldId id="561" r:id="rId111"/>
    <p:sldId id="562" r:id="rId112"/>
    <p:sldId id="586" r:id="rId113"/>
    <p:sldId id="364" r:id="rId114"/>
    <p:sldId id="385" r:id="rId115"/>
    <p:sldId id="388" r:id="rId116"/>
    <p:sldId id="389" r:id="rId117"/>
    <p:sldId id="390" r:id="rId118"/>
    <p:sldId id="392" r:id="rId119"/>
    <p:sldId id="393" r:id="rId120"/>
    <p:sldId id="394" r:id="rId121"/>
    <p:sldId id="395" r:id="rId122"/>
    <p:sldId id="396" r:id="rId123"/>
    <p:sldId id="397" r:id="rId124"/>
    <p:sldId id="398" r:id="rId125"/>
    <p:sldId id="399" r:id="rId126"/>
    <p:sldId id="1265" r:id="rId127"/>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7" d="100"/>
          <a:sy n="87" d="100"/>
        </p:scale>
        <p:origin x="1464" y="60"/>
      </p:cViewPr>
      <p:guideLst>
        <p:guide orient="horz" pos="2297"/>
        <p:guide pos="2863"/>
      </p:guideLst>
    </p:cSldViewPr>
  </p:slideViewPr>
  <p:notesTextViewPr>
    <p:cViewPr>
      <p:scale>
        <a:sx n="1" d="1"/>
        <a:sy n="1" d="1"/>
      </p:scale>
      <p:origin x="0" y="0"/>
    </p:cViewPr>
  </p:notesTextViewPr>
  <p:sorterViewPr>
    <p:cViewPr>
      <p:scale>
        <a:sx n="100" d="100"/>
        <a:sy n="100" d="100"/>
      </p:scale>
      <p:origin x="0" y="-5856"/>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0" Type="http://schemas.openxmlformats.org/officeDocument/2006/relationships/tableStyles" Target="tableStyles.xml"/><Relationship Id="rId13" Type="http://schemas.openxmlformats.org/officeDocument/2006/relationships/slide" Target="slides/slide11.xml"/><Relationship Id="rId129" Type="http://schemas.openxmlformats.org/officeDocument/2006/relationships/viewProps" Target="viewProps.xml"/><Relationship Id="rId128" Type="http://schemas.openxmlformats.org/officeDocument/2006/relationships/presProps" Target="presProps.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C55CA3BE-F10F-4A4C-A425-A952BD621E30}"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6D98E611-46C8-45F0-9A0E-45CF5A7BD3A6}"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AEFEE3A-F09A-47B3-97D1-B3B816F9B713}" type="slidenum">
              <a:rPr lang="zh-CN" altLang="en-US">
                <a:solidFill>
                  <a:srgbClr val="000000"/>
                </a:solidFill>
              </a:rPr>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FCC71CE0-3FE1-4AFE-ADCF-60B580D42F4D}" type="datetimeFigureOut">
              <a:rPr lang="zh-CN" altLang="en-US"/>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33435F2D-52A5-4E06-A07E-9C3824AF9FB5}"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560EFB65-4DA6-4AD1-B494-4DED62C04E40}" type="datetimeFigureOut">
              <a:rPr lang="zh-CN" altLang="en-US"/>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D6CD202E-C4C8-458A-BAE4-BCE1E8FB02C1}"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0C81380A-1CD0-4ECC-B811-BB08187DCA34}" type="datetimeFigureOut">
              <a:rPr lang="zh-CN" altLang="en-US"/>
            </a:fld>
            <a:endParaRPr lang="zh-CN" alt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zh-CN" alt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2451A2DF-B2E2-4F9D-B8F1-1A55812589E8}"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05E1440D-6DB1-415D-869D-ED119041B693}" type="datetimeFigureOut">
              <a:rPr lang="zh-CN" altLang="en-US"/>
            </a:fld>
            <a:endParaRPr lang="zh-CN" altLang="en-US"/>
          </a:p>
        </p:txBody>
      </p:sp>
      <p:sp>
        <p:nvSpPr>
          <p:cNvPr id="3" name="页脚占位符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8C073C0E-F8D4-482C-9430-E5EEE41EF7B6}"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76EFCB50-F3E5-4CAD-A31E-35482243322B}" type="datetimeFigureOut">
              <a:rPr lang="zh-CN" altLang="en-US"/>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6492BC04-6447-49D8-92E7-D34639673F35}"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F61DB478-BE0B-4DBC-9CDE-7FBB116525E0}" type="datetimeFigureOut">
              <a:rPr lang="zh-CN" altLang="en-US"/>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E2737BB1-C6A2-40C3-A8A1-DBB11A6B2B1D}"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A38D3323-7C2F-4704-8925-4CB327A78EE3}" type="datetimeFigureOut">
              <a:rPr lang="zh-CN" altLang="en-US"/>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27325D6B-C0E0-4563-B049-DF66969D02B6}"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697DC57E-D70D-4820-8A0D-023536481AF4}" type="datetimeFigureOut">
              <a:rPr lang="zh-CN" altLang="en-US"/>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ECAADC7B-C22B-40D9-8260-A3CFC467CCBD}"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0" y="0"/>
            <a:ext cx="9144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3" name="Picture 18" descr="C:\Users\Administrator\Desktop\654 (4).jpg"/>
          <p:cNvPicPr>
            <a:picLocks noChangeAspect="1" noChangeArrowheads="1"/>
          </p:cNvPicPr>
          <p:nvPr userDrawn="1"/>
        </p:nvPicPr>
        <p:blipFill>
          <a:blip r:embed="rId2">
            <a:extLst>
              <a:ext uri="{28A0092B-C50C-407E-A947-70E740481C1C}">
                <a14:useLocalDpi xmlns:a14="http://schemas.microsoft.com/office/drawing/2010/main" val="0"/>
              </a:ext>
            </a:extLst>
          </a:blip>
          <a:srcRect l="-356" t="8965" r="1097" b="10574"/>
          <a:stretch>
            <a:fillRect/>
          </a:stretch>
        </p:blipFill>
        <p:spPr bwMode="auto">
          <a:xfrm>
            <a:off x="23813" y="1671638"/>
            <a:ext cx="9113837"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userDrawn="1"/>
        </p:nvSpPr>
        <p:spPr>
          <a:xfrm>
            <a:off x="5036" y="10758"/>
            <a:ext cx="9144000" cy="6858000"/>
          </a:xfrm>
          <a:prstGeom prst="rect">
            <a:avLst/>
          </a:prstGeom>
          <a:gradFill flip="none" rotWithShape="1">
            <a:gsLst>
              <a:gs pos="2000">
                <a:schemeClr val="bg1"/>
              </a:gs>
              <a:gs pos="100000">
                <a:schemeClr val="bg1">
                  <a:alpha val="8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 name="矩形 4"/>
          <p:cNvSpPr/>
          <p:nvPr userDrawn="1"/>
        </p:nvSpPr>
        <p:spPr>
          <a:xfrm>
            <a:off x="0" y="6616700"/>
            <a:ext cx="9153525" cy="26035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 name="矩形 5"/>
          <p:cNvSpPr/>
          <p:nvPr userDrawn="1"/>
        </p:nvSpPr>
        <p:spPr>
          <a:xfrm>
            <a:off x="8207375" y="6618288"/>
            <a:ext cx="946150" cy="261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cxnSp>
        <p:nvCxnSpPr>
          <p:cNvPr id="62" name="直接连接符 61"/>
          <p:cNvCxnSpPr/>
          <p:nvPr userDrawn="1"/>
        </p:nvCxnSpPr>
        <p:spPr>
          <a:xfrm>
            <a:off x="-3175" y="6613525"/>
            <a:ext cx="82105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nvCxnSpPr>
        <p:spPr>
          <a:xfrm>
            <a:off x="8207375" y="6613525"/>
            <a:ext cx="94615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3DD2F7B9-BDF6-413A-AEC8-E9C9A3E83B4C}" type="datetimeFigureOut">
              <a:rPr lang="zh-CN" altLang="en-US"/>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E3DACE32-F2F1-4911-AB62-411231E4265A}"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fld id="{98F21998-8DA9-40E9-AD06-FAC3CB6A22BA}" type="datetimeFigureOut">
              <a:rPr lang="zh-CN" altLang="en-US"/>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lstStyle>
            <a:lvl1pPr eaLnBrk="1" hangingPunct="1">
              <a:defRPr smtClean="0">
                <a:solidFill>
                  <a:srgbClr val="000000"/>
                </a:solidFill>
              </a:defRPr>
            </a:lvl1pPr>
          </a:lstStyle>
          <a:p>
            <a:pPr>
              <a:defRPr/>
            </a:pPr>
            <a:fld id="{14A7F850-1253-4F8C-8456-85E018178618}"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3.png"/><Relationship Id="rId1" Type="http://schemas.openxmlformats.org/officeDocument/2006/relationships/image" Target="../media/image10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4.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6.png"/><Relationship Id="rId1" Type="http://schemas.openxmlformats.org/officeDocument/2006/relationships/image" Target="../media/image105.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5.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7.png"/><Relationship Id="rId1" Type="http://schemas.openxmlformats.org/officeDocument/2006/relationships/image" Target="../media/image115.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1.png"/><Relationship Id="rId1" Type="http://schemas.openxmlformats.org/officeDocument/2006/relationships/image" Target="../media/image1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7.emf"/></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jpe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6.png"/><Relationship Id="rId1" Type="http://schemas.openxmlformats.org/officeDocument/2006/relationships/image" Target="../media/image125.jpe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8.png"/><Relationship Id="rId1" Type="http://schemas.openxmlformats.org/officeDocument/2006/relationships/image" Target="../media/image127.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9.jpe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28.wmf"/><Relationship Id="rId1"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3.png"/><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0.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3.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5.png"/><Relationship Id="rId1" Type="http://schemas.openxmlformats.org/officeDocument/2006/relationships/image" Target="../media/image87.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0.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1.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2.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3.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4.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5.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6.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7.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8.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238" y="4205685"/>
            <a:ext cx="9144000" cy="925116"/>
          </a:xfrm>
          <a:prstGeom prst="rect">
            <a:avLst/>
          </a:prstGeom>
          <a:gradFill flip="none">
            <a:gsLst>
              <a:gs pos="0">
                <a:srgbClr val="007BD3"/>
              </a:gs>
              <a:gs pos="100000">
                <a:srgbClr val="034373"/>
              </a:gs>
            </a:gsLst>
            <a:lin ang="54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82" name="文本框 47"/>
          <p:cNvSpPr txBox="1"/>
          <p:nvPr/>
        </p:nvSpPr>
        <p:spPr>
          <a:xfrm>
            <a:off x="193562" y="2242033"/>
            <a:ext cx="8756240" cy="807911"/>
          </a:xfrm>
          <a:prstGeom prst="rect">
            <a:avLst/>
          </a:prstGeom>
          <a:noFill/>
          <a:ln w="9525">
            <a:noFill/>
          </a:ln>
        </p:spPr>
        <p:txBody>
          <a:bodyPr wrap="none" lIns="68578" tIns="34289" rIns="68578" bIns="34289" anchor="t">
            <a:spAutoFit/>
          </a:bodyPr>
          <a:lstStyle/>
          <a:p>
            <a:pPr algn="ctr"/>
            <a:r>
              <a:rPr lang="zh-CN" altLang="en-US" sz="4800" b="1" noProof="1">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财产和行为税合并</a:t>
            </a:r>
            <a:r>
              <a:rPr lang="zh-CN" altLang="en-US" sz="4800" b="1" noProof="1" smtClean="0">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申报</a:t>
            </a:r>
            <a:r>
              <a:rPr lang="zh-CN" altLang="en-US" sz="4800" b="1" noProof="1">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Arial" panose="020B0604020202020204" pitchFamily="34" charset="0"/>
              </a:rPr>
              <a:t>相关</a:t>
            </a:r>
            <a:r>
              <a:rPr lang="zh-CN" altLang="en-US" sz="4800" b="1" noProof="1" smtClean="0">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操作</a:t>
            </a:r>
            <a:endParaRPr lang="zh-CN" altLang="en-US" sz="4800" b="1" noProof="1">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083" name="文本框 45"/>
          <p:cNvSpPr txBox="1"/>
          <p:nvPr/>
        </p:nvSpPr>
        <p:spPr>
          <a:xfrm>
            <a:off x="2642235" y="4450080"/>
            <a:ext cx="3858895" cy="436245"/>
          </a:xfrm>
          <a:prstGeom prst="rect">
            <a:avLst/>
          </a:prstGeom>
          <a:noFill/>
          <a:ln w="9525">
            <a:noFill/>
          </a:ln>
        </p:spPr>
        <p:txBody>
          <a:bodyPr wrap="square" lIns="68577" tIns="34288" rIns="68577" bIns="34288" anchor="t">
            <a:spAutoFit/>
          </a:bodyPr>
          <a:lstStyle/>
          <a:p>
            <a:pPr algn="ctr"/>
            <a:r>
              <a:rPr lang="zh-CN" altLang="en-US" sz="2400" b="1"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cs"/>
                <a:sym typeface="Arial" panose="020B0604020202020204" pitchFamily="34" charset="0"/>
              </a:rPr>
              <a:t>国家税务总局汾阳市税务局</a:t>
            </a:r>
            <a:endParaRPr lang="zh-CN" altLang="en-US" sz="2400" b="1"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6146" name="图片 1" descr="t01cde8ac50fb26998c"/>
          <p:cNvPicPr>
            <a:picLocks noChangeAspect="1"/>
          </p:cNvPicPr>
          <p:nvPr/>
        </p:nvPicPr>
        <p:blipFill>
          <a:blip r:embed="rId1"/>
          <a:stretch>
            <a:fillRect/>
          </a:stretch>
        </p:blipFill>
        <p:spPr>
          <a:xfrm>
            <a:off x="4003675" y="903605"/>
            <a:ext cx="1137285" cy="990600"/>
          </a:xfrm>
          <a:prstGeom prst="rect">
            <a:avLst/>
          </a:prstGeom>
          <a:noFill/>
          <a:ln w="9525">
            <a:noFill/>
          </a:ln>
        </p:spPr>
      </p:pic>
      <p:sp>
        <p:nvSpPr>
          <p:cNvPr id="2" name="文本框 1"/>
          <p:cNvSpPr txBox="1"/>
          <p:nvPr/>
        </p:nvSpPr>
        <p:spPr>
          <a:xfrm>
            <a:off x="5523278" y="5805264"/>
            <a:ext cx="1955704" cy="398780"/>
          </a:xfrm>
          <a:prstGeom prst="rect">
            <a:avLst/>
          </a:prstGeom>
          <a:noFill/>
        </p:spPr>
        <p:txBody>
          <a:bodyPr wrap="square" rtlCol="0">
            <a:spAutoFit/>
          </a:bodyPr>
          <a:lstStyle/>
          <a:p>
            <a:pPr algn="r"/>
            <a:r>
              <a:rPr lang="en-US" altLang="zh-CN" sz="2000" b="1" dirty="0">
                <a:solidFill>
                  <a:srgbClr val="2F5597"/>
                </a:solidFill>
                <a:latin typeface="黑体" panose="02010609060101010101" charset="-122"/>
                <a:ea typeface="黑体" panose="02010609060101010101" charset="-122"/>
              </a:rPr>
              <a:t>2021</a:t>
            </a:r>
            <a:r>
              <a:rPr lang="zh-CN" altLang="en-US" sz="2000" b="1" dirty="0">
                <a:solidFill>
                  <a:srgbClr val="2F5597"/>
                </a:solidFill>
                <a:latin typeface="黑体" panose="02010609060101010101" charset="-122"/>
                <a:ea typeface="黑体" panose="02010609060101010101" charset="-122"/>
              </a:rPr>
              <a:t>年</a:t>
            </a:r>
            <a:r>
              <a:rPr lang="en-US" altLang="zh-CN" sz="2000" b="1" dirty="0">
                <a:solidFill>
                  <a:srgbClr val="2F5597"/>
                </a:solidFill>
                <a:latin typeface="黑体" panose="02010609060101010101" charset="-122"/>
                <a:ea typeface="黑体" panose="02010609060101010101" charset="-122"/>
              </a:rPr>
              <a:t>6</a:t>
            </a:r>
            <a:r>
              <a:rPr lang="zh-CN" altLang="en-US" sz="2000" b="1" dirty="0">
                <a:solidFill>
                  <a:srgbClr val="2F5597"/>
                </a:solidFill>
                <a:latin typeface="黑体" panose="02010609060101010101" charset="-122"/>
                <a:ea typeface="黑体" panose="02010609060101010101" charset="-122"/>
              </a:rPr>
              <a:t>月</a:t>
            </a:r>
            <a:endParaRPr lang="zh-CN" altLang="en-US" sz="2000" b="1" dirty="0">
              <a:solidFill>
                <a:srgbClr val="2F5597"/>
              </a:solidFill>
              <a:latin typeface="黑体" panose="02010609060101010101" charset="-122"/>
              <a:ea typeface="黑体" panose="02010609060101010101" charset="-122"/>
            </a:endParaRPr>
          </a:p>
        </p:txBody>
      </p:sp>
      <p:sp>
        <p:nvSpPr>
          <p:cNvPr id="3" name="文本框 2"/>
          <p:cNvSpPr txBox="1"/>
          <p:nvPr/>
        </p:nvSpPr>
        <p:spPr>
          <a:xfrm>
            <a:off x="4140475" y="5372798"/>
            <a:ext cx="4608512" cy="398780"/>
          </a:xfrm>
          <a:prstGeom prst="rect">
            <a:avLst/>
          </a:prstGeom>
          <a:noFill/>
        </p:spPr>
        <p:txBody>
          <a:bodyPr wrap="square" rtlCol="0">
            <a:spAutoFit/>
          </a:bodyPr>
          <a:lstStyle/>
          <a:p>
            <a:pPr algn="r"/>
            <a:endParaRPr lang="zh-CN" altLang="en-US" sz="2000" b="1" dirty="0">
              <a:solidFill>
                <a:srgbClr val="2F5597"/>
              </a:solidFill>
              <a:latin typeface="黑体" panose="02010609060101010101" charset="-122"/>
              <a:ea typeface="黑体" panose="02010609060101010101" charset="-122"/>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grpSp>
        <p:nvGrpSpPr>
          <p:cNvPr id="31750" name="组合 9"/>
          <p:cNvGrpSpPr/>
          <p:nvPr/>
        </p:nvGrpSpPr>
        <p:grpSpPr bwMode="auto">
          <a:xfrm>
            <a:off x="174308" y="1199515"/>
            <a:ext cx="5056823" cy="909638"/>
            <a:chOff x="3474391" y="1203598"/>
            <a:chExt cx="5057565" cy="910022"/>
          </a:xfrm>
        </p:grpSpPr>
        <p:sp>
          <p:nvSpPr>
            <p:cNvPr id="40" name="圆角矩形 39"/>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689931"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具体操作方面的五个问题</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
        <p:nvSpPr>
          <p:cNvPr id="2" name="圆角矩形标注 1"/>
          <p:cNvSpPr/>
          <p:nvPr/>
        </p:nvSpPr>
        <p:spPr>
          <a:xfrm>
            <a:off x="383540" y="3356610"/>
            <a:ext cx="2064385" cy="1505585"/>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5.</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合并申报对房地产交易税收申报有什么影响</a:t>
            </a:r>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t>
            </a:r>
            <a:endParaRPr lang="en-US" altLang="zh-CN"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3" name="圆角矩形标注 2"/>
          <p:cNvSpPr/>
          <p:nvPr/>
        </p:nvSpPr>
        <p:spPr>
          <a:xfrm>
            <a:off x="3082925" y="2318385"/>
            <a:ext cx="5507990" cy="369189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400" b="1">
                <a:solidFill>
                  <a:srgbClr val="000000"/>
                </a:solidFill>
                <a:latin typeface="仿宋" panose="02010609060101010101" charset="-122"/>
                <a:ea typeface="仿宋" panose="02010609060101010101" charset="-122"/>
                <a:cs typeface="仿宋" panose="02010609060101010101" charset="-122"/>
                <a:sym typeface="+mn-ea"/>
              </a:rPr>
              <a:t>目前，纳税人在房地产交易税收申报时一般使用不动产登记办税功能模块中的增量房交易纳税申报表、存量房交易纳税申报表、土地交易纳税申报表，合并申报增值税及附加税费、所得税、印花税、契税等。财产和行为税合并申报后，不动产登记办税有关申报表单仍可以继续使用。</a:t>
            </a:r>
            <a:endParaRPr sz="2400" b="1">
              <a:solidFill>
                <a:srgbClr val="000000"/>
              </a:solidFill>
              <a:latin typeface="仿宋" panose="02010609060101010101" charset="-122"/>
              <a:ea typeface="仿宋" panose="02010609060101010101" charset="-122"/>
              <a:cs typeface="仿宋" panose="02010609060101010101" charset="-122"/>
              <a:sym typeface="+mn-ea"/>
            </a:endParaRPr>
          </a:p>
        </p:txBody>
      </p:sp>
      <p:cxnSp>
        <p:nvCxnSpPr>
          <p:cNvPr id="18" name="直接连接符 17"/>
          <p:cNvCxnSpPr/>
          <p:nvPr/>
        </p:nvCxnSpPr>
        <p:spPr>
          <a:xfrm>
            <a:off x="6736080" y="4892675"/>
            <a:ext cx="147574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411220" y="5278120"/>
            <a:ext cx="4813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398520" y="5625465"/>
            <a:ext cx="35306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023360" y="3774440"/>
            <a:ext cx="417576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398520" y="4159885"/>
            <a:ext cx="48133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385820" y="4507230"/>
            <a:ext cx="50482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6"/>
          <p:cNvPicPr>
            <a:picLocks noChangeAspect="1"/>
          </p:cNvPicPr>
          <p:nvPr/>
        </p:nvPicPr>
        <p:blipFill>
          <a:blip r:embed="rId1"/>
          <a:stretch>
            <a:fillRect/>
          </a:stretch>
        </p:blipFill>
        <p:spPr>
          <a:xfrm>
            <a:off x="176530" y="1327150"/>
            <a:ext cx="8763000" cy="4926965"/>
          </a:xfrm>
          <a:prstGeom prst="rect">
            <a:avLst/>
          </a:prstGeom>
          <a:noFill/>
          <a:ln w="9525">
            <a:noFill/>
          </a:ln>
        </p:spPr>
      </p:pic>
      <p:sp>
        <p:nvSpPr>
          <p:cNvPr id="3" name="圆角矩形标注 2"/>
          <p:cNvSpPr/>
          <p:nvPr/>
        </p:nvSpPr>
        <p:spPr>
          <a:xfrm>
            <a:off x="1847850" y="2075180"/>
            <a:ext cx="3870325" cy="930275"/>
          </a:xfrm>
          <a:prstGeom prst="wedgeRoundRectCallout">
            <a:avLst>
              <a:gd name="adj1" fmla="val 26352"/>
              <a:gd name="adj2" fmla="val 5032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点击保存按钮，在弹窗中点击确定完成采集。</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6" name="矩形 5"/>
          <p:cNvSpPr/>
          <p:nvPr/>
        </p:nvSpPr>
        <p:spPr>
          <a:xfrm>
            <a:off x="3462020" y="5864860"/>
            <a:ext cx="972820" cy="3403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350385" y="4140200"/>
            <a:ext cx="454025" cy="2870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2" grpId="0"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95536" y="1196752"/>
            <a:ext cx="8162454" cy="5112568"/>
          </a:xfrm>
          <a:prstGeom prst="rect">
            <a:avLst/>
          </a:prstGeom>
        </p:spPr>
      </p:pic>
      <p:sp>
        <p:nvSpPr>
          <p:cNvPr id="3" name="圆角矩形标注 2"/>
          <p:cNvSpPr/>
          <p:nvPr/>
        </p:nvSpPr>
        <p:spPr>
          <a:xfrm>
            <a:off x="1633855" y="2637155"/>
            <a:ext cx="6562090" cy="1319530"/>
          </a:xfrm>
          <a:prstGeom prst="wedgeRoundRectCallout">
            <a:avLst>
              <a:gd name="adj1" fmla="val 19938"/>
              <a:gd name="adj2" fmla="val 5168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完成税源信息采集后，需要在主申报界面点击【增行】按钮，并在税种下拉菜单选择耕地占用税后方能进行正常申报。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5" name="矩形 4"/>
          <p:cNvSpPr/>
          <p:nvPr/>
        </p:nvSpPr>
        <p:spPr>
          <a:xfrm flipV="1">
            <a:off x="7380312" y="4986317"/>
            <a:ext cx="1047750" cy="2933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flipV="1">
            <a:off x="1619885" y="4581128"/>
            <a:ext cx="802005" cy="1585357"/>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2" grpId="0"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九</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烟叶税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p:cNvPicPr>
            <a:picLocks noChangeAspect="1"/>
          </p:cNvPicPr>
          <p:nvPr/>
        </p:nvPicPr>
        <p:blipFill>
          <a:blip r:embed="rId1"/>
          <a:stretch>
            <a:fillRect/>
          </a:stretch>
        </p:blipFill>
        <p:spPr>
          <a:xfrm>
            <a:off x="136525" y="1266190"/>
            <a:ext cx="8912225" cy="5098415"/>
          </a:xfrm>
          <a:prstGeom prst="rect">
            <a:avLst/>
          </a:prstGeom>
          <a:noFill/>
          <a:ln w="9525">
            <a:noFill/>
          </a:ln>
        </p:spPr>
      </p:pic>
      <p:sp>
        <p:nvSpPr>
          <p:cNvPr id="26" name="TextBox 25"/>
          <p:cNvSpPr txBox="1"/>
          <p:nvPr/>
        </p:nvSpPr>
        <p:spPr>
          <a:xfrm>
            <a:off x="136525" y="260985"/>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烟叶税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2051685" y="5013325"/>
            <a:ext cx="3941445" cy="1038860"/>
          </a:xfrm>
          <a:prstGeom prst="wedgeRoundRectCallout">
            <a:avLst>
              <a:gd name="adj1" fmla="val 23574"/>
              <a:gd name="adj2" fmla="val -4064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选择烟叶税，点击【税源采集】进行下一步操作。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5682615" y="4514850"/>
            <a:ext cx="1281430" cy="1758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7060" y="1602740"/>
            <a:ext cx="8363585" cy="1867535"/>
          </a:xfrm>
          <a:prstGeom prst="rect">
            <a:avLst/>
          </a:prstGeom>
          <a:noFill/>
          <a:ln w="9525">
            <a:noFill/>
          </a:ln>
        </p:spPr>
      </p:pic>
      <p:pic>
        <p:nvPicPr>
          <p:cNvPr id="4" name="图片 2"/>
          <p:cNvPicPr>
            <a:picLocks noChangeAspect="1"/>
          </p:cNvPicPr>
          <p:nvPr/>
        </p:nvPicPr>
        <p:blipFill>
          <a:blip r:embed="rId2"/>
          <a:stretch>
            <a:fillRect/>
          </a:stretch>
        </p:blipFill>
        <p:spPr>
          <a:xfrm>
            <a:off x="607060" y="3615690"/>
            <a:ext cx="8363585" cy="227774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烟叶税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961273" y="3842158"/>
            <a:ext cx="5275813" cy="875030"/>
          </a:xfrm>
          <a:prstGeom prst="wedgeRoundRectCallout">
            <a:avLst>
              <a:gd name="adj1" fmla="val -12426"/>
              <a:gd name="adj2" fmla="val -14183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填写烟叶收购价款总额，点击保存。</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1395730" y="2046605"/>
            <a:ext cx="3300095" cy="8534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4890135" y="5607685"/>
            <a:ext cx="394335" cy="2679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flipV="1">
            <a:off x="3599180" y="3111500"/>
            <a:ext cx="881380" cy="2679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十</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资源税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p:cNvPicPr>
            <a:picLocks noChangeAspect="1"/>
          </p:cNvPicPr>
          <p:nvPr/>
        </p:nvPicPr>
        <p:blipFill>
          <a:blip r:embed="rId1"/>
          <a:stretch>
            <a:fillRect/>
          </a:stretch>
        </p:blipFill>
        <p:spPr>
          <a:xfrm>
            <a:off x="104775" y="1576070"/>
            <a:ext cx="8941435" cy="460121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资源税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资源税税源信息采集的查询、修改、作废</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185545" y="5156200"/>
            <a:ext cx="3811905" cy="970280"/>
          </a:xfrm>
          <a:prstGeom prst="wedgeRoundRectCallout">
            <a:avLst>
              <a:gd name="adj1" fmla="val -15556"/>
              <a:gd name="adj2" fmla="val 5030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选择资源税，点击【税源采集】进行下一步操作。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5521960" y="4647565"/>
            <a:ext cx="1281430" cy="1758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3355" y="1494155"/>
            <a:ext cx="8707120" cy="481965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资源税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1043940" y="1268730"/>
            <a:ext cx="7425690" cy="1497965"/>
          </a:xfrm>
          <a:prstGeom prst="wedgeRoundRectCallout">
            <a:avLst>
              <a:gd name="adj1" fmla="val -22986"/>
              <a:gd name="adj2" fmla="val 5076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在申报明细计算模块输入销售数量、销售额、准予扣减的外购应税产品购进数量等数据。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注意：资源税申报前</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需要先在主管税务机关完成税（费）种认定。</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323215" y="3141345"/>
            <a:ext cx="8557260" cy="10801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4775" y="1514475"/>
            <a:ext cx="8778240" cy="47364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资源税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107315" y="1485265"/>
            <a:ext cx="8713470" cy="873125"/>
          </a:xfrm>
          <a:prstGeom prst="wedgeRoundRectCallout">
            <a:avLst>
              <a:gd name="adj1" fmla="val 23074"/>
              <a:gd name="adj2" fmla="val 5147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在减免税计算明细板块点击增行，选择税目、减免税信息代码和项目名称和减免税销售数量，自动代出减免税信息。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7837805" y="5398770"/>
            <a:ext cx="651510" cy="32385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979930" y="2997200"/>
            <a:ext cx="5436870" cy="1978025"/>
          </a:xfrm>
          <a:prstGeom prst="rect">
            <a:avLst/>
          </a:prstGeom>
          <a:ln w="19050">
            <a:solidFill>
              <a:schemeClr val="accent1"/>
            </a:solidFill>
          </a:ln>
        </p:spPr>
      </p:pic>
      <p:sp>
        <p:nvSpPr>
          <p:cNvPr id="7" name="矩形 6"/>
          <p:cNvSpPr/>
          <p:nvPr/>
        </p:nvSpPr>
        <p:spPr>
          <a:xfrm>
            <a:off x="323850" y="4184015"/>
            <a:ext cx="8541385" cy="122555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6" grpId="1" animBg="1"/>
      <p:bldP spid="7"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775" y="1557020"/>
            <a:ext cx="8801735" cy="478409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金三税源信息采集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资源税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683895" y="2037080"/>
            <a:ext cx="4747260" cy="707390"/>
          </a:xfrm>
          <a:prstGeom prst="wedgeRoundRectCallout">
            <a:avLst>
              <a:gd name="adj1" fmla="val 18017"/>
              <a:gd name="adj2" fmla="val -4739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点击确定保存完成信息采集。</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3551555" y="5870575"/>
            <a:ext cx="1022985" cy="3816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293870" y="4132580"/>
            <a:ext cx="662305" cy="3155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flipV="1">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4586288" y="2206625"/>
            <a:ext cx="183197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bwMode="auto">
          <a:xfrm>
            <a:off x="2482533" y="1862138"/>
            <a:ext cx="752475" cy="3392487"/>
            <a:chOff x="2195736" y="1862498"/>
            <a:chExt cx="752843" cy="3391673"/>
          </a:xfrm>
        </p:grpSpPr>
        <p:grpSp>
          <p:nvGrpSpPr>
            <p:cNvPr id="3" name="组合 2"/>
            <p:cNvGrpSpPr/>
            <p:nvPr/>
          </p:nvGrpSpPr>
          <p:grpSpPr>
            <a:xfrm>
              <a:off x="2195736" y="2325561"/>
              <a:ext cx="745599" cy="2928610"/>
              <a:chOff x="2255044" y="2311047"/>
              <a:chExt cx="745599" cy="3015696"/>
            </a:xfrm>
            <a:effectLst>
              <a:outerShdw blurRad="50800" dist="38100" dir="5400000" algn="t" rotWithShape="0">
                <a:prstClr val="black">
                  <a:alpha val="40000"/>
                </a:prstClr>
              </a:outerShdw>
            </a:effectLst>
          </p:grpSpPr>
          <p:sp>
            <p:nvSpPr>
              <p:cNvPr id="4"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8" name="TextBox 7"/>
            <p:cNvSpPr txBox="1"/>
            <p:nvPr/>
          </p:nvSpPr>
          <p:spPr>
            <a:xfrm>
              <a:off x="2339316" y="2768426"/>
              <a:ext cx="459965" cy="2173718"/>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sym typeface="+mn-ea"/>
                </a:rPr>
                <a:t>合并申报主要变化</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2195736" y="1887174"/>
              <a:ext cx="752843" cy="639790"/>
              <a:chOff x="2195736" y="1887174"/>
              <a:chExt cx="752843" cy="639790"/>
            </a:xfrm>
            <a:effectLst>
              <a:outerShdw blurRad="50800" dist="38100" dir="5400000" algn="t" rotWithShape="0">
                <a:prstClr val="black">
                  <a:alpha val="40000"/>
                </a:prstClr>
              </a:outerShdw>
            </a:effectLst>
          </p:grpSpPr>
          <p:sp>
            <p:nvSpPr>
              <p:cNvPr id="6" name="六边形 5"/>
              <p:cNvSpPr/>
              <p:nvPr/>
            </p:nvSpPr>
            <p:spPr>
              <a:xfrm>
                <a:off x="2197457" y="1887174"/>
                <a:ext cx="742156" cy="639790"/>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 name="六边形 30"/>
              <p:cNvSpPr/>
              <p:nvPr/>
            </p:nvSpPr>
            <p:spPr>
              <a:xfrm>
                <a:off x="2195736" y="1887174"/>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6891" name="TextBox 6"/>
            <p:cNvSpPr txBox="1">
              <a:spLocks noChangeArrowheads="1"/>
            </p:cNvSpPr>
            <p:nvPr/>
          </p:nvSpPr>
          <p:spPr bwMode="auto">
            <a:xfrm>
              <a:off x="2325800" y="1862498"/>
              <a:ext cx="542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1</a:t>
              </a:r>
              <a:endParaRPr lang="zh-CN" altLang="en-US" sz="4000" b="1">
                <a:solidFill>
                  <a:srgbClr val="FFFFFF"/>
                </a:solidFill>
                <a:latin typeface="Arial" panose="020B0604020202020204" pitchFamily="34" charset="0"/>
                <a:cs typeface="Arial" panose="020B0604020202020204" pitchFamily="34" charset="0"/>
              </a:endParaRPr>
            </a:p>
          </p:txBody>
        </p:sp>
      </p:grpSp>
      <p:sp>
        <p:nvSpPr>
          <p:cNvPr id="38" name="六边形 30"/>
          <p:cNvSpPr/>
          <p:nvPr/>
        </p:nvSpPr>
        <p:spPr>
          <a:xfrm>
            <a:off x="3844925" y="1891030"/>
            <a:ext cx="753745" cy="332740"/>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36" name="组合 35"/>
          <p:cNvGrpSpPr/>
          <p:nvPr/>
        </p:nvGrpSpPr>
        <p:grpSpPr bwMode="auto">
          <a:xfrm>
            <a:off x="5200968" y="1862138"/>
            <a:ext cx="754062" cy="3392487"/>
            <a:chOff x="4771012" y="1862498"/>
            <a:chExt cx="753879" cy="3391673"/>
          </a:xfrm>
        </p:grpSpPr>
        <p:grpSp>
          <p:nvGrpSpPr>
            <p:cNvPr id="15" name="组合 14"/>
            <p:cNvGrpSpPr/>
            <p:nvPr/>
          </p:nvGrpSpPr>
          <p:grpSpPr>
            <a:xfrm>
              <a:off x="4771012" y="2325561"/>
              <a:ext cx="745599" cy="2928610"/>
              <a:chOff x="2255044" y="2311047"/>
              <a:chExt cx="745599" cy="3015696"/>
            </a:xfrm>
            <a:effectLst>
              <a:outerShdw blurRad="50800" dist="38100" dir="5400000" algn="t" rotWithShape="0">
                <a:prstClr val="black">
                  <a:alpha val="40000"/>
                </a:prstClr>
              </a:outerShdw>
            </a:effectLst>
          </p:grpSpPr>
          <p:sp>
            <p:nvSpPr>
              <p:cNvPr id="16"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7"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0" name="TextBox 19"/>
            <p:cNvSpPr txBox="1"/>
            <p:nvPr/>
          </p:nvSpPr>
          <p:spPr>
            <a:xfrm>
              <a:off x="4914488" y="2768426"/>
              <a:ext cx="459628" cy="2474636"/>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rPr>
                <a:t>电子税务局操作介绍</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4772048" y="1887174"/>
              <a:ext cx="752843" cy="639790"/>
              <a:chOff x="4772048" y="1887174"/>
              <a:chExt cx="752843" cy="639790"/>
            </a:xfrm>
            <a:effectLst>
              <a:outerShdw blurRad="50800" dist="38100" dir="5400000" algn="t" rotWithShape="0">
                <a:prstClr val="black">
                  <a:alpha val="40000"/>
                </a:prstClr>
              </a:outerShdw>
            </a:effectLst>
          </p:grpSpPr>
          <p:sp>
            <p:nvSpPr>
              <p:cNvPr id="18" name="六边形 17"/>
              <p:cNvSpPr/>
              <p:nvPr/>
            </p:nvSpPr>
            <p:spPr>
              <a:xfrm>
                <a:off x="4772733" y="1887174"/>
                <a:ext cx="742156" cy="639790"/>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9" name="六边形 30"/>
              <p:cNvSpPr/>
              <p:nvPr/>
            </p:nvSpPr>
            <p:spPr>
              <a:xfrm>
                <a:off x="4772048" y="1889555"/>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6883" name="TextBox 18"/>
            <p:cNvSpPr txBox="1">
              <a:spLocks noChangeArrowheads="1"/>
            </p:cNvSpPr>
            <p:nvPr/>
          </p:nvSpPr>
          <p:spPr bwMode="auto">
            <a:xfrm>
              <a:off x="4901076" y="1862498"/>
              <a:ext cx="542409" cy="70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en-US" altLang="zh-CN" sz="4000" b="1">
                <a:solidFill>
                  <a:srgbClr val="FFFFFF"/>
                </a:solidFill>
                <a:latin typeface="Arial" panose="020B0604020202020204" pitchFamily="34" charset="0"/>
                <a:cs typeface="Arial" panose="020B0604020202020204" pitchFamily="34" charset="0"/>
              </a:endParaRPr>
            </a:p>
          </p:txBody>
        </p:sp>
      </p:grpSp>
      <p:grpSp>
        <p:nvGrpSpPr>
          <p:cNvPr id="46" name="组合 45"/>
          <p:cNvGrpSpPr/>
          <p:nvPr/>
        </p:nvGrpSpPr>
        <p:grpSpPr bwMode="auto">
          <a:xfrm>
            <a:off x="0" y="209550"/>
            <a:ext cx="2541588" cy="1108075"/>
            <a:chOff x="0" y="332656"/>
            <a:chExt cx="2541776" cy="1107996"/>
          </a:xfrm>
        </p:grpSpPr>
        <p:sp>
          <p:nvSpPr>
            <p:cNvPr id="47" name="矩形 46"/>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8" name="矩形 47"/>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36875" name="TextBox 48"/>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124075" y="3390900"/>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2.3</a:t>
            </a:r>
            <a:endParaRPr lang="en-US" altLang="zh-CN" sz="4400" b="1">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3705860" y="3514090"/>
            <a:ext cx="4665345" cy="521970"/>
          </a:xfrm>
          <a:prstGeom prst="rect">
            <a:avLst/>
          </a:prstGeom>
          <a:noFill/>
        </p:spPr>
        <p:txBody>
          <a:bodyPr wrap="square" rtlCol="0">
            <a:spAutoFit/>
          </a:bodyPr>
          <a:lstStyle/>
          <a:p>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合并申报纳税</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79705" y="1625600"/>
            <a:ext cx="8813165" cy="492569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税款申报缴纳</a:t>
            </a:r>
            <a:endParaRPr lang="en-US" altLang="zh-CN" sz="2500" b="1" spc="80" dirty="0">
              <a:solidFill>
                <a:srgbClr val="2A65AC"/>
              </a:solidFill>
              <a:latin typeface="楷体" panose="02010609060101010101" charset="-122"/>
              <a:ea typeface="楷体" panose="02010609060101010101" charset="-122"/>
              <a:sym typeface="+mn-ea"/>
            </a:endParaRPr>
          </a:p>
        </p:txBody>
      </p:sp>
      <p:sp>
        <p:nvSpPr>
          <p:cNvPr id="6" name="圆角矩形标注 5"/>
          <p:cNvSpPr/>
          <p:nvPr/>
        </p:nvSpPr>
        <p:spPr>
          <a:xfrm>
            <a:off x="1329690" y="2132330"/>
            <a:ext cx="6170295" cy="94805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进入税费申报及缴纳界面，点击【财产和行为税合并纳税申报】进行下一步操作。</a:t>
            </a:r>
            <a:endParaRPr lang="zh-CN" altLang="en-US" sz="2400" b="1">
              <a:solidFill>
                <a:schemeClr val="tx1"/>
              </a:solidFill>
              <a:latin typeface="仿宋" panose="02010609060101010101" charset="-122"/>
              <a:ea typeface="仿宋" panose="02010609060101010101" charset="-122"/>
              <a:sym typeface="+mn-ea"/>
            </a:endParaRPr>
          </a:p>
        </p:txBody>
      </p:sp>
      <p:sp>
        <p:nvSpPr>
          <p:cNvPr id="8" name="矩形 7"/>
          <p:cNvSpPr/>
          <p:nvPr/>
        </p:nvSpPr>
        <p:spPr>
          <a:xfrm>
            <a:off x="3958590" y="4041140"/>
            <a:ext cx="930910" cy="4406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0"/>
          <p:cNvPicPr>
            <a:picLocks noChangeAspect="1"/>
          </p:cNvPicPr>
          <p:nvPr/>
        </p:nvPicPr>
        <p:blipFill>
          <a:blip r:embed="rId1"/>
          <a:stretch>
            <a:fillRect/>
          </a:stretch>
        </p:blipFill>
        <p:spPr>
          <a:xfrm>
            <a:off x="180340" y="1699260"/>
            <a:ext cx="8776970" cy="4785360"/>
          </a:xfrm>
          <a:prstGeom prst="rect">
            <a:avLst/>
          </a:prstGeom>
          <a:noFill/>
          <a:ln w="9525">
            <a:noFill/>
          </a:ln>
        </p:spPr>
      </p:pic>
      <p:pic>
        <p:nvPicPr>
          <p:cNvPr id="10" name="图片 9"/>
          <p:cNvPicPr>
            <a:picLocks noChangeAspect="1"/>
          </p:cNvPicPr>
          <p:nvPr/>
        </p:nvPicPr>
        <p:blipFill>
          <a:blip r:embed="rId2"/>
          <a:stretch>
            <a:fillRect/>
          </a:stretch>
        </p:blipFill>
        <p:spPr>
          <a:xfrm>
            <a:off x="1607185" y="4725035"/>
            <a:ext cx="5906135" cy="1501775"/>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
        <p:nvSpPr>
          <p:cNvPr id="6" name="圆角矩形标注 5"/>
          <p:cNvSpPr/>
          <p:nvPr/>
        </p:nvSpPr>
        <p:spPr>
          <a:xfrm>
            <a:off x="2267585" y="2205355"/>
            <a:ext cx="4862830" cy="100393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按期申报的项目会依据申报期限自动显示在申报界面上半部分。</a:t>
            </a:r>
            <a:endParaRPr lang="zh-CN" altLang="en-US" sz="2400" b="1">
              <a:solidFill>
                <a:schemeClr val="tx1"/>
              </a:solidFill>
              <a:latin typeface="仿宋" panose="02010609060101010101" charset="-122"/>
              <a:ea typeface="仿宋" panose="02010609060101010101" charset="-122"/>
              <a:sym typeface="+mn-ea"/>
            </a:endParaRPr>
          </a:p>
        </p:txBody>
      </p:sp>
      <p:sp>
        <p:nvSpPr>
          <p:cNvPr id="8" name="矩形 7"/>
          <p:cNvSpPr/>
          <p:nvPr/>
        </p:nvSpPr>
        <p:spPr>
          <a:xfrm>
            <a:off x="1645285" y="3766185"/>
            <a:ext cx="5880735" cy="9823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标注 1"/>
          <p:cNvSpPr/>
          <p:nvPr/>
        </p:nvSpPr>
        <p:spPr>
          <a:xfrm>
            <a:off x="871220" y="2348865"/>
            <a:ext cx="7334250" cy="90106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按次申报的业务在下半部分，不会自动带出，需要通过点击增行按钮并选择税种后方能进行申报。</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7007860" y="4926965"/>
            <a:ext cx="404495" cy="2152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619885" y="4773295"/>
            <a:ext cx="5880735" cy="13360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a:stretch>
            <a:fillRect/>
          </a:stretch>
        </p:blipFill>
        <p:spPr>
          <a:xfrm>
            <a:off x="2124075" y="5517515"/>
            <a:ext cx="725170" cy="1108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bldLvl="0" animBg="1"/>
      <p:bldP spid="8" grpId="1" animBg="1"/>
      <p:bldP spid="2" grpId="0" bldLvl="0" animBg="1"/>
      <p:bldP spid="7" grpId="0" bldLvl="0" animBg="1"/>
      <p:bldP spid="7" grpId="2" animBg="1"/>
      <p:bldP spid="4" grpId="0" bldLvl="0" animBg="1"/>
      <p:bldP spid="4" grpId="2"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0" descr="C:\Users\aa\Desktop\测试问题汇总\需求\临时存出图片\申报电子002.jpg申报电子002"/>
          <p:cNvPicPr>
            <a:picLocks noChangeAspect="1"/>
          </p:cNvPicPr>
          <p:nvPr/>
        </p:nvPicPr>
        <p:blipFill>
          <a:blip r:embed="rId1"/>
          <a:srcRect/>
          <a:stretch>
            <a:fillRect/>
          </a:stretch>
        </p:blipFill>
        <p:spPr>
          <a:xfrm>
            <a:off x="180340" y="1543050"/>
            <a:ext cx="8776970" cy="508317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1887220" y="3977005"/>
            <a:ext cx="424815" cy="7353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1979930" y="2925445"/>
            <a:ext cx="4999355" cy="2522220"/>
          </a:xfrm>
          <a:prstGeom prst="rect">
            <a:avLst/>
          </a:prstGeom>
        </p:spPr>
      </p:pic>
      <p:sp>
        <p:nvSpPr>
          <p:cNvPr id="14" name="矩形 13"/>
          <p:cNvSpPr/>
          <p:nvPr/>
        </p:nvSpPr>
        <p:spPr>
          <a:xfrm>
            <a:off x="2195830" y="3295650"/>
            <a:ext cx="304800" cy="2527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588125" y="5194935"/>
            <a:ext cx="304800" cy="2527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1691640" y="2708275"/>
            <a:ext cx="6120765" cy="3114040"/>
          </a:xfrm>
          <a:prstGeom prst="rect">
            <a:avLst/>
          </a:prstGeom>
        </p:spPr>
      </p:pic>
      <p:sp>
        <p:nvSpPr>
          <p:cNvPr id="6" name="矩形 5"/>
          <p:cNvSpPr/>
          <p:nvPr/>
        </p:nvSpPr>
        <p:spPr>
          <a:xfrm>
            <a:off x="2025015" y="3044190"/>
            <a:ext cx="304800" cy="88011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标注 1"/>
          <p:cNvSpPr/>
          <p:nvPr/>
        </p:nvSpPr>
        <p:spPr>
          <a:xfrm>
            <a:off x="1475740" y="1557655"/>
            <a:ext cx="6259195" cy="111442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勾选需要申报的税种后，带出税源信息选择弹窗，选择相应税源后点击确认，并依次对每个需要申报的税种执行税源选择操作。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7368540" y="5540375"/>
            <a:ext cx="431800" cy="1974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1" presetClass="exit" presetSubtype="0" fill="hold" grpId="2"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2" bldLvl="0" animBg="1"/>
      <p:bldP spid="14" grpId="0" bldLvl="0" animBg="1"/>
      <p:bldP spid="15" grpId="0" bldLvl="0" animBg="1"/>
      <p:bldP spid="6" grpId="0" bldLvl="0" animBg="1"/>
      <p:bldP spid="2" grpId="0" bldLvl="0" animBg="1"/>
      <p:bldP spid="7" grpId="0" bldLvl="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5"/>
          <p:cNvPicPr>
            <a:picLocks noChangeAspect="1"/>
          </p:cNvPicPr>
          <p:nvPr/>
        </p:nvPicPr>
        <p:blipFill>
          <a:blip r:embed="rId1"/>
          <a:stretch>
            <a:fillRect/>
          </a:stretch>
        </p:blipFill>
        <p:spPr>
          <a:xfrm>
            <a:off x="112395" y="1622425"/>
            <a:ext cx="8861425" cy="487870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2" name="圆角矩形标注 1"/>
          <p:cNvSpPr/>
          <p:nvPr/>
        </p:nvSpPr>
        <p:spPr>
          <a:xfrm>
            <a:off x="1475740" y="1701165"/>
            <a:ext cx="6259195" cy="111442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全部税源选择完成后，点击申报信息计税带出申报信息。点击“查看·申报明细表”可查看申报明细信息。</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3204210" y="6231255"/>
            <a:ext cx="709930" cy="24638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924300" y="6212840"/>
            <a:ext cx="765810" cy="2755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bldLvl="0" animBg="1"/>
      <p:bldP spid="15"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7"/>
          <p:cNvPicPr>
            <a:picLocks noChangeAspect="1"/>
          </p:cNvPicPr>
          <p:nvPr/>
        </p:nvPicPr>
        <p:blipFill>
          <a:blip r:embed="rId1"/>
          <a:stretch>
            <a:fillRect/>
          </a:stretch>
        </p:blipFill>
        <p:spPr>
          <a:xfrm>
            <a:off x="179705" y="1701165"/>
            <a:ext cx="8809990" cy="4717415"/>
          </a:xfrm>
          <a:prstGeom prst="rect">
            <a:avLst/>
          </a:prstGeom>
          <a:noFill/>
          <a:ln w="9525">
            <a:noFill/>
          </a:ln>
        </p:spPr>
      </p:pic>
      <p:sp>
        <p:nvSpPr>
          <p:cNvPr id="3" name="文本框 2"/>
          <p:cNvSpPr txBox="1"/>
          <p:nvPr/>
        </p:nvSpPr>
        <p:spPr>
          <a:xfrm>
            <a:off x="734695" y="1073785"/>
            <a:ext cx="164592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1607185" y="2842260"/>
            <a:ext cx="6069330" cy="35763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标注 1"/>
          <p:cNvSpPr/>
          <p:nvPr/>
        </p:nvSpPr>
        <p:spPr>
          <a:xfrm>
            <a:off x="179705" y="3213100"/>
            <a:ext cx="1658620" cy="281686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在申报明细界面，可以对申报信息进行核对。</a:t>
            </a:r>
            <a:endParaRPr lang="zh-CN" altLang="en-US" sz="2400" b="1">
              <a:solidFill>
                <a:schemeClr val="tx1"/>
              </a:solidFill>
              <a:latin typeface="仿宋" panose="02010609060101010101" charset="-122"/>
              <a:ea typeface="仿宋" panose="02010609060101010101" charset="-122"/>
              <a:sym typeface="+mn-ea"/>
            </a:endParaRPr>
          </a:p>
        </p:txBody>
      </p:sp>
      <p:sp>
        <p:nvSpPr>
          <p:cNvPr id="4"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5"/>
          <p:cNvPicPr>
            <a:picLocks noChangeAspect="1"/>
          </p:cNvPicPr>
          <p:nvPr/>
        </p:nvPicPr>
        <p:blipFill>
          <a:blip r:embed="rId1"/>
          <a:stretch>
            <a:fillRect/>
          </a:stretch>
        </p:blipFill>
        <p:spPr>
          <a:xfrm>
            <a:off x="112395" y="1622425"/>
            <a:ext cx="8861425" cy="487870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4663440" y="6207125"/>
            <a:ext cx="1152525" cy="2882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1"/>
          <p:cNvPicPr>
            <a:picLocks noChangeAspect="1"/>
          </p:cNvPicPr>
          <p:nvPr/>
        </p:nvPicPr>
        <p:blipFill>
          <a:blip r:embed="rId2"/>
          <a:stretch>
            <a:fillRect/>
          </a:stretch>
        </p:blipFill>
        <p:spPr>
          <a:xfrm>
            <a:off x="141605" y="1622425"/>
            <a:ext cx="8860790" cy="5003800"/>
          </a:xfrm>
          <a:prstGeom prst="rect">
            <a:avLst/>
          </a:prstGeom>
          <a:noFill/>
          <a:ln w="9525">
            <a:noFill/>
          </a:ln>
        </p:spPr>
      </p:pic>
      <p:sp>
        <p:nvSpPr>
          <p:cNvPr id="2" name="圆角矩形标注 1"/>
          <p:cNvSpPr/>
          <p:nvPr/>
        </p:nvSpPr>
        <p:spPr>
          <a:xfrm>
            <a:off x="1475740" y="2000250"/>
            <a:ext cx="6259195" cy="81534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点击“查看·减免税明细申报附表”可查看减免明细信息，完成对减免税信息的核对。</a:t>
            </a:r>
            <a:endParaRPr lang="zh-CN" altLang="en-US" sz="2400" b="1">
              <a:solidFill>
                <a:schemeClr val="tx1"/>
              </a:solidFill>
              <a:latin typeface="仿宋" panose="02010609060101010101" charset="-122"/>
              <a:ea typeface="仿宋" panose="02010609060101010101" charset="-122"/>
              <a:sym typeface="+mn-ea"/>
            </a:endParaRPr>
          </a:p>
        </p:txBody>
      </p:sp>
      <p:cxnSp>
        <p:nvCxnSpPr>
          <p:cNvPr id="12" name="直接连接符 11"/>
          <p:cNvCxnSpPr/>
          <p:nvPr/>
        </p:nvCxnSpPr>
        <p:spPr>
          <a:xfrm>
            <a:off x="1547495" y="4437380"/>
            <a:ext cx="600646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547495" y="6495415"/>
            <a:ext cx="603059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553960" y="4446270"/>
            <a:ext cx="0" cy="205232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547495" y="4437380"/>
            <a:ext cx="0" cy="205232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1000"/>
                            </p:stCondLst>
                            <p:childTnLst>
                              <p:par>
                                <p:cTn id="28" presetID="22" presetClass="entr" presetSubtype="2"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3"/>
          <p:cNvPicPr>
            <a:picLocks noChangeAspect="1"/>
          </p:cNvPicPr>
          <p:nvPr/>
        </p:nvPicPr>
        <p:blipFill>
          <a:blip r:embed="rId1"/>
          <a:stretch>
            <a:fillRect/>
          </a:stretch>
        </p:blipFill>
        <p:spPr>
          <a:xfrm>
            <a:off x="77470" y="1551940"/>
            <a:ext cx="8994775" cy="491363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2" name="圆角矩形标注 1"/>
          <p:cNvSpPr/>
          <p:nvPr/>
        </p:nvSpPr>
        <p:spPr>
          <a:xfrm>
            <a:off x="77470" y="3285490"/>
            <a:ext cx="1637030" cy="222186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确定无误后点击“保存”按钮保存申报表。</a:t>
            </a:r>
            <a:endParaRPr lang="zh-CN" altLang="en-US" sz="2400" b="1">
              <a:solidFill>
                <a:schemeClr val="tx1"/>
              </a:solidFill>
              <a:latin typeface="仿宋" panose="02010609060101010101" charset="-122"/>
              <a:ea typeface="仿宋" panose="02010609060101010101" charset="-122"/>
              <a:sym typeface="+mn-ea"/>
            </a:endParaRPr>
          </a:p>
        </p:txBody>
      </p:sp>
      <p:sp>
        <p:nvSpPr>
          <p:cNvPr id="15" name="矩形 14"/>
          <p:cNvSpPr/>
          <p:nvPr/>
        </p:nvSpPr>
        <p:spPr>
          <a:xfrm>
            <a:off x="35560" y="2421255"/>
            <a:ext cx="382905" cy="2755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427855" y="4634865"/>
            <a:ext cx="382905" cy="18605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5" grpId="0" bldLvl="0" animBg="1"/>
      <p:bldP spid="4"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descr="C:\Users\aa\Desktop\测试问题汇总\需求\临时存出图片\申报电子003.jpg申报电子003"/>
          <p:cNvPicPr>
            <a:picLocks noChangeAspect="1"/>
          </p:cNvPicPr>
          <p:nvPr/>
        </p:nvPicPr>
        <p:blipFill>
          <a:blip r:embed="rId1"/>
          <a:srcRect/>
          <a:stretch>
            <a:fillRect/>
          </a:stretch>
        </p:blipFill>
        <p:spPr>
          <a:xfrm>
            <a:off x="77470" y="1927225"/>
            <a:ext cx="8947785" cy="431101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2" name="圆角矩形标注 1"/>
          <p:cNvSpPr/>
          <p:nvPr/>
        </p:nvSpPr>
        <p:spPr>
          <a:xfrm>
            <a:off x="1569720" y="4857750"/>
            <a:ext cx="7014210" cy="55245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a:t>
            </a:r>
            <a:r>
              <a:rPr lang="en-US" altLang="zh-CN" sz="2400" b="1">
                <a:solidFill>
                  <a:schemeClr val="tx1"/>
                </a:solidFill>
                <a:latin typeface="仿宋" panose="02010609060101010101" charset="-122"/>
                <a:ea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报表申报</a:t>
            </a:r>
            <a:r>
              <a:rPr lang="en-US" altLang="zh-CN" sz="2400" b="1">
                <a:solidFill>
                  <a:schemeClr val="tx1"/>
                </a:solidFill>
                <a:latin typeface="仿宋" panose="02010609060101010101" charset="-122"/>
                <a:ea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界面点击【申报】按钮进行申报。</a:t>
            </a:r>
            <a:endParaRPr lang="zh-CN" altLang="en-US" sz="2400" b="1">
              <a:solidFill>
                <a:schemeClr val="tx1"/>
              </a:solidFill>
              <a:latin typeface="仿宋" panose="02010609060101010101" charset="-122"/>
              <a:ea typeface="仿宋" panose="02010609060101010101" charset="-122"/>
              <a:sym typeface="+mn-ea"/>
            </a:endParaRPr>
          </a:p>
        </p:txBody>
      </p:sp>
      <p:sp>
        <p:nvSpPr>
          <p:cNvPr id="15" name="矩形 14"/>
          <p:cNvSpPr/>
          <p:nvPr/>
        </p:nvSpPr>
        <p:spPr>
          <a:xfrm>
            <a:off x="349885" y="2709545"/>
            <a:ext cx="739775" cy="7315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000115" y="2956560"/>
            <a:ext cx="504190" cy="2679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5" grpId="0" bldLvl="0" animBg="1"/>
      <p:bldP spid="4" grpId="0" bldLvl="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descr="C:\Users\aa\Desktop\测试问题汇总\需求\临时存出图片\申报电子004.jpg申报电子004"/>
          <p:cNvPicPr>
            <a:picLocks noChangeAspect="1"/>
          </p:cNvPicPr>
          <p:nvPr/>
        </p:nvPicPr>
        <p:blipFill>
          <a:blip r:embed="rId1"/>
          <a:srcRect/>
          <a:stretch>
            <a:fillRect/>
          </a:stretch>
        </p:blipFill>
        <p:spPr>
          <a:xfrm>
            <a:off x="77470" y="2079308"/>
            <a:ext cx="8947785" cy="400685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申报缴纳</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4562475" y="3354070"/>
            <a:ext cx="2241550" cy="2679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stretch>
            <a:fillRect/>
          </a:stretch>
        </p:blipFill>
        <p:spPr>
          <a:xfrm>
            <a:off x="1835785" y="2853055"/>
            <a:ext cx="5362575" cy="2847975"/>
          </a:xfrm>
          <a:prstGeom prst="rect">
            <a:avLst/>
          </a:prstGeom>
          <a:ln w="19050">
            <a:solidFill>
              <a:schemeClr val="accent1"/>
            </a:solidFill>
          </a:ln>
        </p:spPr>
      </p:pic>
      <p:sp>
        <p:nvSpPr>
          <p:cNvPr id="2" name="圆角矩形标注 1"/>
          <p:cNvSpPr/>
          <p:nvPr/>
        </p:nvSpPr>
        <p:spPr>
          <a:xfrm>
            <a:off x="683260" y="5373370"/>
            <a:ext cx="7915275" cy="48577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申报完成后，点击【查看详情】按钮可查询申报结果。</a:t>
            </a:r>
            <a:endParaRPr lang="zh-CN" altLang="en-US" sz="2400" b="1">
              <a:solidFill>
                <a:schemeClr val="tx1"/>
              </a:solidFill>
              <a:latin typeface="仿宋" panose="02010609060101010101" charset="-122"/>
              <a:ea typeface="仿宋" panose="02010609060101010101" charset="-122"/>
              <a:sym typeface="+mn-ea"/>
            </a:endParaRPr>
          </a:p>
        </p:txBody>
      </p:sp>
      <p:sp>
        <p:nvSpPr>
          <p:cNvPr id="8"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5"/>
          <p:cNvSpPr>
            <a:spLocks noChangeAspect="1" noChangeArrowheads="1" noTextEdit="1"/>
          </p:cNvSpPr>
          <p:nvPr/>
        </p:nvSpPr>
        <p:spPr bwMode="auto">
          <a:xfrm>
            <a:off x="827088" y="2682875"/>
            <a:ext cx="497681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5" name="组合 4"/>
          <p:cNvGrpSpPr/>
          <p:nvPr/>
        </p:nvGrpSpPr>
        <p:grpSpPr>
          <a:xfrm>
            <a:off x="828219" y="5514904"/>
            <a:ext cx="5224874" cy="874544"/>
            <a:chOff x="971600" y="5422758"/>
            <a:chExt cx="4983276" cy="874544"/>
          </a:xfrm>
          <a:effectLst>
            <a:outerShdw blurRad="50800" dist="38100" dir="5400000" algn="t" rotWithShape="0">
              <a:prstClr val="black">
                <a:alpha val="40000"/>
              </a:prstClr>
            </a:outerShdw>
          </a:effectLst>
        </p:grpSpPr>
        <p:sp>
          <p:nvSpPr>
            <p:cNvPr id="78" name="Freeform 7"/>
            <p:cNvSpPr/>
            <p:nvPr/>
          </p:nvSpPr>
          <p:spPr bwMode="auto">
            <a:xfrm>
              <a:off x="971600" y="5425029"/>
              <a:ext cx="4983276" cy="872273"/>
            </a:xfrm>
            <a:custGeom>
              <a:avLst/>
              <a:gdLst>
                <a:gd name="T0" fmla="*/ 2764 w 2776"/>
                <a:gd name="T1" fmla="*/ 36 h 486"/>
                <a:gd name="T2" fmla="*/ 2714 w 2776"/>
                <a:gd name="T3" fmla="*/ 25 h 486"/>
                <a:gd name="T4" fmla="*/ 2423 w 2776"/>
                <a:gd name="T5" fmla="*/ 13 h 486"/>
                <a:gd name="T6" fmla="*/ 2084 w 2776"/>
                <a:gd name="T7" fmla="*/ 0 h 486"/>
                <a:gd name="T8" fmla="*/ 2060 w 2776"/>
                <a:gd name="T9" fmla="*/ 4 h 486"/>
                <a:gd name="T10" fmla="*/ 2061 w 2776"/>
                <a:gd name="T11" fmla="*/ 13 h 486"/>
                <a:gd name="T12" fmla="*/ 2120 w 2776"/>
                <a:gd name="T13" fmla="*/ 45 h 486"/>
                <a:gd name="T14" fmla="*/ 0 w 2776"/>
                <a:gd name="T15" fmla="*/ 344 h 486"/>
                <a:gd name="T16" fmla="*/ 261 w 2776"/>
                <a:gd name="T17" fmla="*/ 486 h 486"/>
                <a:gd name="T18" fmla="*/ 2379 w 2776"/>
                <a:gd name="T19" fmla="*/ 188 h 486"/>
                <a:gd name="T20" fmla="*/ 2421 w 2776"/>
                <a:gd name="T21" fmla="*/ 211 h 486"/>
                <a:gd name="T22" fmla="*/ 2446 w 2776"/>
                <a:gd name="T23" fmla="*/ 216 h 486"/>
                <a:gd name="T24" fmla="*/ 2470 w 2776"/>
                <a:gd name="T25" fmla="*/ 213 h 486"/>
                <a:gd name="T26" fmla="*/ 2630 w 2776"/>
                <a:gd name="T27" fmla="*/ 127 h 486"/>
                <a:gd name="T28" fmla="*/ 2766 w 2776"/>
                <a:gd name="T29" fmla="*/ 53 h 486"/>
                <a:gd name="T30" fmla="*/ 2764 w 2776"/>
                <a:gd name="T31" fmla="*/ 3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6" h="486">
                  <a:moveTo>
                    <a:pt x="2764" y="36"/>
                  </a:moveTo>
                  <a:cubicBezTo>
                    <a:pt x="2753" y="30"/>
                    <a:pt x="2734" y="25"/>
                    <a:pt x="2714" y="25"/>
                  </a:cubicBezTo>
                  <a:cubicBezTo>
                    <a:pt x="2423" y="13"/>
                    <a:pt x="2423" y="13"/>
                    <a:pt x="2423" y="13"/>
                  </a:cubicBezTo>
                  <a:cubicBezTo>
                    <a:pt x="2084" y="0"/>
                    <a:pt x="2084" y="0"/>
                    <a:pt x="2084" y="0"/>
                  </a:cubicBezTo>
                  <a:cubicBezTo>
                    <a:pt x="2074" y="0"/>
                    <a:pt x="2064" y="1"/>
                    <a:pt x="2060" y="4"/>
                  </a:cubicBezTo>
                  <a:cubicBezTo>
                    <a:pt x="2055" y="6"/>
                    <a:pt x="2055" y="10"/>
                    <a:pt x="2061" y="13"/>
                  </a:cubicBezTo>
                  <a:cubicBezTo>
                    <a:pt x="2120" y="45"/>
                    <a:pt x="2120" y="45"/>
                    <a:pt x="2120" y="45"/>
                  </a:cubicBezTo>
                  <a:cubicBezTo>
                    <a:pt x="0" y="344"/>
                    <a:pt x="0" y="344"/>
                    <a:pt x="0" y="344"/>
                  </a:cubicBezTo>
                  <a:cubicBezTo>
                    <a:pt x="261" y="486"/>
                    <a:pt x="261" y="486"/>
                    <a:pt x="261" y="486"/>
                  </a:cubicBezTo>
                  <a:cubicBezTo>
                    <a:pt x="2379" y="188"/>
                    <a:pt x="2379" y="188"/>
                    <a:pt x="2379" y="188"/>
                  </a:cubicBezTo>
                  <a:cubicBezTo>
                    <a:pt x="2421" y="211"/>
                    <a:pt x="2421" y="211"/>
                    <a:pt x="2421" y="211"/>
                  </a:cubicBezTo>
                  <a:cubicBezTo>
                    <a:pt x="2426" y="214"/>
                    <a:pt x="2436" y="216"/>
                    <a:pt x="2446" y="216"/>
                  </a:cubicBezTo>
                  <a:cubicBezTo>
                    <a:pt x="2456" y="216"/>
                    <a:pt x="2465" y="215"/>
                    <a:pt x="2470" y="213"/>
                  </a:cubicBezTo>
                  <a:cubicBezTo>
                    <a:pt x="2630" y="127"/>
                    <a:pt x="2630" y="127"/>
                    <a:pt x="2630" y="127"/>
                  </a:cubicBezTo>
                  <a:cubicBezTo>
                    <a:pt x="2766" y="53"/>
                    <a:pt x="2766" y="53"/>
                    <a:pt x="2766" y="53"/>
                  </a:cubicBezTo>
                  <a:cubicBezTo>
                    <a:pt x="2776" y="48"/>
                    <a:pt x="2775" y="41"/>
                    <a:pt x="2764" y="3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4" name="Freeform 7"/>
            <p:cNvSpPr/>
            <p:nvPr/>
          </p:nvSpPr>
          <p:spPr bwMode="auto">
            <a:xfrm>
              <a:off x="972034" y="5422758"/>
              <a:ext cx="4376516" cy="872273"/>
            </a:xfrm>
            <a:custGeom>
              <a:avLst/>
              <a:gdLst/>
              <a:ahLst/>
              <a:cxnLst/>
              <a:rect l="l" t="t" r="r" b="b"/>
              <a:pathLst>
                <a:path w="4376516" h="872273">
                  <a:moveTo>
                    <a:pt x="3741047" y="0"/>
                  </a:moveTo>
                  <a:cubicBezTo>
                    <a:pt x="3741047" y="0"/>
                    <a:pt x="3741047" y="0"/>
                    <a:pt x="4349596" y="23333"/>
                  </a:cubicBezTo>
                  <a:cubicBezTo>
                    <a:pt x="4349596" y="23333"/>
                    <a:pt x="4349596" y="23333"/>
                    <a:pt x="4376516" y="24442"/>
                  </a:cubicBezTo>
                  <a:lnTo>
                    <a:pt x="644461" y="847524"/>
                  </a:lnTo>
                  <a:lnTo>
                    <a:pt x="468529" y="872273"/>
                  </a:lnTo>
                  <a:cubicBezTo>
                    <a:pt x="468529" y="872273"/>
                    <a:pt x="468529" y="872273"/>
                    <a:pt x="0" y="617411"/>
                  </a:cubicBezTo>
                  <a:cubicBezTo>
                    <a:pt x="0" y="617411"/>
                    <a:pt x="0" y="617411"/>
                    <a:pt x="3805672" y="80766"/>
                  </a:cubicBezTo>
                  <a:cubicBezTo>
                    <a:pt x="3805672" y="80766"/>
                    <a:pt x="3805672" y="80766"/>
                    <a:pt x="3699760" y="23333"/>
                  </a:cubicBezTo>
                  <a:cubicBezTo>
                    <a:pt x="3688989" y="17948"/>
                    <a:pt x="3688989" y="10769"/>
                    <a:pt x="3697964" y="7179"/>
                  </a:cubicBezTo>
                  <a:cubicBezTo>
                    <a:pt x="3705145" y="1795"/>
                    <a:pt x="3723096" y="0"/>
                    <a:pt x="3741047" y="0"/>
                  </a:cubicBezTo>
                  <a:close/>
                </a:path>
              </a:pathLst>
            </a:custGeom>
            <a:gradFill flip="none" rotWithShape="1">
              <a:gsLst>
                <a:gs pos="12000">
                  <a:schemeClr val="bg1">
                    <a:alpha val="0"/>
                  </a:schemeClr>
                </a:gs>
                <a:gs pos="100000">
                  <a:schemeClr val="bg1">
                    <a:alpha val="5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7676" name="TextBox 81"/>
          <p:cNvSpPr txBox="1">
            <a:spLocks noChangeArrowheads="1"/>
          </p:cNvSpPr>
          <p:nvPr/>
        </p:nvSpPr>
        <p:spPr bwMode="auto">
          <a:xfrm>
            <a:off x="4065270" y="1700530"/>
            <a:ext cx="259524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rgbClr val="000000"/>
                </a:solidFill>
                <a:latin typeface="仿宋" panose="02010609060101010101" charset="-122"/>
                <a:ea typeface="仿宋" panose="02010609060101010101" charset="-122"/>
                <a:cs typeface="仿宋" panose="02010609060101010101" charset="-122"/>
              </a:rPr>
              <a:t>进入路径及主要功能模块介绍</a:t>
            </a:r>
            <a:endParaRPr lang="zh-CN" altLang="en-US" sz="2400" b="1">
              <a:solidFill>
                <a:srgbClr val="000000"/>
              </a:solidFill>
              <a:latin typeface="仿宋" panose="02010609060101010101" charset="-122"/>
              <a:ea typeface="仿宋" panose="02010609060101010101" charset="-122"/>
              <a:cs typeface="仿宋" panose="02010609060101010101" charset="-122"/>
            </a:endParaRPr>
          </a:p>
        </p:txBody>
      </p:sp>
      <p:grpSp>
        <p:nvGrpSpPr>
          <p:cNvPr id="7" name="组合 6"/>
          <p:cNvGrpSpPr/>
          <p:nvPr/>
        </p:nvGrpSpPr>
        <p:grpSpPr>
          <a:xfrm>
            <a:off x="827584" y="3573578"/>
            <a:ext cx="5166816" cy="2787766"/>
            <a:chOff x="971600" y="3522252"/>
            <a:chExt cx="4722896" cy="2734992"/>
          </a:xfrm>
          <a:effectLst>
            <a:outerShdw blurRad="50800" dist="38100" dir="5400000" algn="t" rotWithShape="0">
              <a:prstClr val="black">
                <a:alpha val="40000"/>
              </a:prstClr>
            </a:outerShdw>
          </a:effectLst>
        </p:grpSpPr>
        <p:sp>
          <p:nvSpPr>
            <p:cNvPr id="74" name="Freeform 8"/>
            <p:cNvSpPr/>
            <p:nvPr/>
          </p:nvSpPr>
          <p:spPr bwMode="auto">
            <a:xfrm>
              <a:off x="971600" y="3522252"/>
              <a:ext cx="4722896" cy="2734992"/>
            </a:xfrm>
            <a:custGeom>
              <a:avLst/>
              <a:gdLst>
                <a:gd name="T0" fmla="*/ 2626 w 2631"/>
                <a:gd name="T1" fmla="*/ 43 h 1523"/>
                <a:gd name="T2" fmla="*/ 2461 w 2631"/>
                <a:gd name="T3" fmla="*/ 564 h 1523"/>
                <a:gd name="T4" fmla="*/ 2443 w 2631"/>
                <a:gd name="T5" fmla="*/ 586 h 1523"/>
                <a:gd name="T6" fmla="*/ 2422 w 2631"/>
                <a:gd name="T7" fmla="*/ 590 h 1523"/>
                <a:gd name="T8" fmla="*/ 2370 w 2631"/>
                <a:gd name="T9" fmla="*/ 562 h 1523"/>
                <a:gd name="T10" fmla="*/ 1687 w 2631"/>
                <a:gd name="T11" fmla="*/ 1151 h 1523"/>
                <a:gd name="T12" fmla="*/ 880 w 2631"/>
                <a:gd name="T13" fmla="*/ 1436 h 1523"/>
                <a:gd name="T14" fmla="*/ 261 w 2631"/>
                <a:gd name="T15" fmla="*/ 1523 h 1523"/>
                <a:gd name="T16" fmla="*/ 0 w 2631"/>
                <a:gd name="T17" fmla="*/ 1382 h 1523"/>
                <a:gd name="T18" fmla="*/ 620 w 2631"/>
                <a:gd name="T19" fmla="*/ 1294 h 1523"/>
                <a:gd name="T20" fmla="*/ 2107 w 2631"/>
                <a:gd name="T21" fmla="*/ 423 h 1523"/>
                <a:gd name="T22" fmla="*/ 2110 w 2631"/>
                <a:gd name="T23" fmla="*/ 419 h 1523"/>
                <a:gd name="T24" fmla="*/ 2061 w 2631"/>
                <a:gd name="T25" fmla="*/ 392 h 1523"/>
                <a:gd name="T26" fmla="*/ 2057 w 2631"/>
                <a:gd name="T27" fmla="*/ 374 h 1523"/>
                <a:gd name="T28" fmla="*/ 2074 w 2631"/>
                <a:gd name="T29" fmla="*/ 351 h 1523"/>
                <a:gd name="T30" fmla="*/ 2574 w 2631"/>
                <a:gd name="T31" fmla="*/ 14 h 1523"/>
                <a:gd name="T32" fmla="*/ 2618 w 2631"/>
                <a:gd name="T33" fmla="*/ 6 h 1523"/>
                <a:gd name="T34" fmla="*/ 2622 w 2631"/>
                <a:gd name="T35" fmla="*/ 9 h 1523"/>
                <a:gd name="T36" fmla="*/ 2626 w 2631"/>
                <a:gd name="T37" fmla="*/ 43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1" h="1523">
                  <a:moveTo>
                    <a:pt x="2626" y="43"/>
                  </a:moveTo>
                  <a:cubicBezTo>
                    <a:pt x="2461" y="564"/>
                    <a:pt x="2461" y="564"/>
                    <a:pt x="2461" y="564"/>
                  </a:cubicBezTo>
                  <a:cubicBezTo>
                    <a:pt x="2458" y="572"/>
                    <a:pt x="2451" y="581"/>
                    <a:pt x="2443" y="586"/>
                  </a:cubicBezTo>
                  <a:cubicBezTo>
                    <a:pt x="2435" y="592"/>
                    <a:pt x="2427" y="593"/>
                    <a:pt x="2422" y="590"/>
                  </a:cubicBezTo>
                  <a:cubicBezTo>
                    <a:pt x="2370" y="562"/>
                    <a:pt x="2370" y="562"/>
                    <a:pt x="2370" y="562"/>
                  </a:cubicBezTo>
                  <a:cubicBezTo>
                    <a:pt x="2176" y="800"/>
                    <a:pt x="1938" y="1003"/>
                    <a:pt x="1687" y="1151"/>
                  </a:cubicBezTo>
                  <a:cubicBezTo>
                    <a:pt x="1440" y="1295"/>
                    <a:pt x="1169" y="1395"/>
                    <a:pt x="880" y="1436"/>
                  </a:cubicBezTo>
                  <a:cubicBezTo>
                    <a:pt x="261" y="1523"/>
                    <a:pt x="261" y="1523"/>
                    <a:pt x="261" y="1523"/>
                  </a:cubicBezTo>
                  <a:cubicBezTo>
                    <a:pt x="0" y="1382"/>
                    <a:pt x="0" y="1382"/>
                    <a:pt x="0" y="1382"/>
                  </a:cubicBezTo>
                  <a:cubicBezTo>
                    <a:pt x="620" y="1294"/>
                    <a:pt x="620" y="1294"/>
                    <a:pt x="620" y="1294"/>
                  </a:cubicBezTo>
                  <a:cubicBezTo>
                    <a:pt x="1181" y="1215"/>
                    <a:pt x="1709" y="906"/>
                    <a:pt x="2107" y="423"/>
                  </a:cubicBezTo>
                  <a:cubicBezTo>
                    <a:pt x="2108" y="422"/>
                    <a:pt x="2109" y="421"/>
                    <a:pt x="2110" y="419"/>
                  </a:cubicBezTo>
                  <a:cubicBezTo>
                    <a:pt x="2061" y="392"/>
                    <a:pt x="2061" y="392"/>
                    <a:pt x="2061" y="392"/>
                  </a:cubicBezTo>
                  <a:cubicBezTo>
                    <a:pt x="2056" y="389"/>
                    <a:pt x="2054" y="382"/>
                    <a:pt x="2057" y="374"/>
                  </a:cubicBezTo>
                  <a:cubicBezTo>
                    <a:pt x="2060" y="365"/>
                    <a:pt x="2066" y="357"/>
                    <a:pt x="2074" y="351"/>
                  </a:cubicBezTo>
                  <a:cubicBezTo>
                    <a:pt x="2574" y="14"/>
                    <a:pt x="2574" y="14"/>
                    <a:pt x="2574" y="14"/>
                  </a:cubicBezTo>
                  <a:cubicBezTo>
                    <a:pt x="2590" y="3"/>
                    <a:pt x="2607" y="0"/>
                    <a:pt x="2618" y="6"/>
                  </a:cubicBezTo>
                  <a:cubicBezTo>
                    <a:pt x="2619" y="7"/>
                    <a:pt x="2621" y="8"/>
                    <a:pt x="2622" y="9"/>
                  </a:cubicBezTo>
                  <a:cubicBezTo>
                    <a:pt x="2629" y="16"/>
                    <a:pt x="2631" y="29"/>
                    <a:pt x="2626" y="4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5" name="Freeform 8"/>
            <p:cNvSpPr/>
            <p:nvPr/>
          </p:nvSpPr>
          <p:spPr bwMode="auto">
            <a:xfrm>
              <a:off x="972034" y="3832013"/>
              <a:ext cx="4183815" cy="2361921"/>
            </a:xfrm>
            <a:custGeom>
              <a:avLst/>
              <a:gdLst/>
              <a:ahLst/>
              <a:cxnLst/>
              <a:rect l="l" t="t" r="r" b="b"/>
              <a:pathLst>
                <a:path w="4183815" h="2361921">
                  <a:moveTo>
                    <a:pt x="4183815" y="0"/>
                  </a:moveTo>
                  <a:cubicBezTo>
                    <a:pt x="4081972" y="77816"/>
                    <a:pt x="3961884" y="169572"/>
                    <a:pt x="3820284" y="277764"/>
                  </a:cubicBezTo>
                  <a:cubicBezTo>
                    <a:pt x="3805308" y="290520"/>
                    <a:pt x="3793707" y="307920"/>
                    <a:pt x="3787380" y="327812"/>
                  </a:cubicBezTo>
                  <a:cubicBezTo>
                    <a:pt x="3781158" y="345466"/>
                    <a:pt x="3784007" y="361303"/>
                    <a:pt x="3792657" y="368440"/>
                  </a:cubicBezTo>
                  <a:cubicBezTo>
                    <a:pt x="3792657" y="368440"/>
                    <a:pt x="3792657" y="368440"/>
                    <a:pt x="3877677" y="433008"/>
                  </a:cubicBezTo>
                  <a:cubicBezTo>
                    <a:pt x="3875673" y="437400"/>
                    <a:pt x="3873775" y="439554"/>
                    <a:pt x="3871877" y="441708"/>
                  </a:cubicBezTo>
                  <a:cubicBezTo>
                    <a:pt x="3107363" y="1489255"/>
                    <a:pt x="2128065" y="2136365"/>
                    <a:pt x="1113811" y="2265876"/>
                  </a:cubicBezTo>
                  <a:cubicBezTo>
                    <a:pt x="1113811" y="2265876"/>
                    <a:pt x="1113811" y="2265876"/>
                    <a:pt x="369639" y="2361921"/>
                  </a:cubicBezTo>
                  <a:cubicBezTo>
                    <a:pt x="0" y="2162153"/>
                    <a:pt x="0" y="2162153"/>
                    <a:pt x="0" y="2162153"/>
                  </a:cubicBezTo>
                  <a:cubicBezTo>
                    <a:pt x="1112959" y="2004124"/>
                    <a:pt x="1112959" y="2004124"/>
                    <a:pt x="1112959" y="2004124"/>
                  </a:cubicBezTo>
                  <a:cubicBezTo>
                    <a:pt x="2120008" y="1862256"/>
                    <a:pt x="3067818" y="1307356"/>
                    <a:pt x="3782266" y="439988"/>
                  </a:cubicBezTo>
                  <a:cubicBezTo>
                    <a:pt x="3784061" y="438193"/>
                    <a:pt x="3785856" y="436397"/>
                    <a:pt x="3787652" y="432805"/>
                  </a:cubicBezTo>
                  <a:cubicBezTo>
                    <a:pt x="3699692" y="384319"/>
                    <a:pt x="3699692" y="384319"/>
                    <a:pt x="3699692" y="384319"/>
                  </a:cubicBezTo>
                  <a:cubicBezTo>
                    <a:pt x="3690716" y="378931"/>
                    <a:pt x="3687126" y="366361"/>
                    <a:pt x="3692511" y="351995"/>
                  </a:cubicBezTo>
                  <a:cubicBezTo>
                    <a:pt x="3697897" y="335832"/>
                    <a:pt x="3708667" y="321466"/>
                    <a:pt x="3723028" y="310691"/>
                  </a:cubicBezTo>
                  <a:cubicBezTo>
                    <a:pt x="3914606" y="181518"/>
                    <a:pt x="4065292" y="79916"/>
                    <a:pt x="4183815" y="0"/>
                  </a:cubicBezTo>
                  <a:close/>
                </a:path>
              </a:pathLst>
            </a:custGeom>
            <a:gradFill flip="none" rotWithShape="1">
              <a:gsLst>
                <a:gs pos="11000">
                  <a:schemeClr val="bg1">
                    <a:alpha val="0"/>
                  </a:schemeClr>
                </a:gs>
                <a:gs pos="100000">
                  <a:schemeClr val="bg1">
                    <a:alpha val="52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8" name="组合 7"/>
          <p:cNvGrpSpPr/>
          <p:nvPr/>
        </p:nvGrpSpPr>
        <p:grpSpPr>
          <a:xfrm>
            <a:off x="827584" y="2678909"/>
            <a:ext cx="3602079" cy="3631301"/>
            <a:chOff x="971600" y="2577873"/>
            <a:chExt cx="3602079" cy="3631301"/>
          </a:xfrm>
          <a:effectLst>
            <a:outerShdw blurRad="50800" dist="38100" dir="5400000" algn="t" rotWithShape="0">
              <a:prstClr val="black">
                <a:alpha val="40000"/>
              </a:prstClr>
            </a:outerShdw>
          </a:effectLst>
        </p:grpSpPr>
        <p:sp>
          <p:nvSpPr>
            <p:cNvPr id="75" name="Freeform 9"/>
            <p:cNvSpPr/>
            <p:nvPr/>
          </p:nvSpPr>
          <p:spPr bwMode="auto">
            <a:xfrm>
              <a:off x="971600" y="2577873"/>
              <a:ext cx="3601258" cy="3631301"/>
            </a:xfrm>
            <a:custGeom>
              <a:avLst/>
              <a:gdLst>
                <a:gd name="T0" fmla="*/ 2004 w 2006"/>
                <a:gd name="T1" fmla="*/ 658 h 2022"/>
                <a:gd name="T2" fmla="*/ 1930 w 2006"/>
                <a:gd name="T3" fmla="*/ 329 h 2022"/>
                <a:gd name="T4" fmla="*/ 1867 w 2006"/>
                <a:gd name="T5" fmla="*/ 47 h 2022"/>
                <a:gd name="T6" fmla="*/ 1843 w 2006"/>
                <a:gd name="T7" fmla="*/ 6 h 2022"/>
                <a:gd name="T8" fmla="*/ 1815 w 2006"/>
                <a:gd name="T9" fmla="*/ 18 h 2022"/>
                <a:gd name="T10" fmla="*/ 1724 w 2006"/>
                <a:gd name="T11" fmla="*/ 215 h 2022"/>
                <a:gd name="T12" fmla="*/ 1618 w 2006"/>
                <a:gd name="T13" fmla="*/ 446 h 2022"/>
                <a:gd name="T14" fmla="*/ 1616 w 2006"/>
                <a:gd name="T15" fmla="*/ 473 h 2022"/>
                <a:gd name="T16" fmla="*/ 1629 w 2006"/>
                <a:gd name="T17" fmla="*/ 493 h 2022"/>
                <a:gd name="T18" fmla="*/ 1669 w 2006"/>
                <a:gd name="T19" fmla="*/ 516 h 2022"/>
                <a:gd name="T20" fmla="*/ 1361 w 2006"/>
                <a:gd name="T21" fmla="*/ 1358 h 2022"/>
                <a:gd name="T22" fmla="*/ 620 w 2006"/>
                <a:gd name="T23" fmla="*/ 1793 h 2022"/>
                <a:gd name="T24" fmla="*/ 0 w 2006"/>
                <a:gd name="T25" fmla="*/ 1880 h 2022"/>
                <a:gd name="T26" fmla="*/ 261 w 2006"/>
                <a:gd name="T27" fmla="*/ 2022 h 2022"/>
                <a:gd name="T28" fmla="*/ 880 w 2006"/>
                <a:gd name="T29" fmla="*/ 1935 h 2022"/>
                <a:gd name="T30" fmla="*/ 1621 w 2006"/>
                <a:gd name="T31" fmla="*/ 1499 h 2022"/>
                <a:gd name="T32" fmla="*/ 1929 w 2006"/>
                <a:gd name="T33" fmla="*/ 659 h 2022"/>
                <a:gd name="T34" fmla="*/ 1989 w 2006"/>
                <a:gd name="T35" fmla="*/ 691 h 2022"/>
                <a:gd name="T36" fmla="*/ 2003 w 2006"/>
                <a:gd name="T37" fmla="*/ 685 h 2022"/>
                <a:gd name="T38" fmla="*/ 2004 w 2006"/>
                <a:gd name="T39" fmla="*/ 65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6" h="2022">
                  <a:moveTo>
                    <a:pt x="2004" y="658"/>
                  </a:moveTo>
                  <a:cubicBezTo>
                    <a:pt x="1930" y="329"/>
                    <a:pt x="1930" y="329"/>
                    <a:pt x="1930" y="329"/>
                  </a:cubicBezTo>
                  <a:cubicBezTo>
                    <a:pt x="1867" y="47"/>
                    <a:pt x="1867" y="47"/>
                    <a:pt x="1867" y="47"/>
                  </a:cubicBezTo>
                  <a:cubicBezTo>
                    <a:pt x="1863" y="27"/>
                    <a:pt x="1854" y="12"/>
                    <a:pt x="1843" y="6"/>
                  </a:cubicBezTo>
                  <a:cubicBezTo>
                    <a:pt x="1832" y="0"/>
                    <a:pt x="1821" y="5"/>
                    <a:pt x="1815" y="18"/>
                  </a:cubicBezTo>
                  <a:cubicBezTo>
                    <a:pt x="1724" y="215"/>
                    <a:pt x="1724" y="215"/>
                    <a:pt x="1724" y="215"/>
                  </a:cubicBezTo>
                  <a:cubicBezTo>
                    <a:pt x="1618" y="446"/>
                    <a:pt x="1618" y="446"/>
                    <a:pt x="1618" y="446"/>
                  </a:cubicBezTo>
                  <a:cubicBezTo>
                    <a:pt x="1615" y="452"/>
                    <a:pt x="1614" y="463"/>
                    <a:pt x="1616" y="473"/>
                  </a:cubicBezTo>
                  <a:cubicBezTo>
                    <a:pt x="1618" y="483"/>
                    <a:pt x="1623" y="490"/>
                    <a:pt x="1629" y="493"/>
                  </a:cubicBezTo>
                  <a:cubicBezTo>
                    <a:pt x="1669" y="516"/>
                    <a:pt x="1669" y="516"/>
                    <a:pt x="1669" y="516"/>
                  </a:cubicBezTo>
                  <a:cubicBezTo>
                    <a:pt x="1668" y="817"/>
                    <a:pt x="1559" y="1116"/>
                    <a:pt x="1361" y="1358"/>
                  </a:cubicBezTo>
                  <a:cubicBezTo>
                    <a:pt x="1163" y="1599"/>
                    <a:pt x="899" y="1753"/>
                    <a:pt x="620" y="1793"/>
                  </a:cubicBezTo>
                  <a:cubicBezTo>
                    <a:pt x="0" y="1880"/>
                    <a:pt x="0" y="1880"/>
                    <a:pt x="0" y="1880"/>
                  </a:cubicBezTo>
                  <a:cubicBezTo>
                    <a:pt x="261" y="2022"/>
                    <a:pt x="261" y="2022"/>
                    <a:pt x="261" y="2022"/>
                  </a:cubicBezTo>
                  <a:cubicBezTo>
                    <a:pt x="880" y="1935"/>
                    <a:pt x="880" y="1935"/>
                    <a:pt x="880" y="1935"/>
                  </a:cubicBezTo>
                  <a:cubicBezTo>
                    <a:pt x="1160" y="1895"/>
                    <a:pt x="1423" y="1741"/>
                    <a:pt x="1621" y="1499"/>
                  </a:cubicBezTo>
                  <a:cubicBezTo>
                    <a:pt x="1819" y="1259"/>
                    <a:pt x="1928" y="960"/>
                    <a:pt x="1929" y="659"/>
                  </a:cubicBezTo>
                  <a:cubicBezTo>
                    <a:pt x="1989" y="691"/>
                    <a:pt x="1989" y="691"/>
                    <a:pt x="1989" y="691"/>
                  </a:cubicBezTo>
                  <a:cubicBezTo>
                    <a:pt x="1994" y="694"/>
                    <a:pt x="1999" y="692"/>
                    <a:pt x="2003" y="685"/>
                  </a:cubicBezTo>
                  <a:cubicBezTo>
                    <a:pt x="2006" y="678"/>
                    <a:pt x="2006" y="668"/>
                    <a:pt x="2004" y="65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29" name="Freeform 9"/>
            <p:cNvSpPr/>
            <p:nvPr/>
          </p:nvSpPr>
          <p:spPr bwMode="auto">
            <a:xfrm>
              <a:off x="1025368" y="2584223"/>
              <a:ext cx="3548311" cy="3620749"/>
            </a:xfrm>
            <a:custGeom>
              <a:avLst/>
              <a:gdLst/>
              <a:ahLst/>
              <a:cxnLst/>
              <a:rect l="l" t="t" r="r" b="b"/>
              <a:pathLst>
                <a:path w="3548311" h="3620749">
                  <a:moveTo>
                    <a:pt x="3082083" y="2359407"/>
                  </a:moveTo>
                  <a:cubicBezTo>
                    <a:pt x="3017169" y="2472069"/>
                    <a:pt x="2942153" y="2579736"/>
                    <a:pt x="2858231" y="2681496"/>
                  </a:cubicBezTo>
                  <a:cubicBezTo>
                    <a:pt x="2502773" y="3116102"/>
                    <a:pt x="2030624" y="3392670"/>
                    <a:pt x="1527956" y="3464506"/>
                  </a:cubicBezTo>
                  <a:cubicBezTo>
                    <a:pt x="1527956" y="3464506"/>
                    <a:pt x="1527956" y="3464506"/>
                    <a:pt x="416701" y="3620749"/>
                  </a:cubicBezTo>
                  <a:cubicBezTo>
                    <a:pt x="416701" y="3620749"/>
                    <a:pt x="416701" y="3620749"/>
                    <a:pt x="0" y="3393956"/>
                  </a:cubicBezTo>
                  <a:cubicBezTo>
                    <a:pt x="382964" y="3337423"/>
                    <a:pt x="1139636" y="3392708"/>
                    <a:pt x="1563905" y="3267447"/>
                  </a:cubicBezTo>
                  <a:cubicBezTo>
                    <a:pt x="2071905" y="3117466"/>
                    <a:pt x="2548458" y="2752190"/>
                    <a:pt x="2870191" y="2541733"/>
                  </a:cubicBezTo>
                  <a:close/>
                  <a:moveTo>
                    <a:pt x="3253619" y="0"/>
                  </a:moveTo>
                  <a:lnTo>
                    <a:pt x="3256776" y="223"/>
                  </a:lnTo>
                  <a:cubicBezTo>
                    <a:pt x="3276523" y="10999"/>
                    <a:pt x="3292680" y="37937"/>
                    <a:pt x="3299861" y="73855"/>
                  </a:cubicBezTo>
                  <a:cubicBezTo>
                    <a:pt x="3299861" y="73855"/>
                    <a:pt x="3299861" y="73855"/>
                    <a:pt x="3412962" y="580298"/>
                  </a:cubicBezTo>
                  <a:cubicBezTo>
                    <a:pt x="3412962" y="580298"/>
                    <a:pt x="3412962" y="580298"/>
                    <a:pt x="3545810" y="1171148"/>
                  </a:cubicBezTo>
                  <a:cubicBezTo>
                    <a:pt x="3549400" y="1189106"/>
                    <a:pt x="3549400" y="1207065"/>
                    <a:pt x="3544014" y="1219637"/>
                  </a:cubicBezTo>
                  <a:cubicBezTo>
                    <a:pt x="3536833" y="1232208"/>
                    <a:pt x="3527857" y="1235800"/>
                    <a:pt x="3518881" y="1230412"/>
                  </a:cubicBezTo>
                  <a:cubicBezTo>
                    <a:pt x="3518881" y="1230412"/>
                    <a:pt x="3518881" y="1230412"/>
                    <a:pt x="3470812" y="1204766"/>
                  </a:cubicBezTo>
                  <a:cubicBezTo>
                    <a:pt x="3457370" y="1120954"/>
                    <a:pt x="3444925" y="1038308"/>
                    <a:pt x="3436248" y="959675"/>
                  </a:cubicBezTo>
                  <a:cubicBezTo>
                    <a:pt x="3404224" y="669460"/>
                    <a:pt x="3267873" y="215303"/>
                    <a:pt x="3253619" y="0"/>
                  </a:cubicBezTo>
                  <a:close/>
                </a:path>
              </a:pathLst>
            </a:custGeom>
            <a:gradFill flip="none" rotWithShape="1">
              <a:gsLst>
                <a:gs pos="11000">
                  <a:schemeClr val="bg1">
                    <a:alpha val="0"/>
                  </a:schemeClr>
                </a:gs>
                <a:gs pos="100000">
                  <a:schemeClr val="bg1">
                    <a:alpha val="52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1400" y="4992688"/>
            <a:ext cx="317500" cy="12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p:cNvGrpSpPr/>
          <p:nvPr/>
        </p:nvGrpSpPr>
        <p:grpSpPr bwMode="auto">
          <a:xfrm>
            <a:off x="0" y="126683"/>
            <a:ext cx="4791075" cy="968375"/>
            <a:chOff x="0" y="127350"/>
            <a:chExt cx="4791656" cy="967910"/>
          </a:xfrm>
        </p:grpSpPr>
        <p:sp>
          <p:nvSpPr>
            <p:cNvPr id="23" name="TextBox 22"/>
            <p:cNvSpPr txBox="1"/>
            <p:nvPr/>
          </p:nvSpPr>
          <p:spPr>
            <a:xfrm>
              <a:off x="1010408" y="287293"/>
              <a:ext cx="3781248"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电子税务局操作介绍</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4" name="矩形 23"/>
            <p:cNvSpPr/>
            <p:nvPr/>
          </p:nvSpPr>
          <p:spPr>
            <a:xfrm>
              <a:off x="0" y="354253"/>
              <a:ext cx="954204"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7661" name="TextBox 24"/>
            <p:cNvSpPr txBox="1">
              <a:spLocks noChangeArrowheads="1"/>
            </p:cNvSpPr>
            <p:nvPr/>
          </p:nvSpPr>
          <p:spPr bwMode="auto">
            <a:xfrm>
              <a:off x="339798" y="127350"/>
              <a:ext cx="542409" cy="96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2</a:t>
              </a:r>
              <a:endParaRPr lang="en-US" altLang="zh-CN" sz="5700" b="1">
                <a:solidFill>
                  <a:srgbClr val="FFFFFF"/>
                </a:solidFill>
                <a:latin typeface="Arial" panose="020B0604020202020204" pitchFamily="34" charset="0"/>
                <a:cs typeface="Arial" panose="020B0604020202020204" pitchFamily="34" charset="0"/>
              </a:endParaRPr>
            </a:p>
          </p:txBody>
        </p:sp>
        <p:sp>
          <p:nvSpPr>
            <p:cNvPr id="27662" name="TextBox 25"/>
            <p:cNvSpPr txBox="1">
              <a:spLocks noChangeArrowheads="1"/>
            </p:cNvSpPr>
            <p:nvPr/>
          </p:nvSpPr>
          <p:spPr bwMode="auto">
            <a:xfrm>
              <a:off x="881487" y="692864"/>
              <a:ext cx="3683446" cy="27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rgbClr val="2A65AC"/>
                  </a:solidFill>
                  <a:latin typeface="Arial Black" panose="020B0A04020102020204" pitchFamily="34" charset="0"/>
                </a:rPr>
                <a:t>DIAN ZI SHUI WU JU CAO ZUO JIE SHAO</a:t>
              </a:r>
              <a:endParaRPr lang="en-US" altLang="zh-CN" sz="1200">
                <a:solidFill>
                  <a:srgbClr val="2A65AC"/>
                </a:solidFill>
                <a:latin typeface="Arial Black" panose="020B0A04020102020204" pitchFamily="34" charset="0"/>
              </a:endParaRPr>
            </a:p>
          </p:txBody>
        </p:sp>
      </p:grpSp>
      <p:sp>
        <p:nvSpPr>
          <p:cNvPr id="3" name="正五边形 2"/>
          <p:cNvSpPr/>
          <p:nvPr/>
        </p:nvSpPr>
        <p:spPr>
          <a:xfrm>
            <a:off x="3201035" y="1628775"/>
            <a:ext cx="863600" cy="863600"/>
          </a:xfrm>
          <a:prstGeom prst="pent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t>1</a:t>
            </a:r>
            <a:endParaRPr lang="en-US" altLang="zh-CN" sz="5400" b="1"/>
          </a:p>
        </p:txBody>
      </p:sp>
      <p:sp>
        <p:nvSpPr>
          <p:cNvPr id="4" name="TextBox 81"/>
          <p:cNvSpPr txBox="1">
            <a:spLocks noChangeArrowheads="1"/>
          </p:cNvSpPr>
          <p:nvPr/>
        </p:nvSpPr>
        <p:spPr bwMode="auto">
          <a:xfrm>
            <a:off x="6602730" y="2974340"/>
            <a:ext cx="259524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rgbClr val="000000"/>
                </a:solidFill>
                <a:latin typeface="仿宋" panose="02010609060101010101" charset="-122"/>
                <a:ea typeface="仿宋" panose="02010609060101010101" charset="-122"/>
                <a:cs typeface="仿宋" panose="02010609060101010101" charset="-122"/>
              </a:rPr>
              <a:t>分税种的</a:t>
            </a:r>
            <a:endParaRPr lang="zh-CN" altLang="en-US" sz="2400" b="1">
              <a:solidFill>
                <a:srgbClr val="000000"/>
              </a:solidFill>
              <a:latin typeface="仿宋" panose="02010609060101010101" charset="-122"/>
              <a:ea typeface="仿宋" panose="02010609060101010101" charset="-122"/>
              <a:cs typeface="仿宋" panose="02010609060101010101" charset="-122"/>
            </a:endParaRPr>
          </a:p>
          <a:p>
            <a:pPr algn="ctr" eaLnBrk="1" hangingPunct="1"/>
            <a:r>
              <a:rPr lang="zh-CN" altLang="en-US" sz="2400" b="1">
                <a:solidFill>
                  <a:srgbClr val="000000"/>
                </a:solidFill>
                <a:latin typeface="仿宋" panose="02010609060101010101" charset="-122"/>
                <a:ea typeface="仿宋" panose="02010609060101010101" charset="-122"/>
                <a:cs typeface="仿宋" panose="02010609060101010101" charset="-122"/>
              </a:rPr>
              <a:t>税源信息采集</a:t>
            </a:r>
            <a:endParaRPr lang="zh-CN" altLang="en-US" sz="2400" b="1">
              <a:solidFill>
                <a:srgbClr val="000000"/>
              </a:solidFill>
              <a:latin typeface="仿宋" panose="02010609060101010101" charset="-122"/>
              <a:ea typeface="仿宋" panose="02010609060101010101" charset="-122"/>
              <a:cs typeface="仿宋" panose="02010609060101010101" charset="-122"/>
            </a:endParaRPr>
          </a:p>
        </p:txBody>
      </p:sp>
      <p:sp>
        <p:nvSpPr>
          <p:cNvPr id="12" name="正五边形 11"/>
          <p:cNvSpPr/>
          <p:nvPr/>
        </p:nvSpPr>
        <p:spPr>
          <a:xfrm>
            <a:off x="5882640" y="2925445"/>
            <a:ext cx="863600" cy="863600"/>
          </a:xfrm>
          <a:prstGeom prst="pent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t>2</a:t>
            </a:r>
            <a:endParaRPr lang="en-US" altLang="zh-CN" sz="5400" b="1"/>
          </a:p>
        </p:txBody>
      </p:sp>
      <p:sp>
        <p:nvSpPr>
          <p:cNvPr id="13" name="TextBox 81"/>
          <p:cNvSpPr txBox="1">
            <a:spLocks noChangeArrowheads="1"/>
          </p:cNvSpPr>
          <p:nvPr/>
        </p:nvSpPr>
        <p:spPr bwMode="auto">
          <a:xfrm>
            <a:off x="6946900" y="5227955"/>
            <a:ext cx="19462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rgbClr val="000000"/>
                </a:solidFill>
                <a:latin typeface="仿宋" panose="02010609060101010101" charset="-122"/>
                <a:ea typeface="仿宋" panose="02010609060101010101" charset="-122"/>
                <a:cs typeface="仿宋" panose="02010609060101010101" charset="-122"/>
              </a:rPr>
              <a:t>合并纳税</a:t>
            </a:r>
            <a:endParaRPr lang="zh-CN" altLang="en-US" sz="2400" b="1">
              <a:solidFill>
                <a:srgbClr val="000000"/>
              </a:solidFill>
              <a:latin typeface="仿宋" panose="02010609060101010101" charset="-122"/>
              <a:ea typeface="仿宋" panose="02010609060101010101" charset="-122"/>
              <a:cs typeface="仿宋" panose="02010609060101010101" charset="-122"/>
            </a:endParaRPr>
          </a:p>
          <a:p>
            <a:pPr algn="ctr" eaLnBrk="1" hangingPunct="1"/>
            <a:r>
              <a:rPr lang="zh-CN" altLang="en-US" sz="2400" b="1">
                <a:solidFill>
                  <a:srgbClr val="000000"/>
                </a:solidFill>
                <a:latin typeface="仿宋" panose="02010609060101010101" charset="-122"/>
                <a:ea typeface="仿宋" panose="02010609060101010101" charset="-122"/>
                <a:cs typeface="仿宋" panose="02010609060101010101" charset="-122"/>
              </a:rPr>
              <a:t>申报</a:t>
            </a:r>
            <a:endParaRPr lang="zh-CN" altLang="en-US" sz="2400" b="1">
              <a:solidFill>
                <a:srgbClr val="000000"/>
              </a:solidFill>
              <a:latin typeface="仿宋" panose="02010609060101010101" charset="-122"/>
              <a:ea typeface="仿宋" panose="02010609060101010101" charset="-122"/>
              <a:cs typeface="仿宋" panose="02010609060101010101" charset="-122"/>
            </a:endParaRPr>
          </a:p>
        </p:txBody>
      </p:sp>
      <p:sp>
        <p:nvSpPr>
          <p:cNvPr id="15" name="正五边形 14"/>
          <p:cNvSpPr/>
          <p:nvPr/>
        </p:nvSpPr>
        <p:spPr>
          <a:xfrm>
            <a:off x="6084570" y="5229225"/>
            <a:ext cx="863600" cy="863600"/>
          </a:xfrm>
          <a:prstGeom prst="pent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t>3</a:t>
            </a:r>
            <a:endParaRPr lang="en-US" altLang="zh-CN" sz="5400" b="1"/>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descr="C:\Users\aa\Desktop\测试问题汇总\需求\临时存出图片\申报电子005.jpg申报电子005"/>
          <p:cNvPicPr>
            <a:picLocks noChangeAspect="1"/>
          </p:cNvPicPr>
          <p:nvPr/>
        </p:nvPicPr>
        <p:blipFill>
          <a:blip r:embed="rId1"/>
          <a:srcRect/>
          <a:stretch>
            <a:fillRect/>
          </a:stretch>
        </p:blipFill>
        <p:spPr>
          <a:xfrm>
            <a:off x="86995" y="2079308"/>
            <a:ext cx="8928735" cy="400685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申报作废</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443230" y="3698875"/>
            <a:ext cx="551180" cy="4895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标注 1"/>
          <p:cNvSpPr/>
          <p:nvPr/>
        </p:nvSpPr>
        <p:spPr>
          <a:xfrm>
            <a:off x="915035" y="5157470"/>
            <a:ext cx="7374255" cy="85153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进入申报作废界面，勾选需要作废的申报表，选择对应的申报信息后，点击【作废】按钮完成作废。</a:t>
            </a:r>
            <a:endParaRPr lang="zh-CN" altLang="en-US" sz="2400" b="1">
              <a:solidFill>
                <a:schemeClr val="tx1"/>
              </a:solidFill>
              <a:latin typeface="仿宋" panose="02010609060101010101" charset="-122"/>
              <a:ea typeface="仿宋" panose="02010609060101010101" charset="-122"/>
              <a:sym typeface="+mn-ea"/>
            </a:endParaRPr>
          </a:p>
        </p:txBody>
      </p:sp>
      <p:sp>
        <p:nvSpPr>
          <p:cNvPr id="8" name="矩形 7"/>
          <p:cNvSpPr/>
          <p:nvPr/>
        </p:nvSpPr>
        <p:spPr>
          <a:xfrm>
            <a:off x="971550" y="3310890"/>
            <a:ext cx="242570" cy="3073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1691640" y="2159635"/>
            <a:ext cx="5372100" cy="2857500"/>
          </a:xfrm>
          <a:prstGeom prst="rect">
            <a:avLst/>
          </a:prstGeom>
          <a:ln w="22225">
            <a:solidFill>
              <a:schemeClr val="accent1"/>
            </a:solidFill>
          </a:ln>
        </p:spPr>
      </p:pic>
      <p:sp>
        <p:nvSpPr>
          <p:cNvPr id="12" name="矩形 11"/>
          <p:cNvSpPr/>
          <p:nvPr/>
        </p:nvSpPr>
        <p:spPr>
          <a:xfrm>
            <a:off x="6515735" y="2757170"/>
            <a:ext cx="392430" cy="9493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stretch>
            <a:fillRect/>
          </a:stretch>
        </p:blipFill>
        <p:spPr>
          <a:xfrm>
            <a:off x="3629025" y="3068955"/>
            <a:ext cx="1885950" cy="1038225"/>
          </a:xfrm>
          <a:prstGeom prst="rect">
            <a:avLst/>
          </a:prstGeom>
          <a:ln w="19050">
            <a:solidFill>
              <a:schemeClr val="accent1"/>
            </a:solidFill>
          </a:ln>
        </p:spPr>
      </p:pic>
      <p:sp>
        <p:nvSpPr>
          <p:cNvPr id="15" name="矩形 14"/>
          <p:cNvSpPr/>
          <p:nvPr/>
        </p:nvSpPr>
        <p:spPr>
          <a:xfrm>
            <a:off x="4303395" y="3783965"/>
            <a:ext cx="589280" cy="2584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8" grpId="0" bldLvl="0" animBg="1"/>
      <p:bldP spid="12" grpId="0" bldLvl="0" animBg="1"/>
      <p:bldP spid="15" grpId="0" bldLvl="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descr="C:\Users\aa\Desktop\测试问题汇总\需求\临时存出图片\税款缴纳001.jpg税款缴纳001"/>
          <p:cNvPicPr>
            <a:picLocks noChangeAspect="1"/>
          </p:cNvPicPr>
          <p:nvPr/>
        </p:nvPicPr>
        <p:blipFill>
          <a:blip r:embed="rId1"/>
          <a:srcRect/>
          <a:stretch>
            <a:fillRect/>
          </a:stretch>
        </p:blipFill>
        <p:spPr>
          <a:xfrm>
            <a:off x="283210" y="1605280"/>
            <a:ext cx="8536305" cy="477393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税费缴纳</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562610" y="3961765"/>
            <a:ext cx="640080" cy="61468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标注 1"/>
          <p:cNvSpPr/>
          <p:nvPr/>
        </p:nvSpPr>
        <p:spPr>
          <a:xfrm>
            <a:off x="638175" y="5589270"/>
            <a:ext cx="7867650" cy="86106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进入税费缴纳界面，点击【获取待缴款信息】按钮获取缴款信息。选择缴款方式后点击确认带出待缴款信息。</a:t>
            </a:r>
            <a:endParaRPr lang="zh-CN" altLang="en-US" sz="2400" b="1">
              <a:solidFill>
                <a:schemeClr val="tx1"/>
              </a:solidFill>
              <a:latin typeface="仿宋" panose="02010609060101010101" charset="-122"/>
              <a:ea typeface="仿宋" panose="02010609060101010101" charset="-122"/>
              <a:sym typeface="+mn-ea"/>
            </a:endParaRPr>
          </a:p>
        </p:txBody>
      </p:sp>
      <p:sp>
        <p:nvSpPr>
          <p:cNvPr id="6" name="矩形 5"/>
          <p:cNvSpPr/>
          <p:nvPr/>
        </p:nvSpPr>
        <p:spPr>
          <a:xfrm>
            <a:off x="2289810" y="5119370"/>
            <a:ext cx="1080135" cy="31305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2123440" y="2421255"/>
            <a:ext cx="4686935" cy="2412365"/>
          </a:xfrm>
          <a:prstGeom prst="rect">
            <a:avLst/>
          </a:prstGeom>
          <a:ln w="22225">
            <a:solidFill>
              <a:schemeClr val="accent1"/>
            </a:solidFill>
          </a:ln>
        </p:spPr>
      </p:pic>
      <p:sp>
        <p:nvSpPr>
          <p:cNvPr id="9" name="矩形 8"/>
          <p:cNvSpPr/>
          <p:nvPr/>
        </p:nvSpPr>
        <p:spPr>
          <a:xfrm>
            <a:off x="2256155" y="2752090"/>
            <a:ext cx="786765" cy="3943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229100" y="4565015"/>
            <a:ext cx="443865" cy="2565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6" grpId="0" bldLvl="0" animBg="1"/>
      <p:bldP spid="9" grpId="0" bldLvl="0" animBg="1"/>
      <p:bldP spid="11" grpId="0" bldLvl="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descr="C:\Users\aa\Desktop\测试问题汇总\需求\临时存出图片\缴款电子0001.jpg缴款电子0001"/>
          <p:cNvPicPr>
            <a:picLocks noChangeAspect="1"/>
          </p:cNvPicPr>
          <p:nvPr/>
        </p:nvPicPr>
        <p:blipFill>
          <a:blip r:embed="rId1"/>
          <a:srcRect/>
          <a:stretch>
            <a:fillRect/>
          </a:stretch>
        </p:blipFill>
        <p:spPr>
          <a:xfrm>
            <a:off x="151765" y="1524000"/>
            <a:ext cx="8846185" cy="482092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税费缴纳</a:t>
            </a:r>
            <a:endParaRPr lang="zh-CN" altLang="en-US" sz="2400" b="1">
              <a:solidFill>
                <a:schemeClr val="tx1"/>
              </a:solidFill>
              <a:latin typeface="仿宋" panose="02010609060101010101" charset="-122"/>
              <a:ea typeface="仿宋" panose="02010609060101010101" charset="-122"/>
              <a:sym typeface="+mn-ea"/>
            </a:endParaRPr>
          </a:p>
        </p:txBody>
      </p:sp>
      <p:sp>
        <p:nvSpPr>
          <p:cNvPr id="2" name="圆角矩形标注 1"/>
          <p:cNvSpPr/>
          <p:nvPr/>
        </p:nvSpPr>
        <p:spPr>
          <a:xfrm>
            <a:off x="1714500" y="5589270"/>
            <a:ext cx="5063490" cy="86106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勾选需要缴款的信息，点击缴款后再次点击确定完成税款缴纳。</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1036320" y="2752090"/>
            <a:ext cx="415290" cy="97091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03905" y="5151120"/>
            <a:ext cx="763270" cy="2774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1835785" y="2165985"/>
            <a:ext cx="5400675" cy="2790825"/>
          </a:xfrm>
          <a:prstGeom prst="rect">
            <a:avLst/>
          </a:prstGeom>
          <a:ln w="22225">
            <a:solidFill>
              <a:schemeClr val="accent1"/>
            </a:solidFill>
          </a:ln>
        </p:spPr>
      </p:pic>
      <p:sp>
        <p:nvSpPr>
          <p:cNvPr id="14" name="矩形 13"/>
          <p:cNvSpPr/>
          <p:nvPr/>
        </p:nvSpPr>
        <p:spPr>
          <a:xfrm>
            <a:off x="3871595" y="4605655"/>
            <a:ext cx="599440" cy="2774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12" grpId="0" bldLvl="0" animBg="1"/>
      <p:bldP spid="14"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5" descr="C:\Users\aa\Desktop\测试问题汇总\需求\临时存出图片\完税证明001.jpg完税证明001"/>
          <p:cNvPicPr>
            <a:picLocks noChangeAspect="1"/>
          </p:cNvPicPr>
          <p:nvPr/>
        </p:nvPicPr>
        <p:blipFill>
          <a:blip r:embed="rId1"/>
          <a:srcRect/>
          <a:stretch>
            <a:fillRect/>
          </a:stretch>
        </p:blipFill>
        <p:spPr>
          <a:xfrm>
            <a:off x="201930" y="1579880"/>
            <a:ext cx="8794750" cy="4861560"/>
          </a:xfrm>
          <a:prstGeom prst="rect">
            <a:avLst/>
          </a:prstGeom>
          <a:noFill/>
          <a:ln w="9525">
            <a:noFill/>
          </a:ln>
        </p:spPr>
      </p:pic>
      <p:sp>
        <p:nvSpPr>
          <p:cNvPr id="2" name="圆角矩形标注 1"/>
          <p:cNvSpPr/>
          <p:nvPr/>
        </p:nvSpPr>
        <p:spPr>
          <a:xfrm>
            <a:off x="1714500" y="5129530"/>
            <a:ext cx="5869305" cy="13208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缴款完成后，可在</a:t>
            </a:r>
            <a:r>
              <a:rPr lang="en-US" altLang="zh-CN" sz="2400" b="1">
                <a:solidFill>
                  <a:schemeClr val="tx1"/>
                </a:solidFill>
                <a:latin typeface="仿宋" panose="02010609060101010101" charset="-122"/>
                <a:ea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完税证明</a:t>
            </a:r>
            <a:r>
              <a:rPr lang="en-US" altLang="zh-CN" sz="2400" b="1">
                <a:solidFill>
                  <a:schemeClr val="tx1"/>
                </a:solidFill>
                <a:latin typeface="仿宋" panose="02010609060101010101" charset="-122"/>
                <a:ea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界面下选择缴款日期及税款所属期打印缴款凭证和开具完税证明。</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624840" y="4119880"/>
            <a:ext cx="443865" cy="5283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完税证明</a:t>
            </a:r>
            <a:endParaRPr lang="zh-CN" altLang="en-US" sz="2400" b="1">
              <a:solidFill>
                <a:schemeClr val="tx1"/>
              </a:solidFill>
              <a:latin typeface="仿宋" panose="02010609060101010101" charset="-122"/>
              <a:ea typeface="仿宋" panose="02010609060101010101" charset="-122"/>
              <a:sym typeface="+mn-ea"/>
            </a:endParaRPr>
          </a:p>
        </p:txBody>
      </p:sp>
      <p:sp>
        <p:nvSpPr>
          <p:cNvPr id="6" name="矩形 5"/>
          <p:cNvSpPr/>
          <p:nvPr/>
        </p:nvSpPr>
        <p:spPr>
          <a:xfrm>
            <a:off x="3540125" y="3189605"/>
            <a:ext cx="918845" cy="10642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102225" y="3183890"/>
            <a:ext cx="918845" cy="10642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2.3</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合并申报纳税</a:t>
            </a:r>
            <a:endParaRPr lang="en-US" altLang="zh-CN"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6" grpId="0" bldLvl="0" animBg="1"/>
      <p:bldP spid="8" grpId="0" bldLvl="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238" y="4205685"/>
            <a:ext cx="9144000" cy="925116"/>
          </a:xfrm>
          <a:prstGeom prst="rect">
            <a:avLst/>
          </a:prstGeom>
          <a:gradFill flip="none">
            <a:gsLst>
              <a:gs pos="0">
                <a:srgbClr val="007BD3"/>
              </a:gs>
              <a:gs pos="100000">
                <a:srgbClr val="034373"/>
              </a:gs>
            </a:gsLst>
            <a:lin ang="54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82" name="文本框 47"/>
          <p:cNvSpPr txBox="1"/>
          <p:nvPr/>
        </p:nvSpPr>
        <p:spPr>
          <a:xfrm>
            <a:off x="3271328" y="2348880"/>
            <a:ext cx="2600708" cy="807911"/>
          </a:xfrm>
          <a:prstGeom prst="rect">
            <a:avLst/>
          </a:prstGeom>
          <a:noFill/>
          <a:ln w="9525">
            <a:noFill/>
          </a:ln>
        </p:spPr>
        <p:txBody>
          <a:bodyPr wrap="none" lIns="68578" tIns="34289" rIns="68578" bIns="34289" anchor="t">
            <a:spAutoFit/>
          </a:bodyPr>
          <a:lstStyle/>
          <a:p>
            <a:pPr algn="ctr"/>
            <a:r>
              <a:rPr lang="zh-CN" altLang="en-US" sz="4800" b="1" noProof="1" smtClean="0">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rPr>
              <a:t>谢谢观看</a:t>
            </a:r>
            <a:endParaRPr lang="zh-CN" altLang="en-US" sz="4800" b="1" noProof="1">
              <a:solidFill>
                <a:srgbClr val="2F5597"/>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083" name="文本框 45"/>
          <p:cNvSpPr txBox="1"/>
          <p:nvPr/>
        </p:nvSpPr>
        <p:spPr>
          <a:xfrm>
            <a:off x="2642235" y="4450080"/>
            <a:ext cx="3858895" cy="436245"/>
          </a:xfrm>
          <a:prstGeom prst="rect">
            <a:avLst/>
          </a:prstGeom>
          <a:noFill/>
          <a:ln w="9525">
            <a:noFill/>
          </a:ln>
        </p:spPr>
        <p:txBody>
          <a:bodyPr wrap="square" lIns="68577" tIns="34288" rIns="68577" bIns="34288" anchor="t">
            <a:spAutoFit/>
          </a:bodyPr>
          <a:lstStyle/>
          <a:p>
            <a:pPr algn="ctr"/>
            <a:r>
              <a:rPr lang="zh-CN" altLang="en-US" sz="2400" b="1"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cs"/>
                <a:sym typeface="Arial" panose="020B0604020202020204" pitchFamily="34" charset="0"/>
              </a:rPr>
              <a:t>国家税务总局山西省税务局</a:t>
            </a:r>
            <a:endParaRPr lang="zh-CN" altLang="en-US" sz="2400" b="1" noProof="1">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6146" name="图片 1" descr="t01cde8ac50fb26998c"/>
          <p:cNvPicPr>
            <a:picLocks noChangeAspect="1"/>
          </p:cNvPicPr>
          <p:nvPr/>
        </p:nvPicPr>
        <p:blipFill>
          <a:blip r:embed="rId1"/>
          <a:stretch>
            <a:fillRect/>
          </a:stretch>
        </p:blipFill>
        <p:spPr>
          <a:xfrm>
            <a:off x="3923928" y="903605"/>
            <a:ext cx="1137285" cy="990600"/>
          </a:xfrm>
          <a:prstGeom prst="rect">
            <a:avLst/>
          </a:prstGeom>
          <a:noFill/>
          <a:ln w="9525">
            <a:noFill/>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124075" y="3390900"/>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2.1</a:t>
            </a:r>
            <a:endParaRPr lang="en-US" altLang="zh-CN" sz="4400" b="1">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chemeClr val="bg1"/>
                </a:solidFill>
                <a:latin typeface="楷体" panose="02010609060101010101" charset="-122"/>
                <a:ea typeface="楷体" panose="02010609060101010101" charset="-122"/>
                <a:sym typeface="+mn-ea"/>
              </a:rPr>
              <a:t>进入路径及主要功能模块</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电子税务局</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登录方式</a:t>
            </a:r>
            <a:endParaRPr lang="zh-CN" altLang="en-US" sz="2400" b="1">
              <a:solidFill>
                <a:schemeClr val="tx1"/>
              </a:solidFill>
              <a:latin typeface="仿宋" panose="02010609060101010101" charset="-122"/>
              <a:ea typeface="仿宋" panose="02010609060101010101" charset="-122"/>
              <a:sym typeface="+mn-ea"/>
            </a:endParaRPr>
          </a:p>
        </p:txBody>
      </p:sp>
      <p:sp>
        <p:nvSpPr>
          <p:cNvPr id="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2.1</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电子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进入路径及功能模块介绍</a:t>
            </a:r>
            <a:endParaRPr lang="en-US" altLang="zh-CN" sz="2500" b="1" spc="80" dirty="0">
              <a:solidFill>
                <a:srgbClr val="2A65AC"/>
              </a:solidFill>
              <a:latin typeface="楷体" panose="02010609060101010101" charset="-122"/>
              <a:ea typeface="楷体" panose="02010609060101010101" charset="-122"/>
              <a:sym typeface="+mn-ea"/>
            </a:endParaRPr>
          </a:p>
        </p:txBody>
      </p:sp>
      <p:pic>
        <p:nvPicPr>
          <p:cNvPr id="2" name="图片 1"/>
          <p:cNvPicPr>
            <a:picLocks noChangeAspect="1"/>
          </p:cNvPicPr>
          <p:nvPr/>
        </p:nvPicPr>
        <p:blipFill>
          <a:blip r:embed="rId1"/>
          <a:stretch>
            <a:fillRect/>
          </a:stretch>
        </p:blipFill>
        <p:spPr>
          <a:xfrm>
            <a:off x="133985" y="1701165"/>
            <a:ext cx="8886825" cy="4477385"/>
          </a:xfrm>
          <a:prstGeom prst="rect">
            <a:avLst/>
          </a:prstGeom>
          <a:noFill/>
          <a:ln w="9525">
            <a:noFill/>
          </a:ln>
        </p:spPr>
      </p:pic>
      <p:sp>
        <p:nvSpPr>
          <p:cNvPr id="12" name="圆角矩形标注 11"/>
          <p:cNvSpPr/>
          <p:nvPr/>
        </p:nvSpPr>
        <p:spPr>
          <a:xfrm>
            <a:off x="3344545" y="3573145"/>
            <a:ext cx="5152390" cy="173291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方式一：通过国家税务总局山西省税务局门户网站，点击山西省电子税务局的链接进行登录。</a:t>
            </a:r>
            <a:endParaRPr lang="zh-CN" altLang="en-US" sz="2400" b="1">
              <a:solidFill>
                <a:schemeClr val="tx1"/>
              </a:solidFill>
              <a:latin typeface="仿宋" panose="02010609060101010101" charset="-122"/>
              <a:ea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sym typeface="+mn-ea"/>
              </a:rPr>
              <a:t>http://shanxi.chinatax.gov.cn</a:t>
            </a:r>
            <a:endParaRPr lang="zh-CN" altLang="en-US" sz="2400" b="1">
              <a:solidFill>
                <a:schemeClr val="tx1"/>
              </a:solidFill>
              <a:latin typeface="仿宋" panose="02010609060101010101" charset="-122"/>
              <a:ea typeface="仿宋" panose="02010609060101010101" charset="-122"/>
              <a:sym typeface="+mn-ea"/>
            </a:endParaRPr>
          </a:p>
        </p:txBody>
      </p:sp>
      <p:sp>
        <p:nvSpPr>
          <p:cNvPr id="14" name="矩形 13"/>
          <p:cNvSpPr/>
          <p:nvPr/>
        </p:nvSpPr>
        <p:spPr>
          <a:xfrm>
            <a:off x="505460" y="3423285"/>
            <a:ext cx="2198370" cy="12573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a:stretch>
            <a:fillRect/>
          </a:stretch>
        </p:blipFill>
        <p:spPr>
          <a:xfrm>
            <a:off x="179705" y="1534795"/>
            <a:ext cx="8694420" cy="483044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电子税务局</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登录方式</a:t>
            </a:r>
            <a:endParaRPr lang="zh-CN" altLang="en-US" sz="2400" b="1">
              <a:solidFill>
                <a:schemeClr val="tx1"/>
              </a:solidFill>
              <a:latin typeface="仿宋" panose="02010609060101010101" charset="-122"/>
              <a:ea typeface="仿宋" panose="02010609060101010101" charset="-122"/>
              <a:sym typeface="+mn-ea"/>
            </a:endParaRPr>
          </a:p>
        </p:txBody>
      </p:sp>
      <p:sp>
        <p:nvSpPr>
          <p:cNvPr id="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2.1</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电子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进入路径及功能模块介绍</a:t>
            </a:r>
            <a:endParaRPr lang="en-US" altLang="zh-CN" sz="2500" b="1" spc="80" dirty="0">
              <a:solidFill>
                <a:srgbClr val="2A65AC"/>
              </a:solidFill>
              <a:latin typeface="楷体" panose="02010609060101010101" charset="-122"/>
              <a:ea typeface="楷体" panose="02010609060101010101" charset="-122"/>
              <a:sym typeface="+mn-ea"/>
            </a:endParaRPr>
          </a:p>
        </p:txBody>
      </p:sp>
      <p:sp>
        <p:nvSpPr>
          <p:cNvPr id="12" name="圆角矩形标注 11"/>
          <p:cNvSpPr/>
          <p:nvPr/>
        </p:nvSpPr>
        <p:spPr>
          <a:xfrm>
            <a:off x="315595" y="5027930"/>
            <a:ext cx="8490585" cy="106997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方式二：使用国家税务总局山西省电子税务局网址登录。</a:t>
            </a:r>
            <a:endParaRPr lang="zh-CN" altLang="en-US" sz="2400" b="1">
              <a:solidFill>
                <a:schemeClr val="tx1"/>
              </a:solidFill>
              <a:latin typeface="仿宋" panose="02010609060101010101" charset="-122"/>
              <a:ea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sym typeface="+mn-ea"/>
              </a:rPr>
              <a:t>https://etax.shanxi.chinatax.gov.cn/login</a:t>
            </a:r>
            <a:endParaRPr lang="zh-CN" altLang="en-US" sz="2400" b="1">
              <a:solidFill>
                <a:schemeClr val="tx1"/>
              </a:solidFill>
              <a:latin typeface="仿宋" panose="02010609060101010101" charset="-122"/>
              <a:ea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p:cNvPicPr>
            <a:picLocks noChangeAspect="1"/>
          </p:cNvPicPr>
          <p:nvPr/>
        </p:nvPicPr>
        <p:blipFill>
          <a:blip r:embed="rId1"/>
          <a:stretch>
            <a:fillRect/>
          </a:stretch>
        </p:blipFill>
        <p:spPr>
          <a:xfrm>
            <a:off x="123825" y="1976755"/>
            <a:ext cx="8809355" cy="4641215"/>
          </a:xfrm>
          <a:prstGeom prst="rect">
            <a:avLst/>
          </a:prstGeom>
          <a:noFill/>
          <a:ln>
            <a:noFill/>
          </a:ln>
        </p:spPr>
      </p:pic>
      <p:pic>
        <p:nvPicPr>
          <p:cNvPr id="15" name="图片 14"/>
          <p:cNvPicPr>
            <a:picLocks noChangeAspect="1"/>
          </p:cNvPicPr>
          <p:nvPr/>
        </p:nvPicPr>
        <p:blipFill>
          <a:blip r:embed="rId2"/>
          <a:stretch>
            <a:fillRect/>
          </a:stretch>
        </p:blipFill>
        <p:spPr>
          <a:xfrm>
            <a:off x="123825" y="2554605"/>
            <a:ext cx="8867775" cy="3912235"/>
          </a:xfrm>
          <a:prstGeom prst="rect">
            <a:avLst/>
          </a:prstGeom>
        </p:spPr>
      </p:pic>
      <p:pic>
        <p:nvPicPr>
          <p:cNvPr id="2" name="图片 9"/>
          <p:cNvPicPr>
            <a:picLocks noChangeAspect="1"/>
          </p:cNvPicPr>
          <p:nvPr/>
        </p:nvPicPr>
        <p:blipFill>
          <a:blip r:embed="rId3"/>
          <a:stretch>
            <a:fillRect/>
          </a:stretch>
        </p:blipFill>
        <p:spPr>
          <a:xfrm>
            <a:off x="123825" y="1916430"/>
            <a:ext cx="8918575" cy="470154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电子税务局</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进入路径</a:t>
            </a:r>
            <a:endParaRPr lang="zh-CN" altLang="en-US" sz="2400" b="1">
              <a:solidFill>
                <a:schemeClr val="tx1"/>
              </a:solidFill>
              <a:latin typeface="仿宋" panose="02010609060101010101" charset="-122"/>
              <a:ea typeface="仿宋" panose="02010609060101010101" charset="-122"/>
              <a:sym typeface="+mn-ea"/>
            </a:endParaRPr>
          </a:p>
        </p:txBody>
      </p:sp>
      <p:sp>
        <p:nvSpPr>
          <p:cNvPr id="5" name="TextBox 25"/>
          <p:cNvSpPr txBox="1"/>
          <p:nvPr/>
        </p:nvSpPr>
        <p:spPr>
          <a:xfrm>
            <a:off x="77470" y="43053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2.1</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电子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税务局</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进入路径及功能模块介绍</a:t>
            </a:r>
            <a:endParaRPr lang="en-US" altLang="zh-CN" sz="2500" b="1" spc="80" dirty="0">
              <a:solidFill>
                <a:srgbClr val="2A65AC"/>
              </a:solidFill>
              <a:latin typeface="楷体" panose="02010609060101010101" charset="-122"/>
              <a:ea typeface="楷体" panose="02010609060101010101" charset="-122"/>
              <a:sym typeface="+mn-ea"/>
            </a:endParaRPr>
          </a:p>
        </p:txBody>
      </p:sp>
      <p:sp>
        <p:nvSpPr>
          <p:cNvPr id="14" name="矩形 13"/>
          <p:cNvSpPr/>
          <p:nvPr/>
        </p:nvSpPr>
        <p:spPr>
          <a:xfrm>
            <a:off x="2851150" y="5263515"/>
            <a:ext cx="1249680" cy="9626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5"/>
          <p:cNvSpPr/>
          <p:nvPr/>
        </p:nvSpPr>
        <p:spPr>
          <a:xfrm>
            <a:off x="19050" y="1485265"/>
            <a:ext cx="8990965" cy="106997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进入首页→【我要办税】→【税费申报及缴纳】→</a:t>
            </a:r>
            <a:endParaRPr lang="zh-CN" altLang="en-US" sz="2400" b="1">
              <a:solidFill>
                <a:schemeClr val="tx1"/>
              </a:solidFill>
              <a:latin typeface="仿宋" panose="02010609060101010101" charset="-122"/>
              <a:ea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sym typeface="+mn-ea"/>
              </a:rPr>
              <a:t>【财产和行为税税源明细报告】【财产和行为税合并纳税申报】</a:t>
            </a:r>
            <a:endParaRPr lang="zh-CN" altLang="en-US" sz="2400" b="1">
              <a:solidFill>
                <a:schemeClr val="tx1"/>
              </a:solidFill>
              <a:latin typeface="仿宋" panose="02010609060101010101" charset="-122"/>
              <a:ea typeface="仿宋" panose="02010609060101010101" charset="-122"/>
              <a:sym typeface="+mn-ea"/>
            </a:endParaRPr>
          </a:p>
        </p:txBody>
      </p:sp>
      <p:sp>
        <p:nvSpPr>
          <p:cNvPr id="10" name="矩形 9"/>
          <p:cNvSpPr/>
          <p:nvPr/>
        </p:nvSpPr>
        <p:spPr>
          <a:xfrm>
            <a:off x="2915920" y="3861435"/>
            <a:ext cx="968375" cy="4946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95605" y="5157470"/>
            <a:ext cx="895985" cy="5708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24075" y="2853055"/>
            <a:ext cx="886460" cy="7124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a:stretch>
            <a:fillRect/>
          </a:stretch>
        </p:blipFill>
        <p:spPr>
          <a:xfrm>
            <a:off x="1475740" y="2348865"/>
            <a:ext cx="6457950" cy="3181350"/>
          </a:xfrm>
          <a:prstGeom prst="rect">
            <a:avLst/>
          </a:prstGeom>
        </p:spPr>
      </p:pic>
      <p:cxnSp>
        <p:nvCxnSpPr>
          <p:cNvPr id="20" name="直接连接符 19"/>
          <p:cNvCxnSpPr/>
          <p:nvPr/>
        </p:nvCxnSpPr>
        <p:spPr>
          <a:xfrm>
            <a:off x="244475" y="2393950"/>
            <a:ext cx="4057015"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572000" y="2393950"/>
            <a:ext cx="4057015"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5"/>
          <a:stretch>
            <a:fillRect/>
          </a:stretch>
        </p:blipFill>
        <p:spPr>
          <a:xfrm>
            <a:off x="395605" y="2743835"/>
            <a:ext cx="8231505" cy="3660140"/>
          </a:xfrm>
          <a:prstGeom prst="rect">
            <a:avLst/>
          </a:prstGeom>
        </p:spPr>
      </p:pic>
      <p:cxnSp>
        <p:nvCxnSpPr>
          <p:cNvPr id="23" name="直接连接符 22"/>
          <p:cNvCxnSpPr/>
          <p:nvPr/>
        </p:nvCxnSpPr>
        <p:spPr>
          <a:xfrm>
            <a:off x="1810385" y="2020570"/>
            <a:ext cx="159385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996055" y="2044065"/>
            <a:ext cx="2381885"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6" grpId="0" bldLvl="0" animBg="1"/>
      <p:bldP spid="10" grpId="0" bldLvl="0" animBg="1"/>
      <p:bldP spid="11" grpId="0" bldLvl="0" animBg="1"/>
      <p:bldP spid="11" grpId="1" animBg="1"/>
      <p:bldP spid="8" grpId="0" bldLvl="0" animBg="1"/>
      <p:bldP spid="8"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124075" y="3390900"/>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2.2</a:t>
            </a:r>
            <a:endParaRPr lang="en-US" altLang="zh-CN" sz="4400" b="1">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分税种的税源信息采集</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004199" y="-98172"/>
            <a:ext cx="3046562" cy="6067768"/>
            <a:chOff x="3156012" y="1887174"/>
            <a:chExt cx="3042108" cy="6066312"/>
          </a:xfrm>
        </p:grpSpPr>
        <p:grpSp>
          <p:nvGrpSpPr>
            <p:cNvPr id="13" name="组合 12"/>
            <p:cNvGrpSpPr/>
            <p:nvPr/>
          </p:nvGrpSpPr>
          <p:grpSpPr>
            <a:xfrm>
              <a:off x="3196269" y="2508398"/>
              <a:ext cx="3001851" cy="5445088"/>
              <a:chOff x="1967939" y="2499321"/>
              <a:chExt cx="3001851" cy="5607005"/>
            </a:xfrm>
            <a:effectLst>
              <a:outerShdw blurRad="50800" dist="38100" dir="5400000" algn="t" rotWithShape="0">
                <a:prstClr val="black">
                  <a:alpha val="40000"/>
                </a:prstClr>
              </a:outerShdw>
            </a:effectLst>
          </p:grpSpPr>
          <p:sp>
            <p:nvSpPr>
              <p:cNvPr id="14" name="圆角矩形 26"/>
              <p:cNvSpPr/>
              <p:nvPr/>
            </p:nvSpPr>
            <p:spPr>
              <a:xfrm>
                <a:off x="1967939" y="2499321"/>
                <a:ext cx="1013881" cy="5607005"/>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395095" y="360616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一</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57780" y="3657600"/>
            <a:ext cx="509206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环境保护税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p:cNvPicPr>
            <a:picLocks noChangeAspect="1"/>
          </p:cNvPicPr>
          <p:nvPr/>
        </p:nvPicPr>
        <p:blipFill>
          <a:blip r:embed="rId1"/>
          <a:stretch>
            <a:fillRect/>
          </a:stretch>
        </p:blipFill>
        <p:spPr>
          <a:xfrm>
            <a:off x="904240" y="2760345"/>
            <a:ext cx="7823835" cy="30473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新税源信息采集模块综述</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2428240" y="5308600"/>
            <a:ext cx="6162675" cy="781685"/>
          </a:xfrm>
          <a:prstGeom prst="wedgeRoundRectCallout">
            <a:avLst>
              <a:gd name="adj1" fmla="val -39325"/>
              <a:gd name="adj2" fmla="val -13261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第一部分包括五张采集表。</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1292860" y="3121660"/>
            <a:ext cx="3288030" cy="14839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92860" y="1443355"/>
            <a:ext cx="6558915" cy="1198880"/>
          </a:xfrm>
          <a:prstGeom prst="rect">
            <a:avLst/>
          </a:prstGeom>
          <a:noFill/>
        </p:spPr>
        <p:txBody>
          <a:bodyPr wrap="square" rtlCol="0">
            <a:spAutoFit/>
          </a:bodyPr>
          <a:lstStyle/>
          <a:p>
            <a:pPr indent="457200" fontAlgn="auto"/>
            <a:r>
              <a:rPr lang="en-US" altLang="zh-CN" sz="2400" b="1">
                <a:latin typeface="仿宋" panose="02010609060101010101" charset="-122"/>
                <a:ea typeface="仿宋" panose="02010609060101010101" charset="-122"/>
              </a:rPr>
              <a:t> </a:t>
            </a:r>
            <a:r>
              <a:rPr lang="zh-CN" altLang="en-US" sz="2400" b="1">
                <a:latin typeface="仿宋" panose="02010609060101010101" charset="-122"/>
                <a:ea typeface="仿宋" panose="02010609060101010101" charset="-122"/>
              </a:rPr>
              <a:t>环境保护税税源信息采集分为两大部分，即第一部分基础信息采集表和第二部分申报计算及减免信息采集表。</a:t>
            </a:r>
            <a:endParaRPr lang="zh-CN" altLang="en-US" sz="2400" b="1">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0" y="2208213"/>
            <a:ext cx="9144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bwMode="auto">
          <a:xfrm>
            <a:off x="2554288" y="1862138"/>
            <a:ext cx="752475" cy="3392487"/>
            <a:chOff x="2195736" y="1862498"/>
            <a:chExt cx="752843" cy="3391673"/>
          </a:xfrm>
        </p:grpSpPr>
        <p:grpSp>
          <p:nvGrpSpPr>
            <p:cNvPr id="29" name="组合 28"/>
            <p:cNvGrpSpPr/>
            <p:nvPr/>
          </p:nvGrpSpPr>
          <p:grpSpPr>
            <a:xfrm>
              <a:off x="2195736" y="2325561"/>
              <a:ext cx="745599" cy="2928610"/>
              <a:chOff x="2255044" y="2311047"/>
              <a:chExt cx="745599" cy="3015696"/>
            </a:xfrm>
            <a:effectLst>
              <a:outerShdw blurRad="50800" dist="38100" dir="5400000" algn="t" rotWithShape="0">
                <a:prstClr val="black">
                  <a:alpha val="40000"/>
                </a:prstClr>
              </a:outerShdw>
            </a:effectLst>
          </p:grpSpPr>
          <p:sp>
            <p:nvSpPr>
              <p:cNvPr id="27"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0"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1" name="TextBox 40"/>
            <p:cNvSpPr txBox="1"/>
            <p:nvPr/>
          </p:nvSpPr>
          <p:spPr>
            <a:xfrm>
              <a:off x="2339316" y="2768426"/>
              <a:ext cx="459965" cy="2103885"/>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rPr>
                <a:t>合并申报主要变化</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195736" y="1887174"/>
              <a:ext cx="752843" cy="639790"/>
              <a:chOff x="2195736" y="1887174"/>
              <a:chExt cx="752843" cy="639790"/>
            </a:xfrm>
            <a:effectLst>
              <a:outerShdw blurRad="50800" dist="38100" dir="5400000" algn="t" rotWithShape="0">
                <a:prstClr val="black">
                  <a:alpha val="40000"/>
                </a:prstClr>
              </a:outerShdw>
            </a:effectLst>
          </p:grpSpPr>
          <p:sp>
            <p:nvSpPr>
              <p:cNvPr id="24" name="六边形 23"/>
              <p:cNvSpPr/>
              <p:nvPr/>
            </p:nvSpPr>
            <p:spPr>
              <a:xfrm>
                <a:off x="2197457" y="1887174"/>
                <a:ext cx="742156" cy="639790"/>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六边形 30"/>
              <p:cNvSpPr/>
              <p:nvPr/>
            </p:nvSpPr>
            <p:spPr>
              <a:xfrm>
                <a:off x="2195736" y="1887174"/>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6410" name="TextBox 35"/>
            <p:cNvSpPr txBox="1">
              <a:spLocks noChangeArrowheads="1"/>
            </p:cNvSpPr>
            <p:nvPr/>
          </p:nvSpPr>
          <p:spPr bwMode="auto">
            <a:xfrm>
              <a:off x="2325800" y="1862498"/>
              <a:ext cx="542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1</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9" name="组合 8"/>
          <p:cNvGrpSpPr/>
          <p:nvPr/>
        </p:nvGrpSpPr>
        <p:grpSpPr bwMode="auto">
          <a:xfrm>
            <a:off x="3913505" y="1891000"/>
            <a:ext cx="757238" cy="3363625"/>
            <a:chOff x="3483374" y="1891353"/>
            <a:chExt cx="756131" cy="3362818"/>
          </a:xfrm>
        </p:grpSpPr>
        <p:sp>
          <p:nvSpPr>
            <p:cNvPr id="73" name="圆角矩形 26"/>
            <p:cNvSpPr/>
            <p:nvPr/>
          </p:nvSpPr>
          <p:spPr>
            <a:xfrm>
              <a:off x="3483374" y="2325561"/>
              <a:ext cx="532271" cy="2928610"/>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10" name="组合 9"/>
          <p:cNvGrpSpPr/>
          <p:nvPr/>
        </p:nvGrpSpPr>
        <p:grpSpPr bwMode="auto">
          <a:xfrm>
            <a:off x="5272723" y="1862138"/>
            <a:ext cx="754062" cy="3392487"/>
            <a:chOff x="4771012" y="1862498"/>
            <a:chExt cx="753879" cy="3391673"/>
          </a:xfrm>
        </p:grpSpPr>
        <p:grpSp>
          <p:nvGrpSpPr>
            <p:cNvPr id="77" name="组合 76"/>
            <p:cNvGrpSpPr/>
            <p:nvPr/>
          </p:nvGrpSpPr>
          <p:grpSpPr>
            <a:xfrm>
              <a:off x="4771012" y="2325561"/>
              <a:ext cx="745599" cy="2928610"/>
              <a:chOff x="2255044" y="2311047"/>
              <a:chExt cx="745599" cy="3015696"/>
            </a:xfrm>
            <a:effectLst>
              <a:outerShdw blurRad="50800" dist="38100" dir="5400000" algn="t" rotWithShape="0">
                <a:prstClr val="black">
                  <a:alpha val="40000"/>
                </a:prstClr>
              </a:outerShdw>
            </a:effectLst>
          </p:grpSpPr>
          <p:sp>
            <p:nvSpPr>
              <p:cNvPr id="78"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9"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82" name="TextBox 81"/>
            <p:cNvSpPr txBox="1"/>
            <p:nvPr/>
          </p:nvSpPr>
          <p:spPr>
            <a:xfrm>
              <a:off x="4914488" y="2768426"/>
              <a:ext cx="459628" cy="2465748"/>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rPr>
                <a:t>电子税务局操作介绍</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772048" y="1887174"/>
              <a:ext cx="752843" cy="639790"/>
              <a:chOff x="4772048" y="1887174"/>
              <a:chExt cx="752843" cy="639790"/>
            </a:xfrm>
            <a:effectLst>
              <a:outerShdw blurRad="50800" dist="38100" dir="5400000" algn="t" rotWithShape="0">
                <a:prstClr val="black">
                  <a:alpha val="40000"/>
                </a:prstClr>
              </a:outerShdw>
            </a:effectLst>
          </p:grpSpPr>
          <p:sp>
            <p:nvSpPr>
              <p:cNvPr id="80" name="六边形 79"/>
              <p:cNvSpPr/>
              <p:nvPr/>
            </p:nvSpPr>
            <p:spPr>
              <a:xfrm>
                <a:off x="4772733" y="1887174"/>
                <a:ext cx="742156" cy="639790"/>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5" name="六边形 30"/>
              <p:cNvSpPr/>
              <p:nvPr/>
            </p:nvSpPr>
            <p:spPr>
              <a:xfrm>
                <a:off x="4772048" y="1889555"/>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6402" name="TextBox 80"/>
            <p:cNvSpPr txBox="1">
              <a:spLocks noChangeArrowheads="1"/>
            </p:cNvSpPr>
            <p:nvPr/>
          </p:nvSpPr>
          <p:spPr bwMode="auto">
            <a:xfrm>
              <a:off x="4901076" y="1862498"/>
              <a:ext cx="542409" cy="70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en-US" altLang="zh-CN" sz="4000" b="1">
                <a:solidFill>
                  <a:srgbClr val="FFFFFF"/>
                </a:solidFill>
                <a:latin typeface="Arial" panose="020B0604020202020204" pitchFamily="34" charset="0"/>
                <a:cs typeface="Arial" panose="020B0604020202020204" pitchFamily="34" charset="0"/>
              </a:endParaRPr>
            </a:p>
          </p:txBody>
        </p:sp>
      </p:grpSp>
      <p:grpSp>
        <p:nvGrpSpPr>
          <p:cNvPr id="43" name="组合 42"/>
          <p:cNvGrpSpPr/>
          <p:nvPr/>
        </p:nvGrpSpPr>
        <p:grpSpPr bwMode="auto">
          <a:xfrm>
            <a:off x="0" y="209550"/>
            <a:ext cx="2541588" cy="1108075"/>
            <a:chOff x="0" y="332656"/>
            <a:chExt cx="2541776" cy="1107996"/>
          </a:xfrm>
        </p:grpSpPr>
        <p:sp>
          <p:nvSpPr>
            <p:cNvPr id="44" name="矩形 43"/>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5" name="矩形 44"/>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16394" name="TextBox 45"/>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新税源信息采集模块综述</a:t>
            </a:r>
            <a:endParaRPr lang="zh-CN" altLang="en-US" sz="2400" b="1">
              <a:latin typeface="仿宋" panose="02010609060101010101" charset="-122"/>
              <a:ea typeface="仿宋" panose="02010609060101010101" charset="-122"/>
            </a:endParaRPr>
          </a:p>
        </p:txBody>
      </p:sp>
      <p:sp>
        <p:nvSpPr>
          <p:cNvPr id="2" name="文本框 1"/>
          <p:cNvSpPr txBox="1"/>
          <p:nvPr/>
        </p:nvSpPr>
        <p:spPr>
          <a:xfrm>
            <a:off x="1292860" y="1443355"/>
            <a:ext cx="6558915" cy="829945"/>
          </a:xfrm>
          <a:prstGeom prst="rect">
            <a:avLst/>
          </a:prstGeom>
          <a:noFill/>
        </p:spPr>
        <p:txBody>
          <a:bodyPr wrap="square" rtlCol="0">
            <a:spAutoFit/>
          </a:bodyPr>
          <a:lstStyle/>
          <a:p>
            <a:pPr indent="457200" fontAlgn="auto"/>
            <a:r>
              <a:rPr lang="zh-CN" altLang="en-US" sz="2400" b="1">
                <a:latin typeface="仿宋" panose="02010609060101010101" charset="-122"/>
                <a:ea typeface="仿宋" panose="02010609060101010101" charset="-122"/>
              </a:rPr>
              <a:t>第二部分包括按期申报和按次申报两种模式。</a:t>
            </a:r>
            <a:endParaRPr lang="zh-CN" altLang="en-US" sz="2400" b="1">
              <a:latin typeface="仿宋" panose="02010609060101010101" charset="-122"/>
              <a:ea typeface="仿宋" panose="02010609060101010101" charset="-122"/>
            </a:endParaRPr>
          </a:p>
        </p:txBody>
      </p:sp>
      <p:pic>
        <p:nvPicPr>
          <p:cNvPr id="19" name="图片 8"/>
          <p:cNvPicPr>
            <a:picLocks noChangeAspect="1"/>
          </p:cNvPicPr>
          <p:nvPr/>
        </p:nvPicPr>
        <p:blipFill>
          <a:blip r:embed="rId1"/>
          <a:stretch>
            <a:fillRect/>
          </a:stretch>
        </p:blipFill>
        <p:spPr>
          <a:xfrm>
            <a:off x="833120" y="2124710"/>
            <a:ext cx="3797935" cy="3723005"/>
          </a:xfrm>
          <a:prstGeom prst="rect">
            <a:avLst/>
          </a:prstGeom>
          <a:noFill/>
          <a:ln w="28575" cmpd="sng">
            <a:solidFill>
              <a:schemeClr val="accent1">
                <a:shade val="50000"/>
              </a:schemeClr>
            </a:solidFill>
            <a:prstDash val="solid"/>
          </a:ln>
        </p:spPr>
      </p:pic>
      <p:pic>
        <p:nvPicPr>
          <p:cNvPr id="18" name="图片 7"/>
          <p:cNvPicPr>
            <a:picLocks noChangeAspect="1"/>
          </p:cNvPicPr>
          <p:nvPr/>
        </p:nvPicPr>
        <p:blipFill>
          <a:blip r:embed="rId2"/>
          <a:stretch>
            <a:fillRect/>
          </a:stretch>
        </p:blipFill>
        <p:spPr>
          <a:xfrm>
            <a:off x="4787900" y="2124710"/>
            <a:ext cx="3547745" cy="1382395"/>
          </a:xfrm>
          <a:prstGeom prst="rect">
            <a:avLst/>
          </a:prstGeom>
          <a:noFill/>
          <a:ln w="28575" cmpd="sng">
            <a:solidFill>
              <a:schemeClr val="accent1">
                <a:shade val="50000"/>
              </a:schemeClr>
            </a:solidFill>
            <a:prstDash val="solid"/>
          </a:ln>
        </p:spPr>
      </p:pic>
      <p:sp>
        <p:nvSpPr>
          <p:cNvPr id="4" name="圆角矩形标注 3"/>
          <p:cNvSpPr/>
          <p:nvPr/>
        </p:nvSpPr>
        <p:spPr>
          <a:xfrm>
            <a:off x="4711700" y="3587750"/>
            <a:ext cx="3705860" cy="2666365"/>
          </a:xfrm>
          <a:prstGeom prst="wedgeRoundRectCallout">
            <a:avLst>
              <a:gd name="adj1" fmla="val -23827"/>
              <a:gd name="adj2" fmla="val -1718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457200" algn="l" fontAlgn="auto"/>
            <a:r>
              <a:rPr lang="zh-CN" altLang="en-US" sz="2400" b="1">
                <a:solidFill>
                  <a:schemeClr val="tx1"/>
                </a:solidFill>
                <a:latin typeface="仿宋" panose="02010609060101010101" charset="-122"/>
                <a:ea typeface="仿宋" panose="02010609060101010101" charset="-122"/>
                <a:sym typeface="+mn-ea"/>
              </a:rPr>
              <a:t>对于首次申报的企业，需要</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先采集环境保护税基础信息，对于非首次申报的企业，可直接填写申报计算及减免信息采集表。</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3" name="圆角矩形标注 2"/>
          <p:cNvSpPr/>
          <p:nvPr/>
        </p:nvSpPr>
        <p:spPr>
          <a:xfrm>
            <a:off x="1474470" y="267271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3200" b="1">
                <a:solidFill>
                  <a:srgbClr val="FF0000"/>
                </a:solidFill>
                <a:latin typeface="仿宋" panose="02010609060101010101" charset="-122"/>
                <a:ea typeface="仿宋" panose="02010609060101010101" charset="-122"/>
                <a:cs typeface="仿宋" panose="02010609060101010101" charset="-122"/>
                <a:sym typeface="+mn-ea"/>
              </a:rPr>
              <a:t>按期申报</a:t>
            </a:r>
            <a:endParaRPr lang="zh-CN" altLang="en-US" sz="32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5363845" y="268541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3200" b="1">
                <a:solidFill>
                  <a:srgbClr val="FF0000"/>
                </a:solidFill>
                <a:latin typeface="仿宋" panose="02010609060101010101" charset="-122"/>
                <a:ea typeface="仿宋" panose="02010609060101010101" charset="-122"/>
                <a:cs typeface="仿宋" panose="02010609060101010101" charset="-122"/>
                <a:sym typeface="+mn-ea"/>
              </a:rPr>
              <a:t>按次申报</a:t>
            </a:r>
            <a:endParaRPr lang="zh-CN" altLang="en-US" sz="3200" b="1">
              <a:solidFill>
                <a:srgbClr val="FF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2" bldLvl="0" animBg="1"/>
      <p:bldP spid="5"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stretch>
            <a:fillRect/>
          </a:stretch>
        </p:blipFill>
        <p:spPr>
          <a:xfrm>
            <a:off x="473710" y="1597025"/>
            <a:ext cx="8195835" cy="40633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3550285" y="1127125"/>
            <a:ext cx="3916680" cy="781685"/>
          </a:xfrm>
          <a:prstGeom prst="wedgeRoundRectCallout">
            <a:avLst>
              <a:gd name="adj1" fmla="val -57474"/>
              <a:gd name="adj2" fmla="val 8679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左上角通过下拉菜单选择具体信息采集表</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767080" y="3237865"/>
            <a:ext cx="7568565" cy="1064895"/>
          </a:xfrm>
          <a:prstGeom prst="wedgeRoundRectCallout">
            <a:avLst>
              <a:gd name="adj1" fmla="val 29016"/>
              <a:gd name="adj2" fmla="val -8834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当按次申报栏选择“否”的时候只需填写按期申报计算表，当按次申报栏选择“是”的时候可以同时填写按期申报计算表和按次申报计算表</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圆角矩形标注 6"/>
          <p:cNvSpPr/>
          <p:nvPr/>
        </p:nvSpPr>
        <p:spPr>
          <a:xfrm>
            <a:off x="788035" y="5557520"/>
            <a:ext cx="7568565" cy="1064895"/>
          </a:xfrm>
          <a:prstGeom prst="wedgeRoundRectCallout">
            <a:avLst>
              <a:gd name="adj1" fmla="val -28932"/>
              <a:gd name="adj2" fmla="val -9663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如果排污口比较多，可以通过“导入税源信息”模块来下载环境保护采集信息导入模板，填写模板后直接导入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5" grpId="1" bldLvl="0" animBg="1"/>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1"/>
          <a:stretch>
            <a:fillRect/>
          </a:stretch>
        </p:blipFill>
        <p:spPr>
          <a:xfrm>
            <a:off x="466090" y="1629410"/>
            <a:ext cx="8211837" cy="40633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2390140" y="1286510"/>
            <a:ext cx="5945505" cy="781685"/>
          </a:xfrm>
          <a:prstGeom prst="wedgeRoundRectCallout">
            <a:avLst>
              <a:gd name="adj1" fmla="val -24708"/>
              <a:gd name="adj2" fmla="val 11823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污染物类别栏应根据排污许可证中列明的污染物种类进行勾</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选。</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377825" y="5273040"/>
            <a:ext cx="8145145" cy="1036955"/>
          </a:xfrm>
          <a:prstGeom prst="wedgeRoundRectCallout">
            <a:avLst>
              <a:gd name="adj1" fmla="val 33113"/>
              <a:gd name="adj2" fmla="val -9292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污染物排放量计算方法要与税源有效期起、止相匹配，选定之后在申报计算及减免信息模块中不能修改。</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1"/>
          <a:stretch>
            <a:fillRect/>
          </a:stretch>
        </p:blipFill>
        <p:spPr>
          <a:xfrm>
            <a:off x="570230" y="2483485"/>
            <a:ext cx="8213126" cy="409765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大气、水污染物基础信息采集表界面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935355" y="1417955"/>
            <a:ext cx="7273290" cy="1382395"/>
          </a:xfrm>
          <a:prstGeom prst="wedgeRoundRectCallout">
            <a:avLst>
              <a:gd name="adj1" fmla="val 32765"/>
              <a:gd name="adj2" fmla="val 8964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本表需要输入的信息主要是“执行标准”和“标准浓度值”两栏，这两栏为非必填项，但如果不填</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无法</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享受</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《税法》中规定的减免优惠</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2789555" y="5007610"/>
            <a:ext cx="5546090" cy="419100"/>
          </a:xfrm>
          <a:prstGeom prst="wedgeRoundRectCallout">
            <a:avLst>
              <a:gd name="adj1" fmla="val -48614"/>
              <a:gd name="adj2" fmla="val 15696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该界面信息也可以通过模板整体导入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矩形 1"/>
          <p:cNvSpPr/>
          <p:nvPr/>
        </p:nvSpPr>
        <p:spPr>
          <a:xfrm>
            <a:off x="5330825" y="3430905"/>
            <a:ext cx="2019935" cy="12109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1"/>
          <a:stretch>
            <a:fillRect/>
          </a:stretch>
        </p:blipFill>
        <p:spPr>
          <a:xfrm>
            <a:off x="460058" y="2140585"/>
            <a:ext cx="8223057" cy="408622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噪声基础信息采集表界面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460375" y="1290955"/>
            <a:ext cx="8510905" cy="1483360"/>
          </a:xfrm>
          <a:prstGeom prst="wedgeRoundRectCallout">
            <a:avLst>
              <a:gd name="adj1" fmla="val 4957"/>
              <a:gd name="adj2" fmla="val 6481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本表需要输入的信息主要是“是否昼夜产生”、“标准值—昼间”和“标准值—夜间”三栏，其中前两栏为必填项，如果“是否昼夜产生”选择“是”，第三栏也为必填项</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2789555" y="4601210"/>
            <a:ext cx="5546090" cy="419100"/>
          </a:xfrm>
          <a:prstGeom prst="wedgeRoundRectCallout">
            <a:avLst>
              <a:gd name="adj1" fmla="val -44492"/>
              <a:gd name="adj2" fmla="val 17212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该界面信息也可以通过模板整体导入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矩形 1"/>
          <p:cNvSpPr/>
          <p:nvPr/>
        </p:nvSpPr>
        <p:spPr>
          <a:xfrm>
            <a:off x="3486150" y="3039110"/>
            <a:ext cx="3256280" cy="6242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a:blip r:embed="rId1"/>
          <a:stretch>
            <a:fillRect/>
          </a:stretch>
        </p:blipFill>
        <p:spPr>
          <a:xfrm>
            <a:off x="604203" y="2217738"/>
            <a:ext cx="8222981" cy="40633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固体废物基础信息采集表界面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460375" y="1290955"/>
            <a:ext cx="8510905" cy="1483360"/>
          </a:xfrm>
          <a:prstGeom prst="wedgeRoundRectCallout">
            <a:avLst>
              <a:gd name="adj1" fmla="val 3913"/>
              <a:gd name="adj2" fmla="val 7508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本表需要输入的信息主要是“贮存情况”、“处置情况”和“综合利用情况”三栏，这些信息都属于非必填项，互相之间也没有排他性，即同一类固体废物，可以同时全部填写</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2789555" y="4601210"/>
            <a:ext cx="5546090" cy="419100"/>
          </a:xfrm>
          <a:prstGeom prst="wedgeRoundRectCallout">
            <a:avLst>
              <a:gd name="adj1" fmla="val -44492"/>
              <a:gd name="adj2" fmla="val 17212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该界面信息也可以通过模板整体导入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矩形 1"/>
          <p:cNvSpPr/>
          <p:nvPr/>
        </p:nvSpPr>
        <p:spPr>
          <a:xfrm>
            <a:off x="4210050" y="3153410"/>
            <a:ext cx="3053715" cy="6242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1"/>
          <a:stretch>
            <a:fillRect/>
          </a:stretch>
        </p:blipFill>
        <p:spPr>
          <a:xfrm>
            <a:off x="460375" y="2246948"/>
            <a:ext cx="8213316" cy="412051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产排污系数基础信息采集表界面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460375" y="1290955"/>
            <a:ext cx="8510905" cy="1483360"/>
          </a:xfrm>
          <a:prstGeom prst="wedgeRoundRectCallout">
            <a:avLst>
              <a:gd name="adj1" fmla="val 3913"/>
              <a:gd name="adj2" fmla="val 7508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本表需要输入的信息主要是是“污染物名称”、“计税基数单位”、“污染物单位”、“产污系数”和“排污系数”五栏，其中“计税基数单位”栏可以根据企业实际情况填写，“污染物单位”通过下拉菜单选择</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2789555" y="4601210"/>
            <a:ext cx="5546090" cy="419100"/>
          </a:xfrm>
          <a:prstGeom prst="wedgeRoundRectCallout">
            <a:avLst>
              <a:gd name="adj1" fmla="val -44492"/>
              <a:gd name="adj2" fmla="val 17212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该界面信息也可以通过模板整体导入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矩形 1"/>
          <p:cNvSpPr/>
          <p:nvPr/>
        </p:nvSpPr>
        <p:spPr>
          <a:xfrm>
            <a:off x="2788920" y="3155315"/>
            <a:ext cx="4462145" cy="6242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0"/>
          <p:cNvPicPr>
            <a:picLocks noChangeAspect="1"/>
          </p:cNvPicPr>
          <p:nvPr/>
        </p:nvPicPr>
        <p:blipFill>
          <a:blip r:embed="rId1"/>
          <a:stretch>
            <a:fillRect/>
          </a:stretch>
        </p:blipFill>
        <p:spPr>
          <a:xfrm>
            <a:off x="608965" y="1664653"/>
            <a:ext cx="8212934" cy="407479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基础信息采集完成</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590675" y="3981450"/>
            <a:ext cx="4764405" cy="975360"/>
          </a:xfrm>
          <a:prstGeom prst="wedgeRoundRectCallout">
            <a:avLst>
              <a:gd name="adj1" fmla="val 3913"/>
              <a:gd name="adj2" fmla="val 7508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在完成第一部分基础信息采集表的填写之后，点击“保存”按钮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1942465" y="2630170"/>
            <a:ext cx="5546090" cy="888365"/>
          </a:xfrm>
          <a:prstGeom prst="wedgeRoundRectCallout">
            <a:avLst>
              <a:gd name="adj1" fmla="val 56033"/>
              <a:gd name="adj2" fmla="val -11047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然后点击右上角“申报计算及减免信息采集”按钮，开始填写第二部分采集表</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p:cNvPicPr>
            <a:picLocks noChangeAspect="1"/>
          </p:cNvPicPr>
          <p:nvPr/>
        </p:nvPicPr>
        <p:blipFill>
          <a:blip r:embed="rId1"/>
          <a:stretch>
            <a:fillRect/>
          </a:stretch>
        </p:blipFill>
        <p:spPr>
          <a:xfrm>
            <a:off x="616268" y="2103438"/>
            <a:ext cx="8222981" cy="406336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59080" y="830580"/>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申报计算及减免信息采集表</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按期申报界面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514985" y="5166360"/>
            <a:ext cx="4434840" cy="1483360"/>
          </a:xfrm>
          <a:prstGeom prst="wedgeRoundRectCallout">
            <a:avLst>
              <a:gd name="adj1" fmla="val 1617"/>
              <a:gd name="adj2" fmla="val -8416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通过点击“增加大气污染物”、“增加水污染物”、“删行”按钮进行增行和删除</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616585" y="1388745"/>
            <a:ext cx="5810250" cy="943610"/>
          </a:xfrm>
          <a:prstGeom prst="wedgeRoundRectCallout">
            <a:avLst>
              <a:gd name="adj1" fmla="val -11060"/>
              <a:gd name="adj2" fmla="val 12947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增行后，选择需要申报计算月份，然后，双击税源编号对应的空白处选择排放口</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圆角矩形标注 6"/>
          <p:cNvSpPr/>
          <p:nvPr/>
        </p:nvSpPr>
        <p:spPr>
          <a:xfrm>
            <a:off x="2978785" y="2434590"/>
            <a:ext cx="5546090" cy="862965"/>
          </a:xfrm>
          <a:prstGeom prst="wedgeRoundRectCallout">
            <a:avLst>
              <a:gd name="adj1" fmla="val -42660"/>
              <a:gd name="adj2" fmla="val 17067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如果排放口比较多，可以点击“导入”按钮，通过模板导入相应信息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圆角矩形标注 7"/>
          <p:cNvSpPr/>
          <p:nvPr/>
        </p:nvSpPr>
        <p:spPr>
          <a:xfrm>
            <a:off x="5315585" y="4341495"/>
            <a:ext cx="3727450" cy="1421765"/>
          </a:xfrm>
          <a:prstGeom prst="wedgeRoundRectCallout">
            <a:avLst>
              <a:gd name="adj1" fmla="val -39931"/>
              <a:gd name="adj2" fmla="val -7407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注意：“污染物排放量计算办法”栏对应内容只能自动带出，不能修改</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5" grpId="0" bldLvl="0" animBg="1"/>
      <p:bldP spid="5" grpId="1" bldLvl="0" animBg="1"/>
      <p:bldP spid="7" grpId="0" bldLvl="0" animBg="1"/>
      <p:bldP spid="7" grpId="1"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4"/>
          <p:cNvPicPr>
            <a:picLocks noChangeAspect="1"/>
          </p:cNvPicPr>
          <p:nvPr/>
        </p:nvPicPr>
        <p:blipFill>
          <a:blip r:embed="rId1"/>
          <a:stretch>
            <a:fillRect/>
          </a:stretch>
        </p:blipFill>
        <p:spPr>
          <a:xfrm>
            <a:off x="616585" y="1469073"/>
            <a:ext cx="8189191" cy="458914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826579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申报计算及减免信息采集表</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按期申报</a:t>
            </a:r>
            <a:r>
              <a:rPr lang="en-US" altLang="zh-CN" sz="2400" b="1">
                <a:latin typeface="仿宋" panose="02010609060101010101" charset="-122"/>
                <a:ea typeface="仿宋" panose="02010609060101010101" charset="-122"/>
              </a:rPr>
              <a:t>——抽样测算</a:t>
            </a:r>
            <a:r>
              <a:rPr lang="zh-CN" altLang="en-US" sz="2400" b="1">
                <a:latin typeface="仿宋" panose="02010609060101010101" charset="-122"/>
                <a:ea typeface="仿宋" panose="02010609060101010101" charset="-122"/>
              </a:rPr>
              <a:t>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04775" y="1661160"/>
            <a:ext cx="4434840" cy="1178560"/>
          </a:xfrm>
          <a:prstGeom prst="wedgeRoundRectCallout">
            <a:avLst>
              <a:gd name="adj1" fmla="val 27963"/>
              <a:gd name="adj2" fmla="val 11411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选择月份后双击“税源编号”栏对应空白处，弹出详情界面</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圆角矩形标注 6"/>
          <p:cNvSpPr/>
          <p:nvPr/>
        </p:nvSpPr>
        <p:spPr>
          <a:xfrm>
            <a:off x="5023485" y="2434590"/>
            <a:ext cx="3501390" cy="862965"/>
          </a:xfrm>
          <a:prstGeom prst="wedgeRoundRectCallout">
            <a:avLst>
              <a:gd name="adj1" fmla="val -20166"/>
              <a:gd name="adj2" fmla="val 15007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“特征指标”栏只能在下拉菜单选项内选择，</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圆角矩形标注 7"/>
          <p:cNvSpPr/>
          <p:nvPr/>
        </p:nvSpPr>
        <p:spPr>
          <a:xfrm>
            <a:off x="4797425" y="5154295"/>
            <a:ext cx="3727450" cy="1535430"/>
          </a:xfrm>
          <a:prstGeom prst="wedgeRoundRectCallout">
            <a:avLst>
              <a:gd name="adj1" fmla="val -39931"/>
              <a:gd name="adj2" fmla="val -7407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“特征污染物数量”和“特征系数”栏由纳税人填写，其余数据均为自动带出</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7" grpId="0" bldLvl="0" animBg="1"/>
      <p:bldP spid="7" grpId="1"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0" y="2208213"/>
            <a:ext cx="9144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651125" y="2206625"/>
            <a:ext cx="6492875"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412" name="组合 5"/>
          <p:cNvGrpSpPr/>
          <p:nvPr/>
        </p:nvGrpSpPr>
        <p:grpSpPr bwMode="auto">
          <a:xfrm>
            <a:off x="2554288" y="1862138"/>
            <a:ext cx="752475" cy="3392487"/>
            <a:chOff x="2195736" y="1862498"/>
            <a:chExt cx="752843" cy="3391673"/>
          </a:xfrm>
        </p:grpSpPr>
        <p:grpSp>
          <p:nvGrpSpPr>
            <p:cNvPr id="24" name="组合 23"/>
            <p:cNvGrpSpPr/>
            <p:nvPr/>
          </p:nvGrpSpPr>
          <p:grpSpPr>
            <a:xfrm>
              <a:off x="2195736" y="2325561"/>
              <a:ext cx="745599" cy="2928610"/>
              <a:chOff x="2255044" y="2311047"/>
              <a:chExt cx="745599" cy="3015696"/>
            </a:xfrm>
            <a:effectLst>
              <a:outerShdw blurRad="50800" dist="38100" dir="5400000" algn="t" rotWithShape="0">
                <a:prstClr val="black">
                  <a:alpha val="40000"/>
                </a:prstClr>
              </a:outerShdw>
            </a:effectLst>
          </p:grpSpPr>
          <p:sp>
            <p:nvSpPr>
              <p:cNvPr id="25"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6"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9" name="TextBox 28"/>
            <p:cNvSpPr txBox="1"/>
            <p:nvPr/>
          </p:nvSpPr>
          <p:spPr>
            <a:xfrm>
              <a:off x="2339316" y="2768426"/>
              <a:ext cx="459965" cy="2274659"/>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sym typeface="+mn-ea"/>
                </a:rPr>
                <a:t>合并申报主要变化</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195736" y="1887174"/>
              <a:ext cx="752843" cy="639790"/>
              <a:chOff x="2195736" y="1887174"/>
              <a:chExt cx="752843" cy="639790"/>
            </a:xfrm>
            <a:effectLst>
              <a:outerShdw blurRad="50800" dist="38100" dir="5400000" algn="t" rotWithShape="0">
                <a:prstClr val="black">
                  <a:alpha val="40000"/>
                </a:prstClr>
              </a:outerShdw>
            </a:effectLst>
          </p:grpSpPr>
          <p:sp>
            <p:nvSpPr>
              <p:cNvPr id="27" name="六边形 26"/>
              <p:cNvSpPr/>
              <p:nvPr/>
            </p:nvSpPr>
            <p:spPr>
              <a:xfrm>
                <a:off x="2197457" y="1887174"/>
                <a:ext cx="742156" cy="639790"/>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 name="六边形 30"/>
              <p:cNvSpPr/>
              <p:nvPr/>
            </p:nvSpPr>
            <p:spPr>
              <a:xfrm>
                <a:off x="2195736" y="1887174"/>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7435" name="TextBox 27"/>
            <p:cNvSpPr txBox="1">
              <a:spLocks noChangeArrowheads="1"/>
            </p:cNvSpPr>
            <p:nvPr/>
          </p:nvSpPr>
          <p:spPr bwMode="auto">
            <a:xfrm>
              <a:off x="2325800" y="1862498"/>
              <a:ext cx="542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1</a:t>
              </a:r>
              <a:endParaRPr lang="zh-CN" altLang="en-US" sz="4000" b="1">
                <a:solidFill>
                  <a:srgbClr val="FFFFFF"/>
                </a:solidFill>
                <a:latin typeface="Arial" panose="020B0604020202020204" pitchFamily="34" charset="0"/>
                <a:cs typeface="Arial" panose="020B0604020202020204" pitchFamily="34" charset="0"/>
              </a:endParaRPr>
            </a:p>
          </p:txBody>
        </p:sp>
      </p:grpSp>
      <p:sp>
        <p:nvSpPr>
          <p:cNvPr id="43" name="六边形 30"/>
          <p:cNvSpPr/>
          <p:nvPr/>
        </p:nvSpPr>
        <p:spPr>
          <a:xfrm>
            <a:off x="3916680" y="1891030"/>
            <a:ext cx="753745" cy="332740"/>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7414" name="组合 7"/>
          <p:cNvGrpSpPr/>
          <p:nvPr/>
        </p:nvGrpSpPr>
        <p:grpSpPr bwMode="auto">
          <a:xfrm>
            <a:off x="5272723" y="1862138"/>
            <a:ext cx="754062" cy="3392487"/>
            <a:chOff x="4771012" y="1862498"/>
            <a:chExt cx="753879" cy="3391673"/>
          </a:xfrm>
        </p:grpSpPr>
        <p:grpSp>
          <p:nvGrpSpPr>
            <p:cNvPr id="36" name="组合 35"/>
            <p:cNvGrpSpPr/>
            <p:nvPr/>
          </p:nvGrpSpPr>
          <p:grpSpPr>
            <a:xfrm>
              <a:off x="4771012" y="2325561"/>
              <a:ext cx="745599" cy="2928610"/>
              <a:chOff x="2255044" y="2311047"/>
              <a:chExt cx="745599" cy="3015696"/>
            </a:xfrm>
            <a:effectLst>
              <a:outerShdw blurRad="50800" dist="38100" dir="5400000" algn="t" rotWithShape="0">
                <a:prstClr val="black">
                  <a:alpha val="40000"/>
                </a:prstClr>
              </a:outerShdw>
            </a:effectLst>
          </p:grpSpPr>
          <p:sp>
            <p:nvSpPr>
              <p:cNvPr id="37" name="圆角矩形 26"/>
              <p:cNvSpPr/>
              <p:nvPr/>
            </p:nvSpPr>
            <p:spPr>
              <a:xfrm>
                <a:off x="2255776" y="2311047"/>
                <a:ext cx="744867" cy="3015696"/>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8" name="圆角矩形 26"/>
              <p:cNvSpPr/>
              <p:nvPr/>
            </p:nvSpPr>
            <p:spPr>
              <a:xfrm>
                <a:off x="2255044" y="2311047"/>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1" name="TextBox 40"/>
            <p:cNvSpPr txBox="1"/>
            <p:nvPr/>
          </p:nvSpPr>
          <p:spPr>
            <a:xfrm>
              <a:off x="4914488" y="2768426"/>
              <a:ext cx="459628" cy="2387027"/>
            </a:xfrm>
            <a:prstGeom prst="rect">
              <a:avLst/>
            </a:prstGeom>
            <a:noFill/>
          </p:spPr>
          <p:txBody>
            <a:bodyPr vert="eaVert" wrap="square">
              <a:spAutoFit/>
            </a:bodyPr>
            <a:lstStyle/>
            <a:p>
              <a:pPr eaLnBrk="1" fontAlgn="auto" hangingPunct="1">
                <a:spcBef>
                  <a:spcPts val="0"/>
                </a:spcBef>
                <a:spcAft>
                  <a:spcPts val="0"/>
                </a:spcAft>
                <a:defRPr/>
              </a:pPr>
              <a:r>
                <a:rPr lang="zh-CN" altLang="en-US" b="1" spc="80" dirty="0">
                  <a:solidFill>
                    <a:prstClr val="white"/>
                  </a:solidFill>
                  <a:latin typeface="微软雅黑" panose="020B0503020204020204" pitchFamily="34" charset="-122"/>
                  <a:ea typeface="微软雅黑" panose="020B0503020204020204" pitchFamily="34" charset="-122"/>
                  <a:sym typeface="+mn-ea"/>
                </a:rPr>
                <a:t>电子税务局操作介绍</a:t>
              </a:r>
              <a:endParaRPr lang="zh-CN" altLang="en-US" b="1" spc="80" dirty="0">
                <a:solidFill>
                  <a:prstClr val="white"/>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772048" y="1887174"/>
              <a:ext cx="752843" cy="639790"/>
              <a:chOff x="4772048" y="1887174"/>
              <a:chExt cx="752843" cy="639790"/>
            </a:xfrm>
            <a:effectLst>
              <a:outerShdw blurRad="50800" dist="38100" dir="5400000" algn="t" rotWithShape="0">
                <a:prstClr val="black">
                  <a:alpha val="40000"/>
                </a:prstClr>
              </a:outerShdw>
            </a:effectLst>
          </p:grpSpPr>
          <p:sp>
            <p:nvSpPr>
              <p:cNvPr id="39" name="六边形 38"/>
              <p:cNvSpPr/>
              <p:nvPr/>
            </p:nvSpPr>
            <p:spPr>
              <a:xfrm>
                <a:off x="4772733" y="1887174"/>
                <a:ext cx="742156" cy="639790"/>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4" name="六边形 30"/>
              <p:cNvSpPr/>
              <p:nvPr/>
            </p:nvSpPr>
            <p:spPr>
              <a:xfrm>
                <a:off x="4772048" y="1889555"/>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7427" name="TextBox 39"/>
            <p:cNvSpPr txBox="1">
              <a:spLocks noChangeArrowheads="1"/>
            </p:cNvSpPr>
            <p:nvPr/>
          </p:nvSpPr>
          <p:spPr bwMode="auto">
            <a:xfrm>
              <a:off x="4901076" y="1862498"/>
              <a:ext cx="542409" cy="70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en-US" altLang="zh-CN" sz="4000" b="1">
                <a:solidFill>
                  <a:srgbClr val="FFFFFF"/>
                </a:solidFill>
                <a:latin typeface="Arial" panose="020B0604020202020204" pitchFamily="34" charset="0"/>
                <a:cs typeface="Arial" panose="020B0604020202020204" pitchFamily="34" charset="0"/>
              </a:endParaRPr>
            </a:p>
          </p:txBody>
        </p:sp>
      </p:grpSp>
      <p:grpSp>
        <p:nvGrpSpPr>
          <p:cNvPr id="17416" name="组合 45"/>
          <p:cNvGrpSpPr/>
          <p:nvPr/>
        </p:nvGrpSpPr>
        <p:grpSpPr bwMode="auto">
          <a:xfrm>
            <a:off x="0" y="209550"/>
            <a:ext cx="2541588" cy="1108075"/>
            <a:chOff x="0" y="332656"/>
            <a:chExt cx="2541776" cy="1107996"/>
          </a:xfrm>
        </p:grpSpPr>
        <p:sp>
          <p:nvSpPr>
            <p:cNvPr id="47" name="矩形 46"/>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8" name="矩形 47"/>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17419" name="TextBox 48"/>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6"/>
          <p:cNvPicPr>
            <a:picLocks noChangeAspect="1"/>
          </p:cNvPicPr>
          <p:nvPr/>
        </p:nvPicPr>
        <p:blipFill>
          <a:blip r:embed="rId1"/>
          <a:stretch>
            <a:fillRect/>
          </a:stretch>
        </p:blipFill>
        <p:spPr>
          <a:xfrm>
            <a:off x="460058" y="1742123"/>
            <a:ext cx="8223131" cy="410908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826579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申报计算及减免信息采集表</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按次申报界面</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617855" y="1430655"/>
            <a:ext cx="4434840" cy="1178560"/>
          </a:xfrm>
          <a:prstGeom prst="wedgeRoundRectCallout">
            <a:avLst>
              <a:gd name="adj1" fmla="val 59206"/>
              <a:gd name="adj2" fmla="val 3507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如果“按次申报”栏选择“是”，则进入按次计算界面，点击增行后弹出详情界面</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圆角矩形标注 6"/>
          <p:cNvSpPr/>
          <p:nvPr/>
        </p:nvSpPr>
        <p:spPr>
          <a:xfrm>
            <a:off x="150495" y="4598035"/>
            <a:ext cx="3501390" cy="1503045"/>
          </a:xfrm>
          <a:prstGeom prst="wedgeRoundRectCallout">
            <a:avLst>
              <a:gd name="adj1" fmla="val 60319"/>
              <a:gd name="adj2" fmla="val -8075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“征收子目”栏只能在下拉菜单选项内选择，“污染当量数”栏由纳税人填写</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圆角矩形标注 7"/>
          <p:cNvSpPr/>
          <p:nvPr/>
        </p:nvSpPr>
        <p:spPr>
          <a:xfrm>
            <a:off x="4797425" y="4588510"/>
            <a:ext cx="3727450" cy="1535430"/>
          </a:xfrm>
          <a:prstGeom prst="wedgeRoundRectCallout">
            <a:avLst>
              <a:gd name="adj1" fmla="val -39931"/>
              <a:gd name="adj2" fmla="val -7407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如果涉及减免，则可以在“减免性质代码和项目名称”栏进行选择，其余数据均为自动带出</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4623435" y="3912870"/>
            <a:ext cx="1786890" cy="2743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7" grpId="0" bldLvl="0" animBg="1"/>
      <p:bldP spid="7" grpId="1" bldLvl="0" animBg="1"/>
      <p:bldP spid="8" grpId="0" bldLvl="0" animBg="1"/>
      <p:bldP spid="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902335" y="1430655"/>
          <a:ext cx="7339965" cy="4175760"/>
        </p:xfrm>
        <a:graphic>
          <a:graphicData uri="http://schemas.openxmlformats.org/presentationml/2006/ole">
            <mc:AlternateContent xmlns:mc="http://schemas.openxmlformats.org/markup-compatibility/2006">
              <mc:Choice xmlns:v="urn:schemas-microsoft-com:vml" Requires="v">
                <p:oleObj spid="_x0000_s1090" name="" r:id="rId1" imgW="9886315" imgH="7286625" progId="Paint.Picture">
                  <p:embed/>
                </p:oleObj>
              </mc:Choice>
              <mc:Fallback>
                <p:oleObj name="" r:id="rId1" imgW="9886315" imgH="7286625" progId="Paint.Picture">
                  <p:embed/>
                  <p:pic>
                    <p:nvPicPr>
                      <p:cNvPr id="0" name="图片 3"/>
                      <p:cNvPicPr/>
                      <p:nvPr/>
                    </p:nvPicPr>
                    <p:blipFill>
                      <a:blip r:embed="rId2"/>
                      <a:stretch>
                        <a:fillRect/>
                      </a:stretch>
                    </p:blipFill>
                    <p:spPr>
                      <a:xfrm>
                        <a:off x="902335" y="1430655"/>
                        <a:ext cx="7339965" cy="4175760"/>
                      </a:xfrm>
                      <a:prstGeom prst="rect">
                        <a:avLst/>
                      </a:prstGeom>
                    </p:spPr>
                  </p:pic>
                </p:oleObj>
              </mc:Fallback>
            </mc:AlternateContent>
          </a:graphicData>
        </a:graphic>
      </p:graphicFrame>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环境保护税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59080" y="830580"/>
            <a:ext cx="826579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申报计算及减免信息采集表</a:t>
            </a:r>
            <a:r>
              <a:rPr lang="en-US" altLang="zh-CN" sz="2400" b="1">
                <a:latin typeface="仿宋" panose="02010609060101010101" charset="-122"/>
                <a:ea typeface="仿宋" panose="02010609060101010101" charset="-122"/>
              </a:rPr>
              <a:t>——</a:t>
            </a:r>
            <a:r>
              <a:rPr lang="zh-CN" altLang="zh-CN" sz="2400" b="1">
                <a:latin typeface="仿宋" panose="02010609060101010101" charset="-122"/>
                <a:ea typeface="仿宋" panose="02010609060101010101" charset="-122"/>
              </a:rPr>
              <a:t>申报完成</a:t>
            </a:r>
            <a:endParaRPr lang="zh-CN" altLang="zh-CN" sz="2400" b="1">
              <a:latin typeface="仿宋" panose="02010609060101010101" charset="-122"/>
              <a:ea typeface="仿宋" panose="02010609060101010101" charset="-122"/>
            </a:endParaRPr>
          </a:p>
        </p:txBody>
      </p:sp>
      <p:sp>
        <p:nvSpPr>
          <p:cNvPr id="7" name="圆角矩形标注 6"/>
          <p:cNvSpPr/>
          <p:nvPr/>
        </p:nvSpPr>
        <p:spPr>
          <a:xfrm>
            <a:off x="655320" y="3473450"/>
            <a:ext cx="3501390" cy="1082675"/>
          </a:xfrm>
          <a:prstGeom prst="wedgeRoundRectCallout">
            <a:avLst>
              <a:gd name="adj1" fmla="val 42908"/>
              <a:gd name="adj2" fmla="val 11379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所有申报计算、信息采集填写完毕后，点击下方</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按钮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圆角矩形标注 7"/>
          <p:cNvSpPr/>
          <p:nvPr/>
        </p:nvSpPr>
        <p:spPr>
          <a:xfrm>
            <a:off x="4721225" y="2394585"/>
            <a:ext cx="3727450" cy="954405"/>
          </a:xfrm>
          <a:prstGeom prst="wedgeRoundRectCallout">
            <a:avLst>
              <a:gd name="adj1" fmla="val 29318"/>
              <a:gd name="adj2" fmla="val -10446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保存后点击右上角</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返回首页</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按钮完成数据申报</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004199" y="-98172"/>
            <a:ext cx="3046562" cy="6067768"/>
            <a:chOff x="3156012" y="1887174"/>
            <a:chExt cx="3042108" cy="6066312"/>
          </a:xfrm>
        </p:grpSpPr>
        <p:grpSp>
          <p:nvGrpSpPr>
            <p:cNvPr id="13" name="组合 12"/>
            <p:cNvGrpSpPr/>
            <p:nvPr/>
          </p:nvGrpSpPr>
          <p:grpSpPr>
            <a:xfrm>
              <a:off x="3196269" y="2508398"/>
              <a:ext cx="3001851" cy="5445088"/>
              <a:chOff x="1967939" y="2499321"/>
              <a:chExt cx="3001851" cy="5607005"/>
            </a:xfrm>
            <a:effectLst>
              <a:outerShdw blurRad="50800" dist="38100" dir="5400000" algn="t" rotWithShape="0">
                <a:prstClr val="black">
                  <a:alpha val="40000"/>
                </a:prstClr>
              </a:outerShdw>
            </a:effectLst>
          </p:grpSpPr>
          <p:sp>
            <p:nvSpPr>
              <p:cNvPr id="14" name="圆角矩形 26"/>
              <p:cNvSpPr/>
              <p:nvPr/>
            </p:nvSpPr>
            <p:spPr>
              <a:xfrm>
                <a:off x="1967939" y="2499321"/>
                <a:ext cx="1013881" cy="5607005"/>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395095" y="360616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二</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57780" y="3657600"/>
            <a:ext cx="509206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土地增值税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1442009"/>
            <a:ext cx="6269794" cy="3154572"/>
          </a:xfrm>
          <a:prstGeom prst="rect">
            <a:avLst/>
          </a:prstGeom>
        </p:spPr>
      </p:pic>
      <p:pic>
        <p:nvPicPr>
          <p:cNvPr id="16" name="内容占位符 3"/>
          <p:cNvPicPr>
            <a:picLocks noChangeAspect="1"/>
          </p:cNvPicPr>
          <p:nvPr/>
        </p:nvPicPr>
        <p:blipFill>
          <a:blip r:embed="rId2"/>
          <a:srcRect l="13232" t="7306" r="17009" b="21666"/>
          <a:stretch>
            <a:fillRect/>
          </a:stretch>
        </p:blipFill>
        <p:spPr>
          <a:xfrm>
            <a:off x="3586518" y="3454058"/>
            <a:ext cx="5172075" cy="2454910"/>
          </a:xfrm>
          <a:prstGeom prst="rect">
            <a:avLst/>
          </a:prstGeom>
        </p:spPr>
      </p:pic>
      <p:sp>
        <p:nvSpPr>
          <p:cNvPr id="3" name="圆角矩形标注 2"/>
          <p:cNvSpPr/>
          <p:nvPr/>
        </p:nvSpPr>
        <p:spPr>
          <a:xfrm>
            <a:off x="447040" y="5908675"/>
            <a:ext cx="8256270" cy="451485"/>
          </a:xfrm>
          <a:prstGeom prst="wedgeRoundRectCallout">
            <a:avLst>
              <a:gd name="adj1" fmla="val -16999"/>
              <a:gd name="adj2" fmla="val -4725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点击</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土地增值税后面的</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税源采集</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，进入信息采集界面</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303074" y="228601"/>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cs typeface="+mj-ea"/>
                <a:sym typeface="+mn-ea"/>
              </a:rPr>
              <a:t> </a:t>
            </a:r>
            <a:r>
              <a:rPr lang="zh-CN" altLang="en-US" sz="2400" b="1" dirty="0" smtClean="0">
                <a:latin typeface="仿宋" panose="02010609060101010101" charset="-122"/>
                <a:ea typeface="仿宋" panose="02010609060101010101" charset="-122"/>
                <a:cs typeface="+mj-ea"/>
                <a:sym typeface="+mn-ea"/>
              </a:rPr>
              <a:t>  税源</a:t>
            </a:r>
            <a:r>
              <a:rPr lang="zh-CN" altLang="en-US" sz="2400" b="1" dirty="0">
                <a:latin typeface="仿宋" panose="02010609060101010101" charset="-122"/>
                <a:ea typeface="仿宋" panose="02010609060101010101" charset="-122"/>
                <a:cs typeface="+mj-ea"/>
                <a:sym typeface="+mn-ea"/>
              </a:rPr>
              <a:t>采集入口</a:t>
            </a:r>
            <a:endParaRPr lang="zh-CN" altLang="en-US" sz="2400" b="1" dirty="0">
              <a:latin typeface="仿宋" panose="02010609060101010101" charset="-122"/>
              <a:ea typeface="仿宋" panose="02010609060101010101" charset="-122"/>
              <a:cs typeface="+mj-ea"/>
              <a:sym typeface="+mn-ea"/>
            </a:endParaRPr>
          </a:p>
          <a:p>
            <a:endParaRPr lang="zh-CN" altLang="en-US" sz="2400" b="1" dirty="0">
              <a:latin typeface="仿宋" panose="02010609060101010101" charset="-122"/>
              <a:ea typeface="仿宋" panose="02010609060101010101" charset="-122"/>
            </a:endParaRPr>
          </a:p>
        </p:txBody>
      </p:sp>
      <p:sp>
        <p:nvSpPr>
          <p:cNvPr id="4" name="矩形 3"/>
          <p:cNvSpPr/>
          <p:nvPr/>
        </p:nvSpPr>
        <p:spPr>
          <a:xfrm>
            <a:off x="7391685" y="5207845"/>
            <a:ext cx="688340" cy="157626"/>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506456" y="3025874"/>
            <a:ext cx="688340" cy="157626"/>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标注 19"/>
          <p:cNvSpPr/>
          <p:nvPr/>
        </p:nvSpPr>
        <p:spPr>
          <a:xfrm>
            <a:off x="5623807" y="1639247"/>
            <a:ext cx="1179583" cy="451596"/>
          </a:xfrm>
          <a:prstGeom prst="wedgeRoundRectCallout">
            <a:avLst>
              <a:gd name="adj1" fmla="val -42230"/>
              <a:gd name="adj2" fmla="val 24878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入口一</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2" name="圆角矩形标注 21"/>
          <p:cNvSpPr/>
          <p:nvPr/>
        </p:nvSpPr>
        <p:spPr>
          <a:xfrm>
            <a:off x="6336984" y="3557252"/>
            <a:ext cx="1179583" cy="451596"/>
          </a:xfrm>
          <a:prstGeom prst="wedgeRoundRectCallout">
            <a:avLst>
              <a:gd name="adj1" fmla="val 42500"/>
              <a:gd name="adj2" fmla="val 28409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入口二</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8" grpId="0" bldLvl="0" animBg="1"/>
      <p:bldP spid="20" grpId="0" bldLvl="0" animBg="1"/>
      <p:bldP spid="2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5"/>
          <p:cNvPicPr>
            <a:picLocks noChangeAspect="1"/>
          </p:cNvPicPr>
          <p:nvPr/>
        </p:nvPicPr>
        <p:blipFill>
          <a:blip r:embed="rId1"/>
          <a:srcRect t="19168" b="19705"/>
          <a:stretch>
            <a:fillRect/>
          </a:stretch>
        </p:blipFill>
        <p:spPr>
          <a:xfrm>
            <a:off x="724178" y="1844649"/>
            <a:ext cx="7696970" cy="3215505"/>
          </a:xfrm>
          <a:prstGeom prst="rect">
            <a:avLst/>
          </a:prstGeom>
        </p:spPr>
      </p:pic>
      <p:sp>
        <p:nvSpPr>
          <p:cNvPr id="25" name="矩形 24"/>
          <p:cNvSpPr/>
          <p:nvPr/>
        </p:nvSpPr>
        <p:spPr>
          <a:xfrm>
            <a:off x="7645034" y="2200342"/>
            <a:ext cx="605830" cy="2026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539566" y="5157259"/>
            <a:ext cx="8324650" cy="655344"/>
          </a:xfrm>
          <a:prstGeom prst="wedgeRoundRectCallout">
            <a:avLst>
              <a:gd name="adj1" fmla="val 25373"/>
              <a:gd name="adj2" fmla="val -4677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新增税源</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，可以增加土地增值税税源信息</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44475" y="826135"/>
            <a:ext cx="6558915" cy="829945"/>
          </a:xfrm>
          <a:prstGeom prst="rect">
            <a:avLst/>
          </a:prstGeom>
          <a:noFill/>
        </p:spPr>
        <p:txBody>
          <a:bodyPr wrap="square" rtlCol="0">
            <a:spAutoFit/>
          </a:bodyPr>
          <a:lstStyle/>
          <a:p>
            <a:r>
              <a:rPr lang="en-US" altLang="zh-CN" sz="2400" b="1" dirty="0" smtClean="0">
                <a:latin typeface="仿宋" panose="02010609060101010101" charset="-122"/>
                <a:ea typeface="仿宋" panose="02010609060101010101" charset="-122"/>
                <a:cs typeface="+mj-ea"/>
                <a:sym typeface="+mn-ea"/>
              </a:rPr>
              <a:t>   </a:t>
            </a:r>
            <a:r>
              <a:rPr lang="zh-CN" altLang="en-US" sz="2400" b="1" dirty="0" smtClean="0">
                <a:latin typeface="仿宋" panose="02010609060101010101" charset="-122"/>
                <a:ea typeface="仿宋" panose="02010609060101010101" charset="-122"/>
                <a:cs typeface="+mj-ea"/>
                <a:sym typeface="+mn-ea"/>
              </a:rPr>
              <a:t>新增税源</a:t>
            </a:r>
            <a:endParaRPr lang="zh-CN" altLang="en-US" sz="2400" b="1" dirty="0">
              <a:latin typeface="仿宋" panose="02010609060101010101" charset="-122"/>
              <a:ea typeface="仿宋" panose="02010609060101010101" charset="-122"/>
              <a:cs typeface="+mj-ea"/>
              <a:sym typeface="+mn-ea"/>
            </a:endParaRPr>
          </a:p>
          <a:p>
            <a:endParaRPr lang="zh-CN" altLang="en-US" sz="2400" b="1" dirty="0">
              <a:latin typeface="仿宋" panose="02010609060101010101" charset="-122"/>
              <a:ea typeface="仿宋" panose="02010609060101010101" charset="-122"/>
            </a:endParaRPr>
          </a:p>
        </p:txBody>
      </p:sp>
      <p:sp>
        <p:nvSpPr>
          <p:cNvPr id="2" name="矩形 1"/>
          <p:cNvSpPr/>
          <p:nvPr/>
        </p:nvSpPr>
        <p:spPr>
          <a:xfrm>
            <a:off x="7812405" y="3357245"/>
            <a:ext cx="503555" cy="79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p:nvPr/>
        </p:nvPicPr>
        <p:blipFill>
          <a:blip r:embed="rId1"/>
          <a:stretch>
            <a:fillRect/>
          </a:stretch>
        </p:blipFill>
        <p:spPr>
          <a:xfrm>
            <a:off x="808111" y="1438351"/>
            <a:ext cx="7612875" cy="4048048"/>
          </a:xfrm>
          <a:prstGeom prst="rect">
            <a:avLst/>
          </a:prstGeom>
          <a:noFill/>
          <a:ln w="9525">
            <a:noFill/>
          </a:ln>
        </p:spPr>
      </p:pic>
      <p:sp>
        <p:nvSpPr>
          <p:cNvPr id="10" name="矩形 9"/>
          <p:cNvSpPr/>
          <p:nvPr/>
        </p:nvSpPr>
        <p:spPr>
          <a:xfrm flipV="1">
            <a:off x="2640965" y="2592705"/>
            <a:ext cx="1877060" cy="13868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467811" y="4508923"/>
            <a:ext cx="8324650" cy="777385"/>
          </a:xfrm>
          <a:prstGeom prst="wedgeRoundRectCallout">
            <a:avLst>
              <a:gd name="adj1" fmla="val -22224"/>
              <a:gd name="adj2" fmla="val -51524"/>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在新增税源信息界面，在“申报表适用类型”下拉框中共有七种申报表适用类型可供选择。</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244475" y="826135"/>
            <a:ext cx="6558915" cy="829945"/>
          </a:xfrm>
          <a:prstGeom prst="rect">
            <a:avLst/>
          </a:prstGeom>
          <a:noFill/>
        </p:spPr>
        <p:txBody>
          <a:bodyPr wrap="square" rtlCol="0">
            <a:spAutoFit/>
          </a:bodyPr>
          <a:lstStyle/>
          <a:p>
            <a:r>
              <a:rPr lang="en-US" altLang="zh-CN" sz="2400" b="1" dirty="0" smtClean="0">
                <a:latin typeface="仿宋" panose="02010609060101010101" charset="-122"/>
                <a:ea typeface="仿宋" panose="02010609060101010101" charset="-122"/>
                <a:cs typeface="+mj-ea"/>
                <a:sym typeface="+mn-ea"/>
              </a:rPr>
              <a:t>  </a:t>
            </a:r>
            <a:r>
              <a:rPr lang="zh-CN" altLang="en-US" sz="2400" b="1" dirty="0" smtClean="0">
                <a:latin typeface="仿宋" panose="02010609060101010101" charset="-122"/>
                <a:ea typeface="仿宋" panose="02010609060101010101" charset="-122"/>
                <a:cs typeface="+mj-ea"/>
                <a:sym typeface="+mn-ea"/>
              </a:rPr>
              <a:t>新增税源</a:t>
            </a:r>
            <a:endParaRPr lang="zh-CN" altLang="en-US" sz="2400" b="1" dirty="0">
              <a:latin typeface="仿宋" panose="02010609060101010101" charset="-122"/>
              <a:ea typeface="仿宋" panose="02010609060101010101" charset="-122"/>
              <a:cs typeface="+mj-ea"/>
              <a:sym typeface="+mn-ea"/>
            </a:endParaRPr>
          </a:p>
          <a:p>
            <a:endParaRPr lang="zh-CN" altLang="en-US" sz="2400" b="1" dirty="0">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3"/>
          <p:cNvPicPr>
            <a:picLocks noChangeAspect="1"/>
          </p:cNvPicPr>
          <p:nvPr/>
        </p:nvPicPr>
        <p:blipFill>
          <a:blip r:embed="rId1"/>
          <a:srcRect l="1561" t="38899" b="17264"/>
          <a:stretch>
            <a:fillRect/>
          </a:stretch>
        </p:blipFill>
        <p:spPr>
          <a:xfrm>
            <a:off x="104775" y="1895510"/>
            <a:ext cx="7529402" cy="2362200"/>
          </a:xfrm>
          <a:prstGeom prst="rect">
            <a:avLst/>
          </a:prstGeom>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pic>
        <p:nvPicPr>
          <p:cNvPr id="15" name="图片 14"/>
          <p:cNvPicPr>
            <a:picLocks noChangeAspect="1"/>
          </p:cNvPicPr>
          <p:nvPr/>
        </p:nvPicPr>
        <p:blipFill rotWithShape="1">
          <a:blip r:embed="rId2"/>
          <a:srcRect l="19678" t="46527" r="4460" b="6939"/>
          <a:stretch>
            <a:fillRect/>
          </a:stretch>
        </p:blipFill>
        <p:spPr>
          <a:xfrm>
            <a:off x="4398793" y="2346059"/>
            <a:ext cx="4616450" cy="2869565"/>
          </a:xfrm>
          <a:prstGeom prst="rect">
            <a:avLst/>
          </a:prstGeom>
        </p:spPr>
      </p:pic>
      <p:sp>
        <p:nvSpPr>
          <p:cNvPr id="16" name="矩形 15"/>
          <p:cNvSpPr/>
          <p:nvPr/>
        </p:nvSpPr>
        <p:spPr>
          <a:xfrm>
            <a:off x="2835757" y="3829993"/>
            <a:ext cx="1151451" cy="31138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335644" y="4957720"/>
            <a:ext cx="446751" cy="25790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553536" y="4401879"/>
            <a:ext cx="7697329" cy="2295971"/>
          </a:xfrm>
          <a:prstGeom prst="wedgeRoundRectCallout">
            <a:avLst>
              <a:gd name="adj1" fmla="val 1226"/>
              <a:gd name="adj2" fmla="val -6066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在“申报表适用类型”下拉框中选择所需的申报类型（如图选择</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1</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填写税款所属起止、税源标志（根据不同申报类型分别选“土地增值税项目”“土地税源”、“房源编号”）等信息，项目编号自动带出</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。在</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弹框中选择需要申报的项目，点击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，再点击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打开采集页面</a:t>
            </a:r>
            <a:r>
              <a:rPr lang="en-US" altLang="zh-CN"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，进行下一步</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操作。</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8" name="矩形 17"/>
          <p:cNvSpPr/>
          <p:nvPr/>
        </p:nvSpPr>
        <p:spPr>
          <a:xfrm>
            <a:off x="5165725" y="1863090"/>
            <a:ext cx="2170430" cy="50292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341755" y="1895475"/>
            <a:ext cx="2714625" cy="22479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18135" y="845397"/>
            <a:ext cx="6558915"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cs typeface="+mj-ea"/>
                <a:sym typeface="+mn-ea"/>
              </a:rPr>
              <a:t>新增税源</a:t>
            </a:r>
            <a:endParaRPr lang="zh-CN" altLang="en-US" sz="2400" b="1" dirty="0">
              <a:latin typeface="仿宋" panose="02010609060101010101" charset="-122"/>
              <a:ea typeface="仿宋" panose="02010609060101010101" charset="-122"/>
              <a:cs typeface="+mj-ea"/>
              <a:sym typeface="+mn-ea"/>
            </a:endParaRPr>
          </a:p>
        </p:txBody>
      </p:sp>
      <p:sp>
        <p:nvSpPr>
          <p:cNvPr id="12" name="圆角矩形标注 11"/>
          <p:cNvSpPr/>
          <p:nvPr/>
        </p:nvSpPr>
        <p:spPr>
          <a:xfrm>
            <a:off x="616037" y="2919654"/>
            <a:ext cx="7844395" cy="997780"/>
          </a:xfrm>
          <a:prstGeom prst="wedgeRoundRectCallout">
            <a:avLst>
              <a:gd name="adj1" fmla="val 24853"/>
              <a:gd name="adj2" fmla="val -102258"/>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注意：如税源标志中无相应土地增值税项目的，应及时到办税服务厅登记土地增值税项目报告。</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3" grpId="0" bldLvl="0" animBg="1"/>
      <p:bldP spid="18" grpId="0" bldLvl="0" animBg="1"/>
      <p:bldP spid="19" grpId="0" bldLvl="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04775" y="228600"/>
            <a:ext cx="8230870" cy="475615"/>
          </a:xfrm>
          <a:prstGeom prst="rect">
            <a:avLst/>
          </a:prstGeom>
          <a:noFill/>
          <a:ln>
            <a:solidFill>
              <a:schemeClr val="bg1"/>
            </a:solidFill>
          </a:ln>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金三税源信息采集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70860" y="782748"/>
            <a:ext cx="6558915" cy="46166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不同</a:t>
            </a:r>
            <a:r>
              <a:rPr lang="en-US" altLang="zh-CN" sz="2400" b="1" dirty="0" err="1">
                <a:latin typeface="仿宋" panose="02010609060101010101" charset="-122"/>
                <a:ea typeface="仿宋" panose="02010609060101010101" charset="-122"/>
                <a:sym typeface="+mn-ea"/>
              </a:rPr>
              <a:t>申报表适用类型</a:t>
            </a:r>
            <a:r>
              <a:rPr lang="zh-CN" altLang="en-US" sz="2400" b="1" dirty="0">
                <a:latin typeface="仿宋" panose="02010609060101010101" charset="-122"/>
                <a:ea typeface="仿宋" panose="02010609060101010101" charset="-122"/>
                <a:sym typeface="+mn-ea"/>
              </a:rPr>
              <a:t>的税源</a:t>
            </a:r>
            <a:r>
              <a:rPr lang="zh-CN" altLang="en-US" sz="2400" b="1" dirty="0" smtClean="0">
                <a:latin typeface="仿宋" panose="02010609060101010101" charset="-122"/>
                <a:ea typeface="仿宋" panose="02010609060101010101" charset="-122"/>
                <a:sym typeface="+mn-ea"/>
              </a:rPr>
              <a:t>采集</a:t>
            </a:r>
            <a:r>
              <a:rPr lang="en-US" altLang="zh-CN" sz="2400" b="1" dirty="0" smtClean="0">
                <a:latin typeface="仿宋" panose="02010609060101010101" charset="-122"/>
                <a:ea typeface="仿宋" panose="02010609060101010101" charset="-122"/>
                <a:sym typeface="+mn-ea"/>
              </a:rPr>
              <a:t>—</a:t>
            </a:r>
            <a:r>
              <a:rPr lang="zh-CN" altLang="en-US" sz="2400" b="1" dirty="0" smtClean="0">
                <a:solidFill>
                  <a:srgbClr val="FF0000"/>
                </a:solidFill>
                <a:latin typeface="仿宋" panose="02010609060101010101" charset="-122"/>
                <a:ea typeface="仿宋" panose="02010609060101010101" charset="-122"/>
                <a:sym typeface="+mn-ea"/>
              </a:rPr>
              <a:t>前置条件</a:t>
            </a:r>
            <a:endParaRPr lang="zh-CN" altLang="en-US" sz="2400" b="1" dirty="0">
              <a:solidFill>
                <a:srgbClr val="FF0000"/>
              </a:solidFill>
              <a:latin typeface="仿宋" panose="02010609060101010101" charset="-122"/>
              <a:ea typeface="仿宋" panose="02010609060101010101" charset="-122"/>
            </a:endParaRPr>
          </a:p>
        </p:txBody>
      </p:sp>
      <p:pic>
        <p:nvPicPr>
          <p:cNvPr id="33" name="图片 32"/>
          <p:cNvPicPr>
            <a:picLocks noChangeAspect="1"/>
          </p:cNvPicPr>
          <p:nvPr/>
        </p:nvPicPr>
        <p:blipFill>
          <a:blip r:embed="rId1"/>
          <a:stretch>
            <a:fillRect/>
          </a:stretch>
        </p:blipFill>
        <p:spPr>
          <a:xfrm>
            <a:off x="633730" y="1684655"/>
            <a:ext cx="7876540" cy="4189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1"/>
          <a:stretch>
            <a:fillRect/>
          </a:stretch>
        </p:blipFill>
        <p:spPr>
          <a:xfrm>
            <a:off x="1107728" y="1916267"/>
            <a:ext cx="7398319" cy="3506338"/>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6" name="矩形 15"/>
          <p:cNvSpPr/>
          <p:nvPr/>
        </p:nvSpPr>
        <p:spPr>
          <a:xfrm>
            <a:off x="3774558" y="5007875"/>
            <a:ext cx="763780" cy="31138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689674" y="5592727"/>
            <a:ext cx="7697329" cy="1148316"/>
          </a:xfrm>
          <a:prstGeom prst="wedgeRoundRectCallout">
            <a:avLst>
              <a:gd name="adj1" fmla="val 260"/>
              <a:gd name="adj2" fmla="val -7747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根据实际情况填写收入等数据项，系统自动计算应纳税款。点击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，在弹框中点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9" name="矩形 18"/>
          <p:cNvSpPr/>
          <p:nvPr/>
        </p:nvSpPr>
        <p:spPr>
          <a:xfrm>
            <a:off x="4082902" y="2998382"/>
            <a:ext cx="422105" cy="320486"/>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07750" y="848384"/>
            <a:ext cx="6558915" cy="1200329"/>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不同</a:t>
            </a:r>
            <a:r>
              <a:rPr lang="en-US" altLang="zh-CN" sz="2400" b="1" dirty="0" err="1">
                <a:latin typeface="仿宋" panose="02010609060101010101" charset="-122"/>
                <a:ea typeface="仿宋" panose="02010609060101010101" charset="-122"/>
                <a:sym typeface="+mn-ea"/>
              </a:rPr>
              <a:t>申报表适用类型</a:t>
            </a:r>
            <a:r>
              <a:rPr lang="zh-CN" altLang="en-US" sz="2400" b="1" dirty="0">
                <a:latin typeface="仿宋" panose="02010609060101010101" charset="-122"/>
                <a:ea typeface="仿宋" panose="02010609060101010101" charset="-122"/>
                <a:sym typeface="+mn-ea"/>
              </a:rPr>
              <a:t>的税源</a:t>
            </a:r>
            <a:r>
              <a:rPr lang="zh-CN" altLang="en-US" sz="2400" b="1" dirty="0" smtClean="0">
                <a:latin typeface="仿宋" panose="02010609060101010101" charset="-122"/>
                <a:ea typeface="仿宋" panose="02010609060101010101" charset="-122"/>
                <a:sym typeface="+mn-ea"/>
              </a:rPr>
              <a:t>采集</a:t>
            </a:r>
            <a:r>
              <a:rPr lang="en-US" altLang="zh-CN" sz="2400" b="1" dirty="0" smtClean="0">
                <a:latin typeface="仿宋" panose="02010609060101010101" charset="-122"/>
                <a:ea typeface="仿宋" panose="02010609060101010101" charset="-122"/>
                <a:sym typeface="+mn-ea"/>
              </a:rPr>
              <a:t>—</a:t>
            </a:r>
            <a:r>
              <a:rPr lang="zh-CN" altLang="en-US" sz="2400" b="1" dirty="0" smtClean="0">
                <a:latin typeface="仿宋" panose="02010609060101010101" charset="-122"/>
                <a:ea typeface="仿宋" panose="02010609060101010101" charset="-122"/>
                <a:sym typeface="+mn-ea"/>
              </a:rPr>
              <a:t>信息填写</a:t>
            </a:r>
            <a:endParaRPr lang="en-US" altLang="zh-CN" sz="2400" b="1" dirty="0" smtClean="0">
              <a:latin typeface="仿宋" panose="02010609060101010101" charset="-122"/>
              <a:ea typeface="仿宋" panose="02010609060101010101" charset="-122"/>
              <a:sym typeface="+mn-ea"/>
            </a:endParaRPr>
          </a:p>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1</a:t>
            </a:r>
            <a:r>
              <a:rPr lang="zh-CN" altLang="en-US" sz="2400" b="1" dirty="0" smtClean="0">
                <a:latin typeface="仿宋" panose="02010609060101010101" charset="-122"/>
                <a:ea typeface="仿宋" panose="02010609060101010101" charset="-122"/>
                <a:sym typeface="+mn-ea"/>
              </a:rPr>
              <a:t>）从事</a:t>
            </a:r>
            <a:r>
              <a:rPr lang="zh-CN" altLang="en-US" sz="2400" b="1" dirty="0">
                <a:latin typeface="仿宋" panose="02010609060101010101" charset="-122"/>
                <a:ea typeface="仿宋" panose="02010609060101010101" charset="-122"/>
                <a:sym typeface="+mn-ea"/>
              </a:rPr>
              <a:t>房地产开发的纳税人预缴适用</a:t>
            </a:r>
            <a:endParaRPr lang="zh-CN" altLang="en-US" sz="2400" b="1" dirty="0">
              <a:latin typeface="仿宋" panose="02010609060101010101" charset="-122"/>
              <a:ea typeface="仿宋" panose="02010609060101010101" charset="-122"/>
              <a:sym typeface="+mn-ea"/>
            </a:endParaRPr>
          </a:p>
          <a:p>
            <a:endParaRPr lang="zh-CN" altLang="en-US" sz="2400" b="1" dirty="0">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bldLvl="0" animBg="1"/>
      <p:bldP spid="1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3"/>
          <p:cNvPicPr>
            <a:picLocks noChangeAspect="1"/>
          </p:cNvPicPr>
          <p:nvPr/>
        </p:nvPicPr>
        <p:blipFill>
          <a:blip r:embed="rId1"/>
          <a:srcRect t="6917" b="4525"/>
          <a:stretch>
            <a:fillRect/>
          </a:stretch>
        </p:blipFill>
        <p:spPr>
          <a:xfrm>
            <a:off x="641139" y="1442637"/>
            <a:ext cx="8021690" cy="4017501"/>
          </a:xfrm>
          <a:prstGeom prst="rect">
            <a:avLst/>
          </a:prstGeom>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859795" y="5335365"/>
            <a:ext cx="8039656" cy="1371601"/>
          </a:xfrm>
          <a:prstGeom prst="wedgeRoundRectCallout">
            <a:avLst>
              <a:gd name="adj1" fmla="val 6856"/>
              <a:gd name="adj2" fmla="val -63474"/>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根据实际情况填写收入等数据项，系统自动计算应纳税款。享受</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减免的需点击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税收减免性质信息表</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，填写减免性质和减免税额后</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，系统自动计算减免税额。</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9" name="矩形 18"/>
          <p:cNvSpPr/>
          <p:nvPr/>
        </p:nvSpPr>
        <p:spPr>
          <a:xfrm>
            <a:off x="6741042" y="4106784"/>
            <a:ext cx="348559" cy="231299"/>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07750" y="848384"/>
            <a:ext cx="6558915"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2</a:t>
            </a:r>
            <a:r>
              <a:rPr lang="zh-CN" altLang="en-US" sz="2400" b="1" dirty="0" smtClean="0">
                <a:latin typeface="仿宋" panose="02010609060101010101" charset="-122"/>
                <a:ea typeface="仿宋" panose="02010609060101010101" charset="-122"/>
                <a:sym typeface="+mn-ea"/>
              </a:rPr>
              <a:t>）从事</a:t>
            </a:r>
            <a:r>
              <a:rPr lang="zh-CN" altLang="en-US" sz="2400" b="1" dirty="0">
                <a:latin typeface="仿宋" panose="02010609060101010101" charset="-122"/>
                <a:ea typeface="仿宋" panose="02010609060101010101" charset="-122"/>
                <a:sym typeface="+mn-ea"/>
              </a:rPr>
              <a:t>房地产开发的纳税人清算</a:t>
            </a:r>
            <a:r>
              <a:rPr lang="zh-CN" altLang="en-US" sz="2400" b="1" dirty="0" smtClean="0">
                <a:latin typeface="仿宋" panose="02010609060101010101" charset="-122"/>
                <a:ea typeface="仿宋" panose="02010609060101010101" charset="-122"/>
                <a:sym typeface="+mn-ea"/>
              </a:rPr>
              <a:t>适用</a:t>
            </a:r>
            <a:endParaRPr lang="zh-CN" altLang="en-US" sz="2400" b="1" dirty="0">
              <a:latin typeface="仿宋" panose="02010609060101010101" charset="-122"/>
              <a:ea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cxnSp>
        <p:nvCxnSpPr>
          <p:cNvPr id="30" name="直接连接符 29"/>
          <p:cNvCxnSpPr/>
          <p:nvPr/>
        </p:nvCxnSpPr>
        <p:spPr>
          <a:xfrm flipH="1">
            <a:off x="2859088" y="2547938"/>
            <a:ext cx="617537" cy="685800"/>
          </a:xfrm>
          <a:prstGeom prst="line">
            <a:avLst/>
          </a:prstGeom>
          <a:ln w="19050">
            <a:solidFill>
              <a:schemeClr val="tx1">
                <a:lumMod val="85000"/>
                <a:lumOff val="1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74963" y="3986213"/>
            <a:ext cx="595312" cy="704850"/>
          </a:xfrm>
          <a:prstGeom prst="line">
            <a:avLst/>
          </a:prstGeom>
          <a:ln w="19050">
            <a:solidFill>
              <a:schemeClr val="tx1">
                <a:lumMod val="85000"/>
                <a:lumOff val="1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749" name="组合 4"/>
          <p:cNvGrpSpPr/>
          <p:nvPr/>
        </p:nvGrpSpPr>
        <p:grpSpPr bwMode="auto">
          <a:xfrm>
            <a:off x="488950" y="2200275"/>
            <a:ext cx="2725738" cy="2724150"/>
            <a:chOff x="489357" y="1198378"/>
            <a:chExt cx="2725390" cy="2725390"/>
          </a:xfrm>
        </p:grpSpPr>
        <p:grpSp>
          <p:nvGrpSpPr>
            <p:cNvPr id="31774" name="组合 6"/>
            <p:cNvGrpSpPr/>
            <p:nvPr/>
          </p:nvGrpSpPr>
          <p:grpSpPr bwMode="auto">
            <a:xfrm>
              <a:off x="489357" y="1198378"/>
              <a:ext cx="2725390" cy="2725390"/>
              <a:chOff x="361759" y="1371600"/>
              <a:chExt cx="2725390" cy="2725390"/>
            </a:xfrm>
          </p:grpSpPr>
          <p:sp>
            <p:nvSpPr>
              <p:cNvPr id="36" name="椭圆 35"/>
              <p:cNvSpPr/>
              <p:nvPr/>
            </p:nvSpPr>
            <p:spPr>
              <a:xfrm>
                <a:off x="361759" y="1371600"/>
                <a:ext cx="2725390" cy="2725390"/>
              </a:xfrm>
              <a:prstGeom prst="ellipse">
                <a:avLst/>
              </a:prstGeom>
              <a:gradFill>
                <a:gsLst>
                  <a:gs pos="0">
                    <a:srgbClr val="007BD3"/>
                  </a:gs>
                  <a:gs pos="100000">
                    <a:srgbClr val="034373"/>
                  </a:gs>
                </a:gsLst>
                <a:lin ang="16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8" name="椭圆 37"/>
              <p:cNvSpPr/>
              <p:nvPr/>
            </p:nvSpPr>
            <p:spPr>
              <a:xfrm>
                <a:off x="590359" y="1600200"/>
                <a:ext cx="2268190" cy="2268190"/>
              </a:xfrm>
              <a:prstGeom prst="ellipse">
                <a:avLst/>
              </a:prstGeom>
              <a:solidFill>
                <a:schemeClr val="bg1"/>
              </a:solidFill>
              <a:ln w="9525">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1775" name="矩形 7"/>
            <p:cNvSpPr>
              <a:spLocks noChangeArrowheads="1"/>
            </p:cNvSpPr>
            <p:nvPr/>
          </p:nvSpPr>
          <p:spPr bwMode="auto">
            <a:xfrm>
              <a:off x="790115" y="2055900"/>
              <a:ext cx="2028466" cy="83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rgbClr val="000000"/>
                  </a:solidFill>
                  <a:latin typeface="微软雅黑" panose="020B0503020204020204" pitchFamily="34" charset="-122"/>
                  <a:ea typeface="微软雅黑" panose="020B0503020204020204" pitchFamily="34" charset="-122"/>
                </a:rPr>
                <a:t>操作方面</a:t>
              </a:r>
              <a:endParaRPr lang="zh-CN" altLang="en-US" sz="2400" b="1">
                <a:solidFill>
                  <a:srgbClr val="000000"/>
                </a:solidFill>
                <a:latin typeface="微软雅黑" panose="020B0503020204020204" pitchFamily="34" charset="-122"/>
                <a:ea typeface="微软雅黑" panose="020B0503020204020204" pitchFamily="34" charset="-122"/>
              </a:endParaRPr>
            </a:p>
            <a:p>
              <a:pPr algn="ctr" eaLnBrk="1" hangingPunct="1"/>
              <a:r>
                <a:rPr lang="zh-CN" altLang="en-US" sz="2400" b="1">
                  <a:solidFill>
                    <a:srgbClr val="000000"/>
                  </a:solidFill>
                  <a:latin typeface="微软雅黑" panose="020B0503020204020204" pitchFamily="34" charset="-122"/>
                  <a:ea typeface="微软雅黑" panose="020B0503020204020204" pitchFamily="34" charset="-122"/>
                </a:rPr>
                <a:t>主要变化</a:t>
              </a:r>
              <a:endParaRPr lang="zh-CN" altLang="en-US" sz="2400" b="1">
                <a:solidFill>
                  <a:srgbClr val="000000"/>
                </a:solidFill>
                <a:latin typeface="微软雅黑" panose="020B0503020204020204" pitchFamily="34" charset="-122"/>
                <a:ea typeface="微软雅黑" panose="020B0503020204020204" pitchFamily="34" charset="-122"/>
              </a:endParaRPr>
            </a:p>
          </p:txBody>
        </p:sp>
      </p:grpSp>
      <p:grpSp>
        <p:nvGrpSpPr>
          <p:cNvPr id="31750" name="组合 9"/>
          <p:cNvGrpSpPr/>
          <p:nvPr/>
        </p:nvGrpSpPr>
        <p:grpSpPr bwMode="auto">
          <a:xfrm>
            <a:off x="3475038" y="2060575"/>
            <a:ext cx="5056823" cy="909638"/>
            <a:chOff x="3474391" y="1203598"/>
            <a:chExt cx="5057565" cy="910022"/>
          </a:xfrm>
        </p:grpSpPr>
        <p:sp>
          <p:nvSpPr>
            <p:cNvPr id="40" name="圆角矩形 39"/>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689931"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一表申报、税源信息采集前置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grpSp>
        <p:nvGrpSpPr>
          <p:cNvPr id="75" name="组合 9"/>
          <p:cNvGrpSpPr/>
          <p:nvPr/>
        </p:nvGrpSpPr>
        <p:grpSpPr bwMode="auto">
          <a:xfrm>
            <a:off x="3530283" y="4196715"/>
            <a:ext cx="5128578" cy="909638"/>
            <a:chOff x="3474391" y="1203598"/>
            <a:chExt cx="5129331" cy="910022"/>
          </a:xfrm>
        </p:grpSpPr>
        <p:sp>
          <p:nvSpPr>
            <p:cNvPr id="76" name="圆角矩形 75"/>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7" name="矩形 23"/>
            <p:cNvSpPr>
              <a:spLocks noChangeArrowheads="1"/>
            </p:cNvSpPr>
            <p:nvPr/>
          </p:nvSpPr>
          <p:spPr bwMode="auto">
            <a:xfrm>
              <a:off x="3761697"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具体操作方面的五个问题</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nvPicPr>
        <p:blipFill>
          <a:blip r:embed="rId1"/>
          <a:stretch>
            <a:fillRect/>
          </a:stretch>
        </p:blipFill>
        <p:spPr>
          <a:xfrm>
            <a:off x="414671" y="1454219"/>
            <a:ext cx="7804296" cy="5174698"/>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46712" y="6362961"/>
            <a:ext cx="870107" cy="265956"/>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593724" y="5222240"/>
            <a:ext cx="7506668" cy="543560"/>
          </a:xfrm>
          <a:prstGeom prst="wedgeRoundRectCallout">
            <a:avLst>
              <a:gd name="adj1" fmla="val -6824"/>
              <a:gd name="adj2" fmla="val 52005"/>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，在弹框</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完成</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6558915"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2</a:t>
            </a:r>
            <a:r>
              <a:rPr lang="zh-CN" altLang="en-US" sz="2400" b="1" dirty="0" smtClean="0">
                <a:latin typeface="仿宋" panose="02010609060101010101" charset="-122"/>
                <a:ea typeface="仿宋" panose="02010609060101010101" charset="-122"/>
                <a:sym typeface="+mn-ea"/>
              </a:rPr>
              <a:t>）从事</a:t>
            </a:r>
            <a:r>
              <a:rPr lang="zh-CN" altLang="en-US" sz="2400" b="1" dirty="0">
                <a:latin typeface="仿宋" panose="02010609060101010101" charset="-122"/>
                <a:ea typeface="仿宋" panose="02010609060101010101" charset="-122"/>
                <a:sym typeface="+mn-ea"/>
              </a:rPr>
              <a:t>房地产开发的纳税人清算</a:t>
            </a:r>
            <a:r>
              <a:rPr lang="zh-CN" altLang="en-US" sz="2400" b="1" dirty="0" smtClean="0">
                <a:latin typeface="仿宋" panose="02010609060101010101" charset="-122"/>
                <a:ea typeface="仿宋" panose="02010609060101010101" charset="-122"/>
                <a:sym typeface="+mn-ea"/>
              </a:rPr>
              <a:t>适用</a:t>
            </a:r>
            <a:endParaRPr lang="zh-CN" altLang="en-US" sz="2400" b="1" dirty="0">
              <a:latin typeface="仿宋" panose="02010609060101010101" charset="-122"/>
              <a:ea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91887" y="1527371"/>
            <a:ext cx="8165110" cy="3946216"/>
          </a:xfrm>
          <a:prstGeom prst="rect">
            <a:avLst/>
          </a:prstGeom>
        </p:spPr>
      </p:pic>
      <p:sp>
        <p:nvSpPr>
          <p:cNvPr id="11" name="矩形 10"/>
          <p:cNvSpPr/>
          <p:nvPr/>
        </p:nvSpPr>
        <p:spPr>
          <a:xfrm>
            <a:off x="4912112" y="3385544"/>
            <a:ext cx="404865" cy="2298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708045" y="5157357"/>
            <a:ext cx="8039656" cy="1371601"/>
          </a:xfrm>
          <a:prstGeom prst="wedgeRoundRectCallout">
            <a:avLst>
              <a:gd name="adj1" fmla="val 13613"/>
              <a:gd name="adj2" fmla="val -4323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在核定征收方式清算适用的税源信息采集界面，信息从土地增值税清算核定中</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ea"/>
              </a:rPr>
              <a:t>自动获取</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，不可更改，点击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，在</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7702603"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3</a:t>
            </a:r>
            <a:r>
              <a:rPr lang="zh-CN" altLang="en-US" sz="2400" b="1" dirty="0" smtClean="0">
                <a:latin typeface="仿宋" panose="02010609060101010101" charset="-122"/>
                <a:ea typeface="仿宋" panose="02010609060101010101" charset="-122"/>
                <a:sym typeface="+mn-ea"/>
              </a:rPr>
              <a:t>）从事</a:t>
            </a:r>
            <a:r>
              <a:rPr lang="zh-CN" altLang="en-US" sz="2400" b="1" dirty="0">
                <a:latin typeface="仿宋" panose="02010609060101010101" charset="-122"/>
                <a:ea typeface="仿宋" panose="02010609060101010101" charset="-122"/>
                <a:sym typeface="+mn-ea"/>
              </a:rPr>
              <a:t>房地产开发的纳税人按核定征收方式清算</a:t>
            </a:r>
            <a:r>
              <a:rPr lang="zh-CN" altLang="en-US" sz="2400" b="1" dirty="0" smtClean="0">
                <a:latin typeface="仿宋" panose="02010609060101010101" charset="-122"/>
                <a:ea typeface="仿宋" panose="02010609060101010101" charset="-122"/>
                <a:sym typeface="+mn-ea"/>
              </a:rPr>
              <a:t>适用</a:t>
            </a:r>
            <a:endParaRPr lang="zh-CN" altLang="en-US" sz="2400" b="1" dirty="0">
              <a:latin typeface="仿宋" panose="02010609060101010101" charset="-122"/>
              <a:ea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75583" y="1454218"/>
            <a:ext cx="6926425" cy="5243014"/>
          </a:xfrm>
          <a:prstGeom prst="rect">
            <a:avLst/>
          </a:prstGeom>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707750" y="4665514"/>
            <a:ext cx="8039656" cy="874050"/>
          </a:xfrm>
          <a:prstGeom prst="wedgeRoundRectCallout">
            <a:avLst>
              <a:gd name="adj1" fmla="val -16981"/>
              <a:gd name="adj2" fmla="val 49584"/>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根据实际情况填写收入等数据项，系统自动计算应纳税款</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7702603"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4</a:t>
            </a:r>
            <a:r>
              <a:rPr lang="zh-CN" altLang="en-US" sz="2400" b="1" dirty="0" smtClean="0">
                <a:latin typeface="仿宋" panose="02010609060101010101" charset="-122"/>
                <a:ea typeface="仿宋" panose="02010609060101010101" charset="-122"/>
                <a:sym typeface="+mn-ea"/>
              </a:rPr>
              <a:t>）纳税人</a:t>
            </a:r>
            <a:r>
              <a:rPr lang="zh-CN" altLang="en-US" sz="2400" b="1" dirty="0">
                <a:latin typeface="仿宋" panose="02010609060101010101" charset="-122"/>
                <a:ea typeface="仿宋" panose="02010609060101010101" charset="-122"/>
                <a:sym typeface="+mn-ea"/>
              </a:rPr>
              <a:t>整体转让在建工程适用</a:t>
            </a:r>
            <a:endParaRPr lang="zh-CN" altLang="en-US" sz="2400" b="1" dirty="0">
              <a:latin typeface="仿宋" panose="02010609060101010101" charset="-122"/>
              <a:ea typeface="仿宋" panose="02010609060101010101" charset="-122"/>
              <a:sym typeface="+mn-ea"/>
            </a:endParaRPr>
          </a:p>
        </p:txBody>
      </p:sp>
      <p:sp>
        <p:nvSpPr>
          <p:cNvPr id="19" name="矩形 18"/>
          <p:cNvSpPr/>
          <p:nvPr/>
        </p:nvSpPr>
        <p:spPr>
          <a:xfrm>
            <a:off x="3815345" y="6467362"/>
            <a:ext cx="841715" cy="2298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p:nvPr/>
        </p:nvPicPr>
        <p:blipFill>
          <a:blip r:embed="rId1"/>
          <a:stretch>
            <a:fillRect/>
          </a:stretch>
        </p:blipFill>
        <p:spPr>
          <a:xfrm>
            <a:off x="904457" y="1454218"/>
            <a:ext cx="7590957" cy="5148601"/>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904457" y="4763770"/>
            <a:ext cx="8039656" cy="1219017"/>
          </a:xfrm>
          <a:prstGeom prst="wedgeRoundRectCallout">
            <a:avLst>
              <a:gd name="adj1" fmla="val -14736"/>
              <a:gd name="adj2" fmla="val 5189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根据实际情况填写收入等数据项，系统自动计算应纳税款</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7702603"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5</a:t>
            </a:r>
            <a:r>
              <a:rPr lang="zh-CN" altLang="en-US" sz="2400" b="1" dirty="0" smtClean="0">
                <a:latin typeface="仿宋" panose="02010609060101010101" charset="-122"/>
                <a:ea typeface="仿宋" panose="02010609060101010101" charset="-122"/>
                <a:sym typeface="+mn-ea"/>
              </a:rPr>
              <a:t>）从事</a:t>
            </a:r>
            <a:r>
              <a:rPr lang="zh-CN" altLang="en-US" sz="2400" b="1" dirty="0">
                <a:latin typeface="仿宋" panose="02010609060101010101" charset="-122"/>
                <a:ea typeface="仿宋" panose="02010609060101010101" charset="-122"/>
                <a:sym typeface="+mn-ea"/>
              </a:rPr>
              <a:t>房地产开发的纳税人清算后尾盘销售适用</a:t>
            </a:r>
            <a:endParaRPr lang="zh-CN" altLang="en-US" sz="2400" b="1" dirty="0">
              <a:latin typeface="仿宋" panose="02010609060101010101" charset="-122"/>
              <a:ea typeface="仿宋" panose="02010609060101010101" charset="-122"/>
              <a:sym typeface="+mn-ea"/>
            </a:endParaRPr>
          </a:p>
        </p:txBody>
      </p:sp>
      <p:sp>
        <p:nvSpPr>
          <p:cNvPr id="22" name="矩形 21"/>
          <p:cNvSpPr/>
          <p:nvPr/>
        </p:nvSpPr>
        <p:spPr>
          <a:xfrm>
            <a:off x="3799352" y="6375716"/>
            <a:ext cx="900583" cy="22710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391246" y="4143738"/>
            <a:ext cx="542261" cy="22710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2" grpId="0" bldLvl="0" animBg="1"/>
      <p:bldP spid="2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p:nvPr/>
        </p:nvPicPr>
        <p:blipFill>
          <a:blip r:embed="rId1"/>
          <a:stretch>
            <a:fillRect/>
          </a:stretch>
        </p:blipFill>
        <p:spPr>
          <a:xfrm>
            <a:off x="1265627" y="1310049"/>
            <a:ext cx="6751321" cy="5409728"/>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794405" y="4221510"/>
            <a:ext cx="8039656" cy="1435011"/>
          </a:xfrm>
          <a:prstGeom prst="wedgeRoundRectCallout">
            <a:avLst>
              <a:gd name="adj1" fmla="val -19212"/>
              <a:gd name="adj2" fmla="val 5093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根据实际情况首先选择“提供评估价格”或“提供购房发票”，然后相应填写</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收入等</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数据项，系统自动计算应纳税款</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7702603"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6</a:t>
            </a:r>
            <a:r>
              <a:rPr lang="zh-CN" altLang="en-US" sz="2400" b="1" dirty="0" smtClean="0">
                <a:latin typeface="仿宋" panose="02010609060101010101" charset="-122"/>
                <a:ea typeface="仿宋" panose="02010609060101010101" charset="-122"/>
                <a:sym typeface="+mn-ea"/>
              </a:rPr>
              <a:t>）转让</a:t>
            </a:r>
            <a:r>
              <a:rPr lang="zh-CN" altLang="en-US" sz="2400" b="1" dirty="0">
                <a:latin typeface="仿宋" panose="02010609060101010101" charset="-122"/>
                <a:ea typeface="仿宋" panose="02010609060101010101" charset="-122"/>
                <a:sym typeface="+mn-ea"/>
              </a:rPr>
              <a:t>旧房及建筑物的纳税人适用</a:t>
            </a:r>
            <a:endParaRPr lang="zh-CN" altLang="en-US" sz="2400" b="1" dirty="0">
              <a:latin typeface="仿宋" panose="02010609060101010101" charset="-122"/>
              <a:ea typeface="仿宋" panose="02010609060101010101" charset="-122"/>
              <a:sym typeface="+mn-ea"/>
            </a:endParaRPr>
          </a:p>
        </p:txBody>
      </p:sp>
      <p:sp>
        <p:nvSpPr>
          <p:cNvPr id="22" name="矩形 21"/>
          <p:cNvSpPr/>
          <p:nvPr/>
        </p:nvSpPr>
        <p:spPr>
          <a:xfrm>
            <a:off x="3769918" y="6492674"/>
            <a:ext cx="900583" cy="22710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IMG_256"/>
          <p:cNvPicPr/>
          <p:nvPr/>
        </p:nvPicPr>
        <p:blipFill rotWithShape="1">
          <a:blip r:embed="rId1"/>
          <a:srcRect l="760" t="8968"/>
          <a:stretch>
            <a:fillRect/>
          </a:stretch>
        </p:blipFill>
        <p:spPr>
          <a:xfrm>
            <a:off x="748679" y="1341176"/>
            <a:ext cx="7586965" cy="530083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707750" y="4601717"/>
            <a:ext cx="8268921" cy="1219017"/>
          </a:xfrm>
          <a:prstGeom prst="wedgeRoundRectCallout">
            <a:avLst>
              <a:gd name="adj1" fmla="val -11023"/>
              <a:gd name="adj2" fmla="val 4856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在转让旧房及建筑物的纳税人核定征收适用的税源信息采集界面，信息从其他税种核定（依职权）中</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ea"/>
              </a:rPr>
              <a:t>自动获取</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，不可更改</a:t>
            </a:r>
            <a:r>
              <a:rPr lang="zh-CN" altLang="en-US" sz="2400" b="1"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点击</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保存</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，在弹框中点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确定</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完成信息采集。</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0" name="文本框 19"/>
          <p:cNvSpPr txBox="1"/>
          <p:nvPr/>
        </p:nvSpPr>
        <p:spPr>
          <a:xfrm>
            <a:off x="707750" y="848384"/>
            <a:ext cx="7702603" cy="46037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sym typeface="+mn-ea"/>
              </a:rPr>
              <a:t>（</a:t>
            </a:r>
            <a:r>
              <a:rPr lang="en-US" altLang="zh-CN" sz="2400" b="1" dirty="0" smtClean="0">
                <a:latin typeface="仿宋" panose="02010609060101010101" charset="-122"/>
                <a:ea typeface="仿宋" panose="02010609060101010101" charset="-122"/>
                <a:sym typeface="+mn-ea"/>
              </a:rPr>
              <a:t>7</a:t>
            </a:r>
            <a:r>
              <a:rPr lang="zh-CN" altLang="en-US" sz="2400" b="1" dirty="0" smtClean="0">
                <a:latin typeface="仿宋" panose="02010609060101010101" charset="-122"/>
                <a:ea typeface="仿宋" panose="02010609060101010101" charset="-122"/>
                <a:sym typeface="+mn-ea"/>
              </a:rPr>
              <a:t>）转让</a:t>
            </a:r>
            <a:r>
              <a:rPr lang="zh-CN" altLang="en-US" sz="2400" b="1" dirty="0">
                <a:latin typeface="仿宋" panose="02010609060101010101" charset="-122"/>
                <a:ea typeface="仿宋" panose="02010609060101010101" charset="-122"/>
                <a:sym typeface="+mn-ea"/>
              </a:rPr>
              <a:t>旧房及建筑物的纳税人核定征收适用。</a:t>
            </a:r>
            <a:endParaRPr lang="zh-CN" altLang="en-US" sz="2400" b="1" dirty="0">
              <a:latin typeface="仿宋" panose="02010609060101010101" charset="-122"/>
              <a:ea typeface="仿宋" panose="02010609060101010101" charset="-122"/>
              <a:sym typeface="+mn-ea"/>
            </a:endParaRPr>
          </a:p>
        </p:txBody>
      </p:sp>
      <p:sp>
        <p:nvSpPr>
          <p:cNvPr id="21" name="矩形 20"/>
          <p:cNvSpPr/>
          <p:nvPr/>
        </p:nvSpPr>
        <p:spPr>
          <a:xfrm>
            <a:off x="3816358" y="6156023"/>
            <a:ext cx="755642" cy="37236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1"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t="18237" r="9504" b="9994"/>
          <a:stretch>
            <a:fillRect/>
          </a:stretch>
        </p:blipFill>
        <p:spPr>
          <a:xfrm>
            <a:off x="553536" y="1573503"/>
            <a:ext cx="7783032" cy="3562023"/>
          </a:xfrm>
          <a:prstGeom prst="rect">
            <a:avLst/>
          </a:prstGeom>
        </p:spPr>
      </p:pic>
      <p:sp>
        <p:nvSpPr>
          <p:cNvPr id="3" name="圆角矩形标注 2"/>
          <p:cNvSpPr/>
          <p:nvPr/>
        </p:nvSpPr>
        <p:spPr>
          <a:xfrm>
            <a:off x="553536" y="5301796"/>
            <a:ext cx="8324650" cy="777385"/>
          </a:xfrm>
          <a:prstGeom prst="wedgeRoundRectCallout">
            <a:avLst>
              <a:gd name="adj1" fmla="val -20203"/>
              <a:gd name="adj2" fmla="val -4740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信息采集成功后，返回至土地增值税税源信息采集界面，点</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查询</a:t>
            </a:r>
            <a:r>
              <a:rPr lang="en-US" altLang="zh-CN" sz="24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可以看到已采集的税源，并可查看、修改、作废。</a:t>
            </a:r>
            <a:endParaRPr lang="zh-CN" altLang="en-US" sz="24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5698" y="195815"/>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土地增值税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12" name="文本框 11"/>
          <p:cNvSpPr txBox="1"/>
          <p:nvPr/>
        </p:nvSpPr>
        <p:spPr>
          <a:xfrm>
            <a:off x="611560" y="847098"/>
            <a:ext cx="6558915" cy="829945"/>
          </a:xfrm>
          <a:prstGeom prst="rect">
            <a:avLst/>
          </a:prstGeom>
          <a:noFill/>
        </p:spPr>
        <p:txBody>
          <a:bodyPr wrap="square" rtlCol="0">
            <a:spAutoFit/>
          </a:bodyPr>
          <a:lstStyle/>
          <a:p>
            <a:r>
              <a:rPr lang="zh-CN" altLang="en-US" sz="2400" b="1" dirty="0" smtClean="0">
                <a:latin typeface="仿宋" panose="02010609060101010101" charset="-122"/>
                <a:ea typeface="仿宋" panose="02010609060101010101" charset="-122"/>
                <a:cs typeface="+mj-ea"/>
                <a:sym typeface="+mn-ea"/>
              </a:rPr>
              <a:t>查看、修改、作废税源信息</a:t>
            </a:r>
            <a:endParaRPr lang="zh-CN" altLang="en-US" sz="2400" b="1" dirty="0">
              <a:latin typeface="仿宋" panose="02010609060101010101" charset="-122"/>
              <a:ea typeface="仿宋" panose="02010609060101010101" charset="-122"/>
              <a:cs typeface="+mj-ea"/>
              <a:sym typeface="+mn-ea"/>
            </a:endParaRPr>
          </a:p>
          <a:p>
            <a:endParaRPr lang="zh-CN" altLang="en-US" sz="2400" b="1" dirty="0">
              <a:latin typeface="仿宋" panose="02010609060101010101" charset="-122"/>
              <a:ea typeface="仿宋" panose="02010609060101010101" charset="-122"/>
            </a:endParaRPr>
          </a:p>
        </p:txBody>
      </p:sp>
      <p:sp>
        <p:nvSpPr>
          <p:cNvPr id="15" name="矩形 14"/>
          <p:cNvSpPr/>
          <p:nvPr/>
        </p:nvSpPr>
        <p:spPr>
          <a:xfrm>
            <a:off x="4571269" y="2985664"/>
            <a:ext cx="542775" cy="31369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88085" y="3549015"/>
            <a:ext cx="1684020" cy="31369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bldLvl="0" animBg="1"/>
      <p:bldP spid="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三</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印花税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pic>
        <p:nvPicPr>
          <p:cNvPr id="4" name="图片 2"/>
          <p:cNvPicPr>
            <a:picLocks noChangeAspect="1"/>
          </p:cNvPicPr>
          <p:nvPr/>
        </p:nvPicPr>
        <p:blipFill>
          <a:blip r:embed="rId1"/>
          <a:stretch>
            <a:fillRect/>
          </a:stretch>
        </p:blipFill>
        <p:spPr>
          <a:xfrm>
            <a:off x="149225" y="1683385"/>
            <a:ext cx="8728710" cy="4933950"/>
          </a:xfrm>
          <a:prstGeom prst="rect">
            <a:avLst/>
          </a:prstGeom>
          <a:noFill/>
          <a:ln w="9525">
            <a:noFill/>
          </a:ln>
        </p:spPr>
      </p:pic>
      <p:sp>
        <p:nvSpPr>
          <p:cNvPr id="6" name="圆角矩形标注 5"/>
          <p:cNvSpPr/>
          <p:nvPr/>
        </p:nvSpPr>
        <p:spPr>
          <a:xfrm>
            <a:off x="609600" y="2251075"/>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【财产和行为税税源信息报告】进行税源信息采集。选择印花税，点击【税源采集】进行下一步操作。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1"/>
          <a:stretch>
            <a:fillRect/>
          </a:stretch>
        </p:blipFill>
        <p:spPr>
          <a:xfrm>
            <a:off x="231775" y="1687195"/>
            <a:ext cx="8749665" cy="473773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611505" y="4149090"/>
            <a:ext cx="7498715" cy="189357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如果已经进行过税源信息采集，可以输入所属期起、止日期后点击查询带出。如您未进行过印花税税源信息采集，可通过点击【新增】按钮进入相应的信息采集界面。</a:t>
            </a:r>
            <a:endParaRPr lang="zh-CN" altLang="en-US" sz="2400" b="1">
              <a:solidFill>
                <a:schemeClr val="tx1"/>
              </a:solidFill>
              <a:latin typeface="仿宋" panose="02010609060101010101" charset="-122"/>
              <a:ea typeface="仿宋" panose="02010609060101010101" charset="-122"/>
              <a:sym typeface="+mn-ea"/>
            </a:endParaRPr>
          </a:p>
        </p:txBody>
      </p:sp>
      <p:sp>
        <p:nvSpPr>
          <p:cNvPr id="11" name="矩形 10"/>
          <p:cNvSpPr/>
          <p:nvPr/>
        </p:nvSpPr>
        <p:spPr>
          <a:xfrm>
            <a:off x="2195830" y="3429000"/>
            <a:ext cx="4575175" cy="5708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305800" y="2769235"/>
            <a:ext cx="582930"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239125" y="2781300"/>
            <a:ext cx="716280" cy="3397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1"/>
          <a:stretch>
            <a:fillRect/>
          </a:stretch>
        </p:blipFill>
        <p:spPr>
          <a:xfrm>
            <a:off x="4281170" y="1024890"/>
            <a:ext cx="4926330" cy="2994025"/>
          </a:xfrm>
          <a:prstGeom prst="rect">
            <a:avLst/>
          </a:prstGeom>
          <a:ln w="19050">
            <a:solidFill>
              <a:schemeClr val="accent1"/>
            </a:solidFill>
          </a:ln>
        </p:spPr>
      </p:pic>
      <p:pic>
        <p:nvPicPr>
          <p:cNvPr id="13" name="图片 12"/>
          <p:cNvPicPr>
            <a:picLocks noChangeAspect="1"/>
          </p:cNvPicPr>
          <p:nvPr/>
        </p:nvPicPr>
        <p:blipFill>
          <a:blip r:embed="rId2"/>
          <a:stretch>
            <a:fillRect/>
          </a:stretch>
        </p:blipFill>
        <p:spPr>
          <a:xfrm>
            <a:off x="4500880" y="2665730"/>
            <a:ext cx="4599940" cy="3183890"/>
          </a:xfrm>
          <a:prstGeom prst="rect">
            <a:avLst/>
          </a:prstGeom>
          <a:ln w="19050">
            <a:solidFill>
              <a:schemeClr val="accent1"/>
            </a:solidFill>
          </a:ln>
        </p:spPr>
      </p:pic>
      <p:sp>
        <p:nvSpPr>
          <p:cNvPr id="14" name="圆角矩形标注 13"/>
          <p:cNvSpPr/>
          <p:nvPr/>
        </p:nvSpPr>
        <p:spPr>
          <a:xfrm>
            <a:off x="7089140" y="90995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主申报表</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15" name="圆角矩形标注 14"/>
          <p:cNvSpPr/>
          <p:nvPr/>
        </p:nvSpPr>
        <p:spPr>
          <a:xfrm>
            <a:off x="7166610" y="256730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税源明细表</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pic>
        <p:nvPicPr>
          <p:cNvPr id="16" name="图片 15"/>
          <p:cNvPicPr>
            <a:picLocks noChangeAspect="1"/>
          </p:cNvPicPr>
          <p:nvPr/>
        </p:nvPicPr>
        <p:blipFill>
          <a:blip r:embed="rId3"/>
          <a:stretch>
            <a:fillRect/>
          </a:stretch>
        </p:blipFill>
        <p:spPr>
          <a:xfrm>
            <a:off x="3131185" y="3935095"/>
            <a:ext cx="4242435" cy="2710180"/>
          </a:xfrm>
          <a:prstGeom prst="rect">
            <a:avLst/>
          </a:prstGeom>
          <a:ln w="19050">
            <a:solidFill>
              <a:schemeClr val="accent1"/>
            </a:solidFill>
          </a:ln>
        </p:spPr>
      </p:pic>
      <p:sp>
        <p:nvSpPr>
          <p:cNvPr id="17" name="圆角矩形标注 16"/>
          <p:cNvSpPr/>
          <p:nvPr/>
        </p:nvSpPr>
        <p:spPr>
          <a:xfrm>
            <a:off x="5507990" y="386270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税源明细表</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3" name="圆角矩形标注 2"/>
          <p:cNvSpPr/>
          <p:nvPr/>
        </p:nvSpPr>
        <p:spPr>
          <a:xfrm>
            <a:off x="251460" y="2362200"/>
            <a:ext cx="3110230" cy="293243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将10个税种申报统一到一个入口，</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将税源信息维护从申报环节分离至税源信息采集环节。</a:t>
            </a:r>
            <a:r>
              <a:rPr lang="zh-CN" altLang="en-US" sz="2400" b="1">
                <a:solidFill>
                  <a:schemeClr val="tx1"/>
                </a:solidFill>
                <a:latin typeface="仿宋" panose="02010609060101010101" charset="-122"/>
                <a:ea typeface="仿宋" panose="02010609060101010101" charset="-122"/>
                <a:sym typeface="+mn-ea"/>
              </a:rPr>
              <a:t>纳税申报前，需先进行税源信息采集。</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grpSp>
        <p:nvGrpSpPr>
          <p:cNvPr id="31750" name="组合 9"/>
          <p:cNvGrpSpPr/>
          <p:nvPr/>
        </p:nvGrpSpPr>
        <p:grpSpPr bwMode="auto">
          <a:xfrm>
            <a:off x="102553" y="1199515"/>
            <a:ext cx="4841557" cy="902970"/>
            <a:chOff x="3474391" y="1203598"/>
            <a:chExt cx="4842267" cy="903351"/>
          </a:xfrm>
        </p:grpSpPr>
        <p:sp>
          <p:nvSpPr>
            <p:cNvPr id="40" name="圆角矩形 39"/>
            <p:cNvSpPr/>
            <p:nvPr/>
          </p:nvSpPr>
          <p:spPr>
            <a:xfrm>
              <a:off x="3474391" y="1203598"/>
              <a:ext cx="4136362" cy="903351"/>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474633"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一表申报、税源信息采集前置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2"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2"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bldLvl="0" animBg="1"/>
      <p:bldP spid="15" grpId="2" bldLvl="0" animBg="1"/>
      <p:bldP spid="17" grpId="2" bldLvl="0" animBg="1"/>
      <p:bldP spid="3"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1"/>
          <a:stretch>
            <a:fillRect/>
          </a:stretch>
        </p:blipFill>
        <p:spPr>
          <a:xfrm>
            <a:off x="314325" y="1765935"/>
            <a:ext cx="8649335" cy="477710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755015" y="1483360"/>
            <a:ext cx="7498715" cy="167513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依据实际情况录入税源信息。按期申报的税源通过点击【提取认定信息】按钮带出认定信息后，进行填写。按次申报的税源，通过点击【增行】按钮后进行采集。数据填写完毕，点击保存后退出。</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7640320" y="5733415"/>
            <a:ext cx="539115"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18485" y="6073140"/>
            <a:ext cx="1267460"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030220" y="6071235"/>
            <a:ext cx="1403985" cy="3289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3810" y="5721350"/>
            <a:ext cx="546100" cy="3397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83895" y="3285490"/>
            <a:ext cx="7943850" cy="10712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83895" y="4678680"/>
            <a:ext cx="7943850" cy="10712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7" grpId="0" bldLvl="0" animBg="1"/>
      <p:bldP spid="13" grpId="0" bldLvl="0" animBg="1"/>
      <p:bldP spid="1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1"/>
          <a:stretch>
            <a:fillRect/>
          </a:stretch>
        </p:blipFill>
        <p:spPr>
          <a:xfrm>
            <a:off x="314325" y="1765935"/>
            <a:ext cx="8649335" cy="477710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826770" y="1770380"/>
            <a:ext cx="7498715" cy="167513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无论按期申报还是按次申报的税目都需要先在税务机关</a:t>
            </a:r>
            <a:r>
              <a:rPr lang="zh-CN" altLang="en-US" sz="2400" b="1">
                <a:solidFill>
                  <a:srgbClr val="FF0000"/>
                </a:solidFill>
                <a:latin typeface="仿宋" panose="02010609060101010101" charset="-122"/>
                <a:ea typeface="仿宋" panose="02010609060101010101" charset="-122"/>
                <a:sym typeface="+mn-ea"/>
              </a:rPr>
              <a:t>完成税（费）种认定。</a:t>
            </a:r>
            <a:r>
              <a:rPr lang="zh-CN" altLang="en-US" sz="2400" b="1">
                <a:solidFill>
                  <a:schemeClr val="tx1"/>
                </a:solidFill>
                <a:latin typeface="仿宋" panose="02010609060101010101" charset="-122"/>
                <a:ea typeface="仿宋" panose="02010609060101010101" charset="-122"/>
                <a:sym typeface="+mn-ea"/>
              </a:rPr>
              <a:t>同时存在按期申报和按次申报情形的，要分别进行采集，否则会报错。</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7640320" y="5733415"/>
            <a:ext cx="539115"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18485" y="6073140"/>
            <a:ext cx="1267460"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2"/>
          <a:stretch>
            <a:fillRect/>
          </a:stretch>
        </p:blipFill>
        <p:spPr>
          <a:xfrm>
            <a:off x="2195830" y="3681730"/>
            <a:ext cx="4248150" cy="1285875"/>
          </a:xfrm>
          <a:prstGeom prst="rect">
            <a:avLst/>
          </a:prstGeom>
          <a:ln w="22225">
            <a:solidFill>
              <a:srgbClr val="FF0000"/>
            </a:solid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1"/>
          <a:stretch>
            <a:fillRect/>
          </a:stretch>
        </p:blipFill>
        <p:spPr>
          <a:xfrm>
            <a:off x="107315" y="1695450"/>
            <a:ext cx="8882380" cy="464502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826770" y="1770380"/>
            <a:ext cx="7498715" cy="167513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税源信息采集完毕后，如果需要查看、修改或作废，可以在采集页面查询到相应的税源信息，点击对应链接进入相应模块完成具体操作。</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7640320" y="5733415"/>
            <a:ext cx="539115"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18485" y="6073140"/>
            <a:ext cx="1267460"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887845" y="4869180"/>
            <a:ext cx="1471295" cy="53530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857365" y="4800600"/>
            <a:ext cx="1680845" cy="6445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印花税</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7640320" y="5733415"/>
            <a:ext cx="539115"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18485" y="6073140"/>
            <a:ext cx="1267460" cy="33972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887845" y="4869180"/>
            <a:ext cx="1471295" cy="535305"/>
          </a:xfrm>
          <a:prstGeom prst="rect">
            <a:avLst/>
          </a:prstGeom>
          <a:noFill/>
          <a:ln w="1301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857365" y="4800600"/>
            <a:ext cx="1680845" cy="6445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9"/>
          <p:cNvPicPr>
            <a:picLocks noChangeAspect="1"/>
          </p:cNvPicPr>
          <p:nvPr/>
        </p:nvPicPr>
        <p:blipFill>
          <a:blip r:embed="rId1"/>
          <a:stretch>
            <a:fillRect/>
          </a:stretch>
        </p:blipFill>
        <p:spPr>
          <a:xfrm>
            <a:off x="179705" y="1879600"/>
            <a:ext cx="8868410" cy="4327525"/>
          </a:xfrm>
          <a:prstGeom prst="rect">
            <a:avLst/>
          </a:prstGeom>
          <a:noFill/>
          <a:ln w="9525">
            <a:noFill/>
          </a:ln>
        </p:spPr>
      </p:pic>
      <p:sp>
        <p:nvSpPr>
          <p:cNvPr id="6" name="圆角矩形标注 5"/>
          <p:cNvSpPr/>
          <p:nvPr/>
        </p:nvSpPr>
        <p:spPr>
          <a:xfrm>
            <a:off x="826770" y="1770380"/>
            <a:ext cx="7498715" cy="144399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按次申报的印花税进行税源信息采集后，需要在主申报界面点击【增行】按钮，并在税种下拉菜单选择印花税后方能进行正常申报。</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7846695" y="5259705"/>
            <a:ext cx="316865" cy="2520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印花税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bldLvl="0" animBg="1"/>
      <p:bldP spid="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四</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34708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契税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a\Desktop\测试问题汇总\需求\临时存出图片\契税电子001.jpg契税电子001"/>
          <p:cNvPicPr>
            <a:picLocks noChangeAspect="1"/>
          </p:cNvPicPr>
          <p:nvPr/>
        </p:nvPicPr>
        <p:blipFill>
          <a:blip r:embed="rId1"/>
          <a:srcRect/>
          <a:stretch>
            <a:fillRect/>
          </a:stretch>
        </p:blipFill>
        <p:spPr>
          <a:xfrm>
            <a:off x="179705" y="1628140"/>
            <a:ext cx="8804910" cy="4897120"/>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契税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683260" y="5013325"/>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如果未进行契税税源信息采集，您可通过点击【新增】按钮进入相应的信息采集界面。</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8508365" y="2564765"/>
            <a:ext cx="425450" cy="3054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契税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a\Desktop\测试问题汇总\需求\临时存出图片\契税电子002.jpg契税电子002"/>
          <p:cNvPicPr>
            <a:picLocks noChangeAspect="1"/>
          </p:cNvPicPr>
          <p:nvPr/>
        </p:nvPicPr>
        <p:blipFill>
          <a:blip r:embed="rId1"/>
          <a:srcRect/>
          <a:stretch>
            <a:fillRect/>
          </a:stretch>
        </p:blipFill>
        <p:spPr>
          <a:xfrm>
            <a:off x="179705" y="1534795"/>
            <a:ext cx="8804910" cy="5039360"/>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契税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307340" y="5013325"/>
            <a:ext cx="8201660"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依据实际情况，在【税源类型选择】下拉菜单选择“土地”或“房屋”后会自动带出已采集的土地或房屋信息。</a:t>
            </a:r>
            <a:endParaRPr lang="zh-CN" altLang="en-US" sz="2400" b="1">
              <a:solidFill>
                <a:schemeClr val="tx1"/>
              </a:solidFill>
              <a:latin typeface="仿宋" panose="02010609060101010101" charset="-122"/>
              <a:ea typeface="仿宋" panose="02010609060101010101" charset="-122"/>
              <a:sym typeface="+mn-ea"/>
            </a:endParaRPr>
          </a:p>
        </p:txBody>
      </p:sp>
      <p:pic>
        <p:nvPicPr>
          <p:cNvPr id="2" name="图片 1"/>
          <p:cNvPicPr>
            <a:picLocks noChangeAspect="1"/>
          </p:cNvPicPr>
          <p:nvPr/>
        </p:nvPicPr>
        <p:blipFill>
          <a:blip r:embed="rId2"/>
          <a:stretch>
            <a:fillRect/>
          </a:stretch>
        </p:blipFill>
        <p:spPr>
          <a:xfrm>
            <a:off x="2550160" y="3501390"/>
            <a:ext cx="1857375" cy="542925"/>
          </a:xfrm>
          <a:prstGeom prst="rect">
            <a:avLst/>
          </a:prstGeom>
        </p:spPr>
      </p:pic>
      <p:pic>
        <p:nvPicPr>
          <p:cNvPr id="9" name="图片 8"/>
          <p:cNvPicPr>
            <a:picLocks noChangeAspect="1"/>
          </p:cNvPicPr>
          <p:nvPr/>
        </p:nvPicPr>
        <p:blipFill>
          <a:blip r:embed="rId3"/>
          <a:stretch>
            <a:fillRect/>
          </a:stretch>
        </p:blipFill>
        <p:spPr>
          <a:xfrm>
            <a:off x="1043305" y="2744470"/>
            <a:ext cx="7315200" cy="3267075"/>
          </a:xfrm>
          <a:prstGeom prst="rect">
            <a:avLst/>
          </a:prstGeom>
        </p:spPr>
      </p:pic>
      <p:sp>
        <p:nvSpPr>
          <p:cNvPr id="7" name="矩形 6"/>
          <p:cNvSpPr/>
          <p:nvPr/>
        </p:nvSpPr>
        <p:spPr>
          <a:xfrm>
            <a:off x="1115695" y="3513455"/>
            <a:ext cx="425450" cy="19189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标注 9"/>
          <p:cNvSpPr/>
          <p:nvPr/>
        </p:nvSpPr>
        <p:spPr>
          <a:xfrm>
            <a:off x="481330" y="1917065"/>
            <a:ext cx="8201660"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勾选相应的土地或房屋后，点击确定进入税源信息采集模块。如果未显示相应的房屋、土地信息，您需要先进行城镇土地使用税或房产税税源信息采集后再进行后续操作。</a:t>
            </a:r>
            <a:endParaRPr lang="zh-CN" altLang="en-US" sz="2400" b="1">
              <a:solidFill>
                <a:schemeClr val="tx1"/>
              </a:solidFill>
              <a:latin typeface="仿宋" panose="02010609060101010101" charset="-122"/>
              <a:ea typeface="仿宋" panose="02010609060101010101" charset="-122"/>
              <a:sym typeface="+mn-ea"/>
            </a:endParaRPr>
          </a:p>
        </p:txBody>
      </p:sp>
      <p:sp>
        <p:nvSpPr>
          <p:cNvPr id="11" name="矩形 10"/>
          <p:cNvSpPr/>
          <p:nvPr/>
        </p:nvSpPr>
        <p:spPr>
          <a:xfrm>
            <a:off x="7235825" y="5640705"/>
            <a:ext cx="425450" cy="29718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契税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5" name="矩形 4"/>
          <p:cNvSpPr/>
          <p:nvPr/>
        </p:nvSpPr>
        <p:spPr>
          <a:xfrm>
            <a:off x="2527300" y="3501390"/>
            <a:ext cx="1880235" cy="5530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10" grpId="0" bldLvl="0" animBg="1"/>
      <p:bldP spid="11" grpId="0" bldLvl="0" animBg="1"/>
      <p:bldP spid="5" grpId="0" bldLvl="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1"/>
          <a:stretch>
            <a:fillRect/>
          </a:stretch>
        </p:blipFill>
        <p:spPr>
          <a:xfrm>
            <a:off x="227330" y="1641475"/>
            <a:ext cx="8726170" cy="489267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契税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467360" y="2421255"/>
            <a:ext cx="8201660" cy="58229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按实际情况填写相应信息后，点击保存完成采集操作。</a:t>
            </a:r>
            <a:endParaRPr lang="zh-CN" altLang="en-US" sz="2400" b="1">
              <a:solidFill>
                <a:schemeClr val="tx1"/>
              </a:solidFill>
              <a:latin typeface="仿宋" panose="02010609060101010101" charset="-122"/>
              <a:ea typeface="仿宋" panose="02010609060101010101" charset="-122"/>
              <a:sym typeface="+mn-ea"/>
            </a:endParaRPr>
          </a:p>
        </p:txBody>
      </p:sp>
      <p:sp>
        <p:nvSpPr>
          <p:cNvPr id="11" name="矩形 10"/>
          <p:cNvSpPr/>
          <p:nvPr/>
        </p:nvSpPr>
        <p:spPr>
          <a:xfrm>
            <a:off x="3684270" y="6205855"/>
            <a:ext cx="899160" cy="3289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标注 11"/>
          <p:cNvSpPr/>
          <p:nvPr/>
        </p:nvSpPr>
        <p:spPr>
          <a:xfrm>
            <a:off x="539750" y="2781300"/>
            <a:ext cx="8201660" cy="169037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tx1"/>
                </a:solidFill>
                <a:latin typeface="仿宋" panose="02010609060101010101" charset="-122"/>
                <a:ea typeface="仿宋" panose="02010609060101010101" charset="-122"/>
                <a:sym typeface="+mn-ea"/>
              </a:rPr>
              <a:t>因契税业务的特殊性，目前电子税务局仅支持申报</a:t>
            </a:r>
            <a:r>
              <a:rPr lang="zh-CN" altLang="en-US" sz="2400" b="1" dirty="0">
                <a:solidFill>
                  <a:srgbClr val="FF0000"/>
                </a:solidFill>
                <a:latin typeface="仿宋" panose="02010609060101010101" charset="-122"/>
                <a:ea typeface="仿宋" panose="02010609060101010101" charset="-122"/>
                <a:sym typeface="+mn-ea"/>
              </a:rPr>
              <a:t>土地出让</a:t>
            </a:r>
            <a:r>
              <a:rPr lang="zh-CN" altLang="en-US" sz="2400" b="1" dirty="0">
                <a:solidFill>
                  <a:schemeClr val="tx1"/>
                </a:solidFill>
                <a:latin typeface="仿宋" panose="02010609060101010101" charset="-122"/>
                <a:ea typeface="仿宋" panose="02010609060101010101" charset="-122"/>
                <a:sym typeface="+mn-ea"/>
              </a:rPr>
              <a:t>和</a:t>
            </a:r>
            <a:r>
              <a:rPr lang="zh-CN" altLang="en-US" sz="2400" b="1" dirty="0">
                <a:solidFill>
                  <a:srgbClr val="FF0000"/>
                </a:solidFill>
                <a:latin typeface="仿宋" panose="02010609060101010101" charset="-122"/>
                <a:ea typeface="仿宋" panose="02010609060101010101" charset="-122"/>
                <a:sym typeface="+mn-ea"/>
              </a:rPr>
              <a:t>增量房业务</a:t>
            </a:r>
            <a:r>
              <a:rPr lang="zh-CN" altLang="en-US" sz="2400" b="1" dirty="0">
                <a:solidFill>
                  <a:schemeClr val="tx1"/>
                </a:solidFill>
                <a:latin typeface="仿宋" panose="02010609060101010101" charset="-122"/>
                <a:ea typeface="仿宋" panose="02010609060101010101" charset="-122"/>
                <a:sym typeface="+mn-ea"/>
              </a:rPr>
              <a:t>契税的缴纳，</a:t>
            </a:r>
            <a:r>
              <a:rPr lang="zh-CN" altLang="en-US" sz="2400" b="1" dirty="0">
                <a:solidFill>
                  <a:srgbClr val="FF0000"/>
                </a:solidFill>
                <a:latin typeface="仿宋" panose="02010609060101010101" charset="-122"/>
                <a:ea typeface="仿宋" panose="02010609060101010101" charset="-122"/>
                <a:sym typeface="+mn-ea"/>
              </a:rPr>
              <a:t>土地转让</a:t>
            </a:r>
            <a:r>
              <a:rPr lang="zh-CN" altLang="en-US" sz="2400" b="1" dirty="0">
                <a:solidFill>
                  <a:schemeClr val="tx1"/>
                </a:solidFill>
                <a:latin typeface="仿宋" panose="02010609060101010101" charset="-122"/>
                <a:ea typeface="仿宋" panose="02010609060101010101" charset="-122"/>
                <a:sym typeface="+mn-ea"/>
              </a:rPr>
              <a:t>和</a:t>
            </a:r>
            <a:r>
              <a:rPr lang="zh-CN" altLang="en-US" sz="2400" b="1" dirty="0">
                <a:solidFill>
                  <a:srgbClr val="FF0000"/>
                </a:solidFill>
                <a:latin typeface="仿宋" panose="02010609060101010101" charset="-122"/>
                <a:ea typeface="仿宋" panose="02010609060101010101" charset="-122"/>
                <a:sym typeface="+mn-ea"/>
              </a:rPr>
              <a:t>存量房（二手房）业务</a:t>
            </a:r>
            <a:r>
              <a:rPr lang="zh-CN" altLang="en-US" sz="2400" b="1" dirty="0">
                <a:solidFill>
                  <a:schemeClr val="tx1"/>
                </a:solidFill>
                <a:latin typeface="仿宋" panose="02010609060101010101" charset="-122"/>
                <a:ea typeface="仿宋" panose="02010609060101010101" charset="-122"/>
                <a:sym typeface="+mn-ea"/>
              </a:rPr>
              <a:t>需要到办税服务厅办理。</a:t>
            </a:r>
            <a:endParaRPr lang="zh-CN" altLang="en-US" sz="2400" b="1" dirty="0">
              <a:solidFill>
                <a:schemeClr val="tx1"/>
              </a:solidFill>
              <a:latin typeface="仿宋" panose="02010609060101010101" charset="-122"/>
              <a:ea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契税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11" grpId="0" bldLvl="0" animBg="1"/>
      <p:bldP spid="12" grpId="0" bldLvl="0" animBg="1"/>
      <p:bldP spid="12" grpId="1"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08585" y="1607820"/>
            <a:ext cx="8894445" cy="4965065"/>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契税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826770" y="1770380"/>
            <a:ext cx="7498715" cy="144399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契税进行税源信息采集后，需要在主申报界面点击【增行】按钮，并在税种下拉菜单选择契税后方能进行正常申报。</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6876415" y="5373370"/>
            <a:ext cx="316865" cy="2520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2267585" y="5187950"/>
            <a:ext cx="866775" cy="1219200"/>
          </a:xfrm>
          <a:prstGeom prst="rect">
            <a:avLst/>
          </a:prstGeom>
        </p:spPr>
      </p:pic>
      <p:sp>
        <p:nvSpPr>
          <p:cNvPr id="14" name="矩形 13"/>
          <p:cNvSpPr/>
          <p:nvPr/>
        </p:nvSpPr>
        <p:spPr>
          <a:xfrm>
            <a:off x="2267585" y="5157470"/>
            <a:ext cx="882015" cy="126365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2275205" y="6196965"/>
            <a:ext cx="89598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契税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14"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414726" y="-508699"/>
            <a:ext cx="3046562" cy="6888823"/>
            <a:chOff x="3156012" y="1887174"/>
            <a:chExt cx="3042108" cy="6887170"/>
          </a:xfrm>
        </p:grpSpPr>
        <p:grpSp>
          <p:nvGrpSpPr>
            <p:cNvPr id="13" name="组合 12"/>
            <p:cNvGrpSpPr/>
            <p:nvPr/>
          </p:nvGrpSpPr>
          <p:grpSpPr>
            <a:xfrm>
              <a:off x="3196269" y="2508398"/>
              <a:ext cx="3001851" cy="6265946"/>
              <a:chOff x="1967939" y="2499321"/>
              <a:chExt cx="3001851" cy="6452272"/>
            </a:xfrm>
            <a:effectLst>
              <a:outerShdw blurRad="50800" dist="38100" dir="5400000" algn="t" rotWithShape="0">
                <a:prstClr val="black">
                  <a:alpha val="40000"/>
                </a:prstClr>
              </a:outerShdw>
            </a:effectLst>
          </p:grpSpPr>
          <p:sp>
            <p:nvSpPr>
              <p:cNvPr id="14" name="圆角矩形 26"/>
              <p:cNvSpPr/>
              <p:nvPr/>
            </p:nvSpPr>
            <p:spPr>
              <a:xfrm>
                <a:off x="1967939" y="2499321"/>
                <a:ext cx="1013881" cy="6452272"/>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395095" y="360616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五</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57780" y="3657600"/>
            <a:ext cx="605345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城镇土地使用税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sp>
        <p:nvSpPr>
          <p:cNvPr id="3" name="圆角矩形标注 2"/>
          <p:cNvSpPr/>
          <p:nvPr/>
        </p:nvSpPr>
        <p:spPr>
          <a:xfrm>
            <a:off x="251460" y="2362200"/>
            <a:ext cx="3110230" cy="293243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将10个税种申报统一到一个入口，</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将税源信息从申报环节分离至税源信息采集环节。</a:t>
            </a:r>
            <a:r>
              <a:rPr lang="zh-CN" altLang="en-US" sz="2400" b="1">
                <a:solidFill>
                  <a:schemeClr val="tx1"/>
                </a:solidFill>
                <a:latin typeface="仿宋" panose="02010609060101010101" charset="-122"/>
                <a:ea typeface="仿宋" panose="02010609060101010101" charset="-122"/>
                <a:sym typeface="+mn-ea"/>
              </a:rPr>
              <a:t>纳税申报前，需先进行税源信息采集。</a:t>
            </a:r>
            <a:endParaRPr lang="zh-CN" altLang="en-US" sz="2400" b="1">
              <a:solidFill>
                <a:srgbClr val="FF0000"/>
              </a:solidFill>
              <a:latin typeface="仿宋" panose="02010609060101010101" charset="-122"/>
              <a:ea typeface="仿宋" panose="02010609060101010101" charset="-122"/>
              <a:cs typeface="仿宋" panose="02010609060101010101" charset="-122"/>
              <a:sym typeface="+mn-ea"/>
            </a:endParaRPr>
          </a:p>
        </p:txBody>
      </p:sp>
      <p:grpSp>
        <p:nvGrpSpPr>
          <p:cNvPr id="31750" name="组合 9"/>
          <p:cNvGrpSpPr/>
          <p:nvPr/>
        </p:nvGrpSpPr>
        <p:grpSpPr bwMode="auto">
          <a:xfrm>
            <a:off x="102553" y="1199515"/>
            <a:ext cx="4841557" cy="902970"/>
            <a:chOff x="3474391" y="1203598"/>
            <a:chExt cx="4842267" cy="903351"/>
          </a:xfrm>
        </p:grpSpPr>
        <p:sp>
          <p:nvSpPr>
            <p:cNvPr id="40" name="圆角矩形 39"/>
            <p:cNvSpPr/>
            <p:nvPr/>
          </p:nvSpPr>
          <p:spPr>
            <a:xfrm>
              <a:off x="3474391" y="1203598"/>
              <a:ext cx="4136362" cy="903351"/>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474633"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一表申报、税源信息采集前置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cxnSp>
        <p:nvCxnSpPr>
          <p:cNvPr id="18" name="直接连接符 17"/>
          <p:cNvCxnSpPr/>
          <p:nvPr/>
        </p:nvCxnSpPr>
        <p:spPr>
          <a:xfrm>
            <a:off x="2042160" y="4364990"/>
            <a:ext cx="85915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95605" y="4750435"/>
            <a:ext cx="257302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81965" y="5097780"/>
            <a:ext cx="16446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圆角矩形标注 1"/>
          <p:cNvSpPr/>
          <p:nvPr/>
        </p:nvSpPr>
        <p:spPr>
          <a:xfrm>
            <a:off x="4745990" y="1885950"/>
            <a:ext cx="3521075" cy="4045585"/>
          </a:xfrm>
          <a:prstGeom prst="wedgeRoundRectCallout">
            <a:avLst>
              <a:gd name="adj1" fmla="val -98857"/>
              <a:gd name="adj2" fmla="val 19682"/>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这也是合并申报在操作方面变化最大的地方，申报前要先进行税源信息采集，主表和减免税附表的数据无法直接变更。</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新模式下的合并申报和之前城镇土地使用税、房产税以及车船税的申报模式相似。</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000"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9705" y="1793240"/>
            <a:ext cx="8839200" cy="4714875"/>
          </a:xfrm>
          <a:prstGeom prst="rect">
            <a:avLst/>
          </a:prstGeom>
        </p:spPr>
      </p:pic>
      <p:sp>
        <p:nvSpPr>
          <p:cNvPr id="6" name="圆角矩形标注 5"/>
          <p:cNvSpPr/>
          <p:nvPr/>
        </p:nvSpPr>
        <p:spPr>
          <a:xfrm>
            <a:off x="755650" y="1701800"/>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【财产和行为税税源信息报告】进行税源信息采集。选择城镇土地使用税，点击【税源采集】进行下一步操作。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2628900" y="3526790"/>
            <a:ext cx="3949065" cy="2400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a\Desktop\测试问题汇总\需求\临时存出图片\土地电子001.jpg土地电子001"/>
          <p:cNvPicPr>
            <a:picLocks noChangeAspect="1"/>
          </p:cNvPicPr>
          <p:nvPr/>
        </p:nvPicPr>
        <p:blipFill>
          <a:blip r:embed="rId1"/>
          <a:srcRect/>
          <a:stretch>
            <a:fillRect/>
          </a:stretch>
        </p:blipFill>
        <p:spPr>
          <a:xfrm>
            <a:off x="179705" y="1845310"/>
            <a:ext cx="8839200" cy="4601845"/>
          </a:xfrm>
          <a:prstGeom prst="rect">
            <a:avLst/>
          </a:prstGeom>
        </p:spPr>
      </p:pic>
      <p:sp>
        <p:nvSpPr>
          <p:cNvPr id="6" name="圆角矩形标注 5"/>
          <p:cNvSpPr/>
          <p:nvPr/>
        </p:nvSpPr>
        <p:spPr>
          <a:xfrm>
            <a:off x="809625" y="4797425"/>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系统会自动带出已采集的土地信息。可以点击【新增土地】按钮进入税源信息采集页面。</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6403975" y="2684780"/>
            <a:ext cx="610235" cy="2952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1"/>
          <a:stretch>
            <a:fillRect/>
          </a:stretch>
        </p:blipFill>
        <p:spPr>
          <a:xfrm>
            <a:off x="83820" y="1701800"/>
            <a:ext cx="8950960" cy="4975860"/>
          </a:xfrm>
          <a:prstGeom prst="rect">
            <a:avLst/>
          </a:prstGeom>
          <a:noFill/>
          <a:ln w="9525">
            <a:noFill/>
          </a:ln>
        </p:spPr>
      </p:pic>
      <p:sp>
        <p:nvSpPr>
          <p:cNvPr id="6" name="圆角矩形标注 5"/>
          <p:cNvSpPr/>
          <p:nvPr/>
        </p:nvSpPr>
        <p:spPr>
          <a:xfrm>
            <a:off x="683895" y="1965960"/>
            <a:ext cx="7498715" cy="59436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在该页面，根据实际情况进行相应信息的填写。</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612140" y="2925445"/>
            <a:ext cx="7872095" cy="16732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a:off x="810895" y="2092960"/>
            <a:ext cx="7498715" cy="75184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信息填写完毕后，点击保存，弹出维护应税明细信息弹窗，点击确定后进入相应界面。</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3330575" y="5165090"/>
            <a:ext cx="837565" cy="2952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stretch>
            <a:fillRect/>
          </a:stretch>
        </p:blipFill>
        <p:spPr>
          <a:xfrm>
            <a:off x="2844165" y="3104515"/>
            <a:ext cx="3267075" cy="1314450"/>
          </a:xfrm>
          <a:prstGeom prst="rect">
            <a:avLst/>
          </a:prstGeom>
          <a:ln w="15875">
            <a:solidFill>
              <a:srgbClr val="FF0000"/>
            </a:solidFill>
          </a:ln>
        </p:spPr>
      </p:pic>
      <p:sp>
        <p:nvSpPr>
          <p:cNvPr id="11" name="矩形 10"/>
          <p:cNvSpPr/>
          <p:nvPr/>
        </p:nvSpPr>
        <p:spPr>
          <a:xfrm>
            <a:off x="4596130" y="4019550"/>
            <a:ext cx="745490" cy="2952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4" grpId="0" bldLvl="0" animBg="1"/>
      <p:bldP spid="9" grpId="0" bldLvl="0" animBg="1"/>
      <p:bldP spid="11"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5"/>
          <p:cNvPicPr>
            <a:picLocks noChangeAspect="1"/>
          </p:cNvPicPr>
          <p:nvPr/>
        </p:nvPicPr>
        <p:blipFill>
          <a:blip r:embed="rId1"/>
          <a:stretch>
            <a:fillRect/>
          </a:stretch>
        </p:blipFill>
        <p:spPr>
          <a:xfrm>
            <a:off x="144145" y="1685925"/>
            <a:ext cx="8871585" cy="4798695"/>
          </a:xfrm>
          <a:prstGeom prst="rect">
            <a:avLst/>
          </a:prstGeom>
          <a:noFill/>
          <a:ln w="9525">
            <a:noFill/>
          </a:ln>
        </p:spPr>
      </p:pic>
      <p:sp>
        <p:nvSpPr>
          <p:cNvPr id="6" name="圆角矩形标注 5"/>
          <p:cNvSpPr/>
          <p:nvPr/>
        </p:nvSpPr>
        <p:spPr>
          <a:xfrm>
            <a:off x="755650" y="2132965"/>
            <a:ext cx="7498715" cy="125603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在该界面选择相应的土地等级，应税土地面积。如需要享受优惠政策，可以通过点击新增按钮后，依据实际情况进行选择和填写，点击保存后完成采集。</a:t>
            </a:r>
            <a:endParaRPr lang="zh-CN" altLang="en-US" sz="2400" b="1">
              <a:solidFill>
                <a:schemeClr val="tx1"/>
              </a:solidFill>
              <a:latin typeface="仿宋" panose="02010609060101010101" charset="-122"/>
              <a:ea typeface="仿宋" panose="02010609060101010101" charset="-122"/>
              <a:sym typeface="+mn-ea"/>
            </a:endParaRPr>
          </a:p>
        </p:txBody>
      </p:sp>
      <p:sp>
        <p:nvSpPr>
          <p:cNvPr id="9" name="矩形 8"/>
          <p:cNvSpPr/>
          <p:nvPr/>
        </p:nvSpPr>
        <p:spPr>
          <a:xfrm>
            <a:off x="2267585" y="4509135"/>
            <a:ext cx="1212215" cy="8007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554720" y="6309360"/>
            <a:ext cx="461010" cy="19875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827405" y="5085080"/>
            <a:ext cx="5032375" cy="1624965"/>
          </a:xfrm>
          <a:prstGeom prst="rect">
            <a:avLst/>
          </a:prstGeom>
        </p:spPr>
      </p:pic>
      <p:sp>
        <p:nvSpPr>
          <p:cNvPr id="12" name="矩形 11"/>
          <p:cNvSpPr/>
          <p:nvPr/>
        </p:nvSpPr>
        <p:spPr>
          <a:xfrm>
            <a:off x="763270" y="5085080"/>
            <a:ext cx="5096510" cy="16744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16880" y="4508500"/>
            <a:ext cx="2693035" cy="27178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49225" y="1983105"/>
            <a:ext cx="313055" cy="2286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9" grpId="1" animBg="1"/>
      <p:bldP spid="8" grpId="0" bldLvl="0" animBg="1"/>
      <p:bldP spid="12" grpId="0" bldLvl="0" animBg="1"/>
      <p:bldP spid="14" grpId="0" bldLvl="0" animBg="1"/>
      <p:bldP spid="14" grpId="1" animBg="1"/>
      <p:bldP spid="15"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a\Desktop\测试问题汇总\需求\临时存出图片\土地电子001.jpg土地电子001"/>
          <p:cNvPicPr>
            <a:picLocks noChangeAspect="1"/>
          </p:cNvPicPr>
          <p:nvPr/>
        </p:nvPicPr>
        <p:blipFill>
          <a:blip r:embed="rId1"/>
          <a:srcRect/>
          <a:stretch>
            <a:fillRect/>
          </a:stretch>
        </p:blipFill>
        <p:spPr>
          <a:xfrm>
            <a:off x="179705" y="1845310"/>
            <a:ext cx="8839200" cy="4601845"/>
          </a:xfrm>
          <a:prstGeom prst="rect">
            <a:avLst/>
          </a:prstGeom>
        </p:spPr>
      </p:pic>
      <p:sp>
        <p:nvSpPr>
          <p:cNvPr id="6" name="圆角矩形标注 5"/>
          <p:cNvSpPr/>
          <p:nvPr/>
        </p:nvSpPr>
        <p:spPr>
          <a:xfrm>
            <a:off x="657225" y="4978400"/>
            <a:ext cx="7651115" cy="91122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如果需要查看、修改、删除已经采集的税源信息，可以通过点击采集页面的链接进入相应模块后进行操作。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851535" y="3477260"/>
            <a:ext cx="1880235"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617"/>
          <p:cNvPicPr>
            <a:picLocks noChangeAspect="1"/>
          </p:cNvPicPr>
          <p:nvPr/>
        </p:nvPicPr>
        <p:blipFill>
          <a:blip r:embed="rId1"/>
          <a:stretch>
            <a:fillRect/>
          </a:stretch>
        </p:blipFill>
        <p:spPr>
          <a:xfrm>
            <a:off x="107315" y="1845310"/>
            <a:ext cx="8914765" cy="4642485"/>
          </a:xfrm>
          <a:prstGeom prst="rect">
            <a:avLst/>
          </a:prstGeom>
          <a:noFill/>
          <a:ln w="9525">
            <a:noFill/>
          </a:ln>
        </p:spPr>
      </p:pic>
      <p:sp>
        <p:nvSpPr>
          <p:cNvPr id="6" name="圆角矩形标注 5"/>
          <p:cNvSpPr/>
          <p:nvPr/>
        </p:nvSpPr>
        <p:spPr>
          <a:xfrm>
            <a:off x="1043940" y="2277110"/>
            <a:ext cx="7651115" cy="91122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在【应税明细】界面，可以点击【变更】进行应税信息维护。修改完毕，点击【保存】后生效。</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7320280" y="3306445"/>
            <a:ext cx="67945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84530" y="4917440"/>
            <a:ext cx="259080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414010" y="4606290"/>
            <a:ext cx="2901950" cy="5784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7315" y="2637155"/>
            <a:ext cx="28575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4" grpId="0" bldLvl="0" animBg="1"/>
      <p:bldP spid="8" grpId="0" bldLvl="0" animBg="1"/>
      <p:bldP spid="11"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616"/>
          <p:cNvPicPr>
            <a:picLocks noChangeAspect="1"/>
          </p:cNvPicPr>
          <p:nvPr/>
        </p:nvPicPr>
        <p:blipFill>
          <a:blip r:embed="rId1"/>
          <a:stretch>
            <a:fillRect/>
          </a:stretch>
        </p:blipFill>
        <p:spPr>
          <a:xfrm>
            <a:off x="131445" y="1616710"/>
            <a:ext cx="8901430" cy="4908550"/>
          </a:xfrm>
          <a:prstGeom prst="rect">
            <a:avLst/>
          </a:prstGeom>
          <a:noFill/>
          <a:ln w="9525">
            <a:noFill/>
          </a:ln>
        </p:spPr>
      </p:pic>
      <p:sp>
        <p:nvSpPr>
          <p:cNvPr id="6" name="圆角矩形标注 5"/>
          <p:cNvSpPr/>
          <p:nvPr/>
        </p:nvSpPr>
        <p:spPr>
          <a:xfrm>
            <a:off x="611505" y="4725035"/>
            <a:ext cx="6115050" cy="113665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发生纳税义务终止的情形，可以点击【义务终止】进行操作，点击【纳税义务终止确认】则终止该土地纳税义务。</a:t>
            </a:r>
            <a:endParaRPr lang="zh-CN" altLang="en-US" sz="2400" b="1">
              <a:solidFill>
                <a:schemeClr val="tx1"/>
              </a:solidFill>
              <a:latin typeface="仿宋" panose="02010609060101010101" charset="-122"/>
              <a:ea typeface="仿宋" panose="02010609060101010101" charset="-122"/>
              <a:sym typeface="+mn-ea"/>
            </a:endParaRPr>
          </a:p>
        </p:txBody>
      </p:sp>
      <p:sp>
        <p:nvSpPr>
          <p:cNvPr id="11" name="矩形 10"/>
          <p:cNvSpPr/>
          <p:nvPr/>
        </p:nvSpPr>
        <p:spPr>
          <a:xfrm>
            <a:off x="131445" y="2493010"/>
            <a:ext cx="603885" cy="18415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3629025" y="2905125"/>
            <a:ext cx="1885950" cy="1047750"/>
          </a:xfrm>
          <a:prstGeom prst="rect">
            <a:avLst/>
          </a:prstGeom>
        </p:spPr>
      </p:pic>
      <p:sp>
        <p:nvSpPr>
          <p:cNvPr id="13" name="矩形 12"/>
          <p:cNvSpPr/>
          <p:nvPr/>
        </p:nvSpPr>
        <p:spPr>
          <a:xfrm>
            <a:off x="4835525" y="3629025"/>
            <a:ext cx="603885" cy="2362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13"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617" descr="C:\Users\aa\Desktop\测试问题汇总\需求\临时存出图片\土地电子003.jpg土地电子003"/>
          <p:cNvPicPr>
            <a:picLocks noChangeAspect="1"/>
          </p:cNvPicPr>
          <p:nvPr/>
        </p:nvPicPr>
        <p:blipFill>
          <a:blip r:embed="rId1"/>
          <a:srcRect/>
          <a:stretch>
            <a:fillRect/>
          </a:stretch>
        </p:blipFill>
        <p:spPr>
          <a:xfrm>
            <a:off x="107315" y="1954848"/>
            <a:ext cx="8914765" cy="441706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sym typeface="+mn-ea"/>
              </a:rPr>
              <a:t>作废土地信息</a:t>
            </a:r>
            <a:endParaRPr lang="zh-CN" altLang="en-US" sz="2400" b="1">
              <a:latin typeface="仿宋" panose="02010609060101010101" charset="-122"/>
              <a:ea typeface="仿宋" panose="02010609060101010101" charset="-122"/>
              <a:sym typeface="+mn-ea"/>
            </a:endParaRPr>
          </a:p>
        </p:txBody>
      </p:sp>
      <p:sp>
        <p:nvSpPr>
          <p:cNvPr id="6" name="圆角矩形标注 5"/>
          <p:cNvSpPr/>
          <p:nvPr/>
        </p:nvSpPr>
        <p:spPr>
          <a:xfrm>
            <a:off x="657225" y="5241290"/>
            <a:ext cx="7651115" cy="115824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如您需要作废土地信息，可以点击【作废土地】按钮，随后点击弹窗中的【确定】后进行作废。如果该土地信息已申报过，需先作废申报。</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6972300" y="2708910"/>
            <a:ext cx="65532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stretch>
            <a:fillRect/>
          </a:stretch>
        </p:blipFill>
        <p:spPr>
          <a:xfrm>
            <a:off x="3204210" y="3573145"/>
            <a:ext cx="2505075" cy="1038225"/>
          </a:xfrm>
          <a:prstGeom prst="rect">
            <a:avLst/>
          </a:prstGeom>
        </p:spPr>
      </p:pic>
      <p:sp>
        <p:nvSpPr>
          <p:cNvPr id="11" name="矩形 10"/>
          <p:cNvSpPr/>
          <p:nvPr/>
        </p:nvSpPr>
        <p:spPr>
          <a:xfrm>
            <a:off x="4512310" y="4281170"/>
            <a:ext cx="56388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stretch>
            <a:fillRect/>
          </a:stretch>
        </p:blipFill>
        <p:spPr>
          <a:xfrm>
            <a:off x="2267585" y="3396615"/>
            <a:ext cx="4324350" cy="1390650"/>
          </a:xfrm>
          <a:prstGeom prst="rect">
            <a:avLst/>
          </a:prstGeom>
        </p:spPr>
      </p:pic>
      <p:cxnSp>
        <p:nvCxnSpPr>
          <p:cNvPr id="12" name="直接连接符 11"/>
          <p:cNvCxnSpPr/>
          <p:nvPr/>
        </p:nvCxnSpPr>
        <p:spPr>
          <a:xfrm>
            <a:off x="2627630" y="4377055"/>
            <a:ext cx="244856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城镇土地使用税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1"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六</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房产税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5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9705" y="1793240"/>
            <a:ext cx="8839200" cy="4714875"/>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房产税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755650" y="1701800"/>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【财产和行为税税源信息报告】进行税源信息采集。选择房产税，点击【税源采集】进行下一步操作。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2616835" y="3694430"/>
            <a:ext cx="3949065" cy="2400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grpSp>
        <p:nvGrpSpPr>
          <p:cNvPr id="31750" name="组合 9"/>
          <p:cNvGrpSpPr/>
          <p:nvPr/>
        </p:nvGrpSpPr>
        <p:grpSpPr bwMode="auto">
          <a:xfrm>
            <a:off x="174308" y="1199515"/>
            <a:ext cx="5056823" cy="909638"/>
            <a:chOff x="3474391" y="1203598"/>
            <a:chExt cx="5057565" cy="910022"/>
          </a:xfrm>
        </p:grpSpPr>
        <p:sp>
          <p:nvSpPr>
            <p:cNvPr id="40" name="圆角矩形 39"/>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689931"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一表申报、税源信息采集前置</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
        <p:nvSpPr>
          <p:cNvPr id="2" name="圆角矩形标注 1"/>
          <p:cNvSpPr/>
          <p:nvPr/>
        </p:nvSpPr>
        <p:spPr>
          <a:xfrm>
            <a:off x="180340" y="4294505"/>
            <a:ext cx="3718560" cy="200025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申报表由一张主表和一张减免税附表组成，主表为纳税情况，附表为申报享受的各类减免税情况。</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p:txBody>
      </p:sp>
      <p:pic>
        <p:nvPicPr>
          <p:cNvPr id="6" name="图片 5"/>
          <p:cNvPicPr>
            <a:picLocks noChangeAspect="1"/>
          </p:cNvPicPr>
          <p:nvPr/>
        </p:nvPicPr>
        <p:blipFill>
          <a:blip r:embed="rId1"/>
          <a:stretch>
            <a:fillRect/>
          </a:stretch>
        </p:blipFill>
        <p:spPr>
          <a:xfrm>
            <a:off x="251460" y="1059180"/>
            <a:ext cx="5324475" cy="3235325"/>
          </a:xfrm>
          <a:prstGeom prst="rect">
            <a:avLst/>
          </a:prstGeom>
          <a:ln w="12700">
            <a:solidFill>
              <a:schemeClr val="accent1"/>
            </a:solidFill>
          </a:ln>
        </p:spPr>
      </p:pic>
      <p:pic>
        <p:nvPicPr>
          <p:cNvPr id="9" name="图片 8"/>
          <p:cNvPicPr>
            <a:picLocks noChangeAspect="1"/>
          </p:cNvPicPr>
          <p:nvPr/>
        </p:nvPicPr>
        <p:blipFill>
          <a:blip r:embed="rId2"/>
          <a:stretch>
            <a:fillRect/>
          </a:stretch>
        </p:blipFill>
        <p:spPr>
          <a:xfrm>
            <a:off x="4028440" y="2816225"/>
            <a:ext cx="4885055" cy="3435985"/>
          </a:xfrm>
          <a:prstGeom prst="rect">
            <a:avLst/>
          </a:prstGeom>
          <a:ln w="19050">
            <a:solidFill>
              <a:schemeClr val="accent1"/>
            </a:solidFill>
          </a:ln>
        </p:spPr>
      </p:pic>
      <p:sp>
        <p:nvSpPr>
          <p:cNvPr id="10" name="圆角矩形标注 9"/>
          <p:cNvSpPr/>
          <p:nvPr/>
        </p:nvSpPr>
        <p:spPr>
          <a:xfrm>
            <a:off x="3998595" y="981075"/>
            <a:ext cx="236664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3200" b="1" dirty="0">
                <a:solidFill>
                  <a:srgbClr val="FF0000"/>
                </a:solidFill>
                <a:latin typeface="仿宋" panose="02010609060101010101" charset="-122"/>
                <a:ea typeface="仿宋" panose="02010609060101010101" charset="-122"/>
                <a:cs typeface="仿宋" panose="02010609060101010101" charset="-122"/>
                <a:sym typeface="+mn-ea"/>
              </a:rPr>
              <a:t>主表</a:t>
            </a:r>
            <a:endParaRPr lang="zh-CN" altLang="en-US" sz="3200" b="1" dirty="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11" name="圆角矩形标注 10"/>
          <p:cNvSpPr/>
          <p:nvPr/>
        </p:nvSpPr>
        <p:spPr>
          <a:xfrm>
            <a:off x="6588125" y="2781300"/>
            <a:ext cx="3387725" cy="692785"/>
          </a:xfrm>
          <a:prstGeom prst="wedgeRoundRectCallout">
            <a:avLst>
              <a:gd name="adj1" fmla="val -18922"/>
              <a:gd name="adj2" fmla="val -5027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75" tIns="136525" rIns="269875" bIns="136525" rtlCol="0" anchor="ctr"/>
          <a:lstStyle/>
          <a:p>
            <a:pPr indent="0" algn="l" fontAlgn="auto" latinLnBrk="0"/>
            <a:r>
              <a:rPr lang="zh-CN" altLang="en-US" sz="3200" b="1">
                <a:solidFill>
                  <a:srgbClr val="FF0000"/>
                </a:solidFill>
                <a:latin typeface="仿宋" panose="02010609060101010101" charset="-122"/>
                <a:ea typeface="仿宋" panose="02010609060101010101" charset="-122"/>
                <a:cs typeface="仿宋" panose="02010609060101010101" charset="-122"/>
                <a:sym typeface="+mn-ea"/>
              </a:rPr>
              <a:t>减免税附表</a:t>
            </a:r>
            <a:endParaRPr lang="zh-CN" altLang="en-US" sz="3200" b="1">
              <a:solidFill>
                <a:srgbClr val="FF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8" fill="hold" grpId="2"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8" fill="hold" grpId="2"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2" bldLvl="0" animBg="1"/>
      <p:bldP spid="11" grpId="2"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a\Desktop\测试问题汇总\需求\临时存出图片\房产电子001.jpg房产电子001"/>
          <p:cNvPicPr>
            <a:picLocks noChangeAspect="1"/>
          </p:cNvPicPr>
          <p:nvPr/>
        </p:nvPicPr>
        <p:blipFill>
          <a:blip r:embed="rId1"/>
          <a:srcRect/>
          <a:stretch>
            <a:fillRect/>
          </a:stretch>
        </p:blipFill>
        <p:spPr>
          <a:xfrm>
            <a:off x="179705" y="1852295"/>
            <a:ext cx="8839200" cy="4596765"/>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房产税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828675" y="3604895"/>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系统会自动带出已采集的房屋信息。通过点击【新增房屋】按钮进入税源信息采集页面。</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7364730" y="2696845"/>
            <a:ext cx="605155" cy="2667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a:stretch>
            <a:fillRect/>
          </a:stretch>
        </p:blipFill>
        <p:spPr>
          <a:xfrm>
            <a:off x="155575" y="1607185"/>
            <a:ext cx="8887460" cy="499364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房产税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899160" y="5085080"/>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在该页面，根据实际情况进行相应信息的填写。填写完毕，点击保存，在弹窗中再次点击确定完成操作。</a:t>
            </a:r>
            <a:endParaRPr lang="zh-CN" altLang="en-US" sz="2400" b="1">
              <a:solidFill>
                <a:schemeClr val="tx1"/>
              </a:solidFill>
              <a:latin typeface="仿宋" panose="02010609060101010101" charset="-122"/>
              <a:ea typeface="仿宋" panose="02010609060101010101" charset="-122"/>
              <a:sym typeface="+mn-ea"/>
            </a:endParaRPr>
          </a:p>
        </p:txBody>
      </p:sp>
      <p:sp>
        <p:nvSpPr>
          <p:cNvPr id="8" name="矩形 7"/>
          <p:cNvSpPr/>
          <p:nvPr/>
        </p:nvSpPr>
        <p:spPr>
          <a:xfrm>
            <a:off x="3791585" y="4617085"/>
            <a:ext cx="791210" cy="31051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1"/>
          <p:cNvPicPr>
            <a:picLocks noChangeAspect="1"/>
          </p:cNvPicPr>
          <p:nvPr/>
        </p:nvPicPr>
        <p:blipFill>
          <a:blip r:embed="rId2"/>
          <a:stretch>
            <a:fillRect/>
          </a:stretch>
        </p:blipFill>
        <p:spPr>
          <a:xfrm>
            <a:off x="3131820" y="3068955"/>
            <a:ext cx="2499995" cy="1294130"/>
          </a:xfrm>
          <a:prstGeom prst="rect">
            <a:avLst/>
          </a:prstGeom>
          <a:noFill/>
          <a:ln w="9525">
            <a:noFill/>
          </a:ln>
        </p:spPr>
      </p:pic>
      <p:sp>
        <p:nvSpPr>
          <p:cNvPr id="9" name="矩形 8"/>
          <p:cNvSpPr/>
          <p:nvPr/>
        </p:nvSpPr>
        <p:spPr>
          <a:xfrm>
            <a:off x="4248150" y="3958590"/>
            <a:ext cx="652780" cy="30861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3060065" y="3032125"/>
            <a:ext cx="2763520" cy="1378585"/>
          </a:xfrm>
          <a:prstGeom prst="rect">
            <a:avLst/>
          </a:prstGeom>
        </p:spPr>
      </p:pic>
      <p:sp>
        <p:nvSpPr>
          <p:cNvPr id="12" name="圆角矩形标注 11"/>
          <p:cNvSpPr/>
          <p:nvPr/>
        </p:nvSpPr>
        <p:spPr>
          <a:xfrm>
            <a:off x="1026160" y="5212080"/>
            <a:ext cx="7498715" cy="109220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随后弹出维护应税明细信息弹窗，点击确定后进入应税信息采集界面。</a:t>
            </a:r>
            <a:endParaRPr lang="zh-CN" altLang="en-US" sz="2400" b="1">
              <a:solidFill>
                <a:schemeClr val="tx1"/>
              </a:solidFill>
              <a:latin typeface="仿宋" panose="02010609060101010101" charset="-122"/>
              <a:ea typeface="仿宋" panose="02010609060101010101" charset="-122"/>
              <a:sym typeface="+mn-ea"/>
            </a:endParaRPr>
          </a:p>
        </p:txBody>
      </p:sp>
      <p:sp>
        <p:nvSpPr>
          <p:cNvPr id="13" name="矩形 12"/>
          <p:cNvSpPr/>
          <p:nvPr/>
        </p:nvSpPr>
        <p:spPr>
          <a:xfrm>
            <a:off x="4343400" y="4017010"/>
            <a:ext cx="791210" cy="31051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bldLvl="0" animBg="1"/>
      <p:bldP spid="8" grpId="1" bldLvl="0" animBg="1"/>
      <p:bldP spid="9" grpId="0" bldLvl="0" animBg="1"/>
      <p:bldP spid="9" grpId="1" bldLvl="0" animBg="1"/>
      <p:bldP spid="12" grpId="0" bldLvl="0" animBg="1"/>
      <p:bldP spid="13"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251460" y="1628775"/>
            <a:ext cx="8684260" cy="6567170"/>
          </a:xfrm>
          <a:prstGeom prst="rect">
            <a:avLst/>
          </a:prstGeom>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房产税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683895" y="3789680"/>
            <a:ext cx="7498715" cy="91694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在该界面对房产原值、以及出租房屋信息进行填写，完成后点击保存。</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3950335" y="5734050"/>
            <a:ext cx="747395" cy="3327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26210" y="5119370"/>
            <a:ext cx="6181725" cy="2667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 -0.321296 " pathEditMode="relative" rAng="0" ptsTypes="">
                                      <p:cBhvr>
                                        <p:cTn id="16" dur="2000" fill="hold"/>
                                        <p:tgtEl>
                                          <p:spTgt spid="8"/>
                                        </p:tgtEl>
                                        <p:attrNameLst>
                                          <p:attrName>ppt_x</p:attrName>
                                          <p:attrName>ppt_y</p:attrName>
                                        </p:attrNameLst>
                                      </p:cBhvr>
                                      <p:rCtr x="0" y="-241"/>
                                    </p:animMotion>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9"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2"/>
          <p:cNvPicPr>
            <a:picLocks noChangeAspect="1"/>
          </p:cNvPicPr>
          <p:nvPr/>
        </p:nvPicPr>
        <p:blipFill>
          <a:blip r:embed="rId1"/>
          <a:stretch>
            <a:fillRect/>
          </a:stretch>
        </p:blipFill>
        <p:spPr>
          <a:xfrm>
            <a:off x="179070" y="1624330"/>
            <a:ext cx="8759825" cy="776859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solidFill>
                  <a:schemeClr val="tx1"/>
                </a:solidFill>
                <a:latin typeface="仿宋" panose="02010609060101010101" charset="-122"/>
                <a:ea typeface="仿宋" panose="02010609060101010101" charset="-122"/>
                <a:sym typeface="+mn-ea"/>
              </a:rPr>
              <a:t>房产税</a:t>
            </a:r>
            <a:endParaRPr lang="zh-CN" altLang="en-US" sz="2400" b="1">
              <a:solidFill>
                <a:schemeClr val="tx1"/>
              </a:solidFill>
              <a:latin typeface="仿宋" panose="02010609060101010101" charset="-122"/>
              <a:ea typeface="仿宋" panose="02010609060101010101" charset="-122"/>
              <a:sym typeface="+mn-ea"/>
            </a:endParaRPr>
          </a:p>
        </p:txBody>
      </p:sp>
      <p:sp>
        <p:nvSpPr>
          <p:cNvPr id="6" name="圆角矩形标注 5"/>
          <p:cNvSpPr/>
          <p:nvPr/>
        </p:nvSpPr>
        <p:spPr>
          <a:xfrm>
            <a:off x="1400175" y="2635885"/>
            <a:ext cx="6420485" cy="76644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如果涉及出租房屋的情形，可以通过点击房屋应税信息（从租）标签进入相应界面。</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3841750" y="5734050"/>
            <a:ext cx="855980" cy="3327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69265" y="5119370"/>
            <a:ext cx="8339455" cy="2667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19530" y="1845310"/>
            <a:ext cx="1058545" cy="3327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a:off x="736600" y="2982595"/>
            <a:ext cx="7402830" cy="60071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点击新增后，填入相应房屋出租信息并保存确定。</a:t>
            </a:r>
            <a:endParaRPr lang="zh-CN" altLang="en-US" sz="2400" b="1">
              <a:solidFill>
                <a:schemeClr val="tx1"/>
              </a:solidFill>
              <a:latin typeface="仿宋" panose="02010609060101010101" charset="-122"/>
              <a:ea typeface="仿宋" panose="02010609060101010101" charset="-122"/>
              <a:sym typeface="+mn-ea"/>
            </a:endParaRPr>
          </a:p>
        </p:txBody>
      </p:sp>
      <p:sp>
        <p:nvSpPr>
          <p:cNvPr id="10" name="矩形 9"/>
          <p:cNvSpPr/>
          <p:nvPr/>
        </p:nvSpPr>
        <p:spPr>
          <a:xfrm>
            <a:off x="659765" y="3896995"/>
            <a:ext cx="546100" cy="2933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 0 L 0 -0.481667 " pathEditMode="relative" rAng="0" ptsTypes="">
                                      <p:cBhvr>
                                        <p:cTn id="35" dur="2000" fill="hold"/>
                                        <p:tgtEl>
                                          <p:spTgt spid="12"/>
                                        </p:tgtEl>
                                        <p:attrNameLst>
                                          <p:attrName>ppt_x</p:attrName>
                                          <p:attrName>ppt_y</p:attrName>
                                        </p:attrNameLst>
                                      </p:cBhvr>
                                      <p:rCtr x="0" y="-219"/>
                                    </p:animMotion>
                                  </p:childTnLst>
                                </p:cTn>
                              </p:par>
                              <p:par>
                                <p:cTn id="36" presetID="1" presetClass="exit" presetSubtype="0" fill="hold" grpId="1"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9" grpId="0" bldLvl="0" animBg="1"/>
      <p:bldP spid="9" grpId="1" animBg="1"/>
      <p:bldP spid="2" grpId="0" bldLvl="0" animBg="1"/>
      <p:bldP spid="2" grpId="1" bldLvl="0" animBg="1"/>
      <p:bldP spid="4" grpId="0" bldLvl="0" animBg="1"/>
      <p:bldP spid="10" grpId="0" bldLvl="0" animBg="1"/>
      <p:bldP spid="1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a:blip r:embed="rId1"/>
          <a:stretch>
            <a:fillRect/>
          </a:stretch>
        </p:blipFill>
        <p:spPr>
          <a:xfrm>
            <a:off x="110490" y="1689735"/>
            <a:ext cx="8839200" cy="475107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latin typeface="仿宋" panose="02010609060101010101" charset="-122"/>
                <a:ea typeface="仿宋" panose="02010609060101010101" charset="-122"/>
                <a:sym typeface="+mn-ea"/>
              </a:rPr>
              <a:t>房产税</a:t>
            </a:r>
            <a:endParaRPr lang="zh-CN" altLang="en-US" sz="2400" b="1">
              <a:latin typeface="仿宋" panose="02010609060101010101" charset="-122"/>
              <a:ea typeface="仿宋" panose="02010609060101010101" charset="-122"/>
              <a:sym typeface="+mn-ea"/>
            </a:endParaRPr>
          </a:p>
        </p:txBody>
      </p:sp>
      <p:sp>
        <p:nvSpPr>
          <p:cNvPr id="6" name="圆角矩形标注 5"/>
          <p:cNvSpPr/>
          <p:nvPr/>
        </p:nvSpPr>
        <p:spPr>
          <a:xfrm>
            <a:off x="441960" y="2995295"/>
            <a:ext cx="7651115" cy="96456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如果需要查看、修改、删除已经采集的税源信息，可以通过点击采集页面的链接进入相应模块后进行操作。</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539750" y="4797425"/>
            <a:ext cx="186690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983220" y="1988820"/>
            <a:ext cx="544195"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4"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5"/>
          <p:cNvPicPr>
            <a:picLocks noChangeAspect="1"/>
          </p:cNvPicPr>
          <p:nvPr/>
        </p:nvPicPr>
        <p:blipFill>
          <a:blip r:embed="rId1"/>
          <a:stretch>
            <a:fillRect/>
          </a:stretch>
        </p:blipFill>
        <p:spPr>
          <a:xfrm>
            <a:off x="154305" y="1634490"/>
            <a:ext cx="8832215" cy="4890135"/>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latin typeface="仿宋" panose="02010609060101010101" charset="-122"/>
                <a:ea typeface="仿宋" panose="02010609060101010101" charset="-122"/>
                <a:sym typeface="+mn-ea"/>
              </a:rPr>
              <a:t>房产税</a:t>
            </a:r>
            <a:endParaRPr lang="zh-CN" altLang="en-US" sz="2400" b="1">
              <a:latin typeface="仿宋" panose="02010609060101010101" charset="-122"/>
              <a:ea typeface="仿宋" panose="02010609060101010101" charset="-122"/>
              <a:sym typeface="+mn-ea"/>
            </a:endParaRPr>
          </a:p>
        </p:txBody>
      </p:sp>
      <p:sp>
        <p:nvSpPr>
          <p:cNvPr id="6" name="圆角矩形标注 5"/>
          <p:cNvSpPr/>
          <p:nvPr/>
        </p:nvSpPr>
        <p:spPr>
          <a:xfrm>
            <a:off x="682625" y="3141345"/>
            <a:ext cx="7651115" cy="964565"/>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在【应税明细】界面，可以点击【变更】进行应税信息维护。修改完毕，点击【保存】后生效。</a:t>
            </a:r>
            <a:endParaRPr lang="zh-CN" altLang="en-US" sz="2400" b="1">
              <a:solidFill>
                <a:schemeClr val="tx1"/>
              </a:solidFill>
              <a:latin typeface="仿宋" panose="02010609060101010101" charset="-122"/>
              <a:ea typeface="仿宋" panose="02010609060101010101" charset="-122"/>
              <a:sym typeface="+mn-ea"/>
            </a:endParaRPr>
          </a:p>
        </p:txBody>
      </p:sp>
      <p:sp>
        <p:nvSpPr>
          <p:cNvPr id="7" name="矩形 6"/>
          <p:cNvSpPr/>
          <p:nvPr/>
        </p:nvSpPr>
        <p:spPr>
          <a:xfrm>
            <a:off x="154305" y="5385435"/>
            <a:ext cx="8623935"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812405" y="2601595"/>
            <a:ext cx="544195"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4"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6"/>
          <p:cNvPicPr>
            <a:picLocks noChangeAspect="1"/>
          </p:cNvPicPr>
          <p:nvPr/>
        </p:nvPicPr>
        <p:blipFill>
          <a:blip r:embed="rId1"/>
          <a:stretch>
            <a:fillRect/>
          </a:stretch>
        </p:blipFill>
        <p:spPr>
          <a:xfrm>
            <a:off x="179070" y="1602105"/>
            <a:ext cx="8832215" cy="481584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latin typeface="仿宋" panose="02010609060101010101" charset="-122"/>
                <a:ea typeface="仿宋" panose="02010609060101010101" charset="-122"/>
                <a:sym typeface="+mn-ea"/>
              </a:rPr>
              <a:t>房产税</a:t>
            </a:r>
            <a:endParaRPr lang="zh-CN" altLang="en-US" sz="2400" b="1">
              <a:latin typeface="仿宋" panose="02010609060101010101" charset="-122"/>
              <a:ea typeface="仿宋" panose="02010609060101010101" charset="-122"/>
              <a:sym typeface="+mn-ea"/>
            </a:endParaRPr>
          </a:p>
        </p:txBody>
      </p:sp>
      <p:sp>
        <p:nvSpPr>
          <p:cNvPr id="6" name="圆角矩形标注 5"/>
          <p:cNvSpPr/>
          <p:nvPr/>
        </p:nvSpPr>
        <p:spPr>
          <a:xfrm>
            <a:off x="657225" y="5157470"/>
            <a:ext cx="7651115" cy="123317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发生纳税义务终止的情形，可以点击【义务终止】进行操作，点击【纳税义务终止确认】则终止该房屋纳税义务。</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3503930" y="4689475"/>
            <a:ext cx="1346835"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6" descr="C:\Users\aa\Desktop\测试问题汇总\需求\临时存出图片\房产电子002.jpg房产电子002"/>
          <p:cNvPicPr>
            <a:picLocks noChangeAspect="1"/>
          </p:cNvPicPr>
          <p:nvPr/>
        </p:nvPicPr>
        <p:blipFill>
          <a:blip r:embed="rId1"/>
          <a:srcRect/>
          <a:stretch>
            <a:fillRect/>
          </a:stretch>
        </p:blipFill>
        <p:spPr>
          <a:xfrm>
            <a:off x="179070" y="1722120"/>
            <a:ext cx="8832215" cy="4743450"/>
          </a:xfrm>
          <a:prstGeom prst="rect">
            <a:avLst/>
          </a:prstGeom>
          <a:noFill/>
          <a:ln w="9525">
            <a:noFill/>
          </a:ln>
        </p:spPr>
      </p:pic>
      <p:sp>
        <p:nvSpPr>
          <p:cNvPr id="3" name="文本框 2"/>
          <p:cNvSpPr txBox="1"/>
          <p:nvPr/>
        </p:nvSpPr>
        <p:spPr>
          <a:xfrm>
            <a:off x="734695" y="1073785"/>
            <a:ext cx="5488940"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sym typeface="+mn-ea"/>
              </a:rPr>
              <a:t>税源采集</a:t>
            </a:r>
            <a:r>
              <a:rPr lang="en-US" altLang="zh-CN" sz="2400" b="1">
                <a:solidFill>
                  <a:srgbClr val="FF0000"/>
                </a:solidFill>
                <a:latin typeface="黑体" panose="02010609060101010101" charset="-122"/>
                <a:ea typeface="黑体" panose="02010609060101010101" charset="-122"/>
                <a:sym typeface="+mn-ea"/>
              </a:rPr>
              <a:t>——</a:t>
            </a:r>
            <a:r>
              <a:rPr lang="zh-CN" altLang="en-US" sz="2400" b="1">
                <a:latin typeface="仿宋" panose="02010609060101010101" charset="-122"/>
                <a:ea typeface="仿宋" panose="02010609060101010101" charset="-122"/>
                <a:sym typeface="+mn-ea"/>
              </a:rPr>
              <a:t>房产税</a:t>
            </a:r>
            <a:endParaRPr lang="zh-CN" altLang="en-US" sz="2400" b="1">
              <a:latin typeface="仿宋" panose="02010609060101010101" charset="-122"/>
              <a:ea typeface="仿宋" panose="02010609060101010101" charset="-122"/>
              <a:sym typeface="+mn-ea"/>
            </a:endParaRPr>
          </a:p>
        </p:txBody>
      </p:sp>
      <p:sp>
        <p:nvSpPr>
          <p:cNvPr id="6" name="圆角矩形标注 5"/>
          <p:cNvSpPr/>
          <p:nvPr/>
        </p:nvSpPr>
        <p:spPr>
          <a:xfrm>
            <a:off x="657225" y="5157470"/>
            <a:ext cx="7651115" cy="1233170"/>
          </a:xfrm>
          <a:prstGeom prst="wedgeRoundRectCallout">
            <a:avLst>
              <a:gd name="adj1" fmla="val -49825"/>
              <a:gd name="adj2" fmla="val -2214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sym typeface="+mn-ea"/>
              </a:rPr>
              <a:t>如您需要作废房屋信息，可以点击【作废房屋】按钮，随后点击弹窗中的【确定】后进行作废。如果该房屋信息已申报过，需先作废申报。</a:t>
            </a:r>
            <a:endParaRPr lang="zh-CN" altLang="en-US" sz="2400" b="1">
              <a:solidFill>
                <a:schemeClr val="tx1"/>
              </a:solidFill>
              <a:latin typeface="仿宋" panose="02010609060101010101" charset="-122"/>
              <a:ea typeface="仿宋" panose="02010609060101010101" charset="-122"/>
              <a:sym typeface="+mn-ea"/>
            </a:endParaRPr>
          </a:p>
        </p:txBody>
      </p:sp>
      <p:sp>
        <p:nvSpPr>
          <p:cNvPr id="4" name="矩形 3"/>
          <p:cNvSpPr/>
          <p:nvPr/>
        </p:nvSpPr>
        <p:spPr>
          <a:xfrm>
            <a:off x="8067040" y="2517140"/>
            <a:ext cx="55880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2047875" y="3357245"/>
            <a:ext cx="5048250" cy="1028700"/>
          </a:xfrm>
          <a:prstGeom prst="rect">
            <a:avLst/>
          </a:prstGeom>
        </p:spPr>
      </p:pic>
      <p:sp>
        <p:nvSpPr>
          <p:cNvPr id="7" name="矩形 6"/>
          <p:cNvSpPr/>
          <p:nvPr/>
        </p:nvSpPr>
        <p:spPr>
          <a:xfrm>
            <a:off x="5868035" y="4053205"/>
            <a:ext cx="558800" cy="2794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stretch>
            <a:fillRect/>
          </a:stretch>
        </p:blipFill>
        <p:spPr>
          <a:xfrm>
            <a:off x="1907540" y="3068955"/>
            <a:ext cx="5252720" cy="1693545"/>
          </a:xfrm>
          <a:prstGeom prst="rect">
            <a:avLst/>
          </a:prstGeom>
        </p:spPr>
      </p:pic>
      <p:cxnSp>
        <p:nvCxnSpPr>
          <p:cNvPr id="12" name="直接连接符 11"/>
          <p:cNvCxnSpPr/>
          <p:nvPr/>
        </p:nvCxnSpPr>
        <p:spPr>
          <a:xfrm>
            <a:off x="3923665" y="4053205"/>
            <a:ext cx="287401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39340" y="4245610"/>
            <a:ext cx="159639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4775" y="37211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smtClean="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smtClean="0">
                <a:solidFill>
                  <a:srgbClr val="2A65AC"/>
                </a:solidFill>
                <a:latin typeface="微软雅黑" panose="020B0503020204020204" pitchFamily="34" charset="-122"/>
                <a:ea typeface="微软雅黑" panose="020B0503020204020204" pitchFamily="34" charset="-122"/>
                <a:sym typeface="+mn-ea"/>
              </a:rPr>
              <a:t>税源</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房产税</a:t>
            </a:r>
            <a:endParaRPr lang="zh-CN" altLang="en-US" sz="2500" b="1" spc="80" dirty="0">
              <a:solidFill>
                <a:srgbClr val="2A65AC"/>
              </a:solidFill>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279471" y="128841"/>
            <a:ext cx="3046562" cy="5326723"/>
            <a:chOff x="3156012" y="1887174"/>
            <a:chExt cx="3042108" cy="5325445"/>
          </a:xfrm>
        </p:grpSpPr>
        <p:grpSp>
          <p:nvGrpSpPr>
            <p:cNvPr id="13" name="组合 12"/>
            <p:cNvGrpSpPr/>
            <p:nvPr/>
          </p:nvGrpSpPr>
          <p:grpSpPr>
            <a:xfrm>
              <a:off x="3175979" y="2508398"/>
              <a:ext cx="3022141" cy="4704221"/>
              <a:chOff x="1947649" y="2499321"/>
              <a:chExt cx="3022141" cy="4844107"/>
            </a:xfrm>
            <a:effectLst>
              <a:outerShdw blurRad="50800" dist="38100" dir="5400000" algn="t" rotWithShape="0">
                <a:prstClr val="black">
                  <a:alpha val="40000"/>
                </a:prstClr>
              </a:outerShdw>
            </a:effectLst>
          </p:grpSpPr>
          <p:sp>
            <p:nvSpPr>
              <p:cNvPr id="14" name="圆角矩形 26"/>
              <p:cNvSpPr/>
              <p:nvPr/>
            </p:nvSpPr>
            <p:spPr>
              <a:xfrm>
                <a:off x="1947649" y="2499321"/>
                <a:ext cx="1034171" cy="4844107"/>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2040890" y="346265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七</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203575" y="3514090"/>
            <a:ext cx="466534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车船税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4775" y="1555115"/>
            <a:ext cx="8947150" cy="4805680"/>
          </a:xfrm>
          <a:prstGeom prst="rect">
            <a:avLst/>
          </a:prstGeom>
          <a:noFill/>
          <a:ln w="9525">
            <a:noFill/>
          </a:ln>
        </p:spPr>
      </p:pic>
      <p:sp>
        <p:nvSpPr>
          <p:cNvPr id="26" name="TextBox 25"/>
          <p:cNvSpPr txBox="1"/>
          <p:nvPr/>
        </p:nvSpPr>
        <p:spPr>
          <a:xfrm>
            <a:off x="251460" y="26035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1764030" y="2708910"/>
            <a:ext cx="6162675" cy="1113790"/>
          </a:xfrm>
          <a:prstGeom prst="wedgeRoundRectCallout">
            <a:avLst>
              <a:gd name="adj1" fmla="val 21190"/>
              <a:gd name="adj2" fmla="val -4726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在财产和行为税合并纳税申报界面，点击增行后选择车船税，随后点击税源采集进行下一步操作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a:off x="7042785" y="5339080"/>
            <a:ext cx="374015" cy="2781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38680" y="5085080"/>
            <a:ext cx="591820" cy="120015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grpSp>
        <p:nvGrpSpPr>
          <p:cNvPr id="31750" name="组合 9"/>
          <p:cNvGrpSpPr/>
          <p:nvPr/>
        </p:nvGrpSpPr>
        <p:grpSpPr bwMode="auto">
          <a:xfrm>
            <a:off x="174308" y="1199515"/>
            <a:ext cx="5056823" cy="909638"/>
            <a:chOff x="3474391" y="1203598"/>
            <a:chExt cx="5057565" cy="910022"/>
          </a:xfrm>
        </p:grpSpPr>
        <p:sp>
          <p:nvSpPr>
            <p:cNvPr id="40" name="圆角矩形 39"/>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689931"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具体操作方面的五个问题</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
        <p:nvSpPr>
          <p:cNvPr id="2" name="圆角矩形标注 1"/>
          <p:cNvSpPr/>
          <p:nvPr/>
        </p:nvSpPr>
        <p:spPr>
          <a:xfrm>
            <a:off x="323850" y="2492375"/>
            <a:ext cx="1845310" cy="106172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1.</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如何更正税源信息</a:t>
            </a:r>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t>
            </a:r>
            <a:endParaRPr lang="en-US" altLang="zh-CN"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3" name="圆角矩形标注 2"/>
          <p:cNvSpPr/>
          <p:nvPr/>
        </p:nvSpPr>
        <p:spPr>
          <a:xfrm>
            <a:off x="2508885" y="2318385"/>
            <a:ext cx="5507990" cy="127381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发现错填、漏填税源信息时，可以直接修改已填写的税源明细表。然后继续申报或更正申报。</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4" name="圆角矩形标注 3"/>
          <p:cNvSpPr/>
          <p:nvPr/>
        </p:nvSpPr>
        <p:spPr>
          <a:xfrm>
            <a:off x="251460" y="4505960"/>
            <a:ext cx="1917700" cy="127889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2.</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是否必须一次申报完毕</a:t>
            </a:r>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t>
            </a:r>
            <a:endParaRPr lang="en-US" altLang="zh-CN"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2482850" y="4224020"/>
            <a:ext cx="5507990" cy="1951355"/>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不强制要求一次性申报全部税种，纳税人可以自由选择一次性或分别申报当期税种。遗漏了某个税种时，可以在申报期结束前单独申报该税种，不用更正此前的申报。</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2"/>
          <p:cNvPicPr>
            <a:picLocks noChangeAspect="1"/>
          </p:cNvPicPr>
          <p:nvPr/>
        </p:nvPicPr>
        <p:blipFill>
          <a:blip r:embed="rId1"/>
          <a:stretch>
            <a:fillRect/>
          </a:stretch>
        </p:blipFill>
        <p:spPr>
          <a:xfrm>
            <a:off x="176530" y="1780540"/>
            <a:ext cx="8836660" cy="4391025"/>
          </a:xfrm>
          <a:prstGeom prst="rect">
            <a:avLst/>
          </a:prstGeom>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2298700" y="5074285"/>
            <a:ext cx="4322445" cy="1302385"/>
          </a:xfrm>
          <a:prstGeom prst="wedgeRoundRectCallout">
            <a:avLst>
              <a:gd name="adj1" fmla="val -17419"/>
              <a:gd name="adj2" fmla="val 49646"/>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进入采集界面后，如果申报车辆较少，可以通过点击增行进行车辆信息采集。</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434340" y="5783580"/>
            <a:ext cx="554355" cy="3155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
          <p:cNvPicPr>
            <a:picLocks noChangeAspect="1"/>
          </p:cNvPicPr>
          <p:nvPr/>
        </p:nvPicPr>
        <p:blipFill>
          <a:blip r:embed="rId1"/>
          <a:stretch>
            <a:fillRect/>
          </a:stretch>
        </p:blipFill>
        <p:spPr>
          <a:xfrm>
            <a:off x="158750" y="1783715"/>
            <a:ext cx="8986520" cy="4617085"/>
          </a:xfrm>
          <a:prstGeom prst="rect">
            <a:avLst/>
          </a:prstGeom>
          <a:noFill/>
          <a:ln w="9525">
            <a:noFill/>
          </a:ln>
        </p:spPr>
      </p:pic>
      <p:sp>
        <p:nvSpPr>
          <p:cNvPr id="3" name="圆角矩形标注 2"/>
          <p:cNvSpPr/>
          <p:nvPr/>
        </p:nvSpPr>
        <p:spPr>
          <a:xfrm>
            <a:off x="1170940" y="4436745"/>
            <a:ext cx="7164705" cy="1471930"/>
          </a:xfrm>
          <a:prstGeom prst="wedgeRoundRectCallout">
            <a:avLst>
              <a:gd name="adj1" fmla="val -21239"/>
              <a:gd name="adj2" fmla="val -48444"/>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如果申报车辆较多，可以依次点击导入车船税信息→获取车船税采集信息导入模板后进行填写。填写完毕，依次点击选择文件→上传完成文件的上传。</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4438015" y="3820160"/>
            <a:ext cx="461645" cy="2609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6940" y="3539490"/>
            <a:ext cx="660400" cy="3263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444875" y="4116705"/>
            <a:ext cx="1904365" cy="2406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31595" y="5961380"/>
            <a:ext cx="719455" cy="3498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4" grpId="0" bldLvl="0" animBg="1"/>
      <p:bldP spid="7"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6"/>
          <p:cNvPicPr>
            <a:picLocks noChangeAspect="1"/>
          </p:cNvPicPr>
          <p:nvPr/>
        </p:nvPicPr>
        <p:blipFill>
          <a:blip r:embed="rId1"/>
          <a:stretch>
            <a:fillRect/>
          </a:stretch>
        </p:blipFill>
        <p:spPr>
          <a:xfrm>
            <a:off x="244475" y="1769745"/>
            <a:ext cx="8719185" cy="464947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车船税税源信息采集</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683895" y="4596765"/>
            <a:ext cx="7409180" cy="1679575"/>
          </a:xfrm>
          <a:prstGeom prst="wedgeRoundRectCallout">
            <a:avLst>
              <a:gd name="adj1" fmla="val -18349"/>
              <a:gd name="adj2" fmla="val -4289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进入采集界面后，输入正确的车牌号码和车辆识别代码。</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车牌号码必须是本地区登记注册的车辆</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，异地车辆不能进行申报。在车辆登记管理部门登记的车辆，车牌号码必填。车辆识别代码是车辆的车架号。</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2484755" y="2732405"/>
            <a:ext cx="4764405" cy="2559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5"/>
          <p:cNvPicPr>
            <a:picLocks noChangeAspect="1"/>
          </p:cNvPicPr>
          <p:nvPr/>
        </p:nvPicPr>
        <p:blipFill>
          <a:blip r:embed="rId1"/>
          <a:stretch>
            <a:fillRect/>
          </a:stretch>
        </p:blipFill>
        <p:spPr>
          <a:xfrm>
            <a:off x="244475" y="1727200"/>
            <a:ext cx="8720455" cy="476885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车船税税源信息采集</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5076190" y="5085080"/>
            <a:ext cx="3342005" cy="1261110"/>
          </a:xfrm>
          <a:prstGeom prst="wedgeRoundRectCallout">
            <a:avLst>
              <a:gd name="adj1" fmla="val -56859"/>
              <a:gd name="adj2" fmla="val -9582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按照车辆实际情况选择车辆类型，并填入正确的车辆品牌。</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2964180" y="2954655"/>
            <a:ext cx="2357755" cy="2933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6"/>
          <p:cNvPicPr>
            <a:picLocks noChangeAspect="1"/>
          </p:cNvPicPr>
          <p:nvPr/>
        </p:nvPicPr>
        <p:blipFill>
          <a:blip r:embed="rId1"/>
          <a:stretch>
            <a:fillRect/>
          </a:stretch>
        </p:blipFill>
        <p:spPr>
          <a:xfrm>
            <a:off x="104775" y="1655445"/>
            <a:ext cx="8862060" cy="499872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金三税源信息采集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7561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rPr>
              <a:t>车船税税源</a:t>
            </a:r>
            <a:r>
              <a:rPr lang="zh-CN" altLang="en-US" sz="2400" b="1" dirty="0" smtClean="0">
                <a:latin typeface="仿宋" panose="02010609060101010101" charset="-122"/>
                <a:ea typeface="仿宋" panose="02010609060101010101" charset="-122"/>
              </a:rPr>
              <a:t>信息采集</a:t>
            </a:r>
            <a:endParaRPr lang="zh-CN" altLang="en-US" sz="2400" b="1" dirty="0">
              <a:latin typeface="仿宋" panose="02010609060101010101" charset="-122"/>
              <a:ea typeface="仿宋" panose="02010609060101010101" charset="-122"/>
            </a:endParaRPr>
          </a:p>
        </p:txBody>
      </p:sp>
      <p:sp>
        <p:nvSpPr>
          <p:cNvPr id="3" name="圆角矩形标注 2"/>
          <p:cNvSpPr/>
          <p:nvPr/>
        </p:nvSpPr>
        <p:spPr>
          <a:xfrm>
            <a:off x="584835" y="4653280"/>
            <a:ext cx="7557770" cy="2181225"/>
          </a:xfrm>
          <a:prstGeom prst="wedgeRoundRectCallout">
            <a:avLst>
              <a:gd name="adj1" fmla="val 16799"/>
              <a:gd name="adj2" fmla="val -4765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输入车辆型号。车辆型号是指车辆合格证书上</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由英文字母和阿拉伯数字组成</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的型号，如该车辆属于新能源汽车，则自动带出减免优惠。</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随后依次填入车辆发票日期、排气量、核定载客数、整备质量等信息。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4787900" y="3164840"/>
            <a:ext cx="2357755" cy="2933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flipV="1">
            <a:off x="2044065" y="3458210"/>
            <a:ext cx="5126990" cy="11899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5" grpId="1" bldLvl="0" animBg="1"/>
      <p:bldP spid="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8"/>
          <p:cNvPicPr>
            <a:picLocks noChangeAspect="1"/>
          </p:cNvPicPr>
          <p:nvPr/>
        </p:nvPicPr>
        <p:blipFill>
          <a:blip r:embed="rId1"/>
          <a:stretch>
            <a:fillRect/>
          </a:stretch>
        </p:blipFill>
        <p:spPr>
          <a:xfrm>
            <a:off x="92710" y="1672590"/>
            <a:ext cx="8802370" cy="464693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车船税税源信息采集</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547495" y="2277110"/>
            <a:ext cx="6162675" cy="1141730"/>
          </a:xfrm>
          <a:prstGeom prst="wedgeRoundRectCallout">
            <a:avLst>
              <a:gd name="adj1" fmla="val 28238"/>
              <a:gd name="adj2" fmla="val -4627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符合其他优惠条件的，可以在减免性质下拉列表中选择相应的优惠政策，完成后点击确认完成信息采集操作。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2101850" y="3932555"/>
            <a:ext cx="5300980" cy="13836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8"/>
          <p:cNvPicPr>
            <a:picLocks noChangeAspect="1"/>
          </p:cNvPicPr>
          <p:nvPr/>
        </p:nvPicPr>
        <p:blipFill>
          <a:blip r:embed="rId1"/>
          <a:stretch>
            <a:fillRect/>
          </a:stretch>
        </p:blipFill>
        <p:spPr>
          <a:xfrm>
            <a:off x="104775" y="2064385"/>
            <a:ext cx="8902700" cy="425513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车船税税源信息采集</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539115" y="2348865"/>
            <a:ext cx="6162675" cy="1141730"/>
          </a:xfrm>
          <a:prstGeom prst="wedgeRoundRectCallout">
            <a:avLst>
              <a:gd name="adj1" fmla="val 27259"/>
              <a:gd name="adj2" fmla="val -4838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符合其他优惠条件的，可以在减免性质下拉列表中选择相应的优惠政策，完成后点击确认完成信息采集操作。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4787900" y="3861435"/>
            <a:ext cx="2550795" cy="29337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6"/>
          <p:cNvPicPr>
            <a:picLocks noChangeAspect="1"/>
          </p:cNvPicPr>
          <p:nvPr/>
        </p:nvPicPr>
        <p:blipFill>
          <a:blip r:embed="rId2"/>
          <a:stretch>
            <a:fillRect/>
          </a:stretch>
        </p:blipFill>
        <p:spPr>
          <a:xfrm>
            <a:off x="104775" y="1655445"/>
            <a:ext cx="8862060" cy="4998720"/>
          </a:xfrm>
          <a:prstGeom prst="rect">
            <a:avLst/>
          </a:prstGeom>
          <a:noFill/>
          <a:ln w="9525">
            <a:noFill/>
          </a:ln>
        </p:spPr>
      </p:pic>
      <p:sp>
        <p:nvSpPr>
          <p:cNvPr id="2" name="圆角矩形标注 1"/>
          <p:cNvSpPr/>
          <p:nvPr/>
        </p:nvSpPr>
        <p:spPr>
          <a:xfrm>
            <a:off x="1258570" y="5156835"/>
            <a:ext cx="6459855" cy="1113790"/>
          </a:xfrm>
          <a:prstGeom prst="wedgeRoundRectCallout">
            <a:avLst>
              <a:gd name="adj1" fmla="val 14164"/>
              <a:gd name="adj2" fmla="val -4818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如果您所购买车辆的车辆购置税在2021年6月1日以后缴纳，系统会自动带出相关信息。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9"/>
          <p:cNvPicPr>
            <a:picLocks noChangeAspect="1"/>
          </p:cNvPicPr>
          <p:nvPr/>
        </p:nvPicPr>
        <p:blipFill>
          <a:blip r:embed="rId1"/>
          <a:stretch>
            <a:fillRect/>
          </a:stretch>
        </p:blipFill>
        <p:spPr>
          <a:xfrm>
            <a:off x="104775" y="1708150"/>
            <a:ext cx="8789035" cy="467550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zh-CN" sz="2500" b="1" spc="80" dirty="0">
                <a:solidFill>
                  <a:srgbClr val="2A65AC"/>
                </a:solidFill>
                <a:latin typeface="微软雅黑" panose="020B0503020204020204" pitchFamily="34" charset="-122"/>
                <a:ea typeface="微软雅黑" panose="020B0503020204020204" pitchFamily="34" charset="-122"/>
                <a:sym typeface="+mn-ea"/>
              </a:rPr>
              <a:t>电子税务局</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车船税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车船税税源信息采集</a:t>
            </a:r>
            <a:r>
              <a:rPr lang="en-US" altLang="zh-CN" sz="2400" b="1">
                <a:latin typeface="仿宋" panose="02010609060101010101" charset="-122"/>
                <a:ea typeface="仿宋" panose="02010609060101010101" charset="-122"/>
              </a:rPr>
              <a:t>——</a:t>
            </a:r>
            <a:r>
              <a:rPr lang="zh-CN" altLang="en-US" sz="2400" b="1">
                <a:latin typeface="仿宋" panose="02010609060101010101" charset="-122"/>
                <a:ea typeface="仿宋" panose="02010609060101010101" charset="-122"/>
              </a:rPr>
              <a:t>模板申报</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171575" y="4509770"/>
            <a:ext cx="6187440" cy="987425"/>
          </a:xfrm>
          <a:prstGeom prst="wedgeRoundRectCallout">
            <a:avLst>
              <a:gd name="adj1" fmla="val 13249"/>
              <a:gd name="adj2" fmla="val -4547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通过模板进行批量申报的，依次将车辆信息按以上规则填入相应单元格后进行上传。</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矩形 1"/>
          <p:cNvSpPr/>
          <p:nvPr/>
        </p:nvSpPr>
        <p:spPr>
          <a:xfrm flipV="1">
            <a:off x="251460" y="2277110"/>
            <a:ext cx="8578215" cy="13074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a:off x="0" y="2208213"/>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bwMode="auto">
          <a:xfrm rot="16200000">
            <a:off x="3004199" y="-98172"/>
            <a:ext cx="3046562" cy="6067768"/>
            <a:chOff x="3156012" y="1887174"/>
            <a:chExt cx="3042108" cy="6066312"/>
          </a:xfrm>
        </p:grpSpPr>
        <p:grpSp>
          <p:nvGrpSpPr>
            <p:cNvPr id="13" name="组合 12"/>
            <p:cNvGrpSpPr/>
            <p:nvPr/>
          </p:nvGrpSpPr>
          <p:grpSpPr>
            <a:xfrm>
              <a:off x="3196269" y="2508398"/>
              <a:ext cx="3001851" cy="5445088"/>
              <a:chOff x="1967939" y="2499321"/>
              <a:chExt cx="3001851" cy="5607005"/>
            </a:xfrm>
            <a:effectLst>
              <a:outerShdw blurRad="50800" dist="38100" dir="5400000" algn="t" rotWithShape="0">
                <a:prstClr val="black">
                  <a:alpha val="40000"/>
                </a:prstClr>
              </a:outerShdw>
            </a:effectLst>
          </p:grpSpPr>
          <p:sp>
            <p:nvSpPr>
              <p:cNvPr id="14" name="圆角矩形 26"/>
              <p:cNvSpPr/>
              <p:nvPr/>
            </p:nvSpPr>
            <p:spPr>
              <a:xfrm>
                <a:off x="1967939" y="2499321"/>
                <a:ext cx="1013881" cy="5607005"/>
              </a:xfrm>
              <a:custGeom>
                <a:avLst/>
                <a:gdLst/>
                <a:ahLst/>
                <a:cxnLst/>
                <a:rect l="l" t="t" r="r" b="b"/>
                <a:pathLst>
                  <a:path w="744867" h="3015696">
                    <a:moveTo>
                      <a:pt x="0" y="0"/>
                    </a:moveTo>
                    <a:lnTo>
                      <a:pt x="136722" y="273443"/>
                    </a:lnTo>
                    <a:lnTo>
                      <a:pt x="611131" y="273443"/>
                    </a:lnTo>
                    <a:lnTo>
                      <a:pt x="744867" y="5970"/>
                    </a:lnTo>
                    <a:lnTo>
                      <a:pt x="744867" y="2891549"/>
                    </a:lnTo>
                    <a:cubicBezTo>
                      <a:pt x="744867" y="2960113"/>
                      <a:pt x="689284" y="3015696"/>
                      <a:pt x="620720" y="3015696"/>
                    </a:cubicBezTo>
                    <a:lnTo>
                      <a:pt x="124147" y="3015696"/>
                    </a:lnTo>
                    <a:cubicBezTo>
                      <a:pt x="55583" y="3015696"/>
                      <a:pt x="0" y="2960113"/>
                      <a:pt x="0" y="2891549"/>
                    </a:cubicBezTo>
                    <a:close/>
                  </a:path>
                </a:pathLst>
              </a:cu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圆角矩形 26"/>
              <p:cNvSpPr/>
              <p:nvPr/>
            </p:nvSpPr>
            <p:spPr>
              <a:xfrm>
                <a:off x="4437519" y="3325629"/>
                <a:ext cx="532271" cy="3015696"/>
              </a:xfrm>
              <a:custGeom>
                <a:avLst/>
                <a:gdLst/>
                <a:ahLst/>
                <a:cxnLst/>
                <a:rect l="l" t="t" r="r" b="b"/>
                <a:pathLst>
                  <a:path w="532271" h="3015696">
                    <a:moveTo>
                      <a:pt x="0" y="0"/>
                    </a:moveTo>
                    <a:lnTo>
                      <a:pt x="136722" y="273443"/>
                    </a:lnTo>
                    <a:lnTo>
                      <a:pt x="532271" y="273443"/>
                    </a:lnTo>
                    <a:cubicBezTo>
                      <a:pt x="359535" y="556311"/>
                      <a:pt x="220024" y="919779"/>
                      <a:pt x="140810" y="1326899"/>
                    </a:cubicBezTo>
                    <a:cubicBezTo>
                      <a:pt x="7916" y="2009905"/>
                      <a:pt x="78413" y="2642646"/>
                      <a:pt x="294761" y="3015696"/>
                    </a:cubicBezTo>
                    <a:lnTo>
                      <a:pt x="124147" y="3015696"/>
                    </a:lnTo>
                    <a:cubicBezTo>
                      <a:pt x="55583" y="3015696"/>
                      <a:pt x="0" y="2960113"/>
                      <a:pt x="0" y="2891549"/>
                    </a:cubicBez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9" name="组合 38"/>
            <p:cNvGrpSpPr/>
            <p:nvPr/>
          </p:nvGrpSpPr>
          <p:grpSpPr>
            <a:xfrm>
              <a:off x="3156012" y="1887174"/>
              <a:ext cx="1083493" cy="924338"/>
              <a:chOff x="3156012" y="1887174"/>
              <a:chExt cx="1083493" cy="924338"/>
            </a:xfrm>
            <a:effectLst>
              <a:outerShdw blurRad="50800" dist="38100" dir="5400000" algn="t" rotWithShape="0">
                <a:prstClr val="black">
                  <a:alpha val="40000"/>
                </a:prstClr>
              </a:outerShdw>
            </a:effectLst>
          </p:grpSpPr>
          <p:sp>
            <p:nvSpPr>
              <p:cNvPr id="16" name="六边形 15"/>
              <p:cNvSpPr/>
              <p:nvPr/>
            </p:nvSpPr>
            <p:spPr>
              <a:xfrm>
                <a:off x="3156012" y="1887174"/>
                <a:ext cx="1070947" cy="924338"/>
              </a:xfrm>
              <a:prstGeom prst="hexagon">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4" name="六边形 30"/>
              <p:cNvSpPr/>
              <p:nvPr/>
            </p:nvSpPr>
            <p:spPr>
              <a:xfrm>
                <a:off x="3486662" y="1891353"/>
                <a:ext cx="752843" cy="332383"/>
              </a:xfrm>
              <a:custGeom>
                <a:avLst/>
                <a:gdLst>
                  <a:gd name="connsiteX0" fmla="*/ 159948 w 629873"/>
                  <a:gd name="connsiteY0" fmla="*/ 0 h 466515"/>
                  <a:gd name="connsiteX1" fmla="*/ 582209 w 629873"/>
                  <a:gd name="connsiteY1" fmla="*/ 0 h 466515"/>
                  <a:gd name="connsiteX2" fmla="*/ 629873 w 629873"/>
                  <a:gd name="connsiteY2" fmla="*/ 95328 h 466515"/>
                  <a:gd name="connsiteX3" fmla="*/ 629018 w 629873"/>
                  <a:gd name="connsiteY3" fmla="*/ 94258 h 466515"/>
                  <a:gd name="connsiteX4" fmla="*/ 222400 w 629873"/>
                  <a:gd name="connsiteY4" fmla="*/ 104243 h 466515"/>
                  <a:gd name="connsiteX5" fmla="*/ 73310 w 629873"/>
                  <a:gd name="connsiteY5" fmla="*/ 466515 h 466515"/>
                  <a:gd name="connsiteX6" fmla="*/ 0 w 629873"/>
                  <a:gd name="connsiteY6" fmla="*/ 319895 h 466515"/>
                  <a:gd name="connsiteX7" fmla="*/ 159948 w 629873"/>
                  <a:gd name="connsiteY7" fmla="*/ 0 h 466515"/>
                  <a:gd name="connsiteX0-1" fmla="*/ 159948 w 629873"/>
                  <a:gd name="connsiteY0-2" fmla="*/ 0 h 319895"/>
                  <a:gd name="connsiteX1-3" fmla="*/ 582209 w 629873"/>
                  <a:gd name="connsiteY1-4" fmla="*/ 0 h 319895"/>
                  <a:gd name="connsiteX2-5" fmla="*/ 629873 w 629873"/>
                  <a:gd name="connsiteY2-6" fmla="*/ 95328 h 319895"/>
                  <a:gd name="connsiteX3-7" fmla="*/ 629018 w 629873"/>
                  <a:gd name="connsiteY3-8" fmla="*/ 94258 h 319895"/>
                  <a:gd name="connsiteX4-9" fmla="*/ 222400 w 629873"/>
                  <a:gd name="connsiteY4-10" fmla="*/ 104243 h 319895"/>
                  <a:gd name="connsiteX5-11" fmla="*/ 0 w 629873"/>
                  <a:gd name="connsiteY5-12" fmla="*/ 319895 h 319895"/>
                  <a:gd name="connsiteX6-13" fmla="*/ 159948 w 629873"/>
                  <a:gd name="connsiteY6-14" fmla="*/ 0 h 319895"/>
                  <a:gd name="connsiteX0-15" fmla="*/ 159948 w 752843"/>
                  <a:gd name="connsiteY0-16" fmla="*/ 0 h 332383"/>
                  <a:gd name="connsiteX1-17" fmla="*/ 582209 w 752843"/>
                  <a:gd name="connsiteY1-18" fmla="*/ 0 h 332383"/>
                  <a:gd name="connsiteX2-19" fmla="*/ 629873 w 752843"/>
                  <a:gd name="connsiteY2-20" fmla="*/ 95328 h 332383"/>
                  <a:gd name="connsiteX3-21" fmla="*/ 752843 w 752843"/>
                  <a:gd name="connsiteY3-22" fmla="*/ 332383 h 332383"/>
                  <a:gd name="connsiteX4-23" fmla="*/ 222400 w 752843"/>
                  <a:gd name="connsiteY4-24" fmla="*/ 104243 h 332383"/>
                  <a:gd name="connsiteX5-25" fmla="*/ 0 w 752843"/>
                  <a:gd name="connsiteY5-26" fmla="*/ 319895 h 332383"/>
                  <a:gd name="connsiteX6-27" fmla="*/ 159948 w 752843"/>
                  <a:gd name="connsiteY6-28" fmla="*/ 0 h 3323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52843" h="332383">
                    <a:moveTo>
                      <a:pt x="159948" y="0"/>
                    </a:moveTo>
                    <a:lnTo>
                      <a:pt x="582209" y="0"/>
                    </a:lnTo>
                    <a:lnTo>
                      <a:pt x="629873" y="95328"/>
                    </a:lnTo>
                    <a:lnTo>
                      <a:pt x="752843" y="332383"/>
                    </a:lnTo>
                    <a:lnTo>
                      <a:pt x="222400" y="104243"/>
                    </a:lnTo>
                    <a:lnTo>
                      <a:pt x="0" y="319895"/>
                    </a:lnTo>
                    <a:lnTo>
                      <a:pt x="159948" y="0"/>
                    </a:lnTo>
                    <a:close/>
                  </a:path>
                </a:pathLst>
              </a:custGeom>
              <a:gradFill flip="none" rotWithShape="1">
                <a:gsLst>
                  <a:gs pos="0">
                    <a:schemeClr val="bg1">
                      <a:alpha val="0"/>
                    </a:schemeClr>
                  </a:gs>
                  <a:gs pos="100000">
                    <a:schemeClr val="bg1">
                      <a:alpha val="5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6647" name="TextBox 16"/>
            <p:cNvSpPr txBox="1">
              <a:spLocks noChangeArrowheads="1"/>
            </p:cNvSpPr>
            <p:nvPr/>
          </p:nvSpPr>
          <p:spPr bwMode="auto">
            <a:xfrm rot="5400000">
              <a:off x="4422816" y="3436718"/>
              <a:ext cx="543073" cy="7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b="1">
                  <a:solidFill>
                    <a:srgbClr val="FFFFFF"/>
                  </a:solidFill>
                  <a:latin typeface="Arial" panose="020B0604020202020204" pitchFamily="34" charset="0"/>
                  <a:cs typeface="Arial" panose="020B0604020202020204" pitchFamily="34" charset="0"/>
                </a:rPr>
                <a:t>2</a:t>
              </a:r>
              <a:endParaRPr lang="zh-CN" altLang="en-US" sz="4000" b="1">
                <a:solidFill>
                  <a:srgbClr val="FFFFFF"/>
                </a:solidFill>
                <a:latin typeface="Arial" panose="020B0604020202020204" pitchFamily="34" charset="0"/>
                <a:cs typeface="Arial" panose="020B0604020202020204" pitchFamily="34" charset="0"/>
              </a:endParaRPr>
            </a:p>
          </p:txBody>
        </p:sp>
      </p:grpSp>
      <p:grpSp>
        <p:nvGrpSpPr>
          <p:cNvPr id="41" name="组合 40"/>
          <p:cNvGrpSpPr/>
          <p:nvPr/>
        </p:nvGrpSpPr>
        <p:grpSpPr bwMode="auto">
          <a:xfrm>
            <a:off x="0" y="209550"/>
            <a:ext cx="2541588" cy="1108075"/>
            <a:chOff x="0" y="332656"/>
            <a:chExt cx="2541776" cy="1107996"/>
          </a:xfrm>
        </p:grpSpPr>
        <p:sp>
          <p:nvSpPr>
            <p:cNvPr id="42" name="矩形 41"/>
            <p:cNvSpPr/>
            <p:nvPr/>
          </p:nvSpPr>
          <p:spPr>
            <a:xfrm>
              <a:off x="0" y="545366"/>
              <a:ext cx="954159" cy="638130"/>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矩形 42"/>
            <p:cNvSpPr/>
            <p:nvPr/>
          </p:nvSpPr>
          <p:spPr bwMode="auto">
            <a:xfrm>
              <a:off x="212741" y="332656"/>
              <a:ext cx="2329035" cy="1107996"/>
            </a:xfrm>
            <a:prstGeom prst="rect">
              <a:avLst/>
            </a:prstGeom>
          </p:spPr>
          <p:txBody>
            <a:bodyPr>
              <a:spAutoFit/>
            </a:bodyPr>
            <a:lstStyle/>
            <a:p>
              <a:pPr eaLnBrk="1" fontAlgn="auto" hangingPunct="1">
                <a:spcBef>
                  <a:spcPts val="0"/>
                </a:spcBef>
                <a:spcAft>
                  <a:spcPts val="0"/>
                </a:spcAft>
                <a:defRPr/>
              </a:pPr>
              <a:r>
                <a:rPr lang="en-US" altLang="zh-CN" sz="6600" spc="30" dirty="0">
                  <a:solidFill>
                    <a:prstClr val="white"/>
                  </a:solidFill>
                  <a:latin typeface="Arial Black" panose="020B0A04020102020204" pitchFamily="34" charset="0"/>
                  <a:ea typeface="微软雅黑" panose="020B0503020204020204" pitchFamily="34" charset="-122"/>
                </a:rPr>
                <a:t>C</a:t>
              </a:r>
              <a:r>
                <a:rPr lang="en-US" altLang="zh-CN" sz="2000" spc="30" dirty="0">
                  <a:solidFill>
                    <a:srgbClr val="2A65AC"/>
                  </a:solidFill>
                  <a:latin typeface="Arial Black" panose="020B0A04020102020204" pitchFamily="34" charset="0"/>
                  <a:ea typeface="微软雅黑" panose="020B0503020204020204" pitchFamily="34" charset="-122"/>
                </a:rPr>
                <a:t>ONTENTS</a:t>
              </a:r>
              <a:endParaRPr lang="zh-CN" altLang="en-US" sz="2000" spc="30" dirty="0">
                <a:solidFill>
                  <a:srgbClr val="2A65AC"/>
                </a:solidFill>
                <a:latin typeface="Arial Black" panose="020B0A04020102020204" pitchFamily="34" charset="0"/>
                <a:ea typeface="微软雅黑" panose="020B0503020204020204" pitchFamily="34" charset="-122"/>
              </a:endParaRPr>
            </a:p>
          </p:txBody>
        </p:sp>
        <p:sp>
          <p:nvSpPr>
            <p:cNvPr id="26635" name="TextBox 43"/>
            <p:cNvSpPr txBox="1">
              <a:spLocks noChangeArrowheads="1"/>
            </p:cNvSpPr>
            <p:nvPr/>
          </p:nvSpPr>
          <p:spPr bwMode="auto">
            <a:xfrm>
              <a:off x="851714" y="455464"/>
              <a:ext cx="8996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2A65AC"/>
                  </a:solidFill>
                  <a:latin typeface="微软雅黑" panose="020B0503020204020204" pitchFamily="34" charset="-122"/>
                  <a:ea typeface="微软雅黑" panose="020B0503020204020204" pitchFamily="34" charset="-122"/>
                </a:rPr>
                <a:t>目录</a:t>
              </a:r>
              <a:endParaRPr lang="zh-CN" altLang="en-US" sz="2800" b="1">
                <a:solidFill>
                  <a:srgbClr val="2A65AC"/>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395095" y="3606165"/>
            <a:ext cx="1950720" cy="645160"/>
          </a:xfrm>
          <a:prstGeom prst="rect">
            <a:avLst/>
          </a:prstGeom>
          <a:noFill/>
        </p:spPr>
        <p:txBody>
          <a:bodyPr wrap="square" rtlCol="0">
            <a:spAutoFit/>
          </a:bodyPr>
          <a:lstStyle/>
          <a:p>
            <a:r>
              <a:rPr lang="en-US" altLang="zh-CN" sz="3600" b="1">
                <a:solidFill>
                  <a:schemeClr val="bg1"/>
                </a:solidFill>
                <a:latin typeface="黑体" panose="02010609060101010101" charset="-122"/>
                <a:ea typeface="黑体" panose="02010609060101010101" charset="-122"/>
                <a:cs typeface="黑体" panose="02010609060101010101" charset="-122"/>
              </a:rPr>
              <a:t>(</a:t>
            </a:r>
            <a:r>
              <a:rPr lang="zh-CN" altLang="en-US" sz="3600" b="1">
                <a:solidFill>
                  <a:schemeClr val="bg1"/>
                </a:solidFill>
                <a:latin typeface="黑体" panose="02010609060101010101" charset="-122"/>
                <a:ea typeface="黑体" panose="02010609060101010101" charset="-122"/>
                <a:cs typeface="黑体" panose="02010609060101010101" charset="-122"/>
              </a:rPr>
              <a:t>八</a:t>
            </a:r>
            <a:r>
              <a:rPr lang="en-US" altLang="zh-CN" sz="3600" b="1">
                <a:solidFill>
                  <a:schemeClr val="bg1"/>
                </a:solidFill>
                <a:latin typeface="黑体" panose="02010609060101010101" charset="-122"/>
                <a:ea typeface="黑体" panose="02010609060101010101" charset="-122"/>
                <a:cs typeface="黑体" panose="02010609060101010101" charset="-122"/>
              </a:rPr>
              <a:t>)</a:t>
            </a:r>
            <a:endParaRPr lang="en-US" altLang="zh-CN" sz="3600" b="1">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57780" y="3657600"/>
            <a:ext cx="5092065" cy="521970"/>
          </a:xfrm>
          <a:prstGeom prst="rect">
            <a:avLst/>
          </a:prstGeom>
          <a:noFill/>
        </p:spPr>
        <p:txBody>
          <a:bodyPr wrap="square" rtlCol="0">
            <a:spAutoFit/>
          </a:bodyPr>
          <a:lstStyle/>
          <a:p>
            <a:r>
              <a:rPr lang="zh-CN" altLang="en-US" sz="2800" b="1" spc="80" dirty="0">
                <a:solidFill>
                  <a:srgbClr val="FF0000"/>
                </a:solidFill>
                <a:latin typeface="楷体" panose="02010609060101010101" charset="-122"/>
                <a:ea typeface="楷体" panose="02010609060101010101" charset="-122"/>
                <a:cs typeface="Arial" panose="020B0604020202020204" pitchFamily="34" charset="0"/>
                <a:sym typeface="+mn-ea"/>
              </a:rPr>
              <a:t>耕地占用税</a:t>
            </a:r>
            <a:r>
              <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rPr>
              <a:t>税源信息采集操作</a:t>
            </a:r>
            <a:endParaRPr lang="zh-CN" altLang="en-US" sz="2800" b="1" spc="80" dirty="0">
              <a:solidFill>
                <a:schemeClr val="bg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p:cNvPicPr>
            <a:picLocks noChangeAspect="1"/>
          </p:cNvPicPr>
          <p:nvPr/>
        </p:nvPicPr>
        <p:blipFill>
          <a:blip r:embed="rId1"/>
          <a:stretch>
            <a:fillRect/>
          </a:stretch>
        </p:blipFill>
        <p:spPr>
          <a:xfrm>
            <a:off x="104775" y="1373505"/>
            <a:ext cx="8912225" cy="499681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1887220" y="5271135"/>
            <a:ext cx="4579620" cy="1116330"/>
          </a:xfrm>
          <a:prstGeom prst="wedgeRoundRectCallout">
            <a:avLst>
              <a:gd name="adj1" fmla="val 21581"/>
              <a:gd name="adj2" fmla="val -4135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选择耕地占用税，点击【税源采集】进行下一步操作。</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5450840" y="3857625"/>
            <a:ext cx="1635760" cy="2260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bwMode="auto">
          <a:xfrm>
            <a:off x="0" y="198438"/>
            <a:ext cx="5395595" cy="969962"/>
            <a:chOff x="0" y="199071"/>
            <a:chExt cx="5396640" cy="969496"/>
          </a:xfrm>
        </p:grpSpPr>
        <p:sp>
          <p:nvSpPr>
            <p:cNvPr id="28" name="TextBox 27"/>
            <p:cNvSpPr txBox="1"/>
            <p:nvPr/>
          </p:nvSpPr>
          <p:spPr>
            <a:xfrm>
              <a:off x="1321056" y="346955"/>
              <a:ext cx="3131791" cy="475386"/>
            </a:xfrm>
            <a:prstGeom prst="rect">
              <a:avLst/>
            </a:prstGeom>
            <a:noFill/>
          </p:spPr>
          <p:txBody>
            <a:bodyPr wrap="square">
              <a:spAutoFit/>
            </a:bodyPr>
            <a:lstStyle/>
            <a:p>
              <a:pPr eaLnBrk="1" fontAlgn="auto" hangingPunct="1">
                <a:spcBef>
                  <a:spcPts val="0"/>
                </a:spcBef>
                <a:spcAft>
                  <a:spcPts val="0"/>
                </a:spcAft>
                <a:defRPr/>
              </a:pPr>
              <a:r>
                <a:rPr lang="zh-CN" altLang="en-US" sz="2500" b="1" spc="80" dirty="0">
                  <a:solidFill>
                    <a:srgbClr val="2A65AC"/>
                  </a:solidFill>
                  <a:latin typeface="微软雅黑" panose="020B0503020204020204" pitchFamily="34" charset="-122"/>
                  <a:ea typeface="微软雅黑" panose="020B0503020204020204" pitchFamily="34" charset="-122"/>
                </a:rPr>
                <a:t>合并申报主要变化</a:t>
              </a:r>
              <a:endParaRPr lang="zh-CN" altLang="en-US" sz="2500" b="1" spc="80" dirty="0">
                <a:solidFill>
                  <a:srgbClr val="2A65AC"/>
                </a:solidFill>
                <a:latin typeface="微软雅黑" panose="020B0503020204020204" pitchFamily="34" charset="-122"/>
                <a:ea typeface="微软雅黑" panose="020B0503020204020204" pitchFamily="34" charset="-122"/>
              </a:endParaRPr>
            </a:p>
          </p:txBody>
        </p:sp>
        <p:sp>
          <p:nvSpPr>
            <p:cNvPr id="29" name="矩形 28"/>
            <p:cNvSpPr/>
            <p:nvPr/>
          </p:nvSpPr>
          <p:spPr>
            <a:xfrm>
              <a:off x="0" y="425974"/>
              <a:ext cx="954273" cy="518864"/>
            </a:xfrm>
            <a:prstGeom prst="rect">
              <a:avLst/>
            </a:prstGeom>
            <a:solidFill>
              <a:srgbClr val="2A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68" name="TextBox 29"/>
            <p:cNvSpPr txBox="1">
              <a:spLocks noChangeArrowheads="1"/>
            </p:cNvSpPr>
            <p:nvPr/>
          </p:nvSpPr>
          <p:spPr bwMode="auto">
            <a:xfrm>
              <a:off x="455104" y="199071"/>
              <a:ext cx="542409"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700" b="1">
                  <a:solidFill>
                    <a:srgbClr val="FFFFFF"/>
                  </a:solidFill>
                  <a:latin typeface="Arial" panose="020B0604020202020204" pitchFamily="34" charset="0"/>
                  <a:cs typeface="Arial" panose="020B0604020202020204" pitchFamily="34" charset="0"/>
                </a:rPr>
                <a:t>1</a:t>
              </a:r>
              <a:endParaRPr lang="zh-CN" altLang="en-US" sz="5700" b="1">
                <a:solidFill>
                  <a:srgbClr val="FFFFFF"/>
                </a:solidFill>
                <a:latin typeface="Arial" panose="020B0604020202020204" pitchFamily="34" charset="0"/>
                <a:cs typeface="Arial" panose="020B0604020202020204" pitchFamily="34" charset="0"/>
              </a:endParaRPr>
            </a:p>
          </p:txBody>
        </p:sp>
        <p:sp>
          <p:nvSpPr>
            <p:cNvPr id="18469" name="TextBox 30"/>
            <p:cNvSpPr txBox="1">
              <a:spLocks noChangeArrowheads="1"/>
            </p:cNvSpPr>
            <p:nvPr/>
          </p:nvSpPr>
          <p:spPr bwMode="auto">
            <a:xfrm>
              <a:off x="895523" y="737927"/>
              <a:ext cx="4501117" cy="3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a:solidFill>
                    <a:srgbClr val="2A65AC"/>
                  </a:solidFill>
                  <a:latin typeface="Arial Black" panose="020B0A04020102020204" pitchFamily="34" charset="0"/>
                </a:rPr>
                <a:t>HE BING SHEN BAO ZHU YAO BIAN HUA</a:t>
              </a:r>
              <a:endParaRPr lang="zh-CN" altLang="en-US" sz="1400">
                <a:solidFill>
                  <a:srgbClr val="2A65AC"/>
                </a:solidFill>
                <a:latin typeface="Arial Black" panose="020B0A04020102020204" pitchFamily="34" charset="0"/>
              </a:endParaRPr>
            </a:p>
          </p:txBody>
        </p:sp>
      </p:grpSp>
      <p:sp>
        <p:nvSpPr>
          <p:cNvPr id="21" name="文本框 20"/>
          <p:cNvSpPr txBox="1"/>
          <p:nvPr/>
        </p:nvSpPr>
        <p:spPr>
          <a:xfrm>
            <a:off x="1119505" y="1597025"/>
            <a:ext cx="1950720" cy="768350"/>
          </a:xfrm>
          <a:prstGeom prst="rect">
            <a:avLst/>
          </a:prstGeom>
          <a:noFill/>
        </p:spPr>
        <p:txBody>
          <a:bodyPr wrap="square" rtlCol="0">
            <a:spAutoFit/>
          </a:bodyPr>
          <a:lstStyle/>
          <a:p>
            <a:r>
              <a:rPr lang="en-US" altLang="zh-CN" sz="4400" b="1">
                <a:solidFill>
                  <a:schemeClr val="bg1"/>
                </a:solidFill>
                <a:latin typeface="Arial" panose="020B0604020202020204" pitchFamily="34" charset="0"/>
                <a:cs typeface="Arial" panose="020B0604020202020204" pitchFamily="34" charset="0"/>
              </a:rPr>
              <a:t>1</a:t>
            </a:r>
            <a:endParaRPr lang="en-US" altLang="zh-CN" sz="4400" b="1">
              <a:solidFill>
                <a:schemeClr val="bg1"/>
              </a:solidFill>
              <a:latin typeface="Arial" panose="020B0604020202020204" pitchFamily="34" charset="0"/>
              <a:cs typeface="Arial" panose="020B0604020202020204" pitchFamily="34" charset="0"/>
            </a:endParaRPr>
          </a:p>
        </p:txBody>
      </p:sp>
      <p:grpSp>
        <p:nvGrpSpPr>
          <p:cNvPr id="31750" name="组合 9"/>
          <p:cNvGrpSpPr/>
          <p:nvPr/>
        </p:nvGrpSpPr>
        <p:grpSpPr bwMode="auto">
          <a:xfrm>
            <a:off x="174308" y="1199515"/>
            <a:ext cx="5056823" cy="909638"/>
            <a:chOff x="3474391" y="1203598"/>
            <a:chExt cx="5057565" cy="910022"/>
          </a:xfrm>
        </p:grpSpPr>
        <p:sp>
          <p:nvSpPr>
            <p:cNvPr id="40" name="圆角矩形 39"/>
            <p:cNvSpPr/>
            <p:nvPr/>
          </p:nvSpPr>
          <p:spPr>
            <a:xfrm>
              <a:off x="3474391" y="1203598"/>
              <a:ext cx="4823533" cy="910022"/>
            </a:xfrm>
            <a:prstGeom prst="roundRect">
              <a:avLst>
                <a:gd name="adj" fmla="val 9948"/>
              </a:avLst>
            </a:prstGeom>
            <a:solidFill>
              <a:schemeClr val="tx2">
                <a:lumMod val="40000"/>
                <a:lumOff val="60000"/>
                <a:alpha val="39000"/>
              </a:schemeClr>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771" name="矩形 23"/>
            <p:cNvSpPr>
              <a:spLocks noChangeArrowheads="1"/>
            </p:cNvSpPr>
            <p:nvPr/>
          </p:nvSpPr>
          <p:spPr bwMode="auto">
            <a:xfrm>
              <a:off x="3689931" y="1429746"/>
              <a:ext cx="4842025"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具体操作方面的五个问题</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grpSp>
      <p:sp>
        <p:nvSpPr>
          <p:cNvPr id="2" name="圆角矩形标注 1"/>
          <p:cNvSpPr/>
          <p:nvPr/>
        </p:nvSpPr>
        <p:spPr>
          <a:xfrm>
            <a:off x="323850" y="2635885"/>
            <a:ext cx="2064385" cy="1505585"/>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3.</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各税种纳税期限不一致能否合并申报</a:t>
            </a:r>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t>
            </a:r>
            <a:endParaRPr lang="en-US" altLang="zh-CN"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3" name="圆角矩形标注 2"/>
          <p:cNvSpPr/>
          <p:nvPr/>
        </p:nvSpPr>
        <p:spPr>
          <a:xfrm>
            <a:off x="3082925" y="2318385"/>
            <a:ext cx="5507990" cy="229362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不同纳税期限的财产和行为税各税种可以合并申报。</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B.</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按期申报但纳税期限不同的税种可以合并申报。</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C.</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按期申报与按次申报的税种也可以合并申报。</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4" name="圆角矩形标注 3"/>
          <p:cNvSpPr/>
          <p:nvPr/>
        </p:nvSpPr>
        <p:spPr>
          <a:xfrm>
            <a:off x="251460" y="4721225"/>
            <a:ext cx="2183130" cy="160147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4.</a:t>
            </a:r>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合并申报多个税种后能否只更正申报一个税种</a:t>
            </a:r>
            <a:r>
              <a:rPr lang="en-US" altLang="zh-CN" sz="2400" b="1">
                <a:solidFill>
                  <a:srgbClr val="000000"/>
                </a:solidFill>
                <a:latin typeface="仿宋" panose="02010609060101010101" charset="-122"/>
                <a:ea typeface="仿宋" panose="02010609060101010101" charset="-122"/>
                <a:cs typeface="仿宋" panose="02010609060101010101" charset="-122"/>
                <a:sym typeface="+mn-ea"/>
              </a:rPr>
              <a:t>?</a:t>
            </a:r>
            <a:endParaRPr lang="en-US" altLang="zh-CN" sz="2400" b="1">
              <a:solidFill>
                <a:srgbClr val="000000"/>
              </a:solidFill>
              <a:latin typeface="仿宋" panose="02010609060101010101" charset="-122"/>
              <a:ea typeface="仿宋" panose="02010609060101010101" charset="-122"/>
              <a:cs typeface="仿宋" panose="02010609060101010101" charset="-122"/>
              <a:sym typeface="+mn-ea"/>
            </a:endParaRPr>
          </a:p>
        </p:txBody>
      </p:sp>
      <p:sp>
        <p:nvSpPr>
          <p:cNvPr id="5" name="圆角矩形标注 4"/>
          <p:cNvSpPr/>
          <p:nvPr/>
        </p:nvSpPr>
        <p:spPr>
          <a:xfrm>
            <a:off x="3056890" y="4869815"/>
            <a:ext cx="5507990" cy="1423670"/>
          </a:xfrm>
          <a:prstGeom prst="wedgeRoundRectCallout">
            <a:avLst>
              <a:gd name="adj1" fmla="val 14060"/>
              <a:gd name="adj2" fmla="val 4511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rgbClr val="000000"/>
                </a:solidFill>
                <a:latin typeface="仿宋" panose="02010609060101010101" charset="-122"/>
                <a:ea typeface="仿宋" panose="02010609060101010101" charset="-122"/>
                <a:cs typeface="仿宋" panose="02010609060101010101" charset="-122"/>
                <a:sym typeface="+mn-ea"/>
              </a:rPr>
              <a:t>合并申报支持单税种更正。纳税人更正申报一个或部分税种，不影响其他已申报税种。</a:t>
            </a:r>
            <a:endParaRPr lang="zh-CN" altLang="en-US" sz="2400" b="1">
              <a:solidFill>
                <a:srgbClr val="00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4775" y="1602105"/>
            <a:ext cx="8870315" cy="482727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4234180" y="3632200"/>
            <a:ext cx="3464560" cy="965835"/>
          </a:xfrm>
          <a:prstGeom prst="wedgeRoundRectCallout">
            <a:avLst>
              <a:gd name="adj1" fmla="val 15306"/>
              <a:gd name="adj2" fmla="val -44150"/>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点击右上角新增按钮，进入税源采集界面。</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a:off x="8337550" y="2052955"/>
            <a:ext cx="646430" cy="3429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76530" y="1486535"/>
            <a:ext cx="8711565" cy="487362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3131820" y="4076700"/>
            <a:ext cx="2561590" cy="1080135"/>
          </a:xfrm>
          <a:prstGeom prst="wedgeRoundRectCallout">
            <a:avLst>
              <a:gd name="adj1" fmla="val -27218"/>
              <a:gd name="adj2" fmla="val -4128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进入采集界面，选择占地方式。</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608965" y="2203450"/>
            <a:ext cx="2352675" cy="105092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7305" y="1372870"/>
            <a:ext cx="9518650" cy="474154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rPr>
              <a:t>耕地占用税税源信息采集的查询、修改、作废</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829945" y="4032885"/>
            <a:ext cx="7319010" cy="1261110"/>
          </a:xfrm>
          <a:prstGeom prst="wedgeRoundRectCallout">
            <a:avLst>
              <a:gd name="adj1" fmla="val 3652"/>
              <a:gd name="adj2" fmla="val -141591"/>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经批准占地的，按照批准文书依次填写项目名称、批准文号、批准部门、批准占地面积。这里的占地面积单位是平方米。</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370840" y="2112645"/>
            <a:ext cx="8707120" cy="7346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1"/>
          <a:stretch>
            <a:fillRect/>
          </a:stretch>
        </p:blipFill>
        <p:spPr>
          <a:xfrm>
            <a:off x="147320" y="1678305"/>
            <a:ext cx="8900795" cy="452564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sym typeface="+mn-ea"/>
              </a:rPr>
              <a:t>耕地占用税税源信息采集的查询、修改、作废</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901700" y="4294505"/>
            <a:ext cx="6162675" cy="1261110"/>
          </a:xfrm>
          <a:prstGeom prst="wedgeRoundRectCallout">
            <a:avLst>
              <a:gd name="adj1" fmla="val 21756"/>
              <a:gd name="adj2" fmla="val -3846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收到书面通知日期，是指纳税人收到规划与自然资源部门书面通知的日期。</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7202805" y="2667635"/>
            <a:ext cx="1524000" cy="17722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1"/>
          <a:stretch>
            <a:fillRect/>
          </a:stretch>
        </p:blipFill>
        <p:spPr>
          <a:xfrm>
            <a:off x="107315" y="1447165"/>
            <a:ext cx="8954135" cy="482981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3" name="圆角矩形标注 2"/>
          <p:cNvSpPr/>
          <p:nvPr/>
        </p:nvSpPr>
        <p:spPr>
          <a:xfrm>
            <a:off x="3275965" y="4364990"/>
            <a:ext cx="2887980" cy="1017905"/>
          </a:xfrm>
          <a:prstGeom prst="wedgeRoundRectCallout">
            <a:avLst>
              <a:gd name="adj1" fmla="val -21767"/>
              <a:gd name="adj2" fmla="val -41037"/>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批准日期是指宗地批准转用的时间。</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1045210" y="2997200"/>
            <a:ext cx="1524000" cy="17722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p:cNvPicPr>
            <a:picLocks noChangeAspect="1"/>
          </p:cNvPicPr>
          <p:nvPr/>
        </p:nvPicPr>
        <p:blipFill>
          <a:blip r:embed="rId1"/>
          <a:stretch>
            <a:fillRect/>
          </a:stretch>
        </p:blipFill>
        <p:spPr>
          <a:xfrm>
            <a:off x="-123190" y="1473200"/>
            <a:ext cx="9577705" cy="4539615"/>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44475" y="826135"/>
            <a:ext cx="6558915" cy="460375"/>
          </a:xfrm>
          <a:prstGeom prst="rect">
            <a:avLst/>
          </a:prstGeom>
          <a:noFill/>
        </p:spPr>
        <p:txBody>
          <a:bodyPr wrap="square" rtlCol="0">
            <a:spAutoFit/>
          </a:bodyPr>
          <a:lstStyle/>
          <a:p>
            <a:r>
              <a:rPr lang="zh-CN" altLang="en-US" sz="2400" b="1">
                <a:latin typeface="仿宋" panose="02010609060101010101" charset="-122"/>
                <a:ea typeface="仿宋" panose="02010609060101010101" charset="-122"/>
                <a:sym typeface="+mn-ea"/>
              </a:rPr>
              <a:t>耕地占用税税源信息采集的查询、修改、作废</a:t>
            </a:r>
            <a:endParaRPr lang="zh-CN" altLang="en-US" sz="2400" b="1">
              <a:latin typeface="仿宋" panose="02010609060101010101" charset="-122"/>
              <a:ea typeface="仿宋" panose="02010609060101010101" charset="-122"/>
            </a:endParaRPr>
          </a:p>
        </p:txBody>
      </p:sp>
      <p:sp>
        <p:nvSpPr>
          <p:cNvPr id="3" name="圆角矩形标注 2"/>
          <p:cNvSpPr/>
          <p:nvPr/>
        </p:nvSpPr>
        <p:spPr>
          <a:xfrm>
            <a:off x="1045210" y="5233035"/>
            <a:ext cx="6162675" cy="1261110"/>
          </a:xfrm>
          <a:prstGeom prst="wedgeRoundRectCallout">
            <a:avLst>
              <a:gd name="adj1" fmla="val 20200"/>
              <a:gd name="adj2" fmla="val -47784"/>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如果属于未批先占的土地，只需要填写规划与自然资源部门认定的实际占地日期和实际占地面积即可。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4347210" y="2856865"/>
            <a:ext cx="1524000" cy="177228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463665" y="2616835"/>
            <a:ext cx="2768600" cy="2393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7315" y="2132965"/>
            <a:ext cx="2420620" cy="22098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4" grpId="0" bldLvl="0" animBg="1"/>
      <p:bldP spid="2"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0"/>
          <p:cNvPicPr>
            <a:picLocks noChangeAspect="1"/>
          </p:cNvPicPr>
          <p:nvPr/>
        </p:nvPicPr>
        <p:blipFill>
          <a:blip r:embed="rId1"/>
          <a:stretch>
            <a:fillRect/>
          </a:stretch>
        </p:blipFill>
        <p:spPr>
          <a:xfrm>
            <a:off x="215900" y="1407795"/>
            <a:ext cx="8633460" cy="489458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1045210" y="5233035"/>
            <a:ext cx="6580505" cy="949325"/>
          </a:xfrm>
          <a:prstGeom prst="wedgeRoundRectCallout">
            <a:avLst>
              <a:gd name="adj1" fmla="val 24003"/>
              <a:gd name="adj2" fmla="val -3700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损毁耕地的，要对损毁的方式进行点选。然后填写相关部门认定的损毁时间和面积即可。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4199890" y="2917190"/>
            <a:ext cx="1369695" cy="19081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915025" y="2981325"/>
            <a:ext cx="2768600" cy="2393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60985" y="3124835"/>
            <a:ext cx="2543175" cy="75755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3215" y="2133600"/>
            <a:ext cx="2225675" cy="2698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4" grpId="0" bldLvl="0" animBg="1"/>
      <p:bldP spid="2" grpId="0" bldLvl="0" animBg="1"/>
      <p:bldP spid="5"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2"/>
          <p:cNvPicPr>
            <a:picLocks noChangeAspect="1"/>
          </p:cNvPicPr>
          <p:nvPr/>
        </p:nvPicPr>
        <p:blipFill>
          <a:blip r:embed="rId1"/>
          <a:stretch>
            <a:fillRect/>
          </a:stretch>
        </p:blipFill>
        <p:spPr>
          <a:xfrm>
            <a:off x="95250" y="1234440"/>
            <a:ext cx="8863330" cy="513207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632460" y="2615565"/>
            <a:ext cx="2953385" cy="3919220"/>
          </a:xfrm>
          <a:prstGeom prst="wedgeRoundRectCallout">
            <a:avLst>
              <a:gd name="adj1" fmla="val 23153"/>
              <a:gd name="adj2" fmla="val 4905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表头填写完毕后，点击右下角增行按钮。系统自动带出行政区划和街道乡镇信息，如街道信息不准确的纳税人可以自行修改，占地位置为宗地所在街道信息，选择占地用途。</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4447540" y="3871595"/>
            <a:ext cx="1263015" cy="249174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flipV="1">
            <a:off x="7795260" y="4918075"/>
            <a:ext cx="509905" cy="32512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2"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4"/>
          <p:cNvPicPr>
            <a:picLocks noChangeAspect="1"/>
          </p:cNvPicPr>
          <p:nvPr/>
        </p:nvPicPr>
        <p:blipFill>
          <a:blip r:embed="rId1"/>
          <a:stretch>
            <a:fillRect/>
          </a:stretch>
        </p:blipFill>
        <p:spPr>
          <a:xfrm>
            <a:off x="176530" y="1588770"/>
            <a:ext cx="8715375" cy="477012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395605" y="2132330"/>
            <a:ext cx="6816725" cy="766445"/>
          </a:xfrm>
          <a:prstGeom prst="wedgeRoundRectCallout">
            <a:avLst>
              <a:gd name="adj1" fmla="val 26581"/>
              <a:gd name="adj2" fmla="val 43869"/>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选择征收品目，即批准文件中列明的所占用土地的性质，系统自动带出适用税额。</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5" name="矩形 4"/>
          <p:cNvSpPr/>
          <p:nvPr/>
        </p:nvSpPr>
        <p:spPr>
          <a:xfrm flipV="1">
            <a:off x="5220335" y="3861435"/>
            <a:ext cx="1502410" cy="248856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5"/>
          <p:cNvPicPr>
            <a:picLocks noChangeAspect="1"/>
          </p:cNvPicPr>
          <p:nvPr/>
        </p:nvPicPr>
        <p:blipFill>
          <a:blip r:embed="rId1"/>
          <a:stretch>
            <a:fillRect/>
          </a:stretch>
        </p:blipFill>
        <p:spPr>
          <a:xfrm>
            <a:off x="104775" y="1518920"/>
            <a:ext cx="8663940" cy="4806950"/>
          </a:xfrm>
          <a:prstGeom prst="rect">
            <a:avLst/>
          </a:prstGeom>
          <a:noFill/>
          <a:ln w="9525">
            <a:noFill/>
          </a:ln>
        </p:spPr>
      </p:pic>
      <p:sp>
        <p:nvSpPr>
          <p:cNvPr id="26" name="TextBox 25"/>
          <p:cNvSpPr txBox="1"/>
          <p:nvPr/>
        </p:nvSpPr>
        <p:spPr>
          <a:xfrm>
            <a:off x="104775" y="228600"/>
            <a:ext cx="8230870" cy="475615"/>
          </a:xfrm>
          <a:prstGeom prst="rect">
            <a:avLst/>
          </a:prstGeom>
          <a:noFill/>
        </p:spPr>
        <p:txBody>
          <a:bodyPr wrap="square">
            <a:spAutoFit/>
          </a:bodyPr>
          <a:lstStyle/>
          <a:p>
            <a:pPr eaLnBrk="1" fontAlgn="auto" hangingPunct="1">
              <a:spcBef>
                <a:spcPts val="0"/>
              </a:spcBef>
              <a:spcAft>
                <a:spcPts val="0"/>
              </a:spcAft>
              <a:defRPr/>
            </a:pPr>
            <a:r>
              <a:rPr lang="en-US" altLang="zh-CN" sz="2500" b="1" spc="80" dirty="0">
                <a:solidFill>
                  <a:srgbClr val="2A65AC"/>
                </a:solidFill>
                <a:latin typeface="微软雅黑" panose="020B0503020204020204" pitchFamily="34" charset="-122"/>
                <a:ea typeface="微软雅黑" panose="020B0503020204020204" pitchFamily="34" charset="-122"/>
                <a:sym typeface="+mn-ea"/>
              </a:rPr>
              <a:t>2.2</a:t>
            </a:r>
            <a:r>
              <a:rPr lang="zh-CN" altLang="en-US" sz="2500" b="1" spc="80" dirty="0">
                <a:solidFill>
                  <a:srgbClr val="2A65AC"/>
                </a:solidFill>
                <a:latin typeface="微软雅黑" panose="020B0503020204020204" pitchFamily="34" charset="-122"/>
                <a:ea typeface="微软雅黑" panose="020B0503020204020204" pitchFamily="34" charset="-122"/>
                <a:sym typeface="+mn-ea"/>
              </a:rPr>
              <a:t>电子税务局税源信息采集</a:t>
            </a:r>
            <a:r>
              <a:rPr lang="en-US" altLang="zh-CN" sz="2500" b="1" spc="80" dirty="0">
                <a:solidFill>
                  <a:srgbClr val="2A65AC"/>
                </a:solidFill>
                <a:latin typeface="微软雅黑" panose="020B0503020204020204" pitchFamily="34" charset="-122"/>
                <a:ea typeface="微软雅黑" panose="020B0503020204020204" pitchFamily="34" charset="-122"/>
                <a:sym typeface="+mn-ea"/>
              </a:rPr>
              <a:t>——</a:t>
            </a:r>
            <a:r>
              <a:rPr lang="zh-CN" altLang="en-US" sz="2500" b="1" spc="80" dirty="0">
                <a:solidFill>
                  <a:srgbClr val="2A65AC"/>
                </a:solidFill>
                <a:latin typeface="楷体" panose="02010609060101010101" charset="-122"/>
                <a:ea typeface="楷体" panose="02010609060101010101" charset="-122"/>
                <a:sym typeface="+mn-ea"/>
              </a:rPr>
              <a:t>耕地占用税</a:t>
            </a:r>
            <a:endParaRPr lang="zh-CN" altLang="en-US" sz="2500" b="1" spc="80" dirty="0">
              <a:solidFill>
                <a:srgbClr val="2A65AC"/>
              </a:solidFill>
              <a:latin typeface="楷体" panose="02010609060101010101" charset="-122"/>
              <a:ea typeface="楷体" panose="02010609060101010101" charset="-122"/>
              <a:sym typeface="+mn-ea"/>
            </a:endParaRPr>
          </a:p>
        </p:txBody>
      </p:sp>
      <p:sp>
        <p:nvSpPr>
          <p:cNvPr id="3" name="圆角矩形标注 2"/>
          <p:cNvSpPr/>
          <p:nvPr/>
        </p:nvSpPr>
        <p:spPr>
          <a:xfrm>
            <a:off x="1468755" y="1374775"/>
            <a:ext cx="6162675" cy="1261110"/>
          </a:xfrm>
          <a:prstGeom prst="wedgeRoundRectCallout">
            <a:avLst>
              <a:gd name="adj1" fmla="val 18789"/>
              <a:gd name="adj2" fmla="val 49093"/>
              <a:gd name="adj3" fmla="val 16667"/>
            </a:avLst>
          </a:prstGeom>
          <a:solidFill>
            <a:srgbClr val="EEF5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mn-ea"/>
              </a:rPr>
              <a:t>填写应税土地面积。如有符合规定的减免项目的选择减免项目，并填写减免面积。</a:t>
            </a:r>
            <a:endParaRPr lang="zh-CN" altLang="en-US" sz="2400" b="1">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矩形 5"/>
          <p:cNvSpPr/>
          <p:nvPr/>
        </p:nvSpPr>
        <p:spPr>
          <a:xfrm>
            <a:off x="5382895" y="4421505"/>
            <a:ext cx="3383280" cy="17799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201535" y="3858895"/>
            <a:ext cx="697230" cy="5060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144010" y="3859530"/>
            <a:ext cx="641350" cy="82613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4" grpId="0" bldLvl="0" animBg="1"/>
      <p:bldP spid="2"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9730</Words>
  <Application>WPS 演示</Application>
  <PresentationFormat>全屏显示(4:3)</PresentationFormat>
  <Paragraphs>919</Paragraphs>
  <Slides>124</Slides>
  <Notes>25</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124</vt:i4>
      </vt:variant>
    </vt:vector>
  </HeadingPairs>
  <TitlesOfParts>
    <vt:vector size="136" baseType="lpstr">
      <vt:lpstr>Arial</vt:lpstr>
      <vt:lpstr>宋体</vt:lpstr>
      <vt:lpstr>Wingdings</vt:lpstr>
      <vt:lpstr>Calibri</vt:lpstr>
      <vt:lpstr>微软雅黑</vt:lpstr>
      <vt:lpstr>黑体</vt:lpstr>
      <vt:lpstr>Arial Black</vt:lpstr>
      <vt:lpstr>仿宋</vt:lpstr>
      <vt:lpstr>Arial Unicode MS</vt:lpstr>
      <vt:lpstr>楷体</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锐普PPT</dc:creator>
  <dc:description>本素材由锐普原创，版权受国家法律保护，仅授权购买者本人使用，为了您个人和锐普的利益，请勿复制、传播、销售，否则将承担法律责任。</dc:description>
  <cp:lastModifiedBy>灰太狼</cp:lastModifiedBy>
  <cp:revision>159</cp:revision>
  <dcterms:created xsi:type="dcterms:W3CDTF">2013-08-22T02:34:00Z</dcterms:created>
  <dcterms:modified xsi:type="dcterms:W3CDTF">2021-06-03T09:04:30Z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A9594128C69A4F718EECAABC051E1263</vt:lpwstr>
  </property>
</Properties>
</file>