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6"/>
  </p:notesMasterIdLst>
  <p:handoutMasterIdLst>
    <p:handoutMasterId r:id="rId27"/>
  </p:handoutMasterIdLst>
  <p:sldIdLst>
    <p:sldId id="309" r:id="rId4"/>
    <p:sldId id="275" r:id="rId5"/>
    <p:sldId id="258" r:id="rId6"/>
    <p:sldId id="276" r:id="rId7"/>
    <p:sldId id="287" r:id="rId8"/>
    <p:sldId id="264" r:id="rId9"/>
    <p:sldId id="277" r:id="rId10"/>
    <p:sldId id="265" r:id="rId11"/>
    <p:sldId id="288" r:id="rId12"/>
    <p:sldId id="289" r:id="rId13"/>
    <p:sldId id="290" r:id="rId14"/>
    <p:sldId id="278" r:id="rId15"/>
    <p:sldId id="266" r:id="rId16"/>
    <p:sldId id="297" r:id="rId17"/>
    <p:sldId id="292" r:id="rId18"/>
    <p:sldId id="293" r:id="rId19"/>
    <p:sldId id="291" r:id="rId20"/>
    <p:sldId id="294" r:id="rId21"/>
    <p:sldId id="295" r:id="rId22"/>
    <p:sldId id="270" r:id="rId23"/>
    <p:sldId id="285" r:id="rId24"/>
    <p:sldId id="28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DE175"/>
    <a:srgbClr val="FBDF73"/>
    <a:srgbClr val="FEE586"/>
    <a:srgbClr val="FCE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71" d="100"/>
          <a:sy n="71"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6B169C-20A9-4179-8A6D-2118E030A29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4A519-604E-4FEA-9795-98FFCD5751F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875E2-5609-4C3D-91B2-06BB583EB1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2D151-B05F-465A-BB05-E434B31EE3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AE9A84-8646-47C2-90FD-F7F9DF8803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AC41A-E209-42F7-94B0-7E32114A67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E9A84-8646-47C2-90FD-F7F9DF8803E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AC41A-E209-42F7-94B0-7E32114A672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图片 4"/>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3075" name="文本框 7"/>
          <p:cNvSpPr txBox="1"/>
          <p:nvPr/>
        </p:nvSpPr>
        <p:spPr>
          <a:xfrm>
            <a:off x="7757478" y="4724400"/>
            <a:ext cx="3890962" cy="829945"/>
          </a:xfrm>
          <a:prstGeom prst="rect">
            <a:avLst/>
          </a:prstGeom>
          <a:noFill/>
          <a:ln w="9525">
            <a:noFill/>
          </a:ln>
        </p:spPr>
        <p:txBody>
          <a:bodyPr>
            <a:spAutoFit/>
          </a:bodyPr>
          <a:p>
            <a:pPr algn="r"/>
            <a:r>
              <a:rPr lang="zh-CN" altLang="en-US" sz="2400" b="1" dirty="0">
                <a:latin typeface="黑体" panose="02010609060101010101" charset="-122"/>
                <a:ea typeface="黑体" panose="02010609060101010101" charset="-122"/>
              </a:rPr>
              <a:t>方山县税务局</a:t>
            </a:r>
            <a:endParaRPr lang="en-US" altLang="zh-CN" sz="2400" b="1" dirty="0">
              <a:latin typeface="黑体" panose="02010609060101010101" charset="-122"/>
              <a:ea typeface="黑体" panose="02010609060101010101" charset="-122"/>
            </a:endParaRPr>
          </a:p>
          <a:p>
            <a:pPr algn="r"/>
            <a:r>
              <a:rPr lang="zh-CN" altLang="en-US" sz="2400" b="1" dirty="0">
                <a:latin typeface="黑体" panose="02010609060101010101" charset="-122"/>
                <a:ea typeface="黑体" panose="02010609060101010101" charset="-122"/>
              </a:rPr>
              <a:t>方山县工商联</a:t>
            </a:r>
            <a:endParaRPr lang="zh-CN" altLang="en-US" sz="2400" b="1" dirty="0">
              <a:latin typeface="黑体" panose="02010609060101010101" charset="-122"/>
              <a:ea typeface="黑体" panose="02010609060101010101" charset="-122"/>
            </a:endParaRPr>
          </a:p>
        </p:txBody>
      </p:sp>
      <p:sp>
        <p:nvSpPr>
          <p:cNvPr id="9" name="矩形 8"/>
          <p:cNvSpPr/>
          <p:nvPr/>
        </p:nvSpPr>
        <p:spPr>
          <a:xfrm>
            <a:off x="2653346" y="1772815"/>
            <a:ext cx="6885941" cy="189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5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护苗成长促发展</a:t>
            </a:r>
            <a:endParaRPr kumimoji="0" lang="zh-CN" altLang="en-US" sz="5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r"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        ——小微企业税费</a:t>
            </a:r>
            <a:r>
              <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优惠培训</a:t>
            </a:r>
            <a:endParaRPr kumimoji="0" lang="zh-CN" altLang="en-US" sz="24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pic>
        <p:nvPicPr>
          <p:cNvPr id="3077" name="图片 9" descr="C:/Users/ADMINI~1/AppData/Local/Temp/kaimatting/20210318172624/output_aiMatting_20210318172724.pngoutput_aiMatting_20210318172724"/>
          <p:cNvPicPr>
            <a:picLocks noChangeAspect="1"/>
          </p:cNvPicPr>
          <p:nvPr/>
        </p:nvPicPr>
        <p:blipFill>
          <a:blip r:embed="rId2"/>
          <a:srcRect l="14838" r="14862" b="9267"/>
          <a:stretch>
            <a:fillRect/>
          </a:stretch>
        </p:blipFill>
        <p:spPr>
          <a:xfrm>
            <a:off x="9284018" y="634683"/>
            <a:ext cx="2500312" cy="1906587"/>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4"/>
          <p:cNvSpPr txBox="1">
            <a:spLocks noChangeArrowheads="1"/>
          </p:cNvSpPr>
          <p:nvPr/>
        </p:nvSpPr>
        <p:spPr bwMode="auto">
          <a:xfrm>
            <a:off x="2290166" y="1476186"/>
            <a:ext cx="85838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hangingPunct="0">
              <a:lnSpc>
                <a:spcPct val="150000"/>
              </a:lnSpc>
              <a:defRPr sz="2000">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b="1" dirty="0"/>
              <a:t>（二）适用</a:t>
            </a:r>
            <a:r>
              <a:rPr lang="en-US" altLang="zh-CN" b="1" dirty="0"/>
              <a:t>3%</a:t>
            </a:r>
            <a:r>
              <a:rPr lang="zh-CN" altLang="en-US" b="1" dirty="0"/>
              <a:t>征收率的增值税小规模纳税人减免</a:t>
            </a:r>
            <a:r>
              <a:rPr lang="zh-CN" altLang="en-US" b="1" dirty="0" smtClean="0"/>
              <a:t>增值税</a:t>
            </a:r>
            <a:endParaRPr lang="en-US" altLang="zh-CN" b="1" dirty="0" smtClean="0"/>
          </a:p>
          <a:p>
            <a:r>
              <a:rPr lang="zh-CN" altLang="en-US" dirty="0"/>
              <a:t>自</a:t>
            </a:r>
            <a:r>
              <a:rPr lang="en-US" altLang="zh-CN" dirty="0"/>
              <a:t>2020</a:t>
            </a:r>
            <a:r>
              <a:rPr lang="zh-CN" altLang="en-US" dirty="0"/>
              <a:t>年</a:t>
            </a:r>
            <a:r>
              <a:rPr lang="en-US" altLang="zh-CN" dirty="0"/>
              <a:t>3</a:t>
            </a:r>
            <a:r>
              <a:rPr lang="zh-CN" altLang="en-US" dirty="0"/>
              <a:t>月</a:t>
            </a:r>
            <a:r>
              <a:rPr lang="en-US" altLang="zh-CN" dirty="0"/>
              <a:t>1</a:t>
            </a:r>
            <a:r>
              <a:rPr lang="zh-CN" altLang="en-US" dirty="0"/>
              <a:t>日至</a:t>
            </a:r>
            <a:r>
              <a:rPr lang="en-US" altLang="zh-CN" dirty="0"/>
              <a:t>2021</a:t>
            </a:r>
            <a:r>
              <a:rPr lang="zh-CN" altLang="en-US" dirty="0"/>
              <a:t>年</a:t>
            </a:r>
            <a:r>
              <a:rPr lang="en-US" altLang="zh-CN" dirty="0"/>
              <a:t>12</a:t>
            </a:r>
            <a:r>
              <a:rPr lang="zh-CN" altLang="en-US" dirty="0"/>
              <a:t>月</a:t>
            </a:r>
            <a:r>
              <a:rPr lang="en-US" altLang="zh-CN" dirty="0"/>
              <a:t>31</a:t>
            </a:r>
            <a:r>
              <a:rPr lang="zh-CN" altLang="en-US" dirty="0"/>
              <a:t>日，除湖北省外，其他省、自治区、直辖市的增值税小规模纳税人，适用</a:t>
            </a:r>
            <a:r>
              <a:rPr lang="en-US" altLang="zh-CN" dirty="0"/>
              <a:t>3%</a:t>
            </a:r>
            <a:r>
              <a:rPr lang="zh-CN" altLang="en-US" dirty="0"/>
              <a:t>征收率的应税销售收入，减按</a:t>
            </a:r>
            <a:r>
              <a:rPr lang="en-US" altLang="zh-CN" b="1" dirty="0">
                <a:solidFill>
                  <a:srgbClr val="FF0000"/>
                </a:solidFill>
              </a:rPr>
              <a:t>1%</a:t>
            </a:r>
            <a:r>
              <a:rPr lang="zh-CN" altLang="en-US" dirty="0"/>
              <a:t>征收率征收增值税；适用</a:t>
            </a:r>
            <a:r>
              <a:rPr lang="en-US" altLang="zh-CN" dirty="0"/>
              <a:t>3%</a:t>
            </a:r>
            <a:r>
              <a:rPr lang="zh-CN" altLang="en-US" dirty="0"/>
              <a:t>预征率的预缴增值税项目，减按</a:t>
            </a:r>
            <a:r>
              <a:rPr lang="en-US" altLang="zh-CN" b="1" dirty="0">
                <a:solidFill>
                  <a:srgbClr val="FF0000"/>
                </a:solidFill>
              </a:rPr>
              <a:t>1%</a:t>
            </a:r>
            <a:r>
              <a:rPr lang="zh-CN" altLang="en-US" dirty="0"/>
              <a:t>预征率预缴增值税。</a:t>
            </a:r>
            <a:endParaRPr lang="en-US" altLang="zh-CN" dirty="0"/>
          </a:p>
          <a:p>
            <a:r>
              <a:rPr lang="en-US" altLang="zh-CN" b="1" dirty="0" smtClean="0">
                <a:sym typeface="华文细黑" panose="02010600040101010101" pitchFamily="2" charset="-122"/>
              </a:rPr>
              <a:t>【</a:t>
            </a:r>
            <a:r>
              <a:rPr lang="zh-CN" altLang="en-US" b="1" dirty="0">
                <a:sym typeface="华文细黑" panose="02010600040101010101" pitchFamily="2" charset="-122"/>
              </a:rPr>
              <a:t>政策依据</a:t>
            </a:r>
            <a:r>
              <a:rPr lang="en-US" altLang="zh-CN" b="1" dirty="0" smtClean="0">
                <a:sym typeface="华文细黑" panose="02010600040101010101" pitchFamily="2" charset="-122"/>
              </a:rPr>
              <a:t>】</a:t>
            </a:r>
            <a:endParaRPr lang="en-US" altLang="zh-CN" b="1" dirty="0">
              <a:sym typeface="华文细黑" panose="02010600040101010101" pitchFamily="2" charset="-122"/>
            </a:endParaRPr>
          </a:p>
          <a:p>
            <a:pPr marL="342900" indent="-342900">
              <a:buFont typeface="Wingdings" panose="05000000000000000000" pitchFamily="2" charset="2"/>
              <a:buChar char="Ø"/>
            </a:pPr>
            <a:r>
              <a:rPr lang="en-US" altLang="zh-CN" dirty="0" smtClean="0">
                <a:sym typeface="华文细黑" panose="02010600040101010101" pitchFamily="2" charset="-122"/>
              </a:rPr>
              <a:t>《</a:t>
            </a:r>
            <a:r>
              <a:rPr lang="zh-CN" altLang="en-US" dirty="0">
                <a:sym typeface="华文细黑" panose="02010600040101010101" pitchFamily="2" charset="-122"/>
              </a:rPr>
              <a:t>财政部 税务总局关于延续实施应对疫情部分税费优惠政策的公告</a:t>
            </a:r>
            <a:r>
              <a:rPr lang="en-US" altLang="zh-CN" dirty="0">
                <a:sym typeface="华文细黑" panose="02010600040101010101" pitchFamily="2" charset="-122"/>
              </a:rPr>
              <a:t>》</a:t>
            </a:r>
            <a:r>
              <a:rPr lang="zh-CN" altLang="en-US" dirty="0">
                <a:sym typeface="华文细黑" panose="02010600040101010101" pitchFamily="2" charset="-122"/>
              </a:rPr>
              <a:t>（</a:t>
            </a:r>
            <a:r>
              <a:rPr lang="en-US" altLang="zh-CN" dirty="0">
                <a:sym typeface="华文细黑" panose="02010600040101010101" pitchFamily="2" charset="-122"/>
              </a:rPr>
              <a:t>2021</a:t>
            </a:r>
            <a:r>
              <a:rPr lang="zh-CN" altLang="en-US" dirty="0">
                <a:sym typeface="华文细黑" panose="02010600040101010101" pitchFamily="2" charset="-122"/>
              </a:rPr>
              <a:t>年第</a:t>
            </a:r>
            <a:r>
              <a:rPr lang="en-US" altLang="zh-CN" dirty="0">
                <a:sym typeface="华文细黑" panose="02010600040101010101" pitchFamily="2" charset="-122"/>
              </a:rPr>
              <a:t>7</a:t>
            </a:r>
            <a:r>
              <a:rPr lang="zh-CN" altLang="en-US" dirty="0">
                <a:sym typeface="华文细黑" panose="02010600040101010101" pitchFamily="2" charset="-122"/>
              </a:rPr>
              <a:t>号</a:t>
            </a:r>
            <a:r>
              <a:rPr lang="zh-CN" altLang="en-US" dirty="0" smtClean="0">
                <a:sym typeface="华文细黑" panose="02010600040101010101" pitchFamily="2" charset="-122"/>
              </a:rPr>
              <a:t>）</a:t>
            </a:r>
            <a:endParaRPr lang="en-US" altLang="zh-CN" dirty="0">
              <a:sym typeface="华文细黑" panose="02010600040101010101" pitchFamily="2" charset="-122"/>
            </a:endParaRPr>
          </a:p>
        </p:txBody>
      </p:sp>
      <p:sp>
        <p:nvSpPr>
          <p:cNvPr id="12" name="Freeform 5"/>
          <p:cNvSpPr/>
          <p:nvPr/>
        </p:nvSpPr>
        <p:spPr bwMode="auto">
          <a:xfrm rot="10800000">
            <a:off x="536372" y="355393"/>
            <a:ext cx="1520825" cy="1520825"/>
          </a:xfrm>
          <a:prstGeom prst="ellipse">
            <a:avLst/>
          </a:prstGeom>
          <a:noFill/>
          <a:ln w="19050">
            <a:solidFill>
              <a:srgbClr val="595959"/>
            </a:solid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link-button_61353"/>
          <p:cNvSpPr>
            <a:spLocks noChangeAspect="1"/>
          </p:cNvSpPr>
          <p:nvPr/>
        </p:nvSpPr>
        <p:spPr bwMode="auto">
          <a:xfrm>
            <a:off x="991941" y="811721"/>
            <a:ext cx="609685" cy="608169"/>
          </a:xfrm>
          <a:custGeom>
            <a:avLst/>
            <a:gdLst>
              <a:gd name="connsiteX0" fmla="*/ 252216 w 606607"/>
              <a:gd name="connsiteY0" fmla="*/ 196384 h 605099"/>
              <a:gd name="connsiteX1" fmla="*/ 310102 w 606607"/>
              <a:gd name="connsiteY1" fmla="*/ 210858 h 605099"/>
              <a:gd name="connsiteX2" fmla="*/ 333388 w 606607"/>
              <a:gd name="connsiteY2" fmla="*/ 242793 h 605099"/>
              <a:gd name="connsiteX3" fmla="*/ 322633 w 606607"/>
              <a:gd name="connsiteY3" fmla="*/ 280704 h 605099"/>
              <a:gd name="connsiteX4" fmla="*/ 265215 w 606607"/>
              <a:gd name="connsiteY4" fmla="*/ 292470 h 605099"/>
              <a:gd name="connsiteX5" fmla="*/ 229960 w 606607"/>
              <a:gd name="connsiteY5" fmla="*/ 299380 h 605099"/>
              <a:gd name="connsiteX6" fmla="*/ 100628 w 606607"/>
              <a:gd name="connsiteY6" fmla="*/ 445049 h 605099"/>
              <a:gd name="connsiteX7" fmla="*/ 93241 w 606607"/>
              <a:gd name="connsiteY7" fmla="*/ 466433 h 605099"/>
              <a:gd name="connsiteX8" fmla="*/ 103153 w 606607"/>
              <a:gd name="connsiteY8" fmla="*/ 486789 h 605099"/>
              <a:gd name="connsiteX9" fmla="*/ 123820 w 606607"/>
              <a:gd name="connsiteY9" fmla="*/ 505091 h 605099"/>
              <a:gd name="connsiteX10" fmla="*/ 165715 w 606607"/>
              <a:gd name="connsiteY10" fmla="*/ 502570 h 605099"/>
              <a:gd name="connsiteX11" fmla="*/ 224816 w 606607"/>
              <a:gd name="connsiteY11" fmla="*/ 435992 h 605099"/>
              <a:gd name="connsiteX12" fmla="*/ 285414 w 606607"/>
              <a:gd name="connsiteY12" fmla="*/ 432350 h 605099"/>
              <a:gd name="connsiteX13" fmla="*/ 290932 w 606607"/>
              <a:gd name="connsiteY13" fmla="*/ 437206 h 605099"/>
              <a:gd name="connsiteX14" fmla="*/ 305333 w 606607"/>
              <a:gd name="connsiteY14" fmla="*/ 466713 h 605099"/>
              <a:gd name="connsiteX15" fmla="*/ 294579 w 606607"/>
              <a:gd name="connsiteY15" fmla="*/ 497621 h 605099"/>
              <a:gd name="connsiteX16" fmla="*/ 235477 w 606607"/>
              <a:gd name="connsiteY16" fmla="*/ 564106 h 605099"/>
              <a:gd name="connsiteX17" fmla="*/ 143458 w 606607"/>
              <a:gd name="connsiteY17" fmla="*/ 605099 h 605099"/>
              <a:gd name="connsiteX18" fmla="*/ 62006 w 606607"/>
              <a:gd name="connsiteY18" fmla="*/ 574564 h 605099"/>
              <a:gd name="connsiteX19" fmla="*/ 41340 w 606607"/>
              <a:gd name="connsiteY19" fmla="*/ 556449 h 605099"/>
              <a:gd name="connsiteX20" fmla="*/ 30866 w 606607"/>
              <a:gd name="connsiteY20" fmla="*/ 383233 h 605099"/>
              <a:gd name="connsiteX21" fmla="*/ 160197 w 606607"/>
              <a:gd name="connsiteY21" fmla="*/ 237657 h 605099"/>
              <a:gd name="connsiteX22" fmla="*/ 252216 w 606607"/>
              <a:gd name="connsiteY22" fmla="*/ 196384 h 605099"/>
              <a:gd name="connsiteX23" fmla="*/ 463119 w 606607"/>
              <a:gd name="connsiteY23" fmla="*/ 0 h 605099"/>
              <a:gd name="connsiteX24" fmla="*/ 544570 w 606607"/>
              <a:gd name="connsiteY24" fmla="*/ 30814 h 605099"/>
              <a:gd name="connsiteX25" fmla="*/ 565237 w 606607"/>
              <a:gd name="connsiteY25" fmla="*/ 49115 h 605099"/>
              <a:gd name="connsiteX26" fmla="*/ 575711 w 606607"/>
              <a:gd name="connsiteY26" fmla="*/ 222418 h 605099"/>
              <a:gd name="connsiteX27" fmla="*/ 446473 w 606607"/>
              <a:gd name="connsiteY27" fmla="*/ 368175 h 605099"/>
              <a:gd name="connsiteX28" fmla="*/ 354455 w 606607"/>
              <a:gd name="connsiteY28" fmla="*/ 409633 h 605099"/>
              <a:gd name="connsiteX29" fmla="*/ 354362 w 606607"/>
              <a:gd name="connsiteY29" fmla="*/ 409633 h 605099"/>
              <a:gd name="connsiteX30" fmla="*/ 297505 w 606607"/>
              <a:gd name="connsiteY30" fmla="*/ 395533 h 605099"/>
              <a:gd name="connsiteX31" fmla="*/ 273658 w 606607"/>
              <a:gd name="connsiteY31" fmla="*/ 363039 h 605099"/>
              <a:gd name="connsiteX32" fmla="*/ 284413 w 606607"/>
              <a:gd name="connsiteY32" fmla="*/ 324289 h 605099"/>
              <a:gd name="connsiteX33" fmla="*/ 285441 w 606607"/>
              <a:gd name="connsiteY33" fmla="*/ 323168 h 605099"/>
              <a:gd name="connsiteX34" fmla="*/ 340802 w 606607"/>
              <a:gd name="connsiteY34" fmla="*/ 312897 h 605099"/>
              <a:gd name="connsiteX35" fmla="*/ 376618 w 606607"/>
              <a:gd name="connsiteY35" fmla="*/ 306268 h 605099"/>
              <a:gd name="connsiteX36" fmla="*/ 505949 w 606607"/>
              <a:gd name="connsiteY36" fmla="*/ 160604 h 605099"/>
              <a:gd name="connsiteX37" fmla="*/ 513336 w 606607"/>
              <a:gd name="connsiteY37" fmla="*/ 139128 h 605099"/>
              <a:gd name="connsiteX38" fmla="*/ 503424 w 606607"/>
              <a:gd name="connsiteY38" fmla="*/ 118772 h 605099"/>
              <a:gd name="connsiteX39" fmla="*/ 482757 w 606607"/>
              <a:gd name="connsiteY39" fmla="*/ 100471 h 605099"/>
              <a:gd name="connsiteX40" fmla="*/ 440863 w 606607"/>
              <a:gd name="connsiteY40" fmla="*/ 102992 h 605099"/>
              <a:gd name="connsiteX41" fmla="*/ 381761 w 606607"/>
              <a:gd name="connsiteY41" fmla="*/ 169661 h 605099"/>
              <a:gd name="connsiteX42" fmla="*/ 352211 w 606607"/>
              <a:gd name="connsiteY42" fmla="*/ 183947 h 605099"/>
              <a:gd name="connsiteX43" fmla="*/ 349686 w 606607"/>
              <a:gd name="connsiteY43" fmla="*/ 184041 h 605099"/>
              <a:gd name="connsiteX44" fmla="*/ 321164 w 606607"/>
              <a:gd name="connsiteY44" fmla="*/ 173209 h 605099"/>
              <a:gd name="connsiteX45" fmla="*/ 315647 w 606607"/>
              <a:gd name="connsiteY45" fmla="*/ 168354 h 605099"/>
              <a:gd name="connsiteX46" fmla="*/ 301245 w 606607"/>
              <a:gd name="connsiteY46" fmla="*/ 138848 h 605099"/>
              <a:gd name="connsiteX47" fmla="*/ 311999 w 606607"/>
              <a:gd name="connsiteY47" fmla="*/ 107847 h 605099"/>
              <a:gd name="connsiteX48" fmla="*/ 371101 w 606607"/>
              <a:gd name="connsiteY48" fmla="*/ 41271 h 605099"/>
              <a:gd name="connsiteX49" fmla="*/ 463119 w 606607"/>
              <a:gd name="connsiteY49"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607" h="605099">
                <a:moveTo>
                  <a:pt x="252216" y="196384"/>
                </a:moveTo>
                <a:cubicBezTo>
                  <a:pt x="272416" y="196384"/>
                  <a:pt x="292428" y="201333"/>
                  <a:pt x="310102" y="210858"/>
                </a:cubicBezTo>
                <a:cubicBezTo>
                  <a:pt x="322446" y="217394"/>
                  <a:pt x="330956" y="229066"/>
                  <a:pt x="333388" y="242793"/>
                </a:cubicBezTo>
                <a:cubicBezTo>
                  <a:pt x="335819" y="256426"/>
                  <a:pt x="331891" y="270246"/>
                  <a:pt x="322633" y="280704"/>
                </a:cubicBezTo>
                <a:cubicBezTo>
                  <a:pt x="308045" y="297232"/>
                  <a:pt x="284105" y="301714"/>
                  <a:pt x="265215" y="292470"/>
                </a:cubicBezTo>
                <a:cubicBezTo>
                  <a:pt x="253713" y="286774"/>
                  <a:pt x="238563" y="289669"/>
                  <a:pt x="229960" y="299380"/>
                </a:cubicBezTo>
                <a:lnTo>
                  <a:pt x="100628" y="445049"/>
                </a:lnTo>
                <a:cubicBezTo>
                  <a:pt x="95391" y="450932"/>
                  <a:pt x="92773" y="458496"/>
                  <a:pt x="93241" y="466433"/>
                </a:cubicBezTo>
                <a:cubicBezTo>
                  <a:pt x="93708" y="474370"/>
                  <a:pt x="97262" y="481560"/>
                  <a:pt x="103153" y="486789"/>
                </a:cubicBezTo>
                <a:lnTo>
                  <a:pt x="123820" y="505091"/>
                </a:lnTo>
                <a:cubicBezTo>
                  <a:pt x="135603" y="515550"/>
                  <a:pt x="155335" y="514336"/>
                  <a:pt x="165715" y="502570"/>
                </a:cubicBezTo>
                <a:lnTo>
                  <a:pt x="224816" y="435992"/>
                </a:lnTo>
                <a:cubicBezTo>
                  <a:pt x="239966" y="418997"/>
                  <a:pt x="268301" y="417223"/>
                  <a:pt x="285414" y="432350"/>
                </a:cubicBezTo>
                <a:lnTo>
                  <a:pt x="290932" y="437206"/>
                </a:lnTo>
                <a:cubicBezTo>
                  <a:pt x="299442" y="444676"/>
                  <a:pt x="304679" y="455414"/>
                  <a:pt x="305333" y="466713"/>
                </a:cubicBezTo>
                <a:cubicBezTo>
                  <a:pt x="305988" y="478105"/>
                  <a:pt x="302247" y="489030"/>
                  <a:pt x="294579" y="497621"/>
                </a:cubicBezTo>
                <a:lnTo>
                  <a:pt x="235477" y="564106"/>
                </a:lnTo>
                <a:cubicBezTo>
                  <a:pt x="212192" y="590345"/>
                  <a:pt x="178620" y="605099"/>
                  <a:pt x="143458" y="605099"/>
                </a:cubicBezTo>
                <a:cubicBezTo>
                  <a:pt x="113346" y="605099"/>
                  <a:pt x="84450" y="594454"/>
                  <a:pt x="62006" y="574564"/>
                </a:cubicBezTo>
                <a:lnTo>
                  <a:pt x="41340" y="556449"/>
                </a:lnTo>
                <a:cubicBezTo>
                  <a:pt x="-9346" y="511628"/>
                  <a:pt x="-14115" y="433844"/>
                  <a:pt x="30866" y="383233"/>
                </a:cubicBezTo>
                <a:lnTo>
                  <a:pt x="160197" y="237657"/>
                </a:lnTo>
                <a:cubicBezTo>
                  <a:pt x="183483" y="211418"/>
                  <a:pt x="217055" y="196384"/>
                  <a:pt x="252216" y="196384"/>
                </a:cubicBezTo>
                <a:close/>
                <a:moveTo>
                  <a:pt x="463119" y="0"/>
                </a:moveTo>
                <a:cubicBezTo>
                  <a:pt x="493231" y="0"/>
                  <a:pt x="522127" y="10925"/>
                  <a:pt x="544570" y="30814"/>
                </a:cubicBezTo>
                <a:lnTo>
                  <a:pt x="565237" y="49115"/>
                </a:lnTo>
                <a:cubicBezTo>
                  <a:pt x="616015" y="94028"/>
                  <a:pt x="620691" y="171809"/>
                  <a:pt x="575711" y="222418"/>
                </a:cubicBezTo>
                <a:lnTo>
                  <a:pt x="446473" y="368175"/>
                </a:lnTo>
                <a:cubicBezTo>
                  <a:pt x="423095" y="394413"/>
                  <a:pt x="389617" y="409633"/>
                  <a:pt x="354455" y="409633"/>
                </a:cubicBezTo>
                <a:lnTo>
                  <a:pt x="354362" y="409633"/>
                </a:lnTo>
                <a:cubicBezTo>
                  <a:pt x="334630" y="409633"/>
                  <a:pt x="314992" y="404591"/>
                  <a:pt x="297505" y="395533"/>
                </a:cubicBezTo>
                <a:cubicBezTo>
                  <a:pt x="284880" y="388904"/>
                  <a:pt x="276183" y="376952"/>
                  <a:pt x="273658" y="363039"/>
                </a:cubicBezTo>
                <a:cubicBezTo>
                  <a:pt x="271040" y="349033"/>
                  <a:pt x="274968" y="334934"/>
                  <a:pt x="284413" y="324289"/>
                </a:cubicBezTo>
                <a:lnTo>
                  <a:pt x="285441" y="323168"/>
                </a:lnTo>
                <a:cubicBezTo>
                  <a:pt x="298907" y="307948"/>
                  <a:pt x="322660" y="303560"/>
                  <a:pt x="340802" y="312897"/>
                </a:cubicBezTo>
                <a:cubicBezTo>
                  <a:pt x="352491" y="318873"/>
                  <a:pt x="367921" y="316072"/>
                  <a:pt x="376618" y="306268"/>
                </a:cubicBezTo>
                <a:lnTo>
                  <a:pt x="505949" y="160604"/>
                </a:lnTo>
                <a:cubicBezTo>
                  <a:pt x="511186" y="154721"/>
                  <a:pt x="513804" y="147065"/>
                  <a:pt x="513336" y="139128"/>
                </a:cubicBezTo>
                <a:cubicBezTo>
                  <a:pt x="512869" y="131284"/>
                  <a:pt x="509315" y="124001"/>
                  <a:pt x="503424" y="118772"/>
                </a:cubicBezTo>
                <a:lnTo>
                  <a:pt x="482757" y="100471"/>
                </a:lnTo>
                <a:cubicBezTo>
                  <a:pt x="470974" y="90106"/>
                  <a:pt x="451243" y="91320"/>
                  <a:pt x="440863" y="102992"/>
                </a:cubicBezTo>
                <a:lnTo>
                  <a:pt x="381761" y="169661"/>
                </a:lnTo>
                <a:cubicBezTo>
                  <a:pt x="374093" y="178158"/>
                  <a:pt x="363619" y="183294"/>
                  <a:pt x="352211" y="183947"/>
                </a:cubicBezTo>
                <a:lnTo>
                  <a:pt x="349686" y="184041"/>
                </a:lnTo>
                <a:cubicBezTo>
                  <a:pt x="339119" y="184041"/>
                  <a:pt x="329019" y="180212"/>
                  <a:pt x="321164" y="173209"/>
                </a:cubicBezTo>
                <a:lnTo>
                  <a:pt x="315647" y="168354"/>
                </a:lnTo>
                <a:cubicBezTo>
                  <a:pt x="307043" y="160697"/>
                  <a:pt x="301993" y="150239"/>
                  <a:pt x="301245" y="138848"/>
                </a:cubicBezTo>
                <a:cubicBezTo>
                  <a:pt x="300591" y="127456"/>
                  <a:pt x="304425" y="116438"/>
                  <a:pt x="311999" y="107847"/>
                </a:cubicBezTo>
                <a:lnTo>
                  <a:pt x="371101" y="41271"/>
                </a:lnTo>
                <a:cubicBezTo>
                  <a:pt x="394386" y="15033"/>
                  <a:pt x="427958" y="0"/>
                  <a:pt x="463119" y="0"/>
                </a:cubicBezTo>
                <a:close/>
              </a:path>
            </a:pathLst>
          </a:custGeom>
          <a:solidFill>
            <a:srgbClr val="595959"/>
          </a:solidFill>
          <a:ln>
            <a:noFill/>
          </a:ln>
        </p:spPr>
        <p:txBody>
          <a:bodyPr/>
          <a:lstStyle/>
          <a:p>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5041866" y="461008"/>
              <a:ext cx="2108269" cy="553998"/>
            </a:xfrm>
            <a:prstGeom prst="rect">
              <a:avLst/>
            </a:prstGeom>
            <a:noFill/>
          </p:spPr>
          <p:txBody>
            <a:bodyPr wrap="none" rtlCol="0">
              <a:spAutoFit/>
            </a:bodyPr>
            <a:lstStyle/>
            <a:p>
              <a:pPr algn="ctr"/>
              <a:r>
                <a:rPr lang="zh-CN" altLang="en-US" sz="3000" dirty="0" smtClean="0">
                  <a:latin typeface="华文细黑" panose="02010600040101010101" pitchFamily="2" charset="-122"/>
                  <a:ea typeface="微软雅黑 Light" panose="020B0502040204020203" pitchFamily="34" charset="-122"/>
                  <a:sym typeface="华文细黑" panose="02010600040101010101" pitchFamily="2" charset="-122"/>
                </a:rPr>
                <a:t>增值税优惠</a:t>
              </a:r>
              <a:endParaRPr lang="zh-CN" altLang="en-US" sz="300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4"/>
          <p:cNvSpPr txBox="1">
            <a:spLocks noChangeArrowheads="1"/>
          </p:cNvSpPr>
          <p:nvPr/>
        </p:nvSpPr>
        <p:spPr bwMode="auto">
          <a:xfrm>
            <a:off x="2290166" y="1476186"/>
            <a:ext cx="858386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hangingPunct="0">
              <a:lnSpc>
                <a:spcPct val="150000"/>
              </a:lnSpc>
              <a:defRPr sz="2000">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en-US" altLang="zh-CN" dirty="0"/>
              <a:t>【</a:t>
            </a:r>
            <a:r>
              <a:rPr lang="zh-CN" altLang="en-US" b="1" dirty="0"/>
              <a:t>注意事项</a:t>
            </a:r>
            <a:r>
              <a:rPr lang="en-US" altLang="zh-CN" dirty="0"/>
              <a:t>】</a:t>
            </a:r>
            <a:endParaRPr lang="en-US" altLang="zh-CN" dirty="0"/>
          </a:p>
          <a:p>
            <a:pPr marL="342900" indent="-342900">
              <a:buFont typeface="Wingdings" panose="05000000000000000000" pitchFamily="2" charset="2"/>
              <a:buChar char="u"/>
            </a:pPr>
            <a:r>
              <a:rPr lang="zh-CN" altLang="en-US" dirty="0"/>
              <a:t>减按</a:t>
            </a:r>
            <a:r>
              <a:rPr lang="en-US" altLang="zh-CN" dirty="0"/>
              <a:t>1%</a:t>
            </a:r>
            <a:r>
              <a:rPr lang="zh-CN" altLang="en-US" dirty="0"/>
              <a:t>征收率征收增值税的销售额为：销售额</a:t>
            </a:r>
            <a:r>
              <a:rPr lang="en-US" altLang="zh-CN" dirty="0"/>
              <a:t>=</a:t>
            </a:r>
            <a:r>
              <a:rPr lang="zh-CN" altLang="en-US" dirty="0"/>
              <a:t>含税销售额</a:t>
            </a:r>
            <a:r>
              <a:rPr lang="en-US" altLang="zh-CN" dirty="0"/>
              <a:t>/</a:t>
            </a:r>
            <a:r>
              <a:rPr lang="zh-CN" altLang="en-US" dirty="0"/>
              <a:t>（</a:t>
            </a:r>
            <a:r>
              <a:rPr lang="en-US" altLang="zh-CN" dirty="0"/>
              <a:t>1+1%</a:t>
            </a:r>
            <a:r>
              <a:rPr lang="zh-CN" altLang="en-US" dirty="0"/>
              <a:t>）。</a:t>
            </a:r>
            <a:endParaRPr lang="zh-CN" altLang="en-US" dirty="0"/>
          </a:p>
          <a:p>
            <a:pPr marL="342900" indent="-342900">
              <a:buFont typeface="Wingdings" panose="05000000000000000000" pitchFamily="2" charset="2"/>
              <a:buChar char="u"/>
            </a:pPr>
            <a:r>
              <a:rPr lang="zh-CN" altLang="en-US" dirty="0" smtClean="0"/>
              <a:t>增值税</a:t>
            </a:r>
            <a:r>
              <a:rPr lang="zh-CN" altLang="en-US" dirty="0"/>
              <a:t>纳税申报表填写：</a:t>
            </a:r>
            <a:endParaRPr lang="zh-CN" altLang="en-US" dirty="0"/>
          </a:p>
          <a:p>
            <a:r>
              <a:rPr lang="zh-CN" altLang="en-US" dirty="0"/>
              <a:t>（</a:t>
            </a:r>
            <a:r>
              <a:rPr lang="en-US" altLang="zh-CN" dirty="0"/>
              <a:t>1</a:t>
            </a:r>
            <a:r>
              <a:rPr lang="zh-CN" altLang="en-US" dirty="0" smtClean="0"/>
              <a:t>）减</a:t>
            </a:r>
            <a:r>
              <a:rPr lang="zh-CN" altLang="en-US" dirty="0"/>
              <a:t>按</a:t>
            </a:r>
            <a:r>
              <a:rPr lang="en-US" altLang="zh-CN" dirty="0"/>
              <a:t>1%</a:t>
            </a:r>
            <a:r>
              <a:rPr lang="zh-CN" altLang="en-US" dirty="0"/>
              <a:t>征收率征收增值税的销售额应当填写在</a:t>
            </a:r>
            <a:r>
              <a:rPr lang="en-US" altLang="zh-CN" dirty="0"/>
              <a:t>《</a:t>
            </a:r>
            <a:r>
              <a:rPr lang="zh-CN" altLang="en-US" dirty="0"/>
              <a:t>增值税纳税申报表（小规模纳税人适用）</a:t>
            </a:r>
            <a:r>
              <a:rPr lang="en-US" altLang="zh-CN" dirty="0"/>
              <a:t>》“</a:t>
            </a:r>
            <a:r>
              <a:rPr lang="zh-CN" altLang="en-US" dirty="0"/>
              <a:t>应征增值税不含税销售额（</a:t>
            </a:r>
            <a:r>
              <a:rPr lang="en-US" altLang="zh-CN" dirty="0"/>
              <a:t>3%</a:t>
            </a:r>
            <a:r>
              <a:rPr lang="zh-CN" altLang="en-US" dirty="0"/>
              <a:t>征收率）”相应栏次；</a:t>
            </a:r>
            <a:endParaRPr lang="zh-CN" altLang="en-US" dirty="0"/>
          </a:p>
          <a:p>
            <a:r>
              <a:rPr lang="zh-CN" altLang="en-US" dirty="0" smtClean="0"/>
              <a:t>（</a:t>
            </a:r>
            <a:r>
              <a:rPr lang="en-US" altLang="zh-CN" dirty="0" smtClean="0"/>
              <a:t>2</a:t>
            </a:r>
            <a:r>
              <a:rPr lang="zh-CN" altLang="en-US" dirty="0" smtClean="0"/>
              <a:t>）</a:t>
            </a:r>
            <a:r>
              <a:rPr lang="zh-CN" altLang="en-US" dirty="0"/>
              <a:t>减按</a:t>
            </a:r>
            <a:r>
              <a:rPr lang="en-US" altLang="zh-CN" dirty="0"/>
              <a:t>1%</a:t>
            </a:r>
            <a:r>
              <a:rPr lang="zh-CN" altLang="en-US" dirty="0"/>
              <a:t>征收率征收增值税的，其对应减征的增值税应纳税额按销售额的</a:t>
            </a:r>
            <a:r>
              <a:rPr lang="en-US" altLang="zh-CN" dirty="0"/>
              <a:t>2%</a:t>
            </a:r>
            <a:r>
              <a:rPr lang="zh-CN" altLang="en-US" dirty="0"/>
              <a:t>计算，填写在</a:t>
            </a:r>
            <a:r>
              <a:rPr lang="en-US" altLang="zh-CN" dirty="0"/>
              <a:t>《</a:t>
            </a:r>
            <a:r>
              <a:rPr lang="zh-CN" altLang="en-US" dirty="0"/>
              <a:t>增值税纳税申报表（小规模纳税人适用）</a:t>
            </a:r>
            <a:r>
              <a:rPr lang="en-US" altLang="zh-CN" dirty="0"/>
              <a:t>》“</a:t>
            </a:r>
            <a:r>
              <a:rPr lang="zh-CN" altLang="en-US" dirty="0"/>
              <a:t>本期应纳税额减征额”及</a:t>
            </a:r>
            <a:r>
              <a:rPr lang="en-US" altLang="zh-CN" dirty="0"/>
              <a:t>《</a:t>
            </a:r>
            <a:r>
              <a:rPr lang="zh-CN" altLang="en-US" dirty="0"/>
              <a:t>增值税减免税申报明细表</a:t>
            </a:r>
            <a:r>
              <a:rPr lang="en-US" altLang="zh-CN" dirty="0"/>
              <a:t>》</a:t>
            </a:r>
            <a:r>
              <a:rPr lang="zh-CN" altLang="en-US" dirty="0"/>
              <a:t>减税项目相应栏次</a:t>
            </a:r>
            <a:r>
              <a:rPr lang="zh-CN" altLang="en-US" dirty="0" smtClean="0"/>
              <a:t>；</a:t>
            </a:r>
            <a:endParaRPr lang="zh-CN" altLang="en-US" dirty="0"/>
          </a:p>
        </p:txBody>
      </p:sp>
      <p:sp>
        <p:nvSpPr>
          <p:cNvPr id="12" name="Freeform 5"/>
          <p:cNvSpPr/>
          <p:nvPr/>
        </p:nvSpPr>
        <p:spPr bwMode="auto">
          <a:xfrm rot="10800000">
            <a:off x="536372" y="355393"/>
            <a:ext cx="1520825" cy="1520825"/>
          </a:xfrm>
          <a:prstGeom prst="ellipse">
            <a:avLst/>
          </a:prstGeom>
          <a:noFill/>
          <a:ln w="19050">
            <a:solidFill>
              <a:srgbClr val="595959"/>
            </a:solid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link-button_61353"/>
          <p:cNvSpPr>
            <a:spLocks noChangeAspect="1"/>
          </p:cNvSpPr>
          <p:nvPr/>
        </p:nvSpPr>
        <p:spPr bwMode="auto">
          <a:xfrm>
            <a:off x="991942" y="756352"/>
            <a:ext cx="609685" cy="608169"/>
          </a:xfrm>
          <a:custGeom>
            <a:avLst/>
            <a:gdLst>
              <a:gd name="connsiteX0" fmla="*/ 252216 w 606607"/>
              <a:gd name="connsiteY0" fmla="*/ 196384 h 605099"/>
              <a:gd name="connsiteX1" fmla="*/ 310102 w 606607"/>
              <a:gd name="connsiteY1" fmla="*/ 210858 h 605099"/>
              <a:gd name="connsiteX2" fmla="*/ 333388 w 606607"/>
              <a:gd name="connsiteY2" fmla="*/ 242793 h 605099"/>
              <a:gd name="connsiteX3" fmla="*/ 322633 w 606607"/>
              <a:gd name="connsiteY3" fmla="*/ 280704 h 605099"/>
              <a:gd name="connsiteX4" fmla="*/ 265215 w 606607"/>
              <a:gd name="connsiteY4" fmla="*/ 292470 h 605099"/>
              <a:gd name="connsiteX5" fmla="*/ 229960 w 606607"/>
              <a:gd name="connsiteY5" fmla="*/ 299380 h 605099"/>
              <a:gd name="connsiteX6" fmla="*/ 100628 w 606607"/>
              <a:gd name="connsiteY6" fmla="*/ 445049 h 605099"/>
              <a:gd name="connsiteX7" fmla="*/ 93241 w 606607"/>
              <a:gd name="connsiteY7" fmla="*/ 466433 h 605099"/>
              <a:gd name="connsiteX8" fmla="*/ 103153 w 606607"/>
              <a:gd name="connsiteY8" fmla="*/ 486789 h 605099"/>
              <a:gd name="connsiteX9" fmla="*/ 123820 w 606607"/>
              <a:gd name="connsiteY9" fmla="*/ 505091 h 605099"/>
              <a:gd name="connsiteX10" fmla="*/ 165715 w 606607"/>
              <a:gd name="connsiteY10" fmla="*/ 502570 h 605099"/>
              <a:gd name="connsiteX11" fmla="*/ 224816 w 606607"/>
              <a:gd name="connsiteY11" fmla="*/ 435992 h 605099"/>
              <a:gd name="connsiteX12" fmla="*/ 285414 w 606607"/>
              <a:gd name="connsiteY12" fmla="*/ 432350 h 605099"/>
              <a:gd name="connsiteX13" fmla="*/ 290932 w 606607"/>
              <a:gd name="connsiteY13" fmla="*/ 437206 h 605099"/>
              <a:gd name="connsiteX14" fmla="*/ 305333 w 606607"/>
              <a:gd name="connsiteY14" fmla="*/ 466713 h 605099"/>
              <a:gd name="connsiteX15" fmla="*/ 294579 w 606607"/>
              <a:gd name="connsiteY15" fmla="*/ 497621 h 605099"/>
              <a:gd name="connsiteX16" fmla="*/ 235477 w 606607"/>
              <a:gd name="connsiteY16" fmla="*/ 564106 h 605099"/>
              <a:gd name="connsiteX17" fmla="*/ 143458 w 606607"/>
              <a:gd name="connsiteY17" fmla="*/ 605099 h 605099"/>
              <a:gd name="connsiteX18" fmla="*/ 62006 w 606607"/>
              <a:gd name="connsiteY18" fmla="*/ 574564 h 605099"/>
              <a:gd name="connsiteX19" fmla="*/ 41340 w 606607"/>
              <a:gd name="connsiteY19" fmla="*/ 556449 h 605099"/>
              <a:gd name="connsiteX20" fmla="*/ 30866 w 606607"/>
              <a:gd name="connsiteY20" fmla="*/ 383233 h 605099"/>
              <a:gd name="connsiteX21" fmla="*/ 160197 w 606607"/>
              <a:gd name="connsiteY21" fmla="*/ 237657 h 605099"/>
              <a:gd name="connsiteX22" fmla="*/ 252216 w 606607"/>
              <a:gd name="connsiteY22" fmla="*/ 196384 h 605099"/>
              <a:gd name="connsiteX23" fmla="*/ 463119 w 606607"/>
              <a:gd name="connsiteY23" fmla="*/ 0 h 605099"/>
              <a:gd name="connsiteX24" fmla="*/ 544570 w 606607"/>
              <a:gd name="connsiteY24" fmla="*/ 30814 h 605099"/>
              <a:gd name="connsiteX25" fmla="*/ 565237 w 606607"/>
              <a:gd name="connsiteY25" fmla="*/ 49115 h 605099"/>
              <a:gd name="connsiteX26" fmla="*/ 575711 w 606607"/>
              <a:gd name="connsiteY26" fmla="*/ 222418 h 605099"/>
              <a:gd name="connsiteX27" fmla="*/ 446473 w 606607"/>
              <a:gd name="connsiteY27" fmla="*/ 368175 h 605099"/>
              <a:gd name="connsiteX28" fmla="*/ 354455 w 606607"/>
              <a:gd name="connsiteY28" fmla="*/ 409633 h 605099"/>
              <a:gd name="connsiteX29" fmla="*/ 354362 w 606607"/>
              <a:gd name="connsiteY29" fmla="*/ 409633 h 605099"/>
              <a:gd name="connsiteX30" fmla="*/ 297505 w 606607"/>
              <a:gd name="connsiteY30" fmla="*/ 395533 h 605099"/>
              <a:gd name="connsiteX31" fmla="*/ 273658 w 606607"/>
              <a:gd name="connsiteY31" fmla="*/ 363039 h 605099"/>
              <a:gd name="connsiteX32" fmla="*/ 284413 w 606607"/>
              <a:gd name="connsiteY32" fmla="*/ 324289 h 605099"/>
              <a:gd name="connsiteX33" fmla="*/ 285441 w 606607"/>
              <a:gd name="connsiteY33" fmla="*/ 323168 h 605099"/>
              <a:gd name="connsiteX34" fmla="*/ 340802 w 606607"/>
              <a:gd name="connsiteY34" fmla="*/ 312897 h 605099"/>
              <a:gd name="connsiteX35" fmla="*/ 376618 w 606607"/>
              <a:gd name="connsiteY35" fmla="*/ 306268 h 605099"/>
              <a:gd name="connsiteX36" fmla="*/ 505949 w 606607"/>
              <a:gd name="connsiteY36" fmla="*/ 160604 h 605099"/>
              <a:gd name="connsiteX37" fmla="*/ 513336 w 606607"/>
              <a:gd name="connsiteY37" fmla="*/ 139128 h 605099"/>
              <a:gd name="connsiteX38" fmla="*/ 503424 w 606607"/>
              <a:gd name="connsiteY38" fmla="*/ 118772 h 605099"/>
              <a:gd name="connsiteX39" fmla="*/ 482757 w 606607"/>
              <a:gd name="connsiteY39" fmla="*/ 100471 h 605099"/>
              <a:gd name="connsiteX40" fmla="*/ 440863 w 606607"/>
              <a:gd name="connsiteY40" fmla="*/ 102992 h 605099"/>
              <a:gd name="connsiteX41" fmla="*/ 381761 w 606607"/>
              <a:gd name="connsiteY41" fmla="*/ 169661 h 605099"/>
              <a:gd name="connsiteX42" fmla="*/ 352211 w 606607"/>
              <a:gd name="connsiteY42" fmla="*/ 183947 h 605099"/>
              <a:gd name="connsiteX43" fmla="*/ 349686 w 606607"/>
              <a:gd name="connsiteY43" fmla="*/ 184041 h 605099"/>
              <a:gd name="connsiteX44" fmla="*/ 321164 w 606607"/>
              <a:gd name="connsiteY44" fmla="*/ 173209 h 605099"/>
              <a:gd name="connsiteX45" fmla="*/ 315647 w 606607"/>
              <a:gd name="connsiteY45" fmla="*/ 168354 h 605099"/>
              <a:gd name="connsiteX46" fmla="*/ 301245 w 606607"/>
              <a:gd name="connsiteY46" fmla="*/ 138848 h 605099"/>
              <a:gd name="connsiteX47" fmla="*/ 311999 w 606607"/>
              <a:gd name="connsiteY47" fmla="*/ 107847 h 605099"/>
              <a:gd name="connsiteX48" fmla="*/ 371101 w 606607"/>
              <a:gd name="connsiteY48" fmla="*/ 41271 h 605099"/>
              <a:gd name="connsiteX49" fmla="*/ 463119 w 606607"/>
              <a:gd name="connsiteY49"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607" h="605099">
                <a:moveTo>
                  <a:pt x="252216" y="196384"/>
                </a:moveTo>
                <a:cubicBezTo>
                  <a:pt x="272416" y="196384"/>
                  <a:pt x="292428" y="201333"/>
                  <a:pt x="310102" y="210858"/>
                </a:cubicBezTo>
                <a:cubicBezTo>
                  <a:pt x="322446" y="217394"/>
                  <a:pt x="330956" y="229066"/>
                  <a:pt x="333388" y="242793"/>
                </a:cubicBezTo>
                <a:cubicBezTo>
                  <a:pt x="335819" y="256426"/>
                  <a:pt x="331891" y="270246"/>
                  <a:pt x="322633" y="280704"/>
                </a:cubicBezTo>
                <a:cubicBezTo>
                  <a:pt x="308045" y="297232"/>
                  <a:pt x="284105" y="301714"/>
                  <a:pt x="265215" y="292470"/>
                </a:cubicBezTo>
                <a:cubicBezTo>
                  <a:pt x="253713" y="286774"/>
                  <a:pt x="238563" y="289669"/>
                  <a:pt x="229960" y="299380"/>
                </a:cubicBezTo>
                <a:lnTo>
                  <a:pt x="100628" y="445049"/>
                </a:lnTo>
                <a:cubicBezTo>
                  <a:pt x="95391" y="450932"/>
                  <a:pt x="92773" y="458496"/>
                  <a:pt x="93241" y="466433"/>
                </a:cubicBezTo>
                <a:cubicBezTo>
                  <a:pt x="93708" y="474370"/>
                  <a:pt x="97262" y="481560"/>
                  <a:pt x="103153" y="486789"/>
                </a:cubicBezTo>
                <a:lnTo>
                  <a:pt x="123820" y="505091"/>
                </a:lnTo>
                <a:cubicBezTo>
                  <a:pt x="135603" y="515550"/>
                  <a:pt x="155335" y="514336"/>
                  <a:pt x="165715" y="502570"/>
                </a:cubicBezTo>
                <a:lnTo>
                  <a:pt x="224816" y="435992"/>
                </a:lnTo>
                <a:cubicBezTo>
                  <a:pt x="239966" y="418997"/>
                  <a:pt x="268301" y="417223"/>
                  <a:pt x="285414" y="432350"/>
                </a:cubicBezTo>
                <a:lnTo>
                  <a:pt x="290932" y="437206"/>
                </a:lnTo>
                <a:cubicBezTo>
                  <a:pt x="299442" y="444676"/>
                  <a:pt x="304679" y="455414"/>
                  <a:pt x="305333" y="466713"/>
                </a:cubicBezTo>
                <a:cubicBezTo>
                  <a:pt x="305988" y="478105"/>
                  <a:pt x="302247" y="489030"/>
                  <a:pt x="294579" y="497621"/>
                </a:cubicBezTo>
                <a:lnTo>
                  <a:pt x="235477" y="564106"/>
                </a:lnTo>
                <a:cubicBezTo>
                  <a:pt x="212192" y="590345"/>
                  <a:pt x="178620" y="605099"/>
                  <a:pt x="143458" y="605099"/>
                </a:cubicBezTo>
                <a:cubicBezTo>
                  <a:pt x="113346" y="605099"/>
                  <a:pt x="84450" y="594454"/>
                  <a:pt x="62006" y="574564"/>
                </a:cubicBezTo>
                <a:lnTo>
                  <a:pt x="41340" y="556449"/>
                </a:lnTo>
                <a:cubicBezTo>
                  <a:pt x="-9346" y="511628"/>
                  <a:pt x="-14115" y="433844"/>
                  <a:pt x="30866" y="383233"/>
                </a:cubicBezTo>
                <a:lnTo>
                  <a:pt x="160197" y="237657"/>
                </a:lnTo>
                <a:cubicBezTo>
                  <a:pt x="183483" y="211418"/>
                  <a:pt x="217055" y="196384"/>
                  <a:pt x="252216" y="196384"/>
                </a:cubicBezTo>
                <a:close/>
                <a:moveTo>
                  <a:pt x="463119" y="0"/>
                </a:moveTo>
                <a:cubicBezTo>
                  <a:pt x="493231" y="0"/>
                  <a:pt x="522127" y="10925"/>
                  <a:pt x="544570" y="30814"/>
                </a:cubicBezTo>
                <a:lnTo>
                  <a:pt x="565237" y="49115"/>
                </a:lnTo>
                <a:cubicBezTo>
                  <a:pt x="616015" y="94028"/>
                  <a:pt x="620691" y="171809"/>
                  <a:pt x="575711" y="222418"/>
                </a:cubicBezTo>
                <a:lnTo>
                  <a:pt x="446473" y="368175"/>
                </a:lnTo>
                <a:cubicBezTo>
                  <a:pt x="423095" y="394413"/>
                  <a:pt x="389617" y="409633"/>
                  <a:pt x="354455" y="409633"/>
                </a:cubicBezTo>
                <a:lnTo>
                  <a:pt x="354362" y="409633"/>
                </a:lnTo>
                <a:cubicBezTo>
                  <a:pt x="334630" y="409633"/>
                  <a:pt x="314992" y="404591"/>
                  <a:pt x="297505" y="395533"/>
                </a:cubicBezTo>
                <a:cubicBezTo>
                  <a:pt x="284880" y="388904"/>
                  <a:pt x="276183" y="376952"/>
                  <a:pt x="273658" y="363039"/>
                </a:cubicBezTo>
                <a:cubicBezTo>
                  <a:pt x="271040" y="349033"/>
                  <a:pt x="274968" y="334934"/>
                  <a:pt x="284413" y="324289"/>
                </a:cubicBezTo>
                <a:lnTo>
                  <a:pt x="285441" y="323168"/>
                </a:lnTo>
                <a:cubicBezTo>
                  <a:pt x="298907" y="307948"/>
                  <a:pt x="322660" y="303560"/>
                  <a:pt x="340802" y="312897"/>
                </a:cubicBezTo>
                <a:cubicBezTo>
                  <a:pt x="352491" y="318873"/>
                  <a:pt x="367921" y="316072"/>
                  <a:pt x="376618" y="306268"/>
                </a:cubicBezTo>
                <a:lnTo>
                  <a:pt x="505949" y="160604"/>
                </a:lnTo>
                <a:cubicBezTo>
                  <a:pt x="511186" y="154721"/>
                  <a:pt x="513804" y="147065"/>
                  <a:pt x="513336" y="139128"/>
                </a:cubicBezTo>
                <a:cubicBezTo>
                  <a:pt x="512869" y="131284"/>
                  <a:pt x="509315" y="124001"/>
                  <a:pt x="503424" y="118772"/>
                </a:cubicBezTo>
                <a:lnTo>
                  <a:pt x="482757" y="100471"/>
                </a:lnTo>
                <a:cubicBezTo>
                  <a:pt x="470974" y="90106"/>
                  <a:pt x="451243" y="91320"/>
                  <a:pt x="440863" y="102992"/>
                </a:cubicBezTo>
                <a:lnTo>
                  <a:pt x="381761" y="169661"/>
                </a:lnTo>
                <a:cubicBezTo>
                  <a:pt x="374093" y="178158"/>
                  <a:pt x="363619" y="183294"/>
                  <a:pt x="352211" y="183947"/>
                </a:cubicBezTo>
                <a:lnTo>
                  <a:pt x="349686" y="184041"/>
                </a:lnTo>
                <a:cubicBezTo>
                  <a:pt x="339119" y="184041"/>
                  <a:pt x="329019" y="180212"/>
                  <a:pt x="321164" y="173209"/>
                </a:cubicBezTo>
                <a:lnTo>
                  <a:pt x="315647" y="168354"/>
                </a:lnTo>
                <a:cubicBezTo>
                  <a:pt x="307043" y="160697"/>
                  <a:pt x="301993" y="150239"/>
                  <a:pt x="301245" y="138848"/>
                </a:cubicBezTo>
                <a:cubicBezTo>
                  <a:pt x="300591" y="127456"/>
                  <a:pt x="304425" y="116438"/>
                  <a:pt x="311999" y="107847"/>
                </a:cubicBezTo>
                <a:lnTo>
                  <a:pt x="371101" y="41271"/>
                </a:lnTo>
                <a:cubicBezTo>
                  <a:pt x="394386" y="15033"/>
                  <a:pt x="427958" y="0"/>
                  <a:pt x="463119" y="0"/>
                </a:cubicBezTo>
                <a:close/>
              </a:path>
            </a:pathLst>
          </a:custGeom>
          <a:solidFill>
            <a:srgbClr val="595959"/>
          </a:solidFill>
          <a:ln>
            <a:noFill/>
          </a:ln>
        </p:spPr>
        <p:txBody>
          <a:bodyPr/>
          <a:lstStyle/>
          <a:p>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5041866" y="461008"/>
              <a:ext cx="2108269" cy="553998"/>
            </a:xfrm>
            <a:prstGeom prst="rect">
              <a:avLst/>
            </a:prstGeom>
            <a:noFill/>
          </p:spPr>
          <p:txBody>
            <a:bodyPr wrap="none" rtlCol="0">
              <a:spAutoFit/>
            </a:bodyPr>
            <a:lstStyle/>
            <a:p>
              <a:pPr algn="ctr"/>
              <a:r>
                <a:rPr lang="zh-CN" altLang="en-US" sz="3000" dirty="0" smtClean="0">
                  <a:latin typeface="华文细黑" panose="02010600040101010101" pitchFamily="2" charset="-122"/>
                  <a:ea typeface="微软雅黑 Light" panose="020B0502040204020203" pitchFamily="34" charset="-122"/>
                  <a:sym typeface="华文细黑" panose="02010600040101010101" pitchFamily="2" charset="-122"/>
                </a:rPr>
                <a:t>增值税优惠</a:t>
              </a:r>
              <a:endParaRPr lang="zh-CN" altLang="en-US" sz="300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矩形 11"/>
          <p:cNvSpPr>
            <a:spLocks noChangeArrowheads="1"/>
          </p:cNvSpPr>
          <p:nvPr/>
        </p:nvSpPr>
        <p:spPr bwMode="auto">
          <a:xfrm>
            <a:off x="7346828" y="3453731"/>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dirty="0" smtClean="0">
                <a:latin typeface="华文细黑" panose="02010600040101010101" pitchFamily="2" charset="-122"/>
                <a:ea typeface="微软雅黑 Light" panose="020B0502040204020203" pitchFamily="34" charset="-122"/>
                <a:sym typeface="华文细黑" panose="02010600040101010101" pitchFamily="2" charset="-122"/>
              </a:rPr>
              <a:t>企业所得税优惠</a:t>
            </a:r>
            <a:endParaRPr lang="zh-CN" altLang="en-US" sz="3600" b="1" dirty="0">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03</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7"/>
          <p:cNvSpPr txBox="1">
            <a:spLocks noChangeArrowheads="1"/>
          </p:cNvSpPr>
          <p:nvPr/>
        </p:nvSpPr>
        <p:spPr bwMode="auto">
          <a:xfrm>
            <a:off x="3593247" y="1490500"/>
            <a:ext cx="708818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marL="342900" indent="-342900">
              <a:lnSpc>
                <a:spcPct val="125000"/>
              </a:lnSpc>
              <a:spcAft>
                <a:spcPts val="1200"/>
              </a:spcAft>
              <a:buFont typeface="Wingdings" panose="05000000000000000000" pitchFamily="2" charset="2"/>
              <a:buChar char="n"/>
            </a:pPr>
            <a:r>
              <a:rPr lang="zh-CN" altLang="en-US" sz="2000" dirty="0" smtClean="0"/>
              <a:t>自</a:t>
            </a:r>
            <a:r>
              <a:rPr lang="en-US" altLang="zh-CN" sz="2000" dirty="0"/>
              <a:t>2019</a:t>
            </a:r>
            <a:r>
              <a:rPr lang="zh-CN" altLang="en-US" sz="2000" dirty="0"/>
              <a:t>年</a:t>
            </a:r>
            <a:r>
              <a:rPr lang="en-US" altLang="zh-CN" sz="2000" dirty="0"/>
              <a:t>1</a:t>
            </a:r>
            <a:r>
              <a:rPr lang="zh-CN" altLang="en-US" sz="2000" dirty="0"/>
              <a:t>月</a:t>
            </a:r>
            <a:r>
              <a:rPr lang="en-US" altLang="zh-CN" sz="2000" dirty="0"/>
              <a:t>1</a:t>
            </a:r>
            <a:r>
              <a:rPr lang="zh-CN" altLang="en-US" sz="2000" dirty="0"/>
              <a:t>日至</a:t>
            </a:r>
            <a:r>
              <a:rPr lang="en-US" altLang="zh-CN" sz="2000" dirty="0"/>
              <a:t>2020</a:t>
            </a:r>
            <a:r>
              <a:rPr lang="zh-CN" altLang="en-US" sz="2000" dirty="0"/>
              <a:t>年</a:t>
            </a:r>
            <a:r>
              <a:rPr lang="en-US" altLang="zh-CN" sz="2000" dirty="0"/>
              <a:t>12</a:t>
            </a:r>
            <a:r>
              <a:rPr lang="zh-CN" altLang="en-US" sz="2000" dirty="0"/>
              <a:t>月</a:t>
            </a:r>
            <a:r>
              <a:rPr lang="en-US" altLang="zh-CN" sz="2000" dirty="0"/>
              <a:t>31</a:t>
            </a:r>
            <a:r>
              <a:rPr lang="zh-CN" altLang="en-US" sz="2000" dirty="0"/>
              <a:t>日，对小型微利企业年应纳税所得额不超过</a:t>
            </a:r>
            <a:r>
              <a:rPr lang="en-US" altLang="zh-CN" sz="2000" dirty="0"/>
              <a:t>100</a:t>
            </a:r>
            <a:r>
              <a:rPr lang="zh-CN" altLang="en-US" sz="2000" dirty="0"/>
              <a:t>万元的部分，减按</a:t>
            </a:r>
            <a:r>
              <a:rPr lang="en-US" altLang="zh-CN" sz="2000" b="1" dirty="0">
                <a:solidFill>
                  <a:srgbClr val="FF0000"/>
                </a:solidFill>
              </a:rPr>
              <a:t>25%</a:t>
            </a:r>
            <a:r>
              <a:rPr lang="zh-CN" altLang="en-US" sz="2000" dirty="0"/>
              <a:t>计入应纳税所得额，按</a:t>
            </a:r>
            <a:r>
              <a:rPr lang="en-US" altLang="zh-CN" sz="2000" dirty="0"/>
              <a:t>20%</a:t>
            </a:r>
            <a:r>
              <a:rPr lang="zh-CN" altLang="en-US" sz="2000" dirty="0"/>
              <a:t>的税率缴纳企业所得税</a:t>
            </a:r>
            <a:r>
              <a:rPr lang="zh-CN" altLang="en-US" sz="2000" dirty="0" smtClean="0"/>
              <a:t>。</a:t>
            </a:r>
            <a:endParaRPr lang="zh-CN" altLang="en-US" sz="2000" dirty="0"/>
          </a:p>
          <a:p>
            <a:pPr marL="342900" indent="-342900">
              <a:lnSpc>
                <a:spcPct val="125000"/>
              </a:lnSpc>
              <a:spcAft>
                <a:spcPts val="1200"/>
              </a:spcAft>
              <a:buFont typeface="Wingdings" panose="05000000000000000000" pitchFamily="2" charset="2"/>
              <a:buChar char="n"/>
            </a:pPr>
            <a:r>
              <a:rPr lang="zh-CN" altLang="en-US" sz="2000" dirty="0" smtClean="0"/>
              <a:t>自</a:t>
            </a:r>
            <a:r>
              <a:rPr lang="en-US" altLang="zh-CN" sz="2000" dirty="0"/>
              <a:t>2021</a:t>
            </a:r>
            <a:r>
              <a:rPr lang="zh-CN" altLang="en-US" sz="2000" dirty="0"/>
              <a:t>年</a:t>
            </a:r>
            <a:r>
              <a:rPr lang="en-US" altLang="zh-CN" sz="2000" dirty="0"/>
              <a:t>1</a:t>
            </a:r>
            <a:r>
              <a:rPr lang="zh-CN" altLang="en-US" sz="2000" dirty="0"/>
              <a:t>月</a:t>
            </a:r>
            <a:r>
              <a:rPr lang="en-US" altLang="zh-CN" sz="2000" dirty="0"/>
              <a:t>1</a:t>
            </a:r>
            <a:r>
              <a:rPr lang="zh-CN" altLang="en-US" sz="2000" dirty="0"/>
              <a:t>日至</a:t>
            </a:r>
            <a:r>
              <a:rPr lang="en-US" altLang="zh-CN" sz="2000" dirty="0"/>
              <a:t>2022</a:t>
            </a:r>
            <a:r>
              <a:rPr lang="zh-CN" altLang="en-US" sz="2000" dirty="0"/>
              <a:t>年</a:t>
            </a:r>
            <a:r>
              <a:rPr lang="en-US" altLang="zh-CN" sz="2000" dirty="0"/>
              <a:t>12</a:t>
            </a:r>
            <a:r>
              <a:rPr lang="zh-CN" altLang="en-US" sz="2000" dirty="0"/>
              <a:t>月</a:t>
            </a:r>
            <a:r>
              <a:rPr lang="en-US" altLang="zh-CN" sz="2000" dirty="0"/>
              <a:t>31</a:t>
            </a:r>
            <a:r>
              <a:rPr lang="zh-CN" altLang="en-US" sz="2000" dirty="0"/>
              <a:t>日，对小型微利企业年应纳税所得额不超过</a:t>
            </a:r>
            <a:r>
              <a:rPr lang="en-US" altLang="zh-CN" sz="2000" dirty="0"/>
              <a:t>100</a:t>
            </a:r>
            <a:r>
              <a:rPr lang="zh-CN" altLang="en-US" sz="2000" dirty="0"/>
              <a:t>万元的部分，减按</a:t>
            </a:r>
            <a:r>
              <a:rPr lang="en-US" altLang="zh-CN" sz="2000" b="1" dirty="0">
                <a:solidFill>
                  <a:srgbClr val="FF0000"/>
                </a:solidFill>
              </a:rPr>
              <a:t>12.5%</a:t>
            </a:r>
            <a:r>
              <a:rPr lang="zh-CN" altLang="en-US" sz="2000" dirty="0"/>
              <a:t>计入应纳税所得额，按</a:t>
            </a:r>
            <a:r>
              <a:rPr lang="en-US" altLang="zh-CN" sz="2000" dirty="0"/>
              <a:t>20%</a:t>
            </a:r>
            <a:r>
              <a:rPr lang="zh-CN" altLang="en-US" sz="2000" dirty="0"/>
              <a:t>的税率缴纳企业所得税</a:t>
            </a:r>
            <a:r>
              <a:rPr lang="zh-CN" altLang="en-US" sz="2000" dirty="0" smtClean="0"/>
              <a:t>。</a:t>
            </a:r>
            <a:endParaRPr lang="zh-CN" altLang="en-US" sz="2000" dirty="0"/>
          </a:p>
          <a:p>
            <a:pPr marL="342900" indent="-342900">
              <a:lnSpc>
                <a:spcPct val="125000"/>
              </a:lnSpc>
              <a:spcAft>
                <a:spcPts val="1200"/>
              </a:spcAft>
              <a:buFont typeface="Wingdings" panose="05000000000000000000" pitchFamily="2" charset="2"/>
              <a:buChar char="n"/>
            </a:pPr>
            <a:r>
              <a:rPr lang="zh-CN" altLang="en-US" sz="2000" dirty="0" smtClean="0"/>
              <a:t>自</a:t>
            </a:r>
            <a:r>
              <a:rPr lang="en-US" altLang="zh-CN" sz="2000" dirty="0"/>
              <a:t>2019</a:t>
            </a:r>
            <a:r>
              <a:rPr lang="zh-CN" altLang="en-US" sz="2000" dirty="0"/>
              <a:t>年</a:t>
            </a:r>
            <a:r>
              <a:rPr lang="en-US" altLang="zh-CN" sz="2000" dirty="0"/>
              <a:t>1</a:t>
            </a:r>
            <a:r>
              <a:rPr lang="zh-CN" altLang="en-US" sz="2000" dirty="0"/>
              <a:t>月</a:t>
            </a:r>
            <a:r>
              <a:rPr lang="en-US" altLang="zh-CN" sz="2000" dirty="0"/>
              <a:t>1</a:t>
            </a:r>
            <a:r>
              <a:rPr lang="zh-CN" altLang="en-US" sz="2000" dirty="0"/>
              <a:t>日至</a:t>
            </a:r>
            <a:r>
              <a:rPr lang="en-US" altLang="zh-CN" sz="2000" dirty="0"/>
              <a:t>2021</a:t>
            </a:r>
            <a:r>
              <a:rPr lang="zh-CN" altLang="en-US" sz="2000" dirty="0"/>
              <a:t>年</a:t>
            </a:r>
            <a:r>
              <a:rPr lang="en-US" altLang="zh-CN" sz="2000" dirty="0"/>
              <a:t>12</a:t>
            </a:r>
            <a:r>
              <a:rPr lang="zh-CN" altLang="en-US" sz="2000" dirty="0"/>
              <a:t>月</a:t>
            </a:r>
            <a:r>
              <a:rPr lang="en-US" altLang="zh-CN" sz="2000" dirty="0"/>
              <a:t>31</a:t>
            </a:r>
            <a:r>
              <a:rPr lang="zh-CN" altLang="en-US" sz="2000" dirty="0"/>
              <a:t>日，对小型微利企业年应纳税所得额超过</a:t>
            </a:r>
            <a:r>
              <a:rPr lang="en-US" altLang="zh-CN" sz="2000" dirty="0"/>
              <a:t>100</a:t>
            </a:r>
            <a:r>
              <a:rPr lang="zh-CN" altLang="en-US" sz="2000" dirty="0"/>
              <a:t>万元但不超过</a:t>
            </a:r>
            <a:r>
              <a:rPr lang="en-US" altLang="zh-CN" sz="2000" dirty="0"/>
              <a:t>300</a:t>
            </a:r>
            <a:r>
              <a:rPr lang="zh-CN" altLang="en-US" sz="2000" dirty="0"/>
              <a:t>万元的部分，减按</a:t>
            </a:r>
            <a:r>
              <a:rPr lang="en-US" altLang="zh-CN" sz="2000" b="1" dirty="0">
                <a:solidFill>
                  <a:srgbClr val="FF0000"/>
                </a:solidFill>
              </a:rPr>
              <a:t>50%</a:t>
            </a:r>
            <a:r>
              <a:rPr lang="zh-CN" altLang="en-US" sz="2000" dirty="0"/>
              <a:t>计入应纳税所得额，按</a:t>
            </a:r>
            <a:r>
              <a:rPr lang="en-US" altLang="zh-CN" sz="2000" dirty="0"/>
              <a:t>20%</a:t>
            </a:r>
            <a:r>
              <a:rPr lang="zh-CN" altLang="en-US" sz="2000" dirty="0"/>
              <a:t>的税率缴纳企业所得税</a:t>
            </a:r>
            <a:r>
              <a:rPr lang="zh-CN" altLang="en-US" sz="2000" dirty="0" smtClean="0"/>
              <a:t>。</a:t>
            </a:r>
            <a:endParaRPr lang="en-US" altLang="zh-CN" sz="2000" dirty="0" smtClean="0"/>
          </a:p>
        </p:txBody>
      </p:sp>
      <p:pic>
        <p:nvPicPr>
          <p:cNvPr id="18" name="图片 2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31041" y="395964"/>
            <a:ext cx="38242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15167"/>
          <a:stretch>
            <a:fillRect/>
          </a:stretch>
        </p:blipFill>
        <p:spPr>
          <a:xfrm flipH="1">
            <a:off x="855872" y="1751362"/>
            <a:ext cx="1650462" cy="2861770"/>
          </a:xfrm>
          <a:prstGeom prst="rect">
            <a:avLst/>
          </a:prstGeom>
        </p:spPr>
      </p:pic>
      <p:grpSp>
        <p:nvGrpSpPr>
          <p:cNvPr id="22" name="组合 21"/>
          <p:cNvGrpSpPr/>
          <p:nvPr/>
        </p:nvGrpSpPr>
        <p:grpSpPr>
          <a:xfrm>
            <a:off x="3773615" y="461008"/>
            <a:ext cx="4642175" cy="553998"/>
            <a:chOff x="3773615" y="461008"/>
            <a:chExt cx="4642175" cy="553998"/>
          </a:xfrm>
        </p:grpSpPr>
        <p:sp>
          <p:nvSpPr>
            <p:cNvPr id="23" name="文本框 22"/>
            <p:cNvSpPr txBox="1"/>
            <p:nvPr/>
          </p:nvSpPr>
          <p:spPr>
            <a:xfrm>
              <a:off x="4657145" y="461008"/>
              <a:ext cx="2877711" cy="553998"/>
            </a:xfrm>
            <a:prstGeom prst="rect">
              <a:avLst/>
            </a:prstGeom>
            <a:noFill/>
          </p:spPr>
          <p:txBody>
            <a:bodyPr wrap="none" rtlCol="0">
              <a:spAutoFit/>
            </a:bodyPr>
            <a:lstStyle/>
            <a:p>
              <a:pPr algn="ctr"/>
              <a:r>
                <a:rPr lang="zh-CN" altLang="en-US" sz="3000" b="1" dirty="0" smtClea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企业所得税优惠</a:t>
              </a:r>
              <a:endParaRPr lang="zh-CN" altLang="en-US" sz="3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377361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51776"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2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31041" y="638011"/>
            <a:ext cx="38242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15167"/>
          <a:stretch>
            <a:fillRect/>
          </a:stretch>
        </p:blipFill>
        <p:spPr>
          <a:xfrm flipH="1">
            <a:off x="855872" y="1969376"/>
            <a:ext cx="1650462" cy="2861770"/>
          </a:xfrm>
          <a:prstGeom prst="rect">
            <a:avLst/>
          </a:prstGeom>
        </p:spPr>
      </p:pic>
      <p:grpSp>
        <p:nvGrpSpPr>
          <p:cNvPr id="22" name="组合 21"/>
          <p:cNvGrpSpPr/>
          <p:nvPr/>
        </p:nvGrpSpPr>
        <p:grpSpPr>
          <a:xfrm>
            <a:off x="3773615" y="461008"/>
            <a:ext cx="4642175" cy="553998"/>
            <a:chOff x="3773615" y="461008"/>
            <a:chExt cx="4642175" cy="553998"/>
          </a:xfrm>
        </p:grpSpPr>
        <p:sp>
          <p:nvSpPr>
            <p:cNvPr id="23" name="文本框 22"/>
            <p:cNvSpPr txBox="1"/>
            <p:nvPr/>
          </p:nvSpPr>
          <p:spPr>
            <a:xfrm>
              <a:off x="4657145" y="461008"/>
              <a:ext cx="2877711" cy="553998"/>
            </a:xfrm>
            <a:prstGeom prst="rect">
              <a:avLst/>
            </a:prstGeom>
            <a:noFill/>
          </p:spPr>
          <p:txBody>
            <a:bodyPr wrap="none" rtlCol="0">
              <a:spAutoFit/>
            </a:bodyPr>
            <a:lstStyle/>
            <a:p>
              <a:pPr algn="ctr"/>
              <a:r>
                <a:rPr lang="zh-CN" altLang="en-US" sz="3000" b="1" dirty="0" smtClea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企业所得税优惠</a:t>
              </a:r>
              <a:endParaRPr lang="zh-CN" altLang="en-US" sz="3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377361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51776"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611176" y="1564376"/>
            <a:ext cx="6357577" cy="4031873"/>
          </a:xfrm>
          <a:prstGeom prst="rect">
            <a:avLst/>
          </a:prstGeom>
        </p:spPr>
        <p:txBody>
          <a:bodyPr wrap="square">
            <a:spAutoFit/>
          </a:bodyPr>
          <a:lstStyle/>
          <a:p>
            <a:r>
              <a:rPr lang="en-US" altLang="zh-CN" sz="2000" b="1" dirty="0">
                <a:sym typeface="华文细黑" panose="02010600040101010101" pitchFamily="2" charset="-122"/>
              </a:rPr>
              <a:t>【</a:t>
            </a:r>
            <a:r>
              <a:rPr lang="zh-CN" altLang="en-US" sz="2000" b="1" dirty="0">
                <a:sym typeface="华文细黑" panose="02010600040101010101" pitchFamily="2" charset="-122"/>
              </a:rPr>
              <a:t>政策依据</a:t>
            </a:r>
            <a:r>
              <a:rPr lang="en-US" altLang="zh-CN" sz="2000" b="1" dirty="0" smtClean="0">
                <a:sym typeface="华文细黑" panose="02010600040101010101" pitchFamily="2" charset="-122"/>
              </a:rPr>
              <a:t>】</a:t>
            </a:r>
            <a:endParaRPr lang="en-US" altLang="zh-CN" sz="2000" b="1" dirty="0" smtClean="0">
              <a:sym typeface="华文细黑" panose="02010600040101010101" pitchFamily="2" charset="-122"/>
            </a:endParaRPr>
          </a:p>
          <a:p>
            <a:endParaRPr lang="en-US" altLang="zh-CN" sz="2000" b="1" dirty="0" smtClean="0">
              <a:sym typeface="华文细黑" panose="02010600040101010101" pitchFamily="2" charset="-122"/>
            </a:endParaRPr>
          </a:p>
          <a:p>
            <a:pPr marL="285750" indent="-285750">
              <a:buFont typeface="Wingdings" panose="05000000000000000000" pitchFamily="2" charset="2"/>
              <a:buChar char="Ø"/>
            </a:pPr>
            <a:r>
              <a:rPr lang="en-US" altLang="zh-CN" sz="2000" dirty="0" smtClean="0"/>
              <a:t>《</a:t>
            </a:r>
            <a:r>
              <a:rPr lang="zh-CN" altLang="en-US" sz="2000" dirty="0"/>
              <a:t>财政部 税务总局关于实施小微企业和个体工商户所得税优惠政策的公告</a:t>
            </a:r>
            <a:r>
              <a:rPr lang="en-US" altLang="zh-CN" sz="2000" dirty="0"/>
              <a:t>》</a:t>
            </a:r>
            <a:r>
              <a:rPr lang="zh-CN" altLang="en-US" sz="2000" dirty="0"/>
              <a:t>（</a:t>
            </a:r>
            <a:r>
              <a:rPr lang="en-US" altLang="zh-CN" sz="2000" dirty="0"/>
              <a:t>2021</a:t>
            </a:r>
            <a:r>
              <a:rPr lang="zh-CN" altLang="en-US" sz="2000" dirty="0"/>
              <a:t>年第</a:t>
            </a:r>
            <a:r>
              <a:rPr lang="en-US" altLang="zh-CN" sz="2000" dirty="0"/>
              <a:t>12</a:t>
            </a:r>
            <a:r>
              <a:rPr lang="zh-CN" altLang="en-US" sz="2000" dirty="0"/>
              <a:t>号）</a:t>
            </a:r>
            <a:endParaRPr lang="zh-CN" altLang="en-US" sz="2000" dirty="0"/>
          </a:p>
          <a:p>
            <a:pPr marL="285750" indent="-285750">
              <a:buFont typeface="Wingdings" panose="05000000000000000000" pitchFamily="2" charset="2"/>
              <a:buChar char="Ø"/>
            </a:pPr>
            <a:r>
              <a:rPr lang="en-US" altLang="zh-CN" sz="2000" dirty="0" smtClean="0"/>
              <a:t>《</a:t>
            </a:r>
            <a:r>
              <a:rPr lang="zh-CN" altLang="en-US" sz="2000" dirty="0"/>
              <a:t>国家税务总局关于落实支持小型微利企业和个体工商户发展所得税优惠政策有关事项的公告</a:t>
            </a:r>
            <a:r>
              <a:rPr lang="en-US" altLang="zh-CN" sz="2000" dirty="0"/>
              <a:t>》</a:t>
            </a:r>
            <a:r>
              <a:rPr lang="zh-CN" altLang="en-US" sz="2000" dirty="0"/>
              <a:t>（</a:t>
            </a:r>
            <a:r>
              <a:rPr lang="en-US" altLang="zh-CN" sz="2000" dirty="0"/>
              <a:t>2021</a:t>
            </a:r>
            <a:r>
              <a:rPr lang="zh-CN" altLang="en-US" sz="2000" dirty="0"/>
              <a:t>年第</a:t>
            </a:r>
            <a:r>
              <a:rPr lang="en-US" altLang="zh-CN" sz="2000" dirty="0"/>
              <a:t>8</a:t>
            </a:r>
            <a:r>
              <a:rPr lang="zh-CN" altLang="en-US" sz="2000" dirty="0"/>
              <a:t>号）</a:t>
            </a:r>
            <a:endParaRPr lang="zh-CN" altLang="en-US" sz="2000" dirty="0"/>
          </a:p>
          <a:p>
            <a:pPr marL="285750" indent="-285750">
              <a:buFont typeface="Wingdings" panose="05000000000000000000" pitchFamily="2" charset="2"/>
              <a:buChar char="Ø"/>
            </a:pPr>
            <a:r>
              <a:rPr lang="en-US" altLang="zh-CN" sz="2000" dirty="0" smtClean="0"/>
              <a:t>《</a:t>
            </a:r>
            <a:r>
              <a:rPr lang="zh-CN" altLang="en-US" sz="2000" dirty="0"/>
              <a:t>财政部 税务总局关于实施小微企业普惠性税收减免政策的通知</a:t>
            </a:r>
            <a:r>
              <a:rPr lang="en-US" altLang="zh-CN" sz="2000" dirty="0"/>
              <a:t>》</a:t>
            </a:r>
            <a:r>
              <a:rPr lang="zh-CN" altLang="en-US" sz="2000" dirty="0"/>
              <a:t>（财税</a:t>
            </a:r>
            <a:r>
              <a:rPr lang="en-US" altLang="zh-CN" sz="2000" dirty="0"/>
              <a:t>〔2019〕13</a:t>
            </a:r>
            <a:r>
              <a:rPr lang="zh-CN" altLang="en-US" sz="2000" dirty="0"/>
              <a:t>号）</a:t>
            </a:r>
            <a:endParaRPr lang="zh-CN" altLang="en-US" sz="2000" dirty="0"/>
          </a:p>
          <a:p>
            <a:pPr marL="285750" indent="-285750">
              <a:buFont typeface="Wingdings" panose="05000000000000000000" pitchFamily="2" charset="2"/>
              <a:buChar char="Ø"/>
            </a:pPr>
            <a:r>
              <a:rPr lang="en-US" altLang="zh-CN" sz="2000" dirty="0" smtClean="0"/>
              <a:t>《</a:t>
            </a:r>
            <a:r>
              <a:rPr lang="zh-CN" altLang="en-US" sz="2000" dirty="0"/>
              <a:t>国家税务总局关于实施小型微利企业普惠性所得税减免政策有关问题的公告</a:t>
            </a:r>
            <a:r>
              <a:rPr lang="en-US" altLang="zh-CN" sz="2000" dirty="0"/>
              <a:t>》</a:t>
            </a:r>
            <a:r>
              <a:rPr lang="zh-CN" altLang="en-US" sz="2000" dirty="0"/>
              <a:t>（</a:t>
            </a:r>
            <a:r>
              <a:rPr lang="en-US" altLang="zh-CN" sz="2000" dirty="0"/>
              <a:t>2019</a:t>
            </a:r>
            <a:r>
              <a:rPr lang="zh-CN" altLang="en-US" sz="2000" dirty="0"/>
              <a:t>年第</a:t>
            </a:r>
            <a:r>
              <a:rPr lang="en-US" altLang="zh-CN" sz="2000" dirty="0"/>
              <a:t>2</a:t>
            </a:r>
            <a:r>
              <a:rPr lang="zh-CN" altLang="en-US" sz="2000" dirty="0"/>
              <a:t>号）</a:t>
            </a:r>
            <a:endParaRPr lang="zh-CN" altLang="en-US" sz="2000" dirty="0"/>
          </a:p>
          <a:p>
            <a:br>
              <a:rPr lang="zh-CN" altLang="en-US" dirty="0"/>
            </a:br>
            <a:endParaRPr lang="en-US" altLang="zh-CN" b="1" dirty="0">
              <a:sym typeface="华文细黑" panose="0201060004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7"/>
          <p:cNvSpPr txBox="1">
            <a:spLocks noChangeArrowheads="1"/>
          </p:cNvSpPr>
          <p:nvPr/>
        </p:nvSpPr>
        <p:spPr bwMode="auto">
          <a:xfrm>
            <a:off x="3593247" y="1490500"/>
            <a:ext cx="70881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25000"/>
              </a:lnSpc>
              <a:spcAft>
                <a:spcPts val="1200"/>
              </a:spcAft>
            </a:pPr>
            <a:r>
              <a:rPr lang="zh-CN" altLang="en-US" sz="2000" b="1" dirty="0" smtClean="0"/>
              <a:t>例：某企业符合小微企业条件，</a:t>
            </a:r>
            <a:r>
              <a:rPr lang="en-US" altLang="zh-CN" sz="2000" b="1" dirty="0" smtClean="0"/>
              <a:t>2020</a:t>
            </a:r>
            <a:r>
              <a:rPr lang="zh-CN" altLang="en-US" sz="2000" b="1" dirty="0" smtClean="0"/>
              <a:t>年度应纳税所得额为</a:t>
            </a:r>
            <a:r>
              <a:rPr lang="en-US" altLang="zh-CN" sz="2000" b="1" dirty="0" smtClean="0"/>
              <a:t>150</a:t>
            </a:r>
            <a:r>
              <a:rPr lang="zh-CN" altLang="en-US" sz="2000" b="1" dirty="0" smtClean="0"/>
              <a:t>万，问该企业</a:t>
            </a:r>
            <a:r>
              <a:rPr lang="en-US" altLang="zh-CN" sz="2000" b="1" dirty="0" smtClean="0"/>
              <a:t>2020</a:t>
            </a:r>
            <a:r>
              <a:rPr lang="zh-CN" altLang="en-US" sz="2000" b="1" dirty="0" smtClean="0"/>
              <a:t>年度应纳税额？</a:t>
            </a:r>
            <a:endParaRPr lang="en-US" altLang="zh-CN" sz="2000" b="1" dirty="0" smtClean="0"/>
          </a:p>
          <a:p>
            <a:pPr>
              <a:lnSpc>
                <a:spcPct val="125000"/>
              </a:lnSpc>
              <a:spcAft>
                <a:spcPts val="1200"/>
              </a:spcAft>
            </a:pPr>
            <a:r>
              <a:rPr lang="zh-CN" altLang="en-US" sz="2000" dirty="0" smtClean="0"/>
              <a:t>答：应纳税额</a:t>
            </a:r>
            <a:r>
              <a:rPr lang="en-US" altLang="zh-CN" sz="2000" dirty="0" smtClean="0"/>
              <a:t>=100</a:t>
            </a:r>
            <a:r>
              <a:rPr lang="zh-CN" altLang="en-US" sz="2000" dirty="0" smtClean="0"/>
              <a:t>*</a:t>
            </a:r>
            <a:r>
              <a:rPr lang="en-US" altLang="zh-CN" sz="2000" dirty="0" smtClean="0"/>
              <a:t>25%</a:t>
            </a:r>
            <a:r>
              <a:rPr lang="zh-CN" altLang="en-US" sz="2000" dirty="0" smtClean="0"/>
              <a:t>*</a:t>
            </a:r>
            <a:r>
              <a:rPr lang="en-US" altLang="zh-CN" sz="2000" dirty="0" smtClean="0"/>
              <a:t>20%+50</a:t>
            </a:r>
            <a:r>
              <a:rPr lang="zh-CN" altLang="en-US" sz="2000" dirty="0" smtClean="0"/>
              <a:t>*</a:t>
            </a:r>
            <a:r>
              <a:rPr lang="en-US" altLang="zh-CN" sz="2000" dirty="0" smtClean="0"/>
              <a:t>50%</a:t>
            </a:r>
            <a:r>
              <a:rPr lang="zh-CN" altLang="en-US" sz="2000" dirty="0" smtClean="0"/>
              <a:t>*</a:t>
            </a:r>
            <a:r>
              <a:rPr lang="en-US" altLang="zh-CN" sz="2000" dirty="0" smtClean="0"/>
              <a:t>20%=10</a:t>
            </a:r>
            <a:r>
              <a:rPr lang="zh-CN" altLang="en-US" sz="2000" dirty="0" smtClean="0"/>
              <a:t>万</a:t>
            </a:r>
            <a:endParaRPr lang="en-US" altLang="zh-CN" sz="2000" dirty="0" smtClean="0"/>
          </a:p>
          <a:p>
            <a:pPr>
              <a:lnSpc>
                <a:spcPct val="125000"/>
              </a:lnSpc>
              <a:spcAft>
                <a:spcPts val="1200"/>
              </a:spcAft>
            </a:pPr>
            <a:r>
              <a:rPr lang="zh-CN" altLang="en-US" sz="2000" b="1" dirty="0" smtClean="0"/>
              <a:t>例：</a:t>
            </a:r>
            <a:r>
              <a:rPr lang="zh-CN" altLang="en-US" sz="2000" b="1" dirty="0"/>
              <a:t>某</a:t>
            </a:r>
            <a:r>
              <a:rPr lang="zh-CN" altLang="en-US" sz="2000" b="1" dirty="0" smtClean="0"/>
              <a:t>企业符合</a:t>
            </a:r>
            <a:r>
              <a:rPr lang="zh-CN" altLang="en-US" sz="2000" b="1" dirty="0"/>
              <a:t>小微企业条件</a:t>
            </a:r>
            <a:r>
              <a:rPr lang="zh-CN" altLang="en-US" sz="2000" b="1" dirty="0" smtClean="0"/>
              <a:t>，</a:t>
            </a:r>
            <a:r>
              <a:rPr lang="en-US" altLang="zh-CN" sz="2000" b="1" dirty="0"/>
              <a:t>2021</a:t>
            </a:r>
            <a:r>
              <a:rPr lang="zh-CN" altLang="en-US" sz="2000" b="1" dirty="0"/>
              <a:t>年度，</a:t>
            </a:r>
            <a:r>
              <a:rPr lang="zh-CN" altLang="en-US" sz="2000" b="1" dirty="0" smtClean="0"/>
              <a:t> 第一季度预缴企业所得税时应纳税所得额</a:t>
            </a:r>
            <a:r>
              <a:rPr lang="en-US" altLang="zh-CN" sz="2000" b="1" dirty="0" smtClean="0"/>
              <a:t>50</a:t>
            </a:r>
            <a:r>
              <a:rPr lang="zh-CN" altLang="en-US" sz="2000" b="1" dirty="0" smtClean="0"/>
              <a:t>万，第二季度预缴时应纳税所得额</a:t>
            </a:r>
            <a:r>
              <a:rPr lang="en-US" altLang="zh-CN" sz="2000" b="1" dirty="0" smtClean="0"/>
              <a:t>150</a:t>
            </a:r>
            <a:r>
              <a:rPr lang="zh-CN" altLang="en-US" sz="2000" b="1" dirty="0" smtClean="0"/>
              <a:t>万，问第一季度、第二季度各应</a:t>
            </a:r>
            <a:r>
              <a:rPr lang="zh-CN" altLang="en-US" sz="2000" b="1" dirty="0"/>
              <a:t>纳</a:t>
            </a:r>
            <a:r>
              <a:rPr lang="zh-CN" altLang="en-US" sz="2000" b="1" dirty="0" smtClean="0"/>
              <a:t>税额？</a:t>
            </a:r>
            <a:endParaRPr lang="en-US" altLang="zh-CN" sz="2000" b="1" dirty="0" smtClean="0"/>
          </a:p>
          <a:p>
            <a:pPr>
              <a:lnSpc>
                <a:spcPct val="125000"/>
              </a:lnSpc>
              <a:spcAft>
                <a:spcPts val="1200"/>
              </a:spcAft>
            </a:pPr>
            <a:r>
              <a:rPr lang="zh-CN" altLang="en-US" sz="2000" dirty="0"/>
              <a:t>答</a:t>
            </a:r>
            <a:r>
              <a:rPr lang="zh-CN" altLang="en-US" sz="2000" dirty="0" smtClean="0"/>
              <a:t>：</a:t>
            </a:r>
            <a:r>
              <a:rPr lang="en-US" altLang="zh-CN" sz="2000" dirty="0" smtClean="0"/>
              <a:t>1</a:t>
            </a:r>
            <a:r>
              <a:rPr lang="zh-CN" altLang="en-US" sz="2000" dirty="0" smtClean="0"/>
              <a:t>季度应纳税额</a:t>
            </a:r>
            <a:r>
              <a:rPr lang="en-US" altLang="zh-CN" sz="2000" dirty="0" smtClean="0"/>
              <a:t>=50</a:t>
            </a:r>
            <a:r>
              <a:rPr lang="zh-CN" altLang="en-US" sz="2000" dirty="0" smtClean="0"/>
              <a:t>*</a:t>
            </a:r>
            <a:r>
              <a:rPr lang="en-US" altLang="zh-CN" sz="2000" dirty="0" smtClean="0"/>
              <a:t>12.5</a:t>
            </a:r>
            <a:r>
              <a:rPr lang="en-US" altLang="zh-CN" sz="2000" dirty="0"/>
              <a:t>%</a:t>
            </a:r>
            <a:r>
              <a:rPr lang="zh-CN" altLang="en-US" sz="2000" dirty="0"/>
              <a:t>*</a:t>
            </a:r>
            <a:r>
              <a:rPr lang="en-US" altLang="zh-CN" sz="2000" dirty="0" smtClean="0"/>
              <a:t>20%=1.25</a:t>
            </a:r>
            <a:r>
              <a:rPr lang="zh-CN" altLang="en-US" sz="2000" dirty="0" smtClean="0"/>
              <a:t>万</a:t>
            </a:r>
            <a:endParaRPr lang="en-US" altLang="zh-CN" sz="2000" dirty="0"/>
          </a:p>
          <a:p>
            <a:pPr>
              <a:lnSpc>
                <a:spcPct val="125000"/>
              </a:lnSpc>
              <a:spcAft>
                <a:spcPts val="1200"/>
              </a:spcAft>
            </a:pPr>
            <a:r>
              <a:rPr lang="en-US" altLang="zh-CN" sz="2000" dirty="0" smtClean="0"/>
              <a:t>         2</a:t>
            </a:r>
            <a:r>
              <a:rPr lang="zh-CN" altLang="en-US" sz="2000" dirty="0" smtClean="0"/>
              <a:t>季度应纳税</a:t>
            </a:r>
            <a:r>
              <a:rPr lang="zh-CN" altLang="en-US" sz="2000" dirty="0"/>
              <a:t>额</a:t>
            </a:r>
            <a:r>
              <a:rPr lang="en-US" altLang="zh-CN" sz="2000" dirty="0" smtClean="0"/>
              <a:t>=100</a:t>
            </a:r>
            <a:r>
              <a:rPr lang="zh-CN" altLang="en-US" sz="2000" dirty="0"/>
              <a:t>*</a:t>
            </a:r>
            <a:r>
              <a:rPr lang="en-US" altLang="zh-CN" sz="2000" dirty="0"/>
              <a:t>12.5%</a:t>
            </a:r>
            <a:r>
              <a:rPr lang="zh-CN" altLang="en-US" sz="2000" dirty="0"/>
              <a:t>*</a:t>
            </a:r>
            <a:r>
              <a:rPr lang="en-US" altLang="zh-CN" sz="2000" dirty="0"/>
              <a:t>20</a:t>
            </a:r>
            <a:r>
              <a:rPr lang="en-US" altLang="zh-CN" sz="2000" dirty="0" smtClean="0"/>
              <a:t>%</a:t>
            </a:r>
            <a:r>
              <a:rPr lang="en-US" altLang="zh-CN" sz="2000" dirty="0"/>
              <a:t> </a:t>
            </a:r>
            <a:r>
              <a:rPr lang="en-US" altLang="zh-CN" sz="2000" dirty="0" smtClean="0"/>
              <a:t>+50</a:t>
            </a:r>
            <a:r>
              <a:rPr lang="zh-CN" altLang="en-US" sz="2000" dirty="0" smtClean="0"/>
              <a:t>*</a:t>
            </a:r>
            <a:r>
              <a:rPr lang="en-US" altLang="zh-CN" sz="2000" dirty="0"/>
              <a:t>50%</a:t>
            </a:r>
            <a:r>
              <a:rPr lang="zh-CN" altLang="en-US" sz="2000" dirty="0"/>
              <a:t>*</a:t>
            </a:r>
            <a:r>
              <a:rPr lang="en-US" altLang="zh-CN" sz="2000" dirty="0"/>
              <a:t>20</a:t>
            </a:r>
            <a:r>
              <a:rPr lang="en-US" altLang="zh-CN" sz="2000" dirty="0" smtClean="0"/>
              <a:t>%=7.5</a:t>
            </a:r>
            <a:r>
              <a:rPr lang="zh-CN" altLang="en-US" sz="2000" dirty="0" smtClean="0"/>
              <a:t>万</a:t>
            </a:r>
            <a:endParaRPr lang="en-US" altLang="zh-CN" sz="2000" dirty="0"/>
          </a:p>
        </p:txBody>
      </p:sp>
      <p:pic>
        <p:nvPicPr>
          <p:cNvPr id="18" name="图片 2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31041" y="395964"/>
            <a:ext cx="38242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rotWithShape="1">
          <a:blip r:embed="rId2" cstate="print">
            <a:extLst>
              <a:ext uri="{28A0092B-C50C-407E-A947-70E740481C1C}">
                <a14:useLocalDpi xmlns:a14="http://schemas.microsoft.com/office/drawing/2010/main" val="0"/>
              </a:ext>
            </a:extLst>
          </a:blip>
          <a:srcRect l="15167"/>
          <a:stretch>
            <a:fillRect/>
          </a:stretch>
        </p:blipFill>
        <p:spPr>
          <a:xfrm flipH="1">
            <a:off x="855872" y="1751362"/>
            <a:ext cx="1650462" cy="2861770"/>
          </a:xfrm>
          <a:prstGeom prst="rect">
            <a:avLst/>
          </a:prstGeom>
        </p:spPr>
      </p:pic>
      <p:grpSp>
        <p:nvGrpSpPr>
          <p:cNvPr id="22" name="组合 21"/>
          <p:cNvGrpSpPr/>
          <p:nvPr/>
        </p:nvGrpSpPr>
        <p:grpSpPr>
          <a:xfrm>
            <a:off x="3773615" y="461008"/>
            <a:ext cx="4642175" cy="553998"/>
            <a:chOff x="3773615" y="461008"/>
            <a:chExt cx="4642175" cy="553998"/>
          </a:xfrm>
        </p:grpSpPr>
        <p:sp>
          <p:nvSpPr>
            <p:cNvPr id="23" name="文本框 22"/>
            <p:cNvSpPr txBox="1"/>
            <p:nvPr/>
          </p:nvSpPr>
          <p:spPr>
            <a:xfrm>
              <a:off x="4657145" y="461008"/>
              <a:ext cx="2877711" cy="553998"/>
            </a:xfrm>
            <a:prstGeom prst="rect">
              <a:avLst/>
            </a:prstGeom>
            <a:noFill/>
          </p:spPr>
          <p:txBody>
            <a:bodyPr wrap="none" rtlCol="0">
              <a:spAutoFit/>
            </a:bodyPr>
            <a:lstStyle/>
            <a:p>
              <a:pPr algn="ctr"/>
              <a:r>
                <a:rPr lang="zh-CN" altLang="en-US" sz="3000" b="1" dirty="0" smtClea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企业所得税优惠</a:t>
              </a:r>
              <a:endParaRPr lang="zh-CN" altLang="en-US" sz="3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377361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51776"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773615" y="461008"/>
            <a:ext cx="4642175" cy="553998"/>
            <a:chOff x="3773615" y="461008"/>
            <a:chExt cx="4642175" cy="553998"/>
          </a:xfrm>
        </p:grpSpPr>
        <p:sp>
          <p:nvSpPr>
            <p:cNvPr id="23" name="文本框 22"/>
            <p:cNvSpPr txBox="1"/>
            <p:nvPr/>
          </p:nvSpPr>
          <p:spPr>
            <a:xfrm>
              <a:off x="4657145" y="461008"/>
              <a:ext cx="2877711" cy="553998"/>
            </a:xfrm>
            <a:prstGeom prst="rect">
              <a:avLst/>
            </a:prstGeom>
            <a:noFill/>
          </p:spPr>
          <p:txBody>
            <a:bodyPr wrap="none" rtlCol="0">
              <a:spAutoFit/>
            </a:bodyPr>
            <a:lstStyle/>
            <a:p>
              <a:pPr algn="ctr"/>
              <a:r>
                <a:rPr lang="zh-CN" altLang="en-US" sz="3000" b="1" dirty="0" smtClea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企业所得税优惠</a:t>
              </a:r>
              <a:endParaRPr lang="zh-CN" altLang="en-US" sz="3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377361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51776"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9" name="矩形 113"/>
          <p:cNvSpPr>
            <a:spLocks noChangeArrowheads="1"/>
          </p:cNvSpPr>
          <p:nvPr/>
        </p:nvSpPr>
        <p:spPr bwMode="auto">
          <a:xfrm>
            <a:off x="521446" y="2106749"/>
            <a:ext cx="60810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dirty="0" smtClean="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实际税负</a:t>
            </a:r>
            <a:endParaRPr lang="zh-CN" altLang="en-US" sz="3600"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 name="直接箭头连接符 2"/>
          <p:cNvCxnSpPr/>
          <p:nvPr/>
        </p:nvCxnSpPr>
        <p:spPr>
          <a:xfrm>
            <a:off x="1976718" y="3266845"/>
            <a:ext cx="8364070"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矩形 113"/>
          <p:cNvSpPr>
            <a:spLocks noChangeArrowheads="1"/>
          </p:cNvSpPr>
          <p:nvPr/>
        </p:nvSpPr>
        <p:spPr bwMode="auto">
          <a:xfrm>
            <a:off x="1672660" y="1645084"/>
            <a:ext cx="909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smtClean="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2020</a:t>
            </a:r>
            <a:endParaRPr lang="zh-CN" altLang="en-US" sz="2400"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矩形 113"/>
          <p:cNvSpPr>
            <a:spLocks noChangeArrowheads="1"/>
          </p:cNvSpPr>
          <p:nvPr/>
        </p:nvSpPr>
        <p:spPr bwMode="auto">
          <a:xfrm>
            <a:off x="1672661" y="4415073"/>
            <a:ext cx="909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smtClean="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2021</a:t>
            </a:r>
            <a:endParaRPr lang="zh-CN" altLang="en-US" sz="2400"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5" name="直接连接符 4"/>
          <p:cNvCxnSpPr/>
          <p:nvPr/>
        </p:nvCxnSpPr>
        <p:spPr>
          <a:xfrm>
            <a:off x="4520820" y="2447364"/>
            <a:ext cx="16809" cy="162709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27409" y="2447365"/>
            <a:ext cx="16809" cy="162709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矩形 113"/>
          <p:cNvSpPr>
            <a:spLocks noChangeArrowheads="1"/>
          </p:cNvSpPr>
          <p:nvPr/>
        </p:nvSpPr>
        <p:spPr bwMode="auto">
          <a:xfrm>
            <a:off x="4155622" y="4215018"/>
            <a:ext cx="12150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100</a:t>
            </a:r>
            <a:r>
              <a:rPr lang="zh-CN" altLang="en-US" sz="2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万</a:t>
            </a:r>
            <a:endParaRPr lang="zh-CN" altLang="en-US" sz="2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7" name="矩形 113"/>
          <p:cNvSpPr>
            <a:spLocks noChangeArrowheads="1"/>
          </p:cNvSpPr>
          <p:nvPr/>
        </p:nvSpPr>
        <p:spPr bwMode="auto">
          <a:xfrm>
            <a:off x="8200971" y="4179558"/>
            <a:ext cx="12150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300</a:t>
            </a:r>
            <a:r>
              <a:rPr lang="zh-CN" altLang="en-US" sz="2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万</a:t>
            </a:r>
            <a:endParaRPr lang="zh-CN" altLang="en-US" sz="2000" b="1"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8" name="矩形 113"/>
          <p:cNvSpPr>
            <a:spLocks noChangeArrowheads="1"/>
          </p:cNvSpPr>
          <p:nvPr/>
        </p:nvSpPr>
        <p:spPr bwMode="auto">
          <a:xfrm>
            <a:off x="9668435" y="344162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dirty="0" smtClean="0">
                <a:solidFill>
                  <a:schemeClr val="tx1">
                    <a:lumMod val="95000"/>
                    <a:lumOff val="5000"/>
                  </a:schemeClr>
                </a:solidFill>
                <a:latin typeface="华文细黑" panose="02010600040101010101" pitchFamily="2" charset="-122"/>
                <a:ea typeface="华文细黑" panose="02010600040101010101" pitchFamily="2" charset="-122"/>
                <a:sym typeface="华文细黑" panose="02010600040101010101" pitchFamily="2" charset="-122"/>
              </a:rPr>
              <a:t>应纳税所得额</a:t>
            </a:r>
            <a:endParaRPr lang="zh-CN" altLang="en-US" sz="2400" dirty="0">
              <a:solidFill>
                <a:schemeClr val="tx1">
                  <a:lumMod val="95000"/>
                  <a:lumOff val="5000"/>
                </a:schemeClr>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9" name="矩形 113"/>
          <p:cNvSpPr>
            <a:spLocks noChangeArrowheads="1"/>
          </p:cNvSpPr>
          <p:nvPr/>
        </p:nvSpPr>
        <p:spPr bwMode="auto">
          <a:xfrm>
            <a:off x="2604828" y="2580183"/>
            <a:ext cx="1215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rPr>
              <a:t>5%</a:t>
            </a:r>
            <a:endParaRPr lang="zh-CN" altLang="en-US" sz="2400" b="1" dirty="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矩形 113"/>
          <p:cNvSpPr>
            <a:spLocks noChangeArrowheads="1"/>
          </p:cNvSpPr>
          <p:nvPr/>
        </p:nvSpPr>
        <p:spPr bwMode="auto">
          <a:xfrm>
            <a:off x="2604828" y="3612794"/>
            <a:ext cx="1215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rPr>
              <a:t>2.5%</a:t>
            </a:r>
            <a:endParaRPr lang="zh-CN" altLang="en-US" sz="2400" b="1" dirty="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1" name="矩形 113"/>
          <p:cNvSpPr>
            <a:spLocks noChangeArrowheads="1"/>
          </p:cNvSpPr>
          <p:nvPr/>
        </p:nvSpPr>
        <p:spPr bwMode="auto">
          <a:xfrm>
            <a:off x="5912804" y="2453298"/>
            <a:ext cx="1215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rPr>
              <a:t>10%</a:t>
            </a:r>
            <a:endParaRPr lang="zh-CN" altLang="en-US" sz="2400" b="1" dirty="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2" name="矩形 113"/>
          <p:cNvSpPr>
            <a:spLocks noChangeArrowheads="1"/>
          </p:cNvSpPr>
          <p:nvPr/>
        </p:nvSpPr>
        <p:spPr bwMode="auto">
          <a:xfrm>
            <a:off x="5912804" y="3612793"/>
            <a:ext cx="1215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rPr>
              <a:t>10%</a:t>
            </a:r>
            <a:endParaRPr lang="zh-CN" altLang="en-US" sz="2400" b="1" dirty="0">
              <a:solidFill>
                <a:srgbClr val="FF0000"/>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500"/>
                                        <p:tgtEl>
                                          <p:spTgt spid="2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矩形 11"/>
          <p:cNvSpPr>
            <a:spLocks noChangeArrowheads="1"/>
          </p:cNvSpPr>
          <p:nvPr/>
        </p:nvSpPr>
        <p:spPr bwMode="auto">
          <a:xfrm>
            <a:off x="7346828" y="3453731"/>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dirty="0" smtClean="0">
                <a:latin typeface="华文细黑" panose="02010600040101010101" pitchFamily="2" charset="-122"/>
                <a:ea typeface="微软雅黑 Light" panose="020B0502040204020203" pitchFamily="34" charset="-122"/>
                <a:sym typeface="华文细黑" panose="02010600040101010101" pitchFamily="2" charset="-122"/>
              </a:rPr>
              <a:t>其他税费优惠</a:t>
            </a:r>
            <a:endParaRPr lang="zh-CN" altLang="en-US" sz="3600" b="1" dirty="0">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a:t>
            </a:r>
            <a:r>
              <a:rPr lang="en-US" altLang="zh-CN" sz="4800" dirty="0" smtClea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04</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7"/>
          <p:cNvSpPr txBox="1">
            <a:spLocks noChangeArrowheads="1"/>
          </p:cNvSpPr>
          <p:nvPr/>
        </p:nvSpPr>
        <p:spPr bwMode="auto">
          <a:xfrm>
            <a:off x="826940" y="2112746"/>
            <a:ext cx="9428557"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25000"/>
              </a:lnSpc>
            </a:pP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b="1" dirty="0" smtClean="0">
                <a:solidFill>
                  <a:schemeClr val="tx1">
                    <a:lumMod val="95000"/>
                    <a:lumOff val="5000"/>
                  </a:schemeClr>
                </a:solidFill>
                <a:latin typeface="微软雅黑" panose="020B0503020204020204" charset="-122"/>
                <a:ea typeface="微软雅黑" panose="020B0503020204020204" charset="-122"/>
              </a:rPr>
              <a:t>内容</a:t>
            </a: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dirty="0" smtClean="0">
                <a:solidFill>
                  <a:schemeClr val="tx1">
                    <a:lumMod val="95000"/>
                    <a:lumOff val="5000"/>
                  </a:schemeClr>
                </a:solidFill>
                <a:latin typeface="华文细黑" panose="02010600040101010101" pitchFamily="2" charset="-122"/>
                <a:ea typeface="华文细黑" panose="02010600040101010101" pitchFamily="2" charset="-122"/>
              </a:rPr>
              <a:t>自</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2019</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年</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月</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日至</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2021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年</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12</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月</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31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日，对山西省增值税小规模纳税人减按</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50%</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征收资源税（不含水资源税）、城市维护建设税、房产税、城镇土地使用税、印花税（不含证券交易印花税）、耕地占用税和教育费附加、地方教育附加</a:t>
            </a:r>
            <a:r>
              <a:rPr lang="zh-CN" altLang="en-US" sz="2000" dirty="0" smtClean="0">
                <a:solidFill>
                  <a:schemeClr val="tx1">
                    <a:lumMod val="95000"/>
                    <a:lumOff val="5000"/>
                  </a:schemeClr>
                </a:solidFill>
                <a:latin typeface="华文细黑" panose="02010600040101010101" pitchFamily="2" charset="-122"/>
                <a:ea typeface="华文细黑" panose="02010600040101010101" pitchFamily="2" charset="-122"/>
              </a:rPr>
              <a:t>。</a:t>
            </a:r>
            <a:endParaRPr lang="en-US" altLang="zh-CN" sz="2000" dirty="0" smtClean="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en-US" altLang="zh-CN" sz="2000" b="1" dirty="0">
                <a:solidFill>
                  <a:schemeClr val="tx1">
                    <a:lumMod val="95000"/>
                    <a:lumOff val="5000"/>
                  </a:schemeClr>
                </a:solidFill>
                <a:latin typeface="微软雅黑" panose="020B0503020204020204" charset="-122"/>
                <a:ea typeface="微软雅黑" panose="020B0503020204020204" charset="-122"/>
              </a:rPr>
              <a:t>【</a:t>
            </a:r>
            <a:r>
              <a:rPr lang="zh-CN" altLang="en-US" sz="2000" b="1" dirty="0">
                <a:solidFill>
                  <a:schemeClr val="tx1">
                    <a:lumMod val="95000"/>
                    <a:lumOff val="5000"/>
                  </a:schemeClr>
                </a:solidFill>
                <a:latin typeface="微软雅黑" panose="020B0503020204020204" charset="-122"/>
                <a:ea typeface="微软雅黑" panose="020B0503020204020204" charset="-122"/>
              </a:rPr>
              <a:t>政策依据</a:t>
            </a:r>
            <a:r>
              <a:rPr lang="en-US" altLang="zh-CN" sz="2000" b="1" dirty="0">
                <a:solidFill>
                  <a:schemeClr val="tx1">
                    <a:lumMod val="95000"/>
                    <a:lumOff val="5000"/>
                  </a:schemeClr>
                </a:solidFill>
                <a:latin typeface="微软雅黑" panose="020B0503020204020204" charset="-122"/>
                <a:ea typeface="微软雅黑" panose="020B0503020204020204" charset="-122"/>
              </a:rPr>
              <a:t>】</a:t>
            </a:r>
            <a:endParaRPr lang="en-US" altLang="zh-CN" sz="2000" b="1" dirty="0">
              <a:solidFill>
                <a:schemeClr val="tx1">
                  <a:lumMod val="95000"/>
                  <a:lumOff val="5000"/>
                </a:schemeClr>
              </a:solidFill>
              <a:latin typeface="微软雅黑" panose="020B0503020204020204" charset="-122"/>
              <a:ea typeface="微软雅黑" panose="020B0503020204020204" charset="-122"/>
            </a:endParaRPr>
          </a:p>
          <a:p>
            <a:pPr marL="342900" indent="-342900">
              <a:lnSpc>
                <a:spcPct val="125000"/>
              </a:lnSpc>
              <a:buFont typeface="Wingdings" panose="05000000000000000000" pitchFamily="2" charset="2"/>
              <a:buChar char="Ø"/>
            </a:pP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财政部 税务总局关于实施小微企业普惠性税收减免政策的通知</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（财税</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〔2019〕13</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号）</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a:p>
            <a:pPr marL="342900" indent="-342900">
              <a:lnSpc>
                <a:spcPct val="125000"/>
              </a:lnSpc>
              <a:buFont typeface="Wingdings" panose="05000000000000000000" pitchFamily="2" charset="2"/>
              <a:buChar char="Ø"/>
            </a:pP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山西省财政厅 国家税务总局山西省税务局关于转发</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财政部 税务总局关于实施小微企业普惠性税收减免政策的通知</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的通知</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（晋财税</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〔2019〕2</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号）</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cxnSp>
        <p:nvCxnSpPr>
          <p:cNvPr id="9" name="直接连接符 8"/>
          <p:cNvCxnSpPr/>
          <p:nvPr/>
        </p:nvCxnSpPr>
        <p:spPr>
          <a:xfrm>
            <a:off x="826940" y="1660668"/>
            <a:ext cx="8030883"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10" name="文本框 22"/>
          <p:cNvSpPr txBox="1"/>
          <p:nvPr/>
        </p:nvSpPr>
        <p:spPr>
          <a:xfrm>
            <a:off x="1006128" y="865304"/>
            <a:ext cx="2492990" cy="553998"/>
          </a:xfrm>
          <a:prstGeom prst="rect">
            <a:avLst/>
          </a:prstGeom>
          <a:noFill/>
        </p:spPr>
        <p:txBody>
          <a:bodyPr wrap="none" rtlCol="0">
            <a:spAutoFit/>
          </a:bodyPr>
          <a:lstStyle/>
          <a:p>
            <a:pPr algn="ctr"/>
            <a:r>
              <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六税两费优惠</a:t>
            </a:r>
            <a:endPar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1" name="组合 10"/>
          <p:cNvGrpSpPr/>
          <p:nvPr/>
        </p:nvGrpSpPr>
        <p:grpSpPr>
          <a:xfrm>
            <a:off x="9718762" y="672660"/>
            <a:ext cx="1528739" cy="1471227"/>
            <a:chOff x="3879851" y="66676"/>
            <a:chExt cx="506413" cy="487362"/>
          </a:xfrm>
          <a:solidFill>
            <a:srgbClr val="595959"/>
          </a:solidFill>
          <a:effectLst/>
        </p:grpSpPr>
        <p:sp>
          <p:nvSpPr>
            <p:cNvPr id="12" name="Freeform 103"/>
            <p:cNvSpPr/>
            <p:nvPr/>
          </p:nvSpPr>
          <p:spPr bwMode="auto">
            <a:xfrm>
              <a:off x="3879851" y="66676"/>
              <a:ext cx="506413" cy="311150"/>
            </a:xfrm>
            <a:custGeom>
              <a:avLst/>
              <a:gdLst>
                <a:gd name="T0" fmla="*/ 217 w 217"/>
                <a:gd name="T1" fmla="*/ 109 h 133"/>
                <a:gd name="T2" fmla="*/ 194 w 217"/>
                <a:gd name="T3" fmla="*/ 86 h 133"/>
                <a:gd name="T4" fmla="*/ 197 w 217"/>
                <a:gd name="T5" fmla="*/ 66 h 133"/>
                <a:gd name="T6" fmla="*/ 130 w 217"/>
                <a:gd name="T7" fmla="*/ 0 h 133"/>
                <a:gd name="T8" fmla="*/ 63 w 217"/>
                <a:gd name="T9" fmla="*/ 65 h 133"/>
                <a:gd name="T10" fmla="*/ 38 w 217"/>
                <a:gd name="T11" fmla="*/ 56 h 133"/>
                <a:gd name="T12" fmla="*/ 0 w 217"/>
                <a:gd name="T13" fmla="*/ 95 h 133"/>
                <a:gd name="T14" fmla="*/ 38 w 217"/>
                <a:gd name="T15" fmla="*/ 133 h 133"/>
                <a:gd name="T16" fmla="*/ 127 w 217"/>
                <a:gd name="T17" fmla="*/ 133 h 133"/>
                <a:gd name="T18" fmla="*/ 130 w 217"/>
                <a:gd name="T19" fmla="*/ 133 h 133"/>
                <a:gd name="T20" fmla="*/ 193 w 217"/>
                <a:gd name="T21" fmla="*/ 133 h 133"/>
                <a:gd name="T22" fmla="*/ 217 w 217"/>
                <a:gd name="T23"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33">
                  <a:moveTo>
                    <a:pt x="217" y="109"/>
                  </a:moveTo>
                  <a:cubicBezTo>
                    <a:pt x="217" y="97"/>
                    <a:pt x="206" y="86"/>
                    <a:pt x="194" y="86"/>
                  </a:cubicBezTo>
                  <a:cubicBezTo>
                    <a:pt x="196" y="80"/>
                    <a:pt x="197" y="73"/>
                    <a:pt x="197" y="66"/>
                  </a:cubicBezTo>
                  <a:cubicBezTo>
                    <a:pt x="197" y="29"/>
                    <a:pt x="167" y="0"/>
                    <a:pt x="130" y="0"/>
                  </a:cubicBezTo>
                  <a:cubicBezTo>
                    <a:pt x="93" y="0"/>
                    <a:pt x="64" y="29"/>
                    <a:pt x="63" y="65"/>
                  </a:cubicBezTo>
                  <a:cubicBezTo>
                    <a:pt x="56" y="59"/>
                    <a:pt x="48" y="56"/>
                    <a:pt x="38" y="56"/>
                  </a:cubicBezTo>
                  <a:cubicBezTo>
                    <a:pt x="17" y="56"/>
                    <a:pt x="0" y="73"/>
                    <a:pt x="0" y="95"/>
                  </a:cubicBezTo>
                  <a:cubicBezTo>
                    <a:pt x="0" y="116"/>
                    <a:pt x="17" y="133"/>
                    <a:pt x="38" y="133"/>
                  </a:cubicBezTo>
                  <a:cubicBezTo>
                    <a:pt x="127" y="133"/>
                    <a:pt x="127" y="133"/>
                    <a:pt x="127" y="133"/>
                  </a:cubicBezTo>
                  <a:cubicBezTo>
                    <a:pt x="130" y="133"/>
                    <a:pt x="130" y="133"/>
                    <a:pt x="130" y="133"/>
                  </a:cubicBezTo>
                  <a:cubicBezTo>
                    <a:pt x="193" y="133"/>
                    <a:pt x="193" y="133"/>
                    <a:pt x="193" y="133"/>
                  </a:cubicBezTo>
                  <a:cubicBezTo>
                    <a:pt x="206" y="133"/>
                    <a:pt x="217" y="123"/>
                    <a:pt x="217" y="109"/>
                  </a:cubicBezTo>
                  <a:close/>
                </a:path>
              </a:pathLst>
            </a:custGeom>
            <a:grpFill/>
            <a:ln w="19050">
              <a:noFill/>
            </a:ln>
            <a:effectLst/>
          </p:spPr>
          <p:txBody>
            <a:bodyPr/>
            <a:lstStyle/>
            <a:p>
              <a:pPr eaLnBrk="1" fontAlgn="auto" hangingPunct="1">
                <a:spcBef>
                  <a:spcPts val="0"/>
                </a:spcBef>
                <a:spcAft>
                  <a:spcPts val="0"/>
                </a:spcAft>
                <a:defRPr/>
              </a:pPr>
              <a:endParaRPr lang="zh-CN" altLang="en-US"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Rectangle 104"/>
            <p:cNvSpPr>
              <a:spLocks noChangeArrowheads="1"/>
            </p:cNvSpPr>
            <p:nvPr/>
          </p:nvSpPr>
          <p:spPr bwMode="auto">
            <a:xfrm>
              <a:off x="3951288"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Rectangle 105"/>
            <p:cNvSpPr>
              <a:spLocks noChangeArrowheads="1"/>
            </p:cNvSpPr>
            <p:nvPr/>
          </p:nvSpPr>
          <p:spPr bwMode="auto">
            <a:xfrm>
              <a:off x="4057651" y="458788"/>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6" name="Rectangle 106"/>
            <p:cNvSpPr>
              <a:spLocks noChangeArrowheads="1"/>
            </p:cNvSpPr>
            <p:nvPr/>
          </p:nvSpPr>
          <p:spPr bwMode="auto">
            <a:xfrm>
              <a:off x="4164013"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7" name="Rectangle 107"/>
            <p:cNvSpPr>
              <a:spLocks noChangeArrowheads="1"/>
            </p:cNvSpPr>
            <p:nvPr/>
          </p:nvSpPr>
          <p:spPr bwMode="auto">
            <a:xfrm>
              <a:off x="4268788" y="458788"/>
              <a:ext cx="44450"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7"/>
          <p:cNvSpPr txBox="1">
            <a:spLocks noChangeArrowheads="1"/>
          </p:cNvSpPr>
          <p:nvPr/>
        </p:nvSpPr>
        <p:spPr bwMode="auto">
          <a:xfrm>
            <a:off x="812723" y="2004302"/>
            <a:ext cx="950747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25000"/>
              </a:lnSpc>
            </a:pP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b="1" dirty="0" smtClean="0">
                <a:solidFill>
                  <a:schemeClr val="tx1">
                    <a:lumMod val="95000"/>
                    <a:lumOff val="5000"/>
                  </a:schemeClr>
                </a:solidFill>
                <a:latin typeface="微软雅黑" panose="020B0503020204020204" charset="-122"/>
                <a:ea typeface="微软雅黑" panose="020B0503020204020204" charset="-122"/>
              </a:rPr>
              <a:t>内容</a:t>
            </a: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dirty="0" smtClean="0">
                <a:solidFill>
                  <a:schemeClr val="tx1">
                    <a:lumMod val="95000"/>
                    <a:lumOff val="5000"/>
                  </a:schemeClr>
                </a:solidFill>
                <a:latin typeface="华文细黑" panose="02010600040101010101" pitchFamily="2" charset="-122"/>
                <a:ea typeface="华文细黑" panose="02010600040101010101" pitchFamily="2" charset="-122"/>
              </a:rPr>
              <a:t>自</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2016</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年</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月</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1</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日起，将免征教育费附加、地方教育附加、水利建设基金的范围，由现行按月纳税的月销售额或营业额不超过</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3</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万元（按季度纳税的季度销售额或营业额不超过</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9</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万元）的缴纳义务人，扩大到按月纳税的月销售额或营业额不超过</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10</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万元（按季度纳税的季度销售额或营业额不超过</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30</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万元）的缴纳义务人</a:t>
            </a:r>
            <a:r>
              <a:rPr lang="zh-CN" altLang="en-US" sz="2000" dirty="0" smtClean="0">
                <a:solidFill>
                  <a:schemeClr val="tx1">
                    <a:lumMod val="95000"/>
                    <a:lumOff val="5000"/>
                  </a:schemeClr>
                </a:solidFill>
                <a:latin typeface="华文细黑" panose="02010600040101010101" pitchFamily="2" charset="-122"/>
                <a:ea typeface="华文细黑" panose="02010600040101010101" pitchFamily="2" charset="-122"/>
              </a:rPr>
              <a:t>。</a:t>
            </a:r>
            <a:endParaRPr lang="en-US" altLang="zh-CN" sz="2000" dirty="0" smtClean="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endParaRPr lang="en-US" altLang="zh-CN" sz="2000" dirty="0" smtClean="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b="1" dirty="0">
                <a:solidFill>
                  <a:schemeClr val="tx1">
                    <a:lumMod val="95000"/>
                    <a:lumOff val="5000"/>
                  </a:schemeClr>
                </a:solidFill>
                <a:latin typeface="微软雅黑" panose="020B0503020204020204" charset="-122"/>
                <a:ea typeface="微软雅黑" panose="020B0503020204020204" charset="-122"/>
              </a:rPr>
              <a:t>政策依据</a:t>
            </a: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endParaRPr lang="en-US" altLang="zh-CN" sz="2000" b="1" dirty="0" smtClean="0">
              <a:solidFill>
                <a:schemeClr val="tx1">
                  <a:lumMod val="95000"/>
                  <a:lumOff val="5000"/>
                </a:schemeClr>
              </a:solidFill>
              <a:latin typeface="微软雅黑" panose="020B0503020204020204" charset="-122"/>
              <a:ea typeface="微软雅黑" panose="020B0503020204020204" charset="-122"/>
            </a:endParaRPr>
          </a:p>
          <a:p>
            <a:pPr marL="342900" indent="-342900">
              <a:lnSpc>
                <a:spcPct val="125000"/>
              </a:lnSpc>
              <a:buFont typeface="Wingdings" panose="05000000000000000000" pitchFamily="2" charset="2"/>
              <a:buChar char="Ø"/>
            </a:pPr>
            <a:r>
              <a:rPr lang="en-US" altLang="zh-CN" sz="2000"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财政部 国家税务总局关于扩大有关政府性基金免征范围的通知</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（财税</a:t>
            </a:r>
            <a:r>
              <a:rPr lang="en-US" altLang="zh-CN" sz="2000" dirty="0">
                <a:solidFill>
                  <a:schemeClr val="tx1">
                    <a:lumMod val="95000"/>
                    <a:lumOff val="5000"/>
                  </a:schemeClr>
                </a:solidFill>
                <a:latin typeface="华文细黑" panose="02010600040101010101" pitchFamily="2" charset="-122"/>
                <a:ea typeface="华文细黑" panose="02010600040101010101" pitchFamily="2" charset="-122"/>
              </a:rPr>
              <a:t>〔2016〕12</a:t>
            </a:r>
            <a:r>
              <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rPr>
              <a:t>号</a:t>
            </a:r>
            <a:r>
              <a:rPr lang="zh-CN" altLang="en-US" sz="2000" dirty="0" smtClean="0">
                <a:solidFill>
                  <a:schemeClr val="tx1">
                    <a:lumMod val="95000"/>
                    <a:lumOff val="5000"/>
                  </a:schemeClr>
                </a:solidFill>
                <a:latin typeface="华文细黑" panose="02010600040101010101" pitchFamily="2" charset="-122"/>
                <a:ea typeface="华文细黑" panose="02010600040101010101" pitchFamily="2" charset="-122"/>
              </a:rPr>
              <a:t>）</a:t>
            </a:r>
            <a:endParaRPr lang="en-US" altLang="zh-CN" sz="2000" dirty="0" smtClean="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endParaRPr lang="en-US" altLang="zh-CN" sz="2000" dirty="0" smtClean="0">
              <a:solidFill>
                <a:schemeClr val="tx1">
                  <a:lumMod val="95000"/>
                  <a:lumOff val="5000"/>
                </a:schemeClr>
              </a:solidFill>
              <a:latin typeface="华文细黑" panose="02010600040101010101" pitchFamily="2" charset="-122"/>
              <a:ea typeface="华文细黑" panose="02010600040101010101" pitchFamily="2" charset="-122"/>
            </a:endParaRPr>
          </a:p>
          <a:p>
            <a:pPr>
              <a:lnSpc>
                <a:spcPct val="125000"/>
              </a:lnSpc>
            </a:pP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b="1" dirty="0" smtClean="0">
                <a:solidFill>
                  <a:schemeClr val="tx1">
                    <a:lumMod val="95000"/>
                    <a:lumOff val="5000"/>
                  </a:schemeClr>
                </a:solidFill>
                <a:latin typeface="微软雅黑" panose="020B0503020204020204" charset="-122"/>
                <a:ea typeface="微软雅黑" panose="020B0503020204020204" charset="-122"/>
              </a:rPr>
              <a:t>注意</a:t>
            </a: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dirty="0" smtClean="0">
                <a:solidFill>
                  <a:schemeClr val="tx1">
                    <a:lumMod val="95000"/>
                    <a:lumOff val="5000"/>
                  </a:schemeClr>
                </a:solidFill>
                <a:latin typeface="华文细黑" panose="02010600040101010101" pitchFamily="2" charset="-122"/>
                <a:ea typeface="华文细黑" panose="02010600040101010101" pitchFamily="2" charset="-122"/>
              </a:rPr>
              <a:t>与增值税小规模纳税人普惠性减免区分</a:t>
            </a:r>
            <a:endParaRPr lang="zh-CN" altLang="en-US" sz="2000" dirty="0">
              <a:solidFill>
                <a:schemeClr val="tx1">
                  <a:lumMod val="95000"/>
                  <a:lumOff val="5000"/>
                </a:schemeClr>
              </a:solidFill>
              <a:latin typeface="华文细黑" panose="02010600040101010101" pitchFamily="2" charset="-122"/>
              <a:ea typeface="华文细黑" panose="02010600040101010101" pitchFamily="2" charset="-122"/>
            </a:endParaRPr>
          </a:p>
        </p:txBody>
      </p:sp>
      <p:cxnSp>
        <p:nvCxnSpPr>
          <p:cNvPr id="8" name="直接连接符 7"/>
          <p:cNvCxnSpPr/>
          <p:nvPr/>
        </p:nvCxnSpPr>
        <p:spPr>
          <a:xfrm>
            <a:off x="826940" y="1660668"/>
            <a:ext cx="8030883"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9" name="文本框 22"/>
          <p:cNvSpPr txBox="1"/>
          <p:nvPr/>
        </p:nvSpPr>
        <p:spPr>
          <a:xfrm>
            <a:off x="981234" y="890407"/>
            <a:ext cx="2492991" cy="553998"/>
          </a:xfrm>
          <a:prstGeom prst="rect">
            <a:avLst/>
          </a:prstGeom>
          <a:noFill/>
        </p:spPr>
        <p:txBody>
          <a:bodyPr wrap="none" rtlCol="0">
            <a:spAutoFit/>
          </a:bodyPr>
          <a:lstStyle/>
          <a:p>
            <a:pPr algn="ctr"/>
            <a:r>
              <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两</a:t>
            </a:r>
            <a:r>
              <a:rPr lang="zh-CN" altLang="en-US" sz="3000" b="1" dirty="0" smtClean="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费一金优惠</a:t>
            </a:r>
            <a:endPar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10" name="组合 9"/>
          <p:cNvGrpSpPr/>
          <p:nvPr/>
        </p:nvGrpSpPr>
        <p:grpSpPr>
          <a:xfrm>
            <a:off x="9718762" y="672660"/>
            <a:ext cx="1528739" cy="1471227"/>
            <a:chOff x="3879851" y="66676"/>
            <a:chExt cx="506413" cy="487362"/>
          </a:xfrm>
          <a:solidFill>
            <a:srgbClr val="595959"/>
          </a:solidFill>
          <a:effectLst/>
        </p:grpSpPr>
        <p:sp>
          <p:nvSpPr>
            <p:cNvPr id="11" name="Freeform 103"/>
            <p:cNvSpPr/>
            <p:nvPr/>
          </p:nvSpPr>
          <p:spPr bwMode="auto">
            <a:xfrm>
              <a:off x="3879851" y="66676"/>
              <a:ext cx="506413" cy="311150"/>
            </a:xfrm>
            <a:custGeom>
              <a:avLst/>
              <a:gdLst>
                <a:gd name="T0" fmla="*/ 217 w 217"/>
                <a:gd name="T1" fmla="*/ 109 h 133"/>
                <a:gd name="T2" fmla="*/ 194 w 217"/>
                <a:gd name="T3" fmla="*/ 86 h 133"/>
                <a:gd name="T4" fmla="*/ 197 w 217"/>
                <a:gd name="T5" fmla="*/ 66 h 133"/>
                <a:gd name="T6" fmla="*/ 130 w 217"/>
                <a:gd name="T7" fmla="*/ 0 h 133"/>
                <a:gd name="T8" fmla="*/ 63 w 217"/>
                <a:gd name="T9" fmla="*/ 65 h 133"/>
                <a:gd name="T10" fmla="*/ 38 w 217"/>
                <a:gd name="T11" fmla="*/ 56 h 133"/>
                <a:gd name="T12" fmla="*/ 0 w 217"/>
                <a:gd name="T13" fmla="*/ 95 h 133"/>
                <a:gd name="T14" fmla="*/ 38 w 217"/>
                <a:gd name="T15" fmla="*/ 133 h 133"/>
                <a:gd name="T16" fmla="*/ 127 w 217"/>
                <a:gd name="T17" fmla="*/ 133 h 133"/>
                <a:gd name="T18" fmla="*/ 130 w 217"/>
                <a:gd name="T19" fmla="*/ 133 h 133"/>
                <a:gd name="T20" fmla="*/ 193 w 217"/>
                <a:gd name="T21" fmla="*/ 133 h 133"/>
                <a:gd name="T22" fmla="*/ 217 w 217"/>
                <a:gd name="T23"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33">
                  <a:moveTo>
                    <a:pt x="217" y="109"/>
                  </a:moveTo>
                  <a:cubicBezTo>
                    <a:pt x="217" y="97"/>
                    <a:pt x="206" y="86"/>
                    <a:pt x="194" y="86"/>
                  </a:cubicBezTo>
                  <a:cubicBezTo>
                    <a:pt x="196" y="80"/>
                    <a:pt x="197" y="73"/>
                    <a:pt x="197" y="66"/>
                  </a:cubicBezTo>
                  <a:cubicBezTo>
                    <a:pt x="197" y="29"/>
                    <a:pt x="167" y="0"/>
                    <a:pt x="130" y="0"/>
                  </a:cubicBezTo>
                  <a:cubicBezTo>
                    <a:pt x="93" y="0"/>
                    <a:pt x="64" y="29"/>
                    <a:pt x="63" y="65"/>
                  </a:cubicBezTo>
                  <a:cubicBezTo>
                    <a:pt x="56" y="59"/>
                    <a:pt x="48" y="56"/>
                    <a:pt x="38" y="56"/>
                  </a:cubicBezTo>
                  <a:cubicBezTo>
                    <a:pt x="17" y="56"/>
                    <a:pt x="0" y="73"/>
                    <a:pt x="0" y="95"/>
                  </a:cubicBezTo>
                  <a:cubicBezTo>
                    <a:pt x="0" y="116"/>
                    <a:pt x="17" y="133"/>
                    <a:pt x="38" y="133"/>
                  </a:cubicBezTo>
                  <a:cubicBezTo>
                    <a:pt x="127" y="133"/>
                    <a:pt x="127" y="133"/>
                    <a:pt x="127" y="133"/>
                  </a:cubicBezTo>
                  <a:cubicBezTo>
                    <a:pt x="130" y="133"/>
                    <a:pt x="130" y="133"/>
                    <a:pt x="130" y="133"/>
                  </a:cubicBezTo>
                  <a:cubicBezTo>
                    <a:pt x="193" y="133"/>
                    <a:pt x="193" y="133"/>
                    <a:pt x="193" y="133"/>
                  </a:cubicBezTo>
                  <a:cubicBezTo>
                    <a:pt x="206" y="133"/>
                    <a:pt x="217" y="123"/>
                    <a:pt x="217" y="109"/>
                  </a:cubicBezTo>
                  <a:close/>
                </a:path>
              </a:pathLst>
            </a:custGeom>
            <a:grpFill/>
            <a:ln w="19050">
              <a:noFill/>
            </a:ln>
            <a:effectLst/>
          </p:spPr>
          <p:txBody>
            <a:bodyPr/>
            <a:lstStyle/>
            <a:p>
              <a:pPr eaLnBrk="1" fontAlgn="auto" hangingPunct="1">
                <a:spcBef>
                  <a:spcPts val="0"/>
                </a:spcBef>
                <a:spcAft>
                  <a:spcPts val="0"/>
                </a:spcAft>
                <a:defRPr/>
              </a:pPr>
              <a:endParaRPr lang="zh-CN" altLang="en-US"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2" name="Rectangle 104"/>
            <p:cNvSpPr>
              <a:spLocks noChangeArrowheads="1"/>
            </p:cNvSpPr>
            <p:nvPr/>
          </p:nvSpPr>
          <p:spPr bwMode="auto">
            <a:xfrm>
              <a:off x="3951288"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Rectangle 105"/>
            <p:cNvSpPr>
              <a:spLocks noChangeArrowheads="1"/>
            </p:cNvSpPr>
            <p:nvPr/>
          </p:nvSpPr>
          <p:spPr bwMode="auto">
            <a:xfrm>
              <a:off x="4057651" y="458788"/>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5" name="Rectangle 106"/>
            <p:cNvSpPr>
              <a:spLocks noChangeArrowheads="1"/>
            </p:cNvSpPr>
            <p:nvPr/>
          </p:nvSpPr>
          <p:spPr bwMode="auto">
            <a:xfrm>
              <a:off x="4164013"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6" name="Rectangle 107"/>
            <p:cNvSpPr>
              <a:spLocks noChangeArrowheads="1"/>
            </p:cNvSpPr>
            <p:nvPr/>
          </p:nvSpPr>
          <p:spPr bwMode="auto">
            <a:xfrm>
              <a:off x="4268788" y="458788"/>
              <a:ext cx="44450"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5118" y="847955"/>
            <a:ext cx="6110742"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262449"/>
            <a:ext cx="6499654" cy="4333102"/>
          </a:xfrm>
          <a:prstGeom prst="rect">
            <a:avLst/>
          </a:prstGeom>
        </p:spPr>
      </p:pic>
      <p:sp>
        <p:nvSpPr>
          <p:cNvPr id="7" name="文本框 6"/>
          <p:cNvSpPr txBox="1"/>
          <p:nvPr/>
        </p:nvSpPr>
        <p:spPr>
          <a:xfrm>
            <a:off x="5945495" y="1653159"/>
            <a:ext cx="5291236" cy="1800493"/>
          </a:xfrm>
          <a:prstGeom prst="rect">
            <a:avLst/>
          </a:prstGeom>
          <a:noFill/>
        </p:spPr>
        <p:txBody>
          <a:bodyPr wrap="square" rtlCol="0">
            <a:spAutoFit/>
          </a:bodyPr>
          <a:lstStyle/>
          <a:p>
            <a:pPr algn="ctr">
              <a:spcAft>
                <a:spcPts val="1800"/>
              </a:spcAft>
            </a:pPr>
            <a:r>
              <a:rPr lang="zh-CN" altLang="en-US" sz="4800" dirty="0" smtClean="0">
                <a:latin typeface="华文细黑" panose="02010600040101010101" pitchFamily="2" charset="-122"/>
                <a:ea typeface="微软雅黑 Light" panose="020B0502040204020203" pitchFamily="34" charset="-122"/>
                <a:sym typeface="华文细黑" panose="02010600040101010101" pitchFamily="2" charset="-122"/>
              </a:rPr>
              <a:t>小微企业税收</a:t>
            </a:r>
            <a:endParaRPr lang="en-US" altLang="zh-CN" sz="4800" dirty="0" smtClean="0">
              <a:latin typeface="华文细黑" panose="02010600040101010101" pitchFamily="2" charset="-122"/>
              <a:ea typeface="微软雅黑 Light" panose="020B0502040204020203" pitchFamily="34" charset="-122"/>
              <a:sym typeface="华文细黑" panose="02010600040101010101" pitchFamily="2" charset="-122"/>
            </a:endParaRPr>
          </a:p>
          <a:p>
            <a:pPr algn="ctr">
              <a:spcAft>
                <a:spcPts val="1800"/>
              </a:spcAft>
            </a:pPr>
            <a:r>
              <a:rPr lang="zh-CN" altLang="en-US" sz="4800" dirty="0" smtClean="0">
                <a:latin typeface="华文细黑" panose="02010600040101010101" pitchFamily="2" charset="-122"/>
                <a:ea typeface="微软雅黑 Light" panose="020B0502040204020203" pitchFamily="34" charset="-122"/>
                <a:sym typeface="华文细黑" panose="02010600040101010101" pitchFamily="2" charset="-122"/>
              </a:rPr>
              <a:t>优惠汇编</a:t>
            </a:r>
            <a:endParaRPr lang="zh-CN" altLang="en-US" sz="4800" dirty="0">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4" name="矩形 3"/>
          <p:cNvSpPr/>
          <p:nvPr/>
        </p:nvSpPr>
        <p:spPr>
          <a:xfrm>
            <a:off x="7089846" y="4851591"/>
            <a:ext cx="4093098" cy="500843"/>
          </a:xfrm>
          <a:prstGeom prst="rect">
            <a:avLst/>
          </a:prstGeom>
        </p:spPr>
        <p:txBody>
          <a:bodyPr wrap="square">
            <a:spAutoFit/>
          </a:bodyPr>
          <a:lstStyle/>
          <a:p>
            <a:pPr algn="r">
              <a:lnSpc>
                <a:spcPct val="150000"/>
              </a:lnSpc>
            </a:pPr>
            <a:r>
              <a:rPr lang="zh-CN" altLang="en-US" sz="2000" b="1" dirty="0" smtClean="0">
                <a:latin typeface="华文细黑" panose="02010600040101010101" pitchFamily="2" charset="-122"/>
                <a:ea typeface="微软雅黑 Light" panose="020B0502040204020203" pitchFamily="34" charset="-122"/>
                <a:sym typeface="华文细黑" panose="02010600040101010101" pitchFamily="2" charset="-122"/>
              </a:rPr>
              <a:t>国家税务总局方山县税务局</a:t>
            </a:r>
            <a:endParaRPr lang="zh-CN" altLang="en-US" sz="2000" b="1"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11" name="直接连接符 10"/>
          <p:cNvCxnSpPr/>
          <p:nvPr/>
        </p:nvCxnSpPr>
        <p:spPr>
          <a:xfrm>
            <a:off x="7441390" y="3508633"/>
            <a:ext cx="2433917"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59830" y="2553405"/>
            <a:ext cx="3954991"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718762" y="672660"/>
            <a:ext cx="1528739" cy="1471227"/>
            <a:chOff x="3879851" y="66676"/>
            <a:chExt cx="506413" cy="487362"/>
          </a:xfrm>
          <a:solidFill>
            <a:srgbClr val="595959"/>
          </a:solidFill>
          <a:effectLst/>
        </p:grpSpPr>
        <p:sp>
          <p:nvSpPr>
            <p:cNvPr id="19" name="Freeform 103"/>
            <p:cNvSpPr/>
            <p:nvPr/>
          </p:nvSpPr>
          <p:spPr bwMode="auto">
            <a:xfrm>
              <a:off x="3879851" y="66676"/>
              <a:ext cx="506413" cy="311150"/>
            </a:xfrm>
            <a:custGeom>
              <a:avLst/>
              <a:gdLst>
                <a:gd name="T0" fmla="*/ 217 w 217"/>
                <a:gd name="T1" fmla="*/ 109 h 133"/>
                <a:gd name="T2" fmla="*/ 194 w 217"/>
                <a:gd name="T3" fmla="*/ 86 h 133"/>
                <a:gd name="T4" fmla="*/ 197 w 217"/>
                <a:gd name="T5" fmla="*/ 66 h 133"/>
                <a:gd name="T6" fmla="*/ 130 w 217"/>
                <a:gd name="T7" fmla="*/ 0 h 133"/>
                <a:gd name="T8" fmla="*/ 63 w 217"/>
                <a:gd name="T9" fmla="*/ 65 h 133"/>
                <a:gd name="T10" fmla="*/ 38 w 217"/>
                <a:gd name="T11" fmla="*/ 56 h 133"/>
                <a:gd name="T12" fmla="*/ 0 w 217"/>
                <a:gd name="T13" fmla="*/ 95 h 133"/>
                <a:gd name="T14" fmla="*/ 38 w 217"/>
                <a:gd name="T15" fmla="*/ 133 h 133"/>
                <a:gd name="T16" fmla="*/ 127 w 217"/>
                <a:gd name="T17" fmla="*/ 133 h 133"/>
                <a:gd name="T18" fmla="*/ 130 w 217"/>
                <a:gd name="T19" fmla="*/ 133 h 133"/>
                <a:gd name="T20" fmla="*/ 193 w 217"/>
                <a:gd name="T21" fmla="*/ 133 h 133"/>
                <a:gd name="T22" fmla="*/ 217 w 217"/>
                <a:gd name="T23" fmla="*/ 10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33">
                  <a:moveTo>
                    <a:pt x="217" y="109"/>
                  </a:moveTo>
                  <a:cubicBezTo>
                    <a:pt x="217" y="97"/>
                    <a:pt x="206" y="86"/>
                    <a:pt x="194" y="86"/>
                  </a:cubicBezTo>
                  <a:cubicBezTo>
                    <a:pt x="196" y="80"/>
                    <a:pt x="197" y="73"/>
                    <a:pt x="197" y="66"/>
                  </a:cubicBezTo>
                  <a:cubicBezTo>
                    <a:pt x="197" y="29"/>
                    <a:pt x="167" y="0"/>
                    <a:pt x="130" y="0"/>
                  </a:cubicBezTo>
                  <a:cubicBezTo>
                    <a:pt x="93" y="0"/>
                    <a:pt x="64" y="29"/>
                    <a:pt x="63" y="65"/>
                  </a:cubicBezTo>
                  <a:cubicBezTo>
                    <a:pt x="56" y="59"/>
                    <a:pt x="48" y="56"/>
                    <a:pt x="38" y="56"/>
                  </a:cubicBezTo>
                  <a:cubicBezTo>
                    <a:pt x="17" y="56"/>
                    <a:pt x="0" y="73"/>
                    <a:pt x="0" y="95"/>
                  </a:cubicBezTo>
                  <a:cubicBezTo>
                    <a:pt x="0" y="116"/>
                    <a:pt x="17" y="133"/>
                    <a:pt x="38" y="133"/>
                  </a:cubicBezTo>
                  <a:cubicBezTo>
                    <a:pt x="127" y="133"/>
                    <a:pt x="127" y="133"/>
                    <a:pt x="127" y="133"/>
                  </a:cubicBezTo>
                  <a:cubicBezTo>
                    <a:pt x="130" y="133"/>
                    <a:pt x="130" y="133"/>
                    <a:pt x="130" y="133"/>
                  </a:cubicBezTo>
                  <a:cubicBezTo>
                    <a:pt x="193" y="133"/>
                    <a:pt x="193" y="133"/>
                    <a:pt x="193" y="133"/>
                  </a:cubicBezTo>
                  <a:cubicBezTo>
                    <a:pt x="206" y="133"/>
                    <a:pt x="217" y="123"/>
                    <a:pt x="217" y="109"/>
                  </a:cubicBezTo>
                  <a:close/>
                </a:path>
              </a:pathLst>
            </a:custGeom>
            <a:grpFill/>
            <a:ln w="19050">
              <a:noFill/>
            </a:ln>
            <a:effectLst/>
          </p:spPr>
          <p:txBody>
            <a:bodyPr/>
            <a:lstStyle/>
            <a:p>
              <a:pPr eaLnBrk="1" fontAlgn="auto" hangingPunct="1">
                <a:spcBef>
                  <a:spcPts val="0"/>
                </a:spcBef>
                <a:spcAft>
                  <a:spcPts val="0"/>
                </a:spcAft>
                <a:defRPr/>
              </a:pPr>
              <a:endParaRPr lang="zh-CN" altLang="en-US" kern="0" dirty="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0" name="Rectangle 104"/>
            <p:cNvSpPr>
              <a:spLocks noChangeArrowheads="1"/>
            </p:cNvSpPr>
            <p:nvPr/>
          </p:nvSpPr>
          <p:spPr bwMode="auto">
            <a:xfrm>
              <a:off x="3951288"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1" name="Rectangle 105"/>
            <p:cNvSpPr>
              <a:spLocks noChangeArrowheads="1"/>
            </p:cNvSpPr>
            <p:nvPr/>
          </p:nvSpPr>
          <p:spPr bwMode="auto">
            <a:xfrm>
              <a:off x="4057651" y="458788"/>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2" name="Rectangle 106"/>
            <p:cNvSpPr>
              <a:spLocks noChangeArrowheads="1"/>
            </p:cNvSpPr>
            <p:nvPr/>
          </p:nvSpPr>
          <p:spPr bwMode="auto">
            <a:xfrm>
              <a:off x="4164013" y="404813"/>
              <a:ext cx="42863"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23" name="Rectangle 107"/>
            <p:cNvSpPr>
              <a:spLocks noChangeArrowheads="1"/>
            </p:cNvSpPr>
            <p:nvPr/>
          </p:nvSpPr>
          <p:spPr bwMode="auto">
            <a:xfrm>
              <a:off x="4268788" y="458788"/>
              <a:ext cx="44450" cy="95250"/>
            </a:xfrm>
            <a:prstGeom prst="rect">
              <a:avLst/>
            </a:prstGeom>
            <a:grpFill/>
            <a:ln w="19050">
              <a:noFill/>
            </a:ln>
            <a:effectLst/>
          </p:spPr>
          <p:txBody>
            <a:bodyPr/>
            <a:lstStyle/>
            <a:p>
              <a:pPr eaLnBrk="1" fontAlgn="auto" hangingPunct="1">
                <a:spcBef>
                  <a:spcPts val="0"/>
                </a:spcBef>
                <a:spcAft>
                  <a:spcPts val="0"/>
                </a:spcAft>
                <a:defRPr/>
              </a:pPr>
              <a:endParaRPr lang="zh-CN" altLang="en-US"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sp>
        <p:nvSpPr>
          <p:cNvPr id="28" name="矩形 113"/>
          <p:cNvSpPr>
            <a:spLocks noChangeArrowheads="1"/>
          </p:cNvSpPr>
          <p:nvPr/>
        </p:nvSpPr>
        <p:spPr bwMode="auto">
          <a:xfrm>
            <a:off x="1005541" y="938364"/>
            <a:ext cx="40318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000" b="1" dirty="0" smtClean="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残疾人就业保障金优惠</a:t>
            </a:r>
            <a:endPar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9" name="直接连接符 28"/>
          <p:cNvCxnSpPr/>
          <p:nvPr/>
        </p:nvCxnSpPr>
        <p:spPr>
          <a:xfrm>
            <a:off x="877420" y="1693413"/>
            <a:ext cx="8030883"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11" name="文本框 17"/>
          <p:cNvSpPr txBox="1">
            <a:spLocks noChangeArrowheads="1"/>
          </p:cNvSpPr>
          <p:nvPr/>
        </p:nvSpPr>
        <p:spPr bwMode="auto">
          <a:xfrm>
            <a:off x="812723" y="2286689"/>
            <a:ext cx="912169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25000"/>
              </a:lnSpc>
            </a:pPr>
            <a:r>
              <a:rPr lang="zh-CN" altLang="en-US" sz="2000" dirty="0"/>
              <a:t>自</a:t>
            </a:r>
            <a:r>
              <a:rPr lang="en-US" altLang="zh-CN" sz="2000" dirty="0"/>
              <a:t>2020</a:t>
            </a:r>
            <a:r>
              <a:rPr lang="zh-CN" altLang="en-US" sz="2000" dirty="0"/>
              <a:t>年</a:t>
            </a:r>
            <a:r>
              <a:rPr lang="en-US" altLang="zh-CN" sz="2000" dirty="0"/>
              <a:t>1</a:t>
            </a:r>
            <a:r>
              <a:rPr lang="zh-CN" altLang="en-US" sz="2000" dirty="0"/>
              <a:t>月</a:t>
            </a:r>
            <a:r>
              <a:rPr lang="en-US" altLang="zh-CN" sz="2000" dirty="0"/>
              <a:t>1</a:t>
            </a:r>
            <a:r>
              <a:rPr lang="zh-CN" altLang="en-US" sz="2000" dirty="0"/>
              <a:t>日起至</a:t>
            </a:r>
            <a:r>
              <a:rPr lang="en-US" altLang="zh-CN" sz="2000" dirty="0"/>
              <a:t>2022</a:t>
            </a:r>
            <a:r>
              <a:rPr lang="zh-CN" altLang="en-US" sz="2000" dirty="0"/>
              <a:t>年</a:t>
            </a:r>
            <a:r>
              <a:rPr lang="en-US" altLang="zh-CN" sz="2000" dirty="0"/>
              <a:t>12</a:t>
            </a:r>
            <a:r>
              <a:rPr lang="zh-CN" altLang="en-US" sz="2000" dirty="0"/>
              <a:t>月</a:t>
            </a:r>
            <a:r>
              <a:rPr lang="en-US" altLang="zh-CN" sz="2000" dirty="0"/>
              <a:t>31</a:t>
            </a:r>
            <a:r>
              <a:rPr lang="zh-CN" altLang="en-US" sz="2000" dirty="0"/>
              <a:t>日，在职职工人数在</a:t>
            </a:r>
            <a:r>
              <a:rPr lang="en-US" altLang="zh-CN" sz="2000" dirty="0"/>
              <a:t>30</a:t>
            </a:r>
            <a:r>
              <a:rPr lang="zh-CN" altLang="en-US" sz="2000" dirty="0"/>
              <a:t>人（含）以下的企业，暂免征收残疾人就业保障金</a:t>
            </a:r>
            <a:r>
              <a:rPr lang="zh-CN" altLang="en-US" sz="2000" dirty="0" smtClean="0"/>
              <a:t>。</a:t>
            </a:r>
            <a:endParaRPr lang="en-US" altLang="zh-CN" sz="2000" dirty="0" smtClean="0"/>
          </a:p>
          <a:p>
            <a:pPr>
              <a:lnSpc>
                <a:spcPct val="125000"/>
              </a:lnSpc>
            </a:pPr>
            <a:endParaRPr lang="en-US" altLang="zh-CN" sz="2000" dirty="0" smtClean="0"/>
          </a:p>
          <a:p>
            <a:pPr>
              <a:lnSpc>
                <a:spcPct val="125000"/>
              </a:lnSpc>
            </a:pP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b="1" dirty="0">
                <a:solidFill>
                  <a:schemeClr val="tx1">
                    <a:lumMod val="95000"/>
                    <a:lumOff val="5000"/>
                  </a:schemeClr>
                </a:solidFill>
                <a:latin typeface="微软雅黑" panose="020B0503020204020204" charset="-122"/>
                <a:ea typeface="微软雅黑" panose="020B0503020204020204" charset="-122"/>
              </a:rPr>
              <a:t>政策依据</a:t>
            </a: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endParaRPr lang="en-US" altLang="zh-CN" sz="2000" b="1" dirty="0" smtClean="0">
              <a:solidFill>
                <a:schemeClr val="tx1">
                  <a:lumMod val="95000"/>
                  <a:lumOff val="5000"/>
                </a:schemeClr>
              </a:solidFill>
              <a:latin typeface="微软雅黑" panose="020B0503020204020204" charset="-122"/>
              <a:ea typeface="微软雅黑" panose="020B0503020204020204" charset="-122"/>
            </a:endParaRPr>
          </a:p>
          <a:p>
            <a:pPr marL="342900" indent="-342900">
              <a:lnSpc>
                <a:spcPct val="125000"/>
              </a:lnSpc>
              <a:buFont typeface="Wingdings" panose="05000000000000000000" pitchFamily="2" charset="2"/>
              <a:buChar char="Ø"/>
            </a:pPr>
            <a:r>
              <a:rPr lang="en-US" altLang="zh-CN" sz="2000" dirty="0" smtClean="0"/>
              <a:t>《</a:t>
            </a:r>
            <a:r>
              <a:rPr lang="zh-CN" altLang="en-US" sz="2000" dirty="0"/>
              <a:t>财政部关于调整残疾人就业保障金征收政策的公告</a:t>
            </a:r>
            <a:r>
              <a:rPr lang="en-US" altLang="zh-CN" sz="2000" dirty="0"/>
              <a:t>》</a:t>
            </a:r>
            <a:r>
              <a:rPr lang="zh-CN" altLang="en-US" sz="2000" dirty="0"/>
              <a:t>（</a:t>
            </a:r>
            <a:r>
              <a:rPr lang="en-US" altLang="zh-CN" sz="2000" dirty="0"/>
              <a:t>2019</a:t>
            </a:r>
            <a:r>
              <a:rPr lang="zh-CN" altLang="en-US" sz="2000" dirty="0"/>
              <a:t>年第</a:t>
            </a:r>
            <a:r>
              <a:rPr lang="en-US" altLang="zh-CN" sz="2000" dirty="0"/>
              <a:t>98</a:t>
            </a:r>
            <a:r>
              <a:rPr lang="zh-CN" altLang="en-US" sz="2000" dirty="0"/>
              <a:t>号</a:t>
            </a:r>
            <a:r>
              <a:rPr lang="zh-CN" altLang="en-US" sz="2000" dirty="0" smtClean="0"/>
              <a:t>）</a:t>
            </a:r>
            <a:endParaRPr lang="en-US" altLang="zh-CN" sz="2000" dirty="0" smtClean="0"/>
          </a:p>
          <a:p>
            <a:pPr marL="342900" indent="-342900">
              <a:lnSpc>
                <a:spcPct val="125000"/>
              </a:lnSpc>
              <a:buFont typeface="Wingdings" panose="05000000000000000000" pitchFamily="2" charset="2"/>
              <a:buChar char="Ø"/>
            </a:pPr>
            <a:endParaRPr lang="en-US" altLang="zh-CN" sz="2000" dirty="0"/>
          </a:p>
          <a:p>
            <a:pPr>
              <a:lnSpc>
                <a:spcPct val="125000"/>
              </a:lnSpc>
            </a:pP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r>
              <a:rPr lang="zh-CN" altLang="en-US" sz="2000" b="1" dirty="0" smtClean="0">
                <a:solidFill>
                  <a:schemeClr val="tx1">
                    <a:lumMod val="95000"/>
                    <a:lumOff val="5000"/>
                  </a:schemeClr>
                </a:solidFill>
                <a:latin typeface="微软雅黑" panose="020B0503020204020204" charset="-122"/>
                <a:ea typeface="微软雅黑" panose="020B0503020204020204" charset="-122"/>
              </a:rPr>
              <a:t>注意</a:t>
            </a:r>
            <a:r>
              <a:rPr lang="en-US" altLang="zh-CN" sz="2000" b="1" dirty="0" smtClean="0">
                <a:solidFill>
                  <a:schemeClr val="tx1">
                    <a:lumMod val="95000"/>
                    <a:lumOff val="5000"/>
                  </a:schemeClr>
                </a:solidFill>
                <a:latin typeface="微软雅黑" panose="020B0503020204020204" charset="-122"/>
                <a:ea typeface="微软雅黑" panose="020B0503020204020204" charset="-122"/>
              </a:rPr>
              <a:t>】</a:t>
            </a:r>
            <a:endParaRPr lang="en-US" altLang="zh-CN" sz="2000" b="1" dirty="0">
              <a:solidFill>
                <a:schemeClr val="tx1">
                  <a:lumMod val="95000"/>
                  <a:lumOff val="5000"/>
                </a:schemeClr>
              </a:solidFill>
              <a:latin typeface="微软雅黑" panose="020B0503020204020204" charset="-122"/>
              <a:ea typeface="微软雅黑" panose="020B0503020204020204" charset="-122"/>
            </a:endParaRPr>
          </a:p>
          <a:p>
            <a:pPr>
              <a:lnSpc>
                <a:spcPct val="125000"/>
              </a:lnSpc>
            </a:pPr>
            <a:r>
              <a:rPr lang="zh-CN" altLang="en-US" sz="2000" dirty="0"/>
              <a:t>在职职工人数在</a:t>
            </a:r>
            <a:r>
              <a:rPr lang="en-US" altLang="zh-CN" sz="2000" dirty="0"/>
              <a:t>30</a:t>
            </a:r>
            <a:r>
              <a:rPr lang="zh-CN" altLang="en-US" sz="2000" dirty="0"/>
              <a:t>人（含）以下。</a:t>
            </a:r>
            <a:endParaRPr lang="en-US" altLang="zh-CN"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60"/>
          <p:cNvSpPr txBox="1">
            <a:spLocks noChangeArrowheads="1"/>
          </p:cNvSpPr>
          <p:nvPr/>
        </p:nvSpPr>
        <p:spPr bwMode="auto">
          <a:xfrm>
            <a:off x="6403961" y="1418871"/>
            <a:ext cx="462583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（一）自</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2016</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年</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5</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月</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1</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日起，未达到增值税起征点的缴纳义务人，免征文化事业建设费。</a:t>
            </a: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marL="285750" indent="-285750">
              <a:lnSpc>
                <a:spcPct val="120000"/>
              </a:lnSpc>
              <a:buFont typeface="Arial" panose="020B0604020202020204" pitchFamily="34" charset="0"/>
              <a:buChar char="•"/>
            </a:pP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a:lnSpc>
                <a:spcPct val="120000"/>
              </a:lnSpc>
            </a:pPr>
            <a:r>
              <a:rPr lang="en-US" altLang="zh-CN" sz="1600" b="1"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b="1"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政策依据</a:t>
            </a:r>
            <a:r>
              <a:rPr lang="en-US" altLang="zh-CN" sz="1600" b="1" dirty="0" smtClean="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endParaRPr lang="en-US" altLang="zh-CN" sz="1600" b="1" dirty="0" smtClean="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marL="285750" indent="-285750">
              <a:lnSpc>
                <a:spcPct val="120000"/>
              </a:lnSpc>
              <a:buFont typeface="Wingdings" panose="05000000000000000000" pitchFamily="2" charset="2"/>
              <a:buChar char="Ø"/>
            </a:pPr>
            <a:r>
              <a:rPr lang="en-US" altLang="zh-CN" sz="1600" b="1" dirty="0" smtClean="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财政部 国家税务总局关于营业税改征增值税试点有关文化事业建设费政策及征收管理问题的补充通知</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（财税</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〔2016〕60</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号）</a:t>
            </a: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p:txBody>
      </p:sp>
      <p:cxnSp>
        <p:nvCxnSpPr>
          <p:cNvPr id="25" name="直接连接符 24"/>
          <p:cNvCxnSpPr/>
          <p:nvPr/>
        </p:nvCxnSpPr>
        <p:spPr>
          <a:xfrm>
            <a:off x="6080460" y="1094397"/>
            <a:ext cx="5272834"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文本框 112"/>
          <p:cNvSpPr txBox="1">
            <a:spLocks noChangeArrowheads="1"/>
          </p:cNvSpPr>
          <p:nvPr/>
        </p:nvSpPr>
        <p:spPr bwMode="auto">
          <a:xfrm>
            <a:off x="668337" y="3584791"/>
            <a:ext cx="496586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（二）自</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2020</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年</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1</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月</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1</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日至</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2021</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年</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12</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月</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31</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日，免征文化事业建设费。</a:t>
            </a: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marL="285750" indent="-285750">
              <a:lnSpc>
                <a:spcPct val="120000"/>
              </a:lnSpc>
              <a:buFont typeface="Arial" panose="020B0604020202020204" pitchFamily="34" charset="0"/>
              <a:buChar char="•"/>
            </a:pP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a:lnSpc>
                <a:spcPct val="120000"/>
              </a:lnSpc>
            </a:pPr>
            <a:r>
              <a:rPr lang="en-US" altLang="zh-CN" sz="1600" b="1"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b="1"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政策依据</a:t>
            </a:r>
            <a:r>
              <a:rPr lang="en-US" altLang="zh-CN" sz="1600" b="1"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endParaRPr lang="en-US" altLang="zh-CN" sz="1600" b="1"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marL="285750" indent="-285750">
              <a:lnSpc>
                <a:spcPct val="120000"/>
              </a:lnSpc>
              <a:buFont typeface="Wingdings" panose="05000000000000000000" pitchFamily="2" charset="2"/>
              <a:buChar char="Ø"/>
            </a:pP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财政部 税务总局关于电影等行业税费支持政策的公告</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2020</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年第</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25</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号）</a:t>
            </a: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a:p>
            <a:pPr marL="285750" indent="-285750">
              <a:lnSpc>
                <a:spcPct val="120000"/>
              </a:lnSpc>
              <a:buFont typeface="Wingdings" panose="05000000000000000000" pitchFamily="2" charset="2"/>
              <a:buChar char="Ø"/>
            </a:pP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财政部 税务总局关于延续实施应对疫情部分税费优惠政策的公告</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2021</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年第</a:t>
            </a:r>
            <a:r>
              <a:rPr lang="en-US" altLang="zh-CN"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7</a:t>
            </a:r>
            <a:r>
              <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rPr>
              <a:t>号）</a:t>
            </a:r>
            <a:endParaRPr lang="zh-CN" altLang="en-US" sz="1600" dirty="0">
              <a:solidFill>
                <a:schemeClr val="tx1">
                  <a:lumMod val="95000"/>
                  <a:lumOff val="5000"/>
                </a:schemeClr>
              </a:solidFill>
              <a:latin typeface="微软雅黑" panose="020B0503020204020204" charset="-122"/>
              <a:ea typeface="微软雅黑" panose="020B0503020204020204" charset="-122"/>
              <a:sym typeface="华文细黑" panose="02010600040101010101" pitchFamily="2" charset="-122"/>
            </a:endParaRPr>
          </a:p>
        </p:txBody>
      </p:sp>
      <p:cxnSp>
        <p:nvCxnSpPr>
          <p:cNvPr id="29" name="直接连接符 28"/>
          <p:cNvCxnSpPr/>
          <p:nvPr/>
        </p:nvCxnSpPr>
        <p:spPr>
          <a:xfrm>
            <a:off x="601663" y="3275248"/>
            <a:ext cx="5145087"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7279" y="623256"/>
            <a:ext cx="956927" cy="95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reeform 14"/>
          <p:cNvSpPr/>
          <p:nvPr/>
        </p:nvSpPr>
        <p:spPr bwMode="auto">
          <a:xfrm>
            <a:off x="9858314" y="3795559"/>
            <a:ext cx="1266380" cy="1156446"/>
          </a:xfrm>
          <a:custGeom>
            <a:avLst/>
            <a:gdLst>
              <a:gd name="T0" fmla="*/ 254 w 488"/>
              <a:gd name="T1" fmla="*/ 479 h 523"/>
              <a:gd name="T2" fmla="*/ 412 w 488"/>
              <a:gd name="T3" fmla="*/ 479 h 523"/>
              <a:gd name="T4" fmla="*/ 443 w 488"/>
              <a:gd name="T5" fmla="*/ 379 h 523"/>
              <a:gd name="T6" fmla="*/ 473 w 488"/>
              <a:gd name="T7" fmla="*/ 360 h 523"/>
              <a:gd name="T8" fmla="*/ 480 w 488"/>
              <a:gd name="T9" fmla="*/ 355 h 523"/>
              <a:gd name="T10" fmla="*/ 488 w 488"/>
              <a:gd name="T11" fmla="*/ 339 h 523"/>
              <a:gd name="T12" fmla="*/ 480 w 488"/>
              <a:gd name="T13" fmla="*/ 323 h 523"/>
              <a:gd name="T14" fmla="*/ 392 w 488"/>
              <a:gd name="T15" fmla="*/ 250 h 523"/>
              <a:gd name="T16" fmla="*/ 379 w 488"/>
              <a:gd name="T17" fmla="*/ 245 h 523"/>
              <a:gd name="T18" fmla="*/ 364 w 488"/>
              <a:gd name="T19" fmla="*/ 251 h 523"/>
              <a:gd name="T20" fmla="*/ 349 w 488"/>
              <a:gd name="T21" fmla="*/ 266 h 523"/>
              <a:gd name="T22" fmla="*/ 316 w 488"/>
              <a:gd name="T23" fmla="*/ 266 h 523"/>
              <a:gd name="T24" fmla="*/ 226 w 488"/>
              <a:gd name="T25" fmla="*/ 176 h 523"/>
              <a:gd name="T26" fmla="*/ 226 w 488"/>
              <a:gd name="T27" fmla="*/ 143 h 523"/>
              <a:gd name="T28" fmla="*/ 241 w 488"/>
              <a:gd name="T29" fmla="*/ 129 h 523"/>
              <a:gd name="T30" fmla="*/ 247 w 488"/>
              <a:gd name="T31" fmla="*/ 114 h 523"/>
              <a:gd name="T32" fmla="*/ 241 w 488"/>
              <a:gd name="T33" fmla="*/ 99 h 523"/>
              <a:gd name="T34" fmla="*/ 166 w 488"/>
              <a:gd name="T35" fmla="*/ 8 h 523"/>
              <a:gd name="T36" fmla="*/ 149 w 488"/>
              <a:gd name="T37" fmla="*/ 0 h 523"/>
              <a:gd name="T38" fmla="*/ 132 w 488"/>
              <a:gd name="T39" fmla="*/ 9 h 523"/>
              <a:gd name="T40" fmla="*/ 131 w 488"/>
              <a:gd name="T41" fmla="*/ 10 h 523"/>
              <a:gd name="T42" fmla="*/ 93 w 488"/>
              <a:gd name="T43" fmla="*/ 101 h 523"/>
              <a:gd name="T44" fmla="*/ 386 w 488"/>
              <a:gd name="T45" fmla="*/ 395 h 523"/>
              <a:gd name="T46" fmla="*/ 391 w 488"/>
              <a:gd name="T47" fmla="*/ 395 h 523"/>
              <a:gd name="T48" fmla="*/ 374 w 488"/>
              <a:gd name="T49" fmla="*/ 441 h 523"/>
              <a:gd name="T50" fmla="*/ 291 w 488"/>
              <a:gd name="T51" fmla="*/ 441 h 523"/>
              <a:gd name="T52" fmla="*/ 144 w 488"/>
              <a:gd name="T53" fmla="*/ 290 h 523"/>
              <a:gd name="T54" fmla="*/ 31 w 488"/>
              <a:gd name="T55" fmla="*/ 290 h 523"/>
              <a:gd name="T56" fmla="*/ 31 w 488"/>
              <a:gd name="T57" fmla="*/ 403 h 523"/>
              <a:gd name="T58" fmla="*/ 79 w 488"/>
              <a:gd name="T59" fmla="*/ 451 h 523"/>
              <a:gd name="T60" fmla="*/ 117 w 488"/>
              <a:gd name="T61" fmla="*/ 451 h 523"/>
              <a:gd name="T62" fmla="*/ 117 w 488"/>
              <a:gd name="T63" fmla="*/ 413 h 523"/>
              <a:gd name="T64" fmla="*/ 69 w 488"/>
              <a:gd name="T65" fmla="*/ 366 h 523"/>
              <a:gd name="T66" fmla="*/ 69 w 488"/>
              <a:gd name="T67" fmla="*/ 328 h 523"/>
              <a:gd name="T68" fmla="*/ 107 w 488"/>
              <a:gd name="T69" fmla="*/ 328 h 523"/>
              <a:gd name="T70" fmla="*/ 254 w 488"/>
              <a:gd name="T71" fmla="*/ 47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8" h="523">
                <a:moveTo>
                  <a:pt x="254" y="479"/>
                </a:moveTo>
                <a:cubicBezTo>
                  <a:pt x="298" y="523"/>
                  <a:pt x="368" y="523"/>
                  <a:pt x="412" y="479"/>
                </a:cubicBezTo>
                <a:cubicBezTo>
                  <a:pt x="439" y="452"/>
                  <a:pt x="450" y="414"/>
                  <a:pt x="443" y="379"/>
                </a:cubicBezTo>
                <a:cubicBezTo>
                  <a:pt x="454" y="373"/>
                  <a:pt x="465" y="366"/>
                  <a:pt x="473" y="360"/>
                </a:cubicBezTo>
                <a:cubicBezTo>
                  <a:pt x="474" y="359"/>
                  <a:pt x="479" y="356"/>
                  <a:pt x="480" y="355"/>
                </a:cubicBezTo>
                <a:cubicBezTo>
                  <a:pt x="485" y="351"/>
                  <a:pt x="488" y="345"/>
                  <a:pt x="488" y="339"/>
                </a:cubicBezTo>
                <a:cubicBezTo>
                  <a:pt x="488" y="332"/>
                  <a:pt x="485" y="327"/>
                  <a:pt x="480" y="323"/>
                </a:cubicBezTo>
                <a:cubicBezTo>
                  <a:pt x="392" y="250"/>
                  <a:pt x="392" y="250"/>
                  <a:pt x="392" y="250"/>
                </a:cubicBezTo>
                <a:cubicBezTo>
                  <a:pt x="389" y="247"/>
                  <a:pt x="384" y="245"/>
                  <a:pt x="379" y="245"/>
                </a:cubicBezTo>
                <a:cubicBezTo>
                  <a:pt x="373" y="245"/>
                  <a:pt x="368" y="248"/>
                  <a:pt x="364" y="251"/>
                </a:cubicBezTo>
                <a:cubicBezTo>
                  <a:pt x="363" y="253"/>
                  <a:pt x="349" y="266"/>
                  <a:pt x="349" y="266"/>
                </a:cubicBezTo>
                <a:cubicBezTo>
                  <a:pt x="340" y="275"/>
                  <a:pt x="325" y="275"/>
                  <a:pt x="316" y="266"/>
                </a:cubicBezTo>
                <a:cubicBezTo>
                  <a:pt x="226" y="176"/>
                  <a:pt x="226" y="176"/>
                  <a:pt x="226" y="176"/>
                </a:cubicBezTo>
                <a:cubicBezTo>
                  <a:pt x="217" y="167"/>
                  <a:pt x="217" y="152"/>
                  <a:pt x="226" y="143"/>
                </a:cubicBezTo>
                <a:cubicBezTo>
                  <a:pt x="241" y="129"/>
                  <a:pt x="241" y="129"/>
                  <a:pt x="241" y="129"/>
                </a:cubicBezTo>
                <a:cubicBezTo>
                  <a:pt x="245" y="125"/>
                  <a:pt x="247" y="119"/>
                  <a:pt x="247" y="114"/>
                </a:cubicBezTo>
                <a:cubicBezTo>
                  <a:pt x="247" y="108"/>
                  <a:pt x="245" y="103"/>
                  <a:pt x="241" y="99"/>
                </a:cubicBezTo>
                <a:cubicBezTo>
                  <a:pt x="166" y="8"/>
                  <a:pt x="166" y="8"/>
                  <a:pt x="166" y="8"/>
                </a:cubicBezTo>
                <a:cubicBezTo>
                  <a:pt x="162" y="3"/>
                  <a:pt x="156" y="0"/>
                  <a:pt x="149" y="0"/>
                </a:cubicBezTo>
                <a:cubicBezTo>
                  <a:pt x="142" y="0"/>
                  <a:pt x="136" y="3"/>
                  <a:pt x="132" y="9"/>
                </a:cubicBezTo>
                <a:cubicBezTo>
                  <a:pt x="131" y="10"/>
                  <a:pt x="131" y="10"/>
                  <a:pt x="131" y="10"/>
                </a:cubicBezTo>
                <a:cubicBezTo>
                  <a:pt x="114" y="33"/>
                  <a:pt x="93" y="68"/>
                  <a:pt x="93" y="101"/>
                </a:cubicBezTo>
                <a:cubicBezTo>
                  <a:pt x="93" y="192"/>
                  <a:pt x="296" y="395"/>
                  <a:pt x="386" y="395"/>
                </a:cubicBezTo>
                <a:cubicBezTo>
                  <a:pt x="388" y="395"/>
                  <a:pt x="390" y="395"/>
                  <a:pt x="391" y="395"/>
                </a:cubicBezTo>
                <a:cubicBezTo>
                  <a:pt x="393" y="411"/>
                  <a:pt x="387" y="429"/>
                  <a:pt x="374" y="441"/>
                </a:cubicBezTo>
                <a:cubicBezTo>
                  <a:pt x="352" y="464"/>
                  <a:pt x="314" y="464"/>
                  <a:pt x="291" y="441"/>
                </a:cubicBezTo>
                <a:cubicBezTo>
                  <a:pt x="144" y="290"/>
                  <a:pt x="144" y="290"/>
                  <a:pt x="144" y="290"/>
                </a:cubicBezTo>
                <a:cubicBezTo>
                  <a:pt x="113" y="259"/>
                  <a:pt x="62" y="259"/>
                  <a:pt x="31" y="290"/>
                </a:cubicBezTo>
                <a:cubicBezTo>
                  <a:pt x="0" y="321"/>
                  <a:pt x="0" y="372"/>
                  <a:pt x="31" y="403"/>
                </a:cubicBezTo>
                <a:cubicBezTo>
                  <a:pt x="79" y="451"/>
                  <a:pt x="79" y="451"/>
                  <a:pt x="79" y="451"/>
                </a:cubicBezTo>
                <a:cubicBezTo>
                  <a:pt x="90" y="461"/>
                  <a:pt x="107" y="461"/>
                  <a:pt x="117" y="451"/>
                </a:cubicBezTo>
                <a:cubicBezTo>
                  <a:pt x="128" y="440"/>
                  <a:pt x="128" y="424"/>
                  <a:pt x="117" y="413"/>
                </a:cubicBezTo>
                <a:cubicBezTo>
                  <a:pt x="69" y="366"/>
                  <a:pt x="69" y="366"/>
                  <a:pt x="69" y="366"/>
                </a:cubicBezTo>
                <a:cubicBezTo>
                  <a:pt x="58" y="355"/>
                  <a:pt x="58" y="338"/>
                  <a:pt x="69" y="328"/>
                </a:cubicBezTo>
                <a:cubicBezTo>
                  <a:pt x="79" y="317"/>
                  <a:pt x="96" y="317"/>
                  <a:pt x="107" y="328"/>
                </a:cubicBezTo>
                <a:cubicBezTo>
                  <a:pt x="254" y="479"/>
                  <a:pt x="254" y="479"/>
                  <a:pt x="254" y="479"/>
                </a:cubicBezTo>
                <a:close/>
              </a:path>
            </a:pathLst>
          </a:custGeom>
          <a:solidFill>
            <a:srgbClr val="595959"/>
          </a:solidFill>
          <a:ln>
            <a:noFill/>
          </a:ln>
        </p:spPr>
        <p:txBody>
          <a:bodyPr lIns="68580" tIns="34290" rIns="68580" bIns="34290"/>
          <a:lstStyle/>
          <a:p>
            <a:pPr eaLnBrk="1" fontAlgn="auto" hangingPunct="1">
              <a:spcBef>
                <a:spcPts val="0"/>
              </a:spcBef>
              <a:spcAft>
                <a:spcPts val="0"/>
              </a:spcAft>
              <a:defRPr/>
            </a:pPr>
            <a:endParaRPr lang="zh-CN" altLang="en-US" sz="1350" kern="0">
              <a:solidFill>
                <a:schemeClr val="tx1">
                  <a:lumMod val="85000"/>
                  <a:lumOff val="1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0" name="矩形 113"/>
          <p:cNvSpPr>
            <a:spLocks noChangeArrowheads="1"/>
          </p:cNvSpPr>
          <p:nvPr/>
        </p:nvSpPr>
        <p:spPr bwMode="auto">
          <a:xfrm>
            <a:off x="1515503" y="1483503"/>
            <a:ext cx="22093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文化事业建设</a:t>
            </a:r>
            <a:r>
              <a:rPr lang="zh-CN" altLang="en-US" sz="3000" b="1" dirty="0" smtClean="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rPr>
              <a:t>费优惠</a:t>
            </a:r>
            <a:endParaRPr lang="zh-CN" altLang="en-US" sz="3000" b="1" dirty="0">
              <a:solidFill>
                <a:schemeClr val="tx1">
                  <a:lumMod val="95000"/>
                  <a:lumOff val="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50"/>
                                        <p:tgtEl>
                                          <p:spTgt spid="3078"/>
                                        </p:tgtEl>
                                      </p:cBhvr>
                                    </p:animEffect>
                                    <p:anim calcmode="lin" valueType="num">
                                      <p:cBhvr>
                                        <p:cTn id="8" dur="250" fill="hold"/>
                                        <p:tgtEl>
                                          <p:spTgt spid="3078"/>
                                        </p:tgtEl>
                                        <p:attrNameLst>
                                          <p:attrName>ppt_x</p:attrName>
                                        </p:attrNameLst>
                                      </p:cBhvr>
                                      <p:tavLst>
                                        <p:tav tm="0">
                                          <p:val>
                                            <p:strVal val="#ppt_x"/>
                                          </p:val>
                                        </p:tav>
                                        <p:tav tm="100000">
                                          <p:val>
                                            <p:strVal val="#ppt_x"/>
                                          </p:val>
                                        </p:tav>
                                      </p:tavLst>
                                    </p:anim>
                                    <p:anim calcmode="lin" valueType="num">
                                      <p:cBhvr>
                                        <p:cTn id="9" dur="250" fill="hold"/>
                                        <p:tgtEl>
                                          <p:spTgt spid="30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par>
                                <p:cTn id="23" presetID="22" presetClass="entr" presetSubtype="2"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P spid="30"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45118" y="847955"/>
            <a:ext cx="6110742"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262449"/>
            <a:ext cx="6499654" cy="4333102"/>
          </a:xfrm>
          <a:prstGeom prst="rect">
            <a:avLst/>
          </a:prstGeom>
        </p:spPr>
      </p:pic>
      <p:sp>
        <p:nvSpPr>
          <p:cNvPr id="7" name="文本框 6"/>
          <p:cNvSpPr txBox="1"/>
          <p:nvPr/>
        </p:nvSpPr>
        <p:spPr>
          <a:xfrm>
            <a:off x="6679084" y="2579594"/>
            <a:ext cx="4488515" cy="1015663"/>
          </a:xfrm>
          <a:prstGeom prst="rect">
            <a:avLst/>
          </a:prstGeom>
          <a:noFill/>
        </p:spPr>
        <p:txBody>
          <a:bodyPr wrap="square" rtlCol="0">
            <a:spAutoFit/>
          </a:bodyPr>
          <a:lstStyle/>
          <a:p>
            <a:r>
              <a:rPr lang="en-US" altLang="zh-CN" sz="6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Thank  You</a:t>
            </a:r>
            <a:endParaRPr lang="zh-CN" altLang="en-US" sz="60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11" name="直接连接符 10"/>
          <p:cNvCxnSpPr/>
          <p:nvPr/>
        </p:nvCxnSpPr>
        <p:spPr>
          <a:xfrm>
            <a:off x="6966201" y="4044535"/>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l="12019" r="2210" b="15930"/>
          <a:stretch>
            <a:fillRect/>
          </a:stretch>
        </p:blipFill>
        <p:spPr>
          <a:xfrm>
            <a:off x="5202805" y="1565429"/>
            <a:ext cx="6331527" cy="4156318"/>
          </a:xfrm>
          <a:prstGeom prst="rect">
            <a:avLst/>
          </a:prstGeom>
        </p:spPr>
      </p:pic>
      <p:sp>
        <p:nvSpPr>
          <p:cNvPr id="51" name="文本框 50"/>
          <p:cNvSpPr txBox="1"/>
          <p:nvPr/>
        </p:nvSpPr>
        <p:spPr>
          <a:xfrm>
            <a:off x="5202805" y="489922"/>
            <a:ext cx="2729344" cy="553998"/>
          </a:xfrm>
          <a:prstGeom prst="rect">
            <a:avLst/>
          </a:prstGeom>
          <a:noFill/>
        </p:spPr>
        <p:txBody>
          <a:bodyPr wrap="square" rtlCol="0">
            <a:spAutoFit/>
          </a:bodyPr>
          <a:lstStyle/>
          <a:p>
            <a:r>
              <a:rPr lang="zh-CN" altLang="en-US" sz="3000" b="1" dirty="0">
                <a:latin typeface="华文细黑" panose="02010600040101010101" pitchFamily="2" charset="-122"/>
                <a:ea typeface="微软雅黑 Light" panose="020B0502040204020203" pitchFamily="34" charset="-122"/>
                <a:cs typeface="+mn-ea"/>
                <a:sym typeface="华文细黑" panose="02010600040101010101" pitchFamily="2" charset="-122"/>
              </a:rPr>
              <a:t>目 录</a:t>
            </a:r>
            <a:r>
              <a:rPr lang="en-US" altLang="zh-CN" sz="3000" b="1" dirty="0">
                <a:latin typeface="华文细黑" panose="02010600040101010101" pitchFamily="2" charset="-122"/>
                <a:ea typeface="微软雅黑 Light" panose="020B0502040204020203" pitchFamily="34" charset="-122"/>
                <a:cs typeface="+mn-ea"/>
                <a:sym typeface="华文细黑" panose="02010600040101010101" pitchFamily="2" charset="-122"/>
              </a:rPr>
              <a:t>  </a:t>
            </a:r>
            <a:r>
              <a:rPr lang="en-US" altLang="zh-CN" sz="2000" b="1" spc="300" dirty="0">
                <a:latin typeface="华文细黑" panose="02010600040101010101" pitchFamily="2" charset="-122"/>
                <a:ea typeface="微软雅黑 Light" panose="020B0502040204020203" pitchFamily="34" charset="-122"/>
                <a:sym typeface="华文细黑" panose="02010600040101010101" pitchFamily="2" charset="-122"/>
              </a:rPr>
              <a:t>Contents</a:t>
            </a:r>
            <a:endParaRPr lang="zh-CN" altLang="en-US" sz="2000" b="1" spc="30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7" name="直接连接符 6"/>
          <p:cNvCxnSpPr>
            <a:stCxn id="51" idx="3"/>
          </p:cNvCxnSpPr>
          <p:nvPr/>
        </p:nvCxnSpPr>
        <p:spPr>
          <a:xfrm>
            <a:off x="7932149" y="766921"/>
            <a:ext cx="3602183"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794796" y="1887425"/>
            <a:ext cx="3937229" cy="523220"/>
            <a:chOff x="794796" y="1968107"/>
            <a:chExt cx="3577979" cy="523220"/>
          </a:xfrm>
        </p:grpSpPr>
        <p:sp>
          <p:nvSpPr>
            <p:cNvPr id="9" name="Freeform 5"/>
            <p:cNvSpPr/>
            <p:nvPr/>
          </p:nvSpPr>
          <p:spPr bwMode="auto">
            <a:xfrm rot="10800000" flipV="1">
              <a:off x="794796" y="2091840"/>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latin typeface="华文细黑" panose="02010600040101010101" pitchFamily="2" charset="-122"/>
                  <a:ea typeface="微软雅黑 Light" panose="020B0502040204020203" pitchFamily="34" charset="-122"/>
                  <a:sym typeface="华文细黑" panose="02010600040101010101" pitchFamily="2" charset="-122"/>
                </a:rPr>
                <a:t>1</a:t>
              </a:r>
              <a:endParaRPr lang="zh-CN" altLang="en-US" sz="3000" kern="0" dirty="0">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1" name="矩形 11"/>
            <p:cNvSpPr>
              <a:spLocks noChangeArrowheads="1"/>
            </p:cNvSpPr>
            <p:nvPr/>
          </p:nvSpPr>
          <p:spPr bwMode="auto">
            <a:xfrm>
              <a:off x="1726451" y="1968107"/>
              <a:ext cx="2646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spc="300" dirty="0">
                  <a:latin typeface="华文细黑" panose="02010600040101010101" pitchFamily="2" charset="-122"/>
                  <a:ea typeface="微软雅黑 Light" panose="020B0502040204020203" pitchFamily="34" charset="-122"/>
                  <a:sym typeface="华文细黑" panose="02010600040101010101" pitchFamily="2" charset="-122"/>
                </a:rPr>
                <a:t>关于</a:t>
              </a:r>
              <a:r>
                <a:rPr lang="zh-CN" altLang="en-US" sz="2800" spc="300" dirty="0" smtClean="0">
                  <a:latin typeface="华文细黑" panose="02010600040101010101" pitchFamily="2" charset="-122"/>
                  <a:ea typeface="微软雅黑 Light" panose="020B0502040204020203" pitchFamily="34" charset="-122"/>
                  <a:sym typeface="华文细黑" panose="02010600040101010101" pitchFamily="2" charset="-122"/>
                </a:rPr>
                <a:t>“小微企业</a:t>
              </a:r>
              <a:r>
                <a:rPr lang="zh-CN" altLang="en-US" sz="2800" spc="300" dirty="0" smtClean="0">
                  <a:latin typeface="华文细黑" panose="02010600040101010101" pitchFamily="2" charset="-122"/>
                  <a:ea typeface="微软雅黑 Light" panose="020B0502040204020203" pitchFamily="34" charset="-122"/>
                  <a:sym typeface="华文细黑" panose="02010600040101010101" pitchFamily="2" charset="-122"/>
                </a:rPr>
                <a:t>”</a:t>
              </a:r>
              <a:endParaRPr lang="zh-CN" altLang="en-US" sz="2800" spc="30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0" name="直接连接符 29"/>
            <p:cNvCxnSpPr/>
            <p:nvPr/>
          </p:nvCxnSpPr>
          <p:spPr>
            <a:xfrm>
              <a:off x="1482436" y="2091840"/>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94796" y="2963007"/>
            <a:ext cx="3197589" cy="523220"/>
            <a:chOff x="794796" y="2957456"/>
            <a:chExt cx="3197589" cy="523220"/>
          </a:xfrm>
        </p:grpSpPr>
        <p:sp>
          <p:nvSpPr>
            <p:cNvPr id="14" name="Freeform 5"/>
            <p:cNvSpPr/>
            <p:nvPr/>
          </p:nvSpPr>
          <p:spPr bwMode="auto">
            <a:xfrm rot="10800000" flipV="1">
              <a:off x="794796" y="3081189"/>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latin typeface="华文细黑" panose="02010600040101010101" pitchFamily="2" charset="-122"/>
                  <a:ea typeface="微软雅黑 Light" panose="020B0502040204020203" pitchFamily="34" charset="-122"/>
                  <a:sym typeface="华文细黑" panose="02010600040101010101" pitchFamily="2" charset="-122"/>
                </a:rPr>
                <a:t>2</a:t>
              </a:r>
              <a:endParaRPr lang="zh-CN" altLang="en-US" sz="3000" kern="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3" name="直接连接符 32"/>
            <p:cNvCxnSpPr/>
            <p:nvPr/>
          </p:nvCxnSpPr>
          <p:spPr>
            <a:xfrm>
              <a:off x="1482436" y="3081189"/>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38" name="矩形 11"/>
            <p:cNvSpPr>
              <a:spLocks noChangeArrowheads="1"/>
            </p:cNvSpPr>
            <p:nvPr/>
          </p:nvSpPr>
          <p:spPr bwMode="auto">
            <a:xfrm>
              <a:off x="1819995" y="2957456"/>
              <a:ext cx="21723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spc="300" dirty="0" smtClean="0">
                  <a:latin typeface="华文细黑" panose="02010600040101010101" pitchFamily="2" charset="-122"/>
                  <a:ea typeface="微软雅黑 Light" panose="020B0502040204020203" pitchFamily="34" charset="-122"/>
                  <a:sym typeface="华文细黑" panose="02010600040101010101" pitchFamily="2" charset="-122"/>
                </a:rPr>
                <a:t>增值税优惠</a:t>
              </a:r>
              <a:endParaRPr lang="zh-CN" altLang="en-US" sz="2800" spc="300" dirty="0">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46" name="组合 45"/>
          <p:cNvGrpSpPr/>
          <p:nvPr/>
        </p:nvGrpSpPr>
        <p:grpSpPr>
          <a:xfrm>
            <a:off x="794794" y="4080643"/>
            <a:ext cx="3992678" cy="523220"/>
            <a:chOff x="794796" y="3946805"/>
            <a:chExt cx="3992678" cy="523220"/>
          </a:xfrm>
        </p:grpSpPr>
        <p:sp>
          <p:nvSpPr>
            <p:cNvPr id="19" name="Freeform 5"/>
            <p:cNvSpPr/>
            <p:nvPr/>
          </p:nvSpPr>
          <p:spPr bwMode="auto">
            <a:xfrm rot="10800000" flipV="1">
              <a:off x="794796" y="4070538"/>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a:latin typeface="华文细黑" panose="02010600040101010101" pitchFamily="2" charset="-122"/>
                  <a:ea typeface="微软雅黑 Light" panose="020B0502040204020203" pitchFamily="34" charset="-122"/>
                  <a:sym typeface="华文细黑" panose="02010600040101010101" pitchFamily="2" charset="-122"/>
                </a:rPr>
                <a:t>3</a:t>
              </a:r>
              <a:endParaRPr lang="zh-CN" altLang="en-US" sz="3000" kern="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4" name="直接连接符 33"/>
            <p:cNvCxnSpPr/>
            <p:nvPr/>
          </p:nvCxnSpPr>
          <p:spPr>
            <a:xfrm>
              <a:off x="1482436" y="4070538"/>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41" name="矩形 11"/>
            <p:cNvSpPr>
              <a:spLocks noChangeArrowheads="1"/>
            </p:cNvSpPr>
            <p:nvPr/>
          </p:nvSpPr>
          <p:spPr bwMode="auto">
            <a:xfrm>
              <a:off x="1819995" y="3946805"/>
              <a:ext cx="29674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spc="300" dirty="0" smtClean="0">
                  <a:latin typeface="华文细黑" panose="02010600040101010101" pitchFamily="2" charset="-122"/>
                  <a:ea typeface="微软雅黑 Light" panose="020B0502040204020203" pitchFamily="34" charset="-122"/>
                  <a:sym typeface="华文细黑" panose="02010600040101010101" pitchFamily="2" charset="-122"/>
                </a:rPr>
                <a:t>企业所得税优惠</a:t>
              </a:r>
              <a:endParaRPr lang="zh-CN" altLang="en-US" sz="2800" spc="300" dirty="0">
                <a:latin typeface="华文细黑" panose="02010600040101010101" pitchFamily="2" charset="-122"/>
                <a:ea typeface="微软雅黑 Light" panose="020B0502040204020203" pitchFamily="34" charset="-122"/>
                <a:sym typeface="华文细黑" panose="02010600040101010101" pitchFamily="2" charset="-122"/>
              </a:endParaRPr>
            </a:p>
          </p:txBody>
        </p:sp>
      </p:grpSp>
      <p:grpSp>
        <p:nvGrpSpPr>
          <p:cNvPr id="17" name="组合 16"/>
          <p:cNvGrpSpPr/>
          <p:nvPr/>
        </p:nvGrpSpPr>
        <p:grpSpPr>
          <a:xfrm>
            <a:off x="794796" y="5198527"/>
            <a:ext cx="3595133" cy="523220"/>
            <a:chOff x="794796" y="3946805"/>
            <a:chExt cx="3595133" cy="523220"/>
          </a:xfrm>
        </p:grpSpPr>
        <p:sp>
          <p:nvSpPr>
            <p:cNvPr id="18" name="Freeform 5"/>
            <p:cNvSpPr/>
            <p:nvPr/>
          </p:nvSpPr>
          <p:spPr bwMode="auto">
            <a:xfrm rot="10800000" flipV="1">
              <a:off x="794796" y="4070538"/>
              <a:ext cx="335166" cy="335093"/>
            </a:xfrm>
            <a:prstGeom prst="rect">
              <a:avLst/>
            </a:prstGeom>
            <a:noFill/>
            <a:ln w="19050">
              <a:noFill/>
            </a:ln>
            <a:effectLst/>
          </p:spPr>
          <p:txBody>
            <a:bodyPr anchor="ctr"/>
            <a:lstStyle/>
            <a:p>
              <a:pPr algn="ctr" eaLnBrk="1" fontAlgn="auto" hangingPunct="1">
                <a:spcBef>
                  <a:spcPts val="0"/>
                </a:spcBef>
                <a:spcAft>
                  <a:spcPts val="0"/>
                </a:spcAft>
                <a:defRPr/>
              </a:pPr>
              <a:r>
                <a:rPr lang="en-US" altLang="zh-CN" sz="3000" kern="0" dirty="0" smtClean="0">
                  <a:latin typeface="华文细黑" panose="02010600040101010101" pitchFamily="2" charset="-122"/>
                  <a:ea typeface="微软雅黑 Light" panose="020B0502040204020203" pitchFamily="34" charset="-122"/>
                  <a:sym typeface="华文细黑" panose="02010600040101010101" pitchFamily="2" charset="-122"/>
                </a:rPr>
                <a:t>4</a:t>
              </a:r>
              <a:endParaRPr lang="zh-CN" altLang="en-US" sz="3000" kern="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0" name="直接连接符 19"/>
            <p:cNvCxnSpPr/>
            <p:nvPr/>
          </p:nvCxnSpPr>
          <p:spPr>
            <a:xfrm>
              <a:off x="1482436" y="4070538"/>
              <a:ext cx="0" cy="33509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21" name="矩形 11"/>
            <p:cNvSpPr>
              <a:spLocks noChangeArrowheads="1"/>
            </p:cNvSpPr>
            <p:nvPr/>
          </p:nvSpPr>
          <p:spPr bwMode="auto">
            <a:xfrm>
              <a:off x="1819995" y="3946805"/>
              <a:ext cx="2569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spc="300" dirty="0" smtClean="0">
                  <a:latin typeface="华文细黑" panose="02010600040101010101" pitchFamily="2" charset="-122"/>
                  <a:ea typeface="微软雅黑 Light" panose="020B0502040204020203" pitchFamily="34" charset="-122"/>
                  <a:sym typeface="华文细黑" panose="02010600040101010101" pitchFamily="2" charset="-122"/>
                </a:rPr>
                <a:t>其他税费优惠</a:t>
              </a:r>
              <a:endParaRPr lang="zh-CN" altLang="en-US" sz="2800" spc="300" dirty="0">
                <a:latin typeface="华文细黑" panose="02010600040101010101" pitchFamily="2" charset="-122"/>
                <a:ea typeface="微软雅黑 Light" panose="020B0502040204020203" pitchFamily="34" charset="-122"/>
                <a:sym typeface="华文细黑"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inVertical)">
                                      <p:cBhvr>
                                        <p:cTn id="11" dur="500"/>
                                        <p:tgtEl>
                                          <p:spTgt spid="32"/>
                                        </p:tgtEl>
                                      </p:cBhvr>
                                    </p:animEffect>
                                  </p:childTnLst>
                                </p:cTn>
                              </p:par>
                              <p:par>
                                <p:cTn id="12" presetID="16" presetClass="entr" presetSubtype="21"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par>
                                <p:cTn id="15" presetID="16" presetClass="entr" presetSubtype="2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28" name="矩形 11"/>
          <p:cNvSpPr>
            <a:spLocks noChangeArrowheads="1"/>
          </p:cNvSpPr>
          <p:nvPr/>
        </p:nvSpPr>
        <p:spPr bwMode="auto">
          <a:xfrm>
            <a:off x="7451118" y="3563471"/>
            <a:ext cx="37099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smtClean="0">
                <a:latin typeface="华文楷体" pitchFamily="2" charset="-122"/>
                <a:ea typeface="华文楷体" pitchFamily="2" charset="-122"/>
                <a:sym typeface="华文细黑" panose="02010600040101010101" pitchFamily="2" charset="-122"/>
              </a:rPr>
              <a:t>关于小微企业</a:t>
            </a:r>
            <a:endParaRPr lang="zh-CN" altLang="en-US" sz="4400" b="1" dirty="0">
              <a:latin typeface="华文楷体" pitchFamily="2" charset="-122"/>
              <a:ea typeface="华文楷体" pitchFamily="2"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01</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08119"/>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69449" y="461008"/>
            <a:ext cx="4037060" cy="553998"/>
            <a:chOff x="4069449" y="461008"/>
            <a:chExt cx="4037060" cy="553998"/>
          </a:xfrm>
        </p:grpSpPr>
        <p:sp>
          <p:nvSpPr>
            <p:cNvPr id="8" name="文本框 7"/>
            <p:cNvSpPr txBox="1"/>
            <p:nvPr/>
          </p:nvSpPr>
          <p:spPr>
            <a:xfrm>
              <a:off x="5234225" y="461008"/>
              <a:ext cx="1723550" cy="553998"/>
            </a:xfrm>
            <a:prstGeom prst="rect">
              <a:avLst/>
            </a:prstGeom>
            <a:noFill/>
          </p:spPr>
          <p:txBody>
            <a:bodyPr wrap="none" rtlCol="0">
              <a:spAutoFit/>
            </a:bodyPr>
            <a:lstStyle/>
            <a:p>
              <a:pPr algn="ctr"/>
              <a:r>
                <a:rPr lang="zh-CN" altLang="en-US" sz="3000" b="1" dirty="0" smtClean="0">
                  <a:latin typeface="华文细黑" panose="02010600040101010101" pitchFamily="2" charset="-122"/>
                  <a:ea typeface="微软雅黑 Light" panose="020B0502040204020203" pitchFamily="34" charset="-122"/>
                  <a:sym typeface="华文细黑" panose="02010600040101010101" pitchFamily="2" charset="-122"/>
                </a:rPr>
                <a:t>税务口径</a:t>
              </a:r>
              <a:endParaRPr lang="zh-CN" altLang="en-US" sz="3000" b="1"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 name="直接连接符 2"/>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4" name="1"/>
          <p:cNvSpPr/>
          <p:nvPr/>
        </p:nvSpPr>
        <p:spPr>
          <a:xfrm>
            <a:off x="3984400" y="1142299"/>
            <a:ext cx="4977861" cy="556582"/>
          </a:xfrm>
          <a:prstGeom prst="rect">
            <a:avLst/>
          </a:prstGeom>
          <a:noFill/>
          <a:ln>
            <a:noFill/>
          </a:ln>
        </p:spPr>
        <p:txBody>
          <a:bodyPr wrap="square">
            <a:spAutoFit/>
          </a:bodyPr>
          <a:lstStyle/>
          <a:p>
            <a:pPr algn="ctr" defTabSz="455930"/>
            <a:r>
              <a:rPr kumimoji="1" lang="zh-CN" altLang="en-US" sz="2000" dirty="0">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不同口径之下的小微企业其标准不同，享受的税费待遇也不同。</a:t>
            </a:r>
            <a:endParaRPr kumimoji="1" lang="zh-CN" altLang="en-US" sz="2000" dirty="0">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grpSp>
        <p:nvGrpSpPr>
          <p:cNvPr id="27" name="组合 26"/>
          <p:cNvGrpSpPr/>
          <p:nvPr/>
        </p:nvGrpSpPr>
        <p:grpSpPr>
          <a:xfrm>
            <a:off x="2010931" y="2106515"/>
            <a:ext cx="3266283" cy="3305372"/>
            <a:chOff x="1032666" y="2029308"/>
            <a:chExt cx="3266283" cy="3305372"/>
          </a:xfrm>
          <a:noFill/>
        </p:grpSpPr>
        <p:sp>
          <p:nvSpPr>
            <p:cNvPr id="28" name="Freeform 5"/>
            <p:cNvSpPr/>
            <p:nvPr/>
          </p:nvSpPr>
          <p:spPr bwMode="auto">
            <a:xfrm rot="10800000">
              <a:off x="1032666" y="2029308"/>
              <a:ext cx="3266283" cy="3305372"/>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1"/>
            <p:cNvSpPr/>
            <p:nvPr/>
          </p:nvSpPr>
          <p:spPr>
            <a:xfrm>
              <a:off x="1145430" y="2163779"/>
              <a:ext cx="3026605" cy="3046988"/>
            </a:xfrm>
            <a:prstGeom prst="rect">
              <a:avLst/>
            </a:prstGeom>
            <a:grpFill/>
            <a:ln>
              <a:noFill/>
            </a:ln>
          </p:spPr>
          <p:txBody>
            <a:bodyPr wrap="square">
              <a:spAutoFit/>
            </a:bodyPr>
            <a:lstStyle/>
            <a:p>
              <a:pPr algn="ctr">
                <a:lnSpc>
                  <a:spcPct val="150000"/>
                </a:lnSpc>
              </a:pPr>
              <a:r>
                <a:rPr lang="zh-CN" altLang="en-US"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增值税</a:t>
              </a:r>
              <a:endParaRPr lang="en-US" altLang="zh-CN"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１、增值税小微企业：月销售额在</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15</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万元以下，或季销售额在</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45</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万元以下的小规模纳税人。税收优惠是免征增值税</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２</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、增值税的小规模纳税人：指年销售额不超过</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500</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万元的纳税人，年是指连续</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12</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个自然月。</a:t>
              </a:r>
              <a:endPar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pic>
        <p:nvPicPr>
          <p:cNvPr id="1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2793" y="375398"/>
            <a:ext cx="153035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组合 34"/>
          <p:cNvGrpSpPr/>
          <p:nvPr/>
        </p:nvGrpSpPr>
        <p:grpSpPr>
          <a:xfrm>
            <a:off x="7019767" y="2106515"/>
            <a:ext cx="3266283" cy="3305372"/>
            <a:chOff x="1032666" y="2029308"/>
            <a:chExt cx="3266283" cy="3305372"/>
          </a:xfrm>
          <a:noFill/>
        </p:grpSpPr>
        <p:sp>
          <p:nvSpPr>
            <p:cNvPr id="36" name="Freeform 5"/>
            <p:cNvSpPr/>
            <p:nvPr/>
          </p:nvSpPr>
          <p:spPr bwMode="auto">
            <a:xfrm rot="10800000">
              <a:off x="1032666" y="2029308"/>
              <a:ext cx="3266283" cy="3305372"/>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7" name="1"/>
            <p:cNvSpPr/>
            <p:nvPr/>
          </p:nvSpPr>
          <p:spPr>
            <a:xfrm>
              <a:off x="1145430" y="2163779"/>
              <a:ext cx="3026605" cy="3046988"/>
            </a:xfrm>
            <a:prstGeom prst="rect">
              <a:avLst/>
            </a:prstGeom>
            <a:grpFill/>
            <a:ln>
              <a:noFill/>
            </a:ln>
          </p:spPr>
          <p:txBody>
            <a:bodyPr wrap="square">
              <a:spAutoFit/>
            </a:bodyPr>
            <a:lstStyle/>
            <a:p>
              <a:pPr algn="ctr">
                <a:lnSpc>
                  <a:spcPct val="150000"/>
                </a:lnSpc>
              </a:pPr>
              <a:r>
                <a:rPr lang="zh-CN" altLang="en-US"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企业所得税</a:t>
              </a:r>
              <a:endParaRPr lang="en-US" altLang="zh-CN"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1.</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年度应纳税所得额：≤</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300</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2</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从业人数：≤</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300</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人</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3.</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资产总额：≤</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5000</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4</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除了满足以上三个条件以外，要享受税收优惠政策，还必须从事国家非限制和禁止的行业。</a:t>
              </a:r>
              <a:endPar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69449" y="461008"/>
            <a:ext cx="4037060" cy="553998"/>
            <a:chOff x="4069449" y="461008"/>
            <a:chExt cx="4037060" cy="553998"/>
          </a:xfrm>
        </p:grpSpPr>
        <p:sp>
          <p:nvSpPr>
            <p:cNvPr id="8" name="文本框 7"/>
            <p:cNvSpPr txBox="1"/>
            <p:nvPr/>
          </p:nvSpPr>
          <p:spPr>
            <a:xfrm>
              <a:off x="5234225" y="461008"/>
              <a:ext cx="1723550" cy="553998"/>
            </a:xfrm>
            <a:prstGeom prst="rect">
              <a:avLst/>
            </a:prstGeom>
            <a:noFill/>
          </p:spPr>
          <p:txBody>
            <a:bodyPr wrap="none" rtlCol="0">
              <a:spAutoFit/>
            </a:bodyPr>
            <a:lstStyle/>
            <a:p>
              <a:pPr algn="ctr"/>
              <a:r>
                <a:rPr lang="zh-CN" altLang="en-US" sz="3000" b="1" dirty="0" smtClean="0">
                  <a:latin typeface="华文细黑" panose="02010600040101010101" pitchFamily="2" charset="-122"/>
                  <a:ea typeface="微软雅黑 Light" panose="020B0502040204020203" pitchFamily="34" charset="-122"/>
                  <a:sym typeface="华文细黑" panose="02010600040101010101" pitchFamily="2" charset="-122"/>
                </a:rPr>
                <a:t>税务口径</a:t>
              </a:r>
              <a:endParaRPr lang="zh-CN" altLang="en-US" sz="3000" b="1"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3" name="直接连接符 2"/>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24" name="1"/>
          <p:cNvSpPr/>
          <p:nvPr/>
        </p:nvSpPr>
        <p:spPr>
          <a:xfrm>
            <a:off x="3984400" y="1142299"/>
            <a:ext cx="4977861" cy="556582"/>
          </a:xfrm>
          <a:prstGeom prst="rect">
            <a:avLst/>
          </a:prstGeom>
          <a:noFill/>
          <a:ln>
            <a:noFill/>
          </a:ln>
        </p:spPr>
        <p:txBody>
          <a:bodyPr wrap="square">
            <a:spAutoFit/>
          </a:bodyPr>
          <a:lstStyle/>
          <a:p>
            <a:pPr algn="ctr" defTabSz="455930"/>
            <a:r>
              <a:rPr kumimoji="1" lang="zh-CN" altLang="en-US" sz="2000" dirty="0">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rPr>
              <a:t>不同口径之下的小微企业其标准不同，享受的税费待遇也不同。</a:t>
            </a:r>
            <a:endParaRPr kumimoji="1" lang="zh-CN" altLang="en-US" sz="2000" dirty="0">
              <a:latin typeface="华文细黑" panose="02010600040101010101" pitchFamily="2" charset="-122"/>
              <a:ea typeface="微软雅黑 Light" panose="020B0502040204020203" pitchFamily="34" charset="-122"/>
              <a:cs typeface="Impact" panose="020B0806030902050204"/>
              <a:sym typeface="华文细黑" panose="02010600040101010101" pitchFamily="2" charset="-122"/>
            </a:endParaRPr>
          </a:p>
        </p:txBody>
      </p:sp>
      <p:grpSp>
        <p:nvGrpSpPr>
          <p:cNvPr id="27" name="组合 26"/>
          <p:cNvGrpSpPr/>
          <p:nvPr/>
        </p:nvGrpSpPr>
        <p:grpSpPr>
          <a:xfrm>
            <a:off x="824871" y="2106515"/>
            <a:ext cx="3266283" cy="3305372"/>
            <a:chOff x="1032666" y="2029308"/>
            <a:chExt cx="3266283" cy="3305372"/>
          </a:xfrm>
          <a:noFill/>
        </p:grpSpPr>
        <p:sp>
          <p:nvSpPr>
            <p:cNvPr id="28" name="Freeform 5"/>
            <p:cNvSpPr/>
            <p:nvPr/>
          </p:nvSpPr>
          <p:spPr bwMode="auto">
            <a:xfrm rot="10800000">
              <a:off x="1032666" y="2029308"/>
              <a:ext cx="3266283" cy="3305372"/>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1"/>
            <p:cNvSpPr/>
            <p:nvPr/>
          </p:nvSpPr>
          <p:spPr>
            <a:xfrm>
              <a:off x="1145430" y="2163779"/>
              <a:ext cx="3026605" cy="1569660"/>
            </a:xfrm>
            <a:prstGeom prst="rect">
              <a:avLst/>
            </a:prstGeom>
            <a:grpFill/>
            <a:ln>
              <a:noFill/>
            </a:ln>
          </p:spPr>
          <p:txBody>
            <a:bodyPr wrap="square">
              <a:spAutoFit/>
            </a:bodyPr>
            <a:lstStyle/>
            <a:p>
              <a:pPr algn="ctr">
                <a:lnSpc>
                  <a:spcPct val="150000"/>
                </a:lnSpc>
              </a:pPr>
              <a:r>
                <a:rPr lang="zh-CN" altLang="en-US"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企业残保金</a:t>
              </a:r>
              <a:endParaRPr lang="en-US" altLang="zh-CN"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在职职工总数</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30</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人（含）以下的</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企业</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endPar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pic>
        <p:nvPicPr>
          <p:cNvPr id="1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2793" y="375398"/>
            <a:ext cx="153035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组合 20"/>
          <p:cNvGrpSpPr/>
          <p:nvPr/>
        </p:nvGrpSpPr>
        <p:grpSpPr>
          <a:xfrm>
            <a:off x="8539707" y="2106515"/>
            <a:ext cx="3266283" cy="3305372"/>
            <a:chOff x="1032666" y="2029308"/>
            <a:chExt cx="3266283" cy="3305372"/>
          </a:xfrm>
          <a:noFill/>
        </p:grpSpPr>
        <p:sp>
          <p:nvSpPr>
            <p:cNvPr id="29" name="Freeform 5"/>
            <p:cNvSpPr/>
            <p:nvPr/>
          </p:nvSpPr>
          <p:spPr bwMode="auto">
            <a:xfrm rot="10800000">
              <a:off x="1032666" y="2029308"/>
              <a:ext cx="3266283" cy="3305372"/>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3" name="1"/>
            <p:cNvSpPr/>
            <p:nvPr/>
          </p:nvSpPr>
          <p:spPr>
            <a:xfrm>
              <a:off x="1158877" y="2163779"/>
              <a:ext cx="3026605" cy="3046988"/>
            </a:xfrm>
            <a:prstGeom prst="rect">
              <a:avLst/>
            </a:prstGeom>
            <a:grpFill/>
            <a:ln>
              <a:noFill/>
            </a:ln>
          </p:spPr>
          <p:txBody>
            <a:bodyPr wrap="square">
              <a:spAutoFit/>
            </a:bodyPr>
            <a:lstStyle/>
            <a:p>
              <a:pPr algn="ctr">
                <a:lnSpc>
                  <a:spcPct val="150000"/>
                </a:lnSpc>
              </a:pPr>
              <a:r>
                <a:rPr lang="zh-CN" altLang="en-US"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两</a:t>
              </a:r>
              <a:r>
                <a:rPr lang="zh-CN" altLang="en-US"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费一</a:t>
              </a:r>
              <a:r>
                <a:rPr lang="zh-CN" altLang="en-US"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金</a:t>
              </a:r>
              <a:endParaRPr lang="en-US" altLang="zh-CN"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按月纳税的月销售额或营业额不超过</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15</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万元（按季度纳税的季度销售额或营业额不超过</a:t>
              </a:r>
              <a:r>
                <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45</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万元）的纳义务税人</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两</a:t>
              </a:r>
              <a:r>
                <a:rPr lang="zh-CN" altLang="en-US"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费一金</a:t>
              </a:r>
              <a:r>
                <a:rPr lang="zh-CN" altLang="en-US"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指：</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教育费附加、地方教育</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附加和水利建设基金</a:t>
              </a:r>
              <a:endPar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endPar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grpSp>
        <p:nvGrpSpPr>
          <p:cNvPr id="35" name="组合 34"/>
          <p:cNvGrpSpPr/>
          <p:nvPr/>
        </p:nvGrpSpPr>
        <p:grpSpPr>
          <a:xfrm>
            <a:off x="4655395" y="2106515"/>
            <a:ext cx="3266283" cy="3305372"/>
            <a:chOff x="1032666" y="2029308"/>
            <a:chExt cx="3266283" cy="3305372"/>
          </a:xfrm>
          <a:noFill/>
        </p:grpSpPr>
        <p:sp>
          <p:nvSpPr>
            <p:cNvPr id="36" name="Freeform 5"/>
            <p:cNvSpPr/>
            <p:nvPr/>
          </p:nvSpPr>
          <p:spPr bwMode="auto">
            <a:xfrm rot="10800000">
              <a:off x="1032666" y="2029308"/>
              <a:ext cx="3266283" cy="3305372"/>
            </a:xfrm>
            <a:prstGeom prst="roundRect">
              <a:avLst/>
            </a:prstGeom>
            <a:grpFill/>
            <a:ln w="19050">
              <a:solidFill>
                <a:srgbClr val="595959"/>
              </a:solidFill>
            </a:ln>
            <a:effectLst/>
          </p:spPr>
          <p:txBody>
            <a:bodyPr/>
            <a:lstStyle/>
            <a:p>
              <a:pPr eaLnBrk="1" fontAlgn="auto" hangingPunct="1">
                <a:spcBef>
                  <a:spcPts val="0"/>
                </a:spcBef>
                <a:spcAft>
                  <a:spcPts val="0"/>
                </a:spcAft>
                <a:defRPr/>
              </a:pPr>
              <a:endParaRPr lang="zh-CN" altLang="en-US" kern="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7" name="1"/>
            <p:cNvSpPr/>
            <p:nvPr/>
          </p:nvSpPr>
          <p:spPr>
            <a:xfrm>
              <a:off x="1145430" y="2163779"/>
              <a:ext cx="3026605" cy="3046988"/>
            </a:xfrm>
            <a:prstGeom prst="rect">
              <a:avLst/>
            </a:prstGeom>
            <a:grpFill/>
            <a:ln>
              <a:noFill/>
            </a:ln>
          </p:spPr>
          <p:txBody>
            <a:bodyPr wrap="square">
              <a:spAutoFit/>
            </a:bodyPr>
            <a:lstStyle/>
            <a:p>
              <a:pPr algn="ctr">
                <a:lnSpc>
                  <a:spcPct val="150000"/>
                </a:lnSpc>
              </a:pPr>
              <a:r>
                <a:rPr lang="zh-CN" altLang="en-US"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六税两费</a:t>
              </a:r>
              <a:endParaRPr lang="en-US" altLang="zh-CN"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所有的小规模纳税人</a:t>
              </a:r>
              <a:r>
                <a:rPr lang="zh-CN" altLang="en-US"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a:t>
              </a:r>
              <a:endParaRPr lang="en-US" altLang="zh-CN" sz="1600"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a:p>
              <a:pPr>
                <a:lnSpc>
                  <a:spcPct val="150000"/>
                </a:lnSpc>
              </a:pPr>
              <a:r>
                <a:rPr lang="zh-CN" altLang="en-US" sz="1600" b="1" dirty="0" smtClean="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六</a:t>
              </a:r>
              <a:r>
                <a:rPr lang="zh-CN" altLang="en-US" sz="1600" b="1"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税两费指：</a:t>
              </a:r>
              <a:r>
                <a:rPr lang="zh-CN" altLang="en-US"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rPr>
                <a:t>资源税（不含水资源税）、城市维护建设税、房产税、城镇土地使用税、印花税（不含证券交易印花税）、耕地占用税和教育费附加、地方教育附加</a:t>
              </a:r>
              <a:endParaRPr lang="en-US" altLang="zh-CN" sz="1600" dirty="0">
                <a:latin typeface="华文细黑" panose="02010600040101010101" pitchFamily="2" charset="-122"/>
                <a:ea typeface="微软雅黑 Light" panose="020B0502040204020203" pitchFamily="34" charset="-122"/>
                <a:cs typeface="Arial" panose="020B0604020202020204" pitchFamily="34" charset="0"/>
                <a:sym typeface="华文细黑"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0841" y="847955"/>
            <a:ext cx="7042019" cy="5162090"/>
          </a:xfrm>
          <a:prstGeom prst="rect">
            <a:avLst/>
          </a:prstGeom>
          <a:noFill/>
          <a:ln w="571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8" name="矩形 11"/>
          <p:cNvSpPr>
            <a:spLocks noChangeArrowheads="1"/>
          </p:cNvSpPr>
          <p:nvPr/>
        </p:nvSpPr>
        <p:spPr bwMode="auto">
          <a:xfrm>
            <a:off x="7451118" y="3630838"/>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dirty="0" smtClean="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rPr>
              <a:t>增值税优惠</a:t>
            </a:r>
            <a:endParaRPr lang="zh-CN" altLang="en-US" sz="4000" b="1" dirty="0">
              <a:solidFill>
                <a:schemeClr val="bg2">
                  <a:lumMod val="25000"/>
                </a:schemeClr>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30" name="Freeform 5"/>
          <p:cNvSpPr/>
          <p:nvPr/>
        </p:nvSpPr>
        <p:spPr bwMode="auto">
          <a:xfrm rot="10800000" flipV="1">
            <a:off x="7346828" y="1625938"/>
            <a:ext cx="2836272" cy="1104592"/>
          </a:xfrm>
          <a:prstGeom prst="rect">
            <a:avLst/>
          </a:prstGeom>
          <a:noFill/>
          <a:ln w="28575">
            <a:noFill/>
          </a:ln>
          <a:effectLst/>
        </p:spPr>
        <p:txBody>
          <a:bodyPr anchor="ctr"/>
          <a:lstStyle/>
          <a:p>
            <a:pPr>
              <a:defRPr/>
            </a:pPr>
            <a:r>
              <a:rPr lang="en-US" altLang="zh-CN"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rPr>
              <a:t>Part     02</a:t>
            </a:r>
            <a:endParaRPr lang="zh-CN" altLang="en-US" sz="4800" dirty="0">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38956"/>
            <a:ext cx="6662644" cy="4441762"/>
          </a:xfrm>
          <a:prstGeom prst="rect">
            <a:avLst/>
          </a:prstGeom>
        </p:spPr>
      </p:pic>
      <p:cxnSp>
        <p:nvCxnSpPr>
          <p:cNvPr id="7" name="直接连接符 6"/>
          <p:cNvCxnSpPr/>
          <p:nvPr/>
        </p:nvCxnSpPr>
        <p:spPr>
          <a:xfrm>
            <a:off x="7451118" y="2813659"/>
            <a:ext cx="1396314" cy="0"/>
          </a:xfrm>
          <a:prstGeom prst="line">
            <a:avLst/>
          </a:prstGeom>
          <a:ln w="5715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4"/>
          <p:cNvSpPr txBox="1">
            <a:spLocks noChangeArrowheads="1"/>
          </p:cNvSpPr>
          <p:nvPr/>
        </p:nvSpPr>
        <p:spPr bwMode="auto">
          <a:xfrm>
            <a:off x="2290166" y="1476186"/>
            <a:ext cx="858386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hangingPunct="0">
              <a:lnSpc>
                <a:spcPct val="150000"/>
              </a:lnSpc>
              <a:defRPr sz="2000">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b="1" dirty="0"/>
              <a:t>（一）增值税小规模纳税人免征增值税</a:t>
            </a:r>
            <a:endParaRPr lang="en-US" altLang="zh-CN" dirty="0" smtClean="0"/>
          </a:p>
          <a:p>
            <a:r>
              <a:rPr lang="zh-CN" altLang="en-US" dirty="0" smtClean="0"/>
              <a:t>自</a:t>
            </a:r>
            <a:r>
              <a:rPr lang="en-US" altLang="zh-CN" dirty="0"/>
              <a:t>2021</a:t>
            </a:r>
            <a:r>
              <a:rPr lang="zh-CN" altLang="en-US" dirty="0"/>
              <a:t>年</a:t>
            </a:r>
            <a:r>
              <a:rPr lang="en-US" altLang="zh-CN" dirty="0"/>
              <a:t>4</a:t>
            </a:r>
            <a:r>
              <a:rPr lang="zh-CN" altLang="en-US" dirty="0"/>
              <a:t>月</a:t>
            </a:r>
            <a:r>
              <a:rPr lang="en-US" altLang="zh-CN" dirty="0"/>
              <a:t>1</a:t>
            </a:r>
            <a:r>
              <a:rPr lang="zh-CN" altLang="en-US" dirty="0"/>
              <a:t>日至</a:t>
            </a:r>
            <a:r>
              <a:rPr lang="en-US" altLang="zh-CN" dirty="0"/>
              <a:t>2022</a:t>
            </a:r>
            <a:r>
              <a:rPr lang="zh-CN" altLang="en-US" dirty="0"/>
              <a:t>年</a:t>
            </a:r>
            <a:r>
              <a:rPr lang="en-US" altLang="zh-CN" dirty="0"/>
              <a:t>12</a:t>
            </a:r>
            <a:r>
              <a:rPr lang="zh-CN" altLang="en-US" dirty="0"/>
              <a:t>月</a:t>
            </a:r>
            <a:r>
              <a:rPr lang="en-US" altLang="zh-CN" dirty="0"/>
              <a:t>31</a:t>
            </a:r>
            <a:r>
              <a:rPr lang="zh-CN" altLang="en-US" dirty="0"/>
              <a:t>日，小规模纳税人发生增值税应税销售行为，合计月销售额未超过</a:t>
            </a:r>
            <a:r>
              <a:rPr lang="en-US" altLang="zh-CN" b="1" dirty="0">
                <a:solidFill>
                  <a:srgbClr val="FF0000"/>
                </a:solidFill>
              </a:rPr>
              <a:t>15</a:t>
            </a:r>
            <a:r>
              <a:rPr lang="zh-CN" altLang="en-US" dirty="0"/>
              <a:t>万元（以</a:t>
            </a:r>
            <a:r>
              <a:rPr lang="en-US" altLang="zh-CN" dirty="0"/>
              <a:t>1</a:t>
            </a:r>
            <a:r>
              <a:rPr lang="zh-CN" altLang="en-US" dirty="0"/>
              <a:t>个季度为</a:t>
            </a:r>
            <a:r>
              <a:rPr lang="en-US" altLang="zh-CN" dirty="0"/>
              <a:t>1</a:t>
            </a:r>
            <a:r>
              <a:rPr lang="zh-CN" altLang="en-US" dirty="0"/>
              <a:t>个纳税期的，季度销售额未超过</a:t>
            </a:r>
            <a:r>
              <a:rPr lang="en-US" altLang="zh-CN" b="1" dirty="0">
                <a:solidFill>
                  <a:srgbClr val="FF0000"/>
                </a:solidFill>
              </a:rPr>
              <a:t>45</a:t>
            </a:r>
            <a:r>
              <a:rPr lang="zh-CN" altLang="en-US" dirty="0"/>
              <a:t>万</a:t>
            </a:r>
            <a:r>
              <a:rPr lang="zh-CN" altLang="en-US" dirty="0" smtClean="0"/>
              <a:t>元）</a:t>
            </a:r>
            <a:r>
              <a:rPr lang="zh-CN" altLang="en-US" dirty="0"/>
              <a:t>的，免征增值税</a:t>
            </a:r>
            <a:r>
              <a:rPr lang="zh-CN" altLang="en-US" dirty="0"/>
              <a:t>。</a:t>
            </a:r>
            <a:endParaRPr lang="en-US" altLang="zh-CN" dirty="0"/>
          </a:p>
          <a:p>
            <a:r>
              <a:rPr lang="en-US" altLang="zh-CN" b="1" dirty="0" smtClean="0">
                <a:sym typeface="华文细黑" panose="02010600040101010101" pitchFamily="2" charset="-122"/>
              </a:rPr>
              <a:t>【</a:t>
            </a:r>
            <a:r>
              <a:rPr lang="zh-CN" altLang="en-US" b="1" dirty="0">
                <a:sym typeface="华文细黑" panose="02010600040101010101" pitchFamily="2" charset="-122"/>
              </a:rPr>
              <a:t>政策依据</a:t>
            </a:r>
            <a:r>
              <a:rPr lang="en-US" altLang="zh-CN" b="1" dirty="0" smtClean="0">
                <a:sym typeface="华文细黑" panose="02010600040101010101" pitchFamily="2" charset="-122"/>
              </a:rPr>
              <a:t>】</a:t>
            </a:r>
            <a:endParaRPr lang="en-US" altLang="zh-CN" b="1" dirty="0">
              <a:sym typeface="华文细黑" panose="02010600040101010101" pitchFamily="2" charset="-122"/>
            </a:endParaRPr>
          </a:p>
          <a:p>
            <a:pPr marL="342900" indent="-342900">
              <a:buFont typeface="Wingdings" panose="05000000000000000000" pitchFamily="2" charset="2"/>
              <a:buChar char="Ø"/>
            </a:pPr>
            <a:r>
              <a:rPr lang="en-US" altLang="zh-CN" dirty="0" smtClean="0">
                <a:sym typeface="华文细黑" panose="02010600040101010101" pitchFamily="2" charset="-122"/>
              </a:rPr>
              <a:t>《</a:t>
            </a:r>
            <a:r>
              <a:rPr lang="zh-CN" altLang="en-US" dirty="0">
                <a:sym typeface="华文细黑" panose="02010600040101010101" pitchFamily="2" charset="-122"/>
              </a:rPr>
              <a:t>财政部 税务总局关于明确增值税小规模纳税人免征增值税政策的公告</a:t>
            </a:r>
            <a:r>
              <a:rPr lang="en-US" altLang="zh-CN" dirty="0">
                <a:sym typeface="华文细黑" panose="02010600040101010101" pitchFamily="2" charset="-122"/>
              </a:rPr>
              <a:t>》</a:t>
            </a:r>
            <a:r>
              <a:rPr lang="zh-CN" altLang="en-US" dirty="0">
                <a:sym typeface="华文细黑" panose="02010600040101010101" pitchFamily="2" charset="-122"/>
              </a:rPr>
              <a:t>（</a:t>
            </a:r>
            <a:r>
              <a:rPr lang="en-US" altLang="zh-CN" dirty="0">
                <a:sym typeface="华文细黑" panose="02010600040101010101" pitchFamily="2" charset="-122"/>
              </a:rPr>
              <a:t>2021</a:t>
            </a:r>
            <a:r>
              <a:rPr lang="zh-CN" altLang="en-US" dirty="0">
                <a:sym typeface="华文细黑" panose="02010600040101010101" pitchFamily="2" charset="-122"/>
              </a:rPr>
              <a:t>年第</a:t>
            </a:r>
            <a:r>
              <a:rPr lang="en-US" altLang="zh-CN" dirty="0">
                <a:sym typeface="华文细黑" panose="02010600040101010101" pitchFamily="2" charset="-122"/>
              </a:rPr>
              <a:t>11</a:t>
            </a:r>
            <a:r>
              <a:rPr lang="zh-CN" altLang="en-US" dirty="0">
                <a:sym typeface="华文细黑" panose="02010600040101010101" pitchFamily="2" charset="-122"/>
              </a:rPr>
              <a:t>号）</a:t>
            </a:r>
            <a:endParaRPr lang="zh-CN" altLang="en-US" dirty="0">
              <a:sym typeface="华文细黑" panose="02010600040101010101" pitchFamily="2" charset="-122"/>
            </a:endParaRPr>
          </a:p>
          <a:p>
            <a:pPr marL="342900" indent="-342900">
              <a:buFont typeface="Wingdings" panose="05000000000000000000" pitchFamily="2" charset="2"/>
              <a:buChar char="Ø"/>
            </a:pPr>
            <a:r>
              <a:rPr lang="en-US" altLang="zh-CN" dirty="0" smtClean="0">
                <a:sym typeface="华文细黑" panose="02010600040101010101" pitchFamily="2" charset="-122"/>
              </a:rPr>
              <a:t>《</a:t>
            </a:r>
            <a:r>
              <a:rPr lang="zh-CN" altLang="en-US" dirty="0">
                <a:sym typeface="华文细黑" panose="02010600040101010101" pitchFamily="2" charset="-122"/>
              </a:rPr>
              <a:t>国家税务总局关于小规模纳税人免征增值税征管问题的公告</a:t>
            </a:r>
            <a:r>
              <a:rPr lang="en-US" altLang="zh-CN" dirty="0">
                <a:sym typeface="华文细黑" panose="02010600040101010101" pitchFamily="2" charset="-122"/>
              </a:rPr>
              <a:t>》</a:t>
            </a:r>
            <a:r>
              <a:rPr lang="zh-CN" altLang="en-US" dirty="0">
                <a:sym typeface="华文细黑" panose="02010600040101010101" pitchFamily="2" charset="-122"/>
              </a:rPr>
              <a:t>（</a:t>
            </a:r>
            <a:r>
              <a:rPr lang="en-US" altLang="zh-CN" dirty="0">
                <a:sym typeface="华文细黑" panose="02010600040101010101" pitchFamily="2" charset="-122"/>
              </a:rPr>
              <a:t>2021</a:t>
            </a:r>
            <a:r>
              <a:rPr lang="zh-CN" altLang="en-US" dirty="0">
                <a:sym typeface="华文细黑" panose="02010600040101010101" pitchFamily="2" charset="-122"/>
              </a:rPr>
              <a:t>年第</a:t>
            </a:r>
            <a:r>
              <a:rPr lang="en-US" altLang="zh-CN" dirty="0">
                <a:sym typeface="华文细黑" panose="02010600040101010101" pitchFamily="2" charset="-122"/>
              </a:rPr>
              <a:t>5</a:t>
            </a:r>
            <a:r>
              <a:rPr lang="zh-CN" altLang="en-US" dirty="0">
                <a:sym typeface="华文细黑" panose="02010600040101010101" pitchFamily="2" charset="-122"/>
              </a:rPr>
              <a:t>号）</a:t>
            </a:r>
            <a:endParaRPr lang="en-US" altLang="zh-CN" dirty="0">
              <a:sym typeface="华文细黑" panose="02010600040101010101" pitchFamily="2" charset="-122"/>
            </a:endParaRPr>
          </a:p>
        </p:txBody>
      </p:sp>
      <p:sp>
        <p:nvSpPr>
          <p:cNvPr id="12" name="Freeform 5"/>
          <p:cNvSpPr/>
          <p:nvPr/>
        </p:nvSpPr>
        <p:spPr bwMode="auto">
          <a:xfrm rot="10800000">
            <a:off x="536372" y="355393"/>
            <a:ext cx="1520825" cy="1520825"/>
          </a:xfrm>
          <a:prstGeom prst="ellipse">
            <a:avLst/>
          </a:prstGeom>
          <a:noFill/>
          <a:ln w="19050">
            <a:solidFill>
              <a:srgbClr val="595959"/>
            </a:solid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link-button_61353"/>
          <p:cNvSpPr>
            <a:spLocks noChangeAspect="1"/>
          </p:cNvSpPr>
          <p:nvPr/>
        </p:nvSpPr>
        <p:spPr bwMode="auto">
          <a:xfrm>
            <a:off x="991941" y="738007"/>
            <a:ext cx="609685" cy="608169"/>
          </a:xfrm>
          <a:custGeom>
            <a:avLst/>
            <a:gdLst>
              <a:gd name="connsiteX0" fmla="*/ 252216 w 606607"/>
              <a:gd name="connsiteY0" fmla="*/ 196384 h 605099"/>
              <a:gd name="connsiteX1" fmla="*/ 310102 w 606607"/>
              <a:gd name="connsiteY1" fmla="*/ 210858 h 605099"/>
              <a:gd name="connsiteX2" fmla="*/ 333388 w 606607"/>
              <a:gd name="connsiteY2" fmla="*/ 242793 h 605099"/>
              <a:gd name="connsiteX3" fmla="*/ 322633 w 606607"/>
              <a:gd name="connsiteY3" fmla="*/ 280704 h 605099"/>
              <a:gd name="connsiteX4" fmla="*/ 265215 w 606607"/>
              <a:gd name="connsiteY4" fmla="*/ 292470 h 605099"/>
              <a:gd name="connsiteX5" fmla="*/ 229960 w 606607"/>
              <a:gd name="connsiteY5" fmla="*/ 299380 h 605099"/>
              <a:gd name="connsiteX6" fmla="*/ 100628 w 606607"/>
              <a:gd name="connsiteY6" fmla="*/ 445049 h 605099"/>
              <a:gd name="connsiteX7" fmla="*/ 93241 w 606607"/>
              <a:gd name="connsiteY7" fmla="*/ 466433 h 605099"/>
              <a:gd name="connsiteX8" fmla="*/ 103153 w 606607"/>
              <a:gd name="connsiteY8" fmla="*/ 486789 h 605099"/>
              <a:gd name="connsiteX9" fmla="*/ 123820 w 606607"/>
              <a:gd name="connsiteY9" fmla="*/ 505091 h 605099"/>
              <a:gd name="connsiteX10" fmla="*/ 165715 w 606607"/>
              <a:gd name="connsiteY10" fmla="*/ 502570 h 605099"/>
              <a:gd name="connsiteX11" fmla="*/ 224816 w 606607"/>
              <a:gd name="connsiteY11" fmla="*/ 435992 h 605099"/>
              <a:gd name="connsiteX12" fmla="*/ 285414 w 606607"/>
              <a:gd name="connsiteY12" fmla="*/ 432350 h 605099"/>
              <a:gd name="connsiteX13" fmla="*/ 290932 w 606607"/>
              <a:gd name="connsiteY13" fmla="*/ 437206 h 605099"/>
              <a:gd name="connsiteX14" fmla="*/ 305333 w 606607"/>
              <a:gd name="connsiteY14" fmla="*/ 466713 h 605099"/>
              <a:gd name="connsiteX15" fmla="*/ 294579 w 606607"/>
              <a:gd name="connsiteY15" fmla="*/ 497621 h 605099"/>
              <a:gd name="connsiteX16" fmla="*/ 235477 w 606607"/>
              <a:gd name="connsiteY16" fmla="*/ 564106 h 605099"/>
              <a:gd name="connsiteX17" fmla="*/ 143458 w 606607"/>
              <a:gd name="connsiteY17" fmla="*/ 605099 h 605099"/>
              <a:gd name="connsiteX18" fmla="*/ 62006 w 606607"/>
              <a:gd name="connsiteY18" fmla="*/ 574564 h 605099"/>
              <a:gd name="connsiteX19" fmla="*/ 41340 w 606607"/>
              <a:gd name="connsiteY19" fmla="*/ 556449 h 605099"/>
              <a:gd name="connsiteX20" fmla="*/ 30866 w 606607"/>
              <a:gd name="connsiteY20" fmla="*/ 383233 h 605099"/>
              <a:gd name="connsiteX21" fmla="*/ 160197 w 606607"/>
              <a:gd name="connsiteY21" fmla="*/ 237657 h 605099"/>
              <a:gd name="connsiteX22" fmla="*/ 252216 w 606607"/>
              <a:gd name="connsiteY22" fmla="*/ 196384 h 605099"/>
              <a:gd name="connsiteX23" fmla="*/ 463119 w 606607"/>
              <a:gd name="connsiteY23" fmla="*/ 0 h 605099"/>
              <a:gd name="connsiteX24" fmla="*/ 544570 w 606607"/>
              <a:gd name="connsiteY24" fmla="*/ 30814 h 605099"/>
              <a:gd name="connsiteX25" fmla="*/ 565237 w 606607"/>
              <a:gd name="connsiteY25" fmla="*/ 49115 h 605099"/>
              <a:gd name="connsiteX26" fmla="*/ 575711 w 606607"/>
              <a:gd name="connsiteY26" fmla="*/ 222418 h 605099"/>
              <a:gd name="connsiteX27" fmla="*/ 446473 w 606607"/>
              <a:gd name="connsiteY27" fmla="*/ 368175 h 605099"/>
              <a:gd name="connsiteX28" fmla="*/ 354455 w 606607"/>
              <a:gd name="connsiteY28" fmla="*/ 409633 h 605099"/>
              <a:gd name="connsiteX29" fmla="*/ 354362 w 606607"/>
              <a:gd name="connsiteY29" fmla="*/ 409633 h 605099"/>
              <a:gd name="connsiteX30" fmla="*/ 297505 w 606607"/>
              <a:gd name="connsiteY30" fmla="*/ 395533 h 605099"/>
              <a:gd name="connsiteX31" fmla="*/ 273658 w 606607"/>
              <a:gd name="connsiteY31" fmla="*/ 363039 h 605099"/>
              <a:gd name="connsiteX32" fmla="*/ 284413 w 606607"/>
              <a:gd name="connsiteY32" fmla="*/ 324289 h 605099"/>
              <a:gd name="connsiteX33" fmla="*/ 285441 w 606607"/>
              <a:gd name="connsiteY33" fmla="*/ 323168 h 605099"/>
              <a:gd name="connsiteX34" fmla="*/ 340802 w 606607"/>
              <a:gd name="connsiteY34" fmla="*/ 312897 h 605099"/>
              <a:gd name="connsiteX35" fmla="*/ 376618 w 606607"/>
              <a:gd name="connsiteY35" fmla="*/ 306268 h 605099"/>
              <a:gd name="connsiteX36" fmla="*/ 505949 w 606607"/>
              <a:gd name="connsiteY36" fmla="*/ 160604 h 605099"/>
              <a:gd name="connsiteX37" fmla="*/ 513336 w 606607"/>
              <a:gd name="connsiteY37" fmla="*/ 139128 h 605099"/>
              <a:gd name="connsiteX38" fmla="*/ 503424 w 606607"/>
              <a:gd name="connsiteY38" fmla="*/ 118772 h 605099"/>
              <a:gd name="connsiteX39" fmla="*/ 482757 w 606607"/>
              <a:gd name="connsiteY39" fmla="*/ 100471 h 605099"/>
              <a:gd name="connsiteX40" fmla="*/ 440863 w 606607"/>
              <a:gd name="connsiteY40" fmla="*/ 102992 h 605099"/>
              <a:gd name="connsiteX41" fmla="*/ 381761 w 606607"/>
              <a:gd name="connsiteY41" fmla="*/ 169661 h 605099"/>
              <a:gd name="connsiteX42" fmla="*/ 352211 w 606607"/>
              <a:gd name="connsiteY42" fmla="*/ 183947 h 605099"/>
              <a:gd name="connsiteX43" fmla="*/ 349686 w 606607"/>
              <a:gd name="connsiteY43" fmla="*/ 184041 h 605099"/>
              <a:gd name="connsiteX44" fmla="*/ 321164 w 606607"/>
              <a:gd name="connsiteY44" fmla="*/ 173209 h 605099"/>
              <a:gd name="connsiteX45" fmla="*/ 315647 w 606607"/>
              <a:gd name="connsiteY45" fmla="*/ 168354 h 605099"/>
              <a:gd name="connsiteX46" fmla="*/ 301245 w 606607"/>
              <a:gd name="connsiteY46" fmla="*/ 138848 h 605099"/>
              <a:gd name="connsiteX47" fmla="*/ 311999 w 606607"/>
              <a:gd name="connsiteY47" fmla="*/ 107847 h 605099"/>
              <a:gd name="connsiteX48" fmla="*/ 371101 w 606607"/>
              <a:gd name="connsiteY48" fmla="*/ 41271 h 605099"/>
              <a:gd name="connsiteX49" fmla="*/ 463119 w 606607"/>
              <a:gd name="connsiteY49"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607" h="605099">
                <a:moveTo>
                  <a:pt x="252216" y="196384"/>
                </a:moveTo>
                <a:cubicBezTo>
                  <a:pt x="272416" y="196384"/>
                  <a:pt x="292428" y="201333"/>
                  <a:pt x="310102" y="210858"/>
                </a:cubicBezTo>
                <a:cubicBezTo>
                  <a:pt x="322446" y="217394"/>
                  <a:pt x="330956" y="229066"/>
                  <a:pt x="333388" y="242793"/>
                </a:cubicBezTo>
                <a:cubicBezTo>
                  <a:pt x="335819" y="256426"/>
                  <a:pt x="331891" y="270246"/>
                  <a:pt x="322633" y="280704"/>
                </a:cubicBezTo>
                <a:cubicBezTo>
                  <a:pt x="308045" y="297232"/>
                  <a:pt x="284105" y="301714"/>
                  <a:pt x="265215" y="292470"/>
                </a:cubicBezTo>
                <a:cubicBezTo>
                  <a:pt x="253713" y="286774"/>
                  <a:pt x="238563" y="289669"/>
                  <a:pt x="229960" y="299380"/>
                </a:cubicBezTo>
                <a:lnTo>
                  <a:pt x="100628" y="445049"/>
                </a:lnTo>
                <a:cubicBezTo>
                  <a:pt x="95391" y="450932"/>
                  <a:pt x="92773" y="458496"/>
                  <a:pt x="93241" y="466433"/>
                </a:cubicBezTo>
                <a:cubicBezTo>
                  <a:pt x="93708" y="474370"/>
                  <a:pt x="97262" y="481560"/>
                  <a:pt x="103153" y="486789"/>
                </a:cubicBezTo>
                <a:lnTo>
                  <a:pt x="123820" y="505091"/>
                </a:lnTo>
                <a:cubicBezTo>
                  <a:pt x="135603" y="515550"/>
                  <a:pt x="155335" y="514336"/>
                  <a:pt x="165715" y="502570"/>
                </a:cubicBezTo>
                <a:lnTo>
                  <a:pt x="224816" y="435992"/>
                </a:lnTo>
                <a:cubicBezTo>
                  <a:pt x="239966" y="418997"/>
                  <a:pt x="268301" y="417223"/>
                  <a:pt x="285414" y="432350"/>
                </a:cubicBezTo>
                <a:lnTo>
                  <a:pt x="290932" y="437206"/>
                </a:lnTo>
                <a:cubicBezTo>
                  <a:pt x="299442" y="444676"/>
                  <a:pt x="304679" y="455414"/>
                  <a:pt x="305333" y="466713"/>
                </a:cubicBezTo>
                <a:cubicBezTo>
                  <a:pt x="305988" y="478105"/>
                  <a:pt x="302247" y="489030"/>
                  <a:pt x="294579" y="497621"/>
                </a:cubicBezTo>
                <a:lnTo>
                  <a:pt x="235477" y="564106"/>
                </a:lnTo>
                <a:cubicBezTo>
                  <a:pt x="212192" y="590345"/>
                  <a:pt x="178620" y="605099"/>
                  <a:pt x="143458" y="605099"/>
                </a:cubicBezTo>
                <a:cubicBezTo>
                  <a:pt x="113346" y="605099"/>
                  <a:pt x="84450" y="594454"/>
                  <a:pt x="62006" y="574564"/>
                </a:cubicBezTo>
                <a:lnTo>
                  <a:pt x="41340" y="556449"/>
                </a:lnTo>
                <a:cubicBezTo>
                  <a:pt x="-9346" y="511628"/>
                  <a:pt x="-14115" y="433844"/>
                  <a:pt x="30866" y="383233"/>
                </a:cubicBezTo>
                <a:lnTo>
                  <a:pt x="160197" y="237657"/>
                </a:lnTo>
                <a:cubicBezTo>
                  <a:pt x="183483" y="211418"/>
                  <a:pt x="217055" y="196384"/>
                  <a:pt x="252216" y="196384"/>
                </a:cubicBezTo>
                <a:close/>
                <a:moveTo>
                  <a:pt x="463119" y="0"/>
                </a:moveTo>
                <a:cubicBezTo>
                  <a:pt x="493231" y="0"/>
                  <a:pt x="522127" y="10925"/>
                  <a:pt x="544570" y="30814"/>
                </a:cubicBezTo>
                <a:lnTo>
                  <a:pt x="565237" y="49115"/>
                </a:lnTo>
                <a:cubicBezTo>
                  <a:pt x="616015" y="94028"/>
                  <a:pt x="620691" y="171809"/>
                  <a:pt x="575711" y="222418"/>
                </a:cubicBezTo>
                <a:lnTo>
                  <a:pt x="446473" y="368175"/>
                </a:lnTo>
                <a:cubicBezTo>
                  <a:pt x="423095" y="394413"/>
                  <a:pt x="389617" y="409633"/>
                  <a:pt x="354455" y="409633"/>
                </a:cubicBezTo>
                <a:lnTo>
                  <a:pt x="354362" y="409633"/>
                </a:lnTo>
                <a:cubicBezTo>
                  <a:pt x="334630" y="409633"/>
                  <a:pt x="314992" y="404591"/>
                  <a:pt x="297505" y="395533"/>
                </a:cubicBezTo>
                <a:cubicBezTo>
                  <a:pt x="284880" y="388904"/>
                  <a:pt x="276183" y="376952"/>
                  <a:pt x="273658" y="363039"/>
                </a:cubicBezTo>
                <a:cubicBezTo>
                  <a:pt x="271040" y="349033"/>
                  <a:pt x="274968" y="334934"/>
                  <a:pt x="284413" y="324289"/>
                </a:cubicBezTo>
                <a:lnTo>
                  <a:pt x="285441" y="323168"/>
                </a:lnTo>
                <a:cubicBezTo>
                  <a:pt x="298907" y="307948"/>
                  <a:pt x="322660" y="303560"/>
                  <a:pt x="340802" y="312897"/>
                </a:cubicBezTo>
                <a:cubicBezTo>
                  <a:pt x="352491" y="318873"/>
                  <a:pt x="367921" y="316072"/>
                  <a:pt x="376618" y="306268"/>
                </a:cubicBezTo>
                <a:lnTo>
                  <a:pt x="505949" y="160604"/>
                </a:lnTo>
                <a:cubicBezTo>
                  <a:pt x="511186" y="154721"/>
                  <a:pt x="513804" y="147065"/>
                  <a:pt x="513336" y="139128"/>
                </a:cubicBezTo>
                <a:cubicBezTo>
                  <a:pt x="512869" y="131284"/>
                  <a:pt x="509315" y="124001"/>
                  <a:pt x="503424" y="118772"/>
                </a:cubicBezTo>
                <a:lnTo>
                  <a:pt x="482757" y="100471"/>
                </a:lnTo>
                <a:cubicBezTo>
                  <a:pt x="470974" y="90106"/>
                  <a:pt x="451243" y="91320"/>
                  <a:pt x="440863" y="102992"/>
                </a:cubicBezTo>
                <a:lnTo>
                  <a:pt x="381761" y="169661"/>
                </a:lnTo>
                <a:cubicBezTo>
                  <a:pt x="374093" y="178158"/>
                  <a:pt x="363619" y="183294"/>
                  <a:pt x="352211" y="183947"/>
                </a:cubicBezTo>
                <a:lnTo>
                  <a:pt x="349686" y="184041"/>
                </a:lnTo>
                <a:cubicBezTo>
                  <a:pt x="339119" y="184041"/>
                  <a:pt x="329019" y="180212"/>
                  <a:pt x="321164" y="173209"/>
                </a:cubicBezTo>
                <a:lnTo>
                  <a:pt x="315647" y="168354"/>
                </a:lnTo>
                <a:cubicBezTo>
                  <a:pt x="307043" y="160697"/>
                  <a:pt x="301993" y="150239"/>
                  <a:pt x="301245" y="138848"/>
                </a:cubicBezTo>
                <a:cubicBezTo>
                  <a:pt x="300591" y="127456"/>
                  <a:pt x="304425" y="116438"/>
                  <a:pt x="311999" y="107847"/>
                </a:cubicBezTo>
                <a:lnTo>
                  <a:pt x="371101" y="41271"/>
                </a:lnTo>
                <a:cubicBezTo>
                  <a:pt x="394386" y="15033"/>
                  <a:pt x="427958" y="0"/>
                  <a:pt x="463119" y="0"/>
                </a:cubicBezTo>
                <a:close/>
              </a:path>
            </a:pathLst>
          </a:custGeom>
          <a:solidFill>
            <a:srgbClr val="595959"/>
          </a:solidFill>
          <a:ln>
            <a:noFill/>
          </a:ln>
        </p:spPr>
        <p:txBody>
          <a:bodyPr/>
          <a:lstStyle/>
          <a:p>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5041866" y="461008"/>
              <a:ext cx="2108269" cy="553998"/>
            </a:xfrm>
            <a:prstGeom prst="rect">
              <a:avLst/>
            </a:prstGeom>
            <a:noFill/>
          </p:spPr>
          <p:txBody>
            <a:bodyPr wrap="none" rtlCol="0">
              <a:spAutoFit/>
            </a:bodyPr>
            <a:lstStyle/>
            <a:p>
              <a:pPr algn="ctr"/>
              <a:r>
                <a:rPr lang="zh-CN" altLang="en-US" sz="3000" dirty="0" smtClean="0">
                  <a:latin typeface="华文细黑" panose="02010600040101010101" pitchFamily="2" charset="-122"/>
                  <a:ea typeface="微软雅黑 Light" panose="020B0502040204020203" pitchFamily="34" charset="-122"/>
                  <a:sym typeface="华文细黑" panose="02010600040101010101" pitchFamily="2" charset="-122"/>
                </a:rPr>
                <a:t>增值税优惠</a:t>
              </a:r>
              <a:endParaRPr lang="zh-CN" altLang="en-US" sz="300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4"/>
          <p:cNvSpPr txBox="1">
            <a:spLocks noChangeArrowheads="1"/>
          </p:cNvSpPr>
          <p:nvPr/>
        </p:nvSpPr>
        <p:spPr bwMode="auto">
          <a:xfrm>
            <a:off x="2155696" y="1516527"/>
            <a:ext cx="85838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hangingPunct="0">
              <a:lnSpc>
                <a:spcPct val="150000"/>
              </a:lnSpc>
              <a:defRPr sz="2000">
                <a:latin typeface="Calibri" panose="020F0502020204030204" pitchFamily="34" charset="0"/>
                <a:ea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en-US" altLang="zh-CN" dirty="0" smtClean="0"/>
              <a:t>【</a:t>
            </a:r>
            <a:r>
              <a:rPr lang="zh-CN" altLang="en-US" b="1" dirty="0" smtClean="0"/>
              <a:t>注意事项</a:t>
            </a:r>
            <a:r>
              <a:rPr lang="en-US" altLang="zh-CN" dirty="0" smtClean="0"/>
              <a:t>】</a:t>
            </a:r>
            <a:endParaRPr lang="en-US" altLang="zh-CN" dirty="0" smtClean="0"/>
          </a:p>
          <a:p>
            <a:pPr marL="342900" indent="-342900">
              <a:buFont typeface="Wingdings" panose="05000000000000000000" pitchFamily="2" charset="2"/>
              <a:buChar char="Ø"/>
            </a:pPr>
            <a:r>
              <a:rPr lang="zh-CN" altLang="en-US" dirty="0" smtClean="0"/>
              <a:t>小规模</a:t>
            </a:r>
            <a:r>
              <a:rPr lang="zh-CN" altLang="en-US" dirty="0"/>
              <a:t>纳税人发生增值税应税销售行为，合计月销售额超过</a:t>
            </a:r>
            <a:r>
              <a:rPr lang="en-US" altLang="zh-CN" dirty="0"/>
              <a:t>15</a:t>
            </a:r>
            <a:r>
              <a:rPr lang="zh-CN" altLang="en-US" dirty="0"/>
              <a:t>万元，但扣除本期发生的销售不动产的销售额后未超过</a:t>
            </a:r>
            <a:r>
              <a:rPr lang="en-US" altLang="zh-CN" dirty="0"/>
              <a:t>15</a:t>
            </a:r>
            <a:r>
              <a:rPr lang="zh-CN" altLang="en-US" dirty="0"/>
              <a:t>万元的，其销售货物、劳务、服务、无形资产取得的销售额免征增值税。</a:t>
            </a:r>
            <a:endParaRPr lang="zh-CN" altLang="en-US" dirty="0"/>
          </a:p>
          <a:p>
            <a:pPr marL="342900" indent="-342900">
              <a:buFont typeface="Wingdings" panose="05000000000000000000" pitchFamily="2" charset="2"/>
              <a:buChar char="Ø"/>
            </a:pPr>
            <a:r>
              <a:rPr lang="zh-CN" altLang="en-US" dirty="0" smtClean="0"/>
              <a:t>适用</a:t>
            </a:r>
            <a:r>
              <a:rPr lang="zh-CN" altLang="en-US" dirty="0"/>
              <a:t>增值税差额征税政策的小规模纳税人，以差额后的销售额确定是否可以享受免征增值税政策。</a:t>
            </a:r>
            <a:endParaRPr lang="zh-CN" altLang="en-US" dirty="0"/>
          </a:p>
          <a:p>
            <a:pPr marL="342900" indent="-342900">
              <a:buFont typeface="Wingdings" panose="05000000000000000000" pitchFamily="2" charset="2"/>
              <a:buChar char="Ø"/>
            </a:pPr>
            <a:r>
              <a:rPr lang="zh-CN" altLang="en-US" dirty="0" smtClean="0"/>
              <a:t>按照</a:t>
            </a:r>
            <a:r>
              <a:rPr lang="zh-CN" altLang="en-US" dirty="0"/>
              <a:t>现行规定应当预缴增值税税款的小规模纳税人，凡在预缴地实现的月销售额未超过</a:t>
            </a:r>
            <a:r>
              <a:rPr lang="en-US" altLang="zh-CN" dirty="0"/>
              <a:t>15</a:t>
            </a:r>
            <a:r>
              <a:rPr lang="zh-CN" altLang="en-US" dirty="0"/>
              <a:t>万元的，当期无需预缴税款。</a:t>
            </a:r>
            <a:endParaRPr lang="zh-CN" altLang="en-US" dirty="0"/>
          </a:p>
        </p:txBody>
      </p:sp>
      <p:sp>
        <p:nvSpPr>
          <p:cNvPr id="12" name="Freeform 5"/>
          <p:cNvSpPr/>
          <p:nvPr/>
        </p:nvSpPr>
        <p:spPr bwMode="auto">
          <a:xfrm rot="10800000">
            <a:off x="536372" y="355393"/>
            <a:ext cx="1520825" cy="1520825"/>
          </a:xfrm>
          <a:prstGeom prst="ellipse">
            <a:avLst/>
          </a:prstGeom>
          <a:noFill/>
          <a:ln w="19050">
            <a:solidFill>
              <a:srgbClr val="595959"/>
            </a:solidFill>
          </a:ln>
          <a:effectLst/>
        </p:spPr>
        <p:txBody>
          <a:bodyPr/>
          <a:lstStyle/>
          <a:p>
            <a:pPr eaLnBrk="1" fontAlgn="auto" hangingPunct="1">
              <a:spcBef>
                <a:spcPts val="0"/>
              </a:spcBef>
              <a:spcAft>
                <a:spcPts val="0"/>
              </a:spcAft>
              <a:defRPr/>
            </a:pPr>
            <a:endParaRPr lang="zh-CN" altLang="en-US" kern="0">
              <a:solidFill>
                <a:prstClr val="black"/>
              </a:solidFill>
              <a:latin typeface="华文细黑" panose="02010600040101010101" pitchFamily="2" charset="-122"/>
              <a:ea typeface="微软雅黑 Light" panose="020B0502040204020203" pitchFamily="34" charset="-122"/>
              <a:sym typeface="华文细黑" panose="02010600040101010101" pitchFamily="2" charset="-122"/>
            </a:endParaRPr>
          </a:p>
        </p:txBody>
      </p:sp>
      <p:sp>
        <p:nvSpPr>
          <p:cNvPr id="14" name="link-button_61353"/>
          <p:cNvSpPr>
            <a:spLocks noChangeAspect="1"/>
          </p:cNvSpPr>
          <p:nvPr/>
        </p:nvSpPr>
        <p:spPr bwMode="auto">
          <a:xfrm>
            <a:off x="991942" y="811721"/>
            <a:ext cx="609685" cy="608169"/>
          </a:xfrm>
          <a:custGeom>
            <a:avLst/>
            <a:gdLst>
              <a:gd name="connsiteX0" fmla="*/ 252216 w 606607"/>
              <a:gd name="connsiteY0" fmla="*/ 196384 h 605099"/>
              <a:gd name="connsiteX1" fmla="*/ 310102 w 606607"/>
              <a:gd name="connsiteY1" fmla="*/ 210858 h 605099"/>
              <a:gd name="connsiteX2" fmla="*/ 333388 w 606607"/>
              <a:gd name="connsiteY2" fmla="*/ 242793 h 605099"/>
              <a:gd name="connsiteX3" fmla="*/ 322633 w 606607"/>
              <a:gd name="connsiteY3" fmla="*/ 280704 h 605099"/>
              <a:gd name="connsiteX4" fmla="*/ 265215 w 606607"/>
              <a:gd name="connsiteY4" fmla="*/ 292470 h 605099"/>
              <a:gd name="connsiteX5" fmla="*/ 229960 w 606607"/>
              <a:gd name="connsiteY5" fmla="*/ 299380 h 605099"/>
              <a:gd name="connsiteX6" fmla="*/ 100628 w 606607"/>
              <a:gd name="connsiteY6" fmla="*/ 445049 h 605099"/>
              <a:gd name="connsiteX7" fmla="*/ 93241 w 606607"/>
              <a:gd name="connsiteY7" fmla="*/ 466433 h 605099"/>
              <a:gd name="connsiteX8" fmla="*/ 103153 w 606607"/>
              <a:gd name="connsiteY8" fmla="*/ 486789 h 605099"/>
              <a:gd name="connsiteX9" fmla="*/ 123820 w 606607"/>
              <a:gd name="connsiteY9" fmla="*/ 505091 h 605099"/>
              <a:gd name="connsiteX10" fmla="*/ 165715 w 606607"/>
              <a:gd name="connsiteY10" fmla="*/ 502570 h 605099"/>
              <a:gd name="connsiteX11" fmla="*/ 224816 w 606607"/>
              <a:gd name="connsiteY11" fmla="*/ 435992 h 605099"/>
              <a:gd name="connsiteX12" fmla="*/ 285414 w 606607"/>
              <a:gd name="connsiteY12" fmla="*/ 432350 h 605099"/>
              <a:gd name="connsiteX13" fmla="*/ 290932 w 606607"/>
              <a:gd name="connsiteY13" fmla="*/ 437206 h 605099"/>
              <a:gd name="connsiteX14" fmla="*/ 305333 w 606607"/>
              <a:gd name="connsiteY14" fmla="*/ 466713 h 605099"/>
              <a:gd name="connsiteX15" fmla="*/ 294579 w 606607"/>
              <a:gd name="connsiteY15" fmla="*/ 497621 h 605099"/>
              <a:gd name="connsiteX16" fmla="*/ 235477 w 606607"/>
              <a:gd name="connsiteY16" fmla="*/ 564106 h 605099"/>
              <a:gd name="connsiteX17" fmla="*/ 143458 w 606607"/>
              <a:gd name="connsiteY17" fmla="*/ 605099 h 605099"/>
              <a:gd name="connsiteX18" fmla="*/ 62006 w 606607"/>
              <a:gd name="connsiteY18" fmla="*/ 574564 h 605099"/>
              <a:gd name="connsiteX19" fmla="*/ 41340 w 606607"/>
              <a:gd name="connsiteY19" fmla="*/ 556449 h 605099"/>
              <a:gd name="connsiteX20" fmla="*/ 30866 w 606607"/>
              <a:gd name="connsiteY20" fmla="*/ 383233 h 605099"/>
              <a:gd name="connsiteX21" fmla="*/ 160197 w 606607"/>
              <a:gd name="connsiteY21" fmla="*/ 237657 h 605099"/>
              <a:gd name="connsiteX22" fmla="*/ 252216 w 606607"/>
              <a:gd name="connsiteY22" fmla="*/ 196384 h 605099"/>
              <a:gd name="connsiteX23" fmla="*/ 463119 w 606607"/>
              <a:gd name="connsiteY23" fmla="*/ 0 h 605099"/>
              <a:gd name="connsiteX24" fmla="*/ 544570 w 606607"/>
              <a:gd name="connsiteY24" fmla="*/ 30814 h 605099"/>
              <a:gd name="connsiteX25" fmla="*/ 565237 w 606607"/>
              <a:gd name="connsiteY25" fmla="*/ 49115 h 605099"/>
              <a:gd name="connsiteX26" fmla="*/ 575711 w 606607"/>
              <a:gd name="connsiteY26" fmla="*/ 222418 h 605099"/>
              <a:gd name="connsiteX27" fmla="*/ 446473 w 606607"/>
              <a:gd name="connsiteY27" fmla="*/ 368175 h 605099"/>
              <a:gd name="connsiteX28" fmla="*/ 354455 w 606607"/>
              <a:gd name="connsiteY28" fmla="*/ 409633 h 605099"/>
              <a:gd name="connsiteX29" fmla="*/ 354362 w 606607"/>
              <a:gd name="connsiteY29" fmla="*/ 409633 h 605099"/>
              <a:gd name="connsiteX30" fmla="*/ 297505 w 606607"/>
              <a:gd name="connsiteY30" fmla="*/ 395533 h 605099"/>
              <a:gd name="connsiteX31" fmla="*/ 273658 w 606607"/>
              <a:gd name="connsiteY31" fmla="*/ 363039 h 605099"/>
              <a:gd name="connsiteX32" fmla="*/ 284413 w 606607"/>
              <a:gd name="connsiteY32" fmla="*/ 324289 h 605099"/>
              <a:gd name="connsiteX33" fmla="*/ 285441 w 606607"/>
              <a:gd name="connsiteY33" fmla="*/ 323168 h 605099"/>
              <a:gd name="connsiteX34" fmla="*/ 340802 w 606607"/>
              <a:gd name="connsiteY34" fmla="*/ 312897 h 605099"/>
              <a:gd name="connsiteX35" fmla="*/ 376618 w 606607"/>
              <a:gd name="connsiteY35" fmla="*/ 306268 h 605099"/>
              <a:gd name="connsiteX36" fmla="*/ 505949 w 606607"/>
              <a:gd name="connsiteY36" fmla="*/ 160604 h 605099"/>
              <a:gd name="connsiteX37" fmla="*/ 513336 w 606607"/>
              <a:gd name="connsiteY37" fmla="*/ 139128 h 605099"/>
              <a:gd name="connsiteX38" fmla="*/ 503424 w 606607"/>
              <a:gd name="connsiteY38" fmla="*/ 118772 h 605099"/>
              <a:gd name="connsiteX39" fmla="*/ 482757 w 606607"/>
              <a:gd name="connsiteY39" fmla="*/ 100471 h 605099"/>
              <a:gd name="connsiteX40" fmla="*/ 440863 w 606607"/>
              <a:gd name="connsiteY40" fmla="*/ 102992 h 605099"/>
              <a:gd name="connsiteX41" fmla="*/ 381761 w 606607"/>
              <a:gd name="connsiteY41" fmla="*/ 169661 h 605099"/>
              <a:gd name="connsiteX42" fmla="*/ 352211 w 606607"/>
              <a:gd name="connsiteY42" fmla="*/ 183947 h 605099"/>
              <a:gd name="connsiteX43" fmla="*/ 349686 w 606607"/>
              <a:gd name="connsiteY43" fmla="*/ 184041 h 605099"/>
              <a:gd name="connsiteX44" fmla="*/ 321164 w 606607"/>
              <a:gd name="connsiteY44" fmla="*/ 173209 h 605099"/>
              <a:gd name="connsiteX45" fmla="*/ 315647 w 606607"/>
              <a:gd name="connsiteY45" fmla="*/ 168354 h 605099"/>
              <a:gd name="connsiteX46" fmla="*/ 301245 w 606607"/>
              <a:gd name="connsiteY46" fmla="*/ 138848 h 605099"/>
              <a:gd name="connsiteX47" fmla="*/ 311999 w 606607"/>
              <a:gd name="connsiteY47" fmla="*/ 107847 h 605099"/>
              <a:gd name="connsiteX48" fmla="*/ 371101 w 606607"/>
              <a:gd name="connsiteY48" fmla="*/ 41271 h 605099"/>
              <a:gd name="connsiteX49" fmla="*/ 463119 w 606607"/>
              <a:gd name="connsiteY49"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607" h="605099">
                <a:moveTo>
                  <a:pt x="252216" y="196384"/>
                </a:moveTo>
                <a:cubicBezTo>
                  <a:pt x="272416" y="196384"/>
                  <a:pt x="292428" y="201333"/>
                  <a:pt x="310102" y="210858"/>
                </a:cubicBezTo>
                <a:cubicBezTo>
                  <a:pt x="322446" y="217394"/>
                  <a:pt x="330956" y="229066"/>
                  <a:pt x="333388" y="242793"/>
                </a:cubicBezTo>
                <a:cubicBezTo>
                  <a:pt x="335819" y="256426"/>
                  <a:pt x="331891" y="270246"/>
                  <a:pt x="322633" y="280704"/>
                </a:cubicBezTo>
                <a:cubicBezTo>
                  <a:pt x="308045" y="297232"/>
                  <a:pt x="284105" y="301714"/>
                  <a:pt x="265215" y="292470"/>
                </a:cubicBezTo>
                <a:cubicBezTo>
                  <a:pt x="253713" y="286774"/>
                  <a:pt x="238563" y="289669"/>
                  <a:pt x="229960" y="299380"/>
                </a:cubicBezTo>
                <a:lnTo>
                  <a:pt x="100628" y="445049"/>
                </a:lnTo>
                <a:cubicBezTo>
                  <a:pt x="95391" y="450932"/>
                  <a:pt x="92773" y="458496"/>
                  <a:pt x="93241" y="466433"/>
                </a:cubicBezTo>
                <a:cubicBezTo>
                  <a:pt x="93708" y="474370"/>
                  <a:pt x="97262" y="481560"/>
                  <a:pt x="103153" y="486789"/>
                </a:cubicBezTo>
                <a:lnTo>
                  <a:pt x="123820" y="505091"/>
                </a:lnTo>
                <a:cubicBezTo>
                  <a:pt x="135603" y="515550"/>
                  <a:pt x="155335" y="514336"/>
                  <a:pt x="165715" y="502570"/>
                </a:cubicBezTo>
                <a:lnTo>
                  <a:pt x="224816" y="435992"/>
                </a:lnTo>
                <a:cubicBezTo>
                  <a:pt x="239966" y="418997"/>
                  <a:pt x="268301" y="417223"/>
                  <a:pt x="285414" y="432350"/>
                </a:cubicBezTo>
                <a:lnTo>
                  <a:pt x="290932" y="437206"/>
                </a:lnTo>
                <a:cubicBezTo>
                  <a:pt x="299442" y="444676"/>
                  <a:pt x="304679" y="455414"/>
                  <a:pt x="305333" y="466713"/>
                </a:cubicBezTo>
                <a:cubicBezTo>
                  <a:pt x="305988" y="478105"/>
                  <a:pt x="302247" y="489030"/>
                  <a:pt x="294579" y="497621"/>
                </a:cubicBezTo>
                <a:lnTo>
                  <a:pt x="235477" y="564106"/>
                </a:lnTo>
                <a:cubicBezTo>
                  <a:pt x="212192" y="590345"/>
                  <a:pt x="178620" y="605099"/>
                  <a:pt x="143458" y="605099"/>
                </a:cubicBezTo>
                <a:cubicBezTo>
                  <a:pt x="113346" y="605099"/>
                  <a:pt x="84450" y="594454"/>
                  <a:pt x="62006" y="574564"/>
                </a:cubicBezTo>
                <a:lnTo>
                  <a:pt x="41340" y="556449"/>
                </a:lnTo>
                <a:cubicBezTo>
                  <a:pt x="-9346" y="511628"/>
                  <a:pt x="-14115" y="433844"/>
                  <a:pt x="30866" y="383233"/>
                </a:cubicBezTo>
                <a:lnTo>
                  <a:pt x="160197" y="237657"/>
                </a:lnTo>
                <a:cubicBezTo>
                  <a:pt x="183483" y="211418"/>
                  <a:pt x="217055" y="196384"/>
                  <a:pt x="252216" y="196384"/>
                </a:cubicBezTo>
                <a:close/>
                <a:moveTo>
                  <a:pt x="463119" y="0"/>
                </a:moveTo>
                <a:cubicBezTo>
                  <a:pt x="493231" y="0"/>
                  <a:pt x="522127" y="10925"/>
                  <a:pt x="544570" y="30814"/>
                </a:cubicBezTo>
                <a:lnTo>
                  <a:pt x="565237" y="49115"/>
                </a:lnTo>
                <a:cubicBezTo>
                  <a:pt x="616015" y="94028"/>
                  <a:pt x="620691" y="171809"/>
                  <a:pt x="575711" y="222418"/>
                </a:cubicBezTo>
                <a:lnTo>
                  <a:pt x="446473" y="368175"/>
                </a:lnTo>
                <a:cubicBezTo>
                  <a:pt x="423095" y="394413"/>
                  <a:pt x="389617" y="409633"/>
                  <a:pt x="354455" y="409633"/>
                </a:cubicBezTo>
                <a:lnTo>
                  <a:pt x="354362" y="409633"/>
                </a:lnTo>
                <a:cubicBezTo>
                  <a:pt x="334630" y="409633"/>
                  <a:pt x="314992" y="404591"/>
                  <a:pt x="297505" y="395533"/>
                </a:cubicBezTo>
                <a:cubicBezTo>
                  <a:pt x="284880" y="388904"/>
                  <a:pt x="276183" y="376952"/>
                  <a:pt x="273658" y="363039"/>
                </a:cubicBezTo>
                <a:cubicBezTo>
                  <a:pt x="271040" y="349033"/>
                  <a:pt x="274968" y="334934"/>
                  <a:pt x="284413" y="324289"/>
                </a:cubicBezTo>
                <a:lnTo>
                  <a:pt x="285441" y="323168"/>
                </a:lnTo>
                <a:cubicBezTo>
                  <a:pt x="298907" y="307948"/>
                  <a:pt x="322660" y="303560"/>
                  <a:pt x="340802" y="312897"/>
                </a:cubicBezTo>
                <a:cubicBezTo>
                  <a:pt x="352491" y="318873"/>
                  <a:pt x="367921" y="316072"/>
                  <a:pt x="376618" y="306268"/>
                </a:cubicBezTo>
                <a:lnTo>
                  <a:pt x="505949" y="160604"/>
                </a:lnTo>
                <a:cubicBezTo>
                  <a:pt x="511186" y="154721"/>
                  <a:pt x="513804" y="147065"/>
                  <a:pt x="513336" y="139128"/>
                </a:cubicBezTo>
                <a:cubicBezTo>
                  <a:pt x="512869" y="131284"/>
                  <a:pt x="509315" y="124001"/>
                  <a:pt x="503424" y="118772"/>
                </a:cubicBezTo>
                <a:lnTo>
                  <a:pt x="482757" y="100471"/>
                </a:lnTo>
                <a:cubicBezTo>
                  <a:pt x="470974" y="90106"/>
                  <a:pt x="451243" y="91320"/>
                  <a:pt x="440863" y="102992"/>
                </a:cubicBezTo>
                <a:lnTo>
                  <a:pt x="381761" y="169661"/>
                </a:lnTo>
                <a:cubicBezTo>
                  <a:pt x="374093" y="178158"/>
                  <a:pt x="363619" y="183294"/>
                  <a:pt x="352211" y="183947"/>
                </a:cubicBezTo>
                <a:lnTo>
                  <a:pt x="349686" y="184041"/>
                </a:lnTo>
                <a:cubicBezTo>
                  <a:pt x="339119" y="184041"/>
                  <a:pt x="329019" y="180212"/>
                  <a:pt x="321164" y="173209"/>
                </a:cubicBezTo>
                <a:lnTo>
                  <a:pt x="315647" y="168354"/>
                </a:lnTo>
                <a:cubicBezTo>
                  <a:pt x="307043" y="160697"/>
                  <a:pt x="301993" y="150239"/>
                  <a:pt x="301245" y="138848"/>
                </a:cubicBezTo>
                <a:cubicBezTo>
                  <a:pt x="300591" y="127456"/>
                  <a:pt x="304425" y="116438"/>
                  <a:pt x="311999" y="107847"/>
                </a:cubicBezTo>
                <a:lnTo>
                  <a:pt x="371101" y="41271"/>
                </a:lnTo>
                <a:cubicBezTo>
                  <a:pt x="394386" y="15033"/>
                  <a:pt x="427958" y="0"/>
                  <a:pt x="463119" y="0"/>
                </a:cubicBezTo>
                <a:close/>
              </a:path>
            </a:pathLst>
          </a:custGeom>
          <a:solidFill>
            <a:srgbClr val="595959"/>
          </a:solidFill>
          <a:ln>
            <a:noFill/>
          </a:ln>
        </p:spPr>
        <p:txBody>
          <a:bodyPr/>
          <a:lstStyle/>
          <a:p>
            <a:endParaRPr lang="zh-CN" altLang="en-US">
              <a:solidFill>
                <a:srgbClr val="595959"/>
              </a:solidFill>
              <a:latin typeface="华文细黑" panose="02010600040101010101" pitchFamily="2" charset="-122"/>
              <a:ea typeface="微软雅黑 Light" panose="020B0502040204020203" pitchFamily="34" charset="-122"/>
              <a:sym typeface="华文细黑" panose="02010600040101010101" pitchFamily="2" charset="-122"/>
            </a:endParaRPr>
          </a:p>
        </p:txBody>
      </p:sp>
      <p:grpSp>
        <p:nvGrpSpPr>
          <p:cNvPr id="22" name="组合 21"/>
          <p:cNvGrpSpPr/>
          <p:nvPr/>
        </p:nvGrpSpPr>
        <p:grpSpPr>
          <a:xfrm>
            <a:off x="4069449" y="461008"/>
            <a:ext cx="4037060" cy="553998"/>
            <a:chOff x="4069449" y="461008"/>
            <a:chExt cx="4037060" cy="553998"/>
          </a:xfrm>
        </p:grpSpPr>
        <p:sp>
          <p:nvSpPr>
            <p:cNvPr id="23" name="文本框 22"/>
            <p:cNvSpPr txBox="1"/>
            <p:nvPr/>
          </p:nvSpPr>
          <p:spPr>
            <a:xfrm>
              <a:off x="5041866" y="461008"/>
              <a:ext cx="2108269" cy="553998"/>
            </a:xfrm>
            <a:prstGeom prst="rect">
              <a:avLst/>
            </a:prstGeom>
            <a:noFill/>
          </p:spPr>
          <p:txBody>
            <a:bodyPr wrap="none" rtlCol="0">
              <a:spAutoFit/>
            </a:bodyPr>
            <a:lstStyle/>
            <a:p>
              <a:pPr algn="ctr"/>
              <a:r>
                <a:rPr lang="zh-CN" altLang="en-US" sz="3000" dirty="0" smtClean="0">
                  <a:latin typeface="华文细黑" panose="02010600040101010101" pitchFamily="2" charset="-122"/>
                  <a:ea typeface="微软雅黑 Light" panose="020B0502040204020203" pitchFamily="34" charset="-122"/>
                  <a:sym typeface="华文细黑" panose="02010600040101010101" pitchFamily="2" charset="-122"/>
                </a:rPr>
                <a:t>增值税优惠</a:t>
              </a:r>
              <a:endParaRPr lang="zh-CN" altLang="en-US" sz="3000" dirty="0">
                <a:latin typeface="华文细黑" panose="02010600040101010101" pitchFamily="2" charset="-122"/>
                <a:ea typeface="微软雅黑 Light" panose="020B0502040204020203" pitchFamily="34" charset="-122"/>
                <a:sym typeface="华文细黑" panose="02010600040101010101" pitchFamily="2" charset="-122"/>
              </a:endParaRPr>
            </a:p>
          </p:txBody>
        </p:sp>
        <p:cxnSp>
          <p:nvCxnSpPr>
            <p:cNvPr id="24" name="直接连接符 23"/>
            <p:cNvCxnSpPr/>
            <p:nvPr/>
          </p:nvCxnSpPr>
          <p:spPr>
            <a:xfrm>
              <a:off x="4069449"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42495" y="738007"/>
              <a:ext cx="7640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2986</Words>
  <Application>WPS 演示</Application>
  <PresentationFormat>自定义</PresentationFormat>
  <Paragraphs>194</Paragraphs>
  <Slides>22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华文细黑</vt:lpstr>
      <vt:lpstr>微软雅黑</vt:lpstr>
      <vt:lpstr>微软雅黑 Light</vt:lpstr>
      <vt:lpstr>Calibri</vt:lpstr>
      <vt:lpstr>华文楷体</vt:lpstr>
      <vt:lpstr>Impact</vt:lpstr>
      <vt:lpstr>等线</vt:lpstr>
      <vt:lpstr>黑体</vt:lpstr>
      <vt:lpstr>Arial Unicode MS</vt:lpstr>
      <vt:lpstr>等线 Light</vt:lpstr>
      <vt:lpstr>Office 主题​​</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bgs</cp:lastModifiedBy>
  <cp:revision>48</cp:revision>
  <dcterms:created xsi:type="dcterms:W3CDTF">2018-05-24T05:39:00Z</dcterms:created>
  <dcterms:modified xsi:type="dcterms:W3CDTF">2021-06-03T01:08:49Z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